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65" r:id="rId2"/>
  </p:sldMasterIdLst>
  <p:notesMasterIdLst>
    <p:notesMasterId r:id="rId17"/>
  </p:notesMasterIdLst>
  <p:sldIdLst>
    <p:sldId id="258" r:id="rId3"/>
    <p:sldId id="259" r:id="rId4"/>
    <p:sldId id="266" r:id="rId5"/>
    <p:sldId id="274" r:id="rId6"/>
    <p:sldId id="261" r:id="rId7"/>
    <p:sldId id="272" r:id="rId8"/>
    <p:sldId id="262" r:id="rId9"/>
    <p:sldId id="267" r:id="rId10"/>
    <p:sldId id="273" r:id="rId11"/>
    <p:sldId id="263" r:id="rId12"/>
    <p:sldId id="264" r:id="rId13"/>
    <p:sldId id="276" r:id="rId14"/>
    <p:sldId id="275" r:id="rId15"/>
    <p:sldId id="27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3909" autoAdjust="0"/>
  </p:normalViewPr>
  <p:slideViewPr>
    <p:cSldViewPr>
      <p:cViewPr varScale="1">
        <p:scale>
          <a:sx n="50" d="100"/>
          <a:sy n="50" d="100"/>
        </p:scale>
        <p:origin x="120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8C47E-9169-FC4E-8D55-095834CC0BA9}" type="datetimeFigureOut">
              <a:rPr lang="en-US" smtClean="0"/>
              <a:t>21-Apr-16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8AD93-627F-204F-A3ED-A3EB6252FE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264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01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062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0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54000 years of hydrological data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FEABB3-6512-440A-A031-DF97D8BB52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2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8AD93-627F-204F-A3ED-A3EB6252FE0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787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>
                <a:solidFill>
                  <a:srgbClr val="003399"/>
                </a:solidFill>
              </a:defRPr>
            </a:lvl1pPr>
          </a:lstStyle>
          <a:p>
            <a:pPr>
              <a:defRPr/>
            </a:pPr>
            <a:fld id="{1E4312B2-5599-4BAB-9629-F8FF3E2D2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6F685-8D31-4F3D-8A52-5F9F92A1AC1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ntry-slide-title-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513013" y="1919288"/>
            <a:ext cx="6630987" cy="1470025"/>
          </a:xfrm>
        </p:spPr>
        <p:txBody>
          <a:bodyPr lIns="457200" rIns="457200" anchor="ctr"/>
          <a:lstStyle>
            <a:lvl1pPr>
              <a:defRPr sz="4500"/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513013" y="3886200"/>
            <a:ext cx="6627812" cy="1752600"/>
          </a:xfrm>
        </p:spPr>
        <p:txBody>
          <a:bodyPr lIns="457200" rIns="457200"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92950" y="6516688"/>
            <a:ext cx="1582738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694AA-2A09-4281-A0AC-055865A5D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CD66-9604-4305-B5A8-78B29733E3FB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42101-ADE3-4411-8509-CE09211AA481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57529-EAD9-48B3-91A9-187C3E17D5B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575DE-90EA-43E8-99E7-C79D7B8D1F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785DD-37C5-4445-A386-69E4688B873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A11DA-FCFA-40A2-8A7C-551411CC87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9C79-261A-4A22-ACC0-31F52339D5E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F412E-6CE6-4894-9AD8-4FECDCDD323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CA046-3722-4950-924C-5359C54C5ADE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3375" y="455613"/>
            <a:ext cx="1998663" cy="567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455613"/>
            <a:ext cx="5846762" cy="567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5EA59-A23C-4E7E-9995-208EA4FE05B4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600200"/>
            <a:ext cx="39227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0"/>
            <a:ext cx="39227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711BC-CB1F-4E99-8CB3-0C61FE49B3B7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F2D6-F2CE-4825-AA43-5FCA2B174C18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3024A-A1CF-4A6E-8F6A-5095CE996DF9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A010B-BAF6-40A5-B717-FF159C823536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224A6-702E-4A01-99F0-96056F73EC9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84531-87E1-44F5-B3D0-04F68C17036F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A0DC2-634B-4A4B-A9CE-6B1EFB94E78A}" type="slidenum">
              <a:rPr lang="en-US"/>
              <a:pPr>
                <a:defRPr/>
              </a:pPr>
              <a:t>‹#›</a:t>
            </a:fld>
            <a:r>
              <a:rPr lang="en-US"/>
              <a:t>, date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entry-slide-content-dark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3316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584800-6692-4F7A-844A-C16EE7CAB8D0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694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 descr="entry-slide-content-light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8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8363" y="6516688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548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516688"/>
            <a:ext cx="216693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CA0B88-0A52-4D2E-93D1-C5B7E15B7FE4}" type="slidenum">
              <a:rPr lang="en-US" smtClean="0"/>
              <a:pPr>
                <a:defRPr/>
              </a:pPr>
              <a:t>‹#›</a:t>
            </a:fld>
            <a:r>
              <a:rPr lang="en-US" dirty="0" smtClean="0"/>
              <a:t>, date</a:t>
            </a:r>
            <a:endParaRPr lang="en-US" dirty="0"/>
          </a:p>
        </p:txBody>
      </p:sp>
      <p:sp>
        <p:nvSpPr>
          <p:cNvPr id="3789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455613"/>
            <a:ext cx="7997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789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600200"/>
            <a:ext cx="79978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4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003399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0033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ti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dx.doi.org/10.1088/1748-9326/11/2/02401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3013" y="1340768"/>
            <a:ext cx="6630987" cy="14700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Water use and water availability constraints to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decarbonised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electricity systems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1619" y="3789040"/>
            <a:ext cx="6627812" cy="2376264"/>
          </a:xfrm>
        </p:spPr>
        <p:txBody>
          <a:bodyPr/>
          <a:lstStyle/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Edward </a:t>
            </a: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Byers</a:t>
            </a:r>
          </a:p>
          <a:p>
            <a:endParaRPr lang="en-GB" sz="160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Jaime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Amezaga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Chris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Kilsby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Greg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O’Donnell, David Alderson 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Newcastle University</a:t>
            </a: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Jim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Hall, Martino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Tran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University of Oxford</a:t>
            </a:r>
          </a:p>
          <a:p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Meysam 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Qadrdan,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Modassar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Chaudry</a:t>
            </a: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– </a:t>
            </a:r>
            <a:r>
              <a:rPr lang="en-GB" sz="1600" i="1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Cardiff University</a:t>
            </a:r>
          </a:p>
          <a:p>
            <a:endParaRPr lang="en-GB" sz="160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7375E"/>
                </a:solidFill>
              </a:rPr>
              <a:t>European Geophysical Union General Assembly 2016, 20</a:t>
            </a:r>
            <a:r>
              <a:rPr lang="en-GB" sz="1400" b="1" baseline="30000" dirty="0" smtClean="0">
                <a:solidFill>
                  <a:srgbClr val="17375E"/>
                </a:solidFill>
              </a:rPr>
              <a:t>th</a:t>
            </a:r>
            <a:r>
              <a:rPr lang="en-GB" sz="1400" b="1" dirty="0">
                <a:solidFill>
                  <a:srgbClr val="17375E"/>
                </a:solidFill>
              </a:rPr>
              <a:t>  April 2016</a:t>
            </a:r>
            <a:br>
              <a:rPr lang="en-GB" sz="1400" b="1" dirty="0">
                <a:solidFill>
                  <a:srgbClr val="17375E"/>
                </a:solidFill>
              </a:rPr>
            </a:br>
            <a:r>
              <a:rPr lang="en-GB" sz="1400" b="1" dirty="0">
                <a:solidFill>
                  <a:srgbClr val="17375E"/>
                </a:solidFill>
              </a:rPr>
              <a:t>ERE </a:t>
            </a:r>
            <a:r>
              <a:rPr lang="en-GB" sz="1400" b="1" dirty="0" smtClean="0">
                <a:solidFill>
                  <a:srgbClr val="17375E"/>
                </a:solidFill>
              </a:rPr>
              <a:t>1.8 – </a:t>
            </a:r>
            <a:r>
              <a:rPr lang="en-GB" sz="1400" b="1" i="1" dirty="0" smtClean="0">
                <a:solidFill>
                  <a:srgbClr val="17375E"/>
                </a:solidFill>
              </a:rPr>
              <a:t>Energy and environmental system interactions – Policy &amp; modelling</a:t>
            </a:r>
            <a:endParaRPr lang="en-US" sz="1400" b="1" i="1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94" y="6504995"/>
            <a:ext cx="645133" cy="32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019" r="74573" b="7171"/>
          <a:stretch/>
        </p:blipFill>
        <p:spPr>
          <a:xfrm>
            <a:off x="8225547" y="6021288"/>
            <a:ext cx="918453" cy="45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2" y="5733256"/>
            <a:ext cx="882402" cy="290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545051"/>
              </p:ext>
            </p:extLst>
          </p:nvPr>
        </p:nvGraphicFramePr>
        <p:xfrm>
          <a:off x="-396552" y="2361049"/>
          <a:ext cx="9780847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1" name="Acrobat Document" r:id="rId3" imgW="7610260" imgH="1904833" progId="AcroExch.Document.DC">
                  <p:embed/>
                </p:oleObj>
              </mc:Choice>
              <mc:Fallback>
                <p:oleObj name="Acrobat Document" r:id="rId3" imgW="7610260" imgH="1904833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6552" y="2361049"/>
                        <a:ext cx="9780847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7504" y="2071669"/>
            <a:ext cx="9563548" cy="35177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impacts on very low flows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300787"/>
              </p:ext>
            </p:extLst>
          </p:nvPr>
        </p:nvGraphicFramePr>
        <p:xfrm>
          <a:off x="2685173" y="1027113"/>
          <a:ext cx="5996865" cy="5996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2" name="Acrobat Document" r:id="rId5" imgW="4762282" imgH="4762487" progId="AcroExch.Document.DC">
                  <p:embed/>
                </p:oleObj>
              </mc:Choice>
              <mc:Fallback>
                <p:oleObj name="Acrobat Document" r:id="rId5" imgW="4762282" imgH="476248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85173" y="1027113"/>
                        <a:ext cx="5996865" cy="59968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85564" y="660663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392455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Regulatory reliability simulation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84213" y="1361921"/>
            <a:ext cx="161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regime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1351369"/>
            <a:ext cx="1783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Proposed regime</a:t>
            </a:r>
            <a:endParaRPr lang="en-GB" dirty="0"/>
          </a:p>
        </p:txBody>
      </p:sp>
      <p:pic>
        <p:nvPicPr>
          <p:cNvPr id="10" name="Picture 9" descr="Figure8c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" t="1991" r="5379" b="1737"/>
          <a:stretch/>
        </p:blipFill>
        <p:spPr>
          <a:xfrm>
            <a:off x="637088" y="1720701"/>
            <a:ext cx="4150936" cy="3325597"/>
          </a:xfrm>
          <a:prstGeom prst="rect">
            <a:avLst/>
          </a:prstGeom>
        </p:spPr>
      </p:pic>
      <p:pic>
        <p:nvPicPr>
          <p:cNvPr id="11" name="Picture 10" descr="Figure8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" t="4348" r="5847" b="2189"/>
          <a:stretch/>
        </p:blipFill>
        <p:spPr>
          <a:xfrm>
            <a:off x="5035947" y="1814193"/>
            <a:ext cx="4072557" cy="3214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7544" y="4889053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VERY low flow &lt;  &lt;  &lt;  &lt;  &lt;  &lt;  &lt;   Low flow	</a:t>
            </a:r>
            <a:endParaRPr lang="en-GB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23" y="1263030"/>
            <a:ext cx="6723017" cy="4581291"/>
            <a:chOff x="9223" y="1027113"/>
            <a:chExt cx="6723017" cy="4581291"/>
          </a:xfrm>
        </p:grpSpPr>
        <p:sp>
          <p:nvSpPr>
            <p:cNvPr id="4" name="TextBox 3"/>
            <p:cNvSpPr txBox="1"/>
            <p:nvPr/>
          </p:nvSpPr>
          <p:spPr>
            <a:xfrm>
              <a:off x="3419872" y="5085184"/>
              <a:ext cx="331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Water reliability</a:t>
              </a:r>
              <a:endParaRPr lang="en-US" sz="28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1760470" y="2796806"/>
              <a:ext cx="40626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Power plant reliability</a:t>
              </a:r>
              <a:endParaRPr lang="en-US" sz="28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818784" y="4979902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31866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water-constrained capacity expansion (</a:t>
            </a:r>
            <a:r>
              <a:rPr lang="en-US" dirty="0" err="1" smtClean="0"/>
              <a:t>CGEN+Water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2032248"/>
            <a:ext cx="8136259" cy="3629000"/>
          </a:xfrm>
        </p:spPr>
        <p:txBody>
          <a:bodyPr/>
          <a:lstStyle/>
          <a:p>
            <a:r>
              <a:rPr lang="en-US" sz="2400" dirty="0" smtClean="0"/>
              <a:t>Spatially explicit Combined Gas and Electricity Network model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What if UK electricity planning model (CGEN) considers water constraints?</a:t>
            </a:r>
          </a:p>
          <a:p>
            <a:pPr lvl="1"/>
            <a:r>
              <a:rPr lang="en-US" sz="2400" dirty="0" smtClean="0"/>
              <a:t>Freshwater availability limits (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95</a:t>
            </a:r>
            <a:r>
              <a:rPr lang="en-US" sz="2400" dirty="0" smtClean="0"/>
              <a:t>)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/>
              <a:t>t</a:t>
            </a:r>
            <a:r>
              <a:rPr lang="en-US" sz="2400" dirty="0" smtClean="0"/>
              <a:t>idal water thermal limits</a:t>
            </a:r>
          </a:p>
          <a:p>
            <a:pPr lvl="1"/>
            <a:r>
              <a:rPr lang="en-US" sz="2400" dirty="0" smtClean="0"/>
              <a:t>Cooling system CapEx &amp; </a:t>
            </a:r>
            <a:r>
              <a:rPr lang="en-US" sz="2400" smtClean="0"/>
              <a:t>OpEx costs</a:t>
            </a:r>
            <a:endParaRPr lang="en-US" sz="2400" dirty="0" smtClean="0"/>
          </a:p>
          <a:p>
            <a:r>
              <a:rPr lang="en-US" sz="2400" dirty="0" smtClean="0"/>
              <a:t>How does that change with climate change? (</a:t>
            </a:r>
            <a:r>
              <a:rPr lang="en-US" sz="2400" i="1" dirty="0" smtClean="0"/>
              <a:t>Q</a:t>
            </a:r>
            <a:r>
              <a:rPr lang="en-US" sz="2400" i="1" baseline="-25000" dirty="0" smtClean="0"/>
              <a:t>95, CC2050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6309320"/>
            <a:ext cx="2353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aseline="30000" dirty="0" smtClean="0">
                <a:solidFill>
                  <a:srgbClr val="003399"/>
                </a:solidFill>
              </a:rPr>
              <a:t>1 </a:t>
            </a:r>
            <a:r>
              <a:rPr lang="en-US" dirty="0" err="1" smtClean="0">
                <a:solidFill>
                  <a:srgbClr val="003399"/>
                </a:solidFill>
              </a:rPr>
              <a:t>Qadrdan</a:t>
            </a:r>
            <a:r>
              <a:rPr lang="en-US" dirty="0" smtClean="0">
                <a:solidFill>
                  <a:srgbClr val="003399"/>
                </a:solidFill>
              </a:rPr>
              <a:t> </a:t>
            </a:r>
            <a:r>
              <a:rPr lang="en-US" dirty="0">
                <a:solidFill>
                  <a:srgbClr val="003399"/>
                </a:solidFill>
              </a:rPr>
              <a:t>et al. </a:t>
            </a:r>
            <a:r>
              <a:rPr lang="en-US" dirty="0" smtClean="0">
                <a:solidFill>
                  <a:srgbClr val="003399"/>
                </a:solidFill>
              </a:rPr>
              <a:t>2012</a:t>
            </a:r>
            <a:endParaRPr lang="en-GB" baseline="30000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6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Volume is usually important; </a:t>
            </a:r>
            <a:r>
              <a:rPr lang="en-US" sz="2400" b="1" dirty="0" smtClean="0"/>
              <a:t>low flows and variability are </a:t>
            </a:r>
            <a:r>
              <a:rPr lang="en-US" sz="2400" b="1" u="sng" dirty="0" smtClean="0"/>
              <a:t>always</a:t>
            </a:r>
            <a:r>
              <a:rPr lang="en-US" sz="2400" b="1" dirty="0" smtClean="0"/>
              <a:t> important</a:t>
            </a:r>
          </a:p>
          <a:p>
            <a:r>
              <a:rPr lang="en-US" sz="2000" dirty="0" smtClean="0"/>
              <a:t>Disruption events</a:t>
            </a:r>
          </a:p>
          <a:p>
            <a:r>
              <a:rPr lang="en-US" sz="2000" dirty="0" smtClean="0"/>
              <a:t>Long-term plant economics</a:t>
            </a:r>
          </a:p>
          <a:p>
            <a:r>
              <a:rPr lang="en-US" sz="2000" dirty="0" smtClean="0"/>
              <a:t>Capacity planning and location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325" y="1600201"/>
            <a:ext cx="3922713" cy="3340968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Representation of regulation </a:t>
            </a:r>
            <a:r>
              <a:rPr lang="en-US" sz="2400" b="1" dirty="0" smtClean="0"/>
              <a:t>is </a:t>
            </a:r>
            <a:r>
              <a:rPr lang="en-US" sz="2400" b="1" dirty="0"/>
              <a:t>crucial and informative</a:t>
            </a:r>
          </a:p>
          <a:p>
            <a:r>
              <a:rPr lang="en-US" sz="2000" dirty="0"/>
              <a:t>Environmental flows and climate change</a:t>
            </a:r>
          </a:p>
          <a:p>
            <a:r>
              <a:rPr lang="en-US" sz="2000" dirty="0"/>
              <a:t>Water trading and </a:t>
            </a:r>
            <a:r>
              <a:rPr lang="en-US" sz="2000" dirty="0" smtClean="0"/>
              <a:t>rights</a:t>
            </a:r>
          </a:p>
          <a:p>
            <a:r>
              <a:rPr lang="en-US" sz="2000" dirty="0" smtClean="0"/>
              <a:t>Efficient allocation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331640" y="4725144"/>
            <a:ext cx="6840760" cy="22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003399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b="1" dirty="0" smtClean="0"/>
              <a:t>Water efficiency</a:t>
            </a:r>
          </a:p>
          <a:p>
            <a:r>
              <a:rPr lang="en-US" sz="2000" dirty="0" smtClean="0"/>
              <a:t>Adaptation of power plants is costly, get it right first time</a:t>
            </a:r>
          </a:p>
          <a:p>
            <a:r>
              <a:rPr lang="en-US" sz="2000" dirty="0" smtClean="0"/>
              <a:t>Gas CCGT needs much less cooling (water) than coal</a:t>
            </a:r>
          </a:p>
          <a:p>
            <a:r>
              <a:rPr lang="en-US" sz="2000" dirty="0" smtClean="0"/>
              <a:t>Water use of CCS clusters must be planned in advance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86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6646" y="2003030"/>
            <a:ext cx="6630987" cy="1470025"/>
          </a:xfrm>
        </p:spPr>
        <p:txBody>
          <a:bodyPr/>
          <a:lstStyle/>
          <a:p>
            <a:endParaRPr lang="en-US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67744" y="0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17375E"/>
                </a:solidFill>
              </a:rPr>
              <a:t>European Geophysical Union General Assembly 2016, 20</a:t>
            </a:r>
            <a:r>
              <a:rPr lang="en-GB" sz="1400" b="1" baseline="30000" dirty="0" smtClean="0">
                <a:solidFill>
                  <a:srgbClr val="17375E"/>
                </a:solidFill>
              </a:rPr>
              <a:t>th</a:t>
            </a:r>
            <a:r>
              <a:rPr lang="en-GB" sz="1400" b="1" dirty="0">
                <a:solidFill>
                  <a:srgbClr val="17375E"/>
                </a:solidFill>
              </a:rPr>
              <a:t>  April 2016</a:t>
            </a:r>
            <a:br>
              <a:rPr lang="en-GB" sz="1400" b="1" dirty="0">
                <a:solidFill>
                  <a:srgbClr val="17375E"/>
                </a:solidFill>
              </a:rPr>
            </a:br>
            <a:r>
              <a:rPr lang="en-GB" sz="1400" b="1" dirty="0">
                <a:solidFill>
                  <a:srgbClr val="17375E"/>
                </a:solidFill>
              </a:rPr>
              <a:t>ERE </a:t>
            </a:r>
            <a:r>
              <a:rPr lang="en-GB" sz="1400" b="1" dirty="0" smtClean="0">
                <a:solidFill>
                  <a:srgbClr val="17375E"/>
                </a:solidFill>
              </a:rPr>
              <a:t>1.8 – </a:t>
            </a:r>
            <a:r>
              <a:rPr lang="en-GB" sz="1400" b="1" i="1" dirty="0" smtClean="0">
                <a:solidFill>
                  <a:srgbClr val="17375E"/>
                </a:solidFill>
              </a:rPr>
              <a:t>Energy and environmental system interactions – Policy &amp; modelling</a:t>
            </a:r>
            <a:endParaRPr lang="en-US" sz="1400" b="1" i="1" dirty="0">
              <a:solidFill>
                <a:srgbClr val="17375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294" y="6504995"/>
            <a:ext cx="645133" cy="322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3019" r="74573" b="7171"/>
          <a:stretch/>
        </p:blipFill>
        <p:spPr>
          <a:xfrm>
            <a:off x="8225547" y="6021288"/>
            <a:ext cx="918453" cy="459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102" y="5733256"/>
            <a:ext cx="882402" cy="290038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518233" y="3679304"/>
            <a:ext cx="662781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0" tIns="0" rIns="45720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3200">
                <a:solidFill>
                  <a:srgbClr val="003399"/>
                </a:solidFill>
                <a:latin typeface="+mn-lt"/>
              </a:defRPr>
            </a:lvl9pPr>
          </a:lstStyle>
          <a:p>
            <a:r>
              <a:rPr lang="en-GB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Edward Byers</a:t>
            </a:r>
          </a:p>
          <a:p>
            <a:endParaRPr lang="en-GB" sz="1600" kern="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Jaime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Amezaga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Chris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Kilsby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Greg O’Donnell, David Alderson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Newcastle University</a:t>
            </a: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Jim Hall, Martino Tran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University of Oxford</a:t>
            </a:r>
          </a:p>
          <a:p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Meysam Qadrdan, 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Modassar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GB" sz="1600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Chaudry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– </a:t>
            </a:r>
            <a:r>
              <a:rPr lang="en-GB" sz="1600" i="1" kern="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Cardiff University</a:t>
            </a:r>
          </a:p>
          <a:p>
            <a:endParaRPr lang="en-GB" sz="1600" kern="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3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Good value?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013176"/>
            <a:ext cx="7997825" cy="1112987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~1 Olympic swimming pools / hour </a:t>
            </a:r>
            <a:r>
              <a:rPr lang="en-US" sz="2800" u="sng" dirty="0" smtClean="0">
                <a:latin typeface="Arial" pitchFamily="34" charset="0"/>
                <a:cs typeface="Arial" pitchFamily="34" charset="0"/>
              </a:rPr>
              <a:t>evaporated</a:t>
            </a:r>
          </a:p>
          <a:p>
            <a:pPr eaLnBrk="1" hangingPunct="1"/>
            <a:r>
              <a:rPr lang="en-US" sz="2800" dirty="0" smtClean="0"/>
              <a:t>Electricity for 2 million people (12 kWh/p/d)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93"/>
          <a:stretch/>
        </p:blipFill>
        <p:spPr>
          <a:xfrm>
            <a:off x="-36512" y="1367705"/>
            <a:ext cx="9180512" cy="3573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95979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Reduce production during low flows &amp; heat waves</a:t>
            </a:r>
          </a:p>
          <a:p>
            <a:r>
              <a:rPr lang="en-US" sz="1600" dirty="0" smtClean="0"/>
              <a:t>U.S., France, Spain, China, India, Germany, Romania</a:t>
            </a:r>
            <a:r>
              <a:rPr lang="en-US" sz="1600" dirty="0"/>
              <a:t>, </a:t>
            </a:r>
            <a:r>
              <a:rPr lang="en-US" sz="1600" dirty="0" smtClean="0"/>
              <a:t>Brazil, Turkey, 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Impact on planning </a:t>
            </a:r>
            <a:r>
              <a:rPr lang="en-US" sz="2400" dirty="0" smtClean="0"/>
              <a:t>decisions </a:t>
            </a:r>
            <a:r>
              <a:rPr lang="en-US" sz="2400" dirty="0"/>
              <a:t>and long term </a:t>
            </a:r>
            <a:r>
              <a:rPr lang="en-US" sz="2400" dirty="0" smtClean="0"/>
              <a:t>performance</a:t>
            </a:r>
          </a:p>
          <a:p>
            <a:r>
              <a:rPr lang="en-US" sz="1600" dirty="0" smtClean="0"/>
              <a:t>Water availability and climate impacts</a:t>
            </a:r>
          </a:p>
          <a:p>
            <a:r>
              <a:rPr lang="en-US" sz="1600" dirty="0" smtClean="0"/>
              <a:t>Costs of climate resilience and uncertainty</a:t>
            </a:r>
            <a:endParaRPr lang="en-US" sz="1600" dirty="0"/>
          </a:p>
        </p:txBody>
      </p:sp>
      <p:pic>
        <p:nvPicPr>
          <p:cNvPr id="5" name="Picture 4" descr="Screenshot 2014-09-26 14.08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/>
          <a:stretch/>
        </p:blipFill>
        <p:spPr>
          <a:xfrm>
            <a:off x="5048937" y="1340768"/>
            <a:ext cx="441960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052736"/>
            <a:ext cx="4680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003399"/>
                </a:solidFill>
              </a:rPr>
              <a:t>Union Concerned Scientists, 2006-2013</a:t>
            </a:r>
            <a:endParaRPr lang="en-US" sz="1050" dirty="0">
              <a:solidFill>
                <a:srgbClr val="00339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005064"/>
            <a:ext cx="5760640" cy="2736304"/>
            <a:chOff x="3347864" y="4005064"/>
            <a:chExt cx="5760640" cy="2736304"/>
          </a:xfrm>
        </p:grpSpPr>
        <p:pic>
          <p:nvPicPr>
            <p:cNvPr id="7" name="Picture 6" descr="Fig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9" b="21579"/>
            <a:stretch/>
          </p:blipFill>
          <p:spPr>
            <a:xfrm>
              <a:off x="6769751" y="4005064"/>
              <a:ext cx="2266745" cy="24482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47864" y="648745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>
                  <a:solidFill>
                    <a:srgbClr val="003399"/>
                  </a:solidFill>
                </a:rPr>
                <a:t>Byers et al. 2015; Tran et al. 2014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6922" y="4736078"/>
            <a:ext cx="2695318" cy="1911667"/>
            <a:chOff x="4036922" y="4736078"/>
            <a:chExt cx="2695318" cy="1911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922" y="4994815"/>
              <a:ext cx="2695318" cy="16529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55976" y="4736078"/>
              <a:ext cx="2312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3399"/>
                  </a:solidFill>
                </a:rPr>
                <a:t>Cohen et </a:t>
              </a:r>
              <a:r>
                <a:rPr lang="en-GB" sz="1050" dirty="0">
                  <a:solidFill>
                    <a:srgbClr val="003399"/>
                  </a:solidFill>
                </a:rPr>
                <a:t>al. 2014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Drought and scarcity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95979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Reduce production during low flows &amp; heat waves</a:t>
            </a:r>
          </a:p>
          <a:p>
            <a:r>
              <a:rPr lang="en-US" sz="1600" dirty="0" smtClean="0"/>
              <a:t>U.S., France, Spain, China, India, Germany, Romania</a:t>
            </a:r>
            <a:r>
              <a:rPr lang="en-US" sz="1600" dirty="0"/>
              <a:t>, </a:t>
            </a:r>
            <a:r>
              <a:rPr lang="en-US" sz="1600" dirty="0" smtClean="0"/>
              <a:t>Brazil, Turkey, …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dirty="0"/>
              <a:t>Impact on planning </a:t>
            </a:r>
            <a:r>
              <a:rPr lang="en-US" sz="2400" dirty="0" smtClean="0"/>
              <a:t>decisions </a:t>
            </a:r>
            <a:r>
              <a:rPr lang="en-US" sz="2400" dirty="0"/>
              <a:t>and long term </a:t>
            </a:r>
            <a:r>
              <a:rPr lang="en-US" sz="2400" dirty="0" smtClean="0"/>
              <a:t>performance</a:t>
            </a:r>
          </a:p>
          <a:p>
            <a:r>
              <a:rPr lang="en-US" sz="1600" dirty="0" smtClean="0"/>
              <a:t>Water availability and climate impacts</a:t>
            </a:r>
          </a:p>
          <a:p>
            <a:r>
              <a:rPr lang="en-US" sz="1600" dirty="0" smtClean="0"/>
              <a:t>Costs of climate resilience and uncertainty</a:t>
            </a:r>
            <a:endParaRPr lang="en-US" sz="1600" dirty="0"/>
          </a:p>
        </p:txBody>
      </p:sp>
      <p:pic>
        <p:nvPicPr>
          <p:cNvPr id="5" name="Picture 4" descr="Screenshot 2014-09-26 14.08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/>
          <a:stretch/>
        </p:blipFill>
        <p:spPr>
          <a:xfrm>
            <a:off x="5048937" y="1340768"/>
            <a:ext cx="4419607" cy="2592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052736"/>
            <a:ext cx="46805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 smtClean="0">
                <a:solidFill>
                  <a:srgbClr val="003399"/>
                </a:solidFill>
              </a:rPr>
              <a:t>Union Concerned Scientists, 2006-2013</a:t>
            </a:r>
            <a:endParaRPr lang="en-US" sz="1050" dirty="0">
              <a:solidFill>
                <a:srgbClr val="003399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47864" y="4005064"/>
            <a:ext cx="5760640" cy="2736304"/>
            <a:chOff x="3347864" y="4005064"/>
            <a:chExt cx="5760640" cy="2736304"/>
          </a:xfrm>
        </p:grpSpPr>
        <p:pic>
          <p:nvPicPr>
            <p:cNvPr id="7" name="Picture 6" descr="Fig4.jpg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29" b="21579"/>
            <a:stretch/>
          </p:blipFill>
          <p:spPr>
            <a:xfrm>
              <a:off x="6769751" y="4005064"/>
              <a:ext cx="2266745" cy="244827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47864" y="6487452"/>
              <a:ext cx="5760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>
                  <a:solidFill>
                    <a:srgbClr val="003399"/>
                  </a:solidFill>
                </a:rPr>
                <a:t>Byers et al. 2015; Tran et al. 2014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036922" y="4736078"/>
            <a:ext cx="2695318" cy="1911667"/>
            <a:chOff x="4036922" y="4736078"/>
            <a:chExt cx="2695318" cy="19116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36922" y="4994815"/>
              <a:ext cx="2695318" cy="165293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355976" y="4736078"/>
              <a:ext cx="2312640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GB" sz="1050" dirty="0" smtClean="0">
                  <a:solidFill>
                    <a:srgbClr val="003399"/>
                  </a:solidFill>
                </a:rPr>
                <a:t>Cohen et </a:t>
              </a:r>
              <a:r>
                <a:rPr lang="en-GB" sz="1050" dirty="0">
                  <a:solidFill>
                    <a:srgbClr val="003399"/>
                  </a:solidFill>
                </a:rPr>
                <a:t>al. 2014</a:t>
              </a:r>
            </a:p>
          </p:txBody>
        </p:sp>
      </p:grpSp>
      <p:pic>
        <p:nvPicPr>
          <p:cNvPr id="13" name="Picture 12" descr="Scalefig_small.ti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3" t="20740" r="13750" b="35834"/>
          <a:stretch/>
        </p:blipFill>
        <p:spPr>
          <a:xfrm>
            <a:off x="6732241" y="4005064"/>
            <a:ext cx="2376264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Reliability, variability and uncertainty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" y="1883965"/>
            <a:ext cx="3096344" cy="4425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/>
              <a:t>Water withdrawal and allocation planning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u="sng" dirty="0" smtClean="0"/>
              <a:t>How much </a:t>
            </a:r>
            <a:r>
              <a:rPr lang="en-US" sz="2000" dirty="0" smtClean="0"/>
              <a:t>water can be </a:t>
            </a:r>
            <a:r>
              <a:rPr lang="en-US" sz="2000" u="sng" dirty="0" smtClean="0"/>
              <a:t>reliably</a:t>
            </a:r>
            <a:r>
              <a:rPr lang="en-US" sz="2000" dirty="0" smtClean="0"/>
              <a:t> used during low flows?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How might this change in future? (climate change, regulation, environment)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What is the variability and uncertainty? – </a:t>
            </a:r>
            <a:r>
              <a:rPr lang="en-US" sz="2000" i="1" dirty="0" smtClean="0"/>
              <a:t>not just means, but extremes…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563" b="1268"/>
          <a:stretch/>
        </p:blipFill>
        <p:spPr>
          <a:xfrm>
            <a:off x="3332615" y="2085974"/>
            <a:ext cx="5780503" cy="3863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9592" y="4365104"/>
            <a:ext cx="46352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Reliability, variability and uncertainty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496" y="1883965"/>
            <a:ext cx="3096344" cy="4425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b="1" dirty="0" smtClean="0"/>
              <a:t>Water withdrawal and allocation planning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u="sng" dirty="0" smtClean="0"/>
              <a:t>How much </a:t>
            </a:r>
            <a:r>
              <a:rPr lang="en-US" sz="2000" dirty="0" smtClean="0"/>
              <a:t>water can be </a:t>
            </a:r>
            <a:r>
              <a:rPr lang="en-US" sz="2000" u="sng" dirty="0" smtClean="0"/>
              <a:t>reliably</a:t>
            </a:r>
            <a:r>
              <a:rPr lang="en-US" sz="2000" dirty="0" smtClean="0"/>
              <a:t> used during low flows?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How might this change in future? (climate change, regulation, environment)</a:t>
            </a:r>
          </a:p>
          <a:p>
            <a:pPr marL="571500" indent="-514350" eaLnBrk="1" hangingPunct="1">
              <a:buFont typeface="+mj-lt"/>
              <a:buAutoNum type="arabicPeriod"/>
            </a:pPr>
            <a:r>
              <a:rPr lang="en-US" sz="2000" dirty="0" smtClean="0"/>
              <a:t>What is the variability and uncertainty? – </a:t>
            </a:r>
            <a:r>
              <a:rPr lang="en-US" sz="2000" i="1" dirty="0" smtClean="0"/>
              <a:t>not just means, but extremes…</a:t>
            </a:r>
            <a:endParaRPr lang="en-US" sz="2000" dirty="0" smtClean="0"/>
          </a:p>
          <a:p>
            <a:pPr lvl="1" eaLnBrk="1" hangingPunct="1"/>
            <a:endParaRPr lang="en-US" sz="2000" dirty="0" smtClean="0"/>
          </a:p>
          <a:p>
            <a:pPr lvl="1" eaLnBrk="1" hangingPunct="1"/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1563" b="1268"/>
          <a:stretch/>
        </p:blipFill>
        <p:spPr>
          <a:xfrm>
            <a:off x="3332615" y="2085974"/>
            <a:ext cx="5780503" cy="38633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649592" y="4365104"/>
            <a:ext cx="463525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58" y="1916832"/>
            <a:ext cx="5760614" cy="42093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</p:spTree>
    <p:extLst>
      <p:ext uri="{BB962C8B-B14F-4D97-AF65-F5344CB8AC3E}">
        <p14:creationId xmlns:p14="http://schemas.microsoft.com/office/powerpoint/2010/main" val="22061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en_2ndmap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452988" cy="5112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Catchment study: River Trent, UK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70908" y="6389781"/>
            <a:ext cx="2133600" cy="365125"/>
          </a:xfrm>
          <a:prstGeom prst="rect">
            <a:avLst/>
          </a:prstGeom>
        </p:spPr>
        <p:txBody>
          <a:bodyPr/>
          <a:lstStyle/>
          <a:p>
            <a:fld id="{2D301DFA-35A7-44EA-882B-AA569ACF020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GB" sz="1050" dirty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74" y="6493931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Byers, E.A., Hall, J.W., </a:t>
            </a:r>
            <a:r>
              <a:rPr lang="en-US" sz="1000" dirty="0" err="1" smtClean="0"/>
              <a:t>Amezaga</a:t>
            </a:r>
            <a:r>
              <a:rPr lang="en-US" sz="1000" dirty="0" smtClean="0"/>
              <a:t>, J.M., O’Donnell, G.M., </a:t>
            </a:r>
            <a:r>
              <a:rPr lang="en-US" sz="1000" dirty="0" err="1" smtClean="0"/>
              <a:t>Leathard</a:t>
            </a:r>
            <a:r>
              <a:rPr lang="en-US" sz="1000" dirty="0" smtClean="0"/>
              <a:t>, A., 2016. </a:t>
            </a:r>
            <a:r>
              <a:rPr lang="en-US" sz="1000" b="1" dirty="0"/>
              <a:t>Water and climate risks to power generation with carbon capture and </a:t>
            </a:r>
            <a:r>
              <a:rPr lang="en-US" sz="1000" b="1" dirty="0" smtClean="0"/>
              <a:t>storage. </a:t>
            </a:r>
            <a:r>
              <a:rPr lang="en-US" sz="1000" i="1" dirty="0" smtClean="0"/>
              <a:t>Environmental Research Letters</a:t>
            </a:r>
            <a:r>
              <a:rPr lang="en-US" sz="1000" dirty="0"/>
              <a:t> </a:t>
            </a:r>
            <a:r>
              <a:rPr lang="en-US" sz="1000" b="1" dirty="0"/>
              <a:t>11, 2. </a:t>
            </a:r>
            <a:r>
              <a:rPr lang="en-US" sz="1000" b="1" dirty="0">
                <a:hlinkClick r:id="rId4"/>
              </a:rPr>
              <a:t>http://</a:t>
            </a:r>
            <a:r>
              <a:rPr lang="en-US" sz="1000" b="1" dirty="0" smtClean="0">
                <a:hlinkClick r:id="rId4"/>
              </a:rPr>
              <a:t>dx.doi.org/10.1088/1748-9326/11/2/024011</a:t>
            </a:r>
            <a:r>
              <a:rPr lang="en-US" sz="1000" b="1" dirty="0" smtClean="0"/>
              <a:t> </a:t>
            </a:r>
            <a:endParaRPr lang="en-US" sz="1000" b="1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9895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7164224" y="47842"/>
            <a:ext cx="1875273" cy="1318160"/>
          </a:xfrm>
          <a:custGeom>
            <a:avLst/>
            <a:gdLst>
              <a:gd name="connsiteX0" fmla="*/ 1864076 w 1875273"/>
              <a:gd name="connsiteY0" fmla="*/ 392563 h 1318160"/>
              <a:gd name="connsiteX1" fmla="*/ 1864076 w 1875273"/>
              <a:gd name="connsiteY1" fmla="*/ 392563 h 1318160"/>
              <a:gd name="connsiteX2" fmla="*/ 1830486 w 1875273"/>
              <a:gd name="connsiteY2" fmla="*/ 358973 h 1318160"/>
              <a:gd name="connsiteX3" fmla="*/ 1819289 w 1875273"/>
              <a:gd name="connsiteY3" fmla="*/ 340311 h 1318160"/>
              <a:gd name="connsiteX4" fmla="*/ 1804360 w 1875273"/>
              <a:gd name="connsiteY4" fmla="*/ 325382 h 1318160"/>
              <a:gd name="connsiteX5" fmla="*/ 1785699 w 1875273"/>
              <a:gd name="connsiteY5" fmla="*/ 299257 h 1318160"/>
              <a:gd name="connsiteX6" fmla="*/ 1763306 w 1875273"/>
              <a:gd name="connsiteY6" fmla="*/ 273131 h 1318160"/>
              <a:gd name="connsiteX7" fmla="*/ 1755841 w 1875273"/>
              <a:gd name="connsiteY7" fmla="*/ 261934 h 1318160"/>
              <a:gd name="connsiteX8" fmla="*/ 1740912 w 1875273"/>
              <a:gd name="connsiteY8" fmla="*/ 243273 h 1318160"/>
              <a:gd name="connsiteX9" fmla="*/ 1729716 w 1875273"/>
              <a:gd name="connsiteY9" fmla="*/ 235809 h 1318160"/>
              <a:gd name="connsiteX10" fmla="*/ 1692393 w 1875273"/>
              <a:gd name="connsiteY10" fmla="*/ 205951 h 1318160"/>
              <a:gd name="connsiteX11" fmla="*/ 1681196 w 1875273"/>
              <a:gd name="connsiteY11" fmla="*/ 202218 h 1318160"/>
              <a:gd name="connsiteX12" fmla="*/ 1647606 w 1875273"/>
              <a:gd name="connsiteY12" fmla="*/ 187289 h 1318160"/>
              <a:gd name="connsiteX13" fmla="*/ 1621480 w 1875273"/>
              <a:gd name="connsiteY13" fmla="*/ 183557 h 1318160"/>
              <a:gd name="connsiteX14" fmla="*/ 1558032 w 1875273"/>
              <a:gd name="connsiteY14" fmla="*/ 176093 h 1318160"/>
              <a:gd name="connsiteX15" fmla="*/ 1502049 w 1875273"/>
              <a:gd name="connsiteY15" fmla="*/ 168628 h 1318160"/>
              <a:gd name="connsiteX16" fmla="*/ 1457262 w 1875273"/>
              <a:gd name="connsiteY16" fmla="*/ 164896 h 1318160"/>
              <a:gd name="connsiteX17" fmla="*/ 1367688 w 1875273"/>
              <a:gd name="connsiteY17" fmla="*/ 146235 h 1318160"/>
              <a:gd name="connsiteX18" fmla="*/ 1334098 w 1875273"/>
              <a:gd name="connsiteY18" fmla="*/ 135038 h 1318160"/>
              <a:gd name="connsiteX19" fmla="*/ 1322901 w 1875273"/>
              <a:gd name="connsiteY19" fmla="*/ 131306 h 1318160"/>
              <a:gd name="connsiteX20" fmla="*/ 1293043 w 1875273"/>
              <a:gd name="connsiteY20" fmla="*/ 120109 h 1318160"/>
              <a:gd name="connsiteX21" fmla="*/ 1259453 w 1875273"/>
              <a:gd name="connsiteY21" fmla="*/ 112645 h 1318160"/>
              <a:gd name="connsiteX22" fmla="*/ 1240792 w 1875273"/>
              <a:gd name="connsiteY22" fmla="*/ 105180 h 1318160"/>
              <a:gd name="connsiteX23" fmla="*/ 1229595 w 1875273"/>
              <a:gd name="connsiteY23" fmla="*/ 97716 h 1318160"/>
              <a:gd name="connsiteX24" fmla="*/ 1196005 w 1875273"/>
              <a:gd name="connsiteY24" fmla="*/ 90251 h 1318160"/>
              <a:gd name="connsiteX25" fmla="*/ 1181076 w 1875273"/>
              <a:gd name="connsiteY25" fmla="*/ 86519 h 1318160"/>
              <a:gd name="connsiteX26" fmla="*/ 1169879 w 1875273"/>
              <a:gd name="connsiteY26" fmla="*/ 79054 h 1318160"/>
              <a:gd name="connsiteX27" fmla="*/ 1154950 w 1875273"/>
              <a:gd name="connsiteY27" fmla="*/ 75322 h 1318160"/>
              <a:gd name="connsiteX28" fmla="*/ 1125092 w 1875273"/>
              <a:gd name="connsiteY28" fmla="*/ 67858 h 1318160"/>
              <a:gd name="connsiteX29" fmla="*/ 1113895 w 1875273"/>
              <a:gd name="connsiteY29" fmla="*/ 64125 h 1318160"/>
              <a:gd name="connsiteX30" fmla="*/ 904889 w 1875273"/>
              <a:gd name="connsiteY30" fmla="*/ 52929 h 1318160"/>
              <a:gd name="connsiteX31" fmla="*/ 867567 w 1875273"/>
              <a:gd name="connsiteY31" fmla="*/ 45464 h 1318160"/>
              <a:gd name="connsiteX32" fmla="*/ 833977 w 1875273"/>
              <a:gd name="connsiteY32" fmla="*/ 38000 h 1318160"/>
              <a:gd name="connsiteX33" fmla="*/ 785458 w 1875273"/>
              <a:gd name="connsiteY33" fmla="*/ 34267 h 1318160"/>
              <a:gd name="connsiteX34" fmla="*/ 662294 w 1875273"/>
              <a:gd name="connsiteY34" fmla="*/ 19338 h 1318160"/>
              <a:gd name="connsiteX35" fmla="*/ 602578 w 1875273"/>
              <a:gd name="connsiteY35" fmla="*/ 8142 h 1318160"/>
              <a:gd name="connsiteX36" fmla="*/ 587649 w 1875273"/>
              <a:gd name="connsiteY36" fmla="*/ 4409 h 1318160"/>
              <a:gd name="connsiteX37" fmla="*/ 561523 w 1875273"/>
              <a:gd name="connsiteY37" fmla="*/ 677 h 1318160"/>
              <a:gd name="connsiteX38" fmla="*/ 371178 w 1875273"/>
              <a:gd name="connsiteY38" fmla="*/ 11874 h 1318160"/>
              <a:gd name="connsiteX39" fmla="*/ 315195 w 1875273"/>
              <a:gd name="connsiteY39" fmla="*/ 34267 h 1318160"/>
              <a:gd name="connsiteX40" fmla="*/ 270408 w 1875273"/>
              <a:gd name="connsiteY40" fmla="*/ 67858 h 1318160"/>
              <a:gd name="connsiteX41" fmla="*/ 248014 w 1875273"/>
              <a:gd name="connsiteY41" fmla="*/ 90251 h 1318160"/>
              <a:gd name="connsiteX42" fmla="*/ 240550 w 1875273"/>
              <a:gd name="connsiteY42" fmla="*/ 97716 h 1318160"/>
              <a:gd name="connsiteX43" fmla="*/ 218156 w 1875273"/>
              <a:gd name="connsiteY43" fmla="*/ 123841 h 1318160"/>
              <a:gd name="connsiteX44" fmla="*/ 203227 w 1875273"/>
              <a:gd name="connsiteY44" fmla="*/ 135038 h 1318160"/>
              <a:gd name="connsiteX45" fmla="*/ 188298 w 1875273"/>
              <a:gd name="connsiteY45" fmla="*/ 149967 h 1318160"/>
              <a:gd name="connsiteX46" fmla="*/ 177102 w 1875273"/>
              <a:gd name="connsiteY46" fmla="*/ 157431 h 1318160"/>
              <a:gd name="connsiteX47" fmla="*/ 147244 w 1875273"/>
              <a:gd name="connsiteY47" fmla="*/ 191022 h 1318160"/>
              <a:gd name="connsiteX48" fmla="*/ 136047 w 1875273"/>
              <a:gd name="connsiteY48" fmla="*/ 202218 h 1318160"/>
              <a:gd name="connsiteX49" fmla="*/ 128583 w 1875273"/>
              <a:gd name="connsiteY49" fmla="*/ 213415 h 1318160"/>
              <a:gd name="connsiteX50" fmla="*/ 113654 w 1875273"/>
              <a:gd name="connsiteY50" fmla="*/ 217147 h 1318160"/>
              <a:gd name="connsiteX51" fmla="*/ 98725 w 1875273"/>
              <a:gd name="connsiteY51" fmla="*/ 224612 h 1318160"/>
              <a:gd name="connsiteX52" fmla="*/ 91260 w 1875273"/>
              <a:gd name="connsiteY52" fmla="*/ 232076 h 1318160"/>
              <a:gd name="connsiteX53" fmla="*/ 76331 w 1875273"/>
              <a:gd name="connsiteY53" fmla="*/ 239541 h 1318160"/>
              <a:gd name="connsiteX54" fmla="*/ 65134 w 1875273"/>
              <a:gd name="connsiteY54" fmla="*/ 250738 h 1318160"/>
              <a:gd name="connsiteX55" fmla="*/ 31544 w 1875273"/>
              <a:gd name="connsiteY55" fmla="*/ 280596 h 1318160"/>
              <a:gd name="connsiteX56" fmla="*/ 16615 w 1875273"/>
              <a:gd name="connsiteY56" fmla="*/ 310454 h 1318160"/>
              <a:gd name="connsiteX57" fmla="*/ 9151 w 1875273"/>
              <a:gd name="connsiteY57" fmla="*/ 332847 h 1318160"/>
              <a:gd name="connsiteX58" fmla="*/ 5418 w 1875273"/>
              <a:gd name="connsiteY58" fmla="*/ 590372 h 1318160"/>
              <a:gd name="connsiteX59" fmla="*/ 9151 w 1875273"/>
              <a:gd name="connsiteY59" fmla="*/ 601569 h 1318160"/>
              <a:gd name="connsiteX60" fmla="*/ 16615 w 1875273"/>
              <a:gd name="connsiteY60" fmla="*/ 635159 h 1318160"/>
              <a:gd name="connsiteX61" fmla="*/ 24080 w 1875273"/>
              <a:gd name="connsiteY61" fmla="*/ 661285 h 1318160"/>
              <a:gd name="connsiteX62" fmla="*/ 35276 w 1875273"/>
              <a:gd name="connsiteY62" fmla="*/ 706071 h 1318160"/>
              <a:gd name="connsiteX63" fmla="*/ 31544 w 1875273"/>
              <a:gd name="connsiteY63" fmla="*/ 810574 h 1318160"/>
              <a:gd name="connsiteX64" fmla="*/ 24080 w 1875273"/>
              <a:gd name="connsiteY64" fmla="*/ 900148 h 1318160"/>
              <a:gd name="connsiteX65" fmla="*/ 35276 w 1875273"/>
              <a:gd name="connsiteY65" fmla="*/ 1012116 h 1318160"/>
              <a:gd name="connsiteX66" fmla="*/ 42741 w 1875273"/>
              <a:gd name="connsiteY66" fmla="*/ 1034509 h 1318160"/>
              <a:gd name="connsiteX67" fmla="*/ 50205 w 1875273"/>
              <a:gd name="connsiteY67" fmla="*/ 1045706 h 1318160"/>
              <a:gd name="connsiteX68" fmla="*/ 61402 w 1875273"/>
              <a:gd name="connsiteY68" fmla="*/ 1079296 h 1318160"/>
              <a:gd name="connsiteX69" fmla="*/ 72599 w 1875273"/>
              <a:gd name="connsiteY69" fmla="*/ 1094225 h 1318160"/>
              <a:gd name="connsiteX70" fmla="*/ 87528 w 1875273"/>
              <a:gd name="connsiteY70" fmla="*/ 1120351 h 1318160"/>
              <a:gd name="connsiteX71" fmla="*/ 98725 w 1875273"/>
              <a:gd name="connsiteY71" fmla="*/ 1139012 h 1318160"/>
              <a:gd name="connsiteX72" fmla="*/ 106189 w 1875273"/>
              <a:gd name="connsiteY72" fmla="*/ 1150209 h 1318160"/>
              <a:gd name="connsiteX73" fmla="*/ 121118 w 1875273"/>
              <a:gd name="connsiteY73" fmla="*/ 1165138 h 1318160"/>
              <a:gd name="connsiteX74" fmla="*/ 150976 w 1875273"/>
              <a:gd name="connsiteY74" fmla="*/ 1198728 h 1318160"/>
              <a:gd name="connsiteX75" fmla="*/ 165905 w 1875273"/>
              <a:gd name="connsiteY75" fmla="*/ 1206192 h 1318160"/>
              <a:gd name="connsiteX76" fmla="*/ 180834 w 1875273"/>
              <a:gd name="connsiteY76" fmla="*/ 1221121 h 1318160"/>
              <a:gd name="connsiteX77" fmla="*/ 199495 w 1875273"/>
              <a:gd name="connsiteY77" fmla="*/ 1228586 h 1318160"/>
              <a:gd name="connsiteX78" fmla="*/ 210692 w 1875273"/>
              <a:gd name="connsiteY78" fmla="*/ 1236050 h 1318160"/>
              <a:gd name="connsiteX79" fmla="*/ 221889 w 1875273"/>
              <a:gd name="connsiteY79" fmla="*/ 1239782 h 1318160"/>
              <a:gd name="connsiteX80" fmla="*/ 255479 w 1875273"/>
              <a:gd name="connsiteY80" fmla="*/ 1254711 h 1318160"/>
              <a:gd name="connsiteX81" fmla="*/ 270408 w 1875273"/>
              <a:gd name="connsiteY81" fmla="*/ 1265908 h 1318160"/>
              <a:gd name="connsiteX82" fmla="*/ 289069 w 1875273"/>
              <a:gd name="connsiteY82" fmla="*/ 1269640 h 1318160"/>
              <a:gd name="connsiteX83" fmla="*/ 345053 w 1875273"/>
              <a:gd name="connsiteY83" fmla="*/ 1284569 h 1318160"/>
              <a:gd name="connsiteX84" fmla="*/ 359982 w 1875273"/>
              <a:gd name="connsiteY84" fmla="*/ 1292034 h 1318160"/>
              <a:gd name="connsiteX85" fmla="*/ 378643 w 1875273"/>
              <a:gd name="connsiteY85" fmla="*/ 1295766 h 1318160"/>
              <a:gd name="connsiteX86" fmla="*/ 527933 w 1875273"/>
              <a:gd name="connsiteY86" fmla="*/ 1292034 h 1318160"/>
              <a:gd name="connsiteX87" fmla="*/ 557791 w 1875273"/>
              <a:gd name="connsiteY87" fmla="*/ 1277105 h 1318160"/>
              <a:gd name="connsiteX88" fmla="*/ 583916 w 1875273"/>
              <a:gd name="connsiteY88" fmla="*/ 1265908 h 1318160"/>
              <a:gd name="connsiteX89" fmla="*/ 595113 w 1875273"/>
              <a:gd name="connsiteY89" fmla="*/ 1258444 h 1318160"/>
              <a:gd name="connsiteX90" fmla="*/ 610042 w 1875273"/>
              <a:gd name="connsiteY90" fmla="*/ 1247247 h 1318160"/>
              <a:gd name="connsiteX91" fmla="*/ 624971 w 1875273"/>
              <a:gd name="connsiteY91" fmla="*/ 1243515 h 1318160"/>
              <a:gd name="connsiteX92" fmla="*/ 662294 w 1875273"/>
              <a:gd name="connsiteY92" fmla="*/ 1228586 h 1318160"/>
              <a:gd name="connsiteX93" fmla="*/ 677223 w 1875273"/>
              <a:gd name="connsiteY93" fmla="*/ 1221121 h 1318160"/>
              <a:gd name="connsiteX94" fmla="*/ 714545 w 1875273"/>
              <a:gd name="connsiteY94" fmla="*/ 1209925 h 1318160"/>
              <a:gd name="connsiteX95" fmla="*/ 729474 w 1875273"/>
              <a:gd name="connsiteY95" fmla="*/ 1202460 h 1318160"/>
              <a:gd name="connsiteX96" fmla="*/ 759332 w 1875273"/>
              <a:gd name="connsiteY96" fmla="*/ 1194996 h 1318160"/>
              <a:gd name="connsiteX97" fmla="*/ 886228 w 1875273"/>
              <a:gd name="connsiteY97" fmla="*/ 1198728 h 1318160"/>
              <a:gd name="connsiteX98" fmla="*/ 897425 w 1875273"/>
              <a:gd name="connsiteY98" fmla="*/ 1206192 h 1318160"/>
              <a:gd name="connsiteX99" fmla="*/ 953409 w 1875273"/>
              <a:gd name="connsiteY99" fmla="*/ 1236050 h 1318160"/>
              <a:gd name="connsiteX100" fmla="*/ 998196 w 1875273"/>
              <a:gd name="connsiteY100" fmla="*/ 1265908 h 1318160"/>
              <a:gd name="connsiteX101" fmla="*/ 1020589 w 1875273"/>
              <a:gd name="connsiteY101" fmla="*/ 1284569 h 1318160"/>
              <a:gd name="connsiteX102" fmla="*/ 1039250 w 1875273"/>
              <a:gd name="connsiteY102" fmla="*/ 1292034 h 1318160"/>
              <a:gd name="connsiteX103" fmla="*/ 1061644 w 1875273"/>
              <a:gd name="connsiteY103" fmla="*/ 1310695 h 1318160"/>
              <a:gd name="connsiteX104" fmla="*/ 1091502 w 1875273"/>
              <a:gd name="connsiteY104" fmla="*/ 1318160 h 1318160"/>
              <a:gd name="connsiteX105" fmla="*/ 1154950 w 1875273"/>
              <a:gd name="connsiteY105" fmla="*/ 1314427 h 1318160"/>
              <a:gd name="connsiteX106" fmla="*/ 1196005 w 1875273"/>
              <a:gd name="connsiteY106" fmla="*/ 1295766 h 1318160"/>
              <a:gd name="connsiteX107" fmla="*/ 1266917 w 1875273"/>
              <a:gd name="connsiteY107" fmla="*/ 1269640 h 1318160"/>
              <a:gd name="connsiteX108" fmla="*/ 1285578 w 1875273"/>
              <a:gd name="connsiteY108" fmla="*/ 1258444 h 1318160"/>
              <a:gd name="connsiteX109" fmla="*/ 1322901 w 1875273"/>
              <a:gd name="connsiteY109" fmla="*/ 1232318 h 1318160"/>
              <a:gd name="connsiteX110" fmla="*/ 1345294 w 1875273"/>
              <a:gd name="connsiteY110" fmla="*/ 1217389 h 1318160"/>
              <a:gd name="connsiteX111" fmla="*/ 1356491 w 1875273"/>
              <a:gd name="connsiteY111" fmla="*/ 1206192 h 1318160"/>
              <a:gd name="connsiteX112" fmla="*/ 1390081 w 1875273"/>
              <a:gd name="connsiteY112" fmla="*/ 1183799 h 1318160"/>
              <a:gd name="connsiteX113" fmla="*/ 1401278 w 1875273"/>
              <a:gd name="connsiteY113" fmla="*/ 1172602 h 1318160"/>
              <a:gd name="connsiteX114" fmla="*/ 1419939 w 1875273"/>
              <a:gd name="connsiteY114" fmla="*/ 1157673 h 1318160"/>
              <a:gd name="connsiteX115" fmla="*/ 1438600 w 1875273"/>
              <a:gd name="connsiteY115" fmla="*/ 1146476 h 1318160"/>
              <a:gd name="connsiteX116" fmla="*/ 1446065 w 1875273"/>
              <a:gd name="connsiteY116" fmla="*/ 1139012 h 1318160"/>
              <a:gd name="connsiteX117" fmla="*/ 1468458 w 1875273"/>
              <a:gd name="connsiteY117" fmla="*/ 1127815 h 1318160"/>
              <a:gd name="connsiteX118" fmla="*/ 1483387 w 1875273"/>
              <a:gd name="connsiteY118" fmla="*/ 1116618 h 1318160"/>
              <a:gd name="connsiteX119" fmla="*/ 1513245 w 1875273"/>
              <a:gd name="connsiteY119" fmla="*/ 1105422 h 1318160"/>
              <a:gd name="connsiteX120" fmla="*/ 1587890 w 1875273"/>
              <a:gd name="connsiteY120" fmla="*/ 1109154 h 1318160"/>
              <a:gd name="connsiteX121" fmla="*/ 1599087 w 1875273"/>
              <a:gd name="connsiteY121" fmla="*/ 1112886 h 1318160"/>
              <a:gd name="connsiteX122" fmla="*/ 1684929 w 1875273"/>
              <a:gd name="connsiteY122" fmla="*/ 1109154 h 1318160"/>
              <a:gd name="connsiteX123" fmla="*/ 1707322 w 1875273"/>
              <a:gd name="connsiteY123" fmla="*/ 1090493 h 1318160"/>
              <a:gd name="connsiteX124" fmla="*/ 1729716 w 1875273"/>
              <a:gd name="connsiteY124" fmla="*/ 1083028 h 1318160"/>
              <a:gd name="connsiteX125" fmla="*/ 1752109 w 1875273"/>
              <a:gd name="connsiteY125" fmla="*/ 1064367 h 1318160"/>
              <a:gd name="connsiteX126" fmla="*/ 1770770 w 1875273"/>
              <a:gd name="connsiteY126" fmla="*/ 1045706 h 1318160"/>
              <a:gd name="connsiteX127" fmla="*/ 1793164 w 1875273"/>
              <a:gd name="connsiteY127" fmla="*/ 1023312 h 1318160"/>
              <a:gd name="connsiteX128" fmla="*/ 1815557 w 1875273"/>
              <a:gd name="connsiteY128" fmla="*/ 1000919 h 1318160"/>
              <a:gd name="connsiteX129" fmla="*/ 1823022 w 1875273"/>
              <a:gd name="connsiteY129" fmla="*/ 993454 h 1318160"/>
              <a:gd name="connsiteX130" fmla="*/ 1834218 w 1875273"/>
              <a:gd name="connsiteY130" fmla="*/ 974793 h 1318160"/>
              <a:gd name="connsiteX131" fmla="*/ 1845415 w 1875273"/>
              <a:gd name="connsiteY131" fmla="*/ 952400 h 1318160"/>
              <a:gd name="connsiteX132" fmla="*/ 1849147 w 1875273"/>
              <a:gd name="connsiteY132" fmla="*/ 941203 h 1318160"/>
              <a:gd name="connsiteX133" fmla="*/ 1860344 w 1875273"/>
              <a:gd name="connsiteY133" fmla="*/ 918809 h 1318160"/>
              <a:gd name="connsiteX134" fmla="*/ 1864076 w 1875273"/>
              <a:gd name="connsiteY134" fmla="*/ 900148 h 1318160"/>
              <a:gd name="connsiteX135" fmla="*/ 1875273 w 1875273"/>
              <a:gd name="connsiteY135" fmla="*/ 870290 h 1318160"/>
              <a:gd name="connsiteX136" fmla="*/ 1864076 w 1875273"/>
              <a:gd name="connsiteY136" fmla="*/ 392563 h 13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75273" h="1318160">
                <a:moveTo>
                  <a:pt x="1864076" y="392563"/>
                </a:moveTo>
                <a:lnTo>
                  <a:pt x="1864076" y="392563"/>
                </a:lnTo>
                <a:cubicBezTo>
                  <a:pt x="1852879" y="381366"/>
                  <a:pt x="1840791" y="370995"/>
                  <a:pt x="1830486" y="358973"/>
                </a:cubicBezTo>
                <a:cubicBezTo>
                  <a:pt x="1825765" y="353465"/>
                  <a:pt x="1823743" y="346037"/>
                  <a:pt x="1819289" y="340311"/>
                </a:cubicBezTo>
                <a:cubicBezTo>
                  <a:pt x="1814968" y="334756"/>
                  <a:pt x="1808583" y="331012"/>
                  <a:pt x="1804360" y="325382"/>
                </a:cubicBezTo>
                <a:cubicBezTo>
                  <a:pt x="1774885" y="286083"/>
                  <a:pt x="1819474" y="333032"/>
                  <a:pt x="1785699" y="299257"/>
                </a:cubicBezTo>
                <a:cubicBezTo>
                  <a:pt x="1771121" y="270099"/>
                  <a:pt x="1787530" y="297355"/>
                  <a:pt x="1763306" y="273131"/>
                </a:cubicBezTo>
                <a:cubicBezTo>
                  <a:pt x="1760134" y="269959"/>
                  <a:pt x="1758532" y="265523"/>
                  <a:pt x="1755841" y="261934"/>
                </a:cubicBezTo>
                <a:cubicBezTo>
                  <a:pt x="1751061" y="255561"/>
                  <a:pt x="1746545" y="248906"/>
                  <a:pt x="1740912" y="243273"/>
                </a:cubicBezTo>
                <a:cubicBezTo>
                  <a:pt x="1737740" y="240101"/>
                  <a:pt x="1733218" y="238611"/>
                  <a:pt x="1729716" y="235809"/>
                </a:cubicBezTo>
                <a:cubicBezTo>
                  <a:pt x="1714736" y="223824"/>
                  <a:pt x="1720536" y="215334"/>
                  <a:pt x="1692393" y="205951"/>
                </a:cubicBezTo>
                <a:cubicBezTo>
                  <a:pt x="1688661" y="204707"/>
                  <a:pt x="1684812" y="203768"/>
                  <a:pt x="1681196" y="202218"/>
                </a:cubicBezTo>
                <a:cubicBezTo>
                  <a:pt x="1668534" y="196792"/>
                  <a:pt x="1661486" y="190759"/>
                  <a:pt x="1647606" y="187289"/>
                </a:cubicBezTo>
                <a:cubicBezTo>
                  <a:pt x="1639072" y="185155"/>
                  <a:pt x="1630189" y="184801"/>
                  <a:pt x="1621480" y="183557"/>
                </a:cubicBezTo>
                <a:cubicBezTo>
                  <a:pt x="1591955" y="173715"/>
                  <a:pt x="1622034" y="182714"/>
                  <a:pt x="1558032" y="176093"/>
                </a:cubicBezTo>
                <a:cubicBezTo>
                  <a:pt x="1539306" y="174156"/>
                  <a:pt x="1520760" y="170707"/>
                  <a:pt x="1502049" y="168628"/>
                </a:cubicBezTo>
                <a:cubicBezTo>
                  <a:pt x="1487160" y="166974"/>
                  <a:pt x="1472191" y="166140"/>
                  <a:pt x="1457262" y="164896"/>
                </a:cubicBezTo>
                <a:cubicBezTo>
                  <a:pt x="1398263" y="145230"/>
                  <a:pt x="1428157" y="151274"/>
                  <a:pt x="1367688" y="146235"/>
                </a:cubicBezTo>
                <a:lnTo>
                  <a:pt x="1334098" y="135038"/>
                </a:lnTo>
                <a:cubicBezTo>
                  <a:pt x="1330366" y="133794"/>
                  <a:pt x="1326554" y="132767"/>
                  <a:pt x="1322901" y="131306"/>
                </a:cubicBezTo>
                <a:cubicBezTo>
                  <a:pt x="1317185" y="129020"/>
                  <a:pt x="1300849" y="122060"/>
                  <a:pt x="1293043" y="120109"/>
                </a:cubicBezTo>
                <a:cubicBezTo>
                  <a:pt x="1281217" y="117153"/>
                  <a:pt x="1270942" y="116475"/>
                  <a:pt x="1259453" y="112645"/>
                </a:cubicBezTo>
                <a:cubicBezTo>
                  <a:pt x="1253097" y="110526"/>
                  <a:pt x="1246784" y="108176"/>
                  <a:pt x="1240792" y="105180"/>
                </a:cubicBezTo>
                <a:cubicBezTo>
                  <a:pt x="1236780" y="103174"/>
                  <a:pt x="1233850" y="99134"/>
                  <a:pt x="1229595" y="97716"/>
                </a:cubicBezTo>
                <a:cubicBezTo>
                  <a:pt x="1218714" y="94089"/>
                  <a:pt x="1207181" y="92830"/>
                  <a:pt x="1196005" y="90251"/>
                </a:cubicBezTo>
                <a:cubicBezTo>
                  <a:pt x="1191007" y="89098"/>
                  <a:pt x="1186052" y="87763"/>
                  <a:pt x="1181076" y="86519"/>
                </a:cubicBezTo>
                <a:cubicBezTo>
                  <a:pt x="1177344" y="84031"/>
                  <a:pt x="1174002" y="80821"/>
                  <a:pt x="1169879" y="79054"/>
                </a:cubicBezTo>
                <a:cubicBezTo>
                  <a:pt x="1165164" y="77033"/>
                  <a:pt x="1159882" y="76731"/>
                  <a:pt x="1154950" y="75322"/>
                </a:cubicBezTo>
                <a:cubicBezTo>
                  <a:pt x="1095176" y="58245"/>
                  <a:pt x="1216233" y="90645"/>
                  <a:pt x="1125092" y="67858"/>
                </a:cubicBezTo>
                <a:cubicBezTo>
                  <a:pt x="1121275" y="66904"/>
                  <a:pt x="1117796" y="64634"/>
                  <a:pt x="1113895" y="64125"/>
                </a:cubicBezTo>
                <a:cubicBezTo>
                  <a:pt x="1030025" y="53185"/>
                  <a:pt x="1000896" y="55596"/>
                  <a:pt x="904889" y="52929"/>
                </a:cubicBezTo>
                <a:cubicBezTo>
                  <a:pt x="892448" y="50441"/>
                  <a:pt x="879875" y="48541"/>
                  <a:pt x="867567" y="45464"/>
                </a:cubicBezTo>
                <a:cubicBezTo>
                  <a:pt x="858744" y="43258"/>
                  <a:pt x="842506" y="38948"/>
                  <a:pt x="833977" y="38000"/>
                </a:cubicBezTo>
                <a:cubicBezTo>
                  <a:pt x="817855" y="36209"/>
                  <a:pt x="801631" y="35511"/>
                  <a:pt x="785458" y="34267"/>
                </a:cubicBezTo>
                <a:cubicBezTo>
                  <a:pt x="710061" y="18112"/>
                  <a:pt x="750994" y="24007"/>
                  <a:pt x="662294" y="19338"/>
                </a:cubicBezTo>
                <a:cubicBezTo>
                  <a:pt x="621642" y="5788"/>
                  <a:pt x="657894" y="16045"/>
                  <a:pt x="602578" y="8142"/>
                </a:cubicBezTo>
                <a:cubicBezTo>
                  <a:pt x="597500" y="7417"/>
                  <a:pt x="592696" y="5327"/>
                  <a:pt x="587649" y="4409"/>
                </a:cubicBezTo>
                <a:cubicBezTo>
                  <a:pt x="578994" y="2835"/>
                  <a:pt x="570232" y="1921"/>
                  <a:pt x="561523" y="677"/>
                </a:cubicBezTo>
                <a:cubicBezTo>
                  <a:pt x="547423" y="1021"/>
                  <a:pt x="420834" y="-4678"/>
                  <a:pt x="371178" y="11874"/>
                </a:cubicBezTo>
                <a:cubicBezTo>
                  <a:pt x="348739" y="19354"/>
                  <a:pt x="334662" y="22287"/>
                  <a:pt x="315195" y="34267"/>
                </a:cubicBezTo>
                <a:cubicBezTo>
                  <a:pt x="307050" y="39279"/>
                  <a:pt x="279218" y="59849"/>
                  <a:pt x="270408" y="67858"/>
                </a:cubicBezTo>
                <a:cubicBezTo>
                  <a:pt x="262597" y="74959"/>
                  <a:pt x="255479" y="82786"/>
                  <a:pt x="248014" y="90251"/>
                </a:cubicBezTo>
                <a:cubicBezTo>
                  <a:pt x="245526" y="92739"/>
                  <a:pt x="242661" y="94901"/>
                  <a:pt x="240550" y="97716"/>
                </a:cubicBezTo>
                <a:cubicBezTo>
                  <a:pt x="231698" y="109519"/>
                  <a:pt x="229075" y="114482"/>
                  <a:pt x="218156" y="123841"/>
                </a:cubicBezTo>
                <a:cubicBezTo>
                  <a:pt x="213433" y="127889"/>
                  <a:pt x="207908" y="130942"/>
                  <a:pt x="203227" y="135038"/>
                </a:cubicBezTo>
                <a:cubicBezTo>
                  <a:pt x="197931" y="139672"/>
                  <a:pt x="193641" y="145387"/>
                  <a:pt x="188298" y="149967"/>
                </a:cubicBezTo>
                <a:cubicBezTo>
                  <a:pt x="184893" y="152886"/>
                  <a:pt x="180478" y="154477"/>
                  <a:pt x="177102" y="157431"/>
                </a:cubicBezTo>
                <a:cubicBezTo>
                  <a:pt x="150602" y="180619"/>
                  <a:pt x="166150" y="168965"/>
                  <a:pt x="147244" y="191022"/>
                </a:cubicBezTo>
                <a:cubicBezTo>
                  <a:pt x="143809" y="195029"/>
                  <a:pt x="139426" y="198163"/>
                  <a:pt x="136047" y="202218"/>
                </a:cubicBezTo>
                <a:cubicBezTo>
                  <a:pt x="133175" y="205664"/>
                  <a:pt x="132315" y="210927"/>
                  <a:pt x="128583" y="213415"/>
                </a:cubicBezTo>
                <a:cubicBezTo>
                  <a:pt x="124315" y="216260"/>
                  <a:pt x="118630" y="215903"/>
                  <a:pt x="113654" y="217147"/>
                </a:cubicBezTo>
                <a:cubicBezTo>
                  <a:pt x="108678" y="219635"/>
                  <a:pt x="103354" y="221526"/>
                  <a:pt x="98725" y="224612"/>
                </a:cubicBezTo>
                <a:cubicBezTo>
                  <a:pt x="95797" y="226564"/>
                  <a:pt x="94188" y="230124"/>
                  <a:pt x="91260" y="232076"/>
                </a:cubicBezTo>
                <a:cubicBezTo>
                  <a:pt x="86631" y="235162"/>
                  <a:pt x="80858" y="236307"/>
                  <a:pt x="76331" y="239541"/>
                </a:cubicBezTo>
                <a:cubicBezTo>
                  <a:pt x="72036" y="242609"/>
                  <a:pt x="69300" y="247497"/>
                  <a:pt x="65134" y="250738"/>
                </a:cubicBezTo>
                <a:cubicBezTo>
                  <a:pt x="35204" y="274017"/>
                  <a:pt x="49761" y="255093"/>
                  <a:pt x="31544" y="280596"/>
                </a:cubicBezTo>
                <a:cubicBezTo>
                  <a:pt x="22324" y="293503"/>
                  <a:pt x="22817" y="293398"/>
                  <a:pt x="16615" y="310454"/>
                </a:cubicBezTo>
                <a:cubicBezTo>
                  <a:pt x="13926" y="317848"/>
                  <a:pt x="9151" y="332847"/>
                  <a:pt x="9151" y="332847"/>
                </a:cubicBezTo>
                <a:cubicBezTo>
                  <a:pt x="-3270" y="457044"/>
                  <a:pt x="-1535" y="409600"/>
                  <a:pt x="5418" y="590372"/>
                </a:cubicBezTo>
                <a:cubicBezTo>
                  <a:pt x="5569" y="594303"/>
                  <a:pt x="8197" y="597752"/>
                  <a:pt x="9151" y="601569"/>
                </a:cubicBezTo>
                <a:cubicBezTo>
                  <a:pt x="11933" y="612696"/>
                  <a:pt x="13833" y="624032"/>
                  <a:pt x="16615" y="635159"/>
                </a:cubicBezTo>
                <a:cubicBezTo>
                  <a:pt x="18812" y="643946"/>
                  <a:pt x="22043" y="652460"/>
                  <a:pt x="24080" y="661285"/>
                </a:cubicBezTo>
                <a:cubicBezTo>
                  <a:pt x="35390" y="710293"/>
                  <a:pt x="18885" y="656895"/>
                  <a:pt x="35276" y="706071"/>
                </a:cubicBezTo>
                <a:cubicBezTo>
                  <a:pt x="34032" y="740905"/>
                  <a:pt x="33058" y="775750"/>
                  <a:pt x="31544" y="810574"/>
                </a:cubicBezTo>
                <a:cubicBezTo>
                  <a:pt x="28613" y="877984"/>
                  <a:pt x="31087" y="858104"/>
                  <a:pt x="24080" y="900148"/>
                </a:cubicBezTo>
                <a:cubicBezTo>
                  <a:pt x="26875" y="936491"/>
                  <a:pt x="24477" y="976119"/>
                  <a:pt x="35276" y="1012116"/>
                </a:cubicBezTo>
                <a:cubicBezTo>
                  <a:pt x="37537" y="1019652"/>
                  <a:pt x="38377" y="1027962"/>
                  <a:pt x="42741" y="1034509"/>
                </a:cubicBezTo>
                <a:lnTo>
                  <a:pt x="50205" y="1045706"/>
                </a:lnTo>
                <a:cubicBezTo>
                  <a:pt x="53647" y="1062911"/>
                  <a:pt x="52314" y="1064755"/>
                  <a:pt x="61402" y="1079296"/>
                </a:cubicBezTo>
                <a:cubicBezTo>
                  <a:pt x="64699" y="1084571"/>
                  <a:pt x="69578" y="1088787"/>
                  <a:pt x="72599" y="1094225"/>
                </a:cubicBezTo>
                <a:cubicBezTo>
                  <a:pt x="89046" y="1123829"/>
                  <a:pt x="71294" y="1104117"/>
                  <a:pt x="87528" y="1120351"/>
                </a:cubicBezTo>
                <a:cubicBezTo>
                  <a:pt x="94010" y="1139796"/>
                  <a:pt x="87014" y="1124373"/>
                  <a:pt x="98725" y="1139012"/>
                </a:cubicBezTo>
                <a:cubicBezTo>
                  <a:pt x="101527" y="1142515"/>
                  <a:pt x="103270" y="1146803"/>
                  <a:pt x="106189" y="1150209"/>
                </a:cubicBezTo>
                <a:cubicBezTo>
                  <a:pt x="110769" y="1155552"/>
                  <a:pt x="117214" y="1159283"/>
                  <a:pt x="121118" y="1165138"/>
                </a:cubicBezTo>
                <a:cubicBezTo>
                  <a:pt x="129006" y="1176969"/>
                  <a:pt x="138198" y="1192339"/>
                  <a:pt x="150976" y="1198728"/>
                </a:cubicBezTo>
                <a:lnTo>
                  <a:pt x="165905" y="1206192"/>
                </a:lnTo>
                <a:cubicBezTo>
                  <a:pt x="170881" y="1211168"/>
                  <a:pt x="174300" y="1218507"/>
                  <a:pt x="180834" y="1221121"/>
                </a:cubicBezTo>
                <a:cubicBezTo>
                  <a:pt x="187054" y="1223609"/>
                  <a:pt x="193503" y="1225590"/>
                  <a:pt x="199495" y="1228586"/>
                </a:cubicBezTo>
                <a:cubicBezTo>
                  <a:pt x="203507" y="1230592"/>
                  <a:pt x="206680" y="1234044"/>
                  <a:pt x="210692" y="1236050"/>
                </a:cubicBezTo>
                <a:cubicBezTo>
                  <a:pt x="214211" y="1237809"/>
                  <a:pt x="218370" y="1238023"/>
                  <a:pt x="221889" y="1239782"/>
                </a:cubicBezTo>
                <a:cubicBezTo>
                  <a:pt x="254174" y="1255924"/>
                  <a:pt x="226989" y="1247589"/>
                  <a:pt x="255479" y="1254711"/>
                </a:cubicBezTo>
                <a:cubicBezTo>
                  <a:pt x="260455" y="1258443"/>
                  <a:pt x="264724" y="1263382"/>
                  <a:pt x="270408" y="1265908"/>
                </a:cubicBezTo>
                <a:cubicBezTo>
                  <a:pt x="276205" y="1268484"/>
                  <a:pt x="282940" y="1268006"/>
                  <a:pt x="289069" y="1269640"/>
                </a:cubicBezTo>
                <a:cubicBezTo>
                  <a:pt x="354167" y="1286999"/>
                  <a:pt x="303058" y="1276170"/>
                  <a:pt x="345053" y="1284569"/>
                </a:cubicBezTo>
                <a:cubicBezTo>
                  <a:pt x="350029" y="1287057"/>
                  <a:pt x="354704" y="1290275"/>
                  <a:pt x="359982" y="1292034"/>
                </a:cubicBezTo>
                <a:cubicBezTo>
                  <a:pt x="366000" y="1294040"/>
                  <a:pt x="372299" y="1295766"/>
                  <a:pt x="378643" y="1295766"/>
                </a:cubicBezTo>
                <a:cubicBezTo>
                  <a:pt x="428422" y="1295766"/>
                  <a:pt x="478170" y="1293278"/>
                  <a:pt x="527933" y="1292034"/>
                </a:cubicBezTo>
                <a:cubicBezTo>
                  <a:pt x="537886" y="1287058"/>
                  <a:pt x="547708" y="1281811"/>
                  <a:pt x="557791" y="1277105"/>
                </a:cubicBezTo>
                <a:cubicBezTo>
                  <a:pt x="566377" y="1273098"/>
                  <a:pt x="575442" y="1270145"/>
                  <a:pt x="583916" y="1265908"/>
                </a:cubicBezTo>
                <a:cubicBezTo>
                  <a:pt x="587928" y="1263902"/>
                  <a:pt x="591463" y="1261051"/>
                  <a:pt x="595113" y="1258444"/>
                </a:cubicBezTo>
                <a:cubicBezTo>
                  <a:pt x="600175" y="1254828"/>
                  <a:pt x="604478" y="1250029"/>
                  <a:pt x="610042" y="1247247"/>
                </a:cubicBezTo>
                <a:cubicBezTo>
                  <a:pt x="614630" y="1244953"/>
                  <a:pt x="619995" y="1244759"/>
                  <a:pt x="624971" y="1243515"/>
                </a:cubicBezTo>
                <a:cubicBezTo>
                  <a:pt x="663810" y="1220211"/>
                  <a:pt x="623630" y="1241474"/>
                  <a:pt x="662294" y="1228586"/>
                </a:cubicBezTo>
                <a:cubicBezTo>
                  <a:pt x="667572" y="1226827"/>
                  <a:pt x="672057" y="1223187"/>
                  <a:pt x="677223" y="1221121"/>
                </a:cubicBezTo>
                <a:cubicBezTo>
                  <a:pt x="692365" y="1215064"/>
                  <a:pt x="699882" y="1213590"/>
                  <a:pt x="714545" y="1209925"/>
                </a:cubicBezTo>
                <a:cubicBezTo>
                  <a:pt x="719521" y="1207437"/>
                  <a:pt x="724360" y="1204652"/>
                  <a:pt x="729474" y="1202460"/>
                </a:cubicBezTo>
                <a:cubicBezTo>
                  <a:pt x="739514" y="1198157"/>
                  <a:pt x="748382" y="1197186"/>
                  <a:pt x="759332" y="1194996"/>
                </a:cubicBezTo>
                <a:cubicBezTo>
                  <a:pt x="801631" y="1196240"/>
                  <a:pt x="844049" y="1195308"/>
                  <a:pt x="886228" y="1198728"/>
                </a:cubicBezTo>
                <a:cubicBezTo>
                  <a:pt x="890699" y="1199090"/>
                  <a:pt x="893413" y="1204186"/>
                  <a:pt x="897425" y="1206192"/>
                </a:cubicBezTo>
                <a:cubicBezTo>
                  <a:pt x="934928" y="1224944"/>
                  <a:pt x="898709" y="1197438"/>
                  <a:pt x="953409" y="1236050"/>
                </a:cubicBezTo>
                <a:cubicBezTo>
                  <a:pt x="1000057" y="1268978"/>
                  <a:pt x="959868" y="1250578"/>
                  <a:pt x="998196" y="1265908"/>
                </a:cubicBezTo>
                <a:cubicBezTo>
                  <a:pt x="1005669" y="1273382"/>
                  <a:pt x="1010604" y="1279022"/>
                  <a:pt x="1020589" y="1284569"/>
                </a:cubicBezTo>
                <a:cubicBezTo>
                  <a:pt x="1026445" y="1287823"/>
                  <a:pt x="1033030" y="1289546"/>
                  <a:pt x="1039250" y="1292034"/>
                </a:cubicBezTo>
                <a:cubicBezTo>
                  <a:pt x="1044885" y="1297669"/>
                  <a:pt x="1053477" y="1307725"/>
                  <a:pt x="1061644" y="1310695"/>
                </a:cubicBezTo>
                <a:cubicBezTo>
                  <a:pt x="1071285" y="1314201"/>
                  <a:pt x="1091502" y="1318160"/>
                  <a:pt x="1091502" y="1318160"/>
                </a:cubicBezTo>
                <a:cubicBezTo>
                  <a:pt x="1112651" y="1316916"/>
                  <a:pt x="1133942" y="1317167"/>
                  <a:pt x="1154950" y="1314427"/>
                </a:cubicBezTo>
                <a:cubicBezTo>
                  <a:pt x="1180148" y="1311140"/>
                  <a:pt x="1174355" y="1305045"/>
                  <a:pt x="1196005" y="1295766"/>
                </a:cubicBezTo>
                <a:cubicBezTo>
                  <a:pt x="1283660" y="1258199"/>
                  <a:pt x="1171689" y="1314079"/>
                  <a:pt x="1266917" y="1269640"/>
                </a:cubicBezTo>
                <a:cubicBezTo>
                  <a:pt x="1273490" y="1266572"/>
                  <a:pt x="1279458" y="1262338"/>
                  <a:pt x="1285578" y="1258444"/>
                </a:cubicBezTo>
                <a:cubicBezTo>
                  <a:pt x="1325059" y="1233320"/>
                  <a:pt x="1292536" y="1253574"/>
                  <a:pt x="1322901" y="1232318"/>
                </a:cubicBezTo>
                <a:cubicBezTo>
                  <a:pt x="1330250" y="1227173"/>
                  <a:pt x="1338213" y="1222897"/>
                  <a:pt x="1345294" y="1217389"/>
                </a:cubicBezTo>
                <a:cubicBezTo>
                  <a:pt x="1349460" y="1214148"/>
                  <a:pt x="1352483" y="1209627"/>
                  <a:pt x="1356491" y="1206192"/>
                </a:cubicBezTo>
                <a:cubicBezTo>
                  <a:pt x="1385294" y="1181505"/>
                  <a:pt x="1356674" y="1208855"/>
                  <a:pt x="1390081" y="1183799"/>
                </a:cubicBezTo>
                <a:cubicBezTo>
                  <a:pt x="1394304" y="1180632"/>
                  <a:pt x="1397306" y="1176078"/>
                  <a:pt x="1401278" y="1172602"/>
                </a:cubicBezTo>
                <a:cubicBezTo>
                  <a:pt x="1407273" y="1167356"/>
                  <a:pt x="1413413" y="1162241"/>
                  <a:pt x="1419939" y="1157673"/>
                </a:cubicBezTo>
                <a:cubicBezTo>
                  <a:pt x="1425882" y="1153513"/>
                  <a:pt x="1432697" y="1150692"/>
                  <a:pt x="1438600" y="1146476"/>
                </a:cubicBezTo>
                <a:cubicBezTo>
                  <a:pt x="1441463" y="1144431"/>
                  <a:pt x="1443317" y="1141210"/>
                  <a:pt x="1446065" y="1139012"/>
                </a:cubicBezTo>
                <a:cubicBezTo>
                  <a:pt x="1456402" y="1130742"/>
                  <a:pt x="1456631" y="1131757"/>
                  <a:pt x="1468458" y="1127815"/>
                </a:cubicBezTo>
                <a:cubicBezTo>
                  <a:pt x="1473434" y="1124083"/>
                  <a:pt x="1477949" y="1119639"/>
                  <a:pt x="1483387" y="1116618"/>
                </a:cubicBezTo>
                <a:cubicBezTo>
                  <a:pt x="1490078" y="1112901"/>
                  <a:pt x="1504867" y="1108215"/>
                  <a:pt x="1513245" y="1105422"/>
                </a:cubicBezTo>
                <a:cubicBezTo>
                  <a:pt x="1538127" y="1106666"/>
                  <a:pt x="1563071" y="1106996"/>
                  <a:pt x="1587890" y="1109154"/>
                </a:cubicBezTo>
                <a:cubicBezTo>
                  <a:pt x="1591809" y="1109495"/>
                  <a:pt x="1595153" y="1112886"/>
                  <a:pt x="1599087" y="1112886"/>
                </a:cubicBezTo>
                <a:cubicBezTo>
                  <a:pt x="1627728" y="1112886"/>
                  <a:pt x="1656315" y="1110398"/>
                  <a:pt x="1684929" y="1109154"/>
                </a:cubicBezTo>
                <a:cubicBezTo>
                  <a:pt x="1691774" y="1102308"/>
                  <a:pt x="1698446" y="1094931"/>
                  <a:pt x="1707322" y="1090493"/>
                </a:cubicBezTo>
                <a:cubicBezTo>
                  <a:pt x="1714360" y="1086974"/>
                  <a:pt x="1722251" y="1085516"/>
                  <a:pt x="1729716" y="1083028"/>
                </a:cubicBezTo>
                <a:cubicBezTo>
                  <a:pt x="1774632" y="1038108"/>
                  <a:pt x="1710558" y="1100723"/>
                  <a:pt x="1752109" y="1064367"/>
                </a:cubicBezTo>
                <a:cubicBezTo>
                  <a:pt x="1758729" y="1058574"/>
                  <a:pt x="1764550" y="1051926"/>
                  <a:pt x="1770770" y="1045706"/>
                </a:cubicBezTo>
                <a:lnTo>
                  <a:pt x="1793164" y="1023312"/>
                </a:lnTo>
                <a:lnTo>
                  <a:pt x="1815557" y="1000919"/>
                </a:lnTo>
                <a:cubicBezTo>
                  <a:pt x="1818045" y="998431"/>
                  <a:pt x="1821212" y="996472"/>
                  <a:pt x="1823022" y="993454"/>
                </a:cubicBezTo>
                <a:cubicBezTo>
                  <a:pt x="1826754" y="987234"/>
                  <a:pt x="1830974" y="981281"/>
                  <a:pt x="1834218" y="974793"/>
                </a:cubicBezTo>
                <a:cubicBezTo>
                  <a:pt x="1849667" y="943894"/>
                  <a:pt x="1824029" y="984479"/>
                  <a:pt x="1845415" y="952400"/>
                </a:cubicBezTo>
                <a:cubicBezTo>
                  <a:pt x="1846659" y="948668"/>
                  <a:pt x="1847549" y="944798"/>
                  <a:pt x="1849147" y="941203"/>
                </a:cubicBezTo>
                <a:cubicBezTo>
                  <a:pt x="1852536" y="933577"/>
                  <a:pt x="1857492" y="926652"/>
                  <a:pt x="1860344" y="918809"/>
                </a:cubicBezTo>
                <a:cubicBezTo>
                  <a:pt x="1862512" y="912847"/>
                  <a:pt x="1862537" y="906302"/>
                  <a:pt x="1864076" y="900148"/>
                </a:cubicBezTo>
                <a:cubicBezTo>
                  <a:pt x="1866025" y="892354"/>
                  <a:pt x="1872995" y="875986"/>
                  <a:pt x="1875273" y="870290"/>
                </a:cubicBezTo>
                <a:lnTo>
                  <a:pt x="1864076" y="39256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855365"/>
            <a:ext cx="7997825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capacity portfolios of coal and CCGT</a:t>
            </a:r>
          </a:p>
          <a:p>
            <a:r>
              <a:rPr lang="en-US" dirty="0" smtClean="0"/>
              <a:t>All 100% CCS by 2030</a:t>
            </a:r>
          </a:p>
          <a:p>
            <a:r>
              <a:rPr lang="en-US" dirty="0" smtClean="0"/>
              <a:t>Different cooling systems and water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267"/>
          <a:stretch/>
        </p:blipFill>
        <p:spPr>
          <a:xfrm>
            <a:off x="0" y="1520976"/>
            <a:ext cx="8944938" cy="1692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3009" b="3639"/>
          <a:stretch/>
        </p:blipFill>
        <p:spPr>
          <a:xfrm>
            <a:off x="-100136" y="6101680"/>
            <a:ext cx="9648000" cy="281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>
            <a:off x="7812360" y="-26524"/>
            <a:ext cx="855712" cy="1448544"/>
            <a:chOff x="8108776" y="908720"/>
            <a:chExt cx="855712" cy="1448544"/>
          </a:xfrm>
        </p:grpSpPr>
        <p:grpSp>
          <p:nvGrpSpPr>
            <p:cNvPr id="14" name="Group 13"/>
            <p:cNvGrpSpPr/>
            <p:nvPr/>
          </p:nvGrpSpPr>
          <p:grpSpPr>
            <a:xfrm>
              <a:off x="8684840" y="2060848"/>
              <a:ext cx="279648" cy="296416"/>
              <a:chOff x="8036768" y="1709192"/>
              <a:chExt cx="279648" cy="29641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8036768" y="17091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08776" y="17812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108776" y="1476400"/>
              <a:ext cx="279648" cy="296416"/>
              <a:chOff x="8244408" y="1052736"/>
              <a:chExt cx="279648" cy="29641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244408" y="1052736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16416" y="112474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676456" y="1476400"/>
              <a:ext cx="279648" cy="296416"/>
              <a:chOff x="8460432" y="1556792"/>
              <a:chExt cx="279648" cy="29641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460432" y="15567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32440" y="16288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80040" y="908720"/>
              <a:ext cx="304800" cy="1300336"/>
              <a:chOff x="8380040" y="908720"/>
              <a:chExt cx="304800" cy="130033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388424" y="908720"/>
                <a:ext cx="288032" cy="28803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532440" y="1196752"/>
                <a:ext cx="0" cy="10081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26" idx="2"/>
              </p:cNvCxnSpPr>
              <p:nvPr/>
            </p:nvCxnSpPr>
            <p:spPr>
              <a:xfrm>
                <a:off x="8380040" y="220905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4" idx="6"/>
                <a:endCxn id="22" idx="2"/>
              </p:cNvCxnSpPr>
              <p:nvPr/>
            </p:nvCxnSpPr>
            <p:spPr>
              <a:xfrm>
                <a:off x="8388424" y="16246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>
            <a:off x="7492852" y="261508"/>
            <a:ext cx="279648" cy="2964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64860" y="3419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Capacity 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2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>
          <a:xfrm>
            <a:off x="7164224" y="47842"/>
            <a:ext cx="1875273" cy="1318160"/>
          </a:xfrm>
          <a:custGeom>
            <a:avLst/>
            <a:gdLst>
              <a:gd name="connsiteX0" fmla="*/ 1864076 w 1875273"/>
              <a:gd name="connsiteY0" fmla="*/ 392563 h 1318160"/>
              <a:gd name="connsiteX1" fmla="*/ 1864076 w 1875273"/>
              <a:gd name="connsiteY1" fmla="*/ 392563 h 1318160"/>
              <a:gd name="connsiteX2" fmla="*/ 1830486 w 1875273"/>
              <a:gd name="connsiteY2" fmla="*/ 358973 h 1318160"/>
              <a:gd name="connsiteX3" fmla="*/ 1819289 w 1875273"/>
              <a:gd name="connsiteY3" fmla="*/ 340311 h 1318160"/>
              <a:gd name="connsiteX4" fmla="*/ 1804360 w 1875273"/>
              <a:gd name="connsiteY4" fmla="*/ 325382 h 1318160"/>
              <a:gd name="connsiteX5" fmla="*/ 1785699 w 1875273"/>
              <a:gd name="connsiteY5" fmla="*/ 299257 h 1318160"/>
              <a:gd name="connsiteX6" fmla="*/ 1763306 w 1875273"/>
              <a:gd name="connsiteY6" fmla="*/ 273131 h 1318160"/>
              <a:gd name="connsiteX7" fmla="*/ 1755841 w 1875273"/>
              <a:gd name="connsiteY7" fmla="*/ 261934 h 1318160"/>
              <a:gd name="connsiteX8" fmla="*/ 1740912 w 1875273"/>
              <a:gd name="connsiteY8" fmla="*/ 243273 h 1318160"/>
              <a:gd name="connsiteX9" fmla="*/ 1729716 w 1875273"/>
              <a:gd name="connsiteY9" fmla="*/ 235809 h 1318160"/>
              <a:gd name="connsiteX10" fmla="*/ 1692393 w 1875273"/>
              <a:gd name="connsiteY10" fmla="*/ 205951 h 1318160"/>
              <a:gd name="connsiteX11" fmla="*/ 1681196 w 1875273"/>
              <a:gd name="connsiteY11" fmla="*/ 202218 h 1318160"/>
              <a:gd name="connsiteX12" fmla="*/ 1647606 w 1875273"/>
              <a:gd name="connsiteY12" fmla="*/ 187289 h 1318160"/>
              <a:gd name="connsiteX13" fmla="*/ 1621480 w 1875273"/>
              <a:gd name="connsiteY13" fmla="*/ 183557 h 1318160"/>
              <a:gd name="connsiteX14" fmla="*/ 1558032 w 1875273"/>
              <a:gd name="connsiteY14" fmla="*/ 176093 h 1318160"/>
              <a:gd name="connsiteX15" fmla="*/ 1502049 w 1875273"/>
              <a:gd name="connsiteY15" fmla="*/ 168628 h 1318160"/>
              <a:gd name="connsiteX16" fmla="*/ 1457262 w 1875273"/>
              <a:gd name="connsiteY16" fmla="*/ 164896 h 1318160"/>
              <a:gd name="connsiteX17" fmla="*/ 1367688 w 1875273"/>
              <a:gd name="connsiteY17" fmla="*/ 146235 h 1318160"/>
              <a:gd name="connsiteX18" fmla="*/ 1334098 w 1875273"/>
              <a:gd name="connsiteY18" fmla="*/ 135038 h 1318160"/>
              <a:gd name="connsiteX19" fmla="*/ 1322901 w 1875273"/>
              <a:gd name="connsiteY19" fmla="*/ 131306 h 1318160"/>
              <a:gd name="connsiteX20" fmla="*/ 1293043 w 1875273"/>
              <a:gd name="connsiteY20" fmla="*/ 120109 h 1318160"/>
              <a:gd name="connsiteX21" fmla="*/ 1259453 w 1875273"/>
              <a:gd name="connsiteY21" fmla="*/ 112645 h 1318160"/>
              <a:gd name="connsiteX22" fmla="*/ 1240792 w 1875273"/>
              <a:gd name="connsiteY22" fmla="*/ 105180 h 1318160"/>
              <a:gd name="connsiteX23" fmla="*/ 1229595 w 1875273"/>
              <a:gd name="connsiteY23" fmla="*/ 97716 h 1318160"/>
              <a:gd name="connsiteX24" fmla="*/ 1196005 w 1875273"/>
              <a:gd name="connsiteY24" fmla="*/ 90251 h 1318160"/>
              <a:gd name="connsiteX25" fmla="*/ 1181076 w 1875273"/>
              <a:gd name="connsiteY25" fmla="*/ 86519 h 1318160"/>
              <a:gd name="connsiteX26" fmla="*/ 1169879 w 1875273"/>
              <a:gd name="connsiteY26" fmla="*/ 79054 h 1318160"/>
              <a:gd name="connsiteX27" fmla="*/ 1154950 w 1875273"/>
              <a:gd name="connsiteY27" fmla="*/ 75322 h 1318160"/>
              <a:gd name="connsiteX28" fmla="*/ 1125092 w 1875273"/>
              <a:gd name="connsiteY28" fmla="*/ 67858 h 1318160"/>
              <a:gd name="connsiteX29" fmla="*/ 1113895 w 1875273"/>
              <a:gd name="connsiteY29" fmla="*/ 64125 h 1318160"/>
              <a:gd name="connsiteX30" fmla="*/ 904889 w 1875273"/>
              <a:gd name="connsiteY30" fmla="*/ 52929 h 1318160"/>
              <a:gd name="connsiteX31" fmla="*/ 867567 w 1875273"/>
              <a:gd name="connsiteY31" fmla="*/ 45464 h 1318160"/>
              <a:gd name="connsiteX32" fmla="*/ 833977 w 1875273"/>
              <a:gd name="connsiteY32" fmla="*/ 38000 h 1318160"/>
              <a:gd name="connsiteX33" fmla="*/ 785458 w 1875273"/>
              <a:gd name="connsiteY33" fmla="*/ 34267 h 1318160"/>
              <a:gd name="connsiteX34" fmla="*/ 662294 w 1875273"/>
              <a:gd name="connsiteY34" fmla="*/ 19338 h 1318160"/>
              <a:gd name="connsiteX35" fmla="*/ 602578 w 1875273"/>
              <a:gd name="connsiteY35" fmla="*/ 8142 h 1318160"/>
              <a:gd name="connsiteX36" fmla="*/ 587649 w 1875273"/>
              <a:gd name="connsiteY36" fmla="*/ 4409 h 1318160"/>
              <a:gd name="connsiteX37" fmla="*/ 561523 w 1875273"/>
              <a:gd name="connsiteY37" fmla="*/ 677 h 1318160"/>
              <a:gd name="connsiteX38" fmla="*/ 371178 w 1875273"/>
              <a:gd name="connsiteY38" fmla="*/ 11874 h 1318160"/>
              <a:gd name="connsiteX39" fmla="*/ 315195 w 1875273"/>
              <a:gd name="connsiteY39" fmla="*/ 34267 h 1318160"/>
              <a:gd name="connsiteX40" fmla="*/ 270408 w 1875273"/>
              <a:gd name="connsiteY40" fmla="*/ 67858 h 1318160"/>
              <a:gd name="connsiteX41" fmla="*/ 248014 w 1875273"/>
              <a:gd name="connsiteY41" fmla="*/ 90251 h 1318160"/>
              <a:gd name="connsiteX42" fmla="*/ 240550 w 1875273"/>
              <a:gd name="connsiteY42" fmla="*/ 97716 h 1318160"/>
              <a:gd name="connsiteX43" fmla="*/ 218156 w 1875273"/>
              <a:gd name="connsiteY43" fmla="*/ 123841 h 1318160"/>
              <a:gd name="connsiteX44" fmla="*/ 203227 w 1875273"/>
              <a:gd name="connsiteY44" fmla="*/ 135038 h 1318160"/>
              <a:gd name="connsiteX45" fmla="*/ 188298 w 1875273"/>
              <a:gd name="connsiteY45" fmla="*/ 149967 h 1318160"/>
              <a:gd name="connsiteX46" fmla="*/ 177102 w 1875273"/>
              <a:gd name="connsiteY46" fmla="*/ 157431 h 1318160"/>
              <a:gd name="connsiteX47" fmla="*/ 147244 w 1875273"/>
              <a:gd name="connsiteY47" fmla="*/ 191022 h 1318160"/>
              <a:gd name="connsiteX48" fmla="*/ 136047 w 1875273"/>
              <a:gd name="connsiteY48" fmla="*/ 202218 h 1318160"/>
              <a:gd name="connsiteX49" fmla="*/ 128583 w 1875273"/>
              <a:gd name="connsiteY49" fmla="*/ 213415 h 1318160"/>
              <a:gd name="connsiteX50" fmla="*/ 113654 w 1875273"/>
              <a:gd name="connsiteY50" fmla="*/ 217147 h 1318160"/>
              <a:gd name="connsiteX51" fmla="*/ 98725 w 1875273"/>
              <a:gd name="connsiteY51" fmla="*/ 224612 h 1318160"/>
              <a:gd name="connsiteX52" fmla="*/ 91260 w 1875273"/>
              <a:gd name="connsiteY52" fmla="*/ 232076 h 1318160"/>
              <a:gd name="connsiteX53" fmla="*/ 76331 w 1875273"/>
              <a:gd name="connsiteY53" fmla="*/ 239541 h 1318160"/>
              <a:gd name="connsiteX54" fmla="*/ 65134 w 1875273"/>
              <a:gd name="connsiteY54" fmla="*/ 250738 h 1318160"/>
              <a:gd name="connsiteX55" fmla="*/ 31544 w 1875273"/>
              <a:gd name="connsiteY55" fmla="*/ 280596 h 1318160"/>
              <a:gd name="connsiteX56" fmla="*/ 16615 w 1875273"/>
              <a:gd name="connsiteY56" fmla="*/ 310454 h 1318160"/>
              <a:gd name="connsiteX57" fmla="*/ 9151 w 1875273"/>
              <a:gd name="connsiteY57" fmla="*/ 332847 h 1318160"/>
              <a:gd name="connsiteX58" fmla="*/ 5418 w 1875273"/>
              <a:gd name="connsiteY58" fmla="*/ 590372 h 1318160"/>
              <a:gd name="connsiteX59" fmla="*/ 9151 w 1875273"/>
              <a:gd name="connsiteY59" fmla="*/ 601569 h 1318160"/>
              <a:gd name="connsiteX60" fmla="*/ 16615 w 1875273"/>
              <a:gd name="connsiteY60" fmla="*/ 635159 h 1318160"/>
              <a:gd name="connsiteX61" fmla="*/ 24080 w 1875273"/>
              <a:gd name="connsiteY61" fmla="*/ 661285 h 1318160"/>
              <a:gd name="connsiteX62" fmla="*/ 35276 w 1875273"/>
              <a:gd name="connsiteY62" fmla="*/ 706071 h 1318160"/>
              <a:gd name="connsiteX63" fmla="*/ 31544 w 1875273"/>
              <a:gd name="connsiteY63" fmla="*/ 810574 h 1318160"/>
              <a:gd name="connsiteX64" fmla="*/ 24080 w 1875273"/>
              <a:gd name="connsiteY64" fmla="*/ 900148 h 1318160"/>
              <a:gd name="connsiteX65" fmla="*/ 35276 w 1875273"/>
              <a:gd name="connsiteY65" fmla="*/ 1012116 h 1318160"/>
              <a:gd name="connsiteX66" fmla="*/ 42741 w 1875273"/>
              <a:gd name="connsiteY66" fmla="*/ 1034509 h 1318160"/>
              <a:gd name="connsiteX67" fmla="*/ 50205 w 1875273"/>
              <a:gd name="connsiteY67" fmla="*/ 1045706 h 1318160"/>
              <a:gd name="connsiteX68" fmla="*/ 61402 w 1875273"/>
              <a:gd name="connsiteY68" fmla="*/ 1079296 h 1318160"/>
              <a:gd name="connsiteX69" fmla="*/ 72599 w 1875273"/>
              <a:gd name="connsiteY69" fmla="*/ 1094225 h 1318160"/>
              <a:gd name="connsiteX70" fmla="*/ 87528 w 1875273"/>
              <a:gd name="connsiteY70" fmla="*/ 1120351 h 1318160"/>
              <a:gd name="connsiteX71" fmla="*/ 98725 w 1875273"/>
              <a:gd name="connsiteY71" fmla="*/ 1139012 h 1318160"/>
              <a:gd name="connsiteX72" fmla="*/ 106189 w 1875273"/>
              <a:gd name="connsiteY72" fmla="*/ 1150209 h 1318160"/>
              <a:gd name="connsiteX73" fmla="*/ 121118 w 1875273"/>
              <a:gd name="connsiteY73" fmla="*/ 1165138 h 1318160"/>
              <a:gd name="connsiteX74" fmla="*/ 150976 w 1875273"/>
              <a:gd name="connsiteY74" fmla="*/ 1198728 h 1318160"/>
              <a:gd name="connsiteX75" fmla="*/ 165905 w 1875273"/>
              <a:gd name="connsiteY75" fmla="*/ 1206192 h 1318160"/>
              <a:gd name="connsiteX76" fmla="*/ 180834 w 1875273"/>
              <a:gd name="connsiteY76" fmla="*/ 1221121 h 1318160"/>
              <a:gd name="connsiteX77" fmla="*/ 199495 w 1875273"/>
              <a:gd name="connsiteY77" fmla="*/ 1228586 h 1318160"/>
              <a:gd name="connsiteX78" fmla="*/ 210692 w 1875273"/>
              <a:gd name="connsiteY78" fmla="*/ 1236050 h 1318160"/>
              <a:gd name="connsiteX79" fmla="*/ 221889 w 1875273"/>
              <a:gd name="connsiteY79" fmla="*/ 1239782 h 1318160"/>
              <a:gd name="connsiteX80" fmla="*/ 255479 w 1875273"/>
              <a:gd name="connsiteY80" fmla="*/ 1254711 h 1318160"/>
              <a:gd name="connsiteX81" fmla="*/ 270408 w 1875273"/>
              <a:gd name="connsiteY81" fmla="*/ 1265908 h 1318160"/>
              <a:gd name="connsiteX82" fmla="*/ 289069 w 1875273"/>
              <a:gd name="connsiteY82" fmla="*/ 1269640 h 1318160"/>
              <a:gd name="connsiteX83" fmla="*/ 345053 w 1875273"/>
              <a:gd name="connsiteY83" fmla="*/ 1284569 h 1318160"/>
              <a:gd name="connsiteX84" fmla="*/ 359982 w 1875273"/>
              <a:gd name="connsiteY84" fmla="*/ 1292034 h 1318160"/>
              <a:gd name="connsiteX85" fmla="*/ 378643 w 1875273"/>
              <a:gd name="connsiteY85" fmla="*/ 1295766 h 1318160"/>
              <a:gd name="connsiteX86" fmla="*/ 527933 w 1875273"/>
              <a:gd name="connsiteY86" fmla="*/ 1292034 h 1318160"/>
              <a:gd name="connsiteX87" fmla="*/ 557791 w 1875273"/>
              <a:gd name="connsiteY87" fmla="*/ 1277105 h 1318160"/>
              <a:gd name="connsiteX88" fmla="*/ 583916 w 1875273"/>
              <a:gd name="connsiteY88" fmla="*/ 1265908 h 1318160"/>
              <a:gd name="connsiteX89" fmla="*/ 595113 w 1875273"/>
              <a:gd name="connsiteY89" fmla="*/ 1258444 h 1318160"/>
              <a:gd name="connsiteX90" fmla="*/ 610042 w 1875273"/>
              <a:gd name="connsiteY90" fmla="*/ 1247247 h 1318160"/>
              <a:gd name="connsiteX91" fmla="*/ 624971 w 1875273"/>
              <a:gd name="connsiteY91" fmla="*/ 1243515 h 1318160"/>
              <a:gd name="connsiteX92" fmla="*/ 662294 w 1875273"/>
              <a:gd name="connsiteY92" fmla="*/ 1228586 h 1318160"/>
              <a:gd name="connsiteX93" fmla="*/ 677223 w 1875273"/>
              <a:gd name="connsiteY93" fmla="*/ 1221121 h 1318160"/>
              <a:gd name="connsiteX94" fmla="*/ 714545 w 1875273"/>
              <a:gd name="connsiteY94" fmla="*/ 1209925 h 1318160"/>
              <a:gd name="connsiteX95" fmla="*/ 729474 w 1875273"/>
              <a:gd name="connsiteY95" fmla="*/ 1202460 h 1318160"/>
              <a:gd name="connsiteX96" fmla="*/ 759332 w 1875273"/>
              <a:gd name="connsiteY96" fmla="*/ 1194996 h 1318160"/>
              <a:gd name="connsiteX97" fmla="*/ 886228 w 1875273"/>
              <a:gd name="connsiteY97" fmla="*/ 1198728 h 1318160"/>
              <a:gd name="connsiteX98" fmla="*/ 897425 w 1875273"/>
              <a:gd name="connsiteY98" fmla="*/ 1206192 h 1318160"/>
              <a:gd name="connsiteX99" fmla="*/ 953409 w 1875273"/>
              <a:gd name="connsiteY99" fmla="*/ 1236050 h 1318160"/>
              <a:gd name="connsiteX100" fmla="*/ 998196 w 1875273"/>
              <a:gd name="connsiteY100" fmla="*/ 1265908 h 1318160"/>
              <a:gd name="connsiteX101" fmla="*/ 1020589 w 1875273"/>
              <a:gd name="connsiteY101" fmla="*/ 1284569 h 1318160"/>
              <a:gd name="connsiteX102" fmla="*/ 1039250 w 1875273"/>
              <a:gd name="connsiteY102" fmla="*/ 1292034 h 1318160"/>
              <a:gd name="connsiteX103" fmla="*/ 1061644 w 1875273"/>
              <a:gd name="connsiteY103" fmla="*/ 1310695 h 1318160"/>
              <a:gd name="connsiteX104" fmla="*/ 1091502 w 1875273"/>
              <a:gd name="connsiteY104" fmla="*/ 1318160 h 1318160"/>
              <a:gd name="connsiteX105" fmla="*/ 1154950 w 1875273"/>
              <a:gd name="connsiteY105" fmla="*/ 1314427 h 1318160"/>
              <a:gd name="connsiteX106" fmla="*/ 1196005 w 1875273"/>
              <a:gd name="connsiteY106" fmla="*/ 1295766 h 1318160"/>
              <a:gd name="connsiteX107" fmla="*/ 1266917 w 1875273"/>
              <a:gd name="connsiteY107" fmla="*/ 1269640 h 1318160"/>
              <a:gd name="connsiteX108" fmla="*/ 1285578 w 1875273"/>
              <a:gd name="connsiteY108" fmla="*/ 1258444 h 1318160"/>
              <a:gd name="connsiteX109" fmla="*/ 1322901 w 1875273"/>
              <a:gd name="connsiteY109" fmla="*/ 1232318 h 1318160"/>
              <a:gd name="connsiteX110" fmla="*/ 1345294 w 1875273"/>
              <a:gd name="connsiteY110" fmla="*/ 1217389 h 1318160"/>
              <a:gd name="connsiteX111" fmla="*/ 1356491 w 1875273"/>
              <a:gd name="connsiteY111" fmla="*/ 1206192 h 1318160"/>
              <a:gd name="connsiteX112" fmla="*/ 1390081 w 1875273"/>
              <a:gd name="connsiteY112" fmla="*/ 1183799 h 1318160"/>
              <a:gd name="connsiteX113" fmla="*/ 1401278 w 1875273"/>
              <a:gd name="connsiteY113" fmla="*/ 1172602 h 1318160"/>
              <a:gd name="connsiteX114" fmla="*/ 1419939 w 1875273"/>
              <a:gd name="connsiteY114" fmla="*/ 1157673 h 1318160"/>
              <a:gd name="connsiteX115" fmla="*/ 1438600 w 1875273"/>
              <a:gd name="connsiteY115" fmla="*/ 1146476 h 1318160"/>
              <a:gd name="connsiteX116" fmla="*/ 1446065 w 1875273"/>
              <a:gd name="connsiteY116" fmla="*/ 1139012 h 1318160"/>
              <a:gd name="connsiteX117" fmla="*/ 1468458 w 1875273"/>
              <a:gd name="connsiteY117" fmla="*/ 1127815 h 1318160"/>
              <a:gd name="connsiteX118" fmla="*/ 1483387 w 1875273"/>
              <a:gd name="connsiteY118" fmla="*/ 1116618 h 1318160"/>
              <a:gd name="connsiteX119" fmla="*/ 1513245 w 1875273"/>
              <a:gd name="connsiteY119" fmla="*/ 1105422 h 1318160"/>
              <a:gd name="connsiteX120" fmla="*/ 1587890 w 1875273"/>
              <a:gd name="connsiteY120" fmla="*/ 1109154 h 1318160"/>
              <a:gd name="connsiteX121" fmla="*/ 1599087 w 1875273"/>
              <a:gd name="connsiteY121" fmla="*/ 1112886 h 1318160"/>
              <a:gd name="connsiteX122" fmla="*/ 1684929 w 1875273"/>
              <a:gd name="connsiteY122" fmla="*/ 1109154 h 1318160"/>
              <a:gd name="connsiteX123" fmla="*/ 1707322 w 1875273"/>
              <a:gd name="connsiteY123" fmla="*/ 1090493 h 1318160"/>
              <a:gd name="connsiteX124" fmla="*/ 1729716 w 1875273"/>
              <a:gd name="connsiteY124" fmla="*/ 1083028 h 1318160"/>
              <a:gd name="connsiteX125" fmla="*/ 1752109 w 1875273"/>
              <a:gd name="connsiteY125" fmla="*/ 1064367 h 1318160"/>
              <a:gd name="connsiteX126" fmla="*/ 1770770 w 1875273"/>
              <a:gd name="connsiteY126" fmla="*/ 1045706 h 1318160"/>
              <a:gd name="connsiteX127" fmla="*/ 1793164 w 1875273"/>
              <a:gd name="connsiteY127" fmla="*/ 1023312 h 1318160"/>
              <a:gd name="connsiteX128" fmla="*/ 1815557 w 1875273"/>
              <a:gd name="connsiteY128" fmla="*/ 1000919 h 1318160"/>
              <a:gd name="connsiteX129" fmla="*/ 1823022 w 1875273"/>
              <a:gd name="connsiteY129" fmla="*/ 993454 h 1318160"/>
              <a:gd name="connsiteX130" fmla="*/ 1834218 w 1875273"/>
              <a:gd name="connsiteY130" fmla="*/ 974793 h 1318160"/>
              <a:gd name="connsiteX131" fmla="*/ 1845415 w 1875273"/>
              <a:gd name="connsiteY131" fmla="*/ 952400 h 1318160"/>
              <a:gd name="connsiteX132" fmla="*/ 1849147 w 1875273"/>
              <a:gd name="connsiteY132" fmla="*/ 941203 h 1318160"/>
              <a:gd name="connsiteX133" fmla="*/ 1860344 w 1875273"/>
              <a:gd name="connsiteY133" fmla="*/ 918809 h 1318160"/>
              <a:gd name="connsiteX134" fmla="*/ 1864076 w 1875273"/>
              <a:gd name="connsiteY134" fmla="*/ 900148 h 1318160"/>
              <a:gd name="connsiteX135" fmla="*/ 1875273 w 1875273"/>
              <a:gd name="connsiteY135" fmla="*/ 870290 h 1318160"/>
              <a:gd name="connsiteX136" fmla="*/ 1864076 w 1875273"/>
              <a:gd name="connsiteY136" fmla="*/ 392563 h 131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875273" h="1318160">
                <a:moveTo>
                  <a:pt x="1864076" y="392563"/>
                </a:moveTo>
                <a:lnTo>
                  <a:pt x="1864076" y="392563"/>
                </a:lnTo>
                <a:cubicBezTo>
                  <a:pt x="1852879" y="381366"/>
                  <a:pt x="1840791" y="370995"/>
                  <a:pt x="1830486" y="358973"/>
                </a:cubicBezTo>
                <a:cubicBezTo>
                  <a:pt x="1825765" y="353465"/>
                  <a:pt x="1823743" y="346037"/>
                  <a:pt x="1819289" y="340311"/>
                </a:cubicBezTo>
                <a:cubicBezTo>
                  <a:pt x="1814968" y="334756"/>
                  <a:pt x="1808583" y="331012"/>
                  <a:pt x="1804360" y="325382"/>
                </a:cubicBezTo>
                <a:cubicBezTo>
                  <a:pt x="1774885" y="286083"/>
                  <a:pt x="1819474" y="333032"/>
                  <a:pt x="1785699" y="299257"/>
                </a:cubicBezTo>
                <a:cubicBezTo>
                  <a:pt x="1771121" y="270099"/>
                  <a:pt x="1787530" y="297355"/>
                  <a:pt x="1763306" y="273131"/>
                </a:cubicBezTo>
                <a:cubicBezTo>
                  <a:pt x="1760134" y="269959"/>
                  <a:pt x="1758532" y="265523"/>
                  <a:pt x="1755841" y="261934"/>
                </a:cubicBezTo>
                <a:cubicBezTo>
                  <a:pt x="1751061" y="255561"/>
                  <a:pt x="1746545" y="248906"/>
                  <a:pt x="1740912" y="243273"/>
                </a:cubicBezTo>
                <a:cubicBezTo>
                  <a:pt x="1737740" y="240101"/>
                  <a:pt x="1733218" y="238611"/>
                  <a:pt x="1729716" y="235809"/>
                </a:cubicBezTo>
                <a:cubicBezTo>
                  <a:pt x="1714736" y="223824"/>
                  <a:pt x="1720536" y="215334"/>
                  <a:pt x="1692393" y="205951"/>
                </a:cubicBezTo>
                <a:cubicBezTo>
                  <a:pt x="1688661" y="204707"/>
                  <a:pt x="1684812" y="203768"/>
                  <a:pt x="1681196" y="202218"/>
                </a:cubicBezTo>
                <a:cubicBezTo>
                  <a:pt x="1668534" y="196792"/>
                  <a:pt x="1661486" y="190759"/>
                  <a:pt x="1647606" y="187289"/>
                </a:cubicBezTo>
                <a:cubicBezTo>
                  <a:pt x="1639072" y="185155"/>
                  <a:pt x="1630189" y="184801"/>
                  <a:pt x="1621480" y="183557"/>
                </a:cubicBezTo>
                <a:cubicBezTo>
                  <a:pt x="1591955" y="173715"/>
                  <a:pt x="1622034" y="182714"/>
                  <a:pt x="1558032" y="176093"/>
                </a:cubicBezTo>
                <a:cubicBezTo>
                  <a:pt x="1539306" y="174156"/>
                  <a:pt x="1520760" y="170707"/>
                  <a:pt x="1502049" y="168628"/>
                </a:cubicBezTo>
                <a:cubicBezTo>
                  <a:pt x="1487160" y="166974"/>
                  <a:pt x="1472191" y="166140"/>
                  <a:pt x="1457262" y="164896"/>
                </a:cubicBezTo>
                <a:cubicBezTo>
                  <a:pt x="1398263" y="145230"/>
                  <a:pt x="1428157" y="151274"/>
                  <a:pt x="1367688" y="146235"/>
                </a:cubicBezTo>
                <a:lnTo>
                  <a:pt x="1334098" y="135038"/>
                </a:lnTo>
                <a:cubicBezTo>
                  <a:pt x="1330366" y="133794"/>
                  <a:pt x="1326554" y="132767"/>
                  <a:pt x="1322901" y="131306"/>
                </a:cubicBezTo>
                <a:cubicBezTo>
                  <a:pt x="1317185" y="129020"/>
                  <a:pt x="1300849" y="122060"/>
                  <a:pt x="1293043" y="120109"/>
                </a:cubicBezTo>
                <a:cubicBezTo>
                  <a:pt x="1281217" y="117153"/>
                  <a:pt x="1270942" y="116475"/>
                  <a:pt x="1259453" y="112645"/>
                </a:cubicBezTo>
                <a:cubicBezTo>
                  <a:pt x="1253097" y="110526"/>
                  <a:pt x="1246784" y="108176"/>
                  <a:pt x="1240792" y="105180"/>
                </a:cubicBezTo>
                <a:cubicBezTo>
                  <a:pt x="1236780" y="103174"/>
                  <a:pt x="1233850" y="99134"/>
                  <a:pt x="1229595" y="97716"/>
                </a:cubicBezTo>
                <a:cubicBezTo>
                  <a:pt x="1218714" y="94089"/>
                  <a:pt x="1207181" y="92830"/>
                  <a:pt x="1196005" y="90251"/>
                </a:cubicBezTo>
                <a:cubicBezTo>
                  <a:pt x="1191007" y="89098"/>
                  <a:pt x="1186052" y="87763"/>
                  <a:pt x="1181076" y="86519"/>
                </a:cubicBezTo>
                <a:cubicBezTo>
                  <a:pt x="1177344" y="84031"/>
                  <a:pt x="1174002" y="80821"/>
                  <a:pt x="1169879" y="79054"/>
                </a:cubicBezTo>
                <a:cubicBezTo>
                  <a:pt x="1165164" y="77033"/>
                  <a:pt x="1159882" y="76731"/>
                  <a:pt x="1154950" y="75322"/>
                </a:cubicBezTo>
                <a:cubicBezTo>
                  <a:pt x="1095176" y="58245"/>
                  <a:pt x="1216233" y="90645"/>
                  <a:pt x="1125092" y="67858"/>
                </a:cubicBezTo>
                <a:cubicBezTo>
                  <a:pt x="1121275" y="66904"/>
                  <a:pt x="1117796" y="64634"/>
                  <a:pt x="1113895" y="64125"/>
                </a:cubicBezTo>
                <a:cubicBezTo>
                  <a:pt x="1030025" y="53185"/>
                  <a:pt x="1000896" y="55596"/>
                  <a:pt x="904889" y="52929"/>
                </a:cubicBezTo>
                <a:cubicBezTo>
                  <a:pt x="892448" y="50441"/>
                  <a:pt x="879875" y="48541"/>
                  <a:pt x="867567" y="45464"/>
                </a:cubicBezTo>
                <a:cubicBezTo>
                  <a:pt x="858744" y="43258"/>
                  <a:pt x="842506" y="38948"/>
                  <a:pt x="833977" y="38000"/>
                </a:cubicBezTo>
                <a:cubicBezTo>
                  <a:pt x="817855" y="36209"/>
                  <a:pt x="801631" y="35511"/>
                  <a:pt x="785458" y="34267"/>
                </a:cubicBezTo>
                <a:cubicBezTo>
                  <a:pt x="710061" y="18112"/>
                  <a:pt x="750994" y="24007"/>
                  <a:pt x="662294" y="19338"/>
                </a:cubicBezTo>
                <a:cubicBezTo>
                  <a:pt x="621642" y="5788"/>
                  <a:pt x="657894" y="16045"/>
                  <a:pt x="602578" y="8142"/>
                </a:cubicBezTo>
                <a:cubicBezTo>
                  <a:pt x="597500" y="7417"/>
                  <a:pt x="592696" y="5327"/>
                  <a:pt x="587649" y="4409"/>
                </a:cubicBezTo>
                <a:cubicBezTo>
                  <a:pt x="578994" y="2835"/>
                  <a:pt x="570232" y="1921"/>
                  <a:pt x="561523" y="677"/>
                </a:cubicBezTo>
                <a:cubicBezTo>
                  <a:pt x="547423" y="1021"/>
                  <a:pt x="420834" y="-4678"/>
                  <a:pt x="371178" y="11874"/>
                </a:cubicBezTo>
                <a:cubicBezTo>
                  <a:pt x="348739" y="19354"/>
                  <a:pt x="334662" y="22287"/>
                  <a:pt x="315195" y="34267"/>
                </a:cubicBezTo>
                <a:cubicBezTo>
                  <a:pt x="307050" y="39279"/>
                  <a:pt x="279218" y="59849"/>
                  <a:pt x="270408" y="67858"/>
                </a:cubicBezTo>
                <a:cubicBezTo>
                  <a:pt x="262597" y="74959"/>
                  <a:pt x="255479" y="82786"/>
                  <a:pt x="248014" y="90251"/>
                </a:cubicBezTo>
                <a:cubicBezTo>
                  <a:pt x="245526" y="92739"/>
                  <a:pt x="242661" y="94901"/>
                  <a:pt x="240550" y="97716"/>
                </a:cubicBezTo>
                <a:cubicBezTo>
                  <a:pt x="231698" y="109519"/>
                  <a:pt x="229075" y="114482"/>
                  <a:pt x="218156" y="123841"/>
                </a:cubicBezTo>
                <a:cubicBezTo>
                  <a:pt x="213433" y="127889"/>
                  <a:pt x="207908" y="130942"/>
                  <a:pt x="203227" y="135038"/>
                </a:cubicBezTo>
                <a:cubicBezTo>
                  <a:pt x="197931" y="139672"/>
                  <a:pt x="193641" y="145387"/>
                  <a:pt x="188298" y="149967"/>
                </a:cubicBezTo>
                <a:cubicBezTo>
                  <a:pt x="184893" y="152886"/>
                  <a:pt x="180478" y="154477"/>
                  <a:pt x="177102" y="157431"/>
                </a:cubicBezTo>
                <a:cubicBezTo>
                  <a:pt x="150602" y="180619"/>
                  <a:pt x="166150" y="168965"/>
                  <a:pt x="147244" y="191022"/>
                </a:cubicBezTo>
                <a:cubicBezTo>
                  <a:pt x="143809" y="195029"/>
                  <a:pt x="139426" y="198163"/>
                  <a:pt x="136047" y="202218"/>
                </a:cubicBezTo>
                <a:cubicBezTo>
                  <a:pt x="133175" y="205664"/>
                  <a:pt x="132315" y="210927"/>
                  <a:pt x="128583" y="213415"/>
                </a:cubicBezTo>
                <a:cubicBezTo>
                  <a:pt x="124315" y="216260"/>
                  <a:pt x="118630" y="215903"/>
                  <a:pt x="113654" y="217147"/>
                </a:cubicBezTo>
                <a:cubicBezTo>
                  <a:pt x="108678" y="219635"/>
                  <a:pt x="103354" y="221526"/>
                  <a:pt x="98725" y="224612"/>
                </a:cubicBezTo>
                <a:cubicBezTo>
                  <a:pt x="95797" y="226564"/>
                  <a:pt x="94188" y="230124"/>
                  <a:pt x="91260" y="232076"/>
                </a:cubicBezTo>
                <a:cubicBezTo>
                  <a:pt x="86631" y="235162"/>
                  <a:pt x="80858" y="236307"/>
                  <a:pt x="76331" y="239541"/>
                </a:cubicBezTo>
                <a:cubicBezTo>
                  <a:pt x="72036" y="242609"/>
                  <a:pt x="69300" y="247497"/>
                  <a:pt x="65134" y="250738"/>
                </a:cubicBezTo>
                <a:cubicBezTo>
                  <a:pt x="35204" y="274017"/>
                  <a:pt x="49761" y="255093"/>
                  <a:pt x="31544" y="280596"/>
                </a:cubicBezTo>
                <a:cubicBezTo>
                  <a:pt x="22324" y="293503"/>
                  <a:pt x="22817" y="293398"/>
                  <a:pt x="16615" y="310454"/>
                </a:cubicBezTo>
                <a:cubicBezTo>
                  <a:pt x="13926" y="317848"/>
                  <a:pt x="9151" y="332847"/>
                  <a:pt x="9151" y="332847"/>
                </a:cubicBezTo>
                <a:cubicBezTo>
                  <a:pt x="-3270" y="457044"/>
                  <a:pt x="-1535" y="409600"/>
                  <a:pt x="5418" y="590372"/>
                </a:cubicBezTo>
                <a:cubicBezTo>
                  <a:pt x="5569" y="594303"/>
                  <a:pt x="8197" y="597752"/>
                  <a:pt x="9151" y="601569"/>
                </a:cubicBezTo>
                <a:cubicBezTo>
                  <a:pt x="11933" y="612696"/>
                  <a:pt x="13833" y="624032"/>
                  <a:pt x="16615" y="635159"/>
                </a:cubicBezTo>
                <a:cubicBezTo>
                  <a:pt x="18812" y="643946"/>
                  <a:pt x="22043" y="652460"/>
                  <a:pt x="24080" y="661285"/>
                </a:cubicBezTo>
                <a:cubicBezTo>
                  <a:pt x="35390" y="710293"/>
                  <a:pt x="18885" y="656895"/>
                  <a:pt x="35276" y="706071"/>
                </a:cubicBezTo>
                <a:cubicBezTo>
                  <a:pt x="34032" y="740905"/>
                  <a:pt x="33058" y="775750"/>
                  <a:pt x="31544" y="810574"/>
                </a:cubicBezTo>
                <a:cubicBezTo>
                  <a:pt x="28613" y="877984"/>
                  <a:pt x="31087" y="858104"/>
                  <a:pt x="24080" y="900148"/>
                </a:cubicBezTo>
                <a:cubicBezTo>
                  <a:pt x="26875" y="936491"/>
                  <a:pt x="24477" y="976119"/>
                  <a:pt x="35276" y="1012116"/>
                </a:cubicBezTo>
                <a:cubicBezTo>
                  <a:pt x="37537" y="1019652"/>
                  <a:pt x="38377" y="1027962"/>
                  <a:pt x="42741" y="1034509"/>
                </a:cubicBezTo>
                <a:lnTo>
                  <a:pt x="50205" y="1045706"/>
                </a:lnTo>
                <a:cubicBezTo>
                  <a:pt x="53647" y="1062911"/>
                  <a:pt x="52314" y="1064755"/>
                  <a:pt x="61402" y="1079296"/>
                </a:cubicBezTo>
                <a:cubicBezTo>
                  <a:pt x="64699" y="1084571"/>
                  <a:pt x="69578" y="1088787"/>
                  <a:pt x="72599" y="1094225"/>
                </a:cubicBezTo>
                <a:cubicBezTo>
                  <a:pt x="89046" y="1123829"/>
                  <a:pt x="71294" y="1104117"/>
                  <a:pt x="87528" y="1120351"/>
                </a:cubicBezTo>
                <a:cubicBezTo>
                  <a:pt x="94010" y="1139796"/>
                  <a:pt x="87014" y="1124373"/>
                  <a:pt x="98725" y="1139012"/>
                </a:cubicBezTo>
                <a:cubicBezTo>
                  <a:pt x="101527" y="1142515"/>
                  <a:pt x="103270" y="1146803"/>
                  <a:pt x="106189" y="1150209"/>
                </a:cubicBezTo>
                <a:cubicBezTo>
                  <a:pt x="110769" y="1155552"/>
                  <a:pt x="117214" y="1159283"/>
                  <a:pt x="121118" y="1165138"/>
                </a:cubicBezTo>
                <a:cubicBezTo>
                  <a:pt x="129006" y="1176969"/>
                  <a:pt x="138198" y="1192339"/>
                  <a:pt x="150976" y="1198728"/>
                </a:cubicBezTo>
                <a:lnTo>
                  <a:pt x="165905" y="1206192"/>
                </a:lnTo>
                <a:cubicBezTo>
                  <a:pt x="170881" y="1211168"/>
                  <a:pt x="174300" y="1218507"/>
                  <a:pt x="180834" y="1221121"/>
                </a:cubicBezTo>
                <a:cubicBezTo>
                  <a:pt x="187054" y="1223609"/>
                  <a:pt x="193503" y="1225590"/>
                  <a:pt x="199495" y="1228586"/>
                </a:cubicBezTo>
                <a:cubicBezTo>
                  <a:pt x="203507" y="1230592"/>
                  <a:pt x="206680" y="1234044"/>
                  <a:pt x="210692" y="1236050"/>
                </a:cubicBezTo>
                <a:cubicBezTo>
                  <a:pt x="214211" y="1237809"/>
                  <a:pt x="218370" y="1238023"/>
                  <a:pt x="221889" y="1239782"/>
                </a:cubicBezTo>
                <a:cubicBezTo>
                  <a:pt x="254174" y="1255924"/>
                  <a:pt x="226989" y="1247589"/>
                  <a:pt x="255479" y="1254711"/>
                </a:cubicBezTo>
                <a:cubicBezTo>
                  <a:pt x="260455" y="1258443"/>
                  <a:pt x="264724" y="1263382"/>
                  <a:pt x="270408" y="1265908"/>
                </a:cubicBezTo>
                <a:cubicBezTo>
                  <a:pt x="276205" y="1268484"/>
                  <a:pt x="282940" y="1268006"/>
                  <a:pt x="289069" y="1269640"/>
                </a:cubicBezTo>
                <a:cubicBezTo>
                  <a:pt x="354167" y="1286999"/>
                  <a:pt x="303058" y="1276170"/>
                  <a:pt x="345053" y="1284569"/>
                </a:cubicBezTo>
                <a:cubicBezTo>
                  <a:pt x="350029" y="1287057"/>
                  <a:pt x="354704" y="1290275"/>
                  <a:pt x="359982" y="1292034"/>
                </a:cubicBezTo>
                <a:cubicBezTo>
                  <a:pt x="366000" y="1294040"/>
                  <a:pt x="372299" y="1295766"/>
                  <a:pt x="378643" y="1295766"/>
                </a:cubicBezTo>
                <a:cubicBezTo>
                  <a:pt x="428422" y="1295766"/>
                  <a:pt x="478170" y="1293278"/>
                  <a:pt x="527933" y="1292034"/>
                </a:cubicBezTo>
                <a:cubicBezTo>
                  <a:pt x="537886" y="1287058"/>
                  <a:pt x="547708" y="1281811"/>
                  <a:pt x="557791" y="1277105"/>
                </a:cubicBezTo>
                <a:cubicBezTo>
                  <a:pt x="566377" y="1273098"/>
                  <a:pt x="575442" y="1270145"/>
                  <a:pt x="583916" y="1265908"/>
                </a:cubicBezTo>
                <a:cubicBezTo>
                  <a:pt x="587928" y="1263902"/>
                  <a:pt x="591463" y="1261051"/>
                  <a:pt x="595113" y="1258444"/>
                </a:cubicBezTo>
                <a:cubicBezTo>
                  <a:pt x="600175" y="1254828"/>
                  <a:pt x="604478" y="1250029"/>
                  <a:pt x="610042" y="1247247"/>
                </a:cubicBezTo>
                <a:cubicBezTo>
                  <a:pt x="614630" y="1244953"/>
                  <a:pt x="619995" y="1244759"/>
                  <a:pt x="624971" y="1243515"/>
                </a:cubicBezTo>
                <a:cubicBezTo>
                  <a:pt x="663810" y="1220211"/>
                  <a:pt x="623630" y="1241474"/>
                  <a:pt x="662294" y="1228586"/>
                </a:cubicBezTo>
                <a:cubicBezTo>
                  <a:pt x="667572" y="1226827"/>
                  <a:pt x="672057" y="1223187"/>
                  <a:pt x="677223" y="1221121"/>
                </a:cubicBezTo>
                <a:cubicBezTo>
                  <a:pt x="692365" y="1215064"/>
                  <a:pt x="699882" y="1213590"/>
                  <a:pt x="714545" y="1209925"/>
                </a:cubicBezTo>
                <a:cubicBezTo>
                  <a:pt x="719521" y="1207437"/>
                  <a:pt x="724360" y="1204652"/>
                  <a:pt x="729474" y="1202460"/>
                </a:cubicBezTo>
                <a:cubicBezTo>
                  <a:pt x="739514" y="1198157"/>
                  <a:pt x="748382" y="1197186"/>
                  <a:pt x="759332" y="1194996"/>
                </a:cubicBezTo>
                <a:cubicBezTo>
                  <a:pt x="801631" y="1196240"/>
                  <a:pt x="844049" y="1195308"/>
                  <a:pt x="886228" y="1198728"/>
                </a:cubicBezTo>
                <a:cubicBezTo>
                  <a:pt x="890699" y="1199090"/>
                  <a:pt x="893413" y="1204186"/>
                  <a:pt x="897425" y="1206192"/>
                </a:cubicBezTo>
                <a:cubicBezTo>
                  <a:pt x="934928" y="1224944"/>
                  <a:pt x="898709" y="1197438"/>
                  <a:pt x="953409" y="1236050"/>
                </a:cubicBezTo>
                <a:cubicBezTo>
                  <a:pt x="1000057" y="1268978"/>
                  <a:pt x="959868" y="1250578"/>
                  <a:pt x="998196" y="1265908"/>
                </a:cubicBezTo>
                <a:cubicBezTo>
                  <a:pt x="1005669" y="1273382"/>
                  <a:pt x="1010604" y="1279022"/>
                  <a:pt x="1020589" y="1284569"/>
                </a:cubicBezTo>
                <a:cubicBezTo>
                  <a:pt x="1026445" y="1287823"/>
                  <a:pt x="1033030" y="1289546"/>
                  <a:pt x="1039250" y="1292034"/>
                </a:cubicBezTo>
                <a:cubicBezTo>
                  <a:pt x="1044885" y="1297669"/>
                  <a:pt x="1053477" y="1307725"/>
                  <a:pt x="1061644" y="1310695"/>
                </a:cubicBezTo>
                <a:cubicBezTo>
                  <a:pt x="1071285" y="1314201"/>
                  <a:pt x="1091502" y="1318160"/>
                  <a:pt x="1091502" y="1318160"/>
                </a:cubicBezTo>
                <a:cubicBezTo>
                  <a:pt x="1112651" y="1316916"/>
                  <a:pt x="1133942" y="1317167"/>
                  <a:pt x="1154950" y="1314427"/>
                </a:cubicBezTo>
                <a:cubicBezTo>
                  <a:pt x="1180148" y="1311140"/>
                  <a:pt x="1174355" y="1305045"/>
                  <a:pt x="1196005" y="1295766"/>
                </a:cubicBezTo>
                <a:cubicBezTo>
                  <a:pt x="1283660" y="1258199"/>
                  <a:pt x="1171689" y="1314079"/>
                  <a:pt x="1266917" y="1269640"/>
                </a:cubicBezTo>
                <a:cubicBezTo>
                  <a:pt x="1273490" y="1266572"/>
                  <a:pt x="1279458" y="1262338"/>
                  <a:pt x="1285578" y="1258444"/>
                </a:cubicBezTo>
                <a:cubicBezTo>
                  <a:pt x="1325059" y="1233320"/>
                  <a:pt x="1292536" y="1253574"/>
                  <a:pt x="1322901" y="1232318"/>
                </a:cubicBezTo>
                <a:cubicBezTo>
                  <a:pt x="1330250" y="1227173"/>
                  <a:pt x="1338213" y="1222897"/>
                  <a:pt x="1345294" y="1217389"/>
                </a:cubicBezTo>
                <a:cubicBezTo>
                  <a:pt x="1349460" y="1214148"/>
                  <a:pt x="1352483" y="1209627"/>
                  <a:pt x="1356491" y="1206192"/>
                </a:cubicBezTo>
                <a:cubicBezTo>
                  <a:pt x="1385294" y="1181505"/>
                  <a:pt x="1356674" y="1208855"/>
                  <a:pt x="1390081" y="1183799"/>
                </a:cubicBezTo>
                <a:cubicBezTo>
                  <a:pt x="1394304" y="1180632"/>
                  <a:pt x="1397306" y="1176078"/>
                  <a:pt x="1401278" y="1172602"/>
                </a:cubicBezTo>
                <a:cubicBezTo>
                  <a:pt x="1407273" y="1167356"/>
                  <a:pt x="1413413" y="1162241"/>
                  <a:pt x="1419939" y="1157673"/>
                </a:cubicBezTo>
                <a:cubicBezTo>
                  <a:pt x="1425882" y="1153513"/>
                  <a:pt x="1432697" y="1150692"/>
                  <a:pt x="1438600" y="1146476"/>
                </a:cubicBezTo>
                <a:cubicBezTo>
                  <a:pt x="1441463" y="1144431"/>
                  <a:pt x="1443317" y="1141210"/>
                  <a:pt x="1446065" y="1139012"/>
                </a:cubicBezTo>
                <a:cubicBezTo>
                  <a:pt x="1456402" y="1130742"/>
                  <a:pt x="1456631" y="1131757"/>
                  <a:pt x="1468458" y="1127815"/>
                </a:cubicBezTo>
                <a:cubicBezTo>
                  <a:pt x="1473434" y="1124083"/>
                  <a:pt x="1477949" y="1119639"/>
                  <a:pt x="1483387" y="1116618"/>
                </a:cubicBezTo>
                <a:cubicBezTo>
                  <a:pt x="1490078" y="1112901"/>
                  <a:pt x="1504867" y="1108215"/>
                  <a:pt x="1513245" y="1105422"/>
                </a:cubicBezTo>
                <a:cubicBezTo>
                  <a:pt x="1538127" y="1106666"/>
                  <a:pt x="1563071" y="1106996"/>
                  <a:pt x="1587890" y="1109154"/>
                </a:cubicBezTo>
                <a:cubicBezTo>
                  <a:pt x="1591809" y="1109495"/>
                  <a:pt x="1595153" y="1112886"/>
                  <a:pt x="1599087" y="1112886"/>
                </a:cubicBezTo>
                <a:cubicBezTo>
                  <a:pt x="1627728" y="1112886"/>
                  <a:pt x="1656315" y="1110398"/>
                  <a:pt x="1684929" y="1109154"/>
                </a:cubicBezTo>
                <a:cubicBezTo>
                  <a:pt x="1691774" y="1102308"/>
                  <a:pt x="1698446" y="1094931"/>
                  <a:pt x="1707322" y="1090493"/>
                </a:cubicBezTo>
                <a:cubicBezTo>
                  <a:pt x="1714360" y="1086974"/>
                  <a:pt x="1722251" y="1085516"/>
                  <a:pt x="1729716" y="1083028"/>
                </a:cubicBezTo>
                <a:cubicBezTo>
                  <a:pt x="1774632" y="1038108"/>
                  <a:pt x="1710558" y="1100723"/>
                  <a:pt x="1752109" y="1064367"/>
                </a:cubicBezTo>
                <a:cubicBezTo>
                  <a:pt x="1758729" y="1058574"/>
                  <a:pt x="1764550" y="1051926"/>
                  <a:pt x="1770770" y="1045706"/>
                </a:cubicBezTo>
                <a:lnTo>
                  <a:pt x="1793164" y="1023312"/>
                </a:lnTo>
                <a:lnTo>
                  <a:pt x="1815557" y="1000919"/>
                </a:lnTo>
                <a:cubicBezTo>
                  <a:pt x="1818045" y="998431"/>
                  <a:pt x="1821212" y="996472"/>
                  <a:pt x="1823022" y="993454"/>
                </a:cubicBezTo>
                <a:cubicBezTo>
                  <a:pt x="1826754" y="987234"/>
                  <a:pt x="1830974" y="981281"/>
                  <a:pt x="1834218" y="974793"/>
                </a:cubicBezTo>
                <a:cubicBezTo>
                  <a:pt x="1849667" y="943894"/>
                  <a:pt x="1824029" y="984479"/>
                  <a:pt x="1845415" y="952400"/>
                </a:cubicBezTo>
                <a:cubicBezTo>
                  <a:pt x="1846659" y="948668"/>
                  <a:pt x="1847549" y="944798"/>
                  <a:pt x="1849147" y="941203"/>
                </a:cubicBezTo>
                <a:cubicBezTo>
                  <a:pt x="1852536" y="933577"/>
                  <a:pt x="1857492" y="926652"/>
                  <a:pt x="1860344" y="918809"/>
                </a:cubicBezTo>
                <a:cubicBezTo>
                  <a:pt x="1862512" y="912847"/>
                  <a:pt x="1862537" y="906302"/>
                  <a:pt x="1864076" y="900148"/>
                </a:cubicBezTo>
                <a:cubicBezTo>
                  <a:pt x="1866025" y="892354"/>
                  <a:pt x="1872995" y="875986"/>
                  <a:pt x="1875273" y="870290"/>
                </a:cubicBezTo>
                <a:lnTo>
                  <a:pt x="1864076" y="39256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4213" y="1855365"/>
            <a:ext cx="7997825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5 capacity portfolios of coal and CCGT</a:t>
            </a:r>
          </a:p>
          <a:p>
            <a:r>
              <a:rPr lang="en-US" dirty="0" smtClean="0"/>
              <a:t>All 100% CCS by 2030</a:t>
            </a:r>
          </a:p>
          <a:p>
            <a:r>
              <a:rPr lang="en-US" dirty="0" smtClean="0"/>
              <a:t>Different cooling systems and water demands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8267"/>
          <a:stretch/>
        </p:blipFill>
        <p:spPr>
          <a:xfrm>
            <a:off x="0" y="1520976"/>
            <a:ext cx="8944938" cy="16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0103" b="26740"/>
          <a:stretch/>
        </p:blipFill>
        <p:spPr>
          <a:xfrm>
            <a:off x="-18132" y="3356992"/>
            <a:ext cx="8982620" cy="25922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380312" y="6525344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50" dirty="0">
                <a:solidFill>
                  <a:srgbClr val="003399"/>
                </a:solidFill>
                <a:latin typeface="Arial" charset="0"/>
              </a:rPr>
              <a:t>Byers et al. 2016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93009" b="3639"/>
          <a:stretch/>
        </p:blipFill>
        <p:spPr>
          <a:xfrm>
            <a:off x="-100136" y="6101680"/>
            <a:ext cx="9648000" cy="28136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5400000">
            <a:off x="7812360" y="-26524"/>
            <a:ext cx="855712" cy="1448544"/>
            <a:chOff x="8108776" y="908720"/>
            <a:chExt cx="855712" cy="1448544"/>
          </a:xfrm>
        </p:grpSpPr>
        <p:grpSp>
          <p:nvGrpSpPr>
            <p:cNvPr id="14" name="Group 13"/>
            <p:cNvGrpSpPr/>
            <p:nvPr/>
          </p:nvGrpSpPr>
          <p:grpSpPr>
            <a:xfrm>
              <a:off x="8684840" y="2060848"/>
              <a:ext cx="279648" cy="296416"/>
              <a:chOff x="8036768" y="1709192"/>
              <a:chExt cx="279648" cy="296416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8036768" y="17091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8108776" y="17812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8108776" y="1476400"/>
              <a:ext cx="279648" cy="296416"/>
              <a:chOff x="8244408" y="1052736"/>
              <a:chExt cx="279648" cy="296416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8244408" y="1052736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8316416" y="1124744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676456" y="1476400"/>
              <a:ext cx="279648" cy="296416"/>
              <a:chOff x="8460432" y="1556792"/>
              <a:chExt cx="279648" cy="29641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8460432" y="1556792"/>
                <a:ext cx="279648" cy="296416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8532440" y="1628800"/>
                <a:ext cx="144016" cy="144016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380040" y="908720"/>
              <a:ext cx="304800" cy="1300336"/>
              <a:chOff x="8380040" y="908720"/>
              <a:chExt cx="304800" cy="130033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8388424" y="908720"/>
                <a:ext cx="288032" cy="288032"/>
              </a:xfrm>
              <a:prstGeom prst="roundRect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8532440" y="1196752"/>
                <a:ext cx="0" cy="10081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endCxn id="26" idx="2"/>
              </p:cNvCxnSpPr>
              <p:nvPr/>
            </p:nvCxnSpPr>
            <p:spPr>
              <a:xfrm>
                <a:off x="8380040" y="2209056"/>
                <a:ext cx="3048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24" idx="6"/>
                <a:endCxn id="22" idx="2"/>
              </p:cNvCxnSpPr>
              <p:nvPr/>
            </p:nvCxnSpPr>
            <p:spPr>
              <a:xfrm>
                <a:off x="8388424" y="1624608"/>
                <a:ext cx="28803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Oval 27"/>
          <p:cNvSpPr/>
          <p:nvPr/>
        </p:nvSpPr>
        <p:spPr>
          <a:xfrm>
            <a:off x="7492852" y="261508"/>
            <a:ext cx="279648" cy="29641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564860" y="3419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Capacity portfolios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iiasa-pptx-template-dark-&amp;-light">
  <a:themeElements>
    <a:clrScheme name="iiasa-version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iasa-light-version">
  <a:themeElements>
    <a:clrScheme name="iiasa-version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iasa-version4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iasa-version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iasa-version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iasa-version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iiasa-pptx-template-dark-&amp;-light</Template>
  <TotalTime>638</TotalTime>
  <Words>665</Words>
  <Application>Microsoft Office PowerPoint</Application>
  <PresentationFormat>On-screen Show (4:3)</PresentationFormat>
  <Paragraphs>104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iiasa-pptx-template-dark-&amp;-light</vt:lpstr>
      <vt:lpstr>iiasa-light-version</vt:lpstr>
      <vt:lpstr>Acrobat Document</vt:lpstr>
      <vt:lpstr>Water use and water availability constraints to decarbonised electricity systems</vt:lpstr>
      <vt:lpstr>Good value?</vt:lpstr>
      <vt:lpstr>Drought and scarcity</vt:lpstr>
      <vt:lpstr>Drought and scarcity</vt:lpstr>
      <vt:lpstr>Reliability, variability and uncertainty</vt:lpstr>
      <vt:lpstr>Reliability, variability and uncertainty</vt:lpstr>
      <vt:lpstr>Catchment study: River Trent, UK</vt:lpstr>
      <vt:lpstr>CCS Capacity portfolios</vt:lpstr>
      <vt:lpstr>CCS Capacity portfolios</vt:lpstr>
      <vt:lpstr>Climate impacts on very low flows</vt:lpstr>
      <vt:lpstr>Regulatory reliability simulation</vt:lpstr>
      <vt:lpstr>National water-constrained capacity expansion (CGEN+Water)</vt:lpstr>
      <vt:lpstr>Key conclusions</vt:lpstr>
      <vt:lpstr>PowerPoint Presentation</vt:lpstr>
    </vt:vector>
  </TitlesOfParts>
  <Company>IIASA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teply</dc:creator>
  <cp:lastModifiedBy>rossini</cp:lastModifiedBy>
  <cp:revision>77</cp:revision>
  <dcterms:created xsi:type="dcterms:W3CDTF">2012-04-11T12:26:19Z</dcterms:created>
  <dcterms:modified xsi:type="dcterms:W3CDTF">2016-04-21T07:46:23Z</dcterms:modified>
</cp:coreProperties>
</file>