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5" r:id="rId2"/>
  </p:sldMasterIdLst>
  <p:notesMasterIdLst>
    <p:notesMasterId r:id="rId16"/>
  </p:notesMasterIdLst>
  <p:sldIdLst>
    <p:sldId id="258" r:id="rId3"/>
    <p:sldId id="269" r:id="rId4"/>
    <p:sldId id="292" r:id="rId5"/>
    <p:sldId id="293" r:id="rId6"/>
    <p:sldId id="287" r:id="rId7"/>
    <p:sldId id="288" r:id="rId8"/>
    <p:sldId id="281" r:id="rId9"/>
    <p:sldId id="283" r:id="rId10"/>
    <p:sldId id="284" r:id="rId11"/>
    <p:sldId id="294" r:id="rId12"/>
    <p:sldId id="285" r:id="rId13"/>
    <p:sldId id="289" r:id="rId14"/>
    <p:sldId id="266"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A4F6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94697" autoAdjust="0"/>
  </p:normalViewPr>
  <p:slideViewPr>
    <p:cSldViewPr>
      <p:cViewPr varScale="1">
        <p:scale>
          <a:sx n="81" d="100"/>
          <a:sy n="81" d="100"/>
        </p:scale>
        <p:origin x="1397" y="48"/>
      </p:cViewPr>
      <p:guideLst>
        <p:guide orient="horz" pos="2160"/>
        <p:guide pos="2880"/>
      </p:guideLst>
    </p:cSldViewPr>
  </p:slideViewPr>
  <p:outlineViewPr>
    <p:cViewPr>
      <p:scale>
        <a:sx n="33" d="100"/>
        <a:sy n="33" d="100"/>
      </p:scale>
      <p:origin x="21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file:///\\hdrive\home$\u046\leduc\documents\Projects\Current%20Projects\recharge.green\Book\Springer\Analysis\Abatment_cost_curve_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1"/>
          <c:order val="0"/>
          <c:spPr>
            <a:ln w="28575">
              <a:noFill/>
            </a:ln>
          </c:spPr>
          <c:marker>
            <c:symbol val="square"/>
            <c:size val="12"/>
            <c:spPr>
              <a:ln>
                <a:noFill/>
              </a:ln>
            </c:spPr>
          </c:marker>
          <c:xVal>
            <c:numRef>
              <c:f>Sheet1!$O$2:$O$17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Sheet1!$N$2:$N$17</c:f>
              <c:numCache>
                <c:formatCode>0.00%</c:formatCode>
                <c:ptCount val="16"/>
                <c:pt idx="0">
                  <c:v>0</c:v>
                </c:pt>
                <c:pt idx="1">
                  <c:v>5.2004010255079849E-3</c:v>
                </c:pt>
                <c:pt idx="2">
                  <c:v>1.0614555899625251E-2</c:v>
                </c:pt>
                <c:pt idx="3">
                  <c:v>1.632083802329681E-2</c:v>
                </c:pt>
                <c:pt idx="4">
                  <c:v>2.2299073184382959E-2</c:v>
                </c:pt>
                <c:pt idx="5">
                  <c:v>2.8579281666437036E-2</c:v>
                </c:pt>
                <c:pt idx="6">
                  <c:v>3.1705664175807793E-2</c:v>
                </c:pt>
                <c:pt idx="7">
                  <c:v>3.4794030503570939E-2</c:v>
                </c:pt>
                <c:pt idx="8">
                  <c:v>3.7891033729735318E-2</c:v>
                </c:pt>
                <c:pt idx="9">
                  <c:v>4.1163810837691446E-2</c:v>
                </c:pt>
                <c:pt idx="10">
                  <c:v>4.4524295433433926E-2</c:v>
                </c:pt>
                <c:pt idx="11">
                  <c:v>4.3379433177887818E-2</c:v>
                </c:pt>
                <c:pt idx="12">
                  <c:v>4.2705831811121656E-2</c:v>
                </c:pt>
                <c:pt idx="13">
                  <c:v>4.2447289020995017E-2</c:v>
                </c:pt>
                <c:pt idx="14">
                  <c:v>4.2400401269397085E-2</c:v>
                </c:pt>
                <c:pt idx="15">
                  <c:v>4.2335480779366663E-2</c:v>
                </c:pt>
              </c:numCache>
            </c:numRef>
          </c:yVal>
          <c:smooth val="0"/>
        </c:ser>
        <c:dLbls>
          <c:showLegendKey val="0"/>
          <c:showVal val="0"/>
          <c:showCatName val="0"/>
          <c:showSerName val="0"/>
          <c:showPercent val="0"/>
          <c:showBubbleSize val="0"/>
        </c:dLbls>
        <c:axId val="254037160"/>
        <c:axId val="254039512"/>
      </c:scatterChart>
      <c:valAx>
        <c:axId val="254037160"/>
        <c:scaling>
          <c:orientation val="minMax"/>
          <c:max val="16"/>
          <c:min val="0"/>
        </c:scaling>
        <c:delete val="0"/>
        <c:axPos val="b"/>
        <c:title>
          <c:tx>
            <c:rich>
              <a:bodyPr/>
              <a:lstStyle/>
              <a:p>
                <a:pPr>
                  <a:defRPr/>
                </a:pPr>
                <a:r>
                  <a:rPr lang="en-US"/>
                  <a:t>Protection level</a:t>
                </a:r>
              </a:p>
            </c:rich>
          </c:tx>
          <c:layout/>
          <c:overlay val="0"/>
        </c:title>
        <c:numFmt formatCode="General" sourceLinked="1"/>
        <c:majorTickMark val="out"/>
        <c:minorTickMark val="none"/>
        <c:tickLblPos val="nextTo"/>
        <c:spPr>
          <a:ln>
            <a:solidFill>
              <a:schemeClr val="tx1"/>
            </a:solidFill>
          </a:ln>
        </c:spPr>
        <c:crossAx val="254039512"/>
        <c:crosses val="autoZero"/>
        <c:crossBetween val="midCat"/>
        <c:majorUnit val="1"/>
      </c:valAx>
      <c:valAx>
        <c:axId val="254039512"/>
        <c:scaling>
          <c:orientation val="minMax"/>
        </c:scaling>
        <c:delete val="0"/>
        <c:axPos val="l"/>
        <c:title>
          <c:tx>
            <c:rich>
              <a:bodyPr rot="-5400000" vert="horz"/>
              <a:lstStyle/>
              <a:p>
                <a:pPr>
                  <a:defRPr/>
                </a:pPr>
                <a:r>
                  <a:rPr lang="en-US"/>
                  <a:t>Abatment cost change</a:t>
                </a:r>
              </a:p>
            </c:rich>
          </c:tx>
          <c:layout/>
          <c:overlay val="0"/>
        </c:title>
        <c:numFmt formatCode="0%" sourceLinked="0"/>
        <c:majorTickMark val="out"/>
        <c:minorTickMark val="none"/>
        <c:tickLblPos val="nextTo"/>
        <c:spPr>
          <a:ln>
            <a:solidFill>
              <a:schemeClr val="tx1"/>
            </a:solidFill>
          </a:ln>
        </c:spPr>
        <c:crossAx val="254037160"/>
        <c:crosses val="autoZero"/>
        <c:crossBetween val="midCat"/>
        <c:majorUnit val="1.0000000000000002E-2"/>
      </c:valAx>
    </c:plotArea>
    <c:plotVisOnly val="1"/>
    <c:dispBlanksAs val="gap"/>
    <c:showDLblsOverMax val="0"/>
  </c:chart>
  <c:spPr>
    <a:ln>
      <a:solidFill>
        <a:schemeClr val="tx1"/>
      </a:solidFill>
    </a:ln>
  </c:spPr>
  <c:txPr>
    <a:bodyPr/>
    <a:lstStyle/>
    <a:p>
      <a:pPr>
        <a:defRPr sz="20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F9CEB-209D-4DAB-9B9A-B3331A1724F3}" type="datetimeFigureOut">
              <a:rPr lang="en-US" smtClean="0"/>
              <a:t>21-Apr-16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352BEC-0A49-4E42-A88F-3456FB98B0EC}" type="slidenum">
              <a:rPr lang="en-US" smtClean="0"/>
              <a:t>‹#›</a:t>
            </a:fld>
            <a:endParaRPr lang="en-US"/>
          </a:p>
        </p:txBody>
      </p:sp>
    </p:spTree>
    <p:extLst>
      <p:ext uri="{BB962C8B-B14F-4D97-AF65-F5344CB8AC3E}">
        <p14:creationId xmlns:p14="http://schemas.microsoft.com/office/powerpoint/2010/main" val="1398675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2BEC-0A49-4E42-A88F-3456FB98B0EC}" type="slidenum">
              <a:rPr lang="en-US" smtClean="0"/>
              <a:t>1</a:t>
            </a:fld>
            <a:endParaRPr lang="en-US"/>
          </a:p>
        </p:txBody>
      </p:sp>
    </p:spTree>
    <p:extLst>
      <p:ext uri="{BB962C8B-B14F-4D97-AF65-F5344CB8AC3E}">
        <p14:creationId xmlns:p14="http://schemas.microsoft.com/office/powerpoint/2010/main" val="1206558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52BEC-0A49-4E42-A88F-3456FB98B0EC}" type="slidenum">
              <a:rPr lang="en-US" smtClean="0"/>
              <a:t>3</a:t>
            </a:fld>
            <a:endParaRPr lang="en-US"/>
          </a:p>
        </p:txBody>
      </p:sp>
    </p:spTree>
    <p:extLst>
      <p:ext uri="{BB962C8B-B14F-4D97-AF65-F5344CB8AC3E}">
        <p14:creationId xmlns:p14="http://schemas.microsoft.com/office/powerpoint/2010/main" val="87240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scenarios</a:t>
            </a:r>
            <a:r>
              <a:rPr lang="en-US" baseline="0" dirty="0" smtClean="0"/>
              <a:t> are created by variations in the rotation time in G4M/the forest management. In the carbon sequestration scenario (S1), the forest rotation period is increased (on average about 200 years instead of 100 years in S2) such that a maximal amount of carbon is being stored in the forest, considering that damage to forest increases with the age of the trees. In the biomass production scenario, the forest rotation period is decreased such that the forest growth is maximized, leading to a high availability of biomass for energy purposes. About the double amount of harvesting potential is available under this scenario (S2, 23 Mt C/y) compared to S1 (11 Mt C/y). On the other hand, the C stock is almost twice as much S1 than under S2 (see table). Note that both scenarios lead to sustainable forest management and no forest degradation, deforestation, nor afforestation. </a:t>
            </a:r>
          </a:p>
          <a:p>
            <a:r>
              <a:rPr lang="en-US" sz="1200" kern="1200" dirty="0" smtClean="0">
                <a:solidFill>
                  <a:schemeClr val="tx1"/>
                </a:solidFill>
                <a:effectLst/>
                <a:latin typeface="+mn-lt"/>
                <a:ea typeface="+mn-ea"/>
                <a:cs typeface="+mn-cs"/>
              </a:rPr>
              <a:t>Note: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stock difference of 480 </a:t>
            </a:r>
            <a:r>
              <a:rPr lang="en-US" sz="1200" kern="1200" dirty="0" err="1" smtClean="0">
                <a:solidFill>
                  <a:schemeClr val="tx1"/>
                </a:solidFill>
                <a:effectLst/>
                <a:latin typeface="+mn-lt"/>
                <a:ea typeface="+mn-ea"/>
                <a:cs typeface="+mn-cs"/>
              </a:rPr>
              <a:t>MtC</a:t>
            </a:r>
            <a:r>
              <a:rPr lang="en-US" sz="1200" kern="1200" dirty="0" smtClean="0">
                <a:solidFill>
                  <a:schemeClr val="tx1"/>
                </a:solidFill>
                <a:effectLst/>
                <a:latin typeface="+mn-lt"/>
                <a:ea typeface="+mn-ea"/>
                <a:cs typeface="+mn-cs"/>
              </a:rPr>
              <a:t> between the scenarios will be leveled out with increment in approximately 40 Years! (e.g. if you store the harvested increment in furniture and buildings instead of storing the increment in the forest.) Every year after this 40 years you will "win" in the scenario S2 (Maximization of biomass production) approx. 11.5 </a:t>
            </a:r>
            <a:r>
              <a:rPr lang="en-US" sz="1200" kern="1200" dirty="0" err="1" smtClean="0">
                <a:solidFill>
                  <a:schemeClr val="tx1"/>
                </a:solidFill>
                <a:effectLst/>
                <a:latin typeface="+mn-lt"/>
                <a:ea typeface="+mn-ea"/>
                <a:cs typeface="+mn-cs"/>
              </a:rPr>
              <a:t>MtC</a:t>
            </a:r>
            <a:r>
              <a:rPr lang="en-US" sz="1200" kern="1200" dirty="0" smtClean="0">
                <a:solidFill>
                  <a:schemeClr val="tx1"/>
                </a:solidFill>
                <a:effectLst/>
                <a:latin typeface="+mn-lt"/>
                <a:ea typeface="+mn-ea"/>
                <a:cs typeface="+mn-cs"/>
              </a:rPr>
              <a:t> per year compared to S1. So, if you “store” (in furniture etc.) instead of burning for bioenergy, the “intensive management” scenario (S2)</a:t>
            </a:r>
            <a:r>
              <a:rPr lang="en-US" sz="1200" kern="1200" baseline="0" dirty="0" smtClean="0">
                <a:solidFill>
                  <a:schemeClr val="tx1"/>
                </a:solidFill>
                <a:effectLst/>
                <a:latin typeface="+mn-lt"/>
                <a:ea typeface="+mn-ea"/>
                <a:cs typeface="+mn-cs"/>
              </a:rPr>
              <a:t> outperforms the “low intensive management” scenario (S1) after 40 years.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049B79B-F2DD-4C3C-9F45-1986A2CF0183}" type="slidenum">
              <a:rPr lang="en-US" smtClean="0"/>
              <a:pPr/>
              <a:t>5</a:t>
            </a:fld>
            <a:endParaRPr lang="en-US"/>
          </a:p>
        </p:txBody>
      </p:sp>
    </p:spTree>
    <p:extLst>
      <p:ext uri="{BB962C8B-B14F-4D97-AF65-F5344CB8AC3E}">
        <p14:creationId xmlns:p14="http://schemas.microsoft.com/office/powerpoint/2010/main" val="4223355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two scenarios</a:t>
            </a:r>
            <a:r>
              <a:rPr lang="en-US" baseline="0" dirty="0" smtClean="0"/>
              <a:t> are created, we use the </a:t>
            </a:r>
            <a:r>
              <a:rPr lang="en-US" baseline="0" dirty="0" err="1" smtClean="0"/>
              <a:t>BeWhere</a:t>
            </a:r>
            <a:r>
              <a:rPr lang="en-US" baseline="0" dirty="0" smtClean="0"/>
              <a:t> model to optimize the location of bio-energy plants. The bio-energy plants are CHP plants that produce both heat and electricity. Under this constellation, we can produce 14 </a:t>
            </a:r>
            <a:r>
              <a:rPr lang="en-US" baseline="0" dirty="0" err="1" smtClean="0"/>
              <a:t>TWh</a:t>
            </a:r>
            <a:r>
              <a:rPr lang="en-US" baseline="0" dirty="0" smtClean="0"/>
              <a:t> which corresponds to 30% of electricity consumption in Austria (70 </a:t>
            </a:r>
            <a:r>
              <a:rPr lang="en-US" baseline="0" dirty="0" err="1" smtClean="0"/>
              <a:t>TWh</a:t>
            </a:r>
            <a:r>
              <a:rPr lang="en-US" baseline="0" dirty="0" smtClean="0"/>
              <a:t> in 2010). </a:t>
            </a:r>
          </a:p>
          <a:p>
            <a:r>
              <a:rPr lang="en-US" baseline="0" dirty="0" smtClean="0"/>
              <a:t>The harvesting intensity per grid cell is indicated by a red color scale (the darker the red, the higher the harvesting intensity per grid cell). Now we can see that in S1the maximizing of C sequestration comes at a cost: In contrast to S2, where the biomass is harvested intensively from the most productive plots, sequestration requires a much more spread-out harvesting pattern at low intensity rates.</a:t>
            </a:r>
          </a:p>
        </p:txBody>
      </p:sp>
      <p:sp>
        <p:nvSpPr>
          <p:cNvPr id="4" name="Slide Number Placeholder 3"/>
          <p:cNvSpPr>
            <a:spLocks noGrp="1"/>
          </p:cNvSpPr>
          <p:nvPr>
            <p:ph type="sldNum" sz="quarter" idx="10"/>
          </p:nvPr>
        </p:nvSpPr>
        <p:spPr/>
        <p:txBody>
          <a:bodyPr/>
          <a:lstStyle/>
          <a:p>
            <a:fld id="{1049B79B-F2DD-4C3C-9F45-1986A2CF0183}" type="slidenum">
              <a:rPr lang="en-US" smtClean="0"/>
              <a:pPr/>
              <a:t>6</a:t>
            </a:fld>
            <a:endParaRPr lang="en-US"/>
          </a:p>
        </p:txBody>
      </p:sp>
    </p:spTree>
    <p:extLst>
      <p:ext uri="{BB962C8B-B14F-4D97-AF65-F5344CB8AC3E}">
        <p14:creationId xmlns:p14="http://schemas.microsoft.com/office/powerpoint/2010/main" val="218864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352BEC-0A49-4E42-A88F-3456FB98B0EC}" type="slidenum">
              <a:rPr lang="en-US" smtClean="0"/>
              <a:t>11</a:t>
            </a:fld>
            <a:endParaRPr lang="en-US"/>
          </a:p>
        </p:txBody>
      </p:sp>
    </p:spTree>
    <p:extLst>
      <p:ext uri="{BB962C8B-B14F-4D97-AF65-F5344CB8AC3E}">
        <p14:creationId xmlns:p14="http://schemas.microsoft.com/office/powerpoint/2010/main" val="130352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Sustainability in this case means: not using more biomass</a:t>
            </a:r>
            <a:r>
              <a:rPr lang="en-US" baseline="0" dirty="0" smtClean="0"/>
              <a:t> than regrows in the same time (</a:t>
            </a:r>
            <a:r>
              <a:rPr lang="en-US" sz="1200" dirty="0" smtClean="0">
                <a:solidFill>
                  <a:schemeClr val="tx1"/>
                </a:solidFill>
              </a:rPr>
              <a:t>max. the increment will be used)</a:t>
            </a:r>
            <a:endParaRPr lang="en-US" dirty="0"/>
          </a:p>
        </p:txBody>
      </p:sp>
      <p:sp>
        <p:nvSpPr>
          <p:cNvPr id="4" name="Slide Number Placeholder 3"/>
          <p:cNvSpPr>
            <a:spLocks noGrp="1"/>
          </p:cNvSpPr>
          <p:nvPr>
            <p:ph type="sldNum" sz="quarter" idx="10"/>
          </p:nvPr>
        </p:nvSpPr>
        <p:spPr/>
        <p:txBody>
          <a:bodyPr/>
          <a:lstStyle/>
          <a:p>
            <a:fld id="{1049B79B-F2DD-4C3C-9F45-1986A2CF0183}" type="slidenum">
              <a:rPr lang="en-US" smtClean="0"/>
              <a:pPr/>
              <a:t>12</a:t>
            </a:fld>
            <a:endParaRPr lang="en-US"/>
          </a:p>
        </p:txBody>
      </p:sp>
    </p:spTree>
    <p:extLst>
      <p:ext uri="{BB962C8B-B14F-4D97-AF65-F5344CB8AC3E}">
        <p14:creationId xmlns:p14="http://schemas.microsoft.com/office/powerpoint/2010/main" val="2364984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352BEC-0A49-4E42-A88F-3456FB98B0EC}" type="slidenum">
              <a:rPr lang="en-US" smtClean="0"/>
              <a:t>13</a:t>
            </a:fld>
            <a:endParaRPr lang="en-US"/>
          </a:p>
        </p:txBody>
      </p:sp>
    </p:spTree>
    <p:extLst>
      <p:ext uri="{BB962C8B-B14F-4D97-AF65-F5344CB8AC3E}">
        <p14:creationId xmlns:p14="http://schemas.microsoft.com/office/powerpoint/2010/main" val="2280542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8202" name="Rectangle 10"/>
          <p:cNvSpPr>
            <a:spLocks noGrp="1" noChangeArrowheads="1"/>
          </p:cNvSpPr>
          <p:nvPr>
            <p:ph type="ctrTitle"/>
          </p:nvPr>
        </p:nvSpPr>
        <p:spPr>
          <a:xfrm>
            <a:off x="2513013" y="1919288"/>
            <a:ext cx="6630987" cy="1470025"/>
          </a:xfrm>
        </p:spPr>
        <p:txBody>
          <a:bodyPr lIns="457200" rIns="457200" anchor="ctr"/>
          <a:lstStyle>
            <a:lvl1pPr>
              <a:defRPr>
                <a:solidFill>
                  <a:srgbClr val="003399"/>
                </a:solidFill>
              </a:defRPr>
            </a:lvl1pPr>
          </a:lstStyle>
          <a:p>
            <a:r>
              <a:rPr lang="en-US" smtClean="0"/>
              <a:t>Click to edit Master title style</a:t>
            </a:r>
            <a:endParaRPr lang="en-US" dirty="0"/>
          </a:p>
        </p:txBody>
      </p:sp>
      <p:sp>
        <p:nvSpPr>
          <p:cNvPr id="8203" name="Rectangle 11"/>
          <p:cNvSpPr>
            <a:spLocks noGrp="1" noChangeArrowheads="1"/>
          </p:cNvSpPr>
          <p:nvPr>
            <p:ph type="subTitle" idx="1"/>
          </p:nvPr>
        </p:nvSpPr>
        <p:spPr>
          <a:xfrm>
            <a:off x="2513013" y="3886200"/>
            <a:ext cx="6627812" cy="1752600"/>
          </a:xfrm>
        </p:spPr>
        <p:txBody>
          <a:bodyPr lIns="457200" rIns="457200"/>
          <a:lstStyle>
            <a:lvl1pPr marL="0" indent="0">
              <a:buFontTx/>
              <a:buNone/>
              <a:defRPr>
                <a:solidFill>
                  <a:srgbClr val="003399"/>
                </a:solidFill>
              </a:defRPr>
            </a:lvl1pPr>
          </a:lstStyle>
          <a:p>
            <a:r>
              <a:rPr lang="en-US" smtClean="0"/>
              <a:t>Click to edit Master subtitle style</a:t>
            </a:r>
            <a:endParaRPr lang="en-US" dirty="0"/>
          </a:p>
        </p:txBody>
      </p:sp>
      <p:sp>
        <p:nvSpPr>
          <p:cNvPr id="5" name="Rectangle 13"/>
          <p:cNvSpPr>
            <a:spLocks noGrp="1" noChangeArrowheads="1"/>
          </p:cNvSpPr>
          <p:nvPr>
            <p:ph type="sldNum" sz="quarter" idx="10"/>
          </p:nvPr>
        </p:nvSpPr>
        <p:spPr>
          <a:xfrm>
            <a:off x="7092950" y="6516688"/>
            <a:ext cx="1582738" cy="320675"/>
          </a:xfrm>
        </p:spPr>
        <p:txBody>
          <a:bodyPr/>
          <a:lstStyle>
            <a:lvl1pPr>
              <a:defRPr>
                <a:solidFill>
                  <a:srgbClr val="003399"/>
                </a:solidFill>
              </a:defRPr>
            </a:lvl1pPr>
          </a:lstStyle>
          <a:p>
            <a:pPr>
              <a:defRPr/>
            </a:pPr>
            <a:fld id="{1E4312B2-5599-4BAB-9629-F8FF3E2D26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356F685-8D31-4F3D-8A52-5F9F92A1AC1B}" type="slidenum">
              <a:rPr lang="en-US"/>
              <a:pPr>
                <a:defRPr/>
              </a:pPr>
              <a:t>‹#›</a:t>
            </a:fld>
            <a:r>
              <a:rPr lang="en-US"/>
              <a:t>,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106505" name="Rectangle 9"/>
          <p:cNvSpPr>
            <a:spLocks noGrp="1" noChangeArrowheads="1"/>
          </p:cNvSpPr>
          <p:nvPr>
            <p:ph type="ctrTitle"/>
          </p:nvPr>
        </p:nvSpPr>
        <p:spPr>
          <a:xfrm>
            <a:off x="2513013" y="1919288"/>
            <a:ext cx="6630987" cy="1470025"/>
          </a:xfrm>
        </p:spPr>
        <p:txBody>
          <a:bodyPr lIns="457200" rIns="457200" anchor="ctr"/>
          <a:lstStyle>
            <a:lvl1pPr>
              <a:defRPr sz="4500"/>
            </a:lvl1pPr>
          </a:lstStyle>
          <a:p>
            <a:r>
              <a:rPr lang="en-US" dirty="0"/>
              <a:t>Click to edit Master</a:t>
            </a:r>
            <a:br>
              <a:rPr lang="en-US" dirty="0"/>
            </a:br>
            <a:r>
              <a:rPr lang="en-US" dirty="0"/>
              <a:t>title style</a:t>
            </a:r>
          </a:p>
        </p:txBody>
      </p:sp>
      <p:sp>
        <p:nvSpPr>
          <p:cNvPr id="106506" name="Rectangle 10"/>
          <p:cNvSpPr>
            <a:spLocks noGrp="1" noChangeArrowheads="1"/>
          </p:cNvSpPr>
          <p:nvPr>
            <p:ph type="subTitle" idx="1"/>
          </p:nvPr>
        </p:nvSpPr>
        <p:spPr>
          <a:xfrm>
            <a:off x="2513013" y="3886200"/>
            <a:ext cx="6627812" cy="1752600"/>
          </a:xfrm>
        </p:spPr>
        <p:txBody>
          <a:bodyPr lIns="457200" rIns="457200"/>
          <a:lstStyle>
            <a:lvl1pPr marL="0" indent="0">
              <a:buFontTx/>
              <a:buNone/>
              <a:defRPr/>
            </a:lvl1pPr>
          </a:lstStyle>
          <a:p>
            <a:r>
              <a:rPr lang="en-US" dirty="0"/>
              <a:t>Click to edit Master subtitle style</a:t>
            </a:r>
          </a:p>
        </p:txBody>
      </p:sp>
      <p:sp>
        <p:nvSpPr>
          <p:cNvPr id="5" name="Rectangle 12"/>
          <p:cNvSpPr>
            <a:spLocks noGrp="1" noChangeArrowheads="1"/>
          </p:cNvSpPr>
          <p:nvPr>
            <p:ph type="sldNum" sz="quarter" idx="10"/>
          </p:nvPr>
        </p:nvSpPr>
        <p:spPr>
          <a:xfrm>
            <a:off x="7092950" y="6516688"/>
            <a:ext cx="1582738" cy="320675"/>
          </a:xfrm>
        </p:spPr>
        <p:txBody>
          <a:bodyPr/>
          <a:lstStyle>
            <a:lvl1pPr>
              <a:defRPr/>
            </a:lvl1pPr>
          </a:lstStyle>
          <a:p>
            <a:pPr>
              <a:defRPr/>
            </a:pPr>
            <a:fld id="{5F6694AA-2A09-4281-A0AC-055865A5D50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lgn="r">
              <a:defRPr/>
            </a:lvl1pPr>
          </a:lstStyle>
          <a:p>
            <a:pPr>
              <a:defRPr/>
            </a:pPr>
            <a:fld id="{4114CD66-9604-4305-B5A8-78B29733E3FB}"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lgn="r">
              <a:defRPr/>
            </a:lvl1pPr>
          </a:lstStyle>
          <a:p>
            <a:pPr>
              <a:defRPr/>
            </a:pPr>
            <a:fld id="{56642101-ADE3-4411-8509-CE09211AA481}" type="slidenum">
              <a:rPr lang="en-US" smtClean="0"/>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p>
        </p:txBody>
      </p:sp>
      <p:sp>
        <p:nvSpPr>
          <p:cNvPr id="8" name="Rectangle 10"/>
          <p:cNvSpPr>
            <a:spLocks noGrp="1" noChangeArrowheads="1"/>
          </p:cNvSpPr>
          <p:nvPr>
            <p:ph type="sldNum" sz="quarter" idx="11"/>
          </p:nvPr>
        </p:nvSpPr>
        <p:spPr>
          <a:ln/>
        </p:spPr>
        <p:txBody>
          <a:bodyPr/>
          <a:lstStyle>
            <a:lvl1pPr>
              <a:defRPr/>
            </a:lvl1pPr>
          </a:lstStyle>
          <a:p>
            <a:pPr algn="r">
              <a:defRPr/>
            </a:pPr>
            <a:fld id="{30857529-EAD9-48B3-91A9-187C3E17D5BF}" type="slidenum">
              <a:rPr lang="en-US" smtClean="0"/>
              <a:pPr algn="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
        <p:nvSpPr>
          <p:cNvPr id="4" name="Rectangle 10"/>
          <p:cNvSpPr>
            <a:spLocks noGrp="1" noChangeArrowheads="1"/>
          </p:cNvSpPr>
          <p:nvPr>
            <p:ph type="sldNum" sz="quarter" idx="11"/>
          </p:nvPr>
        </p:nvSpPr>
        <p:spPr>
          <a:ln/>
        </p:spPr>
        <p:txBody>
          <a:bodyPr/>
          <a:lstStyle>
            <a:lvl1pPr>
              <a:defRPr/>
            </a:lvl1pPr>
          </a:lstStyle>
          <a:p>
            <a:pPr>
              <a:defRPr/>
            </a:pPr>
            <a:fld id="{87B575DE-90EA-43E8-99E7-C79D7B8D1FF9}" type="slidenum">
              <a:rPr lang="en-US"/>
              <a:pPr>
                <a:defRPr/>
              </a:pPr>
              <a:t>‹#›</a:t>
            </a:fld>
            <a:r>
              <a:rPr lang="en-US"/>
              <a:t>,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p>
        </p:txBody>
      </p:sp>
      <p:sp>
        <p:nvSpPr>
          <p:cNvPr id="3" name="Rectangle 10"/>
          <p:cNvSpPr>
            <a:spLocks noGrp="1" noChangeArrowheads="1"/>
          </p:cNvSpPr>
          <p:nvPr>
            <p:ph type="sldNum" sz="quarter" idx="11"/>
          </p:nvPr>
        </p:nvSpPr>
        <p:spPr>
          <a:ln/>
        </p:spPr>
        <p:txBody>
          <a:bodyPr/>
          <a:lstStyle>
            <a:lvl1pPr>
              <a:defRPr/>
            </a:lvl1pPr>
          </a:lstStyle>
          <a:p>
            <a:pPr>
              <a:defRPr/>
            </a:pPr>
            <a:fld id="{F2B785DD-37C5-4445-A386-69E4688B873F}" type="slidenum">
              <a:rPr lang="en-US"/>
              <a:pPr>
                <a:defRPr/>
              </a:pPr>
              <a:t>‹#›</a:t>
            </a:fld>
            <a:r>
              <a:rPr lang="en-US"/>
              <a:t>, date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EA2A11DA-FCFA-40A2-8A7C-551411CC873A}" type="slidenum">
              <a:rPr lang="en-US"/>
              <a:pPr>
                <a:defRPr/>
              </a:pPr>
              <a:t>‹#›</a:t>
            </a:fld>
            <a:r>
              <a:rPr lang="en-US"/>
              <a:t>, date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2AA39C79-261A-4A22-ACC0-31F52339D5E6}" type="slidenum">
              <a:rPr lang="en-US"/>
              <a:pPr>
                <a:defRPr/>
              </a:pPr>
              <a:t>‹#›</a:t>
            </a:fld>
            <a:r>
              <a:rPr lang="en-US"/>
              <a:t>, date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32F412E-6CE6-4894-9AD8-4FECDCDD323A}" type="slidenum">
              <a:rPr lang="en-US"/>
              <a:pPr>
                <a:defRPr/>
              </a:pPr>
              <a:t>‹#›</a:t>
            </a:fld>
            <a:r>
              <a:rPr lang="en-US"/>
              <a:t>, date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F2CA046-3722-4950-924C-5359C54C5ADE}" type="slidenum">
              <a:rPr lang="en-US"/>
              <a:pPr>
                <a:defRPr/>
              </a:pPr>
              <a:t>‹#›</a:t>
            </a:fld>
            <a:r>
              <a:rPr lang="en-US"/>
              <a:t>,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165EA59-A23C-4E7E-9995-208EA4FE05B4}" type="slidenum">
              <a:rPr lang="en-US"/>
              <a:pPr>
                <a:defRPr/>
              </a:pPr>
              <a:t>‹#›</a:t>
            </a:fld>
            <a:r>
              <a:rPr lang="en-US"/>
              <a:t>, date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Deux contenus">
    <p:spTree>
      <p:nvGrpSpPr>
        <p:cNvPr id="1" name=""/>
        <p:cNvGrpSpPr/>
        <p:nvPr/>
      </p:nvGrpSpPr>
      <p:grpSpPr>
        <a:xfrm>
          <a:off x="0" y="0"/>
          <a:ext cx="0" cy="0"/>
          <a:chOff x="0" y="0"/>
          <a:chExt cx="0" cy="0"/>
        </a:xfrm>
      </p:grpSpPr>
      <p:sp>
        <p:nvSpPr>
          <p:cNvPr id="18" name="Espace réservé du contenu 17"/>
          <p:cNvSpPr>
            <a:spLocks noGrp="1"/>
          </p:cNvSpPr>
          <p:nvPr>
            <p:ph sz="quarter" idx="10"/>
          </p:nvPr>
        </p:nvSpPr>
        <p:spPr>
          <a:xfrm>
            <a:off x="755650" y="1412875"/>
            <a:ext cx="3888357" cy="4680421"/>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9" name="Espace réservé du contenu 17"/>
          <p:cNvSpPr>
            <a:spLocks noGrp="1"/>
          </p:cNvSpPr>
          <p:nvPr>
            <p:ph sz="quarter" idx="11"/>
          </p:nvPr>
        </p:nvSpPr>
        <p:spPr>
          <a:xfrm>
            <a:off x="4860032" y="1412651"/>
            <a:ext cx="3888805" cy="468064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20" name="Espace réservé de la date 19"/>
          <p:cNvSpPr>
            <a:spLocks noGrp="1"/>
          </p:cNvSpPr>
          <p:nvPr>
            <p:ph type="dt" sz="half" idx="12"/>
          </p:nvPr>
        </p:nvSpPr>
        <p:spPr>
          <a:xfrm>
            <a:off x="6804248" y="6453336"/>
            <a:ext cx="1872208" cy="365125"/>
          </a:xfrm>
          <a:prstGeom prst="rect">
            <a:avLst/>
          </a:prstGeom>
        </p:spPr>
        <p:txBody>
          <a:bodyPr/>
          <a:lstStyle/>
          <a:p>
            <a:endParaRPr lang="en-US"/>
          </a:p>
        </p:txBody>
      </p:sp>
      <p:sp>
        <p:nvSpPr>
          <p:cNvPr id="21" name="Espace réservé du pied de page 20"/>
          <p:cNvSpPr>
            <a:spLocks noGrp="1"/>
          </p:cNvSpPr>
          <p:nvPr>
            <p:ph type="ftr" sz="quarter" idx="13"/>
          </p:nvPr>
        </p:nvSpPr>
        <p:spPr/>
        <p:txBody>
          <a:bodyPr/>
          <a:lstStyle/>
          <a:p>
            <a:endParaRPr lang="fr-FR"/>
          </a:p>
        </p:txBody>
      </p:sp>
      <p:sp>
        <p:nvSpPr>
          <p:cNvPr id="22" name="Espace réservé du numéro de diapositive 21"/>
          <p:cNvSpPr>
            <a:spLocks noGrp="1"/>
          </p:cNvSpPr>
          <p:nvPr>
            <p:ph type="sldNum" sz="quarter" idx="14"/>
          </p:nvPr>
        </p:nvSpPr>
        <p:spPr/>
        <p:txBody>
          <a:bodyPr/>
          <a:lstStyle/>
          <a:p>
            <a:fld id="{FB4D2D17-0D7A-49ED-B32C-4F1AC3ADDD5C}" type="slidenum">
              <a:rPr lang="fr-FR" smtClean="0"/>
              <a:pPr/>
              <a:t>‹#›</a:t>
            </a:fld>
            <a:endParaRPr lang="fr-FR"/>
          </a:p>
        </p:txBody>
      </p:sp>
      <p:sp>
        <p:nvSpPr>
          <p:cNvPr id="23" name="Titre 22"/>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26738757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112711BC-CB1F-4E99-8CB3-0C61FE49B3B7}" type="slidenum">
              <a:rPr lang="en-US"/>
              <a:pPr>
                <a:defRPr/>
              </a:pPr>
              <a:t>‹#›</a:t>
            </a:fld>
            <a:r>
              <a:rPr lang="en-US"/>
              <a:t>,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endParaRPr lang="en-US"/>
          </a:p>
        </p:txBody>
      </p:sp>
      <p:sp>
        <p:nvSpPr>
          <p:cNvPr id="8" name="Rectangle 17"/>
          <p:cNvSpPr>
            <a:spLocks noGrp="1" noChangeArrowheads="1"/>
          </p:cNvSpPr>
          <p:nvPr>
            <p:ph type="sldNum" sz="quarter" idx="11"/>
          </p:nvPr>
        </p:nvSpPr>
        <p:spPr>
          <a:ln/>
        </p:spPr>
        <p:txBody>
          <a:bodyPr/>
          <a:lstStyle>
            <a:lvl1pPr>
              <a:defRPr/>
            </a:lvl1pPr>
          </a:lstStyle>
          <a:p>
            <a:pPr>
              <a:defRPr/>
            </a:pPr>
            <a:fld id="{C85BF2D6-F2CE-4825-AA43-5FCA2B174C18}" type="slidenum">
              <a:rPr lang="en-US"/>
              <a:pPr>
                <a:defRPr/>
              </a:pPr>
              <a:t>‹#›</a:t>
            </a:fld>
            <a:r>
              <a:rPr lang="en-US"/>
              <a:t>, date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ln/>
        </p:spPr>
        <p:txBody>
          <a:bodyPr/>
          <a:lstStyle>
            <a:lvl1pPr>
              <a:defRPr/>
            </a:lvl1pPr>
          </a:lstStyle>
          <a:p>
            <a:pPr>
              <a:defRPr/>
            </a:pPr>
            <a:endParaRPr lang="en-US"/>
          </a:p>
        </p:txBody>
      </p:sp>
      <p:sp>
        <p:nvSpPr>
          <p:cNvPr id="4" name="Rectangle 17"/>
          <p:cNvSpPr>
            <a:spLocks noGrp="1" noChangeArrowheads="1"/>
          </p:cNvSpPr>
          <p:nvPr>
            <p:ph type="sldNum" sz="quarter" idx="11"/>
          </p:nvPr>
        </p:nvSpPr>
        <p:spPr>
          <a:ln/>
        </p:spPr>
        <p:txBody>
          <a:bodyPr/>
          <a:lstStyle>
            <a:lvl1pPr>
              <a:defRPr/>
            </a:lvl1pPr>
          </a:lstStyle>
          <a:p>
            <a:pPr>
              <a:defRPr/>
            </a:pPr>
            <a:fld id="{4193024A-A1CF-4A6E-8F6A-5095CE996DF9}" type="slidenum">
              <a:rPr lang="en-US"/>
              <a:pPr>
                <a:defRPr/>
              </a:pPr>
              <a:t>‹#›</a:t>
            </a:fld>
            <a:r>
              <a:rPr lang="en-US"/>
              <a:t>, date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endParaRPr lang="en-US"/>
          </a:p>
        </p:txBody>
      </p:sp>
      <p:sp>
        <p:nvSpPr>
          <p:cNvPr id="3" name="Rectangle 17"/>
          <p:cNvSpPr>
            <a:spLocks noGrp="1" noChangeArrowheads="1"/>
          </p:cNvSpPr>
          <p:nvPr>
            <p:ph type="sldNum" sz="quarter" idx="11"/>
          </p:nvPr>
        </p:nvSpPr>
        <p:spPr>
          <a:ln/>
        </p:spPr>
        <p:txBody>
          <a:bodyPr/>
          <a:lstStyle>
            <a:lvl1pPr>
              <a:defRPr/>
            </a:lvl1pPr>
          </a:lstStyle>
          <a:p>
            <a:pPr>
              <a:defRPr/>
            </a:pPr>
            <a:fld id="{AF2A010B-BAF6-40A5-B717-FF159C823536}" type="slidenum">
              <a:rPr lang="en-US"/>
              <a:pPr>
                <a:defRPr/>
              </a:pPr>
              <a:t>‹#›</a:t>
            </a:fld>
            <a:r>
              <a:rPr lang="en-US"/>
              <a:t>, 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0B9224A6-702E-4A01-99F0-96056F73EC9A}" type="slidenum">
              <a:rPr lang="en-US"/>
              <a:pPr>
                <a:defRPr/>
              </a:pPr>
              <a:t>‹#›</a:t>
            </a:fld>
            <a:r>
              <a:rPr lang="en-US"/>
              <a:t>, 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C3884531-87E1-44F5-B3D0-04F68C17036F}" type="slidenum">
              <a:rPr lang="en-US"/>
              <a:pPr>
                <a:defRPr/>
              </a:pPr>
              <a:t>‹#›</a:t>
            </a:fld>
            <a:r>
              <a:rPr lang="en-US"/>
              <a:t>, 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EDEA0DC2-634B-4A4B-A9CE-6B1EFB94E78A}" type="slidenum">
              <a:rPr lang="en-US"/>
              <a:pPr>
                <a:defRPr/>
              </a:pPr>
              <a:t>‹#›</a:t>
            </a:fld>
            <a:r>
              <a:rPr lang="en-US"/>
              <a:t>, date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13314" name="Picture 11" descr="entry-slide-content-dark"/>
          <p:cNvPicPr>
            <a:picLocks noChangeAspect="1" noChangeArrowheads="1"/>
          </p:cNvPicPr>
          <p:nvPr/>
        </p:nvPicPr>
        <p:blipFill>
          <a:blip r:embed="rId12" cstate="print"/>
          <a:srcRect/>
          <a:stretch>
            <a:fillRect/>
          </a:stretch>
        </p:blipFill>
        <p:spPr bwMode="auto">
          <a:xfrm>
            <a:off x="0" y="-9525"/>
            <a:ext cx="9144000" cy="6877050"/>
          </a:xfrm>
          <a:prstGeom prst="rect">
            <a:avLst/>
          </a:prstGeom>
          <a:noFill/>
          <a:ln w="9525">
            <a:noFill/>
            <a:miter lim="800000"/>
            <a:headEnd/>
            <a:tailEnd/>
          </a:ln>
        </p:spPr>
      </p:pic>
      <p:sp>
        <p:nvSpPr>
          <p:cNvPr id="13315" name="Rectangle 14"/>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sp>
        <p:nvSpPr>
          <p:cNvPr id="13316" name="Rectangle 15"/>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184" name="Rectangle 16"/>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endParaRPr lang="en-US" dirty="0"/>
          </a:p>
        </p:txBody>
      </p:sp>
      <p:sp>
        <p:nvSpPr>
          <p:cNvPr id="7185" name="Rectangle 17"/>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fld id="{71584800-6692-4F7A-844A-C16EE7CAB8D0}" type="slidenum">
              <a:rPr lang="en-US" smtClean="0"/>
              <a:pPr>
                <a:defRPr/>
              </a:pPr>
              <a:t>‹#›</a:t>
            </a:fld>
            <a:r>
              <a:rPr lang="en-US" dirty="0" smtClean="0"/>
              <a:t>, date</a:t>
            </a:r>
            <a:endParaRPr lang="en-US" dirty="0"/>
          </a:p>
        </p:txBody>
      </p:sp>
    </p:spTree>
  </p:cSld>
  <p:clrMap bg1="lt1" tx1="dk1" bg2="lt2" tx2="dk2" accent1="accent1" accent2="accent2" accent3="accent3" accent4="accent4" accent5="accent5" accent6="accent6" hlink="hlink" folHlink="folHlink"/>
  <p:sldLayoutIdLst>
    <p:sldLayoutId id="2147483727" r:id="rId1"/>
    <p:sldLayoutId id="2147483694"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Lst>
  <p:hf hdr="0" ftr="0" dt="0"/>
  <p:txStyles>
    <p:titleStyle>
      <a:lvl1pPr algn="l" rtl="0" eaLnBrk="1" fontAlgn="base" hangingPunct="1">
        <a:spcBef>
          <a:spcPct val="0"/>
        </a:spcBef>
        <a:spcAft>
          <a:spcPct val="0"/>
        </a:spcAft>
        <a:defRPr sz="40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4000">
          <a:solidFill>
            <a:schemeClr val="bg1"/>
          </a:solidFill>
          <a:latin typeface="Arial Narrow" pitchFamily="34" charset="0"/>
        </a:defRPr>
      </a:lvl2pPr>
      <a:lvl3pPr algn="l" rtl="0" eaLnBrk="1" fontAlgn="base" hangingPunct="1">
        <a:spcBef>
          <a:spcPct val="0"/>
        </a:spcBef>
        <a:spcAft>
          <a:spcPct val="0"/>
        </a:spcAft>
        <a:defRPr sz="4000">
          <a:solidFill>
            <a:schemeClr val="bg1"/>
          </a:solidFill>
          <a:latin typeface="Arial Narrow" pitchFamily="34" charset="0"/>
        </a:defRPr>
      </a:lvl3pPr>
      <a:lvl4pPr algn="l" rtl="0" eaLnBrk="1" fontAlgn="base" hangingPunct="1">
        <a:spcBef>
          <a:spcPct val="0"/>
        </a:spcBef>
        <a:spcAft>
          <a:spcPct val="0"/>
        </a:spcAft>
        <a:defRPr sz="4000">
          <a:solidFill>
            <a:schemeClr val="bg1"/>
          </a:solidFill>
          <a:latin typeface="Arial Narrow" pitchFamily="34" charset="0"/>
        </a:defRPr>
      </a:lvl4pPr>
      <a:lvl5pPr algn="l" rtl="0" eaLnBrk="1" fontAlgn="base" hangingPunct="1">
        <a:spcBef>
          <a:spcPct val="0"/>
        </a:spcBef>
        <a:spcAft>
          <a:spcPct val="0"/>
        </a:spcAft>
        <a:defRPr sz="4000">
          <a:solidFill>
            <a:schemeClr val="bg1"/>
          </a:solidFill>
          <a:latin typeface="Arial Narrow" pitchFamily="34" charset="0"/>
        </a:defRPr>
      </a:lvl5pPr>
      <a:lvl6pPr marL="457200" algn="l" rtl="0" eaLnBrk="1" fontAlgn="base" hangingPunct="1">
        <a:spcBef>
          <a:spcPct val="0"/>
        </a:spcBef>
        <a:spcAft>
          <a:spcPct val="0"/>
        </a:spcAft>
        <a:defRPr sz="4000">
          <a:solidFill>
            <a:schemeClr val="bg1"/>
          </a:solidFill>
          <a:latin typeface="Arial Narrow" pitchFamily="34" charset="0"/>
        </a:defRPr>
      </a:lvl6pPr>
      <a:lvl7pPr marL="914400" algn="l" rtl="0" eaLnBrk="1" fontAlgn="base" hangingPunct="1">
        <a:spcBef>
          <a:spcPct val="0"/>
        </a:spcBef>
        <a:spcAft>
          <a:spcPct val="0"/>
        </a:spcAft>
        <a:defRPr sz="4000">
          <a:solidFill>
            <a:schemeClr val="bg1"/>
          </a:solidFill>
          <a:latin typeface="Arial Narrow" pitchFamily="34" charset="0"/>
        </a:defRPr>
      </a:lvl7pPr>
      <a:lvl8pPr marL="1371600" algn="l" rtl="0" eaLnBrk="1" fontAlgn="base" hangingPunct="1">
        <a:spcBef>
          <a:spcPct val="0"/>
        </a:spcBef>
        <a:spcAft>
          <a:spcPct val="0"/>
        </a:spcAft>
        <a:defRPr sz="4000">
          <a:solidFill>
            <a:schemeClr val="bg1"/>
          </a:solidFill>
          <a:latin typeface="Arial Narrow" pitchFamily="34" charset="0"/>
        </a:defRPr>
      </a:lvl8pPr>
      <a:lvl9pPr marL="1828800" algn="l" rtl="0" eaLnBrk="1" fontAlgn="base" hangingPunct="1">
        <a:spcBef>
          <a:spcPct val="0"/>
        </a:spcBef>
        <a:spcAft>
          <a:spcPct val="0"/>
        </a:spcAft>
        <a:defRPr sz="4000">
          <a:solidFill>
            <a:schemeClr val="bg1"/>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37890" name="Picture 8" descr="entry-slide-content-light"/>
          <p:cNvPicPr>
            <a:picLocks noChangeAspect="1" noChangeArrowheads="1"/>
          </p:cNvPicPr>
          <p:nvPr/>
        </p:nvPicPr>
        <p:blipFill>
          <a:blip r:embed="rId13" cstate="print"/>
          <a:srcRect/>
          <a:stretch>
            <a:fillRect/>
          </a:stretch>
        </p:blipFill>
        <p:spPr bwMode="auto">
          <a:xfrm>
            <a:off x="0" y="0"/>
            <a:ext cx="9144000" cy="6877050"/>
          </a:xfrm>
          <a:prstGeom prst="rect">
            <a:avLst/>
          </a:prstGeom>
          <a:noFill/>
          <a:ln w="9525">
            <a:noFill/>
            <a:miter lim="800000"/>
            <a:headEnd/>
            <a:tailEnd/>
          </a:ln>
        </p:spPr>
      </p:pic>
      <p:sp>
        <p:nvSpPr>
          <p:cNvPr id="105481" name="Rectangle 9"/>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endParaRPr lang="en-US" dirty="0"/>
          </a:p>
        </p:txBody>
      </p:sp>
      <p:sp>
        <p:nvSpPr>
          <p:cNvPr id="105482" name="Rectangle 10"/>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lgn="r">
              <a:defRPr/>
            </a:pPr>
            <a:fld id="{0CCA0B88-0A52-4D2E-93D1-C5B7E15B7FE4}" type="slidenum">
              <a:rPr lang="en-US" smtClean="0"/>
              <a:pPr algn="r">
                <a:defRPr/>
              </a:pPr>
              <a:t>‹#›</a:t>
            </a:fld>
            <a:endParaRPr lang="en-US" dirty="0"/>
          </a:p>
        </p:txBody>
      </p:sp>
      <p:sp>
        <p:nvSpPr>
          <p:cNvPr id="37893" name="Rectangle 11"/>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title style</a:t>
            </a:r>
          </a:p>
        </p:txBody>
      </p:sp>
      <p:sp>
        <p:nvSpPr>
          <p:cNvPr id="37894" name="Rectangle 12"/>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7" name="Grafik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4388" y="6484938"/>
            <a:ext cx="2381250" cy="352425"/>
          </a:xfrm>
          <a:prstGeom prst="rect">
            <a:avLst/>
          </a:prstGeom>
        </p:spPr>
      </p:pic>
    </p:spTree>
  </p:cSld>
  <p:clrMap bg1="lt1" tx1="dk1" bg2="lt2" tx2="dk2" accent1="accent1" accent2="accent2" accent3="accent3" accent4="accent4" accent5="accent5" accent6="accent6" hlink="hlink" folHlink="folHlink"/>
  <p:sldLayoutIdLst>
    <p:sldLayoutId id="2147483729" r:id="rId1"/>
    <p:sldLayoutId id="2147483714" r:id="rId2"/>
    <p:sldLayoutId id="2147483712" r:id="rId3"/>
    <p:sldLayoutId id="2147483711" r:id="rId4"/>
    <p:sldLayoutId id="2147483710" r:id="rId5"/>
    <p:sldLayoutId id="2147483709" r:id="rId6"/>
    <p:sldLayoutId id="2147483708" r:id="rId7"/>
    <p:sldLayoutId id="2147483707" r:id="rId8"/>
    <p:sldLayoutId id="2147483706" r:id="rId9"/>
    <p:sldLayoutId id="2147483705" r:id="rId10"/>
    <p:sldLayoutId id="2147483730" r:id="rId11"/>
  </p:sldLayoutIdLst>
  <p:hf hdr="0" ftr="0" dt="0"/>
  <p:txStyles>
    <p:title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3200">
          <a:solidFill>
            <a:srgbClr val="003399"/>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5pPr>
      <a:lvl6pPr marL="2514600" indent="-228600" algn="l" rtl="0" fontAlgn="base">
        <a:spcBef>
          <a:spcPct val="20000"/>
        </a:spcBef>
        <a:spcAft>
          <a:spcPct val="0"/>
        </a:spcAft>
        <a:buChar char="»"/>
        <a:defRPr sz="3200">
          <a:solidFill>
            <a:srgbClr val="003399"/>
          </a:solidFill>
          <a:latin typeface="+mn-lt"/>
        </a:defRPr>
      </a:lvl6pPr>
      <a:lvl7pPr marL="2971800" indent="-228600" algn="l" rtl="0" fontAlgn="base">
        <a:spcBef>
          <a:spcPct val="20000"/>
        </a:spcBef>
        <a:spcAft>
          <a:spcPct val="0"/>
        </a:spcAft>
        <a:buChar char="»"/>
        <a:defRPr sz="3200">
          <a:solidFill>
            <a:srgbClr val="003399"/>
          </a:solidFill>
          <a:latin typeface="+mn-lt"/>
        </a:defRPr>
      </a:lvl7pPr>
      <a:lvl8pPr marL="3429000" indent="-228600" algn="l" rtl="0" fontAlgn="base">
        <a:spcBef>
          <a:spcPct val="20000"/>
        </a:spcBef>
        <a:spcAft>
          <a:spcPct val="0"/>
        </a:spcAft>
        <a:buChar char="»"/>
        <a:defRPr sz="3200">
          <a:solidFill>
            <a:srgbClr val="003399"/>
          </a:solidFill>
          <a:latin typeface="+mn-lt"/>
        </a:defRPr>
      </a:lvl8pPr>
      <a:lvl9pPr marL="3886200" indent="-228600" algn="l" rtl="0" fontAlgn="base">
        <a:spcBef>
          <a:spcPct val="20000"/>
        </a:spcBef>
        <a:spcAft>
          <a:spcPct val="0"/>
        </a:spcAft>
        <a:buChar char="»"/>
        <a:defRPr sz="32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www.jecami.eu/RG_v2/"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www.iiasa.ac.at/"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www.iiasa.ac.at/bewher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2.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jpeg"/><Relationship Id="rId20" Type="http://schemas.openxmlformats.org/officeDocument/2006/relationships/image" Target="../media/image21.jpe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4.jpeg"/><Relationship Id="rId10" Type="http://schemas.openxmlformats.org/officeDocument/2006/relationships/image" Target="../media/image12.jpeg"/><Relationship Id="rId19"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hyperlink" Target="http://www.iiasa.ac.at/g4m" TargetMode="Externa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iiasa.ac.at/Bewhere" TargetMode="External"/><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7.emf"/><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png"/><Relationship Id="rId14" Type="http://schemas.openxmlformats.org/officeDocument/2006/relationships/image" Target="../media/image45.emf"/></Relationships>
</file>

<file path=ppt/slides/_rels/slide8.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3.emf"/><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5.emf"/><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5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ctrTitle"/>
          </p:nvPr>
        </p:nvSpPr>
        <p:spPr>
          <a:xfrm>
            <a:off x="2513013" y="685800"/>
            <a:ext cx="6630987" cy="1470025"/>
          </a:xfrm>
        </p:spPr>
        <p:txBody>
          <a:bodyPr/>
          <a:lstStyle/>
          <a:p>
            <a:r>
              <a:rPr lang="en-US" sz="4400" dirty="0"/>
              <a:t>Modeling s</a:t>
            </a:r>
            <a:r>
              <a:rPr lang="en-US" sz="4400" dirty="0" smtClean="0"/>
              <a:t>ustainable bioenergy feedstock production </a:t>
            </a:r>
            <a:r>
              <a:rPr lang="en-US" sz="4400" dirty="0"/>
              <a:t>in the Alps</a:t>
            </a:r>
            <a:endParaRPr lang="en-US" sz="4400" dirty="0" smtClean="0"/>
          </a:p>
        </p:txBody>
      </p:sp>
      <p:sp>
        <p:nvSpPr>
          <p:cNvPr id="62466" name="Rectangle 3"/>
          <p:cNvSpPr>
            <a:spLocks noGrp="1" noChangeArrowheads="1"/>
          </p:cNvSpPr>
          <p:nvPr>
            <p:ph type="subTitle" idx="1"/>
          </p:nvPr>
        </p:nvSpPr>
        <p:spPr>
          <a:xfrm>
            <a:off x="2151459" y="2895600"/>
            <a:ext cx="7354094" cy="3048000"/>
          </a:xfrm>
        </p:spPr>
        <p:txBody>
          <a:bodyPr/>
          <a:lstStyle/>
          <a:p>
            <a:r>
              <a:rPr lang="de-DE" sz="1800" dirty="0" smtClean="0"/>
              <a:t>Sylvain Leduc(1), Florian Kraxner(1), </a:t>
            </a:r>
            <a:r>
              <a:rPr lang="it-IT" sz="1800" dirty="0"/>
              <a:t>Hernán Serrano </a:t>
            </a:r>
            <a:r>
              <a:rPr lang="it-IT" sz="1800" dirty="0" smtClean="0"/>
              <a:t>León(1), Georg Kindermann(1), Sabine Fuss (1,2), </a:t>
            </a:r>
            <a:r>
              <a:rPr lang="en-US" sz="1800" dirty="0"/>
              <a:t>Annika </a:t>
            </a:r>
            <a:r>
              <a:rPr lang="en-US" sz="1800" dirty="0" err="1" smtClean="0"/>
              <a:t>Marxen</a:t>
            </a:r>
            <a:r>
              <a:rPr lang="en-US" sz="1800" dirty="0" smtClean="0"/>
              <a:t>(2,3), </a:t>
            </a:r>
            <a:r>
              <a:rPr lang="it-IT" sz="1800" dirty="0" smtClean="0"/>
              <a:t>Chris Walzer(4)</a:t>
            </a:r>
          </a:p>
          <a:p>
            <a:endParaRPr lang="it-IT" sz="1800" dirty="0" smtClean="0"/>
          </a:p>
          <a:p>
            <a:r>
              <a:rPr lang="en-US" sz="1400" i="1" dirty="0" smtClean="0"/>
              <a:t>(</a:t>
            </a:r>
            <a:r>
              <a:rPr lang="en-US" sz="1200" i="1" dirty="0" smtClean="0"/>
              <a:t>1</a:t>
            </a:r>
            <a:r>
              <a:rPr lang="en-US" sz="1200" i="1" dirty="0"/>
              <a:t>) Ecosystems Services and Management Program, </a:t>
            </a:r>
            <a:r>
              <a:rPr lang="en-US" sz="1200" i="1" dirty="0" smtClean="0"/>
              <a:t>IIASA, </a:t>
            </a:r>
            <a:r>
              <a:rPr lang="en-US" sz="1200" i="1" dirty="0" err="1"/>
              <a:t>Laxenburg</a:t>
            </a:r>
            <a:r>
              <a:rPr lang="en-US" sz="1200" i="1" dirty="0"/>
              <a:t>, Austria</a:t>
            </a:r>
          </a:p>
          <a:p>
            <a:r>
              <a:rPr lang="en-US" sz="1200" i="1" dirty="0" smtClean="0"/>
              <a:t>(2) </a:t>
            </a:r>
            <a:r>
              <a:rPr lang="en-US" sz="1200" dirty="0" smtClean="0"/>
              <a:t>Working </a:t>
            </a:r>
            <a:r>
              <a:rPr lang="en-US" sz="1200" dirty="0"/>
              <a:t>Group on Sustainable Resource Management and Global Change, </a:t>
            </a:r>
            <a:r>
              <a:rPr lang="en-US" sz="1200" dirty="0" smtClean="0"/>
              <a:t>Mercator Research Institute on Global Commons and Climate Change (MCC), </a:t>
            </a:r>
            <a:r>
              <a:rPr lang="en-US" sz="1200" dirty="0"/>
              <a:t>Berlin, </a:t>
            </a:r>
            <a:r>
              <a:rPr lang="en-US" sz="1200" dirty="0" smtClean="0"/>
              <a:t>Germany</a:t>
            </a:r>
          </a:p>
          <a:p>
            <a:r>
              <a:rPr lang="en-US" sz="1200" dirty="0" smtClean="0"/>
              <a:t>(3) Technical </a:t>
            </a:r>
            <a:r>
              <a:rPr lang="en-US" sz="1200" dirty="0"/>
              <a:t>University Berlin, Berlin, </a:t>
            </a:r>
            <a:r>
              <a:rPr lang="en-US" sz="1200" dirty="0" smtClean="0"/>
              <a:t>Germany</a:t>
            </a:r>
          </a:p>
          <a:p>
            <a:r>
              <a:rPr lang="en-US" sz="1200" i="1" dirty="0" smtClean="0"/>
              <a:t>(4) Research </a:t>
            </a:r>
            <a:r>
              <a:rPr lang="en-US" sz="1200" i="1" dirty="0"/>
              <a:t>Institute of Wildlife Ecology, University of Veterinary Medicine, Vienna, </a:t>
            </a:r>
            <a:r>
              <a:rPr lang="en-US" sz="1200" i="1" dirty="0" smtClean="0"/>
              <a:t>Austria</a:t>
            </a:r>
          </a:p>
          <a:p>
            <a:endParaRPr lang="en-US" sz="1400" i="1" dirty="0"/>
          </a:p>
          <a:p>
            <a:r>
              <a:rPr lang="en-US" sz="1800" dirty="0" smtClean="0"/>
              <a:t>European </a:t>
            </a:r>
            <a:r>
              <a:rPr lang="en-US" sz="1800" dirty="0"/>
              <a:t>Geosciences Union General Assembly </a:t>
            </a:r>
            <a:r>
              <a:rPr lang="en-US" sz="1800" dirty="0" smtClean="0"/>
              <a:t>2016,</a:t>
            </a:r>
          </a:p>
          <a:p>
            <a:r>
              <a:rPr lang="en-US" sz="1800" dirty="0" smtClean="0"/>
              <a:t>Vienna, Austria, </a:t>
            </a:r>
            <a:r>
              <a:rPr lang="en-US" sz="1800" dirty="0"/>
              <a:t>17–22 April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Marginal protection cost</a:t>
            </a:r>
            <a:endParaRPr lang="en-US" dirty="0"/>
          </a:p>
        </p:txBody>
      </p:sp>
      <p:sp>
        <p:nvSpPr>
          <p:cNvPr id="4" name="Slide Number Placeholder 3"/>
          <p:cNvSpPr>
            <a:spLocks noGrp="1"/>
          </p:cNvSpPr>
          <p:nvPr>
            <p:ph type="sldNum" sz="quarter" idx="11"/>
          </p:nvPr>
        </p:nvSpPr>
        <p:spPr/>
        <p:txBody>
          <a:bodyPr/>
          <a:lstStyle/>
          <a:p>
            <a:pPr>
              <a:defRPr/>
            </a:pPr>
            <a:fld id="{4114CD66-9604-4305-B5A8-78B29733E3FB}" type="slidenum">
              <a:rPr lang="en-US" smtClean="0"/>
              <a:pPr>
                <a:defRPr/>
              </a:pPr>
              <a:t>10</a:t>
            </a:fld>
            <a:endParaRPr lang="en-US" dirty="0"/>
          </a:p>
        </p:txBody>
      </p:sp>
      <p:graphicFrame>
        <p:nvGraphicFramePr>
          <p:cNvPr id="9" name="Chart 8"/>
          <p:cNvGraphicFramePr>
            <a:graphicFrameLocks/>
          </p:cNvGraphicFramePr>
          <p:nvPr>
            <p:extLst>
              <p:ext uri="{D42A27DB-BD31-4B8C-83A1-F6EECF244321}">
                <p14:modId xmlns:p14="http://schemas.microsoft.com/office/powerpoint/2010/main" val="608228941"/>
              </p:ext>
            </p:extLst>
          </p:nvPr>
        </p:nvGraphicFramePr>
        <p:xfrm>
          <a:off x="511488" y="1295400"/>
          <a:ext cx="8343274" cy="3276600"/>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p:cNvPicPr>
            <a:picLocks noChangeAspect="1"/>
          </p:cNvPicPr>
          <p:nvPr/>
        </p:nvPicPr>
        <p:blipFill>
          <a:blip r:embed="rId3"/>
          <a:stretch>
            <a:fillRect/>
          </a:stretch>
        </p:blipFill>
        <p:spPr>
          <a:xfrm>
            <a:off x="484525" y="4882356"/>
            <a:ext cx="8370237" cy="1323975"/>
          </a:xfrm>
          <a:prstGeom prst="rect">
            <a:avLst/>
          </a:prstGeom>
        </p:spPr>
      </p:pic>
    </p:spTree>
    <p:extLst>
      <p:ext uri="{BB962C8B-B14F-4D97-AF65-F5344CB8AC3E}">
        <p14:creationId xmlns:p14="http://schemas.microsoft.com/office/powerpoint/2010/main" val="342851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chart seriesIdx="-4" categoryIdx="0" bldStep="category"/>
                                            </p:graphic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250"/>
                                  </p:stCondLst>
                                  <p:childTnLst>
                                    <p:set>
                                      <p:cBhvr>
                                        <p:cTn id="17" dur="1" fill="hold">
                                          <p:stCondLst>
                                            <p:cond delay="0"/>
                                          </p:stCondLst>
                                        </p:cTn>
                                        <p:tgtEl>
                                          <p:spTgt spid="9">
                                            <p:graphicEl>
                                              <a:chart seriesIdx="-4" categoryIdx="1" bldStep="category"/>
                                            </p:graphicEl>
                                          </p:spTgt>
                                        </p:tgtEl>
                                        <p:attrNameLst>
                                          <p:attrName>style.visibility</p:attrName>
                                        </p:attrNameLst>
                                      </p:cBhvr>
                                      <p:to>
                                        <p:strVal val="visible"/>
                                      </p:to>
                                    </p:set>
                                  </p:childTnLst>
                                </p:cTn>
                              </p:par>
                            </p:childTnLst>
                          </p:cTn>
                        </p:par>
                        <p:par>
                          <p:cTn id="18" fill="hold">
                            <p:stCondLst>
                              <p:cond delay="250"/>
                            </p:stCondLst>
                            <p:childTnLst>
                              <p:par>
                                <p:cTn id="19" presetID="1" presetClass="entr" presetSubtype="0" fill="hold" grpId="0" nodeType="afterEffect">
                                  <p:stCondLst>
                                    <p:cond delay="250"/>
                                  </p:stCondLst>
                                  <p:childTnLst>
                                    <p:set>
                                      <p:cBhvr>
                                        <p:cTn id="20" dur="1" fill="hold">
                                          <p:stCondLst>
                                            <p:cond delay="0"/>
                                          </p:stCondLst>
                                        </p:cTn>
                                        <p:tgtEl>
                                          <p:spTgt spid="9">
                                            <p:graphicEl>
                                              <a:chart seriesIdx="-4" categoryIdx="2" bldStep="category"/>
                                            </p:graphic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250"/>
                                  </p:stCondLst>
                                  <p:childTnLst>
                                    <p:set>
                                      <p:cBhvr>
                                        <p:cTn id="23" dur="1" fill="hold">
                                          <p:stCondLst>
                                            <p:cond delay="0"/>
                                          </p:stCondLst>
                                        </p:cTn>
                                        <p:tgtEl>
                                          <p:spTgt spid="9">
                                            <p:graphicEl>
                                              <a:chart seriesIdx="-4" categoryIdx="3" bldStep="category"/>
                                            </p:graphicEl>
                                          </p:spTgt>
                                        </p:tgtEl>
                                        <p:attrNameLst>
                                          <p:attrName>style.visibility</p:attrName>
                                        </p:attrNameLst>
                                      </p:cBhvr>
                                      <p:to>
                                        <p:strVal val="visible"/>
                                      </p:to>
                                    </p:set>
                                  </p:childTnLst>
                                </p:cTn>
                              </p:par>
                            </p:childTnLst>
                          </p:cTn>
                        </p:par>
                        <p:par>
                          <p:cTn id="24" fill="hold">
                            <p:stCondLst>
                              <p:cond delay="750"/>
                            </p:stCondLst>
                            <p:childTnLst>
                              <p:par>
                                <p:cTn id="25" presetID="1" presetClass="entr" presetSubtype="0" fill="hold" grpId="0" nodeType="afterEffect">
                                  <p:stCondLst>
                                    <p:cond delay="250"/>
                                  </p:stCondLst>
                                  <p:childTnLst>
                                    <p:set>
                                      <p:cBhvr>
                                        <p:cTn id="26" dur="1" fill="hold">
                                          <p:stCondLst>
                                            <p:cond delay="0"/>
                                          </p:stCondLst>
                                        </p:cTn>
                                        <p:tgtEl>
                                          <p:spTgt spid="9">
                                            <p:graphicEl>
                                              <a:chart seriesIdx="-4" categoryIdx="4" bldStep="category"/>
                                            </p:graphicEl>
                                          </p:spTgt>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250"/>
                                  </p:stCondLst>
                                  <p:childTnLst>
                                    <p:set>
                                      <p:cBhvr>
                                        <p:cTn id="29" dur="1" fill="hold">
                                          <p:stCondLst>
                                            <p:cond delay="0"/>
                                          </p:stCondLst>
                                        </p:cTn>
                                        <p:tgtEl>
                                          <p:spTgt spid="9">
                                            <p:graphicEl>
                                              <a:chart seriesIdx="-4" categoryIdx="5" bldStep="category"/>
                                            </p:graphicEl>
                                          </p:spTgt>
                                        </p:tgtEl>
                                        <p:attrNameLst>
                                          <p:attrName>style.visibility</p:attrName>
                                        </p:attrNameLst>
                                      </p:cBhvr>
                                      <p:to>
                                        <p:strVal val="visible"/>
                                      </p:to>
                                    </p:set>
                                  </p:childTnLst>
                                </p:cTn>
                              </p:par>
                            </p:childTnLst>
                          </p:cTn>
                        </p:par>
                        <p:par>
                          <p:cTn id="30" fill="hold">
                            <p:stCondLst>
                              <p:cond delay="1250"/>
                            </p:stCondLst>
                            <p:childTnLst>
                              <p:par>
                                <p:cTn id="31" presetID="1" presetClass="entr" presetSubtype="0" fill="hold" grpId="0" nodeType="afterEffect">
                                  <p:stCondLst>
                                    <p:cond delay="250"/>
                                  </p:stCondLst>
                                  <p:childTnLst>
                                    <p:set>
                                      <p:cBhvr>
                                        <p:cTn id="32" dur="1" fill="hold">
                                          <p:stCondLst>
                                            <p:cond delay="0"/>
                                          </p:stCondLst>
                                        </p:cTn>
                                        <p:tgtEl>
                                          <p:spTgt spid="9">
                                            <p:graphicEl>
                                              <a:chart seriesIdx="-4" categoryIdx="6" bldStep="category"/>
                                            </p:graphicEl>
                                          </p:spTgt>
                                        </p:tgtEl>
                                        <p:attrNameLst>
                                          <p:attrName>style.visibility</p:attrName>
                                        </p:attrNameLst>
                                      </p:cBhvr>
                                      <p:to>
                                        <p:strVal val="visible"/>
                                      </p:to>
                                    </p:set>
                                  </p:childTnLst>
                                </p:cTn>
                              </p:par>
                            </p:childTnLst>
                          </p:cTn>
                        </p:par>
                        <p:par>
                          <p:cTn id="33" fill="hold">
                            <p:stCondLst>
                              <p:cond delay="1500"/>
                            </p:stCondLst>
                            <p:childTnLst>
                              <p:par>
                                <p:cTn id="34" presetID="1" presetClass="entr" presetSubtype="0" fill="hold" grpId="0" nodeType="afterEffect">
                                  <p:stCondLst>
                                    <p:cond delay="250"/>
                                  </p:stCondLst>
                                  <p:childTnLst>
                                    <p:set>
                                      <p:cBhvr>
                                        <p:cTn id="35" dur="1" fill="hold">
                                          <p:stCondLst>
                                            <p:cond delay="0"/>
                                          </p:stCondLst>
                                        </p:cTn>
                                        <p:tgtEl>
                                          <p:spTgt spid="9">
                                            <p:graphicEl>
                                              <a:chart seriesIdx="-4" categoryIdx="7" bldStep="category"/>
                                            </p:graphicEl>
                                          </p:spTgt>
                                        </p:tgtEl>
                                        <p:attrNameLst>
                                          <p:attrName>style.visibility</p:attrName>
                                        </p:attrNameLst>
                                      </p:cBhvr>
                                      <p:to>
                                        <p:strVal val="visible"/>
                                      </p:to>
                                    </p:set>
                                  </p:childTnLst>
                                </p:cTn>
                              </p:par>
                            </p:childTnLst>
                          </p:cTn>
                        </p:par>
                        <p:par>
                          <p:cTn id="36" fill="hold">
                            <p:stCondLst>
                              <p:cond delay="1750"/>
                            </p:stCondLst>
                            <p:childTnLst>
                              <p:par>
                                <p:cTn id="37" presetID="1" presetClass="entr" presetSubtype="0" fill="hold" grpId="0" nodeType="afterEffect">
                                  <p:stCondLst>
                                    <p:cond delay="250"/>
                                  </p:stCondLst>
                                  <p:childTnLst>
                                    <p:set>
                                      <p:cBhvr>
                                        <p:cTn id="38" dur="1" fill="hold">
                                          <p:stCondLst>
                                            <p:cond delay="0"/>
                                          </p:stCondLst>
                                        </p:cTn>
                                        <p:tgtEl>
                                          <p:spTgt spid="9">
                                            <p:graphicEl>
                                              <a:chart seriesIdx="-4" categoryIdx="8" bldStep="category"/>
                                            </p:graphicEl>
                                          </p:spTgt>
                                        </p:tgtEl>
                                        <p:attrNameLst>
                                          <p:attrName>style.visibility</p:attrName>
                                        </p:attrNameLst>
                                      </p:cBhvr>
                                      <p:to>
                                        <p:strVal val="visible"/>
                                      </p:to>
                                    </p:set>
                                  </p:childTnLst>
                                </p:cTn>
                              </p:par>
                            </p:childTnLst>
                          </p:cTn>
                        </p:par>
                        <p:par>
                          <p:cTn id="39" fill="hold">
                            <p:stCondLst>
                              <p:cond delay="2000"/>
                            </p:stCondLst>
                            <p:childTnLst>
                              <p:par>
                                <p:cTn id="40" presetID="1" presetClass="entr" presetSubtype="0" fill="hold" grpId="0" nodeType="afterEffect">
                                  <p:stCondLst>
                                    <p:cond delay="250"/>
                                  </p:stCondLst>
                                  <p:childTnLst>
                                    <p:set>
                                      <p:cBhvr>
                                        <p:cTn id="41" dur="1" fill="hold">
                                          <p:stCondLst>
                                            <p:cond delay="0"/>
                                          </p:stCondLst>
                                        </p:cTn>
                                        <p:tgtEl>
                                          <p:spTgt spid="9">
                                            <p:graphicEl>
                                              <a:chart seriesIdx="-4" categoryIdx="9" bldStep="category"/>
                                            </p:graphicEl>
                                          </p:spTgt>
                                        </p:tgtEl>
                                        <p:attrNameLst>
                                          <p:attrName>style.visibility</p:attrName>
                                        </p:attrNameLst>
                                      </p:cBhvr>
                                      <p:to>
                                        <p:strVal val="visible"/>
                                      </p:to>
                                    </p:set>
                                  </p:childTnLst>
                                </p:cTn>
                              </p:par>
                            </p:childTnLst>
                          </p:cTn>
                        </p:par>
                        <p:par>
                          <p:cTn id="42" fill="hold">
                            <p:stCondLst>
                              <p:cond delay="2250"/>
                            </p:stCondLst>
                            <p:childTnLst>
                              <p:par>
                                <p:cTn id="43" presetID="1" presetClass="entr" presetSubtype="0" fill="hold" grpId="0" nodeType="afterEffect">
                                  <p:stCondLst>
                                    <p:cond delay="250"/>
                                  </p:stCondLst>
                                  <p:childTnLst>
                                    <p:set>
                                      <p:cBhvr>
                                        <p:cTn id="44" dur="1" fill="hold">
                                          <p:stCondLst>
                                            <p:cond delay="0"/>
                                          </p:stCondLst>
                                        </p:cTn>
                                        <p:tgtEl>
                                          <p:spTgt spid="9">
                                            <p:graphicEl>
                                              <a:chart seriesIdx="-4" categoryIdx="10" bldStep="category"/>
                                            </p:graphicEl>
                                          </p:spTgt>
                                        </p:tgtEl>
                                        <p:attrNameLst>
                                          <p:attrName>style.visibility</p:attrName>
                                        </p:attrNameLst>
                                      </p:cBhvr>
                                      <p:to>
                                        <p:strVal val="visible"/>
                                      </p:to>
                                    </p:set>
                                  </p:childTnLst>
                                </p:cTn>
                              </p:par>
                            </p:childTnLst>
                          </p:cTn>
                        </p:par>
                        <p:par>
                          <p:cTn id="45" fill="hold">
                            <p:stCondLst>
                              <p:cond delay="2500"/>
                            </p:stCondLst>
                            <p:childTnLst>
                              <p:par>
                                <p:cTn id="46" presetID="1" presetClass="entr" presetSubtype="0" fill="hold" grpId="0" nodeType="afterEffect">
                                  <p:stCondLst>
                                    <p:cond delay="250"/>
                                  </p:stCondLst>
                                  <p:childTnLst>
                                    <p:set>
                                      <p:cBhvr>
                                        <p:cTn id="47" dur="1" fill="hold">
                                          <p:stCondLst>
                                            <p:cond delay="0"/>
                                          </p:stCondLst>
                                        </p:cTn>
                                        <p:tgtEl>
                                          <p:spTgt spid="9">
                                            <p:graphicEl>
                                              <a:chart seriesIdx="-4" categoryIdx="11" bldStep="category"/>
                                            </p:graphicEl>
                                          </p:spTgt>
                                        </p:tgtEl>
                                        <p:attrNameLst>
                                          <p:attrName>style.visibility</p:attrName>
                                        </p:attrNameLst>
                                      </p:cBhvr>
                                      <p:to>
                                        <p:strVal val="visible"/>
                                      </p:to>
                                    </p:set>
                                  </p:childTnLst>
                                </p:cTn>
                              </p:par>
                            </p:childTnLst>
                          </p:cTn>
                        </p:par>
                        <p:par>
                          <p:cTn id="48" fill="hold">
                            <p:stCondLst>
                              <p:cond delay="2750"/>
                            </p:stCondLst>
                            <p:childTnLst>
                              <p:par>
                                <p:cTn id="49" presetID="1" presetClass="entr" presetSubtype="0" fill="hold" grpId="0" nodeType="afterEffect">
                                  <p:stCondLst>
                                    <p:cond delay="250"/>
                                  </p:stCondLst>
                                  <p:childTnLst>
                                    <p:set>
                                      <p:cBhvr>
                                        <p:cTn id="50" dur="1" fill="hold">
                                          <p:stCondLst>
                                            <p:cond delay="0"/>
                                          </p:stCondLst>
                                        </p:cTn>
                                        <p:tgtEl>
                                          <p:spTgt spid="9">
                                            <p:graphicEl>
                                              <a:chart seriesIdx="-4" categoryIdx="12" bldStep="category"/>
                                            </p:graphicEl>
                                          </p:spTgt>
                                        </p:tgtEl>
                                        <p:attrNameLst>
                                          <p:attrName>style.visibility</p:attrName>
                                        </p:attrNameLst>
                                      </p:cBhvr>
                                      <p:to>
                                        <p:strVal val="visible"/>
                                      </p:to>
                                    </p:set>
                                  </p:childTnLst>
                                </p:cTn>
                              </p:par>
                            </p:childTnLst>
                          </p:cTn>
                        </p:par>
                        <p:par>
                          <p:cTn id="51" fill="hold">
                            <p:stCondLst>
                              <p:cond delay="3000"/>
                            </p:stCondLst>
                            <p:childTnLst>
                              <p:par>
                                <p:cTn id="52" presetID="1" presetClass="entr" presetSubtype="0" fill="hold" grpId="0" nodeType="afterEffect">
                                  <p:stCondLst>
                                    <p:cond delay="250"/>
                                  </p:stCondLst>
                                  <p:childTnLst>
                                    <p:set>
                                      <p:cBhvr>
                                        <p:cTn id="53" dur="1" fill="hold">
                                          <p:stCondLst>
                                            <p:cond delay="0"/>
                                          </p:stCondLst>
                                        </p:cTn>
                                        <p:tgtEl>
                                          <p:spTgt spid="9">
                                            <p:graphicEl>
                                              <a:chart seriesIdx="-4" categoryIdx="13" bldStep="category"/>
                                            </p:graphicEl>
                                          </p:spTgt>
                                        </p:tgtEl>
                                        <p:attrNameLst>
                                          <p:attrName>style.visibility</p:attrName>
                                        </p:attrNameLst>
                                      </p:cBhvr>
                                      <p:to>
                                        <p:strVal val="visible"/>
                                      </p:to>
                                    </p:set>
                                  </p:childTnLst>
                                </p:cTn>
                              </p:par>
                            </p:childTnLst>
                          </p:cTn>
                        </p:par>
                        <p:par>
                          <p:cTn id="54" fill="hold">
                            <p:stCondLst>
                              <p:cond delay="3250"/>
                            </p:stCondLst>
                            <p:childTnLst>
                              <p:par>
                                <p:cTn id="55" presetID="1" presetClass="entr" presetSubtype="0" fill="hold" grpId="0" nodeType="afterEffect">
                                  <p:stCondLst>
                                    <p:cond delay="250"/>
                                  </p:stCondLst>
                                  <p:childTnLst>
                                    <p:set>
                                      <p:cBhvr>
                                        <p:cTn id="56" dur="1" fill="hold">
                                          <p:stCondLst>
                                            <p:cond delay="0"/>
                                          </p:stCondLst>
                                        </p:cTn>
                                        <p:tgtEl>
                                          <p:spTgt spid="9">
                                            <p:graphicEl>
                                              <a:chart seriesIdx="-4" categoryIdx="14" bldStep="category"/>
                                            </p:graphicEl>
                                          </p:spTgt>
                                        </p:tgtEl>
                                        <p:attrNameLst>
                                          <p:attrName>style.visibility</p:attrName>
                                        </p:attrNameLst>
                                      </p:cBhvr>
                                      <p:to>
                                        <p:strVal val="visible"/>
                                      </p:to>
                                    </p:set>
                                  </p:childTnLst>
                                </p:cTn>
                              </p:par>
                            </p:childTnLst>
                          </p:cTn>
                        </p:par>
                        <p:par>
                          <p:cTn id="57" fill="hold">
                            <p:stCondLst>
                              <p:cond delay="3500"/>
                            </p:stCondLst>
                            <p:childTnLst>
                              <p:par>
                                <p:cTn id="58" presetID="1" presetClass="entr" presetSubtype="0" fill="hold" grpId="0" nodeType="afterEffect">
                                  <p:stCondLst>
                                    <p:cond delay="250"/>
                                  </p:stCondLst>
                                  <p:childTnLst>
                                    <p:set>
                                      <p:cBhvr>
                                        <p:cTn id="59" dur="1" fill="hold">
                                          <p:stCondLst>
                                            <p:cond delay="0"/>
                                          </p:stCondLst>
                                        </p:cTn>
                                        <p:tgtEl>
                                          <p:spTgt spid="9">
                                            <p:graphicEl>
                                              <a:chart seriesIdx="-4" categoryIdx="15"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JECAMI</a:t>
            </a:r>
            <a:endParaRPr lang="en-US" dirty="0"/>
          </a:p>
        </p:txBody>
      </p:sp>
      <p:sp>
        <p:nvSpPr>
          <p:cNvPr id="3" name="Content Placeholder 2"/>
          <p:cNvSpPr>
            <a:spLocks noGrp="1"/>
          </p:cNvSpPr>
          <p:nvPr>
            <p:ph idx="1"/>
          </p:nvPr>
        </p:nvSpPr>
        <p:spPr/>
        <p:txBody>
          <a:bodyPr/>
          <a:lstStyle/>
          <a:p>
            <a:pPr marL="0" indent="0" algn="ctr">
              <a:buNone/>
            </a:pPr>
            <a:r>
              <a:rPr lang="en-US" dirty="0">
                <a:hlinkClick r:id="rId3"/>
              </a:rPr>
              <a:t>http://www.jecami.eu/RG_v2/</a:t>
            </a: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4114CD66-9604-4305-B5A8-78B29733E3FB}" type="slidenum">
              <a:rPr lang="en-US" smtClean="0"/>
              <a:pPr>
                <a:defRPr/>
              </a:pPr>
              <a:t>11</a:t>
            </a:fld>
            <a:endParaRPr lang="en-US" dirty="0"/>
          </a:p>
        </p:txBody>
      </p:sp>
    </p:spTree>
    <p:extLst>
      <p:ext uri="{BB962C8B-B14F-4D97-AF65-F5344CB8AC3E}">
        <p14:creationId xmlns:p14="http://schemas.microsoft.com/office/powerpoint/2010/main" val="21334873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83568" y="1268760"/>
            <a:ext cx="8064896" cy="5184576"/>
          </a:xfrm>
        </p:spPr>
        <p:txBody>
          <a:bodyPr>
            <a:normAutofit/>
          </a:bodyPr>
          <a:lstStyle/>
          <a:p>
            <a:r>
              <a:rPr lang="en-US" sz="2200" dirty="0"/>
              <a:t>Forests provide a number of essential ecosystem services and the full range of implication of changes in management needs to be considered</a:t>
            </a:r>
            <a:r>
              <a:rPr lang="en-US" sz="2200" dirty="0" smtClean="0"/>
              <a:t>.</a:t>
            </a:r>
          </a:p>
          <a:p>
            <a:pPr marL="0" indent="0">
              <a:buNone/>
            </a:pPr>
            <a:endParaRPr lang="en-US" sz="2200" dirty="0" smtClean="0">
              <a:solidFill>
                <a:schemeClr val="tx1"/>
              </a:solidFill>
            </a:endParaRPr>
          </a:p>
          <a:p>
            <a:r>
              <a:rPr lang="en-US" sz="2200" dirty="0" smtClean="0"/>
              <a:t>Similar energy demand can be met under different scenarios. However, -sequestration maximization does not allow for lower cost high-intensity harvesting practices. </a:t>
            </a:r>
          </a:p>
          <a:p>
            <a:endParaRPr lang="en-US" sz="2200" dirty="0" smtClean="0"/>
          </a:p>
          <a:p>
            <a:r>
              <a:rPr lang="en-US" sz="2200" dirty="0" smtClean="0"/>
              <a:t>The pros and cons of bioenergy production have to be weighted against each other in an integrated and systematic </a:t>
            </a:r>
            <a:r>
              <a:rPr lang="en-US" sz="2200" dirty="0"/>
              <a:t>manner while considering trade-offs with ecosystem services </a:t>
            </a:r>
            <a:r>
              <a:rPr lang="en-US" sz="2200" dirty="0" smtClean="0"/>
              <a:t>(e.g., carbon </a:t>
            </a:r>
            <a:r>
              <a:rPr lang="en-US" sz="2200" dirty="0"/>
              <a:t>sequestration or </a:t>
            </a:r>
            <a:r>
              <a:rPr lang="en-US" sz="2200" dirty="0" smtClean="0"/>
              <a:t>biodiversity).</a:t>
            </a:r>
            <a:endParaRPr lang="en-US" sz="2200" dirty="0"/>
          </a:p>
          <a:p>
            <a:endParaRPr lang="en-US" sz="2200" dirty="0" smtClean="0">
              <a:solidFill>
                <a:schemeClr val="tx1"/>
              </a:solidFill>
            </a:endParaRPr>
          </a:p>
        </p:txBody>
      </p:sp>
      <p:sp>
        <p:nvSpPr>
          <p:cNvPr id="4" name="Title 3"/>
          <p:cNvSpPr>
            <a:spLocks noGrp="1"/>
          </p:cNvSpPr>
          <p:nvPr>
            <p:ph type="title"/>
          </p:nvPr>
        </p:nvSpPr>
        <p:spPr/>
        <p:txBody>
          <a:bodyPr/>
          <a:lstStyle/>
          <a:p>
            <a:r>
              <a:rPr lang="en-US" dirty="0" smtClean="0"/>
              <a:t>Summ</a:t>
            </a:r>
            <a:r>
              <a:rPr lang="en-US" dirty="0"/>
              <a:t>a</a:t>
            </a:r>
            <a:r>
              <a:rPr lang="en-US" dirty="0" smtClean="0"/>
              <a:t>ry and Outlook</a:t>
            </a:r>
            <a:endParaRPr lang="en-US" dirty="0"/>
          </a:p>
        </p:txBody>
      </p:sp>
    </p:spTree>
    <p:extLst>
      <p:ext uri="{BB962C8B-B14F-4D97-AF65-F5344CB8AC3E}">
        <p14:creationId xmlns:p14="http://schemas.microsoft.com/office/powerpoint/2010/main" val="30976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Thank you!</a:t>
            </a:r>
            <a:endParaRPr lang="en-US" dirty="0"/>
          </a:p>
        </p:txBody>
      </p:sp>
      <p:sp>
        <p:nvSpPr>
          <p:cNvPr id="3" name="Content Placeholder 2"/>
          <p:cNvSpPr>
            <a:spLocks noGrp="1"/>
          </p:cNvSpPr>
          <p:nvPr>
            <p:ph idx="1"/>
          </p:nvPr>
        </p:nvSpPr>
        <p:spPr/>
        <p:txBody>
          <a:bodyPr/>
          <a:lstStyle/>
          <a:p>
            <a:pPr marL="0" indent="0" algn="ctr">
              <a:buNone/>
            </a:pPr>
            <a:r>
              <a:rPr lang="de-DE" dirty="0" smtClean="0"/>
              <a:t>More information on IIASA</a:t>
            </a:r>
          </a:p>
          <a:p>
            <a:pPr marL="0" indent="0" algn="ctr">
              <a:buNone/>
            </a:pPr>
            <a:r>
              <a:rPr lang="de-DE" sz="2400" dirty="0" smtClean="0">
                <a:hlinkClick r:id="rId3"/>
              </a:rPr>
              <a:t>www.iiasa.ac.at</a:t>
            </a:r>
            <a:endParaRPr lang="de-DE" sz="2400" dirty="0" smtClean="0"/>
          </a:p>
          <a:p>
            <a:pPr algn="ctr"/>
            <a:endParaRPr lang="de-DE" dirty="0"/>
          </a:p>
          <a:p>
            <a:pPr marL="0" indent="0" algn="ctr">
              <a:buNone/>
            </a:pPr>
            <a:r>
              <a:rPr lang="de-DE" dirty="0" smtClean="0"/>
              <a:t>More on BeWhere</a:t>
            </a:r>
          </a:p>
          <a:p>
            <a:pPr marL="0" indent="0" algn="ctr">
              <a:buNone/>
            </a:pPr>
            <a:r>
              <a:rPr lang="de-DE" sz="2400" dirty="0" smtClean="0">
                <a:hlinkClick r:id="rId4"/>
              </a:rPr>
              <a:t>www.iiasa.ac.at/bewhere</a:t>
            </a:r>
            <a:endParaRPr lang="de-DE" sz="2400" dirty="0" smtClean="0"/>
          </a:p>
          <a:p>
            <a:pPr algn="ctr"/>
            <a:endParaRPr lang="de-DE" dirty="0"/>
          </a:p>
          <a:p>
            <a:pPr marL="0" indent="0" algn="ctr">
              <a:buNone/>
            </a:pPr>
            <a:r>
              <a:rPr lang="de-DE" dirty="0" smtClean="0"/>
              <a:t>Contact</a:t>
            </a:r>
          </a:p>
          <a:p>
            <a:pPr marL="0" indent="0" algn="ctr">
              <a:buNone/>
            </a:pPr>
            <a:r>
              <a:rPr lang="de-DE" sz="2400" dirty="0" smtClean="0"/>
              <a:t>Sylvain Leduc, leduc@iiasa.ac.at</a:t>
            </a:r>
            <a:endParaRPr lang="en-US" sz="2400" dirty="0"/>
          </a:p>
        </p:txBody>
      </p:sp>
      <p:sp>
        <p:nvSpPr>
          <p:cNvPr id="4" name="Slide Number Placeholder 3"/>
          <p:cNvSpPr>
            <a:spLocks noGrp="1"/>
          </p:cNvSpPr>
          <p:nvPr>
            <p:ph type="sldNum" sz="quarter" idx="11"/>
          </p:nvPr>
        </p:nvSpPr>
        <p:spPr/>
        <p:txBody>
          <a:bodyPr/>
          <a:lstStyle/>
          <a:p>
            <a:pPr>
              <a:defRPr/>
            </a:pPr>
            <a:fld id="{4114CD66-9604-4305-B5A8-78B29733E3FB}" type="slidenum">
              <a:rPr lang="en-US" smtClean="0"/>
              <a:pPr>
                <a:defRPr/>
              </a:pPr>
              <a:t>13</a:t>
            </a:fld>
            <a:endParaRPr lang="en-US" dirty="0" smtClean="0"/>
          </a:p>
          <a:p>
            <a:pPr>
              <a:defRPr/>
            </a:pPr>
            <a:endParaRPr lang="en-US" dirty="0"/>
          </a:p>
        </p:txBody>
      </p:sp>
    </p:spTree>
    <p:extLst>
      <p:ext uri="{BB962C8B-B14F-4D97-AF65-F5344CB8AC3E}">
        <p14:creationId xmlns:p14="http://schemas.microsoft.com/office/powerpoint/2010/main" val="1301853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lstStyle/>
          <a:p>
            <a:pPr marL="0" indent="0" algn="ctr">
              <a:buNone/>
            </a:pPr>
            <a:endParaRPr lang="en-US" dirty="0">
              <a:solidFill>
                <a:srgbClr val="68A340"/>
              </a:solidFill>
            </a:endParaRPr>
          </a:p>
          <a:p>
            <a:pPr marL="0" indent="0" algn="ctr">
              <a:buNone/>
            </a:pPr>
            <a:r>
              <a:rPr lang="en-US" dirty="0"/>
              <a:t>To identify </a:t>
            </a:r>
          </a:p>
          <a:p>
            <a:pPr marL="0" indent="0" algn="ctr">
              <a:buNone/>
            </a:pPr>
            <a:r>
              <a:rPr lang="en-US" dirty="0"/>
              <a:t>the potential and cost of production </a:t>
            </a:r>
          </a:p>
          <a:p>
            <a:pPr marL="0" indent="0" algn="ctr">
              <a:buNone/>
            </a:pPr>
            <a:r>
              <a:rPr lang="en-US" dirty="0"/>
              <a:t>of renewable energy (RE) in the Alps </a:t>
            </a:r>
          </a:p>
          <a:p>
            <a:pPr marL="0" indent="0" algn="ctr">
              <a:buNone/>
            </a:pPr>
            <a:r>
              <a:rPr lang="en-US" dirty="0"/>
              <a:t>in regards with the protection </a:t>
            </a:r>
          </a:p>
          <a:p>
            <a:pPr marL="0" indent="0" algn="ctr">
              <a:buNone/>
            </a:pPr>
            <a:r>
              <a:rPr lang="en-US" dirty="0"/>
              <a:t>of the ecosystems services (</a:t>
            </a:r>
            <a:r>
              <a:rPr lang="en-US" dirty="0" err="1"/>
              <a:t>ESS</a:t>
            </a:r>
            <a:r>
              <a:rPr lang="en-US" dirty="0"/>
              <a:t>)</a:t>
            </a:r>
            <a:endParaRPr lang="de-CH" dirty="0"/>
          </a:p>
          <a:p>
            <a:endParaRPr lang="de-CH" dirty="0"/>
          </a:p>
          <a:p>
            <a:endParaRPr lang="en-US" dirty="0"/>
          </a:p>
        </p:txBody>
      </p:sp>
      <p:sp>
        <p:nvSpPr>
          <p:cNvPr id="4" name="Slide Number Placeholder 3"/>
          <p:cNvSpPr>
            <a:spLocks noGrp="1"/>
          </p:cNvSpPr>
          <p:nvPr>
            <p:ph type="sldNum" sz="quarter" idx="11"/>
          </p:nvPr>
        </p:nvSpPr>
        <p:spPr/>
        <p:txBody>
          <a:bodyPr/>
          <a:lstStyle/>
          <a:p>
            <a:pPr>
              <a:defRPr/>
            </a:pPr>
            <a:fld id="{4114CD66-9604-4305-B5A8-78B29733E3FB}" type="slidenum">
              <a:rPr lang="en-US" smtClean="0"/>
              <a:pPr>
                <a:defRPr/>
              </a:pPr>
              <a:t>2</a:t>
            </a:fld>
            <a:endParaRPr lang="en-US" dirty="0"/>
          </a:p>
        </p:txBody>
      </p:sp>
    </p:spTree>
    <p:extLst>
      <p:ext uri="{BB962C8B-B14F-4D97-AF65-F5344CB8AC3E}">
        <p14:creationId xmlns:p14="http://schemas.microsoft.com/office/powerpoint/2010/main" val="1649028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4114CD66-9604-4305-B5A8-78B29733E3FB}" type="slidenum">
              <a:rPr lang="en-US" smtClean="0"/>
              <a:pPr>
                <a:defRPr/>
              </a:pPr>
              <a:t>3</a:t>
            </a:fld>
            <a:endParaRPr lang="en-US" dirty="0"/>
          </a:p>
        </p:txBody>
      </p:sp>
      <p:sp>
        <p:nvSpPr>
          <p:cNvPr id="5" name="Rectangle 4"/>
          <p:cNvSpPr>
            <a:spLocks noChangeAspect="1"/>
          </p:cNvSpPr>
          <p:nvPr/>
        </p:nvSpPr>
        <p:spPr>
          <a:xfrm>
            <a:off x="2971800" y="2774457"/>
            <a:ext cx="3377280" cy="2166178"/>
          </a:xfrm>
          <a:prstGeom prst="rect">
            <a:avLst/>
          </a:prstGeom>
          <a:blipFill>
            <a:blip r:embed="rId3">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Oval 5"/>
          <p:cNvSpPr/>
          <p:nvPr/>
        </p:nvSpPr>
        <p:spPr>
          <a:xfrm>
            <a:off x="3962400" y="1295400"/>
            <a:ext cx="640328" cy="638137"/>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7" name="Picture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048000" y="1447800"/>
            <a:ext cx="638234" cy="636050"/>
          </a:xfrm>
          <a:prstGeom prst="rect">
            <a:avLst/>
          </a:prstGeom>
        </p:spPr>
      </p:pic>
      <p:sp>
        <p:nvSpPr>
          <p:cNvPr id="8" name="Oval 7"/>
          <p:cNvSpPr/>
          <p:nvPr/>
        </p:nvSpPr>
        <p:spPr>
          <a:xfrm>
            <a:off x="1676400" y="2514600"/>
            <a:ext cx="640328" cy="638137"/>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Oval 8"/>
          <p:cNvSpPr/>
          <p:nvPr/>
        </p:nvSpPr>
        <p:spPr>
          <a:xfrm>
            <a:off x="1295400" y="3200400"/>
            <a:ext cx="640328" cy="638137"/>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Oval 9"/>
          <p:cNvSpPr>
            <a:spLocks noChangeAspect="1"/>
          </p:cNvSpPr>
          <p:nvPr/>
        </p:nvSpPr>
        <p:spPr>
          <a:xfrm>
            <a:off x="2286000" y="1905000"/>
            <a:ext cx="638234" cy="636050"/>
          </a:xfrm>
          <a:prstGeom prst="ellipse">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1" name="Picture 10"/>
          <p:cNvPicPr>
            <a:picLocks/>
          </p:cNvPicPr>
          <p:nvPr/>
        </p:nvPicPr>
        <p:blipFill rotWithShape="1">
          <a:blip r:embed="rId9" cstate="print">
            <a:extLst>
              <a:ext uri="{28A0092B-C50C-407E-A947-70E740481C1C}">
                <a14:useLocalDpi xmlns:a14="http://schemas.microsoft.com/office/drawing/2010/main" val="0"/>
              </a:ext>
            </a:extLst>
          </a:blip>
          <a:srcRect l="24194" t="1289" r="24194" b="1289"/>
          <a:stretch/>
        </p:blipFill>
        <p:spPr>
          <a:xfrm>
            <a:off x="1447800" y="3962400"/>
            <a:ext cx="638234" cy="636050"/>
          </a:xfrm>
          <a:prstGeom prst="ellipse">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6400" y="4724400"/>
            <a:ext cx="638234" cy="636050"/>
          </a:xfrm>
          <a:prstGeom prst="ellipse">
            <a:avLst/>
          </a:prstGeom>
        </p:spPr>
      </p:pic>
      <p:sp>
        <p:nvSpPr>
          <p:cNvPr id="13" name="Oval 12"/>
          <p:cNvSpPr/>
          <p:nvPr/>
        </p:nvSpPr>
        <p:spPr>
          <a:xfrm>
            <a:off x="4876800" y="1447800"/>
            <a:ext cx="640328" cy="638137"/>
          </a:xfrm>
          <a:prstGeom prst="ellipse">
            <a:avLst/>
          </a:prstGeom>
          <a:blipFill rotWithShape="1">
            <a:blip r:embed="rId11"/>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Oval 13"/>
          <p:cNvSpPr/>
          <p:nvPr/>
        </p:nvSpPr>
        <p:spPr>
          <a:xfrm>
            <a:off x="6477000" y="3957703"/>
            <a:ext cx="640328" cy="638137"/>
          </a:xfrm>
          <a:prstGeom prst="ellipse">
            <a:avLst/>
          </a:prstGeom>
          <a:blipFill rotWithShape="1">
            <a:blip r:embed="rId1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5" name="Picture 2" descr="http://enformable.com/wp-content/uploads/2013/02/Electric-Power-Grid.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5000" r="15000"/>
          <a:stretch/>
        </p:blipFill>
        <p:spPr bwMode="auto">
          <a:xfrm>
            <a:off x="6172200" y="4697231"/>
            <a:ext cx="638234" cy="636050"/>
          </a:xfrm>
          <a:prstGeom prst="ellipse">
            <a:avLst/>
          </a:prstGeom>
          <a:noFill/>
          <a:extLst>
            <a:ext uri="{909E8E84-426E-40dd-AFC4-6F175D3DCCD1}">
              <a14:hiddenFill xmlns="" xmlns:a14="http://schemas.microsoft.com/office/drawing/2010/main">
                <a:solidFill>
                  <a:srgbClr val="FFFFFF"/>
                </a:solidFill>
              </a14:hiddenFill>
            </a:ext>
          </a:extLst>
        </p:spPr>
      </p:pic>
      <p:pic>
        <p:nvPicPr>
          <p:cNvPr id="16" name="Picture 15"/>
          <p:cNvPicPr>
            <a:picLocks noChangeAspect="1"/>
          </p:cNvPicPr>
          <p:nvPr/>
        </p:nvPicPr>
        <p:blipFill rotWithShape="1">
          <a:blip r:embed="rId14" cstate="print">
            <a:extLst>
              <a:ext uri="{28A0092B-C50C-407E-A947-70E740481C1C}">
                <a14:useLocalDpi xmlns:a14="http://schemas.microsoft.com/office/drawing/2010/main" val="0"/>
              </a:ext>
            </a:extLst>
          </a:blip>
          <a:srcRect l="11667" r="11667"/>
          <a:stretch/>
        </p:blipFill>
        <p:spPr>
          <a:xfrm>
            <a:off x="5638800" y="5214901"/>
            <a:ext cx="638234" cy="636050"/>
          </a:xfrm>
          <a:prstGeom prst="ellipse">
            <a:avLst/>
          </a:prstGeom>
        </p:spPr>
      </p:pic>
      <p:pic>
        <p:nvPicPr>
          <p:cNvPr id="17" name="Picture 4" descr="https://upload.wikimedia.org/wikipedia/commons/c/c2/Pre-installation_insulated_underground_pipes_for_district_heating.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5541" t="962" r="15541" b="962"/>
          <a:stretch/>
        </p:blipFill>
        <p:spPr bwMode="auto">
          <a:xfrm>
            <a:off x="5715000" y="1905000"/>
            <a:ext cx="638234" cy="636050"/>
          </a:xfrm>
          <a:prstGeom prst="ellipse">
            <a:avLst/>
          </a:prstGeom>
          <a:noFill/>
          <a:extLst>
            <a:ext uri="{909E8E84-426E-40dd-AFC4-6F175D3DCCD1}">
              <a14:hiddenFill xmlns="" xmlns:a14="http://schemas.microsoft.com/office/drawing/2010/main">
                <a:solidFill>
                  <a:srgbClr val="FFFFFF"/>
                </a:solidFill>
              </a14:hiddenFill>
            </a:ext>
          </a:extLst>
        </p:spPr>
      </p:pic>
      <p:pic>
        <p:nvPicPr>
          <p:cNvPr id="18" name="Picture 6" descr="http://beautybytheages.com/wp-content/uploads/2015/01/charcoal-2.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48400" y="2514600"/>
            <a:ext cx="638234" cy="636050"/>
          </a:xfrm>
          <a:prstGeom prst="ellipse">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9" name="Picture 8" descr="http://s1.ibtimes.com/sites/www.ibtimes.com/files/styles/v2_article_large/public/2011/02/02/62774-fertilizers.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0769" t="19388" r="30769" b="19388"/>
          <a:stretch/>
        </p:blipFill>
        <p:spPr bwMode="auto">
          <a:xfrm>
            <a:off x="6553200" y="3200400"/>
            <a:ext cx="638234" cy="636050"/>
          </a:xfrm>
          <a:prstGeom prst="ellipse">
            <a:avLst/>
          </a:prstGeom>
          <a:noFill/>
          <a:extLst>
            <a:ext uri="{909E8E84-426E-40dd-AFC4-6F175D3DCCD1}">
              <a14:hiddenFill xmlns="" xmlns:a14="http://schemas.microsoft.com/office/drawing/2010/main">
                <a:solidFill>
                  <a:srgbClr val="FFFFFF"/>
                </a:solidFill>
              </a14:hiddenFill>
            </a:ext>
          </a:extLst>
        </p:spPr>
      </p:pic>
      <p:pic>
        <p:nvPicPr>
          <p:cNvPr id="20"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l="22369" t="19924" r="27631" b="25790"/>
          <a:stretch/>
        </p:blipFill>
        <p:spPr bwMode="auto">
          <a:xfrm>
            <a:off x="2286000" y="5334000"/>
            <a:ext cx="638234" cy="636050"/>
          </a:xfrm>
          <a:prstGeom prst="ellipse">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2" descr="http://www.elrst.com/wp-content/uploads/2007/11/coal-fired-plant.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9091" r="38710" b="33334"/>
          <a:stretch/>
        </p:blipFill>
        <p:spPr bwMode="auto">
          <a:xfrm>
            <a:off x="4876800" y="5562601"/>
            <a:ext cx="638234" cy="636050"/>
          </a:xfrm>
          <a:prstGeom prst="ellipse">
            <a:avLst/>
          </a:prstGeom>
          <a:noFill/>
          <a:extLst>
            <a:ext uri="{909E8E84-426E-40dd-AFC4-6F175D3DCCD1}">
              <a14:hiddenFill xmlns="" xmlns:a14="http://schemas.microsoft.com/office/drawing/2010/main">
                <a:solidFill>
                  <a:srgbClr val="FFFFFF"/>
                </a:solidFill>
              </a14:hiddenFill>
            </a:ext>
          </a:extLst>
        </p:spPr>
      </p:pic>
      <p:pic>
        <p:nvPicPr>
          <p:cNvPr id="22" name="Picture 2" descr="http://roadtoparis.info/wp-content/uploads/2015/03/carbon-storage-sleipner.jpg"/>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962400" y="5715001"/>
            <a:ext cx="580215" cy="578226"/>
          </a:xfrm>
          <a:prstGeom prst="ellipse">
            <a:avLst/>
          </a:prstGeom>
          <a:noFill/>
          <a:extLst>
            <a:ext uri="{909E8E84-426E-40dd-AFC4-6F175D3DCCD1}">
              <a14:hiddenFill xmlns="" xmlns:a14="http://schemas.microsoft.com/office/drawing/2010/main">
                <a:solidFill>
                  <a:srgbClr val="FFFFFF"/>
                </a:solidFill>
              </a14:hiddenFill>
            </a:ext>
          </a:extLst>
        </p:spPr>
      </p:pic>
      <p:sp>
        <p:nvSpPr>
          <p:cNvPr id="23" name="object 9"/>
          <p:cNvSpPr/>
          <p:nvPr/>
        </p:nvSpPr>
        <p:spPr>
          <a:xfrm>
            <a:off x="5588508" y="3659123"/>
            <a:ext cx="624839" cy="899159"/>
          </a:xfrm>
          <a:prstGeom prst="rect">
            <a:avLst/>
          </a:prstGeom>
          <a:blipFill>
            <a:blip r:embed="rId22" cstate="print"/>
            <a:stretch>
              <a:fillRect/>
            </a:stretch>
          </a:blipFill>
        </p:spPr>
        <p:txBody>
          <a:bodyPr wrap="square" lIns="0" tIns="0" rIns="0" bIns="0" rtlCol="0"/>
          <a:lstStyle/>
          <a:p>
            <a:endParaRPr/>
          </a:p>
        </p:txBody>
      </p:sp>
      <p:sp>
        <p:nvSpPr>
          <p:cNvPr id="24" name="Rectangle 23"/>
          <p:cNvSpPr/>
          <p:nvPr/>
        </p:nvSpPr>
        <p:spPr>
          <a:xfrm>
            <a:off x="3810000" y="1066800"/>
            <a:ext cx="1187645" cy="276999"/>
          </a:xfrm>
          <a:prstGeom prst="rect">
            <a:avLst/>
          </a:prstGeom>
        </p:spPr>
        <p:txBody>
          <a:bodyPr wrap="none">
            <a:spAutoFit/>
          </a:bodyPr>
          <a:lstStyle/>
          <a:p>
            <a:pPr algn="r"/>
            <a:r>
              <a:rPr lang="en-US" sz="1200" dirty="0" smtClean="0">
                <a:solidFill>
                  <a:srgbClr val="44859E"/>
                </a:solidFill>
                <a:latin typeface="Fjalla One"/>
                <a:cs typeface="Fjalla One"/>
              </a:rPr>
              <a:t>Forest resources</a:t>
            </a:r>
          </a:p>
        </p:txBody>
      </p:sp>
      <p:sp>
        <p:nvSpPr>
          <p:cNvPr id="25" name="Rectangle 24"/>
          <p:cNvSpPr/>
          <p:nvPr/>
        </p:nvSpPr>
        <p:spPr>
          <a:xfrm>
            <a:off x="2057400" y="1371600"/>
            <a:ext cx="1044652" cy="276999"/>
          </a:xfrm>
          <a:prstGeom prst="rect">
            <a:avLst/>
          </a:prstGeom>
        </p:spPr>
        <p:txBody>
          <a:bodyPr wrap="none">
            <a:spAutoFit/>
          </a:bodyPr>
          <a:lstStyle/>
          <a:p>
            <a:pPr algn="r"/>
            <a:r>
              <a:rPr lang="en-US" sz="1200" dirty="0" smtClean="0">
                <a:solidFill>
                  <a:srgbClr val="44859E"/>
                </a:solidFill>
                <a:latin typeface="Fjalla One"/>
                <a:cs typeface="Fjalla One"/>
              </a:rPr>
              <a:t>Crop residuals</a:t>
            </a:r>
          </a:p>
        </p:txBody>
      </p:sp>
      <p:sp>
        <p:nvSpPr>
          <p:cNvPr id="26" name="Rectangle 25"/>
          <p:cNvSpPr/>
          <p:nvPr/>
        </p:nvSpPr>
        <p:spPr>
          <a:xfrm>
            <a:off x="1066800" y="2590800"/>
            <a:ext cx="509800" cy="276999"/>
          </a:xfrm>
          <a:prstGeom prst="rect">
            <a:avLst/>
          </a:prstGeom>
        </p:spPr>
        <p:txBody>
          <a:bodyPr wrap="none">
            <a:spAutoFit/>
          </a:bodyPr>
          <a:lstStyle/>
          <a:p>
            <a:r>
              <a:rPr lang="en-US" sz="1200" dirty="0" smtClean="0">
                <a:solidFill>
                  <a:srgbClr val="44859E"/>
                </a:solidFill>
                <a:latin typeface="Fjalla One"/>
                <a:cs typeface="Fjalla One"/>
              </a:rPr>
              <a:t>Algae</a:t>
            </a:r>
          </a:p>
        </p:txBody>
      </p:sp>
      <p:sp>
        <p:nvSpPr>
          <p:cNvPr id="27" name="Rectangle 26"/>
          <p:cNvSpPr/>
          <p:nvPr/>
        </p:nvSpPr>
        <p:spPr>
          <a:xfrm>
            <a:off x="1676400" y="1905000"/>
            <a:ext cx="479618" cy="276999"/>
          </a:xfrm>
          <a:prstGeom prst="rect">
            <a:avLst/>
          </a:prstGeom>
        </p:spPr>
        <p:txBody>
          <a:bodyPr wrap="none">
            <a:spAutoFit/>
          </a:bodyPr>
          <a:lstStyle/>
          <a:p>
            <a:r>
              <a:rPr lang="en-US" sz="1200" dirty="0" err="1" smtClean="0">
                <a:solidFill>
                  <a:srgbClr val="44859E"/>
                </a:solidFill>
                <a:latin typeface="Fjalla One"/>
                <a:cs typeface="Fjalla One"/>
              </a:rPr>
              <a:t>MSW</a:t>
            </a:r>
            <a:endParaRPr lang="en-US" sz="1200" dirty="0" smtClean="0">
              <a:solidFill>
                <a:srgbClr val="44859E"/>
              </a:solidFill>
              <a:latin typeface="Fjalla One"/>
              <a:cs typeface="Fjalla One"/>
            </a:endParaRPr>
          </a:p>
        </p:txBody>
      </p:sp>
      <p:sp>
        <p:nvSpPr>
          <p:cNvPr id="28" name="Rectangle 27"/>
          <p:cNvSpPr/>
          <p:nvPr/>
        </p:nvSpPr>
        <p:spPr>
          <a:xfrm>
            <a:off x="762000" y="3352800"/>
            <a:ext cx="505267" cy="276999"/>
          </a:xfrm>
          <a:prstGeom prst="rect">
            <a:avLst/>
          </a:prstGeom>
        </p:spPr>
        <p:txBody>
          <a:bodyPr wrap="none">
            <a:spAutoFit/>
          </a:bodyPr>
          <a:lstStyle/>
          <a:p>
            <a:r>
              <a:rPr lang="en-US" sz="1200" dirty="0" smtClean="0">
                <a:solidFill>
                  <a:srgbClr val="44859E"/>
                </a:solidFill>
                <a:latin typeface="Fjalla One"/>
                <a:cs typeface="Fjalla One"/>
              </a:rPr>
              <a:t>Solar</a:t>
            </a:r>
          </a:p>
        </p:txBody>
      </p:sp>
      <p:sp>
        <p:nvSpPr>
          <p:cNvPr id="29" name="Rectangle 28"/>
          <p:cNvSpPr/>
          <p:nvPr/>
        </p:nvSpPr>
        <p:spPr>
          <a:xfrm>
            <a:off x="914400" y="4191000"/>
            <a:ext cx="485830" cy="276999"/>
          </a:xfrm>
          <a:prstGeom prst="rect">
            <a:avLst/>
          </a:prstGeom>
        </p:spPr>
        <p:txBody>
          <a:bodyPr wrap="none">
            <a:spAutoFit/>
          </a:bodyPr>
          <a:lstStyle/>
          <a:p>
            <a:pPr algn="r"/>
            <a:r>
              <a:rPr lang="en-US" sz="1200" dirty="0" smtClean="0">
                <a:solidFill>
                  <a:srgbClr val="44859E"/>
                </a:solidFill>
                <a:latin typeface="Fjalla One"/>
                <a:cs typeface="Fjalla One"/>
              </a:rPr>
              <a:t>Wind</a:t>
            </a:r>
          </a:p>
        </p:txBody>
      </p:sp>
      <p:sp>
        <p:nvSpPr>
          <p:cNvPr id="30" name="Rectangle 29"/>
          <p:cNvSpPr/>
          <p:nvPr/>
        </p:nvSpPr>
        <p:spPr>
          <a:xfrm>
            <a:off x="1066800" y="5181600"/>
            <a:ext cx="541059" cy="276999"/>
          </a:xfrm>
          <a:prstGeom prst="rect">
            <a:avLst/>
          </a:prstGeom>
        </p:spPr>
        <p:txBody>
          <a:bodyPr wrap="none">
            <a:spAutoFit/>
          </a:bodyPr>
          <a:lstStyle/>
          <a:p>
            <a:r>
              <a:rPr lang="en-US" sz="1200" dirty="0" smtClean="0">
                <a:solidFill>
                  <a:srgbClr val="44859E"/>
                </a:solidFill>
                <a:latin typeface="Fjalla One"/>
                <a:cs typeface="Fjalla One"/>
              </a:rPr>
              <a:t>Hydro</a:t>
            </a:r>
          </a:p>
        </p:txBody>
      </p:sp>
      <p:sp>
        <p:nvSpPr>
          <p:cNvPr id="31" name="Rectangle 30"/>
          <p:cNvSpPr/>
          <p:nvPr/>
        </p:nvSpPr>
        <p:spPr>
          <a:xfrm>
            <a:off x="5486400" y="1371600"/>
            <a:ext cx="607859" cy="276999"/>
          </a:xfrm>
          <a:prstGeom prst="rect">
            <a:avLst/>
          </a:prstGeom>
        </p:spPr>
        <p:txBody>
          <a:bodyPr wrap="none">
            <a:spAutoFit/>
          </a:bodyPr>
          <a:lstStyle/>
          <a:p>
            <a:pPr algn="r"/>
            <a:r>
              <a:rPr lang="en-US" sz="1200" dirty="0" smtClean="0">
                <a:solidFill>
                  <a:srgbClr val="44859E"/>
                </a:solidFill>
                <a:latin typeface="Fjalla One"/>
                <a:cs typeface="Fjalla One"/>
              </a:rPr>
              <a:t>Biofuel</a:t>
            </a:r>
          </a:p>
        </p:txBody>
      </p:sp>
      <p:sp>
        <p:nvSpPr>
          <p:cNvPr id="32" name="Rectangle 31"/>
          <p:cNvSpPr/>
          <p:nvPr/>
        </p:nvSpPr>
        <p:spPr>
          <a:xfrm>
            <a:off x="6477000" y="1905000"/>
            <a:ext cx="458178" cy="276999"/>
          </a:xfrm>
          <a:prstGeom prst="rect">
            <a:avLst/>
          </a:prstGeom>
        </p:spPr>
        <p:txBody>
          <a:bodyPr wrap="none">
            <a:spAutoFit/>
          </a:bodyPr>
          <a:lstStyle/>
          <a:p>
            <a:r>
              <a:rPr lang="en-US" sz="1200" dirty="0" smtClean="0">
                <a:solidFill>
                  <a:srgbClr val="44859E"/>
                </a:solidFill>
                <a:latin typeface="Fjalla One"/>
                <a:cs typeface="Fjalla One"/>
              </a:rPr>
              <a:t>Heat</a:t>
            </a:r>
          </a:p>
        </p:txBody>
      </p:sp>
      <p:sp>
        <p:nvSpPr>
          <p:cNvPr id="33" name="Rectangle 32"/>
          <p:cNvSpPr/>
          <p:nvPr/>
        </p:nvSpPr>
        <p:spPr>
          <a:xfrm>
            <a:off x="6858000" y="5181600"/>
            <a:ext cx="569387" cy="276999"/>
          </a:xfrm>
          <a:prstGeom prst="rect">
            <a:avLst/>
          </a:prstGeom>
        </p:spPr>
        <p:txBody>
          <a:bodyPr wrap="none">
            <a:spAutoFit/>
          </a:bodyPr>
          <a:lstStyle/>
          <a:p>
            <a:pPr algn="r"/>
            <a:r>
              <a:rPr lang="en-US" sz="1200" dirty="0" smtClean="0">
                <a:solidFill>
                  <a:srgbClr val="44859E"/>
                </a:solidFill>
                <a:latin typeface="Fjalla One"/>
                <a:cs typeface="Fjalla One"/>
              </a:rPr>
              <a:t>Power</a:t>
            </a:r>
          </a:p>
        </p:txBody>
      </p:sp>
      <p:sp>
        <p:nvSpPr>
          <p:cNvPr id="34" name="Rectangle 33"/>
          <p:cNvSpPr/>
          <p:nvPr/>
        </p:nvSpPr>
        <p:spPr>
          <a:xfrm>
            <a:off x="6324600" y="5715000"/>
            <a:ext cx="1338828" cy="276999"/>
          </a:xfrm>
          <a:prstGeom prst="rect">
            <a:avLst/>
          </a:prstGeom>
        </p:spPr>
        <p:txBody>
          <a:bodyPr wrap="none">
            <a:spAutoFit/>
          </a:bodyPr>
          <a:lstStyle/>
          <a:p>
            <a:pPr algn="r"/>
            <a:r>
              <a:rPr lang="en-US" sz="1200" dirty="0" smtClean="0">
                <a:solidFill>
                  <a:srgbClr val="44859E"/>
                </a:solidFill>
                <a:latin typeface="Fjalla One"/>
                <a:cs typeface="Fjalla One"/>
              </a:rPr>
              <a:t>Power to liquid/gas</a:t>
            </a:r>
          </a:p>
        </p:txBody>
      </p:sp>
      <p:sp>
        <p:nvSpPr>
          <p:cNvPr id="35" name="Rectangle 34"/>
          <p:cNvSpPr/>
          <p:nvPr/>
        </p:nvSpPr>
        <p:spPr>
          <a:xfrm>
            <a:off x="7195856" y="4191000"/>
            <a:ext cx="652744" cy="276999"/>
          </a:xfrm>
          <a:prstGeom prst="rect">
            <a:avLst/>
          </a:prstGeom>
        </p:spPr>
        <p:txBody>
          <a:bodyPr wrap="none">
            <a:spAutoFit/>
          </a:bodyPr>
          <a:lstStyle/>
          <a:p>
            <a:pPr algn="r"/>
            <a:r>
              <a:rPr lang="en-US" sz="1200" dirty="0">
                <a:solidFill>
                  <a:srgbClr val="44859E"/>
                </a:solidFill>
                <a:latin typeface="Fjalla One"/>
                <a:cs typeface="Fjalla One"/>
              </a:rPr>
              <a:t>Biogas</a:t>
            </a:r>
          </a:p>
        </p:txBody>
      </p:sp>
      <p:sp>
        <p:nvSpPr>
          <p:cNvPr id="36" name="Rectangle 35"/>
          <p:cNvSpPr/>
          <p:nvPr/>
        </p:nvSpPr>
        <p:spPr>
          <a:xfrm>
            <a:off x="7162800" y="3352800"/>
            <a:ext cx="787395" cy="276999"/>
          </a:xfrm>
          <a:prstGeom prst="rect">
            <a:avLst/>
          </a:prstGeom>
        </p:spPr>
        <p:txBody>
          <a:bodyPr wrap="none">
            <a:spAutoFit/>
          </a:bodyPr>
          <a:lstStyle/>
          <a:p>
            <a:pPr algn="r"/>
            <a:r>
              <a:rPr lang="en-US" sz="1200" dirty="0" smtClean="0">
                <a:solidFill>
                  <a:srgbClr val="44859E"/>
                </a:solidFill>
                <a:latin typeface="Fjalla One"/>
                <a:cs typeface="Fjalla One"/>
              </a:rPr>
              <a:t>Fertilizers</a:t>
            </a:r>
          </a:p>
        </p:txBody>
      </p:sp>
      <p:sp>
        <p:nvSpPr>
          <p:cNvPr id="37" name="Rectangle 36"/>
          <p:cNvSpPr/>
          <p:nvPr/>
        </p:nvSpPr>
        <p:spPr>
          <a:xfrm>
            <a:off x="7010400" y="2590800"/>
            <a:ext cx="646331" cy="276999"/>
          </a:xfrm>
          <a:prstGeom prst="rect">
            <a:avLst/>
          </a:prstGeom>
        </p:spPr>
        <p:txBody>
          <a:bodyPr wrap="none">
            <a:spAutoFit/>
          </a:bodyPr>
          <a:lstStyle/>
          <a:p>
            <a:pPr algn="r"/>
            <a:r>
              <a:rPr lang="en-US" sz="1200" dirty="0" err="1" smtClean="0">
                <a:solidFill>
                  <a:srgbClr val="44859E"/>
                </a:solidFill>
                <a:latin typeface="Fjalla One"/>
                <a:cs typeface="Fjalla One"/>
              </a:rPr>
              <a:t>Biochar</a:t>
            </a:r>
            <a:endParaRPr lang="en-US" sz="1200" dirty="0" smtClean="0">
              <a:solidFill>
                <a:srgbClr val="44859E"/>
              </a:solidFill>
              <a:latin typeface="Fjalla One"/>
              <a:cs typeface="Fjalla One"/>
            </a:endParaRPr>
          </a:p>
        </p:txBody>
      </p:sp>
      <p:sp>
        <p:nvSpPr>
          <p:cNvPr id="38" name="Rectangle 37"/>
          <p:cNvSpPr/>
          <p:nvPr/>
        </p:nvSpPr>
        <p:spPr>
          <a:xfrm>
            <a:off x="5562600" y="6096000"/>
            <a:ext cx="736875" cy="276999"/>
          </a:xfrm>
          <a:prstGeom prst="rect">
            <a:avLst/>
          </a:prstGeom>
        </p:spPr>
        <p:txBody>
          <a:bodyPr wrap="none">
            <a:spAutoFit/>
          </a:bodyPr>
          <a:lstStyle/>
          <a:p>
            <a:r>
              <a:rPr lang="en-US" sz="1200" dirty="0" smtClean="0">
                <a:solidFill>
                  <a:srgbClr val="44859E"/>
                </a:solidFill>
                <a:latin typeface="Fjalla One"/>
                <a:cs typeface="Fjalla One"/>
              </a:rPr>
              <a:t>Co-firing</a:t>
            </a:r>
          </a:p>
        </p:txBody>
      </p:sp>
      <p:sp>
        <p:nvSpPr>
          <p:cNvPr id="39" name="Rectangle 38"/>
          <p:cNvSpPr/>
          <p:nvPr/>
        </p:nvSpPr>
        <p:spPr>
          <a:xfrm>
            <a:off x="990600" y="5715000"/>
            <a:ext cx="1338828" cy="276999"/>
          </a:xfrm>
          <a:prstGeom prst="rect">
            <a:avLst/>
          </a:prstGeom>
        </p:spPr>
        <p:txBody>
          <a:bodyPr wrap="none">
            <a:spAutoFit/>
          </a:bodyPr>
          <a:lstStyle/>
          <a:p>
            <a:pPr algn="r"/>
            <a:r>
              <a:rPr lang="en-US" sz="1200" dirty="0" smtClean="0">
                <a:solidFill>
                  <a:srgbClr val="44859E"/>
                </a:solidFill>
                <a:latin typeface="Fjalla One"/>
                <a:cs typeface="Fjalla One"/>
              </a:rPr>
              <a:t>Ecosystem services</a:t>
            </a:r>
          </a:p>
        </p:txBody>
      </p:sp>
      <p:sp>
        <p:nvSpPr>
          <p:cNvPr id="40" name="Rectangle 39"/>
          <p:cNvSpPr/>
          <p:nvPr/>
        </p:nvSpPr>
        <p:spPr>
          <a:xfrm>
            <a:off x="4191000" y="6248400"/>
            <a:ext cx="543739" cy="276999"/>
          </a:xfrm>
          <a:prstGeom prst="rect">
            <a:avLst/>
          </a:prstGeom>
        </p:spPr>
        <p:txBody>
          <a:bodyPr wrap="none">
            <a:spAutoFit/>
          </a:bodyPr>
          <a:lstStyle/>
          <a:p>
            <a:r>
              <a:rPr lang="en-US" sz="1200" dirty="0" err="1" smtClean="0">
                <a:solidFill>
                  <a:srgbClr val="44859E"/>
                </a:solidFill>
                <a:latin typeface="Fjalla One"/>
                <a:cs typeface="Fjalla One"/>
              </a:rPr>
              <a:t>BECCS</a:t>
            </a:r>
            <a:endParaRPr lang="en-US" sz="1200" dirty="0" smtClean="0">
              <a:solidFill>
                <a:srgbClr val="44859E"/>
              </a:solidFill>
              <a:latin typeface="Fjalla One"/>
              <a:cs typeface="Fjalla One"/>
            </a:endParaRPr>
          </a:p>
        </p:txBody>
      </p:sp>
      <p:pic>
        <p:nvPicPr>
          <p:cNvPr id="41" name="Picture 40" descr="geothermal .jpg"/>
          <p:cNvPicPr>
            <a:picLocks/>
          </p:cNvPicPr>
          <p:nvPr/>
        </p:nvPicPr>
        <p:blipFill>
          <a:blip r:embed="rId23" cstate="print">
            <a:extLst>
              <a:ext uri="{28A0092B-C50C-407E-A947-70E740481C1C}">
                <a14:useLocalDpi xmlns:a14="http://schemas.microsoft.com/office/drawing/2010/main" val="0"/>
              </a:ext>
            </a:extLst>
          </a:blip>
          <a:stretch>
            <a:fillRect/>
          </a:stretch>
        </p:blipFill>
        <p:spPr>
          <a:xfrm>
            <a:off x="3048000" y="5638800"/>
            <a:ext cx="648000" cy="64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2" name="Rectangle 41"/>
          <p:cNvSpPr/>
          <p:nvPr/>
        </p:nvSpPr>
        <p:spPr>
          <a:xfrm>
            <a:off x="2209800" y="6096000"/>
            <a:ext cx="882799" cy="276999"/>
          </a:xfrm>
          <a:prstGeom prst="rect">
            <a:avLst/>
          </a:prstGeom>
        </p:spPr>
        <p:txBody>
          <a:bodyPr wrap="none">
            <a:spAutoFit/>
          </a:bodyPr>
          <a:lstStyle/>
          <a:p>
            <a:r>
              <a:rPr lang="en-US" sz="1200" dirty="0" smtClean="0">
                <a:solidFill>
                  <a:srgbClr val="44859E"/>
                </a:solidFill>
                <a:latin typeface="Fjalla One"/>
                <a:cs typeface="Fjalla One"/>
              </a:rPr>
              <a:t>Geothermal</a:t>
            </a:r>
          </a:p>
        </p:txBody>
      </p:sp>
      <p:sp>
        <p:nvSpPr>
          <p:cNvPr id="43" name="Rectangle 2"/>
          <p:cNvSpPr>
            <a:spLocks noGrp="1" noChangeArrowheads="1"/>
          </p:cNvSpPr>
          <p:nvPr>
            <p:ph type="title"/>
          </p:nvPr>
        </p:nvSpPr>
        <p:spPr>
          <a:xfrm>
            <a:off x="684213" y="457200"/>
            <a:ext cx="7997825" cy="1143000"/>
          </a:xfrm>
        </p:spPr>
        <p:txBody>
          <a:bodyPr/>
          <a:lstStyle/>
          <a:p>
            <a:pPr eaLnBrk="1" hangingPunct="1"/>
            <a:r>
              <a:rPr lang="en-US" dirty="0" smtClean="0">
                <a:latin typeface="Arial" pitchFamily="34" charset="0"/>
                <a:cs typeface="Arial" pitchFamily="34" charset="0"/>
              </a:rPr>
              <a:t>The BeWhere Umbrella</a:t>
            </a:r>
          </a:p>
        </p:txBody>
      </p:sp>
    </p:spTree>
    <p:extLst>
      <p:ext uri="{BB962C8B-B14F-4D97-AF65-F5344CB8AC3E}">
        <p14:creationId xmlns:p14="http://schemas.microsoft.com/office/powerpoint/2010/main" val="427643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nodeType="afterEffect">
                                  <p:stCondLst>
                                    <p:cond delay="50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nodeType="afterEffect">
                                  <p:stCondLst>
                                    <p:cond delay="50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nodeType="afterEffect">
                                  <p:stCondLst>
                                    <p:cond delay="50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par>
                          <p:cTn id="44" fill="hold">
                            <p:stCondLst>
                              <p:cond delay="3500"/>
                            </p:stCondLst>
                            <p:childTnLst>
                              <p:par>
                                <p:cTn id="45" presetID="1" presetClass="entr" presetSubtype="0" fill="hold" nodeType="afterEffect">
                                  <p:stCondLst>
                                    <p:cond delay="50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par>
                          <p:cTn id="49" fill="hold">
                            <p:stCondLst>
                              <p:cond delay="4000"/>
                            </p:stCondLst>
                            <p:childTnLst>
                              <p:par>
                                <p:cTn id="50" presetID="1" presetClass="entr" presetSubtype="0" fill="hold" nodeType="afterEffect">
                                  <p:stCondLst>
                                    <p:cond delay="500"/>
                                  </p:stCondLst>
                                  <p:childTnLst>
                                    <p:set>
                                      <p:cBhvr>
                                        <p:cTn id="51" dur="1" fill="hold">
                                          <p:stCondLst>
                                            <p:cond delay="0"/>
                                          </p:stCondLst>
                                        </p:cTn>
                                        <p:tgtEl>
                                          <p:spTgt spid="1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par>
                          <p:cTn id="54" fill="hold">
                            <p:stCondLst>
                              <p:cond delay="4500"/>
                            </p:stCondLst>
                            <p:childTnLst>
                              <p:par>
                                <p:cTn id="55" presetID="1" presetClass="entr" presetSubtype="0" fill="hold" nodeType="afterEffect">
                                  <p:stCondLst>
                                    <p:cond delay="50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par>
                          <p:cTn id="59" fill="hold">
                            <p:stCondLst>
                              <p:cond delay="5000"/>
                            </p:stCondLst>
                            <p:childTnLst>
                              <p:par>
                                <p:cTn id="60" presetID="1" presetClass="entr" presetSubtype="0" fill="hold" nodeType="afterEffect">
                                  <p:stCondLst>
                                    <p:cond delay="500"/>
                                  </p:stCondLst>
                                  <p:childTnLst>
                                    <p:set>
                                      <p:cBhvr>
                                        <p:cTn id="61" dur="1" fill="hold">
                                          <p:stCondLst>
                                            <p:cond delay="0"/>
                                          </p:stCondLst>
                                        </p:cTn>
                                        <p:tgtEl>
                                          <p:spTgt spid="11"/>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childTnLst>
                                </p:cTn>
                              </p:par>
                            </p:childTnLst>
                          </p:cTn>
                        </p:par>
                        <p:par>
                          <p:cTn id="64" fill="hold">
                            <p:stCondLst>
                              <p:cond delay="5500"/>
                            </p:stCondLst>
                            <p:childTnLst>
                              <p:par>
                                <p:cTn id="65" presetID="1" presetClass="entr" presetSubtype="0" fill="hold" nodeType="afterEffect">
                                  <p:stCondLst>
                                    <p:cond delay="50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par>
                          <p:cTn id="69" fill="hold">
                            <p:stCondLst>
                              <p:cond delay="6000"/>
                            </p:stCondLst>
                            <p:childTnLst>
                              <p:par>
                                <p:cTn id="70" presetID="1" presetClass="entr" presetSubtype="0" fill="hold" nodeType="afterEffect">
                                  <p:stCondLst>
                                    <p:cond delay="500"/>
                                  </p:stCondLst>
                                  <p:childTnLst>
                                    <p:set>
                                      <p:cBhvr>
                                        <p:cTn id="71" dur="1" fill="hold">
                                          <p:stCondLst>
                                            <p:cond delay="0"/>
                                          </p:stCondLst>
                                        </p:cTn>
                                        <p:tgtEl>
                                          <p:spTgt spid="1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childTnLst>
                                </p:cTn>
                              </p:par>
                            </p:childTnLst>
                          </p:cTn>
                        </p:par>
                        <p:par>
                          <p:cTn id="74" fill="hold">
                            <p:stCondLst>
                              <p:cond delay="6500"/>
                            </p:stCondLst>
                            <p:childTnLst>
                              <p:par>
                                <p:cTn id="75" presetID="1" presetClass="entr" presetSubtype="0" fill="hold" nodeType="afterEffect">
                                  <p:stCondLst>
                                    <p:cond delay="50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par>
                          <p:cTn id="79" fill="hold">
                            <p:stCondLst>
                              <p:cond delay="7000"/>
                            </p:stCondLst>
                            <p:childTnLst>
                              <p:par>
                                <p:cTn id="80" presetID="1" presetClass="entr" presetSubtype="0" fill="hold" nodeType="afterEffect">
                                  <p:stCondLst>
                                    <p:cond delay="500"/>
                                  </p:stCondLst>
                                  <p:childTnLst>
                                    <p:set>
                                      <p:cBhvr>
                                        <p:cTn id="81" dur="1" fill="hold">
                                          <p:stCondLst>
                                            <p:cond delay="0"/>
                                          </p:stCondLst>
                                        </p:cTn>
                                        <p:tgtEl>
                                          <p:spTgt spid="4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childTnLst>
                                </p:cTn>
                              </p:par>
                            </p:childTnLst>
                          </p:cTn>
                        </p:par>
                        <p:par>
                          <p:cTn id="84" fill="hold">
                            <p:stCondLst>
                              <p:cond delay="7500"/>
                            </p:stCondLst>
                            <p:childTnLst>
                              <p:par>
                                <p:cTn id="85" presetID="1" presetClass="entr" presetSubtype="0" fill="hold" nodeType="afterEffect">
                                  <p:stCondLst>
                                    <p:cond delay="5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par>
                          <p:cTn id="89" fill="hold">
                            <p:stCondLst>
                              <p:cond delay="8000"/>
                            </p:stCondLst>
                            <p:childTnLst>
                              <p:par>
                                <p:cTn id="90" presetID="1" presetClass="entr" presetSubtype="0" fill="hold" nodeType="afterEffect">
                                  <p:stCondLst>
                                    <p:cond delay="500"/>
                                  </p:stCondLst>
                                  <p:childTnLst>
                                    <p:set>
                                      <p:cBhvr>
                                        <p:cTn id="91" dur="1" fill="hold">
                                          <p:stCondLst>
                                            <p:cond delay="0"/>
                                          </p:stCondLst>
                                        </p:cTn>
                                        <p:tgtEl>
                                          <p:spTgt spid="2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BeWhere Model</a:t>
            </a:r>
            <a:br>
              <a:rPr lang="en-US" dirty="0"/>
            </a:br>
            <a:endParaRPr lang="en-US" dirty="0"/>
          </a:p>
        </p:txBody>
      </p:sp>
      <p:sp>
        <p:nvSpPr>
          <p:cNvPr id="4" name="Slide Number Placeholder 3"/>
          <p:cNvSpPr>
            <a:spLocks noGrp="1"/>
          </p:cNvSpPr>
          <p:nvPr>
            <p:ph type="sldNum" sz="quarter" idx="11"/>
          </p:nvPr>
        </p:nvSpPr>
        <p:spPr/>
        <p:txBody>
          <a:bodyPr/>
          <a:lstStyle/>
          <a:p>
            <a:pPr>
              <a:defRPr/>
            </a:pPr>
            <a:fld id="{4114CD66-9604-4305-B5A8-78B29733E3FB}" type="slidenum">
              <a:rPr lang="en-US" smtClean="0"/>
              <a:pPr>
                <a:defRPr/>
              </a:pPr>
              <a:t>4</a:t>
            </a:fld>
            <a:endParaRPr lang="en-US" dirty="0"/>
          </a:p>
        </p:txBody>
      </p:sp>
      <p:sp>
        <p:nvSpPr>
          <p:cNvPr id="5" name="Rounded Rectangle 4"/>
          <p:cNvSpPr/>
          <p:nvPr/>
        </p:nvSpPr>
        <p:spPr>
          <a:xfrm>
            <a:off x="7315200" y="2133600"/>
            <a:ext cx="1676400" cy="2819400"/>
          </a:xfrm>
          <a:prstGeom prst="roundRect">
            <a:avLst/>
          </a:prstGeom>
          <a:solidFill>
            <a:srgbClr val="F7B7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r>
              <a:rPr lang="en-US" b="1" dirty="0" smtClean="0">
                <a:solidFill>
                  <a:schemeClr val="tx1"/>
                </a:solidFill>
              </a:rPr>
              <a:t>Reference system</a:t>
            </a:r>
            <a:endParaRPr lang="en-US" b="1" dirty="0">
              <a:solidFill>
                <a:schemeClr val="tx1"/>
              </a:solidFill>
            </a:endParaRPr>
          </a:p>
        </p:txBody>
      </p:sp>
      <p:sp>
        <p:nvSpPr>
          <p:cNvPr id="6" name="Rounded Rectangle 5"/>
          <p:cNvSpPr/>
          <p:nvPr/>
        </p:nvSpPr>
        <p:spPr>
          <a:xfrm>
            <a:off x="5029200" y="2133600"/>
            <a:ext cx="1752600" cy="2819400"/>
          </a:xfrm>
          <a:prstGeom prst="roundRect">
            <a:avLst/>
          </a:prstGeom>
          <a:solidFill>
            <a:srgbClr val="EEF3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Demand</a:t>
            </a:r>
          </a:p>
          <a:p>
            <a:pPr algn="ctr"/>
            <a:endParaRPr lang="en-US" b="1" dirty="0">
              <a:solidFill>
                <a:schemeClr val="tx1"/>
              </a:solidFill>
            </a:endParaRPr>
          </a:p>
        </p:txBody>
      </p:sp>
      <p:sp>
        <p:nvSpPr>
          <p:cNvPr id="7" name="Rounded Rectangle 6"/>
          <p:cNvSpPr/>
          <p:nvPr/>
        </p:nvSpPr>
        <p:spPr>
          <a:xfrm>
            <a:off x="2057400" y="4340550"/>
            <a:ext cx="1752600" cy="609600"/>
          </a:xfrm>
          <a:prstGeom prst="roundRect">
            <a:avLst/>
          </a:prstGeom>
          <a:solidFill>
            <a:srgbClr val="7FBCE5"/>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noAutofit/>
          </a:bodyPr>
          <a:lstStyle/>
          <a:p>
            <a:pPr indent="1588" algn="ctr">
              <a:buFontTx/>
              <a:buNone/>
              <a:defRPr/>
            </a:pPr>
            <a:r>
              <a:rPr lang="en-US" sz="1400" b="1" dirty="0" smtClean="0">
                <a:solidFill>
                  <a:schemeClr val="tx1"/>
                </a:solidFill>
                <a:latin typeface="Arial" pitchFamily="34" charset="0"/>
                <a:ea typeface="ＭＳ Ｐゴシック" pitchFamily="34" charset="-128"/>
                <a:cs typeface="Arial" pitchFamily="34" charset="0"/>
              </a:rPr>
              <a:t>New bioenergy plants</a:t>
            </a:r>
            <a:endParaRPr lang="en-US" sz="1400" b="1" dirty="0">
              <a:solidFill>
                <a:schemeClr val="tx1"/>
              </a:solidFill>
              <a:latin typeface="Arial" pitchFamily="34" charset="0"/>
              <a:ea typeface="ＭＳ Ｐゴシック" pitchFamily="34" charset="-128"/>
              <a:cs typeface="Arial" pitchFamily="34" charset="0"/>
            </a:endParaRPr>
          </a:p>
        </p:txBody>
      </p:sp>
      <p:sp>
        <p:nvSpPr>
          <p:cNvPr id="8" name="Rounded Rectangle 7"/>
          <p:cNvSpPr/>
          <p:nvPr/>
        </p:nvSpPr>
        <p:spPr>
          <a:xfrm>
            <a:off x="2057400" y="2131291"/>
            <a:ext cx="1752600" cy="1828800"/>
          </a:xfrm>
          <a:prstGeom prst="roundRect">
            <a:avLst/>
          </a:prstGeom>
          <a:solidFill>
            <a:srgbClr val="92BDF2"/>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noAutofit/>
          </a:bodyPr>
          <a:lstStyle/>
          <a:p>
            <a:pPr indent="1588" algn="ctr">
              <a:defRPr/>
            </a:pPr>
            <a:endParaRPr lang="en-US" sz="1400" b="1" dirty="0" smtClean="0">
              <a:latin typeface="Arial" pitchFamily="34" charset="0"/>
              <a:ea typeface="ＭＳ Ｐゴシック" pitchFamily="34" charset="-128"/>
              <a:cs typeface="Arial" pitchFamily="34" charset="0"/>
            </a:endParaRPr>
          </a:p>
          <a:p>
            <a:pPr indent="1588" algn="ctr">
              <a:defRPr/>
            </a:pPr>
            <a:endParaRPr lang="en-US" sz="1400" b="1" dirty="0" smtClean="0">
              <a:latin typeface="Arial" pitchFamily="34" charset="0"/>
              <a:ea typeface="ＭＳ Ｐゴシック" pitchFamily="34" charset="-128"/>
              <a:cs typeface="Arial" pitchFamily="34" charset="0"/>
            </a:endParaRPr>
          </a:p>
          <a:p>
            <a:pPr indent="1588" algn="ctr">
              <a:defRPr/>
            </a:pPr>
            <a:endParaRPr lang="en-US" sz="1400" b="1" dirty="0" smtClean="0">
              <a:latin typeface="Arial" pitchFamily="34" charset="0"/>
              <a:ea typeface="ＭＳ Ｐゴシック" pitchFamily="34" charset="-128"/>
              <a:cs typeface="Arial" pitchFamily="34" charset="0"/>
            </a:endParaRPr>
          </a:p>
          <a:p>
            <a:pPr indent="1588" algn="ctr">
              <a:defRPr/>
            </a:pPr>
            <a:endParaRPr lang="en-US" sz="1400" b="1" dirty="0" smtClean="0">
              <a:latin typeface="Arial" pitchFamily="34" charset="0"/>
              <a:ea typeface="ＭＳ Ｐゴシック" pitchFamily="34" charset="-128"/>
              <a:cs typeface="Arial" pitchFamily="34" charset="0"/>
            </a:endParaRPr>
          </a:p>
          <a:p>
            <a:pPr indent="1588" algn="ctr">
              <a:defRPr/>
            </a:pPr>
            <a:endParaRPr lang="en-US" sz="1400" b="1" dirty="0" smtClean="0">
              <a:latin typeface="Arial" pitchFamily="34" charset="0"/>
              <a:ea typeface="ＭＳ Ｐゴシック" pitchFamily="34" charset="-128"/>
              <a:cs typeface="Arial" pitchFamily="34" charset="0"/>
            </a:endParaRPr>
          </a:p>
          <a:p>
            <a:pPr indent="1588" algn="ctr">
              <a:defRPr/>
            </a:pPr>
            <a:endParaRPr lang="en-US" sz="1400" b="1" dirty="0" smtClean="0">
              <a:latin typeface="Arial" pitchFamily="34" charset="0"/>
              <a:ea typeface="ＭＳ Ｐゴシック" pitchFamily="34" charset="-128"/>
              <a:cs typeface="Arial" pitchFamily="34" charset="0"/>
            </a:endParaRPr>
          </a:p>
          <a:p>
            <a:pPr indent="1588" algn="ctr">
              <a:defRPr/>
            </a:pPr>
            <a:r>
              <a:rPr lang="en-US" sz="1400" b="1" dirty="0" smtClean="0">
                <a:solidFill>
                  <a:schemeClr val="tx1"/>
                </a:solidFill>
                <a:latin typeface="Arial" pitchFamily="34" charset="0"/>
                <a:ea typeface="ＭＳ Ｐゴシック" pitchFamily="34" charset="-128"/>
                <a:cs typeface="Arial" pitchFamily="34" charset="0"/>
              </a:rPr>
              <a:t>Existing industries</a:t>
            </a:r>
            <a:endParaRPr lang="en-US" sz="1400" b="1" dirty="0">
              <a:solidFill>
                <a:schemeClr val="tx1"/>
              </a:solidFill>
              <a:latin typeface="Arial" pitchFamily="34" charset="0"/>
              <a:ea typeface="ＭＳ Ｐゴシック" pitchFamily="34" charset="-128"/>
              <a:cs typeface="Arial" pitchFamily="34" charset="0"/>
            </a:endParaRPr>
          </a:p>
        </p:txBody>
      </p:sp>
      <p:sp>
        <p:nvSpPr>
          <p:cNvPr id="9" name="Rounded Rectangle 8"/>
          <p:cNvSpPr/>
          <p:nvPr/>
        </p:nvSpPr>
        <p:spPr>
          <a:xfrm>
            <a:off x="76200" y="2057400"/>
            <a:ext cx="1295400" cy="2895600"/>
          </a:xfrm>
          <a:prstGeom prst="roundRect">
            <a:avLst/>
          </a:prstGeom>
          <a:solidFill>
            <a:srgbClr val="C6F2A8"/>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noAutofit/>
          </a:bodyPr>
          <a:lstStyle/>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endParaRPr lang="en-US" sz="1400" dirty="0" smtClean="0"/>
          </a:p>
          <a:p>
            <a:pPr algn="ctr"/>
            <a:r>
              <a:rPr lang="en-US" b="1" dirty="0" smtClean="0">
                <a:solidFill>
                  <a:schemeClr val="tx1"/>
                </a:solidFill>
              </a:rPr>
              <a:t>Biomass</a:t>
            </a:r>
            <a:endParaRPr lang="en-US" b="1" dirty="0">
              <a:solidFill>
                <a:schemeClr val="tx1"/>
              </a:solidFill>
            </a:endParaRPr>
          </a:p>
        </p:txBody>
      </p:sp>
      <p:sp>
        <p:nvSpPr>
          <p:cNvPr id="10" name="Content Placeholder 5"/>
          <p:cNvSpPr txBox="1">
            <a:spLocks/>
          </p:cNvSpPr>
          <p:nvPr/>
        </p:nvSpPr>
        <p:spPr bwMode="auto">
          <a:xfrm>
            <a:off x="5334000" y="2514600"/>
            <a:ext cx="1143000" cy="578882"/>
          </a:xfrm>
          <a:prstGeom prst="roundRect">
            <a:avLst/>
          </a:prstGeom>
          <a:ln w="28575">
            <a:solidFill>
              <a:schemeClr val="tx1"/>
            </a:solidFill>
            <a:headEnd/>
            <a:tailEnd/>
          </a:ln>
        </p:spPr>
        <p:style>
          <a:lnRef idx="2">
            <a:schemeClr val="dk1"/>
          </a:lnRef>
          <a:fillRef idx="1">
            <a:schemeClr val="lt1"/>
          </a:fillRef>
          <a:effectRef idx="0">
            <a:schemeClr val="dk1"/>
          </a:effectRef>
          <a:fontRef idx="minor">
            <a:schemeClr val="dk1"/>
          </a:fontRef>
        </p:style>
        <p:txBody>
          <a:bodyPr wrap="square" tIns="45720" bIns="45720">
            <a:spAutoFit/>
          </a:bodyPr>
          <a:lstStyle/>
          <a:p>
            <a:pPr indent="1588" algn="ctr">
              <a:defRPr/>
            </a:pPr>
            <a:r>
              <a:rPr lang="en-US" sz="1400" kern="0" dirty="0" smtClean="0">
                <a:solidFill>
                  <a:schemeClr val="tx1"/>
                </a:solidFill>
                <a:latin typeface="Arial" pitchFamily="34" charset="0"/>
                <a:cs typeface="Arial" pitchFamily="34" charset="0"/>
              </a:rPr>
              <a:t>Heat </a:t>
            </a:r>
          </a:p>
          <a:p>
            <a:pPr indent="1588" algn="ctr">
              <a:defRPr/>
            </a:pPr>
            <a:r>
              <a:rPr lang="en-US" sz="1400" kern="0" dirty="0" smtClean="0">
                <a:solidFill>
                  <a:schemeClr val="tx1"/>
                </a:solidFill>
                <a:latin typeface="Arial" pitchFamily="34" charset="0"/>
                <a:cs typeface="Arial" pitchFamily="34" charset="0"/>
              </a:rPr>
              <a:t>&amp; power</a:t>
            </a:r>
            <a:endParaRPr lang="en-US" sz="1400" kern="0" dirty="0">
              <a:solidFill>
                <a:schemeClr val="tx1"/>
              </a:solidFill>
              <a:latin typeface="Arial" pitchFamily="34" charset="0"/>
              <a:cs typeface="Arial" pitchFamily="34" charset="0"/>
            </a:endParaRPr>
          </a:p>
        </p:txBody>
      </p:sp>
      <p:sp>
        <p:nvSpPr>
          <p:cNvPr id="11" name="Content Placeholder 5"/>
          <p:cNvSpPr txBox="1">
            <a:spLocks/>
          </p:cNvSpPr>
          <p:nvPr/>
        </p:nvSpPr>
        <p:spPr bwMode="auto">
          <a:xfrm>
            <a:off x="5181600" y="3621881"/>
            <a:ext cx="1463040" cy="340519"/>
          </a:xfrm>
          <a:prstGeom prst="roundRect">
            <a:avLst/>
          </a:prstGeom>
          <a:ln w="28575">
            <a:solidFill>
              <a:schemeClr val="tx1"/>
            </a:solidFill>
            <a:headEnd/>
            <a:tailEnd/>
          </a:ln>
        </p:spPr>
        <p:style>
          <a:lnRef idx="2">
            <a:schemeClr val="dk1"/>
          </a:lnRef>
          <a:fillRef idx="1">
            <a:schemeClr val="lt1"/>
          </a:fillRef>
          <a:effectRef idx="0">
            <a:schemeClr val="dk1"/>
          </a:effectRef>
          <a:fontRef idx="minor">
            <a:schemeClr val="dk1"/>
          </a:fontRef>
        </p:style>
        <p:txBody>
          <a:bodyPr tIns="45720" bIns="45720">
            <a:spAutoFit/>
          </a:bodyPr>
          <a:lstStyle/>
          <a:p>
            <a:pPr indent="1588" algn="ctr">
              <a:buFont typeface="Wingdings" pitchFamily="2" charset="2"/>
              <a:buNone/>
              <a:defRPr/>
            </a:pPr>
            <a:r>
              <a:rPr lang="en-US" sz="1400" kern="0" dirty="0" smtClean="0">
                <a:solidFill>
                  <a:schemeClr val="tx1"/>
                </a:solidFill>
                <a:latin typeface="Arial" pitchFamily="34" charset="0"/>
                <a:cs typeface="Arial" pitchFamily="34" charset="0"/>
              </a:rPr>
              <a:t>Transport fuel</a:t>
            </a:r>
            <a:endParaRPr lang="en-US" sz="1400" kern="0" dirty="0">
              <a:solidFill>
                <a:schemeClr val="tx1"/>
              </a:solidFill>
              <a:latin typeface="Arial" pitchFamily="34" charset="0"/>
              <a:cs typeface="Arial" pitchFamily="34" charset="0"/>
            </a:endParaRPr>
          </a:p>
        </p:txBody>
      </p:sp>
      <p:sp>
        <p:nvSpPr>
          <p:cNvPr id="12" name="Content Placeholder 5"/>
          <p:cNvSpPr txBox="1">
            <a:spLocks/>
          </p:cNvSpPr>
          <p:nvPr/>
        </p:nvSpPr>
        <p:spPr bwMode="auto">
          <a:xfrm>
            <a:off x="7620000" y="2631281"/>
            <a:ext cx="1097280" cy="340519"/>
          </a:xfrm>
          <a:prstGeom prst="roundRect">
            <a:avLst/>
          </a:prstGeom>
          <a:ln w="28575">
            <a:solidFill>
              <a:schemeClr val="tx1"/>
            </a:solidFill>
            <a:headEnd/>
            <a:tailEnd/>
          </a:ln>
        </p:spPr>
        <p:style>
          <a:lnRef idx="2">
            <a:schemeClr val="dk1"/>
          </a:lnRef>
          <a:fillRef idx="1">
            <a:schemeClr val="lt1"/>
          </a:fillRef>
          <a:effectRef idx="0">
            <a:schemeClr val="dk1"/>
          </a:effectRef>
          <a:fontRef idx="minor">
            <a:schemeClr val="dk1"/>
          </a:fontRef>
        </p:style>
        <p:txBody>
          <a:bodyPr tIns="45720" bIns="45720">
            <a:spAutoFit/>
          </a:bodyPr>
          <a:lstStyle/>
          <a:p>
            <a:pPr indent="1588" algn="ctr">
              <a:buFont typeface="Wingdings" pitchFamily="2" charset="2"/>
              <a:buNone/>
              <a:defRPr/>
            </a:pPr>
            <a:r>
              <a:rPr lang="en-US" sz="1400" kern="0" dirty="0">
                <a:solidFill>
                  <a:schemeClr val="tx1"/>
                </a:solidFill>
                <a:latin typeface="Arial" pitchFamily="34" charset="0"/>
                <a:cs typeface="Arial" pitchFamily="34" charset="0"/>
              </a:rPr>
              <a:t>Fossil fuel</a:t>
            </a:r>
          </a:p>
        </p:txBody>
      </p:sp>
      <p:sp>
        <p:nvSpPr>
          <p:cNvPr id="13" name="Content Placeholder 5"/>
          <p:cNvSpPr txBox="1">
            <a:spLocks/>
          </p:cNvSpPr>
          <p:nvPr/>
        </p:nvSpPr>
        <p:spPr bwMode="auto">
          <a:xfrm>
            <a:off x="2286000" y="2342674"/>
            <a:ext cx="1188720" cy="476726"/>
          </a:xfrm>
          <a:prstGeom prst="roundRect">
            <a:avLst/>
          </a:prstGeom>
          <a:solidFill>
            <a:schemeClr val="bg1"/>
          </a:solidFill>
          <a:ln w="28575">
            <a:solidFill>
              <a:schemeClr val="tx1"/>
            </a:solidFill>
            <a:miter lim="800000"/>
            <a:headEnd/>
            <a:tailEnd/>
          </a:ln>
        </p:spPr>
        <p:txBody>
          <a:bodyPr tIns="0" bIns="0">
            <a:noAutofit/>
          </a:bodyPr>
          <a:lstStyle/>
          <a:p>
            <a:pPr indent="1588" algn="ctr">
              <a:defRPr/>
            </a:pPr>
            <a:r>
              <a:rPr lang="en-US" sz="1400" dirty="0" smtClean="0">
                <a:latin typeface="Arial" pitchFamily="34" charset="0"/>
                <a:ea typeface="ＭＳ Ｐゴシック" pitchFamily="34" charset="-128"/>
                <a:cs typeface="Arial" pitchFamily="34" charset="0"/>
              </a:rPr>
              <a:t>Forest industries</a:t>
            </a:r>
            <a:endParaRPr lang="en-US" sz="1400" dirty="0">
              <a:latin typeface="Arial" pitchFamily="34" charset="0"/>
              <a:ea typeface="ＭＳ Ｐゴシック" pitchFamily="34" charset="-128"/>
              <a:cs typeface="Arial" pitchFamily="34" charset="0"/>
            </a:endParaRPr>
          </a:p>
        </p:txBody>
      </p:sp>
      <p:sp>
        <p:nvSpPr>
          <p:cNvPr id="14" name="Content Placeholder 5"/>
          <p:cNvSpPr txBox="1">
            <a:spLocks/>
          </p:cNvSpPr>
          <p:nvPr/>
        </p:nvSpPr>
        <p:spPr bwMode="auto">
          <a:xfrm>
            <a:off x="152400" y="3733800"/>
            <a:ext cx="1097280" cy="476726"/>
          </a:xfrm>
          <a:prstGeom prst="roundRect">
            <a:avLst/>
          </a:prstGeom>
          <a:solidFill>
            <a:schemeClr val="bg1"/>
          </a:solidFill>
          <a:ln w="25400">
            <a:solidFill>
              <a:schemeClr val="tx1"/>
            </a:solidFill>
            <a:miter lim="800000"/>
            <a:headEnd/>
            <a:tailEnd/>
          </a:ln>
        </p:spPr>
        <p:txBody>
          <a:bodyPr tIns="0" bIns="0">
            <a:noAutofit/>
          </a:bodyPr>
          <a:lstStyle/>
          <a:p>
            <a:pPr marL="342900" indent="-342900" algn="ctr">
              <a:defRPr/>
            </a:pPr>
            <a:r>
              <a:rPr lang="en-US" sz="1400" dirty="0">
                <a:latin typeface="Arial" pitchFamily="34" charset="0"/>
                <a:ea typeface="ＭＳ Ｐゴシック" pitchFamily="34" charset="-128"/>
                <a:cs typeface="Arial" pitchFamily="34" charset="0"/>
              </a:rPr>
              <a:t>Biomass </a:t>
            </a:r>
          </a:p>
          <a:p>
            <a:pPr marL="342900" indent="-342900" algn="ctr">
              <a:defRPr/>
            </a:pPr>
            <a:r>
              <a:rPr lang="en-US" sz="1400" dirty="0">
                <a:latin typeface="Arial" pitchFamily="34" charset="0"/>
                <a:ea typeface="ＭＳ Ｐゴシック" pitchFamily="34" charset="-128"/>
                <a:cs typeface="Arial" pitchFamily="34" charset="0"/>
              </a:rPr>
              <a:t>import</a:t>
            </a:r>
          </a:p>
        </p:txBody>
      </p:sp>
      <p:sp>
        <p:nvSpPr>
          <p:cNvPr id="15" name="Content Placeholder 5"/>
          <p:cNvSpPr txBox="1">
            <a:spLocks/>
          </p:cNvSpPr>
          <p:nvPr/>
        </p:nvSpPr>
        <p:spPr bwMode="auto">
          <a:xfrm>
            <a:off x="152400" y="2971800"/>
            <a:ext cx="1097280" cy="476726"/>
          </a:xfrm>
          <a:prstGeom prst="roundRect">
            <a:avLst/>
          </a:prstGeom>
          <a:solidFill>
            <a:schemeClr val="bg1"/>
          </a:solidFill>
          <a:ln w="25400">
            <a:solidFill>
              <a:schemeClr val="tx1"/>
            </a:solidFill>
            <a:miter lim="800000"/>
            <a:headEnd/>
            <a:tailEnd/>
          </a:ln>
        </p:spPr>
        <p:txBody>
          <a:bodyPr tIns="0" bIns="0">
            <a:noAutofit/>
          </a:bodyPr>
          <a:lstStyle/>
          <a:p>
            <a:pPr marL="342900" indent="-342900" algn="ctr">
              <a:defRPr/>
            </a:pPr>
            <a:r>
              <a:rPr lang="en-US" sz="1400" dirty="0" smtClean="0">
                <a:latin typeface="Arial" pitchFamily="34" charset="0"/>
                <a:ea typeface="ＭＳ Ｐゴシック" pitchFamily="34" charset="-128"/>
                <a:cs typeface="Arial" pitchFamily="34" charset="0"/>
              </a:rPr>
              <a:t>Sawmill</a:t>
            </a:r>
          </a:p>
          <a:p>
            <a:pPr marL="342900" indent="-342900" algn="ctr">
              <a:defRPr/>
            </a:pPr>
            <a:r>
              <a:rPr lang="en-US" sz="1400" dirty="0" smtClean="0">
                <a:latin typeface="Arial" pitchFamily="34" charset="0"/>
                <a:ea typeface="ＭＳ Ｐゴシック" pitchFamily="34" charset="-128"/>
                <a:cs typeface="Arial" pitchFamily="34" charset="0"/>
              </a:rPr>
              <a:t>residuals</a:t>
            </a:r>
            <a:endParaRPr lang="en-US" sz="1400" dirty="0">
              <a:latin typeface="Arial" pitchFamily="34" charset="0"/>
              <a:ea typeface="ＭＳ Ｐゴシック" pitchFamily="34" charset="-128"/>
              <a:cs typeface="Arial" pitchFamily="34" charset="0"/>
            </a:endParaRPr>
          </a:p>
        </p:txBody>
      </p:sp>
      <p:sp>
        <p:nvSpPr>
          <p:cNvPr id="16" name="Content Placeholder 5"/>
          <p:cNvSpPr txBox="1">
            <a:spLocks/>
          </p:cNvSpPr>
          <p:nvPr/>
        </p:nvSpPr>
        <p:spPr bwMode="auto">
          <a:xfrm>
            <a:off x="152400" y="2209800"/>
            <a:ext cx="1097280" cy="476726"/>
          </a:xfrm>
          <a:prstGeom prst="roundRect">
            <a:avLst/>
          </a:prstGeom>
          <a:ln>
            <a:solidFill>
              <a:schemeClr val="tx1"/>
            </a:solidFill>
            <a:headEnd/>
            <a:tailEnd/>
          </a:ln>
        </p:spPr>
        <p:style>
          <a:lnRef idx="2">
            <a:schemeClr val="dk1"/>
          </a:lnRef>
          <a:fillRef idx="1">
            <a:schemeClr val="lt1"/>
          </a:fillRef>
          <a:effectRef idx="0">
            <a:schemeClr val="dk1"/>
          </a:effectRef>
          <a:fontRef idx="minor">
            <a:schemeClr val="dk1"/>
          </a:fontRef>
        </p:style>
        <p:txBody>
          <a:bodyPr tIns="0" bIns="0">
            <a:noAutofit/>
          </a:bodyPr>
          <a:lstStyle/>
          <a:p>
            <a:pPr algn="ctr">
              <a:buFont typeface="Wingdings" pitchFamily="2" charset="2"/>
              <a:buNone/>
              <a:defRPr/>
            </a:pPr>
            <a:r>
              <a:rPr lang="en-US" sz="1400" dirty="0">
                <a:solidFill>
                  <a:schemeClr val="tx1"/>
                </a:solidFill>
                <a:latin typeface="Arial" pitchFamily="34" charset="0"/>
                <a:ea typeface="ＭＳ Ｐゴシック" pitchFamily="34" charset="-128"/>
                <a:cs typeface="Arial" pitchFamily="34" charset="0"/>
              </a:rPr>
              <a:t>Domestic biomass</a:t>
            </a:r>
          </a:p>
        </p:txBody>
      </p:sp>
      <p:sp>
        <p:nvSpPr>
          <p:cNvPr id="17" name="Content Placeholder 5"/>
          <p:cNvSpPr txBox="1">
            <a:spLocks/>
          </p:cNvSpPr>
          <p:nvPr/>
        </p:nvSpPr>
        <p:spPr bwMode="auto">
          <a:xfrm>
            <a:off x="7543800" y="3505200"/>
            <a:ext cx="1097280" cy="578882"/>
          </a:xfrm>
          <a:prstGeom prst="roundRect">
            <a:avLst/>
          </a:prstGeom>
          <a:ln w="28575">
            <a:solidFill>
              <a:schemeClr val="tx1"/>
            </a:solidFill>
            <a:headEnd/>
            <a:tailEnd/>
          </a:ln>
        </p:spPr>
        <p:style>
          <a:lnRef idx="2">
            <a:schemeClr val="dk1"/>
          </a:lnRef>
          <a:fillRef idx="1">
            <a:schemeClr val="lt1"/>
          </a:fillRef>
          <a:effectRef idx="0">
            <a:schemeClr val="dk1"/>
          </a:effectRef>
          <a:fontRef idx="minor">
            <a:schemeClr val="dk1"/>
          </a:fontRef>
        </p:style>
        <p:txBody>
          <a:bodyPr tIns="45720" bIns="45720">
            <a:spAutoFit/>
          </a:bodyPr>
          <a:lstStyle/>
          <a:p>
            <a:pPr indent="1588" algn="ctr">
              <a:buFont typeface="Wingdings" pitchFamily="2" charset="2"/>
              <a:buNone/>
              <a:defRPr/>
            </a:pPr>
            <a:r>
              <a:rPr lang="en-US" sz="1400" kern="0" dirty="0" smtClean="0">
                <a:solidFill>
                  <a:schemeClr val="tx1"/>
                </a:solidFill>
                <a:latin typeface="Arial" pitchFamily="34" charset="0"/>
                <a:cs typeface="Arial" pitchFamily="34" charset="0"/>
              </a:rPr>
              <a:t>Biofuel Import</a:t>
            </a:r>
            <a:endParaRPr lang="en-US" sz="1400" kern="0" dirty="0">
              <a:solidFill>
                <a:schemeClr val="tx1"/>
              </a:solidFill>
              <a:latin typeface="Arial" pitchFamily="34" charset="0"/>
              <a:cs typeface="Arial" pitchFamily="34" charset="0"/>
            </a:endParaRPr>
          </a:p>
        </p:txBody>
      </p:sp>
      <p:sp>
        <p:nvSpPr>
          <p:cNvPr id="18" name="Content Placeholder 5"/>
          <p:cNvSpPr txBox="1">
            <a:spLocks/>
          </p:cNvSpPr>
          <p:nvPr/>
        </p:nvSpPr>
        <p:spPr bwMode="auto">
          <a:xfrm>
            <a:off x="2286000" y="2971800"/>
            <a:ext cx="1188720" cy="238363"/>
          </a:xfrm>
          <a:prstGeom prst="roundRect">
            <a:avLst/>
          </a:prstGeom>
          <a:solidFill>
            <a:schemeClr val="bg1"/>
          </a:solidFill>
          <a:ln w="28575">
            <a:solidFill>
              <a:schemeClr val="tx1"/>
            </a:solidFill>
            <a:miter lim="800000"/>
            <a:headEnd/>
            <a:tailEnd/>
          </a:ln>
        </p:spPr>
        <p:txBody>
          <a:bodyPr tIns="0" bIns="0">
            <a:noAutofit/>
          </a:bodyPr>
          <a:lstStyle/>
          <a:p>
            <a:pPr indent="1588" algn="ctr">
              <a:defRPr/>
            </a:pPr>
            <a:r>
              <a:rPr lang="en-US" sz="1400" dirty="0" smtClean="0">
                <a:latin typeface="Arial" pitchFamily="34" charset="0"/>
                <a:ea typeface="ＭＳ Ｐゴシック" pitchFamily="34" charset="-128"/>
                <a:cs typeface="Arial" pitchFamily="34" charset="0"/>
              </a:rPr>
              <a:t>CHP</a:t>
            </a:r>
            <a:endParaRPr lang="en-US" sz="1400" dirty="0">
              <a:latin typeface="Arial" pitchFamily="34" charset="0"/>
              <a:ea typeface="ＭＳ Ｐゴシック" pitchFamily="34" charset="-128"/>
              <a:cs typeface="Arial" pitchFamily="34" charset="0"/>
            </a:endParaRPr>
          </a:p>
        </p:txBody>
      </p:sp>
      <p:cxnSp>
        <p:nvCxnSpPr>
          <p:cNvPr id="19" name="Curved Connector 55"/>
          <p:cNvCxnSpPr>
            <a:stCxn id="9" idx="3"/>
            <a:endCxn id="8" idx="1"/>
          </p:cNvCxnSpPr>
          <p:nvPr/>
        </p:nvCxnSpPr>
        <p:spPr>
          <a:xfrm flipV="1">
            <a:off x="1371600" y="3045691"/>
            <a:ext cx="685800" cy="459509"/>
          </a:xfrm>
          <a:prstGeom prst="curvedConnector3">
            <a:avLst>
              <a:gd name="adj1" fmla="val 50000"/>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Curved Connector 55"/>
          <p:cNvCxnSpPr>
            <a:stCxn id="12" idx="1"/>
            <a:endCxn id="11" idx="3"/>
          </p:cNvCxnSpPr>
          <p:nvPr/>
        </p:nvCxnSpPr>
        <p:spPr>
          <a:xfrm rot="10800000" flipV="1">
            <a:off x="6644640" y="2801541"/>
            <a:ext cx="975360" cy="990600"/>
          </a:xfrm>
          <a:prstGeom prst="curvedConnector3">
            <a:avLst>
              <a:gd name="adj1" fmla="val 50000"/>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urved Connector 55"/>
          <p:cNvCxnSpPr>
            <a:stCxn id="12" idx="1"/>
            <a:endCxn id="10" idx="3"/>
          </p:cNvCxnSpPr>
          <p:nvPr/>
        </p:nvCxnSpPr>
        <p:spPr>
          <a:xfrm rot="10800000" flipV="1">
            <a:off x="6477000" y="2801541"/>
            <a:ext cx="1143000" cy="2500"/>
          </a:xfrm>
          <a:prstGeom prst="curvedConnector3">
            <a:avLst>
              <a:gd name="adj1" fmla="val 50000"/>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urved Connector 55"/>
          <p:cNvCxnSpPr>
            <a:stCxn id="17" idx="1"/>
            <a:endCxn id="11" idx="3"/>
          </p:cNvCxnSpPr>
          <p:nvPr/>
        </p:nvCxnSpPr>
        <p:spPr>
          <a:xfrm rot="10800000">
            <a:off x="6644640" y="3792141"/>
            <a:ext cx="899160" cy="2500"/>
          </a:xfrm>
          <a:prstGeom prst="curvedConnector3">
            <a:avLst>
              <a:gd name="adj1" fmla="val 50000"/>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urved Connector 55"/>
          <p:cNvCxnSpPr>
            <a:stCxn id="8" idx="3"/>
            <a:endCxn id="10" idx="1"/>
          </p:cNvCxnSpPr>
          <p:nvPr/>
        </p:nvCxnSpPr>
        <p:spPr>
          <a:xfrm flipV="1">
            <a:off x="3810000" y="2804041"/>
            <a:ext cx="1524000" cy="241650"/>
          </a:xfrm>
          <a:prstGeom prst="curvedConnector3">
            <a:avLst>
              <a:gd name="adj1" fmla="val 50000"/>
            </a:avLst>
          </a:prstGeom>
          <a:ln w="28575">
            <a:solidFill>
              <a:schemeClr val="tx1"/>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urved Connector 55"/>
          <p:cNvCxnSpPr>
            <a:endCxn id="7" idx="1"/>
          </p:cNvCxnSpPr>
          <p:nvPr/>
        </p:nvCxnSpPr>
        <p:spPr>
          <a:xfrm rot="16200000" flipH="1">
            <a:off x="1181100" y="3769050"/>
            <a:ext cx="1066800" cy="685800"/>
          </a:xfrm>
          <a:prstGeom prst="curvedConnector2">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Curved Connector 55"/>
          <p:cNvCxnSpPr>
            <a:stCxn id="7" idx="3"/>
            <a:endCxn id="11" idx="1"/>
          </p:cNvCxnSpPr>
          <p:nvPr/>
        </p:nvCxnSpPr>
        <p:spPr>
          <a:xfrm flipV="1">
            <a:off x="3810000" y="3792141"/>
            <a:ext cx="1371600" cy="853209"/>
          </a:xfrm>
          <a:prstGeom prst="curvedConnector3">
            <a:avLst>
              <a:gd name="adj1" fmla="val 50000"/>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urved Connector 55"/>
          <p:cNvCxnSpPr>
            <a:stCxn id="7" idx="3"/>
            <a:endCxn id="10" idx="1"/>
          </p:cNvCxnSpPr>
          <p:nvPr/>
        </p:nvCxnSpPr>
        <p:spPr>
          <a:xfrm flipV="1">
            <a:off x="3810000" y="2804041"/>
            <a:ext cx="1524000" cy="1841309"/>
          </a:xfrm>
          <a:prstGeom prst="curvedConnector3">
            <a:avLst>
              <a:gd name="adj1" fmla="val 50000"/>
            </a:avLst>
          </a:prstGeom>
          <a:ln w="28575">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6705600" y="5715000"/>
            <a:ext cx="2148174" cy="672644"/>
            <a:chOff x="6705600" y="5715000"/>
            <a:chExt cx="2148174" cy="672644"/>
          </a:xfrm>
        </p:grpSpPr>
        <p:cxnSp>
          <p:nvCxnSpPr>
            <p:cNvPr id="28" name="Straight Arrow Connector 4"/>
            <p:cNvCxnSpPr>
              <a:cxnSpLocks noChangeShapeType="1"/>
            </p:cNvCxnSpPr>
            <p:nvPr/>
          </p:nvCxnSpPr>
          <p:spPr bwMode="auto">
            <a:xfrm>
              <a:off x="6705600" y="6248400"/>
              <a:ext cx="731520" cy="0"/>
            </a:xfrm>
            <a:prstGeom prst="straightConnector1">
              <a:avLst/>
            </a:prstGeom>
            <a:noFill/>
            <a:ln w="28575">
              <a:solidFill>
                <a:schemeClr val="tx1"/>
              </a:solidFill>
              <a:prstDash val="sysDash"/>
              <a:round/>
              <a:headEnd/>
              <a:tailEnd type="arrow" w="med" len="med"/>
            </a:ln>
          </p:spPr>
        </p:cxnSp>
        <p:cxnSp>
          <p:nvCxnSpPr>
            <p:cNvPr id="29" name="Straight Arrow Connector 3"/>
            <p:cNvCxnSpPr>
              <a:cxnSpLocks noChangeShapeType="1"/>
            </p:cNvCxnSpPr>
            <p:nvPr/>
          </p:nvCxnSpPr>
          <p:spPr bwMode="auto">
            <a:xfrm>
              <a:off x="6705600" y="5791200"/>
              <a:ext cx="731520" cy="0"/>
            </a:xfrm>
            <a:prstGeom prst="straightConnector1">
              <a:avLst/>
            </a:prstGeom>
            <a:noFill/>
            <a:ln w="28575">
              <a:solidFill>
                <a:schemeClr val="tx1"/>
              </a:solidFill>
              <a:round/>
              <a:headEnd/>
              <a:tailEnd type="arrow" w="med" len="med"/>
            </a:ln>
          </p:spPr>
        </p:cxnSp>
        <p:sp>
          <p:nvSpPr>
            <p:cNvPr id="30" name="TextBox 29"/>
            <p:cNvSpPr txBox="1"/>
            <p:nvPr/>
          </p:nvSpPr>
          <p:spPr>
            <a:xfrm>
              <a:off x="7543800" y="6172200"/>
              <a:ext cx="1309974" cy="215444"/>
            </a:xfrm>
            <a:prstGeom prst="rect">
              <a:avLst/>
            </a:prstGeom>
            <a:noFill/>
          </p:spPr>
          <p:txBody>
            <a:bodyPr wrap="none" tIns="0" bIns="0" rtlCol="0">
              <a:noAutofit/>
            </a:bodyPr>
            <a:lstStyle/>
            <a:p>
              <a:r>
                <a:rPr lang="en-US" sz="1400" dirty="0" smtClean="0"/>
                <a:t>Optional flows</a:t>
              </a:r>
              <a:endParaRPr lang="en-US" sz="1400" dirty="0"/>
            </a:p>
          </p:txBody>
        </p:sp>
        <p:sp>
          <p:nvSpPr>
            <p:cNvPr id="31" name="TextBox 30"/>
            <p:cNvSpPr txBox="1"/>
            <p:nvPr/>
          </p:nvSpPr>
          <p:spPr>
            <a:xfrm>
              <a:off x="7543800" y="5715000"/>
              <a:ext cx="1271502" cy="215444"/>
            </a:xfrm>
            <a:prstGeom prst="rect">
              <a:avLst/>
            </a:prstGeom>
            <a:noFill/>
          </p:spPr>
          <p:txBody>
            <a:bodyPr wrap="none" tIns="0" bIns="0" rtlCol="0">
              <a:noAutofit/>
            </a:bodyPr>
            <a:lstStyle/>
            <a:p>
              <a:r>
                <a:rPr lang="en-US" sz="1400" dirty="0" smtClean="0"/>
                <a:t>Existing flows</a:t>
              </a:r>
              <a:endParaRPr lang="en-US" sz="1400" dirty="0"/>
            </a:p>
          </p:txBody>
        </p:sp>
      </p:grpSp>
    </p:spTree>
    <p:extLst>
      <p:ext uri="{BB962C8B-B14F-4D97-AF65-F5344CB8AC3E}">
        <p14:creationId xmlns:p14="http://schemas.microsoft.com/office/powerpoint/2010/main" val="119645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childTnLst>
                          </p:cTn>
                        </p:par>
                        <p:par>
                          <p:cTn id="75" fill="hold">
                            <p:stCondLst>
                              <p:cond delay="500"/>
                            </p:stCondLst>
                            <p:childTnLst>
                              <p:par>
                                <p:cTn id="76" presetID="22" presetClass="entr" presetSubtype="8" fill="hold"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500"/>
                                        <p:tgtEl>
                                          <p:spTgt spid="24"/>
                                        </p:tgtEl>
                                      </p:cBhvr>
                                    </p:animEffect>
                                  </p:childTnLst>
                                </p:cTn>
                              </p:par>
                            </p:childTnLst>
                          </p:cTn>
                        </p:par>
                        <p:par>
                          <p:cTn id="79" fill="hold">
                            <p:stCondLst>
                              <p:cond delay="1000"/>
                            </p:stCondLst>
                            <p:childTnLst>
                              <p:par>
                                <p:cTn id="80" presetID="22" presetClass="entr" presetSubtype="4" fill="hold"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down)">
                                      <p:cBhvr>
                                        <p:cTn id="82" dur="500"/>
                                        <p:tgtEl>
                                          <p:spTgt spid="26"/>
                                        </p:tgtEl>
                                      </p:cBhvr>
                                    </p:animEffect>
                                  </p:childTnLst>
                                </p:cTn>
                              </p:par>
                            </p:childTnLst>
                          </p:cTn>
                        </p:par>
                        <p:par>
                          <p:cTn id="83" fill="hold">
                            <p:stCondLst>
                              <p:cond delay="1500"/>
                            </p:stCondLst>
                            <p:childTnLst>
                              <p:par>
                                <p:cTn id="84" presetID="22" presetClass="entr" presetSubtype="4"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wipe(down)">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sz="quarter" idx="10"/>
          </p:nvPr>
        </p:nvSpPr>
        <p:spPr>
          <a:xfrm>
            <a:off x="683567" y="1196753"/>
            <a:ext cx="3458126" cy="3816423"/>
          </a:xfrm>
        </p:spPr>
        <p:txBody>
          <a:bodyPr>
            <a:normAutofit lnSpcReduction="10000"/>
          </a:bodyPr>
          <a:lstStyle/>
          <a:p>
            <a:r>
              <a:rPr lang="en-US" sz="1800" b="1" dirty="0" smtClean="0"/>
              <a:t>G4M</a:t>
            </a:r>
            <a:r>
              <a:rPr lang="en-US" sz="1800" dirty="0" smtClean="0"/>
              <a:t> estimates the impact of forestry activities on carbon sequestration and supply of biomass in the Alps (258,000 </a:t>
            </a:r>
            <a:r>
              <a:rPr lang="en-US" sz="1800" dirty="0"/>
              <a:t>km</a:t>
            </a:r>
            <a:r>
              <a:rPr lang="en-US" sz="1800" baseline="30000" dirty="0"/>
              <a:t>2</a:t>
            </a:r>
            <a:r>
              <a:rPr lang="en-US" sz="1800" dirty="0"/>
              <a:t> total </a:t>
            </a:r>
            <a:r>
              <a:rPr lang="en-US" sz="1800" dirty="0" smtClean="0"/>
              <a:t>area, 115,000 </a:t>
            </a:r>
            <a:r>
              <a:rPr lang="en-US" sz="1800" dirty="0"/>
              <a:t>km</a:t>
            </a:r>
            <a:r>
              <a:rPr lang="en-US" sz="1800" baseline="30000" dirty="0"/>
              <a:t>2</a:t>
            </a:r>
            <a:r>
              <a:rPr lang="en-US" sz="1800" dirty="0" smtClean="0"/>
              <a:t> forest). </a:t>
            </a:r>
          </a:p>
          <a:p>
            <a:pPr marL="0" indent="0">
              <a:buNone/>
            </a:pPr>
            <a:endParaRPr lang="en-US" sz="800" dirty="0" smtClean="0">
              <a:solidFill>
                <a:schemeClr val="tx1"/>
              </a:solidFill>
            </a:endParaRPr>
          </a:p>
          <a:p>
            <a:r>
              <a:rPr lang="en-US" sz="1800" dirty="0" smtClean="0">
                <a:solidFill>
                  <a:schemeClr val="tx1"/>
                </a:solidFill>
              </a:rPr>
              <a:t>Forests managed to maximize two ecosystem values through changing the rotation period:</a:t>
            </a:r>
          </a:p>
          <a:p>
            <a:pPr marL="450000" lvl="1" indent="0">
              <a:buNone/>
            </a:pPr>
            <a:r>
              <a:rPr lang="en-US" sz="1800" dirty="0" smtClean="0">
                <a:solidFill>
                  <a:schemeClr val="bg2">
                    <a:lumMod val="75000"/>
                  </a:schemeClr>
                </a:solidFill>
              </a:rPr>
              <a:t>S1: 	Maximization of carbon 	stock in forests.</a:t>
            </a:r>
          </a:p>
          <a:p>
            <a:pPr marL="450000" lvl="1" indent="0">
              <a:buNone/>
            </a:pPr>
            <a:r>
              <a:rPr lang="en-US" sz="1800" dirty="0" smtClean="0">
                <a:solidFill>
                  <a:schemeClr val="bg2">
                    <a:lumMod val="75000"/>
                  </a:schemeClr>
                </a:solidFill>
              </a:rPr>
              <a:t>S2: 	Maximization of 	biomass production.</a:t>
            </a:r>
          </a:p>
        </p:txBody>
      </p:sp>
      <p:grpSp>
        <p:nvGrpSpPr>
          <p:cNvPr id="3" name="Group 2"/>
          <p:cNvGrpSpPr/>
          <p:nvPr/>
        </p:nvGrpSpPr>
        <p:grpSpPr>
          <a:xfrm>
            <a:off x="4141693" y="1340768"/>
            <a:ext cx="4390747" cy="2507987"/>
            <a:chOff x="4141693" y="1340768"/>
            <a:chExt cx="4390747" cy="2507987"/>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8121" y="1412776"/>
              <a:ext cx="4204319" cy="2435979"/>
            </a:xfrm>
            <a:prstGeom prst="rect">
              <a:avLst/>
            </a:prstGeom>
          </p:spPr>
        </p:pic>
        <p:sp>
          <p:nvSpPr>
            <p:cNvPr id="8" name="TextBox 7"/>
            <p:cNvSpPr txBox="1"/>
            <p:nvPr/>
          </p:nvSpPr>
          <p:spPr>
            <a:xfrm>
              <a:off x="4141693" y="1340768"/>
              <a:ext cx="591829" cy="307777"/>
            </a:xfrm>
            <a:prstGeom prst="rect">
              <a:avLst/>
            </a:prstGeom>
            <a:solidFill>
              <a:schemeClr val="bg1"/>
            </a:solidFill>
          </p:spPr>
          <p:txBody>
            <a:bodyPr wrap="none" rtlCol="0">
              <a:spAutoFit/>
            </a:bodyPr>
            <a:lstStyle/>
            <a:p>
              <a:pPr>
                <a:spcBef>
                  <a:spcPts val="600"/>
                </a:spcBef>
              </a:pPr>
              <a:r>
                <a:rPr lang="en-US" sz="1400" dirty="0" err="1" smtClean="0">
                  <a:solidFill>
                    <a:schemeClr val="bg2"/>
                  </a:solidFill>
                  <a:latin typeface="Calibri" pitchFamily="34" charset="0"/>
                  <a:cs typeface="Calibri" pitchFamily="34" charset="0"/>
                </a:rPr>
                <a:t>tC</a:t>
              </a:r>
              <a:r>
                <a:rPr lang="en-US" sz="1400" dirty="0" smtClean="0">
                  <a:solidFill>
                    <a:schemeClr val="bg2"/>
                  </a:solidFill>
                  <a:latin typeface="Calibri" pitchFamily="34" charset="0"/>
                  <a:cs typeface="Calibri" pitchFamily="34" charset="0"/>
                </a:rPr>
                <a:t>/ha</a:t>
              </a:r>
            </a:p>
          </p:txBody>
        </p:sp>
      </p:grpSp>
      <p:sp>
        <p:nvSpPr>
          <p:cNvPr id="11" name="Title 3"/>
          <p:cNvSpPr>
            <a:spLocks noGrp="1"/>
          </p:cNvSpPr>
          <p:nvPr>
            <p:ph type="title"/>
          </p:nvPr>
        </p:nvSpPr>
        <p:spPr>
          <a:xfrm>
            <a:off x="683568" y="116632"/>
            <a:ext cx="8064896" cy="936104"/>
          </a:xfrm>
        </p:spPr>
        <p:txBody>
          <a:bodyPr>
            <a:normAutofit fontScale="90000"/>
          </a:bodyPr>
          <a:lstStyle/>
          <a:p>
            <a:r>
              <a:rPr lang="en-US" dirty="0" smtClean="0"/>
              <a:t>Ecosystem trade-offs of forest areas</a:t>
            </a:r>
            <a:endParaRPr lang="en-US" dirty="0"/>
          </a:p>
        </p:txBody>
      </p:sp>
      <p:sp>
        <p:nvSpPr>
          <p:cNvPr id="12" name="TextBox 11"/>
          <p:cNvSpPr txBox="1"/>
          <p:nvPr/>
        </p:nvSpPr>
        <p:spPr>
          <a:xfrm>
            <a:off x="5021555" y="1157090"/>
            <a:ext cx="3150845" cy="307777"/>
          </a:xfrm>
          <a:prstGeom prst="rect">
            <a:avLst/>
          </a:prstGeom>
          <a:solidFill>
            <a:schemeClr val="bg1"/>
          </a:solidFill>
        </p:spPr>
        <p:txBody>
          <a:bodyPr wrap="square" rtlCol="0">
            <a:spAutoFit/>
          </a:bodyPr>
          <a:lstStyle/>
          <a:p>
            <a:pPr algn="ctr"/>
            <a:r>
              <a:rPr lang="en-US" sz="1400" b="1" dirty="0" smtClean="0">
                <a:latin typeface="Calibri" pitchFamily="34" charset="0"/>
                <a:cs typeface="Calibri" pitchFamily="34" charset="0"/>
              </a:rPr>
              <a:t>1: Carbon sequestration scenario (stock)</a:t>
            </a:r>
          </a:p>
        </p:txBody>
      </p:sp>
      <p:sp>
        <p:nvSpPr>
          <p:cNvPr id="13" name="TextBox 12"/>
          <p:cNvSpPr txBox="1"/>
          <p:nvPr/>
        </p:nvSpPr>
        <p:spPr>
          <a:xfrm>
            <a:off x="5004048" y="3952106"/>
            <a:ext cx="3228925" cy="307777"/>
          </a:xfrm>
          <a:prstGeom prst="rect">
            <a:avLst/>
          </a:prstGeom>
          <a:solidFill>
            <a:schemeClr val="bg1"/>
          </a:solidFill>
        </p:spPr>
        <p:txBody>
          <a:bodyPr wrap="square" rtlCol="0">
            <a:spAutoFit/>
          </a:bodyPr>
          <a:lstStyle/>
          <a:p>
            <a:pPr algn="ctr"/>
            <a:r>
              <a:rPr lang="en-US" sz="1400" b="1" dirty="0" smtClean="0">
                <a:latin typeface="Calibri" pitchFamily="34" charset="0"/>
                <a:cs typeface="Calibri" pitchFamily="34" charset="0"/>
              </a:rPr>
              <a:t>2: Biomass production scenario (stock)</a:t>
            </a:r>
          </a:p>
        </p:txBody>
      </p:sp>
      <p:grpSp>
        <p:nvGrpSpPr>
          <p:cNvPr id="2" name="Group 1"/>
          <p:cNvGrpSpPr/>
          <p:nvPr/>
        </p:nvGrpSpPr>
        <p:grpSpPr>
          <a:xfrm>
            <a:off x="4139952" y="4149080"/>
            <a:ext cx="4318739" cy="2444880"/>
            <a:chOff x="4213701" y="4149080"/>
            <a:chExt cx="4318739" cy="244488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7038" y="4221088"/>
              <a:ext cx="4095402" cy="2372872"/>
            </a:xfrm>
            <a:prstGeom prst="rect">
              <a:avLst/>
            </a:prstGeom>
          </p:spPr>
        </p:pic>
        <p:sp>
          <p:nvSpPr>
            <p:cNvPr id="9" name="TextBox 8"/>
            <p:cNvSpPr txBox="1"/>
            <p:nvPr/>
          </p:nvSpPr>
          <p:spPr>
            <a:xfrm>
              <a:off x="4213701" y="4149080"/>
              <a:ext cx="591829" cy="307777"/>
            </a:xfrm>
            <a:prstGeom prst="rect">
              <a:avLst/>
            </a:prstGeom>
            <a:solidFill>
              <a:schemeClr val="bg1"/>
            </a:solidFill>
          </p:spPr>
          <p:txBody>
            <a:bodyPr wrap="none" rtlCol="0">
              <a:spAutoFit/>
            </a:bodyPr>
            <a:lstStyle/>
            <a:p>
              <a:pPr>
                <a:spcBef>
                  <a:spcPts val="600"/>
                </a:spcBef>
              </a:pPr>
              <a:r>
                <a:rPr lang="en-US" sz="1400" dirty="0" err="1" smtClean="0">
                  <a:solidFill>
                    <a:schemeClr val="bg2"/>
                  </a:solidFill>
                  <a:latin typeface="Calibri" pitchFamily="34" charset="0"/>
                  <a:cs typeface="Calibri" pitchFamily="34" charset="0"/>
                </a:rPr>
                <a:t>tC</a:t>
              </a:r>
              <a:r>
                <a:rPr lang="en-US" sz="1400" dirty="0" smtClean="0">
                  <a:solidFill>
                    <a:schemeClr val="bg2"/>
                  </a:solidFill>
                  <a:latin typeface="Calibri" pitchFamily="34" charset="0"/>
                  <a:cs typeface="Calibri" pitchFamily="34" charset="0"/>
                </a:rPr>
                <a:t>/ha</a:t>
              </a:r>
            </a:p>
          </p:txBody>
        </p:sp>
      </p:grpSp>
      <p:sp>
        <p:nvSpPr>
          <p:cNvPr id="14" name="Textfeld 3"/>
          <p:cNvSpPr txBox="1"/>
          <p:nvPr/>
        </p:nvSpPr>
        <p:spPr>
          <a:xfrm>
            <a:off x="611561" y="6573812"/>
            <a:ext cx="7272808" cy="261610"/>
          </a:xfrm>
          <a:prstGeom prst="rect">
            <a:avLst/>
          </a:prstGeom>
          <a:solidFill>
            <a:schemeClr val="bg1"/>
          </a:solidFill>
        </p:spPr>
        <p:txBody>
          <a:bodyPr wrap="square" rtlCol="0">
            <a:spAutoFit/>
          </a:bodyPr>
          <a:lstStyle/>
          <a:p>
            <a:r>
              <a:rPr lang="de-DE" sz="1100" b="1" dirty="0" smtClean="0">
                <a:latin typeface="Calibri" pitchFamily="34" charset="0"/>
                <a:cs typeface="Calibri" pitchFamily="34" charset="0"/>
              </a:rPr>
              <a:t>Source:</a:t>
            </a:r>
            <a:r>
              <a:rPr lang="de-DE" sz="1100" dirty="0" smtClean="0">
                <a:latin typeface="Calibri" pitchFamily="34" charset="0"/>
                <a:cs typeface="Calibri" pitchFamily="34" charset="0"/>
              </a:rPr>
              <a:t> G4M </a:t>
            </a:r>
            <a:r>
              <a:rPr lang="de-DE" sz="1100" dirty="0" smtClean="0">
                <a:latin typeface="Calibri" pitchFamily="34" charset="0"/>
                <a:cs typeface="Calibri" pitchFamily="34" charset="0"/>
                <a:hlinkClick r:id="rId5"/>
              </a:rPr>
              <a:t>www.iiasa.ac.at/g4m</a:t>
            </a:r>
            <a:endParaRPr lang="de-DE" sz="1100" dirty="0" smtClean="0">
              <a:latin typeface="Calibri" pitchFamily="34" charset="0"/>
              <a:cs typeface="Calibri" pitchFamily="34"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352" y="88453"/>
            <a:ext cx="985242" cy="103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7" name="Table 16"/>
          <p:cNvGraphicFramePr>
            <a:graphicFrameLocks noGrp="1"/>
          </p:cNvGraphicFramePr>
          <p:nvPr>
            <p:extLst>
              <p:ext uri="{D42A27DB-BD31-4B8C-83A1-F6EECF244321}">
                <p14:modId xmlns:p14="http://schemas.microsoft.com/office/powerpoint/2010/main" val="3897564095"/>
              </p:ext>
            </p:extLst>
          </p:nvPr>
        </p:nvGraphicFramePr>
        <p:xfrm>
          <a:off x="645284" y="5013176"/>
          <a:ext cx="3564396" cy="1457616"/>
        </p:xfrm>
        <a:graphic>
          <a:graphicData uri="http://schemas.openxmlformats.org/drawingml/2006/table">
            <a:tbl>
              <a:tblPr firstRow="1" bandRow="1">
                <a:tableStyleId>{5C22544A-7EE6-4342-B048-85BDC9FD1C3A}</a:tableStyleId>
              </a:tblPr>
              <a:tblGrid>
                <a:gridCol w="1537583"/>
                <a:gridCol w="1054704"/>
                <a:gridCol w="972109"/>
              </a:tblGrid>
              <a:tr h="543216">
                <a:tc>
                  <a:txBody>
                    <a:bodyPr/>
                    <a:lstStyle/>
                    <a:p>
                      <a:pPr algn="ctr"/>
                      <a:endParaRPr lang="en-US" sz="12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S1: Carbon sequestration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S2: Biomass production</a:t>
                      </a:r>
                    </a:p>
                  </a:txBody>
                  <a:tcPr/>
                </a:tc>
              </a:tr>
              <a:tr h="3144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Harvest potential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chemeClr val="tx1"/>
                          </a:solidFill>
                        </a:rPr>
                        <a:t>Mt C /year</a:t>
                      </a:r>
                      <a:endParaRPr lang="en-US" sz="12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11</a:t>
                      </a:r>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23</a:t>
                      </a:r>
                      <a:endParaRPr lang="en-US" sz="1200" dirty="0"/>
                    </a:p>
                  </a:txBody>
                  <a:tcPr/>
                </a:tc>
              </a:tr>
              <a:tr h="3144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Carbon stock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Mt 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1,057</a:t>
                      </a:r>
                    </a:p>
                    <a:p>
                      <a:pPr algn="ctr"/>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577</a:t>
                      </a:r>
                    </a:p>
                    <a:p>
                      <a:pPr algn="ctr"/>
                      <a:endParaRPr lang="en-US" sz="1200" dirty="0"/>
                    </a:p>
                  </a:txBody>
                  <a:tcPr/>
                </a:tc>
              </a:tr>
            </a:tbl>
          </a:graphicData>
        </a:graphic>
      </p:graphicFrame>
    </p:spTree>
    <p:extLst>
      <p:ext uri="{BB962C8B-B14F-4D97-AF65-F5344CB8AC3E}">
        <p14:creationId xmlns:p14="http://schemas.microsoft.com/office/powerpoint/2010/main" val="1025370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3"/>
          <p:cNvSpPr txBox="1"/>
          <p:nvPr/>
        </p:nvSpPr>
        <p:spPr>
          <a:xfrm>
            <a:off x="683568" y="6625927"/>
            <a:ext cx="2772308" cy="261610"/>
          </a:xfrm>
          <a:prstGeom prst="rect">
            <a:avLst/>
          </a:prstGeom>
          <a:solidFill>
            <a:schemeClr val="bg1"/>
          </a:solidFill>
        </p:spPr>
        <p:txBody>
          <a:bodyPr wrap="square" rtlCol="0">
            <a:spAutoFit/>
          </a:bodyPr>
          <a:lstStyle/>
          <a:p>
            <a:r>
              <a:rPr lang="de-DE" sz="1100" b="1" dirty="0" smtClean="0">
                <a:latin typeface="Calibri" pitchFamily="34" charset="0"/>
                <a:cs typeface="Calibri" pitchFamily="34" charset="0"/>
              </a:rPr>
              <a:t>Source</a:t>
            </a:r>
            <a:r>
              <a:rPr lang="de-DE" sz="1100" b="1" dirty="0">
                <a:latin typeface="Calibri" pitchFamily="34" charset="0"/>
                <a:cs typeface="Calibri" pitchFamily="34" charset="0"/>
              </a:rPr>
              <a:t>:</a:t>
            </a:r>
            <a:r>
              <a:rPr lang="de-DE" sz="1100" dirty="0">
                <a:latin typeface="Calibri" pitchFamily="34" charset="0"/>
                <a:cs typeface="Calibri" pitchFamily="34" charset="0"/>
              </a:rPr>
              <a:t> </a:t>
            </a:r>
            <a:r>
              <a:rPr lang="de-DE" sz="1100" dirty="0" err="1">
                <a:latin typeface="Calibri" pitchFamily="34" charset="0"/>
                <a:cs typeface="Calibri" pitchFamily="34" charset="0"/>
              </a:rPr>
              <a:t>BeWhere</a:t>
            </a:r>
            <a:r>
              <a:rPr lang="de-DE" sz="1100" dirty="0">
                <a:latin typeface="Calibri" pitchFamily="34" charset="0"/>
                <a:cs typeface="Calibri" pitchFamily="34" charset="0"/>
              </a:rPr>
              <a:t> </a:t>
            </a:r>
            <a:r>
              <a:rPr lang="de-DE" sz="1100" dirty="0" smtClean="0">
                <a:latin typeface="Calibri" pitchFamily="34" charset="0"/>
                <a:cs typeface="Calibri" pitchFamily="34" charset="0"/>
                <a:hlinkClick r:id="rId3"/>
              </a:rPr>
              <a:t>www.iiasa.ac.at/Bewhere</a:t>
            </a:r>
            <a:endParaRPr lang="de-DE" sz="1100" dirty="0">
              <a:latin typeface="Calibri" pitchFamily="34" charset="0"/>
              <a:cs typeface="Calibri" pitchFamily="34" charset="0"/>
            </a:endParaRPr>
          </a:p>
        </p:txBody>
      </p:sp>
      <p:sp>
        <p:nvSpPr>
          <p:cNvPr id="23" name="TextBox 22"/>
          <p:cNvSpPr txBox="1"/>
          <p:nvPr/>
        </p:nvSpPr>
        <p:spPr>
          <a:xfrm>
            <a:off x="4716016" y="3913311"/>
            <a:ext cx="3639670" cy="307777"/>
          </a:xfrm>
          <a:prstGeom prst="rect">
            <a:avLst/>
          </a:prstGeom>
          <a:solidFill>
            <a:schemeClr val="bg1"/>
          </a:solidFill>
        </p:spPr>
        <p:txBody>
          <a:bodyPr wrap="square" rtlCol="0">
            <a:spAutoFit/>
          </a:bodyPr>
          <a:lstStyle/>
          <a:p>
            <a:pPr algn="ctr"/>
            <a:r>
              <a:rPr lang="en-US" sz="1400" b="1" dirty="0" smtClean="0">
                <a:latin typeface="Calibri" pitchFamily="34" charset="0"/>
                <a:cs typeface="Calibri" pitchFamily="34" charset="0"/>
              </a:rPr>
              <a:t>S2: Biomass production scenario (increment)</a:t>
            </a:r>
          </a:p>
        </p:txBody>
      </p:sp>
      <p:sp>
        <p:nvSpPr>
          <p:cNvPr id="4" name="Title 3"/>
          <p:cNvSpPr>
            <a:spLocks noGrp="1"/>
          </p:cNvSpPr>
          <p:nvPr>
            <p:ph type="title"/>
          </p:nvPr>
        </p:nvSpPr>
        <p:spPr>
          <a:xfrm>
            <a:off x="683568" y="44624"/>
            <a:ext cx="8064896" cy="936104"/>
          </a:xfrm>
        </p:spPr>
        <p:txBody>
          <a:bodyPr>
            <a:normAutofit/>
          </a:bodyPr>
          <a:lstStyle/>
          <a:p>
            <a:r>
              <a:rPr lang="en-US" dirty="0" smtClean="0"/>
              <a:t>Economic bioenergy potential</a:t>
            </a:r>
            <a:endParaRPr lang="en-US" dirty="0"/>
          </a:p>
        </p:txBody>
      </p:sp>
      <p:sp>
        <p:nvSpPr>
          <p:cNvPr id="7" name="Content Placeholder 1"/>
          <p:cNvSpPr>
            <a:spLocks noGrp="1"/>
          </p:cNvSpPr>
          <p:nvPr>
            <p:ph sz="quarter" idx="10"/>
          </p:nvPr>
        </p:nvSpPr>
        <p:spPr>
          <a:xfrm>
            <a:off x="683568" y="1124744"/>
            <a:ext cx="3384302" cy="3332113"/>
          </a:xfrm>
        </p:spPr>
        <p:txBody>
          <a:bodyPr>
            <a:normAutofit lnSpcReduction="10000"/>
          </a:bodyPr>
          <a:lstStyle/>
          <a:p>
            <a:pPr marL="0" indent="0">
              <a:buNone/>
            </a:pPr>
            <a:r>
              <a:rPr lang="en-US" sz="1800" b="1" dirty="0" err="1" smtClean="0"/>
              <a:t>BeWhere</a:t>
            </a:r>
            <a:r>
              <a:rPr lang="en-US" sz="1800" dirty="0" smtClean="0"/>
              <a:t> estimates the o</a:t>
            </a:r>
            <a:r>
              <a:rPr lang="en-US" sz="1800" dirty="0" smtClean="0">
                <a:solidFill>
                  <a:schemeClr val="tx1"/>
                </a:solidFill>
              </a:rPr>
              <a:t>ptimal allocation of bioenergy production plants and associated harvesting intensity.</a:t>
            </a:r>
          </a:p>
          <a:p>
            <a:pPr>
              <a:buClr>
                <a:srgbClr val="BBE0E3">
                  <a:lumMod val="25000"/>
                </a:srgbClr>
              </a:buClr>
            </a:pPr>
            <a:r>
              <a:rPr lang="en-US" sz="1800" dirty="0" smtClean="0"/>
              <a:t>Bioenergy </a:t>
            </a:r>
            <a:r>
              <a:rPr lang="en-US" sz="1800" dirty="0"/>
              <a:t>is competing with other energy production types (i.e</a:t>
            </a:r>
            <a:r>
              <a:rPr lang="en-US" sz="1800" dirty="0" smtClean="0"/>
              <a:t>. costs of fossil fuels).</a:t>
            </a:r>
          </a:p>
          <a:p>
            <a:pPr>
              <a:buClr>
                <a:srgbClr val="BBE0E3">
                  <a:lumMod val="25000"/>
                </a:srgbClr>
              </a:buClr>
            </a:pPr>
            <a:r>
              <a:rPr lang="en-US" sz="1800" dirty="0" smtClean="0"/>
              <a:t>Economic supply</a:t>
            </a:r>
            <a:r>
              <a:rPr lang="en-US" sz="1800" dirty="0"/>
              <a:t>: 14 </a:t>
            </a:r>
            <a:r>
              <a:rPr lang="en-US" sz="1800" dirty="0" err="1"/>
              <a:t>TWh</a:t>
            </a:r>
            <a:r>
              <a:rPr lang="en-US" sz="1800" dirty="0"/>
              <a:t> (heat &amp;  electricity) </a:t>
            </a:r>
            <a:r>
              <a:rPr lang="en-US" sz="1800" dirty="0" smtClean="0"/>
              <a:t>met by </a:t>
            </a:r>
            <a:r>
              <a:rPr lang="en-US" sz="1800" dirty="0"/>
              <a:t>both scenarios</a:t>
            </a:r>
            <a:r>
              <a:rPr lang="en-US" sz="1800" dirty="0" smtClean="0"/>
              <a:t>.</a:t>
            </a:r>
          </a:p>
          <a:p>
            <a:pPr>
              <a:buClr>
                <a:srgbClr val="BBE0E3">
                  <a:lumMod val="25000"/>
                </a:srgbClr>
              </a:buClr>
            </a:pPr>
            <a:r>
              <a:rPr lang="en-US" sz="1800" dirty="0" smtClean="0"/>
              <a:t>Significant </a:t>
            </a:r>
            <a:r>
              <a:rPr lang="en-US" sz="1800" dirty="0"/>
              <a:t>local difference of harvesting intensity.</a:t>
            </a:r>
          </a:p>
          <a:p>
            <a:pPr lvl="0">
              <a:buClr>
                <a:srgbClr val="BBE0E3">
                  <a:lumMod val="25000"/>
                </a:srgbClr>
              </a:buClr>
            </a:pPr>
            <a:endParaRPr lang="en-US" sz="1800" dirty="0">
              <a:solidFill>
                <a:srgbClr val="000000"/>
              </a:solidFill>
            </a:endParaRPr>
          </a:p>
          <a:p>
            <a:pPr marL="0" indent="0">
              <a:buNone/>
            </a:pPr>
            <a:endParaRPr lang="en-US" sz="1800" dirty="0" smtClean="0">
              <a:solidFill>
                <a:schemeClr val="tx1"/>
              </a:solidFill>
            </a:endParaRPr>
          </a:p>
          <a:p>
            <a:pPr marL="0" indent="0">
              <a:buNone/>
            </a:pPr>
            <a:endParaRPr lang="en-US" sz="400" dirty="0" smtClean="0"/>
          </a:p>
          <a:p>
            <a:pPr marL="171450" indent="-171450">
              <a:buFont typeface="Wingdings" pitchFamily="2" charset="2"/>
              <a:buChar char="Ø"/>
            </a:pPr>
            <a:endParaRPr lang="en-US" sz="400" dirty="0"/>
          </a:p>
          <a:p>
            <a:pPr marL="171450" indent="-171450">
              <a:buFont typeface="Wingdings" pitchFamily="2" charset="2"/>
              <a:buChar char="Ø"/>
            </a:pPr>
            <a:endParaRPr lang="en-US" sz="400" dirty="0" smtClean="0"/>
          </a:p>
          <a:p>
            <a:pPr marL="0" indent="0">
              <a:buNone/>
            </a:pPr>
            <a:endParaRPr lang="en-US" sz="400" dirty="0" smtClean="0"/>
          </a:p>
          <a:p>
            <a:endParaRPr lang="en-US" sz="1800" dirty="0" smtClean="0">
              <a:solidFill>
                <a:schemeClr val="tx1"/>
              </a:solidFill>
            </a:endParaRPr>
          </a:p>
        </p:txBody>
      </p:sp>
      <p:pic>
        <p:nvPicPr>
          <p:cNvPr id="13" name="Picture 12" descr="BeWher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7596336" y="44624"/>
            <a:ext cx="1512168" cy="985933"/>
          </a:xfrm>
          <a:prstGeom prst="rect">
            <a:avLst/>
          </a:prstGeom>
        </p:spPr>
      </p:pic>
      <p:sp>
        <p:nvSpPr>
          <p:cNvPr id="20" name="TextBox 19"/>
          <p:cNvSpPr txBox="1"/>
          <p:nvPr/>
        </p:nvSpPr>
        <p:spPr>
          <a:xfrm>
            <a:off x="4499992" y="1104999"/>
            <a:ext cx="4112339" cy="307777"/>
          </a:xfrm>
          <a:prstGeom prst="rect">
            <a:avLst/>
          </a:prstGeom>
          <a:noFill/>
        </p:spPr>
        <p:txBody>
          <a:bodyPr wrap="square" rtlCol="0">
            <a:spAutoFit/>
          </a:bodyPr>
          <a:lstStyle/>
          <a:p>
            <a:pPr algn="ctr"/>
            <a:r>
              <a:rPr lang="en-US" sz="1400" b="1" dirty="0" smtClean="0">
                <a:latin typeface="Calibri" pitchFamily="34" charset="0"/>
                <a:cs typeface="Calibri" pitchFamily="34" charset="0"/>
              </a:rPr>
              <a:t>S1: Carbon sequestration scenario (increment)</a:t>
            </a:r>
          </a:p>
        </p:txBody>
      </p:sp>
      <p:graphicFrame>
        <p:nvGraphicFramePr>
          <p:cNvPr id="28" name="Table 27"/>
          <p:cNvGraphicFramePr>
            <a:graphicFrameLocks noGrp="1"/>
          </p:cNvGraphicFramePr>
          <p:nvPr>
            <p:extLst/>
          </p:nvPr>
        </p:nvGraphicFramePr>
        <p:xfrm>
          <a:off x="702617" y="4437112"/>
          <a:ext cx="3293319" cy="2194560"/>
        </p:xfrm>
        <a:graphic>
          <a:graphicData uri="http://schemas.openxmlformats.org/drawingml/2006/table">
            <a:tbl>
              <a:tblPr firstRow="1" bandRow="1">
                <a:tableStyleId>{5C22544A-7EE6-4342-B048-85BDC9FD1C3A}</a:tableStyleId>
              </a:tblPr>
              <a:tblGrid>
                <a:gridCol w="1097773"/>
                <a:gridCol w="1097773"/>
                <a:gridCol w="1097773"/>
              </a:tblGrid>
              <a:tr h="731158">
                <a:tc>
                  <a:txBody>
                    <a:bodyPr/>
                    <a:lstStyle/>
                    <a:p>
                      <a:pPr algn="ctr"/>
                      <a:r>
                        <a:rPr lang="en-US" sz="1200" dirty="0" smtClean="0">
                          <a:solidFill>
                            <a:schemeClr val="tx1"/>
                          </a:solidFill>
                        </a:rPr>
                        <a:t>Harvesting</a:t>
                      </a:r>
                      <a:r>
                        <a:rPr lang="en-US" sz="1200" baseline="0" dirty="0" smtClean="0">
                          <a:solidFill>
                            <a:schemeClr val="tx1"/>
                          </a:solidFill>
                        </a:rPr>
                        <a:t> intensity/cell  </a:t>
                      </a:r>
                    </a:p>
                    <a:p>
                      <a:pPr algn="ctr"/>
                      <a:r>
                        <a:rPr lang="en-US" sz="1200" baseline="0" dirty="0" smtClean="0">
                          <a:solidFill>
                            <a:schemeClr val="tx1"/>
                          </a:solidFill>
                        </a:rPr>
                        <a:t>(1,000 m</a:t>
                      </a:r>
                      <a:r>
                        <a:rPr lang="en-US" sz="1200" baseline="30000" dirty="0" smtClean="0">
                          <a:solidFill>
                            <a:schemeClr val="tx1"/>
                          </a:solidFill>
                        </a:rPr>
                        <a:t>3</a:t>
                      </a:r>
                      <a:r>
                        <a:rPr lang="en-US" sz="1200" baseline="0" dirty="0" smtClean="0">
                          <a:solidFill>
                            <a:schemeClr val="tx1"/>
                          </a:solidFill>
                        </a:rPr>
                        <a:t>/ </a:t>
                      </a:r>
                      <a:r>
                        <a:rPr lang="en-US" sz="1200" baseline="0" dirty="0" err="1" smtClean="0">
                          <a:solidFill>
                            <a:schemeClr val="tx1"/>
                          </a:solidFill>
                        </a:rPr>
                        <a:t>yr</a:t>
                      </a:r>
                      <a:r>
                        <a:rPr lang="en-US" sz="1200" baseline="0" dirty="0" smtClean="0">
                          <a:solidFill>
                            <a:schemeClr val="tx1"/>
                          </a:solidFill>
                        </a:rPr>
                        <a:t>)</a:t>
                      </a:r>
                      <a:endParaRPr lang="en-US" sz="1200" dirty="0">
                        <a:solidFill>
                          <a:schemeClr val="tx1"/>
                        </a:solidFill>
                      </a:endParaRPr>
                    </a:p>
                  </a:txBody>
                  <a:tcPr/>
                </a:tc>
                <a:tc>
                  <a:txBody>
                    <a:bodyPr/>
                    <a:lstStyle/>
                    <a:p>
                      <a:pPr algn="ctr"/>
                      <a:r>
                        <a:rPr lang="en-US" sz="1200" dirty="0" smtClean="0">
                          <a:solidFill>
                            <a:schemeClr val="tx1"/>
                          </a:solidFill>
                        </a:rPr>
                        <a:t>Total harvested amount in S1:</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(1,000 m</a:t>
                      </a:r>
                      <a:r>
                        <a:rPr lang="en-US" sz="1200" baseline="30000" dirty="0" smtClean="0">
                          <a:solidFill>
                            <a:schemeClr val="tx1"/>
                          </a:solidFill>
                        </a:rPr>
                        <a:t>3</a:t>
                      </a:r>
                      <a:r>
                        <a:rPr lang="en-US" sz="1200" baseline="0" dirty="0" smtClean="0">
                          <a:solidFill>
                            <a:schemeClr val="tx1"/>
                          </a:solidFill>
                        </a:rPr>
                        <a:t>/ </a:t>
                      </a:r>
                      <a:r>
                        <a:rPr lang="en-US" sz="1200" baseline="0" dirty="0" err="1" smtClean="0">
                          <a:solidFill>
                            <a:schemeClr val="tx1"/>
                          </a:solidFill>
                        </a:rPr>
                        <a:t>yr</a:t>
                      </a:r>
                      <a:r>
                        <a:rPr lang="en-US" sz="1200" baseline="0" dirty="0" smtClean="0">
                          <a:solidFill>
                            <a:schemeClr val="tx1"/>
                          </a:solidFill>
                        </a:rPr>
                        <a:t>)</a:t>
                      </a:r>
                      <a:endParaRPr lang="en-US" sz="1200"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Total harvested amount in S2: </a:t>
                      </a:r>
                      <a:r>
                        <a:rPr lang="en-US" sz="1200" baseline="0" dirty="0" smtClean="0">
                          <a:solidFill>
                            <a:schemeClr val="tx1"/>
                          </a:solidFill>
                        </a:rPr>
                        <a:t>(1,000 m</a:t>
                      </a:r>
                      <a:r>
                        <a:rPr lang="en-US" sz="1200" baseline="30000" dirty="0" smtClean="0">
                          <a:solidFill>
                            <a:schemeClr val="tx1"/>
                          </a:solidFill>
                        </a:rPr>
                        <a:t>3</a:t>
                      </a:r>
                      <a:r>
                        <a:rPr lang="en-US" sz="1200" baseline="0" dirty="0" smtClean="0">
                          <a:solidFill>
                            <a:schemeClr val="tx1"/>
                          </a:solidFill>
                        </a:rPr>
                        <a:t>/ </a:t>
                      </a:r>
                      <a:r>
                        <a:rPr lang="en-US" sz="1200" baseline="0" dirty="0" err="1" smtClean="0">
                          <a:solidFill>
                            <a:schemeClr val="tx1"/>
                          </a:solidFill>
                        </a:rPr>
                        <a:t>yr</a:t>
                      </a:r>
                      <a:r>
                        <a:rPr lang="en-US" sz="1200" baseline="0" dirty="0" smtClean="0">
                          <a:solidFill>
                            <a:schemeClr val="tx1"/>
                          </a:solidFill>
                        </a:rPr>
                        <a:t>)</a:t>
                      </a:r>
                      <a:endParaRPr lang="en-US" sz="1200" dirty="0">
                        <a:solidFill>
                          <a:schemeClr val="tx1"/>
                        </a:solidFill>
                      </a:endParaRPr>
                    </a:p>
                  </a:txBody>
                  <a:tcPr/>
                </a:tc>
              </a:tr>
              <a:tr h="199407">
                <a:tc>
                  <a:txBody>
                    <a:bodyPr/>
                    <a:lstStyle/>
                    <a:p>
                      <a:pPr algn="ctr"/>
                      <a:r>
                        <a:rPr lang="en-US" sz="1200" b="1" dirty="0" smtClean="0"/>
                        <a:t>0</a:t>
                      </a:r>
                      <a:r>
                        <a:rPr lang="en-US" sz="1200" b="1" baseline="0" dirty="0" smtClean="0"/>
                        <a:t> – 12</a:t>
                      </a:r>
                      <a:endParaRPr lang="en-US" sz="1200" b="1" dirty="0"/>
                    </a:p>
                  </a:txBody>
                  <a:tcPr/>
                </a:tc>
                <a:tc>
                  <a:txBody>
                    <a:bodyPr/>
                    <a:lstStyle/>
                    <a:p>
                      <a:pPr algn="ctr"/>
                      <a:r>
                        <a:rPr lang="en-US" sz="1200" dirty="0" smtClean="0"/>
                        <a:t>208</a:t>
                      </a:r>
                      <a:endParaRPr lang="en-US" sz="1200" dirty="0"/>
                    </a:p>
                  </a:txBody>
                  <a:tcPr/>
                </a:tc>
                <a:tc>
                  <a:txBody>
                    <a:bodyPr/>
                    <a:lstStyle/>
                    <a:p>
                      <a:pPr algn="ctr"/>
                      <a:r>
                        <a:rPr lang="en-US" sz="1200" dirty="0" smtClean="0"/>
                        <a:t>88</a:t>
                      </a:r>
                      <a:endParaRPr lang="en-US" sz="1200" dirty="0"/>
                    </a:p>
                  </a:txBody>
                  <a:tcPr/>
                </a:tc>
              </a:tr>
              <a:tr h="1994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t>13</a:t>
                      </a:r>
                      <a:r>
                        <a:rPr lang="en-US" sz="1200" b="1" baseline="0" dirty="0" smtClean="0"/>
                        <a:t> – 32</a:t>
                      </a:r>
                      <a:endParaRPr lang="en-US" sz="1200" b="1"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1,098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498</a:t>
                      </a:r>
                    </a:p>
                  </a:txBody>
                  <a:tcPr/>
                </a:tc>
              </a:tr>
              <a:tr h="199407">
                <a:tc>
                  <a:txBody>
                    <a:bodyPr/>
                    <a:lstStyle/>
                    <a:p>
                      <a:pPr algn="ctr"/>
                      <a:r>
                        <a:rPr lang="en-US" sz="1200" b="1" dirty="0" smtClean="0"/>
                        <a:t>33 – 60</a:t>
                      </a:r>
                      <a:endParaRPr lang="en-US" sz="1200" b="1" dirty="0"/>
                    </a:p>
                  </a:txBody>
                  <a:tcPr/>
                </a:tc>
                <a:tc>
                  <a:txBody>
                    <a:bodyPr/>
                    <a:lstStyle/>
                    <a:p>
                      <a:pPr algn="ctr"/>
                      <a:r>
                        <a:rPr lang="en-US" sz="1200" dirty="0" smtClean="0"/>
                        <a:t>2,820</a:t>
                      </a:r>
                      <a:endParaRPr lang="en-US" sz="1200" dirty="0"/>
                    </a:p>
                  </a:txBody>
                  <a:tcPr/>
                </a:tc>
                <a:tc>
                  <a:txBody>
                    <a:bodyPr/>
                    <a:lstStyle/>
                    <a:p>
                      <a:pPr algn="ctr"/>
                      <a:r>
                        <a:rPr lang="en-US" sz="1200" dirty="0" smtClean="0"/>
                        <a:t>1,341</a:t>
                      </a:r>
                      <a:endParaRPr lang="en-US" sz="1200" dirty="0"/>
                    </a:p>
                  </a:txBody>
                  <a:tcPr/>
                </a:tc>
              </a:tr>
              <a:tr h="199407">
                <a:tc>
                  <a:txBody>
                    <a:bodyPr/>
                    <a:lstStyle/>
                    <a:p>
                      <a:pPr algn="ctr"/>
                      <a:r>
                        <a:rPr lang="en-US" sz="1200" b="1" dirty="0" smtClean="0"/>
                        <a:t>61</a:t>
                      </a:r>
                      <a:r>
                        <a:rPr lang="en-US" sz="1200" b="1" baseline="0" dirty="0" smtClean="0"/>
                        <a:t> – 87</a:t>
                      </a:r>
                      <a:endParaRPr lang="en-US" sz="1200" b="1" dirty="0"/>
                    </a:p>
                  </a:txBody>
                  <a:tcPr/>
                </a:tc>
                <a:tc>
                  <a:txBody>
                    <a:bodyPr/>
                    <a:lstStyle/>
                    <a:p>
                      <a:pPr algn="ctr"/>
                      <a:r>
                        <a:rPr lang="en-US" sz="1200" dirty="0" smtClean="0"/>
                        <a:t>1,851</a:t>
                      </a:r>
                      <a:endParaRPr lang="en-US" sz="1200" dirty="0"/>
                    </a:p>
                  </a:txBody>
                  <a:tcPr/>
                </a:tc>
                <a:tc>
                  <a:txBody>
                    <a:bodyPr/>
                    <a:lstStyle/>
                    <a:p>
                      <a:pPr algn="ctr"/>
                      <a:r>
                        <a:rPr lang="en-US" sz="1200" dirty="0" smtClean="0"/>
                        <a:t>1,194</a:t>
                      </a:r>
                      <a:endParaRPr lang="en-US" sz="1200" dirty="0"/>
                    </a:p>
                  </a:txBody>
                  <a:tcPr/>
                </a:tc>
              </a:tr>
              <a:tr h="199407">
                <a:tc>
                  <a:txBody>
                    <a:bodyPr/>
                    <a:lstStyle/>
                    <a:p>
                      <a:pPr algn="ctr"/>
                      <a:r>
                        <a:rPr lang="en-US" sz="1200" b="1" dirty="0" smtClean="0"/>
                        <a:t>88</a:t>
                      </a:r>
                      <a:r>
                        <a:rPr lang="en-US" sz="1200" b="1" baseline="0" dirty="0" smtClean="0"/>
                        <a:t> – 141</a:t>
                      </a:r>
                      <a:endParaRPr lang="en-US" sz="1200" b="1" dirty="0"/>
                    </a:p>
                  </a:txBody>
                  <a:tcPr/>
                </a:tc>
                <a:tc>
                  <a:txBody>
                    <a:bodyPr/>
                    <a:lstStyle/>
                    <a:p>
                      <a:pPr algn="ctr"/>
                      <a:r>
                        <a:rPr lang="en-US" sz="1200" dirty="0" smtClean="0"/>
                        <a:t>478</a:t>
                      </a:r>
                      <a:endParaRPr lang="en-US" sz="1200" dirty="0"/>
                    </a:p>
                  </a:txBody>
                  <a:tcPr/>
                </a:tc>
                <a:tc>
                  <a:txBody>
                    <a:bodyPr/>
                    <a:lstStyle/>
                    <a:p>
                      <a:pPr algn="ctr"/>
                      <a:r>
                        <a:rPr lang="en-US" sz="1200" dirty="0" smtClean="0"/>
                        <a:t>3,290</a:t>
                      </a:r>
                      <a:endParaRPr lang="en-US" sz="1200" dirty="0"/>
                    </a:p>
                  </a:txBody>
                  <a:tcPr/>
                </a:tc>
              </a:tr>
            </a:tbl>
          </a:graphicData>
        </a:graphic>
      </p:graphicFrame>
      <p:grpSp>
        <p:nvGrpSpPr>
          <p:cNvPr id="11" name="Group 10"/>
          <p:cNvGrpSpPr/>
          <p:nvPr/>
        </p:nvGrpSpPr>
        <p:grpSpPr>
          <a:xfrm>
            <a:off x="3995936" y="4149080"/>
            <a:ext cx="5184576" cy="2592288"/>
            <a:chOff x="3995936" y="4077072"/>
            <a:chExt cx="5184576" cy="2592288"/>
          </a:xfrm>
        </p:grpSpPr>
        <p:grpSp>
          <p:nvGrpSpPr>
            <p:cNvPr id="6" name="Group 5"/>
            <p:cNvGrpSpPr/>
            <p:nvPr/>
          </p:nvGrpSpPr>
          <p:grpSpPr>
            <a:xfrm>
              <a:off x="3995936" y="4077072"/>
              <a:ext cx="5184576" cy="2592288"/>
              <a:chOff x="3995936" y="1196752"/>
              <a:chExt cx="5184576" cy="2592288"/>
            </a:xfrm>
          </p:grpSpPr>
          <p:pic>
            <p:nvPicPr>
              <p:cNvPr id="3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220"/>
              <a:stretch/>
            </p:blipFill>
            <p:spPr bwMode="auto">
              <a:xfrm>
                <a:off x="4202435" y="1249015"/>
                <a:ext cx="4386193" cy="25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341821" y="1196752"/>
                <a:ext cx="838691" cy="307777"/>
              </a:xfrm>
              <a:prstGeom prst="rect">
                <a:avLst/>
              </a:prstGeom>
              <a:solidFill>
                <a:schemeClr val="bg1"/>
              </a:solidFill>
            </p:spPr>
            <p:txBody>
              <a:bodyPr wrap="none" rtlCol="0">
                <a:spAutoFit/>
              </a:bodyPr>
              <a:lstStyle/>
              <a:p>
                <a:pPr>
                  <a:spcBef>
                    <a:spcPts val="600"/>
                  </a:spcBef>
                </a:pPr>
                <a:r>
                  <a:rPr lang="en-US" sz="1400" dirty="0" smtClean="0">
                    <a:solidFill>
                      <a:schemeClr val="bg2"/>
                    </a:solidFill>
                    <a:latin typeface="Calibri" pitchFamily="34" charset="0"/>
                    <a:cs typeface="Calibri" pitchFamily="34" charset="0"/>
                  </a:rPr>
                  <a:t>1,000 m</a:t>
                </a:r>
                <a:r>
                  <a:rPr lang="en-US" sz="1400" baseline="30000" dirty="0" smtClean="0">
                    <a:solidFill>
                      <a:schemeClr val="bg2"/>
                    </a:solidFill>
                    <a:latin typeface="Calibri" pitchFamily="34" charset="0"/>
                    <a:cs typeface="Calibri" pitchFamily="34" charset="0"/>
                  </a:rPr>
                  <a:t>3</a:t>
                </a:r>
                <a:endParaRPr lang="en-US" sz="1400" dirty="0" smtClean="0">
                  <a:solidFill>
                    <a:schemeClr val="bg2"/>
                  </a:solidFill>
                  <a:latin typeface="Calibri" pitchFamily="34" charset="0"/>
                  <a:cs typeface="Calibri" pitchFamily="34" charset="0"/>
                </a:endParaRPr>
              </a:p>
            </p:txBody>
          </p:sp>
          <p:sp>
            <p:nvSpPr>
              <p:cNvPr id="31" name="TextBox 30"/>
              <p:cNvSpPr txBox="1"/>
              <p:nvPr/>
            </p:nvSpPr>
            <p:spPr>
              <a:xfrm>
                <a:off x="3995936" y="1196752"/>
                <a:ext cx="591829" cy="307777"/>
              </a:xfrm>
              <a:prstGeom prst="rect">
                <a:avLst/>
              </a:prstGeom>
              <a:solidFill>
                <a:schemeClr val="bg1"/>
              </a:solidFill>
            </p:spPr>
            <p:txBody>
              <a:bodyPr wrap="none" rtlCol="0">
                <a:spAutoFit/>
              </a:bodyPr>
              <a:lstStyle/>
              <a:p>
                <a:pPr>
                  <a:spcBef>
                    <a:spcPts val="600"/>
                  </a:spcBef>
                </a:pPr>
                <a:r>
                  <a:rPr lang="en-US" sz="1400" dirty="0" err="1" smtClean="0">
                    <a:solidFill>
                      <a:schemeClr val="bg2"/>
                    </a:solidFill>
                    <a:latin typeface="Calibri" pitchFamily="34" charset="0"/>
                    <a:cs typeface="Calibri" pitchFamily="34" charset="0"/>
                  </a:rPr>
                  <a:t>tC</a:t>
                </a:r>
                <a:r>
                  <a:rPr lang="en-US" sz="1400" dirty="0" smtClean="0">
                    <a:solidFill>
                      <a:schemeClr val="bg2"/>
                    </a:solidFill>
                    <a:latin typeface="Calibri" pitchFamily="34" charset="0"/>
                    <a:cs typeface="Calibri" pitchFamily="34" charset="0"/>
                  </a:rPr>
                  <a:t>/ha</a:t>
                </a:r>
              </a:p>
            </p:txBody>
          </p:sp>
        </p:grpSp>
        <p:pic>
          <p:nvPicPr>
            <p:cNvPr id="3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654" t="11630" b="11630"/>
            <a:stretch/>
          </p:blipFill>
          <p:spPr bwMode="auto">
            <a:xfrm>
              <a:off x="8583997" y="4367693"/>
              <a:ext cx="397321" cy="194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3995936" y="1321023"/>
            <a:ext cx="5198441" cy="2612033"/>
            <a:chOff x="3995936" y="1249015"/>
            <a:chExt cx="5198441" cy="2612033"/>
          </a:xfrm>
        </p:grpSpPr>
        <p:grpSp>
          <p:nvGrpSpPr>
            <p:cNvPr id="5" name="Group 4"/>
            <p:cNvGrpSpPr/>
            <p:nvPr/>
          </p:nvGrpSpPr>
          <p:grpSpPr>
            <a:xfrm>
              <a:off x="3995936" y="1249015"/>
              <a:ext cx="5198441" cy="2612033"/>
              <a:chOff x="3995936" y="3985319"/>
              <a:chExt cx="5198441" cy="2612033"/>
            </a:xfrm>
          </p:grpSpPr>
          <p:pic>
            <p:nvPicPr>
              <p:cNvPr id="32"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413"/>
              <a:stretch/>
            </p:blipFill>
            <p:spPr bwMode="auto">
              <a:xfrm>
                <a:off x="4211960" y="4060786"/>
                <a:ext cx="4370970" cy="253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3995936" y="4057327"/>
                <a:ext cx="591829" cy="307777"/>
              </a:xfrm>
              <a:prstGeom prst="rect">
                <a:avLst/>
              </a:prstGeom>
              <a:solidFill>
                <a:schemeClr val="bg1"/>
              </a:solidFill>
            </p:spPr>
            <p:txBody>
              <a:bodyPr wrap="none" rtlCol="0">
                <a:spAutoFit/>
              </a:bodyPr>
              <a:lstStyle/>
              <a:p>
                <a:pPr>
                  <a:spcBef>
                    <a:spcPts val="600"/>
                  </a:spcBef>
                </a:pPr>
                <a:r>
                  <a:rPr lang="en-US" sz="1400" dirty="0" err="1" smtClean="0">
                    <a:solidFill>
                      <a:schemeClr val="bg2"/>
                    </a:solidFill>
                    <a:latin typeface="Calibri" pitchFamily="34" charset="0"/>
                    <a:cs typeface="Calibri" pitchFamily="34" charset="0"/>
                  </a:rPr>
                  <a:t>tC</a:t>
                </a:r>
                <a:r>
                  <a:rPr lang="en-US" sz="1400" dirty="0" smtClean="0">
                    <a:solidFill>
                      <a:schemeClr val="bg2"/>
                    </a:solidFill>
                    <a:latin typeface="Calibri" pitchFamily="34" charset="0"/>
                    <a:cs typeface="Calibri" pitchFamily="34" charset="0"/>
                  </a:rPr>
                  <a:t>/ha</a:t>
                </a:r>
              </a:p>
            </p:txBody>
          </p:sp>
          <p:sp>
            <p:nvSpPr>
              <p:cNvPr id="35" name="TextBox 34"/>
              <p:cNvSpPr txBox="1"/>
              <p:nvPr/>
            </p:nvSpPr>
            <p:spPr>
              <a:xfrm>
                <a:off x="8355686" y="3985319"/>
                <a:ext cx="838691" cy="307777"/>
              </a:xfrm>
              <a:prstGeom prst="rect">
                <a:avLst/>
              </a:prstGeom>
              <a:solidFill>
                <a:schemeClr val="bg1"/>
              </a:solidFill>
            </p:spPr>
            <p:txBody>
              <a:bodyPr wrap="none" rtlCol="0">
                <a:spAutoFit/>
              </a:bodyPr>
              <a:lstStyle/>
              <a:p>
                <a:pPr>
                  <a:spcBef>
                    <a:spcPts val="600"/>
                  </a:spcBef>
                </a:pPr>
                <a:r>
                  <a:rPr lang="en-US" sz="1400" dirty="0" smtClean="0">
                    <a:solidFill>
                      <a:schemeClr val="bg2"/>
                    </a:solidFill>
                    <a:latin typeface="Calibri" pitchFamily="34" charset="0"/>
                    <a:cs typeface="Calibri" pitchFamily="34" charset="0"/>
                  </a:rPr>
                  <a:t>1,000 m</a:t>
                </a:r>
                <a:r>
                  <a:rPr lang="en-US" sz="1400" baseline="30000" dirty="0" smtClean="0">
                    <a:solidFill>
                      <a:schemeClr val="bg2"/>
                    </a:solidFill>
                    <a:latin typeface="Calibri" pitchFamily="34" charset="0"/>
                    <a:cs typeface="Calibri" pitchFamily="34" charset="0"/>
                  </a:rPr>
                  <a:t>3</a:t>
                </a:r>
                <a:endParaRPr lang="en-US" sz="1400" dirty="0" smtClean="0">
                  <a:solidFill>
                    <a:schemeClr val="bg2"/>
                  </a:solidFill>
                  <a:latin typeface="Calibri" pitchFamily="34" charset="0"/>
                  <a:cs typeface="Calibri" pitchFamily="34" charset="0"/>
                </a:endParaRPr>
              </a:p>
            </p:txBody>
          </p:sp>
        </p:grpSp>
        <p:pic>
          <p:nvPicPr>
            <p:cNvPr id="3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654" t="11630" b="11630"/>
            <a:stretch/>
          </p:blipFill>
          <p:spPr bwMode="auto">
            <a:xfrm>
              <a:off x="8594923" y="1559381"/>
              <a:ext cx="397321" cy="194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1406" t="10743" r="4335" b="10843"/>
          <a:stretch/>
        </p:blipFill>
        <p:spPr bwMode="auto">
          <a:xfrm rot="10800000">
            <a:off x="683565" y="5257775"/>
            <a:ext cx="13981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796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4114CD66-9604-4305-B5A8-78B29733E3FB}" type="slidenum">
              <a:rPr lang="en-US" smtClean="0"/>
              <a:pPr>
                <a:defRPr/>
              </a:pPr>
              <a:t>7</a:t>
            </a:fld>
            <a:endParaRPr lang="en-US" dirty="0"/>
          </a:p>
        </p:txBody>
      </p:sp>
      <p:sp>
        <p:nvSpPr>
          <p:cNvPr id="5" name="Title 1"/>
          <p:cNvSpPr>
            <a:spLocks noGrp="1"/>
          </p:cNvSpPr>
          <p:nvPr>
            <p:ph type="title"/>
          </p:nvPr>
        </p:nvSpPr>
        <p:spPr>
          <a:xfrm>
            <a:off x="457200" y="274638"/>
            <a:ext cx="8229600" cy="1143000"/>
          </a:xfrm>
        </p:spPr>
        <p:txBody>
          <a:bodyPr/>
          <a:lstStyle/>
          <a:p>
            <a:r>
              <a:rPr lang="en-US" dirty="0" smtClean="0"/>
              <a:t>Protected Areas</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430173"/>
            <a:ext cx="7251656" cy="5120640"/>
          </a:xfrm>
          <a:prstGeom prst="rect">
            <a:avLst/>
          </a:prstGeom>
        </p:spPr>
      </p:pic>
      <p:sp>
        <p:nvSpPr>
          <p:cNvPr id="7" name="TextBox 6"/>
          <p:cNvSpPr txBox="1"/>
          <p:nvPr/>
        </p:nvSpPr>
        <p:spPr>
          <a:xfrm>
            <a:off x="967693" y="1746453"/>
            <a:ext cx="2096679" cy="461665"/>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Combined map of Protection Areas</a:t>
            </a:r>
            <a:endParaRPr lang="en-US" sz="1200" b="1" dirty="0">
              <a:latin typeface="Arial" panose="020B0604020202020204" pitchFamily="34" charset="0"/>
              <a:cs typeface="Arial" panose="020B0604020202020204" pitchFamily="34" charset="0"/>
            </a:endParaRPr>
          </a:p>
        </p:txBody>
      </p:sp>
      <p:sp>
        <p:nvSpPr>
          <p:cNvPr id="8" name="Rectangle 7"/>
          <p:cNvSpPr/>
          <p:nvPr/>
        </p:nvSpPr>
        <p:spPr>
          <a:xfrm>
            <a:off x="3245292" y="6550813"/>
            <a:ext cx="4689932" cy="410882"/>
          </a:xfrm>
          <a:prstGeom prst="rect">
            <a:avLst/>
          </a:prstGeom>
        </p:spPr>
        <p:txBody>
          <a:bodyPr wrap="square">
            <a:spAutoFit/>
          </a:bodyPr>
          <a:lstStyle/>
          <a:p>
            <a:pPr>
              <a:lnSpc>
                <a:spcPct val="115000"/>
              </a:lnSpc>
              <a:spcAft>
                <a:spcPts val="1000"/>
              </a:spcAft>
            </a:pPr>
            <a:r>
              <a:rPr lang="en-US" sz="900" b="1" i="1" dirty="0" smtClean="0">
                <a:latin typeface="Arial" panose="020B0604020202020204" pitchFamily="34" charset="0"/>
                <a:ea typeface="Calibri" panose="020F0502020204030204" pitchFamily="34" charset="0"/>
                <a:cs typeface="Arial" panose="020B0604020202020204" pitchFamily="34" charset="0"/>
              </a:rPr>
              <a:t>Sources</a:t>
            </a:r>
            <a:r>
              <a:rPr lang="en-US" sz="900" i="1" dirty="0" smtClean="0">
                <a:latin typeface="Arial" panose="020B0604020202020204" pitchFamily="34" charset="0"/>
                <a:ea typeface="Calibri" panose="020F0502020204030204" pitchFamily="34" charset="0"/>
                <a:cs typeface="Arial" panose="020B0604020202020204" pitchFamily="34" charset="0"/>
              </a:rPr>
              <a:t>: combined from </a:t>
            </a:r>
            <a:r>
              <a:rPr lang="en-US" sz="900" i="1" dirty="0">
                <a:latin typeface="Arial" panose="020B0604020202020204" pitchFamily="34" charset="0"/>
                <a:ea typeface="Calibri" panose="020F0502020204030204" pitchFamily="34" charset="0"/>
                <a:cs typeface="Arial" panose="020B0604020202020204" pitchFamily="34" charset="0"/>
              </a:rPr>
              <a:t>EEA </a:t>
            </a:r>
            <a:r>
              <a:rPr lang="en-US" sz="900" i="1" dirty="0" smtClean="0">
                <a:latin typeface="Arial" panose="020B0604020202020204" pitchFamily="34" charset="0"/>
                <a:ea typeface="Calibri" panose="020F0502020204030204" pitchFamily="34" charset="0"/>
                <a:cs typeface="Arial" panose="020B0604020202020204" pitchFamily="34" charset="0"/>
              </a:rPr>
              <a:t>- European Environment Agency, WDPA - World </a:t>
            </a:r>
            <a:r>
              <a:rPr lang="en-US" sz="900" i="1" dirty="0">
                <a:latin typeface="Arial" panose="020B0604020202020204" pitchFamily="34" charset="0"/>
                <a:ea typeface="Calibri" panose="020F0502020204030204" pitchFamily="34" charset="0"/>
                <a:cs typeface="Arial" panose="020B0604020202020204" pitchFamily="34" charset="0"/>
              </a:rPr>
              <a:t>Database on Protected </a:t>
            </a:r>
            <a:r>
              <a:rPr lang="en-US" sz="900" i="1" dirty="0" smtClean="0">
                <a:latin typeface="Arial" panose="020B0604020202020204" pitchFamily="34" charset="0"/>
                <a:ea typeface="Calibri" panose="020F0502020204030204" pitchFamily="34" charset="0"/>
                <a:cs typeface="Arial" panose="020B0604020202020204" pitchFamily="34" charset="0"/>
              </a:rPr>
              <a:t>Areas, and ALPARC.</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p:cNvGrpSpPr>
            <a:grpSpLocks noChangeAspect="1"/>
          </p:cNvGrpSpPr>
          <p:nvPr/>
        </p:nvGrpSpPr>
        <p:grpSpPr>
          <a:xfrm>
            <a:off x="683568" y="1430173"/>
            <a:ext cx="7251656" cy="5120640"/>
            <a:chOff x="0" y="200556"/>
            <a:chExt cx="9144000" cy="645688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0556"/>
              <a:ext cx="9144000" cy="6456888"/>
            </a:xfrm>
            <a:prstGeom prst="rect">
              <a:avLst/>
            </a:prstGeom>
          </p:spPr>
        </p:pic>
        <p:pic>
          <p:nvPicPr>
            <p:cNvPr id="11" name="Picture 10"/>
            <p:cNvPicPr>
              <a:picLocks noChangeAspect="1"/>
            </p:cNvPicPr>
            <p:nvPr/>
          </p:nvPicPr>
          <p:blipFill rotWithShape="1">
            <a:blip r:embed="rId4"/>
            <a:srcRect t="44936" r="88588" b="52932"/>
            <a:stretch/>
          </p:blipFill>
          <p:spPr>
            <a:xfrm>
              <a:off x="275333" y="1024816"/>
              <a:ext cx="401676" cy="241789"/>
            </a:xfrm>
            <a:prstGeom prst="rect">
              <a:avLst/>
            </a:prstGeom>
          </p:spPr>
        </p:pic>
        <p:sp>
          <p:nvSpPr>
            <p:cNvPr id="12" name="TextBox 11"/>
            <p:cNvSpPr txBox="1"/>
            <p:nvPr/>
          </p:nvSpPr>
          <p:spPr>
            <a:xfrm>
              <a:off x="606673" y="1007190"/>
              <a:ext cx="1426994" cy="269304"/>
            </a:xfrm>
            <a:prstGeom prst="rect">
              <a:avLst/>
            </a:prstGeom>
            <a:noFill/>
          </p:spPr>
          <p:txBody>
            <a:bodyPr wrap="none" rtlCol="0">
              <a:spAutoFit/>
            </a:bodyPr>
            <a:lstStyle/>
            <a:p>
              <a:r>
                <a:rPr lang="en-US" sz="1150" dirty="0" smtClean="0"/>
                <a:t>Particular Protection</a:t>
              </a:r>
              <a:endParaRPr lang="en-US" sz="1150" dirty="0"/>
            </a:p>
          </p:txBody>
        </p:sp>
      </p:grpSp>
      <p:grpSp>
        <p:nvGrpSpPr>
          <p:cNvPr id="13" name="Group 12"/>
          <p:cNvGrpSpPr>
            <a:grpSpLocks noChangeAspect="1"/>
          </p:cNvGrpSpPr>
          <p:nvPr/>
        </p:nvGrpSpPr>
        <p:grpSpPr>
          <a:xfrm>
            <a:off x="683568" y="1430173"/>
            <a:ext cx="7251656" cy="5120640"/>
            <a:chOff x="0" y="200556"/>
            <a:chExt cx="9144000" cy="6456888"/>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0556"/>
              <a:ext cx="9144000" cy="6456888"/>
            </a:xfrm>
            <a:prstGeom prst="rect">
              <a:avLst/>
            </a:prstGeom>
          </p:spPr>
        </p:pic>
        <p:pic>
          <p:nvPicPr>
            <p:cNvPr id="15" name="Picture 14"/>
            <p:cNvPicPr>
              <a:picLocks noChangeAspect="1"/>
            </p:cNvPicPr>
            <p:nvPr/>
          </p:nvPicPr>
          <p:blipFill rotWithShape="1">
            <a:blip r:embed="rId6"/>
            <a:srcRect t="21045" b="58602"/>
            <a:stretch/>
          </p:blipFill>
          <p:spPr>
            <a:xfrm>
              <a:off x="284125" y="1266606"/>
              <a:ext cx="1346957" cy="247870"/>
            </a:xfrm>
            <a:prstGeom prst="rect">
              <a:avLst/>
            </a:prstGeom>
          </p:spPr>
        </p:pic>
      </p:grpSp>
      <p:grpSp>
        <p:nvGrpSpPr>
          <p:cNvPr id="16" name="Group 15"/>
          <p:cNvGrpSpPr>
            <a:grpSpLocks noChangeAspect="1"/>
          </p:cNvGrpSpPr>
          <p:nvPr/>
        </p:nvGrpSpPr>
        <p:grpSpPr>
          <a:xfrm>
            <a:off x="683568" y="1430173"/>
            <a:ext cx="7251656" cy="5120640"/>
            <a:chOff x="0" y="200556"/>
            <a:chExt cx="9144000" cy="6456888"/>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00556"/>
              <a:ext cx="9144000" cy="6456888"/>
            </a:xfrm>
            <a:prstGeom prst="rect">
              <a:avLst/>
            </a:prstGeom>
          </p:spPr>
        </p:pic>
        <p:pic>
          <p:nvPicPr>
            <p:cNvPr id="18" name="Picture 17"/>
            <p:cNvPicPr>
              <a:picLocks noChangeAspect="1"/>
            </p:cNvPicPr>
            <p:nvPr/>
          </p:nvPicPr>
          <p:blipFill rotWithShape="1">
            <a:blip r:embed="rId8"/>
            <a:srcRect t="42065" b="48895"/>
            <a:stretch/>
          </p:blipFill>
          <p:spPr>
            <a:xfrm>
              <a:off x="284125" y="1525736"/>
              <a:ext cx="2439772" cy="263770"/>
            </a:xfrm>
            <a:prstGeom prst="rect">
              <a:avLst/>
            </a:prstGeom>
          </p:spPr>
        </p:pic>
      </p:grpSp>
      <p:grpSp>
        <p:nvGrpSpPr>
          <p:cNvPr id="19" name="Group 18"/>
          <p:cNvGrpSpPr>
            <a:grpSpLocks noChangeAspect="1"/>
          </p:cNvGrpSpPr>
          <p:nvPr/>
        </p:nvGrpSpPr>
        <p:grpSpPr>
          <a:xfrm>
            <a:off x="683568" y="1430173"/>
            <a:ext cx="7251656" cy="5120640"/>
            <a:chOff x="0" y="200556"/>
            <a:chExt cx="9144000" cy="6456888"/>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00556"/>
              <a:ext cx="9144000" cy="6456888"/>
            </a:xfrm>
            <a:prstGeom prst="rect">
              <a:avLst/>
            </a:prstGeom>
          </p:spPr>
        </p:pic>
        <p:pic>
          <p:nvPicPr>
            <p:cNvPr id="21" name="Picture 20"/>
            <p:cNvPicPr>
              <a:picLocks noChangeAspect="1"/>
            </p:cNvPicPr>
            <p:nvPr/>
          </p:nvPicPr>
          <p:blipFill rotWithShape="1">
            <a:blip r:embed="rId10"/>
            <a:srcRect t="28205" b="61867"/>
            <a:stretch/>
          </p:blipFill>
          <p:spPr>
            <a:xfrm>
              <a:off x="279529" y="1791339"/>
              <a:ext cx="2948058" cy="264489"/>
            </a:xfrm>
            <a:prstGeom prst="rect">
              <a:avLst/>
            </a:prstGeom>
          </p:spPr>
        </p:pic>
      </p:grpSp>
      <p:grpSp>
        <p:nvGrpSpPr>
          <p:cNvPr id="22" name="Group 21"/>
          <p:cNvGrpSpPr>
            <a:grpSpLocks noChangeAspect="1"/>
          </p:cNvGrpSpPr>
          <p:nvPr/>
        </p:nvGrpSpPr>
        <p:grpSpPr>
          <a:xfrm>
            <a:off x="683568" y="1430173"/>
            <a:ext cx="7251656" cy="5120640"/>
            <a:chOff x="0" y="200556"/>
            <a:chExt cx="9144000" cy="6456888"/>
          </a:xfrm>
        </p:grpSpPr>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00556"/>
              <a:ext cx="9144000" cy="6456888"/>
            </a:xfrm>
            <a:prstGeom prst="rect">
              <a:avLst/>
            </a:prstGeom>
          </p:spPr>
        </p:pic>
        <p:pic>
          <p:nvPicPr>
            <p:cNvPr id="24" name="Picture 23"/>
            <p:cNvPicPr>
              <a:picLocks noChangeAspect="1"/>
            </p:cNvPicPr>
            <p:nvPr/>
          </p:nvPicPr>
          <p:blipFill rotWithShape="1">
            <a:blip r:embed="rId12"/>
            <a:srcRect t="21326" b="58043"/>
            <a:stretch/>
          </p:blipFill>
          <p:spPr>
            <a:xfrm>
              <a:off x="284760" y="2019894"/>
              <a:ext cx="1346957" cy="251239"/>
            </a:xfrm>
            <a:prstGeom prst="rect">
              <a:avLst/>
            </a:prstGeom>
          </p:spPr>
        </p:pic>
      </p:grpSp>
      <p:grpSp>
        <p:nvGrpSpPr>
          <p:cNvPr id="25" name="Group 24"/>
          <p:cNvGrpSpPr/>
          <p:nvPr/>
        </p:nvGrpSpPr>
        <p:grpSpPr>
          <a:xfrm>
            <a:off x="685800" y="1430173"/>
            <a:ext cx="7251656" cy="5120640"/>
            <a:chOff x="19518" y="200556"/>
            <a:chExt cx="7251656" cy="5120640"/>
          </a:xfrm>
        </p:grpSpPr>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518" y="200556"/>
              <a:ext cx="7251656" cy="5120640"/>
            </a:xfrm>
            <a:prstGeom prst="rect">
              <a:avLst/>
            </a:prstGeom>
          </p:spPr>
        </p:pic>
        <p:pic>
          <p:nvPicPr>
            <p:cNvPr id="27" name="Picture 26"/>
            <p:cNvPicPr>
              <a:picLocks noChangeAspect="1"/>
            </p:cNvPicPr>
            <p:nvPr/>
          </p:nvPicPr>
          <p:blipFill rotWithShape="1">
            <a:blip r:embed="rId14"/>
            <a:srcRect t="38788" b="35154"/>
            <a:stretch/>
          </p:blipFill>
          <p:spPr>
            <a:xfrm>
              <a:off x="216024" y="1911351"/>
              <a:ext cx="1516283" cy="365760"/>
            </a:xfrm>
            <a:prstGeom prst="rect">
              <a:avLst/>
            </a:prstGeom>
          </p:spPr>
        </p:pic>
      </p:grpSp>
    </p:spTree>
    <p:extLst>
      <p:ext uri="{BB962C8B-B14F-4D97-AF65-F5344CB8AC3E}">
        <p14:creationId xmlns:p14="http://schemas.microsoft.com/office/powerpoint/2010/main" val="272565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4114CD66-9604-4305-B5A8-78B29733E3FB}" type="slidenum">
              <a:rPr lang="en-US" smtClean="0"/>
              <a:pPr>
                <a:defRPr/>
              </a:pPr>
              <a:t>8</a:t>
            </a:fld>
            <a:endParaRPr lang="en-US" dirty="0"/>
          </a:p>
        </p:txBody>
      </p:sp>
      <p:grpSp>
        <p:nvGrpSpPr>
          <p:cNvPr id="5" name="Group 4"/>
          <p:cNvGrpSpPr>
            <a:grpSpLocks noChangeAspect="1"/>
          </p:cNvGrpSpPr>
          <p:nvPr/>
        </p:nvGrpSpPr>
        <p:grpSpPr>
          <a:xfrm>
            <a:off x="683568" y="1412776"/>
            <a:ext cx="7251656" cy="5120640"/>
            <a:chOff x="0" y="200556"/>
            <a:chExt cx="9144000" cy="6456888"/>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0556"/>
              <a:ext cx="9144000" cy="6456888"/>
            </a:xfrm>
            <a:prstGeom prst="rect">
              <a:avLst/>
            </a:prstGeom>
          </p:spPr>
        </p:pic>
        <p:grpSp>
          <p:nvGrpSpPr>
            <p:cNvPr id="7" name="Group 6"/>
            <p:cNvGrpSpPr/>
            <p:nvPr/>
          </p:nvGrpSpPr>
          <p:grpSpPr>
            <a:xfrm>
              <a:off x="289279" y="390914"/>
              <a:ext cx="3028292" cy="2083179"/>
              <a:chOff x="289279" y="390914"/>
              <a:chExt cx="3028292" cy="2083179"/>
            </a:xfrm>
          </p:grpSpPr>
          <p:grpSp>
            <p:nvGrpSpPr>
              <p:cNvPr id="8" name="Group 7"/>
              <p:cNvGrpSpPr/>
              <p:nvPr/>
            </p:nvGrpSpPr>
            <p:grpSpPr>
              <a:xfrm>
                <a:off x="291106" y="633046"/>
                <a:ext cx="412279" cy="1644162"/>
                <a:chOff x="1096921" y="2044651"/>
                <a:chExt cx="412279" cy="1644162"/>
              </a:xfrm>
            </p:grpSpPr>
            <p:pic>
              <p:nvPicPr>
                <p:cNvPr id="18" name="Picture 17"/>
                <p:cNvPicPr>
                  <a:picLocks noChangeAspect="1"/>
                </p:cNvPicPr>
                <p:nvPr/>
              </p:nvPicPr>
              <p:blipFill rotWithShape="1">
                <a:blip r:embed="rId3"/>
                <a:srcRect t="22842" r="84281" b="42137"/>
                <a:stretch/>
              </p:blipFill>
              <p:spPr>
                <a:xfrm>
                  <a:off x="1096922" y="2044651"/>
                  <a:ext cx="403485" cy="1186230"/>
                </a:xfrm>
                <a:prstGeom prst="rect">
                  <a:avLst/>
                </a:prstGeom>
              </p:spPr>
            </p:pic>
            <p:pic>
              <p:nvPicPr>
                <p:cNvPr id="19" name="Picture 18"/>
                <p:cNvPicPr>
                  <a:picLocks noChangeAspect="1"/>
                </p:cNvPicPr>
                <p:nvPr/>
              </p:nvPicPr>
              <p:blipFill rotWithShape="1">
                <a:blip r:embed="rId3"/>
                <a:srcRect t="57863" r="83938" b="34809"/>
                <a:stretch/>
              </p:blipFill>
              <p:spPr>
                <a:xfrm>
                  <a:off x="1096921" y="3440613"/>
                  <a:ext cx="412279" cy="248200"/>
                </a:xfrm>
                <a:prstGeom prst="rect">
                  <a:avLst/>
                </a:prstGeom>
              </p:spPr>
            </p:pic>
            <p:pic>
              <p:nvPicPr>
                <p:cNvPr id="20" name="Picture 19"/>
                <p:cNvPicPr>
                  <a:picLocks noChangeAspect="1"/>
                </p:cNvPicPr>
                <p:nvPr/>
              </p:nvPicPr>
              <p:blipFill rotWithShape="1">
                <a:blip r:embed="rId3"/>
                <a:srcRect t="65287" r="84966" b="27942"/>
                <a:stretch/>
              </p:blipFill>
              <p:spPr>
                <a:xfrm>
                  <a:off x="1096922" y="3230881"/>
                  <a:ext cx="385902" cy="229332"/>
                </a:xfrm>
                <a:prstGeom prst="rect">
                  <a:avLst/>
                </a:prstGeom>
              </p:spPr>
            </p:pic>
          </p:grpSp>
          <p:grpSp>
            <p:nvGrpSpPr>
              <p:cNvPr id="9" name="Group 8"/>
              <p:cNvGrpSpPr/>
              <p:nvPr/>
            </p:nvGrpSpPr>
            <p:grpSpPr>
              <a:xfrm>
                <a:off x="641839" y="597877"/>
                <a:ext cx="2675732" cy="1876216"/>
                <a:chOff x="791308" y="597877"/>
                <a:chExt cx="2675732" cy="1876216"/>
              </a:xfrm>
            </p:grpSpPr>
            <p:sp>
              <p:nvSpPr>
                <p:cNvPr id="11" name="TextBox 10"/>
                <p:cNvSpPr txBox="1"/>
                <p:nvPr/>
              </p:nvSpPr>
              <p:spPr>
                <a:xfrm>
                  <a:off x="791308" y="597877"/>
                  <a:ext cx="1767022" cy="276999"/>
                </a:xfrm>
                <a:prstGeom prst="rect">
                  <a:avLst/>
                </a:prstGeom>
                <a:noFill/>
              </p:spPr>
              <p:txBody>
                <a:bodyPr wrap="none" rtlCol="0">
                  <a:spAutoFit/>
                </a:bodyPr>
                <a:lstStyle/>
                <a:p>
                  <a:r>
                    <a:rPr lang="en-US" sz="1200" dirty="0" err="1" smtClean="0"/>
                    <a:t>Ia</a:t>
                  </a:r>
                  <a:r>
                    <a:rPr lang="en-US" sz="1200" dirty="0" smtClean="0"/>
                    <a:t> – Strict Nature Reserve</a:t>
                  </a:r>
                  <a:endParaRPr lang="en-US" sz="1200" dirty="0"/>
                </a:p>
              </p:txBody>
            </p:sp>
            <p:sp>
              <p:nvSpPr>
                <p:cNvPr id="12" name="TextBox 11"/>
                <p:cNvSpPr txBox="1"/>
                <p:nvPr/>
              </p:nvSpPr>
              <p:spPr>
                <a:xfrm>
                  <a:off x="791308" y="839247"/>
                  <a:ext cx="1473032" cy="276999"/>
                </a:xfrm>
                <a:prstGeom prst="rect">
                  <a:avLst/>
                </a:prstGeom>
                <a:noFill/>
              </p:spPr>
              <p:txBody>
                <a:bodyPr wrap="none" rtlCol="0">
                  <a:spAutoFit/>
                </a:bodyPr>
                <a:lstStyle/>
                <a:p>
                  <a:r>
                    <a:rPr lang="en-US" sz="1200" dirty="0" err="1" smtClean="0"/>
                    <a:t>Ib</a:t>
                  </a:r>
                  <a:r>
                    <a:rPr lang="en-US" sz="1200" dirty="0" smtClean="0"/>
                    <a:t> – Wilderness Area</a:t>
                  </a:r>
                  <a:endParaRPr lang="en-US" sz="1200" dirty="0"/>
                </a:p>
              </p:txBody>
            </p:sp>
            <p:sp>
              <p:nvSpPr>
                <p:cNvPr id="13" name="TextBox 12"/>
                <p:cNvSpPr txBox="1"/>
                <p:nvPr/>
              </p:nvSpPr>
              <p:spPr>
                <a:xfrm>
                  <a:off x="791308" y="1092099"/>
                  <a:ext cx="1282787" cy="276999"/>
                </a:xfrm>
                <a:prstGeom prst="rect">
                  <a:avLst/>
                </a:prstGeom>
                <a:noFill/>
              </p:spPr>
              <p:txBody>
                <a:bodyPr wrap="none" rtlCol="0">
                  <a:spAutoFit/>
                </a:bodyPr>
                <a:lstStyle/>
                <a:p>
                  <a:r>
                    <a:rPr lang="en-US" sz="1200" dirty="0" smtClean="0"/>
                    <a:t>II  – National Park</a:t>
                  </a:r>
                  <a:endParaRPr lang="en-US" sz="1200" dirty="0"/>
                </a:p>
              </p:txBody>
            </p:sp>
            <p:sp>
              <p:nvSpPr>
                <p:cNvPr id="14" name="TextBox 13"/>
                <p:cNvSpPr txBox="1"/>
                <p:nvPr/>
              </p:nvSpPr>
              <p:spPr>
                <a:xfrm>
                  <a:off x="791308" y="1327745"/>
                  <a:ext cx="2330638" cy="276999"/>
                </a:xfrm>
                <a:prstGeom prst="rect">
                  <a:avLst/>
                </a:prstGeom>
                <a:noFill/>
              </p:spPr>
              <p:txBody>
                <a:bodyPr wrap="none" rtlCol="0">
                  <a:spAutoFit/>
                </a:bodyPr>
                <a:lstStyle/>
                <a:p>
                  <a:r>
                    <a:rPr lang="en-US" sz="1200" dirty="0" smtClean="0"/>
                    <a:t>III – Natural Monument or Feature</a:t>
                  </a:r>
                  <a:endParaRPr lang="en-US" sz="1200" dirty="0"/>
                </a:p>
              </p:txBody>
            </p:sp>
            <p:sp>
              <p:nvSpPr>
                <p:cNvPr id="15" name="TextBox 14"/>
                <p:cNvSpPr txBox="1"/>
                <p:nvPr/>
              </p:nvSpPr>
              <p:spPr>
                <a:xfrm>
                  <a:off x="791308" y="1573641"/>
                  <a:ext cx="2675732" cy="276999"/>
                </a:xfrm>
                <a:prstGeom prst="rect">
                  <a:avLst/>
                </a:prstGeom>
                <a:noFill/>
              </p:spPr>
              <p:txBody>
                <a:bodyPr wrap="none" rtlCol="0">
                  <a:spAutoFit/>
                </a:bodyPr>
                <a:lstStyle/>
                <a:p>
                  <a:r>
                    <a:rPr lang="en-US" sz="1200" dirty="0" smtClean="0"/>
                    <a:t>IV – Habitat/Species Management Area</a:t>
                  </a:r>
                  <a:endParaRPr lang="en-US" sz="1200" dirty="0"/>
                </a:p>
              </p:txBody>
            </p:sp>
            <p:sp>
              <p:nvSpPr>
                <p:cNvPr id="16" name="TextBox 15"/>
                <p:cNvSpPr txBox="1"/>
                <p:nvPr/>
              </p:nvSpPr>
              <p:spPr>
                <a:xfrm>
                  <a:off x="791308" y="1801325"/>
                  <a:ext cx="1754904" cy="276999"/>
                </a:xfrm>
                <a:prstGeom prst="rect">
                  <a:avLst/>
                </a:prstGeom>
                <a:noFill/>
              </p:spPr>
              <p:txBody>
                <a:bodyPr wrap="none" rtlCol="0">
                  <a:spAutoFit/>
                </a:bodyPr>
                <a:lstStyle/>
                <a:p>
                  <a:r>
                    <a:rPr lang="en-US" sz="1200" dirty="0" smtClean="0"/>
                    <a:t>V  – Protected Landscape</a:t>
                  </a:r>
                  <a:endParaRPr lang="en-US" sz="1200" dirty="0"/>
                </a:p>
              </p:txBody>
            </p:sp>
            <p:sp>
              <p:nvSpPr>
                <p:cNvPr id="17" name="TextBox 16"/>
                <p:cNvSpPr txBox="1"/>
                <p:nvPr/>
              </p:nvSpPr>
              <p:spPr>
                <a:xfrm>
                  <a:off x="791308" y="2012428"/>
                  <a:ext cx="2492734" cy="461665"/>
                </a:xfrm>
                <a:prstGeom prst="rect">
                  <a:avLst/>
                </a:prstGeom>
                <a:noFill/>
              </p:spPr>
              <p:txBody>
                <a:bodyPr wrap="none" rtlCol="0">
                  <a:spAutoFit/>
                </a:bodyPr>
                <a:lstStyle/>
                <a:p>
                  <a:r>
                    <a:rPr lang="en-US" sz="1200" dirty="0" smtClean="0"/>
                    <a:t>VI – Protected Area with Sustainable </a:t>
                  </a:r>
                </a:p>
                <a:p>
                  <a:r>
                    <a:rPr lang="en-US" sz="1200" dirty="0" smtClean="0"/>
                    <a:t>Use of Natural Resources</a:t>
                  </a:r>
                  <a:endParaRPr lang="en-US" sz="1200" dirty="0"/>
                </a:p>
              </p:txBody>
            </p:sp>
          </p:grpSp>
          <p:pic>
            <p:nvPicPr>
              <p:cNvPr id="10" name="Picture 9"/>
              <p:cNvPicPr>
                <a:picLocks noChangeAspect="1"/>
              </p:cNvPicPr>
              <p:nvPr/>
            </p:nvPicPr>
            <p:blipFill rotWithShape="1">
              <a:blip r:embed="rId3"/>
              <a:srcRect t="15612" r="46945" b="78543"/>
              <a:stretch/>
            </p:blipFill>
            <p:spPr>
              <a:xfrm>
                <a:off x="289279" y="390914"/>
                <a:ext cx="1361848" cy="197988"/>
              </a:xfrm>
              <a:prstGeom prst="rect">
                <a:avLst/>
              </a:prstGeom>
            </p:spPr>
          </p:pic>
        </p:grpSp>
      </p:gr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412776"/>
            <a:ext cx="7251656" cy="5120640"/>
          </a:xfrm>
          <a:prstGeom prst="rect">
            <a:avLst/>
          </a:prstGeom>
        </p:spPr>
      </p:pic>
      <p:pic>
        <p:nvPicPr>
          <p:cNvPr id="22" name="Picture 21"/>
          <p:cNvPicPr>
            <a:picLocks noChangeAspect="1"/>
          </p:cNvPicPr>
          <p:nvPr/>
        </p:nvPicPr>
        <p:blipFill rotWithShape="1">
          <a:blip r:embed="rId5"/>
          <a:srcRect t="38788" b="36117"/>
          <a:stretch/>
        </p:blipFill>
        <p:spPr>
          <a:xfrm>
            <a:off x="3980070" y="1571928"/>
            <a:ext cx="1968079" cy="457200"/>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420" y="1412776"/>
            <a:ext cx="7251656" cy="5120640"/>
          </a:xfrm>
          <a:prstGeom prst="rect">
            <a:avLst/>
          </a:prstGeom>
        </p:spPr>
      </p:pic>
      <p:pic>
        <p:nvPicPr>
          <p:cNvPr id="24" name="Picture 23"/>
          <p:cNvPicPr>
            <a:picLocks noChangeAspect="1"/>
          </p:cNvPicPr>
          <p:nvPr/>
        </p:nvPicPr>
        <p:blipFill rotWithShape="1">
          <a:blip r:embed="rId7"/>
          <a:srcRect t="21326" b="58056"/>
          <a:stretch/>
        </p:blipFill>
        <p:spPr>
          <a:xfrm>
            <a:off x="3983079" y="2096840"/>
            <a:ext cx="1371600" cy="255689"/>
          </a:xfrm>
          <a:prstGeom prst="rect">
            <a:avLst/>
          </a:prstGeom>
        </p:spPr>
      </p:pic>
      <p:sp>
        <p:nvSpPr>
          <p:cNvPr id="25" name="Title 1"/>
          <p:cNvSpPr>
            <a:spLocks noGrp="1"/>
          </p:cNvSpPr>
          <p:nvPr>
            <p:ph type="title"/>
          </p:nvPr>
        </p:nvSpPr>
        <p:spPr>
          <a:xfrm>
            <a:off x="457200" y="274638"/>
            <a:ext cx="8229600" cy="1143000"/>
          </a:xfrm>
        </p:spPr>
        <p:txBody>
          <a:bodyPr/>
          <a:lstStyle/>
          <a:p>
            <a:r>
              <a:rPr lang="en-US" dirty="0" err="1" smtClean="0"/>
              <a:t>IUCN</a:t>
            </a:r>
            <a:r>
              <a:rPr lang="en-US" dirty="0" smtClean="0"/>
              <a:t> Categories</a:t>
            </a:r>
            <a:br>
              <a:rPr lang="en-US" dirty="0" smtClean="0"/>
            </a:br>
            <a:r>
              <a:rPr lang="en-US" sz="2400" i="1" dirty="0" smtClean="0"/>
              <a:t>International </a:t>
            </a:r>
            <a:r>
              <a:rPr lang="en-US" sz="2400" i="1" dirty="0"/>
              <a:t>Union for Conservation of </a:t>
            </a:r>
            <a:r>
              <a:rPr lang="en-US" sz="2400" i="1" dirty="0" smtClean="0"/>
              <a:t>Nature</a:t>
            </a:r>
            <a:endParaRPr lang="en-US" dirty="0"/>
          </a:p>
        </p:txBody>
      </p:sp>
      <p:sp>
        <p:nvSpPr>
          <p:cNvPr id="26" name="Rectangle 25"/>
          <p:cNvSpPr/>
          <p:nvPr/>
        </p:nvSpPr>
        <p:spPr>
          <a:xfrm>
            <a:off x="3314570" y="6507162"/>
            <a:ext cx="4381630" cy="410882"/>
          </a:xfrm>
          <a:prstGeom prst="rect">
            <a:avLst/>
          </a:prstGeom>
        </p:spPr>
        <p:txBody>
          <a:bodyPr wrap="square">
            <a:spAutoFit/>
          </a:bodyPr>
          <a:lstStyle/>
          <a:p>
            <a:pPr>
              <a:lnSpc>
                <a:spcPct val="115000"/>
              </a:lnSpc>
              <a:spcAft>
                <a:spcPts val="1000"/>
              </a:spcAft>
            </a:pPr>
            <a:r>
              <a:rPr lang="en-US" sz="900" b="1" i="1" dirty="0" smtClean="0">
                <a:latin typeface="Arial" panose="020B0604020202020204" pitchFamily="34" charset="0"/>
                <a:ea typeface="Calibri" panose="020F0502020204030204" pitchFamily="34" charset="0"/>
                <a:cs typeface="Arial" panose="020B0604020202020204" pitchFamily="34" charset="0"/>
              </a:rPr>
              <a:t>Sources</a:t>
            </a:r>
            <a:r>
              <a:rPr lang="en-US" sz="900" i="1" dirty="0" smtClean="0">
                <a:latin typeface="Arial" panose="020B0604020202020204" pitchFamily="34" charset="0"/>
                <a:ea typeface="Calibri" panose="020F0502020204030204" pitchFamily="34" charset="0"/>
                <a:cs typeface="Arial" panose="020B0604020202020204" pitchFamily="34" charset="0"/>
              </a:rPr>
              <a:t>: combined from </a:t>
            </a:r>
            <a:r>
              <a:rPr lang="en-US" sz="900" i="1" dirty="0">
                <a:latin typeface="Arial" panose="020B0604020202020204" pitchFamily="34" charset="0"/>
                <a:ea typeface="Calibri" panose="020F0502020204030204" pitchFamily="34" charset="0"/>
                <a:cs typeface="Arial" panose="020B0604020202020204" pitchFamily="34" charset="0"/>
              </a:rPr>
              <a:t>EEA </a:t>
            </a:r>
            <a:r>
              <a:rPr lang="en-US" sz="900" i="1" dirty="0" smtClean="0">
                <a:latin typeface="Arial" panose="020B0604020202020204" pitchFamily="34" charset="0"/>
                <a:ea typeface="Calibri" panose="020F0502020204030204" pitchFamily="34" charset="0"/>
                <a:cs typeface="Arial" panose="020B0604020202020204" pitchFamily="34" charset="0"/>
              </a:rPr>
              <a:t>- European Environment Agency, WDPA - World </a:t>
            </a:r>
            <a:r>
              <a:rPr lang="en-US" sz="900" i="1" dirty="0">
                <a:latin typeface="Arial" panose="020B0604020202020204" pitchFamily="34" charset="0"/>
                <a:ea typeface="Calibri" panose="020F0502020204030204" pitchFamily="34" charset="0"/>
                <a:cs typeface="Arial" panose="020B0604020202020204" pitchFamily="34" charset="0"/>
              </a:rPr>
              <a:t>Database on Protected </a:t>
            </a:r>
            <a:r>
              <a:rPr lang="en-US" sz="900" i="1" dirty="0" smtClean="0">
                <a:latin typeface="Arial" panose="020B0604020202020204" pitchFamily="34" charset="0"/>
                <a:ea typeface="Calibri" panose="020F0502020204030204" pitchFamily="34" charset="0"/>
                <a:cs typeface="Arial" panose="020B0604020202020204" pitchFamily="34" charset="0"/>
              </a:rPr>
              <a:t>Areas, and ALPARC.</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1835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4114CD66-9604-4305-B5A8-78B29733E3FB}" type="slidenum">
              <a:rPr lang="en-US" smtClean="0"/>
              <a:pPr>
                <a:defRPr/>
              </a:pPr>
              <a:t>9</a:t>
            </a:fld>
            <a:endParaRPr lang="en-US" dirty="0"/>
          </a:p>
        </p:txBody>
      </p:sp>
      <p:sp>
        <p:nvSpPr>
          <p:cNvPr id="5" name="Title 1"/>
          <p:cNvSpPr>
            <a:spLocks noGrp="1"/>
          </p:cNvSpPr>
          <p:nvPr>
            <p:ph type="title"/>
          </p:nvPr>
        </p:nvSpPr>
        <p:spPr>
          <a:xfrm>
            <a:off x="457200" y="274638"/>
            <a:ext cx="8229600" cy="1143000"/>
          </a:xfrm>
        </p:spPr>
        <p:txBody>
          <a:bodyPr/>
          <a:lstStyle/>
          <a:p>
            <a:r>
              <a:rPr lang="en-US" dirty="0" smtClean="0"/>
              <a:t>Harmonized Protected Areas</a:t>
            </a:r>
            <a:endParaRPr lang="en-US" dirty="0"/>
          </a:p>
        </p:txBody>
      </p:sp>
      <p:grpSp>
        <p:nvGrpSpPr>
          <p:cNvPr id="6" name="Group 5"/>
          <p:cNvGrpSpPr>
            <a:grpSpLocks noChangeAspect="1"/>
          </p:cNvGrpSpPr>
          <p:nvPr/>
        </p:nvGrpSpPr>
        <p:grpSpPr>
          <a:xfrm>
            <a:off x="683568" y="1412776"/>
            <a:ext cx="7604305" cy="5120640"/>
            <a:chOff x="0" y="200556"/>
            <a:chExt cx="9653954" cy="6500847"/>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0556"/>
              <a:ext cx="9144000" cy="645688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12" y="534420"/>
              <a:ext cx="9466542" cy="6166983"/>
            </a:xfrm>
            <a:prstGeom prst="rect">
              <a:avLst/>
            </a:prstGeom>
          </p:spPr>
        </p:pic>
        <p:sp>
          <p:nvSpPr>
            <p:cNvPr id="9" name="TextBox 8"/>
            <p:cNvSpPr txBox="1"/>
            <p:nvPr/>
          </p:nvSpPr>
          <p:spPr>
            <a:xfrm>
              <a:off x="284125" y="516836"/>
              <a:ext cx="2096679" cy="461665"/>
            </a:xfrm>
            <a:prstGeom prst="rect">
              <a:avLst/>
            </a:prstGeom>
            <a:noFill/>
          </p:spPr>
          <p:txBody>
            <a:bodyPr wrap="square" rtlCol="0">
              <a:spAutoFit/>
            </a:bodyPr>
            <a:lstStyle/>
            <a:p>
              <a:r>
                <a:rPr lang="en-US" sz="1200" b="1" dirty="0" smtClean="0">
                  <a:latin typeface="Arial" panose="020B0604020202020204" pitchFamily="34" charset="0"/>
                  <a:cs typeface="Arial" panose="020B0604020202020204" pitchFamily="34" charset="0"/>
                </a:rPr>
                <a:t>Scenario 1 – General protection level</a:t>
              </a:r>
              <a:endParaRPr lang="en-US" sz="1200" b="1" dirty="0">
                <a:latin typeface="Arial" panose="020B0604020202020204" pitchFamily="34" charset="0"/>
                <a:cs typeface="Arial" panose="020B0604020202020204" pitchFamily="34" charset="0"/>
              </a:endParaRPr>
            </a:p>
          </p:txBody>
        </p:sp>
        <p:grpSp>
          <p:nvGrpSpPr>
            <p:cNvPr id="10" name="Group 9"/>
            <p:cNvGrpSpPr/>
            <p:nvPr/>
          </p:nvGrpSpPr>
          <p:grpSpPr>
            <a:xfrm>
              <a:off x="364358" y="1110117"/>
              <a:ext cx="2079961" cy="1096756"/>
              <a:chOff x="364358" y="1110117"/>
              <a:chExt cx="2079961" cy="1096756"/>
            </a:xfrm>
          </p:grpSpPr>
          <p:grpSp>
            <p:nvGrpSpPr>
              <p:cNvPr id="11" name="Group 10"/>
              <p:cNvGrpSpPr/>
              <p:nvPr/>
            </p:nvGrpSpPr>
            <p:grpSpPr>
              <a:xfrm>
                <a:off x="364358" y="1110117"/>
                <a:ext cx="1644489" cy="1096756"/>
                <a:chOff x="7108971" y="4616032"/>
                <a:chExt cx="1073745" cy="696947"/>
              </a:xfrm>
            </p:grpSpPr>
            <p:pic>
              <p:nvPicPr>
                <p:cNvPr id="15" name="Picture 14"/>
                <p:cNvPicPr>
                  <a:picLocks noChangeAspect="1"/>
                </p:cNvPicPr>
                <p:nvPr/>
              </p:nvPicPr>
              <p:blipFill rotWithShape="1">
                <a:blip r:embed="rId4"/>
                <a:srcRect t="45216" r="75409" b="11452"/>
                <a:stretch/>
              </p:blipFill>
              <p:spPr>
                <a:xfrm>
                  <a:off x="7320040" y="4842446"/>
                  <a:ext cx="267479" cy="470533"/>
                </a:xfrm>
                <a:prstGeom prst="rect">
                  <a:avLst/>
                </a:prstGeom>
              </p:spPr>
            </p:pic>
            <p:sp>
              <p:nvSpPr>
                <p:cNvPr id="16" name="TextBox 15"/>
                <p:cNvSpPr txBox="1"/>
                <p:nvPr/>
              </p:nvSpPr>
              <p:spPr>
                <a:xfrm>
                  <a:off x="7108971" y="4616032"/>
                  <a:ext cx="1073745" cy="176022"/>
                </a:xfrm>
                <a:prstGeom prst="rect">
                  <a:avLst/>
                </a:prstGeom>
                <a:solidFill>
                  <a:schemeClr val="bg1"/>
                </a:solidFill>
              </p:spPr>
              <p:txBody>
                <a:bodyPr wrap="none" rtlCol="0">
                  <a:spAutoFit/>
                </a:bodyPr>
                <a:lstStyle/>
                <a:p>
                  <a:r>
                    <a:rPr lang="en-US" sz="1200" b="1" dirty="0" smtClean="0"/>
                    <a:t>Production restrictions</a:t>
                  </a:r>
                  <a:endParaRPr lang="en-US" sz="1200" b="1" dirty="0"/>
                </a:p>
              </p:txBody>
            </p:sp>
          </p:grpSp>
          <p:sp>
            <p:nvSpPr>
              <p:cNvPr id="12" name="TextBox 11"/>
              <p:cNvSpPr txBox="1"/>
              <p:nvPr/>
            </p:nvSpPr>
            <p:spPr>
              <a:xfrm>
                <a:off x="1043936" y="1428315"/>
                <a:ext cx="1191993" cy="276999"/>
              </a:xfrm>
              <a:prstGeom prst="rect">
                <a:avLst/>
              </a:prstGeom>
              <a:noFill/>
            </p:spPr>
            <p:txBody>
              <a:bodyPr wrap="none" rtlCol="0">
                <a:spAutoFit/>
              </a:bodyPr>
              <a:lstStyle/>
              <a:p>
                <a:r>
                  <a:rPr lang="en-US" sz="1200" dirty="0" smtClean="0"/>
                  <a:t>High protection</a:t>
                </a:r>
                <a:endParaRPr lang="en-US" sz="1200" dirty="0"/>
              </a:p>
            </p:txBody>
          </p:sp>
          <p:sp>
            <p:nvSpPr>
              <p:cNvPr id="13" name="TextBox 12"/>
              <p:cNvSpPr txBox="1"/>
              <p:nvPr/>
            </p:nvSpPr>
            <p:spPr>
              <a:xfrm>
                <a:off x="1043936" y="1679094"/>
                <a:ext cx="1400383" cy="276999"/>
              </a:xfrm>
              <a:prstGeom prst="rect">
                <a:avLst/>
              </a:prstGeom>
              <a:noFill/>
            </p:spPr>
            <p:txBody>
              <a:bodyPr wrap="none" rtlCol="0">
                <a:spAutoFit/>
              </a:bodyPr>
              <a:lstStyle/>
              <a:p>
                <a:r>
                  <a:rPr lang="en-US" sz="1200" dirty="0" smtClean="0"/>
                  <a:t>Medium protection</a:t>
                </a:r>
                <a:endParaRPr lang="en-US" sz="1200" dirty="0"/>
              </a:p>
            </p:txBody>
          </p:sp>
          <p:sp>
            <p:nvSpPr>
              <p:cNvPr id="14" name="TextBox 13"/>
              <p:cNvSpPr txBox="1"/>
              <p:nvPr/>
            </p:nvSpPr>
            <p:spPr>
              <a:xfrm>
                <a:off x="1043936" y="1922253"/>
                <a:ext cx="1128899" cy="276999"/>
              </a:xfrm>
              <a:prstGeom prst="rect">
                <a:avLst/>
              </a:prstGeom>
              <a:noFill/>
            </p:spPr>
            <p:txBody>
              <a:bodyPr wrap="none" rtlCol="0">
                <a:spAutoFit/>
              </a:bodyPr>
              <a:lstStyle/>
              <a:p>
                <a:r>
                  <a:rPr lang="en-US" sz="1200" dirty="0" smtClean="0"/>
                  <a:t>Low protection</a:t>
                </a:r>
                <a:endParaRPr lang="en-US" sz="1200" dirty="0"/>
              </a:p>
            </p:txBody>
          </p:sp>
        </p:grpSp>
      </p:grpSp>
    </p:spTree>
    <p:extLst>
      <p:ext uri="{BB962C8B-B14F-4D97-AF65-F5344CB8AC3E}">
        <p14:creationId xmlns:p14="http://schemas.microsoft.com/office/powerpoint/2010/main" val="445566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iiasa-new">
  <a:themeElements>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iasa-light-version">
  <a:themeElements>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4">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iiasa-new</Template>
  <TotalTime>1</TotalTime>
  <Words>1114</Words>
  <Application>Microsoft Office PowerPoint</Application>
  <PresentationFormat>On-screen Show (4:3)</PresentationFormat>
  <Paragraphs>207</Paragraphs>
  <Slides>13</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ＭＳ Ｐゴシック</vt:lpstr>
      <vt:lpstr>Arial</vt:lpstr>
      <vt:lpstr>Arial Narrow</vt:lpstr>
      <vt:lpstr>Calibri</vt:lpstr>
      <vt:lpstr>Fjalla One</vt:lpstr>
      <vt:lpstr>Wingdings</vt:lpstr>
      <vt:lpstr>iiasa-new</vt:lpstr>
      <vt:lpstr>iiasa-light-version</vt:lpstr>
      <vt:lpstr>Modeling sustainable bioenergy feedstock production in the Alps</vt:lpstr>
      <vt:lpstr>Objective</vt:lpstr>
      <vt:lpstr>The BeWhere Umbrella</vt:lpstr>
      <vt:lpstr>BeWhere Model </vt:lpstr>
      <vt:lpstr>Ecosystem trade-offs of forest areas</vt:lpstr>
      <vt:lpstr>Economic bioenergy potential</vt:lpstr>
      <vt:lpstr>Protected Areas</vt:lpstr>
      <vt:lpstr>IUCN Categories International Union for Conservation of Nature</vt:lpstr>
      <vt:lpstr>Harmonized Protected Areas</vt:lpstr>
      <vt:lpstr>Marginal protection cost</vt:lpstr>
      <vt:lpstr>JECAMI</vt:lpstr>
      <vt:lpstr>Summary and Outlook</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Leduc</dc:creator>
  <cp:lastModifiedBy>Leduc</cp:lastModifiedBy>
  <cp:revision>37</cp:revision>
  <dcterms:created xsi:type="dcterms:W3CDTF">2014-06-04T08:56:10Z</dcterms:created>
  <dcterms:modified xsi:type="dcterms:W3CDTF">2016-04-21T12:31:06Z</dcterms:modified>
</cp:coreProperties>
</file>