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1" r:id="rId2"/>
    <p:sldMasterId id="2147483682" r:id="rId3"/>
  </p:sldMasterIdLst>
  <p:notesMasterIdLst>
    <p:notesMasterId r:id="rId33"/>
  </p:notesMasterIdLst>
  <p:sldIdLst>
    <p:sldId id="256" r:id="rId4"/>
    <p:sldId id="364" r:id="rId5"/>
    <p:sldId id="367" r:id="rId6"/>
    <p:sldId id="334" r:id="rId7"/>
    <p:sldId id="336" r:id="rId8"/>
    <p:sldId id="313" r:id="rId9"/>
    <p:sldId id="339" r:id="rId10"/>
    <p:sldId id="340" r:id="rId11"/>
    <p:sldId id="341" r:id="rId12"/>
    <p:sldId id="342" r:id="rId13"/>
    <p:sldId id="318" r:id="rId14"/>
    <p:sldId id="325" r:id="rId15"/>
    <p:sldId id="392" r:id="rId16"/>
    <p:sldId id="393" r:id="rId17"/>
    <p:sldId id="395" r:id="rId18"/>
    <p:sldId id="394" r:id="rId19"/>
    <p:sldId id="360" r:id="rId20"/>
    <p:sldId id="329" r:id="rId21"/>
    <p:sldId id="390" r:id="rId22"/>
    <p:sldId id="389" r:id="rId23"/>
    <p:sldId id="391" r:id="rId24"/>
    <p:sldId id="378" r:id="rId25"/>
    <p:sldId id="380" r:id="rId26"/>
    <p:sldId id="384" r:id="rId27"/>
    <p:sldId id="387" r:id="rId28"/>
    <p:sldId id="382" r:id="rId29"/>
    <p:sldId id="374" r:id="rId30"/>
    <p:sldId id="385" r:id="rId31"/>
    <p:sldId id="388" r:id="rId3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rt" id="{90C5005B-ED96-BA48-9C62-A94DAD60BA7C}">
          <p14:sldIdLst>
            <p14:sldId id="256"/>
          </p14:sldIdLst>
        </p14:section>
        <p14:section name="Introduction" id="{D91FB88A-DDD3-6141-99BF-4CF9BB0263EE}">
          <p14:sldIdLst>
            <p14:sldId id="364"/>
            <p14:sldId id="367"/>
            <p14:sldId id="334"/>
            <p14:sldId id="336"/>
            <p14:sldId id="313"/>
          </p14:sldIdLst>
        </p14:section>
        <p14:section name="Approach" id="{EB0014F3-D6B4-294A-BC6C-CC530F62B711}">
          <p14:sldIdLst>
            <p14:sldId id="339"/>
            <p14:sldId id="340"/>
            <p14:sldId id="341"/>
            <p14:sldId id="342"/>
          </p14:sldIdLst>
        </p14:section>
        <p14:section name="Results" id="{436C3317-6556-184A-82FD-B52F1AFD923E}">
          <p14:sldIdLst>
            <p14:sldId id="318"/>
            <p14:sldId id="325"/>
            <p14:sldId id="392"/>
            <p14:sldId id="393"/>
            <p14:sldId id="395"/>
            <p14:sldId id="394"/>
          </p14:sldIdLst>
        </p14:section>
        <p14:section name="Discussion and preliminary conclusions" id="{99F1F8CB-9E5A-EC4E-95F6-8875FA9CA67B}">
          <p14:sldIdLst>
            <p14:sldId id="360"/>
          </p14:sldIdLst>
        </p14:section>
        <p14:section name="Reserve slides" id="{CC87950A-DAC1-2E45-9A41-BEF69C806DC0}">
          <p14:sldIdLst>
            <p14:sldId id="329"/>
            <p14:sldId id="390"/>
            <p14:sldId id="389"/>
            <p14:sldId id="391"/>
            <p14:sldId id="378"/>
            <p14:sldId id="380"/>
            <p14:sldId id="384"/>
            <p14:sldId id="387"/>
            <p14:sldId id="382"/>
            <p14:sldId id="374"/>
            <p14:sldId id="385"/>
            <p14:sldId id="3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8B00"/>
    <a:srgbClr val="FFC655"/>
    <a:srgbClr val="F0DC62"/>
    <a:srgbClr val="B7F62A"/>
    <a:srgbClr val="FFB7B7"/>
    <a:srgbClr val="20CF35"/>
    <a:srgbClr val="30D244"/>
    <a:srgbClr val="0702FC"/>
    <a:srgbClr val="94C1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Style à thème 2 - Accentuation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2" autoAdjust="0"/>
    <p:restoredTop sz="96433" autoAdjust="0"/>
  </p:normalViewPr>
  <p:slideViewPr>
    <p:cSldViewPr snapToGrid="0" snapToObjects="1">
      <p:cViewPr varScale="1">
        <p:scale>
          <a:sx n="108" d="100"/>
          <a:sy n="108" d="100"/>
        </p:scale>
        <p:origin x="378" y="108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-34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D86F76-55C5-FF44-861B-3B88D2BA3DFA}" type="doc">
      <dgm:prSet loTypeId="urn:microsoft.com/office/officeart/2005/8/layout/process1" loCatId="" qsTypeId="urn:microsoft.com/office/officeart/2005/8/quickstyle/simple2" qsCatId="simple" csTypeId="urn:microsoft.com/office/officeart/2005/8/colors/colorful1" csCatId="colorful" phldr="1"/>
      <dgm:spPr/>
    </dgm:pt>
    <dgm:pt modelId="{5A115563-ECC0-5346-99A3-3804B6CEC26B}">
      <dgm:prSet phldrT="[Texte]" custT="1"/>
      <dgm:spPr/>
      <dgm:t>
        <a:bodyPr/>
        <a:lstStyle/>
        <a:p>
          <a:r>
            <a:rPr lang="en-US" sz="2400" dirty="0" smtClean="0"/>
            <a:t>Complex supply chain interactions</a:t>
          </a:r>
          <a:endParaRPr lang="en-US" sz="2400" dirty="0"/>
        </a:p>
      </dgm:t>
    </dgm:pt>
    <dgm:pt modelId="{AC76049B-A618-A741-8A69-D98F897AF5F1}" type="parTrans" cxnId="{6F0F8C5D-24A9-D94F-A6F4-30FE557399C6}">
      <dgm:prSet/>
      <dgm:spPr/>
      <dgm:t>
        <a:bodyPr/>
        <a:lstStyle/>
        <a:p>
          <a:endParaRPr lang="en-US" sz="2400"/>
        </a:p>
      </dgm:t>
    </dgm:pt>
    <dgm:pt modelId="{57D068B0-E943-534C-993B-91CBC72EDEE4}" type="sibTrans" cxnId="{6F0F8C5D-24A9-D94F-A6F4-30FE557399C6}">
      <dgm:prSet custT="1"/>
      <dgm:spPr/>
      <dgm:t>
        <a:bodyPr/>
        <a:lstStyle/>
        <a:p>
          <a:endParaRPr lang="en-US" sz="2400"/>
        </a:p>
      </dgm:t>
    </dgm:pt>
    <dgm:pt modelId="{2DE3E5E3-4193-B94F-8969-EEA5E7A94D6C}">
      <dgm:prSet phldrT="[Texte]"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Network</a:t>
          </a:r>
          <a:endParaRPr lang="en-US" sz="2400" b="1" dirty="0">
            <a:solidFill>
              <a:schemeClr val="tx1"/>
            </a:solidFill>
          </a:endParaRPr>
        </a:p>
      </dgm:t>
    </dgm:pt>
    <dgm:pt modelId="{CB19C658-F8D2-204A-B3B2-C4F0CDC849E7}" type="parTrans" cxnId="{532EEEBE-F0F5-B744-A9AA-9BB097E6BE1D}">
      <dgm:prSet/>
      <dgm:spPr/>
      <dgm:t>
        <a:bodyPr/>
        <a:lstStyle/>
        <a:p>
          <a:endParaRPr lang="en-US" sz="2400"/>
        </a:p>
      </dgm:t>
    </dgm:pt>
    <dgm:pt modelId="{A7ADD846-B8C6-E645-B778-CAD29BA0CEB1}" type="sibTrans" cxnId="{532EEEBE-F0F5-B744-A9AA-9BB097E6BE1D}">
      <dgm:prSet/>
      <dgm:spPr/>
      <dgm:t>
        <a:bodyPr/>
        <a:lstStyle/>
        <a:p>
          <a:endParaRPr lang="en-US" sz="2400"/>
        </a:p>
      </dgm:t>
    </dgm:pt>
    <dgm:pt modelId="{DEB55FB1-6457-C04E-A50A-CA74A760FC3C}" type="pres">
      <dgm:prSet presAssocID="{C5D86F76-55C5-FF44-861B-3B88D2BA3DFA}" presName="Name0" presStyleCnt="0">
        <dgm:presLayoutVars>
          <dgm:dir/>
          <dgm:resizeHandles val="exact"/>
        </dgm:presLayoutVars>
      </dgm:prSet>
      <dgm:spPr/>
    </dgm:pt>
    <dgm:pt modelId="{8A8167C5-1F85-2F40-AFED-FCC842FA1783}" type="pres">
      <dgm:prSet presAssocID="{5A115563-ECC0-5346-99A3-3804B6CEC26B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8AB43F-E0C8-B343-93A5-BD2E963CE279}" type="pres">
      <dgm:prSet presAssocID="{57D068B0-E943-534C-993B-91CBC72EDEE4}" presName="sibTrans" presStyleLbl="sibTrans2D1" presStyleIdx="0" presStyleCnt="1"/>
      <dgm:spPr/>
      <dgm:t>
        <a:bodyPr/>
        <a:lstStyle/>
        <a:p>
          <a:endParaRPr lang="en-US"/>
        </a:p>
      </dgm:t>
    </dgm:pt>
    <dgm:pt modelId="{F0B0F5BC-2021-5C4D-A820-C8E9248022C0}" type="pres">
      <dgm:prSet presAssocID="{57D068B0-E943-534C-993B-91CBC72EDEE4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EAAC5F2E-A044-F74B-AB8E-5117A8F28E23}" type="pres">
      <dgm:prSet presAssocID="{2DE3E5E3-4193-B94F-8969-EEA5E7A94D6C}" presName="node" presStyleLbl="node1" presStyleIdx="1" presStyleCnt="2" custLinFactNeighborX="411" custLinFactNeighborY="-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8F0DB4-D69F-3143-876E-7F745A8CD0E2}" type="presOf" srcId="{57D068B0-E943-534C-993B-91CBC72EDEE4}" destId="{C28AB43F-E0C8-B343-93A5-BD2E963CE279}" srcOrd="0" destOrd="0" presId="urn:microsoft.com/office/officeart/2005/8/layout/process1"/>
    <dgm:cxn modelId="{532EEEBE-F0F5-B744-A9AA-9BB097E6BE1D}" srcId="{C5D86F76-55C5-FF44-861B-3B88D2BA3DFA}" destId="{2DE3E5E3-4193-B94F-8969-EEA5E7A94D6C}" srcOrd="1" destOrd="0" parTransId="{CB19C658-F8D2-204A-B3B2-C4F0CDC849E7}" sibTransId="{A7ADD846-B8C6-E645-B778-CAD29BA0CEB1}"/>
    <dgm:cxn modelId="{0972C742-C688-E840-815B-6391FB2BFD53}" type="presOf" srcId="{C5D86F76-55C5-FF44-861B-3B88D2BA3DFA}" destId="{DEB55FB1-6457-C04E-A50A-CA74A760FC3C}" srcOrd="0" destOrd="0" presId="urn:microsoft.com/office/officeart/2005/8/layout/process1"/>
    <dgm:cxn modelId="{4122A7B2-95C0-AD46-B9DC-4B437A6C0877}" type="presOf" srcId="{5A115563-ECC0-5346-99A3-3804B6CEC26B}" destId="{8A8167C5-1F85-2F40-AFED-FCC842FA1783}" srcOrd="0" destOrd="0" presId="urn:microsoft.com/office/officeart/2005/8/layout/process1"/>
    <dgm:cxn modelId="{6F0F8C5D-24A9-D94F-A6F4-30FE557399C6}" srcId="{C5D86F76-55C5-FF44-861B-3B88D2BA3DFA}" destId="{5A115563-ECC0-5346-99A3-3804B6CEC26B}" srcOrd="0" destOrd="0" parTransId="{AC76049B-A618-A741-8A69-D98F897AF5F1}" sibTransId="{57D068B0-E943-534C-993B-91CBC72EDEE4}"/>
    <dgm:cxn modelId="{D828879E-86AF-7D42-BD0A-00EF5CDD4023}" type="presOf" srcId="{57D068B0-E943-534C-993B-91CBC72EDEE4}" destId="{F0B0F5BC-2021-5C4D-A820-C8E9248022C0}" srcOrd="1" destOrd="0" presId="urn:microsoft.com/office/officeart/2005/8/layout/process1"/>
    <dgm:cxn modelId="{9120C48F-33FF-6844-B75B-6066090BC78C}" type="presOf" srcId="{2DE3E5E3-4193-B94F-8969-EEA5E7A94D6C}" destId="{EAAC5F2E-A044-F74B-AB8E-5117A8F28E23}" srcOrd="0" destOrd="0" presId="urn:microsoft.com/office/officeart/2005/8/layout/process1"/>
    <dgm:cxn modelId="{50C1C9C0-3200-3A47-9A9E-AEBED677D4E4}" type="presParOf" srcId="{DEB55FB1-6457-C04E-A50A-CA74A760FC3C}" destId="{8A8167C5-1F85-2F40-AFED-FCC842FA1783}" srcOrd="0" destOrd="0" presId="urn:microsoft.com/office/officeart/2005/8/layout/process1"/>
    <dgm:cxn modelId="{318D2F3D-B4A5-7742-B2F5-D54EB74807C8}" type="presParOf" srcId="{DEB55FB1-6457-C04E-A50A-CA74A760FC3C}" destId="{C28AB43F-E0C8-B343-93A5-BD2E963CE279}" srcOrd="1" destOrd="0" presId="urn:microsoft.com/office/officeart/2005/8/layout/process1"/>
    <dgm:cxn modelId="{FE6CFEB6-0167-4145-919A-A8845FC7013D}" type="presParOf" srcId="{C28AB43F-E0C8-B343-93A5-BD2E963CE279}" destId="{F0B0F5BC-2021-5C4D-A820-C8E9248022C0}" srcOrd="0" destOrd="0" presId="urn:microsoft.com/office/officeart/2005/8/layout/process1"/>
    <dgm:cxn modelId="{4BD607BE-2445-FB43-A44E-D6CC7996B4E1}" type="presParOf" srcId="{DEB55FB1-6457-C04E-A50A-CA74A760FC3C}" destId="{EAAC5F2E-A044-F74B-AB8E-5117A8F28E23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D86F76-55C5-FF44-861B-3B88D2BA3DFA}" type="doc">
      <dgm:prSet loTypeId="urn:microsoft.com/office/officeart/2005/8/layout/process1" loCatId="" qsTypeId="urn:microsoft.com/office/officeart/2005/8/quickstyle/simple2" qsCatId="simple" csTypeId="urn:microsoft.com/office/officeart/2005/8/colors/colorful1" csCatId="colorful" phldr="1"/>
      <dgm:spPr/>
    </dgm:pt>
    <dgm:pt modelId="{5A115563-ECC0-5346-99A3-3804B6CEC26B}">
      <dgm:prSet phldrT="[Texte]" custT="1"/>
      <dgm:spPr/>
      <dgm:t>
        <a:bodyPr/>
        <a:lstStyle/>
        <a:p>
          <a:r>
            <a:rPr lang="en-US" sz="2400" dirty="0" smtClean="0"/>
            <a:t>Impact of firm behavior on the whole supply chain</a:t>
          </a:r>
          <a:endParaRPr lang="en-US" sz="2400" dirty="0"/>
        </a:p>
      </dgm:t>
    </dgm:pt>
    <dgm:pt modelId="{AC76049B-A618-A741-8A69-D98F897AF5F1}" type="parTrans" cxnId="{6F0F8C5D-24A9-D94F-A6F4-30FE557399C6}">
      <dgm:prSet/>
      <dgm:spPr/>
      <dgm:t>
        <a:bodyPr/>
        <a:lstStyle/>
        <a:p>
          <a:endParaRPr lang="en-US" sz="2400"/>
        </a:p>
      </dgm:t>
    </dgm:pt>
    <dgm:pt modelId="{57D068B0-E943-534C-993B-91CBC72EDEE4}" type="sibTrans" cxnId="{6F0F8C5D-24A9-D94F-A6F4-30FE557399C6}">
      <dgm:prSet custT="1"/>
      <dgm:spPr/>
      <dgm:t>
        <a:bodyPr/>
        <a:lstStyle/>
        <a:p>
          <a:endParaRPr lang="en-US" sz="2400"/>
        </a:p>
      </dgm:t>
    </dgm:pt>
    <dgm:pt modelId="{2DE3E5E3-4193-B94F-8969-EEA5E7A94D6C}">
      <dgm:prSet phldrT="[Texte]"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Agent-based</a:t>
          </a:r>
          <a:endParaRPr lang="en-US" sz="2400" b="1" dirty="0">
            <a:solidFill>
              <a:schemeClr val="tx1"/>
            </a:solidFill>
          </a:endParaRPr>
        </a:p>
      </dgm:t>
    </dgm:pt>
    <dgm:pt modelId="{CB19C658-F8D2-204A-B3B2-C4F0CDC849E7}" type="parTrans" cxnId="{532EEEBE-F0F5-B744-A9AA-9BB097E6BE1D}">
      <dgm:prSet/>
      <dgm:spPr/>
      <dgm:t>
        <a:bodyPr/>
        <a:lstStyle/>
        <a:p>
          <a:endParaRPr lang="en-US" sz="2400"/>
        </a:p>
      </dgm:t>
    </dgm:pt>
    <dgm:pt modelId="{A7ADD846-B8C6-E645-B778-CAD29BA0CEB1}" type="sibTrans" cxnId="{532EEEBE-F0F5-B744-A9AA-9BB097E6BE1D}">
      <dgm:prSet/>
      <dgm:spPr/>
      <dgm:t>
        <a:bodyPr/>
        <a:lstStyle/>
        <a:p>
          <a:endParaRPr lang="en-US" sz="2400"/>
        </a:p>
      </dgm:t>
    </dgm:pt>
    <dgm:pt modelId="{DEB55FB1-6457-C04E-A50A-CA74A760FC3C}" type="pres">
      <dgm:prSet presAssocID="{C5D86F76-55C5-FF44-861B-3B88D2BA3DFA}" presName="Name0" presStyleCnt="0">
        <dgm:presLayoutVars>
          <dgm:dir/>
          <dgm:resizeHandles val="exact"/>
        </dgm:presLayoutVars>
      </dgm:prSet>
      <dgm:spPr/>
    </dgm:pt>
    <dgm:pt modelId="{8A8167C5-1F85-2F40-AFED-FCC842FA1783}" type="pres">
      <dgm:prSet presAssocID="{5A115563-ECC0-5346-99A3-3804B6CEC26B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8AB43F-E0C8-B343-93A5-BD2E963CE279}" type="pres">
      <dgm:prSet presAssocID="{57D068B0-E943-534C-993B-91CBC72EDEE4}" presName="sibTrans" presStyleLbl="sibTrans2D1" presStyleIdx="0" presStyleCnt="1"/>
      <dgm:spPr/>
      <dgm:t>
        <a:bodyPr/>
        <a:lstStyle/>
        <a:p>
          <a:endParaRPr lang="en-US"/>
        </a:p>
      </dgm:t>
    </dgm:pt>
    <dgm:pt modelId="{F0B0F5BC-2021-5C4D-A820-C8E9248022C0}" type="pres">
      <dgm:prSet presAssocID="{57D068B0-E943-534C-993B-91CBC72EDEE4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EAAC5F2E-A044-F74B-AB8E-5117A8F28E23}" type="pres">
      <dgm:prSet presAssocID="{2DE3E5E3-4193-B94F-8969-EEA5E7A94D6C}" presName="node" presStyleLbl="node1" presStyleIdx="1" presStyleCnt="2" custLinFactNeighborX="411" custLinFactNeighborY="-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DC8978-D55E-7F49-B73E-7BFE9127877F}" type="presOf" srcId="{57D068B0-E943-534C-993B-91CBC72EDEE4}" destId="{F0B0F5BC-2021-5C4D-A820-C8E9248022C0}" srcOrd="1" destOrd="0" presId="urn:microsoft.com/office/officeart/2005/8/layout/process1"/>
    <dgm:cxn modelId="{06740452-612A-1344-8911-7039C3E2CB1E}" type="presOf" srcId="{C5D86F76-55C5-FF44-861B-3B88D2BA3DFA}" destId="{DEB55FB1-6457-C04E-A50A-CA74A760FC3C}" srcOrd="0" destOrd="0" presId="urn:microsoft.com/office/officeart/2005/8/layout/process1"/>
    <dgm:cxn modelId="{532EEEBE-F0F5-B744-A9AA-9BB097E6BE1D}" srcId="{C5D86F76-55C5-FF44-861B-3B88D2BA3DFA}" destId="{2DE3E5E3-4193-B94F-8969-EEA5E7A94D6C}" srcOrd="1" destOrd="0" parTransId="{CB19C658-F8D2-204A-B3B2-C4F0CDC849E7}" sibTransId="{A7ADD846-B8C6-E645-B778-CAD29BA0CEB1}"/>
    <dgm:cxn modelId="{6F0F8C5D-24A9-D94F-A6F4-30FE557399C6}" srcId="{C5D86F76-55C5-FF44-861B-3B88D2BA3DFA}" destId="{5A115563-ECC0-5346-99A3-3804B6CEC26B}" srcOrd="0" destOrd="0" parTransId="{AC76049B-A618-A741-8A69-D98F897AF5F1}" sibTransId="{57D068B0-E943-534C-993B-91CBC72EDEE4}"/>
    <dgm:cxn modelId="{91D9AB1D-1957-814D-BB65-9F56BA020F8C}" type="presOf" srcId="{5A115563-ECC0-5346-99A3-3804B6CEC26B}" destId="{8A8167C5-1F85-2F40-AFED-FCC842FA1783}" srcOrd="0" destOrd="0" presId="urn:microsoft.com/office/officeart/2005/8/layout/process1"/>
    <dgm:cxn modelId="{3D3368FB-5AF9-E946-954A-A1032028AFF2}" type="presOf" srcId="{57D068B0-E943-534C-993B-91CBC72EDEE4}" destId="{C28AB43F-E0C8-B343-93A5-BD2E963CE279}" srcOrd="0" destOrd="0" presId="urn:microsoft.com/office/officeart/2005/8/layout/process1"/>
    <dgm:cxn modelId="{7B4A231C-D972-6141-82C5-836DDB3F5F55}" type="presOf" srcId="{2DE3E5E3-4193-B94F-8969-EEA5E7A94D6C}" destId="{EAAC5F2E-A044-F74B-AB8E-5117A8F28E23}" srcOrd="0" destOrd="0" presId="urn:microsoft.com/office/officeart/2005/8/layout/process1"/>
    <dgm:cxn modelId="{5AD695D7-D955-D84B-B426-67A046BAF787}" type="presParOf" srcId="{DEB55FB1-6457-C04E-A50A-CA74A760FC3C}" destId="{8A8167C5-1F85-2F40-AFED-FCC842FA1783}" srcOrd="0" destOrd="0" presId="urn:microsoft.com/office/officeart/2005/8/layout/process1"/>
    <dgm:cxn modelId="{6CBDEC68-6F3C-0A47-992D-2D89A23AE2B2}" type="presParOf" srcId="{DEB55FB1-6457-C04E-A50A-CA74A760FC3C}" destId="{C28AB43F-E0C8-B343-93A5-BD2E963CE279}" srcOrd="1" destOrd="0" presId="urn:microsoft.com/office/officeart/2005/8/layout/process1"/>
    <dgm:cxn modelId="{9035837E-954B-F84E-A907-E883DDCDE715}" type="presParOf" srcId="{C28AB43F-E0C8-B343-93A5-BD2E963CE279}" destId="{F0B0F5BC-2021-5C4D-A820-C8E9248022C0}" srcOrd="0" destOrd="0" presId="urn:microsoft.com/office/officeart/2005/8/layout/process1"/>
    <dgm:cxn modelId="{FC34A9A5-47FA-0C45-961F-A8F4E4ABA8CC}" type="presParOf" srcId="{DEB55FB1-6457-C04E-A50A-CA74A760FC3C}" destId="{EAAC5F2E-A044-F74B-AB8E-5117A8F28E23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D86F76-55C5-FF44-861B-3B88D2BA3DFA}" type="doc">
      <dgm:prSet loTypeId="urn:microsoft.com/office/officeart/2005/8/layout/process1" loCatId="" qsTypeId="urn:microsoft.com/office/officeart/2005/8/quickstyle/simple2" qsCatId="simple" csTypeId="urn:microsoft.com/office/officeart/2005/8/colors/colorful1" csCatId="colorful" phldr="1"/>
      <dgm:spPr/>
    </dgm:pt>
    <dgm:pt modelId="{5A115563-ECC0-5346-99A3-3804B6CEC26B}">
      <dgm:prSet phldrT="[Texte]" custT="1"/>
      <dgm:spPr/>
      <dgm:t>
        <a:bodyPr/>
        <a:lstStyle/>
        <a:p>
          <a:r>
            <a:rPr lang="en-US" sz="2400" dirty="0" smtClean="0"/>
            <a:t>Evaluate response to perturbations</a:t>
          </a:r>
          <a:endParaRPr lang="en-US" sz="2400" dirty="0"/>
        </a:p>
      </dgm:t>
    </dgm:pt>
    <dgm:pt modelId="{AC76049B-A618-A741-8A69-D98F897AF5F1}" type="parTrans" cxnId="{6F0F8C5D-24A9-D94F-A6F4-30FE557399C6}">
      <dgm:prSet/>
      <dgm:spPr/>
      <dgm:t>
        <a:bodyPr/>
        <a:lstStyle/>
        <a:p>
          <a:endParaRPr lang="en-US" sz="2400"/>
        </a:p>
      </dgm:t>
    </dgm:pt>
    <dgm:pt modelId="{57D068B0-E943-534C-993B-91CBC72EDEE4}" type="sibTrans" cxnId="{6F0F8C5D-24A9-D94F-A6F4-30FE557399C6}">
      <dgm:prSet custT="1"/>
      <dgm:spPr/>
      <dgm:t>
        <a:bodyPr/>
        <a:lstStyle/>
        <a:p>
          <a:endParaRPr lang="en-US" sz="2400"/>
        </a:p>
      </dgm:t>
    </dgm:pt>
    <dgm:pt modelId="{2DE3E5E3-4193-B94F-8969-EEA5E7A94D6C}">
      <dgm:prSet phldrT="[Texte]"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Dynamic </a:t>
          </a:r>
          <a:endParaRPr lang="en-US" sz="2400" b="1" dirty="0">
            <a:solidFill>
              <a:schemeClr val="tx1"/>
            </a:solidFill>
          </a:endParaRPr>
        </a:p>
      </dgm:t>
    </dgm:pt>
    <dgm:pt modelId="{CB19C658-F8D2-204A-B3B2-C4F0CDC849E7}" type="parTrans" cxnId="{532EEEBE-F0F5-B744-A9AA-9BB097E6BE1D}">
      <dgm:prSet/>
      <dgm:spPr/>
      <dgm:t>
        <a:bodyPr/>
        <a:lstStyle/>
        <a:p>
          <a:endParaRPr lang="en-US" sz="2400"/>
        </a:p>
      </dgm:t>
    </dgm:pt>
    <dgm:pt modelId="{A7ADD846-B8C6-E645-B778-CAD29BA0CEB1}" type="sibTrans" cxnId="{532EEEBE-F0F5-B744-A9AA-9BB097E6BE1D}">
      <dgm:prSet/>
      <dgm:spPr/>
      <dgm:t>
        <a:bodyPr/>
        <a:lstStyle/>
        <a:p>
          <a:endParaRPr lang="en-US" sz="2400"/>
        </a:p>
      </dgm:t>
    </dgm:pt>
    <dgm:pt modelId="{DEB55FB1-6457-C04E-A50A-CA74A760FC3C}" type="pres">
      <dgm:prSet presAssocID="{C5D86F76-55C5-FF44-861B-3B88D2BA3DFA}" presName="Name0" presStyleCnt="0">
        <dgm:presLayoutVars>
          <dgm:dir/>
          <dgm:resizeHandles val="exact"/>
        </dgm:presLayoutVars>
      </dgm:prSet>
      <dgm:spPr/>
    </dgm:pt>
    <dgm:pt modelId="{8A8167C5-1F85-2F40-AFED-FCC842FA1783}" type="pres">
      <dgm:prSet presAssocID="{5A115563-ECC0-5346-99A3-3804B6CEC26B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8AB43F-E0C8-B343-93A5-BD2E963CE279}" type="pres">
      <dgm:prSet presAssocID="{57D068B0-E943-534C-993B-91CBC72EDEE4}" presName="sibTrans" presStyleLbl="sibTrans2D1" presStyleIdx="0" presStyleCnt="1"/>
      <dgm:spPr/>
      <dgm:t>
        <a:bodyPr/>
        <a:lstStyle/>
        <a:p>
          <a:endParaRPr lang="en-US"/>
        </a:p>
      </dgm:t>
    </dgm:pt>
    <dgm:pt modelId="{F0B0F5BC-2021-5C4D-A820-C8E9248022C0}" type="pres">
      <dgm:prSet presAssocID="{57D068B0-E943-534C-993B-91CBC72EDEE4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EAAC5F2E-A044-F74B-AB8E-5117A8F28E23}" type="pres">
      <dgm:prSet presAssocID="{2DE3E5E3-4193-B94F-8969-EEA5E7A94D6C}" presName="node" presStyleLbl="node1" presStyleIdx="1" presStyleCnt="2" custLinFactNeighborX="411" custLinFactNeighborY="-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2EEEBE-F0F5-B744-A9AA-9BB097E6BE1D}" srcId="{C5D86F76-55C5-FF44-861B-3B88D2BA3DFA}" destId="{2DE3E5E3-4193-B94F-8969-EEA5E7A94D6C}" srcOrd="1" destOrd="0" parTransId="{CB19C658-F8D2-204A-B3B2-C4F0CDC849E7}" sibTransId="{A7ADD846-B8C6-E645-B778-CAD29BA0CEB1}"/>
    <dgm:cxn modelId="{8F0959DA-B718-174C-B115-4B3C765401AA}" type="presOf" srcId="{C5D86F76-55C5-FF44-861B-3B88D2BA3DFA}" destId="{DEB55FB1-6457-C04E-A50A-CA74A760FC3C}" srcOrd="0" destOrd="0" presId="urn:microsoft.com/office/officeart/2005/8/layout/process1"/>
    <dgm:cxn modelId="{6F0F8C5D-24A9-D94F-A6F4-30FE557399C6}" srcId="{C5D86F76-55C5-FF44-861B-3B88D2BA3DFA}" destId="{5A115563-ECC0-5346-99A3-3804B6CEC26B}" srcOrd="0" destOrd="0" parTransId="{AC76049B-A618-A741-8A69-D98F897AF5F1}" sibTransId="{57D068B0-E943-534C-993B-91CBC72EDEE4}"/>
    <dgm:cxn modelId="{65491E43-21EA-664D-B645-7901AA0B5229}" type="presOf" srcId="{57D068B0-E943-534C-993B-91CBC72EDEE4}" destId="{C28AB43F-E0C8-B343-93A5-BD2E963CE279}" srcOrd="0" destOrd="0" presId="urn:microsoft.com/office/officeart/2005/8/layout/process1"/>
    <dgm:cxn modelId="{EA4119FD-01A6-1D44-BBF9-54998F8534C4}" type="presOf" srcId="{5A115563-ECC0-5346-99A3-3804B6CEC26B}" destId="{8A8167C5-1F85-2F40-AFED-FCC842FA1783}" srcOrd="0" destOrd="0" presId="urn:microsoft.com/office/officeart/2005/8/layout/process1"/>
    <dgm:cxn modelId="{A78CFE8A-14F5-064B-9D3F-6FEDC1B0E02B}" type="presOf" srcId="{57D068B0-E943-534C-993B-91CBC72EDEE4}" destId="{F0B0F5BC-2021-5C4D-A820-C8E9248022C0}" srcOrd="1" destOrd="0" presId="urn:microsoft.com/office/officeart/2005/8/layout/process1"/>
    <dgm:cxn modelId="{1724E1C4-C262-8A43-A597-15ECEFA02179}" type="presOf" srcId="{2DE3E5E3-4193-B94F-8969-EEA5E7A94D6C}" destId="{EAAC5F2E-A044-F74B-AB8E-5117A8F28E23}" srcOrd="0" destOrd="0" presId="urn:microsoft.com/office/officeart/2005/8/layout/process1"/>
    <dgm:cxn modelId="{BAE4F91F-D3E5-7B48-B460-06E4EBE312AD}" type="presParOf" srcId="{DEB55FB1-6457-C04E-A50A-CA74A760FC3C}" destId="{8A8167C5-1F85-2F40-AFED-FCC842FA1783}" srcOrd="0" destOrd="0" presId="urn:microsoft.com/office/officeart/2005/8/layout/process1"/>
    <dgm:cxn modelId="{5A110E50-DBB0-6B4C-8616-0E4B65550D45}" type="presParOf" srcId="{DEB55FB1-6457-C04E-A50A-CA74A760FC3C}" destId="{C28AB43F-E0C8-B343-93A5-BD2E963CE279}" srcOrd="1" destOrd="0" presId="urn:microsoft.com/office/officeart/2005/8/layout/process1"/>
    <dgm:cxn modelId="{15673F4B-D82A-8844-AA42-ECA1FFF86282}" type="presParOf" srcId="{C28AB43F-E0C8-B343-93A5-BD2E963CE279}" destId="{F0B0F5BC-2021-5C4D-A820-C8E9248022C0}" srcOrd="0" destOrd="0" presId="urn:microsoft.com/office/officeart/2005/8/layout/process1"/>
    <dgm:cxn modelId="{24A30020-3316-F244-B0FB-210EA4C55E97}" type="presParOf" srcId="{DEB55FB1-6457-C04E-A50A-CA74A760FC3C}" destId="{EAAC5F2E-A044-F74B-AB8E-5117A8F28E23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D86F76-55C5-FF44-861B-3B88D2BA3DFA}" type="doc">
      <dgm:prSet loTypeId="urn:microsoft.com/office/officeart/2005/8/layout/process1" loCatId="" qsTypeId="urn:microsoft.com/office/officeart/2005/8/quickstyle/simple2" qsCatId="simple" csTypeId="urn:microsoft.com/office/officeart/2005/8/colors/colorful1" csCatId="colorful" phldr="1"/>
      <dgm:spPr/>
    </dgm:pt>
    <dgm:pt modelId="{5A115563-ECC0-5346-99A3-3804B6CEC26B}">
      <dgm:prSet phldrT="[Texte]" custT="1"/>
      <dgm:spPr/>
      <dgm:t>
        <a:bodyPr/>
        <a:lstStyle/>
        <a:p>
          <a:r>
            <a:rPr lang="en-US" sz="2400" dirty="0" smtClean="0"/>
            <a:t>Adaptive strategies</a:t>
          </a:r>
          <a:endParaRPr lang="en-US" sz="2400" dirty="0"/>
        </a:p>
      </dgm:t>
    </dgm:pt>
    <dgm:pt modelId="{AC76049B-A618-A741-8A69-D98F897AF5F1}" type="parTrans" cxnId="{6F0F8C5D-24A9-D94F-A6F4-30FE557399C6}">
      <dgm:prSet/>
      <dgm:spPr/>
      <dgm:t>
        <a:bodyPr/>
        <a:lstStyle/>
        <a:p>
          <a:endParaRPr lang="en-US" sz="2400"/>
        </a:p>
      </dgm:t>
    </dgm:pt>
    <dgm:pt modelId="{57D068B0-E943-534C-993B-91CBC72EDEE4}" type="sibTrans" cxnId="{6F0F8C5D-24A9-D94F-A6F4-30FE557399C6}">
      <dgm:prSet custT="1"/>
      <dgm:spPr/>
      <dgm:t>
        <a:bodyPr/>
        <a:lstStyle/>
        <a:p>
          <a:endParaRPr lang="en-US" sz="2400"/>
        </a:p>
      </dgm:t>
    </dgm:pt>
    <dgm:pt modelId="{2DE3E5E3-4193-B94F-8969-EEA5E7A94D6C}">
      <dgm:prSet phldrT="[Texte]"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Evolutionary</a:t>
          </a:r>
          <a:endParaRPr lang="en-US" sz="2400" b="1" dirty="0">
            <a:solidFill>
              <a:schemeClr val="tx1"/>
            </a:solidFill>
          </a:endParaRPr>
        </a:p>
      </dgm:t>
    </dgm:pt>
    <dgm:pt modelId="{CB19C658-F8D2-204A-B3B2-C4F0CDC849E7}" type="parTrans" cxnId="{532EEEBE-F0F5-B744-A9AA-9BB097E6BE1D}">
      <dgm:prSet/>
      <dgm:spPr/>
      <dgm:t>
        <a:bodyPr/>
        <a:lstStyle/>
        <a:p>
          <a:endParaRPr lang="en-US" sz="2400"/>
        </a:p>
      </dgm:t>
    </dgm:pt>
    <dgm:pt modelId="{A7ADD846-B8C6-E645-B778-CAD29BA0CEB1}" type="sibTrans" cxnId="{532EEEBE-F0F5-B744-A9AA-9BB097E6BE1D}">
      <dgm:prSet/>
      <dgm:spPr/>
      <dgm:t>
        <a:bodyPr/>
        <a:lstStyle/>
        <a:p>
          <a:endParaRPr lang="en-US" sz="2400"/>
        </a:p>
      </dgm:t>
    </dgm:pt>
    <dgm:pt modelId="{DEB55FB1-6457-C04E-A50A-CA74A760FC3C}" type="pres">
      <dgm:prSet presAssocID="{C5D86F76-55C5-FF44-861B-3B88D2BA3DFA}" presName="Name0" presStyleCnt="0">
        <dgm:presLayoutVars>
          <dgm:dir/>
          <dgm:resizeHandles val="exact"/>
        </dgm:presLayoutVars>
      </dgm:prSet>
      <dgm:spPr/>
    </dgm:pt>
    <dgm:pt modelId="{8A8167C5-1F85-2F40-AFED-FCC842FA1783}" type="pres">
      <dgm:prSet presAssocID="{5A115563-ECC0-5346-99A3-3804B6CEC26B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8AB43F-E0C8-B343-93A5-BD2E963CE279}" type="pres">
      <dgm:prSet presAssocID="{57D068B0-E943-534C-993B-91CBC72EDEE4}" presName="sibTrans" presStyleLbl="sibTrans2D1" presStyleIdx="0" presStyleCnt="1"/>
      <dgm:spPr/>
      <dgm:t>
        <a:bodyPr/>
        <a:lstStyle/>
        <a:p>
          <a:endParaRPr lang="en-US"/>
        </a:p>
      </dgm:t>
    </dgm:pt>
    <dgm:pt modelId="{F0B0F5BC-2021-5C4D-A820-C8E9248022C0}" type="pres">
      <dgm:prSet presAssocID="{57D068B0-E943-534C-993B-91CBC72EDEE4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EAAC5F2E-A044-F74B-AB8E-5117A8F28E23}" type="pres">
      <dgm:prSet presAssocID="{2DE3E5E3-4193-B94F-8969-EEA5E7A94D6C}" presName="node" presStyleLbl="node1" presStyleIdx="1" presStyleCnt="2" custLinFactNeighborX="411" custLinFactNeighborY="-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DAE999-6AC9-B944-BDFD-52CC1072E900}" type="presOf" srcId="{2DE3E5E3-4193-B94F-8969-EEA5E7A94D6C}" destId="{EAAC5F2E-A044-F74B-AB8E-5117A8F28E23}" srcOrd="0" destOrd="0" presId="urn:microsoft.com/office/officeart/2005/8/layout/process1"/>
    <dgm:cxn modelId="{532EEEBE-F0F5-B744-A9AA-9BB097E6BE1D}" srcId="{C5D86F76-55C5-FF44-861B-3B88D2BA3DFA}" destId="{2DE3E5E3-4193-B94F-8969-EEA5E7A94D6C}" srcOrd="1" destOrd="0" parTransId="{CB19C658-F8D2-204A-B3B2-C4F0CDC849E7}" sibTransId="{A7ADD846-B8C6-E645-B778-CAD29BA0CEB1}"/>
    <dgm:cxn modelId="{187A0B0B-1E97-0742-AFAE-D5B6B85EF67C}" type="presOf" srcId="{5A115563-ECC0-5346-99A3-3804B6CEC26B}" destId="{8A8167C5-1F85-2F40-AFED-FCC842FA1783}" srcOrd="0" destOrd="0" presId="urn:microsoft.com/office/officeart/2005/8/layout/process1"/>
    <dgm:cxn modelId="{C1CAFD57-CECA-3249-8874-09D1F4C5DE22}" type="presOf" srcId="{C5D86F76-55C5-FF44-861B-3B88D2BA3DFA}" destId="{DEB55FB1-6457-C04E-A50A-CA74A760FC3C}" srcOrd="0" destOrd="0" presId="urn:microsoft.com/office/officeart/2005/8/layout/process1"/>
    <dgm:cxn modelId="{6F0F8C5D-24A9-D94F-A6F4-30FE557399C6}" srcId="{C5D86F76-55C5-FF44-861B-3B88D2BA3DFA}" destId="{5A115563-ECC0-5346-99A3-3804B6CEC26B}" srcOrd="0" destOrd="0" parTransId="{AC76049B-A618-A741-8A69-D98F897AF5F1}" sibTransId="{57D068B0-E943-534C-993B-91CBC72EDEE4}"/>
    <dgm:cxn modelId="{2208CA0E-3EFD-774B-AC56-2BDAB870B9BA}" type="presOf" srcId="{57D068B0-E943-534C-993B-91CBC72EDEE4}" destId="{F0B0F5BC-2021-5C4D-A820-C8E9248022C0}" srcOrd="1" destOrd="0" presId="urn:microsoft.com/office/officeart/2005/8/layout/process1"/>
    <dgm:cxn modelId="{DE6BD7EB-C382-6B46-BC02-1C6250113F10}" type="presOf" srcId="{57D068B0-E943-534C-993B-91CBC72EDEE4}" destId="{C28AB43F-E0C8-B343-93A5-BD2E963CE279}" srcOrd="0" destOrd="0" presId="urn:microsoft.com/office/officeart/2005/8/layout/process1"/>
    <dgm:cxn modelId="{71004FE6-EE78-314C-8506-0D5FFB35ED25}" type="presParOf" srcId="{DEB55FB1-6457-C04E-A50A-CA74A760FC3C}" destId="{8A8167C5-1F85-2F40-AFED-FCC842FA1783}" srcOrd="0" destOrd="0" presId="urn:microsoft.com/office/officeart/2005/8/layout/process1"/>
    <dgm:cxn modelId="{3B0D801F-AF04-A444-9358-5037A2C75138}" type="presParOf" srcId="{DEB55FB1-6457-C04E-A50A-CA74A760FC3C}" destId="{C28AB43F-E0C8-B343-93A5-BD2E963CE279}" srcOrd="1" destOrd="0" presId="urn:microsoft.com/office/officeart/2005/8/layout/process1"/>
    <dgm:cxn modelId="{50BA8DDD-65B6-D947-A263-AE01FD47ED4D}" type="presParOf" srcId="{C28AB43F-E0C8-B343-93A5-BD2E963CE279}" destId="{F0B0F5BC-2021-5C4D-A820-C8E9248022C0}" srcOrd="0" destOrd="0" presId="urn:microsoft.com/office/officeart/2005/8/layout/process1"/>
    <dgm:cxn modelId="{F4D224E0-0FDC-7F48-AC51-8830030BB01C}" type="presParOf" srcId="{DEB55FB1-6457-C04E-A50A-CA74A760FC3C}" destId="{EAAC5F2E-A044-F74B-AB8E-5117A8F28E23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8167C5-1F85-2F40-AFED-FCC842FA1783}">
      <dsp:nvSpPr>
        <dsp:cNvPr id="0" name=""/>
        <dsp:cNvSpPr/>
      </dsp:nvSpPr>
      <dsp:spPr>
        <a:xfrm>
          <a:off x="1562" y="0"/>
          <a:ext cx="3331125" cy="88824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Complex supply chain interactions</a:t>
          </a:r>
          <a:endParaRPr lang="en-US" sz="2400" kern="1200" dirty="0"/>
        </a:p>
      </dsp:txBody>
      <dsp:txXfrm>
        <a:off x="27578" y="26016"/>
        <a:ext cx="3279093" cy="836211"/>
      </dsp:txXfrm>
    </dsp:sp>
    <dsp:sp modelId="{C28AB43F-E0C8-B343-93A5-BD2E963CE279}">
      <dsp:nvSpPr>
        <dsp:cNvPr id="0" name=""/>
        <dsp:cNvSpPr/>
      </dsp:nvSpPr>
      <dsp:spPr>
        <a:xfrm>
          <a:off x="3666190" y="31061"/>
          <a:ext cx="707026" cy="8261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3666190" y="196285"/>
        <a:ext cx="494918" cy="495671"/>
      </dsp:txXfrm>
    </dsp:sp>
    <dsp:sp modelId="{EAAC5F2E-A044-F74B-AB8E-5117A8F28E23}">
      <dsp:nvSpPr>
        <dsp:cNvPr id="0" name=""/>
        <dsp:cNvSpPr/>
      </dsp:nvSpPr>
      <dsp:spPr>
        <a:xfrm>
          <a:off x="4666699" y="0"/>
          <a:ext cx="3331125" cy="88824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Network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4692715" y="26016"/>
        <a:ext cx="3279093" cy="8362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8167C5-1F85-2F40-AFED-FCC842FA1783}">
      <dsp:nvSpPr>
        <dsp:cNvPr id="0" name=""/>
        <dsp:cNvSpPr/>
      </dsp:nvSpPr>
      <dsp:spPr>
        <a:xfrm>
          <a:off x="1562" y="0"/>
          <a:ext cx="3331125" cy="88824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Impact of firm behavior on the whole supply chain</a:t>
          </a:r>
          <a:endParaRPr lang="en-US" sz="2400" kern="1200" dirty="0"/>
        </a:p>
      </dsp:txBody>
      <dsp:txXfrm>
        <a:off x="27578" y="26016"/>
        <a:ext cx="3279093" cy="836211"/>
      </dsp:txXfrm>
    </dsp:sp>
    <dsp:sp modelId="{C28AB43F-E0C8-B343-93A5-BD2E963CE279}">
      <dsp:nvSpPr>
        <dsp:cNvPr id="0" name=""/>
        <dsp:cNvSpPr/>
      </dsp:nvSpPr>
      <dsp:spPr>
        <a:xfrm>
          <a:off x="3666190" y="31061"/>
          <a:ext cx="707026" cy="8261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3666190" y="196285"/>
        <a:ext cx="494918" cy="495671"/>
      </dsp:txXfrm>
    </dsp:sp>
    <dsp:sp modelId="{EAAC5F2E-A044-F74B-AB8E-5117A8F28E23}">
      <dsp:nvSpPr>
        <dsp:cNvPr id="0" name=""/>
        <dsp:cNvSpPr/>
      </dsp:nvSpPr>
      <dsp:spPr>
        <a:xfrm>
          <a:off x="4666699" y="0"/>
          <a:ext cx="3331125" cy="88824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Agent-based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4692715" y="26016"/>
        <a:ext cx="3279093" cy="8362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8167C5-1F85-2F40-AFED-FCC842FA1783}">
      <dsp:nvSpPr>
        <dsp:cNvPr id="0" name=""/>
        <dsp:cNvSpPr/>
      </dsp:nvSpPr>
      <dsp:spPr>
        <a:xfrm>
          <a:off x="1562" y="0"/>
          <a:ext cx="3331125" cy="88824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Evaluate response to perturbations</a:t>
          </a:r>
          <a:endParaRPr lang="en-US" sz="2400" kern="1200" dirty="0"/>
        </a:p>
      </dsp:txBody>
      <dsp:txXfrm>
        <a:off x="27578" y="26016"/>
        <a:ext cx="3279093" cy="836211"/>
      </dsp:txXfrm>
    </dsp:sp>
    <dsp:sp modelId="{C28AB43F-E0C8-B343-93A5-BD2E963CE279}">
      <dsp:nvSpPr>
        <dsp:cNvPr id="0" name=""/>
        <dsp:cNvSpPr/>
      </dsp:nvSpPr>
      <dsp:spPr>
        <a:xfrm>
          <a:off x="3666190" y="31061"/>
          <a:ext cx="707026" cy="8261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3666190" y="196285"/>
        <a:ext cx="494918" cy="495671"/>
      </dsp:txXfrm>
    </dsp:sp>
    <dsp:sp modelId="{EAAC5F2E-A044-F74B-AB8E-5117A8F28E23}">
      <dsp:nvSpPr>
        <dsp:cNvPr id="0" name=""/>
        <dsp:cNvSpPr/>
      </dsp:nvSpPr>
      <dsp:spPr>
        <a:xfrm>
          <a:off x="4666699" y="0"/>
          <a:ext cx="3331125" cy="88824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Dynamic 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4692715" y="26016"/>
        <a:ext cx="3279093" cy="8362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8167C5-1F85-2F40-AFED-FCC842FA1783}">
      <dsp:nvSpPr>
        <dsp:cNvPr id="0" name=""/>
        <dsp:cNvSpPr/>
      </dsp:nvSpPr>
      <dsp:spPr>
        <a:xfrm>
          <a:off x="1562" y="0"/>
          <a:ext cx="3331125" cy="88824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Adaptive strategies</a:t>
          </a:r>
          <a:endParaRPr lang="en-US" sz="2400" kern="1200" dirty="0"/>
        </a:p>
      </dsp:txBody>
      <dsp:txXfrm>
        <a:off x="27578" y="26016"/>
        <a:ext cx="3279093" cy="836211"/>
      </dsp:txXfrm>
    </dsp:sp>
    <dsp:sp modelId="{C28AB43F-E0C8-B343-93A5-BD2E963CE279}">
      <dsp:nvSpPr>
        <dsp:cNvPr id="0" name=""/>
        <dsp:cNvSpPr/>
      </dsp:nvSpPr>
      <dsp:spPr>
        <a:xfrm>
          <a:off x="3666190" y="31061"/>
          <a:ext cx="707026" cy="8261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3666190" y="196285"/>
        <a:ext cx="494918" cy="495671"/>
      </dsp:txXfrm>
    </dsp:sp>
    <dsp:sp modelId="{EAAC5F2E-A044-F74B-AB8E-5117A8F28E23}">
      <dsp:nvSpPr>
        <dsp:cNvPr id="0" name=""/>
        <dsp:cNvSpPr/>
      </dsp:nvSpPr>
      <dsp:spPr>
        <a:xfrm>
          <a:off x="4666699" y="0"/>
          <a:ext cx="3331125" cy="88824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Evolutionary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4692715" y="26016"/>
        <a:ext cx="3279093" cy="8362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3CF29-48CF-CC43-ACAA-BBE50E348F0C}" type="datetimeFigureOut">
              <a:rPr lang="fr-FR" smtClean="0"/>
              <a:t>28/07/2016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E5345-ACBD-294A-9CB3-AC639F1D0FE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0622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aseline="0" dirty="0" smtClean="0"/>
              <a:t>1-- </a:t>
            </a:r>
            <a:r>
              <a:rPr lang="fr-FR" baseline="0" dirty="0" err="1" smtClean="0"/>
              <a:t>embedded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map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exposure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risks</a:t>
            </a:r>
            <a:endParaRPr lang="fr-FR" baseline="0" dirty="0" smtClean="0"/>
          </a:p>
          <a:p>
            <a:pPr marL="0" indent="0">
              <a:buNone/>
            </a:pPr>
            <a:r>
              <a:rPr lang="fr-FR" baseline="0" dirty="0" smtClean="0"/>
              <a:t>2-- </a:t>
            </a:r>
            <a:r>
              <a:rPr lang="fr-FR" baseline="0" dirty="0" err="1" smtClean="0"/>
              <a:t>Disrupt</a:t>
            </a:r>
            <a:r>
              <a:rPr lang="fr-FR" baseline="0" dirty="0" smtClean="0"/>
              <a:t> production, transportation.</a:t>
            </a:r>
          </a:p>
          <a:p>
            <a:pPr marL="0" indent="0">
              <a:buNone/>
            </a:pPr>
            <a:r>
              <a:rPr lang="fr-FR" baseline="0" dirty="0" err="1" smtClean="0"/>
              <a:t>Propagate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many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pathways</a:t>
            </a:r>
            <a:endParaRPr lang="fr-FR" baseline="0" dirty="0" smtClean="0"/>
          </a:p>
          <a:p>
            <a:pPr marL="0" indent="0">
              <a:buNone/>
            </a:pPr>
            <a:endParaRPr lang="fr-FR" baseline="0" dirty="0" smtClean="0"/>
          </a:p>
          <a:p>
            <a:pPr marL="0" indent="0">
              <a:buNone/>
            </a:pPr>
            <a:r>
              <a:rPr lang="fr-FR" baseline="0" dirty="0" smtClean="0"/>
              <a:t>For </a:t>
            </a:r>
            <a:r>
              <a:rPr lang="fr-FR" baseline="0" dirty="0" err="1" smtClean="0"/>
              <a:t>firms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policy-makers</a:t>
            </a:r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5CBB5-77EC-4D4B-ABCD-BB281851179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484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entry-slide-title-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2513013" y="1919288"/>
            <a:ext cx="6630987" cy="1470025"/>
          </a:xfrm>
        </p:spPr>
        <p:txBody>
          <a:bodyPr lIns="457200" rIns="457200" anchor="ctr"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2513013" y="3886200"/>
            <a:ext cx="6627812" cy="1752600"/>
          </a:xfrm>
        </p:spPr>
        <p:txBody>
          <a:bodyPr lIns="457200" rIns="457200"/>
          <a:lstStyle>
            <a:lvl1pPr marL="0" indent="0">
              <a:buFontTx/>
              <a:buNone/>
              <a:defRPr>
                <a:solidFill>
                  <a:srgbClr val="003399"/>
                </a:solidFill>
              </a:defRPr>
            </a:lvl1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92950" y="6516688"/>
            <a:ext cx="1582738" cy="320675"/>
          </a:xfrm>
        </p:spPr>
        <p:txBody>
          <a:bodyPr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fld id="{4C3018A7-4467-9E4C-AB6A-66972341761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3375" y="455613"/>
            <a:ext cx="1998663" cy="567055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455613"/>
            <a:ext cx="5846762" cy="567055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3018A7-4467-9E4C-AB6A-66972341761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ntry-slide-title-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2513013" y="1919288"/>
            <a:ext cx="6630987" cy="1470025"/>
          </a:xfrm>
        </p:spPr>
        <p:txBody>
          <a:bodyPr lIns="457200" rIns="457200" anchor="ctr"/>
          <a:lstStyle>
            <a:lvl1pPr>
              <a:defRPr sz="45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0650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2513013" y="3886200"/>
            <a:ext cx="6627812" cy="1752600"/>
          </a:xfrm>
        </p:spPr>
        <p:txBody>
          <a:bodyPr lIns="457200" rIns="457200"/>
          <a:lstStyle>
            <a:lvl1pPr marL="0" indent="0">
              <a:buFontTx/>
              <a:buNone/>
              <a:defRPr/>
            </a:lvl1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92950" y="6516688"/>
            <a:ext cx="1582738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694AA-2A09-4281-A0AC-055865A5D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0"/>
              </a:spcBef>
              <a:defRPr sz="2800"/>
            </a:lvl1pPr>
            <a:lvl2pPr>
              <a:spcBef>
                <a:spcPts val="1200"/>
              </a:spcBef>
              <a:defRPr sz="2400"/>
            </a:lvl2pPr>
            <a:lvl3pPr>
              <a:spcBef>
                <a:spcPts val="600"/>
              </a:spcBef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4CD66-9604-4305-B5A8-78B29733E3FB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600200"/>
            <a:ext cx="39227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600200"/>
            <a:ext cx="39227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42101-ADE3-4411-8509-CE09211AA481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57529-EAD9-48B3-91A9-187C3E17D5BF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575DE-90EA-43E8-99E7-C79D7B8D1FF9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785DD-37C5-4445-A386-69E4688B873F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A11DA-FCFA-40A2-8A7C-551411CC873A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Faire glisser l'image vers l'espace réservé ou cliquer sur l'icône pour l'ajouter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39C79-261A-4A22-ACC0-31F52339D5E6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F412E-6CE6-4894-9AD8-4FECDCDD323A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3018A7-4467-9E4C-AB6A-66972341761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3375" y="455613"/>
            <a:ext cx="1998663" cy="567055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455613"/>
            <a:ext cx="5846762" cy="567055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5EA59-A23C-4E7E-9995-208EA4FE05B4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ii-conf-dar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Untitled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136525"/>
            <a:ext cx="29035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Untitled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155575"/>
            <a:ext cx="93662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98525" y="2130425"/>
            <a:ext cx="7558088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38275" y="3886200"/>
            <a:ext cx="64785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46E3A-5E47-4D83-8F3B-D4489C2D835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424364"/>
      </p:ext>
    </p:extLst>
  </p:cSld>
  <p:clrMapOvr>
    <a:masterClrMapping/>
  </p:clrMapOvr>
  <p:transition spd="med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21DE3-E789-44CB-9195-09C246870F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890587"/>
      </p:ext>
    </p:extLst>
  </p:cSld>
  <p:clrMapOvr>
    <a:masterClrMapping/>
  </p:clrMapOvr>
  <p:transition spd="med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BBBEE-FBE1-42E0-B8D8-ED14E5E270E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059838"/>
      </p:ext>
    </p:extLst>
  </p:cSld>
  <p:clrMapOvr>
    <a:masterClrMapping/>
  </p:clrMapOvr>
  <p:transition spd="med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8525" y="1323975"/>
            <a:ext cx="38814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323975"/>
            <a:ext cx="38830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D771C-EC9B-4F6C-A827-BDD71199F61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390732"/>
      </p:ext>
    </p:extLst>
  </p:cSld>
  <p:clrMapOvr>
    <a:masterClrMapping/>
  </p:clrMapOvr>
  <p:transition spd="med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1C467-E7CF-4632-958D-A96D644BA16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282940"/>
      </p:ext>
    </p:extLst>
  </p:cSld>
  <p:clrMapOvr>
    <a:masterClrMapping/>
  </p:clrMapOvr>
  <p:transition spd="med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5D9D8-E734-415A-9256-36454677770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869158"/>
      </p:ext>
    </p:extLst>
  </p:cSld>
  <p:clrMapOvr>
    <a:masterClrMapping/>
  </p:clrMapOvr>
  <p:transition spd="med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6C03A-B18F-450F-A3CA-0CD36B9BAA2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461719"/>
      </p:ext>
    </p:extLst>
  </p:cSld>
  <p:clrMapOvr>
    <a:masterClrMapping/>
  </p:clrMapOvr>
  <p:transition spd="med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F7884-02AB-4D1D-8877-A51E90C5568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027933"/>
      </p:ext>
    </p:extLst>
  </p:cSld>
  <p:clrMapOvr>
    <a:masterClrMapping/>
  </p:clrMapOvr>
  <p:transition spd="med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Faire glisser l'image vers l'espace réservé ou cliquer sur l'icône pour l'ajouter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FCE07-53AF-4FB2-9655-9B7BA797558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154246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600200"/>
            <a:ext cx="39227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600200"/>
            <a:ext cx="39227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3018A7-4467-9E4C-AB6A-66972341761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8C7E3-5D7E-4B37-B5AF-D2B874ACF2D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255066"/>
      </p:ext>
    </p:extLst>
  </p:cSld>
  <p:clrMapOvr>
    <a:masterClrMapping/>
  </p:clrMapOvr>
  <p:transition spd="med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7363" y="274638"/>
            <a:ext cx="1978025" cy="55753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8525" y="274638"/>
            <a:ext cx="5786438" cy="55753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1A861-790E-4607-AB66-72D9D58277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668483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3018A7-4467-9E4C-AB6A-66972341761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3018A7-4467-9E4C-AB6A-66972341761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3018A7-4467-9E4C-AB6A-66972341761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3018A7-4467-9E4C-AB6A-66972341761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Faire glisser l'image vers l'espace réservé ou cliquer sur l'icône pour l'ajouter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3018A7-4467-9E4C-AB6A-66972341761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3018A7-4467-9E4C-AB6A-66972341761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34E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entry-slide-content-dark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455613"/>
            <a:ext cx="79978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  <a:endParaRPr lang="en-US" dirty="0" smtClean="0"/>
          </a:p>
        </p:txBody>
      </p:sp>
      <p:sp>
        <p:nvSpPr>
          <p:cNvPr id="13316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600200"/>
            <a:ext cx="79978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08363" y="6516688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7185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516688"/>
            <a:ext cx="21669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C3018A7-4467-9E4C-AB6A-66972341761C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34E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8" descr="entry-slide-content-light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08363" y="6516688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54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516688"/>
            <a:ext cx="21669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CCA0B88-0A52-4D2E-93D1-C5B7E15B7FE4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, date</a:t>
            </a:r>
            <a:endParaRPr lang="en-US" dirty="0"/>
          </a:p>
        </p:txBody>
      </p:sp>
      <p:sp>
        <p:nvSpPr>
          <p:cNvPr id="3789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455613"/>
            <a:ext cx="79978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  <a:endParaRPr lang="en-US" dirty="0" smtClean="0"/>
          </a:p>
        </p:txBody>
      </p:sp>
      <p:sp>
        <p:nvSpPr>
          <p:cNvPr id="3789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600200"/>
            <a:ext cx="79978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3399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34E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ii-conf-dark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98525" y="274638"/>
            <a:ext cx="79168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  <a:endParaRPr lang="en-US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525" y="1323975"/>
            <a:ext cx="79168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98525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08363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81788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DD14996A-0560-4F58-9D5E-640A3F0F9AA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2056" name="Picture 10" descr="Untitled-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136525"/>
            <a:ext cx="29035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1" descr="Untitled-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155575"/>
            <a:ext cx="93662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9076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ransition spd="med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2.em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emf"/><Relationship Id="rId4" Type="http://schemas.openxmlformats.org/officeDocument/2006/relationships/image" Target="../media/image2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emf"/><Relationship Id="rId4" Type="http://schemas.openxmlformats.org/officeDocument/2006/relationships/image" Target="../media/image2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09838" y="1591937"/>
            <a:ext cx="6630987" cy="1470025"/>
          </a:xfrm>
        </p:spPr>
        <p:txBody>
          <a:bodyPr/>
          <a:lstStyle/>
          <a:p>
            <a:r>
              <a:rPr lang="en-US" sz="3200" b="1" noProof="0" dirty="0" smtClean="0"/>
              <a:t>Systemic risks and cascading disruptions in complex supply chains</a:t>
            </a:r>
            <a:br>
              <a:rPr lang="en-US" sz="3200" b="1" noProof="0" dirty="0" smtClean="0"/>
            </a:br>
            <a:r>
              <a:rPr lang="en-US" sz="3200" b="1" noProof="0" dirty="0" smtClean="0"/>
              <a:t/>
            </a:r>
            <a:br>
              <a:rPr lang="en-US" sz="3200" b="1" noProof="0" dirty="0" smtClean="0"/>
            </a:br>
            <a:r>
              <a:rPr lang="en-US" sz="2800" i="1" dirty="0" smtClean="0"/>
              <a:t>EEP Symposiu</a:t>
            </a:r>
            <a:r>
              <a:rPr lang="en-US" sz="2800" i="1" dirty="0"/>
              <a:t>m</a:t>
            </a:r>
            <a:r>
              <a:rPr lang="en-US" sz="2800" i="1" noProof="0" dirty="0" smtClean="0"/>
              <a:t> — 28 July 2016</a:t>
            </a:r>
            <a:r>
              <a:rPr lang="en-US" sz="3200" b="1" i="1" noProof="0" dirty="0" smtClean="0"/>
              <a:t/>
            </a:r>
            <a:br>
              <a:rPr lang="en-US" sz="3200" b="1" i="1" noProof="0" dirty="0" smtClean="0"/>
            </a:br>
            <a:endParaRPr lang="en-US" sz="3200" i="1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09838" y="3700571"/>
            <a:ext cx="6627812" cy="1752600"/>
          </a:xfrm>
        </p:spPr>
        <p:txBody>
          <a:bodyPr/>
          <a:lstStyle/>
          <a:p>
            <a:r>
              <a:rPr lang="en-US" sz="2000" noProof="0" dirty="0" smtClean="0"/>
              <a:t>Celian Colon (</a:t>
            </a:r>
            <a:r>
              <a:rPr lang="en-US" sz="2000" noProof="0" dirty="0" err="1" smtClean="0"/>
              <a:t>Ecole</a:t>
            </a:r>
            <a:r>
              <a:rPr lang="en-US" sz="2000" noProof="0" dirty="0" smtClean="0"/>
              <a:t> </a:t>
            </a:r>
            <a:r>
              <a:rPr lang="en-US" sz="2000" dirty="0" err="1"/>
              <a:t>Polytechnique</a:t>
            </a:r>
            <a:r>
              <a:rPr lang="en-US" sz="2000" dirty="0"/>
              <a:t>, </a:t>
            </a:r>
            <a:r>
              <a:rPr lang="en-US" sz="2000" dirty="0" err="1"/>
              <a:t>Ecole</a:t>
            </a:r>
            <a:r>
              <a:rPr lang="en-US" sz="2000" dirty="0"/>
              <a:t> </a:t>
            </a:r>
            <a:r>
              <a:rPr lang="en-US" sz="2000" dirty="0" err="1"/>
              <a:t>Normale</a:t>
            </a:r>
            <a:r>
              <a:rPr lang="en-US" sz="2000" dirty="0"/>
              <a:t> </a:t>
            </a:r>
            <a:r>
              <a:rPr lang="en-US" sz="2000" dirty="0" err="1" smtClean="0"/>
              <a:t>supérieure</a:t>
            </a:r>
            <a:r>
              <a:rPr lang="en-US" sz="2000" dirty="0" smtClean="0"/>
              <a:t>, Paris)</a:t>
            </a:r>
            <a:endParaRPr lang="en-US" sz="2000" noProof="0" dirty="0" smtClean="0"/>
          </a:p>
          <a:p>
            <a:pPr>
              <a:spcBef>
                <a:spcPts val="0"/>
              </a:spcBef>
              <a:tabLst>
                <a:tab pos="2244725" algn="l"/>
              </a:tabLst>
            </a:pPr>
            <a:endParaRPr lang="en-US" sz="2000" noProof="0" dirty="0" smtClean="0"/>
          </a:p>
          <a:p>
            <a:pPr>
              <a:spcBef>
                <a:spcPts val="0"/>
              </a:spcBef>
              <a:tabLst>
                <a:tab pos="2244725" algn="l"/>
              </a:tabLst>
            </a:pPr>
            <a:r>
              <a:rPr lang="en-US" sz="2000" noProof="0" dirty="0" smtClean="0"/>
              <a:t>Joint work with </a:t>
            </a:r>
            <a:r>
              <a:rPr lang="en-US" sz="2000" noProof="0" dirty="0" err="1" smtClean="0"/>
              <a:t>Åke</a:t>
            </a:r>
            <a:r>
              <a:rPr lang="en-US" sz="2000" noProof="0" dirty="0" smtClean="0"/>
              <a:t> </a:t>
            </a:r>
            <a:r>
              <a:rPr lang="en-US" sz="2000" noProof="0" dirty="0" err="1" smtClean="0"/>
              <a:t>Brännström</a:t>
            </a:r>
            <a:r>
              <a:rPr lang="en-US" sz="2000" noProof="0" dirty="0" smtClean="0"/>
              <a:t>, Elena </a:t>
            </a:r>
            <a:r>
              <a:rPr lang="en-US" sz="2000" noProof="0" dirty="0" err="1" smtClean="0"/>
              <a:t>Rovenskaya</a:t>
            </a:r>
            <a:r>
              <a:rPr lang="en-US" sz="2000" noProof="0" dirty="0" smtClean="0"/>
              <a:t> and Ulf </a:t>
            </a:r>
            <a:r>
              <a:rPr lang="en-US" sz="2000" noProof="0" dirty="0" err="1" smtClean="0"/>
              <a:t>Dieckmann</a:t>
            </a:r>
            <a:r>
              <a:rPr lang="en-US" sz="2000" noProof="0" dirty="0" smtClean="0"/>
              <a:t> (IIASA)</a:t>
            </a:r>
            <a:endParaRPr lang="en-US" sz="2000" noProof="0" dirty="0"/>
          </a:p>
        </p:txBody>
      </p:sp>
    </p:spTree>
    <p:extLst>
      <p:ext uri="{BB962C8B-B14F-4D97-AF65-F5344CB8AC3E}">
        <p14:creationId xmlns:p14="http://schemas.microsoft.com/office/powerpoint/2010/main" val="16584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450126" y="2578659"/>
            <a:ext cx="563204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Groups of units are </a:t>
            </a:r>
            <a:r>
              <a:rPr lang="en-US" sz="2400" dirty="0" smtClean="0"/>
              <a:t>cooperating (e.g. integrated firms)</a:t>
            </a:r>
            <a:endParaRPr lang="en-US" sz="2400" dirty="0" smtClean="0"/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Each unit gradually </a:t>
            </a:r>
            <a:r>
              <a:rPr lang="en-US" sz="2400" b="1" dirty="0" smtClean="0"/>
              <a:t>adjusts its </a:t>
            </a:r>
            <a:r>
              <a:rPr lang="en-US" sz="2400" b="1" dirty="0" err="1" smtClean="0"/>
              <a:t>overordering</a:t>
            </a:r>
            <a:r>
              <a:rPr lang="en-US" sz="2400" b="1" dirty="0" smtClean="0"/>
              <a:t> rate</a:t>
            </a:r>
            <a:r>
              <a:rPr lang="en-US" sz="2400" dirty="0" smtClean="0"/>
              <a:t> </a:t>
            </a:r>
            <a:r>
              <a:rPr lang="en-US" sz="2400" b="1" dirty="0" smtClean="0"/>
              <a:t>to minimize </a:t>
            </a:r>
            <a:r>
              <a:rPr lang="en-US" sz="2400" dirty="0" smtClean="0"/>
              <a:t>the loss if its group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Convergence to an evolutionary equilibrium</a:t>
            </a:r>
            <a:endParaRPr lang="en-US" sz="2400" dirty="0"/>
          </a:p>
        </p:txBody>
      </p:sp>
      <p:graphicFrame>
        <p:nvGraphicFramePr>
          <p:cNvPr id="9" name="Espace réservé du conten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2370877"/>
              </p:ext>
            </p:extLst>
          </p:nvPr>
        </p:nvGraphicFramePr>
        <p:xfrm>
          <a:off x="573088" y="536140"/>
          <a:ext cx="7997825" cy="888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0" t="13541" r="34854" b="23183"/>
          <a:stretch/>
        </p:blipFill>
        <p:spPr>
          <a:xfrm flipV="1">
            <a:off x="902234" y="2592939"/>
            <a:ext cx="2425507" cy="2588662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cxnSp>
        <p:nvCxnSpPr>
          <p:cNvPr id="4" name="Straight Arrow Connector 3"/>
          <p:cNvCxnSpPr/>
          <p:nvPr/>
        </p:nvCxnSpPr>
        <p:spPr>
          <a:xfrm>
            <a:off x="1269507" y="6418553"/>
            <a:ext cx="7075503" cy="0"/>
          </a:xfrm>
          <a:prstGeom prst="straightConnector1">
            <a:avLst/>
          </a:prstGeom>
          <a:ln w="28575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850104" y="6492753"/>
            <a:ext cx="1914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Fragmentation index</a:t>
            </a:r>
            <a:endParaRPr lang="en-US" i="1" dirty="0"/>
          </a:p>
        </p:txBody>
      </p:sp>
      <p:sp>
        <p:nvSpPr>
          <p:cNvPr id="11" name="Rectangle 10"/>
          <p:cNvSpPr/>
          <p:nvPr/>
        </p:nvSpPr>
        <p:spPr>
          <a:xfrm>
            <a:off x="1124275" y="6418553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068093" y="6418553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499251" y="5306390"/>
            <a:ext cx="1644706" cy="1044387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4" tIns="9144" rIns="9144" bIns="9144" rtlCol="0" anchor="ctr"/>
          <a:lstStyle/>
          <a:p>
            <a:pPr algn="ctr"/>
            <a:r>
              <a:rPr lang="en-US" b="1" dirty="0" smtClean="0"/>
              <a:t>Global cooperation</a:t>
            </a:r>
            <a:endParaRPr lang="en-US" b="1" dirty="0"/>
          </a:p>
        </p:txBody>
      </p:sp>
      <p:sp>
        <p:nvSpPr>
          <p:cNvPr id="15" name="Oval 14"/>
          <p:cNvSpPr/>
          <p:nvPr/>
        </p:nvSpPr>
        <p:spPr>
          <a:xfrm>
            <a:off x="7253057" y="5252621"/>
            <a:ext cx="1829114" cy="1044387"/>
          </a:xfrm>
          <a:prstGeom prst="ellipse">
            <a:avLst/>
          </a:prstGeom>
          <a:solidFill>
            <a:srgbClr val="FFB7B7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4" tIns="9144" rIns="9144" bIns="9144" rtlCol="0" anchor="ctr"/>
          <a:lstStyle/>
          <a:p>
            <a:pPr algn="ctr"/>
            <a:r>
              <a:rPr lang="en-US" b="1" dirty="0" smtClean="0"/>
              <a:t>Complete fragmentation</a:t>
            </a:r>
            <a:endParaRPr lang="en-US" b="1" dirty="0"/>
          </a:p>
        </p:txBody>
      </p:sp>
      <p:sp>
        <p:nvSpPr>
          <p:cNvPr id="16" name="Oval 15"/>
          <p:cNvSpPr/>
          <p:nvPr/>
        </p:nvSpPr>
        <p:spPr>
          <a:xfrm>
            <a:off x="2746780" y="5299967"/>
            <a:ext cx="4151169" cy="1044387"/>
          </a:xfrm>
          <a:prstGeom prst="ellipse">
            <a:avLst/>
          </a:prstGeom>
          <a:solidFill>
            <a:srgbClr val="F0DC62"/>
          </a:solidFill>
          <a:ln>
            <a:solidFill>
              <a:srgbClr val="D08B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4" tIns="9144" rIns="9144" bIns="9144" rtlCol="0" anchor="ctr"/>
          <a:lstStyle/>
          <a:p>
            <a:pPr algn="ctr"/>
            <a:r>
              <a:rPr lang="en-US" b="1" dirty="0" smtClean="0"/>
              <a:t>Local cooperation</a:t>
            </a:r>
            <a:endParaRPr lang="en-US" b="1" dirty="0"/>
          </a:p>
        </p:txBody>
      </p:sp>
      <p:sp>
        <p:nvSpPr>
          <p:cNvPr id="13" name="Oval 12"/>
          <p:cNvSpPr/>
          <p:nvPr/>
        </p:nvSpPr>
        <p:spPr>
          <a:xfrm rot="20817232">
            <a:off x="1370349" y="2858608"/>
            <a:ext cx="485082" cy="932155"/>
          </a:xfrm>
          <a:prstGeom prst="ellipse">
            <a:avLst/>
          </a:prstGeom>
          <a:solidFill>
            <a:schemeClr val="accent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rot="2377753">
            <a:off x="1966633" y="3488950"/>
            <a:ext cx="485082" cy="932155"/>
          </a:xfrm>
          <a:prstGeom prst="ellipse">
            <a:avLst/>
          </a:prstGeom>
          <a:solidFill>
            <a:schemeClr val="accent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rot="1127597">
            <a:off x="2673923" y="3608737"/>
            <a:ext cx="622954" cy="1420689"/>
          </a:xfrm>
          <a:prstGeom prst="ellipse">
            <a:avLst/>
          </a:prstGeom>
          <a:solidFill>
            <a:schemeClr val="accent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42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3" y="2632866"/>
            <a:ext cx="7997825" cy="1143000"/>
          </a:xfrm>
        </p:spPr>
        <p:txBody>
          <a:bodyPr/>
          <a:lstStyle/>
          <a:p>
            <a:pPr marL="457200" indent="-457200" algn="ctr"/>
            <a:r>
              <a:rPr lang="en-US" noProof="0" dirty="0" smtClean="0"/>
              <a:t>Results</a:t>
            </a:r>
            <a:endParaRPr lang="en-US" noProof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942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evolution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4" t="13530" r="53106" b="3498"/>
          <a:stretch/>
        </p:blipFill>
        <p:spPr>
          <a:xfrm>
            <a:off x="852256" y="1811044"/>
            <a:ext cx="3382393" cy="450695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3" y="252413"/>
            <a:ext cx="7997825" cy="673162"/>
          </a:xfrm>
        </p:spPr>
        <p:txBody>
          <a:bodyPr/>
          <a:lstStyle/>
          <a:p>
            <a:pPr algn="ctr"/>
            <a:r>
              <a:rPr lang="en-US" sz="2800" i="1" dirty="0" smtClean="0">
                <a:latin typeface="Arial"/>
                <a:cs typeface="Arial"/>
              </a:rPr>
              <a:t>Result #1:</a:t>
            </a:r>
            <a:r>
              <a:rPr lang="en-US" sz="2800" b="1" dirty="0" smtClean="0"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The optimal strategy widely differs between units</a:t>
            </a:r>
            <a:endParaRPr lang="en-US" sz="2800" noProof="0" dirty="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43452" y="1457101"/>
            <a:ext cx="4583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A supply chain with 20 units and 12 groups of cooperating units, indicated by the colors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7124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3" y="252413"/>
            <a:ext cx="7997825" cy="673162"/>
          </a:xfrm>
        </p:spPr>
        <p:txBody>
          <a:bodyPr/>
          <a:lstStyle/>
          <a:p>
            <a:pPr algn="ctr"/>
            <a:r>
              <a:rPr lang="en-US" sz="2800" i="1" dirty="0">
                <a:latin typeface="Arial"/>
                <a:cs typeface="Arial"/>
              </a:rPr>
              <a:t>Result #1:</a:t>
            </a:r>
            <a:r>
              <a:rPr lang="en-US" sz="2800" b="1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The optimal strategy widely differs between units</a:t>
            </a:r>
            <a:endParaRPr lang="en-US" sz="2800" noProof="0" dirty="0">
              <a:latin typeface="Arial"/>
              <a:cs typeface="Arial"/>
            </a:endParaRPr>
          </a:p>
        </p:txBody>
      </p:sp>
      <p:pic>
        <p:nvPicPr>
          <p:cNvPr id="5" name="Picture 4" descr="evolution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4" t="13530" r="18155" b="3498"/>
          <a:stretch/>
        </p:blipFill>
        <p:spPr>
          <a:xfrm>
            <a:off x="843378" y="1775533"/>
            <a:ext cx="6704718" cy="4634143"/>
          </a:xfrm>
          <a:prstGeom prst="rect">
            <a:avLst/>
          </a:prstGeom>
        </p:spPr>
      </p:pic>
      <p:pic>
        <p:nvPicPr>
          <p:cNvPr id="3" name="Picture 2" descr="evolution2.pdf - Adobe Acrobat Reader DC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2" t="12726" r="18544" b="3499"/>
          <a:stretch/>
        </p:blipFill>
        <p:spPr>
          <a:xfrm>
            <a:off x="956713" y="1650260"/>
            <a:ext cx="6618018" cy="477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97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3" y="252413"/>
            <a:ext cx="7997825" cy="673162"/>
          </a:xfrm>
        </p:spPr>
        <p:txBody>
          <a:bodyPr/>
          <a:lstStyle/>
          <a:p>
            <a:pPr algn="ctr"/>
            <a:r>
              <a:rPr lang="en-US" sz="2800" i="1" dirty="0" smtClean="0">
                <a:latin typeface="Arial"/>
                <a:cs typeface="Arial"/>
              </a:rPr>
              <a:t>Result </a:t>
            </a:r>
            <a:r>
              <a:rPr lang="en-US" sz="2800" i="1" dirty="0" smtClean="0">
                <a:latin typeface="Arial"/>
                <a:cs typeface="Arial"/>
              </a:rPr>
              <a:t>#2:</a:t>
            </a:r>
            <a:r>
              <a:rPr lang="en-US" sz="2800" b="1" dirty="0" smtClean="0"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Fragmentation leads to higher risks</a:t>
            </a:r>
            <a:endParaRPr lang="en-US" sz="2800" noProof="0" dirty="0">
              <a:latin typeface="Arial"/>
              <a:cs typeface="Arial"/>
            </a:endParaRPr>
          </a:p>
        </p:txBody>
      </p:sp>
      <p:pic>
        <p:nvPicPr>
          <p:cNvPr id="4" name="Picture 3" descr="fragmentation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7" t="13047" r="18835" b="610"/>
          <a:stretch/>
        </p:blipFill>
        <p:spPr>
          <a:xfrm>
            <a:off x="1651245" y="2424337"/>
            <a:ext cx="5364723" cy="36213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49880" y="1451886"/>
            <a:ext cx="633699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/>
              <a:t>Risk reduction achieved for different fragmentation scenarios</a:t>
            </a:r>
          </a:p>
          <a:p>
            <a:pPr algn="ctr"/>
            <a:r>
              <a:rPr lang="en-US" dirty="0" smtClean="0"/>
              <a:t>Result obtained for a supply chain with 50 units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99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3" y="252413"/>
            <a:ext cx="7997825" cy="673162"/>
          </a:xfrm>
        </p:spPr>
        <p:txBody>
          <a:bodyPr/>
          <a:lstStyle/>
          <a:p>
            <a:pPr algn="ctr"/>
            <a:r>
              <a:rPr lang="en-US" sz="2800" i="1" dirty="0" smtClean="0">
                <a:latin typeface="Arial"/>
                <a:cs typeface="Arial"/>
              </a:rPr>
              <a:t>Result </a:t>
            </a:r>
            <a:r>
              <a:rPr lang="en-US" sz="2800" i="1" dirty="0" smtClean="0">
                <a:latin typeface="Arial"/>
                <a:cs typeface="Arial"/>
              </a:rPr>
              <a:t>#3:</a:t>
            </a:r>
            <a:r>
              <a:rPr lang="en-US" sz="2800" b="1" dirty="0" smtClean="0"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Global cooperation robustly reduces risks</a:t>
            </a:r>
            <a:endParaRPr lang="en-US" sz="2800" noProof="0" dirty="0">
              <a:latin typeface="Arial"/>
              <a:cs typeface="Arial"/>
            </a:endParaRPr>
          </a:p>
        </p:txBody>
      </p:sp>
      <p:pic>
        <p:nvPicPr>
          <p:cNvPr id="3" name="Picture 2" descr="arn_n30_c2_allparamplot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8" t="16096" r="36408" b="46670"/>
          <a:stretch/>
        </p:blipFill>
        <p:spPr>
          <a:xfrm>
            <a:off x="1278387" y="2663033"/>
            <a:ext cx="5714614" cy="2530135"/>
          </a:xfrm>
          <a:prstGeom prst="rect">
            <a:avLst/>
          </a:prstGeom>
        </p:spPr>
      </p:pic>
      <p:pic>
        <p:nvPicPr>
          <p:cNvPr id="6" name="Picture 5" descr="scale.pdf - Adobe Acrobat Reader DC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5" t="13530" r="59562" b="6523"/>
          <a:stretch/>
        </p:blipFill>
        <p:spPr>
          <a:xfrm>
            <a:off x="7519386" y="2910924"/>
            <a:ext cx="319597" cy="1847507"/>
          </a:xfrm>
          <a:prstGeom prst="rect">
            <a:avLst/>
          </a:prstGeom>
        </p:spPr>
      </p:pic>
      <p:pic>
        <p:nvPicPr>
          <p:cNvPr id="7" name="Picture 6" descr="arn_n30_c2_allparamplot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0" t="90215" r="52249" b="4970"/>
          <a:stretch/>
        </p:blipFill>
        <p:spPr>
          <a:xfrm>
            <a:off x="3181167" y="5237555"/>
            <a:ext cx="2155705" cy="327175"/>
          </a:xfrm>
          <a:prstGeom prst="rect">
            <a:avLst/>
          </a:prstGeom>
        </p:spPr>
      </p:pic>
      <p:pic>
        <p:nvPicPr>
          <p:cNvPr id="8" name="Picture 7" descr="arn_n30_c2_allparamplot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5" t="42229" r="87104" b="31745"/>
          <a:stretch/>
        </p:blipFill>
        <p:spPr>
          <a:xfrm>
            <a:off x="883328" y="3114641"/>
            <a:ext cx="294459" cy="17685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68380" y="1775198"/>
            <a:ext cx="4929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Change in the mean (a) and standard deviation (b) of aggregate loss over the parameter plane</a:t>
            </a:r>
            <a:endParaRPr lang="en-US" sz="2000" dirty="0"/>
          </a:p>
        </p:txBody>
      </p:sp>
      <p:pic>
        <p:nvPicPr>
          <p:cNvPr id="10" name="Picture 9" descr="scale.pdf - Adobe Acrobat Reader DC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74" t="13530" r="41553" b="1124"/>
          <a:stretch/>
        </p:blipFill>
        <p:spPr>
          <a:xfrm>
            <a:off x="7891198" y="2910448"/>
            <a:ext cx="424552" cy="197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53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3" y="252413"/>
            <a:ext cx="7997825" cy="673162"/>
          </a:xfrm>
        </p:spPr>
        <p:txBody>
          <a:bodyPr/>
          <a:lstStyle/>
          <a:p>
            <a:pPr algn="ctr"/>
            <a:r>
              <a:rPr lang="en-US" sz="2800" i="1" dirty="0" smtClean="0">
                <a:latin typeface="Arial"/>
                <a:cs typeface="Arial"/>
              </a:rPr>
              <a:t>Result </a:t>
            </a:r>
            <a:r>
              <a:rPr lang="en-US" sz="2800" i="1" dirty="0" smtClean="0">
                <a:latin typeface="Arial"/>
                <a:cs typeface="Arial"/>
              </a:rPr>
              <a:t>#4:</a:t>
            </a:r>
            <a:r>
              <a:rPr lang="en-US" sz="2800" b="1" dirty="0" smtClean="0"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The top-down allocation of buffers only partially covers risks</a:t>
            </a:r>
            <a:endParaRPr lang="en-US" sz="2800" noProof="0" dirty="0">
              <a:latin typeface="Arial"/>
              <a:cs typeface="Arial"/>
            </a:endParaRPr>
          </a:p>
        </p:txBody>
      </p:sp>
      <p:pic>
        <p:nvPicPr>
          <p:cNvPr id="3" name="Picture 2" descr="policy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1" t="14812" r="25446" b="7993"/>
          <a:stretch/>
        </p:blipFill>
        <p:spPr>
          <a:xfrm>
            <a:off x="1757338" y="2562907"/>
            <a:ext cx="4660777" cy="33868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42401" y="2570861"/>
            <a:ext cx="1911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Global cooperation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4037" y="4422141"/>
            <a:ext cx="2361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Complete fragmentation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63672" y="5700800"/>
            <a:ext cx="827598" cy="86177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/>
              <a:t>(a)</a:t>
            </a:r>
          </a:p>
          <a:p>
            <a:pPr algn="ctr"/>
            <a:r>
              <a:rPr lang="en-US" sz="1400" b="1" dirty="0" smtClean="0"/>
              <a:t>No criteria</a:t>
            </a:r>
            <a:r>
              <a:rPr lang="en-US" sz="1400" dirty="0" smtClean="0"/>
              <a:t>, </a:t>
            </a:r>
          </a:p>
          <a:p>
            <a:pPr algn="ctr"/>
            <a:r>
              <a:rPr lang="en-US" sz="1400" dirty="0" smtClean="0"/>
              <a:t>same rate for all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249172" y="1547103"/>
            <a:ext cx="6660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Maximu</a:t>
            </a:r>
            <a:r>
              <a:rPr lang="en-US" sz="2000" b="1" dirty="0"/>
              <a:t>m</a:t>
            </a:r>
            <a:r>
              <a:rPr lang="en-US" sz="2000" b="1" dirty="0" smtClean="0"/>
              <a:t> risk reduction achieved by a centralized allocation of </a:t>
            </a:r>
            <a:r>
              <a:rPr lang="en-US" sz="2000" b="1" dirty="0" err="1" smtClean="0"/>
              <a:t>overordering</a:t>
            </a:r>
            <a:r>
              <a:rPr lang="en-US" sz="2000" b="1" dirty="0" smtClean="0"/>
              <a:t> rates, according to four different criteria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543670" y="5700800"/>
            <a:ext cx="827598" cy="129266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/>
              <a:t>(b)</a:t>
            </a:r>
          </a:p>
          <a:p>
            <a:pPr algn="ctr"/>
            <a:r>
              <a:rPr lang="en-US" sz="1400" dirty="0" smtClean="0"/>
              <a:t>Rate modulated by the </a:t>
            </a:r>
            <a:r>
              <a:rPr lang="en-US" sz="1400" b="1" dirty="0" smtClean="0"/>
              <a:t>trophic level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402835" y="5706895"/>
            <a:ext cx="827598" cy="129266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/>
              <a:t>(c)</a:t>
            </a:r>
          </a:p>
          <a:p>
            <a:pPr algn="ctr"/>
            <a:r>
              <a:rPr lang="en-US" sz="1400" dirty="0" smtClean="0"/>
              <a:t>Rate modulated by </a:t>
            </a:r>
            <a:r>
              <a:rPr lang="en-US" sz="1400" b="1" dirty="0" smtClean="0"/>
              <a:t>closeness centrality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5382833" y="5700800"/>
            <a:ext cx="827598" cy="107721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/>
              <a:t>(d)</a:t>
            </a:r>
          </a:p>
          <a:p>
            <a:pPr algn="ctr"/>
            <a:r>
              <a:rPr lang="en-US" sz="1400" dirty="0" smtClean="0"/>
              <a:t>Rate modulated by </a:t>
            </a:r>
            <a:r>
              <a:rPr lang="en-US" sz="1400" b="1" dirty="0" smtClean="0"/>
              <a:t>page rank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8717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3647" y="2095045"/>
            <a:ext cx="7528619" cy="1571284"/>
          </a:xfrm>
        </p:spPr>
        <p:txBody>
          <a:bodyPr/>
          <a:lstStyle/>
          <a:p>
            <a:pPr marL="0" indent="0">
              <a:buNone/>
            </a:pPr>
            <a:r>
              <a:rPr lang="en-US" sz="3600" noProof="0" dirty="0" smtClean="0">
                <a:latin typeface="Tahoma"/>
                <a:cs typeface="Tahoma"/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267369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3" y="285391"/>
            <a:ext cx="7997825" cy="749038"/>
          </a:xfrm>
        </p:spPr>
        <p:txBody>
          <a:bodyPr/>
          <a:lstStyle/>
          <a:p>
            <a:pPr algn="ctr"/>
            <a:r>
              <a:rPr lang="en-US" sz="3600" dirty="0" smtClean="0"/>
              <a:t>Summary of the findings</a:t>
            </a:r>
            <a:endParaRPr lang="en-US" sz="3600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2800" y="1102627"/>
            <a:ext cx="8580698" cy="5143227"/>
          </a:xfrm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600" dirty="0" smtClean="0"/>
              <a:t>Diversity of suppliers enables fine adaptation to risks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600" dirty="0" smtClean="0"/>
              <a:t>Risk-mitigating measures induces externalities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600" dirty="0" smtClean="0"/>
              <a:t>Profit-maximization does not lead to lowest systemic risks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600" dirty="0" smtClean="0"/>
              <a:t>Coordinated overordering dampens propagation and increases the net value created by the supply chain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600" dirty="0" smtClean="0"/>
              <a:t>It can increase volatility under intense perturbations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600" dirty="0" smtClean="0"/>
              <a:t>Final producers can significantly reduce systemic risks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600" dirty="0" smtClean="0"/>
              <a:t>Among other firms, it is difficult to identify </a:t>
            </a:r>
            <a:r>
              <a:rPr lang="en-US" sz="2600" i="1" dirty="0" smtClean="0"/>
              <a:t>a priori</a:t>
            </a:r>
            <a:r>
              <a:rPr lang="en-US" sz="2600" dirty="0" smtClean="0"/>
              <a:t> which ones can most decisively reduce systemic risks</a:t>
            </a:r>
          </a:p>
        </p:txBody>
      </p:sp>
    </p:spTree>
    <p:extLst>
      <p:ext uri="{BB962C8B-B14F-4D97-AF65-F5344CB8AC3E}">
        <p14:creationId xmlns:p14="http://schemas.microsoft.com/office/powerpoint/2010/main" val="301181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 bwMode="auto">
          <a:xfrm>
            <a:off x="684213" y="252413"/>
            <a:ext cx="7997825" cy="6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9pPr>
          </a:lstStyle>
          <a:p>
            <a:pPr algn="ctr" defTabSz="914400"/>
            <a:r>
              <a:rPr lang="en-US" sz="2800" dirty="0" smtClean="0">
                <a:latin typeface="Arial"/>
                <a:cs typeface="Arial"/>
              </a:rPr>
              <a:t>A positive correlation </a:t>
            </a:r>
            <a:r>
              <a:rPr lang="en-US" sz="2800" dirty="0" err="1" smtClean="0">
                <a:latin typeface="Arial"/>
                <a:cs typeface="Arial"/>
              </a:rPr>
              <a:t>betwe</a:t>
            </a:r>
            <a:r>
              <a:rPr lang="fr-FR" sz="2800" dirty="0" smtClean="0">
                <a:latin typeface="Arial"/>
                <a:cs typeface="Arial"/>
              </a:rPr>
              <a:t>e</a:t>
            </a:r>
            <a:r>
              <a:rPr lang="en-US" sz="2800" dirty="0" smtClean="0">
                <a:latin typeface="Arial"/>
                <a:cs typeface="Arial"/>
              </a:rPr>
              <a:t>n the size of the supply network and overordering </a:t>
            </a:r>
            <a:endParaRPr lang="en-US" sz="2800" kern="0" dirty="0">
              <a:latin typeface="Arial"/>
              <a:cs typeface="Arial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232" y="1053642"/>
            <a:ext cx="7226368" cy="543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62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8282598" y="6596390"/>
            <a:ext cx="8614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solidFill>
                  <a:schemeClr val="bg1"/>
                </a:solidFill>
              </a:rPr>
              <a:t>© </a:t>
            </a:r>
            <a:r>
              <a:rPr lang="fr-FR" sz="1100" dirty="0">
                <a:solidFill>
                  <a:schemeClr val="bg1"/>
                </a:solidFill>
              </a:rPr>
              <a:t>B</a:t>
            </a:r>
            <a:r>
              <a:rPr lang="fr-FR" sz="1100" dirty="0" smtClean="0">
                <a:solidFill>
                  <a:schemeClr val="bg1"/>
                </a:solidFill>
              </a:rPr>
              <a:t>loomberg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0656"/>
            <a:ext cx="11481446" cy="704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57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A shift in </a:t>
            </a:r>
            <a:r>
              <a:rPr lang="en-US" sz="2800" b="1" dirty="0" smtClean="0"/>
              <a:t>the structure of the value chain</a:t>
            </a:r>
            <a:endParaRPr lang="en-US" sz="2800" b="1" dirty="0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036" y="1367493"/>
            <a:ext cx="6388100" cy="452755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091018" y="5511523"/>
            <a:ext cx="966718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sz="1400" dirty="0" smtClean="0">
                <a:latin typeface="Tahoma"/>
                <a:cs typeface="Tahoma"/>
              </a:rPr>
              <a:t>P</a:t>
            </a:r>
            <a:r>
              <a:rPr lang="en-US" sz="1400" dirty="0" err="1" smtClean="0">
                <a:latin typeface="Tahoma"/>
                <a:cs typeface="Tahoma"/>
              </a:rPr>
              <a:t>rimary</a:t>
            </a:r>
            <a:endParaRPr lang="en-US" sz="1400" dirty="0">
              <a:latin typeface="Tahoma"/>
              <a:cs typeface="Tahoma"/>
            </a:endParaRPr>
          </a:p>
          <a:p>
            <a:pPr algn="ctr"/>
            <a:r>
              <a:rPr lang="en-US" sz="1400" dirty="0" smtClean="0">
                <a:latin typeface="Tahoma"/>
                <a:cs typeface="Tahoma"/>
              </a:rPr>
              <a:t>producers</a:t>
            </a:r>
            <a:endParaRPr lang="en-US" sz="1400" dirty="0">
              <a:latin typeface="Tahoma"/>
              <a:cs typeface="Tahoma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795118" y="5490324"/>
            <a:ext cx="966718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sz="1400" dirty="0" smtClean="0">
                <a:latin typeface="Tahoma"/>
                <a:cs typeface="Tahoma"/>
              </a:rPr>
              <a:t>Final</a:t>
            </a:r>
            <a:endParaRPr lang="en-US" sz="1400" dirty="0">
              <a:latin typeface="Tahoma"/>
              <a:cs typeface="Tahoma"/>
            </a:endParaRPr>
          </a:p>
          <a:p>
            <a:pPr algn="ctr"/>
            <a:r>
              <a:rPr lang="en-US" sz="1400" dirty="0" smtClean="0">
                <a:latin typeface="Tahoma"/>
                <a:cs typeface="Tahoma"/>
              </a:rPr>
              <a:t>producers</a:t>
            </a:r>
            <a:endParaRPr lang="en-US" sz="1400" dirty="0">
              <a:latin typeface="Tahoma"/>
              <a:cs typeface="Tahoma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608857" y="1650989"/>
            <a:ext cx="1473856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  <a:latin typeface="Tahoma"/>
                <a:cs typeface="Tahoma"/>
              </a:rPr>
              <a:t>Baseline</a:t>
            </a:r>
          </a:p>
          <a:p>
            <a:r>
              <a:rPr lang="fr-FR" sz="1400" dirty="0" smtClean="0">
                <a:solidFill>
                  <a:srgbClr val="0000FF"/>
                </a:solidFill>
                <a:latin typeface="Tahoma"/>
                <a:cs typeface="Tahoma"/>
              </a:rPr>
              <a:t>System-</a:t>
            </a:r>
            <a:r>
              <a:rPr lang="fr-FR" sz="1400" dirty="0" err="1" smtClean="0">
                <a:solidFill>
                  <a:srgbClr val="0000FF"/>
                </a:solidFill>
                <a:latin typeface="Tahoma"/>
                <a:cs typeface="Tahoma"/>
              </a:rPr>
              <a:t>oriented</a:t>
            </a:r>
            <a:endParaRPr lang="en-US" sz="1400" dirty="0">
              <a:solidFill>
                <a:srgbClr val="0000FF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84110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3" y="252413"/>
            <a:ext cx="7997825" cy="673162"/>
          </a:xfrm>
        </p:spPr>
        <p:txBody>
          <a:bodyPr/>
          <a:lstStyle/>
          <a:p>
            <a:pPr algn="ctr"/>
            <a:r>
              <a:rPr lang="en-US" sz="2800" i="1" dirty="0" smtClean="0">
                <a:latin typeface="Arial"/>
                <a:cs typeface="Arial"/>
              </a:rPr>
              <a:t>Result #1:</a:t>
            </a:r>
            <a:r>
              <a:rPr lang="en-US" sz="2800" b="1" dirty="0" smtClean="0">
                <a:latin typeface="Arial"/>
                <a:cs typeface="Arial"/>
              </a:rPr>
              <a:t> Supplier diversity</a:t>
            </a:r>
            <a:r>
              <a:rPr lang="en-US" sz="2800" dirty="0" smtClean="0">
                <a:latin typeface="Arial"/>
                <a:cs typeface="Arial"/>
              </a:rPr>
              <a:t> enables finer adaptation to risks</a:t>
            </a:r>
            <a:endParaRPr lang="en-US" sz="2800" noProof="0" dirty="0">
              <a:latin typeface="Arial"/>
              <a:cs typeface="Arial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314841" y="1469875"/>
            <a:ext cx="4233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Final producer with </a:t>
            </a:r>
            <a:r>
              <a:rPr lang="en-US" sz="2000" b="1" i="1" dirty="0" smtClean="0"/>
              <a:t>n </a:t>
            </a:r>
            <a:r>
              <a:rPr lang="en-US" sz="2000" b="1" dirty="0" smtClean="0"/>
              <a:t>suppliers: </a:t>
            </a:r>
          </a:p>
        </p:txBody>
      </p:sp>
      <p:pic>
        <p:nvPicPr>
          <p:cNvPr id="15" name="Image 14" descr="single_firm_network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5" t="13462" r="6482" b="74983"/>
          <a:stretch/>
        </p:blipFill>
        <p:spPr>
          <a:xfrm>
            <a:off x="2661175" y="1943694"/>
            <a:ext cx="3650140" cy="670478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9" t="16056"/>
          <a:stretch/>
        </p:blipFill>
        <p:spPr>
          <a:xfrm>
            <a:off x="259589" y="3332811"/>
            <a:ext cx="4629404" cy="3381739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5" t="18310"/>
          <a:stretch/>
        </p:blipFill>
        <p:spPr>
          <a:xfrm>
            <a:off x="4795148" y="3425844"/>
            <a:ext cx="4642937" cy="331013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952028" y="3048520"/>
            <a:ext cx="32206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Tahoma"/>
                <a:cs typeface="Tahoma"/>
              </a:rPr>
              <a:t>Optimal overordering rate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562235" y="3090025"/>
            <a:ext cx="32206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Tahoma"/>
                <a:cs typeface="Tahoma"/>
              </a:rPr>
              <a:t>Optimal profits</a:t>
            </a:r>
          </a:p>
        </p:txBody>
      </p:sp>
    </p:spTree>
    <p:extLst>
      <p:ext uri="{BB962C8B-B14F-4D97-AF65-F5344CB8AC3E}">
        <p14:creationId xmlns:p14="http://schemas.microsoft.com/office/powerpoint/2010/main" val="245538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3" y="252413"/>
            <a:ext cx="7997825" cy="673162"/>
          </a:xfrm>
        </p:spPr>
        <p:txBody>
          <a:bodyPr/>
          <a:lstStyle/>
          <a:p>
            <a:pPr algn="ctr"/>
            <a:r>
              <a:rPr lang="en-US" sz="2800" i="1" dirty="0" smtClean="0">
                <a:latin typeface="Arial"/>
                <a:cs typeface="Arial"/>
              </a:rPr>
              <a:t>Result #2: </a:t>
            </a:r>
            <a:r>
              <a:rPr lang="en-US" sz="2800" dirty="0" smtClean="0">
                <a:latin typeface="Arial"/>
                <a:cs typeface="Arial"/>
              </a:rPr>
              <a:t>There are </a:t>
            </a:r>
            <a:r>
              <a:rPr lang="en-US" sz="2800" b="1" dirty="0" smtClean="0">
                <a:latin typeface="Arial"/>
                <a:cs typeface="Arial"/>
              </a:rPr>
              <a:t>strong externalities </a:t>
            </a:r>
            <a:r>
              <a:rPr lang="en-US" sz="2800" dirty="0" smtClean="0">
                <a:latin typeface="Arial"/>
                <a:cs typeface="Arial"/>
              </a:rPr>
              <a:t>associated with overordering</a:t>
            </a:r>
            <a:endParaRPr lang="en-US" sz="2800" noProof="0" dirty="0">
              <a:latin typeface="Arial"/>
              <a:cs typeface="Arial"/>
            </a:endParaRPr>
          </a:p>
        </p:txBody>
      </p:sp>
      <p:grpSp>
        <p:nvGrpSpPr>
          <p:cNvPr id="3" name="Grouper 2"/>
          <p:cNvGrpSpPr/>
          <p:nvPr/>
        </p:nvGrpSpPr>
        <p:grpSpPr>
          <a:xfrm>
            <a:off x="336303" y="5943680"/>
            <a:ext cx="1780292" cy="830200"/>
            <a:chOff x="3204458" y="3124199"/>
            <a:chExt cx="1780292" cy="830200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783"/>
            <a:stretch/>
          </p:blipFill>
          <p:spPr>
            <a:xfrm>
              <a:off x="3204458" y="3124199"/>
              <a:ext cx="1780292" cy="607601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882" b="3187"/>
            <a:stretch/>
          </p:blipFill>
          <p:spPr>
            <a:xfrm>
              <a:off x="3204458" y="3731800"/>
              <a:ext cx="1780292" cy="222599"/>
            </a:xfrm>
            <a:prstGeom prst="rect">
              <a:avLst/>
            </a:prstGeom>
          </p:spPr>
        </p:pic>
      </p:grp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2283" y="1530254"/>
            <a:ext cx="701615" cy="43307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cxnSp>
        <p:nvCxnSpPr>
          <p:cNvPr id="16" name="Connecteur droit avec flèche 15"/>
          <p:cNvCxnSpPr/>
          <p:nvPr/>
        </p:nvCxnSpPr>
        <p:spPr>
          <a:xfrm>
            <a:off x="693938" y="1608818"/>
            <a:ext cx="0" cy="4100233"/>
          </a:xfrm>
          <a:prstGeom prst="straightConnector1">
            <a:avLst/>
          </a:prstGeom>
          <a:ln w="1905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-44832" y="3095314"/>
            <a:ext cx="72904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20</a:t>
            </a:r>
          </a:p>
          <a:p>
            <a:pPr algn="ctr"/>
            <a:r>
              <a:rPr lang="en-US" sz="1600" dirty="0" smtClean="0"/>
              <a:t>layers</a:t>
            </a:r>
          </a:p>
        </p:txBody>
      </p:sp>
      <p:cxnSp>
        <p:nvCxnSpPr>
          <p:cNvPr id="18" name="Connecteur droit avec flèche 17"/>
          <p:cNvCxnSpPr/>
          <p:nvPr/>
        </p:nvCxnSpPr>
        <p:spPr>
          <a:xfrm flipH="1">
            <a:off x="872283" y="1421393"/>
            <a:ext cx="562817" cy="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322701" y="1027551"/>
            <a:ext cx="1830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2 firms per layer</a:t>
            </a: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9" t="25707" r="60523" b="53783"/>
          <a:stretch/>
        </p:blipFill>
        <p:spPr>
          <a:xfrm>
            <a:off x="910383" y="3251200"/>
            <a:ext cx="254000" cy="269645"/>
          </a:xfrm>
          <a:prstGeom prst="rect">
            <a:avLst/>
          </a:prstGeom>
        </p:spPr>
      </p:pic>
      <p:pic>
        <p:nvPicPr>
          <p:cNvPr id="22" name="Image 21" descr="change_of_strategy_along_length_a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" t="17931"/>
          <a:stretch/>
        </p:blipFill>
        <p:spPr>
          <a:xfrm>
            <a:off x="3873098" y="2313341"/>
            <a:ext cx="5362617" cy="3790155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9" t="25707" r="60523" b="53783"/>
          <a:stretch/>
        </p:blipFill>
        <p:spPr>
          <a:xfrm>
            <a:off x="1287366" y="3254145"/>
            <a:ext cx="254000" cy="269645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9" t="25707" r="60523" b="53783"/>
          <a:stretch/>
        </p:blipFill>
        <p:spPr>
          <a:xfrm>
            <a:off x="910383" y="4508500"/>
            <a:ext cx="254000" cy="269645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9" t="25707" r="60523" b="53783"/>
          <a:stretch/>
        </p:blipFill>
        <p:spPr>
          <a:xfrm>
            <a:off x="1287366" y="4511445"/>
            <a:ext cx="254000" cy="269645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9" t="25707" r="60523" b="53783"/>
          <a:stretch/>
        </p:blipFill>
        <p:spPr>
          <a:xfrm>
            <a:off x="910383" y="5550307"/>
            <a:ext cx="254000" cy="269645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9" t="25707" r="60523" b="53783"/>
          <a:stretch/>
        </p:blipFill>
        <p:spPr>
          <a:xfrm>
            <a:off x="1287366" y="5553252"/>
            <a:ext cx="254000" cy="269645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1909257" y="3387702"/>
            <a:ext cx="210638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Tahoma"/>
                <a:cs typeface="Tahoma"/>
              </a:rPr>
              <a:t>Profits relative to the case where no firm overorder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4665145" y="1824133"/>
            <a:ext cx="29663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Tahoma"/>
                <a:cs typeface="Tahoma"/>
              </a:rPr>
              <a:t>w</a:t>
            </a:r>
            <a:r>
              <a:rPr lang="en-US" sz="1500" dirty="0" smtClean="0">
                <a:latin typeface="Tahoma"/>
                <a:cs typeface="Tahoma"/>
              </a:rPr>
              <a:t>ithout overordering</a:t>
            </a:r>
          </a:p>
          <a:p>
            <a:r>
              <a:rPr lang="en-US" sz="1500" dirty="0" smtClean="0">
                <a:latin typeface="Tahoma"/>
                <a:cs typeface="Tahoma"/>
              </a:rPr>
              <a:t>with 100 % overordering</a:t>
            </a:r>
            <a:endParaRPr lang="en-US" sz="1500" dirty="0">
              <a:latin typeface="Tahoma"/>
              <a:cs typeface="Tahoma"/>
            </a:endParaRPr>
          </a:p>
        </p:txBody>
      </p:sp>
      <p:pic>
        <p:nvPicPr>
          <p:cNvPr id="29" name="Image 28" descr="change_of_strategy_along_length_a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13" t="38683" r="30826" b="50110"/>
          <a:stretch/>
        </p:blipFill>
        <p:spPr>
          <a:xfrm flipV="1">
            <a:off x="4470760" y="1873490"/>
            <a:ext cx="246215" cy="517599"/>
          </a:xfrm>
          <a:prstGeom prst="rect">
            <a:avLst/>
          </a:prstGeom>
        </p:spPr>
      </p:pic>
      <p:cxnSp>
        <p:nvCxnSpPr>
          <p:cNvPr id="5" name="Connecteur droit avec flèche 4"/>
          <p:cNvCxnSpPr/>
          <p:nvPr/>
        </p:nvCxnSpPr>
        <p:spPr>
          <a:xfrm flipV="1">
            <a:off x="6297938" y="3786234"/>
            <a:ext cx="1" cy="9919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1477457" y="1438718"/>
            <a:ext cx="115144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err="1" smtClean="0"/>
              <a:t>Primary</a:t>
            </a:r>
            <a:endParaRPr lang="fr-FR" sz="1600" i="1" dirty="0"/>
          </a:p>
          <a:p>
            <a:r>
              <a:rPr lang="en-US" sz="1600" i="1" dirty="0"/>
              <a:t>producers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1477457" y="5397384"/>
            <a:ext cx="104984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/>
              <a:t>Final</a:t>
            </a:r>
          </a:p>
          <a:p>
            <a:r>
              <a:rPr lang="en-US" sz="1600" i="1" dirty="0" smtClean="0"/>
              <a:t>producers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3952137" y="4893002"/>
            <a:ext cx="115144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err="1" smtClean="0"/>
              <a:t>Primary</a:t>
            </a:r>
            <a:endParaRPr lang="fr-FR" sz="1600" i="1" dirty="0"/>
          </a:p>
          <a:p>
            <a:pPr algn="ctr"/>
            <a:r>
              <a:rPr lang="en-US" sz="1600" i="1" dirty="0"/>
              <a:t>producers</a:t>
            </a:r>
          </a:p>
        </p:txBody>
      </p:sp>
      <p:sp>
        <p:nvSpPr>
          <p:cNvPr id="4" name="Rogner et arrondir un rectangle à un seul coin 3"/>
          <p:cNvSpPr/>
          <p:nvPr/>
        </p:nvSpPr>
        <p:spPr>
          <a:xfrm>
            <a:off x="8356600" y="5118100"/>
            <a:ext cx="469900" cy="435152"/>
          </a:xfrm>
          <a:prstGeom prst="snipRound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ZoneTexte 32"/>
          <p:cNvSpPr txBox="1"/>
          <p:nvPr/>
        </p:nvSpPr>
        <p:spPr>
          <a:xfrm>
            <a:off x="8068757" y="4905702"/>
            <a:ext cx="104984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smtClean="0"/>
              <a:t>Final</a:t>
            </a:r>
          </a:p>
          <a:p>
            <a:pPr algn="ctr"/>
            <a:r>
              <a:rPr lang="en-US" sz="1600" i="1" dirty="0" smtClean="0"/>
              <a:t>producers</a:t>
            </a:r>
          </a:p>
        </p:txBody>
      </p:sp>
    </p:spTree>
    <p:extLst>
      <p:ext uri="{BB962C8B-B14F-4D97-AF65-F5344CB8AC3E}">
        <p14:creationId xmlns:p14="http://schemas.microsoft.com/office/powerpoint/2010/main" val="112199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44008" y="3095314"/>
            <a:ext cx="1433634" cy="545902"/>
          </a:xfrm>
          <a:prstGeom prst="rect">
            <a:avLst/>
          </a:prstGeom>
          <a:solidFill>
            <a:srgbClr val="00800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481042" y="3342349"/>
            <a:ext cx="2123406" cy="302675"/>
          </a:xfrm>
          <a:prstGeom prst="rect">
            <a:avLst/>
          </a:prstGeom>
          <a:solidFill>
            <a:schemeClr val="accent5">
              <a:lumMod val="5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change_of_strategy_along_length_bonlyblack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1" t="18267"/>
          <a:stretch/>
        </p:blipFill>
        <p:spPr>
          <a:xfrm>
            <a:off x="3874653" y="2326299"/>
            <a:ext cx="5351956" cy="376282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3" y="252413"/>
            <a:ext cx="7997825" cy="673162"/>
          </a:xfrm>
        </p:spPr>
        <p:txBody>
          <a:bodyPr/>
          <a:lstStyle/>
          <a:p>
            <a:pPr algn="ctr"/>
            <a:r>
              <a:rPr lang="en-US" sz="2800" i="1" dirty="0">
                <a:latin typeface="Arial"/>
                <a:cs typeface="Arial"/>
              </a:rPr>
              <a:t>Result </a:t>
            </a:r>
            <a:r>
              <a:rPr lang="en-US" sz="2800" i="1" dirty="0" smtClean="0">
                <a:latin typeface="Arial"/>
                <a:cs typeface="Arial"/>
              </a:rPr>
              <a:t>#2</a:t>
            </a:r>
            <a:r>
              <a:rPr lang="en-US" sz="2800" i="1" dirty="0">
                <a:latin typeface="Arial"/>
                <a:cs typeface="Arial"/>
              </a:rPr>
              <a:t>: </a:t>
            </a:r>
            <a:r>
              <a:rPr lang="en-US" sz="2800" dirty="0" smtClean="0">
                <a:latin typeface="Arial"/>
                <a:cs typeface="Arial"/>
              </a:rPr>
              <a:t>There are </a:t>
            </a:r>
            <a:r>
              <a:rPr lang="en-US" sz="2800" b="1" dirty="0" smtClean="0">
                <a:latin typeface="Arial"/>
                <a:cs typeface="Arial"/>
              </a:rPr>
              <a:t>strong externalities </a:t>
            </a:r>
            <a:r>
              <a:rPr lang="en-US" sz="2800" dirty="0" smtClean="0">
                <a:latin typeface="Arial"/>
                <a:cs typeface="Arial"/>
              </a:rPr>
              <a:t>associated with overordering</a:t>
            </a:r>
            <a:endParaRPr lang="en-US" sz="2800" noProof="0" dirty="0">
              <a:latin typeface="Arial"/>
              <a:cs typeface="Arial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2283" y="1530254"/>
            <a:ext cx="701615" cy="43307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cxnSp>
        <p:nvCxnSpPr>
          <p:cNvPr id="16" name="Connecteur droit avec flèche 15"/>
          <p:cNvCxnSpPr/>
          <p:nvPr/>
        </p:nvCxnSpPr>
        <p:spPr>
          <a:xfrm>
            <a:off x="693938" y="1608818"/>
            <a:ext cx="0" cy="4100233"/>
          </a:xfrm>
          <a:prstGeom prst="straightConnector1">
            <a:avLst/>
          </a:prstGeom>
          <a:ln w="1905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-44832" y="3095314"/>
            <a:ext cx="72904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20</a:t>
            </a:r>
          </a:p>
          <a:p>
            <a:pPr algn="ctr"/>
            <a:r>
              <a:rPr lang="en-US" sz="1600" dirty="0" smtClean="0"/>
              <a:t>layers</a:t>
            </a:r>
          </a:p>
        </p:txBody>
      </p:sp>
      <p:cxnSp>
        <p:nvCxnSpPr>
          <p:cNvPr id="18" name="Connecteur droit avec flèche 17"/>
          <p:cNvCxnSpPr/>
          <p:nvPr/>
        </p:nvCxnSpPr>
        <p:spPr>
          <a:xfrm flipH="1">
            <a:off x="872283" y="1421393"/>
            <a:ext cx="562817" cy="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322701" y="1027551"/>
            <a:ext cx="1830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2 firms per layer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9" t="25707" r="60523" b="53783"/>
          <a:stretch/>
        </p:blipFill>
        <p:spPr>
          <a:xfrm>
            <a:off x="910383" y="5550307"/>
            <a:ext cx="254000" cy="269645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9" t="25707" r="60523" b="53783"/>
          <a:stretch/>
        </p:blipFill>
        <p:spPr>
          <a:xfrm>
            <a:off x="1287366" y="5553252"/>
            <a:ext cx="254000" cy="269645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9" t="25707" r="60523" b="53783"/>
          <a:stretch/>
        </p:blipFill>
        <p:spPr>
          <a:xfrm>
            <a:off x="910383" y="4508907"/>
            <a:ext cx="254000" cy="269645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9" t="25707" r="60523" b="53783"/>
          <a:stretch/>
        </p:blipFill>
        <p:spPr>
          <a:xfrm>
            <a:off x="1287366" y="4511852"/>
            <a:ext cx="254000" cy="269645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1909257" y="3387702"/>
            <a:ext cx="210638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Tahoma"/>
                <a:cs typeface="Tahoma"/>
              </a:rPr>
              <a:t>Profits relative to the case where no firm overorder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4665144" y="1824133"/>
            <a:ext cx="417270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Tahoma"/>
                <a:cs typeface="Tahoma"/>
              </a:rPr>
              <a:t>w</a:t>
            </a:r>
            <a:r>
              <a:rPr lang="en-US" sz="1500" dirty="0" smtClean="0">
                <a:latin typeface="Tahoma"/>
                <a:cs typeface="Tahoma"/>
              </a:rPr>
              <a:t>ithout overordering (except layer-9 firms)</a:t>
            </a:r>
          </a:p>
        </p:txBody>
      </p:sp>
      <p:pic>
        <p:nvPicPr>
          <p:cNvPr id="27" name="Image 26" descr="change_of_strategy_along_length_a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13" t="43961" r="30826" b="50110"/>
          <a:stretch/>
        </p:blipFill>
        <p:spPr>
          <a:xfrm flipV="1">
            <a:off x="4470760" y="1873490"/>
            <a:ext cx="246215" cy="273808"/>
          </a:xfrm>
          <a:prstGeom prst="rect">
            <a:avLst/>
          </a:prstGeom>
        </p:spPr>
      </p:pic>
      <p:grpSp>
        <p:nvGrpSpPr>
          <p:cNvPr id="21" name="Grouper 20"/>
          <p:cNvGrpSpPr/>
          <p:nvPr/>
        </p:nvGrpSpPr>
        <p:grpSpPr>
          <a:xfrm>
            <a:off x="336303" y="5943680"/>
            <a:ext cx="1780292" cy="830200"/>
            <a:chOff x="3204458" y="3124199"/>
            <a:chExt cx="1780292" cy="830200"/>
          </a:xfrm>
        </p:grpSpPr>
        <p:pic>
          <p:nvPicPr>
            <p:cNvPr id="22" name="Image 2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783"/>
            <a:stretch/>
          </p:blipFill>
          <p:spPr>
            <a:xfrm>
              <a:off x="3204458" y="3124199"/>
              <a:ext cx="1780292" cy="607601"/>
            </a:xfrm>
            <a:prstGeom prst="rect">
              <a:avLst/>
            </a:prstGeom>
          </p:spPr>
        </p:pic>
        <p:pic>
          <p:nvPicPr>
            <p:cNvPr id="28" name="Image 2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882" b="3187"/>
            <a:stretch/>
          </p:blipFill>
          <p:spPr>
            <a:xfrm>
              <a:off x="3204458" y="3731800"/>
              <a:ext cx="1780292" cy="222599"/>
            </a:xfrm>
            <a:prstGeom prst="rect">
              <a:avLst/>
            </a:prstGeom>
          </p:spPr>
        </p:pic>
      </p:grpSp>
      <p:sp>
        <p:nvSpPr>
          <p:cNvPr id="30" name="ZoneTexte 29"/>
          <p:cNvSpPr txBox="1"/>
          <p:nvPr/>
        </p:nvSpPr>
        <p:spPr>
          <a:xfrm>
            <a:off x="1477457" y="1438718"/>
            <a:ext cx="115144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err="1" smtClean="0"/>
              <a:t>Primary</a:t>
            </a:r>
            <a:endParaRPr lang="fr-FR" sz="1600" i="1" dirty="0"/>
          </a:p>
          <a:p>
            <a:r>
              <a:rPr lang="en-US" sz="1600" i="1" dirty="0"/>
              <a:t>producers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1477457" y="5397384"/>
            <a:ext cx="104984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/>
              <a:t>Final</a:t>
            </a:r>
          </a:p>
          <a:p>
            <a:r>
              <a:rPr lang="en-US" sz="1600" i="1" dirty="0" smtClean="0"/>
              <a:t>producers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3952137" y="4893002"/>
            <a:ext cx="115144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err="1" smtClean="0"/>
              <a:t>Primary</a:t>
            </a:r>
            <a:endParaRPr lang="fr-FR" sz="1600" i="1" dirty="0"/>
          </a:p>
          <a:p>
            <a:pPr algn="ctr"/>
            <a:r>
              <a:rPr lang="en-US" sz="1600" i="1" dirty="0"/>
              <a:t>producers</a:t>
            </a:r>
          </a:p>
        </p:txBody>
      </p:sp>
      <p:sp>
        <p:nvSpPr>
          <p:cNvPr id="33" name="Rogner et arrondir un rectangle à un seul coin 32"/>
          <p:cNvSpPr/>
          <p:nvPr/>
        </p:nvSpPr>
        <p:spPr>
          <a:xfrm>
            <a:off x="8356600" y="5118100"/>
            <a:ext cx="469900" cy="435152"/>
          </a:xfrm>
          <a:prstGeom prst="snipRound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ZoneTexte 33"/>
          <p:cNvSpPr txBox="1"/>
          <p:nvPr/>
        </p:nvSpPr>
        <p:spPr>
          <a:xfrm>
            <a:off x="8068757" y="4905702"/>
            <a:ext cx="104984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smtClean="0"/>
              <a:t>Final</a:t>
            </a:r>
          </a:p>
          <a:p>
            <a:pPr algn="ctr"/>
            <a:r>
              <a:rPr lang="en-US" sz="1600" i="1" dirty="0" smtClean="0"/>
              <a:t>producers</a:t>
            </a:r>
          </a:p>
        </p:txBody>
      </p:sp>
    </p:spTree>
    <p:extLst>
      <p:ext uri="{BB962C8B-B14F-4D97-AF65-F5344CB8AC3E}">
        <p14:creationId xmlns:p14="http://schemas.microsoft.com/office/powerpoint/2010/main" val="5297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3" t="18926"/>
          <a:stretch/>
        </p:blipFill>
        <p:spPr>
          <a:xfrm>
            <a:off x="3860443" y="2359268"/>
            <a:ext cx="5376153" cy="374422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3" y="252413"/>
            <a:ext cx="7997825" cy="673162"/>
          </a:xfrm>
        </p:spPr>
        <p:txBody>
          <a:bodyPr/>
          <a:lstStyle/>
          <a:p>
            <a:pPr algn="ctr"/>
            <a:r>
              <a:rPr lang="en-US" sz="2800" i="1" dirty="0">
                <a:latin typeface="Arial"/>
                <a:cs typeface="Arial"/>
              </a:rPr>
              <a:t>Result </a:t>
            </a:r>
            <a:r>
              <a:rPr lang="en-US" sz="2800" i="1" dirty="0" smtClean="0">
                <a:latin typeface="Arial"/>
                <a:cs typeface="Arial"/>
              </a:rPr>
              <a:t>#2</a:t>
            </a:r>
            <a:r>
              <a:rPr lang="en-US" sz="2800" i="1" dirty="0">
                <a:latin typeface="Arial"/>
                <a:cs typeface="Arial"/>
              </a:rPr>
              <a:t>: </a:t>
            </a:r>
            <a:r>
              <a:rPr lang="en-US" sz="2800" dirty="0" smtClean="0">
                <a:latin typeface="Arial"/>
                <a:cs typeface="Arial"/>
              </a:rPr>
              <a:t>There are </a:t>
            </a:r>
            <a:r>
              <a:rPr lang="en-US" sz="2800" b="1" dirty="0" smtClean="0">
                <a:latin typeface="Arial"/>
                <a:cs typeface="Arial"/>
              </a:rPr>
              <a:t>strong externalities </a:t>
            </a:r>
            <a:r>
              <a:rPr lang="en-US" sz="2800" dirty="0" smtClean="0">
                <a:latin typeface="Arial"/>
                <a:cs typeface="Arial"/>
              </a:rPr>
              <a:t>associated with overordering</a:t>
            </a:r>
            <a:endParaRPr lang="en-US" sz="2800" noProof="0" dirty="0">
              <a:latin typeface="Arial"/>
              <a:cs typeface="Arial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2283" y="1530254"/>
            <a:ext cx="701615" cy="43307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cxnSp>
        <p:nvCxnSpPr>
          <p:cNvPr id="16" name="Connecteur droit avec flèche 15"/>
          <p:cNvCxnSpPr/>
          <p:nvPr/>
        </p:nvCxnSpPr>
        <p:spPr>
          <a:xfrm>
            <a:off x="693938" y="1608818"/>
            <a:ext cx="0" cy="4100233"/>
          </a:xfrm>
          <a:prstGeom prst="straightConnector1">
            <a:avLst/>
          </a:prstGeom>
          <a:ln w="1905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-44832" y="3095314"/>
            <a:ext cx="72904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20</a:t>
            </a:r>
          </a:p>
          <a:p>
            <a:pPr algn="ctr"/>
            <a:r>
              <a:rPr lang="en-US" sz="1600" dirty="0" smtClean="0"/>
              <a:t>layers</a:t>
            </a:r>
          </a:p>
        </p:txBody>
      </p:sp>
      <p:cxnSp>
        <p:nvCxnSpPr>
          <p:cNvPr id="18" name="Connecteur droit avec flèche 17"/>
          <p:cNvCxnSpPr/>
          <p:nvPr/>
        </p:nvCxnSpPr>
        <p:spPr>
          <a:xfrm flipH="1">
            <a:off x="872283" y="1421393"/>
            <a:ext cx="562817" cy="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322701" y="1027551"/>
            <a:ext cx="1830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2 firms per layer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1909257" y="3387702"/>
            <a:ext cx="21063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Tahoma"/>
                <a:cs typeface="Tahoma"/>
              </a:rPr>
              <a:t>Profits relative to the no-overordering case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4665145" y="1824133"/>
            <a:ext cx="29663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Tahoma"/>
                <a:cs typeface="Tahoma"/>
              </a:rPr>
              <a:t>w</a:t>
            </a:r>
            <a:r>
              <a:rPr lang="en-US" sz="1500" dirty="0" smtClean="0">
                <a:latin typeface="Tahoma"/>
                <a:cs typeface="Tahoma"/>
              </a:rPr>
              <a:t>ithout overordering</a:t>
            </a:r>
          </a:p>
          <a:p>
            <a:r>
              <a:rPr lang="en-US" sz="1500" dirty="0" smtClean="0">
                <a:latin typeface="Tahoma"/>
                <a:cs typeface="Tahoma"/>
              </a:rPr>
              <a:t>with 100 % overordering</a:t>
            </a:r>
            <a:endParaRPr lang="en-US" sz="1500" dirty="0">
              <a:latin typeface="Tahoma"/>
              <a:cs typeface="Tahoma"/>
            </a:endParaRPr>
          </a:p>
        </p:txBody>
      </p:sp>
      <p:pic>
        <p:nvPicPr>
          <p:cNvPr id="27" name="Image 26" descr="change_of_strategy_along_length_a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13" t="38683" r="30826" b="50110"/>
          <a:stretch/>
        </p:blipFill>
        <p:spPr>
          <a:xfrm flipV="1">
            <a:off x="4470760" y="1873490"/>
            <a:ext cx="246215" cy="517599"/>
          </a:xfrm>
          <a:prstGeom prst="rect">
            <a:avLst/>
          </a:prstGeom>
        </p:spPr>
      </p:pic>
      <p:cxnSp>
        <p:nvCxnSpPr>
          <p:cNvPr id="28" name="Connecteur droit avec flèche 27"/>
          <p:cNvCxnSpPr/>
          <p:nvPr/>
        </p:nvCxnSpPr>
        <p:spPr>
          <a:xfrm flipV="1">
            <a:off x="7542002" y="3485691"/>
            <a:ext cx="0" cy="12924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20" name="Grouper 19"/>
          <p:cNvGrpSpPr/>
          <p:nvPr/>
        </p:nvGrpSpPr>
        <p:grpSpPr>
          <a:xfrm>
            <a:off x="336303" y="5943680"/>
            <a:ext cx="1780292" cy="830200"/>
            <a:chOff x="3204458" y="3124199"/>
            <a:chExt cx="1780292" cy="830200"/>
          </a:xfrm>
        </p:grpSpPr>
        <p:pic>
          <p:nvPicPr>
            <p:cNvPr id="21" name="Image 2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783"/>
            <a:stretch/>
          </p:blipFill>
          <p:spPr>
            <a:xfrm>
              <a:off x="3204458" y="3124199"/>
              <a:ext cx="1780292" cy="607601"/>
            </a:xfrm>
            <a:prstGeom prst="rect">
              <a:avLst/>
            </a:prstGeom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882" b="3187"/>
            <a:stretch/>
          </p:blipFill>
          <p:spPr>
            <a:xfrm>
              <a:off x="3204458" y="3731800"/>
              <a:ext cx="1780292" cy="222599"/>
            </a:xfrm>
            <a:prstGeom prst="rect">
              <a:avLst/>
            </a:prstGeom>
          </p:spPr>
        </p:pic>
      </p:grpSp>
      <p:sp>
        <p:nvSpPr>
          <p:cNvPr id="24" name="ZoneTexte 23"/>
          <p:cNvSpPr txBox="1"/>
          <p:nvPr/>
        </p:nvSpPr>
        <p:spPr>
          <a:xfrm>
            <a:off x="1477457" y="1438718"/>
            <a:ext cx="115144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err="1" smtClean="0"/>
              <a:t>Primary</a:t>
            </a:r>
            <a:endParaRPr lang="fr-FR" sz="1600" i="1" dirty="0"/>
          </a:p>
          <a:p>
            <a:r>
              <a:rPr lang="en-US" sz="1600" i="1" dirty="0"/>
              <a:t>producers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1477457" y="5397384"/>
            <a:ext cx="104984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/>
              <a:t>Final</a:t>
            </a:r>
          </a:p>
          <a:p>
            <a:r>
              <a:rPr lang="en-US" sz="1600" i="1" dirty="0" smtClean="0"/>
              <a:t>producers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3952137" y="4893002"/>
            <a:ext cx="115144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err="1" smtClean="0"/>
              <a:t>Primary</a:t>
            </a:r>
            <a:endParaRPr lang="fr-FR" sz="1600" i="1" dirty="0"/>
          </a:p>
          <a:p>
            <a:pPr algn="ctr"/>
            <a:r>
              <a:rPr lang="en-US" sz="1600" i="1" dirty="0"/>
              <a:t>producers</a:t>
            </a:r>
          </a:p>
        </p:txBody>
      </p:sp>
      <p:sp>
        <p:nvSpPr>
          <p:cNvPr id="32" name="Rogner et arrondir un rectangle à un seul coin 31"/>
          <p:cNvSpPr/>
          <p:nvPr/>
        </p:nvSpPr>
        <p:spPr>
          <a:xfrm>
            <a:off x="8356600" y="5118100"/>
            <a:ext cx="469900" cy="435152"/>
          </a:xfrm>
          <a:prstGeom prst="snipRound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ZoneTexte 32"/>
          <p:cNvSpPr txBox="1"/>
          <p:nvPr/>
        </p:nvSpPr>
        <p:spPr>
          <a:xfrm>
            <a:off x="8068757" y="4905702"/>
            <a:ext cx="104984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smtClean="0"/>
              <a:t>Final</a:t>
            </a:r>
          </a:p>
          <a:p>
            <a:pPr algn="ctr"/>
            <a:r>
              <a:rPr lang="en-US" sz="1600" i="1" dirty="0" smtClean="0"/>
              <a:t>producers</a:t>
            </a:r>
          </a:p>
        </p:txBody>
      </p:sp>
    </p:spTree>
    <p:extLst>
      <p:ext uri="{BB962C8B-B14F-4D97-AF65-F5344CB8AC3E}">
        <p14:creationId xmlns:p14="http://schemas.microsoft.com/office/powerpoint/2010/main" val="31054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 bwMode="auto">
          <a:xfrm>
            <a:off x="684213" y="252413"/>
            <a:ext cx="7997825" cy="6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n-US" sz="2800" i="1" dirty="0" smtClean="0">
                <a:latin typeface="Arial"/>
                <a:cs typeface="Arial"/>
              </a:rPr>
              <a:t>Result #3: </a:t>
            </a:r>
            <a:r>
              <a:rPr lang="en-US" sz="2800" dirty="0" smtClean="0">
                <a:latin typeface="Arial"/>
                <a:cs typeface="Arial"/>
              </a:rPr>
              <a:t>Overordering </a:t>
            </a:r>
            <a:r>
              <a:rPr lang="en-US" sz="2800" b="1" dirty="0" smtClean="0">
                <a:latin typeface="Arial"/>
                <a:cs typeface="Arial"/>
              </a:rPr>
              <a:t>increases with productivity </a:t>
            </a:r>
            <a:r>
              <a:rPr lang="en-US" sz="2800" dirty="0" smtClean="0">
                <a:latin typeface="Arial"/>
                <a:cs typeface="Arial"/>
              </a:rPr>
              <a:t>and </a:t>
            </a:r>
            <a:r>
              <a:rPr lang="en-US" sz="2800" b="1" dirty="0" smtClean="0">
                <a:latin typeface="Arial"/>
                <a:cs typeface="Arial"/>
              </a:rPr>
              <a:t>peaks with failure rate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49004" y="1599022"/>
            <a:ext cx="33911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ahoma"/>
                <a:cs typeface="Tahoma"/>
              </a:rPr>
              <a:t>Average overordering </a:t>
            </a:r>
            <a:r>
              <a:rPr lang="en-US" b="1" dirty="0">
                <a:latin typeface="Tahoma"/>
                <a:cs typeface="Tahoma"/>
              </a:rPr>
              <a:t>rates and productivity — baseline</a:t>
            </a:r>
          </a:p>
          <a:p>
            <a:pPr algn="ctr"/>
            <a:r>
              <a:rPr lang="en-US" sz="1400" i="1" dirty="0">
                <a:latin typeface="Tahoma"/>
                <a:cs typeface="Tahoma"/>
              </a:rPr>
              <a:t>(averaged over 30 acyclic random </a:t>
            </a:r>
            <a:r>
              <a:rPr lang="en-US" sz="1400" i="1" dirty="0" smtClean="0">
                <a:latin typeface="Tahoma"/>
                <a:cs typeface="Tahoma"/>
              </a:rPr>
              <a:t>networks </a:t>
            </a:r>
            <a:r>
              <a:rPr lang="en-US" sz="1400" i="1" dirty="0">
                <a:latin typeface="Tahoma"/>
                <a:cs typeface="Tahoma"/>
              </a:rPr>
              <a:t>with 30 firms, </a:t>
            </a:r>
            <a:r>
              <a:rPr lang="en-US" sz="1400" i="1" dirty="0" smtClean="0">
                <a:latin typeface="Tahoma"/>
                <a:cs typeface="Tahoma"/>
              </a:rPr>
              <a:t>failure rate 3</a:t>
            </a:r>
            <a:r>
              <a:rPr lang="en-US" sz="1400" i="1" dirty="0">
                <a:latin typeface="Tahoma"/>
                <a:cs typeface="Tahoma"/>
              </a:rPr>
              <a:t>)</a:t>
            </a:r>
            <a:endParaRPr lang="en-US" i="1" dirty="0">
              <a:latin typeface="Tahoma"/>
              <a:cs typeface="Tahoma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298422" y="1609981"/>
            <a:ext cx="34979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ahoma"/>
                <a:cs typeface="Tahoma"/>
              </a:rPr>
              <a:t>Average overordering rates and failure rate — </a:t>
            </a:r>
            <a:r>
              <a:rPr lang="en-US" sz="1600" b="1" dirty="0">
                <a:latin typeface="Tahoma"/>
                <a:cs typeface="Tahoma"/>
              </a:rPr>
              <a:t>baseline</a:t>
            </a:r>
            <a:endParaRPr lang="en-US" sz="1500" b="1" dirty="0" smtClean="0">
              <a:latin typeface="Tahoma"/>
              <a:cs typeface="Tahoma"/>
            </a:endParaRPr>
          </a:p>
          <a:p>
            <a:pPr algn="ctr"/>
            <a:r>
              <a:rPr lang="en-US" sz="1400" i="1" dirty="0">
                <a:latin typeface="Tahoma"/>
                <a:cs typeface="Tahoma"/>
              </a:rPr>
              <a:t>(averaged over 30 acyclic random </a:t>
            </a:r>
            <a:r>
              <a:rPr lang="en-US" sz="1400" i="1" dirty="0" smtClean="0">
                <a:latin typeface="Tahoma"/>
                <a:cs typeface="Tahoma"/>
              </a:rPr>
              <a:t>networks </a:t>
            </a:r>
            <a:r>
              <a:rPr lang="en-US" sz="1400" i="1" dirty="0">
                <a:latin typeface="Tahoma"/>
                <a:cs typeface="Tahoma"/>
              </a:rPr>
              <a:t>with 30 firms, </a:t>
            </a:r>
            <a:r>
              <a:rPr lang="en-US" sz="1400" i="1" dirty="0" smtClean="0">
                <a:latin typeface="Tahoma"/>
                <a:cs typeface="Tahoma"/>
              </a:rPr>
              <a:t>productivity 2)</a:t>
            </a:r>
            <a:endParaRPr lang="en-US" sz="1400" i="1" dirty="0">
              <a:latin typeface="Tahoma"/>
              <a:cs typeface="Tahoma"/>
            </a:endParaRPr>
          </a:p>
        </p:txBody>
      </p:sp>
      <p:pic>
        <p:nvPicPr>
          <p:cNvPr id="6" name="Image 5" descr="rdm30_3_OOvsF_z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098" y="2707018"/>
            <a:ext cx="4243640" cy="3327400"/>
          </a:xfrm>
          <a:prstGeom prst="rect">
            <a:avLst/>
          </a:prstGeom>
        </p:spPr>
      </p:pic>
      <p:pic>
        <p:nvPicPr>
          <p:cNvPr id="10" name="Image 9" descr="rdm30_3_OOvsZ_f0.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56" y="2707018"/>
            <a:ext cx="4243641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4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rdm20_3_RvsF_z3.eps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4"/>
          <a:stretch/>
        </p:blipFill>
        <p:spPr>
          <a:xfrm>
            <a:off x="2325076" y="2769889"/>
            <a:ext cx="4081691" cy="3340538"/>
          </a:xfrm>
          <a:prstGeom prst="rect">
            <a:avLst/>
          </a:prstGeom>
          <a:noFill/>
        </p:spPr>
      </p:pic>
      <p:sp>
        <p:nvSpPr>
          <p:cNvPr id="5" name="Titre 1"/>
          <p:cNvSpPr txBox="1">
            <a:spLocks/>
          </p:cNvSpPr>
          <p:nvPr/>
        </p:nvSpPr>
        <p:spPr bwMode="auto">
          <a:xfrm>
            <a:off x="684213" y="252413"/>
            <a:ext cx="7997825" cy="834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n-US" sz="2800" i="1" dirty="0" smtClean="0">
                <a:latin typeface="Arial"/>
                <a:cs typeface="Arial"/>
              </a:rPr>
              <a:t>Result #4: </a:t>
            </a:r>
            <a:r>
              <a:rPr lang="en-US" sz="2800" dirty="0" smtClean="0">
                <a:latin typeface="Arial"/>
                <a:cs typeface="Arial"/>
              </a:rPr>
              <a:t>Intense perturbations predominantly lead to </a:t>
            </a:r>
            <a:r>
              <a:rPr lang="en-US" sz="2800" b="1" dirty="0" smtClean="0">
                <a:latin typeface="Arial"/>
                <a:cs typeface="Arial"/>
              </a:rPr>
              <a:t>indirect losses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804547" y="1604501"/>
            <a:ext cx="34872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ahoma"/>
                <a:cs typeface="Tahoma"/>
              </a:rPr>
              <a:t>Losses as a function of the failure rate — baseline</a:t>
            </a:r>
            <a:endParaRPr lang="en-US" sz="1500" b="1" dirty="0" smtClean="0">
              <a:latin typeface="Tahoma"/>
              <a:cs typeface="Tahoma"/>
            </a:endParaRPr>
          </a:p>
          <a:p>
            <a:pPr algn="ctr"/>
            <a:r>
              <a:rPr lang="en-US" sz="1400" i="1" dirty="0" smtClean="0">
                <a:latin typeface="Tahoma"/>
                <a:cs typeface="Tahoma"/>
              </a:rPr>
              <a:t>(averaged </a:t>
            </a:r>
            <a:r>
              <a:rPr lang="en-US" sz="1400" i="1" dirty="0">
                <a:latin typeface="Tahoma"/>
                <a:cs typeface="Tahoma"/>
              </a:rPr>
              <a:t>over 30 acyclic random </a:t>
            </a:r>
            <a:r>
              <a:rPr lang="en-US" sz="1400" i="1" dirty="0" smtClean="0">
                <a:latin typeface="Tahoma"/>
                <a:cs typeface="Tahoma"/>
              </a:rPr>
              <a:t>networks </a:t>
            </a:r>
            <a:r>
              <a:rPr lang="en-US" sz="1400" i="1" dirty="0">
                <a:latin typeface="Tahoma"/>
                <a:cs typeface="Tahoma"/>
              </a:rPr>
              <a:t>with </a:t>
            </a:r>
            <a:r>
              <a:rPr lang="en-US" sz="1400" i="1" dirty="0" smtClean="0">
                <a:latin typeface="Tahoma"/>
                <a:cs typeface="Tahoma"/>
              </a:rPr>
              <a:t>30 firms, productivity 3)</a:t>
            </a:r>
            <a:endParaRPr lang="en-US" sz="1400" i="1" dirty="0">
              <a:latin typeface="Tahoma"/>
              <a:cs typeface="Tahom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04547" y="2876668"/>
            <a:ext cx="1282913" cy="2847040"/>
          </a:xfrm>
          <a:prstGeom prst="rect">
            <a:avLst/>
          </a:prstGeom>
          <a:solidFill>
            <a:srgbClr val="008000">
              <a:alpha val="9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087460" y="2876668"/>
            <a:ext cx="1282913" cy="2847040"/>
          </a:xfrm>
          <a:prstGeom prst="rect">
            <a:avLst/>
          </a:prstGeom>
          <a:solidFill>
            <a:srgbClr val="FF6600">
              <a:alpha val="12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370374" y="2876668"/>
            <a:ext cx="973229" cy="2847040"/>
          </a:xfrm>
          <a:prstGeom prst="rect">
            <a:avLst/>
          </a:prstGeom>
          <a:solidFill>
            <a:srgbClr val="FF0000">
              <a:alpha val="13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39800" y="3607832"/>
            <a:ext cx="13852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smtClean="0">
                <a:latin typeface="Tahoma"/>
                <a:cs typeface="Tahoma"/>
              </a:rPr>
              <a:t>Percentage of loss of total profit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3279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387351" y="252413"/>
            <a:ext cx="8591550" cy="673162"/>
          </a:xfrm>
        </p:spPr>
        <p:txBody>
          <a:bodyPr/>
          <a:lstStyle/>
          <a:p>
            <a:pPr algn="ctr"/>
            <a:r>
              <a:rPr lang="en-US" sz="2800" i="1" dirty="0">
                <a:latin typeface="Arial"/>
                <a:cs typeface="Arial"/>
              </a:rPr>
              <a:t>Result </a:t>
            </a:r>
            <a:r>
              <a:rPr lang="en-US" sz="2800" i="1" dirty="0" smtClean="0">
                <a:latin typeface="Arial"/>
                <a:cs typeface="Arial"/>
              </a:rPr>
              <a:t>#5a:</a:t>
            </a:r>
            <a:r>
              <a:rPr lang="en-US" sz="2800" dirty="0" smtClean="0">
                <a:latin typeface="Arial"/>
                <a:cs typeface="Arial"/>
              </a:rPr>
              <a:t> System optimization lead to </a:t>
            </a:r>
            <a:r>
              <a:rPr lang="en-US" sz="2800" b="1" dirty="0" smtClean="0">
                <a:latin typeface="Arial"/>
                <a:cs typeface="Arial"/>
              </a:rPr>
              <a:t>a reduction of disruption propagation </a:t>
            </a:r>
            <a:r>
              <a:rPr lang="en-US" sz="2800" dirty="0" smtClean="0">
                <a:latin typeface="Arial"/>
                <a:cs typeface="Arial"/>
              </a:rPr>
              <a:t>through overordering</a:t>
            </a:r>
            <a:endParaRPr lang="en-US" sz="2800" noProof="0" dirty="0">
              <a:latin typeface="Arial"/>
              <a:cs typeface="Arial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12" r="56065"/>
          <a:stretch/>
        </p:blipFill>
        <p:spPr>
          <a:xfrm>
            <a:off x="2966975" y="7479867"/>
            <a:ext cx="2421674" cy="1886055"/>
          </a:xfrm>
          <a:prstGeom prst="rect">
            <a:avLst/>
          </a:prstGeom>
        </p:spPr>
      </p:pic>
      <p:pic>
        <p:nvPicPr>
          <p:cNvPr id="12" name="Image 11" descr="rdm30_3_difRDvsFZ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1" y="3433982"/>
            <a:ext cx="4319990" cy="3239989"/>
          </a:xfrm>
          <a:prstGeom prst="rect">
            <a:avLst/>
          </a:prstGeom>
        </p:spPr>
      </p:pic>
      <p:pic>
        <p:nvPicPr>
          <p:cNvPr id="13" name="Image 12" descr="rdm30_3_difRIvsFZ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811" y="3421282"/>
            <a:ext cx="4319990" cy="323998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811157" y="7110535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/>
              <a:t>Sd</a:t>
            </a:r>
            <a:r>
              <a:rPr lang="en-US" b="1" dirty="0" smtClean="0"/>
              <a:t> of NVA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679066" y="1507338"/>
            <a:ext cx="32996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B</a:t>
            </a:r>
            <a:r>
              <a:rPr lang="en-US" b="1" dirty="0" err="1" smtClean="0">
                <a:solidFill>
                  <a:srgbClr val="FF0000"/>
                </a:solidFill>
              </a:rPr>
              <a:t>aseline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smtClean="0"/>
              <a:t>maximize </a:t>
            </a:r>
            <a:r>
              <a:rPr lang="en-US" dirty="0" smtClean="0">
                <a:solidFill>
                  <a:srgbClr val="FF0000"/>
                </a:solidFill>
              </a:rPr>
              <a:t>individual profit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91434" y="1514707"/>
            <a:ext cx="3873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8000"/>
                </a:solidFill>
              </a:rPr>
              <a:t>System</a:t>
            </a:r>
            <a:r>
              <a:rPr lang="en-US" b="1" dirty="0">
                <a:solidFill>
                  <a:srgbClr val="008000"/>
                </a:solidFill>
              </a:rPr>
              <a:t>-oriented </a:t>
            </a:r>
            <a:r>
              <a:rPr lang="en-US" b="1" dirty="0" smtClean="0">
                <a:solidFill>
                  <a:srgbClr val="008000"/>
                </a:solidFill>
              </a:rPr>
              <a:t>scenario</a:t>
            </a:r>
          </a:p>
          <a:p>
            <a:pPr algn="ctr"/>
            <a:r>
              <a:rPr lang="en-US" dirty="0" smtClean="0"/>
              <a:t>maximize </a:t>
            </a:r>
            <a:r>
              <a:rPr lang="en-US" dirty="0" smtClean="0">
                <a:solidFill>
                  <a:srgbClr val="008000"/>
                </a:solidFill>
              </a:rPr>
              <a:t>total profit of the supply chain</a:t>
            </a:r>
            <a:endParaRPr lang="en-US" b="1" dirty="0" smtClean="0">
              <a:solidFill>
                <a:srgbClr val="008000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989398" y="1476607"/>
            <a:ext cx="7412036" cy="745893"/>
          </a:xfrm>
          <a:prstGeom prst="roundRect">
            <a:avLst/>
          </a:prstGeom>
          <a:noFill/>
          <a:ln w="28575" cmpd="sng">
            <a:solidFill>
              <a:srgbClr val="00009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èche vers la droite 18"/>
          <p:cNvSpPr/>
          <p:nvPr/>
        </p:nvSpPr>
        <p:spPr>
          <a:xfrm>
            <a:off x="3572708" y="1663700"/>
            <a:ext cx="1169339" cy="304800"/>
          </a:xfrm>
          <a:prstGeom prst="rightArrow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ZoneTexte 21"/>
          <p:cNvSpPr txBox="1"/>
          <p:nvPr/>
        </p:nvSpPr>
        <p:spPr>
          <a:xfrm>
            <a:off x="650081" y="2645586"/>
            <a:ext cx="314211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ahoma"/>
                <a:cs typeface="Tahoma"/>
              </a:rPr>
              <a:t>Change in direct loss</a:t>
            </a:r>
            <a:endParaRPr lang="en-US" b="1" dirty="0">
              <a:latin typeface="Tahoma"/>
              <a:cs typeface="Tahoma"/>
            </a:endParaRPr>
          </a:p>
          <a:p>
            <a:pPr algn="ctr"/>
            <a:r>
              <a:rPr lang="en-US" sz="1400" i="1" dirty="0">
                <a:latin typeface="Tahoma"/>
                <a:cs typeface="Tahoma"/>
              </a:rPr>
              <a:t>(averaged over 30 acyclic random </a:t>
            </a:r>
            <a:r>
              <a:rPr lang="en-US" sz="1400" i="1" dirty="0" smtClean="0">
                <a:latin typeface="Tahoma"/>
                <a:cs typeface="Tahoma"/>
              </a:rPr>
              <a:t>networks </a:t>
            </a:r>
            <a:r>
              <a:rPr lang="en-US" sz="1400" i="1" dirty="0">
                <a:latin typeface="Tahoma"/>
                <a:cs typeface="Tahoma"/>
              </a:rPr>
              <a:t>with 30 </a:t>
            </a:r>
            <a:r>
              <a:rPr lang="en-US" sz="1400" i="1" dirty="0" smtClean="0">
                <a:latin typeface="Tahoma"/>
                <a:cs typeface="Tahoma"/>
              </a:rPr>
              <a:t>firms)</a:t>
            </a:r>
            <a:endParaRPr lang="en-US" sz="1400" i="1" dirty="0">
              <a:latin typeface="Tahoma"/>
              <a:cs typeface="Tahoma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351807" y="2645586"/>
            <a:ext cx="314211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ahoma"/>
                <a:cs typeface="Tahoma"/>
              </a:rPr>
              <a:t>Change in indirect loss</a:t>
            </a:r>
            <a:endParaRPr lang="en-US" b="1" dirty="0">
              <a:latin typeface="Tahoma"/>
              <a:cs typeface="Tahoma"/>
            </a:endParaRPr>
          </a:p>
          <a:p>
            <a:pPr algn="ctr"/>
            <a:r>
              <a:rPr lang="en-US" sz="1400" i="1" dirty="0">
                <a:latin typeface="Tahoma"/>
                <a:cs typeface="Tahoma"/>
              </a:rPr>
              <a:t>(averaged over 30 acyclic random </a:t>
            </a:r>
            <a:r>
              <a:rPr lang="en-US" sz="1400" i="1" dirty="0" smtClean="0">
                <a:latin typeface="Tahoma"/>
                <a:cs typeface="Tahoma"/>
              </a:rPr>
              <a:t>networks </a:t>
            </a:r>
            <a:r>
              <a:rPr lang="en-US" sz="1400" i="1" dirty="0">
                <a:latin typeface="Tahoma"/>
                <a:cs typeface="Tahoma"/>
              </a:rPr>
              <a:t>with 30 </a:t>
            </a:r>
            <a:r>
              <a:rPr lang="en-US" sz="1400" i="1" dirty="0" smtClean="0">
                <a:latin typeface="Tahoma"/>
                <a:cs typeface="Tahoma"/>
              </a:rPr>
              <a:t>firms)</a:t>
            </a:r>
            <a:endParaRPr lang="en-US" sz="1400" i="1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81953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3" y="239713"/>
            <a:ext cx="7997825" cy="673162"/>
          </a:xfrm>
        </p:spPr>
        <p:txBody>
          <a:bodyPr/>
          <a:lstStyle/>
          <a:p>
            <a:pPr algn="ctr"/>
            <a:r>
              <a:rPr lang="en-US" sz="2800" i="1" noProof="0" dirty="0" smtClean="0">
                <a:latin typeface="Arial"/>
                <a:cs typeface="Arial"/>
              </a:rPr>
              <a:t>Result #5b:</a:t>
            </a:r>
            <a:r>
              <a:rPr lang="en-US" sz="2800" noProof="0" dirty="0" smtClean="0">
                <a:latin typeface="Arial"/>
                <a:cs typeface="Arial"/>
              </a:rPr>
              <a:t> System optimization leads to </a:t>
            </a:r>
            <a:r>
              <a:rPr lang="en-US" sz="2800" b="1" noProof="0" dirty="0" smtClean="0">
                <a:latin typeface="Arial"/>
                <a:cs typeface="Arial"/>
              </a:rPr>
              <a:t>higher value added</a:t>
            </a:r>
            <a:endParaRPr lang="en-US" sz="2800" b="1" noProof="0" dirty="0">
              <a:latin typeface="Arial"/>
              <a:cs typeface="Arial"/>
            </a:endParaRPr>
          </a:p>
        </p:txBody>
      </p:sp>
      <p:pic>
        <p:nvPicPr>
          <p:cNvPr id="16" name="Image 15" descr="rdm30_3_difNVAvsFZ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4"/>
          <a:stretch/>
        </p:blipFill>
        <p:spPr>
          <a:xfrm>
            <a:off x="362124" y="3412268"/>
            <a:ext cx="4006676" cy="3239999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836559" y="2505886"/>
            <a:ext cx="314211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ahoma"/>
                <a:cs typeface="Tahoma"/>
              </a:rPr>
              <a:t>Change in total profit</a:t>
            </a:r>
            <a:endParaRPr lang="en-US" b="1" dirty="0">
              <a:latin typeface="Tahoma"/>
              <a:cs typeface="Tahoma"/>
            </a:endParaRPr>
          </a:p>
          <a:p>
            <a:pPr algn="ctr"/>
            <a:r>
              <a:rPr lang="en-US" sz="1400" i="1" dirty="0">
                <a:latin typeface="Tahoma"/>
                <a:cs typeface="Tahoma"/>
              </a:rPr>
              <a:t>(averaged over 30 acyclic random </a:t>
            </a:r>
            <a:r>
              <a:rPr lang="en-US" sz="1400" i="1" dirty="0" smtClean="0">
                <a:latin typeface="Tahoma"/>
                <a:cs typeface="Tahoma"/>
              </a:rPr>
              <a:t>networks </a:t>
            </a:r>
            <a:r>
              <a:rPr lang="en-US" sz="1400" i="1" dirty="0">
                <a:latin typeface="Tahoma"/>
                <a:cs typeface="Tahoma"/>
              </a:rPr>
              <a:t>with 30 </a:t>
            </a:r>
            <a:r>
              <a:rPr lang="en-US" sz="1400" i="1" dirty="0" smtClean="0">
                <a:latin typeface="Tahoma"/>
                <a:cs typeface="Tahoma"/>
              </a:rPr>
              <a:t>firms)</a:t>
            </a:r>
            <a:endParaRPr lang="en-US" sz="1400" i="1" dirty="0">
              <a:latin typeface="Tahoma"/>
              <a:cs typeface="Tahom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9066" y="1507338"/>
            <a:ext cx="32996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B</a:t>
            </a:r>
            <a:r>
              <a:rPr lang="en-US" b="1" dirty="0" err="1" smtClean="0">
                <a:solidFill>
                  <a:srgbClr val="FF0000"/>
                </a:solidFill>
              </a:rPr>
              <a:t>aseline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smtClean="0"/>
              <a:t>maximize </a:t>
            </a:r>
            <a:r>
              <a:rPr lang="en-US" dirty="0" smtClean="0">
                <a:solidFill>
                  <a:srgbClr val="FF0000"/>
                </a:solidFill>
              </a:rPr>
              <a:t>individual profit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91434" y="1514707"/>
            <a:ext cx="3873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8000"/>
                </a:solidFill>
              </a:rPr>
              <a:t>System</a:t>
            </a:r>
            <a:r>
              <a:rPr lang="en-US" b="1" dirty="0">
                <a:solidFill>
                  <a:srgbClr val="008000"/>
                </a:solidFill>
              </a:rPr>
              <a:t>-oriented </a:t>
            </a:r>
            <a:r>
              <a:rPr lang="en-US" b="1" dirty="0" smtClean="0">
                <a:solidFill>
                  <a:srgbClr val="008000"/>
                </a:solidFill>
              </a:rPr>
              <a:t>scenario</a:t>
            </a:r>
          </a:p>
          <a:p>
            <a:pPr algn="ctr"/>
            <a:r>
              <a:rPr lang="en-US" dirty="0" smtClean="0"/>
              <a:t>maximize </a:t>
            </a:r>
            <a:r>
              <a:rPr lang="en-US" dirty="0" smtClean="0">
                <a:solidFill>
                  <a:srgbClr val="008000"/>
                </a:solidFill>
              </a:rPr>
              <a:t>total profit of the supply chain</a:t>
            </a:r>
            <a:endParaRPr lang="en-US" b="1" dirty="0" smtClean="0">
              <a:solidFill>
                <a:srgbClr val="008000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989398" y="1476607"/>
            <a:ext cx="7412036" cy="745893"/>
          </a:xfrm>
          <a:prstGeom prst="roundRect">
            <a:avLst/>
          </a:prstGeom>
          <a:noFill/>
          <a:ln w="28575" cmpd="sng">
            <a:solidFill>
              <a:srgbClr val="00009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èche vers la droite 13"/>
          <p:cNvSpPr/>
          <p:nvPr/>
        </p:nvSpPr>
        <p:spPr>
          <a:xfrm>
            <a:off x="3572708" y="1663700"/>
            <a:ext cx="1169339" cy="304800"/>
          </a:xfrm>
          <a:prstGeom prst="rightArrow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ZoneTexte 14"/>
          <p:cNvSpPr txBox="1"/>
          <p:nvPr/>
        </p:nvSpPr>
        <p:spPr>
          <a:xfrm>
            <a:off x="4999957" y="2395283"/>
            <a:ext cx="39616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ahoma"/>
                <a:cs typeface="Tahoma"/>
              </a:rPr>
              <a:t>Change in the standard deviation of the total profit</a:t>
            </a:r>
          </a:p>
          <a:p>
            <a:pPr algn="ctr"/>
            <a:r>
              <a:rPr lang="en-US" sz="1400" i="1" dirty="0" smtClean="0">
                <a:latin typeface="Tahoma"/>
                <a:cs typeface="Tahoma"/>
              </a:rPr>
              <a:t>(</a:t>
            </a:r>
            <a:r>
              <a:rPr lang="en-US" sz="1400" i="1" dirty="0">
                <a:latin typeface="Tahoma"/>
                <a:cs typeface="Tahoma"/>
              </a:rPr>
              <a:t>averaged over 30 acyclic random </a:t>
            </a:r>
            <a:r>
              <a:rPr lang="en-US" sz="1400" i="1" dirty="0" smtClean="0">
                <a:latin typeface="Tahoma"/>
                <a:cs typeface="Tahoma"/>
              </a:rPr>
              <a:t>networks </a:t>
            </a:r>
            <a:r>
              <a:rPr lang="en-US" sz="1400" i="1" dirty="0">
                <a:latin typeface="Tahoma"/>
                <a:cs typeface="Tahoma"/>
              </a:rPr>
              <a:t>with 30 </a:t>
            </a:r>
            <a:r>
              <a:rPr lang="en-US" sz="1400" i="1" dirty="0" smtClean="0">
                <a:latin typeface="Tahoma"/>
                <a:cs typeface="Tahoma"/>
              </a:rPr>
              <a:t>firms)</a:t>
            </a:r>
            <a:endParaRPr lang="en-US" sz="1400" i="1" dirty="0">
              <a:latin typeface="Tahoma"/>
              <a:cs typeface="Tahoma"/>
            </a:endParaRPr>
          </a:p>
        </p:txBody>
      </p:sp>
      <p:pic>
        <p:nvPicPr>
          <p:cNvPr id="17" name="Image 16" descr="rdm30_3_difsdNVAvsFZ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2"/>
          <a:stretch/>
        </p:blipFill>
        <p:spPr>
          <a:xfrm>
            <a:off x="4999957" y="3412267"/>
            <a:ext cx="3823599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19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/>
          <a:stretch/>
        </p:blipFill>
        <p:spPr>
          <a:xfrm>
            <a:off x="2074494" y="2380462"/>
            <a:ext cx="5358069" cy="41662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45154" y="3261305"/>
            <a:ext cx="309284" cy="156388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oneTexte 2"/>
          <p:cNvSpPr txBox="1"/>
          <p:nvPr/>
        </p:nvSpPr>
        <p:spPr>
          <a:xfrm>
            <a:off x="2362295" y="6200488"/>
            <a:ext cx="5097519" cy="58477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ahoma"/>
                <a:cs typeface="Tahoma"/>
              </a:rPr>
              <a:t>Relative change in overordering rate</a:t>
            </a:r>
          </a:p>
          <a:p>
            <a:pPr algn="ctr"/>
            <a:r>
              <a:rPr lang="en-US" sz="1400" i="1" dirty="0" smtClean="0">
                <a:latin typeface="Tahoma"/>
                <a:cs typeface="Tahoma"/>
              </a:rPr>
              <a:t>(1100 networks with 30 firms, productivity 2, failure rate 0.1)</a:t>
            </a:r>
            <a:endParaRPr lang="en-US" sz="1400" i="1" dirty="0">
              <a:latin typeface="Tahoma"/>
              <a:cs typeface="Tahoma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79400" y="3812106"/>
            <a:ext cx="185859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ahoma"/>
                <a:cs typeface="Tahoma"/>
              </a:rPr>
              <a:t>Relative change in </a:t>
            </a:r>
            <a:r>
              <a:rPr lang="en-US" dirty="0" smtClean="0">
                <a:latin typeface="Tahoma"/>
                <a:cs typeface="Tahoma"/>
              </a:rPr>
              <a:t>profits</a:t>
            </a:r>
            <a:endParaRPr lang="en-US" dirty="0">
              <a:latin typeface="Tahoma"/>
              <a:cs typeface="Tahoma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684213" y="252412"/>
            <a:ext cx="7997825" cy="10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9pPr>
          </a:lstStyle>
          <a:p>
            <a:pPr algn="ctr" defTabSz="914400"/>
            <a:r>
              <a:rPr lang="en-US" sz="2800" i="1" dirty="0" smtClean="0">
                <a:latin typeface="Arial"/>
                <a:cs typeface="Arial"/>
              </a:rPr>
              <a:t>Result #6: </a:t>
            </a:r>
            <a:r>
              <a:rPr lang="en-US" sz="2800" b="1" dirty="0" smtClean="0">
                <a:latin typeface="Arial"/>
                <a:cs typeface="Arial"/>
              </a:rPr>
              <a:t>Final producers contribute the most </a:t>
            </a:r>
            <a:r>
              <a:rPr lang="en-US" sz="2800" dirty="0" smtClean="0">
                <a:latin typeface="Arial"/>
                <a:cs typeface="Arial"/>
              </a:rPr>
              <a:t>to systemic risk reduction</a:t>
            </a:r>
            <a:endParaRPr lang="en-US" sz="2800" kern="0" dirty="0">
              <a:latin typeface="Arial"/>
              <a:cs typeface="Arial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1998294" y="5727700"/>
            <a:ext cx="108001" cy="0"/>
          </a:xfrm>
          <a:prstGeom prst="line">
            <a:avLst/>
          </a:prstGeom>
          <a:ln w="6350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79066" y="1329538"/>
            <a:ext cx="32996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B</a:t>
            </a:r>
            <a:r>
              <a:rPr lang="en-US" b="1" dirty="0" err="1" smtClean="0">
                <a:solidFill>
                  <a:srgbClr val="FF0000"/>
                </a:solidFill>
              </a:rPr>
              <a:t>aseline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smtClean="0"/>
              <a:t>maximize </a:t>
            </a:r>
            <a:r>
              <a:rPr lang="en-US" dirty="0" smtClean="0">
                <a:solidFill>
                  <a:srgbClr val="FF0000"/>
                </a:solidFill>
              </a:rPr>
              <a:t>individual profit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91434" y="1336907"/>
            <a:ext cx="3873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8000"/>
                </a:solidFill>
              </a:rPr>
              <a:t>System</a:t>
            </a:r>
            <a:r>
              <a:rPr lang="en-US" b="1" dirty="0">
                <a:solidFill>
                  <a:srgbClr val="008000"/>
                </a:solidFill>
              </a:rPr>
              <a:t>-oriented </a:t>
            </a:r>
            <a:r>
              <a:rPr lang="en-US" b="1" dirty="0" smtClean="0">
                <a:solidFill>
                  <a:srgbClr val="008000"/>
                </a:solidFill>
              </a:rPr>
              <a:t>scenario</a:t>
            </a:r>
          </a:p>
          <a:p>
            <a:pPr algn="ctr"/>
            <a:r>
              <a:rPr lang="en-US" dirty="0" smtClean="0"/>
              <a:t>maximize </a:t>
            </a:r>
            <a:r>
              <a:rPr lang="en-US" dirty="0" smtClean="0">
                <a:solidFill>
                  <a:srgbClr val="008000"/>
                </a:solidFill>
              </a:rPr>
              <a:t>total profit of the supply chain</a:t>
            </a:r>
            <a:endParaRPr lang="en-US" b="1" dirty="0" smtClean="0">
              <a:solidFill>
                <a:srgbClr val="008000"/>
              </a:solidFill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989398" y="1298807"/>
            <a:ext cx="7412036" cy="745893"/>
          </a:xfrm>
          <a:prstGeom prst="roundRect">
            <a:avLst/>
          </a:prstGeom>
          <a:noFill/>
          <a:ln w="28575" cmpd="sng">
            <a:solidFill>
              <a:srgbClr val="00009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èche vers la droite 15"/>
          <p:cNvSpPr/>
          <p:nvPr/>
        </p:nvSpPr>
        <p:spPr>
          <a:xfrm>
            <a:off x="3572708" y="1485900"/>
            <a:ext cx="1169339" cy="304800"/>
          </a:xfrm>
          <a:prstGeom prst="rightArrow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436447" y="3717208"/>
            <a:ext cx="17456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Tahoma"/>
                <a:cs typeface="Tahoma"/>
              </a:rPr>
              <a:t>+26% overordering</a:t>
            </a:r>
          </a:p>
          <a:p>
            <a:r>
              <a:rPr lang="en-US" sz="1400" dirty="0" smtClean="0">
                <a:solidFill>
                  <a:srgbClr val="0000FF"/>
                </a:solidFill>
                <a:latin typeface="Tahoma"/>
                <a:cs typeface="Tahoma"/>
              </a:rPr>
              <a:t>-17% profit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 flipH="1">
            <a:off x="6075271" y="4072244"/>
            <a:ext cx="1384543" cy="5106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432563" y="2626216"/>
            <a:ext cx="16476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ahoma"/>
                <a:cs typeface="Tahoma"/>
              </a:rPr>
              <a:t>+5% overordering</a:t>
            </a:r>
          </a:p>
          <a:p>
            <a:r>
              <a:rPr lang="en-US" sz="1400" dirty="0">
                <a:latin typeface="Tahoma"/>
                <a:cs typeface="Tahoma"/>
              </a:rPr>
              <a:t>+</a:t>
            </a:r>
            <a:r>
              <a:rPr lang="en-US" sz="1400" dirty="0" smtClean="0">
                <a:latin typeface="Tahoma"/>
                <a:cs typeface="Tahoma"/>
              </a:rPr>
              <a:t>29% profit</a:t>
            </a:r>
            <a:endParaRPr lang="en-US" sz="1400" dirty="0"/>
          </a:p>
        </p:txBody>
      </p:sp>
      <p:cxnSp>
        <p:nvCxnSpPr>
          <p:cNvPr id="25" name="Connecteur droit avec flèche 24"/>
          <p:cNvCxnSpPr/>
          <p:nvPr/>
        </p:nvCxnSpPr>
        <p:spPr>
          <a:xfrm flipH="1">
            <a:off x="5224209" y="2959252"/>
            <a:ext cx="2212238" cy="7332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59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6124"/>
            <a:ext cx="9144000" cy="5402794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7620000" y="5704298"/>
            <a:ext cx="1663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solidFill>
                  <a:srgbClr val="FFFFFF"/>
                </a:solidFill>
              </a:rPr>
              <a:t>Source: </a:t>
            </a:r>
            <a:r>
              <a:rPr lang="fr-FR" sz="1100" dirty="0" err="1" smtClean="0">
                <a:solidFill>
                  <a:srgbClr val="FFFFFF"/>
                </a:solidFill>
              </a:rPr>
              <a:t>sourcemap.com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022284" y="596124"/>
            <a:ext cx="5098631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500" b="1" dirty="0" smtClean="0"/>
              <a:t>The </a:t>
            </a:r>
            <a:r>
              <a:rPr lang="fr-FR" sz="2500" b="1" dirty="0" err="1" smtClean="0"/>
              <a:t>supply</a:t>
            </a:r>
            <a:r>
              <a:rPr lang="fr-FR" sz="2500" b="1" dirty="0" smtClean="0"/>
              <a:t> </a:t>
            </a:r>
            <a:r>
              <a:rPr lang="fr-FR" sz="2500" b="1" dirty="0" err="1" smtClean="0"/>
              <a:t>chain</a:t>
            </a:r>
            <a:r>
              <a:rPr lang="fr-FR" sz="2500" b="1" dirty="0" smtClean="0"/>
              <a:t> of a </a:t>
            </a:r>
            <a:r>
              <a:rPr lang="fr-FR" sz="2500" b="1" dirty="0" err="1" smtClean="0"/>
              <a:t>laptop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373962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546100" y="2674948"/>
            <a:ext cx="831457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“Over </a:t>
            </a:r>
            <a:r>
              <a:rPr lang="en-US" sz="2500" b="1" dirty="0" smtClean="0"/>
              <a:t>85%</a:t>
            </a:r>
            <a:r>
              <a:rPr lang="en-US" sz="2500" dirty="0" smtClean="0"/>
              <a:t> of the respondent had suffered at least one significant supply chain disruption in the last 12 months”*</a:t>
            </a:r>
          </a:p>
          <a:p>
            <a:endParaRPr lang="en-US" sz="600" dirty="0" smtClean="0"/>
          </a:p>
          <a:p>
            <a:r>
              <a:rPr lang="en-US" dirty="0" smtClean="0"/>
              <a:t>*</a:t>
            </a:r>
            <a:r>
              <a:rPr lang="en-US" dirty="0"/>
              <a:t>3rd Annual </a:t>
            </a:r>
            <a:r>
              <a:rPr lang="en-US" dirty="0" smtClean="0"/>
              <a:t>Survey of the Business Continuity Institute, conducted over 550 organizations from 60 countries, 2011, Zurich</a:t>
            </a:r>
            <a:endParaRPr lang="en-US" sz="2500" dirty="0" smtClean="0"/>
          </a:p>
        </p:txBody>
      </p:sp>
    </p:spTree>
    <p:extLst>
      <p:ext uri="{BB962C8B-B14F-4D97-AF65-F5344CB8AC3E}">
        <p14:creationId xmlns:p14="http://schemas.microsoft.com/office/powerpoint/2010/main" val="29466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noProof="0" dirty="0" smtClean="0"/>
              <a:t>Mitigating the risks of supply disruption</a:t>
            </a:r>
            <a:endParaRPr lang="en-US" sz="3200" b="1" noProof="0" dirty="0"/>
          </a:p>
        </p:txBody>
      </p:sp>
      <p:sp>
        <p:nvSpPr>
          <p:cNvPr id="38" name="Espace réservé du contenu 2"/>
          <p:cNvSpPr>
            <a:spLocks noGrp="1"/>
          </p:cNvSpPr>
          <p:nvPr>
            <p:ph idx="1"/>
          </p:nvPr>
        </p:nvSpPr>
        <p:spPr>
          <a:xfrm>
            <a:off x="355601" y="1251752"/>
            <a:ext cx="8575336" cy="4874412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dirty="0">
                <a:ea typeface="Wingdings"/>
                <a:cs typeface="Andalus" panose="02020603050405020304" pitchFamily="18" charset="-78"/>
              </a:rPr>
              <a:t>Potential solutions: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000" dirty="0">
                <a:latin typeface="+mn-lt"/>
                <a:ea typeface="Wingdings"/>
              </a:rPr>
              <a:t>Build </a:t>
            </a:r>
            <a:r>
              <a:rPr lang="en-US" sz="2000" b="1" dirty="0">
                <a:latin typeface="+mn-lt"/>
                <a:ea typeface="Wingdings"/>
              </a:rPr>
              <a:t>inventories</a:t>
            </a:r>
            <a:r>
              <a:rPr lang="en-US" sz="2000" dirty="0">
                <a:latin typeface="+mn-lt"/>
                <a:ea typeface="Wingdings"/>
              </a:rPr>
              <a:t> of critical inputs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>
                <a:latin typeface="+mn-lt"/>
              </a:rPr>
              <a:t>Make </a:t>
            </a:r>
            <a:r>
              <a:rPr lang="en-US" sz="2000" dirty="0">
                <a:latin typeface="+mn-lt"/>
              </a:rPr>
              <a:t>the production process more </a:t>
            </a:r>
            <a:r>
              <a:rPr lang="en-US" sz="2000" b="1" dirty="0">
                <a:latin typeface="+mn-lt"/>
              </a:rPr>
              <a:t>flexible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000" dirty="0">
                <a:latin typeface="+mn-lt"/>
              </a:rPr>
              <a:t>Increase purchases from different suppliers </a:t>
            </a:r>
            <a:r>
              <a:rPr lang="en-US" sz="2000" dirty="0">
                <a:latin typeface="+mn-lt"/>
                <a:ea typeface="Wingdings"/>
                <a:sym typeface="Wingdings"/>
              </a:rPr>
              <a:t>"</a:t>
            </a:r>
            <a:r>
              <a:rPr lang="en-US" sz="2000" b="1" dirty="0" err="1">
                <a:latin typeface="+mn-lt"/>
                <a:sym typeface="Wingdings"/>
              </a:rPr>
              <a:t>overordering</a:t>
            </a:r>
            <a:r>
              <a:rPr lang="en-US" sz="2000" dirty="0" smtClean="0">
                <a:latin typeface="+mn-lt"/>
                <a:ea typeface="Wingdings"/>
                <a:sym typeface="Wingdings"/>
              </a:rPr>
              <a:t>”</a:t>
            </a:r>
            <a:endParaRPr lang="en-US" sz="2400" dirty="0" smtClean="0">
              <a:ea typeface="Wingdings"/>
              <a:cs typeface="Andalus" panose="02020603050405020304" pitchFamily="18" charset="-78"/>
              <a:sym typeface="Wingdings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2400" dirty="0" smtClean="0">
                <a:ea typeface="Wingdings"/>
                <a:cs typeface="Andalus" panose="02020603050405020304" pitchFamily="18" charset="-78"/>
                <a:sym typeface="Wingdings"/>
              </a:rPr>
              <a:t>Key </a:t>
            </a:r>
            <a:r>
              <a:rPr lang="en-US" sz="2400" dirty="0">
                <a:ea typeface="Wingdings"/>
                <a:cs typeface="Andalus" panose="02020603050405020304" pitchFamily="18" charset="-78"/>
                <a:sym typeface="Wingdings"/>
              </a:rPr>
              <a:t>challenges: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000" dirty="0">
                <a:latin typeface="+mj-lt"/>
                <a:ea typeface="Wingdings"/>
                <a:cs typeface="Andalus" panose="02020603050405020304" pitchFamily="18" charset="-78"/>
                <a:sym typeface="Wingdings"/>
              </a:rPr>
              <a:t>More globalized and </a:t>
            </a:r>
            <a:r>
              <a:rPr lang="en-US" sz="2000" b="1" dirty="0">
                <a:latin typeface="+mj-lt"/>
                <a:ea typeface="Wingdings"/>
                <a:cs typeface="Andalus" panose="02020603050405020304" pitchFamily="18" charset="-78"/>
                <a:sym typeface="Wingdings"/>
              </a:rPr>
              <a:t>fragmented</a:t>
            </a:r>
            <a:r>
              <a:rPr lang="en-US" sz="2000" dirty="0">
                <a:latin typeface="+mj-lt"/>
                <a:ea typeface="Wingdings"/>
                <a:cs typeface="Andalus" panose="02020603050405020304" pitchFamily="18" charset="-78"/>
                <a:sym typeface="Wingdings"/>
              </a:rPr>
              <a:t> supply chains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000" b="1" dirty="0">
                <a:latin typeface="+mj-lt"/>
                <a:ea typeface="Wingdings"/>
                <a:cs typeface="Andalus" panose="02020603050405020304" pitchFamily="18" charset="-78"/>
                <a:sym typeface="Wingdings"/>
              </a:rPr>
              <a:t>Interdependencies</a:t>
            </a:r>
            <a:r>
              <a:rPr lang="en-US" sz="2000" dirty="0">
                <a:latin typeface="+mj-lt"/>
                <a:ea typeface="Wingdings"/>
                <a:cs typeface="Andalus" panose="02020603050405020304" pitchFamily="18" charset="-78"/>
                <a:sym typeface="Wingdings"/>
              </a:rPr>
              <a:t> between a growing number of firms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000" b="1" dirty="0">
                <a:latin typeface="+mj-lt"/>
                <a:ea typeface="Wingdings"/>
                <a:cs typeface="Andalus" panose="02020603050405020304" pitchFamily="18" charset="-78"/>
                <a:sym typeface="Wingdings"/>
              </a:rPr>
              <a:t>Lack of visibility </a:t>
            </a:r>
            <a:r>
              <a:rPr lang="en-US" sz="2000" dirty="0">
                <a:latin typeface="+mj-lt"/>
                <a:ea typeface="Wingdings"/>
                <a:cs typeface="Andalus" panose="02020603050405020304" pitchFamily="18" charset="-78"/>
                <a:sym typeface="Wingdings"/>
              </a:rPr>
              <a:t>of along the supply chains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000518" y="4940147"/>
            <a:ext cx="3329611" cy="1914057"/>
            <a:chOff x="2743198" y="1549288"/>
            <a:chExt cx="6624448" cy="3028456"/>
          </a:xfrm>
        </p:grpSpPr>
        <p:pic>
          <p:nvPicPr>
            <p:cNvPr id="5" name="Image 20" descr="Capture d’écran 2015-06-05 à 16.40.5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198" y="4012718"/>
              <a:ext cx="531531" cy="5315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Image 22" descr="Capture d’écran 2015-06-05 à 16.41.0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1871" y="3637489"/>
              <a:ext cx="575775" cy="575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 23" descr="Capture d’écran 2015-06-05 à 16.41.05.png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7654" y="2812240"/>
              <a:ext cx="510451" cy="7529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 26" descr="Capture d’écran 2015-06-05 à 16.40.57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446" y="4001919"/>
              <a:ext cx="575825" cy="575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 27" descr="Capture d’écran 2015-06-05 à 16.41.0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1871" y="1981305"/>
              <a:ext cx="575775" cy="57577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" name="Connecteur droit avec flèche 46"/>
            <p:cNvCxnSpPr>
              <a:stCxn id="8" idx="3"/>
              <a:endCxn id="7" idx="1"/>
            </p:cNvCxnSpPr>
            <p:nvPr/>
          </p:nvCxnSpPr>
          <p:spPr>
            <a:xfrm flipV="1">
              <a:off x="5551271" y="3188717"/>
              <a:ext cx="1296383" cy="1101115"/>
            </a:xfrm>
            <a:prstGeom prst="straightConnector1">
              <a:avLst/>
            </a:prstGeom>
            <a:ln>
              <a:headEnd type="non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Connecteur droit avec flèche 54"/>
            <p:cNvCxnSpPr>
              <a:stCxn id="7" idx="3"/>
              <a:endCxn id="6" idx="1"/>
            </p:cNvCxnSpPr>
            <p:nvPr/>
          </p:nvCxnSpPr>
          <p:spPr>
            <a:xfrm>
              <a:off x="7358104" y="3188716"/>
              <a:ext cx="1433766" cy="736660"/>
            </a:xfrm>
            <a:prstGeom prst="straightConnector1">
              <a:avLst/>
            </a:prstGeom>
            <a:ln>
              <a:headEnd type="non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Connecteur droit avec flèche 60"/>
            <p:cNvCxnSpPr>
              <a:stCxn id="7" idx="3"/>
              <a:endCxn id="10" idx="1"/>
            </p:cNvCxnSpPr>
            <p:nvPr/>
          </p:nvCxnSpPr>
          <p:spPr>
            <a:xfrm flipV="1">
              <a:off x="7358104" y="2269192"/>
              <a:ext cx="1433766" cy="919524"/>
            </a:xfrm>
            <a:prstGeom prst="straightConnector1">
              <a:avLst/>
            </a:prstGeom>
            <a:ln>
              <a:headEnd type="non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Connecteur droit avec flèche 12"/>
            <p:cNvCxnSpPr>
              <a:stCxn id="15" idx="3"/>
              <a:endCxn id="16" idx="1"/>
            </p:cNvCxnSpPr>
            <p:nvPr/>
          </p:nvCxnSpPr>
          <p:spPr>
            <a:xfrm flipV="1">
              <a:off x="4862477" y="1837201"/>
              <a:ext cx="1517125" cy="22147"/>
            </a:xfrm>
            <a:prstGeom prst="straightConnector1">
              <a:avLst/>
            </a:prstGeom>
            <a:ln>
              <a:headEnd type="non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15" name="Image 16" descr="Capture d’écran 2015-06-05 à 16.40.5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0946" y="1593582"/>
              <a:ext cx="531531" cy="5315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Image 35" descr="Capture d’écran 2015-06-05 à 16.40.57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9602" y="1549288"/>
              <a:ext cx="575825" cy="57582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7" name="Connecteur droit avec flèche 14"/>
            <p:cNvCxnSpPr>
              <a:stCxn id="15" idx="3"/>
              <a:endCxn id="7" idx="1"/>
            </p:cNvCxnSpPr>
            <p:nvPr/>
          </p:nvCxnSpPr>
          <p:spPr>
            <a:xfrm>
              <a:off x="4862477" y="1859348"/>
              <a:ext cx="1985177" cy="1329369"/>
            </a:xfrm>
            <a:prstGeom prst="straightConnector1">
              <a:avLst/>
            </a:prstGeom>
            <a:ln>
              <a:headEnd type="non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Connecteur droit avec flèche 19"/>
            <p:cNvCxnSpPr>
              <a:stCxn id="5" idx="3"/>
              <a:endCxn id="8" idx="1"/>
            </p:cNvCxnSpPr>
            <p:nvPr/>
          </p:nvCxnSpPr>
          <p:spPr>
            <a:xfrm>
              <a:off x="3274729" y="4278483"/>
              <a:ext cx="1700717" cy="11348"/>
            </a:xfrm>
            <a:prstGeom prst="straightConnector1">
              <a:avLst/>
            </a:prstGeom>
            <a:ln>
              <a:headEnd type="non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Connecteur droit avec flèche 24"/>
            <p:cNvCxnSpPr>
              <a:stCxn id="16" idx="3"/>
              <a:endCxn id="10" idx="1"/>
            </p:cNvCxnSpPr>
            <p:nvPr/>
          </p:nvCxnSpPr>
          <p:spPr>
            <a:xfrm>
              <a:off x="6955426" y="1837200"/>
              <a:ext cx="1836444" cy="431992"/>
            </a:xfrm>
            <a:prstGeom prst="straightConnector1">
              <a:avLst/>
            </a:prstGeom>
            <a:ln>
              <a:headEnd type="non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20" name="Image 28" descr="Capture d’écran 2015-06-05 à 16.41.05.png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198" y="2339581"/>
              <a:ext cx="510451" cy="75295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1" name="Connecteur droit avec flèche 30"/>
            <p:cNvCxnSpPr>
              <a:stCxn id="20" idx="3"/>
              <a:endCxn id="15" idx="1"/>
            </p:cNvCxnSpPr>
            <p:nvPr/>
          </p:nvCxnSpPr>
          <p:spPr>
            <a:xfrm flipV="1">
              <a:off x="3253649" y="1859347"/>
              <a:ext cx="1077297" cy="856710"/>
            </a:xfrm>
            <a:prstGeom prst="straightConnector1">
              <a:avLst/>
            </a:prstGeom>
            <a:ln>
              <a:headEnd type="non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Connecteur droit avec flèche 33"/>
            <p:cNvCxnSpPr>
              <a:stCxn id="20" idx="2"/>
              <a:endCxn id="5" idx="0"/>
            </p:cNvCxnSpPr>
            <p:nvPr/>
          </p:nvCxnSpPr>
          <p:spPr>
            <a:xfrm>
              <a:off x="2998423" y="3092533"/>
              <a:ext cx="10540" cy="920184"/>
            </a:xfrm>
            <a:prstGeom prst="straightConnector1">
              <a:avLst/>
            </a:prstGeom>
            <a:ln>
              <a:headEnd type="non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Connecteur droit avec flèche 37"/>
            <p:cNvCxnSpPr>
              <a:stCxn id="20" idx="3"/>
              <a:endCxn id="8" idx="1"/>
            </p:cNvCxnSpPr>
            <p:nvPr/>
          </p:nvCxnSpPr>
          <p:spPr>
            <a:xfrm>
              <a:off x="3253649" y="2716057"/>
              <a:ext cx="1721797" cy="1573774"/>
            </a:xfrm>
            <a:prstGeom prst="straightConnector1">
              <a:avLst/>
            </a:prstGeom>
            <a:ln>
              <a:headEnd type="non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24" name="Image 47" descr="Capture d’écran 2015-06-05 à 16.40.57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446" y="2800506"/>
              <a:ext cx="575825" cy="57582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5" name="Connecteur droit avec flèche 48"/>
            <p:cNvCxnSpPr>
              <a:stCxn id="20" idx="3"/>
              <a:endCxn id="24" idx="1"/>
            </p:cNvCxnSpPr>
            <p:nvPr/>
          </p:nvCxnSpPr>
          <p:spPr>
            <a:xfrm>
              <a:off x="3253649" y="2716058"/>
              <a:ext cx="1721797" cy="372361"/>
            </a:xfrm>
            <a:prstGeom prst="straightConnector1">
              <a:avLst/>
            </a:prstGeom>
            <a:ln>
              <a:headEnd type="non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Connecteur droit avec flèche 50"/>
            <p:cNvCxnSpPr>
              <a:stCxn id="24" idx="3"/>
              <a:endCxn id="16" idx="1"/>
            </p:cNvCxnSpPr>
            <p:nvPr/>
          </p:nvCxnSpPr>
          <p:spPr>
            <a:xfrm flipV="1">
              <a:off x="5551271" y="1837200"/>
              <a:ext cx="828331" cy="1251218"/>
            </a:xfrm>
            <a:prstGeom prst="straightConnector1">
              <a:avLst/>
            </a:prstGeom>
            <a:ln>
              <a:headEnd type="non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Connecteur droit avec flèche 53"/>
            <p:cNvCxnSpPr>
              <a:stCxn id="24" idx="3"/>
              <a:endCxn id="7" idx="1"/>
            </p:cNvCxnSpPr>
            <p:nvPr/>
          </p:nvCxnSpPr>
          <p:spPr>
            <a:xfrm>
              <a:off x="5551271" y="3088418"/>
              <a:ext cx="1296383" cy="100298"/>
            </a:xfrm>
            <a:prstGeom prst="straightConnector1">
              <a:avLst/>
            </a:prstGeom>
            <a:ln>
              <a:headEnd type="non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Connecteur droit avec flèche 57"/>
            <p:cNvCxnSpPr>
              <a:stCxn id="8" idx="3"/>
              <a:endCxn id="6" idx="1"/>
            </p:cNvCxnSpPr>
            <p:nvPr/>
          </p:nvCxnSpPr>
          <p:spPr>
            <a:xfrm flipV="1">
              <a:off x="5551270" y="3925377"/>
              <a:ext cx="3240600" cy="364455"/>
            </a:xfrm>
            <a:prstGeom prst="straightConnector1">
              <a:avLst/>
            </a:prstGeom>
            <a:ln>
              <a:headEnd type="non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6588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Research questions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sz="2400" dirty="0">
                <a:latin typeface="Arial"/>
                <a:cs typeface="Arial"/>
              </a:rPr>
              <a:t>Do </a:t>
            </a:r>
            <a:r>
              <a:rPr lang="en-US" sz="2400" b="1" dirty="0">
                <a:latin typeface="Arial"/>
                <a:cs typeface="Arial"/>
              </a:rPr>
              <a:t>profit-maximization </a:t>
            </a:r>
            <a:r>
              <a:rPr lang="en-US" sz="2400" dirty="0">
                <a:latin typeface="Arial"/>
                <a:cs typeface="Arial"/>
              </a:rPr>
              <a:t>of each individual firm lead to the </a:t>
            </a:r>
            <a:r>
              <a:rPr lang="en-US" sz="2400" b="1" dirty="0">
                <a:latin typeface="Arial"/>
                <a:cs typeface="Arial"/>
              </a:rPr>
              <a:t>lowest risk</a:t>
            </a:r>
            <a:r>
              <a:rPr lang="en-US" sz="2400" dirty="0">
                <a:latin typeface="Arial"/>
                <a:cs typeface="Arial"/>
              </a:rPr>
              <a:t>? Is there an effect of supply fragmentation?</a:t>
            </a:r>
          </a:p>
          <a:p>
            <a:pPr>
              <a:spcAft>
                <a:spcPts val="1800"/>
              </a:spcAft>
            </a:pPr>
            <a:r>
              <a:rPr lang="en-US" sz="2400" b="1" dirty="0">
                <a:latin typeface="Arial"/>
                <a:cs typeface="Arial"/>
              </a:rPr>
              <a:t>Are there firms </a:t>
            </a:r>
            <a:r>
              <a:rPr lang="en-US" sz="2400" dirty="0">
                <a:latin typeface="Arial"/>
                <a:cs typeface="Arial"/>
              </a:rPr>
              <a:t>that can </a:t>
            </a:r>
            <a:r>
              <a:rPr lang="en-US" sz="2400" b="1" dirty="0">
                <a:latin typeface="Arial"/>
                <a:cs typeface="Arial"/>
              </a:rPr>
              <a:t>most effectively mitigate</a:t>
            </a:r>
            <a:r>
              <a:rPr lang="en-US" sz="2400" dirty="0">
                <a:latin typeface="Arial"/>
                <a:cs typeface="Arial"/>
              </a:rPr>
              <a:t> systemic risks? How can they be identified?</a:t>
            </a:r>
          </a:p>
          <a:p>
            <a:pPr>
              <a:spcAft>
                <a:spcPts val="1800"/>
              </a:spcAft>
            </a:pPr>
            <a:r>
              <a:rPr lang="en-US" sz="2400" dirty="0">
                <a:latin typeface="Arial"/>
                <a:cs typeface="Arial"/>
              </a:rPr>
              <a:t>Which</a:t>
            </a:r>
            <a:r>
              <a:rPr lang="en-US" sz="2400" b="1" dirty="0">
                <a:latin typeface="Arial"/>
                <a:cs typeface="Arial"/>
              </a:rPr>
              <a:t> policy measures or business practice </a:t>
            </a:r>
            <a:r>
              <a:rPr lang="en-US" sz="2400" dirty="0">
                <a:latin typeface="Arial"/>
                <a:cs typeface="Arial"/>
              </a:rPr>
              <a:t>can reduce systemic risks?</a:t>
            </a:r>
          </a:p>
        </p:txBody>
      </p:sp>
    </p:spTree>
    <p:extLst>
      <p:ext uri="{BB962C8B-B14F-4D97-AF65-F5344CB8AC3E}">
        <p14:creationId xmlns:p14="http://schemas.microsoft.com/office/powerpoint/2010/main" val="360871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3237811"/>
              </p:ext>
            </p:extLst>
          </p:nvPr>
        </p:nvGraphicFramePr>
        <p:xfrm>
          <a:off x="573088" y="536140"/>
          <a:ext cx="7997825" cy="888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0" t="13541" r="34854" b="23183"/>
          <a:stretch/>
        </p:blipFill>
        <p:spPr>
          <a:xfrm flipV="1">
            <a:off x="1037816" y="2605320"/>
            <a:ext cx="3081528" cy="3288811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sp>
        <p:nvSpPr>
          <p:cNvPr id="2" name="Rectangle 1"/>
          <p:cNvSpPr/>
          <p:nvPr/>
        </p:nvSpPr>
        <p:spPr>
          <a:xfrm>
            <a:off x="1030580" y="2222808"/>
            <a:ext cx="30887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Raw </a:t>
            </a:r>
            <a:r>
              <a:rPr lang="en-US" dirty="0" smtClean="0"/>
              <a:t>materials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30580" y="2222808"/>
            <a:ext cx="3096000" cy="4050646"/>
          </a:xfrm>
          <a:prstGeom prst="rect">
            <a:avLst/>
          </a:prstGeom>
          <a:noFill/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37816" y="5894131"/>
            <a:ext cx="3081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Final consumers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47861" y="3345500"/>
            <a:ext cx="3606027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 smtClean="0"/>
              <a:t>Acyclic random network of production units</a:t>
            </a:r>
          </a:p>
        </p:txBody>
      </p:sp>
    </p:spTree>
    <p:extLst>
      <p:ext uri="{BB962C8B-B14F-4D97-AF65-F5344CB8AC3E}">
        <p14:creationId xmlns:p14="http://schemas.microsoft.com/office/powerpoint/2010/main" val="13880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0" t="13541" r="34854" b="23183"/>
          <a:stretch/>
        </p:blipFill>
        <p:spPr>
          <a:xfrm flipV="1">
            <a:off x="267918" y="2592939"/>
            <a:ext cx="2425507" cy="2588662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pic>
        <p:nvPicPr>
          <p:cNvPr id="10" name="Image 9" descr="Capture d’écran 2015-06-05 à 16.41.05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950" y="3421658"/>
            <a:ext cx="692982" cy="10841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" name="Connecteur droit avec flèche 30"/>
          <p:cNvCxnSpPr/>
          <p:nvPr/>
        </p:nvCxnSpPr>
        <p:spPr>
          <a:xfrm flipV="1">
            <a:off x="3759671" y="4413250"/>
            <a:ext cx="571029" cy="8255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H="1">
            <a:off x="1986163" y="3273886"/>
            <a:ext cx="1797414" cy="3278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H="1" flipV="1">
            <a:off x="1986163" y="3995471"/>
            <a:ext cx="1773508" cy="6568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5781283" y="3512730"/>
            <a:ext cx="2428519" cy="18528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400" i="1" dirty="0" smtClean="0"/>
              <a:t>C</a:t>
            </a:r>
            <a:r>
              <a:rPr lang="en-US" sz="2400" i="1" dirty="0" err="1" smtClean="0"/>
              <a:t>haracterized</a:t>
            </a:r>
            <a:r>
              <a:rPr lang="en-US" sz="2400" i="1" dirty="0" smtClean="0"/>
              <a:t> by: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- productivity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- failure rate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- </a:t>
            </a:r>
            <a:r>
              <a:rPr lang="en-US" sz="2400" b="1" dirty="0" smtClean="0"/>
              <a:t>overordering rate</a:t>
            </a:r>
            <a:endParaRPr lang="en-US" sz="2400" b="1" dirty="0"/>
          </a:p>
        </p:txBody>
      </p:sp>
      <p:graphicFrame>
        <p:nvGraphicFramePr>
          <p:cNvPr id="18" name="Espace réservé du conten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6821030"/>
              </p:ext>
            </p:extLst>
          </p:nvPr>
        </p:nvGraphicFramePr>
        <p:xfrm>
          <a:off x="573088" y="536140"/>
          <a:ext cx="7997825" cy="888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1" name="Rectangle 40"/>
          <p:cNvSpPr/>
          <p:nvPr/>
        </p:nvSpPr>
        <p:spPr>
          <a:xfrm>
            <a:off x="1572134" y="3601770"/>
            <a:ext cx="414029" cy="393701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solidFill>
              <a:schemeClr val="accent1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onnecteur droit avec flèche 8"/>
          <p:cNvCxnSpPr/>
          <p:nvPr/>
        </p:nvCxnSpPr>
        <p:spPr>
          <a:xfrm flipH="1" flipV="1">
            <a:off x="4699000" y="4425950"/>
            <a:ext cx="519205" cy="8255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 flipV="1">
            <a:off x="4780582" y="2596157"/>
            <a:ext cx="571029" cy="8255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 flipH="1" flipV="1">
            <a:off x="3783576" y="2596157"/>
            <a:ext cx="519205" cy="8255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3745476" y="3273886"/>
            <a:ext cx="1485428" cy="13843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solidFill>
              <a:schemeClr val="accent1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ZoneTexte 26"/>
          <p:cNvSpPr txBox="1"/>
          <p:nvPr/>
        </p:nvSpPr>
        <p:spPr>
          <a:xfrm>
            <a:off x="4427212" y="2904554"/>
            <a:ext cx="289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4302781" y="4657806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0.5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7373612" y="4064190"/>
            <a:ext cx="289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143790" y="4950030"/>
            <a:ext cx="563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50%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262444" y="4989038"/>
            <a:ext cx="553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0.75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255126" y="4658186"/>
            <a:ext cx="562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------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81283" y="2061408"/>
            <a:ext cx="3089307" cy="9664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/>
              <a:t>Linear production function </a:t>
            </a:r>
            <a:endParaRPr lang="en-US" sz="2400" dirty="0" smtClean="0"/>
          </a:p>
          <a:p>
            <a:pPr algn="ctr">
              <a:lnSpc>
                <a:spcPct val="120000"/>
              </a:lnSpc>
            </a:pPr>
            <a:r>
              <a:rPr lang="en-US" sz="2400" dirty="0" smtClean="0"/>
              <a:t>with </a:t>
            </a:r>
            <a:r>
              <a:rPr lang="en-US" sz="2400" dirty="0"/>
              <a:t>full substitutability</a:t>
            </a:r>
          </a:p>
        </p:txBody>
      </p:sp>
    </p:spTree>
    <p:extLst>
      <p:ext uri="{BB962C8B-B14F-4D97-AF65-F5344CB8AC3E}">
        <p14:creationId xmlns:p14="http://schemas.microsoft.com/office/powerpoint/2010/main" val="321518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3" grpId="0"/>
      <p:bldP spid="45" grpId="0"/>
      <p:bldP spid="29" grpId="0"/>
      <p:bldP spid="46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0" t="13541" r="34854" b="23183"/>
          <a:stretch/>
        </p:blipFill>
        <p:spPr>
          <a:xfrm flipV="1">
            <a:off x="902234" y="2592939"/>
            <a:ext cx="2425507" cy="2588662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graphicFrame>
        <p:nvGraphicFramePr>
          <p:cNvPr id="17" name="Espace réservé du conten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7506799"/>
              </p:ext>
            </p:extLst>
          </p:nvPr>
        </p:nvGraphicFramePr>
        <p:xfrm>
          <a:off x="573088" y="536140"/>
          <a:ext cx="7997825" cy="888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Éclair 2"/>
          <p:cNvSpPr/>
          <p:nvPr/>
        </p:nvSpPr>
        <p:spPr>
          <a:xfrm>
            <a:off x="1264249" y="1873907"/>
            <a:ext cx="292100" cy="1168400"/>
          </a:xfrm>
          <a:prstGeom prst="lightningBol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Éclair 9"/>
          <p:cNvSpPr/>
          <p:nvPr/>
        </p:nvSpPr>
        <p:spPr>
          <a:xfrm>
            <a:off x="1137821" y="3674230"/>
            <a:ext cx="292100" cy="1168400"/>
          </a:xfrm>
          <a:prstGeom prst="lightningBol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64249" y="4645779"/>
            <a:ext cx="414029" cy="393701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solidFill>
              <a:schemeClr val="accent1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413186" y="2770322"/>
            <a:ext cx="414029" cy="393701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solidFill>
              <a:schemeClr val="accent1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00283" y="3539000"/>
            <a:ext cx="414029" cy="393701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solidFill>
              <a:schemeClr val="accent1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Image 20" descr="untitled2.eps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9" t="40086" r="69958" b="52871"/>
          <a:stretch/>
        </p:blipFill>
        <p:spPr>
          <a:xfrm>
            <a:off x="4707034" y="4331869"/>
            <a:ext cx="943498" cy="496578"/>
          </a:xfrm>
          <a:prstGeom prst="rect">
            <a:avLst/>
          </a:prstGeom>
        </p:spPr>
      </p:pic>
      <p:pic>
        <p:nvPicPr>
          <p:cNvPr id="22" name="Image 21" descr="untitled2.eps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34" t="40086" r="29626" b="52871"/>
          <a:stretch/>
        </p:blipFill>
        <p:spPr>
          <a:xfrm>
            <a:off x="4707034" y="3583121"/>
            <a:ext cx="897649" cy="49869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676809" y="2901439"/>
            <a:ext cx="11063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/>
              <a:t>Profit of </a:t>
            </a:r>
            <a:r>
              <a:rPr lang="fr-FR" sz="1400" dirty="0" err="1" smtClean="0"/>
              <a:t>firm</a:t>
            </a:r>
            <a:r>
              <a:rPr lang="fr-FR" sz="1400" dirty="0" smtClean="0"/>
              <a:t> 2</a:t>
            </a:r>
            <a:endParaRPr lang="fr-FR" sz="1400" dirty="0"/>
          </a:p>
        </p:txBody>
      </p:sp>
      <p:pic>
        <p:nvPicPr>
          <p:cNvPr id="9" name="Image 8" descr="untitled2.eps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27" t="40105" r="8933" b="52907"/>
          <a:stretch/>
        </p:blipFill>
        <p:spPr>
          <a:xfrm>
            <a:off x="4712571" y="2818336"/>
            <a:ext cx="893841" cy="492723"/>
          </a:xfrm>
          <a:prstGeom prst="rect">
            <a:avLst/>
          </a:prstGeom>
        </p:spPr>
      </p:pic>
      <p:cxnSp>
        <p:nvCxnSpPr>
          <p:cNvPr id="25" name="Connecteur droit 24"/>
          <p:cNvCxnSpPr>
            <a:stCxn id="20" idx="1"/>
            <a:endCxn id="13" idx="3"/>
          </p:cNvCxnSpPr>
          <p:nvPr/>
        </p:nvCxnSpPr>
        <p:spPr>
          <a:xfrm flipH="1" flipV="1">
            <a:off x="2827215" y="2967173"/>
            <a:ext cx="849594" cy="88155"/>
          </a:xfrm>
          <a:prstGeom prst="line">
            <a:avLst/>
          </a:prstGeom>
          <a:ln>
            <a:solidFill>
              <a:schemeClr val="accent1">
                <a:lumMod val="90000"/>
              </a:schemeClr>
            </a:solidFill>
            <a:headEnd type="stealth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>
            <a:stCxn id="39" idx="1"/>
            <a:endCxn id="14" idx="3"/>
          </p:cNvCxnSpPr>
          <p:nvPr/>
        </p:nvCxnSpPr>
        <p:spPr>
          <a:xfrm flipH="1" flipV="1">
            <a:off x="2614312" y="3735851"/>
            <a:ext cx="1062497" cy="90672"/>
          </a:xfrm>
          <a:prstGeom prst="line">
            <a:avLst/>
          </a:prstGeom>
          <a:ln>
            <a:solidFill>
              <a:schemeClr val="accent1">
                <a:lumMod val="90000"/>
              </a:schemeClr>
            </a:solidFill>
            <a:headEnd type="stealth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>
            <a:stCxn id="41" idx="1"/>
            <a:endCxn id="11" idx="3"/>
          </p:cNvCxnSpPr>
          <p:nvPr/>
        </p:nvCxnSpPr>
        <p:spPr>
          <a:xfrm flipH="1">
            <a:off x="1678278" y="4536886"/>
            <a:ext cx="1970262" cy="305744"/>
          </a:xfrm>
          <a:prstGeom prst="line">
            <a:avLst/>
          </a:prstGeom>
          <a:ln>
            <a:solidFill>
              <a:schemeClr val="accent1">
                <a:lumMod val="90000"/>
              </a:schemeClr>
            </a:solidFill>
            <a:headEnd type="stealth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3974954" y="1929483"/>
            <a:ext cx="14752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/>
              <a:t>Unit-</a:t>
            </a:r>
            <a:r>
              <a:rPr lang="fr-FR" sz="2400" b="1" dirty="0" err="1" smtClean="0"/>
              <a:t>level</a:t>
            </a:r>
            <a:endParaRPr lang="fr-FR" sz="2400" b="1" dirty="0"/>
          </a:p>
        </p:txBody>
      </p:sp>
      <p:sp>
        <p:nvSpPr>
          <p:cNvPr id="39" name="Rectangle 38"/>
          <p:cNvSpPr/>
          <p:nvPr/>
        </p:nvSpPr>
        <p:spPr>
          <a:xfrm>
            <a:off x="3676809" y="3672634"/>
            <a:ext cx="11063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/>
              <a:t>Profit of </a:t>
            </a:r>
            <a:r>
              <a:rPr lang="fr-FR" sz="1400" dirty="0" err="1" smtClean="0"/>
              <a:t>firm</a:t>
            </a:r>
            <a:r>
              <a:rPr lang="fr-FR" sz="1400" dirty="0" smtClean="0"/>
              <a:t> 6</a:t>
            </a:r>
            <a:endParaRPr lang="fr-FR" sz="1400" dirty="0"/>
          </a:p>
        </p:txBody>
      </p:sp>
      <p:sp>
        <p:nvSpPr>
          <p:cNvPr id="41" name="Rectangle 40"/>
          <p:cNvSpPr/>
          <p:nvPr/>
        </p:nvSpPr>
        <p:spPr>
          <a:xfrm>
            <a:off x="3648540" y="4382997"/>
            <a:ext cx="11063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/>
              <a:t>Profit of </a:t>
            </a:r>
            <a:r>
              <a:rPr lang="fr-FR" sz="1400" dirty="0" err="1" smtClean="0"/>
              <a:t>firm</a:t>
            </a:r>
            <a:r>
              <a:rPr lang="fr-FR" sz="1400" dirty="0" smtClean="0"/>
              <a:t> 8</a:t>
            </a:r>
            <a:endParaRPr lang="fr-FR" sz="1400" dirty="0"/>
          </a:p>
        </p:txBody>
      </p:sp>
      <p:sp>
        <p:nvSpPr>
          <p:cNvPr id="43" name="Rectangle 42"/>
          <p:cNvSpPr/>
          <p:nvPr/>
        </p:nvSpPr>
        <p:spPr>
          <a:xfrm>
            <a:off x="4854958" y="4783012"/>
            <a:ext cx="5084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/>
              <a:t>Time</a:t>
            </a:r>
            <a:endParaRPr lang="fr-FR" sz="1400" dirty="0"/>
          </a:p>
        </p:txBody>
      </p:sp>
      <p:grpSp>
        <p:nvGrpSpPr>
          <p:cNvPr id="26" name="Grouper 5"/>
          <p:cNvGrpSpPr/>
          <p:nvPr/>
        </p:nvGrpSpPr>
        <p:grpSpPr>
          <a:xfrm>
            <a:off x="6387339" y="3129922"/>
            <a:ext cx="2299452" cy="1291377"/>
            <a:chOff x="2551980" y="4555090"/>
            <a:chExt cx="4124184" cy="1291377"/>
          </a:xfrm>
        </p:grpSpPr>
        <p:pic>
          <p:nvPicPr>
            <p:cNvPr id="27" name="Image 14" descr="100firms_GDP.eps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43" t="6055" r="7929" b="57718"/>
            <a:stretch/>
          </p:blipFill>
          <p:spPr>
            <a:xfrm>
              <a:off x="3640864" y="4555090"/>
              <a:ext cx="3035300" cy="964605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4598287" y="5477135"/>
              <a:ext cx="121011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Time</a:t>
              </a:r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551980" y="4701551"/>
              <a:ext cx="115061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dirty="0" smtClean="0"/>
                <a:t>Total profit</a:t>
              </a:r>
              <a:endParaRPr lang="en-US" dirty="0"/>
            </a:p>
          </p:txBody>
        </p:sp>
      </p:grpSp>
      <p:sp>
        <p:nvSpPr>
          <p:cNvPr id="7" name="Right Brace 6"/>
          <p:cNvSpPr/>
          <p:nvPr/>
        </p:nvSpPr>
        <p:spPr>
          <a:xfrm>
            <a:off x="5606412" y="2698812"/>
            <a:ext cx="465914" cy="2238088"/>
          </a:xfrm>
          <a:prstGeom prst="rightBrac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466908" y="1931328"/>
            <a:ext cx="43531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err="1" smtClean="0"/>
              <a:t>Supply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chain-level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19681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IASA-theme">
  <a:themeElements>
    <a:clrScheme name="iiasa-version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iasa-version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iasa-version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iasa-light-version">
  <a:themeElements>
    <a:clrScheme name="iiasa-version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iasa-version4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iasa-version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IIASA-theme.thmx</Template>
  <TotalTime>12527</TotalTime>
  <Words>1021</Words>
  <Application>Microsoft Office PowerPoint</Application>
  <PresentationFormat>On-screen Show (4:3)</PresentationFormat>
  <Paragraphs>196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Andalus</vt:lpstr>
      <vt:lpstr>Arial</vt:lpstr>
      <vt:lpstr>Arial Narrow</vt:lpstr>
      <vt:lpstr>Calibri</vt:lpstr>
      <vt:lpstr>Tahoma</vt:lpstr>
      <vt:lpstr>Wingdings</vt:lpstr>
      <vt:lpstr>IIASA-theme</vt:lpstr>
      <vt:lpstr>iiasa-light-version</vt:lpstr>
      <vt:lpstr>Custom Design</vt:lpstr>
      <vt:lpstr>Systemic risks and cascading disruptions in complex supply chains  EEP Symposium — 28 July 2016 </vt:lpstr>
      <vt:lpstr>PowerPoint Presentation</vt:lpstr>
      <vt:lpstr>PowerPoint Presentation</vt:lpstr>
      <vt:lpstr>PowerPoint Presentation</vt:lpstr>
      <vt:lpstr>Mitigating the risks of supply disruption</vt:lpstr>
      <vt:lpstr>Research questions</vt:lpstr>
      <vt:lpstr>PowerPoint Presentation</vt:lpstr>
      <vt:lpstr>PowerPoint Presentation</vt:lpstr>
      <vt:lpstr>PowerPoint Presentation</vt:lpstr>
      <vt:lpstr>PowerPoint Presentation</vt:lpstr>
      <vt:lpstr>Results</vt:lpstr>
      <vt:lpstr>Result #1: The optimal strategy widely differs between units</vt:lpstr>
      <vt:lpstr>Result #1: The optimal strategy widely differs between units</vt:lpstr>
      <vt:lpstr>Result #2: Fragmentation leads to higher risks</vt:lpstr>
      <vt:lpstr>Result #3: Global cooperation robustly reduces risks</vt:lpstr>
      <vt:lpstr>Result #4: The top-down allocation of buffers only partially covers risks</vt:lpstr>
      <vt:lpstr>PowerPoint Presentation</vt:lpstr>
      <vt:lpstr>Summary of the findings</vt:lpstr>
      <vt:lpstr>PowerPoint Presentation</vt:lpstr>
      <vt:lpstr>A shift in the structure of the value chain</vt:lpstr>
      <vt:lpstr>Result #1: Supplier diversity enables finer adaptation to risks</vt:lpstr>
      <vt:lpstr>Result #2: There are strong externalities associated with overordering</vt:lpstr>
      <vt:lpstr>Result #2: There are strong externalities associated with overordering</vt:lpstr>
      <vt:lpstr>Result #2: There are strong externalities associated with overordering</vt:lpstr>
      <vt:lpstr>PowerPoint Presentation</vt:lpstr>
      <vt:lpstr>PowerPoint Presentation</vt:lpstr>
      <vt:lpstr>Result #5a: System optimization lead to a reduction of disruption propagation through overordering</vt:lpstr>
      <vt:lpstr>Result #5b: System optimization leads to higher value added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Disruption risks in an adaptive inter-firm network  Progress session #1</dc:title>
  <dc:creator>celian</dc:creator>
  <cp:lastModifiedBy>Administrator</cp:lastModifiedBy>
  <cp:revision>273</cp:revision>
  <dcterms:created xsi:type="dcterms:W3CDTF">2015-06-09T07:06:33Z</dcterms:created>
  <dcterms:modified xsi:type="dcterms:W3CDTF">2016-07-28T07:58:43Z</dcterms:modified>
</cp:coreProperties>
</file>