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slideLayouts/slideLayout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  <p:sldMasterId id="2147483656" r:id="rId3"/>
    <p:sldMasterId id="2147483658" r:id="rId4"/>
    <p:sldMasterId id="2147483659" r:id="rId5"/>
    <p:sldMasterId id="2147483661" r:id="rId6"/>
    <p:sldMasterId id="2147483663" r:id="rId7"/>
    <p:sldMasterId id="2147483665" r:id="rId8"/>
    <p:sldMasterId id="2147483667" r:id="rId9"/>
    <p:sldMasterId id="2147483670" r:id="rId10"/>
    <p:sldMasterId id="2147483672" r:id="rId11"/>
    <p:sldMasterId id="2147483674" r:id="rId12"/>
    <p:sldMasterId id="2147483676" r:id="rId13"/>
    <p:sldMasterId id="2147483678" r:id="rId14"/>
    <p:sldMasterId id="2147483679" r:id="rId15"/>
    <p:sldMasterId id="2147483681" r:id="rId16"/>
  </p:sldMasterIdLst>
  <p:notesMasterIdLst>
    <p:notesMasterId r:id="rId25"/>
  </p:notesMasterIdLst>
  <p:handoutMasterIdLst>
    <p:handoutMasterId r:id="rId26"/>
  </p:handoutMasterIdLst>
  <p:sldIdLst>
    <p:sldId id="271" r:id="rId17"/>
    <p:sldId id="318" r:id="rId18"/>
    <p:sldId id="317" r:id="rId19"/>
    <p:sldId id="309" r:id="rId20"/>
    <p:sldId id="315" r:id="rId21"/>
    <p:sldId id="320" r:id="rId22"/>
    <p:sldId id="314" r:id="rId23"/>
    <p:sldId id="287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" userDrawn="1">
          <p15:clr>
            <a:srgbClr val="A4A3A4"/>
          </p15:clr>
        </p15:guide>
        <p15:guide id="2" pos="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B9B9"/>
    <a:srgbClr val="FF0000"/>
    <a:srgbClr val="FF9999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650" autoAdjust="0"/>
  </p:normalViewPr>
  <p:slideViewPr>
    <p:cSldViewPr showGuides="1">
      <p:cViewPr>
        <p:scale>
          <a:sx n="77" d="100"/>
          <a:sy n="77" d="100"/>
        </p:scale>
        <p:origin x="744" y="78"/>
      </p:cViewPr>
      <p:guideLst>
        <p:guide orient="horz" pos="28"/>
        <p:guide pos="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3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A5DE8-35A4-4339-AEFB-EEDC8B705322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71FC6-15AB-4700-B158-2222FF6C00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935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582F2-C024-482B-8F7F-60037F46210A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EBB79-8D0A-404C-B907-28CF40141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915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BB79-8D0A-404C-B907-28CF40141F1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769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077FB0-A84E-44F7-84F1-3FE7990649E7}" type="slidenum">
              <a:rPr lang="en-GB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01675"/>
            <a:ext cx="4592637" cy="3444875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59" y="4358055"/>
            <a:ext cx="5029734" cy="4076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BB79-8D0A-404C-B907-28CF40141F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334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Air pollution receives growing attention in developing countries who repeat the mistakes of our growth paths.</a:t>
            </a:r>
          </a:p>
          <a:p>
            <a:endParaRPr lang="en-US" dirty="0" smtClean="0"/>
          </a:p>
          <a:p>
            <a:r>
              <a:rPr lang="en-US" dirty="0" smtClean="0"/>
              <a:t>Systems analysis can show more efficient way forward, provide rationale for multiple benefits for cc, </a:t>
            </a:r>
            <a:r>
              <a:rPr lang="en-US" dirty="0" err="1" smtClean="0"/>
              <a:t>sdg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 –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Many decisions taken at local scale without solid knowledge - Think globally and long-term, act locally and now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Source apportionment India </a:t>
            </a:r>
            <a:r>
              <a:rPr lang="en-US" dirty="0" smtClean="0"/>
              <a:t>– new governance structures, new sectors, new co-benefits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92DFD-8AEB-4EF2-B696-500E16653B5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158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BB79-8D0A-404C-B907-28CF40141F16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111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BB79-8D0A-404C-B907-28CF40141F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534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BB79-8D0A-404C-B907-28CF40141F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660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DB7A-6B9D-43EB-99E4-A3A9B7B32277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1E4B-E836-47DA-945C-0DE12A5EB1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83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A220DB7A-6B9D-43EB-99E4-A3A9B7B322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1E4B-E836-47DA-945C-0DE12A5EB1F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679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DB7A-6B9D-43EB-99E4-A3A9B7B32277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1E4B-E836-47DA-945C-0DE12A5EB1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409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  <a:lvl2pPr>
              <a:lnSpc>
                <a:spcPct val="120000"/>
              </a:lnSpc>
              <a:defRPr sz="2400"/>
            </a:lvl2pPr>
            <a:lvl3pPr>
              <a:lnSpc>
                <a:spcPct val="120000"/>
              </a:lnSpc>
              <a:defRPr sz="2400"/>
            </a:lvl3pPr>
            <a:lvl4pPr>
              <a:lnSpc>
                <a:spcPct val="120000"/>
              </a:lnSpc>
              <a:defRPr sz="2400"/>
            </a:lvl4pPr>
            <a:lvl5pPr>
              <a:lnSpc>
                <a:spcPct val="120000"/>
              </a:lnSpc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DB7A-6B9D-43EB-99E4-A3A9B7B32277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1E4B-E836-47DA-945C-0DE12A5EB1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59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DB7A-6B9D-43EB-99E4-A3A9B7B32277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1E4B-E836-47DA-945C-0DE12A5EB1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39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DB7A-6B9D-43EB-99E4-A3A9B7B32277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1E4B-E836-47DA-945C-0DE12A5EB1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65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ntry-slide-title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513013" y="1919288"/>
            <a:ext cx="6630987" cy="1470025"/>
          </a:xfrm>
        </p:spPr>
        <p:txBody>
          <a:bodyPr lIns="457200" rIns="457200" anchor="ctr"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3886200"/>
            <a:ext cx="6627812" cy="1752600"/>
          </a:xfrm>
        </p:spPr>
        <p:txBody>
          <a:bodyPr lIns="457200" rIns="457200"/>
          <a:lstStyle>
            <a:lvl1pPr marL="0" indent="0">
              <a:buFontTx/>
              <a:buNone/>
              <a:defRPr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950" y="6516688"/>
            <a:ext cx="1582738" cy="320675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fld id="{1E4312B2-5599-4BAB-9629-F8FF3E2D26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6146-3363-4558-A32D-2531F942F32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4DA1-7BA7-4939-89CA-98BBC07F43E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595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478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DB7A-6B9D-43EB-99E4-A3A9B7B322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14CD66-9604-4305-B5A8-78B29733E3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, date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1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9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0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6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0DB7A-6B9D-43EB-99E4-A3A9B7B32277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E1E4B-E836-47DA-945C-0DE12A5EB1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30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20DB7A-6B9D-43EB-99E4-A3A9B7B32277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27/02/2017</a:t>
            </a:fld>
            <a:endParaRPr lang="en-GB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584800-6692-4F7A-844A-C16EE7CAB8D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, date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30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20DB7A-6B9D-43EB-99E4-A3A9B7B32277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27/02/2017</a:t>
            </a:fld>
            <a:endParaRPr lang="en-GB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584800-6692-4F7A-844A-C16EE7CAB8D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, date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3026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20DB7A-6B9D-43EB-99E4-A3A9B7B32277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27/02/2017</a:t>
            </a:fld>
            <a:endParaRPr lang="en-GB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584800-6692-4F7A-844A-C16EE7CAB8D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, date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3026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20DB7A-6B9D-43EB-99E4-A3A9B7B32277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27/02/2017</a:t>
            </a:fld>
            <a:endParaRPr lang="en-GB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584800-6692-4F7A-844A-C16EE7CAB8D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, date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3026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20DB7A-6B9D-43EB-99E4-A3A9B7B32277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27/02/2017</a:t>
            </a:fld>
            <a:endParaRPr lang="en-GB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584800-6692-4F7A-844A-C16EE7CAB8D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, date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3026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entry-slide-content-l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516692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5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054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90" y="6516692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5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CA0B88-0A52-4D2E-93D1-C5B7E15B7FE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dirty="0" smtClean="0"/>
              <a:t>, date</a:t>
            </a:r>
            <a:endParaRPr lang="en-US" dirty="0"/>
          </a:p>
        </p:txBody>
      </p:sp>
      <p:sp>
        <p:nvSpPr>
          <p:cNvPr id="3789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789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4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356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3399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3399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3399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3399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3399"/>
          </a:solidFill>
          <a:latin typeface="Arial Narrow" pitchFamily="34" charset="0"/>
        </a:defRPr>
      </a:lvl5pPr>
      <a:lvl6pPr marL="342892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3399"/>
          </a:solidFill>
          <a:latin typeface="Arial Narrow" pitchFamily="34" charset="0"/>
        </a:defRPr>
      </a:lvl6pPr>
      <a:lvl7pPr marL="685783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3399"/>
          </a:solidFill>
          <a:latin typeface="Arial Narrow" pitchFamily="34" charset="0"/>
        </a:defRPr>
      </a:lvl7pPr>
      <a:lvl8pPr marL="1028675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3399"/>
          </a:solidFill>
          <a:latin typeface="Arial Narrow" pitchFamily="34" charset="0"/>
        </a:defRPr>
      </a:lvl8pPr>
      <a:lvl9pPr marL="1371566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3399"/>
          </a:solidFill>
          <a:latin typeface="Arial Narrow" pitchFamily="34" charset="0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3399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857228" indent="-171446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200120" indent="-171446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3399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3399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1885903" indent="-171446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3399"/>
          </a:solidFill>
          <a:latin typeface="+mn-lt"/>
        </a:defRPr>
      </a:lvl6pPr>
      <a:lvl7pPr marL="2228795" indent="-171446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3399"/>
          </a:solidFill>
          <a:latin typeface="+mn-lt"/>
        </a:defRPr>
      </a:lvl7pPr>
      <a:lvl8pPr marL="2571686" indent="-171446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3399"/>
          </a:solidFill>
          <a:latin typeface="+mn-lt"/>
        </a:defRPr>
      </a:lvl8pPr>
      <a:lvl9pPr marL="2914577" indent="-171446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A6146-3363-4558-A32D-2531F942F32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E4DA1-7BA7-4939-89CA-98BBC07F43E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81558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entry-slide-content-d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31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516688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16688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584800-6692-4F7A-844A-C16EE7CAB8D0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dirty="0" smtClean="0">
                <a:solidFill>
                  <a:srgbClr val="FFFFFF"/>
                </a:solidFill>
              </a:rPr>
              <a:t>, date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entry-slide-content-d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31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516688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16688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584800-6692-4F7A-844A-C16EE7CAB8D0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dirty="0" smtClean="0">
                <a:solidFill>
                  <a:srgbClr val="FFFFFF"/>
                </a:solidFill>
              </a:rPr>
              <a:t>, date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entry-slide-content-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516688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054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16688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CA0B88-0A52-4D2E-93D1-C5B7E15B7FE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dirty="0" smtClean="0"/>
              <a:t>, date</a:t>
            </a:r>
            <a:endParaRPr lang="en-US" dirty="0"/>
          </a:p>
        </p:txBody>
      </p:sp>
      <p:sp>
        <p:nvSpPr>
          <p:cNvPr id="3789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789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A6146-3363-4558-A32D-2531F942F32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E4DA1-7BA7-4939-89CA-98BBC07F43E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0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A6146-3363-4558-A32D-2531F942F32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E4DA1-7BA7-4939-89CA-98BBC07F43E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026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A6146-3363-4558-A32D-2531F942F32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E4DA1-7BA7-4939-89CA-98BBC07F43E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026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A6146-3363-4558-A32D-2531F942F32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E4DA1-7BA7-4939-89CA-98BBC07F43E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026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A6146-3363-4558-A32D-2531F942F32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E4DA1-7BA7-4939-89CA-98BBC07F43E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026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10" Type="http://schemas.openxmlformats.org/officeDocument/2006/relationships/image" Target="../media/image23.emf"/><Relationship Id="rId4" Type="http://schemas.openxmlformats.org/officeDocument/2006/relationships/image" Target="../media/image17.emf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3013" y="1844824"/>
            <a:ext cx="6630987" cy="319821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Air pollution in Europe and Asia</a:t>
            </a:r>
            <a:br>
              <a:rPr lang="en-US" sz="3200" dirty="0" smtClean="0">
                <a:solidFill>
                  <a:srgbClr val="002060"/>
                </a:solidFill>
              </a:rPr>
            </a:br>
            <a:r>
              <a:rPr lang="en-US" sz="3200" dirty="0" smtClean="0">
                <a:solidFill>
                  <a:srgbClr val="002060"/>
                </a:solidFill>
              </a:rPr>
              <a:t>From </a:t>
            </a:r>
            <a:r>
              <a:rPr lang="en-US" sz="3200" dirty="0">
                <a:solidFill>
                  <a:srgbClr val="002060"/>
                </a:solidFill>
              </a:rPr>
              <a:t>Science to </a:t>
            </a:r>
            <a:r>
              <a:rPr lang="en-US" sz="3200" dirty="0" smtClean="0">
                <a:solidFill>
                  <a:srgbClr val="002060"/>
                </a:solidFill>
              </a:rPr>
              <a:t>Policy</a:t>
            </a:r>
            <a:br>
              <a:rPr lang="en-US" sz="3200" dirty="0" smtClean="0">
                <a:solidFill>
                  <a:srgbClr val="002060"/>
                </a:solidFill>
              </a:rPr>
            </a:br>
            <a:endParaRPr lang="en-US" sz="2800" dirty="0" smtClean="0">
              <a:solidFill>
                <a:srgbClr val="002060"/>
              </a:solidFill>
            </a:endParaRP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99555" y="5517232"/>
            <a:ext cx="6627812" cy="616714"/>
          </a:xfrm>
        </p:spPr>
        <p:txBody>
          <a:bodyPr/>
          <a:lstStyle/>
          <a:p>
            <a:r>
              <a:rPr lang="en-US" sz="1600" dirty="0">
                <a:solidFill>
                  <a:srgbClr val="002060"/>
                </a:solidFill>
              </a:rPr>
              <a:t>Markus </a:t>
            </a:r>
            <a:r>
              <a:rPr lang="en-US" sz="1600" dirty="0" smtClean="0">
                <a:solidFill>
                  <a:srgbClr val="002060"/>
                </a:solidFill>
              </a:rPr>
              <a:t>Amann</a:t>
            </a:r>
            <a:br>
              <a:rPr lang="en-US" sz="1600" dirty="0" smtClean="0">
                <a:solidFill>
                  <a:srgbClr val="002060"/>
                </a:solidFill>
              </a:rPr>
            </a:br>
            <a:r>
              <a:rPr lang="en-US" sz="1600" dirty="0" smtClean="0">
                <a:solidFill>
                  <a:srgbClr val="002060"/>
                </a:solidFill>
              </a:rPr>
              <a:t>Program </a:t>
            </a:r>
            <a:r>
              <a:rPr lang="en-US" sz="1600" dirty="0" smtClean="0">
                <a:solidFill>
                  <a:srgbClr val="002060"/>
                </a:solidFill>
              </a:rPr>
              <a:t>Director</a:t>
            </a:r>
            <a:br>
              <a:rPr lang="en-US" sz="1600" dirty="0" smtClean="0">
                <a:solidFill>
                  <a:srgbClr val="002060"/>
                </a:solidFill>
              </a:rPr>
            </a:br>
            <a:r>
              <a:rPr lang="en-GB" sz="1600" dirty="0" smtClean="0">
                <a:solidFill>
                  <a:srgbClr val="002060"/>
                </a:solidFill>
              </a:rPr>
              <a:t>Air </a:t>
            </a:r>
            <a:r>
              <a:rPr lang="en-GB" sz="1600" dirty="0" smtClean="0">
                <a:solidFill>
                  <a:srgbClr val="002060"/>
                </a:solidFill>
              </a:rPr>
              <a:t>Quality and Greenhouse </a:t>
            </a:r>
            <a:r>
              <a:rPr lang="en-GB" sz="1600" dirty="0">
                <a:solidFill>
                  <a:srgbClr val="002060"/>
                </a:solidFill>
              </a:rPr>
              <a:t>Gases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37" y="1814993"/>
            <a:ext cx="3189337" cy="491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997" y="152636"/>
            <a:ext cx="8229600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Origin of PM2.5 in European cities - 2009</a:t>
            </a:r>
            <a:endParaRPr lang="en-GB" sz="2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61744" y="1148664"/>
            <a:ext cx="4230413" cy="6749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Netherlands </a:t>
            </a:r>
            <a:br>
              <a:rPr lang="en-US" sz="2000" dirty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</a:br>
            <a:r>
              <a:rPr lang="en-US" sz="2000" dirty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average of the urban AIRBASE stations </a:t>
            </a:r>
            <a:endParaRPr lang="en-GB" sz="20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47864" y="6061538"/>
            <a:ext cx="2653371" cy="6749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Source: IIASA</a:t>
            </a:r>
            <a:br>
              <a:rPr lang="en-US" sz="1600" dirty="0" smtClean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</a:br>
            <a:r>
              <a:rPr lang="en-US" sz="1600" dirty="0" err="1" smtClean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Kiesewetter</a:t>
            </a:r>
            <a:r>
              <a:rPr lang="en-US" sz="1600" dirty="0" smtClean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 et al., ACP 2014</a:t>
            </a:r>
            <a:endParaRPr lang="en-GB" sz="1600" dirty="0">
              <a:solidFill>
                <a:srgbClr val="4F81BD">
                  <a:lumMod val="50000"/>
                </a:srgb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140338" y="1145832"/>
            <a:ext cx="4230413" cy="5590654"/>
            <a:chOff x="4833281" y="1160770"/>
            <a:chExt cx="4230413" cy="5590654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4410" y="1711424"/>
              <a:ext cx="3268156" cy="50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itle 1"/>
            <p:cNvSpPr txBox="1">
              <a:spLocks/>
            </p:cNvSpPr>
            <p:nvPr/>
          </p:nvSpPr>
          <p:spPr>
            <a:xfrm>
              <a:off x="4833281" y="1160770"/>
              <a:ext cx="4230413" cy="6749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rgbClr val="4F81BD">
                      <a:lumMod val="50000"/>
                    </a:srgbClr>
                  </a:solidFill>
                  <a:cs typeface="Arial" pitchFamily="34" charset="0"/>
                </a:rPr>
                <a:t>Lyon, Centre Ville</a:t>
              </a:r>
              <a:endParaRPr lang="en-GB" sz="2000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52" y="1811100"/>
            <a:ext cx="3189337" cy="4917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037" y="1807041"/>
            <a:ext cx="3189337" cy="4917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397" y="1808935"/>
            <a:ext cx="3188109" cy="49157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t="45259" r="39049" b="17993"/>
          <a:stretch/>
        </p:blipFill>
        <p:spPr>
          <a:xfrm>
            <a:off x="3349978" y="3162508"/>
            <a:ext cx="2404719" cy="223224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25014" y="5027542"/>
            <a:ext cx="3959565" cy="181588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How to balance 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emission controls 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in the most cost-effective way?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58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738" y="1131275"/>
            <a:ext cx="3063016" cy="191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186590" y="1457758"/>
            <a:ext cx="6417508" cy="1678626"/>
            <a:chOff x="2186590" y="1457758"/>
            <a:chExt cx="6417508" cy="1678626"/>
          </a:xfrm>
        </p:grpSpPr>
        <p:grpSp>
          <p:nvGrpSpPr>
            <p:cNvPr id="8" name="Group 7"/>
            <p:cNvGrpSpPr/>
            <p:nvPr/>
          </p:nvGrpSpPr>
          <p:grpSpPr>
            <a:xfrm>
              <a:off x="2186590" y="1827454"/>
              <a:ext cx="6417508" cy="1308930"/>
              <a:chOff x="2186590" y="1827454"/>
              <a:chExt cx="6417508" cy="1308930"/>
            </a:xfrm>
          </p:grpSpPr>
          <p:sp>
            <p:nvSpPr>
              <p:cNvPr id="32" name="AutoShape 20"/>
              <p:cNvSpPr>
                <a:spLocks noChangeArrowheads="1"/>
              </p:cNvSpPr>
              <p:nvPr/>
            </p:nvSpPr>
            <p:spPr bwMode="auto">
              <a:xfrm rot="19886484">
                <a:off x="2186590" y="2840647"/>
                <a:ext cx="3171303" cy="295737"/>
              </a:xfrm>
              <a:prstGeom prst="rightArrow">
                <a:avLst>
                  <a:gd name="adj1" fmla="val 50000"/>
                  <a:gd name="adj2" fmla="val 78453"/>
                </a:avLst>
              </a:prstGeom>
              <a:solidFill>
                <a:srgbClr val="3333FF"/>
              </a:solid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197075" y="1827454"/>
                <a:ext cx="34070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white"/>
                    </a:solidFill>
                  </a:rPr>
                  <a:t>National emission ceilings</a:t>
                </a:r>
                <a:endParaRPr lang="en-GB" sz="24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" name="Vertical Scroll 8"/>
            <p:cNvSpPr/>
            <p:nvPr/>
          </p:nvSpPr>
          <p:spPr>
            <a:xfrm>
              <a:off x="5135635" y="1457758"/>
              <a:ext cx="3168352" cy="1133209"/>
            </a:xfrm>
            <a:prstGeom prst="verticalScroll">
              <a:avLst/>
            </a:prstGeom>
            <a:solidFill>
              <a:srgbClr val="3333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2" rtlCol="0" anchor="ctr"/>
            <a:lstStyle/>
            <a:p>
              <a:pPr>
                <a:tabLst>
                  <a:tab pos="2606675" algn="l"/>
                </a:tabLst>
              </a:pPr>
              <a:r>
                <a:rPr lang="en-US" sz="6000" b="1" dirty="0" smtClean="0">
                  <a:solidFill>
                    <a:prstClr val="white"/>
                  </a:solidFill>
                </a:rPr>
                <a:t>     </a:t>
              </a:r>
              <a:r>
                <a:rPr lang="en-US" sz="6000" dirty="0" smtClean="0">
                  <a:solidFill>
                    <a:prstClr val="white"/>
                  </a:solidFill>
                </a:rPr>
                <a:t>§</a:t>
              </a:r>
              <a:endParaRPr lang="en-GB" sz="6000" dirty="0">
                <a:solidFill>
                  <a:prstClr val="white"/>
                </a:solidFill>
              </a:endParaRPr>
            </a:p>
            <a:p>
              <a:pPr>
                <a:tabLst>
                  <a:tab pos="2606675" algn="l"/>
                </a:tabLst>
              </a:pPr>
              <a:r>
                <a:rPr lang="en-US" sz="2000" dirty="0" smtClean="0">
                  <a:solidFill>
                    <a:prstClr val="white"/>
                  </a:solidFill>
                </a:rPr>
                <a:t>National </a:t>
              </a:r>
              <a:br>
                <a:rPr lang="en-US" sz="2000" dirty="0" smtClean="0">
                  <a:solidFill>
                    <a:prstClr val="white"/>
                  </a:solidFill>
                </a:rPr>
              </a:br>
              <a:r>
                <a:rPr lang="en-US" sz="2000" dirty="0" smtClean="0">
                  <a:solidFill>
                    <a:prstClr val="white"/>
                  </a:solidFill>
                </a:rPr>
                <a:t>Emission </a:t>
              </a:r>
              <a:br>
                <a:rPr lang="en-US" sz="2000" dirty="0" smtClean="0">
                  <a:solidFill>
                    <a:prstClr val="white"/>
                  </a:solidFill>
                </a:rPr>
              </a:br>
              <a:r>
                <a:rPr lang="en-US" sz="2000" dirty="0" smtClean="0">
                  <a:solidFill>
                    <a:prstClr val="white"/>
                  </a:solidFill>
                </a:rPr>
                <a:t>Ceilings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6270" y="1859576"/>
              <a:ext cx="749352" cy="508035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183063" y="5589589"/>
            <a:ext cx="4529397" cy="587214"/>
            <a:chOff x="4183063" y="5589589"/>
            <a:chExt cx="4529397" cy="587214"/>
          </a:xfrm>
        </p:grpSpPr>
        <p:sp>
          <p:nvSpPr>
            <p:cNvPr id="125964" name="AutoShape 12"/>
            <p:cNvSpPr>
              <a:spLocks noChangeArrowheads="1"/>
            </p:cNvSpPr>
            <p:nvPr/>
          </p:nvSpPr>
          <p:spPr bwMode="auto">
            <a:xfrm>
              <a:off x="5235655" y="5589589"/>
              <a:ext cx="3476805" cy="587214"/>
            </a:xfrm>
            <a:prstGeom prst="flowChartInputOutpu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 anchor="ctr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962" name="Text Box 10"/>
            <p:cNvSpPr txBox="1">
              <a:spLocks noChangeArrowheads="1"/>
            </p:cNvSpPr>
            <p:nvPr/>
          </p:nvSpPr>
          <p:spPr bwMode="auto">
            <a:xfrm>
              <a:off x="6288072" y="5713919"/>
              <a:ext cx="169442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000" dirty="0" smtClean="0">
                  <a:solidFill>
                    <a:prstClr val="black"/>
                  </a:solidFill>
                  <a:cs typeface="Arial" charset="0"/>
                </a:rPr>
                <a:t>Policy targets</a:t>
              </a:r>
              <a:endParaRPr lang="en-US" sz="20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5963" name="AutoShape 11"/>
            <p:cNvSpPr>
              <a:spLocks noChangeArrowheads="1"/>
            </p:cNvSpPr>
            <p:nvPr/>
          </p:nvSpPr>
          <p:spPr bwMode="auto">
            <a:xfrm>
              <a:off x="4183063" y="5763512"/>
              <a:ext cx="1361046" cy="249238"/>
            </a:xfrm>
            <a:prstGeom prst="rightArrow">
              <a:avLst>
                <a:gd name="adj1" fmla="val 50000"/>
                <a:gd name="adj2" fmla="val 117675"/>
              </a:avLst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203700" y="3073338"/>
            <a:ext cx="3009106" cy="652114"/>
            <a:chOff x="4203700" y="3073338"/>
            <a:chExt cx="3009106" cy="652114"/>
          </a:xfrm>
          <a:solidFill>
            <a:srgbClr val="C00000"/>
          </a:solidFill>
        </p:grpSpPr>
        <p:sp>
          <p:nvSpPr>
            <p:cNvPr id="125974" name="AutoShape 22"/>
            <p:cNvSpPr>
              <a:spLocks noChangeArrowheads="1"/>
            </p:cNvSpPr>
            <p:nvPr/>
          </p:nvSpPr>
          <p:spPr bwMode="auto">
            <a:xfrm flipH="1">
              <a:off x="4203700" y="3073338"/>
              <a:ext cx="3009106" cy="247650"/>
            </a:xfrm>
            <a:prstGeom prst="rightArrow">
              <a:avLst>
                <a:gd name="adj1" fmla="val 50000"/>
                <a:gd name="adj2" fmla="val 122412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5975" name="Rectangle 23"/>
            <p:cNvSpPr>
              <a:spLocks noChangeArrowheads="1"/>
            </p:cNvSpPr>
            <p:nvPr/>
          </p:nvSpPr>
          <p:spPr bwMode="auto">
            <a:xfrm>
              <a:off x="7052569" y="3184525"/>
              <a:ext cx="157488" cy="5409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96052" y="1319603"/>
            <a:ext cx="3600400" cy="4860916"/>
            <a:chOff x="696052" y="1319603"/>
            <a:chExt cx="3600400" cy="4860916"/>
          </a:xfrm>
        </p:grpSpPr>
        <p:sp>
          <p:nvSpPr>
            <p:cNvPr id="125965" name="AutoShape 13"/>
            <p:cNvSpPr>
              <a:spLocks noChangeArrowheads="1"/>
            </p:cNvSpPr>
            <p:nvPr/>
          </p:nvSpPr>
          <p:spPr bwMode="auto">
            <a:xfrm>
              <a:off x="696052" y="1319603"/>
              <a:ext cx="3600400" cy="659777"/>
            </a:xfrm>
            <a:prstGeom prst="flowChartInputOutpu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  <a:extLst/>
          </p:spPr>
          <p:txBody>
            <a:bodyPr anchor="ctr">
              <a:noAutofit/>
            </a:bodyPr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25955" name="Text Box 3"/>
            <p:cNvSpPr txBox="1">
              <a:spLocks noChangeArrowheads="1"/>
            </p:cNvSpPr>
            <p:nvPr/>
          </p:nvSpPr>
          <p:spPr bwMode="auto">
            <a:xfrm>
              <a:off x="1304494" y="1343754"/>
              <a:ext cx="2231124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33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0">
              <a:noAutofit/>
            </a:bodyPr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cs typeface="Arial" charset="0"/>
                </a:rPr>
                <a:t>Social development</a:t>
              </a:r>
              <a:br>
                <a:rPr lang="en-US" sz="2000" dirty="0">
                  <a:solidFill>
                    <a:srgbClr val="002060"/>
                  </a:solidFill>
                  <a:cs typeface="Arial" charset="0"/>
                </a:rPr>
              </a:br>
              <a:r>
                <a:rPr lang="en-US" sz="2000" dirty="0">
                  <a:solidFill>
                    <a:srgbClr val="002060"/>
                  </a:solidFill>
                  <a:cs typeface="Arial" charset="0"/>
                </a:rPr>
                <a:t>and economic activities</a:t>
              </a:r>
              <a:endParaRPr lang="en-GB" sz="2000" dirty="0">
                <a:solidFill>
                  <a:srgbClr val="002060"/>
                </a:solidFill>
                <a:cs typeface="Arial" charset="0"/>
              </a:endParaRPr>
            </a:p>
          </p:txBody>
        </p:sp>
        <p:sp>
          <p:nvSpPr>
            <p:cNvPr id="125956" name="Text Box 4"/>
            <p:cNvSpPr txBox="1">
              <a:spLocks noChangeArrowheads="1"/>
            </p:cNvSpPr>
            <p:nvPr/>
          </p:nvSpPr>
          <p:spPr bwMode="auto">
            <a:xfrm>
              <a:off x="1008064" y="3906838"/>
              <a:ext cx="1585912" cy="3460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  <a:extLst/>
          </p:spPr>
          <p:txBody>
            <a:bodyPr wrap="square" anchor="ctr" anchorCtr="0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2000" dirty="0">
                  <a:solidFill>
                    <a:srgbClr val="002060"/>
                  </a:solidFill>
                  <a:cs typeface="Arial" charset="0"/>
                </a:rPr>
                <a:t>Emissions</a:t>
              </a:r>
            </a:p>
          </p:txBody>
        </p:sp>
        <p:sp>
          <p:nvSpPr>
            <p:cNvPr id="125957" name="Text Box 5"/>
            <p:cNvSpPr txBox="1">
              <a:spLocks noChangeArrowheads="1"/>
            </p:cNvSpPr>
            <p:nvPr/>
          </p:nvSpPr>
          <p:spPr bwMode="auto">
            <a:xfrm>
              <a:off x="1008064" y="2461379"/>
              <a:ext cx="3187700" cy="101842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rgbClr val="0033CC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no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2000" dirty="0">
                  <a:solidFill>
                    <a:srgbClr val="002060"/>
                  </a:solidFill>
                  <a:cs typeface="Arial" charset="0"/>
                </a:rPr>
                <a:t>Emission control </a:t>
              </a:r>
              <a:r>
                <a:rPr lang="en-US" sz="2000" dirty="0" smtClean="0">
                  <a:solidFill>
                    <a:srgbClr val="002060"/>
                  </a:solidFill>
                  <a:cs typeface="Arial" charset="0"/>
                </a:rPr>
                <a:t>options: ~2000 measures, </a:t>
              </a:r>
              <a:br>
                <a:rPr lang="en-US" sz="2000" dirty="0" smtClean="0">
                  <a:solidFill>
                    <a:srgbClr val="002060"/>
                  </a:solidFill>
                  <a:cs typeface="Arial" charset="0"/>
                </a:rPr>
              </a:br>
              <a:r>
                <a:rPr lang="en-US" sz="2000" dirty="0" smtClean="0">
                  <a:solidFill>
                    <a:srgbClr val="002060"/>
                  </a:solidFill>
                  <a:cs typeface="Arial" charset="0"/>
                </a:rPr>
                <a:t>co-control of 10 air pollutants and 6 GHGs</a:t>
              </a:r>
              <a:endParaRPr lang="en-US" sz="2000" dirty="0">
                <a:solidFill>
                  <a:srgbClr val="002060"/>
                </a:solidFill>
                <a:cs typeface="Arial" charset="0"/>
              </a:endParaRPr>
            </a:p>
          </p:txBody>
        </p:sp>
        <p:sp>
          <p:nvSpPr>
            <p:cNvPr id="125958" name="Text Box 6"/>
            <p:cNvSpPr txBox="1">
              <a:spLocks noChangeArrowheads="1"/>
            </p:cNvSpPr>
            <p:nvPr/>
          </p:nvSpPr>
          <p:spPr bwMode="auto">
            <a:xfrm>
              <a:off x="1008064" y="4724400"/>
              <a:ext cx="3151186" cy="3460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  <a:extLst/>
          </p:spPr>
          <p:txBody>
            <a:bodyPr wrap="square" anchor="ctr" anchorCtr="0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2000" dirty="0">
                  <a:solidFill>
                    <a:srgbClr val="002060"/>
                  </a:solidFill>
                  <a:cs typeface="Arial" charset="0"/>
                </a:rPr>
                <a:t>Atmospheric dispersion</a:t>
              </a:r>
            </a:p>
          </p:txBody>
        </p:sp>
        <p:sp>
          <p:nvSpPr>
            <p:cNvPr id="125959" name="Text Box 7"/>
            <p:cNvSpPr txBox="1">
              <a:spLocks noChangeArrowheads="1"/>
            </p:cNvSpPr>
            <p:nvPr/>
          </p:nvSpPr>
          <p:spPr bwMode="auto">
            <a:xfrm>
              <a:off x="2719388" y="3916363"/>
              <a:ext cx="1463675" cy="3460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  <a:extLst/>
          </p:spPr>
          <p:txBody>
            <a:bodyPr anchor="ctr" anchorCtr="0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2000">
                  <a:solidFill>
                    <a:srgbClr val="002060"/>
                  </a:solidFill>
                  <a:cs typeface="Arial" charset="0"/>
                </a:rPr>
                <a:t>Costs</a:t>
              </a:r>
            </a:p>
          </p:txBody>
        </p:sp>
        <p:sp>
          <p:nvSpPr>
            <p:cNvPr id="125960" name="AutoShape 8"/>
            <p:cNvSpPr>
              <a:spLocks noChangeArrowheads="1"/>
            </p:cNvSpPr>
            <p:nvPr/>
          </p:nvSpPr>
          <p:spPr bwMode="auto">
            <a:xfrm>
              <a:off x="2379663" y="1979380"/>
              <a:ext cx="452438" cy="481998"/>
            </a:xfrm>
            <a:prstGeom prst="downArrow">
              <a:avLst>
                <a:gd name="adj1" fmla="val 50000"/>
                <a:gd name="adj2" fmla="val 28158"/>
              </a:avLst>
            </a:pr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966" name="AutoShape 14"/>
            <p:cNvSpPr>
              <a:spLocks noChangeArrowheads="1"/>
            </p:cNvSpPr>
            <p:nvPr/>
          </p:nvSpPr>
          <p:spPr bwMode="auto">
            <a:xfrm>
              <a:off x="1645444" y="5070476"/>
              <a:ext cx="452437" cy="496888"/>
            </a:xfrm>
            <a:prstGeom prst="downArrow">
              <a:avLst>
                <a:gd name="adj1" fmla="val 50000"/>
                <a:gd name="adj2" fmla="val 25088"/>
              </a:avLst>
            </a:pr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25967" name="AutoShape 15"/>
            <p:cNvSpPr>
              <a:spLocks noChangeArrowheads="1"/>
            </p:cNvSpPr>
            <p:nvPr/>
          </p:nvSpPr>
          <p:spPr bwMode="auto">
            <a:xfrm>
              <a:off x="1634331" y="4275138"/>
              <a:ext cx="452438" cy="454025"/>
            </a:xfrm>
            <a:prstGeom prst="downArrow">
              <a:avLst>
                <a:gd name="adj1" fmla="val 50000"/>
                <a:gd name="adj2" fmla="val 25088"/>
              </a:avLst>
            </a:pr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25968" name="AutoShape 16"/>
            <p:cNvSpPr>
              <a:spLocks noChangeArrowheads="1"/>
            </p:cNvSpPr>
            <p:nvPr/>
          </p:nvSpPr>
          <p:spPr bwMode="auto">
            <a:xfrm>
              <a:off x="1634331" y="3479799"/>
              <a:ext cx="452438" cy="423863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25977" name="AutoShape 25"/>
            <p:cNvSpPr>
              <a:spLocks noChangeArrowheads="1"/>
            </p:cNvSpPr>
            <p:nvPr/>
          </p:nvSpPr>
          <p:spPr bwMode="auto">
            <a:xfrm>
              <a:off x="3225006" y="3481188"/>
              <a:ext cx="452437" cy="43815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25980" name="Text Box 28"/>
            <p:cNvSpPr txBox="1">
              <a:spLocks noChangeArrowheads="1"/>
            </p:cNvSpPr>
            <p:nvPr/>
          </p:nvSpPr>
          <p:spPr bwMode="auto">
            <a:xfrm>
              <a:off x="1008063" y="5589588"/>
              <a:ext cx="3163887" cy="5909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  <a:extLst/>
          </p:spPr>
          <p:txBody>
            <a:bodyPr wrap="square" anchor="ctr" anchorCtr="0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2000" dirty="0" smtClean="0">
                  <a:solidFill>
                    <a:srgbClr val="002060"/>
                  </a:solidFill>
                  <a:cs typeface="Arial" charset="0"/>
                </a:rPr>
                <a:t>Health, ecosystems and climate impact indicators</a:t>
              </a:r>
              <a:endParaRPr lang="en-US" sz="2000" dirty="0">
                <a:solidFill>
                  <a:srgbClr val="002060"/>
                </a:solidFill>
                <a:cs typeface="Arial" charset="0"/>
              </a:endParaRPr>
            </a:p>
          </p:txBody>
        </p:sp>
      </p:grp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143508" y="188640"/>
            <a:ext cx="8856983" cy="93978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Greenhouse gas–Air pollution Interactions and Synergies:</a:t>
            </a:r>
            <a:b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IIASA’s GAINS model provides a systems approach for negotiations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171951" y="3725452"/>
            <a:ext cx="3823646" cy="1864136"/>
            <a:chOff x="4171951" y="3725452"/>
            <a:chExt cx="3823646" cy="1864136"/>
          </a:xfrm>
          <a:solidFill>
            <a:srgbClr val="C00000"/>
          </a:solidFill>
        </p:grpSpPr>
        <p:sp>
          <p:nvSpPr>
            <p:cNvPr id="125971" name="AutoShape 19"/>
            <p:cNvSpPr>
              <a:spLocks noChangeArrowheads="1"/>
            </p:cNvSpPr>
            <p:nvPr/>
          </p:nvSpPr>
          <p:spPr bwMode="auto">
            <a:xfrm>
              <a:off x="6918882" y="5209828"/>
              <a:ext cx="366713" cy="379760"/>
            </a:xfrm>
            <a:prstGeom prst="upArrow">
              <a:avLst>
                <a:gd name="adj1" fmla="val 50000"/>
                <a:gd name="adj2" fmla="val 65368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5972" name="AutoShape 20"/>
            <p:cNvSpPr>
              <a:spLocks noChangeArrowheads="1"/>
            </p:cNvSpPr>
            <p:nvPr/>
          </p:nvSpPr>
          <p:spPr bwMode="auto">
            <a:xfrm>
              <a:off x="4203700" y="3969060"/>
              <a:ext cx="2276512" cy="257175"/>
            </a:xfrm>
            <a:prstGeom prst="rightArrow">
              <a:avLst>
                <a:gd name="adj1" fmla="val 50000"/>
                <a:gd name="adj2" fmla="val 104919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5973" name="AutoShape 21"/>
            <p:cNvSpPr>
              <a:spLocks noChangeArrowheads="1"/>
            </p:cNvSpPr>
            <p:nvPr/>
          </p:nvSpPr>
          <p:spPr bwMode="auto">
            <a:xfrm>
              <a:off x="4171951" y="4765819"/>
              <a:ext cx="2308262" cy="259591"/>
            </a:xfrm>
            <a:prstGeom prst="rightArrow">
              <a:avLst>
                <a:gd name="adj1" fmla="val 50000"/>
                <a:gd name="adj2" fmla="val 122182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pic>
          <p:nvPicPr>
            <p:cNvPr id="2050" name="Picture 2" descr="C:\Users\amann\AppData\Local\Microsoft\Windows\Temporary Internet Files\Content.IE5\4DH18125\qubodup-Cog-cogwheel-gear-Zahnrad-6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4002" y="3725452"/>
              <a:ext cx="1467744" cy="1467744"/>
            </a:xfrm>
            <a:prstGeom prst="rect">
              <a:avLst/>
            </a:prstGeom>
            <a:noFill/>
          </p:spPr>
        </p:pic>
        <p:sp>
          <p:nvSpPr>
            <p:cNvPr id="125970" name="Text Box 18"/>
            <p:cNvSpPr txBox="1">
              <a:spLocks noChangeArrowheads="1"/>
            </p:cNvSpPr>
            <p:nvPr/>
          </p:nvSpPr>
          <p:spPr bwMode="auto">
            <a:xfrm>
              <a:off x="6346361" y="4199890"/>
              <a:ext cx="1649236" cy="5909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2000" dirty="0" smtClean="0">
                  <a:solidFill>
                    <a:prstClr val="white"/>
                  </a:solidFill>
                  <a:cs typeface="Arial" charset="0"/>
                </a:rPr>
                <a:t>Least-cost optimization</a:t>
              </a:r>
              <a:endParaRPr lang="en-US" sz="2000" dirty="0">
                <a:solidFill>
                  <a:prstClr val="white"/>
                </a:solidFill>
                <a:cs typeface="Arial" charset="0"/>
              </a:endParaRPr>
            </a:p>
          </p:txBody>
        </p:sp>
      </p:grpSp>
      <p:sp>
        <p:nvSpPr>
          <p:cNvPr id="4" name="AutoShape 2" descr="http://www.euroesprit.org/content/delta2/EU_Flag.jpg"/>
          <p:cNvSpPr>
            <a:spLocks noChangeAspect="1" noChangeArrowheads="1"/>
          </p:cNvSpPr>
          <p:nvPr/>
        </p:nvSpPr>
        <p:spPr bwMode="auto">
          <a:xfrm>
            <a:off x="63500" y="-136525"/>
            <a:ext cx="55149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60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GAINS 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- the central 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analytical 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tool 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for 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air 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pollution 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negotiations in Europe</a:t>
            </a:r>
            <a:endParaRPr lang="en-GB" sz="2800" b="1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35686" y="1556791"/>
            <a:ext cx="8040770" cy="20162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Convention on Long-range Transboundary Pollution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1994  Second Sulphur Protocol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1999  Gothenburg </a:t>
            </a:r>
            <a:r>
              <a:rPr lang="en-US" sz="1800" dirty="0" smtClean="0">
                <a:solidFill>
                  <a:srgbClr val="002060"/>
                </a:solidFill>
              </a:rPr>
              <a:t>Multi-pollutant/Multi-effect </a:t>
            </a:r>
            <a:r>
              <a:rPr lang="en-US" sz="1800" dirty="0" smtClean="0">
                <a:solidFill>
                  <a:srgbClr val="002060"/>
                </a:solidFill>
              </a:rPr>
              <a:t>Protocol</a:t>
            </a:r>
          </a:p>
          <a:p>
            <a:pPr marL="546100" indent="-546100">
              <a:buFont typeface="Arial" pitchFamily="34" charset="0"/>
              <a:buAutoNum type="arabicPlain" startAt="2012"/>
            </a:pPr>
            <a:r>
              <a:rPr lang="en-US" sz="1800" dirty="0" smtClean="0">
                <a:solidFill>
                  <a:srgbClr val="002060"/>
                </a:solidFill>
              </a:rPr>
              <a:t>Revised Gothenburg Protocol</a:t>
            </a:r>
            <a:endParaRPr lang="en-US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IIASA designated as EMEP </a:t>
            </a:r>
            <a:r>
              <a:rPr lang="en-US" sz="2000" b="1" dirty="0">
                <a:solidFill>
                  <a:srgbClr val="002060"/>
                </a:solidFill>
              </a:rPr>
              <a:t>Centre for Integrated Assessment Modelling</a:t>
            </a:r>
          </a:p>
          <a:p>
            <a:pPr marL="457200" indent="-457200">
              <a:buFont typeface="Arial" pitchFamily="34" charset="0"/>
              <a:buAutoNum type="arabicPlain" startAt="2012"/>
            </a:pPr>
            <a:endParaRPr lang="en-US" sz="2200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200" dirty="0" smtClean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7" r="3875"/>
          <a:stretch/>
        </p:blipFill>
        <p:spPr bwMode="auto">
          <a:xfrm>
            <a:off x="6372200" y="1556789"/>
            <a:ext cx="2304256" cy="168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75247" y="4149081"/>
            <a:ext cx="8001209" cy="2376264"/>
            <a:chOff x="675247" y="4149080"/>
            <a:chExt cx="8001209" cy="2026813"/>
          </a:xfrm>
        </p:grpSpPr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675248" y="4149080"/>
              <a:ext cx="8001208" cy="20268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itchFamily="34" charset="0"/>
                <a:buChar char="»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75063" lvl="1" indent="0">
                <a:buFont typeface="Arial" pitchFamily="34" charset="0"/>
                <a:buNone/>
              </a:pPr>
              <a:r>
                <a:rPr lang="en-US" sz="2000" b="1" dirty="0" smtClean="0">
                  <a:solidFill>
                    <a:srgbClr val="002060"/>
                  </a:solidFill>
                </a:rPr>
                <a:t>European Union</a:t>
              </a:r>
            </a:p>
            <a:p>
              <a:pPr marL="3675063" lvl="1" indent="0">
                <a:buNone/>
              </a:pPr>
              <a:r>
                <a:rPr lang="en-US" sz="1800" dirty="0">
                  <a:solidFill>
                    <a:srgbClr val="002060"/>
                  </a:solidFill>
                </a:rPr>
                <a:t>1995  EU Acidification Strategy</a:t>
              </a:r>
            </a:p>
            <a:p>
              <a:pPr marL="3675063" lvl="1" indent="0">
                <a:buNone/>
              </a:pPr>
              <a:r>
                <a:rPr lang="en-US" sz="1800" dirty="0">
                  <a:solidFill>
                    <a:srgbClr val="002060"/>
                  </a:solidFill>
                </a:rPr>
                <a:t>2001  National Emission Ceilings Directive</a:t>
              </a:r>
            </a:p>
            <a:p>
              <a:pPr marL="3675063" lvl="1" indent="0">
                <a:buNone/>
              </a:pPr>
              <a:r>
                <a:rPr lang="en-US" sz="1800" dirty="0">
                  <a:solidFill>
                    <a:srgbClr val="002060"/>
                  </a:solidFill>
                </a:rPr>
                <a:t>2005  Thematic Strategy on Air Pollution</a:t>
              </a:r>
            </a:p>
            <a:p>
              <a:pPr marL="3675063" lvl="1" indent="0">
                <a:buAutoNum type="arabicPlain" startAt="2016"/>
              </a:pPr>
              <a:r>
                <a:rPr lang="en-US" sz="1800" dirty="0" smtClean="0">
                  <a:solidFill>
                    <a:srgbClr val="002060"/>
                  </a:solidFill>
                </a:rPr>
                <a:t>  Clean </a:t>
              </a:r>
              <a:r>
                <a:rPr lang="en-US" sz="1800" dirty="0">
                  <a:solidFill>
                    <a:srgbClr val="002060"/>
                  </a:solidFill>
                </a:rPr>
                <a:t>Air Policy </a:t>
              </a:r>
              <a:r>
                <a:rPr lang="en-US" sz="1800" dirty="0" smtClean="0">
                  <a:solidFill>
                    <a:srgbClr val="002060"/>
                  </a:solidFill>
                </a:rPr>
                <a:t>Package</a:t>
              </a:r>
            </a:p>
            <a:p>
              <a:pPr marL="0" lvl="1" indent="0">
                <a:buNone/>
              </a:pPr>
              <a:r>
                <a:rPr lang="en-US" sz="1800" b="1" dirty="0" smtClean="0">
                  <a:solidFill>
                    <a:srgbClr val="002060"/>
                  </a:solidFill>
                </a:rPr>
                <a:t>IIASA leads the “European Consortium for Modelling of Air and Climate Strategies”</a:t>
              </a:r>
              <a:endParaRPr lang="en-US" sz="1800" b="1" dirty="0">
                <a:solidFill>
                  <a:srgbClr val="002060"/>
                </a:solidFill>
              </a:endParaRPr>
            </a:p>
            <a:p>
              <a:pPr>
                <a:lnSpc>
                  <a:spcPct val="100000"/>
                </a:lnSpc>
                <a:spcBef>
                  <a:spcPts val="1200"/>
                </a:spcBef>
              </a:pPr>
              <a:endParaRPr lang="en-US" sz="2200" dirty="0" smtClean="0"/>
            </a:p>
          </p:txBody>
        </p:sp>
        <p:pic>
          <p:nvPicPr>
            <p:cNvPr id="2052" name="Picture 4" descr="http://greece.greekreporter.com/files/European-Commission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247" y="4149081"/>
              <a:ext cx="3320689" cy="1719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6450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364173"/>
            <a:ext cx="7997825" cy="467254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Source contributions to PM2.5 in Delhi 2015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3" y="1160463"/>
            <a:ext cx="7560000" cy="54895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63" y="1148020"/>
            <a:ext cx="7560000" cy="5489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263" y="1172906"/>
            <a:ext cx="7560000" cy="5489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263" y="1276702"/>
            <a:ext cx="7560000" cy="54895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108" y="1172622"/>
            <a:ext cx="7560000" cy="5489563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465064" y="3877410"/>
            <a:ext cx="3382875" cy="1038688"/>
            <a:chOff x="1560600" y="3877410"/>
            <a:chExt cx="3382875" cy="1038688"/>
          </a:xfrm>
        </p:grpSpPr>
        <p:grpSp>
          <p:nvGrpSpPr>
            <p:cNvPr id="12" name="Group 11"/>
            <p:cNvGrpSpPr/>
            <p:nvPr/>
          </p:nvGrpSpPr>
          <p:grpSpPr>
            <a:xfrm>
              <a:off x="1560600" y="3877410"/>
              <a:ext cx="3382875" cy="288148"/>
              <a:chOff x="1691022" y="4876580"/>
              <a:chExt cx="2145566" cy="188206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1691022" y="4973779"/>
                <a:ext cx="2145566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2728809" y="4876580"/>
                <a:ext cx="780652" cy="18820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6000" tIns="36000" rIns="36000" bIns="36000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Indian </a:t>
                </a:r>
                <a:r>
                  <a:rPr lang="en-US" sz="140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standard</a:t>
                </a:r>
                <a:endPara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7" name="Straight Connector 16"/>
            <p:cNvCxnSpPr/>
            <p:nvPr/>
          </p:nvCxnSpPr>
          <p:spPr>
            <a:xfrm flipV="1">
              <a:off x="1560600" y="4772025"/>
              <a:ext cx="3382875" cy="7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047280" y="4627951"/>
              <a:ext cx="1278787" cy="2881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WHO guideline</a:t>
              </a:r>
              <a:endPara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636906" y="81263"/>
            <a:ext cx="398481" cy="6768001"/>
            <a:chOff x="8636906" y="81263"/>
            <a:chExt cx="398481" cy="6768001"/>
          </a:xfrm>
        </p:grpSpPr>
        <p:pic>
          <p:nvPicPr>
            <p:cNvPr id="15" name="Content Placeholder 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636906" y="81263"/>
              <a:ext cx="389588" cy="3246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Content Placeholder 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62307" y="3320872"/>
              <a:ext cx="373080" cy="3528392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/>
          <a:srcRect l="63175" t="12000" r="5049"/>
          <a:stretch/>
        </p:blipFill>
        <p:spPr>
          <a:xfrm>
            <a:off x="5174394" y="1224728"/>
            <a:ext cx="2952328" cy="533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5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51304"/>
            <a:ext cx="8445624" cy="634082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Air quality as driver for improved nitrogen management</a:t>
            </a:r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27984" y="2817769"/>
            <a:ext cx="4114800" cy="1759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dirty="0">
              <a:solidFill>
                <a:srgbClr val="003399"/>
              </a:solidFill>
            </a:endParaRPr>
          </a:p>
        </p:txBody>
      </p:sp>
      <p:sp>
        <p:nvSpPr>
          <p:cNvPr id="4" name="AutoShape 6" descr="data:image/png;base64,iVBORw0KGgoAAAANSUhEUgAAAOwAAADWCAMAAADl7J7tAAAAkFBMVEUlJSX39/dUVFT///8AAABMTEwoKChQUFBHR0dKSkorKys9PT0zMzNRUVE6OjpCQkIvLy8gICAYGBg1NTUNDQ3FxcWUlJRtbW2xsbEWFhYcHBwXFxcLCwugoKDx8fHLy8ve3t7p6enb29u7u7uDg4PT09OMjIx2dnZhYWGrq6tcXFxxcXGOjo6ampqjo6OEhIQ+TALVAAAWfUlEQVR4nO2di3ayOtOAg0mpRauEgwoiiIinVnv/d/cnkIEgUV8B3ev3c9bebykJYR4mh8mxqPc/JOi/VuCZ8oZ9VXnDvqq8YV9V0PeZ9M5vSEGVsPOIvd6V36+kqnqR9LN3fvNyVGUs6UYd9oXlDfuq0kOf1+X7RnhzeVzKF994C/aV5A37qvI/BfuJPmry+Zn9B7/kv2b/f8Dd65IlXKRV/AtXZWqVd175vfbWavJStMqbPvM3FSqoYF9W3rAvKxz26yv/P5Ov/P8vJvwfcUfE+apEKyJ/FPG+ipCv8yc+ILhI86OI+SWHi5dVUqk8If3yVTwu9IWoXx/1t3+grydLv5BrsYSm3crzYPv98WBkD/q9w27KZHf4HI9Gg8H4OnSn8hRYxjkaff9MZtEyDjWci6aFceru/3b9ESN+ghZMUP/RMh4NdhM31gSiLPmt1Wz9bXMTP1oeDTu2++skrlGeI2vL/XQ0ejTvQ2HHo/E60q6CSsTxbMqK9CPlgbADezcL/40UeJfHvv1I8/4j7N0qDOx1qiAtM7Qya2MtOdyJO75DOTR+hAzsv6UCJlylySnOsdK9u1qqzOvuhg/RaTx+COxguF6qsm84IEyiLAhP+fVWZV3s9h6D+wjY4bSSgYtLxmdRGgjYn4AiRE5lrpafmLG67QHSOexonEiKYxzOVuIyIT4yhwgs6xhD29RFFsCTSrWNw81w0LVmncMOzHUo6aylW2KKX2LfQ+ZoYAKsN2Te4vAgYq+Ivk416dG0Z3er2ljASh9RfVm/qf7u9tiVUWffrFymwnY9Qg3mGUqwLI2BLjIyXpCA9GZSptcm5kD1ogH8V+ih0kXBMRijQYdi/oSSsidEAivYCJg98XWbx5FgmYxMqJLHVPcJOkm40djuUrtuYY1T2YpyVMenaAyZ2Msy8eAsG5cZGafOcGiiQN+XiYRTs0P1uoQdjaLSKMmIo+qmnwiUKcvEmZ2MM9gR2osoP/poZDPcvpTOxOhMPyadwdofRduK4wMJOKo9nAoQl1gohzuHHdh2nD+2pPaIdXlNSsrSgGfGqCsNu4M1d5KCAZkz1OFopK/EzVFATZt31iVYM8cYGT/Q/FAWg1t3jmZFYpF9Ny1/YFR/ajRAo07EnBY5j5nV8RFrRJnawkPCR1475TF1CVYIFfk2pMPsd3uoky18O7wa2d3o2BWsUfh92KXMrMjMFETCsDHxqHkZdvgNzY+VR7Jt07NToF0OOqLtBlZinbDmhmZmZRBrqHqIb4DCqIQtGCjkWhPu2UPk7Dun7QLWmAJruCOeyMJMYZRXWTglHjJrsE4JOxyFOdbJg3v20CAT+IJLuxvaW7A33sKDzV1RXmesFmZcuW4mlNgPblgwmeQbF2nb6Cg+l1FGtHWSFOWW3+YhZWgjWLutDL+0QnA69kwIoHmJxRGZo+JmBbZMQxemPXpDuKePodRmNUFrPdn3aQ07NGO5d8baDwFRGPaT8EIMQlWwNpqICjkQd/XRqdLrm3VA2x6WRpJOWQH7oZkd1YaVYcsvwOojYdrJnN81zEl4luymfR602yZBofst9852rIya07LE6hKWGtamR2iljKGhb6XcAlcHo/byewUNbwj76ldEF96PFiaSejidWp64kRlWSqaEZZ+gTMhE4tkt8X5WUlrhSVzFxi1Vb5LchL0qpmgzNO2THGRr4OVCGPbADGtKj1C3hJWFLkQ7tZaG6jBOWAsE/rXVSldG2w7WEwUW/xGPBAs5LxcjEB6tmMQvYeVvMDSHuPJgdr3ckcAjwuXA63bKtoRFf0KNGfMlKCXGrDabM80GniQpYIMzWC85fzZcE+JZlPrQnxqZw1aCTBD+cYfmNakF22CAILCQYeg++UqquHgT8IZHeqYCW9w1EB251SfDDSHO3Ee6QfvilusptLmhtPwEuh3nonigXj/r0nGV56TvVnCxFq37DtWNOiy8moFau+NSqz62CIjDskv2oPcLTnYbdVvB6tC4/LJMrOd668gj46p1szm6nz6zvc4jWSWsYeqI+t5h44b47AsdA1ZYfcqyS5YsEZ81pv8VrJMPlTE/n/dfxU1Dpx4xZ9XSlwFHm+nBdzyhN94REtjT9WIV1+f5FhzVoqjID2gA7qTfhrY5LF1LmdgosqmR4brn+uczz/EqSuP811W0WoX1+Wkt7yZWUFmikJE101Aq82BYw8q1zmpiXVbBMJBeI5BsXLuSsm/2b8SaK4ZqSIkajnA+9/M2sEYpZvUi+5frbhoVyX+lYkA4HPLSmMUrhIomKXbvmJ9ljshefD86R8aZ0J5IydbPg66KrJZZS/VfxRGKHZkZzt8PNe6E0KNq6lJFGiYfhOQOMqvx6moFIs2911Tj5rBQYkMU+OgMVhfTOzgIHBKM9+nNNRXLpEdZqxoMoKNUV4t+Q//+PtNK0hiWiKp4oTCsyMU44X6V7xAy+ItiZV3EQcNoMg5Y1ex5vg+pUr9O5EB28Ruq3BgWHQrDWueGNbzcmWUdGFanIprxev2fpELML8M02vZ1wmzqzS3WqqJ57vTjdVBL1KCfoiIImqnMtdZ13dAlMYzza3GjEstJRAnKKs6zCKIjrvH2l//KeT1mPOJ/HA5HKOu9w+eQz74zkzJQRsqjfkGeyLJLVSMHprFp5W0Qj/+A/2uSgyBFyG2BtgWPmPHOA2ludezyHC7iZ8BWRiwtM2CcDBRIuZBYZBi//lJ/KtINGuncGNbfQE3i+bUUvHzAF294Li7uZryMuIRlZZRxMlBUxvJEffzh1RVDKP8SmtlM6aawJNWExnNaS8ESnVyd1dPVQM4F7iLr+1U5MwHr7Uk9Xd3Jh4Dwn8Ls/yLNYJHoaIc+n6y7EBhLxVmSoIBVhSKSl/dIFUr7ecopaaI0T73JQ9ambFtqCdAdLhqlu2F1WExjzhX52Bez9A3zY5az7pay3M1pLdCpNDw1qcDWg618tBmzPnA9UEz/4K3VSO1msI5oKykvlecC41K+KrAKqxDIF3tVsHCQcRI0UrsRLCjk8lxcCxRjNbEqEN2ERXnjw9JWBdNQpN1E7Waw0D4sVLmYjvLAGS+yCiG3YPO+XGiosiq4jGP1szekESwU2U9VqfTA41MXWbnpUSYOX3KsLLQicN2o0DaDhSLr+HWFgqTajtYevgHr/4hhm0DxuC+cs1mjQtsEluYdsWz8ux4qclpIVF8C/QPsrnCPVe/WxKsb6N0IFlqHvQpWqp8ulMkbsNQIRQ2lCqdxnvzTLAul6qQqlXQMXk5DWCT6tCtlMYBGvFEN1QQWSuVWpY7odaq/BJfbsGLCfaT6WvChfy48fFWawBKxgJg5+orK+HjVf/oHWPiWH6rqeC4c1V+vgeKNYEXffO4o1A1mV8yePX2jnUVzUSV8K6tjcLCcBoo3ghVdHk+Vz4KbufQWLPTyDsoIVl59NXIYG7Wz11oeAat9qj3jO2AX6uo4FPVfA70bwIpeJU4JCRzHc3KBn8K70mxCHJUE0lyPMoJDeuBvEsfzKol77PG87Vk+CxYGFk+nxX6/KGQ/45II7yo5nU4zhSR7MVrqLtQRWBTR+V+cFueyn52gGX8OrA+L97BStGuB/xThegwR+CRYS7Xz6NmC37Bv2P//sM8qs8KJ+W8rqPBZTY+YFo4nkqynmfxNFnGuzWJyQX5F0zOr3j5u8xTYpVjjtfzl99mtTSVinvyzmh7Rd+dOhUpKp+KCRIVTcUGKcWel5B5Uo957o5EK8eWZg2PVBGC/iacItay5NNfjzVUxAuEuHnmE8xielVs2ehasGIJiHQE+L3Um4A3+EEWgHGF6KYK3hTUKVj3QN/JC8LSOgHBPNUvZESh79heevtUtgsGInqqTCL2E09O6ePkUnoaU4217GEm90Km52euBfP6t+hqe6LxvntV5L413bYaisWVhXUVfObciRqWnzxqWgReelLBjqL5awsZINSwj1uli+1kDbjCMvVepC4PK8e1hmQtDqWIJUKQcGxBDqY18imZNjyl4PBWPmEMNjYZDqfApXeVEkljL0WigouH0h1giSlU8YpsVa3uawcIQ/EY1POnD+HyTyrghLIysqMb/oOX4awgLlfFYVQ6cRZvZ6GZTlr9XJoxhsDO9BHMLViwlsFWVsZWKRQjPm7KEtWZKHjE/y+qQWxNb6pn3fD8AvjB9oonar4naDZcZQKFVuhVGXmHib1XTcdOyUGQTFSwEzhoV2Yaw4FZsVNaBGupCob0BC0V+p6qfILCRS9EUFr6wcuEDlGj1qohbsMLxxkPVRBIsimziK6KmsGiev1RDqknLYVFoVY9eh6UfMN2gmEgqm+BmWjeEBY2V+Vi4FXinLLTXYefrK0UWlsI2mq9EjWFF466lqpYWJvImynx8HbYcx6jnGSq2T4cNc3FTWBSI+rinqBdhRK7WF8gX4RawROFuBqJ8qOZ+oXvXbPUIagG7v1wLUdEaav5cumkFpD/dntxUVDJxNNseviyWXaUUyppPsWIMikevkUeBmsNCTw6P5vVAyMdQoqlF/MM6yvcsFYPO2fXSPfZsUhRuePJXUWRhvLrZShkuTWFZ4co1nilM64laJuL5mHqkv40uHqrJ70eLT5pnefBWjKBeZP18dUPDBV9cGsMWQ+V2/d1UF2b3vDnpT9Jbh2oy4DjZoYDCBGGqaHjAsHHTEtsCFpaRKE1b7EohW1e7DloCx7MPcL4milwMJXbStC5uA+sXpxXU315YIb7v+FBXXKB6LvZg01TjTNwGtjCtqkL2wks81Zmc82BIsZaL6TDOwxqtCRLSAhZKLd/2e6aZF9QOBuVo8Sra/xzEXorjbjtLV6qKC59IzVcRXQAtbtbfyaUFLHg7WqhX7EAdfZNWCDhnOpl+BvJcT3Z8KGuSprNV7azc5Pus5+6LHjTetjBsK1gqTt6r1FHUMY+VkopxuFrns1iB43mePNfjeQ6/b0yPy7D6TLqr4MJOiGYDbSBtYFEAB2/8FBnZ04/VQ2FC9wfxzXYOn8bim5aqcz2+z1xITjzcRtXMkErOswcv+mjqPLWHRV4siERj69Ha+Tc/uUEzzswxPO8IZNNV/pwB78/yfgRr3OZiRpgV5lbqtoMt6qiUq+V729pJv7xmzfYVFiZRrvfL9q3F58/iZMRrKjoWIcs2BRa1hUVgDT7QGPSkaolVSeLCOFtRfqmLNxdH8sSVg2UX1KIOnLZ6aNiPBWkJizw4svdIjtIpp3i1Bm/ofEboEixsGN2QiXwiT7yDw83wol0mbg/r90EtKQfj1ZZVObAj36pCXYCF8RiNPWlVKrllUVRa6toaFjm1hUJ4+ZPtjBUbdM4HLC6MG4M7veerM4m5r7nU8bBVTcylNSw6r0TD33z/OnXAm/UrJlTDwgZK3Oe9ed8jZ8fqaNqhhVMspD1s4Ujlyromb2r4ZmcaxPmt6iS8GhZGoqN8hwzfJj+Vq3a+C761dABL/fIUsnhLSI7KxJlAD1Q2rbLMFobdwXgMa4qCY8naunLi0gEs75EIWvzHT4WBpoZSOHFPNqISFhrfFXGKzh31ykMmZ12wdgKL/EHRozvK3e5AnNwXUolLBQtVcbYRvkjVh2KLk05Yu4FFVr84oHcmtTR0WGTC8guoYGFjgWxYbwClA7tt+nWSdAPLaIucvBqXqgWT+kCVAhYGNiTDsrpcK+yqGolvIh3BIn8EdSfWytq3KLXSLkIFrC+q7bQwrIWK0+uUg1zNpCtY5BuFZ4yTARjXgeP7vgsfvg7rwOn7B2FYGkwLj7GbejiXzmBZ5VkaQ/sNLHGzOPoMzFODpXBkmSsM64ykQwnX3bF2CIsoORY64tU0b1w9GIP8A6VrsA6gmdnkj9wnxuGhA1+ikA5hGce0VBNHu2yIEE5zC03Bdg7rQ8/8yA3r0U3pOOHUbO8jStIpLPKG0vnLfBzJoz4chAV11BksRaJ2WpIgCBz5D/1UWqwupFtYlpV/5V7t8s9wCJzCLkZcz3xjD/7QyRchX3u5J7vsdVhcM+kYlpXAsTyMisNkW4y4GvncVQXWgr/8sXD+VpVzZU/qYy7aSOewzLjyX+zh4zPlHyeqDbhRsY6I9Raqx9+mH12bFT0Clo8x1rveGcGG88lDqT5JlBFj5VLm1vIIWOYUsJZSRbHtE3lLqdc7KWKx7n+gmOHuQB4Cy/PyIFFYF2ur1QqWGaxWsSpK/Ou1HDG9KA+C5bjDRaiy7jXJRiUfhfpAWN5xIVvVHz28TKrNeqRTL+JMHgjLxCL2ZHVpNcU5qbt1uurLXZDHwmZjK8O/87Oaa6B4OZsGlzZIdCePhkUZL+lvkiWuzbVnN8J0vzVUKxW7lyfAcqFeQILxz2Tmpsv8DymH8SpK9pudSaShmAfLk2Az4WeIBvKGyWyA+YkKPBP2P5c37KvKG/ZV5Q37qvKGfVV5w76qvGFfVd6wrypv2Gsi9b4pXzV9YeCT8iXxiEcgCHnZvzVxWPe9fulB8hfHGWn27gZyL2yQlGduHcgK46OSlo5Y+NQnIeZ/MWOCsWKHirPH2A2Kyyi/9I4i9dX2whoZarPQRkvK74Z1Zdglxgu1Sg7DnARfPBoh7BnFklJnxr/E+aW3KNK/sE2WDp8F6yRamA2MhqGWwxKRqWi2twEmaUjEzEYyK+1InH2TLH/yfMAu+HUww9keZ14w9iUsf2ZxZGHZHRYxyJ/ir+FPAaxzf2a+u8xS3yfsZTPi+5TDHhehFtkU+eYsxtoKlk5wnWPC/94U3vP4Oz+YLDVttQmQN0nTv4TZmmdjQmmiabNZFdYn/AOxO172hxCXR4+aURqZLotq5bBklqar/n20zY78xflJWxw2GxdNCR2F+bVYZegfeAZmwBgvP9klzcF5KeUWjTlnZtlA3K/Abtan/APxGoKnughMnD3FLznsiOf2ezf5tIbFCVfByLPtmCl2yL+2x+6yimm/yn4syS/TervmGnJIvHQPOeyOJzE7g81kQ5CfxuEP2fJMYmZzQXzqi3BYzlrbKfZw2IT02K82YmpspgeGJg4c42HM2NNF9iPhFfeJkERYVKOEOhnsgpPwTyXDxnzHIk4cVlDt6Z5dhwGH3ZKscAzzj3H/MvrWsAvCc6k9KupQ0ZrwzMpz8kFYiWn85zlHbpkZt3ReBbt51eScqrCsJuKmGwfrOM+9Oewh2EiweHfvjF9XsJTpsj4cer2eaBTm66yxJCTTa8Atuy8tGxWwE5VlrRx2N+ZlQf8uYX8BVnP51X8DO+JtaUS/V5H7Lfa5Z99/wbfeMdUCj9kE/01461mF7fPMkODzbJxtj9d/2KPIjxSw04B/hzuX5nYA+81hfTsUlSrUkNx7wp80o2TFiwhvZJbVxikBTyJ3yZYqp2IS2NlPXjX5vDbe5bD87hfh9bXx+KYniFz3l3sPzt6Ntt7Ydd0ha2f3yzBON+UWxAW7T5hzx2LzPflknYZxtA2QtXHdBfsk1p/rMmfT2sfx4jNyhd/pb1l8Jsmi5yDrwJ5JjJnr9vXEjT68n8idBSaLMaA0cqO/+yY6G/V6AvCUHO7t0yBz4nMPSmr5vNy558FZTTIH794S0cRP9pzjl0/6+QRfkB3nwH8JqBMElL2U/eOTwOHOFJ+iD8i909fvLt6ryhv2VeUN+6ryhn1VecO+qrxhX1XesK8qb9hXlTfsq8ob9lXlDfuq8oZ9VXnDvqr8b8H+H8DOqPlJoNoA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AutoShape 8" descr="data:image/png;base64,iVBORw0KGgoAAAANSUhEUgAAAOwAAADWCAMAAADl7J7tAAAAkFBMVEUlJSX39/dUVFT///8AAABMTEwoKChQUFBHR0dKSkorKys9PT0zMzNRUVE6OjpCQkIvLy8gICAYGBg1NTUNDQ3FxcWUlJRtbW2xsbEWFhYcHBwXFxcLCwugoKDx8fHLy8ve3t7p6enb29u7u7uDg4PT09OMjIx2dnZhYWGrq6tcXFxxcXGOjo6ampqjo6OEhIQ+TALVAAAWfUlEQVR4nO2di3ayOtOAg0mpRauEgwoiiIinVnv/d/cnkIEgUV8B3ev3c9bebykJYR4mh8mxqPc/JOi/VuCZ8oZ9VXnDvqq8YV9V0PeZ9M5vSEGVsPOIvd6V36+kqnqR9LN3fvNyVGUs6UYd9oXlDfuq0kOf1+X7RnhzeVzKF994C/aV5A37qvI/BfuJPmry+Zn9B7/kv2b/f8Dd65IlXKRV/AtXZWqVd175vfbWavJStMqbPvM3FSqoYF9W3rAvKxz26yv/P5Ov/P8vJvwfcUfE+apEKyJ/FPG+ipCv8yc+ILhI86OI+SWHi5dVUqk8If3yVTwu9IWoXx/1t3+grydLv5BrsYSm3crzYPv98WBkD/q9w27KZHf4HI9Gg8H4OnSn8hRYxjkaff9MZtEyDjWci6aFceru/3b9ESN+ghZMUP/RMh4NdhM31gSiLPmt1Wz9bXMTP1oeDTu2++skrlGeI2vL/XQ0ejTvQ2HHo/E60q6CSsTxbMqK9CPlgbADezcL/40UeJfHvv1I8/4j7N0qDOx1qiAtM7Qya2MtOdyJO75DOTR+hAzsv6UCJlylySnOsdK9u1qqzOvuhg/RaTx+COxguF6qsm84IEyiLAhP+fVWZV3s9h6D+wjY4bSSgYtLxmdRGgjYn4AiRE5lrpafmLG67QHSOexonEiKYxzOVuIyIT4yhwgs6xhD29RFFsCTSrWNw81w0LVmncMOzHUo6aylW2KKX2LfQ+ZoYAKsN2Te4vAgYq+Ivk416dG0Z3er2ljASh9RfVm/qf7u9tiVUWffrFymwnY9Qg3mGUqwLI2BLjIyXpCA9GZSptcm5kD1ogH8V+ih0kXBMRijQYdi/oSSsidEAivYCJg98XWbx5FgmYxMqJLHVPcJOkm40djuUrtuYY1T2YpyVMenaAyZ2Msy8eAsG5cZGafOcGiiQN+XiYRTs0P1uoQdjaLSKMmIo+qmnwiUKcvEmZ2MM9gR2osoP/poZDPcvpTOxOhMPyadwdofRduK4wMJOKo9nAoQl1gohzuHHdh2nD+2pPaIdXlNSsrSgGfGqCsNu4M1d5KCAZkz1OFopK/EzVFATZt31iVYM8cYGT/Q/FAWg1t3jmZFYpF9Ny1/YFR/ajRAo07EnBY5j5nV8RFrRJnawkPCR1475TF1CVYIFfk2pMPsd3uoky18O7wa2d3o2BWsUfh92KXMrMjMFETCsDHxqHkZdvgNzY+VR7Jt07NToF0OOqLtBlZinbDmhmZmZRBrqHqIb4DCqIQtGCjkWhPu2UPk7Dun7QLWmAJruCOeyMJMYZRXWTglHjJrsE4JOxyFOdbJg3v20CAT+IJLuxvaW7A33sKDzV1RXmesFmZcuW4mlNgPblgwmeQbF2nb6Cg+l1FGtHWSFOWW3+YhZWgjWLutDL+0QnA69kwIoHmJxRGZo+JmBbZMQxemPXpDuKePodRmNUFrPdn3aQ07NGO5d8baDwFRGPaT8EIMQlWwNpqICjkQd/XRqdLrm3VA2x6WRpJOWQH7oZkd1YaVYcsvwOojYdrJnN81zEl4luymfR602yZBofst9852rIya07LE6hKWGtamR2iljKGhb6XcAlcHo/byewUNbwj76ldEF96PFiaSejidWp64kRlWSqaEZZ+gTMhE4tkt8X5WUlrhSVzFxi1Vb5LchL0qpmgzNO2THGRr4OVCGPbADGtKj1C3hJWFLkQ7tZaG6jBOWAsE/rXVSldG2w7WEwUW/xGPBAs5LxcjEB6tmMQvYeVvMDSHuPJgdr3ckcAjwuXA63bKtoRFf0KNGfMlKCXGrDabM80GniQpYIMzWC85fzZcE+JZlPrQnxqZw1aCTBD+cYfmNakF22CAILCQYeg++UqquHgT8IZHeqYCW9w1EB251SfDDSHO3Ee6QfvilusptLmhtPwEuh3nonigXj/r0nGV56TvVnCxFq37DtWNOiy8moFau+NSqz62CIjDskv2oPcLTnYbdVvB6tC4/LJMrOd668gj46p1szm6nz6zvc4jWSWsYeqI+t5h44b47AsdA1ZYfcqyS5YsEZ81pv8VrJMPlTE/n/dfxU1Dpx4xZ9XSlwFHm+nBdzyhN94REtjT9WIV1+f5FhzVoqjID2gA7qTfhrY5LF1LmdgosqmR4brn+uczz/EqSuP811W0WoX1+Wkt7yZWUFmikJE101Aq82BYw8q1zmpiXVbBMJBeI5BsXLuSsm/2b8SaK4ZqSIkajnA+9/M2sEYpZvUi+5frbhoVyX+lYkA4HPLSmMUrhIomKXbvmJ9ljshefD86R8aZ0J5IydbPg66KrJZZS/VfxRGKHZkZzt8PNe6E0KNq6lJFGiYfhOQOMqvx6moFIs2911Tj5rBQYkMU+OgMVhfTOzgIHBKM9+nNNRXLpEdZqxoMoKNUV4t+Q//+PtNK0hiWiKp4oTCsyMU44X6V7xAy+ItiZV3EQcNoMg5Y1ex5vg+pUr9O5EB28Ruq3BgWHQrDWueGNbzcmWUdGFanIprxev2fpELML8M02vZ1wmzqzS3WqqJ57vTjdVBL1KCfoiIImqnMtdZ13dAlMYzza3GjEstJRAnKKs6zCKIjrvH2l//KeT1mPOJ/HA5HKOu9w+eQz74zkzJQRsqjfkGeyLJLVSMHprFp5W0Qj/+A/2uSgyBFyG2BtgWPmPHOA2ludezyHC7iZ8BWRiwtM2CcDBRIuZBYZBi//lJ/KtINGuncGNbfQE3i+bUUvHzAF294Li7uZryMuIRlZZRxMlBUxvJEffzh1RVDKP8SmtlM6aawJNWExnNaS8ESnVyd1dPVQM4F7iLr+1U5MwHr7Uk9Xd3Jh4Dwn8Ls/yLNYJHoaIc+n6y7EBhLxVmSoIBVhSKSl/dIFUr7ecopaaI0T73JQ9ambFtqCdAdLhqlu2F1WExjzhX52Bez9A3zY5az7pay3M1pLdCpNDw1qcDWg618tBmzPnA9UEz/4K3VSO1msI5oKykvlecC41K+KrAKqxDIF3tVsHCQcRI0UrsRLCjk8lxcCxRjNbEqEN2ERXnjw9JWBdNQpN1E7Waw0D4sVLmYjvLAGS+yCiG3YPO+XGiosiq4jGP1szekESwU2U9VqfTA41MXWbnpUSYOX3KsLLQicN2o0DaDhSLr+HWFgqTajtYevgHr/4hhm0DxuC+cs1mjQtsEluYdsWz8ux4qclpIVF8C/QPsrnCPVe/WxKsb6N0IFlqHvQpWqp8ulMkbsNQIRQ2lCqdxnvzTLAul6qQqlXQMXk5DWCT6tCtlMYBGvFEN1QQWSuVWpY7odaq/BJfbsGLCfaT6WvChfy48fFWawBKxgJg5+orK+HjVf/oHWPiWH6rqeC4c1V+vgeKNYEXffO4o1A1mV8yePX2jnUVzUSV8K6tjcLCcBoo3ghVdHk+Vz4KbufQWLPTyDsoIVl59NXIYG7Wz11oeAat9qj3jO2AX6uo4FPVfA70bwIpeJU4JCRzHc3KBn8K70mxCHJUE0lyPMoJDeuBvEsfzKol77PG87Vk+CxYGFk+nxX6/KGQ/45II7yo5nU4zhSR7MVrqLtQRWBTR+V+cFueyn52gGX8OrA+L97BStGuB/xThegwR+CRYS7Xz6NmC37Bv2P//sM8qs8KJ+W8rqPBZTY+YFo4nkqynmfxNFnGuzWJyQX5F0zOr3j5u8xTYpVjjtfzl99mtTSVinvyzmh7Rd+dOhUpKp+KCRIVTcUGKcWel5B5Uo957o5EK8eWZg2PVBGC/iacItay5NNfjzVUxAuEuHnmE8xielVs2ehasGIJiHQE+L3Um4A3+EEWgHGF6KYK3hTUKVj3QN/JC8LSOgHBPNUvZESh79heevtUtgsGInqqTCL2E09O6ePkUnoaU4217GEm90Km52euBfP6t+hqe6LxvntV5L413bYaisWVhXUVfObciRqWnzxqWgReelLBjqL5awsZINSwj1uli+1kDbjCMvVepC4PK8e1hmQtDqWIJUKQcGxBDqY18imZNjyl4PBWPmEMNjYZDqfApXeVEkljL0WigouH0h1giSlU8YpsVa3uawcIQ/EY1POnD+HyTyrghLIysqMb/oOX4awgLlfFYVQ6cRZvZ6GZTlr9XJoxhsDO9BHMLViwlsFWVsZWKRQjPm7KEtWZKHjE/y+qQWxNb6pn3fD8AvjB9oonar4naDZcZQKFVuhVGXmHib1XTcdOyUGQTFSwEzhoV2Yaw4FZsVNaBGupCob0BC0V+p6qfILCRS9EUFr6wcuEDlGj1qohbsMLxxkPVRBIsimziK6KmsGiev1RDqknLYVFoVY9eh6UfMN2gmEgqm+BmWjeEBY2V+Vi4FXinLLTXYefrK0UWlsI2mq9EjWFF466lqpYWJvImynx8HbYcx6jnGSq2T4cNc3FTWBSI+rinqBdhRK7WF8gX4RawROFuBqJ8qOZ+oXvXbPUIagG7v1wLUdEaav5cumkFpD/dntxUVDJxNNseviyWXaUUyppPsWIMikevkUeBmsNCTw6P5vVAyMdQoqlF/MM6yvcsFYPO2fXSPfZsUhRuePJXUWRhvLrZShkuTWFZ4co1nilM64laJuL5mHqkv40uHqrJ70eLT5pnefBWjKBeZP18dUPDBV9cGsMWQ+V2/d1UF2b3vDnpT9Jbh2oy4DjZoYDCBGGqaHjAsHHTEtsCFpaRKE1b7EohW1e7DloCx7MPcL4milwMJXbStC5uA+sXpxXU315YIb7v+FBXXKB6LvZg01TjTNwGtjCtqkL2wks81Zmc82BIsZaL6TDOwxqtCRLSAhZKLd/2e6aZF9QOBuVo8Sra/xzEXorjbjtLV6qKC59IzVcRXQAtbtbfyaUFLHg7WqhX7EAdfZNWCDhnOpl+BvJcT3Z8KGuSprNV7azc5Pus5+6LHjTetjBsK1gqTt6r1FHUMY+VkopxuFrns1iB43mePNfjeQ6/b0yPy7D6TLqr4MJOiGYDbSBtYFEAB2/8FBnZ04/VQ2FC9wfxzXYOn8bim5aqcz2+z1xITjzcRtXMkErOswcv+mjqPLWHRV4siERj69Ha+Tc/uUEzzswxPO8IZNNV/pwB78/yfgRr3OZiRpgV5lbqtoMt6qiUq+V729pJv7xmzfYVFiZRrvfL9q3F58/iZMRrKjoWIcs2BRa1hUVgDT7QGPSkaolVSeLCOFtRfqmLNxdH8sSVg2UX1KIOnLZ6aNiPBWkJizw4svdIjtIpp3i1Bm/ofEboEixsGN2QiXwiT7yDw83wol0mbg/r90EtKQfj1ZZVObAj36pCXYCF8RiNPWlVKrllUVRa6toaFjm1hUJ4+ZPtjBUbdM4HLC6MG4M7veerM4m5r7nU8bBVTcylNSw6r0TD33z/OnXAm/UrJlTDwgZK3Oe9ed8jZ8fqaNqhhVMspD1s4Ujlyromb2r4ZmcaxPmt6iS8GhZGoqN8hwzfJj+Vq3a+C761dABL/fIUsnhLSI7KxJlAD1Q2rbLMFobdwXgMa4qCY8naunLi0gEs75EIWvzHT4WBpoZSOHFPNqISFhrfFXGKzh31ykMmZ12wdgKL/EHRozvK3e5AnNwXUolLBQtVcbYRvkjVh2KLk05Yu4FFVr84oHcmtTR0WGTC8guoYGFjgWxYbwClA7tt+nWSdAPLaIucvBqXqgWT+kCVAhYGNiTDsrpcK+yqGolvIh3BIn8EdSfWytq3KLXSLkIFrC+q7bQwrIWK0+uUg1zNpCtY5BuFZ4yTARjXgeP7vgsfvg7rwOn7B2FYGkwLj7GbejiXzmBZ5VkaQ/sNLHGzOPoMzFODpXBkmSsM64ykQwnX3bF2CIsoORY64tU0b1w9GIP8A6VrsA6gmdnkj9wnxuGhA1+ikA5hGce0VBNHu2yIEE5zC03Bdg7rQ8/8yA3r0U3pOOHUbO8jStIpLPKG0vnLfBzJoz4chAV11BksRaJ2WpIgCBz5D/1UWqwupFtYlpV/5V7t8s9wCJzCLkZcz3xjD/7QyRchX3u5J7vsdVhcM+kYlpXAsTyMisNkW4y4GvncVQXWgr/8sXD+VpVzZU/qYy7aSOewzLjyX+zh4zPlHyeqDbhRsY6I9Raqx9+mH12bFT0Clo8x1rveGcGG88lDqT5JlBFj5VLm1vIIWOYUsJZSRbHtE3lLqdc7KWKx7n+gmOHuQB4Cy/PyIFFYF2ur1QqWGaxWsSpK/Ou1HDG9KA+C5bjDRaiy7jXJRiUfhfpAWN5xIVvVHz28TKrNeqRTL+JMHgjLxCL2ZHVpNcU5qbt1uurLXZDHwmZjK8O/87Oaa6B4OZsGlzZIdCePhkUZL+lvkiWuzbVnN8J0vzVUKxW7lyfAcqFeQILxz2Tmpsv8DymH8SpK9pudSaShmAfLk2Az4WeIBvKGyWyA+YkKPBP2P5c37KvKG/ZV5Q37qvKGfVV5w76qvGFfVd6wrypv2Gsi9b4pXzV9YeCT8iXxiEcgCHnZvzVxWPe9fulB8hfHGWn27gZyL2yQlGduHcgK46OSlo5Y+NQnIeZ/MWOCsWKHirPH2A2Kyyi/9I4i9dX2whoZarPQRkvK74Z1Zdglxgu1Sg7DnARfPBoh7BnFklJnxr/E+aW3KNK/sE2WDp8F6yRamA2MhqGWwxKRqWi2twEmaUjEzEYyK+1InH2TLH/yfMAu+HUww9keZ14w9iUsf2ZxZGHZHRYxyJ/ir+FPAaxzf2a+u8xS3yfsZTPi+5TDHhehFtkU+eYsxtoKlk5wnWPC/94U3vP4Oz+YLDVttQmQN0nTv4TZmmdjQmmiabNZFdYn/AOxO172hxCXR4+aURqZLotq5bBklqar/n20zY78xflJWxw2GxdNCR2F+bVYZegfeAZmwBgvP9klzcF5KeUWjTlnZtlA3K/Abtan/APxGoKnughMnD3FLznsiOf2ezf5tIbFCVfByLPtmCl2yL+2x+6yimm/yn4syS/TervmGnJIvHQPOeyOJzE7g81kQ5CfxuEP2fJMYmZzQXzqi3BYzlrbKfZw2IT02K82YmpspgeGJg4c42HM2NNF9iPhFfeJkERYVKOEOhnsgpPwTyXDxnzHIk4cVlDt6Z5dhwGH3ZKscAzzj3H/MvrWsAvCc6k9KupQ0ZrwzMpz8kFYiWn85zlHbpkZt3ReBbt51eScqrCsJuKmGwfrOM+9Oewh2EiweHfvjF9XsJTpsj4cer2eaBTm66yxJCTTa8Atuy8tGxWwE5VlrRx2N+ZlQf8uYX8BVnP51X8DO+JtaUS/V5H7Lfa5Z99/wbfeMdUCj9kE/01461mF7fPMkODzbJxtj9d/2KPIjxSw04B/hzuX5nYA+81hfTsUlSrUkNx7wp80o2TFiwhvZJbVxikBTyJ3yZYqp2IS2NlPXjX5vDbe5bD87hfh9bXx+KYniFz3l3sPzt6Ntt7Ydd0ha2f3yzBON+UWxAW7T5hzx2LzPflknYZxtA2QtXHdBfsk1p/rMmfT2sfx4jNyhd/pb1l8Jsmi5yDrwJ5JjJnr9vXEjT68n8idBSaLMaA0cqO/+yY6G/V6AvCUHO7t0yBz4nMPSmr5vNy558FZTTIH794S0cRP9pzjl0/6+QRfkB3nwH8JqBMElL2U/eOTwOHOFJ+iD8i909fvLt6ryhv2VeUN+6ryhn1VecO+qrxhX1XesK8qb9hXlTfsq8ob9lXlDfuq8oZ9VXnDvqr8b8H+H8DOqPlJoNoA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AutoShape 10" descr="data:image/png;base64,iVBORw0KGgoAAAANSUhEUgAAAOwAAADWCAMAAADl7J7tAAAAkFBMVEUlJSX39/dUVFT///8AAABMTEwoKChQUFBHR0dKSkorKys9PT0zMzNRUVE6OjpCQkIvLy8gICAYGBg1NTUNDQ3FxcWUlJRtbW2xsbEWFhYcHBwXFxcLCwugoKDx8fHLy8ve3t7p6enb29u7u7uDg4PT09OMjIx2dnZhYWGrq6tcXFxxcXGOjo6ampqjo6OEhIQ+TALVAAAWfUlEQVR4nO2di3ayOtOAg0mpRauEgwoiiIinVnv/d/cnkIEgUV8B3ev3c9bebykJYR4mh8mxqPc/JOi/VuCZ8oZ9VXnDvqq8YV9V0PeZ9M5vSEGVsPOIvd6V36+kqnqR9LN3fvNyVGUs6UYd9oXlDfuq0kOf1+X7RnhzeVzKF994C/aV5A37qvI/BfuJPmry+Zn9B7/kv2b/f8Dd65IlXKRV/AtXZWqVd175vfbWavJStMqbPvM3FSqoYF9W3rAvKxz26yv/P5Ov/P8vJvwfcUfE+apEKyJ/FPG+ipCv8yc+ILhI86OI+SWHi5dVUqk8If3yVTwu9IWoXx/1t3+grydLv5BrsYSm3crzYPv98WBkD/q9w27KZHf4HI9Gg8H4OnSn8hRYxjkaff9MZtEyDjWci6aFceru/3b9ESN+ghZMUP/RMh4NdhM31gSiLPmt1Wz9bXMTP1oeDTu2++skrlGeI2vL/XQ0ejTvQ2HHo/E60q6CSsTxbMqK9CPlgbADezcL/40UeJfHvv1I8/4j7N0qDOx1qiAtM7Qya2MtOdyJO75DOTR+hAzsv6UCJlylySnOsdK9u1qqzOvuhg/RaTx+COxguF6qsm84IEyiLAhP+fVWZV3s9h6D+wjY4bSSgYtLxmdRGgjYn4AiRE5lrpafmLG67QHSOexonEiKYxzOVuIyIT4yhwgs6xhD29RFFsCTSrWNw81w0LVmncMOzHUo6aylW2KKX2LfQ+ZoYAKsN2Te4vAgYq+Ivk416dG0Z3er2ljASh9RfVm/qf7u9tiVUWffrFymwnY9Qg3mGUqwLI2BLjIyXpCA9GZSptcm5kD1ogH8V+ih0kXBMRijQYdi/oSSsidEAivYCJg98XWbx5FgmYxMqJLHVPcJOkm40djuUrtuYY1T2YpyVMenaAyZ2Msy8eAsG5cZGafOcGiiQN+XiYRTs0P1uoQdjaLSKMmIo+qmnwiUKcvEmZ2MM9gR2osoP/poZDPcvpTOxOhMPyadwdofRduK4wMJOKo9nAoQl1gohzuHHdh2nD+2pPaIdXlNSsrSgGfGqCsNu4M1d5KCAZkz1OFopK/EzVFATZt31iVYM8cYGT/Q/FAWg1t3jmZFYpF9Ny1/YFR/ajRAo07EnBY5j5nV8RFrRJnawkPCR1475TF1CVYIFfk2pMPsd3uoky18O7wa2d3o2BWsUfh92KXMrMjMFETCsDHxqHkZdvgNzY+VR7Jt07NToF0OOqLtBlZinbDmhmZmZRBrqHqIb4DCqIQtGCjkWhPu2UPk7Dun7QLWmAJruCOeyMJMYZRXWTglHjJrsE4JOxyFOdbJg3v20CAT+IJLuxvaW7A33sKDzV1RXmesFmZcuW4mlNgPblgwmeQbF2nb6Cg+l1FGtHWSFOWW3+YhZWgjWLutDL+0QnA69kwIoHmJxRGZo+JmBbZMQxemPXpDuKePodRmNUFrPdn3aQ07NGO5d8baDwFRGPaT8EIMQlWwNpqICjkQd/XRqdLrm3VA2x6WRpJOWQH7oZkd1YaVYcsvwOojYdrJnN81zEl4luymfR602yZBofst9852rIya07LE6hKWGtamR2iljKGhb6XcAlcHo/byewUNbwj76ldEF96PFiaSejidWp64kRlWSqaEZZ+gTMhE4tkt8X5WUlrhSVzFxi1Vb5LchL0qpmgzNO2THGRr4OVCGPbADGtKj1C3hJWFLkQ7tZaG6jBOWAsE/rXVSldG2w7WEwUW/xGPBAs5LxcjEB6tmMQvYeVvMDSHuPJgdr3ckcAjwuXA63bKtoRFf0KNGfMlKCXGrDabM80GniQpYIMzWC85fzZcE+JZlPrQnxqZw1aCTBD+cYfmNakF22CAILCQYeg++UqquHgT8IZHeqYCW9w1EB251SfDDSHO3Ee6QfvilusptLmhtPwEuh3nonigXj/r0nGV56TvVnCxFq37DtWNOiy8moFau+NSqz62CIjDskv2oPcLTnYbdVvB6tC4/LJMrOd668gj46p1szm6nz6zvc4jWSWsYeqI+t5h44b47AsdA1ZYfcqyS5YsEZ81pv8VrJMPlTE/n/dfxU1Dpx4xZ9XSlwFHm+nBdzyhN94REtjT9WIV1+f5FhzVoqjID2gA7qTfhrY5LF1LmdgosqmR4brn+uczz/EqSuP811W0WoX1+Wkt7yZWUFmikJE101Aq82BYw8q1zmpiXVbBMJBeI5BsXLuSsm/2b8SaK4ZqSIkajnA+9/M2sEYpZvUi+5frbhoVyX+lYkA4HPLSmMUrhIomKXbvmJ9ljshefD86R8aZ0J5IydbPg66KrJZZS/VfxRGKHZkZzt8PNe6E0KNq6lJFGiYfhOQOMqvx6moFIs2911Tj5rBQYkMU+OgMVhfTOzgIHBKM9+nNNRXLpEdZqxoMoKNUV4t+Q//+PtNK0hiWiKp4oTCsyMU44X6V7xAy+ItiZV3EQcNoMg5Y1ex5vg+pUr9O5EB28Ruq3BgWHQrDWueGNbzcmWUdGFanIprxev2fpELML8M02vZ1wmzqzS3WqqJ57vTjdVBL1KCfoiIImqnMtdZ13dAlMYzza3GjEstJRAnKKs6zCKIjrvH2l//KeT1mPOJ/HA5HKOu9w+eQz74zkzJQRsqjfkGeyLJLVSMHprFp5W0Qj/+A/2uSgyBFyG2BtgWPmPHOA2ludezyHC7iZ8BWRiwtM2CcDBRIuZBYZBi//lJ/KtINGuncGNbfQE3i+bUUvHzAF294Li7uZryMuIRlZZRxMlBUxvJEffzh1RVDKP8SmtlM6aawJNWExnNaS8ESnVyd1dPVQM4F7iLr+1U5MwHr7Uk9Xd3Jh4Dwn8Ls/yLNYJHoaIc+n6y7EBhLxVmSoIBVhSKSl/dIFUr7ecopaaI0T73JQ9ambFtqCdAdLhqlu2F1WExjzhX52Bez9A3zY5az7pay3M1pLdCpNDw1qcDWg618tBmzPnA9UEz/4K3VSO1msI5oKykvlecC41K+KrAKqxDIF3tVsHCQcRI0UrsRLCjk8lxcCxRjNbEqEN2ERXnjw9JWBdNQpN1E7Waw0D4sVLmYjvLAGS+yCiG3YPO+XGiosiq4jGP1szekESwU2U9VqfTA41MXWbnpUSYOX3KsLLQicN2o0DaDhSLr+HWFgqTajtYevgHr/4hhm0DxuC+cs1mjQtsEluYdsWz8ux4qclpIVF8C/QPsrnCPVe/WxKsb6N0IFlqHvQpWqp8ulMkbsNQIRQ2lCqdxnvzTLAul6qQqlXQMXk5DWCT6tCtlMYBGvFEN1QQWSuVWpY7odaq/BJfbsGLCfaT6WvChfy48fFWawBKxgJg5+orK+HjVf/oHWPiWH6rqeC4c1V+vgeKNYEXffO4o1A1mV8yePX2jnUVzUSV8K6tjcLCcBoo3ghVdHk+Vz4KbufQWLPTyDsoIVl59NXIYG7Wz11oeAat9qj3jO2AX6uo4FPVfA70bwIpeJU4JCRzHc3KBn8K70mxCHJUE0lyPMoJDeuBvEsfzKol77PG87Vk+CxYGFk+nxX6/KGQ/45II7yo5nU4zhSR7MVrqLtQRWBTR+V+cFueyn52gGX8OrA+L97BStGuB/xThegwR+CRYS7Xz6NmC37Bv2P//sM8qs8KJ+W8rqPBZTY+YFo4nkqynmfxNFnGuzWJyQX5F0zOr3j5u8xTYpVjjtfzl99mtTSVinvyzmh7Rd+dOhUpKp+KCRIVTcUGKcWel5B5Uo957o5EK8eWZg2PVBGC/iacItay5NNfjzVUxAuEuHnmE8xielVs2ehasGIJiHQE+L3Um4A3+EEWgHGF6KYK3hTUKVj3QN/JC8LSOgHBPNUvZESh79heevtUtgsGInqqTCL2E09O6ePkUnoaU4217GEm90Km52euBfP6t+hqe6LxvntV5L413bYaisWVhXUVfObciRqWnzxqWgReelLBjqL5awsZINSwj1uli+1kDbjCMvVepC4PK8e1hmQtDqWIJUKQcGxBDqY18imZNjyl4PBWPmEMNjYZDqfApXeVEkljL0WigouH0h1giSlU8YpsVa3uawcIQ/EY1POnD+HyTyrghLIysqMb/oOX4awgLlfFYVQ6cRZvZ6GZTlr9XJoxhsDO9BHMLViwlsFWVsZWKRQjPm7KEtWZKHjE/y+qQWxNb6pn3fD8AvjB9oonar4naDZcZQKFVuhVGXmHib1XTcdOyUGQTFSwEzhoV2Yaw4FZsVNaBGupCob0BC0V+p6qfILCRS9EUFr6wcuEDlGj1qohbsMLxxkPVRBIsimziK6KmsGiev1RDqknLYVFoVY9eh6UfMN2gmEgqm+BmWjeEBY2V+Vi4FXinLLTXYefrK0UWlsI2mq9EjWFF466lqpYWJvImynx8HbYcx6jnGSq2T4cNc3FTWBSI+rinqBdhRK7WF8gX4RawROFuBqJ8qOZ+oXvXbPUIagG7v1wLUdEaav5cumkFpD/dntxUVDJxNNseviyWXaUUyppPsWIMikevkUeBmsNCTw6P5vVAyMdQoqlF/MM6yvcsFYPO2fXSPfZsUhRuePJXUWRhvLrZShkuTWFZ4co1nilM64laJuL5mHqkv40uHqrJ70eLT5pnefBWjKBeZP18dUPDBV9cGsMWQ+V2/d1UF2b3vDnpT9Jbh2oy4DjZoYDCBGGqaHjAsHHTEtsCFpaRKE1b7EohW1e7DloCx7MPcL4milwMJXbStC5uA+sXpxXU315YIb7v+FBXXKB6LvZg01TjTNwGtjCtqkL2wks81Zmc82BIsZaL6TDOwxqtCRLSAhZKLd/2e6aZF9QOBuVo8Sra/xzEXorjbjtLV6qKC59IzVcRXQAtbtbfyaUFLHg7WqhX7EAdfZNWCDhnOpl+BvJcT3Z8KGuSprNV7azc5Pus5+6LHjTetjBsK1gqTt6r1FHUMY+VkopxuFrns1iB43mePNfjeQ6/b0yPy7D6TLqr4MJOiGYDbSBtYFEAB2/8FBnZ04/VQ2FC9wfxzXYOn8bim5aqcz2+z1xITjzcRtXMkErOswcv+mjqPLWHRV4siERj69Ha+Tc/uUEzzswxPO8IZNNV/pwB78/yfgRr3OZiRpgV5lbqtoMt6qiUq+V729pJv7xmzfYVFiZRrvfL9q3F58/iZMRrKjoWIcs2BRa1hUVgDT7QGPSkaolVSeLCOFtRfqmLNxdH8sSVg2UX1KIOnLZ6aNiPBWkJizw4svdIjtIpp3i1Bm/ofEboEixsGN2QiXwiT7yDw83wol0mbg/r90EtKQfj1ZZVObAj36pCXYCF8RiNPWlVKrllUVRa6toaFjm1hUJ4+ZPtjBUbdM4HLC6MG4M7veerM4m5r7nU8bBVTcylNSw6r0TD33z/OnXAm/UrJlTDwgZK3Oe9ed8jZ8fqaNqhhVMspD1s4Ujlyromb2r4ZmcaxPmt6iS8GhZGoqN8hwzfJj+Vq3a+C761dABL/fIUsnhLSI7KxJlAD1Q2rbLMFobdwXgMa4qCY8naunLi0gEs75EIWvzHT4WBpoZSOHFPNqISFhrfFXGKzh31ykMmZ12wdgKL/EHRozvK3e5AnNwXUolLBQtVcbYRvkjVh2KLk05Yu4FFVr84oHcmtTR0WGTC8guoYGFjgWxYbwClA7tt+nWSdAPLaIucvBqXqgWT+kCVAhYGNiTDsrpcK+yqGolvIh3BIn8EdSfWytq3KLXSLkIFrC+q7bQwrIWK0+uUg1zNpCtY5BuFZ4yTARjXgeP7vgsfvg7rwOn7B2FYGkwLj7GbejiXzmBZ5VkaQ/sNLHGzOPoMzFODpXBkmSsM64ykQwnX3bF2CIsoORY64tU0b1w9GIP8A6VrsA6gmdnkj9wnxuGhA1+ikA5hGce0VBNHu2yIEE5zC03Bdg7rQ8/8yA3r0U3pOOHUbO8jStIpLPKG0vnLfBzJoz4chAV11BksRaJ2WpIgCBz5D/1UWqwupFtYlpV/5V7t8s9wCJzCLkZcz3xjD/7QyRchX3u5J7vsdVhcM+kYlpXAsTyMisNkW4y4GvncVQXWgr/8sXD+VpVzZU/qYy7aSOewzLjyX+zh4zPlHyeqDbhRsY6I9Raqx9+mH12bFT0Clo8x1rveGcGG88lDqT5JlBFj5VLm1vIIWOYUsJZSRbHtE3lLqdc7KWKx7n+gmOHuQB4Cy/PyIFFYF2ur1QqWGaxWsSpK/Ou1HDG9KA+C5bjDRaiy7jXJRiUfhfpAWN5xIVvVHz28TKrNeqRTL+JMHgjLxCL2ZHVpNcU5qbt1uurLXZDHwmZjK8O/87Oaa6B4OZsGlzZIdCePhkUZL+lvkiWuzbVnN8J0vzVUKxW7lyfAcqFeQILxz2Tmpsv8DymH8SpK9pudSaShmAfLk2Az4WeIBvKGyWyA+YkKPBP2P5c37KvKG/ZV5Q37qvKGfVV5w76qvGFfVd6wrypv2Gsi9b4pXzV9YeCT8iXxiEcgCHnZvzVxWPe9fulB8hfHGWn27gZyL2yQlGduHcgK46OSlo5Y+NQnIeZ/MWOCsWKHirPH2A2Kyyi/9I4i9dX2whoZarPQRkvK74Z1Zdglxgu1Sg7DnARfPBoh7BnFklJnxr/E+aW3KNK/sE2WDp8F6yRamA2MhqGWwxKRqWi2twEmaUjEzEYyK+1InH2TLH/yfMAu+HUww9keZ14w9iUsf2ZxZGHZHRYxyJ/ir+FPAaxzf2a+u8xS3yfsZTPi+5TDHhehFtkU+eYsxtoKlk5wnWPC/94U3vP4Oz+YLDVttQmQN0nTv4TZmmdjQmmiabNZFdYn/AOxO172hxCXR4+aURqZLotq5bBklqar/n20zY78xflJWxw2GxdNCR2F+bVYZegfeAZmwBgvP9klzcF5KeUWjTlnZtlA3K/Abtan/APxGoKnughMnD3FLznsiOf2ezf5tIbFCVfByLPtmCl2yL+2x+6yimm/yn4syS/TervmGnJIvHQPOeyOJzE7g81kQ5CfxuEP2fJMYmZzQXzqi3BYzlrbKfZw2IT02K82YmpspgeGJg4c42HM2NNF9iPhFfeJkERYVKOEOhnsgpPwTyXDxnzHIk4cVlDt6Z5dhwGH3ZKscAzzj3H/MvrWsAvCc6k9KupQ0ZrwzMpz8kFYiWn85zlHbpkZt3ReBbt51eScqrCsJuKmGwfrOM+9Oewh2EiweHfvjF9XsJTpsj4cer2eaBTm66yxJCTTa8Atuy8tGxWwE5VlrRx2N+ZlQf8uYX8BVnP51X8DO+JtaUS/V5H7Lfa5Z99/wbfeMdUCj9kE/01461mF7fPMkODzbJxtj9d/2KPIjxSw04B/hzuX5nYA+81hfTsUlSrUkNx7wp80o2TFiwhvZJbVxikBTyJ3yZYqp2IS2NlPXjX5vDbe5bD87hfh9bXx+KYniFz3l3sPzt6Ntt7Ydd0ha2f3yzBON+UWxAW7T5hzx2LzPflknYZxtA2QtXHdBfsk1p/rMmfT2sfx4jNyhd/pb1l8Jsmi5yDrwJ5JjJnr9vXEjT68n8idBSaLMaA0cqO/+yY6G/V6AvCUHO7t0yBz4nMPSmr5vNy558FZTTIH794S0cRP9pzjl0/6+QRfkB3nwH8JqBMElL2U/eOTwOHOFJ+iD8i909fvLt6ryhv2VeUN+6ryhn1VecO+qrxhX1XesK8qb9hXlTfsq8ob9lXlDfuq8oZ9VXnDvqr8b8H+H8DOqPlJoNoA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AutoShape 12" descr="data:image/png;base64,iVBORw0KGgoAAAANSUhEUgAAAOwAAADWCAMAAADl7J7tAAAAkFBMVEUlJSX39/dUVFT///8AAABMTEwoKChQUFBHR0dKSkorKys9PT0zMzNRUVE6OjpCQkIvLy8gICAYGBg1NTUNDQ3FxcWUlJRtbW2xsbEWFhYcHBwXFxcLCwugoKDx8fHLy8ve3t7p6enb29u7u7uDg4PT09OMjIx2dnZhYWGrq6tcXFxxcXGOjo6ampqjo6OEhIQ+TALVAAAWfUlEQVR4nO2di3ayOtOAg0mpRauEgwoiiIinVnv/d/cnkIEgUV8B3ev3c9bebykJYR4mh8mxqPc/JOi/VuCZ8oZ9VXnDvqq8YV9V0PeZ9M5vSEGVsPOIvd6V36+kqnqR9LN3fvNyVGUs6UYd9oXlDfuq0kOf1+X7RnhzeVzKF994C/aV5A37qvI/BfuJPmry+Zn9B7/kv2b/f8Dd65IlXKRV/AtXZWqVd175vfbWavJStMqbPvM3FSqoYF9W3rAvKxz26yv/P5Ov/P8vJvwfcUfE+apEKyJ/FPG+ipCv8yc+ILhI86OI+SWHi5dVUqk8If3yVTwu9IWoXx/1t3+grydLv5BrsYSm3crzYPv98WBkD/q9w27KZHf4HI9Gg8H4OnSn8hRYxjkaff9MZtEyDjWci6aFceru/3b9ESN+ghZMUP/RMh4NdhM31gSiLPmt1Wz9bXMTP1oeDTu2++skrlGeI2vL/XQ0ejTvQ2HHo/E60q6CSsTxbMqK9CPlgbADezcL/40UeJfHvv1I8/4j7N0qDOx1qiAtM7Qya2MtOdyJO75DOTR+hAzsv6UCJlylySnOsdK9u1qqzOvuhg/RaTx+COxguF6qsm84IEyiLAhP+fVWZV3s9h6D+wjY4bSSgYtLxmdRGgjYn4AiRE5lrpafmLG67QHSOexonEiKYxzOVuIyIT4yhwgs6xhD29RFFsCTSrWNw81w0LVmncMOzHUo6aylW2KKX2LfQ+ZoYAKsN2Te4vAgYq+Ivk416dG0Z3er2ljASh9RfVm/qf7u9tiVUWffrFymwnY9Qg3mGUqwLI2BLjIyXpCA9GZSptcm5kD1ogH8V+ih0kXBMRijQYdi/oSSsidEAivYCJg98XWbx5FgmYxMqJLHVPcJOkm40djuUrtuYY1T2YpyVMenaAyZ2Msy8eAsG5cZGafOcGiiQN+XiYRTs0P1uoQdjaLSKMmIo+qmnwiUKcvEmZ2MM9gR2osoP/poZDPcvpTOxOhMPyadwdofRduK4wMJOKo9nAoQl1gohzuHHdh2nD+2pPaIdXlNSsrSgGfGqCsNu4M1d5KCAZkz1OFopK/EzVFATZt31iVYM8cYGT/Q/FAWg1t3jmZFYpF9Ny1/YFR/ajRAo07EnBY5j5nV8RFrRJnawkPCR1475TF1CVYIFfk2pMPsd3uoky18O7wa2d3o2BWsUfh92KXMrMjMFETCsDHxqHkZdvgNzY+VR7Jt07NToF0OOqLtBlZinbDmhmZmZRBrqHqIb4DCqIQtGCjkWhPu2UPk7Dun7QLWmAJruCOeyMJMYZRXWTglHjJrsE4JOxyFOdbJg3v20CAT+IJLuxvaW7A33sKDzV1RXmesFmZcuW4mlNgPblgwmeQbF2nb6Cg+l1FGtHWSFOWW3+YhZWgjWLutDL+0QnA69kwIoHmJxRGZo+JmBbZMQxemPXpDuKePodRmNUFrPdn3aQ07NGO5d8baDwFRGPaT8EIMQlWwNpqICjkQd/XRqdLrm3VA2x6WRpJOWQH7oZkd1YaVYcsvwOojYdrJnN81zEl4luymfR602yZBofst9852rIya07LE6hKWGtamR2iljKGhb6XcAlcHo/byewUNbwj76ldEF96PFiaSejidWp64kRlWSqaEZZ+gTMhE4tkt8X5WUlrhSVzFxi1Vb5LchL0qpmgzNO2THGRr4OVCGPbADGtKj1C3hJWFLkQ7tZaG6jBOWAsE/rXVSldG2w7WEwUW/xGPBAs5LxcjEB6tmMQvYeVvMDSHuPJgdr3ckcAjwuXA63bKtoRFf0KNGfMlKCXGrDabM80GniQpYIMzWC85fzZcE+JZlPrQnxqZw1aCTBD+cYfmNakF22CAILCQYeg++UqquHgT8IZHeqYCW9w1EB251SfDDSHO3Ee6QfvilusptLmhtPwEuh3nonigXj/r0nGV56TvVnCxFq37DtWNOiy8moFau+NSqz62CIjDskv2oPcLTnYbdVvB6tC4/LJMrOd668gj46p1szm6nz6zvc4jWSWsYeqI+t5h44b47AsdA1ZYfcqyS5YsEZ81pv8VrJMPlTE/n/dfxU1Dpx4xZ9XSlwFHm+nBdzyhN94REtjT9WIV1+f5FhzVoqjID2gA7qTfhrY5LF1LmdgosqmR4brn+uczz/EqSuP811W0WoX1+Wkt7yZWUFmikJE101Aq82BYw8q1zmpiXVbBMJBeI5BsXLuSsm/2b8SaK4ZqSIkajnA+9/M2sEYpZvUi+5frbhoVyX+lYkA4HPLSmMUrhIomKXbvmJ9ljshefD86R8aZ0J5IydbPg66KrJZZS/VfxRGKHZkZzt8PNe6E0KNq6lJFGiYfhOQOMqvx6moFIs2911Tj5rBQYkMU+OgMVhfTOzgIHBKM9+nNNRXLpEdZqxoMoKNUV4t+Q//+PtNK0hiWiKp4oTCsyMU44X6V7xAy+ItiZV3EQcNoMg5Y1ex5vg+pUr9O5EB28Ruq3BgWHQrDWueGNbzcmWUdGFanIprxev2fpELML8M02vZ1wmzqzS3WqqJ57vTjdVBL1KCfoiIImqnMtdZ13dAlMYzza3GjEstJRAnKKs6zCKIjrvH2l//KeT1mPOJ/HA5HKOu9w+eQz74zkzJQRsqjfkGeyLJLVSMHprFp5W0Qj/+A/2uSgyBFyG2BtgWPmPHOA2ludezyHC7iZ8BWRiwtM2CcDBRIuZBYZBi//lJ/KtINGuncGNbfQE3i+bUUvHzAF294Li7uZryMuIRlZZRxMlBUxvJEffzh1RVDKP8SmtlM6aawJNWExnNaS8ESnVyd1dPVQM4F7iLr+1U5MwHr7Uk9Xd3Jh4Dwn8Ls/yLNYJHoaIc+n6y7EBhLxVmSoIBVhSKSl/dIFUr7ecopaaI0T73JQ9ambFtqCdAdLhqlu2F1WExjzhX52Bez9A3zY5az7pay3M1pLdCpNDw1qcDWg618tBmzPnA9UEz/4K3VSO1msI5oKykvlecC41K+KrAKqxDIF3tVsHCQcRI0UrsRLCjk8lxcCxRjNbEqEN2ERXnjw9JWBdNQpN1E7Waw0D4sVLmYjvLAGS+yCiG3YPO+XGiosiq4jGP1szekESwU2U9VqfTA41MXWbnpUSYOX3KsLLQicN2o0DaDhSLr+HWFgqTajtYevgHr/4hhm0DxuC+cs1mjQtsEluYdsWz8ux4qclpIVF8C/QPsrnCPVe/WxKsb6N0IFlqHvQpWqp8ulMkbsNQIRQ2lCqdxnvzTLAul6qQqlXQMXk5DWCT6tCtlMYBGvFEN1QQWSuVWpY7odaq/BJfbsGLCfaT6WvChfy48fFWawBKxgJg5+orK+HjVf/oHWPiWH6rqeC4c1V+vgeKNYEXffO4o1A1mV8yePX2jnUVzUSV8K6tjcLCcBoo3ghVdHk+Vz4KbufQWLPTyDsoIVl59NXIYG7Wz11oeAat9qj3jO2AX6uo4FPVfA70bwIpeJU4JCRzHc3KBn8K70mxCHJUE0lyPMoJDeuBvEsfzKol77PG87Vk+CxYGFk+nxX6/KGQ/45II7yo5nU4zhSR7MVrqLtQRWBTR+V+cFueyn52gGX8OrA+L97BStGuB/xThegwR+CRYS7Xz6NmC37Bv2P//sM8qs8KJ+W8rqPBZTY+YFo4nkqynmfxNFnGuzWJyQX5F0zOr3j5u8xTYpVjjtfzl99mtTSVinvyzmh7Rd+dOhUpKp+KCRIVTcUGKcWel5B5Uo957o5EK8eWZg2PVBGC/iacItay5NNfjzVUxAuEuHnmE8xielVs2ehasGIJiHQE+L3Um4A3+EEWgHGF6KYK3hTUKVj3QN/JC8LSOgHBPNUvZESh79heevtUtgsGInqqTCL2E09O6ePkUnoaU4217GEm90Km52euBfP6t+hqe6LxvntV5L413bYaisWVhXUVfObciRqWnzxqWgReelLBjqL5awsZINSwj1uli+1kDbjCMvVepC4PK8e1hmQtDqWIJUKQcGxBDqY18imZNjyl4PBWPmEMNjYZDqfApXeVEkljL0WigouH0h1giSlU8YpsVa3uawcIQ/EY1POnD+HyTyrghLIysqMb/oOX4awgLlfFYVQ6cRZvZ6GZTlr9XJoxhsDO9BHMLViwlsFWVsZWKRQjPm7KEtWZKHjE/y+qQWxNb6pn3fD8AvjB9oonar4naDZcZQKFVuhVGXmHib1XTcdOyUGQTFSwEzhoV2Yaw4FZsVNaBGupCob0BC0V+p6qfILCRS9EUFr6wcuEDlGj1qohbsMLxxkPVRBIsimziK6KmsGiev1RDqknLYVFoVY9eh6UfMN2gmEgqm+BmWjeEBY2V+Vi4FXinLLTXYefrK0UWlsI2mq9EjWFF466lqpYWJvImynx8HbYcx6jnGSq2T4cNc3FTWBSI+rinqBdhRK7WF8gX4RawROFuBqJ8qOZ+oXvXbPUIagG7v1wLUdEaav5cumkFpD/dntxUVDJxNNseviyWXaUUyppPsWIMikevkUeBmsNCTw6P5vVAyMdQoqlF/MM6yvcsFYPO2fXSPfZsUhRuePJXUWRhvLrZShkuTWFZ4co1nilM64laJuL5mHqkv40uHqrJ70eLT5pnefBWjKBeZP18dUPDBV9cGsMWQ+V2/d1UF2b3vDnpT9Jbh2oy4DjZoYDCBGGqaHjAsHHTEtsCFpaRKE1b7EohW1e7DloCx7MPcL4milwMJXbStC5uA+sXpxXU315YIb7v+FBXXKB6LvZg01TjTNwGtjCtqkL2wks81Zmc82BIsZaL6TDOwxqtCRLSAhZKLd/2e6aZF9QOBuVo8Sra/xzEXorjbjtLV6qKC59IzVcRXQAtbtbfyaUFLHg7WqhX7EAdfZNWCDhnOpl+BvJcT3Z8KGuSprNV7azc5Pus5+6LHjTetjBsK1gqTt6r1FHUMY+VkopxuFrns1iB43mePNfjeQ6/b0yPy7D6TLqr4MJOiGYDbSBtYFEAB2/8FBnZ04/VQ2FC9wfxzXYOn8bim5aqcz2+z1xITjzcRtXMkErOswcv+mjqPLWHRV4siERj69Ha+Tc/uUEzzswxPO8IZNNV/pwB78/yfgRr3OZiRpgV5lbqtoMt6qiUq+V729pJv7xmzfYVFiZRrvfL9q3F58/iZMRrKjoWIcs2BRa1hUVgDT7QGPSkaolVSeLCOFtRfqmLNxdH8sSVg2UX1KIOnLZ6aNiPBWkJizw4svdIjtIpp3i1Bm/ofEboEixsGN2QiXwiT7yDw83wol0mbg/r90EtKQfj1ZZVObAj36pCXYCF8RiNPWlVKrllUVRa6toaFjm1hUJ4+ZPtjBUbdM4HLC6MG4M7veerM4m5r7nU8bBVTcylNSw6r0TD33z/OnXAm/UrJlTDwgZK3Oe9ed8jZ8fqaNqhhVMspD1s4Ujlyromb2r4ZmcaxPmt6iS8GhZGoqN8hwzfJj+Vq3a+C761dABL/fIUsnhLSI7KxJlAD1Q2rbLMFobdwXgMa4qCY8naunLi0gEs75EIWvzHT4WBpoZSOHFPNqISFhrfFXGKzh31ykMmZ12wdgKL/EHRozvK3e5AnNwXUolLBQtVcbYRvkjVh2KLk05Yu4FFVr84oHcmtTR0WGTC8guoYGFjgWxYbwClA7tt+nWSdAPLaIucvBqXqgWT+kCVAhYGNiTDsrpcK+yqGolvIh3BIn8EdSfWytq3KLXSLkIFrC+q7bQwrIWK0+uUg1zNpCtY5BuFZ4yTARjXgeP7vgsfvg7rwOn7B2FYGkwLj7GbejiXzmBZ5VkaQ/sNLHGzOPoMzFODpXBkmSsM64ykQwnX3bF2CIsoORY64tU0b1w9GIP8A6VrsA6gmdnkj9wnxuGhA1+ikA5hGce0VBNHu2yIEE5zC03Bdg7rQ8/8yA3r0U3pOOHUbO8jStIpLPKG0vnLfBzJoz4chAV11BksRaJ2WpIgCBz5D/1UWqwupFtYlpV/5V7t8s9wCJzCLkZcz3xjD/7QyRchX3u5J7vsdVhcM+kYlpXAsTyMisNkW4y4GvncVQXWgr/8sXD+VpVzZU/qYy7aSOewzLjyX+zh4zPlHyeqDbhRsY6I9Raqx9+mH12bFT0Clo8x1rveGcGG88lDqT5JlBFj5VLm1vIIWOYUsJZSRbHtE3lLqdc7KWKx7n+gmOHuQB4Cy/PyIFFYF2ur1QqWGaxWsSpK/Ou1HDG9KA+C5bjDRaiy7jXJRiUfhfpAWN5xIVvVHz28TKrNeqRTL+JMHgjLxCL2ZHVpNcU5qbt1uurLXZDHwmZjK8O/87Oaa6B4OZsGlzZIdCePhkUZL+lvkiWuzbVnN8J0vzVUKxW7lyfAcqFeQILxz2Tmpsv8DymH8SpK9pudSaShmAfLk2Az4WeIBvKGyWyA+YkKPBP2P5c37KvKG/ZV5Q37qvKGfVV5w76qvGFfVd6wrypv2Gsi9b4pXzV9YeCT8iXxiEcgCHnZvzVxWPe9fulB8hfHGWn27gZyL2yQlGduHcgK46OSlo5Y+NQnIeZ/MWOCsWKHirPH2A2Kyyi/9I4i9dX2whoZarPQRkvK74Z1Zdglxgu1Sg7DnARfPBoh7BnFklJnxr/E+aW3KNK/sE2WDp8F6yRamA2MhqGWwxKRqWi2twEmaUjEzEYyK+1InH2TLH/yfMAu+HUww9keZ14w9iUsf2ZxZGHZHRYxyJ/ir+FPAaxzf2a+u8xS3yfsZTPi+5TDHhehFtkU+eYsxtoKlk5wnWPC/94U3vP4Oz+YLDVttQmQN0nTv4TZmmdjQmmiabNZFdYn/AOxO172hxCXR4+aURqZLotq5bBklqar/n20zY78xflJWxw2GxdNCR2F+bVYZegfeAZmwBgvP9klzcF5KeUWjTlnZtlA3K/Abtan/APxGoKnughMnD3FLznsiOf2ezf5tIbFCVfByLPtmCl2yL+2x+6yimm/yn4syS/TervmGnJIvHQPOeyOJzE7g81kQ5CfxuEP2fJMYmZzQXzqi3BYzlrbKfZw2IT02K82YmpspgeGJg4c42HM2NNF9iPhFfeJkERYVKOEOhnsgpPwTyXDxnzHIk4cVlDt6Z5dhwGH3ZKscAzzj3H/MvrWsAvCc6k9KupQ0ZrwzMpz8kFYiWn85zlHbpkZt3ReBbt51eScqrCsJuKmGwfrOM+9Oewh2EiweHfvjF9XsJTpsj4cer2eaBTm66yxJCTTa8Atuy8tGxWwE5VlrRx2N+ZlQf8uYX8BVnP51X8DO+JtaUS/V5H7Lfa5Z99/wbfeMdUCj9kE/01461mF7fPMkODzbJxtj9d/2KPIjxSw04B/hzuX5nYA+81hfTsUlSrUkNx7wp80o2TFiwhvZJbVxikBTyJ3yZYqp2IS2NlPXjX5vDbe5bD87hfh9bXx+KYniFz3l3sPzt6Ntt7Ydd0ha2f3yzBON+UWxAW7T5hzx2LzPflknYZxtA2QtXHdBfsk1p/rMmfT2sfx4jNyhd/pb1l8Jsmi5yDrwJ5JjJnr9vXEjT68n8idBSaLMaA0cqO/+yY6G/V6AvCUHO7t0yBz4nMPSmr5vNy558FZTTIH794S0cRP9pzjl0/6+QRfkB3nwH8JqBMElL2U/eOTwOHOFJ+iD8i909fvLt6ryhv2VeUN+6ryhn1VecO+qrxhX1XesK8qb9hXlTfsq8ob9lXlDfuq8oZ9VXnDvqr8b8H+H8DOqPlJoNoA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026778" y="1700808"/>
            <a:ext cx="4694555" cy="4176464"/>
            <a:chOff x="4049282" y="1393429"/>
            <a:chExt cx="4694555" cy="4176464"/>
          </a:xfrm>
        </p:grpSpPr>
        <p:grpSp>
          <p:nvGrpSpPr>
            <p:cNvPr id="19" name="Group 18"/>
            <p:cNvGrpSpPr/>
            <p:nvPr/>
          </p:nvGrpSpPr>
          <p:grpSpPr>
            <a:xfrm>
              <a:off x="4490338" y="1393429"/>
              <a:ext cx="4253499" cy="4176464"/>
              <a:chOff x="4279631" y="1393430"/>
              <a:chExt cx="4253499" cy="4176464"/>
            </a:xfrm>
          </p:grpSpPr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4279631" y="1393430"/>
                <a:ext cx="4253499" cy="417646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itchFamily="34" charset="0"/>
                  <a:buNone/>
                </a:pPr>
                <a:r>
                  <a:rPr lang="en-US" b="1" dirty="0" smtClean="0">
                    <a:solidFill>
                      <a:srgbClr val="002060"/>
                    </a:solidFill>
                  </a:rPr>
                  <a:t>World Bank support to China</a:t>
                </a:r>
                <a:br>
                  <a:rPr lang="en-US" b="1" dirty="0" smtClean="0">
                    <a:solidFill>
                      <a:srgbClr val="002060"/>
                    </a:solidFill>
                  </a:rPr>
                </a:br>
                <a:endParaRPr lang="en-US" b="1" dirty="0" smtClean="0">
                  <a:solidFill>
                    <a:srgbClr val="00206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Font typeface="Arial" pitchFamily="34" charset="0"/>
                  <a:buNone/>
                </a:pPr>
                <a:endParaRPr lang="en-US" sz="2000" b="1" dirty="0" smtClean="0">
                  <a:solidFill>
                    <a:prstClr val="black"/>
                  </a:solidFill>
                </a:endParaRPr>
              </a:p>
              <a:p>
                <a:pPr marL="0" indent="0">
                  <a:lnSpc>
                    <a:spcPct val="100000"/>
                  </a:lnSpc>
                  <a:buFont typeface="Arial" pitchFamily="34" charset="0"/>
                  <a:buNone/>
                </a:pPr>
                <a:endParaRPr lang="en-US" sz="2000" b="1" dirty="0">
                  <a:solidFill>
                    <a:prstClr val="black"/>
                  </a:solidFill>
                </a:endParaRPr>
              </a:p>
              <a:p>
                <a:pPr marL="0" indent="0">
                  <a:lnSpc>
                    <a:spcPct val="100000"/>
                  </a:lnSpc>
                  <a:buFont typeface="Arial" pitchFamily="34" charset="0"/>
                  <a:buNone/>
                </a:pPr>
                <a:endParaRPr lang="en-US" sz="2000" b="1" dirty="0" smtClean="0">
                  <a:solidFill>
                    <a:prstClr val="black"/>
                  </a:solidFill>
                </a:endParaRPr>
              </a:p>
              <a:p>
                <a:pPr marL="0" indent="0">
                  <a:lnSpc>
                    <a:spcPct val="100000"/>
                  </a:lnSpc>
                  <a:buFont typeface="Arial" pitchFamily="34" charset="0"/>
                  <a:buNone/>
                </a:pPr>
                <a:endParaRPr lang="en-US" sz="2000" b="1" dirty="0" smtClean="0">
                  <a:solidFill>
                    <a:prstClr val="black"/>
                  </a:solidFill>
                </a:endParaRPr>
              </a:p>
              <a:p>
                <a:pPr marL="446088" indent="-446088">
                  <a:lnSpc>
                    <a:spcPct val="110000"/>
                  </a:lnSpc>
                  <a:spcBef>
                    <a:spcPts val="1200"/>
                  </a:spcBef>
                  <a:buFont typeface="Arial" pitchFamily="34" charset="0"/>
                  <a:buNone/>
                </a:pPr>
                <a:r>
                  <a:rPr lang="en-US" sz="2000" dirty="0" smtClean="0">
                    <a:solidFill>
                      <a:srgbClr val="002060"/>
                    </a:solidFill>
                  </a:rPr>
                  <a:t>2016: Nitrogen use efficiency </a:t>
                </a:r>
                <a:br>
                  <a:rPr lang="en-US" sz="2000" dirty="0" smtClean="0">
                    <a:solidFill>
                      <a:srgbClr val="002060"/>
                    </a:solidFill>
                  </a:rPr>
                </a:br>
                <a:r>
                  <a:rPr lang="en-US" sz="2000" dirty="0" smtClean="0">
                    <a:solidFill>
                      <a:srgbClr val="002060"/>
                    </a:solidFill>
                  </a:rPr>
                  <a:t>adopted  as one key element of World Bank support for the JingJinJi Clean Air Action program of the Chinese government</a:t>
                </a:r>
              </a:p>
            </p:txBody>
          </p:sp>
          <p:pic>
            <p:nvPicPr>
              <p:cNvPr id="7172" name="Picture 4" descr="http://upload.wikimedia.org/wikipedia/commons/2/24/Gfp-beijing-peoples-congress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65"/>
              <a:stretch/>
            </p:blipFill>
            <p:spPr bwMode="auto">
              <a:xfrm>
                <a:off x="5867544" y="1989866"/>
                <a:ext cx="2664296" cy="14524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9631" y="1989866"/>
                <a:ext cx="1601779" cy="1452461"/>
              </a:xfrm>
              <a:prstGeom prst="rect">
                <a:avLst/>
              </a:prstGeom>
            </p:spPr>
          </p:pic>
        </p:grpSp>
        <p:sp>
          <p:nvSpPr>
            <p:cNvPr id="25" name="Right Arrow 24"/>
            <p:cNvSpPr/>
            <p:nvPr/>
          </p:nvSpPr>
          <p:spPr>
            <a:xfrm>
              <a:off x="4049282" y="3442326"/>
              <a:ext cx="432048" cy="7920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1043" t="13728" r="9521" b="28342"/>
          <a:stretch/>
        </p:blipFill>
        <p:spPr>
          <a:xfrm>
            <a:off x="232207" y="2286164"/>
            <a:ext cx="3785563" cy="21695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1761" y="1916832"/>
            <a:ext cx="41711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Ammonia emission densities 2010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/>
          <a:srcRect l="11643" t="85734" r="8921" b="2197"/>
          <a:stretch/>
        </p:blipFill>
        <p:spPr>
          <a:xfrm>
            <a:off x="238639" y="4441666"/>
            <a:ext cx="3776553" cy="395493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043608" y="4919590"/>
            <a:ext cx="2337469" cy="736876"/>
            <a:chOff x="1231649" y="5292807"/>
            <a:chExt cx="2337469" cy="73687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31649" y="5292807"/>
              <a:ext cx="558008" cy="73687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789657" y="5430413"/>
              <a:ext cx="17794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Stohl</a:t>
              </a:r>
              <a:r>
                <a:rPr lang="en-US" sz="1200" dirty="0" smtClean="0"/>
                <a:t> et al. ACP (2015)</a:t>
              </a:r>
            </a:p>
            <a:p>
              <a:r>
                <a:rPr lang="en-US" sz="1200" dirty="0" smtClean="0"/>
                <a:t>Klimont et al. ACP (2016) 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39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" t="1863" r="24325" b="56384"/>
          <a:stretch/>
        </p:blipFill>
        <p:spPr bwMode="auto">
          <a:xfrm>
            <a:off x="179512" y="2001787"/>
            <a:ext cx="3580801" cy="2646556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Reducing near-term climate impacts of air pollutants</a:t>
            </a:r>
            <a:endParaRPr lang="en-GB" sz="2800" b="1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851920" y="1680258"/>
            <a:ext cx="5112569" cy="4595422"/>
            <a:chOff x="3855253" y="1865362"/>
            <a:chExt cx="4875876" cy="4595422"/>
          </a:xfrm>
        </p:grpSpPr>
        <p:grpSp>
          <p:nvGrpSpPr>
            <p:cNvPr id="3" name="Group 2"/>
            <p:cNvGrpSpPr/>
            <p:nvPr/>
          </p:nvGrpSpPr>
          <p:grpSpPr>
            <a:xfrm>
              <a:off x="4355976" y="1865362"/>
              <a:ext cx="4375153" cy="4595422"/>
              <a:chOff x="4355976" y="1865362"/>
              <a:chExt cx="4375153" cy="4595422"/>
            </a:xfrm>
          </p:grpSpPr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355976" y="1865362"/>
                <a:ext cx="4375153" cy="459542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b="1" dirty="0" smtClean="0">
                    <a:solidFill>
                      <a:srgbClr val="002060"/>
                    </a:solidFill>
                  </a:rPr>
                  <a:t>Climate and Clean Air Coalition (CCAC)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000" b="1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000" b="1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000" b="1" dirty="0" smtClean="0"/>
              </a:p>
              <a:p>
                <a:pPr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US" sz="2000" dirty="0" smtClean="0">
                    <a:solidFill>
                      <a:srgbClr val="002060"/>
                    </a:solidFill>
                  </a:rPr>
                  <a:t>Formed </a:t>
                </a:r>
                <a:r>
                  <a:rPr lang="en-US" sz="2000" dirty="0">
                    <a:solidFill>
                      <a:srgbClr val="002060"/>
                    </a:solidFill>
                  </a:rPr>
                  <a:t>in 2012 to promote implementation of 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the </a:t>
                </a:r>
                <a:r>
                  <a:rPr lang="en-US" sz="2000" dirty="0">
                    <a:solidFill>
                      <a:srgbClr val="002060"/>
                    </a:solidFill>
                  </a:rPr>
                  <a:t>16 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measures</a:t>
                </a:r>
                <a:br>
                  <a:rPr lang="en-US" sz="2000" dirty="0" smtClean="0">
                    <a:solidFill>
                      <a:srgbClr val="002060"/>
                    </a:solidFill>
                  </a:rPr>
                </a:br>
                <a:r>
                  <a:rPr lang="en-US" sz="2000" dirty="0" smtClean="0">
                    <a:solidFill>
                      <a:srgbClr val="002060"/>
                    </a:solidFill>
                  </a:rPr>
                  <a:t>identified by IIASA</a:t>
                </a:r>
                <a:endParaRPr lang="en-US" sz="2000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US" sz="2000" dirty="0" smtClean="0">
                    <a:solidFill>
                      <a:srgbClr val="002060"/>
                    </a:solidFill>
                  </a:rPr>
                  <a:t>Now 51 countries and </a:t>
                </a:r>
                <a:br>
                  <a:rPr lang="en-US" sz="2000" dirty="0" smtClean="0">
                    <a:solidFill>
                      <a:srgbClr val="002060"/>
                    </a:solidFill>
                  </a:rPr>
                </a:br>
                <a:r>
                  <a:rPr lang="en-US" sz="2000" dirty="0" smtClean="0">
                    <a:solidFill>
                      <a:srgbClr val="002060"/>
                    </a:solidFill>
                  </a:rPr>
                  <a:t>55 non-state partners and NGOs </a:t>
                </a:r>
                <a:endParaRPr lang="en-US" sz="2000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US" sz="2000" dirty="0" smtClean="0">
                    <a:solidFill>
                      <a:srgbClr val="002060"/>
                    </a:solidFill>
                  </a:rPr>
                  <a:t>Voluntary</a:t>
                </a:r>
                <a:r>
                  <a:rPr lang="en-US" sz="2000" dirty="0">
                    <a:solidFill>
                      <a:srgbClr val="002060"/>
                    </a:solidFill>
                  </a:rPr>
                  <a:t>, action-oriented, in context with other development 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goals </a:t>
                </a:r>
              </a:p>
              <a:p>
                <a:pPr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US" sz="2000" dirty="0" smtClean="0">
                    <a:solidFill>
                      <a:srgbClr val="002060"/>
                    </a:solidFill>
                  </a:rPr>
                  <a:t>IIASA on 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Science 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Advisory Panel </a:t>
                </a:r>
                <a:endParaRPr lang="en-US" dirty="0" smtClean="0">
                  <a:solidFill>
                    <a:srgbClr val="002060"/>
                  </a:solidFill>
                </a:endParaRP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5977" y="2286830"/>
                <a:ext cx="4375152" cy="1111250"/>
              </a:xfrm>
              <a:prstGeom prst="rect">
                <a:avLst/>
              </a:prstGeom>
            </p:spPr>
          </p:pic>
        </p:grpSp>
        <p:sp>
          <p:nvSpPr>
            <p:cNvPr id="14" name="Right Arrow 13"/>
            <p:cNvSpPr/>
            <p:nvPr/>
          </p:nvSpPr>
          <p:spPr>
            <a:xfrm>
              <a:off x="3855253" y="3442326"/>
              <a:ext cx="412046" cy="7920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35841" y="4363314"/>
            <a:ext cx="2322898" cy="1772514"/>
            <a:chOff x="935841" y="4363314"/>
            <a:chExt cx="2322898" cy="1772514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44227">
              <a:off x="935841" y="4363314"/>
              <a:ext cx="1162146" cy="16387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22070">
              <a:off x="2061842" y="4519168"/>
              <a:ext cx="1196897" cy="1616660"/>
            </a:xfrm>
            <a:prstGeom prst="rect">
              <a:avLst/>
            </a:prstGeom>
          </p:spPr>
        </p:pic>
      </p:grp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470273" y="2191916"/>
            <a:ext cx="1800200" cy="8032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GB" sz="1050" dirty="0" smtClean="0">
                <a:solidFill>
                  <a:srgbClr val="009900"/>
                </a:solidFill>
              </a:rPr>
              <a:t>Reference </a:t>
            </a:r>
          </a:p>
          <a:p>
            <a:pPr eaLnBrk="1" hangingPunct="1">
              <a:lnSpc>
                <a:spcPct val="110000"/>
              </a:lnSpc>
            </a:pPr>
            <a:r>
              <a:rPr lang="en-GB" sz="1050" dirty="0" smtClean="0">
                <a:solidFill>
                  <a:srgbClr val="CC0099"/>
                </a:solidFill>
              </a:rPr>
              <a:t>CO</a:t>
            </a:r>
            <a:r>
              <a:rPr lang="en-GB" sz="1050" baseline="-25000" dirty="0" smtClean="0">
                <a:solidFill>
                  <a:srgbClr val="CC0099"/>
                </a:solidFill>
              </a:rPr>
              <a:t>2</a:t>
            </a:r>
            <a:r>
              <a:rPr lang="en-GB" sz="1050" dirty="0" smtClean="0">
                <a:solidFill>
                  <a:srgbClr val="CC0099"/>
                </a:solidFill>
              </a:rPr>
              <a:t> </a:t>
            </a:r>
            <a:r>
              <a:rPr lang="en-GB" sz="1050" dirty="0">
                <a:solidFill>
                  <a:srgbClr val="CC0099"/>
                </a:solidFill>
              </a:rPr>
              <a:t>measures </a:t>
            </a:r>
            <a:br>
              <a:rPr lang="en-GB" sz="1050" dirty="0">
                <a:solidFill>
                  <a:srgbClr val="CC0099"/>
                </a:solidFill>
              </a:rPr>
            </a:br>
            <a:r>
              <a:rPr lang="en-GB" sz="1050" dirty="0">
                <a:solidFill>
                  <a:srgbClr val="0000FF"/>
                </a:solidFill>
              </a:rPr>
              <a:t>The 16 </a:t>
            </a:r>
            <a:r>
              <a:rPr lang="en-GB" sz="1050" dirty="0" smtClean="0">
                <a:solidFill>
                  <a:srgbClr val="0000FF"/>
                </a:solidFill>
              </a:rPr>
              <a:t>SLCP measures</a:t>
            </a:r>
            <a:endParaRPr lang="en-GB" sz="1050" dirty="0">
              <a:solidFill>
                <a:srgbClr val="0000FF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GB" sz="1050" dirty="0" smtClean="0">
                <a:solidFill>
                  <a:srgbClr val="9900FF"/>
                </a:solidFill>
              </a:rPr>
              <a:t>CO</a:t>
            </a:r>
            <a:r>
              <a:rPr lang="en-GB" sz="1050" baseline="-25000" dirty="0" smtClean="0">
                <a:solidFill>
                  <a:srgbClr val="9900FF"/>
                </a:solidFill>
              </a:rPr>
              <a:t>2 </a:t>
            </a:r>
            <a:r>
              <a:rPr lang="en-GB" sz="1050" dirty="0">
                <a:solidFill>
                  <a:srgbClr val="9900FF"/>
                </a:solidFill>
              </a:rPr>
              <a:t>+ </a:t>
            </a:r>
            <a:r>
              <a:rPr lang="en-GB" sz="1050" dirty="0" smtClean="0">
                <a:solidFill>
                  <a:srgbClr val="9900FF"/>
                </a:solidFill>
              </a:rPr>
              <a:t>SLCP measures</a:t>
            </a:r>
            <a:endParaRPr lang="en-GB" sz="1050" dirty="0">
              <a:solidFill>
                <a:srgbClr val="9900FF"/>
              </a:solidFill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294060" y="1462037"/>
            <a:ext cx="3471234" cy="361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GB" sz="2000" dirty="0" smtClean="0">
                <a:solidFill>
                  <a:srgbClr val="002060"/>
                </a:solidFill>
              </a:rPr>
              <a:t>Global temperature 1900-2070</a:t>
            </a:r>
          </a:p>
        </p:txBody>
      </p:sp>
    </p:spTree>
    <p:extLst>
      <p:ext uri="{BB962C8B-B14F-4D97-AF65-F5344CB8AC3E}">
        <p14:creationId xmlns:p14="http://schemas.microsoft.com/office/powerpoint/2010/main" val="306065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IIASA provides the key requirements</a:t>
            </a:r>
            <a:br>
              <a:rPr lang="en-US" sz="28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for turning 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scientific findings into 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insights 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relevant for 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564904"/>
            <a:ext cx="8471284" cy="3096344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400" dirty="0" smtClean="0">
                <a:solidFill>
                  <a:srgbClr val="002060"/>
                </a:solidFill>
              </a:rPr>
              <a:t>Independence/perceived legitimacy of the institution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solidFill>
                  <a:srgbClr val="002060"/>
                </a:solidFill>
              </a:rPr>
              <a:t>Scientific networks involving multiple disciplines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solidFill>
                  <a:srgbClr val="002060"/>
                </a:solidFill>
              </a:rPr>
              <a:t>Quality control: Peer review + strict QAQC procedures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solidFill>
                  <a:srgbClr val="002060"/>
                </a:solidFill>
              </a:rPr>
              <a:t>Transparency, e.g., open access to models and data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solidFill>
                  <a:srgbClr val="002060"/>
                </a:solidFill>
              </a:rPr>
              <a:t>Continuous dialogue </a:t>
            </a:r>
            <a:r>
              <a:rPr lang="en-US" sz="2400" dirty="0" smtClean="0">
                <a:solidFill>
                  <a:srgbClr val="002060"/>
                </a:solidFill>
              </a:rPr>
              <a:t>with </a:t>
            </a:r>
            <a:r>
              <a:rPr lang="en-US" sz="2400" dirty="0">
                <a:solidFill>
                  <a:srgbClr val="002060"/>
                </a:solidFill>
              </a:rPr>
              <a:t>decision </a:t>
            </a:r>
            <a:r>
              <a:rPr lang="en-US" sz="2400" dirty="0" smtClean="0">
                <a:solidFill>
                  <a:srgbClr val="002060"/>
                </a:solidFill>
              </a:rPr>
              <a:t>makers and stakeholders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8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MAG-2013-IIASAsma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MAG-2013-IIASAsma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MAG-2013-IIASAsma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8_MAG-2013-IIASAsma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9_MAG-2013-IIASAsma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_iiasa-light-version">
  <a:themeElements>
    <a:clrScheme name="iiasa-version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4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0_MAG-2013-IIASAsma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ann-kuala lumpur 2016.pptx" id="{62D5ED0E-AB6A-49C3-A151-14C29733544F}" vid="{901FF8B6-BB5B-449D-A991-8C3AFA8286F9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iasa-pptx-template-dark-&amp;-light">
  <a:themeElements>
    <a:clrScheme name="iiasa-versio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iiasa-pptx-template-dark-&amp;-light">
  <a:themeElements>
    <a:clrScheme name="iiasa-versio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iiasa-light-version">
  <a:themeElements>
    <a:clrScheme name="iiasa-version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4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AG-2013-IIASAsma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MAG-2013-IIASAsma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MAG-2013-IIASAsma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MAG-2013-IIASAsma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MAG-2013-IIASAsma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2944</TotalTime>
  <Words>294</Words>
  <Application>Microsoft Office PowerPoint</Application>
  <PresentationFormat>On-screen Show (4:3)</PresentationFormat>
  <Paragraphs>76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8</vt:i4>
      </vt:variant>
    </vt:vector>
  </HeadingPairs>
  <TitlesOfParts>
    <vt:vector size="27" baseType="lpstr">
      <vt:lpstr>Arial</vt:lpstr>
      <vt:lpstr>Arial Narrow</vt:lpstr>
      <vt:lpstr>Calibri</vt:lpstr>
      <vt:lpstr>Office Theme</vt:lpstr>
      <vt:lpstr>iiasa-pptx-template-dark-&amp;-light</vt:lpstr>
      <vt:lpstr>1_iiasa-pptx-template-dark-&amp;-light</vt:lpstr>
      <vt:lpstr>iiasa-light-version</vt:lpstr>
      <vt:lpstr>MAG-2013-IIASAsmall</vt:lpstr>
      <vt:lpstr>1_MAG-2013-IIASAsmall</vt:lpstr>
      <vt:lpstr>2_MAG-2013-IIASAsmall</vt:lpstr>
      <vt:lpstr>3_MAG-2013-IIASAsmall</vt:lpstr>
      <vt:lpstr>4_MAG-2013-IIASAsmall</vt:lpstr>
      <vt:lpstr>5_MAG-2013-IIASAsmall</vt:lpstr>
      <vt:lpstr>6_MAG-2013-IIASAsmall</vt:lpstr>
      <vt:lpstr>7_MAG-2013-IIASAsmall</vt:lpstr>
      <vt:lpstr>8_MAG-2013-IIASAsmall</vt:lpstr>
      <vt:lpstr>9_MAG-2013-IIASAsmall</vt:lpstr>
      <vt:lpstr>1_iiasa-light-version</vt:lpstr>
      <vt:lpstr>10_MAG-2013-IIASAsmall</vt:lpstr>
      <vt:lpstr>Air pollution in Europe and Asia From Science to Policy </vt:lpstr>
      <vt:lpstr>Origin of PM2.5 in European cities - 2009</vt:lpstr>
      <vt:lpstr>Greenhouse gas–Air pollution Interactions and Synergies: IIASA’s GAINS model provides a systems approach for negotiations</vt:lpstr>
      <vt:lpstr>GAINS - the central analytical tool for  air pollution negotiations in Europe</vt:lpstr>
      <vt:lpstr>Source contributions to PM2.5 in Delhi 2015</vt:lpstr>
      <vt:lpstr>Air quality as driver for improved nitrogen management</vt:lpstr>
      <vt:lpstr>Reducing near-term climate impacts of air pollutants</vt:lpstr>
      <vt:lpstr>IIASA provides the key requirements for turning scientific findings into  insights relevant for decision making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amann</dc:creator>
  <cp:lastModifiedBy>Its Me</cp:lastModifiedBy>
  <cp:revision>275</cp:revision>
  <cp:lastPrinted>2014-12-11T08:32:16Z</cp:lastPrinted>
  <dcterms:created xsi:type="dcterms:W3CDTF">2013-02-23T03:17:42Z</dcterms:created>
  <dcterms:modified xsi:type="dcterms:W3CDTF">2017-02-27T06:50:56Z</dcterms:modified>
</cp:coreProperties>
</file>