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64" r:id="rId2"/>
    <p:sldMasterId id="2147483694" r:id="rId3"/>
    <p:sldMasterId id="2147483703" r:id="rId4"/>
    <p:sldMasterId id="2147483712" r:id="rId5"/>
    <p:sldMasterId id="2147483721" r:id="rId6"/>
    <p:sldMasterId id="2147483731" r:id="rId7"/>
    <p:sldMasterId id="2147483742" r:id="rId8"/>
    <p:sldMasterId id="2147483755" r:id="rId9"/>
    <p:sldMasterId id="2147483767" r:id="rId10"/>
    <p:sldMasterId id="2147483775" r:id="rId11"/>
  </p:sldMasterIdLst>
  <p:notesMasterIdLst>
    <p:notesMasterId r:id="rId30"/>
  </p:notesMasterIdLst>
  <p:handoutMasterIdLst>
    <p:handoutMasterId r:id="rId31"/>
  </p:handoutMasterIdLst>
  <p:sldIdLst>
    <p:sldId id="440" r:id="rId12"/>
    <p:sldId id="458" r:id="rId13"/>
    <p:sldId id="469" r:id="rId14"/>
    <p:sldId id="449" r:id="rId15"/>
    <p:sldId id="446" r:id="rId16"/>
    <p:sldId id="461" r:id="rId17"/>
    <p:sldId id="443" r:id="rId18"/>
    <p:sldId id="447" r:id="rId19"/>
    <p:sldId id="471" r:id="rId20"/>
    <p:sldId id="463" r:id="rId21"/>
    <p:sldId id="445" r:id="rId22"/>
    <p:sldId id="470" r:id="rId23"/>
    <p:sldId id="465" r:id="rId24"/>
    <p:sldId id="429" r:id="rId25"/>
    <p:sldId id="466" r:id="rId26"/>
    <p:sldId id="468" r:id="rId27"/>
    <p:sldId id="431" r:id="rId28"/>
    <p:sldId id="430" r:id="rId29"/>
  </p:sldIdLst>
  <p:sldSz cx="9144000" cy="6858000" type="screen4x3"/>
  <p:notesSz cx="99060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hown slides" id="{BC33F7A8-D3EE-41B6-8BB7-25DDBDF274EC}">
          <p14:sldIdLst>
            <p14:sldId id="440"/>
            <p14:sldId id="458"/>
            <p14:sldId id="469"/>
            <p14:sldId id="449"/>
            <p14:sldId id="446"/>
            <p14:sldId id="461"/>
            <p14:sldId id="443"/>
            <p14:sldId id="447"/>
            <p14:sldId id="471"/>
            <p14:sldId id="463"/>
            <p14:sldId id="445"/>
            <p14:sldId id="470"/>
            <p14:sldId id="465"/>
            <p14:sldId id="429"/>
            <p14:sldId id="466"/>
            <p14:sldId id="468"/>
            <p14:sldId id="431"/>
            <p14:sldId id="430"/>
          </p14:sldIdLst>
        </p14:section>
        <p14:section name="Hidden slides" id="{EC64A7D2-985D-42E5-8FF2-AB70909AB93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201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pos="5577">
          <p15:clr>
            <a:srgbClr val="A4A3A4"/>
          </p15:clr>
        </p15:guide>
        <p15:guide id="5" pos="250">
          <p15:clr>
            <a:srgbClr val="A4A3A4"/>
          </p15:clr>
        </p15:guide>
        <p15:guide id="6" pos="8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>
          <p15:clr>
            <a:srgbClr val="A4A3A4"/>
          </p15:clr>
        </p15:guide>
        <p15:guide id="2" pos="3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098"/>
    <a:srgbClr val="FFF2CC"/>
    <a:srgbClr val="DBDBDB"/>
    <a:srgbClr val="C55A11"/>
    <a:srgbClr val="5B9BD5"/>
    <a:srgbClr val="638AA1"/>
    <a:srgbClr val="6185B8"/>
    <a:srgbClr val="549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6" autoAdjust="0"/>
    <p:restoredTop sz="86357" autoAdjust="0"/>
  </p:normalViewPr>
  <p:slideViewPr>
    <p:cSldViewPr snapToObjects="1">
      <p:cViewPr varScale="1">
        <p:scale>
          <a:sx n="79" d="100"/>
          <a:sy n="79" d="100"/>
        </p:scale>
        <p:origin x="1026" y="96"/>
      </p:cViewPr>
      <p:guideLst>
        <p:guide orient="horz" pos="4201"/>
        <p:guide orient="horz" pos="935"/>
        <p:guide orient="horz" pos="3884"/>
        <p:guide pos="5577"/>
        <p:guide pos="250"/>
        <p:guide pos="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2140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riahi\AppData\Local\Microsoft\Windows\Temporary%20Internet%20Files\Content.Outlook\LB71DB12\web_databases_stats_2017_j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93760471680687"/>
          <c:y val="4.7206254681416079E-2"/>
          <c:w val="0.66005704708598167"/>
          <c:h val="0.78953294169354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[web_databases_stats_2017_jan.xlsx]VisitorFig!$B$1</c:f>
              <c:strCache>
                <c:ptCount val="1"/>
                <c:pt idx="0">
                  <c:v>Unique visitors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[web_databases_stats_2017_jan.xlsx]VisitorFig!$A$14:$A$49</c:f>
              <c:strCache>
                <c:ptCount val="36"/>
                <c:pt idx="0">
                  <c:v>Jan-14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Jul-14</c:v>
                </c:pt>
                <c:pt idx="7">
                  <c:v> </c:v>
                </c:pt>
                <c:pt idx="8">
                  <c:v> </c:v>
                </c:pt>
                <c:pt idx="9">
                  <c:v> </c:v>
                </c:pt>
                <c:pt idx="10">
                  <c:v> </c:v>
                </c:pt>
                <c:pt idx="11">
                  <c:v> </c:v>
                </c:pt>
                <c:pt idx="12">
                  <c:v>Jan-15</c:v>
                </c:pt>
                <c:pt idx="13">
                  <c:v> </c:v>
                </c:pt>
                <c:pt idx="14">
                  <c:v> </c:v>
                </c:pt>
                <c:pt idx="15">
                  <c:v> </c:v>
                </c:pt>
                <c:pt idx="16">
                  <c:v> </c:v>
                </c:pt>
                <c:pt idx="17">
                  <c:v> </c:v>
                </c:pt>
                <c:pt idx="18">
                  <c:v>Jul-15</c:v>
                </c:pt>
                <c:pt idx="19">
                  <c:v> </c:v>
                </c:pt>
                <c:pt idx="20">
                  <c:v> </c:v>
                </c:pt>
                <c:pt idx="21">
                  <c:v> </c:v>
                </c:pt>
                <c:pt idx="22">
                  <c:v> </c:v>
                </c:pt>
                <c:pt idx="23">
                  <c:v> </c:v>
                </c:pt>
                <c:pt idx="24">
                  <c:v>Jan-16</c:v>
                </c:pt>
                <c:pt idx="25">
                  <c:v> </c:v>
                </c:pt>
                <c:pt idx="26">
                  <c:v> </c:v>
                </c:pt>
                <c:pt idx="27">
                  <c:v> </c:v>
                </c:pt>
                <c:pt idx="28">
                  <c:v> </c:v>
                </c:pt>
                <c:pt idx="29">
                  <c:v> </c:v>
                </c:pt>
                <c:pt idx="30">
                  <c:v>Jul-16</c:v>
                </c:pt>
                <c:pt idx="31">
                  <c:v> </c:v>
                </c:pt>
                <c:pt idx="32">
                  <c:v> </c:v>
                </c:pt>
                <c:pt idx="33">
                  <c:v> </c:v>
                </c:pt>
                <c:pt idx="34">
                  <c:v> </c:v>
                </c:pt>
                <c:pt idx="35">
                  <c:v>Dec-16</c:v>
                </c:pt>
              </c:strCache>
            </c:strRef>
          </c:cat>
          <c:val>
            <c:numRef>
              <c:f>[web_databases_stats_2017_jan.xlsx]VisitorFig!$B$14:$B$49</c:f>
              <c:numCache>
                <c:formatCode>#,##0</c:formatCode>
                <c:ptCount val="36"/>
                <c:pt idx="0">
                  <c:v>2050</c:v>
                </c:pt>
                <c:pt idx="1">
                  <c:v>2216</c:v>
                </c:pt>
                <c:pt idx="2">
                  <c:v>2462</c:v>
                </c:pt>
                <c:pt idx="3">
                  <c:v>2431</c:v>
                </c:pt>
                <c:pt idx="4">
                  <c:v>2310</c:v>
                </c:pt>
                <c:pt idx="5">
                  <c:v>2201</c:v>
                </c:pt>
                <c:pt idx="6">
                  <c:v>2028</c:v>
                </c:pt>
                <c:pt idx="7">
                  <c:v>1873</c:v>
                </c:pt>
                <c:pt idx="8">
                  <c:v>2191</c:v>
                </c:pt>
                <c:pt idx="9">
                  <c:v>2410</c:v>
                </c:pt>
                <c:pt idx="10">
                  <c:v>2651</c:v>
                </c:pt>
                <c:pt idx="11">
                  <c:v>2346</c:v>
                </c:pt>
                <c:pt idx="12">
                  <c:v>2261</c:v>
                </c:pt>
                <c:pt idx="13">
                  <c:v>2516</c:v>
                </c:pt>
                <c:pt idx="14">
                  <c:v>2899</c:v>
                </c:pt>
                <c:pt idx="15">
                  <c:v>2634</c:v>
                </c:pt>
                <c:pt idx="16">
                  <c:v>2548</c:v>
                </c:pt>
                <c:pt idx="17">
                  <c:v>2323</c:v>
                </c:pt>
                <c:pt idx="18">
                  <c:v>2199</c:v>
                </c:pt>
                <c:pt idx="19">
                  <c:v>2117</c:v>
                </c:pt>
                <c:pt idx="20">
                  <c:v>2487</c:v>
                </c:pt>
                <c:pt idx="21">
                  <c:v>3318</c:v>
                </c:pt>
                <c:pt idx="22">
                  <c:v>4114</c:v>
                </c:pt>
                <c:pt idx="23">
                  <c:v>3483</c:v>
                </c:pt>
                <c:pt idx="24" formatCode="General">
                  <c:v>3484</c:v>
                </c:pt>
                <c:pt idx="25" formatCode="General">
                  <c:v>3792</c:v>
                </c:pt>
                <c:pt idx="26" formatCode="General">
                  <c:v>4249</c:v>
                </c:pt>
                <c:pt idx="27" formatCode="General">
                  <c:v>4388</c:v>
                </c:pt>
                <c:pt idx="28" formatCode="General">
                  <c:v>4729</c:v>
                </c:pt>
                <c:pt idx="29" formatCode="General">
                  <c:v>4485</c:v>
                </c:pt>
                <c:pt idx="30" formatCode="General">
                  <c:v>3744</c:v>
                </c:pt>
                <c:pt idx="31" formatCode="General">
                  <c:v>4246</c:v>
                </c:pt>
                <c:pt idx="32" formatCode="General">
                  <c:v>4637</c:v>
                </c:pt>
                <c:pt idx="33" formatCode="General">
                  <c:v>5438</c:v>
                </c:pt>
                <c:pt idx="34" formatCode="General">
                  <c:v>7972</c:v>
                </c:pt>
                <c:pt idx="35" formatCode="General">
                  <c:v>5525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76873536"/>
        <c:axId val="331499352"/>
      </c:barChart>
      <c:lineChart>
        <c:grouping val="standard"/>
        <c:varyColors val="0"/>
        <c:ser>
          <c:idx val="2"/>
          <c:order val="1"/>
          <c:tx>
            <c:strRef>
              <c:f>[web_databases_stats_2017_jan.xlsx]VisitorFig!$F$1</c:f>
              <c:strCache>
                <c:ptCount val="1"/>
                <c:pt idx="0">
                  <c:v>Bandwidth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[web_databases_stats_2017_jan.xlsx]VisitorFig!$A$2:$A$49</c:f>
              <c:strCache>
                <c:ptCount val="48"/>
                <c:pt idx="0">
                  <c:v>Jan-13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Jul-13</c:v>
                </c:pt>
                <c:pt idx="7">
                  <c:v> </c:v>
                </c:pt>
                <c:pt idx="8">
                  <c:v> </c:v>
                </c:pt>
                <c:pt idx="9">
                  <c:v> </c:v>
                </c:pt>
                <c:pt idx="10">
                  <c:v> </c:v>
                </c:pt>
                <c:pt idx="11">
                  <c:v> </c:v>
                </c:pt>
                <c:pt idx="12">
                  <c:v>Jan-14</c:v>
                </c:pt>
                <c:pt idx="13">
                  <c:v> </c:v>
                </c:pt>
                <c:pt idx="14">
                  <c:v> </c:v>
                </c:pt>
                <c:pt idx="15">
                  <c:v> </c:v>
                </c:pt>
                <c:pt idx="16">
                  <c:v> </c:v>
                </c:pt>
                <c:pt idx="17">
                  <c:v> </c:v>
                </c:pt>
                <c:pt idx="18">
                  <c:v>Jul-14</c:v>
                </c:pt>
                <c:pt idx="19">
                  <c:v> </c:v>
                </c:pt>
                <c:pt idx="20">
                  <c:v> </c:v>
                </c:pt>
                <c:pt idx="21">
                  <c:v> </c:v>
                </c:pt>
                <c:pt idx="22">
                  <c:v> </c:v>
                </c:pt>
                <c:pt idx="23">
                  <c:v> </c:v>
                </c:pt>
                <c:pt idx="24">
                  <c:v>Jan-15</c:v>
                </c:pt>
                <c:pt idx="25">
                  <c:v> </c:v>
                </c:pt>
                <c:pt idx="26">
                  <c:v> </c:v>
                </c:pt>
                <c:pt idx="27">
                  <c:v> </c:v>
                </c:pt>
                <c:pt idx="28">
                  <c:v> </c:v>
                </c:pt>
                <c:pt idx="29">
                  <c:v> </c:v>
                </c:pt>
                <c:pt idx="30">
                  <c:v>Jul-15</c:v>
                </c:pt>
                <c:pt idx="31">
                  <c:v> </c:v>
                </c:pt>
                <c:pt idx="32">
                  <c:v> </c:v>
                </c:pt>
                <c:pt idx="33">
                  <c:v> </c:v>
                </c:pt>
                <c:pt idx="34">
                  <c:v> </c:v>
                </c:pt>
                <c:pt idx="35">
                  <c:v> </c:v>
                </c:pt>
                <c:pt idx="36">
                  <c:v>Jan-16</c:v>
                </c:pt>
                <c:pt idx="37">
                  <c:v> </c:v>
                </c:pt>
                <c:pt idx="38">
                  <c:v> </c:v>
                </c:pt>
                <c:pt idx="39">
                  <c:v> </c:v>
                </c:pt>
                <c:pt idx="40">
                  <c:v> </c:v>
                </c:pt>
                <c:pt idx="41">
                  <c:v> </c:v>
                </c:pt>
                <c:pt idx="42">
                  <c:v>Jul-16</c:v>
                </c:pt>
                <c:pt idx="43">
                  <c:v> </c:v>
                </c:pt>
                <c:pt idx="44">
                  <c:v> </c:v>
                </c:pt>
                <c:pt idx="45">
                  <c:v> </c:v>
                </c:pt>
                <c:pt idx="46">
                  <c:v> </c:v>
                </c:pt>
                <c:pt idx="47">
                  <c:v>Dec-16</c:v>
                </c:pt>
              </c:strCache>
            </c:strRef>
          </c:cat>
          <c:val>
            <c:numRef>
              <c:f>[web_databases_stats_2017_jan.xlsx]VisitorFig!$F$14:$F$49</c:f>
              <c:numCache>
                <c:formatCode>General</c:formatCode>
                <c:ptCount val="36"/>
                <c:pt idx="0">
                  <c:v>54.84</c:v>
                </c:pt>
                <c:pt idx="1">
                  <c:v>97.83</c:v>
                </c:pt>
                <c:pt idx="2">
                  <c:v>174.97</c:v>
                </c:pt>
                <c:pt idx="3">
                  <c:v>112.74</c:v>
                </c:pt>
                <c:pt idx="4">
                  <c:v>123.87</c:v>
                </c:pt>
                <c:pt idx="5">
                  <c:v>123.27</c:v>
                </c:pt>
                <c:pt idx="6">
                  <c:v>92.04</c:v>
                </c:pt>
                <c:pt idx="7">
                  <c:v>183.54</c:v>
                </c:pt>
                <c:pt idx="8">
                  <c:v>262.41000000000003</c:v>
                </c:pt>
                <c:pt idx="9">
                  <c:v>117.24</c:v>
                </c:pt>
                <c:pt idx="10">
                  <c:v>178.42</c:v>
                </c:pt>
                <c:pt idx="11">
                  <c:v>86.21</c:v>
                </c:pt>
                <c:pt idx="12">
                  <c:v>105.77</c:v>
                </c:pt>
                <c:pt idx="13">
                  <c:v>84.54</c:v>
                </c:pt>
                <c:pt idx="14">
                  <c:v>205.82</c:v>
                </c:pt>
                <c:pt idx="15">
                  <c:v>110.23</c:v>
                </c:pt>
                <c:pt idx="16">
                  <c:v>124.63</c:v>
                </c:pt>
                <c:pt idx="17">
                  <c:v>114.18</c:v>
                </c:pt>
                <c:pt idx="18">
                  <c:v>162.62</c:v>
                </c:pt>
                <c:pt idx="19">
                  <c:v>93.31</c:v>
                </c:pt>
                <c:pt idx="20">
                  <c:v>96.16</c:v>
                </c:pt>
                <c:pt idx="21">
                  <c:v>158.11000000000001</c:v>
                </c:pt>
                <c:pt idx="22">
                  <c:v>134.07</c:v>
                </c:pt>
                <c:pt idx="23">
                  <c:v>188.35</c:v>
                </c:pt>
                <c:pt idx="24">
                  <c:v>145.18284179687498</c:v>
                </c:pt>
                <c:pt idx="25">
                  <c:v>100.9475390625</c:v>
                </c:pt>
                <c:pt idx="26">
                  <c:v>123.851484375</c:v>
                </c:pt>
                <c:pt idx="27">
                  <c:v>93.209326171875006</c:v>
                </c:pt>
                <c:pt idx="28">
                  <c:v>96.054531249999997</c:v>
                </c:pt>
                <c:pt idx="29">
                  <c:v>111.69785156250001</c:v>
                </c:pt>
                <c:pt idx="30">
                  <c:v>241.1658984375</c:v>
                </c:pt>
                <c:pt idx="31">
                  <c:v>252.10639648437498</c:v>
                </c:pt>
                <c:pt idx="32">
                  <c:v>95.11999999999999</c:v>
                </c:pt>
                <c:pt idx="33">
                  <c:v>383.39</c:v>
                </c:pt>
                <c:pt idx="34">
                  <c:v>227.62</c:v>
                </c:pt>
                <c:pt idx="35">
                  <c:v>150.79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676176"/>
        <c:axId val="395367144"/>
      </c:lineChart>
      <c:catAx>
        <c:axId val="57687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499352"/>
        <c:crosses val="autoZero"/>
        <c:auto val="1"/>
        <c:lblAlgn val="ctr"/>
        <c:lblOffset val="100"/>
        <c:tickLblSkip val="1"/>
        <c:noMultiLvlLbl val="1"/>
      </c:catAx>
      <c:valAx>
        <c:axId val="331499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5B9BD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73536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4283345450145889E-2"/>
                <c:y val="0.1128454794214553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5B9BD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3953671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C55A1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C55A11"/>
                    </a:solidFill>
                  </a:rPr>
                  <a:t>GigaBytes</a:t>
                </a:r>
              </a:p>
            </c:rich>
          </c:tx>
          <c:layout>
            <c:manualLayout>
              <c:xMode val="edge"/>
              <c:yMode val="edge"/>
              <c:x val="0.92083888309142092"/>
              <c:y val="0.10618663092645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C55A1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C55A1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676176"/>
        <c:crosses val="max"/>
        <c:crossBetween val="between"/>
      </c:valAx>
      <c:catAx>
        <c:axId val="468676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5367144"/>
        <c:crosses val="autoZero"/>
        <c:auto val="1"/>
        <c:lblAlgn val="ctr"/>
        <c:lblOffset val="100"/>
        <c:noMultiLvlLbl val="1"/>
      </c:cat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WGIII AR5 international press conference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11108" y="0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AC238E9-6B86-440A-8EE6-C98DD70D922B}" type="datetimeFigureOut">
              <a:rPr lang="en-GB"/>
              <a:pPr>
                <a:defRPr/>
              </a:pPr>
              <a:t>27/02/2017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11108" y="6453596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0CB581B-3F93-46DD-BED1-20AA7D9F35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1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  <a:cs typeface="Calibri"/>
              </a:defRPr>
            </a:lvl1pPr>
          </a:lstStyle>
          <a:p>
            <a:r>
              <a:rPr lang="de-DE" dirty="0" smtClean="0"/>
              <a:t>WGIII AR5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  <a:cs typeface="Calibri"/>
              </a:defRPr>
            </a:lvl1pPr>
          </a:lstStyle>
          <a:p>
            <a:fld id="{75859D04-FB15-4E35-B3A7-B28278670ACA}" type="datetimeFigureOut">
              <a:rPr lang="en-GB" smtClean="0"/>
              <a:pPr/>
              <a:t>27/02/2017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0" y="3227387"/>
            <a:ext cx="792480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108" y="6453596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  <a:cs typeface="Calibri"/>
              </a:defRPr>
            </a:lvl1pPr>
          </a:lstStyle>
          <a:p>
            <a:fld id="{0F735F8D-0420-4D7D-8668-5EB35A491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8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342900" indent="-342900" algn="l" defTabSz="914400" rtl="0" eaLnBrk="1" latinLnBrk="0" hangingPunct="1">
      <a:buFont typeface="+mj-lt"/>
      <a:buAutoNum type="arabicPeriod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2001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73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45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969EB2D-87C8-44F8-9B93-A966BCE45E98}" type="slidenum">
              <a:rPr lang="en-US" altLang="en-US" sz="11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IIASA’s activities go beyond the pure scientific</a:t>
            </a:r>
            <a:r>
              <a:rPr lang="en-US" baseline="0" dirty="0" smtClean="0"/>
              <a:t> research</a:t>
            </a:r>
            <a:endParaRPr lang="en-US" dirty="0" smtClean="0"/>
          </a:p>
          <a:p>
            <a:r>
              <a:rPr lang="en-US" dirty="0" smtClean="0"/>
              <a:t>Another important contribution</a:t>
            </a:r>
            <a:r>
              <a:rPr lang="en-US" baseline="0" dirty="0" smtClean="0"/>
              <a:t> is related to services that IIASA provides to the scientific community. </a:t>
            </a:r>
          </a:p>
          <a:p>
            <a:r>
              <a:rPr lang="en-US" baseline="0" dirty="0" smtClean="0"/>
              <a:t>I want to present four different types of activities in this area</a:t>
            </a:r>
          </a:p>
          <a:p>
            <a:r>
              <a:rPr lang="en-US" baseline="0" dirty="0" smtClean="0"/>
              <a:t>And I will use the IIASA-IPCC involvement as an example, since it provides a nice example of such activities that sometimes involve various programs at the institute and help further integration at the Institute.</a:t>
            </a:r>
            <a:endParaRPr lang="en-US" dirty="0" smtClean="0"/>
          </a:p>
          <a:p>
            <a:endParaRPr lang="en-US" dirty="0" smtClean="0"/>
          </a:p>
          <a:p>
            <a:endParaRPr lang="de-A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3659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>
              <a:latin typeface="Times New Roman" charset="0"/>
            </a:endParaRPr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1pPr>
            <a:lvl2pPr marL="742950" indent="-28575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2pPr>
            <a:lvl3pPr marL="1143000" indent="-22860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3pPr>
            <a:lvl4pPr marL="1600200" indent="-22860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4pPr>
            <a:lvl5pPr marL="2057400" indent="-22860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9pPr>
          </a:lstStyle>
          <a:p>
            <a:fld id="{AE1DAFDC-4F7C-4143-ABE7-79D72159E828}" type="slidenum">
              <a:rPr lang="en-US" sz="1000" b="0">
                <a:latin typeface="Times New Roman" charset="0"/>
              </a:rPr>
              <a:pPr/>
              <a:t>12</a:t>
            </a:fld>
            <a:endParaRPr lang="en-US" sz="10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57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>
              <a:latin typeface="Times New Roman" charset="0"/>
            </a:endParaRPr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1pPr>
            <a:lvl2pPr marL="742950" indent="-28575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2pPr>
            <a:lvl3pPr marL="1143000" indent="-22860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3pPr>
            <a:lvl4pPr marL="1600200" indent="-22860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4pPr>
            <a:lvl5pPr marL="2057400" indent="-228600" defTabSz="869950"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defTabSz="8699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Calibri" charset="0"/>
                <a:ea typeface="ＭＳ Ｐゴシック" charset="0"/>
              </a:defRPr>
            </a:lvl9pPr>
          </a:lstStyle>
          <a:p>
            <a:fld id="{AE1DAFDC-4F7C-4143-ABE7-79D72159E828}" type="slidenum">
              <a:rPr lang="en-US" sz="1000" b="0">
                <a:latin typeface="Times New Roman" charset="0"/>
              </a:rPr>
              <a:pPr/>
              <a:t>13</a:t>
            </a:fld>
            <a:endParaRPr lang="en-US" sz="10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4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06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</a:t>
            </a:r>
            <a:r>
              <a:rPr lang="en-US" baseline="0" dirty="0" smtClean="0"/>
              <a:t> the past years, the ENE program has developed a number of data dissemination tools. On the one hand, we host a number of web-databases which are mostly addressing the scientific community; examples include: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baseline="0" dirty="0" smtClean="0"/>
              <a:t>Representative Concentration Pathway (RCP) database which hosts emissions, land use data, both as regional and gridded data, for the IPCC AR5 process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baseline="0" dirty="0" smtClean="0"/>
              <a:t>Global Energy Assessment (GEA) scenario database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baseline="0" dirty="0" smtClean="0"/>
              <a:t>Several databases for modeling comparison projects of the integrated assessment modeling community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AC87D8-7E61-4898-B90C-2F3B2AD0D56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6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Countries/NMO linkages as another</a:t>
            </a:r>
            <a:r>
              <a:rPr lang="en-GB" baseline="0" dirty="0" smtClean="0"/>
              <a:t> community…</a:t>
            </a:r>
          </a:p>
          <a:p>
            <a:r>
              <a:rPr lang="en-GB" dirty="0" smtClean="0"/>
              <a:t>Add why at IIASA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36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7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roles of IIASA in the IPCC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54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71F0-2A35-4987-B5A8-835387C8831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4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67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67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RCP as an example of</a:t>
            </a:r>
            <a:r>
              <a:rPr lang="en-US" baseline="0" dirty="0" smtClean="0"/>
              <a:t> </a:t>
            </a:r>
            <a:r>
              <a:rPr lang="en-US" dirty="0" smtClean="0"/>
              <a:t>community efforts </a:t>
            </a:r>
          </a:p>
          <a:p>
            <a:r>
              <a:rPr lang="en-US" dirty="0" smtClean="0"/>
              <a:t>WG1 climate models in comparison to the IAMs</a:t>
            </a:r>
          </a:p>
          <a:p>
            <a:r>
              <a:rPr lang="en-US" dirty="0" smtClean="0"/>
              <a:t>RCPs are the back-bone</a:t>
            </a:r>
            <a:r>
              <a:rPr lang="en-US" baseline="0" dirty="0" smtClean="0"/>
              <a:t> of the Climate Assessment in AR5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AC87D8-7E61-4898-B90C-2F3B2AD0D56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28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range</a:t>
            </a:r>
            <a:r>
              <a:rPr lang="en-US" baseline="0" dirty="0" smtClean="0"/>
              <a:t> of emissions</a:t>
            </a:r>
          </a:p>
          <a:p>
            <a:r>
              <a:rPr lang="en-US" baseline="0" dirty="0" smtClean="0"/>
              <a:t>Perhaps more importantly a new design, storylines, and for the first time a flexible framework for joint mitigation/adaptation and impacts assessments</a:t>
            </a:r>
          </a:p>
          <a:p>
            <a:r>
              <a:rPr lang="en-US" baseline="0" dirty="0" smtClean="0"/>
              <a:t>Reviewed and Endorsed at the last IPCC scenarios expert meeting that I had the pleasure to organize in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913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09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50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9" r="-1"/>
          <a:stretch/>
        </p:blipFill>
        <p:spPr>
          <a:xfrm flipV="1">
            <a:off x="0" y="4924008"/>
            <a:ext cx="3922912" cy="109728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67513" y="5099042"/>
            <a:ext cx="3456416" cy="346182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Calibri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467913" y="5445224"/>
            <a:ext cx="3456015" cy="360040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 algn="l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 rot="16200000">
            <a:off x="8646640" y="5413758"/>
            <a:ext cx="792086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600" dirty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© </a:t>
            </a:r>
            <a:r>
              <a:rPr lang="en-GB" altLang="en-US" sz="600" dirty="0" err="1" smtClean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dreamstime</a:t>
            </a:r>
            <a:r>
              <a:rPr lang="en-GB" altLang="en-US" sz="600" dirty="0" smtClean="0">
                <a:solidFill>
                  <a:srgbClr val="000000"/>
                </a:solidFill>
                <a:latin typeface="Calibri"/>
                <a:ea typeface="MS PGothic" pitchFamily="34" charset="-128"/>
                <a:cs typeface="Calibri"/>
              </a:rPr>
              <a:t> </a:t>
            </a:r>
            <a:endParaRPr lang="en-GB" altLang="en-US" sz="600" dirty="0">
              <a:solidFill>
                <a:srgbClr val="000000"/>
              </a:solidFill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215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017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32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1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663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176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533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8123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06624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607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376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7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7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776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085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200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70486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25090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41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9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91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126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52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115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27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3469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0170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32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9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91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52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115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59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27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3469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017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32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15299" y="0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81583"/>
            <a:ext cx="8384183" cy="785091"/>
          </a:xfrm>
          <a:prstGeom prst="rect">
            <a:avLst/>
          </a:prstGeom>
          <a:solidFill>
            <a:srgbClr val="4C8C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427079"/>
            <a:ext cx="8229600" cy="51045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484043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ntry-slide-title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513013" y="1919288"/>
            <a:ext cx="6630987" cy="1470025"/>
          </a:xfrm>
        </p:spPr>
        <p:txBody>
          <a:bodyPr lIns="457200" rIns="457200" anchor="ctr"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13013" y="3886200"/>
            <a:ext cx="6627812" cy="1752600"/>
          </a:xfrm>
        </p:spPr>
        <p:txBody>
          <a:bodyPr lIns="457200" rIns="457200"/>
          <a:lstStyle>
            <a:lvl1pPr marL="0" indent="0">
              <a:buFontTx/>
              <a:buNone/>
              <a:defRPr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2950" y="6516688"/>
            <a:ext cx="1582738" cy="320675"/>
          </a:xfrm>
        </p:spPr>
        <p:txBody>
          <a:bodyPr/>
          <a:lstStyle>
            <a:lvl1pPr algn="ctr">
              <a:defRPr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30AA91C-70EB-4C95-833D-17C0E564F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16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8020835-EB37-49F3-8BDC-A63B64B95FAA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4289711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600200"/>
            <a:ext cx="39227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600200"/>
            <a:ext cx="39227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2DF58E5-5604-4A91-8C10-12D4851423E2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32889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3B89706-D888-4AFA-B8B5-AEE5EE3D5472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172993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D94A67F-2FA5-4977-BFF9-36B9C488406F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40479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591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BB3C944-8D3E-4DAC-812F-1348FE98E74C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39263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6CFD433-B499-4F63-B74B-05A950398505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908482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F2EDD58-4DCD-466D-9ED1-84038A08A8C5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393442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8D12FC0-DEA6-4AD1-AB91-31F31D7DC7F5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650615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3375" y="455613"/>
            <a:ext cx="1998663" cy="567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455613"/>
            <a:ext cx="5846762" cy="567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5EB73FD-E4F6-45FD-A2A6-63690EB8A58C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050323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79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10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9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94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7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52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40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90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028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19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851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February 27, 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29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ntry-slide-title-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13013" y="1919288"/>
            <a:ext cx="6630987" cy="1470025"/>
          </a:xfrm>
        </p:spPr>
        <p:txBody>
          <a:bodyPr lIns="457200" rIns="457200"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3013" y="3886200"/>
            <a:ext cx="6627812" cy="1752600"/>
          </a:xfrm>
        </p:spPr>
        <p:txBody>
          <a:bodyPr lIns="457200" rIns="457200"/>
          <a:lstStyle>
            <a:lvl1pPr marL="0" indent="0">
              <a:buFontTx/>
              <a:buNone/>
              <a:defRPr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2950" y="6516688"/>
            <a:ext cx="1582738" cy="320675"/>
          </a:xfrm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fld id="{DF3B6159-94CC-4296-80EE-62DF63E52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3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B025D-69B3-4EA5-9972-6F0C580422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538352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F03CB-2D04-45B2-AA03-0CF245C190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91111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115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600200"/>
            <a:ext cx="39227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600200"/>
            <a:ext cx="39227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1C10B-9B1E-4605-8967-39F04A55DB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656734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A918B-FB90-4238-AA8B-C307D2660A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42140367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B6FE-5E18-454B-B328-CF5754ADB8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359511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690E6-C2C1-4960-ACA5-4074410A73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4093154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5720C-7E7F-41E3-A407-C638B24CD7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484684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149DD-0F34-4D1B-8561-58563B540F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332004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62C5B-AC0F-4222-B71F-691B48DC45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781197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3375" y="455613"/>
            <a:ext cx="1998663" cy="567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455613"/>
            <a:ext cx="5846762" cy="567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E9760-C09D-4F8A-ADFE-4302533EC8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798435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83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472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27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2302864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498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2038107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v"/>
              <a:defRPr sz="2000" b="1" baseline="0">
                <a:solidFill>
                  <a:schemeClr val="tx1"/>
                </a:solidFill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SzPct val="75000"/>
              <a:buFont typeface="Wingdings" panose="05000000000000000000" pitchFamily="2" charset="2"/>
              <a:buChar char="v"/>
              <a:defRPr sz="18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with Bullet </a:t>
            </a:r>
          </a:p>
          <a:p>
            <a:pPr lvl="1"/>
            <a:r>
              <a:rPr lang="en-US" smtClean="0"/>
              <a:t>Text with Bullet </a:t>
            </a:r>
          </a:p>
          <a:p>
            <a:pPr lvl="1"/>
            <a:r>
              <a:rPr lang="en-US" smtClean="0"/>
              <a:t>…</a:t>
            </a:r>
          </a:p>
          <a:p>
            <a:pPr lvl="1"/>
            <a:r>
              <a:rPr lang="en-US" smtClean="0"/>
              <a:t>… </a:t>
            </a:r>
          </a:p>
          <a:p>
            <a:pPr lvl="0"/>
            <a:r>
              <a:rPr lang="en-US" smtClean="0"/>
              <a:t>More bulleted text </a:t>
            </a:r>
          </a:p>
          <a:p>
            <a:pPr lvl="1"/>
            <a:r>
              <a:rPr lang="en-US" smtClean="0"/>
              <a:t>…</a:t>
            </a:r>
          </a:p>
          <a:p>
            <a:pPr lvl="1"/>
            <a:r>
              <a:rPr lang="en-US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906755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741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772816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768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smtClean="0"/>
              <a:t>Graphic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353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ntry-slide-title-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513013" y="1919288"/>
            <a:ext cx="6630987" cy="1470025"/>
          </a:xfrm>
        </p:spPr>
        <p:txBody>
          <a:bodyPr lIns="457200" rIns="457200" anchor="ctr"/>
          <a:lstStyle>
            <a:lvl1pPr>
              <a:defRPr sz="45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065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2513013" y="3886200"/>
            <a:ext cx="6627812" cy="1752600"/>
          </a:xfrm>
        </p:spPr>
        <p:txBody>
          <a:bodyPr lIns="457200" rIns="457200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2950" y="6516688"/>
            <a:ext cx="1582738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694AA-2A09-4281-A0AC-055865A5D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7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4CD66-9604-4305-B5A8-78B29733E3FB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85165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7C846-B84C-4B74-856F-6B202EF8A96B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58269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600200"/>
            <a:ext cx="39227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600200"/>
            <a:ext cx="39227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2101-ADE3-4411-8509-CE09211AA481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926804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57529-EAD9-48B3-91A9-187C3E17D5BF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49821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3469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575DE-90EA-43E8-99E7-C79D7B8D1FF9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259664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85DD-37C5-4445-A386-69E4688B873F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7623175" y="6453188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cs typeface="+mn-cs"/>
              </a:rPr>
              <a:t>2014  #</a:t>
            </a:r>
            <a:fld id="{38FAE09D-295D-429A-A908-54F95E26DC14}" type="slidenum">
              <a:rPr lang="en-US" sz="2000" smtClean="0">
                <a:solidFill>
                  <a:srgbClr val="000099"/>
                </a:solidFill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611535" y="6453188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cs typeface="+mn-cs"/>
              </a:rPr>
              <a:t>Nakicenovic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60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85DD-37C5-4445-A386-69E4688B873F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7623175" y="6453188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cs typeface="+mn-cs"/>
              </a:rPr>
              <a:t>2014  #</a:t>
            </a:r>
            <a:fld id="{38FAE09D-295D-429A-A908-54F95E26DC14}" type="slidenum">
              <a:rPr lang="en-US" sz="2000" smtClean="0">
                <a:solidFill>
                  <a:srgbClr val="000099"/>
                </a:solidFill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611535" y="6453188"/>
            <a:ext cx="2664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99"/>
                </a:solidFill>
                <a:cs typeface="+mn-cs"/>
              </a:rPr>
              <a:t>Nakicenovic &amp; </a:t>
            </a:r>
            <a:r>
              <a:rPr lang="en-US" sz="2000" dirty="0" err="1" smtClean="0">
                <a:solidFill>
                  <a:srgbClr val="000099"/>
                </a:solidFill>
                <a:cs typeface="+mn-cs"/>
              </a:rPr>
              <a:t>Kolp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001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11DA-FCFA-40A2-8A7C-551411CC873A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6323377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39C79-261A-4A22-ACC0-31F52339D5E6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224972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412E-6CE6-4894-9AD8-4FECDCDD323A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690573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3375" y="455613"/>
            <a:ext cx="1998663" cy="5670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455613"/>
            <a:ext cx="5846762" cy="567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5EA59-A23C-4E7E-9995-208EA4FE05B4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625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13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42-25508204_cover-image_larg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341"/>
          <a:stretch/>
        </p:blipFill>
        <p:spPr>
          <a:xfrm>
            <a:off x="0" y="0"/>
            <a:ext cx="9155136" cy="602128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0"/>
            <a:ext cx="9144000" cy="28696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  <p:pic>
        <p:nvPicPr>
          <p:cNvPr id="103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4" y="6208714"/>
            <a:ext cx="7207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237313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 10" descr="IPCC_blu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16633"/>
            <a:ext cx="3384377" cy="795033"/>
          </a:xfrm>
          <a:prstGeom prst="rect">
            <a:avLst/>
          </a:prstGeom>
        </p:spPr>
      </p:pic>
      <p:grpSp>
        <p:nvGrpSpPr>
          <p:cNvPr id="4" name="Gruppierung 3"/>
          <p:cNvGrpSpPr/>
          <p:nvPr/>
        </p:nvGrpSpPr>
        <p:grpSpPr>
          <a:xfrm>
            <a:off x="438832" y="1073090"/>
            <a:ext cx="4781240" cy="1124080"/>
            <a:chOff x="455575" y="1378165"/>
            <a:chExt cx="4756406" cy="1124080"/>
          </a:xfrm>
          <a:effectLst>
            <a:glow rad="863600">
              <a:schemeClr val="bg1">
                <a:alpha val="55000"/>
              </a:schemeClr>
            </a:glow>
          </a:effectLst>
        </p:grpSpPr>
        <p:sp>
          <p:nvSpPr>
            <p:cNvPr id="18" name="TextBox 17"/>
            <p:cNvSpPr txBox="1"/>
            <p:nvPr/>
          </p:nvSpPr>
          <p:spPr>
            <a:xfrm>
              <a:off x="455575" y="1378165"/>
              <a:ext cx="4756406" cy="651905"/>
            </a:xfrm>
            <a:prstGeom prst="rect">
              <a:avLst/>
            </a:prstGeom>
            <a:noFill/>
            <a:effectLst/>
          </p:spPr>
          <p:txBody>
            <a:bodyPr wrap="none" lIns="18000" tIns="18000" rIns="18000" bIns="18000" anchor="ctr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3900" b="1" i="0" spc="-100" dirty="0" smtClean="0">
                  <a:solidFill>
                    <a:schemeClr val="tx2"/>
                  </a:solidFill>
                  <a:effectLst/>
                  <a:latin typeface="Calibri"/>
                  <a:cs typeface="Calibri"/>
                </a:rPr>
                <a:t>CLIMATE CHANGE 2014</a:t>
              </a:r>
              <a:endParaRPr lang="en-GB" sz="3900" b="1" i="0" spc="-100" dirty="0">
                <a:solidFill>
                  <a:schemeClr val="tx2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2004229"/>
              <a:ext cx="4543007" cy="498016"/>
            </a:xfrm>
            <a:prstGeom prst="rect">
              <a:avLst/>
            </a:prstGeom>
            <a:noFill/>
            <a:effectLst/>
          </p:spPr>
          <p:txBody>
            <a:bodyPr wrap="none" lIns="18000" tIns="18000" rIns="18000" bIns="1800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2900" b="1" i="1" spc="-70" dirty="0" smtClean="0">
                  <a:solidFill>
                    <a:schemeClr val="tx2"/>
                  </a:solidFill>
                  <a:latin typeface="Calibri"/>
                  <a:cs typeface="Calibri"/>
                </a:rPr>
                <a:t>Mitigation of</a:t>
              </a:r>
              <a:r>
                <a:rPr lang="de-CH" sz="2900" b="1" i="1" spc="-70" baseline="0" dirty="0" smtClean="0">
                  <a:solidFill>
                    <a:schemeClr val="tx2"/>
                  </a:solidFill>
                  <a:latin typeface="Calibri"/>
                  <a:cs typeface="Calibri"/>
                </a:rPr>
                <a:t> Climate Change</a:t>
              </a:r>
              <a:endParaRPr lang="en-GB" sz="2900" b="1" i="1" spc="-70" dirty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93" r:id="rId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4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entry-slide-content-light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8363" y="6516688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99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ea typeface="MS PGothic" pitchFamily="34" charset="-128"/>
              <a:cs typeface="+mn-cs"/>
            </a:endParaRPr>
          </a:p>
        </p:txBody>
      </p:sp>
      <p:sp>
        <p:nvSpPr>
          <p:cNvPr id="1054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16688"/>
            <a:ext cx="21669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99"/>
                </a:solidFill>
                <a:latin typeface="+mn-lt"/>
              </a:defRPr>
            </a:lvl1pPr>
          </a:lstStyle>
          <a:p>
            <a:pPr>
              <a:defRPr/>
            </a:pPr>
            <a:fld id="{0CCA0B88-0A52-4D2E-93D1-C5B7E15B7FE4}" type="slidenum">
              <a:rPr lang="en-US">
                <a:ea typeface="MS PGothic" pitchFamily="34" charset="-128"/>
                <a:cs typeface="+mn-cs"/>
              </a:rPr>
              <a:pPr>
                <a:defRPr/>
              </a:pPr>
              <a:t>‹#›</a:t>
            </a:fld>
            <a:r>
              <a:rPr lang="en-US">
                <a:ea typeface="MS PGothic" pitchFamily="34" charset="-128"/>
                <a:cs typeface="+mn-cs"/>
              </a:rPr>
              <a:t>, date</a:t>
            </a:r>
          </a:p>
        </p:txBody>
      </p:sp>
      <p:sp>
        <p:nvSpPr>
          <p:cNvPr id="3789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55613"/>
            <a:ext cx="7997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00200"/>
            <a:ext cx="7997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4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3399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4" name="Gerade Verbindung 3"/>
          <p:cNvCxnSpPr/>
          <p:nvPr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42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entry-slide-content-dar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55613"/>
            <a:ext cx="7997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00200"/>
            <a:ext cx="79978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8363" y="6516688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16688"/>
            <a:ext cx="21669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0CA65F-1B85-44A5-99BE-7AEA571D9CBA}" type="slidenum">
              <a:rPr lang="en-US"/>
              <a:pPr>
                <a:defRPr/>
              </a:pPr>
              <a:t>‹#›</a:t>
            </a:fld>
            <a:r>
              <a:rPr lang="en-US" dirty="0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8793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3 </a:t>
            </a:r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EDE14A-05A4-43D0-BFA6-86FDFE7C43BF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8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entry-slide-content-dark-0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55613"/>
            <a:ext cx="7997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00200"/>
            <a:ext cx="7997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8363" y="6516688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16688"/>
            <a:ext cx="21669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2BE73F3-EDD7-48B5-8B0A-77E2A6E6EC36}" type="slidenum">
              <a:rPr 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  <a:cs typeface="+mn-cs"/>
              </a:rPr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153957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ahi@iiasa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chart" Target="../charts/char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1900" y="3569245"/>
            <a:ext cx="6642100" cy="1731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Keywan Riahi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cs typeface="Times New Roman" pitchFamily="18" charset="0"/>
              </a:rPr>
              <a:t>Program Director, Energy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cs typeface="Times New Roman" pitchFamily="18" charset="0"/>
              </a:rPr>
              <a:t>International Institute for Applied Systems Analysis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cs typeface="Times New Roman" pitchFamily="18" charset="0"/>
                <a:hlinkClick r:id="rId3"/>
              </a:rPr>
              <a:t>riahi@iiasa.ac.at</a:t>
            </a:r>
            <a:r>
              <a:rPr lang="en-US" altLang="en-US" sz="1800" dirty="0" smtClean="0"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endParaRPr lang="en-GB" altLang="en-US" sz="2800" dirty="0" smtClean="0"/>
          </a:p>
        </p:txBody>
      </p:sp>
      <p:sp>
        <p:nvSpPr>
          <p:cNvPr id="3323912" name="Text Box 8"/>
          <p:cNvSpPr txBox="1">
            <a:spLocks noChangeArrowheads="1"/>
          </p:cNvSpPr>
          <p:nvPr/>
        </p:nvSpPr>
        <p:spPr bwMode="auto">
          <a:xfrm>
            <a:off x="0" y="6164263"/>
            <a:ext cx="91440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de-DE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254980" name="Text Box 9"/>
          <p:cNvSpPr txBox="1">
            <a:spLocks noChangeArrowheads="1"/>
          </p:cNvSpPr>
          <p:nvPr/>
        </p:nvSpPr>
        <p:spPr bwMode="auto">
          <a:xfrm>
            <a:off x="2662815" y="5760894"/>
            <a:ext cx="629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800" i="1" dirty="0" smtClean="0">
                <a:solidFill>
                  <a:srgbClr val="003399"/>
                </a:solidFill>
                <a:cs typeface="Times New Roman" pitchFamily="18" charset="0"/>
              </a:rPr>
              <a:t>IIASA Evaluation Committee Visit</a:t>
            </a:r>
          </a:p>
          <a:p>
            <a:pPr algn="ctr"/>
            <a:r>
              <a:rPr lang="en-US" altLang="en-US" sz="1800" i="1" dirty="0" err="1" smtClean="0">
                <a:solidFill>
                  <a:srgbClr val="003399"/>
                </a:solidFill>
                <a:cs typeface="Times New Roman" pitchFamily="18" charset="0"/>
              </a:rPr>
              <a:t>Laxenburg</a:t>
            </a:r>
            <a:r>
              <a:rPr lang="en-US" altLang="en-US" sz="1800" i="1" dirty="0" smtClean="0">
                <a:solidFill>
                  <a:srgbClr val="003399"/>
                </a:solidFill>
                <a:cs typeface="Times New Roman" pitchFamily="18" charset="0"/>
              </a:rPr>
              <a:t>, 27 February 2016</a:t>
            </a:r>
            <a:endParaRPr lang="en-US" altLang="en-US" sz="1800" i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2549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25700" y="1171575"/>
            <a:ext cx="6718300" cy="14700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“</a:t>
            </a:r>
            <a:r>
              <a:rPr lang="en-US" altLang="en-US" b="1" dirty="0"/>
              <a:t>IIASA </a:t>
            </a:r>
            <a:r>
              <a:rPr lang="en-US" altLang="en-US" b="1" dirty="0" smtClean="0"/>
              <a:t>Community Services” in the context of the IPCC</a:t>
            </a:r>
          </a:p>
        </p:txBody>
      </p:sp>
    </p:spTree>
    <p:extLst>
      <p:ext uri="{BB962C8B-B14F-4D97-AF65-F5344CB8AC3E}">
        <p14:creationId xmlns:p14="http://schemas.microsoft.com/office/powerpoint/2010/main" val="1181325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141984"/>
            <a:ext cx="7997825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Arial "/>
              </a:rPr>
              <a:t>-3-</a:t>
            </a:r>
            <a:r>
              <a:rPr lang="en-US" dirty="0" smtClean="0">
                <a:latin typeface="Arial "/>
              </a:rPr>
              <a:t/>
            </a:r>
            <a:br>
              <a:rPr lang="en-US" dirty="0" smtClean="0">
                <a:latin typeface="Arial "/>
              </a:rPr>
            </a:br>
            <a:r>
              <a:rPr lang="en-US" dirty="0" smtClean="0">
                <a:latin typeface="Arial "/>
              </a:rPr>
              <a:t>Selected Scientific Contributions </a:t>
            </a:r>
            <a:br>
              <a:rPr lang="en-US" dirty="0" smtClean="0">
                <a:latin typeface="Arial "/>
              </a:rPr>
            </a:br>
            <a:r>
              <a:rPr lang="en-US" dirty="0" smtClean="0">
                <a:latin typeface="Arial "/>
              </a:rPr>
              <a:t>to the AR5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64541"/>
            <a:ext cx="7997825" cy="1143000"/>
          </a:xfrm>
        </p:spPr>
        <p:txBody>
          <a:bodyPr/>
          <a:lstStyle/>
          <a:p>
            <a:r>
              <a:rPr lang="en-US" dirty="0" smtClean="0"/>
              <a:t>IIASA &amp; IPCC AR5: 2009 - 2014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4" y="1598613"/>
            <a:ext cx="1526281" cy="2029622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ipcc.ch/report/ar5/wg2/img/wg2cove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95719"/>
            <a:ext cx="1584176" cy="2050788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4437112"/>
            <a:ext cx="1558632" cy="2199700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8" name="Picture 2" descr="AR5: Synthesis Re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76" y="4437112"/>
            <a:ext cx="1718600" cy="2199700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66194" y="4437112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L. Gomez-Echeverri</a:t>
            </a:r>
          </a:p>
          <a:p>
            <a:r>
              <a:rPr lang="en-US" dirty="0">
                <a:solidFill>
                  <a:schemeClr val="bg1"/>
                </a:solidFill>
              </a:rPr>
              <a:t>K. Riahi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J. Rogelj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9954" y="3757096"/>
            <a:ext cx="23220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Bayer, W. Lutz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N. Nakicenovic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A. </a:t>
            </a:r>
            <a:r>
              <a:rPr lang="en-US" dirty="0" err="1" smtClean="0">
                <a:solidFill>
                  <a:schemeClr val="bg1"/>
                </a:solidFill>
              </a:rPr>
              <a:t>Grubler</a:t>
            </a:r>
            <a:r>
              <a:rPr lang="en-US" dirty="0" smtClean="0">
                <a:solidFill>
                  <a:schemeClr val="bg1"/>
                </a:solidFill>
              </a:rPr>
              <a:t>, V. </a:t>
            </a:r>
            <a:r>
              <a:rPr lang="en-US" dirty="0" err="1" smtClean="0">
                <a:solidFill>
                  <a:schemeClr val="bg1"/>
                </a:solidFill>
              </a:rPr>
              <a:t>Krey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K. Riahi, J. Jewell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L. Gomez-Echeverri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J. Rogelj, P. </a:t>
            </a:r>
            <a:r>
              <a:rPr lang="en-US" dirty="0" err="1" smtClean="0">
                <a:solidFill>
                  <a:schemeClr val="bg1"/>
                </a:solidFill>
              </a:rPr>
              <a:t>Kolp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D. McCollum,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N. Johnson, T. </a:t>
            </a:r>
            <a:r>
              <a:rPr lang="en-US" dirty="0" err="1" smtClean="0">
                <a:solidFill>
                  <a:schemeClr val="bg1"/>
                </a:solidFill>
              </a:rPr>
              <a:t>Patt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H-H. Rogner,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H. Boettcher,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M. Rogner, K. Parikh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516" y="1598613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Z. Klimont</a:t>
            </a:r>
          </a:p>
          <a:p>
            <a:r>
              <a:rPr lang="en-US" dirty="0">
                <a:solidFill>
                  <a:schemeClr val="bg1"/>
                </a:solidFill>
              </a:rPr>
              <a:t>J. Rogelj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P. Lemke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5528" y="1595718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R. </a:t>
            </a:r>
            <a:r>
              <a:rPr lang="en-US" dirty="0" err="1" smtClean="0">
                <a:solidFill>
                  <a:schemeClr val="bg1"/>
                </a:solidFill>
              </a:rPr>
              <a:t>Mechler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P. </a:t>
            </a:r>
            <a:r>
              <a:rPr lang="en-US" dirty="0" err="1" smtClean="0">
                <a:solidFill>
                  <a:schemeClr val="bg1"/>
                </a:solidFill>
              </a:rPr>
              <a:t>Kabat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T. </a:t>
            </a:r>
            <a:r>
              <a:rPr lang="en-US" dirty="0" err="1" smtClean="0">
                <a:solidFill>
                  <a:schemeClr val="bg1"/>
                </a:solidFill>
              </a:rPr>
              <a:t>Patt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213" y="12040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7757" y="119675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40677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406778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Synthesis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97768"/>
            <a:ext cx="7997825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1" dirty="0" smtClean="0"/>
              <a:t>Some key inputs to the IPCC AR5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69" t="3809" r="6365"/>
          <a:stretch/>
        </p:blipFill>
        <p:spPr>
          <a:xfrm>
            <a:off x="4788024" y="1284344"/>
            <a:ext cx="3104059" cy="24223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90" y="1274025"/>
            <a:ext cx="2701098" cy="244300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chemeClr val="tx1">
                <a:lumMod val="85000"/>
                <a:lumOff val="1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"/>
          <a:stretch/>
        </p:blipFill>
        <p:spPr bwMode="auto">
          <a:xfrm>
            <a:off x="611560" y="4221088"/>
            <a:ext cx="3024336" cy="24830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27584" y="83671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WGI: Emissions Budgets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2274" y="91501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WGII: Risk Framing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851756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WGIII: Mitigation Scenarios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Bild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15" y="4263622"/>
            <a:ext cx="4735423" cy="2405738"/>
          </a:xfrm>
          <a:prstGeom prst="rect">
            <a:avLst/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60598" y="3861048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WGIII: Implications of “Delays”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35696" y="2222239"/>
            <a:ext cx="5400600" cy="3240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lIns="0" tIns="0" rIns="0" bIns="82800" anchor="ctr"/>
          <a:lstStyle/>
          <a:p>
            <a:pPr lvl="0" algn="ctr">
              <a:defRPr/>
            </a:pPr>
            <a:r>
              <a:rPr lang="en-US" sz="2400" b="1" dirty="0">
                <a:latin typeface="Calibri"/>
              </a:rPr>
              <a:t>WGIII assessment largely based on five international </a:t>
            </a:r>
            <a:r>
              <a:rPr lang="en-US" sz="2400" b="1" dirty="0" err="1">
                <a:latin typeface="Calibri"/>
              </a:rPr>
              <a:t>intercomparison</a:t>
            </a:r>
            <a:r>
              <a:rPr lang="en-US" sz="2400" b="1" dirty="0">
                <a:latin typeface="Calibri"/>
              </a:rPr>
              <a:t> projects:</a:t>
            </a:r>
          </a:p>
          <a:p>
            <a:pPr lvl="0" algn="ctr">
              <a:defRPr/>
            </a:pPr>
            <a:endParaRPr lang="en-US" sz="2400" b="1" dirty="0">
              <a:latin typeface="Calibri"/>
            </a:endParaRPr>
          </a:p>
          <a:p>
            <a:pPr lvl="0" algn="ctr">
              <a:defRPr/>
            </a:pPr>
            <a:r>
              <a:rPr lang="en-US" sz="2400" b="1" dirty="0">
                <a:latin typeface="Calibri"/>
              </a:rPr>
              <a:t>EMF 27 (Technology)</a:t>
            </a:r>
          </a:p>
          <a:p>
            <a:pPr lvl="0" algn="ctr">
              <a:defRPr/>
            </a:pPr>
            <a:r>
              <a:rPr lang="en-US" sz="2400" b="1" dirty="0">
                <a:latin typeface="Calibri"/>
              </a:rPr>
              <a:t>AMPERE (Delay &amp; Policy)</a:t>
            </a:r>
          </a:p>
          <a:p>
            <a:pPr lvl="0" algn="ctr">
              <a:defRPr/>
            </a:pPr>
            <a:r>
              <a:rPr lang="en-US" sz="2400" b="1" dirty="0">
                <a:latin typeface="Calibri"/>
              </a:rPr>
              <a:t>LIMITS (Burden </a:t>
            </a:r>
            <a:r>
              <a:rPr lang="en-US" sz="2400" b="1" dirty="0" smtClean="0">
                <a:latin typeface="Calibri"/>
              </a:rPr>
              <a:t>sharing</a:t>
            </a:r>
            <a:r>
              <a:rPr lang="en-US" sz="2400" b="1" dirty="0">
                <a:latin typeface="Calibri"/>
              </a:rPr>
              <a:t>)</a:t>
            </a:r>
          </a:p>
          <a:p>
            <a:pPr lvl="0" algn="ctr">
              <a:defRPr/>
            </a:pPr>
            <a:r>
              <a:rPr lang="en-US" sz="2400" b="1" dirty="0">
                <a:latin typeface="Calibri"/>
              </a:rPr>
              <a:t>AME (Asian focus)</a:t>
            </a:r>
          </a:p>
          <a:p>
            <a:pPr lvl="0" algn="ctr">
              <a:defRPr/>
            </a:pPr>
            <a:r>
              <a:rPr lang="en-US" sz="2400" b="1" dirty="0">
                <a:latin typeface="Calibri"/>
              </a:rPr>
              <a:t>ROSE (Uncertainty)</a:t>
            </a:r>
            <a:endParaRPr lang="en-GB" sz="24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69" t="3809" r="6365"/>
          <a:stretch/>
        </p:blipFill>
        <p:spPr>
          <a:xfrm>
            <a:off x="4788024" y="1284344"/>
            <a:ext cx="3104059" cy="24223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90" y="1274025"/>
            <a:ext cx="2701098" cy="244300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"/>
          <a:stretch/>
        </p:blipFill>
        <p:spPr bwMode="auto">
          <a:xfrm>
            <a:off x="611560" y="4221088"/>
            <a:ext cx="3024336" cy="24830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27584" y="83671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WGI: Emissions Budgets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2274" y="91501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WGII: Risk Framing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851756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WGIII: Mitigation Scenarios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Bild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15" y="4263622"/>
            <a:ext cx="4735423" cy="2405738"/>
          </a:xfrm>
          <a:prstGeom prst="rect">
            <a:avLst/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60598" y="3861048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WGIII: Implications of “Delays”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35696" y="2222239"/>
            <a:ext cx="5400600" cy="3240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lIns="0" tIns="0" rIns="0" bIns="82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WGIII assessment largely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based on five international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intercomparison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projects: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EMF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27 (Technology)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AMPERE (Delay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&amp; Policy)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LIMITS (Burden sharing)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AME (Asian focus)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ROSE (Uncertainty)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4213" y="197768"/>
            <a:ext cx="7997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GB" sz="2800" b="1" kern="0" smtClean="0"/>
              <a:t>Some key inputs to the IPCC AR5</a:t>
            </a:r>
            <a:endParaRPr lang="en-GB" sz="2800" b="1" kern="0" dirty="0"/>
          </a:p>
        </p:txBody>
      </p:sp>
    </p:spTree>
    <p:extLst>
      <p:ext uri="{BB962C8B-B14F-4D97-AF65-F5344CB8AC3E}">
        <p14:creationId xmlns:p14="http://schemas.microsoft.com/office/powerpoint/2010/main" val="1931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 has served as a role-model of the IPCC’s assessment of climate </a:t>
            </a:r>
            <a:r>
              <a:rPr lang="en-US" dirty="0" smtClean="0"/>
              <a:t>change mitigation </a:t>
            </a:r>
            <a:r>
              <a:rPr lang="en-US" dirty="0"/>
              <a:t>co-benefits (e.g. for air pollution &amp; energy security)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 r="48008" b="55417"/>
          <a:stretch/>
        </p:blipFill>
        <p:spPr>
          <a:xfrm>
            <a:off x="539552" y="1196752"/>
            <a:ext cx="6813116" cy="5184576"/>
          </a:xfrm>
          <a:prstGeom prst="rect">
            <a:avLst/>
          </a:prstGeom>
        </p:spPr>
      </p:pic>
      <p:pic>
        <p:nvPicPr>
          <p:cNvPr id="6" name="Picture 8" descr="9780521182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636912"/>
            <a:ext cx="1280276" cy="170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976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1916832"/>
            <a:ext cx="7997825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Arial "/>
              </a:rPr>
              <a:t>-4-</a:t>
            </a:r>
            <a:r>
              <a:rPr lang="en-US" dirty="0" smtClean="0">
                <a:latin typeface="Arial "/>
              </a:rPr>
              <a:t/>
            </a:r>
            <a:br>
              <a:rPr lang="en-US" dirty="0" smtClean="0">
                <a:latin typeface="Arial "/>
              </a:rPr>
            </a:br>
            <a:r>
              <a:rPr lang="en-US" dirty="0" smtClean="0">
                <a:latin typeface="Arial "/>
              </a:rPr>
              <a:t>IIASA as a Hub for </a:t>
            </a:r>
            <a:br>
              <a:rPr lang="en-US" dirty="0" smtClean="0">
                <a:latin typeface="Arial "/>
              </a:rPr>
            </a:br>
            <a:r>
              <a:rPr lang="en-US" dirty="0" smtClean="0">
                <a:latin typeface="Arial "/>
              </a:rPr>
              <a:t>Community Data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97825" cy="1143000"/>
          </a:xfrm>
        </p:spPr>
        <p:txBody>
          <a:bodyPr/>
          <a:lstStyle/>
          <a:p>
            <a:r>
              <a:rPr lang="en-US" dirty="0" smtClean="0"/>
              <a:t>IIASA-IPCC Scenario Databases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6" y="4284436"/>
            <a:ext cx="3600400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036" y="1106516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IIASA-IPCC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AR5 database:</a:t>
            </a:r>
            <a:endParaRPr lang="en-US" b="1" dirty="0">
              <a:solidFill>
                <a:srgbClr val="FFFFFF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56" y="3933056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IIASA-RCP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&amp; SSP database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-1947721" y="235922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1000" b="1" dirty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https://secure.iiasa.ac.at/web-apps/ene/AR5DB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607654" y="5294145"/>
            <a:ext cx="18918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1000" b="1" dirty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http://tntcat.iiasa.ac.at/RcpDb/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r="50000" b="4235"/>
          <a:stretch/>
        </p:blipFill>
        <p:spPr bwMode="auto">
          <a:xfrm>
            <a:off x="526110" y="1458233"/>
            <a:ext cx="3599651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836469" y="1285868"/>
            <a:ext cx="3796078" cy="5508688"/>
            <a:chOff x="4836469" y="1285868"/>
            <a:chExt cx="3796078" cy="5508688"/>
          </a:xfrm>
        </p:grpSpPr>
        <p:sp>
          <p:nvSpPr>
            <p:cNvPr id="3" name="Rectangle 2"/>
            <p:cNvSpPr/>
            <p:nvPr/>
          </p:nvSpPr>
          <p:spPr>
            <a:xfrm>
              <a:off x="4836469" y="5409561"/>
              <a:ext cx="379607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ts val="3200"/>
              </a:pPr>
              <a:r>
                <a:rPr lang="en-US" sz="1200" b="1" i="1" dirty="0" smtClean="0">
                  <a:solidFill>
                    <a:schemeClr val="bg1"/>
                  </a:solidFill>
                  <a:latin typeface="Arial"/>
                </a:rPr>
                <a:t>Other major databases:</a:t>
              </a:r>
              <a:endParaRPr lang="en-US" sz="1200" b="1" i="1" dirty="0">
                <a:solidFill>
                  <a:schemeClr val="bg1"/>
                </a:solidFill>
                <a:latin typeface="Arial"/>
              </a:endParaRPr>
            </a:p>
            <a:p>
              <a:pPr>
                <a:buSzPts val="3200"/>
              </a:pPr>
              <a:r>
                <a:rPr lang="en-US" sz="1200" i="1" dirty="0" smtClean="0">
                  <a:solidFill>
                    <a:schemeClr val="bg1"/>
                  </a:solidFill>
                  <a:latin typeface="Arial"/>
                </a:rPr>
                <a:t>Energy </a:t>
              </a:r>
              <a:r>
                <a:rPr lang="en-US" sz="1200" i="1" dirty="0">
                  <a:solidFill>
                    <a:schemeClr val="bg1"/>
                  </a:solidFill>
                  <a:latin typeface="Arial"/>
                </a:rPr>
                <a:t>Modeling </a:t>
              </a:r>
              <a:r>
                <a:rPr lang="en-US" sz="1200" i="1" dirty="0" smtClean="0">
                  <a:solidFill>
                    <a:schemeClr val="bg1"/>
                  </a:solidFill>
                  <a:latin typeface="Arial"/>
                </a:rPr>
                <a:t>Forum (EMF24</a:t>
              </a:r>
              <a:r>
                <a:rPr lang="en-US" sz="1200" i="1" dirty="0">
                  <a:solidFill>
                    <a:schemeClr val="bg1"/>
                  </a:solidFill>
                  <a:latin typeface="Arial"/>
                </a:rPr>
                <a:t>, EMF27, EMF28)</a:t>
              </a:r>
            </a:p>
            <a:p>
              <a:pPr>
                <a:buSzPts val="3200"/>
              </a:pPr>
              <a:r>
                <a:rPr lang="en-US" sz="1200" i="1" dirty="0">
                  <a:solidFill>
                    <a:schemeClr val="bg1"/>
                  </a:solidFill>
                  <a:latin typeface="Arial"/>
                </a:rPr>
                <a:t>Global Energy Assessment (GEA)</a:t>
              </a:r>
            </a:p>
            <a:p>
              <a:pPr>
                <a:buSzPts val="3200"/>
              </a:pPr>
              <a:r>
                <a:rPr lang="en-US" sz="1200" i="1" dirty="0">
                  <a:solidFill>
                    <a:schemeClr val="bg1"/>
                  </a:solidFill>
                  <a:latin typeface="Arial"/>
                </a:rPr>
                <a:t>Asian Modeling Exercise (AME)</a:t>
              </a:r>
            </a:p>
            <a:p>
              <a:pPr>
                <a:buSzPts val="3200"/>
              </a:pPr>
              <a:r>
                <a:rPr lang="en-US" sz="1200" i="1" dirty="0" smtClean="0">
                  <a:solidFill>
                    <a:schemeClr val="bg1"/>
                  </a:solidFill>
                  <a:latin typeface="Arial"/>
                </a:rPr>
                <a:t>AMPERE, LIMITS, ADVANCE </a:t>
              </a:r>
              <a:r>
                <a:rPr lang="en-US" sz="1200" i="1" dirty="0">
                  <a:solidFill>
                    <a:schemeClr val="bg1"/>
                  </a:solidFill>
                  <a:latin typeface="Arial"/>
                </a:rPr>
                <a:t>(EU-FP7 project)</a:t>
              </a:r>
            </a:p>
            <a:p>
              <a:pPr>
                <a:buSzPts val="3200"/>
              </a:pPr>
              <a:r>
                <a:rPr lang="en-US" sz="1200" i="1" dirty="0" smtClean="0">
                  <a:solidFill>
                    <a:schemeClr val="bg1"/>
                  </a:solidFill>
                  <a:latin typeface="Arial"/>
                </a:rPr>
                <a:t>CD-LINKS (SDG-Climate)</a:t>
              </a:r>
              <a:endParaRPr lang="en-US" sz="1200" i="1" dirty="0">
                <a:solidFill>
                  <a:schemeClr val="bg1"/>
                </a:solidFill>
                <a:latin typeface="Arial"/>
              </a:endParaRPr>
            </a:p>
            <a:p>
              <a:pPr>
                <a:buSzPts val="3200"/>
              </a:pPr>
              <a:r>
                <a:rPr lang="en-US" sz="1200" i="1" dirty="0">
                  <a:solidFill>
                    <a:schemeClr val="bg1"/>
                  </a:solidFill>
                  <a:latin typeface="Arial"/>
                </a:rPr>
                <a:t>Latin American Modeling Project (LAMP)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41714995"/>
                </p:ext>
              </p:extLst>
            </p:nvPr>
          </p:nvGraphicFramePr>
          <p:xfrm>
            <a:off x="4918198" y="1285868"/>
            <a:ext cx="3632621" cy="4038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580112" y="1570147"/>
              <a:ext cx="175721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1A5098"/>
                  </a:solidFill>
                </a:rPr>
                <a:t>2016</a:t>
              </a:r>
            </a:p>
            <a:p>
              <a:r>
                <a:rPr lang="en-US" sz="1600" b="1" i="1" dirty="0" smtClean="0">
                  <a:solidFill>
                    <a:srgbClr val="1A5098"/>
                  </a:solidFill>
                </a:rPr>
                <a:t>60,000 visits</a:t>
              </a:r>
            </a:p>
            <a:p>
              <a:r>
                <a:rPr lang="en-US" sz="1600" b="1" i="1" dirty="0" smtClean="0">
                  <a:solidFill>
                    <a:srgbClr val="1A5098"/>
                  </a:solidFill>
                </a:rPr>
                <a:t>4,7 million hits</a:t>
              </a:r>
            </a:p>
            <a:p>
              <a:r>
                <a:rPr lang="en-US" sz="1600" b="1" i="1" dirty="0">
                  <a:solidFill>
                    <a:srgbClr val="1A5098"/>
                  </a:solidFill>
                </a:rPr>
                <a:t>2</a:t>
              </a:r>
              <a:r>
                <a:rPr lang="en-US" sz="1600" b="1" i="1" dirty="0" smtClean="0">
                  <a:solidFill>
                    <a:srgbClr val="1A5098"/>
                  </a:solidFill>
                </a:rPr>
                <a:t> TB downloads</a:t>
              </a:r>
              <a:endParaRPr lang="en-US" sz="1600" b="1" i="1" dirty="0">
                <a:solidFill>
                  <a:srgbClr val="1A50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82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2312591"/>
            <a:ext cx="9143999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Thank you!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en-US" sz="3600" b="1" dirty="0" smtClean="0">
              <a:solidFill>
                <a:srgbClr val="FFFFFF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riahi@iiasa.ac.at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en-US" sz="3600" b="1" dirty="0" smtClean="0">
              <a:solidFill>
                <a:srgbClr val="FFFFFF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97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Integration across climate and other objectives is key for  cost-effectivly addressing environmental 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3"/>
          <a:stretch/>
        </p:blipFill>
        <p:spPr>
          <a:xfrm>
            <a:off x="220917" y="1094184"/>
            <a:ext cx="8389683" cy="5791200"/>
          </a:xfrm>
          <a:prstGeom prst="rect">
            <a:avLst/>
          </a:prstGeom>
        </p:spPr>
      </p:pic>
      <p:pic>
        <p:nvPicPr>
          <p:cNvPr id="8" name="Picture 8" descr="9780521182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916832"/>
            <a:ext cx="1010246" cy="134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606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IIASA Community Services related to the IPCC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2132856"/>
            <a:ext cx="7997825" cy="3845024"/>
          </a:xfrm>
        </p:spPr>
        <p:txBody>
          <a:bodyPr/>
          <a:lstStyle/>
          <a:p>
            <a:r>
              <a:rPr lang="en-US" dirty="0" smtClean="0"/>
              <a:t>Community building (IAMC)</a:t>
            </a:r>
          </a:p>
          <a:p>
            <a:r>
              <a:rPr lang="en-US" dirty="0" smtClean="0"/>
              <a:t>Coordination of community research activities (RCPs, SSPs)</a:t>
            </a:r>
          </a:p>
          <a:p>
            <a:r>
              <a:rPr lang="en-US" dirty="0" smtClean="0"/>
              <a:t>Conduct research and provide scientific input</a:t>
            </a:r>
          </a:p>
          <a:p>
            <a:r>
              <a:rPr lang="en-US" dirty="0" smtClean="0"/>
              <a:t>Host of major community data sets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613" y="620688"/>
            <a:ext cx="7997825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Arial "/>
              </a:rPr>
              <a:t>-1-</a:t>
            </a:r>
            <a:r>
              <a:rPr lang="en-US" dirty="0" smtClean="0">
                <a:latin typeface="Arial "/>
              </a:rPr>
              <a:t/>
            </a:r>
            <a:br>
              <a:rPr lang="en-US" dirty="0" smtClean="0">
                <a:latin typeface="Arial "/>
              </a:rPr>
            </a:br>
            <a:r>
              <a:rPr lang="en-US" dirty="0" smtClean="0"/>
              <a:t>Community Building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53118" y="2492896"/>
            <a:ext cx="2664296" cy="266429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56176" y="2506980"/>
            <a:ext cx="2664296" cy="266429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47864" y="4078196"/>
            <a:ext cx="2664296" cy="266429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22264" y="3377463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WGI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4680" y="4810179"/>
            <a:ext cx="2130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WGII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</a:t>
            </a:r>
          </a:p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ulnerability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9840" y="3501878"/>
            <a:ext cx="193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WGIII</a:t>
            </a:r>
          </a:p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itigation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4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21965E-6 L 0.22917 -4.2196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5549E-6 L -0.21649 4.8554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-0.21649 -4.2196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L 0.22917 4.8554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4.44444E-6 -0.036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4.44444E-6 -0.036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0"/>
            <a:ext cx="8458200" cy="2667000"/>
          </a:xfrm>
        </p:spPr>
        <p:txBody>
          <a:bodyPr/>
          <a:lstStyle/>
          <a:p>
            <a:r>
              <a:rPr lang="en-US" sz="2800" dirty="0" smtClean="0">
                <a:cs typeface="Arial" pitchFamily="34" charset="0"/>
              </a:rPr>
              <a:t>Co-founders: </a:t>
            </a:r>
            <a:r>
              <a:rPr lang="en-US" sz="2800" b="1" dirty="0" smtClean="0">
                <a:cs typeface="Arial" pitchFamily="34" charset="0"/>
              </a:rPr>
              <a:t>NIES</a:t>
            </a:r>
            <a:r>
              <a:rPr lang="en-US" sz="2800" dirty="0" smtClean="0">
                <a:cs typeface="Arial" pitchFamily="34" charset="0"/>
              </a:rPr>
              <a:t>, </a:t>
            </a:r>
            <a:r>
              <a:rPr lang="en-US" sz="2800" b="1" dirty="0" smtClean="0">
                <a:cs typeface="Arial" pitchFamily="34" charset="0"/>
              </a:rPr>
              <a:t>IIASA</a:t>
            </a:r>
            <a:r>
              <a:rPr lang="en-US" sz="2800" dirty="0" smtClean="0">
                <a:cs typeface="Arial" pitchFamily="34" charset="0"/>
              </a:rPr>
              <a:t>, and </a:t>
            </a:r>
            <a:r>
              <a:rPr lang="en-US" sz="2800" b="1" dirty="0" smtClean="0">
                <a:cs typeface="Arial" pitchFamily="34" charset="0"/>
              </a:rPr>
              <a:t>Stanford University</a:t>
            </a:r>
          </a:p>
          <a:p>
            <a:r>
              <a:rPr lang="en-US" sz="2800" dirty="0" smtClean="0">
                <a:cs typeface="Arial" pitchFamily="34" charset="0"/>
              </a:rPr>
              <a:t>Main scientific organization of the climate mitigation research community</a:t>
            </a:r>
          </a:p>
          <a:p>
            <a:r>
              <a:rPr lang="en-US" sz="2800" dirty="0" smtClean="0">
                <a:cs typeface="Arial" pitchFamily="34" charset="0"/>
              </a:rPr>
              <a:t>Identifies community research priorities and organizes community-wide activities and processes (</a:t>
            </a:r>
            <a:r>
              <a:rPr lang="en-US" sz="2800" dirty="0" err="1" smtClean="0">
                <a:cs typeface="Arial" pitchFamily="34" charset="0"/>
              </a:rPr>
              <a:t>eg</a:t>
            </a:r>
            <a:r>
              <a:rPr lang="en-US" sz="2800" dirty="0" smtClean="0">
                <a:cs typeface="Arial" pitchFamily="34" charset="0"/>
              </a:rPr>
              <a:t>., IPCC SSP, RCPs)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76200"/>
            <a:ext cx="91439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  <a:cs typeface="Arial" pitchFamily="34" charset="0"/>
              </a:rPr>
              <a:t>The Integrated Assessment Modeling Consortium</a:t>
            </a:r>
            <a:endParaRPr lang="en-US" sz="3200" kern="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" name="Picture 2" descr="P:\ene.general\IAMC\logo-sma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685800"/>
            <a:ext cx="2857500" cy="28575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UC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C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553200" y="2286000"/>
            <a:ext cx="2286000" cy="269507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C0504D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50000"/>
                  </a:srgbClr>
                </a:solidFill>
              </a:rPr>
              <a:t>Integrated Analysis</a:t>
            </a:r>
            <a:endParaRPr lang="en-US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3380874"/>
            <a:ext cx="2286000" cy="1600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Mitigation, Adaptation, Impacts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2468044" flipV="1">
            <a:off x="5364143" y="1325879"/>
            <a:ext cx="1674367" cy="1414914"/>
          </a:xfrm>
          <a:prstGeom prst="rightArrow">
            <a:avLst/>
          </a:prstGeom>
          <a:solidFill>
            <a:srgbClr val="DDD9C3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9131956">
            <a:off x="5364142" y="4568967"/>
            <a:ext cx="1674367" cy="1414914"/>
          </a:xfrm>
          <a:prstGeom prst="rightArrow">
            <a:avLst/>
          </a:prstGeom>
          <a:solidFill>
            <a:srgbClr val="DCE6F2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61113" y="2116844"/>
            <a:ext cx="2670174" cy="3048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9131956">
            <a:off x="1996101" y="1214299"/>
            <a:ext cx="1674367" cy="14149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468044" flipV="1">
            <a:off x="1996100" y="4457387"/>
            <a:ext cx="1674367" cy="1414914"/>
          </a:xfrm>
          <a:prstGeom prst="rightArrow">
            <a:avLst/>
          </a:prstGeom>
          <a:solidFill>
            <a:srgbClr val="E6B9B8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7160"/>
            <a:ext cx="9144000" cy="38472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New Community Scenarios for Integrated CC Assessments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990600" cy="358305"/>
          </a:xfrm>
        </p:spPr>
        <p:txBody>
          <a:bodyPr/>
          <a:lstStyle/>
          <a:p>
            <a:pPr algn="ctr"/>
            <a:fld id="{644364AE-2992-4C59-BFC3-95113B746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218623"/>
            <a:ext cx="2286000" cy="2695074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solidFill>
              <a:srgbClr val="C0504D">
                <a:alpha val="25098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504D"/>
                </a:solidFill>
              </a:rPr>
              <a:t>Representative Concentration Pathways </a:t>
            </a:r>
            <a:r>
              <a:rPr lang="en-US" b="1" dirty="0" smtClean="0">
                <a:solidFill>
                  <a:srgbClr val="C0504D"/>
                </a:solidFill>
              </a:rPr>
              <a:t>(RCPs)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313497"/>
            <a:ext cx="2286000" cy="160020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rgbClr val="C0504D">
                <a:alpha val="25098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504D">
                    <a:lumMod val="75000"/>
                  </a:srgbClr>
                </a:solidFill>
              </a:rPr>
              <a:t>Forcing, Emissions, concentrations, land use, land cover</a:t>
            </a:r>
            <a:endParaRPr lang="en-US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89960" y="685800"/>
            <a:ext cx="2286000" cy="2695074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solidFill>
              <a:srgbClr val="C4BD97">
                <a:alpha val="25098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EEECE1">
                    <a:lumMod val="10000"/>
                  </a:srgbClr>
                </a:solidFill>
              </a:rPr>
              <a:t>Socio-economic Pathways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EEECE1">
                    <a:lumMod val="10000"/>
                  </a:srgbClr>
                </a:solidFill>
              </a:rPr>
              <a:t>(SSPs)</a:t>
            </a:r>
            <a:endParaRPr lang="en-US" b="1" dirty="0">
              <a:solidFill>
                <a:srgbClr val="EEECE1">
                  <a:lumMod val="1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9960" y="1780674"/>
            <a:ext cx="2286000" cy="1600200"/>
          </a:xfrm>
          <a:prstGeom prst="rect">
            <a:avLst/>
          </a:prstGeom>
          <a:solidFill>
            <a:srgbClr val="DDD9C3">
              <a:alpha val="25098"/>
            </a:srgbClr>
          </a:solidFill>
          <a:ln>
            <a:solidFill>
              <a:srgbClr val="C4BD97">
                <a:alpha val="25098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Descriptions of Alternative Socioeconomic Pathways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74720" y="3788343"/>
            <a:ext cx="2286000" cy="2695074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solidFill>
              <a:srgbClr val="4A7EBB">
                <a:alpha val="25098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Earth System Model Simulations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</a:rPr>
              <a:t>(CMIP5)</a:t>
            </a:r>
            <a:endParaRPr lang="en-US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4720" y="4883217"/>
            <a:ext cx="2286000" cy="1600200"/>
          </a:xfrm>
          <a:prstGeom prst="rect">
            <a:avLst/>
          </a:prstGeom>
          <a:solidFill>
            <a:srgbClr val="95B3D7">
              <a:alpha val="25098"/>
            </a:srgbClr>
          </a:solidFill>
          <a:ln>
            <a:solidFill>
              <a:srgbClr val="4A7EBB">
                <a:alpha val="25098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Climate Change, climate variability</a:t>
            </a:r>
            <a:endParaRPr 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6529989"/>
            <a:ext cx="381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Based on Moss, Edmonds, et al. (2010)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552161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under way….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1916832"/>
            <a:ext cx="7997825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Arial "/>
              </a:rPr>
              <a:t>-2-</a:t>
            </a:r>
            <a:r>
              <a:rPr lang="en-US" dirty="0" smtClean="0">
                <a:latin typeface="Arial "/>
              </a:rPr>
              <a:t/>
            </a:r>
            <a:br>
              <a:rPr lang="en-US" dirty="0" smtClean="0">
                <a:latin typeface="Arial "/>
              </a:rPr>
            </a:br>
            <a:r>
              <a:rPr lang="en-US" dirty="0" smtClean="0">
                <a:latin typeface="Arial "/>
              </a:rPr>
              <a:t>Coordination</a:t>
            </a:r>
            <a:r>
              <a:rPr lang="en-US" dirty="0" smtClean="0"/>
              <a:t> of Community Research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SRES: Special Report on Emissions Scenarios</a:t>
            </a:r>
            <a:endParaRPr lang="en-US" dirty="0"/>
          </a:p>
        </p:txBody>
      </p:sp>
      <p:pic>
        <p:nvPicPr>
          <p:cNvPr id="5" name="Picture 3" descr="SRES_-_Cover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6212"/>
            <a:ext cx="2530475" cy="355441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3339851" y="2164312"/>
            <a:ext cx="5408613" cy="3505200"/>
          </a:xfrm>
          <a:prstGeom prst="rect">
            <a:avLst/>
          </a:prstGeom>
          <a:noFill/>
          <a:ln w="698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altLang="en-US" sz="1000" kern="0" dirty="0" smtClean="0"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kern="0" dirty="0" smtClean="0">
                <a:latin typeface="Arial" charset="0"/>
              </a:rPr>
              <a:t>IPCC Emissions Scenarios</a:t>
            </a:r>
          </a:p>
          <a:p>
            <a:pPr>
              <a:lnSpc>
                <a:spcPct val="90000"/>
              </a:lnSpc>
            </a:pPr>
            <a:r>
              <a:rPr lang="en-US" altLang="en-US" kern="0" dirty="0" smtClean="0">
                <a:latin typeface="Arial" charset="0"/>
              </a:rPr>
              <a:t>Extensive literature review</a:t>
            </a:r>
          </a:p>
          <a:p>
            <a:pPr>
              <a:lnSpc>
                <a:spcPct val="90000"/>
              </a:lnSpc>
            </a:pPr>
            <a:r>
              <a:rPr lang="en-US" altLang="en-US" kern="0" dirty="0" smtClean="0">
                <a:latin typeface="Arial" charset="0"/>
              </a:rPr>
              <a:t>Four narrative storylines</a:t>
            </a:r>
          </a:p>
          <a:p>
            <a:pPr>
              <a:lnSpc>
                <a:spcPct val="90000"/>
              </a:lnSpc>
            </a:pPr>
            <a:r>
              <a:rPr lang="en-US" altLang="en-US" kern="0" dirty="0" smtClean="0">
                <a:latin typeface="Arial" charset="0"/>
              </a:rPr>
              <a:t>Six modeling frameworks</a:t>
            </a:r>
          </a:p>
          <a:p>
            <a:pPr>
              <a:lnSpc>
                <a:spcPct val="90000"/>
              </a:lnSpc>
            </a:pPr>
            <a:r>
              <a:rPr lang="en-US" altLang="en-US" kern="0" dirty="0" smtClean="0">
                <a:latin typeface="Arial" charset="0"/>
              </a:rPr>
              <a:t>Forty emissions scenarios</a:t>
            </a:r>
          </a:p>
          <a:p>
            <a:pPr>
              <a:lnSpc>
                <a:spcPct val="90000"/>
              </a:lnSpc>
            </a:pPr>
            <a:r>
              <a:rPr lang="en-US" altLang="en-US" kern="0" dirty="0" smtClean="0">
                <a:latin typeface="Arial" charset="0"/>
              </a:rPr>
              <a:t>Six illustrative scenarios</a:t>
            </a:r>
            <a:endParaRPr lang="en-US" altLang="en-US" kern="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645128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Nakicenovic et al, 2000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Representative Concentration Pathways (RCPs)</a:t>
            </a:r>
            <a:endParaRPr lang="en-US" sz="2000" dirty="0"/>
          </a:p>
        </p:txBody>
      </p:sp>
      <p:pic>
        <p:nvPicPr>
          <p:cNvPr id="116738" name="Picture 1" descr="cid:image001.png@01CE3C18.46E30D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14" y="1988073"/>
            <a:ext cx="7564229" cy="413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74238" y="258091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MESSAGE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(IIASA)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0331" y="3848693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BF243"/>
                </a:solidFill>
              </a:rPr>
              <a:t>AIM</a:t>
            </a:r>
          </a:p>
          <a:p>
            <a:pPr algn="ctr"/>
            <a:r>
              <a:rPr lang="en-US" sz="1800" dirty="0" smtClean="0">
                <a:solidFill>
                  <a:srgbClr val="FBF243"/>
                </a:solidFill>
              </a:rPr>
              <a:t>(NIES)</a:t>
            </a:r>
            <a:endParaRPr lang="en-US" sz="1800" dirty="0">
              <a:solidFill>
                <a:srgbClr val="FBF24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7232" y="4694423"/>
            <a:ext cx="95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CC99"/>
                </a:solidFill>
              </a:rPr>
              <a:t>GCAM</a:t>
            </a:r>
          </a:p>
          <a:p>
            <a:pPr algn="ctr"/>
            <a:r>
              <a:rPr lang="en-US" sz="1800" dirty="0" smtClean="0">
                <a:solidFill>
                  <a:srgbClr val="00CC99"/>
                </a:solidFill>
              </a:rPr>
              <a:t>(PNNL)</a:t>
            </a:r>
            <a:endParaRPr lang="en-US" sz="1800" dirty="0">
              <a:solidFill>
                <a:srgbClr val="00CC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0175" y="5319097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IMAGE</a:t>
            </a:r>
          </a:p>
          <a:p>
            <a:pPr algn="ctr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(PBL)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077" y="6519446"/>
            <a:ext cx="4020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/>
              </a:rPr>
              <a:t>van Vuuren et al, 2011; Jones et al, 2013 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564" y="2304089"/>
            <a:ext cx="1499599" cy="2029622"/>
          </a:xfrm>
        </p:spPr>
      </p:pic>
      <p:pic>
        <p:nvPicPr>
          <p:cNvPr id="13" name="Picture 2" descr="http://www.ipcc.ch/report/ar5/wg2/img/wg2cover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4" y="2469476"/>
            <a:ext cx="1554154" cy="20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5" y="2697361"/>
            <a:ext cx="1435043" cy="2025279"/>
          </a:xfrm>
          <a:prstGeom prst="rect">
            <a:avLst/>
          </a:prstGeom>
          <a:ln/>
        </p:spPr>
      </p:pic>
      <p:pic>
        <p:nvPicPr>
          <p:cNvPr id="16" name="Picture 2" descr="AR5: Synthesis Repo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32" y="2908363"/>
            <a:ext cx="1571916" cy="20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Rectangle 1023"/>
          <p:cNvSpPr/>
          <p:nvPr/>
        </p:nvSpPr>
        <p:spPr>
          <a:xfrm>
            <a:off x="909640" y="2014124"/>
            <a:ext cx="3168352" cy="40172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997825" cy="1143000"/>
          </a:xfrm>
        </p:spPr>
        <p:txBody>
          <a:bodyPr/>
          <a:lstStyle/>
          <a:p>
            <a:r>
              <a:rPr lang="en-US" dirty="0" smtClean="0"/>
              <a:t>SSPs – Shared Socioeconomic Pathways for the AR6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19" y="4697139"/>
            <a:ext cx="4218040" cy="183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5999" y="6525344"/>
            <a:ext cx="347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IPCC Expert Meeting on Scenarios, IIASA, 2015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619672" y="1700808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chemeClr val="bg1"/>
                </a:solidFill>
              </a:rPr>
              <a:t>CO2 Emissions</a:t>
            </a:r>
            <a:endParaRPr lang="en-US" sz="1600" i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17866" y="1560007"/>
            <a:ext cx="4062646" cy="2811938"/>
            <a:chOff x="5117866" y="1560007"/>
            <a:chExt cx="4062646" cy="2811938"/>
          </a:xfrm>
        </p:grpSpPr>
        <p:sp>
          <p:nvSpPr>
            <p:cNvPr id="6" name="TextBox 13"/>
            <p:cNvSpPr txBox="1">
              <a:spLocks noChangeArrowheads="1"/>
            </p:cNvSpPr>
            <p:nvPr/>
          </p:nvSpPr>
          <p:spPr bwMode="auto">
            <a:xfrm rot="16200000">
              <a:off x="4457750" y="2882702"/>
              <a:ext cx="156645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b="1" dirty="0" smtClean="0">
                  <a:solidFill>
                    <a:schemeClr val="bg1"/>
                  </a:solidFill>
                  <a:latin typeface="Arial Narrow"/>
                </a:rPr>
                <a:t>RCPS /</a:t>
              </a:r>
              <a:r>
                <a:rPr lang="en-US" altLang="en-US" sz="1000" dirty="0" smtClean="0">
                  <a:solidFill>
                    <a:schemeClr val="bg1"/>
                  </a:solidFill>
                  <a:latin typeface="Arial Narrow"/>
                </a:rPr>
                <a:t> Forcing </a:t>
              </a:r>
              <a:r>
                <a:rPr lang="en-US" altLang="en-US" sz="1000" dirty="0">
                  <a:solidFill>
                    <a:schemeClr val="bg1"/>
                  </a:solidFill>
                  <a:latin typeface="Arial Narrow"/>
                </a:rPr>
                <a:t>level (W/m</a:t>
              </a:r>
              <a:r>
                <a:rPr lang="en-US" altLang="en-US" sz="1000" baseline="30000" dirty="0">
                  <a:solidFill>
                    <a:schemeClr val="bg1"/>
                  </a:solidFill>
                  <a:latin typeface="Arial Narrow"/>
                </a:rPr>
                <a:t>2</a:t>
              </a:r>
              <a:r>
                <a:rPr lang="en-US" altLang="en-US" sz="1000" dirty="0">
                  <a:solidFill>
                    <a:schemeClr val="bg1"/>
                  </a:solidFill>
                  <a:latin typeface="Arial Narrow"/>
                </a:rPr>
                <a:t>)</a:t>
              </a:r>
            </a:p>
          </p:txBody>
        </p:sp>
        <p:sp>
          <p:nvSpPr>
            <p:cNvPr id="7" name="TextBox 14"/>
            <p:cNvSpPr txBox="1">
              <a:spLocks noChangeArrowheads="1"/>
            </p:cNvSpPr>
            <p:nvPr/>
          </p:nvSpPr>
          <p:spPr bwMode="auto">
            <a:xfrm>
              <a:off x="5385304" y="1955317"/>
              <a:ext cx="33695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50" b="1" dirty="0">
                  <a:solidFill>
                    <a:schemeClr val="bg1"/>
                  </a:solidFill>
                  <a:latin typeface="Arial Narrow"/>
                </a:rPr>
                <a:t>8.5</a:t>
              </a:r>
            </a:p>
          </p:txBody>
        </p:sp>
        <p:sp>
          <p:nvSpPr>
            <p:cNvPr id="8" name="TextBox 15"/>
            <p:cNvSpPr txBox="1">
              <a:spLocks noChangeArrowheads="1"/>
            </p:cNvSpPr>
            <p:nvPr/>
          </p:nvSpPr>
          <p:spPr bwMode="auto">
            <a:xfrm>
              <a:off x="5376789" y="2697885"/>
              <a:ext cx="33695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50" b="1">
                  <a:solidFill>
                    <a:schemeClr val="bg1"/>
                  </a:solidFill>
                  <a:latin typeface="Arial Narrow"/>
                </a:rPr>
                <a:t>6.0</a:t>
              </a: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376789" y="3113284"/>
              <a:ext cx="33695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50" b="1" dirty="0">
                  <a:solidFill>
                    <a:schemeClr val="bg1"/>
                  </a:solidFill>
                  <a:latin typeface="Arial Narrow"/>
                </a:rPr>
                <a:t>4.5</a:t>
              </a: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5376789" y="3704815"/>
              <a:ext cx="33695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50" b="1" dirty="0">
                  <a:solidFill>
                    <a:schemeClr val="bg1"/>
                  </a:solidFill>
                  <a:latin typeface="Arial Narrow"/>
                </a:rPr>
                <a:t>2.6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4263066" y="3113641"/>
              <a:ext cx="2214194" cy="69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66"/>
            <p:cNvGrpSpPr>
              <a:grpSpLocks/>
            </p:cNvGrpSpPr>
            <p:nvPr/>
          </p:nvGrpSpPr>
          <p:grpSpPr bwMode="auto">
            <a:xfrm>
              <a:off x="5647904" y="1955316"/>
              <a:ext cx="33574" cy="2013857"/>
              <a:chOff x="381000" y="152400"/>
              <a:chExt cx="152401" cy="5867400"/>
            </a:xfrm>
          </p:grpSpPr>
          <p:grpSp>
            <p:nvGrpSpPr>
              <p:cNvPr id="13" name="Group 45"/>
              <p:cNvGrpSpPr>
                <a:grpSpLocks/>
              </p:cNvGrpSpPr>
              <p:nvPr/>
            </p:nvGrpSpPr>
            <p:grpSpPr bwMode="auto">
              <a:xfrm>
                <a:off x="381000" y="5181600"/>
                <a:ext cx="152400" cy="838200"/>
                <a:chOff x="1752600" y="533400"/>
                <a:chExt cx="152400" cy="8382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rot="5400000">
                  <a:off x="1486196" y="952938"/>
                  <a:ext cx="83732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0800000">
                  <a:off x="1752452" y="1371600"/>
                  <a:ext cx="1524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381000" y="4343400"/>
                <a:ext cx="152400" cy="838200"/>
                <a:chOff x="1752600" y="533400"/>
                <a:chExt cx="152400" cy="838200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rot="5400000">
                  <a:off x="1484669" y="952282"/>
                  <a:ext cx="84038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0800000">
                  <a:off x="1752452" y="1372472"/>
                  <a:ext cx="1524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49"/>
              <p:cNvGrpSpPr>
                <a:grpSpLocks/>
              </p:cNvGrpSpPr>
              <p:nvPr/>
            </p:nvGrpSpPr>
            <p:grpSpPr bwMode="auto">
              <a:xfrm>
                <a:off x="381000" y="3505200"/>
                <a:ext cx="152400" cy="838200"/>
                <a:chOff x="1752600" y="533400"/>
                <a:chExt cx="152400" cy="8382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rot="5400000">
                  <a:off x="1486196" y="951629"/>
                  <a:ext cx="83732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0800000">
                  <a:off x="1752452" y="1370291"/>
                  <a:ext cx="1524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52"/>
              <p:cNvGrpSpPr>
                <a:grpSpLocks/>
              </p:cNvGrpSpPr>
              <p:nvPr/>
            </p:nvGrpSpPr>
            <p:grpSpPr bwMode="auto">
              <a:xfrm>
                <a:off x="381000" y="2667000"/>
                <a:ext cx="152400" cy="838200"/>
                <a:chOff x="1752600" y="533400"/>
                <a:chExt cx="152400" cy="838200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rot="5400000">
                  <a:off x="1486196" y="952501"/>
                  <a:ext cx="83732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>
                  <a:off x="1752452" y="1371163"/>
                  <a:ext cx="1524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55"/>
              <p:cNvGrpSpPr>
                <a:grpSpLocks/>
              </p:cNvGrpSpPr>
              <p:nvPr/>
            </p:nvGrpSpPr>
            <p:grpSpPr bwMode="auto">
              <a:xfrm>
                <a:off x="381000" y="1828800"/>
                <a:ext cx="152400" cy="838200"/>
                <a:chOff x="1752600" y="533400"/>
                <a:chExt cx="152400" cy="83820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 rot="5400000">
                  <a:off x="1486196" y="953375"/>
                  <a:ext cx="83732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0800000">
                  <a:off x="1752452" y="1372037"/>
                  <a:ext cx="1524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58"/>
              <p:cNvGrpSpPr>
                <a:grpSpLocks/>
              </p:cNvGrpSpPr>
              <p:nvPr/>
            </p:nvGrpSpPr>
            <p:grpSpPr bwMode="auto">
              <a:xfrm>
                <a:off x="381000" y="990600"/>
                <a:ext cx="152400" cy="838200"/>
                <a:chOff x="1752600" y="533400"/>
                <a:chExt cx="152400" cy="83820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5400000">
                  <a:off x="1484668" y="952718"/>
                  <a:ext cx="84038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0800000">
                  <a:off x="1752452" y="1372909"/>
                  <a:ext cx="1524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65"/>
              <p:cNvGrpSpPr>
                <a:grpSpLocks/>
              </p:cNvGrpSpPr>
              <p:nvPr/>
            </p:nvGrpSpPr>
            <p:grpSpPr bwMode="auto">
              <a:xfrm>
                <a:off x="381000" y="152400"/>
                <a:ext cx="152401" cy="838200"/>
                <a:chOff x="381000" y="152400"/>
                <a:chExt cx="152401" cy="838200"/>
              </a:xfrm>
            </p:grpSpPr>
            <p:grpSp>
              <p:nvGrpSpPr>
                <p:cNvPr id="20" name="Group 61"/>
                <p:cNvGrpSpPr>
                  <a:grpSpLocks/>
                </p:cNvGrpSpPr>
                <p:nvPr/>
              </p:nvGrpSpPr>
              <p:grpSpPr bwMode="auto">
                <a:xfrm>
                  <a:off x="381000" y="152400"/>
                  <a:ext cx="152400" cy="838200"/>
                  <a:chOff x="1752600" y="533400"/>
                  <a:chExt cx="152400" cy="838200"/>
                </a:xfrm>
              </p:grpSpPr>
              <p:cxnSp>
                <p:nvCxnSpPr>
                  <p:cNvPr id="22" name="Straight Connector 21"/>
                  <p:cNvCxnSpPr/>
                  <p:nvPr/>
                </p:nvCxnSpPr>
                <p:spPr>
                  <a:xfrm rot="5400000">
                    <a:off x="1486196" y="952064"/>
                    <a:ext cx="8373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10800000">
                    <a:off x="1752452" y="1370726"/>
                    <a:ext cx="15240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" name="Straight Connector 20"/>
                <p:cNvCxnSpPr/>
                <p:nvPr/>
              </p:nvCxnSpPr>
              <p:spPr>
                <a:xfrm rot="10800000">
                  <a:off x="380852" y="152400"/>
                  <a:ext cx="15240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Rectangle 35"/>
            <p:cNvSpPr/>
            <p:nvPr/>
          </p:nvSpPr>
          <p:spPr bwMode="auto">
            <a:xfrm>
              <a:off x="5728315" y="1837268"/>
              <a:ext cx="2390370" cy="25346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787074" y="3113284"/>
              <a:ext cx="423062" cy="251732"/>
            </a:xfrm>
            <a:prstGeom prst="rect">
              <a:avLst/>
            </a:prstGeom>
            <a:gradFill>
              <a:gsLst>
                <a:gs pos="82083">
                  <a:srgbClr val="6CAC77"/>
                </a:gs>
                <a:gs pos="10833">
                  <a:srgbClr val="C4DEC8"/>
                </a:gs>
                <a:gs pos="30000">
                  <a:srgbClr val="9FC9A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250427" y="3113284"/>
              <a:ext cx="423062" cy="251732"/>
            </a:xfrm>
            <a:prstGeom prst="rect">
              <a:avLst/>
            </a:prstGeom>
            <a:gradFill>
              <a:gsLst>
                <a:gs pos="90000">
                  <a:srgbClr val="F79529"/>
                </a:gs>
                <a:gs pos="38000">
                  <a:srgbClr val="9FC9A6"/>
                </a:gs>
                <a:gs pos="20000">
                  <a:srgbClr val="C4DEC8"/>
                </a:gs>
                <a:gs pos="64000">
                  <a:srgbClr val="6CAC7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6713780" y="3113284"/>
              <a:ext cx="423062" cy="251732"/>
            </a:xfrm>
            <a:prstGeom prst="rect">
              <a:avLst/>
            </a:prstGeom>
            <a:gradFill>
              <a:gsLst>
                <a:gs pos="90000">
                  <a:srgbClr val="F79529"/>
                </a:gs>
                <a:gs pos="23000">
                  <a:srgbClr val="9FC9A6"/>
                </a:gs>
                <a:gs pos="64000">
                  <a:srgbClr val="6CAC7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7177134" y="3113284"/>
              <a:ext cx="423062" cy="251732"/>
            </a:xfrm>
            <a:prstGeom prst="rect">
              <a:avLst/>
            </a:prstGeom>
            <a:gradFill>
              <a:gsLst>
                <a:gs pos="0">
                  <a:srgbClr val="6CAC77"/>
                </a:gs>
                <a:gs pos="98000">
                  <a:srgbClr val="F7952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787074" y="3717441"/>
              <a:ext cx="423062" cy="251732"/>
            </a:xfrm>
            <a:prstGeom prst="rect">
              <a:avLst/>
            </a:prstGeom>
            <a:gradFill>
              <a:gsLst>
                <a:gs pos="11000">
                  <a:srgbClr val="F79529"/>
                </a:gs>
                <a:gs pos="100000">
                  <a:srgbClr val="7B1D03"/>
                </a:gs>
                <a:gs pos="48000">
                  <a:srgbClr val="E74519"/>
                </a:gs>
                <a:gs pos="36000">
                  <a:srgbClr val="F9572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250427" y="3717441"/>
              <a:ext cx="423062" cy="251732"/>
            </a:xfrm>
            <a:prstGeom prst="rect">
              <a:avLst/>
            </a:prstGeom>
            <a:gradFill>
              <a:gsLst>
                <a:gs pos="11000">
                  <a:srgbClr val="F79529"/>
                </a:gs>
                <a:gs pos="100000">
                  <a:srgbClr val="7B1D03"/>
                </a:gs>
                <a:gs pos="48000">
                  <a:srgbClr val="E74519"/>
                </a:gs>
                <a:gs pos="36000">
                  <a:srgbClr val="F9572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711822" y="3717441"/>
              <a:ext cx="421803" cy="251732"/>
            </a:xfrm>
            <a:prstGeom prst="rect">
              <a:avLst/>
            </a:prstGeom>
            <a:gradFill>
              <a:gsLst>
                <a:gs pos="100000">
                  <a:srgbClr val="7B1D03"/>
                </a:gs>
                <a:gs pos="20000">
                  <a:srgbClr val="F9572B"/>
                </a:gs>
                <a:gs pos="67000">
                  <a:srgbClr val="D4320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7177134" y="3717441"/>
              <a:ext cx="423062" cy="251732"/>
            </a:xfrm>
            <a:prstGeom prst="rect">
              <a:avLst/>
            </a:prstGeom>
            <a:solidFill>
              <a:srgbClr val="7B1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/>
              </a:r>
              <a:br>
                <a:rPr lang="en-US" sz="700" dirty="0">
                  <a:solidFill>
                    <a:schemeClr val="bg1"/>
                  </a:solidFill>
                </a:rPr>
              </a:b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786374" y="2710513"/>
              <a:ext cx="423062" cy="25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i="1" dirty="0">
                  <a:solidFill>
                    <a:schemeClr val="bg1"/>
                  </a:solidFill>
                </a:rPr>
                <a:t>Baseline</a:t>
              </a: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6250427" y="2710513"/>
              <a:ext cx="423062" cy="251732"/>
            </a:xfrm>
            <a:prstGeom prst="rect">
              <a:avLst/>
            </a:prstGeom>
            <a:gradFill>
              <a:gsLst>
                <a:gs pos="10833">
                  <a:srgbClr val="C4DEC8"/>
                </a:gs>
                <a:gs pos="70000">
                  <a:srgbClr val="9FC9A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177134" y="2710513"/>
              <a:ext cx="423062" cy="251732"/>
            </a:xfrm>
            <a:prstGeom prst="rect">
              <a:avLst/>
            </a:prstGeom>
            <a:gradFill>
              <a:gsLst>
                <a:gs pos="82083">
                  <a:srgbClr val="6CAC77"/>
                </a:gs>
                <a:gs pos="10833">
                  <a:srgbClr val="C4DEC8"/>
                </a:gs>
                <a:gs pos="30000">
                  <a:srgbClr val="9FC9A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786374" y="1939206"/>
              <a:ext cx="423062" cy="25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250427" y="1939206"/>
              <a:ext cx="423062" cy="25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6713780" y="1939206"/>
              <a:ext cx="423062" cy="25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175752" y="1939206"/>
              <a:ext cx="423062" cy="25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640487" y="3113284"/>
              <a:ext cx="423062" cy="251732"/>
            </a:xfrm>
            <a:prstGeom prst="rect">
              <a:avLst/>
            </a:prstGeom>
            <a:gradFill>
              <a:gsLst>
                <a:gs pos="100000">
                  <a:srgbClr val="D43206"/>
                </a:gs>
                <a:gs pos="0">
                  <a:srgbClr val="F7952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640487" y="3717441"/>
              <a:ext cx="423062" cy="251732"/>
            </a:xfrm>
            <a:prstGeom prst="rect">
              <a:avLst/>
            </a:prstGeom>
            <a:gradFill>
              <a:gsLst>
                <a:gs pos="22000">
                  <a:srgbClr val="D43206"/>
                </a:gs>
                <a:gs pos="72000">
                  <a:srgbClr val="7B1D0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640487" y="2710513"/>
              <a:ext cx="423062" cy="251732"/>
            </a:xfrm>
            <a:prstGeom prst="rect">
              <a:avLst/>
            </a:prstGeom>
            <a:gradFill>
              <a:gsLst>
                <a:gs pos="94000">
                  <a:srgbClr val="F79529"/>
                </a:gs>
                <a:gs pos="41000">
                  <a:srgbClr val="6CAC7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640487" y="1939206"/>
              <a:ext cx="423062" cy="25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i="1" dirty="0">
                  <a:solidFill>
                    <a:schemeClr val="bg1"/>
                  </a:solidFill>
                </a:rPr>
                <a:t>Baseline</a:t>
              </a:r>
            </a:p>
          </p:txBody>
        </p:sp>
        <p:grpSp>
          <p:nvGrpSpPr>
            <p:cNvPr id="56" name="Group 24"/>
            <p:cNvGrpSpPr>
              <a:grpSpLocks/>
            </p:cNvGrpSpPr>
            <p:nvPr/>
          </p:nvGrpSpPr>
          <p:grpSpPr bwMode="auto">
            <a:xfrm>
              <a:off x="5787072" y="1945866"/>
              <a:ext cx="423063" cy="238883"/>
              <a:chOff x="2833483" y="2788844"/>
              <a:chExt cx="1040732" cy="361228"/>
            </a:xfrm>
          </p:grpSpPr>
          <p:cxnSp>
            <p:nvCxnSpPr>
              <p:cNvPr id="57" name="Straight Connector 97"/>
              <p:cNvCxnSpPr>
                <a:cxnSpLocks noChangeShapeType="1"/>
              </p:cNvCxnSpPr>
              <p:nvPr/>
            </p:nvCxnSpPr>
            <p:spPr bwMode="auto">
              <a:xfrm flipV="1">
                <a:off x="2833486" y="2788844"/>
                <a:ext cx="1040729" cy="361228"/>
              </a:xfrm>
              <a:prstGeom prst="line">
                <a:avLst/>
              </a:prstGeom>
              <a:noFill/>
              <a:ln w="28575" cap="sq" algn="ctr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8" name="Straight Connector 98"/>
              <p:cNvCxnSpPr>
                <a:cxnSpLocks noChangeShapeType="1"/>
              </p:cNvCxnSpPr>
              <p:nvPr/>
            </p:nvCxnSpPr>
            <p:spPr bwMode="auto">
              <a:xfrm>
                <a:off x="2833483" y="2788844"/>
                <a:ext cx="1040729" cy="361228"/>
              </a:xfrm>
              <a:prstGeom prst="line">
                <a:avLst/>
              </a:prstGeom>
              <a:noFill/>
              <a:ln w="28575" cap="sq" algn="ctr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59" name="Rectangle 58"/>
            <p:cNvSpPr/>
            <p:nvPr/>
          </p:nvSpPr>
          <p:spPr bwMode="auto">
            <a:xfrm>
              <a:off x="5787074" y="3418719"/>
              <a:ext cx="423062" cy="251732"/>
            </a:xfrm>
            <a:prstGeom prst="rect">
              <a:avLst/>
            </a:prstGeom>
            <a:gradFill>
              <a:gsLst>
                <a:gs pos="58000">
                  <a:srgbClr val="F79529"/>
                </a:gs>
                <a:gs pos="100000">
                  <a:srgbClr val="F9572B"/>
                </a:gs>
                <a:gs pos="1000">
                  <a:srgbClr val="6CAC7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6250427" y="3418719"/>
              <a:ext cx="423062" cy="251732"/>
            </a:xfrm>
            <a:prstGeom prst="rect">
              <a:avLst/>
            </a:prstGeom>
            <a:gradFill>
              <a:gsLst>
                <a:gs pos="58000">
                  <a:srgbClr val="F79529"/>
                </a:gs>
                <a:gs pos="100000">
                  <a:srgbClr val="F9572B"/>
                </a:gs>
                <a:gs pos="1000">
                  <a:srgbClr val="6CAC7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713780" y="3418719"/>
              <a:ext cx="423062" cy="251732"/>
            </a:xfrm>
            <a:prstGeom prst="rect">
              <a:avLst/>
            </a:prstGeom>
            <a:gradFill>
              <a:gsLst>
                <a:gs pos="39000">
                  <a:srgbClr val="F79529"/>
                </a:gs>
                <a:gs pos="100000">
                  <a:srgbClr val="D43206"/>
                </a:gs>
                <a:gs pos="76000">
                  <a:srgbClr val="F9572B"/>
                </a:gs>
                <a:gs pos="1000">
                  <a:srgbClr val="6CAC7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177134" y="3419391"/>
              <a:ext cx="423062" cy="251732"/>
            </a:xfrm>
            <a:prstGeom prst="rect">
              <a:avLst/>
            </a:prstGeom>
            <a:gradFill>
              <a:gsLst>
                <a:gs pos="29000">
                  <a:srgbClr val="F9572B"/>
                </a:gs>
                <a:gs pos="100000">
                  <a:srgbClr val="D4320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7640487" y="3419391"/>
              <a:ext cx="423062" cy="251732"/>
            </a:xfrm>
            <a:prstGeom prst="rect">
              <a:avLst/>
            </a:prstGeom>
            <a:gradFill>
              <a:gsLst>
                <a:gs pos="0">
                  <a:srgbClr val="F9572B"/>
                </a:gs>
                <a:gs pos="33000">
                  <a:srgbClr val="D43206"/>
                </a:gs>
                <a:gs pos="100000">
                  <a:srgbClr val="7B1D0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16"/>
            <p:cNvSpPr txBox="1">
              <a:spLocks noChangeArrowheads="1"/>
            </p:cNvSpPr>
            <p:nvPr/>
          </p:nvSpPr>
          <p:spPr bwMode="auto">
            <a:xfrm>
              <a:off x="5376791" y="3397701"/>
              <a:ext cx="33695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50" b="1" dirty="0">
                  <a:solidFill>
                    <a:schemeClr val="bg1"/>
                  </a:solidFill>
                  <a:latin typeface="Arial Narrow"/>
                </a:rPr>
                <a:t>3.4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713780" y="2710513"/>
              <a:ext cx="423062" cy="251732"/>
            </a:xfrm>
            <a:prstGeom prst="rect">
              <a:avLst/>
            </a:prstGeom>
            <a:gradFill>
              <a:gsLst>
                <a:gs pos="82083">
                  <a:srgbClr val="6CAC77"/>
                </a:gs>
                <a:gs pos="10833">
                  <a:srgbClr val="C4DEC8"/>
                </a:gs>
                <a:gs pos="57000">
                  <a:srgbClr val="9FC9A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endParaRPr lang="en-US" sz="700" dirty="0">
                <a:solidFill>
                  <a:schemeClr val="bg1"/>
                </a:solidFill>
              </a:endParaRPr>
            </a:p>
          </p:txBody>
        </p:sp>
        <p:cxnSp>
          <p:nvCxnSpPr>
            <p:cNvPr id="66" name="Straight Connector 97"/>
            <p:cNvCxnSpPr>
              <a:cxnSpLocks noChangeShapeType="1"/>
            </p:cNvCxnSpPr>
            <p:nvPr/>
          </p:nvCxnSpPr>
          <p:spPr bwMode="auto">
            <a:xfrm flipV="1">
              <a:off x="7177134" y="3717441"/>
              <a:ext cx="423062" cy="247704"/>
            </a:xfrm>
            <a:prstGeom prst="line">
              <a:avLst/>
            </a:prstGeom>
            <a:noFill/>
            <a:ln w="28575" cap="sq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</p:spPr>
        </p:cxnSp>
        <p:cxnSp>
          <p:nvCxnSpPr>
            <p:cNvPr id="67" name="Straight Connector 98"/>
            <p:cNvCxnSpPr>
              <a:cxnSpLocks noChangeShapeType="1"/>
            </p:cNvCxnSpPr>
            <p:nvPr/>
          </p:nvCxnSpPr>
          <p:spPr bwMode="auto">
            <a:xfrm>
              <a:off x="7177134" y="3723611"/>
              <a:ext cx="423062" cy="245562"/>
            </a:xfrm>
            <a:prstGeom prst="line">
              <a:avLst/>
            </a:prstGeom>
            <a:noFill/>
            <a:ln w="28575" cap="sq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</p:spPr>
        </p:cxnSp>
        <p:sp>
          <p:nvSpPr>
            <p:cNvPr id="68" name="Rectangle 67"/>
            <p:cNvSpPr/>
            <p:nvPr/>
          </p:nvSpPr>
          <p:spPr>
            <a:xfrm rot="5400000">
              <a:off x="8401565" y="3555770"/>
              <a:ext cx="287053" cy="100729"/>
            </a:xfrm>
            <a:prstGeom prst="rect">
              <a:avLst/>
            </a:prstGeom>
            <a:solidFill>
              <a:srgbClr val="6CA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 rot="5400000">
              <a:off x="8401565" y="3842824"/>
              <a:ext cx="287053" cy="100729"/>
            </a:xfrm>
            <a:prstGeom prst="rect">
              <a:avLst/>
            </a:prstGeom>
            <a:solidFill>
              <a:srgbClr val="9FC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rot="5400000">
              <a:off x="8401650" y="3268875"/>
              <a:ext cx="287053" cy="100729"/>
            </a:xfrm>
            <a:prstGeom prst="rect">
              <a:avLst/>
            </a:prstGeom>
            <a:solidFill>
              <a:srgbClr val="F79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5400000">
              <a:off x="8401650" y="2981900"/>
              <a:ext cx="287053" cy="100729"/>
            </a:xfrm>
            <a:prstGeom prst="rect">
              <a:avLst/>
            </a:prstGeom>
            <a:solidFill>
              <a:srgbClr val="F95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5400000">
              <a:off x="8401564" y="2408291"/>
              <a:ext cx="287053" cy="100729"/>
            </a:xfrm>
            <a:prstGeom prst="rect">
              <a:avLst/>
            </a:prstGeom>
            <a:solidFill>
              <a:srgbClr val="7B1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627368" y="3359634"/>
              <a:ext cx="2776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  <a:latin typeface="Arial Narrow"/>
                </a:rPr>
                <a:t>5$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588792" y="3643777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  <a:latin typeface="Arial Narrow"/>
                </a:rPr>
                <a:t>  2$</a:t>
              </a:r>
            </a:p>
          </p:txBody>
        </p:sp>
        <p:sp>
          <p:nvSpPr>
            <p:cNvPr id="75" name="Rectangle 74"/>
            <p:cNvSpPr/>
            <p:nvPr/>
          </p:nvSpPr>
          <p:spPr>
            <a:xfrm rot="5400000">
              <a:off x="8401564" y="2695344"/>
              <a:ext cx="287053" cy="100729"/>
            </a:xfrm>
            <a:prstGeom prst="rect">
              <a:avLst/>
            </a:prstGeom>
            <a:solidFill>
              <a:srgbClr val="D432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800">
                <a:solidFill>
                  <a:schemeClr val="bg1"/>
                </a:solidFill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8593708" y="3749662"/>
              <a:ext cx="3077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8616379" y="3062473"/>
              <a:ext cx="3241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  <a:latin typeface="Arial Narrow"/>
                </a:rPr>
                <a:t>10$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622895" y="2775916"/>
              <a:ext cx="3241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  <a:latin typeface="Arial Narrow"/>
                </a:rPr>
                <a:t>20$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614299" y="2488864"/>
              <a:ext cx="3738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  <a:latin typeface="Arial Narrow"/>
                </a:rPr>
                <a:t>&gt;50$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8595457" y="3465414"/>
              <a:ext cx="3077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8595457" y="3173823"/>
              <a:ext cx="3077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8595457" y="2887480"/>
              <a:ext cx="3077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595457" y="2594841"/>
              <a:ext cx="3077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10800000">
              <a:off x="5648101" y="4258449"/>
              <a:ext cx="335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rot="10800000">
              <a:off x="5648101" y="3971055"/>
              <a:ext cx="335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5537077" y="4112871"/>
              <a:ext cx="28739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 bwMode="auto">
            <a:xfrm>
              <a:off x="5788473" y="4027368"/>
              <a:ext cx="2282491" cy="256471"/>
            </a:xfrm>
            <a:prstGeom prst="rect">
              <a:avLst/>
            </a:prstGeom>
            <a:noFill/>
            <a:ln w="222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70511" y="4019520"/>
              <a:ext cx="33695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50" b="1" dirty="0">
                  <a:solidFill>
                    <a:schemeClr val="bg1"/>
                  </a:solidFill>
                  <a:latin typeface="Arial Narrow"/>
                </a:rPr>
                <a:t>2.0</a:t>
              </a:r>
              <a:endParaRPr lang="en-US" sz="105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cxnSp>
          <p:nvCxnSpPr>
            <p:cNvPr id="89" name="Straight Connector 97"/>
            <p:cNvCxnSpPr>
              <a:cxnSpLocks noChangeShapeType="1"/>
            </p:cNvCxnSpPr>
            <p:nvPr/>
          </p:nvCxnSpPr>
          <p:spPr bwMode="auto">
            <a:xfrm flipV="1">
              <a:off x="6251809" y="1945866"/>
              <a:ext cx="423062" cy="238883"/>
            </a:xfrm>
            <a:prstGeom prst="line">
              <a:avLst/>
            </a:prstGeom>
            <a:noFill/>
            <a:ln w="28575" cap="sq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90" name="Straight Connector 98"/>
            <p:cNvCxnSpPr>
              <a:cxnSpLocks noChangeShapeType="1"/>
            </p:cNvCxnSpPr>
            <p:nvPr/>
          </p:nvCxnSpPr>
          <p:spPr bwMode="auto">
            <a:xfrm>
              <a:off x="6251808" y="1945866"/>
              <a:ext cx="423062" cy="238883"/>
            </a:xfrm>
            <a:prstGeom prst="line">
              <a:avLst/>
            </a:prstGeom>
            <a:noFill/>
            <a:ln w="28575" cap="sq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91" name="Straight Connector 97"/>
            <p:cNvCxnSpPr>
              <a:cxnSpLocks noChangeShapeType="1"/>
            </p:cNvCxnSpPr>
            <p:nvPr/>
          </p:nvCxnSpPr>
          <p:spPr bwMode="auto">
            <a:xfrm flipV="1">
              <a:off x="6715459" y="1936699"/>
              <a:ext cx="423062" cy="238883"/>
            </a:xfrm>
            <a:prstGeom prst="line">
              <a:avLst/>
            </a:prstGeom>
            <a:noFill/>
            <a:ln w="28575" cap="sq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92" name="Straight Connector 98"/>
            <p:cNvCxnSpPr>
              <a:cxnSpLocks noChangeShapeType="1"/>
            </p:cNvCxnSpPr>
            <p:nvPr/>
          </p:nvCxnSpPr>
          <p:spPr bwMode="auto">
            <a:xfrm>
              <a:off x="6715458" y="1936699"/>
              <a:ext cx="423062" cy="238883"/>
            </a:xfrm>
            <a:prstGeom prst="line">
              <a:avLst/>
            </a:prstGeom>
            <a:noFill/>
            <a:ln w="28575" cap="sq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93" name="Straight Connector 97"/>
            <p:cNvCxnSpPr>
              <a:cxnSpLocks noChangeShapeType="1"/>
            </p:cNvCxnSpPr>
            <p:nvPr/>
          </p:nvCxnSpPr>
          <p:spPr bwMode="auto">
            <a:xfrm flipV="1">
              <a:off x="7176294" y="1942730"/>
              <a:ext cx="423062" cy="238883"/>
            </a:xfrm>
            <a:prstGeom prst="line">
              <a:avLst/>
            </a:prstGeom>
            <a:noFill/>
            <a:ln w="28575" cap="sq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94" name="Straight Connector 98"/>
            <p:cNvCxnSpPr>
              <a:cxnSpLocks noChangeShapeType="1"/>
            </p:cNvCxnSpPr>
            <p:nvPr/>
          </p:nvCxnSpPr>
          <p:spPr bwMode="auto">
            <a:xfrm>
              <a:off x="7176294" y="1942730"/>
              <a:ext cx="423062" cy="238883"/>
            </a:xfrm>
            <a:prstGeom prst="line">
              <a:avLst/>
            </a:prstGeom>
            <a:noFill/>
            <a:ln w="28575" cap="sq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95" name="Rectangle 94"/>
            <p:cNvSpPr/>
            <p:nvPr/>
          </p:nvSpPr>
          <p:spPr>
            <a:xfrm rot="5400000">
              <a:off x="8401550" y="4130429"/>
              <a:ext cx="287053" cy="100729"/>
            </a:xfrm>
            <a:prstGeom prst="rect">
              <a:avLst/>
            </a:prstGeom>
            <a:solidFill>
              <a:srgbClr val="C4D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603463" y="3930442"/>
              <a:ext cx="3513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chemeClr val="bg1"/>
                  </a:solidFill>
                  <a:latin typeface="Arial Narrow"/>
                </a:rPr>
                <a:t> &lt;1$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8595424" y="4036327"/>
              <a:ext cx="3077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cxnSpLocks noChangeShapeType="1"/>
            </p:cNvCxnSpPr>
            <p:nvPr/>
          </p:nvCxnSpPr>
          <p:spPr bwMode="auto">
            <a:xfrm flipV="1">
              <a:off x="7637130" y="3717441"/>
              <a:ext cx="423062" cy="247704"/>
            </a:xfrm>
            <a:prstGeom prst="line">
              <a:avLst/>
            </a:prstGeom>
            <a:noFill/>
            <a:ln w="12700" cap="sq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</p:spPr>
        </p:cxnSp>
        <p:cxnSp>
          <p:nvCxnSpPr>
            <p:cNvPr id="99" name="Straight Connector 98"/>
            <p:cNvCxnSpPr>
              <a:cxnSpLocks noChangeShapeType="1"/>
            </p:cNvCxnSpPr>
            <p:nvPr/>
          </p:nvCxnSpPr>
          <p:spPr bwMode="auto">
            <a:xfrm>
              <a:off x="7637130" y="3723611"/>
              <a:ext cx="423062" cy="245562"/>
            </a:xfrm>
            <a:prstGeom prst="line">
              <a:avLst/>
            </a:prstGeom>
            <a:noFill/>
            <a:ln w="12700" cap="sq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</p:spPr>
        </p:cxnSp>
        <p:sp>
          <p:nvSpPr>
            <p:cNvPr id="101" name="TextBox 100"/>
            <p:cNvSpPr txBox="1"/>
            <p:nvPr/>
          </p:nvSpPr>
          <p:spPr>
            <a:xfrm>
              <a:off x="8219993" y="1809720"/>
              <a:ext cx="96051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>
                  <a:solidFill>
                    <a:schemeClr val="bg1"/>
                  </a:solidFill>
                  <a:latin typeface="Calibri" panose="020F0502020204030204"/>
                </a:rPr>
                <a:t>Mitigation costs</a:t>
              </a:r>
            </a:p>
            <a:p>
              <a:r>
                <a:rPr lang="en-US" sz="900" i="1" dirty="0">
                  <a:solidFill>
                    <a:schemeClr val="bg1"/>
                  </a:solidFill>
                  <a:latin typeface="Calibri" panose="020F0502020204030204"/>
                </a:rPr>
                <a:t>C</a:t>
              </a:r>
              <a:r>
                <a:rPr lang="en-US" sz="900" i="1" dirty="0" smtClean="0">
                  <a:solidFill>
                    <a:schemeClr val="bg1"/>
                  </a:solidFill>
                  <a:latin typeface="Calibri" panose="020F0502020204030204"/>
                </a:rPr>
                <a:t>arbon price </a:t>
              </a:r>
            </a:p>
            <a:p>
              <a:r>
                <a:rPr lang="en-US" sz="900" i="1" dirty="0" smtClean="0">
                  <a:solidFill>
                    <a:schemeClr val="bg1"/>
                  </a:solidFill>
                  <a:latin typeface="Calibri" panose="020F0502020204030204"/>
                </a:rPr>
                <a:t>(2010$/</a:t>
              </a:r>
              <a:r>
                <a:rPr lang="en-US" sz="900" i="1" dirty="0" err="1" smtClean="0">
                  <a:solidFill>
                    <a:schemeClr val="bg1"/>
                  </a:solidFill>
                  <a:latin typeface="Calibri" panose="020F0502020204030204"/>
                </a:rPr>
                <a:t>tC</a:t>
              </a:r>
              <a:r>
                <a:rPr lang="en-US" sz="900" i="1" dirty="0" smtClean="0">
                  <a:solidFill>
                    <a:schemeClr val="bg1"/>
                  </a:solidFill>
                  <a:latin typeface="Calibri" panose="020F0502020204030204"/>
                </a:rPr>
                <a:t>)</a:t>
              </a:r>
              <a:endParaRPr lang="en-US" sz="900" i="1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grpSp>
          <p:nvGrpSpPr>
            <p:cNvPr id="102" name="Group 85"/>
            <p:cNvGrpSpPr>
              <a:grpSpLocks/>
            </p:cNvGrpSpPr>
            <p:nvPr/>
          </p:nvGrpSpPr>
          <p:grpSpPr bwMode="auto">
            <a:xfrm>
              <a:off x="5724128" y="1560007"/>
              <a:ext cx="2360018" cy="284817"/>
              <a:chOff x="2825948" y="1905000"/>
              <a:chExt cx="5356339" cy="431075"/>
            </a:xfrm>
          </p:grpSpPr>
          <p:sp>
            <p:nvSpPr>
              <p:cNvPr id="103" name="TextBox 18"/>
              <p:cNvSpPr txBox="1">
                <a:spLocks noChangeArrowheads="1"/>
              </p:cNvSpPr>
              <p:nvPr/>
            </p:nvSpPr>
            <p:spPr bwMode="auto">
              <a:xfrm>
                <a:off x="2825948" y="1905000"/>
                <a:ext cx="1157678" cy="419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bg1"/>
                    </a:solidFill>
                    <a:latin typeface="Arial Narrow"/>
                  </a:rPr>
                  <a:t>SSP1</a:t>
                </a:r>
              </a:p>
            </p:txBody>
          </p:sp>
          <p:sp>
            <p:nvSpPr>
              <p:cNvPr id="104" name="TextBox 19"/>
              <p:cNvSpPr txBox="1">
                <a:spLocks noChangeArrowheads="1"/>
              </p:cNvSpPr>
              <p:nvPr/>
            </p:nvSpPr>
            <p:spPr bwMode="auto">
              <a:xfrm>
                <a:off x="3834061" y="1905000"/>
                <a:ext cx="1157678" cy="419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bg1"/>
                    </a:solidFill>
                    <a:latin typeface="Arial Narrow"/>
                  </a:rPr>
                  <a:t>SSP4</a:t>
                </a:r>
              </a:p>
            </p:txBody>
          </p:sp>
          <p:sp>
            <p:nvSpPr>
              <p:cNvPr id="105" name="TextBox 20"/>
              <p:cNvSpPr txBox="1">
                <a:spLocks noChangeArrowheads="1"/>
              </p:cNvSpPr>
              <p:nvPr/>
            </p:nvSpPr>
            <p:spPr bwMode="auto">
              <a:xfrm>
                <a:off x="4914179" y="1905000"/>
                <a:ext cx="1157678" cy="419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bg1"/>
                    </a:solidFill>
                    <a:latin typeface="Arial Narrow"/>
                  </a:rPr>
                  <a:t>SSP2</a:t>
                </a:r>
              </a:p>
            </p:txBody>
          </p:sp>
          <p:sp>
            <p:nvSpPr>
              <p:cNvPr id="106" name="TextBox 69"/>
              <p:cNvSpPr txBox="1">
                <a:spLocks noChangeArrowheads="1"/>
              </p:cNvSpPr>
              <p:nvPr/>
            </p:nvSpPr>
            <p:spPr bwMode="auto">
              <a:xfrm>
                <a:off x="5922292" y="1916833"/>
                <a:ext cx="1157678" cy="419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bg1"/>
                    </a:solidFill>
                    <a:latin typeface="Arial Narrow"/>
                  </a:rPr>
                  <a:t>SSP3</a:t>
                </a:r>
              </a:p>
            </p:txBody>
          </p:sp>
          <p:sp>
            <p:nvSpPr>
              <p:cNvPr id="107" name="TextBox 70"/>
              <p:cNvSpPr txBox="1">
                <a:spLocks noChangeArrowheads="1"/>
              </p:cNvSpPr>
              <p:nvPr/>
            </p:nvSpPr>
            <p:spPr bwMode="auto">
              <a:xfrm>
                <a:off x="7024609" y="1916833"/>
                <a:ext cx="1157678" cy="419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 dirty="0">
                    <a:solidFill>
                      <a:schemeClr val="bg1"/>
                    </a:solidFill>
                    <a:latin typeface="Arial Narrow"/>
                  </a:rPr>
                  <a:t>SSP5</a:t>
                </a:r>
              </a:p>
            </p:txBody>
          </p:sp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6886"/>
            <a:ext cx="4438940" cy="450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534077" y="6519446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Riahi et al, 2016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 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543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GIAR5_PresentationTemplate_Final">
  <a:themeElements>
    <a:clrScheme name="IPCC_ColourPalette">
      <a:dk1>
        <a:srgbClr val="000000"/>
      </a:dk1>
      <a:lt1>
        <a:srgbClr val="FFFFFF"/>
      </a:lt1>
      <a:dk2>
        <a:srgbClr val="5492CD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PresentationSlideMaster">
  <a:themeElements>
    <a:clrScheme name="IPCC_ColourPalette">
      <a:dk1>
        <a:srgbClr val="000000"/>
      </a:dk1>
      <a:lt1>
        <a:srgbClr val="FFFFFF"/>
      </a:lt1>
      <a:dk2>
        <a:srgbClr val="5492CD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1_iiasa-version4">
  <a:themeElements>
    <a:clrScheme name="iiasa-version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asa-version4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iasa-version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3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4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iiasa-pptx-template-dark-&amp;-light">
  <a:themeElements>
    <a:clrScheme name="iiasa-version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asa-version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iasa-vers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IASA">
  <a:themeElements>
    <a:clrScheme name="iiasa-vers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asa-version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iasa-vers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asa-vers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asa-vers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WGIAR5_PresentationTemplate_Final</Template>
  <TotalTime>215</TotalTime>
  <Words>928</Words>
  <Application>Microsoft Office PowerPoint</Application>
  <PresentationFormat>On-screen Show (4:3)</PresentationFormat>
  <Paragraphs>198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MS PGothic</vt:lpstr>
      <vt:lpstr>MS PGothic</vt:lpstr>
      <vt:lpstr>Arial</vt:lpstr>
      <vt:lpstr>Arial </vt:lpstr>
      <vt:lpstr>Arial Narrow</vt:lpstr>
      <vt:lpstr>Calibri</vt:lpstr>
      <vt:lpstr>Times New Roman</vt:lpstr>
      <vt:lpstr>Wingdings</vt:lpstr>
      <vt:lpstr>WGIAR5_PresentationTemplate_Final</vt:lpstr>
      <vt:lpstr>PresentationSlideMaster</vt:lpstr>
      <vt:lpstr>1_PresentationSlideMaster</vt:lpstr>
      <vt:lpstr>2_PresentationSlideMaster</vt:lpstr>
      <vt:lpstr>3_PresentationSlideMaster</vt:lpstr>
      <vt:lpstr>4_PresentationSlideMaster</vt:lpstr>
      <vt:lpstr>iiasa-pptx-template-dark-&amp;-light</vt:lpstr>
      <vt:lpstr>Office Theme</vt:lpstr>
      <vt:lpstr>IIASA</vt:lpstr>
      <vt:lpstr>5_PresentationSlideMaster</vt:lpstr>
      <vt:lpstr>1_iiasa-version4</vt:lpstr>
      <vt:lpstr>“IIASA Community Services” in the context of the IPCC</vt:lpstr>
      <vt:lpstr>IIASA Community Services related to the IPCC</vt:lpstr>
      <vt:lpstr>-1- Community Building</vt:lpstr>
      <vt:lpstr>PowerPoint Presentation</vt:lpstr>
      <vt:lpstr>New Community Scenarios for Integrated CC Assessments</vt:lpstr>
      <vt:lpstr>-2- Coordination of Community Research Activities</vt:lpstr>
      <vt:lpstr>SRES: Special Report on Emissions Scenarios</vt:lpstr>
      <vt:lpstr>The Representative Concentration Pathways (RCPs)</vt:lpstr>
      <vt:lpstr>SSPs – Shared Socioeconomic Pathways for the AR6</vt:lpstr>
      <vt:lpstr>-3- Selected Scientific Contributions  to the AR5</vt:lpstr>
      <vt:lpstr>IIASA &amp; IPCC AR5: 2009 - 2014 </vt:lpstr>
      <vt:lpstr>Some key inputs to the IPCC AR5</vt:lpstr>
      <vt:lpstr>PowerPoint Presentation</vt:lpstr>
      <vt:lpstr>GEA has served as a role-model of the IPCC’s assessment of climate change mitigation co-benefits (e.g. for air pollution &amp; energy security)</vt:lpstr>
      <vt:lpstr>-4- IIASA as a Hub for  Community Data Services</vt:lpstr>
      <vt:lpstr>IIASA-IPCC Scenario Databases</vt:lpstr>
      <vt:lpstr>PowerPoint Presentation</vt:lpstr>
      <vt:lpstr>Integration across climate and other objectives is key for  cost-effectivly addressing environmental challenges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Steffen Brunner</dc:creator>
  <cp:lastModifiedBy>Keywan Riahi</cp:lastModifiedBy>
  <cp:revision>347</cp:revision>
  <cp:lastPrinted>2014-12-11T11:05:34Z</cp:lastPrinted>
  <dcterms:created xsi:type="dcterms:W3CDTF">2014-03-26T10:57:28Z</dcterms:created>
  <dcterms:modified xsi:type="dcterms:W3CDTF">2017-02-27T12:01:03Z</dcterms:modified>
</cp:coreProperties>
</file>