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27"/>
  </p:notesMasterIdLst>
  <p:sldIdLst>
    <p:sldId id="258" r:id="rId3"/>
    <p:sldId id="354" r:id="rId4"/>
    <p:sldId id="337" r:id="rId5"/>
    <p:sldId id="355" r:id="rId6"/>
    <p:sldId id="341" r:id="rId7"/>
    <p:sldId id="344" r:id="rId8"/>
    <p:sldId id="345" r:id="rId9"/>
    <p:sldId id="263" r:id="rId10"/>
    <p:sldId id="310" r:id="rId11"/>
    <p:sldId id="312" r:id="rId12"/>
    <p:sldId id="338" r:id="rId13"/>
    <p:sldId id="316" r:id="rId14"/>
    <p:sldId id="273" r:id="rId15"/>
    <p:sldId id="346" r:id="rId16"/>
    <p:sldId id="331" r:id="rId17"/>
    <p:sldId id="349" r:id="rId18"/>
    <p:sldId id="347" r:id="rId19"/>
    <p:sldId id="301" r:id="rId20"/>
    <p:sldId id="302" r:id="rId21"/>
    <p:sldId id="303" r:id="rId22"/>
    <p:sldId id="348" r:id="rId23"/>
    <p:sldId id="353" r:id="rId24"/>
    <p:sldId id="352" r:id="rId25"/>
    <p:sldId id="35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97" autoAdjust="0"/>
  </p:normalViewPr>
  <p:slideViewPr>
    <p:cSldViewPr>
      <p:cViewPr varScale="1">
        <p:scale>
          <a:sx n="74" d="100"/>
          <a:sy n="74" d="100"/>
        </p:scale>
        <p:origin x="-2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utz\AppData\Local\Microsoft\Windows\Temporary%20Internet%20Files\Content.IE5\0C0SS1VI\World%20Line%20graphs%201970-2100%20and%20SSP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'[World Line graphs 1970-2100 and SSPs.xlsx]Sheet1'!$G$2</c:f>
          <c:strCache>
            <c:ptCount val="1"/>
          </c:strCache>
        </c:strRef>
      </c:tx>
      <c:layout/>
      <c:overlay val="0"/>
    </c:title>
    <c:autoTitleDeleted val="0"/>
    <c:plotArea>
      <c:layout/>
      <c:areaChart>
        <c:grouping val="stacked"/>
        <c:varyColors val="0"/>
        <c:ser>
          <c:idx val="4"/>
          <c:order val="0"/>
          <c:tx>
            <c:strRef>
              <c:f>'[World Line graphs 1970-2100 and SSPs.xlsx]Sheet1'!$S$5</c:f>
              <c:strCache>
                <c:ptCount val="1"/>
                <c:pt idx="0">
                  <c:v>Pop &lt; 15 yrs</c:v>
                </c:pt>
              </c:strCache>
            </c:strRef>
          </c:tx>
          <c:spPr>
            <a:pattFill prst="ltDnDiag">
              <a:fgClr>
                <a:sysClr val="window" lastClr="FFFFFF">
                  <a:lumMod val="85000"/>
                </a:sysClr>
              </a:fgClr>
              <a:bgClr>
                <a:sysClr val="window" lastClr="FFFFFF">
                  <a:lumMod val="100000"/>
                </a:sysClr>
              </a:bgClr>
            </a:pattFill>
          </c:spPr>
          <c:cat>
            <c:numRef>
              <c:f>'[World Line graphs 1970-2100 and SSPs.xlsx]Sheet1'!$R$6:$R$32</c:f>
              <c:numCache>
                <c:formatCode>General</c:formatCode>
                <c:ptCount val="27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2035</c:v>
                </c:pt>
                <c:pt idx="14">
                  <c:v>2040</c:v>
                </c:pt>
                <c:pt idx="15">
                  <c:v>2045</c:v>
                </c:pt>
                <c:pt idx="16">
                  <c:v>2050</c:v>
                </c:pt>
                <c:pt idx="17">
                  <c:v>2055</c:v>
                </c:pt>
                <c:pt idx="18">
                  <c:v>2060</c:v>
                </c:pt>
                <c:pt idx="19">
                  <c:v>2065</c:v>
                </c:pt>
                <c:pt idx="20">
                  <c:v>2070</c:v>
                </c:pt>
                <c:pt idx="21">
                  <c:v>2075</c:v>
                </c:pt>
                <c:pt idx="22">
                  <c:v>2080</c:v>
                </c:pt>
                <c:pt idx="23">
                  <c:v>2085</c:v>
                </c:pt>
                <c:pt idx="24">
                  <c:v>2090</c:v>
                </c:pt>
                <c:pt idx="25">
                  <c:v>2095</c:v>
                </c:pt>
                <c:pt idx="26">
                  <c:v>2100</c:v>
                </c:pt>
              </c:numCache>
            </c:numRef>
          </c:cat>
          <c:val>
            <c:numRef>
              <c:f>'[World Line graphs 1970-2100 and SSPs.xlsx]Sheet1'!$S$6:$S$32</c:f>
              <c:numCache>
                <c:formatCode>General</c:formatCode>
                <c:ptCount val="27"/>
                <c:pt idx="0">
                  <c:v>1384365.3689999999</c:v>
                </c:pt>
                <c:pt idx="1">
                  <c:v>1497892.0060000001</c:v>
                </c:pt>
                <c:pt idx="2">
                  <c:v>1572373.4890000001</c:v>
                </c:pt>
                <c:pt idx="3">
                  <c:v>1645078.027</c:v>
                </c:pt>
                <c:pt idx="4">
                  <c:v>1737312.0460000001</c:v>
                </c:pt>
                <c:pt idx="5">
                  <c:v>1819942.8859999999</c:v>
                </c:pt>
                <c:pt idx="6">
                  <c:v>1849266.46</c:v>
                </c:pt>
                <c:pt idx="7">
                  <c:v>1835348.3019999999</c:v>
                </c:pt>
                <c:pt idx="8">
                  <c:v>1846674.96</c:v>
                </c:pt>
                <c:pt idx="9">
                  <c:v>1864879.95982223</c:v>
                </c:pt>
                <c:pt idx="10">
                  <c:v>1881301.82028646</c:v>
                </c:pt>
                <c:pt idx="11">
                  <c:v>1872793.9514949899</c:v>
                </c:pt>
                <c:pt idx="12">
                  <c:v>1854730.53283662</c:v>
                </c:pt>
                <c:pt idx="13">
                  <c:v>1829040.3420788499</c:v>
                </c:pt>
                <c:pt idx="14">
                  <c:v>1803819.9499872799</c:v>
                </c:pt>
                <c:pt idx="15">
                  <c:v>1778496.4775579099</c:v>
                </c:pt>
                <c:pt idx="16">
                  <c:v>1744900.84531739</c:v>
                </c:pt>
                <c:pt idx="17">
                  <c:v>1700737.74023723</c:v>
                </c:pt>
                <c:pt idx="18">
                  <c:v>1648886.58620532</c:v>
                </c:pt>
                <c:pt idx="19">
                  <c:v>1596104.7022533801</c:v>
                </c:pt>
                <c:pt idx="20">
                  <c:v>1546815.0975953301</c:v>
                </c:pt>
                <c:pt idx="21">
                  <c:v>1499473.5870725899</c:v>
                </c:pt>
                <c:pt idx="22">
                  <c:v>1450118.31892281</c:v>
                </c:pt>
                <c:pt idx="23">
                  <c:v>1396537.5636489301</c:v>
                </c:pt>
                <c:pt idx="24">
                  <c:v>1341332.23212669</c:v>
                </c:pt>
                <c:pt idx="25">
                  <c:v>1287678.7307312901</c:v>
                </c:pt>
                <c:pt idx="26">
                  <c:v>1238533.4289090501</c:v>
                </c:pt>
              </c:numCache>
            </c:numRef>
          </c:val>
        </c:ser>
        <c:ser>
          <c:idx val="0"/>
          <c:order val="1"/>
          <c:tx>
            <c:strRef>
              <c:f>'[World Line graphs 1970-2100 and SSPs.xlsx]Sheet1'!$T$5</c:f>
              <c:strCache>
                <c:ptCount val="1"/>
                <c:pt idx="0">
                  <c:v>No Education 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'[World Line graphs 1970-2100 and SSPs.xlsx]Sheet1'!$R$6:$R$32</c:f>
              <c:numCache>
                <c:formatCode>General</c:formatCode>
                <c:ptCount val="27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2035</c:v>
                </c:pt>
                <c:pt idx="14">
                  <c:v>2040</c:v>
                </c:pt>
                <c:pt idx="15">
                  <c:v>2045</c:v>
                </c:pt>
                <c:pt idx="16">
                  <c:v>2050</c:v>
                </c:pt>
                <c:pt idx="17">
                  <c:v>2055</c:v>
                </c:pt>
                <c:pt idx="18">
                  <c:v>2060</c:v>
                </c:pt>
                <c:pt idx="19">
                  <c:v>2065</c:v>
                </c:pt>
                <c:pt idx="20">
                  <c:v>2070</c:v>
                </c:pt>
                <c:pt idx="21">
                  <c:v>2075</c:v>
                </c:pt>
                <c:pt idx="22">
                  <c:v>2080</c:v>
                </c:pt>
                <c:pt idx="23">
                  <c:v>2085</c:v>
                </c:pt>
                <c:pt idx="24">
                  <c:v>2090</c:v>
                </c:pt>
                <c:pt idx="25">
                  <c:v>2095</c:v>
                </c:pt>
                <c:pt idx="26">
                  <c:v>2100</c:v>
                </c:pt>
              </c:numCache>
            </c:numRef>
          </c:cat>
          <c:val>
            <c:numRef>
              <c:f>'[World Line graphs 1970-2100 and SSPs.xlsx]Sheet1'!$T$6:$T$32</c:f>
              <c:numCache>
                <c:formatCode>General</c:formatCode>
                <c:ptCount val="27"/>
                <c:pt idx="0">
                  <c:v>818550.81139935995</c:v>
                </c:pt>
                <c:pt idx="1">
                  <c:v>832976.89714184206</c:v>
                </c:pt>
                <c:pt idx="2">
                  <c:v>845870.37802858802</c:v>
                </c:pt>
                <c:pt idx="3">
                  <c:v>855081.60792316496</c:v>
                </c:pt>
                <c:pt idx="4">
                  <c:v>857088.68284516898</c:v>
                </c:pt>
                <c:pt idx="5">
                  <c:v>853997.85945890297</c:v>
                </c:pt>
                <c:pt idx="6">
                  <c:v>841874.73081592796</c:v>
                </c:pt>
                <c:pt idx="7">
                  <c:v>822260.22591003997</c:v>
                </c:pt>
                <c:pt idx="8">
                  <c:v>795562.48086858704</c:v>
                </c:pt>
                <c:pt idx="9">
                  <c:v>771497.318098602</c:v>
                </c:pt>
                <c:pt idx="10">
                  <c:v>738534.23396504601</c:v>
                </c:pt>
                <c:pt idx="11">
                  <c:v>702302.661257862</c:v>
                </c:pt>
                <c:pt idx="12">
                  <c:v>661502.21242912998</c:v>
                </c:pt>
                <c:pt idx="13">
                  <c:v>617151.87612323498</c:v>
                </c:pt>
                <c:pt idx="14">
                  <c:v>569786.51523202704</c:v>
                </c:pt>
                <c:pt idx="15">
                  <c:v>520150.79466872202</c:v>
                </c:pt>
                <c:pt idx="16">
                  <c:v>469266.22518077801</c:v>
                </c:pt>
                <c:pt idx="17">
                  <c:v>417842.68022576103</c:v>
                </c:pt>
                <c:pt idx="18">
                  <c:v>366850.31279564899</c:v>
                </c:pt>
                <c:pt idx="19">
                  <c:v>317879.40714301902</c:v>
                </c:pt>
                <c:pt idx="20">
                  <c:v>271941.41656085802</c:v>
                </c:pt>
                <c:pt idx="21">
                  <c:v>229787.58116921099</c:v>
                </c:pt>
                <c:pt idx="22">
                  <c:v>191808.56532798801</c:v>
                </c:pt>
                <c:pt idx="23">
                  <c:v>158186.04439633901</c:v>
                </c:pt>
                <c:pt idx="24">
                  <c:v>128930.174060007</c:v>
                </c:pt>
                <c:pt idx="25">
                  <c:v>103834.983335599</c:v>
                </c:pt>
                <c:pt idx="26">
                  <c:v>82765.941987439306</c:v>
                </c:pt>
              </c:numCache>
            </c:numRef>
          </c:val>
        </c:ser>
        <c:ser>
          <c:idx val="1"/>
          <c:order val="2"/>
          <c:tx>
            <c:strRef>
              <c:f>'[World Line graphs 1970-2100 and SSPs.xlsx]Sheet1'!$U$5</c:f>
              <c:strCache>
                <c:ptCount val="1"/>
                <c:pt idx="0">
                  <c:v>Incomp. Primary</c:v>
                </c:pt>
              </c:strCache>
            </c:strRef>
          </c:tx>
          <c:spPr>
            <a:solidFill>
              <a:srgbClr val="FF6600"/>
            </a:solidFill>
          </c:spPr>
          <c:cat>
            <c:numRef>
              <c:f>'[World Line graphs 1970-2100 and SSPs.xlsx]Sheet1'!$R$6:$R$32</c:f>
              <c:numCache>
                <c:formatCode>General</c:formatCode>
                <c:ptCount val="27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2035</c:v>
                </c:pt>
                <c:pt idx="14">
                  <c:v>2040</c:v>
                </c:pt>
                <c:pt idx="15">
                  <c:v>2045</c:v>
                </c:pt>
                <c:pt idx="16">
                  <c:v>2050</c:v>
                </c:pt>
                <c:pt idx="17">
                  <c:v>2055</c:v>
                </c:pt>
                <c:pt idx="18">
                  <c:v>2060</c:v>
                </c:pt>
                <c:pt idx="19">
                  <c:v>2065</c:v>
                </c:pt>
                <c:pt idx="20">
                  <c:v>2070</c:v>
                </c:pt>
                <c:pt idx="21">
                  <c:v>2075</c:v>
                </c:pt>
                <c:pt idx="22">
                  <c:v>2080</c:v>
                </c:pt>
                <c:pt idx="23">
                  <c:v>2085</c:v>
                </c:pt>
                <c:pt idx="24">
                  <c:v>2090</c:v>
                </c:pt>
                <c:pt idx="25">
                  <c:v>2095</c:v>
                </c:pt>
                <c:pt idx="26">
                  <c:v>2100</c:v>
                </c:pt>
              </c:numCache>
            </c:numRef>
          </c:cat>
          <c:val>
            <c:numRef>
              <c:f>'[World Line graphs 1970-2100 and SSPs.xlsx]Sheet1'!$U$6:$U$32</c:f>
              <c:numCache>
                <c:formatCode>General</c:formatCode>
                <c:ptCount val="27"/>
                <c:pt idx="0">
                  <c:v>214264.841749788</c:v>
                </c:pt>
                <c:pt idx="1">
                  <c:v>228898.15369821401</c:v>
                </c:pt>
                <c:pt idx="2">
                  <c:v>244305.09455706499</c:v>
                </c:pt>
                <c:pt idx="3">
                  <c:v>257741.71944089199</c:v>
                </c:pt>
                <c:pt idx="4">
                  <c:v>270491.55509701697</c:v>
                </c:pt>
                <c:pt idx="5">
                  <c:v>282435.49823159003</c:v>
                </c:pt>
                <c:pt idx="6">
                  <c:v>299599.45289834403</c:v>
                </c:pt>
                <c:pt idx="7">
                  <c:v>310452.96271640802</c:v>
                </c:pt>
                <c:pt idx="8">
                  <c:v>318354.83318276401</c:v>
                </c:pt>
                <c:pt idx="9">
                  <c:v>317358.84263976</c:v>
                </c:pt>
                <c:pt idx="10">
                  <c:v>313005.84076220798</c:v>
                </c:pt>
                <c:pt idx="11">
                  <c:v>304990.94559339603</c:v>
                </c:pt>
                <c:pt idx="12">
                  <c:v>294306.07787645602</c:v>
                </c:pt>
                <c:pt idx="13">
                  <c:v>280170.00384897302</c:v>
                </c:pt>
                <c:pt idx="14">
                  <c:v>262840.64156704</c:v>
                </c:pt>
                <c:pt idx="15">
                  <c:v>243050.653508018</c:v>
                </c:pt>
                <c:pt idx="16">
                  <c:v>221534.59511647499</c:v>
                </c:pt>
                <c:pt idx="17">
                  <c:v>199007.54620238801</c:v>
                </c:pt>
                <c:pt idx="18">
                  <c:v>176057.29775735899</c:v>
                </c:pt>
                <c:pt idx="19">
                  <c:v>153502.72678484599</c:v>
                </c:pt>
                <c:pt idx="20">
                  <c:v>131860.00812558801</c:v>
                </c:pt>
                <c:pt idx="21">
                  <c:v>111710.198252588</c:v>
                </c:pt>
                <c:pt idx="22">
                  <c:v>93550.271909611503</c:v>
                </c:pt>
                <c:pt idx="23">
                  <c:v>77595.553774260698</c:v>
                </c:pt>
                <c:pt idx="24">
                  <c:v>63764.632169869801</c:v>
                </c:pt>
                <c:pt idx="25">
                  <c:v>51887.913899234598</c:v>
                </c:pt>
                <c:pt idx="26">
                  <c:v>41844.1816399456</c:v>
                </c:pt>
              </c:numCache>
            </c:numRef>
          </c:val>
        </c:ser>
        <c:ser>
          <c:idx val="2"/>
          <c:order val="3"/>
          <c:tx>
            <c:strRef>
              <c:f>'[World Line graphs 1970-2100 and SSPs.xlsx]Sheet1'!$V$5</c:f>
              <c:strCache>
                <c:ptCount val="1"/>
                <c:pt idx="0">
                  <c:v>Primary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'[World Line graphs 1970-2100 and SSPs.xlsx]Sheet1'!$R$6:$R$32</c:f>
              <c:numCache>
                <c:formatCode>General</c:formatCode>
                <c:ptCount val="27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2035</c:v>
                </c:pt>
                <c:pt idx="14">
                  <c:v>2040</c:v>
                </c:pt>
                <c:pt idx="15">
                  <c:v>2045</c:v>
                </c:pt>
                <c:pt idx="16">
                  <c:v>2050</c:v>
                </c:pt>
                <c:pt idx="17">
                  <c:v>2055</c:v>
                </c:pt>
                <c:pt idx="18">
                  <c:v>2060</c:v>
                </c:pt>
                <c:pt idx="19">
                  <c:v>2065</c:v>
                </c:pt>
                <c:pt idx="20">
                  <c:v>2070</c:v>
                </c:pt>
                <c:pt idx="21">
                  <c:v>2075</c:v>
                </c:pt>
                <c:pt idx="22">
                  <c:v>2080</c:v>
                </c:pt>
                <c:pt idx="23">
                  <c:v>2085</c:v>
                </c:pt>
                <c:pt idx="24">
                  <c:v>2090</c:v>
                </c:pt>
                <c:pt idx="25">
                  <c:v>2095</c:v>
                </c:pt>
                <c:pt idx="26">
                  <c:v>2100</c:v>
                </c:pt>
              </c:numCache>
            </c:numRef>
          </c:cat>
          <c:val>
            <c:numRef>
              <c:f>'[World Line graphs 1970-2100 and SSPs.xlsx]Sheet1'!$V$6:$V$32</c:f>
              <c:numCache>
                <c:formatCode>General</c:formatCode>
                <c:ptCount val="27"/>
                <c:pt idx="0">
                  <c:v>551325.81160992396</c:v>
                </c:pt>
                <c:pt idx="1">
                  <c:v>600574.21256555396</c:v>
                </c:pt>
                <c:pt idx="2">
                  <c:v>655880.13134069694</c:v>
                </c:pt>
                <c:pt idx="3">
                  <c:v>719556.44862619601</c:v>
                </c:pt>
                <c:pt idx="4">
                  <c:v>774882.29862276604</c:v>
                </c:pt>
                <c:pt idx="5">
                  <c:v>813830.27005587902</c:v>
                </c:pt>
                <c:pt idx="6">
                  <c:v>856690.14497714001</c:v>
                </c:pt>
                <c:pt idx="7">
                  <c:v>872779.66353864595</c:v>
                </c:pt>
                <c:pt idx="8">
                  <c:v>905536.50220647804</c:v>
                </c:pt>
                <c:pt idx="9">
                  <c:v>936382.11368321697</c:v>
                </c:pt>
                <c:pt idx="10">
                  <c:v>963519.93021088105</c:v>
                </c:pt>
                <c:pt idx="11">
                  <c:v>981557.08839203697</c:v>
                </c:pt>
                <c:pt idx="12">
                  <c:v>992100.36320903501</c:v>
                </c:pt>
                <c:pt idx="13">
                  <c:v>995355.88273236202</c:v>
                </c:pt>
                <c:pt idx="14">
                  <c:v>990223.94491912297</c:v>
                </c:pt>
                <c:pt idx="15">
                  <c:v>977246.27968159097</c:v>
                </c:pt>
                <c:pt idx="16">
                  <c:v>957425.58579050703</c:v>
                </c:pt>
                <c:pt idx="17">
                  <c:v>930982.57244506106</c:v>
                </c:pt>
                <c:pt idx="18">
                  <c:v>898109.10607252899</c:v>
                </c:pt>
                <c:pt idx="19">
                  <c:v>860156.04169290804</c:v>
                </c:pt>
                <c:pt idx="20">
                  <c:v>817445.96818473097</c:v>
                </c:pt>
                <c:pt idx="21">
                  <c:v>771062.49991165695</c:v>
                </c:pt>
                <c:pt idx="22">
                  <c:v>721787.622741892</c:v>
                </c:pt>
                <c:pt idx="23">
                  <c:v>670534.51867208397</c:v>
                </c:pt>
                <c:pt idx="24">
                  <c:v>618024.06911884504</c:v>
                </c:pt>
                <c:pt idx="25">
                  <c:v>565193.77785813506</c:v>
                </c:pt>
                <c:pt idx="26">
                  <c:v>513244.48431940301</c:v>
                </c:pt>
              </c:numCache>
            </c:numRef>
          </c:val>
        </c:ser>
        <c:ser>
          <c:idx val="3"/>
          <c:order val="4"/>
          <c:tx>
            <c:strRef>
              <c:f>'[World Line graphs 1970-2100 and SSPs.xlsx]Sheet1'!$W$5</c:f>
              <c:strCache>
                <c:ptCount val="1"/>
                <c:pt idx="0">
                  <c:v>Lower Secondary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'[World Line graphs 1970-2100 and SSPs.xlsx]Sheet1'!$R$6:$R$32</c:f>
              <c:numCache>
                <c:formatCode>General</c:formatCode>
                <c:ptCount val="27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2035</c:v>
                </c:pt>
                <c:pt idx="14">
                  <c:v>2040</c:v>
                </c:pt>
                <c:pt idx="15">
                  <c:v>2045</c:v>
                </c:pt>
                <c:pt idx="16">
                  <c:v>2050</c:v>
                </c:pt>
                <c:pt idx="17">
                  <c:v>2055</c:v>
                </c:pt>
                <c:pt idx="18">
                  <c:v>2060</c:v>
                </c:pt>
                <c:pt idx="19">
                  <c:v>2065</c:v>
                </c:pt>
                <c:pt idx="20">
                  <c:v>2070</c:v>
                </c:pt>
                <c:pt idx="21">
                  <c:v>2075</c:v>
                </c:pt>
                <c:pt idx="22">
                  <c:v>2080</c:v>
                </c:pt>
                <c:pt idx="23">
                  <c:v>2085</c:v>
                </c:pt>
                <c:pt idx="24">
                  <c:v>2090</c:v>
                </c:pt>
                <c:pt idx="25">
                  <c:v>2095</c:v>
                </c:pt>
                <c:pt idx="26">
                  <c:v>2100</c:v>
                </c:pt>
              </c:numCache>
            </c:numRef>
          </c:cat>
          <c:val>
            <c:numRef>
              <c:f>'[World Line graphs 1970-2100 and SSPs.xlsx]Sheet1'!$W$6:$W$32</c:f>
              <c:numCache>
                <c:formatCode>General</c:formatCode>
                <c:ptCount val="27"/>
                <c:pt idx="0">
                  <c:v>341699.05230337399</c:v>
                </c:pt>
                <c:pt idx="1">
                  <c:v>423265.88753777201</c:v>
                </c:pt>
                <c:pt idx="2">
                  <c:v>510717.43891920702</c:v>
                </c:pt>
                <c:pt idx="3">
                  <c:v>617403.657927986</c:v>
                </c:pt>
                <c:pt idx="4">
                  <c:v>741070.70595536998</c:v>
                </c:pt>
                <c:pt idx="5">
                  <c:v>845448.17112276098</c:v>
                </c:pt>
                <c:pt idx="6">
                  <c:v>924948.94145334605</c:v>
                </c:pt>
                <c:pt idx="7">
                  <c:v>1044020.71042991</c:v>
                </c:pt>
                <c:pt idx="8">
                  <c:v>1138968.19629309</c:v>
                </c:pt>
                <c:pt idx="9">
                  <c:v>1218816.4214190701</c:v>
                </c:pt>
                <c:pt idx="10">
                  <c:v>1291186.27308842</c:v>
                </c:pt>
                <c:pt idx="11">
                  <c:v>1357772.60854407</c:v>
                </c:pt>
                <c:pt idx="12">
                  <c:v>1403992.1409934899</c:v>
                </c:pt>
                <c:pt idx="13">
                  <c:v>1434320.9682522099</c:v>
                </c:pt>
                <c:pt idx="14">
                  <c:v>1444295.9447554001</c:v>
                </c:pt>
                <c:pt idx="15">
                  <c:v>1434955.0600445201</c:v>
                </c:pt>
                <c:pt idx="16">
                  <c:v>1409296.8006265699</c:v>
                </c:pt>
                <c:pt idx="17">
                  <c:v>1367679.82532372</c:v>
                </c:pt>
                <c:pt idx="18">
                  <c:v>1310897.4374677599</c:v>
                </c:pt>
                <c:pt idx="19">
                  <c:v>1241920.88071842</c:v>
                </c:pt>
                <c:pt idx="20">
                  <c:v>1163837.8763290099</c:v>
                </c:pt>
                <c:pt idx="21">
                  <c:v>1080531.24184816</c:v>
                </c:pt>
                <c:pt idx="22">
                  <c:v>995819.84937763598</c:v>
                </c:pt>
                <c:pt idx="23">
                  <c:v>912144.14530501096</c:v>
                </c:pt>
                <c:pt idx="24">
                  <c:v>831053.98189385096</c:v>
                </c:pt>
                <c:pt idx="25">
                  <c:v>753631.43140128604</c:v>
                </c:pt>
                <c:pt idx="26">
                  <c:v>680857.71262159105</c:v>
                </c:pt>
              </c:numCache>
            </c:numRef>
          </c:val>
        </c:ser>
        <c:ser>
          <c:idx val="5"/>
          <c:order val="5"/>
          <c:tx>
            <c:strRef>
              <c:f>'[World Line graphs 1970-2100 and SSPs.xlsx]Sheet1'!$X$5</c:f>
              <c:strCache>
                <c:ptCount val="1"/>
                <c:pt idx="0">
                  <c:v>Upper Secondary</c:v>
                </c:pt>
              </c:strCache>
            </c:strRef>
          </c:tx>
          <c:spPr>
            <a:solidFill>
              <a:srgbClr val="0066FF"/>
            </a:solidFill>
            <a:ln w="25400">
              <a:noFill/>
            </a:ln>
          </c:spPr>
          <c:cat>
            <c:numRef>
              <c:f>'[World Line graphs 1970-2100 and SSPs.xlsx]Sheet1'!$R$6:$R$32</c:f>
              <c:numCache>
                <c:formatCode>General</c:formatCode>
                <c:ptCount val="27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2035</c:v>
                </c:pt>
                <c:pt idx="14">
                  <c:v>2040</c:v>
                </c:pt>
                <c:pt idx="15">
                  <c:v>2045</c:v>
                </c:pt>
                <c:pt idx="16">
                  <c:v>2050</c:v>
                </c:pt>
                <c:pt idx="17">
                  <c:v>2055</c:v>
                </c:pt>
                <c:pt idx="18">
                  <c:v>2060</c:v>
                </c:pt>
                <c:pt idx="19">
                  <c:v>2065</c:v>
                </c:pt>
                <c:pt idx="20">
                  <c:v>2070</c:v>
                </c:pt>
                <c:pt idx="21">
                  <c:v>2075</c:v>
                </c:pt>
                <c:pt idx="22">
                  <c:v>2080</c:v>
                </c:pt>
                <c:pt idx="23">
                  <c:v>2085</c:v>
                </c:pt>
                <c:pt idx="24">
                  <c:v>2090</c:v>
                </c:pt>
                <c:pt idx="25">
                  <c:v>2095</c:v>
                </c:pt>
                <c:pt idx="26">
                  <c:v>2100</c:v>
                </c:pt>
              </c:numCache>
            </c:numRef>
          </c:cat>
          <c:val>
            <c:numRef>
              <c:f>'[World Line graphs 1970-2100 and SSPs.xlsx]Sheet1'!$X$6:$X$32</c:f>
              <c:numCache>
                <c:formatCode>General</c:formatCode>
                <c:ptCount val="27"/>
                <c:pt idx="0">
                  <c:v>295926.27393451199</c:v>
                </c:pt>
                <c:pt idx="1">
                  <c:v>372674.72850702202</c:v>
                </c:pt>
                <c:pt idx="2">
                  <c:v>466058.84340759303</c:v>
                </c:pt>
                <c:pt idx="3">
                  <c:v>565341.79056512099</c:v>
                </c:pt>
                <c:pt idx="4">
                  <c:v>668885.26699324802</c:v>
                </c:pt>
                <c:pt idx="5">
                  <c:v>790635.60328712303</c:v>
                </c:pt>
                <c:pt idx="6">
                  <c:v>945521.66295091202</c:v>
                </c:pt>
                <c:pt idx="7">
                  <c:v>1112530.2263569699</c:v>
                </c:pt>
                <c:pt idx="8">
                  <c:v>1273478.1862929601</c:v>
                </c:pt>
                <c:pt idx="9">
                  <c:v>1435928.52792256</c:v>
                </c:pt>
                <c:pt idx="10">
                  <c:v>1604423.6528342899</c:v>
                </c:pt>
                <c:pt idx="11">
                  <c:v>1787099.37545126</c:v>
                </c:pt>
                <c:pt idx="12">
                  <c:v>1972712.8669459701</c:v>
                </c:pt>
                <c:pt idx="13">
                  <c:v>2157109.8702840698</c:v>
                </c:pt>
                <c:pt idx="14">
                  <c:v>2336232.6676961901</c:v>
                </c:pt>
                <c:pt idx="15">
                  <c:v>2506498.6820085901</c:v>
                </c:pt>
                <c:pt idx="16">
                  <c:v>2668259.4096503998</c:v>
                </c:pt>
                <c:pt idx="17">
                  <c:v>2819954.38514783</c:v>
                </c:pt>
                <c:pt idx="18">
                  <c:v>2957915.2145087402</c:v>
                </c:pt>
                <c:pt idx="19">
                  <c:v>3077246.2789701498</c:v>
                </c:pt>
                <c:pt idx="20">
                  <c:v>3176060.8500498799</c:v>
                </c:pt>
                <c:pt idx="21">
                  <c:v>3252536.83400968</c:v>
                </c:pt>
                <c:pt idx="22">
                  <c:v>3307804.3023538399</c:v>
                </c:pt>
                <c:pt idx="23">
                  <c:v>3343993.1290210499</c:v>
                </c:pt>
                <c:pt idx="24">
                  <c:v>3360757.8827543901</c:v>
                </c:pt>
                <c:pt idx="25">
                  <c:v>3357774.7204903602</c:v>
                </c:pt>
                <c:pt idx="26">
                  <c:v>3336236.3101597698</c:v>
                </c:pt>
              </c:numCache>
            </c:numRef>
          </c:val>
        </c:ser>
        <c:ser>
          <c:idx val="6"/>
          <c:order val="6"/>
          <c:tx>
            <c:strRef>
              <c:f>'[World Line graphs 1970-2100 and SSPs.xlsx]Sheet1'!$Y$5</c:f>
              <c:strCache>
                <c:ptCount val="1"/>
                <c:pt idx="0">
                  <c:v>Post Secondary</c:v>
                </c:pt>
              </c:strCache>
            </c:strRef>
          </c:tx>
          <c:spPr>
            <a:solidFill>
              <a:srgbClr val="000099"/>
            </a:solidFill>
            <a:ln w="25400">
              <a:noFill/>
            </a:ln>
          </c:spPr>
          <c:cat>
            <c:numRef>
              <c:f>'[World Line graphs 1970-2100 and SSPs.xlsx]Sheet1'!$R$6:$R$32</c:f>
              <c:numCache>
                <c:formatCode>General</c:formatCode>
                <c:ptCount val="27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  <c:pt idx="11">
                  <c:v>2025</c:v>
                </c:pt>
                <c:pt idx="12">
                  <c:v>2030</c:v>
                </c:pt>
                <c:pt idx="13">
                  <c:v>2035</c:v>
                </c:pt>
                <c:pt idx="14">
                  <c:v>2040</c:v>
                </c:pt>
                <c:pt idx="15">
                  <c:v>2045</c:v>
                </c:pt>
                <c:pt idx="16">
                  <c:v>2050</c:v>
                </c:pt>
                <c:pt idx="17">
                  <c:v>2055</c:v>
                </c:pt>
                <c:pt idx="18">
                  <c:v>2060</c:v>
                </c:pt>
                <c:pt idx="19">
                  <c:v>2065</c:v>
                </c:pt>
                <c:pt idx="20">
                  <c:v>2070</c:v>
                </c:pt>
                <c:pt idx="21">
                  <c:v>2075</c:v>
                </c:pt>
                <c:pt idx="22">
                  <c:v>2080</c:v>
                </c:pt>
                <c:pt idx="23">
                  <c:v>2085</c:v>
                </c:pt>
                <c:pt idx="24">
                  <c:v>2090</c:v>
                </c:pt>
                <c:pt idx="25">
                  <c:v>2095</c:v>
                </c:pt>
                <c:pt idx="26">
                  <c:v>2100</c:v>
                </c:pt>
              </c:numCache>
            </c:numRef>
          </c:cat>
          <c:val>
            <c:numRef>
              <c:f>'[World Line graphs 1970-2100 and SSPs.xlsx]Sheet1'!$Y$6:$Y$32</c:f>
              <c:numCache>
                <c:formatCode>General</c:formatCode>
                <c:ptCount val="27"/>
                <c:pt idx="0">
                  <c:v>90054.146003041198</c:v>
                </c:pt>
                <c:pt idx="1">
                  <c:v>120137.321549596</c:v>
                </c:pt>
                <c:pt idx="2">
                  <c:v>157802.10274685</c:v>
                </c:pt>
                <c:pt idx="3">
                  <c:v>203086.68351664001</c:v>
                </c:pt>
                <c:pt idx="4">
                  <c:v>256694.451221686</c:v>
                </c:pt>
                <c:pt idx="5">
                  <c:v>319949.02675998601</c:v>
                </c:pt>
                <c:pt idx="6">
                  <c:v>405162.76917786303</c:v>
                </c:pt>
                <c:pt idx="7">
                  <c:v>509258.26400296501</c:v>
                </c:pt>
                <c:pt idx="8">
                  <c:v>617312.95554036903</c:v>
                </c:pt>
                <c:pt idx="9">
                  <c:v>727953.97742804501</c:v>
                </c:pt>
                <c:pt idx="10">
                  <c:v>844516.68680626794</c:v>
                </c:pt>
                <c:pt idx="11">
                  <c:v>967755.58138486405</c:v>
                </c:pt>
                <c:pt idx="12">
                  <c:v>1101000.6267817901</c:v>
                </c:pt>
                <c:pt idx="13">
                  <c:v>1241656.3988093699</c:v>
                </c:pt>
                <c:pt idx="14">
                  <c:v>1388244.25590122</c:v>
                </c:pt>
                <c:pt idx="15">
                  <c:v>1538687.76054105</c:v>
                </c:pt>
                <c:pt idx="16">
                  <c:v>1691573.0725019199</c:v>
                </c:pt>
                <c:pt idx="17">
                  <c:v>1846459.6280908401</c:v>
                </c:pt>
                <c:pt idx="18">
                  <c:v>2002388.3731091199</c:v>
                </c:pt>
                <c:pt idx="19">
                  <c:v>2157050.3677996099</c:v>
                </c:pt>
                <c:pt idx="20">
                  <c:v>2307852.80557168</c:v>
                </c:pt>
                <c:pt idx="21">
                  <c:v>2453011.9510132899</c:v>
                </c:pt>
                <c:pt idx="22">
                  <c:v>2590921.6269388702</c:v>
                </c:pt>
                <c:pt idx="23">
                  <c:v>2721406.5551494402</c:v>
                </c:pt>
                <c:pt idx="24">
                  <c:v>2845291.7010942898</c:v>
                </c:pt>
                <c:pt idx="25">
                  <c:v>2961871.6840755702</c:v>
                </c:pt>
                <c:pt idx="26">
                  <c:v>3069849.2530066199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22976"/>
        <c:axId val="73824512"/>
      </c:areaChart>
      <c:scatterChart>
        <c:scatterStyle val="smoothMarker"/>
        <c:varyColors val="0"/>
        <c:ser>
          <c:idx val="7"/>
          <c:order val="7"/>
          <c:tx>
            <c:strRef>
              <c:f>'[World Line graphs 1970-2100 and SSPs.xlsx]Sheet1'!$AB$6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'[World Line graphs 1970-2100 and SSPs.xlsx]Sheet1'!$AA$7:$AA$8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xVal>
          <c:yVal>
            <c:numRef>
              <c:f>'[World Line graphs 1970-2100 and SSPs.xlsx]Sheet1'!$AB$7:$AB$8</c:f>
              <c:numCache>
                <c:formatCode>General</c:formatCode>
                <c:ptCount val="2"/>
                <c:pt idx="0">
                  <c:v>0</c:v>
                </c:pt>
                <c:pt idx="1">
                  <c:v>13000000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8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'[World Line graphs 1970-2100 and SSPs.xlsx]Sheet1'!$AC$14:$AC$32</c:f>
              <c:numCache>
                <c:formatCode>General</c:formatCode>
                <c:ptCount val="19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numCache>
            </c:numRef>
          </c:xVal>
          <c:y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'[World Line graphs 1970-2100 and SSPs.xlsx]Sheet1'!$AD$13</c:f>
              <c:strCache>
                <c:ptCount val="1"/>
                <c:pt idx="0">
                  <c:v>IIASA Medium Scenarium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8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'[World Line graphs 1970-2100 and SSPs.xlsx]Sheet1'!$AC$14:$AC$32</c:f>
              <c:numCache>
                <c:formatCode>General</c:formatCode>
                <c:ptCount val="19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numCache>
            </c:numRef>
          </c:xVal>
          <c:yVal>
            <c:numRef>
              <c:f>'[World Line graphs 1970-2100 and SSPs.xlsx]Sheet1'!$AD$14:$AD$32</c:f>
              <c:numCache>
                <c:formatCode>General</c:formatCode>
                <c:ptCount val="19"/>
                <c:pt idx="0">
                  <c:v>6895888.1143842489</c:v>
                </c:pt>
                <c:pt idx="1">
                  <c:v>7272817.161013484</c:v>
                </c:pt>
                <c:pt idx="2">
                  <c:v>7636488.4379535727</c:v>
                </c:pt>
                <c:pt idx="3">
                  <c:v>7974272.2121184794</c:v>
                </c:pt>
                <c:pt idx="4">
                  <c:v>8280344.8210724909</c:v>
                </c:pt>
                <c:pt idx="5">
                  <c:v>8554805.3421290684</c:v>
                </c:pt>
                <c:pt idx="6">
                  <c:v>8795443.9200582802</c:v>
                </c:pt>
                <c:pt idx="7">
                  <c:v>8999085.7080104016</c:v>
                </c:pt>
                <c:pt idx="8">
                  <c:v>9162256.5341840405</c:v>
                </c:pt>
                <c:pt idx="9">
                  <c:v>9282664.3776728306</c:v>
                </c:pt>
                <c:pt idx="10">
                  <c:v>9361104.3279164769</c:v>
                </c:pt>
                <c:pt idx="11">
                  <c:v>9403860.4053623322</c:v>
                </c:pt>
                <c:pt idx="12">
                  <c:v>9415814.0224170759</c:v>
                </c:pt>
                <c:pt idx="13">
                  <c:v>9398113.8932771757</c:v>
                </c:pt>
                <c:pt idx="14">
                  <c:v>9351810.5575726479</c:v>
                </c:pt>
                <c:pt idx="15">
                  <c:v>9280397.5099671148</c:v>
                </c:pt>
                <c:pt idx="16">
                  <c:v>9189154.6732179429</c:v>
                </c:pt>
                <c:pt idx="17">
                  <c:v>9081873.2417914756</c:v>
                </c:pt>
                <c:pt idx="18">
                  <c:v>8963331.3126438186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'[World Line graphs 1970-2100 and SSPs.xlsx]Sheet1'!$AE$13</c:f>
              <c:strCache>
                <c:ptCount val="1"/>
                <c:pt idx="0">
                  <c:v>UN Median 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8"/>
              <c:layout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'[World Line graphs 1970-2100 and SSPs.xlsx]Sheet1'!$AC$14:$AC$32</c:f>
              <c:numCache>
                <c:formatCode>General</c:formatCode>
                <c:ptCount val="19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numCache>
            </c:numRef>
          </c:xVal>
          <c:yVal>
            <c:numRef>
              <c:f>'[World Line graphs 1970-2100 and SSPs.xlsx]Sheet1'!$AE$14:$AE$32</c:f>
              <c:numCache>
                <c:formatCode>General</c:formatCode>
                <c:ptCount val="19"/>
                <c:pt idx="0">
                  <c:v>6916183.4819999998</c:v>
                </c:pt>
                <c:pt idx="1">
                  <c:v>7324782.2249999996</c:v>
                </c:pt>
                <c:pt idx="2">
                  <c:v>7716749.0420000004</c:v>
                </c:pt>
                <c:pt idx="3">
                  <c:v>8083412.7589999996</c:v>
                </c:pt>
                <c:pt idx="4">
                  <c:v>8424937.4739999995</c:v>
                </c:pt>
                <c:pt idx="5">
                  <c:v>8743446.9519999996</c:v>
                </c:pt>
                <c:pt idx="6">
                  <c:v>9038687.1510000005</c:v>
                </c:pt>
                <c:pt idx="7">
                  <c:v>9308438.1779999994</c:v>
                </c:pt>
                <c:pt idx="8">
                  <c:v>9550944.8910000008</c:v>
                </c:pt>
                <c:pt idx="9">
                  <c:v>9766475.1070000008</c:v>
                </c:pt>
                <c:pt idx="10">
                  <c:v>9957398.5879999995</c:v>
                </c:pt>
                <c:pt idx="11">
                  <c:v>10127006.921</c:v>
                </c:pt>
                <c:pt idx="12">
                  <c:v>10277339.229</c:v>
                </c:pt>
                <c:pt idx="13">
                  <c:v>10409149.043</c:v>
                </c:pt>
                <c:pt idx="14">
                  <c:v>10524161.005000001</c:v>
                </c:pt>
                <c:pt idx="15">
                  <c:v>10626467.422</c:v>
                </c:pt>
                <c:pt idx="16">
                  <c:v>10717401.021</c:v>
                </c:pt>
                <c:pt idx="17">
                  <c:v>10794252.255999999</c:v>
                </c:pt>
                <c:pt idx="18">
                  <c:v>10853848.57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8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'[World Line graphs 1970-2100 and SSPs.xlsx]Sheet1'!$AC$14:$AC$32</c:f>
              <c:numCache>
                <c:formatCode>General</c:formatCode>
                <c:ptCount val="19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numCache>
            </c:numRef>
          </c:xVal>
          <c:y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22976"/>
        <c:axId val="73824512"/>
      </c:scatterChart>
      <c:catAx>
        <c:axId val="73822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382451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73824512"/>
        <c:scaling>
          <c:orientation val="minMax"/>
          <c:max val="13000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3822976"/>
        <c:crossesAt val="1"/>
        <c:crossBetween val="midCat"/>
        <c:majorUnit val="1000000"/>
      </c:valAx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8175342127709796"/>
          <c:y val="0.47456326232066037"/>
          <c:w val="0.16202664063044842"/>
          <c:h val="0.37975124902371593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spPr>
    <a:solidFill>
      <a:schemeClr val="bg1">
        <a:lumMod val="85000"/>
      </a:schemeClr>
    </a:solidFill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10230373696648"/>
          <c:y val="3.5046205024225605E-2"/>
          <c:w val="0.71038622047244049"/>
          <c:h val="0.81426911974265681"/>
        </c:manualLayout>
      </c:layout>
      <c:lineChart>
        <c:grouping val="standard"/>
        <c:varyColors val="0"/>
        <c:ser>
          <c:idx val="4"/>
          <c:order val="0"/>
          <c:tx>
            <c:strRef>
              <c:f>'[files_Anne_Brussels_I_DRbased.xlsx]Figures 3 and 4 DR'!$C$3</c:f>
              <c:strCache>
                <c:ptCount val="1"/>
                <c:pt idx="0">
                  <c:v>benchmark (w/educ)</c:v>
                </c:pt>
              </c:strCache>
            </c:strRef>
          </c:tx>
          <c:spPr>
            <a:ln w="41275">
              <a:solidFill>
                <a:srgbClr val="F5800B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7"/>
              <c:layout>
                <c:manualLayout>
                  <c:x val="4.9245926596038188E-3"/>
                  <c:y val="-4.89126680199492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Benchmark Scenario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'[files_Anne_Brussels_I_DRbased.xlsx]Figures 3 and 4 DR'!$A$4:$A$14</c:f>
              <c:numCache>
                <c:formatCode>General</c:formatCode>
                <c:ptCount val="11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2018</c:v>
                </c:pt>
                <c:pt idx="4">
                  <c:v>2023</c:v>
                </c:pt>
                <c:pt idx="5">
                  <c:v>2028</c:v>
                </c:pt>
                <c:pt idx="6">
                  <c:v>2033</c:v>
                </c:pt>
                <c:pt idx="7">
                  <c:v>2038</c:v>
                </c:pt>
                <c:pt idx="8">
                  <c:v>2043</c:v>
                </c:pt>
                <c:pt idx="9">
                  <c:v>2048</c:v>
                </c:pt>
                <c:pt idx="10">
                  <c:v>2053</c:v>
                </c:pt>
              </c:numCache>
            </c:numRef>
          </c:cat>
          <c:val>
            <c:numRef>
              <c:f>'[files_Anne_Brussels_I_DRbased.xlsx]Figures 3 and 4 DR'!$C$4:$C$14</c:f>
              <c:numCache>
                <c:formatCode>General</c:formatCode>
                <c:ptCount val="11"/>
                <c:pt idx="0">
                  <c:v>225.90170000000001</c:v>
                </c:pt>
                <c:pt idx="1">
                  <c:v>237.84030000000001</c:v>
                </c:pt>
                <c:pt idx="2">
                  <c:v>248.82980000000001</c:v>
                </c:pt>
                <c:pt idx="3">
                  <c:v>251.7166</c:v>
                </c:pt>
                <c:pt idx="4">
                  <c:v>252.77430000000001</c:v>
                </c:pt>
                <c:pt idx="5">
                  <c:v>252.9452</c:v>
                </c:pt>
                <c:pt idx="6">
                  <c:v>252.73599999999999</c:v>
                </c:pt>
                <c:pt idx="7">
                  <c:v>252.4427</c:v>
                </c:pt>
                <c:pt idx="8">
                  <c:v>252.01329999999999</c:v>
                </c:pt>
                <c:pt idx="9">
                  <c:v>251.5789</c:v>
                </c:pt>
                <c:pt idx="10">
                  <c:v>251.3219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'[files_Anne_Brussels_I_DRbased.xlsx]Figures 3 and 4 DR'!$B$3</c:f>
              <c:strCache>
                <c:ptCount val="1"/>
                <c:pt idx="0">
                  <c:v> </c:v>
                </c:pt>
              </c:strCache>
            </c:strRef>
          </c:tx>
          <c:spPr>
            <a:ln w="41275">
              <a:solidFill>
                <a:srgbClr val="F5800B"/>
              </a:solidFill>
              <a:prstDash val="sysDash"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numRef>
              <c:f>'[files_Anne_Brussels_I_DRbased.xlsx]Figures 3 and 4 DR'!$A$4:$A$14</c:f>
              <c:numCache>
                <c:formatCode>General</c:formatCode>
                <c:ptCount val="11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2018</c:v>
                </c:pt>
                <c:pt idx="4">
                  <c:v>2023</c:v>
                </c:pt>
                <c:pt idx="5">
                  <c:v>2028</c:v>
                </c:pt>
                <c:pt idx="6">
                  <c:v>2033</c:v>
                </c:pt>
                <c:pt idx="7">
                  <c:v>2038</c:v>
                </c:pt>
                <c:pt idx="8">
                  <c:v>2043</c:v>
                </c:pt>
                <c:pt idx="9">
                  <c:v>2048</c:v>
                </c:pt>
                <c:pt idx="10">
                  <c:v>2053</c:v>
                </c:pt>
              </c:numCache>
            </c:numRef>
          </c:cat>
          <c:val>
            <c:numRef>
              <c:f>'[files_Anne_Brussels_I_DRbased.xlsx]Figures 3 and 4 DR'!$B$4:$B$14</c:f>
              <c:numCache>
                <c:formatCode>General</c:formatCode>
                <c:ptCount val="11"/>
                <c:pt idx="0">
                  <c:v>225.90170000000001</c:v>
                </c:pt>
                <c:pt idx="1">
                  <c:v>237.84030000000001</c:v>
                </c:pt>
                <c:pt idx="2">
                  <c:v>248.06899999999999</c:v>
                </c:pt>
                <c:pt idx="3">
                  <c:v>250.25810000000001</c:v>
                </c:pt>
                <c:pt idx="4">
                  <c:v>250.63470000000001</c:v>
                </c:pt>
                <c:pt idx="5">
                  <c:v>250.13929999999999</c:v>
                </c:pt>
                <c:pt idx="6">
                  <c:v>249.3203</c:v>
                </c:pt>
                <c:pt idx="7">
                  <c:v>248.51410000000001</c:v>
                </c:pt>
                <c:pt idx="8">
                  <c:v>247.65719999999999</c:v>
                </c:pt>
                <c:pt idx="9">
                  <c:v>246.84520000000001</c:v>
                </c:pt>
                <c:pt idx="10">
                  <c:v>246.24420000000001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'[files_Anne_Brussels_I_DRbased.xlsx]Figures 3 and 4 DR'!$E$3</c:f>
              <c:strCache>
                <c:ptCount val="1"/>
                <c:pt idx="0">
                  <c:v>cohort (w/educ)</c:v>
                </c:pt>
              </c:strCache>
            </c:strRef>
          </c:tx>
          <c:spPr>
            <a:ln w="41275">
              <a:solidFill>
                <a:srgbClr val="0070C0"/>
              </a:solidFill>
            </a:ln>
            <a:effectLst/>
          </c:spPr>
          <c:marker>
            <c:symbol val="circle"/>
            <c:size val="4"/>
            <c:spPr>
              <a:solidFill>
                <a:srgbClr val="0070C0"/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0"/>
                  <c:y val="-5.19697097711960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Cohort scenario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'[files_Anne_Brussels_I_DRbased.xlsx]Figures 3 and 4 DR'!$A$4:$A$14</c:f>
              <c:numCache>
                <c:formatCode>General</c:formatCode>
                <c:ptCount val="11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2018</c:v>
                </c:pt>
                <c:pt idx="4">
                  <c:v>2023</c:v>
                </c:pt>
                <c:pt idx="5">
                  <c:v>2028</c:v>
                </c:pt>
                <c:pt idx="6">
                  <c:v>2033</c:v>
                </c:pt>
                <c:pt idx="7">
                  <c:v>2038</c:v>
                </c:pt>
                <c:pt idx="8">
                  <c:v>2043</c:v>
                </c:pt>
                <c:pt idx="9">
                  <c:v>2048</c:v>
                </c:pt>
                <c:pt idx="10">
                  <c:v>2053</c:v>
                </c:pt>
              </c:numCache>
            </c:numRef>
          </c:cat>
          <c:val>
            <c:numRef>
              <c:f>'[files_Anne_Brussels_I_DRbased.xlsx]Figures 3 and 4 DR'!$E$4:$E$14</c:f>
              <c:numCache>
                <c:formatCode>General</c:formatCode>
                <c:ptCount val="11"/>
                <c:pt idx="0">
                  <c:v>225.90170000000001</c:v>
                </c:pt>
                <c:pt idx="1">
                  <c:v>237.84030000000001</c:v>
                </c:pt>
                <c:pt idx="2">
                  <c:v>249.88740000000001</c:v>
                </c:pt>
                <c:pt idx="3">
                  <c:v>250.34540000000001</c:v>
                </c:pt>
                <c:pt idx="4">
                  <c:v>247.58459999999999</c:v>
                </c:pt>
                <c:pt idx="5">
                  <c:v>243.3537</c:v>
                </c:pt>
                <c:pt idx="6">
                  <c:v>238.62549999999999</c:v>
                </c:pt>
                <c:pt idx="7">
                  <c:v>233.96719999999999</c:v>
                </c:pt>
                <c:pt idx="8">
                  <c:v>229.3613</c:v>
                </c:pt>
                <c:pt idx="9">
                  <c:v>225.01130000000001</c:v>
                </c:pt>
                <c:pt idx="10">
                  <c:v>221.21979999999999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'[files_Anne_Brussels_I_DRbased.xlsx]Figures 3 and 4 DR'!$D$3</c:f>
              <c:strCache>
                <c:ptCount val="1"/>
                <c:pt idx="0">
                  <c:v>cohort</c:v>
                </c:pt>
              </c:strCache>
            </c:strRef>
          </c:tx>
          <c:spPr>
            <a:ln w="41275">
              <a:solidFill>
                <a:srgbClr val="0070C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</c:spPr>
          </c:marker>
          <c:cat>
            <c:numRef>
              <c:f>'[files_Anne_Brussels_I_DRbased.xlsx]Figures 3 and 4 DR'!$A$4:$A$14</c:f>
              <c:numCache>
                <c:formatCode>General</c:formatCode>
                <c:ptCount val="11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2018</c:v>
                </c:pt>
                <c:pt idx="4">
                  <c:v>2023</c:v>
                </c:pt>
                <c:pt idx="5">
                  <c:v>2028</c:v>
                </c:pt>
                <c:pt idx="6">
                  <c:v>2033</c:v>
                </c:pt>
                <c:pt idx="7">
                  <c:v>2038</c:v>
                </c:pt>
                <c:pt idx="8">
                  <c:v>2043</c:v>
                </c:pt>
                <c:pt idx="9">
                  <c:v>2048</c:v>
                </c:pt>
                <c:pt idx="10">
                  <c:v>2053</c:v>
                </c:pt>
              </c:numCache>
            </c:numRef>
          </c:cat>
          <c:val>
            <c:numRef>
              <c:f>'[files_Anne_Brussels_I_DRbased.xlsx]Figures 3 and 4 DR'!$D$4:$D$14</c:f>
              <c:numCache>
                <c:formatCode>General</c:formatCode>
                <c:ptCount val="11"/>
                <c:pt idx="0">
                  <c:v>225.90170000000001</c:v>
                </c:pt>
                <c:pt idx="1">
                  <c:v>237.84030000000001</c:v>
                </c:pt>
                <c:pt idx="2">
                  <c:v>249.5737</c:v>
                </c:pt>
                <c:pt idx="3">
                  <c:v>249.84819999999999</c:v>
                </c:pt>
                <c:pt idx="4">
                  <c:v>246.8236</c:v>
                </c:pt>
                <c:pt idx="5">
                  <c:v>242.08</c:v>
                </c:pt>
                <c:pt idx="6">
                  <c:v>236.73840000000001</c:v>
                </c:pt>
                <c:pt idx="7">
                  <c:v>231.41800000000001</c:v>
                </c:pt>
                <c:pt idx="8">
                  <c:v>226.1523</c:v>
                </c:pt>
                <c:pt idx="9">
                  <c:v>221.1661</c:v>
                </c:pt>
                <c:pt idx="10">
                  <c:v>216.84729999999999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'[files_Anne_Brussels_I_DRbased.xlsx]Figures 3 and 4 DR'!$G$3</c:f>
              <c:strCache>
                <c:ptCount val="1"/>
                <c:pt idx="0">
                  <c:v>constant (w/educ)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numRef>
              <c:f>'[files_Anne_Brussels_I_DRbased.xlsx]Figures 3 and 4 DR'!$A$4:$A$14</c:f>
              <c:numCache>
                <c:formatCode>General</c:formatCode>
                <c:ptCount val="11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2018</c:v>
                </c:pt>
                <c:pt idx="4">
                  <c:v>2023</c:v>
                </c:pt>
                <c:pt idx="5">
                  <c:v>2028</c:v>
                </c:pt>
                <c:pt idx="6">
                  <c:v>2033</c:v>
                </c:pt>
                <c:pt idx="7">
                  <c:v>2038</c:v>
                </c:pt>
                <c:pt idx="8">
                  <c:v>2043</c:v>
                </c:pt>
                <c:pt idx="9">
                  <c:v>2048</c:v>
                </c:pt>
                <c:pt idx="10">
                  <c:v>2053</c:v>
                </c:pt>
              </c:numCache>
            </c:numRef>
          </c:cat>
          <c:val>
            <c:numRef>
              <c:f>'[files_Anne_Brussels_I_DRbased.xlsx]Figures 3 and 4 DR'!$G$4:$G$14</c:f>
              <c:numCache>
                <c:formatCode>General</c:formatCode>
                <c:ptCount val="11"/>
                <c:pt idx="0">
                  <c:v>225.90170000000001</c:v>
                </c:pt>
                <c:pt idx="1">
                  <c:v>237.84030000000001</c:v>
                </c:pt>
                <c:pt idx="2">
                  <c:v>244.22720000000001</c:v>
                </c:pt>
                <c:pt idx="3">
                  <c:v>242.42599999999999</c:v>
                </c:pt>
                <c:pt idx="4">
                  <c:v>238.65090000000001</c:v>
                </c:pt>
                <c:pt idx="5">
                  <c:v>233.92850000000001</c:v>
                </c:pt>
                <c:pt idx="6">
                  <c:v>229.13990000000001</c:v>
                </c:pt>
                <c:pt idx="7">
                  <c:v>224.59469999999999</c:v>
                </c:pt>
                <c:pt idx="8">
                  <c:v>220.1833</c:v>
                </c:pt>
                <c:pt idx="9">
                  <c:v>216.06190000000001</c:v>
                </c:pt>
                <c:pt idx="10">
                  <c:v>212.4836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'[files_Anne_Brussels_I_DRbased.xlsx]Figures 3 and 4 DR'!$F$3</c:f>
              <c:strCache>
                <c:ptCount val="1"/>
                <c:pt idx="0">
                  <c:v>constant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dLbls>
            <c:dLbl>
              <c:idx val="6"/>
              <c:layout>
                <c:manualLayout>
                  <c:x val="-6.8944297234453458E-2"/>
                  <c:y val="0.140623920557354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Constant scenario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'[files_Anne_Brussels_I_DRbased.xlsx]Figures 3 and 4 DR'!$A$4:$A$14</c:f>
              <c:numCache>
                <c:formatCode>General</c:formatCode>
                <c:ptCount val="11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2018</c:v>
                </c:pt>
                <c:pt idx="4">
                  <c:v>2023</c:v>
                </c:pt>
                <c:pt idx="5">
                  <c:v>2028</c:v>
                </c:pt>
                <c:pt idx="6">
                  <c:v>2033</c:v>
                </c:pt>
                <c:pt idx="7">
                  <c:v>2038</c:v>
                </c:pt>
                <c:pt idx="8">
                  <c:v>2043</c:v>
                </c:pt>
                <c:pt idx="9">
                  <c:v>2048</c:v>
                </c:pt>
                <c:pt idx="10">
                  <c:v>2053</c:v>
                </c:pt>
              </c:numCache>
            </c:numRef>
          </c:cat>
          <c:val>
            <c:numRef>
              <c:f>'[files_Anne_Brussels_I_DRbased.xlsx]Figures 3 and 4 DR'!$F$4:$F$14</c:f>
              <c:numCache>
                <c:formatCode>General</c:formatCode>
                <c:ptCount val="11"/>
                <c:pt idx="0">
                  <c:v>225.90170000000001</c:v>
                </c:pt>
                <c:pt idx="1">
                  <c:v>237.84030000000001</c:v>
                </c:pt>
                <c:pt idx="2">
                  <c:v>243.14959999999999</c:v>
                </c:pt>
                <c:pt idx="3">
                  <c:v>240.29390000000001</c:v>
                </c:pt>
                <c:pt idx="4">
                  <c:v>235.4015</c:v>
                </c:pt>
                <c:pt idx="5">
                  <c:v>229.52760000000001</c:v>
                </c:pt>
                <c:pt idx="6">
                  <c:v>223.6558</c:v>
                </c:pt>
                <c:pt idx="7">
                  <c:v>218.1962</c:v>
                </c:pt>
                <c:pt idx="8">
                  <c:v>213.04050000000001</c:v>
                </c:pt>
                <c:pt idx="9">
                  <c:v>208.28790000000001</c:v>
                </c:pt>
                <c:pt idx="10">
                  <c:v>204.13669999999999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99392"/>
        <c:axId val="71900544"/>
      </c:lineChart>
      <c:catAx>
        <c:axId val="7189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sz="1400" b="0"/>
            </a:pPr>
            <a:endParaRPr lang="en-US"/>
          </a:p>
        </c:txPr>
        <c:crossAx val="71900544"/>
        <c:crosses val="autoZero"/>
        <c:auto val="1"/>
        <c:lblAlgn val="ctr"/>
        <c:lblOffset val="100"/>
        <c:tickLblSkip val="1"/>
        <c:noMultiLvlLbl val="0"/>
      </c:catAx>
      <c:valAx>
        <c:axId val="71900544"/>
        <c:scaling>
          <c:orientation val="minMax"/>
          <c:max val="260"/>
          <c:min val="2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71899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1889763779405"/>
          <c:y val="3.5043056785749434E-2"/>
          <c:w val="0.71038622047244049"/>
          <c:h val="0.80946363546894995"/>
        </c:manualLayout>
      </c:layout>
      <c:lineChart>
        <c:grouping val="standard"/>
        <c:varyColors val="0"/>
        <c:ser>
          <c:idx val="2"/>
          <c:order val="0"/>
          <c:tx>
            <c:strRef>
              <c:f>'[files_Anne_Brussels_I_DRbased.xlsx]Figures 3 and 4 DR'!$F$25</c:f>
              <c:strCache>
                <c:ptCount val="1"/>
                <c:pt idx="0">
                  <c:v>constant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dLbls>
            <c:dLbl>
              <c:idx val="7"/>
              <c:layout>
                <c:manualLayout>
                  <c:x val="-0.21663952857253624"/>
                  <c:y val="1.83419988445984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Constant scenario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'[files_Anne_Brussels_I_DRbased.xlsx]Figures 3 and 4 DR'!$A$26:$A$35</c:f>
              <c:numCache>
                <c:formatCode>General</c:formatCode>
                <c:ptCount val="10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  <c:pt idx="3">
                  <c:v>2023</c:v>
                </c:pt>
                <c:pt idx="4">
                  <c:v>2028</c:v>
                </c:pt>
                <c:pt idx="5">
                  <c:v>2033</c:v>
                </c:pt>
                <c:pt idx="6">
                  <c:v>2038</c:v>
                </c:pt>
                <c:pt idx="7">
                  <c:v>2043</c:v>
                </c:pt>
                <c:pt idx="8">
                  <c:v>2048</c:v>
                </c:pt>
                <c:pt idx="9">
                  <c:v>2053</c:v>
                </c:pt>
              </c:numCache>
            </c:numRef>
          </c:cat>
          <c:val>
            <c:numRef>
              <c:f>'[files_Anne_Brussels_I_DRbased.xlsx]Figures 3 and 4 DR'!$F$26:$F$35</c:f>
              <c:numCache>
                <c:formatCode>General</c:formatCode>
                <c:ptCount val="10"/>
                <c:pt idx="0">
                  <c:v>1.0226820000000001</c:v>
                </c:pt>
                <c:pt idx="1">
                  <c:v>1.0628089999999999</c:v>
                </c:pt>
                <c:pt idx="2">
                  <c:v>1.1085989999999999</c:v>
                </c:pt>
                <c:pt idx="3">
                  <c:v>1.165211</c:v>
                </c:pt>
                <c:pt idx="4">
                  <c:v>1.2256579999999999</c:v>
                </c:pt>
                <c:pt idx="5">
                  <c:v>1.2813639999999999</c:v>
                </c:pt>
                <c:pt idx="6">
                  <c:v>1.328765</c:v>
                </c:pt>
                <c:pt idx="7">
                  <c:v>1.369737</c:v>
                </c:pt>
                <c:pt idx="8">
                  <c:v>1.4028830000000001</c:v>
                </c:pt>
                <c:pt idx="9">
                  <c:v>1.42334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'[files_Anne_Brussels_I_DRbased.xlsx]Figures 3 and 4 DR'!$G$25</c:f>
              <c:strCache>
                <c:ptCount val="1"/>
                <c:pt idx="0">
                  <c:v>constant (w/educ)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numRef>
              <c:f>'[files_Anne_Brussels_I_DRbased.xlsx]Figures 3 and 4 DR'!$A$26:$A$35</c:f>
              <c:numCache>
                <c:formatCode>General</c:formatCode>
                <c:ptCount val="10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  <c:pt idx="3">
                  <c:v>2023</c:v>
                </c:pt>
                <c:pt idx="4">
                  <c:v>2028</c:v>
                </c:pt>
                <c:pt idx="5">
                  <c:v>2033</c:v>
                </c:pt>
                <c:pt idx="6">
                  <c:v>2038</c:v>
                </c:pt>
                <c:pt idx="7">
                  <c:v>2043</c:v>
                </c:pt>
                <c:pt idx="8">
                  <c:v>2048</c:v>
                </c:pt>
                <c:pt idx="9">
                  <c:v>2053</c:v>
                </c:pt>
              </c:numCache>
            </c:numRef>
          </c:cat>
          <c:val>
            <c:numRef>
              <c:f>'[files_Anne_Brussels_I_DRbased.xlsx]Figures 3 and 4 DR'!$G$26:$G$35</c:f>
              <c:numCache>
                <c:formatCode>General</c:formatCode>
                <c:ptCount val="10"/>
                <c:pt idx="0">
                  <c:v>1.0226820000000001</c:v>
                </c:pt>
                <c:pt idx="1">
                  <c:v>1.0537080000000001</c:v>
                </c:pt>
                <c:pt idx="2">
                  <c:v>1.0900540000000001</c:v>
                </c:pt>
                <c:pt idx="3">
                  <c:v>1.135731</c:v>
                </c:pt>
                <c:pt idx="4">
                  <c:v>1.1837869999999999</c:v>
                </c:pt>
                <c:pt idx="5">
                  <c:v>1.226763</c:v>
                </c:pt>
                <c:pt idx="6">
                  <c:v>1.2624200000000001</c:v>
                </c:pt>
                <c:pt idx="7">
                  <c:v>1.292862</c:v>
                </c:pt>
                <c:pt idx="8">
                  <c:v>1.316427</c:v>
                </c:pt>
                <c:pt idx="9">
                  <c:v>1.328146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'[files_Anne_Brussels_I_DRbased.xlsx]Figures 3 and 4 DR'!$J$25</c:f>
              <c:strCache>
                <c:ptCount val="1"/>
                <c:pt idx="0">
                  <c:v>cohort</c:v>
                </c:pt>
              </c:strCache>
            </c:strRef>
          </c:tx>
          <c:spPr>
            <a:ln w="41275">
              <a:solidFill>
                <a:srgbClr val="0070C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</c:spPr>
          </c:marker>
          <c:cat>
            <c:numRef>
              <c:f>'[files_Anne_Brussels_I_DRbased.xlsx]Figures 3 and 4 DR'!$A$26:$A$35</c:f>
              <c:numCache>
                <c:formatCode>General</c:formatCode>
                <c:ptCount val="10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  <c:pt idx="3">
                  <c:v>2023</c:v>
                </c:pt>
                <c:pt idx="4">
                  <c:v>2028</c:v>
                </c:pt>
                <c:pt idx="5">
                  <c:v>2033</c:v>
                </c:pt>
                <c:pt idx="6">
                  <c:v>2038</c:v>
                </c:pt>
                <c:pt idx="7">
                  <c:v>2043</c:v>
                </c:pt>
                <c:pt idx="8">
                  <c:v>2048</c:v>
                </c:pt>
                <c:pt idx="9">
                  <c:v>2053</c:v>
                </c:pt>
              </c:numCache>
            </c:numRef>
          </c:cat>
          <c:val>
            <c:numRef>
              <c:f>'[files_Anne_Brussels_I_DRbased.xlsx]Figures 3 and 4 DR'!$J$26:$J$35</c:f>
              <c:numCache>
                <c:formatCode>General</c:formatCode>
                <c:ptCount val="10"/>
                <c:pt idx="0">
                  <c:v>1.0226820000000001</c:v>
                </c:pt>
                <c:pt idx="1">
                  <c:v>1.0097119999999999</c:v>
                </c:pt>
                <c:pt idx="2">
                  <c:v>1.0279659999999999</c:v>
                </c:pt>
                <c:pt idx="3">
                  <c:v>1.065013</c:v>
                </c:pt>
                <c:pt idx="4">
                  <c:v>1.1102529999999999</c:v>
                </c:pt>
                <c:pt idx="5">
                  <c:v>1.155292</c:v>
                </c:pt>
                <c:pt idx="6">
                  <c:v>1.195713</c:v>
                </c:pt>
                <c:pt idx="7">
                  <c:v>1.232345</c:v>
                </c:pt>
                <c:pt idx="8">
                  <c:v>1.262966</c:v>
                </c:pt>
                <c:pt idx="9">
                  <c:v>1.281296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'[files_Anne_Brussels_I_DRbased.xlsx]Figures 3 and 4 DR'!$K$25</c:f>
              <c:strCache>
                <c:ptCount val="1"/>
                <c:pt idx="0">
                  <c:v>cohort (w/educ)</c:v>
                </c:pt>
              </c:strCache>
            </c:strRef>
          </c:tx>
          <c:spPr>
            <a:ln w="41275">
              <a:solidFill>
                <a:srgbClr val="0070C0"/>
              </a:solidFill>
            </a:ln>
            <a:effectLst/>
          </c:spPr>
          <c:marker>
            <c:symbol val="circle"/>
            <c:size val="4"/>
            <c:spPr>
              <a:solidFill>
                <a:srgbClr val="0070C0"/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5.1698069318446151E-2"/>
                  <c:y val="2.44559984594647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Cohort scenario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'[files_Anne_Brussels_I_DRbased.xlsx]Figures 3 and 4 DR'!$A$26:$A$35</c:f>
              <c:numCache>
                <c:formatCode>General</c:formatCode>
                <c:ptCount val="10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  <c:pt idx="3">
                  <c:v>2023</c:v>
                </c:pt>
                <c:pt idx="4">
                  <c:v>2028</c:v>
                </c:pt>
                <c:pt idx="5">
                  <c:v>2033</c:v>
                </c:pt>
                <c:pt idx="6">
                  <c:v>2038</c:v>
                </c:pt>
                <c:pt idx="7">
                  <c:v>2043</c:v>
                </c:pt>
                <c:pt idx="8">
                  <c:v>2048</c:v>
                </c:pt>
                <c:pt idx="9">
                  <c:v>2053</c:v>
                </c:pt>
              </c:numCache>
            </c:numRef>
          </c:cat>
          <c:val>
            <c:numRef>
              <c:f>'[files_Anne_Brussels_I_DRbased.xlsx]Figures 3 and 4 DR'!$K$26:$K$35</c:f>
              <c:numCache>
                <c:formatCode>General</c:formatCode>
                <c:ptCount val="10"/>
                <c:pt idx="0">
                  <c:v>1.0226820000000001</c:v>
                </c:pt>
                <c:pt idx="1">
                  <c:v>1.00719</c:v>
                </c:pt>
                <c:pt idx="2">
                  <c:v>1.023938</c:v>
                </c:pt>
                <c:pt idx="3">
                  <c:v>1.0586660000000001</c:v>
                </c:pt>
                <c:pt idx="4">
                  <c:v>1.099208</c:v>
                </c:pt>
                <c:pt idx="5">
                  <c:v>1.1382479999999999</c:v>
                </c:pt>
                <c:pt idx="6">
                  <c:v>1.1717900000000001</c:v>
                </c:pt>
                <c:pt idx="7">
                  <c:v>1.201112</c:v>
                </c:pt>
                <c:pt idx="8">
                  <c:v>1.2242949999999999</c:v>
                </c:pt>
                <c:pt idx="9">
                  <c:v>1.236205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'[files_Anne_Brussels_I_DRbased.xlsx]Figures 3 and 4 DR'!$B$25</c:f>
              <c:strCache>
                <c:ptCount val="1"/>
                <c:pt idx="0">
                  <c:v>benchmark</c:v>
                </c:pt>
              </c:strCache>
            </c:strRef>
          </c:tx>
          <c:spPr>
            <a:ln w="41275">
              <a:solidFill>
                <a:srgbClr val="F5800B"/>
              </a:solidFill>
              <a:prstDash val="sysDash"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numRef>
              <c:f>'[files_Anne_Brussels_I_DRbased.xlsx]Figures 3 and 4 DR'!$A$26:$A$35</c:f>
              <c:numCache>
                <c:formatCode>General</c:formatCode>
                <c:ptCount val="10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  <c:pt idx="3">
                  <c:v>2023</c:v>
                </c:pt>
                <c:pt idx="4">
                  <c:v>2028</c:v>
                </c:pt>
                <c:pt idx="5">
                  <c:v>2033</c:v>
                </c:pt>
                <c:pt idx="6">
                  <c:v>2038</c:v>
                </c:pt>
                <c:pt idx="7">
                  <c:v>2043</c:v>
                </c:pt>
                <c:pt idx="8">
                  <c:v>2048</c:v>
                </c:pt>
                <c:pt idx="9">
                  <c:v>2053</c:v>
                </c:pt>
              </c:numCache>
            </c:numRef>
          </c:cat>
          <c:val>
            <c:numRef>
              <c:f>'[files_Anne_Brussels_I_DRbased.xlsx]Figures 3 and 4 DR'!$B$26:$B$35</c:f>
              <c:numCache>
                <c:formatCode>General</c:formatCode>
                <c:ptCount val="10"/>
                <c:pt idx="0">
                  <c:v>1.0226820000000001</c:v>
                </c:pt>
                <c:pt idx="1">
                  <c:v>1.0219020000000001</c:v>
                </c:pt>
                <c:pt idx="2">
                  <c:v>1.0246440000000001</c:v>
                </c:pt>
                <c:pt idx="3">
                  <c:v>1.0336129999999999</c:v>
                </c:pt>
                <c:pt idx="4">
                  <c:v>1.042262</c:v>
                </c:pt>
                <c:pt idx="5">
                  <c:v>1.0465260000000001</c:v>
                </c:pt>
                <c:pt idx="6">
                  <c:v>1.044664</c:v>
                </c:pt>
                <c:pt idx="7">
                  <c:v>1.038503</c:v>
                </c:pt>
                <c:pt idx="8">
                  <c:v>1.027552</c:v>
                </c:pt>
                <c:pt idx="9">
                  <c:v>1.0089520000000001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'[files_Anne_Brussels_I_DRbased.xlsx]Figures 3 and 4 DR'!$C$25</c:f>
              <c:strCache>
                <c:ptCount val="1"/>
                <c:pt idx="0">
                  <c:v>benchmark (w/educ)</c:v>
                </c:pt>
              </c:strCache>
            </c:strRef>
          </c:tx>
          <c:spPr>
            <a:ln w="41275">
              <a:solidFill>
                <a:srgbClr val="F5800B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6"/>
              <c:layout>
                <c:manualLayout>
                  <c:x val="-0.12062882840970768"/>
                  <c:y val="7.6424995185827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Benchmark scenario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'[files_Anne_Brussels_I_DRbased.xlsx]Figures 3 and 4 DR'!$A$26:$A$35</c:f>
              <c:numCache>
                <c:formatCode>General</c:formatCode>
                <c:ptCount val="10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  <c:pt idx="3">
                  <c:v>2023</c:v>
                </c:pt>
                <c:pt idx="4">
                  <c:v>2028</c:v>
                </c:pt>
                <c:pt idx="5">
                  <c:v>2033</c:v>
                </c:pt>
                <c:pt idx="6">
                  <c:v>2038</c:v>
                </c:pt>
                <c:pt idx="7">
                  <c:v>2043</c:v>
                </c:pt>
                <c:pt idx="8">
                  <c:v>2048</c:v>
                </c:pt>
                <c:pt idx="9">
                  <c:v>2053</c:v>
                </c:pt>
              </c:numCache>
            </c:numRef>
          </c:cat>
          <c:val>
            <c:numRef>
              <c:f>'[files_Anne_Brussels_I_DRbased.xlsx]Figures 3 and 4 DR'!$C$26:$C$35</c:f>
              <c:numCache>
                <c:formatCode>General</c:formatCode>
                <c:ptCount val="10"/>
                <c:pt idx="0">
                  <c:v>1.0226820000000001</c:v>
                </c:pt>
                <c:pt idx="1">
                  <c:v>1.01572</c:v>
                </c:pt>
                <c:pt idx="2">
                  <c:v>1.012913</c:v>
                </c:pt>
                <c:pt idx="3">
                  <c:v>1.0164</c:v>
                </c:pt>
                <c:pt idx="4">
                  <c:v>1.0196069999999999</c:v>
                </c:pt>
                <c:pt idx="5">
                  <c:v>1.018867</c:v>
                </c:pt>
                <c:pt idx="6">
                  <c:v>1.0128440000000001</c:v>
                </c:pt>
                <c:pt idx="7">
                  <c:v>1.0032669999999999</c:v>
                </c:pt>
                <c:pt idx="8">
                  <c:v>0.98940209999999995</c:v>
                </c:pt>
                <c:pt idx="9">
                  <c:v>0.96836270000000002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957760"/>
        <c:axId val="73959296"/>
      </c:lineChart>
      <c:catAx>
        <c:axId val="7395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sz="1400" b="0"/>
            </a:pPr>
            <a:endParaRPr lang="en-US"/>
          </a:p>
        </c:txPr>
        <c:crossAx val="73959296"/>
        <c:crosses val="autoZero"/>
        <c:auto val="1"/>
        <c:lblAlgn val="ctr"/>
        <c:lblOffset val="100"/>
        <c:tickLblSkip val="1"/>
        <c:noMultiLvlLbl val="0"/>
      </c:catAx>
      <c:valAx>
        <c:axId val="73959296"/>
        <c:scaling>
          <c:orientation val="minMax"/>
          <c:max val="1.5"/>
          <c:min val="0.9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73957760"/>
        <c:crossesAt val="1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0.7743</cdr:x>
      <cdr:y>0.18194</cdr:y>
    </cdr:from>
    <cdr:to>
      <cdr:x>0.84584</cdr:x>
      <cdr:y>0.24512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773420" y="789940"/>
          <a:ext cx="533422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91C1C45-1F01-456F-BF10-D2BB25751134}" type="TxLink">
            <a:rPr lang="en-US" sz="1100" b="0" i="0" u="none" strike="noStrike">
              <a:solidFill>
                <a:srgbClr val="000000"/>
              </a:solidFill>
              <a:latin typeface="Calibri"/>
            </a:rPr>
            <a:pPr/>
            <a:t> </a:t>
          </a:fld>
          <a:endParaRPr lang="en-US" sz="1100"/>
        </a:p>
      </cdr:txBody>
    </cdr:sp>
  </cdr:relSizeAnchor>
  <cdr:relSizeAnchor xmlns:cdr="http://schemas.openxmlformats.org/drawingml/2006/chartDrawing">
    <cdr:from>
      <cdr:x>0.12945</cdr:x>
      <cdr:y>0.45572</cdr:y>
    </cdr:from>
    <cdr:to>
      <cdr:x>0.20099</cdr:x>
      <cdr:y>0.5189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65200" y="1978660"/>
          <a:ext cx="533422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DC90487-1EF0-4974-9BAC-189B4CE46971}" type="TxLink">
            <a:rPr lang="en-US" sz="1100" b="0" i="0" u="none" strike="noStrike">
              <a:solidFill>
                <a:srgbClr val="000000"/>
              </a:solidFill>
              <a:latin typeface="Calibri"/>
            </a:rPr>
            <a:pPr/>
            <a:t> </a:t>
          </a:fld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8F28-614F-4A95-87F5-BFC57B6F1E7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A688A-0D0B-45D9-82AE-E85CAE020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1484784"/>
            <a:ext cx="7236296" cy="147002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Developing and Applying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Population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and Human Capital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Projections around the World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World </a:t>
            </a:r>
            <a:r>
              <a:rPr lang="en-US" sz="2800" dirty="0"/>
              <a:t>Population </a:t>
            </a:r>
            <a:r>
              <a:rPr lang="en-US" sz="2800" dirty="0" smtClean="0"/>
              <a:t>Program (POP)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9993" y="5229200"/>
            <a:ext cx="6627812" cy="985664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Director: Wolfgang Lutz</a:t>
            </a:r>
          </a:p>
          <a:p>
            <a:pPr eaLnBrk="1" hangingPunct="1"/>
            <a:r>
              <a:rPr lang="en-US" sz="2400" dirty="0" smtClean="0"/>
              <a:t>Deputy Director: Sergei </a:t>
            </a:r>
            <a:r>
              <a:rPr lang="en-US" sz="2400" dirty="0" err="1" smtClean="0"/>
              <a:t>Scherbov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708275"/>
            <a:ext cx="3887787" cy="3417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Assuming </a:t>
            </a:r>
            <a:r>
              <a:rPr lang="en-US" sz="1800" dirty="0">
                <a:solidFill>
                  <a:schemeClr val="tx1"/>
                </a:solidFill>
              </a:rPr>
              <a:t>identical education-specific fertility trends different education scenarios make a difference of more than 1 billion people by </a:t>
            </a:r>
            <a:r>
              <a:rPr lang="en-US" sz="1800" dirty="0" smtClean="0">
                <a:solidFill>
                  <a:schemeClr val="tx1"/>
                </a:solidFill>
              </a:rPr>
              <a:t>2050.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CEN gives </a:t>
            </a:r>
            <a:r>
              <a:rPr lang="en-US" sz="1600" dirty="0">
                <a:solidFill>
                  <a:schemeClr val="tx1"/>
                </a:solidFill>
              </a:rPr>
              <a:t>the world population trend according to the most pessimistic scenario assuming that no new schools will be </a:t>
            </a:r>
            <a:r>
              <a:rPr lang="en-US" sz="1600" dirty="0" smtClean="0">
                <a:solidFill>
                  <a:schemeClr val="tx1"/>
                </a:solidFill>
              </a:rPr>
              <a:t>built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FT gives </a:t>
            </a:r>
            <a:r>
              <a:rPr lang="en-US" sz="1600" dirty="0">
                <a:solidFill>
                  <a:schemeClr val="tx1"/>
                </a:solidFill>
              </a:rPr>
              <a:t>the most optimistic scenario assuming that countries can achieve the rapid </a:t>
            </a:r>
            <a:r>
              <a:rPr lang="en-US" sz="1600" dirty="0" smtClean="0">
                <a:solidFill>
                  <a:schemeClr val="tx1"/>
                </a:solidFill>
              </a:rPr>
              <a:t>education </a:t>
            </a:r>
            <a:r>
              <a:rPr lang="en-US" sz="1600" dirty="0">
                <a:solidFill>
                  <a:schemeClr val="tx1"/>
                </a:solidFill>
              </a:rPr>
              <a:t>expansion that South Korea achieved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57138"/>
            <a:ext cx="5905822" cy="207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4537"/>
            <a:ext cx="1944216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0" name="Picture 1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3253"/>
            <a:ext cx="4680519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2" name="Picture 1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780928"/>
            <a:ext cx="2304254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94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487" y="3276600"/>
            <a:ext cx="8458200" cy="3454152"/>
          </a:xfrm>
        </p:spPr>
        <p:txBody>
          <a:bodyPr/>
          <a:lstStyle/>
          <a:p>
            <a:r>
              <a:rPr lang="en-US" sz="2400" b="0" dirty="0" smtClean="0">
                <a:solidFill>
                  <a:srgbClr val="009900"/>
                </a:solidFill>
              </a:rPr>
              <a:t>		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2895600"/>
          </a:xfrm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61563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7768" y="4005064"/>
            <a:ext cx="8748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2015: </a:t>
            </a:r>
            <a:r>
              <a:rPr lang="en-US" sz="3200" dirty="0"/>
              <a:t>Sustainable Development Goal 4</a:t>
            </a:r>
            <a:r>
              <a:rPr lang="en-US" sz="3200" dirty="0" smtClean="0"/>
              <a:t>:</a:t>
            </a:r>
            <a:endParaRPr lang="en-US" sz="3200" dirty="0"/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/>
              <a:t>	</a:t>
            </a:r>
            <a:r>
              <a:rPr lang="en-US" sz="3200" dirty="0" smtClean="0"/>
              <a:t>…. </a:t>
            </a:r>
            <a:r>
              <a:rPr lang="en-US" sz="3200" i="1" dirty="0" smtClean="0"/>
              <a:t>quality </a:t>
            </a:r>
            <a:r>
              <a:rPr lang="en-US" sz="3200" b="1" i="1" dirty="0">
                <a:solidFill>
                  <a:srgbClr val="FF0000"/>
                </a:solidFill>
              </a:rPr>
              <a:t>primary and secondary </a:t>
            </a:r>
            <a:r>
              <a:rPr lang="en-US" sz="3200" i="1" dirty="0"/>
              <a:t>education </a:t>
            </a:r>
            <a:endParaRPr lang="en-US" sz="3200" i="1" dirty="0" smtClean="0"/>
          </a:p>
          <a:p>
            <a:pPr>
              <a:buNone/>
            </a:pPr>
            <a:r>
              <a:rPr lang="en-US" sz="3200" i="1" dirty="0"/>
              <a:t>	</a:t>
            </a:r>
            <a:r>
              <a:rPr lang="en-US" sz="3200" i="1" dirty="0" smtClean="0"/>
              <a:t>	for </a:t>
            </a:r>
            <a:r>
              <a:rPr lang="en-US" sz="3200" b="1" i="1" dirty="0">
                <a:solidFill>
                  <a:srgbClr val="FF0000"/>
                </a:solidFill>
              </a:rPr>
              <a:t>all girls and boys </a:t>
            </a:r>
            <a:r>
              <a:rPr lang="en-US" sz="3200" i="1" dirty="0" smtClean="0"/>
              <a:t>…. .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2564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(all IIASA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32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97825" cy="1143000"/>
          </a:xfrm>
        </p:spPr>
        <p:txBody>
          <a:bodyPr/>
          <a:lstStyle/>
          <a:p>
            <a:r>
              <a:rPr lang="de-AT" sz="2800" dirty="0" smtClean="0"/>
              <a:t>Forecasting Societies‘ Adaptive Capacities to Climate Change (ERC Adv. Grant to WL, IIASA)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7840"/>
          </a:xfrm>
        </p:spPr>
      </p:pic>
    </p:spTree>
    <p:extLst>
      <p:ext uri="{BB962C8B-B14F-4D97-AF65-F5344CB8AC3E}">
        <p14:creationId xmlns:p14="http://schemas.microsoft.com/office/powerpoint/2010/main" val="36761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"/>
            <a:ext cx="9000999" cy="4447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12" y="3789040"/>
            <a:ext cx="9145556" cy="31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7" y="476672"/>
            <a:ext cx="9070033" cy="602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79" y="1"/>
            <a:ext cx="4896120" cy="548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638800"/>
            <a:ext cx="2895600" cy="3048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34EA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077472" cy="92697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Redefining </a:t>
            </a:r>
            <a:r>
              <a:rPr lang="de-DE" dirty="0"/>
              <a:t>A</a:t>
            </a:r>
            <a:r>
              <a:rPr lang="de-DE" dirty="0" smtClean="0"/>
              <a:t>ge and Ageing</a:t>
            </a:r>
            <a:br>
              <a:rPr lang="de-DE" dirty="0" smtClean="0"/>
            </a:br>
            <a:r>
              <a:rPr lang="de-DE" sz="3100" dirty="0" smtClean="0"/>
              <a:t>ERC Adv. Grant, Sergei Scherbov (IIASA) </a:t>
            </a:r>
            <a:endParaRPr lang="de-AT" sz="31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248" y="1628800"/>
            <a:ext cx="744805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030" y="3140967"/>
            <a:ext cx="7007394" cy="291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3999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 History of Population Research at IIASA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776"/>
            <a:ext cx="8208267" cy="4713387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1974-1984  	Andrei Rogers</a:t>
            </a:r>
          </a:p>
          <a:p>
            <a:pPr eaLnBrk="1" hangingPunct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1984-1994  	Nathan Keyfitz</a:t>
            </a:r>
          </a:p>
          <a:p>
            <a:pPr eaLnBrk="1" hangingPunct="1">
              <a:buNone/>
            </a:pPr>
            <a:r>
              <a:rPr lang="en-US" sz="2000" dirty="0" smtClean="0"/>
              <a:t>1994 - …	Wolfgang Lutz, Sergei </a:t>
            </a:r>
            <a:r>
              <a:rPr lang="en-US" sz="2000" dirty="0" err="1" smtClean="0"/>
              <a:t>Scherbov</a:t>
            </a:r>
            <a:r>
              <a:rPr lang="en-US" sz="2000" dirty="0" smtClean="0"/>
              <a:t> ….</a:t>
            </a:r>
          </a:p>
          <a:p>
            <a:pPr eaLnBrk="1" hangingPunct="1">
              <a:buNone/>
            </a:pPr>
            <a:r>
              <a:rPr lang="en-US" sz="2800" dirty="0" smtClean="0"/>
              <a:t>	</a:t>
            </a:r>
          </a:p>
          <a:p>
            <a:pPr eaLnBrk="1" hangingPunct="1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What stands out as unique contributions of POP?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Multi-dimensional (multi-state) Demographic Methods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Pioneering Global Probabilistic Population Projections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Population – Development – Environment Analysis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Modeling of Human Capital Formation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Re-defining age and ageing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536"/>
            <a:ext cx="9144000" cy="67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6" y="2708920"/>
            <a:ext cx="9144000" cy="2991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" y="-56050"/>
            <a:ext cx="6008288" cy="1756858"/>
          </a:xfrm>
          <a:prstGeom prst="rect">
            <a:avLst/>
          </a:prstGeom>
        </p:spPr>
      </p:pic>
      <p:pic>
        <p:nvPicPr>
          <p:cNvPr id="6" name="Picture 5" descr="i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0468"/>
            <a:ext cx="1066800" cy="118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9980"/>
            <a:ext cx="6948264" cy="622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Global Migration Streams 2005-10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29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0648"/>
            <a:ext cx="7997825" cy="1337965"/>
          </a:xfrm>
        </p:spPr>
        <p:txBody>
          <a:bodyPr/>
          <a:lstStyle/>
          <a:p>
            <a:r>
              <a:rPr lang="en-US" sz="3200" b="1" i="1" dirty="0" err="1" smtClean="0"/>
              <a:t>Workplan</a:t>
            </a:r>
            <a:r>
              <a:rPr lang="en-US" sz="3200" b="1" i="1" dirty="0" smtClean="0"/>
              <a:t> of JRC/IIASA Centre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86" y="1124744"/>
            <a:ext cx="7997825" cy="4857403"/>
          </a:xfrm>
        </p:spPr>
        <p:txBody>
          <a:bodyPr/>
          <a:lstStyle/>
          <a:p>
            <a:r>
              <a:rPr lang="en-US" sz="2200" dirty="0"/>
              <a:t>The cooperation is to be based on equal </a:t>
            </a:r>
            <a:r>
              <a:rPr lang="en-US" sz="2200" dirty="0" smtClean="0"/>
              <a:t>partnership </a:t>
            </a:r>
            <a:r>
              <a:rPr lang="en-US" sz="2200" dirty="0"/>
              <a:t>between the two research </a:t>
            </a:r>
            <a:r>
              <a:rPr lang="en-US" sz="2200" dirty="0" smtClean="0"/>
              <a:t>institutions.</a:t>
            </a:r>
          </a:p>
          <a:p>
            <a:r>
              <a:rPr lang="en-US" sz="2200" dirty="0" smtClean="0"/>
              <a:t>A team of 10 researchers will be dedicated to the task (5 at IIASA, 5 at JRC-Ispra).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Timed to feed results into the work plan of the new European Commission to take office in 2019</a:t>
            </a:r>
          </a:p>
          <a:p>
            <a:pPr marL="0" indent="0">
              <a:buNone/>
            </a:pPr>
            <a:r>
              <a:rPr lang="en-US" sz="2400" i="1" u="sng" dirty="0" smtClean="0"/>
              <a:t>Structure of work:</a:t>
            </a:r>
            <a:endParaRPr lang="en-US" sz="2400" i="1" u="sng" dirty="0"/>
          </a:p>
          <a:p>
            <a:r>
              <a:rPr lang="en-US" sz="2200" dirty="0" smtClean="0"/>
              <a:t>Component (a): Analysis of “Push Factors” in Africa and Western Asia and “Facilitating Factors”,</a:t>
            </a:r>
          </a:p>
          <a:p>
            <a:r>
              <a:rPr lang="en-US" sz="2200" dirty="0" smtClean="0"/>
              <a:t>Component (b): Analysis of “Pull Factors” in the EU,</a:t>
            </a:r>
          </a:p>
          <a:p>
            <a:r>
              <a:rPr lang="en-US" sz="2200" dirty="0" smtClean="0"/>
              <a:t>Component (c): Modelling of alternative possible migration streams and their impacts on population ageing and its economic consequences in the EU.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19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Education specific </a:t>
            </a:r>
            <a:r>
              <a:rPr lang="en-US" sz="2200" b="1" dirty="0" err="1" smtClean="0"/>
              <a:t>labour</a:t>
            </a:r>
            <a:r>
              <a:rPr lang="en-US" sz="2200" b="1" dirty="0" smtClean="0"/>
              <a:t> </a:t>
            </a:r>
            <a:r>
              <a:rPr lang="en-US" sz="2200" b="1" dirty="0"/>
              <a:t>force projections for </a:t>
            </a:r>
            <a:r>
              <a:rPr lang="en-US" sz="2200" b="1" dirty="0" smtClean="0"/>
              <a:t>the EU</a:t>
            </a:r>
            <a:endParaRPr lang="en-US" sz="22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15788" y="1009672"/>
            <a:ext cx="4040188" cy="1266155"/>
          </a:xfrm>
        </p:spPr>
        <p:txBody>
          <a:bodyPr>
            <a:noAutofit/>
          </a:bodyPr>
          <a:lstStyle/>
          <a:p>
            <a:r>
              <a:rPr lang="en-US" sz="1800" dirty="0"/>
              <a:t>Total </a:t>
            </a:r>
            <a:r>
              <a:rPr lang="en-US" sz="1800" dirty="0" err="1" smtClean="0"/>
              <a:t>labour</a:t>
            </a:r>
            <a:r>
              <a:rPr lang="en-US" sz="1800" dirty="0" smtClean="0"/>
              <a:t> </a:t>
            </a:r>
            <a:r>
              <a:rPr lang="en-US" sz="1800" dirty="0"/>
              <a:t>force in EU26 countries</a:t>
            </a:r>
            <a:r>
              <a:rPr lang="en-US" sz="1800" b="0" dirty="0"/>
              <a:t>, 2003-2053, by scenario, </a:t>
            </a:r>
            <a:r>
              <a:rPr lang="en-US" sz="1800" b="0" dirty="0" smtClean="0"/>
              <a:t>considering </a:t>
            </a:r>
            <a:r>
              <a:rPr lang="en-US" sz="1800" b="0" dirty="0"/>
              <a:t>education (solid lines) or not (dotted lines</a:t>
            </a:r>
            <a:r>
              <a:rPr lang="en-US" sz="1350" b="0" dirty="0"/>
              <a:t>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51520" y="2422851"/>
          <a:ext cx="4212026" cy="40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709264" y="1009672"/>
            <a:ext cx="4039200" cy="1267200"/>
          </a:xfrm>
        </p:spPr>
        <p:txBody>
          <a:bodyPr>
            <a:noAutofit/>
          </a:bodyPr>
          <a:lstStyle/>
          <a:p>
            <a:r>
              <a:rPr lang="en-US" sz="1800" dirty="0"/>
              <a:t>Potential economic dependency ratio </a:t>
            </a:r>
            <a:r>
              <a:rPr lang="en-US" sz="1800" b="0" dirty="0"/>
              <a:t>in EU26 countries, 2008-2003, considering education (solid lines) or not (dotted lines)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29150" y="2420888"/>
          <a:ext cx="4212000" cy="406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59832" y="650835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Adapted from Loichinger (2015)</a:t>
            </a:r>
          </a:p>
        </p:txBody>
      </p:sp>
    </p:spTree>
    <p:extLst>
      <p:ext uri="{BB962C8B-B14F-4D97-AF65-F5344CB8AC3E}">
        <p14:creationId xmlns:p14="http://schemas.microsoft.com/office/powerpoint/2010/main" val="18571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50736"/>
            <a:ext cx="4896544" cy="181588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First probabilistic world population projections:</a:t>
            </a:r>
          </a:p>
          <a:p>
            <a:r>
              <a:rPr lang="en-US" sz="1600" dirty="0" smtClean="0"/>
              <a:t>Lutz, Sanderson &amp; </a:t>
            </a:r>
            <a:r>
              <a:rPr lang="en-US" sz="1600" dirty="0" err="1" smtClean="0"/>
              <a:t>Scherbov</a:t>
            </a:r>
            <a:r>
              <a:rPr lang="en-US" sz="1600" dirty="0" smtClean="0"/>
              <a:t> (IIASA)</a:t>
            </a:r>
          </a:p>
          <a:p>
            <a:endParaRPr lang="en-US" sz="1600" dirty="0" smtClean="0"/>
          </a:p>
          <a:p>
            <a:r>
              <a:rPr lang="en-US" sz="1600" b="1" i="1" dirty="0" smtClean="0"/>
              <a:t>Nature</a:t>
            </a:r>
            <a:r>
              <a:rPr lang="en-US" sz="1600" dirty="0" smtClean="0"/>
              <a:t> (1998): Doubling of world </a:t>
            </a:r>
            <a:r>
              <a:rPr lang="en-US" sz="1600" dirty="0"/>
              <a:t>p</a:t>
            </a:r>
            <a:r>
              <a:rPr lang="en-US" sz="1600" dirty="0" smtClean="0"/>
              <a:t>opulation unlikely</a:t>
            </a:r>
          </a:p>
          <a:p>
            <a:r>
              <a:rPr lang="en-US" sz="1600" b="1" i="1" dirty="0" smtClean="0"/>
              <a:t>Nature</a:t>
            </a:r>
            <a:r>
              <a:rPr lang="en-US" sz="1600" dirty="0" smtClean="0"/>
              <a:t> (2001): The end of world population growth</a:t>
            </a:r>
          </a:p>
          <a:p>
            <a:r>
              <a:rPr lang="en-US" sz="1600" b="1" i="1" dirty="0" smtClean="0"/>
              <a:t>Nature</a:t>
            </a:r>
            <a:r>
              <a:rPr lang="en-US" sz="1600" dirty="0" smtClean="0"/>
              <a:t> (2008): The coming acceleration of global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population ageing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67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34EA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01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7532" y="4295947"/>
            <a:ext cx="25340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Oxford University Press</a:t>
            </a:r>
          </a:p>
          <a:p>
            <a:pPr algn="ctr"/>
            <a:r>
              <a:rPr lang="de-AT" sz="3200" dirty="0" smtClean="0"/>
              <a:t>2014</a:t>
            </a:r>
          </a:p>
          <a:p>
            <a:pPr algn="ctr"/>
            <a:r>
              <a:rPr lang="de-AT" sz="1600" dirty="0" smtClean="0"/>
              <a:t>1056 pages,</a:t>
            </a:r>
          </a:p>
          <a:p>
            <a:pPr algn="ctr"/>
            <a:r>
              <a:rPr lang="de-AT" sz="1600" dirty="0" smtClean="0"/>
              <a:t>26 lead authors,</a:t>
            </a:r>
          </a:p>
          <a:p>
            <a:pPr algn="ctr"/>
            <a:r>
              <a:rPr lang="de-AT" sz="1600" dirty="0" smtClean="0"/>
              <a:t>46 contributing authors,</a:t>
            </a:r>
          </a:p>
          <a:p>
            <a:pPr algn="ctr"/>
            <a:r>
              <a:rPr lang="de-AT" sz="1600" dirty="0" smtClean="0"/>
              <a:t>550 expert assessments,</a:t>
            </a:r>
          </a:p>
          <a:p>
            <a:pPr algn="ctr"/>
            <a:r>
              <a:rPr lang="de-AT" sz="1600" dirty="0" smtClean="0"/>
              <a:t>191 country tables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234" y="476672"/>
            <a:ext cx="3304489" cy="2227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09" y="3068960"/>
            <a:ext cx="4120938" cy="8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LineGraphGET_co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622440"/>
              </p:ext>
            </p:extLst>
          </p:nvPr>
        </p:nvGraphicFramePr>
        <p:xfrm>
          <a:off x="0" y="0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18864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World Population Projections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45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1"/>
            <a:ext cx="9144000" cy="2210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196752"/>
            <a:ext cx="8496944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143000"/>
          </a:xfrm>
        </p:spPr>
        <p:txBody>
          <a:bodyPr/>
          <a:lstStyle/>
          <a:p>
            <a:r>
              <a:rPr lang="en-US" sz="2800" dirty="0" smtClean="0"/>
              <a:t>Membership in the Group of 15 Independent Scientists to draft the 2019 Global Sustainable Development Report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7350728"/>
          </a:xfrm>
        </p:spPr>
      </p:pic>
    </p:spTree>
    <p:extLst>
      <p:ext uri="{BB962C8B-B14F-4D97-AF65-F5344CB8AC3E}">
        <p14:creationId xmlns:p14="http://schemas.microsoft.com/office/powerpoint/2010/main" val="101601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Demographic Metabolism: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Population Dynamics by Age, Sex and </a:t>
            </a:r>
            <a:br>
              <a:rPr lang="en-US" sz="3200" dirty="0" smtClean="0"/>
            </a:br>
            <a:r>
              <a:rPr lang="en-US" sz="3200" dirty="0" smtClean="0"/>
              <a:t>Level of Education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3568" y="2492896"/>
            <a:ext cx="3922712" cy="38058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Education is most important source of measurable population heterogeneity after age and sex. </a:t>
            </a:r>
          </a:p>
          <a:p>
            <a:r>
              <a:rPr lang="en-US" sz="2400" dirty="0" smtClean="0"/>
              <a:t>Proxy measure of social inequality?</a:t>
            </a:r>
          </a:p>
          <a:p>
            <a:r>
              <a:rPr lang="en-US" sz="2400" dirty="0" smtClean="0"/>
              <a:t>The Human Core of the SSPs (Shared Socioeconomic Pathways)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3059832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2342" y="1600200"/>
            <a:ext cx="4066247" cy="49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iiasa-pptx-template-dark-&amp;-light</Template>
  <TotalTime>158</TotalTime>
  <Words>430</Words>
  <Application>Microsoft Office PowerPoint</Application>
  <PresentationFormat>On-screen Show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iiasa-pptx-template-dark-&amp;-light</vt:lpstr>
      <vt:lpstr>iiasa-light-version</vt:lpstr>
      <vt:lpstr>  Developing and Applying  Population  and Human Capital  Projections around the World    World Population Program (POP)</vt:lpstr>
      <vt:lpstr>Long History of Population Research at IIASA</vt:lpstr>
      <vt:lpstr>PowerPoint Presentation</vt:lpstr>
      <vt:lpstr>PowerPoint Presentation</vt:lpstr>
      <vt:lpstr>PowerPoint Presentation</vt:lpstr>
      <vt:lpstr>PowerPoint Presentation</vt:lpstr>
      <vt:lpstr>Membership in the Group of 15 Independent Scientists to draft the 2019 Global Sustainable Development Report</vt:lpstr>
      <vt:lpstr>Demographic Metabolism: Population Dynamics by Age, Sex and  Level of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Forecasting Societies‘ Adaptive Capacities to Climate Change (ERC Adv. Grant to WL, IIASA)</vt:lpstr>
      <vt:lpstr>PowerPoint Presentation</vt:lpstr>
      <vt:lpstr>PowerPoint Presentation</vt:lpstr>
      <vt:lpstr>Redefining Age and Ageing ERC Adv. Grant, Sergei Scherbov (IIASA) </vt:lpstr>
      <vt:lpstr>PowerPoint Presentation</vt:lpstr>
      <vt:lpstr>PowerPoint Presentation</vt:lpstr>
      <vt:lpstr>PowerPoint Presentation</vt:lpstr>
      <vt:lpstr>PowerPoint Presentation</vt:lpstr>
      <vt:lpstr>Workplan of JRC/IIASA Centre</vt:lpstr>
      <vt:lpstr>Education specific labour force projections for the EU</vt:lpstr>
    </vt:vector>
  </TitlesOfParts>
  <Company>IIASA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teply</dc:creator>
  <cp:lastModifiedBy>Presentation Account</cp:lastModifiedBy>
  <cp:revision>44</cp:revision>
  <dcterms:created xsi:type="dcterms:W3CDTF">2012-04-11T12:26:19Z</dcterms:created>
  <dcterms:modified xsi:type="dcterms:W3CDTF">2017-02-27T07:20:44Z</dcterms:modified>
</cp:coreProperties>
</file>