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65" r:id="rId2"/>
    <p:sldMasterId id="2147483730" r:id="rId3"/>
    <p:sldMasterId id="2147483742" r:id="rId4"/>
  </p:sldMasterIdLst>
  <p:notesMasterIdLst>
    <p:notesMasterId r:id="rId59"/>
  </p:notesMasterIdLst>
  <p:handoutMasterIdLst>
    <p:handoutMasterId r:id="rId60"/>
  </p:handoutMasterIdLst>
  <p:sldIdLst>
    <p:sldId id="256" r:id="rId5"/>
    <p:sldId id="340" r:id="rId6"/>
    <p:sldId id="358" r:id="rId7"/>
    <p:sldId id="359" r:id="rId8"/>
    <p:sldId id="360" r:id="rId9"/>
    <p:sldId id="379" r:id="rId10"/>
    <p:sldId id="342" r:id="rId11"/>
    <p:sldId id="345" r:id="rId12"/>
    <p:sldId id="377" r:id="rId13"/>
    <p:sldId id="344" r:id="rId14"/>
    <p:sldId id="351" r:id="rId15"/>
    <p:sldId id="346" r:id="rId16"/>
    <p:sldId id="364" r:id="rId17"/>
    <p:sldId id="380" r:id="rId18"/>
    <p:sldId id="381" r:id="rId19"/>
    <p:sldId id="382" r:id="rId20"/>
    <p:sldId id="383" r:id="rId21"/>
    <p:sldId id="384" r:id="rId22"/>
    <p:sldId id="385" r:id="rId23"/>
    <p:sldId id="361" r:id="rId24"/>
    <p:sldId id="362" r:id="rId25"/>
    <p:sldId id="403" r:id="rId26"/>
    <p:sldId id="386" r:id="rId27"/>
    <p:sldId id="388" r:id="rId28"/>
    <p:sldId id="347" r:id="rId29"/>
    <p:sldId id="363" r:id="rId30"/>
    <p:sldId id="390" r:id="rId31"/>
    <p:sldId id="348" r:id="rId32"/>
    <p:sldId id="389" r:id="rId33"/>
    <p:sldId id="404" r:id="rId34"/>
    <p:sldId id="396" r:id="rId35"/>
    <p:sldId id="367" r:id="rId36"/>
    <p:sldId id="397" r:id="rId37"/>
    <p:sldId id="395" r:id="rId38"/>
    <p:sldId id="391" r:id="rId39"/>
    <p:sldId id="392" r:id="rId40"/>
    <p:sldId id="393" r:id="rId41"/>
    <p:sldId id="394" r:id="rId42"/>
    <p:sldId id="352" r:id="rId43"/>
    <p:sldId id="353" r:id="rId44"/>
    <p:sldId id="368" r:id="rId45"/>
    <p:sldId id="371" r:id="rId46"/>
    <p:sldId id="369" r:id="rId47"/>
    <p:sldId id="370" r:id="rId48"/>
    <p:sldId id="398" r:id="rId49"/>
    <p:sldId id="375" r:id="rId50"/>
    <p:sldId id="399" r:id="rId51"/>
    <p:sldId id="401" r:id="rId52"/>
    <p:sldId id="405" r:id="rId53"/>
    <p:sldId id="402" r:id="rId54"/>
    <p:sldId id="406" r:id="rId55"/>
    <p:sldId id="408" r:id="rId56"/>
    <p:sldId id="407" r:id="rId57"/>
    <p:sldId id="376" r:id="rId58"/>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5344" autoAdjust="0"/>
  </p:normalViewPr>
  <p:slideViewPr>
    <p:cSldViewPr>
      <p:cViewPr varScale="1">
        <p:scale>
          <a:sx n="71" d="100"/>
          <a:sy n="71" d="100"/>
        </p:scale>
        <p:origin x="1548" y="3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chemeClr val="bg1"/>
                </a:solidFill>
              </a:defRPr>
            </a:pPr>
            <a:r>
              <a:rPr lang="en-US" sz="2000" dirty="0" smtClean="0">
                <a:solidFill>
                  <a:schemeClr val="bg1"/>
                </a:solidFill>
              </a:rPr>
              <a:t>Number </a:t>
            </a:r>
            <a:r>
              <a:rPr lang="en-US" sz="2000" dirty="0">
                <a:solidFill>
                  <a:schemeClr val="bg1"/>
                </a:solidFill>
              </a:rPr>
              <a:t>of Researchers Employed</a:t>
            </a:r>
            <a:r>
              <a:rPr lang="en-US" sz="2000" baseline="0" dirty="0">
                <a:solidFill>
                  <a:schemeClr val="bg1"/>
                </a:solidFill>
              </a:rPr>
              <a:t> by IIASA (</a:t>
            </a:r>
            <a:r>
              <a:rPr lang="en-US" sz="2000" baseline="0" dirty="0" smtClean="0">
                <a:solidFill>
                  <a:schemeClr val="bg1"/>
                </a:solidFill>
              </a:rPr>
              <a:t>2010-16)</a:t>
            </a:r>
            <a:endParaRPr lang="en-US" sz="2000" dirty="0">
              <a:solidFill>
                <a:schemeClr val="bg1"/>
              </a:solidFill>
            </a:endParaRPr>
          </a:p>
        </c:rich>
      </c:tx>
      <c:layout/>
      <c:overlay val="0"/>
    </c:title>
    <c:autoTitleDeleted val="0"/>
    <c:plotArea>
      <c:layout>
        <c:manualLayout>
          <c:layoutTarget val="inner"/>
          <c:xMode val="edge"/>
          <c:yMode val="edge"/>
          <c:x val="5.3050423083775902E-2"/>
          <c:y val="0.10985639962147283"/>
          <c:w val="0.92948232800792718"/>
          <c:h val="0.3276272916946073"/>
        </c:manualLayout>
      </c:layout>
      <c:barChart>
        <c:barDir val="col"/>
        <c:grouping val="clustered"/>
        <c:varyColors val="0"/>
        <c:ser>
          <c:idx val="0"/>
          <c:order val="0"/>
          <c:tx>
            <c:strRef>
              <c:f>Sheet1!$B$1</c:f>
              <c:strCache>
                <c:ptCount val="1"/>
                <c:pt idx="0">
                  <c:v>Research staff</c:v>
                </c:pt>
              </c:strCache>
            </c:strRef>
          </c:tx>
          <c:invertIfNegative val="0"/>
          <c:dLbls>
            <c:spPr>
              <a:noFill/>
              <a:ln>
                <a:noFill/>
              </a:ln>
              <a:effectLst/>
            </c:spPr>
            <c:txPr>
              <a:bodyPr/>
              <a:lstStyle/>
              <a:p>
                <a:pPr>
                  <a:defRPr sz="18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Sheet1!$B$2:$B$8</c:f>
              <c:numCache>
                <c:formatCode>General</c:formatCode>
                <c:ptCount val="7"/>
                <c:pt idx="0">
                  <c:v>209</c:v>
                </c:pt>
                <c:pt idx="1">
                  <c:v>272</c:v>
                </c:pt>
                <c:pt idx="2">
                  <c:v>278</c:v>
                </c:pt>
                <c:pt idx="3">
                  <c:v>300</c:v>
                </c:pt>
                <c:pt idx="4">
                  <c:v>323</c:v>
                </c:pt>
                <c:pt idx="5">
                  <c:v>333</c:v>
                </c:pt>
                <c:pt idx="6">
                  <c:v>348</c:v>
                </c:pt>
              </c:numCache>
            </c:numRef>
          </c:val>
          <c:extLst xmlns:c16r2="http://schemas.microsoft.com/office/drawing/2015/06/chart">
            <c:ext xmlns:c16="http://schemas.microsoft.com/office/drawing/2014/chart" uri="{C3380CC4-5D6E-409C-BE32-E72D297353CC}">
              <c16:uniqueId val="{00000000-EFEA-4963-9309-C9F45CBDAA44}"/>
            </c:ext>
          </c:extLst>
        </c:ser>
        <c:dLbls>
          <c:showLegendKey val="0"/>
          <c:showVal val="0"/>
          <c:showCatName val="0"/>
          <c:showSerName val="0"/>
          <c:showPercent val="0"/>
          <c:showBubbleSize val="0"/>
        </c:dLbls>
        <c:gapWidth val="150"/>
        <c:axId val="92370816"/>
        <c:axId val="92372352"/>
      </c:barChart>
      <c:catAx>
        <c:axId val="92370816"/>
        <c:scaling>
          <c:orientation val="minMax"/>
        </c:scaling>
        <c:delete val="0"/>
        <c:axPos val="b"/>
        <c:numFmt formatCode="General" sourceLinked="1"/>
        <c:majorTickMark val="out"/>
        <c:minorTickMark val="none"/>
        <c:tickLblPos val="nextTo"/>
        <c:txPr>
          <a:bodyPr/>
          <a:lstStyle/>
          <a:p>
            <a:pPr>
              <a:defRPr sz="1800">
                <a:solidFill>
                  <a:schemeClr val="bg1"/>
                </a:solidFill>
              </a:defRPr>
            </a:pPr>
            <a:endParaRPr lang="en-US"/>
          </a:p>
        </c:txPr>
        <c:crossAx val="92372352"/>
        <c:crosses val="autoZero"/>
        <c:auto val="1"/>
        <c:lblAlgn val="ctr"/>
        <c:lblOffset val="100"/>
        <c:noMultiLvlLbl val="0"/>
      </c:catAx>
      <c:valAx>
        <c:axId val="92372352"/>
        <c:scaling>
          <c:orientation val="minMax"/>
          <c:min val="200"/>
        </c:scaling>
        <c:delete val="0"/>
        <c:axPos val="l"/>
        <c:majorGridlines/>
        <c:numFmt formatCode="General" sourceLinked="1"/>
        <c:majorTickMark val="out"/>
        <c:minorTickMark val="none"/>
        <c:tickLblPos val="nextTo"/>
        <c:txPr>
          <a:bodyPr/>
          <a:lstStyle/>
          <a:p>
            <a:pPr>
              <a:defRPr sz="1200">
                <a:solidFill>
                  <a:schemeClr val="bg1"/>
                </a:solidFill>
              </a:defRPr>
            </a:pPr>
            <a:endParaRPr lang="en-US"/>
          </a:p>
        </c:txPr>
        <c:crossAx val="92370816"/>
        <c:crosses val="autoZero"/>
        <c:crossBetween val="between"/>
        <c:majorUnit val="50"/>
      </c:valAx>
    </c:plotArea>
    <c:plotVisOnly val="1"/>
    <c:dispBlanksAs val="gap"/>
    <c:showDLblsOverMax val="0"/>
  </c:chart>
  <c:txPr>
    <a:bodyPr/>
    <a:lstStyle/>
    <a:p>
      <a:pPr>
        <a:defRPr sz="1800" baseline="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solidFill>
                  <a:schemeClr val="bg1"/>
                </a:solidFill>
              </a:defRPr>
            </a:pPr>
            <a:r>
              <a:rPr lang="en-US" sz="1800" dirty="0" smtClean="0">
                <a:solidFill>
                  <a:schemeClr val="bg1"/>
                </a:solidFill>
              </a:rPr>
              <a:t>Full </a:t>
            </a:r>
            <a:r>
              <a:rPr lang="en-US" sz="1800" dirty="0">
                <a:solidFill>
                  <a:schemeClr val="bg1"/>
                </a:solidFill>
              </a:rPr>
              <a:t>versus Part Time Researchers Employed by IIASA in </a:t>
            </a:r>
            <a:r>
              <a:rPr lang="en-US" sz="1800" dirty="0" smtClean="0">
                <a:solidFill>
                  <a:schemeClr val="bg1"/>
                </a:solidFill>
              </a:rPr>
              <a:t>2016</a:t>
            </a:r>
            <a:endParaRPr lang="en-US" sz="1800" dirty="0">
              <a:solidFill>
                <a:schemeClr val="bg1"/>
              </a:solidFill>
            </a:endParaRPr>
          </a:p>
        </c:rich>
      </c:tx>
      <c:layout/>
      <c:overlay val="0"/>
    </c:title>
    <c:autoTitleDeleted val="0"/>
    <c:plotArea>
      <c:layout/>
      <c:pieChart>
        <c:varyColors val="1"/>
        <c:ser>
          <c:idx val="0"/>
          <c:order val="0"/>
          <c:tx>
            <c:strRef>
              <c:f>Sheet1!$B$1</c:f>
              <c:strCache>
                <c:ptCount val="1"/>
                <c:pt idx="0">
                  <c:v>Research Staff </c:v>
                </c:pt>
              </c:strCache>
            </c:strRef>
          </c:tx>
          <c:dLbls>
            <c:dLbl>
              <c:idx val="0"/>
              <c:layout/>
              <c:tx>
                <c:rich>
                  <a:bodyPr/>
                  <a:lstStyle/>
                  <a:p>
                    <a:pPr>
                      <a:defRPr/>
                    </a:pPr>
                    <a:r>
                      <a:rPr lang="en-US" dirty="0" smtClean="0">
                        <a:solidFill>
                          <a:schemeClr val="accent2"/>
                        </a:solidFill>
                      </a:rPr>
                      <a:t>205</a:t>
                    </a:r>
                    <a:endParaRPr lang="en-US" dirty="0">
                      <a:solidFill>
                        <a:schemeClr val="accent2"/>
                      </a:solidFill>
                    </a:endParaRPr>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BCFC-488A-AB45-53315A1C31B9}"/>
                </c:ext>
              </c:extLst>
            </c:dLbl>
            <c:spPr>
              <a:noFill/>
              <a:ln>
                <a:noFill/>
              </a:ln>
              <a:effectLst/>
            </c:spPr>
            <c:txPr>
              <a:bodyPr/>
              <a:lstStyle/>
              <a:p>
                <a:pPr>
                  <a:defRPr sz="2000"/>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Sheet1!$A$2:$A$3</c:f>
              <c:strCache>
                <c:ptCount val="2"/>
                <c:pt idx="0">
                  <c:v>Full time</c:v>
                </c:pt>
                <c:pt idx="1">
                  <c:v>Part time</c:v>
                </c:pt>
              </c:strCache>
            </c:strRef>
          </c:cat>
          <c:val>
            <c:numRef>
              <c:f>Sheet1!$B$2:$B$3</c:f>
              <c:numCache>
                <c:formatCode>General</c:formatCode>
                <c:ptCount val="2"/>
                <c:pt idx="0">
                  <c:v>205</c:v>
                </c:pt>
                <c:pt idx="1">
                  <c:v>143</c:v>
                </c:pt>
              </c:numCache>
            </c:numRef>
          </c:val>
          <c:extLst xmlns:c16r2="http://schemas.microsoft.com/office/drawing/2015/06/chart">
            <c:ext xmlns:c16="http://schemas.microsoft.com/office/drawing/2014/chart" uri="{C3380CC4-5D6E-409C-BE32-E72D297353CC}">
              <c16:uniqueId val="{00000001-BCFC-488A-AB45-53315A1C31B9}"/>
            </c:ext>
          </c:extLst>
        </c:ser>
        <c:dLbls>
          <c:showLegendKey val="0"/>
          <c:showVal val="0"/>
          <c:showCatName val="0"/>
          <c:showSerName val="0"/>
          <c:showPercent val="0"/>
          <c:showBubbleSize val="0"/>
          <c:showLeaderLines val="1"/>
        </c:dLbls>
        <c:firstSliceAng val="0"/>
      </c:pieChart>
    </c:plotArea>
    <c:legend>
      <c:legendPos val="r"/>
      <c:layout/>
      <c:overlay val="0"/>
      <c:txPr>
        <a:bodyPr/>
        <a:lstStyle/>
        <a:p>
          <a:pPr>
            <a:defRPr sz="1600">
              <a:solidFill>
                <a:schemeClr val="bg1"/>
              </a:solidFill>
            </a:defRPr>
          </a:pPr>
          <a:endParaRPr lang="en-US"/>
        </a:p>
      </c:txPr>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Sheet1!$B$1</c:f>
              <c:strCache>
                <c:ptCount val="1"/>
                <c:pt idx="0">
                  <c:v>  </c:v>
                </c:pt>
              </c:strCache>
            </c:strRef>
          </c:tx>
          <c:dPt>
            <c:idx val="1"/>
            <c:bubble3D val="0"/>
            <c:spPr>
              <a:solidFill>
                <a:srgbClr val="002060"/>
              </a:solidFill>
            </c:spPr>
            <c:extLst xmlns:c16r2="http://schemas.microsoft.com/office/drawing/2015/06/chart">
              <c:ext xmlns:c16="http://schemas.microsoft.com/office/drawing/2014/chart" uri="{C3380CC4-5D6E-409C-BE32-E72D297353CC}">
                <c16:uniqueId val="{00000001-5017-4F65-924C-C50BC884F212}"/>
              </c:ext>
            </c:extLst>
          </c:dPt>
          <c:dLbls>
            <c:dLbl>
              <c:idx val="1"/>
              <c:layout/>
              <c:tx>
                <c:rich>
                  <a:bodyPr/>
                  <a:lstStyle/>
                  <a:p>
                    <a:r>
                      <a:rPr lang="en-US" dirty="0">
                        <a:solidFill>
                          <a:schemeClr val="bg1"/>
                        </a:solidFill>
                      </a:rPr>
                      <a:t>41%</a:t>
                    </a:r>
                  </a:p>
                </c:rich>
              </c:tx>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5017-4F65-924C-C50BC884F212}"/>
                </c:ext>
              </c:extLst>
            </c:dLbl>
            <c:spPr>
              <a:noFill/>
              <a:ln>
                <a:noFill/>
              </a:ln>
              <a:effectLst/>
            </c:sp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Sheet1!$A$2:$A$4</c:f>
              <c:strCache>
                <c:ptCount val="3"/>
                <c:pt idx="0">
                  <c:v>Natural Scientists &amp; Engineers</c:v>
                </c:pt>
                <c:pt idx="1">
                  <c:v>Social Scientists</c:v>
                </c:pt>
                <c:pt idx="2">
                  <c:v>Mathematicians and others</c:v>
                </c:pt>
              </c:strCache>
            </c:strRef>
          </c:cat>
          <c:val>
            <c:numRef>
              <c:f>Sheet1!$B$2:$B$4</c:f>
              <c:numCache>
                <c:formatCode>General</c:formatCode>
                <c:ptCount val="3"/>
                <c:pt idx="0">
                  <c:v>30</c:v>
                </c:pt>
                <c:pt idx="1">
                  <c:v>41</c:v>
                </c:pt>
                <c:pt idx="2">
                  <c:v>29</c:v>
                </c:pt>
              </c:numCache>
            </c:numRef>
          </c:val>
          <c:extLst xmlns:c16r2="http://schemas.microsoft.com/office/drawing/2015/06/chart">
            <c:ext xmlns:c16="http://schemas.microsoft.com/office/drawing/2014/chart" uri="{C3380CC4-5D6E-409C-BE32-E72D297353CC}">
              <c16:uniqueId val="{00000002-5017-4F65-924C-C50BC884F212}"/>
            </c:ext>
          </c:extLst>
        </c:ser>
        <c:dLbls>
          <c:showLegendKey val="0"/>
          <c:showVal val="0"/>
          <c:showCatName val="0"/>
          <c:showSerName val="0"/>
          <c:showPercent val="1"/>
          <c:showBubbleSize val="0"/>
          <c:showLeaderLines val="1"/>
        </c:dLbls>
        <c:firstSliceAng val="0"/>
      </c:pieChart>
    </c:plotArea>
    <c:legend>
      <c:legendPos val="r"/>
      <c:layout/>
      <c:overlay val="0"/>
      <c:txPr>
        <a:bodyPr/>
        <a:lstStyle/>
        <a:p>
          <a:pPr>
            <a:defRPr sz="2000">
              <a:solidFill>
                <a:schemeClr val="bg1"/>
              </a:solidFill>
            </a:defRPr>
          </a:pPr>
          <a:endParaRPr lang="en-US"/>
        </a:p>
      </c:txPr>
    </c:legend>
    <c:plotVisOnly val="1"/>
    <c:dispBlanksAs val="gap"/>
    <c:showDLblsOverMax val="0"/>
  </c:chart>
  <c:txPr>
    <a:bodyPr/>
    <a:lstStyle/>
    <a:p>
      <a:pPr>
        <a:defRPr sz="32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67D531B-3858-4C63-9E68-069CB97A308F}" type="datetimeFigureOut">
              <a:rPr lang="en-US" smtClean="0"/>
              <a:t>2/27/2017</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FA970C46-D3AC-4F78-AE51-0507F00A42E8}" type="slidenum">
              <a:rPr lang="en-US" smtClean="0"/>
              <a:t>‹#›</a:t>
            </a:fld>
            <a:endParaRPr lang="en-US"/>
          </a:p>
        </p:txBody>
      </p:sp>
    </p:spTree>
    <p:extLst>
      <p:ext uri="{BB962C8B-B14F-4D97-AF65-F5344CB8AC3E}">
        <p14:creationId xmlns:p14="http://schemas.microsoft.com/office/powerpoint/2010/main" val="726385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54FF69E-12A9-48D4-AA05-FC5FFD2E316C}" type="datetimeFigureOut">
              <a:rPr lang="en-US" smtClean="0"/>
              <a:t>2/27/2017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EA7FFB5-6C2C-457C-A38E-BD1B6C8EE686}" type="slidenum">
              <a:rPr lang="en-US" smtClean="0"/>
              <a:t>‹#›</a:t>
            </a:fld>
            <a:endParaRPr lang="en-US"/>
          </a:p>
        </p:txBody>
      </p:sp>
    </p:spTree>
    <p:extLst>
      <p:ext uri="{BB962C8B-B14F-4D97-AF65-F5344CB8AC3E}">
        <p14:creationId xmlns:p14="http://schemas.microsoft.com/office/powerpoint/2010/main" val="141973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iiasa.ac.at/web/home/research/researchPrograms/WorldPopulation/Nathan-Keyfitz.en.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iiasa.ac.at/web/home/about/achievments/iiasaandthenobelprize/shelling/The-Nobel-Prize--IIASA--and-Thomas-Schelling.en.html" TargetMode="External"/><Relationship Id="rId5" Type="http://schemas.openxmlformats.org/officeDocument/2006/relationships/hyperlink" Target="http://webarchive.iiasa.ac.at/Admin/PUB/Documents/XB-91-016.pdf" TargetMode="External"/><Relationship Id="rId4" Type="http://schemas.openxmlformats.org/officeDocument/2006/relationships/hyperlink" Target="http://www.iiasa.ac.at/web/home/about/achievments/scientificachievementsandpolicyimpact/From-Ice-Age-to-Heat-Wave.en.htm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iiasa.ac.at/web/home/about/whatisiiasa/history/founding/the_founding_of_the_institute.html" TargetMode="External"/><Relationship Id="rId7" Type="http://schemas.openxmlformats.org/officeDocument/2006/relationships/hyperlink" Target="http://www.iiasa.ac.at/web/home/about/giving/board_of_trustees/Board-of-Trustees.en.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iiasa.ac.at/publication/more_RR-77-008.php" TargetMode="External"/><Relationship Id="rId5" Type="http://schemas.openxmlformats.org/officeDocument/2006/relationships/hyperlink" Target="http://conference2012.iiasa.ac.at/person.html?code=colglazier&amp;scode=h1s2" TargetMode="External"/><Relationship Id="rId4" Type="http://schemas.openxmlformats.org/officeDocument/2006/relationships/hyperlink" Target="http://www.iiasa.ac.at/publication/more_XB-07-905.php"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answers.com/topic/antiballistic-missil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A7FFB5-6C2C-457C-A38E-BD1B6C8EE686}" type="slidenum">
              <a:rPr lang="en-US" smtClean="0"/>
              <a:t>1</a:t>
            </a:fld>
            <a:endParaRPr lang="en-US"/>
          </a:p>
        </p:txBody>
      </p:sp>
    </p:spTree>
    <p:extLst>
      <p:ext uri="{BB962C8B-B14F-4D97-AF65-F5344CB8AC3E}">
        <p14:creationId xmlns:p14="http://schemas.microsoft.com/office/powerpoint/2010/main" val="1915894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7FFB5-6C2C-457C-A38E-BD1B6C8EE686}" type="slidenum">
              <a:rPr lang="en-US" smtClean="0"/>
              <a:t>11</a:t>
            </a:fld>
            <a:endParaRPr lang="en-US"/>
          </a:p>
        </p:txBody>
      </p:sp>
    </p:spTree>
    <p:extLst>
      <p:ext uri="{BB962C8B-B14F-4D97-AF65-F5344CB8AC3E}">
        <p14:creationId xmlns:p14="http://schemas.microsoft.com/office/powerpoint/2010/main" val="1676667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IIASA’s approach is to</a:t>
            </a:r>
            <a:r>
              <a:rPr lang="en-US" baseline="0" dirty="0" smtClean="0"/>
              <a:t> attract the best scientists </a:t>
            </a:r>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12</a:t>
            </a:fld>
            <a:endParaRPr lang="en-US"/>
          </a:p>
        </p:txBody>
      </p:sp>
    </p:spTree>
    <p:extLst>
      <p:ext uri="{BB962C8B-B14F-4D97-AF65-F5344CB8AC3E}">
        <p14:creationId xmlns:p14="http://schemas.microsoft.com/office/powerpoint/2010/main" val="401743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457200">
              <a:lnSpc>
                <a:spcPct val="110000"/>
              </a:lnSpc>
              <a:buFont typeface="Arial" panose="020B0604020202020204" pitchFamily="34" charset="0"/>
              <a:buChar char="•"/>
            </a:pPr>
            <a:r>
              <a:rPr lang="en-US" sz="1200" kern="1200" dirty="0" smtClean="0">
                <a:solidFill>
                  <a:schemeClr val="bg1"/>
                </a:solidFill>
                <a:latin typeface="+mn-lt"/>
                <a:ea typeface="Trade Gothic LT Std Bold" charset="0"/>
                <a:cs typeface="Arial" charset="0"/>
                <a:sym typeface="Trade Gothic LT Std Bold" charset="0"/>
              </a:rPr>
              <a:t>Shape and approve IIASA strategy (every 10 years) and research plans (every 5 years),</a:t>
            </a:r>
            <a:r>
              <a:rPr lang="en-US" sz="1200" kern="1200" baseline="0" dirty="0" smtClean="0">
                <a:solidFill>
                  <a:schemeClr val="bg1"/>
                </a:solidFill>
                <a:latin typeface="+mn-lt"/>
                <a:ea typeface="Trade Gothic LT Std Bold" charset="0"/>
                <a:cs typeface="Arial" charset="0"/>
                <a:sym typeface="Trade Gothic LT Std Bold" charset="0"/>
              </a:rPr>
              <a:t> budget (every year)</a:t>
            </a:r>
            <a:r>
              <a:rPr lang="en-US" sz="1200" kern="1200" dirty="0" smtClean="0">
                <a:solidFill>
                  <a:schemeClr val="bg1"/>
                </a:solidFill>
                <a:latin typeface="+mn-lt"/>
                <a:ea typeface="Trade Gothic LT Std Bold" charset="0"/>
                <a:cs typeface="Arial" charset="0"/>
                <a:sym typeface="Trade Gothic LT Std Bold" charset="0"/>
              </a:rPr>
              <a:t>- </a:t>
            </a:r>
          </a:p>
          <a:p>
            <a:pPr marL="514350" indent="-457200">
              <a:lnSpc>
                <a:spcPct val="110000"/>
              </a:lnSpc>
              <a:buFont typeface="Arial" panose="020B0604020202020204" pitchFamily="34" charset="0"/>
              <a:buChar char="•"/>
            </a:pPr>
            <a:r>
              <a:rPr lang="en-US" sz="1200" kern="1200" dirty="0" smtClean="0">
                <a:solidFill>
                  <a:schemeClr val="bg1"/>
                </a:solidFill>
                <a:latin typeface="+mn-lt"/>
                <a:ea typeface="Trade Gothic LT Std Bold" charset="0"/>
                <a:cs typeface="Arial" charset="0"/>
                <a:sym typeface="Trade Gothic LT Std Bold" charset="0"/>
              </a:rPr>
              <a:t>Ensure IIASA activities are in line with its strategy, Charter and interests of member countries</a:t>
            </a:r>
          </a:p>
          <a:p>
            <a:pPr marL="514350" indent="-457200">
              <a:lnSpc>
                <a:spcPct val="110000"/>
              </a:lnSpc>
              <a:buFont typeface="Arial" panose="020B0604020202020204" pitchFamily="34" charset="0"/>
              <a:buChar char="•"/>
            </a:pPr>
            <a:r>
              <a:rPr lang="en-US" sz="1200" kern="1200" dirty="0" smtClean="0">
                <a:solidFill>
                  <a:schemeClr val="bg1"/>
                </a:solidFill>
                <a:latin typeface="+mn-lt"/>
                <a:ea typeface="Trade Gothic LT Std Bold" charset="0"/>
                <a:cs typeface="Arial" charset="0"/>
                <a:sym typeface="Trade Gothic LT Std Bold" charset="0"/>
              </a:rPr>
              <a:t>Admit/expel member countries (Each</a:t>
            </a:r>
            <a:r>
              <a:rPr lang="en-US" sz="1200" kern="1200" baseline="0" dirty="0" smtClean="0">
                <a:solidFill>
                  <a:schemeClr val="bg1"/>
                </a:solidFill>
                <a:latin typeface="+mn-lt"/>
                <a:ea typeface="Trade Gothic LT Std Bold" charset="0"/>
                <a:cs typeface="Arial" charset="0"/>
                <a:sym typeface="Trade Gothic LT Std Bold" charset="0"/>
              </a:rPr>
              <a:t> country votes on accepting a new country and also votes of expelling a country – only happened because on non-payment of membership fees)</a:t>
            </a:r>
            <a:endParaRPr lang="en-US" sz="1200" kern="1200" dirty="0" smtClean="0">
              <a:solidFill>
                <a:schemeClr val="bg1"/>
              </a:solidFill>
              <a:latin typeface="+mn-lt"/>
              <a:ea typeface="Trade Gothic LT Std Bold" charset="0"/>
              <a:cs typeface="Arial" charset="0"/>
              <a:sym typeface="Trade Gothic LT Std Bold" charset="0"/>
            </a:endParaRPr>
          </a:p>
          <a:p>
            <a:pPr marL="514350" indent="-457200">
              <a:lnSpc>
                <a:spcPct val="110000"/>
              </a:lnSpc>
              <a:buFont typeface="Arial" panose="020B0604020202020204" pitchFamily="34" charset="0"/>
              <a:buChar char="•"/>
            </a:pPr>
            <a:r>
              <a:rPr lang="en-US" sz="1200" kern="1200" dirty="0" smtClean="0">
                <a:solidFill>
                  <a:schemeClr val="bg1"/>
                </a:solidFill>
                <a:latin typeface="+mn-lt"/>
                <a:ea typeface="Trade Gothic LT Std Bold" charset="0"/>
                <a:cs typeface="Arial" charset="0"/>
                <a:sym typeface="Trade Gothic LT Std Bold" charset="0"/>
              </a:rPr>
              <a:t>Provide financial oversight</a:t>
            </a:r>
          </a:p>
          <a:p>
            <a:pPr marL="514350" indent="-457200">
              <a:lnSpc>
                <a:spcPct val="110000"/>
              </a:lnSpc>
              <a:buFont typeface="Arial" panose="020B0604020202020204" pitchFamily="34" charset="0"/>
              <a:buChar char="•"/>
            </a:pPr>
            <a:r>
              <a:rPr lang="en-US" sz="1200" kern="1200" dirty="0" smtClean="0">
                <a:solidFill>
                  <a:schemeClr val="bg1"/>
                </a:solidFill>
                <a:latin typeface="+mn-lt"/>
                <a:ea typeface="Trade Gothic LT Std Bold" charset="0"/>
                <a:cs typeface="Arial" charset="0"/>
                <a:sym typeface="Trade Gothic LT Std Bold" charset="0"/>
              </a:rPr>
              <a:t>Appoint Director General – Council appoints DG for 3 years,</a:t>
            </a:r>
            <a:r>
              <a:rPr lang="en-US" sz="1200" kern="1200" baseline="0" dirty="0" smtClean="0">
                <a:solidFill>
                  <a:schemeClr val="bg1"/>
                </a:solidFill>
                <a:latin typeface="+mn-lt"/>
                <a:ea typeface="Trade Gothic LT Std Bold" charset="0"/>
                <a:cs typeface="Arial" charset="0"/>
                <a:sym typeface="Trade Gothic LT Std Bold" charset="0"/>
              </a:rPr>
              <a:t> can be extended; DG recommends a Deputy DG to Council to appoint. Council can also dismiss a DG and DDG, appoint interim DG </a:t>
            </a:r>
            <a:r>
              <a:rPr lang="en-US" sz="1200" kern="1200" baseline="0" dirty="0" err="1" smtClean="0">
                <a:solidFill>
                  <a:schemeClr val="bg1"/>
                </a:solidFill>
                <a:latin typeface="+mn-lt"/>
                <a:ea typeface="Trade Gothic LT Std Bold" charset="0"/>
                <a:cs typeface="Arial" charset="0"/>
                <a:sym typeface="Trade Gothic LT Std Bold" charset="0"/>
              </a:rPr>
              <a:t>etc</a:t>
            </a:r>
            <a:endParaRPr lang="en-US" sz="1200" kern="1200" dirty="0" smtClean="0">
              <a:solidFill>
                <a:schemeClr val="bg1"/>
              </a:solidFill>
              <a:latin typeface="+mn-lt"/>
              <a:ea typeface="Trade Gothic LT Std Bold" charset="0"/>
              <a:cs typeface="Arial" charset="0"/>
              <a:sym typeface="Trade Gothic LT Std Bold" charset="0"/>
            </a:endParaRPr>
          </a:p>
          <a:p>
            <a:endParaRPr lang="en-US" dirty="0"/>
          </a:p>
        </p:txBody>
      </p:sp>
      <p:sp>
        <p:nvSpPr>
          <p:cNvPr id="4" name="Slide Number Placeholder 3"/>
          <p:cNvSpPr>
            <a:spLocks noGrp="1"/>
          </p:cNvSpPr>
          <p:nvPr>
            <p:ph type="sldNum" sz="quarter" idx="10"/>
          </p:nvPr>
        </p:nvSpPr>
        <p:spPr/>
        <p:txBody>
          <a:bodyPr/>
          <a:lstStyle/>
          <a:p>
            <a:fld id="{3613DCD3-FAD2-411D-A191-C4BEAB588D2D}" type="slidenum">
              <a:rPr lang="en-US" smtClean="0"/>
              <a:t>13</a:t>
            </a:fld>
            <a:endParaRPr lang="en-US"/>
          </a:p>
        </p:txBody>
      </p:sp>
    </p:spTree>
    <p:extLst>
      <p:ext uri="{BB962C8B-B14F-4D97-AF65-F5344CB8AC3E}">
        <p14:creationId xmlns:p14="http://schemas.microsoft.com/office/powerpoint/2010/main" val="2476493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we are working on identifying and implementing mutually beneficial activities.</a:t>
            </a:r>
          </a:p>
          <a:p>
            <a:endParaRPr lang="en-US" baseline="0" dirty="0" smtClean="0"/>
          </a:p>
          <a:p>
            <a:r>
              <a:rPr lang="en-US" baseline="0" dirty="0" smtClean="0"/>
              <a:t>These activities will include global, regional, and national activities. Examples listed.</a:t>
            </a:r>
          </a:p>
          <a:p>
            <a:endParaRPr lang="en-US" baseline="0" dirty="0" smtClean="0"/>
          </a:p>
          <a:p>
            <a:r>
              <a:rPr lang="en-US" baseline="0" dirty="0" smtClean="0"/>
              <a:t>So IIASA value proposition is a combination of global, regional and national system analytical collaborative projects and capacity development and training activities.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3613DCD3-FAD2-411D-A191-C4BEAB588D2D}" type="slidenum">
              <a:rPr lang="en-US" smtClean="0"/>
              <a:pPr/>
              <a:t>14</a:t>
            </a:fld>
            <a:endParaRPr lang="en-US"/>
          </a:p>
        </p:txBody>
      </p:sp>
    </p:spTree>
    <p:extLst>
      <p:ext uri="{BB962C8B-B14F-4D97-AF65-F5344CB8AC3E}">
        <p14:creationId xmlns:p14="http://schemas.microsoft.com/office/powerpoint/2010/main" val="3713731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5C19C8-1644-4A3E-8919-3E21AC176125}" type="slidenum">
              <a:rPr lang="en-US" smtClean="0"/>
              <a:t>15</a:t>
            </a:fld>
            <a:endParaRPr lang="en-US"/>
          </a:p>
        </p:txBody>
      </p:sp>
    </p:spTree>
    <p:extLst>
      <p:ext uri="{BB962C8B-B14F-4D97-AF65-F5344CB8AC3E}">
        <p14:creationId xmlns:p14="http://schemas.microsoft.com/office/powerpoint/2010/main" val="561263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5C19C8-1644-4A3E-8919-3E21AC176125}" type="slidenum">
              <a:rPr lang="en-US" smtClean="0"/>
              <a:t>16</a:t>
            </a:fld>
            <a:endParaRPr lang="en-US"/>
          </a:p>
        </p:txBody>
      </p:sp>
    </p:spTree>
    <p:extLst>
      <p:ext uri="{BB962C8B-B14F-4D97-AF65-F5344CB8AC3E}">
        <p14:creationId xmlns:p14="http://schemas.microsoft.com/office/powerpoint/2010/main" val="1341951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17</a:t>
            </a:fld>
            <a:endParaRPr lang="en-US"/>
          </a:p>
        </p:txBody>
      </p:sp>
    </p:spTree>
    <p:extLst>
      <p:ext uri="{BB962C8B-B14F-4D97-AF65-F5344CB8AC3E}">
        <p14:creationId xmlns:p14="http://schemas.microsoft.com/office/powerpoint/2010/main" val="2172561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smtClean="0">
                <a:solidFill>
                  <a:schemeClr val="tx1"/>
                </a:solidFill>
                <a:effectLst/>
                <a:latin typeface="+mn-lt"/>
                <a:ea typeface="+mn-ea"/>
                <a:cs typeface="+mn-cs"/>
              </a:rPr>
              <a:t>Professor George </a:t>
            </a:r>
            <a:r>
              <a:rPr lang="en-US" sz="1000" kern="1200" dirty="0" err="1" smtClean="0">
                <a:solidFill>
                  <a:schemeClr val="tx1"/>
                </a:solidFill>
                <a:effectLst/>
                <a:latin typeface="+mn-lt"/>
                <a:ea typeface="+mn-ea"/>
                <a:cs typeface="+mn-cs"/>
              </a:rPr>
              <a:t>Dantzig</a:t>
            </a:r>
            <a:r>
              <a:rPr lang="en-US" sz="1000" kern="1200" dirty="0" smtClean="0">
                <a:solidFill>
                  <a:schemeClr val="tx1"/>
                </a:solidFill>
                <a:effectLst/>
                <a:latin typeface="+mn-lt"/>
                <a:ea typeface="+mn-ea"/>
                <a:cs typeface="+mn-cs"/>
              </a:rPr>
              <a:t>, an American mathematical scientist who made important contributions to operations research, computer science, economics, and statistics and the won the US National Medal of Science in 1975; headed up IIASA's methodological program during the 1970s.</a:t>
            </a:r>
          </a:p>
          <a:p>
            <a:r>
              <a:rPr lang="en-US" sz="1000" u="sng" kern="1200" dirty="0" smtClean="0">
                <a:solidFill>
                  <a:schemeClr val="tx1"/>
                </a:solidFill>
                <a:effectLst/>
                <a:latin typeface="+mn-lt"/>
                <a:ea typeface="+mn-ea"/>
                <a:cs typeface="+mn-cs"/>
                <a:hlinkClick r:id="rId3"/>
              </a:rPr>
              <a:t>Professor Nathan </a:t>
            </a:r>
            <a:r>
              <a:rPr lang="en-US" sz="1000" u="sng" kern="1200" dirty="0" err="1" smtClean="0">
                <a:solidFill>
                  <a:schemeClr val="tx1"/>
                </a:solidFill>
                <a:effectLst/>
                <a:latin typeface="+mn-lt"/>
                <a:ea typeface="+mn-ea"/>
                <a:cs typeface="+mn-cs"/>
                <a:hlinkClick r:id="rId3"/>
              </a:rPr>
              <a:t>Keyfitz</a:t>
            </a:r>
            <a:r>
              <a:rPr lang="en-US" sz="1000" kern="1200" dirty="0" smtClean="0">
                <a:solidFill>
                  <a:schemeClr val="tx1"/>
                </a:solidFill>
                <a:effectLst/>
                <a:latin typeface="+mn-lt"/>
                <a:ea typeface="+mn-ea"/>
                <a:cs typeface="+mn-cs"/>
              </a:rPr>
              <a:t>, who is credited for developing the field of mathematical demography, came to IIASA from Harvard University in 1983. At IIASA, where he led the Population Program between 1983 and 1992, he  pioneered the application of demographic methods to several other fields. </a:t>
            </a:r>
          </a:p>
          <a:p>
            <a:r>
              <a:rPr lang="en-US" sz="1000" kern="1200" dirty="0" smtClean="0">
                <a:solidFill>
                  <a:schemeClr val="tx1"/>
                </a:solidFill>
                <a:effectLst/>
                <a:latin typeface="+mn-lt"/>
                <a:ea typeface="+mn-ea"/>
                <a:cs typeface="+mn-cs"/>
              </a:rPr>
              <a:t>Professor </a:t>
            </a:r>
            <a:r>
              <a:rPr lang="en-US" sz="1000" kern="1200" dirty="0" err="1" smtClean="0">
                <a:solidFill>
                  <a:schemeClr val="tx1"/>
                </a:solidFill>
                <a:effectLst/>
                <a:latin typeface="+mn-lt"/>
                <a:ea typeface="+mn-ea"/>
                <a:cs typeface="+mn-cs"/>
              </a:rPr>
              <a:t>Tjalling</a:t>
            </a:r>
            <a:r>
              <a:rPr lang="en-US" sz="1000" kern="1200" dirty="0" smtClean="0">
                <a:solidFill>
                  <a:schemeClr val="tx1"/>
                </a:solidFill>
                <a:effectLst/>
                <a:latin typeface="+mn-lt"/>
                <a:ea typeface="+mn-ea"/>
                <a:cs typeface="+mn-cs"/>
              </a:rPr>
              <a:t> Charles Koopmans was a Dutch-American mathematician and economist who jointly won the Nobel Prize in Economics in 1975. He joined IIASA in the 1970s to work with fellow Nobel Prize winner, Professor Leonid Kantorovich, to expand IIASA’s study of advanced systems science and methodology. </a:t>
            </a:r>
          </a:p>
          <a:p>
            <a:r>
              <a:rPr lang="en-US" sz="1000" kern="1200" dirty="0" smtClean="0">
                <a:solidFill>
                  <a:schemeClr val="tx1"/>
                </a:solidFill>
                <a:effectLst/>
                <a:latin typeface="+mn-lt"/>
                <a:ea typeface="+mn-ea"/>
                <a:cs typeface="+mn-cs"/>
              </a:rPr>
              <a:t>Dr. </a:t>
            </a:r>
            <a:r>
              <a:rPr lang="en-US" sz="1000" kern="1200" dirty="0" err="1" smtClean="0">
                <a:solidFill>
                  <a:schemeClr val="tx1"/>
                </a:solidFill>
                <a:effectLst/>
                <a:latin typeface="+mn-lt"/>
                <a:ea typeface="+mn-ea"/>
                <a:cs typeface="+mn-cs"/>
              </a:rPr>
              <a:t>Donella</a:t>
            </a:r>
            <a:r>
              <a:rPr lang="en-US" sz="1000" kern="1200" dirty="0" smtClean="0">
                <a:solidFill>
                  <a:schemeClr val="tx1"/>
                </a:solidFill>
                <a:effectLst/>
                <a:latin typeface="+mn-lt"/>
                <a:ea typeface="+mn-ea"/>
                <a:cs typeface="+mn-cs"/>
              </a:rPr>
              <a:t> Meadows and Professor Dennis L Meadows, widely known as authors of </a:t>
            </a:r>
            <a:r>
              <a:rPr lang="en-US" sz="1000" i="1" kern="1200" dirty="0" smtClean="0">
                <a:solidFill>
                  <a:schemeClr val="tx1"/>
                </a:solidFill>
                <a:effectLst/>
                <a:latin typeface="+mn-lt"/>
                <a:ea typeface="+mn-ea"/>
                <a:cs typeface="+mn-cs"/>
              </a:rPr>
              <a:t>The Limits to Growth</a:t>
            </a:r>
            <a:r>
              <a:rPr lang="en-US" sz="1000" kern="1200" dirty="0" smtClean="0">
                <a:solidFill>
                  <a:schemeClr val="tx1"/>
                </a:solidFill>
                <a:effectLst/>
                <a:latin typeface="+mn-lt"/>
                <a:ea typeface="+mn-ea"/>
                <a:cs typeface="+mn-cs"/>
              </a:rPr>
              <a:t>, and key figures in the development of sustainability as a field of study, researched at IIASA during the 1980s. </a:t>
            </a:r>
          </a:p>
          <a:p>
            <a:r>
              <a:rPr lang="en-US" sz="1000" kern="1200" dirty="0" smtClean="0">
                <a:solidFill>
                  <a:schemeClr val="tx1"/>
                </a:solidFill>
                <a:effectLst/>
                <a:latin typeface="+mn-lt"/>
                <a:ea typeface="+mn-ea"/>
                <a:cs typeface="+mn-cs"/>
              </a:rPr>
              <a:t>Professor William D. </a:t>
            </a:r>
            <a:r>
              <a:rPr lang="en-US" sz="1000" kern="1200" dirty="0" err="1" smtClean="0">
                <a:solidFill>
                  <a:schemeClr val="tx1"/>
                </a:solidFill>
                <a:effectLst/>
                <a:latin typeface="+mn-lt"/>
                <a:ea typeface="+mn-ea"/>
                <a:cs typeface="+mn-cs"/>
              </a:rPr>
              <a:t>Nordhaus</a:t>
            </a:r>
            <a:r>
              <a:rPr lang="en-US" sz="1000" kern="1200" dirty="0" smtClean="0">
                <a:solidFill>
                  <a:schemeClr val="tx1"/>
                </a:solidFill>
                <a:effectLst/>
                <a:latin typeface="+mn-lt"/>
                <a:ea typeface="+mn-ea"/>
                <a:cs typeface="+mn-cs"/>
              </a:rPr>
              <a:t> of Yale University and known as "the father of climate change economics" by the </a:t>
            </a:r>
            <a:r>
              <a:rPr lang="en-US" sz="1000" i="1" kern="1200" dirty="0" smtClean="0">
                <a:solidFill>
                  <a:schemeClr val="tx1"/>
                </a:solidFill>
                <a:effectLst/>
                <a:latin typeface="+mn-lt"/>
                <a:ea typeface="+mn-ea"/>
                <a:cs typeface="+mn-cs"/>
              </a:rPr>
              <a:t>Economist</a:t>
            </a:r>
            <a:r>
              <a:rPr lang="en-US" sz="1000" kern="1200" dirty="0" smtClean="0">
                <a:solidFill>
                  <a:schemeClr val="tx1"/>
                </a:solidFill>
                <a:effectLst/>
                <a:latin typeface="+mn-lt"/>
                <a:ea typeface="+mn-ea"/>
                <a:cs typeface="+mn-cs"/>
              </a:rPr>
              <a:t>, </a:t>
            </a:r>
            <a:r>
              <a:rPr lang="en-US" sz="1000" u="sng" kern="1200" dirty="0" smtClean="0">
                <a:solidFill>
                  <a:schemeClr val="tx1"/>
                </a:solidFill>
                <a:effectLst/>
                <a:latin typeface="+mn-lt"/>
                <a:ea typeface="+mn-ea"/>
                <a:cs typeface="+mn-cs"/>
                <a:hlinkClick r:id="rId4"/>
              </a:rPr>
              <a:t>developed his first economic model of global warming as a young researcher at IIASA</a:t>
            </a:r>
            <a:r>
              <a:rPr lang="en-US" sz="1000" kern="1200" dirty="0" smtClean="0">
                <a:solidFill>
                  <a:schemeClr val="tx1"/>
                </a:solidFill>
                <a:effectLst/>
                <a:latin typeface="+mn-lt"/>
                <a:ea typeface="+mn-ea"/>
                <a:cs typeface="+mn-cs"/>
              </a:rPr>
              <a:t> during the 1970s. He has collaborated with the Institute ever since. </a:t>
            </a:r>
          </a:p>
          <a:p>
            <a:r>
              <a:rPr lang="en-US" sz="1000" kern="1200" dirty="0" smtClean="0">
                <a:solidFill>
                  <a:schemeClr val="tx1"/>
                </a:solidFill>
                <a:effectLst/>
                <a:latin typeface="+mn-lt"/>
                <a:ea typeface="+mn-ea"/>
                <a:cs typeface="+mn-cs"/>
              </a:rPr>
              <a:t>Professor Jeffrey Sachs, Director of the Earth Institute at Columbia University and Special Advisor to the UN Secretary-General, has collaborated with IIASA since the early 1990s when he participated in IIASA's Economic Reform and Integration project that brought together leading economists from Eastern and Western Europe, Japan, USA, and USSR to </a:t>
            </a:r>
            <a:r>
              <a:rPr lang="en-US" sz="1000" u="sng" kern="1200" dirty="0" smtClean="0">
                <a:solidFill>
                  <a:schemeClr val="tx1"/>
                </a:solidFill>
                <a:effectLst/>
                <a:latin typeface="+mn-lt"/>
                <a:ea typeface="+mn-ea"/>
                <a:cs typeface="+mn-cs"/>
                <a:hlinkClick r:id="rId5"/>
              </a:rPr>
              <a:t>identify the policies</a:t>
            </a:r>
            <a:r>
              <a:rPr lang="en-US" sz="1000" kern="1200" dirty="0" smtClean="0">
                <a:solidFill>
                  <a:schemeClr val="tx1"/>
                </a:solidFill>
                <a:effectLst/>
                <a:latin typeface="+mn-lt"/>
                <a:ea typeface="+mn-ea"/>
                <a:cs typeface="+mn-cs"/>
              </a:rPr>
              <a:t> to guide the Soviet Union through its economic crisis and make the transition into a market economy.</a:t>
            </a:r>
          </a:p>
          <a:p>
            <a:r>
              <a:rPr lang="en-US" sz="1000" kern="1200" dirty="0" smtClean="0">
                <a:solidFill>
                  <a:schemeClr val="tx1"/>
                </a:solidFill>
                <a:effectLst/>
                <a:latin typeface="+mn-lt"/>
                <a:ea typeface="+mn-ea"/>
                <a:cs typeface="+mn-cs"/>
              </a:rPr>
              <a:t>Professor Thomas C. Schelling, who was jointly awarded  the 2005 Nobel Prize in Economics, </a:t>
            </a:r>
            <a:r>
              <a:rPr lang="en-US" sz="1000" u="sng" kern="1200" dirty="0" smtClean="0">
                <a:solidFill>
                  <a:schemeClr val="tx1"/>
                </a:solidFill>
                <a:effectLst/>
                <a:latin typeface="+mn-lt"/>
                <a:ea typeface="+mn-ea"/>
                <a:cs typeface="+mn-cs"/>
                <a:hlinkClick r:id="rId6"/>
              </a:rPr>
              <a:t>worked at IIASA in several research areas from 1994–1999</a:t>
            </a:r>
            <a:r>
              <a:rPr lang="en-US" sz="1000" kern="1200" dirty="0" smtClean="0">
                <a:solidFill>
                  <a:schemeClr val="tx1"/>
                </a:solidFill>
                <a:effectLst/>
                <a:latin typeface="+mn-lt"/>
                <a:ea typeface="+mn-ea"/>
                <a:cs typeface="+mn-cs"/>
              </a:rPr>
              <a:t>. </a:t>
            </a: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C6FA36-B7D7-423B-B5AB-78301D38F9DB}" type="slidenum">
              <a:rPr lang="en-US" smtClean="0"/>
              <a:pPr/>
              <a:t>18</a:t>
            </a:fld>
            <a:endParaRPr lang="en-US"/>
          </a:p>
        </p:txBody>
      </p:sp>
    </p:spTree>
    <p:extLst>
      <p:ext uri="{BB962C8B-B14F-4D97-AF65-F5344CB8AC3E}">
        <p14:creationId xmlns:p14="http://schemas.microsoft.com/office/powerpoint/2010/main" val="2238542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err="1" smtClean="0">
                <a:solidFill>
                  <a:schemeClr val="tx1"/>
                </a:solidFill>
                <a:effectLst/>
                <a:latin typeface="+mn-lt"/>
                <a:ea typeface="+mn-ea"/>
                <a:cs typeface="+mn-cs"/>
              </a:rPr>
              <a:t>Mr</a:t>
            </a:r>
            <a:r>
              <a:rPr lang="en-US" sz="1200" b="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McGeorge</a:t>
            </a:r>
            <a:r>
              <a:rPr lang="en-US" sz="1200" kern="1200" dirty="0" smtClean="0">
                <a:solidFill>
                  <a:schemeClr val="tx1"/>
                </a:solidFill>
                <a:effectLst/>
                <a:latin typeface="+mn-lt"/>
                <a:ea typeface="+mn-ea"/>
                <a:cs typeface="+mn-cs"/>
              </a:rPr>
              <a:t> Bundy, Advisor to Presidents John F. Kennedy and Lyndon B. Johnson, </a:t>
            </a:r>
            <a:r>
              <a:rPr lang="en-US" sz="1200" u="sng" kern="1200" dirty="0" smtClean="0">
                <a:solidFill>
                  <a:schemeClr val="tx1"/>
                </a:solidFill>
                <a:effectLst/>
                <a:latin typeface="+mn-lt"/>
                <a:ea typeface="+mn-ea"/>
                <a:cs typeface="+mn-cs"/>
                <a:hlinkClick r:id="rId3"/>
              </a:rPr>
              <a:t>initiated the discussions in 1967 with the Soviet Union</a:t>
            </a:r>
            <a:r>
              <a:rPr lang="en-US" sz="1200" kern="1200" dirty="0" smtClean="0">
                <a:solidFill>
                  <a:schemeClr val="tx1"/>
                </a:solidFill>
                <a:effectLst/>
                <a:latin typeface="+mn-lt"/>
                <a:ea typeface="+mn-ea"/>
                <a:cs typeface="+mn-cs"/>
              </a:rPr>
              <a:t> which led to the establishment of IIASA.</a:t>
            </a:r>
          </a:p>
          <a:p>
            <a:r>
              <a:rPr lang="en-US" sz="1200" kern="1200" dirty="0" err="1" smtClean="0">
                <a:solidFill>
                  <a:schemeClr val="tx1"/>
                </a:solidFill>
                <a:effectLst/>
                <a:latin typeface="+mn-lt"/>
                <a:ea typeface="+mn-ea"/>
                <a:cs typeface="+mn-cs"/>
              </a:rPr>
              <a:t>Dr</a:t>
            </a:r>
            <a:r>
              <a:rPr lang="en-US" sz="1200" kern="1200" dirty="0" smtClean="0">
                <a:solidFill>
                  <a:schemeClr val="tx1"/>
                </a:solidFill>
                <a:effectLst/>
                <a:latin typeface="+mn-lt"/>
                <a:ea typeface="+mn-ea"/>
                <a:cs typeface="+mn-cs"/>
              </a:rPr>
              <a:t> Steven Chu was US Secretary of Energy from 2009 to 2013 and a Nobel Prize Laureate (Physics in 1997). He most recently collaborated with IIASA researchers on </a:t>
            </a:r>
            <a:r>
              <a:rPr lang="en-US" sz="1200" u="sng" kern="1200" dirty="0" smtClean="0">
                <a:solidFill>
                  <a:schemeClr val="tx1"/>
                </a:solidFill>
                <a:effectLst/>
                <a:latin typeface="+mn-lt"/>
                <a:ea typeface="+mn-ea"/>
                <a:cs typeface="+mn-cs"/>
                <a:hlinkClick r:id="rId4"/>
              </a:rPr>
              <a:t>a book</a:t>
            </a:r>
            <a:r>
              <a:rPr lang="en-US" sz="1200" kern="1200" dirty="0" smtClean="0">
                <a:solidFill>
                  <a:schemeClr val="tx1"/>
                </a:solidFill>
                <a:effectLst/>
                <a:latin typeface="+mn-lt"/>
                <a:ea typeface="+mn-ea"/>
                <a:cs typeface="+mn-cs"/>
              </a:rPr>
              <a:t> examining how to shift to a more sustainable transport system. </a:t>
            </a:r>
          </a:p>
          <a:p>
            <a:r>
              <a:rPr lang="en-US" sz="1200" kern="1200" dirty="0" smtClean="0">
                <a:solidFill>
                  <a:schemeClr val="tx1"/>
                </a:solidFill>
                <a:effectLst/>
                <a:latin typeface="+mn-lt"/>
                <a:ea typeface="+mn-ea"/>
                <a:cs typeface="+mn-cs"/>
              </a:rPr>
              <a:t>Dr. E. William </a:t>
            </a:r>
            <a:r>
              <a:rPr lang="en-US" sz="1200" kern="1200" dirty="0" err="1" smtClean="0">
                <a:solidFill>
                  <a:schemeClr val="tx1"/>
                </a:solidFill>
                <a:effectLst/>
                <a:latin typeface="+mn-lt"/>
                <a:ea typeface="+mn-ea"/>
                <a:cs typeface="+mn-cs"/>
              </a:rPr>
              <a:t>Colglazier</a:t>
            </a:r>
            <a:r>
              <a:rPr lang="en-US" sz="1200" kern="1200" dirty="0" smtClean="0">
                <a:solidFill>
                  <a:schemeClr val="tx1"/>
                </a:solidFill>
                <a:effectLst/>
                <a:latin typeface="+mn-lt"/>
                <a:ea typeface="+mn-ea"/>
                <a:cs typeface="+mn-cs"/>
              </a:rPr>
              <a:t> was appointed in July 2011 as the fourth Science and Technology Adviser to the US Secretary of State and has followed IIASA’s contributions for 30 years. Most recently </a:t>
            </a:r>
            <a:r>
              <a:rPr lang="en-US" sz="1200" u="sng" kern="1200" dirty="0" smtClean="0">
                <a:solidFill>
                  <a:schemeClr val="tx1"/>
                </a:solidFill>
                <a:effectLst/>
                <a:latin typeface="+mn-lt"/>
                <a:ea typeface="+mn-ea"/>
                <a:cs typeface="+mn-cs"/>
                <a:hlinkClick r:id="rId5"/>
              </a:rPr>
              <a:t>he spoke at IIASA’s Anniversary Conference</a:t>
            </a:r>
            <a:r>
              <a:rPr lang="en-US" sz="1200" kern="1200" dirty="0" smtClean="0">
                <a:solidFill>
                  <a:schemeClr val="tx1"/>
                </a:solidFill>
                <a:effectLst/>
                <a:latin typeface="+mn-lt"/>
                <a:ea typeface="+mn-ea"/>
                <a:cs typeface="+mn-cs"/>
              </a:rPr>
              <a:t> in 2012. </a:t>
            </a:r>
          </a:p>
          <a:p>
            <a:r>
              <a:rPr lang="en-US" sz="1200" kern="1200" dirty="0" smtClean="0">
                <a:solidFill>
                  <a:schemeClr val="tx1"/>
                </a:solidFill>
                <a:effectLst/>
                <a:latin typeface="+mn-lt"/>
                <a:ea typeface="+mn-ea"/>
                <a:cs typeface="+mn-cs"/>
              </a:rPr>
              <a:t>Dr. John P. </a:t>
            </a:r>
            <a:r>
              <a:rPr lang="en-US" sz="1200" kern="1200" dirty="0" err="1" smtClean="0">
                <a:solidFill>
                  <a:schemeClr val="tx1"/>
                </a:solidFill>
                <a:effectLst/>
                <a:latin typeface="+mn-lt"/>
                <a:ea typeface="+mn-ea"/>
                <a:cs typeface="+mn-cs"/>
              </a:rPr>
              <a:t>Holdren</a:t>
            </a:r>
            <a:r>
              <a:rPr lang="en-US" sz="1200" kern="1200" dirty="0" smtClean="0">
                <a:solidFill>
                  <a:schemeClr val="tx1"/>
                </a:solidFill>
                <a:effectLst/>
                <a:latin typeface="+mn-lt"/>
                <a:ea typeface="+mn-ea"/>
                <a:cs typeface="+mn-cs"/>
              </a:rPr>
              <a:t> is Assistant to the US President for Science and Technology and Director of the White House Office of Science and Technology Policy. He was one of the key members of an IIASA research team that </a:t>
            </a:r>
            <a:r>
              <a:rPr lang="en-US" sz="1200" u="sng" kern="1200" dirty="0" smtClean="0">
                <a:solidFill>
                  <a:schemeClr val="tx1"/>
                </a:solidFill>
                <a:effectLst/>
                <a:latin typeface="+mn-lt"/>
                <a:ea typeface="+mn-ea"/>
                <a:cs typeface="+mn-cs"/>
                <a:hlinkClick r:id="rId6"/>
              </a:rPr>
              <a:t>compared fusion and fast breeder nuclear reactors</a:t>
            </a:r>
            <a:r>
              <a:rPr lang="en-US" sz="1200" kern="1200" dirty="0" smtClean="0">
                <a:solidFill>
                  <a:schemeClr val="tx1"/>
                </a:solidFill>
                <a:effectLst/>
                <a:latin typeface="+mn-lt"/>
                <a:ea typeface="+mn-ea"/>
                <a:cs typeface="+mn-cs"/>
              </a:rPr>
              <a:t> as part of IIASA's Energy Program's systematic analysis of energy supply options. </a:t>
            </a:r>
          </a:p>
          <a:p>
            <a:r>
              <a:rPr lang="en-US" sz="1200" kern="1200" dirty="0" smtClean="0">
                <a:solidFill>
                  <a:schemeClr val="tx1"/>
                </a:solidFill>
                <a:effectLst/>
                <a:latin typeface="+mn-lt"/>
                <a:ea typeface="+mn-ea"/>
                <a:cs typeface="+mn-cs"/>
              </a:rPr>
              <a:t>Mr. Robert S. McNamara, US Secretary of Defense from 1961 to 1968 and subsequently President of the World Bank until 1981, gave the second distinguished lecture in IIASA's Dr. Bruno </a:t>
            </a:r>
            <a:r>
              <a:rPr lang="en-US" sz="1200" kern="1200" dirty="0" err="1" smtClean="0">
                <a:solidFill>
                  <a:schemeClr val="tx1"/>
                </a:solidFill>
                <a:effectLst/>
                <a:latin typeface="+mn-lt"/>
                <a:ea typeface="+mn-ea"/>
                <a:cs typeface="+mn-cs"/>
              </a:rPr>
              <a:t>Kreisky</a:t>
            </a:r>
            <a:r>
              <a:rPr lang="en-US" sz="1200" kern="1200" dirty="0" smtClean="0">
                <a:solidFill>
                  <a:schemeClr val="tx1"/>
                </a:solidFill>
                <a:effectLst/>
                <a:latin typeface="+mn-lt"/>
                <a:ea typeface="+mn-ea"/>
                <a:cs typeface="+mn-cs"/>
              </a:rPr>
              <a:t> Lecture Series in 1986.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Dr. Norman Neureiter, the first Science and Technology Adviser to the US Secretary of State, and currently Director, Center for Science, Technology and Security Policy at the American Association for the Advancement of Science is Chairman of the Board of the </a:t>
            </a:r>
            <a:r>
              <a:rPr lang="en-US" sz="1200" u="sng" kern="1200" dirty="0" smtClean="0">
                <a:solidFill>
                  <a:schemeClr val="tx1"/>
                </a:solidFill>
                <a:effectLst/>
                <a:latin typeface="+mn-lt"/>
                <a:ea typeface="+mn-ea"/>
                <a:cs typeface="+mn-cs"/>
                <a:hlinkClick r:id="rId7"/>
              </a:rPr>
              <a:t>IIASA Endowment Fund</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Dr Vaughan </a:t>
            </a:r>
            <a:r>
              <a:rPr lang="en-US" sz="1200" kern="1200" dirty="0" err="1" smtClean="0">
                <a:solidFill>
                  <a:schemeClr val="tx1"/>
                </a:solidFill>
                <a:effectLst/>
                <a:latin typeface="+mn-lt"/>
                <a:ea typeface="+mn-ea"/>
                <a:cs typeface="+mn-cs"/>
              </a:rPr>
              <a:t>Turekian</a:t>
            </a:r>
            <a:r>
              <a:rPr lang="en-US" sz="1200" kern="1200" baseline="0" dirty="0" smtClean="0">
                <a:solidFill>
                  <a:schemeClr val="tx1"/>
                </a:solidFill>
                <a:effectLst/>
                <a:latin typeface="+mn-lt"/>
                <a:ea typeface="+mn-ea"/>
                <a:cs typeface="+mn-cs"/>
              </a:rPr>
              <a:t> gave a public lecture at IIASA on science diplomacy shortly before his appointment as the fifth </a:t>
            </a:r>
            <a:r>
              <a:rPr lang="en-US" sz="1200" kern="1200" dirty="0" smtClean="0">
                <a:solidFill>
                  <a:schemeClr val="tx1"/>
                </a:solidFill>
                <a:effectLst/>
                <a:latin typeface="+mn-lt"/>
                <a:ea typeface="+mn-ea"/>
                <a:cs typeface="+mn-cs"/>
              </a:rPr>
              <a:t>Science and Technology Adviser to the US Secretary of State</a:t>
            </a:r>
            <a:r>
              <a:rPr lang="en-US" sz="1200" kern="1200" baseline="0" dirty="0" smtClean="0">
                <a:solidFill>
                  <a:schemeClr val="tx1"/>
                </a:solidFill>
                <a:effectLst/>
                <a:latin typeface="+mn-lt"/>
                <a:ea typeface="+mn-ea"/>
                <a:cs typeface="+mn-cs"/>
              </a:rPr>
              <a:t> in 2015.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C6FA36-B7D7-423B-B5AB-78301D38F9DB}" type="slidenum">
              <a:rPr lang="en-US" smtClean="0"/>
              <a:pPr/>
              <a:t>19</a:t>
            </a:fld>
            <a:endParaRPr lang="en-US"/>
          </a:p>
        </p:txBody>
      </p:sp>
    </p:spTree>
    <p:extLst>
      <p:ext uri="{BB962C8B-B14F-4D97-AF65-F5344CB8AC3E}">
        <p14:creationId xmlns:p14="http://schemas.microsoft.com/office/powerpoint/2010/main" val="3342190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NMOs in 2000:</a:t>
            </a:r>
          </a:p>
          <a:p>
            <a:r>
              <a:rPr lang="en-US" dirty="0" smtClean="0"/>
              <a:t>Austria, Finland, Germany,</a:t>
            </a:r>
            <a:r>
              <a:rPr lang="en-US" baseline="0" dirty="0" smtClean="0"/>
              <a:t> Hungary, Japan, Netherlands, Norway, Poland, Russia, Sweden, Ukraine, USA</a:t>
            </a:r>
          </a:p>
          <a:p>
            <a:r>
              <a:rPr lang="en-US" baseline="0" dirty="0" smtClean="0"/>
              <a:t>Affiliate NMOs: Bulgaria, Kazakhstan, Slovakia</a:t>
            </a:r>
            <a:endParaRPr lang="en-US" dirty="0"/>
          </a:p>
        </p:txBody>
      </p:sp>
      <p:sp>
        <p:nvSpPr>
          <p:cNvPr id="4" name="Slide Number Placeholder 3"/>
          <p:cNvSpPr>
            <a:spLocks noGrp="1"/>
          </p:cNvSpPr>
          <p:nvPr>
            <p:ph type="sldNum" sz="quarter" idx="10"/>
          </p:nvPr>
        </p:nvSpPr>
        <p:spPr/>
        <p:txBody>
          <a:bodyPr/>
          <a:lstStyle/>
          <a:p>
            <a:fld id="{AEA7FFB5-6C2C-457C-A38E-BD1B6C8EE686}" type="slidenum">
              <a:rPr lang="en-US" smtClean="0"/>
              <a:t>20</a:t>
            </a:fld>
            <a:endParaRPr lang="en-US"/>
          </a:p>
        </p:txBody>
      </p:sp>
    </p:spTree>
    <p:extLst>
      <p:ext uri="{BB962C8B-B14F-4D97-AF65-F5344CB8AC3E}">
        <p14:creationId xmlns:p14="http://schemas.microsoft.com/office/powerpoint/2010/main" val="1678966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IIASA’s approach is to</a:t>
            </a:r>
            <a:r>
              <a:rPr lang="en-US" baseline="0" dirty="0" smtClean="0"/>
              <a:t> attract the best scientists </a:t>
            </a:r>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3</a:t>
            </a:fld>
            <a:endParaRPr lang="en-US"/>
          </a:p>
        </p:txBody>
      </p:sp>
    </p:spTree>
    <p:extLst>
      <p:ext uri="{BB962C8B-B14F-4D97-AF65-F5344CB8AC3E}">
        <p14:creationId xmlns:p14="http://schemas.microsoft.com/office/powerpoint/2010/main" val="4017437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A7FFB5-6C2C-457C-A38E-BD1B6C8EE686}" type="slidenum">
              <a:rPr lang="en-US" smtClean="0"/>
              <a:t>21</a:t>
            </a:fld>
            <a:endParaRPr lang="en-US"/>
          </a:p>
        </p:txBody>
      </p:sp>
    </p:spTree>
    <p:extLst>
      <p:ext uri="{BB962C8B-B14F-4D97-AF65-F5344CB8AC3E}">
        <p14:creationId xmlns:p14="http://schemas.microsoft.com/office/powerpoint/2010/main" val="3417174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7FFB5-6C2C-457C-A38E-BD1B6C8EE686}" type="slidenum">
              <a:rPr lang="en-US" smtClean="0"/>
              <a:t>22</a:t>
            </a:fld>
            <a:endParaRPr lang="en-US"/>
          </a:p>
        </p:txBody>
      </p:sp>
    </p:spTree>
    <p:extLst>
      <p:ext uri="{BB962C8B-B14F-4D97-AF65-F5344CB8AC3E}">
        <p14:creationId xmlns:p14="http://schemas.microsoft.com/office/powerpoint/2010/main" val="3417174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IIASA’s approach is to</a:t>
            </a:r>
            <a:r>
              <a:rPr lang="en-US" baseline="0" dirty="0" smtClean="0"/>
              <a:t> attract the best scientists </a:t>
            </a:r>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23</a:t>
            </a:fld>
            <a:endParaRPr lang="en-US"/>
          </a:p>
        </p:txBody>
      </p:sp>
    </p:spTree>
    <p:extLst>
      <p:ext uri="{BB962C8B-B14F-4D97-AF65-F5344CB8AC3E}">
        <p14:creationId xmlns:p14="http://schemas.microsoft.com/office/powerpoint/2010/main" val="4017437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A7FFB5-6C2C-457C-A38E-BD1B6C8EE686}" type="slidenum">
              <a:rPr lang="en-US" smtClean="0"/>
              <a:t>24</a:t>
            </a:fld>
            <a:endParaRPr lang="en-US"/>
          </a:p>
        </p:txBody>
      </p:sp>
    </p:spTree>
    <p:extLst>
      <p:ext uri="{BB962C8B-B14F-4D97-AF65-F5344CB8AC3E}">
        <p14:creationId xmlns:p14="http://schemas.microsoft.com/office/powerpoint/2010/main" val="4206727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912A0C-212D-41AF-A246-B86DDA831D4D}" type="slidenum">
              <a:rPr lang="en-US" smtClean="0"/>
              <a:t>25</a:t>
            </a:fld>
            <a:endParaRPr lang="en-US"/>
          </a:p>
        </p:txBody>
      </p:sp>
    </p:spTree>
    <p:extLst>
      <p:ext uri="{BB962C8B-B14F-4D97-AF65-F5344CB8AC3E}">
        <p14:creationId xmlns:p14="http://schemas.microsoft.com/office/powerpoint/2010/main" val="3649735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Leavers and newcomers include </a:t>
            </a:r>
            <a:r>
              <a:rPr lang="en-US" dirty="0" err="1" smtClean="0"/>
              <a:t>YSSPers</a:t>
            </a:r>
            <a:r>
              <a:rPr lang="en-US" dirty="0" smtClean="0"/>
              <a:t> (about 50 PhD student</a:t>
            </a:r>
            <a:r>
              <a:rPr lang="en-US" baseline="0" dirty="0" smtClean="0"/>
              <a:t>s a year)</a:t>
            </a:r>
            <a:endParaRPr lang="en-US" dirty="0" smtClean="0"/>
          </a:p>
          <a:p>
            <a:r>
              <a:rPr lang="en-US" dirty="0" smtClean="0"/>
              <a:t>Returning</a:t>
            </a:r>
            <a:r>
              <a:rPr lang="en-US" baseline="0" dirty="0" smtClean="0"/>
              <a:t> </a:t>
            </a:r>
            <a:r>
              <a:rPr lang="en-US" dirty="0" smtClean="0"/>
              <a:t>Researchers that previously had a contract at IIASA and return to work at the Institute. </a:t>
            </a:r>
          </a:p>
          <a:p>
            <a:endParaRPr lang="en-US" dirty="0"/>
          </a:p>
        </p:txBody>
      </p:sp>
      <p:sp>
        <p:nvSpPr>
          <p:cNvPr id="4" name="Slide Number Placeholder 3"/>
          <p:cNvSpPr>
            <a:spLocks noGrp="1"/>
          </p:cNvSpPr>
          <p:nvPr>
            <p:ph type="sldNum" sz="quarter" idx="10"/>
          </p:nvPr>
        </p:nvSpPr>
        <p:spPr/>
        <p:txBody>
          <a:bodyPr/>
          <a:lstStyle/>
          <a:p>
            <a:fld id="{E5E971F0-2A35-4987-B5A8-835387C88315}" type="slidenum">
              <a:rPr lang="en-US" smtClean="0"/>
              <a:pPr/>
              <a:t>27</a:t>
            </a:fld>
            <a:endParaRPr lang="en-US"/>
          </a:p>
        </p:txBody>
      </p:sp>
    </p:spTree>
    <p:extLst>
      <p:ext uri="{BB962C8B-B14F-4D97-AF65-F5344CB8AC3E}">
        <p14:creationId xmlns:p14="http://schemas.microsoft.com/office/powerpoint/2010/main" val="3271814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Background</a:t>
            </a:r>
            <a:r>
              <a:rPr lang="en-US" baseline="0" dirty="0" smtClean="0"/>
              <a:t> disciplines of </a:t>
            </a:r>
            <a:r>
              <a:rPr lang="en-US" dirty="0" smtClean="0"/>
              <a:t>IIASA’s researchers in 2014</a:t>
            </a:r>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28</a:t>
            </a:fld>
            <a:endParaRPr lang="en-US"/>
          </a:p>
        </p:txBody>
      </p:sp>
    </p:spTree>
    <p:extLst>
      <p:ext uri="{BB962C8B-B14F-4D97-AF65-F5344CB8AC3E}">
        <p14:creationId xmlns:p14="http://schemas.microsoft.com/office/powerpoint/2010/main" val="1754062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example of IIASA’s </a:t>
            </a:r>
            <a:r>
              <a:rPr lang="en-US" baseline="0" dirty="0" smtClean="0"/>
              <a:t>international collaborations, this map shows the 50 countries of all co-authors on journal articles that include an author from IIASA (source: Web of science</a:t>
            </a:r>
            <a:r>
              <a:rPr lang="en-US" baseline="0" smtClean="0"/>
              <a:t>). </a:t>
            </a:r>
            <a:endParaRPr lang="en-US" baseline="0" dirty="0" smtClean="0"/>
          </a:p>
        </p:txBody>
      </p:sp>
      <p:sp>
        <p:nvSpPr>
          <p:cNvPr id="4" name="Slide Number Placeholder 3"/>
          <p:cNvSpPr>
            <a:spLocks noGrp="1"/>
          </p:cNvSpPr>
          <p:nvPr>
            <p:ph type="sldNum" sz="quarter" idx="10"/>
          </p:nvPr>
        </p:nvSpPr>
        <p:spPr/>
        <p:txBody>
          <a:bodyPr/>
          <a:lstStyle/>
          <a:p>
            <a:fld id="{E5E971F0-2A35-4987-B5A8-835387C88315}" type="slidenum">
              <a:rPr lang="en-US" smtClean="0"/>
              <a:pPr/>
              <a:t>29</a:t>
            </a:fld>
            <a:endParaRPr lang="en-US"/>
          </a:p>
        </p:txBody>
      </p:sp>
    </p:spTree>
    <p:extLst>
      <p:ext uri="{BB962C8B-B14F-4D97-AF65-F5344CB8AC3E}">
        <p14:creationId xmlns:p14="http://schemas.microsoft.com/office/powerpoint/2010/main" val="1026551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6FA36-B7D7-423B-B5AB-78301D38F9DB}" type="slidenum">
              <a:rPr lang="en-US" smtClean="0"/>
              <a:pPr/>
              <a:t>30</a:t>
            </a:fld>
            <a:endParaRPr lang="en-US"/>
          </a:p>
        </p:txBody>
      </p:sp>
    </p:spTree>
    <p:extLst>
      <p:ext uri="{BB962C8B-B14F-4D97-AF65-F5344CB8AC3E}">
        <p14:creationId xmlns:p14="http://schemas.microsoft.com/office/powerpoint/2010/main" val="217686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IIASA’s approach is to</a:t>
            </a:r>
            <a:r>
              <a:rPr lang="en-US" baseline="0" dirty="0" smtClean="0"/>
              <a:t> attract the best scientists </a:t>
            </a:r>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31</a:t>
            </a:fld>
            <a:endParaRPr lang="en-US"/>
          </a:p>
        </p:txBody>
      </p:sp>
    </p:spTree>
    <p:extLst>
      <p:ext uri="{BB962C8B-B14F-4D97-AF65-F5344CB8AC3E}">
        <p14:creationId xmlns:p14="http://schemas.microsoft.com/office/powerpoint/2010/main" val="401743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t>In the 1960s, the Cold War was epitomized by the </a:t>
            </a:r>
            <a:r>
              <a:rPr lang="en-US" b="1" baseline="0" dirty="0" smtClean="0"/>
              <a:t> n</a:t>
            </a:r>
            <a:r>
              <a:rPr lang="en-US" b="1" dirty="0" smtClean="0"/>
              <a:t>uclear arms race </a:t>
            </a:r>
            <a:r>
              <a:rPr lang="en-US" dirty="0" smtClean="0"/>
              <a:t>and the </a:t>
            </a:r>
            <a:r>
              <a:rPr lang="en-US" b="1" dirty="0" smtClean="0"/>
              <a:t>Berlin Wall</a:t>
            </a:r>
            <a:r>
              <a:rPr lang="en-US" dirty="0" smtClean="0"/>
              <a:t> which completely encircled West Berlin, separating it from East Germany, including East Berlin, and existed from 1961 to 1989.</a:t>
            </a:r>
          </a:p>
          <a:p>
            <a:endParaRPr lang="en-US" dirty="0" smtClean="0"/>
          </a:p>
          <a:p>
            <a:r>
              <a:rPr lang="en-US" dirty="0" smtClean="0"/>
              <a:t>During this time: </a:t>
            </a:r>
            <a:r>
              <a:rPr lang="en-US" altLang="ja-JP" dirty="0" smtClean="0"/>
              <a:t>The two world leaders US President Lyndon Johnson and the USSR Premier Alexey Kosygin met for three days, from June 23 to June 25, 1967, at Glassboro State College. Although Johnson and Kosygin failed to reach agreement on limiting </a:t>
            </a:r>
            <a:r>
              <a:rPr lang="en-US" altLang="ja-JP" dirty="0" smtClean="0">
                <a:hlinkClick r:id="rId3"/>
              </a:rPr>
              <a:t>anti-ballistic missile</a:t>
            </a:r>
            <a:r>
              <a:rPr lang="en-US" altLang="ja-JP" dirty="0" smtClean="0"/>
              <a:t> systems, the generally amicable atmosphere of the summit was referred to as the "Spirit of Glassboro". It also marked</a:t>
            </a:r>
            <a:r>
              <a:rPr lang="en-US" altLang="ja-JP" baseline="0" dirty="0" smtClean="0"/>
              <a:t> the start of discussions between the powers to establish an international scientific institute to use scientific cooperation to build bridges across the Cold War divide and to confront growing global problems on an international scale.</a:t>
            </a:r>
            <a:endParaRPr lang="en-US" altLang="ja-JP"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2532759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32</a:t>
            </a:fld>
            <a:endParaRPr lang="en-US"/>
          </a:p>
        </p:txBody>
      </p:sp>
    </p:spTree>
    <p:extLst>
      <p:ext uri="{BB962C8B-B14F-4D97-AF65-F5344CB8AC3E}">
        <p14:creationId xmlns:p14="http://schemas.microsoft.com/office/powerpoint/2010/main" val="3023747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33</a:t>
            </a:fld>
            <a:endParaRPr lang="en-US"/>
          </a:p>
        </p:txBody>
      </p:sp>
    </p:spTree>
    <p:extLst>
      <p:ext uri="{BB962C8B-B14F-4D97-AF65-F5344CB8AC3E}">
        <p14:creationId xmlns:p14="http://schemas.microsoft.com/office/powerpoint/2010/main" val="2244835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IIASA’s approach is to</a:t>
            </a:r>
            <a:r>
              <a:rPr lang="en-US" baseline="0" dirty="0" smtClean="0"/>
              <a:t> attract the best scientists </a:t>
            </a:r>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34</a:t>
            </a:fld>
            <a:endParaRPr lang="en-US"/>
          </a:p>
        </p:txBody>
      </p:sp>
    </p:spTree>
    <p:extLst>
      <p:ext uri="{BB962C8B-B14F-4D97-AF65-F5344CB8AC3E}">
        <p14:creationId xmlns:p14="http://schemas.microsoft.com/office/powerpoint/2010/main" val="4017437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35</a:t>
            </a:fld>
            <a:endParaRPr lang="en-US"/>
          </a:p>
        </p:txBody>
      </p:sp>
    </p:spTree>
    <p:extLst>
      <p:ext uri="{BB962C8B-B14F-4D97-AF65-F5344CB8AC3E}">
        <p14:creationId xmlns:p14="http://schemas.microsoft.com/office/powerpoint/2010/main" val="3422728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6FA36-B7D7-423B-B5AB-78301D38F9DB}" type="slidenum">
              <a:rPr lang="en-US" smtClean="0"/>
              <a:pPr/>
              <a:t>36</a:t>
            </a:fld>
            <a:endParaRPr lang="en-US"/>
          </a:p>
        </p:txBody>
      </p:sp>
    </p:spTree>
    <p:extLst>
      <p:ext uri="{BB962C8B-B14F-4D97-AF65-F5344CB8AC3E}">
        <p14:creationId xmlns:p14="http://schemas.microsoft.com/office/powerpoint/2010/main" val="1131824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6FA36-B7D7-423B-B5AB-78301D38F9DB}" type="slidenum">
              <a:rPr lang="en-US" smtClean="0"/>
              <a:pPr/>
              <a:t>37</a:t>
            </a:fld>
            <a:endParaRPr lang="en-US"/>
          </a:p>
        </p:txBody>
      </p:sp>
    </p:spTree>
    <p:extLst>
      <p:ext uri="{BB962C8B-B14F-4D97-AF65-F5344CB8AC3E}">
        <p14:creationId xmlns:p14="http://schemas.microsoft.com/office/powerpoint/2010/main" val="2621163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71F0-2A35-4987-B5A8-835387C88315}" type="slidenum">
              <a:rPr lang="en-US" smtClean="0"/>
              <a:pPr/>
              <a:t>38</a:t>
            </a:fld>
            <a:endParaRPr lang="en-US"/>
          </a:p>
        </p:txBody>
      </p:sp>
    </p:spTree>
    <p:extLst>
      <p:ext uri="{BB962C8B-B14F-4D97-AF65-F5344CB8AC3E}">
        <p14:creationId xmlns:p14="http://schemas.microsoft.com/office/powerpoint/2010/main" val="3258737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A7FFB5-6C2C-457C-A38E-BD1B6C8EE686}" type="slidenum">
              <a:rPr lang="en-US" smtClean="0"/>
              <a:t>39</a:t>
            </a:fld>
            <a:endParaRPr lang="en-US"/>
          </a:p>
        </p:txBody>
      </p:sp>
    </p:spTree>
    <p:extLst>
      <p:ext uri="{BB962C8B-B14F-4D97-AF65-F5344CB8AC3E}">
        <p14:creationId xmlns:p14="http://schemas.microsoft.com/office/powerpoint/2010/main" val="1371425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A7FFB5-6C2C-457C-A38E-BD1B6C8EE686}" type="slidenum">
              <a:rPr lang="en-US" smtClean="0"/>
              <a:t>40</a:t>
            </a:fld>
            <a:endParaRPr lang="en-US"/>
          </a:p>
        </p:txBody>
      </p:sp>
    </p:spTree>
    <p:extLst>
      <p:ext uri="{BB962C8B-B14F-4D97-AF65-F5344CB8AC3E}">
        <p14:creationId xmlns:p14="http://schemas.microsoft.com/office/powerpoint/2010/main" val="2184719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A7FFB5-6C2C-457C-A38E-BD1B6C8EE686}" type="slidenum">
              <a:rPr lang="en-US" smtClean="0"/>
              <a:t>41</a:t>
            </a:fld>
            <a:endParaRPr lang="en-US"/>
          </a:p>
        </p:txBody>
      </p:sp>
    </p:spTree>
    <p:extLst>
      <p:ext uri="{BB962C8B-B14F-4D97-AF65-F5344CB8AC3E}">
        <p14:creationId xmlns:p14="http://schemas.microsoft.com/office/powerpoint/2010/main" val="137142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920750" y="742950"/>
            <a:ext cx="4964113" cy="3724275"/>
          </a:xfrm>
          <a:ln/>
        </p:spPr>
      </p:sp>
      <p:sp>
        <p:nvSpPr>
          <p:cNvPr id="29699" name="Rectangle 3"/>
          <p:cNvSpPr>
            <a:spLocks noGrp="1" noChangeArrowheads="1"/>
          </p:cNvSpPr>
          <p:nvPr>
            <p:ph type="body" idx="1"/>
          </p:nvPr>
        </p:nvSpPr>
        <p:spPr>
          <a:xfrm>
            <a:off x="907247" y="4713841"/>
            <a:ext cx="4983191" cy="4470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04" tIns="46352" rIns="92704" bIns="46352"/>
          <a:lstStyle/>
          <a:p>
            <a:r>
              <a:rPr lang="en-US" altLang="ja-JP" dirty="0" smtClean="0"/>
              <a:t>Five</a:t>
            </a:r>
            <a:r>
              <a:rPr lang="en-US" altLang="ja-JP" baseline="0" dirty="0" smtClean="0"/>
              <a:t> years later in 1972, IIASA was established.</a:t>
            </a:r>
            <a:endParaRPr lang="en-US" altLang="ja-JP" dirty="0" smtClean="0"/>
          </a:p>
          <a:p>
            <a:r>
              <a:rPr lang="en-US" altLang="ja-JP" dirty="0" smtClean="0"/>
              <a:t>1. Top photo:  In London in 1972 at the Royal Society, representatives of 12 countries including the Soviet Union, the United Kingdom and the United States sign the charter establishing IIASA. </a:t>
            </a:r>
          </a:p>
          <a:p>
            <a:r>
              <a:rPr lang="en-US" altLang="ja-JP" dirty="0" smtClean="0"/>
              <a:t>Starting from the left: Philip Handler (President of the U.S. National Academy of Sciences), second person (not known), Lord </a:t>
            </a:r>
            <a:r>
              <a:rPr lang="en-US" altLang="ja-JP" dirty="0" err="1" smtClean="0"/>
              <a:t>Solly</a:t>
            </a:r>
            <a:r>
              <a:rPr lang="en-US" altLang="ja-JP" dirty="0" smtClean="0"/>
              <a:t> Zuckerman, </a:t>
            </a:r>
            <a:r>
              <a:rPr lang="en-US" altLang="ja-JP" dirty="0" err="1" smtClean="0"/>
              <a:t>Jermen</a:t>
            </a:r>
            <a:r>
              <a:rPr lang="en-US" altLang="ja-JP" dirty="0" smtClean="0"/>
              <a:t> </a:t>
            </a:r>
            <a:r>
              <a:rPr lang="en-US" altLang="ja-JP" dirty="0" err="1" smtClean="0"/>
              <a:t>Gvishiani</a:t>
            </a:r>
            <a:r>
              <a:rPr lang="en-US" altLang="ja-JP" dirty="0" smtClean="0"/>
              <a:t>, Andrei </a:t>
            </a:r>
            <a:r>
              <a:rPr lang="en-US" altLang="ja-JP" dirty="0" err="1" smtClean="0"/>
              <a:t>Bykov</a:t>
            </a:r>
            <a:r>
              <a:rPr lang="en-US" altLang="ja-JP" dirty="0" smtClean="0"/>
              <a:t> (Secretary to IIASA), Alexander </a:t>
            </a:r>
            <a:r>
              <a:rPr lang="en-US" altLang="ja-JP" dirty="0" err="1" smtClean="0"/>
              <a:t>Letov</a:t>
            </a:r>
            <a:r>
              <a:rPr lang="en-US" altLang="ja-JP" dirty="0" smtClean="0"/>
              <a:t> (Deputy Director of IIASA), Boris Milner (from </a:t>
            </a:r>
            <a:r>
              <a:rPr lang="en-US" altLang="ja-JP" dirty="0" err="1" smtClean="0"/>
              <a:t>Gvishiani's</a:t>
            </a:r>
            <a:r>
              <a:rPr lang="en-US" altLang="ja-JP" dirty="0" smtClean="0"/>
              <a:t> institute in Moscow - did not have a function at IIASA)</a:t>
            </a:r>
            <a:br>
              <a:rPr lang="en-US" altLang="ja-JP" dirty="0" smtClean="0"/>
            </a:br>
            <a:r>
              <a:rPr lang="en-US" altLang="ja-JP" dirty="0" smtClean="0"/>
              <a:t>2. Bottom</a:t>
            </a:r>
            <a:r>
              <a:rPr lang="en-US" altLang="ja-JP" baseline="0" dirty="0" smtClean="0"/>
              <a:t> photo: IIASA’s first Director and Chair, </a:t>
            </a:r>
            <a:r>
              <a:rPr lang="en-US" altLang="ja-JP" dirty="0" err="1" smtClean="0"/>
              <a:t>Raiffa</a:t>
            </a:r>
            <a:r>
              <a:rPr lang="en-US" altLang="ja-JP" dirty="0" smtClean="0"/>
              <a:t> and </a:t>
            </a:r>
            <a:r>
              <a:rPr lang="en-US" altLang="ja-JP" dirty="0" err="1" smtClean="0"/>
              <a:t>Gvishiani</a:t>
            </a:r>
            <a:r>
              <a:rPr lang="en-US" altLang="ja-JP" dirty="0" smtClean="0"/>
              <a:t>, sign the agreement</a:t>
            </a:r>
            <a:r>
              <a:rPr lang="en-US" altLang="ja-JP" baseline="0" dirty="0" smtClean="0"/>
              <a:t> with </a:t>
            </a:r>
            <a:r>
              <a:rPr lang="en-US" altLang="ja-JP" dirty="0" smtClean="0"/>
              <a:t>Austria to locate IIASA in </a:t>
            </a:r>
            <a:r>
              <a:rPr lang="en-US" altLang="ja-JP" dirty="0" err="1" smtClean="0"/>
              <a:t>Schloss</a:t>
            </a:r>
            <a:r>
              <a:rPr lang="en-US" altLang="ja-JP" baseline="0" dirty="0" smtClean="0"/>
              <a:t> </a:t>
            </a:r>
            <a:r>
              <a:rPr lang="en-US" altLang="ja-JP" baseline="0" dirty="0" err="1" smtClean="0"/>
              <a:t>Laxenburg</a:t>
            </a:r>
            <a:r>
              <a:rPr lang="en-US" altLang="ja-JP" baseline="0" dirty="0" smtClean="0"/>
              <a:t> in Austria.</a:t>
            </a:r>
            <a:endParaRPr lang="en-US" altLang="ja-JP" dirty="0" smtClean="0"/>
          </a:p>
        </p:txBody>
      </p:sp>
    </p:spTree>
    <p:extLst>
      <p:ext uri="{BB962C8B-B14F-4D97-AF65-F5344CB8AC3E}">
        <p14:creationId xmlns:p14="http://schemas.microsoft.com/office/powerpoint/2010/main" val="3515388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Global, regional, and national foci, in the context of IIASA as a “global good” and under the increased demand and expectations from individual member countries.</a:t>
            </a:r>
          </a:p>
          <a:p>
            <a:r>
              <a:rPr lang="en-US" dirty="0" smtClean="0"/>
              <a:t>•	</a:t>
            </a:r>
            <a:endParaRPr lang="en-US" dirty="0"/>
          </a:p>
        </p:txBody>
      </p:sp>
      <p:sp>
        <p:nvSpPr>
          <p:cNvPr id="4" name="Slide Number Placeholder 3"/>
          <p:cNvSpPr>
            <a:spLocks noGrp="1"/>
          </p:cNvSpPr>
          <p:nvPr>
            <p:ph type="sldNum" sz="quarter" idx="10"/>
          </p:nvPr>
        </p:nvSpPr>
        <p:spPr/>
        <p:txBody>
          <a:bodyPr/>
          <a:lstStyle/>
          <a:p>
            <a:fld id="{AEA7FFB5-6C2C-457C-A38E-BD1B6C8EE686}" type="slidenum">
              <a:rPr lang="en-US" smtClean="0"/>
              <a:t>42</a:t>
            </a:fld>
            <a:endParaRPr lang="en-US"/>
          </a:p>
        </p:txBody>
      </p:sp>
    </p:spTree>
    <p:extLst>
      <p:ext uri="{BB962C8B-B14F-4D97-AF65-F5344CB8AC3E}">
        <p14:creationId xmlns:p14="http://schemas.microsoft.com/office/powerpoint/2010/main" val="2275657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Expansion and growth</a:t>
            </a:r>
            <a:r>
              <a:rPr lang="en-US" sz="1200" kern="1200" dirty="0" smtClean="0">
                <a:solidFill>
                  <a:schemeClr val="tx1"/>
                </a:solidFill>
                <a:effectLst/>
                <a:latin typeface="+mn-lt"/>
                <a:ea typeface="+mn-ea"/>
                <a:cs typeface="+mn-cs"/>
              </a:rPr>
              <a:t> (accompanied by increased demand) with consolidation around a shared value proposition and current areas of expertise, resources, and existing infrastructure.</a:t>
            </a:r>
          </a:p>
          <a:p>
            <a:pPr lvl="0"/>
            <a:r>
              <a:rPr lang="en-US" sz="1200" b="1" kern="1200" dirty="0" smtClean="0">
                <a:solidFill>
                  <a:schemeClr val="tx1"/>
                </a:solidFill>
                <a:effectLst/>
                <a:latin typeface="+mn-lt"/>
                <a:ea typeface="+mn-ea"/>
                <a:cs typeface="+mn-cs"/>
              </a:rPr>
              <a:t>Geographical and geopolitical representation and expectations</a:t>
            </a:r>
            <a:r>
              <a:rPr lang="en-US" sz="1200" kern="1200" dirty="0" smtClean="0">
                <a:solidFill>
                  <a:schemeClr val="tx1"/>
                </a:solidFill>
                <a:effectLst/>
                <a:latin typeface="+mn-lt"/>
                <a:ea typeface="+mn-ea"/>
                <a:cs typeface="+mn-cs"/>
              </a:rPr>
              <a:t> – North/South, East/West, Developed/Developing.</a:t>
            </a:r>
          </a:p>
          <a:p>
            <a:endParaRPr lang="en-US" dirty="0"/>
          </a:p>
        </p:txBody>
      </p:sp>
      <p:sp>
        <p:nvSpPr>
          <p:cNvPr id="4" name="Slide Number Placeholder 3"/>
          <p:cNvSpPr>
            <a:spLocks noGrp="1"/>
          </p:cNvSpPr>
          <p:nvPr>
            <p:ph type="sldNum" sz="quarter" idx="10"/>
          </p:nvPr>
        </p:nvSpPr>
        <p:spPr/>
        <p:txBody>
          <a:bodyPr/>
          <a:lstStyle/>
          <a:p>
            <a:fld id="{AEA7FFB5-6C2C-457C-A38E-BD1B6C8EE686}" type="slidenum">
              <a:rPr lang="en-US" smtClean="0"/>
              <a:t>43</a:t>
            </a:fld>
            <a:endParaRPr lang="en-US"/>
          </a:p>
        </p:txBody>
      </p:sp>
    </p:spTree>
    <p:extLst>
      <p:ext uri="{BB962C8B-B14F-4D97-AF65-F5344CB8AC3E}">
        <p14:creationId xmlns:p14="http://schemas.microsoft.com/office/powerpoint/2010/main" val="19019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World-class discipline based science, with science-to-policy/policy relevance, and capacity building</a:t>
            </a:r>
            <a:r>
              <a:rPr lang="en-US" sz="1200" kern="1200" dirty="0" smtClean="0">
                <a:solidFill>
                  <a:schemeClr val="tx1"/>
                </a:solidFill>
                <a:effectLst/>
                <a:latin typeface="+mn-lt"/>
                <a:ea typeface="+mn-ea"/>
                <a:cs typeface="+mn-cs"/>
              </a:rPr>
              <a:t>.</a:t>
            </a:r>
          </a:p>
          <a:p>
            <a:pPr lvl="0"/>
            <a:r>
              <a:rPr lang="en-US" sz="1200" b="1" kern="1200" dirty="0" smtClean="0">
                <a:solidFill>
                  <a:schemeClr val="tx1"/>
                </a:solidFill>
                <a:effectLst/>
                <a:latin typeface="+mn-lt"/>
                <a:ea typeface="+mn-ea"/>
                <a:cs typeface="+mn-cs"/>
              </a:rPr>
              <a:t>Methodological and applied science</a:t>
            </a:r>
            <a:r>
              <a:rPr lang="en-US" sz="1200" kern="1200" dirty="0" smtClean="0">
                <a:solidFill>
                  <a:schemeClr val="tx1"/>
                </a:solidFill>
                <a:effectLst/>
                <a:latin typeface="+mn-lt"/>
                <a:ea typeface="+mn-ea"/>
                <a:cs typeface="+mn-cs"/>
              </a:rPr>
              <a:t>.</a:t>
            </a:r>
          </a:p>
          <a:p>
            <a:pPr lvl="0"/>
            <a:r>
              <a:rPr lang="en-US" sz="1200" b="1" kern="1200" dirty="0" smtClean="0">
                <a:solidFill>
                  <a:schemeClr val="tx1"/>
                </a:solidFill>
                <a:effectLst/>
                <a:latin typeface="+mn-lt"/>
                <a:ea typeface="+mn-ea"/>
                <a:cs typeface="+mn-cs"/>
              </a:rPr>
              <a:t>Innovation and application</a:t>
            </a:r>
            <a:r>
              <a:rPr lang="en-US" sz="1200" kern="1200" dirty="0" smtClean="0">
                <a:solidFill>
                  <a:schemeClr val="tx1"/>
                </a:solidFill>
                <a:effectLst/>
                <a:latin typeface="+mn-lt"/>
                <a:ea typeface="+mn-ea"/>
                <a:cs typeface="+mn-cs"/>
              </a:rPr>
              <a:t>—that is, exploratory (‘room to think’) versus delivery-type activities.</a:t>
            </a:r>
          </a:p>
          <a:p>
            <a:pPr lvl="0"/>
            <a:r>
              <a:rPr lang="en-US" sz="1200" b="1" kern="1200" dirty="0" smtClean="0">
                <a:solidFill>
                  <a:schemeClr val="tx1"/>
                </a:solidFill>
                <a:effectLst/>
                <a:latin typeface="+mn-lt"/>
                <a:ea typeface="+mn-ea"/>
                <a:cs typeface="+mn-cs"/>
              </a:rPr>
              <a:t>Vertical and horizontal investment</a:t>
            </a:r>
            <a:r>
              <a:rPr lang="en-US" sz="1200" kern="1200" dirty="0" smtClean="0">
                <a:solidFill>
                  <a:schemeClr val="tx1"/>
                </a:solidFill>
                <a:effectLst/>
                <a:latin typeface="+mn-lt"/>
                <a:ea typeface="+mn-ea"/>
                <a:cs typeface="+mn-cs"/>
              </a:rPr>
              <a:t>—that is, research program (vertical) investment to maintain core capability versus cross-program (horizontal) investment to promote integration and collaboration.</a:t>
            </a:r>
          </a:p>
          <a:p>
            <a:endParaRPr lang="en-US" dirty="0"/>
          </a:p>
        </p:txBody>
      </p:sp>
      <p:sp>
        <p:nvSpPr>
          <p:cNvPr id="4" name="Slide Number Placeholder 3"/>
          <p:cNvSpPr>
            <a:spLocks noGrp="1"/>
          </p:cNvSpPr>
          <p:nvPr>
            <p:ph type="sldNum" sz="quarter" idx="10"/>
          </p:nvPr>
        </p:nvSpPr>
        <p:spPr/>
        <p:txBody>
          <a:bodyPr/>
          <a:lstStyle/>
          <a:p>
            <a:fld id="{AEA7FFB5-6C2C-457C-A38E-BD1B6C8EE686}" type="slidenum">
              <a:rPr lang="en-US" smtClean="0"/>
              <a:t>44</a:t>
            </a:fld>
            <a:endParaRPr lang="en-US"/>
          </a:p>
        </p:txBody>
      </p:sp>
    </p:spTree>
    <p:extLst>
      <p:ext uri="{BB962C8B-B14F-4D97-AF65-F5344CB8AC3E}">
        <p14:creationId xmlns:p14="http://schemas.microsoft.com/office/powerpoint/2010/main" val="1022543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World-class discipline based science, with science-to-policy/policy relevance, and capacity building</a:t>
            </a:r>
            <a:r>
              <a:rPr lang="en-US" sz="1200" kern="1200" dirty="0" smtClean="0">
                <a:solidFill>
                  <a:schemeClr val="tx1"/>
                </a:solidFill>
                <a:effectLst/>
                <a:latin typeface="+mn-lt"/>
                <a:ea typeface="+mn-ea"/>
                <a:cs typeface="+mn-cs"/>
              </a:rPr>
              <a:t>.</a:t>
            </a:r>
          </a:p>
          <a:p>
            <a:pPr lvl="0"/>
            <a:r>
              <a:rPr lang="en-US" sz="1200" b="1" kern="1200" dirty="0" smtClean="0">
                <a:solidFill>
                  <a:schemeClr val="tx1"/>
                </a:solidFill>
                <a:effectLst/>
                <a:latin typeface="+mn-lt"/>
                <a:ea typeface="+mn-ea"/>
                <a:cs typeface="+mn-cs"/>
              </a:rPr>
              <a:t>Methodological and applied science</a:t>
            </a:r>
            <a:r>
              <a:rPr lang="en-US" sz="1200" kern="1200" dirty="0" smtClean="0">
                <a:solidFill>
                  <a:schemeClr val="tx1"/>
                </a:solidFill>
                <a:effectLst/>
                <a:latin typeface="+mn-lt"/>
                <a:ea typeface="+mn-ea"/>
                <a:cs typeface="+mn-cs"/>
              </a:rPr>
              <a:t>.</a:t>
            </a:r>
          </a:p>
          <a:p>
            <a:pPr lvl="0"/>
            <a:r>
              <a:rPr lang="en-US" sz="1200" b="1" kern="1200" dirty="0" smtClean="0">
                <a:solidFill>
                  <a:schemeClr val="tx1"/>
                </a:solidFill>
                <a:effectLst/>
                <a:latin typeface="+mn-lt"/>
                <a:ea typeface="+mn-ea"/>
                <a:cs typeface="+mn-cs"/>
              </a:rPr>
              <a:t>Innovation and application</a:t>
            </a:r>
            <a:r>
              <a:rPr lang="en-US" sz="1200" kern="1200" dirty="0" smtClean="0">
                <a:solidFill>
                  <a:schemeClr val="tx1"/>
                </a:solidFill>
                <a:effectLst/>
                <a:latin typeface="+mn-lt"/>
                <a:ea typeface="+mn-ea"/>
                <a:cs typeface="+mn-cs"/>
              </a:rPr>
              <a:t>—that is, exploratory (‘room to think’) versus delivery-type activities.</a:t>
            </a:r>
          </a:p>
          <a:p>
            <a:pPr lvl="0"/>
            <a:r>
              <a:rPr lang="en-US" sz="1200" b="1" kern="1200" dirty="0" smtClean="0">
                <a:solidFill>
                  <a:schemeClr val="tx1"/>
                </a:solidFill>
                <a:effectLst/>
                <a:latin typeface="+mn-lt"/>
                <a:ea typeface="+mn-ea"/>
                <a:cs typeface="+mn-cs"/>
              </a:rPr>
              <a:t>Vertical and horizontal investment</a:t>
            </a:r>
            <a:r>
              <a:rPr lang="en-US" sz="1200" kern="1200" dirty="0" smtClean="0">
                <a:solidFill>
                  <a:schemeClr val="tx1"/>
                </a:solidFill>
                <a:effectLst/>
                <a:latin typeface="+mn-lt"/>
                <a:ea typeface="+mn-ea"/>
                <a:cs typeface="+mn-cs"/>
              </a:rPr>
              <a:t>—that is, research program (vertical) investment to maintain core capability versus cross-program (horizontal) investment to promote integration and collaboration.</a:t>
            </a:r>
          </a:p>
          <a:p>
            <a:endParaRPr lang="en-US" dirty="0"/>
          </a:p>
        </p:txBody>
      </p:sp>
      <p:sp>
        <p:nvSpPr>
          <p:cNvPr id="4" name="Slide Number Placeholder 3"/>
          <p:cNvSpPr>
            <a:spLocks noGrp="1"/>
          </p:cNvSpPr>
          <p:nvPr>
            <p:ph type="sldNum" sz="quarter" idx="10"/>
          </p:nvPr>
        </p:nvSpPr>
        <p:spPr/>
        <p:txBody>
          <a:bodyPr/>
          <a:lstStyle/>
          <a:p>
            <a:fld id="{AEA7FFB5-6C2C-457C-A38E-BD1B6C8EE686}" type="slidenum">
              <a:rPr lang="en-US" smtClean="0"/>
              <a:t>45</a:t>
            </a:fld>
            <a:endParaRPr lang="en-US"/>
          </a:p>
        </p:txBody>
      </p:sp>
    </p:spTree>
    <p:extLst>
      <p:ext uri="{BB962C8B-B14F-4D97-AF65-F5344CB8AC3E}">
        <p14:creationId xmlns:p14="http://schemas.microsoft.com/office/powerpoint/2010/main" val="1022543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A7FFB5-6C2C-457C-A38E-BD1B6C8EE686}" type="slidenum">
              <a:rPr lang="en-US" smtClean="0"/>
              <a:t>46</a:t>
            </a:fld>
            <a:endParaRPr lang="en-US"/>
          </a:p>
        </p:txBody>
      </p:sp>
    </p:spTree>
    <p:extLst>
      <p:ext uri="{BB962C8B-B14F-4D97-AF65-F5344CB8AC3E}">
        <p14:creationId xmlns:p14="http://schemas.microsoft.com/office/powerpoint/2010/main" val="1371425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seems like we are more divided than ever.</a:t>
            </a:r>
          </a:p>
          <a:p>
            <a:endParaRPr lang="en-US" baseline="0" dirty="0" smtClean="0"/>
          </a:p>
          <a:p>
            <a:r>
              <a:rPr lang="en-US" baseline="0" dirty="0" smtClean="0"/>
              <a:t>We have large political divides along with socioeconomic class divides that have increased—not decreased—over time.</a:t>
            </a:r>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47</a:t>
            </a:fld>
            <a:endParaRPr lang="en-US"/>
          </a:p>
        </p:txBody>
      </p:sp>
    </p:spTree>
    <p:extLst>
      <p:ext uri="{BB962C8B-B14F-4D97-AF65-F5344CB8AC3E}">
        <p14:creationId xmlns:p14="http://schemas.microsoft.com/office/powerpoint/2010/main" val="4186578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seems like we are more divided than ever.</a:t>
            </a:r>
          </a:p>
          <a:p>
            <a:endParaRPr lang="en-US" baseline="0" dirty="0" smtClean="0"/>
          </a:p>
          <a:p>
            <a:r>
              <a:rPr lang="en-US" baseline="0" dirty="0" smtClean="0"/>
              <a:t>We have large political divides along with socioeconomic class divides that have increased—not decreased—over time.</a:t>
            </a:r>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6</a:t>
            </a:fld>
            <a:endParaRPr lang="en-US"/>
          </a:p>
        </p:txBody>
      </p:sp>
    </p:spTree>
    <p:extLst>
      <p:ext uri="{BB962C8B-B14F-4D97-AF65-F5344CB8AC3E}">
        <p14:creationId xmlns:p14="http://schemas.microsoft.com/office/powerpoint/2010/main" val="4186578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E971F0-2A35-4987-B5A8-835387C88315}" type="slidenum">
              <a:rPr lang="en-US" smtClean="0"/>
              <a:pPr/>
              <a:t>7</a:t>
            </a:fld>
            <a:endParaRPr lang="en-US"/>
          </a:p>
        </p:txBody>
      </p:sp>
    </p:spTree>
    <p:extLst>
      <p:ext uri="{BB962C8B-B14F-4D97-AF65-F5344CB8AC3E}">
        <p14:creationId xmlns:p14="http://schemas.microsoft.com/office/powerpoint/2010/main" val="3757026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Systems analysis is</a:t>
            </a:r>
            <a:r>
              <a:rPr lang="en-US" baseline="0" dirty="0" smtClean="0"/>
              <a:t> one of the few tools available to study global challenges in an integrated, interdisciplinary and international way. It finds solutions that are independent, long term and explores the trade-offs of the solutions.</a:t>
            </a:r>
            <a:endParaRPr lang="en-US" dirty="0"/>
          </a:p>
        </p:txBody>
      </p:sp>
      <p:sp>
        <p:nvSpPr>
          <p:cNvPr id="4" name="Slide Number Placeholder 3"/>
          <p:cNvSpPr>
            <a:spLocks noGrp="1"/>
          </p:cNvSpPr>
          <p:nvPr>
            <p:ph type="sldNum" sz="quarter" idx="10"/>
          </p:nvPr>
        </p:nvSpPr>
        <p:spPr/>
        <p:txBody>
          <a:bodyPr/>
          <a:lstStyle/>
          <a:p>
            <a:fld id="{46C6FA36-B7D7-423B-B5AB-78301D38F9DB}" type="slidenum">
              <a:rPr lang="en-US" smtClean="0"/>
              <a:pPr/>
              <a:t>8</a:t>
            </a:fld>
            <a:endParaRPr lang="en-US"/>
          </a:p>
        </p:txBody>
      </p:sp>
    </p:spTree>
    <p:extLst>
      <p:ext uri="{BB962C8B-B14F-4D97-AF65-F5344CB8AC3E}">
        <p14:creationId xmlns:p14="http://schemas.microsoft.com/office/powerpoint/2010/main" val="392924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917575" y="744538"/>
            <a:ext cx="4962525" cy="3722687"/>
          </a:xfrm>
          <a:ln/>
        </p:spPr>
      </p:sp>
      <p:sp>
        <p:nvSpPr>
          <p:cNvPr id="338947" name="Rectangle 3"/>
          <p:cNvSpPr>
            <a:spLocks noGrp="1" noChangeArrowheads="1"/>
          </p:cNvSpPr>
          <p:nvPr>
            <p:ph type="body" idx="1"/>
          </p:nvPr>
        </p:nvSpPr>
        <p:spPr>
          <a:xfrm>
            <a:off x="679450" y="4714876"/>
            <a:ext cx="5438776"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extLst>
      <p:ext uri="{BB962C8B-B14F-4D97-AF65-F5344CB8AC3E}">
        <p14:creationId xmlns:p14="http://schemas.microsoft.com/office/powerpoint/2010/main" val="2398036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912A0C-212D-41AF-A246-B86DDA831D4D}" type="slidenum">
              <a:rPr lang="en-US" smtClean="0"/>
              <a:t>10</a:t>
            </a:fld>
            <a:endParaRPr lang="en-US"/>
          </a:p>
        </p:txBody>
      </p:sp>
    </p:spTree>
    <p:extLst>
      <p:ext uri="{BB962C8B-B14F-4D97-AF65-F5344CB8AC3E}">
        <p14:creationId xmlns:p14="http://schemas.microsoft.com/office/powerpoint/2010/main" val="42543855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entry-slide-title-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w="9525">
            <a:noFill/>
            <a:miter lim="800000"/>
            <a:headEnd/>
            <a:tailEnd/>
          </a:ln>
        </p:spPr>
      </p:pic>
      <p:sp>
        <p:nvSpPr>
          <p:cNvPr id="8202" name="Rectangle 10"/>
          <p:cNvSpPr>
            <a:spLocks noGrp="1" noChangeArrowheads="1"/>
          </p:cNvSpPr>
          <p:nvPr>
            <p:ph type="ctrTitle"/>
          </p:nvPr>
        </p:nvSpPr>
        <p:spPr>
          <a:xfrm>
            <a:off x="2513013" y="1919288"/>
            <a:ext cx="6630987" cy="1470025"/>
          </a:xfrm>
        </p:spPr>
        <p:txBody>
          <a:bodyPr lIns="457200" rIns="457200" anchor="ctr"/>
          <a:lstStyle>
            <a:lvl1pPr>
              <a:defRPr>
                <a:solidFill>
                  <a:srgbClr val="003399"/>
                </a:solidFill>
              </a:defRPr>
            </a:lvl1pPr>
          </a:lstStyle>
          <a:p>
            <a:r>
              <a:rPr lang="en-US" smtClean="0"/>
              <a:t>Click to edit Master title style</a:t>
            </a:r>
            <a:endParaRPr lang="en-US" dirty="0"/>
          </a:p>
        </p:txBody>
      </p:sp>
      <p:sp>
        <p:nvSpPr>
          <p:cNvPr id="8203" name="Rectangle 11"/>
          <p:cNvSpPr>
            <a:spLocks noGrp="1" noChangeArrowheads="1"/>
          </p:cNvSpPr>
          <p:nvPr>
            <p:ph type="subTitle" idx="1"/>
          </p:nvPr>
        </p:nvSpPr>
        <p:spPr>
          <a:xfrm>
            <a:off x="2513013" y="3886200"/>
            <a:ext cx="6627812" cy="1752600"/>
          </a:xfrm>
        </p:spPr>
        <p:txBody>
          <a:bodyPr lIns="457200" rIns="457200"/>
          <a:lstStyle>
            <a:lvl1pPr marL="0" indent="0">
              <a:buFontTx/>
              <a:buNone/>
              <a:defRPr>
                <a:solidFill>
                  <a:srgbClr val="003399"/>
                </a:solidFill>
              </a:defRPr>
            </a:lvl1pPr>
          </a:lstStyle>
          <a:p>
            <a:r>
              <a:rPr lang="en-US" smtClean="0"/>
              <a:t>Click to edit Master subtitle style</a:t>
            </a:r>
            <a:endParaRPr lang="en-US" dirty="0"/>
          </a:p>
        </p:txBody>
      </p:sp>
      <p:sp>
        <p:nvSpPr>
          <p:cNvPr id="5" name="Rectangle 13"/>
          <p:cNvSpPr>
            <a:spLocks noGrp="1" noChangeArrowheads="1"/>
          </p:cNvSpPr>
          <p:nvPr>
            <p:ph type="sldNum" sz="quarter" idx="10"/>
          </p:nvPr>
        </p:nvSpPr>
        <p:spPr>
          <a:xfrm>
            <a:off x="7092950" y="6516688"/>
            <a:ext cx="1582738" cy="320675"/>
          </a:xfrm>
        </p:spPr>
        <p:txBody>
          <a:bodyPr/>
          <a:lstStyle>
            <a:lvl1pPr>
              <a:defRPr>
                <a:solidFill>
                  <a:srgbClr val="003399"/>
                </a:solidFill>
              </a:defRPr>
            </a:lvl1pPr>
          </a:lstStyle>
          <a:p>
            <a:pPr>
              <a:defRPr/>
            </a:pPr>
            <a:fld id="{1E4312B2-5599-4BAB-9629-F8FF3E2D26F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8356F685-8D31-4F3D-8A52-5F9F92A1AC1B}" type="slidenum">
              <a:rPr lang="en-US"/>
              <a:pPr>
                <a:defRPr/>
              </a:pPr>
              <a:t>‹#›</a:t>
            </a:fld>
            <a:r>
              <a:rPr lang="en-US"/>
              <a:t>, date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ntry-slide-title-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w="9525">
            <a:noFill/>
            <a:miter lim="800000"/>
            <a:headEnd/>
            <a:tailEnd/>
          </a:ln>
        </p:spPr>
      </p:pic>
      <p:sp>
        <p:nvSpPr>
          <p:cNvPr id="106505" name="Rectangle 9"/>
          <p:cNvSpPr>
            <a:spLocks noGrp="1" noChangeArrowheads="1"/>
          </p:cNvSpPr>
          <p:nvPr>
            <p:ph type="ctrTitle"/>
          </p:nvPr>
        </p:nvSpPr>
        <p:spPr>
          <a:xfrm>
            <a:off x="2513013" y="1919288"/>
            <a:ext cx="6630987" cy="1470025"/>
          </a:xfrm>
        </p:spPr>
        <p:txBody>
          <a:bodyPr lIns="457200" rIns="457200" anchor="ctr"/>
          <a:lstStyle>
            <a:lvl1pPr>
              <a:defRPr sz="4500"/>
            </a:lvl1pPr>
          </a:lstStyle>
          <a:p>
            <a:r>
              <a:rPr lang="en-US" dirty="0"/>
              <a:t>Click to edit Master</a:t>
            </a:r>
            <a:br>
              <a:rPr lang="en-US" dirty="0"/>
            </a:br>
            <a:r>
              <a:rPr lang="en-US" dirty="0"/>
              <a:t>title style</a:t>
            </a:r>
          </a:p>
        </p:txBody>
      </p:sp>
      <p:sp>
        <p:nvSpPr>
          <p:cNvPr id="106506" name="Rectangle 10"/>
          <p:cNvSpPr>
            <a:spLocks noGrp="1" noChangeArrowheads="1"/>
          </p:cNvSpPr>
          <p:nvPr>
            <p:ph type="subTitle" idx="1"/>
          </p:nvPr>
        </p:nvSpPr>
        <p:spPr>
          <a:xfrm>
            <a:off x="2513013" y="3886200"/>
            <a:ext cx="6627812" cy="1752600"/>
          </a:xfrm>
        </p:spPr>
        <p:txBody>
          <a:bodyPr lIns="457200" rIns="457200"/>
          <a:lstStyle>
            <a:lvl1pPr marL="0" indent="0">
              <a:buFontTx/>
              <a:buNone/>
              <a:defRPr/>
            </a:lvl1pPr>
          </a:lstStyle>
          <a:p>
            <a:r>
              <a:rPr lang="en-US" dirty="0"/>
              <a:t>Click to edit Master subtitle style</a:t>
            </a:r>
          </a:p>
        </p:txBody>
      </p:sp>
      <p:sp>
        <p:nvSpPr>
          <p:cNvPr id="5" name="Rectangle 12"/>
          <p:cNvSpPr>
            <a:spLocks noGrp="1" noChangeArrowheads="1"/>
          </p:cNvSpPr>
          <p:nvPr>
            <p:ph type="sldNum" sz="quarter" idx="10"/>
          </p:nvPr>
        </p:nvSpPr>
        <p:spPr>
          <a:xfrm>
            <a:off x="7092950" y="6516688"/>
            <a:ext cx="1582738" cy="320675"/>
          </a:xfrm>
        </p:spPr>
        <p:txBody>
          <a:bodyPr/>
          <a:lstStyle>
            <a:lvl1pPr>
              <a:defRPr/>
            </a:lvl1pPr>
          </a:lstStyle>
          <a:p>
            <a:pPr>
              <a:defRPr/>
            </a:pPr>
            <a:fld id="{5F6694AA-2A09-4281-A0AC-055865A5D50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4114CD66-9604-4305-B5A8-78B29733E3FB}" type="slidenum">
              <a:rPr lang="en-US"/>
              <a:pPr>
                <a:defRPr/>
              </a:pPr>
              <a:t>‹#›</a:t>
            </a:fld>
            <a:r>
              <a:rPr lang="en-US"/>
              <a:t>, date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56642101-ADE3-4411-8509-CE09211AA481}" type="slidenum">
              <a:rPr lang="en-US"/>
              <a:pPr>
                <a:defRPr/>
              </a:pPr>
              <a:t>‹#›</a:t>
            </a:fld>
            <a:r>
              <a:rPr lang="en-US"/>
              <a:t>, date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a:p>
        </p:txBody>
      </p:sp>
      <p:sp>
        <p:nvSpPr>
          <p:cNvPr id="8" name="Rectangle 10"/>
          <p:cNvSpPr>
            <a:spLocks noGrp="1" noChangeArrowheads="1"/>
          </p:cNvSpPr>
          <p:nvPr>
            <p:ph type="sldNum" sz="quarter" idx="11"/>
          </p:nvPr>
        </p:nvSpPr>
        <p:spPr>
          <a:ln/>
        </p:spPr>
        <p:txBody>
          <a:bodyPr/>
          <a:lstStyle>
            <a:lvl1pPr>
              <a:defRPr/>
            </a:lvl1pPr>
          </a:lstStyle>
          <a:p>
            <a:pPr>
              <a:defRPr/>
            </a:pPr>
            <a:fld id="{30857529-EAD9-48B3-91A9-187C3E17D5BF}" type="slidenum">
              <a:rPr lang="en-US"/>
              <a:pPr>
                <a:defRPr/>
              </a:pPr>
              <a:t>‹#›</a:t>
            </a:fld>
            <a:r>
              <a:rPr lang="en-US"/>
              <a:t>, date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
        <p:nvSpPr>
          <p:cNvPr id="4" name="Rectangle 10"/>
          <p:cNvSpPr>
            <a:spLocks noGrp="1" noChangeArrowheads="1"/>
          </p:cNvSpPr>
          <p:nvPr>
            <p:ph type="sldNum" sz="quarter" idx="11"/>
          </p:nvPr>
        </p:nvSpPr>
        <p:spPr>
          <a:ln/>
        </p:spPr>
        <p:txBody>
          <a:bodyPr/>
          <a:lstStyle>
            <a:lvl1pPr>
              <a:defRPr/>
            </a:lvl1pPr>
          </a:lstStyle>
          <a:p>
            <a:pPr>
              <a:defRPr/>
            </a:pPr>
            <a:fld id="{87B575DE-90EA-43E8-99E7-C79D7B8D1FF9}" type="slidenum">
              <a:rPr lang="en-US"/>
              <a:pPr>
                <a:defRPr/>
              </a:pPr>
              <a:t>‹#›</a:t>
            </a:fld>
            <a:r>
              <a:rPr lang="en-US"/>
              <a:t>, date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p>
        </p:txBody>
      </p:sp>
      <p:sp>
        <p:nvSpPr>
          <p:cNvPr id="3" name="Rectangle 10"/>
          <p:cNvSpPr>
            <a:spLocks noGrp="1" noChangeArrowheads="1"/>
          </p:cNvSpPr>
          <p:nvPr>
            <p:ph type="sldNum" sz="quarter" idx="11"/>
          </p:nvPr>
        </p:nvSpPr>
        <p:spPr>
          <a:ln/>
        </p:spPr>
        <p:txBody>
          <a:bodyPr/>
          <a:lstStyle>
            <a:lvl1pPr>
              <a:defRPr/>
            </a:lvl1pPr>
          </a:lstStyle>
          <a:p>
            <a:pPr>
              <a:defRPr/>
            </a:pPr>
            <a:fld id="{F2B785DD-37C5-4445-A386-69E4688B873F}" type="slidenum">
              <a:rPr lang="en-US"/>
              <a:pPr>
                <a:defRPr/>
              </a:pPr>
              <a:t>‹#›</a:t>
            </a:fld>
            <a:r>
              <a:rPr lang="en-US"/>
              <a:t>, date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EA2A11DA-FCFA-40A2-8A7C-551411CC873A}" type="slidenum">
              <a:rPr lang="en-US"/>
              <a:pPr>
                <a:defRPr/>
              </a:pPr>
              <a:t>‹#›</a:t>
            </a:fld>
            <a:r>
              <a:rPr lang="en-US"/>
              <a:t>, date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2AA39C79-261A-4A22-ACC0-31F52339D5E6}" type="slidenum">
              <a:rPr lang="en-US"/>
              <a:pPr>
                <a:defRPr/>
              </a:pPr>
              <a:t>‹#›</a:t>
            </a:fld>
            <a:r>
              <a:rPr lang="en-US"/>
              <a:t>, date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32F412E-6CE6-4894-9AD8-4FECDCDD323A}" type="slidenum">
              <a:rPr lang="en-US"/>
              <a:pPr>
                <a:defRPr/>
              </a:pPr>
              <a:t>‹#›</a:t>
            </a:fld>
            <a:r>
              <a:rPr lang="en-US"/>
              <a:t>, date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8F2CA046-3722-4950-924C-5359C54C5ADE}" type="slidenum">
              <a:rPr lang="en-US"/>
              <a:pPr>
                <a:defRPr/>
              </a:pPr>
              <a:t>‹#›</a:t>
            </a:fld>
            <a:r>
              <a:rPr lang="en-US"/>
              <a:t>, 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165EA59-A23C-4E7E-9995-208EA4FE05B4}" type="slidenum">
              <a:rPr lang="en-US"/>
              <a:pPr>
                <a:defRPr/>
              </a:pPr>
              <a:t>‹#›</a:t>
            </a:fld>
            <a:r>
              <a:rPr lang="en-US"/>
              <a:t>, date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entry-slide-title-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w="9525">
            <a:noFill/>
            <a:miter lim="800000"/>
            <a:headEnd/>
            <a:tailEnd/>
          </a:ln>
        </p:spPr>
      </p:pic>
      <p:sp>
        <p:nvSpPr>
          <p:cNvPr id="5123" name="Rectangle 3"/>
          <p:cNvSpPr>
            <a:spLocks noGrp="1" noChangeArrowheads="1"/>
          </p:cNvSpPr>
          <p:nvPr>
            <p:ph type="ctrTitle"/>
          </p:nvPr>
        </p:nvSpPr>
        <p:spPr>
          <a:xfrm>
            <a:off x="2513013" y="1919288"/>
            <a:ext cx="6630987" cy="1470025"/>
          </a:xfrm>
        </p:spPr>
        <p:txBody>
          <a:bodyPr lIns="457200" rIns="457200"/>
          <a:lstStyle>
            <a:lvl1pPr>
              <a:defRPr>
                <a:solidFill>
                  <a:srgbClr val="003399"/>
                </a:solidFill>
              </a:defRPr>
            </a:lvl1pPr>
          </a:lstStyle>
          <a:p>
            <a:r>
              <a:rPr lang="en-US" smtClean="0"/>
              <a:t>Click to edit Master title style</a:t>
            </a:r>
            <a:endParaRPr lang="en-US"/>
          </a:p>
        </p:txBody>
      </p:sp>
      <p:sp>
        <p:nvSpPr>
          <p:cNvPr id="5124" name="Rectangle 4"/>
          <p:cNvSpPr>
            <a:spLocks noGrp="1" noChangeArrowheads="1"/>
          </p:cNvSpPr>
          <p:nvPr>
            <p:ph type="subTitle" idx="1"/>
          </p:nvPr>
        </p:nvSpPr>
        <p:spPr>
          <a:xfrm>
            <a:off x="2513013" y="3886200"/>
            <a:ext cx="6627812" cy="1752600"/>
          </a:xfrm>
        </p:spPr>
        <p:txBody>
          <a:bodyPr lIns="457200" rIns="457200"/>
          <a:lstStyle>
            <a:lvl1pPr marL="0" indent="0">
              <a:buFontTx/>
              <a:buNone/>
              <a:defRPr>
                <a:solidFill>
                  <a:srgbClr val="003399"/>
                </a:solidFill>
              </a:defRPr>
            </a:lvl1pPr>
          </a:lstStyle>
          <a:p>
            <a:r>
              <a:rPr lang="en-US" smtClean="0"/>
              <a:t>Click to edit Master subtitle style</a:t>
            </a:r>
            <a:endParaRPr lang="en-US"/>
          </a:p>
        </p:txBody>
      </p:sp>
      <p:sp>
        <p:nvSpPr>
          <p:cNvPr id="5" name="Rectangle 11"/>
          <p:cNvSpPr>
            <a:spLocks noGrp="1" noChangeArrowheads="1"/>
          </p:cNvSpPr>
          <p:nvPr>
            <p:ph type="sldNum" sz="quarter" idx="10"/>
          </p:nvPr>
        </p:nvSpPr>
        <p:spPr>
          <a:xfrm>
            <a:off x="7092950" y="6516688"/>
            <a:ext cx="1582738" cy="320675"/>
          </a:xfrm>
        </p:spPr>
        <p:txBody>
          <a:bodyPr/>
          <a:lstStyle>
            <a:lvl1pPr>
              <a:defRPr>
                <a:solidFill>
                  <a:srgbClr val="003399"/>
                </a:solidFill>
              </a:defRPr>
            </a:lvl1pPr>
          </a:lstStyle>
          <a:p>
            <a:pPr>
              <a:defRPr/>
            </a:pPr>
            <a:fld id="{DF3B6159-94CC-4296-80EE-62DF63E52D5F}" type="slidenum">
              <a:rPr lang="en-US"/>
              <a:pPr>
                <a:defRPr/>
              </a:pPr>
              <a:t>‹#›</a:t>
            </a:fld>
            <a:endParaRPr lang="en-US"/>
          </a:p>
        </p:txBody>
      </p:sp>
    </p:spTree>
    <p:extLst>
      <p:ext uri="{BB962C8B-B14F-4D97-AF65-F5344CB8AC3E}">
        <p14:creationId xmlns:p14="http://schemas.microsoft.com/office/powerpoint/2010/main" val="1824315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B2AB025D-69B3-4EA5-9972-6F0C5804223A}"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3434891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303F03CB-2D04-45B2-AA03-0CF245C19045}"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1402527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E081C10B-9B1E-4605-8967-39F04A55DB00}"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2494183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sldNum" sz="quarter" idx="11"/>
          </p:nvPr>
        </p:nvSpPr>
        <p:spPr>
          <a:ln/>
        </p:spPr>
        <p:txBody>
          <a:bodyPr/>
          <a:lstStyle>
            <a:lvl1pPr>
              <a:defRPr/>
            </a:lvl1pPr>
          </a:lstStyle>
          <a:p>
            <a:pPr>
              <a:defRPr/>
            </a:pPr>
            <a:fld id="{D96A918B-FB90-4238-AA8B-C307D2660A65}"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1849800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sldNum" sz="quarter" idx="11"/>
          </p:nvPr>
        </p:nvSpPr>
        <p:spPr>
          <a:ln/>
        </p:spPr>
        <p:txBody>
          <a:bodyPr/>
          <a:lstStyle>
            <a:lvl1pPr>
              <a:defRPr/>
            </a:lvl1pPr>
          </a:lstStyle>
          <a:p>
            <a:pPr>
              <a:defRPr/>
            </a:pPr>
            <a:fld id="{10C3B6FE-5E18-454B-B328-CF5754ADB868}"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3526995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sldNum" sz="quarter" idx="11"/>
          </p:nvPr>
        </p:nvSpPr>
        <p:spPr>
          <a:ln/>
        </p:spPr>
        <p:txBody>
          <a:bodyPr/>
          <a:lstStyle>
            <a:lvl1pPr>
              <a:defRPr/>
            </a:lvl1pPr>
          </a:lstStyle>
          <a:p>
            <a:pPr>
              <a:defRPr/>
            </a:pPr>
            <a:fld id="{92C690E6-C2C1-4960-ACA5-4074410A7394}"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211575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7E75720C-7E7F-41E3-A407-C638B24CD79A}"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3856462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872149DD-0F34-4D1B-8561-58563B540FFD}"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2361408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112711BC-CB1F-4E99-8CB3-0C61FE49B3B7}" type="slidenum">
              <a:rPr lang="en-US"/>
              <a:pPr>
                <a:defRPr/>
              </a:pPr>
              <a:t>‹#›</a:t>
            </a:fld>
            <a:r>
              <a:rPr lang="en-US"/>
              <a:t>, date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12A62C5B-AC0F-4222-B71F-691B48DC4520}"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3115237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804E9760-C09D-4F8A-ADFE-4302533EC866}"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874436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entry-slide-title-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w="9525">
            <a:noFill/>
            <a:miter lim="800000"/>
            <a:headEnd/>
            <a:tailEnd/>
          </a:ln>
        </p:spPr>
      </p:pic>
      <p:sp>
        <p:nvSpPr>
          <p:cNvPr id="5123" name="Rectangle 3"/>
          <p:cNvSpPr>
            <a:spLocks noGrp="1" noChangeArrowheads="1"/>
          </p:cNvSpPr>
          <p:nvPr>
            <p:ph type="ctrTitle"/>
          </p:nvPr>
        </p:nvSpPr>
        <p:spPr>
          <a:xfrm>
            <a:off x="2513013" y="1919288"/>
            <a:ext cx="6630987" cy="1470025"/>
          </a:xfrm>
        </p:spPr>
        <p:txBody>
          <a:bodyPr lIns="457200" rIns="457200"/>
          <a:lstStyle>
            <a:lvl1pPr>
              <a:defRPr>
                <a:solidFill>
                  <a:srgbClr val="003399"/>
                </a:solidFill>
              </a:defRPr>
            </a:lvl1pPr>
          </a:lstStyle>
          <a:p>
            <a:r>
              <a:rPr lang="en-US" smtClean="0"/>
              <a:t>Click to edit Master title style</a:t>
            </a:r>
            <a:endParaRPr lang="en-US"/>
          </a:p>
        </p:txBody>
      </p:sp>
      <p:sp>
        <p:nvSpPr>
          <p:cNvPr id="5124" name="Rectangle 4"/>
          <p:cNvSpPr>
            <a:spLocks noGrp="1" noChangeArrowheads="1"/>
          </p:cNvSpPr>
          <p:nvPr>
            <p:ph type="subTitle" idx="1"/>
          </p:nvPr>
        </p:nvSpPr>
        <p:spPr>
          <a:xfrm>
            <a:off x="2513013" y="3886200"/>
            <a:ext cx="6627812" cy="1752600"/>
          </a:xfrm>
        </p:spPr>
        <p:txBody>
          <a:bodyPr lIns="457200" rIns="457200"/>
          <a:lstStyle>
            <a:lvl1pPr marL="0" indent="0">
              <a:buFontTx/>
              <a:buNone/>
              <a:defRPr>
                <a:solidFill>
                  <a:srgbClr val="003399"/>
                </a:solidFill>
              </a:defRPr>
            </a:lvl1pPr>
          </a:lstStyle>
          <a:p>
            <a:r>
              <a:rPr lang="en-US" smtClean="0"/>
              <a:t>Click to edit Master subtitle style</a:t>
            </a:r>
            <a:endParaRPr lang="en-US"/>
          </a:p>
        </p:txBody>
      </p:sp>
      <p:sp>
        <p:nvSpPr>
          <p:cNvPr id="5" name="Rectangle 11"/>
          <p:cNvSpPr>
            <a:spLocks noGrp="1" noChangeArrowheads="1"/>
          </p:cNvSpPr>
          <p:nvPr>
            <p:ph type="sldNum" sz="quarter" idx="10"/>
          </p:nvPr>
        </p:nvSpPr>
        <p:spPr>
          <a:xfrm>
            <a:off x="7092950" y="6516688"/>
            <a:ext cx="1582738" cy="320675"/>
          </a:xfrm>
        </p:spPr>
        <p:txBody>
          <a:bodyPr/>
          <a:lstStyle>
            <a:lvl1pPr>
              <a:defRPr>
                <a:solidFill>
                  <a:srgbClr val="003399"/>
                </a:solidFill>
              </a:defRPr>
            </a:lvl1pPr>
          </a:lstStyle>
          <a:p>
            <a:pPr>
              <a:defRPr/>
            </a:pPr>
            <a:fld id="{DF3B6159-94CC-4296-80EE-62DF63E52D5F}" type="slidenum">
              <a:rPr lang="en-US"/>
              <a:pPr>
                <a:defRPr/>
              </a:pPr>
              <a:t>‹#›</a:t>
            </a:fld>
            <a:endParaRPr lang="en-US"/>
          </a:p>
        </p:txBody>
      </p:sp>
    </p:spTree>
    <p:extLst>
      <p:ext uri="{BB962C8B-B14F-4D97-AF65-F5344CB8AC3E}">
        <p14:creationId xmlns:p14="http://schemas.microsoft.com/office/powerpoint/2010/main" val="2250620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B2AB025D-69B3-4EA5-9972-6F0C5804223A}"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566476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303F03CB-2D04-45B2-AA03-0CF245C19045}"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2383030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E081C10B-9B1E-4605-8967-39F04A55DB00}"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1207172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sldNum" sz="quarter" idx="11"/>
          </p:nvPr>
        </p:nvSpPr>
        <p:spPr>
          <a:ln/>
        </p:spPr>
        <p:txBody>
          <a:bodyPr/>
          <a:lstStyle>
            <a:lvl1pPr>
              <a:defRPr/>
            </a:lvl1pPr>
          </a:lstStyle>
          <a:p>
            <a:pPr>
              <a:defRPr/>
            </a:pPr>
            <a:fld id="{D96A918B-FB90-4238-AA8B-C307D2660A65}"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2569133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sldNum" sz="quarter" idx="11"/>
          </p:nvPr>
        </p:nvSpPr>
        <p:spPr>
          <a:ln/>
        </p:spPr>
        <p:txBody>
          <a:bodyPr/>
          <a:lstStyle>
            <a:lvl1pPr>
              <a:defRPr/>
            </a:lvl1pPr>
          </a:lstStyle>
          <a:p>
            <a:pPr>
              <a:defRPr/>
            </a:pPr>
            <a:fld id="{10C3B6FE-5E18-454B-B328-CF5754ADB868}"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4197930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sldNum" sz="quarter" idx="11"/>
          </p:nvPr>
        </p:nvSpPr>
        <p:spPr>
          <a:ln/>
        </p:spPr>
        <p:txBody>
          <a:bodyPr/>
          <a:lstStyle>
            <a:lvl1pPr>
              <a:defRPr/>
            </a:lvl1pPr>
          </a:lstStyle>
          <a:p>
            <a:pPr>
              <a:defRPr/>
            </a:pPr>
            <a:fld id="{92C690E6-C2C1-4960-ACA5-4074410A7394}"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941245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7E75720C-7E7F-41E3-A407-C638B24CD79A}"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1783672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endParaRPr lang="en-US"/>
          </a:p>
        </p:txBody>
      </p:sp>
      <p:sp>
        <p:nvSpPr>
          <p:cNvPr id="8" name="Rectangle 17"/>
          <p:cNvSpPr>
            <a:spLocks noGrp="1" noChangeArrowheads="1"/>
          </p:cNvSpPr>
          <p:nvPr>
            <p:ph type="sldNum" sz="quarter" idx="11"/>
          </p:nvPr>
        </p:nvSpPr>
        <p:spPr>
          <a:ln/>
        </p:spPr>
        <p:txBody>
          <a:bodyPr/>
          <a:lstStyle>
            <a:lvl1pPr>
              <a:defRPr/>
            </a:lvl1pPr>
          </a:lstStyle>
          <a:p>
            <a:pPr>
              <a:defRPr/>
            </a:pPr>
            <a:fld id="{C85BF2D6-F2CE-4825-AA43-5FCA2B174C18}" type="slidenum">
              <a:rPr lang="en-US"/>
              <a:pPr>
                <a:defRPr/>
              </a:pPr>
              <a:t>‹#›</a:t>
            </a:fld>
            <a:r>
              <a:rPr lang="en-US"/>
              <a:t>, date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872149DD-0F34-4D1B-8561-58563B540FFD}"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579180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12A62C5B-AC0F-4222-B71F-691B48DC4520}"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3734129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804E9760-C09D-4F8A-ADFE-4302533EC866}"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338318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ln/>
        </p:spPr>
        <p:txBody>
          <a:bodyPr/>
          <a:lstStyle>
            <a:lvl1pPr>
              <a:defRPr/>
            </a:lvl1pPr>
          </a:lstStyle>
          <a:p>
            <a:pPr>
              <a:defRPr/>
            </a:pPr>
            <a:endParaRPr lang="en-US"/>
          </a:p>
        </p:txBody>
      </p:sp>
      <p:sp>
        <p:nvSpPr>
          <p:cNvPr id="4" name="Rectangle 17"/>
          <p:cNvSpPr>
            <a:spLocks noGrp="1" noChangeArrowheads="1"/>
          </p:cNvSpPr>
          <p:nvPr>
            <p:ph type="sldNum" sz="quarter" idx="11"/>
          </p:nvPr>
        </p:nvSpPr>
        <p:spPr>
          <a:ln/>
        </p:spPr>
        <p:txBody>
          <a:bodyPr/>
          <a:lstStyle>
            <a:lvl1pPr>
              <a:defRPr/>
            </a:lvl1pPr>
          </a:lstStyle>
          <a:p>
            <a:pPr>
              <a:defRPr/>
            </a:pPr>
            <a:fld id="{4193024A-A1CF-4A6E-8F6A-5095CE996DF9}" type="slidenum">
              <a:rPr lang="en-US"/>
              <a:pPr>
                <a:defRPr/>
              </a:pPr>
              <a:t>‹#›</a:t>
            </a:fld>
            <a:r>
              <a:rPr lang="en-US"/>
              <a:t>, date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endParaRPr lang="en-US"/>
          </a:p>
        </p:txBody>
      </p:sp>
      <p:sp>
        <p:nvSpPr>
          <p:cNvPr id="3" name="Rectangle 17"/>
          <p:cNvSpPr>
            <a:spLocks noGrp="1" noChangeArrowheads="1"/>
          </p:cNvSpPr>
          <p:nvPr>
            <p:ph type="sldNum" sz="quarter" idx="11"/>
          </p:nvPr>
        </p:nvSpPr>
        <p:spPr>
          <a:ln/>
        </p:spPr>
        <p:txBody>
          <a:bodyPr/>
          <a:lstStyle>
            <a:lvl1pPr>
              <a:defRPr/>
            </a:lvl1pPr>
          </a:lstStyle>
          <a:p>
            <a:pPr>
              <a:defRPr/>
            </a:pPr>
            <a:fld id="{AF2A010B-BAF6-40A5-B717-FF159C823536}" type="slidenum">
              <a:rPr lang="en-US"/>
              <a:pPr>
                <a:defRPr/>
              </a:pPr>
              <a:t>‹#›</a:t>
            </a:fld>
            <a:r>
              <a:rPr lang="en-US"/>
              <a:t>, 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0B9224A6-702E-4A01-99F0-96056F73EC9A}" type="slidenum">
              <a:rPr lang="en-US"/>
              <a:pPr>
                <a:defRPr/>
              </a:pPr>
              <a:t>‹#›</a:t>
            </a:fld>
            <a:r>
              <a:rPr lang="en-US"/>
              <a:t>, date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C3884531-87E1-44F5-B3D0-04F68C17036F}" type="slidenum">
              <a:rPr lang="en-US"/>
              <a:pPr>
                <a:defRPr/>
              </a:pPr>
              <a:t>‹#›</a:t>
            </a:fld>
            <a:r>
              <a:rPr lang="en-US"/>
              <a:t>, 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EDEA0DC2-634B-4A4B-A9CE-6B1EFB94E78A}" type="slidenum">
              <a:rPr lang="en-US"/>
              <a:pPr>
                <a:defRPr/>
              </a:pPr>
              <a:t>‹#›</a:t>
            </a:fld>
            <a:r>
              <a:rPr lang="en-US"/>
              <a:t>, date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4.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4.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34EA2"/>
        </a:solidFill>
        <a:effectLst/>
      </p:bgPr>
    </p:bg>
    <p:spTree>
      <p:nvGrpSpPr>
        <p:cNvPr id="1" name=""/>
        <p:cNvGrpSpPr/>
        <p:nvPr/>
      </p:nvGrpSpPr>
      <p:grpSpPr>
        <a:xfrm>
          <a:off x="0" y="0"/>
          <a:ext cx="0" cy="0"/>
          <a:chOff x="0" y="0"/>
          <a:chExt cx="0" cy="0"/>
        </a:xfrm>
      </p:grpSpPr>
      <p:pic>
        <p:nvPicPr>
          <p:cNvPr id="13314" name="Picture 11" descr="entry-slide-content-dar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w="9525">
            <a:noFill/>
            <a:miter lim="800000"/>
            <a:headEnd/>
            <a:tailEnd/>
          </a:ln>
        </p:spPr>
      </p:pic>
      <p:sp>
        <p:nvSpPr>
          <p:cNvPr id="13315" name="Rectangle 14"/>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13316" name="Rectangle 15"/>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184" name="Rectangle 16"/>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Arial" pitchFamily="34" charset="0"/>
                <a:cs typeface="Arial" pitchFamily="34" charset="0"/>
              </a:defRPr>
            </a:lvl1pPr>
          </a:lstStyle>
          <a:p>
            <a:pPr>
              <a:defRPr/>
            </a:pPr>
            <a:endParaRPr lang="en-US" dirty="0"/>
          </a:p>
        </p:txBody>
      </p:sp>
      <p:sp>
        <p:nvSpPr>
          <p:cNvPr id="7185" name="Rectangle 17"/>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Arial" pitchFamily="34" charset="0"/>
                <a:cs typeface="Arial" pitchFamily="34" charset="0"/>
              </a:defRPr>
            </a:lvl1pPr>
          </a:lstStyle>
          <a:p>
            <a:pPr>
              <a:defRPr/>
            </a:pPr>
            <a:fld id="{71584800-6692-4F7A-844A-C16EE7CAB8D0}" type="slidenum">
              <a:rPr lang="en-US" smtClean="0"/>
              <a:pPr>
                <a:defRPr/>
              </a:pPr>
              <a:t>‹#›</a:t>
            </a:fld>
            <a:r>
              <a:rPr lang="en-US" dirty="0" smtClean="0"/>
              <a:t>, date</a:t>
            </a:r>
            <a:endParaRPr lang="en-US" dirty="0"/>
          </a:p>
        </p:txBody>
      </p:sp>
    </p:spTree>
  </p:cSld>
  <p:clrMap bg1="lt1" tx1="dk1" bg2="lt2" tx2="dk2" accent1="accent1" accent2="accent2" accent3="accent3" accent4="accent4" accent5="accent5" accent6="accent6" hlink="hlink" folHlink="folHlink"/>
  <p:sldLayoutIdLst>
    <p:sldLayoutId id="2147483727" r:id="rId1"/>
    <p:sldLayoutId id="2147483694"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Lst>
  <p:txStyles>
    <p:titleStyle>
      <a:lvl1pPr algn="l" rtl="0" eaLnBrk="1" fontAlgn="base" hangingPunct="1">
        <a:spcBef>
          <a:spcPct val="0"/>
        </a:spcBef>
        <a:spcAft>
          <a:spcPct val="0"/>
        </a:spcAft>
        <a:defRPr sz="4000">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4000">
          <a:solidFill>
            <a:schemeClr val="bg1"/>
          </a:solidFill>
          <a:latin typeface="Arial Narrow" pitchFamily="34" charset="0"/>
        </a:defRPr>
      </a:lvl2pPr>
      <a:lvl3pPr algn="l" rtl="0" eaLnBrk="1" fontAlgn="base" hangingPunct="1">
        <a:spcBef>
          <a:spcPct val="0"/>
        </a:spcBef>
        <a:spcAft>
          <a:spcPct val="0"/>
        </a:spcAft>
        <a:defRPr sz="4000">
          <a:solidFill>
            <a:schemeClr val="bg1"/>
          </a:solidFill>
          <a:latin typeface="Arial Narrow" pitchFamily="34" charset="0"/>
        </a:defRPr>
      </a:lvl3pPr>
      <a:lvl4pPr algn="l" rtl="0" eaLnBrk="1" fontAlgn="base" hangingPunct="1">
        <a:spcBef>
          <a:spcPct val="0"/>
        </a:spcBef>
        <a:spcAft>
          <a:spcPct val="0"/>
        </a:spcAft>
        <a:defRPr sz="4000">
          <a:solidFill>
            <a:schemeClr val="bg1"/>
          </a:solidFill>
          <a:latin typeface="Arial Narrow" pitchFamily="34" charset="0"/>
        </a:defRPr>
      </a:lvl4pPr>
      <a:lvl5pPr algn="l" rtl="0" eaLnBrk="1" fontAlgn="base" hangingPunct="1">
        <a:spcBef>
          <a:spcPct val="0"/>
        </a:spcBef>
        <a:spcAft>
          <a:spcPct val="0"/>
        </a:spcAft>
        <a:defRPr sz="4000">
          <a:solidFill>
            <a:schemeClr val="bg1"/>
          </a:solidFill>
          <a:latin typeface="Arial Narrow" pitchFamily="34" charset="0"/>
        </a:defRPr>
      </a:lvl5pPr>
      <a:lvl6pPr marL="457200" algn="l" rtl="0" eaLnBrk="1" fontAlgn="base" hangingPunct="1">
        <a:spcBef>
          <a:spcPct val="0"/>
        </a:spcBef>
        <a:spcAft>
          <a:spcPct val="0"/>
        </a:spcAft>
        <a:defRPr sz="4000">
          <a:solidFill>
            <a:schemeClr val="bg1"/>
          </a:solidFill>
          <a:latin typeface="Arial Narrow" pitchFamily="34" charset="0"/>
        </a:defRPr>
      </a:lvl6pPr>
      <a:lvl7pPr marL="914400" algn="l" rtl="0" eaLnBrk="1" fontAlgn="base" hangingPunct="1">
        <a:spcBef>
          <a:spcPct val="0"/>
        </a:spcBef>
        <a:spcAft>
          <a:spcPct val="0"/>
        </a:spcAft>
        <a:defRPr sz="4000">
          <a:solidFill>
            <a:schemeClr val="bg1"/>
          </a:solidFill>
          <a:latin typeface="Arial Narrow" pitchFamily="34" charset="0"/>
        </a:defRPr>
      </a:lvl7pPr>
      <a:lvl8pPr marL="1371600" algn="l" rtl="0" eaLnBrk="1" fontAlgn="base" hangingPunct="1">
        <a:spcBef>
          <a:spcPct val="0"/>
        </a:spcBef>
        <a:spcAft>
          <a:spcPct val="0"/>
        </a:spcAft>
        <a:defRPr sz="4000">
          <a:solidFill>
            <a:schemeClr val="bg1"/>
          </a:solidFill>
          <a:latin typeface="Arial Narrow" pitchFamily="34" charset="0"/>
        </a:defRPr>
      </a:lvl8pPr>
      <a:lvl9pPr marL="1828800" algn="l" rtl="0" eaLnBrk="1" fontAlgn="base" hangingPunct="1">
        <a:spcBef>
          <a:spcPct val="0"/>
        </a:spcBef>
        <a:spcAft>
          <a:spcPct val="0"/>
        </a:spcAft>
        <a:defRPr sz="4000">
          <a:solidFill>
            <a:schemeClr val="bg1"/>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34EA2"/>
        </a:solidFill>
        <a:effectLst/>
      </p:bgPr>
    </p:bg>
    <p:spTree>
      <p:nvGrpSpPr>
        <p:cNvPr id="1" name=""/>
        <p:cNvGrpSpPr/>
        <p:nvPr/>
      </p:nvGrpSpPr>
      <p:grpSpPr>
        <a:xfrm>
          <a:off x="0" y="0"/>
          <a:ext cx="0" cy="0"/>
          <a:chOff x="0" y="0"/>
          <a:chExt cx="0" cy="0"/>
        </a:xfrm>
      </p:grpSpPr>
      <p:pic>
        <p:nvPicPr>
          <p:cNvPr id="37890" name="Picture 8" descr="entry-slide-content-ligh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w="9525">
            <a:noFill/>
            <a:miter lim="800000"/>
            <a:headEnd/>
            <a:tailEnd/>
          </a:ln>
        </p:spPr>
      </p:pic>
      <p:sp>
        <p:nvSpPr>
          <p:cNvPr id="105481" name="Rectangle 9"/>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endParaRPr lang="en-US" dirty="0"/>
          </a:p>
        </p:txBody>
      </p:sp>
      <p:sp>
        <p:nvSpPr>
          <p:cNvPr id="105482" name="Rectangle 10"/>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fld id="{0CCA0B88-0A52-4D2E-93D1-C5B7E15B7FE4}" type="slidenum">
              <a:rPr lang="en-US" smtClean="0"/>
              <a:pPr>
                <a:defRPr/>
              </a:pPr>
              <a:t>‹#›</a:t>
            </a:fld>
            <a:r>
              <a:rPr lang="en-US" dirty="0" smtClean="0"/>
              <a:t>, date</a:t>
            </a:r>
            <a:endParaRPr lang="en-US" dirty="0"/>
          </a:p>
        </p:txBody>
      </p:sp>
      <p:sp>
        <p:nvSpPr>
          <p:cNvPr id="37893" name="Rectangle 11"/>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37894" name="Rectangle 12"/>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729" r:id="rId1"/>
    <p:sldLayoutId id="2147483714" r:id="rId2"/>
    <p:sldLayoutId id="2147483712" r:id="rId3"/>
    <p:sldLayoutId id="2147483711" r:id="rId4"/>
    <p:sldLayoutId id="2147483710" r:id="rId5"/>
    <p:sldLayoutId id="2147483709" r:id="rId6"/>
    <p:sldLayoutId id="2147483708" r:id="rId7"/>
    <p:sldLayoutId id="2147483707" r:id="rId8"/>
    <p:sldLayoutId id="2147483706" r:id="rId9"/>
    <p:sldLayoutId id="2147483705" r:id="rId10"/>
  </p:sldLayoutIdLst>
  <p:txStyles>
    <p:titleStyle>
      <a:lvl1pPr algn="l" rtl="0" eaLnBrk="0" fontAlgn="base" hangingPunct="0">
        <a:spcBef>
          <a:spcPct val="0"/>
        </a:spcBef>
        <a:spcAft>
          <a:spcPct val="0"/>
        </a:spcAft>
        <a:defRPr sz="4000">
          <a:solidFill>
            <a:srgbClr val="003399"/>
          </a:solidFill>
          <a:latin typeface="Arial" pitchFamily="34" charset="0"/>
          <a:ea typeface="+mj-ea"/>
          <a:cs typeface="Arial" pitchFamily="34" charset="0"/>
        </a:defRPr>
      </a:lvl1pPr>
      <a:lvl2pPr algn="l" rtl="0" eaLnBrk="0" fontAlgn="base" hangingPunct="0">
        <a:spcBef>
          <a:spcPct val="0"/>
        </a:spcBef>
        <a:spcAft>
          <a:spcPct val="0"/>
        </a:spcAft>
        <a:defRPr sz="4000">
          <a:solidFill>
            <a:srgbClr val="003399"/>
          </a:solidFill>
          <a:latin typeface="Arial Narrow" pitchFamily="34" charset="0"/>
        </a:defRPr>
      </a:lvl2pPr>
      <a:lvl3pPr algn="l" rtl="0" eaLnBrk="0" fontAlgn="base" hangingPunct="0">
        <a:spcBef>
          <a:spcPct val="0"/>
        </a:spcBef>
        <a:spcAft>
          <a:spcPct val="0"/>
        </a:spcAft>
        <a:defRPr sz="4000">
          <a:solidFill>
            <a:srgbClr val="003399"/>
          </a:solidFill>
          <a:latin typeface="Arial Narrow" pitchFamily="34" charset="0"/>
        </a:defRPr>
      </a:lvl3pPr>
      <a:lvl4pPr algn="l" rtl="0" eaLnBrk="0" fontAlgn="base" hangingPunct="0">
        <a:spcBef>
          <a:spcPct val="0"/>
        </a:spcBef>
        <a:spcAft>
          <a:spcPct val="0"/>
        </a:spcAft>
        <a:defRPr sz="4000">
          <a:solidFill>
            <a:srgbClr val="003399"/>
          </a:solidFill>
          <a:latin typeface="Arial Narrow" pitchFamily="34" charset="0"/>
        </a:defRPr>
      </a:lvl4pPr>
      <a:lvl5pPr algn="l" rtl="0" eaLnBrk="0" fontAlgn="base" hangingPunct="0">
        <a:spcBef>
          <a:spcPct val="0"/>
        </a:spcBef>
        <a:spcAft>
          <a:spcPct val="0"/>
        </a:spcAft>
        <a:defRPr sz="4000">
          <a:solidFill>
            <a:srgbClr val="003399"/>
          </a:solidFill>
          <a:latin typeface="Arial Narrow" pitchFamily="34" charset="0"/>
        </a:defRPr>
      </a:lvl5pPr>
      <a:lvl6pPr marL="457200" algn="l" rtl="0" fontAlgn="base">
        <a:spcBef>
          <a:spcPct val="0"/>
        </a:spcBef>
        <a:spcAft>
          <a:spcPct val="0"/>
        </a:spcAft>
        <a:defRPr sz="4000">
          <a:solidFill>
            <a:srgbClr val="003399"/>
          </a:solidFill>
          <a:latin typeface="Arial Narrow" pitchFamily="34" charset="0"/>
        </a:defRPr>
      </a:lvl6pPr>
      <a:lvl7pPr marL="914400" algn="l" rtl="0" fontAlgn="base">
        <a:spcBef>
          <a:spcPct val="0"/>
        </a:spcBef>
        <a:spcAft>
          <a:spcPct val="0"/>
        </a:spcAft>
        <a:defRPr sz="4000">
          <a:solidFill>
            <a:srgbClr val="003399"/>
          </a:solidFill>
          <a:latin typeface="Arial Narrow" pitchFamily="34" charset="0"/>
        </a:defRPr>
      </a:lvl7pPr>
      <a:lvl8pPr marL="1371600" algn="l" rtl="0" fontAlgn="base">
        <a:spcBef>
          <a:spcPct val="0"/>
        </a:spcBef>
        <a:spcAft>
          <a:spcPct val="0"/>
        </a:spcAft>
        <a:defRPr sz="4000">
          <a:solidFill>
            <a:srgbClr val="003399"/>
          </a:solidFill>
          <a:latin typeface="Arial Narrow" pitchFamily="34" charset="0"/>
        </a:defRPr>
      </a:lvl8pPr>
      <a:lvl9pPr marL="1828800" algn="l" rtl="0" fontAlgn="base">
        <a:spcBef>
          <a:spcPct val="0"/>
        </a:spcBef>
        <a:spcAft>
          <a:spcPct val="0"/>
        </a:spcAft>
        <a:defRPr sz="4000">
          <a:solidFill>
            <a:srgbClr val="003399"/>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rgbClr val="003399"/>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3200">
          <a:solidFill>
            <a:srgbClr val="003399"/>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5pPr>
      <a:lvl6pPr marL="2514600" indent="-228600" algn="l" rtl="0" fontAlgn="base">
        <a:spcBef>
          <a:spcPct val="20000"/>
        </a:spcBef>
        <a:spcAft>
          <a:spcPct val="0"/>
        </a:spcAft>
        <a:buChar char="»"/>
        <a:defRPr sz="3200">
          <a:solidFill>
            <a:srgbClr val="003399"/>
          </a:solidFill>
          <a:latin typeface="+mn-lt"/>
        </a:defRPr>
      </a:lvl6pPr>
      <a:lvl7pPr marL="2971800" indent="-228600" algn="l" rtl="0" fontAlgn="base">
        <a:spcBef>
          <a:spcPct val="20000"/>
        </a:spcBef>
        <a:spcAft>
          <a:spcPct val="0"/>
        </a:spcAft>
        <a:buChar char="»"/>
        <a:defRPr sz="3200">
          <a:solidFill>
            <a:srgbClr val="003399"/>
          </a:solidFill>
          <a:latin typeface="+mn-lt"/>
        </a:defRPr>
      </a:lvl7pPr>
      <a:lvl8pPr marL="3429000" indent="-228600" algn="l" rtl="0" fontAlgn="base">
        <a:spcBef>
          <a:spcPct val="20000"/>
        </a:spcBef>
        <a:spcAft>
          <a:spcPct val="0"/>
        </a:spcAft>
        <a:buChar char="»"/>
        <a:defRPr sz="3200">
          <a:solidFill>
            <a:srgbClr val="003399"/>
          </a:solidFill>
          <a:latin typeface="+mn-lt"/>
        </a:defRPr>
      </a:lvl8pPr>
      <a:lvl9pPr marL="3886200" indent="-228600" algn="l" rtl="0" fontAlgn="base">
        <a:spcBef>
          <a:spcPct val="20000"/>
        </a:spcBef>
        <a:spcAft>
          <a:spcPct val="0"/>
        </a:spcAft>
        <a:buChar char="»"/>
        <a:defRPr sz="32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descr="entry-slide-content-dark-0"/>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w="9525">
            <a:noFill/>
            <a:miter lim="800000"/>
            <a:headEnd/>
            <a:tailEnd/>
          </a:ln>
        </p:spPr>
      </p:pic>
      <p:sp>
        <p:nvSpPr>
          <p:cNvPr id="1027" name="Rectangle 3"/>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mn-lt"/>
              </a:defRPr>
            </a:lvl1pPr>
          </a:lstStyle>
          <a:p>
            <a:pPr>
              <a:defRPr/>
            </a:pPr>
            <a:endParaRPr lang="en-US">
              <a:solidFill>
                <a:srgbClr val="FFFFFF"/>
              </a:solidFill>
            </a:endParaRPr>
          </a:p>
        </p:txBody>
      </p:sp>
      <p:sp>
        <p:nvSpPr>
          <p:cNvPr id="4103" name="Rectangle 7"/>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mn-lt"/>
              </a:defRPr>
            </a:lvl1pPr>
          </a:lstStyle>
          <a:p>
            <a:pPr>
              <a:defRPr/>
            </a:pPr>
            <a:fld id="{62BE73F3-EDD7-48B5-8B0A-77E2A6E6EC36}"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342910057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Narrow" pitchFamily="34" charset="0"/>
        </a:defRPr>
      </a:lvl2pPr>
      <a:lvl3pPr algn="l" rtl="0" eaLnBrk="1" fontAlgn="base" hangingPunct="1">
        <a:spcBef>
          <a:spcPct val="0"/>
        </a:spcBef>
        <a:spcAft>
          <a:spcPct val="0"/>
        </a:spcAft>
        <a:defRPr sz="4000">
          <a:solidFill>
            <a:schemeClr val="bg1"/>
          </a:solidFill>
          <a:latin typeface="Arial Narrow" pitchFamily="34" charset="0"/>
        </a:defRPr>
      </a:lvl3pPr>
      <a:lvl4pPr algn="l" rtl="0" eaLnBrk="1" fontAlgn="base" hangingPunct="1">
        <a:spcBef>
          <a:spcPct val="0"/>
        </a:spcBef>
        <a:spcAft>
          <a:spcPct val="0"/>
        </a:spcAft>
        <a:defRPr sz="4000">
          <a:solidFill>
            <a:schemeClr val="bg1"/>
          </a:solidFill>
          <a:latin typeface="Arial Narrow" pitchFamily="34" charset="0"/>
        </a:defRPr>
      </a:lvl4pPr>
      <a:lvl5pPr algn="l" rtl="0" eaLnBrk="1" fontAlgn="base" hangingPunct="1">
        <a:spcBef>
          <a:spcPct val="0"/>
        </a:spcBef>
        <a:spcAft>
          <a:spcPct val="0"/>
        </a:spcAft>
        <a:defRPr sz="4000">
          <a:solidFill>
            <a:schemeClr val="bg1"/>
          </a:solidFill>
          <a:latin typeface="Arial Narrow" pitchFamily="34" charset="0"/>
        </a:defRPr>
      </a:lvl5pPr>
      <a:lvl6pPr marL="457200" algn="l" rtl="0" eaLnBrk="1" fontAlgn="base" hangingPunct="1">
        <a:spcBef>
          <a:spcPct val="0"/>
        </a:spcBef>
        <a:spcAft>
          <a:spcPct val="0"/>
        </a:spcAft>
        <a:defRPr sz="4000">
          <a:solidFill>
            <a:schemeClr val="bg1"/>
          </a:solidFill>
          <a:latin typeface="Arial Narrow" pitchFamily="34" charset="0"/>
        </a:defRPr>
      </a:lvl6pPr>
      <a:lvl7pPr marL="914400" algn="l" rtl="0" eaLnBrk="1" fontAlgn="base" hangingPunct="1">
        <a:spcBef>
          <a:spcPct val="0"/>
        </a:spcBef>
        <a:spcAft>
          <a:spcPct val="0"/>
        </a:spcAft>
        <a:defRPr sz="4000">
          <a:solidFill>
            <a:schemeClr val="bg1"/>
          </a:solidFill>
          <a:latin typeface="Arial Narrow" pitchFamily="34" charset="0"/>
        </a:defRPr>
      </a:lvl7pPr>
      <a:lvl8pPr marL="1371600" algn="l" rtl="0" eaLnBrk="1" fontAlgn="base" hangingPunct="1">
        <a:spcBef>
          <a:spcPct val="0"/>
        </a:spcBef>
        <a:spcAft>
          <a:spcPct val="0"/>
        </a:spcAft>
        <a:defRPr sz="4000">
          <a:solidFill>
            <a:schemeClr val="bg1"/>
          </a:solidFill>
          <a:latin typeface="Arial Narrow" pitchFamily="34" charset="0"/>
        </a:defRPr>
      </a:lvl8pPr>
      <a:lvl9pPr marL="1828800" algn="l" rtl="0" eaLnBrk="1" fontAlgn="base" hangingPunct="1">
        <a:spcBef>
          <a:spcPct val="0"/>
        </a:spcBef>
        <a:spcAft>
          <a:spcPct val="0"/>
        </a:spcAft>
        <a:defRPr sz="4000">
          <a:solidFill>
            <a:schemeClr val="bg1"/>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descr="entry-slide-content-dark-0"/>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w="9525">
            <a:noFill/>
            <a:miter lim="800000"/>
            <a:headEnd/>
            <a:tailEnd/>
          </a:ln>
        </p:spPr>
      </p:pic>
      <p:sp>
        <p:nvSpPr>
          <p:cNvPr id="1027" name="Rectangle 3"/>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mn-lt"/>
              </a:defRPr>
            </a:lvl1pPr>
          </a:lstStyle>
          <a:p>
            <a:pPr>
              <a:defRPr/>
            </a:pPr>
            <a:endParaRPr lang="en-US">
              <a:solidFill>
                <a:srgbClr val="FFFFFF"/>
              </a:solidFill>
            </a:endParaRPr>
          </a:p>
        </p:txBody>
      </p:sp>
      <p:sp>
        <p:nvSpPr>
          <p:cNvPr id="4103" name="Rectangle 7"/>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mn-lt"/>
              </a:defRPr>
            </a:lvl1pPr>
          </a:lstStyle>
          <a:p>
            <a:pPr>
              <a:defRPr/>
            </a:pPr>
            <a:fld id="{62BE73F3-EDD7-48B5-8B0A-77E2A6E6EC36}" type="slidenum">
              <a:rPr lang="en-US">
                <a:solidFill>
                  <a:srgbClr val="FFFFFF"/>
                </a:solidFill>
              </a:rPr>
              <a:pPr>
                <a:defRPr/>
              </a:pPr>
              <a:t>‹#›</a:t>
            </a:fld>
            <a:r>
              <a:rPr lang="en-US">
                <a:solidFill>
                  <a:srgbClr val="FFFFFF"/>
                </a:solidFill>
              </a:rPr>
              <a:t>, date</a:t>
            </a:r>
          </a:p>
        </p:txBody>
      </p:sp>
    </p:spTree>
    <p:extLst>
      <p:ext uri="{BB962C8B-B14F-4D97-AF65-F5344CB8AC3E}">
        <p14:creationId xmlns:p14="http://schemas.microsoft.com/office/powerpoint/2010/main" val="252532746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Narrow" pitchFamily="34" charset="0"/>
        </a:defRPr>
      </a:lvl2pPr>
      <a:lvl3pPr algn="l" rtl="0" eaLnBrk="1" fontAlgn="base" hangingPunct="1">
        <a:spcBef>
          <a:spcPct val="0"/>
        </a:spcBef>
        <a:spcAft>
          <a:spcPct val="0"/>
        </a:spcAft>
        <a:defRPr sz="4000">
          <a:solidFill>
            <a:schemeClr val="bg1"/>
          </a:solidFill>
          <a:latin typeface="Arial Narrow" pitchFamily="34" charset="0"/>
        </a:defRPr>
      </a:lvl3pPr>
      <a:lvl4pPr algn="l" rtl="0" eaLnBrk="1" fontAlgn="base" hangingPunct="1">
        <a:spcBef>
          <a:spcPct val="0"/>
        </a:spcBef>
        <a:spcAft>
          <a:spcPct val="0"/>
        </a:spcAft>
        <a:defRPr sz="4000">
          <a:solidFill>
            <a:schemeClr val="bg1"/>
          </a:solidFill>
          <a:latin typeface="Arial Narrow" pitchFamily="34" charset="0"/>
        </a:defRPr>
      </a:lvl4pPr>
      <a:lvl5pPr algn="l" rtl="0" eaLnBrk="1" fontAlgn="base" hangingPunct="1">
        <a:spcBef>
          <a:spcPct val="0"/>
        </a:spcBef>
        <a:spcAft>
          <a:spcPct val="0"/>
        </a:spcAft>
        <a:defRPr sz="4000">
          <a:solidFill>
            <a:schemeClr val="bg1"/>
          </a:solidFill>
          <a:latin typeface="Arial Narrow" pitchFamily="34" charset="0"/>
        </a:defRPr>
      </a:lvl5pPr>
      <a:lvl6pPr marL="457200" algn="l" rtl="0" eaLnBrk="1" fontAlgn="base" hangingPunct="1">
        <a:spcBef>
          <a:spcPct val="0"/>
        </a:spcBef>
        <a:spcAft>
          <a:spcPct val="0"/>
        </a:spcAft>
        <a:defRPr sz="4000">
          <a:solidFill>
            <a:schemeClr val="bg1"/>
          </a:solidFill>
          <a:latin typeface="Arial Narrow" pitchFamily="34" charset="0"/>
        </a:defRPr>
      </a:lvl6pPr>
      <a:lvl7pPr marL="914400" algn="l" rtl="0" eaLnBrk="1" fontAlgn="base" hangingPunct="1">
        <a:spcBef>
          <a:spcPct val="0"/>
        </a:spcBef>
        <a:spcAft>
          <a:spcPct val="0"/>
        </a:spcAft>
        <a:defRPr sz="4000">
          <a:solidFill>
            <a:schemeClr val="bg1"/>
          </a:solidFill>
          <a:latin typeface="Arial Narrow" pitchFamily="34" charset="0"/>
        </a:defRPr>
      </a:lvl7pPr>
      <a:lvl8pPr marL="1371600" algn="l" rtl="0" eaLnBrk="1" fontAlgn="base" hangingPunct="1">
        <a:spcBef>
          <a:spcPct val="0"/>
        </a:spcBef>
        <a:spcAft>
          <a:spcPct val="0"/>
        </a:spcAft>
        <a:defRPr sz="4000">
          <a:solidFill>
            <a:schemeClr val="bg1"/>
          </a:solidFill>
          <a:latin typeface="Arial Narrow" pitchFamily="34" charset="0"/>
        </a:defRPr>
      </a:lvl8pPr>
      <a:lvl9pPr marL="1828800" algn="l" rtl="0" eaLnBrk="1" fontAlgn="base" hangingPunct="1">
        <a:spcBef>
          <a:spcPct val="0"/>
        </a:spcBef>
        <a:spcAft>
          <a:spcPct val="0"/>
        </a:spcAft>
        <a:defRPr sz="4000">
          <a:solidFill>
            <a:schemeClr val="bg1"/>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gif"/><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gif"/><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12.xml"/><Relationship Id="rId16" Type="http://schemas.openxmlformats.org/officeDocument/2006/relationships/image" Target="../media/image41.png"/><Relationship Id="rId20" Type="http://schemas.openxmlformats.org/officeDocument/2006/relationships/image" Target="../media/image45.gif"/><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jpe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gi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7.emf"/><Relationship Id="rId5" Type="http://schemas.openxmlformats.org/officeDocument/2006/relationships/image" Target="../media/image56.png"/><Relationship Id="rId4" Type="http://schemas.openxmlformats.org/officeDocument/2006/relationships/image" Target="../media/image55.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jpe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18" Type="http://schemas.openxmlformats.org/officeDocument/2006/relationships/image" Target="../media/image99.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jpeg"/><Relationship Id="rId17" Type="http://schemas.openxmlformats.org/officeDocument/2006/relationships/image" Target="../media/image98.jpeg"/><Relationship Id="rId2" Type="http://schemas.openxmlformats.org/officeDocument/2006/relationships/notesSlide" Target="../notesSlides/notesSlide31.xml"/><Relationship Id="rId16" Type="http://schemas.openxmlformats.org/officeDocument/2006/relationships/image" Target="../media/image97.jpeg"/><Relationship Id="rId1" Type="http://schemas.openxmlformats.org/officeDocument/2006/relationships/slideLayout" Target="../slideLayouts/slideLayout5.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96.jpeg"/><Relationship Id="rId10" Type="http://schemas.openxmlformats.org/officeDocument/2006/relationships/image" Target="../media/image91.jpeg"/><Relationship Id="rId19" Type="http://schemas.openxmlformats.org/officeDocument/2006/relationships/image" Target="../media/image100.jpeg"/><Relationship Id="rId4" Type="http://schemas.openxmlformats.org/officeDocument/2006/relationships/image" Target="../media/image85.jpeg"/><Relationship Id="rId9" Type="http://schemas.openxmlformats.org/officeDocument/2006/relationships/image" Target="../media/image90.jpeg"/><Relationship Id="rId1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3013" y="1219201"/>
            <a:ext cx="6630987" cy="1676400"/>
          </a:xfrm>
        </p:spPr>
        <p:txBody>
          <a:bodyPr/>
          <a:lstStyle/>
          <a:p>
            <a:pPr algn="ctr"/>
            <a:r>
              <a:rPr lang="en-US" b="1" dirty="0" smtClean="0">
                <a:latin typeface="+mj-lt"/>
              </a:rPr>
              <a:t/>
            </a:r>
            <a:br>
              <a:rPr lang="en-US" b="1" dirty="0" smtClean="0">
                <a:latin typeface="+mj-lt"/>
              </a:rPr>
            </a:br>
            <a:r>
              <a:rPr lang="en-US" b="1" dirty="0">
                <a:latin typeface="+mj-lt"/>
              </a:rPr>
              <a:t/>
            </a:r>
            <a:br>
              <a:rPr lang="en-US" b="1" dirty="0">
                <a:latin typeface="+mj-lt"/>
              </a:rPr>
            </a:br>
            <a:r>
              <a:rPr lang="en-US" b="1" dirty="0" smtClean="0">
                <a:latin typeface="+mj-lt"/>
              </a:rPr>
              <a:t>Overview and IIASA </a:t>
            </a:r>
            <a:br>
              <a:rPr lang="en-US" b="1" dirty="0" smtClean="0">
                <a:latin typeface="+mj-lt"/>
              </a:rPr>
            </a:br>
            <a:r>
              <a:rPr lang="en-US" b="1" dirty="0" smtClean="0">
                <a:latin typeface="+mj-lt"/>
              </a:rPr>
              <a:t>self-assessment report</a:t>
            </a:r>
            <a:r>
              <a:rPr lang="en-US" sz="5400" b="1" dirty="0" smtClean="0">
                <a:latin typeface="+mj-lt"/>
              </a:rPr>
              <a:t/>
            </a:r>
            <a:br>
              <a:rPr lang="en-US" sz="5400" b="1" dirty="0" smtClean="0">
                <a:latin typeface="+mj-lt"/>
              </a:rPr>
            </a:br>
            <a:r>
              <a:rPr lang="en-US" sz="5400" b="1" dirty="0" smtClean="0">
                <a:latin typeface="+mj-lt"/>
              </a:rPr>
              <a:t/>
            </a:r>
            <a:br>
              <a:rPr lang="en-US" sz="5400" b="1" dirty="0" smtClean="0">
                <a:latin typeface="+mj-lt"/>
              </a:rPr>
            </a:br>
            <a:endParaRPr lang="en-US" sz="5400" b="1" dirty="0">
              <a:latin typeface="+mj-lt"/>
            </a:endParaRPr>
          </a:p>
        </p:txBody>
      </p:sp>
      <p:sp>
        <p:nvSpPr>
          <p:cNvPr id="4" name="Rectangle 3"/>
          <p:cNvSpPr txBox="1">
            <a:spLocks noChangeArrowheads="1"/>
          </p:cNvSpPr>
          <p:nvPr/>
        </p:nvSpPr>
        <p:spPr bwMode="auto">
          <a:xfrm>
            <a:off x="2445694" y="3200400"/>
            <a:ext cx="6702425" cy="3048000"/>
          </a:xfrm>
          <a:prstGeom prst="rect">
            <a:avLst/>
          </a:prstGeom>
          <a:noFill/>
          <a:ln w="9525">
            <a:noFill/>
            <a:miter lim="800000"/>
            <a:headEnd/>
            <a:tailEnd/>
          </a:ln>
        </p:spPr>
        <p:txBody>
          <a:bodyPr vert="horz" wrap="square" lIns="457200" tIns="0" rIns="457200" bIns="0" numCol="1" anchor="t" anchorCtr="0" compatLnSpc="1">
            <a:prstTxWarp prst="textNoShape">
              <a:avLst/>
            </a:prstTxWarp>
          </a:bodyPr>
          <a:lstStyle>
            <a:lvl1pPr marL="0" indent="0" algn="l" rtl="0" eaLnBrk="1" fontAlgn="base" hangingPunct="1">
              <a:spcBef>
                <a:spcPct val="20000"/>
              </a:spcBef>
              <a:spcAft>
                <a:spcPct val="0"/>
              </a:spcAft>
              <a:buFontTx/>
              <a:buNone/>
              <a:defRPr sz="3200">
                <a:solidFill>
                  <a:srgbClr val="003399"/>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a:lstStyle>
          <a:p>
            <a:pPr algn="ctr"/>
            <a:r>
              <a:rPr lang="en-US" kern="0" dirty="0" smtClean="0">
                <a:latin typeface="+mj-lt"/>
              </a:rPr>
              <a:t>Professor Dr. Pavel </a:t>
            </a:r>
            <a:r>
              <a:rPr lang="en-US" kern="0" dirty="0" err="1" smtClean="0">
                <a:latin typeface="+mj-lt"/>
              </a:rPr>
              <a:t>Kabat</a:t>
            </a:r>
            <a:endParaRPr lang="en-US" kern="0" dirty="0" smtClean="0">
              <a:latin typeface="+mj-lt"/>
            </a:endParaRPr>
          </a:p>
          <a:p>
            <a:pPr algn="ctr"/>
            <a:r>
              <a:rPr lang="en-US" sz="2400" kern="0" dirty="0" smtClean="0">
                <a:latin typeface="+mj-lt"/>
              </a:rPr>
              <a:t>IIASA Director General and </a:t>
            </a:r>
          </a:p>
          <a:p>
            <a:pPr algn="ctr"/>
            <a:r>
              <a:rPr lang="en-US" sz="2400" kern="0" dirty="0" smtClean="0">
                <a:latin typeface="+mj-lt"/>
              </a:rPr>
              <a:t>Chief Executive Officer</a:t>
            </a:r>
          </a:p>
          <a:p>
            <a:pPr algn="ctr"/>
            <a:endParaRPr lang="en-US" sz="1600" kern="0" dirty="0" smtClean="0"/>
          </a:p>
          <a:p>
            <a:pPr algn="ctr"/>
            <a:r>
              <a:rPr lang="en-US" sz="2800" b="1" kern="0" dirty="0">
                <a:latin typeface="+mj-lt"/>
              </a:rPr>
              <a:t>IIASA </a:t>
            </a:r>
            <a:r>
              <a:rPr lang="en-US" sz="2800" b="1" kern="0" dirty="0" smtClean="0">
                <a:latin typeface="+mj-lt"/>
              </a:rPr>
              <a:t>Institutional Review</a:t>
            </a:r>
            <a:endParaRPr lang="en-US" sz="2800" b="1" kern="0" dirty="0">
              <a:latin typeface="+mj-lt"/>
            </a:endParaRPr>
          </a:p>
          <a:p>
            <a:pPr algn="ctr"/>
            <a:r>
              <a:rPr lang="en-US" sz="2800" b="1" kern="0" dirty="0" smtClean="0">
                <a:latin typeface="+mj-lt"/>
              </a:rPr>
              <a:t>27 February 2017</a:t>
            </a:r>
            <a:endParaRPr lang="en-US" sz="2800" b="1" kern="0" dirty="0">
              <a:latin typeface="+mj-lt"/>
            </a:endParaRPr>
          </a:p>
        </p:txBody>
      </p:sp>
    </p:spTree>
    <p:extLst>
      <p:ext uri="{BB962C8B-B14F-4D97-AF65-F5344CB8AC3E}">
        <p14:creationId xmlns:p14="http://schemas.microsoft.com/office/powerpoint/2010/main" val="2112838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600200" y="1014789"/>
            <a:ext cx="5943600" cy="5842558"/>
          </a:xfrm>
          <a:prstGeom prst="rect">
            <a:avLst/>
          </a:prstGeom>
          <a:noFill/>
          <a:ln w="9525">
            <a:noFill/>
            <a:miter lim="800000"/>
            <a:headEnd/>
            <a:tailEnd/>
          </a:ln>
        </p:spPr>
      </p:pic>
      <p:sp>
        <p:nvSpPr>
          <p:cNvPr id="5" name="Title 4"/>
          <p:cNvSpPr>
            <a:spLocks noGrp="1"/>
          </p:cNvSpPr>
          <p:nvPr>
            <p:ph type="title"/>
          </p:nvPr>
        </p:nvSpPr>
        <p:spPr>
          <a:xfrm>
            <a:off x="684213" y="76200"/>
            <a:ext cx="7997825" cy="1143000"/>
          </a:xfrm>
        </p:spPr>
        <p:txBody>
          <a:bodyPr/>
          <a:lstStyle/>
          <a:p>
            <a:pPr algn="ctr"/>
            <a:r>
              <a:rPr lang="en-US" sz="2800" dirty="0" smtClean="0">
                <a:latin typeface="+mj-lt"/>
              </a:rPr>
              <a:t>IIASA ENHANCED SYSTEMS RESEARCH FRAMEWORK 2016-2020</a:t>
            </a:r>
            <a:endParaRPr lang="en-US" sz="2800" dirty="0">
              <a:latin typeface="+mj-lt"/>
            </a:endParaRPr>
          </a:p>
        </p:txBody>
      </p:sp>
      <p:sp>
        <p:nvSpPr>
          <p:cNvPr id="6" name="TextBox 5"/>
          <p:cNvSpPr txBox="1"/>
          <p:nvPr/>
        </p:nvSpPr>
        <p:spPr>
          <a:xfrm>
            <a:off x="304800" y="2228669"/>
            <a:ext cx="8763000" cy="1969770"/>
          </a:xfrm>
          <a:prstGeom prst="rect">
            <a:avLst/>
          </a:prstGeom>
          <a:solidFill>
            <a:schemeClr val="accent1"/>
          </a:solidFill>
        </p:spPr>
        <p:txBody>
          <a:bodyPr wrap="square" rtlCol="0">
            <a:spAutoFit/>
          </a:bodyPr>
          <a:lstStyle/>
          <a:p>
            <a:pPr algn="ctr"/>
            <a:r>
              <a:rPr lang="en-US" sz="3200" b="1" dirty="0" smtClean="0">
                <a:latin typeface="+mj-lt"/>
              </a:rPr>
              <a:t>Systems Approaches for Global Transformations </a:t>
            </a:r>
          </a:p>
          <a:p>
            <a:pPr algn="ctr"/>
            <a:r>
              <a:rPr lang="en-US" sz="3200" b="1" i="1" dirty="0" smtClean="0">
                <a:latin typeface="+mj-lt"/>
              </a:rPr>
              <a:t>IIASA Research Plan 2016 – 2020</a:t>
            </a:r>
          </a:p>
          <a:p>
            <a:pPr algn="ctr"/>
            <a:endParaRPr lang="en-US" i="1" dirty="0" smtClean="0">
              <a:latin typeface="+mj-lt"/>
            </a:endParaRPr>
          </a:p>
          <a:p>
            <a:pPr algn="ctr"/>
            <a:r>
              <a:rPr lang="en-US" dirty="0">
                <a:latin typeface="+mj-lt"/>
              </a:rPr>
              <a:t> </a:t>
            </a:r>
            <a:r>
              <a:rPr lang="en-US" sz="2000" dirty="0" smtClean="0">
                <a:latin typeface="+mj-lt"/>
              </a:rPr>
              <a:t>http</a:t>
            </a:r>
            <a:r>
              <a:rPr lang="en-US" sz="2000" dirty="0">
                <a:latin typeface="+mj-lt"/>
              </a:rPr>
              <a:t>://www.iiasa.ac.at/web/home/about/leadership/strategicplan/IIASA-Research-Plan2015-2020.pdf</a:t>
            </a:r>
          </a:p>
        </p:txBody>
      </p:sp>
    </p:spTree>
    <p:extLst>
      <p:ext uri="{BB962C8B-B14F-4D97-AF65-F5344CB8AC3E}">
        <p14:creationId xmlns:p14="http://schemas.microsoft.com/office/powerpoint/2010/main" val="229514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28600"/>
            <a:ext cx="7997825" cy="1143000"/>
          </a:xfrm>
        </p:spPr>
        <p:txBody>
          <a:bodyPr/>
          <a:lstStyle/>
          <a:p>
            <a:pPr algn="ctr"/>
            <a:r>
              <a:rPr lang="en-US" sz="4400" dirty="0" smtClean="0">
                <a:latin typeface="+mj-lt"/>
              </a:rPr>
              <a:t>Given the changing international and scientific landscape, what will continue to make IIASA unique and relevant over the next 10-20 years? And </a:t>
            </a:r>
            <a:r>
              <a:rPr lang="en-US" sz="4400" dirty="0" smtClean="0">
                <a:solidFill>
                  <a:srgbClr val="FF0000"/>
                </a:solidFill>
                <a:latin typeface="+mj-lt"/>
              </a:rPr>
              <a:t>value added</a:t>
            </a:r>
            <a:r>
              <a:rPr lang="en-US" sz="4400" dirty="0" smtClean="0">
                <a:latin typeface="+mj-lt"/>
              </a:rPr>
              <a:t> to organizations such as:</a:t>
            </a:r>
            <a:endParaRPr lang="en-US" sz="4400" dirty="0">
              <a:latin typeface="+mj-lt"/>
            </a:endParaRPr>
          </a:p>
        </p:txBody>
      </p:sp>
      <p:pic>
        <p:nvPicPr>
          <p:cNvPr id="2050" name="Picture 2" descr="https://static.weadapt.org/organisations/logos/53b285e47290fsrc-bann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20" y="3763963"/>
            <a:ext cx="1828800" cy="81669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TEhUUExQWFRUXGBgYGRcYGB0cHhgfHhcgGhodIB8hHyggISIlGyIcJDEhJSosLi4uGCIzODMsNygtLisBCgoKDg0OGhAQGywkICQvLywsNDcuLywsLCwsLCwsLCw0LCwsLCwsLCwsLCwsLCwsLCwsLCwsLCwsLCwsLCwsLP/AABEIAFoCLgMBEQACEQEDEQH/xAAcAAACAwEBAQEAAAAAAAAAAAAABwQFBgMCAQj/xABXEAACAQMCAgUFBw4KCAYDAAABAgMABBEFIRIxBgdBUWETInGBkRQyNXKhsbMVFiMzNEJSVGJzgpKy0QgkdIOEk7TB0vAlNkNTVaLC4SZEo6TE4mOU8f/EABkBAQADAQEAAAAAAAAAAAAAAAABBAUCA//EADYRAAIBAwEDCwMCBwEBAAAAAAABAgMEERIhQYETFDEyM1FSYXGx8AU0kaHxIiMkU2LB0UJy/9oADAMBAAIRAxEAPwBh630akvLwu00sEUUaovkjws7ElmOewY4Ry3I8KuUriNKnhJNt7yrUoOpUzlpLuPQ6DD8e1D/9j/6U55/hH8Dmv+cvyYnozby3GoT2r3l2I4/LcJWduI8EgQZJyOR32q9XlGnRjUUI5eN3eilRjKdaUHOWF5m0k6DbbX9+D4z5/wCkVRV5/hH8F3mv+cvySOh2nyWsdwk0jy8MxIkbiJZTFGQRnJPaNs7g1zczjUcXFY2f7ZNvCUFJSedv+kTZOldmrcLXEasNipOCD3YO9eat6rWVFno69NPDaLWCYOoZeR5ZBHyHevJrDweieT7NKFBY8hzwCfkG9Es7CW8FQeldmG4TcRhs44c757sc8+FevN6uM6WeXL084yiza7UJ5Qk8PxWz7MZ+SvPS84PTKxkqm6X2IODdRAjYgtjFevNq3hZ5cvT8SPn142P41D+uKc1reFjnFLxIt7O6SVFkjPEjAFTvuDyO9eMouLwz1i1JZR2qCQoCDqmmJMpDFwcEBkdkI8QVI7a7hUcHlHE4KSwxW9W8Ml60wmuroBFQjgnccyc9p7q1r1xopaYrb5IzLPVVctUns8zW6p0JPk3MV7ehwpKhp2ZScbAjn7DVOF2srVCOPQtztnj+GUvyabRYSlvCpzlY0BzzyFGc+Oaq1HmbfmWYLEUibXB0RdS1GOBOOVgi8Srk97MFHyn1Deu4QlN4icymorLJVcHQUBXahrkEBxNII+zLZAO2djjB2r0hSnPqrJxKpGPWeCEemdgP/NRfrV6c1reFnHL0vEiw07WIJ/tM0cmOYVgSPSOYrznSnDrJo7jUjLqvJMlkCgsTgAEk9wG5rhLOw7bwUMPTawYZF1GPjEqfYQDXu7Ssv/LPBXNJrOpHT68bH8ah/WFRzWt4WTzil4kfPrxsfxqH9YU5rW8LHOKXiRMsddt5ld4pBIqHDFQTg+zf1VxOjODSksZO41IyWYvJGPSuzDcJuI+LOOHO+e7HPPhXXN6uM6Wc8vTzjKLeKQMAw5HcZBHyHevJrGw9UfJ5gilmzgdwJ+Qb0Sy8EN4KkdK7Pi4fdEfFnHDnfPLGOec9levNquM6WefL0841IuI3DAEciMjbHyHevFrB6nqgCgI99ZLKvC/Fj8lmUj0FSDXUZOLyiJRUlhiq6uxJPeyxzzzyJEjkKZpMEhwozht9idq1rzTCknGKTfku4y7RylVkpNtLzG4oxtWOapF0/Uop+PyThuB2RwOaspwQR/nNdzpyhjUunacxnGWcEuuDo+McDNAVEvSi0VuF50VtvNbIbflsRmvZW9RrKR5utBPDZawyhlDLnB5ZBHyHevJrDwdp5KrVOk9rA/BJKPKfgKC7fqqCR669YW9Sayls/B5zrQg8N7SNadNrKRxGJuFyQAro6Ek7Aeco513K0qxWrGzgzmNzTb052llq+sw2yq07iNWbhBIJ3wT2A42B3ryp0p1HiKyek6kYLMngg/XjY/jUP61d81reFnHOKXiQfXjY/jUP6wpzWt4WOcUvEgbplYj/AM1F6mzU81reFjnFLxIsn1KMRLMW+xsAwbB5EZB5ZAx315aJatO89Naxq3EO26T2kjBY50dj96mWPsAruVvUisuODiNanJ4TJOr6tDbIHncIpYKCQTuQSBsD2A+yuadKVR4isnU6kYLMnggDplY/jUX61d81reFnHOKXiR9+vGx/Gof1hTmtbwsc4peJHw9MrH8ai/WpzWt4WOcUvEibJrcCxrK0gEbrxq5DYwRkEnG3rxXCpTcnHG075SONWdhysukdrK3BFMkjdyZb24Gw8TUyoVIrMlgiNWEtkXkta8j0Il/qUUIzK3AOfEQcD0nGB667jCUuqcyko9Jx0/Xbec4hlWQ9vDkgdu5xgeupnRnDrLBEakJdV5I950qtIpWilnRJFxkNkYyMjfGORHbXUberKOqMco5denGWlvac/rxsfxqH9YVPNa3hZHOKXiQfXjY/jUP6wpzWt4WOcUvEjrZ9KLSWRYo50d3zwqpznALHly2B51ErerFOTi0iY1qcnhPaervpJaxNwyzLGe58rn0ZG/pqI0KklmKyTKtCPS8HH68bH8bh/XFdc1reFnPL0vEiZpet29wWEEqyFAC3DuBnON+XYfZXE6U4dZYO4VIT6ryWFeZ2FAKfoF8NXf8ASfpxWvd/aw4exlWv3M+PuNisg1QoBVdKox9XrbbmYCfUx/cPZWtQf9HLiZddf1ceA1ayTUCgFRqEY+uNfjRn2QD91a8H/RP5vMqS/rV83DXrINUVOmRL9cMoIBGZDgjviz89a02+ZL5vMuCXPGMq60qGRSrxRsCMYKA/3VmRqTi8ps0nCLWGj1pVkIYYoQeIRxomeWeFQufXilSeuTl3vIhHTFR7iVXB0FABoBT9SX2y5+JH87Vr/U+iPEyvpvTIbFZBqhQBQC061HkuH9zRbi3ia5l/ZA9IUscdxrUsNNNa5b3pRm32qf8ABHcss1PQHWfdVlG5OXT7G/xl2yfSuD66qXdLk6rW7pRatavKU095oqrFgyfWkP8ARs3gY/pVq5YduuPsVL3sHw9z11ZIPqZBsN/KZ8fsz1F8/wCfLh7IWXYR4+7Mx1oaGtsYr22HkXD8LcG25BKsANgdiD35Hjm1Y1nUzSntWCve0uTxVhsZt7Fze2CFjwGeEBivZxLhsfLiqElyVV43MvRfKU1neiVb6JbIoVIIgBy8xf3Vy6s28ts6VOC2JIW/WRbouo2YVVUHyeQAAD9m7q07KTdGefP2M68S5aHzeMx9KgPOGI+lF/dWXyk+9mloj3HHSNFjtmlMSqiyMG4FGApChTj04zgV1UqyqJatxzCnGGdO8XV+g+uNfFkP/tx+6tKL/ovneZ0l/W/O4a9ZBqhQCotox9cZ+Mx/9tmtdv8AofneZSX9b87hr1kGqFAFAFAKfqs+Ebr4kn0wrXv+whw9jKsu2n83jYrINURsV9c2d1PeRDMXuqWKQdjYfi4W7sg7N359B3nCnVpxpS6cJoxNVSlUlUj0ZaY4NA1qK7hWWI5B2IPND2qw7x/3rGq0pUpaZGvSqxqR1RLKvI9DC9M4gdT0wkc2f5CpHsNX7Z/yKnApV1/Op8TTdKL1obSeVPfJGxXwONj6jv6qq0IKdSMX3lmtJxpuS7ik6roY/cKyLgyOzmVzuxbjPvjz5Y9ue2ve+cuVafQug8LJR5JNdL6S91vR0uAnEBxRyRyKxG68LhiB6QCPXXhSquDeN6aPepTU0vLafdS0aOeSJ5QHWIPhGAKlm4cMQe0AED43gKiFWUE1HeJ01Jpvcdl0uEcoYh+gv7qjlJ97OtEe4WPVpbo2oXgZVYAPgEAgfZu6tS9k1Rhj5sMyzSdafzeMa+6PW0qMjwREEEZ4ACPEEDIPiKzYVqkXlNmjKlCSw0iXp1t5KKOPOeBFTOMZ4VAziuJy1Sb7zqMdMUhZdUUYF3d4HIYHgPKHb5B7K1PqDzTh83GbYJKpMYuqaRHcNEZQHWMlgjDILEYBPfgFtvHwrNhVlBPTvNGdNTa1bjqulwDlDEP0F/dUcpPvZOiPcLDoLbo2sXisqlR7owCAQPs4xtWrdNq2g/T2Mu2S5zPj7jJutCtpFKvbxMD+QvyHGR6RWXGtUi8qTNOVKElhpHJdPEVj5AniCQGPOPfYj4eXjUueqrq73n9SFDTT09ywYfqSXzbo9uYh8j/vrQ+pvbHiUPpq2SGdWUaZE1hQYJgeRjcH9U13TeJr1OZ7YsyfU+v8QPjK5+RRVz6j23AqWHZcTRW3R+BXkkaNJJJHLs7qCe5VGc4CqAPVntqrKtNpJPCRZVKKbbW1lD1mWUaadMVjRTmLcKAftq9wqxZTk68cvv8AYr3kUqMsL5k9dW9jE2mwFo0Ynym5UE/bn7xS9nJV5Yfd7IWcU6Ecrv8AdlzJ0cg8vDOkaRvEzHKqBxBo2QqcY7WByc+98a8FXnocG8p/9R7ujHUpJbUY3rrX7Fbn8tx7VH7qu/TOtIpfUurH1NzplnGYIsoh+xpzUfgjwqhOT1PbvL8UtKDT9GihllkiVU8qIwyqoAynFvt38XyeNJ1ZTioy3ERpxjJtbyxrzPQKAU/QL4au/wCk/Tite7+1hw9jKtfuZ8fcbFZBqhQCn6aSsmtwMiGRgISEBALHibbJ2HrrXtknayTeOky7htXUWlk2X1wXf/DZf62L/FVHkaf9xfhl3lZ+B/lB9cF3/wANl/rYv8VORp/3F+GOVn4H+UYZLh5NfjaSIwsWXKMQxH2DA3G2439daGlRs2k8/uUE27xNrH7DfrGNYUPu7yOvTSeTklwW8yJeJjmIDYZHKtnRrtEspevqZOvRdt4b9PQ19508EaM7WN8oAyS8HCo9J4tqpRs3J4U4/ktu7ws6Jfg1VrIWRWIwSoJHPBIyRmqjWHgtLajrUEhQAaASvVZYzStOIblrchUyQivxbnHvuWPDvrcv5xio6o5MaxhKTlplg1/SDQtRWCRl1FnAUll8kqEr99hl3BxmqVKtQcknT/XJcqUqyi2p/obpVwAO6qBdPM8oRWZjhVBYnuAGSfZUpNvCIbwssyHV9CZkuLyQb3cjYB/3a5VV+ceoVcu3ocaa/wDK/Uq2q1KVR/8Ap/oZ7oFKbHUrixc+a5PBnvUcSH9KM+0CrN2uWoRqrd8f6la1fJV5Unv6PnoNOsk1DKdaPwbN6Y/pVq5YdvHj7FS97CXD3DqxlX6mwDiGR5TIzuPsrnf1Uvk+Xlw9kLJ/yI8fdkLrAU3hisYCGkZxJIRuIkUEZbuyTsO3HiK6tHyWasujoXmyLpcrilHj5I2NhaLFEkSe9RVRfQowKpzk5ScnvLUYqKSW471ydCs6zfhKy/m/pq1rHsJ8fYzLztqfzeNOsk0woBSdIJmTXwyRmVhwYQEAt9h7zt4+qtikk7PDeP3Mmo2rzKWf2Nr9cF3/AMNl/rYv8VUORp/3F+GX+Vn4H+UH1wXf/DZf62L/ABU5Gn/cX4Y5Wfgf5RidGnZ+kHE8ZiYlsoSCV/i+OY25b+ur9RJWeE8/uUKbbvMtY/YblY5rBQBQBQCn6rPhG6+JJ9MK17/sIcPYyrLtp/N42KyDVMP0Ct0lTUI5FDI13MGU8iDir93JxdOS6dKKdslJTT8TMvqNlcaJdCaHL20hwQeRHPgfuYb8Lf8A2FW4TheU9Mtkl8z/ANKc4TtJ6o9VjR0TV4rqFZoWyp5jtU9qsOwj/O1ZNWlKnLTI1KdSNSOqJmemY/0jpfx5vmSrVt2FXh/sr1+2p8TYXVusiMjjKupVh3gjBHsqlGTi8ottJrDE/dW95ok5aImS2c8yMqw7Fb8Fx3jn4jIrajKleQxLZJfPwY8lVtJZjtj8/UY/RXpVDfJmM8Mijz4298viO9fEevHKsyvbTovb0d5pULiFZZRfVXPcKAVfVf8ACN56JPpq1r7sIfNxl2XbT+bxqVkmoFAK3ql+67z/AD/tGrV+odnD5uMyx7SY0qyjTCgFV0B+Gbz+kf2ha17v7WHD2Mq1+6nx9xq1kGqRtS+0yfEf9k11DrIiXQxedSXvLn40fzNWl9T60eJnfTerL1GZWWaRF1T7TL+bf9k11DrI5l0MyfVD9wfzr/MKufUe24FSw7LibaqJdMn1pfBs3pi+lWrdj28ePsyre9hL5vPfVj8GW/8AO/TPS+7eXD2Qsuwjx92amqhaFv11/abf8437Naf0zry9DN+pdSPqXFh0v4Yox7hvzhFGVt8g+aNx53KvGVrmTeuP5PeNzsX8EvwW/RrXxdiVhE8QjfgxIMNnhDHK9nMdteFajyWFnOduw9qVXlE3jGC5rxPUKAU/QH4au/6T9OK17v7WHD2Mq1+5nx9xsVkGqFAKzpSf9PW38z+01a1D7OXEzK33cRp1kmmFAKq//wBY0+Mn9nrWh9k/m8y5fer5uGrWSagrNL/1il/T+hFa0/sl83mZD7x/Nwz7iFXRkYZVgVI7wRgj2VlJtPKNJpNYZ7UY2qCT7QBQAaAU/Ul9sufiR/O1a/1PojxMr6b0yGxWQaoUBkOsy+ZbZbeP7bdOsSjwyOL1clPx6uWUE565dEdpUvJvRoXTLYdbTog8aKiX90qqAAB5MAejzKiVypPLgv1/6dxt3FYUn+n/AAxvWHoUto8F4s0kzBwC8nDlSvnR+9A22bn4d9XbOtGqpUmkvm0o3lKVNxqp5GjpN+s8Mcye9kUMPDI3HpB29VZVSDhJxe41ITU4qS3mf60fg2b0x/SrVmw7ePH2K172EuHuVfQHozaTWEMksEbu3lMsRucSsB8gHsr1u7irCtJRk8bPZHnaUacqMXJd/uU+p28mi3gnhBa0mOGTu7SvpG5UnsyO817Qkrulpl1l8/c8Zp2tTUuq/n7DPsLxJo1ljYMjjKkf55+HZWVOLhJxfSacZKSTXQSK5OhWdZvwlZfzf01a1j2E+PsZl521P5vGnWSaYUAqtQP/AIjT0p/Z61ofZP5vMuX3q+bhq1kmoFAKu3P/AIkb0n+y1rP7H53mWvvfncNSsk1AoAoAoBTdVfwjdfEk+mWte/7GHD2Mqy7afzeNmsg1TE9Wx8/UP5XJ85q9e9FP/wCUU7Xpn/8ATNdf2STRtHKodGGGU9v/AH8eyqcJuD1R6S1KKksPoFNc29xod15RMyWshxvyYfgt2BwOTdvtA2IyheU8PZJfPwZLU7SplbYv5+TSa1qUdzdaTNC3EjSS+kHhXII7CO6qtOEqdOrGXci1OUZ1Kco9G03tZ5eOdxAsilHUMrDBVhkEeIqU2nlENJrDFB0v0M6VcxXVqSIy2yk+9I3KE8yrLnnvsfA1s29ZXMHTn0/NpkV6PNpqpT6BwxPxAEciAfbWM1g2EeqgCr6r/hG89En01a192EPm4y7Ltp/N41KyTUCgFb1S/dd5/n/aNWr9Q7OHzcZlj2kxpVlGmFAKroD8M3n9I/tC1r3f2sOHsZVr91Pj7jVrINU43cfFG6jtVh7Ripi8NMh7ULXqTlx7qQ7H7Ecfrg+zb21qfU11X6/6M36a+shoVlGmQNfnCWs7nksUh9iGvSktU4rzRxUemDfkZ7qptyunRk/fvI3/ADcP91Wb+Waz4FeyWKKNhVItmT60vg2b0xfSrVux7ePH2ZVvewl83nvqx+DLf+d+mel928uHshZdhHj7s1NVC0Lfrr+02/x2/ZrT+mdaXoZ31LqR9Te6T9oi/Np+yKz6nWfqX49VHaG3VS7KMF2DN4kKE/ZUD1Vy5N4T3EpJZOtQScbu6WNeJzgeAJ+QAmpjFyeEQ2ltYoehkzxak88sMyRymXzjE+BxtxDPm94A9dbNyoyoKEWsrG9bjJt9Ua7k08PO4cFvOrqGU5B7f/7WM008M1k8ntmwMnsqCRR9JZ3fV47hIpWhjaEFxE5BCkFiPN3xk+ytigkrZwbWXnejKrOTuFNJ4WNw17W6WReJDkZxyI+QjNZEouOxmomn0HR3ABJ5AZNQiRR6hKx1oXIimMIkjHGInxgRhGPveWc1swS5roys47135MmWrnWvDx6eQ1kvkKGQHzRzOD82M1kOLzg1dSxkUtveSR6u937nuHhLuMrE+SpXhDDIHgcd1bDjGVsqepZ9TKUpRuXU0vHobyTpvbgfa7knu9zyZ+UAVnq0n3r8ovu4j3P8MsejV680PlpFZON3KowwVXiKoCPEAH9KvKtBQlpTzg7pSco6msFrXkegUBC1fUFhjZm4icNwhVLFiByAANd04OTwczkorIpOry+lsJXM1tcFJFAysTEgg5GxAyNzWxeQjWitMlleZkWcpUpPVF4fkbyfp9bqMiK5Y9wgYfPgVnqzm96/JoO5il0P8E/o7qDe5RPcAxmR5H4SCSoZ24FxjPvOHsrzrQXKaYbcfH+p3Sk9GqWzJloL33Tq6SyRypBCjCEvG6hm5Z3XbOSRn8Be2rbjyds4prLe3aispOpcamnhLYMas0vlT0q00XFpNE3ahIOM4ZfOU7b8wOVe1Co6dRSR5VqanTcWYnqx1l4IzbXMUyKCWjdonwM++U+btvuCe8+FXr6lGb1wafftRSspyhHRNPy2Fz1m3PHZNFGryPIYyFRGbYMGycDblXhYrFVSexLJ73jzScVtbPXVrdhbOKB1dJVMgKujLzkZxjIxyNL2Oarmtq2ews3ikovYzTarpsdxE8Mq8SOMHw7iO4g7g1Vp1JQkpR6SzOCnFxl0C50ZbzSJ2ieKS4tHOQ0aluH8oAe9Pep59h79KryV1HUmlLzM6kqttLS03EY1hqUcwzGTyzhlZSPUwBrNnBx6TRjJS6BX9Ycry38MkMUsiQrHlljcjIkLEA432xWrZpRoyUmk3neu4zLvVKtFxTaXkNKyvklGUJI8VKkeogGsmUHHpNOMk+g7yOACTyAya5W06FHfSsdb91CKYwiRBxiJ8YEQQn3vLOTWzFLmvJ5Wcd678mTLPOteHj08sDZtrhZF4kOR6CPnrHaaeGaqeeg9SyBQWOwG5olkkUkUzDW/dXkpvI+UI4/JPjHkvJ597yz8lbDS5ryeVnHeu/JkrPOteHj08sDat51dQynIPbuPnrHaaeGaqeTpUEhQEe+vUiXifOPBSxO2cAAEmuoxcnhHMpKKyxS9XMkkF68k8M0aSI44jE+AS4YZ83wO9bF4ozpJRabXmjKs9Uarck0n5DZkv4wgkLeaeRwT8mM1jqDbwa2pYyYLq8v/ACc155VJYxLKZIy0bgEFmzvw4BwV5/3VoXkNUYaWnhYe1FG1k1KepNZeVsGNWaXyPf2Uc0bRSqHRhgqf87HuPZXUJuD1R6TmUVJaZdAr7fofLZalbcPFJbGXKt+CeE7OBsDj77kceoasrqNahLOyWDNjbSpVo42xybnptLKlrxwo0jpJE/AoJJCyBiMDfGB2VQtlF1MSeE0/YvXDkoZisvZ7kS06wLNl893hftR43yPDZSD6q7lZVU9iyvVHCu6b6dnAqNbjfV5YYo43S0jbjkmkUp5TbGEBwTtkZ8fAZ9qTVrFyb/iexLu9Tyqp3ElFL+FbW+/0GABis4vHK6uVjUs5wB4E/IASamMXJ4RDaSyxUdXcrw300k0U0aSq+GaJ8ZMgYA+bttnete8SlSUYtNrzXcZVpqjVk5JpPyG3G4YAjkRkVjtYNY5Xl2sSl3JAHcCT6gASa6jFyeEQ2kssVXVjK8FzM08UsaypszRvjPHnGeHuJ9la18ozglBp480ZdlqjOWpNZ8htowIBHI71jmqc7idUUsxwB4E/NvUpNvCIbwKfoXK0WpzTyxTJHL5bDGJ8edIHXPm7bCte5SlQjGLWVjeu4yrbMa8pNPDzu8xtRSBgGG4O4rIawax7qALfVtDuNPvTe2cZmifJkiXmOI5YY54z5wIBwdsY56dOtTr0uSqPDXQzOnSnRq8rTWU+lF/B0/siPPd4m7UeJ+IeGykH1Gq7squ5Z4osK7p79nBlfrFzPqY9z28ckVsxHlbiRSnEoOeFFO5z3+GDivSnGFu9c2nLcl/s4qOVdaIrC3v/AIbKxtFhjSJBhEUKo8AMCqUpOUnJ7y1GKikluO9cnRjOtGbis2hRXeR2TzURm2DcWTgbcqu2KxVUnsSKl7l0nFbWz71aXYWzigkV0lUyDhdGXOXZxjIxyPyUvY5qua2rZ7CzeKSi9jNlVItiy63C0/kYoY5JChcvwRsQuwAGQMd/srU+n4hmUmlxM2/zNKMU2Xuj9Mo1gjWWG5jdUVWHkJCMgYOCByqvUtZOb0tNeqLFO4WlZTT9GSLHX2u7jghSaOJI2ZpHQpxMWUKBkd3Ea5nRVKGZNN59TqNVzlhJ4NRVUsBQBQBQBQBQBQBQBQBQBQBQBQBQBQBQBQBQBQBQBQBQBQBQBQBQBQBQBQBQBQBQBQBQBQBQBQBQBQBQBQBQBQBQBQBQBigCgCgCgCgCgCgCgCgCgCgCgCgCgDFAFAFAFAFAFAFAFAFAFAeXcKCSQABkk7AAcyaAyLdP4pGZLGCe+KnBeFQIge4yuVX2ZoDw3STVOf1GbH8tgz7P+9AVtz1rJbsEvbG7tmPIlVZT34biHF6s0Bv7S4EkaSLnhdVYZ2OCMjNAdqAKAKAKAKAKAKAKAKAKAKAKAKAKAKAKAKAKAKAKAKAKAKAKAKAKAKAKA8TMQpKrxHsXIGfWdqAwmp9Z8cF17kks7oTlkRVHkSGLkBMHyuMMSPR24waA3NrIzKCyFD+CSDj1jagOtAYzpJ1gCxkiintLjim2jKGJg5yBj7YDnLLzHbQGss5mZQXjMZ/BJUketSR8tAd6AKAKAKAKAKAKAKAKAKAKAKAKAKAKAKAKAKAKAKAKAKAKAKAKAKAKAKAKAKAKAVXS6+fVNTXSY3K20fn3RU4L8OCUz3DKr8Zs/eigGdYWUcMaxRIqRoMKqjAAoDvQFP0u0VLyzmgdQ3GjcPer4PAw7iGxQFhp8ZWKNSMEIoI7sKBQGY6QdMHFz7hsI1nu8ZcsSIrcbedIRueY80b7jlkZA6p0cvHGZ9TmDfg28cMaDwHEjsfSTQFbq9lq9opltbkXyLu0E8aiQgc+B4+HJ8CPbyoCz6C9N4dSjJQGOZMeUhY7rntB++XPbt4gUBca5BI0TGKZ4XVWIKqjAnG3EHRts92OfOgMH1R9IbzUVlluLg4jZAESONQ2V4jxHgJxyGxHbQDNoDA9auq3djALm2uGGZVQxskbKAVPvfM4s5A5k8zQF70EnmlsoLieZpHmiSQgqiqnEM4UKoPIjmTy7KA0NALfpfqt7b6hZW0V23k7piGLxQlkw6huEhAPenbIOD38qAYlvGVUAszkffNw5Pp4QB7AKAwzdMzHrrWUjDyLxRqn5MuC/P8ALU49IXvoDe0AUBhenPTI217YWkbYaWaMzcto2fyYH6TEn+b8aA3VAZbrDubiCzmubedo3iVW4eGNkYcQDZ4lLZ4SeTDcCgKjoXJf31jHcm/MbyceFFvEVHC7KMjGTy7xQHzot01uBfvpuoJGJxnycsYIWUcPGNiTzTJyNtiMAjcDfTISpAYqSCAwxkeIyCM+kEUAq7XpBftrb6cbs+RUk8Yii8oV8iJQM8HDnJAzw9+1ANVBgAZJ8TjJ8dtqA9UAtusnp8bG9s4kbzAfK3A742JQD1DjbHei99AMhWBGRuDyNAfaAKAKASPTtf8AxLafGsz/AOsf3UJ3DuoQFALDriH8Z0j+Vr9LFQDPoBWdWXWUZ5DaXjDypYiKXYCTf3jY2Ddx++5c/fCRp0ION3CXXhWR4z+EgUkfrqy/JQGD6GaneT6hfW810zR2joFCxxKZAxYjjPAfvVAPDjcnlQG21aB3jPk5WhYAkMoRt8HAIdWGM92DtzFALvqh6SXmo+VkuLg8MXk8IkcahuIMTxHhJxsORHbQG06T2l00Uj2lw0cqoSkZSNkYjfBynECeWeLbuoDH9UXSy4v2mFzOxkj4SIwkaqVYEZPmcWQwPaOY2oBmUBi+tPWprO1WW3lZZmkSKOMLGwkZm3BDKWzwhsYI3xQGg6P2lwkam5nM0pUcYCoqK3bw8KhsdnnE8uygF/1mdIb6wuLZILoslxxZ8pHESpDoNuFF2ww2PdzoDUy6JqePN1NM+Nmh+ZxQE/ocLoW5F6/lJhLKOIKFBVXKoQABsVAProDMdbOs3dhDHcW9w3nzCMxtHGyqDG7AqeANzXG5POgLLT9O1CW3jkGpYd40fBtoioLKDjGxx66ApdC6eXMN/wDU/U0jDsQsc0WQrcXvMgk7OdgRjDbEdtAMugMv096UNZRRCJBJcXEiwwqxwvE23E2N+EEjl2kcuYA5joxeOuZdUuBIefkUhSMHuCmNmx6WzQHXofFexyXMN5P7oCGMxScCoSjBuYUAZBGO3lntoCB1p6nc2dqbq2nKFXjUxlI2Qhm4c7rxZyR99jblQFj1fXM89lDcXEzSvMnFw8KKq5JxgKoPLGck+qgK1tO1Wa4nkjvVtoPKFYont1kOEAQtuVIDMGI3OQQe2gKHp/qWq6ZbpMb+ObjlEXCLVExmN3znib8HGMdtAXmm6fqs0MUo1OJfKRo/D7iU44lDYz5TfGeeKAmdFodRW4uYr24EqeThaGSONUALGQNtw++HCux4hy7yKAynTzXNS02eJmuTJZSOoLiKLyigHLofM4S3Bkqcb4O224DUtp1kRXRgysAysORBGQR6RQFF0/1g2lhPMshjkC4iIAYtIdkXhIOctgHbOM8udAR+itjftAr3t06ysM+TjjhAjB5AkxsS3fg47N8ZoBfdRc3lb6/mb37KG/rJWZvlA9lCR1UICgCgKjpbq/uSzuLgDJjjYqDyLckB9LEUBi+oqx/ik1054pbiZyznmQvf6XLn9KgYy6AKARfS1PqZ0gini81JijsBsCJHMcw9o4/jEHsoSO69+1v8VvmoQKn+Dp9y3P5yP6MUJG5QgXXXt8Gj8/H8zUCNJ1efBdj/ACaH6MUBoaAWfWJ8M6N8eT9qOgGZQH596a6S89xql9ESGtbmEZHYqxhWYeKMqN6AaEjk6D9IRfWcU4wHI4ZFH3rrs49Gdx4EUILe9u0ijeWRgqIrOzHsCjJPsoD889Lkk4bbV5sh7m4aVV/3cKcBgX08ClsjnxChJ+jQaEGW60Pgq8/Nf9QoCo6pNUgTSoFeaJWBlyGdQR9mc7gnbagIulaeNQ1o6jHg2tsghjkHKeQBwxXvVeNhxdpAxnegGVQCcsP9bZvR/wDDSgHHQHmRwoJJwAMknsA50An49CbU9O1G9K5kuZTJb7biO3ysS78iwDg9/FmgNT1Oa/7q05FY5kg+wt4gDMZ9aYGe9TQG5oAoAoBJdO/9ZbP02f0zUJHbQgKAWPXF906R/K1+lioBnUAi9D6BrqGkLLFhLuOWcK3ISATMQjH9luw+GaA03Vl1gNI3uC/yl0hKKz7GTHNG/wDyD/mG/PmJYzqEC86BDGsa38e1+VJDQDAn963oPzUAof4Of2m69MP7LUJY4aECOv1+pHSFZPe29ycnuCzNhx+jMA/guKEjxoQLy9X3frscfOHTUEj9xnk3jB+KAGB7CpFAMOgE717/AHTpvpl+khoBum5T8NfaKALW5SReKNldckcSnIypKsMjuII9VALjr/8Ag6L+Up9DLQlG76N/clt+Zi+jFCBb9YmnG613Too93VUlkI+9jSbjye7kwHiw76AbNALnrp0WaWCC6twTJaOZCBuQux4wO3hZVOO7PdQlFh0C6xbfUFVGIiucbxk7PtuYz98O3HMejciDbUBg+u34Jl/OQfTLQFr1Z/BVn+ZWgNPQCw/hBfB8H8qX6CagN50X+4rX8xD9GKAs6ArOkmiR3ltJby+9cYz2qRurDxBwfVQGA6pNYkt5ZdIu9pYCxiPYy8yo8MEOv5LHlw0BbwR/VPUTId7OwcrGOya5++fxEXIflEkHnQG7oBDdBbn6m67NbSnhSRnhHd5zCSA+tcAeMlCR80ICgCgMr1pWhl0q7Ucwgk27o3Eh+RTQFD1D3ofT2jHvopnBHg+HB9pI/RoSxkUICgEv1uw+6NYsLdN3KxgjuDTHJ9Sqx9AoSOK9+1v8VvmoQKn+Dp9y3P5yP6MUA3KAXfXqv+jB4Tx/Mw+c0CNF1dNnS7H+TRfsAUBoqAWfWAOLW9HUcw0p9WVPzKfZQDMoBc9UsQmi1J3AZJ764yDuGQqu3owSKAznQGdtJ1ebTpSfIzMPJse/GYW/SXzCfwlA7KEmv6wXN3Nb6UhP2c+WuSDutvGckd443woPgaEFP1/2Y+p8HCMBLhVwOQUwyD58CgQwuj115W1t5Pw4Y29qA0BTdaHwVefmv+oUBR9VehWs2kwGa2hlJMuS8SMTiZwMkigM70+0NtGljv8ATSYo3cJLDkmMnBK5H4LAEY+9OOHGdhI2NB1Rbq2huEBCyxq4B5jiGcHxB29VCBV2H+ts3o/+GlAOOgMT1tam0dj5CLee8dbaMd/GcP8A8uVz2FhQHjRp9StoIoI9Mh4IkVB/HRvwjGT9h5nn66Aw/QieTTdbe3njECXfKMOHVOJmaHDYGQDxRjYe+8KEjxoQFAFAJLrH+x9IrJz70mz3/pDKfZQkdtCAoBY9ao8pqGjwjcm44z6FkiJ+QMfVQDOoDA9STf6OI7ricf8APn++gZ86zur8Xy+Xt8JdoBg5x5UDcKT2MPvW7OR23AETqw6ftOfcV7lLtMqrMOEy8PMEdkg7R24yO3AEzoSuNZ1v41n8sLmgN3P71vQfmoBQ/wAHP7TdemH9lqEscNCBd9d+ge6LDyyjL2xL+mM7Sj0AYb9CgJ/RHpij6OLyY5MEbLL3loxj2v5pA/LFASOrLSXhs/LTfdF27XM3gZN1Xw4VwMdhzQGtoBOdfSg3GnAjIJmBHeC8INAbqXq60tgQbKDfuXB9owaAt+jmkraW0dunvYwQvo4iR8hoDC9f/wAHxfylPoZaEotNF0rUhZw+Sv4yTChQSWo28wFVLK42Gwzgnt3oQUfVPrwNzdQXildRZyXkfnKFHvB2DgG4Vdip4hnegGpQBQCr6wOqpZeK5sAI5s8ZiB4Vc88ofvHzv3E9xyaAsOqHpjLeRyW9zk3FvgFiMF1yV84fhqww3pHbmgJHXb8Ey/nIPploC16s/gqz/MrQGnoBYfwgvuCD+VL9BNQG86L/AHFa/mIfoxQFnQBQCg6+bbyJtb6ImOdWaPjXY44GdTnwww9DmhKGT0T01Lezt4YxhVjX1kjiYnxLEk+JoQW1AL/rR6v/AHeongwt0gxucCVRuFJ7GBzwt4kHsIApuifWe1uRaaukkMybCZlPnDkC4G+fy1yp57dokYtp0itJV4o7qB171lQ/30IM/wBMusS0tIX8lMk1wQVjiiYOeMjC8WD5oz37nsyaA1OnWnBBHE3ncMaoc75woU5780AnptOuOj161xFG02ny7OF3KLnIDdzISeFjsQSCQTkCRqaF0ptLtA9vPG+RuvEAy/GU+cPWKEHLpB0ttbRfskgaQ+8hj8+WQ9gVBuc9/LvIoDOdCejM73cuqX6hJ5NoYc58gmOEZ7OLh225ZYndiABtdWmCQSuxwFjdifAKSaATfUHrsECXEM00cTMY2TjYLxYUqwBJ3IwNvGhLGtqfSuzgjaSS5hCqCdpFJOBnCgHJPgKEEHXtKbUtL8m4Ecs0MbgdiSALIB34DjB8M0BkuqzpYtun1Mvv4vcQlgnlSFDqWJCgnbIJIHYy4IJ3wAxtQ1iCBDJNNHGg++ZwB8+58BQGG6MQPqOpnVGRktYYzFacYwZM5DS4O4UhmxnmGHcaA3+o3QiikkYgBEZyT2AAmgML1EpjSYzndpJSfSG4d/UB7aAjddvRsy263kWRNa7kjn5POSfSjeeD2DioCx6rrWWVJNSuceXvOHGBgLEg4YwB2Bt3258QoD512Q8Wkyn8F4W/9VVPyE0CJvVTqCzaXbcLAmNBEw7VKebg92wBHgRQB1szhNJuie1VUelpFUfPQFV1MaxAdNiiMsYkjaUMhcBhmVmU4znBUjf91AyL1r6kt5GmnWZW4uJJUZlQ8QiVd+KRhkJvw8+zPhkDedHtLFrawW4ORFGiZ7yBgn1nf10ApNPvF+uyQ5GGdox6RaAY9qkemhI7KECztbpNR6QZVg0OnRNw4OQ0rnhYjvA5emIUJGZQgVvXtopaCG9j2kt3AZhzCsw4W9KycOPjGgNr0L6Rpf2kc6EcRAEijmjj3ykencd4IPbQF7QBQC864eiEl5DHPbgme3zhR750OCQv5SkAgekcyKAndA+sGC8iVJXWK7UcMkTnhJYbEqDzBP3vNeR7yBo9X1+2tUMk88cajtZhk+AHMnwAJoDG9FrKW/1E6pNG0UEaeStI5BhyDkGUjsyC2O8MPwQSAwnYAEnYDcmgFx1D3SvYzAEErcuceDIjA+vf2GgGTQGA6yur8Xo90W32O8TBBB4fK8O6gnscY81+zAB2wQBT9St5NLdam9yCJ8WiyZXhPEiypuOw4UZ8aAaF9KFjdicBVYk9wAyaAUH8HKUcF2mfOxA2O3GHHz0JY5qEHieJXVlYAqwKkHtBGCPZQCC6OdHZxfzaOSTbCdJ5sj30UXnJns+yZiB8QO40JP0BQgKAS3X3dKt1YZ/2ayOR24MkeNvHhPsoShq2/SO0dQ6XUDKRkESp++hB40TX4rp5hA6yRxFU8ohyC5HEwBGxABTcdpI7KAwv8IKUCxgXO7XIOPAQyZ+Uj20CN30SnD2NqykEGCLcfmxQGQ60+hT3HDe2eVvIcHzNjIF3GPy17O8ZU52wBN6uen8d+nkpSI7tNnjPm8eNiyA7+leanblgkCw1PpbFbaglrPII0lgDozYC8flGUgnsJGMZ283vIyBeXmqQxRmSSWNIwMlmYAY9OaAX3VbYtNeX2pBDHBcOVgyMGRePiaTHccKfSW7twJnXlKBpbAkAtLCB4kNxfMpPqoSi26rJg+lWhU5xHwn0qxUj2ihBq6AVn8IOUe4rdc7m5Bx4CGQE/wDMPbQI3fQ2cPYWjKcg28P0Yz8tAXFAFAKb+EQ49y2y53MzHHgImB+Uj20JQytAnD2sDqQQ0UZBHigoQT6AKAialYRTIVmjSVcHzXUMPYQaA/PPSTTYVncLFGoDMAAigDfuxQkZXVXotvwGT3PD5RTs/k14hy5NjIoQMegPhFAKjrO0K1WRCttApbJJESAn07b0BsugmkQRW0bxQRRuw3ZI1Un0kDJoDTUBF1CwimULNGki5zwuoYZ78EGgIUvRmyI3tLb+pj/w0BXr0TsOL7itef8AuI/8NAacCgKPpfpkM1u5mhjlKqSvGitw7dmQcUAvurPQ7Zp3LW8JKjKkxIcHvG21AN2gImoafFMFE0UcoByA6KwHtBoDlZaPbwuWigijYjBKRqpPrAFAT3UEEEAg7EHkaA+RoFAAAAAwANgAOQFAc7q1SReGRFdTzVlDD2HagIMOgWsbh0toEYHZliQEesDNAd7/AEyGYr5aGOXGccaK2PRkGgKy+6K2JxmytT6YIz/00BbafYRQrwwxpEv4KKFHsAAoDvPGGUqwBUgggjIII3BFAVX1sWXD9yW39TH/AIaAky6bC0QiaKMxjkhRSo/Rxjv9tAcoNAtY2Vo7aBGHJliQEeggZFAWlAcLyzjlXgljSRefC6hhty2IxQEG00G1ikDx20COOTJEikesDNAWtAFAFAYDra0mBrfyjQxNJxAcZjUtjHLixmgM71PaPbtI7NBEWUAqxjUlTnmDjI9VAOGgIuo2McyhZY0kXOeF1DD2EEUBFi0C1R1dLaBGHJliQEd2CBmgLSgCgI0Vugldwih3VAzAAFuEtw5PM4ycZ5ZNAfNRsYplCyxpIuc8LqGGe/BBFAQj0cswQRaW4IOxEKAj18NAW9AFAVsECi8lcKvEYYQWwMkccu2edAWVAFAVb9H7RmZmtYGZiSWMSEk95JGTQEG66KWJO9lan+Yj/wANAWukafFDHwQxRxLknhjQKM9+AAM8t/CgOV1oltK5eW3hkfA8540Y+0jNAe9P0mCFiYYYoiRuY41XPsAoCfQFZqGhWsrccttBI34TxIx9pGaAh9I9Gt3tSrwQsqKeANGpC7fegjb1UAuurvQrV7k8VtA2BkZiQ4OeYyKAcYGNhQEC90e3mcNLBDIwGAzxqxA7skE0B8sdGt4X4ooIY2xzSNVPtAFAWNAVt1oltK5eW3hkfbznjRj7SM0B70/SYIWJhgiiJGCY41XPsAoCfQBQFZcaFbSOzyW0DucZZokYnbvIzQHXTtLghLeRhiizz8mirn04AoCdQH//2Q=="/>
          <p:cNvSpPr>
            <a:spLocks noChangeAspect="1" noChangeArrowheads="1"/>
          </p:cNvSpPr>
          <p:nvPr/>
        </p:nvSpPr>
        <p:spPr bwMode="auto">
          <a:xfrm>
            <a:off x="155575" y="-1020762"/>
            <a:ext cx="7600950" cy="1238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xQTEhUUExQWFRUXGBgYGRcYGB0cHhgfHhcgGhodIB8hHyggISIlGyIcJDEhJSosLi4uGCIzODMsNygtLisBCgoKDg0OGhAQGywkICQvLywsNDcuLywsLCwsLCwsLCw0LCwsLCwsLCwsLCwsLCwsLCwsLCwsLCwsLCwsLCwsLP/AABEIAFoCLgMBEQACEQEDEQH/xAAcAAACAwEBAQEAAAAAAAAAAAAABwQFBgMCAQj/xABXEAACAQMCAgUFBw4KCAYDAAABAgMABBEFIRIxBgdBUWETInGBkRQyNXKhsbMVFiMzNEJSVGJzgpKy0QgkdIOEk7TB0vAlNkNTVaLC4SZEo6TE4mOU8f/EABkBAQADAQEAAAAAAAAAAAAAAAABBAUCA//EADYRAAIBAwEDCwMCBwEBAAAAAAABAgMEERIhQYETFDEyM1FSYXGx8AU0kaHxIiMkU2LB0UJy/9oADAMBAAIRAxEAPwBh630akvLwu00sEUUaovkjws7ElmOewY4Ry3I8KuUriNKnhJNt7yrUoOpUzlpLuPQ6DD8e1D/9j/6U55/hH8Dmv+cvyYnozby3GoT2r3l2I4/LcJWduI8EgQZJyOR32q9XlGnRjUUI5eN3eilRjKdaUHOWF5m0k6DbbX9+D4z5/wCkVRV5/hH8F3mv+cvySOh2nyWsdwk0jy8MxIkbiJZTFGQRnJPaNs7g1zczjUcXFY2f7ZNvCUFJSedv+kTZOldmrcLXEasNipOCD3YO9eat6rWVFno69NPDaLWCYOoZeR5ZBHyHevJrDweieT7NKFBY8hzwCfkG9Es7CW8FQeldmG4TcRhs44c757sc8+FevN6uM6WeXL084yiza7UJ5Qk8PxWz7MZ+SvPS84PTKxkqm6X2IODdRAjYgtjFevNq3hZ5cvT8SPn142P41D+uKc1reFjnFLxIt7O6SVFkjPEjAFTvuDyO9eMouLwz1i1JZR2qCQoCDqmmJMpDFwcEBkdkI8QVI7a7hUcHlHE4KSwxW9W8Ml60wmuroBFQjgnccyc9p7q1r1xopaYrb5IzLPVVctUns8zW6p0JPk3MV7ehwpKhp2ZScbAjn7DVOF2srVCOPQtztnj+GUvyabRYSlvCpzlY0BzzyFGc+Oaq1HmbfmWYLEUibXB0RdS1GOBOOVgi8Srk97MFHyn1Deu4QlN4icymorLJVcHQUBXahrkEBxNII+zLZAO2djjB2r0hSnPqrJxKpGPWeCEemdgP/NRfrV6c1reFnHL0vEiw07WIJ/tM0cmOYVgSPSOYrznSnDrJo7jUjLqvJMlkCgsTgAEk9wG5rhLOw7bwUMPTawYZF1GPjEqfYQDXu7Ssv/LPBXNJrOpHT68bH8ah/WFRzWt4WTzil4kfPrxsfxqH9YU5rW8LHOKXiRMsddt5ld4pBIqHDFQTg+zf1VxOjODSksZO41IyWYvJGPSuzDcJuI+LOOHO+e7HPPhXXN6uM6Wc8vTzjKLeKQMAw5HcZBHyHevJrGw9UfJ5gilmzgdwJ+Qb0Sy8EN4KkdK7Pi4fdEfFnHDnfPLGOec9levNquM6WefL0841IuI3DAEciMjbHyHevFrB6nqgCgI99ZLKvC/Fj8lmUj0FSDXUZOLyiJRUlhiq6uxJPeyxzzzyJEjkKZpMEhwozht9idq1rzTCknGKTfku4y7RylVkpNtLzG4oxtWOapF0/Uop+PyThuB2RwOaspwQR/nNdzpyhjUunacxnGWcEuuDo+McDNAVEvSi0VuF50VtvNbIbflsRmvZW9RrKR5utBPDZawyhlDLnB5ZBHyHevJrDwdp5KrVOk9rA/BJKPKfgKC7fqqCR669YW9Sayls/B5zrQg8N7SNadNrKRxGJuFyQAro6Ek7Aeco513K0qxWrGzgzmNzTb052llq+sw2yq07iNWbhBIJ3wT2A42B3ryp0p1HiKyek6kYLMngg/XjY/jUP61d81reFnHOKXiQfXjY/jUP6wpzWt4WOcUvEgbplYj/AM1F6mzU81reFjnFLxIsn1KMRLMW+xsAwbB5EZB5ZAx315aJatO89Naxq3EO26T2kjBY50dj96mWPsAruVvUisuODiNanJ4TJOr6tDbIHncIpYKCQTuQSBsD2A+yuadKVR4isnU6kYLMnggDplY/jUX61d81reFnHOKXiR9+vGx/Gof1hTmtbwsc4peJHw9MrH8ai/WpzWt4WOcUvEibJrcCxrK0gEbrxq5DYwRkEnG3rxXCpTcnHG075SONWdhysukdrK3BFMkjdyZb24Gw8TUyoVIrMlgiNWEtkXkta8j0Il/qUUIzK3AOfEQcD0nGB667jCUuqcyko9Jx0/Xbec4hlWQ9vDkgdu5xgeupnRnDrLBEakJdV5I950qtIpWilnRJFxkNkYyMjfGORHbXUberKOqMco5denGWlvac/rxsfxqH9YVPNa3hZHOKXiQfXjY/jUP6wpzWt4WOcUvEjrZ9KLSWRYo50d3zwqpznALHly2B51ErerFOTi0iY1qcnhPaervpJaxNwyzLGe58rn0ZG/pqI0KklmKyTKtCPS8HH68bH8bh/XFdc1reFnPL0vEiZpet29wWEEqyFAC3DuBnON+XYfZXE6U4dZYO4VIT6ryWFeZ2FAKfoF8NXf8ASfpxWvd/aw4exlWv3M+PuNisg1QoBVdKox9XrbbmYCfUx/cPZWtQf9HLiZddf1ceA1ayTUCgFRqEY+uNfjRn2QD91a8H/RP5vMqS/rV83DXrINUVOmRL9cMoIBGZDgjviz89a02+ZL5vMuCXPGMq60qGRSrxRsCMYKA/3VmRqTi8ps0nCLWGj1pVkIYYoQeIRxomeWeFQufXilSeuTl3vIhHTFR7iVXB0FABoBT9SX2y5+JH87Vr/U+iPEyvpvTIbFZBqhQBQC061HkuH9zRbi3ia5l/ZA9IUscdxrUsNNNa5b3pRm32qf8ABHcss1PQHWfdVlG5OXT7G/xl2yfSuD66qXdLk6rW7pRatavKU095oqrFgyfWkP8ARs3gY/pVq5YduuPsVL3sHw9z11ZIPqZBsN/KZ8fsz1F8/wCfLh7IWXYR4+7Mx1oaGtsYr22HkXD8LcG25BKsANgdiD35Hjm1Y1nUzSntWCve0uTxVhsZt7Fze2CFjwGeEBivZxLhsfLiqElyVV43MvRfKU1neiVb6JbIoVIIgBy8xf3Vy6s28ts6VOC2JIW/WRbouo2YVVUHyeQAAD9m7q07KTdGefP2M68S5aHzeMx9KgPOGI+lF/dWXyk+9mloj3HHSNFjtmlMSqiyMG4FGApChTj04zgV1UqyqJatxzCnGGdO8XV+g+uNfFkP/tx+6tKL/ovneZ0l/W/O4a9ZBqhQCotox9cZ+Mx/9tmtdv8AofneZSX9b87hr1kGqFAFAFAKfqs+Ebr4kn0wrXv+whw9jKsu2n83jYrINURsV9c2d1PeRDMXuqWKQdjYfi4W7sg7N359B3nCnVpxpS6cJoxNVSlUlUj0ZaY4NA1qK7hWWI5B2IPND2qw7x/3rGq0pUpaZGvSqxqR1RLKvI9DC9M4gdT0wkc2f5CpHsNX7Z/yKnApV1/Op8TTdKL1obSeVPfJGxXwONj6jv6qq0IKdSMX3lmtJxpuS7ik6roY/cKyLgyOzmVzuxbjPvjz5Y9ue2ve+cuVafQug8LJR5JNdL6S91vR0uAnEBxRyRyKxG68LhiB6QCPXXhSquDeN6aPepTU0vLafdS0aOeSJ5QHWIPhGAKlm4cMQe0AED43gKiFWUE1HeJ01Jpvcdl0uEcoYh+gv7qjlJ97OtEe4WPVpbo2oXgZVYAPgEAgfZu6tS9k1Rhj5sMyzSdafzeMa+6PW0qMjwREEEZ4ACPEEDIPiKzYVqkXlNmjKlCSw0iXp1t5KKOPOeBFTOMZ4VAziuJy1Sb7zqMdMUhZdUUYF3d4HIYHgPKHb5B7K1PqDzTh83GbYJKpMYuqaRHcNEZQHWMlgjDILEYBPfgFtvHwrNhVlBPTvNGdNTa1bjqulwDlDEP0F/dUcpPvZOiPcLDoLbo2sXisqlR7owCAQPs4xtWrdNq2g/T2Mu2S5zPj7jJutCtpFKvbxMD+QvyHGR6RWXGtUi8qTNOVKElhpHJdPEVj5AniCQGPOPfYj4eXjUueqrq73n9SFDTT09ywYfqSXzbo9uYh8j/vrQ+pvbHiUPpq2SGdWUaZE1hQYJgeRjcH9U13TeJr1OZ7YsyfU+v8QPjK5+RRVz6j23AqWHZcTRW3R+BXkkaNJJJHLs7qCe5VGc4CqAPVntqrKtNpJPCRZVKKbbW1lD1mWUaadMVjRTmLcKAftq9wqxZTk68cvv8AYr3kUqMsL5k9dW9jE2mwFo0Ynym5UE/bn7xS9nJV5Yfd7IWcU6Ecrv8AdlzJ0cg8vDOkaRvEzHKqBxBo2QqcY7WByc+98a8FXnocG8p/9R7ujHUpJbUY3rrX7Fbn8tx7VH7qu/TOtIpfUurH1NzplnGYIsoh+xpzUfgjwqhOT1PbvL8UtKDT9GihllkiVU8qIwyqoAynFvt38XyeNJ1ZTioy3ERpxjJtbyxrzPQKAU/QL4au/wCk/Tite7+1hw9jKtfuZ8fcbFZBqhQCn6aSsmtwMiGRgISEBALHibbJ2HrrXtknayTeOky7htXUWlk2X1wXf/DZf62L/FVHkaf9xfhl3lZ+B/lB9cF3/wANl/rYv8VORp/3F+GOVn4H+UYZLh5NfjaSIwsWXKMQxH2DA3G2439daGlRs2k8/uUE27xNrH7DfrGNYUPu7yOvTSeTklwW8yJeJjmIDYZHKtnRrtEspevqZOvRdt4b9PQ19508EaM7WN8oAyS8HCo9J4tqpRs3J4U4/ktu7ws6Jfg1VrIWRWIwSoJHPBIyRmqjWHgtLajrUEhQAaASvVZYzStOIblrchUyQivxbnHvuWPDvrcv5xio6o5MaxhKTlplg1/SDQtRWCRl1FnAUll8kqEr99hl3BxmqVKtQcknT/XJcqUqyi2p/obpVwAO6qBdPM8oRWZjhVBYnuAGSfZUpNvCIbwssyHV9CZkuLyQb3cjYB/3a5VV+ceoVcu3ocaa/wDK/Uq2q1KVR/8Ap/oZ7oFKbHUrixc+a5PBnvUcSH9KM+0CrN2uWoRqrd8f6la1fJV5Unv6PnoNOsk1DKdaPwbN6Y/pVq5YdvHj7FS97CXD3DqxlX6mwDiGR5TIzuPsrnf1Uvk+Xlw9kLJ/yI8fdkLrAU3hisYCGkZxJIRuIkUEZbuyTsO3HiK6tHyWasujoXmyLpcrilHj5I2NhaLFEkSe9RVRfQowKpzk5ScnvLUYqKSW471ydCs6zfhKy/m/pq1rHsJ8fYzLztqfzeNOsk0woBSdIJmTXwyRmVhwYQEAt9h7zt4+qtikk7PDeP3Mmo2rzKWf2Nr9cF3/AMNl/rYv8VUORp/3F+GX+Vn4H+UH1wXf/DZf62L/ABU5Gn/cX4Y5Wfgf5RidGnZ+kHE8ZiYlsoSCV/i+OY25b+ur9RJWeE8/uUKbbvMtY/YblY5rBQBQBQCn6rPhG6+JJ9MK17/sIcPYyrLtp/N42KyDVMP0Ct0lTUI5FDI13MGU8iDir93JxdOS6dKKdslJTT8TMvqNlcaJdCaHL20hwQeRHPgfuYb8Lf8A2FW4TheU9Mtkl8z/ANKc4TtJ6o9VjR0TV4rqFZoWyp5jtU9qsOwj/O1ZNWlKnLTI1KdSNSOqJmemY/0jpfx5vmSrVt2FXh/sr1+2p8TYXVusiMjjKupVh3gjBHsqlGTi8ottJrDE/dW95ok5aImS2c8yMqw7Fb8Fx3jn4jIrajKleQxLZJfPwY8lVtJZjtj8/UY/RXpVDfJmM8Mijz4298viO9fEevHKsyvbTovb0d5pULiFZZRfVXPcKAVfVf8ACN56JPpq1r7sIfNxl2XbT+bxqVkmoFAK3ql+67z/AD/tGrV+odnD5uMyx7SY0qyjTCgFV0B+Gbz+kf2ha17v7WHD2Mq1+6nx9xq1kGqRtS+0yfEf9k11DrIiXQxedSXvLn40fzNWl9T60eJnfTerL1GZWWaRF1T7TL+bf9k11DrI5l0MyfVD9wfzr/MKufUe24FSw7LibaqJdMn1pfBs3pi+lWrdj28ePsyre9hL5vPfVj8GW/8AO/TPS+7eXD2Qsuwjx92amqhaFv11/abf8437Naf0zry9DN+pdSPqXFh0v4Yox7hvzhFGVt8g+aNx53KvGVrmTeuP5PeNzsX8EvwW/RrXxdiVhE8QjfgxIMNnhDHK9nMdteFajyWFnOduw9qVXlE3jGC5rxPUKAU/QH4au/6T9OK17v7WHD2Mq1+5nx9xsVkGqFAKzpSf9PW38z+01a1D7OXEzK33cRp1kmmFAKq//wBY0+Mn9nrWh9k/m8y5fer5uGrWSagrNL/1il/T+hFa0/sl83mZD7x/Nwz7iFXRkYZVgVI7wRgj2VlJtPKNJpNYZ7UY2qCT7QBQAaAU/Ul9sufiR/O1a/1PojxMr6b0yGxWQaoUBkOsy+ZbZbeP7bdOsSjwyOL1clPx6uWUE565dEdpUvJvRoXTLYdbTog8aKiX90qqAAB5MAejzKiVypPLgv1/6dxt3FYUn+n/AAxvWHoUto8F4s0kzBwC8nDlSvnR+9A22bn4d9XbOtGqpUmkvm0o3lKVNxqp5GjpN+s8Mcye9kUMPDI3HpB29VZVSDhJxe41ITU4qS3mf60fg2b0x/SrVmw7ePH2K172EuHuVfQHozaTWEMksEbu3lMsRucSsB8gHsr1u7irCtJRk8bPZHnaUacqMXJd/uU+p28mi3gnhBa0mOGTu7SvpG5UnsyO817Qkrulpl1l8/c8Zp2tTUuq/n7DPsLxJo1ljYMjjKkf55+HZWVOLhJxfSacZKSTXQSK5OhWdZvwlZfzf01a1j2E+PsZl521P5vGnWSaYUAqtQP/AIjT0p/Z61ofZP5vMuX3q+bhq1kmoFAKu3P/AIkb0n+y1rP7H53mWvvfncNSsk1AoAoAoBTdVfwjdfEk+mWte/7GHD2Mqy7afzeNmsg1TE9Wx8/UP5XJ85q9e9FP/wCUU7Xpn/8ATNdf2STRtHKodGGGU9v/AH8eyqcJuD1R6S1KKksPoFNc29xod15RMyWshxvyYfgt2BwOTdvtA2IyheU8PZJfPwZLU7SplbYv5+TSa1qUdzdaTNC3EjSS+kHhXII7CO6qtOEqdOrGXci1OUZ1Kco9G03tZ5eOdxAsilHUMrDBVhkEeIqU2nlENJrDFB0v0M6VcxXVqSIy2yk+9I3KE8yrLnnvsfA1s29ZXMHTn0/NpkV6PNpqpT6BwxPxAEciAfbWM1g2EeqgCr6r/hG89En01a192EPm4y7Ltp/N41KyTUCgFb1S/dd5/n/aNWr9Q7OHzcZlj2kxpVlGmFAKroD8M3n9I/tC1r3f2sOHsZVr91Pj7jVrINU43cfFG6jtVh7Ripi8NMh7ULXqTlx7qQ7H7Ecfrg+zb21qfU11X6/6M36a+shoVlGmQNfnCWs7nksUh9iGvSktU4rzRxUemDfkZ7qptyunRk/fvI3/ADcP91Wb+Waz4FeyWKKNhVItmT60vg2b0xfSrVux7ePH2ZVvewl83nvqx+DLf+d+mel928uHshZdhHj7s1NVC0Lfrr+02/x2/ZrT+mdaXoZ31LqR9Te6T9oi/Np+yKz6nWfqX49VHaG3VS7KMF2DN4kKE/ZUD1Vy5N4T3EpJZOtQScbu6WNeJzgeAJ+QAmpjFyeEQ2ltYoehkzxak88sMyRymXzjE+BxtxDPm94A9dbNyoyoKEWsrG9bjJt9Ua7k08PO4cFvOrqGU5B7f/7WM008M1k8ntmwMnsqCRR9JZ3fV47hIpWhjaEFxE5BCkFiPN3xk+ytigkrZwbWXnejKrOTuFNJ4WNw17W6WReJDkZxyI+QjNZEouOxmomn0HR3ABJ5AZNQiRR6hKx1oXIimMIkjHGInxgRhGPveWc1swS5roys47135MmWrnWvDx6eQ1kvkKGQHzRzOD82M1kOLzg1dSxkUtveSR6u937nuHhLuMrE+SpXhDDIHgcd1bDjGVsqepZ9TKUpRuXU0vHobyTpvbgfa7knu9zyZ+UAVnq0n3r8ovu4j3P8MsejV680PlpFZON3KowwVXiKoCPEAH9KvKtBQlpTzg7pSco6msFrXkegUBC1fUFhjZm4icNwhVLFiByAANd04OTwczkorIpOry+lsJXM1tcFJFAysTEgg5GxAyNzWxeQjWitMlleZkWcpUpPVF4fkbyfp9bqMiK5Y9wgYfPgVnqzm96/JoO5il0P8E/o7qDe5RPcAxmR5H4SCSoZ24FxjPvOHsrzrQXKaYbcfH+p3Sk9GqWzJloL33Tq6SyRypBCjCEvG6hm5Z3XbOSRn8Be2rbjyds4prLe3aispOpcamnhLYMas0vlT0q00XFpNE3ahIOM4ZfOU7b8wOVe1Co6dRSR5VqanTcWYnqx1l4IzbXMUyKCWjdonwM++U+btvuCe8+FXr6lGb1wafftRSspyhHRNPy2Fz1m3PHZNFGryPIYyFRGbYMGycDblXhYrFVSexLJ73jzScVtbPXVrdhbOKB1dJVMgKujLzkZxjIxyNL2Oarmtq2ews3ikovYzTarpsdxE8Mq8SOMHw7iO4g7g1Vp1JQkpR6SzOCnFxl0C50ZbzSJ2ieKS4tHOQ0aluH8oAe9Pep59h79KryV1HUmlLzM6kqttLS03EY1hqUcwzGTyzhlZSPUwBrNnBx6TRjJS6BX9Ycry38MkMUsiQrHlljcjIkLEA432xWrZpRoyUmk3neu4zLvVKtFxTaXkNKyvklGUJI8VKkeogGsmUHHpNOMk+g7yOACTyAya5W06FHfSsdb91CKYwiRBxiJ8YEQQn3vLOTWzFLmvJ5Wcd678mTLPOteHj08sDZtrhZF4kOR6CPnrHaaeGaqeeg9SyBQWOwG5olkkUkUzDW/dXkpvI+UI4/JPjHkvJ597yz8lbDS5ryeVnHeu/JkrPOteHj08sDat51dQynIPbuPnrHaaeGaqeTpUEhQEe+vUiXifOPBSxO2cAAEmuoxcnhHMpKKyxS9XMkkF68k8M0aSI44jE+AS4YZ83wO9bF4ozpJRabXmjKs9Uarck0n5DZkv4wgkLeaeRwT8mM1jqDbwa2pYyYLq8v/ACc155VJYxLKZIy0bgEFmzvw4BwV5/3VoXkNUYaWnhYe1FG1k1KepNZeVsGNWaXyPf2Uc0bRSqHRhgqf87HuPZXUJuD1R6TmUVJaZdAr7fofLZalbcPFJbGXKt+CeE7OBsDj77kceoasrqNahLOyWDNjbSpVo42xybnptLKlrxwo0jpJE/AoJJCyBiMDfGB2VQtlF1MSeE0/YvXDkoZisvZ7kS06wLNl893hftR43yPDZSD6q7lZVU9iyvVHCu6b6dnAqNbjfV5YYo43S0jbjkmkUp5TbGEBwTtkZ8fAZ9qTVrFyb/iexLu9Tyqp3ElFL+FbW+/0GABis4vHK6uVjUs5wB4E/IASamMXJ4RDaSyxUdXcrw300k0U0aSq+GaJ8ZMgYA+bttnete8SlSUYtNrzXcZVpqjVk5JpPyG3G4YAjkRkVjtYNY5Xl2sSl3JAHcCT6gASa6jFyeEQ2kssVXVjK8FzM08UsaypszRvjPHnGeHuJ9la18ozglBp480ZdlqjOWpNZ8htowIBHI71jmqc7idUUsxwB4E/NvUpNvCIbwKfoXK0WpzTyxTJHL5bDGJ8edIHXPm7bCte5SlQjGLWVjeu4yrbMa8pNPDzu8xtRSBgGG4O4rIawax7qALfVtDuNPvTe2cZmifJkiXmOI5YY54z5wIBwdsY56dOtTr0uSqPDXQzOnSnRq8rTWU+lF/B0/siPPd4m7UeJ+IeGykH1Gq7squ5Z4osK7p79nBlfrFzPqY9z28ckVsxHlbiRSnEoOeFFO5z3+GDivSnGFu9c2nLcl/s4qOVdaIrC3v/AIbKxtFhjSJBhEUKo8AMCqUpOUnJ7y1GKikluO9cnRjOtGbis2hRXeR2TzURm2DcWTgbcqu2KxVUnsSKl7l0nFbWz71aXYWzigkV0lUyDhdGXOXZxjIxyPyUvY5qua2rZ7CzeKSi9jNlVItiy63C0/kYoY5JChcvwRsQuwAGQMd/srU+n4hmUmlxM2/zNKMU2Xuj9Mo1gjWWG5jdUVWHkJCMgYOCByqvUtZOb0tNeqLFO4WlZTT9GSLHX2u7jghSaOJI2ZpHQpxMWUKBkd3Ea5nRVKGZNN59TqNVzlhJ4NRVUsBQBQBQBQBQBQBQBQBQBQBQBQBQBQBQBQBQBQBQBQBQBQBQBQBQBQBQBQBQBQBQBQBQBQBQBQBQBQBQBQBQBQBQBQBQBigCgCgCgCgCgCgCgCgCgCgCgCgCgDFAFAFAFAFAFAFAFAFAFAeXcKCSQABkk7AAcyaAyLdP4pGZLGCe+KnBeFQIge4yuVX2ZoDw3STVOf1GbH8tgz7P+9AVtz1rJbsEvbG7tmPIlVZT34biHF6s0Bv7S4EkaSLnhdVYZ2OCMjNAdqAKAKAKAKAKAKAKAKAKAKAKAKAKAKAKAKAKAKAKAKAKAKAKAKAKAKAKA8TMQpKrxHsXIGfWdqAwmp9Z8cF17kks7oTlkRVHkSGLkBMHyuMMSPR24waA3NrIzKCyFD+CSDj1jagOtAYzpJ1gCxkiintLjim2jKGJg5yBj7YDnLLzHbQGss5mZQXjMZ/BJUketSR8tAd6AKAKAKAKAKAKAKAKAKAKAKAKAKAKAKAKAKAKAKAKAKAKAKAKAKAKAKAKAKAKAVXS6+fVNTXSY3K20fn3RU4L8OCUz3DKr8Zs/eigGdYWUcMaxRIqRoMKqjAAoDvQFP0u0VLyzmgdQ3GjcPer4PAw7iGxQFhp8ZWKNSMEIoI7sKBQGY6QdMHFz7hsI1nu8ZcsSIrcbedIRueY80b7jlkZA6p0cvHGZ9TmDfg28cMaDwHEjsfSTQFbq9lq9opltbkXyLu0E8aiQgc+B4+HJ8CPbyoCz6C9N4dSjJQGOZMeUhY7rntB++XPbt4gUBca5BI0TGKZ4XVWIKqjAnG3EHRts92OfOgMH1R9IbzUVlluLg4jZAESONQ2V4jxHgJxyGxHbQDNoDA9auq3djALm2uGGZVQxskbKAVPvfM4s5A5k8zQF70EnmlsoLieZpHmiSQgqiqnEM4UKoPIjmTy7KA0NALfpfqt7b6hZW0V23k7piGLxQlkw6huEhAPenbIOD38qAYlvGVUAszkffNw5Pp4QB7AKAwzdMzHrrWUjDyLxRqn5MuC/P8ALU49IXvoDe0AUBhenPTI217YWkbYaWaMzcto2fyYH6TEn+b8aA3VAZbrDubiCzmubedo3iVW4eGNkYcQDZ4lLZ4SeTDcCgKjoXJf31jHcm/MbyceFFvEVHC7KMjGTy7xQHzot01uBfvpuoJGJxnycsYIWUcPGNiTzTJyNtiMAjcDfTISpAYqSCAwxkeIyCM+kEUAq7XpBftrb6cbs+RUk8Yii8oV8iJQM8HDnJAzw9+1ANVBgAZJ8TjJ8dtqA9UAtusnp8bG9s4kbzAfK3A742JQD1DjbHei99AMhWBGRuDyNAfaAKAKASPTtf8AxLafGsz/AOsf3UJ3DuoQFALDriH8Z0j+Vr9LFQDPoBWdWXWUZ5DaXjDypYiKXYCTf3jY2Ddx++5c/fCRp0ION3CXXhWR4z+EgUkfrqy/JQGD6GaneT6hfW810zR2joFCxxKZAxYjjPAfvVAPDjcnlQG21aB3jPk5WhYAkMoRt8HAIdWGM92DtzFALvqh6SXmo+VkuLg8MXk8IkcahuIMTxHhJxsORHbQG06T2l00Uj2lw0cqoSkZSNkYjfBynECeWeLbuoDH9UXSy4v2mFzOxkj4SIwkaqVYEZPmcWQwPaOY2oBmUBi+tPWprO1WW3lZZmkSKOMLGwkZm3BDKWzwhsYI3xQGg6P2lwkam5nM0pUcYCoqK3bw8KhsdnnE8uygF/1mdIb6wuLZILoslxxZ8pHESpDoNuFF2ww2PdzoDUy6JqePN1NM+Nmh+ZxQE/ocLoW5F6/lJhLKOIKFBVXKoQABsVAProDMdbOs3dhDHcW9w3nzCMxtHGyqDG7AqeANzXG5POgLLT9O1CW3jkGpYd40fBtoioLKDjGxx66ApdC6eXMN/wDU/U0jDsQsc0WQrcXvMgk7OdgRjDbEdtAMugMv096UNZRRCJBJcXEiwwqxwvE23E2N+EEjl2kcuYA5joxeOuZdUuBIefkUhSMHuCmNmx6WzQHXofFexyXMN5P7oCGMxScCoSjBuYUAZBGO3lntoCB1p6nc2dqbq2nKFXjUxlI2Qhm4c7rxZyR99jblQFj1fXM89lDcXEzSvMnFw8KKq5JxgKoPLGck+qgK1tO1Wa4nkjvVtoPKFYont1kOEAQtuVIDMGI3OQQe2gKHp/qWq6ZbpMb+ObjlEXCLVExmN3znib8HGMdtAXmm6fqs0MUo1OJfKRo/D7iU44lDYz5TfGeeKAmdFodRW4uYr24EqeThaGSONUALGQNtw++HCux4hy7yKAynTzXNS02eJmuTJZSOoLiKLyigHLofM4S3Bkqcb4O224DUtp1kRXRgysAysORBGQR6RQFF0/1g2lhPMshjkC4iIAYtIdkXhIOctgHbOM8udAR+itjftAr3t06ysM+TjjhAjB5AkxsS3fg47N8ZoBfdRc3lb6/mb37KG/rJWZvlA9lCR1UICgCgKjpbq/uSzuLgDJjjYqDyLckB9LEUBi+oqx/ik1054pbiZyznmQvf6XLn9KgYy6AKARfS1PqZ0gini81JijsBsCJHMcw9o4/jEHsoSO69+1v8VvmoQKn+Dp9y3P5yP6MUJG5QgXXXt8Gj8/H8zUCNJ1efBdj/ACaH6MUBoaAWfWJ8M6N8eT9qOgGZQH596a6S89xql9ESGtbmEZHYqxhWYeKMqN6AaEjk6D9IRfWcU4wHI4ZFH3rrs49Gdx4EUILe9u0ijeWRgqIrOzHsCjJPsoD889Lkk4bbV5sh7m4aVV/3cKcBgX08ClsjnxChJ+jQaEGW60Pgq8/Nf9QoCo6pNUgTSoFeaJWBlyGdQR9mc7gnbagIulaeNQ1o6jHg2tsghjkHKeQBwxXvVeNhxdpAxnegGVQCcsP9bZvR/wDDSgHHQHmRwoJJwAMknsA50An49CbU9O1G9K5kuZTJb7biO3ysS78iwDg9/FmgNT1Oa/7q05FY5kg+wt4gDMZ9aYGe9TQG5oAoAoBJdO/9ZbP02f0zUJHbQgKAWPXF906R/K1+lioBnUAi9D6BrqGkLLFhLuOWcK3ISATMQjH9luw+GaA03Vl1gNI3uC/yl0hKKz7GTHNG/wDyD/mG/PmJYzqEC86BDGsa38e1+VJDQDAn963oPzUAof4Of2m69MP7LUJY4aECOv1+pHSFZPe29ycnuCzNhx+jMA/guKEjxoQLy9X3frscfOHTUEj9xnk3jB+KAGB7CpFAMOgE717/AHTpvpl+khoBum5T8NfaKALW5SReKNldckcSnIypKsMjuII9VALjr/8Ag6L+Up9DLQlG76N/clt+Zi+jFCBb9YmnG613Too93VUlkI+9jSbjye7kwHiw76AbNALnrp0WaWCC6twTJaOZCBuQux4wO3hZVOO7PdQlFh0C6xbfUFVGIiucbxk7PtuYz98O3HMejciDbUBg+u34Jl/OQfTLQFr1Z/BVn+ZWgNPQCw/hBfB8H8qX6CagN50X+4rX8xD9GKAs6ArOkmiR3ltJby+9cYz2qRurDxBwfVQGA6pNYkt5ZdIu9pYCxiPYy8yo8MEOv5LHlw0BbwR/VPUTId7OwcrGOya5++fxEXIflEkHnQG7oBDdBbn6m67NbSnhSRnhHd5zCSA+tcAeMlCR80ICgCgMr1pWhl0q7Ucwgk27o3Eh+RTQFD1D3ofT2jHvopnBHg+HB9pI/RoSxkUICgEv1uw+6NYsLdN3KxgjuDTHJ9Sqx9AoSOK9+1v8VvmoQKn+Dp9y3P5yP6MUA3KAXfXqv+jB4Tx/Mw+c0CNF1dNnS7H+TRfsAUBoqAWfWAOLW9HUcw0p9WVPzKfZQDMoBc9UsQmi1J3AZJ764yDuGQqu3owSKAznQGdtJ1ebTpSfIzMPJse/GYW/SXzCfwlA7KEmv6wXN3Nb6UhP2c+WuSDutvGckd443woPgaEFP1/2Y+p8HCMBLhVwOQUwyD58CgQwuj115W1t5Pw4Y29qA0BTdaHwVefmv+oUBR9VehWs2kwGa2hlJMuS8SMTiZwMkigM70+0NtGljv8ATSYo3cJLDkmMnBK5H4LAEY+9OOHGdhI2NB1Rbq2huEBCyxq4B5jiGcHxB29VCBV2H+ts3o/+GlAOOgMT1tam0dj5CLee8dbaMd/GcP8A8uVz2FhQHjRp9StoIoI9Mh4IkVB/HRvwjGT9h5nn66Aw/QieTTdbe3njECXfKMOHVOJmaHDYGQDxRjYe+8KEjxoQFAFAJLrH+x9IrJz70mz3/pDKfZQkdtCAoBY9ao8pqGjwjcm44z6FkiJ+QMfVQDOoDA9STf6OI7ricf8APn++gZ86zur8Xy+Xt8JdoBg5x5UDcKT2MPvW7OR23AETqw6ftOfcV7lLtMqrMOEy8PMEdkg7R24yO3AEzoSuNZ1v41n8sLmgN3P71vQfmoBQ/wAHP7TdemH9lqEscNCBd9d+ge6LDyyjL2xL+mM7Sj0AYb9CgJ/RHpij6OLyY5MEbLL3loxj2v5pA/LFASOrLSXhs/LTfdF27XM3gZN1Xw4VwMdhzQGtoBOdfSg3GnAjIJmBHeC8INAbqXq60tgQbKDfuXB9owaAt+jmkraW0dunvYwQvo4iR8hoDC9f/wAHxfylPoZaEotNF0rUhZw+Sv4yTChQSWo28wFVLK42Gwzgnt3oQUfVPrwNzdQXildRZyXkfnKFHvB2DgG4Vdip4hnegGpQBQCr6wOqpZeK5sAI5s8ZiB4Vc88ofvHzv3E9xyaAsOqHpjLeRyW9zk3FvgFiMF1yV84fhqww3pHbmgJHXb8Ey/nIPploC16s/gqz/MrQGnoBYfwgvuCD+VL9BNQG86L/AHFa/mIfoxQFnQBQCg6+bbyJtb6ImOdWaPjXY44GdTnwww9DmhKGT0T01Lezt4YxhVjX1kjiYnxLEk+JoQW1AL/rR6v/AHeongwt0gxucCVRuFJ7GBzwt4kHsIApuifWe1uRaaukkMybCZlPnDkC4G+fy1yp57dokYtp0itJV4o7qB171lQ/30IM/wBMusS0tIX8lMk1wQVjiiYOeMjC8WD5oz37nsyaA1OnWnBBHE3ncMaoc75woU5780AnptOuOj161xFG02ny7OF3KLnIDdzISeFjsQSCQTkCRqaF0ptLtA9vPG+RuvEAy/GU+cPWKEHLpB0ttbRfskgaQ+8hj8+WQ9gVBuc9/LvIoDOdCejM73cuqX6hJ5NoYc58gmOEZ7OLh225ZYndiABtdWmCQSuxwFjdifAKSaATfUHrsECXEM00cTMY2TjYLxYUqwBJ3IwNvGhLGtqfSuzgjaSS5hCqCdpFJOBnCgHJPgKEEHXtKbUtL8m4Ecs0MbgdiSALIB34DjB8M0BkuqzpYtun1Mvv4vcQlgnlSFDqWJCgnbIJIHYy4IJ3wAxtQ1iCBDJNNHGg++ZwB8+58BQGG6MQPqOpnVGRktYYzFacYwZM5DS4O4UhmxnmGHcaA3+o3QiikkYgBEZyT2AAmgML1EpjSYzndpJSfSG4d/UB7aAjddvRsy263kWRNa7kjn5POSfSjeeD2DioCx6rrWWVJNSuceXvOHGBgLEg4YwB2Bt3258QoD512Q8Wkyn8F4W/9VVPyE0CJvVTqCzaXbcLAmNBEw7VKebg92wBHgRQB1szhNJuie1VUelpFUfPQFV1MaxAdNiiMsYkjaUMhcBhmVmU4znBUjf91AyL1r6kt5GmnWZW4uJJUZlQ8QiVd+KRhkJvw8+zPhkDedHtLFrawW4ORFGiZ7yBgn1nf10ApNPvF+uyQ5GGdox6RaAY9qkemhI7KECztbpNR6QZVg0OnRNw4OQ0rnhYjvA5emIUJGZQgVvXtopaCG9j2kt3AZhzCsw4W9KycOPjGgNr0L6Rpf2kc6EcRAEijmjj3ykencd4IPbQF7QBQC864eiEl5DHPbgme3zhR750OCQv5SkAgekcyKAndA+sGC8iVJXWK7UcMkTnhJYbEqDzBP3vNeR7yBo9X1+2tUMk88cajtZhk+AHMnwAJoDG9FrKW/1E6pNG0UEaeStI5BhyDkGUjsyC2O8MPwQSAwnYAEnYDcmgFx1D3SvYzAEErcuceDIjA+vf2GgGTQGA6yur8Xo90W32O8TBBB4fK8O6gnscY81+zAB2wQBT9St5NLdam9yCJ8WiyZXhPEiypuOw4UZ8aAaF9KFjdicBVYk9wAyaAUH8HKUcF2mfOxA2O3GHHz0JY5qEHieJXVlYAqwKkHtBGCPZQCC6OdHZxfzaOSTbCdJ5sj30UXnJns+yZiB8QO40JP0BQgKAS3X3dKt1YZ/2ayOR24MkeNvHhPsoShq2/SO0dQ6XUDKRkESp++hB40TX4rp5hA6yRxFU8ohyC5HEwBGxABTcdpI7KAwv8IKUCxgXO7XIOPAQyZ+Uj20CN30SnD2NqykEGCLcfmxQGQ60+hT3HDe2eVvIcHzNjIF3GPy17O8ZU52wBN6uen8d+nkpSI7tNnjPm8eNiyA7+leanblgkCw1PpbFbaglrPII0lgDozYC8flGUgnsJGMZ283vIyBeXmqQxRmSSWNIwMlmYAY9OaAX3VbYtNeX2pBDHBcOVgyMGRePiaTHccKfSW7twJnXlKBpbAkAtLCB4kNxfMpPqoSi26rJg+lWhU5xHwn0qxUj2ihBq6AVn8IOUe4rdc7m5Bx4CGQE/wDMPbQI3fQ2cPYWjKcg28P0Yz8tAXFAFAKb+EQ49y2y53MzHHgImB+Uj20JQytAnD2sDqQQ0UZBHigoQT6AKAialYRTIVmjSVcHzXUMPYQaA/PPSTTYVncLFGoDMAAigDfuxQkZXVXotvwGT3PD5RTs/k14hy5NjIoQMegPhFAKjrO0K1WRCttApbJJESAn07b0BsugmkQRW0bxQRRuw3ZI1Un0kDJoDTUBF1CwimULNGki5zwuoYZ78EGgIUvRmyI3tLb+pj/w0BXr0TsOL7itef8AuI/8NAacCgKPpfpkM1u5mhjlKqSvGitw7dmQcUAvurPQ7Zp3LW8JKjKkxIcHvG21AN2gImoafFMFE0UcoByA6KwHtBoDlZaPbwuWigijYjBKRqpPrAFAT3UEEEAg7EHkaA+RoFAAAAAwANgAOQFAc7q1SReGRFdTzVlDD2HagIMOgWsbh0toEYHZliQEesDNAd7/AEyGYr5aGOXGccaK2PRkGgKy+6K2JxmytT6YIz/00BbafYRQrwwxpEv4KKFHsAAoDvPGGUqwBUgggjIII3BFAVX1sWXD9yW39TH/AIaAky6bC0QiaKMxjkhRSo/Rxjv9tAcoNAtY2Vo7aBGHJliQEeggZFAWlAcLyzjlXgljSRefC6hhty2IxQEG00G1ikDx20COOTJEikesDNAWtAFAFAYDra0mBrfyjQxNJxAcZjUtjHLixmgM71PaPbtI7NBEWUAqxjUlTnmDjI9VAOGgIuo2McyhZY0kXOeF1DD2EEUBFi0C1R1dLaBGHJliQEd2CBmgLSgCgI0Vugldwih3VAzAAFuEtw5PM4ycZ5ZNAfNRsYplCyxpIuc8LqGGe/BBFAQj0cswQRaW4IOxEKAj18NAW9AFAVsECi8lcKvEYYQWwMkccu2edAWVAFAVb9H7RmZmtYGZiSWMSEk95JGTQEG66KWJO9lan+Yj/wANAWukafFDHwQxRxLknhjQKM9+AAM8t/CgOV1oltK5eW3hkfA8540Y+0jNAe9P0mCFiYYYoiRuY41XPsAoCfQFZqGhWsrccttBI34TxIx9pGaAh9I9Gt3tSrwQsqKeANGpC7fegjb1UAuurvQrV7k8VtA2BkZiQ4OeYyKAcYGNhQEC90e3mcNLBDIwGAzxqxA7skE0B8sdGt4X4ooIY2xzSNVPtAFAWNAVt1oltK5eW3hkfbznjRj7SM0B70/SYIWJhgiiJGCY41XPsAoCfQBQFZcaFbSOzyW0DucZZokYnbvIzQHXTtLghLeRhiizz8mirn04AoCdQH//2Q=="/>
          <p:cNvSpPr>
            <a:spLocks noChangeAspect="1" noChangeArrowheads="1"/>
          </p:cNvSpPr>
          <p:nvPr/>
        </p:nvSpPr>
        <p:spPr bwMode="auto">
          <a:xfrm>
            <a:off x="307975" y="-868362"/>
            <a:ext cx="7600950" cy="1238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jpeg;base64,/9j/4AAQSkZJRgABAQAAAQABAAD/2wCEAAkGBxQTEhUUExQWFRUXGBgYGRcYGB0cHhgfHhcgGhodIB8hHyggISIlGyIcJDEhJSosLi4uGCIzODMsNygtLisBCgoKDg0OGhAQGywkICQvLywsNDcuLywsLCwsLCwsLCw0LCwsLCwsLCwsLCwsLCwsLCwsLCwsLCwsLCwsLCwsLP/AABEIAFoCLgMBEQACEQEDEQH/xAAcAAACAwEBAQEAAAAAAAAAAAAABwQFBgMCAQj/xABXEAACAQMCAgUFBw4KCAYDAAABAgMABBEFIRIxBgdBUWETInGBkRQyNXKhsbMVFiMzNEJSVGJzgpKy0QgkdIOEk7TB0vAlNkNTVaLC4SZEo6TE4mOU8f/EABkBAQADAQEAAAAAAAAAAAAAAAABBAUCA//EADYRAAIBAwEDCwMCBwEBAAAAAAABAgMEERIhQYETFDEyM1FSYXGx8AU0kaHxIiMkU2LB0UJy/9oADAMBAAIRAxEAPwBh630akvLwu00sEUUaovkjws7ElmOewY4Ry3I8KuUriNKnhJNt7yrUoOpUzlpLuPQ6DD8e1D/9j/6U55/hH8Dmv+cvyYnozby3GoT2r3l2I4/LcJWduI8EgQZJyOR32q9XlGnRjUUI5eN3eilRjKdaUHOWF5m0k6DbbX9+D4z5/wCkVRV5/hH8F3mv+cvySOh2nyWsdwk0jy8MxIkbiJZTFGQRnJPaNs7g1zczjUcXFY2f7ZNvCUFJSedv+kTZOldmrcLXEasNipOCD3YO9eat6rWVFno69NPDaLWCYOoZeR5ZBHyHevJrDweieT7NKFBY8hzwCfkG9Es7CW8FQeldmG4TcRhs44c757sc8+FevN6uM6WeXL084yiza7UJ5Qk8PxWz7MZ+SvPS84PTKxkqm6X2IODdRAjYgtjFevNq3hZ5cvT8SPn142P41D+uKc1reFjnFLxIt7O6SVFkjPEjAFTvuDyO9eMouLwz1i1JZR2qCQoCDqmmJMpDFwcEBkdkI8QVI7a7hUcHlHE4KSwxW9W8Ml60wmuroBFQjgnccyc9p7q1r1xopaYrb5IzLPVVctUns8zW6p0JPk3MV7ehwpKhp2ZScbAjn7DVOF2srVCOPQtztnj+GUvyabRYSlvCpzlY0BzzyFGc+Oaq1HmbfmWYLEUibXB0RdS1GOBOOVgi8Srk97MFHyn1Deu4QlN4icymorLJVcHQUBXahrkEBxNII+zLZAO2djjB2r0hSnPqrJxKpGPWeCEemdgP/NRfrV6c1reFnHL0vEiw07WIJ/tM0cmOYVgSPSOYrznSnDrJo7jUjLqvJMlkCgsTgAEk9wG5rhLOw7bwUMPTawYZF1GPjEqfYQDXu7Ssv/LPBXNJrOpHT68bH8ah/WFRzWt4WTzil4kfPrxsfxqH9YU5rW8LHOKXiRMsddt5ld4pBIqHDFQTg+zf1VxOjODSksZO41IyWYvJGPSuzDcJuI+LOOHO+e7HPPhXXN6uM6Wc8vTzjKLeKQMAw5HcZBHyHevJrGw9UfJ5gilmzgdwJ+Qb0Sy8EN4KkdK7Pi4fdEfFnHDnfPLGOec9levNquM6WefL0841IuI3DAEciMjbHyHevFrB6nqgCgI99ZLKvC/Fj8lmUj0FSDXUZOLyiJRUlhiq6uxJPeyxzzzyJEjkKZpMEhwozht9idq1rzTCknGKTfku4y7RylVkpNtLzG4oxtWOapF0/Uop+PyThuB2RwOaspwQR/nNdzpyhjUunacxnGWcEuuDo+McDNAVEvSi0VuF50VtvNbIbflsRmvZW9RrKR5utBPDZawyhlDLnB5ZBHyHevJrDwdp5KrVOk9rA/BJKPKfgKC7fqqCR669YW9Sayls/B5zrQg8N7SNadNrKRxGJuFyQAro6Ek7Aeco513K0qxWrGzgzmNzTb052llq+sw2yq07iNWbhBIJ3wT2A42B3ryp0p1HiKyek6kYLMngg/XjY/jUP61d81reFnHOKXiQfXjY/jUP6wpzWt4WOcUvEgbplYj/AM1F6mzU81reFjnFLxIsn1KMRLMW+xsAwbB5EZB5ZAx315aJatO89Naxq3EO26T2kjBY50dj96mWPsAruVvUisuODiNanJ4TJOr6tDbIHncIpYKCQTuQSBsD2A+yuadKVR4isnU6kYLMnggDplY/jUX61d81reFnHOKXiR9+vGx/Gof1hTmtbwsc4peJHw9MrH8ai/WpzWt4WOcUvEibJrcCxrK0gEbrxq5DYwRkEnG3rxXCpTcnHG075SONWdhysukdrK3BFMkjdyZb24Gw8TUyoVIrMlgiNWEtkXkta8j0Il/qUUIzK3AOfEQcD0nGB667jCUuqcyko9Jx0/Xbec4hlWQ9vDkgdu5xgeupnRnDrLBEakJdV5I950qtIpWilnRJFxkNkYyMjfGORHbXUberKOqMco5denGWlvac/rxsfxqH9YVPNa3hZHOKXiQfXjY/jUP6wpzWt4WOcUvEjrZ9KLSWRYo50d3zwqpznALHly2B51ErerFOTi0iY1qcnhPaervpJaxNwyzLGe58rn0ZG/pqI0KklmKyTKtCPS8HH68bH8bh/XFdc1reFnPL0vEiZpet29wWEEqyFAC3DuBnON+XYfZXE6U4dZYO4VIT6ryWFeZ2FAKfoF8NXf8ASfpxWvd/aw4exlWv3M+PuNisg1QoBVdKox9XrbbmYCfUx/cPZWtQf9HLiZddf1ceA1ayTUCgFRqEY+uNfjRn2QD91a8H/RP5vMqS/rV83DXrINUVOmRL9cMoIBGZDgjviz89a02+ZL5vMuCXPGMq60qGRSrxRsCMYKA/3VmRqTi8ps0nCLWGj1pVkIYYoQeIRxomeWeFQufXilSeuTl3vIhHTFR7iVXB0FABoBT9SX2y5+JH87Vr/U+iPEyvpvTIbFZBqhQBQC061HkuH9zRbi3ia5l/ZA9IUscdxrUsNNNa5b3pRm32qf8ABHcss1PQHWfdVlG5OXT7G/xl2yfSuD66qXdLk6rW7pRatavKU095oqrFgyfWkP8ARs3gY/pVq5YduuPsVL3sHw9z11ZIPqZBsN/KZ8fsz1F8/wCfLh7IWXYR4+7Mx1oaGtsYr22HkXD8LcG25BKsANgdiD35Hjm1Y1nUzSntWCve0uTxVhsZt7Fze2CFjwGeEBivZxLhsfLiqElyVV43MvRfKU1neiVb6JbIoVIIgBy8xf3Vy6s28ts6VOC2JIW/WRbouo2YVVUHyeQAAD9m7q07KTdGefP2M68S5aHzeMx9KgPOGI+lF/dWXyk+9mloj3HHSNFjtmlMSqiyMG4FGApChTj04zgV1UqyqJatxzCnGGdO8XV+g+uNfFkP/tx+6tKL/ovneZ0l/W/O4a9ZBqhQCotox9cZ+Mx/9tmtdv8AofneZSX9b87hr1kGqFAFAFAKfqs+Ebr4kn0wrXv+whw9jKsu2n83jYrINURsV9c2d1PeRDMXuqWKQdjYfi4W7sg7N359B3nCnVpxpS6cJoxNVSlUlUj0ZaY4NA1qK7hWWI5B2IPND2qw7x/3rGq0pUpaZGvSqxqR1RLKvI9DC9M4gdT0wkc2f5CpHsNX7Z/yKnApV1/Op8TTdKL1obSeVPfJGxXwONj6jv6qq0IKdSMX3lmtJxpuS7ik6roY/cKyLgyOzmVzuxbjPvjz5Y9ue2ve+cuVafQug8LJR5JNdL6S91vR0uAnEBxRyRyKxG68LhiB6QCPXXhSquDeN6aPepTU0vLafdS0aOeSJ5QHWIPhGAKlm4cMQe0AED43gKiFWUE1HeJ01Jpvcdl0uEcoYh+gv7qjlJ97OtEe4WPVpbo2oXgZVYAPgEAgfZu6tS9k1Rhj5sMyzSdafzeMa+6PW0qMjwREEEZ4ACPEEDIPiKzYVqkXlNmjKlCSw0iXp1t5KKOPOeBFTOMZ4VAziuJy1Sb7zqMdMUhZdUUYF3d4HIYHgPKHb5B7K1PqDzTh83GbYJKpMYuqaRHcNEZQHWMlgjDILEYBPfgFtvHwrNhVlBPTvNGdNTa1bjqulwDlDEP0F/dUcpPvZOiPcLDoLbo2sXisqlR7owCAQPs4xtWrdNq2g/T2Mu2S5zPj7jJutCtpFKvbxMD+QvyHGR6RWXGtUi8qTNOVKElhpHJdPEVj5AniCQGPOPfYj4eXjUueqrq73n9SFDTT09ywYfqSXzbo9uYh8j/vrQ+pvbHiUPpq2SGdWUaZE1hQYJgeRjcH9U13TeJr1OZ7YsyfU+v8QPjK5+RRVz6j23AqWHZcTRW3R+BXkkaNJJJHLs7qCe5VGc4CqAPVntqrKtNpJPCRZVKKbbW1lD1mWUaadMVjRTmLcKAftq9wqxZTk68cvv8AYr3kUqMsL5k9dW9jE2mwFo0Ynym5UE/bn7xS9nJV5Yfd7IWcU6Ecrv8AdlzJ0cg8vDOkaRvEzHKqBxBo2QqcY7WByc+98a8FXnocG8p/9R7ujHUpJbUY3rrX7Fbn8tx7VH7qu/TOtIpfUurH1NzplnGYIsoh+xpzUfgjwqhOT1PbvL8UtKDT9GihllkiVU8qIwyqoAynFvt38XyeNJ1ZTioy3ERpxjJtbyxrzPQKAU/QL4au/wCk/Tite7+1hw9jKtfuZ8fcbFZBqhQCn6aSsmtwMiGRgISEBALHibbJ2HrrXtknayTeOky7htXUWlk2X1wXf/DZf62L/FVHkaf9xfhl3lZ+B/lB9cF3/wANl/rYv8VORp/3F+GOVn4H+UYZLh5NfjaSIwsWXKMQxH2DA3G2439daGlRs2k8/uUE27xNrH7DfrGNYUPu7yOvTSeTklwW8yJeJjmIDYZHKtnRrtEspevqZOvRdt4b9PQ19508EaM7WN8oAyS8HCo9J4tqpRs3J4U4/ktu7ws6Jfg1VrIWRWIwSoJHPBIyRmqjWHgtLajrUEhQAaASvVZYzStOIblrchUyQivxbnHvuWPDvrcv5xio6o5MaxhKTlplg1/SDQtRWCRl1FnAUll8kqEr99hl3BxmqVKtQcknT/XJcqUqyi2p/obpVwAO6qBdPM8oRWZjhVBYnuAGSfZUpNvCIbwssyHV9CZkuLyQb3cjYB/3a5VV+ceoVcu3ocaa/wDK/Uq2q1KVR/8Ap/oZ7oFKbHUrixc+a5PBnvUcSH9KM+0CrN2uWoRqrd8f6la1fJV5Unv6PnoNOsk1DKdaPwbN6Y/pVq5YdvHj7FS97CXD3DqxlX6mwDiGR5TIzuPsrnf1Uvk+Xlw9kLJ/yI8fdkLrAU3hisYCGkZxJIRuIkUEZbuyTsO3HiK6tHyWasujoXmyLpcrilHj5I2NhaLFEkSe9RVRfQowKpzk5ScnvLUYqKSW471ydCs6zfhKy/m/pq1rHsJ8fYzLztqfzeNOsk0woBSdIJmTXwyRmVhwYQEAt9h7zt4+qtikk7PDeP3Mmo2rzKWf2Nr9cF3/AMNl/rYv8VUORp/3F+GX+Vn4H+UH1wXf/DZf62L/ABU5Gn/cX4Y5Wfgf5RidGnZ+kHE8ZiYlsoSCV/i+OY25b+ur9RJWeE8/uUKbbvMtY/YblY5rBQBQBQCn6rPhG6+JJ9MK17/sIcPYyrLtp/N42KyDVMP0Ct0lTUI5FDI13MGU8iDir93JxdOS6dKKdslJTT8TMvqNlcaJdCaHL20hwQeRHPgfuYb8Lf8A2FW4TheU9Mtkl8z/ANKc4TtJ6o9VjR0TV4rqFZoWyp5jtU9qsOwj/O1ZNWlKnLTI1KdSNSOqJmemY/0jpfx5vmSrVt2FXh/sr1+2p8TYXVusiMjjKupVh3gjBHsqlGTi8ottJrDE/dW95ok5aImS2c8yMqw7Fb8Fx3jn4jIrajKleQxLZJfPwY8lVtJZjtj8/UY/RXpVDfJmM8Mijz4298viO9fEevHKsyvbTovb0d5pULiFZZRfVXPcKAVfVf8ACN56JPpq1r7sIfNxl2XbT+bxqVkmoFAK3ql+67z/AD/tGrV+odnD5uMyx7SY0qyjTCgFV0B+Gbz+kf2ha17v7WHD2Mq1+6nx9xq1kGqRtS+0yfEf9k11DrIiXQxedSXvLn40fzNWl9T60eJnfTerL1GZWWaRF1T7TL+bf9k11DrI5l0MyfVD9wfzr/MKufUe24FSw7LibaqJdMn1pfBs3pi+lWrdj28ePsyre9hL5vPfVj8GW/8AO/TPS+7eXD2Qsuwjx92amqhaFv11/abf8437Naf0zry9DN+pdSPqXFh0v4Yox7hvzhFGVt8g+aNx53KvGVrmTeuP5PeNzsX8EvwW/RrXxdiVhE8QjfgxIMNnhDHK9nMdteFajyWFnOduw9qVXlE3jGC5rxPUKAU/QH4au/6T9OK17v7WHD2Mq1+5nx9xsVkGqFAKzpSf9PW38z+01a1D7OXEzK33cRp1kmmFAKq//wBY0+Mn9nrWh9k/m8y5fer5uGrWSagrNL/1il/T+hFa0/sl83mZD7x/Nwz7iFXRkYZVgVI7wRgj2VlJtPKNJpNYZ7UY2qCT7QBQAaAU/Ul9sufiR/O1a/1PojxMr6b0yGxWQaoUBkOsy+ZbZbeP7bdOsSjwyOL1clPx6uWUE565dEdpUvJvRoXTLYdbTog8aKiX90qqAAB5MAejzKiVypPLgv1/6dxt3FYUn+n/AAxvWHoUto8F4s0kzBwC8nDlSvnR+9A22bn4d9XbOtGqpUmkvm0o3lKVNxqp5GjpN+s8Mcye9kUMPDI3HpB29VZVSDhJxe41ITU4qS3mf60fg2b0x/SrVmw7ePH2K172EuHuVfQHozaTWEMksEbu3lMsRucSsB8gHsr1u7irCtJRk8bPZHnaUacqMXJd/uU+p28mi3gnhBa0mOGTu7SvpG5UnsyO817Qkrulpl1l8/c8Zp2tTUuq/n7DPsLxJo1ljYMjjKkf55+HZWVOLhJxfSacZKSTXQSK5OhWdZvwlZfzf01a1j2E+PsZl521P5vGnWSaYUAqtQP/AIjT0p/Z61ofZP5vMuX3q+bhq1kmoFAKu3P/AIkb0n+y1rP7H53mWvvfncNSsk1AoAoAoBTdVfwjdfEk+mWte/7GHD2Mqy7afzeNmsg1TE9Wx8/UP5XJ85q9e9FP/wCUU7Xpn/8ATNdf2STRtHKodGGGU9v/AH8eyqcJuD1R6S1KKksPoFNc29xod15RMyWshxvyYfgt2BwOTdvtA2IyheU8PZJfPwZLU7SplbYv5+TSa1qUdzdaTNC3EjSS+kHhXII7CO6qtOEqdOrGXci1OUZ1Kco9G03tZ5eOdxAsilHUMrDBVhkEeIqU2nlENJrDFB0v0M6VcxXVqSIy2yk+9I3KE8yrLnnvsfA1s29ZXMHTn0/NpkV6PNpqpT6BwxPxAEciAfbWM1g2EeqgCr6r/hG89En01a192EPm4y7Ltp/N41KyTUCgFb1S/dd5/n/aNWr9Q7OHzcZlj2kxpVlGmFAKroD8M3n9I/tC1r3f2sOHsZVr91Pj7jVrINU43cfFG6jtVh7Ripi8NMh7ULXqTlx7qQ7H7Ecfrg+zb21qfU11X6/6M36a+shoVlGmQNfnCWs7nksUh9iGvSktU4rzRxUemDfkZ7qptyunRk/fvI3/ADcP91Wb+Waz4FeyWKKNhVItmT60vg2b0xfSrVux7ePH2ZVvewl83nvqx+DLf+d+mel928uHshZdhHj7s1NVC0Lfrr+02/x2/ZrT+mdaXoZ31LqR9Te6T9oi/Np+yKz6nWfqX49VHaG3VS7KMF2DN4kKE/ZUD1Vy5N4T3EpJZOtQScbu6WNeJzgeAJ+QAmpjFyeEQ2ltYoehkzxak88sMyRymXzjE+BxtxDPm94A9dbNyoyoKEWsrG9bjJt9Ua7k08PO4cFvOrqGU5B7f/7WM008M1k8ntmwMnsqCRR9JZ3fV47hIpWhjaEFxE5BCkFiPN3xk+ytigkrZwbWXnejKrOTuFNJ4WNw17W6WReJDkZxyI+QjNZEouOxmomn0HR3ABJ5AZNQiRR6hKx1oXIimMIkjHGInxgRhGPveWc1swS5roys47135MmWrnWvDx6eQ1kvkKGQHzRzOD82M1kOLzg1dSxkUtveSR6u937nuHhLuMrE+SpXhDDIHgcd1bDjGVsqepZ9TKUpRuXU0vHobyTpvbgfa7knu9zyZ+UAVnq0n3r8ovu4j3P8MsejV680PlpFZON3KowwVXiKoCPEAH9KvKtBQlpTzg7pSco6msFrXkegUBC1fUFhjZm4icNwhVLFiByAANd04OTwczkorIpOry+lsJXM1tcFJFAysTEgg5GxAyNzWxeQjWitMlleZkWcpUpPVF4fkbyfp9bqMiK5Y9wgYfPgVnqzm96/JoO5il0P8E/o7qDe5RPcAxmR5H4SCSoZ24FxjPvOHsrzrQXKaYbcfH+p3Sk9GqWzJloL33Tq6SyRypBCjCEvG6hm5Z3XbOSRn8Be2rbjyds4prLe3aispOpcamnhLYMas0vlT0q00XFpNE3ahIOM4ZfOU7b8wOVe1Co6dRSR5VqanTcWYnqx1l4IzbXMUyKCWjdonwM++U+btvuCe8+FXr6lGb1wafftRSspyhHRNPy2Fz1m3PHZNFGryPIYyFRGbYMGycDblXhYrFVSexLJ73jzScVtbPXVrdhbOKB1dJVMgKujLzkZxjIxyNL2Oarmtq2ews3ikovYzTarpsdxE8Mq8SOMHw7iO4g7g1Vp1JQkpR6SzOCnFxl0C50ZbzSJ2ieKS4tHOQ0aluH8oAe9Pep59h79KryV1HUmlLzM6kqttLS03EY1hqUcwzGTyzhlZSPUwBrNnBx6TRjJS6BX9Ycry38MkMUsiQrHlljcjIkLEA432xWrZpRoyUmk3neu4zLvVKtFxTaXkNKyvklGUJI8VKkeogGsmUHHpNOMk+g7yOACTyAya5W06FHfSsdb91CKYwiRBxiJ8YEQQn3vLOTWzFLmvJ5Wcd678mTLPOteHj08sDZtrhZF4kOR6CPnrHaaeGaqeeg9SyBQWOwG5olkkUkUzDW/dXkpvI+UI4/JPjHkvJ597yz8lbDS5ryeVnHeu/JkrPOteHj08sDat51dQynIPbuPnrHaaeGaqeTpUEhQEe+vUiXifOPBSxO2cAAEmuoxcnhHMpKKyxS9XMkkF68k8M0aSI44jE+AS4YZ83wO9bF4ozpJRabXmjKs9Uarck0n5DZkv4wgkLeaeRwT8mM1jqDbwa2pYyYLq8v/ACc155VJYxLKZIy0bgEFmzvw4BwV5/3VoXkNUYaWnhYe1FG1k1KepNZeVsGNWaXyPf2Uc0bRSqHRhgqf87HuPZXUJuD1R6TmUVJaZdAr7fofLZalbcPFJbGXKt+CeE7OBsDj77kceoasrqNahLOyWDNjbSpVo42xybnptLKlrxwo0jpJE/AoJJCyBiMDfGB2VQtlF1MSeE0/YvXDkoZisvZ7kS06wLNl893hftR43yPDZSD6q7lZVU9iyvVHCu6b6dnAqNbjfV5YYo43S0jbjkmkUp5TbGEBwTtkZ8fAZ9qTVrFyb/iexLu9Tyqp3ElFL+FbW+/0GABis4vHK6uVjUs5wB4E/IASamMXJ4RDaSyxUdXcrw300k0U0aSq+GaJ8ZMgYA+bttnete8SlSUYtNrzXcZVpqjVk5JpPyG3G4YAjkRkVjtYNY5Xl2sSl3JAHcCT6gASa6jFyeEQ2kssVXVjK8FzM08UsaypszRvjPHnGeHuJ9la18ozglBp480ZdlqjOWpNZ8htowIBHI71jmqc7idUUsxwB4E/NvUpNvCIbwKfoXK0WpzTyxTJHL5bDGJ8edIHXPm7bCte5SlQjGLWVjeu4yrbMa8pNPDzu8xtRSBgGG4O4rIawax7qALfVtDuNPvTe2cZmifJkiXmOI5YY54z5wIBwdsY56dOtTr0uSqPDXQzOnSnRq8rTWU+lF/B0/siPPd4m7UeJ+IeGykH1Gq7squ5Z4osK7p79nBlfrFzPqY9z28ckVsxHlbiRSnEoOeFFO5z3+GDivSnGFu9c2nLcl/s4qOVdaIrC3v/AIbKxtFhjSJBhEUKo8AMCqUpOUnJ7y1GKikluO9cnRjOtGbis2hRXeR2TzURm2DcWTgbcqu2KxVUnsSKl7l0nFbWz71aXYWzigkV0lUyDhdGXOXZxjIxyPyUvY5qua2rZ7CzeKSi9jNlVItiy63C0/kYoY5JChcvwRsQuwAGQMd/srU+n4hmUmlxM2/zNKMU2Xuj9Mo1gjWWG5jdUVWHkJCMgYOCByqvUtZOb0tNeqLFO4WlZTT9GSLHX2u7jghSaOJI2ZpHQpxMWUKBkd3Ea5nRVKGZNN59TqNVzlhJ4NRVUsBQBQBQBQBQBQBQBQBQBQBQBQBQBQBQBQBQBQBQBQBQBQBQBQBQBQBQBQBQBQBQBQBQBQBQBQBQBQBQBQBQBQBQBQBQBigCgCgCgCgCgCgCgCgCgCgCgCgCgDFAFAFAFAFAFAFAFAFAFAeXcKCSQABkk7AAcyaAyLdP4pGZLGCe+KnBeFQIge4yuVX2ZoDw3STVOf1GbH8tgz7P+9AVtz1rJbsEvbG7tmPIlVZT34biHF6s0Bv7S4EkaSLnhdVYZ2OCMjNAdqAKAKAKAKAKAKAKAKAKAKAKAKAKAKAKAKAKAKAKAKAKAKAKAKAKAKAKA8TMQpKrxHsXIGfWdqAwmp9Z8cF17kks7oTlkRVHkSGLkBMHyuMMSPR24waA3NrIzKCyFD+CSDj1jagOtAYzpJ1gCxkiintLjim2jKGJg5yBj7YDnLLzHbQGss5mZQXjMZ/BJUketSR8tAd6AKAKAKAKAKAKAKAKAKAKAKAKAKAKAKAKAKAKAKAKAKAKAKAKAKAKAKAKAKAKAVXS6+fVNTXSY3K20fn3RU4L8OCUz3DKr8Zs/eigGdYWUcMaxRIqRoMKqjAAoDvQFP0u0VLyzmgdQ3GjcPer4PAw7iGxQFhp8ZWKNSMEIoI7sKBQGY6QdMHFz7hsI1nu8ZcsSIrcbedIRueY80b7jlkZA6p0cvHGZ9TmDfg28cMaDwHEjsfSTQFbq9lq9opltbkXyLu0E8aiQgc+B4+HJ8CPbyoCz6C9N4dSjJQGOZMeUhY7rntB++XPbt4gUBca5BI0TGKZ4XVWIKqjAnG3EHRts92OfOgMH1R9IbzUVlluLg4jZAESONQ2V4jxHgJxyGxHbQDNoDA9auq3djALm2uGGZVQxskbKAVPvfM4s5A5k8zQF70EnmlsoLieZpHmiSQgqiqnEM4UKoPIjmTy7KA0NALfpfqt7b6hZW0V23k7piGLxQlkw6huEhAPenbIOD38qAYlvGVUAszkffNw5Pp4QB7AKAwzdMzHrrWUjDyLxRqn5MuC/P8ALU49IXvoDe0AUBhenPTI217YWkbYaWaMzcto2fyYH6TEn+b8aA3VAZbrDubiCzmubedo3iVW4eGNkYcQDZ4lLZ4SeTDcCgKjoXJf31jHcm/MbyceFFvEVHC7KMjGTy7xQHzot01uBfvpuoJGJxnycsYIWUcPGNiTzTJyNtiMAjcDfTISpAYqSCAwxkeIyCM+kEUAq7XpBftrb6cbs+RUk8Yii8oV8iJQM8HDnJAzw9+1ANVBgAZJ8TjJ8dtqA9UAtusnp8bG9s4kbzAfK3A742JQD1DjbHei99AMhWBGRuDyNAfaAKAKASPTtf8AxLafGsz/AOsf3UJ3DuoQFALDriH8Z0j+Vr9LFQDPoBWdWXWUZ5DaXjDypYiKXYCTf3jY2Ddx++5c/fCRp0ION3CXXhWR4z+EgUkfrqy/JQGD6GaneT6hfW810zR2joFCxxKZAxYjjPAfvVAPDjcnlQG21aB3jPk5WhYAkMoRt8HAIdWGM92DtzFALvqh6SXmo+VkuLg8MXk8IkcahuIMTxHhJxsORHbQG06T2l00Uj2lw0cqoSkZSNkYjfBynECeWeLbuoDH9UXSy4v2mFzOxkj4SIwkaqVYEZPmcWQwPaOY2oBmUBi+tPWprO1WW3lZZmkSKOMLGwkZm3BDKWzwhsYI3xQGg6P2lwkam5nM0pUcYCoqK3bw8KhsdnnE8uygF/1mdIb6wuLZILoslxxZ8pHESpDoNuFF2ww2PdzoDUy6JqePN1NM+Nmh+ZxQE/ocLoW5F6/lJhLKOIKFBVXKoQABsVAProDMdbOs3dhDHcW9w3nzCMxtHGyqDG7AqeANzXG5POgLLT9O1CW3jkGpYd40fBtoioLKDjGxx66ApdC6eXMN/wDU/U0jDsQsc0WQrcXvMgk7OdgRjDbEdtAMugMv096UNZRRCJBJcXEiwwqxwvE23E2N+EEjl2kcuYA5joxeOuZdUuBIefkUhSMHuCmNmx6WzQHXofFexyXMN5P7oCGMxScCoSjBuYUAZBGO3lntoCB1p6nc2dqbq2nKFXjUxlI2Qhm4c7rxZyR99jblQFj1fXM89lDcXEzSvMnFw8KKq5JxgKoPLGck+qgK1tO1Wa4nkjvVtoPKFYont1kOEAQtuVIDMGI3OQQe2gKHp/qWq6ZbpMb+ObjlEXCLVExmN3znib8HGMdtAXmm6fqs0MUo1OJfKRo/D7iU44lDYz5TfGeeKAmdFodRW4uYr24EqeThaGSONUALGQNtw++HCux4hy7yKAynTzXNS02eJmuTJZSOoLiKLyigHLofM4S3Bkqcb4O224DUtp1kRXRgysAysORBGQR6RQFF0/1g2lhPMshjkC4iIAYtIdkXhIOctgHbOM8udAR+itjftAr3t06ysM+TjjhAjB5AkxsS3fg47N8ZoBfdRc3lb6/mb37KG/rJWZvlA9lCR1UICgCgKjpbq/uSzuLgDJjjYqDyLckB9LEUBi+oqx/ik1054pbiZyznmQvf6XLn9KgYy6AKARfS1PqZ0gini81JijsBsCJHMcw9o4/jEHsoSO69+1v8VvmoQKn+Dp9y3P5yP6MUJG5QgXXXt8Gj8/H8zUCNJ1efBdj/ACaH6MUBoaAWfWJ8M6N8eT9qOgGZQH596a6S89xql9ESGtbmEZHYqxhWYeKMqN6AaEjk6D9IRfWcU4wHI4ZFH3rrs49Gdx4EUILe9u0ijeWRgqIrOzHsCjJPsoD889Lkk4bbV5sh7m4aVV/3cKcBgX08ClsjnxChJ+jQaEGW60Pgq8/Nf9QoCo6pNUgTSoFeaJWBlyGdQR9mc7gnbagIulaeNQ1o6jHg2tsghjkHKeQBwxXvVeNhxdpAxnegGVQCcsP9bZvR/wDDSgHHQHmRwoJJwAMknsA50An49CbU9O1G9K5kuZTJb7biO3ysS78iwDg9/FmgNT1Oa/7q05FY5kg+wt4gDMZ9aYGe9TQG5oAoAoBJdO/9ZbP02f0zUJHbQgKAWPXF906R/K1+lioBnUAi9D6BrqGkLLFhLuOWcK3ISATMQjH9luw+GaA03Vl1gNI3uC/yl0hKKz7GTHNG/wDyD/mG/PmJYzqEC86BDGsa38e1+VJDQDAn963oPzUAof4Of2m69MP7LUJY4aECOv1+pHSFZPe29ycnuCzNhx+jMA/guKEjxoQLy9X3frscfOHTUEj9xnk3jB+KAGB7CpFAMOgE717/AHTpvpl+khoBum5T8NfaKALW5SReKNldckcSnIypKsMjuII9VALjr/8Ag6L+Up9DLQlG76N/clt+Zi+jFCBb9YmnG613Too93VUlkI+9jSbjye7kwHiw76AbNALnrp0WaWCC6twTJaOZCBuQux4wO3hZVOO7PdQlFh0C6xbfUFVGIiucbxk7PtuYz98O3HMejciDbUBg+u34Jl/OQfTLQFr1Z/BVn+ZWgNPQCw/hBfB8H8qX6CagN50X+4rX8xD9GKAs6ArOkmiR3ltJby+9cYz2qRurDxBwfVQGA6pNYkt5ZdIu9pYCxiPYy8yo8MEOv5LHlw0BbwR/VPUTId7OwcrGOya5++fxEXIflEkHnQG7oBDdBbn6m67NbSnhSRnhHd5zCSA+tcAeMlCR80ICgCgMr1pWhl0q7Ucwgk27o3Eh+RTQFD1D3ofT2jHvopnBHg+HB9pI/RoSxkUICgEv1uw+6NYsLdN3KxgjuDTHJ9Sqx9AoSOK9+1v8VvmoQKn+Dp9y3P5yP6MUA3KAXfXqv+jB4Tx/Mw+c0CNF1dNnS7H+TRfsAUBoqAWfWAOLW9HUcw0p9WVPzKfZQDMoBc9UsQmi1J3AZJ764yDuGQqu3owSKAznQGdtJ1ebTpSfIzMPJse/GYW/SXzCfwlA7KEmv6wXN3Nb6UhP2c+WuSDutvGckd443woPgaEFP1/2Y+p8HCMBLhVwOQUwyD58CgQwuj115W1t5Pw4Y29qA0BTdaHwVefmv+oUBR9VehWs2kwGa2hlJMuS8SMTiZwMkigM70+0NtGljv8ATSYo3cJLDkmMnBK5H4LAEY+9OOHGdhI2NB1Rbq2huEBCyxq4B5jiGcHxB29VCBV2H+ts3o/+GlAOOgMT1tam0dj5CLee8dbaMd/GcP8A8uVz2FhQHjRp9StoIoI9Mh4IkVB/HRvwjGT9h5nn66Aw/QieTTdbe3njECXfKMOHVOJmaHDYGQDxRjYe+8KEjxoQFAFAJLrH+x9IrJz70mz3/pDKfZQkdtCAoBY9ao8pqGjwjcm44z6FkiJ+QMfVQDOoDA9STf6OI7ricf8APn++gZ86zur8Xy+Xt8JdoBg5x5UDcKT2MPvW7OR23AETqw6ftOfcV7lLtMqrMOEy8PMEdkg7R24yO3AEzoSuNZ1v41n8sLmgN3P71vQfmoBQ/wAHP7TdemH9lqEscNCBd9d+ge6LDyyjL2xL+mM7Sj0AYb9CgJ/RHpij6OLyY5MEbLL3loxj2v5pA/LFASOrLSXhs/LTfdF27XM3gZN1Xw4VwMdhzQGtoBOdfSg3GnAjIJmBHeC8INAbqXq60tgQbKDfuXB9owaAt+jmkraW0dunvYwQvo4iR8hoDC9f/wAHxfylPoZaEotNF0rUhZw+Sv4yTChQSWo28wFVLK42Gwzgnt3oQUfVPrwNzdQXildRZyXkfnKFHvB2DgG4Vdip4hnegGpQBQCr6wOqpZeK5sAI5s8ZiB4Vc88ofvHzv3E9xyaAsOqHpjLeRyW9zk3FvgFiMF1yV84fhqww3pHbmgJHXb8Ey/nIPploC16s/gqz/MrQGnoBYfwgvuCD+VL9BNQG86L/AHFa/mIfoxQFnQBQCg6+bbyJtb6ImOdWaPjXY44GdTnwww9DmhKGT0T01Lezt4YxhVjX1kjiYnxLEk+JoQW1AL/rR6v/AHeongwt0gxucCVRuFJ7GBzwt4kHsIApuifWe1uRaaukkMybCZlPnDkC4G+fy1yp57dokYtp0itJV4o7qB171lQ/30IM/wBMusS0tIX8lMk1wQVjiiYOeMjC8WD5oz37nsyaA1OnWnBBHE3ncMaoc75woU5780AnptOuOj161xFG02ny7OF3KLnIDdzISeFjsQSCQTkCRqaF0ptLtA9vPG+RuvEAy/GU+cPWKEHLpB0ttbRfskgaQ+8hj8+WQ9gVBuc9/LvIoDOdCejM73cuqX6hJ5NoYc58gmOEZ7OLh225ZYndiABtdWmCQSuxwFjdifAKSaATfUHrsECXEM00cTMY2TjYLxYUqwBJ3IwNvGhLGtqfSuzgjaSS5hCqCdpFJOBnCgHJPgKEEHXtKbUtL8m4Ecs0MbgdiSALIB34DjB8M0BkuqzpYtun1Mvv4vcQlgnlSFDqWJCgnbIJIHYy4IJ3wAxtQ1iCBDJNNHGg++ZwB8+58BQGG6MQPqOpnVGRktYYzFacYwZM5DS4O4UhmxnmGHcaA3+o3QiikkYgBEZyT2AAmgML1EpjSYzndpJSfSG4d/UB7aAjddvRsy263kWRNa7kjn5POSfSjeeD2DioCx6rrWWVJNSuceXvOHGBgLEg4YwB2Bt3258QoD512Q8Wkyn8F4W/9VVPyE0CJvVTqCzaXbcLAmNBEw7VKebg92wBHgRQB1szhNJuie1VUelpFUfPQFV1MaxAdNiiMsYkjaUMhcBhmVmU4znBUjf91AyL1r6kt5GmnWZW4uJJUZlQ8QiVd+KRhkJvw8+zPhkDedHtLFrawW4ORFGiZ7yBgn1nf10ApNPvF+uyQ5GGdox6RaAY9qkemhI7KECztbpNR6QZVg0OnRNw4OQ0rnhYjvA5emIUJGZQgVvXtopaCG9j2kt3AZhzCsw4W9KycOPjGgNr0L6Rpf2kc6EcRAEijmjj3ykencd4IPbQF7QBQC864eiEl5DHPbgme3zhR750OCQv5SkAgekcyKAndA+sGC8iVJXWK7UcMkTnhJYbEqDzBP3vNeR7yBo9X1+2tUMk88cajtZhk+AHMnwAJoDG9FrKW/1E6pNG0UEaeStI5BhyDkGUjsyC2O8MPwQSAwnYAEnYDcmgFx1D3SvYzAEErcuceDIjA+vf2GgGTQGA6yur8Xo90W32O8TBBB4fK8O6gnscY81+zAB2wQBT9St5NLdam9yCJ8WiyZXhPEiypuOw4UZ8aAaF9KFjdicBVYk9wAyaAUH8HKUcF2mfOxA2O3GHHz0JY5qEHieJXVlYAqwKkHtBGCPZQCC6OdHZxfzaOSTbCdJ5sj30UXnJns+yZiB8QO40JP0BQgKAS3X3dKt1YZ/2ayOR24MkeNvHhPsoShq2/SO0dQ6XUDKRkESp++hB40TX4rp5hA6yRxFU8ohyC5HEwBGxABTcdpI7KAwv8IKUCxgXO7XIOPAQyZ+Uj20CN30SnD2NqykEGCLcfmxQGQ60+hT3HDe2eVvIcHzNjIF3GPy17O8ZU52wBN6uen8d+nkpSI7tNnjPm8eNiyA7+leanblgkCw1PpbFbaglrPII0lgDozYC8flGUgnsJGMZ283vIyBeXmqQxRmSSWNIwMlmYAY9OaAX3VbYtNeX2pBDHBcOVgyMGRePiaTHccKfSW7twJnXlKBpbAkAtLCB4kNxfMpPqoSi26rJg+lWhU5xHwn0qxUj2ihBq6AVn8IOUe4rdc7m5Bx4CGQE/wDMPbQI3fQ2cPYWjKcg28P0Yz8tAXFAFAKb+EQ49y2y53MzHHgImB+Uj20JQytAnD2sDqQQ0UZBHigoQT6AKAialYRTIVmjSVcHzXUMPYQaA/PPSTTYVncLFGoDMAAigDfuxQkZXVXotvwGT3PD5RTs/k14hy5NjIoQMegPhFAKjrO0K1WRCttApbJJESAn07b0BsugmkQRW0bxQRRuw3ZI1Un0kDJoDTUBF1CwimULNGki5zwuoYZ78EGgIUvRmyI3tLb+pj/w0BXr0TsOL7itef8AuI/8NAacCgKPpfpkM1u5mhjlKqSvGitw7dmQcUAvurPQ7Zp3LW8JKjKkxIcHvG21AN2gImoafFMFE0UcoByA6KwHtBoDlZaPbwuWigijYjBKRqpPrAFAT3UEEEAg7EHkaA+RoFAAAAAwANgAOQFAc7q1SReGRFdTzVlDD2HagIMOgWsbh0toEYHZliQEesDNAd7/AEyGYr5aGOXGccaK2PRkGgKy+6K2JxmytT6YIz/00BbafYRQrwwxpEv4KKFHsAAoDvPGGUqwBUgggjIII3BFAVX1sWXD9yW39TH/AIaAky6bC0QiaKMxjkhRSo/Rxjv9tAcoNAtY2Vo7aBGHJliQEeggZFAWlAcLyzjlXgljSRefC6hhty2IxQEG00G1ikDx20COOTJEikesDNAWtAFAFAYDra0mBrfyjQxNJxAcZjUtjHLixmgM71PaPbtI7NBEWUAqxjUlTnmDjI9VAOGgIuo2McyhZY0kXOeF1DD2EEUBFi0C1R1dLaBGHJliQEd2CBmgLSgCgI0Vugldwih3VAzAAFuEtw5PM4ycZ5ZNAfNRsYplCyxpIuc8LqGGe/BBFAQj0cswQRaW4IOxEKAj18NAW9AFAVsECi8lcKvEYYQWwMkccu2edAWVAFAVb9H7RmZmtYGZiSWMSEk95JGTQEG66KWJO9lan+Yj/wANAWukafFDHwQxRxLknhjQKM9+AAM8t/CgOV1oltK5eW3hkfA8540Y+0jNAe9P0mCFiYYYoiRuY41XPsAoCfQFZqGhWsrccttBI34TxIx9pGaAh9I9Gt3tSrwQsqKeANGpC7fegjb1UAuurvQrV7k8VtA2BkZiQ4OeYyKAcYGNhQEC90e3mcNLBDIwGAzxqxA7skE0B8sdGt4X4ooIY2xzSNVPtAFAWNAVt1oltK5eW3hkfbznjRj7SM0B70/SYIWJhgiiJGCY41XPsAoCfQBQFZcaFbSOzyW0DucZZokYnbvIzQHXTtLghLeRhiizz8mirn04AoCdQH//2Q=="/>
          <p:cNvSpPr>
            <a:spLocks noChangeAspect="1" noChangeArrowheads="1"/>
          </p:cNvSpPr>
          <p:nvPr/>
        </p:nvSpPr>
        <p:spPr bwMode="auto">
          <a:xfrm>
            <a:off x="460375" y="-715962"/>
            <a:ext cx="7600950" cy="1238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http://chwcentral.org/sites/default/files/images/CHWPartnersLogos/eicu_Full_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7616" y="3763963"/>
            <a:ext cx="2286000" cy="37240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pik-potsdam.de/%7Ecarls/figures/PikLog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8416" y="3767097"/>
            <a:ext cx="1828800" cy="813564"/>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4" descr="data:image/jpeg;base64,/9j/4AAQSkZJRgABAQAAAQABAAD/2wCEAAkGBxQSEhQUEhQUFhUVFhkaGBgYGB4dGRsgGxcYHxobFxoYHCggHBwlHhgXIjEiJSkrLi4uGB8zOTMsNygtLiwBCgoKDg0OGxAQGzQkICY0LCwsNy80LCw0LCwsLCwsLCw0LCwsLCwsLTQsLCwsLCwsLCwsLCwsLCwsLCwsLCwsLP/AABEIAI8BYAMBEQACEQEDEQH/xAAbAAEAAgMBAQAAAAAAAAAAAAAABQYDBAcBAv/EAEUQAAIBAwEGAQcKAwYFBQAAAAECAwAEEQUGEiExQVETBxQiMkJhcRUzUmJygZGhscEjNdEkNENTc5IlY7Lh8BaDosLS/8QAGwEBAAIDAQEAAAAAAAAAAAAAAAMEAQIFBgf/xAA2EQACAgECBAMFBwQDAQEAAAAAAQIDEQQSBSExURNBYRQiMnGBM5GhscHh8CM0QtEVUvE1Jf/aAAwDAQACEQMRAD8A6JXzk7QoBQCgFAKAUAoBQCgFAKAUAoBQCgFAKAUAoBQCgFAKAUAoBQCgFAKAUAoBQCgFAKAUAoBQCgFAKAUAoBQCgFAKAUAoBQCgFAKAUAoBQCgFAKAUAoBQCgFAKAUAoBQCgFAKAUAoBQCgFAKAUAoBQCgFAKAUAoBQCgFAKAUAoBQCgFAKAUAoBQCgFAKAUAoBQGtqFuZI2UMykg4KnBB6cRU2nsVdik0mvPPPkaTWUVXyb6lJIs8c7u8sUmGLE8uIGB8Qa63GaIQ2SrSSfZFfTTbyn1PF2qPyqbcn+EV3B28QcSQevMCtnw5ewb8e98X07Dxv6uPLob+1sjmS1hid0eWTiVYjCKMucdeg++oOGxgq7LLIppLzXmbXN5STJbVL5LWB5HJKxrnick9hk8yao0Uy1VyguWfwJZyUI5IPQbaa8jFxcSyoJOKRRMUCr0yV4sa6Ortp0svBqgnjq2s8yGuMrFukyN2ka600rPFNJNAWAeOVt4jP0WPHFT6P2fXRdc4KMu65Gtm+p7k8oumnXizxJKnquoYffXEvplTa631RZhLdHJS7mWU6v5sJ5liMW/gOee6TwJruw8NaDx3CLl8l3wVXnxduWbGkXtxBqLWckjTRMhdGf1x8SPwqPU1U3aJaiMVFrt9xmEpRs2N5LnIm8CDnj2OD9xHKuDGW15RbayUjYa5lkubtZZZHEMmEBY4Ay3MZ48Mc69BxSFddEHCKWevJdipQ25vLLzXni4UTa6eVL+zijmlRJzhwGP0gOHavQ8PVc9LOcoJuOccl2yU7sqxJN8yW1LQJ8b1tdzK45K53kPuIPGqtOvobxbVHHdLobyqmucZMw7FbTPc+JDcKFuIThgOTccZA+P7U4nw+NCVtXwv8BRc5e7LqWuuQWRQCgFAKAUAoBQCgFAKAUAoBQCgFAKAxXM6xqXchVUZJPIVvXXKySjBZbNXJJZZUvlS/nDXltFmziONwj05l9p1Hu6V6mrgtSp2z+J+fYoy1Mt2V0LLpGqR3MSyxNlT+IPUEdDXmtTpp6eeyf/pdhNTWUbtQG4oBQCgFAKAUAoBQHONSuvk7U5ZOO5cREgDlvjkPjkf/ACr1FEPbtFGL6xa/D9ihJ+FY2fW0ez7pp8My/wB4gbxmI7ud5/wOPwppddGesnW/hfJfT+MTqarT8yW2XvBfXBuh6kcKRrnmHbjJ+wqnr4LS6dULrJt/RdCSp+JPd2M3lLt2fT5Qozgqx+Ctk1BwWSjqlnszfUr3Dd2KvFlsoGXogU+4rwOfwqLitbhqpZ8+ZtQ04I1fKPIo0+fe6gAfHeH/AHqTg0ZPVLHrn7jXUteGbexdu0djbq4wwjGR2zUXFJqeqm0bULEEVXUVkOujwWRX8DgXUsvqnOQCD+ddah1rhn9RNrPl8yvPPjcjc2UvP7dcLdgC8OAp9koBwEefx99R8QqfskHR9muvf5s2pl/Ue/qXmvOlwoXk+/vmof6v7tXo+Mf29X88ilp/jkXyvO4LhQttf5ppv2v/ALivQ8M/sbvr+RUv+1iX6vOlw5/s3Fv6zdyJxRUKkjlk7v8A+TXpdc9vDoRl1eClVzubR0CvNl0UAoBQCgFAKAUAoBQCgFAKAUBjnmVFLOQqqMknkBW0ISnJRistmG0lllUhhvdU3prR/Agh4wlh8+47/U5j7/w9fouF11VtWLLfX/SOdbe5PkSGjbSLIkguB4M0HzyNwxj2h3U1w9ZwqyqxKtZT6f6ZarvUo8zX0nTJNYkEkoZNPRvRXkZyOp+p+teg4fw+Oljl85Pq/wBCndc5v0OmRtGm7EpRTu+igwDgdl7CuiQlD2m2YltJWvNPXKtxuLccmHV4x0b3VV1ekhqYbJfR9jeuxweUaF3tjF4KNb5lmlO7HEPX3uoYdMda83Rwe2VzhPlFeff5F6Woio5XUxWmp3VnKkOp7v8AG4xTL6gJ5xMehHSrvEeER276F06rv+5FTqHnEi1V5ountDIoBQCgFAKAhtd2fS6kt3f/AAH3viMcvxCn7qv6PXS08JxX+S5ejIbKlNp9iVuIQ6sjDKsCCPcRVKubhJTXVcyRrKwRuzOirZwCFTnDMc/aOfy5Va12r9pt34x5GlVeyOCUkQMCCAQRgg9aqRk4tSXVEjWeRVbXZOS1dmsZ/DRjkxSLvJ93EEV2JcSq1EFHUwy15rqVlTKDzBm3Js807o95IJBGcrEi7seehbJJY1F7fXTFx00cZ6t82beE5PM2WDFcsnKw+zUnn3nnjLvbu7u7nDGMd+ddhcQo9m9n2vHz+pW8Ke/fk2Npdl0uyjhzFNGcrIvMe49xUOi4jLTZg1ui/I3sp38/Mk7OKZY8SSI7gcGC4HxIzVe2enlNOEWl5rP5G0VNLmys6VshcW0kskN0oMrFmBiyMkk8PS95rp3cU090FCyttLpzII0Ti8plh0ixkjMjTS+I7kcQu6AAOAAya52q1FdijGqO1LP4k9cJLLk8kNr+y0tzcx3AnCGH5sBM44545PGrul4jTRS6nBvPUinTKUt2TcbT71wVe6jVT1iiw+PcWcgfhUS1Gire6Fbb9XyNtlr5Nm/oujxWse5EDxOWYnLMTzLHqaqarV2ame6f07IkrrUFhEhVYkFAKAUAoBQCgFAKAUAoBQCgMc8yoN52CqOpOB+JraFcpvbBZZq5Jc2amtaXHdQtDJndYdDxHYiptNqZ6axTiazgpxwzS2X2sNifM9RYKqKTBPjCuqj1WxycD8a9tpdVXqIb4fX0OZOtweGa1nofy5dC9ni8K0QbsS4xJOAfWkP0OwqwaFw2n2ji0+JVVd6RvRhgTmx6AAch76w2kssFB/8ATdzMTeSzsl9nejIPoRjpHu9V6GuDZxyMbtsVmHm/9FuOle3n1Jd/KYyweEYG+Uc+GIAOBY8nB+h1ruwnGcVKLymVWmnhkrsJsWLUtdXO695NlnYDgmfZTt8a2MGDyn6vCYvMhELi4n9SP6H/ADGPs45itZ2Rri5SeEjKTbwjHs7YPBbxxSyGR1HFj+nwHKvDa26F9znCOF/OZ1aouMcMkQaqNYNz2hkUAoBQCgFAKAUAoBQCgFAKAUAoBQCgFAKAUAoBQCgFAKAUAoBQCgFAKAUBiurhY0Z3OFUEk9gK3rrlZNQj1ZrKSissrej6M2tHxp95LFSRHGDhpSOG+2OQHQV7TQaCGlh3k+rOZba5v0PgXUmlSebXrFrc58C4PYexJ2YVS4lwrxX4lPxea7+pLRqNvKRm0XRX1iVbi4UpYxtmGMjDTEe2/wBX3Vd0GgjpYd5PqR22ub9C2bZ7WQ6bCowGlb0YYhwyeQz2Ud6vkJWovJzJcxtc3U7efyYdHU+hDjiqKOo6GsNJrDM5x0I2TamaA+azwMb7eCIij0Jc8nVuWOpFees4GndmLxD8V6FuOq93n1Lhsdsh5uxublhLdyD0m6IPoR+4d679dca4qEFhIqSk5PLPnbTa1oGW1s18a9l9VBxEYPtydgK3MFRu9nLrS28+ZjdeIP7Xw9NfrR9d0dqqa3SLU1bG8PyJKrNksmUXcmrP5vZMVtxjx7j3H2E+sRXO4bwrwX4lvOXl6epNdfu5RPrEukyiC4LPaOcQznmn1JO3uNbcT4Yrl4lfxfn+5ii/b7r6FpVs8RxFeTaaeGdA9oZFAKAUAoBQCgFAKAUAoBQCgFAKAUAoBQCgFAKAUAoBQCgFAKAUAoBQCgPGXIweINZTaeUYayVUyyaPKZ4ctZO38aHPzZPtx5/SvWcL4l468Oz4vzOffRt5rodAnhttTtcHdlhlXge3vHZhXZKxQm1q70NWt5ka5gPC0lzyPSOU9KAabs14oknv8TTzj0uqop5JH2x3FeW13F7Hbil4S/H9i/Vp1t94+tE2nbS7hLO8l37Z/mJSfSj7LJ7vfXd0OrWpq34w/MqW17JYLltZszHfxDDbkqelDMvrKehBHMVcIynTbeXkKeYyQ/8AEc7iN/hMP83Pw44rSyca4ucnyRlRbeEaI2Xntgt1bzM16pLSMx9GbPrIw6DtXCp42pX4ksQfTui3LTYjy6l92N2rh1GElcCRfRliPEqeR+KnvXoCmV7UtMm0iZrqyQyWjnNxbjmneSIfqKAjNV1dtbPhw70dgpHiORh5WHHdUeyB3rn6/iEdLHvJ9F+pNVS5v0LLbwKiqijCqAAOwHKvGWWSsk5y6s6UUksIy1obCgFAeNy4c6ysZ5mGVaPaqVriW3S0zJEMt/FGMcMYO7xPEV13wylVRtduIvpy/cr+PLdt28zc2d2nS6aSMo8U0frxvzHwI4H/AL1X1vDpaeKmnui/M3ruU3jGGTF07KpKKGYdC27+eDVOqMJSxN4XyySSbS5FW0fbCW6Vngs2YI26f4qjiBnhwrrXcKppaVluM+n7leN8pdIll0y6MsSuyFCw4oTkr7ia5mppVNjgnnHmTwlujkjr3XSJ/NoI/FlC7zZbdRR0y2Dx92KtU6GPg+PdLbHy5ZbI5Wvdtiss2NH1GSUyJLF4TxkDG9vBgRkMpwOH9Ki1emrqjGdctyln06G1c3JtNYwZNZ1eK1j35TgE4AAyzHso6mtNLpLNTPbD6+hmdigssjzql4V31sxjmFMoEn+3dxn76t+y6NS2O7n8uX3kfiWYztPdntqYrpmjw0cyetG/Bh3x3rTWcNs063p7o90ZruU+XRm9rd+0ETSrHvhASRvbpwO2Qc1BpNPG+xQcsN9OWTeybgs4NbZfWzeQ+N4fhqSQuWyTjnkAcKk12jjpZ7N2X8sGtVjms4MWp6+8NxFB4G8Zs7jeIAOHPeG7wqWjQV20yt3429eX7mJWuMlHBMzMwUlVBbsTgfjiufCMHPEnhd8foStvHIq1hthLN43hWbMYDhwJVznJ9Xhx5HtXYs4TVVt3243dOX7leOolLOI9CX2b2gjvUZowylDuujesp99UdboZ6WSUnlPoyWq1WLkSF7dpEjSSMFRRkk1WqqnbNQgstm8pKKyyEstenuBv29rmM+q8sm5vDuqhScfGujZodPQ9t1vvdks4IVbOXOMTLp+tytcCCa2aIlSwcMGQ4xwBAznjWl+iqjS7qrNyWF07mY2yctslg2No9Xa0habw/EVOLelukfDI41DotLHUz2OWH5csm1tjgs4Iu02onkiSZbJjG+MESLnBOM4xV2XDKY2Ot3e8vLH17kXjyazt5FoB4Vx2ueEWUV6LaGScyeaQCRI2Kl2k3N4jmEG6c/HhXUfD6qVH2ieG/JLOPmQeNKWdiJXR70zwrIyGMtnKE5IIYjBI+FUtVQqLXWnnGOfzWSWue6OTdqubigFAa9/epDG0krBUUZJNSU0zumoQWWzWUlFZZC6FosmrOtxdKUslOYYTwMvZ5Pq9hXs9DoIaWPeT6s5ltrm/Qxa3N8hXSvbMHt7hsyWnEuv0niA5D41fIi+A22p2nsywSr/58GFAc0vLi50ubzFQbrxBm14+mOON2Udh391cvV8Kq1Fin07+pYr1EoLBbdnNgY1ika+AnuLhcSseSg+xH2A710oQjXFRisJEDbbyyE0vaD5Huxp9zMJLZuMMhOXiBPBJfd2NbGC37X7NRX8IJbckT0opl5oeYOeq0aTWGDnei+earm1yEhiYrcXKHhIAfVj9561zqOF003O1fRdied8pR2lr13YtbdUudOK289umOJwkiLzWX+tdEgJPYfbGLUocjCyrwkjzy947qe9AVzaXQJNOla8slLW7HNxbjp3kiH6iqet0UNVDbLr5MkqtcHyJTTNQjuI1liYMjDgf2PY14u+idE3Ca5nThNSWUbVQm4oBQCgOd2mpJBrF60m9jcXiqlseinPdBx8a9NOid/Dq4Q6/d3KO9RubZI7HQLPdXN+p9CQ7kY64GMsw6ZI4e6q3EpunT16V9VzZvSt03MuL8j8K4kPiRafQ5l5Nr6aOCfwrcyjxiSQ4Xjujhg/+ca9TxWim2yHiWbXjly9ShRKUU8LJ0bTpzJEjsu4WUEr2yOVea1EFXbKCecci7B5imUjbCzubS68/tRvqVAlXnwHcduXLliu7w+2nU0ey29V0/b1KtsZQnviWjZjXYr2LxYxhuAdeoPYnqO1cnXaSemnsk8ryJ6rFNZKvtLLv6xZxv6iDeUdCx/fhXX0MdnDpzj1eSva83JM6BXmy6c52ph8LWLSSPgZAN7HXmOP3fpXp+Hy8Xh84z6LK/Uo2rbami4bV/wBzuP8ATauNwz+6gWr/ALNkT5L/AOXx/ab9as8b/uvoiPS/AebR/wAysPhJ+gqXQf2N388jFv2sS2GuGupZOZ7Ha3FayX7S7wHik5CkjgW5kDA++vV8R0k9TCqMMfxIoU2KDk2WHyf6duRy3BIzdOZAo5KMndB9/HjXN4xfunGlf4/iTaaPJy7kZ5W5j4dvHkhHk9I/Dofxz91WeAQWZz8+hpq30ReraMKiqowAoAA7Yrg2ycrJN9cstxWEj1ogWDEcVzg9s861U5KLinyfX6GcLOSA8of8vuPsj9RXR4P/AHUfqQ6j4CJ2U1WeOytgLUsmEXf3xyZ8b27jPDOav6zSUWaibdmJdcY7LuQ12SUF7vIvBrzqfmXDmLzz6NO+VMlnK+99nPv6H3da9Vtp4nUnnE1/PuKGZUS9Do2n3aSxrJGQUcZBHv5/fnNeavqnVY4T6ouwkpLKNmojcUAoCn6RCNR1For0+GluQ0Vqf8X67HkwHYV7XhulppqUq3lvqzl3TlKWGdF2p1GS1tJJYITK6L6KL+uOw7CuiQlA2MtElU3skgnuJvXfon/LUH1QK8txjV3OzwsbYr8fUv6euONxpXFxLpt4F07EjXWd61OcBukox6ozzrq8J1Vt9X9RdPPuV9RCMZci9bH7JebFri4fxrybjJKeS/UjHRRXUICO8oO3YtSLa3ZTcyYGT6kQPtP7+wrDeFkIjtO2ZhWGQTYmeYZmlfiXJ5nPQDpXj9TxO+y5Shyw+S/2dKFEVHDILZ20u7zxNPguGOnxvhp+O/u9YUfr2zXrKZzlWpTWH5o58kk+R1rT7GGzgEcYWOKJfgABzJP71KanLtd2mGrXS2qyGKz4nPEG5Kniqn6P61U1t86KXOEcv8vUkqgpSw2but6F4e5c2bLBNbrwPJGUexJ7sda4HDuKWKzZZ7yk/qn/AKLd1CccryLnsTtGNQtVm3GQ8VYEcCRz3SfWX316ooFJ2xsBpE63NsR4Vw4Elr1LH24R37j+tU9booamGJcmuj7fsSV2OD5FmifeAOCMgHB5jPevDzjtk49jqp5WT7rUyKA8Joll4MFE0ZmGq3MrRTCKVQqsY2wSAo48OXA/hXo9RBPQQrUluWH1XqU4P+q21yFzYT6ddma2jaW2mP8AEiQZKnuo/OsV3U6/T+Hc8TXRv+feHGVU8xXIt636tEZAsmMcijBv9pGa4/s0o2qDa+9Y+8s7045KL5Prt7SOZJ7e5BeQuCImIIwBjgOfCu7xShamUZQnHly6oqUS2J5TL1pF200YdkaPJbCsMMACQMjpkDP31wdXVGqzZF56ZfqW65OSyyKXX/DknjuI5cB/QKxMyspUcioPHOauy0HiQhOlrpz5pYfci8XDakauwmktEbmUxmJZ5N5IzzCjqw6ZzyqTi+pjNQrT3OPV+pjTwayz5242dknMVxbEePAcgH2hnOPjWOF66FSdNvwsX1OXvR6m3YbVAqPHhuI5APSXwnYE/VKggitLeFS3ZqknH5ozG9Y95PJqWGlSXN6LydDGka7sMbet9ph05nhUt+or02m9mqeZP4muhrGDnPfLp5Fmv7YSxvGfbUr+IxXJot8KyM+zLM47otFL2Qu5LBGtbqKXCMSkiIzqwP2Qa7uv08da1dTJdOabwVKpuv3ZIk7SJ7u9S5MbxwwIypvjDOzc23TxAHTNVrZQ0mllQpZlJ88eSN45ss3Y5Is0z7qknOAOgyfuA4muRXFykkiy3hZKHsJARJeJNDKqzyErvxsFYEtzJGBz616Pik/crnXJZj6r0KVC5tSXU+9Lgn0y4aIJJLZyHKFFLNGT3A44rS508QpU8qNi78smY7qZY6om9q9EXULbdBKsDvRlgRg/WB4jNc/Q6p6K9qXNdHjmTWw8SPIjtC16e3QQ30E28gwJUQurAcs7ueNW9VoatRLxdPNc+qbwRwtlBbZolrDWmnnCxxSLEqku7oVBPDdC73HvVS7RRoobnJOTawk8/Mkja5ywlyMG3ys1lLGiu7uMKFUt1HPA4VtwjC1Cm2kl3eDGo+DBF7O601vYxxG2uTLGmN3wWwTxxxxjHKrmq0Su1Ls8SO1+qI4W7YYw8lwd28MkD0t3OPfjlXEjGPi7W+WfwyWW3tyVW610T2jRyW85mZCpjMTcW5Z3sboHXOa7VeidWqVkJpQ65yunYrO3dDa1zJXYvS3tbOGGTG8u8TjpvuzY+7ex91c7iV8btTKcOnL8EkT0xcYJMnKokooBQELtHoIuQrIxjnjO9FKvrKex7qe1dDh/EJ6WXeL6r9SG2lTXqS2xW1xnJtbsCO8jHpL7Mg+nH3B6ivZ12xtipweUzmSi4vDIjbDZma0aS80wD0gTNb49FvroOjDqOtRanSVaiO2xG0LJQfI3fJXpsBgN2snj3E3zsh9ZT/lgHioHapoQjCKjFYSNW23ljyh7bm1DW9oDJclcndG8Il6s2OvYVlyUerMJZPvY7ZiylsW9IXPnQzNK3rO3XnxXB6dKyCnbS6RcWTRWk07DT5HA8fGXVT/hMRyHTPaqvsdPjeNt97+c/mSeLLbtOr6db29pbKItyOCNMg54Yx6xPXPPNWiM5btTtWL+WJJPFi0sybrygY8UjlvHmsZP9a0VkN+zPPsZ2vGToGubI213apEgCCMAwPHwKHHAqR0/WtzBzuK1nuLyPTtSkESIM8OHnWD6IDdB3FU6NBTRZKyC5v8AD5EkrZSWGdI2h1y30y2XIAwNyGJBxY9FUfvVwjKbo+lSzzee3/pTt83H7MK9Ao+l3NeX4pxTfmqp8vN9/wBi/RRj3pFlrglsUAoBQCsAVkCsAUArIFDAoZFAKGBQyKAUMChkUArAFZAoBQwKAUMisAVkChgUMigFAKAUBTtu9x3hjhDG/wB4GDw+Dpx4s56J3zXoeBwvy5L4P19ClqnD6lt2P2uaRzZ3q+FexjiD6sg+nGeue1elKRFbYbO3Fm0t7pR3WdT48IGVbh84i/THOgNLYeG3Fv40b+I8mTNI/rlvaD54jHavIcWs1E79k1hf4pefr8zo6eMFHKIXTNVlt7me706F5LJD/aFHqOc+k0I7jqRXpdFG6NKVz97+dfUpWuO73TqtpdW2pWuV3ZYZVwQfzBHRhVojOW7TaNNZNFa3M0jaWXyp6g+zHK3PczUV7sVbdSzLyNoYz73QuFxbwmAo4TwNziOG7u4rw8LL/H3Rzvz9cnUahsx5FW2I2tayJWQStpjSbkE7j1D2z/l++vdV73Bb+vmcqWM8jou1OzkOowBW5j0opV9ZT0ZSOlbmDm2jwOmoMmqMz3SKFt2f5tkA5x9N49etcjjHj+D/AE/h/wAu/wD4WNNs3c+vkXqvIHSFAKAUAoBQCgFAKAUAoBQCgFAKAUAoBQCgFAKAUAoBQCgFAKAUAoBQCgFAY5wxVgpAbBwSMgHoSK2rcVJOSyvM1lnHIr/kyliguZobsEX7knxXORKnQRHoB9Gve6ayqdSdXwnKmpKXvDynzx3U8VtarvXsbBvGU48AfXYd+1bX3wpg5zeEYhFyeETWyG2JYta3+IrmIZ3jwSVR7ak/mKzTdC2CnB5TEouLwypR6GmqX8zWO/DZNwuJFOEmYHiIl/ImtpQjJptc10MZaOrW9vBaQBFCRwxL8FAHPNbGDkGm6rLb3M97psLeYlvTiz859KSFemOdV56qqFqqk/eZuq5OO46h8p2d7ZNKzI9s6Hf3uQHUN2IqwaHNtj9mXvyVMkvyXHITEH4PMByXv4YqJUVqx2Je8/M23vG3yL/tpqVpaWZjmjVkceHHABxc9FUfv0qU1KRsdrtxpYjjvlPmkp9Bs7xtyTwRz9H9KrUaym+UoweWiSVcopNli8qlxaNaqJMvM5BtRGf4hboUI9nueVWHhLn0I0fGzyzi3jF0QZcelj8s+/vXhdc6Xc3T8P8AOnodWrdt94kqqEooBQHhNEsmDWXUIiQBIhJOAAwz+FTvS3LOYP7jTxI9zaqA3McMquAykEHkRyracJQltksMJprKPme5RMb7KueWTj9a2hTZYm4JvHYw5JdT6hmVxlSGHcHIrE65VvElhhST6HxdXaRjMjqg+sQPwzWaqbLXiEWxKSj1PLO9jlBMTq4HPdOcfGs3UWUvFkcGIzjLozyW/iVirSIrDjgsAfzNZjp7ZR3Ri2vRBzinhs8+UYf82L/ev9aezXf9H9zG+PcywXCuMoysM4ypyPyrSyudbxNY+ZlST6GJtQiBIMiAg4I3hn8KkWlueMQf3GPEj3M0syqpZiAo5k8qihXKctsVlmW0llmBdShPKWL/AHr/AFqV6W5f4P7mY8SPc9XUIiQBLGSTgAOCT8MGsezXYzsf3Mb49zJPdImA7queW8QP1rWFNk1mMW/kZc0up7BOrjKMGHcHI/KsWVTreJrAUk+hj+UIs48RM5xjeGc9sc6k9luxna+5jxI9z6ubtI8b7qu8cDeIGfxrSumyzOyLeOxlyS6s+PlGH/Ni/wB6/wBa29mu/wCj+5mN8e59w3kbnCOjHGcKwJ/I1idFkFulFpeqMqUXyTPJbyNTus6KexYD9aR09so7oxbRhzinhs8TUIiQFkjJPIBgT+ANZemuSbcXj5Mb49zZqE3FAKAUAoBQETtFoSXaAElJEOY5F9ZD3B/aruh109LPK5rzRFbUrEND0eOzjPHLH0pJG5sepYms6zV2ayz08l/PMxXWq4kJLpR1udVRd20hY71x7Uh6pF9Xua9HwvRS00MzfN+Xkv3KV9qm+R06KOCyt8DdihiX4AAfvXVIDlW1et3OpJ4yQSfJkTjfA4PKAeLY6oO1azUnF7Xh+RlYzzLRY38Bt1ljZBCFyDyUADr2rwt1F/j7Jpubf3nUjKGzK6FX2Z2VGozySqHi05nDGPJAuGX2gvRO/eva6WFkKlG15ZzZtOTcTom0+0MOmwLhcucJDCg9Jz0CgdPfU5oc5u47q2uY73VUDrMAFZeItSeSlen2qpcQotupca3h/n6EtMoxlllzliSZCGCujj4gg14qMrKZ5XJo6bSkiE0PZKK2kaTeaQjhFvnPhL9FM++uhq+K26itQ6d/X9iGvTqDyWKuWWBQCgFAeUMHPtEhUa7d4VeEWRwHaKvR6qcv+Mg89v1KcEvHZ0BzgE152KzJIuPocp2Z1uXTyrTZa0uGYqRxCHeOfh7xXr9dpK9WnGL9+P8APuOfVY6+b6Mue3BSTTrhhuspiJU8D8CK4nDFOvWRg+Xcs3NSrbRMaOgEEQAAHhpy+yKp6xt3zz3f5kla91FL2j1FbfVY3ul3oTFuoSMqhJ4tjv0PXBruaSp26BwoeJZ5+voVbJbbcy6Fw0uyiVnmh3cThSd3G6d0Hjw75/KuLqbrZRjVb1jnr6lmEYpuUfM8l0K3d2keJHdsZLDJ4cgM9KzHX3xgoQlhLsHVFvLRRdhdNikvtQV40ZVYYBUYHpty7V3eKaiyvT1ShJp/sVaYJzaaL/pmmR24ZYlCqzFt0cgSBnA+7Nee1Gpnfhz5tLBbhBQzgpesQr8u2vorxiyeA7Sca7ennL/i5vPf9CtNLx0XjULFJ4zHIMoSMjvgg4PuOONcKi+dM98evP8AEtTgpLDKJ5TtKhitojHFGuZlzhQOld/g2ptusl4km+RU1MIxSwi1ps9bHw3EKK6lWDKoByB7q5c+IXxlKLllc1zJ1TBpPBG+UyMGwlJAJGMZHvqbgkmtTjPkzXUr3CV2UiVbSAKAB4a8qrcSk3qp57m9C9xEI0C/LQO6ufNuw+keNdBTl/xbefP9SJpeOWO+0qKZlaVA+6DgNxAzzOO9cqnV20xca3jJPKuMnllH1nTYV1e0QRRhChyu6MHnzFd/T32y4fObk88+ZUnGKuSxyLrZ6JBFJ4kUaoxXdO6MZGetcK3W3W1+HY8rqWo1Ri8pFU8rUSmCEkL88vEjpg9a6vAZPfNZ8iDVrkics4LFnhMfgeKnFfDK73q8fV6YqpbZrYxmpJ7X3+ZvFVvGOpYK5RYFDIoBQCgFAKAjdodJF1A8JZk3hzU9eme491WtFqfZrVZjJHZDfHBj2L2sS3Q2d8EglgT0WHCOVB7SfW7ivb03QugpweUzlyi4vDIDaCa51oMYz4Voh/hKw+eI9px9HtVTV8Sp081CXN+foSV0ymsouuxG0kc6ebPGsFxEu68HTA4Zj+khq9CcZxUovKZE008MirzyYRvc5WVks3bfkthyZweGOynqKbI7t2OYy8YLBtRtFDpsC+jlj6MMKc2PQADkPfWzeObMHOntb6KZNUl3Z5lyXgxwRD0iPRgK5dXFqZ3updPJ93/OhPLTyUdxbNf27tHsgUUXDXIKJb+0W5EOPZA6mum2orL6EGCO2L0iS1twkrlmJLbvSMH2FPUCvF8T1Veou3VrkuWe506IOEeZP1zicUAoBQCgFAUHRf57d/6X7RV6HU//AC6/p+pTh9uy9zeqfgf0rg1fGvmi1LoVPY6wjuNNEcqhkZ5QR/7jcR2IrscTvnRrd8HzwitTBSrwyqaxFPpsc1o+ZbWdSsTfRY8gf3FdXTTp1ko3x5Tj1/n5MgmpVpxfRnU7Efw0+wv6CvK6n7aXzf5l+HwojdQtbe+WWCRc+G+6fpKd0EFT04NVmqd2jcLY9JLPz9DSSjZmL8iv+TmJ4ZLu2Ll44XAU9BkchXR4xssqruxhv8iHTZUnEvFefLZz7yffzDUftD/revR8Y/tav55FPT/HI6FXnC6UHWP57a/6P7S16HT/APy5/N/oU5/bov1eeLhR/Kz/AHaL/WX9DXe4B9rP5FTV9EXO1OUUj6I/SuLesWSXqyzD4UQPlBt2ewnCjJC5x8DV/g81HVLPnlEOoWYGbYm9WWygZSDhACB0I5g1rxWuUNVLK680ZoknBGjaYl1aV14rDbqhYcgxYnd+OKs2Zq4bGMusn+BoveubXkWuuKWiha6f+NWnuQ/vXo9Kv/zLPqUrPt0X2vOFwovlax5vDnl465/A13+AfaT+RU1fRFiTTbaPwpdxEZcBWUAcXG7jhzzmqMtRqbHOrLaeevZPJKoQjiRMVzicUAoBQCgFAKAUBG6zocF0FE6BtxgQevwz2PUVa0ust0zfhvqRzrjPqSEaBQAoAAGAByFVpScm5S6m6WCF2i0Lx92WFvCuYuMcg/6W7qa6XDuIy00tsucX+HqQ3Uqayup92/lNCQMk8TefIQngAfOMeTKfonnXsI2QlHenyOa4tPBr6Po0jym8vW37lhwHsRD6KD968vxPijuzVV8Pn6/sX6KNvvS6lhriFkibPZ23ine4SMCR+Z6DvujoT1q7bxC+ypVSfJfj8yONMVLciWqkSigFAKAUAoDwiieDBEwbOQJKZlVhKeb77ZPuPHiOA/Cr8uJXyh4bxjthESpinkkp4Q6lTnB7Eg/iKp12OuW5dSRxysGtpWkxWy7sIKrknd3iRknJIB6k1NqNXZqOdmM/I1hXGHQy6hYxzxmOVQyNzB/UdjUdF86Z74PDMygpLDM8aBQAOQGB91aTk5Scn5myWFgiLvZqCSRpf4qO+N8xyMu9gY4hTV2riV1cFXyaXTKzgilRFvJvabp0dum5EoUZye5Pck8SfearX6my+W6x5N4QjBYRsuuQRx49uB+41FGW15NmskXYbOwQO0kSsrt6x329L7XHjV27iN1sdk8NfJEUaYxeUS1USYiZ9nYHlEzKxlHJ99sj3DjwHE8Kvw4ldGHhrGO2EQumLefMlFGBiqMnl5JUsEfq+iQ3WBOpcKcgbxAB74B51a0+tt06fh4X0I51Rn1Ny1thGoVc4HLJJ/M1DddK2W6WM+iwbxiorCMpGeBqJNp5Rkgf/R9sGZkEke96wjkdFP3KcV01xbUbcSw/mskPs8M8iU03To4E3IkCrz95Pck8SfeapX6iy+W6x5JIQjBYRt1CbkRcbOQPKJmVjKOT77ZHw48Kvw4lfCvw1jHbCIXRFvJLKMDFUW8vJKlgjtX0KG6x46lwOQ3iB8cA86tabXW6dNV4X0I51Rn1NSDZO2R0cCQlCCoMrlQRywpbFTT4rqJxcXjn15I1Wngnkna5xOKAUAoBQCgFAKAUAoBQGq+nxmVZSimRQQGxxANTLUWqt1KXuvyNHCLe7HM2qhNxQCgFAKAUAoBQCgFAKAUAoBQCgFAKAUAoBQCgFAKAUAoBQCgFAKAUAoBQCgFAKAUAoBQCgFAKAUAoBQCgFAKAUAoBQCgFAKAUAoBQCgFAKAUAoBQCgFAKAUAoBQCgFAKAUAoBQCgFAKAUAoBQH//Z"/>
          <p:cNvSpPr>
            <a:spLocks noChangeAspect="1" noChangeArrowheads="1"/>
          </p:cNvSpPr>
          <p:nvPr/>
        </p:nvSpPr>
        <p:spPr bwMode="auto">
          <a:xfrm>
            <a:off x="155575" y="-1912937"/>
            <a:ext cx="7600950" cy="309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6" descr="data:image/jpeg;base64,/9j/4AAQSkZJRgABAQAAAQABAAD/2wCEAAkGBxQSEhQUEhQUFhUVFhkaGBgYGB4dGRsgGxcYHxobFxoYHCggHBwlHhgXIjEiJSkrLi4uGB8zOTMsNygtLiwBCgoKDg0OGxAQGzQkICY0LCwsNy80LCw0LCwsLCwsLCw0LCwsLCwsLTQsLCwsLCwsLCwsLCwsLCwsLCwsLCwsLP/AABEIAI8BYAMBEQACEQEDEQH/xAAbAAEAAgMBAQAAAAAAAAAAAAAABQYDBAcBAv/EAEUQAAIBAwEGAQcKAwYFBQAAAAECAwAEEQUGEiExQVETBxQiMkJhcRUzUmJygZGhscEjNdEkNENTc5IlY7Lh8BaDosLS/8QAGwEBAAIDAQEAAAAAAAAAAAAAAAMEAQIFBgf/xAA2EQACAgECBAMFBwQDAQEAAAAAAQIDEQQSBSExURNBYRQiMnGBM5GhscHh8CM0QtEVUvE1Jf/aAAwDAQACEQMRAD8A6JXzk7QoBQCgFAKAUAoBQCgFAKAUAoBQCgFAKAUAoBQCgFAKAUAoBQCgFAKAUAoBQCgFAKAUAoBQCgFAKAUAoBQCgFAKAUAoBQCgFAKAUAoBQCgFAKAUAoBQCgFAKAUAoBQCgFAKAUAoBQCgFAKAUAoBQCgFAKAUAoBQCgFAKAUAoBQCgFAKAUAoBQCgFAKAUAoBQGtqFuZI2UMykg4KnBB6cRU2nsVdik0mvPPPkaTWUVXyb6lJIs8c7u8sUmGLE8uIGB8Qa63GaIQ2SrSSfZFfTTbyn1PF2qPyqbcn+EV3B28QcSQevMCtnw5ewb8e98X07Dxv6uPLob+1sjmS1hid0eWTiVYjCKMucdeg++oOGxgq7LLIppLzXmbXN5STJbVL5LWB5HJKxrnick9hk8yao0Uy1VyguWfwJZyUI5IPQbaa8jFxcSyoJOKRRMUCr0yV4sa6Ortp0svBqgnjq2s8yGuMrFukyN2ka600rPFNJNAWAeOVt4jP0WPHFT6P2fXRdc4KMu65Gtm+p7k8oumnXizxJKnquoYffXEvplTa631RZhLdHJS7mWU6v5sJ5liMW/gOee6TwJruw8NaDx3CLl8l3wVXnxduWbGkXtxBqLWckjTRMhdGf1x8SPwqPU1U3aJaiMVFrt9xmEpRs2N5LnIm8CDnj2OD9xHKuDGW15RbayUjYa5lkubtZZZHEMmEBY4Ay3MZ48Mc69BxSFddEHCKWevJdipQ25vLLzXni4UTa6eVL+zijmlRJzhwGP0gOHavQ8PVc9LOcoJuOccl2yU7sqxJN8yW1LQJ8b1tdzK45K53kPuIPGqtOvobxbVHHdLobyqmucZMw7FbTPc+JDcKFuIThgOTccZA+P7U4nw+NCVtXwv8BRc5e7LqWuuQWRQCgFAKAUAoBQCgFAKAUAoBQCgFAKAxXM6xqXchVUZJPIVvXXKySjBZbNXJJZZUvlS/nDXltFmziONwj05l9p1Hu6V6mrgtSp2z+J+fYoy1Mt2V0LLpGqR3MSyxNlT+IPUEdDXmtTpp6eeyf/pdhNTWUbtQG4oBQCgFAKAUAoBQHONSuvk7U5ZOO5cREgDlvjkPjkf/ACr1FEPbtFGL6xa/D9ihJ+FY2fW0ez7pp8My/wB4gbxmI7ud5/wOPwppddGesnW/hfJfT+MTqarT8yW2XvBfXBuh6kcKRrnmHbjJ+wqnr4LS6dULrJt/RdCSp+JPd2M3lLt2fT5Qozgqx+Ctk1BwWSjqlnszfUr3Dd2KvFlsoGXogU+4rwOfwqLitbhqpZ8+ZtQ04I1fKPIo0+fe6gAfHeH/AHqTg0ZPVLHrn7jXUteGbexdu0djbq4wwjGR2zUXFJqeqm0bULEEVXUVkOujwWRX8DgXUsvqnOQCD+ddah1rhn9RNrPl8yvPPjcjc2UvP7dcLdgC8OAp9koBwEefx99R8QqfskHR9muvf5s2pl/Ue/qXmvOlwoXk+/vmof6v7tXo+Mf29X88ilp/jkXyvO4LhQttf5ppv2v/ALivQ8M/sbvr+RUv+1iX6vOlw5/s3Fv6zdyJxRUKkjlk7v8A+TXpdc9vDoRl1eClVzubR0CvNl0UAoBQCgFAKAUAoBQCgFAKAUBjnmVFLOQqqMknkBW0ISnJRistmG0lllUhhvdU3prR/Agh4wlh8+47/U5j7/w9fouF11VtWLLfX/SOdbe5PkSGjbSLIkguB4M0HzyNwxj2h3U1w9ZwqyqxKtZT6f6ZarvUo8zX0nTJNYkEkoZNPRvRXkZyOp+p+teg4fw+Oljl85Pq/wBCndc5v0OmRtGm7EpRTu+igwDgdl7CuiQlD2m2YltJWvNPXKtxuLccmHV4x0b3VV1ekhqYbJfR9jeuxweUaF3tjF4KNb5lmlO7HEPX3uoYdMda83Rwe2VzhPlFeff5F6Woio5XUxWmp3VnKkOp7v8AG4xTL6gJ5xMehHSrvEeER276F06rv+5FTqHnEi1V5ountDIoBQCgFAKAhtd2fS6kt3f/AAH3viMcvxCn7qv6PXS08JxX+S5ejIbKlNp9iVuIQ6sjDKsCCPcRVKubhJTXVcyRrKwRuzOirZwCFTnDMc/aOfy5Va12r9pt34x5GlVeyOCUkQMCCAQRgg9aqRk4tSXVEjWeRVbXZOS1dmsZ/DRjkxSLvJ93EEV2JcSq1EFHUwy15rqVlTKDzBm3Js807o95IJBGcrEi7seehbJJY1F7fXTFx00cZ6t82beE5PM2WDFcsnKw+zUnn3nnjLvbu7u7nDGMd+ddhcQo9m9n2vHz+pW8Ke/fk2Npdl0uyjhzFNGcrIvMe49xUOi4jLTZg1ui/I3sp38/Mk7OKZY8SSI7gcGC4HxIzVe2enlNOEWl5rP5G0VNLmys6VshcW0kskN0oMrFmBiyMkk8PS95rp3cU090FCyttLpzII0Ti8plh0ixkjMjTS+I7kcQu6AAOAAya52q1FdijGqO1LP4k9cJLLk8kNr+y0tzcx3AnCGH5sBM44545PGrul4jTRS6nBvPUinTKUt2TcbT71wVe6jVT1iiw+PcWcgfhUS1Gire6Fbb9XyNtlr5Nm/oujxWse5EDxOWYnLMTzLHqaqarV2ame6f07IkrrUFhEhVYkFAKAUAoBQCgFAKAUAoBQCgMc8yoN52CqOpOB+JraFcpvbBZZq5Jc2amtaXHdQtDJndYdDxHYiptNqZ6axTiazgpxwzS2X2sNifM9RYKqKTBPjCuqj1WxycD8a9tpdVXqIb4fX0OZOtweGa1nofy5dC9ni8K0QbsS4xJOAfWkP0OwqwaFw2n2ji0+JVVd6RvRhgTmx6AAch76w2kssFB/8ATdzMTeSzsl9nejIPoRjpHu9V6GuDZxyMbtsVmHm/9FuOle3n1Jd/KYyweEYG+Uc+GIAOBY8nB+h1ruwnGcVKLymVWmnhkrsJsWLUtdXO695NlnYDgmfZTt8a2MGDyn6vCYvMhELi4n9SP6H/ADGPs45itZ2Rri5SeEjKTbwjHs7YPBbxxSyGR1HFj+nwHKvDa26F9znCOF/OZ1aouMcMkQaqNYNz2hkUAoBQCgFAKAUAoBQCgFAKAUAoBQCgFAKAUAoBQCgFAKAUAoBQCgFAKAUBiurhY0Z3OFUEk9gK3rrlZNQj1ZrKSissrej6M2tHxp95LFSRHGDhpSOG+2OQHQV7TQaCGlh3k+rOZba5v0PgXUmlSebXrFrc58C4PYexJ2YVS4lwrxX4lPxea7+pLRqNvKRm0XRX1iVbi4UpYxtmGMjDTEe2/wBX3Vd0GgjpYd5PqR22ub9C2bZ7WQ6bCowGlb0YYhwyeQz2Ud6vkJWovJzJcxtc3U7efyYdHU+hDjiqKOo6GsNJrDM5x0I2TamaA+azwMb7eCIij0Jc8nVuWOpFees4GndmLxD8V6FuOq93n1Lhsdsh5uxublhLdyD0m6IPoR+4d679dca4qEFhIqSk5PLPnbTa1oGW1s18a9l9VBxEYPtydgK3MFRu9nLrS28+ZjdeIP7Xw9NfrR9d0dqqa3SLU1bG8PyJKrNksmUXcmrP5vZMVtxjx7j3H2E+sRXO4bwrwX4lvOXl6epNdfu5RPrEukyiC4LPaOcQznmn1JO3uNbcT4Yrl4lfxfn+5ii/b7r6FpVs8RxFeTaaeGdA9oZFAKAUAoBQCgFAKAUAoBQCgFAKAUAoBQCgFAKAUAoBQCgFAKAUAoBQCgPGXIweINZTaeUYayVUyyaPKZ4ctZO38aHPzZPtx5/SvWcL4l468Oz4vzOffRt5rodAnhttTtcHdlhlXge3vHZhXZKxQm1q70NWt5ka5gPC0lzyPSOU9KAabs14oknv8TTzj0uqop5JH2x3FeW13F7Hbil4S/H9i/Vp1t94+tE2nbS7hLO8l37Z/mJSfSj7LJ7vfXd0OrWpq34w/MqW17JYLltZszHfxDDbkqelDMvrKehBHMVcIynTbeXkKeYyQ/8AEc7iN/hMP83Pw44rSyca4ucnyRlRbeEaI2Xntgt1bzM16pLSMx9GbPrIw6DtXCp42pX4ksQfTui3LTYjy6l92N2rh1GElcCRfRliPEqeR+KnvXoCmV7UtMm0iZrqyQyWjnNxbjmneSIfqKAjNV1dtbPhw70dgpHiORh5WHHdUeyB3rn6/iEdLHvJ9F+pNVS5v0LLbwKiqijCqAAOwHKvGWWSsk5y6s6UUksIy1obCgFAeNy4c6ysZ5mGVaPaqVriW3S0zJEMt/FGMcMYO7xPEV13wylVRtduIvpy/cr+PLdt28zc2d2nS6aSMo8U0frxvzHwI4H/AL1X1vDpaeKmnui/M3ruU3jGGTF07KpKKGYdC27+eDVOqMJSxN4XyySSbS5FW0fbCW6Vngs2YI26f4qjiBnhwrrXcKppaVluM+n7leN8pdIll0y6MsSuyFCw4oTkr7ia5mppVNjgnnHmTwlujkjr3XSJ/NoI/FlC7zZbdRR0y2Dx92KtU6GPg+PdLbHy5ZbI5Wvdtiss2NH1GSUyJLF4TxkDG9vBgRkMpwOH9Ki1emrqjGdctyln06G1c3JtNYwZNZ1eK1j35TgE4AAyzHso6mtNLpLNTPbD6+hmdigssjzql4V31sxjmFMoEn+3dxn76t+y6NS2O7n8uX3kfiWYztPdntqYrpmjw0cyetG/Bh3x3rTWcNs063p7o90ZruU+XRm9rd+0ETSrHvhASRvbpwO2Qc1BpNPG+xQcsN9OWTeybgs4NbZfWzeQ+N4fhqSQuWyTjnkAcKk12jjpZ7N2X8sGtVjms4MWp6+8NxFB4G8Zs7jeIAOHPeG7wqWjQV20yt3429eX7mJWuMlHBMzMwUlVBbsTgfjiufCMHPEnhd8foStvHIq1hthLN43hWbMYDhwJVznJ9Xhx5HtXYs4TVVt3243dOX7leOolLOI9CX2b2gjvUZowylDuujesp99UdboZ6WSUnlPoyWq1WLkSF7dpEjSSMFRRkk1WqqnbNQgstm8pKKyyEstenuBv29rmM+q8sm5vDuqhScfGujZodPQ9t1vvdks4IVbOXOMTLp+tytcCCa2aIlSwcMGQ4xwBAznjWl+iqjS7qrNyWF07mY2yctslg2No9Xa0habw/EVOLelukfDI41DotLHUz2OWH5csm1tjgs4Iu02onkiSZbJjG+MESLnBOM4xV2XDKY2Ot3e8vLH17kXjyazt5FoB4Vx2ueEWUV6LaGScyeaQCRI2Kl2k3N4jmEG6c/HhXUfD6qVH2ieG/JLOPmQeNKWdiJXR70zwrIyGMtnKE5IIYjBI+FUtVQqLXWnnGOfzWSWue6OTdqubigFAa9/epDG0krBUUZJNSU0zumoQWWzWUlFZZC6FosmrOtxdKUslOYYTwMvZ5Pq9hXs9DoIaWPeT6s5ltrm/Qxa3N8hXSvbMHt7hsyWnEuv0niA5D41fIi+A22p2nsywSr/58GFAc0vLi50ubzFQbrxBm14+mOON2Udh391cvV8Kq1Fin07+pYr1EoLBbdnNgY1ika+AnuLhcSseSg+xH2A710oQjXFRisJEDbbyyE0vaD5Huxp9zMJLZuMMhOXiBPBJfd2NbGC37X7NRX8IJbckT0opl5oeYOeq0aTWGDnei+earm1yEhiYrcXKHhIAfVj9561zqOF003O1fRdied8pR2lr13YtbdUudOK289umOJwkiLzWX+tdEgJPYfbGLUocjCyrwkjzy947qe9AVzaXQJNOla8slLW7HNxbjp3kiH6iqet0UNVDbLr5MkqtcHyJTTNQjuI1liYMjDgf2PY14u+idE3Ca5nThNSWUbVQm4oBQCgOd2mpJBrF60m9jcXiqlseinPdBx8a9NOid/Dq4Q6/d3KO9RubZI7HQLPdXN+p9CQ7kY64GMsw6ZI4e6q3EpunT16V9VzZvSt03MuL8j8K4kPiRafQ5l5Nr6aOCfwrcyjxiSQ4Xjujhg/+ca9TxWim2yHiWbXjly9ShRKUU8LJ0bTpzJEjsu4WUEr2yOVea1EFXbKCecci7B5imUjbCzubS68/tRvqVAlXnwHcduXLliu7w+2nU0ey29V0/b1KtsZQnviWjZjXYr2LxYxhuAdeoPYnqO1cnXaSemnsk8ryJ6rFNZKvtLLv6xZxv6iDeUdCx/fhXX0MdnDpzj1eSva83JM6BXmy6c52ph8LWLSSPgZAN7HXmOP3fpXp+Hy8Xh84z6LK/Uo2rbami4bV/wBzuP8ATauNwz+6gWr/ALNkT5L/AOXx/ab9as8b/uvoiPS/AebR/wAysPhJ+gqXQf2N388jFv2sS2GuGupZOZ7Ha3FayX7S7wHik5CkjgW5kDA++vV8R0k9TCqMMfxIoU2KDk2WHyf6duRy3BIzdOZAo5KMndB9/HjXN4xfunGlf4/iTaaPJy7kZ5W5j4dvHkhHk9I/Dofxz91WeAQWZz8+hpq30ReraMKiqowAoAA7Yrg2ycrJN9cstxWEj1ogWDEcVzg9s861U5KLinyfX6GcLOSA8of8vuPsj9RXR4P/AHUfqQ6j4CJ2U1WeOytgLUsmEXf3xyZ8b27jPDOav6zSUWaibdmJdcY7LuQ12SUF7vIvBrzqfmXDmLzz6NO+VMlnK+99nPv6H3da9Vtp4nUnnE1/PuKGZUS9Do2n3aSxrJGQUcZBHv5/fnNeavqnVY4T6ouwkpLKNmojcUAoCn6RCNR1For0+GluQ0Vqf8X67HkwHYV7XhulppqUq3lvqzl3TlKWGdF2p1GS1tJJYITK6L6KL+uOw7CuiQlA2MtElU3skgnuJvXfon/LUH1QK8txjV3OzwsbYr8fUv6euONxpXFxLpt4F07EjXWd61OcBukox6ozzrq8J1Vt9X9RdPPuV9RCMZci9bH7JebFri4fxrybjJKeS/UjHRRXUICO8oO3YtSLa3ZTcyYGT6kQPtP7+wrDeFkIjtO2ZhWGQTYmeYZmlfiXJ5nPQDpXj9TxO+y5Shyw+S/2dKFEVHDILZ20u7zxNPguGOnxvhp+O/u9YUfr2zXrKZzlWpTWH5o58kk+R1rT7GGzgEcYWOKJfgABzJP71KanLtd2mGrXS2qyGKz4nPEG5Kniqn6P61U1t86KXOEcv8vUkqgpSw2but6F4e5c2bLBNbrwPJGUexJ7sda4HDuKWKzZZ7yk/qn/AKLd1CccryLnsTtGNQtVm3GQ8VYEcCRz3SfWX316ooFJ2xsBpE63NsR4Vw4Elr1LH24R37j+tU9booamGJcmuj7fsSV2OD5FmifeAOCMgHB5jPevDzjtk49jqp5WT7rUyKA8Joll4MFE0ZmGq3MrRTCKVQqsY2wSAo48OXA/hXo9RBPQQrUluWH1XqU4P+q21yFzYT6ddma2jaW2mP8AEiQZKnuo/OsV3U6/T+Hc8TXRv+feHGVU8xXIt636tEZAsmMcijBv9pGa4/s0o2qDa+9Y+8s7045KL5Prt7SOZJ7e5BeQuCImIIwBjgOfCu7xShamUZQnHly6oqUS2J5TL1pF200YdkaPJbCsMMACQMjpkDP31wdXVGqzZF56ZfqW65OSyyKXX/DknjuI5cB/QKxMyspUcioPHOauy0HiQhOlrpz5pYfci8XDakauwmktEbmUxmJZ5N5IzzCjqw6ZzyqTi+pjNQrT3OPV+pjTwayz5242dknMVxbEePAcgH2hnOPjWOF66FSdNvwsX1OXvR6m3YbVAqPHhuI5APSXwnYE/VKggitLeFS3ZqknH5ozG9Y95PJqWGlSXN6LydDGka7sMbet9ph05nhUt+or02m9mqeZP4muhrGDnPfLp5Fmv7YSxvGfbUr+IxXJot8KyM+zLM47otFL2Qu5LBGtbqKXCMSkiIzqwP2Qa7uv08da1dTJdOabwVKpuv3ZIk7SJ7u9S5MbxwwIypvjDOzc23TxAHTNVrZQ0mllQpZlJ88eSN45ss3Y5Is0z7qknOAOgyfuA4muRXFykkiy3hZKHsJARJeJNDKqzyErvxsFYEtzJGBz616Pik/crnXJZj6r0KVC5tSXU+9Lgn0y4aIJJLZyHKFFLNGT3A44rS508QpU8qNi78smY7qZY6om9q9EXULbdBKsDvRlgRg/WB4jNc/Q6p6K9qXNdHjmTWw8SPIjtC16e3QQ30E28gwJUQurAcs7ueNW9VoatRLxdPNc+qbwRwtlBbZolrDWmnnCxxSLEqku7oVBPDdC73HvVS7RRoobnJOTawk8/Mkja5ywlyMG3ys1lLGiu7uMKFUt1HPA4VtwjC1Cm2kl3eDGo+DBF7O601vYxxG2uTLGmN3wWwTxxxxjHKrmq0Su1Ls8SO1+qI4W7YYw8lwd28MkD0t3OPfjlXEjGPi7W+WfwyWW3tyVW610T2jRyW85mZCpjMTcW5Z3sboHXOa7VeidWqVkJpQ65yunYrO3dDa1zJXYvS3tbOGGTG8u8TjpvuzY+7ex91c7iV8btTKcOnL8EkT0xcYJMnKokooBQELtHoIuQrIxjnjO9FKvrKex7qe1dDh/EJ6WXeL6r9SG2lTXqS2xW1xnJtbsCO8jHpL7Mg+nH3B6ivZ12xtipweUzmSi4vDIjbDZma0aS80wD0gTNb49FvroOjDqOtRanSVaiO2xG0LJQfI3fJXpsBgN2snj3E3zsh9ZT/lgHioHapoQjCKjFYSNW23ljyh7bm1DW9oDJclcndG8Il6s2OvYVlyUerMJZPvY7ZiylsW9IXPnQzNK3rO3XnxXB6dKyCnbS6RcWTRWk07DT5HA8fGXVT/hMRyHTPaqvsdPjeNt97+c/mSeLLbtOr6db29pbKItyOCNMg54Yx6xPXPPNWiM5btTtWL+WJJPFi0sybrygY8UjlvHmsZP9a0VkN+zPPsZ2vGToGubI213apEgCCMAwPHwKHHAqR0/WtzBzuK1nuLyPTtSkESIM8OHnWD6IDdB3FU6NBTRZKyC5v8AD5EkrZSWGdI2h1y30y2XIAwNyGJBxY9FUfvVwjKbo+lSzzee3/pTt83H7MK9Ao+l3NeX4pxTfmqp8vN9/wBi/RRj3pFlrglsUAoBQCsAVkCsAUArIFDAoZFAKGBQyKAUMChkUArAFZAoBQwKAUMisAVkChgUMigFAKAUBTtu9x3hjhDG/wB4GDw+Dpx4s56J3zXoeBwvy5L4P19ClqnD6lt2P2uaRzZ3q+FexjiD6sg+nGeue1elKRFbYbO3Fm0t7pR3WdT48IGVbh84i/THOgNLYeG3Fv40b+I8mTNI/rlvaD54jHavIcWs1E79k1hf4pefr8zo6eMFHKIXTNVlt7me706F5LJD/aFHqOc+k0I7jqRXpdFG6NKVz97+dfUpWuO73TqtpdW2pWuV3ZYZVwQfzBHRhVojOW7TaNNZNFa3M0jaWXyp6g+zHK3PczUV7sVbdSzLyNoYz73QuFxbwmAo4TwNziOG7u4rw8LL/H3Rzvz9cnUahsx5FW2I2tayJWQStpjSbkE7j1D2z/l++vdV73Bb+vmcqWM8jou1OzkOowBW5j0opV9ZT0ZSOlbmDm2jwOmoMmqMz3SKFt2f5tkA5x9N49etcjjHj+D/AE/h/wAu/wD4WNNs3c+vkXqvIHSFAKAUAoBQCgFAKAUAoBQCgFAKAUAoBQCgFAKAUAoBQCgFAKAUAoBQCgFAY5wxVgpAbBwSMgHoSK2rcVJOSyvM1lnHIr/kyliguZobsEX7knxXORKnQRHoB9Gve6ayqdSdXwnKmpKXvDynzx3U8VtarvXsbBvGU48AfXYd+1bX3wpg5zeEYhFyeETWyG2JYta3+IrmIZ3jwSVR7ak/mKzTdC2CnB5TEouLwypR6GmqX8zWO/DZNwuJFOEmYHiIl/ImtpQjJptc10MZaOrW9vBaQBFCRwxL8FAHPNbGDkGm6rLb3M97psLeYlvTiz859KSFemOdV56qqFqqk/eZuq5OO46h8p2d7ZNKzI9s6Hf3uQHUN2IqwaHNtj9mXvyVMkvyXHITEH4PMByXv4YqJUVqx2Je8/M23vG3yL/tpqVpaWZjmjVkceHHABxc9FUfv0qU1KRsdrtxpYjjvlPmkp9Bs7xtyTwRz9H9KrUaym+UoweWiSVcopNli8qlxaNaqJMvM5BtRGf4hboUI9nueVWHhLn0I0fGzyzi3jF0QZcelj8s+/vXhdc6Xc3T8P8AOnodWrdt94kqqEooBQHhNEsmDWXUIiQBIhJOAAwz+FTvS3LOYP7jTxI9zaqA3McMquAykEHkRyracJQltksMJprKPme5RMb7KueWTj9a2hTZYm4JvHYw5JdT6hmVxlSGHcHIrE65VvElhhST6HxdXaRjMjqg+sQPwzWaqbLXiEWxKSj1PLO9jlBMTq4HPdOcfGs3UWUvFkcGIzjLozyW/iVirSIrDjgsAfzNZjp7ZR3Ri2vRBzinhs8+UYf82L/ev9aezXf9H9zG+PcywXCuMoysM4ypyPyrSyudbxNY+ZlST6GJtQiBIMiAg4I3hn8KkWlueMQf3GPEj3M0syqpZiAo5k8qihXKctsVlmW0llmBdShPKWL/AHr/AFqV6W5f4P7mY8SPc9XUIiQBLGSTgAOCT8MGsezXYzsf3Mb49zJPdImA7queW8QP1rWFNk1mMW/kZc0up7BOrjKMGHcHI/KsWVTreJrAUk+hj+UIs48RM5xjeGc9sc6k9luxna+5jxI9z6ubtI8b7qu8cDeIGfxrSumyzOyLeOxlyS6s+PlGH/Ni/wB6/wBa29mu/wCj+5mN8e59w3kbnCOjHGcKwJ/I1idFkFulFpeqMqUXyTPJbyNTus6KexYD9aR09so7oxbRhzinhs8TUIiQFkjJPIBgT+ANZemuSbcXj5Mb49zZqE3FAKAUAoBQETtFoSXaAElJEOY5F9ZD3B/aruh109LPK5rzRFbUrEND0eOzjPHLH0pJG5sepYms6zV2ayz08l/PMxXWq4kJLpR1udVRd20hY71x7Uh6pF9Xua9HwvRS00MzfN+Xkv3KV9qm+R06KOCyt8DdihiX4AAfvXVIDlW1et3OpJ4yQSfJkTjfA4PKAeLY6oO1azUnF7Xh+RlYzzLRY38Bt1ljZBCFyDyUADr2rwt1F/j7Jpubf3nUjKGzK6FX2Z2VGozySqHi05nDGPJAuGX2gvRO/eva6WFkKlG15ZzZtOTcTom0+0MOmwLhcucJDCg9Jz0CgdPfU5oc5u47q2uY73VUDrMAFZeItSeSlen2qpcQotupca3h/n6EtMoxlllzliSZCGCujj4gg14qMrKZ5XJo6bSkiE0PZKK2kaTeaQjhFvnPhL9FM++uhq+K26itQ6d/X9iGvTqDyWKuWWBQCgFAeUMHPtEhUa7d4VeEWRwHaKvR6qcv+Mg89v1KcEvHZ0BzgE152KzJIuPocp2Z1uXTyrTZa0uGYqRxCHeOfh7xXr9dpK9WnGL9+P8APuOfVY6+b6Mue3BSTTrhhuspiJU8D8CK4nDFOvWRg+Xcs3NSrbRMaOgEEQAAHhpy+yKp6xt3zz3f5kla91FL2j1FbfVY3ul3oTFuoSMqhJ4tjv0PXBruaSp26BwoeJZ5+voVbJbbcy6Fw0uyiVnmh3cThSd3G6d0Hjw75/KuLqbrZRjVb1jnr6lmEYpuUfM8l0K3d2keJHdsZLDJ4cgM9KzHX3xgoQlhLsHVFvLRRdhdNikvtQV40ZVYYBUYHpty7V3eKaiyvT1ShJp/sVaYJzaaL/pmmR24ZYlCqzFt0cgSBnA+7Nee1Gpnfhz5tLBbhBQzgpesQr8u2vorxiyeA7Sca7ennL/i5vPf9CtNLx0XjULFJ4zHIMoSMjvgg4PuOONcKi+dM98evP8AEtTgpLDKJ5TtKhitojHFGuZlzhQOld/g2ptusl4km+RU1MIxSwi1ps9bHw3EKK6lWDKoByB7q5c+IXxlKLllc1zJ1TBpPBG+UyMGwlJAJGMZHvqbgkmtTjPkzXUr3CV2UiVbSAKAB4a8qrcSk3qp57m9C9xEI0C/LQO6ufNuw+keNdBTl/xbefP9SJpeOWO+0qKZlaVA+6DgNxAzzOO9cqnV20xca3jJPKuMnllH1nTYV1e0QRRhChyu6MHnzFd/T32y4fObk88+ZUnGKuSxyLrZ6JBFJ4kUaoxXdO6MZGetcK3W3W1+HY8rqWo1Ri8pFU8rUSmCEkL88vEjpg9a6vAZPfNZ8iDVrkics4LFnhMfgeKnFfDK73q8fV6YqpbZrYxmpJ7X3+ZvFVvGOpYK5RYFDIoBQCgFAKAjdodJF1A8JZk3hzU9eme491WtFqfZrVZjJHZDfHBj2L2sS3Q2d8EglgT0WHCOVB7SfW7ivb03QugpweUzlyi4vDIDaCa51oMYz4Voh/hKw+eI9px9HtVTV8Sp081CXN+foSV0ymsouuxG0kc6ebPGsFxEu68HTA4Zj+khq9CcZxUovKZE008MirzyYRvc5WVks3bfkthyZweGOynqKbI7t2OYy8YLBtRtFDpsC+jlj6MMKc2PQADkPfWzeObMHOntb6KZNUl3Z5lyXgxwRD0iPRgK5dXFqZ3updPJ93/OhPLTyUdxbNf27tHsgUUXDXIKJb+0W5EOPZA6mum2orL6EGCO2L0iS1twkrlmJLbvSMH2FPUCvF8T1Veou3VrkuWe506IOEeZP1zicUAoBQCgFAUHRf57d/6X7RV6HU//AC6/p+pTh9uy9zeqfgf0rg1fGvmi1LoVPY6wjuNNEcqhkZ5QR/7jcR2IrscTvnRrd8HzwitTBSrwyqaxFPpsc1o+ZbWdSsTfRY8gf3FdXTTp1ko3x5Tj1/n5MgmpVpxfRnU7Efw0+wv6CvK6n7aXzf5l+HwojdQtbe+WWCRc+G+6fpKd0EFT04NVmqd2jcLY9JLPz9DSSjZmL8iv+TmJ4ZLu2Ll44XAU9BkchXR4xssqruxhv8iHTZUnEvFefLZz7yffzDUftD/revR8Y/tav55FPT/HI6FXnC6UHWP57a/6P7S16HT/APy5/N/oU5/bov1eeLhR/Kz/AHaL/WX9DXe4B9rP5FTV9EXO1OUUj6I/SuLesWSXqyzD4UQPlBt2ewnCjJC5x8DV/g81HVLPnlEOoWYGbYm9WWygZSDhACB0I5g1rxWuUNVLK680ZoknBGjaYl1aV14rDbqhYcgxYnd+OKs2Zq4bGMusn+BoveubXkWuuKWiha6f+NWnuQ/vXo9Kv/zLPqUrPt0X2vOFwovlax5vDnl465/A13+AfaT+RU1fRFiTTbaPwpdxEZcBWUAcXG7jhzzmqMtRqbHOrLaeevZPJKoQjiRMVzicUAoBQCgFAKAUBG6zocF0FE6BtxgQevwz2PUVa0ust0zfhvqRzrjPqSEaBQAoAAGAByFVpScm5S6m6WCF2i0Lx92WFvCuYuMcg/6W7qa6XDuIy00tsucX+HqQ3Uqayup92/lNCQMk8TefIQngAfOMeTKfonnXsI2QlHenyOa4tPBr6Po0jym8vW37lhwHsRD6KD968vxPijuzVV8Pn6/sX6KNvvS6lhriFkibPZ23ine4SMCR+Z6DvujoT1q7bxC+ypVSfJfj8yONMVLciWqkSigFAKAUAoDwiieDBEwbOQJKZlVhKeb77ZPuPHiOA/Cr8uJXyh4bxjthESpinkkp4Q6lTnB7Eg/iKp12OuW5dSRxysGtpWkxWy7sIKrknd3iRknJIB6k1NqNXZqOdmM/I1hXGHQy6hYxzxmOVQyNzB/UdjUdF86Z74PDMygpLDM8aBQAOQGB91aTk5Scn5myWFgiLvZqCSRpf4qO+N8xyMu9gY4hTV2riV1cFXyaXTKzgilRFvJvabp0dum5EoUZye5Pck8SfearX6my+W6x5N4QjBYRsuuQRx49uB+41FGW15NmskXYbOwQO0kSsrt6x329L7XHjV27iN1sdk8NfJEUaYxeUS1USYiZ9nYHlEzKxlHJ99sj3DjwHE8Kvw4ldGHhrGO2EQumLefMlFGBiqMnl5JUsEfq+iQ3WBOpcKcgbxAB74B51a0+tt06fh4X0I51Rn1Ny1thGoVc4HLJJ/M1DddK2W6WM+iwbxiorCMpGeBqJNp5Rkgf/R9sGZkEke96wjkdFP3KcV01xbUbcSw/mskPs8M8iU03To4E3IkCrz95Pck8SfeapX6iy+W6x5JIQjBYRt1CbkRcbOQPKJmVjKOT77ZHw48Kvw4lfCvw1jHbCIXRFvJLKMDFUW8vJKlgjtX0KG6x46lwOQ3iB8cA86tabXW6dNV4X0I51Rn1NSDZO2R0cCQlCCoMrlQRywpbFTT4rqJxcXjn15I1Wngnkna5xOKAUAoBQCgFAKAUAoBQGq+nxmVZSimRQQGxxANTLUWqt1KXuvyNHCLe7HM2qhNxQCgFAKAUAoBQCgFAKAUAoBQCgFAKAUAoBQCgFAKAUAoBQCgFAKAUAoBQCgFAKAUAoBQCgFAKAUAoBQCgFAKAUAoBQCgFAKAUAoBQCgFAKAUAoBQCgFAKAUAoBQCgFAKAUAoBQCgFAKAUAoBQH//Z"/>
          <p:cNvSpPr>
            <a:spLocks noChangeAspect="1" noChangeArrowheads="1"/>
          </p:cNvSpPr>
          <p:nvPr/>
        </p:nvSpPr>
        <p:spPr bwMode="auto">
          <a:xfrm>
            <a:off x="307975" y="-1760537"/>
            <a:ext cx="7600950" cy="309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6" name="Picture 18" descr="https://tecnologiaisostenibilitat.cus.upc.edu/continguts/introduccio-a-lestat-del-mon/3.-la-informacio-sobre-lestat-del-mon-es-abundant-i-bona/WRI-Logo-Yellow-cop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8607" y="3767097"/>
            <a:ext cx="1828800" cy="74481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www.rff.org/PublishingImages/Logos/RFF_Small-145.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830763"/>
            <a:ext cx="1465561" cy="128016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22" descr="data:image/jpeg;base64,/9j/4AAQSkZJRgABAQAAAQABAAD/2wCEAAkGBxQSERUUEhQWFBUUGRQbGBgYFBgaHxwZGBcdGB0hHBkYHCggGRolHhgVITEhJSkrLy4uHCA0ODMsQystLisBCgoKDg0OGxAQGywmICY0NDQ0LzQsLDQ0Nyw0LCwsLDI3NCwsLCwsNzQsLCwvNDQsLCwsMC8sLDcvLCw0LCwsLP/AABEIAK8BHwMBEQACEQEDEQH/xAAcAAABBQEBAQAAAAAAAAAAAAAAAwQFBgcCAQj/xABKEAABAgMGAgYIAgYIBAcAAAABAgMABBEFEiExQVFhcQYTIkKBsRQyUmKRocHwB+EjM0PD0fEXVHKSk7LC0hVjc4IWJDRTorPi/8QAGwEAAgMBAQEAAAAAAAAAAAAAAAQCAwUGAQf/xAA+EQABAwEEBwcDAgUDBAMAAAABAAIDBBETITEFEkFRYaHwIjJxkbHB4RSB0QYjM4KiwvEWQlMVUmNyNGKS/9oADAMBAAIRAxEAPwDcYEIgQiBCIEIgQiBCIEIgQiBCIEKg/iB006kKl5ZX6XJax+zGw9/y5wrPPq9lua6HRGiL796YdnYN/wAeqvwhpc8iBCIEIgQiBCIEIgQiBCIEIgQiBCIEIgQiBCIEIgQiBCIEIgQiBCIEIgQvFKAFSaCBAFqEqBFQQRwgXpBGa9gXiIEIgQiBCIEIgQiBCIEIgQiBCo3T7pn1AMvLq/TH11j9mD/rPyz2hWefV7Lc10GiNE35E0w7Gwb/AI9Vn1j2YlSVPzBusIqSTms6ganHM6nDlhVVUWOEUeLzy4rpaqoLf2oh2jyW9COnXzpECEQIRAhECEQIRAhECEQIRAhECEQIRAhECEQIRAhECEQIRAhECEQIVc6bdJhIsi6Ap5yobSchTNSuAqMNSRzFM0t2OK09F6ONZLYcGjM+33WNWlaLswq8+4pw+8cByTknwEZznF2a7qCnigbqxNA635lc2fOuMKvMrU2rdJp8RkocCDHjXFuS9mgjnbqytBHHrBbD0F6VemtlLgCXm6XgMlA5KG2xGh5iNGCXXGOa4fS2jfo3gtxYcvwrTF6yUQIRAhECEQIRAhECEQIVJ6e9MhLAsMEF8jtKzDYPmsjIaZnQFaebVwGa3tEaJNQb2Xuevxv8hwzmxrM62868opZSSVrJNVHUA5kk5n65YVXVGP8AbjxecvyV1NTUXVkcY7RyG5IdILVL4okXGkAhCBhQUpUjfyiVLSiFpLja45lSpaYRC04uOZX0EI6RfNl7AhECEQIRAhECEQIRAhECEQIRAhECEQIRAhECEQIRAhECEQIRAhECFjn4pvFU+QckNtgDmVKPzPyjOqj213H6fYBSWjaT7KoQuttECFZvw4fKbRaA74dSrl1ZX5oTF9ObJAsnTjA6icTsIPOz0K2yNJcEiBCIEIgQiBCIEIgQqd076YiVSWWSC+oYnMNg6ndWw8ToCvNNqYDNbeidFGpN5J3Bz4flZnZFmF9SnHVFLSSS44o4k5nE5k6mMKrq7rstxech7rrKioEIEcY7RyC8tq1uuohsXGUYITllqePDSClpbq17za85le0tNddp+LjmVEPeqeR8ocKcX0oI2V8rXsCEQIRAhECEQIRAhECEQIRAhECEQIRAhECEQIRAhECEQIRAhECEQIWc/ivYSlXZtArdTcdpokElKuQqoHmNoTqo7e2F0/6erWtJp3nPEeO0fhZnCS6xECFon4UWEorM2sUSAUtV7xPrKHAAUB1qdocpYzbrFcx+oa1uqKZpxzPsPfyWnQ6uTRAhECEQIRAhECFUenPTASieqaIVMKGGoQD3lcdh45Z0TTBmAzWzorRRqna78GDnwHuVl9lWcqZWpbiiEAlTrij4nE5qPy+EYdXV3QsGLjkF1887adgYwY5ALq2rVDlGmhcYR6qcr1NT/DxOOUKSlMdskmLzmd3BeUtMWduTF55KJh1OLh71TyPlAV6F9KJyjZXysr2BCIEIgQiBCIEIgQiC1CIEIgQiBCIEIgQiBCIEIgQiBCIEIgQiBCIELwiucCFUbU/DqUdUVIvsE5hsi7/dUCB4Uhd9Mx3BbVPp6qiGq6xw45+Ys5rizfw3lG1Xllx6miyLv91IFeRqIG0rBnipT6fqpBY2xvhnzJ5K4ISAAAAAMABgABtDCxCSTaV1AvEQIRAhECEQIVU6cdLkyaOrboqYWMBmED2lfQaxRNNqCwZrX0Vot1W7WdgwZ8eA6wWWWbILm3VKWo0qVOuqO+JxPe8hGJV1YhFpxcchvXYzTMpow1o4AddFKW1aiVAMsC6wjL3zueGuPM8KqWlc03suLzy4KNNTFpvZcXnkoeHk6iBCCIEKR/49Nf1l/wDxnP4xO8fvKU+gpf8Ajb5BeLt+aof/ADT/APjOfxgvH7yvRQUtv8NvkFvNmqJZbJNSUIJJ1N0RqtyXzqYASOA3lOY9VaTmH0tpK1qCUpBJUTQADcx4SALSpMY57g1otJWe25+JyQSmUbvf8xyoHggUURzKeUKvqh/tXS0n6dce1UOs4DPzy9VTZ/pZOPVvzCwDog9WP/hQ05kws6Z7tq3YdF0kXdjB8cfXDkolx5SvWUpXNRPmYqOKdbGxvdAH2C6ZmnEYocWg+6tSfIx6CRkouhjf3mg+IBVisfp5OMEXl9ej2XM/BY7QPOvKLmVD254rMqdCUsw7I1TvH4y8rFqXRvpEzOt3mjRQ9dB9ZJ47jYjDyh6OVr8lyFbQS0j9V4w2HYVMRYkkQIUbb9ttSbRcdPBKR6ylbJG/lEHyBgtKapKSSqku4x99gHFUv+lRP9VV/ij/AGwv9WNy3f8ATT/+QeRR/Son+rK/xR/tg+rG5H+mn/8AIPIpaT/E1LjjaPRlC+tCa9aMLygmvq8Y9FUCQLFXL+nXxxufeDAE5bhatAhpc4o22Lel5UVfdSgnJOajySKk/CIPkazMpqmo56k2RNJ9PPJVSY/FFgGiGXljc3E/6iflFBqm7Athn6bnI7T2jzPsrX0dtYTcuh9KSgLvdkkEi6op05Rex+u3WWNWUxppjETbZ+LVFdJ+mrMksNkKdcOKkoI7I0vE5E7flFcs4YbE5QaImq2l4Ng3naoT+lNr+ru/3kfxir6sblof6al/5G817/Sm1/V3f7yP4wfVjcj/AE1L/wAjean+ifStE+XQhtTfVXK3iDW/eyp/ZMXRTXluCzdI6MfRaus4HWty4WflWKLlmIgQiBCIEKr9NulqZJFxFFPrHZToke0rhsNT4kUTTagwzWtovRjqt+s7BgzPsOsFlNnyLs48pSlE1N51xX3SuwyHIRiVdWIW6xxJyG9dlLLHSxhrR4Dropa2bUSUhiX7LKcz7Z3J1Ffj8IopaVwdfTYvPJQpqZ2tfS4uPLrkoWNBPIgQiBCIEIgQvF5HkYF6M19E2V+oa/6bf+URsNyC+YTfxHeJ9UrMzCW0KWtQSlIJUomgAG8BIAtKgxjnuDWi0lYz016WKnV3UVTLoPZTleI7yh5DTnGdNMXmwZLutF6LbSN1nYvPLgPcqsRQtdOZCRW8u42mp12A3J0EVTTshbrPKqlmZE3WeU8tayky4AU6FOnuJTgBuVE/DCKKaqdObWtsbvKpp6l05ta2xu8lNPQHOp66lEVoCSBXkNRF1+y8urcVdfsvLu3FNYuVqc2fPOMOJdaUULTkR5EapOoj1ri02hVTwRzsMcgtBW29EekSZ1i+BdcTQOI2VuN0nMHmNDGnFIHttXAaRoHUcuocQcjw/KX6R281JNdY6ak1CEDNathw3OkSkkDBaVXRUUlXJqM+52ALJnFu2i6qYmV3GkVxySlI7qK+FT+QjAra4tcGjF5yC7NrYqCMQwi1x8yd59gq0nKGlrFex4vE8sb/ANSx/wBZj/7ExJneHiFRV/8Ax5P/AFd6Faf076a+jVYlyC9TtKzDYPDVdMaaZnYvTz6vZbmuR0Toj6j92Xuevx0Fk77ylqK1qKlKxKlGpJ4kwgSSbSuzYxrGhrRYBsXEeKSvMh0x9Fs1lhjtTCutxpUNhTqqGmqzUUT4nQFoThkYAzXOy6JNTXPllwYLPvgOW89CuWnZ/VNhTyyZh1V4pJqQk1qVHVRNPusZUNUZ5Tq90bd5WrBNrv1YxYxos+/BRMNp1ECFo/4OetNcpf8AeQ7SbVy36myi/m/tWlw4uVRAhECFW+mfSpEk3RNFPrHYRsMryqd3zy3IpmlDBxWpozRr6x9pwYMz7Dj6LJJOVdnHlKWokk3nHFafTIYDLDQCMWrqhENZ2JOQ3rtJJI6SINaPAJxaU+FhMtKg9XWmGbitzw+8oWggLbaioPa9Aq4IdW2ec9r0Xk+01LNlqiXH1euoiob4J97+ewj2F0lQ+8tIYMhv8eC9idJUP17SGbBvXSLJS1LqdfwWtJDSNakYEjfXhrwiap0s4jhyB7R9l4al0kwjiyBxPXRUHGin0QIXLmR5GBetzC3uT6PypbQTLMElKf2KNuUaojZZkF84kragPP7js95S3/h2U/qrH+Cj+Ee3bNwUPran/kd/+inr7yGmypRShCBiTgAB5CJEgC0qhrXSO1Wi0lY3016WqnV3EVTLpPZTkVkd5X0Tpzyzppi82DJdzorRTaRuu/F55cB7no1eKFrogQrI1aiZSXS21QvOAKWr2bwqAd1AUw0zPHJdSuqpy+TuDADess07qmYvf3RgOKaWfIApMzNE9XWoB9Z1XDhx+mMXzTkG4gHa5AK6aYg3EAx5AIUp2ed0Q2gf9jaP40HjTQDAAjoo97j5koAjo2b3HzJUdPBsOENElAoAVZnDE8iamG4S8sBkzTUReWAyZpvFisUv0Xt1Uk+HUi8CClaK0vA5Y6EGhrz3iyKQsdakdIUTauG7OBzB3dBO6OT7qpmbXdaTmcgAO42NBx33MI1tcWu1W4vOQ3KkXdFGIIBa49Wnrkmtoz6plSWWUXW04IbGtNVefCK4IG07TLKbXHM+yvhgbTtMkh7W0qHBh5OogQlGHShaVp9ZCkqHNJBHzAj0Gw2qL2B7S05EWea5ccKlFSiSpRJJOZJNSTxrATavWtDQGtyC5rHikiBeKbs5bcu0HzRby73Vo0SASm8fgfpqYz52yVEhiGDBmd/BITCSeQxDBozO/gmczKuqbMy4TRagATmqoJqNkilBF8csTX3DNg8lcyWNr7hmweSYQymUQIWj/g3601yY/eQ7SbVy36myi/m/tWlw4uVRAhV7ph0oRIt6KeWD1aP9Stkj55DhVLKGDitLRujn1j9zRmfbxWRS7D06+pSlFSlGrjhySPpsE8IxaqqETdd+JOQ3rtnOio4g1owGQ65lOLSngQJWUBLdaEjN1X+3z5CFIISCaio73IDrq1VwwkE1E+foOurV264mSSUoIVMqHbXmGwdE+9/PYRFrXVjtZ2EYyG/ieCi1rqt2s7BgyG9d2ZIJYR6TNVrm22c1KONSDrrjlmYjUTund9PB9zuCjPM6Z1xB9zw6/ATN8OzXWvrNEtpPIbITuSafdBDDLql1YW5nokq9l3TasTcz1aVEw6nEQIXLmR5GAqTcwvo2R/VI/sp8hGwMl8tk758V1MzCW0KW4oJQkEqUTQACAkAWleMY57g1otJWNdNelqp1dxFUy6T2U5FZHeV9E6c8s6aYvNgyXdaK0W2kbrvxeeXAe56NXiha6IEIgQpezbPQlHXzODfcRq4eXs+fLNGeoc51zB3tp3fKSnnc51zD3tp3ddYrttDs87U0ShGZ7radhucPHgMvCYqKOwYk+ZK8Jjo47BiT5kry0p4KAl5UHq66es4rc7j72gghLSZ5z2uQCIISCZ5z2vQJO17I9HbbvKBcXevJqMBhTnrUxOmq797tUdkZFSp6q+e6wdkKKhxOIgQpNybemeqZSMEgBKU4AkChUr7w81BFFTa0rjnt9koIoqfWlcc9vspV55Eggtt0XMKHaVTBNdP4DxOghJrH1rtd+EYyG9KNY+sdrvwYMh16qrgRsLXRAvEQIVn6PdGg4kOPVunFKAaVG5OYHARj12krs3cWe0rKrK8sOpHntKWt+fZYBZl22+syJCAbtfDFflEKKCaY3szjq+Ofwq6SCSY3krjZ45/CjvQ25Zu8+kLecHYaOSR7Sqa/e5DV8+ok1YjYwZnfwCZvX1D7IjY0Znf4IsWyUlJmJjsspxAPf8PZ4awVdW4OuYcXnl1yXtVUuDrmHFx5fPom9tWouYNaFLSCAlOgrWlaYXiAeWnG2lpWU4sttccyrKanZALLe0VFw4m0QIWj/g5601yl/wB5DtJtXLfqbKL+b+1aXDi5VQPS7pM3ItVNFOrr1aK5nc7JGp8IqllEY4rQ0do59ZJYMGjM9bVjzaHp6YUpSry1YrWckp+gGQT+ZjGqqpsTdd/+V3BMNFCGtFgGQ3nrMp1aM6kJErKAlJNFKGbque33lmlBCSfqKjPYNgCqhiJP1E+ezgOurV2taZFJSkhUyodpWYaB0HvfewjwB1Y7WOEYyG/4XgDqx1pwjGQ3rqyrOS0j0qarTNCDiVKOIJBzJzAPMxGoqHSu+np/udwUaid0jriD7nh1+Ek2hc64p15VxlGZ0SPZTuo6n8hEyWUbBHGLXHmd5UyWUjBHGLXHnxTa1bR66jbSSllsG6gbDNSuOZ4RdT09125Da85n2Ctp4LrtyG1x2+wUXDibRAhcuZHkYFJuYX0Q1MJbYStxQShKElSiaAAJjXtAFpXzAsc+UtaLSSsi6Y9Klz7gbaCgyD2EarVopQ8k6Z55Z1RPrY5NC7XRmjGUTLyTv7TuG4e56LG0JNEszcUQqYcu1pjcRWtK7mgHHHxyYJn1EuuMGDmUzDK+ol1h3BzKhI0E+iBCXknEpcSpxN5INSnegwHiaRXK1zmENNh3quVrnMIYbCpNhl2eeKlG6kZnuoTskHX+ZhR7o6KKxotJ8yeKVc6OjjsaLT6neV1aloBQEtKg9UDTDNxXPUcdeURp6cg/UVB7XoFGngLSZ5z2vTrl4p231cgipo5MqGAzCAeP2Tyil15XOsGEY5qo69a6wYMHPrko2ckHlNKmXjmU0BzIJpWndSMKCG4p4myCnjH4TMU0TXiCMde6iocTiIEKWs61+oZUltNHlqpfpWiKClNzW9h4wlPSX0oc89kbOKTmpb6UF57I2cU+lpZMojrpgXn11LbZOIJ7yuO505wu+R1U66hwYMz7BLve6qddRYMGZVaSKCNVapXsC8S8g2FOtpViFONgjgVgH5GK5nFsbnDYD6KuZxbG5wzAPord0l6Q9XVpk9vIqHd4D3vKMKg0fefuy5bt/wALGoqK8/cky9fhRLDSZNIddF6YVi2g43K95fH73Iee51W67jwYMzv4BOOc6qddswYMzv4BFm2f1l6am1fos8c1nl7OgAzyGEE893ZT047XoiefUsggHa9Pn0QtbtoPBKRcaRkNEDKppmo7fmYAIqCLWdi48z+EAR0UdpxcefwlekrrLbaZVoVuKClHjQjE6qx8IjQNlkeaiTbgAoUTJZHmd+3Lrcq3GqtRECFo/wCDnrTXKX/eQ7SbVy36myi/m/tVv6V9JG5Fq8rtOKr1bdcVHc7JGp/iIvllEYtWJo/R8lZJqtwAzO75WO/p5+YKlG84vFSjklPLRI0H5mMepqWxtMkh63LuQIaKENaLAPMlO7QnEoT6LKVIJotYzcVlQU0/llmhDCXu+oqPsNgCphiLz9RP9huC9UpMimiaKmVDtHMNJOg9772qAOrXWnCMf1fC8AdWOtOEY5rqyLNShHpU16uaEnErUcQTXOug1zMRqalz3fT0+e07gvKioc91xBntO5cpSuedLjh6tlutTXBKc6AnNR1P5CJEsoowxgteeZUiWUbAxmLikJ+cMwpLEughpJohA7x9pXnjzOMWQwinaZpj2jmfYKcMQgaZpj2tp9guJ15DKCy0QpRwdcGvuJ90a7xOJjpnCWTAf7R7nipRNdM4SyYD/aPc8VEw4nEQIXixUGBeg2FWXpP0ncnShlAUGkXQlAzWoClVAcchpnytmntGOACyNH6NjpAZX947dw3D3PRAEyCKmi5pYwGYbB+vnyjEtdXOsGEY5qXarHWDCMc+uSgXUrI6xVTfUrtHvEZ86VHlGm0sB1G7Ni0WlgN23ZsSMTU0QIRAhBECEQIQBAhFIEIgQiBClrFmGmUqeWL7iSA2jStK3jy3hKrjllIjabGnM+yTqmSyuEbcGnM+yf2TZK5tZfmCbhx2vU0HsoH3vC1RVspWiGHP0+UvUVLKZtzFn6fkqsoOA5RrlapzXseLxdIUQQRUEEEEZ1BqKcax4QCLCvCARYclOsMpk0hx0BT6hVts9yveXx4fnTOe51W67jwYMzv4BZ7nOqnajMGDM7+ARZln9ZemptX6Otcc1n/boAM8hHk893ZT047XoiefUsggHa9Pn0Q4t20HglIuNoyGiBlU0zUdvDcwARUEWs7Fx5n8IAjoo7Ti48/hP7VtFMqj0aV9fJShiQThpms/KFqendUu+ony2DrYl4IHVDr6bLrkoq0rH6iXSpw/pVqHZrkmhJ5mtKn7LsFZfzFrB2QM+Kbhqr6bVYOyAoaH08iBC0f8HPWmuTH7yHaTauW/U2UX839qslq9B5eZdU68p5S1f8wUAGQAu4AbRa6BrjabVlU+mKinjEcYaB4LtjoTLIaU0jrEpV6xC+0eaqeEKu0ZA+QSOtJGWOC8fpiofIJHWEjhguLO6CyrBKm794igUV1I5VFBEp9HQzAB9tm61Sm0zVSixxFngoy1OhMnLtrmFdarqwVm8u8CRjiKVVjEKulAgcIsDZgmqfTFXO9sIsxwwFipKQ5Pulaz1bLdanRIzpXIrIzOnwriEx0Meq3F55n8LoSWUUeq3F568klaM4X1JlpVNGhglI7xHeVw1x5nhOCEQAzzntbTu4BShiEIM8x7XpwXk68mVSWWTedVg66P8iNuP8ciJjqlwlkFjRkPcoiY6odeyDsjIe5XQspLEspx/BxxKktI2JGZG/lzjz6p084ZF3QcT10V59S6aYMi7oNpPXRUDGktFECEEwIVkbCJFsKNFzLgqkZhtJ1P3jllUxku161+qMIxzKyzrVj9UYMHPrkmdk2aXyp59RDSSStZOKjqAflUZZDgxU1AgAiiFrjkNyvqKgQgRRDtbBu6/wApK3LUDykpQkIabqEJppudshhE6SmMIJcbXHMqVLTXQLnG1xzUZDabRAhObPkVvLuN0vUJxNMB/OKp52Qs135KqaZsLdZ2SVtKy1sUDl2qsgFVNN6aCIQVLJ7Sy3yUYKlk1upau7NsV59JU2kXQaVJoCeG9IjPWRQHVecVGerihNjjimTrRSopwUQadnEE5Yb44Qw14LdbLxV7XhzdbLxT+csF5pvrHLqRhgVY1OlBmYWiroZX6jLSfBLR1sUj9RlpPgvLOsJ59N9CRdrQFRpXlvBPXQwu1XnFezVkUTtVxxTcSCy71KaKXWnZNRXXHhrFt+wR3hwHFWX7BHeHAcVYrI6JkLvTF26nJINa/wBo7cNfPKqtKgt1YcztWbUaSBbZFnvSXSC3S8eol8Unskp7/BPu+fLOyioREL6bP0+VOkoxGL2XP0+VWAY11qogQlJd0oWlYzQpKhXdJqPDCIvaHNLTtwUXt1mlp24Kas6Q6y9NTaiG61xzcOgA9nSgzyEZ8893ZT047XokJptSyngHa9PlC1u2g8EpFxtGQ0QnKppmo7eG5gAioItZ2Lj5k/hegR0UdpxcefwpC1LRTKo9GlfX7yhiQTyzcPy+EK09O6pffz5bB1sS0EDqh19Nl1yXMjKIkm+vf7Tyq3EVqQT9ccVaefs0r6x9zDgwZnrkF7LK+rfdRd0ZnrkFC2gl51BmXclKCU/AnsjRIp4xoQGKJ1xHmBafninoTFE64ZnmVGw2mkQIWj/g3601yl/3kO0m1ct+psov5v7VpcOLlUQIRAhRnSaWDso8hRuhSCCdhrnCtbIY6d7wMQE1QvMdQxwzBWQWjPdcUyson9EMBTv01J9nWpzz2jnYIbkGoqD2vT5XcQw3QM857Xp8rqcfTJoLLJvPqH6Rwd33U7H+fLyJjqt97JgwZDfxKjGx1U68kwYMglLNkESrYmJkdv8AZt610JHteXPKE876l9xBltKjPM6ofcw5bT1s9Uwcaemw7MLwS2lR4YCoSkeZhlroqXUhbmT0SmGuipi2FuZI/wAlREPJ1ECEQIUtZdnF8qdeUUtJxWsnE00T8hwyEJVFQIQI4ha45D3Sc84hAjjHaOQ3cUrNzS5xaWWE3W0+ojIADvK2+8zEIomUjDLKbXHM+wUI42UrDJIbXHM+wTe1lNISGWu1dNVu+0qlKD3RU/eJtphK8mWTC3Ibh+VZTiR5Mr8LchuCjIbTaIEJ/Y1oejuFyl43FBI0qSM+GBhaqp79gZbtS9TBfMDLdqe2PZbk46XHSble0rc+ynb6QvVVUdJGGMGOwe5VFRUMpWajM+sSnnSK2wB6PL4JT2VFPwupp8z4QvQ0RJv5888fUqijpCTfTeOPqU4say0SjfpEzgoDsp9mugGqz8vjFdVUvqn3EGW07/hV1NQ6pfcxZevwol20UTL4VMqKGk+qgBRw27IzOqvAcHW07qaHVgFrjtTjYHQRasItcdqkra6So6sNy1RUUKrpTdTskEDHjp5KUmjX3l5P+cUtTaPdr683+Vz0en5SXRislxXrHq14cB2cvOPa6CqqHWAdkZYjzRVw1M7sB2RliElb1vmYIZl7xSrA0BBWToAcQnfflnOioBAL2bMclOlohCLyXMck4ZZRINgqAcmXBRKRpXQcOOZMVue+ufY3CMbeugqnPfWPsGDB11uVRSMI3FtFex4vErKlIcQV4oCkXh7t4XvlWISBxYdXOw2eOxRk1iw6udhs8dimHFu2g8EpF1tOQ0QnKppmo7eA1MIARUEWs7Fx8yfwkQI6KO04uPP4UjaloolEejSv6zvKzIJ81nbTDgIVp6d1U+/ny2DrZ6paCB1S6+my65LiRk0STfXv9p5VbiK1IJ/1bq085SyvrH3MODBmeuQUpZX1b7qLBozPXIJKzJBc2szEyaNjwBA0GyBvr8YnPO2lYIIB2uualPM2mbcw97rmmvSO2uvo22KNIIphmQKA8BStB9i6ho7ntv7xV1FSXXbf3ioONFPogQtH/Bv1prkx+8h2k2rlv1NlF/N/atLhxcqiBCIEKH6Xy6nJJ9CBVSkEDxiiqe2OFznZAJ3Rzwyqjc7IELLJp1Eg2W2yFTCx21+yOH0HidI5WNrq594/BgyG9dhG11Y/XfgwZDf1tRZlnolkekzXrZoQcyo41Nc1a45Znh7UTuqH/TwZbTwXs87p3XEOW09bPVIyUo7PvFx03WxhhkB7KeO5/IROWWKhiu2Yu6xKnJJHRR6jMXdYn2C7t61gpPo8sKNIBvFOoTnT3BqdfONHSFpv5+8cut6jSU1hvpu8cvH8qtxrLURAhBgXqmHphybUhlpN1CQLqBgBTNSqfePHFFscdK10shtJzPsEi1jKZpkkNpO32CVnJlLSfRpbtKUaOODNasrqfd0+yYhFG6U38+AGQ3DeVCOMym/mwAyG7iV7P2Y3LS9HMZhy7QDuAKBPlQnXSPIamSontZ3BzRFUSTzWs7g5qBjSWgiBCkLBs4TDwQTQUKjuQKYDjjCtZUGCIvAxS1XOYY9YDFTfSK2ktp9Hl+yE9lSk6e6k77n65Z9DROe6/nxOwe5SNHSF5vpuuJXVh2UiWR6TM4Eeqk93bDVZ0Gnl5V1T6h9xB9z1sXlVUundcw/5+Ekwy5aLt9dUMIOA+g3UdTppE3vj0fFqtxeev8KT3Moo9VuLz1/gKO6UhImClFAlCUJoMhQZQ3o7WMAL8ySUzQaxhtdmSSoiHU6iBCtEgtuTZQ5S/MPJBSnYKywGQy4k4cseZslXKWW2RtzPXQWTKH1UpZbYxuZ66ClbGsgoJfmDeeUCcckCnwrT4DAcUqqrDrIYcGjmlKmpDgIosGjmqA3kOQjpjmuiOa6jxeJWWavrQitL6kJrteUBX5xCR+owu3AlRkdqMLtwJVptS0USiPR5b9YfWVmQT5rOFBphwEY1PTvqn38/d2DrYsiCB1S6+m7vXJcSEmiSb6+Y7Tyq3EVqQTx9rHFWnnKaV9Y+5hwaMz1yUpZXVbrqLBozPWzcElZtnrm1mYmTRsaZAgaDZA1OvxMSnnZSMEEHe65qU07aZtzD3uuaLStBc4sS8sKNjwBA1OyBoPyEewQMpGGac9rrmiGFtM2+m73XNddIpFuXlkNpIK1LCidVUSoE8AKgeMeUM8lRO6Q5AeS8o5pJ5y85AeSq8bC1kQIWj/g5601yY/eQ7SbVy36myi/m/tWlw4uVRAhECFEdLplTUlMLT6yW1EV3heqjEkLmuyITujmB9VG05EhZZZdnpZT6VN1rmhBzKjiCQc1HQaZnhy1RO6Z309P9zwXYTzmV308GW09bPVIyss7aD3WOVS0nDDQeync7n8hE5JIqCLUZi49WlTfJHRR6jMXHq0+yc2taN8iUkxh6pKcuIr7O6tfOqmp9QGqqTj10AqqeAMBqKjrrYErPSzUlKrQTedeSU11NRTwQK/ZiEMktZUB4wa029cVGKSWqqA//AGtNvXEqnxuraRAhECFNOT6W2ksy1SpwJ6xdO0SR6ieVafZMINgdJIZZ8hkNniUg2Fz5DLPkMhs8U/l2ESDYccAVMLHYR7P3qfAQq9765+ozBgzO9Lve+tfqMwYMz1yTeypDriqam1UbGOPfI0/sjKgzyi2onuQKenHa9PlWzzXQEEA7Xp8qCmCm+q5W7U3a50rhXwjSZrao1s1oM1tUa2aTiSklZeYU2byFFJoRUbEUMRfG14scLVF8bXixwtVksGyUMo9JmeyBihJ02JGqjoPsZFZVPmf9PB9z1zWXV1LpXXEP363b1w0hy0XryqoYQcB9OKzqdB8/XOj0fFY3F568l64soY7Bi89eXqn9r2rcpKyg7fq9nuDYe9qTpC9LS69tRUHD1S9PT69s85w9VSznnXjvxjoAt0ZLyBC9Ca4AEk4ADWAmzEoJsxKvlg2L1Z65/F0jXJAp8K0w4DAceara28/ai7vqueqqoPF3H3fVMp6bXPOFlg0ZT+sX7X5bDXPKGIYWUTBLL3zkFfFG2kbeSd45DroKnJNRWN5bZXseLxdtKIUCmt4EFNM6g1FBvWkeOAIIOS8cAQQ7L2VokZNEkjr5jtPKrcRWpBPH2scVaeeNLM+sfcw4MGZWTLK6qddRYNGZ62bgkrNs9c4szEwaNjwBA0GyBqfzMTnnZSMEEI7XXNSmmbTNuYe91zRadoLm1iXlhRseAIGp2QNB+Qgp4GUjDPOe11zRBC2mbfTd7rmpVa2rPZCUi+4vIarVlpkkV/mTCQEtfLacGjkPylAJK2S04NHIKDtqzXEs9e+avOLSKaJTRRp8hy+JOjSVMbpbmIdkDzKfpqhhluoh2QPM71ARprRRAhaP+DnrTXJj95DtJtXLfqbKL+b+1aXDi5VECEQIUb0jfSiVeWsVSlJJwrljlClcxz6d7W5kJqiY59QxrcyVkbDDtoPX11S0k05DZO6jqfyEc298Wj4tVuLj1b4LtXvjoo9VuLj15Jza1olREnJj3VFPzAO26oppqfVtqqk8evYKqngAH1FR11sCdoQ1ZzNTRTqviojQeygfeMUky6QlsGDR19yqiZa6WwYNHL8lM5Gx1PpXMTRoVJVcBwCRQ0J2A0HiYvlq2wubBTjI49equlqmxEQwbDjxVTBjbWyiBeIgQnNnzqmV30BN4VpeTXPyMVTQtmbqOtsVU0LZW6rrbFzNTSnFlxZvKJ1y5U0HCPY4mxs1GYBexxNjZqNwClgt6fWlsdltATWg7KcKVIGZONB+ZhIiGhaXnEnzPBJ2RUbS44uPmnHSVhhptthtNXQa1Gfa9rcqwoOXAGmgfPK90zz2T1h4KuifNI90rz2esvBVxxBSSlQIINCDmDGs1wcLRktNrg4WjJcx6vU6E0V9Wh1ay2g5ChIGtK66CuUVXQbrOjA1iqjEG6zowNYqftHpG2hlLUoCkUpeoRdHCuajvGXBo97pTJUYrOhoHukL5/8AKgW5woQUoF0r9dfeI2B7qd9TqdI0zCHODnbMhsWgYQ52s7ZkNnymkXK5epSSQACScABiSeAjwkAWleEgC0q89GrADIDjoHWEYDRA/wB25+zzlfXmY3cfd9Vg1taZTqM7vqm9oTi51wsMGjQ/WOaEbDhw15RbBCyjZfTd7YOugrIom0rL2XvbB10PFP5yYakmQhCaqOCEaqUcKmnn4CFoo5a2UvccBmdw3JeNklXIXOOG07gs9SMI6krpCvY8XiVlHbjiF0rcWhVN7qgfpEJGa7C3eCFCRuuwt3ghWGzZBc44X5g0aHgCBoNkDU/Yy552UjLmHvdc1mzTMpWXUXe65otS0FzaxLywo2NsAQNTsgba/AQU9OylYZ5z2uuaIIG0zb6bvdc1KrU1Z7ICRfcXkNVq+iRX+ZMIgS18tpwaOQ/KUAkrZLTgB5ALqxrKUFGYmTV44gHJscNAfL4k+VVU0tuIO76ryoqW6tzD3fVQ/Se0lPoq2P0CFgX/AG10Pq+6BXHjGho+mbA6x57ZGW4JyhgbE+x3fIy3DjxVajWWqiBC0f8ABz1prkx+8h2k2rlv1NlF/N/atLhxcqiBCIEKN6RyodlXWySAtJBptCldIY6d7xsCaopDHUMeNhWYWtaBqJOTGPqkp0GoB04q+scnTU+dVUnrrILr6eAY1FQcPXrYPZOWmmrOYvHtOK+KjsNkCKnOl0hLYMGjl8qpzpa6WwYD0+U3sezFPL9KmuaEnAADEEg5JGg8TFtVUthb9PT/AHKsqKhsTbiD7lJT00uec6lnBlJ7a9+PLYa58pQxMoY72XvnIdc1KKNlIy8k7xyCYdILGQ26hDFVqKalsVUoUHreO0NUVY6SMvlwFufsmaOrc9hdLgN/soJQoSDgRmDmPCNIG0WhaANotC8gQiBC6QmpA3IHxNI8cbASvHGwEq62nPNyLQZYFXDlqccLytydB9I56CB9bIZZe6OrB7rCghfVvMkh7PWASdkWYmXSZmaPbzxxu183D+QidVUuqHCnpxh6/ClUVBnIggGHr8JiJFy0HFPUDSAKIJGdMq0z4nTIVhm/joGCLvHamL5lE0R947VATkuppakLoFJNDQgj4xpxSNkaHNyK0Y5GyNDm5FIxNTRAhBMCEsiVWVJSEqvL9UUoTyrpxyziBkYAXE4DNQMjACbcBmr50fsJMum8qinTmrbgnhx1jma2udO7Vbg3dvXP1dY6Y2DBu5MbSnVzbhl5c0QP1jmlNhw8+VYZggZSMv5s9g66CvhibTMvpc9g66CfvvNSLISkVJwSkestR3+WPIDQQsxktbKXOOG07AEu1slXIST4nYAkrLs0pKpmaILpBOOTaaZDbD4fEmc9SHWQQd31KlPOHAQw931KorEo4UghtZBAxCFEfECOjdLGCQXDzC6B0sYJBcPML1Ess1ohZpgaIUaHY0GBgMjBmR5rwyMGZHmEtKSiutaS4hQSpaa3kqTVIIKs9AmpJ0EQfIDG4sNpAOWONmChJK27cWuFoG8Z7Oam7TtBc2sS8sKNjDDAEDU7IG2vwEZ1PTtpWGec9rrmkIIG0zb6bvdc1KqLVnsgAX3F5DvLV9Eiv8yYRF7Xy2nBo8gPylP3K2S04AeQC7seylXjMTJq8cQDk2NhoDT4fEnyqqm6txB3fVeVFQ3VuYe76pNxxU8ooQSmWSaLWMC6R3U+5uYk1raJus7GQ5DdxPFegCkGs7GQ5DdxPFN+mjjaGG2U0BCgQkaJAI8BjF2imyPldK7z4q3RrXulMh8+KptY3ltorAvVo34N+tNcpf8AeQ7SbVy36myi/m/tWmQ4uURAhECFFdKkLVJvhqoWUEJoaYnDPTnC1YWNgeX5WJygLRUsL8rVnrDLVnsFSu0tWZ1Udk7JH5xxb3y6Ql1W4NHLiunc6StlsGXoE2smzVzK/SZnLNCDlTMYez55njdU1LKdn08Ge09bVbUTtgZcQ/cri0Zxc651DBo0P1i9D/8AnYa8o9ghZRsvpu9sHXQXsMTaVl7L3tg66HipCZeTKISxLpvOr9VOpOq1nb+GwwVYx1U8zTGxoz/AS7GuqXGWU2NGZ9glrOkkyqFuOqqtXaccPkOGw/IRXPM6peI4x2RkFCaV07gxgw2BMJaVM64HnU3WE/q0EYr4q4ffNqSUUUd1GbXnM7kw+QUrLth7RzO7gOvjy0bOZUvqGGUdYcVrpg2k6mmajonxggqJmsvpXnV2DefxvRDPK1t5I46uwbz+N5Tt2yZVhsFTSVUoBUXlLUcgBqo7RQ2rqp32NdZ6AKkVNRK/BxHoAo6cU3KgrU236Q56jaUi62NMhia5nMnAYCHIhJUnVDjqDM24nrkmYg+oOqHHUGZ39ckrZFmBkKmps/pPW7Xdr5rOQGmQiupqTMRTU4w65KNRUGUiCAdn1+Egwyu0HL7lUS6CbqfaP8dzpkNTFj3soI9RmLzmVNzmUTNVuLzmd3XyVI2naBChLSoHWUoSPVbT9D5fAFWnpwQaioPZ5kpeCEEX8/d5kr3q2ZCXJX2ir1ic3FeOmfLEx5rTV01jcAOQXlstZKA34ATCx7BDxL0wgJC/VaSLoA3NKH7qeDVVXmECKE22Zk4piorDGBFEbbMykrTs1kudRLNAun1lFSiG07nH1uETp6mYMvp3dnYMLSpQzyhl7M7s7BhiVIrZak0IQ02HZheCBdBUpW5OifvjFEQnr5cyG9YeKW15KlxfI6xgz3AKdlOjXozXXPEOTLqhfVokUPYRwGGOtOUaWmKZsFG1rd49Cs52kPqJbuMWRgYDfxPWCrdpz65lwy0sez+1c0A1AO3nllUxm08DKZl/PnsHXQWrBC2Bl9NnsCfrU1IsAAE6JSPWcWfM+ULAS1stp+AEuBJVy2n4AXFmWcq8ZiZILpGA7radhxpmfzJlUVA1biDu8yVKacatzD3fUpHGeVqJVJ5F1Q/0D5+U8KJu+Q/0j8qeFKP/ACH+n5TiemlKV6PL9lQAvrAwaTsPfIyGkVwxNa2/nxGwbz+FXFG1rb6XLYN5/CcANyjSUpSTUgJSMVOLOnFRiDWy1s3H0CrJfO8ucfE7APwpZvo0oSkyt6ipl5h1Ix7LaVINEJO26tTHYQ0kdFTOO4EnyWe7SDXVEbWfw2uB4k25n2GxVn9FZ7NAL7i8h3lq+iRX+ZMct+7Xy2nBo8gPytj9ytktODR5ALux7KVeMxMmrpyGjY2Gxp8PiT5VVTdW4g7vqo1FQ3VuYe76pNxxU8ooQSmWSaLWMC6R3U+5udYk1raJus7GQ5DdxPFSAFKNZ2LzkN3E8U9n50MBLTKApxQo22MgN1bJHzheGEzEyymxozPsOKpiiMpMkhsbtPt4ryTstDSVLeKXFq7TjiwKYbV9VIj2WqfI4MitAGAARJO6QhseA2AdYlM5eSTNLDhbShhJqhNwAuH2lYVCNhrmYvkndTN1A4l5zNuXAcVc6U07dUG15zxy4Djx2J7NtJK0ssMtrfcyBQmiE6rWaYIHzOAiWj6aoqn946viVQx2q0yyuIYOOJO4cfRXPo1YCJNspT2nF0LjlACpXIeqkVNEjL4mO2iibG3VCwK6tfVP1nYAZDcOsypiLUkiBCIEKN6RzQalXnCCQhCjQcIUrozJTvYNoTVFGZKhjBtKzCyrOXNOekzI7P7NGlNMPZ8+UcnU1DKVlxBntPW30XXTzsp2XMOe09dBe2nOrm3PR5c9gfrHNKbcvPlWPKeFlKy/m72wddBEETaZl9LnsHXQT591Ek0lplN9xfqJ1UrVSuH3yXY19ZIZJDY0ZncNwVDWvqnmR5sAzO4bkrZkgGEqefUC6oVcWcgNhskfP4CIVE5ncIoh2RkPdQmmMpEcY7IyCZNNKnlhawUyyD2EHAuEd5Xu/e8MOc2iZqMxkOZ3cFe5wpG6rcXnM7uA4qQtCcVeDDFOtIFTTstp3PHZOsKwQtsvpu7zJ6zS0UQsvJO76nd+SlGWm5Vo1JpmpRxUtZ+alE5CIOdJVSYfYbAFFzn1D+rAPwou0J7qR17wq8oEMtVrcB1NO9ufAcXYYL39qLujvO39bPMpqGG9N3H3Rm7f1sH3K4sqzrl6bnD28+13dsPa0A05xKpqNeymphh6qU8+vZTwDD1SLTa7QcvrqiWQTdGqiPrudMhqYm5zKCPVbjIeSsc5tEzVbi88k+tS0SkiWlQOspTDJtPHY0+HwBWp6cOBqKg9n1KXggBBnnPZ5kpVhlqQYKlGpPrKPrLVsK+PzJ1MQe+WulDW5bBsAUXOkrJQAPAbAE0suz1zDgmZkYfsm9AMwSPnxz2AvqKhlOy4g+5Vs8zYWXMP3O9O7XtJV/0eXxeVmdG07nj97A0UtM0Nv5u6OZVNPA3VvZe6OZ3LlKUSTYQhJdedNEgYqcWd+GPhFjGS6Qm3AcgvSXVLy55saPIBWzol0aLFX5ghyacHaOiB7CNhudY7OkpGU7A1oWHpDSF/+1FhGMhv4nrBefiCw65LIQybpW4kKVsi6qvkBhvC2lXxRxB8gtsOHjYVLQ742Tl0gtsGA42hVkBqRYAAOwAxU4s+ZPyEcf8Au1s1p+AFsfuVctp+AFxZlnqK/SJmnWEdlNey0nYe9uYlUVDQ24g7u07SV7NM0NuYu7tO0nrIJFZM6qgqJVJxORdI0HuDfXysAFE204yH+n5UwBSi098/0/PonM/NKqJeWoF0FVU7LSNz72yYphiFl/Plu2uPWarijFl7LlzJ6zKVQhqUZ1pXmpa1fNS1GIky1ktgz5AKBL6iTqwD2AVh6L2CpKvSZkfplCiEZhlB0G7h7yvAce10fQMpWcVlV9a1wuIe4Mz/ANx/G4fdTNuPFEs+sJvFLThCdyEk08YZq2B8D2k2Wg+iRpWh07Gk2WkeqzuyLLVeMxMkF45DRtOw458viTw9TVN1biDu+pXU1FQ3VuYe76pJ1ap1RQglMsk0WsYF0jup9zc6xNrW0TdZ2MhyG7ieKk0ClGs7vnIbuJ4p7PTgZCWmUhTihRtsYAAaq2SPnC0MJmJllNjRmfYcVRFEZSZJD2dp62rqz5FLCVOOKvOKxccVhlt7KRtHk87pyGMFjRkOtq8llMpDWiwDIdbU1QgzhClAiXSapScC6RkpQ9jYa5mLiRSDVbjIczu4DirSRTCxvf2ndwHHeVITD6ytLDCQt5YwHdQnIrWRkgfM4CPdH6PfVv8A/rtKWaGtaZZTY0eZO4cfRWzo7YSJVBxK3V4uukYrV9EjIJ0HxjuoIGQsDGBYlZWOqXWnBoyG4fnedqlouSaIEIgQiBCaWtLhxhxCheCkmoOvCFa0ONO8MzsNnkrqd5ZK1w2FZbak+uZcMtLHD9q5oBqBTTTjlvHH00DKdn1E+ewLsIIWwMvpvsE8cW3IspQ2kqWo0SnvLXueHllFDRJWyl7zYBmdgCpAfVyFzzYBmdgC7sqz+qvPzCgp5QqpRyQn2U7ARGoqLyyGEdkZDed6jPNr2RRDsjIbzvKaJQqeXVVUyqDgMi6RqfcH3wvJbRNsGMh5fKutFI2wfxDy+VIT84UkMsAF0j/tbTleVw2GsKwwhwMsvd5k7gloogReSd31O4e67YZblmlFSveWtWalbnc6AeERe+SpkAA8BuC8c587wAPAbk0tRSmEJmppBF6vUNHukjNezhGPujAY1jVdo2aMNiaLA7Eu9us1ZTlszjBCcu8fxw9SmdmWeQTNzh7WYByQNMN9hpziionwFLTDD162pieYECnp8vXrrBIoQu0HLyqolkHAZFZH146ZDGpiwllAywYyHl1zUyW0TLBjIeSfWpaJSRLSoHWkUwybTudjT4fAFanpw4GoqD2fUqiCAOBnnPZ9SlpSWakWVKWqpOK1nNSth86Dx3MQkklrZQ1ow2DcFCR8lXIGtHgNwTSz5Jc04JiYFED9U0cgNzv9eVIvnmZTMuIc9pV0sradtzFntPsndsWmoKDDHaeX8ED2lff0BXpaZpbfTYMHPgqaeBpF7Lg0c+AXLTSJNugBddcNKDFbrh0HDHw87AJa+UNaLAOQQ5zql9pwaPIBWvop0cLJMxM0XMrHg2n2EfU6+fZ0dGymYGtCxdIV4l/ZiwjHM7z7KzQ4spQXTKcSzLha60CwABiVEg0AGpMY2m4HTQNa3/u5WFaOi4nSTardyp9nyKlL9ImP1lOwjRpOw3WdTHKzzta24h7u07z+Fuyyta26iy2nefxuCburM6ooQSJZJotQw60jupPsbnWLGgUbdZ2MhyG7ieKsaBSjWPfOQ3cTx3J3OzJTdYlwOsIww7LaMryvoNYpiiDrZpj2eZO5UxsDrZZcuZO787l2023KNEqOGa1nFSlHU7k5ARFzpKqQADwGwBeOc+oeAB4DYApvoxYalLE1Mpov9i0f2aT3lf8ANI+GUdlo3RzaZlp7yzK+taAYIThtO87vAc1bI1VjpvaJ/ROf2F+RhSvxpZP/AFPorYP4jfELMHXFTqihBKZZJotYwLpHdSfY3OscY1raNus7GQ5DdxPFdc0ClGs7vnIbuJ4p/OTYZCWmUguEUQgYAAd5WyB84XiiMxMsp7O0+w4peOMyEySHDafbxXshJBlKlrVeWrFxxWGX+VI0ERmmdM4MYLGjIdbUSymUhrRYBkOsymqEGbIUoES4NUpOBdIyUoexsNczF5IpBqtxkOZ3cBxVpIpxYO/tO7gOPon77yitLLCQt5YwHdQnIrWRkgfM4CDR+j31b+G0pYBrWmWU2NHmTuHH0VtsCxESqCAStxeLjhzWr6JGQSMAI7uCBkLAxgWHV1bqh1pwAyG4dZlSsXJRECEQIRAhECEQIWf23KtWck3EUS4o3EpzUtWSfDLgAI43SOj53VVhPY2HYBtHWa6WklkriNY4gY8ANvW1MbLs9QUX5ggvKHg2nYbcT+ZOdUVAIEMPdHMpmeYECKLujmd6bGs8rUSqTyLqh/oH3wuwom75D/SPyrcKUf8AkP8AT8p/PzhRdZZSC6odlPdQkYXlUySNBrlC0MOvbLKeyM95O4JeKLWtkkPZ5k7h1gu5SWRLtqUpVTipxxWajqTsNhpEJZX1DwAMMgNy8ke6ZwAHABS3R6xlPKTMzCSEpxYaUMtnFj2/ZT3c88uu0XottO3Xf3is+trBGDDEcf8Ac72HDedvhnZp+RQ8m64kKAIUKjJQyI4iNWogbNGY3bVlQzPidrMNn4Wd9ILAfcmbj3Zlk0KSk+ufoc+QyzrHJyxf9MZla85HZ1wXUUddC2HWj/iHkm9q2kUFMtKpBdIoKZNp3OgNPh8AUqanDwaioPZ9SrYIA4GaY9n1KXkpRqSZUtaqnNxZzUdhrnkIrllkrJQ1ow2DcoSyyVUga0eA3JnIyi5tYffFGx+qaO3tK3+vLO+aVlIy5iPa2u9grpZG0zbqI9rafYJ7bFqFKgyyLz68hoge0rYffOilpQ4GWXBg58FRT04cLyTBg58Ak5dlEm3U1cdcIBIxU44cgkZ56RMmSulDGCwDIbgvXvdUvsGDR5Ab1a+i/R1TavSJmiphQwAxDST3U8d1fZ7KhomUzA0ZrFr68SC5hwYPNx3n2Cs0PLKRAhRHSZsFtNQDdWCK6G6oV50JjC/UDiKUWbSPdPUBIkNm78KiPuGbUW0EhhJo4sd86oQfZ3PhHOMa2kaHvFrzkN3E+y6JoFONd3fOQ3cT7BOpyY6sJZYSC4R2U91CRheVTJI+ZwimKO8JllPZ2naTuHWCqjZrkySHDadpO4dYLqXYRLNqUpXvOOKzUdz5AeERkkfUPDWjgBuXj3OmeABwAUn0bsVT60zUykpQnGXZOmzix7ew7ueeXX6L0a2nZrO7xSVdWCJpghOJ7zvYcN+/wVzjZWEiBCZ2wwHJd5CvVU24DyKSDC1Y4sp5HDMNPorqZxZMxwzBHqqHOTIaCWmUguEUQgYAAYXlbIHzyjgYozKTLKeztPsOK6WNhkJfIcNp9vFdyMmGUqWtV5asXHFYVp/lSNBHk0zpiGNFgGQ62ryWUyENaLAMh1mU0QgzZClAiXBqlJzdIyUof+3sNczFxIpBqt/ibT/28Bx9FaSKcWDv793Dx9FIPOqK0ssJC3ljAd1Ccr6yMkD4k4CPaDR76t/DaUsA1rTJIbGjzJ3Dj6K2WDYqJVBAN9xdC44c1q+iRokYAR3cEDIGBjBgsSrq31DrTgBkNgHWZ2qUi5KIgQiBCIEIgQiBCIEJKYl0rFFgKHHfcbHjFU0LJmFjxaCpMe5htabFVre6JLeKUodozWq0EEKVsL47u+EYX/RLgufAbXbLdn5WxSaVbFaXN7Ww7uNiRnLJmG27rDIUcEpF9ASnSpqR2RsMYymaFqnSfujDMm0Y81bHVwPdbI+z7G1d2T0WcbBvEFazVa1HFR5DIDIDSGHaHq5yLbGtGQttsH22qNRpON5wGAyCn5SxkIxV2zxGHw/jGtRaFgpyHu7TuOX2CzZax78BgFJRspRECFw62FCigCDoYrliZK0seLQvWuLTaFWmehzbJWqXwKySb5JO9LxxpnnGHpHQ757DE/Af7Tl5rWOlpJABLs3fhVlywn3niuaRcabJDbV5Kqkd5V0keHhvXNmp5aKLUY3tHN2HLFaza2COPVhda45mw+Q6+H9oJfuUl2+scVgKqSAnibxFabCM+iojPJ2svVURuhDrZXWDwKdWD0PW0CVqBcXi4s4knhTThWNmTRNVUuAdYxgyGfphzVFXpZkhsaMBkFZ5Oy226Gl5QyUcxphtmY2KHRcNJi3F289YLIlqXyYZDcn0aKXRAhECExtizEzLRbWVBJzuKodqVpljFE9OyYAO2G37q+mqHQP122W8U1Y6OMoSEpvJSkUABGA+EZT9AU73FznOJPEfhXu0hM4lxstScr0WZbKiCsqWaqUVAk7Y0yGgyETk0HTyAAl1gyFo/Ck/SUzgAbLBwXrvRdla0KXfUGzeCCRdKtCoU7VNMaRdSaJp6Z2s20nivBpGYNLW2C3btsU3GmkEQIRAhcOthSSk5EEHxwiEsYkYWOyIs8161xaQQoeV6LsIKlC+VLNVKKqk7DLADQDCMyTQ1M8BptsGQtTz9JTuABssHBeTvRZh0ALvlIIJTewVTK9hiOGUEWhqaIkttt32oj0lPGbW2W+Cc/8AA2ve+P5RV/0Ck4+ah9dLwXdk2Q3LhXVglSzVa1GqlHSp2AwAGAjVggjhZqMFgVdRVSTka+zIbFIRcl0QIRAhECF//9k="/>
          <p:cNvSpPr>
            <a:spLocks noChangeAspect="1" noChangeArrowheads="1"/>
          </p:cNvSpPr>
          <p:nvPr/>
        </p:nvSpPr>
        <p:spPr bwMode="auto">
          <a:xfrm>
            <a:off x="155575" y="-2438400"/>
            <a:ext cx="6877050" cy="4200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2" name="Picture 24" descr="http://www.asef.org/images/stories/TERI%20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2732" y="4974771"/>
            <a:ext cx="1828800" cy="1117037"/>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26" descr="data:image/jpeg;base64,/9j/4AAQSkZJRgABAQAAAQABAAD/2wCEAAkGBxQREBQUEBQVFRUXFhcYGBUWGBwfGBwYHRgcHhobHBgaHighGRwlHhcYITEhJyksLi4uGB8zODUsNygtLiwBCgoKDg0OGRAQGS8mHiYsLCwsLS0uNSwsLywsNywsLCwsKyw3LSwsNCwsLCwsLywsLCwsLCwsLCwsLCwsLCwrLP/AABEIAMUBAAMBIgACEQEDEQH/xAAcAAACAwEBAQEAAAAAAAAAAAAABwQFBgMBAgj/xABPEAACAQMBBAMLCQYCCAUFAAABAgMABBESBQYhMQcTQRQXIlFTYXGBkZLSFjI0UnJzodHTIzNCsbLBgvAVYmN0orPC4QgkNVTiJTZDk7T/xAAaAQEBAAMBAQAAAAAAAAAAAAAAAQIDBAUG/8QALREAAgEDAgUDAgcBAAAAAAAAAAECAwQREhQxMlFScRMhQRWhBSIzYYGR8EL/2gAMAwEAAhEDEQA/AL/frfKRpXgtnKRoSrOpwzMOYDDiFB4cOeD2ViFnYNqDMG+sGOr286LhWDsH+cGYN9rPH8c1zroSwfRUqUYRwhldH297ySC2uW1Eg9XIfnEgZKse3gCQefDjnIph0ht11Y31to59dGfUGBb/AIQafNaprDPKvqcYTTj8hRRRWBxBRRRQBRRRQBRRRQBRRRQBRRRQBRRRQBRRRQBRRRQBRRRQBRRRQBRRRQBRRRQBRRRQC7333HeSRp7QBi3GSLIB1drKTw48yPHk8c4rEpu9dltItp8+eNgPeIx+NXV7ty5EsgE8oAdgBrPLUfPXH/T1z/7iX3z+dc31BL2wdlO+nCOlrJr9xNzWtm6+5x1uCEQHIQHmSeRYjhw4AZ554belVu5tm4e7hV5pWUuAQXJBHnFNWttOt6qbOapVlUlqkFFFFbDAKK+JZVRSzkKo4kk4AHnJ5Vk9q7+xJlYFMp+sfBT1HmfZjz1hOpGHMwa+ilTd76Xb8nWMeJFH82yar329cnncS+pyP5GuZ3kPhMmRzUUnId47peU8n+I6v6s1cWO/twn71UlHo0t7Rw/CrG8g+IyMuiqLY29dvckKG0Of4H4EnzHkfRz81XtdMZKSymUKKKKyAUVVb0sRZTkEg9WeI50o+7JPKP7zfnXPWuPTeMAeNFI/uyTyj+835153ZJ5R/eb86071dpMjxopH92SeUf3m/OvO7JPKP7zfnTertGR40Uju7JPKP7zfnWz6NJ2aSfUzN4KcyT2nx1nTulOSjgG+oorwnHOusp7RWL27v2qEpagOR/8Akb5nqA4t6eA9NZK73lupD4U7jzIdI/4cVzTuoR9l7jI4aKSibXuAcieb/wDY351dbN33uYiOsImXxMMN6mA/mDWEbyD4omRo0VVbC29FdrmM4YfORvnD8x5xVrXXGSksooj7/wDeyfbf+o1wrvf/AL6T7b/1GuFeG+JiWm6302D7wU46Tm6302D7wU469Gy5H5Kgqv21teO1j1ynzKo+cx8Q/PsqTf3iwxtJIcKoyfyHjJPAemk9tvar3Uxkk9Cr2KvYB/c9prZcV/TWFxKddu7elu2zIcID4MY+aPiPnP4cqq6KK8tycnlmIUV6oyQBxJ5Ac6sItg3LDIgl9akfzxUSb4IFdRU242RPHxeGVR4yjY9uMVBBo01xB7Wu3X3yaEiO5JePkHPFk9Pay/iPPyrI0VlCcoPMSj1jcMAVIIIBBHEEHkQe2vqlxuFvCY3FvKfAY+AT/Cx7PQx/H00x69alVVSOUUqd6/oVx921J6nDvZ9CuPu2pPVx3vMvBGFFFXOwt25bxWaJowFODrJHHGeGFNckYuTwgU1Fazvf3P14Pef4KO9/c/Xh95/grZ6FTtBk62vRh+9n+wn8zUbvf3P14Pef4K0W5u7ktm8hlaMhlUDQSeRPPKjx1toUZxqJtA1NYLpC28c9zRnAwDKR254hPRjifSPPW7dgASeQGTSQvLkyyPI3N2LH1nOPVyrou6jjHSvkM40UVZ7v7Fe8l0IQoAyznkB6O0nxemvOjFyeEQrKK3Vz0eEL+yny2OTLgE+kE49hrE3EDRuyONLKSCD2EVlOlOHMin1Z3TxSLJGxVlOQR/niPNTf3f2st1Asg4Hk6+JhzHo5EeYik1Wx6NLwrPJEeTpqH2lP9wx9grda1HGen4YRlb/97J9t/wCo1wrvf/vpPtv/AFGuFcz4kLTdb6bB94KcdJzdb6bB94KcROOdejZcj8lQvukjaup1t1PBcO/2j80eocf8Q8VYqpO0rszTSSH+Ni3qJ4D1DA9VRq4as9c3IBV5uzu2942c6IlPhP4z9VfGfwH4VW7LsmnmSJObtjPiHMn1AE+qnNY2iQxrHGMKowB/c+Mnnnz1utqPqPL4Aj7K2PDbLiFAD2tzY+ljx9XKp9FFemkksIoVTba3aguQSyhX8onBs+f63r/CrmipKKksNAS+29lPaS9XLjxqw5MPGP7js9lV2seMU+aK43Ze/tL7EwIfWPH+NODdPavdVqjk5ceA/wBodvrBB9dXFFbaNu6bzq+xSp3r+hXH3ZpPU4d6/oVx921J6ue95l4Iwph9GP7mb7wf0il5W13B2vDbxSiaQIS4IBzxGnzCtVs0qibCGFRVN8qrTy6fj+VHyqtPLp+P5V6fqQ6opc0VTjem0PATr7D+VW4NZKSfBgi7Wz3PLjn1b4900khT3Zcgg8jwpI7RszBM8Tc0Yr6R2H1jB9dcN6uVkZHredGEi/t1/i8A+leI/An8RWDrtZ3bwuHiYqw5Ef54jzGuWlPRNSA8ayO8u57XVx1qSKmVUMCCSWGRnh5tI9VV+zekEgAXEWf9aM/9DfnWo2XvHbXBAjkGo/wN4LeoHn6s16OulWWGymS73knl090/nVlu9uc9tcJKZVYLqBAUgnKkePxkVsaKqtqaeUgI+/8A30n23/qNcK73/wC9k+2/9RrhXkviYlput9Ng+8FNTb0ui1nYcxFIR6dJxSr3W+mwfeCmlvGubO4A8jJ/Sa77X9OX++CoTNFFFeeQ1/RpbhriRz/BHgeljz9in20yKXfRjKBNMvaUU+6xB/rFMSvVtP00ZIKy91v1bI7KBI+DjUgUqfQSwyPPVNvrvVr1QW7eDykcfxeNVP1fGe3ly54mtVa6w8QIMvvgW31JvdX46Pl/bfUm91fjpaUVp3dQZGZ8v7b6s3ur8VA3+tvqy+6PipZ0U3dQZGaN/bXxS+6PiqVs7fC3nlWJOs1MSBlcDkTzz5qVFXW5a5v4PSx9iNWULqo5JfuMjH3r+hXH3bUnqcO9n0K4+7ak9VveZeAwoooriIFAGeA4k9gr0DJwOJPIDnmmPudup1OJrgZl/hXsT/5fyrbSpOo8IobnbqdTia4GZeap2J5z/rfyrX0UV60IKCwihWR353bM466EZkUYZRzdR4vGw/EcOwVrqKVIKcdLAiKKam8O6MVyS6/s5frAcG+0vb6Rx9NYPae7FzBnVGWX68fhD8OI9YFeXUt5w8EKeiiitBDV7tb4vCQlwTJFy1Hi6evmw83PxeKmTFKHUMpBUgEEciDyIpF1uejnbBybZzwwWjz2fWX/AKvU1d1tXedEimNv/wB7J9t/6jXCu9/+9k+2/wDUa4VxPiQtN1vpsH3gpwTRhlKnkQQfQRSf3W+mwfeCnHXo2XI/JUIueExuyNzVip9IOD/KvitR0g7M6q56wDwZRn/GODD18D6zWXrgnDRJxBZ7t7S7muY5D83Ol/sngfZwPqrf72G7lTq7OPKMPClDoMg/wrls48ZpW1s9zd7BEBBcnwOSSfV/1W/1fEez0ct9CosOEnhMFR8j73yH/HH8dHyQvfIH34/jpso4YAqQQeII5EemvqujZQ6v/fwMCk+SF75A+/H8defJG88gffj+Om5ULau1YrZNczYHYP4mPiUdp/yajs6aWW39hgUu0thz26hp49AJwMshycZ5KxPZVfVnvBtp7uXW/BRwROxR/cntP5VWVwz05/LwAVq+je11XTP2Rxn3mOB+AaspTT3C2Z1NqGYYaU6z9nHgj2cf8RrbbQ1VF+wRO3r+hXH3bUnqcO9f0K4+7ak9W295l4DCtXuZu7FdxyNKXBVgBpIHDGfEaylMPox/czfeD+mtNvFSqJMFtsndO3t5BIgZmHLWc484GBx89X1FFerGKisJFCiiisgV22ttR2iq02rDHA0jPHGaqPl5a/7T3P8AvXDpMjzbRnxSj8Ub/tS3rhr3E4TwiDP+Xlr/ALT3P+9aKyuVljSRPmuoYZ54Izx89I6mluBeiSzVc+FGSp9Gcr6sHHqNW3uJTliQLbaWxoLgESxqx+tjDD0MONKbbuzjbXDxE5CngfGpGR68HHpBp0UrekJgb447I0B9PE/yIpeQjp1fIZmqm7EuTFcwuOyRc+gnDfgTUKvqMcRjnkV56eHkHW//AH0n23/qNcK73/72T7b/ANRrhR8SFput9Ng+8FOOk5ut9Ng+8FOOvRsuR+Sord4NkrdQNGeB5o3iYcj6Ow+Ymk9c27RuySAqynBB8f8Antp51nd7N2Vu11phZlHA9jD6rf2PZWVzQ1rVHiBVUV1urZ4nKSKVYc1PP/uPPXKvMIWGzNtz237mQqPqnivungPSKvoukC4A8KOI+cBh/wBRrI0VnGrOPBlNPd79XTjC9XH51XJ/4iR+FZ25uXkYtIzOx7WOT+PZ5q5UVJVJS5mAooq33e3fku38HwYwfCkI4DzDxt5vbUjFyeEDvuhsI3U2WH7JCC57D4k9fb5vSKbIFRdm2CW8axxDCj2k9pJ7SalV61Cl6ccfJSp3s+hXH3bUnqcO9f0K4+7ak9XJe8y8EYVP2btqe3BEEhQMckaVOT/iBqBRXGm17ohd/K688ufcj+Gj5XXnlz7kfw1SUVn6k+5/2Uu/ldeeXPuR/DWp3C2zPcPKJ5C4VVI8FRgknPzQKXdbXow/ez/YT+Zrbbzk6iTb/sGq3usjNZyqOLAax6VOcesAj10oKe9KXe/YZtZyVH7JySh7B409XZ5seet15T4TQZRVN2TtWW1fXC2CeBB4qw8RH+TUKiuFNp5RDWy9IFwVwqRKfrYY+wE/nWWuJ2kdnclmY5JPMmudFZTqSnzMoVO2DbGW6hQdsi59AOW/AGoNbzo52MRm5cYyCsef+Jv7D11lRg5zSBm73YNyZZCIJCC7EHSeWo1y+T91/wC3l901YS9JVyGI6uDgSOT9h+1Xz3zLnyUHsf469DYLqdmxqn3u5sS4S7hZ4ZFUOCSVOAKadKnvmXPkoPY/x0d8y58lB7H+Ot1K39NYQ2NXoNailT3zLnyUHsf46O+Zc+Sg9j/HW7Qy7Gr0GLtjYsN0uJlyRyccGX0H+x4VhNrbizx5MJEy+Lk/sPA+o+qovfMufJQex/jo75lz5KD2P8daalrGfFe5NjV6FHc2rxHEqMh8TKR/OuVaBuku5IwYoCPQ/wAVRJN92b51pZn0xE/9Vcr/AA+XwxsKxU5qwsNi3E/7qJyPrEYX3mwKlQ7/AEqfMtrVfsoR/Jqkd8y58lB7H+OrH8PfyxsKpfbG3BAIa6bV/s0zj1tzPoGPTW0ghVFCooVQMBQMADzAUre+Zc+Sg9j/AB0d8y58lB7H+OuunbqC/Ki7Gr0GtRSp75lz5KD2P8dHfMufJQex/jrZoY2NXoMTeOBpLSZEBZmQgAdppYfJi78g/wCH51L75lz5KD2P8dHfMufJQex/jrRVtPUeWTY1ehE+TF35B/w/Oj5MXfkH/D86l98y58lB7H+OjvmXPkoPY/x1q+nrqxsKvQifJi78g/4fnR8mLvyD/h+dS++Zc+Sg9j/HR3zLnyUHsf46fT11Y2FXoRPkxd+Qf8PzrWdH+ypoJJjNGyBlUDOOOCc8jWe75lz5KD2P8dHfMufJQex/jrKFkoSUkxsavQa1R7+xSeMxyqGU9n9wew+elj3zLnyUHsf46O+Zc+Sg9j/HXS6bfsy7Gt0JO2tx5oiWg/ap4uGsekcm9XsrMTxMhw6sh8TAg+w1fd8y58lB7H+Ovl+km4IwYrcjzq3xVxzsE+V4JsKvQz+alWdhLMcRRu/2VJHrPIeurFekGUcre1H+Bvirv3zLnyUHsf46xX4e/ljYVS42BuIch7sjHPqlOc/aYdnmHtreIoAAAAAGAByA8QFKvvmXPkoPY/x1J2V0iXEtxDG0cIDyxoSA2cM4Bx4XPjXXTt1TXsg7KqlnBcv0a2pJPWT8ST85O3/BXneztfKXHvJ+nW1orPUzXuavcYrvZ2vlLj3k/To72dr5S495P062tFNTG6q9xiu9na+UuPeT9OjvZ2vlLj3k/Tra0U1Mbqr3GK72dr5S495P06O9na+UuPeT9OtrSn3s6ULm02q9nHFC0ayQJqbXqxIkbE8GA4dYezspqY3VXuNH3s7Xylx7yfp0d7O18pce8n6daJ94rQTGA3MAmBwYjKmsHGfmZzy4+ivNlbxWl0zLbXMMzKMlY5FYgcs4B5eflTUxuqvcZ7vZ2vlLj3k/To72dr5S495P06uLvfKwicxyXlsrg4KmVcg+I8eB9NZ/f7pJj2fHEbYRXLyjUAJRhUIyrkKCWVuzkD46amN1V7iR3s7Xylx7yfp0d7O18pce8n6dUm0d9p7jZEE9pdWkN0Xj68NJEqpqWQ6CJidJJTgDx8E+I16vSBJY7Jjmu5ILu6eRwFjmiwya2AYGIEEKAAcDnwNNTG6q9xdd7O18pce8n6dHeztfKXHvJ+nXxuL0gRXdm015NbQyKzl4+sC6I9YVGYO2QCWUajgEsMc8VoRvTZdV13ddt1QfR1nXJo14zp1Zxqxxx4qamN1V7ih72dr5S495P06O9na+UuPeT9OjfLpFt7K1Sa3aG6Z20oiTLxHhBnyoYlVK4OBzOOFdejrfMbRttczwrODIWhRuKRh8KxUksBjHhHgc9lNTG6q9xy72dr5S495P06O9na+UuPeT9OrhN89ntIIxe2xcnAUTJxPiHHic8MVe01Mbqr3GK72dr5S495P06O9na+UuPeT9OqPpe3/ksjHb2EsYlOoysNLvGAF0qUOQpbUT4Q5Lw8YsujDbk8ljJcbRvbeVfBYMGjBhUrkpMVVVR+IOCTjNNTG6q9xK72dr5S495P06O9na+UuPeT9Orqy3wsJpBHFeW7uTgKsq5J8QGeJ9FSb7eC1gkEU9zBHIcERvIquQTgYUnJyRimpjdVe4zneztfKXHvJ+nR3s7Xylx7yfp1qLHa0E7yJDLHI0R0yKjAlG48GxyPgkY8xqbTUxuqvcYrvZ2vlLj3k/To72dr5S495P062tFNTG6q9xiu9na+UuPeT9OjvZ2vlLj3k/Tra0U1Mbqr3GK72dr5S495P067WXR3bRSxyLJOWR1cAsmMqwIzhOWRWvopqYdzVf/QUVyurlIkZ5XVEUZZ3ICgeMseAFZluknZYbHdkfpAYr7wXH41iaDV0Vl949/rOxSB5WZkuFZomiXUCq6cnOeXhrV7sraCXMEU8WdEqK65GDpYZGR2HBoCXRRWSm6Q7NL/uE9b1/WLF8zwdTYx4WeXhCgNbX5u6SP/uOX7+0/wCVBX6RrP7Q3KsZ7g3E1urzEqxcls5UAKcBscAq+ygEfvJZJPvPJDKCY5LuFHAJGUZYwwyOIyCRw48a5bjWwTbrwo7RoGvogwJJVBHMAc8zjSD6VFOPenZWzLIttK6gzIskbGRdRbXqCodOrHPFcNytn7KvS99ZW+HEkqs7hgxdl/aeCWIwRKfaaoEmbA7NGsjZl9E+FB1rKOGeKoHV0JzxODjAyfHc7/JBNs3Zt7Db9Q0gaErqZgEiyqKNR+b4LEHGcHjmmXtnc7YVkVluoYogx0rreTQTzxo1aeXZiuu1d5NhXMAt557VoVxpTOAuBgaNOCmASOGOBIoBV7Sjshu/EbUjugz2/dYDMSHCXAXKscL/AB40gA+yvq82XG27NvclMyx3EkYfJ4I0z5GM6eJC8SM04Nm7i7Le1Cw26NBL1coOtzrwrdW2otqPCRscf4jVvDuxaLaG0ECdznOYjkrktqzxJOdXHPYeVAIfY8dn/oC8ZMd3YUSDU2ep7qhKnTnTj5vEDPPz1TRX8Y2LJAXHWnaCSCP+LqxblS3ozwr9CbK3D2fbCQQ2ygSoY5NTO+pCclTrY8MgewVVbU3M2RY2k8sloOqADycXZ8A8ACzZAzg6QQOA8VAKa+2XGd2rW50ftUuZIteTwjaSUkac6eLaeOM182ItxsCdoD/5wsFucM+rubr1xlc6QpJjBIHEZB7abu5s2zNoWUttaQf+WRsPFIpA1MdeRkk5zxzngeVW+w9yrGz19zW6r1ilH1Mz6kPNT1jN4J8VAfnrZmyzdWOhBs9Ckpdppp1juMYI0sGP7riMdmR481+idxkkXZtqJ2V3EKAuralYY8Fg/wDFldJz25qrk6L9lM+s2i58QeQL7gfSPZWrtbdYo0jjUKiKFVRyCqMADzAACoBFdPmy4obuCWNdLzrI0rZJ1FOqVTgnC4XhwxVXvvspbfZGyjAhWOdOun4sQ1wYYtLHUTg6eswBgfO4U9tvbrWl8UN3CspQELksMBsZ+aRzwPZXeXYVu1stq8KNAqqgiYalCqMLz8WBg86A/MW8kFoLWwNsVMrQMboBicSahjUCfBPz+HDgB5qsOkiaXrrN5i3Xf6OtGYtkPr8MkntDZ5+enps/o52ZBIJI7RNQORrZ3AI5EK7EA+qpm29zLK9l626t1kfSF1EsPBBJA4EDtPtqgh7hbkR7KSQJJJI8oTrC+NOpdXFQBkA6zzJ7ONaqiioAoorjd3SRIXldY0UZZ3YKoHjLHgKA7UVX7G23BeIz2sqyojmNmTiuoKrEA8jwZeI4casKAKKzm92+ltszqu6us/a69OhdXzNOrPHh89auNk7QS5ginizolRXXIwdLDIyOzgaATX/iD2lJ19vb5IiEZlI7GcsVGfHpC8Pt1Msd1Nj2Wyra62kjSG4WImQGU+HJGXCqsRGlQARnGeHE1tukPcaPasSAv1U0eerkxkYONSsuRlTgduQR6QVxc9F+2HhS1a5t3t421Ro0r6VOCAR+y1Dgx4ZwM1QQ+lqe3ez2QbLV3OI7lYtQIOlGhXB1cf4TzqVt3pDuLDZ+zraz0o3cEErylQxAKYVVVvBz4BJJB5jz1b7xdFt3NY7Pt4pLctarcCRnZ1UmWRWGnCMTjSQc47K7bz9E0l1aWYjljW5gto7eQNq6pwg4YYDUuCW46eIPZigKGXpA2rsq8WLaUsdwumN3UKn7tuOUdEQ6hg8CCMj11T7xdb8ppO5gpm7rj6sPnRr0JgtjjpHM444Fam06Kb67u1m2vcROoCBhGSXdE5J8xFUEczxPE9pzUnbvRhez7WlvIZ4YVaQSI4ZjKjKgCnRo0nwlGRq5ZoCFufv7tCPa4stoyLKGlaFsKg0OM6SjIq5UkAeF2HsNRt598r2KWcptm1Uq8nV28cQfwQTpTreoZesxgYLYz2irTdHorukvzdbRmjYgu+Y2ZmeVgw1ElFCgFtQx2gchULY3RVtK17piintBHNC0RkIYuy4OkAFP2WrOGIJwDkaiBQEHaW+c20tgXi3IXrYZrXLqMBleUYJXkGBRs44cuFbDoA/9Ml/3p/8AlRVR7M6Kb2PZ97bs9trna1ZCHk0jqnZm1ExAjgRjAPqrbdF2682zbN4blo2dpmkBiZiukogHFlU5yp7PFQGX/wDEN9FtP94b/lNS52HNai3QS7Hmun8LM6T3Cq/hHGFjUqMDC8Pq+OnN0rboT7UggS2aJWjlLnrWYDBQrwKq3HjWR2buHt+2iWK3voI41zpRZHwMkseduTxJJ9dAQt+t9bvZz2kVixtoO4LeQQFUcrkuNOuVCxIVVXj4qE392rb7ZS3u5IyDPCjwIqmMLLoI0PpD5CyDiSeI7asN9ejHaF+9u5mt2kW0ihlZ3cFpVZyzDERyp1jxeipe8PRrd3G2Reo9uIeutpMM79ZiJYg3giMjJ6s48LtHKgIOyN+r6Hbj2l9PrhSSdSDHGvgrG8kTalUHiqr2/wAVVOw98No3tjtKW5lSSKG2BEbwQlDI7jTkFMMFVH8E5+cK03SR0ZXN9fd02bwIGjUP1jOrF1yuRoRsgpoX/DU3YnR5NBsO6si0RubgsSwZurB8EKNWjVgKg/h5k0Bit2t6biHYt/PAYYZUuLdVaK3gQYYgNlUjCscE8SCRUvdrfza1yI3OWt7ZzJeTBIhmIHUV4gAYQHgg1ccnsqz2f0XXkeyru0Z7brZpoZEId9ACEE6j1eQeHYDWr6ONzpLHZ81redU/WyyMerLFSjxomCWVTnwT2eKgFpDv7ti/NzLbTRwJbwvO8YRMCNewF0Yu+M88A4PLlVls/pQvJtlXrFlW5t+52SZUXwkknVG1IwK6hx4gY8LkCMnx+iXaNs8y2FzCYZo2hcyEq7RNzVh1bDkMalIPPGM4q2s+iWWHZd3AssT3VyYMsdSxKscqvpB0ljnDeFjj4PAYzQGRk6QtsGxFwLhBGLkwmQRxdYXMQcLpKaQgVSc4zlvFVvt/pGvxszZ1xFKsckpuVlKxoQxidVU4dTp4ZPDtJ81Sx0VXv+iTadZbdb3cLjOuTRo7nMeM9XnVk5xjGO2vdp9Fd7Js6ytle26yBrlnJeTSetkDLpIjJOAOOQPXQGe2v0ibYt+5pZJowklvHKqCNCrrxBaTwQwZipJCkAZGMVOuukDatttONLqSPQ7wkwIqGMRSlcAPpD6gG5k8x2irLenoqvbmGySKS2BgtEgcs7gFwTkriM5Xj24qVvX0Z3d1tCK4ie3EaLbAhncN+yxqwBGRxxw40BW7ydJF1NtN7W3uYrGCOWSIzuitxj1BmYuCMFlwoAHMZPOvN3+ky7ktdoRSyo88FvJLDcoq8dDBTlcaWHhKVOkcM5qz3q6K7g37XmzngOt2kaG4XKh2zr4FGV1YknBAxngeAxNs9yL57W9S5XZySTQGKLuaIIFJOWLuIg2DheAyOHKgMPD0g7YkspplnTRDJGHl6uPrP2nBFVdGkrkEkkZ8IY4A133j29f7Q2Ck0kiGKOZorkaVDSNrhMDgBeBBY50lR5uyrvZ/RXepsy7tme26yaW3dCHfQBGxLaj1eQfFgGrfZPRvONh3FhPJEJZJutR0LMgI6sqGyqniYyDw4A540Bmeh9r2O0vJYZoY7VVn4SkAC66qMpIzFeEYXTnwsc+FV20d/r+DDJte3uXz4UKQDHqZoFDr5wwNXexei3aS2tzay3MKQSrqCIzMDOrxlWbMYIUiPScHxHBxXOLot2obFrUzWap1okCDVl25EvL1eQo4EDB49oAAoCl6TtvttCx2TcuoV3W8DBfm6kkhQkZ4gErnHZntpz9Hn/pNj/usP9Apc7V6Kb2XZ9hbpJbdZbm7LkvJpPXSq66SIyTgKc5A9dNLdXZrWtjbQSFS8UMcbFclSVUA4JAOOHiqAtaKKKAKKKKAKKKKAKKKKAK/PW1ekPaF5fNFFdx2UXWOiayqRqFJwZJSjNqOMeLJAwK/QtfnTerbmxbiWZpLa7guNbhmt2i0M4YgsVkfHEjJIQE5J58aA327W0r3Z1vcXW1ryO6tVSPQ8DCTDlwvMIhPzl8fbWV3H6U7h9oA7SmJikTq0ijRQglZ4wvLwiMa+LE86i9A9hM93KwUm2MLLLkfsmk1KUGDwZhhjnmBnlnjQ9GO14tn7SUXcTMSpt9GFLJKZIwCVYjGChBxxGaoHS/Sns9ZZo3eRWh6wOWQ4yjaSFP8RLcABzzXl/0o2UNvbzuJsXCu0aBAXwraWz4WBx89J3d7ZkV3vEbecao2u7suucZ0dc4BxxwSoz5q0/Sdt6bZ17BaWrdw2qxph4kXVpdyZCpIyQvE6FIyefMYA3+73SdYXr9XE7pJpZgkiYLBQSQpBKk4BOM54GlvcdLcz7SR+uKWCy50JGAzRY/izlic9gIHmrP7NuEfeC3ZJZJg1zbkSzLpkkUqnhFcDgwPDhxUg9tdt5rhLDeKSSeP9mlwJOrAHhRlR80NhTzPmyMcKAce1+kywtkhZ3dmmiSVI40JfQ4BQsOSkg8ic1L3W38s9oF1hdkeNSzxyroYKDgt4iAeBweGRnGRSO3zkePakd8C9vDcdz3EE3Vq2hDFHjCE6GePHzM9g7CKstg7Kivbm6a02ibu5ktLsuvchiDl4jHgsXwCXkQ8FxwoBkR9L+zWkZNcgADaZDHhHwCcKSc5OOGQM8Khbw77Wm0tlXvc888Ai7n1yiNta65hp0qrKTnQQcEc6UG7W0Y4I9oQzWzSyy2zxp4I1QsoYs7huKBeDEjiDGPVN3aONjbaz4tn/wD9D0AzujHbdva7NuZ5r6SeJJ+MsyOrAlEwiqzOzZ5gDx8qn2nTBs55FQmaNWOBLJHiP2gkgcRkkADtxSk2ds2W42BK0ClxFtASOqjJ0dzBdWBz0lhnxAk9hqHBd289lFFd7TaJYS5S2Fnr0liclZUcatWc+ERxPmzQD43o6R7HZ8vVTO7ygAlIl1FQRkZJIUEgg4znBB7RU3c/fK32mshtusHVlQ4kXSQWzjkSDyPbSY3xsrK3vB/9Qmt7yCK3DMYGYSSLbx6ZI2jfMRIAyDnjns57ToP2/e3ndBumaWJQmiZ1GdeWygcAdZgcTzxkeOgGrRRRUAUUUUAUUUUAUUUUAUUUUAUUUUAUUUUAUUUUAVwmso3OXjRj42UH+YoooDsigDAAAHYOVczapq16F1fW0jV7edFFAerAoOQqg+PAz7aJrdXxrVWxxGoA8fXXlFAemFc50rnx4GfbXk1sjkF0ViORZQcejPKiigPqWJWGGUMPERkew1HmtFWJ1iAjyjDKADBwcHhjlRRQH5423e37HuOe/kljbCsSigsB9YjwmHmLcacXRxuZHs61K6+teYq8jlcDl4ChcnAXJ5k8ST5h7RVBrY4wvzQB6BiuIso9Wrq01fW0jPtxXtFQHs9qj/PRW+0oP866qoAwBgDsFFFAe0UUUAUUUUAUUUUAUUUUB//Z"/>
          <p:cNvSpPr>
            <a:spLocks noChangeAspect="1" noChangeArrowheads="1"/>
          </p:cNvSpPr>
          <p:nvPr/>
        </p:nvSpPr>
        <p:spPr bwMode="auto">
          <a:xfrm>
            <a:off x="155575" y="-2438400"/>
            <a:ext cx="5467350" cy="4200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28" descr="data:image/jpeg;base64,/9j/4AAQSkZJRgABAQAAAQABAAD/2wCEAAkGBxQREBQUEBQVFRUXFhcYGBUWGBwfGBwYHRgcHhobHBgaHighGRwlHhcYITEhJyksLi4uGB8zODUsNygtLiwBCgoKDg0OGRAQGS8mHiYsLCwsLS0uNSwsLywsNywsLCwsKyw3LSwsNCwsLCwsLywsLCwsLCwsLCwsLCwsLCwrLP/AABEIAMUBAAMBIgACEQEDEQH/xAAcAAACAwEBAQEAAAAAAAAAAAAABwQFBgMBAgj/xABPEAACAQMBBAMLCQYCCAUFAAABAgMABBESBQYhMQcTQRQXIlFTYXGBkZLSFjI0UnJzodHTIzNCsbLBgvAVYmN0orPC4QgkNVTiJTZDk7T/xAAaAQEBAAMBAQAAAAAAAAAAAAAAAQIDBAUG/8QALREAAgEDAgUDAgcBAAAAAAAAAAECAwQREhQxMlFScRMhQRWhBSIzYYGR8EL/2gAMAwEAAhEDEQA/AL/frfKRpXgtnKRoSrOpwzMOYDDiFB4cOeD2ViFnYNqDMG+sGOr286LhWDsH+cGYN9rPH8c1zroSwfRUqUYRwhldH297ySC2uW1Eg9XIfnEgZKse3gCQefDjnIph0ht11Y31to59dGfUGBb/AIQafNaprDPKvqcYTTj8hRRRWBxBRRRQBRRRQBRRRQBRRRQBRRRQBRRRQBRRRQBRRRQBRRRQBRRRQBRRRQBRRRQBRRRQC7333HeSRp7QBi3GSLIB1drKTw48yPHk8c4rEpu9dltItp8+eNgPeIx+NXV7ty5EsgE8oAdgBrPLUfPXH/T1z/7iX3z+dc31BL2wdlO+nCOlrJr9xNzWtm6+5x1uCEQHIQHmSeRYjhw4AZ554belVu5tm4e7hV5pWUuAQXJBHnFNWttOt6qbOapVlUlqkFFFFbDAKK+JZVRSzkKo4kk4AHnJ5Vk9q7+xJlYFMp+sfBT1HmfZjz1hOpGHMwa+ilTd76Xb8nWMeJFH82yar329cnncS+pyP5GuZ3kPhMmRzUUnId47peU8n+I6v6s1cWO/twn71UlHo0t7Rw/CrG8g+IyMuiqLY29dvckKG0Of4H4EnzHkfRz81XtdMZKSymUKKKKyAUVVb0sRZTkEg9WeI50o+7JPKP7zfnXPWuPTeMAeNFI/uyTyj+835153ZJ5R/eb86071dpMjxopH92SeUf3m/OvO7JPKP7zfnTertGR40Uju7JPKP7zfnWz6NJ2aSfUzN4KcyT2nx1nTulOSjgG+oorwnHOusp7RWL27v2qEpagOR/8Akb5nqA4t6eA9NZK73lupD4U7jzIdI/4cVzTuoR9l7jI4aKSibXuAcieb/wDY351dbN33uYiOsImXxMMN6mA/mDWEbyD4omRo0VVbC29FdrmM4YfORvnD8x5xVrXXGSksooj7/wDeyfbf+o1wrvf/AL6T7b/1GuFeG+JiWm6302D7wU46Tm6302D7wU469Gy5H5Kgqv21teO1j1ynzKo+cx8Q/PsqTf3iwxtJIcKoyfyHjJPAemk9tvar3Uxkk9Cr2KvYB/c9prZcV/TWFxKddu7elu2zIcID4MY+aPiPnP4cqq6KK8tycnlmIUV6oyQBxJ5Ac6sItg3LDIgl9akfzxUSb4IFdRU242RPHxeGVR4yjY9uMVBBo01xB7Wu3X3yaEiO5JePkHPFk9Pay/iPPyrI0VlCcoPMSj1jcMAVIIIBBHEEHkQe2vqlxuFvCY3FvKfAY+AT/Cx7PQx/H00x69alVVSOUUqd6/oVx921J6nDvZ9CuPu2pPVx3vMvBGFFFXOwt25bxWaJowFODrJHHGeGFNckYuTwgU1Fazvf3P14Pef4KO9/c/Xh95/grZ6FTtBk62vRh+9n+wn8zUbvf3P14Pef4K0W5u7ktm8hlaMhlUDQSeRPPKjx1toUZxqJtA1NYLpC28c9zRnAwDKR254hPRjifSPPW7dgASeQGTSQvLkyyPI3N2LH1nOPVyrou6jjHSvkM40UVZ7v7Fe8l0IQoAyznkB6O0nxemvOjFyeEQrKK3Vz0eEL+yny2OTLgE+kE49hrE3EDRuyONLKSCD2EVlOlOHMin1Z3TxSLJGxVlOQR/niPNTf3f2st1Asg4Hk6+JhzHo5EeYik1Wx6NLwrPJEeTpqH2lP9wx9grda1HGen4YRlb/97J9t/wCo1wrvf/vpPtv/AFGuFcz4kLTdb6bB94KcdJzdb6bB94KcROOdejZcj8lQvukjaup1t1PBcO/2j80eocf8Q8VYqpO0rszTSSH+Ni3qJ4D1DA9VRq4as9c3IBV5uzu2942c6IlPhP4z9VfGfwH4VW7LsmnmSJObtjPiHMn1AE+qnNY2iQxrHGMKowB/c+Mnnnz1utqPqPL4Aj7K2PDbLiFAD2tzY+ljx9XKp9FFemkksIoVTba3aguQSyhX8onBs+f63r/CrmipKKksNAS+29lPaS9XLjxqw5MPGP7js9lV2seMU+aK43Ze/tL7EwIfWPH+NODdPavdVqjk5ceA/wBodvrBB9dXFFbaNu6bzq+xSp3r+hXH3ZpPU4d6/oVx921J6ue95l4Iwph9GP7mb7wf0il5W13B2vDbxSiaQIS4IBzxGnzCtVs0qibCGFRVN8qrTy6fj+VHyqtPLp+P5V6fqQ6opc0VTjem0PATr7D+VW4NZKSfBgi7Wz3PLjn1b4900khT3Zcgg8jwpI7RszBM8Tc0Yr6R2H1jB9dcN6uVkZHredGEi/t1/i8A+leI/An8RWDrtZ3bwuHiYqw5Ef54jzGuWlPRNSA8ayO8u57XVx1qSKmVUMCCSWGRnh5tI9VV+zekEgAXEWf9aM/9DfnWo2XvHbXBAjkGo/wN4LeoHn6s16OulWWGymS73knl090/nVlu9uc9tcJKZVYLqBAUgnKkePxkVsaKqtqaeUgI+/8A30n23/qNcK73/wC9k+2/9RrhXkviYlput9Ng+8FNTb0ui1nYcxFIR6dJxSr3W+mwfeCmlvGubO4A8jJ/Sa77X9OX++CoTNFFFeeQ1/RpbhriRz/BHgeljz9in20yKXfRjKBNMvaUU+6xB/rFMSvVtP00ZIKy91v1bI7KBI+DjUgUqfQSwyPPVNvrvVr1QW7eDykcfxeNVP1fGe3ly54mtVa6w8QIMvvgW31JvdX46Pl/bfUm91fjpaUVp3dQZGZ8v7b6s3ur8VA3+tvqy+6PipZ0U3dQZGaN/bXxS+6PiqVs7fC3nlWJOs1MSBlcDkTzz5qVFXW5a5v4PSx9iNWULqo5JfuMjH3r+hXH3bUnqcO9n0K4+7ak9VveZeAwoooriIFAGeA4k9gr0DJwOJPIDnmmPudup1OJrgZl/hXsT/5fyrbSpOo8IobnbqdTia4GZeap2J5z/rfyrX0UV60IKCwihWR353bM466EZkUYZRzdR4vGw/EcOwVrqKVIKcdLAiKKam8O6MVyS6/s5frAcG+0vb6Rx9NYPae7FzBnVGWX68fhD8OI9YFeXUt5w8EKeiiitBDV7tb4vCQlwTJFy1Hi6evmw83PxeKmTFKHUMpBUgEEciDyIpF1uejnbBybZzwwWjz2fWX/AKvU1d1tXedEimNv/wB7J9t/6jXCu9/+9k+2/wDUa4VxPiQtN1vpsH3gpwTRhlKnkQQfQRSf3W+mwfeCnHXo2XI/JUIueExuyNzVip9IOD/KvitR0g7M6q56wDwZRn/GODD18D6zWXrgnDRJxBZ7t7S7muY5D83Ol/sngfZwPqrf72G7lTq7OPKMPClDoMg/wrls48ZpW1s9zd7BEBBcnwOSSfV/1W/1fEez0ct9CosOEnhMFR8j73yH/HH8dHyQvfIH34/jpso4YAqQQeII5EemvqujZQ6v/fwMCk+SF75A+/H8defJG88gffj+Om5ULau1YrZNczYHYP4mPiUdp/yajs6aWW39hgUu0thz26hp49AJwMshycZ5KxPZVfVnvBtp7uXW/BRwROxR/cntP5VWVwz05/LwAVq+je11XTP2Rxn3mOB+AaspTT3C2Z1NqGYYaU6z9nHgj2cf8RrbbQ1VF+wRO3r+hXH3bUnqcO9f0K4+7ak9W295l4DCtXuZu7FdxyNKXBVgBpIHDGfEaylMPox/czfeD+mtNvFSqJMFtsndO3t5BIgZmHLWc484GBx89X1FFerGKisJFCiiisgV22ttR2iq02rDHA0jPHGaqPl5a/7T3P8AvXDpMjzbRnxSj8Ub/tS3rhr3E4TwiDP+Xlr/ALT3P+9aKyuVljSRPmuoYZ54Izx89I6mluBeiSzVc+FGSp9Gcr6sHHqNW3uJTliQLbaWxoLgESxqx+tjDD0MONKbbuzjbXDxE5CngfGpGR68HHpBp0UrekJgb447I0B9PE/yIpeQjp1fIZmqm7EuTFcwuOyRc+gnDfgTUKvqMcRjnkV56eHkHW//AH0n23/qNcK73/72T7b/ANRrhR8SFput9Ng+8FOOk5ut9Ng+8FOOvRsuR+Sord4NkrdQNGeB5o3iYcj6Ow+Ymk9c27RuySAqynBB8f8Antp51nd7N2Vu11phZlHA9jD6rf2PZWVzQ1rVHiBVUV1urZ4nKSKVYc1PP/uPPXKvMIWGzNtz237mQqPqnivungPSKvoukC4A8KOI+cBh/wBRrI0VnGrOPBlNPd79XTjC9XH51XJ/4iR+FZ25uXkYtIzOx7WOT+PZ5q5UVJVJS5mAooq33e3fku38HwYwfCkI4DzDxt5vbUjFyeEDvuhsI3U2WH7JCC57D4k9fb5vSKbIFRdm2CW8axxDCj2k9pJ7SalV61Cl6ccfJSp3s+hXH3bUnqcO9f0K4+7ak9XJe8y8EYVP2btqe3BEEhQMckaVOT/iBqBRXGm17ohd/K688ufcj+Gj5XXnlz7kfw1SUVn6k+5/2Uu/ldeeXPuR/DWp3C2zPcPKJ5C4VVI8FRgknPzQKXdbXow/ez/YT+Zrbbzk6iTb/sGq3usjNZyqOLAax6VOcesAj10oKe9KXe/YZtZyVH7JySh7B409XZ5seet15T4TQZRVN2TtWW1fXC2CeBB4qw8RH+TUKiuFNp5RDWy9IFwVwqRKfrYY+wE/nWWuJ2kdnclmY5JPMmudFZTqSnzMoVO2DbGW6hQdsi59AOW/AGoNbzo52MRm5cYyCsef+Jv7D11lRg5zSBm73YNyZZCIJCC7EHSeWo1y+T91/wC3l901YS9JVyGI6uDgSOT9h+1Xz3zLnyUHsf469DYLqdmxqn3u5sS4S7hZ4ZFUOCSVOAKadKnvmXPkoPY/x0d8y58lB7H+Ot1K39NYQ2NXoNailT3zLnyUHsf46O+Zc+Sg9j/HW7Qy7Gr0GLtjYsN0uJlyRyccGX0H+x4VhNrbizx5MJEy+Lk/sPA+o+qovfMufJQex/jo75lz5KD2P8daalrGfFe5NjV6FHc2rxHEqMh8TKR/OuVaBuku5IwYoCPQ/wAVRJN92b51pZn0xE/9Vcr/AA+XwxsKxU5qwsNi3E/7qJyPrEYX3mwKlQ7/AEqfMtrVfsoR/Jqkd8y58lB7H+OrH8PfyxsKpfbG3BAIa6bV/s0zj1tzPoGPTW0ghVFCooVQMBQMADzAUre+Zc+Sg9j/AB0d8y58lB7H+OuunbqC/Ki7Gr0GtRSp75lz5KD2P8dHfMufJQex/jrZoY2NXoMTeOBpLSZEBZmQgAdppYfJi78g/wCH51L75lz5KD2P8dHfMufJQex/jrRVtPUeWTY1ehE+TF35B/w/Oj5MXfkH/D86l98y58lB7H+OjvmXPkoPY/x1q+nrqxsKvQifJi78g/4fnR8mLvyD/h+dS++Zc+Sg9j/HR3zLnyUHsf46fT11Y2FXoRPkxd+Qf8PzrWdH+ypoJJjNGyBlUDOOOCc8jWe75lz5KD2P8dHfMufJQex/jrKFkoSUkxsavQa1R7+xSeMxyqGU9n9wew+elj3zLnyUHsf46O+Zc+Sg9j/HXS6bfsy7Gt0JO2tx5oiWg/ap4uGsekcm9XsrMTxMhw6sh8TAg+w1fd8y58lB7H+Ovl+km4IwYrcjzq3xVxzsE+V4JsKvQz+alWdhLMcRRu/2VJHrPIeurFekGUcre1H+Bvirv3zLnyUHsf46xX4e/ljYVS42BuIch7sjHPqlOc/aYdnmHtreIoAAAAAGAByA8QFKvvmXPkoPY/x1J2V0iXEtxDG0cIDyxoSA2cM4Bx4XPjXXTt1TXsg7KqlnBcv0a2pJPWT8ST85O3/BXneztfKXHvJ+nW1orPUzXuavcYrvZ2vlLj3k/To72dr5S495P062tFNTG6q9xiu9na+UuPeT9OjvZ2vlLj3k/Tra0U1Mbqr3GK72dr5S495P06O9na+UuPeT9OtrSn3s6ULm02q9nHFC0ayQJqbXqxIkbE8GA4dYezspqY3VXuNH3s7Xylx7yfp0d7O18pce8n6daJ94rQTGA3MAmBwYjKmsHGfmZzy4+ivNlbxWl0zLbXMMzKMlY5FYgcs4B5eflTUxuqvcZ7vZ2vlLj3k/To72dr5S495P06uLvfKwicxyXlsrg4KmVcg+I8eB9NZ/f7pJj2fHEbYRXLyjUAJRhUIyrkKCWVuzkD46amN1V7iR3s7Xylx7yfp0d7O18pce8n6dUm0d9p7jZEE9pdWkN0Xj68NJEqpqWQ6CJidJJTgDx8E+I16vSBJY7Jjmu5ILu6eRwFjmiwya2AYGIEEKAAcDnwNNTG6q9xdd7O18pce8n6dHeztfKXHvJ+nXxuL0gRXdm015NbQyKzl4+sC6I9YVGYO2QCWUajgEsMc8VoRvTZdV13ddt1QfR1nXJo14zp1Zxqxxx4qamN1V7ih72dr5S495P06O9na+UuPeT9OjfLpFt7K1Sa3aG6Z20oiTLxHhBnyoYlVK4OBzOOFdejrfMbRttczwrODIWhRuKRh8KxUksBjHhHgc9lNTG6q9xy72dr5S495P06O9na+UuPeT9OrhN89ntIIxe2xcnAUTJxPiHHic8MVe01Mbqr3GK72dr5S495P06O9na+UuPeT9OqPpe3/ksjHb2EsYlOoysNLvGAF0qUOQpbUT4Q5Lw8YsujDbk8ljJcbRvbeVfBYMGjBhUrkpMVVVR+IOCTjNNTG6q9xK72dr5S495P06O9na+UuPeT9Orqy3wsJpBHFeW7uTgKsq5J8QGeJ9FSb7eC1gkEU9zBHIcERvIquQTgYUnJyRimpjdVe4zneztfKXHvJ+nR3s7Xylx7yfp1qLHa0E7yJDLHI0R0yKjAlG48GxyPgkY8xqbTUxuqvcYrvZ2vlLj3k/To72dr5S495P062tFNTG6q9xiu9na+UuPeT9OjvZ2vlLj3k/Tra0U1Mbqr3GK72dr5S495P067WXR3bRSxyLJOWR1cAsmMqwIzhOWRWvopqYdzVf/QUVyurlIkZ5XVEUZZ3ICgeMseAFZluknZYbHdkfpAYr7wXH41iaDV0Vl949/rOxSB5WZkuFZomiXUCq6cnOeXhrV7sraCXMEU8WdEqK65GDpYZGR2HBoCXRRWSm6Q7NL/uE9b1/WLF8zwdTYx4WeXhCgNbX5u6SP/uOX7+0/wCVBX6RrP7Q3KsZ7g3E1urzEqxcls5UAKcBscAq+ygEfvJZJPvPJDKCY5LuFHAJGUZYwwyOIyCRw48a5bjWwTbrwo7RoGvogwJJVBHMAc8zjSD6VFOPenZWzLIttK6gzIskbGRdRbXqCodOrHPFcNytn7KvS99ZW+HEkqs7hgxdl/aeCWIwRKfaaoEmbA7NGsjZl9E+FB1rKOGeKoHV0JzxODjAyfHc7/JBNs3Zt7Db9Q0gaErqZgEiyqKNR+b4LEHGcHjmmXtnc7YVkVluoYogx0rreTQTzxo1aeXZiuu1d5NhXMAt557VoVxpTOAuBgaNOCmASOGOBIoBV7Sjshu/EbUjugz2/dYDMSHCXAXKscL/AB40gA+yvq82XG27NvclMyx3EkYfJ4I0z5GM6eJC8SM04Nm7i7Le1Cw26NBL1coOtzrwrdW2otqPCRscf4jVvDuxaLaG0ECdznOYjkrktqzxJOdXHPYeVAIfY8dn/oC8ZMd3YUSDU2ep7qhKnTnTj5vEDPPz1TRX8Y2LJAXHWnaCSCP+LqxblS3ozwr9CbK3D2fbCQQ2ygSoY5NTO+pCclTrY8MgewVVbU3M2RY2k8sloOqADycXZ8A8ACzZAzg6QQOA8VAKa+2XGd2rW50ftUuZIteTwjaSUkac6eLaeOM182ItxsCdoD/5wsFucM+rubr1xlc6QpJjBIHEZB7abu5s2zNoWUttaQf+WRsPFIpA1MdeRkk5zxzngeVW+w9yrGz19zW6r1ilH1Mz6kPNT1jN4J8VAfnrZmyzdWOhBs9Ckpdppp1juMYI0sGP7riMdmR481+idxkkXZtqJ2V3EKAuralYY8Fg/wDFldJz25qrk6L9lM+s2i58QeQL7gfSPZWrtbdYo0jjUKiKFVRyCqMADzAACoBFdPmy4obuCWNdLzrI0rZJ1FOqVTgnC4XhwxVXvvspbfZGyjAhWOdOun4sQ1wYYtLHUTg6eswBgfO4U9tvbrWl8UN3CspQELksMBsZ+aRzwPZXeXYVu1stq8KNAqqgiYalCqMLz8WBg86A/MW8kFoLWwNsVMrQMboBicSahjUCfBPz+HDgB5qsOkiaXrrN5i3Xf6OtGYtkPr8MkntDZ5+enps/o52ZBIJI7RNQORrZ3AI5EK7EA+qpm29zLK9l626t1kfSF1EsPBBJA4EDtPtqgh7hbkR7KSQJJJI8oTrC+NOpdXFQBkA6zzJ7ONaqiioAoorjd3SRIXldY0UZZ3YKoHjLHgKA7UVX7G23BeIz2sqyojmNmTiuoKrEA8jwZeI4casKAKKzm92+ltszqu6us/a69OhdXzNOrPHh89auNk7QS5ginizolRXXIwdLDIyOzgaATX/iD2lJ19vb5IiEZlI7GcsVGfHpC8Pt1Msd1Nj2Wyra62kjSG4WImQGU+HJGXCqsRGlQARnGeHE1tukPcaPasSAv1U0eerkxkYONSsuRlTgduQR6QVxc9F+2HhS1a5t3t421Ro0r6VOCAR+y1Dgx4ZwM1QQ+lqe3ez2QbLV3OI7lYtQIOlGhXB1cf4TzqVt3pDuLDZ+zraz0o3cEErylQxAKYVVVvBz4BJJB5jz1b7xdFt3NY7Pt4pLctarcCRnZ1UmWRWGnCMTjSQc47K7bz9E0l1aWYjljW5gto7eQNq6pwg4YYDUuCW46eIPZigKGXpA2rsq8WLaUsdwumN3UKn7tuOUdEQ6hg8CCMj11T7xdb8ppO5gpm7rj6sPnRr0JgtjjpHM444Fam06Kb67u1m2vcROoCBhGSXdE5J8xFUEczxPE9pzUnbvRhez7WlvIZ4YVaQSI4ZjKjKgCnRo0nwlGRq5ZoCFufv7tCPa4stoyLKGlaFsKg0OM6SjIq5UkAeF2HsNRt598r2KWcptm1Uq8nV28cQfwQTpTreoZesxgYLYz2irTdHorukvzdbRmjYgu+Y2ZmeVgw1ElFCgFtQx2gchULY3RVtK17piintBHNC0RkIYuy4OkAFP2WrOGIJwDkaiBQEHaW+c20tgXi3IXrYZrXLqMBleUYJXkGBRs44cuFbDoA/9Ml/3p/8AlRVR7M6Kb2PZ97bs9trna1ZCHk0jqnZm1ExAjgRjAPqrbdF2682zbN4blo2dpmkBiZiukogHFlU5yp7PFQGX/wDEN9FtP94b/lNS52HNai3QS7Hmun8LM6T3Cq/hHGFjUqMDC8Pq+OnN0rboT7UggS2aJWjlLnrWYDBQrwKq3HjWR2buHt+2iWK3voI41zpRZHwMkseduTxJJ9dAQt+t9bvZz2kVixtoO4LeQQFUcrkuNOuVCxIVVXj4qE392rb7ZS3u5IyDPCjwIqmMLLoI0PpD5CyDiSeI7asN9ejHaF+9u5mt2kW0ihlZ3cFpVZyzDERyp1jxeipe8PRrd3G2Reo9uIeutpMM79ZiJYg3giMjJ6s48LtHKgIOyN+r6Hbj2l9PrhSSdSDHGvgrG8kTalUHiqr2/wAVVOw98No3tjtKW5lSSKG2BEbwQlDI7jTkFMMFVH8E5+cK03SR0ZXN9fd02bwIGjUP1jOrF1yuRoRsgpoX/DU3YnR5NBsO6si0RubgsSwZurB8EKNWjVgKg/h5k0Bit2t6biHYt/PAYYZUuLdVaK3gQYYgNlUjCscE8SCRUvdrfza1yI3OWt7ZzJeTBIhmIHUV4gAYQHgg1ccnsqz2f0XXkeyru0Z7brZpoZEId9ACEE6j1eQeHYDWr6ONzpLHZ81redU/WyyMerLFSjxomCWVTnwT2eKgFpDv7ti/NzLbTRwJbwvO8YRMCNewF0Yu+M88A4PLlVls/pQvJtlXrFlW5t+52SZUXwkknVG1IwK6hx4gY8LkCMnx+iXaNs8y2FzCYZo2hcyEq7RNzVh1bDkMalIPPGM4q2s+iWWHZd3AssT3VyYMsdSxKscqvpB0ljnDeFjj4PAYzQGRk6QtsGxFwLhBGLkwmQRxdYXMQcLpKaQgVSc4zlvFVvt/pGvxszZ1xFKsckpuVlKxoQxidVU4dTp4ZPDtJ81Sx0VXv+iTadZbdb3cLjOuTRo7nMeM9XnVk5xjGO2vdp9Fd7Js6ytle26yBrlnJeTSetkDLpIjJOAOOQPXQGe2v0ibYt+5pZJowklvHKqCNCrrxBaTwQwZipJCkAZGMVOuukDatttONLqSPQ7wkwIqGMRSlcAPpD6gG5k8x2irLenoqvbmGySKS2BgtEgcs7gFwTkriM5Xj24qVvX0Z3d1tCK4ie3EaLbAhncN+yxqwBGRxxw40BW7ydJF1NtN7W3uYrGCOWSIzuitxj1BmYuCMFlwoAHMZPOvN3+ky7ktdoRSyo88FvJLDcoq8dDBTlcaWHhKVOkcM5qz3q6K7g37XmzngOt2kaG4XKh2zr4FGV1YknBAxngeAxNs9yL57W9S5XZySTQGKLuaIIFJOWLuIg2DheAyOHKgMPD0g7YkspplnTRDJGHl6uPrP2nBFVdGkrkEkkZ8IY4A133j29f7Q2Ck0kiGKOZorkaVDSNrhMDgBeBBY50lR5uyrvZ/RXepsy7tme26yaW3dCHfQBGxLaj1eQfFgGrfZPRvONh3FhPJEJZJutR0LMgI6sqGyqniYyDw4A540Bmeh9r2O0vJYZoY7VVn4SkAC66qMpIzFeEYXTnwsc+FV20d/r+DDJte3uXz4UKQDHqZoFDr5wwNXexei3aS2tzay3MKQSrqCIzMDOrxlWbMYIUiPScHxHBxXOLot2obFrUzWap1okCDVl25EvL1eQo4EDB49oAAoCl6TtvttCx2TcuoV3W8DBfm6kkhQkZ4gErnHZntpz9Hn/pNj/usP9Apc7V6Kb2XZ9hbpJbdZbm7LkvJpPXSq66SIyTgKc5A9dNLdXZrWtjbQSFS8UMcbFclSVUA4JAOOHiqAtaKKKAKKKKAKKKKAKKKKAK/PW1ekPaF5fNFFdx2UXWOiayqRqFJwZJSjNqOMeLJAwK/QtfnTerbmxbiWZpLa7guNbhmt2i0M4YgsVkfHEjJIQE5J58aA327W0r3Z1vcXW1ryO6tVSPQ8DCTDlwvMIhPzl8fbWV3H6U7h9oA7SmJikTq0ijRQglZ4wvLwiMa+LE86i9A9hM93KwUm2MLLLkfsmk1KUGDwZhhjnmBnlnjQ9GO14tn7SUXcTMSpt9GFLJKZIwCVYjGChBxxGaoHS/Sns9ZZo3eRWh6wOWQ4yjaSFP8RLcABzzXl/0o2UNvbzuJsXCu0aBAXwraWz4WBx89J3d7ZkV3vEbecao2u7suucZ0dc4BxxwSoz5q0/Sdt6bZ17BaWrdw2qxph4kXVpdyZCpIyQvE6FIyefMYA3+73SdYXr9XE7pJpZgkiYLBQSQpBKk4BOM54GlvcdLcz7SR+uKWCy50JGAzRY/izlic9gIHmrP7NuEfeC3ZJZJg1zbkSzLpkkUqnhFcDgwPDhxUg9tdt5rhLDeKSSeP9mlwJOrAHhRlR80NhTzPmyMcKAce1+kywtkhZ3dmmiSVI40JfQ4BQsOSkg8ic1L3W38s9oF1hdkeNSzxyroYKDgt4iAeBweGRnGRSO3zkePakd8C9vDcdz3EE3Vq2hDFHjCE6GePHzM9g7CKstg7Kivbm6a02ibu5ktLsuvchiDl4jHgsXwCXkQ8FxwoBkR9L+zWkZNcgADaZDHhHwCcKSc5OOGQM8Khbw77Wm0tlXvc888Ai7n1yiNta65hp0qrKTnQQcEc6UG7W0Y4I9oQzWzSyy2zxp4I1QsoYs7huKBeDEjiDGPVN3aONjbaz4tn/wD9D0AzujHbdva7NuZ5r6SeJJ+MsyOrAlEwiqzOzZ5gDx8qn2nTBs55FQmaNWOBLJHiP2gkgcRkkADtxSk2ds2W42BK0ClxFtASOqjJ0dzBdWBz0lhnxAk9hqHBd289lFFd7TaJYS5S2Fnr0liclZUcatWc+ERxPmzQD43o6R7HZ8vVTO7ygAlIl1FQRkZJIUEgg4znBB7RU3c/fK32mshtusHVlQ4kXSQWzjkSDyPbSY3xsrK3vB/9Qmt7yCK3DMYGYSSLbx6ZI2jfMRIAyDnjns57ToP2/e3ndBumaWJQmiZ1GdeWygcAdZgcTzxkeOgGrRRRUAUUUUAUUUUAUUUUAUUUUAUUUUAUUUUAUUUUAVwmso3OXjRj42UH+YoooDsigDAAAHYOVczapq16F1fW0jV7edFFAerAoOQqg+PAz7aJrdXxrVWxxGoA8fXXlFAemFc50rnx4GfbXk1sjkF0ViORZQcejPKiigPqWJWGGUMPERkew1HmtFWJ1iAjyjDKADBwcHhjlRRQH5423e37HuOe/kljbCsSigsB9YjwmHmLcacXRxuZHs61K6+teYq8jlcDl4ChcnAXJ5k8ST5h7RVBrY4wvzQB6BiuIso9Wrq01fW0jPtxXtFQHs9qj/PRW+0oP866qoAwBgDsFFFAe0UUUAUUUUAUUUUAUUUUB//Z"/>
          <p:cNvSpPr>
            <a:spLocks noChangeAspect="1" noChangeArrowheads="1"/>
          </p:cNvSpPr>
          <p:nvPr/>
        </p:nvSpPr>
        <p:spPr bwMode="auto">
          <a:xfrm>
            <a:off x="307975" y="-2286000"/>
            <a:ext cx="5467350" cy="4200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8" name="Picture 30" descr="http://www.iges.or.jp/en/natural-resource/groundwater/image/knowledgehub_gw/20130513/iges_logo_1_cmyk.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0925" y="4830763"/>
            <a:ext cx="1828800" cy="1405054"/>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ttps://www.templeton.org/templeton_report/20121003/images/SFI_Logo_Vertical_30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84635" y="4407017"/>
            <a:ext cx="132702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7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
                                  </p:stCondLst>
                                  <p:childTnLst>
                                    <p:set>
                                      <p:cBhvr>
                                        <p:cTn id="6" dur="1" fill="hold">
                                          <p:stCondLst>
                                            <p:cond delay="0"/>
                                          </p:stCondLst>
                                        </p:cTn>
                                        <p:tgtEl>
                                          <p:spTgt spid="2050"/>
                                        </p:tgtEl>
                                        <p:attrNameLst>
                                          <p:attrName>style.visibility</p:attrName>
                                        </p:attrNameLst>
                                      </p:cBhvr>
                                      <p:to>
                                        <p:strVal val="visible"/>
                                      </p:to>
                                    </p:set>
                                  </p:childTnLst>
                                </p:cTn>
                              </p:par>
                            </p:childTnLst>
                          </p:cTn>
                        </p:par>
                        <p:par>
                          <p:cTn id="7" fill="hold">
                            <p:stCondLst>
                              <p:cond delay="300"/>
                            </p:stCondLst>
                            <p:childTnLst>
                              <p:par>
                                <p:cTn id="8" presetID="1" presetClass="entr" presetSubtype="0" fill="hold" nodeType="afterEffect">
                                  <p:stCondLst>
                                    <p:cond delay="300"/>
                                  </p:stCondLst>
                                  <p:childTnLst>
                                    <p:set>
                                      <p:cBhvr>
                                        <p:cTn id="9" dur="1" fill="hold">
                                          <p:stCondLst>
                                            <p:cond delay="0"/>
                                          </p:stCondLst>
                                        </p:cTn>
                                        <p:tgtEl>
                                          <p:spTgt spid="2058"/>
                                        </p:tgtEl>
                                        <p:attrNameLst>
                                          <p:attrName>style.visibility</p:attrName>
                                        </p:attrNameLst>
                                      </p:cBhvr>
                                      <p:to>
                                        <p:strVal val="visible"/>
                                      </p:to>
                                    </p:set>
                                  </p:childTnLst>
                                </p:cTn>
                              </p:par>
                            </p:childTnLst>
                          </p:cTn>
                        </p:par>
                        <p:par>
                          <p:cTn id="10" fill="hold">
                            <p:stCondLst>
                              <p:cond delay="600"/>
                            </p:stCondLst>
                            <p:childTnLst>
                              <p:par>
                                <p:cTn id="11" presetID="1" presetClass="entr" presetSubtype="0" fill="hold" nodeType="afterEffect">
                                  <p:stCondLst>
                                    <p:cond delay="300"/>
                                  </p:stCondLst>
                                  <p:childTnLst>
                                    <p:set>
                                      <p:cBhvr>
                                        <p:cTn id="12" dur="1" fill="hold">
                                          <p:stCondLst>
                                            <p:cond delay="0"/>
                                          </p:stCondLst>
                                        </p:cTn>
                                        <p:tgtEl>
                                          <p:spTgt spid="2060"/>
                                        </p:tgtEl>
                                        <p:attrNameLst>
                                          <p:attrName>style.visibility</p:attrName>
                                        </p:attrNameLst>
                                      </p:cBhvr>
                                      <p:to>
                                        <p:strVal val="visible"/>
                                      </p:to>
                                    </p:set>
                                  </p:childTnLst>
                                </p:cTn>
                              </p:par>
                            </p:childTnLst>
                          </p:cTn>
                        </p:par>
                        <p:par>
                          <p:cTn id="13" fill="hold">
                            <p:stCondLst>
                              <p:cond delay="900"/>
                            </p:stCondLst>
                            <p:childTnLst>
                              <p:par>
                                <p:cTn id="14" presetID="1" presetClass="entr" presetSubtype="0" fill="hold" nodeType="afterEffect">
                                  <p:stCondLst>
                                    <p:cond delay="300"/>
                                  </p:stCondLst>
                                  <p:childTnLst>
                                    <p:set>
                                      <p:cBhvr>
                                        <p:cTn id="15" dur="1" fill="hold">
                                          <p:stCondLst>
                                            <p:cond delay="0"/>
                                          </p:stCondLst>
                                        </p:cTn>
                                        <p:tgtEl>
                                          <p:spTgt spid="2066"/>
                                        </p:tgtEl>
                                        <p:attrNameLst>
                                          <p:attrName>style.visibility</p:attrName>
                                        </p:attrNameLst>
                                      </p:cBhvr>
                                      <p:to>
                                        <p:strVal val="visible"/>
                                      </p:to>
                                    </p:set>
                                  </p:childTnLst>
                                </p:cTn>
                              </p:par>
                            </p:childTnLst>
                          </p:cTn>
                        </p:par>
                        <p:par>
                          <p:cTn id="16" fill="hold">
                            <p:stCondLst>
                              <p:cond delay="1200"/>
                            </p:stCondLst>
                            <p:childTnLst>
                              <p:par>
                                <p:cTn id="17" presetID="1" presetClass="entr" presetSubtype="0" fill="hold" nodeType="afterEffect">
                                  <p:stCondLst>
                                    <p:cond delay="300"/>
                                  </p:stCondLst>
                                  <p:childTnLst>
                                    <p:set>
                                      <p:cBhvr>
                                        <p:cTn id="18" dur="1" fill="hold">
                                          <p:stCondLst>
                                            <p:cond delay="0"/>
                                          </p:stCondLst>
                                        </p:cTn>
                                        <p:tgtEl>
                                          <p:spTgt spid="2072"/>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300"/>
                                  </p:stCondLst>
                                  <p:childTnLst>
                                    <p:set>
                                      <p:cBhvr>
                                        <p:cTn id="21" dur="1" fill="hold">
                                          <p:stCondLst>
                                            <p:cond delay="0"/>
                                          </p:stCondLst>
                                        </p:cTn>
                                        <p:tgtEl>
                                          <p:spTgt spid="2078"/>
                                        </p:tgtEl>
                                        <p:attrNameLst>
                                          <p:attrName>style.visibility</p:attrName>
                                        </p:attrNameLst>
                                      </p:cBhvr>
                                      <p:to>
                                        <p:strVal val="visible"/>
                                      </p:to>
                                    </p:set>
                                  </p:childTnLst>
                                </p:cTn>
                              </p:par>
                            </p:childTnLst>
                          </p:cTn>
                        </p:par>
                        <p:par>
                          <p:cTn id="22" fill="hold">
                            <p:stCondLst>
                              <p:cond delay="1800"/>
                            </p:stCondLst>
                            <p:childTnLst>
                              <p:par>
                                <p:cTn id="23" presetID="1" presetClass="entr" presetSubtype="0" fill="hold" nodeType="afterEffect">
                                  <p:stCondLst>
                                    <p:cond delay="300"/>
                                  </p:stCondLst>
                                  <p:childTnLst>
                                    <p:set>
                                      <p:cBhvr>
                                        <p:cTn id="24" dur="1" fill="hold">
                                          <p:stCondLst>
                                            <p:cond delay="0"/>
                                          </p:stCondLst>
                                        </p:cTn>
                                        <p:tgtEl>
                                          <p:spTgt spid="2080"/>
                                        </p:tgtEl>
                                        <p:attrNameLst>
                                          <p:attrName>style.visibility</p:attrName>
                                        </p:attrNameLst>
                                      </p:cBhvr>
                                      <p:to>
                                        <p:strVal val="visible"/>
                                      </p:to>
                                    </p:set>
                                  </p:childTnLst>
                                </p:cTn>
                              </p:par>
                            </p:childTnLst>
                          </p:cTn>
                        </p:par>
                        <p:par>
                          <p:cTn id="25" fill="hold">
                            <p:stCondLst>
                              <p:cond delay="2100"/>
                            </p:stCondLst>
                            <p:childTnLst>
                              <p:par>
                                <p:cTn id="26" presetID="1" presetClass="entr" presetSubtype="0" fill="hold" nodeType="afterEffect">
                                  <p:stCondLst>
                                    <p:cond delay="300"/>
                                  </p:stCondLst>
                                  <p:childTnLst>
                                    <p:set>
                                      <p:cBhvr>
                                        <p:cTn id="27" dur="1" fill="hold">
                                          <p:stCondLst>
                                            <p:cond delay="0"/>
                                          </p:stCondLst>
                                        </p:cTn>
                                        <p:tgtEl>
                                          <p:spTgt spid="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E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511" y="-11162"/>
            <a:ext cx="9173022" cy="6880324"/>
          </a:xfrm>
          <a:prstGeom prst="rect">
            <a:avLst/>
          </a:prstGeom>
          <a:noFill/>
          <a:ln w="9525">
            <a:noFill/>
            <a:miter lim="800000"/>
            <a:headEnd/>
            <a:tailEnd/>
          </a:ln>
        </p:spPr>
      </p:pic>
      <p:sp>
        <p:nvSpPr>
          <p:cNvPr id="22531" name="Rectangle 5"/>
          <p:cNvSpPr>
            <a:spLocks noGrp="1" noChangeArrowheads="1"/>
          </p:cNvSpPr>
          <p:nvPr>
            <p:ph type="title"/>
          </p:nvPr>
        </p:nvSpPr>
        <p:spPr>
          <a:xfrm>
            <a:off x="0" y="1981200"/>
            <a:ext cx="9178603" cy="3607594"/>
          </a:xfrm>
        </p:spPr>
        <p:txBody>
          <a:bodyPr rIns="116994"/>
          <a:lstStyle/>
          <a:p>
            <a:pPr algn="ctr" eaLnBrk="1" hangingPunct="1">
              <a:lnSpc>
                <a:spcPct val="80000"/>
              </a:lnSpc>
            </a:pPr>
            <a:r>
              <a:rPr lang="en-US" sz="8800" dirty="0" smtClean="0">
                <a:latin typeface="+mj-lt"/>
                <a:cs typeface="Arial" charset="0"/>
              </a:rPr>
              <a:t>IIASA’S UNIQUE </a:t>
            </a:r>
            <a:br>
              <a:rPr lang="en-US" sz="8800" dirty="0" smtClean="0">
                <a:latin typeface="+mj-lt"/>
                <a:cs typeface="Arial" charset="0"/>
              </a:rPr>
            </a:br>
            <a:r>
              <a:rPr lang="en-US" sz="8800" dirty="0" smtClean="0">
                <a:latin typeface="+mj-lt"/>
                <a:cs typeface="Arial" charset="0"/>
              </a:rPr>
              <a:t>APPROACH</a:t>
            </a:r>
            <a:br>
              <a:rPr lang="en-US" sz="8800" dirty="0" smtClean="0">
                <a:latin typeface="+mj-lt"/>
                <a:cs typeface="Arial" charset="0"/>
              </a:rPr>
            </a:br>
            <a:r>
              <a:rPr lang="en-US" sz="8800" dirty="0" smtClean="0">
                <a:latin typeface="+mj-lt"/>
                <a:cs typeface="Arial" charset="0"/>
              </a:rPr>
              <a:t/>
            </a:r>
            <a:br>
              <a:rPr lang="en-US" sz="8800" dirty="0" smtClean="0">
                <a:latin typeface="+mj-lt"/>
                <a:cs typeface="Arial" charset="0"/>
              </a:rPr>
            </a:br>
            <a:endParaRPr lang="en-US" sz="2400" dirty="0" smtClean="0">
              <a:latin typeface="+mj-lt"/>
              <a:cs typeface="Arial" charset="0"/>
            </a:endParaRPr>
          </a:p>
        </p:txBody>
      </p:sp>
      <p:sp>
        <p:nvSpPr>
          <p:cNvPr id="2" name="TextBox 1"/>
          <p:cNvSpPr txBox="1"/>
          <p:nvPr/>
        </p:nvSpPr>
        <p:spPr>
          <a:xfrm>
            <a:off x="990600" y="4648200"/>
            <a:ext cx="7162800" cy="1569660"/>
          </a:xfrm>
          <a:prstGeom prst="rect">
            <a:avLst/>
          </a:prstGeom>
          <a:noFill/>
        </p:spPr>
        <p:txBody>
          <a:bodyPr wrap="square" rtlCol="0">
            <a:spAutoFit/>
          </a:bodyPr>
          <a:lstStyle/>
          <a:p>
            <a:pPr marL="342900" indent="-342900">
              <a:buFont typeface="+mj-lt"/>
              <a:buAutoNum type="arabicPeriod"/>
            </a:pPr>
            <a:r>
              <a:rPr lang="en-US" sz="2400" dirty="0" smtClean="0">
                <a:solidFill>
                  <a:srgbClr val="00B0F0"/>
                </a:solidFill>
                <a:latin typeface="+mn-lt"/>
              </a:rPr>
              <a:t>IIASA’s members</a:t>
            </a:r>
          </a:p>
          <a:p>
            <a:pPr marL="342900" indent="-342900">
              <a:buFont typeface="+mj-lt"/>
              <a:buAutoNum type="arabicPeriod"/>
            </a:pPr>
            <a:r>
              <a:rPr lang="en-US" sz="2400" dirty="0" smtClean="0">
                <a:solidFill>
                  <a:schemeClr val="bg1"/>
                </a:solidFill>
                <a:latin typeface="+mn-lt"/>
              </a:rPr>
              <a:t>IIASA’s </a:t>
            </a:r>
            <a:r>
              <a:rPr lang="en-US" sz="2400" dirty="0">
                <a:solidFill>
                  <a:schemeClr val="bg1"/>
                </a:solidFill>
                <a:latin typeface="+mn-lt"/>
              </a:rPr>
              <a:t>truly integrated and international </a:t>
            </a:r>
            <a:r>
              <a:rPr lang="en-US" sz="2400" dirty="0" smtClean="0">
                <a:solidFill>
                  <a:schemeClr val="bg1"/>
                </a:solidFill>
                <a:latin typeface="+mn-lt"/>
              </a:rPr>
              <a:t>research</a:t>
            </a:r>
          </a:p>
          <a:p>
            <a:pPr marL="342900" indent="-342900">
              <a:buFont typeface="+mj-lt"/>
              <a:buAutoNum type="arabicPeriod"/>
            </a:pPr>
            <a:r>
              <a:rPr lang="en-US" sz="2400" dirty="0" smtClean="0">
                <a:solidFill>
                  <a:schemeClr val="bg1"/>
                </a:solidFill>
                <a:latin typeface="+mn-lt"/>
              </a:rPr>
              <a:t>IIASA’s science to policy has impact</a:t>
            </a:r>
          </a:p>
          <a:p>
            <a:pPr marL="342900" indent="-342900">
              <a:buFont typeface="+mj-lt"/>
              <a:buAutoNum type="arabicPeriod"/>
            </a:pPr>
            <a:r>
              <a:rPr lang="en-US" sz="2400" dirty="0" smtClean="0">
                <a:solidFill>
                  <a:schemeClr val="bg1"/>
                </a:solidFill>
                <a:latin typeface="+mn-lt"/>
              </a:rPr>
              <a:t>IIASA’s science diplomacy</a:t>
            </a:r>
            <a:endParaRPr lang="en-US" sz="2400" dirty="0">
              <a:solidFill>
                <a:schemeClr val="bg1"/>
              </a:solidFill>
              <a:latin typeface="+mn-lt"/>
            </a:endParaRPr>
          </a:p>
        </p:txBody>
      </p:sp>
    </p:spTree>
    <p:extLst>
      <p:ext uri="{BB962C8B-B14F-4D97-AF65-F5344CB8AC3E}">
        <p14:creationId xmlns:p14="http://schemas.microsoft.com/office/powerpoint/2010/main" val="140706841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04186" y="152495"/>
            <a:ext cx="822960" cy="548297"/>
          </a:xfrm>
          <a:prstGeom prst="rect">
            <a:avLst/>
          </a:prstGeom>
          <a:noFill/>
          <a:ln w="12700">
            <a:noFill/>
            <a:miter lim="800000"/>
            <a:headEnd/>
            <a:tailEnd/>
          </a:ln>
        </p:spPr>
      </p:pic>
      <p:pic>
        <p:nvPicPr>
          <p:cNvPr id="5" name="Picture 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97765" y="169911"/>
            <a:ext cx="822960" cy="548296"/>
          </a:xfrm>
          <a:prstGeom prst="rect">
            <a:avLst/>
          </a:prstGeom>
          <a:noFill/>
          <a:ln w="12700">
            <a:noFill/>
            <a:miter lim="800000"/>
            <a:headEnd/>
            <a:tailEnd/>
          </a:ln>
        </p:spPr>
      </p:pic>
      <p:pic>
        <p:nvPicPr>
          <p:cNvPr id="6" name="Picture 8"/>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288280" y="138874"/>
            <a:ext cx="822960" cy="548297"/>
          </a:xfrm>
          <a:prstGeom prst="rect">
            <a:avLst/>
          </a:prstGeom>
          <a:noFill/>
          <a:ln w="12700">
            <a:noFill/>
            <a:miter lim="800000"/>
            <a:headEnd/>
            <a:tailEnd/>
          </a:ln>
        </p:spPr>
      </p:pic>
      <p:pic>
        <p:nvPicPr>
          <p:cNvPr id="7" name="Picture 10"/>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562578" y="169912"/>
            <a:ext cx="822960" cy="548297"/>
          </a:xfrm>
          <a:prstGeom prst="rect">
            <a:avLst/>
          </a:prstGeom>
          <a:noFill/>
          <a:ln w="12700">
            <a:noFill/>
            <a:miter lim="800000"/>
            <a:headEnd/>
            <a:tailEnd/>
          </a:ln>
        </p:spPr>
      </p:pic>
      <p:pic>
        <p:nvPicPr>
          <p:cNvPr id="8" name="Picture 11"/>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940040" y="169911"/>
            <a:ext cx="822960" cy="548297"/>
          </a:xfrm>
          <a:prstGeom prst="rect">
            <a:avLst/>
          </a:prstGeom>
          <a:noFill/>
          <a:ln w="12700">
            <a:noFill/>
            <a:miter lim="800000"/>
            <a:headEnd/>
            <a:tailEnd/>
          </a:ln>
        </p:spPr>
      </p:pic>
      <p:pic>
        <p:nvPicPr>
          <p:cNvPr id="9" name="Picture 1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931834" y="1065249"/>
            <a:ext cx="822960" cy="548297"/>
          </a:xfrm>
          <a:prstGeom prst="rect">
            <a:avLst/>
          </a:prstGeom>
          <a:noFill/>
          <a:ln w="12700">
            <a:noFill/>
            <a:miter lim="800000"/>
            <a:headEnd/>
            <a:tailEnd/>
          </a:ln>
        </p:spPr>
      </p:pic>
      <p:pic>
        <p:nvPicPr>
          <p:cNvPr id="10" name="Picture 1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931834" y="3776175"/>
            <a:ext cx="822960" cy="548297"/>
          </a:xfrm>
          <a:prstGeom prst="rect">
            <a:avLst/>
          </a:prstGeom>
          <a:noFill/>
          <a:ln w="12700">
            <a:noFill/>
            <a:miter lim="800000"/>
            <a:headEnd/>
            <a:tailEnd/>
          </a:ln>
        </p:spPr>
      </p:pic>
      <p:pic>
        <p:nvPicPr>
          <p:cNvPr id="11" name="Picture 14"/>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514600" y="5801400"/>
            <a:ext cx="822960" cy="548297"/>
          </a:xfrm>
          <a:prstGeom prst="rect">
            <a:avLst/>
          </a:prstGeom>
          <a:noFill/>
          <a:ln w="12700">
            <a:noFill/>
            <a:miter lim="800000"/>
            <a:headEnd/>
            <a:tailEnd/>
          </a:ln>
        </p:spPr>
      </p:pic>
      <p:pic>
        <p:nvPicPr>
          <p:cNvPr id="12" name="Picture 15"/>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668085" y="5839387"/>
            <a:ext cx="822960" cy="549327"/>
          </a:xfrm>
          <a:prstGeom prst="rect">
            <a:avLst/>
          </a:prstGeom>
          <a:noFill/>
          <a:ln w="12700">
            <a:noFill/>
            <a:miter lim="800000"/>
            <a:headEnd/>
            <a:tailEnd/>
          </a:ln>
        </p:spPr>
      </p:pic>
      <p:pic>
        <p:nvPicPr>
          <p:cNvPr id="13" name="Picture 16"/>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5214425" y="5840417"/>
            <a:ext cx="822960" cy="548297"/>
          </a:xfrm>
          <a:prstGeom prst="rect">
            <a:avLst/>
          </a:prstGeom>
          <a:noFill/>
          <a:ln w="12700">
            <a:noFill/>
            <a:miter lim="800000"/>
            <a:headEnd/>
            <a:tailEnd/>
          </a:ln>
        </p:spPr>
      </p:pic>
      <p:pic>
        <p:nvPicPr>
          <p:cNvPr id="14" name="Picture 17"/>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3682861" y="5776303"/>
            <a:ext cx="822960" cy="548297"/>
          </a:xfrm>
          <a:prstGeom prst="rect">
            <a:avLst/>
          </a:prstGeom>
          <a:noFill/>
          <a:ln w="12700">
            <a:noFill/>
            <a:miter lim="800000"/>
            <a:headEnd/>
            <a:tailEnd/>
          </a:ln>
        </p:spPr>
      </p:pic>
      <p:pic>
        <p:nvPicPr>
          <p:cNvPr id="15" name="Picture 19"/>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1272540" y="5801399"/>
            <a:ext cx="822960" cy="548297"/>
          </a:xfrm>
          <a:prstGeom prst="rect">
            <a:avLst/>
          </a:prstGeom>
          <a:noFill/>
          <a:ln w="12700">
            <a:noFill/>
            <a:miter lim="800000"/>
            <a:headEnd/>
            <a:tailEnd/>
          </a:ln>
        </p:spPr>
      </p:pic>
      <p:pic>
        <p:nvPicPr>
          <p:cNvPr id="16" name="Picture 20"/>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152400" y="5776304"/>
            <a:ext cx="822960" cy="548296"/>
          </a:xfrm>
          <a:prstGeom prst="rect">
            <a:avLst/>
          </a:prstGeom>
          <a:noFill/>
          <a:ln w="12700">
            <a:noFill/>
            <a:miter lim="800000"/>
            <a:headEnd/>
            <a:tailEnd/>
          </a:ln>
        </p:spPr>
      </p:pic>
      <p:pic>
        <p:nvPicPr>
          <p:cNvPr id="17" name="Picture 21"/>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152400" y="4770465"/>
            <a:ext cx="822960" cy="548296"/>
          </a:xfrm>
          <a:prstGeom prst="rect">
            <a:avLst/>
          </a:prstGeom>
          <a:noFill/>
          <a:ln w="12700">
            <a:noFill/>
            <a:miter lim="800000"/>
            <a:headEnd/>
            <a:tailEnd/>
          </a:ln>
        </p:spPr>
      </p:pic>
      <p:pic>
        <p:nvPicPr>
          <p:cNvPr id="18" name="Picture 22"/>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152400" y="3856064"/>
            <a:ext cx="822960" cy="548297"/>
          </a:xfrm>
          <a:prstGeom prst="rect">
            <a:avLst/>
          </a:prstGeom>
          <a:noFill/>
          <a:ln w="12700">
            <a:noFill/>
            <a:miter lim="800000"/>
            <a:headEnd/>
            <a:tailEnd/>
          </a:ln>
        </p:spPr>
      </p:pic>
      <p:pic>
        <p:nvPicPr>
          <p:cNvPr id="19" name="Picture 23"/>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152400" y="1981199"/>
            <a:ext cx="822960" cy="548297"/>
          </a:xfrm>
          <a:prstGeom prst="rect">
            <a:avLst/>
          </a:prstGeom>
          <a:noFill/>
          <a:ln w="12700">
            <a:noFill/>
            <a:miter lim="800000"/>
            <a:headEnd/>
            <a:tailEnd/>
          </a:ln>
        </p:spPr>
      </p:pic>
      <p:pic>
        <p:nvPicPr>
          <p:cNvPr id="20" name="Picture 19"/>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40040" y="4783793"/>
            <a:ext cx="822960" cy="521639"/>
          </a:xfrm>
          <a:prstGeom prst="rect">
            <a:avLst/>
          </a:prstGeom>
          <a:noFill/>
          <a:ln w="9525">
            <a:noFill/>
            <a:miter lim="800000"/>
            <a:headEnd/>
            <a:tailEnd/>
          </a:ln>
        </p:spPr>
      </p:pic>
      <p:pic>
        <p:nvPicPr>
          <p:cNvPr id="21" name="Picture 20" descr="1173brazil-flag.gif"/>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23466" y="138874"/>
            <a:ext cx="822960" cy="579335"/>
          </a:xfrm>
          <a:prstGeom prst="rect">
            <a:avLst/>
          </a:prstGeom>
        </p:spPr>
      </p:pic>
      <p:pic>
        <p:nvPicPr>
          <p:cNvPr id="22" name="Picture 2" descr="http://www.worldflags.me/Flags/Indonesia_Flag.gi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931834" y="1980855"/>
            <a:ext cx="822960" cy="5486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flagsaustralia.com.au/images/Australia-1908-%28blue%29l.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2400" y="279835"/>
            <a:ext cx="822960" cy="4114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52400" y="1066799"/>
            <a:ext cx="822960" cy="546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40040" y="5818281"/>
            <a:ext cx="822960" cy="470264"/>
          </a:xfrm>
          <a:prstGeom prst="rect">
            <a:avLst/>
          </a:prstGeom>
        </p:spPr>
      </p:pic>
      <p:pic>
        <p:nvPicPr>
          <p:cNvPr id="26" name="Picture 2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56494" y="2884170"/>
            <a:ext cx="818866"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AutoShape 2" descr="Image result for current iran fla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 name="Picture 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864061" y="2849880"/>
            <a:ext cx="958506"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a:spLocks/>
          </p:cNvSpPr>
          <p:nvPr/>
        </p:nvSpPr>
        <p:spPr bwMode="auto">
          <a:xfrm>
            <a:off x="1504186" y="838200"/>
            <a:ext cx="5963413" cy="4572000"/>
          </a:xfrm>
          <a:prstGeom prst="rect">
            <a:avLst/>
          </a:prstGeom>
          <a:noFill/>
          <a:ln w="12700">
            <a:noFill/>
            <a:miter lim="800000"/>
            <a:headEnd/>
            <a:tailEnd/>
          </a:ln>
        </p:spPr>
        <p:txBody>
          <a:bodyPr lIns="0" tIns="0" rIns="57799" bIns="0" anchor="ctr"/>
          <a:lstStyle/>
          <a:p>
            <a:pPr marL="57150" algn="ctr">
              <a:lnSpc>
                <a:spcPct val="110000"/>
              </a:lnSpc>
            </a:pPr>
            <a:r>
              <a:rPr lang="en-US" sz="3200" dirty="0">
                <a:solidFill>
                  <a:schemeClr val="bg1"/>
                </a:solidFill>
                <a:latin typeface="+mj-lt"/>
                <a:ea typeface="Trade Gothic LT Std Bold" charset="0"/>
                <a:cs typeface="Arial" charset="0"/>
                <a:sym typeface="Trade Gothic LT Std Bold" charset="0"/>
              </a:rPr>
              <a:t>IIASA </a:t>
            </a:r>
            <a:r>
              <a:rPr lang="en-US" sz="3200" dirty="0" smtClean="0">
                <a:solidFill>
                  <a:schemeClr val="bg1"/>
                </a:solidFill>
                <a:latin typeface="+mj-lt"/>
                <a:ea typeface="Trade Gothic LT Std Bold" charset="0"/>
                <a:cs typeface="Arial" charset="0"/>
                <a:sym typeface="Trade Gothic LT Std Bold" charset="0"/>
              </a:rPr>
              <a:t>NATIONAL</a:t>
            </a:r>
            <a:endParaRPr lang="en-US" sz="3200" dirty="0">
              <a:solidFill>
                <a:schemeClr val="bg1"/>
              </a:solidFill>
              <a:latin typeface="+mj-lt"/>
              <a:ea typeface="Trade Gothic LT Std Bold" charset="0"/>
              <a:cs typeface="Arial" charset="0"/>
              <a:sym typeface="Trade Gothic LT Std Bold" charset="0"/>
            </a:endParaRPr>
          </a:p>
          <a:p>
            <a:pPr marL="57150" algn="ctr">
              <a:lnSpc>
                <a:spcPct val="110000"/>
              </a:lnSpc>
            </a:pPr>
            <a:r>
              <a:rPr lang="en-US" sz="3200" dirty="0">
                <a:solidFill>
                  <a:schemeClr val="bg1"/>
                </a:solidFill>
                <a:latin typeface="+mj-lt"/>
                <a:ea typeface="Trade Gothic LT Std Bold" charset="0"/>
                <a:cs typeface="Arial" charset="0"/>
                <a:sym typeface="Trade Gothic LT Std Bold" charset="0"/>
              </a:rPr>
              <a:t>MEMBERS: </a:t>
            </a:r>
          </a:p>
          <a:p>
            <a:pPr marL="57150" algn="ctr">
              <a:lnSpc>
                <a:spcPct val="110000"/>
              </a:lnSpc>
            </a:pPr>
            <a:r>
              <a:rPr lang="en-US" sz="3200" dirty="0">
                <a:solidFill>
                  <a:schemeClr val="bg1"/>
                </a:solidFill>
                <a:latin typeface="+mj-lt"/>
                <a:ea typeface="Trade Gothic LT Std Bold" charset="0"/>
                <a:cs typeface="Arial" charset="0"/>
                <a:sym typeface="Trade Gothic LT Std Bold" charset="0"/>
              </a:rPr>
              <a:t>Represent scientific </a:t>
            </a:r>
            <a:r>
              <a:rPr lang="en-US" sz="3200" dirty="0" smtClean="0">
                <a:solidFill>
                  <a:schemeClr val="bg1"/>
                </a:solidFill>
                <a:latin typeface="+mj-lt"/>
                <a:ea typeface="Trade Gothic LT Std Bold" charset="0"/>
                <a:cs typeface="Arial" charset="0"/>
                <a:sym typeface="Trade Gothic LT Std Bold" charset="0"/>
              </a:rPr>
              <a:t>and science to policy community </a:t>
            </a:r>
            <a:r>
              <a:rPr lang="en-US" sz="3200" dirty="0">
                <a:solidFill>
                  <a:schemeClr val="bg1"/>
                </a:solidFill>
                <a:latin typeface="+mj-lt"/>
                <a:ea typeface="Trade Gothic LT Std Bold" charset="0"/>
                <a:cs typeface="Arial" charset="0"/>
                <a:sym typeface="Trade Gothic LT Std Bold" charset="0"/>
              </a:rPr>
              <a:t>of a country and are often the National Academy or principal research funding agency</a:t>
            </a:r>
          </a:p>
        </p:txBody>
      </p:sp>
    </p:spTree>
    <p:extLst>
      <p:ext uri="{BB962C8B-B14F-4D97-AF65-F5344CB8AC3E}">
        <p14:creationId xmlns:p14="http://schemas.microsoft.com/office/powerpoint/2010/main" val="1484897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IDENTIFY AND IMPLEMENT MUTUALLY BENEFICIAL ACTIVITIES (examples)</a:t>
            </a:r>
            <a:endParaRPr lang="en-US" dirty="0">
              <a:latin typeface="+mj-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37586020"/>
              </p:ext>
            </p:extLst>
          </p:nvPr>
        </p:nvGraphicFramePr>
        <p:xfrm>
          <a:off x="304800" y="1828800"/>
          <a:ext cx="8686800" cy="333756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xmlns="" val="20000"/>
                    </a:ext>
                  </a:extLst>
                </a:gridCol>
                <a:gridCol w="2895600">
                  <a:extLst>
                    <a:ext uri="{9D8B030D-6E8A-4147-A177-3AD203B41FA5}">
                      <a16:colId xmlns:a16="http://schemas.microsoft.com/office/drawing/2014/main" xmlns="" val="20001"/>
                    </a:ext>
                  </a:extLst>
                </a:gridCol>
                <a:gridCol w="2895600">
                  <a:extLst>
                    <a:ext uri="{9D8B030D-6E8A-4147-A177-3AD203B41FA5}">
                      <a16:colId xmlns:a16="http://schemas.microsoft.com/office/drawing/2014/main" xmlns="" val="20002"/>
                    </a:ext>
                  </a:extLst>
                </a:gridCol>
              </a:tblGrid>
              <a:tr h="685800">
                <a:tc>
                  <a:txBody>
                    <a:bodyPr/>
                    <a:lstStyle/>
                    <a:p>
                      <a:pPr algn="ctr"/>
                      <a:r>
                        <a:rPr lang="en-US" sz="2400" dirty="0" smtClean="0">
                          <a:solidFill>
                            <a:schemeClr val="tx1"/>
                          </a:solidFill>
                        </a:rPr>
                        <a:t>GLOBAL</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solidFill>
                            <a:schemeClr val="tx1"/>
                          </a:solidFill>
                        </a:rPr>
                        <a:t>REGIONAL </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solidFill>
                            <a:schemeClr val="tx1"/>
                          </a:solidFill>
                        </a:rPr>
                        <a:t>NATIONAL </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286000">
                <a:tc>
                  <a:txBody>
                    <a:bodyPr/>
                    <a:lstStyle/>
                    <a:p>
                      <a:pPr marL="342900" indent="-342900" algn="ctr">
                        <a:buFont typeface="Arial" panose="020B0604020202020204" pitchFamily="34" charset="0"/>
                        <a:buChar char="•"/>
                      </a:pPr>
                      <a:r>
                        <a:rPr lang="en-US" sz="2400" dirty="0" smtClean="0">
                          <a:solidFill>
                            <a:schemeClr val="tx1"/>
                          </a:solidFill>
                        </a:rPr>
                        <a:t>Globa</a:t>
                      </a:r>
                      <a:r>
                        <a:rPr lang="en-US" sz="2400" baseline="0" dirty="0" smtClean="0">
                          <a:solidFill>
                            <a:schemeClr val="tx1"/>
                          </a:solidFill>
                        </a:rPr>
                        <a:t>l Energy Assessment</a:t>
                      </a:r>
                    </a:p>
                    <a:p>
                      <a:pPr marL="342900" indent="-342900" algn="ctr">
                        <a:buFont typeface="Arial" panose="020B0604020202020204" pitchFamily="34" charset="0"/>
                        <a:buChar char="•"/>
                      </a:pPr>
                      <a:r>
                        <a:rPr lang="en-US" sz="2400" baseline="0" dirty="0" smtClean="0">
                          <a:solidFill>
                            <a:schemeClr val="tx1"/>
                          </a:solidFill>
                        </a:rPr>
                        <a:t>Climate Change Scenarios</a:t>
                      </a:r>
                    </a:p>
                    <a:p>
                      <a:pPr marL="342900" indent="-342900" algn="ctr">
                        <a:buFont typeface="Arial" panose="020B0604020202020204" pitchFamily="34" charset="0"/>
                        <a:buChar char="•"/>
                      </a:pPr>
                      <a:r>
                        <a:rPr lang="en-US" sz="2400" baseline="0" dirty="0" smtClean="0">
                          <a:solidFill>
                            <a:schemeClr val="tx1"/>
                          </a:solidFill>
                        </a:rPr>
                        <a:t>Global Food Analysis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ctr">
                        <a:buFont typeface="Arial" panose="020B0604020202020204" pitchFamily="34" charset="0"/>
                        <a:buChar char="•"/>
                      </a:pPr>
                      <a:r>
                        <a:rPr lang="en-US" sz="2400" dirty="0" smtClean="0">
                          <a:solidFill>
                            <a:schemeClr val="tx1"/>
                          </a:solidFill>
                        </a:rPr>
                        <a:t>Arctic Futures Initiative</a:t>
                      </a:r>
                    </a:p>
                    <a:p>
                      <a:pPr marL="342900" indent="-342900" algn="ctr">
                        <a:buFont typeface="Arial" panose="020B0604020202020204" pitchFamily="34" charset="0"/>
                        <a:buChar char="•"/>
                      </a:pPr>
                      <a:r>
                        <a:rPr lang="en-US" sz="2400" dirty="0" smtClean="0">
                          <a:solidFill>
                            <a:schemeClr val="tx1"/>
                          </a:solidFill>
                        </a:rPr>
                        <a:t>Eurasian</a:t>
                      </a:r>
                      <a:r>
                        <a:rPr lang="en-US" sz="2400" baseline="0" dirty="0" smtClean="0">
                          <a:solidFill>
                            <a:schemeClr val="tx1"/>
                          </a:solidFill>
                        </a:rPr>
                        <a:t> Economic Integration</a:t>
                      </a:r>
                    </a:p>
                    <a:p>
                      <a:pPr marL="342900" indent="-342900" algn="ctr">
                        <a:buFont typeface="Arial" panose="020B0604020202020204" pitchFamily="34" charset="0"/>
                        <a:buChar char="•"/>
                      </a:pPr>
                      <a:r>
                        <a:rPr lang="en-US" sz="2400" baseline="0" dirty="0" smtClean="0">
                          <a:solidFill>
                            <a:schemeClr val="tx1"/>
                          </a:solidFill>
                        </a:rPr>
                        <a:t>Tropical Futures Initiative</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ctr">
                        <a:buFont typeface="Arial" panose="020B0604020202020204" pitchFamily="34" charset="0"/>
                        <a:buChar char="•"/>
                      </a:pPr>
                      <a:r>
                        <a:rPr lang="en-US" sz="2400" dirty="0" smtClean="0">
                          <a:solidFill>
                            <a:schemeClr val="tx1"/>
                          </a:solidFill>
                        </a:rPr>
                        <a:t>Linking globally focused IIASA studies to national interests </a:t>
                      </a:r>
                    </a:p>
                    <a:p>
                      <a:pPr marL="342900" indent="-342900" algn="ctr">
                        <a:buFont typeface="Arial" panose="020B0604020202020204" pitchFamily="34" charset="0"/>
                        <a:buChar char="•"/>
                      </a:pPr>
                      <a:r>
                        <a:rPr lang="en-US" sz="2400" dirty="0" smtClean="0">
                          <a:solidFill>
                            <a:schemeClr val="tx1"/>
                          </a:solidFill>
                        </a:rPr>
                        <a:t>IIASA models and methods applied to national</a:t>
                      </a:r>
                      <a:r>
                        <a:rPr lang="en-US" sz="2400" baseline="0" dirty="0" smtClean="0">
                          <a:solidFill>
                            <a:schemeClr val="tx1"/>
                          </a:solidFill>
                        </a:rPr>
                        <a:t> issues </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5" name="Content Placeholder 2"/>
          <p:cNvSpPr txBox="1">
            <a:spLocks/>
          </p:cNvSpPr>
          <p:nvPr/>
        </p:nvSpPr>
        <p:spPr bwMode="auto">
          <a:xfrm>
            <a:off x="685800" y="5334000"/>
            <a:ext cx="7997825" cy="1371600"/>
          </a:xfrm>
          <a:prstGeom prst="rect">
            <a:avLst/>
          </a:prstGeom>
          <a:noFill/>
          <a:ln w="9525">
            <a:solidFill>
              <a:schemeClr val="accent1"/>
            </a:solid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a:lstStyle>
          <a:p>
            <a:pPr marL="0" indent="0" algn="ctr">
              <a:buNone/>
            </a:pPr>
            <a:r>
              <a:rPr lang="en-US" sz="2800" kern="0" dirty="0" smtClean="0">
                <a:latin typeface="+mn-lt"/>
              </a:rPr>
              <a:t>IIASA’s value proposition is a </a:t>
            </a:r>
            <a:r>
              <a:rPr lang="en-US" sz="2800" kern="0" dirty="0">
                <a:latin typeface="+mn-lt"/>
              </a:rPr>
              <a:t>combination of global, regional and national system analytical collaborative </a:t>
            </a:r>
            <a:r>
              <a:rPr lang="en-US" sz="2800" kern="0" dirty="0" smtClean="0">
                <a:latin typeface="+mn-lt"/>
              </a:rPr>
              <a:t>projects </a:t>
            </a:r>
            <a:r>
              <a:rPr lang="en-US" sz="2800" kern="0" dirty="0">
                <a:latin typeface="+mn-lt"/>
              </a:rPr>
              <a:t>and capacity development and training activities.  </a:t>
            </a:r>
          </a:p>
        </p:txBody>
      </p:sp>
    </p:spTree>
    <p:extLst>
      <p:ext uri="{BB962C8B-B14F-4D97-AF65-F5344CB8AC3E}">
        <p14:creationId xmlns:p14="http://schemas.microsoft.com/office/powerpoint/2010/main" val="240689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com.images\YSSP 2013\Group20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71600" y="381000"/>
            <a:ext cx="6400800" cy="18413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1817379631"/>
              </p:ext>
            </p:extLst>
          </p:nvPr>
        </p:nvGraphicFramePr>
        <p:xfrm>
          <a:off x="381000" y="2514600"/>
          <a:ext cx="8382000" cy="914400"/>
        </p:xfrm>
        <a:graphic>
          <a:graphicData uri="http://schemas.openxmlformats.org/drawingml/2006/table">
            <a:tbl>
              <a:tblPr firstRow="1" bandRow="1">
                <a:tableStyleId>{16D9F66E-5EB9-4882-86FB-DCBF35E3C3E4}</a:tableStyleId>
              </a:tblPr>
              <a:tblGrid>
                <a:gridCol w="2095500">
                  <a:extLst>
                    <a:ext uri="{9D8B030D-6E8A-4147-A177-3AD203B41FA5}">
                      <a16:colId xmlns:a16="http://schemas.microsoft.com/office/drawing/2014/main" xmlns="" val="20000"/>
                    </a:ext>
                  </a:extLst>
                </a:gridCol>
                <a:gridCol w="2095500">
                  <a:extLst>
                    <a:ext uri="{9D8B030D-6E8A-4147-A177-3AD203B41FA5}">
                      <a16:colId xmlns:a16="http://schemas.microsoft.com/office/drawing/2014/main" xmlns="" val="20001"/>
                    </a:ext>
                  </a:extLst>
                </a:gridCol>
                <a:gridCol w="2095500">
                  <a:extLst>
                    <a:ext uri="{9D8B030D-6E8A-4147-A177-3AD203B41FA5}">
                      <a16:colId xmlns:a16="http://schemas.microsoft.com/office/drawing/2014/main" xmlns="" val="20002"/>
                    </a:ext>
                  </a:extLst>
                </a:gridCol>
                <a:gridCol w="2095500">
                  <a:extLst>
                    <a:ext uri="{9D8B030D-6E8A-4147-A177-3AD203B41FA5}">
                      <a16:colId xmlns:a16="http://schemas.microsoft.com/office/drawing/2014/main" xmlns="" val="20003"/>
                    </a:ext>
                  </a:extLst>
                </a:gridCol>
              </a:tblGrid>
              <a:tr h="370840">
                <a:tc>
                  <a:txBody>
                    <a:bodyPr/>
                    <a:lstStyle/>
                    <a:p>
                      <a:r>
                        <a:rPr lang="en-US" dirty="0" smtClean="0"/>
                        <a:t>Young Scientists Summer Program</a:t>
                      </a:r>
                      <a:r>
                        <a:rPr lang="en-US" baseline="0" dirty="0" smtClean="0"/>
                        <a:t> 2008-2015</a:t>
                      </a:r>
                      <a:endParaRPr lang="en-US" dirty="0"/>
                    </a:p>
                  </a:txBody>
                  <a:tcPr/>
                </a:tc>
                <a:tc>
                  <a:txBody>
                    <a:bodyPr/>
                    <a:lstStyle/>
                    <a:p>
                      <a:r>
                        <a:rPr lang="en-US" sz="3200" dirty="0" smtClean="0"/>
                        <a:t>China   54</a:t>
                      </a:r>
                      <a:endParaRPr lang="en-US" sz="3200" dirty="0"/>
                    </a:p>
                  </a:txBody>
                  <a:tcPr/>
                </a:tc>
                <a:tc>
                  <a:txBody>
                    <a:bodyPr/>
                    <a:lstStyle/>
                    <a:p>
                      <a:r>
                        <a:rPr lang="en-US" sz="3200" dirty="0" smtClean="0"/>
                        <a:t>USA   77</a:t>
                      </a:r>
                      <a:endParaRPr lang="en-US" sz="3200" dirty="0"/>
                    </a:p>
                  </a:txBody>
                  <a:tcPr/>
                </a:tc>
                <a:tc>
                  <a:txBody>
                    <a:bodyPr/>
                    <a:lstStyle/>
                    <a:p>
                      <a:r>
                        <a:rPr lang="en-US" sz="3200" dirty="0" smtClean="0"/>
                        <a:t>France 4</a:t>
                      </a:r>
                      <a:endParaRPr lang="en-US" sz="3200" dirty="0"/>
                    </a:p>
                  </a:txBody>
                  <a:tcPr/>
                </a:tc>
                <a:extLst>
                  <a:ext uri="{0D108BD9-81ED-4DB2-BD59-A6C34878D82A}">
                    <a16:rowId xmlns:a16="http://schemas.microsoft.com/office/drawing/2014/main" xmlns="" val="10000"/>
                  </a:ext>
                </a:extLst>
              </a:tr>
            </a:tbl>
          </a:graphicData>
        </a:graphic>
      </p:graphicFrame>
      <p:sp>
        <p:nvSpPr>
          <p:cNvPr id="5" name="AutoShape 2" descr="data:image/jpeg;base64,/9j/4AAQSkZJRgABAQAAAQABAAD/2wCEAAkGBxQTEhUUExMWFhUXFxobGBgYGB4fHhocHx4fHx4aHSIdHiggHBwlHxwcITEhJSkrLi4uGh8zODMsNygtLisBCgoKDg0OGxAQGywkICUyLC80LCw0LCwsLCwsOC8sLCwsLCwtLCwsLCwsNCwsLCwsLCwsLCwsLCwsLCwsLCwsLP/AABEIANoA5wMBIgACEQEDEQH/xAAcAAACAgMBAQAAAAAAAAAAAAAFBgQHAAIDAQj/xABQEAABAwEFAwUMBgcGBQQDAAABAgMRAAQFEiExBkFREyJhcdEHFCMyU4GRkqGxssEVJDNCUnIlQ2JjgqLwFjRzs8LhRHST0vE1g6PiVITD/8QAGgEAAwEBAQEAAAAAAAAAAAAAAgMEAQUABv/EADURAAEEAAQEBAQDCQEAAAAAAAEAAgMRBBIhMRNBUXEiMmHBM4Gx8JGh0QUUIyQ0Q2Lh8UL/2gAMAwEAAhEDEQA/AKn+l3vLOA/nPbWv0w/5Zz1z21OvXZl5lKlEAhKilQGqSOI8+6hVlsa3CQ2kqISVEDckanzUdtW5QmKyWW1uICkvu5jFEq011n3UMtl4WltRQp5yR+0qmC4LzKGEoKQrpJUCMogQRlQS32NTqlkKEgiZOZmez3V6q3C9QWtjtdtc+zU+uNSkqI6p0rs67b0xiNoEmASVAExMTpMAnzU0dzq7ThdBIyUk5Z6iOGuVGdum0pbYA8pP8qqTxBnDaW5RVqvBbLd+N71juz41GG0Fo/8AyF+ue2rKFhSO9SGgnEM1TOOWpmJOHOfP6Kdtl70Q3YLKOUQiLO0ogtqMYgYJIyzg+2tkkDeSEAHkqVuFN5WwqFlLruCMULAAmYkqUBnB9FTb0ue+LO2px5DyUJEqVyiVADicKzV8XVhU+4pAELaaMgRIJXB4/wDmhNsUpdhtRWNVPDzJJRv/AC/LdSuNetLKHRfPX9orR5dz1j20QZfvJSQtKbWpJzCkocII4ggQRRe0/Y4sXOxEAbwOI4VbOzdtWmwM5iE2ZkjLOVQNTkdDlTpHBosBe06KglX/AGkGC85IyIKjIO8dBrrYrztjqsDSnnFmThQFKOWphMmmDazYO1pL9qIb5MqK4CpVClQObGp4TXvcf8HeacQIhp2Rv8UGsL25C4LcoQy8vpNhGN5NpbRpiUFASdM93noWdorT5ZfrGrr7rZUu7lpgklbUdZWnm9Jz3VVOz1zK54cQUqMAYhuAJMcd3soIZQ9pJFIhHfJC/wC0dp8u56xrP7SWry6/WNT7t2QefU2QUpQ64EhUyRiVE4dT1ZU2O9yNIy+kWpmAOSOZ0j7TjTXFjd0NNSJ/aW1eXX6xpk2OstvvBTgatJRyYBJUTnJ0FD7VsI+00l5a2cBAMBSsUH+CJ89WV3KrtNnW+AIHJpOfHF16Z0p00ZHhIWlnokK2otjbzjKrUrG2opJGhgTlUe0v2xCSe+FmBOo/rfR7acfpK0j96r4aE3sISoRlhO7iR05+ymgaA+iGhaANbQ2tSglLq1KJgJGZJ4ADMmpdsvC8GRidD7aSYxONqSJ4SpIE9FWtdWzTdiaQhJxHG2vGQArnKz0o5ti7i71UtIwotqBxkQsHIjSDUkeLbI8gN0BpNkhDGg9VT10d/Pt8ry+FrFBM59JAjP0ioV93raGHeTD61c0GTE51cu0TyVMrwBIjBOFOEeOqMuMR6KQNsEg2B8wJ5ZrOM4yFD+8XI2hodEQhGU6JL/tLaPKq9leJ2ktJ0dPsqPctxv2tzk7O0pxWsCAB1lRAHpoja9m37KrDaGVIVukSDpMEc1USJgmKuOUJBa3ouzV62g6uq9A7KyvEIzrKmL0QYOiuO/bobWsp5N1XKAqVgUmZkAnnqAAjdVfouBNmtrwbxhPIOJKXIxAlGKJTkZCTpVhIvdSnIAcnDkW04j42/MQJ9nppfvVwKti1QQVqIIORgWZW7z0jEDI5wvkdEUDrpLOzlkK7Ojk22io4sanN/OIASSQkQNYhWY6IGvWIC1LaTrI0kiYBgTmRMgTuiaI7OJQbM0VlIBLuHGoAZEkxLDgG77wnLLjxtaQLwPJwkYkxAyHNTuAEZk7h1Vfe4Q1qUT2Qewcukb8GfrV02rBwNb4cHuNctmWcTr4CsR5pKuOas9M/RRzauxBNkQqM8aff1Cp9pR3CL/ytW20jvIgGSU4p5SPEyjEcB/g003ipqLktLtnZU2E8mqyNJkrSIUlRjU6QY89C31YWLGcxzk5ZQBBzy3nM+0xMU97MLH0dZiQD4DMHQ88cKdM3Y+qWw0VM2baU0sIWBjTY2sQERKSoHTL0V22iSk2N8JABLa1kDiQST5zXdv8Avajxs3uX/vXC/c7O8d5YV7jUy3mqZtdrVyBMjTXEdeqInoqy9nFkXe0EpJPerOmszl889Mqqa1uHvcnmROGIE6a8fPVubNIWu7mQghU2ZCQMSfGxZyD0AVRL5VhUnaJv6oofstexwULuZiLVYzkBNpB6SVO9lFto0fVVjdhbH8430OuQQ/ZQJgKfzJk5KdGZ3nOp9oj39l4Lh3RbXylhGaTDzAlIImVDODp1UoXi2A+xnJwOTpuKRApw7oKVGykErPhrPmspMw5uwkxkBPpjWkq+M32gFYYbdkjdBCiI6hpWQ7fj9FbF8Eph2WsSRZLvWE84vNSf4z09Ao05c9oDoUWSUhwEkkaYpxRO4bugUO2Z/uV2/wCK18SqsK9Dpmd+hgbtY16tM+qmzHVRg6lVnfg/RoG6GhHnRRzY20oW46UiCECR/F/tQC/Sfo5Mfufe3vozsHAcfAH3UHPiVGR7KlryH0TR5Xd0hbUf+p2n/GV7qFXkRg3aH3p83oqdta5F52iBq+r3UGt6iW1SSdNY/Ejh866gHhb2SeauW/dEmTkGspMeNvGhqZfbSVfdACXvOVALkkzx0HbAGbS+IDuCG5zP4uGh89GL1GSj++4k/i4kxroAK+db8OT5roP0EZ++SWLefAvfwH+c9FLV7WUO2V5tUgKeZmNdemmO8XAGnQTmQmPMomgdo+we/wAVj4jTGHwsPr7oTs775KT3OEJs74ZQMiFGTqTA4dFHu6oqENb81+6lzZQ/pBrdkr4TTB3UyMDUaSrTq6N1XXZBURUy1NITdqOanJlozA/EnfWV5frZ+ixHkWR/MisrWttMYaCi7KGXlz5P/VQe+TFrBk52gCMvIEcJ39Vcr6Z5Mc9ZbBwiQVZyTlzcz/tW99pHfSVAGTaW0gmdC2BBnPf75rMaAZ3H0Pshwwpre6AbMurbsyEoUkLUt2EKcKZGIhQHhEgQM8QzEbtaGWt4otuN0zCgSUkmQEpAgqMnIDUzRPZN1fJrbRjMvuykKUlOiM1KCDER+JPnoRfBPfpkycSNMcaJ05Tnx0nzZRVg1XuZTV3K2kqdf/KjXrVFMvdESBY8oycRMddLXc0+3tYP4UfGrpFMu3yfqi858Ik9WYyqZ2kw7hbySS3aFrTZ0nDh5QAa4jEAE5xABgQBpnNWVsmr9GWaRI5JciY0Xx3VXFjPNsmX68Z8ecOyrP2UMWBgAxzXgMgYh0/Kq8QdAPVLbuiKnALZmYHeqtfzpqHfttQLO7n/AMOvODwOX9emt7ckqtSUgSTZlH0Lb7aE37YF8g5Ef3dehy0OlcibEvY/I2Mn1+wmtYCLJpU9a0eCJkdU5+inrZi0L7xalIIwZZjiemaQLV4hp12Yvcd6NoIMpT90TvJjrjOuhiwSwUOaneaGid7QSbvSd3JN/HUe5z9Ys3+K+P5nK6p/9NRPkW+vJZ3VGub+8WY/vX+P4l/1nSf7R7owFrtufqp8f7SznnISmSV5qGHceB0jppOvY+Ha4Bl4nPdpG+BkB5zT93REkWRUqxeHaO7m89PNyquLxWVPpiDDDmmh5s+eCfZWQ6tPz+iuiH8E/fRPuybA7xsO+C0R0HHr7abra5zR4xknMqjhuGRHRSnssn6lYetr4qabcrmjnJ8Y6K1mMtRJ1y99HN5ioQq5vtQ+j0j/AAfe3RTuduFTtq381v4lUKvsTd6ABnLPvRRPubtwu09TQ9qqWNm9k8eR3dIN9nFeVpJOlpdHmCiPlUG9gOSJ0yy1/G3x66l3uf0jaf8AmXfiNDr4XKNfu9H4288uNdKtG9kjmrY2mJ5BWn2bfXqdM8vRTHfoGEwUzjSSBrmdTSTtq+pPJJCiEraOIcYEj0U53yTgMkZlChnmOckaejOvn2MqKQnnZ9vZXSHwx/fRJ14mW3TGiRHp3UFdUOQfB15Szx/1DRK8lQFgaEGffxNCrT9m9+dj/MrWDwR9/da/YrvsmJvFkfm+E01d0ezYw2mY8Y+zspW2PP6RY/i+E037e/q9/je6rHGhYUbBbqKj385FgBGgYZ+NHbWVz2lH6N//AF2PjRWU+HyoH1a5WZvl3CnGW4bSQQATMiNR7ooFtG7htCEkyoWtgyRrk2J4SdfRRjaHZJxLjZZdM4Fg5lGUjLImaUL0u1bASFDxLQ3nM5koVS5sr5iQdKTYGEMBJHuuFz25LRtCStCFC0rMqSVQmMylMQpcgABWXHiBV7WlDlpUsaEN+xIBGY6OgcBFTLBdbb1ufacd5JPKrJVA6TGZGtBLSmH1ITzudAI3wSBHXVsTRkB50FjvMU7dzpUWm0AfgEADgumfblX1Rz/ET8QpV7nzam7U4HApK8CgoKBBBBQcwc5zpm27emxqznNHxCo3n+KPkvDypKUXENslTZwpWFpXuImYy3zx6MqtTYxOO6mV5yA7llvdV7qrFlgKbsknxrQpB1OQLUZTGWI1bmxV3hN3pYJkJW8mRrk8sT15VXiCNO6U0rs1/fWumxufGz217fTEWZw6HkViPMa3SkJtzSY0sroB6A4z/tWXvagtm0DCoYULEqEA5HTiO0VISiAO6+d7YrmkUxbAWZagnAsoUoLAUTAkEkDPdMA9cUv2tPNNWBs5s6XLsZwCSvGVYjuC1QB56pxMjWsp3PReCannSbulUTyKSY441T5qg3QT3zZhlHLPz6yvNxona2Si7SFRiS0Ao9SjPtmg+z7wU9ZFD7zz5HVzj8/bU39okbX7L3JE+6CPqrn/ADDfxoquL3c+sg8LOrKRpyekxlPzqytuwDZHeh5G/fiSfN1VVu0CiLRkY8Ard+70GfRE17D6tPz+iti+EfvorL2YTFhsf/sx6wpktqYSmQUkqO8DWNc86WdmD9RscnTveM9JUmm69kE4YEwezoPy669L5ioQquvRZ72YTORWzIgcU9E7qbtm2EpU/AieT0H7Rik29HRydnRIxYmTh6JAnqp22YaUVOyoE8zQEaKJ4moI3HiNs9VS6gwqn74P6Qf6bQ58ZoZeCPBk5ZpGgH4m+A99Er3TNudM/wDEK9rpFCrYoltWsYExMR47em/013uTVMrM25bBDKpzDJgcebTleRGA5qJIaJ4eMn20m7bDmMn9yfhppv54IsanEg4uTbM7ssO+uJGC5jmjnY/MroTgCOI9/ZKF7AQqJ0VuoVaR4N/gFWeeiXYopegJCugL39XooXaFeBtPXZP86ls0jZ39wsdsV12QP6QZ/i+E0Y2mtjirZaEKclCMOBMeLLZJ3Zyc9TQPY5X6Qa/j+E0T2iSTb7XhBmWvgM1Y7yqSPzI1tMn6hH7hnL+NPZ7/AD+1J2mZiwg78DSY6iDXlUweVImOq521lxxDblmKWAorUQpIcKiogkgHTMbuNAr9uF3kgt54KxuIVIbAzAEZSIyTVQC8rQBk88B0LXHvrku9rQdX3j1uKPvNaITd6JgBA0KsO37PpW866l5SOUWVRgmJnfjE61Fb2USFYu+FTqCG9/8A1KRPpN/yznrntrYXm95Zz1z204BzW5QdEJa8m7VqXbYuTeLy33HFqBCiUwTOHOcZP3fPlU69wh5lTWJYKik4iJ0IOmKqf+k3vLOeue2vfpR/yznrntpfDs2vZX9VZdmuzCWgXiUtO8oByY1lM5494QKfbFtHZ0t4FIcPPcVkY8dZVGShxr55F6P+Wc9Y9tSi9a/KOf8AU/8AtRPBduhyuHNX1aNp0B1DjaDKW1IhfBRSdx/ZFR7btU44hScLYCkkaHeI/FVCqvS0Axyzk8MZ7a2N52nyzvrGg4QW5H9U/u3BKCjvggHcG8vjmnDZ28m7PZW2FFaigKEpAAMqKt6umqM+mbQMuXcn85rY3zaPLuesa2SLiCnL2V/VX/a7+aVZ1NjGFEGCUgjxirMYs6FWK0oS8w8tSpaW4ohKAArGIy5wwx1VSn03aPLuetXovu0eXc9avCGm5RsvZX9VfW0V8M2hlTacaSpxKpUARkQSMjwFJi7sWHMbb4QSgoPg5kHrJ4D0UhWO0252eSNocjI4EqVB4c0HOstlpt7UF02hudMaVJnqxAULY2tGXRMa+VrS0EUrjui8UtWdhlWfJcnzhlOBQOkcBvO+mJ3bBk7nPQK+fLE/b3RLSnliYkceHuqdYbvvZ7FyaLQvCYVG4xMZ9FeMbXHUoMkgFp+tbDalNqxQUYJMahJBj2Uz3JftnYKzC4VGieE8T01ULlyXyBJatMDfkfdQkWq3H77npFLGFYCCPqtuQirCdLyuQLtBeS4mC4V4SFfjKgMh21Ad2aUUlIcbEgD7/wCJKp0/Zjz0pvXta0+M64Ov/wAVzF+2nyy/Z2VUM1Icj+que+reh1oNoj7PASpJkGNUwcqm3nfzbtl73zHMQkq6okgeaqM+nbR5Zfs7Kz6etHllezsqZmEYw2OtpjnyuaGkigrYdflCklycXFMRrwoU5Y5Q6MaQV8lA50cxeIzlw01qvPp20+WV7OytVX9afLK9nZXm4VoAA5f9WulmcSSR+CsvZtPIWpt5xSSlMyE4iTIIylIHtqTtitq0PB2zEoUoHlcZUMR5oSYBIyAI3a1VRv20+WV6B2Vu3flo8sr0DspvBAScr+quS9r6bcZwBTk4G0wYw83VQ3yfkK9qpkXw+P1h84B94rKxoDRQXjE47qyLru5FoDyFtpcPJ80KEwrEBlOhzpR2g2EtCStTdlWEJ+9u9pp22X+1XlMImP4k+zOnS8XFGyrCYHMkRxxZRwikGQt1CcxtkL5zY2XtjglFmdWASJSnEJGokb+ioL1jWgkKEEa6H3V9C9zrFyMGZ77fCsz1mY1z41XF6WoLR3vgEpUolRAzGZjjviqnyGrA6LzvC4hV/wAiYmDHGtIr6futWJpg8UtH0xSBt1Zj9JWdw+KGwCcgCSHMp6q5mB/af7yxzstUSN+nyCPKcwCqBJ6acW7vHJrVkvwYWCJ5vGekVYt2NIcTaE4EK8CqJAUUykiQTp5uFI7QUqzpE/8ADHdqBuyPTrHDIxJqZPxG3VJUzcrqQz6IZVZFPR4TAojXUZca0sViQtGJRiESYIy1nLCeE0Ss9lBu5Ss8XhEzujBMHpz99cLnnvcmObyRmZg5nKQRTHhzdSef4Domsc0jw/PurI2ItZbu+z4SkShUyrDos79d/A1CtezNle5W0uN4ngpRCsavuwRzQrCdd4Ne7HGbuZymOUGogc85569Q6aMogMWjXVzq8UUiYlpFdUs80oN2dG5pv1R2UMa7mL1pJeS+2lLi1kApUSIUrLLLdTCEfs047JrAsiOhbvxrqzFvcxoLVLh3WShHc62eN3tPtrcDhK0rlKSMiMMQT+yaGd1WzJtDLaS4lpKHMWNSVEeKUxCQTMq9lO90jGtw6ApR8S6Vu6gxhZbA0LgkHfpxIrnsLnPBO6saLKQdn7KlplQQ6l0Fc4kpUkbhEKAO7qzo/sQo98WsTl4OfRQvZNpKkOhWQC1RGWgB0k9OU0T2Mjvm2QZEoz45Utp/mH/fRdbFaYNo7e6blRCh0dvZVR3dZDJcSpBhSslJxQZPUJ361ZiX+coH/MB/Fu+VVa1eWEYcExi3jSST901U0Gly4RuhV6WJWNKJTKiY1AHzit7vugY8LkHMDIxEqAJzgacTXr1pxut5RBVqeOfAUWYdItCCDJBbOu/EOFVt8iXM48Sl7ZLtaDrreLClAGEkpk9ZEic92UCoztkUQ6G3k4ErjnLAJ5oJiNRmRTPsyguXk9CxKjiHMSsLgpyhavFME4gZjfrEK8byU2+8wvnpxI1SE4iptuSoJ5okTl07qKd5EYA+/wAlkTQXkEqvQZp32S2QQ8guPFQgYkpgQoAgGZ3bsqty67uZCwVMtEQP1ad4GsjPWvNobtbZXibRhxpWDBMapOQmE58ANajZiC8aCk5wYAQbvkq0v+z2Nm0vtmztwlcJATASMIjICNc89aTXLrUCVEoE86BIyOYEBMDI9VOO1j31u1AhRxqEwMvun8QnMA7tKFXi1AB3lKB/Imqo2NDC6zZrnf8Azmt1dQI0Qe0MhIBCVlPEjKeFZRxaFd4HNeEu5iF4dE6mcAPWCcqyhdQNUgCc9mj4ZQ/dn4k08WlMMLAzTyRiSOO/fHmpF2b+2P5D700+PGbOsTlyKvdrrUcnlWMNOQrYFUNujDP110axhySZ0z6qqa83gH3CcwHFDTrHyq1tgVjDaM8hbXCISpWqU7xprvqrLcoC1OxufXM/mV21XHrH8m/RBN8Q91bdwu4mbKf3bMehFK+35Um32fMiUJyka4lic8pg60d2YcmyWQ/umvYlHZQnuktjvmzqO4JH/wAsfOvn/wBmgDjN/wAne6e0+IdlI2ffJcWJPObAmU6TG4aZ1VFmtakoA8aBACpMdWeVWns6ZeAH4B8TevTnSu+e97r5oBLjykry0zWM+mEADz10MM8NaNErENzOsaKNdCAbA5xxEanyat2k7pobcLeJkSYHJqJzVnB0hKkyYJiTGZyqbs9afqpaJAxrVEk6hBy04H21C2XaxoQOCFmJUJzTlzVA7+r3joTHQLIBunnYhxIu9oq0CnYlREHHxAmaYWCSw/lnCyc9JT1TS1sPPeMJSQQt0RvHO01B9+mlMTP2T/Ur2g7qkxB+q07lBkJETiE9fy1pj2UzsxH7bo9KlD5ilMGmrZFQFnz8ov8AzCflVuM0ZqosNq7RF9mz4/5G/wDVPtpf7q6fq6DwcHtI4ke+mS4/Hcjgn4l0v91VQFlTnnyqIjXUaVDH5grmGikTY5ICHThyClEjKMt2nuipmxKptFsPEo91QNk3AEOzuKwf6H9RUzYQ+HtXW37qSz47/voutix/KNPb3TApJxkyfP8AxfsfOqos7zicRSFYSdw1g9Rq6LQnJR4j3TVOtKSUwY8VMEmOPpqtpXMh3KGKUovIKgQSTr1UXsaoeBJIjBvz8YeihlqI5ZEaBSojPcKm2ZZFpaKTnI/rfVjfhpM3xUdsj6W7bakLDYRgwKDqlJBEpVBLSCZkDICCJEjKhN7Jxv2hRLazyaF4m5CMRabJUkEAxJORA6qLWKyk3g7iQwUhKSpLoUlGEYQQABiSYgCRlvobfzKEWm0hsIwYBhwDI8xMmIyzBPz31s1cIVvSyP4iuiwRCd3NRJ/hB3CttsVSUDgFe2Oytbn5wbE6oR8FabUEkjPQL+IiudGK0RWqz2jdHfT2Wijn1AcQflQe+HMQnoG7PxE0V2ks82l4hShzz4pHAcaEXygpChOgj0JAyqqHh5Tl30VJL/Dm9foo7VhxISoJklRGKHcoHGOS46nFWUQu2xuBtl0hrkyVQYPKTmnXDpI0nQVlNe2yonyZTom3ZiOW/gVT2+kmzuZfqVAn+Drmq+2ePhh+U09JWeTeSCYg6n91PCoXDRNBooT3PchawMgLUYExqhGVVleX98fHC0qA/wCpVh9zR7m2qcybQD6W00gX4gJtj5Bn6yonLQ8rEdOQB89Wx7Hs36LMVpKe/urL2SE3dZ1b0te6R8qG91FHhGDByk5dDqPMdZrrsrbIuxsZTgWM/wAyx8qid1/LvYzveHtQRPZXEwmElhklL9nOJHZGx4c4Acl7s/IeSIIlH3iNyk/16KX9nEd8ItVlcHN5Rzk1cF4jAy34s89QVUV2eeAfTEHmqEpTGeR1xZ6bqVrtv7vK02vweIl5yM4zClYQcs059Bp0LSYzW6KcgPFrfZpZQ28gxIJkETmDGWeozzofctoS2AVwBz057swcuaQDkYgT0jUSNmnSoPEnMpUSekmT6aHMNo5MqOLlOWWBmMOGN++Z99dRzbaL9EuI1af+5q7FkA/bUPdTXd+bdoHQfhNJHc/X9VI/eqH8o6DTpco5jw6B8NQ4oafgtPmKWSBxBo7dLyBY18oJSCrIb+cY4ZyfTQMWRzBymE4BEnoJIB4xIInoNM2x6AWjO5Z7fnVuP1hpR4QVJZCNbPrBW4RoUpI6iV0N29uxFoaQ2sqTzpCkgFQIjSSKJ3KAHHY0woj+bjUTaZXOb61e6oYjqCuhG0F9Kv7ruxDONCFOqAEyQkEzqCMwd1abApl+1/mR7qlOqIddiM0x97eBwB/reKhbBqwvWvrb+Glx/Gf99F1Me0NwwA/x+hTfbRGPP7oy9aqhYeRAConCk85I4DQ6+bTKrUtzxIX+XtqmXz4v5E/CKqYLXLgF2sdWC6jDpKvugbhw99FnR9YYwASUpy5njbtMjnHjZ550DbPPb61e4UbedULVZiogQG4POgAGRMgHrj01a0eBTzfFR7Zy1FdtlOEPKaUEgpISVjQKCBOHLMDhQzapwm2WiCBzEg4kKSQMIyIUVEExIJMQpOmlTbAhCLaEQcDrGBQTiUpXKIhWGJIJJyMEdEUOv3Am1OttmUNtJbSTwSnPnSnFnPOAg6AEa5IP4YPp7rWedXDcjsssafZpzz/CNTXXazxkdR9s6dNDNmXSW2JwxySIhOfiDUkweqBRbatj7NXCZ82nvqEbrAqm2ofKbS8NTjUIieHCh20LkFZ6VDdRHaN9PfD0xJUZ09s0I2h8Ze7nr95qqEgsNCtlWWkEWeR+iPsWhPeNnRiGIzlBB8ZZ6jWVrZ2SLJZziUQfu5QPGzmMXpJFZTOZXMl3RbZ9Ph0joV7iflVisMjA7mdMv+kO2q1up/knErJxROQTGoI1xHjTUna5uFDk1879ofhCflURY5P4jUI2Etamm7SUHM2lgGRuUkA+6lzaxk8taMAGM2hRGgk8s5r6BRe6H0sBxIJUHFIVzk6FAMZhfTXO1obdWpxclalFWSYAlRVpjzGe+nglrfkPyCZiZY3vtvUotsfdQcsCCuQtPLCAcvtF+mtu6y2Cwyoxq6fOUg/KvbnvlDDPJBKlZrM5DxjMb+NRtrrem2MoaTLeEklRGKZThIjKPTXOwwxRkfxtr8O2g12o9K3Qh8YcCFC2ZINrZxDmnEDMaYDrHppdVcRtV52pnFyYDjpxYSrfkMuMzmdxpmu5LbbiFqWpUGVDCBORB3ncaGXxdnK2h55DyUh1eLCprERkBrPRwqiCNzQRssnla4hANks+U/KfdUBnxVDhaFe0Hsppuy4+TUsl8Eq1hB361w/sog4j3yQVKKoCDAJnpq7MKCCORo0KIdztwCzuFRgJcJn+FNPNzqEO5jOI6cjStsrZWrK2tC3MeJeLJEbgIznhR+w3qwgqmSCAN/ZFRYlhcDSPiNzXaEWW9FoACUogRmQZyk7j0n2Uy7FjwKjwcPuHbSvybflP5TRW5b1bZbUgmZWVAgqG4CPF6DVWLp0dM3UsDjn8eybrt+1c/Ij3roTtveDTLAeXiUEqjweEnnQN5Aio9g2laQpZUNQkDNR0J15vTQnaq2tWpjkhCOcCSCRoQR+rPuqKKNwItWNlAdYKB3ZbW3+VcQHMMEc8CZgToVDTSuuydnSA8sDnKdIJnUJQiPiND7JdnJJKUu6qJ8ZW/jCB7qIXYrkUlPgziUVE84HRIjxMxzfbQsicJnGtCuli8VE/DtaHAnT8gUQtr4KXANQkz7aqyxMF5PNbJKUpk4wBpA1HRVkPPBSVCQCQRMneN/MpQsl0O2dJ8IwZAGfKkexA41S1prTdc+KVovVLjbfhPw4JyOcmQCKKOPA2qzEE5FuZB1Bz1182VdfoJSSpa3mhOowubyNOZlnA360TXczrjrTjrzZDaUpThxghKZwgcwaTqarGjKKTK8GS1xtKlqtbaWlLQspSApBIVEZxBnSeFQ7ZYlm1PIctC0kIBxuKJURHiyVb5OU0QeuZaHEuoWFFJBAClBUjQ4igRGXorm/dtoW446FobLkSkmdMhojCABkABkMq2Q3EGg8ljXtD7Vg7HKxIs6eLSfgFMO07kFAJG6B0zSTcdoQ0lCVlXNbwKUiZPMwynMEZ78q9evQLtK1qU4UTKApRKRmnxU/dORnMzIqFse60PAVf7WIPfloyJ8Ioaeaud/ElTvAOKA9Y0yXnYuUeccC0gLWpQmdCeqhtuuha1OHEiFKUoa7yT+HWrmz5o8rhVUn3G0gh17qFc15uKU2yVDk0yQMKQdDvAk6nU1lSLus6wpAUhKQnFnJkkjP7xGccBpWVjiCbCikolLy7a5H2i/WPbXE3m8P1znrntrsxZFuKCEJKlHQf+chTjcPc/S42Vvu4VAkYElKhujMK1z0pEk8cLcz1WGWaCSF3o95Zz1j216m9n/LOesacXtgxh5QvtpThKgMyojDi03nCJil68dn1tILioQ2CAMSkhRJzAwgkgxnHDOjbI1wWUFCF7v8All+sa3VetpGfKuempewv/qDEjIlfwKp47pF1tkoBcwYRkMIzkjpGfRwBqaXFNjnbFW4u/wAf0RiOxarsX3aPLL9NefTto8sv0imNnZqzcmF43lEjKG0gTMRJXpOUx7qjWfY5yVB0YDqOcNN+gV0VS57WauQEAXogyb+tO55fs7K2+nbV5ZXs7KY7FdCLM5KSVFSDvBGqf2RxpfvdMqeVvDg9BB9FLZM17qATeAOGJNFyG0Vq8sr0J7K9G0dq8sr0J7KmXbcaFtJcKjJnKKadmth2zY7S7aUHlEJKm4XlhwEjIGNRT5KYLIU4LSaCSv7SWryx9Cf+2vRtJavLH0J7Kl2y50BzAhLh5oMFOe/OBuj512sezjawrGtbakkc0okwRM5kRXpAI25nDRG1occoGqhM39a1aPHLoQPlW5vi2D9b8HZUq2Xa0zk2tSyYklISMpyAknz1Hth8GjqV8RrGlrxYWujymiFGO0tp8qfVT2UwN3dfCkpUlpwpUAUkBuCDoaHWLZUus8qFZRJy0y65NW/ZFOFqzhorSHGW9CYyaB4wknEnrg+Zb3VtSEtF7Ko74fvKyhJfxN4pw4kozjXQHjUOzXrbXQcCisDXmo+Y6KeO6XZVOt2eQ4SC4Y1MBLegJnfpmZmku7buUFlA1InVO4wdFHMHKKziUzMatMjjY5wB0XinrcNUxGvNb7K4O7Q2tJKVOQRqMKeyi7l1ODcPSKD2y6sOBS1QXJwgAnQ4d3SKyOYPPJOmgiYLabWzF+2tZhKyo8AlM+6stF92xEY1KTOkoAnq5tS7XsutqzItWNCmnDCYnFMEwQRkcjv3VteF2NF3BhwwhJ5ispxKnFKZnoyiKbmbalcGtbmKgN7QWpRgOEk7glJ+Vb2i97Yjx1KT1oA96aIWO7223WinEVY0jMiMyM9KLbYNBZSgmJXE67prR4nAAboWljhYSu3e9rUJSpRHQgH5Vycv61AwXCD0pSP9NPGxFwgh0B480p8UROvHqoR3Q7qdDjeHlHUhB52GYknLLqoScsmRwTA2MtzAhLzV/wBoBnlPSlJ/01lDG9a9ptBAQOibrquJ8qQ5yZSgKScR4TGIJOZHScjTobLySjJxHEFYiiN7Z3SB4h9FSbW+o2S1KLrpKHkwOUWRhwtKIImD97Wul7faGBMoy5xGcOnOCDuGlcaedzg0cj/r9U4NF2udoaCm0pOfNUnSY8GtO480ZHMg8N+VdXY+y4pLamsSVLSswcOjIBTpMYgastKUqCMQJAdOGAMlY1pzKt0Hdn6arK5mA3amhPSZERIUI82k1fBqz5JfMpmuixMNPsKbaKVcpEqUTEpOggcaNbf2laHGlJHNwuScjB5NQByOsEmhtlEOtGP1qfakZ+ep/dOiG5H4uj9Uvz7q5mI0xze3s5Ux1lS404Td6+BSqOaRA5UHXRWsz5qbL4Zm0BZEFTQERpBGev7XniRrSfdjhcsi2QnIN+MEknNSScwYA6+mna9EFLqCpQIKVogIjNsoBORMjnADoFdLHbBBqIH+v6hLt5tw4nLMoV708Tpp7KS728Z8R99OfmPop4vVQxoEfdXlEHVGk5R/tSVe6SVWgxkFoJ0yJBAGsnzTvqbCeb5e6dH/AEbe590xbLIBsRyzE58Ocasa5QDYnh+KzI9qViq42OI7zUMplUT1nSrDuMTZRO9lrhuntrp4oeBcuP4hCSLoxC8WCIktAiQYPgldIMecVJ2lMWt0wSSGckgR4m6SBHN41CuJ2bdZCcobA8wSr317tZbUrtLi0FK0+CzBSvcsfiWJ85NZi2W0D091RC6n2Ev3suVpyIyORj5E1Htf2aP4vfRCwpC3JWnEhAzTknXTQD0xUm12Zonmt4U7gVE+01M2VsbQ2l04MBLiRnBC7XK26qyjAgFKRClExpHHeSoADfPRVp3VaXE2WzBsKgWduebMnAmM/ZVbbPvhFjIJSJWrIshwmEpiDEo3ieBVGeYtzZv+5Wb/AAGvgFKe4kaqbEsDHaBIW17SsTIUDPhjn/7ekg+7jSpgKbUMgPBnT82/ICfNTt3SkqLtnCVBJwu5kEjVv8Kkn20gKQpFq5xSo8nuBTlP7SlHXp31p1hKnGrkWtLmRzoDfmtk3c1R/wDlVRF909fnofeqSpdkCQScBMD/ABV9lJwjacmvFBF9ol/oexJ4uA/yu/15qH2hCjaiHCkHAnxTlEqP3sPoyGlT9oQBdtgG/EiRqPFVp6TUBxak2lZx4V4RiOMnOVEplCR1QAM566v5fipJfhrbCO+WgmIK0nL0x4yvfUy/ec+0OLnyiotgly2MgrBJV4ylZCATBJonfdhKbUxKm1Yl6IcBOo/CSRrrTsL8VqWz4Tk5tgh5yZBhsEa/jPXvGtErFzUvzPitDPoKj86G3CB4WQRCkjMlUQmfv4TlO8ZZUSxDknynMZeeEJP+qo5Qc5Ce2soVO7cWYd8FRJKsKROWfX09PVWVJ2tspdfVAOKY1G6ScuNZVVoQNBqnF1M2S36ZCd/k/wD60TZTjIkTyjBj0D/u9tBuXWBbGwhSQtrMLSUmFB0AwekRnXbZhKwbOtS8SVtc0ZyOakxn7I3Vw5Y/4Vk0R+n+lSDqtsBS2ArIpcRIM64kHSRvUB8jpSZ3qEvqWR4ioGYzHLOg9MgRVnOpONcYQcQ14EJ9uVV7bHUh9xP3gtzLqdKvaDV8L80YPZKI1IU9g+Fa/OydSd4qbti5yhZBgpl3xtCUsuRPROtQWleEbz++z7FxwqVtTjwo5NGNQLpwzrIKDw3LJ82+osYP5+M+nsU5nwygNzJX3riRoUHEN8A/7TlTbtrZypDMSDyromIieTM66HDr/RDXHZyixLSoEEJUkg7iEq4Hppn23IW00VqyS6sDdAwpgZVbM0NGYITjXyjhuA8Oljp6pJFnWhUrUDkcwo9Ho3+il689bWIPjNH36+mmE2ZCFSlQ35ST56Wr1tAC7Snestx5oPupWHsv+XuFWf6Ud0Z2RE2Y9BV7x21ZOy1pSpkJMmGkgx0qAAz3Z51WWyKvAKH7Z+VP2x7gwqH7sH0OJ6a6+IFxLitNSFKF3p+s2QFKVSlIwnQ6jPI+41J2ssiG7WtCUBILbaiEgJAOJemBKdwG6oyXQ3a7MokkIXBEbsWYHpNddrLWhVqOFBRDSBzgUnJTkwFagyCDWTglo7JzDTkAtTwTiSB4wGck5gzmSZ0muFrTDTas5VikzkYMCuduVzhXW2K8A1nvXlHSP9qWwUAnhxTRss0tdhXhLoCSSrA4pIEpTqAkhzTSREcDNW3s0qbFZSD/AMO1n/AKpO4X0Cz4V8pqTCUAoHNGZMyDlwOgq5dkT+j7H/yzP+WmoJBv3VGLBBCU+6Q4A/ZpJAwPaFIP3N68h7Kr950KtQjTktygfvHUpy9FNndjsy3F2ZKEzk5vA/BxpAu2yqZeHKjBKTEkfI0QI4VXqkNY7cBHH09NQbefC2Ufu1ejlHeypTzqIyUn0ihV8QpdnE/qTmP8V6gww8SY8GtU3XxZgbvsUZHAlQPSEiPfSvgIUqSDkNABluECmi9HEizWJBMS2B/Iil21KBWYjxU6dVPDjnpJxAb+7eq9ug/WW+jEf5TRMrJt7HQqc/zJNDLk/vKfyq91FrIwDbGlHISoQJGgBmRmPNVuG+KOx+imb8FOd3KKeVhOWMCBGXMTwEeyijQPIu7pcI/kbFDLpYGAxMcsYxGTkAMyoydOuihkMKUBPhlZSBooDfA3VFIPEUbVXTNoi2lU6Kcz8ye01lQWc3id5U7w3KA1FZTyEt51TreWdpP7bTQ/md7ai7MrmyWM8Dhnqxj/AE1F2TvFx19JcVjJYaiQB+sSncB+Kg2yl5LCmmcQwJcVlGc8469ZNc+fDOcwtHLX8iPdVteG7p8vPI8c0H0En5Cq+2nhNqy1LiyfOMqsC1HGCTCcjnOkb8uukPbBBNsgjIKCsUcUDm+fCa3BEmJvzXn+cqXMGzLkytec6ZODIcNaNXxb0soC1n7ykgCJMqTMT0TS8hCw3ZVqWClTgwiP2xO7iKKX82m0BEtLwoWqR4uLTPpBmpseLxMZO2vunsNtICyw2tLrLxQISSsiTnmkjd1Uf2sAcYaxaJdgedpJ95pYu+zANOkSjCckxri3dGVMO11oAszJDgJLiMSQZKZZ8XXLSd2tXYiuGMp5LnQg8R19UrW2zhJGHp93+1J98fau/wAPypmXaSoiOmJ6qXLwZKnXZ1hMwMiYHzpODa4Oo9F1nf0o7olsgfBLH7Z9wp+2FQVKUJiW1gHqcSflSHsdzW3J3qPtTHvpt2AWRaVwT9m57xnXWxDqiXG/uFAr4dAfbgRgeX7HB2V223XNtJKVJPJIyVE6q4V5tSkhYVCY5d7SMWS946flUfa+3IdtYUiY5FIzjOSVDxSRoob6J3ijBHT9E1u6XbarMf1ure1A8i3nlKssss+qfSTXK2HMf1urvaT4BvgFK3nXq0pQ2TgpV3rSGYJEkZa/IRvq8tkj9Qsf/LM/5aaoWzJPJiBu91XZc14IYu2xqWpKR3uwJUYGaE8d/YeFc+Tn3V2N2Z2/RK3dVQpTrISYPJuR6zY+cz0VXFuccL3hVBSsOo4Ake8GnfuvMqdfsiECVKS5Ay1JRxyFV63Z1IdUhQIUmQRrEHopsTfBaTA85gLUhVe3isA2edAz/wD0d7axaa8vVuSyD5Cf5nDRx7qnGbBNO1cYLvTl9mZ1/AjgQfbQBlRO45BPTlA9HVRrboKHeIR43JkJ6zgG+pOwFtbZed5dQaOAJAVnphnMdArHHLruuVKMzQEGuH+8fwK+VF7A9FpbME85cRGpTAjMZjWtHbQly8X1oUCnDkRockj5VpZ30JfbUswkFRJ3aHr3jhVeE8T7rkfohIyx16p72dtQWylWkvOa65KIziRur28GUmzYyScS1SCREB5Shu1yofs9am0sMIIzXjUnI8SoknQa112ltJau1pSQCVE5Ex42Mz7ahkNvIHVGwHdI1isTjYax6FslPnKSZ4nMVlQ7mfUVQpUhKMhGkkT7qyqSUlw1R667UhhWJvJWHCCVg4UyFQJSRqAfNWlmSwhYWlJCgSftN51OYpBXpUdQrQ29U3hnqrgVtGScwDlpiEfDUK02ptxfKLRKoIyWAIIj8PD31VQFZFC2BjRlaNFuV13m1Vk2ey2dKgrAswQQC4Iy0+5RW2XolY8QpI4KG/8Ahqoa9CjxoX4aN7g5wshaA4bOVqC0txmlUnWFgT/LU23Xgy6hKFMhIBBJSQCohOAFRw5mKqBCzxPprzlVfiPpojECADyQcOiSDurSYasyTiwOE/nH/bXK12GzOGfDIkycKwJO4nLMiMqrIvq/Er0mvO+V/jV6xrwiANhEQ/LlzaK1bOxZkJCUpcAAjUSevpqddNrZs7nKNpXigiTBGeuWWdU930v8avWNe99ufjX6xo3NLhRKWINbtWteiWX/ABi6DjK8sOpJJ82dDV3UzIUVukjSUp49BHCq8TbHPKL9Y9tZ3655RfrHtrfFWW9EXCN3aeXrhbXmXVgjSEAj4hXFOzaN7yo6Gx/30l9/OeUX6x7azv8Ad8qv1j21gaQKW5X9VZlhswZbW0hxWFwYVy2CSIIj7TLU6Rr1Uy2baBCGGmcBUltCECQM8AABIxa5TVHC3u+Vc9c9tZ9IO+Vc9c9tLMIKJ3Edu5WxtE4m1ONO8ottbQOEhCVaxmcStcqE2e52gtTi3XFuKmVYEjXXIKqvvpB3yrnrntrZN4Ox9q5657aLhUMvJDlfe6sZdia/Ev0D/uqFbrjacUlXKuJhGDJCdM/2/wBqkkW92PtV6fiPbWqLwd8q5657axsIadER4h5qytoWm7TyJClNlpOEEJBnpzVkcqHpuwJBAdKiTJK2knP1iaRVW93yq/WPbWpt7vlV+se2i4aAxuIolPtksCUKUrHJUIjkwBHmVrWO2aIKFc4cU6ZzI5xM9NIH0g75Vz1z2153+75VfrHto25mmwvcN1VasqwhKEJTKsuGW+chiy1qVf1rS8w0yEkYCjESZxYUlOQ+7MzVWd/u+VX6x7aw252PtF+se2lGIXa0NcOac7HYOTJJUCSIACYyB68zWUt3VbHCVS4s838R4jprKLKV7hnmV//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descr="http://4.bp.blogspot.com/-fUV6rO6jb_Q/TsrlfCP733I/AAAAAAAAEZ4/K5bScDjFSfs/s1600/2010%2B10%2B18%2BBookshelves0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71600" y="3733800"/>
            <a:ext cx="6400800" cy="18430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1799624883"/>
              </p:ext>
            </p:extLst>
          </p:nvPr>
        </p:nvGraphicFramePr>
        <p:xfrm>
          <a:off x="381000" y="5791200"/>
          <a:ext cx="8382000" cy="914400"/>
        </p:xfrm>
        <a:graphic>
          <a:graphicData uri="http://schemas.openxmlformats.org/drawingml/2006/table">
            <a:tbl>
              <a:tblPr firstRow="1" bandRow="1">
                <a:tableStyleId>{16D9F66E-5EB9-4882-86FB-DCBF35E3C3E4}</a:tableStyleId>
              </a:tblPr>
              <a:tblGrid>
                <a:gridCol w="2362200">
                  <a:extLst>
                    <a:ext uri="{9D8B030D-6E8A-4147-A177-3AD203B41FA5}">
                      <a16:colId xmlns:a16="http://schemas.microsoft.com/office/drawing/2014/main" xmlns="" val="20000"/>
                    </a:ext>
                  </a:extLst>
                </a:gridCol>
                <a:gridCol w="2006600">
                  <a:extLst>
                    <a:ext uri="{9D8B030D-6E8A-4147-A177-3AD203B41FA5}">
                      <a16:colId xmlns:a16="http://schemas.microsoft.com/office/drawing/2014/main" xmlns="" val="20001"/>
                    </a:ext>
                  </a:extLst>
                </a:gridCol>
                <a:gridCol w="2006600">
                  <a:extLst>
                    <a:ext uri="{9D8B030D-6E8A-4147-A177-3AD203B41FA5}">
                      <a16:colId xmlns:a16="http://schemas.microsoft.com/office/drawing/2014/main" xmlns="" val="20002"/>
                    </a:ext>
                  </a:extLst>
                </a:gridCol>
                <a:gridCol w="2006600">
                  <a:extLst>
                    <a:ext uri="{9D8B030D-6E8A-4147-A177-3AD203B41FA5}">
                      <a16:colId xmlns:a16="http://schemas.microsoft.com/office/drawing/2014/main" xmlns="" val="20003"/>
                    </a:ext>
                  </a:extLst>
                </a:gridCol>
              </a:tblGrid>
              <a:tr h="370840">
                <a:tc>
                  <a:txBody>
                    <a:bodyPr/>
                    <a:lstStyle/>
                    <a:p>
                      <a:r>
                        <a:rPr lang="en-US" dirty="0" smtClean="0"/>
                        <a:t>Publications</a:t>
                      </a:r>
                      <a:r>
                        <a:rPr lang="en-US" baseline="0" dirty="0" smtClean="0"/>
                        <a:t> from country collaborations 2008-2014</a:t>
                      </a:r>
                      <a:endParaRPr lang="en-US" dirty="0"/>
                    </a:p>
                  </a:txBody>
                  <a:tcPr/>
                </a:tc>
                <a:tc>
                  <a:txBody>
                    <a:bodyPr/>
                    <a:lstStyle/>
                    <a:p>
                      <a:r>
                        <a:rPr lang="en-US" sz="2600" dirty="0" smtClean="0"/>
                        <a:t>Germany 691</a:t>
                      </a:r>
                      <a:endParaRPr lang="en-US" sz="2600" dirty="0"/>
                    </a:p>
                  </a:txBody>
                  <a:tcPr/>
                </a:tc>
                <a:tc>
                  <a:txBody>
                    <a:bodyPr/>
                    <a:lstStyle/>
                    <a:p>
                      <a:r>
                        <a:rPr lang="en-US" sz="2600" dirty="0" smtClean="0"/>
                        <a:t>Austria 1052</a:t>
                      </a:r>
                      <a:endParaRPr lang="en-US" sz="2600" dirty="0"/>
                    </a:p>
                  </a:txBody>
                  <a:tcPr/>
                </a:tc>
                <a:tc>
                  <a:txBody>
                    <a:bodyPr/>
                    <a:lstStyle/>
                    <a:p>
                      <a:r>
                        <a:rPr lang="en-US" sz="2600" dirty="0" smtClean="0"/>
                        <a:t>Israel 3</a:t>
                      </a:r>
                      <a:endParaRPr lang="en-US" sz="2600" dirty="0"/>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86091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80520100"/>
              </p:ext>
            </p:extLst>
          </p:nvPr>
        </p:nvGraphicFramePr>
        <p:xfrm>
          <a:off x="381000" y="2514600"/>
          <a:ext cx="8305802" cy="640080"/>
        </p:xfrm>
        <a:graphic>
          <a:graphicData uri="http://schemas.openxmlformats.org/drawingml/2006/table">
            <a:tbl>
              <a:tblPr firstRow="1" bandRow="1">
                <a:tableStyleId>{16D9F66E-5EB9-4882-86FB-DCBF35E3C3E4}</a:tableStyleId>
              </a:tblPr>
              <a:tblGrid>
                <a:gridCol w="1963188">
                  <a:extLst>
                    <a:ext uri="{9D8B030D-6E8A-4147-A177-3AD203B41FA5}">
                      <a16:colId xmlns:a16="http://schemas.microsoft.com/office/drawing/2014/main" xmlns="" val="20000"/>
                    </a:ext>
                  </a:extLst>
                </a:gridCol>
                <a:gridCol w="856212">
                  <a:extLst>
                    <a:ext uri="{9D8B030D-6E8A-4147-A177-3AD203B41FA5}">
                      <a16:colId xmlns:a16="http://schemas.microsoft.com/office/drawing/2014/main" xmlns="" val="20001"/>
                    </a:ext>
                  </a:extLst>
                </a:gridCol>
                <a:gridCol w="1303713">
                  <a:extLst>
                    <a:ext uri="{9D8B030D-6E8A-4147-A177-3AD203B41FA5}">
                      <a16:colId xmlns:a16="http://schemas.microsoft.com/office/drawing/2014/main" xmlns="" val="20002"/>
                    </a:ext>
                  </a:extLst>
                </a:gridCol>
                <a:gridCol w="1011383">
                  <a:extLst>
                    <a:ext uri="{9D8B030D-6E8A-4147-A177-3AD203B41FA5}">
                      <a16:colId xmlns:a16="http://schemas.microsoft.com/office/drawing/2014/main" xmlns="" val="20003"/>
                    </a:ext>
                  </a:extLst>
                </a:gridCol>
                <a:gridCol w="1057102">
                  <a:extLst>
                    <a:ext uri="{9D8B030D-6E8A-4147-A177-3AD203B41FA5}">
                      <a16:colId xmlns:a16="http://schemas.microsoft.com/office/drawing/2014/main" xmlns="" val="20004"/>
                    </a:ext>
                  </a:extLst>
                </a:gridCol>
                <a:gridCol w="1057102">
                  <a:extLst>
                    <a:ext uri="{9D8B030D-6E8A-4147-A177-3AD203B41FA5}">
                      <a16:colId xmlns:a16="http://schemas.microsoft.com/office/drawing/2014/main" xmlns="" val="20005"/>
                    </a:ext>
                  </a:extLst>
                </a:gridCol>
                <a:gridCol w="1057102">
                  <a:extLst>
                    <a:ext uri="{9D8B030D-6E8A-4147-A177-3AD203B41FA5}">
                      <a16:colId xmlns:a16="http://schemas.microsoft.com/office/drawing/2014/main" xmlns="" val="20006"/>
                    </a:ext>
                  </a:extLst>
                </a:gridCol>
              </a:tblGrid>
              <a:tr h="370840">
                <a:tc>
                  <a:txBody>
                    <a:bodyPr/>
                    <a:lstStyle/>
                    <a:p>
                      <a:r>
                        <a:rPr lang="en-US" sz="1800" dirty="0" smtClean="0"/>
                        <a:t>National versions of GAINS model</a:t>
                      </a:r>
                      <a:endParaRPr lang="en-US" sz="1800" dirty="0"/>
                    </a:p>
                  </a:txBody>
                  <a:tcPr/>
                </a:tc>
                <a:tc>
                  <a:txBody>
                    <a:bodyPr/>
                    <a:lstStyle/>
                    <a:p>
                      <a:r>
                        <a:rPr lang="en-US" sz="1800" dirty="0" smtClean="0"/>
                        <a:t>China</a:t>
                      </a:r>
                      <a:endParaRPr lang="en-US" sz="1800" dirty="0"/>
                    </a:p>
                  </a:txBody>
                  <a:tcPr/>
                </a:tc>
                <a:tc>
                  <a:txBody>
                    <a:bodyPr/>
                    <a:lstStyle/>
                    <a:p>
                      <a:r>
                        <a:rPr lang="en-US" sz="1800" dirty="0" smtClean="0"/>
                        <a:t>Netherlands</a:t>
                      </a:r>
                      <a:endParaRPr lang="en-US" sz="1800" dirty="0"/>
                    </a:p>
                  </a:txBody>
                  <a:tcPr/>
                </a:tc>
                <a:tc>
                  <a:txBody>
                    <a:bodyPr/>
                    <a:lstStyle/>
                    <a:p>
                      <a:r>
                        <a:rPr lang="en-US" sz="1800" dirty="0" smtClean="0"/>
                        <a:t>Republic of Korea</a:t>
                      </a:r>
                      <a:endParaRPr lang="en-US" sz="1800" dirty="0"/>
                    </a:p>
                  </a:txBody>
                  <a:tcPr/>
                </a:tc>
                <a:tc>
                  <a:txBody>
                    <a:bodyPr/>
                    <a:lstStyle/>
                    <a:p>
                      <a:r>
                        <a:rPr lang="en-US" sz="1800" dirty="0" smtClean="0"/>
                        <a:t>Russia</a:t>
                      </a:r>
                      <a:endParaRPr lang="en-US" sz="1800" dirty="0"/>
                    </a:p>
                  </a:txBody>
                  <a:tcPr/>
                </a:tc>
                <a:tc>
                  <a:txBody>
                    <a:bodyPr/>
                    <a:lstStyle/>
                    <a:p>
                      <a:r>
                        <a:rPr lang="en-US" sz="1800" dirty="0" smtClean="0"/>
                        <a:t>Sweden</a:t>
                      </a:r>
                      <a:endParaRPr lang="en-US" sz="1800" dirty="0"/>
                    </a:p>
                  </a:txBody>
                  <a:tcPr/>
                </a:tc>
                <a:tc>
                  <a:txBody>
                    <a:bodyPr/>
                    <a:lstStyle/>
                    <a:p>
                      <a:r>
                        <a:rPr lang="en-US" sz="1800" dirty="0" smtClean="0"/>
                        <a:t>Turkey?</a:t>
                      </a:r>
                      <a:endParaRPr lang="en-US" sz="1800" dirty="0"/>
                    </a:p>
                  </a:txBody>
                  <a:tcPr/>
                </a:tc>
                <a:extLst>
                  <a:ext uri="{0D108BD9-81ED-4DB2-BD59-A6C34878D82A}">
                    <a16:rowId xmlns:a16="http://schemas.microsoft.com/office/drawing/2014/main" xmlns="" val="10000"/>
                  </a:ext>
                </a:extLst>
              </a:tr>
            </a:tbl>
          </a:graphicData>
        </a:graphic>
      </p:graphicFrame>
      <p:sp>
        <p:nvSpPr>
          <p:cNvPr id="5" name="AutoShape 2" descr="data:image/jpeg;base64,/9j/4AAQSkZJRgABAQAAAQABAAD/2wCEAAkGBxQTEhUUExMWFhUXFxobGBgYGB4fHhocHx4fHx4aHSIdHiggHBwlHxwcITEhJSkrLi4uGh8zODMsNygtLisBCgoKDg0OGxAQGywkICUyLC80LCw0LCwsLCwsOC8sLCwsLCwtLCwsLCwsNCwsLCwsLCwsLCwsLCwsLCwsLCwsLP/AABEIANoA5wMBIgACEQEDEQH/xAAcAAACAgMBAQAAAAAAAAAAAAAFBgQHAAIDAQj/xABQEAABAwEFAwUMBgcGBQQDAAABAgMRAAQFEiExBkFREyJhcdEHFCMyU4GRkqGxssEVJDNCUnIlQ2JjgqLwFjRzs8LhRHST0vE1g6PiVITD/8QAGgEAAwEBAQEAAAAAAAAAAAAAAgMEAQUABv/EADURAAEEAAQEBAQDCQEAAAAAAAEAAgMRBBIhMRNBUXEiMmHBM4Gx8JGh0QUUIyQ0Q2Lh8UL/2gAMAwEAAhEDEQA/AKn+l3vLOA/nPbWv0w/5Zz1z21OvXZl5lKlEAhKilQGqSOI8+6hVlsa3CQ2kqISVEDckanzUdtW5QmKyWW1uICkvu5jFEq011n3UMtl4WltRQp5yR+0qmC4LzKGEoKQrpJUCMogQRlQS32NTqlkKEgiZOZmez3V6q3C9QWtjtdtc+zU+uNSkqI6p0rs67b0xiNoEmASVAExMTpMAnzU0dzq7ThdBIyUk5Z6iOGuVGdum0pbYA8pP8qqTxBnDaW5RVqvBbLd+N71juz41GG0Fo/8AyF+ue2rKFhSO9SGgnEM1TOOWpmJOHOfP6Kdtl70Q3YLKOUQiLO0ogtqMYgYJIyzg+2tkkDeSEAHkqVuFN5WwqFlLruCMULAAmYkqUBnB9FTb0ue+LO2px5DyUJEqVyiVADicKzV8XVhU+4pAELaaMgRIJXB4/wDmhNsUpdhtRWNVPDzJJRv/AC/LdSuNetLKHRfPX9orR5dz1j20QZfvJSQtKbWpJzCkocII4ggQRRe0/Y4sXOxEAbwOI4VbOzdtWmwM5iE2ZkjLOVQNTkdDlTpHBosBe06KglX/AGkGC85IyIKjIO8dBrrYrztjqsDSnnFmThQFKOWphMmmDazYO1pL9qIb5MqK4CpVClQObGp4TXvcf8HeacQIhp2Rv8UGsL25C4LcoQy8vpNhGN5NpbRpiUFASdM93noWdorT5ZfrGrr7rZUu7lpgklbUdZWnm9Jz3VVOz1zK54cQUqMAYhuAJMcd3soIZQ9pJFIhHfJC/wC0dp8u56xrP7SWry6/WNT7t2QefU2QUpQ64EhUyRiVE4dT1ZU2O9yNIy+kWpmAOSOZ0j7TjTXFjd0NNSJ/aW1eXX6xpk2OstvvBTgatJRyYBJUTnJ0FD7VsI+00l5a2cBAMBSsUH+CJ89WV3KrtNnW+AIHJpOfHF16Z0p00ZHhIWlnokK2otjbzjKrUrG2opJGhgTlUe0v2xCSe+FmBOo/rfR7acfpK0j96r4aE3sISoRlhO7iR05+ymgaA+iGhaANbQ2tSglLq1KJgJGZJ4ADMmpdsvC8GRidD7aSYxONqSJ4SpIE9FWtdWzTdiaQhJxHG2vGQArnKz0o5ti7i71UtIwotqBxkQsHIjSDUkeLbI8gN0BpNkhDGg9VT10d/Pt8ry+FrFBM59JAjP0ioV93raGHeTD61c0GTE51cu0TyVMrwBIjBOFOEeOqMuMR6KQNsEg2B8wJ5ZrOM4yFD+8XI2hodEQhGU6JL/tLaPKq9leJ2ktJ0dPsqPctxv2tzk7O0pxWsCAB1lRAHpoja9m37KrDaGVIVukSDpMEc1USJgmKuOUJBa3ouzV62g6uq9A7KyvEIzrKmL0QYOiuO/bobWsp5N1XKAqVgUmZkAnnqAAjdVfouBNmtrwbxhPIOJKXIxAlGKJTkZCTpVhIvdSnIAcnDkW04j42/MQJ9nppfvVwKti1QQVqIIORgWZW7z0jEDI5wvkdEUDrpLOzlkK7Ojk22io4sanN/OIASSQkQNYhWY6IGvWIC1LaTrI0kiYBgTmRMgTuiaI7OJQbM0VlIBLuHGoAZEkxLDgG77wnLLjxtaQLwPJwkYkxAyHNTuAEZk7h1Vfe4Q1qUT2Qewcukb8GfrV02rBwNb4cHuNctmWcTr4CsR5pKuOas9M/RRzauxBNkQqM8aff1Cp9pR3CL/ytW20jvIgGSU4p5SPEyjEcB/g003ipqLktLtnZU2E8mqyNJkrSIUlRjU6QY89C31YWLGcxzk5ZQBBzy3nM+0xMU97MLH0dZiQD4DMHQ88cKdM3Y+qWw0VM2baU0sIWBjTY2sQERKSoHTL0V22iSk2N8JABLa1kDiQST5zXdv8Avajxs3uX/vXC/c7O8d5YV7jUy3mqZtdrVyBMjTXEdeqInoqy9nFkXe0EpJPerOmszl889Mqqa1uHvcnmROGIE6a8fPVubNIWu7mQghU2ZCQMSfGxZyD0AVRL5VhUnaJv6oofstexwULuZiLVYzkBNpB6SVO9lFto0fVVjdhbH8430OuQQ/ZQJgKfzJk5KdGZ3nOp9oj39l4Lh3RbXylhGaTDzAlIImVDODp1UoXi2A+xnJwOTpuKRApw7oKVGykErPhrPmspMw5uwkxkBPpjWkq+M32gFYYbdkjdBCiI6hpWQ7fj9FbF8Eph2WsSRZLvWE84vNSf4z09Ao05c9oDoUWSUhwEkkaYpxRO4bugUO2Z/uV2/wCK18SqsK9Dpmd+hgbtY16tM+qmzHVRg6lVnfg/RoG6GhHnRRzY20oW46UiCECR/F/tQC/Sfo5Mfufe3vozsHAcfAH3UHPiVGR7KlryH0TR5Xd0hbUf+p2n/GV7qFXkRg3aH3p83oqdta5F52iBq+r3UGt6iW1SSdNY/Ejh866gHhb2SeauW/dEmTkGspMeNvGhqZfbSVfdACXvOVALkkzx0HbAGbS+IDuCG5zP4uGh89GL1GSj++4k/i4kxroAK+db8OT5roP0EZ++SWLefAvfwH+c9FLV7WUO2V5tUgKeZmNdemmO8XAGnQTmQmPMomgdo+we/wAVj4jTGHwsPr7oTs775KT3OEJs74ZQMiFGTqTA4dFHu6oqENb81+6lzZQ/pBrdkr4TTB3UyMDUaSrTq6N1XXZBURUy1NITdqOanJlozA/EnfWV5frZ+ixHkWR/MisrWttMYaCi7KGXlz5P/VQe+TFrBk52gCMvIEcJ39Vcr6Z5Mc9ZbBwiQVZyTlzcz/tW99pHfSVAGTaW0gmdC2BBnPf75rMaAZ3H0Pshwwpre6AbMurbsyEoUkLUt2EKcKZGIhQHhEgQM8QzEbtaGWt4otuN0zCgSUkmQEpAgqMnIDUzRPZN1fJrbRjMvuykKUlOiM1KCDER+JPnoRfBPfpkycSNMcaJ05Tnx0nzZRVg1XuZTV3K2kqdf/KjXrVFMvdESBY8oycRMddLXc0+3tYP4UfGrpFMu3yfqi858Ik9WYyqZ2kw7hbySS3aFrTZ0nDh5QAa4jEAE5xABgQBpnNWVsmr9GWaRI5JciY0Xx3VXFjPNsmX68Z8ecOyrP2UMWBgAxzXgMgYh0/Kq8QdAPVLbuiKnALZmYHeqtfzpqHfttQLO7n/AMOvODwOX9emt7ckqtSUgSTZlH0Lb7aE37YF8g5Ef3dehy0OlcibEvY/I2Mn1+wmtYCLJpU9a0eCJkdU5+inrZi0L7xalIIwZZjiemaQLV4hp12Yvcd6NoIMpT90TvJjrjOuhiwSwUOaneaGid7QSbvSd3JN/HUe5z9Ys3+K+P5nK6p/9NRPkW+vJZ3VGub+8WY/vX+P4l/1nSf7R7owFrtufqp8f7SznnISmSV5qGHceB0jppOvY+Ha4Bl4nPdpG+BkB5zT93REkWRUqxeHaO7m89PNyquLxWVPpiDDDmmh5s+eCfZWQ6tPz+iuiH8E/fRPuybA7xsO+C0R0HHr7abra5zR4xknMqjhuGRHRSnssn6lYetr4qabcrmjnJ8Y6K1mMtRJ1y99HN5ioQq5vtQ+j0j/AAfe3RTuduFTtq381v4lUKvsTd6ABnLPvRRPubtwu09TQ9qqWNm9k8eR3dIN9nFeVpJOlpdHmCiPlUG9gOSJ0yy1/G3x66l3uf0jaf8AmXfiNDr4XKNfu9H4288uNdKtG9kjmrY2mJ5BWn2bfXqdM8vRTHfoGEwUzjSSBrmdTSTtq+pPJJCiEraOIcYEj0U53yTgMkZlChnmOckaejOvn2MqKQnnZ9vZXSHwx/fRJ14mW3TGiRHp3UFdUOQfB15Szx/1DRK8lQFgaEGffxNCrT9m9+dj/MrWDwR9/da/YrvsmJvFkfm+E01d0ezYw2mY8Y+zspW2PP6RY/i+E037e/q9/je6rHGhYUbBbqKj385FgBGgYZ+NHbWVz2lH6N//AF2PjRWU+HyoH1a5WZvl3CnGW4bSQQATMiNR7ooFtG7htCEkyoWtgyRrk2J4SdfRRjaHZJxLjZZdM4Fg5lGUjLImaUL0u1bASFDxLQ3nM5koVS5sr5iQdKTYGEMBJHuuFz25LRtCStCFC0rMqSVQmMylMQpcgABWXHiBV7WlDlpUsaEN+xIBGY6OgcBFTLBdbb1ufacd5JPKrJVA6TGZGtBLSmH1ITzudAI3wSBHXVsTRkB50FjvMU7dzpUWm0AfgEADgumfblX1Rz/ET8QpV7nzam7U4HApK8CgoKBBBBQcwc5zpm27emxqznNHxCo3n+KPkvDypKUXENslTZwpWFpXuImYy3zx6MqtTYxOO6mV5yA7llvdV7qrFlgKbsknxrQpB1OQLUZTGWI1bmxV3hN3pYJkJW8mRrk8sT15VXiCNO6U0rs1/fWumxufGz217fTEWZw6HkViPMa3SkJtzSY0sroB6A4z/tWXvagtm0DCoYULEqEA5HTiO0VISiAO6+d7YrmkUxbAWZagnAsoUoLAUTAkEkDPdMA9cUv2tPNNWBs5s6XLsZwCSvGVYjuC1QB56pxMjWsp3PReCannSbulUTyKSY441T5qg3QT3zZhlHLPz6yvNxona2Si7SFRiS0Ao9SjPtmg+z7wU9ZFD7zz5HVzj8/bU39okbX7L3JE+6CPqrn/ADDfxoquL3c+sg8LOrKRpyekxlPzqytuwDZHeh5G/fiSfN1VVu0CiLRkY8Ard+70GfRE17D6tPz+iti+EfvorL2YTFhsf/sx6wpktqYSmQUkqO8DWNc86WdmD9RscnTveM9JUmm69kE4YEwezoPy669L5ioQquvRZ72YTORWzIgcU9E7qbtm2EpU/AieT0H7Rik29HRydnRIxYmTh6JAnqp22YaUVOyoE8zQEaKJ4moI3HiNs9VS6gwqn74P6Qf6bQ58ZoZeCPBk5ZpGgH4m+A99Er3TNudM/wDEK9rpFCrYoltWsYExMR47em/013uTVMrM25bBDKpzDJgcebTleRGA5qJIaJ4eMn20m7bDmMn9yfhppv54IsanEg4uTbM7ssO+uJGC5jmjnY/MroTgCOI9/ZKF7AQqJ0VuoVaR4N/gFWeeiXYopegJCugL39XooXaFeBtPXZP86ls0jZ39wsdsV12QP6QZ/i+E0Y2mtjirZaEKclCMOBMeLLZJ3Zyc9TQPY5X6Qa/j+E0T2iSTb7XhBmWvgM1Y7yqSPzI1tMn6hH7hnL+NPZ7/AD+1J2mZiwg78DSY6iDXlUweVImOq521lxxDblmKWAorUQpIcKiogkgHTMbuNAr9uF3kgt54KxuIVIbAzAEZSIyTVQC8rQBk88B0LXHvrku9rQdX3j1uKPvNaITd6JgBA0KsO37PpW866l5SOUWVRgmJnfjE61Fb2USFYu+FTqCG9/8A1KRPpN/yznrntrYXm95Zz1z204BzW5QdEJa8m7VqXbYuTeLy33HFqBCiUwTOHOcZP3fPlU69wh5lTWJYKik4iJ0IOmKqf+k3vLOeue2vfpR/yznrntpfDs2vZX9VZdmuzCWgXiUtO8oByY1lM5494QKfbFtHZ0t4FIcPPcVkY8dZVGShxr55F6P+Wc9Y9tSi9a/KOf8AU/8AtRPBduhyuHNX1aNp0B1DjaDKW1IhfBRSdx/ZFR7btU44hScLYCkkaHeI/FVCqvS0Axyzk8MZ7a2N52nyzvrGg4QW5H9U/u3BKCjvggHcG8vjmnDZ28m7PZW2FFaigKEpAAMqKt6umqM+mbQMuXcn85rY3zaPLuesa2SLiCnL2V/VX/a7+aVZ1NjGFEGCUgjxirMYs6FWK0oS8w8tSpaW4ohKAArGIy5wwx1VSn03aPLuetXovu0eXc9avCGm5RsvZX9VfW0V8M2hlTacaSpxKpUARkQSMjwFJi7sWHMbb4QSgoPg5kHrJ4D0UhWO0252eSNocjI4EqVB4c0HOstlpt7UF02hudMaVJnqxAULY2tGXRMa+VrS0EUrjui8UtWdhlWfJcnzhlOBQOkcBvO+mJ3bBk7nPQK+fLE/b3RLSnliYkceHuqdYbvvZ7FyaLQvCYVG4xMZ9FeMbXHUoMkgFp+tbDalNqxQUYJMahJBj2Uz3JftnYKzC4VGieE8T01ULlyXyBJatMDfkfdQkWq3H77npFLGFYCCPqtuQirCdLyuQLtBeS4mC4V4SFfjKgMh21Ad2aUUlIcbEgD7/wCJKp0/Zjz0pvXta0+M64Ov/wAVzF+2nyy/Z2VUM1Icj+que+reh1oNoj7PASpJkGNUwcqm3nfzbtl73zHMQkq6okgeaqM+nbR5Zfs7Kz6etHllezsqZmEYw2OtpjnyuaGkigrYdflCklycXFMRrwoU5Y5Q6MaQV8lA50cxeIzlw01qvPp20+WV7OytVX9afLK9nZXm4VoAA5f9WulmcSSR+CsvZtPIWpt5xSSlMyE4iTIIylIHtqTtitq0PB2zEoUoHlcZUMR5oSYBIyAI3a1VRv20+WV6B2Vu3flo8sr0DspvBAScr+quS9r6bcZwBTk4G0wYw83VQ3yfkK9qpkXw+P1h84B94rKxoDRQXjE47qyLru5FoDyFtpcPJ80KEwrEBlOhzpR2g2EtCStTdlWEJ+9u9pp22X+1XlMImP4k+zOnS8XFGyrCYHMkRxxZRwikGQt1CcxtkL5zY2XtjglFmdWASJSnEJGokb+ioL1jWgkKEEa6H3V9C9zrFyMGZ77fCsz1mY1z41XF6WoLR3vgEpUolRAzGZjjviqnyGrA6LzvC4hV/wAiYmDHGtIr6futWJpg8UtH0xSBt1Zj9JWdw+KGwCcgCSHMp6q5mB/af7yxzstUSN+nyCPKcwCqBJ6acW7vHJrVkvwYWCJ5vGekVYt2NIcTaE4EK8CqJAUUykiQTp5uFI7QUqzpE/8ADHdqBuyPTrHDIxJqZPxG3VJUzcrqQz6IZVZFPR4TAojXUZca0sViQtGJRiESYIy1nLCeE0Ss9lBu5Ss8XhEzujBMHpz99cLnnvcmObyRmZg5nKQRTHhzdSef4Domsc0jw/PurI2ItZbu+z4SkShUyrDos79d/A1CtezNle5W0uN4ngpRCsavuwRzQrCdd4Ne7HGbuZymOUGogc85569Q6aMogMWjXVzq8UUiYlpFdUs80oN2dG5pv1R2UMa7mL1pJeS+2lLi1kApUSIUrLLLdTCEfs047JrAsiOhbvxrqzFvcxoLVLh3WShHc62eN3tPtrcDhK0rlKSMiMMQT+yaGd1WzJtDLaS4lpKHMWNSVEeKUxCQTMq9lO90jGtw6ApR8S6Vu6gxhZbA0LgkHfpxIrnsLnPBO6saLKQdn7KlplQQ6l0Fc4kpUkbhEKAO7qzo/sQo98WsTl4OfRQvZNpKkOhWQC1RGWgB0k9OU0T2Mjvm2QZEoz45Utp/mH/fRdbFaYNo7e6blRCh0dvZVR3dZDJcSpBhSslJxQZPUJ361ZiX+coH/MB/Fu+VVa1eWEYcExi3jSST901U0Gly4RuhV6WJWNKJTKiY1AHzit7vugY8LkHMDIxEqAJzgacTXr1pxut5RBVqeOfAUWYdItCCDJBbOu/EOFVt8iXM48Sl7ZLtaDrreLClAGEkpk9ZEic92UCoztkUQ6G3k4ErjnLAJ5oJiNRmRTPsyguXk9CxKjiHMSsLgpyhavFME4gZjfrEK8byU2+8wvnpxI1SE4iptuSoJ5okTl07qKd5EYA+/wAlkTQXkEqvQZp32S2QQ8guPFQgYkpgQoAgGZ3bsqty67uZCwVMtEQP1ad4GsjPWvNobtbZXibRhxpWDBMapOQmE58ANajZiC8aCk5wYAQbvkq0v+z2Nm0vtmztwlcJATASMIjICNc89aTXLrUCVEoE86BIyOYEBMDI9VOO1j31u1AhRxqEwMvun8QnMA7tKFXi1AB3lKB/Imqo2NDC6zZrnf8Azmt1dQI0Qe0MhIBCVlPEjKeFZRxaFd4HNeEu5iF4dE6mcAPWCcqyhdQNUgCc9mj4ZQ/dn4k08WlMMLAzTyRiSOO/fHmpF2b+2P5D700+PGbOsTlyKvdrrUcnlWMNOQrYFUNujDP110axhySZ0z6qqa83gH3CcwHFDTrHyq1tgVjDaM8hbXCISpWqU7xprvqrLcoC1OxufXM/mV21XHrH8m/RBN8Q91bdwu4mbKf3bMehFK+35Um32fMiUJyka4lic8pg60d2YcmyWQ/umvYlHZQnuktjvmzqO4JH/wAsfOvn/wBmgDjN/wAne6e0+IdlI2ffJcWJPObAmU6TG4aZ1VFmtakoA8aBACpMdWeVWns6ZeAH4B8TevTnSu+e97r5oBLjykry0zWM+mEADz10MM8NaNErENzOsaKNdCAbA5xxEanyat2k7pobcLeJkSYHJqJzVnB0hKkyYJiTGZyqbs9afqpaJAxrVEk6hBy04H21C2XaxoQOCFmJUJzTlzVA7+r3joTHQLIBunnYhxIu9oq0CnYlREHHxAmaYWCSw/lnCyc9JT1TS1sPPeMJSQQt0RvHO01B9+mlMTP2T/Ur2g7qkxB+q07lBkJETiE9fy1pj2UzsxH7bo9KlD5ilMGmrZFQFnz8ov8AzCflVuM0ZqosNq7RF9mz4/5G/wDVPtpf7q6fq6DwcHtI4ke+mS4/Hcjgn4l0v91VQFlTnnyqIjXUaVDH5grmGikTY5ICHThyClEjKMt2nuipmxKptFsPEo91QNk3AEOzuKwf6H9RUzYQ+HtXW37qSz47/voutix/KNPb3TApJxkyfP8AxfsfOqos7zicRSFYSdw1g9Rq6LQnJR4j3TVOtKSUwY8VMEmOPpqtpXMh3KGKUovIKgQSTr1UXsaoeBJIjBvz8YeihlqI5ZEaBSojPcKm2ZZFpaKTnI/rfVjfhpM3xUdsj6W7bakLDYRgwKDqlJBEpVBLSCZkDICCJEjKhN7Jxv2hRLazyaF4m5CMRabJUkEAxJORA6qLWKyk3g7iQwUhKSpLoUlGEYQQABiSYgCRlvobfzKEWm0hsIwYBhwDI8xMmIyzBPz31s1cIVvSyP4iuiwRCd3NRJ/hB3CttsVSUDgFe2Oytbn5wbE6oR8FabUEkjPQL+IiudGK0RWqz2jdHfT2Wijn1AcQflQe+HMQnoG7PxE0V2ks82l4hShzz4pHAcaEXygpChOgj0JAyqqHh5Tl30VJL/Dm9foo7VhxISoJklRGKHcoHGOS46nFWUQu2xuBtl0hrkyVQYPKTmnXDpI0nQVlNe2yonyZTom3ZiOW/gVT2+kmzuZfqVAn+Drmq+2ePhh+U09JWeTeSCYg6n91PCoXDRNBooT3PchawMgLUYExqhGVVleX98fHC0qA/wCpVh9zR7m2qcybQD6W00gX4gJtj5Bn6yonLQ8rEdOQB89Wx7Hs36LMVpKe/urL2SE3dZ1b0te6R8qG91FHhGDByk5dDqPMdZrrsrbIuxsZTgWM/wAyx8qid1/LvYzveHtQRPZXEwmElhklL9nOJHZGx4c4Acl7s/IeSIIlH3iNyk/16KX9nEd8ItVlcHN5Rzk1cF4jAy34s89QVUV2eeAfTEHmqEpTGeR1xZ6bqVrtv7vK02vweIl5yM4zClYQcs059Bp0LSYzW6KcgPFrfZpZQ28gxIJkETmDGWeozzofctoS2AVwBz057swcuaQDkYgT0jUSNmnSoPEnMpUSekmT6aHMNo5MqOLlOWWBmMOGN++Z99dRzbaL9EuI1af+5q7FkA/bUPdTXd+bdoHQfhNJHc/X9VI/eqH8o6DTpco5jw6B8NQ4oafgtPmKWSBxBo7dLyBY18oJSCrIb+cY4ZyfTQMWRzBymE4BEnoJIB4xIInoNM2x6AWjO5Z7fnVuP1hpR4QVJZCNbPrBW4RoUpI6iV0N29uxFoaQ2sqTzpCkgFQIjSSKJ3KAHHY0woj+bjUTaZXOb61e6oYjqCuhG0F9Kv7ruxDONCFOqAEyQkEzqCMwd1abApl+1/mR7qlOqIddiM0x97eBwB/reKhbBqwvWvrb+Glx/Gf99F1Me0NwwA/x+hTfbRGPP7oy9aqhYeRAConCk85I4DQ6+bTKrUtzxIX+XtqmXz4v5E/CKqYLXLgF2sdWC6jDpKvugbhw99FnR9YYwASUpy5njbtMjnHjZ550DbPPb61e4UbedULVZiogQG4POgAGRMgHrj01a0eBTzfFR7Zy1FdtlOEPKaUEgpISVjQKCBOHLMDhQzapwm2WiCBzEg4kKSQMIyIUVEExIJMQpOmlTbAhCLaEQcDrGBQTiUpXKIhWGJIJJyMEdEUOv3Am1OttmUNtJbSTwSnPnSnFnPOAg6AEa5IP4YPp7rWedXDcjsssafZpzz/CNTXXazxkdR9s6dNDNmXSW2JwxySIhOfiDUkweqBRbatj7NXCZ82nvqEbrAqm2ofKbS8NTjUIieHCh20LkFZ6VDdRHaN9PfD0xJUZ09s0I2h8Ze7nr95qqEgsNCtlWWkEWeR+iPsWhPeNnRiGIzlBB8ZZ6jWVrZ2SLJZziUQfu5QPGzmMXpJFZTOZXMl3RbZ9Ph0joV7iflVisMjA7mdMv+kO2q1up/knErJxROQTGoI1xHjTUna5uFDk1879ofhCflURY5P4jUI2Etamm7SUHM2lgGRuUkA+6lzaxk8taMAGM2hRGgk8s5r6BRe6H0sBxIJUHFIVzk6FAMZhfTXO1obdWpxclalFWSYAlRVpjzGe+nglrfkPyCZiZY3vtvUotsfdQcsCCuQtPLCAcvtF+mtu6y2Cwyoxq6fOUg/KvbnvlDDPJBKlZrM5DxjMb+NRtrrem2MoaTLeEklRGKZThIjKPTXOwwxRkfxtr8O2g12o9K3Qh8YcCFC2ZINrZxDmnEDMaYDrHppdVcRtV52pnFyYDjpxYSrfkMuMzmdxpmu5LbbiFqWpUGVDCBORB3ncaGXxdnK2h55DyUh1eLCprERkBrPRwqiCNzQRssnla4hANks+U/KfdUBnxVDhaFe0Hsppuy4+TUsl8Eq1hB361w/sog4j3yQVKKoCDAJnpq7MKCCORo0KIdztwCzuFRgJcJn+FNPNzqEO5jOI6cjStsrZWrK2tC3MeJeLJEbgIznhR+w3qwgqmSCAN/ZFRYlhcDSPiNzXaEWW9FoACUogRmQZyk7j0n2Uy7FjwKjwcPuHbSvybflP5TRW5b1bZbUgmZWVAgqG4CPF6DVWLp0dM3UsDjn8eybrt+1c/Ij3roTtveDTLAeXiUEqjweEnnQN5Aio9g2laQpZUNQkDNR0J15vTQnaq2tWpjkhCOcCSCRoQR+rPuqKKNwItWNlAdYKB3ZbW3+VcQHMMEc8CZgToVDTSuuydnSA8sDnKdIJnUJQiPiND7JdnJJKUu6qJ8ZW/jCB7qIXYrkUlPgziUVE84HRIjxMxzfbQsicJnGtCuli8VE/DtaHAnT8gUQtr4KXANQkz7aqyxMF5PNbJKUpk4wBpA1HRVkPPBSVCQCQRMneN/MpQsl0O2dJ8IwZAGfKkexA41S1prTdc+KVovVLjbfhPw4JyOcmQCKKOPA2qzEE5FuZB1Bz1182VdfoJSSpa3mhOowubyNOZlnA360TXczrjrTjrzZDaUpThxghKZwgcwaTqarGjKKTK8GS1xtKlqtbaWlLQspSApBIVEZxBnSeFQ7ZYlm1PIctC0kIBxuKJURHiyVb5OU0QeuZaHEuoWFFJBAClBUjQ4igRGXorm/dtoW446FobLkSkmdMhojCABkABkMq2Q3EGg8ljXtD7Vg7HKxIs6eLSfgFMO07kFAJG6B0zSTcdoQ0lCVlXNbwKUiZPMwynMEZ78q9evQLtK1qU4UTKApRKRmnxU/dORnMzIqFse60PAVf7WIPfloyJ8Ioaeaud/ElTvAOKA9Y0yXnYuUeccC0gLWpQmdCeqhtuuha1OHEiFKUoa7yT+HWrmz5o8rhVUn3G0gh17qFc15uKU2yVDk0yQMKQdDvAk6nU1lSLus6wpAUhKQnFnJkkjP7xGccBpWVjiCbCikolLy7a5H2i/WPbXE3m8P1znrntrsxZFuKCEJKlHQf+chTjcPc/S42Vvu4VAkYElKhujMK1z0pEk8cLcz1WGWaCSF3o95Zz1j216m9n/LOesacXtgxh5QvtpThKgMyojDi03nCJil68dn1tILioQ2CAMSkhRJzAwgkgxnHDOjbI1wWUFCF7v8All+sa3VetpGfKuempewv/qDEjIlfwKp47pF1tkoBcwYRkMIzkjpGfRwBqaXFNjnbFW4u/wAf0RiOxarsX3aPLL9NefTto8sv0imNnZqzcmF43lEjKG0gTMRJXpOUx7qjWfY5yVB0YDqOcNN+gV0VS57WauQEAXogyb+tO55fs7K2+nbV5ZXs7KY7FdCLM5KSVFSDvBGqf2RxpfvdMqeVvDg9BB9FLZM17qATeAOGJNFyG0Vq8sr0J7K9G0dq8sr0J7KmXbcaFtJcKjJnKKadmth2zY7S7aUHlEJKm4XlhwEjIGNRT5KYLIU4LSaCSv7SWryx9Cf+2vRtJavLH0J7Kl2y50BzAhLh5oMFOe/OBuj512sezjawrGtbakkc0okwRM5kRXpAI25nDRG1occoGqhM39a1aPHLoQPlW5vi2D9b8HZUq2Xa0zk2tSyYklISMpyAknz1Hth8GjqV8RrGlrxYWujymiFGO0tp8qfVT2UwN3dfCkpUlpwpUAUkBuCDoaHWLZUus8qFZRJy0y65NW/ZFOFqzhorSHGW9CYyaB4wknEnrg+Zb3VtSEtF7Ko74fvKyhJfxN4pw4kozjXQHjUOzXrbXQcCisDXmo+Y6KeO6XZVOt2eQ4SC4Y1MBLegJnfpmZmku7buUFlA1InVO4wdFHMHKKziUzMatMjjY5wB0XinrcNUxGvNb7K4O7Q2tJKVOQRqMKeyi7l1ODcPSKD2y6sOBS1QXJwgAnQ4d3SKyOYPPJOmgiYLabWzF+2tZhKyo8AlM+6stF92xEY1KTOkoAnq5tS7XsutqzItWNCmnDCYnFMEwQRkcjv3VteF2NF3BhwwhJ5ispxKnFKZnoyiKbmbalcGtbmKgN7QWpRgOEk7glJ+Vb2i97Yjx1KT1oA96aIWO7223WinEVY0jMiMyM9KLbYNBZSgmJXE67prR4nAAboWljhYSu3e9rUJSpRHQgH5Vycv61AwXCD0pSP9NPGxFwgh0B480p8UROvHqoR3Q7qdDjeHlHUhB52GYknLLqoScsmRwTA2MtzAhLzV/wBoBnlPSlJ/01lDG9a9ptBAQOibrquJ8qQ5yZSgKScR4TGIJOZHScjTobLySjJxHEFYiiN7Z3SB4h9FSbW+o2S1KLrpKHkwOUWRhwtKIImD97Wul7faGBMoy5xGcOnOCDuGlcaedzg0cj/r9U4NF2udoaCm0pOfNUnSY8GtO480ZHMg8N+VdXY+y4pLamsSVLSswcOjIBTpMYgastKUqCMQJAdOGAMlY1pzKt0Hdn6arK5mA3amhPSZERIUI82k1fBqz5JfMpmuixMNPsKbaKVcpEqUTEpOggcaNbf2laHGlJHNwuScjB5NQByOsEmhtlEOtGP1qfakZ+ep/dOiG5H4uj9Uvz7q5mI0xze3s5Ux1lS404Td6+BSqOaRA5UHXRWsz5qbL4Zm0BZEFTQERpBGev7XniRrSfdjhcsi2QnIN+MEknNSScwYA6+mna9EFLqCpQIKVogIjNsoBORMjnADoFdLHbBBqIH+v6hLt5tw4nLMoV708Tpp7KS728Z8R99OfmPop4vVQxoEfdXlEHVGk5R/tSVe6SVWgxkFoJ0yJBAGsnzTvqbCeb5e6dH/AEbe590xbLIBsRyzE58Ocasa5QDYnh+KzI9qViq42OI7zUMplUT1nSrDuMTZRO9lrhuntrp4oeBcuP4hCSLoxC8WCIktAiQYPgldIMecVJ2lMWt0wSSGckgR4m6SBHN41CuJ2bdZCcobA8wSr317tZbUrtLi0FK0+CzBSvcsfiWJ85NZi2W0D091RC6n2Ev3suVpyIyORj5E1Htf2aP4vfRCwpC3JWnEhAzTknXTQD0xUm12Zonmt4U7gVE+01M2VsbQ2l04MBLiRnBC7XK26qyjAgFKRClExpHHeSoADfPRVp3VaXE2WzBsKgWduebMnAmM/ZVbbPvhFjIJSJWrIshwmEpiDEo3ieBVGeYtzZv+5Wb/AAGvgFKe4kaqbEsDHaBIW17SsTIUDPhjn/7ekg+7jSpgKbUMgPBnT82/ICfNTt3SkqLtnCVBJwu5kEjVv8Kkn20gKQpFq5xSo8nuBTlP7SlHXp31p1hKnGrkWtLmRzoDfmtk3c1R/wDlVRF909fnofeqSpdkCQScBMD/ABV9lJwjacmvFBF9ol/oexJ4uA/yu/15qH2hCjaiHCkHAnxTlEqP3sPoyGlT9oQBdtgG/EiRqPFVp6TUBxak2lZx4V4RiOMnOVEplCR1QAM566v5fipJfhrbCO+WgmIK0nL0x4yvfUy/ec+0OLnyiotgly2MgrBJV4ylZCATBJonfdhKbUxKm1Yl6IcBOo/CSRrrTsL8VqWz4Tk5tgh5yZBhsEa/jPXvGtErFzUvzPitDPoKj86G3CB4WQRCkjMlUQmfv4TlO8ZZUSxDknynMZeeEJP+qo5Qc5Ce2soVO7cWYd8FRJKsKROWfX09PVWVJ2tspdfVAOKY1G6ScuNZVVoQNBqnF1M2S36ZCd/k/wD60TZTjIkTyjBj0D/u9tBuXWBbGwhSQtrMLSUmFB0AwekRnXbZhKwbOtS8SVtc0ZyOakxn7I3Vw5Y/4Vk0R+n+lSDqtsBS2ArIpcRIM64kHSRvUB8jpSZ3qEvqWR4ioGYzHLOg9MgRVnOpONcYQcQ14EJ9uVV7bHUh9xP3gtzLqdKvaDV8L80YPZKI1IU9g+Fa/OydSd4qbti5yhZBgpl3xtCUsuRPROtQWleEbz++z7FxwqVtTjwo5NGNQLpwzrIKDw3LJ82+osYP5+M+nsU5nwygNzJX3riRoUHEN8A/7TlTbtrZypDMSDyromIieTM66HDr/RDXHZyixLSoEEJUkg7iEq4Hppn23IW00VqyS6sDdAwpgZVbM0NGYITjXyjhuA8Oljp6pJFnWhUrUDkcwo9Ho3+il689bWIPjNH36+mmE2ZCFSlQ35ST56Wr1tAC7Snestx5oPupWHsv+XuFWf6Ud0Z2RE2Y9BV7x21ZOy1pSpkJMmGkgx0qAAz3Z51WWyKvAKH7Z+VP2x7gwqH7sH0OJ6a6+IFxLitNSFKF3p+s2QFKVSlIwnQ6jPI+41J2ssiG7WtCUBILbaiEgJAOJemBKdwG6oyXQ3a7MokkIXBEbsWYHpNddrLWhVqOFBRDSBzgUnJTkwFagyCDWTglo7JzDTkAtTwTiSB4wGck5gzmSZ0muFrTDTas5VikzkYMCuduVzhXW2K8A1nvXlHSP9qWwUAnhxTRss0tdhXhLoCSSrA4pIEpTqAkhzTSREcDNW3s0qbFZSD/AMO1n/AKpO4X0Cz4V8pqTCUAoHNGZMyDlwOgq5dkT+j7H/yzP+WmoJBv3VGLBBCU+6Q4A/ZpJAwPaFIP3N68h7Kr950KtQjTktygfvHUpy9FNndjsy3F2ZKEzk5vA/BxpAu2yqZeHKjBKTEkfI0QI4VXqkNY7cBHH09NQbefC2Ufu1ejlHeypTzqIyUn0ihV8QpdnE/qTmP8V6gww8SY8GtU3XxZgbvsUZHAlQPSEiPfSvgIUqSDkNABluECmi9HEizWJBMS2B/Iil21KBWYjxU6dVPDjnpJxAb+7eq9ug/WW+jEf5TRMrJt7HQqc/zJNDLk/vKfyq91FrIwDbGlHISoQJGgBmRmPNVuG+KOx+imb8FOd3KKeVhOWMCBGXMTwEeyijQPIu7pcI/kbFDLpYGAxMcsYxGTkAMyoydOuihkMKUBPhlZSBooDfA3VFIPEUbVXTNoi2lU6Kcz8ye01lQWc3id5U7w3KA1FZTyEt51TreWdpP7bTQ/md7ai7MrmyWM8Dhnqxj/AE1F2TvFx19JcVjJYaiQB+sSncB+Kg2yl5LCmmcQwJcVlGc8469ZNc+fDOcwtHLX8iPdVteG7p8vPI8c0H0En5Cq+2nhNqy1LiyfOMqsC1HGCTCcjnOkb8uukPbBBNsgjIKCsUcUDm+fCa3BEmJvzXn+cqXMGzLkytec6ZODIcNaNXxb0soC1n7ykgCJMqTMT0TS8hCw3ZVqWClTgwiP2xO7iKKX82m0BEtLwoWqR4uLTPpBmpseLxMZO2vunsNtICyw2tLrLxQISSsiTnmkjd1Uf2sAcYaxaJdgedpJ95pYu+zANOkSjCckxri3dGVMO11oAszJDgJLiMSQZKZZ8XXLSd2tXYiuGMp5LnQg8R19UrW2zhJGHp93+1J98fau/wAPypmXaSoiOmJ6qXLwZKnXZ1hMwMiYHzpODa4Oo9F1nf0o7olsgfBLH7Z9wp+2FQVKUJiW1gHqcSflSHsdzW3J3qPtTHvpt2AWRaVwT9m57xnXWxDqiXG/uFAr4dAfbgRgeX7HB2V223XNtJKVJPJIyVE6q4V5tSkhYVCY5d7SMWS946flUfa+3IdtYUiY5FIzjOSVDxSRoob6J3ijBHT9E1u6XbarMf1ure1A8i3nlKssss+qfSTXK2HMf1urvaT4BvgFK3nXq0pQ2TgpV3rSGYJEkZa/IRvq8tkj9Qsf/LM/5aaoWzJPJiBu91XZc14IYu2xqWpKR3uwJUYGaE8d/YeFc+Tn3V2N2Z2/RK3dVQpTrISYPJuR6zY+cz0VXFuccL3hVBSsOo4Ake8GnfuvMqdfsiECVKS5Ay1JRxyFV63Z1IdUhQIUmQRrEHopsTfBaTA85gLUhVe3isA2edAz/wD0d7axaa8vVuSyD5Cf5nDRx7qnGbBNO1cYLvTl9mZ1/AjgQfbQBlRO45BPTlA9HVRrboKHeIR43JkJ6zgG+pOwFtbZed5dQaOAJAVnphnMdArHHLruuVKMzQEGuH+8fwK+VF7A9FpbME85cRGpTAjMZjWtHbQly8X1oUCnDkRockj5VpZ30JfbUswkFRJ3aHr3jhVeE8T7rkfohIyx16p72dtQWylWkvOa65KIziRur28GUmzYyScS1SCREB5Shu1yofs9am0sMIIzXjUnI8SoknQa112ltJau1pSQCVE5Ex42Mz7ahkNvIHVGwHdI1isTjYax6FslPnKSZ4nMVlQ7mfUVQpUhKMhGkkT7qyqSUlw1R667UhhWJvJWHCCVg4UyFQJSRqAfNWlmSwhYWlJCgSftN51OYpBXpUdQrQ29U3hnqrgVtGScwDlpiEfDUK02ptxfKLRKoIyWAIIj8PD31VQFZFC2BjRlaNFuV13m1Vk2ey2dKgrAswQQC4Iy0+5RW2XolY8QpI4KG/8Ahqoa9CjxoX4aN7g5wshaA4bOVqC0txmlUnWFgT/LU23Xgy6hKFMhIBBJSQCohOAFRw5mKqBCzxPprzlVfiPpojECADyQcOiSDurSYasyTiwOE/nH/bXK12GzOGfDIkycKwJO4nLMiMqrIvq/Er0mvO+V/jV6xrwiANhEQ/LlzaK1bOxZkJCUpcAAjUSevpqddNrZs7nKNpXigiTBGeuWWdU930v8avWNe99ufjX6xo3NLhRKWINbtWteiWX/ABi6DjK8sOpJJ82dDV3UzIUVukjSUp49BHCq8TbHPKL9Y9tZ3655RfrHtrfFWW9EXCN3aeXrhbXmXVgjSEAj4hXFOzaN7yo6Gx/30l9/OeUX6x7azv8Ad8qv1j21gaQKW5X9VZlhswZbW0hxWFwYVy2CSIIj7TLU6Rr1Uy2baBCGGmcBUltCECQM8AABIxa5TVHC3u+Vc9c9tZ9IO+Vc9c9tLMIKJ3Edu5WxtE4m1ONO8ottbQOEhCVaxmcStcqE2e52gtTi3XFuKmVYEjXXIKqvvpB3yrnrntrZN4Ox9q5657aLhUMvJDlfe6sZdia/Ev0D/uqFbrjacUlXKuJhGDJCdM/2/wBqkkW92PtV6fiPbWqLwd8q5657axsIadER4h5qytoWm7TyJClNlpOEEJBnpzVkcqHpuwJBAdKiTJK2knP1iaRVW93yq/WPbWpt7vlV+se2i4aAxuIolPtksCUKUrHJUIjkwBHmVrWO2aIKFc4cU6ZzI5xM9NIH0g75Vz1z2153+75VfrHto25mmwvcN1VasqwhKEJTKsuGW+chiy1qVf1rS8w0yEkYCjESZxYUlOQ+7MzVWd/u+VX6x7aw252PtF+se2lGIXa0NcOac7HYOTJJUCSIACYyB68zWUt3VbHCVS4s838R4jprKLKV7hnmV//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857526455"/>
              </p:ext>
            </p:extLst>
          </p:nvPr>
        </p:nvGraphicFramePr>
        <p:xfrm>
          <a:off x="381000" y="5791200"/>
          <a:ext cx="8382000" cy="883920"/>
        </p:xfrm>
        <a:graphic>
          <a:graphicData uri="http://schemas.openxmlformats.org/drawingml/2006/table">
            <a:tbl>
              <a:tblPr firstRow="1" bandRow="1">
                <a:tableStyleId>{16D9F66E-5EB9-4882-86FB-DCBF35E3C3E4}</a:tableStyleId>
              </a:tblPr>
              <a:tblGrid>
                <a:gridCol w="1905932">
                  <a:extLst>
                    <a:ext uri="{9D8B030D-6E8A-4147-A177-3AD203B41FA5}">
                      <a16:colId xmlns:a16="http://schemas.microsoft.com/office/drawing/2014/main" xmlns="" val="20000"/>
                    </a:ext>
                  </a:extLst>
                </a:gridCol>
                <a:gridCol w="1619017">
                  <a:extLst>
                    <a:ext uri="{9D8B030D-6E8A-4147-A177-3AD203B41FA5}">
                      <a16:colId xmlns:a16="http://schemas.microsoft.com/office/drawing/2014/main" xmlns="" val="20001"/>
                    </a:ext>
                  </a:extLst>
                </a:gridCol>
                <a:gridCol w="1619017">
                  <a:extLst>
                    <a:ext uri="{9D8B030D-6E8A-4147-A177-3AD203B41FA5}">
                      <a16:colId xmlns:a16="http://schemas.microsoft.com/office/drawing/2014/main" xmlns="" val="20002"/>
                    </a:ext>
                  </a:extLst>
                </a:gridCol>
                <a:gridCol w="1619017">
                  <a:extLst>
                    <a:ext uri="{9D8B030D-6E8A-4147-A177-3AD203B41FA5}">
                      <a16:colId xmlns:a16="http://schemas.microsoft.com/office/drawing/2014/main" xmlns="" val="20003"/>
                    </a:ext>
                  </a:extLst>
                </a:gridCol>
                <a:gridCol w="1619017">
                  <a:extLst>
                    <a:ext uri="{9D8B030D-6E8A-4147-A177-3AD203B41FA5}">
                      <a16:colId xmlns:a16="http://schemas.microsoft.com/office/drawing/2014/main" xmlns="" val="20004"/>
                    </a:ext>
                  </a:extLst>
                </a:gridCol>
              </a:tblGrid>
              <a:tr h="370840">
                <a:tc>
                  <a:txBody>
                    <a:bodyPr/>
                    <a:lstStyle/>
                    <a:p>
                      <a:r>
                        <a:rPr lang="en-US" dirty="0" smtClean="0"/>
                        <a:t>IAMC</a:t>
                      </a:r>
                      <a:r>
                        <a:rPr lang="en-US" baseline="0" dirty="0" smtClean="0"/>
                        <a:t> Founders</a:t>
                      </a:r>
                      <a:endParaRPr lang="en-US" dirty="0"/>
                    </a:p>
                  </a:txBody>
                  <a:tcPr/>
                </a:tc>
                <a:tc>
                  <a:txBody>
                    <a:bodyPr/>
                    <a:lstStyle/>
                    <a:p>
                      <a:r>
                        <a:rPr lang="en-US" sz="2600" dirty="0" smtClean="0"/>
                        <a:t>IIASA </a:t>
                      </a:r>
                    </a:p>
                    <a:p>
                      <a:endParaRPr lang="en-US" sz="2600" dirty="0"/>
                    </a:p>
                  </a:txBody>
                  <a:tcPr/>
                </a:tc>
                <a:tc>
                  <a:txBody>
                    <a:bodyPr/>
                    <a:lstStyle/>
                    <a:p>
                      <a:r>
                        <a:rPr lang="en-US" sz="2600" dirty="0" smtClean="0"/>
                        <a:t>Japan</a:t>
                      </a:r>
                      <a:endParaRPr lang="en-US" sz="2600" dirty="0"/>
                    </a:p>
                  </a:txBody>
                  <a:tcPr/>
                </a:tc>
                <a:tc>
                  <a:txBody>
                    <a:bodyPr/>
                    <a:lstStyle/>
                    <a:p>
                      <a:r>
                        <a:rPr lang="en-US" sz="2600" dirty="0" smtClean="0"/>
                        <a:t>USA</a:t>
                      </a:r>
                      <a:endParaRPr lang="en-US" sz="2600" dirty="0"/>
                    </a:p>
                  </a:txBody>
                  <a:tcPr/>
                </a:tc>
                <a:tc>
                  <a:txBody>
                    <a:bodyPr/>
                    <a:lstStyle/>
                    <a:p>
                      <a:r>
                        <a:rPr lang="en-US" sz="2600" dirty="0" smtClean="0"/>
                        <a:t>Canada?</a:t>
                      </a:r>
                      <a:endParaRPr lang="en-US" sz="2600" dirty="0"/>
                    </a:p>
                  </a:txBody>
                  <a:tcPr/>
                </a:tc>
                <a:extLst>
                  <a:ext uri="{0D108BD9-81ED-4DB2-BD59-A6C34878D82A}">
                    <a16:rowId xmlns:a16="http://schemas.microsoft.com/office/drawing/2014/main" xmlns="" val="10000"/>
                  </a:ext>
                </a:extLst>
              </a:tr>
            </a:tbl>
          </a:graphicData>
        </a:graphic>
      </p:graphicFrame>
      <p:pic>
        <p:nvPicPr>
          <p:cNvPr id="4098" name="Picture 2" descr="http://www.businessgreen.com/IMG/298/163298/smoking-chimney-pollu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0" y="457200"/>
            <a:ext cx="3200400" cy="186387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0"/>
          <p:cNvSpPr txBox="1">
            <a:spLocks/>
          </p:cNvSpPr>
          <p:nvPr/>
        </p:nvSpPr>
        <p:spPr bwMode="auto">
          <a:xfrm>
            <a:off x="307975" y="457200"/>
            <a:ext cx="4264025" cy="7921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None/>
              <a:defRPr sz="1400">
                <a:solidFill>
                  <a:schemeClr val="bg1"/>
                </a:solidFill>
                <a:latin typeface="Arial" pitchFamily="34" charset="0"/>
                <a:ea typeface="+mn-ea"/>
                <a:cs typeface="Arial" pitchFamily="34" charset="0"/>
              </a:defRPr>
            </a:lvl1pPr>
            <a:lvl2pPr marL="457200" indent="0" algn="l" rtl="0" eaLnBrk="1" fontAlgn="base" hangingPunct="1">
              <a:spcBef>
                <a:spcPct val="20000"/>
              </a:spcBef>
              <a:spcAft>
                <a:spcPct val="0"/>
              </a:spcAft>
              <a:buNone/>
              <a:defRPr sz="1200">
                <a:solidFill>
                  <a:schemeClr val="bg1"/>
                </a:solidFill>
                <a:latin typeface="Arial" pitchFamily="34" charset="0"/>
                <a:cs typeface="Arial" pitchFamily="34" charset="0"/>
              </a:defRPr>
            </a:lvl2pPr>
            <a:lvl3pPr marL="914400" indent="0" algn="l" rtl="0" eaLnBrk="1" fontAlgn="base" hangingPunct="1">
              <a:spcBef>
                <a:spcPct val="20000"/>
              </a:spcBef>
              <a:spcAft>
                <a:spcPct val="0"/>
              </a:spcAft>
              <a:buNone/>
              <a:defRPr sz="1000">
                <a:solidFill>
                  <a:schemeClr val="bg1"/>
                </a:solidFill>
                <a:latin typeface="Arial" pitchFamily="34" charset="0"/>
                <a:cs typeface="Arial" pitchFamily="34" charset="0"/>
              </a:defRPr>
            </a:lvl3pPr>
            <a:lvl4pPr marL="1371600" indent="0" algn="l" rtl="0" eaLnBrk="1" fontAlgn="base" hangingPunct="1">
              <a:spcBef>
                <a:spcPct val="20000"/>
              </a:spcBef>
              <a:spcAft>
                <a:spcPct val="0"/>
              </a:spcAft>
              <a:buNone/>
              <a:defRPr sz="900">
                <a:solidFill>
                  <a:schemeClr val="bg1"/>
                </a:solidFill>
                <a:latin typeface="Arial" pitchFamily="34" charset="0"/>
                <a:cs typeface="Arial" pitchFamily="34" charset="0"/>
              </a:defRPr>
            </a:lvl4pPr>
            <a:lvl5pPr marL="1828800" indent="0" algn="l" rtl="0" eaLnBrk="1" fontAlgn="base" hangingPunct="1">
              <a:spcBef>
                <a:spcPct val="20000"/>
              </a:spcBef>
              <a:spcAft>
                <a:spcPct val="0"/>
              </a:spcAft>
              <a:buNone/>
              <a:defRPr sz="900">
                <a:solidFill>
                  <a:schemeClr val="bg1"/>
                </a:solidFill>
                <a:latin typeface="Arial" pitchFamily="34" charset="0"/>
                <a:cs typeface="Arial" pitchFamily="34" charset="0"/>
              </a:defRPr>
            </a:lvl5pPr>
            <a:lvl6pPr marL="2286000" indent="0" algn="l" rtl="0" eaLnBrk="1" fontAlgn="base" hangingPunct="1">
              <a:spcBef>
                <a:spcPct val="20000"/>
              </a:spcBef>
              <a:spcAft>
                <a:spcPct val="0"/>
              </a:spcAft>
              <a:buNone/>
              <a:defRPr sz="900">
                <a:solidFill>
                  <a:schemeClr val="bg1"/>
                </a:solidFill>
                <a:latin typeface="Arial" charset="0"/>
              </a:defRPr>
            </a:lvl6pPr>
            <a:lvl7pPr marL="2743200" indent="0" algn="l" rtl="0" eaLnBrk="1" fontAlgn="base" hangingPunct="1">
              <a:spcBef>
                <a:spcPct val="20000"/>
              </a:spcBef>
              <a:spcAft>
                <a:spcPct val="0"/>
              </a:spcAft>
              <a:buNone/>
              <a:defRPr sz="900">
                <a:solidFill>
                  <a:schemeClr val="bg1"/>
                </a:solidFill>
                <a:latin typeface="Arial" charset="0"/>
              </a:defRPr>
            </a:lvl7pPr>
            <a:lvl8pPr marL="3200400" indent="0" algn="l" rtl="0" eaLnBrk="1" fontAlgn="base" hangingPunct="1">
              <a:spcBef>
                <a:spcPct val="20000"/>
              </a:spcBef>
              <a:spcAft>
                <a:spcPct val="0"/>
              </a:spcAft>
              <a:buNone/>
              <a:defRPr sz="900">
                <a:solidFill>
                  <a:schemeClr val="bg1"/>
                </a:solidFill>
                <a:latin typeface="Arial" charset="0"/>
              </a:defRPr>
            </a:lvl8pPr>
            <a:lvl9pPr marL="3657600" indent="0" algn="l" rtl="0" eaLnBrk="1" fontAlgn="base" hangingPunct="1">
              <a:spcBef>
                <a:spcPct val="20000"/>
              </a:spcBef>
              <a:spcAft>
                <a:spcPct val="0"/>
              </a:spcAft>
              <a:buNone/>
              <a:defRPr sz="900">
                <a:solidFill>
                  <a:schemeClr val="bg1"/>
                </a:solidFill>
                <a:latin typeface="Arial" charset="0"/>
              </a:defRPr>
            </a:lvl9pPr>
          </a:lstStyle>
          <a:p>
            <a:pPr algn="ctr"/>
            <a:r>
              <a:rPr lang="en-US" sz="2400" kern="0" dirty="0" smtClean="0">
                <a:latin typeface="+mj-lt"/>
              </a:rPr>
              <a:t>GAINS – Integrated Assessment Model to identify cost-effective measures to improve air quality and reduce greenhouse gas emissions </a:t>
            </a:r>
            <a:endParaRPr lang="en-US" sz="2400" kern="0" dirty="0">
              <a:latin typeface="+mj-lt"/>
            </a:endParaRPr>
          </a:p>
        </p:txBody>
      </p:sp>
      <p:pic>
        <p:nvPicPr>
          <p:cNvPr id="10" name="Picture 2" descr="P:\ene.general\IAMC\logo-smal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73380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txBox="1">
            <a:spLocks/>
          </p:cNvSpPr>
          <p:nvPr/>
        </p:nvSpPr>
        <p:spPr bwMode="auto">
          <a:xfrm>
            <a:off x="304800" y="4038600"/>
            <a:ext cx="5410200" cy="7921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None/>
              <a:defRPr sz="1400">
                <a:solidFill>
                  <a:schemeClr val="bg1"/>
                </a:solidFill>
                <a:latin typeface="Arial" pitchFamily="34" charset="0"/>
                <a:ea typeface="+mn-ea"/>
                <a:cs typeface="Arial" pitchFamily="34" charset="0"/>
              </a:defRPr>
            </a:lvl1pPr>
            <a:lvl2pPr marL="457200" indent="0" algn="l" rtl="0" eaLnBrk="1" fontAlgn="base" hangingPunct="1">
              <a:spcBef>
                <a:spcPct val="20000"/>
              </a:spcBef>
              <a:spcAft>
                <a:spcPct val="0"/>
              </a:spcAft>
              <a:buNone/>
              <a:defRPr sz="1200">
                <a:solidFill>
                  <a:schemeClr val="bg1"/>
                </a:solidFill>
                <a:latin typeface="Arial" pitchFamily="34" charset="0"/>
                <a:cs typeface="Arial" pitchFamily="34" charset="0"/>
              </a:defRPr>
            </a:lvl2pPr>
            <a:lvl3pPr marL="914400" indent="0" algn="l" rtl="0" eaLnBrk="1" fontAlgn="base" hangingPunct="1">
              <a:spcBef>
                <a:spcPct val="20000"/>
              </a:spcBef>
              <a:spcAft>
                <a:spcPct val="0"/>
              </a:spcAft>
              <a:buNone/>
              <a:defRPr sz="1000">
                <a:solidFill>
                  <a:schemeClr val="bg1"/>
                </a:solidFill>
                <a:latin typeface="Arial" pitchFamily="34" charset="0"/>
                <a:cs typeface="Arial" pitchFamily="34" charset="0"/>
              </a:defRPr>
            </a:lvl3pPr>
            <a:lvl4pPr marL="1371600" indent="0" algn="l" rtl="0" eaLnBrk="1" fontAlgn="base" hangingPunct="1">
              <a:spcBef>
                <a:spcPct val="20000"/>
              </a:spcBef>
              <a:spcAft>
                <a:spcPct val="0"/>
              </a:spcAft>
              <a:buNone/>
              <a:defRPr sz="900">
                <a:solidFill>
                  <a:schemeClr val="bg1"/>
                </a:solidFill>
                <a:latin typeface="Arial" pitchFamily="34" charset="0"/>
                <a:cs typeface="Arial" pitchFamily="34" charset="0"/>
              </a:defRPr>
            </a:lvl4pPr>
            <a:lvl5pPr marL="1828800" indent="0" algn="l" rtl="0" eaLnBrk="1" fontAlgn="base" hangingPunct="1">
              <a:spcBef>
                <a:spcPct val="20000"/>
              </a:spcBef>
              <a:spcAft>
                <a:spcPct val="0"/>
              </a:spcAft>
              <a:buNone/>
              <a:defRPr sz="900">
                <a:solidFill>
                  <a:schemeClr val="bg1"/>
                </a:solidFill>
                <a:latin typeface="Arial" pitchFamily="34" charset="0"/>
                <a:cs typeface="Arial" pitchFamily="34" charset="0"/>
              </a:defRPr>
            </a:lvl5pPr>
            <a:lvl6pPr marL="2286000" indent="0" algn="l" rtl="0" eaLnBrk="1" fontAlgn="base" hangingPunct="1">
              <a:spcBef>
                <a:spcPct val="20000"/>
              </a:spcBef>
              <a:spcAft>
                <a:spcPct val="0"/>
              </a:spcAft>
              <a:buNone/>
              <a:defRPr sz="900">
                <a:solidFill>
                  <a:schemeClr val="bg1"/>
                </a:solidFill>
                <a:latin typeface="Arial" charset="0"/>
              </a:defRPr>
            </a:lvl6pPr>
            <a:lvl7pPr marL="2743200" indent="0" algn="l" rtl="0" eaLnBrk="1" fontAlgn="base" hangingPunct="1">
              <a:spcBef>
                <a:spcPct val="20000"/>
              </a:spcBef>
              <a:spcAft>
                <a:spcPct val="0"/>
              </a:spcAft>
              <a:buNone/>
              <a:defRPr sz="900">
                <a:solidFill>
                  <a:schemeClr val="bg1"/>
                </a:solidFill>
                <a:latin typeface="Arial" charset="0"/>
              </a:defRPr>
            </a:lvl7pPr>
            <a:lvl8pPr marL="3200400" indent="0" algn="l" rtl="0" eaLnBrk="1" fontAlgn="base" hangingPunct="1">
              <a:spcBef>
                <a:spcPct val="20000"/>
              </a:spcBef>
              <a:spcAft>
                <a:spcPct val="0"/>
              </a:spcAft>
              <a:buNone/>
              <a:defRPr sz="900">
                <a:solidFill>
                  <a:schemeClr val="bg1"/>
                </a:solidFill>
                <a:latin typeface="Arial" charset="0"/>
              </a:defRPr>
            </a:lvl8pPr>
            <a:lvl9pPr marL="3657600" indent="0" algn="l" rtl="0" eaLnBrk="1" fontAlgn="base" hangingPunct="1">
              <a:spcBef>
                <a:spcPct val="20000"/>
              </a:spcBef>
              <a:spcAft>
                <a:spcPct val="0"/>
              </a:spcAft>
              <a:buNone/>
              <a:defRPr sz="900">
                <a:solidFill>
                  <a:schemeClr val="bg1"/>
                </a:solidFill>
                <a:latin typeface="Arial" charset="0"/>
              </a:defRPr>
            </a:lvl9pPr>
          </a:lstStyle>
          <a:p>
            <a:pPr algn="ctr"/>
            <a:r>
              <a:rPr lang="en-US" sz="2400" kern="0" dirty="0" smtClean="0">
                <a:latin typeface="+mj-lt"/>
              </a:rPr>
              <a:t>IAMC - Advancing the methods of integrated assessment modeling</a:t>
            </a:r>
            <a:endParaRPr lang="en-US" sz="2400" kern="0" dirty="0">
              <a:latin typeface="+mj-lt"/>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5989320"/>
            <a:ext cx="396240" cy="563880"/>
          </a:xfrm>
          <a:prstGeom prst="rect">
            <a:avLst/>
          </a:prstGeom>
        </p:spPr>
      </p:pic>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6152121"/>
            <a:ext cx="914400" cy="477279"/>
          </a:xfrm>
          <a:prstGeom prst="rect">
            <a:avLst/>
          </a:prstGeom>
          <a:noFill/>
          <a:ln w="9525">
            <a:noFill/>
            <a:miter lim="800000"/>
            <a:headEnd/>
            <a:tailEnd/>
          </a:ln>
          <a:effectLst/>
        </p:spPr>
      </p:pic>
      <p:pic>
        <p:nvPicPr>
          <p:cNvPr id="4101" name="Picture 5" descr="http://semanticweb.com/files/2011/11/stanford-logo-300x240.g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2308" b="30753"/>
          <a:stretch/>
        </p:blipFill>
        <p:spPr bwMode="auto">
          <a:xfrm>
            <a:off x="5715000" y="6224075"/>
            <a:ext cx="1371600" cy="4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22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228600"/>
            <a:ext cx="7997825" cy="1143000"/>
          </a:xfrm>
        </p:spPr>
        <p:txBody>
          <a:bodyPr/>
          <a:lstStyle/>
          <a:p>
            <a:pPr algn="ctr"/>
            <a:r>
              <a:rPr lang="en-US" sz="3200" dirty="0" smtClean="0">
                <a:latin typeface="+mj-lt"/>
              </a:rPr>
              <a:t>ACTIVITIES WITH USA (2008-2016) - EXAMPLE</a:t>
            </a:r>
            <a:endParaRPr lang="en-US" sz="3200" dirty="0">
              <a:latin typeface="+mj-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4672684"/>
              </p:ext>
            </p:extLst>
          </p:nvPr>
        </p:nvGraphicFramePr>
        <p:xfrm>
          <a:off x="684213" y="915987"/>
          <a:ext cx="7997826" cy="5872480"/>
        </p:xfrm>
        <a:graphic>
          <a:graphicData uri="http://schemas.openxmlformats.org/drawingml/2006/table">
            <a:tbl>
              <a:tblPr bandRow="1">
                <a:tableStyleId>{5C22544A-7EE6-4342-B048-85BDC9FD1C3A}</a:tableStyleId>
              </a:tblPr>
              <a:tblGrid>
                <a:gridCol w="2287587">
                  <a:extLst>
                    <a:ext uri="{9D8B030D-6E8A-4147-A177-3AD203B41FA5}">
                      <a16:colId xmlns:a16="http://schemas.microsoft.com/office/drawing/2014/main" xmlns="" val="20000"/>
                    </a:ext>
                  </a:extLst>
                </a:gridCol>
                <a:gridCol w="5710239">
                  <a:extLst>
                    <a:ext uri="{9D8B030D-6E8A-4147-A177-3AD203B41FA5}">
                      <a16:colId xmlns:a16="http://schemas.microsoft.com/office/drawing/2014/main" xmlns="" val="20001"/>
                    </a:ext>
                  </a:extLst>
                </a:gridCol>
              </a:tblGrid>
              <a:tr h="370840">
                <a:tc>
                  <a:txBody>
                    <a:bodyPr/>
                    <a:lstStyle/>
                    <a:p>
                      <a:r>
                        <a:rPr lang="en-US" b="1" dirty="0" smtClean="0"/>
                        <a:t>National</a:t>
                      </a:r>
                      <a:r>
                        <a:rPr lang="en-US" b="1" baseline="0" dirty="0" smtClean="0"/>
                        <a:t> Member Organization</a:t>
                      </a:r>
                      <a:endParaRPr lang="en-US" b="1" dirty="0"/>
                    </a:p>
                  </a:txBody>
                  <a:tcPr/>
                </a:tc>
                <a:tc>
                  <a:txBody>
                    <a:bodyPr/>
                    <a:lstStyle/>
                    <a:p>
                      <a:r>
                        <a:rPr lang="en-US" dirty="0" smtClean="0"/>
                        <a:t>National Academy of Sciences (NAS)</a:t>
                      </a:r>
                      <a:endParaRPr lang="en-US" dirty="0"/>
                    </a:p>
                  </a:txBody>
                  <a:tcPr/>
                </a:tc>
                <a:extLst>
                  <a:ext uri="{0D108BD9-81ED-4DB2-BD59-A6C34878D82A}">
                    <a16:rowId xmlns:a16="http://schemas.microsoft.com/office/drawing/2014/main" xmlns="" val="10000"/>
                  </a:ext>
                </a:extLst>
              </a:tr>
              <a:tr h="370840">
                <a:tc>
                  <a:txBody>
                    <a:bodyPr/>
                    <a:lstStyle/>
                    <a:p>
                      <a:r>
                        <a:rPr lang="en-US" b="1" dirty="0" smtClean="0"/>
                        <a:t>Membership start date</a:t>
                      </a:r>
                      <a:endParaRPr lang="en-US" b="1" dirty="0"/>
                    </a:p>
                  </a:txBody>
                  <a:tcPr/>
                </a:tc>
                <a:tc>
                  <a:txBody>
                    <a:bodyPr/>
                    <a:lstStyle/>
                    <a:p>
                      <a:r>
                        <a:rPr lang="en-US" dirty="0" smtClean="0"/>
                        <a:t>1972 (founding member)</a:t>
                      </a:r>
                      <a:endParaRPr lang="en-US" dirty="0"/>
                    </a:p>
                  </a:txBody>
                  <a:tcPr/>
                </a:tc>
                <a:extLst>
                  <a:ext uri="{0D108BD9-81ED-4DB2-BD59-A6C34878D82A}">
                    <a16:rowId xmlns:a16="http://schemas.microsoft.com/office/drawing/2014/main" xmlns="" val="10001"/>
                  </a:ext>
                </a:extLst>
              </a:tr>
              <a:tr h="370840">
                <a:tc>
                  <a:txBody>
                    <a:bodyPr/>
                    <a:lstStyle/>
                    <a:p>
                      <a:r>
                        <a:rPr lang="en-US" b="1" dirty="0" smtClean="0"/>
                        <a:t>Research partners</a:t>
                      </a:r>
                      <a:endParaRPr lang="en-US" b="1" dirty="0"/>
                    </a:p>
                  </a:txBody>
                  <a:tcPr/>
                </a:tc>
                <a:tc>
                  <a:txBody>
                    <a:bodyPr/>
                    <a:lstStyle/>
                    <a:p>
                      <a:r>
                        <a:rPr lang="en-US" dirty="0" smtClean="0"/>
                        <a:t>73 organizations in the US</a:t>
                      </a:r>
                      <a:endParaRPr lang="en-US" dirty="0"/>
                    </a:p>
                  </a:txBody>
                  <a:tcPr/>
                </a:tc>
                <a:extLst>
                  <a:ext uri="{0D108BD9-81ED-4DB2-BD59-A6C34878D82A}">
                    <a16:rowId xmlns:a16="http://schemas.microsoft.com/office/drawing/2014/main" xmlns="" val="10002"/>
                  </a:ext>
                </a:extLst>
              </a:tr>
              <a:tr h="370840">
                <a:tc>
                  <a:txBody>
                    <a:bodyPr/>
                    <a:lstStyle/>
                    <a:p>
                      <a:r>
                        <a:rPr lang="en-US" b="1" dirty="0" smtClean="0"/>
                        <a:t>Areas</a:t>
                      </a:r>
                      <a:r>
                        <a:rPr lang="en-US" b="1" baseline="0" dirty="0" smtClean="0"/>
                        <a:t> of research collaborations</a:t>
                      </a:r>
                      <a:endParaRPr lang="en-US" b="1" dirty="0"/>
                    </a:p>
                  </a:txBody>
                  <a:tcPr/>
                </a:tc>
                <a:tc>
                  <a:txBody>
                    <a:bodyPr/>
                    <a:lstStyle/>
                    <a:p>
                      <a:pPr marL="0" indent="0">
                        <a:buFont typeface="Arial" panose="020B0604020202020204" pitchFamily="34" charset="0"/>
                        <a:buNone/>
                      </a:pPr>
                      <a:r>
                        <a:rPr lang="en-US" dirty="0" smtClean="0"/>
                        <a:t>Advancing Energy and Integrated Assessment Modeling in the US</a:t>
                      </a:r>
                    </a:p>
                    <a:p>
                      <a:pPr marL="0" indent="0">
                        <a:buFont typeface="Arial" panose="020B0604020202020204" pitchFamily="34" charset="0"/>
                        <a:buNone/>
                      </a:pPr>
                      <a:r>
                        <a:rPr lang="en-US" dirty="0" smtClean="0"/>
                        <a:t>Global Energy Assessment and the US</a:t>
                      </a:r>
                    </a:p>
                    <a:p>
                      <a:pPr marL="0" indent="0">
                        <a:buFont typeface="Arial" panose="020B0604020202020204" pitchFamily="34" charset="0"/>
                        <a:buNone/>
                      </a:pPr>
                      <a:r>
                        <a:rPr lang="en-US" dirty="0" smtClean="0"/>
                        <a:t>Curbing the Release of Black Carbon and Methane</a:t>
                      </a:r>
                    </a:p>
                    <a:p>
                      <a:pPr marL="0" indent="0">
                        <a:buFont typeface="Arial" panose="020B0604020202020204" pitchFamily="34" charset="0"/>
                        <a:buNone/>
                      </a:pPr>
                      <a:r>
                        <a:rPr lang="en-US" dirty="0" smtClean="0"/>
                        <a:t>Projecting Changing Population in the US</a:t>
                      </a:r>
                    </a:p>
                    <a:p>
                      <a:pPr marL="0" indent="0">
                        <a:buFont typeface="Arial" panose="020B0604020202020204" pitchFamily="34" charset="0"/>
                        <a:buNone/>
                      </a:pPr>
                      <a:r>
                        <a:rPr lang="en-US" dirty="0" smtClean="0"/>
                        <a:t>Improving the Use of Land for Food and for Combating Climate Change</a:t>
                      </a:r>
                    </a:p>
                    <a:p>
                      <a:pPr marL="0" indent="0">
                        <a:buFont typeface="Arial" panose="020B0604020202020204" pitchFamily="34" charset="0"/>
                        <a:buNone/>
                      </a:pPr>
                      <a:r>
                        <a:rPr lang="en-US" dirty="0" smtClean="0"/>
                        <a:t>Advising Countries with Economies in Transition</a:t>
                      </a:r>
                    </a:p>
                    <a:p>
                      <a:pPr marL="0" indent="0">
                        <a:buFont typeface="Arial" panose="020B0604020202020204" pitchFamily="34" charset="0"/>
                        <a:buNone/>
                      </a:pPr>
                      <a:r>
                        <a:rPr lang="en-US" dirty="0" smtClean="0"/>
                        <a:t>Increasing the Resilience of Vulnerable Communities</a:t>
                      </a:r>
                    </a:p>
                    <a:p>
                      <a:pPr marL="0" indent="0">
                        <a:buFont typeface="Arial" panose="020B0604020202020204" pitchFamily="34" charset="0"/>
                        <a:buNone/>
                      </a:pPr>
                      <a:r>
                        <a:rPr lang="en-US" dirty="0" smtClean="0"/>
                        <a:t>Analyzing Ecological and Evolutionary Dynamics </a:t>
                      </a:r>
                    </a:p>
                  </a:txBody>
                  <a:tcPr/>
                </a:tc>
                <a:extLst>
                  <a:ext uri="{0D108BD9-81ED-4DB2-BD59-A6C34878D82A}">
                    <a16:rowId xmlns:a16="http://schemas.microsoft.com/office/drawing/2014/main" xmlns="" val="10003"/>
                  </a:ext>
                </a:extLst>
              </a:tr>
              <a:tr h="370840">
                <a:tc>
                  <a:txBody>
                    <a:bodyPr/>
                    <a:lstStyle/>
                    <a:p>
                      <a:r>
                        <a:rPr lang="en-US" b="1" dirty="0" smtClean="0"/>
                        <a:t>Capacity Building</a:t>
                      </a:r>
                      <a:endParaRPr lang="en-US" b="1" dirty="0"/>
                    </a:p>
                  </a:txBody>
                  <a:tcPr/>
                </a:tc>
                <a:tc>
                  <a:txBody>
                    <a:bodyPr/>
                    <a:lstStyle/>
                    <a:p>
                      <a:r>
                        <a:rPr lang="en-US" dirty="0" smtClean="0"/>
                        <a:t>Over 100 young scientists from the US have participated in IIASA’s Young Scientists Summer Program</a:t>
                      </a:r>
                    </a:p>
                    <a:p>
                      <a:r>
                        <a:rPr lang="en-US" dirty="0" smtClean="0"/>
                        <a:t>6 in IIASA’s Postdoctoral Fellowship Program</a:t>
                      </a:r>
                    </a:p>
                    <a:p>
                      <a:r>
                        <a:rPr lang="en-US" dirty="0" smtClean="0"/>
                        <a:t>5 in the Southern African Young Scientists Summer Program</a:t>
                      </a:r>
                    </a:p>
                  </a:txBody>
                  <a:tcPr/>
                </a:tc>
                <a:extLst>
                  <a:ext uri="{0D108BD9-81ED-4DB2-BD59-A6C34878D82A}">
                    <a16:rowId xmlns:a16="http://schemas.microsoft.com/office/drawing/2014/main" xmlns="" val="10004"/>
                  </a:ext>
                </a:extLst>
              </a:tr>
              <a:tr h="370840">
                <a:tc>
                  <a:txBody>
                    <a:bodyPr/>
                    <a:lstStyle/>
                    <a:p>
                      <a:r>
                        <a:rPr lang="en-US" b="1" dirty="0" smtClean="0"/>
                        <a:t>Publication</a:t>
                      </a:r>
                      <a:r>
                        <a:rPr lang="en-US" b="1" baseline="0" dirty="0" smtClean="0"/>
                        <a:t> output</a:t>
                      </a:r>
                      <a:endParaRPr lang="en-US" b="1" dirty="0"/>
                    </a:p>
                  </a:txBody>
                  <a:tcPr/>
                </a:tc>
                <a:tc>
                  <a:txBody>
                    <a:bodyPr/>
                    <a:lstStyle/>
                    <a:p>
                      <a:r>
                        <a:rPr lang="en-US" dirty="0" smtClean="0"/>
                        <a:t>873 publications</a:t>
                      </a:r>
                      <a:endParaRPr lang="en-US" dirty="0"/>
                    </a:p>
                  </a:txBody>
                  <a:tcPr/>
                </a:tc>
                <a:extLst>
                  <a:ext uri="{0D108BD9-81ED-4DB2-BD59-A6C34878D82A}">
                    <a16:rowId xmlns:a16="http://schemas.microsoft.com/office/drawing/2014/main" xmlns="" val="10005"/>
                  </a:ext>
                </a:extLst>
              </a:tr>
              <a:tr h="370840">
                <a:tc>
                  <a:txBody>
                    <a:bodyPr/>
                    <a:lstStyle/>
                    <a:p>
                      <a:r>
                        <a:rPr lang="en-US" b="1" dirty="0" smtClean="0"/>
                        <a:t>Staff</a:t>
                      </a:r>
                      <a:endParaRPr lang="en-US" b="1" dirty="0"/>
                    </a:p>
                  </a:txBody>
                  <a:tcPr/>
                </a:tc>
                <a:tc>
                  <a:txBody>
                    <a:bodyPr/>
                    <a:lstStyle/>
                    <a:p>
                      <a:r>
                        <a:rPr lang="en-US" dirty="0" smtClean="0"/>
                        <a:t>Over 40 US nationals have been employed by IIASA every year</a:t>
                      </a:r>
                      <a:endParaRPr lang="en-US" dirty="0"/>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305398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latin typeface="+mj-lt"/>
              </a:rPr>
              <a:t>SOME LEADING US PERSONALITIES FROM ACADEMIA AND ASSOCIATED WITH IIASA</a:t>
            </a:r>
            <a:endParaRPr lang="en-US" sz="3600" dirty="0">
              <a:latin typeface="+mj-lt"/>
            </a:endParaRPr>
          </a:p>
        </p:txBody>
      </p:sp>
      <p:sp>
        <p:nvSpPr>
          <p:cNvPr id="4" name="AutoShape 7" descr="data:image/jpeg;base64,/9j/4AAQSkZJRgABAQAAAQABAAD/2wCEAAkGBhQSERQUExQVFRUVFBQYFhQVFBQUFBQUFRUVFRQUFxQXHCYeFxkjGhQUHy8gIycpLCwsFR4xNTAqNSYrLCkBCQoKDgwOFw8PFywcHR0pLCkpKSkpKSkpKSkpKSksKSwpKSkpLCkpKSkpKSwsLCkpKSksKSksKSwpKSkpKSkpLP/AABEIARMAtwMBIgACEQEDEQH/xAAbAAABBQEBAAAAAAAAAAAAAAAFAAECAwQGB//EAD0QAAEDAgMECAQFAwMFAQAAAAEAAhEDIQQSMQVBUWEGEyJxgZGx8DKhwdEjQlJi4RRy8UOCkhYkM1NjB//EABkBAAMBAQEAAAAAAAAAAAAAAAECAwAEBf/EACsRAAICAgEDAgUFAQEAAAAAAAABAhEDITESQXFRgSMzYbHRBCIykfBCE//aAAwDAQACEQMRAD8A85FFS6taAxPkUxqM3VpdWtPVpdWsYzZFLKr+qS6pYxQApAqw002RE1jBykHpsiWVCjWTD1PrFTCuw+DfUsxrnf2tJ9EArfBIPT5kSo9D8W7/AESP7i1vqVeehGLH+mPB7UvVH1KKEn2A6UInU6JYsf6Lj3EH0KG4jCVKZh7HN/uaQimn3A4yXKGhNCrzp+tTCjkJoS61IPQMOApQmDk+ZAJFwSSc5JEBENUsqtDE+RYaioNThqsyJ+rQBRXlT5FZkThqNgoqyJurV8KdKjmIA3rWajL1KIbK6M1sQYY229xs0eO/wXV9H+g8kPrd4Z9Su0oYUNAAFhuFgFGeWuDox4E9yOX2R/8AnlGnBq/iO4GzZ7pv4rpqOFbTENAaOAAHotYYn/p1yuTfJ2RjGPBklRIlbzhh3qDqMbko6kjAWqurSzWIBB3EA/JbjRUSz3wRGs5PanQihVktaabuLbDxbouE2x0eq4Y9oS2bPHwnkeBXshaseNwjXNIIBB1BEg+BVYZXHkhkwRnxpniRKYOXUdJOiBpTUpSWalupZ472rl8q7IyUlaPNnBwdMmHJ8ygAnRoWx3OSVZTrAsJtCllTtClCQsNlSyKYCcBYxDIlkVkJ4WAVimu16IdGSCKr9CJaNPHuQPo7sw1qwGgF3HkvTcO0ZYGg+nBTnLsVxx7jx73KQqKt1SNIlKpB5eK5mdqRa/EwB771fRdNysHXxz+w5LTSxQO9KFrRozwolygKnuUwbzRSFHhV1Ap5lF+qp0mTKCFS+6teFTUKVoomYcVSXn3STYApuzsHYcdP0n7L0eqyUKxmGDg5rhIOo9702OVMnlgpqjzLqEjQRbH7ONJ5G7ceI3FZTTXYpHmONA59FJbKlNJaxaLmhShM0KYCVlRoTwnhShAxGE4CkApBqxjsOhWFytc7e4x4DX1XTgwPNCOi9MNot4keUn+EeNOf598VF7Z0R0gdVxMGQDv7kzq51An1HNZse3tbz7tZNQq/uk8NFKaOuL0W9ed5DRzu7yWikybgO7zYHnCyPqtNyTmH6G5jHMlW02A69aNL2I3xoNEqHNbcSdND5K9rzx8lih0GC2oOFpPzhVDFtBIuw/pP2P3T0I0FH1oHNV1MSPksLMS4XEOHIdr/AI7/AATDFsfcBpI48e77puAUa3VJustet7KmWki48bAeHFRcwb7oMKIMqGVlxhvpu1434rRXrZbW36eneslU218UqGBm0MD1ggRmGi5WvRLXEEEEG4Oq7I1byhfSOnJDrG3AzfjxV4M4c8O5zVRiSseElY5SAUgmaFMBKOOFKEgE4WMKFNlM637+CuwVEF0us0Xd3cPFdBsjp1S60UcgYw2Btl7nD6pJTrg6MX6d5E5BvYGJHVDQnKEapVZB4IR+E1+cEAOtlEZeXdqtjsSGb4EjnO5Tux3BrRk2g0SfYvdZXMsCALW9+9yJ1O02felkLrECxiLwPObeanLkslSMGM2tlabAAC82Am14+IngsWxukNR4DWlhOYidIuAG9x43WPaf4rnMN2yf5QV+CdQc5zHHLBGW5B743CPNOkCUmtnqTQ8ialKT+ppk+Y+quBa8QCDyeAY8YlcLsjp9DQHFwItIA3adk2PgulwnSKnVFjLt8Rm5HLqj0hUrLsXg2i+U0/3UzLfFunyCFVasGXjMP1skHuIHuyNueZk/LXyVDsG0umYP6mmCTzGh8luCgPOLpmQa7wI07M8rpx1bvhq1J4ktPoFqrYN89ioP97L+YKorYGoBdtN/9tneRE+RQNZQ9xb8Ls/H8rt/OCs9fGHm3mQfVU/0/a+Mt/YWz6wR81XWDpkiR+37JTEjVFoOpCjtuDSYd9xyjeCsh1tpryWvaTh/TsnefoqQ5ObP/E56oElKoElc4CtoVgCiwKwIDiATgJKULAL6bh1VQHUj00WPA7JHVEnVxseQ0V3UZiBxRfHYZzKLGgflgKM+T1P08/2JF+yx1jWtm+hE8N66elQAF+G9Bei2xzSp53kl7psdwlFMRUU2NWzWbtImLa8Fzu1nuGbQm/7hHGd38oxhcQZiPDjxspY3ZgeJLZNrQPLVKgSOAD3aDU6mPcK47Nqv4AcCbnwEo/U2RDT+Uz36zErnMdtnF4aJosfTNs7QYF98CyqhLpbBeKwLqZsADe4gzx1CbD4uqz4THGAPmNESxO0OsALmGmTpOhPJyFvfv0I9OKa60xaT2jrtmbcdbPodctjPcjLcYBBHdM81w2zMfnOWLroadYNN7wN/ysgyi4DzHSYmw1JMXKjiGPAzDtW0BB1XMv2rAIJib/ZDv+pHUzIJJ+XlKFA6zp6uNe+xpF3e36nRZMRhHASGltpjNmH8IQzp8+D8IIve4GnioVOlnWROUE72mJvwKVxYP/SJdVqzpqfXgtG1HQym3gDPes+y6OZ2aIHof4hLH18zjwm3IKmNbObNLVGCoEk9RJXOQgxTAUWKYSjjgKULPWxrWEBxglPTx7CYBlABsw5hze8LtmYcVKbHATlMHkQuIwOEdXqNY3kSfQfJek4LAupk5T2Yl1p3XhTm+GdmDhmXCg5b8THdNlGpEk+d1aTMmPfsrLiDG7+VE6SVKsJ3a7kZwlSQJXMsqnNEc7a3jWSiGExvDd3LJBey7alAXnQiCPfsIG+m4TDgZ15jmDYldSHB4iPHQeaEYro6+Zpka6OuPOLJkLo53aOCDxDqYI/tLfQ2Qc7DYSGiYO6dPErrmdGcQ4nO9rRf4ZNvGxRPA9H6dK93OP5jeft4ImtJaOOwfRQCr2AcocInVXdNqnUNsILiB3RcrusNhAHAQud6f7PztaeD/lBssTt8Hl/9a4n8zidwv/hQrOdPaYRzN/kjlXo9SPx5xP5mughU0tgup6VXVGRYXJOtyHG3cE1mcWBGYYE8ARFu+bytFLA9ppad4F1pO8FpaRpaAfst2zcN2gTy/wAINi9Cs6DB0slAuO8evBCiEY2g78NreABPvyQkhVx8HLluyioEk9QJJyJW0py4DVVt9hTxdAlp4pSiRzG02Oq1w1vnwCN4TANpgNHiTqVVsWh26jjqCAtmId2ljLR0/RxzaVPrDvqGe4Cy6Ol0hbUzMZeWyT32C5bZjwcM8fpqX7nNVvR+kKbKrmi7nj/i0ad0lJONwUvY68WRW4M6bD1rd3uVOo2f4WPD1BYD7LbSqzHJRLmHE4EiSBmO6DEgaqrZp7RkRy4I2GyVUcOGuJ/lFBRswz4Av81dUxrWi/z/AJQbE7QDAVz9XE1MQ7syKe8/q5D7om6U+Tp3bdznLSbmjV2jR3lX0q79HC/L1QTZOOZTlpgFp05bj4o7RxIeCedoTIzVGvC0ouUN6QYbMAeDgfkQfUItTqCB7hY8ZXAB4c7cUWTXJx2OwUAlgDgfiaNe8IDVqbmnTdoRyXUbOeWPLHXtmbzY4n0Nlditm0nHMWtnu3qbZWji20C6QQrqVMM8N+9HcQGtEACNyA13Zj4oLbFk1FWyug9zpc4/Fu3AblaU6YrqSpHmzl1OyionSqJIkx6bQPNXHgqac/5+ysj5eqQsDmMyucB+YSs1WpBHetONkQeCG490EHxTIVnUdG6ubrWfqZI72n7St2z8RAc3vtx93XP9E8Z+Oy+pLT/uBRHE1uqxEbiYn0WStSj7/krB04y9vwG9n4oXB3Ej34RZF6Dt44rmf6gsqtMdmpAn9wOkbkfw9XcD75LnZ2WEmVySI/xdLFYmAqQ+xA1ScwFvaQoYCjCvxL4NmA34uP6R9UfwmGyDLEDSBpELE3bNKn2QYhasDtIPNjZMhW2AelWwHPOem4sdpI0PAELncBtfEYZ+WsSW8R6zvXpOIpuI0HPePLiuO6Q4QuMZTuRBdhqh0jaQDmH3Cx7T6TNAibnS64zqXgxJsmp4aTNyeawbD+H2znrt4ZCPn780arVBY/p07965FjctWmeTvlBR3EYkZUGOmYdoYy5WVgsoVBJkqxNjXc4/1E+xJMU4TFWOQpqJJVEkQEBiLblaHujTzVdGxnjqd/mrXHy+aQrZmxVKdTPu6E4ukCyOGiMlCsSId3/wnSFkDNm44sqA6EGfJdVt5/WsbVbw9/Ncfi6UPkI3sXHSDTdodORRppqS7AjLTi+4cwON6/DxIFRnHXM27SjWEx4ytI4C3DSfnK4Qudh62YaCzhxHEIqza4DhfskajeD9VLLDpeuGdeLJ1LfKOvp7UETy9OKrfUq1zlpyG73cv2oZsmtTqWJ36W4rp8GQ0DLpwsFFHQnZXhuh9CAXNDjxd2p81DF9E6Lh+G59A/8Azd2D/sNvKEVpYj/Kz4ig4m3O/vVEJxu0+i+0aN6GJ6wDcbFCP+t8VRluKov/AOMzHNdrXNYb/FZKmILrVgHeCa/obnuctS6VUsQbtLT3Qf5WxoFoMyp4rY1B2jI5tsVhOCNJ3ZLsp3OMwl0ZphKqzM5hH5c3zAVlf39lopUQ1oWGtVkmFuRW+lWVzN04USnBV0qPOlLqdkkzilKZyIpU9JM8pIgIAe+5ODutv/hQDyPr9CmcUo4ideKyYwb7+9y0uO8fyqqzZTIwDxLZUcO7KQeHor61O+h3rLCdOmRZ0OJZnYHi5Ah3dxQ4YXskDQXjlxH1S2fiy0XuNCFrpOyOBFx6tOo8k7j1JxXlfgeMulqXs/yY8JiHUngnSR5L0LY+1mvaIdu07uMrkNp7OytDhek+7H/pn8juBWTZ+LdRdI03rgTs9FLpf0PVcNXB33HsrfTqt3nTjwXntLpCDBHiD6rbS2xmvM8tUxbTOwrlp0EoXicALrBT2sARPlKnU2sCdbe5QDRirsynjzWLEMzc5j1RDEYgEczohGJxYFplADdGnF4uBA4LCwoTjtp3geJ+gSwmPjVPFVyceWfVpBglIFUsrgq0FVOUlKZxTJOKxmVPKSaomRAYqOJkXVrqsW15oXTMLXRqzY++CLRkzSKngk42VAN44FSHL5oDWZMYy6w1mIlix/lYH3HcUyEkh8Ce1kOj9OTtyI0sIbsJu2S37cwgtQx73oph8aXtDxOZsSim06X+YVTW/wDI6PozjRei/wCF/wAM3AdvbHP1QfpPst2GeHME0nHQz2DwB4KTnXa8fmuORBuO8FdcGMxmGId8UQ7k7cR36qOeKjJZktPT8nTgk3F4m9rjwecUccHblso1iNCQsGL2a6hVc0i4MH7/AF8VaK9kGullIStBX+pdG4qxu0i27jEcbDzKCHGZRvPogGOruc6SSfG3gFkrDPL0KzrNp9KsrYpdp36vyt580P2HtB1R7hUdmJFp+yGYEBzY3j6q3Z9JzaltQVlFSTj3JuclKM+xurVCXOtGV0WSZUVFR5zOJ/M4mPkPkkCirJNq9BTD4shF8NiA4Llw9bNn4yHQmFZ0iZxUWusk4oisqqFOoVCkgA50YpaaFaLwhjSFaKqoTCrX5hM/4UmVdPJD6NY8Ve2rr3IFLNzrhCqggn33IjSf81i2hTi/FAzMNSpJ7lo2TiclSDo4LCx107zEHgZTISzqqYHapnf2qZ/dw8Vp2Vt8YU9ZUPYIhwAknhA4yhdI52Di2CO4rDtlzahNrBunB0JpSUYtS4f3KJOUk46a48eg3STpY7EVRUa0NbEZdXEcXO3nwUadSnVaCxwD4vTcYvwafog1NlwNPRaILDDmggmeG7cVOWJJKPpx4KRyu3JlFbFEk8Bp39yoeNBxWnFOBcCLCJM8brG50u8UqiaT15CWyaUEu1aLHmt3Wm7rAkRA3DgsNJ5yAbuHNWdZZK1tmUtUhy6U4KrlPKIhMlM2pBTSqqhRQrOv2fWzMCvcUM2LU7CIOKxiuo5Mo1HJLGOVfs0j/wAbp/ade4FUMxN4IgjUItUpcEOx+Fz6WcPmnJltOurRVMfLzQWnXIsdy2U8SsGw9hakjyU8XTzMPvuQzDYv6b0Sw9cOBHvegOmAwYVjm2UsZSyvI3ajx3eaTHIoUJbPrRTD/wBMtd9Flwrw7O4C2Yz9FnZiC3MAJDhcTvGhRDo3g7uafzN9EmRdUH9C+GVTX1AlRsEhaa7QaYcDcD0V21tnllQj3yPvgo4TDZ2uZviR38E8twUl2Fiqm4eoMrOkCN6fD4Y/EdFHC0iXZeB8kVxdINAbuiTyCEnvpXcEVrqfYx0h2fEqyVFj5EqUWSPkC4GLd6cFRa6E5hCjWTDlXVTgqNVMhWHthu7KKOKDbDfYoo56ISNQplW96dYxiBVdbDSpCq08u5SjgfOxTi0gJtDBTfeB5rDTeulrDiIK57HUcr+RuhyBqidDEItg6+iAUNUSoVIWAghj2y3MNW+hWKmVspPkGd6w5SPBYYumCDz9UW2PWy1WHdInxshBuFswT5A96KkFacfVAumn6HR9I8IAWuIsZafUII/AGk5rxcbjx5d66nazOswodya76FDdnHPRqMOre0FHDL4W+zp+Dryx+JrurXkFYTDM6yo8aWP1KD7bxEAN3vMnu3Ithh2HH9To8BquX2pWLqrjwMDuCpCCim/b+iOXJ1JL3/s1Yb4QrHOhV4P4VbUZIUe4t6IFOVWARqnlNQLLAUzzZM1M51lu4Qnsd0SiT6iGbMENWpzk1C2SqVUlQ8pI0Cys4ZIU3LawypMbCA3SY6dQ6FYtrYWWZh+VF3UhdVupcu9AzWjlaMXWyi4JY7ZuR9vhNxy4hMyBosxKo2Uaqepr3qpj1Y9ZjIWZXYB0EgrNmUsM/teCpjdSBLg9F2FFTDZTuzN8DcLl/wCr6nP/AGuaffgjnQ/EfG3iAfKy5jpiMlWoBvMjuIlJBJZMkPXZeb+HCa7aGoEmjbc0nxJXNbRZFTvhdbgKP4B5tjyC5va9O7CqKV9S9Cc40ov1JYT4VeqsN8KtCgzIreFBSc66gsKyQKYhJNKBgtgWdlXOCWH+EKTiqilDkk70kaMamqQKoY5XZtUhVE3BVuEqU2Uc29YJjxlIOBafA8Cg7KMao7iWyEHxGs8foiTkJpVwdbxWdsK8OkIARFONQkoOKy0FnU9GMVlrN5y3zFvRYenjP+4b+4D1hU4CvlLTwIK09LXZ8VRA/RPmZT5Pmxl6opB3hlH0Zr2G3Mxw4GPkuc2tS7PcV0PR11nju+yDbRZOfkT6oQX75oae8cGYMOOyrJUKRspgpCVlT1WCrahVUrIBMKNK7gE0qWHPaCJmGxYBRc5QdUUcycUdzklEpLAL2FXt0SSSFkSp6FVhJJYI1TRBsV9UklhJlIWinomSWFQ6gkkgMzbhdPBbcRfFUJ/9P3SSVsn/AB7/AGGx/wAZeV9zd0d+N/d9Vm2owfi97vqkkhD5svCDP5MfIApGymEklIn3Kaig0JkkTMTgpUDdJJYVhCVNqSScAnJJJLG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5" descr="data:image/jpeg;base64,/9j/4AAQSkZJRgABAQAAAQABAAD/2wCEAAkGBxQSEhQUExQWFBUXGBcaGBcUFxcXGhcYFxwXFxgXFxgYHCggHBolGxcXITEhJSkrLi4uFx8zODMsNygtLisBCgoKBQUFDgUFDisZExkrKysrKysrKysrKysrKysrKysrKysrKysrKysrKysrKysrKysrKysrKysrKysrKysrK//AABEIARUAtgMBIgACEQEDEQH/xAAcAAAABwEBAAAAAAAAAAAAAAAAAQIDBAUGBwj/xABBEAABAwIDBQYEAwgBAgcBAAABAAIRAyEEEjEFQVFhcQYTIoGRoTKxwfAHUtEUI0JicoLh8ZIkUzNDc4OissIW/8QAFAEBAAAAAAAAAAAAAAAAAAAAAP/EABQRAQAAAAAAAAAAAAAAAAAAAAD/2gAMAwEAAhEDEQA/AOU5Unu0+QihA1lQyp2EUIG4QypwhCEDcIoThQIQNQihOEIoQNwjhKQQJyo4RwjIQIhCEuEIQIhFCchAhAiEIS4QhAmEoBKASggINQSoQQKIQSoRFAmEUJZCIBAmEEqEUICSYS0RCBCBCsdmbHqVzDWuj82VxaOpG/W3JWX/APH1zOWC4XymGkjkZN+RhBm4RwtQzsRioDsgMmAJkgRMkdbJ4diatxHiEzlExu4kG8zBQZGEIU2tg7lrQ7OCPAQSSDNxbiOnNRzRMZolswSLgHgY+7IGoQhKhCECYQSoQhAkhAhKIQhAAEYCMJSAAIIwEaBRCSQnMqIhAiEUJeVCECCihLhLpUi4gDU8THugXhMA6oHFseHjMnoADK0PZ3sk+q5pqU3Boykgz4geFtPdT+znZxtUiHFzm8GgsvOZpJIk2MmN41XUdh7MFFjWlxdAEaCLf5QVvZ7s+abYyhup8IteRcHktHQ2Zl1jloPcKXSrNAhoHX7+iUJPEctyBoYZkQb9fvVN1cKw6c+fUKV3SS7DoM1tvs1RqwQA06iANQZIym17HyWPr/h4xocGHJmsR4nNImRG9vuBO6F02th+Kra9IjSfmg49tTsPVozAzxMFhnMOhGvIErKvokEjhyIjkRuK9BuqNjxgDnz++KyPans22tmqU4Y/UgfDUkRcah3MIOTwihSsVh3McWuEEJiECIRgJcIZUCYRgJQCVlQJAQSw1BA7lRFqeISSEDWVJIT2VJhAnu7A7jItuI4rRdm9kPquaW5S0i5I0c0zuvHJUVFhLgAYnjp5rqHYTZhYC58bojS1zG6L680Gl2Ns1lCm1rPhAESST/UZ3qd8WpMcNJ5mE06peE7REm6CbRtHBS2nRRKdK3+U8asIJWmqU107lV1sZwn1hN/tvH5oLOqoWIo8Ex+3cvkmKmLvx6gj0QM1qXrpI+qr3YMGRMfL9R5KbUqEn9fomajkHPe2+wKtMCo5kje5pDgRcgmN+5YZzV6Kwjg+mWOEt4fouX9t+ygpONSiPCdw3dOSDCFqOEtzIQhAgBKASgEoNQE0IJ1rUEC3BJhOlJKBuERanSkwglbGwZqVWgODYvzMXgDiV2rZlIU6AdABMNYBA9lznsFsU1Koe5vhgw6xEzGWJ1XUdoDxMYNGN90DGHpSrGm0hMUKe7781Py7kCS7y81ExLj6c1LLfuFFxQAaZsJA04wgh1jZRi6fJSq0QeoUB9ieiAn1L8P9Jh20ItmI91Hq1OHNVWNxEAxr/tBoBiwbCLcLeyaq4uWn/Xqsy7GEHWdfJOnFkgfX9UGq2VjIMT66eSLbwDmuEnxfeizeDxcGTu06WlWb9oNMT4oBg5st902KDl+1aIY8ty6SJnW+vRQoWo7U4fxB72kEjdAIm4zD/SzQQJDUoBKARoDa1ElgIIFEIiEspJCBBCJKKNjZICDqX4atAw7DpdxI5zqtLiXZqjish2KxWWiB+XSwHGCQPsrS0HySTc63QWdEqU16h0dVNa1Acpmo2bcY9kuq0hNCp4h96SUER7Z9D7X+nuq6qLn75q3qiCBzHvb6qJiKEa2+iDOvBBPD7+/NVmKpa8N3mtDWpwD1+qqsSRpzQZ7EtidU3SqmI9/qrHFAGx13FV2LpkQRpPogN1bQzBv5+Q807hsVOZjr5oAgCeo5qLFz96/ZVV2hxRpszNEulpAF9LmeUFBZ7Vrk03g7jaRwsZ5/qs2r3B4v9pwziG+Lw2aIdvJmBE2uVSFASMBABKAQGAglgIIAQihKIREIEEJdCoGmS0O5HRJKSQg3XZ/aWemG5A2Z+EWEWAk79Stjhh99Fy7ssyq+sKdJmeZJbBIgCDPqtrst1Zxe2pULabHZR3WXM4wD43wYGoAEEQCTJgBrMO+9huTztp06dnuDebiB8ys9jdmUiSw0s4LRHfVH1Zv/ADuIPTkoA2SykB4MPSE2bkY2fIAfVBqn9ocKRHf0fOowfVNsxbSWOa5rml1iCCDuMEWWKNemXOY00yRuY5s9IKRgNn5arajD3LS796DZjh+eBYVBbxbxYzYgN1jasAmdVD2ttZjA2xe97SW02RmIb8R8RDWtB3uIGgEkgKm21txlJkOJfH5ADM8JM7ws1s/b9JxrP+LOACKnhLGsb4WSNAHZnf8AuFBb7Q20+4Dabebqhf7MZG78yzO0dsvPx1KVz/DTc2P+VQpJxz8QKYD3PkWpNGUtDZgufHhbc3KmVW0aFKHVcM17naAhxsLAuOp1QVTdoPMk1PRtI+mZhUmhi3PyjO1zT8WdoaW8waYgxvGXfqs9tBwcS6BAPxU49SBqOhVhgnECRG48ZHJBZuoCJ71h8ZblZmzAgTcuaIm8KPR2YL94c2ax5dJTuzqEurE7niDGjSymYJ0iS4+am1bZbSDAjmSEEWniP2Rr8lt/0J5G8qo2l/4jjpMO/wCQk/NW/aDDkiqAf/LMdYzaKlquzNpO/NTZ7WQMgJQRBKCBbUSNqCA4REJaSUCISSEtEUFv2QxLmYloaSC8OZyMiQD/AHBq2PYvFCrTcQABnkgXBzNBBnfaPRc5w9c03Ne0wWkOB6LoHZ53d4iq0DwvDajQL+F8kabgS5nRiC22q6pRHh0sMx/hHE843Khx+0qrQ44ejmsc1SoMzzAcQWAiYmBPOwW0xBBHiEjgRPtxUBzg2fCI9PYIOSMwmMqDvK7QC0yzM0Uzmn+GwdotfWrZMPJzEOdSF+Iq0zI36A68FPxOA7yoXAT1Bj/SVisEXVKVAeLLL3kWDS5rqdMEDdldVdfgziCgtqRacIx7mg525ySBJzXv5LkGPq06WJqsLTlqCxFoMu1G8mRf+ULt20KQFENFgBboNFxbtZs8ucS0Q4G3zhBJ2LhQXmD4JaS299dYIkcjayuO0ew6eLId4qbgAPC1pBDbAgEgNdG/os1sDFAkB3xxDm/m3SBvW1oiwGltwH1BQZDEbEZTGRpc0xEl1+sN3p/BYWpRABIeP5mED0MjzhX2JoTMzHMtaPUBR8AWgzTcagv4aZLmGNz6hlgE2MeLWASgjYGs/NVc7MQ5+rcrgC1jGXbFjLCpTqpOWDJkjj59UrDUC0BpMxq78xJl1Qb2+I+JlwJkIzDXFx1HzkD3+qCu2jVc3Fta4/HBaP5TaPp5KvrNjK38rYWoxWEa7/qIJdSaWtG65E+YMLO48RUcOED0CCMjCMBHCABBLAQQAoilkJJCBCKEsoiECAOK3/Zlrq9Ck6mQK1Jzw0v+FzYE03kS5rTAMgSC1pgiQcCQth+HGJIqPZu184g39PRBtKeLIB7zD12ka5WCsDzaaRcY6gHkmv26mTApYnp3FYD1e0D3VzTPmnO/axs29EFC7E1SP3WGLTOtdzGjqG0nPc7ocs8Qpey9mim2Sc1So7NUeQAXOMAWFgAA1oG4NA3KC7aT8RW7un8LbuPDgOuqvaW4FBG2tTkawBrzjcuc7eptuHATK6htNoyu5CPv73rlHaOqM4vrKDPPpUyfEy2/eJ3GCr7A7NouaD+8/tr1gPIB8KlxwHdVIiS0eoIj3Q7PVi0/ETGv6oNVR2NRBkMaTxcMx5XdJUpzG6ZiCktrgtVRtDGaifvkgmVDljgTY8CbQeRuPNVu1KmXNInQAeah09pScpM8fcg+cEdYUzGkOaHSTLR7SJQPbMrOaHSYbBMcbc+ioHGZJ1P1Uh+LcWBh0Fp3kKOgCMIkaBQKCAQQOFJIThSCgSQklLSUCYVjsHaZo16bzcAhpnc02JHRVxREIO0trqHtHEEMJVf2YxnfYemTcjwu/qZb3EHzVjiqV2cM7f8AHvCB3YeE7lsR4jd54uMH0Gnkom1+0jKBuHuA+IgW4Tf5JraW2W0xllzZkOfp1jgBx3rJ7R2nmLR4Htk+Jtw0AGLXlwgm+89EGvxu3WFtnWcLdemvkuR9o9tEVIa0ucTYbr6X48lfYxhNKASS5065iZaLcyZm5CVSwVLM1zgM0u8JAkAAZM3C9/IcUGJZiKr/AIiNTYWHhnXje3krfZ1UN6k7+O8eyf2pg6VJlMMc0u7sAkOEzo49SJP9yrqmOpy0SM7jfL/DPiJ6SbDkg01HHxbcdPqP0UHGvBPVM4Si5zRbT28UtPpwT21zkGUfFcbuX6IKylPhPIfMke7fdXTcR+6AtodeqqK9DKGtG7KPSE5SxDXzlM5Tl8xr7oHCiRoIAjRIwgNoRoNRoHCkFOFNlARSSjRICSUpG1hOgJ6IND2I2n3dY0nfDV05PGnqLei6HiGZ2Fuh3EbiND5ELkVPAP1+H5hdF2DtTvafiP7xgAdz/mHI/NA/W2ZTxdqzM2stkgW8O7omqWwxhiRh8tJrgRl7sPpyRZxEggjkQDvVvgvinr/lTK7baSOCDNl+OaAKmEw+KphmQPYe7cTa5a5rg2YNgVSvdUMg7OwzJOr6+aLAQQ2mZ00B3rZ18UA3KC4ep9FSY2s0nQk8wZ8kGD2hs17Ggl1MHKWgU6IaCDGmYuJNtbKrwHZ9tINJALrHKbwOfNafbFYAEQSdBy+5TGGoEUi92u7lwCCTsljC0PMQ0kjll0Cyrq/e1H1DoXEt6WCfxOJcygWgxOb3/wBqJWeGAAaQgtuzGB/acXTYYLc2Z39DRN+pgeao8fTGHx+KpCzRVdAG4G4HlK3n4S4SXVqx5MH/ANj9FzftFiM2Oxb9R31S/QkfRBdI4UHZ2JkQfJTkACNBGgUEEAggcIRRO5XrMEG7h5hSmsaNAEGZbhnnRpUinst51gdVduqJl9WUEOns5jbu8XyTxqBvwgAcEmrUmEk80CXuOqawe0H06rXtMZbEbiDYgpTzAVfjDAne4j5oOvtpupVMrxBt0IOhB3hWWWb7labSwArUQCPEAC07wYFgeaz2DxRAhxnUT0kEHmgkvw4cqDa2EiSCtAagEkFVOI8UoMZVa11QNOsq17RYdtKiGb4UHadECox5dlyOLusfRUXartEKphvPT76IKDaNYSR191BqPLj7AD0SHvk81quwOw++qd+8fumHw/zvHDkD79EG72LSGA2eS6xax1R5P5on9AvP4rFxLjcuJJ6kyV1n8W9t93hhQB8VY3/obc+pgeq5AwoLXDYqCIV5h8YHLL0VOZWgc0GmCUFR4DaBFiJCvaRDhPsgNqJGLIINR3ibe/mkPGqYegW6rb9Ey5+4eaZNQudDR/hSDTy2F0DZbCLLATkDUpLygj1eEeig4t4L6X/qUwemZsj0U97pnj971WvE1KYGudg/+QCD0y3RZbb+G7upMeCpv4P3jzF+oWpboEjEUGvaWuAIO4oOabTx7qJA+IE281Bq46sWlzaZcImQWj2mVfdqdjFg8RJZuefk/nz3quwbodAg2G/yQc029th9RxBsCdFQVqkTJ9Vue02xTnLgxziT4WNElxOgAHudAEns5+HbyRVxgk6ikPhG/wAXHdbTqgouy/Zx+KcHuBZQ46Gpybwbz9F1GgxtJga0BrGiABYABSmYHKNIA+7LDfidt3uaHcsP7yrIPJm8+enqg552z23+14p9QGWDws/pG/zMnzVPTCbCkUwgephSqY+qYpNncpjDpZA3g3K+w1XjqqTD07u/q/yrHDuifuEF1SqzrdEoTakAIINTUdzUTFV4apGIdCotoYm/EIJGG2iGPvo608FcCoPJZTCszGYhXeEflEHyP0QTnm0n0USrVsdyRWdMzfkknRATpi+nPekbIYHYzDDX99TOnB7Sll4A6qy/D3C97tGjwaS4/wBt/nCDvqZxeKZSY6pUcGsaCXE7gPqnVzH8TdqvqVqFCk/KynUDqkfxugw07oE6Hf0CBWJ7fluKeMXhyMI9gFNsNc7W76rHgTPAExG/dZVcVswVqFM4csNVwYx7WGmwEgloc5rhEkQOZCxW33uLqRd4gWuubHXSI09ViO2dXu2syEghwIgkQReRwIjVB6dp4drG5WNDQOAUWrRb5ql7DdphjsDRrkjORkqxuqsgPtuBs7o5WDsTL4QU/afEto03OdYAEleeu0FV9eq+q/4naD8rf4W+l/Ndi/Fat4GM3Ey7mBeFyLaFTcBrxQUXcQnadI8FLZh5038RwUqjh+soGKdKPkn2U/0UjutfLelPbHATzlBAcYqEfmHyt+im0ALTx9lA2iADTP8ANHkVa4dgiZQOUojz6oJQaDrKCC22jiIE8Vna1Wd+9Sdr4nclbB2cHDvXm0nK3eY3nkgnbMwxgE2HzU2obgAf4SzfoknkEDb233/RKa3/AGlNHFFG75IGcTYLYfgphs+IxFY/wMDR1eT9GrF7QdDSZjkuofgvSDMA+r/3KzvPIAwD1lBsdvY80qcME1HWbym2byVFS7NtLf3gzF2s81o20YBe67z7Dc0JdFsmUHDdsYvE0sViMO9xik4BohsGnAcwyReZn1WR7X7Vo1aYDqQFZpiWkgEa5sugXVPxRpFmOpPaAe8w7gRxNJ4g+lX2XGduYI1HPe25zkZRFg0XLuBmUGz/AAK21krVsK4wKwz0wf8AuUxLgOZZP/BdU2liCzK/mB5rhfYTCOY5mJ0NN0s6g39dF2LtRtBv7N3w+F7A5vKoYAb6k+iDB/iFtnva5ANqfhG+T/F728lhHHM6+kT98FO2nVzOJ6+u8qLQpx53KB6m2G6Jym2I5app081ODAGw6/E8kDbnZSDGuu9E5/6qqxW0w2wl3Pd5eqhuxdV+lhyQTdsVBk1vIKvKLTlE8AqbYuzxmzOEkcdFoSgbpU+frZBOsbx+yggocdWly1WyqeWhSB1j5rFM8T7cVv8ADshjBp4QgcI0FkiNZCcLURMgoGYEnf8ARJKXv5FE8DVBT7er+B112D8Gcx2exrwMrHvyneS45iT0LoXE+0dQktbxIXo3sRge4wOHZEHIHHq65+aC4xWiVhxZIrFO0hYIObfitUHfULgkUqthdwDnU7kcPD7HguB7dlji0Frm1D3kt5yMpPKNOK7L+IlWdo1v5aNJvT4n/wD7XE9qvdIaZgF5E6GXHTlZBr9iYgNw1IcvqVpe0+1pw1CgCIA7w8ZIho+ZjmFzjCbQ8FNvCBHn/lXu1a5OupjnpYD0CCqqazx+7pyl5X46JombXToERCBzDsGaT1UfHPNRwaN+vT6I81k5g6cX16/Q+qBnaOCBbG/dyhVWzj4spV5iXzA++artpYfunteOPi/X0QX2BpQ2fnopTimsI/M0RvEp0jT5wgcptm5IHVBEyDpr9EEFFsPD53SRvkraix42VNsHD5W9VbwUBlyS6oQhvQfHVAhzkVR1uSNoTdY25IM+2j3uNoUxve0e69S025WNHAAeghebuweG73a1Lg0k+gXpE3KBLWyUja+0GYei+q/4WjTidzRzJUpohcq/FTtBnrjCMNqcF/Oo8WH9rSfN3JBX1Nntrl2IqFzjV/eF2YZY0cIFwAAAOi5f2ywdNjhlGRwElkkxm4A6Df53XSsNXyYeX/BTIYSxpJDYJgxAJvxXHNt441q9SobZnG0mw4XQPdncNnrAn4WDMeug9/krnGvknrqkbDo91QLzq+/9osB8z5phzroCZrrqnW66JDPv6p4Nj7uBKAd1f9Y+fBOmnlJGu6f0GqNok2+wlBmblwn5eiBNGnJEiQBeeWiaxgEOkWFuSm0Kev3w/VVm0ahqObSFifi3Q0G5KCXsGe5bzzR0BsrJ25FQYGhobaLAcNUdQnigNrovMII2yYnh1QQWWCpwz2TxRoICYZkc/miczcgggAbr1hRNpuytO/qggge/B5ubaDnHUA/Veg6QQQQFi6uRj3i+Vrj6CVwXtBhf+vqOzSXQ+/F2u+9xPmgggjbbxrm0nMBMEyRNiTG770XNKjc9UDTMQPWAggg120mZAGDQWHKLKqDfqUaCByi3xD0+qdaNeseiCCB4TE/doCU6nAMHh7wgggLFVMrTG/X05pjYGHBYXn4nkSeUxCCCC6A8IPl7wku+SCCBTKcokEEH/9k="/>
          <p:cNvSpPr>
            <a:spLocks noChangeAspect="1" noChangeArrowheads="1"/>
          </p:cNvSpPr>
          <p:nvPr/>
        </p:nvSpPr>
        <p:spPr bwMode="auto">
          <a:xfrm>
            <a:off x="155575" y="-2079625"/>
            <a:ext cx="2857500" cy="4343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293" y="1709738"/>
            <a:ext cx="120159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68006" y="4180009"/>
            <a:ext cx="120159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43247" y="4180009"/>
            <a:ext cx="121457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6200" y="3669268"/>
            <a:ext cx="2130425" cy="369332"/>
          </a:xfrm>
          <a:prstGeom prst="rect">
            <a:avLst/>
          </a:prstGeom>
          <a:noFill/>
        </p:spPr>
        <p:txBody>
          <a:bodyPr wrap="square" rtlCol="0">
            <a:spAutoFit/>
          </a:bodyPr>
          <a:lstStyle/>
          <a:p>
            <a:pPr algn="ctr"/>
            <a:r>
              <a:rPr lang="en-US" dirty="0">
                <a:solidFill>
                  <a:schemeClr val="bg1"/>
                </a:solidFill>
                <a:latin typeface="+mn-lt"/>
              </a:rPr>
              <a:t>George </a:t>
            </a:r>
            <a:r>
              <a:rPr lang="en-US" dirty="0" err="1">
                <a:solidFill>
                  <a:schemeClr val="bg1"/>
                </a:solidFill>
                <a:latin typeface="+mn-lt"/>
              </a:rPr>
              <a:t>Dantzig</a:t>
            </a:r>
            <a:endParaRPr lang="en-US" dirty="0">
              <a:solidFill>
                <a:schemeClr val="bg1"/>
              </a:solidFill>
              <a:latin typeface="+mn-lt"/>
            </a:endParaRPr>
          </a:p>
        </p:txBody>
      </p:sp>
      <p:sp>
        <p:nvSpPr>
          <p:cNvPr id="14" name="TextBox 13"/>
          <p:cNvSpPr txBox="1"/>
          <p:nvPr/>
        </p:nvSpPr>
        <p:spPr>
          <a:xfrm>
            <a:off x="882650" y="6092309"/>
            <a:ext cx="2130425" cy="369332"/>
          </a:xfrm>
          <a:prstGeom prst="rect">
            <a:avLst/>
          </a:prstGeom>
          <a:noFill/>
        </p:spPr>
        <p:txBody>
          <a:bodyPr wrap="square" rtlCol="0">
            <a:spAutoFit/>
          </a:bodyPr>
          <a:lstStyle/>
          <a:p>
            <a:pPr algn="ctr"/>
            <a:r>
              <a:rPr lang="en-US" dirty="0">
                <a:solidFill>
                  <a:schemeClr val="bg1"/>
                </a:solidFill>
                <a:latin typeface="+mn-lt"/>
              </a:rPr>
              <a:t>William D. </a:t>
            </a:r>
            <a:r>
              <a:rPr lang="en-US" dirty="0" err="1">
                <a:solidFill>
                  <a:schemeClr val="bg1"/>
                </a:solidFill>
                <a:latin typeface="+mn-lt"/>
              </a:rPr>
              <a:t>Nordhaus</a:t>
            </a:r>
            <a:r>
              <a:rPr lang="en-US" dirty="0">
                <a:solidFill>
                  <a:schemeClr val="bg1"/>
                </a:solidFill>
                <a:latin typeface="+mn-lt"/>
              </a:rPr>
              <a:t> </a:t>
            </a:r>
          </a:p>
        </p:txBody>
      </p:sp>
      <p:sp>
        <p:nvSpPr>
          <p:cNvPr id="15" name="TextBox 14"/>
          <p:cNvSpPr txBox="1"/>
          <p:nvPr/>
        </p:nvSpPr>
        <p:spPr>
          <a:xfrm>
            <a:off x="3425852" y="6177274"/>
            <a:ext cx="2130425" cy="369332"/>
          </a:xfrm>
          <a:prstGeom prst="rect">
            <a:avLst/>
          </a:prstGeom>
          <a:noFill/>
        </p:spPr>
        <p:txBody>
          <a:bodyPr wrap="square" rtlCol="0">
            <a:spAutoFit/>
          </a:bodyPr>
          <a:lstStyle/>
          <a:p>
            <a:pPr algn="ctr"/>
            <a:r>
              <a:rPr lang="en-US" dirty="0">
                <a:solidFill>
                  <a:schemeClr val="bg1"/>
                </a:solidFill>
                <a:latin typeface="+mn-lt"/>
              </a:rPr>
              <a:t>Jeffrey Sachs</a:t>
            </a:r>
          </a:p>
        </p:txBody>
      </p:sp>
      <p:sp>
        <p:nvSpPr>
          <p:cNvPr id="16" name="TextBox 15"/>
          <p:cNvSpPr txBox="1"/>
          <p:nvPr/>
        </p:nvSpPr>
        <p:spPr>
          <a:xfrm>
            <a:off x="5985319" y="6172200"/>
            <a:ext cx="2130425" cy="369332"/>
          </a:xfrm>
          <a:prstGeom prst="rect">
            <a:avLst/>
          </a:prstGeom>
          <a:noFill/>
        </p:spPr>
        <p:txBody>
          <a:bodyPr wrap="square" rtlCol="0">
            <a:spAutoFit/>
          </a:bodyPr>
          <a:lstStyle/>
          <a:p>
            <a:pPr algn="ctr"/>
            <a:r>
              <a:rPr lang="en-US" dirty="0">
                <a:solidFill>
                  <a:schemeClr val="bg1"/>
                </a:solidFill>
                <a:latin typeface="+mn-lt"/>
              </a:rPr>
              <a:t>Thomas C. Schelling</a:t>
            </a:r>
          </a:p>
        </p:txBody>
      </p:sp>
      <p:sp>
        <p:nvSpPr>
          <p:cNvPr id="17" name="TextBox 16"/>
          <p:cNvSpPr txBox="1"/>
          <p:nvPr/>
        </p:nvSpPr>
        <p:spPr>
          <a:xfrm>
            <a:off x="6318277" y="3604059"/>
            <a:ext cx="3054323" cy="369332"/>
          </a:xfrm>
          <a:prstGeom prst="rect">
            <a:avLst/>
          </a:prstGeom>
          <a:noFill/>
        </p:spPr>
        <p:txBody>
          <a:bodyPr wrap="square" rtlCol="0">
            <a:spAutoFit/>
          </a:bodyPr>
          <a:lstStyle/>
          <a:p>
            <a:pPr algn="ctr"/>
            <a:r>
              <a:rPr lang="en-US" dirty="0" err="1">
                <a:solidFill>
                  <a:schemeClr val="bg1"/>
                </a:solidFill>
                <a:latin typeface="+mn-lt"/>
              </a:rPr>
              <a:t>Donella</a:t>
            </a:r>
            <a:r>
              <a:rPr lang="en-US" dirty="0">
                <a:solidFill>
                  <a:schemeClr val="bg1"/>
                </a:solidFill>
                <a:latin typeface="+mn-lt"/>
              </a:rPr>
              <a:t> </a:t>
            </a:r>
            <a:r>
              <a:rPr lang="en-US" dirty="0" smtClean="0">
                <a:solidFill>
                  <a:schemeClr val="bg1"/>
                </a:solidFill>
                <a:latin typeface="+mn-lt"/>
              </a:rPr>
              <a:t>&amp; Dennis </a:t>
            </a:r>
            <a:r>
              <a:rPr lang="en-US" dirty="0">
                <a:solidFill>
                  <a:schemeClr val="bg1"/>
                </a:solidFill>
                <a:latin typeface="+mn-lt"/>
              </a:rPr>
              <a:t>L Meadows</a:t>
            </a:r>
          </a:p>
        </p:txBody>
      </p:sp>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32077" y="1682262"/>
            <a:ext cx="128289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981200" y="3657600"/>
            <a:ext cx="2130425" cy="369332"/>
          </a:xfrm>
          <a:prstGeom prst="rect">
            <a:avLst/>
          </a:prstGeom>
          <a:noFill/>
        </p:spPr>
        <p:txBody>
          <a:bodyPr wrap="square" rtlCol="0">
            <a:spAutoFit/>
          </a:bodyPr>
          <a:lstStyle/>
          <a:p>
            <a:pPr algn="ctr"/>
            <a:r>
              <a:rPr lang="en-US" dirty="0" smtClean="0">
                <a:solidFill>
                  <a:schemeClr val="bg1"/>
                </a:solidFill>
                <a:latin typeface="+mn-lt"/>
              </a:rPr>
              <a:t>Nathan </a:t>
            </a:r>
            <a:r>
              <a:rPr lang="en-US" dirty="0" err="1" smtClean="0">
                <a:solidFill>
                  <a:schemeClr val="bg1"/>
                </a:solidFill>
                <a:latin typeface="+mn-lt"/>
              </a:rPr>
              <a:t>Keyfitz</a:t>
            </a:r>
            <a:endParaRPr lang="en-US" dirty="0">
              <a:solidFill>
                <a:schemeClr val="bg1"/>
              </a:solidFill>
              <a:latin typeface="+mn-lt"/>
            </a:endParaRPr>
          </a:p>
        </p:txBody>
      </p:sp>
      <p:pic>
        <p:nvPicPr>
          <p:cNvPr id="2051"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934200" y="1661928"/>
            <a:ext cx="100795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641877" y="1682262"/>
            <a:ext cx="129454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3803677" y="3669268"/>
            <a:ext cx="3054323" cy="369332"/>
          </a:xfrm>
          <a:prstGeom prst="rect">
            <a:avLst/>
          </a:prstGeom>
          <a:noFill/>
        </p:spPr>
        <p:txBody>
          <a:bodyPr wrap="square" rtlCol="0">
            <a:spAutoFit/>
          </a:bodyPr>
          <a:lstStyle/>
          <a:p>
            <a:pPr algn="ctr"/>
            <a:r>
              <a:rPr lang="en-US" dirty="0" err="1">
                <a:solidFill>
                  <a:schemeClr val="bg1"/>
                </a:solidFill>
                <a:latin typeface="+mn-lt"/>
              </a:rPr>
              <a:t>Tjalling</a:t>
            </a:r>
            <a:r>
              <a:rPr lang="en-US" dirty="0">
                <a:solidFill>
                  <a:schemeClr val="bg1"/>
                </a:solidFill>
                <a:latin typeface="+mn-lt"/>
              </a:rPr>
              <a:t> </a:t>
            </a:r>
            <a:r>
              <a:rPr lang="en-US" dirty="0" smtClean="0">
                <a:solidFill>
                  <a:schemeClr val="bg1"/>
                </a:solidFill>
                <a:latin typeface="+mn-lt"/>
              </a:rPr>
              <a:t>Koopmans </a:t>
            </a:r>
            <a:endParaRPr lang="en-US" dirty="0">
              <a:solidFill>
                <a:schemeClr val="bg1"/>
              </a:solidFill>
              <a:latin typeface="+mn-lt"/>
            </a:endParaRPr>
          </a:p>
        </p:txBody>
      </p:sp>
      <p:pic>
        <p:nvPicPr>
          <p:cNvPr id="7170" name="Picture 2" descr="P:\com.images\Events Photos\2014\20140312-Sachs External Lecture &amp; Dinner\iiasa14_330.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119622" y="4180009"/>
            <a:ext cx="27428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26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17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455613"/>
            <a:ext cx="8378825" cy="1143000"/>
          </a:xfrm>
        </p:spPr>
        <p:txBody>
          <a:bodyPr/>
          <a:lstStyle/>
          <a:p>
            <a:pPr algn="ctr"/>
            <a:r>
              <a:rPr lang="en-US" sz="3600" dirty="0" smtClean="0">
                <a:latin typeface="+mj-lt"/>
              </a:rPr>
              <a:t>SOME LEADING US PERSONALITIES FROM GOVERNMENT AND ASSOCIATED WITH IIASA</a:t>
            </a:r>
            <a:endParaRPr lang="en-US" sz="3600" dirty="0">
              <a:latin typeface="+mj-lt"/>
            </a:endParaRPr>
          </a:p>
        </p:txBody>
      </p:sp>
      <p:sp>
        <p:nvSpPr>
          <p:cNvPr id="4" name="AutoShape 7" descr="data:image/jpeg;base64,/9j/4AAQSkZJRgABAQAAAQABAAD/2wCEAAkGBhQSERQUExQVFRUVFBQYFhQVFBQUFBQUFRUVFRQUFxQXHCYeFxkjGhQUHy8gIycpLCwsFR4xNTAqNSYrLCkBCQoKDgwOFw8PFywcHR0pLCkpKSkpKSkpKSkpKSksKSwpKSkpLCkpKSkpKSwsLCkpKSksKSksKSwpKSkpKSkpLP/AABEIARMAtwMBIgACEQEDEQH/xAAbAAABBQEBAAAAAAAAAAAAAAAFAAECAwQGB//EAD0QAAEDAgMECAQFAwMFAQAAAAEAAhEDIQQSMQVBUWEGEyJxgZGx8DKhwdEjQlJi4RRy8UOCkhYkM1NjB//EABkBAAMBAQEAAAAAAAAAAAAAAAECAwAEBf/EACsRAAICAgEDAgUFAQEAAAAAAAABAhEDITESQXFRgSMzYbHRBCIykfBCE//aAAwDAQACEQMRAD8A85FFS6taAxPkUxqM3VpdWtPVpdWsYzZFLKr+qS6pYxQApAqw002RE1jBykHpsiWVCjWTD1PrFTCuw+DfUsxrnf2tJ9EArfBIPT5kSo9D8W7/AESP7i1vqVeehGLH+mPB7UvVH1KKEn2A6UInU6JYsf6Lj3EH0KG4jCVKZh7HN/uaQimn3A4yXKGhNCrzp+tTCjkJoS61IPQMOApQmDk+ZAJFwSSc5JEBENUsqtDE+RYaioNThqsyJ+rQBRXlT5FZkThqNgoqyJurV8KdKjmIA3rWajL1KIbK6M1sQYY229xs0eO/wXV9H+g8kPrd4Z9Su0oYUNAAFhuFgFGeWuDox4E9yOX2R/8AnlGnBq/iO4GzZ7pv4rpqOFbTENAaOAAHotYYn/p1yuTfJ2RjGPBklRIlbzhh3qDqMbko6kjAWqurSzWIBB3EA/JbjRUSz3wRGs5PanQihVktaabuLbDxbouE2x0eq4Y9oS2bPHwnkeBXshaseNwjXNIIBB1BEg+BVYZXHkhkwRnxpniRKYOXUdJOiBpTUpSWalupZ472rl8q7IyUlaPNnBwdMmHJ8ygAnRoWx3OSVZTrAsJtCllTtClCQsNlSyKYCcBYxDIlkVkJ4WAVimu16IdGSCKr9CJaNPHuQPo7sw1qwGgF3HkvTcO0ZYGg+nBTnLsVxx7jx73KQqKt1SNIlKpB5eK5mdqRa/EwB771fRdNysHXxz+w5LTSxQO9KFrRozwolygKnuUwbzRSFHhV1Ap5lF+qp0mTKCFS+6teFTUKVoomYcVSXn3STYApuzsHYcdP0n7L0eqyUKxmGDg5rhIOo9702OVMnlgpqjzLqEjQRbH7ONJ5G7ceI3FZTTXYpHmONA59FJbKlNJaxaLmhShM0KYCVlRoTwnhShAxGE4CkApBqxjsOhWFytc7e4x4DX1XTgwPNCOi9MNot4keUn+EeNOf598VF7Z0R0gdVxMGQDv7kzq51An1HNZse3tbz7tZNQq/uk8NFKaOuL0W9ed5DRzu7yWikybgO7zYHnCyPqtNyTmH6G5jHMlW02A69aNL2I3xoNEqHNbcSdND5K9rzx8lih0GC2oOFpPzhVDFtBIuw/pP2P3T0I0FH1oHNV1MSPksLMS4XEOHIdr/AI7/AATDFsfcBpI48e77puAUa3VJustet7KmWki48bAeHFRcwb7oMKIMqGVlxhvpu1434rRXrZbW36eneslU218UqGBm0MD1ggRmGi5WvRLXEEEEG4Oq7I1byhfSOnJDrG3AzfjxV4M4c8O5zVRiSseElY5SAUgmaFMBKOOFKEgE4WMKFNlM637+CuwVEF0us0Xd3cPFdBsjp1S60UcgYw2Btl7nD6pJTrg6MX6d5E5BvYGJHVDQnKEapVZB4IR+E1+cEAOtlEZeXdqtjsSGb4EjnO5Tux3BrRk2g0SfYvdZXMsCALW9+9yJ1O02felkLrECxiLwPObeanLkslSMGM2tlabAAC82Am14+IngsWxukNR4DWlhOYidIuAG9x43WPaf4rnMN2yf5QV+CdQc5zHHLBGW5B743CPNOkCUmtnqTQ8ialKT+ppk+Y+quBa8QCDyeAY8YlcLsjp9DQHFwItIA3adk2PgulwnSKnVFjLt8Rm5HLqj0hUrLsXg2i+U0/3UzLfFunyCFVasGXjMP1skHuIHuyNueZk/LXyVDsG0umYP6mmCTzGh8luCgPOLpmQa7wI07M8rpx1bvhq1J4ktPoFqrYN89ioP97L+YKorYGoBdtN/9tneRE+RQNZQ9xb8Ls/H8rt/OCs9fGHm3mQfVU/0/a+Mt/YWz6wR81XWDpkiR+37JTEjVFoOpCjtuDSYd9xyjeCsh1tpryWvaTh/TsnefoqQ5ObP/E56oElKoElc4CtoVgCiwKwIDiATgJKULAL6bh1VQHUj00WPA7JHVEnVxseQ0V3UZiBxRfHYZzKLGgflgKM+T1P08/2JF+yx1jWtm+hE8N66elQAF+G9Bei2xzSp53kl7psdwlFMRUU2NWzWbtImLa8Fzu1nuGbQm/7hHGd38oxhcQZiPDjxspY3ZgeJLZNrQPLVKgSOAD3aDU6mPcK47Nqv4AcCbnwEo/U2RDT+Uz36zErnMdtnF4aJosfTNs7QYF98CyqhLpbBeKwLqZsADe4gzx1CbD4uqz4THGAPmNESxO0OsALmGmTpOhPJyFvfv0I9OKa60xaT2jrtmbcdbPodctjPcjLcYBBHdM81w2zMfnOWLroadYNN7wN/ysgyi4DzHSYmw1JMXKjiGPAzDtW0BB1XMv2rAIJib/ZDv+pHUzIJJ+XlKFA6zp6uNe+xpF3e36nRZMRhHASGltpjNmH8IQzp8+D8IIve4GnioVOlnWROUE72mJvwKVxYP/SJdVqzpqfXgtG1HQym3gDPes+y6OZ2aIHof4hLH18zjwm3IKmNbObNLVGCoEk9RJXOQgxTAUWKYSjjgKULPWxrWEBxglPTx7CYBlABsw5hze8LtmYcVKbHATlMHkQuIwOEdXqNY3kSfQfJek4LAupk5T2Yl1p3XhTm+GdmDhmXCg5b8THdNlGpEk+d1aTMmPfsrLiDG7+VE6SVKsJ3a7kZwlSQJXMsqnNEc7a3jWSiGExvDd3LJBey7alAXnQiCPfsIG+m4TDgZ15jmDYldSHB4iPHQeaEYro6+Zpka6OuPOLJkLo53aOCDxDqYI/tLfQ2Qc7DYSGiYO6dPErrmdGcQ4nO9rRf4ZNvGxRPA9H6dK93OP5jeft4ImtJaOOwfRQCr2AcocInVXdNqnUNsILiB3RcrusNhAHAQud6f7PztaeD/lBssTt8Hl/9a4n8zidwv/hQrOdPaYRzN/kjlXo9SPx5xP5mughU0tgup6VXVGRYXJOtyHG3cE1mcWBGYYE8ARFu+bytFLA9ppad4F1pO8FpaRpaAfst2zcN2gTy/wAINi9Cs6DB0slAuO8evBCiEY2g78NreABPvyQkhVx8HLluyioEk9QJJyJW0py4DVVt9hTxdAlp4pSiRzG02Oq1w1vnwCN4TANpgNHiTqVVsWh26jjqCAtmId2ljLR0/RxzaVPrDvqGe4Cy6Ol0hbUzMZeWyT32C5bZjwcM8fpqX7nNVvR+kKbKrmi7nj/i0ad0lJONwUvY68WRW4M6bD1rd3uVOo2f4WPD1BYD7LbSqzHJRLmHE4EiSBmO6DEgaqrZp7RkRy4I2GyVUcOGuJ/lFBRswz4Av81dUxrWi/z/AJQbE7QDAVz9XE1MQ7syKe8/q5D7om6U+Tp3bdznLSbmjV2jR3lX0q79HC/L1QTZOOZTlpgFp05bj4o7RxIeCedoTIzVGvC0ouUN6QYbMAeDgfkQfUItTqCB7hY8ZXAB4c7cUWTXJx2OwUAlgDgfiaNe8IDVqbmnTdoRyXUbOeWPLHXtmbzY4n0Nlditm0nHMWtnu3qbZWji20C6QQrqVMM8N+9HcQGtEACNyA13Zj4oLbFk1FWyug9zpc4/Fu3AblaU6YrqSpHmzl1OyionSqJIkx6bQPNXHgqac/5+ysj5eqQsDmMyucB+YSs1WpBHetONkQeCG490EHxTIVnUdG6ubrWfqZI72n7St2z8RAc3vtx93XP9E8Z+Oy+pLT/uBRHE1uqxEbiYn0WStSj7/krB04y9vwG9n4oXB3Ej34RZF6Dt44rmf6gsqtMdmpAn9wOkbkfw9XcD75LnZ2WEmVySI/xdLFYmAqQ+xA1ScwFvaQoYCjCvxL4NmA34uP6R9UfwmGyDLEDSBpELE3bNKn2QYhasDtIPNjZMhW2AelWwHPOem4sdpI0PAELncBtfEYZ+WsSW8R6zvXpOIpuI0HPePLiuO6Q4QuMZTuRBdhqh0jaQDmH3Cx7T6TNAibnS64zqXgxJsmp4aTNyeawbD+H2znrt4ZCPn780arVBY/p07965FjctWmeTvlBR3EYkZUGOmYdoYy5WVgsoVBJkqxNjXc4/1E+xJMU4TFWOQpqJJVEkQEBiLblaHujTzVdGxnjqd/mrXHy+aQrZmxVKdTPu6E4ukCyOGiMlCsSId3/wnSFkDNm44sqA6EGfJdVt5/WsbVbw9/Ncfi6UPkI3sXHSDTdodORRppqS7AjLTi+4cwON6/DxIFRnHXM27SjWEx4ytI4C3DSfnK4Qudh62YaCzhxHEIqza4DhfskajeD9VLLDpeuGdeLJ1LfKOvp7UETy9OKrfUq1zlpyG73cv2oZsmtTqWJ36W4rp8GQ0DLpwsFFHQnZXhuh9CAXNDjxd2p81DF9E6Lh+G59A/8Azd2D/sNvKEVpYj/Kz4ig4m3O/vVEJxu0+i+0aN6GJ6wDcbFCP+t8VRluKov/AOMzHNdrXNYb/FZKmILrVgHeCa/obnuctS6VUsQbtLT3Qf5WxoFoMyp4rY1B2jI5tsVhOCNJ3ZLsp3OMwl0ZphKqzM5hH5c3zAVlf39lopUQ1oWGtVkmFuRW+lWVzN04USnBV0qPOlLqdkkzilKZyIpU9JM8pIgIAe+5ODutv/hQDyPr9CmcUo4ideKyYwb7+9y0uO8fyqqzZTIwDxLZUcO7KQeHor61O+h3rLCdOmRZ0OJZnYHi5Ah3dxQ4YXskDQXjlxH1S2fiy0XuNCFrpOyOBFx6tOo8k7j1JxXlfgeMulqXs/yY8JiHUngnSR5L0LY+1mvaIdu07uMrkNp7OytDhek+7H/pn8juBWTZ+LdRdI03rgTs9FLpf0PVcNXB33HsrfTqt3nTjwXntLpCDBHiD6rbS2xmvM8tUxbTOwrlp0EoXicALrBT2sARPlKnU2sCdbe5QDRirsynjzWLEMzc5j1RDEYgEczohGJxYFplADdGnF4uBA4LCwoTjtp3geJ+gSwmPjVPFVyceWfVpBglIFUsrgq0FVOUlKZxTJOKxmVPKSaomRAYqOJkXVrqsW15oXTMLXRqzY++CLRkzSKngk42VAN44FSHL5oDWZMYy6w1mIlix/lYH3HcUyEkh8Ce1kOj9OTtyI0sIbsJu2S37cwgtQx73oph8aXtDxOZsSim06X+YVTW/wDI6PozjRei/wCF/wAM3AdvbHP1QfpPst2GeHME0nHQz2DwB4KTnXa8fmuORBuO8FdcGMxmGId8UQ7k7cR36qOeKjJZktPT8nTgk3F4m9rjwecUccHblso1iNCQsGL2a6hVc0i4MH7/AF8VaK9kGullIStBX+pdG4qxu0i27jEcbDzKCHGZRvPogGOruc6SSfG3gFkrDPL0KzrNp9KsrYpdp36vyt580P2HtB1R7hUdmJFp+yGYEBzY3j6q3Z9JzaltQVlFSTj3JuclKM+xurVCXOtGV0WSZUVFR5zOJ/M4mPkPkkCirJNq9BTD4shF8NiA4Llw9bNn4yHQmFZ0iZxUWusk4oisqqFOoVCkgA50YpaaFaLwhjSFaKqoTCrX5hM/4UmVdPJD6NY8Ve2rr3IFLNzrhCqggn33IjSf81i2hTi/FAzMNSpJ7lo2TiclSDo4LCx107zEHgZTISzqqYHapnf2qZ/dw8Vp2Vt8YU9ZUPYIhwAknhA4yhdI52Di2CO4rDtlzahNrBunB0JpSUYtS4f3KJOUk46a48eg3STpY7EVRUa0NbEZdXEcXO3nwUadSnVaCxwD4vTcYvwafog1NlwNPRaILDDmggmeG7cVOWJJKPpx4KRyu3JlFbFEk8Bp39yoeNBxWnFOBcCLCJM8brG50u8UqiaT15CWyaUEu1aLHmt3Wm7rAkRA3DgsNJ5yAbuHNWdZZK1tmUtUhy6U4KrlPKIhMlM2pBTSqqhRQrOv2fWzMCvcUM2LU7CIOKxiuo5Mo1HJLGOVfs0j/wAbp/ade4FUMxN4IgjUItUpcEOx+Fz6WcPmnJltOurRVMfLzQWnXIsdy2U8SsGw9hakjyU8XTzMPvuQzDYv6b0Sw9cOBHvegOmAwYVjm2UsZSyvI3ajx3eaTHIoUJbPrRTD/wBMtd9Flwrw7O4C2Yz9FnZiC3MAJDhcTvGhRDo3g7uafzN9EmRdUH9C+GVTX1AlRsEhaa7QaYcDcD0V21tnllQj3yPvgo4TDZ2uZviR38E8twUl2Fiqm4eoMrOkCN6fD4Y/EdFHC0iXZeB8kVxdINAbuiTyCEnvpXcEVrqfYx0h2fEqyVFj5EqUWSPkC4GLd6cFRa6E5hCjWTDlXVTgqNVMhWHthu7KKOKDbDfYoo56ISNQplW96dYxiBVdbDSpCq08u5SjgfOxTi0gJtDBTfeB5rDTeulrDiIK57HUcr+RuhyBqidDEItg6+iAUNUSoVIWAghj2y3MNW+hWKmVspPkGd6w5SPBYYumCDz9UW2PWy1WHdInxshBuFswT5A96KkFacfVAumn6HR9I8IAWuIsZafUII/AGk5rxcbjx5d66nazOswodya76FDdnHPRqMOre0FHDL4W+zp+Dryx+JrurXkFYTDM6yo8aWP1KD7bxEAN3vMnu3Ithh2HH9To8BquX2pWLqrjwMDuCpCCim/b+iOXJ1JL3/s1Yb4QrHOhV4P4VbUZIUe4t6IFOVWARqnlNQLLAUzzZM1M51lu4Qnsd0SiT6iGbMENWpzk1C2SqVUlQ8pI0Cys4ZIU3LawypMbCA3SY6dQ6FYtrYWWZh+VF3UhdVupcu9AzWjlaMXWyi4JY7ZuR9vhNxy4hMyBosxKo2Uaqepr3qpj1Y9ZjIWZXYB0EgrNmUsM/teCpjdSBLg9F2FFTDZTuzN8DcLl/wCr6nP/AGuaffgjnQ/EfG3iAfKy5jpiMlWoBvMjuIlJBJZMkPXZeb+HCa7aGoEmjbc0nxJXNbRZFTvhdbgKP4B5tjyC5va9O7CqKV9S9Cc40ov1JYT4VeqsN8KtCgzIreFBSc66gsKyQKYhJNKBgtgWdlXOCWH+EKTiqilDkk70kaMamqQKoY5XZtUhVE3BVuEqU2Uc29YJjxlIOBafA8Cg7KMao7iWyEHxGs8foiTkJpVwdbxWdsK8OkIARFONQkoOKy0FnU9GMVlrN5y3zFvRYenjP+4b+4D1hU4CvlLTwIK09LXZ8VRA/RPmZT5Pmxl6opB3hlH0Zr2G3Mxw4GPkuc2tS7PcV0PR11nju+yDbRZOfkT6oQX75oae8cGYMOOyrJUKRspgpCVlT1WCrahVUrIBMKNK7gE0qWHPaCJmGxYBRc5QdUUcycUdzklEpLAL2FXt0SSSFkSp6FVhJJYI1TRBsV9UklhJlIWinomSWFQ6gkkgMzbhdPBbcRfFUJ/9P3SSVsn/AB7/AGGx/wAZeV9zd0d+N/d9Vm2owfi97vqkkhD5svCDP5MfIApGymEklIn3Kaig0JkkTMTgpUDdJJYVhCVNqSScAnJJJLG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1682262"/>
            <a:ext cx="271940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5" descr="data:image/jpeg;base64,/9j/4AAQSkZJRgABAQAAAQABAAD/2wCEAAkGBxQSEhQUExQWFBUXGBcaGBcUFxcXGhcYFxwXFxgXFxgYHCggHBolGxcXITEhJSkrLi4uFx8zODMsNygtLisBCgoKBQUFDgUFDisZExkrKysrKysrKysrKysrKysrKysrKysrKysrKysrKysrKysrKysrKysrKysrKysrKysrK//AABEIARUAtgMBIgACEQEDEQH/xAAcAAAABwEBAAAAAAAAAAAAAAAAAQIDBAUGBwj/xABBEAABAwIDBQYEAwgBAgcBAAABAAIRAyEEEjEFQVFhcQYTIoGRoTKxwfAHUtEUI0JicoLh8ZIkUzNDc4OissIW/8QAFAEBAAAAAAAAAAAAAAAAAAAAAP/EABQRAQAAAAAAAAAAAAAAAAAAAAD/2gAMAwEAAhEDEQA/AOU5Unu0+QihA1lQyp2EUIG4QypwhCEDcIoThQIQNQihOEIoQNwjhKQQJyo4RwjIQIhCEuEIQIhFCchAhAiEIS4QhAmEoBKASggINQSoQQKIQSoRFAmEUJZCIBAmEEqEUICSYS0RCBCBCsdmbHqVzDWuj82VxaOpG/W3JWX/APH1zOWC4XymGkjkZN+RhBm4RwtQzsRioDsgMmAJkgRMkdbJ4diatxHiEzlExu4kG8zBQZGEIU2tg7lrQ7OCPAQSSDNxbiOnNRzRMZolswSLgHgY+7IGoQhKhCECYQSoQhAkhAhKIQhAAEYCMJSAAIIwEaBRCSQnMqIhAiEUJeVCECCihLhLpUi4gDU8THugXhMA6oHFseHjMnoADK0PZ3sk+q5pqU3Boykgz4geFtPdT+znZxtUiHFzm8GgsvOZpJIk2MmN41XUdh7MFFjWlxdAEaCLf5QVvZ7s+abYyhup8IteRcHktHQ2Zl1jloPcKXSrNAhoHX7+iUJPEctyBoYZkQb9fvVN1cKw6c+fUKV3SS7DoM1tvs1RqwQA06iANQZIym17HyWPr/h4xocGHJmsR4nNImRG9vuBO6F02th+Kra9IjSfmg49tTsPVozAzxMFhnMOhGvIErKvokEjhyIjkRuK9BuqNjxgDnz++KyPans22tmqU4Y/UgfDUkRcah3MIOTwihSsVh3McWuEEJiECIRgJcIZUCYRgJQCVlQJAQSw1BA7lRFqeISSEDWVJIT2VJhAnu7A7jItuI4rRdm9kPquaW5S0i5I0c0zuvHJUVFhLgAYnjp5rqHYTZhYC58bojS1zG6L680Gl2Ns1lCm1rPhAESST/UZ3qd8WpMcNJ5mE06peE7REm6CbRtHBS2nRRKdK3+U8asIJWmqU107lV1sZwn1hN/tvH5oLOqoWIo8Ex+3cvkmKmLvx6gj0QM1qXrpI+qr3YMGRMfL9R5KbUqEn9fomajkHPe2+wKtMCo5kje5pDgRcgmN+5YZzV6Kwjg+mWOEt4fouX9t+ygpONSiPCdw3dOSDCFqOEtzIQhAgBKASgEoNQE0IJ1rUEC3BJhOlJKBuERanSkwglbGwZqVWgODYvzMXgDiV2rZlIU6AdABMNYBA9lznsFsU1Koe5vhgw6xEzGWJ1XUdoDxMYNGN90DGHpSrGm0hMUKe7781Py7kCS7y81ExLj6c1LLfuFFxQAaZsJA04wgh1jZRi6fJSq0QeoUB9ieiAn1L8P9Jh20ItmI91Hq1OHNVWNxEAxr/tBoBiwbCLcLeyaq4uWn/Xqsy7GEHWdfJOnFkgfX9UGq2VjIMT66eSLbwDmuEnxfeizeDxcGTu06WlWb9oNMT4oBg5st902KDl+1aIY8ty6SJnW+vRQoWo7U4fxB72kEjdAIm4zD/SzQQJDUoBKARoDa1ElgIIFEIiEspJCBBCJKKNjZICDqX4atAw7DpdxI5zqtLiXZqjish2KxWWiB+XSwHGCQPsrS0HySTc63QWdEqU16h0dVNa1Acpmo2bcY9kuq0hNCp4h96SUER7Z9D7X+nuq6qLn75q3qiCBzHvb6qJiKEa2+iDOvBBPD7+/NVmKpa8N3mtDWpwD1+qqsSRpzQZ7EtidU3SqmI9/qrHFAGx13FV2LpkQRpPogN1bQzBv5+Q807hsVOZjr5oAgCeo5qLFz96/ZVV2hxRpszNEulpAF9LmeUFBZ7Vrk03g7jaRwsZ5/qs2r3B4v9pwziG+Lw2aIdvJmBE2uVSFASMBABKAQGAglgIIAQihKIREIEEJdCoGmS0O5HRJKSQg3XZ/aWemG5A2Z+EWEWAk79Stjhh99Fy7ssyq+sKdJmeZJbBIgCDPqtrst1Zxe2pULabHZR3WXM4wD43wYGoAEEQCTJgBrMO+9huTztp06dnuDebiB8ys9jdmUiSw0s4LRHfVH1Zv/ADuIPTkoA2SykB4MPSE2bkY2fIAfVBqn9ocKRHf0fOowfVNsxbSWOa5rml1iCCDuMEWWKNemXOY00yRuY5s9IKRgNn5arajD3LS796DZjh+eBYVBbxbxYzYgN1jasAmdVD2ttZjA2xe97SW02RmIb8R8RDWtB3uIGgEkgKm21txlJkOJfH5ADM8JM7ws1s/b9JxrP+LOACKnhLGsb4WSNAHZnf8AuFBb7Q20+4Dabebqhf7MZG78yzO0dsvPx1KVz/DTc2P+VQpJxz8QKYD3PkWpNGUtDZgufHhbc3KmVW0aFKHVcM17naAhxsLAuOp1QVTdoPMk1PRtI+mZhUmhi3PyjO1zT8WdoaW8waYgxvGXfqs9tBwcS6BAPxU49SBqOhVhgnECRG48ZHJBZuoCJ71h8ZblZmzAgTcuaIm8KPR2YL94c2ax5dJTuzqEurE7niDGjSymYJ0iS4+am1bZbSDAjmSEEWniP2Rr8lt/0J5G8qo2l/4jjpMO/wCQk/NW/aDDkiqAf/LMdYzaKlquzNpO/NTZ7WQMgJQRBKCBbUSNqCA4REJaSUCISSEtEUFv2QxLmYloaSC8OZyMiQD/AHBq2PYvFCrTcQABnkgXBzNBBnfaPRc5w9c03Ne0wWkOB6LoHZ53d4iq0DwvDajQL+F8kabgS5nRiC22q6pRHh0sMx/hHE843Khx+0qrQ44ejmsc1SoMzzAcQWAiYmBPOwW0xBBHiEjgRPtxUBzg2fCI9PYIOSMwmMqDvK7QC0yzM0Uzmn+GwdotfWrZMPJzEOdSF+Iq0zI36A68FPxOA7yoXAT1Bj/SVisEXVKVAeLLL3kWDS5rqdMEDdldVdfgziCgtqRacIx7mg525ySBJzXv5LkGPq06WJqsLTlqCxFoMu1G8mRf+ULt20KQFENFgBboNFxbtZs8ucS0Q4G3zhBJ2LhQXmD4JaS299dYIkcjayuO0ew6eLId4qbgAPC1pBDbAgEgNdG/os1sDFAkB3xxDm/m3SBvW1oiwGltwH1BQZDEbEZTGRpc0xEl1+sN3p/BYWpRABIeP5mED0MjzhX2JoTMzHMtaPUBR8AWgzTcagv4aZLmGNz6hlgE2MeLWASgjYGs/NVc7MQ5+rcrgC1jGXbFjLCpTqpOWDJkjj59UrDUC0BpMxq78xJl1Qb2+I+JlwJkIzDXFx1HzkD3+qCu2jVc3Fta4/HBaP5TaPp5KvrNjK38rYWoxWEa7/qIJdSaWtG65E+YMLO48RUcOED0CCMjCMBHCABBLAQQAoilkJJCBCKEsoiECAOK3/Zlrq9Ck6mQK1Jzw0v+FzYE03kS5rTAMgSC1pgiQcCQth+HGJIqPZu184g39PRBtKeLIB7zD12ka5WCsDzaaRcY6gHkmv26mTApYnp3FYD1e0D3VzTPmnO/axs29EFC7E1SP3WGLTOtdzGjqG0nPc7ocs8Qpey9mim2Sc1So7NUeQAXOMAWFgAA1oG4NA3KC7aT8RW7un8LbuPDgOuqvaW4FBG2tTkawBrzjcuc7eptuHATK6htNoyu5CPv73rlHaOqM4vrKDPPpUyfEy2/eJ3GCr7A7NouaD+8/tr1gPIB8KlxwHdVIiS0eoIj3Q7PVi0/ETGv6oNVR2NRBkMaTxcMx5XdJUpzG6ZiCktrgtVRtDGaifvkgmVDljgTY8CbQeRuPNVu1KmXNInQAeah09pScpM8fcg+cEdYUzGkOaHSTLR7SJQPbMrOaHSYbBMcbc+ioHGZJ1P1Uh+LcWBh0Fp3kKOgCMIkaBQKCAQQOFJIThSCgSQklLSUCYVjsHaZo16bzcAhpnc02JHRVxREIO0trqHtHEEMJVf2YxnfYemTcjwu/qZb3EHzVjiqV2cM7f8AHvCB3YeE7lsR4jd54uMH0Gnkom1+0jKBuHuA+IgW4Tf5JraW2W0xllzZkOfp1jgBx3rJ7R2nmLR4Htk+Jtw0AGLXlwgm+89EGvxu3WFtnWcLdemvkuR9o9tEVIa0ucTYbr6X48lfYxhNKASS5065iZaLcyZm5CVSwVLM1zgM0u8JAkAAZM3C9/IcUGJZiKr/AIiNTYWHhnXje3krfZ1UN6k7+O8eyf2pg6VJlMMc0u7sAkOEzo49SJP9yrqmOpy0SM7jfL/DPiJ6SbDkg01HHxbcdPqP0UHGvBPVM4Si5zRbT28UtPpwT21zkGUfFcbuX6IKylPhPIfMke7fdXTcR+6AtodeqqK9DKGtG7KPSE5SxDXzlM5Tl8xr7oHCiRoIAjRIwgNoRoNRoHCkFOFNlARSSjRICSUpG1hOgJ6IND2I2n3dY0nfDV05PGnqLei6HiGZ2Fuh3EbiND5ELkVPAP1+H5hdF2DtTvafiP7xgAdz/mHI/NA/W2ZTxdqzM2stkgW8O7omqWwxhiRh8tJrgRl7sPpyRZxEggjkQDvVvgvinr/lTK7baSOCDNl+OaAKmEw+KphmQPYe7cTa5a5rg2YNgVSvdUMg7OwzJOr6+aLAQQ2mZ00B3rZ18UA3KC4ep9FSY2s0nQk8wZ8kGD2hs17Ggl1MHKWgU6IaCDGmYuJNtbKrwHZ9tINJALrHKbwOfNafbFYAEQSdBy+5TGGoEUi92u7lwCCTsljC0PMQ0kjll0Cyrq/e1H1DoXEt6WCfxOJcygWgxOb3/wBqJWeGAAaQgtuzGB/acXTYYLc2Z39DRN+pgeao8fTGHx+KpCzRVdAG4G4HlK3n4S4SXVqx5MH/ANj9FzftFiM2Oxb9R31S/QkfRBdI4UHZ2JkQfJTkACNBGgUEEAggcIRRO5XrMEG7h5hSmsaNAEGZbhnnRpUinst51gdVduqJl9WUEOns5jbu8XyTxqBvwgAcEmrUmEk80CXuOqawe0H06rXtMZbEbiDYgpTzAVfjDAne4j5oOvtpupVMrxBt0IOhB3hWWWb7labSwArUQCPEAC07wYFgeaz2DxRAhxnUT0kEHmgkvw4cqDa2EiSCtAagEkFVOI8UoMZVa11QNOsq17RYdtKiGb4UHadECox5dlyOLusfRUXartEKphvPT76IKDaNYSR191BqPLj7AD0SHvk81quwOw++qd+8fumHw/zvHDkD79EG72LSGA2eS6xax1R5P5on9AvP4rFxLjcuJJ6kyV1n8W9t93hhQB8VY3/obc+pgeq5AwoLXDYqCIV5h8YHLL0VOZWgc0GmCUFR4DaBFiJCvaRDhPsgNqJGLIINR3ibe/mkPGqYegW6rb9Ey5+4eaZNQudDR/hSDTy2F0DZbCLLATkDUpLygj1eEeig4t4L6X/qUwemZsj0U97pnj971WvE1KYGudg/+QCD0y3RZbb+G7upMeCpv4P3jzF+oWpboEjEUGvaWuAIO4oOabTx7qJA+IE281Bq46sWlzaZcImQWj2mVfdqdjFg8RJZuefk/nz3quwbodAg2G/yQc029th9RxBsCdFQVqkTJ9Vue02xTnLgxziT4WNElxOgAHudAEns5+HbyRVxgk6ikPhG/wAXHdbTqgouy/Zx+KcHuBZQ46Gpybwbz9F1GgxtJga0BrGiABYABSmYHKNIA+7LDfidt3uaHcsP7yrIPJm8+enqg552z23+14p9QGWDws/pG/zMnzVPTCbCkUwgephSqY+qYpNncpjDpZA3g3K+w1XjqqTD07u/q/yrHDuifuEF1SqzrdEoTakAIINTUdzUTFV4apGIdCotoYm/EIJGG2iGPvo608FcCoPJZTCszGYhXeEflEHyP0QTnm0n0USrVsdyRWdMzfkknRATpi+nPekbIYHYzDDX99TOnB7Sll4A6qy/D3C97tGjwaS4/wBt/nCDvqZxeKZSY6pUcGsaCXE7gPqnVzH8TdqvqVqFCk/KynUDqkfxugw07oE6Hf0CBWJ7fluKeMXhyMI9gFNsNc7W76rHgTPAExG/dZVcVswVqFM4csNVwYx7WGmwEgloc5rhEkQOZCxW33uLqRd4gWuubHXSI09ViO2dXu2syEghwIgkQReRwIjVB6dp4drG5WNDQOAUWrRb5ql7DdphjsDRrkjORkqxuqsgPtuBs7o5WDsTL4QU/afEto03OdYAEleeu0FV9eq+q/4naD8rf4W+l/Ndi/Fat4GM3Ey7mBeFyLaFTcBrxQUXcQnadI8FLZh5038RwUqjh+soGKdKPkn2U/0UjutfLelPbHATzlBAcYqEfmHyt+im0ALTx9lA2iADTP8ANHkVa4dgiZQOUojz6oJQaDrKCC22jiIE8Vna1Wd+9Sdr4nclbB2cHDvXm0nK3eY3nkgnbMwxgE2HzU2obgAf4SzfoknkEDb233/RKa3/AGlNHFFG75IGcTYLYfgphs+IxFY/wMDR1eT9GrF7QdDSZjkuofgvSDMA+r/3KzvPIAwD1lBsdvY80qcME1HWbym2byVFS7NtLf3gzF2s81o20YBe67z7Dc0JdFsmUHDdsYvE0sViMO9xik4BohsGnAcwyReZn1WR7X7Vo1aYDqQFZpiWkgEa5sugXVPxRpFmOpPaAe8w7gRxNJ4g+lX2XGduYI1HPe25zkZRFg0XLuBmUGz/AAK21krVsK4wKwz0wf8AuUxLgOZZP/BdU2liCzK/mB5rhfYTCOY5mJ0NN0s6g39dF2LtRtBv7N3w+F7A5vKoYAb6k+iDB/iFtnva5ANqfhG+T/F728lhHHM6+kT98FO2nVzOJ6+u8qLQpx53KB6m2G6Jym2I5app081ODAGw6/E8kDbnZSDGuu9E5/6qqxW0w2wl3Pd5eqhuxdV+lhyQTdsVBk1vIKvKLTlE8AqbYuzxmzOEkcdFoSgbpU+frZBOsbx+yggocdWly1WyqeWhSB1j5rFM8T7cVv8ADshjBp4QgcI0FkiNZCcLURMgoGYEnf8ARJKXv5FE8DVBT7er+B112D8Gcx2exrwMrHvyneS45iT0LoXE+0dQktbxIXo3sRge4wOHZEHIHHq65+aC4xWiVhxZIrFO0hYIObfitUHfULgkUqthdwDnU7kcPD7HguB7dlji0Frm1D3kt5yMpPKNOK7L+IlWdo1v5aNJvT4n/wD7XE9qvdIaZgF5E6GXHTlZBr9iYgNw1IcvqVpe0+1pw1CgCIA7w8ZIho+ZjmFzjCbQ8FNvCBHn/lXu1a5OupjnpYD0CCqqazx+7pyl5X46JombXToERCBzDsGaT1UfHPNRwaN+vT6I81k5g6cX16/Q+qBnaOCBbG/dyhVWzj4spV5iXzA++artpYfunteOPi/X0QX2BpQ2fnopTimsI/M0RvEp0jT5wgcptm5IHVBEyDpr9EEFFsPD53SRvkraix42VNsHD5W9VbwUBlyS6oQhvQfHVAhzkVR1uSNoTdY25IM+2j3uNoUxve0e69S025WNHAAeghebuweG73a1Lg0k+gXpE3KBLWyUja+0GYei+q/4WjTidzRzJUpohcq/FTtBnrjCMNqcF/Oo8WH9rSfN3JBX1Nntrl2IqFzjV/eF2YZY0cIFwAAAOi5f2ywdNjhlGRwElkkxm4A6Df53XSsNXyYeX/BTIYSxpJDYJgxAJvxXHNt441q9SobZnG0mw4XQPdncNnrAn4WDMeug9/krnGvknrqkbDo91QLzq+/9osB8z5phzroCZrrqnW66JDPv6p4Nj7uBKAd1f9Y+fBOmnlJGu6f0GqNok2+wlBmblwn5eiBNGnJEiQBeeWiaxgEOkWFuSm0Kev3w/VVm0ahqObSFifi3Q0G5KCXsGe5bzzR0BsrJ25FQYGhobaLAcNUdQnigNrovMII2yYnh1QQWWCpwz2TxRoICYZkc/miczcgggAbr1hRNpuytO/qggge/B5ubaDnHUA/Veg6QQQQFi6uRj3i+Vrj6CVwXtBhf+vqOzSXQ+/F2u+9xPmgggjbbxrm0nMBMEyRNiTG770XNKjc9UDTMQPWAggg120mZAGDQWHKLKqDfqUaCByi3xD0+qdaNeseiCCB4TE/doCU6nAMHh7wgggLFVMrTG/X05pjYGHBYXn4nkSeUxCCCC6A8IPl7wku+SCCBTKcokEEH/9k="/>
          <p:cNvSpPr>
            <a:spLocks noChangeAspect="1" noChangeArrowheads="1"/>
          </p:cNvSpPr>
          <p:nvPr/>
        </p:nvSpPr>
        <p:spPr bwMode="auto">
          <a:xfrm>
            <a:off x="155575" y="-2079625"/>
            <a:ext cx="2857500" cy="4343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371318" y="1724416"/>
            <a:ext cx="263116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3663726"/>
            <a:ext cx="2130425" cy="369332"/>
          </a:xfrm>
          <a:prstGeom prst="rect">
            <a:avLst/>
          </a:prstGeom>
          <a:noFill/>
        </p:spPr>
        <p:txBody>
          <a:bodyPr wrap="square" rtlCol="0">
            <a:spAutoFit/>
          </a:bodyPr>
          <a:lstStyle/>
          <a:p>
            <a:pPr algn="ctr"/>
            <a:r>
              <a:rPr lang="en-US" dirty="0" err="1" smtClean="0">
                <a:solidFill>
                  <a:schemeClr val="bg1"/>
                </a:solidFill>
                <a:latin typeface="+mn-lt"/>
              </a:rPr>
              <a:t>McGeorge</a:t>
            </a:r>
            <a:r>
              <a:rPr lang="en-US" dirty="0" smtClean="0">
                <a:solidFill>
                  <a:schemeClr val="bg1"/>
                </a:solidFill>
                <a:latin typeface="+mn-lt"/>
              </a:rPr>
              <a:t> </a:t>
            </a:r>
            <a:r>
              <a:rPr lang="en-US" dirty="0">
                <a:solidFill>
                  <a:schemeClr val="bg1"/>
                </a:solidFill>
                <a:latin typeface="+mn-lt"/>
              </a:rPr>
              <a:t>Bundy</a:t>
            </a:r>
          </a:p>
        </p:txBody>
      </p:sp>
      <p:sp>
        <p:nvSpPr>
          <p:cNvPr id="13" name="TextBox 12"/>
          <p:cNvSpPr txBox="1"/>
          <p:nvPr/>
        </p:nvSpPr>
        <p:spPr>
          <a:xfrm>
            <a:off x="2781300" y="3629789"/>
            <a:ext cx="2130425" cy="369332"/>
          </a:xfrm>
          <a:prstGeom prst="rect">
            <a:avLst/>
          </a:prstGeom>
          <a:noFill/>
        </p:spPr>
        <p:txBody>
          <a:bodyPr wrap="square" rtlCol="0">
            <a:spAutoFit/>
          </a:bodyPr>
          <a:lstStyle/>
          <a:p>
            <a:pPr algn="ctr"/>
            <a:r>
              <a:rPr lang="en-US" dirty="0" smtClean="0">
                <a:solidFill>
                  <a:schemeClr val="bg1"/>
                </a:solidFill>
                <a:latin typeface="+mn-lt"/>
              </a:rPr>
              <a:t>Steven Chu</a:t>
            </a:r>
            <a:endParaRPr lang="en-US" dirty="0">
              <a:solidFill>
                <a:schemeClr val="bg1"/>
              </a:solidFill>
              <a:latin typeface="+mn-lt"/>
            </a:endParaRPr>
          </a:p>
        </p:txBody>
      </p:sp>
      <p:sp>
        <p:nvSpPr>
          <p:cNvPr id="14" name="TextBox 13"/>
          <p:cNvSpPr txBox="1"/>
          <p:nvPr/>
        </p:nvSpPr>
        <p:spPr>
          <a:xfrm>
            <a:off x="6605061" y="3696383"/>
            <a:ext cx="2130425" cy="369332"/>
          </a:xfrm>
          <a:prstGeom prst="rect">
            <a:avLst/>
          </a:prstGeom>
          <a:noFill/>
        </p:spPr>
        <p:txBody>
          <a:bodyPr wrap="square" rtlCol="0">
            <a:spAutoFit/>
          </a:bodyPr>
          <a:lstStyle/>
          <a:p>
            <a:pPr algn="ctr"/>
            <a:r>
              <a:rPr lang="en-US" dirty="0" smtClean="0">
                <a:solidFill>
                  <a:schemeClr val="bg1"/>
                </a:solidFill>
                <a:latin typeface="+mn-lt"/>
              </a:rPr>
              <a:t>John P. </a:t>
            </a:r>
            <a:r>
              <a:rPr lang="en-US" dirty="0" err="1" smtClean="0">
                <a:solidFill>
                  <a:schemeClr val="bg1"/>
                </a:solidFill>
                <a:latin typeface="+mn-lt"/>
              </a:rPr>
              <a:t>Holdren</a:t>
            </a:r>
            <a:endParaRPr lang="en-US" dirty="0">
              <a:solidFill>
                <a:schemeClr val="bg1"/>
              </a:solidFill>
              <a:latin typeface="+mn-lt"/>
            </a:endParaRPr>
          </a:p>
        </p:txBody>
      </p:sp>
      <p:sp>
        <p:nvSpPr>
          <p:cNvPr id="15" name="TextBox 14"/>
          <p:cNvSpPr txBox="1"/>
          <p:nvPr/>
        </p:nvSpPr>
        <p:spPr>
          <a:xfrm>
            <a:off x="688975" y="6177274"/>
            <a:ext cx="2130425" cy="369332"/>
          </a:xfrm>
          <a:prstGeom prst="rect">
            <a:avLst/>
          </a:prstGeom>
          <a:noFill/>
        </p:spPr>
        <p:txBody>
          <a:bodyPr wrap="square" rtlCol="0">
            <a:spAutoFit/>
          </a:bodyPr>
          <a:lstStyle/>
          <a:p>
            <a:pPr algn="ctr"/>
            <a:r>
              <a:rPr lang="en-US" dirty="0" smtClean="0">
                <a:solidFill>
                  <a:schemeClr val="bg1"/>
                </a:solidFill>
                <a:latin typeface="+mn-lt"/>
              </a:rPr>
              <a:t>Robert S. McNamara</a:t>
            </a:r>
            <a:endParaRPr lang="en-US" dirty="0">
              <a:solidFill>
                <a:schemeClr val="bg1"/>
              </a:solidFill>
              <a:latin typeface="+mn-lt"/>
            </a:endParaRPr>
          </a:p>
        </p:txBody>
      </p:sp>
      <p:sp>
        <p:nvSpPr>
          <p:cNvPr id="16" name="TextBox 15"/>
          <p:cNvSpPr txBox="1"/>
          <p:nvPr/>
        </p:nvSpPr>
        <p:spPr>
          <a:xfrm>
            <a:off x="3127375" y="6172200"/>
            <a:ext cx="2130425" cy="369332"/>
          </a:xfrm>
          <a:prstGeom prst="rect">
            <a:avLst/>
          </a:prstGeom>
          <a:noFill/>
        </p:spPr>
        <p:txBody>
          <a:bodyPr wrap="square" rtlCol="0">
            <a:spAutoFit/>
          </a:bodyPr>
          <a:lstStyle/>
          <a:p>
            <a:pPr algn="ctr"/>
            <a:r>
              <a:rPr lang="en-US" dirty="0" smtClean="0">
                <a:solidFill>
                  <a:schemeClr val="bg1"/>
                </a:solidFill>
                <a:latin typeface="+mn-lt"/>
              </a:rPr>
              <a:t>Norman </a:t>
            </a:r>
            <a:r>
              <a:rPr lang="en-US" dirty="0" err="1" smtClean="0">
                <a:solidFill>
                  <a:schemeClr val="bg1"/>
                </a:solidFill>
                <a:latin typeface="+mn-lt"/>
              </a:rPr>
              <a:t>Neureiter</a:t>
            </a:r>
            <a:endParaRPr lang="en-US" dirty="0">
              <a:solidFill>
                <a:schemeClr val="bg1"/>
              </a:solidFill>
              <a:latin typeface="+mn-lt"/>
            </a:endParaRPr>
          </a:p>
        </p:txBody>
      </p:sp>
      <p:sp>
        <p:nvSpPr>
          <p:cNvPr id="17" name="TextBox 16"/>
          <p:cNvSpPr txBox="1"/>
          <p:nvPr/>
        </p:nvSpPr>
        <p:spPr>
          <a:xfrm>
            <a:off x="4492625" y="3663726"/>
            <a:ext cx="1981200" cy="369332"/>
          </a:xfrm>
          <a:prstGeom prst="rect">
            <a:avLst/>
          </a:prstGeom>
          <a:noFill/>
        </p:spPr>
        <p:txBody>
          <a:bodyPr wrap="square" rtlCol="0">
            <a:spAutoFit/>
          </a:bodyPr>
          <a:lstStyle/>
          <a:p>
            <a:pPr algn="ctr"/>
            <a:r>
              <a:rPr lang="en-US" dirty="0" smtClean="0">
                <a:solidFill>
                  <a:schemeClr val="bg1"/>
                </a:solidFill>
                <a:latin typeface="+mn-lt"/>
              </a:rPr>
              <a:t>E. William </a:t>
            </a:r>
            <a:r>
              <a:rPr lang="en-US" dirty="0" err="1" smtClean="0">
                <a:solidFill>
                  <a:schemeClr val="bg1"/>
                </a:solidFill>
                <a:latin typeface="+mn-lt"/>
              </a:rPr>
              <a:t>Colglazier</a:t>
            </a:r>
            <a:endParaRPr lang="en-US" dirty="0">
              <a:solidFill>
                <a:schemeClr val="bg1"/>
              </a:solidFill>
              <a:latin typeface="+mn-lt"/>
            </a:endParaRP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68625" y="1676400"/>
            <a:ext cx="15240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611" y="1725123"/>
            <a:ext cx="159895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14400" y="4214645"/>
            <a:ext cx="146449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1300" y="4265734"/>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P:\com.images\Events Photos\2015\150601 Future Earth\pl Vaughan Turekian\IIASA 1647.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791200" y="4243963"/>
            <a:ext cx="2743536" cy="18288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172200" y="6172200"/>
            <a:ext cx="2130425" cy="369332"/>
          </a:xfrm>
          <a:prstGeom prst="rect">
            <a:avLst/>
          </a:prstGeom>
          <a:noFill/>
        </p:spPr>
        <p:txBody>
          <a:bodyPr wrap="square" rtlCol="0">
            <a:spAutoFit/>
          </a:bodyPr>
          <a:lstStyle/>
          <a:p>
            <a:pPr algn="ctr"/>
            <a:r>
              <a:rPr lang="en-US" dirty="0">
                <a:solidFill>
                  <a:schemeClr val="bg1"/>
                </a:solidFill>
                <a:latin typeface="+mn-lt"/>
              </a:rPr>
              <a:t>Vaughan </a:t>
            </a:r>
            <a:r>
              <a:rPr lang="en-US" dirty="0" err="1">
                <a:solidFill>
                  <a:schemeClr val="bg1"/>
                </a:solidFill>
                <a:latin typeface="+mn-lt"/>
              </a:rPr>
              <a:t>Turekian</a:t>
            </a:r>
            <a:endParaRPr lang="en-US" dirty="0">
              <a:solidFill>
                <a:schemeClr val="bg1"/>
              </a:solidFill>
              <a:latin typeface="+mn-lt"/>
            </a:endParaRPr>
          </a:p>
        </p:txBody>
      </p:sp>
    </p:spTree>
    <p:extLst>
      <p:ext uri="{BB962C8B-B14F-4D97-AF65-F5344CB8AC3E}">
        <p14:creationId xmlns:p14="http://schemas.microsoft.com/office/powerpoint/2010/main" val="39500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9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CONTENTS</a:t>
            </a:r>
            <a:endParaRPr lang="en-US" dirty="0">
              <a:latin typeface="+mj-lt"/>
            </a:endParaRPr>
          </a:p>
        </p:txBody>
      </p:sp>
      <p:sp>
        <p:nvSpPr>
          <p:cNvPr id="3" name="Content Placeholder 2"/>
          <p:cNvSpPr>
            <a:spLocks noGrp="1"/>
          </p:cNvSpPr>
          <p:nvPr>
            <p:ph idx="1"/>
          </p:nvPr>
        </p:nvSpPr>
        <p:spPr/>
        <p:txBody>
          <a:bodyPr/>
          <a:lstStyle/>
          <a:p>
            <a:r>
              <a:rPr lang="en-US" sz="3600" dirty="0" smtClean="0">
                <a:latin typeface="+mj-lt"/>
              </a:rPr>
              <a:t>IIASA’s Origin and Niche</a:t>
            </a:r>
          </a:p>
          <a:p>
            <a:r>
              <a:rPr lang="en-US" sz="3600" dirty="0" smtClean="0">
                <a:latin typeface="+mj-lt"/>
              </a:rPr>
              <a:t>IIASA’s Unique Approach</a:t>
            </a:r>
          </a:p>
          <a:p>
            <a:r>
              <a:rPr lang="en-US" sz="3600" dirty="0" smtClean="0">
                <a:latin typeface="+mj-lt"/>
              </a:rPr>
              <a:t>Changing IIASA</a:t>
            </a:r>
          </a:p>
          <a:p>
            <a:r>
              <a:rPr lang="en-US" sz="3600" dirty="0" smtClean="0">
                <a:latin typeface="+mj-lt"/>
              </a:rPr>
              <a:t>IIASA’s Challenges &amp; Opportunities</a:t>
            </a:r>
          </a:p>
          <a:p>
            <a:r>
              <a:rPr lang="en-US" sz="3600" dirty="0" smtClean="0">
                <a:latin typeface="+mj-lt"/>
              </a:rPr>
              <a:t>IIASA into the Future</a:t>
            </a:r>
            <a:endParaRPr lang="en-US" sz="3600" dirty="0">
              <a:latin typeface="+mj-lt"/>
            </a:endParaRPr>
          </a:p>
        </p:txBody>
      </p:sp>
    </p:spTree>
    <p:extLst>
      <p:ext uri="{BB962C8B-B14F-4D97-AF65-F5344CB8AC3E}">
        <p14:creationId xmlns:p14="http://schemas.microsoft.com/office/powerpoint/2010/main" val="1722516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7997825" cy="1143000"/>
          </a:xfrm>
        </p:spPr>
        <p:txBody>
          <a:bodyPr/>
          <a:lstStyle/>
          <a:p>
            <a:pPr algn="ctr"/>
            <a:r>
              <a:rPr lang="en-US" sz="4400" dirty="0" smtClean="0">
                <a:latin typeface="+mj-lt"/>
              </a:rPr>
              <a:t>HISTORICAL FOCUS: EAST - WEST</a:t>
            </a:r>
            <a:endParaRPr lang="en-US" sz="4400" dirty="0">
              <a:latin typeface="+mj-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621" y="1600200"/>
            <a:ext cx="7931009" cy="4525963"/>
          </a:xfrm>
        </p:spPr>
      </p:pic>
      <p:sp>
        <p:nvSpPr>
          <p:cNvPr id="6" name="TextBox 5"/>
          <p:cNvSpPr txBox="1"/>
          <p:nvPr/>
        </p:nvSpPr>
        <p:spPr>
          <a:xfrm>
            <a:off x="1066800" y="5029200"/>
            <a:ext cx="7010400" cy="1077218"/>
          </a:xfrm>
          <a:prstGeom prst="rect">
            <a:avLst/>
          </a:prstGeom>
          <a:noFill/>
        </p:spPr>
        <p:txBody>
          <a:bodyPr wrap="square" rtlCol="0">
            <a:spAutoFit/>
          </a:bodyPr>
          <a:lstStyle/>
          <a:p>
            <a:pPr algn="ctr"/>
            <a:r>
              <a:rPr lang="en-US" sz="3200" dirty="0" smtClean="0">
                <a:solidFill>
                  <a:schemeClr val="accent2"/>
                </a:solidFill>
                <a:latin typeface="+mn-lt"/>
              </a:rPr>
              <a:t>2000:12 NMOs + 3 affiliate NMOs </a:t>
            </a:r>
          </a:p>
          <a:p>
            <a:pPr algn="ctr"/>
            <a:r>
              <a:rPr lang="en-US" sz="3200" dirty="0" smtClean="0">
                <a:solidFill>
                  <a:schemeClr val="accent2"/>
                </a:solidFill>
                <a:latin typeface="+mn-lt"/>
              </a:rPr>
              <a:t>(Global North) </a:t>
            </a:r>
            <a:endParaRPr lang="en-US" sz="3200" dirty="0">
              <a:solidFill>
                <a:schemeClr val="accent2"/>
              </a:solidFill>
              <a:latin typeface="+mn-lt"/>
            </a:endParaRPr>
          </a:p>
        </p:txBody>
      </p:sp>
    </p:spTree>
    <p:extLst>
      <p:ext uri="{BB962C8B-B14F-4D97-AF65-F5344CB8AC3E}">
        <p14:creationId xmlns:p14="http://schemas.microsoft.com/office/powerpoint/2010/main" val="3801748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7997825" cy="1143000"/>
          </a:xfrm>
        </p:spPr>
        <p:txBody>
          <a:bodyPr/>
          <a:lstStyle/>
          <a:p>
            <a:pPr algn="ctr"/>
            <a:r>
              <a:rPr lang="en-US" sz="4400" dirty="0" smtClean="0">
                <a:latin typeface="+mj-lt"/>
              </a:rPr>
              <a:t>TODAY’S FOCUS: GLOBAL</a:t>
            </a:r>
            <a:endParaRPr lang="en-US" sz="4400" dirty="0">
              <a:latin typeface="+mj-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621" y="1600200"/>
            <a:ext cx="7931008" cy="4525961"/>
          </a:xfrm>
        </p:spPr>
      </p:pic>
      <p:sp>
        <p:nvSpPr>
          <p:cNvPr id="6" name="TextBox 5"/>
          <p:cNvSpPr txBox="1"/>
          <p:nvPr/>
        </p:nvSpPr>
        <p:spPr>
          <a:xfrm>
            <a:off x="1066800" y="5029200"/>
            <a:ext cx="7010400" cy="1077218"/>
          </a:xfrm>
          <a:prstGeom prst="rect">
            <a:avLst/>
          </a:prstGeom>
          <a:noFill/>
        </p:spPr>
        <p:txBody>
          <a:bodyPr wrap="square" rtlCol="0">
            <a:spAutoFit/>
          </a:bodyPr>
          <a:lstStyle/>
          <a:p>
            <a:pPr algn="ctr"/>
            <a:r>
              <a:rPr lang="en-US" sz="3200" dirty="0" smtClean="0">
                <a:solidFill>
                  <a:schemeClr val="accent2"/>
                </a:solidFill>
                <a:latin typeface="+mn-lt"/>
              </a:rPr>
              <a:t>2016:24 NMOs</a:t>
            </a:r>
          </a:p>
          <a:p>
            <a:pPr algn="ctr"/>
            <a:r>
              <a:rPr lang="en-US" sz="3200" dirty="0" smtClean="0">
                <a:solidFill>
                  <a:schemeClr val="accent2"/>
                </a:solidFill>
                <a:latin typeface="+mn-lt"/>
              </a:rPr>
              <a:t>(Global North and Global South) </a:t>
            </a:r>
            <a:endParaRPr lang="en-US" sz="3200" dirty="0">
              <a:solidFill>
                <a:schemeClr val="accent2"/>
              </a:solidFill>
              <a:latin typeface="+mn-lt"/>
            </a:endParaRPr>
          </a:p>
        </p:txBody>
      </p:sp>
    </p:spTree>
    <p:extLst>
      <p:ext uri="{BB962C8B-B14F-4D97-AF65-F5344CB8AC3E}">
        <p14:creationId xmlns:p14="http://schemas.microsoft.com/office/powerpoint/2010/main" val="1590755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38381" y="1722439"/>
            <a:ext cx="7931008" cy="4525961"/>
          </a:xfrm>
          <a:prstGeom prst="rect">
            <a:avLst/>
          </a:prstGeom>
          <a:noFill/>
          <a:ln w="9525">
            <a:noFill/>
            <a:miter lim="800000"/>
            <a:headEnd/>
            <a:tailEnd/>
          </a:ln>
        </p:spPr>
      </p:pic>
      <p:sp>
        <p:nvSpPr>
          <p:cNvPr id="2" name="Title 1"/>
          <p:cNvSpPr>
            <a:spLocks noGrp="1"/>
          </p:cNvSpPr>
          <p:nvPr>
            <p:ph type="title"/>
          </p:nvPr>
        </p:nvSpPr>
        <p:spPr>
          <a:xfrm>
            <a:off x="684213" y="685800"/>
            <a:ext cx="7997825" cy="1143000"/>
          </a:xfrm>
        </p:spPr>
        <p:txBody>
          <a:bodyPr/>
          <a:lstStyle/>
          <a:p>
            <a:pPr algn="ctr"/>
            <a:r>
              <a:rPr lang="en-US" sz="3600" dirty="0" smtClean="0">
                <a:latin typeface="+mj-lt"/>
              </a:rPr>
              <a:t>REGIONAL APPROACH</a:t>
            </a:r>
            <a:endParaRPr lang="en-US" sz="3600" dirty="0">
              <a:latin typeface="+mj-lt"/>
            </a:endParaRPr>
          </a:p>
        </p:txBody>
      </p:sp>
      <p:sp>
        <p:nvSpPr>
          <p:cNvPr id="10" name="Oval 9"/>
          <p:cNvSpPr/>
          <p:nvPr/>
        </p:nvSpPr>
        <p:spPr>
          <a:xfrm>
            <a:off x="1752600" y="1371601"/>
            <a:ext cx="4876800" cy="838200"/>
          </a:xfrm>
          <a:prstGeom prst="ellipse">
            <a:avLst/>
          </a:prstGeom>
          <a:solidFill>
            <a:schemeClr val="accent1">
              <a:alpha val="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ARCTIC</a:t>
            </a:r>
            <a:endParaRPr lang="en-US" b="1" dirty="0">
              <a:solidFill>
                <a:srgbClr val="002060"/>
              </a:solidFill>
            </a:endParaRPr>
          </a:p>
        </p:txBody>
      </p:sp>
      <p:sp>
        <p:nvSpPr>
          <p:cNvPr id="11" name="Oval 10"/>
          <p:cNvSpPr/>
          <p:nvPr/>
        </p:nvSpPr>
        <p:spPr>
          <a:xfrm rot="564219">
            <a:off x="4135858" y="1890540"/>
            <a:ext cx="2706336" cy="1026942"/>
          </a:xfrm>
          <a:prstGeom prst="ellipse">
            <a:avLst/>
          </a:prstGeom>
          <a:solidFill>
            <a:schemeClr val="accent1">
              <a:alpha val="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EURASIA</a:t>
            </a:r>
            <a:endParaRPr lang="en-US" b="1" dirty="0">
              <a:solidFill>
                <a:srgbClr val="002060"/>
              </a:solidFill>
            </a:endParaRPr>
          </a:p>
        </p:txBody>
      </p:sp>
      <p:sp>
        <p:nvSpPr>
          <p:cNvPr id="8" name="Oval 7"/>
          <p:cNvSpPr/>
          <p:nvPr/>
        </p:nvSpPr>
        <p:spPr>
          <a:xfrm>
            <a:off x="685800" y="3316458"/>
            <a:ext cx="8077200" cy="1026942"/>
          </a:xfrm>
          <a:prstGeom prst="ellipse">
            <a:avLst/>
          </a:prstGeom>
          <a:solidFill>
            <a:schemeClr val="accent1">
              <a:alpha val="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TROPICS</a:t>
            </a:r>
            <a:endParaRPr lang="en-US" b="1" dirty="0">
              <a:solidFill>
                <a:srgbClr val="002060"/>
              </a:solidFill>
            </a:endParaRPr>
          </a:p>
        </p:txBody>
      </p:sp>
      <p:sp>
        <p:nvSpPr>
          <p:cNvPr id="12" name="Oval 11"/>
          <p:cNvSpPr/>
          <p:nvPr/>
        </p:nvSpPr>
        <p:spPr>
          <a:xfrm>
            <a:off x="4724400" y="2456935"/>
            <a:ext cx="1371600" cy="1048265"/>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MIDDLE EAST</a:t>
            </a:r>
            <a:endParaRPr lang="en-US" b="1" dirty="0">
              <a:solidFill>
                <a:srgbClr val="C00000"/>
              </a:solidFill>
            </a:endParaRPr>
          </a:p>
        </p:txBody>
      </p:sp>
      <p:sp>
        <p:nvSpPr>
          <p:cNvPr id="14" name="Oval 13"/>
          <p:cNvSpPr/>
          <p:nvPr/>
        </p:nvSpPr>
        <p:spPr>
          <a:xfrm>
            <a:off x="6907906" y="2209800"/>
            <a:ext cx="2998093" cy="2438399"/>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PACIFIC</a:t>
            </a:r>
          </a:p>
          <a:p>
            <a:pPr algn="ctr"/>
            <a:r>
              <a:rPr lang="en-US" b="1" dirty="0" smtClean="0">
                <a:solidFill>
                  <a:srgbClr val="C00000"/>
                </a:solidFill>
              </a:rPr>
              <a:t>RIM</a:t>
            </a:r>
            <a:endParaRPr lang="en-US" b="1" dirty="0">
              <a:solidFill>
                <a:srgbClr val="C00000"/>
              </a:solidFill>
            </a:endParaRPr>
          </a:p>
        </p:txBody>
      </p:sp>
      <p:sp>
        <p:nvSpPr>
          <p:cNvPr id="15" name="Oval 14"/>
          <p:cNvSpPr/>
          <p:nvPr/>
        </p:nvSpPr>
        <p:spPr>
          <a:xfrm>
            <a:off x="-685800" y="2819401"/>
            <a:ext cx="3175447" cy="3428999"/>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PACIFIC</a:t>
            </a:r>
          </a:p>
          <a:p>
            <a:pPr algn="ctr"/>
            <a:r>
              <a:rPr lang="en-US" b="1" dirty="0" smtClean="0">
                <a:solidFill>
                  <a:srgbClr val="C00000"/>
                </a:solidFill>
              </a:rPr>
              <a:t>RIM</a:t>
            </a:r>
            <a:endParaRPr lang="en-US" b="1" dirty="0">
              <a:solidFill>
                <a:srgbClr val="C00000"/>
              </a:solidFill>
            </a:endParaRPr>
          </a:p>
        </p:txBody>
      </p:sp>
    </p:spTree>
    <p:extLst>
      <p:ext uri="{BB962C8B-B14F-4D97-AF65-F5344CB8AC3E}">
        <p14:creationId xmlns:p14="http://schemas.microsoft.com/office/powerpoint/2010/main" val="308454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12"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E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511" y="-11162"/>
            <a:ext cx="9173022" cy="6880324"/>
          </a:xfrm>
          <a:prstGeom prst="rect">
            <a:avLst/>
          </a:prstGeom>
          <a:noFill/>
          <a:ln w="9525">
            <a:noFill/>
            <a:miter lim="800000"/>
            <a:headEnd/>
            <a:tailEnd/>
          </a:ln>
        </p:spPr>
      </p:pic>
      <p:sp>
        <p:nvSpPr>
          <p:cNvPr id="22531" name="Rectangle 5"/>
          <p:cNvSpPr>
            <a:spLocks noGrp="1" noChangeArrowheads="1"/>
          </p:cNvSpPr>
          <p:nvPr>
            <p:ph type="title"/>
          </p:nvPr>
        </p:nvSpPr>
        <p:spPr>
          <a:xfrm>
            <a:off x="0" y="1981200"/>
            <a:ext cx="9178603" cy="3607594"/>
          </a:xfrm>
        </p:spPr>
        <p:txBody>
          <a:bodyPr rIns="116994"/>
          <a:lstStyle/>
          <a:p>
            <a:pPr algn="ctr" eaLnBrk="1" hangingPunct="1">
              <a:lnSpc>
                <a:spcPct val="80000"/>
              </a:lnSpc>
            </a:pPr>
            <a:r>
              <a:rPr lang="en-US" sz="8800" dirty="0" smtClean="0">
                <a:latin typeface="+mj-lt"/>
                <a:cs typeface="Arial" charset="0"/>
              </a:rPr>
              <a:t>IIASA’S UNIQUE </a:t>
            </a:r>
            <a:br>
              <a:rPr lang="en-US" sz="8800" dirty="0" smtClean="0">
                <a:latin typeface="+mj-lt"/>
                <a:cs typeface="Arial" charset="0"/>
              </a:rPr>
            </a:br>
            <a:r>
              <a:rPr lang="en-US" sz="8800" dirty="0" smtClean="0">
                <a:latin typeface="+mj-lt"/>
                <a:cs typeface="Arial" charset="0"/>
              </a:rPr>
              <a:t>APPROACH</a:t>
            </a:r>
            <a:br>
              <a:rPr lang="en-US" sz="8800" dirty="0" smtClean="0">
                <a:latin typeface="+mj-lt"/>
                <a:cs typeface="Arial" charset="0"/>
              </a:rPr>
            </a:br>
            <a:r>
              <a:rPr lang="en-US" sz="8800" dirty="0" smtClean="0">
                <a:latin typeface="+mj-lt"/>
                <a:cs typeface="Arial" charset="0"/>
              </a:rPr>
              <a:t/>
            </a:r>
            <a:br>
              <a:rPr lang="en-US" sz="8800" dirty="0" smtClean="0">
                <a:latin typeface="+mj-lt"/>
                <a:cs typeface="Arial" charset="0"/>
              </a:rPr>
            </a:br>
            <a:endParaRPr lang="en-US" sz="2400" dirty="0" smtClean="0">
              <a:latin typeface="+mj-lt"/>
              <a:cs typeface="Arial" charset="0"/>
            </a:endParaRPr>
          </a:p>
        </p:txBody>
      </p:sp>
      <p:sp>
        <p:nvSpPr>
          <p:cNvPr id="2" name="TextBox 1"/>
          <p:cNvSpPr txBox="1"/>
          <p:nvPr/>
        </p:nvSpPr>
        <p:spPr>
          <a:xfrm>
            <a:off x="990600" y="4648200"/>
            <a:ext cx="7162800" cy="1569660"/>
          </a:xfrm>
          <a:prstGeom prst="rect">
            <a:avLst/>
          </a:prstGeom>
          <a:noFill/>
        </p:spPr>
        <p:txBody>
          <a:bodyPr wrap="square" rtlCol="0">
            <a:spAutoFit/>
          </a:bodyPr>
          <a:lstStyle/>
          <a:p>
            <a:pPr marL="342900" indent="-342900">
              <a:buFont typeface="+mj-lt"/>
              <a:buAutoNum type="arabicPeriod"/>
            </a:pPr>
            <a:r>
              <a:rPr lang="en-US" sz="2400" dirty="0" smtClean="0">
                <a:solidFill>
                  <a:schemeClr val="bg1"/>
                </a:solidFill>
                <a:latin typeface="+mn-lt"/>
              </a:rPr>
              <a:t>IIASA’s members</a:t>
            </a:r>
          </a:p>
          <a:p>
            <a:pPr marL="342900" indent="-342900">
              <a:buFont typeface="+mj-lt"/>
              <a:buAutoNum type="arabicPeriod"/>
            </a:pPr>
            <a:r>
              <a:rPr lang="en-US" sz="2400" dirty="0" smtClean="0">
                <a:solidFill>
                  <a:srgbClr val="00B0F0"/>
                </a:solidFill>
                <a:latin typeface="+mn-lt"/>
              </a:rPr>
              <a:t>IIASA’s </a:t>
            </a:r>
            <a:r>
              <a:rPr lang="en-US" sz="2400" dirty="0">
                <a:solidFill>
                  <a:srgbClr val="00B0F0"/>
                </a:solidFill>
                <a:latin typeface="+mn-lt"/>
              </a:rPr>
              <a:t>truly integrated and international </a:t>
            </a:r>
            <a:r>
              <a:rPr lang="en-US" sz="2400" dirty="0" smtClean="0">
                <a:solidFill>
                  <a:srgbClr val="00B0F0"/>
                </a:solidFill>
                <a:latin typeface="+mn-lt"/>
              </a:rPr>
              <a:t>research</a:t>
            </a:r>
          </a:p>
          <a:p>
            <a:pPr marL="342900" indent="-342900">
              <a:buFont typeface="+mj-lt"/>
              <a:buAutoNum type="arabicPeriod"/>
            </a:pPr>
            <a:r>
              <a:rPr lang="en-US" sz="2400" dirty="0">
                <a:solidFill>
                  <a:schemeClr val="bg1"/>
                </a:solidFill>
                <a:latin typeface="+mn-lt"/>
              </a:rPr>
              <a:t>IIASA’s science to policy has impact</a:t>
            </a:r>
          </a:p>
          <a:p>
            <a:pPr marL="342900" indent="-342900">
              <a:buFont typeface="+mj-lt"/>
              <a:buAutoNum type="arabicPeriod"/>
            </a:pPr>
            <a:r>
              <a:rPr lang="en-US" sz="2400" dirty="0">
                <a:solidFill>
                  <a:schemeClr val="bg1"/>
                </a:solidFill>
                <a:latin typeface="+mn-lt"/>
              </a:rPr>
              <a:t>IIASA’s science diplomacy</a:t>
            </a:r>
          </a:p>
        </p:txBody>
      </p:sp>
    </p:spTree>
    <p:extLst>
      <p:ext uri="{BB962C8B-B14F-4D97-AF65-F5344CB8AC3E}">
        <p14:creationId xmlns:p14="http://schemas.microsoft.com/office/powerpoint/2010/main" val="9000202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455613"/>
            <a:ext cx="8453438" cy="915987"/>
          </a:xfrm>
        </p:spPr>
        <p:txBody>
          <a:bodyPr/>
          <a:lstStyle/>
          <a:p>
            <a:pPr algn="ctr"/>
            <a:r>
              <a:rPr lang="en-US" sz="3600" dirty="0" smtClean="0">
                <a:latin typeface="+mj-lt"/>
              </a:rPr>
              <a:t>IIASA AS A GLOBAL HUB FOR SYSTEM ANALYSIS RESEARCH </a:t>
            </a:r>
            <a:endParaRPr lang="en-US" sz="3600" dirty="0">
              <a:latin typeface="+mj-lt"/>
            </a:endParaRPr>
          </a:p>
        </p:txBody>
      </p:sp>
      <p:sp>
        <p:nvSpPr>
          <p:cNvPr id="3" name="Content Placeholder 2"/>
          <p:cNvSpPr>
            <a:spLocks noGrp="1"/>
          </p:cNvSpPr>
          <p:nvPr>
            <p:ph idx="1"/>
          </p:nvPr>
        </p:nvSpPr>
        <p:spPr>
          <a:xfrm>
            <a:off x="457200" y="1600200"/>
            <a:ext cx="8534399" cy="4525963"/>
          </a:xfrm>
        </p:spPr>
        <p:txBody>
          <a:bodyPr/>
          <a:lstStyle/>
          <a:p>
            <a:r>
              <a:rPr lang="en-US" dirty="0" smtClean="0">
                <a:latin typeface="+mn-lt"/>
              </a:rPr>
              <a:t>1,815 </a:t>
            </a:r>
            <a:r>
              <a:rPr lang="en-US" dirty="0">
                <a:latin typeface="+mn-lt"/>
              </a:rPr>
              <a:t>visitors &amp; collaborators in </a:t>
            </a:r>
            <a:r>
              <a:rPr lang="en-US" dirty="0" smtClean="0">
                <a:latin typeface="+mn-lt"/>
              </a:rPr>
              <a:t>2015</a:t>
            </a:r>
            <a:endParaRPr lang="en-US" dirty="0">
              <a:latin typeface="+mn-lt"/>
            </a:endParaRPr>
          </a:p>
          <a:p>
            <a:r>
              <a:rPr lang="en-US" dirty="0" smtClean="0">
                <a:latin typeface="+mn-lt"/>
              </a:rPr>
              <a:t>Plus </a:t>
            </a:r>
            <a:r>
              <a:rPr lang="en-US" dirty="0">
                <a:latin typeface="+mn-lt"/>
              </a:rPr>
              <a:t>~25% of IIASA alumni (</a:t>
            </a:r>
            <a:r>
              <a:rPr lang="en-US" dirty="0" smtClean="0">
                <a:latin typeface="+mn-lt"/>
              </a:rPr>
              <a:t>3,875 </a:t>
            </a:r>
            <a:r>
              <a:rPr lang="en-US" dirty="0">
                <a:latin typeface="+mn-lt"/>
              </a:rPr>
              <a:t>people worldwide) </a:t>
            </a:r>
            <a:r>
              <a:rPr lang="en-US" dirty="0" smtClean="0">
                <a:latin typeface="+mn-lt"/>
              </a:rPr>
              <a:t>remain </a:t>
            </a:r>
            <a:r>
              <a:rPr lang="en-US" dirty="0">
                <a:latin typeface="+mn-lt"/>
              </a:rPr>
              <a:t>actively involved in IIASA </a:t>
            </a:r>
            <a:r>
              <a:rPr lang="en-US" dirty="0" smtClean="0">
                <a:latin typeface="+mn-lt"/>
              </a:rPr>
              <a:t>research</a:t>
            </a:r>
          </a:p>
          <a:p>
            <a:r>
              <a:rPr lang="en-US" dirty="0" smtClean="0">
                <a:latin typeface="+mn-lt"/>
              </a:rPr>
              <a:t>Plus ~650 </a:t>
            </a:r>
            <a:r>
              <a:rPr lang="en-US" dirty="0">
                <a:latin typeface="+mn-lt"/>
              </a:rPr>
              <a:t>partner </a:t>
            </a:r>
            <a:r>
              <a:rPr lang="en-US" dirty="0" smtClean="0">
                <a:latin typeface="+mn-lt"/>
              </a:rPr>
              <a:t>institutions</a:t>
            </a:r>
          </a:p>
          <a:p>
            <a:r>
              <a:rPr lang="en-US" dirty="0" smtClean="0">
                <a:latin typeface="+mn-lt"/>
              </a:rPr>
              <a:t>In </a:t>
            </a:r>
            <a:r>
              <a:rPr lang="en-US" dirty="0">
                <a:latin typeface="+mn-lt"/>
              </a:rPr>
              <a:t>sum, </a:t>
            </a:r>
            <a:r>
              <a:rPr lang="en-US" dirty="0" smtClean="0">
                <a:latin typeface="+mn-lt"/>
              </a:rPr>
              <a:t>~3000 </a:t>
            </a:r>
            <a:r>
              <a:rPr lang="en-US" dirty="0">
                <a:latin typeface="+mn-lt"/>
              </a:rPr>
              <a:t>researchers from some 65 countries involved in IIASA’s research </a:t>
            </a:r>
            <a:r>
              <a:rPr lang="en-US" dirty="0" smtClean="0">
                <a:latin typeface="+mn-lt"/>
              </a:rPr>
              <a:t>network (external faculty)</a:t>
            </a:r>
          </a:p>
          <a:p>
            <a:r>
              <a:rPr lang="en-US" dirty="0" smtClean="0">
                <a:latin typeface="+mn-lt"/>
              </a:rPr>
              <a:t>And it is not just research networks: IIASA </a:t>
            </a:r>
            <a:r>
              <a:rPr lang="en-US" dirty="0">
                <a:latin typeface="+mn-lt"/>
              </a:rPr>
              <a:t>researchers </a:t>
            </a:r>
            <a:r>
              <a:rPr lang="en-US" dirty="0" smtClean="0">
                <a:latin typeface="+mn-lt"/>
              </a:rPr>
              <a:t>took part </a:t>
            </a:r>
            <a:r>
              <a:rPr lang="en-US" dirty="0">
                <a:latin typeface="+mn-lt"/>
              </a:rPr>
              <a:t>in </a:t>
            </a:r>
            <a:r>
              <a:rPr lang="en-US" dirty="0" smtClean="0">
                <a:latin typeface="+mn-lt"/>
              </a:rPr>
              <a:t>112 advisory </a:t>
            </a:r>
            <a:r>
              <a:rPr lang="en-US" dirty="0">
                <a:latin typeface="+mn-lt"/>
              </a:rPr>
              <a:t>boards and steering </a:t>
            </a:r>
            <a:r>
              <a:rPr lang="en-US" dirty="0" smtClean="0">
                <a:latin typeface="+mn-lt"/>
              </a:rPr>
              <a:t>committees in 2015</a:t>
            </a:r>
            <a:endParaRPr lang="en-US" dirty="0">
              <a:latin typeface="+mn-lt"/>
            </a:endParaRPr>
          </a:p>
        </p:txBody>
      </p:sp>
    </p:spTree>
    <p:extLst>
      <p:ext uri="{BB962C8B-B14F-4D97-AF65-F5344CB8AC3E}">
        <p14:creationId xmlns:p14="http://schemas.microsoft.com/office/powerpoint/2010/main" val="2982734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latin typeface="+mj-lt"/>
              </a:rPr>
              <a:t>ATTRACTING THE BEST RESEARCHERS</a:t>
            </a:r>
            <a:endParaRPr lang="en-US" sz="3600" dirty="0">
              <a:latin typeface="+mj-lt"/>
            </a:endParaRPr>
          </a:p>
        </p:txBody>
      </p:sp>
      <p:pic>
        <p:nvPicPr>
          <p:cNvPr id="4" name="Picture 1"/>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670627" y="1219200"/>
            <a:ext cx="1401946" cy="1828800"/>
          </a:xfrm>
          <a:prstGeom prst="rect">
            <a:avLst/>
          </a:prstGeom>
          <a:noFill/>
          <a:ln w="12700">
            <a:noFill/>
            <a:miter lim="800000"/>
            <a:headEnd/>
            <a:tailEnd/>
          </a:ln>
        </p:spPr>
      </p:pic>
      <p:sp>
        <p:nvSpPr>
          <p:cNvPr id="5" name="Rectangle 7"/>
          <p:cNvSpPr txBox="1">
            <a:spLocks noChangeArrowheads="1"/>
          </p:cNvSpPr>
          <p:nvPr/>
        </p:nvSpPr>
        <p:spPr bwMode="auto">
          <a:xfrm>
            <a:off x="-152400" y="3276600"/>
            <a:ext cx="3048000" cy="9304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a:lstStyle>
          <a:p>
            <a:pPr marL="0" indent="0" algn="ctr">
              <a:buFontTx/>
              <a:buNone/>
            </a:pPr>
            <a:r>
              <a:rPr lang="en-US" sz="1600" kern="0" dirty="0" smtClean="0">
                <a:latin typeface="+mj-lt"/>
                <a:ea typeface="Trade Gothic LT Std Bold" charset="0"/>
                <a:cs typeface="Arial" charset="0"/>
                <a:sym typeface="Trade Gothic LT Std Bold" charset="0"/>
              </a:rPr>
              <a:t>Professor </a:t>
            </a:r>
            <a:r>
              <a:rPr lang="en-US" sz="1600" kern="0" dirty="0" err="1" smtClean="0">
                <a:latin typeface="+mj-lt"/>
                <a:ea typeface="Trade Gothic LT Std Bold" charset="0"/>
                <a:cs typeface="Arial" charset="0"/>
                <a:sym typeface="Trade Gothic LT Std Bold" charset="0"/>
              </a:rPr>
              <a:t>Tjalling</a:t>
            </a:r>
            <a:r>
              <a:rPr lang="en-US" sz="1600" kern="0" dirty="0" smtClean="0">
                <a:latin typeface="+mj-lt"/>
                <a:ea typeface="Trade Gothic LT Std Bold" charset="0"/>
                <a:cs typeface="Arial" charset="0"/>
                <a:sym typeface="Trade Gothic LT Std Bold" charset="0"/>
              </a:rPr>
              <a:t> Koopmans</a:t>
            </a:r>
            <a:r>
              <a:rPr lang="en-US" sz="1600" kern="0" dirty="0" smtClean="0">
                <a:latin typeface="+mj-lt"/>
                <a:ea typeface="ヒラギノ角ゴ ProN W6" charset="0"/>
                <a:cs typeface="Arial" charset="0"/>
                <a:sym typeface="Trade Gothic LT Std Bold" charset="0"/>
              </a:rPr>
              <a:t/>
            </a:r>
            <a:br>
              <a:rPr lang="en-US" sz="1600" kern="0" dirty="0" smtClean="0">
                <a:latin typeface="+mj-lt"/>
                <a:ea typeface="ヒラギノ角ゴ ProN W6" charset="0"/>
                <a:cs typeface="Arial" charset="0"/>
                <a:sym typeface="Trade Gothic LT Std Bold" charset="0"/>
              </a:rPr>
            </a:br>
            <a:r>
              <a:rPr lang="en-US" sz="1600" kern="0" dirty="0" smtClean="0">
                <a:latin typeface="+mj-lt"/>
                <a:ea typeface="Trade Gothic LT Std Bold" charset="0"/>
                <a:cs typeface="Arial" charset="0"/>
                <a:sym typeface="Trade Gothic LT Std Bold" charset="0"/>
              </a:rPr>
              <a:t>and Professor Leonid Kantorovich </a:t>
            </a:r>
            <a:endParaRPr lang="en-US" sz="1600" kern="0" dirty="0" smtClean="0">
              <a:latin typeface="+mj-lt"/>
              <a:ea typeface="ヒラギノ角ゴ ProN W6" charset="0"/>
              <a:cs typeface="Arial" charset="0"/>
              <a:sym typeface="Trade Gothic LT Std Bold" charset="0"/>
            </a:endParaRPr>
          </a:p>
          <a:p>
            <a:pPr marL="0" indent="0" algn="ctr">
              <a:spcBef>
                <a:spcPct val="0"/>
              </a:spcBef>
              <a:buFontTx/>
              <a:buNone/>
            </a:pPr>
            <a:r>
              <a:rPr lang="en-US" sz="1600" kern="0" dirty="0" smtClean="0">
                <a:latin typeface="+mj-lt"/>
                <a:cs typeface="Arial" charset="0"/>
              </a:rPr>
              <a:t>Nobel Prize in Economics (1975) </a:t>
            </a:r>
          </a:p>
          <a:p>
            <a:pPr marL="0" indent="0">
              <a:buFontTx/>
              <a:buNone/>
            </a:pPr>
            <a:endParaRPr lang="en-US" sz="1700" kern="0" dirty="0" smtClean="0">
              <a:latin typeface="Trade Gothic LT Std Bold" charset="0"/>
              <a:ea typeface="ヒラギノ角ゴ ProN W6" charset="0"/>
              <a:cs typeface="ヒラギノ角ゴ ProN W6" charset="0"/>
              <a:sym typeface="Trade Gothic LT Std Bold" charset="0"/>
            </a:endParaRPr>
          </a:p>
        </p:txBody>
      </p:sp>
      <p:pic>
        <p:nvPicPr>
          <p:cNvPr id="6"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95600" y="2217091"/>
            <a:ext cx="1409964" cy="1828800"/>
          </a:xfrm>
          <a:prstGeom prst="rect">
            <a:avLst/>
          </a:prstGeom>
          <a:noFill/>
          <a:ln w="12700">
            <a:noFill/>
            <a:miter lim="800000"/>
            <a:headEnd/>
            <a:tailEnd/>
          </a:ln>
        </p:spPr>
      </p:pic>
      <p:sp>
        <p:nvSpPr>
          <p:cNvPr id="7" name="Rectangle 8"/>
          <p:cNvSpPr txBox="1">
            <a:spLocks noChangeArrowheads="1"/>
          </p:cNvSpPr>
          <p:nvPr/>
        </p:nvSpPr>
        <p:spPr bwMode="auto">
          <a:xfrm>
            <a:off x="2286000" y="1143000"/>
            <a:ext cx="243840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a:lstStyle>
          <a:p>
            <a:pPr marL="0" lvl="1" indent="0" algn="ctr">
              <a:spcBef>
                <a:spcPct val="0"/>
              </a:spcBef>
              <a:buFontTx/>
              <a:buNone/>
            </a:pPr>
            <a:r>
              <a:rPr lang="en-US" sz="1700" kern="0" dirty="0" smtClean="0">
                <a:latin typeface="+mj-lt"/>
                <a:ea typeface="Trade Gothic LT Std Bold" charset="0"/>
                <a:cs typeface="Arial" charset="0"/>
                <a:sym typeface="Trade Gothic LT Std Bold" charset="0"/>
              </a:rPr>
              <a:t>Professor Paul </a:t>
            </a:r>
            <a:r>
              <a:rPr lang="en-US" sz="1700" kern="0" dirty="0" err="1" smtClean="0">
                <a:latin typeface="+mj-lt"/>
                <a:ea typeface="Trade Gothic LT Std Bold" charset="0"/>
                <a:cs typeface="Arial" charset="0"/>
                <a:sym typeface="Trade Gothic LT Std Bold" charset="0"/>
              </a:rPr>
              <a:t>Crutzen</a:t>
            </a:r>
            <a:endParaRPr lang="en-US" sz="1700" kern="0" dirty="0" smtClean="0">
              <a:latin typeface="+mj-lt"/>
              <a:ea typeface="Trade Gothic LT Std Bold" charset="0"/>
              <a:cs typeface="Arial" charset="0"/>
            </a:endParaRPr>
          </a:p>
          <a:p>
            <a:pPr marL="0" indent="0" algn="ctr">
              <a:spcBef>
                <a:spcPct val="0"/>
              </a:spcBef>
              <a:buFontTx/>
              <a:buNone/>
            </a:pPr>
            <a:r>
              <a:rPr lang="en-US" sz="1700" kern="0" dirty="0" smtClean="0">
                <a:latin typeface="+mj-lt"/>
                <a:ea typeface="Trade Gothic LT Std Bold" charset="0"/>
                <a:cs typeface="Arial" charset="0"/>
              </a:rPr>
              <a:t>Nobel Prize for Chemistry (1995)</a:t>
            </a:r>
          </a:p>
        </p:txBody>
      </p:sp>
      <p:pic>
        <p:nvPicPr>
          <p:cNvPr id="8" name="Pict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067998" y="1196546"/>
            <a:ext cx="1427355" cy="1828800"/>
          </a:xfrm>
          <a:prstGeom prst="rect">
            <a:avLst/>
          </a:prstGeom>
          <a:noFill/>
          <a:ln w="12700">
            <a:noFill/>
            <a:miter lim="800000"/>
            <a:headEnd/>
            <a:tailEnd/>
          </a:ln>
        </p:spPr>
      </p:pic>
      <p:sp>
        <p:nvSpPr>
          <p:cNvPr id="9" name="Rectangle 8"/>
          <p:cNvSpPr txBox="1">
            <a:spLocks noChangeArrowheads="1"/>
          </p:cNvSpPr>
          <p:nvPr/>
        </p:nvSpPr>
        <p:spPr bwMode="auto">
          <a:xfrm>
            <a:off x="4495800" y="3131491"/>
            <a:ext cx="2571750" cy="122187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a:lstStyle>
          <a:p>
            <a:pPr marL="0" lvl="1" indent="0" algn="ctr">
              <a:spcBef>
                <a:spcPct val="0"/>
              </a:spcBef>
              <a:buFontTx/>
              <a:buNone/>
            </a:pPr>
            <a:r>
              <a:rPr lang="en-US" sz="1700" kern="0" dirty="0" smtClean="0">
                <a:latin typeface="+mj-lt"/>
                <a:ea typeface="Trade Gothic LT Std Bold" charset="0"/>
                <a:cs typeface="Arial" charset="0"/>
                <a:sym typeface="Trade Gothic LT Std Bold" charset="0"/>
              </a:rPr>
              <a:t>Professor Thomas C. Schelling</a:t>
            </a:r>
            <a:endParaRPr lang="en-US" sz="1700" kern="0" dirty="0" smtClean="0">
              <a:latin typeface="+mj-lt"/>
              <a:ea typeface="Trade Gothic LT Std Bold" charset="0"/>
              <a:cs typeface="Arial" charset="0"/>
            </a:endParaRPr>
          </a:p>
          <a:p>
            <a:pPr marL="0" indent="0" algn="ctr">
              <a:spcBef>
                <a:spcPct val="0"/>
              </a:spcBef>
              <a:buFontTx/>
              <a:buNone/>
            </a:pPr>
            <a:r>
              <a:rPr lang="en-US" sz="1700" kern="0" dirty="0" smtClean="0">
                <a:latin typeface="+mj-lt"/>
                <a:ea typeface="Trade Gothic LT Std Bold" charset="0"/>
                <a:cs typeface="Arial" charset="0"/>
              </a:rPr>
              <a:t>Nobel Prize for Economics (2005)</a:t>
            </a:r>
            <a:r>
              <a:rPr lang="en-US" sz="1700" kern="0" dirty="0" smtClean="0">
                <a:latin typeface="+mj-lt"/>
                <a:ea typeface="Trade Gothic LT Std Bold" charset="0"/>
                <a:cs typeface="Arial" charset="0"/>
                <a:sym typeface="Trade Gothic LT Std Bold" charset="0"/>
              </a:rPr>
              <a:t> </a:t>
            </a:r>
            <a:endParaRPr lang="en-US" sz="1700" kern="0" dirty="0" smtClean="0">
              <a:latin typeface="+mj-lt"/>
              <a:ea typeface="ヒラギノ角ゴ ProN W6" charset="0"/>
              <a:cs typeface="Arial" charset="0"/>
              <a:sym typeface="Trade Gothic LT Std Bold" charset="0"/>
            </a:endParaRPr>
          </a:p>
        </p:txBody>
      </p:sp>
      <p:pic>
        <p:nvPicPr>
          <p:cNvPr id="10" name="Picture 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623199" y="4572000"/>
            <a:ext cx="3364730" cy="1828800"/>
          </a:xfrm>
          <a:prstGeom prst="rect">
            <a:avLst/>
          </a:prstGeom>
          <a:noFill/>
          <a:ln w="12700">
            <a:noFill/>
            <a:miter lim="800000"/>
            <a:headEnd/>
            <a:tailEnd/>
          </a:ln>
        </p:spPr>
      </p:pic>
      <p:sp>
        <p:nvSpPr>
          <p:cNvPr id="11" name="Rectangle 8"/>
          <p:cNvSpPr txBox="1">
            <a:spLocks noChangeArrowheads="1"/>
          </p:cNvSpPr>
          <p:nvPr/>
        </p:nvSpPr>
        <p:spPr bwMode="auto">
          <a:xfrm>
            <a:off x="6482996" y="4455021"/>
            <a:ext cx="1905000" cy="206275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a:lstStyle>
          <a:p>
            <a:pPr marL="0" indent="0" algn="ctr">
              <a:buFontTx/>
              <a:buNone/>
            </a:pPr>
            <a:r>
              <a:rPr lang="en-US" sz="1700" kern="0" dirty="0" smtClean="0">
                <a:latin typeface="+mj-lt"/>
                <a:ea typeface="Trade Gothic LT Std Bold" charset="0"/>
                <a:cs typeface="Arial" charset="0"/>
                <a:sym typeface="Trade Gothic LT Std Bold" charset="0"/>
              </a:rPr>
              <a:t>Authors of the Intergovernmental Panel </a:t>
            </a:r>
            <a:endParaRPr lang="en-US" sz="1700" kern="0" dirty="0" smtClean="0">
              <a:latin typeface="+mj-lt"/>
              <a:ea typeface="ヒラギノ角ゴ ProN W6" charset="0"/>
              <a:cs typeface="Arial" charset="0"/>
              <a:sym typeface="Trade Gothic LT Std Bold" charset="0"/>
            </a:endParaRPr>
          </a:p>
          <a:p>
            <a:pPr marL="0" indent="0" algn="ctr">
              <a:buFontTx/>
              <a:buNone/>
            </a:pPr>
            <a:r>
              <a:rPr lang="en-US" sz="1700" kern="0" dirty="0" smtClean="0">
                <a:latin typeface="+mj-lt"/>
                <a:ea typeface="Trade Gothic LT Std Bold" charset="0"/>
                <a:cs typeface="Arial" charset="0"/>
                <a:sym typeface="Trade Gothic LT Std Bold" charset="0"/>
              </a:rPr>
              <a:t>on Climate Change Reports</a:t>
            </a:r>
            <a:endParaRPr lang="en-US" sz="1700" kern="0" dirty="0" smtClean="0">
              <a:latin typeface="+mj-lt"/>
              <a:ea typeface="ヒラギノ角ゴ ProN W6" charset="0"/>
              <a:cs typeface="Arial" charset="0"/>
              <a:sym typeface="Trade Gothic LT Std Bold" charset="0"/>
            </a:endParaRPr>
          </a:p>
          <a:p>
            <a:pPr marL="0" indent="0" algn="ctr">
              <a:buFontTx/>
              <a:buNone/>
            </a:pPr>
            <a:r>
              <a:rPr lang="en-US" sz="1700" kern="0" dirty="0" smtClean="0">
                <a:latin typeface="+mj-lt"/>
                <a:ea typeface="Trade Gothic LT Std" charset="0"/>
                <a:cs typeface="Arial" charset="0"/>
              </a:rPr>
              <a:t>Nobel Peace Prize (2007) </a:t>
            </a:r>
            <a:endParaRPr lang="en-US" sz="1700" kern="0" dirty="0" smtClean="0">
              <a:latin typeface="+mj-lt"/>
              <a:cs typeface="Arial" charset="0"/>
            </a:endParaRPr>
          </a:p>
          <a:p>
            <a:pPr marL="0" indent="0">
              <a:buFontTx/>
              <a:buNone/>
            </a:pPr>
            <a:endParaRPr lang="en-US" sz="1700" kern="0" dirty="0" smtClean="0">
              <a:latin typeface="Trade Gothic LT Std Bold" charset="0"/>
              <a:ea typeface="ヒラギノ角ゴ ProN W6" charset="0"/>
              <a:cs typeface="ヒラギノ角ゴ ProN W6" charset="0"/>
              <a:sym typeface="Trade Gothic LT Std Bold" charset="0"/>
            </a:endParaRPr>
          </a:p>
        </p:txBody>
      </p:sp>
      <p:pic>
        <p:nvPicPr>
          <p:cNvPr id="307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316926" y="2191265"/>
            <a:ext cx="146872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8"/>
          <p:cNvSpPr txBox="1">
            <a:spLocks noChangeArrowheads="1"/>
          </p:cNvSpPr>
          <p:nvPr/>
        </p:nvSpPr>
        <p:spPr bwMode="auto">
          <a:xfrm>
            <a:off x="6765414" y="1196546"/>
            <a:ext cx="2571750" cy="122187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a:lstStyle>
          <a:p>
            <a:pPr marL="0" lvl="1" indent="0" algn="ctr">
              <a:spcBef>
                <a:spcPct val="0"/>
              </a:spcBef>
              <a:buFontTx/>
              <a:buNone/>
            </a:pPr>
            <a:r>
              <a:rPr lang="en-US" sz="1700" kern="0" dirty="0">
                <a:latin typeface="+mj-lt"/>
                <a:ea typeface="Trade Gothic LT Std Bold" charset="0"/>
                <a:cs typeface="Arial" charset="0"/>
                <a:sym typeface="Trade Gothic LT Std Bold" charset="0"/>
              </a:rPr>
              <a:t>Professor Lawrence Klein</a:t>
            </a:r>
          </a:p>
          <a:p>
            <a:pPr marL="0" lvl="1" indent="0" algn="ctr">
              <a:spcBef>
                <a:spcPct val="0"/>
              </a:spcBef>
              <a:buFontTx/>
              <a:buNone/>
            </a:pPr>
            <a:r>
              <a:rPr lang="en-US" sz="1700" kern="0" dirty="0">
                <a:latin typeface="+mj-lt"/>
                <a:ea typeface="Trade Gothic LT Std Bold" charset="0"/>
                <a:cs typeface="Arial" charset="0"/>
                <a:sym typeface="Trade Gothic LT Std Bold" charset="0"/>
              </a:rPr>
              <a:t>Nobel Prize in Economics (1980) </a:t>
            </a:r>
          </a:p>
        </p:txBody>
      </p:sp>
    </p:spTree>
    <p:extLst>
      <p:ext uri="{BB962C8B-B14F-4D97-AF65-F5344CB8AC3E}">
        <p14:creationId xmlns:p14="http://schemas.microsoft.com/office/powerpoint/2010/main" val="11787709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latin typeface="+mj-lt"/>
              </a:rPr>
              <a:t>ATTRACTING THE BEST RESEARCHERS</a:t>
            </a:r>
            <a:endParaRPr lang="en-US" sz="3600" dirty="0">
              <a:latin typeface="+mj-lt"/>
            </a:endParaRPr>
          </a:p>
        </p:txBody>
      </p:sp>
      <p:sp>
        <p:nvSpPr>
          <p:cNvPr id="5" name="Rectangle 7"/>
          <p:cNvSpPr txBox="1">
            <a:spLocks noChangeArrowheads="1"/>
          </p:cNvSpPr>
          <p:nvPr/>
        </p:nvSpPr>
        <p:spPr bwMode="auto">
          <a:xfrm>
            <a:off x="533400" y="3871466"/>
            <a:ext cx="3048000" cy="3195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a:lstStyle>
          <a:p>
            <a:pPr marL="0" indent="0" algn="ctr">
              <a:buFontTx/>
              <a:buNone/>
            </a:pPr>
            <a:r>
              <a:rPr lang="en-US" sz="1600" kern="0" dirty="0">
                <a:latin typeface="+mj-lt"/>
                <a:ea typeface="Trade Gothic LT Std Bold" charset="0"/>
                <a:cs typeface="Arial" charset="0"/>
                <a:sym typeface="Trade Gothic LT Std Bold" charset="0"/>
              </a:rPr>
              <a:t>Professor Jeffrey Sachs </a:t>
            </a:r>
          </a:p>
          <a:p>
            <a:pPr marL="0" indent="0">
              <a:buFontTx/>
              <a:buNone/>
            </a:pPr>
            <a:endParaRPr lang="en-US" sz="1700" kern="0" dirty="0" smtClean="0">
              <a:latin typeface="Trade Gothic LT Std Bold" charset="0"/>
              <a:ea typeface="ヒラギノ角ゴ ProN W6" charset="0"/>
              <a:cs typeface="ヒラギノ角ゴ ProN W6" charset="0"/>
              <a:sym typeface="Trade Gothic LT Std Bold" charset="0"/>
            </a:endParaRPr>
          </a:p>
        </p:txBody>
      </p:sp>
      <p:sp>
        <p:nvSpPr>
          <p:cNvPr id="7" name="Rectangle 8"/>
          <p:cNvSpPr txBox="1">
            <a:spLocks noChangeArrowheads="1"/>
          </p:cNvSpPr>
          <p:nvPr/>
        </p:nvSpPr>
        <p:spPr bwMode="auto">
          <a:xfrm>
            <a:off x="838200" y="6172200"/>
            <a:ext cx="243840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a:lstStyle>
          <a:p>
            <a:pPr marL="0" lvl="1" indent="0" algn="ctr">
              <a:spcBef>
                <a:spcPct val="0"/>
              </a:spcBef>
              <a:buFontTx/>
              <a:buNone/>
            </a:pPr>
            <a:r>
              <a:rPr lang="en-US" sz="1700" kern="0" dirty="0">
                <a:latin typeface="+mj-lt"/>
                <a:ea typeface="Trade Gothic LT Std Bold" charset="0"/>
                <a:cs typeface="Arial" charset="0"/>
                <a:sym typeface="Trade Gothic LT Std Bold" charset="0"/>
              </a:rPr>
              <a:t>Professor Johan </a:t>
            </a:r>
            <a:r>
              <a:rPr lang="en-US" sz="1700" kern="0" dirty="0" err="1">
                <a:latin typeface="+mj-lt"/>
                <a:ea typeface="Trade Gothic LT Std Bold" charset="0"/>
                <a:cs typeface="Arial" charset="0"/>
                <a:sym typeface="Trade Gothic LT Std Bold" charset="0"/>
              </a:rPr>
              <a:t>Rockström</a:t>
            </a:r>
            <a:r>
              <a:rPr lang="en-US" sz="1700" kern="0" dirty="0">
                <a:latin typeface="+mj-lt"/>
                <a:ea typeface="Trade Gothic LT Std Bold" charset="0"/>
                <a:cs typeface="Arial" charset="0"/>
                <a:sym typeface="Trade Gothic LT Std Bold" charset="0"/>
              </a:rPr>
              <a:t> </a:t>
            </a:r>
          </a:p>
        </p:txBody>
      </p:sp>
      <p:sp>
        <p:nvSpPr>
          <p:cNvPr id="9" name="Rectangle 8"/>
          <p:cNvSpPr txBox="1">
            <a:spLocks noChangeArrowheads="1"/>
          </p:cNvSpPr>
          <p:nvPr/>
        </p:nvSpPr>
        <p:spPr bwMode="auto">
          <a:xfrm>
            <a:off x="771525" y="1292721"/>
            <a:ext cx="2571750" cy="122187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a:lstStyle>
          <a:p>
            <a:pPr marL="0" lvl="1" indent="0" algn="ctr">
              <a:spcBef>
                <a:spcPct val="0"/>
              </a:spcBef>
              <a:buFontTx/>
              <a:buNone/>
            </a:pPr>
            <a:r>
              <a:rPr lang="en-US" sz="3600" kern="0" dirty="0" smtClean="0">
                <a:latin typeface="+mj-lt"/>
                <a:ea typeface="Trade Gothic LT Std Bold" charset="0"/>
                <a:cs typeface="Arial" charset="0"/>
                <a:sym typeface="Trade Gothic LT Std Bold" charset="0"/>
              </a:rPr>
              <a:t>OF TODAY </a:t>
            </a:r>
            <a:endParaRPr lang="en-US" sz="3600" kern="0" dirty="0" smtClean="0">
              <a:latin typeface="+mj-lt"/>
              <a:ea typeface="ヒラギノ角ゴ ProN W6" charset="0"/>
              <a:cs typeface="Arial" charset="0"/>
              <a:sym typeface="Trade Gothic LT Std Bold" charset="0"/>
            </a:endParaRPr>
          </a:p>
        </p:txBody>
      </p:sp>
      <p:pic>
        <p:nvPicPr>
          <p:cNvPr id="12" name="Content Placehold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981200"/>
            <a:ext cx="2743200" cy="1829355"/>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267200"/>
            <a:ext cx="2743200" cy="1828800"/>
          </a:xfrm>
          <a:prstGeom prst="rect">
            <a:avLst/>
          </a:prstGeom>
        </p:spPr>
      </p:pic>
      <p:sp>
        <p:nvSpPr>
          <p:cNvPr id="14" name="Rectangle 8"/>
          <p:cNvSpPr txBox="1">
            <a:spLocks noChangeArrowheads="1"/>
          </p:cNvSpPr>
          <p:nvPr/>
        </p:nvSpPr>
        <p:spPr bwMode="auto">
          <a:xfrm>
            <a:off x="5391150" y="1677739"/>
            <a:ext cx="3333750" cy="122187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a:lstStyle>
          <a:p>
            <a:pPr marL="0" lvl="1" indent="0" algn="ctr">
              <a:spcBef>
                <a:spcPct val="0"/>
              </a:spcBef>
              <a:buFontTx/>
              <a:buNone/>
            </a:pPr>
            <a:r>
              <a:rPr lang="en-US" sz="3600" kern="0" dirty="0" smtClean="0">
                <a:latin typeface="+mj-lt"/>
                <a:ea typeface="Trade Gothic LT Std Bold" charset="0"/>
                <a:cs typeface="Arial" charset="0"/>
                <a:sym typeface="Trade Gothic LT Std Bold" charset="0"/>
              </a:rPr>
              <a:t>OF TOMORROW</a:t>
            </a:r>
            <a:endParaRPr lang="en-US" sz="3600" kern="0" dirty="0" smtClean="0">
              <a:latin typeface="+mj-lt"/>
              <a:ea typeface="ヒラギノ角ゴ ProN W6" charset="0"/>
              <a:cs typeface="Arial" charset="0"/>
              <a:sym typeface="Trade Gothic LT Std Bold" charset="0"/>
            </a:endParaRPr>
          </a:p>
        </p:txBody>
      </p:sp>
      <p:pic>
        <p:nvPicPr>
          <p:cNvPr id="1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9225" y="2659633"/>
            <a:ext cx="3657600" cy="2743200"/>
          </a:xfrm>
          <a:prstGeom prst="rect">
            <a:avLst/>
          </a:prstGeom>
          <a:noFill/>
          <a:ln w="12700">
            <a:noFill/>
            <a:miter lim="800000"/>
            <a:headEnd/>
            <a:tailEnd/>
          </a:ln>
        </p:spPr>
      </p:pic>
    </p:spTree>
    <p:extLst>
      <p:ext uri="{BB962C8B-B14F-4D97-AF65-F5344CB8AC3E}">
        <p14:creationId xmlns:p14="http://schemas.microsoft.com/office/powerpoint/2010/main" val="12017678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RESEARCHER MOBILITY</a:t>
            </a:r>
            <a:endParaRPr lang="en-US" dirty="0">
              <a:latin typeface="+mj-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76568399"/>
              </p:ext>
            </p:extLst>
          </p:nvPr>
        </p:nvGraphicFramePr>
        <p:xfrm>
          <a:off x="609600" y="1219200"/>
          <a:ext cx="7997825"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2690390828"/>
              </p:ext>
            </p:extLst>
          </p:nvPr>
        </p:nvGraphicFramePr>
        <p:xfrm>
          <a:off x="152400" y="3810000"/>
          <a:ext cx="3962400" cy="2667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36613929"/>
              </p:ext>
            </p:extLst>
          </p:nvPr>
        </p:nvGraphicFramePr>
        <p:xfrm>
          <a:off x="4572000" y="4038600"/>
          <a:ext cx="4114801" cy="1892808"/>
        </p:xfrm>
        <a:graphic>
          <a:graphicData uri="http://schemas.openxmlformats.org/drawingml/2006/table">
            <a:tbl>
              <a:tblPr firstRow="1" firstCol="1" bandRow="1">
                <a:tableStyleId>{5C22544A-7EE6-4342-B048-85BDC9FD1C3A}</a:tableStyleId>
              </a:tblPr>
              <a:tblGrid>
                <a:gridCol w="1524125">
                  <a:extLst>
                    <a:ext uri="{9D8B030D-6E8A-4147-A177-3AD203B41FA5}">
                      <a16:colId xmlns:a16="http://schemas.microsoft.com/office/drawing/2014/main" xmlns="" val="20000"/>
                    </a:ext>
                  </a:extLst>
                </a:gridCol>
                <a:gridCol w="1012158">
                  <a:extLst>
                    <a:ext uri="{9D8B030D-6E8A-4147-A177-3AD203B41FA5}">
                      <a16:colId xmlns:a16="http://schemas.microsoft.com/office/drawing/2014/main" xmlns="" val="20001"/>
                    </a:ext>
                  </a:extLst>
                </a:gridCol>
                <a:gridCol w="1012158">
                  <a:extLst>
                    <a:ext uri="{9D8B030D-6E8A-4147-A177-3AD203B41FA5}">
                      <a16:colId xmlns:a16="http://schemas.microsoft.com/office/drawing/2014/main" xmlns="" val="20002"/>
                    </a:ext>
                  </a:extLst>
                </a:gridCol>
                <a:gridCol w="566360">
                  <a:extLst>
                    <a:ext uri="{9D8B030D-6E8A-4147-A177-3AD203B41FA5}">
                      <a16:colId xmlns:a16="http://schemas.microsoft.com/office/drawing/2014/main" xmlns="" val="20003"/>
                    </a:ext>
                  </a:extLst>
                </a:gridCol>
              </a:tblGrid>
              <a:tr h="0">
                <a:tc>
                  <a:txBody>
                    <a:bodyPr/>
                    <a:lstStyle/>
                    <a:p>
                      <a:pPr marL="0" marR="0">
                        <a:lnSpc>
                          <a:spcPct val="115000"/>
                        </a:lnSpc>
                        <a:spcBef>
                          <a:spcPts val="0"/>
                        </a:spcBef>
                        <a:spcAft>
                          <a:spcPts val="0"/>
                        </a:spcAft>
                      </a:pPr>
                      <a:r>
                        <a:rPr lang="en-US" sz="1800" dirty="0">
                          <a:solidFill>
                            <a:schemeClr val="accent2"/>
                          </a:solidFill>
                          <a:effectLst/>
                        </a:rPr>
                        <a:t>Research Staff</a:t>
                      </a:r>
                      <a:endParaRPr lang="en-US" sz="1800" dirty="0">
                        <a:solidFill>
                          <a:schemeClr val="accent2"/>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solidFill>
                            <a:schemeClr val="accent2"/>
                          </a:solidFill>
                          <a:effectLst/>
                        </a:rPr>
                        <a:t>2016</a:t>
                      </a:r>
                      <a:endParaRPr lang="en-US" sz="1800" dirty="0">
                        <a:solidFill>
                          <a:schemeClr val="accent2"/>
                        </a:solidFill>
                        <a:effectLst/>
                      </a:endParaRPr>
                    </a:p>
                  </a:txBody>
                  <a:tcPr marL="68580" marR="68580" marT="0" marB="0"/>
                </a:tc>
                <a:tc>
                  <a:txBody>
                    <a:bodyPr/>
                    <a:lstStyle/>
                    <a:p>
                      <a:pPr marL="0" marR="0">
                        <a:lnSpc>
                          <a:spcPct val="115000"/>
                        </a:lnSpc>
                        <a:spcBef>
                          <a:spcPts val="0"/>
                        </a:spcBef>
                        <a:spcAft>
                          <a:spcPts val="0"/>
                        </a:spcAft>
                      </a:pPr>
                      <a:r>
                        <a:rPr lang="en-US" sz="1800" dirty="0">
                          <a:solidFill>
                            <a:schemeClr val="accent2"/>
                          </a:solidFill>
                          <a:effectLst/>
                        </a:rPr>
                        <a:t>2015 </a:t>
                      </a:r>
                    </a:p>
                  </a:txBody>
                  <a:tcPr marL="68580" marR="68580" marT="0" marB="0"/>
                </a:tc>
                <a:tc>
                  <a:txBody>
                    <a:bodyPr/>
                    <a:lstStyle/>
                    <a:p>
                      <a:pPr marL="0" marR="0">
                        <a:lnSpc>
                          <a:spcPct val="115000"/>
                        </a:lnSpc>
                        <a:spcBef>
                          <a:spcPts val="0"/>
                        </a:spcBef>
                        <a:spcAft>
                          <a:spcPts val="0"/>
                        </a:spcAft>
                      </a:pPr>
                      <a:r>
                        <a:rPr lang="en-US" sz="1800">
                          <a:solidFill>
                            <a:schemeClr val="accent2"/>
                          </a:solidFill>
                          <a:effectLst/>
                        </a:rPr>
                        <a:t>2014</a:t>
                      </a:r>
                      <a:endParaRPr lang="en-US" sz="1800">
                        <a:solidFill>
                          <a:schemeClr val="accent2"/>
                        </a:solidFill>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0">
                <a:tc>
                  <a:txBody>
                    <a:bodyPr/>
                    <a:lstStyle/>
                    <a:p>
                      <a:pPr marL="0" marR="0">
                        <a:lnSpc>
                          <a:spcPct val="115000"/>
                        </a:lnSpc>
                        <a:spcBef>
                          <a:spcPts val="0"/>
                        </a:spcBef>
                        <a:spcAft>
                          <a:spcPts val="0"/>
                        </a:spcAft>
                      </a:pPr>
                      <a:r>
                        <a:rPr lang="en-US" sz="1800" dirty="0">
                          <a:solidFill>
                            <a:schemeClr val="accent2"/>
                          </a:solidFill>
                          <a:effectLst/>
                        </a:rPr>
                        <a:t>Leavers</a:t>
                      </a:r>
                      <a:endParaRPr lang="en-US" sz="1800" dirty="0">
                        <a:solidFill>
                          <a:schemeClr val="accent2"/>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solidFill>
                            <a:schemeClr val="accent2"/>
                          </a:solidFill>
                          <a:effectLst/>
                          <a:latin typeface="+mn-lt"/>
                          <a:ea typeface="Calibri"/>
                          <a:cs typeface="Times New Roman"/>
                        </a:rPr>
                        <a:t>106</a:t>
                      </a:r>
                      <a:endParaRPr lang="en-US" sz="1800" dirty="0">
                        <a:solidFill>
                          <a:schemeClr val="accent2"/>
                        </a:solidFill>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solidFill>
                            <a:schemeClr val="accent2"/>
                          </a:solidFill>
                          <a:effectLst/>
                        </a:rPr>
                        <a:t>119</a:t>
                      </a:r>
                      <a:endParaRPr lang="en-US" sz="1800" dirty="0">
                        <a:solidFill>
                          <a:schemeClr val="accent2"/>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solidFill>
                            <a:schemeClr val="accent2"/>
                          </a:solidFill>
                          <a:effectLst/>
                        </a:rPr>
                        <a:t>97</a:t>
                      </a:r>
                      <a:endParaRPr lang="en-US" sz="1800">
                        <a:solidFill>
                          <a:schemeClr val="accent2"/>
                        </a:solidFill>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0">
                <a:tc>
                  <a:txBody>
                    <a:bodyPr/>
                    <a:lstStyle/>
                    <a:p>
                      <a:pPr marL="0" marR="0">
                        <a:lnSpc>
                          <a:spcPct val="115000"/>
                        </a:lnSpc>
                        <a:spcBef>
                          <a:spcPts val="0"/>
                        </a:spcBef>
                        <a:spcAft>
                          <a:spcPts val="0"/>
                        </a:spcAft>
                      </a:pPr>
                      <a:r>
                        <a:rPr lang="en-US" sz="1800" dirty="0">
                          <a:solidFill>
                            <a:schemeClr val="accent2"/>
                          </a:solidFill>
                          <a:effectLst/>
                        </a:rPr>
                        <a:t>Newcomers</a:t>
                      </a:r>
                      <a:endParaRPr lang="en-US" sz="1800" dirty="0">
                        <a:solidFill>
                          <a:schemeClr val="accent2"/>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solidFill>
                            <a:schemeClr val="accent2"/>
                          </a:solidFill>
                          <a:effectLst/>
                          <a:latin typeface="+mn-lt"/>
                          <a:ea typeface="Calibri"/>
                          <a:cs typeface="Times New Roman"/>
                        </a:rPr>
                        <a:t>129</a:t>
                      </a:r>
                      <a:endParaRPr lang="en-US" sz="1800" dirty="0">
                        <a:solidFill>
                          <a:schemeClr val="accent2"/>
                        </a:solidFill>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solidFill>
                            <a:schemeClr val="accent2"/>
                          </a:solidFill>
                          <a:effectLst/>
                        </a:rPr>
                        <a:t>125</a:t>
                      </a:r>
                      <a:endParaRPr lang="en-US" sz="1800" dirty="0">
                        <a:solidFill>
                          <a:schemeClr val="accent2"/>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solidFill>
                            <a:schemeClr val="accent2"/>
                          </a:solidFill>
                          <a:effectLst/>
                        </a:rPr>
                        <a:t>115</a:t>
                      </a:r>
                      <a:endParaRPr lang="en-US" sz="1800">
                        <a:solidFill>
                          <a:schemeClr val="accent2"/>
                        </a:solidFill>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r h="0">
                <a:tc>
                  <a:txBody>
                    <a:bodyPr/>
                    <a:lstStyle/>
                    <a:p>
                      <a:pPr marL="0" marR="0">
                        <a:lnSpc>
                          <a:spcPct val="115000"/>
                        </a:lnSpc>
                        <a:spcBef>
                          <a:spcPts val="0"/>
                        </a:spcBef>
                        <a:spcAft>
                          <a:spcPts val="0"/>
                        </a:spcAft>
                      </a:pPr>
                      <a:r>
                        <a:rPr lang="en-US" sz="1800">
                          <a:solidFill>
                            <a:schemeClr val="accent2"/>
                          </a:solidFill>
                          <a:effectLst/>
                        </a:rPr>
                        <a:t>Returning researchers</a:t>
                      </a:r>
                      <a:endParaRPr lang="en-US" sz="1800">
                        <a:solidFill>
                          <a:schemeClr val="accent2"/>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solidFill>
                            <a:schemeClr val="accent2"/>
                          </a:solidFill>
                          <a:effectLst/>
                          <a:latin typeface="+mn-lt"/>
                          <a:ea typeface="Calibri"/>
                          <a:cs typeface="Times New Roman"/>
                        </a:rPr>
                        <a:t>27</a:t>
                      </a:r>
                      <a:endParaRPr lang="en-US" sz="1800" dirty="0">
                        <a:solidFill>
                          <a:schemeClr val="accent2"/>
                        </a:solidFill>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solidFill>
                            <a:schemeClr val="accent2"/>
                          </a:solidFill>
                          <a:effectLst/>
                        </a:rPr>
                        <a:t>30</a:t>
                      </a:r>
                      <a:endParaRPr lang="en-US" sz="1800" dirty="0">
                        <a:solidFill>
                          <a:schemeClr val="accent2"/>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solidFill>
                            <a:schemeClr val="accent2"/>
                          </a:solidFill>
                          <a:effectLst/>
                        </a:rPr>
                        <a:t>26</a:t>
                      </a:r>
                      <a:endParaRPr lang="en-US" sz="1800" dirty="0">
                        <a:solidFill>
                          <a:schemeClr val="accent2"/>
                        </a:solidFill>
                        <a:effectLst/>
                        <a:latin typeface="Calibri"/>
                        <a:ea typeface="Calibri"/>
                        <a:cs typeface="Times New Roman"/>
                      </a:endParaRPr>
                    </a:p>
                  </a:txBody>
                  <a:tcPr marL="68580" marR="68580" marT="0" marB="0"/>
                </a:tc>
                <a:extLst>
                  <a:ext uri="{0D108BD9-81ED-4DB2-BD59-A6C34878D82A}">
                    <a16:rowId xmlns:a16="http://schemas.microsoft.com/office/drawing/2014/main" xmlns="" val="10003"/>
                  </a:ext>
                </a:extLst>
              </a:tr>
              <a:tr h="0">
                <a:tc>
                  <a:txBody>
                    <a:bodyPr/>
                    <a:lstStyle/>
                    <a:p>
                      <a:pPr marL="0" marR="0">
                        <a:lnSpc>
                          <a:spcPct val="115000"/>
                        </a:lnSpc>
                        <a:spcBef>
                          <a:spcPts val="0"/>
                        </a:spcBef>
                        <a:spcAft>
                          <a:spcPts val="0"/>
                        </a:spcAft>
                      </a:pPr>
                      <a:r>
                        <a:rPr lang="en-US" sz="1800">
                          <a:solidFill>
                            <a:schemeClr val="accent2"/>
                          </a:solidFill>
                          <a:effectLst/>
                        </a:rPr>
                        <a:t>Nationalities</a:t>
                      </a:r>
                      <a:endParaRPr lang="en-US" sz="1800">
                        <a:solidFill>
                          <a:schemeClr val="accent2"/>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solidFill>
                            <a:schemeClr val="accent2"/>
                          </a:solidFill>
                          <a:effectLst/>
                          <a:latin typeface="+mn-lt"/>
                          <a:ea typeface="Calibri"/>
                          <a:cs typeface="Times New Roman"/>
                        </a:rPr>
                        <a:t>48</a:t>
                      </a:r>
                      <a:endParaRPr lang="en-US" sz="1800" dirty="0">
                        <a:solidFill>
                          <a:schemeClr val="accent2"/>
                        </a:solidFill>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solidFill>
                            <a:schemeClr val="accent2"/>
                          </a:solidFill>
                          <a:effectLst/>
                        </a:rPr>
                        <a:t>49</a:t>
                      </a:r>
                      <a:endParaRPr lang="en-US" sz="1800" dirty="0">
                        <a:solidFill>
                          <a:schemeClr val="accent2"/>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solidFill>
                            <a:schemeClr val="accent2"/>
                          </a:solidFill>
                          <a:effectLst/>
                        </a:rPr>
                        <a:t>45</a:t>
                      </a:r>
                      <a:endParaRPr lang="en-US" sz="1800" dirty="0">
                        <a:solidFill>
                          <a:schemeClr val="accent2"/>
                        </a:solidFill>
                        <a:effectLst/>
                        <a:latin typeface="Calibri"/>
                        <a:ea typeface="Calibri"/>
                        <a:cs typeface="Times New Roman"/>
                      </a:endParaRPr>
                    </a:p>
                  </a:txBody>
                  <a:tcPr marL="68580" marR="68580" marT="0" marB="0"/>
                </a:tc>
                <a:extLst>
                  <a:ext uri="{0D108BD9-81ED-4DB2-BD59-A6C34878D82A}">
                    <a16:rowId xmlns:a16="http://schemas.microsoft.com/office/drawing/2014/main" xmlns="" val="10004"/>
                  </a:ext>
                </a:extLst>
              </a:tr>
            </a:tbl>
          </a:graphicData>
        </a:graphic>
      </p:graphicFrame>
      <p:sp>
        <p:nvSpPr>
          <p:cNvPr id="7" name="Rectangle 1"/>
          <p:cNvSpPr>
            <a:spLocks noChangeArrowheads="1"/>
          </p:cNvSpPr>
          <p:nvPr/>
        </p:nvSpPr>
        <p:spPr bwMode="auto">
          <a:xfrm>
            <a:off x="2605088" y="3284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9851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INTERDISCIPLINARY SCIENTISTS</a:t>
            </a:r>
            <a:endParaRPr lang="en-US" dirty="0">
              <a:latin typeface="+mj-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072122"/>
              </p:ext>
            </p:extLst>
          </p:nvPr>
        </p:nvGraphicFramePr>
        <p:xfrm>
          <a:off x="1371600" y="457200"/>
          <a:ext cx="6478587"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09600" y="5029200"/>
            <a:ext cx="8001000" cy="830997"/>
          </a:xfrm>
          <a:prstGeom prst="rect">
            <a:avLst/>
          </a:prstGeom>
          <a:noFill/>
        </p:spPr>
        <p:txBody>
          <a:bodyPr wrap="square" rtlCol="0">
            <a:spAutoFit/>
          </a:bodyPr>
          <a:lstStyle/>
          <a:p>
            <a:pPr algn="ctr"/>
            <a:r>
              <a:rPr lang="en-US" sz="2400" dirty="0" smtClean="0">
                <a:solidFill>
                  <a:schemeClr val="bg1"/>
                </a:solidFill>
                <a:latin typeface="+mj-lt"/>
              </a:rPr>
              <a:t>“It is often at the intersection of disciplines that the most exciting and groundbreaking advances are made.”</a:t>
            </a:r>
            <a:endParaRPr lang="en-US" sz="2400" dirty="0">
              <a:solidFill>
                <a:schemeClr val="bg1"/>
              </a:solidFill>
              <a:latin typeface="+mj-lt"/>
            </a:endParaRPr>
          </a:p>
        </p:txBody>
      </p:sp>
    </p:spTree>
    <p:extLst>
      <p:ext uri="{BB962C8B-B14F-4D97-AF65-F5344CB8AC3E}">
        <p14:creationId xmlns:p14="http://schemas.microsoft.com/office/powerpoint/2010/main" val="37063540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4213" y="152400"/>
            <a:ext cx="7997825" cy="1143000"/>
          </a:xfrm>
        </p:spPr>
        <p:txBody>
          <a:bodyPr/>
          <a:lstStyle/>
          <a:p>
            <a:pPr algn="ctr"/>
            <a:r>
              <a:rPr lang="en-US" sz="3600" b="1" dirty="0" smtClean="0">
                <a:latin typeface="+mj-lt"/>
              </a:rPr>
              <a:t>INTERNATIONAL COLLABORATIONS (2015)</a:t>
            </a:r>
            <a:endParaRPr lang="en-US" sz="3600" b="1" dirty="0">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57" y="1447800"/>
            <a:ext cx="8851328" cy="5116068"/>
          </a:xfrm>
          <a:prstGeom prst="rect">
            <a:avLst/>
          </a:prstGeom>
        </p:spPr>
      </p:pic>
      <p:sp>
        <p:nvSpPr>
          <p:cNvPr id="6" name="TextBox 5"/>
          <p:cNvSpPr txBox="1"/>
          <p:nvPr/>
        </p:nvSpPr>
        <p:spPr>
          <a:xfrm>
            <a:off x="2438400" y="5486400"/>
            <a:ext cx="4038600" cy="1384995"/>
          </a:xfrm>
          <a:prstGeom prst="rect">
            <a:avLst/>
          </a:prstGeom>
          <a:noFill/>
        </p:spPr>
        <p:txBody>
          <a:bodyPr wrap="square" rtlCol="0">
            <a:spAutoFit/>
          </a:bodyPr>
          <a:lstStyle/>
          <a:p>
            <a:pPr algn="ctr"/>
            <a:r>
              <a:rPr lang="en-US" sz="2800" dirty="0" smtClean="0">
                <a:solidFill>
                  <a:schemeClr val="bg1"/>
                </a:solidFill>
                <a:latin typeface="+mn-lt"/>
              </a:rPr>
              <a:t>1014 authors</a:t>
            </a:r>
          </a:p>
          <a:p>
            <a:pPr algn="ctr"/>
            <a:r>
              <a:rPr lang="en-US" sz="2800" dirty="0">
                <a:solidFill>
                  <a:schemeClr val="bg1"/>
                </a:solidFill>
                <a:latin typeface="+mn-lt"/>
              </a:rPr>
              <a:t>f</a:t>
            </a:r>
            <a:r>
              <a:rPr lang="en-US" sz="2800" dirty="0" smtClean="0">
                <a:solidFill>
                  <a:schemeClr val="bg1"/>
                </a:solidFill>
                <a:latin typeface="+mn-lt"/>
              </a:rPr>
              <a:t>rom 462 institutions</a:t>
            </a:r>
          </a:p>
          <a:p>
            <a:pPr algn="ctr"/>
            <a:r>
              <a:rPr lang="en-US" sz="2800" dirty="0" smtClean="0">
                <a:solidFill>
                  <a:schemeClr val="bg1"/>
                </a:solidFill>
                <a:latin typeface="+mn-lt"/>
              </a:rPr>
              <a:t>in 50 countries</a:t>
            </a:r>
            <a:endParaRPr lang="en-US" sz="2800" dirty="0">
              <a:solidFill>
                <a:schemeClr val="bg1"/>
              </a:solidFill>
              <a:latin typeface="+mn-lt"/>
            </a:endParaRPr>
          </a:p>
        </p:txBody>
      </p:sp>
      <p:sp>
        <p:nvSpPr>
          <p:cNvPr id="8" name="TextBox 7"/>
          <p:cNvSpPr txBox="1"/>
          <p:nvPr/>
        </p:nvSpPr>
        <p:spPr>
          <a:xfrm>
            <a:off x="1768475" y="609600"/>
            <a:ext cx="5829300" cy="946462"/>
          </a:xfrm>
          <a:prstGeom prst="rect">
            <a:avLst/>
          </a:prstGeom>
          <a:noFill/>
        </p:spPr>
        <p:txBody>
          <a:bodyPr wrap="square" rtlCol="0">
            <a:spAutoFit/>
          </a:bodyPr>
          <a:lstStyle/>
          <a:p>
            <a:pPr algn="ctr"/>
            <a:r>
              <a:rPr lang="en-US" sz="2800" dirty="0" smtClean="0">
                <a:solidFill>
                  <a:schemeClr val="bg1"/>
                </a:solidFill>
                <a:latin typeface="+mn-lt"/>
              </a:rPr>
              <a:t>562 publications</a:t>
            </a:r>
          </a:p>
          <a:p>
            <a:pPr algn="ctr"/>
            <a:r>
              <a:rPr lang="en-US" sz="2800" dirty="0">
                <a:solidFill>
                  <a:schemeClr val="bg1"/>
                </a:solidFill>
                <a:latin typeface="+mn-lt"/>
              </a:rPr>
              <a:t>i</a:t>
            </a:r>
            <a:r>
              <a:rPr lang="en-US" sz="2800" dirty="0" smtClean="0">
                <a:solidFill>
                  <a:schemeClr val="bg1"/>
                </a:solidFill>
                <a:latin typeface="+mn-lt"/>
              </a:rPr>
              <a:t>ncluding 315 peer-reviewed articles</a:t>
            </a:r>
            <a:endParaRPr lang="en-US" sz="2800" dirty="0">
              <a:solidFill>
                <a:schemeClr val="bg1"/>
              </a:solidFill>
              <a:latin typeface="+mn-lt"/>
            </a:endParaRPr>
          </a:p>
        </p:txBody>
      </p:sp>
    </p:spTree>
    <p:extLst>
      <p:ext uri="{BB962C8B-B14F-4D97-AF65-F5344CB8AC3E}">
        <p14:creationId xmlns:p14="http://schemas.microsoft.com/office/powerpoint/2010/main" val="158245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E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511" y="-11162"/>
            <a:ext cx="9173022" cy="6880324"/>
          </a:xfrm>
          <a:prstGeom prst="rect">
            <a:avLst/>
          </a:prstGeom>
          <a:noFill/>
          <a:ln w="9525">
            <a:noFill/>
            <a:miter lim="800000"/>
            <a:headEnd/>
            <a:tailEnd/>
          </a:ln>
        </p:spPr>
      </p:pic>
      <p:sp>
        <p:nvSpPr>
          <p:cNvPr id="22531" name="Rectangle 5"/>
          <p:cNvSpPr>
            <a:spLocks noGrp="1" noChangeArrowheads="1"/>
          </p:cNvSpPr>
          <p:nvPr>
            <p:ph type="title"/>
          </p:nvPr>
        </p:nvSpPr>
        <p:spPr>
          <a:xfrm>
            <a:off x="0" y="1981200"/>
            <a:ext cx="9178603" cy="3607594"/>
          </a:xfrm>
        </p:spPr>
        <p:txBody>
          <a:bodyPr rIns="116994"/>
          <a:lstStyle/>
          <a:p>
            <a:pPr algn="ctr" eaLnBrk="1" hangingPunct="1">
              <a:lnSpc>
                <a:spcPct val="80000"/>
              </a:lnSpc>
            </a:pPr>
            <a:r>
              <a:rPr lang="en-US" sz="10500" dirty="0" smtClean="0">
                <a:latin typeface="+mj-lt"/>
                <a:cs typeface="Arial" charset="0"/>
              </a:rPr>
              <a:t>IIASA’S </a:t>
            </a:r>
            <a:br>
              <a:rPr lang="en-US" sz="10500" dirty="0" smtClean="0">
                <a:latin typeface="+mj-lt"/>
                <a:cs typeface="Arial" charset="0"/>
              </a:rPr>
            </a:br>
            <a:r>
              <a:rPr lang="en-US" sz="10500" dirty="0" smtClean="0">
                <a:latin typeface="+mj-lt"/>
                <a:cs typeface="Arial" charset="0"/>
              </a:rPr>
              <a:t>ORIGIN AND NICHE</a:t>
            </a:r>
          </a:p>
        </p:txBody>
      </p:sp>
    </p:spTree>
    <p:extLst>
      <p:ext uri="{BB962C8B-B14F-4D97-AF65-F5344CB8AC3E}">
        <p14:creationId xmlns:p14="http://schemas.microsoft.com/office/powerpoint/2010/main" val="321128486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smtClean="0">
                <a:latin typeface="+mj-lt"/>
              </a:rPr>
              <a:t>OPEN IIASA</a:t>
            </a:r>
            <a:endParaRPr lang="en-US" sz="4800" dirty="0">
              <a:latin typeface="+mj-lt"/>
            </a:endParaRPr>
          </a:p>
        </p:txBody>
      </p:sp>
      <p:sp>
        <p:nvSpPr>
          <p:cNvPr id="3" name="Content Placeholder 2"/>
          <p:cNvSpPr>
            <a:spLocks noGrp="1"/>
          </p:cNvSpPr>
          <p:nvPr>
            <p:ph idx="1"/>
          </p:nvPr>
        </p:nvSpPr>
        <p:spPr/>
        <p:txBody>
          <a:bodyPr/>
          <a:lstStyle/>
          <a:p>
            <a:r>
              <a:rPr lang="en-US" dirty="0" smtClean="0">
                <a:latin typeface="+mn-lt"/>
              </a:rPr>
              <a:t>Open access to publications:</a:t>
            </a:r>
          </a:p>
          <a:p>
            <a:pPr marL="0" indent="0">
              <a:buNone/>
            </a:pPr>
            <a:r>
              <a:rPr lang="en-US" sz="6000" dirty="0">
                <a:latin typeface="+mn-lt"/>
              </a:rPr>
              <a:t>	</a:t>
            </a:r>
            <a:r>
              <a:rPr lang="en-US" sz="6000" dirty="0" smtClean="0">
                <a:latin typeface="+mn-lt"/>
              </a:rPr>
              <a:t>6935 </a:t>
            </a:r>
            <a:r>
              <a:rPr lang="en-US" dirty="0" smtClean="0">
                <a:latin typeface="+mn-lt"/>
              </a:rPr>
              <a:t>publications freely available</a:t>
            </a:r>
          </a:p>
          <a:p>
            <a:r>
              <a:rPr lang="en-US" dirty="0" smtClean="0">
                <a:latin typeface="+mn-lt"/>
              </a:rPr>
              <a:t>Open access to data:</a:t>
            </a:r>
          </a:p>
          <a:p>
            <a:pPr marL="0" indent="0">
              <a:buNone/>
            </a:pPr>
            <a:r>
              <a:rPr lang="en-US" dirty="0">
                <a:latin typeface="+mn-lt"/>
              </a:rPr>
              <a:t>	</a:t>
            </a:r>
            <a:r>
              <a:rPr lang="en-US" sz="5400" dirty="0" smtClean="0">
                <a:latin typeface="+mn-lt"/>
              </a:rPr>
              <a:t>24 </a:t>
            </a:r>
            <a:r>
              <a:rPr lang="en-US" dirty="0" smtClean="0">
                <a:latin typeface="+mn-lt"/>
              </a:rPr>
              <a:t>databases and tools freely available</a:t>
            </a:r>
          </a:p>
          <a:p>
            <a:r>
              <a:rPr lang="en-US" dirty="0" smtClean="0">
                <a:latin typeface="+mn-lt"/>
              </a:rPr>
              <a:t>Developing an open access to data policy including community-developed </a:t>
            </a:r>
            <a:r>
              <a:rPr lang="en-US" dirty="0">
                <a:latin typeface="+mn-lt"/>
              </a:rPr>
              <a:t>IIASA modeling tools</a:t>
            </a:r>
          </a:p>
          <a:p>
            <a:pPr marL="0" indent="0">
              <a:buNone/>
            </a:pPr>
            <a:endParaRPr lang="en-US" dirty="0" smtClean="0"/>
          </a:p>
          <a:p>
            <a:endParaRPr lang="en-US" dirty="0"/>
          </a:p>
        </p:txBody>
      </p:sp>
    </p:spTree>
    <p:extLst>
      <p:ext uri="{BB962C8B-B14F-4D97-AF65-F5344CB8AC3E}">
        <p14:creationId xmlns:p14="http://schemas.microsoft.com/office/powerpoint/2010/main" val="42184368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E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511" y="-11162"/>
            <a:ext cx="9173022" cy="6880324"/>
          </a:xfrm>
          <a:prstGeom prst="rect">
            <a:avLst/>
          </a:prstGeom>
          <a:noFill/>
          <a:ln w="9525">
            <a:noFill/>
            <a:miter lim="800000"/>
            <a:headEnd/>
            <a:tailEnd/>
          </a:ln>
        </p:spPr>
      </p:pic>
      <p:sp>
        <p:nvSpPr>
          <p:cNvPr id="22531" name="Rectangle 5"/>
          <p:cNvSpPr>
            <a:spLocks noGrp="1" noChangeArrowheads="1"/>
          </p:cNvSpPr>
          <p:nvPr>
            <p:ph type="title"/>
          </p:nvPr>
        </p:nvSpPr>
        <p:spPr>
          <a:xfrm>
            <a:off x="0" y="1981200"/>
            <a:ext cx="9178603" cy="3607594"/>
          </a:xfrm>
        </p:spPr>
        <p:txBody>
          <a:bodyPr rIns="116994"/>
          <a:lstStyle/>
          <a:p>
            <a:pPr algn="ctr" eaLnBrk="1" hangingPunct="1">
              <a:lnSpc>
                <a:spcPct val="80000"/>
              </a:lnSpc>
            </a:pPr>
            <a:r>
              <a:rPr lang="en-US" sz="8800" dirty="0" smtClean="0">
                <a:latin typeface="+mj-lt"/>
                <a:cs typeface="Arial" charset="0"/>
              </a:rPr>
              <a:t>IIASA’S UNIQUE </a:t>
            </a:r>
            <a:br>
              <a:rPr lang="en-US" sz="8800" dirty="0" smtClean="0">
                <a:latin typeface="+mj-lt"/>
                <a:cs typeface="Arial" charset="0"/>
              </a:rPr>
            </a:br>
            <a:r>
              <a:rPr lang="en-US" sz="8800" dirty="0" smtClean="0">
                <a:latin typeface="+mj-lt"/>
                <a:cs typeface="Arial" charset="0"/>
              </a:rPr>
              <a:t>APPROACH</a:t>
            </a:r>
            <a:br>
              <a:rPr lang="en-US" sz="8800" dirty="0" smtClean="0">
                <a:latin typeface="+mj-lt"/>
                <a:cs typeface="Arial" charset="0"/>
              </a:rPr>
            </a:br>
            <a:r>
              <a:rPr lang="en-US" sz="8800" dirty="0" smtClean="0">
                <a:latin typeface="+mj-lt"/>
                <a:cs typeface="Arial" charset="0"/>
              </a:rPr>
              <a:t/>
            </a:r>
            <a:br>
              <a:rPr lang="en-US" sz="8800" dirty="0" smtClean="0">
                <a:latin typeface="+mj-lt"/>
                <a:cs typeface="Arial" charset="0"/>
              </a:rPr>
            </a:br>
            <a:endParaRPr lang="en-US" sz="2400" dirty="0" smtClean="0">
              <a:latin typeface="+mj-lt"/>
              <a:cs typeface="Arial" charset="0"/>
            </a:endParaRPr>
          </a:p>
        </p:txBody>
      </p:sp>
      <p:sp>
        <p:nvSpPr>
          <p:cNvPr id="2" name="TextBox 1"/>
          <p:cNvSpPr txBox="1"/>
          <p:nvPr/>
        </p:nvSpPr>
        <p:spPr>
          <a:xfrm>
            <a:off x="990600" y="4648200"/>
            <a:ext cx="7162800" cy="1569660"/>
          </a:xfrm>
          <a:prstGeom prst="rect">
            <a:avLst/>
          </a:prstGeom>
          <a:noFill/>
        </p:spPr>
        <p:txBody>
          <a:bodyPr wrap="square" rtlCol="0">
            <a:spAutoFit/>
          </a:bodyPr>
          <a:lstStyle/>
          <a:p>
            <a:pPr marL="342900" indent="-342900">
              <a:buFont typeface="+mj-lt"/>
              <a:buAutoNum type="arabicPeriod"/>
            </a:pPr>
            <a:r>
              <a:rPr lang="en-US" sz="2400" dirty="0" smtClean="0">
                <a:solidFill>
                  <a:schemeClr val="bg1"/>
                </a:solidFill>
                <a:latin typeface="+mn-lt"/>
              </a:rPr>
              <a:t>IIASA’s members</a:t>
            </a:r>
          </a:p>
          <a:p>
            <a:pPr marL="342900" indent="-342900">
              <a:buFont typeface="+mj-lt"/>
              <a:buAutoNum type="arabicPeriod"/>
            </a:pPr>
            <a:r>
              <a:rPr lang="en-US" sz="2400" dirty="0" smtClean="0">
                <a:solidFill>
                  <a:schemeClr val="bg1"/>
                </a:solidFill>
                <a:latin typeface="+mn-lt"/>
              </a:rPr>
              <a:t>IIASA’s </a:t>
            </a:r>
            <a:r>
              <a:rPr lang="en-US" sz="2400" dirty="0">
                <a:solidFill>
                  <a:schemeClr val="bg1"/>
                </a:solidFill>
                <a:latin typeface="+mn-lt"/>
              </a:rPr>
              <a:t>truly integrated and international </a:t>
            </a:r>
            <a:r>
              <a:rPr lang="en-US" sz="2400" dirty="0" smtClean="0">
                <a:solidFill>
                  <a:schemeClr val="bg1"/>
                </a:solidFill>
                <a:latin typeface="+mn-lt"/>
              </a:rPr>
              <a:t>research</a:t>
            </a:r>
          </a:p>
          <a:p>
            <a:pPr marL="342900" indent="-342900">
              <a:buFont typeface="+mj-lt"/>
              <a:buAutoNum type="arabicPeriod"/>
            </a:pPr>
            <a:r>
              <a:rPr lang="en-US" sz="2400" dirty="0">
                <a:solidFill>
                  <a:srgbClr val="00B0F0"/>
                </a:solidFill>
                <a:latin typeface="+mn-lt"/>
              </a:rPr>
              <a:t>IIASA’s science to policy has impact</a:t>
            </a:r>
          </a:p>
          <a:p>
            <a:pPr marL="342900" indent="-342900">
              <a:buFont typeface="+mj-lt"/>
              <a:buAutoNum type="arabicPeriod"/>
            </a:pPr>
            <a:r>
              <a:rPr lang="en-US" sz="2400" dirty="0">
                <a:solidFill>
                  <a:schemeClr val="bg1"/>
                </a:solidFill>
                <a:latin typeface="+mn-lt"/>
              </a:rPr>
              <a:t>IIASA’s science diplomacy</a:t>
            </a:r>
          </a:p>
        </p:txBody>
      </p:sp>
    </p:spTree>
    <p:extLst>
      <p:ext uri="{BB962C8B-B14F-4D97-AF65-F5344CB8AC3E}">
        <p14:creationId xmlns:p14="http://schemas.microsoft.com/office/powerpoint/2010/main" val="393655018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381000"/>
            <a:ext cx="7997825" cy="1143000"/>
          </a:xfrm>
        </p:spPr>
        <p:txBody>
          <a:bodyPr/>
          <a:lstStyle/>
          <a:p>
            <a:pPr algn="ctr"/>
            <a:r>
              <a:rPr lang="en-US" sz="3600" dirty="0" smtClean="0">
                <a:latin typeface="+mj-lt"/>
              </a:rPr>
              <a:t>IIASA RESEARCH HAS HAD A POSITIVE IMPACT</a:t>
            </a:r>
            <a:endParaRPr lang="en-US" sz="3600" dirty="0">
              <a:latin typeface="+mj-lt"/>
            </a:endParaRPr>
          </a:p>
        </p:txBody>
      </p:sp>
      <p:sp>
        <p:nvSpPr>
          <p:cNvPr id="3" name="Content Placeholder 2"/>
          <p:cNvSpPr>
            <a:spLocks noGrp="1"/>
          </p:cNvSpPr>
          <p:nvPr>
            <p:ph idx="1"/>
          </p:nvPr>
        </p:nvSpPr>
        <p:spPr/>
        <p:txBody>
          <a:bodyPr/>
          <a:lstStyle/>
          <a:p>
            <a:pPr>
              <a:buFont typeface="+mj-lt"/>
              <a:buAutoNum type="arabicPeriod"/>
            </a:pPr>
            <a:r>
              <a:rPr lang="en-US" sz="1800" dirty="0">
                <a:latin typeface="+mn-lt"/>
              </a:rPr>
              <a:t>Convention on Long-range </a:t>
            </a:r>
            <a:r>
              <a:rPr lang="en-US" sz="1800" dirty="0" err="1">
                <a:latin typeface="+mn-lt"/>
              </a:rPr>
              <a:t>Transboundary</a:t>
            </a:r>
            <a:r>
              <a:rPr lang="en-US" sz="1800" dirty="0">
                <a:latin typeface="+mn-lt"/>
              </a:rPr>
              <a:t> Air Pollution of the United Nations Economic Commission for </a:t>
            </a:r>
            <a:r>
              <a:rPr lang="en-US" sz="1800" dirty="0" smtClean="0">
                <a:latin typeface="+mn-lt"/>
              </a:rPr>
              <a:t>Europe</a:t>
            </a:r>
          </a:p>
          <a:p>
            <a:pPr>
              <a:buFont typeface="+mj-lt"/>
              <a:buAutoNum type="arabicPeriod"/>
            </a:pPr>
            <a:r>
              <a:rPr lang="en-US" sz="1800" dirty="0">
                <a:latin typeface="+mn-lt"/>
              </a:rPr>
              <a:t>EU National Emissions Ceiling Directive</a:t>
            </a:r>
          </a:p>
          <a:p>
            <a:pPr>
              <a:buFont typeface="+mj-lt"/>
              <a:buAutoNum type="arabicPeriod"/>
            </a:pPr>
            <a:r>
              <a:rPr lang="en-US" sz="1800" dirty="0">
                <a:latin typeface="+mn-lt"/>
              </a:rPr>
              <a:t>EU Thematic Clean Air Strategy</a:t>
            </a:r>
          </a:p>
          <a:p>
            <a:pPr>
              <a:buFont typeface="+mj-lt"/>
              <a:buAutoNum type="arabicPeriod"/>
            </a:pPr>
            <a:r>
              <a:rPr lang="en-US" sz="1800" dirty="0">
                <a:latin typeface="+mn-lt"/>
              </a:rPr>
              <a:t>EU Climate and Energy Strategy for 2030</a:t>
            </a:r>
          </a:p>
          <a:p>
            <a:pPr>
              <a:buFont typeface="+mj-lt"/>
              <a:buAutoNum type="arabicPeriod"/>
            </a:pPr>
            <a:r>
              <a:rPr lang="en-US" sz="1800" dirty="0">
                <a:latin typeface="+mn-lt"/>
              </a:rPr>
              <a:t>Climate and Clean Air Coalition to reduce short-lived climate pollutants</a:t>
            </a:r>
          </a:p>
          <a:p>
            <a:pPr>
              <a:buFont typeface="+mj-lt"/>
              <a:buAutoNum type="arabicPeriod"/>
            </a:pPr>
            <a:r>
              <a:rPr lang="en-US" sz="1800" dirty="0">
                <a:latin typeface="+mn-lt"/>
              </a:rPr>
              <a:t>Objectives of the UN Secretary General’s Sustainable Energy for All </a:t>
            </a:r>
            <a:r>
              <a:rPr lang="en-US" sz="1800" dirty="0" smtClean="0">
                <a:latin typeface="+mn-lt"/>
              </a:rPr>
              <a:t>Initiative</a:t>
            </a:r>
          </a:p>
          <a:p>
            <a:pPr>
              <a:buFont typeface="+mj-lt"/>
              <a:buAutoNum type="arabicPeriod"/>
            </a:pPr>
            <a:r>
              <a:rPr lang="en-US" sz="1800" dirty="0" smtClean="0">
                <a:latin typeface="+mn-lt"/>
              </a:rPr>
              <a:t>Shaping the Sustainable Development Goal on Energy</a:t>
            </a:r>
            <a:endParaRPr lang="en-US" sz="1800" dirty="0">
              <a:latin typeface="+mn-lt"/>
            </a:endParaRPr>
          </a:p>
          <a:p>
            <a:pPr>
              <a:buFont typeface="+mj-lt"/>
              <a:buAutoNum type="arabicPeriod"/>
            </a:pPr>
            <a:r>
              <a:rPr lang="en-US" sz="1800" dirty="0" smtClean="0">
                <a:latin typeface="+mn-lt"/>
              </a:rPr>
              <a:t>Helps Brazil with long </a:t>
            </a:r>
            <a:r>
              <a:rPr lang="en-US" sz="1800" dirty="0">
                <a:latin typeface="+mn-lt"/>
              </a:rPr>
              <a:t>term planning for future energy </a:t>
            </a:r>
            <a:endParaRPr lang="en-US" sz="1800" dirty="0" smtClean="0">
              <a:latin typeface="+mn-lt"/>
            </a:endParaRPr>
          </a:p>
          <a:p>
            <a:pPr>
              <a:buFont typeface="+mj-lt"/>
              <a:buAutoNum type="arabicPeriod"/>
            </a:pPr>
            <a:r>
              <a:rPr lang="en-US" sz="1800" dirty="0" smtClean="0">
                <a:latin typeface="+mn-lt"/>
              </a:rPr>
              <a:t>Emission scenarios for IPCC Third, Fourth and Fifth Assessment Reports</a:t>
            </a:r>
          </a:p>
          <a:p>
            <a:pPr>
              <a:buFont typeface="+mj-lt"/>
              <a:buAutoNum type="arabicPeriod"/>
            </a:pPr>
            <a:r>
              <a:rPr lang="en-US" sz="1800" dirty="0" smtClean="0">
                <a:latin typeface="+mn-lt"/>
              </a:rPr>
              <a:t>Pioneer and development of integrated assessment models</a:t>
            </a:r>
          </a:p>
          <a:p>
            <a:pPr>
              <a:buFont typeface="+mj-lt"/>
              <a:buAutoNum type="arabicPeriod"/>
            </a:pPr>
            <a:r>
              <a:rPr lang="en-US" sz="1800" dirty="0" smtClean="0">
                <a:latin typeface="+mn-lt"/>
              </a:rPr>
              <a:t>Climate smart agriculture in China</a:t>
            </a:r>
          </a:p>
          <a:p>
            <a:pPr>
              <a:buFont typeface="+mj-lt"/>
              <a:buAutoNum type="arabicPeriod"/>
            </a:pPr>
            <a:r>
              <a:rPr lang="en-US" sz="1800" dirty="0" smtClean="0">
                <a:latin typeface="+mn-lt"/>
              </a:rPr>
              <a:t>Catastrophe Bonds to make Mexican public finances resilient to major natural disasters</a:t>
            </a:r>
          </a:p>
          <a:p>
            <a:pPr>
              <a:buFont typeface="+mj-lt"/>
              <a:buAutoNum type="arabicPeriod"/>
            </a:pPr>
            <a:r>
              <a:rPr lang="en-US" sz="1800" dirty="0" smtClean="0">
                <a:latin typeface="+mn-lt"/>
              </a:rPr>
              <a:t>Pest management practices in forests in North America and Scandinavia</a:t>
            </a:r>
          </a:p>
          <a:p>
            <a:pPr>
              <a:buFont typeface="+mj-lt"/>
              <a:buAutoNum type="arabicPeriod"/>
            </a:pPr>
            <a:r>
              <a:rPr lang="en-US" sz="1800" dirty="0" smtClean="0">
                <a:latin typeface="+mn-lt"/>
              </a:rPr>
              <a:t>Forest management practices in Russia</a:t>
            </a:r>
          </a:p>
          <a:p>
            <a:pPr>
              <a:buFont typeface="+mj-lt"/>
              <a:buAutoNum type="arabicPeriod"/>
            </a:pPr>
            <a:r>
              <a:rPr lang="en-US" sz="1800" dirty="0" smtClean="0">
                <a:latin typeface="+mn-lt"/>
              </a:rPr>
              <a:t>Underpins US </a:t>
            </a:r>
            <a:r>
              <a:rPr lang="en-US" sz="1800" dirty="0" err="1" smtClean="0">
                <a:latin typeface="+mn-lt"/>
              </a:rPr>
              <a:t>Dept</a:t>
            </a:r>
            <a:r>
              <a:rPr lang="en-US" sz="1800" dirty="0" smtClean="0">
                <a:latin typeface="+mn-lt"/>
              </a:rPr>
              <a:t> of Justice antitrust case against Microsoft (technology lock-in)</a:t>
            </a:r>
          </a:p>
          <a:p>
            <a:endParaRPr lang="en-US" sz="1800" dirty="0">
              <a:latin typeface="+mn-lt"/>
            </a:endParaRPr>
          </a:p>
        </p:txBody>
      </p:sp>
    </p:spTree>
    <p:extLst>
      <p:ext uri="{BB962C8B-B14F-4D97-AF65-F5344CB8AC3E}">
        <p14:creationId xmlns:p14="http://schemas.microsoft.com/office/powerpoint/2010/main" val="149506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50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500"/>
                                  </p:stCondLst>
                                  <p:childTnLst>
                                    <p:set>
                                      <p:cBhvr>
                                        <p:cTn id="45" dur="1" fill="hold">
                                          <p:stCondLst>
                                            <p:cond delay="0"/>
                                          </p:stCondLst>
                                        </p:cTn>
                                        <p:tgtEl>
                                          <p:spTgt spid="3">
                                            <p:txEl>
                                              <p:pRg st="13" end="13"/>
                                            </p:txEl>
                                          </p:spTgt>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50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997825" cy="1143000"/>
          </a:xfrm>
        </p:spPr>
        <p:txBody>
          <a:bodyPr/>
          <a:lstStyle/>
          <a:p>
            <a:pPr algn="ctr"/>
            <a:r>
              <a:rPr lang="en-US" dirty="0" smtClean="0">
                <a:latin typeface="+mj-lt"/>
              </a:rPr>
              <a:t>IMPACT SHEETS</a:t>
            </a:r>
            <a:endParaRPr lang="en-US" dirty="0">
              <a:latin typeface="+mj-lt"/>
            </a:endParaRPr>
          </a:p>
        </p:txBody>
      </p:sp>
      <p:pic>
        <p:nvPicPr>
          <p:cNvPr id="21" name="Content Placeholder 20"/>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94456" y="1139825"/>
            <a:ext cx="1104900" cy="1581150"/>
          </a:xfr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566" y="1139351"/>
            <a:ext cx="1121007" cy="1592189"/>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4704" y="1150162"/>
            <a:ext cx="1130380" cy="1592189"/>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3288" y="1129432"/>
            <a:ext cx="1123956" cy="1592189"/>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0375" y="1139351"/>
            <a:ext cx="1123106" cy="1603000"/>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7257" y="1150162"/>
            <a:ext cx="1148143" cy="1612919"/>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795" y="3076347"/>
            <a:ext cx="1133248" cy="1614249"/>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6990" y="3089047"/>
            <a:ext cx="1149675" cy="1618621"/>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28418" y="3103173"/>
            <a:ext cx="1129366" cy="1604495"/>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57888" y="3124077"/>
            <a:ext cx="1133789" cy="1602255"/>
          </a:xfrm>
          <a:prstGeom prst="rect">
            <a:avLst/>
          </a:prstGeom>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42514" y="3121550"/>
            <a:ext cx="1137143" cy="1604495"/>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6407" y="3143059"/>
            <a:ext cx="1138993" cy="1619232"/>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0114" y="5136218"/>
            <a:ext cx="1126876" cy="1629897"/>
          </a:xfrm>
          <a:prstGeom prst="rect">
            <a:avLst/>
          </a:prstGeom>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35721" y="5107354"/>
            <a:ext cx="1142947" cy="1629897"/>
          </a:xfrm>
          <a:prstGeom prst="rect">
            <a:avLst/>
          </a:prstGeom>
        </p:spPr>
      </p:pic>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39708" y="5123518"/>
            <a:ext cx="1160568" cy="1629897"/>
          </a:xfrm>
          <a:prstGeom prst="rect">
            <a:avLst/>
          </a:prstGeom>
        </p:spPr>
      </p:pic>
      <p:pic>
        <p:nvPicPr>
          <p:cNvPr id="36" name="Picture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25026" y="5123518"/>
            <a:ext cx="1165418" cy="1658282"/>
          </a:xfrm>
          <a:prstGeom prst="rect">
            <a:avLst/>
          </a:prstGeom>
        </p:spPr>
      </p:pic>
      <p:pic>
        <p:nvPicPr>
          <p:cNvPr id="37" name="Picture 3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358817" y="5104169"/>
            <a:ext cx="1174633" cy="1652231"/>
          </a:xfrm>
          <a:prstGeom prst="rect">
            <a:avLst/>
          </a:prstGeom>
        </p:spPr>
      </p:pic>
    </p:spTree>
    <p:extLst>
      <p:ext uri="{BB962C8B-B14F-4D97-AF65-F5344CB8AC3E}">
        <p14:creationId xmlns:p14="http://schemas.microsoft.com/office/powerpoint/2010/main" val="7506846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E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511" y="-11162"/>
            <a:ext cx="9173022" cy="6880324"/>
          </a:xfrm>
          <a:prstGeom prst="rect">
            <a:avLst/>
          </a:prstGeom>
          <a:noFill/>
          <a:ln w="9525">
            <a:noFill/>
            <a:miter lim="800000"/>
            <a:headEnd/>
            <a:tailEnd/>
          </a:ln>
        </p:spPr>
      </p:pic>
      <p:sp>
        <p:nvSpPr>
          <p:cNvPr id="22531" name="Rectangle 5"/>
          <p:cNvSpPr>
            <a:spLocks noGrp="1" noChangeArrowheads="1"/>
          </p:cNvSpPr>
          <p:nvPr>
            <p:ph type="title"/>
          </p:nvPr>
        </p:nvSpPr>
        <p:spPr>
          <a:xfrm>
            <a:off x="0" y="1981200"/>
            <a:ext cx="9178603" cy="3607594"/>
          </a:xfrm>
        </p:spPr>
        <p:txBody>
          <a:bodyPr rIns="116994"/>
          <a:lstStyle/>
          <a:p>
            <a:pPr algn="ctr" eaLnBrk="1" hangingPunct="1">
              <a:lnSpc>
                <a:spcPct val="80000"/>
              </a:lnSpc>
            </a:pPr>
            <a:r>
              <a:rPr lang="en-US" sz="8800" dirty="0" smtClean="0">
                <a:latin typeface="+mj-lt"/>
                <a:cs typeface="Arial" charset="0"/>
              </a:rPr>
              <a:t>IIASA’S UNIQUE </a:t>
            </a:r>
            <a:br>
              <a:rPr lang="en-US" sz="8800" dirty="0" smtClean="0">
                <a:latin typeface="+mj-lt"/>
                <a:cs typeface="Arial" charset="0"/>
              </a:rPr>
            </a:br>
            <a:r>
              <a:rPr lang="en-US" sz="8800" dirty="0" smtClean="0">
                <a:latin typeface="+mj-lt"/>
                <a:cs typeface="Arial" charset="0"/>
              </a:rPr>
              <a:t>APPROACH</a:t>
            </a:r>
            <a:br>
              <a:rPr lang="en-US" sz="8800" dirty="0" smtClean="0">
                <a:latin typeface="+mj-lt"/>
                <a:cs typeface="Arial" charset="0"/>
              </a:rPr>
            </a:br>
            <a:r>
              <a:rPr lang="en-US" sz="8800" dirty="0" smtClean="0">
                <a:latin typeface="+mj-lt"/>
                <a:cs typeface="Arial" charset="0"/>
              </a:rPr>
              <a:t/>
            </a:r>
            <a:br>
              <a:rPr lang="en-US" sz="8800" dirty="0" smtClean="0">
                <a:latin typeface="+mj-lt"/>
                <a:cs typeface="Arial" charset="0"/>
              </a:rPr>
            </a:br>
            <a:endParaRPr lang="en-US" sz="2400" dirty="0" smtClean="0">
              <a:latin typeface="+mj-lt"/>
              <a:cs typeface="Arial" charset="0"/>
            </a:endParaRPr>
          </a:p>
        </p:txBody>
      </p:sp>
      <p:sp>
        <p:nvSpPr>
          <p:cNvPr id="2" name="TextBox 1"/>
          <p:cNvSpPr txBox="1"/>
          <p:nvPr/>
        </p:nvSpPr>
        <p:spPr>
          <a:xfrm>
            <a:off x="990600" y="4648200"/>
            <a:ext cx="7162800" cy="1569660"/>
          </a:xfrm>
          <a:prstGeom prst="rect">
            <a:avLst/>
          </a:prstGeom>
          <a:noFill/>
        </p:spPr>
        <p:txBody>
          <a:bodyPr wrap="square" rtlCol="0">
            <a:spAutoFit/>
          </a:bodyPr>
          <a:lstStyle/>
          <a:p>
            <a:pPr marL="342900" indent="-342900">
              <a:buFont typeface="+mj-lt"/>
              <a:buAutoNum type="arabicPeriod"/>
            </a:pPr>
            <a:r>
              <a:rPr lang="en-US" sz="2400" dirty="0" smtClean="0">
                <a:solidFill>
                  <a:schemeClr val="bg1"/>
                </a:solidFill>
                <a:latin typeface="+mn-lt"/>
              </a:rPr>
              <a:t>IIASA’s members</a:t>
            </a:r>
          </a:p>
          <a:p>
            <a:pPr marL="342900" indent="-342900">
              <a:buFont typeface="+mj-lt"/>
              <a:buAutoNum type="arabicPeriod"/>
            </a:pPr>
            <a:r>
              <a:rPr lang="en-US" sz="2400" dirty="0" smtClean="0">
                <a:solidFill>
                  <a:schemeClr val="bg1"/>
                </a:solidFill>
                <a:latin typeface="+mn-lt"/>
              </a:rPr>
              <a:t>IIASA’s </a:t>
            </a:r>
            <a:r>
              <a:rPr lang="en-US" sz="2400" dirty="0">
                <a:solidFill>
                  <a:schemeClr val="bg1"/>
                </a:solidFill>
                <a:latin typeface="+mn-lt"/>
              </a:rPr>
              <a:t>truly integrated and international </a:t>
            </a:r>
            <a:r>
              <a:rPr lang="en-US" sz="2400" dirty="0" smtClean="0">
                <a:solidFill>
                  <a:schemeClr val="bg1"/>
                </a:solidFill>
                <a:latin typeface="+mn-lt"/>
              </a:rPr>
              <a:t>research</a:t>
            </a:r>
          </a:p>
          <a:p>
            <a:pPr marL="342900" indent="-342900">
              <a:buFont typeface="+mj-lt"/>
              <a:buAutoNum type="arabicPeriod"/>
            </a:pPr>
            <a:r>
              <a:rPr lang="en-US" sz="2400" dirty="0">
                <a:solidFill>
                  <a:schemeClr val="bg1"/>
                </a:solidFill>
                <a:latin typeface="+mn-lt"/>
              </a:rPr>
              <a:t>IIASA’s science to policy has impact</a:t>
            </a:r>
          </a:p>
          <a:p>
            <a:pPr marL="342900" indent="-342900">
              <a:buFont typeface="+mj-lt"/>
              <a:buAutoNum type="arabicPeriod"/>
            </a:pPr>
            <a:r>
              <a:rPr lang="en-US" sz="2400" dirty="0">
                <a:solidFill>
                  <a:srgbClr val="00B0F0"/>
                </a:solidFill>
                <a:latin typeface="+mn-lt"/>
              </a:rPr>
              <a:t>IIASA’s science diplomacy</a:t>
            </a:r>
          </a:p>
        </p:txBody>
      </p:sp>
    </p:spTree>
    <p:extLst>
      <p:ext uri="{BB962C8B-B14F-4D97-AF65-F5344CB8AC3E}">
        <p14:creationId xmlns:p14="http://schemas.microsoft.com/office/powerpoint/2010/main" val="393655018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9144000" cy="4026743"/>
          </a:xfrm>
          <a:prstGeom prst="rect">
            <a:avLst/>
          </a:prstGeom>
        </p:spPr>
      </p:pic>
      <p:sp>
        <p:nvSpPr>
          <p:cNvPr id="4" name="TextBox 3"/>
          <p:cNvSpPr txBox="1"/>
          <p:nvPr/>
        </p:nvSpPr>
        <p:spPr>
          <a:xfrm>
            <a:off x="152400" y="4115812"/>
            <a:ext cx="8763000" cy="3046988"/>
          </a:xfrm>
          <a:prstGeom prst="rect">
            <a:avLst/>
          </a:prstGeom>
          <a:noFill/>
        </p:spPr>
        <p:txBody>
          <a:bodyPr wrap="square" rtlCol="0">
            <a:spAutoFit/>
          </a:bodyPr>
          <a:lstStyle/>
          <a:p>
            <a:pPr algn="ctr"/>
            <a:r>
              <a:rPr lang="en-US" sz="2400" dirty="0" smtClean="0">
                <a:solidFill>
                  <a:schemeClr val="bg1"/>
                </a:solidFill>
                <a:latin typeface="+mn-lt"/>
              </a:rPr>
              <a:t>IIASA Charter (1972): “Convinced that science and technology, if wisely directed, can benefit all mankind, </a:t>
            </a:r>
          </a:p>
          <a:p>
            <a:pPr algn="ctr"/>
            <a:r>
              <a:rPr lang="en-US" sz="2400" dirty="0" smtClean="0">
                <a:solidFill>
                  <a:srgbClr val="FF0000"/>
                </a:solidFill>
                <a:latin typeface="+mn-lt"/>
              </a:rPr>
              <a:t>Believing that international co-operation between national institutes promotes co-operation between nations and so the economic and social progress of peoples; </a:t>
            </a:r>
          </a:p>
          <a:p>
            <a:pPr algn="ctr"/>
            <a:r>
              <a:rPr lang="en-US" sz="2400" dirty="0" smtClean="0">
                <a:solidFill>
                  <a:schemeClr val="bg1"/>
                </a:solidFill>
                <a:latin typeface="+mn-lt"/>
              </a:rPr>
              <a:t>Hereby resolve to establish an International </a:t>
            </a:r>
            <a:r>
              <a:rPr lang="en-US" sz="2400" dirty="0">
                <a:solidFill>
                  <a:schemeClr val="bg1"/>
                </a:solidFill>
                <a:latin typeface="+mn-lt"/>
              </a:rPr>
              <a:t>I</a:t>
            </a:r>
            <a:r>
              <a:rPr lang="en-US" sz="2400" dirty="0" smtClean="0">
                <a:solidFill>
                  <a:schemeClr val="bg1"/>
                </a:solidFill>
                <a:latin typeface="+mn-lt"/>
              </a:rPr>
              <a:t>nstitute for Applied </a:t>
            </a:r>
            <a:r>
              <a:rPr lang="en-US" sz="2400" dirty="0">
                <a:solidFill>
                  <a:schemeClr val="bg1"/>
                </a:solidFill>
                <a:latin typeface="+mn-lt"/>
              </a:rPr>
              <a:t>S</a:t>
            </a:r>
            <a:r>
              <a:rPr lang="en-US" sz="2400" dirty="0" smtClean="0">
                <a:solidFill>
                  <a:schemeClr val="bg1"/>
                </a:solidFill>
                <a:latin typeface="+mn-lt"/>
              </a:rPr>
              <a:t>ystems </a:t>
            </a:r>
            <a:r>
              <a:rPr lang="en-US" sz="2400" dirty="0">
                <a:solidFill>
                  <a:schemeClr val="bg1"/>
                </a:solidFill>
                <a:latin typeface="+mn-lt"/>
              </a:rPr>
              <a:t>A</a:t>
            </a:r>
            <a:r>
              <a:rPr lang="en-US" sz="2400" dirty="0" smtClean="0">
                <a:solidFill>
                  <a:schemeClr val="bg1"/>
                </a:solidFill>
                <a:latin typeface="+mn-lt"/>
              </a:rPr>
              <a:t>nalysis.” </a:t>
            </a:r>
          </a:p>
          <a:p>
            <a:pPr algn="ctr"/>
            <a:endParaRPr lang="en-US" sz="2400" dirty="0">
              <a:solidFill>
                <a:srgbClr val="003399"/>
              </a:solidFill>
              <a:latin typeface="+mn-lt"/>
            </a:endParaRPr>
          </a:p>
        </p:txBody>
      </p:sp>
    </p:spTree>
    <p:extLst>
      <p:ext uri="{BB962C8B-B14F-4D97-AF65-F5344CB8AC3E}">
        <p14:creationId xmlns:p14="http://schemas.microsoft.com/office/powerpoint/2010/main" val="114238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IIASA IN THE 1970s AND 1980s </a:t>
            </a:r>
            <a:endParaRPr lang="en-US" dirty="0">
              <a:latin typeface="+mj-lt"/>
            </a:endParaRPr>
          </a:p>
        </p:txBody>
      </p:sp>
      <p:sp>
        <p:nvSpPr>
          <p:cNvPr id="3" name="Content Placeholder 2"/>
          <p:cNvSpPr>
            <a:spLocks noGrp="1"/>
          </p:cNvSpPr>
          <p:nvPr>
            <p:ph idx="1"/>
          </p:nvPr>
        </p:nvSpPr>
        <p:spPr/>
        <p:txBody>
          <a:bodyPr/>
          <a:lstStyle/>
          <a:p>
            <a:r>
              <a:rPr lang="en-US" sz="2400" dirty="0" smtClean="0">
                <a:latin typeface="+mn-lt"/>
              </a:rPr>
              <a:t>Founding members bring together scientists from Bulgaria, Canada, Czechoslovakia, France, Germany (Democratic Republic &amp; Federal Republic), Italy, Japan, Poland, UK, USA, USSR</a:t>
            </a:r>
          </a:p>
          <a:p>
            <a:r>
              <a:rPr lang="en-US" sz="2400" dirty="0" smtClean="0">
                <a:latin typeface="+mn-lt"/>
              </a:rPr>
              <a:t>Conducts first international and integrated assessments in energy (1973-1981), climate change (1976-78)</a:t>
            </a:r>
          </a:p>
          <a:p>
            <a:r>
              <a:rPr lang="en-US" sz="2400" dirty="0" smtClean="0">
                <a:latin typeface="+mn-lt"/>
              </a:rPr>
              <a:t>Develops new research field of adaptive ecosystem policy and management (1975)</a:t>
            </a:r>
          </a:p>
          <a:p>
            <a:r>
              <a:rPr lang="en-US" sz="2400" dirty="0" smtClean="0">
                <a:latin typeface="+mn-lt"/>
              </a:rPr>
              <a:t>Develops more reliable population projections (1980)</a:t>
            </a:r>
          </a:p>
          <a:p>
            <a:r>
              <a:rPr lang="en-US" sz="2400" dirty="0" smtClean="0">
                <a:latin typeface="+mn-lt"/>
              </a:rPr>
              <a:t>Its research findings influence water policy in Europe, USA and USSR (1982)</a:t>
            </a:r>
          </a:p>
          <a:p>
            <a:r>
              <a:rPr lang="en-US" sz="2400" dirty="0" smtClean="0">
                <a:latin typeface="+mn-lt"/>
              </a:rPr>
              <a:t>An international environmental treaty is first to accept a single scientific model to guide its negotiation and implementation (1989)</a:t>
            </a:r>
          </a:p>
          <a:p>
            <a:endParaRPr lang="en-US" sz="2400" dirty="0"/>
          </a:p>
        </p:txBody>
      </p:sp>
    </p:spTree>
    <p:extLst>
      <p:ext uri="{BB962C8B-B14F-4D97-AF65-F5344CB8AC3E}">
        <p14:creationId xmlns:p14="http://schemas.microsoft.com/office/powerpoint/2010/main" val="3484387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00250" y="80963"/>
            <a:ext cx="5238750" cy="334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001837" y="3506390"/>
            <a:ext cx="5237163" cy="3350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5800" y="6410980"/>
            <a:ext cx="1828800" cy="523220"/>
          </a:xfrm>
          <a:prstGeom prst="rect">
            <a:avLst/>
          </a:prstGeom>
          <a:noFill/>
        </p:spPr>
        <p:txBody>
          <a:bodyPr wrap="square" rtlCol="0">
            <a:spAutoFit/>
          </a:bodyPr>
          <a:lstStyle/>
          <a:p>
            <a:pPr algn="ctr"/>
            <a:r>
              <a:rPr lang="en-US" sz="2800" dirty="0" smtClean="0">
                <a:solidFill>
                  <a:schemeClr val="bg1"/>
                </a:solidFill>
                <a:latin typeface="+mn-lt"/>
              </a:rPr>
              <a:t>2015</a:t>
            </a:r>
            <a:endParaRPr lang="en-US" sz="2800" dirty="0">
              <a:solidFill>
                <a:schemeClr val="bg1"/>
              </a:solidFill>
              <a:latin typeface="+mn-lt"/>
            </a:endParaRPr>
          </a:p>
        </p:txBody>
      </p:sp>
      <p:sp>
        <p:nvSpPr>
          <p:cNvPr id="7" name="TextBox 6"/>
          <p:cNvSpPr txBox="1"/>
          <p:nvPr/>
        </p:nvSpPr>
        <p:spPr>
          <a:xfrm>
            <a:off x="685800" y="0"/>
            <a:ext cx="1828800" cy="523220"/>
          </a:xfrm>
          <a:prstGeom prst="rect">
            <a:avLst/>
          </a:prstGeom>
          <a:noFill/>
        </p:spPr>
        <p:txBody>
          <a:bodyPr wrap="square" rtlCol="0">
            <a:spAutoFit/>
          </a:bodyPr>
          <a:lstStyle/>
          <a:p>
            <a:pPr algn="ctr"/>
            <a:r>
              <a:rPr lang="en-US" sz="2800" dirty="0" smtClean="0">
                <a:solidFill>
                  <a:schemeClr val="bg1"/>
                </a:solidFill>
                <a:latin typeface="+mn-lt"/>
              </a:rPr>
              <a:t>1989</a:t>
            </a:r>
            <a:endParaRPr lang="en-US" sz="2800" dirty="0">
              <a:solidFill>
                <a:schemeClr val="bg1"/>
              </a:solidFill>
              <a:latin typeface="+mn-lt"/>
            </a:endParaRPr>
          </a:p>
        </p:txBody>
      </p:sp>
    </p:spTree>
    <p:extLst>
      <p:ext uri="{BB962C8B-B14F-4D97-AF65-F5344CB8AC3E}">
        <p14:creationId xmlns:p14="http://schemas.microsoft.com/office/powerpoint/2010/main" val="124014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latin typeface="+mj-lt"/>
              </a:rPr>
              <a:t>GLOBAL NETWORK OF FOREIGN MINISTRY SCIENCE AND TECHNOLOGY ADVISERS</a:t>
            </a:r>
            <a:endParaRPr lang="en-US" sz="3600" dirty="0">
              <a:latin typeface="+mj-lt"/>
            </a:endParaRPr>
          </a:p>
        </p:txBody>
      </p:sp>
      <p:sp>
        <p:nvSpPr>
          <p:cNvPr id="3" name="Content Placeholder 2"/>
          <p:cNvSpPr>
            <a:spLocks noGrp="1"/>
          </p:cNvSpPr>
          <p:nvPr>
            <p:ph idx="1"/>
          </p:nvPr>
        </p:nvSpPr>
        <p:spPr>
          <a:xfrm>
            <a:off x="684213" y="1600201"/>
            <a:ext cx="7997825" cy="2514599"/>
          </a:xfrm>
        </p:spPr>
        <p:txBody>
          <a:bodyPr/>
          <a:lstStyle/>
          <a:p>
            <a:r>
              <a:rPr lang="en-US" sz="2400" dirty="0" smtClean="0">
                <a:latin typeface="+mn-lt"/>
              </a:rPr>
              <a:t>Science diplomacy short course at IIASA, </a:t>
            </a:r>
            <a:r>
              <a:rPr lang="en-US" sz="2400" dirty="0">
                <a:latin typeface="+mn-lt"/>
              </a:rPr>
              <a:t>18-19 October 2016</a:t>
            </a:r>
          </a:p>
          <a:p>
            <a:r>
              <a:rPr lang="en-US" sz="2400" dirty="0" smtClean="0">
                <a:latin typeface="+mn-lt"/>
              </a:rPr>
              <a:t>Co-organized with Fletcher </a:t>
            </a:r>
            <a:r>
              <a:rPr lang="en-US" sz="2400" dirty="0">
                <a:latin typeface="+mn-lt"/>
              </a:rPr>
              <a:t>School of Law and Diplomacy at Tufts University, and the International Network of Government Science Advice</a:t>
            </a:r>
            <a:endParaRPr lang="en-US" sz="2400" dirty="0" smtClean="0">
              <a:latin typeface="+mn-lt"/>
            </a:endParaRPr>
          </a:p>
          <a:p>
            <a:r>
              <a:rPr lang="en-US" sz="2400" dirty="0" smtClean="0">
                <a:latin typeface="+mn-lt"/>
              </a:rPr>
              <a:t>Teaching from science advisors from foreign ministries in Japan, New Zealand, UK and USA</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38725" y="3898457"/>
            <a:ext cx="3952875" cy="2730942"/>
          </a:xfrm>
          <a:prstGeom prst="rect">
            <a:avLst/>
          </a:prstGeom>
        </p:spPr>
      </p:pic>
      <p:sp>
        <p:nvSpPr>
          <p:cNvPr id="13" name="Content Placeholder 2"/>
          <p:cNvSpPr txBox="1">
            <a:spLocks/>
          </p:cNvSpPr>
          <p:nvPr/>
        </p:nvSpPr>
        <p:spPr bwMode="auto">
          <a:xfrm>
            <a:off x="684213" y="4114800"/>
            <a:ext cx="4268787" cy="2895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3200">
                <a:solidFill>
                  <a:srgbClr val="003399"/>
                </a:solidFill>
                <a:latin typeface="+mn-lt"/>
              </a:defRPr>
            </a:lvl2pPr>
            <a:lvl3pPr marL="1143000" indent="-228600" algn="l" rtl="0" eaLnBrk="0" fontAlgn="base" hangingPunct="0">
              <a:spcBef>
                <a:spcPct val="20000"/>
              </a:spcBef>
              <a:spcAft>
                <a:spcPct val="0"/>
              </a:spcAft>
              <a:buChar char="•"/>
              <a:defRPr sz="3200">
                <a:solidFill>
                  <a:srgbClr val="003399"/>
                </a:solidFill>
                <a:latin typeface="+mn-lt"/>
              </a:defRPr>
            </a:lvl3pPr>
            <a:lvl4pPr marL="1600200" indent="-228600" algn="l" rtl="0" eaLnBrk="0" fontAlgn="base" hangingPunct="0">
              <a:spcBef>
                <a:spcPct val="20000"/>
              </a:spcBef>
              <a:spcAft>
                <a:spcPct val="0"/>
              </a:spcAft>
              <a:buChar char="–"/>
              <a:defRPr sz="3200">
                <a:solidFill>
                  <a:srgbClr val="003399"/>
                </a:solidFill>
                <a:latin typeface="+mn-lt"/>
              </a:defRPr>
            </a:lvl4pPr>
            <a:lvl5pPr marL="2057400" indent="-228600" algn="l" rtl="0" eaLnBrk="0" fontAlgn="base" hangingPunct="0">
              <a:spcBef>
                <a:spcPct val="20000"/>
              </a:spcBef>
              <a:spcAft>
                <a:spcPct val="0"/>
              </a:spcAft>
              <a:buChar char="»"/>
              <a:defRPr sz="3200">
                <a:solidFill>
                  <a:srgbClr val="003399"/>
                </a:solidFill>
                <a:latin typeface="+mn-lt"/>
              </a:defRPr>
            </a:lvl5pPr>
            <a:lvl6pPr marL="2514600" indent="-228600" algn="l" rtl="0" fontAlgn="base">
              <a:spcBef>
                <a:spcPct val="20000"/>
              </a:spcBef>
              <a:spcAft>
                <a:spcPct val="0"/>
              </a:spcAft>
              <a:buChar char="»"/>
              <a:defRPr sz="3200">
                <a:solidFill>
                  <a:srgbClr val="003399"/>
                </a:solidFill>
                <a:latin typeface="+mn-lt"/>
              </a:defRPr>
            </a:lvl6pPr>
            <a:lvl7pPr marL="2971800" indent="-228600" algn="l" rtl="0" fontAlgn="base">
              <a:spcBef>
                <a:spcPct val="20000"/>
              </a:spcBef>
              <a:spcAft>
                <a:spcPct val="0"/>
              </a:spcAft>
              <a:buChar char="»"/>
              <a:defRPr sz="3200">
                <a:solidFill>
                  <a:srgbClr val="003399"/>
                </a:solidFill>
                <a:latin typeface="+mn-lt"/>
              </a:defRPr>
            </a:lvl7pPr>
            <a:lvl8pPr marL="3429000" indent="-228600" algn="l" rtl="0" fontAlgn="base">
              <a:spcBef>
                <a:spcPct val="20000"/>
              </a:spcBef>
              <a:spcAft>
                <a:spcPct val="0"/>
              </a:spcAft>
              <a:buChar char="»"/>
              <a:defRPr sz="3200">
                <a:solidFill>
                  <a:srgbClr val="003399"/>
                </a:solidFill>
                <a:latin typeface="+mn-lt"/>
              </a:defRPr>
            </a:lvl8pPr>
            <a:lvl9pPr marL="3886200" indent="-228600" algn="l" rtl="0" fontAlgn="base">
              <a:spcBef>
                <a:spcPct val="20000"/>
              </a:spcBef>
              <a:spcAft>
                <a:spcPct val="0"/>
              </a:spcAft>
              <a:buChar char="»"/>
              <a:defRPr sz="3200">
                <a:solidFill>
                  <a:srgbClr val="003399"/>
                </a:solidFill>
                <a:latin typeface="+mn-lt"/>
              </a:defRPr>
            </a:lvl9pPr>
          </a:lstStyle>
          <a:p>
            <a:r>
              <a:rPr lang="en-US" sz="2400" kern="0" dirty="0" smtClean="0">
                <a:solidFill>
                  <a:schemeClr val="bg1"/>
                </a:solidFill>
              </a:rPr>
              <a:t>Participants from foreign ministries in Argentina, Chile, Ghana, Kazakhstan, Kenya, Malaysia, Oman, Panama, Poland, Senegal, South Africa, Ukraine, and Vietnam among others. </a:t>
            </a:r>
          </a:p>
        </p:txBody>
      </p:sp>
    </p:spTree>
    <p:extLst>
      <p:ext uri="{BB962C8B-B14F-4D97-AF65-F5344CB8AC3E}">
        <p14:creationId xmlns:p14="http://schemas.microsoft.com/office/powerpoint/2010/main" val="20354266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133600"/>
            <a:ext cx="7997825" cy="1143000"/>
          </a:xfrm>
        </p:spPr>
        <p:txBody>
          <a:bodyPr/>
          <a:lstStyle/>
          <a:p>
            <a:pPr algn="ctr"/>
            <a:r>
              <a:rPr lang="en-US" sz="6600" dirty="0" smtClean="0">
                <a:latin typeface="+mj-lt"/>
              </a:rPr>
              <a:t>IIASA IS CHANGING</a:t>
            </a:r>
            <a:endParaRPr lang="en-US" sz="6600" dirty="0">
              <a:latin typeface="+mj-lt"/>
            </a:endParaRPr>
          </a:p>
        </p:txBody>
      </p:sp>
    </p:spTree>
    <p:extLst>
      <p:ext uri="{BB962C8B-B14F-4D97-AF65-F5344CB8AC3E}">
        <p14:creationId xmlns:p14="http://schemas.microsoft.com/office/powerpoint/2010/main" val="2388832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441325"/>
            <a:ext cx="8229600" cy="1143000"/>
          </a:xfrm>
        </p:spPr>
        <p:txBody>
          <a:bodyPr/>
          <a:lstStyle/>
          <a:p>
            <a:pPr algn="ctr"/>
            <a:r>
              <a:rPr lang="en-US" sz="4400" dirty="0" smtClean="0">
                <a:latin typeface="+mj-lt"/>
                <a:cs typeface="Arial" pitchFamily="34" charset="0"/>
              </a:rPr>
              <a:t>THE  1960s</a:t>
            </a:r>
          </a:p>
        </p:txBody>
      </p:sp>
      <p:sp>
        <p:nvSpPr>
          <p:cNvPr id="4099" name="Footer Placeholder 3"/>
          <p:cNvSpPr txBox="1">
            <a:spLocks noGrp="1"/>
          </p:cNvSpPr>
          <p:nvPr/>
        </p:nvSpPr>
        <p:spPr bwMode="auto">
          <a:xfrm>
            <a:off x="587188" y="64008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Bookman" pitchFamily="18" charset="0"/>
                <a:ea typeface="ＭＳ Ｐゴシック" pitchFamily="34" charset="-128"/>
              </a:defRPr>
            </a:lvl1pPr>
            <a:lvl2pPr marL="742950" indent="-285750" eaLnBrk="0" hangingPunct="0">
              <a:defRPr sz="1600" b="1">
                <a:solidFill>
                  <a:schemeClr val="tx1"/>
                </a:solidFill>
                <a:latin typeface="Bookman" pitchFamily="18" charset="0"/>
                <a:ea typeface="ＭＳ Ｐゴシック" pitchFamily="34" charset="-128"/>
              </a:defRPr>
            </a:lvl2pPr>
            <a:lvl3pPr marL="1143000" indent="-228600" eaLnBrk="0" hangingPunct="0">
              <a:defRPr sz="1600" b="1">
                <a:solidFill>
                  <a:schemeClr val="tx1"/>
                </a:solidFill>
                <a:latin typeface="Bookman" pitchFamily="18" charset="0"/>
                <a:ea typeface="ＭＳ Ｐゴシック" pitchFamily="34" charset="-128"/>
              </a:defRPr>
            </a:lvl3pPr>
            <a:lvl4pPr marL="1600200" indent="-228600" eaLnBrk="0" hangingPunct="0">
              <a:defRPr sz="1600" b="1">
                <a:solidFill>
                  <a:schemeClr val="tx1"/>
                </a:solidFill>
                <a:latin typeface="Bookman" pitchFamily="18" charset="0"/>
                <a:ea typeface="ＭＳ Ｐゴシック" pitchFamily="34" charset="-128"/>
              </a:defRPr>
            </a:lvl4pPr>
            <a:lvl5pPr marL="2057400" indent="-228600" eaLnBrk="0" hangingPunct="0">
              <a:defRPr sz="1600" b="1">
                <a:solidFill>
                  <a:schemeClr val="tx1"/>
                </a:solidFill>
                <a:latin typeface="Bookman" pitchFamily="18"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Bookman" pitchFamily="18"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Bookman" pitchFamily="18"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Bookman" pitchFamily="18"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Bookman" pitchFamily="18" charset="0"/>
                <a:ea typeface="ＭＳ Ｐゴシック" pitchFamily="34" charset="-128"/>
              </a:defRPr>
            </a:lvl9pPr>
          </a:lstStyle>
          <a:p>
            <a:pPr eaLnBrk="1" hangingPunct="1">
              <a:defRPr/>
            </a:pPr>
            <a:r>
              <a:rPr lang="en-US" sz="900" b="0" dirty="0" smtClean="0">
                <a:solidFill>
                  <a:schemeClr val="bg1"/>
                </a:solidFill>
                <a:latin typeface="+mn-lt"/>
              </a:rPr>
              <a:t>Sources: </a:t>
            </a:r>
            <a:r>
              <a:rPr lang="en-US" sz="900" b="0" dirty="0">
                <a:solidFill>
                  <a:schemeClr val="bg1"/>
                </a:solidFill>
                <a:latin typeface="+mn-lt"/>
              </a:rPr>
              <a:t>US Department of </a:t>
            </a:r>
            <a:r>
              <a:rPr lang="en-US" sz="900" b="0" dirty="0" smtClean="0">
                <a:solidFill>
                  <a:schemeClr val="bg1"/>
                </a:solidFill>
                <a:latin typeface="+mn-lt"/>
              </a:rPr>
              <a:t>Interior, The Guardian</a:t>
            </a:r>
            <a:endParaRPr lang="en-US" sz="900" b="0" dirty="0">
              <a:solidFill>
                <a:schemeClr val="bg1"/>
              </a:solidFill>
              <a:latin typeface="+mn-lt"/>
            </a:endParaRPr>
          </a:p>
          <a:p>
            <a:pPr eaLnBrk="1" hangingPunct="1">
              <a:defRPr/>
            </a:pPr>
            <a:endParaRPr lang="en-US" sz="900" b="0" dirty="0" smtClean="0">
              <a:latin typeface="Arial" pitchFamily="34" charset="0"/>
            </a:endParaRPr>
          </a:p>
        </p:txBody>
      </p:sp>
      <p:pic>
        <p:nvPicPr>
          <p:cNvPr id="1331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831181"/>
            <a:ext cx="43053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129" y="1828800"/>
            <a:ext cx="3665871"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2870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smtClean="0">
                <a:latin typeface="+mj-lt"/>
              </a:rPr>
              <a:t>IIASA  IS  CHANGING</a:t>
            </a:r>
            <a:endParaRPr lang="en-US" sz="5400" dirty="0">
              <a:latin typeface="+mj-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86328891"/>
              </p:ext>
            </p:extLst>
          </p:nvPr>
        </p:nvGraphicFramePr>
        <p:xfrm>
          <a:off x="457201" y="1620100"/>
          <a:ext cx="8387862" cy="4702845"/>
        </p:xfrm>
        <a:graphic>
          <a:graphicData uri="http://schemas.openxmlformats.org/drawingml/2006/table">
            <a:tbl>
              <a:tblPr firstRow="1" firstCol="1" bandRow="1">
                <a:tableStyleId>{5C22544A-7EE6-4342-B048-85BDC9FD1C3A}</a:tableStyleId>
              </a:tblPr>
              <a:tblGrid>
                <a:gridCol w="2321098">
                  <a:extLst>
                    <a:ext uri="{9D8B030D-6E8A-4147-A177-3AD203B41FA5}">
                      <a16:colId xmlns:a16="http://schemas.microsoft.com/office/drawing/2014/main" xmlns="" val="20000"/>
                    </a:ext>
                  </a:extLst>
                </a:gridCol>
                <a:gridCol w="866138">
                  <a:extLst>
                    <a:ext uri="{9D8B030D-6E8A-4147-A177-3AD203B41FA5}">
                      <a16:colId xmlns:a16="http://schemas.microsoft.com/office/drawing/2014/main" xmlns="" val="20001"/>
                    </a:ext>
                  </a:extLst>
                </a:gridCol>
                <a:gridCol w="866771">
                  <a:extLst>
                    <a:ext uri="{9D8B030D-6E8A-4147-A177-3AD203B41FA5}">
                      <a16:colId xmlns:a16="http://schemas.microsoft.com/office/drawing/2014/main" xmlns="" val="20002"/>
                    </a:ext>
                  </a:extLst>
                </a:gridCol>
                <a:gridCol w="866771">
                  <a:extLst>
                    <a:ext uri="{9D8B030D-6E8A-4147-A177-3AD203B41FA5}">
                      <a16:colId xmlns:a16="http://schemas.microsoft.com/office/drawing/2014/main" xmlns="" val="20003"/>
                    </a:ext>
                  </a:extLst>
                </a:gridCol>
                <a:gridCol w="866771">
                  <a:extLst>
                    <a:ext uri="{9D8B030D-6E8A-4147-A177-3AD203B41FA5}">
                      <a16:colId xmlns:a16="http://schemas.microsoft.com/office/drawing/2014/main" xmlns="" val="20004"/>
                    </a:ext>
                  </a:extLst>
                </a:gridCol>
                <a:gridCol w="866771">
                  <a:extLst>
                    <a:ext uri="{9D8B030D-6E8A-4147-A177-3AD203B41FA5}">
                      <a16:colId xmlns:a16="http://schemas.microsoft.com/office/drawing/2014/main" xmlns="" val="20005"/>
                    </a:ext>
                  </a:extLst>
                </a:gridCol>
                <a:gridCol w="866771">
                  <a:extLst>
                    <a:ext uri="{9D8B030D-6E8A-4147-A177-3AD203B41FA5}">
                      <a16:colId xmlns:a16="http://schemas.microsoft.com/office/drawing/2014/main" xmlns="" val="20006"/>
                    </a:ext>
                  </a:extLst>
                </a:gridCol>
                <a:gridCol w="866771">
                  <a:extLst>
                    <a:ext uri="{9D8B030D-6E8A-4147-A177-3AD203B41FA5}">
                      <a16:colId xmlns:a16="http://schemas.microsoft.com/office/drawing/2014/main" xmlns="" val="20007"/>
                    </a:ext>
                  </a:extLst>
                </a:gridCol>
              </a:tblGrid>
              <a:tr h="445028">
                <a:tc>
                  <a:txBody>
                    <a:bodyPr/>
                    <a:lstStyle/>
                    <a:p>
                      <a:pPr marL="0" marR="0">
                        <a:lnSpc>
                          <a:spcPct val="115000"/>
                        </a:lnSpc>
                        <a:spcBef>
                          <a:spcPts val="0"/>
                        </a:spcBef>
                        <a:spcAft>
                          <a:spcPts val="0"/>
                        </a:spcAft>
                      </a:pPr>
                      <a:r>
                        <a:rPr lang="en-US" sz="1400" dirty="0">
                          <a:solidFill>
                            <a:schemeClr val="tx1"/>
                          </a:solidFill>
                          <a:effectLst/>
                        </a:rPr>
                        <a:t> </a:t>
                      </a:r>
                      <a:endParaRPr lang="en-US" sz="1400" dirty="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2000</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2005</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2010</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2012</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2014</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2015</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chemeClr val="tx1"/>
                          </a:solidFill>
                          <a:effectLst/>
                        </a:rPr>
                        <a:t>2016 </a:t>
                      </a:r>
                      <a:endParaRPr lang="en-US" sz="1800" dirty="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515479">
                <a:tc>
                  <a:txBody>
                    <a:bodyPr/>
                    <a:lstStyle/>
                    <a:p>
                      <a:pPr marL="0" marR="0">
                        <a:lnSpc>
                          <a:spcPct val="115000"/>
                        </a:lnSpc>
                        <a:spcBef>
                          <a:spcPts val="0"/>
                        </a:spcBef>
                        <a:spcAft>
                          <a:spcPts val="0"/>
                        </a:spcAft>
                      </a:pPr>
                      <a:r>
                        <a:rPr lang="en-US" sz="1400" dirty="0">
                          <a:solidFill>
                            <a:schemeClr val="tx1"/>
                          </a:solidFill>
                          <a:effectLst/>
                        </a:rPr>
                        <a:t>Member countries (National Member Organizations - NMOs)</a:t>
                      </a:r>
                      <a:endParaRPr lang="en-US" sz="1400" dirty="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effectLst/>
                        </a:rPr>
                        <a:t>11</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16</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17</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20</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22</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23</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effectLst/>
                        </a:rPr>
                        <a:t>24</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515479">
                <a:tc>
                  <a:txBody>
                    <a:bodyPr/>
                    <a:lstStyle/>
                    <a:p>
                      <a:pPr marL="0" marR="0">
                        <a:lnSpc>
                          <a:spcPct val="115000"/>
                        </a:lnSpc>
                        <a:spcBef>
                          <a:spcPts val="0"/>
                        </a:spcBef>
                        <a:spcAft>
                          <a:spcPts val="0"/>
                        </a:spcAft>
                      </a:pPr>
                      <a:r>
                        <a:rPr lang="en-US" sz="1400">
                          <a:solidFill>
                            <a:schemeClr val="tx1"/>
                          </a:solidFill>
                          <a:effectLst/>
                        </a:rPr>
                        <a:t>Income from NMO Contributions (in thousand Euros)</a:t>
                      </a:r>
                      <a:endParaRPr lang="en-US" sz="14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effectLst/>
                        </a:rPr>
                        <a:t>6,287</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7,287</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7,753</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8,998</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11,326</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11,793</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effectLst/>
                        </a:rPr>
                        <a:t>12,756</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15479">
                <a:tc>
                  <a:txBody>
                    <a:bodyPr/>
                    <a:lstStyle/>
                    <a:p>
                      <a:pPr marL="0" marR="0">
                        <a:lnSpc>
                          <a:spcPct val="115000"/>
                        </a:lnSpc>
                        <a:spcBef>
                          <a:spcPts val="0"/>
                        </a:spcBef>
                        <a:spcAft>
                          <a:spcPts val="0"/>
                        </a:spcAft>
                      </a:pPr>
                      <a:r>
                        <a:rPr lang="en-US" sz="1400">
                          <a:solidFill>
                            <a:schemeClr val="tx1"/>
                          </a:solidFill>
                          <a:effectLst/>
                        </a:rPr>
                        <a:t>Income from External Contracts &amp; Grants (in thousand Euros)</a:t>
                      </a:r>
                      <a:endParaRPr lang="en-US" sz="14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effectLst/>
                        </a:rPr>
                        <a:t>3,065</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3,746</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7,900</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7,825</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8,786</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9,826</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effectLst/>
                        </a:rPr>
                        <a:t>9,587</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64378">
                <a:tc>
                  <a:txBody>
                    <a:bodyPr/>
                    <a:lstStyle/>
                    <a:p>
                      <a:pPr marL="0" marR="0">
                        <a:lnSpc>
                          <a:spcPct val="115000"/>
                        </a:lnSpc>
                        <a:spcBef>
                          <a:spcPts val="0"/>
                        </a:spcBef>
                        <a:spcAft>
                          <a:spcPts val="0"/>
                        </a:spcAft>
                      </a:pPr>
                      <a:r>
                        <a:rPr lang="en-US" sz="1400" dirty="0">
                          <a:solidFill>
                            <a:schemeClr val="tx1"/>
                          </a:solidFill>
                          <a:effectLst/>
                        </a:rPr>
                        <a:t>Researchers working at </a:t>
                      </a:r>
                      <a:r>
                        <a:rPr lang="en-US" sz="1400" dirty="0" smtClean="0">
                          <a:solidFill>
                            <a:schemeClr val="tx1"/>
                          </a:solidFill>
                          <a:effectLst/>
                        </a:rPr>
                        <a:t>IIASA (on site) </a:t>
                      </a:r>
                      <a:endParaRPr lang="en-US" sz="1400" dirty="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effectLst/>
                        </a:rPr>
                        <a:t> 90</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184</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209</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278</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323</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333</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effectLst/>
                        </a:rPr>
                        <a:t> </a:t>
                      </a:r>
                      <a:r>
                        <a:rPr lang="en-US" sz="1800" dirty="0" smtClean="0">
                          <a:solidFill>
                            <a:srgbClr val="FF0000"/>
                          </a:solidFill>
                          <a:effectLst/>
                        </a:rPr>
                        <a:t>348</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773219">
                <a:tc>
                  <a:txBody>
                    <a:bodyPr/>
                    <a:lstStyle/>
                    <a:p>
                      <a:pPr marL="0" marR="0">
                        <a:lnSpc>
                          <a:spcPct val="115000"/>
                        </a:lnSpc>
                        <a:spcBef>
                          <a:spcPts val="0"/>
                        </a:spcBef>
                        <a:spcAft>
                          <a:spcPts val="0"/>
                        </a:spcAft>
                      </a:pPr>
                      <a:r>
                        <a:rPr lang="en-US" sz="1400" dirty="0">
                          <a:solidFill>
                            <a:schemeClr val="tx1"/>
                          </a:solidFill>
                          <a:effectLst/>
                        </a:rPr>
                        <a:t>Leadership in international projects – number of projects over €100,000 (ERC grants)</a:t>
                      </a:r>
                      <a:endParaRPr lang="en-US" sz="1400" dirty="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effectLst/>
                        </a:rPr>
                        <a:t> </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15000"/>
                        </a:lnSpc>
                        <a:spcBef>
                          <a:spcPts val="0"/>
                        </a:spcBef>
                        <a:spcAft>
                          <a:spcPts val="0"/>
                        </a:spcAft>
                      </a:pPr>
                      <a:r>
                        <a:rPr lang="en-US" sz="1800">
                          <a:solidFill>
                            <a:schemeClr val="tx1"/>
                          </a:solidFill>
                          <a:effectLst/>
                        </a:rPr>
                        <a:t>10 (0)**</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44 (2)</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48 (2)</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63 (5)</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chemeClr val="tx1"/>
                          </a:solidFill>
                          <a:effectLst/>
                        </a:rPr>
                        <a:t>63 (5)</a:t>
                      </a:r>
                      <a:endParaRPr lang="en-US" sz="1800" dirty="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effectLst/>
                        </a:rPr>
                        <a:t>63 (4)</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515479">
                <a:tc>
                  <a:txBody>
                    <a:bodyPr/>
                    <a:lstStyle/>
                    <a:p>
                      <a:pPr marL="0" marR="0">
                        <a:lnSpc>
                          <a:spcPct val="115000"/>
                        </a:lnSpc>
                        <a:spcBef>
                          <a:spcPts val="0"/>
                        </a:spcBef>
                        <a:spcAft>
                          <a:spcPts val="0"/>
                        </a:spcAft>
                      </a:pPr>
                      <a:r>
                        <a:rPr lang="en-US" sz="1400">
                          <a:solidFill>
                            <a:schemeClr val="tx1"/>
                          </a:solidFill>
                          <a:effectLst/>
                        </a:rPr>
                        <a:t>IIASA Publications (in IIASA’s Publications Repository)</a:t>
                      </a:r>
                      <a:endParaRPr lang="en-US" sz="14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effectLst/>
                        </a:rPr>
                        <a:t>330</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395</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330</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530</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512</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562</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effectLst/>
                        </a:rPr>
                        <a:t>615</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64378">
                <a:tc>
                  <a:txBody>
                    <a:bodyPr/>
                    <a:lstStyle/>
                    <a:p>
                      <a:pPr marL="0" marR="0">
                        <a:lnSpc>
                          <a:spcPct val="115000"/>
                        </a:lnSpc>
                        <a:spcBef>
                          <a:spcPts val="0"/>
                        </a:spcBef>
                        <a:spcAft>
                          <a:spcPts val="0"/>
                        </a:spcAft>
                      </a:pPr>
                      <a:r>
                        <a:rPr lang="en-US" sz="1400" dirty="0">
                          <a:solidFill>
                            <a:schemeClr val="tx1"/>
                          </a:solidFill>
                          <a:effectLst/>
                        </a:rPr>
                        <a:t>Citations (according to SCOPUS)</a:t>
                      </a:r>
                      <a:endParaRPr lang="en-US" sz="1400" dirty="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effectLst/>
                        </a:rPr>
                        <a:t>1051</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3023</a:t>
                      </a:r>
                      <a:endParaRPr lang="en-US" sz="180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chemeClr val="tx1"/>
                          </a:solidFill>
                          <a:effectLst/>
                        </a:rPr>
                        <a:t>4425</a:t>
                      </a:r>
                      <a:endParaRPr lang="en-US" sz="1800" dirty="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chemeClr val="tx1"/>
                          </a:solidFill>
                          <a:effectLst/>
                        </a:rPr>
                        <a:t>6976</a:t>
                      </a:r>
                      <a:endParaRPr lang="en-US" sz="1800" dirty="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chemeClr val="tx1"/>
                          </a:solidFill>
                          <a:effectLst/>
                        </a:rPr>
                        <a:t>11740</a:t>
                      </a:r>
                      <a:endParaRPr lang="en-US" sz="1800" dirty="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chemeClr val="tx1"/>
                          </a:solidFill>
                          <a:effectLst/>
                        </a:rPr>
                        <a:t>13402</a:t>
                      </a:r>
                      <a:endParaRPr lang="en-US" sz="1800" dirty="0">
                        <a:solidFill>
                          <a:schemeClr val="tx1"/>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effectLst/>
                        </a:rPr>
                        <a:t>14443</a:t>
                      </a:r>
                      <a:endParaRPr lang="en-US" sz="1800" dirty="0">
                        <a:solidFill>
                          <a:srgbClr val="FF0000"/>
                        </a:solidFill>
                        <a:effectLst/>
                        <a:latin typeface="Calibri"/>
                        <a:ea typeface="Calibri"/>
                        <a:cs typeface="Times New Roman"/>
                      </a:endParaRPr>
                    </a:p>
                  </a:txBody>
                  <a:tcPr marL="52949" marR="52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245613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133600"/>
            <a:ext cx="7997825" cy="1143000"/>
          </a:xfrm>
        </p:spPr>
        <p:txBody>
          <a:bodyPr/>
          <a:lstStyle/>
          <a:p>
            <a:pPr algn="ctr"/>
            <a:r>
              <a:rPr lang="en-US" sz="6600" dirty="0" smtClean="0">
                <a:latin typeface="+mj-lt"/>
              </a:rPr>
              <a:t>IIASA’S CHALLENGES AND OPPORTUNITIES</a:t>
            </a:r>
            <a:endParaRPr lang="en-US" sz="6600" dirty="0">
              <a:latin typeface="+mj-lt"/>
            </a:endParaRPr>
          </a:p>
        </p:txBody>
      </p:sp>
    </p:spTree>
    <p:extLst>
      <p:ext uri="{BB962C8B-B14F-4D97-AF65-F5344CB8AC3E}">
        <p14:creationId xmlns:p14="http://schemas.microsoft.com/office/powerpoint/2010/main" val="26205623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81000" y="127359"/>
            <a:ext cx="8534400" cy="1384995"/>
          </a:xfrm>
          <a:prstGeom prst="rect">
            <a:avLst/>
          </a:prstGeom>
          <a:solidFill>
            <a:srgbClr val="0070C0"/>
          </a:solidFill>
          <a:ln>
            <a:solidFill>
              <a:schemeClr val="accent1"/>
            </a:solidFill>
          </a:ln>
        </p:spPr>
        <p:txBody>
          <a:bodyPr wrap="square">
            <a:spAutoFit/>
          </a:bodyPr>
          <a:lstStyle/>
          <a:p>
            <a:pPr algn="ctr"/>
            <a:r>
              <a:rPr lang="en-US" sz="2800" dirty="0">
                <a:solidFill>
                  <a:schemeClr val="bg1"/>
                </a:solidFill>
                <a:latin typeface="+mj-lt"/>
              </a:rPr>
              <a:t>Global, regional, and national foci, in the context of IIASA as a “global good” and under the increased demand and expectations from individual member countries.</a:t>
            </a:r>
          </a:p>
        </p:txBody>
      </p:sp>
    </p:spTree>
    <p:extLst>
      <p:ext uri="{BB962C8B-B14F-4D97-AF65-F5344CB8AC3E}">
        <p14:creationId xmlns:p14="http://schemas.microsoft.com/office/powerpoint/2010/main" val="18654436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76200" y="105014"/>
            <a:ext cx="8991600" cy="1938992"/>
          </a:xfrm>
          <a:prstGeom prst="rect">
            <a:avLst/>
          </a:prstGeom>
          <a:solidFill>
            <a:srgbClr val="0070C0"/>
          </a:solidFill>
        </p:spPr>
        <p:txBody>
          <a:bodyPr wrap="square">
            <a:spAutoFit/>
          </a:bodyPr>
          <a:lstStyle/>
          <a:p>
            <a:pPr marL="285750" indent="-285750">
              <a:buFont typeface="Arial" panose="020B0604020202020204" pitchFamily="34" charset="0"/>
              <a:buChar char="•"/>
            </a:pPr>
            <a:r>
              <a:rPr lang="en-US" sz="2400" dirty="0">
                <a:solidFill>
                  <a:schemeClr val="bg1"/>
                </a:solidFill>
                <a:latin typeface="+mj-lt"/>
              </a:rPr>
              <a:t>Expansion and growth (accompanied by increased demand) with consolidation around a shared value proposition and current areas of expertise, resources, and existing infrastructure.</a:t>
            </a:r>
          </a:p>
          <a:p>
            <a:pPr marL="285750" indent="-285750">
              <a:buFont typeface="Arial" panose="020B0604020202020204" pitchFamily="34" charset="0"/>
              <a:buChar char="•"/>
            </a:pPr>
            <a:r>
              <a:rPr lang="en-US" sz="2400" dirty="0">
                <a:solidFill>
                  <a:schemeClr val="bg1"/>
                </a:solidFill>
                <a:latin typeface="+mj-lt"/>
              </a:rPr>
              <a:t>Geographical and geopolitical representation and expectations – North/South, East/West, Developed/Developing.</a:t>
            </a:r>
          </a:p>
        </p:txBody>
      </p:sp>
    </p:spTree>
    <p:extLst>
      <p:ext uri="{BB962C8B-B14F-4D97-AF65-F5344CB8AC3E}">
        <p14:creationId xmlns:p14="http://schemas.microsoft.com/office/powerpoint/2010/main" val="386095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76200" y="151179"/>
            <a:ext cx="8991600" cy="1938992"/>
          </a:xfrm>
          <a:prstGeom prst="rect">
            <a:avLst/>
          </a:prstGeom>
          <a:solidFill>
            <a:srgbClr val="0070C0"/>
          </a:solidFill>
        </p:spPr>
        <p:txBody>
          <a:bodyPr wrap="square">
            <a:spAutoFit/>
          </a:bodyPr>
          <a:lstStyle/>
          <a:p>
            <a:pPr marL="285750" indent="-285750">
              <a:buFont typeface="Arial" panose="020B0604020202020204" pitchFamily="34" charset="0"/>
              <a:buChar char="•"/>
            </a:pPr>
            <a:r>
              <a:rPr lang="en-US" sz="2400" dirty="0">
                <a:solidFill>
                  <a:schemeClr val="bg1"/>
                </a:solidFill>
                <a:latin typeface="+mj-lt"/>
              </a:rPr>
              <a:t>World-class discipline based science, with science-to-policy/policy relevance, and capacity building.</a:t>
            </a:r>
          </a:p>
          <a:p>
            <a:pPr marL="285750" indent="-285750">
              <a:buFont typeface="Arial" panose="020B0604020202020204" pitchFamily="34" charset="0"/>
              <a:buChar char="•"/>
            </a:pPr>
            <a:r>
              <a:rPr lang="en-US" sz="2400" dirty="0">
                <a:solidFill>
                  <a:schemeClr val="bg1"/>
                </a:solidFill>
                <a:latin typeface="+mj-lt"/>
              </a:rPr>
              <a:t>Methodological and applied science.</a:t>
            </a:r>
          </a:p>
          <a:p>
            <a:pPr marL="285750" indent="-285750">
              <a:buFont typeface="Arial" panose="020B0604020202020204" pitchFamily="34" charset="0"/>
              <a:buChar char="•"/>
            </a:pPr>
            <a:r>
              <a:rPr lang="en-US" sz="2400" dirty="0">
                <a:solidFill>
                  <a:schemeClr val="bg1"/>
                </a:solidFill>
                <a:latin typeface="+mj-lt"/>
              </a:rPr>
              <a:t>Innovation and application—that is, exploratory (‘room to think’) versus delivery-type activities</a:t>
            </a:r>
            <a:r>
              <a:rPr lang="en-US" sz="2400" dirty="0" smtClean="0">
                <a:solidFill>
                  <a:schemeClr val="bg1"/>
                </a:solidFill>
                <a:latin typeface="+mj-lt"/>
              </a:rPr>
              <a:t>.</a:t>
            </a:r>
            <a:endParaRPr lang="en-US" sz="2400" dirty="0">
              <a:solidFill>
                <a:schemeClr val="bg1"/>
              </a:solidFill>
              <a:latin typeface="+mj-lt"/>
            </a:endParaRPr>
          </a:p>
        </p:txBody>
      </p:sp>
    </p:spTree>
    <p:extLst>
      <p:ext uri="{BB962C8B-B14F-4D97-AF65-F5344CB8AC3E}">
        <p14:creationId xmlns:p14="http://schemas.microsoft.com/office/powerpoint/2010/main" val="135088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1179"/>
            <a:ext cx="8686800" cy="1815882"/>
          </a:xfrm>
          <a:prstGeom prst="rect">
            <a:avLst/>
          </a:prstGeom>
        </p:spPr>
        <p:txBody>
          <a:bodyPr wrap="square">
            <a:spAutoFit/>
          </a:bodyPr>
          <a:lstStyle/>
          <a:p>
            <a:pPr algn="ctr"/>
            <a:r>
              <a:rPr lang="en-US" sz="2800" dirty="0" smtClean="0">
                <a:solidFill>
                  <a:schemeClr val="bg1"/>
                </a:solidFill>
                <a:latin typeface="+mj-lt"/>
              </a:rPr>
              <a:t>Vertical </a:t>
            </a:r>
            <a:r>
              <a:rPr lang="en-US" sz="2800" dirty="0">
                <a:solidFill>
                  <a:schemeClr val="bg1"/>
                </a:solidFill>
                <a:latin typeface="+mj-lt"/>
              </a:rPr>
              <a:t>and horizontal investment—that is, research program (vertical) investment to maintain core capability versus cross-program (horizontal) investment to promote integration and collaboration.</a:t>
            </a:r>
          </a:p>
        </p:txBody>
      </p:sp>
      <p:graphicFrame>
        <p:nvGraphicFramePr>
          <p:cNvPr id="4" name="Table 3"/>
          <p:cNvGraphicFramePr>
            <a:graphicFrameLocks noGrp="1"/>
          </p:cNvGraphicFramePr>
          <p:nvPr>
            <p:extLst>
              <p:ext uri="{D42A27DB-BD31-4B8C-83A1-F6EECF244321}">
                <p14:modId xmlns:p14="http://schemas.microsoft.com/office/powerpoint/2010/main" val="2146525834"/>
              </p:ext>
            </p:extLst>
          </p:nvPr>
        </p:nvGraphicFramePr>
        <p:xfrm>
          <a:off x="609600" y="2034375"/>
          <a:ext cx="8305800" cy="4971880"/>
        </p:xfrm>
        <a:graphic>
          <a:graphicData uri="http://schemas.openxmlformats.org/drawingml/2006/table">
            <a:tbl>
              <a:tblPr firstRow="1" firstCol="1" bandRow="1">
                <a:tableStyleId>{5C22544A-7EE6-4342-B048-85BDC9FD1C3A}</a:tableStyleId>
              </a:tblPr>
              <a:tblGrid>
                <a:gridCol w="2550714">
                  <a:extLst>
                    <a:ext uri="{9D8B030D-6E8A-4147-A177-3AD203B41FA5}">
                      <a16:colId xmlns:a16="http://schemas.microsoft.com/office/drawing/2014/main" xmlns="" val="20000"/>
                    </a:ext>
                  </a:extLst>
                </a:gridCol>
                <a:gridCol w="639454">
                  <a:extLst>
                    <a:ext uri="{9D8B030D-6E8A-4147-A177-3AD203B41FA5}">
                      <a16:colId xmlns:a16="http://schemas.microsoft.com/office/drawing/2014/main" xmlns="" val="20001"/>
                    </a:ext>
                  </a:extLst>
                </a:gridCol>
                <a:gridCol w="639454">
                  <a:extLst>
                    <a:ext uri="{9D8B030D-6E8A-4147-A177-3AD203B41FA5}">
                      <a16:colId xmlns:a16="http://schemas.microsoft.com/office/drawing/2014/main" xmlns="" val="20002"/>
                    </a:ext>
                  </a:extLst>
                </a:gridCol>
                <a:gridCol w="639454">
                  <a:extLst>
                    <a:ext uri="{9D8B030D-6E8A-4147-A177-3AD203B41FA5}">
                      <a16:colId xmlns:a16="http://schemas.microsoft.com/office/drawing/2014/main" xmlns="" val="20003"/>
                    </a:ext>
                  </a:extLst>
                </a:gridCol>
                <a:gridCol w="639454">
                  <a:extLst>
                    <a:ext uri="{9D8B030D-6E8A-4147-A177-3AD203B41FA5}">
                      <a16:colId xmlns:a16="http://schemas.microsoft.com/office/drawing/2014/main" xmlns="" val="20004"/>
                    </a:ext>
                  </a:extLst>
                </a:gridCol>
                <a:gridCol w="639454">
                  <a:extLst>
                    <a:ext uri="{9D8B030D-6E8A-4147-A177-3AD203B41FA5}">
                      <a16:colId xmlns:a16="http://schemas.microsoft.com/office/drawing/2014/main" xmlns="" val="20005"/>
                    </a:ext>
                  </a:extLst>
                </a:gridCol>
                <a:gridCol w="639454">
                  <a:extLst>
                    <a:ext uri="{9D8B030D-6E8A-4147-A177-3AD203B41FA5}">
                      <a16:colId xmlns:a16="http://schemas.microsoft.com/office/drawing/2014/main" xmlns="" val="20006"/>
                    </a:ext>
                  </a:extLst>
                </a:gridCol>
                <a:gridCol w="639454">
                  <a:extLst>
                    <a:ext uri="{9D8B030D-6E8A-4147-A177-3AD203B41FA5}">
                      <a16:colId xmlns:a16="http://schemas.microsoft.com/office/drawing/2014/main" xmlns="" val="20007"/>
                    </a:ext>
                  </a:extLst>
                </a:gridCol>
                <a:gridCol w="639454">
                  <a:extLst>
                    <a:ext uri="{9D8B030D-6E8A-4147-A177-3AD203B41FA5}">
                      <a16:colId xmlns:a16="http://schemas.microsoft.com/office/drawing/2014/main" xmlns="" val="20008"/>
                    </a:ext>
                  </a:extLst>
                </a:gridCol>
                <a:gridCol w="639454">
                  <a:extLst>
                    <a:ext uri="{9D8B030D-6E8A-4147-A177-3AD203B41FA5}">
                      <a16:colId xmlns:a16="http://schemas.microsoft.com/office/drawing/2014/main" xmlns="" val="20009"/>
                    </a:ext>
                  </a:extLst>
                </a:gridCol>
              </a:tblGrid>
              <a:tr h="277664">
                <a:tc rowSpan="2">
                  <a:txBody>
                    <a:bodyPr/>
                    <a:lstStyle/>
                    <a:p>
                      <a:pPr marL="0" marR="0" algn="ctr">
                        <a:lnSpc>
                          <a:spcPct val="115000"/>
                        </a:lnSpc>
                        <a:spcBef>
                          <a:spcPts val="0"/>
                        </a:spcBef>
                        <a:spcAft>
                          <a:spcPts val="0"/>
                        </a:spcAft>
                      </a:pPr>
                      <a:r>
                        <a:rPr lang="en-US" sz="1800" dirty="0">
                          <a:solidFill>
                            <a:schemeClr val="tx1"/>
                          </a:solidFill>
                          <a:effectLst/>
                        </a:rPr>
                        <a:t>Activity</a:t>
                      </a:r>
                      <a:endParaRPr lang="en-US" sz="1800" dirty="0">
                        <a:solidFill>
                          <a:schemeClr val="tx1"/>
                        </a:solidFill>
                        <a:effectLst/>
                        <a:latin typeface="Arial"/>
                        <a:ea typeface="Calibri"/>
                        <a:cs typeface="Times New Roman"/>
                      </a:endParaRPr>
                    </a:p>
                  </a:txBody>
                  <a:tcPr marL="68580" marR="68580" marT="0" marB="0" anchor="ctr"/>
                </a:tc>
                <a:tc gridSpan="9">
                  <a:txBody>
                    <a:bodyPr/>
                    <a:lstStyle/>
                    <a:p>
                      <a:pPr marL="0" marR="0" algn="ctr">
                        <a:lnSpc>
                          <a:spcPct val="115000"/>
                        </a:lnSpc>
                        <a:spcBef>
                          <a:spcPts val="0"/>
                        </a:spcBef>
                        <a:spcAft>
                          <a:spcPts val="0"/>
                        </a:spcAft>
                      </a:pPr>
                      <a:r>
                        <a:rPr lang="en-US" sz="1800">
                          <a:solidFill>
                            <a:schemeClr val="tx1"/>
                          </a:solidFill>
                          <a:effectLst/>
                        </a:rPr>
                        <a:t>Research Program</a:t>
                      </a:r>
                      <a:endParaRPr lang="en-US" sz="1800">
                        <a:solidFill>
                          <a:schemeClr val="tx1"/>
                        </a:solidFill>
                        <a:effectLst/>
                        <a:latin typeface="Arial"/>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277664">
                <a:tc vMerge="1">
                  <a:txBody>
                    <a:bodyPr/>
                    <a:lstStyle/>
                    <a:p>
                      <a:endParaRPr lang="en-US"/>
                    </a:p>
                  </a:txBody>
                  <a:tcPr/>
                </a:tc>
                <a:tc>
                  <a:txBody>
                    <a:bodyPr/>
                    <a:lstStyle/>
                    <a:p>
                      <a:pPr marL="0" marR="0" algn="ctr">
                        <a:lnSpc>
                          <a:spcPct val="115000"/>
                        </a:lnSpc>
                        <a:spcBef>
                          <a:spcPts val="0"/>
                        </a:spcBef>
                        <a:spcAft>
                          <a:spcPts val="0"/>
                        </a:spcAft>
                      </a:pPr>
                      <a:r>
                        <a:rPr lang="en-US" sz="1800">
                          <a:solidFill>
                            <a:schemeClr val="tx1"/>
                          </a:solidFill>
                          <a:effectLst/>
                        </a:rPr>
                        <a:t>ASA</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a:solidFill>
                            <a:schemeClr val="tx1"/>
                          </a:solidFill>
                          <a:effectLst/>
                        </a:rPr>
                        <a:t>AIR</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a:solidFill>
                            <a:schemeClr val="tx1"/>
                          </a:solidFill>
                          <a:effectLst/>
                        </a:rPr>
                        <a:t>ESM</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a:solidFill>
                            <a:schemeClr val="tx1"/>
                          </a:solidFill>
                          <a:effectLst/>
                        </a:rPr>
                        <a:t>ENE</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a:solidFill>
                            <a:schemeClr val="tx1"/>
                          </a:solidFill>
                          <a:effectLst/>
                        </a:rPr>
                        <a:t>EEP</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a:solidFill>
                            <a:schemeClr val="tx1"/>
                          </a:solidFill>
                          <a:effectLst/>
                        </a:rPr>
                        <a:t>RISK</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a:solidFill>
                            <a:schemeClr val="tx1"/>
                          </a:solidFill>
                          <a:effectLst/>
                        </a:rPr>
                        <a:t>TNT</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a:solidFill>
                            <a:schemeClr val="tx1"/>
                          </a:solidFill>
                          <a:effectLst/>
                        </a:rPr>
                        <a:t>WAT</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a:solidFill>
                            <a:schemeClr val="tx1"/>
                          </a:solidFill>
                          <a:effectLst/>
                        </a:rPr>
                        <a:t>POP</a:t>
                      </a:r>
                      <a:endParaRPr lang="en-US" sz="1800">
                        <a:solidFill>
                          <a:schemeClr val="tx1"/>
                        </a:solidFill>
                        <a:effectLst/>
                        <a:latin typeface="Arial"/>
                        <a:ea typeface="Calibri"/>
                        <a:cs typeface="Times New Roman"/>
                      </a:endParaRPr>
                    </a:p>
                  </a:txBody>
                  <a:tcPr marL="68580" marR="68580" marT="0" marB="0" anchor="ctr"/>
                </a:tc>
                <a:extLst>
                  <a:ext uri="{0D108BD9-81ED-4DB2-BD59-A6C34878D82A}">
                    <a16:rowId xmlns:a16="http://schemas.microsoft.com/office/drawing/2014/main" xmlns="" val="10001"/>
                  </a:ext>
                </a:extLst>
              </a:tr>
              <a:tr h="277664">
                <a:tc gridSpan="10">
                  <a:txBody>
                    <a:bodyPr/>
                    <a:lstStyle/>
                    <a:p>
                      <a:pPr marL="0" marR="0">
                        <a:lnSpc>
                          <a:spcPct val="115000"/>
                        </a:lnSpc>
                        <a:spcBef>
                          <a:spcPts val="0"/>
                        </a:spcBef>
                        <a:spcAft>
                          <a:spcPts val="0"/>
                        </a:spcAft>
                      </a:pPr>
                      <a:r>
                        <a:rPr lang="en-US" sz="1400">
                          <a:solidFill>
                            <a:schemeClr val="tx1"/>
                          </a:solidFill>
                          <a:effectLst/>
                        </a:rPr>
                        <a:t>Cross-cutting research</a:t>
                      </a:r>
                      <a:endParaRPr lang="en-US" sz="1800">
                        <a:solidFill>
                          <a:schemeClr val="tx1"/>
                        </a:solidFill>
                        <a:effectLst/>
                        <a:latin typeface="Arial"/>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277664">
                <a:tc>
                  <a:txBody>
                    <a:bodyPr/>
                    <a:lstStyle/>
                    <a:p>
                      <a:pPr marL="0" marR="0">
                        <a:lnSpc>
                          <a:spcPct val="115000"/>
                        </a:lnSpc>
                        <a:spcBef>
                          <a:spcPts val="0"/>
                        </a:spcBef>
                        <a:spcAft>
                          <a:spcPts val="0"/>
                        </a:spcAft>
                      </a:pPr>
                      <a:r>
                        <a:rPr lang="en-US" sz="1400">
                          <a:solidFill>
                            <a:schemeClr val="tx1"/>
                          </a:solidFill>
                          <a:effectLst/>
                        </a:rPr>
                        <a:t>Nexus++</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extLst>
                  <a:ext uri="{0D108BD9-81ED-4DB2-BD59-A6C34878D82A}">
                    <a16:rowId xmlns:a16="http://schemas.microsoft.com/office/drawing/2014/main" xmlns="" val="10003"/>
                  </a:ext>
                </a:extLst>
              </a:tr>
              <a:tr h="277664">
                <a:tc>
                  <a:txBody>
                    <a:bodyPr/>
                    <a:lstStyle/>
                    <a:p>
                      <a:pPr marL="0" marR="0">
                        <a:lnSpc>
                          <a:spcPct val="115000"/>
                        </a:lnSpc>
                        <a:spcBef>
                          <a:spcPts val="0"/>
                        </a:spcBef>
                        <a:spcAft>
                          <a:spcPts val="0"/>
                        </a:spcAft>
                      </a:pPr>
                      <a:r>
                        <a:rPr lang="en-US" sz="1400">
                          <a:solidFill>
                            <a:schemeClr val="tx1"/>
                          </a:solidFill>
                          <a:effectLst/>
                        </a:rPr>
                        <a:t>Equitable governance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extLst>
                  <a:ext uri="{0D108BD9-81ED-4DB2-BD59-A6C34878D82A}">
                    <a16:rowId xmlns:a16="http://schemas.microsoft.com/office/drawing/2014/main" xmlns="" val="10004"/>
                  </a:ext>
                </a:extLst>
              </a:tr>
              <a:tr h="277664">
                <a:tc>
                  <a:txBody>
                    <a:bodyPr/>
                    <a:lstStyle/>
                    <a:p>
                      <a:pPr marL="0" marR="0">
                        <a:lnSpc>
                          <a:spcPct val="115000"/>
                        </a:lnSpc>
                        <a:spcBef>
                          <a:spcPts val="0"/>
                        </a:spcBef>
                        <a:spcAft>
                          <a:spcPts val="0"/>
                        </a:spcAft>
                      </a:pPr>
                      <a:r>
                        <a:rPr lang="en-US" sz="1400">
                          <a:solidFill>
                            <a:schemeClr val="tx1"/>
                          </a:solidFill>
                          <a:effectLst/>
                        </a:rPr>
                        <a:t>Socioeconomic heterogeneity</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extLst>
                  <a:ext uri="{0D108BD9-81ED-4DB2-BD59-A6C34878D82A}">
                    <a16:rowId xmlns:a16="http://schemas.microsoft.com/office/drawing/2014/main" xmlns="" val="10005"/>
                  </a:ext>
                </a:extLst>
              </a:tr>
              <a:tr h="277664">
                <a:tc>
                  <a:txBody>
                    <a:bodyPr/>
                    <a:lstStyle/>
                    <a:p>
                      <a:pPr marL="0" marR="0">
                        <a:lnSpc>
                          <a:spcPct val="115000"/>
                        </a:lnSpc>
                        <a:spcBef>
                          <a:spcPts val="0"/>
                        </a:spcBef>
                        <a:spcAft>
                          <a:spcPts val="0"/>
                        </a:spcAft>
                      </a:pPr>
                      <a:r>
                        <a:rPr lang="en-US" sz="1400">
                          <a:solidFill>
                            <a:schemeClr val="tx1"/>
                          </a:solidFill>
                          <a:effectLst/>
                        </a:rPr>
                        <a:t>Systemic risk &amp; network dyn.</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extLst>
                  <a:ext uri="{0D108BD9-81ED-4DB2-BD59-A6C34878D82A}">
                    <a16:rowId xmlns:a16="http://schemas.microsoft.com/office/drawing/2014/main" xmlns="" val="10006"/>
                  </a:ext>
                </a:extLst>
              </a:tr>
              <a:tr h="277664">
                <a:tc>
                  <a:txBody>
                    <a:bodyPr/>
                    <a:lstStyle/>
                    <a:p>
                      <a:pPr marL="0" marR="0">
                        <a:lnSpc>
                          <a:spcPct val="115000"/>
                        </a:lnSpc>
                        <a:spcBef>
                          <a:spcPts val="0"/>
                        </a:spcBef>
                        <a:spcAft>
                          <a:spcPts val="0"/>
                        </a:spcAft>
                      </a:pPr>
                      <a:r>
                        <a:rPr lang="en-US" sz="1400">
                          <a:solidFill>
                            <a:schemeClr val="tx1"/>
                          </a:solidFill>
                          <a:effectLst/>
                        </a:rPr>
                        <a:t>Climate community scenarios</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smtClean="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smtClean="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extLst>
                  <a:ext uri="{0D108BD9-81ED-4DB2-BD59-A6C34878D82A}">
                    <a16:rowId xmlns:a16="http://schemas.microsoft.com/office/drawing/2014/main" xmlns="" val="10007"/>
                  </a:ext>
                </a:extLst>
              </a:tr>
              <a:tr h="277664">
                <a:tc>
                  <a:txBody>
                    <a:bodyPr/>
                    <a:lstStyle/>
                    <a:p>
                      <a:pPr marL="0" marR="0">
                        <a:lnSpc>
                          <a:spcPct val="115000"/>
                        </a:lnSpc>
                        <a:spcBef>
                          <a:spcPts val="0"/>
                        </a:spcBef>
                        <a:spcAft>
                          <a:spcPts val="0"/>
                        </a:spcAft>
                      </a:pPr>
                      <a:r>
                        <a:rPr lang="en-US" sz="1400">
                          <a:solidFill>
                            <a:schemeClr val="tx1"/>
                          </a:solidFill>
                          <a:effectLst/>
                        </a:rPr>
                        <a:t>Dynamic vegetation models</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extLst>
                  <a:ext uri="{0D108BD9-81ED-4DB2-BD59-A6C34878D82A}">
                    <a16:rowId xmlns:a16="http://schemas.microsoft.com/office/drawing/2014/main" xmlns="" val="10008"/>
                  </a:ext>
                </a:extLst>
              </a:tr>
              <a:tr h="277664">
                <a:tc gridSpan="10">
                  <a:txBody>
                    <a:bodyPr/>
                    <a:lstStyle/>
                    <a:p>
                      <a:pPr marL="0" marR="0">
                        <a:lnSpc>
                          <a:spcPct val="115000"/>
                        </a:lnSpc>
                        <a:spcBef>
                          <a:spcPts val="0"/>
                        </a:spcBef>
                        <a:spcAft>
                          <a:spcPts val="0"/>
                        </a:spcAft>
                      </a:pPr>
                      <a:r>
                        <a:rPr lang="en-US" sz="1400">
                          <a:solidFill>
                            <a:schemeClr val="tx1"/>
                          </a:solidFill>
                          <a:effectLst/>
                        </a:rPr>
                        <a:t>Large-scale integrated projects supporting global transformations</a:t>
                      </a:r>
                      <a:endParaRPr lang="en-US" sz="1800">
                        <a:solidFill>
                          <a:schemeClr val="tx1"/>
                        </a:solidFill>
                        <a:effectLst/>
                        <a:latin typeface="Arial"/>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9"/>
                  </a:ext>
                </a:extLst>
              </a:tr>
              <a:tr h="277664">
                <a:tc>
                  <a:txBody>
                    <a:bodyPr/>
                    <a:lstStyle/>
                    <a:p>
                      <a:pPr marL="0" marR="0">
                        <a:lnSpc>
                          <a:spcPct val="115000"/>
                        </a:lnSpc>
                        <a:spcBef>
                          <a:spcPts val="0"/>
                        </a:spcBef>
                        <a:spcAft>
                          <a:spcPts val="0"/>
                        </a:spcAft>
                      </a:pPr>
                      <a:r>
                        <a:rPr lang="en-US" sz="1400">
                          <a:solidFill>
                            <a:schemeClr val="tx1"/>
                          </a:solidFill>
                          <a:effectLst/>
                        </a:rPr>
                        <a:t>Arctic Futures</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extLst>
                  <a:ext uri="{0D108BD9-81ED-4DB2-BD59-A6C34878D82A}">
                    <a16:rowId xmlns:a16="http://schemas.microsoft.com/office/drawing/2014/main" xmlns="" val="10010"/>
                  </a:ext>
                </a:extLst>
              </a:tr>
              <a:tr h="277664">
                <a:tc>
                  <a:txBody>
                    <a:bodyPr/>
                    <a:lstStyle/>
                    <a:p>
                      <a:pPr marL="0" marR="0">
                        <a:lnSpc>
                          <a:spcPct val="115000"/>
                        </a:lnSpc>
                        <a:spcBef>
                          <a:spcPts val="0"/>
                        </a:spcBef>
                        <a:spcAft>
                          <a:spcPts val="0"/>
                        </a:spcAft>
                      </a:pPr>
                      <a:r>
                        <a:rPr lang="en-US" sz="1400">
                          <a:solidFill>
                            <a:schemeClr val="tx1"/>
                          </a:solidFill>
                          <a:effectLst/>
                        </a:rPr>
                        <a:t>Eurasian Econ. Integration</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extLst>
                  <a:ext uri="{0D108BD9-81ED-4DB2-BD59-A6C34878D82A}">
                    <a16:rowId xmlns:a16="http://schemas.microsoft.com/office/drawing/2014/main" xmlns="" val="10011"/>
                  </a:ext>
                </a:extLst>
              </a:tr>
              <a:tr h="277664">
                <a:tc>
                  <a:txBody>
                    <a:bodyPr/>
                    <a:lstStyle/>
                    <a:p>
                      <a:pPr marL="0" marR="0">
                        <a:lnSpc>
                          <a:spcPct val="115000"/>
                        </a:lnSpc>
                        <a:spcBef>
                          <a:spcPts val="0"/>
                        </a:spcBef>
                        <a:spcAft>
                          <a:spcPts val="0"/>
                        </a:spcAft>
                      </a:pPr>
                      <a:r>
                        <a:rPr lang="en-US" sz="1400">
                          <a:solidFill>
                            <a:schemeClr val="tx1"/>
                          </a:solidFill>
                          <a:effectLst/>
                        </a:rPr>
                        <a:t>Tropical Futures</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extLst>
                  <a:ext uri="{0D108BD9-81ED-4DB2-BD59-A6C34878D82A}">
                    <a16:rowId xmlns:a16="http://schemas.microsoft.com/office/drawing/2014/main" xmlns="" val="10012"/>
                  </a:ext>
                </a:extLst>
              </a:tr>
              <a:tr h="277664">
                <a:tc>
                  <a:txBody>
                    <a:bodyPr/>
                    <a:lstStyle/>
                    <a:p>
                      <a:pPr marL="0" marR="0">
                        <a:lnSpc>
                          <a:spcPct val="115000"/>
                        </a:lnSpc>
                        <a:spcBef>
                          <a:spcPts val="0"/>
                        </a:spcBef>
                        <a:spcAft>
                          <a:spcPts val="0"/>
                        </a:spcAft>
                      </a:pPr>
                      <a:r>
                        <a:rPr lang="en-US" sz="1400">
                          <a:solidFill>
                            <a:schemeClr val="tx1"/>
                          </a:solidFill>
                          <a:effectLst/>
                        </a:rPr>
                        <a:t>Water Futures</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extLst>
                  <a:ext uri="{0D108BD9-81ED-4DB2-BD59-A6C34878D82A}">
                    <a16:rowId xmlns:a16="http://schemas.microsoft.com/office/drawing/2014/main" xmlns="" val="10013"/>
                  </a:ext>
                </a:extLst>
              </a:tr>
              <a:tr h="277664">
                <a:tc>
                  <a:txBody>
                    <a:bodyPr/>
                    <a:lstStyle/>
                    <a:p>
                      <a:pPr marL="0" marR="0">
                        <a:lnSpc>
                          <a:spcPct val="115000"/>
                        </a:lnSpc>
                        <a:spcBef>
                          <a:spcPts val="0"/>
                        </a:spcBef>
                        <a:spcAft>
                          <a:spcPts val="0"/>
                        </a:spcAft>
                      </a:pPr>
                      <a:r>
                        <a:rPr lang="en-US" sz="1400">
                          <a:solidFill>
                            <a:schemeClr val="tx1"/>
                          </a:solidFill>
                          <a:effectLst/>
                        </a:rPr>
                        <a:t>TWI2050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extLst>
                  <a:ext uri="{0D108BD9-81ED-4DB2-BD59-A6C34878D82A}">
                    <a16:rowId xmlns:a16="http://schemas.microsoft.com/office/drawing/2014/main" xmlns="" val="10014"/>
                  </a:ext>
                </a:extLst>
              </a:tr>
              <a:tr h="277664">
                <a:tc>
                  <a:txBody>
                    <a:bodyPr/>
                    <a:lstStyle/>
                    <a:p>
                      <a:pPr marL="0" marR="0">
                        <a:lnSpc>
                          <a:spcPct val="115000"/>
                        </a:lnSpc>
                        <a:spcBef>
                          <a:spcPts val="0"/>
                        </a:spcBef>
                        <a:spcAft>
                          <a:spcPts val="0"/>
                        </a:spcAft>
                      </a:pPr>
                      <a:r>
                        <a:rPr lang="en-US" sz="1400">
                          <a:solidFill>
                            <a:schemeClr val="tx1"/>
                          </a:solidFill>
                          <a:effectLst/>
                        </a:rPr>
                        <a:t>IS-WEL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a:solidFill>
                            <a:schemeClr val="tx1"/>
                          </a:solidFill>
                          <a:effectLst/>
                        </a:rPr>
                        <a:t> </a:t>
                      </a:r>
                      <a:endParaRPr lang="en-US" sz="1800">
                        <a:solidFill>
                          <a:schemeClr val="tx1"/>
                        </a:solidFill>
                        <a:effectLst/>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solidFill>
                      <a:schemeClr val="accent2"/>
                    </a:solidFill>
                  </a:tcPr>
                </a:tc>
                <a:tc>
                  <a:txBody>
                    <a:bodyPr/>
                    <a:lstStyle/>
                    <a:p>
                      <a:pPr marL="0" marR="0">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Arial"/>
                        <a:ea typeface="Calibri"/>
                        <a:cs typeface="Times New Roman"/>
                      </a:endParaRPr>
                    </a:p>
                  </a:txBody>
                  <a:tcPr marL="68580" marR="68580" marT="0" marB="0" anchor="ct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val="28031669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133600"/>
            <a:ext cx="7997825" cy="1143000"/>
          </a:xfrm>
        </p:spPr>
        <p:txBody>
          <a:bodyPr/>
          <a:lstStyle/>
          <a:p>
            <a:pPr algn="ctr"/>
            <a:r>
              <a:rPr lang="en-US" sz="6600" dirty="0" smtClean="0">
                <a:latin typeface="+mj-lt"/>
              </a:rPr>
              <a:t>IIASA INTO THE FUTURE</a:t>
            </a:r>
            <a:endParaRPr lang="en-US" sz="6600" dirty="0">
              <a:latin typeface="+mj-lt"/>
            </a:endParaRPr>
          </a:p>
        </p:txBody>
      </p:sp>
    </p:spTree>
    <p:extLst>
      <p:ext uri="{BB962C8B-B14F-4D97-AF65-F5344CB8AC3E}">
        <p14:creationId xmlns:p14="http://schemas.microsoft.com/office/powerpoint/2010/main" val="21737750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donald trum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donald tr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6" y="304800"/>
            <a:ext cx="4013446"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rex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79951"/>
            <a:ext cx="3481010" cy="1958068"/>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3"/>
          <p:cNvSpPr txBox="1"/>
          <p:nvPr/>
        </p:nvSpPr>
        <p:spPr>
          <a:xfrm>
            <a:off x="1066800" y="6400800"/>
            <a:ext cx="2895600" cy="2286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pPr>
            <a:r>
              <a:rPr sz="1100" b="1" spc="5" dirty="0" smtClean="0">
                <a:solidFill>
                  <a:schemeClr val="bg1"/>
                </a:solidFill>
                <a:cs typeface="Arial" panose="020B0604020202020204" pitchFamily="34" charset="0"/>
              </a:rPr>
              <a:t>Sources: </a:t>
            </a:r>
            <a:r>
              <a:rPr lang="en-US" sz="1100" b="1" spc="10" dirty="0" smtClean="0">
                <a:solidFill>
                  <a:schemeClr val="bg1"/>
                </a:solidFill>
                <a:cs typeface="Arial" panose="020B0604020202020204" pitchFamily="34" charset="0"/>
              </a:rPr>
              <a:t>BBC, Salon</a:t>
            </a:r>
            <a:endParaRPr sz="1100" b="1" dirty="0">
              <a:solidFill>
                <a:schemeClr val="bg1"/>
              </a:solidFill>
              <a:cs typeface="Arial" panose="020B060402020202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883" y="3429000"/>
            <a:ext cx="4397117"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124200"/>
            <a:ext cx="3621024"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0" y="381000"/>
            <a:ext cx="4419600" cy="523220"/>
          </a:xfrm>
          <a:prstGeom prst="rect">
            <a:avLst/>
          </a:prstGeom>
          <a:noFill/>
        </p:spPr>
        <p:txBody>
          <a:bodyPr wrap="square" rtlCol="0">
            <a:spAutoFit/>
          </a:bodyPr>
          <a:lstStyle/>
          <a:p>
            <a:r>
              <a:rPr lang="en-US" sz="2800" dirty="0" smtClean="0">
                <a:solidFill>
                  <a:schemeClr val="bg1"/>
                </a:solidFill>
                <a:latin typeface="+mj-lt"/>
              </a:rPr>
              <a:t>Bridging new divides……..</a:t>
            </a:r>
            <a:endParaRPr lang="en-US" sz="2800" dirty="0">
              <a:solidFill>
                <a:schemeClr val="bg1"/>
              </a:solidFill>
              <a:latin typeface="+mj-lt"/>
            </a:endParaRPr>
          </a:p>
        </p:txBody>
      </p:sp>
    </p:spTree>
    <p:extLst>
      <p:ext uri="{BB962C8B-B14F-4D97-AF65-F5344CB8AC3E}">
        <p14:creationId xmlns:p14="http://schemas.microsoft.com/office/powerpoint/2010/main" val="22643434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304800"/>
            <a:ext cx="7997825" cy="1143000"/>
          </a:xfrm>
        </p:spPr>
        <p:txBody>
          <a:bodyPr/>
          <a:lstStyle/>
          <a:p>
            <a:pPr algn="ctr"/>
            <a:r>
              <a:rPr lang="en-US" sz="2800" dirty="0" smtClean="0">
                <a:latin typeface="+mj-lt"/>
              </a:rPr>
              <a:t>Achieving the transformation to sustainable development requires an </a:t>
            </a:r>
            <a:r>
              <a:rPr lang="en-US" sz="2800" dirty="0">
                <a:latin typeface="+mj-lt"/>
              </a:rPr>
              <a:t>integrated </a:t>
            </a:r>
            <a:r>
              <a:rPr lang="en-US" sz="2800" dirty="0" smtClean="0">
                <a:latin typeface="+mj-lt"/>
              </a:rPr>
              <a:t>understanding across multiple sectors, scientific disciplines, and countries</a:t>
            </a:r>
            <a:r>
              <a:rPr lang="en-US" sz="2800" dirty="0">
                <a:latin typeface="+mj-lt"/>
              </a:rPr>
              <a:t/>
            </a:r>
            <a:br>
              <a:rPr lang="en-US" sz="2800" dirty="0">
                <a:latin typeface="+mj-lt"/>
              </a:rPr>
            </a:br>
            <a:endParaRPr lang="en-US" sz="2800" dirty="0">
              <a:latin typeface="+mj-lt"/>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09087" y="2148840"/>
            <a:ext cx="3525827" cy="128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955" y="4739640"/>
            <a:ext cx="2182091" cy="128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3743980"/>
            <a:ext cx="8534400" cy="523220"/>
          </a:xfrm>
          <a:prstGeom prst="rect">
            <a:avLst/>
          </a:prstGeom>
          <a:noFill/>
        </p:spPr>
        <p:txBody>
          <a:bodyPr wrap="square" rtlCol="0">
            <a:spAutoFit/>
          </a:bodyPr>
          <a:lstStyle/>
          <a:p>
            <a:pPr algn="ctr"/>
            <a:r>
              <a:rPr lang="en-US" sz="2800" dirty="0" smtClean="0">
                <a:solidFill>
                  <a:schemeClr val="bg1"/>
                </a:solidFill>
                <a:latin typeface="+mj-lt"/>
              </a:rPr>
              <a:t>Integrated </a:t>
            </a:r>
            <a:r>
              <a:rPr lang="en-US" sz="2800" dirty="0">
                <a:solidFill>
                  <a:schemeClr val="bg1"/>
                </a:solidFill>
                <a:latin typeface="+mj-lt"/>
              </a:rPr>
              <a:t>Solutions for Water, Energy, and Land project</a:t>
            </a:r>
          </a:p>
        </p:txBody>
      </p:sp>
    </p:spTree>
    <p:extLst>
      <p:ext uri="{BB962C8B-B14F-4D97-AF65-F5344CB8AC3E}">
        <p14:creationId xmlns:p14="http://schemas.microsoft.com/office/powerpoint/2010/main" val="37996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685800" y="76200"/>
            <a:ext cx="7997825" cy="1752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4000">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4000">
                <a:solidFill>
                  <a:schemeClr val="bg1"/>
                </a:solidFill>
                <a:latin typeface="Arial Narrow" pitchFamily="34" charset="0"/>
              </a:defRPr>
            </a:lvl2pPr>
            <a:lvl3pPr algn="l" rtl="0" eaLnBrk="1" fontAlgn="base" hangingPunct="1">
              <a:spcBef>
                <a:spcPct val="0"/>
              </a:spcBef>
              <a:spcAft>
                <a:spcPct val="0"/>
              </a:spcAft>
              <a:defRPr sz="4000">
                <a:solidFill>
                  <a:schemeClr val="bg1"/>
                </a:solidFill>
                <a:latin typeface="Arial Narrow" pitchFamily="34" charset="0"/>
              </a:defRPr>
            </a:lvl3pPr>
            <a:lvl4pPr algn="l" rtl="0" eaLnBrk="1" fontAlgn="base" hangingPunct="1">
              <a:spcBef>
                <a:spcPct val="0"/>
              </a:spcBef>
              <a:spcAft>
                <a:spcPct val="0"/>
              </a:spcAft>
              <a:defRPr sz="4000">
                <a:solidFill>
                  <a:schemeClr val="bg1"/>
                </a:solidFill>
                <a:latin typeface="Arial Narrow" pitchFamily="34" charset="0"/>
              </a:defRPr>
            </a:lvl4pPr>
            <a:lvl5pPr algn="l" rtl="0" eaLnBrk="1" fontAlgn="base" hangingPunct="1">
              <a:spcBef>
                <a:spcPct val="0"/>
              </a:spcBef>
              <a:spcAft>
                <a:spcPct val="0"/>
              </a:spcAft>
              <a:defRPr sz="4000">
                <a:solidFill>
                  <a:schemeClr val="bg1"/>
                </a:solidFill>
                <a:latin typeface="Arial Narrow" pitchFamily="34" charset="0"/>
              </a:defRPr>
            </a:lvl5pPr>
            <a:lvl6pPr marL="457200" algn="l" rtl="0" eaLnBrk="1" fontAlgn="base" hangingPunct="1">
              <a:spcBef>
                <a:spcPct val="0"/>
              </a:spcBef>
              <a:spcAft>
                <a:spcPct val="0"/>
              </a:spcAft>
              <a:defRPr sz="4000">
                <a:solidFill>
                  <a:schemeClr val="bg1"/>
                </a:solidFill>
                <a:latin typeface="Arial Narrow" pitchFamily="34" charset="0"/>
              </a:defRPr>
            </a:lvl6pPr>
            <a:lvl7pPr marL="914400" algn="l" rtl="0" eaLnBrk="1" fontAlgn="base" hangingPunct="1">
              <a:spcBef>
                <a:spcPct val="0"/>
              </a:spcBef>
              <a:spcAft>
                <a:spcPct val="0"/>
              </a:spcAft>
              <a:defRPr sz="4000">
                <a:solidFill>
                  <a:schemeClr val="bg1"/>
                </a:solidFill>
                <a:latin typeface="Arial Narrow" pitchFamily="34" charset="0"/>
              </a:defRPr>
            </a:lvl7pPr>
            <a:lvl8pPr marL="1371600" algn="l" rtl="0" eaLnBrk="1" fontAlgn="base" hangingPunct="1">
              <a:spcBef>
                <a:spcPct val="0"/>
              </a:spcBef>
              <a:spcAft>
                <a:spcPct val="0"/>
              </a:spcAft>
              <a:defRPr sz="4000">
                <a:solidFill>
                  <a:schemeClr val="bg1"/>
                </a:solidFill>
                <a:latin typeface="Arial Narrow" pitchFamily="34" charset="0"/>
              </a:defRPr>
            </a:lvl8pPr>
            <a:lvl9pPr marL="1828800" algn="l" rtl="0" eaLnBrk="1" fontAlgn="base" hangingPunct="1">
              <a:spcBef>
                <a:spcPct val="0"/>
              </a:spcBef>
              <a:spcAft>
                <a:spcPct val="0"/>
              </a:spcAft>
              <a:defRPr sz="4000">
                <a:solidFill>
                  <a:schemeClr val="bg1"/>
                </a:solidFill>
                <a:latin typeface="Arial Narrow" pitchFamily="34" charset="0"/>
              </a:defRPr>
            </a:lvl9pPr>
          </a:lstStyle>
          <a:p>
            <a:pPr algn="ctr"/>
            <a:r>
              <a:rPr lang="en-US" sz="2800" kern="0" dirty="0" smtClean="0">
                <a:latin typeface="+mj-lt"/>
              </a:rPr>
              <a:t>It also requires preventing and mitigating (systemic) risks of these transformational pathways, and a </a:t>
            </a:r>
            <a:r>
              <a:rPr lang="en-US" sz="2800" u="sng" kern="0" dirty="0" smtClean="0">
                <a:latin typeface="+mj-lt"/>
              </a:rPr>
              <a:t>clear priority on full inclusion and understanding of the social transformations</a:t>
            </a:r>
            <a:r>
              <a:rPr lang="en-US" sz="2800" kern="0" dirty="0" smtClean="0">
                <a:latin typeface="+mj-lt"/>
              </a:rPr>
              <a:t> (from institutions to human behavior) that must support such global change.</a:t>
            </a:r>
            <a:endParaRPr lang="en-US" sz="2800" kern="0" dirty="0">
              <a:latin typeface="+mj-lt"/>
            </a:endParaRPr>
          </a:p>
        </p:txBody>
      </p:sp>
      <p:pic>
        <p:nvPicPr>
          <p:cNvPr id="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3139440"/>
            <a:ext cx="4114800" cy="272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2191603"/>
            <a:ext cx="4572000" cy="830997"/>
          </a:xfrm>
          <a:prstGeom prst="rect">
            <a:avLst/>
          </a:prstGeom>
        </p:spPr>
        <p:txBody>
          <a:bodyPr>
            <a:spAutoFit/>
          </a:bodyPr>
          <a:lstStyle/>
          <a:p>
            <a:pPr algn="ctr"/>
            <a:r>
              <a:rPr lang="en-US" sz="2400" dirty="0">
                <a:solidFill>
                  <a:schemeClr val="bg1"/>
                </a:solidFill>
                <a:latin typeface="+mj-lt"/>
              </a:rPr>
              <a:t>SYSTEMIC TRADE RISK OF CRITICAL RESOURCES</a:t>
            </a:r>
          </a:p>
        </p:txBody>
      </p:sp>
      <p:pic>
        <p:nvPicPr>
          <p:cNvPr id="11" name="Picture 10" descr="jrc-kcmd-banner-subs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979" y="4377267"/>
            <a:ext cx="4572000" cy="880533"/>
          </a:xfrm>
          <a:prstGeom prst="rect">
            <a:avLst/>
          </a:prstGeom>
        </p:spPr>
      </p:pic>
      <p:pic>
        <p:nvPicPr>
          <p:cNvPr id="13" name="Picture 8" descr="Image result for European Commission's Joint Research Centr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6337" y="3022600"/>
            <a:ext cx="1828800" cy="9020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2825312"/>
            <a:ext cx="914400" cy="1296618"/>
          </a:xfrm>
          <a:prstGeom prst="rect">
            <a:avLst/>
          </a:prstGeom>
        </p:spPr>
      </p:pic>
    </p:spTree>
    <p:extLst>
      <p:ext uri="{BB962C8B-B14F-4D97-AF65-F5344CB8AC3E}">
        <p14:creationId xmlns:p14="http://schemas.microsoft.com/office/powerpoint/2010/main" val="40677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6"/>
          <p:cNvSpPr txBox="1">
            <a:spLocks noChangeArrowheads="1"/>
          </p:cNvSpPr>
          <p:nvPr/>
        </p:nvSpPr>
        <p:spPr bwMode="auto">
          <a:xfrm>
            <a:off x="676275" y="1228725"/>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Bookman" pitchFamily="18" charset="0"/>
                <a:ea typeface="ＭＳ Ｐゴシック" pitchFamily="34" charset="-128"/>
              </a:defRPr>
            </a:lvl1pPr>
            <a:lvl2pPr marL="742950" indent="-285750" eaLnBrk="0" hangingPunct="0">
              <a:defRPr sz="1600" b="1">
                <a:solidFill>
                  <a:schemeClr val="tx1"/>
                </a:solidFill>
                <a:latin typeface="Bookman" pitchFamily="18" charset="0"/>
                <a:ea typeface="ＭＳ Ｐゴシック" pitchFamily="34" charset="-128"/>
              </a:defRPr>
            </a:lvl2pPr>
            <a:lvl3pPr marL="1143000" indent="-228600" eaLnBrk="0" hangingPunct="0">
              <a:defRPr sz="1600" b="1">
                <a:solidFill>
                  <a:schemeClr val="tx1"/>
                </a:solidFill>
                <a:latin typeface="Bookman" pitchFamily="18" charset="0"/>
                <a:ea typeface="ＭＳ Ｐゴシック" pitchFamily="34" charset="-128"/>
              </a:defRPr>
            </a:lvl3pPr>
            <a:lvl4pPr marL="1600200" indent="-228600" eaLnBrk="0" hangingPunct="0">
              <a:defRPr sz="1600" b="1">
                <a:solidFill>
                  <a:schemeClr val="tx1"/>
                </a:solidFill>
                <a:latin typeface="Bookman" pitchFamily="18" charset="0"/>
                <a:ea typeface="ＭＳ Ｐゴシック" pitchFamily="34" charset="-128"/>
              </a:defRPr>
            </a:lvl4pPr>
            <a:lvl5pPr marL="2057400" indent="-228600" eaLnBrk="0" hangingPunct="0">
              <a:defRPr sz="1600" b="1">
                <a:solidFill>
                  <a:schemeClr val="tx1"/>
                </a:solidFill>
                <a:latin typeface="Bookman" pitchFamily="18"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Bookman" pitchFamily="18"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Bookman" pitchFamily="18"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Bookman" pitchFamily="18"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Bookman" pitchFamily="18" charset="0"/>
                <a:ea typeface="ＭＳ Ｐゴシック" pitchFamily="34" charset="-128"/>
              </a:defRPr>
            </a:lvl9pPr>
          </a:lstStyle>
          <a:p>
            <a:pPr eaLnBrk="1" hangingPunct="1">
              <a:spcBef>
                <a:spcPct val="20000"/>
              </a:spcBef>
              <a:spcAft>
                <a:spcPct val="80000"/>
              </a:spcAft>
              <a:buClr>
                <a:schemeClr val="hlink"/>
              </a:buClr>
              <a:buSzPct val="110000"/>
              <a:buFont typeface="Wingdings" pitchFamily="2" charset="2"/>
              <a:buNone/>
              <a:defRPr/>
            </a:pPr>
            <a:r>
              <a:rPr lang="en-US" dirty="0" smtClean="0"/>
              <a:t/>
            </a:r>
            <a:br>
              <a:rPr lang="en-US" dirty="0" smtClean="0"/>
            </a:br>
            <a:endParaRPr lang="en-US" dirty="0" smtClean="0"/>
          </a:p>
        </p:txBody>
      </p:sp>
      <p:sp>
        <p:nvSpPr>
          <p:cNvPr id="5123" name="Footer Placeholder 2"/>
          <p:cNvSpPr txBox="1">
            <a:spLocks noGrp="1"/>
          </p:cNvSpPr>
          <p:nvPr/>
        </p:nvSpPr>
        <p:spPr bwMode="auto">
          <a:xfrm>
            <a:off x="649288"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Bookman" pitchFamily="18" charset="0"/>
                <a:ea typeface="ＭＳ Ｐゴシック" pitchFamily="34" charset="-128"/>
              </a:defRPr>
            </a:lvl1pPr>
            <a:lvl2pPr marL="742950" indent="-285750" eaLnBrk="0" hangingPunct="0">
              <a:defRPr sz="1600" b="1">
                <a:solidFill>
                  <a:schemeClr val="tx1"/>
                </a:solidFill>
                <a:latin typeface="Bookman" pitchFamily="18" charset="0"/>
                <a:ea typeface="ＭＳ Ｐゴシック" pitchFamily="34" charset="-128"/>
              </a:defRPr>
            </a:lvl2pPr>
            <a:lvl3pPr marL="1143000" indent="-228600" eaLnBrk="0" hangingPunct="0">
              <a:defRPr sz="1600" b="1">
                <a:solidFill>
                  <a:schemeClr val="tx1"/>
                </a:solidFill>
                <a:latin typeface="Bookman" pitchFamily="18" charset="0"/>
                <a:ea typeface="ＭＳ Ｐゴシック" pitchFamily="34" charset="-128"/>
              </a:defRPr>
            </a:lvl3pPr>
            <a:lvl4pPr marL="1600200" indent="-228600" eaLnBrk="0" hangingPunct="0">
              <a:defRPr sz="1600" b="1">
                <a:solidFill>
                  <a:schemeClr val="tx1"/>
                </a:solidFill>
                <a:latin typeface="Bookman" pitchFamily="18" charset="0"/>
                <a:ea typeface="ＭＳ Ｐゴシック" pitchFamily="34" charset="-128"/>
              </a:defRPr>
            </a:lvl4pPr>
            <a:lvl5pPr marL="2057400" indent="-228600" eaLnBrk="0" hangingPunct="0">
              <a:defRPr sz="1600" b="1">
                <a:solidFill>
                  <a:schemeClr val="tx1"/>
                </a:solidFill>
                <a:latin typeface="Bookman" pitchFamily="18"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Bookman" pitchFamily="18"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Bookman" pitchFamily="18"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Bookman" pitchFamily="18"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Bookman" pitchFamily="18" charset="0"/>
                <a:ea typeface="ＭＳ Ｐゴシック" pitchFamily="34" charset="-128"/>
              </a:defRPr>
            </a:lvl9pPr>
          </a:lstStyle>
          <a:p>
            <a:pPr eaLnBrk="1" hangingPunct="1">
              <a:defRPr/>
            </a:pPr>
            <a:r>
              <a:rPr lang="en-US" sz="900" b="0" dirty="0" smtClean="0">
                <a:latin typeface="Tahoma" pitchFamily="34" charset="0"/>
              </a:rPr>
              <a:t>Sources: IIASA</a:t>
            </a:r>
          </a:p>
        </p:txBody>
      </p:sp>
      <p:pic>
        <p:nvPicPr>
          <p:cNvPr id="14340" name="Picture 5" descr="Charter-sign-l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3944" y="761999"/>
            <a:ext cx="4456112"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886200"/>
            <a:ext cx="69669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457200" y="441325"/>
            <a:ext cx="8229600" cy="1143000"/>
          </a:xfrm>
          <a:prstGeom prst="rect">
            <a:avLst/>
          </a:prstGeom>
        </p:spPr>
        <p:txBody>
          <a:bodyPr/>
          <a:lst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Arial Narrow" pitchFamily="34" charset="0"/>
              </a:defRPr>
            </a:lvl2pPr>
            <a:lvl3pPr algn="l" rtl="0" eaLnBrk="0" fontAlgn="base" hangingPunct="0">
              <a:spcBef>
                <a:spcPct val="0"/>
              </a:spcBef>
              <a:spcAft>
                <a:spcPct val="0"/>
              </a:spcAft>
              <a:defRPr sz="4000">
                <a:solidFill>
                  <a:schemeClr val="bg1"/>
                </a:solidFill>
                <a:latin typeface="Arial Narrow" pitchFamily="34" charset="0"/>
              </a:defRPr>
            </a:lvl3pPr>
            <a:lvl4pPr algn="l" rtl="0" eaLnBrk="0" fontAlgn="base" hangingPunct="0">
              <a:spcBef>
                <a:spcPct val="0"/>
              </a:spcBef>
              <a:spcAft>
                <a:spcPct val="0"/>
              </a:spcAft>
              <a:defRPr sz="4000">
                <a:solidFill>
                  <a:schemeClr val="bg1"/>
                </a:solidFill>
                <a:latin typeface="Arial Narrow" pitchFamily="34" charset="0"/>
              </a:defRPr>
            </a:lvl4pPr>
            <a:lvl5pPr algn="l" rtl="0" eaLnBrk="0" fontAlgn="base" hangingPunct="0">
              <a:spcBef>
                <a:spcPct val="0"/>
              </a:spcBef>
              <a:spcAft>
                <a:spcPct val="0"/>
              </a:spcAft>
              <a:defRPr sz="4000">
                <a:solidFill>
                  <a:schemeClr val="bg1"/>
                </a:solidFill>
                <a:latin typeface="Arial Narrow" pitchFamily="34" charset="0"/>
              </a:defRPr>
            </a:lvl5pPr>
            <a:lvl6pPr marL="457200" algn="l" rtl="0" fontAlgn="base">
              <a:spcBef>
                <a:spcPct val="0"/>
              </a:spcBef>
              <a:spcAft>
                <a:spcPct val="0"/>
              </a:spcAft>
              <a:defRPr sz="4000">
                <a:solidFill>
                  <a:schemeClr val="bg1"/>
                </a:solidFill>
                <a:latin typeface="Arial Narrow" pitchFamily="34" charset="0"/>
              </a:defRPr>
            </a:lvl6pPr>
            <a:lvl7pPr marL="914400" algn="l" rtl="0" fontAlgn="base">
              <a:spcBef>
                <a:spcPct val="0"/>
              </a:spcBef>
              <a:spcAft>
                <a:spcPct val="0"/>
              </a:spcAft>
              <a:defRPr sz="4000">
                <a:solidFill>
                  <a:schemeClr val="bg1"/>
                </a:solidFill>
                <a:latin typeface="Arial Narrow" pitchFamily="34" charset="0"/>
              </a:defRPr>
            </a:lvl7pPr>
            <a:lvl8pPr marL="1371600" algn="l" rtl="0" fontAlgn="base">
              <a:spcBef>
                <a:spcPct val="0"/>
              </a:spcBef>
              <a:spcAft>
                <a:spcPct val="0"/>
              </a:spcAft>
              <a:defRPr sz="4000">
                <a:solidFill>
                  <a:schemeClr val="bg1"/>
                </a:solidFill>
                <a:latin typeface="Arial Narrow" pitchFamily="34" charset="0"/>
              </a:defRPr>
            </a:lvl8pPr>
            <a:lvl9pPr marL="1828800" algn="l" rtl="0" fontAlgn="base">
              <a:spcBef>
                <a:spcPct val="0"/>
              </a:spcBef>
              <a:spcAft>
                <a:spcPct val="0"/>
              </a:spcAft>
              <a:defRPr sz="4000">
                <a:solidFill>
                  <a:schemeClr val="bg1"/>
                </a:solidFill>
                <a:latin typeface="Arial Narrow" pitchFamily="34" charset="0"/>
              </a:defRPr>
            </a:lvl9pPr>
          </a:lstStyle>
          <a:p>
            <a:r>
              <a:rPr lang="en-US" sz="4400" kern="0" dirty="0" smtClean="0">
                <a:cs typeface="Arial" pitchFamily="34" charset="0"/>
              </a:rPr>
              <a:t>1972</a:t>
            </a:r>
          </a:p>
        </p:txBody>
      </p:sp>
    </p:spTree>
    <p:extLst>
      <p:ext uri="{BB962C8B-B14F-4D97-AF65-F5344CB8AC3E}">
        <p14:creationId xmlns:p14="http://schemas.microsoft.com/office/powerpoint/2010/main" val="36089326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latin typeface="+mj-lt"/>
              </a:rPr>
              <a:t>WORLD LEADER IN SYSTEMS ANALYSIS </a:t>
            </a:r>
            <a:endParaRPr lang="en-US" sz="3600" dirty="0">
              <a:latin typeface="+mj-lt"/>
            </a:endParaRPr>
          </a:p>
        </p:txBody>
      </p:sp>
      <p:sp>
        <p:nvSpPr>
          <p:cNvPr id="3" name="Content Placeholder 2"/>
          <p:cNvSpPr>
            <a:spLocks noGrp="1"/>
          </p:cNvSpPr>
          <p:nvPr>
            <p:ph idx="1"/>
          </p:nvPr>
        </p:nvSpPr>
        <p:spPr/>
        <p:txBody>
          <a:bodyPr/>
          <a:lstStyle/>
          <a:p>
            <a:r>
              <a:rPr lang="en-US" sz="2800" dirty="0" smtClean="0">
                <a:latin typeface="+mj-lt"/>
              </a:rPr>
              <a:t>Fundamental theoretical research in system analysis </a:t>
            </a:r>
          </a:p>
          <a:p>
            <a:r>
              <a:rPr lang="en-US" sz="2800" dirty="0" smtClean="0">
                <a:latin typeface="+mj-lt"/>
              </a:rPr>
              <a:t>Applied systems analysis to inform policy</a:t>
            </a:r>
            <a:endParaRPr lang="en-US" sz="2800" dirty="0">
              <a:latin typeface="+mj-l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8194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9426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latin typeface="+mj-lt"/>
              </a:rPr>
              <a:t>INVESTING IN IIASA MEMBER COUNTRIES</a:t>
            </a:r>
            <a:endParaRPr lang="en-US" sz="3600" dirty="0">
              <a:latin typeface="+mj-lt"/>
            </a:endParaRPr>
          </a:p>
        </p:txBody>
      </p:sp>
      <p:sp>
        <p:nvSpPr>
          <p:cNvPr id="3" name="Content Placeholder 2"/>
          <p:cNvSpPr>
            <a:spLocks noGrp="1"/>
          </p:cNvSpPr>
          <p:nvPr>
            <p:ph idx="1"/>
          </p:nvPr>
        </p:nvSpPr>
        <p:spPr/>
        <p:txBody>
          <a:bodyPr/>
          <a:lstStyle/>
          <a:p>
            <a:r>
              <a:rPr lang="en-US" sz="2800" dirty="0" smtClean="0">
                <a:latin typeface="+mj-lt"/>
              </a:rPr>
              <a:t>Combined value proposition of IIASA work at the global, regional and national scales</a:t>
            </a:r>
          </a:p>
          <a:p>
            <a:r>
              <a:rPr lang="en-US" sz="2800" dirty="0" smtClean="0">
                <a:latin typeface="+mj-lt"/>
              </a:rPr>
              <a:t>Engagement strategies to strengthen and operationalize our partnerships</a:t>
            </a:r>
          </a:p>
          <a:p>
            <a:r>
              <a:rPr lang="en-US" sz="2800" dirty="0" smtClean="0">
                <a:latin typeface="+mj-lt"/>
              </a:rPr>
              <a:t>Focus on multilateral activities that combine members’ interests</a:t>
            </a:r>
          </a:p>
          <a:p>
            <a:r>
              <a:rPr lang="en-US" sz="2800" dirty="0" smtClean="0">
                <a:latin typeface="+mj-lt"/>
              </a:rPr>
              <a:t>Building internationally balanced research teams</a:t>
            </a:r>
            <a:endParaRPr lang="en-US" sz="2800" dirty="0">
              <a:latin typeface="+mj-lt"/>
            </a:endParaRPr>
          </a:p>
        </p:txBody>
      </p:sp>
    </p:spTree>
    <p:extLst>
      <p:ext uri="{BB962C8B-B14F-4D97-AF65-F5344CB8AC3E}">
        <p14:creationId xmlns:p14="http://schemas.microsoft.com/office/powerpoint/2010/main" val="19463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latin typeface="+mj-lt"/>
              </a:rPr>
              <a:t>INVESTING IN CAPACITY DEVELOPMENT IN SYSTEMS ANALYSIS</a:t>
            </a:r>
            <a:endParaRPr lang="en-US" sz="3600" dirty="0">
              <a:latin typeface="+mj-lt"/>
            </a:endParaRPr>
          </a:p>
        </p:txBody>
      </p:sp>
      <p:sp>
        <p:nvSpPr>
          <p:cNvPr id="3" name="Content Placeholder 2"/>
          <p:cNvSpPr>
            <a:spLocks noGrp="1"/>
          </p:cNvSpPr>
          <p:nvPr>
            <p:ph idx="1"/>
          </p:nvPr>
        </p:nvSpPr>
        <p:spPr>
          <a:xfrm>
            <a:off x="684213" y="1874837"/>
            <a:ext cx="7997825" cy="4525963"/>
          </a:xfrm>
        </p:spPr>
        <p:txBody>
          <a:bodyPr/>
          <a:lstStyle/>
          <a:p>
            <a:r>
              <a:rPr lang="en-US" sz="2800" dirty="0" smtClean="0">
                <a:latin typeface="+mj-lt"/>
              </a:rPr>
              <a:t>Build the bilateral postdoc program (fellowships already in place with Brazil, Finland, Korea, Mexico and Sweden)</a:t>
            </a:r>
          </a:p>
          <a:p>
            <a:r>
              <a:rPr lang="en-US" sz="2800" dirty="0" smtClean="0">
                <a:latin typeface="+mj-lt"/>
              </a:rPr>
              <a:t>International School of Excellence</a:t>
            </a:r>
          </a:p>
          <a:p>
            <a:r>
              <a:rPr lang="en-US" sz="2800" dirty="0" smtClean="0">
                <a:latin typeface="+mj-lt"/>
              </a:rPr>
              <a:t>System analytical courses (e.g. courses for PhD students in Russia and South Africa in 2016)</a:t>
            </a:r>
            <a:endParaRPr lang="en-US" sz="2800" dirty="0">
              <a:latin typeface="+mj-lt"/>
            </a:endParaRPr>
          </a:p>
        </p:txBody>
      </p:sp>
    </p:spTree>
    <p:extLst>
      <p:ext uri="{BB962C8B-B14F-4D97-AF65-F5344CB8AC3E}">
        <p14:creationId xmlns:p14="http://schemas.microsoft.com/office/powerpoint/2010/main" val="392814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INVESTING IN HUMAN CAPITAL</a:t>
            </a:r>
            <a:endParaRPr lang="en-US" dirty="0">
              <a:latin typeface="+mj-lt"/>
            </a:endParaRPr>
          </a:p>
        </p:txBody>
      </p:sp>
      <p:sp>
        <p:nvSpPr>
          <p:cNvPr id="3" name="Content Placeholder 2"/>
          <p:cNvSpPr>
            <a:spLocks noGrp="1"/>
          </p:cNvSpPr>
          <p:nvPr>
            <p:ph idx="1"/>
          </p:nvPr>
        </p:nvSpPr>
        <p:spPr/>
        <p:txBody>
          <a:bodyPr/>
          <a:lstStyle/>
          <a:p>
            <a:r>
              <a:rPr lang="en-US" sz="2800" dirty="0" smtClean="0">
                <a:latin typeface="+mj-lt"/>
              </a:rPr>
              <a:t>New IIASA Secretary for Human Capital Development</a:t>
            </a:r>
          </a:p>
          <a:p>
            <a:r>
              <a:rPr lang="en-US" sz="2800" dirty="0" smtClean="0">
                <a:latin typeface="+mj-lt"/>
              </a:rPr>
              <a:t>New carrier perspective at IIASA – e.g. joint tenure tracks, joint and collaborative appointments </a:t>
            </a:r>
          </a:p>
          <a:p>
            <a:r>
              <a:rPr lang="en-US" sz="2800" dirty="0" smtClean="0">
                <a:latin typeface="+mj-lt"/>
              </a:rPr>
              <a:t>Diversity, gender balance, equity in highly dynamic international environment</a:t>
            </a:r>
          </a:p>
          <a:p>
            <a:r>
              <a:rPr lang="en-US" sz="2800" dirty="0" smtClean="0">
                <a:latin typeface="+mj-lt"/>
              </a:rPr>
              <a:t>Developing a critical mass of mid-career researchers at IIASA</a:t>
            </a:r>
          </a:p>
          <a:p>
            <a:r>
              <a:rPr lang="en-US" sz="2800" dirty="0" smtClean="0">
                <a:latin typeface="+mj-lt"/>
              </a:rPr>
              <a:t>Formalizing IIASA’s external network into an external faculty</a:t>
            </a:r>
            <a:endParaRPr lang="en-US" sz="2800" dirty="0">
              <a:latin typeface="+mj-lt"/>
            </a:endParaRPr>
          </a:p>
        </p:txBody>
      </p:sp>
    </p:spTree>
    <p:extLst>
      <p:ext uri="{BB962C8B-B14F-4D97-AF65-F5344CB8AC3E}">
        <p14:creationId xmlns:p14="http://schemas.microsoft.com/office/powerpoint/2010/main" val="229563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IIASA TOWARD 2025</a:t>
            </a:r>
            <a:endParaRPr lang="en-US" dirty="0">
              <a:latin typeface="+mj-lt"/>
            </a:endParaRPr>
          </a:p>
        </p:txBody>
      </p:sp>
      <p:sp>
        <p:nvSpPr>
          <p:cNvPr id="3" name="Content Placeholder 2"/>
          <p:cNvSpPr>
            <a:spLocks noGrp="1"/>
          </p:cNvSpPr>
          <p:nvPr>
            <p:ph idx="1"/>
          </p:nvPr>
        </p:nvSpPr>
        <p:spPr>
          <a:xfrm>
            <a:off x="684213" y="1447800"/>
            <a:ext cx="7997825" cy="4525963"/>
          </a:xfrm>
        </p:spPr>
        <p:txBody>
          <a:bodyPr/>
          <a:lstStyle/>
          <a:p>
            <a:pPr marL="0" indent="0" algn="ctr">
              <a:buNone/>
            </a:pPr>
            <a:r>
              <a:rPr lang="en-US" sz="2800" dirty="0" smtClean="0">
                <a:latin typeface="+mj-lt"/>
              </a:rPr>
              <a:t>“Systems </a:t>
            </a:r>
            <a:r>
              <a:rPr lang="en-US" sz="2800" dirty="0">
                <a:latin typeface="+mj-lt"/>
              </a:rPr>
              <a:t>science needs to provide new narratives and paradigms in order to challenge the current perception that environmental protection is an enemy to economic growth and development. A shared concept of turning the threats into opportunities is needed, grounded in large-scale, interconnected transformations that </a:t>
            </a:r>
            <a:r>
              <a:rPr lang="en-US" sz="2800" u="sng" dirty="0">
                <a:latin typeface="+mj-lt"/>
              </a:rPr>
              <a:t>span technological, economic, social and human capital arenas</a:t>
            </a:r>
            <a:r>
              <a:rPr lang="en-US" sz="2800" dirty="0">
                <a:latin typeface="+mj-lt"/>
              </a:rPr>
              <a:t>. These in turn will trigger new economic opportunities, and the “inclusive growth” or “sustainable growth” concept needs to be further developed and scientifically substantiated. IIASA should assume a pivotal role in this </a:t>
            </a:r>
            <a:r>
              <a:rPr lang="en-US" sz="2800" dirty="0" smtClean="0">
                <a:latin typeface="+mj-lt"/>
              </a:rPr>
              <a:t>development.”</a:t>
            </a:r>
          </a:p>
          <a:p>
            <a:pPr marL="0" indent="0" algn="ctr">
              <a:buNone/>
            </a:pPr>
            <a:r>
              <a:rPr lang="en-US" sz="2400" dirty="0" smtClean="0">
                <a:latin typeface="+mj-lt"/>
              </a:rPr>
              <a:t>IIASA Self Evaluation Report (2017)</a:t>
            </a:r>
            <a:endParaRPr lang="en-US" sz="2400" dirty="0">
              <a:latin typeface="+mj-lt"/>
            </a:endParaRPr>
          </a:p>
        </p:txBody>
      </p:sp>
    </p:spTree>
    <p:extLst>
      <p:ext uri="{BB962C8B-B14F-4D97-AF65-F5344CB8AC3E}">
        <p14:creationId xmlns:p14="http://schemas.microsoft.com/office/powerpoint/2010/main" val="2529095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donald trum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donald tr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6" y="304800"/>
            <a:ext cx="4013446"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rex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79951"/>
            <a:ext cx="3481010" cy="1958068"/>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3"/>
          <p:cNvSpPr txBox="1"/>
          <p:nvPr/>
        </p:nvSpPr>
        <p:spPr>
          <a:xfrm>
            <a:off x="1066800" y="6400800"/>
            <a:ext cx="2895600" cy="22860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pPr>
            <a:r>
              <a:rPr sz="1100" b="1" spc="5" dirty="0" smtClean="0">
                <a:solidFill>
                  <a:schemeClr val="bg1"/>
                </a:solidFill>
                <a:cs typeface="Arial" panose="020B0604020202020204" pitchFamily="34" charset="0"/>
              </a:rPr>
              <a:t>Sources: </a:t>
            </a:r>
            <a:r>
              <a:rPr lang="en-US" sz="1100" b="1" spc="10" dirty="0" smtClean="0">
                <a:solidFill>
                  <a:schemeClr val="bg1"/>
                </a:solidFill>
                <a:cs typeface="Arial" panose="020B0604020202020204" pitchFamily="34" charset="0"/>
              </a:rPr>
              <a:t>BBC, Salon</a:t>
            </a:r>
            <a:endParaRPr sz="1100" b="1" dirty="0">
              <a:solidFill>
                <a:schemeClr val="bg1"/>
              </a:solidFill>
              <a:cs typeface="Arial" panose="020B060402020202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883" y="3429000"/>
            <a:ext cx="4397117"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124200"/>
            <a:ext cx="3621024"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0" y="381000"/>
            <a:ext cx="4419600" cy="523220"/>
          </a:xfrm>
          <a:prstGeom prst="rect">
            <a:avLst/>
          </a:prstGeom>
          <a:noFill/>
        </p:spPr>
        <p:txBody>
          <a:bodyPr wrap="square" rtlCol="0">
            <a:spAutoFit/>
          </a:bodyPr>
          <a:lstStyle/>
          <a:p>
            <a:r>
              <a:rPr lang="en-US" sz="2800" dirty="0" smtClean="0">
                <a:solidFill>
                  <a:schemeClr val="bg1"/>
                </a:solidFill>
                <a:latin typeface="+mj-lt"/>
              </a:rPr>
              <a:t>Bridging new divides……..</a:t>
            </a:r>
            <a:endParaRPr lang="en-US" sz="2800" dirty="0">
              <a:solidFill>
                <a:schemeClr val="bg1"/>
              </a:solidFill>
              <a:latin typeface="+mj-lt"/>
            </a:endParaRPr>
          </a:p>
        </p:txBody>
      </p:sp>
    </p:spTree>
    <p:extLst>
      <p:ext uri="{BB962C8B-B14F-4D97-AF65-F5344CB8AC3E}">
        <p14:creationId xmlns:p14="http://schemas.microsoft.com/office/powerpoint/2010/main" val="367662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0978" name="Picture 2" descr="So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25975"/>
            <a:ext cx="86868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979" name="Picture 3" descr="Sonnet-blu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38400"/>
            <a:ext cx="85344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980" name="Picture 4" descr="Sonnet-bl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76200"/>
            <a:ext cx="8763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6820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09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509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50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RESEARCHING GLOBAL CHALLENGES</a:t>
            </a:r>
            <a:endParaRPr lang="en-US" dirty="0">
              <a:latin typeface="+mj-lt"/>
            </a:endParaRPr>
          </a:p>
        </p:txBody>
      </p:sp>
      <p:sp>
        <p:nvSpPr>
          <p:cNvPr id="3" name="Content Placeholder 2"/>
          <p:cNvSpPr>
            <a:spLocks noGrp="1"/>
          </p:cNvSpPr>
          <p:nvPr>
            <p:ph idx="1"/>
          </p:nvPr>
        </p:nvSpPr>
        <p:spPr>
          <a:xfrm>
            <a:off x="684213" y="1600200"/>
            <a:ext cx="3354387" cy="4525963"/>
          </a:xfrm>
        </p:spPr>
        <p:txBody>
          <a:bodyPr/>
          <a:lstStyle/>
          <a:p>
            <a:r>
              <a:rPr lang="en-US" dirty="0" smtClean="0">
                <a:latin typeface="+mj-lt"/>
              </a:rPr>
              <a:t>Integrated</a:t>
            </a:r>
          </a:p>
          <a:p>
            <a:r>
              <a:rPr lang="en-US" dirty="0" smtClean="0">
                <a:latin typeface="+mj-lt"/>
              </a:rPr>
              <a:t>Interdisciplinary</a:t>
            </a:r>
          </a:p>
          <a:p>
            <a:r>
              <a:rPr lang="en-US" dirty="0" smtClean="0">
                <a:latin typeface="+mj-lt"/>
              </a:rPr>
              <a:t>International </a:t>
            </a:r>
          </a:p>
          <a:p>
            <a:r>
              <a:rPr lang="en-US" dirty="0" smtClean="0">
                <a:latin typeface="+mj-lt"/>
              </a:rPr>
              <a:t>Independent</a:t>
            </a:r>
          </a:p>
          <a:p>
            <a:r>
              <a:rPr lang="en-US" dirty="0" smtClean="0">
                <a:latin typeface="+mj-lt"/>
              </a:rPr>
              <a:t>Solution-oriented</a:t>
            </a:r>
          </a:p>
          <a:p>
            <a:r>
              <a:rPr lang="en-US" dirty="0" smtClean="0">
                <a:latin typeface="+mj-lt"/>
              </a:rPr>
              <a:t>Long term</a:t>
            </a:r>
          </a:p>
          <a:p>
            <a:r>
              <a:rPr lang="en-US" dirty="0" smtClean="0">
                <a:latin typeface="+mj-lt"/>
              </a:rPr>
              <a:t>Trade offs</a:t>
            </a:r>
          </a:p>
          <a:p>
            <a:endParaRPr lang="en-US" dirty="0">
              <a:latin typeface="+mj-lt"/>
            </a:endParaRPr>
          </a:p>
        </p:txBody>
      </p:sp>
      <p:sp>
        <p:nvSpPr>
          <p:cNvPr id="4" name="Content Placeholder 2"/>
          <p:cNvSpPr txBox="1">
            <a:spLocks/>
          </p:cNvSpPr>
          <p:nvPr/>
        </p:nvSpPr>
        <p:spPr bwMode="auto">
          <a:xfrm>
            <a:off x="4037013" y="960437"/>
            <a:ext cx="1449387"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en-US" sz="30000" b="0" i="0" u="none" strike="noStrike" kern="0" cap="none" spc="0" normalizeH="0" baseline="0" noProof="0" dirty="0" smtClean="0">
                <a:ln>
                  <a:noFill/>
                </a:ln>
                <a:solidFill>
                  <a:schemeClr val="bg1"/>
                </a:solidFill>
                <a:effectLst/>
                <a:uLnTx/>
                <a:uFillTx/>
                <a:latin typeface="+mn-lt"/>
                <a:ea typeface="+mn-ea"/>
                <a:cs typeface="+mn-cs"/>
              </a:rPr>
              <a:t>}</a:t>
            </a:r>
            <a:endParaRPr kumimoji="0" lang="en-US" sz="10000" b="0" i="0" u="none" strike="noStrike" kern="0" cap="none" spc="0" normalizeH="0" baseline="0" noProof="0" dirty="0">
              <a:ln>
                <a:noFill/>
              </a:ln>
              <a:solidFill>
                <a:schemeClr val="bg1"/>
              </a:solidFill>
              <a:effectLst/>
              <a:uLnTx/>
              <a:uFillTx/>
              <a:latin typeface="+mn-lt"/>
              <a:ea typeface="+mn-ea"/>
              <a:cs typeface="+mn-cs"/>
            </a:endParaRPr>
          </a:p>
        </p:txBody>
      </p:sp>
      <p:sp>
        <p:nvSpPr>
          <p:cNvPr id="5" name="Content Placeholder 2"/>
          <p:cNvSpPr txBox="1">
            <a:spLocks/>
          </p:cNvSpPr>
          <p:nvPr/>
        </p:nvSpPr>
        <p:spPr bwMode="auto">
          <a:xfrm>
            <a:off x="5789613" y="1722437"/>
            <a:ext cx="3354387" cy="452596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lang="en-US" sz="6000" kern="0" noProof="0" dirty="0" smtClean="0">
                <a:solidFill>
                  <a:schemeClr val="bg1"/>
                </a:solidFill>
                <a:latin typeface="+mn-lt"/>
              </a:rPr>
              <a:t>= Systems Analysis</a:t>
            </a:r>
            <a:endParaRPr kumimoji="0" lang="en-US" sz="60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5903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3" descr="C:\Users\rognerm\Documents\bas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614"/>
            <a:ext cx="6251575" cy="64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3328988" y="1260475"/>
            <a:ext cx="2520950" cy="2519363"/>
          </a:xfrm>
          <a:prstGeom prst="ellipse">
            <a:avLst/>
          </a:prstGeom>
          <a:solidFill>
            <a:srgbClr val="0099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rgbClr val="003399"/>
                </a:solidFill>
                <a:cs typeface="Arial" pitchFamily="34" charset="0"/>
              </a:rPr>
              <a:t>Food </a:t>
            </a:r>
          </a:p>
          <a:p>
            <a:pPr algn="ctr" fontAlgn="auto">
              <a:spcBef>
                <a:spcPts val="0"/>
              </a:spcBef>
              <a:spcAft>
                <a:spcPts val="0"/>
              </a:spcAft>
              <a:defRPr/>
            </a:pPr>
            <a:r>
              <a:rPr lang="en-US" sz="2800" b="1" dirty="0">
                <a:solidFill>
                  <a:srgbClr val="003399"/>
                </a:solidFill>
                <a:cs typeface="Arial" pitchFamily="34" charset="0"/>
              </a:rPr>
              <a:t>&amp; </a:t>
            </a:r>
          </a:p>
          <a:p>
            <a:pPr algn="ctr" fontAlgn="auto">
              <a:spcBef>
                <a:spcPts val="0"/>
              </a:spcBef>
              <a:spcAft>
                <a:spcPts val="0"/>
              </a:spcAft>
              <a:defRPr/>
            </a:pPr>
            <a:r>
              <a:rPr lang="en-US" sz="2800" b="1" dirty="0">
                <a:solidFill>
                  <a:srgbClr val="003399"/>
                </a:solidFill>
                <a:cs typeface="Arial" pitchFamily="34" charset="0"/>
              </a:rPr>
              <a:t>Water</a:t>
            </a:r>
            <a:br>
              <a:rPr lang="en-US" sz="2800" b="1" dirty="0">
                <a:solidFill>
                  <a:srgbClr val="003399"/>
                </a:solidFill>
                <a:cs typeface="Arial" pitchFamily="34" charset="0"/>
              </a:rPr>
            </a:br>
            <a:endParaRPr lang="en-US" sz="2800" b="1" dirty="0">
              <a:solidFill>
                <a:srgbClr val="003399"/>
              </a:solidFill>
              <a:cs typeface="Arial" pitchFamily="34" charset="0"/>
            </a:endParaRPr>
          </a:p>
        </p:txBody>
      </p:sp>
      <p:sp>
        <p:nvSpPr>
          <p:cNvPr id="5" name="Oval 4"/>
          <p:cNvSpPr/>
          <p:nvPr/>
        </p:nvSpPr>
        <p:spPr>
          <a:xfrm>
            <a:off x="4383088" y="2852738"/>
            <a:ext cx="2519362" cy="2520950"/>
          </a:xfrm>
          <a:prstGeom prst="ellipse">
            <a:avLst/>
          </a:prstGeom>
          <a:solidFill>
            <a:srgbClr val="33CC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rgbClr val="003399"/>
                </a:solidFill>
                <a:cs typeface="Arial" pitchFamily="34" charset="0"/>
              </a:rPr>
              <a:t/>
            </a:r>
            <a:br>
              <a:rPr lang="en-US" sz="2800" b="1" dirty="0">
                <a:solidFill>
                  <a:srgbClr val="003399"/>
                </a:solidFill>
                <a:cs typeface="Arial" pitchFamily="34" charset="0"/>
              </a:rPr>
            </a:br>
            <a:r>
              <a:rPr lang="en-US" sz="2800" b="1" dirty="0">
                <a:solidFill>
                  <a:srgbClr val="003399"/>
                </a:solidFill>
                <a:cs typeface="Arial" pitchFamily="34" charset="0"/>
              </a:rPr>
              <a:t>Poverty </a:t>
            </a:r>
          </a:p>
          <a:p>
            <a:pPr algn="ctr" fontAlgn="auto">
              <a:spcBef>
                <a:spcPts val="0"/>
              </a:spcBef>
              <a:spcAft>
                <a:spcPts val="0"/>
              </a:spcAft>
              <a:defRPr/>
            </a:pPr>
            <a:r>
              <a:rPr lang="en-US" sz="2800" b="1" dirty="0">
                <a:solidFill>
                  <a:srgbClr val="003399"/>
                </a:solidFill>
                <a:cs typeface="Arial" pitchFamily="34" charset="0"/>
              </a:rPr>
              <a:t>&amp; </a:t>
            </a:r>
          </a:p>
          <a:p>
            <a:pPr algn="ctr" fontAlgn="auto">
              <a:spcBef>
                <a:spcPts val="0"/>
              </a:spcBef>
              <a:spcAft>
                <a:spcPts val="0"/>
              </a:spcAft>
              <a:defRPr/>
            </a:pPr>
            <a:r>
              <a:rPr lang="en-US" sz="2800" b="1" dirty="0">
                <a:solidFill>
                  <a:srgbClr val="003399"/>
                </a:solidFill>
                <a:cs typeface="Arial" pitchFamily="34" charset="0"/>
              </a:rPr>
              <a:t>Equity</a:t>
            </a:r>
          </a:p>
        </p:txBody>
      </p:sp>
      <p:sp>
        <p:nvSpPr>
          <p:cNvPr id="337926" name="Title 3"/>
          <p:cNvSpPr>
            <a:spLocks noGrp="1"/>
          </p:cNvSpPr>
          <p:nvPr>
            <p:ph type="title" idx="4294967295"/>
          </p:nvPr>
        </p:nvSpPr>
        <p:spPr>
          <a:xfrm>
            <a:off x="684213" y="76200"/>
            <a:ext cx="7997825" cy="1143000"/>
          </a:xfrm>
        </p:spPr>
        <p:txBody>
          <a:bodyPr/>
          <a:lstStyle/>
          <a:p>
            <a:pPr algn="ctr"/>
            <a:r>
              <a:rPr lang="en-US" sz="2800" dirty="0" smtClean="0">
                <a:latin typeface="+mj-lt"/>
              </a:rPr>
              <a:t>IIASA SYSTEMS RESEARCH STRATEGY &amp; RESULTS </a:t>
            </a:r>
            <a:endParaRPr lang="en-US" sz="2800" dirty="0">
              <a:latin typeface="+mj-lt"/>
            </a:endParaRPr>
          </a:p>
        </p:txBody>
      </p:sp>
      <p:sp>
        <p:nvSpPr>
          <p:cNvPr id="7" name="Oval 6"/>
          <p:cNvSpPr/>
          <p:nvPr/>
        </p:nvSpPr>
        <p:spPr>
          <a:xfrm>
            <a:off x="2340670" y="2924944"/>
            <a:ext cx="2519362" cy="2519363"/>
          </a:xfrm>
          <a:prstGeom prst="ellipse">
            <a:avLst/>
          </a:prstGeom>
          <a:solidFill>
            <a:srgbClr val="66CC3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800" b="1" dirty="0">
                <a:solidFill>
                  <a:srgbClr val="003399"/>
                </a:solidFill>
                <a:cs typeface="Arial" pitchFamily="34" charset="0"/>
              </a:rPr>
              <a:t/>
            </a:r>
            <a:br>
              <a:rPr lang="en-US" sz="2800" b="1" dirty="0">
                <a:solidFill>
                  <a:srgbClr val="003399"/>
                </a:solidFill>
                <a:cs typeface="Arial" pitchFamily="34" charset="0"/>
              </a:rPr>
            </a:br>
            <a:r>
              <a:rPr lang="en-US" sz="2800" b="1" dirty="0">
                <a:solidFill>
                  <a:srgbClr val="003399"/>
                </a:solidFill>
                <a:cs typeface="Arial" pitchFamily="34" charset="0"/>
              </a:rPr>
              <a:t>Energy </a:t>
            </a:r>
          </a:p>
          <a:p>
            <a:pPr algn="ctr" eaLnBrk="0" hangingPunct="0">
              <a:defRPr/>
            </a:pPr>
            <a:r>
              <a:rPr lang="en-US" sz="2800" b="1" dirty="0">
                <a:solidFill>
                  <a:srgbClr val="003399"/>
                </a:solidFill>
                <a:cs typeface="Arial" pitchFamily="34" charset="0"/>
              </a:rPr>
              <a:t>&amp; </a:t>
            </a:r>
          </a:p>
          <a:p>
            <a:pPr algn="ctr" eaLnBrk="0" hangingPunct="0">
              <a:defRPr/>
            </a:pPr>
            <a:r>
              <a:rPr lang="en-US" sz="2800" b="1" dirty="0">
                <a:solidFill>
                  <a:srgbClr val="003399"/>
                </a:solidFill>
                <a:cs typeface="Arial" pitchFamily="34" charset="0"/>
              </a:rPr>
              <a:t>Climate Change</a:t>
            </a:r>
          </a:p>
        </p:txBody>
      </p:sp>
      <p:sp>
        <p:nvSpPr>
          <p:cNvPr id="10" name="Oval 13"/>
          <p:cNvSpPr/>
          <p:nvPr/>
        </p:nvSpPr>
        <p:spPr>
          <a:xfrm>
            <a:off x="4440634" y="2882181"/>
            <a:ext cx="1370013" cy="927100"/>
          </a:xfrm>
          <a:custGeom>
            <a:avLst/>
            <a:gdLst/>
            <a:ahLst/>
            <a:cxnLst/>
            <a:rect l="l" t="t" r="r" b="b"/>
            <a:pathLst>
              <a:path w="1369356" h="927226">
                <a:moveTo>
                  <a:pt x="1211423" y="0"/>
                </a:moveTo>
                <a:cubicBezTo>
                  <a:pt x="1264960" y="0"/>
                  <a:pt x="1317716" y="3339"/>
                  <a:pt x="1369356" y="10946"/>
                </a:cubicBezTo>
                <a:cubicBezTo>
                  <a:pt x="1220730" y="539925"/>
                  <a:pt x="734560" y="927226"/>
                  <a:pt x="157932" y="927226"/>
                </a:cubicBezTo>
                <a:cubicBezTo>
                  <a:pt x="104396" y="927226"/>
                  <a:pt x="51639" y="923888"/>
                  <a:pt x="0" y="916280"/>
                </a:cubicBezTo>
                <a:cubicBezTo>
                  <a:pt x="148625" y="387301"/>
                  <a:pt x="634795" y="0"/>
                  <a:pt x="1211423" y="0"/>
                </a:cubicBezTo>
                <a:close/>
              </a:path>
            </a:pathLst>
          </a:custGeom>
          <a:solidFill>
            <a:srgbClr val="33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b="1" dirty="0"/>
          </a:p>
        </p:txBody>
      </p:sp>
      <p:sp>
        <p:nvSpPr>
          <p:cNvPr id="9" name="Oval 12"/>
          <p:cNvSpPr/>
          <p:nvPr/>
        </p:nvSpPr>
        <p:spPr>
          <a:xfrm>
            <a:off x="3419872" y="2926631"/>
            <a:ext cx="1425575" cy="882650"/>
          </a:xfrm>
          <a:custGeom>
            <a:avLst/>
            <a:gdLst/>
            <a:ahLst/>
            <a:cxnLst/>
            <a:rect l="l" t="t" r="r" b="b"/>
            <a:pathLst>
              <a:path w="1425416" h="881852">
                <a:moveTo>
                  <a:pt x="231339" y="0"/>
                </a:moveTo>
                <a:cubicBezTo>
                  <a:pt x="787188" y="0"/>
                  <a:pt x="1258981" y="359891"/>
                  <a:pt x="1425416" y="859703"/>
                </a:cubicBezTo>
                <a:cubicBezTo>
                  <a:pt x="1350542" y="874567"/>
                  <a:pt x="1273160" y="881852"/>
                  <a:pt x="1194077" y="881852"/>
                </a:cubicBezTo>
                <a:cubicBezTo>
                  <a:pt x="638228" y="881852"/>
                  <a:pt x="166435" y="521961"/>
                  <a:pt x="0" y="22149"/>
                </a:cubicBezTo>
                <a:cubicBezTo>
                  <a:pt x="74874" y="7285"/>
                  <a:pt x="152256" y="0"/>
                  <a:pt x="231339" y="0"/>
                </a:cubicBezTo>
                <a:close/>
              </a:path>
            </a:pathLst>
          </a:custGeom>
          <a:solidFill>
            <a:srgbClr val="0099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b="1" dirty="0"/>
          </a:p>
        </p:txBody>
      </p:sp>
      <p:sp>
        <p:nvSpPr>
          <p:cNvPr id="13" name="Rectangle 12"/>
          <p:cNvSpPr/>
          <p:nvPr/>
        </p:nvSpPr>
        <p:spPr>
          <a:xfrm rot="3856668">
            <a:off x="1752824" y="841006"/>
            <a:ext cx="5513208" cy="5579485"/>
          </a:xfrm>
          <a:prstGeom prst="rect">
            <a:avLst/>
          </a:prstGeom>
          <a:noFill/>
          <a:ln>
            <a:noFill/>
          </a:ln>
        </p:spPr>
        <p:txBody>
          <a:bodyPr spcFirstLastPara="1" wrap="none">
            <a:prstTxWarp prst="textArchUp">
              <a:avLst>
                <a:gd name="adj" fmla="val 5563360"/>
              </a:avLst>
            </a:prstTxWarp>
            <a:spAutoFit/>
          </a:bodyPr>
          <a:lstStyle/>
          <a:p>
            <a:pPr algn="ctr" eaLnBrk="0" hangingPunct="0">
              <a:defRPr/>
            </a:pPr>
            <a:r>
              <a:rPr lang="en-US" sz="2800" spc="40" dirty="0">
                <a:ln w="12700">
                  <a:solidFill>
                    <a:srgbClr val="333399"/>
                  </a:solidFill>
                  <a:prstDash val="solid"/>
                </a:ln>
                <a:solidFill>
                  <a:srgbClr val="333399"/>
                </a:solidFill>
                <a:latin typeface="+mn-lt"/>
                <a:ea typeface="+mn-ea"/>
              </a:rPr>
              <a:t>    Advanced Systems Analysis     </a:t>
            </a:r>
          </a:p>
        </p:txBody>
      </p:sp>
      <p:sp>
        <p:nvSpPr>
          <p:cNvPr id="14" name="Rectangle 13"/>
          <p:cNvSpPr/>
          <p:nvPr/>
        </p:nvSpPr>
        <p:spPr>
          <a:xfrm rot="21366844">
            <a:off x="1751293" y="742792"/>
            <a:ext cx="5688867" cy="5634825"/>
          </a:xfrm>
          <a:prstGeom prst="rect">
            <a:avLst/>
          </a:prstGeom>
          <a:noFill/>
          <a:ln>
            <a:noFill/>
          </a:ln>
        </p:spPr>
        <p:txBody>
          <a:bodyPr spcFirstLastPara="1" wrap="none">
            <a:prstTxWarp prst="textArchDown">
              <a:avLst>
                <a:gd name="adj" fmla="val 17182001"/>
              </a:avLst>
            </a:prstTxWarp>
            <a:spAutoFit/>
          </a:bodyPr>
          <a:lstStyle/>
          <a:p>
            <a:pPr algn="ctr" eaLnBrk="0" hangingPunct="0">
              <a:defRPr/>
            </a:pPr>
            <a:r>
              <a:rPr lang="en-US" sz="2800" spc="40" dirty="0">
                <a:ln w="12700">
                  <a:solidFill>
                    <a:srgbClr val="333399"/>
                  </a:solidFill>
                  <a:prstDash val="solid"/>
                </a:ln>
                <a:solidFill>
                  <a:srgbClr val="333399"/>
                </a:solidFill>
                <a:latin typeface="+mn-lt"/>
                <a:ea typeface="+mn-ea"/>
              </a:rPr>
              <a:t>    Policy and Governance    </a:t>
            </a:r>
          </a:p>
        </p:txBody>
      </p:sp>
      <p:sp>
        <p:nvSpPr>
          <p:cNvPr id="15" name="Rectangle 14"/>
          <p:cNvSpPr/>
          <p:nvPr/>
        </p:nvSpPr>
        <p:spPr>
          <a:xfrm rot="17737295">
            <a:off x="1855328" y="793027"/>
            <a:ext cx="5538533" cy="5627238"/>
          </a:xfrm>
          <a:prstGeom prst="rect">
            <a:avLst/>
          </a:prstGeom>
          <a:noFill/>
          <a:ln>
            <a:noFill/>
          </a:ln>
        </p:spPr>
        <p:txBody>
          <a:bodyPr spcFirstLastPara="1" wrap="none">
            <a:prstTxWarp prst="textArchUp">
              <a:avLst>
                <a:gd name="adj" fmla="val 5751288"/>
              </a:avLst>
            </a:prstTxWarp>
            <a:spAutoFit/>
          </a:bodyPr>
          <a:lstStyle/>
          <a:p>
            <a:pPr algn="ctr" eaLnBrk="0" hangingPunct="0">
              <a:defRPr/>
            </a:pPr>
            <a:r>
              <a:rPr lang="en-US" sz="2400" spc="40" dirty="0">
                <a:ln w="12700">
                  <a:solidFill>
                    <a:srgbClr val="333399"/>
                  </a:solidFill>
                  <a:prstDash val="solid"/>
                </a:ln>
                <a:solidFill>
                  <a:srgbClr val="333399"/>
                </a:solidFill>
                <a:ea typeface="+mn-ea"/>
              </a:rPr>
              <a:t>Drivers of Global Transformations</a:t>
            </a:r>
          </a:p>
        </p:txBody>
      </p:sp>
      <p:sp>
        <p:nvSpPr>
          <p:cNvPr id="2" name="TextBox 1"/>
          <p:cNvSpPr txBox="1"/>
          <p:nvPr/>
        </p:nvSpPr>
        <p:spPr>
          <a:xfrm>
            <a:off x="304800" y="2520156"/>
            <a:ext cx="8610600" cy="1261884"/>
          </a:xfrm>
          <a:prstGeom prst="rect">
            <a:avLst/>
          </a:prstGeom>
          <a:solidFill>
            <a:schemeClr val="accent1"/>
          </a:solidFill>
        </p:spPr>
        <p:txBody>
          <a:bodyPr wrap="square" rtlCol="0">
            <a:spAutoFit/>
          </a:bodyPr>
          <a:lstStyle/>
          <a:p>
            <a:pPr algn="ctr"/>
            <a:r>
              <a:rPr lang="en-US" sz="3200" b="1" dirty="0" smtClean="0">
                <a:latin typeface="+mn-lt"/>
              </a:rPr>
              <a:t>IIASA HIGHLIGHTS 2011-2015</a:t>
            </a:r>
          </a:p>
          <a:p>
            <a:pPr algn="ctr"/>
            <a:endParaRPr lang="en-US" sz="2400" dirty="0" smtClean="0">
              <a:latin typeface="+mn-lt"/>
            </a:endParaRPr>
          </a:p>
          <a:p>
            <a:pPr algn="ctr"/>
            <a:r>
              <a:rPr lang="en-US" sz="2000" dirty="0">
                <a:latin typeface="+mn-lt"/>
              </a:rPr>
              <a:t>http://www.iiasa.ac.at/web/home/about/achievements/Highlights.html</a:t>
            </a:r>
          </a:p>
        </p:txBody>
      </p:sp>
    </p:spTree>
    <p:extLst>
      <p:ext uri="{BB962C8B-B14F-4D97-AF65-F5344CB8AC3E}">
        <p14:creationId xmlns:p14="http://schemas.microsoft.com/office/powerpoint/2010/main" val="2480322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Default Theme">
  <a:themeElements>
    <a:clrScheme name="iiasa-version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iasa-light-version">
  <a:themeElements>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4">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IASA">
  <a:themeElements>
    <a:clrScheme name="iiasa-ver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IIASA">
  <a:themeElements>
    <a:clrScheme name="iiasa-ver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46</TotalTime>
  <Words>3476</Words>
  <Application>Microsoft Office PowerPoint</Application>
  <PresentationFormat>On-screen Show (4:3)</PresentationFormat>
  <Paragraphs>604</Paragraphs>
  <Slides>54</Slides>
  <Notes>45</Notes>
  <HiddenSlides>1</HiddenSlides>
  <MMClips>0</MMClips>
  <ScaleCrop>false</ScaleCrop>
  <HeadingPairs>
    <vt:vector size="4" baseType="variant">
      <vt:variant>
        <vt:lpstr>Theme</vt:lpstr>
      </vt:variant>
      <vt:variant>
        <vt:i4>4</vt:i4>
      </vt:variant>
      <vt:variant>
        <vt:lpstr>Slide Titles</vt:lpstr>
      </vt:variant>
      <vt:variant>
        <vt:i4>54</vt:i4>
      </vt:variant>
    </vt:vector>
  </HeadingPairs>
  <TitlesOfParts>
    <vt:vector size="58" baseType="lpstr">
      <vt:lpstr>Default Theme</vt:lpstr>
      <vt:lpstr>iiasa-light-version</vt:lpstr>
      <vt:lpstr>IIASA</vt:lpstr>
      <vt:lpstr>1_IIASA</vt:lpstr>
      <vt:lpstr>  Overview and IIASA  self-assessment report  </vt:lpstr>
      <vt:lpstr>CONTENTS</vt:lpstr>
      <vt:lpstr>IIASA’S  ORIGIN AND NICHE</vt:lpstr>
      <vt:lpstr>THE  1960s</vt:lpstr>
      <vt:lpstr>PowerPoint Presentation</vt:lpstr>
      <vt:lpstr>PowerPoint Presentation</vt:lpstr>
      <vt:lpstr>PowerPoint Presentation</vt:lpstr>
      <vt:lpstr>RESEARCHING GLOBAL CHALLENGES</vt:lpstr>
      <vt:lpstr>IIASA SYSTEMS RESEARCH STRATEGY &amp; RESULTS </vt:lpstr>
      <vt:lpstr>IIASA ENHANCED SYSTEMS RESEARCH FRAMEWORK 2016-2020</vt:lpstr>
      <vt:lpstr>Given the changing international and scientific landscape, what will continue to make IIASA unique and relevant over the next 10-20 years? And value added to organizations such as:</vt:lpstr>
      <vt:lpstr>IIASA’S UNIQUE  APPROACH  </vt:lpstr>
      <vt:lpstr>PowerPoint Presentation</vt:lpstr>
      <vt:lpstr>IDENTIFY AND IMPLEMENT MUTUALLY BENEFICIAL ACTIVITIES (examples)</vt:lpstr>
      <vt:lpstr>PowerPoint Presentation</vt:lpstr>
      <vt:lpstr>PowerPoint Presentation</vt:lpstr>
      <vt:lpstr>ACTIVITIES WITH USA (2008-2016) - EXAMPLE</vt:lpstr>
      <vt:lpstr>SOME LEADING US PERSONALITIES FROM ACADEMIA AND ASSOCIATED WITH IIASA</vt:lpstr>
      <vt:lpstr>SOME LEADING US PERSONALITIES FROM GOVERNMENT AND ASSOCIATED WITH IIASA</vt:lpstr>
      <vt:lpstr>HISTORICAL FOCUS: EAST - WEST</vt:lpstr>
      <vt:lpstr>TODAY’S FOCUS: GLOBAL</vt:lpstr>
      <vt:lpstr>REGIONAL APPROACH</vt:lpstr>
      <vt:lpstr>IIASA’S UNIQUE  APPROACH  </vt:lpstr>
      <vt:lpstr>IIASA AS A GLOBAL HUB FOR SYSTEM ANALYSIS RESEARCH </vt:lpstr>
      <vt:lpstr>ATTRACTING THE BEST RESEARCHERS</vt:lpstr>
      <vt:lpstr>ATTRACTING THE BEST RESEARCHERS</vt:lpstr>
      <vt:lpstr>RESEARCHER MOBILITY</vt:lpstr>
      <vt:lpstr>INTERDISCIPLINARY SCIENTISTS</vt:lpstr>
      <vt:lpstr>INTERNATIONAL COLLABORATIONS (2015)</vt:lpstr>
      <vt:lpstr>OPEN IIASA</vt:lpstr>
      <vt:lpstr>IIASA’S UNIQUE  APPROACH  </vt:lpstr>
      <vt:lpstr>IIASA RESEARCH HAS HAD A POSITIVE IMPACT</vt:lpstr>
      <vt:lpstr>IMPACT SHEETS</vt:lpstr>
      <vt:lpstr>IIASA’S UNIQUE  APPROACH  </vt:lpstr>
      <vt:lpstr>PowerPoint Presentation</vt:lpstr>
      <vt:lpstr>IIASA IN THE 1970s AND 1980s </vt:lpstr>
      <vt:lpstr>PowerPoint Presentation</vt:lpstr>
      <vt:lpstr>GLOBAL NETWORK OF FOREIGN MINISTRY SCIENCE AND TECHNOLOGY ADVISERS</vt:lpstr>
      <vt:lpstr>IIASA IS CHANGING</vt:lpstr>
      <vt:lpstr>IIASA  IS  CHANGING</vt:lpstr>
      <vt:lpstr>IIASA’S CHALLENGES AND OPPORTUNITIES</vt:lpstr>
      <vt:lpstr>PowerPoint Presentation</vt:lpstr>
      <vt:lpstr>PowerPoint Presentation</vt:lpstr>
      <vt:lpstr>PowerPoint Presentation</vt:lpstr>
      <vt:lpstr>PowerPoint Presentation</vt:lpstr>
      <vt:lpstr>IIASA INTO THE FUTURE</vt:lpstr>
      <vt:lpstr>PowerPoint Presentation</vt:lpstr>
      <vt:lpstr>Achieving the transformation to sustainable development requires an integrated understanding across multiple sectors, scientific disciplines, and countries </vt:lpstr>
      <vt:lpstr>PowerPoint Presentation</vt:lpstr>
      <vt:lpstr>WORLD LEADER IN SYSTEMS ANALYSIS </vt:lpstr>
      <vt:lpstr>INVESTING IN IIASA MEMBER COUNTRIES</vt:lpstr>
      <vt:lpstr>INVESTING IN CAPACITY DEVELOPMENT IN SYSTEMS ANALYSIS</vt:lpstr>
      <vt:lpstr>INVESTING IN HUMAN CAPITAL</vt:lpstr>
      <vt:lpstr>IIASA TOWARD 2025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IIASA in 2025 Strategic Direction</dc:title>
  <dc:creator>stewart</dc:creator>
  <cp:lastModifiedBy>Presentation Account</cp:lastModifiedBy>
  <cp:revision>179</cp:revision>
  <cp:lastPrinted>2017-02-24T14:59:16Z</cp:lastPrinted>
  <dcterms:created xsi:type="dcterms:W3CDTF">2015-03-24T15:58:07Z</dcterms:created>
  <dcterms:modified xsi:type="dcterms:W3CDTF">2017-02-27T07:27:00Z</dcterms:modified>
</cp:coreProperties>
</file>