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6" r:id="rId1"/>
  </p:sldMasterIdLst>
  <p:sldIdLst>
    <p:sldId id="256" r:id="rId2"/>
    <p:sldId id="269" r:id="rId3"/>
    <p:sldId id="257" r:id="rId4"/>
    <p:sldId id="270" r:id="rId5"/>
    <p:sldId id="284" r:id="rId6"/>
    <p:sldId id="258" r:id="rId7"/>
    <p:sldId id="259" r:id="rId8"/>
    <p:sldId id="261" r:id="rId9"/>
    <p:sldId id="262" r:id="rId10"/>
    <p:sldId id="264" r:id="rId11"/>
    <p:sldId id="263" r:id="rId12"/>
    <p:sldId id="265" r:id="rId13"/>
    <p:sldId id="271" r:id="rId14"/>
    <p:sldId id="266" r:id="rId15"/>
    <p:sldId id="267" r:id="rId16"/>
    <p:sldId id="277" r:id="rId17"/>
    <p:sldId id="268" r:id="rId18"/>
    <p:sldId id="273" r:id="rId19"/>
    <p:sldId id="274" r:id="rId20"/>
    <p:sldId id="291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7171"/>
    <a:srgbClr val="FFD13F"/>
    <a:srgbClr val="487B78"/>
    <a:srgbClr val="BCE292"/>
    <a:srgbClr val="70AD47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Melody\Dropbox\IIASA\Melody%20Used%20for%20Presentation%20Raw%20Data%2014%20Feb%20-%20Copy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elody\Dropbox\IIASA\Melody%20Used%20for%20Presentation%20Raw%20Data%2014%20Feb%20-%20Copy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elody\Dropbox\IIASA\Melody%20Used%20for%20Presentation%20Raw%20Data%2014%20Feb%20-%20Copy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elody\Dropbox\IIASA\Melody%20Used%20for%20Presentation%20Raw%20Data%2014%20Feb%20-%20Copy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oleObject" Target="file:///C:\Users\Melody\Dropbox\IIASA\Melody%20Used%20for%20Presentation%20Raw%20Data%2014%20Feb%20-%20Copy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Melody\Dropbox\IIASA\Melody%20Used%20for%20Presentation%20Raw%20Data%2014%20Feb%20-%20Copy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elody\Dropbox\IIASA\Melody%20Used%20for%20Presentation%20Raw%20Data%2014%20Feb%20-%20Copy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Melody\Dropbox\IIASA\Melody%20Used%20for%20Presentation%20Raw%20Data%2014%20Feb%20-%20Copy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elody\Dropbox\IIASA\Melody%20Used%20for%20Presentation%20Raw%20Data%2014%20Feb%20-%20Copy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elody\Dropbox\IIASA\Melody%20Used%20for%20Presentation%20Raw%20Data%2014%20Feb%20-%20Copy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1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elody\Dropbox\IIASA\Melody%20Used%20for%20Presentation%20Raw%20Data%2014%20Feb%20-%20Copy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elody\Dropbox\IIASA\Melody%20Used%20for%20Presentation%20Raw%20Data%2014%20Feb%20-%20Copy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elody\Dropbox\IIASA\Melody%20Used%20for%20Presentation%20Raw%20Data%2014%20Feb%20-%20Copy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Uniqueness!$A$3:$B$3</c:f>
              <c:strCache>
                <c:ptCount val="2"/>
                <c:pt idx="0">
                  <c:v>ONLY ONE of its kind  </c:v>
                </c:pt>
              </c:strCache>
            </c:strRef>
          </c:tx>
          <c:spPr>
            <a:solidFill>
              <a:srgbClr val="42BA97">
                <a:lumMod val="75000"/>
              </a:srgbClr>
            </a:solidFill>
            <a:ln>
              <a:noFill/>
            </a:ln>
            <a:effectLst/>
          </c:spPr>
          <c:invertIfNegative val="0"/>
          <c:dLbls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E73-4978-B4C7-EFD894BBCF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Uniqueness!$C$1:$K$1</c:f>
              <c:strCache>
                <c:ptCount val="8"/>
                <c:pt idx="0">
                  <c:v>All respondents</c:v>
                </c:pt>
                <c:pt idx="1">
                  <c:v>Current staff</c:v>
                </c:pt>
                <c:pt idx="2">
                  <c:v>Research Staff Alumni</c:v>
                </c:pt>
                <c:pt idx="3">
                  <c:v>Non-research Staff Alumni</c:v>
                </c:pt>
                <c:pt idx="4">
                  <c:v>Postdoc Alumni</c:v>
                </c:pt>
                <c:pt idx="5">
                  <c:v>YSSP Alumni</c:v>
                </c:pt>
                <c:pt idx="6">
                  <c:v>High Level Stakeholders</c:v>
                </c:pt>
                <c:pt idx="7">
                  <c:v>Funders </c:v>
                </c:pt>
              </c:strCache>
            </c:strRef>
          </c:cat>
          <c:val>
            <c:numRef>
              <c:f>Uniqueness!$C$3:$K$3</c:f>
              <c:numCache>
                <c:formatCode>0%</c:formatCode>
                <c:ptCount val="8"/>
                <c:pt idx="0">
                  <c:v>0.30284552845528456</c:v>
                </c:pt>
                <c:pt idx="1">
                  <c:v>0.33035714285714285</c:v>
                </c:pt>
                <c:pt idx="2">
                  <c:v>0.37349397590361444</c:v>
                </c:pt>
                <c:pt idx="3">
                  <c:v>0.33333333333333331</c:v>
                </c:pt>
                <c:pt idx="4">
                  <c:v>0.25</c:v>
                </c:pt>
                <c:pt idx="5">
                  <c:v>0.27659574468085107</c:v>
                </c:pt>
                <c:pt idx="6">
                  <c:v>0.375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73-4978-B4C7-EFD894BBCF71}"/>
            </c:ext>
          </c:extLst>
        </c:ser>
        <c:ser>
          <c:idx val="1"/>
          <c:order val="1"/>
          <c:tx>
            <c:strRef>
              <c:f>Uniqueness!$A$5:$B$5</c:f>
              <c:strCache>
                <c:ptCount val="2"/>
                <c:pt idx="0">
                  <c:v>VERY FEW similar institutes 	</c:v>
                </c:pt>
              </c:strCache>
            </c:strRef>
          </c:tx>
          <c:spPr>
            <a:solidFill>
              <a:srgbClr val="42BA97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Uniqueness!$C$1:$K$1</c:f>
              <c:strCache>
                <c:ptCount val="8"/>
                <c:pt idx="0">
                  <c:v>All respondents</c:v>
                </c:pt>
                <c:pt idx="1">
                  <c:v>Current staff</c:v>
                </c:pt>
                <c:pt idx="2">
                  <c:v>Research Staff Alumni</c:v>
                </c:pt>
                <c:pt idx="3">
                  <c:v>Non-research Staff Alumni</c:v>
                </c:pt>
                <c:pt idx="4">
                  <c:v>Postdoc Alumni</c:v>
                </c:pt>
                <c:pt idx="5">
                  <c:v>YSSP Alumni</c:v>
                </c:pt>
                <c:pt idx="6">
                  <c:v>High Level Stakeholders</c:v>
                </c:pt>
                <c:pt idx="7">
                  <c:v>Funders </c:v>
                </c:pt>
              </c:strCache>
            </c:strRef>
          </c:cat>
          <c:val>
            <c:numRef>
              <c:f>Uniqueness!$C$5:$K$5</c:f>
              <c:numCache>
                <c:formatCode>0%</c:formatCode>
                <c:ptCount val="8"/>
                <c:pt idx="0">
                  <c:v>0.52642276422764223</c:v>
                </c:pt>
                <c:pt idx="1">
                  <c:v>0.48214285714285715</c:v>
                </c:pt>
                <c:pt idx="2">
                  <c:v>0.53012048192771088</c:v>
                </c:pt>
                <c:pt idx="3">
                  <c:v>0.41666666666666669</c:v>
                </c:pt>
                <c:pt idx="4">
                  <c:v>0.5</c:v>
                </c:pt>
                <c:pt idx="5">
                  <c:v>0.52765957446808509</c:v>
                </c:pt>
                <c:pt idx="6">
                  <c:v>0.625</c:v>
                </c:pt>
                <c:pt idx="7">
                  <c:v>0.7857142857142857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E73-4978-B4C7-EFD894BBCF71}"/>
            </c:ext>
          </c:extLst>
        </c:ser>
        <c:ser>
          <c:idx val="2"/>
          <c:order val="2"/>
          <c:tx>
            <c:strRef>
              <c:f>Uniqueness!$A$9:$B$9</c:f>
              <c:strCache>
                <c:ptCount val="2"/>
                <c:pt idx="0">
                  <c:v>SEVERAL similar institutes	</c:v>
                </c:pt>
              </c:strCache>
            </c:strRef>
          </c:tx>
          <c:spPr>
            <a:solidFill>
              <a:srgbClr val="42BA97">
                <a:lumMod val="20000"/>
                <a:lumOff val="80000"/>
              </a:srgbClr>
            </a:solidFill>
            <a:ln>
              <a:noFill/>
            </a:ln>
            <a:effectLst/>
          </c:spPr>
          <c:invertIfNegative val="0"/>
          <c:cat>
            <c:strRef>
              <c:f>Uniqueness!$C$1:$K$1</c:f>
              <c:strCache>
                <c:ptCount val="8"/>
                <c:pt idx="0">
                  <c:v>All respondents</c:v>
                </c:pt>
                <c:pt idx="1">
                  <c:v>Current staff</c:v>
                </c:pt>
                <c:pt idx="2">
                  <c:v>Research Staff Alumni</c:v>
                </c:pt>
                <c:pt idx="3">
                  <c:v>Non-research Staff Alumni</c:v>
                </c:pt>
                <c:pt idx="4">
                  <c:v>Postdoc Alumni</c:v>
                </c:pt>
                <c:pt idx="5">
                  <c:v>YSSP Alumni</c:v>
                </c:pt>
                <c:pt idx="6">
                  <c:v>High Level Stakeholders</c:v>
                </c:pt>
                <c:pt idx="7">
                  <c:v>Funders </c:v>
                </c:pt>
              </c:strCache>
            </c:strRef>
          </c:cat>
          <c:val>
            <c:numRef>
              <c:f>Uniqueness!$C$9:$K$9</c:f>
              <c:numCache>
                <c:formatCode>0%</c:formatCode>
                <c:ptCount val="8"/>
                <c:pt idx="0">
                  <c:v>3.6585365853658534E-2</c:v>
                </c:pt>
                <c:pt idx="1">
                  <c:v>5.3571428571428568E-2</c:v>
                </c:pt>
                <c:pt idx="2">
                  <c:v>2.4096385542168676E-2</c:v>
                </c:pt>
                <c:pt idx="3">
                  <c:v>8.3333333333333329E-2</c:v>
                </c:pt>
                <c:pt idx="4">
                  <c:v>0.16666666666666666</c:v>
                </c:pt>
                <c:pt idx="5">
                  <c:v>2.553191489361702E-2</c:v>
                </c:pt>
                <c:pt idx="6">
                  <c:v>0</c:v>
                </c:pt>
                <c:pt idx="7">
                  <c:v>7.1428571428571425E-2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E73-4978-B4C7-EFD894BBCF71}"/>
            </c:ext>
          </c:extLst>
        </c:ser>
        <c:ser>
          <c:idx val="3"/>
          <c:order val="3"/>
          <c:tx>
            <c:strRef>
              <c:f>Uniqueness!$A$7</c:f>
              <c:strCache>
                <c:ptCount val="1"/>
                <c:pt idx="0">
                  <c:v>Unsure 	</c:v>
                </c:pt>
              </c:strCache>
            </c:strRef>
          </c:tx>
          <c:spPr>
            <a:solidFill>
              <a:srgbClr val="FFFFFF">
                <a:lumMod val="95000"/>
              </a:srgbClr>
            </a:solidFill>
            <a:ln>
              <a:noFill/>
            </a:ln>
            <a:effectLst/>
          </c:spPr>
          <c:invertIfNegative val="0"/>
          <c:val>
            <c:numRef>
              <c:f>Uniqueness!$C$7:$K$7</c:f>
              <c:numCache>
                <c:formatCode>0%</c:formatCode>
                <c:ptCount val="8"/>
                <c:pt idx="0">
                  <c:v>7.926829268292683E-2</c:v>
                </c:pt>
                <c:pt idx="1">
                  <c:v>0.13392857142857142</c:v>
                </c:pt>
                <c:pt idx="2">
                  <c:v>4.8192771084337352E-2</c:v>
                </c:pt>
                <c:pt idx="3">
                  <c:v>0</c:v>
                </c:pt>
                <c:pt idx="4">
                  <c:v>8.3333333333333329E-2</c:v>
                </c:pt>
                <c:pt idx="5">
                  <c:v>7.2340425531914887E-2</c:v>
                </c:pt>
                <c:pt idx="6">
                  <c:v>0</c:v>
                </c:pt>
                <c:pt idx="7">
                  <c:v>0.14285714285714285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E73-4978-B4C7-EFD894BBCF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31628312"/>
        <c:axId val="331628640"/>
      </c:barChart>
      <c:catAx>
        <c:axId val="331628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628640"/>
        <c:crosses val="autoZero"/>
        <c:auto val="1"/>
        <c:lblAlgn val="ctr"/>
        <c:lblOffset val="100"/>
        <c:noMultiLvlLbl val="0"/>
      </c:catAx>
      <c:valAx>
        <c:axId val="331628640"/>
        <c:scaling>
          <c:orientation val="minMax"/>
          <c:max val="1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62831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IIASA_Employment_Experience!$A$13</c:f>
              <c:strCache>
                <c:ptCount val="1"/>
                <c:pt idx="0">
                  <c:v>Unsure 	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IIASA_Employment_Experience!$C$12:$F$12</c:f>
              <c:strCache>
                <c:ptCount val="4"/>
                <c:pt idx="0">
                  <c:v>All respondents</c:v>
                </c:pt>
                <c:pt idx="1">
                  <c:v>Current staff</c:v>
                </c:pt>
                <c:pt idx="2">
                  <c:v>Research Staff Alumni</c:v>
                </c:pt>
                <c:pt idx="3">
                  <c:v>Non-research Staff Alumni</c:v>
                </c:pt>
              </c:strCache>
            </c:strRef>
          </c:cat>
          <c:val>
            <c:numRef>
              <c:f>IIASA_Employment_Experience!$C$13:$F$13</c:f>
            </c:numRef>
          </c:val>
          <c:extLst>
            <c:ext xmlns:c16="http://schemas.microsoft.com/office/drawing/2014/chart" uri="{C3380CC4-5D6E-409C-BE32-E72D297353CC}">
              <c16:uniqueId val="{00000000-3409-40EF-A40B-A0B92FC7417A}"/>
            </c:ext>
          </c:extLst>
        </c:ser>
        <c:ser>
          <c:idx val="1"/>
          <c:order val="1"/>
          <c:tx>
            <c:strRef>
              <c:f>IIASA_Employment_Experience!$A$14</c:f>
              <c:strCache>
                <c:ptCount val="1"/>
                <c:pt idx="0">
                  <c:v>Most positive experience 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0"/>
                  <c:y val="-4.85391819562841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409-40EF-A40B-A0B92FC741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IIASA_Employment_Experience!$C$12:$F$12</c:f>
              <c:strCache>
                <c:ptCount val="4"/>
                <c:pt idx="0">
                  <c:v>All respondents</c:v>
                </c:pt>
                <c:pt idx="1">
                  <c:v>Current staff</c:v>
                </c:pt>
                <c:pt idx="2">
                  <c:v>Research Staff Alumni</c:v>
                </c:pt>
                <c:pt idx="3">
                  <c:v>Non-research Staff Alumni</c:v>
                </c:pt>
              </c:strCache>
            </c:strRef>
          </c:cat>
          <c:val>
            <c:numRef>
              <c:f>IIASA_Employment_Experience!$C$14:$F$14</c:f>
              <c:numCache>
                <c:formatCode>0%</c:formatCode>
                <c:ptCount val="4"/>
                <c:pt idx="0">
                  <c:v>0.19806763285024154</c:v>
                </c:pt>
                <c:pt idx="1">
                  <c:v>0.19642857142857142</c:v>
                </c:pt>
                <c:pt idx="2">
                  <c:v>0.25862068965517243</c:v>
                </c:pt>
                <c:pt idx="3">
                  <c:v>0.33333333333333331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09-40EF-A40B-A0B92FC7417A}"/>
            </c:ext>
          </c:extLst>
        </c:ser>
        <c:ser>
          <c:idx val="2"/>
          <c:order val="2"/>
          <c:tx>
            <c:strRef>
              <c:f>IIASA_Employment_Experience!$A$15</c:f>
              <c:strCache>
                <c:ptCount val="1"/>
                <c:pt idx="0">
                  <c:v>VERY FEW similar institutes 	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IIASA_Employment_Experience!$C$12:$F$12</c:f>
              <c:strCache>
                <c:ptCount val="4"/>
                <c:pt idx="0">
                  <c:v>All respondents</c:v>
                </c:pt>
                <c:pt idx="1">
                  <c:v>Current staff</c:v>
                </c:pt>
                <c:pt idx="2">
                  <c:v>Research Staff Alumni</c:v>
                </c:pt>
                <c:pt idx="3">
                  <c:v>Non-research Staff Alumni</c:v>
                </c:pt>
              </c:strCache>
            </c:strRef>
          </c:cat>
          <c:val>
            <c:numRef>
              <c:f>IIASA_Employment_Experience!$C$15:$F$15</c:f>
            </c:numRef>
          </c:val>
          <c:extLst>
            <c:ext xmlns:c16="http://schemas.microsoft.com/office/drawing/2014/chart" uri="{C3380CC4-5D6E-409C-BE32-E72D297353CC}">
              <c16:uniqueId val="{00000002-3409-40EF-A40B-A0B92FC7417A}"/>
            </c:ext>
          </c:extLst>
        </c:ser>
        <c:ser>
          <c:idx val="3"/>
          <c:order val="3"/>
          <c:tx>
            <c:strRef>
              <c:f>IIASA_Employment_Experience!$A$16</c:f>
              <c:strCache>
                <c:ptCount val="1"/>
                <c:pt idx="0">
                  <c:v>Mostly a positive experience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IIASA_Employment_Experience!$C$12:$F$12</c:f>
              <c:strCache>
                <c:ptCount val="4"/>
                <c:pt idx="0">
                  <c:v>All respondents</c:v>
                </c:pt>
                <c:pt idx="1">
                  <c:v>Current staff</c:v>
                </c:pt>
                <c:pt idx="2">
                  <c:v>Research Staff Alumni</c:v>
                </c:pt>
                <c:pt idx="3">
                  <c:v>Non-research Staff Alumni</c:v>
                </c:pt>
              </c:strCache>
            </c:strRef>
          </c:cat>
          <c:val>
            <c:numRef>
              <c:f>IIASA_Employment_Experience!$C$16:$F$16</c:f>
              <c:numCache>
                <c:formatCode>0%</c:formatCode>
                <c:ptCount val="4"/>
                <c:pt idx="0">
                  <c:v>0.55072463768115942</c:v>
                </c:pt>
                <c:pt idx="1">
                  <c:v>0.6160714285714286</c:v>
                </c:pt>
                <c:pt idx="2">
                  <c:v>0.68965517241379315</c:v>
                </c:pt>
                <c:pt idx="3">
                  <c:v>0.33333333333333331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409-40EF-A40B-A0B92FC7417A}"/>
            </c:ext>
          </c:extLst>
        </c:ser>
        <c:ser>
          <c:idx val="4"/>
          <c:order val="4"/>
          <c:tx>
            <c:strRef>
              <c:f>IIASA_Employment_Experience!$A$17</c:f>
              <c:strCache>
                <c:ptCount val="1"/>
                <c:pt idx="0">
                  <c:v>SEVERAL similar institutes	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IIASA_Employment_Experience!$C$12:$F$12</c:f>
              <c:strCache>
                <c:ptCount val="4"/>
                <c:pt idx="0">
                  <c:v>All respondents</c:v>
                </c:pt>
                <c:pt idx="1">
                  <c:v>Current staff</c:v>
                </c:pt>
                <c:pt idx="2">
                  <c:v>Research Staff Alumni</c:v>
                </c:pt>
                <c:pt idx="3">
                  <c:v>Non-research Staff Alumni</c:v>
                </c:pt>
              </c:strCache>
            </c:strRef>
          </c:cat>
          <c:val>
            <c:numRef>
              <c:f>IIASA_Employment_Experience!$C$17:$F$17</c:f>
            </c:numRef>
          </c:val>
          <c:extLst>
            <c:ext xmlns:c16="http://schemas.microsoft.com/office/drawing/2014/chart" uri="{C3380CC4-5D6E-409C-BE32-E72D297353CC}">
              <c16:uniqueId val="{00000004-3409-40EF-A40B-A0B92FC7417A}"/>
            </c:ext>
          </c:extLst>
        </c:ser>
        <c:ser>
          <c:idx val="5"/>
          <c:order val="5"/>
          <c:tx>
            <c:strRef>
              <c:f>IIASA_Employment_Experience!$A$18</c:f>
              <c:strCache>
                <c:ptCount val="1"/>
                <c:pt idx="0">
                  <c:v>Only employment/First employment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IIASA_Employment_Experience!$C$12:$F$12</c:f>
              <c:strCache>
                <c:ptCount val="4"/>
                <c:pt idx="0">
                  <c:v>All respondents</c:v>
                </c:pt>
                <c:pt idx="1">
                  <c:v>Current staff</c:v>
                </c:pt>
                <c:pt idx="2">
                  <c:v>Research Staff Alumni</c:v>
                </c:pt>
                <c:pt idx="3">
                  <c:v>Non-research Staff Alumni</c:v>
                </c:pt>
              </c:strCache>
            </c:strRef>
          </c:cat>
          <c:val>
            <c:numRef>
              <c:f>IIASA_Employment_Experience!$C$18:$F$18</c:f>
              <c:numCache>
                <c:formatCode>0%</c:formatCode>
                <c:ptCount val="4"/>
                <c:pt idx="0">
                  <c:v>2.4154589371980676E-2</c:v>
                </c:pt>
                <c:pt idx="1">
                  <c:v>3.5714285714285712E-2</c:v>
                </c:pt>
                <c:pt idx="2">
                  <c:v>0</c:v>
                </c:pt>
                <c:pt idx="3">
                  <c:v>8.3333333333333329E-2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409-40EF-A40B-A0B92FC7417A}"/>
            </c:ext>
          </c:extLst>
        </c:ser>
        <c:ser>
          <c:idx val="6"/>
          <c:order val="6"/>
          <c:tx>
            <c:strRef>
              <c:f>IIASA_Employment_Experience!$A$19</c:f>
              <c:strCache>
                <c:ptCount val="1"/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IIASA_Employment_Experience!$C$12:$F$12</c:f>
              <c:strCache>
                <c:ptCount val="4"/>
                <c:pt idx="0">
                  <c:v>All respondents</c:v>
                </c:pt>
                <c:pt idx="1">
                  <c:v>Current staff</c:v>
                </c:pt>
                <c:pt idx="2">
                  <c:v>Research Staff Alumni</c:v>
                </c:pt>
                <c:pt idx="3">
                  <c:v>Non-research Staff Alumni</c:v>
                </c:pt>
              </c:strCache>
            </c:strRef>
          </c:cat>
          <c:val>
            <c:numRef>
              <c:f>IIASA_Employment_Experience!$C$19:$F$19</c:f>
            </c:numRef>
          </c:val>
          <c:extLst>
            <c:ext xmlns:c16="http://schemas.microsoft.com/office/drawing/2014/chart" uri="{C3380CC4-5D6E-409C-BE32-E72D297353CC}">
              <c16:uniqueId val="{00000006-3409-40EF-A40B-A0B92FC7417A}"/>
            </c:ext>
          </c:extLst>
        </c:ser>
        <c:ser>
          <c:idx val="7"/>
          <c:order val="7"/>
          <c:tx>
            <c:strRef>
              <c:f>IIASA_Employment_Experience!$A$20</c:f>
              <c:strCache>
                <c:ptCount val="1"/>
                <c:pt idx="0">
                  <c:v>Mostly a negative experience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IIASA_Employment_Experience!$C$12:$F$12</c:f>
              <c:strCache>
                <c:ptCount val="4"/>
                <c:pt idx="0">
                  <c:v>All respondents</c:v>
                </c:pt>
                <c:pt idx="1">
                  <c:v>Current staff</c:v>
                </c:pt>
                <c:pt idx="2">
                  <c:v>Research Staff Alumni</c:v>
                </c:pt>
                <c:pt idx="3">
                  <c:v>Non-research Staff Alumni</c:v>
                </c:pt>
              </c:strCache>
            </c:strRef>
          </c:cat>
          <c:val>
            <c:numRef>
              <c:f>IIASA_Employment_Experience!$C$20:$F$20</c:f>
              <c:numCache>
                <c:formatCode>0%</c:formatCode>
                <c:ptCount val="4"/>
                <c:pt idx="0">
                  <c:v>8.6956521739130432E-2</c:v>
                </c:pt>
                <c:pt idx="1">
                  <c:v>0.13392857142857142</c:v>
                </c:pt>
                <c:pt idx="2">
                  <c:v>3.4482758620689655E-2</c:v>
                </c:pt>
                <c:pt idx="3">
                  <c:v>8.3333333333333329E-2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409-40EF-A40B-A0B92FC7417A}"/>
            </c:ext>
          </c:extLst>
        </c:ser>
        <c:ser>
          <c:idx val="8"/>
          <c:order val="8"/>
          <c:tx>
            <c:strRef>
              <c:f>IIASA_Employment_Experience!$A$21</c:f>
              <c:strCache>
                <c:ptCount val="1"/>
                <c:pt idx="0">
                  <c:v>NOT UNIQUE at all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IIASA_Employment_Experience!$C$12:$F$12</c:f>
              <c:strCache>
                <c:ptCount val="4"/>
                <c:pt idx="0">
                  <c:v>All respondents</c:v>
                </c:pt>
                <c:pt idx="1">
                  <c:v>Current staff</c:v>
                </c:pt>
                <c:pt idx="2">
                  <c:v>Research Staff Alumni</c:v>
                </c:pt>
                <c:pt idx="3">
                  <c:v>Non-research Staff Alumni</c:v>
                </c:pt>
              </c:strCache>
            </c:strRef>
          </c:cat>
          <c:val>
            <c:numRef>
              <c:f>IIASA_Employment_Experience!$C$21:$F$21</c:f>
            </c:numRef>
          </c:val>
          <c:extLst>
            <c:ext xmlns:c16="http://schemas.microsoft.com/office/drawing/2014/chart" uri="{C3380CC4-5D6E-409C-BE32-E72D297353CC}">
              <c16:uniqueId val="{00000008-3409-40EF-A40B-A0B92FC7417A}"/>
            </c:ext>
          </c:extLst>
        </c:ser>
        <c:ser>
          <c:idx val="9"/>
          <c:order val="9"/>
          <c:tx>
            <c:strRef>
              <c:f>IIASA_Employment_Experience!$A$22</c:f>
              <c:strCache>
                <c:ptCount val="1"/>
                <c:pt idx="0">
                  <c:v>Worst experience </c:v>
                </c:pt>
              </c:strCache>
            </c:strRef>
          </c:tx>
          <c:spPr>
            <a:solidFill>
              <a:srgbClr val="FF7171"/>
            </a:solidFill>
            <a:ln>
              <a:noFill/>
            </a:ln>
            <a:effectLst/>
          </c:spPr>
          <c:invertIfNegative val="0"/>
          <c:cat>
            <c:strRef>
              <c:f>IIASA_Employment_Experience!$C$12:$F$12</c:f>
              <c:strCache>
                <c:ptCount val="4"/>
                <c:pt idx="0">
                  <c:v>All respondents</c:v>
                </c:pt>
                <c:pt idx="1">
                  <c:v>Current staff</c:v>
                </c:pt>
                <c:pt idx="2">
                  <c:v>Research Staff Alumni</c:v>
                </c:pt>
                <c:pt idx="3">
                  <c:v>Non-research Staff Alumni</c:v>
                </c:pt>
              </c:strCache>
            </c:strRef>
          </c:cat>
          <c:val>
            <c:numRef>
              <c:f>IIASA_Employment_Experience!$C$22:$F$22</c:f>
              <c:numCache>
                <c:formatCode>0%</c:formatCode>
                <c:ptCount val="4"/>
                <c:pt idx="0">
                  <c:v>4.830917874396135E-3</c:v>
                </c:pt>
                <c:pt idx="1">
                  <c:v>8.9285714285714281E-3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409-40EF-A40B-A0B92FC741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82508056"/>
        <c:axId val="382503136"/>
      </c:barChart>
      <c:catAx>
        <c:axId val="382508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2503136"/>
        <c:crosses val="autoZero"/>
        <c:auto val="1"/>
        <c:lblAlgn val="ctr"/>
        <c:lblOffset val="100"/>
        <c:noMultiLvlLbl val="0"/>
      </c:catAx>
      <c:valAx>
        <c:axId val="382503136"/>
        <c:scaling>
          <c:orientation val="minMax"/>
          <c:max val="1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250805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Impact_IIASA_Future_Career!$A$2</c:f>
              <c:strCache>
                <c:ptCount val="1"/>
                <c:pt idx="0">
                  <c:v>ONLY ONE of its kind	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Impact_IIASA_Future_Career!$E$1:$F$1</c:f>
              <c:strCache>
                <c:ptCount val="2"/>
                <c:pt idx="0">
                  <c:v>Research Staff Alumni</c:v>
                </c:pt>
                <c:pt idx="1">
                  <c:v>Non-research Staff Alumni</c:v>
                </c:pt>
              </c:strCache>
            </c:strRef>
          </c:cat>
          <c:val>
            <c:numRef>
              <c:f>Impact_IIASA_Future_Career!$E$2:$F$2</c:f>
            </c:numRef>
          </c:val>
          <c:extLst>
            <c:ext xmlns:c16="http://schemas.microsoft.com/office/drawing/2014/chart" uri="{C3380CC4-5D6E-409C-BE32-E72D297353CC}">
              <c16:uniqueId val="{00000000-5EFA-4680-A369-D6AEC825B024}"/>
            </c:ext>
          </c:extLst>
        </c:ser>
        <c:ser>
          <c:idx val="1"/>
          <c:order val="1"/>
          <c:tx>
            <c:strRef>
              <c:f>Impact_IIASA_Future_Career!$A$3</c:f>
              <c:strCache>
                <c:ptCount val="1"/>
                <c:pt idx="0">
                  <c:v>Strong positive influence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Impact_IIASA_Future_Career!$E$1:$F$1</c:f>
              <c:strCache>
                <c:ptCount val="2"/>
                <c:pt idx="0">
                  <c:v>Research Staff Alumni</c:v>
                </c:pt>
                <c:pt idx="1">
                  <c:v>Non-research Staff Alumni</c:v>
                </c:pt>
              </c:strCache>
            </c:strRef>
          </c:cat>
          <c:val>
            <c:numRef>
              <c:f>Impact_IIASA_Future_Career!$E$3:$F$3</c:f>
              <c:numCache>
                <c:formatCode>0%</c:formatCode>
                <c:ptCount val="2"/>
                <c:pt idx="0">
                  <c:v>0.6271186440677966</c:v>
                </c:pt>
                <c:pt idx="1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FA-4680-A369-D6AEC825B024}"/>
            </c:ext>
          </c:extLst>
        </c:ser>
        <c:ser>
          <c:idx val="2"/>
          <c:order val="2"/>
          <c:tx>
            <c:strRef>
              <c:f>Impact_IIASA_Future_Career!$A$4</c:f>
              <c:strCache>
                <c:ptCount val="1"/>
                <c:pt idx="0">
                  <c:v>VERY FEW similar institutes 	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Impact_IIASA_Future_Career!$E$1:$F$1</c:f>
              <c:strCache>
                <c:ptCount val="2"/>
                <c:pt idx="0">
                  <c:v>Research Staff Alumni</c:v>
                </c:pt>
                <c:pt idx="1">
                  <c:v>Non-research Staff Alumni</c:v>
                </c:pt>
              </c:strCache>
            </c:strRef>
          </c:cat>
          <c:val>
            <c:numRef>
              <c:f>Impact_IIASA_Future_Career!$E$4:$F$4</c:f>
            </c:numRef>
          </c:val>
          <c:extLst>
            <c:ext xmlns:c16="http://schemas.microsoft.com/office/drawing/2014/chart" uri="{C3380CC4-5D6E-409C-BE32-E72D297353CC}">
              <c16:uniqueId val="{00000002-5EFA-4680-A369-D6AEC825B024}"/>
            </c:ext>
          </c:extLst>
        </c:ser>
        <c:ser>
          <c:idx val="3"/>
          <c:order val="3"/>
          <c:tx>
            <c:strRef>
              <c:f>Impact_IIASA_Future_Career!$A$5</c:f>
              <c:strCache>
                <c:ptCount val="1"/>
                <c:pt idx="0">
                  <c:v>Slight positive influence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Impact_IIASA_Future_Career!$E$1:$F$1</c:f>
              <c:strCache>
                <c:ptCount val="2"/>
                <c:pt idx="0">
                  <c:v>Research Staff Alumni</c:v>
                </c:pt>
                <c:pt idx="1">
                  <c:v>Non-research Staff Alumni</c:v>
                </c:pt>
              </c:strCache>
            </c:strRef>
          </c:cat>
          <c:val>
            <c:numRef>
              <c:f>Impact_IIASA_Future_Career!$E$5:$F$5</c:f>
              <c:numCache>
                <c:formatCode>0%</c:formatCode>
                <c:ptCount val="2"/>
                <c:pt idx="0">
                  <c:v>0.25423728813559321</c:v>
                </c:pt>
                <c:pt idx="1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EFA-4680-A369-D6AEC825B024}"/>
            </c:ext>
          </c:extLst>
        </c:ser>
        <c:ser>
          <c:idx val="4"/>
          <c:order val="4"/>
          <c:tx>
            <c:strRef>
              <c:f>Impact_IIASA_Future_Career!$A$6</c:f>
              <c:strCache>
                <c:ptCount val="1"/>
                <c:pt idx="0">
                  <c:v>Unsure 	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Impact_IIASA_Future_Career!$E$1:$F$1</c:f>
              <c:strCache>
                <c:ptCount val="2"/>
                <c:pt idx="0">
                  <c:v>Research Staff Alumni</c:v>
                </c:pt>
                <c:pt idx="1">
                  <c:v>Non-research Staff Alumni</c:v>
                </c:pt>
              </c:strCache>
            </c:strRef>
          </c:cat>
          <c:val>
            <c:numRef>
              <c:f>Impact_IIASA_Future_Career!$E$6:$F$6</c:f>
            </c:numRef>
          </c:val>
          <c:extLst>
            <c:ext xmlns:c16="http://schemas.microsoft.com/office/drawing/2014/chart" uri="{C3380CC4-5D6E-409C-BE32-E72D297353CC}">
              <c16:uniqueId val="{00000004-5EFA-4680-A369-D6AEC825B024}"/>
            </c:ext>
          </c:extLst>
        </c:ser>
        <c:ser>
          <c:idx val="5"/>
          <c:order val="5"/>
          <c:tx>
            <c:strRef>
              <c:f>Impact_IIASA_Future_Career!$A$7</c:f>
              <c:strCache>
                <c:ptCount val="1"/>
                <c:pt idx="0">
                  <c:v>No influence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Impact_IIASA_Future_Career!$E$1:$F$1</c:f>
              <c:strCache>
                <c:ptCount val="2"/>
                <c:pt idx="0">
                  <c:v>Research Staff Alumni</c:v>
                </c:pt>
                <c:pt idx="1">
                  <c:v>Non-research Staff Alumni</c:v>
                </c:pt>
              </c:strCache>
            </c:strRef>
          </c:cat>
          <c:val>
            <c:numRef>
              <c:f>Impact_IIASA_Future_Career!$E$7:$F$7</c:f>
              <c:numCache>
                <c:formatCode>0%</c:formatCode>
                <c:ptCount val="2"/>
                <c:pt idx="0">
                  <c:v>0.11864406779661017</c:v>
                </c:pt>
                <c:pt idx="1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EFA-4680-A369-D6AEC825B024}"/>
            </c:ext>
          </c:extLst>
        </c:ser>
        <c:ser>
          <c:idx val="6"/>
          <c:order val="6"/>
          <c:tx>
            <c:strRef>
              <c:f>Impact_IIASA_Future_Career!$A$8</c:f>
              <c:strCache>
                <c:ptCount val="1"/>
                <c:pt idx="0">
                  <c:v>SEVERAL similar institutes	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Impact_IIASA_Future_Career!$E$1:$F$1</c:f>
              <c:strCache>
                <c:ptCount val="2"/>
                <c:pt idx="0">
                  <c:v>Research Staff Alumni</c:v>
                </c:pt>
                <c:pt idx="1">
                  <c:v>Non-research Staff Alumni</c:v>
                </c:pt>
              </c:strCache>
            </c:strRef>
          </c:cat>
          <c:val>
            <c:numRef>
              <c:f>Impact_IIASA_Future_Career!$E$8:$F$8</c:f>
            </c:numRef>
          </c:val>
          <c:extLst>
            <c:ext xmlns:c16="http://schemas.microsoft.com/office/drawing/2014/chart" uri="{C3380CC4-5D6E-409C-BE32-E72D297353CC}">
              <c16:uniqueId val="{00000006-5EFA-4680-A369-D6AEC825B024}"/>
            </c:ext>
          </c:extLst>
        </c:ser>
        <c:ser>
          <c:idx val="8"/>
          <c:order val="8"/>
          <c:tx>
            <c:strRef>
              <c:f>Impact_IIASA_Future_Career!$A$10</c:f>
              <c:strCache>
                <c:ptCount val="1"/>
                <c:pt idx="0">
                  <c:v>NOT UNIQUE at all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Impact_IIASA_Future_Career!$E$1:$F$1</c:f>
              <c:strCache>
                <c:ptCount val="2"/>
                <c:pt idx="0">
                  <c:v>Research Staff Alumni</c:v>
                </c:pt>
                <c:pt idx="1">
                  <c:v>Non-research Staff Alumni</c:v>
                </c:pt>
              </c:strCache>
            </c:strRef>
          </c:cat>
          <c:val>
            <c:numRef>
              <c:f>Impact_IIASA_Future_Career!$E$10:$F$10</c:f>
            </c:numRef>
          </c:val>
          <c:extLst>
            <c:ext xmlns:c16="http://schemas.microsoft.com/office/drawing/2014/chart" uri="{C3380CC4-5D6E-409C-BE32-E72D297353CC}">
              <c16:uniqueId val="{00000008-5EFA-4680-A369-D6AEC825B0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376637152"/>
        <c:axId val="376644040"/>
        <c:extLst>
          <c:ext xmlns:c15="http://schemas.microsoft.com/office/drawing/2012/chart" uri="{02D57815-91ED-43cb-92C2-25804820EDAC}">
            <c15:filteredBarSeries>
              <c15:ser>
                <c:idx val="7"/>
                <c:order val="7"/>
                <c:tx>
                  <c:strRef>
                    <c:extLst>
                      <c:ext uri="{02D57815-91ED-43cb-92C2-25804820EDAC}">
                        <c15:formulaRef>
                          <c15:sqref>Impact_IIASA_Future_Career!$A$9</c15:sqref>
                        </c15:formulaRef>
                      </c:ext>
                    </c:extLst>
                    <c:strCache>
                      <c:ptCount val="1"/>
                      <c:pt idx="0">
                        <c:v>Slight negative influence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Impact_IIASA_Future_Career!$E$1:$F$1</c15:sqref>
                        </c15:formulaRef>
                      </c:ext>
                    </c:extLst>
                    <c:strCache>
                      <c:ptCount val="2"/>
                      <c:pt idx="0">
                        <c:v>Research Staff Alumni</c:v>
                      </c:pt>
                      <c:pt idx="1">
                        <c:v>Non-research Staff Alumni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Impact_IIASA_Future_Career!$E$9:$F$9</c15:sqref>
                        </c15:formulaRef>
                      </c:ext>
                    </c:extLst>
                    <c:numCache>
                      <c:formatCode>0%</c:formatCode>
                      <c:ptCount val="2"/>
                      <c:pt idx="0">
                        <c:v>0</c:v>
                      </c:pt>
                      <c:pt idx="1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7-5EFA-4680-A369-D6AEC825B024}"/>
                  </c:ext>
                </c:extLst>
              </c15:ser>
            </c15:filteredBarSeries>
            <c15:filteredBarSeries>
              <c15:ser>
                <c:idx val="9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Impact_IIASA_Future_Career!$A$11</c15:sqref>
                        </c15:formulaRef>
                      </c:ext>
                    </c:extLst>
                    <c:strCache>
                      <c:ptCount val="1"/>
                      <c:pt idx="0">
                        <c:v>Strong negative influence</c:v>
                      </c:pt>
                    </c:strCache>
                  </c:strRef>
                </c:tx>
                <c:spPr>
                  <a:solidFill>
                    <a:schemeClr val="accent4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Impact_IIASA_Future_Career!$E$1:$F$1</c15:sqref>
                        </c15:formulaRef>
                      </c:ext>
                    </c:extLst>
                    <c:strCache>
                      <c:ptCount val="2"/>
                      <c:pt idx="0">
                        <c:v>Research Staff Alumni</c:v>
                      </c:pt>
                      <c:pt idx="1">
                        <c:v>Non-research Staff Alumni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Impact_IIASA_Future_Career!$E$11:$F$11</c15:sqref>
                        </c15:formulaRef>
                      </c:ext>
                    </c:extLst>
                    <c:numCache>
                      <c:formatCode>0%</c:formatCode>
                      <c:ptCount val="2"/>
                      <c:pt idx="0">
                        <c:v>0</c:v>
                      </c:pt>
                      <c:pt idx="1">
                        <c:v>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5EFA-4680-A369-D6AEC825B024}"/>
                  </c:ext>
                </c:extLst>
              </c15:ser>
            </c15:filteredBarSeries>
          </c:ext>
        </c:extLst>
      </c:barChart>
      <c:catAx>
        <c:axId val="376637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6644040"/>
        <c:crosses val="autoZero"/>
        <c:auto val="1"/>
        <c:lblAlgn val="ctr"/>
        <c:lblOffset val="100"/>
        <c:noMultiLvlLbl val="0"/>
      </c:catAx>
      <c:valAx>
        <c:axId val="376644040"/>
        <c:scaling>
          <c:orientation val="minMax"/>
          <c:max val="1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663715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Impact_IIASA_Future_Career!$A$13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Impact_IIASA_Future_Career!$G$12:$H$12</c:f>
              <c:strCache>
                <c:ptCount val="2"/>
                <c:pt idx="0">
                  <c:v>Postdoc Alumni</c:v>
                </c:pt>
                <c:pt idx="1">
                  <c:v>YSSP Alumni</c:v>
                </c:pt>
              </c:strCache>
            </c:strRef>
          </c:cat>
          <c:val>
            <c:numRef>
              <c:f>Impact_IIASA_Future_Career!$G$13:$H$13</c:f>
            </c:numRef>
          </c:val>
          <c:extLst>
            <c:ext xmlns:c16="http://schemas.microsoft.com/office/drawing/2014/chart" uri="{C3380CC4-5D6E-409C-BE32-E72D297353CC}">
              <c16:uniqueId val="{00000000-E3B9-43E1-AFEC-12F5B530D6E3}"/>
            </c:ext>
          </c:extLst>
        </c:ser>
        <c:ser>
          <c:idx val="1"/>
          <c:order val="1"/>
          <c:tx>
            <c:strRef>
              <c:f>Impact_IIASA_Future_Career!$A$14</c:f>
              <c:strCache>
                <c:ptCount val="1"/>
                <c:pt idx="0">
                  <c:v>To a very large extent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Impact_IIASA_Future_Career!$G$12:$H$12</c:f>
              <c:strCache>
                <c:ptCount val="2"/>
                <c:pt idx="0">
                  <c:v>Postdoc Alumni</c:v>
                </c:pt>
                <c:pt idx="1">
                  <c:v>YSSP Alumni</c:v>
                </c:pt>
              </c:strCache>
            </c:strRef>
          </c:cat>
          <c:val>
            <c:numRef>
              <c:f>Impact_IIASA_Future_Career!$G$14:$H$14</c:f>
              <c:numCache>
                <c:formatCode>0%</c:formatCode>
                <c:ptCount val="2"/>
                <c:pt idx="0">
                  <c:v>8.3333333333333329E-2</c:v>
                </c:pt>
                <c:pt idx="1">
                  <c:v>0.19480519480519481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B9-43E1-AFEC-12F5B530D6E3}"/>
            </c:ext>
          </c:extLst>
        </c:ser>
        <c:ser>
          <c:idx val="2"/>
          <c:order val="2"/>
          <c:tx>
            <c:strRef>
              <c:f>Impact_IIASA_Future_Career!$A$15</c:f>
              <c:strCache>
                <c:ptCount val="1"/>
                <c:pt idx="0">
                  <c:v>VERY FEW similar institutes 	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Impact_IIASA_Future_Career!$G$12:$H$12</c:f>
              <c:strCache>
                <c:ptCount val="2"/>
                <c:pt idx="0">
                  <c:v>Postdoc Alumni</c:v>
                </c:pt>
                <c:pt idx="1">
                  <c:v>YSSP Alumni</c:v>
                </c:pt>
              </c:strCache>
            </c:strRef>
          </c:cat>
          <c:val>
            <c:numRef>
              <c:f>Impact_IIASA_Future_Career!$G$15:$H$15</c:f>
            </c:numRef>
          </c:val>
          <c:extLst>
            <c:ext xmlns:c16="http://schemas.microsoft.com/office/drawing/2014/chart" uri="{C3380CC4-5D6E-409C-BE32-E72D297353CC}">
              <c16:uniqueId val="{00000002-E3B9-43E1-AFEC-12F5B530D6E3}"/>
            </c:ext>
          </c:extLst>
        </c:ser>
        <c:ser>
          <c:idx val="3"/>
          <c:order val="3"/>
          <c:tx>
            <c:strRef>
              <c:f>Impact_IIASA_Future_Career!$A$16</c:f>
              <c:strCache>
                <c:ptCount val="1"/>
                <c:pt idx="0">
                  <c:v>To a large extent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Impact_IIASA_Future_Career!$G$12:$H$12</c:f>
              <c:strCache>
                <c:ptCount val="2"/>
                <c:pt idx="0">
                  <c:v>Postdoc Alumni</c:v>
                </c:pt>
                <c:pt idx="1">
                  <c:v>YSSP Alumni</c:v>
                </c:pt>
              </c:strCache>
            </c:strRef>
          </c:cat>
          <c:val>
            <c:numRef>
              <c:f>Impact_IIASA_Future_Career!$G$16:$H$16</c:f>
              <c:numCache>
                <c:formatCode>0%</c:formatCode>
                <c:ptCount val="2"/>
                <c:pt idx="0">
                  <c:v>0.75</c:v>
                </c:pt>
                <c:pt idx="1">
                  <c:v>0.46320346320346323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3B9-43E1-AFEC-12F5B530D6E3}"/>
            </c:ext>
          </c:extLst>
        </c:ser>
        <c:ser>
          <c:idx val="4"/>
          <c:order val="4"/>
          <c:tx>
            <c:strRef>
              <c:f>Impact_IIASA_Future_Career!$A$17</c:f>
              <c:strCache>
                <c:ptCount val="1"/>
                <c:pt idx="0">
                  <c:v>Unsure 	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Impact_IIASA_Future_Career!$G$12:$H$12</c:f>
              <c:strCache>
                <c:ptCount val="2"/>
                <c:pt idx="0">
                  <c:v>Postdoc Alumni</c:v>
                </c:pt>
                <c:pt idx="1">
                  <c:v>YSSP Alumni</c:v>
                </c:pt>
              </c:strCache>
            </c:strRef>
          </c:cat>
          <c:val>
            <c:numRef>
              <c:f>Impact_IIASA_Future_Career!$G$17:$H$17</c:f>
            </c:numRef>
          </c:val>
          <c:extLst>
            <c:ext xmlns:c16="http://schemas.microsoft.com/office/drawing/2014/chart" uri="{C3380CC4-5D6E-409C-BE32-E72D297353CC}">
              <c16:uniqueId val="{00000004-E3B9-43E1-AFEC-12F5B530D6E3}"/>
            </c:ext>
          </c:extLst>
        </c:ser>
        <c:ser>
          <c:idx val="5"/>
          <c:order val="5"/>
          <c:tx>
            <c:strRef>
              <c:f>Impact_IIASA_Future_Career!$A$18</c:f>
              <c:strCache>
                <c:ptCount val="1"/>
                <c:pt idx="0">
                  <c:v>Undecided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Impact_IIASA_Future_Career!$G$12:$H$12</c:f>
              <c:strCache>
                <c:ptCount val="2"/>
                <c:pt idx="0">
                  <c:v>Postdoc Alumni</c:v>
                </c:pt>
                <c:pt idx="1">
                  <c:v>YSSP Alumni</c:v>
                </c:pt>
              </c:strCache>
            </c:strRef>
          </c:cat>
          <c:val>
            <c:numRef>
              <c:f>Impact_IIASA_Future_Career!$G$18:$H$18</c:f>
              <c:numCache>
                <c:formatCode>0%</c:formatCode>
                <c:ptCount val="2"/>
                <c:pt idx="0">
                  <c:v>8.3333333333333329E-2</c:v>
                </c:pt>
                <c:pt idx="1">
                  <c:v>6.9264069264069264E-2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3B9-43E1-AFEC-12F5B530D6E3}"/>
            </c:ext>
          </c:extLst>
        </c:ser>
        <c:ser>
          <c:idx val="6"/>
          <c:order val="6"/>
          <c:tx>
            <c:strRef>
              <c:f>Impact_IIASA_Future_Career!$A$19</c:f>
              <c:strCache>
                <c:ptCount val="1"/>
                <c:pt idx="0">
                  <c:v>SEVERAL similar institutes	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Impact_IIASA_Future_Career!$G$12:$H$12</c:f>
              <c:strCache>
                <c:ptCount val="2"/>
                <c:pt idx="0">
                  <c:v>Postdoc Alumni</c:v>
                </c:pt>
                <c:pt idx="1">
                  <c:v>YSSP Alumni</c:v>
                </c:pt>
              </c:strCache>
            </c:strRef>
          </c:cat>
          <c:val>
            <c:numRef>
              <c:f>Impact_IIASA_Future_Career!$G$19:$H$19</c:f>
            </c:numRef>
          </c:val>
          <c:extLst>
            <c:ext xmlns:c16="http://schemas.microsoft.com/office/drawing/2014/chart" uri="{C3380CC4-5D6E-409C-BE32-E72D297353CC}">
              <c16:uniqueId val="{00000006-E3B9-43E1-AFEC-12F5B530D6E3}"/>
            </c:ext>
          </c:extLst>
        </c:ser>
        <c:ser>
          <c:idx val="7"/>
          <c:order val="7"/>
          <c:tx>
            <c:strRef>
              <c:f>Impact_IIASA_Future_Career!$A$20</c:f>
              <c:strCache>
                <c:ptCount val="1"/>
                <c:pt idx="0">
                  <c:v>To a small extent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cat>
            <c:strRef>
              <c:f>Impact_IIASA_Future_Career!$G$12:$H$12</c:f>
              <c:strCache>
                <c:ptCount val="2"/>
                <c:pt idx="0">
                  <c:v>Postdoc Alumni</c:v>
                </c:pt>
                <c:pt idx="1">
                  <c:v>YSSP Alumni</c:v>
                </c:pt>
              </c:strCache>
            </c:strRef>
          </c:cat>
          <c:val>
            <c:numRef>
              <c:f>Impact_IIASA_Future_Career!$G$20:$H$20</c:f>
              <c:numCache>
                <c:formatCode>0%</c:formatCode>
                <c:ptCount val="2"/>
                <c:pt idx="0">
                  <c:v>8.3333333333333329E-2</c:v>
                </c:pt>
                <c:pt idx="1">
                  <c:v>0.25541125541125542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3B9-43E1-AFEC-12F5B530D6E3}"/>
            </c:ext>
          </c:extLst>
        </c:ser>
        <c:ser>
          <c:idx val="8"/>
          <c:order val="8"/>
          <c:tx>
            <c:strRef>
              <c:f>Impact_IIASA_Future_Career!$A$21</c:f>
              <c:strCache>
                <c:ptCount val="1"/>
                <c:pt idx="0">
                  <c:v>NOT UNIQUE at all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Impact_IIASA_Future_Career!$G$12:$H$12</c:f>
              <c:strCache>
                <c:ptCount val="2"/>
                <c:pt idx="0">
                  <c:v>Postdoc Alumni</c:v>
                </c:pt>
                <c:pt idx="1">
                  <c:v>YSSP Alumni</c:v>
                </c:pt>
              </c:strCache>
            </c:strRef>
          </c:cat>
          <c:val>
            <c:numRef>
              <c:f>Impact_IIASA_Future_Career!$G$21:$H$21</c:f>
            </c:numRef>
          </c:val>
          <c:extLst>
            <c:ext xmlns:c16="http://schemas.microsoft.com/office/drawing/2014/chart" uri="{C3380CC4-5D6E-409C-BE32-E72D297353CC}">
              <c16:uniqueId val="{00000008-E3B9-43E1-AFEC-12F5B530D6E3}"/>
            </c:ext>
          </c:extLst>
        </c:ser>
        <c:ser>
          <c:idx val="9"/>
          <c:order val="9"/>
          <c:tx>
            <c:strRef>
              <c:f>Impact_IIASA_Future_Career!$A$22</c:f>
              <c:strCache>
                <c:ptCount val="1"/>
                <c:pt idx="0">
                  <c:v>Not at all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Impact_IIASA_Future_Career!$G$12:$H$12</c:f>
              <c:strCache>
                <c:ptCount val="2"/>
                <c:pt idx="0">
                  <c:v>Postdoc Alumni</c:v>
                </c:pt>
                <c:pt idx="1">
                  <c:v>YSSP Alumni</c:v>
                </c:pt>
              </c:strCache>
            </c:strRef>
          </c:cat>
          <c:val>
            <c:numRef>
              <c:f>Impact_IIASA_Future_Career!$G$22:$H$22</c:f>
              <c:numCache>
                <c:formatCode>0%</c:formatCode>
                <c:ptCount val="2"/>
                <c:pt idx="0">
                  <c:v>0</c:v>
                </c:pt>
                <c:pt idx="1">
                  <c:v>1.7316017316017316E-2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3B9-43E1-AFEC-12F5B530D6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538290184"/>
        <c:axId val="538281328"/>
      </c:barChart>
      <c:catAx>
        <c:axId val="538290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8281328"/>
        <c:crosses val="autoZero"/>
        <c:auto val="1"/>
        <c:lblAlgn val="ctr"/>
        <c:lblOffset val="100"/>
        <c:noMultiLvlLbl val="0"/>
      </c:catAx>
      <c:valAx>
        <c:axId val="538281328"/>
        <c:scaling>
          <c:orientation val="minMax"/>
          <c:max val="1"/>
        </c:scaling>
        <c:delete val="1"/>
        <c:axPos val="l"/>
        <c:numFmt formatCode="0%" sourceLinked="1"/>
        <c:majorTickMark val="out"/>
        <c:minorTickMark val="none"/>
        <c:tickLblPos val="nextTo"/>
        <c:crossAx val="53829018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5885757632758031E-2"/>
          <c:y val="0.85847955985844759"/>
          <c:w val="0.93312374920211039"/>
          <c:h val="0.12124698259382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IIASA_Enable_Gain_New_Skills!$A$3</c:f>
              <c:strCache>
                <c:ptCount val="1"/>
                <c:pt idx="0">
                  <c:v>ONLY ONE of its kind	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IIASA_Enable_Gain_New_Skills!$C$1:$G$2</c:f>
              <c:multiLvlStrCache>
                <c:ptCount val="5"/>
                <c:lvl>
                  <c:pt idx="0">
                    <c:v>All respondents</c:v>
                  </c:pt>
                  <c:pt idx="1">
                    <c:v>Male</c:v>
                  </c:pt>
                  <c:pt idx="2">
                    <c:v>Female</c:v>
                  </c:pt>
                  <c:pt idx="3">
                    <c:v>Research Staff</c:v>
                  </c:pt>
                  <c:pt idx="4">
                    <c:v>Non-research Staff</c:v>
                  </c:pt>
                </c:lvl>
                <c:lvl>
                  <c:pt idx="1">
                    <c:v>Gender</c:v>
                  </c:pt>
                  <c:pt idx="3">
                    <c:v>Research/non-research staff</c:v>
                  </c:pt>
                </c:lvl>
              </c:multiLvlStrCache>
            </c:multiLvlStrRef>
          </c:cat>
          <c:val>
            <c:numRef>
              <c:f>IIASA_Enable_Gain_New_Skills!$C$3:$G$3</c:f>
            </c:numRef>
          </c:val>
          <c:extLst>
            <c:ext xmlns:c16="http://schemas.microsoft.com/office/drawing/2014/chart" uri="{C3380CC4-5D6E-409C-BE32-E72D297353CC}">
              <c16:uniqueId val="{00000000-03F6-467A-859D-FC1BB00EA7B8}"/>
            </c:ext>
          </c:extLst>
        </c:ser>
        <c:ser>
          <c:idx val="1"/>
          <c:order val="1"/>
          <c:tx>
            <c:strRef>
              <c:f>IIASA_Enable_Gain_New_Skills!$A$4</c:f>
              <c:strCache>
                <c:ptCount val="1"/>
                <c:pt idx="0">
                  <c:v>Gaining new skills &amp; have PDO</c:v>
                </c:pt>
              </c:strCache>
            </c:strRef>
          </c:tx>
          <c:spPr>
            <a:solidFill>
              <a:srgbClr val="62A39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IIASA_Enable_Gain_New_Skills!$C$1:$G$2</c:f>
              <c:multiLvlStrCache>
                <c:ptCount val="5"/>
                <c:lvl>
                  <c:pt idx="0">
                    <c:v>All respondents</c:v>
                  </c:pt>
                  <c:pt idx="1">
                    <c:v>Male</c:v>
                  </c:pt>
                  <c:pt idx="2">
                    <c:v>Female</c:v>
                  </c:pt>
                  <c:pt idx="3">
                    <c:v>Research Staff</c:v>
                  </c:pt>
                  <c:pt idx="4">
                    <c:v>Non-research Staff</c:v>
                  </c:pt>
                </c:lvl>
                <c:lvl>
                  <c:pt idx="1">
                    <c:v>Gender</c:v>
                  </c:pt>
                  <c:pt idx="3">
                    <c:v>Research/non-research staff</c:v>
                  </c:pt>
                </c:lvl>
              </c:multiLvlStrCache>
            </c:multiLvlStrRef>
          </c:cat>
          <c:val>
            <c:numRef>
              <c:f>IIASA_Enable_Gain_New_Skills!$C$4:$G$4</c:f>
              <c:numCache>
                <c:formatCode>0%</c:formatCode>
                <c:ptCount val="5"/>
                <c:pt idx="0">
                  <c:v>0.26785714285714285</c:v>
                </c:pt>
                <c:pt idx="1">
                  <c:v>0.29230769230769232</c:v>
                </c:pt>
                <c:pt idx="2">
                  <c:v>0.22222222222222221</c:v>
                </c:pt>
                <c:pt idx="3">
                  <c:v>0.31168831168831168</c:v>
                </c:pt>
                <c:pt idx="4">
                  <c:v>0.17142857142857143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F6-467A-859D-FC1BB00EA7B8}"/>
            </c:ext>
          </c:extLst>
        </c:ser>
        <c:ser>
          <c:idx val="2"/>
          <c:order val="2"/>
          <c:tx>
            <c:strRef>
              <c:f>IIASA_Enable_Gain_New_Skills!$A$5</c:f>
              <c:strCache>
                <c:ptCount val="1"/>
                <c:pt idx="0">
                  <c:v>VERY FEW similar institutes 	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multiLvlStrRef>
              <c:f>IIASA_Enable_Gain_New_Skills!$C$1:$G$2</c:f>
              <c:multiLvlStrCache>
                <c:ptCount val="5"/>
                <c:lvl>
                  <c:pt idx="0">
                    <c:v>All respondents</c:v>
                  </c:pt>
                  <c:pt idx="1">
                    <c:v>Male</c:v>
                  </c:pt>
                  <c:pt idx="2">
                    <c:v>Female</c:v>
                  </c:pt>
                  <c:pt idx="3">
                    <c:v>Research Staff</c:v>
                  </c:pt>
                  <c:pt idx="4">
                    <c:v>Non-research Staff</c:v>
                  </c:pt>
                </c:lvl>
                <c:lvl>
                  <c:pt idx="1">
                    <c:v>Gender</c:v>
                  </c:pt>
                  <c:pt idx="3">
                    <c:v>Research/non-research staff</c:v>
                  </c:pt>
                </c:lvl>
              </c:multiLvlStrCache>
            </c:multiLvlStrRef>
          </c:cat>
          <c:val>
            <c:numRef>
              <c:f>IIASA_Enable_Gain_New_Skills!$C$5:$G$5</c:f>
            </c:numRef>
          </c:val>
          <c:extLst>
            <c:ext xmlns:c16="http://schemas.microsoft.com/office/drawing/2014/chart" uri="{C3380CC4-5D6E-409C-BE32-E72D297353CC}">
              <c16:uniqueId val="{00000002-03F6-467A-859D-FC1BB00EA7B8}"/>
            </c:ext>
          </c:extLst>
        </c:ser>
        <c:ser>
          <c:idx val="3"/>
          <c:order val="3"/>
          <c:tx>
            <c:strRef>
              <c:f>IIASA_Enable_Gain_New_Skills!$A$6</c:f>
              <c:strCache>
                <c:ptCount val="1"/>
                <c:pt idx="0">
                  <c:v>Gaining new skills, want more PDO</c:v>
                </c:pt>
              </c:strCache>
            </c:strRef>
          </c:tx>
          <c:spPr>
            <a:solidFill>
              <a:srgbClr val="62A39F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IIASA_Enable_Gain_New_Skills!$C$1:$G$2</c:f>
              <c:multiLvlStrCache>
                <c:ptCount val="5"/>
                <c:lvl>
                  <c:pt idx="0">
                    <c:v>All respondents</c:v>
                  </c:pt>
                  <c:pt idx="1">
                    <c:v>Male</c:v>
                  </c:pt>
                  <c:pt idx="2">
                    <c:v>Female</c:v>
                  </c:pt>
                  <c:pt idx="3">
                    <c:v>Research Staff</c:v>
                  </c:pt>
                  <c:pt idx="4">
                    <c:v>Non-research Staff</c:v>
                  </c:pt>
                </c:lvl>
                <c:lvl>
                  <c:pt idx="1">
                    <c:v>Gender</c:v>
                  </c:pt>
                  <c:pt idx="3">
                    <c:v>Research/non-research staff</c:v>
                  </c:pt>
                </c:lvl>
              </c:multiLvlStrCache>
            </c:multiLvlStrRef>
          </c:cat>
          <c:val>
            <c:numRef>
              <c:f>IIASA_Enable_Gain_New_Skills!$C$6:$G$6</c:f>
              <c:numCache>
                <c:formatCode>0%</c:formatCode>
                <c:ptCount val="5"/>
                <c:pt idx="0">
                  <c:v>0.45535714285714285</c:v>
                </c:pt>
                <c:pt idx="1">
                  <c:v>0.43076923076923079</c:v>
                </c:pt>
                <c:pt idx="2">
                  <c:v>0.48888888888888887</c:v>
                </c:pt>
                <c:pt idx="3">
                  <c:v>0.50649350649350644</c:v>
                </c:pt>
                <c:pt idx="4">
                  <c:v>0.34285714285714286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3F6-467A-859D-FC1BB00EA7B8}"/>
            </c:ext>
          </c:extLst>
        </c:ser>
        <c:ser>
          <c:idx val="4"/>
          <c:order val="4"/>
          <c:tx>
            <c:strRef>
              <c:f>IIASA_Enable_Gain_New_Skills!$A$7</c:f>
              <c:strCache>
                <c:ptCount val="1"/>
                <c:pt idx="0">
                  <c:v>Unsure 	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multiLvlStrRef>
              <c:f>IIASA_Enable_Gain_New_Skills!$C$1:$G$2</c:f>
              <c:multiLvlStrCache>
                <c:ptCount val="5"/>
                <c:lvl>
                  <c:pt idx="0">
                    <c:v>All respondents</c:v>
                  </c:pt>
                  <c:pt idx="1">
                    <c:v>Male</c:v>
                  </c:pt>
                  <c:pt idx="2">
                    <c:v>Female</c:v>
                  </c:pt>
                  <c:pt idx="3">
                    <c:v>Research Staff</c:v>
                  </c:pt>
                  <c:pt idx="4">
                    <c:v>Non-research Staff</c:v>
                  </c:pt>
                </c:lvl>
                <c:lvl>
                  <c:pt idx="1">
                    <c:v>Gender</c:v>
                  </c:pt>
                  <c:pt idx="3">
                    <c:v>Research/non-research staff</c:v>
                  </c:pt>
                </c:lvl>
              </c:multiLvlStrCache>
            </c:multiLvlStrRef>
          </c:cat>
          <c:val>
            <c:numRef>
              <c:f>IIASA_Enable_Gain_New_Skills!$C$7:$G$7</c:f>
            </c:numRef>
          </c:val>
          <c:extLst>
            <c:ext xmlns:c16="http://schemas.microsoft.com/office/drawing/2014/chart" uri="{C3380CC4-5D6E-409C-BE32-E72D297353CC}">
              <c16:uniqueId val="{00000004-03F6-467A-859D-FC1BB00EA7B8}"/>
            </c:ext>
          </c:extLst>
        </c:ser>
        <c:ser>
          <c:idx val="5"/>
          <c:order val="5"/>
          <c:tx>
            <c:strRef>
              <c:f>IIASA_Enable_Gain_New_Skills!$A$8</c:f>
              <c:strCache>
                <c:ptCount val="1"/>
                <c:pt idx="0">
                  <c:v>Gaining new skills, but do not see how they benefit my career</c:v>
                </c:pt>
              </c:strCache>
            </c:strRef>
          </c:tx>
          <c:spPr>
            <a:solidFill>
              <a:srgbClr val="62A39F">
                <a:lumMod val="40000"/>
                <a:lumOff val="60000"/>
              </a:srgbClr>
            </a:solidFill>
            <a:ln>
              <a:noFill/>
            </a:ln>
            <a:effectLst/>
          </c:spPr>
          <c:invertIfNegative val="0"/>
          <c:cat>
            <c:multiLvlStrRef>
              <c:f>IIASA_Enable_Gain_New_Skills!$C$1:$G$2</c:f>
              <c:multiLvlStrCache>
                <c:ptCount val="5"/>
                <c:lvl>
                  <c:pt idx="0">
                    <c:v>All respondents</c:v>
                  </c:pt>
                  <c:pt idx="1">
                    <c:v>Male</c:v>
                  </c:pt>
                  <c:pt idx="2">
                    <c:v>Female</c:v>
                  </c:pt>
                  <c:pt idx="3">
                    <c:v>Research Staff</c:v>
                  </c:pt>
                  <c:pt idx="4">
                    <c:v>Non-research Staff</c:v>
                  </c:pt>
                </c:lvl>
                <c:lvl>
                  <c:pt idx="1">
                    <c:v>Gender</c:v>
                  </c:pt>
                  <c:pt idx="3">
                    <c:v>Research/non-research staff</c:v>
                  </c:pt>
                </c:lvl>
              </c:multiLvlStrCache>
            </c:multiLvlStrRef>
          </c:cat>
          <c:val>
            <c:numRef>
              <c:f>IIASA_Enable_Gain_New_Skills!$C$8:$G$8</c:f>
              <c:numCache>
                <c:formatCode>0%</c:formatCode>
                <c:ptCount val="5"/>
                <c:pt idx="0">
                  <c:v>6.25E-2</c:v>
                </c:pt>
                <c:pt idx="1">
                  <c:v>6.1538461538461542E-2</c:v>
                </c:pt>
                <c:pt idx="2">
                  <c:v>6.6666666666666666E-2</c:v>
                </c:pt>
                <c:pt idx="3">
                  <c:v>5.1948051948051951E-2</c:v>
                </c:pt>
                <c:pt idx="4">
                  <c:v>8.5714285714285715E-2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3F6-467A-859D-FC1BB00EA7B8}"/>
            </c:ext>
          </c:extLst>
        </c:ser>
        <c:ser>
          <c:idx val="6"/>
          <c:order val="6"/>
          <c:tx>
            <c:strRef>
              <c:f>IIASA_Enable_Gain_New_Skills!$A$9</c:f>
              <c:strCache>
                <c:ptCount val="1"/>
                <c:pt idx="0">
                  <c:v>SEVERAL similar institutes	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IIASA_Enable_Gain_New_Skills!$C$1:$G$2</c:f>
              <c:multiLvlStrCache>
                <c:ptCount val="5"/>
                <c:lvl>
                  <c:pt idx="0">
                    <c:v>All respondents</c:v>
                  </c:pt>
                  <c:pt idx="1">
                    <c:v>Male</c:v>
                  </c:pt>
                  <c:pt idx="2">
                    <c:v>Female</c:v>
                  </c:pt>
                  <c:pt idx="3">
                    <c:v>Research Staff</c:v>
                  </c:pt>
                  <c:pt idx="4">
                    <c:v>Non-research Staff</c:v>
                  </c:pt>
                </c:lvl>
                <c:lvl>
                  <c:pt idx="1">
                    <c:v>Gender</c:v>
                  </c:pt>
                  <c:pt idx="3">
                    <c:v>Research/non-research staff</c:v>
                  </c:pt>
                </c:lvl>
              </c:multiLvlStrCache>
            </c:multiLvlStrRef>
          </c:cat>
          <c:val>
            <c:numRef>
              <c:f>IIASA_Enable_Gain_New_Skills!$C$9:$G$9</c:f>
            </c:numRef>
          </c:val>
          <c:extLst>
            <c:ext xmlns:c16="http://schemas.microsoft.com/office/drawing/2014/chart" uri="{C3380CC4-5D6E-409C-BE32-E72D297353CC}">
              <c16:uniqueId val="{00000006-03F6-467A-859D-FC1BB00EA7B8}"/>
            </c:ext>
          </c:extLst>
        </c:ser>
        <c:ser>
          <c:idx val="7"/>
          <c:order val="7"/>
          <c:tx>
            <c:strRef>
              <c:f>IIASA_Enable_Gain_New_Skills!$A$10</c:f>
              <c:strCache>
                <c:ptCount val="1"/>
                <c:pt idx="0">
                  <c:v>Not gaining new skills &amp; do not have access to PDO</c:v>
                </c:pt>
              </c:strCache>
            </c:strRef>
          </c:tx>
          <c:spPr>
            <a:solidFill>
              <a:srgbClr val="62A39F">
                <a:lumMod val="20000"/>
                <a:lumOff val="80000"/>
              </a:srgbClr>
            </a:solidFill>
            <a:ln>
              <a:noFill/>
            </a:ln>
            <a:effectLst/>
          </c:spPr>
          <c:invertIfNegative val="0"/>
          <c:cat>
            <c:multiLvlStrRef>
              <c:f>IIASA_Enable_Gain_New_Skills!$C$1:$G$2</c:f>
              <c:multiLvlStrCache>
                <c:ptCount val="5"/>
                <c:lvl>
                  <c:pt idx="0">
                    <c:v>All respondents</c:v>
                  </c:pt>
                  <c:pt idx="1">
                    <c:v>Male</c:v>
                  </c:pt>
                  <c:pt idx="2">
                    <c:v>Female</c:v>
                  </c:pt>
                  <c:pt idx="3">
                    <c:v>Research Staff</c:v>
                  </c:pt>
                  <c:pt idx="4">
                    <c:v>Non-research Staff</c:v>
                  </c:pt>
                </c:lvl>
                <c:lvl>
                  <c:pt idx="1">
                    <c:v>Gender</c:v>
                  </c:pt>
                  <c:pt idx="3">
                    <c:v>Research/non-research staff</c:v>
                  </c:pt>
                </c:lvl>
              </c:multiLvlStrCache>
            </c:multiLvlStrRef>
          </c:cat>
          <c:val>
            <c:numRef>
              <c:f>IIASA_Enable_Gain_New_Skills!$C$10:$G$10</c:f>
              <c:numCache>
                <c:formatCode>0%</c:formatCode>
                <c:ptCount val="5"/>
                <c:pt idx="0">
                  <c:v>0.15178571428571427</c:v>
                </c:pt>
                <c:pt idx="1">
                  <c:v>0.13846153846153847</c:v>
                </c:pt>
                <c:pt idx="2">
                  <c:v>0.17777777777777778</c:v>
                </c:pt>
                <c:pt idx="3">
                  <c:v>9.0909090909090912E-2</c:v>
                </c:pt>
                <c:pt idx="4">
                  <c:v>0.2857142857142857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3F6-467A-859D-FC1BB00EA7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42909280"/>
        <c:axId val="289122168"/>
      </c:barChart>
      <c:catAx>
        <c:axId val="542909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9122168"/>
        <c:crosses val="autoZero"/>
        <c:auto val="1"/>
        <c:lblAlgn val="ctr"/>
        <c:lblOffset val="100"/>
        <c:noMultiLvlLbl val="0"/>
      </c:catAx>
      <c:valAx>
        <c:axId val="289122168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2909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357012269380279"/>
          <c:y val="0.60543228730720466"/>
          <c:w val="0.3150866244917977"/>
          <c:h val="0.357495401769179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Quality_IIASA_Operations_combin!$A$2</c:f>
              <c:strCache>
                <c:ptCount val="1"/>
                <c:pt idx="0">
                  <c:v>ONLY ONE of its kind	</c:v>
                </c:pt>
              </c:strCache>
            </c:strRef>
          </c:tx>
          <c:spPr>
            <a:solidFill>
              <a:srgbClr val="1CADE4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AD4-464E-B022-E0B527FB7F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Quality_IIASA_Operations_combin!$C$1:$K$1</c:f>
              <c:strCache>
                <c:ptCount val="7"/>
                <c:pt idx="0">
                  <c:v>All respondents</c:v>
                </c:pt>
                <c:pt idx="1">
                  <c:v>Research Staff Alumni</c:v>
                </c:pt>
                <c:pt idx="2">
                  <c:v>Non-research Staff Alumni</c:v>
                </c:pt>
                <c:pt idx="3">
                  <c:v>Postdoc Alumni</c:v>
                </c:pt>
                <c:pt idx="4">
                  <c:v>YSSP Alumni</c:v>
                </c:pt>
                <c:pt idx="5">
                  <c:v>High Level Stakeholders</c:v>
                </c:pt>
                <c:pt idx="6">
                  <c:v>Funders </c:v>
                </c:pt>
              </c:strCache>
            </c:strRef>
          </c:cat>
          <c:val>
            <c:numRef>
              <c:f>Quality_IIASA_Operations_combin!$C$2:$K$2</c:f>
            </c:numRef>
          </c:val>
          <c:extLst>
            <c:ext xmlns:c16="http://schemas.microsoft.com/office/drawing/2014/chart" uri="{C3380CC4-5D6E-409C-BE32-E72D297353CC}">
              <c16:uniqueId val="{00000001-DAD4-464E-B022-E0B527FB7FF7}"/>
            </c:ext>
          </c:extLst>
        </c:ser>
        <c:ser>
          <c:idx val="1"/>
          <c:order val="1"/>
          <c:tx>
            <c:strRef>
              <c:f>Quality_IIASA_Operations_combin!$A$3</c:f>
              <c:strCache>
                <c:ptCount val="1"/>
                <c:pt idx="0">
                  <c:v>Excellent</c:v>
                </c:pt>
              </c:strCache>
            </c:strRef>
          </c:tx>
          <c:spPr>
            <a:solidFill>
              <a:srgbClr val="42BA97">
                <a:lumMod val="75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Quality_IIASA_Operations_combin!$C$1:$K$1</c:f>
              <c:strCache>
                <c:ptCount val="7"/>
                <c:pt idx="0">
                  <c:v>All respondents</c:v>
                </c:pt>
                <c:pt idx="1">
                  <c:v>Research Staff Alumni</c:v>
                </c:pt>
                <c:pt idx="2">
                  <c:v>Non-research Staff Alumni</c:v>
                </c:pt>
                <c:pt idx="3">
                  <c:v>Postdoc Alumni</c:v>
                </c:pt>
                <c:pt idx="4">
                  <c:v>YSSP Alumni</c:v>
                </c:pt>
                <c:pt idx="5">
                  <c:v>High Level Stakeholders</c:v>
                </c:pt>
                <c:pt idx="6">
                  <c:v>Funders </c:v>
                </c:pt>
              </c:strCache>
            </c:strRef>
          </c:cat>
          <c:val>
            <c:numRef>
              <c:f>Quality_IIASA_Operations_combin!$C$3:$K$3</c:f>
              <c:numCache>
                <c:formatCode>0%</c:formatCode>
                <c:ptCount val="7"/>
                <c:pt idx="0">
                  <c:v>0.29736842105263156</c:v>
                </c:pt>
                <c:pt idx="1">
                  <c:v>0.27160493827160492</c:v>
                </c:pt>
                <c:pt idx="2">
                  <c:v>0.1</c:v>
                </c:pt>
                <c:pt idx="3">
                  <c:v>0.16666666666666666</c:v>
                </c:pt>
                <c:pt idx="4">
                  <c:v>0.33333333333333331</c:v>
                </c:pt>
                <c:pt idx="5">
                  <c:v>0.43478260869565216</c:v>
                </c:pt>
                <c:pt idx="6">
                  <c:v>0.5714285714285714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AD4-464E-B022-E0B527FB7FF7}"/>
            </c:ext>
          </c:extLst>
        </c:ser>
        <c:ser>
          <c:idx val="2"/>
          <c:order val="2"/>
          <c:tx>
            <c:strRef>
              <c:f>Quality_IIASA_Operations_combin!$A$4</c:f>
              <c:strCache>
                <c:ptCount val="1"/>
                <c:pt idx="0">
                  <c:v>VERY FEW similar institutes 	</c:v>
                </c:pt>
              </c:strCache>
            </c:strRef>
          </c:tx>
          <c:spPr>
            <a:solidFill>
              <a:srgbClr val="1CADE4">
                <a:lumMod val="20000"/>
                <a:lumOff val="80000"/>
              </a:srgbClr>
            </a:solidFill>
            <a:ln>
              <a:noFill/>
            </a:ln>
            <a:effectLst/>
          </c:spPr>
          <c:invertIfNegative val="0"/>
          <c:cat>
            <c:strRef>
              <c:f>Quality_IIASA_Operations_combin!$C$1:$K$1</c:f>
              <c:strCache>
                <c:ptCount val="7"/>
                <c:pt idx="0">
                  <c:v>All respondents</c:v>
                </c:pt>
                <c:pt idx="1">
                  <c:v>Research Staff Alumni</c:v>
                </c:pt>
                <c:pt idx="2">
                  <c:v>Non-research Staff Alumni</c:v>
                </c:pt>
                <c:pt idx="3">
                  <c:v>Postdoc Alumni</c:v>
                </c:pt>
                <c:pt idx="4">
                  <c:v>YSSP Alumni</c:v>
                </c:pt>
                <c:pt idx="5">
                  <c:v>High Level Stakeholders</c:v>
                </c:pt>
                <c:pt idx="6">
                  <c:v>Funders </c:v>
                </c:pt>
              </c:strCache>
            </c:strRef>
          </c:cat>
          <c:val>
            <c:numRef>
              <c:f>Quality_IIASA_Operations_combin!$C$4:$K$4</c:f>
            </c:numRef>
          </c:val>
          <c:extLst>
            <c:ext xmlns:c16="http://schemas.microsoft.com/office/drawing/2014/chart" uri="{C3380CC4-5D6E-409C-BE32-E72D297353CC}">
              <c16:uniqueId val="{00000003-DAD4-464E-B022-E0B527FB7FF7}"/>
            </c:ext>
          </c:extLst>
        </c:ser>
        <c:ser>
          <c:idx val="3"/>
          <c:order val="3"/>
          <c:tx>
            <c:strRef>
              <c:f>Quality_IIASA_Operations_combin!$A$5</c:f>
              <c:strCache>
                <c:ptCount val="1"/>
                <c:pt idx="0">
                  <c:v>Good</c:v>
                </c:pt>
              </c:strCache>
            </c:strRef>
          </c:tx>
          <c:spPr>
            <a:solidFill>
              <a:srgbClr val="42BA97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Quality_IIASA_Operations_combin!$C$1:$K$1</c:f>
              <c:strCache>
                <c:ptCount val="7"/>
                <c:pt idx="0">
                  <c:v>All respondents</c:v>
                </c:pt>
                <c:pt idx="1">
                  <c:v>Research Staff Alumni</c:v>
                </c:pt>
                <c:pt idx="2">
                  <c:v>Non-research Staff Alumni</c:v>
                </c:pt>
                <c:pt idx="3">
                  <c:v>Postdoc Alumni</c:v>
                </c:pt>
                <c:pt idx="4">
                  <c:v>YSSP Alumni</c:v>
                </c:pt>
                <c:pt idx="5">
                  <c:v>High Level Stakeholders</c:v>
                </c:pt>
                <c:pt idx="6">
                  <c:v>Funders </c:v>
                </c:pt>
              </c:strCache>
            </c:strRef>
          </c:cat>
          <c:val>
            <c:numRef>
              <c:f>Quality_IIASA_Operations_combin!$C$5:$K$5</c:f>
              <c:numCache>
                <c:formatCode>0%</c:formatCode>
                <c:ptCount val="7"/>
                <c:pt idx="0">
                  <c:v>0.43421052631578949</c:v>
                </c:pt>
                <c:pt idx="1">
                  <c:v>0.43209876543209874</c:v>
                </c:pt>
                <c:pt idx="2">
                  <c:v>0.5</c:v>
                </c:pt>
                <c:pt idx="3">
                  <c:v>0.75</c:v>
                </c:pt>
                <c:pt idx="4">
                  <c:v>0.47142857142857142</c:v>
                </c:pt>
                <c:pt idx="5">
                  <c:v>0.56521739130434778</c:v>
                </c:pt>
                <c:pt idx="6">
                  <c:v>0.2857142857142857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AD4-464E-B022-E0B527FB7FF7}"/>
            </c:ext>
          </c:extLst>
        </c:ser>
        <c:ser>
          <c:idx val="4"/>
          <c:order val="4"/>
          <c:tx>
            <c:strRef>
              <c:f>Quality_IIASA_Operations_combin!$A$6</c:f>
              <c:strCache>
                <c:ptCount val="1"/>
                <c:pt idx="0">
                  <c:v>Unsure 	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Quality_IIASA_Operations_combin!$C$1:$K$1</c:f>
              <c:strCache>
                <c:ptCount val="7"/>
                <c:pt idx="0">
                  <c:v>All respondents</c:v>
                </c:pt>
                <c:pt idx="1">
                  <c:v>Research Staff Alumni</c:v>
                </c:pt>
                <c:pt idx="2">
                  <c:v>Non-research Staff Alumni</c:v>
                </c:pt>
                <c:pt idx="3">
                  <c:v>Postdoc Alumni</c:v>
                </c:pt>
                <c:pt idx="4">
                  <c:v>YSSP Alumni</c:v>
                </c:pt>
                <c:pt idx="5">
                  <c:v>High Level Stakeholders</c:v>
                </c:pt>
                <c:pt idx="6">
                  <c:v>Funders </c:v>
                </c:pt>
              </c:strCache>
            </c:strRef>
          </c:cat>
          <c:val>
            <c:numRef>
              <c:f>Quality_IIASA_Operations_combin!$C$6:$K$6</c:f>
            </c:numRef>
          </c:val>
          <c:extLst>
            <c:ext xmlns:c16="http://schemas.microsoft.com/office/drawing/2014/chart" uri="{C3380CC4-5D6E-409C-BE32-E72D297353CC}">
              <c16:uniqueId val="{00000005-DAD4-464E-B022-E0B527FB7FF7}"/>
            </c:ext>
          </c:extLst>
        </c:ser>
        <c:ser>
          <c:idx val="5"/>
          <c:order val="5"/>
          <c:tx>
            <c:strRef>
              <c:f>Quality_IIASA_Operations_combin!$A$7</c:f>
              <c:strCache>
                <c:ptCount val="1"/>
                <c:pt idx="0">
                  <c:v>Unsure 	</c:v>
                </c:pt>
              </c:strCache>
            </c:strRef>
          </c:tx>
          <c:spPr>
            <a:solidFill>
              <a:srgbClr val="DFE3E5"/>
            </a:solidFill>
            <a:ln>
              <a:noFill/>
            </a:ln>
            <a:effectLst/>
          </c:spPr>
          <c:invertIfNegative val="0"/>
          <c:cat>
            <c:strRef>
              <c:f>Quality_IIASA_Operations_combin!$C$1:$K$1</c:f>
              <c:strCache>
                <c:ptCount val="7"/>
                <c:pt idx="0">
                  <c:v>All respondents</c:v>
                </c:pt>
                <c:pt idx="1">
                  <c:v>Research Staff Alumni</c:v>
                </c:pt>
                <c:pt idx="2">
                  <c:v>Non-research Staff Alumni</c:v>
                </c:pt>
                <c:pt idx="3">
                  <c:v>Postdoc Alumni</c:v>
                </c:pt>
                <c:pt idx="4">
                  <c:v>YSSP Alumni</c:v>
                </c:pt>
                <c:pt idx="5">
                  <c:v>High Level Stakeholders</c:v>
                </c:pt>
                <c:pt idx="6">
                  <c:v>Funders </c:v>
                </c:pt>
              </c:strCache>
            </c:strRef>
          </c:cat>
          <c:val>
            <c:numRef>
              <c:f>Quality_IIASA_Operations_combin!$C$7:$K$7</c:f>
              <c:numCache>
                <c:formatCode>0%</c:formatCode>
                <c:ptCount val="7"/>
                <c:pt idx="0">
                  <c:v>0.18157894736842106</c:v>
                </c:pt>
                <c:pt idx="1">
                  <c:v>0.2839506172839506</c:v>
                </c:pt>
                <c:pt idx="2">
                  <c:v>0.4</c:v>
                </c:pt>
                <c:pt idx="3">
                  <c:v>8.3333333333333329E-2</c:v>
                </c:pt>
                <c:pt idx="4">
                  <c:v>0.18571428571428572</c:v>
                </c:pt>
                <c:pt idx="5">
                  <c:v>0</c:v>
                </c:pt>
                <c:pt idx="6">
                  <c:v>0.14285714285714285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AD4-464E-B022-E0B527FB7FF7}"/>
            </c:ext>
          </c:extLst>
        </c:ser>
        <c:ser>
          <c:idx val="6"/>
          <c:order val="6"/>
          <c:tx>
            <c:strRef>
              <c:f>Quality_IIASA_Operations_combin!$A$8</c:f>
              <c:strCache>
                <c:ptCount val="1"/>
                <c:pt idx="0">
                  <c:v>SEVERAL similar institutes	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Quality_IIASA_Operations_combin!$C$1:$K$1</c:f>
              <c:strCache>
                <c:ptCount val="7"/>
                <c:pt idx="0">
                  <c:v>All respondents</c:v>
                </c:pt>
                <c:pt idx="1">
                  <c:v>Research Staff Alumni</c:v>
                </c:pt>
                <c:pt idx="2">
                  <c:v>Non-research Staff Alumni</c:v>
                </c:pt>
                <c:pt idx="3">
                  <c:v>Postdoc Alumni</c:v>
                </c:pt>
                <c:pt idx="4">
                  <c:v>YSSP Alumni</c:v>
                </c:pt>
                <c:pt idx="5">
                  <c:v>High Level Stakeholders</c:v>
                </c:pt>
                <c:pt idx="6">
                  <c:v>Funders </c:v>
                </c:pt>
              </c:strCache>
            </c:strRef>
          </c:cat>
          <c:val>
            <c:numRef>
              <c:f>Quality_IIASA_Operations_combin!$C$8:$K$8</c:f>
            </c:numRef>
          </c:val>
          <c:extLst>
            <c:ext xmlns:c16="http://schemas.microsoft.com/office/drawing/2014/chart" uri="{C3380CC4-5D6E-409C-BE32-E72D297353CC}">
              <c16:uniqueId val="{00000007-DAD4-464E-B022-E0B527FB7FF7}"/>
            </c:ext>
          </c:extLst>
        </c:ser>
        <c:ser>
          <c:idx val="7"/>
          <c:order val="7"/>
          <c:tx>
            <c:strRef>
              <c:f>Quality_IIASA_Operations_combin!$A$9</c:f>
              <c:strCache>
                <c:ptCount val="1"/>
                <c:pt idx="0">
                  <c:v>Poor</c:v>
                </c:pt>
              </c:strCache>
            </c:strRef>
          </c:tx>
          <c:spPr>
            <a:solidFill>
              <a:srgbClr val="FF7171"/>
            </a:solidFill>
            <a:ln>
              <a:noFill/>
            </a:ln>
            <a:effectLst/>
          </c:spPr>
          <c:invertIfNegative val="0"/>
          <c:cat>
            <c:strRef>
              <c:f>Quality_IIASA_Operations_combin!$C$1:$K$1</c:f>
              <c:strCache>
                <c:ptCount val="7"/>
                <c:pt idx="0">
                  <c:v>All respondents</c:v>
                </c:pt>
                <c:pt idx="1">
                  <c:v>Research Staff Alumni</c:v>
                </c:pt>
                <c:pt idx="2">
                  <c:v>Non-research Staff Alumni</c:v>
                </c:pt>
                <c:pt idx="3">
                  <c:v>Postdoc Alumni</c:v>
                </c:pt>
                <c:pt idx="4">
                  <c:v>YSSP Alumni</c:v>
                </c:pt>
                <c:pt idx="5">
                  <c:v>High Level Stakeholders</c:v>
                </c:pt>
                <c:pt idx="6">
                  <c:v>Funders </c:v>
                </c:pt>
              </c:strCache>
            </c:strRef>
          </c:cat>
          <c:val>
            <c:numRef>
              <c:f>Quality_IIASA_Operations_combin!$C$9:$K$9</c:f>
              <c:numCache>
                <c:formatCode>0%</c:formatCode>
                <c:ptCount val="7"/>
                <c:pt idx="0">
                  <c:v>7.8947368421052634E-3</c:v>
                </c:pt>
                <c:pt idx="1">
                  <c:v>1.2345679012345678E-2</c:v>
                </c:pt>
                <c:pt idx="2">
                  <c:v>0</c:v>
                </c:pt>
                <c:pt idx="3">
                  <c:v>0</c:v>
                </c:pt>
                <c:pt idx="4">
                  <c:v>9.5238095238095247E-3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AD4-464E-B022-E0B527FB7FF7}"/>
            </c:ext>
          </c:extLst>
        </c:ser>
        <c:ser>
          <c:idx val="8"/>
          <c:order val="8"/>
          <c:tx>
            <c:strRef>
              <c:f>Quality_IIASA_Operations_combin!$A$10</c:f>
              <c:strCache>
                <c:ptCount val="1"/>
                <c:pt idx="0">
                  <c:v>NOT UNIQUE at all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Quality_IIASA_Operations_combin!$C$1:$K$1</c:f>
              <c:strCache>
                <c:ptCount val="7"/>
                <c:pt idx="0">
                  <c:v>All respondents</c:v>
                </c:pt>
                <c:pt idx="1">
                  <c:v>Research Staff Alumni</c:v>
                </c:pt>
                <c:pt idx="2">
                  <c:v>Non-research Staff Alumni</c:v>
                </c:pt>
                <c:pt idx="3">
                  <c:v>Postdoc Alumni</c:v>
                </c:pt>
                <c:pt idx="4">
                  <c:v>YSSP Alumni</c:v>
                </c:pt>
                <c:pt idx="5">
                  <c:v>High Level Stakeholders</c:v>
                </c:pt>
                <c:pt idx="6">
                  <c:v>Funders </c:v>
                </c:pt>
              </c:strCache>
            </c:strRef>
          </c:cat>
          <c:val>
            <c:numRef>
              <c:f>Quality_IIASA_Operations_combin!$C$10:$K$10</c:f>
            </c:numRef>
          </c:val>
          <c:extLst>
            <c:ext xmlns:c16="http://schemas.microsoft.com/office/drawing/2014/chart" uri="{C3380CC4-5D6E-409C-BE32-E72D297353CC}">
              <c16:uniqueId val="{00000009-DAD4-464E-B022-E0B527FB7FF7}"/>
            </c:ext>
          </c:extLst>
        </c:ser>
        <c:ser>
          <c:idx val="9"/>
          <c:order val="9"/>
          <c:tx>
            <c:strRef>
              <c:f>Quality_IIASA_Operations_combin!$A$11</c:f>
              <c:strCache>
                <c:ptCount val="1"/>
                <c:pt idx="0">
                  <c:v>Very poor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Quality_IIASA_Operations_combin!$C$1:$K$1</c:f>
              <c:strCache>
                <c:ptCount val="7"/>
                <c:pt idx="0">
                  <c:v>All respondents</c:v>
                </c:pt>
                <c:pt idx="1">
                  <c:v>Research Staff Alumni</c:v>
                </c:pt>
                <c:pt idx="2">
                  <c:v>Non-research Staff Alumni</c:v>
                </c:pt>
                <c:pt idx="3">
                  <c:v>Postdoc Alumni</c:v>
                </c:pt>
                <c:pt idx="4">
                  <c:v>YSSP Alumni</c:v>
                </c:pt>
                <c:pt idx="5">
                  <c:v>High Level Stakeholders</c:v>
                </c:pt>
                <c:pt idx="6">
                  <c:v>Funders </c:v>
                </c:pt>
              </c:strCache>
            </c:strRef>
          </c:cat>
          <c:val>
            <c:numRef>
              <c:f>Quality_IIASA_Operations_combin!$C$11:$K$11</c:f>
              <c:numCache>
                <c:formatCode>0%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AD4-464E-B022-E0B527FB7F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31628312"/>
        <c:axId val="331628640"/>
      </c:barChart>
      <c:catAx>
        <c:axId val="331628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628640"/>
        <c:crosses val="autoZero"/>
        <c:auto val="1"/>
        <c:lblAlgn val="ctr"/>
        <c:lblOffset val="100"/>
        <c:noMultiLvlLbl val="0"/>
      </c:catAx>
      <c:valAx>
        <c:axId val="331628640"/>
        <c:scaling>
          <c:orientation val="minMax"/>
          <c:max val="1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62831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egendEntry>
        <c:idx val="4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Quality_IIASA_Operations_Curren!$A$2</c:f>
              <c:strCache>
                <c:ptCount val="1"/>
                <c:pt idx="0">
                  <c:v>ONLY ONE of its kind	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Quality_IIASA_Operations_Curren!$D$1:$G$1</c:f>
              <c:strCache>
                <c:ptCount val="4"/>
                <c:pt idx="0">
                  <c:v>Research</c:v>
                </c:pt>
                <c:pt idx="1">
                  <c:v>Capacity Development</c:v>
                </c:pt>
                <c:pt idx="2">
                  <c:v>Science-to-policy activities</c:v>
                </c:pt>
                <c:pt idx="3">
                  <c:v>Science Diplomacy</c:v>
                </c:pt>
              </c:strCache>
            </c:strRef>
          </c:cat>
          <c:val>
            <c:numRef>
              <c:f>Quality_IIASA_Operations_Curren!$D$2:$G$2</c:f>
            </c:numRef>
          </c:val>
          <c:extLst>
            <c:ext xmlns:c16="http://schemas.microsoft.com/office/drawing/2014/chart" uri="{C3380CC4-5D6E-409C-BE32-E72D297353CC}">
              <c16:uniqueId val="{00000000-A107-4742-B8C8-56EEADB339F9}"/>
            </c:ext>
          </c:extLst>
        </c:ser>
        <c:ser>
          <c:idx val="1"/>
          <c:order val="1"/>
          <c:tx>
            <c:strRef>
              <c:f>Quality_IIASA_Operations_Curren!$A$3</c:f>
              <c:strCache>
                <c:ptCount val="1"/>
                <c:pt idx="0">
                  <c:v>Excellent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accent4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Quality_IIASA_Operations_Curren!$D$1:$G$1</c:f>
              <c:strCache>
                <c:ptCount val="4"/>
                <c:pt idx="0">
                  <c:v>Research</c:v>
                </c:pt>
                <c:pt idx="1">
                  <c:v>Capacity Development</c:v>
                </c:pt>
                <c:pt idx="2">
                  <c:v>Science-to-policy activities</c:v>
                </c:pt>
                <c:pt idx="3">
                  <c:v>Science Diplomacy</c:v>
                </c:pt>
              </c:strCache>
            </c:strRef>
          </c:cat>
          <c:val>
            <c:numRef>
              <c:f>Quality_IIASA_Operations_Curren!$D$3:$G$3</c:f>
              <c:numCache>
                <c:formatCode>0%</c:formatCode>
                <c:ptCount val="4"/>
                <c:pt idx="0">
                  <c:v>0.54054054054054057</c:v>
                </c:pt>
                <c:pt idx="1">
                  <c:v>6.3063063063063057E-2</c:v>
                </c:pt>
                <c:pt idx="2">
                  <c:v>0.25225225225225223</c:v>
                </c:pt>
                <c:pt idx="3">
                  <c:v>0.13513513513513514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07-4742-B8C8-56EEADB339F9}"/>
            </c:ext>
          </c:extLst>
        </c:ser>
        <c:ser>
          <c:idx val="2"/>
          <c:order val="2"/>
          <c:tx>
            <c:strRef>
              <c:f>Quality_IIASA_Operations_Curren!$A$4</c:f>
              <c:strCache>
                <c:ptCount val="1"/>
                <c:pt idx="0">
                  <c:v>VERY FEW similar institutes 	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Quality_IIASA_Operations_Curren!$D$1:$G$1</c:f>
              <c:strCache>
                <c:ptCount val="4"/>
                <c:pt idx="0">
                  <c:v>Research</c:v>
                </c:pt>
                <c:pt idx="1">
                  <c:v>Capacity Development</c:v>
                </c:pt>
                <c:pt idx="2">
                  <c:v>Science-to-policy activities</c:v>
                </c:pt>
                <c:pt idx="3">
                  <c:v>Science Diplomacy</c:v>
                </c:pt>
              </c:strCache>
            </c:strRef>
          </c:cat>
          <c:val>
            <c:numRef>
              <c:f>Quality_IIASA_Operations_Curren!$D$4:$G$4</c:f>
            </c:numRef>
          </c:val>
          <c:extLst>
            <c:ext xmlns:c16="http://schemas.microsoft.com/office/drawing/2014/chart" uri="{C3380CC4-5D6E-409C-BE32-E72D297353CC}">
              <c16:uniqueId val="{00000002-A107-4742-B8C8-56EEADB339F9}"/>
            </c:ext>
          </c:extLst>
        </c:ser>
        <c:ser>
          <c:idx val="3"/>
          <c:order val="3"/>
          <c:tx>
            <c:strRef>
              <c:f>Quality_IIASA_Operations_Curren!$A$5</c:f>
              <c:strCache>
                <c:ptCount val="1"/>
                <c:pt idx="0">
                  <c:v>Good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Quality_IIASA_Operations_Curren!$D$1:$G$1</c:f>
              <c:strCache>
                <c:ptCount val="4"/>
                <c:pt idx="0">
                  <c:v>Research</c:v>
                </c:pt>
                <c:pt idx="1">
                  <c:v>Capacity Development</c:v>
                </c:pt>
                <c:pt idx="2">
                  <c:v>Science-to-policy activities</c:v>
                </c:pt>
                <c:pt idx="3">
                  <c:v>Science Diplomacy</c:v>
                </c:pt>
              </c:strCache>
            </c:strRef>
          </c:cat>
          <c:val>
            <c:numRef>
              <c:f>Quality_IIASA_Operations_Curren!$D$5:$G$5</c:f>
              <c:numCache>
                <c:formatCode>0%</c:formatCode>
                <c:ptCount val="4"/>
                <c:pt idx="0">
                  <c:v>0.35135135135135137</c:v>
                </c:pt>
                <c:pt idx="1">
                  <c:v>0.44144144144144143</c:v>
                </c:pt>
                <c:pt idx="2">
                  <c:v>0.4144144144144144</c:v>
                </c:pt>
                <c:pt idx="3">
                  <c:v>0.25225225225225223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107-4742-B8C8-56EEADB339F9}"/>
            </c:ext>
          </c:extLst>
        </c:ser>
        <c:ser>
          <c:idx val="4"/>
          <c:order val="4"/>
          <c:tx>
            <c:strRef>
              <c:f>Quality_IIASA_Operations_Curren!$A$6</c:f>
              <c:strCache>
                <c:ptCount val="1"/>
                <c:pt idx="0">
                  <c:v>Unsure 	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Quality_IIASA_Operations_Curren!$D$1:$G$1</c:f>
              <c:strCache>
                <c:ptCount val="4"/>
                <c:pt idx="0">
                  <c:v>Research</c:v>
                </c:pt>
                <c:pt idx="1">
                  <c:v>Capacity Development</c:v>
                </c:pt>
                <c:pt idx="2">
                  <c:v>Science-to-policy activities</c:v>
                </c:pt>
                <c:pt idx="3">
                  <c:v>Science Diplomacy</c:v>
                </c:pt>
              </c:strCache>
            </c:strRef>
          </c:cat>
          <c:val>
            <c:numRef>
              <c:f>Quality_IIASA_Operations_Curren!$D$6:$G$6</c:f>
            </c:numRef>
          </c:val>
          <c:extLst>
            <c:ext xmlns:c16="http://schemas.microsoft.com/office/drawing/2014/chart" uri="{C3380CC4-5D6E-409C-BE32-E72D297353CC}">
              <c16:uniqueId val="{00000004-A107-4742-B8C8-56EEADB339F9}"/>
            </c:ext>
          </c:extLst>
        </c:ser>
        <c:ser>
          <c:idx val="5"/>
          <c:order val="5"/>
          <c:tx>
            <c:strRef>
              <c:f>Quality_IIASA_Operations_Curren!$A$7</c:f>
              <c:strCache>
                <c:ptCount val="1"/>
                <c:pt idx="0">
                  <c:v>Unsure 	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Quality_IIASA_Operations_Curren!$D$1:$G$1</c:f>
              <c:strCache>
                <c:ptCount val="4"/>
                <c:pt idx="0">
                  <c:v>Research</c:v>
                </c:pt>
                <c:pt idx="1">
                  <c:v>Capacity Development</c:v>
                </c:pt>
                <c:pt idx="2">
                  <c:v>Science-to-policy activities</c:v>
                </c:pt>
                <c:pt idx="3">
                  <c:v>Science Diplomacy</c:v>
                </c:pt>
              </c:strCache>
            </c:strRef>
          </c:cat>
          <c:val>
            <c:numRef>
              <c:f>Quality_IIASA_Operations_Curren!$D$7:$G$7</c:f>
              <c:numCache>
                <c:formatCode>0%</c:formatCode>
                <c:ptCount val="4"/>
                <c:pt idx="0">
                  <c:v>0.10810810810810811</c:v>
                </c:pt>
                <c:pt idx="1">
                  <c:v>0.36936936936936937</c:v>
                </c:pt>
                <c:pt idx="2">
                  <c:v>0.25225225225225223</c:v>
                </c:pt>
                <c:pt idx="3">
                  <c:v>0.5495495495495496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107-4742-B8C8-56EEADB339F9}"/>
            </c:ext>
          </c:extLst>
        </c:ser>
        <c:ser>
          <c:idx val="6"/>
          <c:order val="6"/>
          <c:tx>
            <c:strRef>
              <c:f>Quality_IIASA_Operations_Curren!$A$8</c:f>
              <c:strCache>
                <c:ptCount val="1"/>
                <c:pt idx="0">
                  <c:v>SEVERAL similar institutes	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Quality_IIASA_Operations_Curren!$D$1:$G$1</c:f>
              <c:strCache>
                <c:ptCount val="4"/>
                <c:pt idx="0">
                  <c:v>Research</c:v>
                </c:pt>
                <c:pt idx="1">
                  <c:v>Capacity Development</c:v>
                </c:pt>
                <c:pt idx="2">
                  <c:v>Science-to-policy activities</c:v>
                </c:pt>
                <c:pt idx="3">
                  <c:v>Science Diplomacy</c:v>
                </c:pt>
              </c:strCache>
            </c:strRef>
          </c:cat>
          <c:val>
            <c:numRef>
              <c:f>Quality_IIASA_Operations_Curren!$D$8:$G$8</c:f>
            </c:numRef>
          </c:val>
          <c:extLst>
            <c:ext xmlns:c16="http://schemas.microsoft.com/office/drawing/2014/chart" uri="{C3380CC4-5D6E-409C-BE32-E72D297353CC}">
              <c16:uniqueId val="{00000006-A107-4742-B8C8-56EEADB339F9}"/>
            </c:ext>
          </c:extLst>
        </c:ser>
        <c:ser>
          <c:idx val="7"/>
          <c:order val="7"/>
          <c:tx>
            <c:strRef>
              <c:f>Quality_IIASA_Operations_Curren!$A$9</c:f>
              <c:strCache>
                <c:ptCount val="1"/>
                <c:pt idx="0">
                  <c:v>Poor</c:v>
                </c:pt>
              </c:strCache>
            </c:strRef>
          </c:tx>
          <c:spPr>
            <a:solidFill>
              <a:srgbClr val="FFD13F"/>
            </a:solidFill>
            <a:ln>
              <a:noFill/>
            </a:ln>
            <a:effectLst/>
          </c:spPr>
          <c:invertIfNegative val="0"/>
          <c:cat>
            <c:strRef>
              <c:f>Quality_IIASA_Operations_Curren!$D$1:$G$1</c:f>
              <c:strCache>
                <c:ptCount val="4"/>
                <c:pt idx="0">
                  <c:v>Research</c:v>
                </c:pt>
                <c:pt idx="1">
                  <c:v>Capacity Development</c:v>
                </c:pt>
                <c:pt idx="2">
                  <c:v>Science-to-policy activities</c:v>
                </c:pt>
                <c:pt idx="3">
                  <c:v>Science Diplomacy</c:v>
                </c:pt>
              </c:strCache>
            </c:strRef>
          </c:cat>
          <c:val>
            <c:numRef>
              <c:f>Quality_IIASA_Operations_Curren!$D$9:$G$9</c:f>
              <c:numCache>
                <c:formatCode>0%</c:formatCode>
                <c:ptCount val="4"/>
                <c:pt idx="0">
                  <c:v>0</c:v>
                </c:pt>
                <c:pt idx="1">
                  <c:v>0.10810810810810811</c:v>
                </c:pt>
                <c:pt idx="2">
                  <c:v>6.3063063063063057E-2</c:v>
                </c:pt>
                <c:pt idx="3">
                  <c:v>3.6036036036036036E-2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107-4742-B8C8-56EEADB339F9}"/>
            </c:ext>
          </c:extLst>
        </c:ser>
        <c:ser>
          <c:idx val="8"/>
          <c:order val="8"/>
          <c:tx>
            <c:strRef>
              <c:f>Quality_IIASA_Operations_Curren!$A$10</c:f>
              <c:strCache>
                <c:ptCount val="1"/>
                <c:pt idx="0">
                  <c:v>NOT UNIQUE at all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Quality_IIASA_Operations_Curren!$D$1:$G$1</c:f>
              <c:strCache>
                <c:ptCount val="4"/>
                <c:pt idx="0">
                  <c:v>Research</c:v>
                </c:pt>
                <c:pt idx="1">
                  <c:v>Capacity Development</c:v>
                </c:pt>
                <c:pt idx="2">
                  <c:v>Science-to-policy activities</c:v>
                </c:pt>
                <c:pt idx="3">
                  <c:v>Science Diplomacy</c:v>
                </c:pt>
              </c:strCache>
            </c:strRef>
          </c:cat>
          <c:val>
            <c:numRef>
              <c:f>Quality_IIASA_Operations_Curren!$D$10:$G$10</c:f>
            </c:numRef>
          </c:val>
          <c:extLst>
            <c:ext xmlns:c16="http://schemas.microsoft.com/office/drawing/2014/chart" uri="{C3380CC4-5D6E-409C-BE32-E72D297353CC}">
              <c16:uniqueId val="{00000008-A107-4742-B8C8-56EEADB339F9}"/>
            </c:ext>
          </c:extLst>
        </c:ser>
        <c:ser>
          <c:idx val="9"/>
          <c:order val="9"/>
          <c:tx>
            <c:strRef>
              <c:f>Quality_IIASA_Operations_Curren!$A$11</c:f>
              <c:strCache>
                <c:ptCount val="1"/>
                <c:pt idx="0">
                  <c:v>Very poor</c:v>
                </c:pt>
              </c:strCache>
            </c:strRef>
          </c:tx>
          <c:spPr>
            <a:solidFill>
              <a:srgbClr val="FF7171"/>
            </a:solidFill>
            <a:ln>
              <a:noFill/>
            </a:ln>
            <a:effectLst/>
          </c:spPr>
          <c:invertIfNegative val="0"/>
          <c:cat>
            <c:strRef>
              <c:f>Quality_IIASA_Operations_Curren!$D$1:$G$1</c:f>
              <c:strCache>
                <c:ptCount val="4"/>
                <c:pt idx="0">
                  <c:v>Research</c:v>
                </c:pt>
                <c:pt idx="1">
                  <c:v>Capacity Development</c:v>
                </c:pt>
                <c:pt idx="2">
                  <c:v>Science-to-policy activities</c:v>
                </c:pt>
                <c:pt idx="3">
                  <c:v>Science Diplomacy</c:v>
                </c:pt>
              </c:strCache>
            </c:strRef>
          </c:cat>
          <c:val>
            <c:numRef>
              <c:f>Quality_IIASA_Operations_Curren!$D$11:$G$11</c:f>
              <c:numCache>
                <c:formatCode>0%</c:formatCode>
                <c:ptCount val="4"/>
                <c:pt idx="0">
                  <c:v>0</c:v>
                </c:pt>
                <c:pt idx="1">
                  <c:v>1.8018018018018018E-2</c:v>
                </c:pt>
                <c:pt idx="2">
                  <c:v>1.8018018018018018E-2</c:v>
                </c:pt>
                <c:pt idx="3">
                  <c:v>2.7027027027027029E-2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107-4742-B8C8-56EEADB339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3195528"/>
        <c:axId val="443201432"/>
      </c:barChart>
      <c:catAx>
        <c:axId val="443195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3201432"/>
        <c:crosses val="autoZero"/>
        <c:auto val="1"/>
        <c:lblAlgn val="ctr"/>
        <c:lblOffset val="100"/>
        <c:noMultiLvlLbl val="0"/>
      </c:catAx>
      <c:valAx>
        <c:axId val="443201432"/>
        <c:scaling>
          <c:orientation val="minMax"/>
          <c:max val="1"/>
          <c:min val="0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319552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Influence_Impact_IIASA_Research!$A$2</c:f>
              <c:strCache>
                <c:ptCount val="1"/>
                <c:pt idx="0">
                  <c:v>ONLY ONE of its kind	</c:v>
                </c:pt>
              </c:strCache>
            </c:strRef>
          </c:tx>
          <c:spPr>
            <a:solidFill>
              <a:srgbClr val="1CADE4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96F-49F0-AC63-45F0E5EDF8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Influence_Impact_IIASA_Research!$C$1:$K$1</c:f>
              <c:strCache>
                <c:ptCount val="8"/>
                <c:pt idx="0">
                  <c:v>All respondents</c:v>
                </c:pt>
                <c:pt idx="1">
                  <c:v>Current staff</c:v>
                </c:pt>
                <c:pt idx="2">
                  <c:v>Research Staff Alumni</c:v>
                </c:pt>
                <c:pt idx="3">
                  <c:v>Non-research Staff Alumni</c:v>
                </c:pt>
                <c:pt idx="4">
                  <c:v>Postdoc Alumni</c:v>
                </c:pt>
                <c:pt idx="5">
                  <c:v>YSSP Alumni</c:v>
                </c:pt>
                <c:pt idx="6">
                  <c:v>High Level Stakeholders</c:v>
                </c:pt>
                <c:pt idx="7">
                  <c:v>Funders </c:v>
                </c:pt>
              </c:strCache>
            </c:strRef>
          </c:cat>
          <c:val>
            <c:numRef>
              <c:f>Influence_Impact_IIASA_Research!$C$2:$K$2</c:f>
            </c:numRef>
          </c:val>
          <c:extLst>
            <c:ext xmlns:c16="http://schemas.microsoft.com/office/drawing/2014/chart" uri="{C3380CC4-5D6E-409C-BE32-E72D297353CC}">
              <c16:uniqueId val="{00000001-896F-49F0-AC63-45F0E5EDF815}"/>
            </c:ext>
          </c:extLst>
        </c:ser>
        <c:ser>
          <c:idx val="1"/>
          <c:order val="1"/>
          <c:tx>
            <c:strRef>
              <c:f>Influence_Impact_IIASA_Research!$A$3</c:f>
              <c:strCache>
                <c:ptCount val="1"/>
                <c:pt idx="0">
                  <c:v>Highly influential</c:v>
                </c:pt>
              </c:strCache>
            </c:strRef>
          </c:tx>
          <c:spPr>
            <a:solidFill>
              <a:srgbClr val="42BA97">
                <a:lumMod val="75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Influence_Impact_IIASA_Research!$C$1:$K$1</c:f>
              <c:strCache>
                <c:ptCount val="8"/>
                <c:pt idx="0">
                  <c:v>All respondents</c:v>
                </c:pt>
                <c:pt idx="1">
                  <c:v>Current staff</c:v>
                </c:pt>
                <c:pt idx="2">
                  <c:v>Research Staff Alumni</c:v>
                </c:pt>
                <c:pt idx="3">
                  <c:v>Non-research Staff Alumni</c:v>
                </c:pt>
                <c:pt idx="4">
                  <c:v>Postdoc Alumni</c:v>
                </c:pt>
                <c:pt idx="5">
                  <c:v>YSSP Alumni</c:v>
                </c:pt>
                <c:pt idx="6">
                  <c:v>High Level Stakeholders</c:v>
                </c:pt>
                <c:pt idx="7">
                  <c:v>Funders </c:v>
                </c:pt>
              </c:strCache>
            </c:strRef>
          </c:cat>
          <c:val>
            <c:numRef>
              <c:f>Influence_Impact_IIASA_Research!$C$3:$K$3</c:f>
              <c:numCache>
                <c:formatCode>0%</c:formatCode>
                <c:ptCount val="8"/>
                <c:pt idx="0">
                  <c:v>0.39634146341463417</c:v>
                </c:pt>
                <c:pt idx="1">
                  <c:v>0.45045045045045046</c:v>
                </c:pt>
                <c:pt idx="2">
                  <c:v>0.37037037037037035</c:v>
                </c:pt>
                <c:pt idx="3">
                  <c:v>0.4</c:v>
                </c:pt>
                <c:pt idx="4">
                  <c:v>0.33333333333333331</c:v>
                </c:pt>
                <c:pt idx="5">
                  <c:v>0.3981042654028436</c:v>
                </c:pt>
                <c:pt idx="6">
                  <c:v>0.625</c:v>
                </c:pt>
                <c:pt idx="7">
                  <c:v>0.5714285714285714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96F-49F0-AC63-45F0E5EDF815}"/>
            </c:ext>
          </c:extLst>
        </c:ser>
        <c:ser>
          <c:idx val="2"/>
          <c:order val="2"/>
          <c:tx>
            <c:strRef>
              <c:f>Influence_Impact_IIASA_Research!$A$4</c:f>
              <c:strCache>
                <c:ptCount val="1"/>
                <c:pt idx="0">
                  <c:v>VERY FEW similar institutes 	</c:v>
                </c:pt>
              </c:strCache>
            </c:strRef>
          </c:tx>
          <c:spPr>
            <a:solidFill>
              <a:srgbClr val="1CADE4">
                <a:lumMod val="20000"/>
                <a:lumOff val="80000"/>
              </a:srgbClr>
            </a:solidFill>
            <a:ln>
              <a:noFill/>
            </a:ln>
            <a:effectLst/>
          </c:spPr>
          <c:invertIfNegative val="0"/>
          <c:cat>
            <c:strRef>
              <c:f>Influence_Impact_IIASA_Research!$C$1:$K$1</c:f>
              <c:strCache>
                <c:ptCount val="8"/>
                <c:pt idx="0">
                  <c:v>All respondents</c:v>
                </c:pt>
                <c:pt idx="1">
                  <c:v>Current staff</c:v>
                </c:pt>
                <c:pt idx="2">
                  <c:v>Research Staff Alumni</c:v>
                </c:pt>
                <c:pt idx="3">
                  <c:v>Non-research Staff Alumni</c:v>
                </c:pt>
                <c:pt idx="4">
                  <c:v>Postdoc Alumni</c:v>
                </c:pt>
                <c:pt idx="5">
                  <c:v>YSSP Alumni</c:v>
                </c:pt>
                <c:pt idx="6">
                  <c:v>High Level Stakeholders</c:v>
                </c:pt>
                <c:pt idx="7">
                  <c:v>Funders </c:v>
                </c:pt>
              </c:strCache>
            </c:strRef>
          </c:cat>
          <c:val>
            <c:numRef>
              <c:f>Influence_Impact_IIASA_Research!$C$4:$K$4</c:f>
            </c:numRef>
          </c:val>
          <c:extLst>
            <c:ext xmlns:c16="http://schemas.microsoft.com/office/drawing/2014/chart" uri="{C3380CC4-5D6E-409C-BE32-E72D297353CC}">
              <c16:uniqueId val="{00000003-896F-49F0-AC63-45F0E5EDF815}"/>
            </c:ext>
          </c:extLst>
        </c:ser>
        <c:ser>
          <c:idx val="3"/>
          <c:order val="3"/>
          <c:tx>
            <c:strRef>
              <c:f>Influence_Impact_IIASA_Research!$A$5</c:f>
              <c:strCache>
                <c:ptCount val="1"/>
                <c:pt idx="0">
                  <c:v>Somewhat influential</c:v>
                </c:pt>
              </c:strCache>
            </c:strRef>
          </c:tx>
          <c:spPr>
            <a:solidFill>
              <a:srgbClr val="42BA97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dLbl>
              <c:idx val="6"/>
              <c:layout>
                <c:manualLayout>
                  <c:x val="1.1562870330512358E-3"/>
                  <c:y val="2.4919963965252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96F-49F0-AC63-45F0E5EDF8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Influence_Impact_IIASA_Research!$C$1:$K$1</c:f>
              <c:strCache>
                <c:ptCount val="8"/>
                <c:pt idx="0">
                  <c:v>All respondents</c:v>
                </c:pt>
                <c:pt idx="1">
                  <c:v>Current staff</c:v>
                </c:pt>
                <c:pt idx="2">
                  <c:v>Research Staff Alumni</c:v>
                </c:pt>
                <c:pt idx="3">
                  <c:v>Non-research Staff Alumni</c:v>
                </c:pt>
                <c:pt idx="4">
                  <c:v>Postdoc Alumni</c:v>
                </c:pt>
                <c:pt idx="5">
                  <c:v>YSSP Alumni</c:v>
                </c:pt>
                <c:pt idx="6">
                  <c:v>High Level Stakeholders</c:v>
                </c:pt>
                <c:pt idx="7">
                  <c:v>Funders </c:v>
                </c:pt>
              </c:strCache>
            </c:strRef>
          </c:cat>
          <c:val>
            <c:numRef>
              <c:f>Influence_Impact_IIASA_Research!$C$5:$K$5</c:f>
              <c:numCache>
                <c:formatCode>0%</c:formatCode>
                <c:ptCount val="8"/>
                <c:pt idx="0">
                  <c:v>0.40040650406504064</c:v>
                </c:pt>
                <c:pt idx="1">
                  <c:v>0.43243243243243246</c:v>
                </c:pt>
                <c:pt idx="2">
                  <c:v>0.39506172839506171</c:v>
                </c:pt>
                <c:pt idx="3">
                  <c:v>0.4</c:v>
                </c:pt>
                <c:pt idx="4">
                  <c:v>0.58333333333333337</c:v>
                </c:pt>
                <c:pt idx="5">
                  <c:v>0.45023696682464454</c:v>
                </c:pt>
                <c:pt idx="6">
                  <c:v>0.33333333333333331</c:v>
                </c:pt>
                <c:pt idx="7">
                  <c:v>0.21428571428571427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96F-49F0-AC63-45F0E5EDF815}"/>
            </c:ext>
          </c:extLst>
        </c:ser>
        <c:ser>
          <c:idx val="4"/>
          <c:order val="4"/>
          <c:tx>
            <c:strRef>
              <c:f>Influence_Impact_IIASA_Research!$A$6</c:f>
              <c:strCache>
                <c:ptCount val="1"/>
                <c:pt idx="0">
                  <c:v>Unsure 	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Influence_Impact_IIASA_Research!$C$1:$K$1</c:f>
              <c:strCache>
                <c:ptCount val="8"/>
                <c:pt idx="0">
                  <c:v>All respondents</c:v>
                </c:pt>
                <c:pt idx="1">
                  <c:v>Current staff</c:v>
                </c:pt>
                <c:pt idx="2">
                  <c:v>Research Staff Alumni</c:v>
                </c:pt>
                <c:pt idx="3">
                  <c:v>Non-research Staff Alumni</c:v>
                </c:pt>
                <c:pt idx="4">
                  <c:v>Postdoc Alumni</c:v>
                </c:pt>
                <c:pt idx="5">
                  <c:v>YSSP Alumni</c:v>
                </c:pt>
                <c:pt idx="6">
                  <c:v>High Level Stakeholders</c:v>
                </c:pt>
                <c:pt idx="7">
                  <c:v>Funders </c:v>
                </c:pt>
              </c:strCache>
            </c:strRef>
          </c:cat>
          <c:val>
            <c:numRef>
              <c:f>Influence_Impact_IIASA_Research!$C$6:$K$6</c:f>
            </c:numRef>
          </c:val>
          <c:extLst>
            <c:ext xmlns:c16="http://schemas.microsoft.com/office/drawing/2014/chart" uri="{C3380CC4-5D6E-409C-BE32-E72D297353CC}">
              <c16:uniqueId val="{00000005-896F-49F0-AC63-45F0E5EDF815}"/>
            </c:ext>
          </c:extLst>
        </c:ser>
        <c:ser>
          <c:idx val="5"/>
          <c:order val="5"/>
          <c:tx>
            <c:strRef>
              <c:f>Influence_Impact_IIASA_Research!$A$7</c:f>
              <c:strCache>
                <c:ptCount val="1"/>
                <c:pt idx="0">
                  <c:v>Unsure 	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noFill/>
            </a:ln>
            <a:effectLst/>
          </c:spPr>
          <c:invertIfNegative val="0"/>
          <c:cat>
            <c:strRef>
              <c:f>Influence_Impact_IIASA_Research!$C$1:$K$1</c:f>
              <c:strCache>
                <c:ptCount val="8"/>
                <c:pt idx="0">
                  <c:v>All respondents</c:v>
                </c:pt>
                <c:pt idx="1">
                  <c:v>Current staff</c:v>
                </c:pt>
                <c:pt idx="2">
                  <c:v>Research Staff Alumni</c:v>
                </c:pt>
                <c:pt idx="3">
                  <c:v>Non-research Staff Alumni</c:v>
                </c:pt>
                <c:pt idx="4">
                  <c:v>Postdoc Alumni</c:v>
                </c:pt>
                <c:pt idx="5">
                  <c:v>YSSP Alumni</c:v>
                </c:pt>
                <c:pt idx="6">
                  <c:v>High Level Stakeholders</c:v>
                </c:pt>
                <c:pt idx="7">
                  <c:v>Funders </c:v>
                </c:pt>
              </c:strCache>
            </c:strRef>
          </c:cat>
          <c:val>
            <c:numRef>
              <c:f>Influence_Impact_IIASA_Research!$C$7:$K$7</c:f>
              <c:numCache>
                <c:formatCode>0%</c:formatCode>
                <c:ptCount val="8"/>
                <c:pt idx="0">
                  <c:v>0.10569105691056911</c:v>
                </c:pt>
                <c:pt idx="1">
                  <c:v>9.90990990990991E-2</c:v>
                </c:pt>
                <c:pt idx="2">
                  <c:v>0.14814814814814814</c:v>
                </c:pt>
                <c:pt idx="3">
                  <c:v>0.1</c:v>
                </c:pt>
                <c:pt idx="4">
                  <c:v>0</c:v>
                </c:pt>
                <c:pt idx="5">
                  <c:v>0.12322274881516587</c:v>
                </c:pt>
                <c:pt idx="6">
                  <c:v>0</c:v>
                </c:pt>
                <c:pt idx="7">
                  <c:v>0.14285714285714285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96F-49F0-AC63-45F0E5EDF815}"/>
            </c:ext>
          </c:extLst>
        </c:ser>
        <c:ser>
          <c:idx val="6"/>
          <c:order val="6"/>
          <c:tx>
            <c:strRef>
              <c:f>Influence_Impact_IIASA_Research!$A$8</c:f>
              <c:strCache>
                <c:ptCount val="1"/>
                <c:pt idx="0">
                  <c:v>SEVERAL similar institutes	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Influence_Impact_IIASA_Research!$C$1:$K$1</c:f>
              <c:strCache>
                <c:ptCount val="8"/>
                <c:pt idx="0">
                  <c:v>All respondents</c:v>
                </c:pt>
                <c:pt idx="1">
                  <c:v>Current staff</c:v>
                </c:pt>
                <c:pt idx="2">
                  <c:v>Research Staff Alumni</c:v>
                </c:pt>
                <c:pt idx="3">
                  <c:v>Non-research Staff Alumni</c:v>
                </c:pt>
                <c:pt idx="4">
                  <c:v>Postdoc Alumni</c:v>
                </c:pt>
                <c:pt idx="5">
                  <c:v>YSSP Alumni</c:v>
                </c:pt>
                <c:pt idx="6">
                  <c:v>High Level Stakeholders</c:v>
                </c:pt>
                <c:pt idx="7">
                  <c:v>Funders </c:v>
                </c:pt>
              </c:strCache>
            </c:strRef>
          </c:cat>
          <c:val>
            <c:numRef>
              <c:f>Influence_Impact_IIASA_Research!$C$8:$K$8</c:f>
            </c:numRef>
          </c:val>
          <c:extLst>
            <c:ext xmlns:c16="http://schemas.microsoft.com/office/drawing/2014/chart" uri="{C3380CC4-5D6E-409C-BE32-E72D297353CC}">
              <c16:uniqueId val="{00000007-896F-49F0-AC63-45F0E5EDF815}"/>
            </c:ext>
          </c:extLst>
        </c:ser>
        <c:ser>
          <c:idx val="7"/>
          <c:order val="7"/>
          <c:tx>
            <c:strRef>
              <c:f>Influence_Impact_IIASA_Research!$A$9</c:f>
              <c:strCache>
                <c:ptCount val="1"/>
                <c:pt idx="0">
                  <c:v>Slightly influential</c:v>
                </c:pt>
              </c:strCache>
            </c:strRef>
          </c:tx>
          <c:spPr>
            <a:solidFill>
              <a:srgbClr val="FFD13F"/>
            </a:solidFill>
            <a:ln>
              <a:noFill/>
            </a:ln>
            <a:effectLst/>
          </c:spPr>
          <c:invertIfNegative val="0"/>
          <c:cat>
            <c:strRef>
              <c:f>Influence_Impact_IIASA_Research!$C$1:$K$1</c:f>
              <c:strCache>
                <c:ptCount val="8"/>
                <c:pt idx="0">
                  <c:v>All respondents</c:v>
                </c:pt>
                <c:pt idx="1">
                  <c:v>Current staff</c:v>
                </c:pt>
                <c:pt idx="2">
                  <c:v>Research Staff Alumni</c:v>
                </c:pt>
                <c:pt idx="3">
                  <c:v>Non-research Staff Alumni</c:v>
                </c:pt>
                <c:pt idx="4">
                  <c:v>Postdoc Alumni</c:v>
                </c:pt>
                <c:pt idx="5">
                  <c:v>YSSP Alumni</c:v>
                </c:pt>
                <c:pt idx="6">
                  <c:v>High Level Stakeholders</c:v>
                </c:pt>
                <c:pt idx="7">
                  <c:v>Funders </c:v>
                </c:pt>
              </c:strCache>
            </c:strRef>
          </c:cat>
          <c:val>
            <c:numRef>
              <c:f>Influence_Impact_IIASA_Research!$C$9:$K$9</c:f>
              <c:numCache>
                <c:formatCode>0%</c:formatCode>
                <c:ptCount val="8"/>
                <c:pt idx="0">
                  <c:v>3.6585365853658534E-2</c:v>
                </c:pt>
                <c:pt idx="1">
                  <c:v>1.8018018018018018E-2</c:v>
                </c:pt>
                <c:pt idx="2">
                  <c:v>8.6419753086419748E-2</c:v>
                </c:pt>
                <c:pt idx="3">
                  <c:v>0.1</c:v>
                </c:pt>
                <c:pt idx="4">
                  <c:v>8.3333333333333329E-2</c:v>
                </c:pt>
                <c:pt idx="5">
                  <c:v>2.3696682464454975E-2</c:v>
                </c:pt>
                <c:pt idx="6">
                  <c:v>4.1666666666666664E-2</c:v>
                </c:pt>
                <c:pt idx="7">
                  <c:v>7.1428571428571425E-2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96F-49F0-AC63-45F0E5EDF8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31628312"/>
        <c:axId val="331628640"/>
      </c:barChart>
      <c:catAx>
        <c:axId val="331628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628640"/>
        <c:crosses val="autoZero"/>
        <c:auto val="1"/>
        <c:lblAlgn val="ctr"/>
        <c:lblOffset val="100"/>
        <c:noMultiLvlLbl val="0"/>
      </c:catAx>
      <c:valAx>
        <c:axId val="331628640"/>
        <c:scaling>
          <c:orientation val="minMax"/>
          <c:max val="1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62831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Influence_Impact_Capacity_Dev!$A$2</c:f>
              <c:strCache>
                <c:ptCount val="1"/>
                <c:pt idx="0">
                  <c:v>ONLY ONE of its kind	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Influence_Impact_Capacity_Dev!$C$1:$K$1</c:f>
              <c:strCache>
                <c:ptCount val="8"/>
                <c:pt idx="0">
                  <c:v>All respondents</c:v>
                </c:pt>
                <c:pt idx="1">
                  <c:v>Current staff</c:v>
                </c:pt>
                <c:pt idx="2">
                  <c:v>Research Staff Alumni</c:v>
                </c:pt>
                <c:pt idx="3">
                  <c:v>Non-research Staff Alumni</c:v>
                </c:pt>
                <c:pt idx="4">
                  <c:v>Postdoc Alumni</c:v>
                </c:pt>
                <c:pt idx="5">
                  <c:v>YSSP Alumni</c:v>
                </c:pt>
                <c:pt idx="6">
                  <c:v>High Level Stakeholders</c:v>
                </c:pt>
                <c:pt idx="7">
                  <c:v>Funders </c:v>
                </c:pt>
              </c:strCache>
            </c:strRef>
          </c:cat>
          <c:val>
            <c:numRef>
              <c:f>Influence_Impact_Capacity_Dev!$C$2:$K$2</c:f>
            </c:numRef>
          </c:val>
          <c:extLst>
            <c:ext xmlns:c16="http://schemas.microsoft.com/office/drawing/2014/chart" uri="{C3380CC4-5D6E-409C-BE32-E72D297353CC}">
              <c16:uniqueId val="{00000000-7DFE-4DCF-9DFD-B3CD40007C23}"/>
            </c:ext>
          </c:extLst>
        </c:ser>
        <c:ser>
          <c:idx val="1"/>
          <c:order val="1"/>
          <c:tx>
            <c:strRef>
              <c:f>Influence_Impact_Capacity_Dev!$A$3</c:f>
              <c:strCache>
                <c:ptCount val="1"/>
                <c:pt idx="0">
                  <c:v>Highly influential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Influence_Impact_Capacity_Dev!$C$1:$K$1</c:f>
              <c:strCache>
                <c:ptCount val="8"/>
                <c:pt idx="0">
                  <c:v>All respondents</c:v>
                </c:pt>
                <c:pt idx="1">
                  <c:v>Current staff</c:v>
                </c:pt>
                <c:pt idx="2">
                  <c:v>Research Staff Alumni</c:v>
                </c:pt>
                <c:pt idx="3">
                  <c:v>Non-research Staff Alumni</c:v>
                </c:pt>
                <c:pt idx="4">
                  <c:v>Postdoc Alumni</c:v>
                </c:pt>
                <c:pt idx="5">
                  <c:v>YSSP Alumni</c:v>
                </c:pt>
                <c:pt idx="6">
                  <c:v>High Level Stakeholders</c:v>
                </c:pt>
                <c:pt idx="7">
                  <c:v>Funders </c:v>
                </c:pt>
              </c:strCache>
            </c:strRef>
          </c:cat>
          <c:val>
            <c:numRef>
              <c:f>Influence_Impact_Capacity_Dev!$C$3:$K$3</c:f>
              <c:numCache>
                <c:formatCode>0%</c:formatCode>
                <c:ptCount val="8"/>
                <c:pt idx="0">
                  <c:v>0.13211382113821138</c:v>
                </c:pt>
                <c:pt idx="1">
                  <c:v>9.90990990990991E-2</c:v>
                </c:pt>
                <c:pt idx="2">
                  <c:v>0.17499999999999999</c:v>
                </c:pt>
                <c:pt idx="3">
                  <c:v>0.1</c:v>
                </c:pt>
                <c:pt idx="4">
                  <c:v>0</c:v>
                </c:pt>
                <c:pt idx="5">
                  <c:v>0.14761904761904762</c:v>
                </c:pt>
                <c:pt idx="6">
                  <c:v>0.25</c:v>
                </c:pt>
                <c:pt idx="7">
                  <c:v>0.14285714285714285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FE-4DCF-9DFD-B3CD40007C23}"/>
            </c:ext>
          </c:extLst>
        </c:ser>
        <c:ser>
          <c:idx val="2"/>
          <c:order val="2"/>
          <c:tx>
            <c:strRef>
              <c:f>Influence_Impact_Capacity_Dev!$A$4</c:f>
              <c:strCache>
                <c:ptCount val="1"/>
                <c:pt idx="0">
                  <c:v>VERY FEW similar institutes 	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Influence_Impact_Capacity_Dev!$C$1:$K$1</c:f>
              <c:strCache>
                <c:ptCount val="8"/>
                <c:pt idx="0">
                  <c:v>All respondents</c:v>
                </c:pt>
                <c:pt idx="1">
                  <c:v>Current staff</c:v>
                </c:pt>
                <c:pt idx="2">
                  <c:v>Research Staff Alumni</c:v>
                </c:pt>
                <c:pt idx="3">
                  <c:v>Non-research Staff Alumni</c:v>
                </c:pt>
                <c:pt idx="4">
                  <c:v>Postdoc Alumni</c:v>
                </c:pt>
                <c:pt idx="5">
                  <c:v>YSSP Alumni</c:v>
                </c:pt>
                <c:pt idx="6">
                  <c:v>High Level Stakeholders</c:v>
                </c:pt>
                <c:pt idx="7">
                  <c:v>Funders </c:v>
                </c:pt>
              </c:strCache>
            </c:strRef>
          </c:cat>
          <c:val>
            <c:numRef>
              <c:f>Influence_Impact_Capacity_Dev!$C$4:$K$4</c:f>
            </c:numRef>
          </c:val>
          <c:extLst>
            <c:ext xmlns:c16="http://schemas.microsoft.com/office/drawing/2014/chart" uri="{C3380CC4-5D6E-409C-BE32-E72D297353CC}">
              <c16:uniqueId val="{00000002-7DFE-4DCF-9DFD-B3CD40007C23}"/>
            </c:ext>
          </c:extLst>
        </c:ser>
        <c:ser>
          <c:idx val="3"/>
          <c:order val="3"/>
          <c:tx>
            <c:strRef>
              <c:f>Influence_Impact_Capacity_Dev!$A$5</c:f>
              <c:strCache>
                <c:ptCount val="1"/>
                <c:pt idx="0">
                  <c:v>Somewhat influential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Influence_Impact_Capacity_Dev!$C$1:$K$1</c:f>
              <c:strCache>
                <c:ptCount val="8"/>
                <c:pt idx="0">
                  <c:v>All respondents</c:v>
                </c:pt>
                <c:pt idx="1">
                  <c:v>Current staff</c:v>
                </c:pt>
                <c:pt idx="2">
                  <c:v>Research Staff Alumni</c:v>
                </c:pt>
                <c:pt idx="3">
                  <c:v>Non-research Staff Alumni</c:v>
                </c:pt>
                <c:pt idx="4">
                  <c:v>Postdoc Alumni</c:v>
                </c:pt>
                <c:pt idx="5">
                  <c:v>YSSP Alumni</c:v>
                </c:pt>
                <c:pt idx="6">
                  <c:v>High Level Stakeholders</c:v>
                </c:pt>
                <c:pt idx="7">
                  <c:v>Funders </c:v>
                </c:pt>
              </c:strCache>
            </c:strRef>
          </c:cat>
          <c:val>
            <c:numRef>
              <c:f>Influence_Impact_Capacity_Dev!$C$5:$K$5</c:f>
              <c:numCache>
                <c:formatCode>0%</c:formatCode>
                <c:ptCount val="8"/>
                <c:pt idx="0">
                  <c:v>0.37398373983739835</c:v>
                </c:pt>
                <c:pt idx="1">
                  <c:v>0.38738738738738737</c:v>
                </c:pt>
                <c:pt idx="2">
                  <c:v>0.28749999999999998</c:v>
                </c:pt>
                <c:pt idx="3">
                  <c:v>0.4</c:v>
                </c:pt>
                <c:pt idx="4">
                  <c:v>0.33333333333333331</c:v>
                </c:pt>
                <c:pt idx="5">
                  <c:v>0.43333333333333335</c:v>
                </c:pt>
                <c:pt idx="6">
                  <c:v>0.625</c:v>
                </c:pt>
                <c:pt idx="7">
                  <c:v>0.2857142857142857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DFE-4DCF-9DFD-B3CD40007C23}"/>
            </c:ext>
          </c:extLst>
        </c:ser>
        <c:ser>
          <c:idx val="4"/>
          <c:order val="4"/>
          <c:tx>
            <c:strRef>
              <c:f>Influence_Impact_Capacity_Dev!$A$6</c:f>
              <c:strCache>
                <c:ptCount val="1"/>
                <c:pt idx="0">
                  <c:v>Unsure 	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Influence_Impact_Capacity_Dev!$C$1:$K$1</c:f>
              <c:strCache>
                <c:ptCount val="8"/>
                <c:pt idx="0">
                  <c:v>All respondents</c:v>
                </c:pt>
                <c:pt idx="1">
                  <c:v>Current staff</c:v>
                </c:pt>
                <c:pt idx="2">
                  <c:v>Research Staff Alumni</c:v>
                </c:pt>
                <c:pt idx="3">
                  <c:v>Non-research Staff Alumni</c:v>
                </c:pt>
                <c:pt idx="4">
                  <c:v>Postdoc Alumni</c:v>
                </c:pt>
                <c:pt idx="5">
                  <c:v>YSSP Alumni</c:v>
                </c:pt>
                <c:pt idx="6">
                  <c:v>High Level Stakeholders</c:v>
                </c:pt>
                <c:pt idx="7">
                  <c:v>Funders </c:v>
                </c:pt>
              </c:strCache>
            </c:strRef>
          </c:cat>
          <c:val>
            <c:numRef>
              <c:f>Influence_Impact_Capacity_Dev!$C$6:$K$6</c:f>
            </c:numRef>
          </c:val>
          <c:extLst>
            <c:ext xmlns:c16="http://schemas.microsoft.com/office/drawing/2014/chart" uri="{C3380CC4-5D6E-409C-BE32-E72D297353CC}">
              <c16:uniqueId val="{00000004-7DFE-4DCF-9DFD-B3CD40007C23}"/>
            </c:ext>
          </c:extLst>
        </c:ser>
        <c:ser>
          <c:idx val="5"/>
          <c:order val="5"/>
          <c:tx>
            <c:strRef>
              <c:f>Influence_Impact_Capacity_Dev!$A$7</c:f>
              <c:strCache>
                <c:ptCount val="1"/>
                <c:pt idx="0">
                  <c:v>Unsure 	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Influence_Impact_Capacity_Dev!$C$1:$K$1</c:f>
              <c:strCache>
                <c:ptCount val="8"/>
                <c:pt idx="0">
                  <c:v>All respondents</c:v>
                </c:pt>
                <c:pt idx="1">
                  <c:v>Current staff</c:v>
                </c:pt>
                <c:pt idx="2">
                  <c:v>Research Staff Alumni</c:v>
                </c:pt>
                <c:pt idx="3">
                  <c:v>Non-research Staff Alumni</c:v>
                </c:pt>
                <c:pt idx="4">
                  <c:v>Postdoc Alumni</c:v>
                </c:pt>
                <c:pt idx="5">
                  <c:v>YSSP Alumni</c:v>
                </c:pt>
                <c:pt idx="6">
                  <c:v>High Level Stakeholders</c:v>
                </c:pt>
                <c:pt idx="7">
                  <c:v>Funders </c:v>
                </c:pt>
              </c:strCache>
            </c:strRef>
          </c:cat>
          <c:val>
            <c:numRef>
              <c:f>Influence_Impact_Capacity_Dev!$C$7:$K$7</c:f>
              <c:numCache>
                <c:formatCode>0%</c:formatCode>
                <c:ptCount val="8"/>
                <c:pt idx="0">
                  <c:v>0.33130081300813008</c:v>
                </c:pt>
                <c:pt idx="1">
                  <c:v>0.29729729729729731</c:v>
                </c:pt>
                <c:pt idx="2">
                  <c:v>0.42499999999999999</c:v>
                </c:pt>
                <c:pt idx="3">
                  <c:v>0.4</c:v>
                </c:pt>
                <c:pt idx="4">
                  <c:v>0.5</c:v>
                </c:pt>
                <c:pt idx="5">
                  <c:v>0.36666666666666664</c:v>
                </c:pt>
                <c:pt idx="6">
                  <c:v>4.1666666666666664E-2</c:v>
                </c:pt>
                <c:pt idx="7">
                  <c:v>0.5714285714285714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DFE-4DCF-9DFD-B3CD40007C23}"/>
            </c:ext>
          </c:extLst>
        </c:ser>
        <c:ser>
          <c:idx val="6"/>
          <c:order val="6"/>
          <c:tx>
            <c:strRef>
              <c:f>Influence_Impact_Capacity_Dev!$A$8</c:f>
              <c:strCache>
                <c:ptCount val="1"/>
                <c:pt idx="0">
                  <c:v>SEVERAL similar institutes	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Influence_Impact_Capacity_Dev!$C$1:$K$1</c:f>
              <c:strCache>
                <c:ptCount val="8"/>
                <c:pt idx="0">
                  <c:v>All respondents</c:v>
                </c:pt>
                <c:pt idx="1">
                  <c:v>Current staff</c:v>
                </c:pt>
                <c:pt idx="2">
                  <c:v>Research Staff Alumni</c:v>
                </c:pt>
                <c:pt idx="3">
                  <c:v>Non-research Staff Alumni</c:v>
                </c:pt>
                <c:pt idx="4">
                  <c:v>Postdoc Alumni</c:v>
                </c:pt>
                <c:pt idx="5">
                  <c:v>YSSP Alumni</c:v>
                </c:pt>
                <c:pt idx="6">
                  <c:v>High Level Stakeholders</c:v>
                </c:pt>
                <c:pt idx="7">
                  <c:v>Funders </c:v>
                </c:pt>
              </c:strCache>
            </c:strRef>
          </c:cat>
          <c:val>
            <c:numRef>
              <c:f>Influence_Impact_Capacity_Dev!$C$8:$K$8</c:f>
            </c:numRef>
          </c:val>
          <c:extLst>
            <c:ext xmlns:c16="http://schemas.microsoft.com/office/drawing/2014/chart" uri="{C3380CC4-5D6E-409C-BE32-E72D297353CC}">
              <c16:uniqueId val="{00000006-7DFE-4DCF-9DFD-B3CD40007C23}"/>
            </c:ext>
          </c:extLst>
        </c:ser>
        <c:ser>
          <c:idx val="7"/>
          <c:order val="7"/>
          <c:tx>
            <c:strRef>
              <c:f>Influence_Impact_Capacity_Dev!$A$9</c:f>
              <c:strCache>
                <c:ptCount val="1"/>
                <c:pt idx="0">
                  <c:v>Slightly influential</c:v>
                </c:pt>
              </c:strCache>
            </c:strRef>
          </c:tx>
          <c:spPr>
            <a:solidFill>
              <a:srgbClr val="FFD13F">
                <a:alpha val="76078"/>
              </a:srgbClr>
            </a:solidFill>
            <a:ln>
              <a:noFill/>
            </a:ln>
            <a:effectLst/>
          </c:spPr>
          <c:invertIfNegative val="0"/>
          <c:cat>
            <c:strRef>
              <c:f>Influence_Impact_Capacity_Dev!$C$1:$K$1</c:f>
              <c:strCache>
                <c:ptCount val="8"/>
                <c:pt idx="0">
                  <c:v>All respondents</c:v>
                </c:pt>
                <c:pt idx="1">
                  <c:v>Current staff</c:v>
                </c:pt>
                <c:pt idx="2">
                  <c:v>Research Staff Alumni</c:v>
                </c:pt>
                <c:pt idx="3">
                  <c:v>Non-research Staff Alumni</c:v>
                </c:pt>
                <c:pt idx="4">
                  <c:v>Postdoc Alumni</c:v>
                </c:pt>
                <c:pt idx="5">
                  <c:v>YSSP Alumni</c:v>
                </c:pt>
                <c:pt idx="6">
                  <c:v>High Level Stakeholders</c:v>
                </c:pt>
                <c:pt idx="7">
                  <c:v>Funders </c:v>
                </c:pt>
              </c:strCache>
            </c:strRef>
          </c:cat>
          <c:val>
            <c:numRef>
              <c:f>Influence_Impact_Capacity_Dev!$C$9:$K$9</c:f>
              <c:numCache>
                <c:formatCode>0%</c:formatCode>
                <c:ptCount val="8"/>
                <c:pt idx="0">
                  <c:v>8.3333333333333329E-2</c:v>
                </c:pt>
                <c:pt idx="1">
                  <c:v>0.17117117117117117</c:v>
                </c:pt>
                <c:pt idx="2">
                  <c:v>0.1125</c:v>
                </c:pt>
                <c:pt idx="3">
                  <c:v>0</c:v>
                </c:pt>
                <c:pt idx="4">
                  <c:v>0.16666666666666666</c:v>
                </c:pt>
                <c:pt idx="5">
                  <c:v>4.2857142857142858E-2</c:v>
                </c:pt>
                <c:pt idx="6">
                  <c:v>8.3333333333333329E-2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DFE-4DCF-9DFD-B3CD40007C23}"/>
            </c:ext>
          </c:extLst>
        </c:ser>
        <c:ser>
          <c:idx val="8"/>
          <c:order val="8"/>
          <c:tx>
            <c:strRef>
              <c:f>Influence_Impact_Capacity_Dev!$A$10</c:f>
              <c:strCache>
                <c:ptCount val="1"/>
                <c:pt idx="0">
                  <c:v>NOT UNIQUE at all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Influence_Impact_Capacity_Dev!$C$1:$K$1</c:f>
              <c:strCache>
                <c:ptCount val="8"/>
                <c:pt idx="0">
                  <c:v>All respondents</c:v>
                </c:pt>
                <c:pt idx="1">
                  <c:v>Current staff</c:v>
                </c:pt>
                <c:pt idx="2">
                  <c:v>Research Staff Alumni</c:v>
                </c:pt>
                <c:pt idx="3">
                  <c:v>Non-research Staff Alumni</c:v>
                </c:pt>
                <c:pt idx="4">
                  <c:v>Postdoc Alumni</c:v>
                </c:pt>
                <c:pt idx="5">
                  <c:v>YSSP Alumni</c:v>
                </c:pt>
                <c:pt idx="6">
                  <c:v>High Level Stakeholders</c:v>
                </c:pt>
                <c:pt idx="7">
                  <c:v>Funders </c:v>
                </c:pt>
              </c:strCache>
            </c:strRef>
          </c:cat>
          <c:val>
            <c:numRef>
              <c:f>Influence_Impact_Capacity_Dev!$C$10:$K$10</c:f>
            </c:numRef>
          </c:val>
          <c:extLst>
            <c:ext xmlns:c16="http://schemas.microsoft.com/office/drawing/2014/chart" uri="{C3380CC4-5D6E-409C-BE32-E72D297353CC}">
              <c16:uniqueId val="{00000008-7DFE-4DCF-9DFD-B3CD40007C23}"/>
            </c:ext>
          </c:extLst>
        </c:ser>
        <c:ser>
          <c:idx val="9"/>
          <c:order val="9"/>
          <c:tx>
            <c:strRef>
              <c:f>Influence_Impact_Capacity_Dev!$A$11</c:f>
              <c:strCache>
                <c:ptCount val="1"/>
                <c:pt idx="0">
                  <c:v>Not influential at all</c:v>
                </c:pt>
              </c:strCache>
            </c:strRef>
          </c:tx>
          <c:spPr>
            <a:solidFill>
              <a:srgbClr val="FF7171"/>
            </a:solidFill>
            <a:ln>
              <a:noFill/>
            </a:ln>
            <a:effectLst/>
          </c:spPr>
          <c:invertIfNegative val="0"/>
          <c:cat>
            <c:strRef>
              <c:f>Influence_Impact_Capacity_Dev!$C$1:$K$1</c:f>
              <c:strCache>
                <c:ptCount val="8"/>
                <c:pt idx="0">
                  <c:v>All respondents</c:v>
                </c:pt>
                <c:pt idx="1">
                  <c:v>Current staff</c:v>
                </c:pt>
                <c:pt idx="2">
                  <c:v>Research Staff Alumni</c:v>
                </c:pt>
                <c:pt idx="3">
                  <c:v>Non-research Staff Alumni</c:v>
                </c:pt>
                <c:pt idx="4">
                  <c:v>Postdoc Alumni</c:v>
                </c:pt>
                <c:pt idx="5">
                  <c:v>YSSP Alumni</c:v>
                </c:pt>
                <c:pt idx="6">
                  <c:v>High Level Stakeholders</c:v>
                </c:pt>
                <c:pt idx="7">
                  <c:v>Funders </c:v>
                </c:pt>
              </c:strCache>
            </c:strRef>
          </c:cat>
          <c:val>
            <c:numRef>
              <c:f>Influence_Impact_Capacity_Dev!$C$11:$K$11</c:f>
              <c:numCache>
                <c:formatCode>0%</c:formatCode>
                <c:ptCount val="8"/>
                <c:pt idx="0">
                  <c:v>1.6260162601626018E-2</c:v>
                </c:pt>
                <c:pt idx="1">
                  <c:v>4.5045045045045043E-2</c:v>
                </c:pt>
                <c:pt idx="2">
                  <c:v>0</c:v>
                </c:pt>
                <c:pt idx="3">
                  <c:v>0.1</c:v>
                </c:pt>
                <c:pt idx="4">
                  <c:v>0</c:v>
                </c:pt>
                <c:pt idx="5">
                  <c:v>9.5238095238095247E-3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DFE-4DCF-9DFD-B3CD40007C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351454264"/>
        <c:axId val="351451640"/>
      </c:barChart>
      <c:catAx>
        <c:axId val="351454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1451640"/>
        <c:crosses val="autoZero"/>
        <c:auto val="1"/>
        <c:lblAlgn val="ctr"/>
        <c:lblOffset val="100"/>
        <c:noMultiLvlLbl val="0"/>
      </c:catAx>
      <c:valAx>
        <c:axId val="351451640"/>
        <c:scaling>
          <c:orientation val="minMax"/>
          <c:max val="1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1454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Influence_Impact_Science_to_Pol!$A$2</c:f>
              <c:strCache>
                <c:ptCount val="1"/>
                <c:pt idx="0">
                  <c:v>ONLY ONE of its kind	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Influence_Impact_Science_to_Pol!$C$1:$K$1</c:f>
              <c:strCache>
                <c:ptCount val="8"/>
                <c:pt idx="0">
                  <c:v>All respondents</c:v>
                </c:pt>
                <c:pt idx="1">
                  <c:v>Current staff</c:v>
                </c:pt>
                <c:pt idx="2">
                  <c:v>Research Staff Alumni</c:v>
                </c:pt>
                <c:pt idx="3">
                  <c:v>Non-research Staff Alumni</c:v>
                </c:pt>
                <c:pt idx="4">
                  <c:v>Postdoc Alumni</c:v>
                </c:pt>
                <c:pt idx="5">
                  <c:v>YSSP Alumni</c:v>
                </c:pt>
                <c:pt idx="6">
                  <c:v>High Level Stakeholders</c:v>
                </c:pt>
                <c:pt idx="7">
                  <c:v>Funders </c:v>
                </c:pt>
              </c:strCache>
            </c:strRef>
          </c:cat>
          <c:val>
            <c:numRef>
              <c:f>Influence_Impact_Science_to_Pol!$C$2:$K$2</c:f>
            </c:numRef>
          </c:val>
          <c:extLst>
            <c:ext xmlns:c16="http://schemas.microsoft.com/office/drawing/2014/chart" uri="{C3380CC4-5D6E-409C-BE32-E72D297353CC}">
              <c16:uniqueId val="{00000000-CB9F-40C1-BE10-B7A55929E011}"/>
            </c:ext>
          </c:extLst>
        </c:ser>
        <c:ser>
          <c:idx val="1"/>
          <c:order val="1"/>
          <c:tx>
            <c:strRef>
              <c:f>Influence_Impact_Science_to_Pol!$A$3</c:f>
              <c:strCache>
                <c:ptCount val="1"/>
                <c:pt idx="0">
                  <c:v>Highly influential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Influence_Impact_Science_to_Pol!$C$1:$K$1</c:f>
              <c:strCache>
                <c:ptCount val="8"/>
                <c:pt idx="0">
                  <c:v>All respondents</c:v>
                </c:pt>
                <c:pt idx="1">
                  <c:v>Current staff</c:v>
                </c:pt>
                <c:pt idx="2">
                  <c:v>Research Staff Alumni</c:v>
                </c:pt>
                <c:pt idx="3">
                  <c:v>Non-research Staff Alumni</c:v>
                </c:pt>
                <c:pt idx="4">
                  <c:v>Postdoc Alumni</c:v>
                </c:pt>
                <c:pt idx="5">
                  <c:v>YSSP Alumni</c:v>
                </c:pt>
                <c:pt idx="6">
                  <c:v>High Level Stakeholders</c:v>
                </c:pt>
                <c:pt idx="7">
                  <c:v>Funders </c:v>
                </c:pt>
              </c:strCache>
            </c:strRef>
          </c:cat>
          <c:val>
            <c:numRef>
              <c:f>Influence_Impact_Science_to_Pol!$C$3:$K$3</c:f>
              <c:numCache>
                <c:formatCode>0%</c:formatCode>
                <c:ptCount val="8"/>
                <c:pt idx="0">
                  <c:v>0.23577235772357724</c:v>
                </c:pt>
                <c:pt idx="1">
                  <c:v>0.27927927927927926</c:v>
                </c:pt>
                <c:pt idx="2">
                  <c:v>0.24390243902439024</c:v>
                </c:pt>
                <c:pt idx="3">
                  <c:v>0.1</c:v>
                </c:pt>
                <c:pt idx="4">
                  <c:v>0.16666666666666666</c:v>
                </c:pt>
                <c:pt idx="5">
                  <c:v>0.20476190476190476</c:v>
                </c:pt>
                <c:pt idx="6">
                  <c:v>0.54166666666666663</c:v>
                </c:pt>
                <c:pt idx="7">
                  <c:v>0.42857142857142855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9F-40C1-BE10-B7A55929E011}"/>
            </c:ext>
          </c:extLst>
        </c:ser>
        <c:ser>
          <c:idx val="2"/>
          <c:order val="2"/>
          <c:tx>
            <c:strRef>
              <c:f>Influence_Impact_Science_to_Pol!$A$4</c:f>
              <c:strCache>
                <c:ptCount val="1"/>
                <c:pt idx="0">
                  <c:v>VERY FEW similar institutes 	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Influence_Impact_Science_to_Pol!$C$1:$K$1</c:f>
              <c:strCache>
                <c:ptCount val="8"/>
                <c:pt idx="0">
                  <c:v>All respondents</c:v>
                </c:pt>
                <c:pt idx="1">
                  <c:v>Current staff</c:v>
                </c:pt>
                <c:pt idx="2">
                  <c:v>Research Staff Alumni</c:v>
                </c:pt>
                <c:pt idx="3">
                  <c:v>Non-research Staff Alumni</c:v>
                </c:pt>
                <c:pt idx="4">
                  <c:v>Postdoc Alumni</c:v>
                </c:pt>
                <c:pt idx="5">
                  <c:v>YSSP Alumni</c:v>
                </c:pt>
                <c:pt idx="6">
                  <c:v>High Level Stakeholders</c:v>
                </c:pt>
                <c:pt idx="7">
                  <c:v>Funders </c:v>
                </c:pt>
              </c:strCache>
            </c:strRef>
          </c:cat>
          <c:val>
            <c:numRef>
              <c:f>Influence_Impact_Science_to_Pol!$C$4:$K$4</c:f>
            </c:numRef>
          </c:val>
          <c:extLst>
            <c:ext xmlns:c16="http://schemas.microsoft.com/office/drawing/2014/chart" uri="{C3380CC4-5D6E-409C-BE32-E72D297353CC}">
              <c16:uniqueId val="{00000002-CB9F-40C1-BE10-B7A55929E011}"/>
            </c:ext>
          </c:extLst>
        </c:ser>
        <c:ser>
          <c:idx val="3"/>
          <c:order val="3"/>
          <c:tx>
            <c:strRef>
              <c:f>Influence_Impact_Science_to_Pol!$A$5</c:f>
              <c:strCache>
                <c:ptCount val="1"/>
                <c:pt idx="0">
                  <c:v>Somewhat influential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Influence_Impact_Science_to_Pol!$C$1:$K$1</c:f>
              <c:strCache>
                <c:ptCount val="8"/>
                <c:pt idx="0">
                  <c:v>All respondents</c:v>
                </c:pt>
                <c:pt idx="1">
                  <c:v>Current staff</c:v>
                </c:pt>
                <c:pt idx="2">
                  <c:v>Research Staff Alumni</c:v>
                </c:pt>
                <c:pt idx="3">
                  <c:v>Non-research Staff Alumni</c:v>
                </c:pt>
                <c:pt idx="4">
                  <c:v>Postdoc Alumni</c:v>
                </c:pt>
                <c:pt idx="5">
                  <c:v>YSSP Alumni</c:v>
                </c:pt>
                <c:pt idx="6">
                  <c:v>High Level Stakeholders</c:v>
                </c:pt>
                <c:pt idx="7">
                  <c:v>Funders </c:v>
                </c:pt>
              </c:strCache>
            </c:strRef>
          </c:cat>
          <c:val>
            <c:numRef>
              <c:f>Influence_Impact_Science_to_Pol!$C$5:$K$5</c:f>
              <c:numCache>
                <c:formatCode>0%</c:formatCode>
                <c:ptCount val="8"/>
                <c:pt idx="0">
                  <c:v>0.38211382113821141</c:v>
                </c:pt>
                <c:pt idx="1">
                  <c:v>0.45045045045045046</c:v>
                </c:pt>
                <c:pt idx="2">
                  <c:v>0.37804878048780488</c:v>
                </c:pt>
                <c:pt idx="3">
                  <c:v>0.5</c:v>
                </c:pt>
                <c:pt idx="4">
                  <c:v>0.58333333333333337</c:v>
                </c:pt>
                <c:pt idx="5">
                  <c:v>0.38095238095238093</c:v>
                </c:pt>
                <c:pt idx="6">
                  <c:v>0.375</c:v>
                </c:pt>
                <c:pt idx="7">
                  <c:v>0.42857142857142855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B9F-40C1-BE10-B7A55929E011}"/>
            </c:ext>
          </c:extLst>
        </c:ser>
        <c:ser>
          <c:idx val="4"/>
          <c:order val="4"/>
          <c:tx>
            <c:strRef>
              <c:f>Influence_Impact_Science_to_Pol!$A$6</c:f>
              <c:strCache>
                <c:ptCount val="1"/>
                <c:pt idx="0">
                  <c:v>Unsure 	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Influence_Impact_Science_to_Pol!$C$1:$K$1</c:f>
              <c:strCache>
                <c:ptCount val="8"/>
                <c:pt idx="0">
                  <c:v>All respondents</c:v>
                </c:pt>
                <c:pt idx="1">
                  <c:v>Current staff</c:v>
                </c:pt>
                <c:pt idx="2">
                  <c:v>Research Staff Alumni</c:v>
                </c:pt>
                <c:pt idx="3">
                  <c:v>Non-research Staff Alumni</c:v>
                </c:pt>
                <c:pt idx="4">
                  <c:v>Postdoc Alumni</c:v>
                </c:pt>
                <c:pt idx="5">
                  <c:v>YSSP Alumni</c:v>
                </c:pt>
                <c:pt idx="6">
                  <c:v>High Level Stakeholders</c:v>
                </c:pt>
                <c:pt idx="7">
                  <c:v>Funders </c:v>
                </c:pt>
              </c:strCache>
            </c:strRef>
          </c:cat>
          <c:val>
            <c:numRef>
              <c:f>Influence_Impact_Science_to_Pol!$C$6:$K$6</c:f>
            </c:numRef>
          </c:val>
          <c:extLst>
            <c:ext xmlns:c16="http://schemas.microsoft.com/office/drawing/2014/chart" uri="{C3380CC4-5D6E-409C-BE32-E72D297353CC}">
              <c16:uniqueId val="{00000004-CB9F-40C1-BE10-B7A55929E011}"/>
            </c:ext>
          </c:extLst>
        </c:ser>
        <c:ser>
          <c:idx val="5"/>
          <c:order val="5"/>
          <c:tx>
            <c:strRef>
              <c:f>Influence_Impact_Science_to_Pol!$A$7</c:f>
              <c:strCache>
                <c:ptCount val="1"/>
                <c:pt idx="0">
                  <c:v>Unsure 	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Influence_Impact_Science_to_Pol!$C$1:$K$1</c:f>
              <c:strCache>
                <c:ptCount val="8"/>
                <c:pt idx="0">
                  <c:v>All respondents</c:v>
                </c:pt>
                <c:pt idx="1">
                  <c:v>Current staff</c:v>
                </c:pt>
                <c:pt idx="2">
                  <c:v>Research Staff Alumni</c:v>
                </c:pt>
                <c:pt idx="3">
                  <c:v>Non-research Staff Alumni</c:v>
                </c:pt>
                <c:pt idx="4">
                  <c:v>Postdoc Alumni</c:v>
                </c:pt>
                <c:pt idx="5">
                  <c:v>YSSP Alumni</c:v>
                </c:pt>
                <c:pt idx="6">
                  <c:v>High Level Stakeholders</c:v>
                </c:pt>
                <c:pt idx="7">
                  <c:v>Funders </c:v>
                </c:pt>
              </c:strCache>
            </c:strRef>
          </c:cat>
          <c:val>
            <c:numRef>
              <c:f>Influence_Impact_Science_to_Pol!$C$7:$K$7</c:f>
              <c:numCache>
                <c:formatCode>0%</c:formatCode>
                <c:ptCount val="8"/>
                <c:pt idx="0">
                  <c:v>0.241869918699187</c:v>
                </c:pt>
                <c:pt idx="1">
                  <c:v>0.18018018018018017</c:v>
                </c:pt>
                <c:pt idx="2">
                  <c:v>0.23170731707317074</c:v>
                </c:pt>
                <c:pt idx="3">
                  <c:v>0.2</c:v>
                </c:pt>
                <c:pt idx="4">
                  <c:v>0.16666666666666666</c:v>
                </c:pt>
                <c:pt idx="5">
                  <c:v>0.35238095238095241</c:v>
                </c:pt>
                <c:pt idx="6">
                  <c:v>0</c:v>
                </c:pt>
                <c:pt idx="7">
                  <c:v>0.14285714285714285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B9F-40C1-BE10-B7A55929E011}"/>
            </c:ext>
          </c:extLst>
        </c:ser>
        <c:ser>
          <c:idx val="6"/>
          <c:order val="6"/>
          <c:tx>
            <c:strRef>
              <c:f>Influence_Impact_Science_to_Pol!$A$8</c:f>
              <c:strCache>
                <c:ptCount val="1"/>
                <c:pt idx="0">
                  <c:v>SEVERAL similar institutes	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Influence_Impact_Science_to_Pol!$C$1:$K$1</c:f>
              <c:strCache>
                <c:ptCount val="8"/>
                <c:pt idx="0">
                  <c:v>All respondents</c:v>
                </c:pt>
                <c:pt idx="1">
                  <c:v>Current staff</c:v>
                </c:pt>
                <c:pt idx="2">
                  <c:v>Research Staff Alumni</c:v>
                </c:pt>
                <c:pt idx="3">
                  <c:v>Non-research Staff Alumni</c:v>
                </c:pt>
                <c:pt idx="4">
                  <c:v>Postdoc Alumni</c:v>
                </c:pt>
                <c:pt idx="5">
                  <c:v>YSSP Alumni</c:v>
                </c:pt>
                <c:pt idx="6">
                  <c:v>High Level Stakeholders</c:v>
                </c:pt>
                <c:pt idx="7">
                  <c:v>Funders </c:v>
                </c:pt>
              </c:strCache>
            </c:strRef>
          </c:cat>
          <c:val>
            <c:numRef>
              <c:f>Influence_Impact_Science_to_Pol!$C$8:$K$8</c:f>
            </c:numRef>
          </c:val>
          <c:extLst>
            <c:ext xmlns:c16="http://schemas.microsoft.com/office/drawing/2014/chart" uri="{C3380CC4-5D6E-409C-BE32-E72D297353CC}">
              <c16:uniqueId val="{00000006-CB9F-40C1-BE10-B7A55929E011}"/>
            </c:ext>
          </c:extLst>
        </c:ser>
        <c:ser>
          <c:idx val="7"/>
          <c:order val="7"/>
          <c:tx>
            <c:strRef>
              <c:f>Influence_Impact_Science_to_Pol!$A$9</c:f>
              <c:strCache>
                <c:ptCount val="1"/>
                <c:pt idx="0">
                  <c:v>Slightly influential</c:v>
                </c:pt>
              </c:strCache>
            </c:strRef>
          </c:tx>
          <c:spPr>
            <a:solidFill>
              <a:srgbClr val="FFD13F"/>
            </a:solidFill>
            <a:ln>
              <a:noFill/>
            </a:ln>
            <a:effectLst/>
          </c:spPr>
          <c:invertIfNegative val="0"/>
          <c:cat>
            <c:strRef>
              <c:f>Influence_Impact_Science_to_Pol!$C$1:$K$1</c:f>
              <c:strCache>
                <c:ptCount val="8"/>
                <c:pt idx="0">
                  <c:v>All respondents</c:v>
                </c:pt>
                <c:pt idx="1">
                  <c:v>Current staff</c:v>
                </c:pt>
                <c:pt idx="2">
                  <c:v>Research Staff Alumni</c:v>
                </c:pt>
                <c:pt idx="3">
                  <c:v>Non-research Staff Alumni</c:v>
                </c:pt>
                <c:pt idx="4">
                  <c:v>Postdoc Alumni</c:v>
                </c:pt>
                <c:pt idx="5">
                  <c:v>YSSP Alumni</c:v>
                </c:pt>
                <c:pt idx="6">
                  <c:v>High Level Stakeholders</c:v>
                </c:pt>
                <c:pt idx="7">
                  <c:v>Funders </c:v>
                </c:pt>
              </c:strCache>
            </c:strRef>
          </c:cat>
          <c:val>
            <c:numRef>
              <c:f>Influence_Impact_Science_to_Pol!$C$9:$K$9</c:f>
              <c:numCache>
                <c:formatCode>0%</c:formatCode>
                <c:ptCount val="8"/>
                <c:pt idx="0">
                  <c:v>7.5203252032520332E-2</c:v>
                </c:pt>
                <c:pt idx="1">
                  <c:v>8.1081081081081086E-2</c:v>
                </c:pt>
                <c:pt idx="2">
                  <c:v>0.13414634146341464</c:v>
                </c:pt>
                <c:pt idx="3">
                  <c:v>0.2</c:v>
                </c:pt>
                <c:pt idx="4">
                  <c:v>8.3333333333333329E-2</c:v>
                </c:pt>
                <c:pt idx="5">
                  <c:v>5.7142857142857141E-2</c:v>
                </c:pt>
                <c:pt idx="6">
                  <c:v>8.3333333333333329E-2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B9F-40C1-BE10-B7A55929E011}"/>
            </c:ext>
          </c:extLst>
        </c:ser>
        <c:ser>
          <c:idx val="8"/>
          <c:order val="8"/>
          <c:tx>
            <c:strRef>
              <c:f>Influence_Impact_Science_to_Pol!$A$10</c:f>
              <c:strCache>
                <c:ptCount val="1"/>
                <c:pt idx="0">
                  <c:v>NOT UNIQUE at all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Influence_Impact_Science_to_Pol!$C$1:$K$1</c:f>
              <c:strCache>
                <c:ptCount val="8"/>
                <c:pt idx="0">
                  <c:v>All respondents</c:v>
                </c:pt>
                <c:pt idx="1">
                  <c:v>Current staff</c:v>
                </c:pt>
                <c:pt idx="2">
                  <c:v>Research Staff Alumni</c:v>
                </c:pt>
                <c:pt idx="3">
                  <c:v>Non-research Staff Alumni</c:v>
                </c:pt>
                <c:pt idx="4">
                  <c:v>Postdoc Alumni</c:v>
                </c:pt>
                <c:pt idx="5">
                  <c:v>YSSP Alumni</c:v>
                </c:pt>
                <c:pt idx="6">
                  <c:v>High Level Stakeholders</c:v>
                </c:pt>
                <c:pt idx="7">
                  <c:v>Funders </c:v>
                </c:pt>
              </c:strCache>
            </c:strRef>
          </c:cat>
          <c:val>
            <c:numRef>
              <c:f>Influence_Impact_Science_to_Pol!$C$10:$K$10</c:f>
            </c:numRef>
          </c:val>
          <c:extLst>
            <c:ext xmlns:c16="http://schemas.microsoft.com/office/drawing/2014/chart" uri="{C3380CC4-5D6E-409C-BE32-E72D297353CC}">
              <c16:uniqueId val="{00000008-CB9F-40C1-BE10-B7A55929E011}"/>
            </c:ext>
          </c:extLst>
        </c:ser>
        <c:ser>
          <c:idx val="9"/>
          <c:order val="9"/>
          <c:tx>
            <c:strRef>
              <c:f>Influence_Impact_Science_to_Pol!$A$11</c:f>
              <c:strCache>
                <c:ptCount val="1"/>
                <c:pt idx="0">
                  <c:v>Not influential at all</c:v>
                </c:pt>
              </c:strCache>
            </c:strRef>
          </c:tx>
          <c:spPr>
            <a:solidFill>
              <a:srgbClr val="FF7171"/>
            </a:solidFill>
            <a:ln>
              <a:noFill/>
            </a:ln>
            <a:effectLst/>
          </c:spPr>
          <c:invertIfNegative val="0"/>
          <c:cat>
            <c:strRef>
              <c:f>Influence_Impact_Science_to_Pol!$C$1:$K$1</c:f>
              <c:strCache>
                <c:ptCount val="8"/>
                <c:pt idx="0">
                  <c:v>All respondents</c:v>
                </c:pt>
                <c:pt idx="1">
                  <c:v>Current staff</c:v>
                </c:pt>
                <c:pt idx="2">
                  <c:v>Research Staff Alumni</c:v>
                </c:pt>
                <c:pt idx="3">
                  <c:v>Non-research Staff Alumni</c:v>
                </c:pt>
                <c:pt idx="4">
                  <c:v>Postdoc Alumni</c:v>
                </c:pt>
                <c:pt idx="5">
                  <c:v>YSSP Alumni</c:v>
                </c:pt>
                <c:pt idx="6">
                  <c:v>High Level Stakeholders</c:v>
                </c:pt>
                <c:pt idx="7">
                  <c:v>Funders </c:v>
                </c:pt>
              </c:strCache>
            </c:strRef>
          </c:cat>
          <c:val>
            <c:numRef>
              <c:f>Influence_Impact_Science_to_Pol!$C$11:$K$11</c:f>
              <c:numCache>
                <c:formatCode>0%</c:formatCode>
                <c:ptCount val="8"/>
                <c:pt idx="0">
                  <c:v>6.0975609756097563E-3</c:v>
                </c:pt>
                <c:pt idx="1">
                  <c:v>9.0090090090090089E-3</c:v>
                </c:pt>
                <c:pt idx="2">
                  <c:v>1.2195121951219513E-2</c:v>
                </c:pt>
                <c:pt idx="3">
                  <c:v>0</c:v>
                </c:pt>
                <c:pt idx="4">
                  <c:v>0</c:v>
                </c:pt>
                <c:pt idx="5">
                  <c:v>4.7619047619047623E-3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B9F-40C1-BE10-B7A55929E0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1461640"/>
        <c:axId val="441462624"/>
      </c:barChart>
      <c:catAx>
        <c:axId val="441461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1462624"/>
        <c:crosses val="autoZero"/>
        <c:auto val="1"/>
        <c:lblAlgn val="ctr"/>
        <c:lblOffset val="100"/>
        <c:noMultiLvlLbl val="0"/>
      </c:catAx>
      <c:valAx>
        <c:axId val="441462624"/>
        <c:scaling>
          <c:orientation val="minMax"/>
          <c:max val="1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1461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Influence_Impact_Science_Diplom!$A$2</c:f>
              <c:strCache>
                <c:ptCount val="1"/>
                <c:pt idx="0">
                  <c:v>ONLY ONE of its kind	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Influence_Impact_Science_Diplom!$C$1:$K$1</c:f>
              <c:strCache>
                <c:ptCount val="4"/>
                <c:pt idx="0">
                  <c:v>All respondents</c:v>
                </c:pt>
                <c:pt idx="1">
                  <c:v>Current staff</c:v>
                </c:pt>
                <c:pt idx="2">
                  <c:v>High Level Stakeholders</c:v>
                </c:pt>
                <c:pt idx="3">
                  <c:v>Funders </c:v>
                </c:pt>
              </c:strCache>
            </c:strRef>
          </c:cat>
          <c:val>
            <c:numRef>
              <c:f>Influence_Impact_Science_Diplom!$C$2:$K$2</c:f>
            </c:numRef>
          </c:val>
          <c:extLst>
            <c:ext xmlns:c16="http://schemas.microsoft.com/office/drawing/2014/chart" uri="{C3380CC4-5D6E-409C-BE32-E72D297353CC}">
              <c16:uniqueId val="{00000000-166B-4A0B-8085-84F8A966B92C}"/>
            </c:ext>
          </c:extLst>
        </c:ser>
        <c:ser>
          <c:idx val="1"/>
          <c:order val="1"/>
          <c:tx>
            <c:strRef>
              <c:f>Influence_Impact_Science_Diplom!$A$3</c:f>
              <c:strCache>
                <c:ptCount val="1"/>
                <c:pt idx="0">
                  <c:v>Highly influential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Influence_Impact_Science_Diplom!$C$1:$K$1</c:f>
              <c:strCache>
                <c:ptCount val="4"/>
                <c:pt idx="0">
                  <c:v>All respondents</c:v>
                </c:pt>
                <c:pt idx="1">
                  <c:v>Current staff</c:v>
                </c:pt>
                <c:pt idx="2">
                  <c:v>High Level Stakeholders</c:v>
                </c:pt>
                <c:pt idx="3">
                  <c:v>Funders </c:v>
                </c:pt>
              </c:strCache>
            </c:strRef>
          </c:cat>
          <c:val>
            <c:numRef>
              <c:f>Influence_Impact_Science_Diplom!$C$3:$K$3</c:f>
              <c:numCache>
                <c:formatCode>0%</c:formatCode>
                <c:ptCount val="4"/>
                <c:pt idx="0">
                  <c:v>0.18666666666666668</c:v>
                </c:pt>
                <c:pt idx="1">
                  <c:v>0.14414414414414414</c:v>
                </c:pt>
                <c:pt idx="2">
                  <c:v>0.33333333333333331</c:v>
                </c:pt>
                <c:pt idx="3">
                  <c:v>0.30769230769230771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6B-4A0B-8085-84F8A966B92C}"/>
            </c:ext>
          </c:extLst>
        </c:ser>
        <c:ser>
          <c:idx val="2"/>
          <c:order val="2"/>
          <c:tx>
            <c:strRef>
              <c:f>Influence_Impact_Science_Diplom!$A$4</c:f>
              <c:strCache>
                <c:ptCount val="1"/>
                <c:pt idx="0">
                  <c:v>VERY FEW similar institutes 	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Influence_Impact_Science_Diplom!$C$1:$K$1</c:f>
              <c:strCache>
                <c:ptCount val="4"/>
                <c:pt idx="0">
                  <c:v>All respondents</c:v>
                </c:pt>
                <c:pt idx="1">
                  <c:v>Current staff</c:v>
                </c:pt>
                <c:pt idx="2">
                  <c:v>High Level Stakeholders</c:v>
                </c:pt>
                <c:pt idx="3">
                  <c:v>Funders </c:v>
                </c:pt>
              </c:strCache>
            </c:strRef>
          </c:cat>
          <c:val>
            <c:numRef>
              <c:f>Influence_Impact_Science_Diplom!$C$4:$K$4</c:f>
            </c:numRef>
          </c:val>
          <c:extLst>
            <c:ext xmlns:c16="http://schemas.microsoft.com/office/drawing/2014/chart" uri="{C3380CC4-5D6E-409C-BE32-E72D297353CC}">
              <c16:uniqueId val="{00000002-166B-4A0B-8085-84F8A966B92C}"/>
            </c:ext>
          </c:extLst>
        </c:ser>
        <c:ser>
          <c:idx val="3"/>
          <c:order val="3"/>
          <c:tx>
            <c:strRef>
              <c:f>Influence_Impact_Science_Diplom!$A$5</c:f>
              <c:strCache>
                <c:ptCount val="1"/>
                <c:pt idx="0">
                  <c:v>Somewhat influential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Influence_Impact_Science_Diplom!$C$1:$K$1</c:f>
              <c:strCache>
                <c:ptCount val="4"/>
                <c:pt idx="0">
                  <c:v>All respondents</c:v>
                </c:pt>
                <c:pt idx="1">
                  <c:v>Current staff</c:v>
                </c:pt>
                <c:pt idx="2">
                  <c:v>High Level Stakeholders</c:v>
                </c:pt>
                <c:pt idx="3">
                  <c:v>Funders </c:v>
                </c:pt>
              </c:strCache>
            </c:strRef>
          </c:cat>
          <c:val>
            <c:numRef>
              <c:f>Influence_Impact_Science_Diplom!$C$5:$K$5</c:f>
              <c:numCache>
                <c:formatCode>0%</c:formatCode>
                <c:ptCount val="4"/>
                <c:pt idx="0">
                  <c:v>0.28000000000000003</c:v>
                </c:pt>
                <c:pt idx="1">
                  <c:v>0.29729729729729731</c:v>
                </c:pt>
                <c:pt idx="2">
                  <c:v>0.25</c:v>
                </c:pt>
                <c:pt idx="3">
                  <c:v>0.23076923076923078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66B-4A0B-8085-84F8A966B92C}"/>
            </c:ext>
          </c:extLst>
        </c:ser>
        <c:ser>
          <c:idx val="4"/>
          <c:order val="4"/>
          <c:tx>
            <c:strRef>
              <c:f>Influence_Impact_Science_Diplom!$A$6</c:f>
              <c:strCache>
                <c:ptCount val="1"/>
                <c:pt idx="0">
                  <c:v>Unsure 	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Influence_Impact_Science_Diplom!$C$1:$K$1</c:f>
              <c:strCache>
                <c:ptCount val="4"/>
                <c:pt idx="0">
                  <c:v>All respondents</c:v>
                </c:pt>
                <c:pt idx="1">
                  <c:v>Current staff</c:v>
                </c:pt>
                <c:pt idx="2">
                  <c:v>High Level Stakeholders</c:v>
                </c:pt>
                <c:pt idx="3">
                  <c:v>Funders </c:v>
                </c:pt>
              </c:strCache>
            </c:strRef>
          </c:cat>
          <c:val>
            <c:numRef>
              <c:f>Influence_Impact_Science_Diplom!$C$6:$K$6</c:f>
            </c:numRef>
          </c:val>
          <c:extLst>
            <c:ext xmlns:c16="http://schemas.microsoft.com/office/drawing/2014/chart" uri="{C3380CC4-5D6E-409C-BE32-E72D297353CC}">
              <c16:uniqueId val="{00000004-166B-4A0B-8085-84F8A966B92C}"/>
            </c:ext>
          </c:extLst>
        </c:ser>
        <c:ser>
          <c:idx val="5"/>
          <c:order val="5"/>
          <c:tx>
            <c:strRef>
              <c:f>Influence_Impact_Science_Diplom!$A$7</c:f>
              <c:strCache>
                <c:ptCount val="1"/>
                <c:pt idx="0">
                  <c:v>Unsure 	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>
              <a:noFill/>
            </a:ln>
            <a:effectLst/>
          </c:spPr>
          <c:invertIfNegative val="0"/>
          <c:cat>
            <c:strRef>
              <c:f>Influence_Impact_Science_Diplom!$C$1:$K$1</c:f>
              <c:strCache>
                <c:ptCount val="4"/>
                <c:pt idx="0">
                  <c:v>All respondents</c:v>
                </c:pt>
                <c:pt idx="1">
                  <c:v>Current staff</c:v>
                </c:pt>
                <c:pt idx="2">
                  <c:v>High Level Stakeholders</c:v>
                </c:pt>
                <c:pt idx="3">
                  <c:v>Funders </c:v>
                </c:pt>
              </c:strCache>
            </c:strRef>
          </c:cat>
          <c:val>
            <c:numRef>
              <c:f>Influence_Impact_Science_Diplom!$C$7:$K$7</c:f>
              <c:numCache>
                <c:formatCode>0%</c:formatCode>
                <c:ptCount val="4"/>
                <c:pt idx="0">
                  <c:v>0.43333333333333335</c:v>
                </c:pt>
                <c:pt idx="1">
                  <c:v>0.46846846846846846</c:v>
                </c:pt>
                <c:pt idx="2">
                  <c:v>0.33333333333333331</c:v>
                </c:pt>
                <c:pt idx="3">
                  <c:v>0.38461538461538464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66B-4A0B-8085-84F8A966B92C}"/>
            </c:ext>
          </c:extLst>
        </c:ser>
        <c:ser>
          <c:idx val="6"/>
          <c:order val="6"/>
          <c:tx>
            <c:strRef>
              <c:f>Influence_Impact_Science_Diplom!$A$8</c:f>
              <c:strCache>
                <c:ptCount val="1"/>
                <c:pt idx="0">
                  <c:v>SEVERAL similar institutes	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Influence_Impact_Science_Diplom!$C$1:$K$1</c:f>
              <c:strCache>
                <c:ptCount val="4"/>
                <c:pt idx="0">
                  <c:v>All respondents</c:v>
                </c:pt>
                <c:pt idx="1">
                  <c:v>Current staff</c:v>
                </c:pt>
                <c:pt idx="2">
                  <c:v>High Level Stakeholders</c:v>
                </c:pt>
                <c:pt idx="3">
                  <c:v>Funders </c:v>
                </c:pt>
              </c:strCache>
            </c:strRef>
          </c:cat>
          <c:val>
            <c:numRef>
              <c:f>Influence_Impact_Science_Diplom!$C$8:$K$8</c:f>
            </c:numRef>
          </c:val>
          <c:extLst>
            <c:ext xmlns:c16="http://schemas.microsoft.com/office/drawing/2014/chart" uri="{C3380CC4-5D6E-409C-BE32-E72D297353CC}">
              <c16:uniqueId val="{00000006-166B-4A0B-8085-84F8A966B92C}"/>
            </c:ext>
          </c:extLst>
        </c:ser>
        <c:ser>
          <c:idx val="7"/>
          <c:order val="7"/>
          <c:tx>
            <c:strRef>
              <c:f>Influence_Impact_Science_Diplom!$A$9</c:f>
              <c:strCache>
                <c:ptCount val="1"/>
                <c:pt idx="0">
                  <c:v>Slightly influential</c:v>
                </c:pt>
              </c:strCache>
            </c:strRef>
          </c:tx>
          <c:spPr>
            <a:solidFill>
              <a:srgbClr val="FFD13F"/>
            </a:solidFill>
            <a:ln>
              <a:noFill/>
            </a:ln>
            <a:effectLst/>
          </c:spPr>
          <c:invertIfNegative val="0"/>
          <c:cat>
            <c:strRef>
              <c:f>Influence_Impact_Science_Diplom!$C$1:$K$1</c:f>
              <c:strCache>
                <c:ptCount val="4"/>
                <c:pt idx="0">
                  <c:v>All respondents</c:v>
                </c:pt>
                <c:pt idx="1">
                  <c:v>Current staff</c:v>
                </c:pt>
                <c:pt idx="2">
                  <c:v>High Level Stakeholders</c:v>
                </c:pt>
                <c:pt idx="3">
                  <c:v>Funders </c:v>
                </c:pt>
              </c:strCache>
            </c:strRef>
          </c:cat>
          <c:val>
            <c:numRef>
              <c:f>Influence_Impact_Science_Diplom!$C$9:$K$9</c:f>
              <c:numCache>
                <c:formatCode>0%</c:formatCode>
                <c:ptCount val="4"/>
                <c:pt idx="0">
                  <c:v>7.3333333333333334E-2</c:v>
                </c:pt>
                <c:pt idx="1">
                  <c:v>7.2072072072072071E-2</c:v>
                </c:pt>
                <c:pt idx="2">
                  <c:v>8.3333333333333329E-2</c:v>
                </c:pt>
                <c:pt idx="3">
                  <c:v>7.6923076923076927E-2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66B-4A0B-8085-84F8A966B92C}"/>
            </c:ext>
          </c:extLst>
        </c:ser>
        <c:ser>
          <c:idx val="8"/>
          <c:order val="8"/>
          <c:tx>
            <c:strRef>
              <c:f>Influence_Impact_Science_Diplom!$A$10</c:f>
              <c:strCache>
                <c:ptCount val="1"/>
                <c:pt idx="0">
                  <c:v>NOT UNIQUE at all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Influence_Impact_Science_Diplom!$C$1:$K$1</c:f>
              <c:strCache>
                <c:ptCount val="4"/>
                <c:pt idx="0">
                  <c:v>All respondents</c:v>
                </c:pt>
                <c:pt idx="1">
                  <c:v>Current staff</c:v>
                </c:pt>
                <c:pt idx="2">
                  <c:v>High Level Stakeholders</c:v>
                </c:pt>
                <c:pt idx="3">
                  <c:v>Funders </c:v>
                </c:pt>
              </c:strCache>
            </c:strRef>
          </c:cat>
          <c:val>
            <c:numRef>
              <c:f>Influence_Impact_Science_Diplom!$C$10:$K$10</c:f>
            </c:numRef>
          </c:val>
          <c:extLst>
            <c:ext xmlns:c16="http://schemas.microsoft.com/office/drawing/2014/chart" uri="{C3380CC4-5D6E-409C-BE32-E72D297353CC}">
              <c16:uniqueId val="{00000008-166B-4A0B-8085-84F8A966B92C}"/>
            </c:ext>
          </c:extLst>
        </c:ser>
        <c:ser>
          <c:idx val="9"/>
          <c:order val="9"/>
          <c:tx>
            <c:strRef>
              <c:f>Influence_Impact_Science_Diplom!$A$11</c:f>
              <c:strCache>
                <c:ptCount val="1"/>
                <c:pt idx="0">
                  <c:v>Not influential at all</c:v>
                </c:pt>
              </c:strCache>
            </c:strRef>
          </c:tx>
          <c:spPr>
            <a:solidFill>
              <a:srgbClr val="FF7171"/>
            </a:solidFill>
            <a:ln>
              <a:noFill/>
            </a:ln>
            <a:effectLst/>
          </c:spPr>
          <c:invertIfNegative val="0"/>
          <c:cat>
            <c:strRef>
              <c:f>Influence_Impact_Science_Diplom!$C$1:$K$1</c:f>
              <c:strCache>
                <c:ptCount val="4"/>
                <c:pt idx="0">
                  <c:v>All respondents</c:v>
                </c:pt>
                <c:pt idx="1">
                  <c:v>Current staff</c:v>
                </c:pt>
                <c:pt idx="2">
                  <c:v>High Level Stakeholders</c:v>
                </c:pt>
                <c:pt idx="3">
                  <c:v>Funders </c:v>
                </c:pt>
              </c:strCache>
            </c:strRef>
          </c:cat>
          <c:val>
            <c:numRef>
              <c:f>Influence_Impact_Science_Diplom!$C$11:$K$11</c:f>
              <c:numCache>
                <c:formatCode>0%</c:formatCode>
                <c:ptCount val="4"/>
                <c:pt idx="0">
                  <c:v>1.3333333333333334E-2</c:v>
                </c:pt>
                <c:pt idx="1">
                  <c:v>1.8018018018018018E-2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66B-4A0B-8085-84F8A966B9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6100544"/>
        <c:axId val="606104480"/>
      </c:barChart>
      <c:catAx>
        <c:axId val="606100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6104480"/>
        <c:crosses val="autoZero"/>
        <c:auto val="1"/>
        <c:lblAlgn val="ctr"/>
        <c:lblOffset val="100"/>
        <c:noMultiLvlLbl val="0"/>
      </c:catAx>
      <c:valAx>
        <c:axId val="606104480"/>
        <c:scaling>
          <c:orientation val="minMax"/>
          <c:max val="1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610054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Extent_Expectations_Met!$A$2</c:f>
              <c:strCache>
                <c:ptCount val="1"/>
                <c:pt idx="0">
                  <c:v>ONLY ONE of its kind	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(Extent_Expectations_Met!$C$1,Extent_Expectations_Met!$I$1:$K$1)</c:f>
              <c:strCache>
                <c:ptCount val="4"/>
                <c:pt idx="0">
                  <c:v>All respondents</c:v>
                </c:pt>
                <c:pt idx="1">
                  <c:v>Research Collaborators</c:v>
                </c:pt>
                <c:pt idx="2">
                  <c:v>High Level Stakeholders</c:v>
                </c:pt>
                <c:pt idx="3">
                  <c:v>Funders </c:v>
                </c:pt>
              </c:strCache>
            </c:strRef>
          </c:cat>
          <c:val>
            <c:numRef>
              <c:f>(Extent_Expectations_Met!$C$2,Extent_Expectations_Met!$I$2:$K$2)</c:f>
            </c:numRef>
          </c:val>
          <c:extLst>
            <c:ext xmlns:c16="http://schemas.microsoft.com/office/drawing/2014/chart" uri="{C3380CC4-5D6E-409C-BE32-E72D297353CC}">
              <c16:uniqueId val="{00000000-0476-4F19-AA69-461FB15D7B3F}"/>
            </c:ext>
          </c:extLst>
        </c:ser>
        <c:ser>
          <c:idx val="1"/>
          <c:order val="1"/>
          <c:tx>
            <c:strRef>
              <c:f>Extent_Expectations_Met!$A$3</c:f>
              <c:strCache>
                <c:ptCount val="1"/>
                <c:pt idx="0">
                  <c:v>All expectations were met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(Extent_Expectations_Met!$C$1,Extent_Expectations_Met!$I$1:$K$1)</c:f>
              <c:strCache>
                <c:ptCount val="4"/>
                <c:pt idx="0">
                  <c:v>All respondents</c:v>
                </c:pt>
                <c:pt idx="1">
                  <c:v>Research Collaborators</c:v>
                </c:pt>
                <c:pt idx="2">
                  <c:v>High Level Stakeholders</c:v>
                </c:pt>
                <c:pt idx="3">
                  <c:v>Funders </c:v>
                </c:pt>
              </c:strCache>
            </c:strRef>
          </c:cat>
          <c:val>
            <c:numRef>
              <c:f>(Extent_Expectations_Met!$C$3,Extent_Expectations_Met!$I$3:$K$3)</c:f>
              <c:numCache>
                <c:formatCode>0%</c:formatCode>
                <c:ptCount val="4"/>
                <c:pt idx="0">
                  <c:v>0.40909090909090912</c:v>
                </c:pt>
                <c:pt idx="1">
                  <c:v>0.41666666666666669</c:v>
                </c:pt>
                <c:pt idx="2">
                  <c:v>0.27272727272727271</c:v>
                </c:pt>
                <c:pt idx="3">
                  <c:v>0.69230769230769229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76-4F19-AA69-461FB15D7B3F}"/>
            </c:ext>
          </c:extLst>
        </c:ser>
        <c:ser>
          <c:idx val="2"/>
          <c:order val="2"/>
          <c:tx>
            <c:strRef>
              <c:f>Extent_Expectations_Met!$A$4</c:f>
              <c:strCache>
                <c:ptCount val="1"/>
                <c:pt idx="0">
                  <c:v>VERY FEW similar institutes 	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(Extent_Expectations_Met!$C$1,Extent_Expectations_Met!$I$1:$K$1)</c:f>
              <c:strCache>
                <c:ptCount val="4"/>
                <c:pt idx="0">
                  <c:v>All respondents</c:v>
                </c:pt>
                <c:pt idx="1">
                  <c:v>Research Collaborators</c:v>
                </c:pt>
                <c:pt idx="2">
                  <c:v>High Level Stakeholders</c:v>
                </c:pt>
                <c:pt idx="3">
                  <c:v>Funders </c:v>
                </c:pt>
              </c:strCache>
            </c:strRef>
          </c:cat>
          <c:val>
            <c:numRef>
              <c:f>(Extent_Expectations_Met!$C$4,Extent_Expectations_Met!$I$4:$K$4)</c:f>
            </c:numRef>
          </c:val>
          <c:extLst>
            <c:ext xmlns:c16="http://schemas.microsoft.com/office/drawing/2014/chart" uri="{C3380CC4-5D6E-409C-BE32-E72D297353CC}">
              <c16:uniqueId val="{00000002-0476-4F19-AA69-461FB15D7B3F}"/>
            </c:ext>
          </c:extLst>
        </c:ser>
        <c:ser>
          <c:idx val="3"/>
          <c:order val="3"/>
          <c:tx>
            <c:strRef>
              <c:f>Extent_Expectations_Met!$A$5</c:f>
              <c:strCache>
                <c:ptCount val="1"/>
                <c:pt idx="0">
                  <c:v>Most expectations were met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(Extent_Expectations_Met!$C$1,Extent_Expectations_Met!$I$1:$K$1)</c:f>
              <c:strCache>
                <c:ptCount val="4"/>
                <c:pt idx="0">
                  <c:v>All respondents</c:v>
                </c:pt>
                <c:pt idx="1">
                  <c:v>Research Collaborators</c:v>
                </c:pt>
                <c:pt idx="2">
                  <c:v>High Level Stakeholders</c:v>
                </c:pt>
                <c:pt idx="3">
                  <c:v>Funders </c:v>
                </c:pt>
              </c:strCache>
            </c:strRef>
          </c:cat>
          <c:val>
            <c:numRef>
              <c:f>(Extent_Expectations_Met!$C$5,Extent_Expectations_Met!$I$5:$K$5)</c:f>
              <c:numCache>
                <c:formatCode>0%</c:formatCode>
                <c:ptCount val="4"/>
                <c:pt idx="0">
                  <c:v>0.39090909090909093</c:v>
                </c:pt>
                <c:pt idx="1">
                  <c:v>0.375</c:v>
                </c:pt>
                <c:pt idx="2">
                  <c:v>0.54545454545454541</c:v>
                </c:pt>
                <c:pt idx="3">
                  <c:v>0.30769230769230771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476-4F19-AA69-461FB15D7B3F}"/>
            </c:ext>
          </c:extLst>
        </c:ser>
        <c:ser>
          <c:idx val="4"/>
          <c:order val="4"/>
          <c:tx>
            <c:strRef>
              <c:f>Extent_Expectations_Met!$A$6</c:f>
              <c:strCache>
                <c:ptCount val="1"/>
                <c:pt idx="0">
                  <c:v>Unsure 	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(Extent_Expectations_Met!$C$1,Extent_Expectations_Met!$I$1:$K$1)</c:f>
              <c:strCache>
                <c:ptCount val="4"/>
                <c:pt idx="0">
                  <c:v>All respondents</c:v>
                </c:pt>
                <c:pt idx="1">
                  <c:v>Research Collaborators</c:v>
                </c:pt>
                <c:pt idx="2">
                  <c:v>High Level Stakeholders</c:v>
                </c:pt>
                <c:pt idx="3">
                  <c:v>Funders </c:v>
                </c:pt>
              </c:strCache>
            </c:strRef>
          </c:cat>
          <c:val>
            <c:numRef>
              <c:f>(Extent_Expectations_Met!$C$6,Extent_Expectations_Met!$I$6:$K$6)</c:f>
            </c:numRef>
          </c:val>
          <c:extLst>
            <c:ext xmlns:c16="http://schemas.microsoft.com/office/drawing/2014/chart" uri="{C3380CC4-5D6E-409C-BE32-E72D297353CC}">
              <c16:uniqueId val="{00000004-0476-4F19-AA69-461FB15D7B3F}"/>
            </c:ext>
          </c:extLst>
        </c:ser>
        <c:ser>
          <c:idx val="5"/>
          <c:order val="5"/>
          <c:tx>
            <c:strRef>
              <c:f>Extent_Expectations_Met!$A$7</c:f>
              <c:strCache>
                <c:ptCount val="1"/>
                <c:pt idx="0">
                  <c:v>Some, but not others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(Extent_Expectations_Met!$C$1,Extent_Expectations_Met!$I$1:$K$1)</c:f>
              <c:strCache>
                <c:ptCount val="4"/>
                <c:pt idx="0">
                  <c:v>All respondents</c:v>
                </c:pt>
                <c:pt idx="1">
                  <c:v>Research Collaborators</c:v>
                </c:pt>
                <c:pt idx="2">
                  <c:v>High Level Stakeholders</c:v>
                </c:pt>
                <c:pt idx="3">
                  <c:v>Funders </c:v>
                </c:pt>
              </c:strCache>
            </c:strRef>
          </c:cat>
          <c:val>
            <c:numRef>
              <c:f>(Extent_Expectations_Met!$C$7,Extent_Expectations_Met!$I$7:$K$7)</c:f>
              <c:numCache>
                <c:formatCode>0%</c:formatCode>
                <c:ptCount val="4"/>
                <c:pt idx="0">
                  <c:v>0.17272727272727273</c:v>
                </c:pt>
                <c:pt idx="1">
                  <c:v>0.20833333333333334</c:v>
                </c:pt>
                <c:pt idx="2">
                  <c:v>0.18181818181818182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476-4F19-AA69-461FB15D7B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7391472"/>
        <c:axId val="497390816"/>
      </c:barChart>
      <c:catAx>
        <c:axId val="497391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7390816"/>
        <c:crosses val="autoZero"/>
        <c:auto val="1"/>
        <c:lblAlgn val="ctr"/>
        <c:lblOffset val="100"/>
        <c:noMultiLvlLbl val="0"/>
      </c:catAx>
      <c:valAx>
        <c:axId val="49739081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739147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Future_Collaboration!$A$2</c:f>
              <c:strCache>
                <c:ptCount val="1"/>
                <c:pt idx="0">
                  <c:v>ONLY ONE of its kind	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Future_Collaboration!$C$1:$I$1</c:f>
              <c:strCache>
                <c:ptCount val="3"/>
                <c:pt idx="0">
                  <c:v>All respondents</c:v>
                </c:pt>
                <c:pt idx="1">
                  <c:v>Research Staff Alumni</c:v>
                </c:pt>
                <c:pt idx="2">
                  <c:v>Research Collaborators</c:v>
                </c:pt>
              </c:strCache>
            </c:strRef>
          </c:cat>
          <c:val>
            <c:numRef>
              <c:f>Future_Collaboration!$C$2:$I$2</c:f>
            </c:numRef>
          </c:val>
          <c:extLst>
            <c:ext xmlns:c16="http://schemas.microsoft.com/office/drawing/2014/chart" uri="{C3380CC4-5D6E-409C-BE32-E72D297353CC}">
              <c16:uniqueId val="{00000000-0611-4F5A-B626-9F9031E2B07D}"/>
            </c:ext>
          </c:extLst>
        </c:ser>
        <c:ser>
          <c:idx val="1"/>
          <c:order val="1"/>
          <c:tx>
            <c:strRef>
              <c:f>Future_Collaboration!$A$3</c:f>
              <c:strCache>
                <c:ptCount val="1"/>
                <c:pt idx="0">
                  <c:v>Definitely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Future_Collaboration!$C$1:$I$1</c:f>
              <c:strCache>
                <c:ptCount val="3"/>
                <c:pt idx="0">
                  <c:v>All respondents</c:v>
                </c:pt>
                <c:pt idx="1">
                  <c:v>Research Staff Alumni</c:v>
                </c:pt>
                <c:pt idx="2">
                  <c:v>Research Collaborators</c:v>
                </c:pt>
              </c:strCache>
            </c:strRef>
          </c:cat>
          <c:val>
            <c:numRef>
              <c:f>Future_Collaboration!$C$3:$I$3</c:f>
              <c:numCache>
                <c:formatCode>0%</c:formatCode>
                <c:ptCount val="3"/>
                <c:pt idx="0">
                  <c:v>0.53293413173652693</c:v>
                </c:pt>
                <c:pt idx="1">
                  <c:v>0.44578313253012047</c:v>
                </c:pt>
                <c:pt idx="2">
                  <c:v>0.68055555555555558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11-4F5A-B626-9F9031E2B07D}"/>
            </c:ext>
          </c:extLst>
        </c:ser>
        <c:ser>
          <c:idx val="2"/>
          <c:order val="2"/>
          <c:tx>
            <c:strRef>
              <c:f>Future_Collaboration!$A$4</c:f>
              <c:strCache>
                <c:ptCount val="1"/>
                <c:pt idx="0">
                  <c:v>VERY FEW similar institutes 	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Future_Collaboration!$C$1:$I$1</c:f>
              <c:strCache>
                <c:ptCount val="3"/>
                <c:pt idx="0">
                  <c:v>All respondents</c:v>
                </c:pt>
                <c:pt idx="1">
                  <c:v>Research Staff Alumni</c:v>
                </c:pt>
                <c:pt idx="2">
                  <c:v>Research Collaborators</c:v>
                </c:pt>
              </c:strCache>
            </c:strRef>
          </c:cat>
          <c:val>
            <c:numRef>
              <c:f>Future_Collaboration!$C$4:$I$4</c:f>
            </c:numRef>
          </c:val>
          <c:extLst>
            <c:ext xmlns:c16="http://schemas.microsoft.com/office/drawing/2014/chart" uri="{C3380CC4-5D6E-409C-BE32-E72D297353CC}">
              <c16:uniqueId val="{00000002-0611-4F5A-B626-9F9031E2B07D}"/>
            </c:ext>
          </c:extLst>
        </c:ser>
        <c:ser>
          <c:idx val="3"/>
          <c:order val="3"/>
          <c:tx>
            <c:strRef>
              <c:f>Future_Collaboration!$A$5</c:f>
              <c:strCache>
                <c:ptCount val="1"/>
                <c:pt idx="0">
                  <c:v>Probably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Future_Collaboration!$C$1:$I$1</c:f>
              <c:strCache>
                <c:ptCount val="3"/>
                <c:pt idx="0">
                  <c:v>All respondents</c:v>
                </c:pt>
                <c:pt idx="1">
                  <c:v>Research Staff Alumni</c:v>
                </c:pt>
                <c:pt idx="2">
                  <c:v>Research Collaborators</c:v>
                </c:pt>
              </c:strCache>
            </c:strRef>
          </c:cat>
          <c:val>
            <c:numRef>
              <c:f>Future_Collaboration!$C$5:$I$5</c:f>
              <c:numCache>
                <c:formatCode>0%</c:formatCode>
                <c:ptCount val="3"/>
                <c:pt idx="0">
                  <c:v>0.3473053892215569</c:v>
                </c:pt>
                <c:pt idx="1">
                  <c:v>0.42168674698795183</c:v>
                </c:pt>
                <c:pt idx="2">
                  <c:v>0.30555555555555558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611-4F5A-B626-9F9031E2B07D}"/>
            </c:ext>
          </c:extLst>
        </c:ser>
        <c:ser>
          <c:idx val="4"/>
          <c:order val="4"/>
          <c:tx>
            <c:strRef>
              <c:f>Future_Collaboration!$A$6</c:f>
              <c:strCache>
                <c:ptCount val="1"/>
                <c:pt idx="0">
                  <c:v>Unsure 	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Future_Collaboration!$C$1:$I$1</c:f>
              <c:strCache>
                <c:ptCount val="3"/>
                <c:pt idx="0">
                  <c:v>All respondents</c:v>
                </c:pt>
                <c:pt idx="1">
                  <c:v>Research Staff Alumni</c:v>
                </c:pt>
                <c:pt idx="2">
                  <c:v>Research Collaborators</c:v>
                </c:pt>
              </c:strCache>
            </c:strRef>
          </c:cat>
          <c:val>
            <c:numRef>
              <c:f>Future_Collaboration!$C$6:$I$6</c:f>
            </c:numRef>
          </c:val>
          <c:extLst>
            <c:ext xmlns:c16="http://schemas.microsoft.com/office/drawing/2014/chart" uri="{C3380CC4-5D6E-409C-BE32-E72D297353CC}">
              <c16:uniqueId val="{00000004-0611-4F5A-B626-9F9031E2B07D}"/>
            </c:ext>
          </c:extLst>
        </c:ser>
        <c:ser>
          <c:idx val="5"/>
          <c:order val="5"/>
          <c:tx>
            <c:strRef>
              <c:f>Future_Collaboration!$A$7</c:f>
              <c:strCache>
                <c:ptCount val="1"/>
                <c:pt idx="0">
                  <c:v>Unsure 	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Future_Collaboration!$C$1:$I$1</c:f>
              <c:strCache>
                <c:ptCount val="3"/>
                <c:pt idx="0">
                  <c:v>All respondents</c:v>
                </c:pt>
                <c:pt idx="1">
                  <c:v>Research Staff Alumni</c:v>
                </c:pt>
                <c:pt idx="2">
                  <c:v>Research Collaborators</c:v>
                </c:pt>
              </c:strCache>
            </c:strRef>
          </c:cat>
          <c:val>
            <c:numRef>
              <c:f>Future_Collaboration!$C$7:$I$7</c:f>
              <c:numCache>
                <c:formatCode>0%</c:formatCode>
                <c:ptCount val="3"/>
                <c:pt idx="0">
                  <c:v>5.3892215568862277E-2</c:v>
                </c:pt>
                <c:pt idx="1">
                  <c:v>7.2289156626506021E-2</c:v>
                </c:pt>
                <c:pt idx="2">
                  <c:v>1.3888888888888888E-2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611-4F5A-B626-9F9031E2B07D}"/>
            </c:ext>
          </c:extLst>
        </c:ser>
        <c:ser>
          <c:idx val="6"/>
          <c:order val="6"/>
          <c:tx>
            <c:strRef>
              <c:f>Future_Collaboration!$A$8</c:f>
              <c:strCache>
                <c:ptCount val="1"/>
                <c:pt idx="0">
                  <c:v>SEVERAL similar institutes	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Future_Collaboration!$C$1:$I$1</c:f>
              <c:strCache>
                <c:ptCount val="3"/>
                <c:pt idx="0">
                  <c:v>All respondents</c:v>
                </c:pt>
                <c:pt idx="1">
                  <c:v>Research Staff Alumni</c:v>
                </c:pt>
                <c:pt idx="2">
                  <c:v>Research Collaborators</c:v>
                </c:pt>
              </c:strCache>
            </c:strRef>
          </c:cat>
          <c:val>
            <c:numRef>
              <c:f>Future_Collaboration!$C$8:$I$8</c:f>
            </c:numRef>
          </c:val>
          <c:extLst>
            <c:ext xmlns:c16="http://schemas.microsoft.com/office/drawing/2014/chart" uri="{C3380CC4-5D6E-409C-BE32-E72D297353CC}">
              <c16:uniqueId val="{00000006-0611-4F5A-B626-9F9031E2B07D}"/>
            </c:ext>
          </c:extLst>
        </c:ser>
        <c:ser>
          <c:idx val="7"/>
          <c:order val="7"/>
          <c:tx>
            <c:strRef>
              <c:f>Future_Collaboration!$A$9</c:f>
              <c:strCache>
                <c:ptCount val="1"/>
                <c:pt idx="0">
                  <c:v>Not likely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Future_Collaboration!$C$1:$I$1</c:f>
              <c:strCache>
                <c:ptCount val="3"/>
                <c:pt idx="0">
                  <c:v>All respondents</c:v>
                </c:pt>
                <c:pt idx="1">
                  <c:v>Research Staff Alumni</c:v>
                </c:pt>
                <c:pt idx="2">
                  <c:v>Research Collaborators</c:v>
                </c:pt>
              </c:strCache>
            </c:strRef>
          </c:cat>
          <c:val>
            <c:numRef>
              <c:f>Future_Collaboration!$C$9:$I$9</c:f>
              <c:numCache>
                <c:formatCode>0%</c:formatCode>
                <c:ptCount val="3"/>
                <c:pt idx="0">
                  <c:v>2.3952095808383235E-2</c:v>
                </c:pt>
                <c:pt idx="1">
                  <c:v>2.4096385542168676E-2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611-4F5A-B626-9F9031E2B07D}"/>
            </c:ext>
          </c:extLst>
        </c:ser>
        <c:ser>
          <c:idx val="8"/>
          <c:order val="8"/>
          <c:tx>
            <c:strRef>
              <c:f>Future_Collaboration!$A$10</c:f>
              <c:strCache>
                <c:ptCount val="1"/>
                <c:pt idx="0">
                  <c:v>NOT UNIQUE at all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Future_Collaboration!$C$1:$I$1</c:f>
              <c:strCache>
                <c:ptCount val="3"/>
                <c:pt idx="0">
                  <c:v>All respondents</c:v>
                </c:pt>
                <c:pt idx="1">
                  <c:v>Research Staff Alumni</c:v>
                </c:pt>
                <c:pt idx="2">
                  <c:v>Research Collaborators</c:v>
                </c:pt>
              </c:strCache>
            </c:strRef>
          </c:cat>
          <c:val>
            <c:numRef>
              <c:f>Future_Collaboration!$C$10:$I$10</c:f>
            </c:numRef>
          </c:val>
          <c:extLst>
            <c:ext xmlns:c16="http://schemas.microsoft.com/office/drawing/2014/chart" uri="{C3380CC4-5D6E-409C-BE32-E72D297353CC}">
              <c16:uniqueId val="{00000008-0611-4F5A-B626-9F9031E2B07D}"/>
            </c:ext>
          </c:extLst>
        </c:ser>
        <c:ser>
          <c:idx val="9"/>
          <c:order val="9"/>
          <c:tx>
            <c:strRef>
              <c:f>Future_Collaboration!$A$11</c:f>
              <c:strCache>
                <c:ptCount val="1"/>
                <c:pt idx="0">
                  <c:v>Definitely not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Future_Collaboration!$C$1:$I$1</c:f>
              <c:strCache>
                <c:ptCount val="3"/>
                <c:pt idx="0">
                  <c:v>All respondents</c:v>
                </c:pt>
                <c:pt idx="1">
                  <c:v>Research Staff Alumni</c:v>
                </c:pt>
                <c:pt idx="2">
                  <c:v>Research Collaborators</c:v>
                </c:pt>
              </c:strCache>
            </c:strRef>
          </c:cat>
          <c:val>
            <c:numRef>
              <c:f>Future_Collaboration!$C$11:$I$11</c:f>
              <c:numCache>
                <c:formatCode>0%</c:formatCode>
                <c:ptCount val="3"/>
                <c:pt idx="0">
                  <c:v>2.3952095808383235E-2</c:v>
                </c:pt>
                <c:pt idx="1">
                  <c:v>3.614457831325301E-2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611-4F5A-B626-9F9031E2B0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8407528"/>
        <c:axId val="508419664"/>
      </c:barChart>
      <c:catAx>
        <c:axId val="508407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8419664"/>
        <c:crosses val="autoZero"/>
        <c:auto val="1"/>
        <c:lblAlgn val="ctr"/>
        <c:lblOffset val="100"/>
        <c:noMultiLvlLbl val="0"/>
      </c:catAx>
      <c:valAx>
        <c:axId val="50841966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840752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1</cdr:x>
      <cdr:y>0</cdr:y>
    </cdr:from>
    <cdr:to>
      <cdr:x>1</cdr:x>
      <cdr:y>1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3CF7089B-8EBD-4F2E-992F-A80A7CDF00CE}"/>
            </a:ext>
          </a:extLst>
        </cdr:cNvPr>
        <cdr:cNvCxnSpPr/>
      </cdr:nvCxnSpPr>
      <cdr:spPr>
        <a:xfrm xmlns:a="http://schemas.openxmlformats.org/drawingml/2006/main" flipV="1">
          <a:off x="7389332" y="2108200"/>
          <a:ext cx="0" cy="388620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accent6">
              <a:lumMod val="60000"/>
              <a:lumOff val="40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078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410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848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371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9010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947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2/27/2017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377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2/27/2017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522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2/27/2017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321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686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0DB6-F5C7-45FB-8CF3-31B45F9C2DAC}" type="datetimeFigureOut">
              <a:rPr lang="en-US" smtClean="0"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529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81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10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14.sv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8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IIASA stakeholder engagement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4401879"/>
            <a:ext cx="8767860" cy="1669312"/>
          </a:xfrm>
        </p:spPr>
        <p:txBody>
          <a:bodyPr>
            <a:normAutofit/>
          </a:bodyPr>
          <a:lstStyle/>
          <a:p>
            <a:r>
              <a:rPr lang="en-GB" sz="4000" dirty="0"/>
              <a:t>Initial Trend Analysis </a:t>
            </a:r>
          </a:p>
          <a:p>
            <a:r>
              <a:rPr lang="en-GB" sz="4000" dirty="0"/>
              <a:t>27 February 2017</a:t>
            </a:r>
          </a:p>
        </p:txBody>
      </p:sp>
    </p:spTree>
    <p:extLst>
      <p:ext uri="{BB962C8B-B14F-4D97-AF65-F5344CB8AC3E}">
        <p14:creationId xmlns:p14="http://schemas.microsoft.com/office/powerpoint/2010/main" val="4263512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12CFF28C-FD72-4559-9F10-92477D473F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1983837"/>
              </p:ext>
            </p:extLst>
          </p:nvPr>
        </p:nvGraphicFramePr>
        <p:xfrm>
          <a:off x="669850" y="2160183"/>
          <a:ext cx="11148239" cy="4226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" name="Title 1"/>
          <p:cNvSpPr txBox="1">
            <a:spLocks/>
          </p:cNvSpPr>
          <p:nvPr/>
        </p:nvSpPr>
        <p:spPr>
          <a:xfrm>
            <a:off x="1056817" y="321577"/>
            <a:ext cx="9966960" cy="8613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Influence and Impact: </a:t>
            </a:r>
            <a:r>
              <a:rPr lang="en-GB" b="1" dirty="0">
                <a:solidFill>
                  <a:schemeClr val="accent4">
                    <a:lumMod val="75000"/>
                  </a:schemeClr>
                </a:solidFill>
              </a:rPr>
              <a:t>Capacity Development</a:t>
            </a:r>
          </a:p>
        </p:txBody>
      </p:sp>
      <p:cxnSp>
        <p:nvCxnSpPr>
          <p:cNvPr id="30" name="Straight Connector 29"/>
          <p:cNvCxnSpPr>
            <a:cxnSpLocks/>
          </p:cNvCxnSpPr>
          <p:nvPr/>
        </p:nvCxnSpPr>
        <p:spPr>
          <a:xfrm>
            <a:off x="1197935" y="5158597"/>
            <a:ext cx="10412818" cy="19459"/>
          </a:xfrm>
          <a:prstGeom prst="line">
            <a:avLst/>
          </a:prstGeom>
          <a:ln w="9525" cap="flat" cmpd="sng" algn="ctr">
            <a:solidFill>
              <a:schemeClr val="accent4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cxnSpLocks/>
          </p:cNvCxnSpPr>
          <p:nvPr/>
        </p:nvCxnSpPr>
        <p:spPr>
          <a:xfrm flipV="1">
            <a:off x="1197935" y="3950028"/>
            <a:ext cx="10412818" cy="1"/>
          </a:xfrm>
          <a:prstGeom prst="line">
            <a:avLst/>
          </a:prstGeom>
          <a:ln w="9525" cap="flat" cmpd="sng" algn="ctr">
            <a:solidFill>
              <a:schemeClr val="accent4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30619" y="1184816"/>
            <a:ext cx="113874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Half of the stakeholders rated IIASA as highly or somewhat influential</a:t>
            </a:r>
          </a:p>
        </p:txBody>
      </p:sp>
      <p:pic>
        <p:nvPicPr>
          <p:cNvPr id="39" name="Graphic 38" descr="Speech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220893" y="404037"/>
            <a:ext cx="613144" cy="613144"/>
          </a:xfrm>
          <a:prstGeom prst="rect">
            <a:avLst/>
          </a:prstGeom>
        </p:spPr>
      </p:pic>
      <p:pic>
        <p:nvPicPr>
          <p:cNvPr id="15" name="Graphic 14" descr="Thumbs Up Sign"/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127706" y="3150253"/>
            <a:ext cx="519223" cy="519223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1368404" y="489050"/>
            <a:ext cx="360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Arial Narrow" panose="020B0606020202030204" pitchFamily="34" charset="0"/>
              </a:rPr>
              <a:t>1</a:t>
            </a:r>
          </a:p>
        </p:txBody>
      </p:sp>
      <p:pic>
        <p:nvPicPr>
          <p:cNvPr id="18" name="Graphic 17" descr="Thumbs Up Sign"/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484186" y="3430805"/>
            <a:ext cx="519223" cy="519223"/>
          </a:xfrm>
          <a:prstGeom prst="rect">
            <a:avLst/>
          </a:prstGeom>
        </p:spPr>
      </p:pic>
      <p:pic>
        <p:nvPicPr>
          <p:cNvPr id="36" name="Graphic 35" descr="Thumbs Up Sign"/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453674" y="2631030"/>
            <a:ext cx="519223" cy="519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733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0E4FC2BF-9468-4C00-A0AE-62AF3F3B09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972752"/>
              </p:ext>
            </p:extLst>
          </p:nvPr>
        </p:nvGraphicFramePr>
        <p:xfrm>
          <a:off x="1056817" y="2046768"/>
          <a:ext cx="10470648" cy="4237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" name="Title 1"/>
          <p:cNvSpPr txBox="1">
            <a:spLocks/>
          </p:cNvSpPr>
          <p:nvPr/>
        </p:nvSpPr>
        <p:spPr>
          <a:xfrm>
            <a:off x="1056817" y="321577"/>
            <a:ext cx="9966960" cy="8613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Influence and Impact: </a:t>
            </a:r>
            <a:r>
              <a:rPr lang="en-GB" b="1" dirty="0">
                <a:solidFill>
                  <a:schemeClr val="accent4">
                    <a:lumMod val="75000"/>
                  </a:schemeClr>
                </a:solidFill>
              </a:rPr>
              <a:t>Science-to-policy</a:t>
            </a:r>
          </a:p>
        </p:txBody>
      </p:sp>
      <p:cxnSp>
        <p:nvCxnSpPr>
          <p:cNvPr id="30" name="Straight Connector 29"/>
          <p:cNvCxnSpPr>
            <a:cxnSpLocks/>
          </p:cNvCxnSpPr>
          <p:nvPr/>
        </p:nvCxnSpPr>
        <p:spPr>
          <a:xfrm>
            <a:off x="1705403" y="4763038"/>
            <a:ext cx="9663001" cy="94192"/>
          </a:xfrm>
          <a:prstGeom prst="line">
            <a:avLst/>
          </a:prstGeom>
          <a:ln w="9525" cap="flat" cmpd="sng" algn="ctr">
            <a:solidFill>
              <a:schemeClr val="accent4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cxnSpLocks/>
          </p:cNvCxnSpPr>
          <p:nvPr/>
        </p:nvCxnSpPr>
        <p:spPr>
          <a:xfrm>
            <a:off x="1721352" y="3505919"/>
            <a:ext cx="9647052" cy="28059"/>
          </a:xfrm>
          <a:prstGeom prst="line">
            <a:avLst/>
          </a:prstGeom>
          <a:ln w="9525" cap="flat" cmpd="sng" algn="ctr">
            <a:solidFill>
              <a:schemeClr val="accent4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30619" y="1184816"/>
            <a:ext cx="11387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Six out of ten stakeholders rated IIASA as highly or somewhat influential</a:t>
            </a:r>
            <a:endParaRPr lang="en-GB" sz="2400" dirty="0">
              <a:highlight>
                <a:srgbClr val="FFFF00"/>
              </a:highlight>
            </a:endParaRPr>
          </a:p>
        </p:txBody>
      </p:sp>
      <p:pic>
        <p:nvPicPr>
          <p:cNvPr id="36" name="Graphic 35" descr="Thumbs Up Sign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11075" y="2603836"/>
            <a:ext cx="519223" cy="519223"/>
          </a:xfrm>
          <a:prstGeom prst="rect">
            <a:avLst/>
          </a:prstGeom>
        </p:spPr>
      </p:pic>
      <p:pic>
        <p:nvPicPr>
          <p:cNvPr id="39" name="Graphic 38" descr="Speech"/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220893" y="404037"/>
            <a:ext cx="613144" cy="613144"/>
          </a:xfrm>
          <a:prstGeom prst="rect">
            <a:avLst/>
          </a:prstGeom>
        </p:spPr>
      </p:pic>
      <p:pic>
        <p:nvPicPr>
          <p:cNvPr id="15" name="Graphic 14" descr="Thumbs Up Sign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828651" y="2522048"/>
            <a:ext cx="519223" cy="519223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1368404" y="489050"/>
            <a:ext cx="360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Arial Narrow" panose="020B0606020202030204" pitchFamily="34" charset="0"/>
              </a:rPr>
              <a:t>1</a:t>
            </a:r>
          </a:p>
        </p:txBody>
      </p:sp>
      <p:pic>
        <p:nvPicPr>
          <p:cNvPr id="22" name="Graphic 21" descr="Thumbs Up Sign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121435" y="2572523"/>
            <a:ext cx="519223" cy="519223"/>
          </a:xfrm>
          <a:prstGeom prst="rect">
            <a:avLst/>
          </a:prstGeom>
        </p:spPr>
      </p:pic>
      <p:pic>
        <p:nvPicPr>
          <p:cNvPr id="23" name="Graphic 22" descr="Thumbs Up Sign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525820" y="2235289"/>
            <a:ext cx="519223" cy="519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033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48C858F0-8EA7-4C00-AA7F-0FC4284F04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8391932"/>
              </p:ext>
            </p:extLst>
          </p:nvPr>
        </p:nvGraphicFramePr>
        <p:xfrm>
          <a:off x="829340" y="2225273"/>
          <a:ext cx="10899717" cy="41542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" name="Title 1"/>
          <p:cNvSpPr txBox="1">
            <a:spLocks/>
          </p:cNvSpPr>
          <p:nvPr/>
        </p:nvSpPr>
        <p:spPr>
          <a:xfrm>
            <a:off x="1056817" y="321577"/>
            <a:ext cx="9966960" cy="8613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Influence and Impact</a:t>
            </a:r>
            <a:r>
              <a:rPr lang="en-GB" b="1" dirty="0">
                <a:solidFill>
                  <a:schemeClr val="accent4">
                    <a:lumMod val="75000"/>
                  </a:schemeClr>
                </a:solidFill>
              </a:rPr>
              <a:t>: Science Diplomacy</a:t>
            </a:r>
          </a:p>
        </p:txBody>
      </p:sp>
      <p:cxnSp>
        <p:nvCxnSpPr>
          <p:cNvPr id="31" name="Straight Connector 30"/>
          <p:cNvCxnSpPr>
            <a:cxnSpLocks/>
          </p:cNvCxnSpPr>
          <p:nvPr/>
        </p:nvCxnSpPr>
        <p:spPr>
          <a:xfrm>
            <a:off x="1314893" y="5045832"/>
            <a:ext cx="10053511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46567" y="1182941"/>
            <a:ext cx="113874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Slightly fewer than five out of ten respondents rated influence and impact as highly or somewhat influential</a:t>
            </a:r>
          </a:p>
        </p:txBody>
      </p:sp>
      <p:pic>
        <p:nvPicPr>
          <p:cNvPr id="36" name="Graphic 35" descr="Thumbs Up Sign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019416" y="3301547"/>
            <a:ext cx="519223" cy="519223"/>
          </a:xfrm>
          <a:prstGeom prst="rect">
            <a:avLst/>
          </a:prstGeom>
        </p:spPr>
      </p:pic>
      <p:pic>
        <p:nvPicPr>
          <p:cNvPr id="38" name="Graphic 37" descr="Thumbs Up Sign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41018" y="3205650"/>
            <a:ext cx="519223" cy="519223"/>
          </a:xfrm>
          <a:prstGeom prst="rect">
            <a:avLst/>
          </a:prstGeom>
        </p:spPr>
      </p:pic>
      <p:cxnSp>
        <p:nvCxnSpPr>
          <p:cNvPr id="16" name="Straight Connector 15"/>
          <p:cNvCxnSpPr>
            <a:cxnSpLocks/>
          </p:cNvCxnSpPr>
          <p:nvPr/>
        </p:nvCxnSpPr>
        <p:spPr>
          <a:xfrm>
            <a:off x="1273708" y="4156241"/>
            <a:ext cx="10053511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7" name="Graphic 16" descr="Speech"/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220893" y="404037"/>
            <a:ext cx="613144" cy="613144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1368404" y="489050"/>
            <a:ext cx="360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Arial Narrow" panose="020B060602020203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159523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8715" y="1881837"/>
            <a:ext cx="9966960" cy="2926080"/>
          </a:xfrm>
        </p:spPr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IIASA as a stakeholder</a:t>
            </a:r>
          </a:p>
        </p:txBody>
      </p:sp>
    </p:spTree>
    <p:extLst>
      <p:ext uri="{BB962C8B-B14F-4D97-AF65-F5344CB8AC3E}">
        <p14:creationId xmlns:p14="http://schemas.microsoft.com/office/powerpoint/2010/main" val="16909693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1"/>
          <p:cNvSpPr txBox="1">
            <a:spLocks/>
          </p:cNvSpPr>
          <p:nvPr/>
        </p:nvSpPr>
        <p:spPr>
          <a:xfrm>
            <a:off x="1056817" y="321577"/>
            <a:ext cx="9966960" cy="8613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Meeting Stakeholder Expectations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30619" y="1184816"/>
            <a:ext cx="11387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Eight out of ten indicated ALL or MOST expectations were met</a:t>
            </a:r>
            <a:endParaRPr lang="en-GB" sz="2400" dirty="0">
              <a:highlight>
                <a:srgbClr val="FFFF00"/>
              </a:highlight>
            </a:endParaRPr>
          </a:p>
        </p:txBody>
      </p:sp>
      <p:pic>
        <p:nvPicPr>
          <p:cNvPr id="39" name="Graphic 38" descr="Speech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220893" y="404037"/>
            <a:ext cx="613144" cy="613144"/>
          </a:xfrm>
          <a:prstGeom prst="rect">
            <a:avLst/>
          </a:prstGeom>
        </p:spPr>
      </p:pic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0C03720B-CFFC-4C1E-B5B8-BAD60FF597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0904976"/>
              </p:ext>
            </p:extLst>
          </p:nvPr>
        </p:nvGraphicFramePr>
        <p:xfrm>
          <a:off x="1056817" y="2057399"/>
          <a:ext cx="10164076" cy="4285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4" name="Straight Connector 13"/>
          <p:cNvCxnSpPr>
            <a:cxnSpLocks/>
          </p:cNvCxnSpPr>
          <p:nvPr/>
        </p:nvCxnSpPr>
        <p:spPr>
          <a:xfrm>
            <a:off x="1475727" y="2874651"/>
            <a:ext cx="9548050" cy="7445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1475727" y="4232061"/>
            <a:ext cx="9548050" cy="7445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1368404" y="489050"/>
            <a:ext cx="360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Arial Narrow" panose="020B060602020203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076989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4A7BC289-CF0B-4D4B-9EAA-D5FA0E7B48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338601"/>
              </p:ext>
            </p:extLst>
          </p:nvPr>
        </p:nvGraphicFramePr>
        <p:xfrm>
          <a:off x="1350335" y="1956391"/>
          <a:ext cx="9673442" cy="4040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" name="Title 1"/>
          <p:cNvSpPr txBox="1">
            <a:spLocks/>
          </p:cNvSpPr>
          <p:nvPr/>
        </p:nvSpPr>
        <p:spPr>
          <a:xfrm>
            <a:off x="1056817" y="321577"/>
            <a:ext cx="9966960" cy="8613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Openness to Future Engagement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30619" y="1184816"/>
            <a:ext cx="11387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Close to 90% of former research staff and research collaborators</a:t>
            </a:r>
            <a:endParaRPr lang="en-GB" sz="2400" dirty="0">
              <a:highlight>
                <a:srgbClr val="FFFF00"/>
              </a:highlight>
            </a:endParaRPr>
          </a:p>
        </p:txBody>
      </p:sp>
      <p:cxnSp>
        <p:nvCxnSpPr>
          <p:cNvPr id="14" name="Straight Connector 13"/>
          <p:cNvCxnSpPr>
            <a:cxnSpLocks/>
          </p:cNvCxnSpPr>
          <p:nvPr/>
        </p:nvCxnSpPr>
        <p:spPr>
          <a:xfrm flipV="1">
            <a:off x="1813783" y="2477386"/>
            <a:ext cx="9095222" cy="29318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 flipV="1">
            <a:off x="1794703" y="3583172"/>
            <a:ext cx="9114302" cy="21569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5596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8715" y="1881837"/>
            <a:ext cx="9966960" cy="2926080"/>
          </a:xfrm>
        </p:spPr>
        <p:txBody>
          <a:bodyPr/>
          <a:lstStyle/>
          <a:p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IIASA  as  an </a:t>
            </a:r>
            <a:br>
              <a:rPr lang="en-GB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employer</a:t>
            </a:r>
          </a:p>
        </p:txBody>
      </p:sp>
    </p:spTree>
    <p:extLst>
      <p:ext uri="{BB962C8B-B14F-4D97-AF65-F5344CB8AC3E}">
        <p14:creationId xmlns:p14="http://schemas.microsoft.com/office/powerpoint/2010/main" val="3458294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86316"/>
            <a:ext cx="9875520" cy="910856"/>
          </a:xfrm>
        </p:spPr>
        <p:txBody>
          <a:bodyPr/>
          <a:lstStyle/>
          <a:p>
            <a:pPr algn="ctr"/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Experience as an IIASA Employee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7D7E8E7-259E-4823-A293-3A3FAD9B4D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8248704"/>
              </p:ext>
            </p:extLst>
          </p:nvPr>
        </p:nvGraphicFramePr>
        <p:xfrm>
          <a:off x="1145857" y="2190308"/>
          <a:ext cx="9872663" cy="44479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594883" y="4731488"/>
            <a:ext cx="9314121" cy="10633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594883" y="2714846"/>
            <a:ext cx="9314121" cy="10633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phic 7" descr="Speech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220893" y="404037"/>
            <a:ext cx="613144" cy="61314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90322" y="1320401"/>
            <a:ext cx="117808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487B78"/>
                </a:solidFill>
              </a:rPr>
              <a:t>Three-quarters of staff: </a:t>
            </a:r>
            <a:r>
              <a:rPr lang="en-GB" sz="2000" dirty="0"/>
              <a:t>Mostly positive or most positive</a:t>
            </a:r>
            <a:br>
              <a:rPr lang="en-GB" sz="2000" dirty="0"/>
            </a:br>
            <a:r>
              <a:rPr lang="en-GB" sz="2000" dirty="0">
                <a:solidFill>
                  <a:srgbClr val="487B78"/>
                </a:solidFill>
              </a:rPr>
              <a:t>Eight out of ten current staff</a:t>
            </a:r>
            <a:r>
              <a:rPr lang="en-GB" sz="2000" dirty="0"/>
              <a:t>: Mostly positive or most positive  </a:t>
            </a:r>
          </a:p>
        </p:txBody>
      </p:sp>
    </p:spTree>
    <p:extLst>
      <p:ext uri="{BB962C8B-B14F-4D97-AF65-F5344CB8AC3E}">
        <p14:creationId xmlns:p14="http://schemas.microsoft.com/office/powerpoint/2010/main" val="307976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05728"/>
            <a:ext cx="9875520" cy="847060"/>
          </a:xfrm>
        </p:spPr>
        <p:txBody>
          <a:bodyPr/>
          <a:lstStyle/>
          <a:p>
            <a:pPr algn="ctr"/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Influence of </a:t>
            </a:r>
            <a:r>
              <a:rPr lang="en-GB" b="1" dirty="0">
                <a:solidFill>
                  <a:srgbClr val="487B78"/>
                </a:solidFill>
              </a:rPr>
              <a:t>IIASA</a:t>
            </a: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 on Future Career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24D1A02-359D-49D1-A7CC-2DF02179FF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6407284"/>
              </p:ext>
            </p:extLst>
          </p:nvPr>
        </p:nvGraphicFramePr>
        <p:xfrm>
          <a:off x="829340" y="2589028"/>
          <a:ext cx="5433237" cy="36203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412C840-3093-44FE-86CC-95B7F8E9D6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3623567"/>
              </p:ext>
            </p:extLst>
          </p:nvPr>
        </p:nvGraphicFramePr>
        <p:xfrm>
          <a:off x="6400800" y="2589028"/>
          <a:ext cx="5188688" cy="37586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Straight Connector 6"/>
          <p:cNvCxnSpPr>
            <a:cxnSpLocks/>
          </p:cNvCxnSpPr>
          <p:nvPr/>
        </p:nvCxnSpPr>
        <p:spPr>
          <a:xfrm>
            <a:off x="6294475" y="2498651"/>
            <a:ext cx="21265" cy="3402418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1788289" y="3819646"/>
            <a:ext cx="3941179" cy="5787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7014931" y="5301205"/>
            <a:ext cx="1522240" cy="10628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cxnSpLocks/>
          </p:cNvCxnSpPr>
          <p:nvPr/>
        </p:nvCxnSpPr>
        <p:spPr>
          <a:xfrm>
            <a:off x="9387162" y="5002192"/>
            <a:ext cx="1631358" cy="0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1662545" y="3067396"/>
            <a:ext cx="4066923" cy="8313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cxnSpLocks/>
          </p:cNvCxnSpPr>
          <p:nvPr/>
        </p:nvCxnSpPr>
        <p:spPr>
          <a:xfrm flipV="1">
            <a:off x="7103933" y="3183775"/>
            <a:ext cx="1350111" cy="9014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cxnSpLocks/>
          </p:cNvCxnSpPr>
          <p:nvPr/>
        </p:nvCxnSpPr>
        <p:spPr>
          <a:xfrm flipV="1">
            <a:off x="9527785" y="3656748"/>
            <a:ext cx="1350111" cy="9014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76446" y="1008971"/>
            <a:ext cx="117808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IIASA Alumni: Staff, Postdocs and YSSP</a:t>
            </a:r>
          </a:p>
          <a:p>
            <a:pPr algn="ctr"/>
            <a:r>
              <a:rPr lang="en-GB" sz="2000" dirty="0">
                <a:solidFill>
                  <a:srgbClr val="487B78"/>
                </a:solidFill>
              </a:rPr>
              <a:t>Six out of ten staff</a:t>
            </a: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en-GB" sz="2000" dirty="0"/>
              <a:t>Strong positive influence on career</a:t>
            </a:r>
          </a:p>
          <a:p>
            <a:pPr algn="ctr"/>
            <a:r>
              <a:rPr lang="en-GB" sz="2000" dirty="0">
                <a:solidFill>
                  <a:srgbClr val="487B78"/>
                </a:solidFill>
              </a:rPr>
              <a:t>Eight out of ten Postdocs: </a:t>
            </a:r>
            <a:r>
              <a:rPr lang="en-GB" sz="2000" dirty="0"/>
              <a:t>Large or very large influence on career</a:t>
            </a:r>
          </a:p>
          <a:p>
            <a:pPr algn="ctr"/>
            <a:r>
              <a:rPr lang="en-GB" sz="2000" dirty="0">
                <a:solidFill>
                  <a:srgbClr val="487B78"/>
                </a:solidFill>
              </a:rPr>
              <a:t>Two-thirds of YSSP: </a:t>
            </a:r>
            <a:r>
              <a:rPr lang="en-GB" sz="2000" dirty="0"/>
              <a:t>Large or very large influence on career</a:t>
            </a:r>
          </a:p>
          <a:p>
            <a:pPr algn="ctr"/>
            <a:endParaRPr lang="en-GB" sz="2000" dirty="0"/>
          </a:p>
          <a:p>
            <a:pPr algn="ctr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74799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740735"/>
          </a:xfrm>
        </p:spPr>
        <p:txBody>
          <a:bodyPr/>
          <a:lstStyle/>
          <a:p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Professional Skills Development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023A135-3723-49E1-8189-B7B6216D3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9872154"/>
              </p:ext>
            </p:extLst>
          </p:nvPr>
        </p:nvGraphicFramePr>
        <p:xfrm>
          <a:off x="733646" y="2057399"/>
          <a:ext cx="11196083" cy="4290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Straight Connector 4"/>
          <p:cNvCxnSpPr>
            <a:cxnSpLocks/>
          </p:cNvCxnSpPr>
          <p:nvPr/>
        </p:nvCxnSpPr>
        <p:spPr>
          <a:xfrm flipV="1">
            <a:off x="1339762" y="4657060"/>
            <a:ext cx="6613391" cy="26878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 flipH="1" flipV="1">
            <a:off x="2519916" y="1765005"/>
            <a:ext cx="49618" cy="4444409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 flipH="1" flipV="1">
            <a:off x="5337545" y="1765005"/>
            <a:ext cx="12698" cy="4444409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239591" y="1765005"/>
            <a:ext cx="3526422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487B78"/>
                </a:solidFill>
              </a:rPr>
              <a:t>Almost half </a:t>
            </a:r>
            <a:r>
              <a:rPr lang="en-GB" sz="2000" dirty="0">
                <a:solidFill>
                  <a:srgbClr val="487B78"/>
                </a:solidFill>
              </a:rPr>
              <a:t>of staff report that although they are gaining new skills, they would like to have </a:t>
            </a:r>
            <a:r>
              <a:rPr lang="en-GB" sz="2000" b="1" dirty="0">
                <a:solidFill>
                  <a:srgbClr val="487B78"/>
                </a:solidFill>
              </a:rPr>
              <a:t>more professional development opportunities. </a:t>
            </a:r>
          </a:p>
          <a:p>
            <a:endParaRPr lang="en-GB" sz="2000" b="1" dirty="0">
              <a:solidFill>
                <a:srgbClr val="487B78"/>
              </a:solidFill>
            </a:endParaRPr>
          </a:p>
          <a:p>
            <a:r>
              <a:rPr lang="en-GB" dirty="0">
                <a:solidFill>
                  <a:srgbClr val="487B78"/>
                </a:solidFill>
              </a:rPr>
              <a:t>Roughly similar between gender, more pronounced difference research vs non-research staff</a:t>
            </a:r>
            <a:endParaRPr lang="en-GB" dirty="0"/>
          </a:p>
          <a:p>
            <a:pPr algn="ctr"/>
            <a:endParaRPr lang="en-GB" sz="2000" dirty="0"/>
          </a:p>
          <a:p>
            <a:pPr algn="ctr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85511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8715" y="1881837"/>
            <a:ext cx="9966960" cy="2926080"/>
          </a:xfrm>
        </p:spPr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Respondent </a:t>
            </a:r>
            <a:br>
              <a:rPr lang="en-GB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profile</a:t>
            </a:r>
          </a:p>
        </p:txBody>
      </p:sp>
    </p:spTree>
    <p:extLst>
      <p:ext uri="{BB962C8B-B14F-4D97-AF65-F5344CB8AC3E}">
        <p14:creationId xmlns:p14="http://schemas.microsoft.com/office/powerpoint/2010/main" val="37804234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872" y="1180213"/>
            <a:ext cx="3292903" cy="5199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2762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910" y="207677"/>
            <a:ext cx="9875520" cy="1356360"/>
          </a:xfrm>
        </p:spPr>
        <p:txBody>
          <a:bodyPr/>
          <a:lstStyle/>
          <a:p>
            <a:pPr algn="ctr"/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Stakeholders Engaged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1650158"/>
              </p:ext>
            </p:extLst>
          </p:nvPr>
        </p:nvGraphicFramePr>
        <p:xfrm>
          <a:off x="400667" y="1396214"/>
          <a:ext cx="11346006" cy="461568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179729">
                  <a:extLst>
                    <a:ext uri="{9D8B030D-6E8A-4147-A177-3AD203B41FA5}">
                      <a16:colId xmlns:a16="http://schemas.microsoft.com/office/drawing/2014/main" val="1433086289"/>
                    </a:ext>
                  </a:extLst>
                </a:gridCol>
                <a:gridCol w="1627251">
                  <a:extLst>
                    <a:ext uri="{9D8B030D-6E8A-4147-A177-3AD203B41FA5}">
                      <a16:colId xmlns:a16="http://schemas.microsoft.com/office/drawing/2014/main" val="3285027177"/>
                    </a:ext>
                  </a:extLst>
                </a:gridCol>
                <a:gridCol w="1860698">
                  <a:extLst>
                    <a:ext uri="{9D8B030D-6E8A-4147-A177-3AD203B41FA5}">
                      <a16:colId xmlns:a16="http://schemas.microsoft.com/office/drawing/2014/main" val="2836370356"/>
                    </a:ext>
                  </a:extLst>
                </a:gridCol>
                <a:gridCol w="1796902">
                  <a:extLst>
                    <a:ext uri="{9D8B030D-6E8A-4147-A177-3AD203B41FA5}">
                      <a16:colId xmlns:a16="http://schemas.microsoft.com/office/drawing/2014/main" val="3269864627"/>
                    </a:ext>
                  </a:extLst>
                </a:gridCol>
                <a:gridCol w="1765004">
                  <a:extLst>
                    <a:ext uri="{9D8B030D-6E8A-4147-A177-3AD203B41FA5}">
                      <a16:colId xmlns:a16="http://schemas.microsoft.com/office/drawing/2014/main" val="652802190"/>
                    </a:ext>
                  </a:extLst>
                </a:gridCol>
                <a:gridCol w="1116422">
                  <a:extLst>
                    <a:ext uri="{9D8B030D-6E8A-4147-A177-3AD203B41FA5}">
                      <a16:colId xmlns:a16="http://schemas.microsoft.com/office/drawing/2014/main" val="26134140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/>
                        <a:t>Population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/>
                        <a:t>Failed Delivery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/>
                        <a:t>Respondents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/>
                        <a:t>Response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/>
                        <a:t>Mean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3738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/>
                        <a:t>IIASA Staff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/>
                        <a:t>450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/>
                        <a:t>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29%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8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461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/>
                        <a:t>IIASA Staff Alumni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/>
                        <a:t>1191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800" kern="12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343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/>
                        <a:t>YSSP Alumni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/>
                        <a:t>1179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/>
                        <a:t>233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22%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6B727">
                            <a:lumMod val="60000"/>
                            <a:lumOff val="40000"/>
                          </a:srgbClr>
                        </a:solidFill>
                        <a:effectLst/>
                        <a:uLnTx/>
                        <a:uFillTx/>
                        <a:latin typeface="Corbel" panose="020B050302020402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58474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/>
                        <a:t>Postdoc Alumni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52%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6B727">
                            <a:lumMod val="60000"/>
                            <a:lumOff val="40000"/>
                          </a:srgbClr>
                        </a:solidFill>
                        <a:effectLst/>
                        <a:uLnTx/>
                        <a:uFillTx/>
                        <a:latin typeface="Corbel" panose="020B050302020402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303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/>
                        <a:t>Research Collaborators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/>
                        <a:t>232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/>
                        <a:t>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32%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6B727">
                            <a:lumMod val="60000"/>
                            <a:lumOff val="40000"/>
                          </a:srgbClr>
                        </a:solidFill>
                        <a:effectLst/>
                        <a:uLnTx/>
                        <a:uFillTx/>
                        <a:latin typeface="Corbel" panose="020B050302020402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451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/>
                        <a:t>Funders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/>
                        <a:t>136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6B727">
                            <a:lumMod val="60000"/>
                            <a:lumOff val="40000"/>
                          </a:srgbClr>
                        </a:solidFill>
                        <a:effectLst/>
                        <a:uLnTx/>
                        <a:uFillTx/>
                        <a:latin typeface="Corbel" panose="020B050302020402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22732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/>
                        <a:t>High level  stakeholders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/>
                        <a:t>155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6B727">
                            <a:lumMod val="60000"/>
                            <a:lumOff val="40000"/>
                          </a:srgbClr>
                        </a:solidFill>
                        <a:effectLst/>
                        <a:uLnTx/>
                        <a:uFillTx/>
                        <a:latin typeface="Corbel" panose="020B050302020402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294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/>
                        <a:t>3374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20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/>
                        <a:t>590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6B727">
                            <a:lumMod val="60000"/>
                            <a:lumOff val="40000"/>
                          </a:srgbClr>
                        </a:solidFill>
                        <a:effectLst/>
                        <a:uLnTx/>
                        <a:uFillTx/>
                        <a:latin typeface="Corbel" panose="020B050302020402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175178"/>
                  </a:ext>
                </a:extLst>
              </a:tr>
            </a:tbl>
          </a:graphicData>
        </a:graphic>
      </p:graphicFrame>
      <p:pic>
        <p:nvPicPr>
          <p:cNvPr id="3" name="Graphic 2" descr="Star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36241" y="3470291"/>
            <a:ext cx="416442" cy="416442"/>
          </a:xfrm>
          <a:prstGeom prst="rect">
            <a:avLst/>
          </a:prstGeom>
        </p:spPr>
      </p:pic>
      <p:pic>
        <p:nvPicPr>
          <p:cNvPr id="6" name="Graphic 5" descr="Star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73785" y="3968538"/>
            <a:ext cx="416442" cy="416442"/>
          </a:xfrm>
          <a:prstGeom prst="rect">
            <a:avLst/>
          </a:prstGeom>
        </p:spPr>
      </p:pic>
      <p:pic>
        <p:nvPicPr>
          <p:cNvPr id="7" name="Graphic 6" descr="Thumbs Up Sign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14795" y="1954059"/>
            <a:ext cx="451884" cy="451884"/>
          </a:xfrm>
          <a:prstGeom prst="rect">
            <a:avLst/>
          </a:prstGeom>
        </p:spPr>
      </p:pic>
      <p:pic>
        <p:nvPicPr>
          <p:cNvPr id="8" name="Graphic 7" descr="Thumbs Up Sign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13735" y="2442485"/>
            <a:ext cx="451884" cy="451884"/>
          </a:xfrm>
          <a:prstGeom prst="rect">
            <a:avLst/>
          </a:prstGeom>
        </p:spPr>
      </p:pic>
      <p:pic>
        <p:nvPicPr>
          <p:cNvPr id="9" name="Graphic 8" descr="Thumbs Up Sign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036257" y="2963788"/>
            <a:ext cx="451884" cy="451884"/>
          </a:xfrm>
          <a:prstGeom prst="rect">
            <a:avLst/>
          </a:prstGeom>
        </p:spPr>
      </p:pic>
      <p:pic>
        <p:nvPicPr>
          <p:cNvPr id="10" name="Graphic 9" descr="Thumbs Up Sign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36241" y="4394344"/>
            <a:ext cx="451884" cy="451884"/>
          </a:xfrm>
          <a:prstGeom prst="rect">
            <a:avLst/>
          </a:prstGeom>
        </p:spPr>
      </p:pic>
      <p:pic>
        <p:nvPicPr>
          <p:cNvPr id="11" name="Graphic 10" descr="Thumbs Up Sign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13735" y="4892591"/>
            <a:ext cx="451884" cy="451884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8736377" y="2043676"/>
            <a:ext cx="3010296" cy="40578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5263116" y="2106098"/>
            <a:ext cx="6483557" cy="40578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567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8715" y="1881837"/>
            <a:ext cx="9966960" cy="2926080"/>
          </a:xfrm>
        </p:spPr>
        <p:txBody>
          <a:bodyPr/>
          <a:lstStyle/>
          <a:p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IIASA uniqueness </a:t>
            </a:r>
            <a:br>
              <a:rPr lang="en-GB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quality &amp;</a:t>
            </a:r>
            <a:br>
              <a:rPr lang="en-GB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influence</a:t>
            </a:r>
          </a:p>
        </p:txBody>
      </p:sp>
    </p:spTree>
    <p:extLst>
      <p:ext uri="{BB962C8B-B14F-4D97-AF65-F5344CB8AC3E}">
        <p14:creationId xmlns:p14="http://schemas.microsoft.com/office/powerpoint/2010/main" val="1837212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079" y="1127051"/>
            <a:ext cx="785747" cy="4961861"/>
          </a:xfrm>
        </p:spPr>
        <p:txBody>
          <a:bodyPr vert="vert270">
            <a:normAutofit fontScale="90000"/>
          </a:bodyPr>
          <a:lstStyle/>
          <a:p>
            <a:pPr algn="ctr"/>
            <a:r>
              <a:rPr lang="en-GB" b="1" dirty="0">
                <a:solidFill>
                  <a:schemeClr val="accent4">
                    <a:lumMod val="75000"/>
                  </a:schemeClr>
                </a:solidFill>
              </a:rPr>
              <a:t>Key Trends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0826" y="425302"/>
            <a:ext cx="10962167" cy="6018028"/>
          </a:xfrm>
        </p:spPr>
        <p:txBody>
          <a:bodyPr>
            <a:normAutofit fontScale="77500" lnSpcReduction="20000"/>
          </a:bodyPr>
          <a:lstStyle/>
          <a:p>
            <a:pPr marL="4572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GB" sz="2600" b="1" dirty="0">
                <a:solidFill>
                  <a:schemeClr val="accent4">
                    <a:lumMod val="75000"/>
                  </a:schemeClr>
                </a:solidFill>
              </a:rPr>
              <a:t>UNIQUENESS</a:t>
            </a:r>
            <a:endParaRPr lang="en-GB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Eight of out ten respondents: </a:t>
            </a:r>
            <a:r>
              <a:rPr lang="en-GB" dirty="0"/>
              <a:t>IIASA is either completely unique or one of few similar institutes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en-GB" dirty="0"/>
              <a:t>High level stakeholders and former research staff most positive sentiments </a:t>
            </a:r>
          </a:p>
          <a:p>
            <a:pPr marL="0" lvl="1" indent="85725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GB" sz="26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0" lvl="1" indent="85725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2600" b="1" dirty="0">
                <a:solidFill>
                  <a:schemeClr val="accent4">
                    <a:lumMod val="75000"/>
                  </a:schemeClr>
                </a:solidFill>
              </a:rPr>
              <a:t>QUALITY</a:t>
            </a:r>
            <a:r>
              <a:rPr lang="en-GB" dirty="0"/>
              <a:t>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Three-quarters: </a:t>
            </a:r>
            <a:r>
              <a:rPr lang="en-GB" dirty="0"/>
              <a:t>quality of IIASA operations is either good or excellent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GB" dirty="0"/>
              <a:t>Among current staff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Nine out of ten: </a:t>
            </a:r>
            <a:r>
              <a:rPr lang="en-GB" dirty="0"/>
              <a:t>Research either good or excellent (five out of ten rated as excellent)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Half</a:t>
            </a:r>
            <a:r>
              <a:rPr lang="en-GB" dirty="0"/>
              <a:t>: Capacity Development activities either good or excellent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Two-thirds</a:t>
            </a:r>
            <a:r>
              <a:rPr lang="en-GB" dirty="0"/>
              <a:t>: Science-to-policy activities good or excellent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More than half</a:t>
            </a:r>
            <a:r>
              <a:rPr lang="en-GB" dirty="0"/>
              <a:t>: not able to rate IIASA Science Diplomacy activities</a:t>
            </a:r>
          </a:p>
          <a:p>
            <a:pPr marL="274320" lvl="1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GB" sz="26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273050" lvl="1" indent="-187325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2600" b="1" dirty="0">
                <a:solidFill>
                  <a:schemeClr val="accent4">
                    <a:lumMod val="75000"/>
                  </a:schemeClr>
                </a:solidFill>
              </a:rPr>
              <a:t>IMPACT AND INFLUENCE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Eight out of ten respondents</a:t>
            </a:r>
            <a:r>
              <a:rPr lang="en-GB" dirty="0"/>
              <a:t>: IIASA research is highly or somewhat influential (four out of ten: highly influential)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Half of respondents: </a:t>
            </a:r>
            <a:r>
              <a:rPr lang="en-GB" dirty="0"/>
              <a:t>IIASA Capacity Development activities are highly or somewhat influential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Six out of ten respondents: </a:t>
            </a:r>
            <a:r>
              <a:rPr lang="en-GB" dirty="0"/>
              <a:t>IIASA Science-to-policy activities highly or somewhat influential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Approximately half of respondents: </a:t>
            </a:r>
            <a:r>
              <a:rPr lang="en-GB" dirty="0"/>
              <a:t>IIASA Science Diplomacy activities as highly or somewhat influential </a:t>
            </a:r>
          </a:p>
          <a:p>
            <a:endParaRPr lang="en-GB" dirty="0"/>
          </a:p>
          <a:p>
            <a:pPr marL="273050" lvl="1" indent="-187325">
              <a:buNone/>
            </a:pPr>
            <a:endParaRPr lang="en-GB" sz="26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542925" lvl="1" indent="-457200"/>
            <a:endParaRPr lang="en-GB" sz="2600" b="1" dirty="0">
              <a:solidFill>
                <a:schemeClr val="accent4">
                  <a:lumMod val="75000"/>
                </a:schemeClr>
              </a:solidFill>
            </a:endParaRPr>
          </a:p>
          <a:p>
            <a:pPr lvl="1"/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7266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>
            <a:cxnSpLocks/>
          </p:cNvCxnSpPr>
          <p:nvPr/>
        </p:nvCxnSpPr>
        <p:spPr>
          <a:xfrm flipV="1">
            <a:off x="2551815" y="2541181"/>
            <a:ext cx="9133366" cy="10635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 flipV="1">
            <a:off x="2551815" y="4586177"/>
            <a:ext cx="9133366" cy="1063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Chart 24">
            <a:extLst>
              <a:ext uri="{FF2B5EF4-FFF2-40B4-BE49-F238E27FC236}">
                <a16:creationId xmlns:a16="http://schemas.microsoft.com/office/drawing/2014/main" id="{3075D0F8-4355-48FA-8B40-1ACC4CAE78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2311052"/>
              </p:ext>
            </p:extLst>
          </p:nvPr>
        </p:nvGraphicFramePr>
        <p:xfrm>
          <a:off x="340243" y="2030819"/>
          <a:ext cx="11568222" cy="4529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" name="Title 1"/>
          <p:cNvSpPr txBox="1">
            <a:spLocks/>
          </p:cNvSpPr>
          <p:nvPr/>
        </p:nvSpPr>
        <p:spPr>
          <a:xfrm>
            <a:off x="1056817" y="321577"/>
            <a:ext cx="9966960" cy="8613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b="1" dirty="0">
                <a:solidFill>
                  <a:schemeClr val="accent4">
                    <a:lumMod val="75000"/>
                  </a:schemeClr>
                </a:solidFill>
              </a:rPr>
              <a:t>Uniqueness of IIASA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839972" y="4671240"/>
            <a:ext cx="10994065" cy="0"/>
          </a:xfrm>
          <a:prstGeom prst="line">
            <a:avLst/>
          </a:prstGeom>
          <a:ln w="9525" cap="flat" cmpd="sng" algn="ctr">
            <a:solidFill>
              <a:schemeClr val="accent4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97439" y="2771556"/>
            <a:ext cx="10994065" cy="0"/>
          </a:xfrm>
          <a:prstGeom prst="line">
            <a:avLst/>
          </a:prstGeom>
          <a:ln w="9525" cap="flat" cmpd="sng" algn="ctr">
            <a:solidFill>
              <a:schemeClr val="accent4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30619" y="1184816"/>
            <a:ext cx="113874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Eight of out ten respondents indicated that IIASA is either completely unique or one of only a very few similar institutes</a:t>
            </a:r>
          </a:p>
        </p:txBody>
      </p:sp>
      <p:pic>
        <p:nvPicPr>
          <p:cNvPr id="35" name="Graphic 34" descr="Thumbs Up Sign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70461" y="2030819"/>
            <a:ext cx="519223" cy="519223"/>
          </a:xfrm>
          <a:prstGeom prst="rect">
            <a:avLst/>
          </a:prstGeom>
        </p:spPr>
      </p:pic>
      <p:pic>
        <p:nvPicPr>
          <p:cNvPr id="36" name="Graphic 35" descr="Thumbs Up Sign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439876" y="2170315"/>
            <a:ext cx="519223" cy="519223"/>
          </a:xfrm>
          <a:prstGeom prst="rect">
            <a:avLst/>
          </a:prstGeom>
        </p:spPr>
      </p:pic>
      <p:pic>
        <p:nvPicPr>
          <p:cNvPr id="39" name="Graphic 38" descr="Speech"/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220893" y="404037"/>
            <a:ext cx="613144" cy="61314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368404" y="489050"/>
            <a:ext cx="360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Arial Narrow" panose="020B060602020203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450593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1D4921A2-490E-4762-BBAD-A7B3C12203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3100142"/>
              </p:ext>
            </p:extLst>
          </p:nvPr>
        </p:nvGraphicFramePr>
        <p:xfrm>
          <a:off x="712381" y="2057400"/>
          <a:ext cx="11105708" cy="4375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" name="Title 1"/>
          <p:cNvSpPr txBox="1">
            <a:spLocks/>
          </p:cNvSpPr>
          <p:nvPr/>
        </p:nvSpPr>
        <p:spPr>
          <a:xfrm>
            <a:off x="1056817" y="321577"/>
            <a:ext cx="9966960" cy="8613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b="1" dirty="0">
                <a:solidFill>
                  <a:schemeClr val="accent4">
                    <a:lumMod val="75000"/>
                  </a:schemeClr>
                </a:solidFill>
              </a:rPr>
              <a:t>Quality of IIASA Operations</a:t>
            </a:r>
          </a:p>
        </p:txBody>
      </p:sp>
      <p:cxnSp>
        <p:nvCxnSpPr>
          <p:cNvPr id="30" name="Straight Connector 29"/>
          <p:cNvCxnSpPr>
            <a:cxnSpLocks/>
          </p:cNvCxnSpPr>
          <p:nvPr/>
        </p:nvCxnSpPr>
        <p:spPr>
          <a:xfrm flipV="1">
            <a:off x="946298" y="4688958"/>
            <a:ext cx="10770781" cy="31898"/>
          </a:xfrm>
          <a:prstGeom prst="line">
            <a:avLst/>
          </a:prstGeom>
          <a:ln w="9525" cap="flat" cmpd="sng" algn="ctr">
            <a:solidFill>
              <a:schemeClr val="accent4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cxnSpLocks/>
          </p:cNvCxnSpPr>
          <p:nvPr/>
        </p:nvCxnSpPr>
        <p:spPr>
          <a:xfrm>
            <a:off x="1197935" y="3175593"/>
            <a:ext cx="10519144" cy="6882"/>
          </a:xfrm>
          <a:prstGeom prst="line">
            <a:avLst/>
          </a:prstGeom>
          <a:ln w="9525" cap="flat" cmpd="sng" algn="ctr">
            <a:solidFill>
              <a:schemeClr val="accent4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74331" y="1184917"/>
            <a:ext cx="11387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Slightly fewer than three-quarters rated the quality as excellent or good</a:t>
            </a:r>
          </a:p>
        </p:txBody>
      </p:sp>
      <p:pic>
        <p:nvPicPr>
          <p:cNvPr id="35" name="Graphic 34" descr="Thumbs Up Sign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730650" y="2242790"/>
            <a:ext cx="519223" cy="519223"/>
          </a:xfrm>
          <a:prstGeom prst="rect">
            <a:avLst/>
          </a:prstGeom>
        </p:spPr>
      </p:pic>
      <p:pic>
        <p:nvPicPr>
          <p:cNvPr id="36" name="Graphic 35" descr="Thumbs Up Sign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199817" y="2089335"/>
            <a:ext cx="519223" cy="519223"/>
          </a:xfrm>
          <a:prstGeom prst="rect">
            <a:avLst/>
          </a:prstGeom>
        </p:spPr>
      </p:pic>
      <p:pic>
        <p:nvPicPr>
          <p:cNvPr id="38" name="Graphic 37" descr="Thumbs Up Sign"/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197895" y="1983178"/>
            <a:ext cx="519223" cy="519223"/>
          </a:xfrm>
          <a:prstGeom prst="rect">
            <a:avLst/>
          </a:prstGeom>
        </p:spPr>
      </p:pic>
      <p:pic>
        <p:nvPicPr>
          <p:cNvPr id="39" name="Graphic 38" descr="Speech"/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1220893" y="404037"/>
            <a:ext cx="613144" cy="613144"/>
          </a:xfrm>
          <a:prstGeom prst="rect">
            <a:avLst/>
          </a:prstGeom>
        </p:spPr>
      </p:pic>
      <p:pic>
        <p:nvPicPr>
          <p:cNvPr id="12" name="Graphic 11" descr="Thumbs Up Sign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99748" y="2419871"/>
            <a:ext cx="519223" cy="51922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1368404" y="489050"/>
            <a:ext cx="360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Arial Narrow" panose="020B060602020203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124660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90281873-A62F-43EC-BA3B-DDF77E2BB8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7827632"/>
              </p:ext>
            </p:extLst>
          </p:nvPr>
        </p:nvGraphicFramePr>
        <p:xfrm>
          <a:off x="638977" y="2057399"/>
          <a:ext cx="11179111" cy="44315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" name="Title 1"/>
          <p:cNvSpPr txBox="1">
            <a:spLocks/>
          </p:cNvSpPr>
          <p:nvPr/>
        </p:nvSpPr>
        <p:spPr>
          <a:xfrm>
            <a:off x="1056817" y="321577"/>
            <a:ext cx="9966960" cy="8613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Quality of IIASA Operations: Current Staff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30619" y="1184816"/>
            <a:ext cx="11387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Research excellence is clear competitive advantage from staff perspective</a:t>
            </a:r>
          </a:p>
        </p:txBody>
      </p: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1144772" y="3989015"/>
            <a:ext cx="10329530" cy="0"/>
          </a:xfrm>
          <a:prstGeom prst="line">
            <a:avLst/>
          </a:prstGeom>
          <a:ln w="9525" cap="flat" cmpd="sng" algn="ctr">
            <a:solidFill>
              <a:schemeClr val="accent4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1251098" y="2574885"/>
            <a:ext cx="10329530" cy="0"/>
          </a:xfrm>
          <a:prstGeom prst="line">
            <a:avLst/>
          </a:prstGeom>
          <a:ln w="9525" cap="flat" cmpd="sng" algn="ctr">
            <a:solidFill>
              <a:schemeClr val="accent4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5" name="Graphic 14" descr="Speech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220893" y="404037"/>
            <a:ext cx="613144" cy="613144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1368404" y="489050"/>
            <a:ext cx="360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Arial Narrow" panose="020B060602020203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778330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A2526E6C-019E-40A6-9659-3C8D04A7C88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5556827"/>
              </p:ext>
            </p:extLst>
          </p:nvPr>
        </p:nvGraphicFramePr>
        <p:xfrm>
          <a:off x="733647" y="1814116"/>
          <a:ext cx="10983432" cy="4586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" name="Title 1"/>
          <p:cNvSpPr txBox="1">
            <a:spLocks/>
          </p:cNvSpPr>
          <p:nvPr/>
        </p:nvSpPr>
        <p:spPr>
          <a:xfrm>
            <a:off x="1056817" y="321577"/>
            <a:ext cx="9966960" cy="8613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Influence and Impact: </a:t>
            </a:r>
            <a:r>
              <a:rPr lang="en-GB" b="1" dirty="0">
                <a:solidFill>
                  <a:schemeClr val="accent4">
                    <a:lumMod val="75000"/>
                  </a:schemeClr>
                </a:solidFill>
              </a:rPr>
              <a:t>Research</a:t>
            </a:r>
          </a:p>
        </p:txBody>
      </p:sp>
      <p:cxnSp>
        <p:nvCxnSpPr>
          <p:cNvPr id="30" name="Straight Connector 29"/>
          <p:cNvCxnSpPr>
            <a:cxnSpLocks/>
          </p:cNvCxnSpPr>
          <p:nvPr/>
        </p:nvCxnSpPr>
        <p:spPr>
          <a:xfrm>
            <a:off x="1197935" y="4105973"/>
            <a:ext cx="10329530" cy="0"/>
          </a:xfrm>
          <a:prstGeom prst="line">
            <a:avLst/>
          </a:prstGeom>
          <a:ln w="9525" cap="flat" cmpd="sng" algn="ctr">
            <a:solidFill>
              <a:schemeClr val="accent4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cxnSpLocks/>
          </p:cNvCxnSpPr>
          <p:nvPr/>
        </p:nvCxnSpPr>
        <p:spPr>
          <a:xfrm flipV="1">
            <a:off x="1231605" y="2647507"/>
            <a:ext cx="10295860" cy="29651"/>
          </a:xfrm>
          <a:prstGeom prst="line">
            <a:avLst/>
          </a:prstGeom>
          <a:ln w="9525" cap="flat" cmpd="sng" algn="ctr">
            <a:solidFill>
              <a:schemeClr val="accent4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30619" y="1184816"/>
            <a:ext cx="11387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Eight out of ten stakeholders rated IIASA as highly or somewhat influential</a:t>
            </a:r>
          </a:p>
        </p:txBody>
      </p:sp>
      <p:pic>
        <p:nvPicPr>
          <p:cNvPr id="36" name="Graphic 35" descr="Thumbs Up Sign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0576" y="2071671"/>
            <a:ext cx="519223" cy="519223"/>
          </a:xfrm>
          <a:prstGeom prst="rect">
            <a:avLst/>
          </a:prstGeom>
        </p:spPr>
      </p:pic>
      <p:pic>
        <p:nvPicPr>
          <p:cNvPr id="38" name="Graphic 37" descr="Thumbs Up Sign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667116" y="2160183"/>
            <a:ext cx="519223" cy="519223"/>
          </a:xfrm>
          <a:prstGeom prst="rect">
            <a:avLst/>
          </a:prstGeom>
        </p:spPr>
      </p:pic>
      <p:pic>
        <p:nvPicPr>
          <p:cNvPr id="39" name="Graphic 38" descr="Speech"/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220893" y="404037"/>
            <a:ext cx="613144" cy="613144"/>
          </a:xfrm>
          <a:prstGeom prst="rect">
            <a:avLst/>
          </a:prstGeom>
        </p:spPr>
      </p:pic>
      <p:pic>
        <p:nvPicPr>
          <p:cNvPr id="12" name="Graphic 11" descr="Thumbs Up Sign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894714" y="2037597"/>
            <a:ext cx="519223" cy="519223"/>
          </a:xfrm>
          <a:prstGeom prst="rect">
            <a:avLst/>
          </a:prstGeom>
        </p:spPr>
      </p:pic>
      <p:pic>
        <p:nvPicPr>
          <p:cNvPr id="15" name="Graphic 14" descr="Thumbs Up Sign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87834" y="2015059"/>
            <a:ext cx="519223" cy="519223"/>
          </a:xfrm>
          <a:prstGeom prst="rect">
            <a:avLst/>
          </a:prstGeom>
        </p:spPr>
      </p:pic>
      <p:pic>
        <p:nvPicPr>
          <p:cNvPr id="16" name="Graphic 15" descr="Thumbs Up Sign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80915" y="2157497"/>
            <a:ext cx="519223" cy="519223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1368404" y="489050"/>
            <a:ext cx="360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Arial Narrow" panose="020B060602020203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217584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sis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Blue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  <a:fontScheme name="Basis">
    <a:majorFont>
      <a:latin typeface="Corbel" panose="020B0503020204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orbel" panose="020B0503020204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inorFont>
  </a:fontScheme>
  <a:fmtScheme name="Basis">
    <a:fillStyleLst>
      <a:solidFill>
        <a:schemeClr val="phClr"/>
      </a:solidFill>
      <a:solidFill>
        <a:schemeClr val="phClr">
          <a:tint val="55000"/>
          <a:satMod val="130000"/>
        </a:schemeClr>
      </a:solidFill>
      <a:gradFill rotWithShape="1">
        <a:gsLst>
          <a:gs pos="0">
            <a:schemeClr val="phClr"/>
          </a:gs>
          <a:gs pos="90000">
            <a:schemeClr val="phClr">
              <a:shade val="100000"/>
              <a:satMod val="105000"/>
            </a:schemeClr>
          </a:gs>
          <a:gs pos="100000">
            <a:schemeClr val="phClr">
              <a:shade val="80000"/>
              <a:satMod val="120000"/>
            </a:schemeClr>
          </a:gs>
        </a:gsLst>
        <a:path path="circle">
          <a:fillToRect l="100000" t="100000" r="100000" b="100000"/>
        </a:path>
      </a:gradFill>
    </a:fillStyleLst>
    <a:lnStyleLst>
      <a:ln w="100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53975" cap="flat" cmpd="dbl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"/>
        </a:scene3d>
        <a:sp3d extrusionH="12700" contourW="25400" prstMaterial="flat">
          <a:bevelT w="63500" h="152400" prst="angle"/>
          <a:contourClr>
            <a:schemeClr val="phClr">
              <a:shade val="27000"/>
              <a:satMod val="120000"/>
            </a:schemeClr>
          </a:contourClr>
        </a:sp3d>
      </a:effectStyle>
    </a:effectStyleLst>
    <a:bgFillStyleLst>
      <a:solidFill>
        <a:schemeClr val="phClr"/>
      </a:solidFill>
      <a:solidFill>
        <a:schemeClr val="phClr">
          <a:tint val="95000"/>
          <a:shade val="95000"/>
          <a:satMod val="140000"/>
        </a:schemeClr>
      </a:solidFill>
      <a:solidFill>
        <a:schemeClr val="phClr">
          <a:tint val="90000"/>
          <a:shade val="85000"/>
          <a:satMod val="160000"/>
          <a:lumMod val="110000"/>
        </a:schemeClr>
      </a:soli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1073</TotalTime>
  <Words>509</Words>
  <Application>Microsoft Office PowerPoint</Application>
  <PresentationFormat>Widescreen</PresentationFormat>
  <Paragraphs>113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 Narrow</vt:lpstr>
      <vt:lpstr>Corbel</vt:lpstr>
      <vt:lpstr>Basis</vt:lpstr>
      <vt:lpstr>IIASA stakeholder engagement</vt:lpstr>
      <vt:lpstr>Respondent  profile</vt:lpstr>
      <vt:lpstr>Stakeholders Engaged</vt:lpstr>
      <vt:lpstr>IIASA uniqueness  quality &amp; influence</vt:lpstr>
      <vt:lpstr>Key Trends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IIASA as a stakeholder</vt:lpstr>
      <vt:lpstr>PowerPoint Presentation</vt:lpstr>
      <vt:lpstr>PowerPoint Presentation</vt:lpstr>
      <vt:lpstr>IIASA  as  an  employer</vt:lpstr>
      <vt:lpstr>Experience as an IIASA Employee</vt:lpstr>
      <vt:lpstr>Influence of IIASA on Future Career</vt:lpstr>
      <vt:lpstr>Professional Skills Development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IIASA stakeholder engagement</dc:title>
  <dc:creator>Melody Mentz</dc:creator>
  <cp:lastModifiedBy>Melody Mentz</cp:lastModifiedBy>
  <cp:revision>67</cp:revision>
  <dcterms:created xsi:type="dcterms:W3CDTF">2017-02-19T09:03:24Z</dcterms:created>
  <dcterms:modified xsi:type="dcterms:W3CDTF">2017-02-27T07:28:45Z</dcterms:modified>
</cp:coreProperties>
</file>