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73" r:id="rId2"/>
    <p:sldId id="261" r:id="rId3"/>
    <p:sldId id="367" r:id="rId4"/>
    <p:sldId id="493" r:id="rId5"/>
    <p:sldId id="500" r:id="rId6"/>
    <p:sldId id="499" r:id="rId7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3300"/>
    <a:srgbClr val="FF9900"/>
    <a:srgbClr val="669900"/>
    <a:srgbClr val="003399"/>
    <a:srgbClr val="99CCFF"/>
    <a:srgbClr val="6699FF"/>
    <a:srgbClr val="0066FF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9" autoAdjust="0"/>
    <p:restoredTop sz="70178" autoAdjust="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88" y="-78"/>
      </p:cViewPr>
      <p:guideLst>
        <p:guide orient="horz" pos="3124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4C7E8D-4595-46D2-97E6-C1F5E80EC6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5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7C94BA-0A07-4C5F-AA5D-01E30C4E5E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14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9FCA82-870F-4E10-9110-9252C97B2470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1700"/>
            <a:ext cx="4972050" cy="4462463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7674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17A0B-1E0F-4BD3-87DE-EF82C5AEE333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4157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Global Lorenz curves for access to technologies.</a:t>
            </a:r>
          </a:p>
          <a:p>
            <a:endParaRPr lang="en-US" dirty="0"/>
          </a:p>
          <a:p>
            <a:r>
              <a:rPr lang="en-US" dirty="0" smtClean="0"/>
              <a:t>Development gaps as technology gaps</a:t>
            </a:r>
          </a:p>
          <a:p>
            <a:endParaRPr lang="en-US" dirty="0"/>
          </a:p>
          <a:p>
            <a:r>
              <a:rPr lang="en-US" dirty="0" smtClean="0"/>
              <a:t>Traditionally: most democratic technologies were: radio (yellow) and bicycles (green)</a:t>
            </a:r>
          </a:p>
          <a:p>
            <a:endParaRPr lang="en-US" dirty="0"/>
          </a:p>
          <a:p>
            <a:r>
              <a:rPr lang="en-US" dirty="0" smtClean="0"/>
              <a:t>Now cellphones (and within 10 years) [blue lines]</a:t>
            </a:r>
          </a:p>
          <a:p>
            <a:endParaRPr lang="en-US" dirty="0" smtClean="0"/>
          </a:p>
          <a:p>
            <a:r>
              <a:rPr lang="en-US" dirty="0" smtClean="0"/>
              <a:t>Internet (magenta) continues to remain extremely inequitable = digital divide</a:t>
            </a:r>
          </a:p>
          <a:p>
            <a:endParaRPr lang="en-US" dirty="0"/>
          </a:p>
          <a:p>
            <a:r>
              <a:rPr lang="en-US" dirty="0" smtClean="0"/>
              <a:t>TNT research: </a:t>
            </a:r>
          </a:p>
          <a:p>
            <a:r>
              <a:rPr lang="en-US" dirty="0" smtClean="0"/>
              <a:t>-- try to answer why some technologies grow fast and others only slowly</a:t>
            </a:r>
          </a:p>
          <a:p>
            <a:r>
              <a:rPr lang="en-US" dirty="0" smtClean="0"/>
              <a:t>--</a:t>
            </a:r>
            <a:r>
              <a:rPr lang="en-US" baseline="0" dirty="0" smtClean="0"/>
              <a:t> </a:t>
            </a:r>
            <a:r>
              <a:rPr lang="en-US" dirty="0" smtClean="0"/>
              <a:t>policies for accelerating change and access to technology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04C4F6-1BF5-4677-A932-33CC3CA9B227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8515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E46071-B080-45E3-AD9D-08173BC67ED0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1700"/>
            <a:ext cx="4972050" cy="4462463"/>
          </a:xfrm>
          <a:noFill/>
        </p:spPr>
        <p:txBody>
          <a:bodyPr/>
          <a:lstStyle/>
          <a:p>
            <a:pPr eaLnBrk="1" hangingPunct="1"/>
            <a:r>
              <a:rPr lang="en-US" dirty="0" err="1" smtClean="0"/>
              <a:t>Keywan</a:t>
            </a:r>
            <a:r>
              <a:rPr lang="en-US" dirty="0" smtClean="0"/>
              <a:t>: just read through bullets w/o too much explanation.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Then focus on 1 aspect: scaling analysis and </a:t>
            </a:r>
            <a:r>
              <a:rPr lang="en-US" dirty="0" err="1" smtClean="0"/>
              <a:t>metastudies</a:t>
            </a:r>
            <a:endParaRPr lang="en-US" dirty="0" smtClean="0"/>
          </a:p>
          <a:p>
            <a:pPr eaLnBrk="1" hangingPunct="1"/>
            <a:r>
              <a:rPr lang="en-US" dirty="0" smtClean="0"/>
              <a:t>Because</a:t>
            </a:r>
            <a:r>
              <a:rPr lang="en-US" baseline="0" dirty="0" smtClean="0"/>
              <a:t> 2013 TNT YSSP Dominique </a:t>
            </a:r>
            <a:r>
              <a:rPr lang="en-US" baseline="0" dirty="0" err="1" smtClean="0"/>
              <a:t>Throniker</a:t>
            </a:r>
            <a:r>
              <a:rPr lang="en-US" baseline="0" dirty="0" smtClean="0"/>
              <a:t> will work in this area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469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C94BA-0A07-4C5F-AA5D-01E30C4E5E4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025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C94BA-0A07-4C5F-AA5D-01E30C4E5E4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3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92C5E-9636-47DC-B81E-DDC2ED9C11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2711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12B61-70CE-4AB9-A453-995EB08805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7378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198ED-A3D8-433D-A950-0EEEFA146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902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50E65-9E9F-488C-91A7-85CDAED603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3301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07756-ACA4-4049-866E-08041F56FA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881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4E20-6356-4911-87CA-0F57E2129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150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C4C18-57F2-4B10-9B21-4D0694E96C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4127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6EECB-4888-45FB-BDD6-3081BDB05D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118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C0AEB-1A0C-49A5-84E9-4D2FC66B1C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9475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FBF9-4843-4D27-BF64-6E6D97E1EA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88620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D945A-CAF4-46ED-888C-1DB1EBDDB3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982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846996C-E991-49AB-B341-53A5E8E5C9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jpe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124200"/>
            <a:ext cx="9144000" cy="8382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</a:rPr>
              <a:t>Transitions to New Technologies (TNT)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800" b="1" dirty="0" smtClean="0">
                <a:solidFill>
                  <a:schemeClr val="tx1"/>
                </a:solidFill>
              </a:rPr>
              <a:t/>
            </a:r>
            <a:br>
              <a:rPr lang="en-US" sz="8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Institutional Review Panel Site Visit February 27, 2017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en-US" sz="20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0538" y="-7918"/>
            <a:ext cx="3922712" cy="2646363"/>
            <a:chOff x="490538" y="1143000"/>
            <a:chExt cx="3922712" cy="2646363"/>
          </a:xfrm>
        </p:grpSpPr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538" y="1143000"/>
              <a:ext cx="1893887" cy="2646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92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4425" y="1148567"/>
              <a:ext cx="2028825" cy="2636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2587625" y="-33868"/>
            <a:ext cx="5876925" cy="6972347"/>
            <a:chOff x="2587625" y="-33868"/>
            <a:chExt cx="5876925" cy="6972347"/>
          </a:xfrm>
        </p:grpSpPr>
        <p:pic>
          <p:nvPicPr>
            <p:cNvPr id="16389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0888" y="4139057"/>
              <a:ext cx="1919287" cy="2799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91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4139058"/>
              <a:ext cx="1911350" cy="2788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93" name="Picture 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1525" y="-33868"/>
              <a:ext cx="2057400" cy="2663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4" name="Picture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7625" y="4139057"/>
              <a:ext cx="1916113" cy="2760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2" y="4139057"/>
            <a:ext cx="1805940" cy="27189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600" y="-7915"/>
            <a:ext cx="1954530" cy="264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24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b="1" dirty="0" smtClean="0"/>
              <a:t>Why study Technology?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839200" cy="5791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IIASA’s research mission:</a:t>
            </a:r>
            <a:br>
              <a:rPr lang="en-US" sz="2400" dirty="0" smtClean="0"/>
            </a:br>
            <a:r>
              <a:rPr lang="en-US" sz="2400" dirty="0" smtClean="0"/>
              <a:t>human dimension of global change</a:t>
            </a:r>
          </a:p>
          <a:p>
            <a:pPr eaLnBrk="1" hangingPunct="1"/>
            <a:r>
              <a:rPr lang="en-US" sz="2400" dirty="0" smtClean="0"/>
              <a:t>Main driver: people and their </a:t>
            </a:r>
            <a:r>
              <a:rPr lang="en-US" sz="2400" u="sng" dirty="0" smtClean="0"/>
              <a:t>tools</a:t>
            </a:r>
            <a:r>
              <a:rPr lang="en-US" sz="2400" dirty="0" smtClean="0"/>
              <a:t> (technology)</a:t>
            </a:r>
            <a:br>
              <a:rPr lang="en-US" sz="2400" dirty="0" smtClean="0"/>
            </a:br>
            <a:r>
              <a:rPr lang="en-US" sz="2400" dirty="0" smtClean="0"/>
              <a:t>- embodied knowledge (hardware, artefacts)</a:t>
            </a:r>
            <a:br>
              <a:rPr lang="en-US" sz="2400" dirty="0" smtClean="0"/>
            </a:br>
            <a:r>
              <a:rPr lang="en-US" sz="2400" dirty="0" smtClean="0"/>
              <a:t>- disembodied knowledge</a:t>
            </a:r>
            <a:br>
              <a:rPr lang="en-US" sz="2400" dirty="0" smtClean="0"/>
            </a:br>
            <a:r>
              <a:rPr lang="en-US" sz="2400" dirty="0" smtClean="0"/>
              <a:t>   -- software, know-how, know-why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-- “</a:t>
            </a:r>
            <a:r>
              <a:rPr lang="en-US" sz="2400" dirty="0" err="1" smtClean="0"/>
              <a:t>orgware</a:t>
            </a:r>
            <a:r>
              <a:rPr lang="en-US" sz="2400" dirty="0" smtClean="0"/>
              <a:t>” (institutions, rules, norms)</a:t>
            </a:r>
          </a:p>
          <a:p>
            <a:pPr eaLnBrk="1" hangingPunct="1"/>
            <a:r>
              <a:rPr lang="en-US" sz="2400" dirty="0" smtClean="0"/>
              <a:t>Policy interest: “man-made resource”, but..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   -- Change costly (investments!)</a:t>
            </a:r>
            <a:br>
              <a:rPr lang="en-US" sz="2400" dirty="0" smtClean="0"/>
            </a:br>
            <a:r>
              <a:rPr lang="en-US" sz="2400" dirty="0" smtClean="0"/>
              <a:t>-- High uncertainty</a:t>
            </a:r>
            <a:br>
              <a:rPr lang="en-US" sz="2400" dirty="0" smtClean="0"/>
            </a:br>
            <a:r>
              <a:rPr lang="en-US" sz="2400" dirty="0" smtClean="0"/>
              <a:t>   (innovation </a:t>
            </a:r>
            <a:r>
              <a:rPr lang="en-US" sz="2400" u="sng" dirty="0" smtClean="0"/>
              <a:t>and</a:t>
            </a:r>
            <a:r>
              <a:rPr lang="en-US" sz="2400" dirty="0" smtClean="0"/>
              <a:t> diffusion) </a:t>
            </a:r>
            <a:br>
              <a:rPr lang="en-US" sz="2400" dirty="0" smtClean="0"/>
            </a:br>
            <a:r>
              <a:rPr lang="en-US" sz="2400" dirty="0" smtClean="0"/>
              <a:t>-- Large inertia for major transformations</a:t>
            </a:r>
            <a:br>
              <a:rPr lang="en-US" sz="2400" dirty="0" smtClean="0"/>
            </a:br>
            <a:r>
              <a:rPr lang="en-US" sz="2400" dirty="0" smtClean="0"/>
              <a:t>   (lock-in, path dependency)</a:t>
            </a:r>
            <a:br>
              <a:rPr lang="en-US" sz="2400" dirty="0" smtClean="0"/>
            </a:br>
            <a:r>
              <a:rPr lang="en-US" sz="2400" dirty="0" smtClean="0"/>
              <a:t>-- Slow rates of change (systems/infrastructures)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dirty="0" smtClean="0"/>
              <a:t>Global Access to Technologies (Lorenz Curves)</a:t>
            </a:r>
            <a:br>
              <a:rPr lang="en-US" dirty="0" smtClean="0"/>
            </a:br>
            <a:endParaRPr lang="en-US" sz="2400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76198" y="1066800"/>
            <a:ext cx="6208713" cy="5722937"/>
            <a:chOff x="76198" y="1066800"/>
            <a:chExt cx="6208713" cy="572293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98" y="1066800"/>
              <a:ext cx="6208713" cy="5722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962400" y="478686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GDP</a:t>
              </a:r>
              <a:endParaRPr lang="en-US" b="1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70140" y="2057400"/>
            <a:ext cx="2108199" cy="4532531"/>
            <a:chOff x="6400800" y="2057400"/>
            <a:chExt cx="2108199" cy="4532531"/>
          </a:xfrm>
        </p:grpSpPr>
        <p:sp>
          <p:nvSpPr>
            <p:cNvPr id="7" name="TextBox 6"/>
            <p:cNvSpPr txBox="1"/>
            <p:nvPr/>
          </p:nvSpPr>
          <p:spPr>
            <a:xfrm>
              <a:off x="6688666" y="5943600"/>
              <a:ext cx="17492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Technologies &amp;</a:t>
              </a:r>
              <a:br>
                <a:rPr lang="en-US" dirty="0" smtClean="0"/>
              </a:br>
              <a:r>
                <a:rPr lang="en-US" dirty="0" smtClean="0"/>
                <a:t>Infrastructures</a:t>
              </a:r>
              <a:endParaRPr lang="en-US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6400800" y="2057400"/>
              <a:ext cx="2108199" cy="3581400"/>
              <a:chOff x="6400800" y="2057400"/>
              <a:chExt cx="2108199" cy="3581400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203" t="31121" r="17485" b="44208"/>
              <a:stretch/>
            </p:blipFill>
            <p:spPr bwMode="auto">
              <a:xfrm>
                <a:off x="6400800" y="2057400"/>
                <a:ext cx="2108199" cy="18708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203" t="55572" r="17485" b="26565"/>
              <a:stretch/>
            </p:blipFill>
            <p:spPr bwMode="auto">
              <a:xfrm>
                <a:off x="6400800" y="4284132"/>
                <a:ext cx="2108199" cy="13546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17" name="Group 16"/>
          <p:cNvGrpSpPr/>
          <p:nvPr/>
        </p:nvGrpSpPr>
        <p:grpSpPr>
          <a:xfrm>
            <a:off x="6172806" y="1600200"/>
            <a:ext cx="2890535" cy="4038600"/>
            <a:chOff x="6028867" y="1600200"/>
            <a:chExt cx="2890535" cy="403860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6284911" y="2057400"/>
              <a:ext cx="0" cy="358140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8610600" y="2057400"/>
              <a:ext cx="0" cy="3581400"/>
            </a:xfrm>
            <a:prstGeom prst="straightConnector1">
              <a:avLst/>
            </a:prstGeom>
            <a:ln w="76200">
              <a:solidFill>
                <a:schemeClr val="accent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028867" y="1600200"/>
              <a:ext cx="2890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5">
                      <a:lumMod val="75000"/>
                    </a:schemeClr>
                  </a:solidFill>
                </a:rPr>
                <a:t>Granularity </a:t>
              </a:r>
              <a:r>
                <a:rPr lang="en-US" dirty="0" smtClean="0"/>
                <a:t>           </a:t>
              </a:r>
              <a:r>
                <a:rPr lang="en-US" b="1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Equity</a:t>
              </a:r>
              <a:endPara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249274" y="5635823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99CCFF"/>
                </a:solidFill>
              </a:rPr>
              <a:t>0.08</a:t>
            </a:r>
            <a:endParaRPr lang="en-US" sz="1400" b="1" dirty="0">
              <a:solidFill>
                <a:srgbClr val="99CC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09800" y="5332511"/>
            <a:ext cx="519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3399"/>
                </a:solidFill>
              </a:rPr>
              <a:t>0.11</a:t>
            </a:r>
            <a:endParaRPr lang="en-US" sz="1400" b="1" dirty="0">
              <a:solidFill>
                <a:srgbClr val="003399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33295" y="5040178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669900"/>
                </a:solidFill>
              </a:rPr>
              <a:t>0.35</a:t>
            </a:r>
            <a:endParaRPr lang="en-US" sz="1400" b="1" dirty="0">
              <a:solidFill>
                <a:srgbClr val="6699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58950" y="4479091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9900"/>
                </a:solidFill>
              </a:rPr>
              <a:t>0.26</a:t>
            </a:r>
            <a:endParaRPr lang="en-US" sz="1400" b="1" dirty="0">
              <a:solidFill>
                <a:srgbClr val="FF99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65741" y="3327399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663300"/>
                </a:solidFill>
              </a:rPr>
              <a:t>0.87</a:t>
            </a:r>
            <a:endParaRPr lang="en-US" sz="1400" b="1" dirty="0">
              <a:solidFill>
                <a:srgbClr val="6633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53806" y="5691090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0.78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86400" y="5691090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FF"/>
                </a:solidFill>
              </a:rPr>
              <a:t>0.92</a:t>
            </a:r>
            <a:endParaRPr lang="en-US" sz="14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TNT - Transitions to New Technologies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610600" cy="5181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TNT niche:</a:t>
            </a:r>
            <a:br>
              <a:rPr lang="en-US" sz="2400" dirty="0" smtClean="0"/>
            </a:br>
            <a:r>
              <a:rPr lang="en-US" sz="2400" dirty="0" smtClean="0"/>
              <a:t>- Systems view (innovation </a:t>
            </a:r>
            <a:r>
              <a:rPr lang="en-US" sz="2400" u="sng" dirty="0" smtClean="0"/>
              <a:t>systems</a:t>
            </a:r>
            <a:r>
              <a:rPr lang="en-US" sz="2400" dirty="0" smtClean="0"/>
              <a:t>, </a:t>
            </a:r>
            <a:r>
              <a:rPr lang="en-US" sz="2400" dirty="0" err="1" smtClean="0"/>
              <a:t>techn</a:t>
            </a:r>
            <a:r>
              <a:rPr lang="en-US" sz="2400" dirty="0" smtClean="0"/>
              <a:t>. complexity)</a:t>
            </a:r>
            <a:br>
              <a:rPr lang="en-US" sz="2400" dirty="0" smtClean="0"/>
            </a:br>
            <a:r>
              <a:rPr lang="en-US" sz="400" dirty="0" smtClean="0"/>
              <a:t/>
            </a:r>
            <a:br>
              <a:rPr lang="en-US" sz="400" dirty="0" smtClean="0"/>
            </a:br>
            <a:r>
              <a:rPr lang="en-US" sz="2400" dirty="0" smtClean="0"/>
              <a:t>- Novel modeling approaches (agent-based)</a:t>
            </a:r>
            <a:br>
              <a:rPr lang="en-US" sz="2400" dirty="0" smtClean="0"/>
            </a:br>
            <a:r>
              <a:rPr lang="en-US" sz="2400" dirty="0" smtClean="0"/>
              <a:t>- Long view (1700 – 2100)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 “</a:t>
            </a:r>
            <a:r>
              <a:rPr lang="en-US" sz="2400" dirty="0" err="1"/>
              <a:t>M</a:t>
            </a:r>
            <a:r>
              <a:rPr lang="en-US" sz="2400" dirty="0" err="1" smtClean="0"/>
              <a:t>etastudies</a:t>
            </a:r>
            <a:r>
              <a:rPr lang="en-US" sz="2400" dirty="0" smtClean="0"/>
              <a:t>”</a:t>
            </a:r>
            <a:br>
              <a:rPr lang="en-US" sz="2400" dirty="0" smtClean="0"/>
            </a:b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Focus 2010-2015:</a:t>
            </a:r>
            <a:br>
              <a:rPr lang="en-US" sz="2400" dirty="0" smtClean="0"/>
            </a:br>
            <a:r>
              <a:rPr lang="en-US" sz="2400" dirty="0" smtClean="0"/>
              <a:t>- ETIS (Energy Technology Innovation System)</a:t>
            </a:r>
            <a:br>
              <a:rPr lang="en-US" sz="2400" dirty="0" smtClean="0"/>
            </a:br>
            <a:r>
              <a:rPr lang="en-US" sz="2400" dirty="0" smtClean="0"/>
              <a:t>- Energy &amp; carbon transitions</a:t>
            </a:r>
            <a:br>
              <a:rPr lang="en-US" sz="2400" dirty="0" smtClean="0"/>
            </a:br>
            <a:r>
              <a:rPr lang="en-US" sz="2400" dirty="0" smtClean="0"/>
              <a:t>- Climate innovation portfolio biases</a:t>
            </a:r>
            <a:br>
              <a:rPr lang="en-US" sz="2400" dirty="0" smtClean="0"/>
            </a:br>
            <a:r>
              <a:rPr lang="en-US" sz="2400" dirty="0" smtClean="0"/>
              <a:t>- International Assessments (IPCC AR5, GEA)</a:t>
            </a:r>
            <a:br>
              <a:rPr lang="en-US" sz="2400" dirty="0" smtClean="0"/>
            </a:b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Focus 2015-2020:</a:t>
            </a:r>
            <a:br>
              <a:rPr lang="en-US" sz="2400" dirty="0" smtClean="0"/>
            </a:br>
            <a:r>
              <a:rPr lang="en-US" sz="2400" dirty="0" smtClean="0"/>
              <a:t>- Nexus (Energy-Land-Water-Air) Technologies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 Comparing technological &amp; behavioral change dynamics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 Technology &amp; Innovation for SDGs (The </a:t>
            </a:r>
            <a:r>
              <a:rPr lang="en-US" sz="2400" dirty="0"/>
              <a:t>World in </a:t>
            </a:r>
            <a:r>
              <a:rPr lang="en-US" sz="2400" dirty="0" smtClean="0"/>
              <a:t>2050)</a:t>
            </a:r>
          </a:p>
        </p:txBody>
      </p:sp>
    </p:spTree>
    <p:extLst>
      <p:ext uri="{BB962C8B-B14F-4D97-AF65-F5344CB8AC3E}">
        <p14:creationId xmlns:p14="http://schemas.microsoft.com/office/powerpoint/2010/main" val="1564330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>Efficiency of Resource Use (Production AND Consumption): </a:t>
            </a:r>
            <a:br>
              <a:rPr lang="en-US" sz="2700" b="1" dirty="0" smtClean="0"/>
            </a:br>
            <a:r>
              <a:rPr lang="en-US" sz="2200" b="1" dirty="0" smtClean="0"/>
              <a:t>percent of primary input remaining at step of conversion/use chain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800" b="1" dirty="0" smtClean="0"/>
              <a:t>Example Energy (per service, exergy efficiency)</a:t>
            </a:r>
            <a:br>
              <a:rPr lang="en-US" sz="1800" b="1" dirty="0" smtClean="0"/>
            </a:br>
            <a:r>
              <a:rPr lang="en-US" sz="1800" b="1" dirty="0" smtClean="0"/>
              <a:t>and Water (irrigated agriculture &amp; food, water usage efficiency)</a:t>
            </a:r>
            <a:endParaRPr lang="en-US" sz="1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14" r="28651" b="15976"/>
          <a:stretch/>
        </p:blipFill>
        <p:spPr bwMode="auto">
          <a:xfrm>
            <a:off x="1944650" y="1248960"/>
            <a:ext cx="5071509" cy="280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96673" y="6276459"/>
            <a:ext cx="610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Water         Crop            Food         Nutrition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009312" y="3898485"/>
            <a:ext cx="5006847" cy="2590183"/>
            <a:chOff x="950842" y="3869145"/>
            <a:chExt cx="6696889" cy="2877981"/>
          </a:xfrm>
        </p:grpSpPr>
        <p:sp>
          <p:nvSpPr>
            <p:cNvPr id="4" name="Rectangle 3"/>
            <p:cNvSpPr/>
            <p:nvPr/>
          </p:nvSpPr>
          <p:spPr>
            <a:xfrm>
              <a:off x="1304112" y="4038600"/>
              <a:ext cx="1524000" cy="2438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28113" y="5446890"/>
              <a:ext cx="1614066" cy="10301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442178" y="6062771"/>
              <a:ext cx="1684866" cy="4205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23731" y="6254486"/>
              <a:ext cx="1524000" cy="221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614" r="95421" b="15976"/>
            <a:stretch/>
          </p:blipFill>
          <p:spPr bwMode="auto">
            <a:xfrm>
              <a:off x="950842" y="3869145"/>
              <a:ext cx="334156" cy="2877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933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542" y="0"/>
            <a:ext cx="8229600" cy="914400"/>
          </a:xfrm>
        </p:spPr>
        <p:txBody>
          <a:bodyPr/>
          <a:lstStyle/>
          <a:p>
            <a:r>
              <a:rPr lang="en-US" sz="3600" dirty="0" smtClean="0"/>
              <a:t>More on TNT &amp; IIASA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1418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Science – Policy cycles: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Retrospective: GEA</a:t>
            </a:r>
            <a:br>
              <a:rPr lang="en-US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dirty="0" smtClean="0"/>
              <a:t>2. Prospective: TWI2050</a:t>
            </a:r>
            <a:br>
              <a:rPr lang="en-US" dirty="0" smtClean="0"/>
            </a:br>
            <a:endParaRPr lang="en-US" sz="1400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Science assessments: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IPCC</a:t>
            </a:r>
          </a:p>
          <a:p>
            <a:pPr marL="0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>
                <a:solidFill>
                  <a:srgbClr val="0070C0"/>
                </a:solidFill>
              </a:rPr>
              <a:t>Outputs: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Tools, DBs, community services</a:t>
            </a:r>
            <a:br>
              <a:rPr lang="en-US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dirty="0" smtClean="0"/>
              <a:t>5. Publications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9" b="9193"/>
          <a:stretch/>
        </p:blipFill>
        <p:spPr bwMode="auto">
          <a:xfrm>
            <a:off x="6723589" y="4351868"/>
            <a:ext cx="970494" cy="120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5" b="11111"/>
          <a:stretch/>
        </p:blipFill>
        <p:spPr bwMode="auto">
          <a:xfrm>
            <a:off x="5140536" y="5650442"/>
            <a:ext cx="1047750" cy="1126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543" y="3429000"/>
            <a:ext cx="1049655" cy="114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990600"/>
            <a:ext cx="10477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"/>
          <a:stretch/>
        </p:blipFill>
        <p:spPr bwMode="auto">
          <a:xfrm>
            <a:off x="6129862" y="990600"/>
            <a:ext cx="10763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7" r="5312"/>
          <a:stretch/>
        </p:blipFill>
        <p:spPr bwMode="auto">
          <a:xfrm>
            <a:off x="6197599" y="2514600"/>
            <a:ext cx="94350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986" y="2514600"/>
            <a:ext cx="10096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3"/>
          <a:stretch/>
        </p:blipFill>
        <p:spPr bwMode="auto">
          <a:xfrm>
            <a:off x="8131169" y="2500842"/>
            <a:ext cx="97049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8" r="32963" b="26698"/>
          <a:stretch/>
        </p:blipFill>
        <p:spPr>
          <a:xfrm>
            <a:off x="7694083" y="4351868"/>
            <a:ext cx="1021380" cy="12075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57800" y="2180279"/>
            <a:ext cx="18469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Naki</a:t>
            </a:r>
            <a:r>
              <a:rPr lang="en-US" sz="1600" b="1" dirty="0" smtClean="0"/>
              <a:t>             Luis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68828" y="4507598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Keywan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50645" y="3807433"/>
            <a:ext cx="2914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Caro     Matthias   Sebastian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4644" y="5554134"/>
            <a:ext cx="18517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Peter      </a:t>
            </a:r>
            <a:r>
              <a:rPr lang="en-US" sz="1600" b="1" dirty="0" err="1" smtClean="0"/>
              <a:t>Benigna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54745" y="6437955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Arnulf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997027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Transitions to New Technologies (TNT)  Institutional Review Panel Site Visit February 27, 2017 </vt:lpstr>
      <vt:lpstr>Why study Technology?</vt:lpstr>
      <vt:lpstr>Global Access to Technologies (Lorenz Curves) </vt:lpstr>
      <vt:lpstr>TNT - Transitions to New Technologies</vt:lpstr>
      <vt:lpstr>Efficiency of Resource Use (Production AND Consumption):  percent of primary input remaining at step of conversion/use chain  Example Energy (per service, exergy efficiency) and Water (irrigated agriculture &amp; food, water usage efficiency)</vt:lpstr>
      <vt:lpstr>More on TNT &amp; IIASA </vt:lpstr>
    </vt:vector>
  </TitlesOfParts>
  <Company>IIASA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Transitions to New Technologies</dc:title>
  <dc:creator>cc</dc:creator>
  <cp:lastModifiedBy>GRUEBLER Arnulf</cp:lastModifiedBy>
  <cp:revision>126</cp:revision>
  <dcterms:created xsi:type="dcterms:W3CDTF">2005-07-19T15:13:07Z</dcterms:created>
  <dcterms:modified xsi:type="dcterms:W3CDTF">2017-02-15T16:14:40Z</dcterms:modified>
</cp:coreProperties>
</file>