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737" r:id="rId3"/>
    <p:sldMasterId id="2147483751" r:id="rId4"/>
    <p:sldMasterId id="2147483763" r:id="rId5"/>
    <p:sldMasterId id="2147483777" r:id="rId6"/>
    <p:sldMasterId id="2147483789" r:id="rId7"/>
    <p:sldMasterId id="2147483803" r:id="rId8"/>
    <p:sldMasterId id="2147483815" r:id="rId9"/>
    <p:sldMasterId id="2147483826" r:id="rId10"/>
  </p:sldMasterIdLst>
  <p:notesMasterIdLst>
    <p:notesMasterId r:id="rId28"/>
  </p:notesMasterIdLst>
  <p:handoutMasterIdLst>
    <p:handoutMasterId r:id="rId29"/>
  </p:handoutMasterIdLst>
  <p:sldIdLst>
    <p:sldId id="258" r:id="rId11"/>
    <p:sldId id="770" r:id="rId12"/>
    <p:sldId id="685" r:id="rId13"/>
    <p:sldId id="768" r:id="rId14"/>
    <p:sldId id="766" r:id="rId15"/>
    <p:sldId id="767" r:id="rId16"/>
    <p:sldId id="677" r:id="rId17"/>
    <p:sldId id="687" r:id="rId18"/>
    <p:sldId id="743" r:id="rId19"/>
    <p:sldId id="771" r:id="rId20"/>
    <p:sldId id="747" r:id="rId21"/>
    <p:sldId id="676" r:id="rId22"/>
    <p:sldId id="749" r:id="rId23"/>
    <p:sldId id="717" r:id="rId24"/>
    <p:sldId id="684" r:id="rId25"/>
    <p:sldId id="576" r:id="rId26"/>
    <p:sldId id="665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1" autoAdjust="0"/>
    <p:restoredTop sz="80197" autoAdjust="0"/>
  </p:normalViewPr>
  <p:slideViewPr>
    <p:cSldViewPr>
      <p:cViewPr varScale="1">
        <p:scale>
          <a:sx n="82" d="100"/>
          <a:sy n="82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8F60-23CE-4A7F-AC36-56044CA06043}" type="datetimeFigureOut">
              <a:rPr lang="en-US" smtClean="0"/>
              <a:pPr/>
              <a:t>16.02.2017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1217C-994A-430F-8929-D4B082501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3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B00B2-3145-184D-B9D0-02AD955BF67D}" type="datetimeFigureOut">
              <a:rPr lang="en-US" smtClean="0"/>
              <a:pPr/>
              <a:t>16.02.2017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62EFD-4970-2840-9DF1-CA7F34D4A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9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REALLY FINAL</a:t>
            </a:r>
          </a:p>
          <a:p>
            <a:endParaRPr lang="de-AT" dirty="0" smtClean="0"/>
          </a:p>
          <a:p>
            <a:r>
              <a:rPr lang="de-AT" dirty="0" smtClean="0"/>
              <a:t>It is a seldom privilege to present our Program to such a distinguished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2EFD-4970-2840-9DF1-CA7F34D4A2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2EFD-4970-2840-9DF1-CA7F34D4A2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4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2EFD-4970-2840-9DF1-CA7F34D4A2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4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2EFD-4970-2840-9DF1-CA7F34D4A2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6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forefront</a:t>
            </a:r>
            <a:r>
              <a:rPr lang="en-US" baseline="0" dirty="0" smtClean="0"/>
              <a:t> of the mathematics of probabilistic risk assessment and catastrophe modeling</a:t>
            </a:r>
          </a:p>
          <a:p>
            <a:r>
              <a:rPr lang="en-US" baseline="0" dirty="0" smtClean="0"/>
              <a:t>For the first time with a systems approach</a:t>
            </a:r>
          </a:p>
          <a:p>
            <a:r>
              <a:rPr lang="en-US" baseline="0" dirty="0" smtClean="0"/>
              <a:t>Where RPV contributed significantly to the merging of the disciplinary communities of DRM and CCA, </a:t>
            </a:r>
            <a:r>
              <a:rPr lang="en-US" baseline="0" dirty="0" err="1" smtClean="0"/>
              <a:t>whch</a:t>
            </a:r>
            <a:r>
              <a:rPr lang="en-US" baseline="0" dirty="0" smtClean="0"/>
              <a:t> was so influential in the latest reports of the IPCC</a:t>
            </a:r>
          </a:p>
          <a:p>
            <a:r>
              <a:rPr lang="en-US" baseline="0" dirty="0" smtClean="0"/>
              <a:t>A distinctly RPV niche that has set the agenda, also for climate adaptation</a:t>
            </a:r>
          </a:p>
          <a:p>
            <a:r>
              <a:rPr lang="en-US" baseline="0" dirty="0" smtClean="0"/>
              <a:t>New area building on long history of bottom up participatory research and application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2EFD-4970-2840-9DF1-CA7F34D4A2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86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>
            <a:spLocks noChangeArrowheads="1"/>
          </p:cNvSpPr>
          <p:nvPr userDrawn="1"/>
        </p:nvSpPr>
        <p:spPr bwMode="auto">
          <a:xfrm>
            <a:off x="304800" y="6400800"/>
            <a:ext cx="8534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>
              <a:latin typeface="Times New Roman" charset="0"/>
            </a:endParaRPr>
          </a:p>
        </p:txBody>
      </p:sp>
      <p:pic>
        <p:nvPicPr>
          <p:cNvPr id="5" name="Picture 7" descr="IPCClogoWMOUNEP_BL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5791200"/>
            <a:ext cx="4741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Arial" pitchFamily="-110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8975" y="2079625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28165085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5F6694AA-2A09-4281-A0AC-055865A5D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2"/>
          </p:nvPr>
        </p:nvSpPr>
        <p:spPr>
          <a:xfrm>
            <a:off x="7658100" y="6533584"/>
            <a:ext cx="833438" cy="270000"/>
          </a:xfrm>
          <a:prstGeom prst="rect">
            <a:avLst/>
          </a:prstGeom>
        </p:spPr>
        <p:txBody>
          <a:bodyPr/>
          <a:lstStyle/>
          <a:p>
            <a:fld id="{9B53848B-43D9-429C-B194-D615AA2F7A70}" type="datetime1">
              <a:rPr lang="en-GB" smtClean="0">
                <a:solidFill>
                  <a:srgbClr val="B2C1CA">
                    <a:lumMod val="75000"/>
                  </a:srgbClr>
                </a:solidFill>
              </a:rPr>
              <a:pPr/>
              <a:t>16.02.2017</a:t>
            </a:fld>
            <a:endParaRPr lang="de-DE" dirty="0">
              <a:solidFill>
                <a:srgbClr val="B2C1CA">
                  <a:lumMod val="75000"/>
                </a:srgb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>
          <a:xfrm>
            <a:off x="4291790" y="6526134"/>
            <a:ext cx="3305175" cy="27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287711" y="1261845"/>
            <a:ext cx="8568952" cy="5199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86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2"/>
          </p:nvPr>
        </p:nvSpPr>
        <p:spPr>
          <a:xfrm>
            <a:off x="7658100" y="6533584"/>
            <a:ext cx="833438" cy="270000"/>
          </a:xfrm>
          <a:prstGeom prst="rect">
            <a:avLst/>
          </a:prstGeom>
        </p:spPr>
        <p:txBody>
          <a:bodyPr/>
          <a:lstStyle/>
          <a:p>
            <a:fld id="{9B53848B-43D9-429C-B194-D615AA2F7A70}" type="datetime1">
              <a:rPr lang="en-GB" smtClean="0">
                <a:solidFill>
                  <a:srgbClr val="B2C1CA">
                    <a:lumMod val="75000"/>
                  </a:srgbClr>
                </a:solidFill>
              </a:rPr>
              <a:pPr/>
              <a:t>16.02.2017</a:t>
            </a:fld>
            <a:endParaRPr lang="de-DE" dirty="0">
              <a:solidFill>
                <a:srgbClr val="B2C1CA">
                  <a:lumMod val="75000"/>
                </a:srgb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de-DE" smtClean="0">
                <a:solidFill>
                  <a:srgbClr val="B2C1CA">
                    <a:lumMod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B2C1CA">
                  <a:lumMod val="75000"/>
                </a:srgbClr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>
          <a:xfrm>
            <a:off x="4291790" y="6526134"/>
            <a:ext cx="3305175" cy="270000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B2C1CA">
                  <a:lumMod val="75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87711" y="1261845"/>
            <a:ext cx="8568952" cy="5199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86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2"/>
          </p:nvPr>
        </p:nvSpPr>
        <p:spPr>
          <a:xfrm>
            <a:off x="7658100" y="6533584"/>
            <a:ext cx="833438" cy="270000"/>
          </a:xfrm>
          <a:prstGeom prst="rect">
            <a:avLst/>
          </a:prstGeom>
        </p:spPr>
        <p:txBody>
          <a:bodyPr/>
          <a:lstStyle/>
          <a:p>
            <a:fld id="{9B53848B-43D9-429C-B194-D615AA2F7A70}" type="datetime1">
              <a:rPr lang="en-GB" smtClean="0">
                <a:solidFill>
                  <a:srgbClr val="B2C1CA">
                    <a:lumMod val="75000"/>
                  </a:srgbClr>
                </a:solidFill>
              </a:rPr>
              <a:pPr/>
              <a:t>16.02.2017</a:t>
            </a:fld>
            <a:endParaRPr lang="de-DE" dirty="0">
              <a:solidFill>
                <a:srgbClr val="B2C1CA">
                  <a:lumMod val="75000"/>
                </a:srgb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de-DE" smtClean="0">
                <a:solidFill>
                  <a:srgbClr val="B2C1CA">
                    <a:lumMod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B2C1CA">
                  <a:lumMod val="75000"/>
                </a:srgbClr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>
          <a:xfrm>
            <a:off x="4291790" y="6526134"/>
            <a:ext cx="3305175" cy="270000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B2C1CA">
                  <a:lumMod val="75000"/>
                </a:srgbClr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87711" y="1261845"/>
            <a:ext cx="8568952" cy="5199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86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theme" Target="../theme/theme5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theme" Target="../theme/theme7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theme" Target="../theme/theme9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2A2B0D7-E0B5-4CFA-94E6-CCDB02600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8.png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2852936"/>
            <a:ext cx="7169968" cy="1470025"/>
          </a:xfrm>
        </p:spPr>
        <p:txBody>
          <a:bodyPr/>
          <a:lstStyle/>
          <a:p>
            <a:pPr algn="ctr"/>
            <a:r>
              <a:rPr lang="de-AT" sz="4400" b="1" dirty="0" smtClean="0">
                <a:latin typeface="+mj-lt"/>
              </a:rPr>
              <a:t/>
            </a:r>
            <a:br>
              <a:rPr lang="de-AT" sz="4400" b="1" dirty="0" smtClean="0">
                <a:latin typeface="+mj-lt"/>
              </a:rPr>
            </a:br>
            <a:r>
              <a:rPr lang="de-AT" sz="4400" b="1" dirty="0">
                <a:latin typeface="+mj-lt"/>
              </a:rPr>
              <a:t/>
            </a:r>
            <a:br>
              <a:rPr lang="de-AT" sz="4400" b="1" dirty="0">
                <a:latin typeface="+mj-lt"/>
              </a:rPr>
            </a:br>
            <a:r>
              <a:rPr lang="de-AT" sz="4400" b="1" dirty="0" smtClean="0">
                <a:latin typeface="+mj-lt"/>
              </a:rPr>
              <a:t>Risk </a:t>
            </a:r>
            <a:r>
              <a:rPr lang="de-AT" sz="4400" b="1" dirty="0" err="1" smtClean="0">
                <a:latin typeface="+mj-lt"/>
              </a:rPr>
              <a:t>and</a:t>
            </a:r>
            <a:r>
              <a:rPr lang="de-AT" sz="4400" b="1" dirty="0" smtClean="0">
                <a:latin typeface="+mj-lt"/>
              </a:rPr>
              <a:t> </a:t>
            </a:r>
            <a:r>
              <a:rPr lang="de-AT" sz="4400" b="1" dirty="0" err="1" smtClean="0">
                <a:latin typeface="+mj-lt"/>
              </a:rPr>
              <a:t>Resilience</a:t>
            </a:r>
            <a:r>
              <a:rPr lang="de-AT" sz="4400" b="1" dirty="0" smtClean="0">
                <a:latin typeface="+mj-lt"/>
              </a:rPr>
              <a:t/>
            </a:r>
            <a:br>
              <a:rPr lang="de-AT" sz="4400" b="1" dirty="0" smtClean="0">
                <a:latin typeface="+mj-lt"/>
              </a:rPr>
            </a:br>
            <a:r>
              <a:rPr lang="de-AT" sz="4400" b="1" dirty="0" smtClean="0">
                <a:latin typeface="+mj-lt"/>
              </a:rPr>
              <a:t>(RISK)</a:t>
            </a:r>
            <a:r>
              <a:rPr lang="de-AT" b="1" dirty="0" smtClean="0">
                <a:latin typeface="+mj-lt"/>
                <a:cs typeface="Times New Roman"/>
              </a:rPr>
              <a:t/>
            </a:r>
            <a:br>
              <a:rPr lang="de-AT" b="1" dirty="0" smtClean="0">
                <a:latin typeface="+mj-lt"/>
                <a:cs typeface="Times New Roman"/>
              </a:rPr>
            </a:br>
            <a:r>
              <a:rPr lang="de-AT" b="1" dirty="0" smtClean="0">
                <a:latin typeface="+mj-lt"/>
                <a:cs typeface="Times New Roman"/>
              </a:rPr>
              <a:t/>
            </a:r>
            <a:br>
              <a:rPr lang="de-AT" b="1" dirty="0" smtClean="0">
                <a:latin typeface="+mj-lt"/>
                <a:cs typeface="Times New Roman"/>
              </a:rPr>
            </a:br>
            <a:r>
              <a:rPr lang="de-AT" sz="2400" dirty="0" smtClean="0">
                <a:latin typeface="+mj-lt"/>
                <a:cs typeface="Times New Roman"/>
              </a:rPr>
              <a:t>JoAnne Linnerooth-Bayer</a:t>
            </a:r>
            <a:br>
              <a:rPr lang="de-AT" sz="2400" dirty="0" smtClean="0">
                <a:latin typeface="+mj-lt"/>
                <a:cs typeface="Times New Roman"/>
              </a:rPr>
            </a:br>
            <a:r>
              <a:rPr lang="de-AT" sz="3200" dirty="0" smtClean="0">
                <a:latin typeface="+mj-lt"/>
                <a:cs typeface="Times New Roman"/>
              </a:rPr>
              <a:t/>
            </a:r>
            <a:br>
              <a:rPr lang="de-AT" sz="3200" dirty="0" smtClean="0">
                <a:latin typeface="+mj-lt"/>
                <a:cs typeface="Times New Roman"/>
              </a:rPr>
            </a:br>
            <a:r>
              <a:rPr lang="de-AT" b="1" dirty="0" smtClean="0">
                <a:latin typeface="+mj-lt"/>
                <a:cs typeface="Times New Roman"/>
              </a:rPr>
              <a:t/>
            </a:r>
            <a:br>
              <a:rPr lang="de-AT" b="1" dirty="0" smtClean="0">
                <a:latin typeface="+mj-lt"/>
                <a:cs typeface="Times New Roman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de-AT" sz="2800" dirty="0" smtClean="0">
                <a:latin typeface="+mj-lt"/>
              </a:rPr>
              <a:t/>
            </a:r>
            <a:br>
              <a:rPr lang="de-AT" sz="2800" dirty="0" smtClean="0">
                <a:latin typeface="+mj-lt"/>
              </a:rPr>
            </a:br>
            <a:r>
              <a:rPr lang="de-AT" sz="2800" dirty="0" smtClean="0">
                <a:latin typeface="+mj-lt"/>
              </a:rPr>
              <a:t/>
            </a:r>
            <a:br>
              <a:rPr lang="de-AT" sz="2800" dirty="0" smtClean="0">
                <a:latin typeface="+mj-lt"/>
              </a:rPr>
            </a:br>
            <a:r>
              <a:rPr lang="de-AT" dirty="0" smtClean="0">
                <a:latin typeface="+mj-lt"/>
                <a:cs typeface="Times New Roman"/>
              </a:rPr>
              <a:t/>
            </a:r>
            <a:br>
              <a:rPr lang="de-AT" dirty="0" smtClean="0">
                <a:latin typeface="+mj-lt"/>
                <a:cs typeface="Times New Roman"/>
              </a:rPr>
            </a:br>
            <a:r>
              <a:rPr lang="de-AT" sz="3200" dirty="0">
                <a:latin typeface="+mj-lt"/>
                <a:cs typeface="Times New Roman"/>
              </a:rPr>
              <a:t/>
            </a:r>
            <a:br>
              <a:rPr lang="de-AT" sz="3200" dirty="0">
                <a:latin typeface="+mj-lt"/>
                <a:cs typeface="Times New Roman"/>
              </a:rPr>
            </a:br>
            <a:endParaRPr lang="en-US" sz="3200" dirty="0" smtClean="0">
              <a:latin typeface="+mj-lt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997825" cy="1143000"/>
          </a:xfrm>
        </p:spPr>
        <p:txBody>
          <a:bodyPr/>
          <a:lstStyle/>
          <a:p>
            <a:r>
              <a:rPr lang="en-US" dirty="0" smtClean="0"/>
              <a:t>Thank you, and enjoy the posters and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1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r="71612" b="53156"/>
          <a:stretch/>
        </p:blipFill>
        <p:spPr>
          <a:xfrm>
            <a:off x="389380" y="548680"/>
            <a:ext cx="2282160" cy="28258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9" t="902" b="50000"/>
          <a:stretch/>
        </p:blipFill>
        <p:spPr bwMode="auto">
          <a:xfrm>
            <a:off x="6327689" y="548680"/>
            <a:ext cx="2274223" cy="29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1" r="71435"/>
          <a:stretch/>
        </p:blipFill>
        <p:spPr bwMode="auto">
          <a:xfrm>
            <a:off x="417541" y="3524355"/>
            <a:ext cx="2295488" cy="29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8" t="52028"/>
          <a:stretch/>
        </p:blipFill>
        <p:spPr bwMode="auto">
          <a:xfrm>
            <a:off x="6333663" y="3541696"/>
            <a:ext cx="2262274" cy="289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r="29756" b="78833"/>
          <a:stretch/>
        </p:blipFill>
        <p:spPr bwMode="auto">
          <a:xfrm>
            <a:off x="2852385" y="548680"/>
            <a:ext cx="3327990" cy="127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1" t="51325" r="29984"/>
          <a:stretch/>
        </p:blipFill>
        <p:spPr bwMode="auto">
          <a:xfrm>
            <a:off x="2930185" y="3477938"/>
            <a:ext cx="3213891" cy="29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8287" y="1770029"/>
            <a:ext cx="315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3399"/>
                </a:solidFill>
                <a:latin typeface="+mj-lt"/>
              </a:rPr>
              <a:t>Risk and Resilience</a:t>
            </a:r>
            <a:endParaRPr lang="en-US" sz="3600" dirty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38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0" dur="indefinite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6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9" dur="indefinite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2" dur="indefinite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832" y="897438"/>
            <a:ext cx="8114907" cy="56958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24546"/>
            <a:ext cx="8280920" cy="6561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+mj-lt"/>
              </a:rPr>
              <a:t>Estimating the fiscal gap, or vulnerability, across the globe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606490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  <a:latin typeface="+mj-lt"/>
              </a:rPr>
              <a:t>Hochrainer</a:t>
            </a: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-Stigler, </a:t>
            </a:r>
            <a:r>
              <a:rPr lang="en-US" sz="1600" dirty="0" err="1" smtClean="0">
                <a:solidFill>
                  <a:schemeClr val="accent2"/>
                </a:solidFill>
                <a:latin typeface="+mj-lt"/>
              </a:rPr>
              <a:t>Mechler</a:t>
            </a: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 et al. </a:t>
            </a:r>
            <a:r>
              <a:rPr lang="en-US" sz="1600" i="1" dirty="0" smtClean="0">
                <a:solidFill>
                  <a:schemeClr val="accent2"/>
                </a:solidFill>
                <a:latin typeface="+mj-lt"/>
              </a:rPr>
              <a:t>Global Environmental Change </a:t>
            </a:r>
            <a:r>
              <a:rPr lang="en-US" sz="1600" dirty="0" smtClean="0">
                <a:solidFill>
                  <a:schemeClr val="accent2"/>
                </a:solidFill>
                <a:latin typeface="+mj-lt"/>
              </a:rPr>
              <a:t>2014</a:t>
            </a:r>
          </a:p>
          <a:p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58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990" y="1412776"/>
            <a:ext cx="7587457" cy="5328592"/>
            <a:chOff x="336076" y="604093"/>
            <a:chExt cx="8307626" cy="5811336"/>
          </a:xfrm>
        </p:grpSpPr>
        <p:sp>
          <p:nvSpPr>
            <p:cNvPr id="4" name="Rounded Rectangle 3"/>
            <p:cNvSpPr/>
            <p:nvPr/>
          </p:nvSpPr>
          <p:spPr>
            <a:xfrm>
              <a:off x="336076" y="604093"/>
              <a:ext cx="2400711" cy="8209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Hazard</a:t>
              </a:r>
              <a:endParaRPr lang="en-US" sz="22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33298" y="604093"/>
              <a:ext cx="2400711" cy="8209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Exposure</a:t>
              </a:r>
            </a:p>
            <a:p>
              <a:pPr algn="ctr"/>
              <a:r>
                <a:rPr lang="en-US" b="1" dirty="0" smtClean="0"/>
                <a:t>People and Assets</a:t>
              </a:r>
              <a:endParaRPr lang="en-US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532873" y="604093"/>
              <a:ext cx="2779760" cy="8209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Physical Vulnerability</a:t>
              </a:r>
              <a:endParaRPr lang="en-US" sz="2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79523" y="2011147"/>
              <a:ext cx="3590838" cy="130361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1. Direct Risk</a:t>
              </a:r>
            </a:p>
            <a:p>
              <a:pPr marL="811213" indent="-285750" algn="just">
                <a:buFont typeface="Arial"/>
                <a:buChar char="•"/>
              </a:pPr>
              <a:r>
                <a:rPr lang="en-US" b="1" dirty="0" smtClean="0"/>
                <a:t>Produced capital</a:t>
              </a:r>
            </a:p>
            <a:p>
              <a:pPr marL="811213" indent="-285750" algn="just">
                <a:buFont typeface="Arial"/>
                <a:buChar char="•"/>
              </a:pPr>
              <a:r>
                <a:rPr lang="en-US" dirty="0" smtClean="0"/>
                <a:t>Human capital</a:t>
              </a:r>
            </a:p>
            <a:p>
              <a:pPr marL="811213" indent="-285750" algn="just">
                <a:buFont typeface="Arial"/>
                <a:buChar char="•"/>
              </a:pPr>
              <a:r>
                <a:rPr lang="en-US" dirty="0" smtClean="0"/>
                <a:t>Environmental capital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52864" y="2006022"/>
              <a:ext cx="3590838" cy="130361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2. Financial Resilience</a:t>
              </a:r>
            </a:p>
            <a:p>
              <a:pPr marL="811213" indent="-285750" algn="just">
                <a:buFont typeface="Arial"/>
                <a:buChar char="•"/>
              </a:pPr>
              <a:r>
                <a:rPr lang="en-US" dirty="0" smtClean="0"/>
                <a:t>Ex-post sources</a:t>
              </a:r>
            </a:p>
            <a:p>
              <a:pPr marL="811213" indent="-285750" algn="just">
                <a:buFont typeface="Arial"/>
                <a:buChar char="•"/>
              </a:pPr>
              <a:r>
                <a:rPr lang="en-US" dirty="0" smtClean="0"/>
                <a:t>Ex-ante sources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79523" y="3727992"/>
              <a:ext cx="3590838" cy="130361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3. Fiscal Gap</a:t>
              </a:r>
            </a:p>
            <a:p>
              <a:pPr algn="ctr"/>
              <a:r>
                <a:rPr lang="en-US" b="1" dirty="0" smtClean="0"/>
                <a:t>Result of an event causing losses which </a:t>
              </a:r>
              <a:r>
                <a:rPr lang="en-US" b="1" dirty="0" smtClean="0">
                  <a:solidFill>
                    <a:srgbClr val="FF0000"/>
                  </a:solidFill>
                </a:rPr>
                <a:t>exceed a country’s ability to cope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04388" y="3968057"/>
              <a:ext cx="2575918" cy="8209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Risk Management</a:t>
              </a:r>
              <a:endParaRPr lang="en-US" sz="2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86478" y="5594483"/>
              <a:ext cx="2400711" cy="8209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Economic Risk</a:t>
              </a:r>
              <a:endParaRPr lang="en-US" sz="2400" dirty="0"/>
            </a:p>
          </p:txBody>
        </p:sp>
        <p:cxnSp>
          <p:nvCxnSpPr>
            <p:cNvPr id="15" name="Elbow Connector 14"/>
            <p:cNvCxnSpPr>
              <a:stCxn id="11" idx="3"/>
              <a:endCxn id="10" idx="2"/>
            </p:cNvCxnSpPr>
            <p:nvPr/>
          </p:nvCxnSpPr>
          <p:spPr>
            <a:xfrm flipV="1">
              <a:off x="4087189" y="4789003"/>
              <a:ext cx="2705158" cy="1215953"/>
            </a:xfrm>
            <a:prstGeom prst="bentConnector2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0" idx="1"/>
              <a:endCxn id="9" idx="3"/>
            </p:cNvCxnSpPr>
            <p:nvPr/>
          </p:nvCxnSpPr>
          <p:spPr>
            <a:xfrm rot="10800000" flipV="1">
              <a:off x="4670362" y="4378529"/>
              <a:ext cx="834027" cy="1271"/>
            </a:xfrm>
            <a:prstGeom prst="bentConnector3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2"/>
            </p:cNvCxnSpPr>
            <p:nvPr/>
          </p:nvCxnSpPr>
          <p:spPr>
            <a:xfrm flipH="1">
              <a:off x="3944889" y="1425039"/>
              <a:ext cx="2977864" cy="58098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5" idx="2"/>
              <a:endCxn id="7" idx="0"/>
            </p:cNvCxnSpPr>
            <p:nvPr/>
          </p:nvCxnSpPr>
          <p:spPr>
            <a:xfrm flipH="1">
              <a:off x="2874942" y="1425039"/>
              <a:ext cx="1258712" cy="58610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458990" y="1419914"/>
              <a:ext cx="906074" cy="58610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6" idx="2"/>
            </p:cNvCxnSpPr>
            <p:nvPr/>
          </p:nvCxnSpPr>
          <p:spPr>
            <a:xfrm flipV="1">
              <a:off x="6922753" y="1425039"/>
              <a:ext cx="0" cy="58610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383325" y="3314765"/>
              <a:ext cx="0" cy="68427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849968" y="3314765"/>
              <a:ext cx="0" cy="41322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670361" y="3727992"/>
              <a:ext cx="1179607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7" idx="2"/>
              <a:endCxn id="9" idx="0"/>
            </p:cNvCxnSpPr>
            <p:nvPr/>
          </p:nvCxnSpPr>
          <p:spPr>
            <a:xfrm>
              <a:off x="2874942" y="3314765"/>
              <a:ext cx="0" cy="41322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9" idx="2"/>
            </p:cNvCxnSpPr>
            <p:nvPr/>
          </p:nvCxnSpPr>
          <p:spPr>
            <a:xfrm>
              <a:off x="2874942" y="5031610"/>
              <a:ext cx="0" cy="56287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6622" y="87228"/>
            <a:ext cx="8201242" cy="1143000"/>
          </a:xfrm>
        </p:spPr>
        <p:txBody>
          <a:bodyPr/>
          <a:lstStyle/>
          <a:p>
            <a:pPr algn="ctr"/>
            <a:r>
              <a:rPr lang="en-US" sz="3600" b="1" dirty="0" smtClean="0"/>
              <a:t>Catastrophe Simulation Model  CATSIM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504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3" y="455613"/>
            <a:ext cx="8467756" cy="1143000"/>
          </a:xfrm>
        </p:spPr>
        <p:txBody>
          <a:bodyPr/>
          <a:lstStyle/>
          <a:p>
            <a:r>
              <a:rPr lang="de-AT" sz="3200" b="1" dirty="0" err="1" smtClean="0">
                <a:latin typeface="+mj-lt"/>
              </a:rPr>
              <a:t>Flood</a:t>
            </a:r>
            <a:r>
              <a:rPr lang="de-AT" sz="3200" b="1" dirty="0" smtClean="0">
                <a:latin typeface="+mj-lt"/>
              </a:rPr>
              <a:t> </a:t>
            </a:r>
            <a:r>
              <a:rPr lang="de-AT" sz="3200" b="1" dirty="0" err="1" smtClean="0">
                <a:latin typeface="+mj-lt"/>
              </a:rPr>
              <a:t>resilience</a:t>
            </a:r>
            <a:r>
              <a:rPr lang="de-AT" sz="3200" b="1" dirty="0" smtClean="0">
                <a:latin typeface="+mj-lt"/>
              </a:rPr>
              <a:t/>
            </a:r>
            <a:br>
              <a:rPr lang="de-AT" sz="3200" b="1" dirty="0" smtClean="0">
                <a:latin typeface="+mj-lt"/>
              </a:rPr>
            </a:br>
            <a:r>
              <a:rPr lang="de-AT" sz="2400" dirty="0" smtClean="0">
                <a:latin typeface="+mj-lt"/>
              </a:rPr>
              <a:t>Goal: </a:t>
            </a:r>
            <a:r>
              <a:rPr lang="en-US" sz="2400" dirty="0" smtClean="0">
                <a:latin typeface="+mj-lt"/>
              </a:rPr>
              <a:t>Positively affect 250,000 households by 2018  </a:t>
            </a: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5926"/>
            <a:ext cx="5176596" cy="4191954"/>
          </a:xfrm>
        </p:spPr>
        <p:txBody>
          <a:bodyPr/>
          <a:lstStyle/>
          <a:p>
            <a:r>
              <a:rPr lang="de-AT" sz="2400" dirty="0" smtClean="0">
                <a:latin typeface="+mj-lt"/>
              </a:rPr>
              <a:t>Shared understanding of resilience</a:t>
            </a:r>
          </a:p>
          <a:p>
            <a:r>
              <a:rPr lang="de-AT" sz="2400" dirty="0" smtClean="0">
                <a:latin typeface="+mj-lt"/>
              </a:rPr>
              <a:t>Bouncing forward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Resilience measurement: Mexico, Indonesia, Peru, Nepal</a:t>
            </a:r>
          </a:p>
          <a:p>
            <a:r>
              <a:rPr lang="en-US" sz="2400" dirty="0" smtClean="0">
                <a:latin typeface="+mj-lt"/>
              </a:rPr>
              <a:t>Participatory, adaptive management approach for resilience</a:t>
            </a:r>
          </a:p>
          <a:p>
            <a:pPr lvl="1"/>
            <a:r>
              <a:rPr lang="en-US" sz="2400" dirty="0" smtClean="0">
                <a:latin typeface="+mj-lt"/>
              </a:rPr>
              <a:t>Systems dynamics modeling</a:t>
            </a:r>
          </a:p>
          <a:p>
            <a:pPr lvl="1"/>
            <a:r>
              <a:rPr lang="en-US" sz="2400" dirty="0" smtClean="0">
                <a:latin typeface="+mj-lt"/>
              </a:rPr>
              <a:t>Gaming</a:t>
            </a:r>
          </a:p>
          <a:p>
            <a:pPr lvl="1"/>
            <a:r>
              <a:rPr lang="en-US" sz="2400" dirty="0" smtClean="0">
                <a:latin typeface="+mj-lt"/>
              </a:rPr>
              <a:t>Citizen science</a:t>
            </a:r>
          </a:p>
          <a:p>
            <a:pPr marL="457200" lvl="1" indent="0">
              <a:buNone/>
            </a:pPr>
            <a:endParaRPr lang="de-AT" sz="2400" dirty="0" smtClean="0"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54883" y="4293096"/>
            <a:ext cx="4465585" cy="2358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Chosen </a:t>
            </a:r>
            <a:r>
              <a:rPr lang="en-US" b="1" dirty="0">
                <a:solidFill>
                  <a:schemeClr val="tx1"/>
                </a:solidFill>
              </a:rPr>
              <a:t>by UNFCCC’s Momentum </a:t>
            </a:r>
            <a:r>
              <a:rPr lang="en-US" b="1" dirty="0" smtClean="0">
                <a:solidFill>
                  <a:schemeClr val="tx1"/>
                </a:solidFill>
              </a:rPr>
              <a:t>for Change </a:t>
            </a:r>
            <a:r>
              <a:rPr lang="en-US" b="1" dirty="0">
                <a:solidFill>
                  <a:schemeClr val="tx1"/>
                </a:solidFill>
              </a:rPr>
              <a:t>initiative as an exemplary Lighthouse Activity at COP 20 in Lima</a:t>
            </a:r>
          </a:p>
        </p:txBody>
      </p:sp>
    </p:spTree>
    <p:extLst>
      <p:ext uri="{BB962C8B-B14F-4D97-AF65-F5344CB8AC3E}">
        <p14:creationId xmlns:p14="http://schemas.microsoft.com/office/powerpoint/2010/main" val="6614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feld 9"/>
          <p:cNvSpPr txBox="1">
            <a:spLocks noChangeArrowheads="1"/>
          </p:cNvSpPr>
          <p:nvPr/>
        </p:nvSpPr>
        <p:spPr bwMode="auto">
          <a:xfrm>
            <a:off x="179512" y="116632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3200" b="1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hangingPunct="0"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eaLnBrk="0" hangingPunct="0"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eaLnBrk="0" hangingPunct="0"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eaLnBrk="0" hangingPunct="0"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e-DE" altLang="en-US" sz="2800" dirty="0" smtClean="0">
                <a:latin typeface="+mj-lt"/>
              </a:rPr>
              <a:t>European </a:t>
            </a:r>
            <a:r>
              <a:rPr lang="de-DE" altLang="en-US" sz="2800" dirty="0" err="1" smtClean="0">
                <a:latin typeface="+mj-lt"/>
              </a:rPr>
              <a:t>flood</a:t>
            </a:r>
            <a:r>
              <a:rPr lang="de-DE" altLang="en-US" sz="2800" dirty="0" smtClean="0">
                <a:latin typeface="+mj-lt"/>
              </a:rPr>
              <a:t> risk </a:t>
            </a:r>
            <a:r>
              <a:rPr lang="de-DE" altLang="en-US" sz="2800" dirty="0" err="1" smtClean="0">
                <a:latin typeface="+mj-lt"/>
              </a:rPr>
              <a:t>is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much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higher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than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previously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estimated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taking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account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of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basin</a:t>
            </a:r>
            <a:r>
              <a:rPr lang="de-DE" altLang="en-US" sz="2800" dirty="0" smtClean="0">
                <a:latin typeface="+mj-lt"/>
              </a:rPr>
              <a:t> </a:t>
            </a:r>
            <a:r>
              <a:rPr lang="de-DE" altLang="en-US" sz="2800" dirty="0" err="1" smtClean="0">
                <a:latin typeface="+mj-lt"/>
              </a:rPr>
              <a:t>dependencies</a:t>
            </a:r>
            <a:endParaRPr lang="de-DE" altLang="en-US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9290" y="3933056"/>
            <a:ext cx="1587124" cy="208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84168" y="6143644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>
                <a:solidFill>
                  <a:schemeClr val="accent2"/>
                </a:solidFill>
                <a:latin typeface="+mj-lt"/>
              </a:rPr>
              <a:t>Jongman</a:t>
            </a:r>
            <a:r>
              <a:rPr lang="de-AT" sz="1600" dirty="0" smtClean="0">
                <a:solidFill>
                  <a:schemeClr val="accent2"/>
                </a:solidFill>
                <a:latin typeface="+mj-lt"/>
              </a:rPr>
              <a:t>, </a:t>
            </a:r>
            <a:r>
              <a:rPr lang="de-AT" sz="1600" dirty="0" err="1" smtClean="0">
                <a:solidFill>
                  <a:schemeClr val="accent2"/>
                </a:solidFill>
                <a:latin typeface="+mj-lt"/>
              </a:rPr>
              <a:t>Hochrainer-Stigler</a:t>
            </a:r>
            <a:r>
              <a:rPr lang="de-AT" sz="1600" dirty="0" smtClean="0">
                <a:solidFill>
                  <a:schemeClr val="accent2"/>
                </a:solidFill>
                <a:latin typeface="+mj-lt"/>
              </a:rPr>
              <a:t>, </a:t>
            </a:r>
            <a:r>
              <a:rPr lang="de-AT" sz="1600" dirty="0" err="1" smtClean="0">
                <a:solidFill>
                  <a:schemeClr val="accent2"/>
                </a:solidFill>
                <a:latin typeface="+mj-lt"/>
              </a:rPr>
              <a:t>Mechler</a:t>
            </a:r>
            <a:r>
              <a:rPr lang="de-AT" sz="1600" dirty="0" smtClean="0">
                <a:solidFill>
                  <a:schemeClr val="accent2"/>
                </a:solidFill>
                <a:latin typeface="+mj-lt"/>
              </a:rPr>
              <a:t>, et al, 2014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283"/>
            <a:ext cx="6166791" cy="368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3"/>
          <p:cNvSpPr/>
          <p:nvPr/>
        </p:nvSpPr>
        <p:spPr>
          <a:xfrm>
            <a:off x="1547664" y="1628800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104402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Probabilistic losses without dependencies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154895" y="104402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Probabilistic losses </a:t>
            </a:r>
            <a:r>
              <a:rPr lang="en-US" sz="1600" dirty="0" smtClean="0"/>
              <a:t>with dependencies</a:t>
            </a:r>
            <a:endParaRPr lang="en-US" sz="1600" dirty="0"/>
          </a:p>
        </p:txBody>
      </p:sp>
      <p:sp>
        <p:nvSpPr>
          <p:cNvPr id="10" name="Down Arrow 9"/>
          <p:cNvSpPr/>
          <p:nvPr/>
        </p:nvSpPr>
        <p:spPr>
          <a:xfrm>
            <a:off x="3860486" y="1628799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2985" y="404664"/>
            <a:ext cx="4752528" cy="720080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+mj-lt"/>
              </a:rPr>
              <a:t>Mission</a:t>
            </a:r>
            <a:endParaRPr lang="en-US" sz="44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8789" y="1340768"/>
            <a:ext cx="8280920" cy="20882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0090"/>
                </a:solidFill>
                <a:latin typeface="+mj-lt"/>
              </a:rPr>
              <a:t>Contribute to </a:t>
            </a:r>
            <a:r>
              <a:rPr lang="en-GB" dirty="0">
                <a:solidFill>
                  <a:srgbClr val="000090"/>
                </a:solidFill>
                <a:latin typeface="+mj-lt"/>
              </a:rPr>
              <a:t>transforming the way societies manage risks to economic, ecological, and social </a:t>
            </a:r>
            <a:r>
              <a:rPr lang="en-GB" dirty="0" smtClean="0">
                <a:solidFill>
                  <a:srgbClr val="000090"/>
                </a:solidFill>
                <a:latin typeface="+mj-lt"/>
              </a:rPr>
              <a:t>systems while confronting</a:t>
            </a:r>
            <a:r>
              <a:rPr lang="en-GB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GB" dirty="0" smtClean="0">
                <a:solidFill>
                  <a:srgbClr val="000090"/>
                </a:solidFill>
                <a:latin typeface="+mj-lt"/>
              </a:rPr>
              <a:t>the </a:t>
            </a:r>
            <a:r>
              <a:rPr lang="en-GB" dirty="0">
                <a:solidFill>
                  <a:srgbClr val="000090"/>
                </a:solidFill>
                <a:latin typeface="+mj-lt"/>
              </a:rPr>
              <a:t>global trends that are amplifying these </a:t>
            </a:r>
            <a:r>
              <a:rPr lang="en-GB" dirty="0" smtClean="0">
                <a:solidFill>
                  <a:srgbClr val="000090"/>
                </a:solidFill>
                <a:latin typeface="+mj-lt"/>
              </a:rPr>
              <a:t>risks 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27613" r="9402" b="30575"/>
          <a:stretch/>
        </p:blipFill>
        <p:spPr>
          <a:xfrm>
            <a:off x="827584" y="3789040"/>
            <a:ext cx="7518717" cy="255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87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3" y="332656"/>
            <a:ext cx="7997825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+mj-lt"/>
              </a:rPr>
              <a:t>3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thematic areas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316319"/>
            <a:ext cx="8352283" cy="4735506"/>
          </a:xfrm>
          <a:ln>
            <a:noFill/>
          </a:ln>
        </p:spPr>
        <p:txBody>
          <a:bodyPr/>
          <a:lstStyle/>
          <a:p>
            <a:pPr marL="1371600" lvl="3" indent="0">
              <a:lnSpc>
                <a:spcPct val="70000"/>
              </a:lnSpc>
              <a:buNone/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  </a:t>
            </a:r>
            <a:br>
              <a:rPr lang="en-US" sz="2800" dirty="0" smtClean="0">
                <a:solidFill>
                  <a:schemeClr val="accent2"/>
                </a:solidFill>
                <a:latin typeface="+mj-lt"/>
              </a:rPr>
            </a:b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Risk Analysis and Modeling</a:t>
            </a:r>
          </a:p>
          <a:p>
            <a:pPr marL="1371600" lvl="3" indent="0">
              <a:lnSpc>
                <a:spcPct val="70000"/>
              </a:lnSpc>
              <a:buNone/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+mj-lt"/>
              </a:rPr>
            </a:br>
            <a:endParaRPr lang="en-US" sz="2800" dirty="0" smtClean="0">
              <a:solidFill>
                <a:schemeClr val="accent2"/>
              </a:solidFill>
              <a:latin typeface="+mj-lt"/>
            </a:endParaRPr>
          </a:p>
          <a:p>
            <a:pPr marL="1371600" lvl="3" indent="0">
              <a:lnSpc>
                <a:spcPct val="70000"/>
              </a:lnSpc>
              <a:buNone/>
            </a:pPr>
            <a:endParaRPr lang="en-US" sz="2800" dirty="0">
              <a:solidFill>
                <a:schemeClr val="accent2"/>
              </a:solidFill>
              <a:latin typeface="+mj-lt"/>
            </a:endParaRPr>
          </a:p>
          <a:p>
            <a:pPr marL="1371600" lvl="3" indent="0">
              <a:lnSpc>
                <a:spcPct val="70000"/>
              </a:lnSpc>
              <a:buNone/>
            </a:pPr>
            <a:r>
              <a:rPr lang="en-US" sz="2800" dirty="0"/>
              <a:t>Risk management and </a:t>
            </a:r>
            <a:r>
              <a:rPr lang="en-US" sz="2800" dirty="0" smtClean="0"/>
              <a:t>climate adaptation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+mj-lt"/>
              </a:rPr>
            </a:br>
            <a:endParaRPr lang="en-US" sz="2800" dirty="0" smtClean="0">
              <a:solidFill>
                <a:schemeClr val="accent2"/>
              </a:solidFill>
              <a:latin typeface="+mj-lt"/>
            </a:endParaRPr>
          </a:p>
          <a:p>
            <a:pPr marL="1371600" lvl="3" indent="0">
              <a:buNone/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+mj-lt"/>
              </a:rPr>
            </a:br>
            <a:endParaRPr lang="en-US" sz="2800" dirty="0" smtClean="0">
              <a:solidFill>
                <a:schemeClr val="accent2"/>
              </a:solidFill>
              <a:latin typeface="+mj-lt"/>
            </a:endParaRPr>
          </a:p>
          <a:p>
            <a:pPr marL="1371600" lvl="3" indent="0">
              <a:lnSpc>
                <a:spcPct val="70000"/>
              </a:lnSpc>
              <a:buNone/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Governance in transition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26" name="Picture 2" descr="30516607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2" y="1307808"/>
            <a:ext cx="10131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067" y="2691112"/>
            <a:ext cx="914885" cy="90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434" y="4437112"/>
            <a:ext cx="820518" cy="82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7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2985" y="404664"/>
            <a:ext cx="4752528" cy="72008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Mission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8789" y="1340768"/>
            <a:ext cx="8280920" cy="20882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+mj-lt"/>
              </a:rPr>
              <a:t>Contribute to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transforming the way societies manage risks to economic, ecological, and social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systems while confronting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global trends that are amplifying these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risks </a:t>
            </a:r>
          </a:p>
          <a:p>
            <a:pPr marL="0" indent="0">
              <a:buNone/>
            </a:pPr>
            <a:endParaRPr lang="en-US" sz="24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27613" r="9402" b="30575"/>
          <a:stretch/>
        </p:blipFill>
        <p:spPr>
          <a:xfrm>
            <a:off x="2051720" y="3212976"/>
            <a:ext cx="5832648" cy="197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27584" y="5373216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foci:  </a:t>
            </a:r>
          </a:p>
          <a:p>
            <a:r>
              <a:rPr lang="en-US" sz="2800" dirty="0" smtClean="0"/>
              <a:t>Risks from extreme weather events and renewable energy technologies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5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693" y="1268760"/>
            <a:ext cx="6627812" cy="297673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+mj-lt"/>
              </a:rPr>
              <a:t>Theme 1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+mj-lt"/>
              </a:rPr>
              <a:t>Risk analysis and modeling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1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680520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455613"/>
            <a:ext cx="8214494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Highlight: </a:t>
            </a:r>
            <a:r>
              <a:rPr lang="en-US" sz="2800" dirty="0"/>
              <a:t>Fiscal gaps across the world estimated from </a:t>
            </a:r>
            <a:r>
              <a:rPr lang="en-US" sz="2800" dirty="0" smtClean="0"/>
              <a:t>RISK’s CATSIM </a:t>
            </a:r>
            <a:r>
              <a:rPr lang="en-US" sz="2800" dirty="0"/>
              <a:t>model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869160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Fiscal gap = country losses – country coping </a:t>
            </a:r>
            <a:r>
              <a:rPr lang="en-US" sz="2400" dirty="0" smtClean="0"/>
              <a:t>capacity</a:t>
            </a:r>
          </a:p>
          <a:p>
            <a:endParaRPr lang="en-US" sz="2400" dirty="0"/>
          </a:p>
          <a:p>
            <a:r>
              <a:rPr lang="en-US" sz="2400" dirty="0" smtClean="0"/>
              <a:t>Cost of eliminating the gap with financial instruments is estimated at approximately USD 5 billion annually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702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1484784"/>
            <a:ext cx="6627812" cy="1752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dirty="0" smtClean="0"/>
              <a:t>Theme 2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Risk </a:t>
            </a:r>
            <a:r>
              <a:rPr lang="en-US" sz="4400" dirty="0"/>
              <a:t>management </a:t>
            </a:r>
            <a:r>
              <a:rPr lang="en-US" sz="4400" dirty="0" smtClean="0"/>
              <a:t>and </a:t>
            </a:r>
            <a:r>
              <a:rPr lang="en-US" sz="4400" dirty="0"/>
              <a:t>climate adaptation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8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455613"/>
            <a:ext cx="8286502" cy="1143000"/>
          </a:xfrm>
        </p:spPr>
        <p:txBody>
          <a:bodyPr/>
          <a:lstStyle/>
          <a:p>
            <a:r>
              <a:rPr lang="en-AU" dirty="0" smtClean="0"/>
              <a:t>Highlight: Measuring flood resilience</a:t>
            </a:r>
            <a:r>
              <a:rPr lang="en-AU" sz="2400" dirty="0"/>
              <a:t/>
            </a:r>
            <a:br>
              <a:rPr lang="en-AU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66"/>
                </a:solidFill>
              </a:rPr>
              <a:t>RISK </a:t>
            </a:r>
            <a:r>
              <a:rPr lang="en-US" dirty="0">
                <a:solidFill>
                  <a:srgbClr val="000066"/>
                </a:solidFill>
              </a:rPr>
              <a:t>scientists are working with </a:t>
            </a:r>
            <a:r>
              <a:rPr lang="en-US" dirty="0" smtClean="0">
                <a:solidFill>
                  <a:srgbClr val="000066"/>
                </a:solidFill>
              </a:rPr>
              <a:t>the Zurich Flood Resilience </a:t>
            </a:r>
            <a:r>
              <a:rPr lang="en-US" dirty="0">
                <a:solidFill>
                  <a:srgbClr val="000066"/>
                </a:solidFill>
              </a:rPr>
              <a:t>Alliance </a:t>
            </a:r>
            <a:r>
              <a:rPr lang="en-US" dirty="0" smtClean="0">
                <a:solidFill>
                  <a:srgbClr val="000066"/>
                </a:solidFill>
              </a:rPr>
              <a:t>to </a:t>
            </a:r>
            <a:r>
              <a:rPr lang="en-US" dirty="0">
                <a:solidFill>
                  <a:srgbClr val="000066"/>
                </a:solidFill>
              </a:rPr>
              <a:t>test the </a:t>
            </a:r>
            <a:r>
              <a:rPr lang="en-US" dirty="0" smtClean="0">
                <a:solidFill>
                  <a:srgbClr val="000066"/>
                </a:solidFill>
              </a:rPr>
              <a:t>Allianc</a:t>
            </a:r>
            <a:r>
              <a:rPr lang="en-US" dirty="0" smtClean="0">
                <a:solidFill>
                  <a:srgbClr val="000066"/>
                </a:solidFill>
              </a:rPr>
              <a:t>e’s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Measurement </a:t>
            </a:r>
            <a:r>
              <a:rPr lang="en-US" dirty="0" smtClean="0">
                <a:solidFill>
                  <a:srgbClr val="000066"/>
                </a:solidFill>
              </a:rPr>
              <a:t>Tool </a:t>
            </a:r>
            <a:r>
              <a:rPr lang="en-US" dirty="0">
                <a:solidFill>
                  <a:srgbClr val="000066"/>
                </a:solidFill>
              </a:rPr>
              <a:t>in </a:t>
            </a:r>
            <a:r>
              <a:rPr lang="en-US" b="1" dirty="0">
                <a:solidFill>
                  <a:srgbClr val="000066"/>
                </a:solidFill>
              </a:rPr>
              <a:t>70 communities across eight countries worldwide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3913719" y="1680038"/>
            <a:ext cx="4608512" cy="1964986"/>
          </a:xfrm>
          <a:prstGeom prst="flowChartAlternate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Endorsed at Paris (COP19) </a:t>
            </a:r>
            <a:r>
              <a:rPr lang="en-US" sz="21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to deal with &amp; provide support for residual climate-related damages after adaptation (3rd </a:t>
            </a:r>
            <a:r>
              <a:rPr lang="en-US" sz="21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pillar)</a:t>
            </a:r>
          </a:p>
          <a:p>
            <a:endParaRPr lang="en-US" sz="800" dirty="0" smtClean="0">
              <a:solidFill>
                <a:schemeClr val="accent4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5645"/>
            <a:ext cx="8640959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The International Loss &amp; Damage Mechanism</a:t>
            </a:r>
            <a:endParaRPr lang="en-US" sz="36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80038"/>
            <a:ext cx="3384376" cy="209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nature.com/nclimate/archive/images/journalcover_2014_0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61319"/>
            <a:ext cx="1540600" cy="202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0559" y="6215442"/>
            <a:ext cx="441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>
                <a:solidFill>
                  <a:srgbClr val="000090"/>
                </a:solidFill>
                <a:latin typeface="+mj-lt"/>
              </a:rPr>
              <a:t>Mechler</a:t>
            </a:r>
            <a:r>
              <a:rPr lang="de-AT" sz="1600" dirty="0" smtClean="0">
                <a:solidFill>
                  <a:srgbClr val="000090"/>
                </a:solidFill>
                <a:latin typeface="+mj-lt"/>
              </a:rPr>
              <a:t>, et al.  </a:t>
            </a:r>
            <a:r>
              <a:rPr lang="de-AT" sz="1600" i="1" dirty="0" smtClean="0">
                <a:solidFill>
                  <a:srgbClr val="000090"/>
                </a:solidFill>
                <a:latin typeface="+mj-lt"/>
              </a:rPr>
              <a:t>Nature </a:t>
            </a:r>
            <a:r>
              <a:rPr lang="de-AT" sz="1600" i="1" dirty="0" err="1" smtClean="0">
                <a:solidFill>
                  <a:srgbClr val="000090"/>
                </a:solidFill>
                <a:latin typeface="+mj-lt"/>
              </a:rPr>
              <a:t>Climate</a:t>
            </a:r>
            <a:r>
              <a:rPr lang="de-AT" sz="1600" i="1" dirty="0" smtClean="0">
                <a:solidFill>
                  <a:srgbClr val="000090"/>
                </a:solidFill>
                <a:latin typeface="+mj-lt"/>
              </a:rPr>
              <a:t> Change </a:t>
            </a:r>
            <a:r>
              <a:rPr lang="de-AT" sz="1600" dirty="0" smtClean="0">
                <a:solidFill>
                  <a:srgbClr val="000090"/>
                </a:solidFill>
                <a:latin typeface="+mj-lt"/>
              </a:rPr>
              <a:t>2014</a:t>
            </a:r>
            <a:endParaRPr lang="en-US" sz="16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68992" y="3861048"/>
            <a:ext cx="4968552" cy="21267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RISK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 a hub for L&amp;D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research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Continue to contribute to the </a:t>
            </a: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debate, most recently with a risk-layer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Established a research-policy network</a:t>
            </a:r>
            <a:endParaRPr lang="en-US" sz="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Preparing a book on the topic</a:t>
            </a:r>
          </a:p>
        </p:txBody>
      </p:sp>
    </p:spTree>
    <p:extLst>
      <p:ext uri="{BB962C8B-B14F-4D97-AF65-F5344CB8AC3E}">
        <p14:creationId xmlns:p14="http://schemas.microsoft.com/office/powerpoint/2010/main" val="225686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693" y="1700808"/>
            <a:ext cx="6627812" cy="25446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+mj-lt"/>
              </a:rPr>
              <a:t>Theme 3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+mj-lt"/>
              </a:rPr>
              <a:t>Risk governance in transition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1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5613"/>
            <a:ext cx="8424935" cy="1143000"/>
          </a:xfrm>
        </p:spPr>
        <p:txBody>
          <a:bodyPr/>
          <a:lstStyle/>
          <a:p>
            <a:r>
              <a:rPr lang="de-AT" sz="3600" b="1" dirty="0" smtClean="0">
                <a:latin typeface="+mj-lt"/>
              </a:rPr>
              <a:t>Innovation in </a:t>
            </a:r>
            <a:r>
              <a:rPr lang="de-AT" sz="3600" b="1" dirty="0" err="1" smtClean="0">
                <a:latin typeface="+mj-lt"/>
              </a:rPr>
              <a:t>designing</a:t>
            </a:r>
            <a:r>
              <a:rPr lang="de-AT" sz="3600" b="1" dirty="0" smtClean="0">
                <a:latin typeface="+mj-lt"/>
              </a:rPr>
              <a:t> </a:t>
            </a:r>
            <a:r>
              <a:rPr lang="de-AT" sz="3600" b="1" dirty="0" err="1" smtClean="0">
                <a:latin typeface="+mj-lt"/>
              </a:rPr>
              <a:t>stakeholder</a:t>
            </a:r>
            <a:r>
              <a:rPr lang="de-AT" sz="3600" b="1" dirty="0" smtClean="0">
                <a:latin typeface="+mj-lt"/>
              </a:rPr>
              <a:t> </a:t>
            </a:r>
            <a:r>
              <a:rPr lang="de-AT" sz="3600" b="1" dirty="0" err="1" smtClean="0">
                <a:latin typeface="+mj-lt"/>
              </a:rPr>
              <a:t>processes</a:t>
            </a:r>
            <a:endParaRPr lang="en-US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56792"/>
            <a:ext cx="4745043" cy="481399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3 year stakeholder process in Italy to assess options for landslide mitigation using plural rationality theory;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7 stakeholder workshops in Jordan to assess energy futures using multi-criteria analysis;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Multiple stakeholder processes using </a:t>
            </a:r>
            <a:r>
              <a:rPr lang="en-US" sz="2000" dirty="0" smtClean="0">
                <a:latin typeface="+mj-lt"/>
              </a:rPr>
              <a:t>policy games </a:t>
            </a:r>
            <a:r>
              <a:rPr lang="en-US" sz="2000" dirty="0">
                <a:latin typeface="+mj-lt"/>
              </a:rPr>
              <a:t>to assist stakeholders in policy exploration, decision making and strategic change. </a:t>
            </a:r>
          </a:p>
          <a:p>
            <a:endParaRPr lang="en-US" sz="3200" dirty="0">
              <a:latin typeface="+mj-lt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4672" r="4450" b="10189"/>
          <a:stretch/>
        </p:blipFill>
        <p:spPr bwMode="auto">
          <a:xfrm>
            <a:off x="6012160" y="4365104"/>
            <a:ext cx="2569215" cy="1424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Anna\Documents\110701_SAFELAND\Nocera\foto\26052011_meet 2\2\P1000335.JPG"/>
          <p:cNvPicPr>
            <a:picLocks noChangeAspect="1" noChangeArrowheads="1"/>
          </p:cNvPicPr>
          <p:nvPr/>
        </p:nvPicPr>
        <p:blipFill>
          <a:blip r:embed="rId3" cstate="print">
            <a:lum bright="-1000"/>
          </a:blip>
          <a:srcRect/>
          <a:stretch>
            <a:fillRect/>
          </a:stretch>
        </p:blipFill>
        <p:spPr bwMode="auto">
          <a:xfrm>
            <a:off x="6156176" y="1803109"/>
            <a:ext cx="2051719" cy="1538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iasa-pptx-template-dark--light">
  <a:themeElements>
    <a:clrScheme name="iiasa-version2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1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eme1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heme1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iiasa-pptx-template-dark--light</Template>
  <TotalTime>2423</TotalTime>
  <Words>531</Words>
  <Application>Microsoft Macintosh PowerPoint</Application>
  <PresentationFormat>On-screen Show (4:3)</PresentationFormat>
  <Paragraphs>90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iiasa-pptx-template-dark--light</vt:lpstr>
      <vt:lpstr>iiasa-light-version</vt:lpstr>
      <vt:lpstr>Theme1</vt:lpstr>
      <vt:lpstr>1_iiasa-light-version</vt:lpstr>
      <vt:lpstr>1_Theme1</vt:lpstr>
      <vt:lpstr>2_iiasa-light-version</vt:lpstr>
      <vt:lpstr>2_Theme1</vt:lpstr>
      <vt:lpstr>3_iiasa-light-version</vt:lpstr>
      <vt:lpstr>3_Theme1</vt:lpstr>
      <vt:lpstr>4_iiasa-light-version</vt:lpstr>
      <vt:lpstr>  Risk and Resilience (RISK)  JoAnne Linnerooth-Bayer         </vt:lpstr>
      <vt:lpstr>Mission</vt:lpstr>
      <vt:lpstr>PowerPoint Presentation</vt:lpstr>
      <vt:lpstr>Highlight: Fiscal gaps across the world estimated from RISK’s CATSIM model </vt:lpstr>
      <vt:lpstr>PowerPoint Presentation</vt:lpstr>
      <vt:lpstr>Highlight: Measuring flood resilience </vt:lpstr>
      <vt:lpstr> The International Loss &amp; Damage Mechanism</vt:lpstr>
      <vt:lpstr>PowerPoint Presentation</vt:lpstr>
      <vt:lpstr>Innovation in designing stakeholder processes</vt:lpstr>
      <vt:lpstr>Thank you, and enjoy the posters and games</vt:lpstr>
      <vt:lpstr>PowerPoint Presentation</vt:lpstr>
      <vt:lpstr>Estimating the fiscal gap, or vulnerability, across the globe</vt:lpstr>
      <vt:lpstr>Catastrophe Simulation Model  CATSIM</vt:lpstr>
      <vt:lpstr>Flood resilience Goal: Positively affect 250,000 households by 2018   </vt:lpstr>
      <vt:lpstr>PowerPoint Presentation</vt:lpstr>
      <vt:lpstr>Mission</vt:lpstr>
      <vt:lpstr>3 thematic areas</vt:lpstr>
    </vt:vector>
  </TitlesOfParts>
  <Company>IIASA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Risk, Policy &amp; Vulnerability</dc:title>
  <dc:creator>bayer</dc:creator>
  <cp:lastModifiedBy>Joanne Bayer</cp:lastModifiedBy>
  <cp:revision>591</cp:revision>
  <cp:lastPrinted>2016-07-12T15:19:20Z</cp:lastPrinted>
  <dcterms:created xsi:type="dcterms:W3CDTF">2012-04-10T10:17:48Z</dcterms:created>
  <dcterms:modified xsi:type="dcterms:W3CDTF">2017-02-16T09:45:23Z</dcterms:modified>
</cp:coreProperties>
</file>