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7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9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0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5" r:id="rId2"/>
    <p:sldMasterId id="2147483732" r:id="rId3"/>
    <p:sldMasterId id="2147483739" r:id="rId4"/>
    <p:sldMasterId id="2147483745" r:id="rId5"/>
    <p:sldMasterId id="2147483751" r:id="rId6"/>
    <p:sldMasterId id="2147483781" r:id="rId7"/>
    <p:sldMasterId id="2147483787" r:id="rId8"/>
    <p:sldMasterId id="2147483805" r:id="rId9"/>
    <p:sldMasterId id="2147483825" r:id="rId10"/>
    <p:sldMasterId id="2147483851" r:id="rId11"/>
    <p:sldMasterId id="2147483860" r:id="rId12"/>
  </p:sldMasterIdLst>
  <p:notesMasterIdLst>
    <p:notesMasterId r:id="rId23"/>
  </p:notesMasterIdLst>
  <p:handoutMasterIdLst>
    <p:handoutMasterId r:id="rId24"/>
  </p:handoutMasterIdLst>
  <p:sldIdLst>
    <p:sldId id="258" r:id="rId13"/>
    <p:sldId id="418" r:id="rId14"/>
    <p:sldId id="375" r:id="rId15"/>
    <p:sldId id="429" r:id="rId16"/>
    <p:sldId id="433" r:id="rId17"/>
    <p:sldId id="469" r:id="rId18"/>
    <p:sldId id="471" r:id="rId19"/>
    <p:sldId id="472" r:id="rId20"/>
    <p:sldId id="491" r:id="rId21"/>
    <p:sldId id="383" r:id="rId2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gelika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9900"/>
    <a:srgbClr val="996633"/>
    <a:srgbClr val="990033"/>
    <a:srgbClr val="003399"/>
    <a:srgbClr val="133B77"/>
    <a:srgbClr val="FFFF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322" autoAdjust="0"/>
    <p:restoredTop sz="95543" autoAdjust="0"/>
  </p:normalViewPr>
  <p:slideViewPr>
    <p:cSldViewPr>
      <p:cViewPr varScale="1">
        <p:scale>
          <a:sx n="88" d="100"/>
          <a:sy n="88" d="100"/>
        </p:scale>
        <p:origin x="-8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8B2AA-AC3E-4F02-A7AB-393E7257DCCF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778F6-CDBD-4708-9F3E-98A3624F4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11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C4001-14FA-431D-A175-F87DA2AADD7C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EDF10-A130-4586-BC5F-2FA825BAC0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Introduce team.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EDF10-A130-4586-BC5F-2FA825BAC0C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88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67FAA-9520-4120-A1E9-66D6DAB03F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63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EDF10-A130-4586-BC5F-2FA825BAC0C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50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67FAA-9520-4120-A1E9-66D6DAB03F9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138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GB</a:t>
            </a:r>
            <a:r>
              <a:rPr lang="en-US" baseline="0" dirty="0" smtClean="0"/>
              <a:t> is the financing partners and sponsors</a:t>
            </a:r>
          </a:p>
          <a:p>
            <a:r>
              <a:rPr lang="en-US" baseline="0" dirty="0" smtClean="0"/>
              <a:t>SFG and SAG make up the stakeholder coalitions, although the GB and project group can also be considered stakeholders</a:t>
            </a:r>
          </a:p>
          <a:p>
            <a:r>
              <a:rPr lang="en-US" baseline="0" dirty="0" smtClean="0"/>
              <a:t>Project Team is the Science coalition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EDF10-A130-4586-BC5F-2FA825BAC0C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15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</a:t>
            </a:r>
            <a:r>
              <a:rPr lang="en-US" baseline="0" dirty="0" smtClean="0"/>
              <a:t> we propose to do along the water-energy nexus?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Improve the estimation of water demands for those sectors in space, time, and quality (with our energy and land use partners we will be improving 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Improve estimation of energy and land demand for water services.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Assess the interventions and adaptations that can be made in those sectors under water constrained situations.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Link the feedbacks of water withdrawals on availability of water in other times and places.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 will be better able to assess the costs of the water infrastructure needed to supply demands, including ecosystem demands.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 will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EDF10-A130-4586-BC5F-2FA825BAC0C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42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ntry-slide-title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513013" y="1919288"/>
            <a:ext cx="6630987" cy="1470025"/>
          </a:xfrm>
        </p:spPr>
        <p:txBody>
          <a:bodyPr lIns="457200" rIns="457200" anchor="ctr"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2513013" y="3886200"/>
            <a:ext cx="6627812" cy="1752600"/>
          </a:xfrm>
        </p:spPr>
        <p:txBody>
          <a:bodyPr lIns="457200" rIns="457200"/>
          <a:lstStyle>
            <a:lvl1pPr marL="0" indent="0">
              <a:buFontTx/>
              <a:buNone/>
              <a:defRPr>
                <a:solidFill>
                  <a:srgbClr val="003399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2950" y="6516688"/>
            <a:ext cx="1582738" cy="320675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fld id="{1E4312B2-5599-4BAB-9629-F8FF3E2D26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971600" y="6453336"/>
            <a:ext cx="12305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David A. Wiberg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455613"/>
            <a:ext cx="1998663" cy="567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455613"/>
            <a:ext cx="5846762" cy="567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6F685-8D31-4F3D-8A52-5F9F92A1AC1B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753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entry-slide-content-ligh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198" y="276346"/>
            <a:ext cx="7886700" cy="71795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371198" y="852260"/>
            <a:ext cx="8772802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>
          <a:xfrm>
            <a:off x="6963977" y="6400740"/>
            <a:ext cx="2057400" cy="365125"/>
          </a:xfrm>
        </p:spPr>
        <p:txBody>
          <a:bodyPr/>
          <a:lstStyle/>
          <a:p>
            <a:fld id="{0C3D187B-4C43-40C7-9D44-F1028C8FDEE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コンテンツ プレースホルダー 16"/>
          <p:cNvSpPr>
            <a:spLocks noGrp="1"/>
          </p:cNvSpPr>
          <p:nvPr>
            <p:ph sz="quarter" idx="13"/>
          </p:nvPr>
        </p:nvSpPr>
        <p:spPr>
          <a:xfrm>
            <a:off x="4083728" y="-19050"/>
            <a:ext cx="5060272" cy="295396"/>
          </a:xfrm>
        </p:spPr>
        <p:txBody>
          <a:bodyPr>
            <a:no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kumimoji="1" lang="ja-JP" altLang="en-US" dirty="0" smtClean="0"/>
              <a:t>マスター テキストの書式設定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1639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entry-slide-content-ligh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198" y="276346"/>
            <a:ext cx="7886700" cy="71795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371198" y="852260"/>
            <a:ext cx="8772802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>
          <a:xfrm>
            <a:off x="6963977" y="6400740"/>
            <a:ext cx="2057400" cy="365125"/>
          </a:xfrm>
        </p:spPr>
        <p:txBody>
          <a:bodyPr/>
          <a:lstStyle/>
          <a:p>
            <a:fld id="{0C3D187B-4C43-40C7-9D44-F1028C8FDEE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コンテンツ プレースホルダー 16"/>
          <p:cNvSpPr>
            <a:spLocks noGrp="1"/>
          </p:cNvSpPr>
          <p:nvPr>
            <p:ph sz="quarter" idx="13"/>
          </p:nvPr>
        </p:nvSpPr>
        <p:spPr>
          <a:xfrm>
            <a:off x="4083728" y="-19050"/>
            <a:ext cx="5060272" cy="295396"/>
          </a:xfrm>
        </p:spPr>
        <p:txBody>
          <a:bodyPr>
            <a:no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kumimoji="1" lang="ja-JP" altLang="en-US" dirty="0" smtClean="0"/>
              <a:t>マスター テキストの書式設定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73866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ntry-slide-title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513013" y="1919288"/>
            <a:ext cx="6630987" cy="1470025"/>
          </a:xfrm>
        </p:spPr>
        <p:txBody>
          <a:bodyPr lIns="457200" rIns="457200" anchor="ctr"/>
          <a:lstStyle>
            <a:lvl1pPr>
              <a:defRPr sz="4500"/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065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2513013" y="3886200"/>
            <a:ext cx="6627812" cy="1752600"/>
          </a:xfrm>
        </p:spPr>
        <p:txBody>
          <a:bodyPr lIns="457200" rIns="45720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2950" y="6516688"/>
            <a:ext cx="1582738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694AA-2A09-4281-A0AC-055865A5D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4CD66-9604-4305-B5A8-78B29733E3FB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600200"/>
            <a:ext cx="39227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600200"/>
            <a:ext cx="3922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42101-ADE3-4411-8509-CE09211AA481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39552" y="6525344"/>
            <a:ext cx="12305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133B77"/>
                </a:solidFill>
                <a:latin typeface="Times New Roman" pitchFamily="18" charset="0"/>
                <a:cs typeface="Times New Roman" pitchFamily="18" charset="0"/>
              </a:rPr>
              <a:t>David A. Wiberg</a:t>
            </a:r>
            <a:endParaRPr lang="en-US" sz="1200" dirty="0">
              <a:solidFill>
                <a:srgbClr val="133B7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57529-EAD9-48B3-91A9-187C3E17D5B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39552" y="6525344"/>
            <a:ext cx="12305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133B77"/>
                </a:solidFill>
                <a:latin typeface="Times New Roman" pitchFamily="18" charset="0"/>
                <a:cs typeface="Times New Roman" pitchFamily="18" charset="0"/>
              </a:rPr>
              <a:t>David A. Wiberg</a:t>
            </a:r>
            <a:endParaRPr lang="en-US" sz="1200" dirty="0">
              <a:solidFill>
                <a:srgbClr val="133B7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575DE-90EA-43E8-99E7-C79D7B8D1FF9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785DD-37C5-4445-A386-69E4688B873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CA046-3722-4950-924C-5359C54C5ADE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A11DA-FCFA-40A2-8A7C-551411CC873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39C79-261A-4A22-ACC0-31F52339D5E6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39552" y="6525344"/>
            <a:ext cx="12305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133B77"/>
                </a:solidFill>
                <a:latin typeface="Times New Roman" pitchFamily="18" charset="0"/>
                <a:cs typeface="Times New Roman" pitchFamily="18" charset="0"/>
              </a:rPr>
              <a:t>David A. Wiberg</a:t>
            </a:r>
            <a:endParaRPr lang="en-US" sz="1200" dirty="0">
              <a:solidFill>
                <a:srgbClr val="133B7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F412E-6CE6-4894-9AD8-4FECDCDD323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539552" y="6525344"/>
            <a:ext cx="12305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133B77"/>
                </a:solidFill>
                <a:latin typeface="Times New Roman" pitchFamily="18" charset="0"/>
                <a:cs typeface="Times New Roman" pitchFamily="18" charset="0"/>
              </a:rPr>
              <a:t>David A. Wiberg</a:t>
            </a:r>
            <a:endParaRPr lang="en-US" sz="1200" dirty="0">
              <a:solidFill>
                <a:srgbClr val="133B7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455613"/>
            <a:ext cx="1998663" cy="5670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455613"/>
            <a:ext cx="5846762" cy="567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5EA59-A23C-4E7E-9995-208EA4FE05B4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539552" y="6525344"/>
            <a:ext cx="12305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133B77"/>
                </a:solidFill>
                <a:latin typeface="Times New Roman" pitchFamily="18" charset="0"/>
                <a:cs typeface="Times New Roman" pitchFamily="18" charset="0"/>
              </a:rPr>
              <a:t>David A. Wiberg</a:t>
            </a:r>
            <a:endParaRPr lang="en-US" sz="1200" dirty="0">
              <a:solidFill>
                <a:srgbClr val="133B7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753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entry-slide-content-ligh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198" y="276346"/>
            <a:ext cx="7886700" cy="71795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371198" y="852260"/>
            <a:ext cx="8772802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>
          <a:xfrm>
            <a:off x="6963977" y="6400740"/>
            <a:ext cx="2057400" cy="365125"/>
          </a:xfrm>
        </p:spPr>
        <p:txBody>
          <a:bodyPr/>
          <a:lstStyle/>
          <a:p>
            <a:fld id="{0C3D187B-4C43-40C7-9D44-F1028C8FDEE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コンテンツ プレースホルダー 16"/>
          <p:cNvSpPr>
            <a:spLocks noGrp="1"/>
          </p:cNvSpPr>
          <p:nvPr>
            <p:ph sz="quarter" idx="13"/>
          </p:nvPr>
        </p:nvSpPr>
        <p:spPr>
          <a:xfrm>
            <a:off x="4083728" y="-19050"/>
            <a:ext cx="5060272" cy="295396"/>
          </a:xfrm>
        </p:spPr>
        <p:txBody>
          <a:bodyPr>
            <a:no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kumimoji="1" lang="ja-JP" altLang="en-US" dirty="0" smtClean="0"/>
              <a:t>マスター テキストの書式設定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1639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34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788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512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10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600200"/>
            <a:ext cx="39227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600200"/>
            <a:ext cx="3922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711BC-CB1F-4E99-8CB3-0C61FE49B3B7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78617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753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452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481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662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5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3005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67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740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07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BF2D6-F2CE-4825-AA43-5FCA2B174C18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223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72168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008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955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396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619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42813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28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919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95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3024A-A1CF-4A6E-8F6A-5095CE996DF9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114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260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424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115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140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999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53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4856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255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entry-slide-content-ligh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198" y="276346"/>
            <a:ext cx="7886700" cy="71795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371198" y="852260"/>
            <a:ext cx="8772802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>
          <a:xfrm>
            <a:off x="6963977" y="6400740"/>
            <a:ext cx="2057400" cy="365125"/>
          </a:xfrm>
        </p:spPr>
        <p:txBody>
          <a:bodyPr/>
          <a:lstStyle/>
          <a:p>
            <a:fld id="{0C3D187B-4C43-40C7-9D44-F1028C8FDEE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コンテンツ プレースホルダー 16"/>
          <p:cNvSpPr>
            <a:spLocks noGrp="1"/>
          </p:cNvSpPr>
          <p:nvPr>
            <p:ph sz="quarter" idx="13"/>
          </p:nvPr>
        </p:nvSpPr>
        <p:spPr>
          <a:xfrm>
            <a:off x="4083728" y="-19050"/>
            <a:ext cx="5060272" cy="295396"/>
          </a:xfrm>
        </p:spPr>
        <p:txBody>
          <a:bodyPr>
            <a:no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kumimoji="1" lang="ja-JP" altLang="en-US" dirty="0" smtClean="0"/>
              <a:t>マスター テキストの書式設定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4054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A010B-BAF6-40A5-B717-FF159C823536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187B-4C43-40C7-9D44-F1028C8FDEE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992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187B-4C43-40C7-9D44-F1028C8FDEE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685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187B-4C43-40C7-9D44-F1028C8FDEE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5484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187B-4C43-40C7-9D44-F1028C8FDEE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2607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187B-4C43-40C7-9D44-F1028C8FDEE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5751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187B-4C43-40C7-9D44-F1028C8FDEE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9840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187B-4C43-40C7-9D44-F1028C8FDEE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5563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187B-4C43-40C7-9D44-F1028C8FDEE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6275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187B-4C43-40C7-9D44-F1028C8FDEE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376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4CD66-9604-4305-B5A8-78B29733E3FB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3577987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224A6-702E-4A01-99F0-96056F73EC9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ntry-slide-title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513013" y="1919288"/>
            <a:ext cx="6630987" cy="1470025"/>
          </a:xfrm>
        </p:spPr>
        <p:txBody>
          <a:bodyPr lIns="457200" rIns="457200" anchor="ctr"/>
          <a:lstStyle>
            <a:lvl1pPr>
              <a:defRPr sz="4500"/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065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2513013" y="3886200"/>
            <a:ext cx="6627812" cy="1752600"/>
          </a:xfrm>
        </p:spPr>
        <p:txBody>
          <a:bodyPr lIns="457200" rIns="45720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2950" y="6516688"/>
            <a:ext cx="1582738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694AA-2A09-4281-A0AC-055865A5D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953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4CD66-9604-4305-B5A8-78B29733E3FB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1180576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600200"/>
            <a:ext cx="39227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600200"/>
            <a:ext cx="3922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42101-ADE3-4411-8509-CE09211AA481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5635959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57529-EAD9-48B3-91A9-187C3E17D5B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9038657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575DE-90EA-43E8-99E7-C79D7B8D1FF9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37344614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785DD-37C5-4445-A386-69E4688B873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34961194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A11DA-FCFA-40A2-8A7C-551411CC873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36882385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39C79-261A-4A22-ACC0-31F52339D5E6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16719230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F412E-6CE6-4894-9AD8-4FECDCDD323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38800024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455613"/>
            <a:ext cx="1998663" cy="5670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455613"/>
            <a:ext cx="5846762" cy="567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5EA59-A23C-4E7E-9995-208EA4FE05B4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2237681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84531-87E1-44F5-B3D0-04F68C17036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entry-slide-content-ligh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198" y="276346"/>
            <a:ext cx="7886700" cy="71795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371198" y="852260"/>
            <a:ext cx="8772802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>
          <a:xfrm>
            <a:off x="6963977" y="6400740"/>
            <a:ext cx="2057400" cy="365125"/>
          </a:xfrm>
        </p:spPr>
        <p:txBody>
          <a:bodyPr/>
          <a:lstStyle/>
          <a:p>
            <a:fld id="{0C3D187B-4C43-40C7-9D44-F1028C8FDEE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コンテンツ プレースホルダー 16"/>
          <p:cNvSpPr>
            <a:spLocks noGrp="1"/>
          </p:cNvSpPr>
          <p:nvPr>
            <p:ph sz="quarter" idx="13"/>
          </p:nvPr>
        </p:nvSpPr>
        <p:spPr>
          <a:xfrm>
            <a:off x="4083728" y="-19050"/>
            <a:ext cx="5060272" cy="295396"/>
          </a:xfrm>
        </p:spPr>
        <p:txBody>
          <a:bodyPr>
            <a:no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kumimoji="1" lang="ja-JP" altLang="en-US" dirty="0" smtClean="0"/>
              <a:t>マスター テキストの書式設定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1844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83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4" name="Picture 2" descr="http://www.entwicklung.at/fileadmin/template/images/ada-logo-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6237312"/>
            <a:ext cx="2274168" cy="36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20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351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297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1785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1381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9888"/>
            <a:ext cx="8229600" cy="10017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206018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entry-slide-content-ligh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198" y="276346"/>
            <a:ext cx="7886700" cy="71795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371198" y="852260"/>
            <a:ext cx="8772802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>
          <a:xfrm>
            <a:off x="6963977" y="6400740"/>
            <a:ext cx="2057400" cy="365125"/>
          </a:xfrm>
        </p:spPr>
        <p:txBody>
          <a:bodyPr/>
          <a:lstStyle/>
          <a:p>
            <a:fld id="{0C3D187B-4C43-40C7-9D44-F1028C8FDEE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コンテンツ プレースホルダー 16"/>
          <p:cNvSpPr>
            <a:spLocks noGrp="1"/>
          </p:cNvSpPr>
          <p:nvPr>
            <p:ph sz="quarter" idx="13"/>
          </p:nvPr>
        </p:nvSpPr>
        <p:spPr>
          <a:xfrm>
            <a:off x="4083728" y="-19050"/>
            <a:ext cx="5060272" cy="295396"/>
          </a:xfrm>
        </p:spPr>
        <p:txBody>
          <a:bodyPr>
            <a:no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kumimoji="1" lang="ja-JP" altLang="en-US" dirty="0" smtClean="0"/>
              <a:t>マスター テキストの書式設定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1111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1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A0DC2-634B-4A4B-A9CE-6B1EFB94E78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4" name="Picture 2" descr="http://www.entwicklung.at/fileadmin/template/images/ada-logo-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6237312"/>
            <a:ext cx="2274168" cy="36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620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486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231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5859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04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9888"/>
            <a:ext cx="8229600" cy="10017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78712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entry-slide-content-ligh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198" y="276346"/>
            <a:ext cx="7886700" cy="71795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371198" y="852260"/>
            <a:ext cx="8772802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>
          <a:xfrm>
            <a:off x="6963977" y="6400740"/>
            <a:ext cx="2057400" cy="365125"/>
          </a:xfrm>
        </p:spPr>
        <p:txBody>
          <a:bodyPr/>
          <a:lstStyle/>
          <a:p>
            <a:fld id="{0C3D187B-4C43-40C7-9D44-F1028C8FDEE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コンテンツ プレースホルダー 16"/>
          <p:cNvSpPr>
            <a:spLocks noGrp="1"/>
          </p:cNvSpPr>
          <p:nvPr>
            <p:ph sz="quarter" idx="13"/>
          </p:nvPr>
        </p:nvSpPr>
        <p:spPr>
          <a:xfrm>
            <a:off x="4083728" y="-19050"/>
            <a:ext cx="5060272" cy="295396"/>
          </a:xfrm>
        </p:spPr>
        <p:txBody>
          <a:bodyPr>
            <a:no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kumimoji="1" lang="ja-JP" altLang="en-US" dirty="0" smtClean="0"/>
              <a:t>マスター テキストの書式設定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8509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85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84.xml"/><Relationship Id="rId9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93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92.xml"/><Relationship Id="rId9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44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55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entry-slide-content-dark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5613"/>
            <a:ext cx="7997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331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0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6516688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16688"/>
            <a:ext cx="2166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584800-6692-4F7A-844A-C16EE7CAB8D0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, date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6525344"/>
            <a:ext cx="12305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David A. Wiberg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694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820" r:id="rId11"/>
    <p:sldLayoutId id="2147483821" r:id="rId12"/>
    <p:sldLayoutId id="2147483771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entry-slide-content-ligh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6516688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16688"/>
            <a:ext cx="2166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CCA0B88-0A52-4D2E-93D1-C5B7E15B7FE4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, date</a:t>
            </a:r>
            <a:endParaRPr lang="en-US" dirty="0"/>
          </a:p>
        </p:txBody>
      </p:sp>
      <p:sp>
        <p:nvSpPr>
          <p:cNvPr id="3789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5613"/>
            <a:ext cx="7997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789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0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686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7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E04D3C7-4AF4-490D-A48C-5D3281963A4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2/16/2017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6DECA17-2583-43DC-8BCC-EC219C26FF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61" y="0"/>
            <a:ext cx="9155922" cy="6858000"/>
          </a:xfrm>
          <a:prstGeom prst="rect">
            <a:avLst/>
          </a:prstGeom>
        </p:spPr>
      </p:pic>
      <p:pic>
        <p:nvPicPr>
          <p:cNvPr id="9" name="Picture 2" descr="http://www.entwicklung.at/fileadmin/template/images/ada-logo-e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6237312"/>
            <a:ext cx="2274168" cy="36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fbcdn-profile-a.akamaihd.net/hprofile-ak-xat1/v/t1.0-1/p200x200/10917275_10152671221350963_6615204859765394885_n.jpg?oh=ed805fd2916297c5432ce1f7be1093cb&amp;oe=55DB73A0&amp;__gda__=1437435855_87047e86871133f1886448785b9feee6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904" y="6226633"/>
            <a:ext cx="404864" cy="4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50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E04D3C7-4AF4-490D-A48C-5D3281963A4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2/16/2017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6DECA17-2583-43DC-8BCC-EC219C26FF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61" y="0"/>
            <a:ext cx="9155922" cy="6858000"/>
          </a:xfrm>
          <a:prstGeom prst="rect">
            <a:avLst/>
          </a:prstGeom>
        </p:spPr>
      </p:pic>
      <p:pic>
        <p:nvPicPr>
          <p:cNvPr id="9" name="Picture 2" descr="http://www.entwicklung.at/fileadmin/template/images/ada-logo-e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6237312"/>
            <a:ext cx="2274168" cy="36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fbcdn-profile-a.akamaihd.net/hprofile-ak-xat1/v/t1.0-1/p200x200/10917275_10152671221350963_6615204859765394885_n.jpg?oh=ed805fd2916297c5432ce1f7be1093cb&amp;oe=55DB73A0&amp;__gda__=1437435855_87047e86871133f1886448785b9feee6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904" y="6226633"/>
            <a:ext cx="404864" cy="4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65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entry-slide-content-ligh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6516688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16688"/>
            <a:ext cx="2166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CCA0B88-0A52-4D2E-93D1-C5B7E15B7FE4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, date</a:t>
            </a:r>
            <a:endParaRPr lang="en-US" dirty="0"/>
          </a:p>
        </p:txBody>
      </p:sp>
      <p:sp>
        <p:nvSpPr>
          <p:cNvPr id="3789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5613"/>
            <a:ext cx="7997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789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0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6525344"/>
            <a:ext cx="12305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133B77"/>
                </a:solidFill>
                <a:latin typeface="Times New Roman" pitchFamily="18" charset="0"/>
                <a:cs typeface="Times New Roman" pitchFamily="18" charset="0"/>
              </a:rPr>
              <a:t>David A. Wiberg</a:t>
            </a:r>
            <a:endParaRPr lang="en-US" sz="1200" dirty="0">
              <a:solidFill>
                <a:srgbClr val="133B7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4" r:id="rId2"/>
    <p:sldLayoutId id="2147483712" r:id="rId3"/>
    <p:sldLayoutId id="2147483711" r:id="rId4"/>
    <p:sldLayoutId id="2147483710" r:id="rId5"/>
    <p:sldLayoutId id="2147483709" r:id="rId6"/>
    <p:sldLayoutId id="2147483708" r:id="rId7"/>
    <p:sldLayoutId id="2147483707" r:id="rId8"/>
    <p:sldLayoutId id="2147483706" r:id="rId9"/>
    <p:sldLayoutId id="2147483705" r:id="rId10"/>
    <p:sldLayoutId id="2147483822" r:id="rId11"/>
    <p:sldLayoutId id="214748382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E04D3C7-4AF4-490D-A48C-5D3281963A4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2/16/2017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6DECA17-2583-43DC-8BCC-EC219C26FF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61" y="0"/>
            <a:ext cx="9155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8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E04D3C7-4AF4-490D-A48C-5D3281963A4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2/16/2017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6DECA17-2583-43DC-8BCC-EC219C26FF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61" y="0"/>
            <a:ext cx="9155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8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E04D3C7-4AF4-490D-A48C-5D3281963A4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2/16/2017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6DECA17-2583-43DC-8BCC-EC219C26FF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61" y="0"/>
            <a:ext cx="9155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0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E04D3C7-4AF4-490D-A48C-5D3281963A4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2/16/2017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6DECA17-2583-43DC-8BCC-EC219C26FF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61" y="0"/>
            <a:ext cx="9155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1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E04D3C7-4AF4-490D-A48C-5D3281963A4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2/16/2017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6DECA17-2583-43DC-8BCC-EC219C26FF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61" y="0"/>
            <a:ext cx="9155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9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E04D3C7-4AF4-490D-A48C-5D3281963A4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2/16/2017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6DECA17-2583-43DC-8BCC-EC219C26FF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61" y="0"/>
            <a:ext cx="9155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32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entry-slide-content-ligh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C3D187B-4C43-40C7-9D44-F1028C8FDEE4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1431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6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3013" y="1628800"/>
            <a:ext cx="6630987" cy="14700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pitchFamily="34" charset="0"/>
                <a:cs typeface="Arial" pitchFamily="34" charset="0"/>
              </a:rPr>
              <a:t>IIASA’s Water Program: 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History, Strategy, and Progress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3013" y="3140968"/>
            <a:ext cx="6627812" cy="2808312"/>
          </a:xfrm>
        </p:spPr>
        <p:txBody>
          <a:bodyPr>
            <a:normAutofit fontScale="92500" lnSpcReduction="20000"/>
          </a:bodyPr>
          <a:lstStyle/>
          <a:p>
            <a:r>
              <a:rPr lang="en-US" sz="1700" b="1" i="1" u="sng" dirty="0" smtClean="0"/>
              <a:t>Yoshihide Wada, Dr., Deputy Director, Water Program</a:t>
            </a:r>
          </a:p>
          <a:p>
            <a:endParaRPr lang="en-US" sz="1700" b="1" i="1" dirty="0" smtClean="0"/>
          </a:p>
          <a:p>
            <a:endParaRPr lang="en-US" sz="1400" b="1" i="1" dirty="0"/>
          </a:p>
          <a:p>
            <a:r>
              <a:rPr lang="en-US" sz="1400" b="1" i="1" dirty="0" smtClean="0"/>
              <a:t>Simon </a:t>
            </a:r>
            <a:r>
              <a:rPr lang="en-US" sz="1400" b="1" i="1" dirty="0" err="1" smtClean="0"/>
              <a:t>Langan</a:t>
            </a:r>
            <a:r>
              <a:rPr lang="en-US" sz="1400" b="1" i="1" dirty="0" smtClean="0"/>
              <a:t>, William </a:t>
            </a:r>
            <a:r>
              <a:rPr lang="en-US" sz="1400" b="1" i="1" dirty="0" smtClean="0"/>
              <a:t>Cosgrove, Peter </a:t>
            </a:r>
            <a:r>
              <a:rPr lang="en-US" sz="1400" b="1" i="1" dirty="0" err="1" smtClean="0"/>
              <a:t>Burek</a:t>
            </a:r>
            <a:r>
              <a:rPr lang="en-US" sz="1400" b="1" i="1" dirty="0" smtClean="0"/>
              <a:t>, Molly </a:t>
            </a:r>
            <a:r>
              <a:rPr lang="en-US" sz="1400" b="1" i="1" dirty="0" err="1" smtClean="0"/>
              <a:t>Convery</a:t>
            </a:r>
            <a:r>
              <a:rPr lang="en-US" sz="1400" b="1" i="1" dirty="0" smtClean="0"/>
              <a:t>, Kees Dorland, Luis Gomez </a:t>
            </a:r>
            <a:r>
              <a:rPr lang="en-US" sz="1400" b="1" i="1" dirty="0" err="1" smtClean="0"/>
              <a:t>Echeverri</a:t>
            </a:r>
            <a:r>
              <a:rPr lang="en-US" sz="1400" b="1" i="1" dirty="0" smtClean="0"/>
              <a:t>, G</a:t>
            </a:r>
            <a:r>
              <a:rPr lang="de-AT" sz="1400" b="1" i="1" dirty="0" err="1"/>
              <a:t>ünther</a:t>
            </a:r>
            <a:r>
              <a:rPr lang="de-AT" sz="1400" b="1" i="1" dirty="0"/>
              <a:t> Fischer, </a:t>
            </a:r>
            <a:r>
              <a:rPr lang="de-AT" sz="1400" b="1" i="1" dirty="0" smtClean="0"/>
              <a:t>Martina Flörke, Stephanie </a:t>
            </a:r>
            <a:r>
              <a:rPr lang="de-AT" sz="1400" b="1" i="1" dirty="0" err="1" smtClean="0"/>
              <a:t>Esiner</a:t>
            </a:r>
            <a:r>
              <a:rPr lang="de-AT" sz="1400" b="1" i="1" dirty="0" smtClean="0"/>
              <a:t>, David Grey, Eva Hizsnyik</a:t>
            </a:r>
            <a:r>
              <a:rPr lang="de-AT" sz="1400" b="1" i="1" dirty="0"/>
              <a:t>, Mohamed Taher </a:t>
            </a:r>
            <a:r>
              <a:rPr lang="de-AT" sz="1400" b="1" i="1" dirty="0" err="1" smtClean="0"/>
              <a:t>Kahil</a:t>
            </a:r>
            <a:r>
              <a:rPr lang="de-AT" sz="1400" b="1" i="1" dirty="0" smtClean="0"/>
              <a:t>, </a:t>
            </a:r>
            <a:r>
              <a:rPr lang="en-US" sz="1400" b="1" i="1" dirty="0" smtClean="0"/>
              <a:t>Piotr </a:t>
            </a:r>
            <a:r>
              <a:rPr lang="en-US" sz="1400" b="1" i="1" dirty="0"/>
              <a:t>Magnuszewski, </a:t>
            </a:r>
            <a:r>
              <a:rPr lang="en-US" sz="1400" b="1" i="1" dirty="0" smtClean="0"/>
              <a:t>Luzma Fabiola Nava Jimenez, Claudia </a:t>
            </a:r>
            <a:r>
              <a:rPr lang="en-US" sz="1400" b="1" i="1" dirty="0" err="1" smtClean="0"/>
              <a:t>Pahl-Wostl</a:t>
            </a:r>
            <a:r>
              <a:rPr lang="en-US" sz="1400" b="1" i="1" dirty="0" smtClean="0"/>
              <a:t>, </a:t>
            </a:r>
            <a:r>
              <a:rPr lang="en-US" sz="1400" b="1" i="1" dirty="0" err="1" smtClean="0"/>
              <a:t>Naota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Hanasaki</a:t>
            </a:r>
            <a:r>
              <a:rPr lang="en-US" sz="1400" b="1" i="1" dirty="0" smtClean="0"/>
              <a:t>, Yusuke Satoh, </a:t>
            </a:r>
            <a:r>
              <a:rPr lang="de-AT" sz="1400" b="1" i="1" dirty="0"/>
              <a:t>Angelika </a:t>
            </a:r>
            <a:r>
              <a:rPr lang="de-AT" sz="1400" b="1" i="1" dirty="0" smtClean="0"/>
              <a:t>Scherzer, Laixiang Sun, Geza Toth, Sylvia </a:t>
            </a:r>
            <a:r>
              <a:rPr lang="de-AT" sz="1400" b="1" i="1" dirty="0" err="1"/>
              <a:t>Tramberend</a:t>
            </a:r>
            <a:r>
              <a:rPr lang="de-AT" sz="1400" b="1" i="1" dirty="0"/>
              <a:t>, </a:t>
            </a:r>
            <a:r>
              <a:rPr lang="en-US" sz="1400" b="1" i="1" dirty="0" smtClean="0"/>
              <a:t>Michelle van Vliet, </a:t>
            </a:r>
            <a:r>
              <a:rPr lang="en-US" sz="1400" b="1" i="1" dirty="0" err="1" smtClean="0"/>
              <a:t>Harrij</a:t>
            </a:r>
            <a:r>
              <a:rPr lang="en-US" sz="1400" b="1" i="1" dirty="0" smtClean="0"/>
              <a:t> van </a:t>
            </a:r>
            <a:r>
              <a:rPr lang="en-US" sz="1400" b="1" i="1" dirty="0" err="1" smtClean="0"/>
              <a:t>Velthuizen</a:t>
            </a:r>
            <a:r>
              <a:rPr lang="en-US" sz="1400" b="1" i="1" dirty="0" smtClean="0"/>
              <a:t>, Wim </a:t>
            </a:r>
            <a:r>
              <a:rPr lang="en-US" sz="1400" b="1" i="1" dirty="0"/>
              <a:t>van V</a:t>
            </a:r>
            <a:r>
              <a:rPr lang="en-US" sz="1400" b="1" i="1" dirty="0" smtClean="0"/>
              <a:t>ierssen, Charles V</a:t>
            </a:r>
            <a:r>
              <a:rPr lang="de-AT" sz="1400" b="1" i="1" dirty="0" err="1" smtClean="0"/>
              <a:t>örösmarty</a:t>
            </a:r>
            <a:r>
              <a:rPr lang="en-US" sz="1400" b="1" i="1" dirty="0" smtClean="0"/>
              <a:t>, David Wiberg, Paul </a:t>
            </a:r>
            <a:r>
              <a:rPr lang="en-US" sz="1400" b="1" i="1" dirty="0" err="1" smtClean="0"/>
              <a:t>Yillia</a:t>
            </a:r>
            <a:r>
              <a:rPr lang="en-US" sz="1400" b="1" i="1" dirty="0" smtClean="0"/>
              <a:t>, Eric Wood, Pavel </a:t>
            </a:r>
            <a:r>
              <a:rPr lang="en-US" sz="1400" b="1" i="1" dirty="0" err="1" smtClean="0"/>
              <a:t>Kabat</a:t>
            </a:r>
            <a:endParaRPr lang="en-US" sz="1400" b="1" i="1" dirty="0" smtClean="0"/>
          </a:p>
          <a:p>
            <a:endParaRPr lang="en-US" sz="1400" i="1" dirty="0" smtClean="0"/>
          </a:p>
          <a:p>
            <a:endParaRPr lang="en-US" sz="1400" b="1" i="1" dirty="0" smtClean="0"/>
          </a:p>
          <a:p>
            <a:r>
              <a:rPr lang="en-US" sz="1400" b="1" i="1" dirty="0" smtClean="0"/>
              <a:t>IIASA, February, 2017</a:t>
            </a:r>
          </a:p>
          <a:p>
            <a:endParaRPr lang="en-US" sz="1800" dirty="0" smtClean="0"/>
          </a:p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0991"/>
            <a:ext cx="4824536" cy="142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371198" y="276346"/>
            <a:ext cx="8468002" cy="717955"/>
          </a:xfrm>
        </p:spPr>
        <p:txBody>
          <a:bodyPr>
            <a:normAutofit/>
          </a:bodyPr>
          <a:lstStyle/>
          <a:p>
            <a:r>
              <a:rPr lang="en-US" altLang="ja-JP" sz="4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Nexus Integration towards SDGs</a:t>
            </a:r>
            <a:endParaRPr kumimoji="1" lang="ja-JP" altLang="en-US" sz="40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187B-4C43-40C7-9D44-F1028C8FDEE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71198" y="870122"/>
            <a:ext cx="3926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400" b="1" kern="0" dirty="0" smtClean="0">
                <a:solidFill>
                  <a:srgbClr val="222222"/>
                </a:solidFill>
                <a:latin typeface="Calibri" panose="020F0502020204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Enhanced water assessments</a:t>
            </a:r>
            <a:endParaRPr kumimoji="1" lang="ja-JP" altLang="en-U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4622279" y="876555"/>
            <a:ext cx="3863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400" b="1" kern="0" dirty="0" smtClean="0">
                <a:solidFill>
                  <a:srgbClr val="222222"/>
                </a:solidFill>
                <a:latin typeface="Calibri" panose="020F0502020204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Improved analysis feedbacks</a:t>
            </a:r>
            <a:endParaRPr kumimoji="1" lang="ja-JP" altLang="en-U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>
            <a:off x="429991" y="1377453"/>
            <a:ext cx="3516188" cy="2708148"/>
            <a:chOff x="5496152" y="1704834"/>
            <a:chExt cx="3516188" cy="2708148"/>
          </a:xfrm>
        </p:grpSpPr>
        <p:sp>
          <p:nvSpPr>
            <p:cNvPr id="28" name="円/楕円 27"/>
            <p:cNvSpPr/>
            <p:nvPr/>
          </p:nvSpPr>
          <p:spPr>
            <a:xfrm rot="7200000">
              <a:off x="7534060" y="2934702"/>
              <a:ext cx="853440" cy="21031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6827526" y="1704834"/>
              <a:ext cx="853440" cy="210312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円/楕円 29"/>
            <p:cNvSpPr/>
            <p:nvPr/>
          </p:nvSpPr>
          <p:spPr>
            <a:xfrm rot="-7200000">
              <a:off x="6120992" y="2922735"/>
              <a:ext cx="853440" cy="210312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4" name="テキスト ボックス 33"/>
          <p:cNvSpPr txBox="1"/>
          <p:nvPr/>
        </p:nvSpPr>
        <p:spPr>
          <a:xfrm>
            <a:off x="1713539" y="4430447"/>
            <a:ext cx="2839553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600" dirty="0" smtClean="0">
                <a:solidFill>
                  <a:prstClr val="black"/>
                </a:solidFill>
                <a:latin typeface="Calibri" panose="020F0502020204030204"/>
              </a:rPr>
              <a:t>・ </a:t>
            </a:r>
            <a:r>
              <a:rPr kumimoji="1" lang="en-US" altLang="ja-JP" sz="1600" dirty="0" smtClean="0">
                <a:solidFill>
                  <a:prstClr val="black"/>
                </a:solidFill>
                <a:latin typeface="Calibri" panose="020F0502020204030204"/>
              </a:rPr>
              <a:t>Land use/cover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600" dirty="0">
                <a:solidFill>
                  <a:prstClr val="black"/>
                </a:solidFill>
                <a:latin typeface="Calibri" panose="020F0502020204030204"/>
              </a:rPr>
              <a:t>・ </a:t>
            </a:r>
            <a:r>
              <a:rPr kumimoji="1" lang="en-US" altLang="ja-JP" sz="1600" dirty="0" smtClean="0">
                <a:solidFill>
                  <a:prstClr val="black"/>
                </a:solidFill>
                <a:latin typeface="Calibri" panose="020F0502020204030204"/>
              </a:rPr>
              <a:t>Crop area/type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600" dirty="0">
                <a:solidFill>
                  <a:prstClr val="black"/>
                </a:solidFill>
                <a:latin typeface="Calibri" panose="020F0502020204030204"/>
              </a:rPr>
              <a:t>・ </a:t>
            </a:r>
            <a:r>
              <a:rPr kumimoji="1" lang="en-US" altLang="ja-JP" sz="1600" dirty="0" smtClean="0">
                <a:solidFill>
                  <a:prstClr val="black"/>
                </a:solidFill>
                <a:latin typeface="Calibri" panose="020F0502020204030204"/>
              </a:rPr>
              <a:t>Irrigation area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600" dirty="0">
                <a:solidFill>
                  <a:prstClr val="black"/>
                </a:solidFill>
                <a:latin typeface="Calibri" panose="020F0502020204030204"/>
              </a:rPr>
              <a:t>・ </a:t>
            </a:r>
            <a:r>
              <a:rPr kumimoji="1" lang="en-US" altLang="ja-JP" sz="1600" dirty="0" smtClean="0">
                <a:solidFill>
                  <a:prstClr val="black"/>
                </a:solidFill>
                <a:latin typeface="Calibri" panose="020F0502020204030204"/>
              </a:rPr>
              <a:t>LAI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600" dirty="0" smtClean="0">
                <a:solidFill>
                  <a:prstClr val="black"/>
                </a:solidFill>
                <a:latin typeface="Calibri" panose="020F0502020204030204"/>
              </a:rPr>
              <a:t>（・</a:t>
            </a:r>
            <a:r>
              <a:rPr kumimoji="1" lang="en-US" altLang="ja-JP" sz="1600" dirty="0" smtClean="0">
                <a:solidFill>
                  <a:prstClr val="black"/>
                </a:solidFill>
                <a:latin typeface="Calibri" panose="020F0502020204030204"/>
              </a:rPr>
              <a:t>Shadow</a:t>
            </a:r>
            <a:r>
              <a:rPr kumimoji="1" lang="ja-JP" altLang="en-US" sz="1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1" lang="en-US" altLang="ja-JP" sz="1600" dirty="0" smtClean="0">
                <a:solidFill>
                  <a:prstClr val="black"/>
                </a:solidFill>
                <a:latin typeface="Calibri" panose="020F0502020204030204"/>
              </a:rPr>
              <a:t>price</a:t>
            </a:r>
            <a:r>
              <a:rPr kumimoji="1" lang="ja-JP" altLang="en-US" sz="1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1" lang="en-US" altLang="ja-JP" sz="1600" dirty="0" smtClean="0">
                <a:solidFill>
                  <a:prstClr val="black"/>
                </a:solidFill>
                <a:latin typeface="Calibri" panose="020F0502020204030204"/>
              </a:rPr>
              <a:t>of</a:t>
            </a:r>
            <a:r>
              <a:rPr kumimoji="1" lang="ja-JP" altLang="en-US" sz="1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1" lang="en-US" altLang="ja-JP" sz="1600" dirty="0" smtClean="0">
                <a:solidFill>
                  <a:prstClr val="black"/>
                </a:solidFill>
                <a:latin typeface="Calibri" panose="020F0502020204030204"/>
              </a:rPr>
              <a:t>water</a:t>
            </a:r>
            <a:r>
              <a:rPr kumimoji="1" lang="ja-JP" altLang="en-US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1" lang="en-US" altLang="ja-JP" sz="1600" dirty="0" smtClean="0">
                <a:solidFill>
                  <a:prstClr val="black"/>
                </a:solidFill>
                <a:latin typeface="Calibri" panose="020F0502020204030204"/>
              </a:rPr>
              <a:t>?)</a:t>
            </a:r>
            <a:endParaRPr kumimoji="1" lang="en-US" altLang="ja-JP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536742" y="3284984"/>
            <a:ext cx="1481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b="1" dirty="0" smtClean="0">
                <a:solidFill>
                  <a:prstClr val="black"/>
                </a:solidFill>
                <a:latin typeface="Calibri" panose="020F0502020204030204"/>
              </a:rPr>
              <a:t>Community Water Model</a:t>
            </a:r>
            <a:endParaRPr kumimoji="1" lang="ja-JP" alt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026674" y="3902635"/>
            <a:ext cx="78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dirty="0" smtClean="0">
                <a:solidFill>
                  <a:prstClr val="black"/>
                </a:solidFill>
                <a:latin typeface="Calibri" panose="020F0502020204030204"/>
              </a:rPr>
              <a:t>Water</a:t>
            </a:r>
            <a:endParaRPr kumimoji="1" lang="ja-JP" alt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81632" y="3609965"/>
            <a:ext cx="1198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b="1" dirty="0" smtClean="0">
                <a:solidFill>
                  <a:prstClr val="black"/>
                </a:solidFill>
                <a:latin typeface="Calibri" panose="020F0502020204030204"/>
              </a:rPr>
              <a:t>GLOBIOM</a:t>
            </a:r>
            <a:endParaRPr kumimoji="1" lang="ja-JP" alt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119573" y="3829870"/>
            <a:ext cx="103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dirty="0" err="1" smtClean="0">
                <a:solidFill>
                  <a:prstClr val="black"/>
                </a:solidFill>
                <a:latin typeface="Calibri" panose="020F0502020204030204"/>
              </a:rPr>
              <a:t>Env</a:t>
            </a:r>
            <a:r>
              <a:rPr kumimoji="1" lang="en-US" altLang="ja-JP" dirty="0" smtClean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1" lang="ja-JP" alt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643185" y="1755801"/>
            <a:ext cx="1100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b="1" dirty="0" smtClean="0">
                <a:solidFill>
                  <a:prstClr val="black"/>
                </a:solidFill>
                <a:latin typeface="Calibri" panose="020F0502020204030204"/>
              </a:rPr>
              <a:t>MESSAGE</a:t>
            </a:r>
            <a:endParaRPr kumimoji="1" lang="ja-JP" alt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923661" y="1934300"/>
            <a:ext cx="103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dirty="0" smtClean="0">
                <a:solidFill>
                  <a:prstClr val="black"/>
                </a:solidFill>
                <a:latin typeface="Calibri" panose="020F0502020204030204"/>
              </a:rPr>
              <a:t>Energy</a:t>
            </a:r>
            <a:endParaRPr kumimoji="1" lang="ja-JP" alt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35" name="グループ化 34"/>
          <p:cNvGrpSpPr/>
          <p:nvPr/>
        </p:nvGrpSpPr>
        <p:grpSpPr>
          <a:xfrm>
            <a:off x="4733181" y="1371807"/>
            <a:ext cx="3516188" cy="2708148"/>
            <a:chOff x="5496152" y="1704834"/>
            <a:chExt cx="3516188" cy="2708148"/>
          </a:xfrm>
        </p:grpSpPr>
        <p:sp>
          <p:nvSpPr>
            <p:cNvPr id="36" name="円/楕円 35"/>
            <p:cNvSpPr/>
            <p:nvPr/>
          </p:nvSpPr>
          <p:spPr>
            <a:xfrm rot="7200000">
              <a:off x="7534060" y="2934702"/>
              <a:ext cx="853440" cy="21031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6827526" y="1704834"/>
              <a:ext cx="853440" cy="210312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円/楕円 37"/>
            <p:cNvSpPr/>
            <p:nvPr/>
          </p:nvSpPr>
          <p:spPr>
            <a:xfrm rot="-7200000">
              <a:off x="6120992" y="2922735"/>
              <a:ext cx="853440" cy="210312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1" name="テキスト ボックス 40"/>
          <p:cNvSpPr txBox="1"/>
          <p:nvPr/>
        </p:nvSpPr>
        <p:spPr>
          <a:xfrm>
            <a:off x="7329864" y="3896989"/>
            <a:ext cx="78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dirty="0" smtClean="0">
                <a:solidFill>
                  <a:prstClr val="black"/>
                </a:solidFill>
                <a:latin typeface="Calibri" panose="020F0502020204030204"/>
              </a:rPr>
              <a:t>Water</a:t>
            </a:r>
            <a:endParaRPr kumimoji="1" lang="ja-JP" alt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884822" y="3604319"/>
            <a:ext cx="1198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b="1" dirty="0" smtClean="0">
                <a:solidFill>
                  <a:prstClr val="black"/>
                </a:solidFill>
                <a:latin typeface="Calibri" panose="020F0502020204030204"/>
              </a:rPr>
              <a:t>GLOBIOM</a:t>
            </a:r>
            <a:endParaRPr kumimoji="1" lang="ja-JP" alt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422763" y="3824224"/>
            <a:ext cx="103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dirty="0" err="1" smtClean="0">
                <a:solidFill>
                  <a:prstClr val="black"/>
                </a:solidFill>
                <a:latin typeface="Calibri" panose="020F0502020204030204"/>
              </a:rPr>
              <a:t>Env</a:t>
            </a:r>
            <a:r>
              <a:rPr kumimoji="1" lang="en-US" altLang="ja-JP" dirty="0" smtClean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1" lang="ja-JP" alt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946375" y="1750155"/>
            <a:ext cx="1100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b="1" dirty="0" smtClean="0">
                <a:solidFill>
                  <a:prstClr val="black"/>
                </a:solidFill>
                <a:latin typeface="Calibri" panose="020F0502020204030204"/>
              </a:rPr>
              <a:t>MESSAGE</a:t>
            </a:r>
            <a:endParaRPr kumimoji="1" lang="ja-JP" alt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226851" y="1928654"/>
            <a:ext cx="103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dirty="0" smtClean="0">
                <a:solidFill>
                  <a:prstClr val="black"/>
                </a:solidFill>
                <a:latin typeface="Calibri" panose="020F0502020204030204"/>
              </a:rPr>
              <a:t>Energy</a:t>
            </a:r>
            <a:endParaRPr kumimoji="1" lang="ja-JP" alt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6" name="環状矢印 45"/>
          <p:cNvSpPr/>
          <p:nvPr/>
        </p:nvSpPr>
        <p:spPr>
          <a:xfrm flipV="1">
            <a:off x="1552545" y="3719112"/>
            <a:ext cx="1207911" cy="733778"/>
          </a:xfrm>
          <a:prstGeom prst="circularArrow">
            <a:avLst>
              <a:gd name="adj1" fmla="val 3065"/>
              <a:gd name="adj2" fmla="val 696349"/>
              <a:gd name="adj3" fmla="val 20548454"/>
              <a:gd name="adj4" fmla="val 11421121"/>
              <a:gd name="adj5" fmla="val 12500"/>
            </a:avLst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black"/>
              </a:solidFill>
            </a:endParaRPr>
          </a:p>
        </p:txBody>
      </p:sp>
      <p:sp>
        <p:nvSpPr>
          <p:cNvPr id="47" name="環状矢印 46"/>
          <p:cNvSpPr/>
          <p:nvPr/>
        </p:nvSpPr>
        <p:spPr>
          <a:xfrm rot="3600000">
            <a:off x="2263714" y="2378973"/>
            <a:ext cx="1207911" cy="866437"/>
          </a:xfrm>
          <a:prstGeom prst="circularArrow">
            <a:avLst>
              <a:gd name="adj1" fmla="val 3065"/>
              <a:gd name="adj2" fmla="val 696349"/>
              <a:gd name="adj3" fmla="val 20548454"/>
              <a:gd name="adj4" fmla="val 11421121"/>
              <a:gd name="adj5" fmla="val 12500"/>
            </a:avLst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black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823624" y="1628800"/>
            <a:ext cx="1729467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600" dirty="0">
                <a:solidFill>
                  <a:prstClr val="black"/>
                </a:solidFill>
                <a:latin typeface="Calibri" panose="020F0502020204030204"/>
              </a:rPr>
              <a:t>・</a:t>
            </a:r>
            <a:r>
              <a:rPr kumimoji="1" lang="en-US" altLang="ja-JP" sz="1600" dirty="0" smtClean="0">
                <a:solidFill>
                  <a:prstClr val="black"/>
                </a:solidFill>
                <a:latin typeface="Calibri" panose="020F0502020204030204"/>
              </a:rPr>
              <a:t>Electricity 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600" dirty="0" smtClean="0">
                <a:solidFill>
                  <a:prstClr val="black"/>
                </a:solidFill>
                <a:latin typeface="Calibri" panose="020F0502020204030204"/>
              </a:rPr>
              <a:t>  </a:t>
            </a:r>
            <a:r>
              <a:rPr kumimoji="1" lang="en-US" altLang="ja-JP" sz="1600" dirty="0" smtClean="0">
                <a:solidFill>
                  <a:prstClr val="black"/>
                </a:solidFill>
                <a:latin typeface="Calibri" panose="020F0502020204030204"/>
              </a:rPr>
              <a:t>production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600" dirty="0">
                <a:solidFill>
                  <a:prstClr val="black"/>
                </a:solidFill>
                <a:latin typeface="Calibri" panose="020F0502020204030204"/>
              </a:rPr>
              <a:t>・ </a:t>
            </a:r>
            <a:r>
              <a:rPr kumimoji="1" lang="en-US" altLang="ja-JP" sz="1600" dirty="0" smtClean="0">
                <a:solidFill>
                  <a:prstClr val="black"/>
                </a:solidFill>
                <a:latin typeface="Calibri" panose="020F0502020204030204"/>
              </a:rPr>
              <a:t>Energy</a:t>
            </a:r>
            <a:br>
              <a:rPr kumimoji="1" lang="en-US" altLang="ja-JP" sz="1600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kumimoji="1" lang="en-US" altLang="ja-JP" sz="1600" dirty="0" smtClean="0">
                <a:solidFill>
                  <a:prstClr val="black"/>
                </a:solidFill>
                <a:latin typeface="Calibri" panose="020F0502020204030204"/>
              </a:rPr>
              <a:t>   futures/options</a:t>
            </a:r>
            <a:endParaRPr kumimoji="1" lang="en-US" altLang="ja-JP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152023" y="2354039"/>
            <a:ext cx="1560606" cy="460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600" dirty="0" smtClean="0">
                <a:solidFill>
                  <a:prstClr val="black"/>
                </a:solidFill>
                <a:latin typeface="Calibri" panose="020F0502020204030204"/>
              </a:rPr>
              <a:t>・</a:t>
            </a:r>
            <a:r>
              <a:rPr kumimoji="1" lang="en-US" altLang="ja-JP" sz="1600" dirty="0" smtClean="0">
                <a:solidFill>
                  <a:prstClr val="black"/>
                </a:solidFill>
                <a:latin typeface="Calibri" panose="020F0502020204030204"/>
              </a:rPr>
              <a:t>Technical 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1" lang="en-US" altLang="ja-JP" sz="1600" dirty="0" smtClean="0">
                <a:solidFill>
                  <a:prstClr val="black"/>
                </a:solidFill>
                <a:latin typeface="Calibri" panose="020F0502020204030204"/>
              </a:rPr>
              <a:t>   innovation</a:t>
            </a:r>
            <a:endParaRPr kumimoji="1" lang="en-US" altLang="ja-JP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2" name="環状矢印 51"/>
          <p:cNvSpPr/>
          <p:nvPr/>
        </p:nvSpPr>
        <p:spPr>
          <a:xfrm rot="3958425" flipH="1">
            <a:off x="6591840" y="2406447"/>
            <a:ext cx="1211938" cy="866437"/>
          </a:xfrm>
          <a:prstGeom prst="circularArrow">
            <a:avLst>
              <a:gd name="adj1" fmla="val 3065"/>
              <a:gd name="adj2" fmla="val 696349"/>
              <a:gd name="adj3" fmla="val 20548454"/>
              <a:gd name="adj4" fmla="val 11421121"/>
              <a:gd name="adj5" fmla="val 12500"/>
            </a:avLst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black"/>
              </a:solidFill>
            </a:endParaRPr>
          </a:p>
        </p:txBody>
      </p:sp>
      <p:sp>
        <p:nvSpPr>
          <p:cNvPr id="53" name="環状矢印 52"/>
          <p:cNvSpPr/>
          <p:nvPr/>
        </p:nvSpPr>
        <p:spPr>
          <a:xfrm flipH="1" flipV="1">
            <a:off x="5916794" y="3704820"/>
            <a:ext cx="1193740" cy="733778"/>
          </a:xfrm>
          <a:prstGeom prst="circularArrow">
            <a:avLst>
              <a:gd name="adj1" fmla="val 3065"/>
              <a:gd name="adj2" fmla="val 696349"/>
              <a:gd name="adj3" fmla="val 20548454"/>
              <a:gd name="adj4" fmla="val 11421121"/>
              <a:gd name="adj5" fmla="val 12500"/>
            </a:avLst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>
              <a:solidFill>
                <a:prstClr val="black"/>
              </a:solidFill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7325247" y="2208577"/>
            <a:ext cx="1513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dirty="0" smtClean="0">
                <a:solidFill>
                  <a:prstClr val="black"/>
                </a:solidFill>
                <a:latin typeface="Calibri" panose="020F0502020204030204"/>
              </a:rPr>
              <a:t>Available water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200" dirty="0" smtClean="0">
                <a:solidFill>
                  <a:prstClr val="black"/>
                </a:solidFill>
                <a:latin typeface="Calibri" panose="020F0502020204030204"/>
              </a:rPr>
              <a:t>・ </a:t>
            </a:r>
            <a:r>
              <a:rPr kumimoji="1" lang="en-US" altLang="ja-JP" sz="1200" dirty="0" smtClean="0">
                <a:solidFill>
                  <a:prstClr val="black"/>
                </a:solidFill>
                <a:latin typeface="Calibri" panose="020F0502020204030204"/>
              </a:rPr>
              <a:t>river discharge</a:t>
            </a:r>
            <a:endParaRPr kumimoji="1" lang="en-US" altLang="ja-JP" sz="1200" dirty="0">
              <a:solidFill>
                <a:prstClr val="black"/>
              </a:solidFill>
              <a:latin typeface="Calibri" panose="020F0502020204030204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200" dirty="0">
                <a:solidFill>
                  <a:prstClr val="black"/>
                </a:solidFill>
                <a:latin typeface="Calibri" panose="020F0502020204030204"/>
              </a:rPr>
              <a:t>・ </a:t>
            </a:r>
            <a:r>
              <a:rPr kumimoji="1" lang="en-US" altLang="ja-JP" sz="1200" dirty="0" smtClean="0">
                <a:solidFill>
                  <a:prstClr val="black"/>
                </a:solidFill>
                <a:latin typeface="Calibri" panose="020F0502020204030204"/>
              </a:rPr>
              <a:t>Variability/Risk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200" dirty="0">
                <a:solidFill>
                  <a:prstClr val="black"/>
                </a:solidFill>
                <a:latin typeface="Calibri" panose="020F0502020204030204"/>
              </a:rPr>
              <a:t>・ </a:t>
            </a:r>
            <a:r>
              <a:rPr kumimoji="1" lang="en-US" altLang="ja-JP" sz="1200" dirty="0" smtClean="0">
                <a:solidFill>
                  <a:prstClr val="black"/>
                </a:solidFill>
                <a:latin typeface="Calibri" panose="020F0502020204030204"/>
              </a:rPr>
              <a:t>Supply costs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200" dirty="0">
                <a:solidFill>
                  <a:prstClr val="black"/>
                </a:solidFill>
                <a:latin typeface="Calibri" panose="020F0502020204030204"/>
              </a:rPr>
              <a:t>・ </a:t>
            </a:r>
            <a:r>
              <a:rPr kumimoji="1" lang="en-US" altLang="ja-JP" sz="1200" dirty="0" smtClean="0">
                <a:solidFill>
                  <a:prstClr val="black"/>
                </a:solidFill>
                <a:latin typeface="Calibri" panose="020F0502020204030204"/>
              </a:rPr>
              <a:t>impacts</a:t>
            </a:r>
            <a:endParaRPr kumimoji="1" lang="en-US" altLang="ja-JP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811294" y="4402041"/>
            <a:ext cx="151395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dirty="0" smtClean="0">
                <a:solidFill>
                  <a:prstClr val="black"/>
                </a:solidFill>
                <a:latin typeface="Calibri" panose="020F0502020204030204"/>
              </a:rPr>
              <a:t>Available water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200" dirty="0" smtClean="0">
                <a:solidFill>
                  <a:prstClr val="black"/>
                </a:solidFill>
                <a:latin typeface="Calibri" panose="020F0502020204030204"/>
              </a:rPr>
              <a:t>・ </a:t>
            </a:r>
            <a:r>
              <a:rPr kumimoji="1" lang="en-US" altLang="ja-JP" sz="1200" dirty="0" smtClean="0">
                <a:solidFill>
                  <a:prstClr val="black"/>
                </a:solidFill>
                <a:latin typeface="Calibri" panose="020F0502020204030204"/>
              </a:rPr>
              <a:t>river discharge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200" dirty="0">
                <a:solidFill>
                  <a:prstClr val="black"/>
                </a:solidFill>
                <a:latin typeface="Calibri" panose="020F0502020204030204"/>
              </a:rPr>
              <a:t>・ </a:t>
            </a:r>
            <a:r>
              <a:rPr kumimoji="1" lang="en-US" altLang="ja-JP" sz="1200" dirty="0" smtClean="0">
                <a:solidFill>
                  <a:prstClr val="black"/>
                </a:solidFill>
                <a:latin typeface="Calibri" panose="020F0502020204030204"/>
              </a:rPr>
              <a:t>groundwater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200" dirty="0">
                <a:solidFill>
                  <a:prstClr val="black"/>
                </a:solidFill>
                <a:latin typeface="Calibri" panose="020F0502020204030204"/>
              </a:rPr>
              <a:t>・ </a:t>
            </a:r>
            <a:r>
              <a:rPr kumimoji="1" lang="en-US" altLang="ja-JP" sz="1200" dirty="0">
                <a:solidFill>
                  <a:prstClr val="black"/>
                </a:solidFill>
                <a:latin typeface="Calibri" panose="020F0502020204030204"/>
              </a:rPr>
              <a:t>r</a:t>
            </a:r>
            <a:r>
              <a:rPr kumimoji="1" lang="en-US" altLang="ja-JP" sz="1200" dirty="0" smtClean="0">
                <a:solidFill>
                  <a:prstClr val="black"/>
                </a:solidFill>
                <a:latin typeface="Calibri" panose="020F0502020204030204"/>
              </a:rPr>
              <a:t>isk/variability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200" dirty="0" smtClean="0">
                <a:solidFill>
                  <a:prstClr val="black"/>
                </a:solidFill>
                <a:latin typeface="Calibri" panose="020F0502020204030204"/>
              </a:rPr>
              <a:t>・</a:t>
            </a:r>
            <a:r>
              <a:rPr kumimoji="1" lang="en-US" altLang="ja-JP" sz="1200" dirty="0" smtClean="0">
                <a:solidFill>
                  <a:prstClr val="black"/>
                </a:solidFill>
                <a:latin typeface="Calibri" panose="020F0502020204030204"/>
              </a:rPr>
              <a:t>soil moisture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200" dirty="0" smtClean="0">
                <a:solidFill>
                  <a:prstClr val="black"/>
                </a:solidFill>
                <a:latin typeface="Calibri" panose="020F0502020204030204"/>
              </a:rPr>
              <a:t>・</a:t>
            </a:r>
            <a:r>
              <a:rPr kumimoji="1" lang="en-US" altLang="ja-JP" sz="1200" dirty="0" smtClean="0">
                <a:solidFill>
                  <a:prstClr val="black"/>
                </a:solidFill>
                <a:latin typeface="Calibri" panose="020F0502020204030204"/>
              </a:rPr>
              <a:t>impacts of use</a:t>
            </a:r>
            <a:endParaRPr kumimoji="1" lang="ja-JP" alt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38336" y="2732994"/>
            <a:ext cx="1165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200" dirty="0" smtClean="0">
                <a:solidFill>
                  <a:prstClr val="black"/>
                </a:solidFill>
                <a:latin typeface="Calibri" panose="020F0502020204030204"/>
              </a:rPr>
              <a:t>・ </a:t>
            </a:r>
            <a:r>
              <a:rPr kumimoji="1" lang="en-US" altLang="ja-JP" sz="1200" dirty="0" smtClean="0">
                <a:solidFill>
                  <a:prstClr val="black"/>
                </a:solidFill>
                <a:latin typeface="Calibri" panose="020F0502020204030204"/>
              </a:rPr>
              <a:t>Temperature?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200" dirty="0">
                <a:solidFill>
                  <a:prstClr val="black"/>
                </a:solidFill>
                <a:latin typeface="Calibri" panose="020F0502020204030204"/>
              </a:rPr>
              <a:t>・ </a:t>
            </a:r>
            <a:r>
              <a:rPr kumimoji="1" lang="en-US" altLang="ja-JP" sz="1200" dirty="0" smtClean="0">
                <a:solidFill>
                  <a:prstClr val="black"/>
                </a:solidFill>
                <a:latin typeface="Calibri" panose="020F0502020204030204"/>
              </a:rPr>
              <a:t>Quality?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9" name="テキスト ボックス 23"/>
          <p:cNvSpPr txBox="1"/>
          <p:nvPr/>
        </p:nvSpPr>
        <p:spPr>
          <a:xfrm>
            <a:off x="6906509" y="3284984"/>
            <a:ext cx="1481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b="1" dirty="0" smtClean="0">
                <a:solidFill>
                  <a:prstClr val="black"/>
                </a:solidFill>
                <a:latin typeface="Calibri" panose="020F0502020204030204"/>
              </a:rPr>
              <a:t>Community Water Model</a:t>
            </a:r>
            <a:endParaRPr kumimoji="1" lang="ja-JP" alt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9135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" y="506730"/>
            <a:ext cx="7802880" cy="584454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7504" y="457200"/>
            <a:ext cx="9001000" cy="9718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 our planet’s population are water insecure… uncertain futures</a:t>
            </a:r>
            <a:endParaRPr lang="en-US" sz="40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52673" y="1844824"/>
            <a:ext cx="3005951" cy="2209800"/>
            <a:chOff x="452673" y="1295400"/>
            <a:chExt cx="3005951" cy="2209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9285" y="1295400"/>
              <a:ext cx="2217302" cy="182880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52673" y="3135868"/>
              <a:ext cx="3005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3399"/>
                  </a:solidFill>
                </a:rPr>
                <a:t>Absent or unreliable </a:t>
              </a:r>
              <a:r>
                <a:rPr lang="en-US" b="1" dirty="0" smtClean="0">
                  <a:solidFill>
                    <a:srgbClr val="003399"/>
                  </a:solidFill>
                </a:rPr>
                <a:t>WSS</a:t>
              </a:r>
              <a:endParaRPr lang="en-US" b="1" dirty="0">
                <a:solidFill>
                  <a:srgbClr val="003399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72000" y="1844824"/>
            <a:ext cx="3236784" cy="2198132"/>
            <a:chOff x="4572000" y="1295400"/>
            <a:chExt cx="3236784" cy="219813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8065" y="1295400"/>
              <a:ext cx="2753238" cy="18288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572000" y="3124200"/>
              <a:ext cx="3236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3399"/>
                  </a:solidFill>
                </a:rPr>
                <a:t>Food security and Irrigation</a:t>
              </a:r>
              <a:endParaRPr lang="en-US" b="1" dirty="0">
                <a:solidFill>
                  <a:srgbClr val="003399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3568" y="4243789"/>
            <a:ext cx="4390946" cy="2475131"/>
            <a:chOff x="845552" y="3657600"/>
            <a:chExt cx="4390946" cy="247513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56588" y="3657600"/>
              <a:ext cx="2742576" cy="18288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45552" y="5486400"/>
              <a:ext cx="43909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3399"/>
                  </a:solidFill>
                </a:rPr>
                <a:t>The impacts of unmitigated </a:t>
              </a:r>
              <a:r>
                <a:rPr lang="en-US" b="1" dirty="0" smtClean="0">
                  <a:solidFill>
                    <a:srgbClr val="003399"/>
                  </a:solidFill>
                </a:rPr>
                <a:t>variability </a:t>
              </a:r>
            </a:p>
            <a:p>
              <a:pPr algn="ctr"/>
              <a:r>
                <a:rPr lang="en-US" b="1" dirty="0">
                  <a:solidFill>
                    <a:srgbClr val="003399"/>
                  </a:solidFill>
                </a:rPr>
                <a:t>i</a:t>
              </a:r>
              <a:r>
                <a:rPr lang="en-US" b="1" dirty="0" smtClean="0">
                  <a:solidFill>
                    <a:srgbClr val="003399"/>
                  </a:solidFill>
                </a:rPr>
                <a:t>ncluding floods </a:t>
              </a:r>
              <a:r>
                <a:rPr lang="en-US" b="1" dirty="0">
                  <a:solidFill>
                    <a:srgbClr val="003399"/>
                  </a:solidFill>
                </a:rPr>
                <a:t>&amp; droughts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436096" y="4261764"/>
            <a:ext cx="3493264" cy="2169124"/>
            <a:chOff x="5943600" y="3657600"/>
            <a:chExt cx="3493264" cy="216912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4082" y="3657600"/>
              <a:ext cx="2750075" cy="18288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943600" y="5457392"/>
              <a:ext cx="34932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3399"/>
                  </a:solidFill>
                </a:rPr>
                <a:t>Degraded water environments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872268" y="6453336"/>
            <a:ext cx="1236236" cy="369332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Motivation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16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457200"/>
            <a:ext cx="6629858" cy="788424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Mission:</a:t>
            </a:r>
            <a:endParaRPr lang="en-US" sz="40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3568" y="1988840"/>
            <a:ext cx="8020000" cy="2232248"/>
          </a:xfrm>
        </p:spPr>
        <p:txBody>
          <a:bodyPr/>
          <a:lstStyle/>
          <a:p>
            <a:pPr marL="0" indent="0">
              <a:buNone/>
            </a:pPr>
            <a:r>
              <a:rPr lang="en-US" sz="2400" i="1" dirty="0" smtClean="0"/>
              <a:t>IIASA’s Water Program (WAT)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</a:rPr>
              <a:t>convenes</a:t>
            </a:r>
            <a:r>
              <a:rPr lang="en-US" sz="2400" i="1" dirty="0" smtClean="0"/>
              <a:t> international, interdisciplinary research on possible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</a:rPr>
              <a:t>water futures </a:t>
            </a:r>
            <a:r>
              <a:rPr lang="en-US" sz="2400" i="1" dirty="0" smtClean="0"/>
              <a:t>and their interactions and implications across larger systems to help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</a:rPr>
              <a:t>identify robust and sustainable options</a:t>
            </a:r>
            <a:r>
              <a:rPr lang="en-US" sz="2400" i="1" dirty="0" smtClean="0"/>
              <a:t> across those futures and systems that can help improve human well-being through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</a:rPr>
              <a:t>enhanced water security and beyond</a:t>
            </a:r>
            <a:r>
              <a:rPr lang="en-US" sz="2400" i="1" dirty="0" smtClean="0"/>
              <a:t>.</a:t>
            </a:r>
          </a:p>
          <a:p>
            <a:pPr marL="0" indent="0">
              <a:buNone/>
            </a:pPr>
            <a:endParaRPr lang="en-US" sz="2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7846620" y="6453336"/>
            <a:ext cx="1261884" cy="369332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0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9685" y="2298918"/>
            <a:ext cx="88423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 smtClean="0">
                <a:solidFill>
                  <a:srgbClr val="4F81BD"/>
                </a:solidFill>
                <a:latin typeface="Calibri"/>
              </a:rPr>
              <a:t>Water Futures and Solutions (</a:t>
            </a:r>
            <a:r>
              <a:rPr lang="en-US" sz="4800" b="1" dirty="0" err="1" smtClean="0">
                <a:solidFill>
                  <a:srgbClr val="4F81BD"/>
                </a:solidFill>
                <a:latin typeface="Calibri"/>
              </a:rPr>
              <a:t>WFaS</a:t>
            </a:r>
            <a:r>
              <a:rPr lang="en-US" sz="4800" b="1" dirty="0" smtClean="0">
                <a:solidFill>
                  <a:srgbClr val="4F81BD"/>
                </a:solidFill>
                <a:latin typeface="Calibri"/>
              </a:rPr>
              <a:t>) Initiative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Towards Innovative Solutions through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Integrative Water Futures Analysis</a:t>
            </a:r>
            <a:endParaRPr lang="en-CA" sz="3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483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532729" y="2420888"/>
            <a:ext cx="5074665" cy="3601756"/>
            <a:chOff x="0" y="1"/>
            <a:chExt cx="6135369" cy="4171316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0" y="1"/>
              <a:ext cx="6135369" cy="4171316"/>
              <a:chOff x="1227" y="6759"/>
              <a:chExt cx="9460" cy="6360"/>
            </a:xfrm>
          </p:grpSpPr>
          <p:sp>
            <p:nvSpPr>
              <p:cNvPr id="8" name="Oval 7"/>
              <p:cNvSpPr>
                <a:spLocks noChangeArrowheads="1"/>
              </p:cNvSpPr>
              <p:nvPr/>
            </p:nvSpPr>
            <p:spPr bwMode="auto">
              <a:xfrm>
                <a:off x="3867" y="8169"/>
                <a:ext cx="3749" cy="3827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 Box 112"/>
              <p:cNvSpPr txBox="1">
                <a:spLocks noChangeArrowheads="1"/>
              </p:cNvSpPr>
              <p:nvPr/>
            </p:nvSpPr>
            <p:spPr bwMode="auto">
              <a:xfrm>
                <a:off x="2077" y="6759"/>
                <a:ext cx="7490" cy="70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>
                    <a:solidFill>
                      <a:srgbClr val="000000"/>
                    </a:solidFill>
                    <a:latin typeface="Arial Narrow"/>
                    <a:ea typeface="Times New Roman"/>
                  </a:rPr>
                  <a:t>Governing </a:t>
                </a:r>
                <a:r>
                  <a:rPr lang="en-US" sz="2000" b="1" dirty="0" smtClean="0">
                    <a:solidFill>
                      <a:srgbClr val="000000"/>
                    </a:solidFill>
                    <a:latin typeface="Arial Narrow"/>
                    <a:ea typeface="Times New Roman"/>
                  </a:rPr>
                  <a:t>Board</a:t>
                </a:r>
                <a:endParaRPr lang="en-US" sz="2000" dirty="0">
                  <a:solidFill>
                    <a:srgbClr val="000000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10" name="Text Box 114"/>
              <p:cNvSpPr txBox="1">
                <a:spLocks noChangeArrowheads="1"/>
              </p:cNvSpPr>
              <p:nvPr/>
            </p:nvSpPr>
            <p:spPr bwMode="auto">
              <a:xfrm>
                <a:off x="6912" y="8883"/>
                <a:ext cx="2609" cy="1204"/>
              </a:xfrm>
              <a:prstGeom prst="rect">
                <a:avLst/>
              </a:prstGeom>
              <a:solidFill>
                <a:srgbClr val="FFCE8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solidFill>
                      <a:srgbClr val="000000"/>
                    </a:solidFill>
                    <a:latin typeface="Arial Narrow"/>
                    <a:ea typeface="Times New Roman"/>
                  </a:rPr>
                  <a:t> </a:t>
                </a:r>
                <a:endParaRPr lang="en-US" sz="1200" dirty="0">
                  <a:solidFill>
                    <a:srgbClr val="000000"/>
                  </a:solidFill>
                  <a:latin typeface="Times New Roman"/>
                  <a:ea typeface="Times New Roman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b="1" dirty="0" smtClean="0">
                    <a:solidFill>
                      <a:srgbClr val="000000"/>
                    </a:solidFill>
                    <a:latin typeface="Arial Narrow"/>
                    <a:ea typeface="Times New Roman"/>
                  </a:rPr>
                  <a:t>WaterFutures4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b="1" dirty="0" smtClean="0">
                    <a:solidFill>
                      <a:srgbClr val="000000"/>
                    </a:solidFill>
                    <a:latin typeface="Arial Narrow"/>
                    <a:ea typeface="Times New Roman"/>
                  </a:rPr>
                  <a:t>the World</a:t>
                </a:r>
                <a:endParaRPr lang="en-US" sz="1400" dirty="0">
                  <a:solidFill>
                    <a:srgbClr val="000000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11" name="Text Box 113"/>
              <p:cNvSpPr txBox="1">
                <a:spLocks noChangeArrowheads="1"/>
              </p:cNvSpPr>
              <p:nvPr/>
            </p:nvSpPr>
            <p:spPr bwMode="auto">
              <a:xfrm>
                <a:off x="7282" y="7794"/>
                <a:ext cx="2550" cy="12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b="1" dirty="0">
                    <a:solidFill>
                      <a:srgbClr val="000000"/>
                    </a:solidFill>
                    <a:latin typeface="Arial Narrow"/>
                    <a:ea typeface="Times New Roman"/>
                  </a:rPr>
                  <a:t>Sector Actors </a:t>
                </a:r>
                <a:r>
                  <a:rPr lang="en-US" sz="1400" b="1" dirty="0" smtClean="0">
                    <a:solidFill>
                      <a:srgbClr val="000000"/>
                    </a:solidFill>
                    <a:latin typeface="Arial Narrow"/>
                    <a:ea typeface="Times New Roman"/>
                  </a:rPr>
                  <a:t>Group</a:t>
                </a:r>
                <a:endParaRPr lang="en-US" sz="1200" dirty="0">
                  <a:solidFill>
                    <a:srgbClr val="000000"/>
                  </a:solidFill>
                  <a:latin typeface="Times New Roman"/>
                  <a:ea typeface="Times New Roman"/>
                </a:endParaRPr>
              </a:p>
              <a:p>
                <a:pPr marL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solidFill>
                      <a:srgbClr val="000000"/>
                    </a:solidFill>
                    <a:latin typeface="Arial Narrow"/>
                    <a:ea typeface="Times New Roman"/>
                  </a:rPr>
                  <a:t> </a:t>
                </a:r>
                <a:endParaRPr lang="en-US" sz="1200" dirty="0">
                  <a:solidFill>
                    <a:srgbClr val="000000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12" name="Oval 11"/>
              <p:cNvSpPr>
                <a:spLocks noChangeArrowheads="1"/>
              </p:cNvSpPr>
              <p:nvPr/>
            </p:nvSpPr>
            <p:spPr bwMode="auto">
              <a:xfrm>
                <a:off x="4240" y="8543"/>
                <a:ext cx="2999" cy="30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400" b="1" dirty="0" smtClean="0">
                  <a:solidFill>
                    <a:srgbClr val="000000"/>
                  </a:solidFill>
                  <a:latin typeface="Arial Narrow"/>
                  <a:ea typeface="Times New Roman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400" b="1" dirty="0">
                  <a:solidFill>
                    <a:srgbClr val="000000"/>
                  </a:solidFill>
                  <a:latin typeface="Arial Narrow"/>
                  <a:ea typeface="Times New Roman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b="1" dirty="0" smtClean="0">
                    <a:solidFill>
                      <a:srgbClr val="000000"/>
                    </a:solidFill>
                    <a:latin typeface="Arial Narrow"/>
                    <a:ea typeface="Times New Roman"/>
                  </a:rPr>
                  <a:t>Project Team</a:t>
                </a:r>
                <a:endParaRPr lang="en-US" sz="1200" dirty="0">
                  <a:solidFill>
                    <a:srgbClr val="000000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13" name="Text Box 116"/>
              <p:cNvSpPr txBox="1">
                <a:spLocks noChangeArrowheads="1"/>
              </p:cNvSpPr>
              <p:nvPr/>
            </p:nvSpPr>
            <p:spPr bwMode="auto">
              <a:xfrm>
                <a:off x="2337" y="12564"/>
                <a:ext cx="7321" cy="555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>
                    <a:solidFill>
                      <a:srgbClr val="000000"/>
                    </a:solidFill>
                    <a:latin typeface="Arial Narrow"/>
                    <a:ea typeface="Times New Roman"/>
                  </a:rPr>
                  <a:t>Secretariat</a:t>
                </a:r>
                <a:endParaRPr lang="en-US" sz="2400" dirty="0">
                  <a:solidFill>
                    <a:srgbClr val="000000"/>
                  </a:solidFill>
                  <a:latin typeface="Times New Roman"/>
                  <a:ea typeface="Times New Roman"/>
                </a:endParaRPr>
              </a:p>
            </p:txBody>
          </p:sp>
          <p:cxnSp>
            <p:nvCxnSpPr>
              <p:cNvPr id="14" name="AutoShape 117"/>
              <p:cNvCxnSpPr>
                <a:cxnSpLocks noChangeShapeType="1"/>
              </p:cNvCxnSpPr>
              <p:nvPr/>
            </p:nvCxnSpPr>
            <p:spPr bwMode="auto">
              <a:xfrm>
                <a:off x="2352" y="7464"/>
                <a:ext cx="1" cy="810"/>
              </a:xfrm>
              <a:prstGeom prst="straightConnector1">
                <a:avLst/>
              </a:prstGeom>
              <a:noFill/>
              <a:ln w="22225">
                <a:solidFill>
                  <a:schemeClr val="tx2">
                    <a:lumMod val="100000"/>
                    <a:lumOff val="0"/>
                  </a:schemeClr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chemeClr val="accent1">
                          <a:lumMod val="50000"/>
                          <a:lumOff val="0"/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AutoShape 118"/>
              <p:cNvCxnSpPr>
                <a:cxnSpLocks noChangeShapeType="1"/>
              </p:cNvCxnSpPr>
              <p:nvPr/>
            </p:nvCxnSpPr>
            <p:spPr bwMode="auto">
              <a:xfrm>
                <a:off x="5727" y="7464"/>
                <a:ext cx="0" cy="1147"/>
              </a:xfrm>
              <a:prstGeom prst="straightConnector1">
                <a:avLst/>
              </a:prstGeom>
              <a:noFill/>
              <a:ln w="22225">
                <a:solidFill>
                  <a:schemeClr val="tx2">
                    <a:lumMod val="100000"/>
                    <a:lumOff val="0"/>
                  </a:schemeClr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chemeClr val="accent1">
                          <a:lumMod val="50000"/>
                          <a:lumOff val="0"/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AutoShape 119"/>
              <p:cNvCxnSpPr>
                <a:cxnSpLocks noChangeShapeType="1"/>
              </p:cNvCxnSpPr>
              <p:nvPr/>
            </p:nvCxnSpPr>
            <p:spPr bwMode="auto">
              <a:xfrm>
                <a:off x="9387" y="7464"/>
                <a:ext cx="0" cy="330"/>
              </a:xfrm>
              <a:prstGeom prst="straightConnector1">
                <a:avLst/>
              </a:prstGeom>
              <a:noFill/>
              <a:ln w="22225">
                <a:solidFill>
                  <a:schemeClr val="tx2">
                    <a:lumMod val="100000"/>
                    <a:lumOff val="0"/>
                  </a:schemeClr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chemeClr val="accent1">
                          <a:lumMod val="50000"/>
                          <a:lumOff val="0"/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AutoShape 120"/>
              <p:cNvCxnSpPr>
                <a:cxnSpLocks noChangeShapeType="1"/>
              </p:cNvCxnSpPr>
              <p:nvPr/>
            </p:nvCxnSpPr>
            <p:spPr bwMode="auto">
              <a:xfrm>
                <a:off x="3832" y="9469"/>
                <a:ext cx="408" cy="214"/>
              </a:xfrm>
              <a:prstGeom prst="straightConnector1">
                <a:avLst/>
              </a:prstGeom>
              <a:noFill/>
              <a:ln w="22225">
                <a:solidFill>
                  <a:schemeClr val="accent6">
                    <a:lumMod val="100000"/>
                    <a:lumOff val="0"/>
                  </a:schemeClr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chemeClr val="accent6">
                          <a:lumMod val="50000"/>
                          <a:lumOff val="0"/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AutoShape 121"/>
              <p:cNvCxnSpPr>
                <a:cxnSpLocks noChangeShapeType="1"/>
              </p:cNvCxnSpPr>
              <p:nvPr/>
            </p:nvCxnSpPr>
            <p:spPr bwMode="auto">
              <a:xfrm flipV="1">
                <a:off x="6897" y="8762"/>
                <a:ext cx="360" cy="353"/>
              </a:xfrm>
              <a:prstGeom prst="straightConnector1">
                <a:avLst/>
              </a:prstGeom>
              <a:noFill/>
              <a:ln w="22225">
                <a:solidFill>
                  <a:schemeClr val="accent6">
                    <a:lumMod val="100000"/>
                    <a:lumOff val="0"/>
                  </a:schemeClr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chemeClr val="accent6">
                          <a:lumMod val="50000"/>
                          <a:lumOff val="0"/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AutoShape 122"/>
              <p:cNvCxnSpPr>
                <a:cxnSpLocks noChangeShapeType="1"/>
              </p:cNvCxnSpPr>
              <p:nvPr/>
            </p:nvCxnSpPr>
            <p:spPr bwMode="auto">
              <a:xfrm>
                <a:off x="5937" y="11551"/>
                <a:ext cx="0" cy="1013"/>
              </a:xfrm>
              <a:prstGeom prst="straightConnector1">
                <a:avLst/>
              </a:prstGeom>
              <a:noFill/>
              <a:ln w="22225">
                <a:solidFill>
                  <a:schemeClr val="accent6">
                    <a:lumMod val="100000"/>
                    <a:lumOff val="0"/>
                  </a:schemeClr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chemeClr val="accent6">
                          <a:lumMod val="50000"/>
                          <a:lumOff val="0"/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20" name="Text Box 123"/>
              <p:cNvSpPr txBox="1">
                <a:spLocks noChangeArrowheads="1"/>
              </p:cNvSpPr>
              <p:nvPr/>
            </p:nvSpPr>
            <p:spPr bwMode="auto">
              <a:xfrm>
                <a:off x="10057" y="6759"/>
                <a:ext cx="630" cy="636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rot="0" vert="vert" wrap="square" lIns="91440" tIns="45720" rIns="91440" bIns="45720" anchor="t" anchorCtr="0" upright="1">
                <a:no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>
                    <a:solidFill>
                      <a:srgbClr val="000000"/>
                    </a:solidFill>
                    <a:latin typeface="Arial Narrow"/>
                    <a:ea typeface="Times New Roman"/>
                  </a:rPr>
                  <a:t>Project Director</a:t>
                </a:r>
                <a:endParaRPr lang="en-US" sz="2400" dirty="0">
                  <a:solidFill>
                    <a:srgbClr val="000000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21" name="Text Box 125"/>
              <p:cNvSpPr txBox="1">
                <a:spLocks noChangeArrowheads="1"/>
              </p:cNvSpPr>
              <p:nvPr/>
            </p:nvSpPr>
            <p:spPr bwMode="auto">
              <a:xfrm>
                <a:off x="7021" y="11719"/>
                <a:ext cx="2500" cy="43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b="1" dirty="0">
                    <a:solidFill>
                      <a:srgbClr val="000000"/>
                    </a:solidFill>
                    <a:latin typeface="Arial Narrow"/>
                    <a:ea typeface="Times New Roman"/>
                  </a:rPr>
                  <a:t>External experts </a:t>
                </a:r>
                <a:endParaRPr lang="en-US" sz="1600" dirty="0">
                  <a:solidFill>
                    <a:srgbClr val="000000"/>
                  </a:solidFill>
                  <a:latin typeface="Times New Roman"/>
                  <a:ea typeface="Times New Roman"/>
                </a:endParaRPr>
              </a:p>
            </p:txBody>
          </p:sp>
          <p:cxnSp>
            <p:nvCxnSpPr>
              <p:cNvPr id="22" name="AutoShape 127"/>
              <p:cNvCxnSpPr>
                <a:cxnSpLocks noChangeShapeType="1"/>
              </p:cNvCxnSpPr>
              <p:nvPr/>
            </p:nvCxnSpPr>
            <p:spPr bwMode="auto">
              <a:xfrm flipH="1" flipV="1">
                <a:off x="6746" y="11462"/>
                <a:ext cx="275" cy="2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AutoShape 128"/>
              <p:cNvCxnSpPr>
                <a:cxnSpLocks noChangeShapeType="1"/>
              </p:cNvCxnSpPr>
              <p:nvPr/>
            </p:nvCxnSpPr>
            <p:spPr bwMode="auto">
              <a:xfrm flipV="1">
                <a:off x="2337" y="9580"/>
                <a:ext cx="0" cy="3449"/>
              </a:xfrm>
              <a:prstGeom prst="straightConnector1">
                <a:avLst/>
              </a:prstGeom>
              <a:noFill/>
              <a:ln w="15875">
                <a:solidFill>
                  <a:schemeClr val="accent2">
                    <a:lumMod val="100000"/>
                    <a:lumOff val="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AutoShape 129"/>
              <p:cNvCxnSpPr>
                <a:cxnSpLocks noChangeShapeType="1"/>
              </p:cNvCxnSpPr>
              <p:nvPr/>
            </p:nvCxnSpPr>
            <p:spPr bwMode="auto">
              <a:xfrm flipV="1">
                <a:off x="9666" y="8994"/>
                <a:ext cx="0" cy="3959"/>
              </a:xfrm>
              <a:prstGeom prst="straightConnector1">
                <a:avLst/>
              </a:prstGeom>
              <a:noFill/>
              <a:ln w="15875">
                <a:solidFill>
                  <a:schemeClr val="accent2">
                    <a:lumMod val="100000"/>
                    <a:lumOff val="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AutoShape 130"/>
              <p:cNvCxnSpPr>
                <a:cxnSpLocks noChangeShapeType="1"/>
              </p:cNvCxnSpPr>
              <p:nvPr/>
            </p:nvCxnSpPr>
            <p:spPr bwMode="auto">
              <a:xfrm flipH="1">
                <a:off x="1242" y="12834"/>
                <a:ext cx="1125" cy="1"/>
              </a:xfrm>
              <a:prstGeom prst="straightConnector1">
                <a:avLst/>
              </a:prstGeom>
              <a:noFill/>
              <a:ln w="15875">
                <a:solidFill>
                  <a:schemeClr val="accent4">
                    <a:lumMod val="100000"/>
                    <a:lumOff val="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AutoShape 131"/>
              <p:cNvCxnSpPr>
                <a:cxnSpLocks noChangeShapeType="1"/>
              </p:cNvCxnSpPr>
              <p:nvPr/>
            </p:nvCxnSpPr>
            <p:spPr bwMode="auto">
              <a:xfrm flipV="1">
                <a:off x="1227" y="7089"/>
                <a:ext cx="0" cy="5746"/>
              </a:xfrm>
              <a:prstGeom prst="straightConnector1">
                <a:avLst/>
              </a:prstGeom>
              <a:noFill/>
              <a:ln w="15875">
                <a:solidFill>
                  <a:schemeClr val="accent4">
                    <a:lumMod val="100000"/>
                    <a:lumOff val="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AutoShape 132"/>
              <p:cNvCxnSpPr>
                <a:cxnSpLocks noChangeShapeType="1"/>
              </p:cNvCxnSpPr>
              <p:nvPr/>
            </p:nvCxnSpPr>
            <p:spPr bwMode="auto">
              <a:xfrm>
                <a:off x="1227" y="7089"/>
                <a:ext cx="810" cy="1"/>
              </a:xfrm>
              <a:prstGeom prst="straightConnector1">
                <a:avLst/>
              </a:prstGeom>
              <a:noFill/>
              <a:ln w="15875">
                <a:solidFill>
                  <a:schemeClr val="accent4">
                    <a:lumMod val="100000"/>
                    <a:lumOff val="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AutoShape 133"/>
              <p:cNvCxnSpPr>
                <a:cxnSpLocks noChangeShapeType="1"/>
              </p:cNvCxnSpPr>
              <p:nvPr/>
            </p:nvCxnSpPr>
            <p:spPr bwMode="auto">
              <a:xfrm flipH="1">
                <a:off x="9567" y="7089"/>
                <a:ext cx="490" cy="1"/>
              </a:xfrm>
              <a:prstGeom prst="straightConnector1">
                <a:avLst/>
              </a:prstGeom>
              <a:noFill/>
              <a:ln w="22225">
                <a:solidFill>
                  <a:schemeClr val="accent3">
                    <a:lumMod val="100000"/>
                    <a:lumOff val="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" name="AutoShape 134"/>
              <p:cNvCxnSpPr>
                <a:cxnSpLocks noChangeShapeType="1"/>
              </p:cNvCxnSpPr>
              <p:nvPr/>
            </p:nvCxnSpPr>
            <p:spPr bwMode="auto">
              <a:xfrm flipH="1">
                <a:off x="9817" y="8364"/>
                <a:ext cx="240" cy="0"/>
              </a:xfrm>
              <a:prstGeom prst="straightConnector1">
                <a:avLst/>
              </a:prstGeom>
              <a:noFill/>
              <a:ln w="22225">
                <a:solidFill>
                  <a:schemeClr val="accent3">
                    <a:lumMod val="100000"/>
                    <a:lumOff val="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AutoShape 135"/>
              <p:cNvCxnSpPr>
                <a:cxnSpLocks noChangeShapeType="1"/>
              </p:cNvCxnSpPr>
              <p:nvPr/>
            </p:nvCxnSpPr>
            <p:spPr bwMode="auto">
              <a:xfrm flipH="1">
                <a:off x="7482" y="10704"/>
                <a:ext cx="2505" cy="1"/>
              </a:xfrm>
              <a:prstGeom prst="straightConnector1">
                <a:avLst/>
              </a:prstGeom>
              <a:noFill/>
              <a:ln w="22225">
                <a:solidFill>
                  <a:schemeClr val="accent3">
                    <a:lumMod val="100000"/>
                    <a:lumOff val="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AutoShape 136"/>
              <p:cNvCxnSpPr>
                <a:cxnSpLocks noChangeShapeType="1"/>
                <a:endCxn id="13" idx="3"/>
              </p:cNvCxnSpPr>
              <p:nvPr/>
            </p:nvCxnSpPr>
            <p:spPr bwMode="auto">
              <a:xfrm flipH="1">
                <a:off x="9658" y="12841"/>
                <a:ext cx="399" cy="1"/>
              </a:xfrm>
              <a:prstGeom prst="straightConnector1">
                <a:avLst/>
              </a:prstGeom>
              <a:noFill/>
              <a:ln w="22225">
                <a:solidFill>
                  <a:schemeClr val="accent3">
                    <a:lumMod val="100000"/>
                    <a:lumOff val="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" name="Text Box 114"/>
            <p:cNvSpPr txBox="1">
              <a:spLocks noChangeArrowheads="1"/>
            </p:cNvSpPr>
            <p:nvPr/>
          </p:nvSpPr>
          <p:spPr bwMode="auto">
            <a:xfrm>
              <a:off x="47625" y="990600"/>
              <a:ext cx="1640840" cy="8399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rgbClr val="000000"/>
                  </a:solidFill>
                  <a:latin typeface="Arial Narrow"/>
                  <a:ea typeface="Times New Roman"/>
                </a:rPr>
                <a:t>Scenario Focus </a:t>
              </a:r>
              <a:r>
                <a:rPr lang="en-US" sz="1400" b="1" dirty="0" smtClean="0">
                  <a:solidFill>
                    <a:srgbClr val="000000"/>
                  </a:solidFill>
                  <a:latin typeface="Arial Narrow"/>
                  <a:ea typeface="Times New Roman"/>
                </a:rPr>
                <a:t>Group</a:t>
              </a:r>
              <a:endParaRPr lang="en-US" sz="1600" dirty="0">
                <a:solidFill>
                  <a:srgbClr val="000000"/>
                </a:solidFill>
                <a:latin typeface="Times New Roman"/>
                <a:ea typeface="Times New Roman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66964" y="1635862"/>
            <a:ext cx="2954383" cy="2660310"/>
            <a:chOff x="5509803" y="2774389"/>
            <a:chExt cx="2954383" cy="2660310"/>
          </a:xfrm>
        </p:grpSpPr>
        <p:grpSp>
          <p:nvGrpSpPr>
            <p:cNvPr id="39" name="Group 38"/>
            <p:cNvGrpSpPr/>
            <p:nvPr/>
          </p:nvGrpSpPr>
          <p:grpSpPr>
            <a:xfrm>
              <a:off x="5509803" y="2774389"/>
              <a:ext cx="2954383" cy="2660310"/>
              <a:chOff x="5116829" y="3359489"/>
              <a:chExt cx="2954383" cy="2660310"/>
            </a:xfrm>
          </p:grpSpPr>
          <p:sp>
            <p:nvSpPr>
              <p:cNvPr id="41" name="Text Box 3"/>
              <p:cNvSpPr txBox="1">
                <a:spLocks noChangeArrowheads="1"/>
              </p:cNvSpPr>
              <p:nvPr/>
            </p:nvSpPr>
            <p:spPr bwMode="auto">
              <a:xfrm>
                <a:off x="5116829" y="4343399"/>
                <a:ext cx="1817372" cy="1676400"/>
              </a:xfrm>
              <a:prstGeom prst="teardrop">
                <a:avLst>
                  <a:gd name="adj" fmla="val 178925"/>
                </a:avLst>
              </a:prstGeom>
              <a:gradFill flip="none" rotWithShape="1">
                <a:gsLst>
                  <a:gs pos="0">
                    <a:schemeClr val="accent5">
                      <a:lumMod val="75000"/>
                      <a:tint val="66000"/>
                      <a:satMod val="160000"/>
                    </a:schemeClr>
                  </a:gs>
                  <a:gs pos="50000">
                    <a:schemeClr val="accent5">
                      <a:lumMod val="75000"/>
                      <a:tint val="44500"/>
                      <a:satMod val="160000"/>
                    </a:schemeClr>
                  </a:gs>
                  <a:gs pos="100000">
                    <a:schemeClr val="accent5">
                      <a:lumMod val="75000"/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b" anchorCtr="0">
                <a:noAutofit/>
              </a:bodyPr>
              <a:lstStyle/>
              <a:p>
                <a:pPr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700" b="1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Science</a:t>
                </a:r>
                <a:br>
                  <a:rPr lang="en-US" sz="1700" b="1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17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Coalition</a:t>
                </a:r>
              </a:p>
            </p:txBody>
          </p:sp>
          <p:sp>
            <p:nvSpPr>
              <p:cNvPr id="42" name="Text Box 3"/>
              <p:cNvSpPr txBox="1">
                <a:spLocks noChangeArrowheads="1"/>
              </p:cNvSpPr>
              <p:nvPr/>
            </p:nvSpPr>
            <p:spPr bwMode="auto">
              <a:xfrm>
                <a:off x="6253841" y="4313424"/>
                <a:ext cx="1817371" cy="1706375"/>
              </a:xfrm>
              <a:prstGeom prst="teardrop">
                <a:avLst>
                  <a:gd name="adj" fmla="val 153274"/>
                </a:avLst>
              </a:prstGeom>
              <a:gradFill flip="none" rotWithShape="1">
                <a:gsLst>
                  <a:gs pos="0">
                    <a:schemeClr val="accent5">
                      <a:lumMod val="75000"/>
                      <a:tint val="66000"/>
                      <a:satMod val="160000"/>
                    </a:schemeClr>
                  </a:gs>
                  <a:gs pos="50000">
                    <a:schemeClr val="accent5">
                      <a:lumMod val="75000"/>
                      <a:tint val="44500"/>
                      <a:satMod val="160000"/>
                    </a:schemeClr>
                  </a:gs>
                  <a:gs pos="100000">
                    <a:schemeClr val="accent5">
                      <a:lumMod val="75000"/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b" anchorCtr="0">
                <a:noAutofit/>
              </a:bodyPr>
              <a:lstStyle/>
              <a:p>
                <a:pPr algn="r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700" b="1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Stakeholder</a:t>
                </a:r>
                <a:br>
                  <a:rPr lang="en-US" sz="1700" b="1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16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Coalition</a:t>
                </a:r>
              </a:p>
            </p:txBody>
          </p:sp>
          <p:sp>
            <p:nvSpPr>
              <p:cNvPr id="43" name="Text Box 3"/>
              <p:cNvSpPr txBox="1">
                <a:spLocks noChangeArrowheads="1"/>
              </p:cNvSpPr>
              <p:nvPr/>
            </p:nvSpPr>
            <p:spPr bwMode="auto">
              <a:xfrm>
                <a:off x="5714999" y="3359489"/>
                <a:ext cx="1717493" cy="1676400"/>
              </a:xfrm>
              <a:prstGeom prst="teardrop">
                <a:avLst>
                  <a:gd name="adj" fmla="val 158460"/>
                </a:avLst>
              </a:prstGeom>
              <a:gradFill flip="none" rotWithShape="1">
                <a:gsLst>
                  <a:gs pos="0">
                    <a:schemeClr val="accent5">
                      <a:lumMod val="75000"/>
                      <a:tint val="66000"/>
                      <a:satMod val="160000"/>
                    </a:schemeClr>
                  </a:gs>
                  <a:gs pos="50000">
                    <a:schemeClr val="accent5">
                      <a:lumMod val="75000"/>
                      <a:tint val="44500"/>
                      <a:satMod val="160000"/>
                    </a:schemeClr>
                  </a:gs>
                  <a:gs pos="100000">
                    <a:schemeClr val="accent5">
                      <a:lumMod val="75000"/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200" b="1" dirty="0" smtClean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700" b="1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Sponsor</a:t>
                </a:r>
              </a:p>
              <a:p>
                <a:pPr algn="ctr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700" b="1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Coalition</a:t>
                </a:r>
                <a:endParaRPr lang="en-US" sz="17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5694860" y="3917902"/>
              <a:ext cx="2543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rgbClr val="4BACC6">
                      <a:lumMod val="75000"/>
                    </a:srgbClr>
                  </a:solidFill>
                  <a:latin typeface="Calibri"/>
                </a:rPr>
                <a:t>e</a:t>
              </a:r>
              <a:r>
                <a:rPr lang="en-US" sz="1600" dirty="0" smtClean="0">
                  <a:solidFill>
                    <a:srgbClr val="4BACC6">
                      <a:lumMod val="75000"/>
                    </a:srgbClr>
                  </a:solidFill>
                  <a:latin typeface="Calibri"/>
                </a:rPr>
                <a:t>nsuring consistency &amp; </a:t>
              </a:r>
              <a:br>
                <a:rPr lang="en-US" sz="1600" dirty="0" smtClean="0">
                  <a:solidFill>
                    <a:srgbClr val="4BACC6">
                      <a:lumMod val="75000"/>
                    </a:srgbClr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4BACC6">
                      <a:lumMod val="75000"/>
                    </a:srgbClr>
                  </a:solidFill>
                  <a:latin typeface="Calibri"/>
                </a:rPr>
                <a:t>usefulness of outputs</a:t>
              </a:r>
              <a:endParaRPr lang="en-US" sz="1600" dirty="0">
                <a:solidFill>
                  <a:srgbClr val="4BACC6">
                    <a:lumMod val="75000"/>
                  </a:srgbClr>
                </a:solidFill>
                <a:latin typeface="Calibri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751504" y="1635862"/>
            <a:ext cx="3307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Consists of three major coalitions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89998" y="2132856"/>
            <a:ext cx="3524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Organized into the following groups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684213" y="455613"/>
            <a:ext cx="7997825" cy="72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00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WFaS</a:t>
            </a:r>
            <a:r>
              <a:rPr lang="en-US" sz="4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Project Structure</a:t>
            </a:r>
            <a:endParaRPr lang="en-US" sz="40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1" y="5301208"/>
            <a:ext cx="20669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69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ocument\Article\NATGEO\Global_Water_Wedge\WadaY_etal_2014\ngeo2241-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59" y="479810"/>
            <a:ext cx="7732449" cy="43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4751273"/>
            <a:ext cx="883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We </a:t>
            </a:r>
            <a:r>
              <a:rPr lang="en-US" sz="1600" b="1" dirty="0"/>
              <a:t>present six strategies, or water-stress wedges, that collectively lead to a reduction in the population affected by water stress by 2050, despite an increasing population. </a:t>
            </a:r>
            <a:endParaRPr lang="en-US" sz="1600" b="1" dirty="0" smtClean="0"/>
          </a:p>
          <a:p>
            <a:r>
              <a:rPr lang="en-US" sz="1600" b="1" dirty="0"/>
              <a:t> </a:t>
            </a:r>
            <a:r>
              <a:rPr lang="en-US" sz="1600" b="1" dirty="0" smtClean="0"/>
              <a:t>- Water </a:t>
            </a:r>
            <a:r>
              <a:rPr lang="en-US" sz="1600" b="1" dirty="0"/>
              <a:t>productivity – </a:t>
            </a:r>
            <a:r>
              <a:rPr lang="en-US" sz="1600" b="1" dirty="0" smtClean="0"/>
              <a:t>crop per drop</a:t>
            </a:r>
          </a:p>
          <a:p>
            <a:r>
              <a:rPr lang="en-US" sz="1600" b="1" dirty="0"/>
              <a:t> </a:t>
            </a:r>
            <a:r>
              <a:rPr lang="en-US" sz="1600" b="1" dirty="0" smtClean="0"/>
              <a:t>- Irrigation efficiency – decrease losses</a:t>
            </a:r>
          </a:p>
          <a:p>
            <a:r>
              <a:rPr lang="en-US" sz="1600" b="1" dirty="0"/>
              <a:t> </a:t>
            </a:r>
            <a:r>
              <a:rPr lang="en-US" sz="1600" b="1" dirty="0" smtClean="0"/>
              <a:t>- Water use intensity – industry and domestic</a:t>
            </a:r>
          </a:p>
          <a:p>
            <a:r>
              <a:rPr lang="en-US" sz="1600" b="1" dirty="0"/>
              <a:t> - </a:t>
            </a:r>
            <a:r>
              <a:rPr lang="en-US" sz="1600" b="1" dirty="0" smtClean="0"/>
              <a:t>Population</a:t>
            </a:r>
          </a:p>
          <a:p>
            <a:r>
              <a:rPr lang="en-US" sz="1600" b="1" dirty="0" smtClean="0"/>
              <a:t> - Reservoir storage</a:t>
            </a:r>
          </a:p>
          <a:p>
            <a:r>
              <a:rPr lang="en-US" sz="1600" b="1" dirty="0"/>
              <a:t> </a:t>
            </a:r>
            <a:r>
              <a:rPr lang="en-US" sz="1600" b="1" dirty="0" smtClean="0"/>
              <a:t>- Desalination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4048" y="6474822"/>
            <a:ext cx="4032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i="1" dirty="0" smtClean="0"/>
              <a:t>Wada et al. (2014), Nature </a:t>
            </a:r>
            <a:r>
              <a:rPr lang="nl-NL" sz="1600" i="1" dirty="0" err="1" smtClean="0"/>
              <a:t>Geoscience</a:t>
            </a:r>
            <a:endParaRPr lang="nl-NL" sz="1600" i="1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512" y="3583"/>
            <a:ext cx="88392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ja-JP" sz="3200" b="1" kern="0" dirty="0" smtClean="0">
                <a:solidFill>
                  <a:schemeClr val="accent2"/>
                </a:solidFill>
                <a:ea typeface="ＭＳ Ｐゴシック" pitchFamily="50" charset="-128"/>
              </a:rPr>
              <a:t>Reducing Water Scarcity Possibly by 2050</a:t>
            </a:r>
            <a:endParaRPr lang="en-US" altLang="ja-JP" sz="3200" b="1" kern="0" dirty="0" smtClean="0">
              <a:solidFill>
                <a:schemeClr val="accent2"/>
              </a:solidFill>
              <a:ea typeface="ＭＳ Ｐゴシック" pitchFamily="50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5301208"/>
            <a:ext cx="4775448" cy="93610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228600" y="6237312"/>
            <a:ext cx="4775448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tangle 2"/>
          <p:cNvSpPr/>
          <p:nvPr/>
        </p:nvSpPr>
        <p:spPr>
          <a:xfrm>
            <a:off x="5292080" y="5661248"/>
            <a:ext cx="2880320" cy="720080"/>
          </a:xfrm>
          <a:prstGeom prst="rect">
            <a:avLst/>
          </a:prstGeom>
          <a:noFill/>
          <a:ln w="635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rgbClr val="FF9900"/>
                </a:solidFill>
              </a:rPr>
              <a:t>Soft </a:t>
            </a:r>
            <a:r>
              <a:rPr lang="nl-NL" b="1" dirty="0" err="1" smtClean="0">
                <a:solidFill>
                  <a:srgbClr val="FF9900"/>
                </a:solidFill>
              </a:rPr>
              <a:t>path</a:t>
            </a:r>
            <a:r>
              <a:rPr lang="nl-NL" b="1" dirty="0" smtClean="0">
                <a:solidFill>
                  <a:srgbClr val="FF9900"/>
                </a:solidFill>
              </a:rPr>
              <a:t> </a:t>
            </a:r>
            <a:r>
              <a:rPr lang="nl-NL" b="1" dirty="0" smtClean="0">
                <a:solidFill>
                  <a:schemeClr val="tx1"/>
                </a:solidFill>
              </a:rPr>
              <a:t>vs. </a:t>
            </a:r>
            <a:r>
              <a:rPr lang="nl-NL" b="1" dirty="0" smtClean="0">
                <a:solidFill>
                  <a:srgbClr val="FF0000"/>
                </a:solidFill>
              </a:rPr>
              <a:t>Hard </a:t>
            </a:r>
            <a:r>
              <a:rPr lang="nl-NL" b="1" dirty="0" err="1" smtClean="0">
                <a:solidFill>
                  <a:srgbClr val="FF0000"/>
                </a:solidFill>
              </a:rPr>
              <a:t>path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20072" y="3140968"/>
            <a:ext cx="2592288" cy="64807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err="1" smtClean="0">
                <a:solidFill>
                  <a:schemeClr val="tx1"/>
                </a:solidFill>
              </a:rPr>
              <a:t>Each</a:t>
            </a:r>
            <a:r>
              <a:rPr lang="nl-NL" sz="2000" b="1" dirty="0" smtClean="0">
                <a:solidFill>
                  <a:schemeClr val="tx1"/>
                </a:solidFill>
              </a:rPr>
              <a:t> solution </a:t>
            </a:r>
          </a:p>
          <a:p>
            <a:pPr algn="ctr"/>
            <a:r>
              <a:rPr lang="nl-NL" sz="2000" b="1" dirty="0" smtClean="0">
                <a:solidFill>
                  <a:schemeClr val="tx1"/>
                </a:solidFill>
              </a:rPr>
              <a:t>= 2% </a:t>
            </a:r>
            <a:r>
              <a:rPr lang="nl-NL" sz="2000" b="1" dirty="0" err="1" smtClean="0">
                <a:solidFill>
                  <a:schemeClr val="tx1"/>
                </a:solidFill>
              </a:rPr>
              <a:t>reduction</a:t>
            </a:r>
            <a:endParaRPr lang="nl-NL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4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770654A-6EBE-41E9-8AB9-8B1FC741A676}" type="slidenum">
              <a:rPr lang="ja-JP" altLang="en-US" smtClean="0"/>
              <a:pPr>
                <a:defRPr/>
              </a:pPr>
              <a:t>7</a:t>
            </a:fld>
            <a:endParaRPr lang="en-US" altLang="ja-JP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9" y="35422"/>
            <a:ext cx="4828753" cy="317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654" y="200016"/>
            <a:ext cx="4422858" cy="294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038475"/>
            <a:ext cx="31908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01008"/>
            <a:ext cx="540067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11560" y="548680"/>
            <a:ext cx="3672408" cy="936104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Improvement </a:t>
            </a:r>
            <a:r>
              <a:rPr lang="en-US" sz="2000" b="1" dirty="0">
                <a:solidFill>
                  <a:schemeClr val="bg1"/>
                </a:solidFill>
              </a:rPr>
              <a:t>in </a:t>
            </a:r>
            <a:r>
              <a:rPr lang="en-US" sz="2000" b="1" dirty="0" smtClean="0">
                <a:solidFill>
                  <a:schemeClr val="bg1"/>
                </a:solidFill>
              </a:rPr>
              <a:t>water productivity at 0.5</a:t>
            </a:r>
            <a:r>
              <a:rPr lang="en-US" sz="2000" b="1" dirty="0">
                <a:solidFill>
                  <a:schemeClr val="bg1"/>
                </a:solidFill>
              </a:rPr>
              <a:t>% per year (20</a:t>
            </a:r>
            <a:r>
              <a:rPr lang="en-US" sz="2000" b="1" dirty="0" smtClean="0">
                <a:solidFill>
                  <a:schemeClr val="bg1"/>
                </a:solidFill>
              </a:rPr>
              <a:t>% by 2050)</a:t>
            </a:r>
            <a:endParaRPr lang="nl-NL" sz="2000" b="1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48064" y="2060848"/>
            <a:ext cx="3672408" cy="936104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Efficiency increase by </a:t>
            </a:r>
            <a:r>
              <a:rPr lang="en-US" sz="2000" b="1" dirty="0">
                <a:solidFill>
                  <a:schemeClr val="bg1"/>
                </a:solidFill>
              </a:rPr>
              <a:t>1% per year (40</a:t>
            </a:r>
            <a:r>
              <a:rPr lang="en-US" sz="2000" b="1" dirty="0" smtClean="0">
                <a:solidFill>
                  <a:schemeClr val="bg1"/>
                </a:solidFill>
              </a:rPr>
              <a:t>% by 2050)</a:t>
            </a:r>
            <a:endParaRPr lang="nl-NL" sz="2000" b="1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36096" y="5877272"/>
            <a:ext cx="3672408" cy="936104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Limit population growth by 0.5 billion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(8.5 billion by 2050)</a:t>
            </a:r>
            <a:endParaRPr lang="nl-NL" sz="20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496" y="5877272"/>
            <a:ext cx="3672408" cy="936104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I</a:t>
            </a:r>
            <a:r>
              <a:rPr lang="en-US" sz="2000" b="1" dirty="0" smtClean="0">
                <a:solidFill>
                  <a:schemeClr val="bg1"/>
                </a:solidFill>
              </a:rPr>
              <a:t>mprovement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of 0.5% per year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(</a:t>
            </a:r>
            <a:r>
              <a:rPr lang="en-US" sz="2000" b="1" dirty="0">
                <a:solidFill>
                  <a:schemeClr val="bg1"/>
                </a:solidFill>
              </a:rPr>
              <a:t>20% </a:t>
            </a:r>
            <a:r>
              <a:rPr lang="en-US" sz="2000" b="1" dirty="0" smtClean="0">
                <a:solidFill>
                  <a:schemeClr val="bg1"/>
                </a:solidFill>
              </a:rPr>
              <a:t>by </a:t>
            </a:r>
            <a:r>
              <a:rPr lang="en-US" sz="2000" b="1" dirty="0">
                <a:solidFill>
                  <a:schemeClr val="bg1"/>
                </a:solidFill>
              </a:rPr>
              <a:t>total</a:t>
            </a:r>
            <a:r>
              <a:rPr lang="en-US" sz="2000" b="1" dirty="0" smtClean="0">
                <a:solidFill>
                  <a:schemeClr val="bg1"/>
                </a:solidFill>
              </a:rPr>
              <a:t>)</a:t>
            </a:r>
            <a:endParaRPr lang="nl-NL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6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770654A-6EBE-41E9-8AB9-8B1FC741A676}" type="slidenum">
              <a:rPr lang="ja-JP" altLang="en-US" smtClean="0"/>
              <a:pPr>
                <a:defRPr/>
              </a:pPr>
              <a:t>8</a:t>
            </a:fld>
            <a:endParaRPr lang="en-US" altLang="ja-JP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2" y="26268"/>
            <a:ext cx="4486300" cy="350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4365104"/>
            <a:ext cx="3990072" cy="195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2884884"/>
            <a:ext cx="56197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076056" y="116632"/>
            <a:ext cx="3672408" cy="115212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Additional </a:t>
            </a:r>
            <a:r>
              <a:rPr lang="en-US" sz="2000" b="1" dirty="0">
                <a:solidFill>
                  <a:schemeClr val="bg1"/>
                </a:solidFill>
              </a:rPr>
              <a:t>600 km</a:t>
            </a:r>
            <a:r>
              <a:rPr lang="en-US" sz="2000" b="1" baseline="30000" dirty="0">
                <a:solidFill>
                  <a:schemeClr val="bg1"/>
                </a:solidFill>
              </a:rPr>
              <a:t>3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reservoir storage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(by 2050)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US$ 10 billion??</a:t>
            </a:r>
            <a:endParaRPr lang="nl-NL" sz="20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76056" y="1556792"/>
            <a:ext cx="3672408" cy="122413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50 times increase in desalination capacity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(by 2050)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US$ 20 billion??</a:t>
            </a:r>
            <a:endParaRPr lang="nl-NL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07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770654A-6EBE-41E9-8AB9-8B1FC741A676}" type="slidenum">
              <a:rPr lang="ja-JP" altLang="en-US" smtClean="0"/>
              <a:pPr>
                <a:defRPr/>
              </a:pPr>
              <a:t>9</a:t>
            </a:fld>
            <a:endParaRPr lang="en-US" altLang="ja-JP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820467"/>
            <a:ext cx="9050690" cy="6037533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808" y="115888"/>
            <a:ext cx="8229600" cy="504825"/>
          </a:xfrm>
        </p:spPr>
        <p:txBody>
          <a:bodyPr anchor="t">
            <a:noAutofit/>
          </a:bodyPr>
          <a:lstStyle/>
          <a:p>
            <a:pPr eaLnBrk="1" hangingPunct="1"/>
            <a:r>
              <a:rPr lang="en-US" altLang="ja-JP" sz="3600" b="1" dirty="0" smtClean="0">
                <a:solidFill>
                  <a:srgbClr val="003399"/>
                </a:solidFill>
                <a:ea typeface="ＭＳ Ｐゴシック" pitchFamily="50" charset="-128"/>
              </a:rPr>
              <a:t>IIASA Community Water Model (</a:t>
            </a:r>
            <a:r>
              <a:rPr lang="en-US" altLang="ja-JP" sz="3600" b="1" dirty="0" err="1" smtClean="0">
                <a:solidFill>
                  <a:srgbClr val="003399"/>
                </a:solidFill>
                <a:ea typeface="ＭＳ Ｐゴシック" pitchFamily="50" charset="-128"/>
              </a:rPr>
              <a:t>CWatM</a:t>
            </a:r>
            <a:r>
              <a:rPr lang="en-US" altLang="ja-JP" sz="3600" b="1" dirty="0" smtClean="0">
                <a:solidFill>
                  <a:srgbClr val="003399"/>
                </a:solidFill>
                <a:ea typeface="ＭＳ Ｐゴシック" pitchFamily="50" charset="-128"/>
              </a:rPr>
              <a:t>)</a:t>
            </a:r>
            <a:endParaRPr lang="en-US" altLang="ja-JP" sz="3600" b="1" dirty="0" smtClean="0">
              <a:solidFill>
                <a:srgbClr val="003399"/>
              </a:solidFill>
              <a:ea typeface="ＭＳ Ｐゴシック" pitchFamily="50" charset="-128"/>
            </a:endParaRPr>
          </a:p>
        </p:txBody>
      </p:sp>
      <p:grpSp>
        <p:nvGrpSpPr>
          <p:cNvPr id="10" name="Group 144"/>
          <p:cNvGrpSpPr>
            <a:grpSpLocks/>
          </p:cNvGrpSpPr>
          <p:nvPr/>
        </p:nvGrpSpPr>
        <p:grpSpPr bwMode="auto">
          <a:xfrm>
            <a:off x="7668344" y="22101"/>
            <a:ext cx="1368425" cy="1773237"/>
            <a:chOff x="1" y="506"/>
            <a:chExt cx="1110" cy="1654"/>
          </a:xfrm>
        </p:grpSpPr>
        <p:pic>
          <p:nvPicPr>
            <p:cNvPr id="11" name="Picture 145" descr="Gri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06"/>
              <a:ext cx="1110" cy="1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AutoShape 146"/>
            <p:cNvSpPr>
              <a:spLocks noChangeArrowheads="1"/>
            </p:cNvSpPr>
            <p:nvPr/>
          </p:nvSpPr>
          <p:spPr bwMode="auto">
            <a:xfrm>
              <a:off x="476" y="1797"/>
              <a:ext cx="317" cy="363"/>
            </a:xfrm>
            <a:prstGeom prst="cube">
              <a:avLst>
                <a:gd name="adj" fmla="val 2500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" name="Line 147"/>
            <p:cNvSpPr>
              <a:spLocks noChangeShapeType="1"/>
            </p:cNvSpPr>
            <p:nvPr/>
          </p:nvSpPr>
          <p:spPr bwMode="auto">
            <a:xfrm flipH="1">
              <a:off x="476" y="981"/>
              <a:ext cx="227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Line 148"/>
            <p:cNvSpPr>
              <a:spLocks noChangeShapeType="1"/>
            </p:cNvSpPr>
            <p:nvPr/>
          </p:nvSpPr>
          <p:spPr bwMode="auto">
            <a:xfrm flipH="1">
              <a:off x="703" y="981"/>
              <a:ext cx="45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Line 149"/>
            <p:cNvSpPr>
              <a:spLocks noChangeShapeType="1"/>
            </p:cNvSpPr>
            <p:nvPr/>
          </p:nvSpPr>
          <p:spPr bwMode="auto">
            <a:xfrm flipH="1">
              <a:off x="567" y="1026"/>
              <a:ext cx="136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Line 150"/>
            <p:cNvSpPr>
              <a:spLocks noChangeShapeType="1"/>
            </p:cNvSpPr>
            <p:nvPr/>
          </p:nvSpPr>
          <p:spPr bwMode="auto">
            <a:xfrm>
              <a:off x="748" y="1026"/>
              <a:ext cx="45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91947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iasa-pptx-template-dark-&amp;-light">
  <a:themeElements>
    <a:clrScheme name="iiasa-versio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iiasa-light-version">
  <a:themeElements>
    <a:clrScheme name="iiasa-version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4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WFaSBo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7_WFaSBo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iasa-light-version">
  <a:themeElements>
    <a:clrScheme name="iiasa-version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4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FaSBo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WFaSBo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WFaSBo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WFaSBo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WFaSBo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WFaSBo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iiasa-pptx-template-dark-&amp;-light</Template>
  <TotalTime>0</TotalTime>
  <Words>669</Words>
  <Application>Microsoft Office PowerPoint</Application>
  <PresentationFormat>On-screen Show (4:3)</PresentationFormat>
  <Paragraphs>129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iiasa-pptx-template-dark-&amp;-light</vt:lpstr>
      <vt:lpstr>iiasa-light-version</vt:lpstr>
      <vt:lpstr>WFaSBody</vt:lpstr>
      <vt:lpstr>1_WFaSBody</vt:lpstr>
      <vt:lpstr>2_WFaSBody</vt:lpstr>
      <vt:lpstr>3_WFaSBody</vt:lpstr>
      <vt:lpstr>4_WFaSBody</vt:lpstr>
      <vt:lpstr>5_WFaSBody</vt:lpstr>
      <vt:lpstr>3_Office テーマ</vt:lpstr>
      <vt:lpstr>1_iiasa-light-version</vt:lpstr>
      <vt:lpstr>6_WFaSBody</vt:lpstr>
      <vt:lpstr>7_WFaSBody</vt:lpstr>
      <vt:lpstr>IIASA’s Water Program:  History, Strategy, and Progress</vt:lpstr>
      <vt:lpstr>PowerPoint Presentation</vt:lpstr>
      <vt:lpstr>Mission: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IIASA Community Water Model (CWatM)</vt:lpstr>
      <vt:lpstr>Nexus Integration towards SDGs</vt:lpstr>
    </vt:vector>
  </TitlesOfParts>
  <Company>IIASA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teply</dc:creator>
  <cp:lastModifiedBy>Yoshihide Wada</cp:lastModifiedBy>
  <cp:revision>276</cp:revision>
  <cp:lastPrinted>2015-09-06T19:25:42Z</cp:lastPrinted>
  <dcterms:created xsi:type="dcterms:W3CDTF">2012-04-11T12:26:19Z</dcterms:created>
  <dcterms:modified xsi:type="dcterms:W3CDTF">2017-02-16T08:00:02Z</dcterms:modified>
</cp:coreProperties>
</file>