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  <p:sldMasterId id="2147483665" r:id="rId2"/>
    <p:sldMasterId id="2147483730" r:id="rId3"/>
  </p:sldMasterIdLst>
  <p:notesMasterIdLst>
    <p:notesMasterId r:id="rId10"/>
  </p:notesMasterIdLst>
  <p:handoutMasterIdLst>
    <p:handoutMasterId r:id="rId11"/>
  </p:handoutMasterIdLst>
  <p:sldIdLst>
    <p:sldId id="280" r:id="rId4"/>
    <p:sldId id="323" r:id="rId5"/>
    <p:sldId id="324" r:id="rId6"/>
    <p:sldId id="326" r:id="rId7"/>
    <p:sldId id="325" r:id="rId8"/>
    <p:sldId id="327" r:id="rId9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99"/>
    <a:srgbClr val="F29C00"/>
    <a:srgbClr val="8B8BE9"/>
    <a:srgbClr val="F27F00"/>
    <a:srgbClr val="A4A4EE"/>
    <a:srgbClr val="A3CBF7"/>
    <a:srgbClr val="F68100"/>
    <a:srgbClr val="D6A300"/>
    <a:srgbClr val="9E9EE2"/>
    <a:srgbClr val="BFBF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248" autoAdjust="0"/>
    <p:restoredTop sz="94697" autoAdjust="0"/>
  </p:normalViewPr>
  <p:slideViewPr>
    <p:cSldViewPr>
      <p:cViewPr varScale="1">
        <p:scale>
          <a:sx n="147" d="100"/>
          <a:sy n="147" d="100"/>
        </p:scale>
        <p:origin x="307" y="101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1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F12EA0-24DB-4960-B507-E6241E3AA97D}" type="datetimeFigureOut">
              <a:rPr lang="en-US" smtClean="0"/>
              <a:t>16-Feb-17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56ECEF-C4E3-48B8-8D90-2D9BC2F4D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27713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8" y="0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A5B0D0-DAB1-48E9-88DE-26C713C7A900}" type="datetimeFigureOut">
              <a:rPr lang="en-US" smtClean="0"/>
              <a:t>16-Feb-17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19138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3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8" y="9119473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989842-49CE-4363-ADB8-44129B846E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6194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 descr="entry-slide-title-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9525"/>
            <a:ext cx="9144000" cy="6877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202" name="Rectangle 10"/>
          <p:cNvSpPr>
            <a:spLocks noGrp="1" noChangeArrowheads="1"/>
          </p:cNvSpPr>
          <p:nvPr>
            <p:ph type="ctrTitle"/>
          </p:nvPr>
        </p:nvSpPr>
        <p:spPr>
          <a:xfrm>
            <a:off x="2513013" y="1919288"/>
            <a:ext cx="6630987" cy="1470025"/>
          </a:xfrm>
        </p:spPr>
        <p:txBody>
          <a:bodyPr lIns="457200" rIns="457200" anchor="ctr"/>
          <a:lstStyle>
            <a:lvl1pPr>
              <a:defRPr>
                <a:solidFill>
                  <a:srgbClr val="003399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203" name="Rectangle 11"/>
          <p:cNvSpPr>
            <a:spLocks noGrp="1" noChangeArrowheads="1"/>
          </p:cNvSpPr>
          <p:nvPr>
            <p:ph type="subTitle" idx="1"/>
          </p:nvPr>
        </p:nvSpPr>
        <p:spPr>
          <a:xfrm>
            <a:off x="2513013" y="3886200"/>
            <a:ext cx="6627812" cy="1752600"/>
          </a:xfrm>
        </p:spPr>
        <p:txBody>
          <a:bodyPr lIns="457200" rIns="457200"/>
          <a:lstStyle>
            <a:lvl1pPr marL="0" indent="0">
              <a:buFontTx/>
              <a:buNone/>
              <a:defRPr>
                <a:solidFill>
                  <a:srgbClr val="003399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092950" y="6516688"/>
            <a:ext cx="1582738" cy="320675"/>
          </a:xfrm>
        </p:spPr>
        <p:txBody>
          <a:bodyPr/>
          <a:lstStyle>
            <a:lvl1pPr>
              <a:defRPr>
                <a:solidFill>
                  <a:srgbClr val="003399"/>
                </a:solidFill>
              </a:defRPr>
            </a:lvl1pPr>
          </a:lstStyle>
          <a:p>
            <a:pPr>
              <a:defRPr/>
            </a:pPr>
            <a:fld id="{1E4312B2-5599-4BAB-9629-F8FF3E2D26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3375" y="455613"/>
            <a:ext cx="1998663" cy="56705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4213" y="455613"/>
            <a:ext cx="5846762" cy="56705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56F685-8D31-4F3D-8A52-5F9F92A1AC1B}" type="slidenum">
              <a:rPr lang="en-US"/>
              <a:pPr>
                <a:defRPr/>
              </a:pPr>
              <a:t>‹#›</a:t>
            </a:fld>
            <a:r>
              <a:rPr lang="en-US"/>
              <a:t>, date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entry-slide-title-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9525"/>
            <a:ext cx="9144000" cy="6877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6505" name="Rectangle 9"/>
          <p:cNvSpPr>
            <a:spLocks noGrp="1" noChangeArrowheads="1"/>
          </p:cNvSpPr>
          <p:nvPr>
            <p:ph type="ctrTitle"/>
          </p:nvPr>
        </p:nvSpPr>
        <p:spPr>
          <a:xfrm>
            <a:off x="2513013" y="1919288"/>
            <a:ext cx="6630987" cy="1470025"/>
          </a:xfrm>
        </p:spPr>
        <p:txBody>
          <a:bodyPr lIns="457200" rIns="457200" anchor="ctr"/>
          <a:lstStyle>
            <a:lvl1pPr>
              <a:defRPr sz="4500"/>
            </a:lvl1pPr>
          </a:lstStyle>
          <a:p>
            <a:r>
              <a:rPr lang="en-US" dirty="0"/>
              <a:t>Click to edit Master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  <p:sp>
        <p:nvSpPr>
          <p:cNvPr id="106506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2513013" y="3886200"/>
            <a:ext cx="6627812" cy="1752600"/>
          </a:xfrm>
        </p:spPr>
        <p:txBody>
          <a:bodyPr lIns="457200" rIns="457200"/>
          <a:lstStyle>
            <a:lvl1pPr marL="0" indent="0">
              <a:buFontTx/>
              <a:buNone/>
              <a:defRPr/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092950" y="6516688"/>
            <a:ext cx="1582738" cy="3206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6694AA-2A09-4281-A0AC-055865A5D5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14CD66-9604-4305-B5A8-78B29733E3FB}" type="slidenum">
              <a:rPr lang="en-US"/>
              <a:pPr>
                <a:defRPr/>
              </a:pPr>
              <a:t>‹#›</a:t>
            </a:fld>
            <a:r>
              <a:rPr lang="en-US"/>
              <a:t>, date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3" y="1600200"/>
            <a:ext cx="392271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9325" y="1600200"/>
            <a:ext cx="3922713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642101-ADE3-4411-8509-CE09211AA481}" type="slidenum">
              <a:rPr lang="en-US"/>
              <a:pPr>
                <a:defRPr/>
              </a:pPr>
              <a:t>‹#›</a:t>
            </a:fld>
            <a:r>
              <a:rPr lang="en-US"/>
              <a:t>, date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857529-EAD9-48B3-91A9-187C3E17D5BF}" type="slidenum">
              <a:rPr lang="en-US"/>
              <a:pPr>
                <a:defRPr/>
              </a:pPr>
              <a:t>‹#›</a:t>
            </a:fld>
            <a:r>
              <a:rPr lang="en-US"/>
              <a:t>, date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B575DE-90EA-43E8-99E7-C79D7B8D1FF9}" type="slidenum">
              <a:rPr lang="en-US"/>
              <a:pPr>
                <a:defRPr/>
              </a:pPr>
              <a:t>‹#›</a:t>
            </a:fld>
            <a:r>
              <a:rPr lang="en-US"/>
              <a:t>, date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B785DD-37C5-4445-A386-69E4688B873F}" type="slidenum">
              <a:rPr lang="en-US"/>
              <a:pPr>
                <a:defRPr/>
              </a:pPr>
              <a:t>‹#›</a:t>
            </a:fld>
            <a:r>
              <a:rPr lang="en-US"/>
              <a:t>, date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2A11DA-FCFA-40A2-8A7C-551411CC873A}" type="slidenum">
              <a:rPr lang="en-US"/>
              <a:pPr>
                <a:defRPr/>
              </a:pPr>
              <a:t>‹#›</a:t>
            </a:fld>
            <a:r>
              <a:rPr lang="en-US"/>
              <a:t>, date</a:t>
            </a: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A39C79-261A-4A22-ACC0-31F52339D5E6}" type="slidenum">
              <a:rPr lang="en-US"/>
              <a:pPr>
                <a:defRPr/>
              </a:pPr>
              <a:t>‹#›</a:t>
            </a:fld>
            <a:r>
              <a:rPr lang="en-US"/>
              <a:t>, date</a:t>
            </a: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2F412E-6CE6-4894-9AD8-4FECDCDD323A}" type="slidenum">
              <a:rPr lang="en-US"/>
              <a:pPr>
                <a:defRPr/>
              </a:pPr>
              <a:t>‹#›</a:t>
            </a:fld>
            <a:r>
              <a:rPr lang="en-US"/>
              <a:t>, date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2CA046-3722-4950-924C-5359C54C5ADE}" type="slidenum">
              <a:rPr lang="en-US"/>
              <a:pPr>
                <a:defRPr/>
              </a:pPr>
              <a:t>‹#›</a:t>
            </a:fld>
            <a:r>
              <a:rPr lang="en-US"/>
              <a:t>, date</a:t>
            </a: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3375" y="455613"/>
            <a:ext cx="1998663" cy="56705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4213" y="455613"/>
            <a:ext cx="5846762" cy="56705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65EA59-A23C-4E7E-9995-208EA4FE05B4}" type="slidenum">
              <a:rPr lang="en-US"/>
              <a:pPr>
                <a:defRPr/>
              </a:pPr>
              <a:t>‹#›</a:t>
            </a:fld>
            <a:r>
              <a:rPr lang="en-US"/>
              <a:t>, date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 descr="entry-slide-title-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9525"/>
            <a:ext cx="9144000" cy="6877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202" name="Rectangle 10"/>
          <p:cNvSpPr>
            <a:spLocks noGrp="1" noChangeArrowheads="1"/>
          </p:cNvSpPr>
          <p:nvPr>
            <p:ph type="ctrTitle"/>
          </p:nvPr>
        </p:nvSpPr>
        <p:spPr>
          <a:xfrm>
            <a:off x="2513013" y="1919288"/>
            <a:ext cx="6630987" cy="1470025"/>
          </a:xfrm>
        </p:spPr>
        <p:txBody>
          <a:bodyPr lIns="457200" rIns="457200" anchor="ctr"/>
          <a:lstStyle>
            <a:lvl1pPr>
              <a:defRPr>
                <a:solidFill>
                  <a:srgbClr val="003399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203" name="Rectangle 11"/>
          <p:cNvSpPr>
            <a:spLocks noGrp="1" noChangeArrowheads="1"/>
          </p:cNvSpPr>
          <p:nvPr>
            <p:ph type="subTitle" idx="1"/>
          </p:nvPr>
        </p:nvSpPr>
        <p:spPr>
          <a:xfrm>
            <a:off x="2513013" y="3886200"/>
            <a:ext cx="6627812" cy="1752600"/>
          </a:xfrm>
        </p:spPr>
        <p:txBody>
          <a:bodyPr lIns="457200" rIns="457200"/>
          <a:lstStyle>
            <a:lvl1pPr marL="0" indent="0">
              <a:buFontTx/>
              <a:buNone/>
              <a:defRPr>
                <a:solidFill>
                  <a:srgbClr val="003399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092950" y="6516688"/>
            <a:ext cx="1582738" cy="320675"/>
          </a:xfrm>
        </p:spPr>
        <p:txBody>
          <a:bodyPr/>
          <a:lstStyle>
            <a:lvl1pPr>
              <a:defRPr>
                <a:solidFill>
                  <a:srgbClr val="003399"/>
                </a:solidFill>
              </a:defRPr>
            </a:lvl1pPr>
          </a:lstStyle>
          <a:p>
            <a:pPr>
              <a:defRPr/>
            </a:pPr>
            <a:fld id="{1E4312B2-5599-4BAB-9629-F8FF3E2D26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60888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2CA046-3722-4950-924C-5359C54C5ADE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r>
              <a:rPr lang="en-US">
                <a:solidFill>
                  <a:srgbClr val="FFFFFF"/>
                </a:solidFill>
              </a:rPr>
              <a:t>, date</a:t>
            </a:r>
          </a:p>
        </p:txBody>
      </p:sp>
    </p:spTree>
    <p:extLst>
      <p:ext uri="{BB962C8B-B14F-4D97-AF65-F5344CB8AC3E}">
        <p14:creationId xmlns:p14="http://schemas.microsoft.com/office/powerpoint/2010/main" val="180137850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3" y="1600200"/>
            <a:ext cx="392271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9325" y="1600200"/>
            <a:ext cx="3922713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1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2711BC-CB1F-4E99-8CB3-0C61FE49B3B7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r>
              <a:rPr lang="en-US">
                <a:solidFill>
                  <a:srgbClr val="FFFFFF"/>
                </a:solidFill>
              </a:rPr>
              <a:t>, date</a:t>
            </a:r>
          </a:p>
        </p:txBody>
      </p:sp>
    </p:spTree>
    <p:extLst>
      <p:ext uri="{BB962C8B-B14F-4D97-AF65-F5344CB8AC3E}">
        <p14:creationId xmlns:p14="http://schemas.microsoft.com/office/powerpoint/2010/main" val="377711479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Rectangle 1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5BF2D6-F2CE-4825-AA43-5FCA2B174C18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r>
              <a:rPr lang="en-US">
                <a:solidFill>
                  <a:srgbClr val="FFFFFF"/>
                </a:solidFill>
              </a:rPr>
              <a:t>, date</a:t>
            </a:r>
          </a:p>
        </p:txBody>
      </p:sp>
    </p:spTree>
    <p:extLst>
      <p:ext uri="{BB962C8B-B14F-4D97-AF65-F5344CB8AC3E}">
        <p14:creationId xmlns:p14="http://schemas.microsoft.com/office/powerpoint/2010/main" val="215182868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93024A-A1CF-4A6E-8F6A-5095CE996DF9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r>
              <a:rPr lang="en-US">
                <a:solidFill>
                  <a:srgbClr val="FFFFFF"/>
                </a:solidFill>
              </a:rPr>
              <a:t>, date</a:t>
            </a:r>
          </a:p>
        </p:txBody>
      </p:sp>
    </p:spTree>
    <p:extLst>
      <p:ext uri="{BB962C8B-B14F-4D97-AF65-F5344CB8AC3E}">
        <p14:creationId xmlns:p14="http://schemas.microsoft.com/office/powerpoint/2010/main" val="340730230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Rectangle 1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2A010B-BAF6-40A5-B717-FF159C823536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r>
              <a:rPr lang="en-US">
                <a:solidFill>
                  <a:srgbClr val="FFFFFF"/>
                </a:solidFill>
              </a:rPr>
              <a:t>, date</a:t>
            </a:r>
          </a:p>
        </p:txBody>
      </p:sp>
    </p:spTree>
    <p:extLst>
      <p:ext uri="{BB962C8B-B14F-4D97-AF65-F5344CB8AC3E}">
        <p14:creationId xmlns:p14="http://schemas.microsoft.com/office/powerpoint/2010/main" val="374648382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1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9224A6-702E-4A01-99F0-96056F73EC9A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r>
              <a:rPr lang="en-US">
                <a:solidFill>
                  <a:srgbClr val="FFFFFF"/>
                </a:solidFill>
              </a:rPr>
              <a:t>, date</a:t>
            </a:r>
          </a:p>
        </p:txBody>
      </p:sp>
    </p:spTree>
    <p:extLst>
      <p:ext uri="{BB962C8B-B14F-4D97-AF65-F5344CB8AC3E}">
        <p14:creationId xmlns:p14="http://schemas.microsoft.com/office/powerpoint/2010/main" val="168553834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1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84531-87E1-44F5-B3D0-04F68C17036F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r>
              <a:rPr lang="en-US">
                <a:solidFill>
                  <a:srgbClr val="FFFFFF"/>
                </a:solidFill>
              </a:rPr>
              <a:t>, date</a:t>
            </a:r>
          </a:p>
        </p:txBody>
      </p:sp>
    </p:spTree>
    <p:extLst>
      <p:ext uri="{BB962C8B-B14F-4D97-AF65-F5344CB8AC3E}">
        <p14:creationId xmlns:p14="http://schemas.microsoft.com/office/powerpoint/2010/main" val="1488901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EA0DC2-634B-4A4B-A9CE-6B1EFB94E78A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r>
              <a:rPr lang="en-US">
                <a:solidFill>
                  <a:srgbClr val="FFFFFF"/>
                </a:solidFill>
              </a:rPr>
              <a:t>, date</a:t>
            </a:r>
          </a:p>
        </p:txBody>
      </p:sp>
    </p:spTree>
    <p:extLst>
      <p:ext uri="{BB962C8B-B14F-4D97-AF65-F5344CB8AC3E}">
        <p14:creationId xmlns:p14="http://schemas.microsoft.com/office/powerpoint/2010/main" val="879951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3" y="1600200"/>
            <a:ext cx="392271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9325" y="1600200"/>
            <a:ext cx="3922713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2711BC-CB1F-4E99-8CB3-0C61FE49B3B7}" type="slidenum">
              <a:rPr lang="en-US"/>
              <a:pPr>
                <a:defRPr/>
              </a:pPr>
              <a:t>‹#›</a:t>
            </a:fld>
            <a:r>
              <a:rPr lang="en-US"/>
              <a:t>, date</a:t>
            </a: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3375" y="455613"/>
            <a:ext cx="1998663" cy="56705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4213" y="455613"/>
            <a:ext cx="5846762" cy="56705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56F685-8D31-4F3D-8A52-5F9F92A1AC1B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r>
              <a:rPr lang="en-US">
                <a:solidFill>
                  <a:srgbClr val="FFFFFF"/>
                </a:solidFill>
              </a:rPr>
              <a:t>, date</a:t>
            </a:r>
          </a:p>
        </p:txBody>
      </p:sp>
    </p:spTree>
    <p:extLst>
      <p:ext uri="{BB962C8B-B14F-4D97-AF65-F5344CB8AC3E}">
        <p14:creationId xmlns:p14="http://schemas.microsoft.com/office/powerpoint/2010/main" val="33543946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5BF2D6-F2CE-4825-AA43-5FCA2B174C18}" type="slidenum">
              <a:rPr lang="en-US"/>
              <a:pPr>
                <a:defRPr/>
              </a:pPr>
              <a:t>‹#›</a:t>
            </a:fld>
            <a:r>
              <a:rPr lang="en-US"/>
              <a:t>, date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93024A-A1CF-4A6E-8F6A-5095CE996DF9}" type="slidenum">
              <a:rPr lang="en-US"/>
              <a:pPr>
                <a:defRPr/>
              </a:pPr>
              <a:t>‹#›</a:t>
            </a:fld>
            <a:r>
              <a:rPr lang="en-US"/>
              <a:t>, date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2A010B-BAF6-40A5-B717-FF159C823536}" type="slidenum">
              <a:rPr lang="en-US"/>
              <a:pPr>
                <a:defRPr/>
              </a:pPr>
              <a:t>‹#›</a:t>
            </a:fld>
            <a:r>
              <a:rPr lang="en-US"/>
              <a:t>, date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9224A6-702E-4A01-99F0-96056F73EC9A}" type="slidenum">
              <a:rPr lang="en-US"/>
              <a:pPr>
                <a:defRPr/>
              </a:pPr>
              <a:t>‹#›</a:t>
            </a:fld>
            <a:r>
              <a:rPr lang="en-US"/>
              <a:t>, date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84531-87E1-44F5-B3D0-04F68C17036F}" type="slidenum">
              <a:rPr lang="en-US"/>
              <a:pPr>
                <a:defRPr/>
              </a:pPr>
              <a:t>‹#›</a:t>
            </a:fld>
            <a:r>
              <a:rPr lang="en-US"/>
              <a:t>, date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EA0DC2-634B-4A4B-A9CE-6B1EFB94E78A}" type="slidenum">
              <a:rPr lang="en-US"/>
              <a:pPr>
                <a:defRPr/>
              </a:pPr>
              <a:t>‹#›</a:t>
            </a:fld>
            <a:r>
              <a:rPr lang="en-US"/>
              <a:t>, date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image" Target="../media/image3.jpeg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8.xml"/><Relationship Id="rId3" Type="http://schemas.openxmlformats.org/officeDocument/2006/relationships/slideLayout" Target="../slideLayouts/slideLayout23.xml"/><Relationship Id="rId7" Type="http://schemas.openxmlformats.org/officeDocument/2006/relationships/slideLayout" Target="../slideLayouts/slideLayout27.xml"/><Relationship Id="rId12" Type="http://schemas.openxmlformats.org/officeDocument/2006/relationships/image" Target="../media/image4.jpeg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6.xml"/><Relationship Id="rId11" Type="http://schemas.openxmlformats.org/officeDocument/2006/relationships/theme" Target="../theme/theme3.xml"/><Relationship Id="rId5" Type="http://schemas.openxmlformats.org/officeDocument/2006/relationships/slideLayout" Target="../slideLayouts/slideLayout25.xml"/><Relationship Id="rId10" Type="http://schemas.openxmlformats.org/officeDocument/2006/relationships/slideLayout" Target="../slideLayouts/slideLayout30.xml"/><Relationship Id="rId4" Type="http://schemas.openxmlformats.org/officeDocument/2006/relationships/slideLayout" Target="../slideLayouts/slideLayout24.xml"/><Relationship Id="rId9" Type="http://schemas.openxmlformats.org/officeDocument/2006/relationships/slideLayout" Target="../slideLayouts/slideLayout2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34EA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11" descr="entry-slide-content-dark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0" y="-9525"/>
            <a:ext cx="9144000" cy="6877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5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684213" y="455613"/>
            <a:ext cx="799782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3316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600200"/>
            <a:ext cx="7997825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7184" name="Rectangle 1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08363" y="6516688"/>
            <a:ext cx="28956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185" name="Rectangle 1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16688" y="6516688"/>
            <a:ext cx="2166937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71584800-6692-4F7A-844A-C16EE7CAB8D0}" type="slidenum">
              <a:rPr lang="en-US" smtClean="0"/>
              <a:pPr>
                <a:defRPr/>
              </a:pPr>
              <a:t>‹#›</a:t>
            </a:fld>
            <a:r>
              <a:rPr lang="en-US" dirty="0" smtClean="0"/>
              <a:t>, date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694" r:id="rId2"/>
    <p:sldLayoutId id="2147483692" r:id="rId3"/>
    <p:sldLayoutId id="2147483691" r:id="rId4"/>
    <p:sldLayoutId id="2147483690" r:id="rId5"/>
    <p:sldLayoutId id="2147483689" r:id="rId6"/>
    <p:sldLayoutId id="2147483688" r:id="rId7"/>
    <p:sldLayoutId id="2147483687" r:id="rId8"/>
    <p:sldLayoutId id="2147483686" r:id="rId9"/>
    <p:sldLayoutId id="2147483685" r:id="rId10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 Narrow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 Narrow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 Narrow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 Narrow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 Narrow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 Narrow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 Narrow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bg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bg1"/>
          </a:solidFill>
          <a:latin typeface="Arial" pitchFamily="34" charset="0"/>
          <a:cs typeface="Arial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Arial" pitchFamily="34" charset="0"/>
          <a:cs typeface="Arial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bg1"/>
          </a:solidFill>
          <a:latin typeface="Arial" pitchFamily="34" charset="0"/>
          <a:cs typeface="Arial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34EA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0" name="Picture 8" descr="entry-slide-content-light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0" y="0"/>
            <a:ext cx="9144000" cy="6877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5481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08363" y="6516688"/>
            <a:ext cx="28956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rgbClr val="0033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5482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16688" y="6516688"/>
            <a:ext cx="2166937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rgbClr val="0033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0CCA0B88-0A52-4D2E-93D1-C5B7E15B7FE4}" type="slidenum">
              <a:rPr lang="en-US" smtClean="0"/>
              <a:pPr>
                <a:defRPr/>
              </a:pPr>
              <a:t>‹#›</a:t>
            </a:fld>
            <a:r>
              <a:rPr lang="en-US" dirty="0" smtClean="0"/>
              <a:t>, date</a:t>
            </a:r>
            <a:endParaRPr lang="en-US" dirty="0"/>
          </a:p>
        </p:txBody>
      </p:sp>
      <p:sp>
        <p:nvSpPr>
          <p:cNvPr id="37893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684213" y="455613"/>
            <a:ext cx="799782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37894" name="Rectangle 1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600200"/>
            <a:ext cx="7997825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  <p:sldLayoutId id="2147483714" r:id="rId2"/>
    <p:sldLayoutId id="2147483712" r:id="rId3"/>
    <p:sldLayoutId id="2147483711" r:id="rId4"/>
    <p:sldLayoutId id="2147483710" r:id="rId5"/>
    <p:sldLayoutId id="2147483709" r:id="rId6"/>
    <p:sldLayoutId id="2147483708" r:id="rId7"/>
    <p:sldLayoutId id="2147483707" r:id="rId8"/>
    <p:sldLayoutId id="2147483706" r:id="rId9"/>
    <p:sldLayoutId id="2147483705" r:id="rId10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003399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003399"/>
          </a:solidFill>
          <a:latin typeface="Arial Narrow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003399"/>
          </a:solidFill>
          <a:latin typeface="Arial Narrow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003399"/>
          </a:solidFill>
          <a:latin typeface="Arial Narrow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003399"/>
          </a:solidFill>
          <a:latin typeface="Arial Narrow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rgbClr val="003399"/>
          </a:solidFill>
          <a:latin typeface="Arial Narrow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rgbClr val="003399"/>
          </a:solidFill>
          <a:latin typeface="Arial Narrow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rgbClr val="003399"/>
          </a:solidFill>
          <a:latin typeface="Arial Narrow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rgbClr val="003399"/>
          </a:solidFill>
          <a:latin typeface="Arial Narrow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003399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3200">
          <a:solidFill>
            <a:srgbClr val="003399"/>
          </a:solidFill>
          <a:latin typeface="Arial" pitchFamily="34" charset="0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003399"/>
          </a:solidFill>
          <a:latin typeface="Arial" pitchFamily="34" charset="0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3200">
          <a:solidFill>
            <a:srgbClr val="003399"/>
          </a:solidFill>
          <a:latin typeface="Arial" pitchFamily="34" charset="0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3200">
          <a:solidFill>
            <a:srgbClr val="003399"/>
          </a:solidFill>
          <a:latin typeface="Arial" pitchFamily="34" charset="0"/>
          <a:cs typeface="Arial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3200">
          <a:solidFill>
            <a:srgbClr val="003399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3200">
          <a:solidFill>
            <a:srgbClr val="003399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3200">
          <a:solidFill>
            <a:srgbClr val="003399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3200">
          <a:solidFill>
            <a:srgbClr val="003399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34EA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11" descr="entry-slide-content-dark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0" y="-9525"/>
            <a:ext cx="9144000" cy="6877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5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684213" y="455613"/>
            <a:ext cx="799782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3316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600200"/>
            <a:ext cx="7997825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7184" name="Rectangle 1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08363" y="6516688"/>
            <a:ext cx="28956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7185" name="Rectangle 1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16688" y="6516688"/>
            <a:ext cx="2166937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71584800-6692-4F7A-844A-C16EE7CAB8D0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‹#›</a:t>
            </a:fld>
            <a:r>
              <a:rPr lang="en-US" dirty="0" smtClean="0">
                <a:solidFill>
                  <a:srgbClr val="FFFFFF"/>
                </a:solidFill>
              </a:rPr>
              <a:t>, date</a:t>
            </a:r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39730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 Narrow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 Narrow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 Narrow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 Narrow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 Narrow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 Narrow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 Narrow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bg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bg1"/>
          </a:solidFill>
          <a:latin typeface="Arial" pitchFamily="34" charset="0"/>
          <a:cs typeface="Arial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Arial" pitchFamily="34" charset="0"/>
          <a:cs typeface="Arial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bg1"/>
          </a:solidFill>
          <a:latin typeface="Arial" pitchFamily="34" charset="0"/>
          <a:cs typeface="Arial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13013" y="2438400"/>
            <a:ext cx="6630987" cy="3505200"/>
          </a:xfrm>
        </p:spPr>
        <p:txBody>
          <a:bodyPr anchor="t" anchorCtr="0"/>
          <a:lstStyle/>
          <a:p>
            <a:r>
              <a:rPr lang="en-US" sz="3500" b="1" dirty="0" smtClean="0"/>
              <a:t>Evolution and</a:t>
            </a:r>
            <a:r>
              <a:rPr lang="en-US" sz="3500" b="1" dirty="0"/>
              <a:t> </a:t>
            </a:r>
            <a:r>
              <a:rPr lang="en-US" sz="3500" b="1" dirty="0" smtClean="0"/>
              <a:t>Ecology</a:t>
            </a:r>
            <a:r>
              <a:rPr lang="en-US" sz="3500" dirty="0" smtClean="0"/>
              <a:t/>
            </a:r>
            <a:br>
              <a:rPr lang="en-US" sz="3500" dirty="0" smtClean="0"/>
            </a:b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>Ulf Dieckmann</a:t>
            </a:r>
            <a:br>
              <a:rPr lang="en-US" sz="3200" dirty="0" smtClean="0"/>
            </a:br>
            <a:r>
              <a:rPr lang="en-US" sz="3200" dirty="0" smtClean="0"/>
              <a:t>Program Director</a:t>
            </a:r>
          </a:p>
        </p:txBody>
      </p:sp>
    </p:spTree>
    <p:extLst>
      <p:ext uri="{BB962C8B-B14F-4D97-AF65-F5344CB8AC3E}">
        <p14:creationId xmlns:p14="http://schemas.microsoft.com/office/powerpoint/2010/main" val="1975187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455613"/>
            <a:ext cx="8459787" cy="1143000"/>
          </a:xfrm>
        </p:spPr>
        <p:txBody>
          <a:bodyPr/>
          <a:lstStyle/>
          <a:p>
            <a:pPr>
              <a:spcBef>
                <a:spcPts val="1500"/>
              </a:spcBef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Theme 1: Fisheries 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3568" y="1412776"/>
            <a:ext cx="4574232" cy="5445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9pPr>
          </a:lstStyle>
          <a:p>
            <a:pPr>
              <a:lnSpc>
                <a:spcPct val="95000"/>
              </a:lnSpc>
              <a:spcBef>
                <a:spcPts val="600"/>
              </a:spcBef>
            </a:pPr>
            <a:r>
              <a:rPr lang="en-US" sz="2400" dirty="0">
                <a:solidFill>
                  <a:srgbClr val="F29C00"/>
                </a:solidFill>
              </a:rPr>
              <a:t>Overarching </a:t>
            </a:r>
            <a:r>
              <a:rPr lang="en-US" sz="2400" dirty="0" smtClean="0">
                <a:solidFill>
                  <a:srgbClr val="F29C00"/>
                </a:solidFill>
              </a:rPr>
              <a:t>Objective </a:t>
            </a:r>
            <a:r>
              <a:rPr lang="en-US" sz="2400" dirty="0" smtClean="0">
                <a:solidFill>
                  <a:srgbClr val="FFFFFF"/>
                </a:solidFill>
              </a:rPr>
              <a:t>Contribute to the sustainable management of aquatic living resources through increasingly realistic modeling of the associated socio-ecological systems</a:t>
            </a:r>
          </a:p>
          <a:p>
            <a:pPr>
              <a:lnSpc>
                <a:spcPct val="95000"/>
              </a:lnSpc>
              <a:spcBef>
                <a:spcPts val="1800"/>
              </a:spcBef>
            </a:pPr>
            <a:r>
              <a:rPr lang="en-US" sz="2400" dirty="0">
                <a:solidFill>
                  <a:srgbClr val="F29C00"/>
                </a:solidFill>
              </a:rPr>
              <a:t>Illustrative Targets</a:t>
            </a:r>
            <a:r>
              <a:rPr lang="en-US" sz="2400" dirty="0" smtClean="0">
                <a:solidFill>
                  <a:srgbClr val="FFFFFF"/>
                </a:solidFill>
              </a:rPr>
              <a:t> </a:t>
            </a:r>
            <a:br>
              <a:rPr lang="en-US" sz="2400" dirty="0" smtClean="0">
                <a:solidFill>
                  <a:srgbClr val="FFFFFF"/>
                </a:solidFill>
              </a:rPr>
            </a:br>
            <a:r>
              <a:rPr lang="en-US" sz="2400" dirty="0" smtClean="0">
                <a:solidFill>
                  <a:srgbClr val="FFFFFF"/>
                </a:solidFill>
              </a:rPr>
              <a:t>Accounting for stock structure and life-history complexity, Fisheries-induced evolution, Socio-economic repercussions</a:t>
            </a:r>
          </a:p>
        </p:txBody>
      </p:sp>
    </p:spTree>
    <p:extLst>
      <p:ext uri="{BB962C8B-B14F-4D97-AF65-F5344CB8AC3E}">
        <p14:creationId xmlns:p14="http://schemas.microsoft.com/office/powerpoint/2010/main" val="3405414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455613"/>
            <a:ext cx="8459787" cy="1143000"/>
          </a:xfrm>
        </p:spPr>
        <p:txBody>
          <a:bodyPr/>
          <a:lstStyle/>
          <a:p>
            <a:pPr>
              <a:spcBef>
                <a:spcPts val="1500"/>
              </a:spcBef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Theme 2: Biodiversity 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3568" y="1412776"/>
            <a:ext cx="4421832" cy="5445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9pPr>
          </a:lstStyle>
          <a:p>
            <a:pPr>
              <a:lnSpc>
                <a:spcPct val="95000"/>
              </a:lnSpc>
              <a:spcBef>
                <a:spcPts val="600"/>
              </a:spcBef>
            </a:pPr>
            <a:r>
              <a:rPr lang="en-US" sz="2400" dirty="0" smtClean="0">
                <a:solidFill>
                  <a:srgbClr val="F29C00"/>
                </a:solidFill>
              </a:rPr>
              <a:t>Overarching Objective</a:t>
            </a:r>
            <a:r>
              <a:rPr lang="en-US" sz="2400" dirty="0" smtClean="0">
                <a:solidFill>
                  <a:srgbClr val="FFFFFF"/>
                </a:solidFill>
              </a:rPr>
              <a:t/>
            </a:r>
            <a:br>
              <a:rPr lang="en-US" sz="2400" dirty="0" smtClean="0">
                <a:solidFill>
                  <a:srgbClr val="FFFFFF"/>
                </a:solidFill>
              </a:rPr>
            </a:br>
            <a:r>
              <a:rPr lang="en-US" sz="2400" dirty="0" smtClean="0">
                <a:solidFill>
                  <a:srgbClr val="FFFFFF"/>
                </a:solidFill>
              </a:rPr>
              <a:t>Better understand the complex dynamics of biodiversity formation, maintenance, and loss across a broad range of ecosystems</a:t>
            </a:r>
          </a:p>
          <a:p>
            <a:pPr>
              <a:lnSpc>
                <a:spcPct val="95000"/>
              </a:lnSpc>
              <a:spcBef>
                <a:spcPts val="1800"/>
              </a:spcBef>
            </a:pPr>
            <a:r>
              <a:rPr lang="en-US" sz="2400" dirty="0" smtClean="0">
                <a:solidFill>
                  <a:srgbClr val="F29C00"/>
                </a:solidFill>
              </a:rPr>
              <a:t>Illustrative </a:t>
            </a:r>
            <a:r>
              <a:rPr lang="en-US" sz="2400" dirty="0">
                <a:solidFill>
                  <a:srgbClr val="F29C00"/>
                </a:solidFill>
              </a:rPr>
              <a:t>T</a:t>
            </a:r>
            <a:r>
              <a:rPr lang="en-US" sz="2400" dirty="0" smtClean="0">
                <a:solidFill>
                  <a:srgbClr val="F29C00"/>
                </a:solidFill>
              </a:rPr>
              <a:t>argets</a:t>
            </a:r>
            <a:r>
              <a:rPr lang="en-US" sz="2400" dirty="0">
                <a:solidFill>
                  <a:srgbClr val="FFFFFF"/>
                </a:solidFill>
              </a:rPr>
              <a:t/>
            </a:r>
            <a:br>
              <a:rPr lang="en-US" sz="2400" dirty="0">
                <a:solidFill>
                  <a:srgbClr val="FFFFFF"/>
                </a:solidFill>
              </a:rPr>
            </a:br>
            <a:r>
              <a:rPr lang="en-US" sz="2400" dirty="0" smtClean="0">
                <a:solidFill>
                  <a:srgbClr val="FFFFFF"/>
                </a:solidFill>
              </a:rPr>
              <a:t>Drivers and pathways of speciation,</a:t>
            </a:r>
            <a:br>
              <a:rPr lang="en-US" sz="2400" dirty="0" smtClean="0">
                <a:solidFill>
                  <a:srgbClr val="FFFFFF"/>
                </a:solidFill>
              </a:rPr>
            </a:br>
            <a:r>
              <a:rPr lang="en-US" sz="2400" dirty="0" smtClean="0">
                <a:solidFill>
                  <a:srgbClr val="FFFFFF"/>
                </a:solidFill>
              </a:rPr>
              <a:t>Evolutionary vegetation dynamics,</a:t>
            </a:r>
            <a:br>
              <a:rPr lang="en-US" sz="2400" dirty="0" smtClean="0">
                <a:solidFill>
                  <a:srgbClr val="FFFFFF"/>
                </a:solidFill>
              </a:rPr>
            </a:br>
            <a:r>
              <a:rPr lang="en-US" sz="2400" dirty="0" smtClean="0">
                <a:solidFill>
                  <a:srgbClr val="FFFFFF"/>
                </a:solidFill>
              </a:rPr>
              <a:t>Evolutionary community assembly,</a:t>
            </a:r>
            <a:br>
              <a:rPr lang="en-US" sz="2400" dirty="0" smtClean="0">
                <a:solidFill>
                  <a:srgbClr val="FFFFFF"/>
                </a:solidFill>
              </a:rPr>
            </a:br>
            <a:r>
              <a:rPr lang="en-US" sz="2400" dirty="0" smtClean="0">
                <a:solidFill>
                  <a:srgbClr val="FFFFFF"/>
                </a:solidFill>
              </a:rPr>
              <a:t>Disease dynamics</a:t>
            </a:r>
          </a:p>
        </p:txBody>
      </p:sp>
    </p:spTree>
    <p:extLst>
      <p:ext uri="{BB962C8B-B14F-4D97-AF65-F5344CB8AC3E}">
        <p14:creationId xmlns:p14="http://schemas.microsoft.com/office/powerpoint/2010/main" val="256937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455613"/>
            <a:ext cx="8459787" cy="1143000"/>
          </a:xfrm>
        </p:spPr>
        <p:txBody>
          <a:bodyPr/>
          <a:lstStyle/>
          <a:p>
            <a:pPr>
              <a:spcBef>
                <a:spcPts val="1500"/>
              </a:spcBef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Theme 3: Governance 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3568" y="1412776"/>
            <a:ext cx="4421832" cy="4941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9pPr>
          </a:lstStyle>
          <a:p>
            <a:pPr>
              <a:lnSpc>
                <a:spcPct val="95000"/>
              </a:lnSpc>
              <a:spcBef>
                <a:spcPts val="600"/>
              </a:spcBef>
            </a:pPr>
            <a:r>
              <a:rPr lang="en-US" sz="2400" dirty="0">
                <a:solidFill>
                  <a:srgbClr val="F29C00"/>
                </a:solidFill>
              </a:rPr>
              <a:t>Overarching </a:t>
            </a:r>
            <a:r>
              <a:rPr lang="en-US" sz="2400" dirty="0" smtClean="0">
                <a:solidFill>
                  <a:srgbClr val="F29C00"/>
                </a:solidFill>
              </a:rPr>
              <a:t>Objective</a:t>
            </a:r>
            <a:br>
              <a:rPr lang="en-US" sz="2400" dirty="0" smtClean="0">
                <a:solidFill>
                  <a:srgbClr val="F29C00"/>
                </a:solidFill>
              </a:rPr>
            </a:br>
            <a:r>
              <a:rPr lang="en-US" sz="2400" dirty="0" smtClean="0">
                <a:solidFill>
                  <a:srgbClr val="FFFFFF"/>
                </a:solidFill>
              </a:rPr>
              <a:t>Design governance mechanisms that promote cooperation, reduce conflict, and eschew the tragedy of the commons in groups of human or institutional agents</a:t>
            </a:r>
          </a:p>
          <a:p>
            <a:pPr>
              <a:lnSpc>
                <a:spcPct val="95000"/>
              </a:lnSpc>
              <a:spcBef>
                <a:spcPts val="1800"/>
              </a:spcBef>
            </a:pPr>
            <a:r>
              <a:rPr lang="en-US" sz="2400" dirty="0">
                <a:solidFill>
                  <a:srgbClr val="F29C00"/>
                </a:solidFill>
              </a:rPr>
              <a:t>Illustrative Targets</a:t>
            </a:r>
            <a:r>
              <a:rPr lang="en-US" sz="2400" dirty="0" smtClean="0">
                <a:solidFill>
                  <a:srgbClr val="FFFFFF"/>
                </a:solidFill>
              </a:rPr>
              <a:t>  </a:t>
            </a:r>
            <a:r>
              <a:rPr lang="en-US" sz="2400" dirty="0">
                <a:solidFill>
                  <a:srgbClr val="FFFFFF"/>
                </a:solidFill>
              </a:rPr>
              <a:t/>
            </a:r>
            <a:br>
              <a:rPr lang="en-US" sz="2400" dirty="0">
                <a:solidFill>
                  <a:srgbClr val="FFFFFF"/>
                </a:solidFill>
              </a:rPr>
            </a:br>
            <a:r>
              <a:rPr lang="en-US" sz="2400" dirty="0">
                <a:solidFill>
                  <a:srgbClr val="FFFFFF"/>
                </a:solidFill>
              </a:rPr>
              <a:t>Reputation-based </a:t>
            </a:r>
            <a:r>
              <a:rPr lang="en-US" sz="2400" dirty="0" smtClean="0">
                <a:solidFill>
                  <a:srgbClr val="FFFFFF"/>
                </a:solidFill>
              </a:rPr>
              <a:t>cooperation,</a:t>
            </a:r>
            <a:br>
              <a:rPr lang="en-US" sz="2400" dirty="0" smtClean="0">
                <a:solidFill>
                  <a:srgbClr val="FFFFFF"/>
                </a:solidFill>
              </a:rPr>
            </a:br>
            <a:r>
              <a:rPr lang="en-US" sz="2400" dirty="0" smtClean="0">
                <a:solidFill>
                  <a:srgbClr val="FFFFFF"/>
                </a:solidFill>
              </a:rPr>
              <a:t>Design of sanctioning systems,</a:t>
            </a:r>
            <a:br>
              <a:rPr lang="en-US" sz="2400" dirty="0" smtClean="0">
                <a:solidFill>
                  <a:srgbClr val="FFFFFF"/>
                </a:solidFill>
              </a:rPr>
            </a:br>
            <a:r>
              <a:rPr lang="en-US" sz="2400" dirty="0" smtClean="0">
                <a:solidFill>
                  <a:srgbClr val="FFFFFF"/>
                </a:solidFill>
              </a:rPr>
              <a:t>Institutional emergence</a:t>
            </a:r>
          </a:p>
        </p:txBody>
      </p:sp>
    </p:spTree>
    <p:extLst>
      <p:ext uri="{BB962C8B-B14F-4D97-AF65-F5344CB8AC3E}">
        <p14:creationId xmlns:p14="http://schemas.microsoft.com/office/powerpoint/2010/main" val="2776097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455613"/>
            <a:ext cx="8459787" cy="1143000"/>
          </a:xfrm>
        </p:spPr>
        <p:txBody>
          <a:bodyPr/>
          <a:lstStyle/>
          <a:p>
            <a:pPr>
              <a:spcBef>
                <a:spcPts val="1500"/>
              </a:spcBef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Theme 4: Systemic Risk 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3568" y="1412776"/>
            <a:ext cx="4421832" cy="5445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9pPr>
          </a:lstStyle>
          <a:p>
            <a:pPr>
              <a:lnSpc>
                <a:spcPct val="95000"/>
              </a:lnSpc>
              <a:spcBef>
                <a:spcPts val="600"/>
              </a:spcBef>
            </a:pPr>
            <a:r>
              <a:rPr lang="en-US" sz="2400" dirty="0">
                <a:solidFill>
                  <a:srgbClr val="F29C00"/>
                </a:solidFill>
              </a:rPr>
              <a:t>Overarching </a:t>
            </a:r>
            <a:r>
              <a:rPr lang="en-US" sz="2400" dirty="0" smtClean="0">
                <a:solidFill>
                  <a:srgbClr val="F29C00"/>
                </a:solidFill>
              </a:rPr>
              <a:t>Objective </a:t>
            </a:r>
            <a:r>
              <a:rPr lang="en-US" sz="2400" dirty="0" smtClean="0">
                <a:solidFill>
                  <a:srgbClr val="FFFFFF"/>
                </a:solidFill>
              </a:rPr>
              <a:t>Develop new approaches to measure, model, and manage systemic risk across different domains</a:t>
            </a:r>
          </a:p>
          <a:p>
            <a:pPr>
              <a:lnSpc>
                <a:spcPct val="95000"/>
              </a:lnSpc>
              <a:spcBef>
                <a:spcPts val="1800"/>
              </a:spcBef>
            </a:pPr>
            <a:r>
              <a:rPr lang="en-US" sz="2400" dirty="0">
                <a:solidFill>
                  <a:srgbClr val="F29C00"/>
                </a:solidFill>
              </a:rPr>
              <a:t>Illustrative </a:t>
            </a:r>
            <a:r>
              <a:rPr lang="en-US" sz="2400" dirty="0" smtClean="0">
                <a:solidFill>
                  <a:srgbClr val="F29C00"/>
                </a:solidFill>
              </a:rPr>
              <a:t>Targets</a:t>
            </a:r>
            <a:br>
              <a:rPr lang="en-US" sz="2400" dirty="0" smtClean="0">
                <a:solidFill>
                  <a:srgbClr val="F29C00"/>
                </a:solidFill>
              </a:rPr>
            </a:br>
            <a:r>
              <a:rPr lang="en-US" sz="2400" dirty="0" smtClean="0">
                <a:solidFill>
                  <a:srgbClr val="FFFFFF"/>
                </a:solidFill>
              </a:rPr>
              <a:t>Dynamics of species loss,</a:t>
            </a:r>
            <a:br>
              <a:rPr lang="en-US" sz="2400" dirty="0" smtClean="0">
                <a:solidFill>
                  <a:srgbClr val="FFFFFF"/>
                </a:solidFill>
              </a:rPr>
            </a:br>
            <a:r>
              <a:rPr lang="en-US" sz="2400" dirty="0" smtClean="0">
                <a:solidFill>
                  <a:srgbClr val="FFFFFF"/>
                </a:solidFill>
              </a:rPr>
              <a:t>Mitigating boom-bust cycles in economic systems, Mitigating systemic risk in supply chains and </a:t>
            </a:r>
            <a:r>
              <a:rPr lang="en-US" sz="2400" dirty="0">
                <a:solidFill>
                  <a:srgbClr val="FFFFFF"/>
                </a:solidFill>
              </a:rPr>
              <a:t>trade networks,</a:t>
            </a:r>
            <a:br>
              <a:rPr lang="en-US" sz="2400" dirty="0">
                <a:solidFill>
                  <a:srgbClr val="FFFFFF"/>
                </a:solidFill>
              </a:rPr>
            </a:br>
            <a:r>
              <a:rPr lang="en-US" sz="2400" dirty="0">
                <a:solidFill>
                  <a:srgbClr val="FFFFFF"/>
                </a:solidFill>
              </a:rPr>
              <a:t>Design of early-warning </a:t>
            </a:r>
            <a:r>
              <a:rPr lang="en-US" sz="2400" dirty="0" smtClean="0">
                <a:solidFill>
                  <a:srgbClr val="FFFFFF"/>
                </a:solidFill>
              </a:rPr>
              <a:t>systems</a:t>
            </a:r>
          </a:p>
        </p:txBody>
      </p:sp>
    </p:spTree>
    <p:extLst>
      <p:ext uri="{BB962C8B-B14F-4D97-AF65-F5344CB8AC3E}">
        <p14:creationId xmlns:p14="http://schemas.microsoft.com/office/powerpoint/2010/main" val="2523074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455613"/>
            <a:ext cx="8459787" cy="1143000"/>
          </a:xfrm>
        </p:spPr>
        <p:txBody>
          <a:bodyPr/>
          <a:lstStyle/>
          <a:p>
            <a:pPr>
              <a:spcBef>
                <a:spcPts val="1500"/>
              </a:spcBef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More Information…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3568" y="1412776"/>
            <a:ext cx="7927032" cy="4941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9pPr>
          </a:lstStyle>
          <a:p>
            <a:pPr>
              <a:lnSpc>
                <a:spcPct val="95000"/>
              </a:lnSpc>
              <a:spcBef>
                <a:spcPts val="600"/>
              </a:spcBef>
            </a:pPr>
            <a:r>
              <a:rPr lang="en-US" sz="2300" dirty="0" smtClean="0">
                <a:solidFill>
                  <a:srgbClr val="F29C00"/>
                </a:solidFill>
              </a:rPr>
              <a:t>Fisheries</a:t>
            </a:r>
            <a:r>
              <a:rPr lang="en-US" sz="2300" dirty="0" smtClean="0">
                <a:solidFill>
                  <a:srgbClr val="FFFFFF"/>
                </a:solidFill>
              </a:rPr>
              <a:t>  Case-study presentation:</a:t>
            </a:r>
          </a:p>
          <a:p>
            <a:pPr marL="342000" indent="0">
              <a:lnSpc>
                <a:spcPct val="95000"/>
              </a:lnSpc>
              <a:spcBef>
                <a:spcPts val="600"/>
              </a:spcBef>
              <a:buNone/>
            </a:pPr>
            <a:r>
              <a:rPr lang="en-US" sz="2300" i="1" dirty="0" smtClean="0">
                <a:solidFill>
                  <a:srgbClr val="FFFFFF"/>
                </a:solidFill>
              </a:rPr>
              <a:t>Evolution and game theory</a:t>
            </a:r>
          </a:p>
          <a:p>
            <a:pPr>
              <a:lnSpc>
                <a:spcPct val="95000"/>
              </a:lnSpc>
              <a:spcBef>
                <a:spcPts val="1800"/>
              </a:spcBef>
            </a:pPr>
            <a:r>
              <a:rPr lang="en-US" sz="2300" dirty="0" smtClean="0">
                <a:solidFill>
                  <a:srgbClr val="F29C00"/>
                </a:solidFill>
              </a:rPr>
              <a:t>Governance</a:t>
            </a:r>
            <a:r>
              <a:rPr lang="en-US" sz="2300" dirty="0" smtClean="0">
                <a:solidFill>
                  <a:srgbClr val="FFFFFF"/>
                </a:solidFill>
              </a:rPr>
              <a:t>  Marketplace poster:</a:t>
            </a:r>
            <a:endParaRPr lang="en-US" sz="2300" dirty="0">
              <a:solidFill>
                <a:srgbClr val="FFFFFF"/>
              </a:solidFill>
            </a:endParaRPr>
          </a:p>
          <a:p>
            <a:pPr marL="342000" indent="0">
              <a:lnSpc>
                <a:spcPct val="95000"/>
              </a:lnSpc>
              <a:spcBef>
                <a:spcPts val="600"/>
              </a:spcBef>
              <a:buNone/>
            </a:pPr>
            <a:r>
              <a:rPr lang="en-US" sz="2300" i="1" dirty="0">
                <a:solidFill>
                  <a:srgbClr val="FFFFFF"/>
                </a:solidFill>
              </a:rPr>
              <a:t>Behavioral experiments reveal how risk perception and worldviews impact common-good </a:t>
            </a:r>
            <a:r>
              <a:rPr lang="en-US" sz="2300" i="1" dirty="0" smtClean="0">
                <a:solidFill>
                  <a:srgbClr val="FFFFFF"/>
                </a:solidFill>
              </a:rPr>
              <a:t>governance</a:t>
            </a:r>
            <a:endParaRPr lang="en-US" sz="2300" dirty="0" smtClean="0">
              <a:solidFill>
                <a:srgbClr val="FFFFFF"/>
              </a:solidFill>
            </a:endParaRPr>
          </a:p>
          <a:p>
            <a:pPr>
              <a:lnSpc>
                <a:spcPct val="95000"/>
              </a:lnSpc>
              <a:spcBef>
                <a:spcPts val="1800"/>
              </a:spcBef>
            </a:pPr>
            <a:r>
              <a:rPr lang="en-US" sz="2300" dirty="0" smtClean="0">
                <a:solidFill>
                  <a:srgbClr val="F29C00"/>
                </a:solidFill>
              </a:rPr>
              <a:t>Systemic risk</a:t>
            </a:r>
            <a:r>
              <a:rPr lang="en-US" sz="2300" dirty="0" smtClean="0">
                <a:solidFill>
                  <a:srgbClr val="FFFFFF"/>
                </a:solidFill>
              </a:rPr>
              <a:t>  Four </a:t>
            </a:r>
            <a:r>
              <a:rPr lang="en-US" sz="2300" dirty="0">
                <a:solidFill>
                  <a:srgbClr val="FFFFFF"/>
                </a:solidFill>
              </a:rPr>
              <a:t>marketplace </a:t>
            </a:r>
            <a:r>
              <a:rPr lang="en-US" sz="2300" dirty="0" smtClean="0">
                <a:solidFill>
                  <a:srgbClr val="FFFFFF"/>
                </a:solidFill>
              </a:rPr>
              <a:t>posters:</a:t>
            </a:r>
          </a:p>
          <a:p>
            <a:pPr marL="342000" indent="0">
              <a:lnSpc>
                <a:spcPct val="95000"/>
              </a:lnSpc>
              <a:spcBef>
                <a:spcPts val="600"/>
              </a:spcBef>
              <a:buNone/>
            </a:pPr>
            <a:r>
              <a:rPr lang="en-US" sz="2300" i="1" dirty="0">
                <a:solidFill>
                  <a:srgbClr val="FFFFFF"/>
                </a:solidFill>
              </a:rPr>
              <a:t>Mitigating the volatility of economic cycles</a:t>
            </a:r>
          </a:p>
          <a:p>
            <a:pPr marL="342000" indent="0">
              <a:lnSpc>
                <a:spcPct val="95000"/>
              </a:lnSpc>
              <a:spcBef>
                <a:spcPts val="600"/>
              </a:spcBef>
              <a:buNone/>
            </a:pPr>
            <a:r>
              <a:rPr lang="en-US" sz="2300" i="1" dirty="0">
                <a:solidFill>
                  <a:srgbClr val="FFFFFF"/>
                </a:solidFill>
              </a:rPr>
              <a:t>Mitigating systemic risk emerging from supply-chain fragmentation</a:t>
            </a:r>
          </a:p>
          <a:p>
            <a:pPr marL="342000" indent="0">
              <a:lnSpc>
                <a:spcPct val="95000"/>
              </a:lnSpc>
              <a:spcBef>
                <a:spcPts val="600"/>
              </a:spcBef>
              <a:buNone/>
            </a:pPr>
            <a:r>
              <a:rPr lang="en-US" sz="2300" i="1" dirty="0">
                <a:solidFill>
                  <a:srgbClr val="FFFFFF"/>
                </a:solidFill>
              </a:rPr>
              <a:t>Inclination analysis yields early-warning signals of economic recessions</a:t>
            </a:r>
          </a:p>
          <a:p>
            <a:pPr marL="342000" indent="0">
              <a:lnSpc>
                <a:spcPct val="95000"/>
              </a:lnSpc>
              <a:spcBef>
                <a:spcPts val="600"/>
              </a:spcBef>
              <a:buNone/>
            </a:pPr>
            <a:r>
              <a:rPr lang="en-US" sz="2300" i="1" dirty="0">
                <a:solidFill>
                  <a:srgbClr val="FFFFFF"/>
                </a:solidFill>
              </a:rPr>
              <a:t>Vulnerability to shocks in the global seafood-trade network</a:t>
            </a:r>
          </a:p>
          <a:p>
            <a:pPr>
              <a:lnSpc>
                <a:spcPct val="95000"/>
              </a:lnSpc>
              <a:spcBef>
                <a:spcPts val="1800"/>
              </a:spcBef>
            </a:pPr>
            <a:endParaRPr lang="en-US" sz="2300" dirty="0">
              <a:solidFill>
                <a:srgbClr val="FFFFFF"/>
              </a:solidFill>
            </a:endParaRPr>
          </a:p>
          <a:p>
            <a:pPr>
              <a:lnSpc>
                <a:spcPct val="95000"/>
              </a:lnSpc>
              <a:spcBef>
                <a:spcPts val="1800"/>
              </a:spcBef>
            </a:pPr>
            <a:endParaRPr lang="en-US" sz="2300" dirty="0" smtClean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1668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ile_iiasa-pptx-tem">
  <a:themeElements>
    <a:clrScheme name="iiasa-version2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iiasa-version2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BBE0E3">
            <a:alpha val="20000"/>
          </a:srgbClr>
        </a:solidFill>
      </a:spPr>
      <a:bodyPr rtlCol="0" anchor="ctr"/>
      <a:lstStyle>
        <a:defPPr algn="ctr">
          <a:defRPr dirty="0">
            <a:solidFill>
              <a:srgbClr val="FFFFFF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iiasa-version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iasa-version2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iasa-version2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iasa-version2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iasa-version2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iasa-version2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iasa-version2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iasa-version2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iasa-version2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iasa-version2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iasa-version2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iasa-version2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iiasa-light-version">
  <a:themeElements>
    <a:clrScheme name="iiasa-version4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iiasa-version4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iiasa-version4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iasa-version4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iasa-version4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iasa-version4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iasa-version4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iasa-version4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iasa-version4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iasa-version4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iasa-version4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iasa-version4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iasa-version4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iasa-version4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iiasa-pptx-template-dark-&amp;-light">
  <a:themeElements>
    <a:clrScheme name="iiasa-version2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iiasa-version2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iiasa-version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iasa-version2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iasa-version2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iasa-version2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iasa-version2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iasa-version2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iasa-version2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iasa-version2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iasa-version2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iasa-version2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iasa-version2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iasa-version2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file_iiasa-pptx-tem</Template>
  <TotalTime>0</TotalTime>
  <Words>127</Words>
  <Application>Microsoft Office PowerPoint</Application>
  <PresentationFormat>On-screen Show (4:3)</PresentationFormat>
  <Paragraphs>23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Arial Narrow</vt:lpstr>
      <vt:lpstr>Calibri</vt:lpstr>
      <vt:lpstr>file_iiasa-pptx-tem</vt:lpstr>
      <vt:lpstr>iiasa-light-version</vt:lpstr>
      <vt:lpstr>iiasa-pptx-template-dark-&amp;-light</vt:lpstr>
      <vt:lpstr>Evolution and Ecology   Ulf Dieckmann Program Director</vt:lpstr>
      <vt:lpstr>Theme 1: Fisheries </vt:lpstr>
      <vt:lpstr>Theme 2: Biodiversity </vt:lpstr>
      <vt:lpstr>Theme 3: Governance </vt:lpstr>
      <vt:lpstr>Theme 4: Systemic Risk </vt:lpstr>
      <vt:lpstr>For More Information…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Evolution and Ecology Program – An Overview</dc:title>
  <dc:creator>Ulf Dieckmann 2</dc:creator>
  <cp:lastModifiedBy>Ulf Dieckmann</cp:lastModifiedBy>
  <cp:revision>114</cp:revision>
  <cp:lastPrinted>2014-03-11T10:48:18Z</cp:lastPrinted>
  <dcterms:created xsi:type="dcterms:W3CDTF">2012-04-25T07:17:29Z</dcterms:created>
  <dcterms:modified xsi:type="dcterms:W3CDTF">2017-02-16T10:00:29Z</dcterms:modified>
</cp:coreProperties>
</file>