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5" r:id="rId2"/>
    <p:sldMasterId id="2147483730" r:id="rId3"/>
  </p:sldMasterIdLst>
  <p:notesMasterIdLst>
    <p:notesMasterId r:id="rId10"/>
  </p:notesMasterIdLst>
  <p:handoutMasterIdLst>
    <p:handoutMasterId r:id="rId11"/>
  </p:handoutMasterIdLst>
  <p:sldIdLst>
    <p:sldId id="280" r:id="rId4"/>
    <p:sldId id="323" r:id="rId5"/>
    <p:sldId id="324" r:id="rId6"/>
    <p:sldId id="326" r:id="rId7"/>
    <p:sldId id="325" r:id="rId8"/>
    <p:sldId id="327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29C00"/>
    <a:srgbClr val="8B8BE9"/>
    <a:srgbClr val="F27F00"/>
    <a:srgbClr val="A4A4EE"/>
    <a:srgbClr val="A3CBF7"/>
    <a:srgbClr val="F68100"/>
    <a:srgbClr val="D6A300"/>
    <a:srgbClr val="9E9EE2"/>
    <a:srgbClr val="BFB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8" autoAdjust="0"/>
    <p:restoredTop sz="94697" autoAdjust="0"/>
  </p:normalViewPr>
  <p:slideViewPr>
    <p:cSldViewPr>
      <p:cViewPr varScale="1">
        <p:scale>
          <a:sx n="147" d="100"/>
          <a:sy n="147" d="100"/>
        </p:scale>
        <p:origin x="307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2EA0-24DB-4960-B507-E6241E3AA97D}" type="datetimeFigureOut">
              <a:rPr lang="en-US" smtClean="0"/>
              <a:t>16-Feb-17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6ECEF-C4E3-48B8-8D90-2D9BC2F4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71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5B0D0-DAB1-48E9-88DE-26C713C7A900}" type="datetimeFigureOut">
              <a:rPr lang="en-US" smtClean="0"/>
              <a:t>16-Feb-17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89842-49CE-4363-ADB8-44129B846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94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ntry-slide-title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513013" y="1919288"/>
            <a:ext cx="6630987" cy="1470025"/>
          </a:xfrm>
        </p:spPr>
        <p:txBody>
          <a:bodyPr lIns="457200" rIns="457200" anchor="ctr"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2513013" y="3886200"/>
            <a:ext cx="6627812" cy="1752600"/>
          </a:xfrm>
        </p:spPr>
        <p:txBody>
          <a:bodyPr lIns="457200" rIns="457200"/>
          <a:lstStyle>
            <a:lvl1pPr marL="0" indent="0">
              <a:buFontTx/>
              <a:buNone/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2950" y="6516688"/>
            <a:ext cx="1582738" cy="32067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1E4312B2-5599-4BAB-9629-F8FF3E2D2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3375" y="455613"/>
            <a:ext cx="1998663" cy="5670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455613"/>
            <a:ext cx="5846762" cy="567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6F685-8D31-4F3D-8A52-5F9F92A1AC1B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entry-slide-title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2513013" y="1919288"/>
            <a:ext cx="6630987" cy="1470025"/>
          </a:xfrm>
        </p:spPr>
        <p:txBody>
          <a:bodyPr lIns="457200" rIns="457200" anchor="ctr"/>
          <a:lstStyle>
            <a:lvl1pPr>
              <a:defRPr sz="4500"/>
            </a:lvl1pPr>
          </a:lstStyle>
          <a:p>
            <a:r>
              <a:rPr lang="en-US" dirty="0"/>
              <a:t>Click to edit Master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065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2513013" y="3886200"/>
            <a:ext cx="6627812" cy="1752600"/>
          </a:xfrm>
        </p:spPr>
        <p:txBody>
          <a:bodyPr lIns="457200" rIns="457200"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2950" y="6516688"/>
            <a:ext cx="1582738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694AA-2A09-4281-A0AC-055865A5D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4CD66-9604-4305-B5A8-78B29733E3FB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9227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600200"/>
            <a:ext cx="39227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42101-ADE3-4411-8509-CE09211AA481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7529-EAD9-48B3-91A9-187C3E17D5BF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575DE-90EA-43E8-99E7-C79D7B8D1FF9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785DD-37C5-4445-A386-69E4688B873F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A11DA-FCFA-40A2-8A7C-551411CC873A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39C79-261A-4A22-ACC0-31F52339D5E6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F412E-6CE6-4894-9AD8-4FECDCDD323A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A046-3722-4950-924C-5359C54C5ADE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3375" y="455613"/>
            <a:ext cx="1998663" cy="5670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455613"/>
            <a:ext cx="5846762" cy="5670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5EA59-A23C-4E7E-9995-208EA4FE05B4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ntry-slide-title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513013" y="1919288"/>
            <a:ext cx="6630987" cy="1470025"/>
          </a:xfrm>
        </p:spPr>
        <p:txBody>
          <a:bodyPr lIns="457200" rIns="457200" anchor="ctr"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2513013" y="3886200"/>
            <a:ext cx="6627812" cy="1752600"/>
          </a:xfrm>
        </p:spPr>
        <p:txBody>
          <a:bodyPr lIns="457200" rIns="457200"/>
          <a:lstStyle>
            <a:lvl1pPr marL="0" indent="0">
              <a:buFontTx/>
              <a:buNone/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2950" y="6516688"/>
            <a:ext cx="1582738" cy="32067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1E4312B2-5599-4BAB-9629-F8FF3E2D2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08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A046-3722-4950-924C-5359C54C5A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FFFFFF"/>
                </a:solidFill>
              </a:rPr>
              <a:t>, date</a:t>
            </a:r>
          </a:p>
        </p:txBody>
      </p:sp>
    </p:spTree>
    <p:extLst>
      <p:ext uri="{BB962C8B-B14F-4D97-AF65-F5344CB8AC3E}">
        <p14:creationId xmlns:p14="http://schemas.microsoft.com/office/powerpoint/2010/main" val="18013785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9227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600200"/>
            <a:ext cx="39227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711BC-CB1F-4E99-8CB3-0C61FE49B3B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FFFFFF"/>
                </a:solidFill>
              </a:rPr>
              <a:t>, date</a:t>
            </a:r>
          </a:p>
        </p:txBody>
      </p:sp>
    </p:spTree>
    <p:extLst>
      <p:ext uri="{BB962C8B-B14F-4D97-AF65-F5344CB8AC3E}">
        <p14:creationId xmlns:p14="http://schemas.microsoft.com/office/powerpoint/2010/main" val="3777114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BF2D6-F2CE-4825-AA43-5FCA2B174C1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FFFFFF"/>
                </a:solidFill>
              </a:rPr>
              <a:t>, date</a:t>
            </a:r>
          </a:p>
        </p:txBody>
      </p:sp>
    </p:spTree>
    <p:extLst>
      <p:ext uri="{BB962C8B-B14F-4D97-AF65-F5344CB8AC3E}">
        <p14:creationId xmlns:p14="http://schemas.microsoft.com/office/powerpoint/2010/main" val="21518286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3024A-A1CF-4A6E-8F6A-5095CE996DF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FFFFFF"/>
                </a:solidFill>
              </a:rPr>
              <a:t>, date</a:t>
            </a:r>
          </a:p>
        </p:txBody>
      </p:sp>
    </p:spTree>
    <p:extLst>
      <p:ext uri="{BB962C8B-B14F-4D97-AF65-F5344CB8AC3E}">
        <p14:creationId xmlns:p14="http://schemas.microsoft.com/office/powerpoint/2010/main" val="34073023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A010B-BAF6-40A5-B717-FF159C82353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FFFFFF"/>
                </a:solidFill>
              </a:rPr>
              <a:t>, date</a:t>
            </a:r>
          </a:p>
        </p:txBody>
      </p:sp>
    </p:spTree>
    <p:extLst>
      <p:ext uri="{BB962C8B-B14F-4D97-AF65-F5344CB8AC3E}">
        <p14:creationId xmlns:p14="http://schemas.microsoft.com/office/powerpoint/2010/main" val="37464838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224A6-702E-4A01-99F0-96056F73EC9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FFFFFF"/>
                </a:solidFill>
              </a:rPr>
              <a:t>, date</a:t>
            </a:r>
          </a:p>
        </p:txBody>
      </p:sp>
    </p:spTree>
    <p:extLst>
      <p:ext uri="{BB962C8B-B14F-4D97-AF65-F5344CB8AC3E}">
        <p14:creationId xmlns:p14="http://schemas.microsoft.com/office/powerpoint/2010/main" val="16855383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84531-87E1-44F5-B3D0-04F68C1703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FFFFFF"/>
                </a:solidFill>
              </a:rPr>
              <a:t>, date</a:t>
            </a:r>
          </a:p>
        </p:txBody>
      </p:sp>
    </p:spTree>
    <p:extLst>
      <p:ext uri="{BB962C8B-B14F-4D97-AF65-F5344CB8AC3E}">
        <p14:creationId xmlns:p14="http://schemas.microsoft.com/office/powerpoint/2010/main" val="148890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0DC2-634B-4A4B-A9CE-6B1EFB94E78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FFFFFF"/>
                </a:solidFill>
              </a:rPr>
              <a:t>, date</a:t>
            </a:r>
          </a:p>
        </p:txBody>
      </p:sp>
    </p:spTree>
    <p:extLst>
      <p:ext uri="{BB962C8B-B14F-4D97-AF65-F5344CB8AC3E}">
        <p14:creationId xmlns:p14="http://schemas.microsoft.com/office/powerpoint/2010/main" val="8799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9227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600200"/>
            <a:ext cx="39227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711BC-CB1F-4E99-8CB3-0C61FE49B3B7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3375" y="455613"/>
            <a:ext cx="1998663" cy="5670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455613"/>
            <a:ext cx="5846762" cy="567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6F685-8D31-4F3D-8A52-5F9F92A1AC1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n-US">
                <a:solidFill>
                  <a:srgbClr val="FFFFFF"/>
                </a:solidFill>
              </a:rPr>
              <a:t>, date</a:t>
            </a:r>
          </a:p>
        </p:txBody>
      </p:sp>
    </p:spTree>
    <p:extLst>
      <p:ext uri="{BB962C8B-B14F-4D97-AF65-F5344CB8AC3E}">
        <p14:creationId xmlns:p14="http://schemas.microsoft.com/office/powerpoint/2010/main" val="335439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BF2D6-F2CE-4825-AA43-5FCA2B174C18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3024A-A1CF-4A6E-8F6A-5095CE996DF9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A010B-BAF6-40A5-B717-FF159C823536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224A6-702E-4A01-99F0-96056F73EC9A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84531-87E1-44F5-B3D0-04F68C17036F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0DC2-634B-4A4B-A9CE-6B1EFB94E78A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entry-slide-content-dark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55613"/>
            <a:ext cx="799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331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799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516688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516688"/>
            <a:ext cx="21669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1584800-6692-4F7A-844A-C16EE7CAB8D0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, date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694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8" descr="entry-slide-content-light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516688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516688"/>
            <a:ext cx="21669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33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CCA0B88-0A52-4D2E-93D1-C5B7E15B7FE4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, date</a:t>
            </a:r>
            <a:endParaRPr lang="en-US" dirty="0"/>
          </a:p>
        </p:txBody>
      </p:sp>
      <p:sp>
        <p:nvSpPr>
          <p:cNvPr id="3789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55613"/>
            <a:ext cx="799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789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799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4" r:id="rId2"/>
    <p:sldLayoutId id="2147483712" r:id="rId3"/>
    <p:sldLayoutId id="2147483711" r:id="rId4"/>
    <p:sldLayoutId id="2147483710" r:id="rId5"/>
    <p:sldLayoutId id="2147483709" r:id="rId6"/>
    <p:sldLayoutId id="2147483708" r:id="rId7"/>
    <p:sldLayoutId id="2147483707" r:id="rId8"/>
    <p:sldLayoutId id="2147483706" r:id="rId9"/>
    <p:sldLayoutId id="2147483705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3399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99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Arial" pitchFamily="34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32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entry-slide-content-dark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55613"/>
            <a:ext cx="799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331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799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516688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516688"/>
            <a:ext cx="21669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1584800-6692-4F7A-844A-C16EE7CAB8D0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r>
              <a:rPr lang="en-US" dirty="0" smtClean="0">
                <a:solidFill>
                  <a:srgbClr val="FFFFFF"/>
                </a:solidFill>
              </a:rPr>
              <a:t>,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9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3013" y="2438400"/>
            <a:ext cx="6630987" cy="3505200"/>
          </a:xfrm>
        </p:spPr>
        <p:txBody>
          <a:bodyPr anchor="t" anchorCtr="0"/>
          <a:lstStyle/>
          <a:p>
            <a:r>
              <a:rPr lang="en-US" sz="3500" b="1" dirty="0" smtClean="0"/>
              <a:t>Evolution and</a:t>
            </a:r>
            <a:r>
              <a:rPr lang="en-US" sz="3500" b="1" dirty="0"/>
              <a:t> </a:t>
            </a:r>
            <a:r>
              <a:rPr lang="en-US" sz="3500" b="1" dirty="0" smtClean="0"/>
              <a:t>Ecology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Ulf Dieckmann</a:t>
            </a:r>
            <a:br>
              <a:rPr lang="en-US" sz="3200" dirty="0" smtClean="0"/>
            </a:br>
            <a:r>
              <a:rPr lang="en-US" sz="3200" dirty="0" smtClean="0"/>
              <a:t>Program Director</a:t>
            </a:r>
          </a:p>
        </p:txBody>
      </p:sp>
    </p:spTree>
    <p:extLst>
      <p:ext uri="{BB962C8B-B14F-4D97-AF65-F5344CB8AC3E}">
        <p14:creationId xmlns:p14="http://schemas.microsoft.com/office/powerpoint/2010/main" val="197518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55613"/>
            <a:ext cx="8459787" cy="1143000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 1: Fisheries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3568" y="1412776"/>
            <a:ext cx="4574232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2400" dirty="0">
                <a:solidFill>
                  <a:srgbClr val="F29C00"/>
                </a:solidFill>
              </a:rPr>
              <a:t>Overarching </a:t>
            </a:r>
            <a:r>
              <a:rPr lang="en-US" sz="2400" dirty="0" smtClean="0">
                <a:solidFill>
                  <a:srgbClr val="F29C00"/>
                </a:solidFill>
              </a:rPr>
              <a:t>Objective </a:t>
            </a:r>
            <a:r>
              <a:rPr lang="en-US" sz="2400" dirty="0" smtClean="0">
                <a:solidFill>
                  <a:srgbClr val="FFFFFF"/>
                </a:solidFill>
              </a:rPr>
              <a:t>Contribute to the sustainable management of aquatic living resources through increasingly realistic modeling of the associated socio-ecological systems</a:t>
            </a:r>
          </a:p>
          <a:p>
            <a:pPr>
              <a:lnSpc>
                <a:spcPct val="95000"/>
              </a:lnSpc>
              <a:spcBef>
                <a:spcPts val="1800"/>
              </a:spcBef>
            </a:pPr>
            <a:r>
              <a:rPr lang="en-US" sz="2400" dirty="0">
                <a:solidFill>
                  <a:srgbClr val="F29C00"/>
                </a:solidFill>
              </a:rPr>
              <a:t>Illustrative Targets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Accounting for stock structure and life-history complexity, Fisheries-induced evolution, Socio-economic repercussions</a:t>
            </a:r>
          </a:p>
        </p:txBody>
      </p:sp>
    </p:spTree>
    <p:extLst>
      <p:ext uri="{BB962C8B-B14F-4D97-AF65-F5344CB8AC3E}">
        <p14:creationId xmlns:p14="http://schemas.microsoft.com/office/powerpoint/2010/main" val="34054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55613"/>
            <a:ext cx="8459787" cy="1143000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 2: Biodiversity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3568" y="1412776"/>
            <a:ext cx="4421832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2400" dirty="0" smtClean="0">
                <a:solidFill>
                  <a:srgbClr val="F29C00"/>
                </a:solidFill>
              </a:rPr>
              <a:t>Overarching Objective</a:t>
            </a:r>
            <a:r>
              <a:rPr lang="en-US" sz="2400" dirty="0" smtClean="0">
                <a:solidFill>
                  <a:srgbClr val="FFFFFF"/>
                </a:solidFill>
              </a:rPr>
              <a:t/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Better understand the complex dynamics of biodiversity formation, maintenance, and loss across a broad range of ecosystems</a:t>
            </a:r>
          </a:p>
          <a:p>
            <a:pPr>
              <a:lnSpc>
                <a:spcPct val="95000"/>
              </a:lnSpc>
              <a:spcBef>
                <a:spcPts val="1800"/>
              </a:spcBef>
            </a:pPr>
            <a:r>
              <a:rPr lang="en-US" sz="2400" dirty="0" smtClean="0">
                <a:solidFill>
                  <a:srgbClr val="F29C00"/>
                </a:solidFill>
              </a:rPr>
              <a:t>Illustrative </a:t>
            </a:r>
            <a:r>
              <a:rPr lang="en-US" sz="2400" dirty="0">
                <a:solidFill>
                  <a:srgbClr val="F29C00"/>
                </a:solidFill>
              </a:rPr>
              <a:t>T</a:t>
            </a:r>
            <a:r>
              <a:rPr lang="en-US" sz="2400" dirty="0" smtClean="0">
                <a:solidFill>
                  <a:srgbClr val="F29C00"/>
                </a:solidFill>
              </a:rPr>
              <a:t>argets</a:t>
            </a:r>
            <a:r>
              <a:rPr lang="en-US" sz="2400" dirty="0">
                <a:solidFill>
                  <a:srgbClr val="FFFFFF"/>
                </a:solidFill>
              </a:rPr>
              <a:t/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Drivers and pathways of speciation,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Evolutionary vegetation dynamics,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Evolutionary community assembly,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Disease dynamics</a:t>
            </a:r>
          </a:p>
        </p:txBody>
      </p:sp>
    </p:spTree>
    <p:extLst>
      <p:ext uri="{BB962C8B-B14F-4D97-AF65-F5344CB8AC3E}">
        <p14:creationId xmlns:p14="http://schemas.microsoft.com/office/powerpoint/2010/main" val="25693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55613"/>
            <a:ext cx="8459787" cy="1143000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 3: Governance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3568" y="1412776"/>
            <a:ext cx="4421832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2400" dirty="0">
                <a:solidFill>
                  <a:srgbClr val="F29C00"/>
                </a:solidFill>
              </a:rPr>
              <a:t>Overarching </a:t>
            </a:r>
            <a:r>
              <a:rPr lang="en-US" sz="2400" dirty="0" smtClean="0">
                <a:solidFill>
                  <a:srgbClr val="F29C00"/>
                </a:solidFill>
              </a:rPr>
              <a:t>Objective</a:t>
            </a:r>
            <a:br>
              <a:rPr lang="en-US" sz="2400" dirty="0" smtClean="0">
                <a:solidFill>
                  <a:srgbClr val="F29C00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Design governance mechanisms that promote cooperation, reduce conflict, and eschew the tragedy of the commons in groups of human or institutional agents</a:t>
            </a:r>
          </a:p>
          <a:p>
            <a:pPr>
              <a:lnSpc>
                <a:spcPct val="95000"/>
              </a:lnSpc>
              <a:spcBef>
                <a:spcPts val="1800"/>
              </a:spcBef>
            </a:pPr>
            <a:r>
              <a:rPr lang="en-US" sz="2400" dirty="0">
                <a:solidFill>
                  <a:srgbClr val="F29C00"/>
                </a:solidFill>
              </a:rPr>
              <a:t>Illustrative Targets</a:t>
            </a:r>
            <a:r>
              <a:rPr lang="en-US" sz="2400" dirty="0" smtClean="0">
                <a:solidFill>
                  <a:srgbClr val="FFFFFF"/>
                </a:solidFill>
              </a:rPr>
              <a:t>  </a:t>
            </a:r>
            <a:r>
              <a:rPr lang="en-US" sz="2400" dirty="0">
                <a:solidFill>
                  <a:srgbClr val="FFFFFF"/>
                </a:solidFill>
              </a:rPr>
              <a:t/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Reputation-based </a:t>
            </a:r>
            <a:r>
              <a:rPr lang="en-US" sz="2400" dirty="0" smtClean="0">
                <a:solidFill>
                  <a:srgbClr val="FFFFFF"/>
                </a:solidFill>
              </a:rPr>
              <a:t>cooperation,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Design of sanctioning systems,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Institutional emergence</a:t>
            </a:r>
          </a:p>
        </p:txBody>
      </p:sp>
    </p:spTree>
    <p:extLst>
      <p:ext uri="{BB962C8B-B14F-4D97-AF65-F5344CB8AC3E}">
        <p14:creationId xmlns:p14="http://schemas.microsoft.com/office/powerpoint/2010/main" val="277609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55613"/>
            <a:ext cx="8459787" cy="1143000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 4: Systemic Risk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3568" y="1412776"/>
            <a:ext cx="4421832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2400" dirty="0">
                <a:solidFill>
                  <a:srgbClr val="F29C00"/>
                </a:solidFill>
              </a:rPr>
              <a:t>Overarching </a:t>
            </a:r>
            <a:r>
              <a:rPr lang="en-US" sz="2400" dirty="0" smtClean="0">
                <a:solidFill>
                  <a:srgbClr val="F29C00"/>
                </a:solidFill>
              </a:rPr>
              <a:t>Objective </a:t>
            </a:r>
            <a:r>
              <a:rPr lang="en-US" sz="2400" dirty="0" smtClean="0">
                <a:solidFill>
                  <a:srgbClr val="FFFFFF"/>
                </a:solidFill>
              </a:rPr>
              <a:t>Develop new approaches to measure, model, and manage systemic risk across different domains</a:t>
            </a:r>
          </a:p>
          <a:p>
            <a:pPr>
              <a:lnSpc>
                <a:spcPct val="95000"/>
              </a:lnSpc>
              <a:spcBef>
                <a:spcPts val="1800"/>
              </a:spcBef>
            </a:pPr>
            <a:r>
              <a:rPr lang="en-US" sz="2400" dirty="0">
                <a:solidFill>
                  <a:srgbClr val="F29C00"/>
                </a:solidFill>
              </a:rPr>
              <a:t>Illustrative </a:t>
            </a:r>
            <a:r>
              <a:rPr lang="en-US" sz="2400" dirty="0" smtClean="0">
                <a:solidFill>
                  <a:srgbClr val="F29C00"/>
                </a:solidFill>
              </a:rPr>
              <a:t>Targets</a:t>
            </a:r>
            <a:br>
              <a:rPr lang="en-US" sz="2400" dirty="0" smtClean="0">
                <a:solidFill>
                  <a:srgbClr val="F29C00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Dynamics of species loss,</a:t>
            </a:r>
            <a:br>
              <a:rPr lang="en-US" sz="2400" dirty="0" smtClean="0">
                <a:solidFill>
                  <a:srgbClr val="FFFFFF"/>
                </a:solidFill>
              </a:rPr>
            </a:br>
            <a:r>
              <a:rPr lang="en-US" sz="2400" dirty="0" smtClean="0">
                <a:solidFill>
                  <a:srgbClr val="FFFFFF"/>
                </a:solidFill>
              </a:rPr>
              <a:t>Mitigating boom-bust cycles in economic systems, Mitigating systemic risk in supply chains and </a:t>
            </a:r>
            <a:r>
              <a:rPr lang="en-US" sz="2400" dirty="0">
                <a:solidFill>
                  <a:srgbClr val="FFFFFF"/>
                </a:solidFill>
              </a:rPr>
              <a:t>trade networks,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Design of early-warning </a:t>
            </a:r>
            <a:r>
              <a:rPr lang="en-US" sz="2400" dirty="0" smtClean="0">
                <a:solidFill>
                  <a:srgbClr val="FFFFFF"/>
                </a:solidFill>
              </a:rPr>
              <a:t>systems</a:t>
            </a:r>
          </a:p>
        </p:txBody>
      </p:sp>
    </p:spTree>
    <p:extLst>
      <p:ext uri="{BB962C8B-B14F-4D97-AF65-F5344CB8AC3E}">
        <p14:creationId xmlns:p14="http://schemas.microsoft.com/office/powerpoint/2010/main" val="252307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55613"/>
            <a:ext cx="8459787" cy="1143000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More Information…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3568" y="1412776"/>
            <a:ext cx="7927032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spcBef>
                <a:spcPts val="600"/>
              </a:spcBef>
            </a:pPr>
            <a:r>
              <a:rPr lang="en-US" sz="2300" dirty="0" smtClean="0">
                <a:solidFill>
                  <a:srgbClr val="F29C00"/>
                </a:solidFill>
              </a:rPr>
              <a:t>Fisheries</a:t>
            </a:r>
            <a:r>
              <a:rPr lang="en-US" sz="2300" dirty="0" smtClean="0">
                <a:solidFill>
                  <a:srgbClr val="FFFFFF"/>
                </a:solidFill>
              </a:rPr>
              <a:t>  Case-study presentation:</a:t>
            </a:r>
          </a:p>
          <a:p>
            <a:pPr marL="342000" indent="0">
              <a:lnSpc>
                <a:spcPct val="95000"/>
              </a:lnSpc>
              <a:spcBef>
                <a:spcPts val="600"/>
              </a:spcBef>
              <a:buNone/>
            </a:pPr>
            <a:r>
              <a:rPr lang="en-US" sz="2300" i="1" dirty="0" smtClean="0">
                <a:solidFill>
                  <a:srgbClr val="FFFFFF"/>
                </a:solidFill>
              </a:rPr>
              <a:t>Evolution and game theory</a:t>
            </a:r>
          </a:p>
          <a:p>
            <a:pPr>
              <a:lnSpc>
                <a:spcPct val="95000"/>
              </a:lnSpc>
              <a:spcBef>
                <a:spcPts val="1800"/>
              </a:spcBef>
            </a:pPr>
            <a:r>
              <a:rPr lang="en-US" sz="2300" dirty="0" smtClean="0">
                <a:solidFill>
                  <a:srgbClr val="F29C00"/>
                </a:solidFill>
              </a:rPr>
              <a:t>Governance</a:t>
            </a:r>
            <a:r>
              <a:rPr lang="en-US" sz="2300" dirty="0" smtClean="0">
                <a:solidFill>
                  <a:srgbClr val="FFFFFF"/>
                </a:solidFill>
              </a:rPr>
              <a:t>  Marketplace poster:</a:t>
            </a:r>
            <a:endParaRPr lang="en-US" sz="2300" dirty="0">
              <a:solidFill>
                <a:srgbClr val="FFFFFF"/>
              </a:solidFill>
            </a:endParaRPr>
          </a:p>
          <a:p>
            <a:pPr marL="342000" indent="0">
              <a:lnSpc>
                <a:spcPct val="95000"/>
              </a:lnSpc>
              <a:spcBef>
                <a:spcPts val="600"/>
              </a:spcBef>
              <a:buNone/>
            </a:pPr>
            <a:r>
              <a:rPr lang="en-US" sz="2300" i="1" dirty="0">
                <a:solidFill>
                  <a:srgbClr val="FFFFFF"/>
                </a:solidFill>
              </a:rPr>
              <a:t>Behavioral experiments reveal how risk perception and worldviews impact common-good </a:t>
            </a:r>
            <a:r>
              <a:rPr lang="en-US" sz="2300" i="1" dirty="0" smtClean="0">
                <a:solidFill>
                  <a:srgbClr val="FFFFFF"/>
                </a:solidFill>
              </a:rPr>
              <a:t>governance</a:t>
            </a:r>
            <a:endParaRPr lang="en-US" sz="2300" dirty="0" smtClean="0">
              <a:solidFill>
                <a:srgbClr val="FFFFFF"/>
              </a:solidFill>
            </a:endParaRPr>
          </a:p>
          <a:p>
            <a:pPr>
              <a:lnSpc>
                <a:spcPct val="95000"/>
              </a:lnSpc>
              <a:spcBef>
                <a:spcPts val="1800"/>
              </a:spcBef>
            </a:pPr>
            <a:r>
              <a:rPr lang="en-US" sz="2300" dirty="0" smtClean="0">
                <a:solidFill>
                  <a:srgbClr val="F29C00"/>
                </a:solidFill>
              </a:rPr>
              <a:t>Systemic risk</a:t>
            </a:r>
            <a:r>
              <a:rPr lang="en-US" sz="2300" dirty="0" smtClean="0">
                <a:solidFill>
                  <a:srgbClr val="FFFFFF"/>
                </a:solidFill>
              </a:rPr>
              <a:t>  Four </a:t>
            </a:r>
            <a:r>
              <a:rPr lang="en-US" sz="2300" dirty="0">
                <a:solidFill>
                  <a:srgbClr val="FFFFFF"/>
                </a:solidFill>
              </a:rPr>
              <a:t>marketplace </a:t>
            </a:r>
            <a:r>
              <a:rPr lang="en-US" sz="2300" dirty="0" smtClean="0">
                <a:solidFill>
                  <a:srgbClr val="FFFFFF"/>
                </a:solidFill>
              </a:rPr>
              <a:t>posters:</a:t>
            </a:r>
          </a:p>
          <a:p>
            <a:pPr marL="342000" indent="0">
              <a:lnSpc>
                <a:spcPct val="95000"/>
              </a:lnSpc>
              <a:spcBef>
                <a:spcPts val="600"/>
              </a:spcBef>
              <a:buNone/>
            </a:pPr>
            <a:r>
              <a:rPr lang="en-US" sz="2300" i="1" dirty="0">
                <a:solidFill>
                  <a:srgbClr val="FFFFFF"/>
                </a:solidFill>
              </a:rPr>
              <a:t>Mitigating the volatility of economic cycles</a:t>
            </a:r>
          </a:p>
          <a:p>
            <a:pPr marL="342000" indent="0">
              <a:lnSpc>
                <a:spcPct val="95000"/>
              </a:lnSpc>
              <a:spcBef>
                <a:spcPts val="600"/>
              </a:spcBef>
              <a:buNone/>
            </a:pPr>
            <a:r>
              <a:rPr lang="en-US" sz="2300" i="1" dirty="0">
                <a:solidFill>
                  <a:srgbClr val="FFFFFF"/>
                </a:solidFill>
              </a:rPr>
              <a:t>Mitigating systemic risk emerging from supply-chain fragmentation</a:t>
            </a:r>
          </a:p>
          <a:p>
            <a:pPr marL="342000" indent="0">
              <a:lnSpc>
                <a:spcPct val="95000"/>
              </a:lnSpc>
              <a:spcBef>
                <a:spcPts val="600"/>
              </a:spcBef>
              <a:buNone/>
            </a:pPr>
            <a:r>
              <a:rPr lang="en-US" sz="2300" i="1" dirty="0">
                <a:solidFill>
                  <a:srgbClr val="FFFFFF"/>
                </a:solidFill>
              </a:rPr>
              <a:t>Inclination analysis yields early-warning signals of economic recessions</a:t>
            </a:r>
          </a:p>
          <a:p>
            <a:pPr marL="342000" indent="0">
              <a:lnSpc>
                <a:spcPct val="95000"/>
              </a:lnSpc>
              <a:spcBef>
                <a:spcPts val="600"/>
              </a:spcBef>
              <a:buNone/>
            </a:pPr>
            <a:r>
              <a:rPr lang="en-US" sz="2300" i="1" dirty="0">
                <a:solidFill>
                  <a:srgbClr val="FFFFFF"/>
                </a:solidFill>
              </a:rPr>
              <a:t>Vulnerability to shocks in the global seafood-trade network</a:t>
            </a:r>
          </a:p>
          <a:p>
            <a:pPr>
              <a:lnSpc>
                <a:spcPct val="95000"/>
              </a:lnSpc>
              <a:spcBef>
                <a:spcPts val="1800"/>
              </a:spcBef>
            </a:pPr>
            <a:endParaRPr lang="en-US" sz="2300" dirty="0">
              <a:solidFill>
                <a:srgbClr val="FFFFFF"/>
              </a:solidFill>
            </a:endParaRPr>
          </a:p>
          <a:p>
            <a:pPr>
              <a:lnSpc>
                <a:spcPct val="95000"/>
              </a:lnSpc>
              <a:spcBef>
                <a:spcPts val="1800"/>
              </a:spcBef>
            </a:pPr>
            <a:endParaRPr lang="en-US" sz="23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66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e_iiasa-pptx-tem">
  <a:themeElements>
    <a:clrScheme name="iiasa-vers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iasa-version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BE0E3">
            <a:alpha val="20000"/>
          </a:srgbClr>
        </a:solidFill>
      </a:spPr>
      <a:bodyPr rtlCol="0" anchor="ctr"/>
      <a:lstStyle>
        <a:defPPr algn="ctr">
          <a:defRPr dirty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iiasa-vers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iasa-light-version">
  <a:themeElements>
    <a:clrScheme name="iiasa-version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iasa-version4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asa-version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iasa-pptx-template-dark-&amp;-light">
  <a:themeElements>
    <a:clrScheme name="iiasa-vers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iasa-version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asa-vers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file_iiasa-pptx-tem</Template>
  <TotalTime>0</TotalTime>
  <Words>127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file_iiasa-pptx-tem</vt:lpstr>
      <vt:lpstr>iiasa-light-version</vt:lpstr>
      <vt:lpstr>iiasa-pptx-template-dark-&amp;-light</vt:lpstr>
      <vt:lpstr>Evolution and Ecology   Ulf Dieckmann Program Director</vt:lpstr>
      <vt:lpstr>Theme 1: Fisheries </vt:lpstr>
      <vt:lpstr>Theme 2: Biodiversity </vt:lpstr>
      <vt:lpstr>Theme 3: Governance </vt:lpstr>
      <vt:lpstr>Theme 4: Systemic Risk </vt:lpstr>
      <vt:lpstr>For More Information…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and Ecology Program – An Overview</dc:title>
  <dc:creator>Ulf Dieckmann 2</dc:creator>
  <cp:lastModifiedBy>Ulf Dieckmann</cp:lastModifiedBy>
  <cp:revision>114</cp:revision>
  <cp:lastPrinted>2014-03-11T10:48:18Z</cp:lastPrinted>
  <dcterms:created xsi:type="dcterms:W3CDTF">2012-04-25T07:17:29Z</dcterms:created>
  <dcterms:modified xsi:type="dcterms:W3CDTF">2017-02-16T10:00:29Z</dcterms:modified>
</cp:coreProperties>
</file>