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5" r:id="rId2"/>
    <p:sldMasterId id="2147483732" r:id="rId3"/>
    <p:sldMasterId id="2147483739" r:id="rId4"/>
    <p:sldMasterId id="2147483745" r:id="rId5"/>
    <p:sldMasterId id="2147483751" r:id="rId6"/>
    <p:sldMasterId id="2147483781" r:id="rId7"/>
    <p:sldMasterId id="2147483787" r:id="rId8"/>
    <p:sldMasterId id="2147483825" r:id="rId9"/>
    <p:sldMasterId id="2147483838" r:id="rId10"/>
  </p:sldMasterIdLst>
  <p:notesMasterIdLst>
    <p:notesMasterId r:id="rId43"/>
  </p:notesMasterIdLst>
  <p:handoutMasterIdLst>
    <p:handoutMasterId r:id="rId44"/>
  </p:handoutMasterIdLst>
  <p:sldIdLst>
    <p:sldId id="622" r:id="rId11"/>
    <p:sldId id="662" r:id="rId12"/>
    <p:sldId id="654" r:id="rId13"/>
    <p:sldId id="629" r:id="rId14"/>
    <p:sldId id="667" r:id="rId15"/>
    <p:sldId id="647" r:id="rId16"/>
    <p:sldId id="640" r:id="rId17"/>
    <p:sldId id="661" r:id="rId18"/>
    <p:sldId id="665" r:id="rId19"/>
    <p:sldId id="626" r:id="rId20"/>
    <p:sldId id="663" r:id="rId21"/>
    <p:sldId id="632" r:id="rId22"/>
    <p:sldId id="634" r:id="rId23"/>
    <p:sldId id="641" r:id="rId24"/>
    <p:sldId id="636" r:id="rId25"/>
    <p:sldId id="637" r:id="rId26"/>
    <p:sldId id="633" r:id="rId27"/>
    <p:sldId id="464" r:id="rId28"/>
    <p:sldId id="623" r:id="rId29"/>
    <p:sldId id="657" r:id="rId30"/>
    <p:sldId id="546" r:id="rId31"/>
    <p:sldId id="635" r:id="rId32"/>
    <p:sldId id="656" r:id="rId33"/>
    <p:sldId id="655" r:id="rId34"/>
    <p:sldId id="646" r:id="rId35"/>
    <p:sldId id="659" r:id="rId36"/>
    <p:sldId id="660" r:id="rId37"/>
    <p:sldId id="645" r:id="rId38"/>
    <p:sldId id="621" r:id="rId39"/>
    <p:sldId id="625" r:id="rId40"/>
    <p:sldId id="650" r:id="rId41"/>
    <p:sldId id="666" r:id="rId42"/>
  </p:sldIdLst>
  <p:sldSz cx="9144000" cy="6858000" type="screen4x3"/>
  <p:notesSz cx="9926638" cy="67976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133B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99" autoAdjust="0"/>
    <p:restoredTop sz="92687" autoAdjust="0"/>
  </p:normalViewPr>
  <p:slideViewPr>
    <p:cSldViewPr>
      <p:cViewPr varScale="1">
        <p:scale>
          <a:sx n="78" d="100"/>
          <a:sy n="78" d="100"/>
        </p:scale>
        <p:origin x="48" y="171"/>
      </p:cViewPr>
      <p:guideLst>
        <p:guide orient="horz" pos="2160"/>
        <p:guide pos="2880"/>
      </p:guideLst>
    </p:cSldViewPr>
  </p:slideViewPr>
  <p:outlineViewPr>
    <p:cViewPr>
      <p:scale>
        <a:sx n="33" d="100"/>
        <a:sy n="33" d="100"/>
      </p:scale>
      <p:origin x="210" y="0"/>
    </p:cViewPr>
  </p:outlineViewPr>
  <p:notesTextViewPr>
    <p:cViewPr>
      <p:scale>
        <a:sx n="3" d="2"/>
        <a:sy n="3" d="2"/>
      </p:scale>
      <p:origin x="0" y="0"/>
    </p:cViewPr>
  </p:notesTextViewPr>
  <p:sorterViewPr>
    <p:cViewPr>
      <p:scale>
        <a:sx n="66" d="100"/>
        <a:sy n="66" d="100"/>
      </p:scale>
      <p:origin x="0" y="-21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21696" y="0"/>
            <a:ext cx="4302625" cy="340265"/>
          </a:xfrm>
          <a:prstGeom prst="rect">
            <a:avLst/>
          </a:prstGeom>
        </p:spPr>
        <p:txBody>
          <a:bodyPr vert="horz" lIns="91440" tIns="45720" rIns="91440" bIns="45720" rtlCol="0"/>
          <a:lstStyle>
            <a:lvl1pPr algn="r">
              <a:defRPr sz="1200"/>
            </a:lvl1pPr>
          </a:lstStyle>
          <a:p>
            <a:fld id="{9E8FDA4F-2A42-447D-89B4-86D46D465BDD}" type="datetimeFigureOut">
              <a:rPr lang="en-US" smtClean="0"/>
              <a:t>6/14/2017</a:t>
            </a:fld>
            <a:endParaRPr lang="en-US"/>
          </a:p>
        </p:txBody>
      </p:sp>
      <p:sp>
        <p:nvSpPr>
          <p:cNvPr id="4" name="Footer Placeholder 3"/>
          <p:cNvSpPr>
            <a:spLocks noGrp="1"/>
          </p:cNvSpPr>
          <p:nvPr>
            <p:ph type="ftr" sz="quarter" idx="2"/>
          </p:nvPr>
        </p:nvSpPr>
        <p:spPr>
          <a:xfrm>
            <a:off x="0" y="6456324"/>
            <a:ext cx="4302625" cy="34026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21696" y="6456324"/>
            <a:ext cx="4302625" cy="340264"/>
          </a:xfrm>
          <a:prstGeom prst="rect">
            <a:avLst/>
          </a:prstGeom>
        </p:spPr>
        <p:txBody>
          <a:bodyPr vert="horz" lIns="91440" tIns="45720" rIns="91440" bIns="45720" rtlCol="0" anchor="b"/>
          <a:lstStyle>
            <a:lvl1pPr algn="r">
              <a:defRPr sz="1200"/>
            </a:lvl1pPr>
          </a:lstStyle>
          <a:p>
            <a:fld id="{F27A918B-CFF1-402E-A21D-D49B541C8EBF}" type="slidenum">
              <a:rPr lang="en-US" smtClean="0"/>
              <a:t>‹#›</a:t>
            </a:fld>
            <a:endParaRPr lang="en-US"/>
          </a:p>
        </p:txBody>
      </p:sp>
    </p:spTree>
    <p:extLst>
      <p:ext uri="{BB962C8B-B14F-4D97-AF65-F5344CB8AC3E}">
        <p14:creationId xmlns:p14="http://schemas.microsoft.com/office/powerpoint/2010/main" val="198646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22799" y="0"/>
            <a:ext cx="4301543" cy="339884"/>
          </a:xfrm>
          <a:prstGeom prst="rect">
            <a:avLst/>
          </a:prstGeom>
        </p:spPr>
        <p:txBody>
          <a:bodyPr vert="horz" lIns="91440" tIns="45720" rIns="91440" bIns="45720" rtlCol="0"/>
          <a:lstStyle>
            <a:lvl1pPr algn="r">
              <a:defRPr sz="1200"/>
            </a:lvl1pPr>
          </a:lstStyle>
          <a:p>
            <a:fld id="{56DC4001-14FA-431D-A175-F87DA2AADD7C}" type="datetimeFigureOut">
              <a:rPr lang="en-US" smtClean="0"/>
              <a:pPr/>
              <a:t>6/14/2017</a:t>
            </a:fld>
            <a:endParaRPr lang="en-US"/>
          </a:p>
        </p:txBody>
      </p:sp>
      <p:sp>
        <p:nvSpPr>
          <p:cNvPr id="4" name="Slide Image Placeholder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2665" y="3228896"/>
            <a:ext cx="7941310" cy="305895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6456611"/>
            <a:ext cx="4301543" cy="33988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22799" y="6456611"/>
            <a:ext cx="4301543" cy="339884"/>
          </a:xfrm>
          <a:prstGeom prst="rect">
            <a:avLst/>
          </a:prstGeom>
        </p:spPr>
        <p:txBody>
          <a:bodyPr vert="horz" lIns="91440" tIns="45720" rIns="91440" bIns="45720" rtlCol="0" anchor="b"/>
          <a:lstStyle>
            <a:lvl1pPr algn="r">
              <a:defRPr sz="1200"/>
            </a:lvl1pPr>
          </a:lstStyle>
          <a:p>
            <a:fld id="{E5DEDF10-A130-4586-BC5F-2FA825BAC0C9}" type="slidenum">
              <a:rPr lang="en-US" smtClean="0"/>
              <a:pPr/>
              <a:t>‹#›</a:t>
            </a:fld>
            <a:endParaRPr lang="en-US"/>
          </a:p>
        </p:txBody>
      </p:sp>
    </p:spTree>
    <p:extLst>
      <p:ext uri="{BB962C8B-B14F-4D97-AF65-F5344CB8AC3E}">
        <p14:creationId xmlns:p14="http://schemas.microsoft.com/office/powerpoint/2010/main" val="18800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Oral solicited, 27 min + 3 min for questions and discussions in session HS5.4 - Water Resources Management and Policy in a Changing World, room B on Tuesday, 25 Apr 2017, 08:30: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EGU2017-15529</a:t>
            </a:r>
          </a:p>
          <a:p>
            <a:r>
              <a:rPr lang="en-US" sz="1200" kern="1200" dirty="0" smtClean="0">
                <a:solidFill>
                  <a:schemeClr val="tx1"/>
                </a:solidFill>
                <a:effectLst/>
                <a:latin typeface="+mn-lt"/>
                <a:ea typeface="+mn-ea"/>
                <a:cs typeface="+mn-cs"/>
              </a:rPr>
              <a:t>Opportunities and constraints for improved water resources management using different lenses and scales</a:t>
            </a:r>
          </a:p>
          <a:p>
            <a:r>
              <a:rPr lang="en-US" sz="1200" kern="1200" dirty="0" smtClean="0">
                <a:solidFill>
                  <a:schemeClr val="tx1"/>
                </a:solidFill>
                <a:effectLst/>
                <a:latin typeface="+mn-lt"/>
                <a:ea typeface="+mn-ea"/>
                <a:cs typeface="+mn-cs"/>
              </a:rPr>
              <a:t>by Simon </a:t>
            </a:r>
            <a:r>
              <a:rPr lang="en-US" sz="1200" kern="1200" dirty="0" err="1" smtClean="0">
                <a:solidFill>
                  <a:schemeClr val="tx1"/>
                </a:solidFill>
                <a:effectLst/>
                <a:latin typeface="+mn-lt"/>
                <a:ea typeface="+mn-ea"/>
                <a:cs typeface="+mn-cs"/>
              </a:rPr>
              <a:t>Langan</a:t>
            </a:r>
            <a:endParaRPr lang="en-US" sz="1200" kern="120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E5DEDF10-A130-4586-BC5F-2FA825BAC0C9}" type="slidenum">
              <a:rPr lang="en-US" smtClean="0"/>
              <a:pPr/>
              <a:t>1</a:t>
            </a:fld>
            <a:endParaRPr lang="en-US"/>
          </a:p>
        </p:txBody>
      </p:sp>
    </p:spTree>
    <p:extLst>
      <p:ext uri="{BB962C8B-B14F-4D97-AF65-F5344CB8AC3E}">
        <p14:creationId xmlns:p14="http://schemas.microsoft.com/office/powerpoint/2010/main" val="4243481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EDF10-A130-4586-BC5F-2FA825BAC0C9}" type="slidenum">
              <a:rPr lang="en-US" smtClean="0"/>
              <a:pPr/>
              <a:t>17</a:t>
            </a:fld>
            <a:endParaRPr lang="en-US" dirty="0"/>
          </a:p>
        </p:txBody>
      </p:sp>
    </p:spTree>
    <p:extLst>
      <p:ext uri="{BB962C8B-B14F-4D97-AF65-F5344CB8AC3E}">
        <p14:creationId xmlns:p14="http://schemas.microsoft.com/office/powerpoint/2010/main" val="3434625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objective of the wedge approach is to decrease the proportion of population living in water-stress</a:t>
            </a:r>
            <a:r>
              <a:rPr lang="en-US" baseline="0" dirty="0" smtClean="0"/>
              <a:t> regions by 12% in 2050, from 40% to 28%. Each wedge contributes a 2% decrease.  </a:t>
            </a:r>
          </a:p>
          <a:p>
            <a:endParaRPr lang="en-US" baseline="0" dirty="0" smtClean="0"/>
          </a:p>
          <a:p>
            <a:r>
              <a:rPr lang="en-US" baseline="0" dirty="0" smtClean="0"/>
              <a:t>Currently 30% of global population is living under stress. </a:t>
            </a:r>
          </a:p>
          <a:p>
            <a:endParaRPr lang="en-US" baseline="0" dirty="0" smtClean="0"/>
          </a:p>
          <a:p>
            <a:r>
              <a:rPr lang="en-US" baseline="0" dirty="0" smtClean="0"/>
              <a:t>The study uses SSP2 (which is comparable to business as usual scenario)</a:t>
            </a:r>
          </a:p>
          <a:p>
            <a:r>
              <a:rPr lang="en-US" baseline="0" dirty="0" smtClean="0"/>
              <a:t> </a:t>
            </a:r>
          </a:p>
          <a:p>
            <a:r>
              <a:rPr lang="en-US" baseline="0" dirty="0" smtClean="0"/>
              <a:t>20 ensemble projections of 5 GCMs and 4 RCPs. </a:t>
            </a:r>
          </a:p>
          <a:p>
            <a:endParaRPr lang="en-US" baseline="0" dirty="0" smtClean="0"/>
          </a:p>
          <a:p>
            <a:r>
              <a:rPr lang="en-US" baseline="0" dirty="0" smtClean="0"/>
              <a:t>In this study, we focus on planned adaptation. This focus is not to imply that autonomous adaptation is costless. However, because the overall objective of the study is to help government plan for risks. We focus on both hard and soft path options. </a:t>
            </a:r>
          </a:p>
          <a:p>
            <a:endParaRPr lang="en-US" baseline="0" dirty="0" smtClean="0"/>
          </a:p>
          <a:p>
            <a:endParaRPr lang="en-US" baseline="0"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E5DEDF10-A130-4586-BC5F-2FA825BAC0C9}" type="slidenum">
              <a:rPr lang="en-US" smtClean="0"/>
              <a:pPr/>
              <a:t>18</a:t>
            </a:fld>
            <a:endParaRPr lang="en-US"/>
          </a:p>
        </p:txBody>
      </p:sp>
    </p:spTree>
    <p:extLst>
      <p:ext uri="{BB962C8B-B14F-4D97-AF65-F5344CB8AC3E}">
        <p14:creationId xmlns:p14="http://schemas.microsoft.com/office/powerpoint/2010/main" val="1817312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EDF10-A130-4586-BC5F-2FA825BAC0C9}" type="slidenum">
              <a:rPr lang="en-US" smtClean="0"/>
              <a:pPr/>
              <a:t>19</a:t>
            </a:fld>
            <a:endParaRPr lang="en-US" dirty="0"/>
          </a:p>
        </p:txBody>
      </p:sp>
    </p:spTree>
    <p:extLst>
      <p:ext uri="{BB962C8B-B14F-4D97-AF65-F5344CB8AC3E}">
        <p14:creationId xmlns:p14="http://schemas.microsoft.com/office/powerpoint/2010/main" val="268254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indent="-171450">
              <a:buFont typeface="Arial" panose="020B0604020202020204" pitchFamily="34" charset="0"/>
              <a:buChar char="•"/>
            </a:pPr>
            <a:endParaRPr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E5DEDF10-A130-4586-BC5F-2FA825BAC0C9}" type="slidenum">
              <a:rPr lang="en-US" smtClean="0"/>
              <a:pPr/>
              <a:t>25</a:t>
            </a:fld>
            <a:endParaRPr lang="en-US" dirty="0"/>
          </a:p>
        </p:txBody>
      </p:sp>
    </p:spTree>
    <p:extLst>
      <p:ext uri="{BB962C8B-B14F-4D97-AF65-F5344CB8AC3E}">
        <p14:creationId xmlns:p14="http://schemas.microsoft.com/office/powerpoint/2010/main" val="1954537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FD8ED480-900C-45DE-B3D5-74828B854596}" type="slidenum">
              <a:rPr lang="en-US" altLang="en-US">
                <a:solidFill>
                  <a:srgbClr val="000000"/>
                </a:solidFill>
                <a:latin typeface="Times New Roman" panose="02020603050405020304" pitchFamily="18" charset="0"/>
              </a:rPr>
              <a:pPr>
                <a:lnSpc>
                  <a:spcPct val="95000"/>
                </a:lnSpc>
                <a:buClrTx/>
                <a:buFontTx/>
                <a:buNone/>
              </a:pPr>
              <a:t>28</a:t>
            </a:fld>
            <a:endParaRPr lang="en-US" altLang="en-US">
              <a:solidFill>
                <a:srgbClr val="000000"/>
              </a:solidFill>
              <a:latin typeface="Times New Roman" panose="02020603050405020304" pitchFamily="18" charset="0"/>
            </a:endParaRPr>
          </a:p>
        </p:txBody>
      </p:sp>
      <p:sp>
        <p:nvSpPr>
          <p:cNvPr id="6147" name="Rectangle 1"/>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Text Box 2"/>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extLst>
      <p:ext uri="{BB962C8B-B14F-4D97-AF65-F5344CB8AC3E}">
        <p14:creationId xmlns:p14="http://schemas.microsoft.com/office/powerpoint/2010/main" val="25322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EDF10-A130-4586-BC5F-2FA825BAC0C9}" type="slidenum">
              <a:rPr lang="en-US" smtClean="0"/>
              <a:pPr/>
              <a:t>6</a:t>
            </a:fld>
            <a:endParaRPr lang="en-US"/>
          </a:p>
        </p:txBody>
      </p:sp>
    </p:spTree>
    <p:extLst>
      <p:ext uri="{BB962C8B-B14F-4D97-AF65-F5344CB8AC3E}">
        <p14:creationId xmlns:p14="http://schemas.microsoft.com/office/powerpoint/2010/main" val="2877158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450AE7-E4D9-4A8E-82F5-1A724D5B9769}" type="slidenum">
              <a:rPr lang="en-US" smtClean="0"/>
              <a:t>7</a:t>
            </a:fld>
            <a:endParaRPr lang="en-US"/>
          </a:p>
        </p:txBody>
      </p:sp>
    </p:spTree>
    <p:extLst>
      <p:ext uri="{BB962C8B-B14F-4D97-AF65-F5344CB8AC3E}">
        <p14:creationId xmlns:p14="http://schemas.microsoft.com/office/powerpoint/2010/main" val="278929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Asia’s total population is estimated at 3.8 billion in 2010. Future projections indicate considerable changes to Asia’s population in the coming decades. It will range between 4.3 and 5.1 billion in the 2050s (+14% to +33% relative to the 2010),</a:t>
            </a:r>
          </a:p>
          <a:p>
            <a:endParaRPr lang="en-US" dirty="0"/>
          </a:p>
        </p:txBody>
      </p:sp>
      <p:sp>
        <p:nvSpPr>
          <p:cNvPr id="4" name="Slide Number Placeholder 3"/>
          <p:cNvSpPr>
            <a:spLocks noGrp="1"/>
          </p:cNvSpPr>
          <p:nvPr>
            <p:ph type="sldNum" sz="quarter" idx="10"/>
          </p:nvPr>
        </p:nvSpPr>
        <p:spPr/>
        <p:txBody>
          <a:bodyPr/>
          <a:lstStyle/>
          <a:p>
            <a:fld id="{E5DEDF10-A130-4586-BC5F-2FA825BAC0C9}" type="slidenum">
              <a:rPr lang="en-US" smtClean="0"/>
              <a:pPr/>
              <a:t>10</a:t>
            </a:fld>
            <a:endParaRPr lang="en-US"/>
          </a:p>
        </p:txBody>
      </p:sp>
    </p:spTree>
    <p:extLst>
      <p:ext uri="{BB962C8B-B14F-4D97-AF65-F5344CB8AC3E}">
        <p14:creationId xmlns:p14="http://schemas.microsoft.com/office/powerpoint/2010/main" val="1803526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1E67806-587A-4979-8802-7F8455E1FE42}" type="slidenum">
              <a:rPr kumimoji="1" lang="ja-JP" altLang="en-US" smtClean="0"/>
              <a:pPr/>
              <a:t>11</a:t>
            </a:fld>
            <a:endParaRPr kumimoji="1" lang="ja-JP" altLang="en-US"/>
          </a:p>
        </p:txBody>
      </p:sp>
    </p:spTree>
    <p:extLst>
      <p:ext uri="{BB962C8B-B14F-4D97-AF65-F5344CB8AC3E}">
        <p14:creationId xmlns:p14="http://schemas.microsoft.com/office/powerpoint/2010/main" val="2120204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1E67806-587A-4979-8802-7F8455E1FE42}" type="slidenum">
              <a:rPr kumimoji="1" lang="ja-JP" altLang="en-US" smtClean="0"/>
              <a:pPr/>
              <a:t>12</a:t>
            </a:fld>
            <a:endParaRPr kumimoji="1" lang="ja-JP" altLang="en-US"/>
          </a:p>
        </p:txBody>
      </p:sp>
    </p:spTree>
    <p:extLst>
      <p:ext uri="{BB962C8B-B14F-4D97-AF65-F5344CB8AC3E}">
        <p14:creationId xmlns:p14="http://schemas.microsoft.com/office/powerpoint/2010/main" val="3094144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Shows demand assessment</a:t>
            </a:r>
            <a:r>
              <a:rPr lang="en-US" baseline="0" dirty="0" smtClean="0"/>
              <a:t> models that are part of the current fast-track consortium</a:t>
            </a:r>
            <a:endParaRPr lang="en-US" dirty="0"/>
          </a:p>
        </p:txBody>
      </p:sp>
      <p:sp>
        <p:nvSpPr>
          <p:cNvPr id="4" name="Slide Number Placeholder 3"/>
          <p:cNvSpPr>
            <a:spLocks noGrp="1"/>
          </p:cNvSpPr>
          <p:nvPr>
            <p:ph type="sldNum" sz="quarter" idx="10"/>
          </p:nvPr>
        </p:nvSpPr>
        <p:spPr/>
        <p:txBody>
          <a:bodyPr/>
          <a:lstStyle/>
          <a:p>
            <a:fld id="{E5DEDF10-A130-4586-BC5F-2FA825BAC0C9}" type="slidenum">
              <a:rPr lang="en-US" smtClean="0"/>
              <a:pPr/>
              <a:t>13</a:t>
            </a:fld>
            <a:endParaRPr lang="en-US"/>
          </a:p>
        </p:txBody>
      </p:sp>
    </p:spTree>
    <p:extLst>
      <p:ext uri="{BB962C8B-B14F-4D97-AF65-F5344CB8AC3E}">
        <p14:creationId xmlns:p14="http://schemas.microsoft.com/office/powerpoint/2010/main" val="4285941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figure shows the estimated future irrigation demand (km3/</a:t>
            </a:r>
            <a:r>
              <a:rPr lang="en-US" sz="1200" dirty="0" err="1" smtClean="0"/>
              <a:t>yr</a:t>
            </a:r>
            <a:r>
              <a:rPr lang="en-US" sz="1200" dirty="0" smtClean="0"/>
              <a:t>) by SSP, the distribution of irrigation water demand by Asian region in 2010, and trajectories of irrigation water demand by region under SSP2 (‘Middle of the Road’) scenario. For SSP2 in 2050 irrigation requirements increase by 18% above 2010 of which nearly one-third is due to global warming (assuming RCP6p0). About half of Asian irrigation demand is in South Asia.</a:t>
            </a:r>
            <a:endParaRPr lang="en-US" sz="1200" dirty="0"/>
          </a:p>
        </p:txBody>
      </p:sp>
      <p:sp>
        <p:nvSpPr>
          <p:cNvPr id="4" name="Slide Number Placeholder 3"/>
          <p:cNvSpPr>
            <a:spLocks noGrp="1"/>
          </p:cNvSpPr>
          <p:nvPr>
            <p:ph type="sldNum" sz="quarter" idx="10"/>
          </p:nvPr>
        </p:nvSpPr>
        <p:spPr/>
        <p:txBody>
          <a:bodyPr/>
          <a:lstStyle/>
          <a:p>
            <a:fld id="{E5DEDF10-A130-4586-BC5F-2FA825BAC0C9}" type="slidenum">
              <a:rPr lang="en-US" smtClean="0"/>
              <a:pPr/>
              <a:t>15</a:t>
            </a:fld>
            <a:endParaRPr lang="en-US"/>
          </a:p>
        </p:txBody>
      </p:sp>
    </p:spTree>
    <p:extLst>
      <p:ext uri="{BB962C8B-B14F-4D97-AF65-F5344CB8AC3E}">
        <p14:creationId xmlns:p14="http://schemas.microsoft.com/office/powerpoint/2010/main" val="1358297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sz="1200" kern="1200" dirty="0" smtClean="0">
                <a:solidFill>
                  <a:schemeClr val="tx1"/>
                </a:solidFill>
                <a:effectLst/>
                <a:latin typeface="+mn-lt"/>
                <a:ea typeface="+mn-ea"/>
                <a:cs typeface="+mn-cs"/>
              </a:rPr>
              <a:t>Groundwater use in Asia totals 464 km</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/year in the 2010s. The largest abstractions are taking place in India, China, and Pakistan, followed by Japan, Bangladesh, Uzbekistan, and Georgia. Abstractions in the first three countries account for 86% of total abstractions in Asia. In many countries, groundwater abstraction has already exceeded recharge, leading to the over-exploitation and degradation of important aquifer systems. Growing water requirements leads to considerable growth in demand for groundwater, amounting to 645 km</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/year by the 2050s, a 39% increase over current levels. </a:t>
            </a:r>
            <a:endParaRPr kumimoji="1" lang="ja-JP" altLang="en-US" dirty="0"/>
          </a:p>
        </p:txBody>
      </p:sp>
      <p:sp>
        <p:nvSpPr>
          <p:cNvPr id="4" name="スライド番号プレースホルダー 3"/>
          <p:cNvSpPr>
            <a:spLocks noGrp="1"/>
          </p:cNvSpPr>
          <p:nvPr>
            <p:ph type="sldNum" sz="quarter" idx="10"/>
          </p:nvPr>
        </p:nvSpPr>
        <p:spPr/>
        <p:txBody>
          <a:bodyPr/>
          <a:lstStyle/>
          <a:p>
            <a:fld id="{01E67806-587A-4979-8802-7F8455E1FE42}" type="slidenum">
              <a:rPr kumimoji="1" lang="ja-JP" altLang="en-US" smtClean="0"/>
              <a:pPr/>
              <a:t>16</a:t>
            </a:fld>
            <a:endParaRPr kumimoji="1" lang="ja-JP" altLang="en-US"/>
          </a:p>
        </p:txBody>
      </p:sp>
    </p:spTree>
    <p:extLst>
      <p:ext uri="{BB962C8B-B14F-4D97-AF65-F5344CB8AC3E}">
        <p14:creationId xmlns:p14="http://schemas.microsoft.com/office/powerpoint/2010/main" val="40213790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entry-slide-title-0"/>
          <p:cNvPicPr>
            <a:picLocks noChangeAspect="1" noChangeArrowheads="1"/>
          </p:cNvPicPr>
          <p:nvPr/>
        </p:nvPicPr>
        <p:blipFill>
          <a:blip r:embed="rId2" cstate="print"/>
          <a:srcRect/>
          <a:stretch>
            <a:fillRect/>
          </a:stretch>
        </p:blipFill>
        <p:spPr bwMode="auto">
          <a:xfrm>
            <a:off x="0" y="-9525"/>
            <a:ext cx="9144000" cy="6877050"/>
          </a:xfrm>
          <a:prstGeom prst="rect">
            <a:avLst/>
          </a:prstGeom>
          <a:noFill/>
          <a:ln w="9525">
            <a:noFill/>
            <a:miter lim="800000"/>
            <a:headEnd/>
            <a:tailEnd/>
          </a:ln>
        </p:spPr>
      </p:pic>
      <p:sp>
        <p:nvSpPr>
          <p:cNvPr id="8202" name="Rectangle 10"/>
          <p:cNvSpPr>
            <a:spLocks noGrp="1" noChangeArrowheads="1"/>
          </p:cNvSpPr>
          <p:nvPr>
            <p:ph type="ctrTitle"/>
          </p:nvPr>
        </p:nvSpPr>
        <p:spPr>
          <a:xfrm>
            <a:off x="2513013" y="1919288"/>
            <a:ext cx="6630987" cy="1470025"/>
          </a:xfrm>
        </p:spPr>
        <p:txBody>
          <a:bodyPr lIns="457200" rIns="457200" anchor="ctr"/>
          <a:lstStyle>
            <a:lvl1pPr>
              <a:defRPr baseline="0">
                <a:solidFill>
                  <a:srgbClr val="003399"/>
                </a:solidFill>
              </a:defRPr>
            </a:lvl1pPr>
          </a:lstStyle>
          <a:p>
            <a:endParaRPr lang="en-US" dirty="0"/>
          </a:p>
        </p:txBody>
      </p:sp>
      <p:sp>
        <p:nvSpPr>
          <p:cNvPr id="8203" name="Rectangle 11"/>
          <p:cNvSpPr>
            <a:spLocks noGrp="1" noChangeArrowheads="1"/>
          </p:cNvSpPr>
          <p:nvPr>
            <p:ph type="subTitle" idx="1"/>
          </p:nvPr>
        </p:nvSpPr>
        <p:spPr>
          <a:xfrm>
            <a:off x="2513013" y="3886200"/>
            <a:ext cx="6627812" cy="1752600"/>
          </a:xfrm>
        </p:spPr>
        <p:txBody>
          <a:bodyPr lIns="457200" rIns="457200"/>
          <a:lstStyle>
            <a:lvl1pPr marL="0" indent="0">
              <a:buFontTx/>
              <a:buNone/>
              <a:defRPr>
                <a:solidFill>
                  <a:srgbClr val="003399"/>
                </a:solidFill>
              </a:defRPr>
            </a:lvl1pPr>
          </a:lstStyle>
          <a:p>
            <a:r>
              <a:rPr lang="en-US" dirty="0" smtClean="0"/>
              <a:t>Click to edit Master subtitle style</a:t>
            </a:r>
            <a:endParaRPr lang="en-US" dirty="0"/>
          </a:p>
        </p:txBody>
      </p:sp>
      <p:sp>
        <p:nvSpPr>
          <p:cNvPr id="5" name="Rectangle 13"/>
          <p:cNvSpPr>
            <a:spLocks noGrp="1" noChangeArrowheads="1"/>
          </p:cNvSpPr>
          <p:nvPr>
            <p:ph type="sldNum" sz="quarter" idx="10"/>
          </p:nvPr>
        </p:nvSpPr>
        <p:spPr>
          <a:xfrm>
            <a:off x="7092950" y="6516688"/>
            <a:ext cx="1582738" cy="320675"/>
          </a:xfrm>
        </p:spPr>
        <p:txBody>
          <a:bodyPr/>
          <a:lstStyle>
            <a:lvl1pPr>
              <a:defRPr>
                <a:solidFill>
                  <a:srgbClr val="003399"/>
                </a:solidFill>
              </a:defRPr>
            </a:lvl1pPr>
          </a:lstStyle>
          <a:p>
            <a:pPr>
              <a:defRPr/>
            </a:pPr>
            <a:fld id="{1E4312B2-5599-4BAB-9629-F8FF3E2D26F6}" type="slidenum">
              <a:rPr lang="en-US"/>
              <a:pPr>
                <a:defRPr/>
              </a:pPr>
              <a:t>‹#›</a:t>
            </a:fld>
            <a:endParaRPr lang="en-US" dirty="0"/>
          </a:p>
        </p:txBody>
      </p:sp>
      <p:sp>
        <p:nvSpPr>
          <p:cNvPr id="6" name="TextBox 5"/>
          <p:cNvSpPr txBox="1"/>
          <p:nvPr userDrawn="1"/>
        </p:nvSpPr>
        <p:spPr>
          <a:xfrm>
            <a:off x="971600" y="6453336"/>
            <a:ext cx="1230530" cy="276999"/>
          </a:xfrm>
          <a:prstGeom prst="rect">
            <a:avLst/>
          </a:prstGeom>
          <a:noFill/>
        </p:spPr>
        <p:txBody>
          <a:bodyPr wrap="none" rtlCol="0">
            <a:spAutoFit/>
          </a:bodyPr>
          <a:lstStyle/>
          <a:p>
            <a:r>
              <a:rPr lang="en-US" sz="1200" dirty="0" smtClean="0">
                <a:solidFill>
                  <a:schemeClr val="bg1"/>
                </a:solidFill>
                <a:latin typeface="Times New Roman" pitchFamily="18" charset="0"/>
                <a:cs typeface="Times New Roman" pitchFamily="18" charset="0"/>
              </a:rPr>
              <a:t>David A. Wiberg</a:t>
            </a:r>
            <a:endParaRPr lang="en-US" sz="1200" dirty="0">
              <a:solidFill>
                <a:schemeClr val="bg1"/>
              </a:solidFill>
              <a:latin typeface="Times New Roman" pitchFamily="18" charset="0"/>
              <a:cs typeface="Times New Roman"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3375" y="455613"/>
            <a:ext cx="1998663" cy="5670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4213" y="455613"/>
            <a:ext cx="5846762" cy="5670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8356F685-8D31-4F3D-8A52-5F9F92A1AC1B}" type="slidenum">
              <a:rPr lang="en-US"/>
              <a:pPr>
                <a:defRPr/>
              </a:pPr>
              <a:t>‹#›</a:t>
            </a:fld>
            <a:r>
              <a:rPr lang="en-US"/>
              <a:t>, date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39787"/>
          </a:xfrm>
        </p:spPr>
        <p:txBody>
          <a:bodyPr/>
          <a:lstStyle/>
          <a:p>
            <a:r>
              <a:rPr lang="en-GB" smtClean="0"/>
              <a:t>Klik om de stijl te bewerken</a:t>
            </a:r>
            <a:endParaRPr lang="en-GB" dirty="0"/>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p>
          <a:p>
            <a:pPr lvl="3"/>
            <a:r>
              <a:rPr lang="en-GB" smtClean="0"/>
              <a:t>Vierde niveau</a:t>
            </a:r>
          </a:p>
          <a:p>
            <a:pPr lvl="4"/>
            <a:r>
              <a:rPr lang="en-GB" smtClean="0"/>
              <a:t>Vijfde niveau</a:t>
            </a:r>
            <a:endParaRPr lang="en-GB" dirty="0"/>
          </a:p>
        </p:txBody>
      </p:sp>
    </p:spTree>
    <p:extLst>
      <p:ext uri="{BB962C8B-B14F-4D97-AF65-F5344CB8AC3E}">
        <p14:creationId xmlns:p14="http://schemas.microsoft.com/office/powerpoint/2010/main" val="90375384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pic>
        <p:nvPicPr>
          <p:cNvPr id="12" name="Picture 8" descr="entry-slide-content-light"/>
          <p:cNvPicPr>
            <a:picLocks noChangeAspect="1" noChangeArrowheads="1"/>
          </p:cNvPicPr>
          <p:nvPr userDrawn="1"/>
        </p:nvPicPr>
        <p:blipFill>
          <a:blip r:embed="rId2" cstate="print"/>
          <a:srcRect/>
          <a:stretch>
            <a:fillRect/>
          </a:stretch>
        </p:blipFill>
        <p:spPr bwMode="auto">
          <a:xfrm>
            <a:off x="0" y="-19050"/>
            <a:ext cx="9144000" cy="6877050"/>
          </a:xfrm>
          <a:prstGeom prst="rect">
            <a:avLst/>
          </a:prstGeom>
          <a:noFill/>
          <a:ln w="9525">
            <a:noFill/>
            <a:miter lim="800000"/>
            <a:headEnd/>
            <a:tailEnd/>
          </a:ln>
        </p:spPr>
      </p:pic>
      <p:sp>
        <p:nvSpPr>
          <p:cNvPr id="2" name="Title 1"/>
          <p:cNvSpPr>
            <a:spLocks noGrp="1"/>
          </p:cNvSpPr>
          <p:nvPr>
            <p:ph type="title"/>
          </p:nvPr>
        </p:nvSpPr>
        <p:spPr>
          <a:xfrm>
            <a:off x="371198" y="276346"/>
            <a:ext cx="7886700" cy="717955"/>
          </a:xfrm>
        </p:spPr>
        <p:txBody>
          <a:bodyPr/>
          <a:lstStyle>
            <a:lvl1pPr>
              <a:defRPr>
                <a:latin typeface="+mn-lt"/>
              </a:defRPr>
            </a:lvl1pPr>
          </a:lstStyle>
          <a:p>
            <a:r>
              <a:rPr lang="ja-JP" altLang="en-US" dirty="0" smtClean="0"/>
              <a:t>マスター タイトルの書式設定</a:t>
            </a:r>
            <a:endParaRPr lang="en-US" dirty="0"/>
          </a:p>
        </p:txBody>
      </p:sp>
      <p:cxnSp>
        <p:nvCxnSpPr>
          <p:cNvPr id="8" name="直線コネクタ 7"/>
          <p:cNvCxnSpPr/>
          <p:nvPr userDrawn="1"/>
        </p:nvCxnSpPr>
        <p:spPr>
          <a:xfrm>
            <a:off x="371198" y="852260"/>
            <a:ext cx="877280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スライド番号プレースホルダー 10"/>
          <p:cNvSpPr>
            <a:spLocks noGrp="1"/>
          </p:cNvSpPr>
          <p:nvPr>
            <p:ph type="sldNum" sz="quarter" idx="12"/>
          </p:nvPr>
        </p:nvSpPr>
        <p:spPr>
          <a:xfrm>
            <a:off x="6963977" y="6400740"/>
            <a:ext cx="2057400" cy="365125"/>
          </a:xfrm>
        </p:spPr>
        <p:txBody>
          <a:bodyPr/>
          <a:lstStyle/>
          <a:p>
            <a:fld id="{0C3D187B-4C43-40C7-9D44-F1028C8FDEE4}" type="slidenum">
              <a:rPr lang="ja-JP" altLang="en-US" smtClean="0">
                <a:solidFill>
                  <a:prstClr val="black">
                    <a:tint val="75000"/>
                  </a:prstClr>
                </a:solidFill>
              </a:rPr>
              <a:pPr/>
              <a:t>‹#›</a:t>
            </a:fld>
            <a:endParaRPr lang="ja-JP" altLang="en-US">
              <a:solidFill>
                <a:prstClr val="black">
                  <a:tint val="75000"/>
                </a:prstClr>
              </a:solidFill>
            </a:endParaRPr>
          </a:p>
        </p:txBody>
      </p:sp>
      <p:sp>
        <p:nvSpPr>
          <p:cNvPr id="17" name="コンテンツ プレースホルダー 16"/>
          <p:cNvSpPr>
            <a:spLocks noGrp="1"/>
          </p:cNvSpPr>
          <p:nvPr>
            <p:ph sz="quarter" idx="13"/>
          </p:nvPr>
        </p:nvSpPr>
        <p:spPr>
          <a:xfrm>
            <a:off x="4083728" y="-19050"/>
            <a:ext cx="5060272" cy="295396"/>
          </a:xfrm>
        </p:spPr>
        <p:txBody>
          <a:bodyPr>
            <a:noAutofit/>
          </a:bodyPr>
          <a:lstStyle>
            <a:lvl1pPr marL="0" indent="0" algn="r">
              <a:buNone/>
              <a:defRPr sz="2000"/>
            </a:lvl1pPr>
          </a:lstStyle>
          <a:p>
            <a:pPr lvl="0"/>
            <a:r>
              <a:rPr kumimoji="1" lang="ja-JP" altLang="en-US" dirty="0" smtClean="0"/>
              <a:t>マスター テキストの書式設定</a:t>
            </a:r>
            <a:endParaRPr kumimoji="1" lang="ja-JP" altLang="en-US" dirty="0"/>
          </a:p>
        </p:txBody>
      </p:sp>
    </p:spTree>
    <p:extLst>
      <p:ext uri="{BB962C8B-B14F-4D97-AF65-F5344CB8AC3E}">
        <p14:creationId xmlns:p14="http://schemas.microsoft.com/office/powerpoint/2010/main" val="423163933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pic>
        <p:nvPicPr>
          <p:cNvPr id="12" name="Picture 8" descr="entry-slide-content-light"/>
          <p:cNvPicPr>
            <a:picLocks noChangeAspect="1" noChangeArrowheads="1"/>
          </p:cNvPicPr>
          <p:nvPr userDrawn="1"/>
        </p:nvPicPr>
        <p:blipFill>
          <a:blip r:embed="rId2" cstate="print"/>
          <a:srcRect/>
          <a:stretch>
            <a:fillRect/>
          </a:stretch>
        </p:blipFill>
        <p:spPr bwMode="auto">
          <a:xfrm>
            <a:off x="0" y="-19050"/>
            <a:ext cx="9144000" cy="6877050"/>
          </a:xfrm>
          <a:prstGeom prst="rect">
            <a:avLst/>
          </a:prstGeom>
          <a:noFill/>
          <a:ln w="9525">
            <a:noFill/>
            <a:miter lim="800000"/>
            <a:headEnd/>
            <a:tailEnd/>
          </a:ln>
        </p:spPr>
      </p:pic>
      <p:sp>
        <p:nvSpPr>
          <p:cNvPr id="2" name="Title 1"/>
          <p:cNvSpPr>
            <a:spLocks noGrp="1"/>
          </p:cNvSpPr>
          <p:nvPr>
            <p:ph type="title"/>
          </p:nvPr>
        </p:nvSpPr>
        <p:spPr>
          <a:xfrm>
            <a:off x="371198" y="276346"/>
            <a:ext cx="7886700" cy="717955"/>
          </a:xfrm>
        </p:spPr>
        <p:txBody>
          <a:bodyPr/>
          <a:lstStyle>
            <a:lvl1pPr>
              <a:defRPr>
                <a:latin typeface="+mn-lt"/>
              </a:defRPr>
            </a:lvl1pPr>
          </a:lstStyle>
          <a:p>
            <a:r>
              <a:rPr lang="ja-JP" altLang="en-US" dirty="0" smtClean="0"/>
              <a:t>マスター タイトルの書式設定</a:t>
            </a:r>
            <a:endParaRPr lang="en-US" dirty="0"/>
          </a:p>
        </p:txBody>
      </p:sp>
      <p:cxnSp>
        <p:nvCxnSpPr>
          <p:cNvPr id="8" name="直線コネクタ 7"/>
          <p:cNvCxnSpPr/>
          <p:nvPr userDrawn="1"/>
        </p:nvCxnSpPr>
        <p:spPr>
          <a:xfrm>
            <a:off x="371198" y="852260"/>
            <a:ext cx="877280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スライド番号プレースホルダー 10"/>
          <p:cNvSpPr>
            <a:spLocks noGrp="1"/>
          </p:cNvSpPr>
          <p:nvPr>
            <p:ph type="sldNum" sz="quarter" idx="12"/>
          </p:nvPr>
        </p:nvSpPr>
        <p:spPr>
          <a:xfrm>
            <a:off x="6963977" y="6400740"/>
            <a:ext cx="2057400" cy="365125"/>
          </a:xfrm>
        </p:spPr>
        <p:txBody>
          <a:bodyPr/>
          <a:lstStyle/>
          <a:p>
            <a:fld id="{0C3D187B-4C43-40C7-9D44-F1028C8FDEE4}" type="slidenum">
              <a:rPr lang="ja-JP" altLang="en-US" smtClean="0">
                <a:solidFill>
                  <a:prstClr val="black">
                    <a:tint val="75000"/>
                  </a:prstClr>
                </a:solidFill>
              </a:rPr>
              <a:pPr/>
              <a:t>‹#›</a:t>
            </a:fld>
            <a:endParaRPr lang="ja-JP" altLang="en-US">
              <a:solidFill>
                <a:prstClr val="black">
                  <a:tint val="75000"/>
                </a:prstClr>
              </a:solidFill>
            </a:endParaRPr>
          </a:p>
        </p:txBody>
      </p:sp>
      <p:sp>
        <p:nvSpPr>
          <p:cNvPr id="17" name="コンテンツ プレースホルダー 16"/>
          <p:cNvSpPr>
            <a:spLocks noGrp="1"/>
          </p:cNvSpPr>
          <p:nvPr>
            <p:ph sz="quarter" idx="13"/>
          </p:nvPr>
        </p:nvSpPr>
        <p:spPr>
          <a:xfrm>
            <a:off x="4083728" y="-19050"/>
            <a:ext cx="5060272" cy="295396"/>
          </a:xfrm>
        </p:spPr>
        <p:txBody>
          <a:bodyPr>
            <a:noAutofit/>
          </a:bodyPr>
          <a:lstStyle>
            <a:lvl1pPr marL="0" indent="0" algn="r">
              <a:buNone/>
              <a:defRPr sz="2000"/>
            </a:lvl1pPr>
          </a:lstStyle>
          <a:p>
            <a:pPr lvl="0"/>
            <a:r>
              <a:rPr kumimoji="1" lang="ja-JP" altLang="en-US" dirty="0" smtClean="0"/>
              <a:t>マスター テキストの書式設定</a:t>
            </a:r>
            <a:endParaRPr kumimoji="1" lang="ja-JP" altLang="en-US" dirty="0"/>
          </a:p>
        </p:txBody>
      </p:sp>
    </p:spTree>
    <p:extLst>
      <p:ext uri="{BB962C8B-B14F-4D97-AF65-F5344CB8AC3E}">
        <p14:creationId xmlns:p14="http://schemas.microsoft.com/office/powerpoint/2010/main" val="327386626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entry-slide-title-0"/>
          <p:cNvPicPr>
            <a:picLocks noChangeAspect="1" noChangeArrowheads="1"/>
          </p:cNvPicPr>
          <p:nvPr/>
        </p:nvPicPr>
        <p:blipFill>
          <a:blip r:embed="rId2" cstate="print"/>
          <a:srcRect/>
          <a:stretch>
            <a:fillRect/>
          </a:stretch>
        </p:blipFill>
        <p:spPr bwMode="auto">
          <a:xfrm>
            <a:off x="0" y="-9525"/>
            <a:ext cx="9144000" cy="6877050"/>
          </a:xfrm>
          <a:prstGeom prst="rect">
            <a:avLst/>
          </a:prstGeom>
          <a:noFill/>
          <a:ln w="9525">
            <a:noFill/>
            <a:miter lim="800000"/>
            <a:headEnd/>
            <a:tailEnd/>
          </a:ln>
        </p:spPr>
      </p:pic>
      <p:sp>
        <p:nvSpPr>
          <p:cNvPr id="106505" name="Rectangle 9"/>
          <p:cNvSpPr>
            <a:spLocks noGrp="1" noChangeArrowheads="1"/>
          </p:cNvSpPr>
          <p:nvPr>
            <p:ph type="ctrTitle"/>
          </p:nvPr>
        </p:nvSpPr>
        <p:spPr>
          <a:xfrm>
            <a:off x="2513013" y="1919288"/>
            <a:ext cx="6630987" cy="1470025"/>
          </a:xfrm>
        </p:spPr>
        <p:txBody>
          <a:bodyPr lIns="457200" rIns="457200" anchor="ctr"/>
          <a:lstStyle>
            <a:lvl1pPr>
              <a:defRPr sz="4500"/>
            </a:lvl1pPr>
          </a:lstStyle>
          <a:p>
            <a:r>
              <a:rPr lang="en-US" dirty="0"/>
              <a:t>Click to edit Master</a:t>
            </a:r>
            <a:br>
              <a:rPr lang="en-US" dirty="0"/>
            </a:br>
            <a:r>
              <a:rPr lang="en-US" dirty="0"/>
              <a:t>title style</a:t>
            </a:r>
          </a:p>
        </p:txBody>
      </p:sp>
      <p:sp>
        <p:nvSpPr>
          <p:cNvPr id="106506" name="Rectangle 10"/>
          <p:cNvSpPr>
            <a:spLocks noGrp="1" noChangeArrowheads="1"/>
          </p:cNvSpPr>
          <p:nvPr>
            <p:ph type="subTitle" idx="1"/>
          </p:nvPr>
        </p:nvSpPr>
        <p:spPr>
          <a:xfrm>
            <a:off x="2513013" y="3886200"/>
            <a:ext cx="6627812" cy="1752600"/>
          </a:xfrm>
        </p:spPr>
        <p:txBody>
          <a:bodyPr lIns="457200" rIns="457200"/>
          <a:lstStyle>
            <a:lvl1pPr marL="0" indent="0">
              <a:buFontTx/>
              <a:buNone/>
              <a:defRPr/>
            </a:lvl1pPr>
          </a:lstStyle>
          <a:p>
            <a:r>
              <a:rPr lang="en-US" dirty="0"/>
              <a:t>Click to edit Master subtitle style</a:t>
            </a:r>
          </a:p>
        </p:txBody>
      </p:sp>
      <p:sp>
        <p:nvSpPr>
          <p:cNvPr id="5" name="Rectangle 12"/>
          <p:cNvSpPr>
            <a:spLocks noGrp="1" noChangeArrowheads="1"/>
          </p:cNvSpPr>
          <p:nvPr>
            <p:ph type="sldNum" sz="quarter" idx="10"/>
          </p:nvPr>
        </p:nvSpPr>
        <p:spPr>
          <a:xfrm>
            <a:off x="7092950" y="6516688"/>
            <a:ext cx="1582738" cy="320675"/>
          </a:xfrm>
        </p:spPr>
        <p:txBody>
          <a:bodyPr/>
          <a:lstStyle>
            <a:lvl1pPr>
              <a:defRPr/>
            </a:lvl1pPr>
          </a:lstStyle>
          <a:p>
            <a:pPr>
              <a:defRPr/>
            </a:pPr>
            <a:fld id="{5F6694AA-2A09-4281-A0AC-055865A5D50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
        <p:nvSpPr>
          <p:cNvPr id="5" name="Rectangle 10"/>
          <p:cNvSpPr>
            <a:spLocks noGrp="1" noChangeArrowheads="1"/>
          </p:cNvSpPr>
          <p:nvPr>
            <p:ph type="sldNum" sz="quarter" idx="11"/>
          </p:nvPr>
        </p:nvSpPr>
        <p:spPr>
          <a:ln/>
        </p:spPr>
        <p:txBody>
          <a:bodyPr/>
          <a:lstStyle>
            <a:lvl1pPr>
              <a:defRPr/>
            </a:lvl1pPr>
          </a:lstStyle>
          <a:p>
            <a:pPr>
              <a:defRPr/>
            </a:pPr>
            <a:fld id="{4114CD66-9604-4305-B5A8-78B29733E3FB}" type="slidenum">
              <a:rPr lang="en-US"/>
              <a:pPr>
                <a:defRPr/>
              </a:pPr>
              <a:t>‹#›</a:t>
            </a:fld>
            <a:r>
              <a:rPr lang="en-US"/>
              <a:t>, date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3" y="1600200"/>
            <a:ext cx="3922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9325" y="1600200"/>
            <a:ext cx="39227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
        <p:nvSpPr>
          <p:cNvPr id="6" name="Rectangle 10"/>
          <p:cNvSpPr>
            <a:spLocks noGrp="1" noChangeArrowheads="1"/>
          </p:cNvSpPr>
          <p:nvPr>
            <p:ph type="sldNum" sz="quarter" idx="11"/>
          </p:nvPr>
        </p:nvSpPr>
        <p:spPr>
          <a:ln/>
        </p:spPr>
        <p:txBody>
          <a:bodyPr/>
          <a:lstStyle>
            <a:lvl1pPr>
              <a:defRPr/>
            </a:lvl1pPr>
          </a:lstStyle>
          <a:p>
            <a:pPr>
              <a:defRPr/>
            </a:pPr>
            <a:fld id="{56642101-ADE3-4411-8509-CE09211AA481}" type="slidenum">
              <a:rPr lang="en-US"/>
              <a:pPr>
                <a:defRPr/>
              </a:pPr>
              <a:t>‹#›</a:t>
            </a:fld>
            <a:r>
              <a:rPr lang="en-US"/>
              <a:t>, date</a:t>
            </a:r>
          </a:p>
        </p:txBody>
      </p:sp>
      <p:sp>
        <p:nvSpPr>
          <p:cNvPr id="7" name="TextBox 6"/>
          <p:cNvSpPr txBox="1"/>
          <p:nvPr userDrawn="1"/>
        </p:nvSpPr>
        <p:spPr>
          <a:xfrm>
            <a:off x="539552" y="6525344"/>
            <a:ext cx="1230530" cy="276999"/>
          </a:xfrm>
          <a:prstGeom prst="rect">
            <a:avLst/>
          </a:prstGeom>
          <a:noFill/>
        </p:spPr>
        <p:txBody>
          <a:bodyPr wrap="none" rtlCol="0">
            <a:spAutoFit/>
          </a:bodyPr>
          <a:lstStyle/>
          <a:p>
            <a:r>
              <a:rPr lang="en-US" sz="1200" dirty="0" smtClean="0">
                <a:solidFill>
                  <a:srgbClr val="133B77"/>
                </a:solidFill>
                <a:latin typeface="Times New Roman" pitchFamily="18" charset="0"/>
                <a:cs typeface="Times New Roman" pitchFamily="18" charset="0"/>
              </a:rPr>
              <a:t>David A. Wiberg</a:t>
            </a:r>
            <a:endParaRPr lang="en-US" sz="1200" dirty="0">
              <a:solidFill>
                <a:srgbClr val="133B77"/>
              </a:solidFill>
              <a:latin typeface="Times New Roman" pitchFamily="18" charset="0"/>
              <a:cs typeface="Times New Roman" pitchFamily="18"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ftr" sz="quarter" idx="10"/>
          </p:nvPr>
        </p:nvSpPr>
        <p:spPr>
          <a:ln/>
        </p:spPr>
        <p:txBody>
          <a:bodyPr/>
          <a:lstStyle>
            <a:lvl1pPr>
              <a:defRPr/>
            </a:lvl1pPr>
          </a:lstStyle>
          <a:p>
            <a:pPr>
              <a:defRPr/>
            </a:pPr>
            <a:endParaRPr lang="en-US"/>
          </a:p>
        </p:txBody>
      </p:sp>
      <p:sp>
        <p:nvSpPr>
          <p:cNvPr id="8" name="Rectangle 10"/>
          <p:cNvSpPr>
            <a:spLocks noGrp="1" noChangeArrowheads="1"/>
          </p:cNvSpPr>
          <p:nvPr>
            <p:ph type="sldNum" sz="quarter" idx="11"/>
          </p:nvPr>
        </p:nvSpPr>
        <p:spPr>
          <a:ln/>
        </p:spPr>
        <p:txBody>
          <a:bodyPr/>
          <a:lstStyle>
            <a:lvl1pPr>
              <a:defRPr/>
            </a:lvl1pPr>
          </a:lstStyle>
          <a:p>
            <a:pPr>
              <a:defRPr/>
            </a:pPr>
            <a:fld id="{30857529-EAD9-48B3-91A9-187C3E17D5BF}" type="slidenum">
              <a:rPr lang="en-US"/>
              <a:pPr>
                <a:defRPr/>
              </a:pPr>
              <a:t>‹#›</a:t>
            </a:fld>
            <a:r>
              <a:rPr lang="en-US"/>
              <a:t>, date</a:t>
            </a:r>
          </a:p>
        </p:txBody>
      </p:sp>
      <p:sp>
        <p:nvSpPr>
          <p:cNvPr id="9" name="TextBox 8"/>
          <p:cNvSpPr txBox="1"/>
          <p:nvPr userDrawn="1"/>
        </p:nvSpPr>
        <p:spPr>
          <a:xfrm>
            <a:off x="539552" y="6525344"/>
            <a:ext cx="1230530" cy="276999"/>
          </a:xfrm>
          <a:prstGeom prst="rect">
            <a:avLst/>
          </a:prstGeom>
          <a:noFill/>
        </p:spPr>
        <p:txBody>
          <a:bodyPr wrap="none" rtlCol="0">
            <a:spAutoFit/>
          </a:bodyPr>
          <a:lstStyle/>
          <a:p>
            <a:r>
              <a:rPr lang="en-US" sz="1200" dirty="0" smtClean="0">
                <a:solidFill>
                  <a:srgbClr val="133B77"/>
                </a:solidFill>
                <a:latin typeface="Times New Roman" pitchFamily="18" charset="0"/>
                <a:cs typeface="Times New Roman" pitchFamily="18" charset="0"/>
              </a:rPr>
              <a:t>David A. Wiberg</a:t>
            </a:r>
            <a:endParaRPr lang="en-US" sz="1200" dirty="0">
              <a:solidFill>
                <a:srgbClr val="133B77"/>
              </a:solidFill>
              <a:latin typeface="Times New Roman" pitchFamily="18" charset="0"/>
              <a:cs typeface="Times New Roman" pitchFamily="18"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a:p>
        </p:txBody>
      </p:sp>
      <p:sp>
        <p:nvSpPr>
          <p:cNvPr id="4" name="Rectangle 10"/>
          <p:cNvSpPr>
            <a:spLocks noGrp="1" noChangeArrowheads="1"/>
          </p:cNvSpPr>
          <p:nvPr>
            <p:ph type="sldNum" sz="quarter" idx="11"/>
          </p:nvPr>
        </p:nvSpPr>
        <p:spPr>
          <a:ln/>
        </p:spPr>
        <p:txBody>
          <a:bodyPr/>
          <a:lstStyle>
            <a:lvl1pPr>
              <a:defRPr/>
            </a:lvl1pPr>
          </a:lstStyle>
          <a:p>
            <a:pPr>
              <a:defRPr/>
            </a:pPr>
            <a:fld id="{87B575DE-90EA-43E8-99E7-C79D7B8D1FF9}" type="slidenum">
              <a:rPr lang="en-US"/>
              <a:pPr>
                <a:defRPr/>
              </a:pPr>
              <a:t>‹#›</a:t>
            </a:fld>
            <a:r>
              <a:rPr lang="en-US"/>
              <a:t>, date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a:p>
        </p:txBody>
      </p:sp>
      <p:sp>
        <p:nvSpPr>
          <p:cNvPr id="3" name="Rectangle 10"/>
          <p:cNvSpPr>
            <a:spLocks noGrp="1" noChangeArrowheads="1"/>
          </p:cNvSpPr>
          <p:nvPr>
            <p:ph type="sldNum" sz="quarter" idx="11"/>
          </p:nvPr>
        </p:nvSpPr>
        <p:spPr>
          <a:ln/>
        </p:spPr>
        <p:txBody>
          <a:bodyPr/>
          <a:lstStyle>
            <a:lvl1pPr>
              <a:defRPr/>
            </a:lvl1pPr>
          </a:lstStyle>
          <a:p>
            <a:pPr>
              <a:defRPr/>
            </a:pPr>
            <a:fld id="{F2B785DD-37C5-4445-A386-69E4688B873F}" type="slidenum">
              <a:rPr lang="en-US"/>
              <a:pPr>
                <a:defRPr/>
              </a:pPr>
              <a:t>‹#›</a:t>
            </a:fld>
            <a:r>
              <a:rPr lang="en-US"/>
              <a:t>, date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16"/>
          <p:cNvSpPr>
            <a:spLocks noGrp="1" noChangeArrowheads="1"/>
          </p:cNvSpPr>
          <p:nvPr>
            <p:ph type="ftr" sz="quarter" idx="10"/>
          </p:nvPr>
        </p:nvSpPr>
        <p:spPr>
          <a:ln/>
        </p:spPr>
        <p:txBody>
          <a:bodyPr/>
          <a:lstStyle>
            <a:lvl1pPr>
              <a:defRPr/>
            </a:lvl1pPr>
          </a:lstStyle>
          <a:p>
            <a:pPr>
              <a:defRPr/>
            </a:pP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8F2CA046-3722-4950-924C-5359C54C5ADE}" type="slidenum">
              <a:rPr lang="en-US"/>
              <a:pPr>
                <a:defRPr/>
              </a:pPr>
              <a:t>‹#›</a:t>
            </a:fld>
            <a:r>
              <a:rPr lang="en-US"/>
              <a:t>, date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
        <p:nvSpPr>
          <p:cNvPr id="6" name="Rectangle 10"/>
          <p:cNvSpPr>
            <a:spLocks noGrp="1" noChangeArrowheads="1"/>
          </p:cNvSpPr>
          <p:nvPr>
            <p:ph type="sldNum" sz="quarter" idx="11"/>
          </p:nvPr>
        </p:nvSpPr>
        <p:spPr>
          <a:ln/>
        </p:spPr>
        <p:txBody>
          <a:bodyPr/>
          <a:lstStyle>
            <a:lvl1pPr>
              <a:defRPr/>
            </a:lvl1pPr>
          </a:lstStyle>
          <a:p>
            <a:pPr>
              <a:defRPr/>
            </a:pPr>
            <a:fld id="{EA2A11DA-FCFA-40A2-8A7C-551411CC873A}" type="slidenum">
              <a:rPr lang="en-US"/>
              <a:pPr>
                <a:defRPr/>
              </a:pPr>
              <a:t>‹#›</a:t>
            </a:fld>
            <a:r>
              <a:rPr lang="en-US"/>
              <a:t>, date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
        <p:nvSpPr>
          <p:cNvPr id="6" name="Rectangle 10"/>
          <p:cNvSpPr>
            <a:spLocks noGrp="1" noChangeArrowheads="1"/>
          </p:cNvSpPr>
          <p:nvPr>
            <p:ph type="sldNum" sz="quarter" idx="11"/>
          </p:nvPr>
        </p:nvSpPr>
        <p:spPr>
          <a:ln/>
        </p:spPr>
        <p:txBody>
          <a:bodyPr/>
          <a:lstStyle>
            <a:lvl1pPr>
              <a:defRPr/>
            </a:lvl1pPr>
          </a:lstStyle>
          <a:p>
            <a:pPr>
              <a:defRPr/>
            </a:pPr>
            <a:fld id="{2AA39C79-261A-4A22-ACC0-31F52339D5E6}" type="slidenum">
              <a:rPr lang="en-US"/>
              <a:pPr>
                <a:defRPr/>
              </a:pPr>
              <a:t>‹#›</a:t>
            </a:fld>
            <a:r>
              <a:rPr lang="en-US"/>
              <a:t>, date</a:t>
            </a:r>
          </a:p>
        </p:txBody>
      </p:sp>
      <p:sp>
        <p:nvSpPr>
          <p:cNvPr id="7" name="TextBox 6"/>
          <p:cNvSpPr txBox="1"/>
          <p:nvPr userDrawn="1"/>
        </p:nvSpPr>
        <p:spPr>
          <a:xfrm>
            <a:off x="539552" y="6525344"/>
            <a:ext cx="1230530" cy="276999"/>
          </a:xfrm>
          <a:prstGeom prst="rect">
            <a:avLst/>
          </a:prstGeom>
          <a:noFill/>
        </p:spPr>
        <p:txBody>
          <a:bodyPr wrap="none" rtlCol="0">
            <a:spAutoFit/>
          </a:bodyPr>
          <a:lstStyle/>
          <a:p>
            <a:r>
              <a:rPr lang="en-US" sz="1200" dirty="0" smtClean="0">
                <a:solidFill>
                  <a:srgbClr val="133B77"/>
                </a:solidFill>
                <a:latin typeface="Times New Roman" pitchFamily="18" charset="0"/>
                <a:cs typeface="Times New Roman" pitchFamily="18" charset="0"/>
              </a:rPr>
              <a:t>David A. Wiberg</a:t>
            </a:r>
            <a:endParaRPr lang="en-US" sz="1200" dirty="0">
              <a:solidFill>
                <a:srgbClr val="133B77"/>
              </a:solidFill>
              <a:latin typeface="Times New Roman" pitchFamily="18" charset="0"/>
              <a:cs typeface="Times New Roman" pitchFamily="18"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
        <p:nvSpPr>
          <p:cNvPr id="5" name="Rectangle 10"/>
          <p:cNvSpPr>
            <a:spLocks noGrp="1" noChangeArrowheads="1"/>
          </p:cNvSpPr>
          <p:nvPr>
            <p:ph type="sldNum" sz="quarter" idx="11"/>
          </p:nvPr>
        </p:nvSpPr>
        <p:spPr>
          <a:ln/>
        </p:spPr>
        <p:txBody>
          <a:bodyPr/>
          <a:lstStyle>
            <a:lvl1pPr>
              <a:defRPr/>
            </a:lvl1pPr>
          </a:lstStyle>
          <a:p>
            <a:pPr>
              <a:defRPr/>
            </a:pPr>
            <a:fld id="{332F412E-6CE6-4894-9AD8-4FECDCDD323A}" type="slidenum">
              <a:rPr lang="en-US"/>
              <a:pPr>
                <a:defRPr/>
              </a:pPr>
              <a:t>‹#›</a:t>
            </a:fld>
            <a:r>
              <a:rPr lang="en-US"/>
              <a:t>, date</a:t>
            </a:r>
          </a:p>
        </p:txBody>
      </p:sp>
      <p:sp>
        <p:nvSpPr>
          <p:cNvPr id="6" name="TextBox 5"/>
          <p:cNvSpPr txBox="1"/>
          <p:nvPr userDrawn="1"/>
        </p:nvSpPr>
        <p:spPr>
          <a:xfrm>
            <a:off x="539552" y="6525344"/>
            <a:ext cx="1230530" cy="276999"/>
          </a:xfrm>
          <a:prstGeom prst="rect">
            <a:avLst/>
          </a:prstGeom>
          <a:noFill/>
        </p:spPr>
        <p:txBody>
          <a:bodyPr wrap="none" rtlCol="0">
            <a:spAutoFit/>
          </a:bodyPr>
          <a:lstStyle/>
          <a:p>
            <a:r>
              <a:rPr lang="en-US" sz="1200" dirty="0" smtClean="0">
                <a:solidFill>
                  <a:srgbClr val="133B77"/>
                </a:solidFill>
                <a:latin typeface="Times New Roman" pitchFamily="18" charset="0"/>
                <a:cs typeface="Times New Roman" pitchFamily="18" charset="0"/>
              </a:rPr>
              <a:t>David A. Wiberg</a:t>
            </a:r>
            <a:endParaRPr lang="en-US" sz="1200" dirty="0">
              <a:solidFill>
                <a:srgbClr val="133B77"/>
              </a:solidFill>
              <a:latin typeface="Times New Roman" pitchFamily="18" charset="0"/>
              <a:cs typeface="Times New Roman" pitchFamily="18"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3375" y="455613"/>
            <a:ext cx="1998663" cy="5670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4213" y="455613"/>
            <a:ext cx="5846762" cy="5670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
        <p:nvSpPr>
          <p:cNvPr id="5" name="Rectangle 10"/>
          <p:cNvSpPr>
            <a:spLocks noGrp="1" noChangeArrowheads="1"/>
          </p:cNvSpPr>
          <p:nvPr>
            <p:ph type="sldNum" sz="quarter" idx="11"/>
          </p:nvPr>
        </p:nvSpPr>
        <p:spPr>
          <a:ln/>
        </p:spPr>
        <p:txBody>
          <a:bodyPr/>
          <a:lstStyle>
            <a:lvl1pPr>
              <a:defRPr/>
            </a:lvl1pPr>
          </a:lstStyle>
          <a:p>
            <a:pPr>
              <a:defRPr/>
            </a:pPr>
            <a:fld id="{3165EA59-A23C-4E7E-9995-208EA4FE05B4}" type="slidenum">
              <a:rPr lang="en-US"/>
              <a:pPr>
                <a:defRPr/>
              </a:pPr>
              <a:t>‹#›</a:t>
            </a:fld>
            <a:r>
              <a:rPr lang="en-US"/>
              <a:t>, date</a:t>
            </a:r>
          </a:p>
        </p:txBody>
      </p:sp>
      <p:sp>
        <p:nvSpPr>
          <p:cNvPr id="6" name="TextBox 5"/>
          <p:cNvSpPr txBox="1"/>
          <p:nvPr userDrawn="1"/>
        </p:nvSpPr>
        <p:spPr>
          <a:xfrm>
            <a:off x="539552" y="6525344"/>
            <a:ext cx="1230530" cy="276999"/>
          </a:xfrm>
          <a:prstGeom prst="rect">
            <a:avLst/>
          </a:prstGeom>
          <a:noFill/>
        </p:spPr>
        <p:txBody>
          <a:bodyPr wrap="none" rtlCol="0">
            <a:spAutoFit/>
          </a:bodyPr>
          <a:lstStyle/>
          <a:p>
            <a:r>
              <a:rPr lang="en-US" sz="1200" dirty="0" smtClean="0">
                <a:solidFill>
                  <a:srgbClr val="133B77"/>
                </a:solidFill>
                <a:latin typeface="Times New Roman" pitchFamily="18" charset="0"/>
                <a:cs typeface="Times New Roman" pitchFamily="18" charset="0"/>
              </a:rPr>
              <a:t>David A. Wiberg</a:t>
            </a:r>
            <a:endParaRPr lang="en-US" sz="1200" dirty="0">
              <a:solidFill>
                <a:srgbClr val="133B77"/>
              </a:solidFill>
              <a:latin typeface="Times New Roman" pitchFamily="18" charset="0"/>
              <a:cs typeface="Times New Roman" pitchFamily="18"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39787"/>
          </a:xfrm>
        </p:spPr>
        <p:txBody>
          <a:bodyPr/>
          <a:lstStyle/>
          <a:p>
            <a:r>
              <a:rPr lang="en-GB" smtClean="0"/>
              <a:t>Klik om de stijl te bewerken</a:t>
            </a:r>
            <a:endParaRPr lang="en-GB" dirty="0"/>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p>
          <a:p>
            <a:pPr lvl="3"/>
            <a:r>
              <a:rPr lang="en-GB" smtClean="0"/>
              <a:t>Vierde niveau</a:t>
            </a:r>
          </a:p>
          <a:p>
            <a:pPr lvl="4"/>
            <a:r>
              <a:rPr lang="en-GB" smtClean="0"/>
              <a:t>Vijfde niveau</a:t>
            </a:r>
            <a:endParaRPr lang="en-GB" dirty="0"/>
          </a:p>
        </p:txBody>
      </p:sp>
    </p:spTree>
    <p:extLst>
      <p:ext uri="{BB962C8B-B14F-4D97-AF65-F5344CB8AC3E}">
        <p14:creationId xmlns:p14="http://schemas.microsoft.com/office/powerpoint/2010/main" val="90375384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pic>
        <p:nvPicPr>
          <p:cNvPr id="12" name="Picture 8" descr="entry-slide-content-light"/>
          <p:cNvPicPr>
            <a:picLocks noChangeAspect="1" noChangeArrowheads="1"/>
          </p:cNvPicPr>
          <p:nvPr userDrawn="1"/>
        </p:nvPicPr>
        <p:blipFill>
          <a:blip r:embed="rId2" cstate="print"/>
          <a:srcRect/>
          <a:stretch>
            <a:fillRect/>
          </a:stretch>
        </p:blipFill>
        <p:spPr bwMode="auto">
          <a:xfrm>
            <a:off x="0" y="-19050"/>
            <a:ext cx="9144000" cy="6877050"/>
          </a:xfrm>
          <a:prstGeom prst="rect">
            <a:avLst/>
          </a:prstGeom>
          <a:noFill/>
          <a:ln w="9525">
            <a:noFill/>
            <a:miter lim="800000"/>
            <a:headEnd/>
            <a:tailEnd/>
          </a:ln>
        </p:spPr>
      </p:pic>
      <p:sp>
        <p:nvSpPr>
          <p:cNvPr id="2" name="Title 1"/>
          <p:cNvSpPr>
            <a:spLocks noGrp="1"/>
          </p:cNvSpPr>
          <p:nvPr>
            <p:ph type="title"/>
          </p:nvPr>
        </p:nvSpPr>
        <p:spPr>
          <a:xfrm>
            <a:off x="371198" y="276346"/>
            <a:ext cx="7886700" cy="717955"/>
          </a:xfrm>
        </p:spPr>
        <p:txBody>
          <a:bodyPr/>
          <a:lstStyle>
            <a:lvl1pPr>
              <a:defRPr>
                <a:latin typeface="+mn-lt"/>
              </a:defRPr>
            </a:lvl1pPr>
          </a:lstStyle>
          <a:p>
            <a:r>
              <a:rPr lang="ja-JP" altLang="en-US" dirty="0" smtClean="0"/>
              <a:t>マスター タイトルの書式設定</a:t>
            </a:r>
            <a:endParaRPr lang="en-US" dirty="0"/>
          </a:p>
        </p:txBody>
      </p:sp>
      <p:cxnSp>
        <p:nvCxnSpPr>
          <p:cNvPr id="8" name="直線コネクタ 7"/>
          <p:cNvCxnSpPr/>
          <p:nvPr userDrawn="1"/>
        </p:nvCxnSpPr>
        <p:spPr>
          <a:xfrm>
            <a:off x="371198" y="852260"/>
            <a:ext cx="877280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スライド番号プレースホルダー 10"/>
          <p:cNvSpPr>
            <a:spLocks noGrp="1"/>
          </p:cNvSpPr>
          <p:nvPr>
            <p:ph type="sldNum" sz="quarter" idx="12"/>
          </p:nvPr>
        </p:nvSpPr>
        <p:spPr>
          <a:xfrm>
            <a:off x="6963977" y="6400740"/>
            <a:ext cx="2057400" cy="365125"/>
          </a:xfrm>
        </p:spPr>
        <p:txBody>
          <a:bodyPr/>
          <a:lstStyle/>
          <a:p>
            <a:fld id="{0C3D187B-4C43-40C7-9D44-F1028C8FDEE4}" type="slidenum">
              <a:rPr lang="ja-JP" altLang="en-US" smtClean="0">
                <a:solidFill>
                  <a:prstClr val="black">
                    <a:tint val="75000"/>
                  </a:prstClr>
                </a:solidFill>
              </a:rPr>
              <a:pPr/>
              <a:t>‹#›</a:t>
            </a:fld>
            <a:endParaRPr lang="ja-JP" altLang="en-US">
              <a:solidFill>
                <a:prstClr val="black">
                  <a:tint val="75000"/>
                </a:prstClr>
              </a:solidFill>
            </a:endParaRPr>
          </a:p>
        </p:txBody>
      </p:sp>
      <p:sp>
        <p:nvSpPr>
          <p:cNvPr id="17" name="コンテンツ プレースホルダー 16"/>
          <p:cNvSpPr>
            <a:spLocks noGrp="1"/>
          </p:cNvSpPr>
          <p:nvPr>
            <p:ph sz="quarter" idx="13"/>
          </p:nvPr>
        </p:nvSpPr>
        <p:spPr>
          <a:xfrm>
            <a:off x="4083728" y="-19050"/>
            <a:ext cx="5060272" cy="295396"/>
          </a:xfrm>
        </p:spPr>
        <p:txBody>
          <a:bodyPr>
            <a:noAutofit/>
          </a:bodyPr>
          <a:lstStyle>
            <a:lvl1pPr marL="0" indent="0" algn="r">
              <a:buNone/>
              <a:defRPr sz="2000"/>
            </a:lvl1pPr>
          </a:lstStyle>
          <a:p>
            <a:pPr lvl="0"/>
            <a:r>
              <a:rPr kumimoji="1" lang="ja-JP" altLang="en-US" dirty="0" smtClean="0"/>
              <a:t>マスター テキストの書式設定</a:t>
            </a:r>
            <a:endParaRPr kumimoji="1" lang="ja-JP" altLang="en-US" dirty="0"/>
          </a:p>
        </p:txBody>
      </p:sp>
    </p:spTree>
    <p:extLst>
      <p:ext uri="{BB962C8B-B14F-4D97-AF65-F5344CB8AC3E}">
        <p14:creationId xmlns:p14="http://schemas.microsoft.com/office/powerpoint/2010/main" val="423163933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097334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39788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96512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05610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4213" y="1600200"/>
            <a:ext cx="3922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9325" y="1600200"/>
            <a:ext cx="39227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112711BC-CB1F-4E99-8CB3-0C61FE49B3B7}" type="slidenum">
              <a:rPr lang="en-US"/>
              <a:pPr>
                <a:defRPr/>
              </a:pPr>
              <a:t>‹#›</a:t>
            </a:fld>
            <a:r>
              <a:rPr lang="en-US"/>
              <a:t>, date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8617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39787"/>
          </a:xfrm>
        </p:spPr>
        <p:txBody>
          <a:bodyPr/>
          <a:lstStyle/>
          <a:p>
            <a:r>
              <a:rPr lang="en-GB" smtClean="0"/>
              <a:t>Klik om de stijl te bewerken</a:t>
            </a:r>
            <a:endParaRPr lang="en-GB" dirty="0"/>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p>
          <a:p>
            <a:pPr lvl="3"/>
            <a:r>
              <a:rPr lang="en-GB" smtClean="0"/>
              <a:t>Vierde niveau</a:t>
            </a:r>
          </a:p>
          <a:p>
            <a:pPr lvl="4"/>
            <a:r>
              <a:rPr lang="en-GB" smtClean="0"/>
              <a:t>Vijfde niveau</a:t>
            </a:r>
            <a:endParaRPr lang="en-GB" dirty="0"/>
          </a:p>
        </p:txBody>
      </p:sp>
    </p:spTree>
    <p:extLst>
      <p:ext uri="{BB962C8B-B14F-4D97-AF65-F5344CB8AC3E}">
        <p14:creationId xmlns:p14="http://schemas.microsoft.com/office/powerpoint/2010/main" val="90375384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813445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23481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31662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1485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00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23476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18740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5107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ftr" sz="quarter" idx="10"/>
          </p:nvPr>
        </p:nvSpPr>
        <p:spPr>
          <a:ln/>
        </p:spPr>
        <p:txBody>
          <a:bodyPr/>
          <a:lstStyle>
            <a:lvl1pPr>
              <a:defRPr/>
            </a:lvl1pPr>
          </a:lstStyle>
          <a:p>
            <a:pPr>
              <a:defRPr/>
            </a:pPr>
            <a:endParaRPr lang="en-US"/>
          </a:p>
        </p:txBody>
      </p:sp>
      <p:sp>
        <p:nvSpPr>
          <p:cNvPr id="8" name="Rectangle 17"/>
          <p:cNvSpPr>
            <a:spLocks noGrp="1" noChangeArrowheads="1"/>
          </p:cNvSpPr>
          <p:nvPr>
            <p:ph type="sldNum" sz="quarter" idx="11"/>
          </p:nvPr>
        </p:nvSpPr>
        <p:spPr>
          <a:ln/>
        </p:spPr>
        <p:txBody>
          <a:bodyPr/>
          <a:lstStyle>
            <a:lvl1pPr>
              <a:defRPr/>
            </a:lvl1pPr>
          </a:lstStyle>
          <a:p>
            <a:pPr>
              <a:defRPr/>
            </a:pPr>
            <a:fld id="{C85BF2D6-F2CE-4825-AA43-5FCA2B174C18}" type="slidenum">
              <a:rPr lang="en-US"/>
              <a:pPr>
                <a:defRPr/>
              </a:pPr>
              <a:t>‹#›</a:t>
            </a:fld>
            <a:r>
              <a:rPr lang="en-US"/>
              <a:t>, date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90222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216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608800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4495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9539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19619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281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39787"/>
          </a:xfrm>
        </p:spPr>
        <p:txBody>
          <a:bodyPr/>
          <a:lstStyle/>
          <a:p>
            <a:r>
              <a:rPr lang="en-GB" smtClean="0"/>
              <a:t>Klik om de stijl te bewerken</a:t>
            </a:r>
            <a:endParaRPr lang="en-GB" dirty="0"/>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p>
          <a:p>
            <a:pPr lvl="3"/>
            <a:r>
              <a:rPr lang="en-GB" smtClean="0"/>
              <a:t>Vierde niveau</a:t>
            </a:r>
          </a:p>
          <a:p>
            <a:pPr lvl="4"/>
            <a:r>
              <a:rPr lang="en-GB" smtClean="0"/>
              <a:t>Vijfde niveau</a:t>
            </a:r>
            <a:endParaRPr lang="en-GB" dirty="0"/>
          </a:p>
        </p:txBody>
      </p:sp>
    </p:spTree>
    <p:extLst>
      <p:ext uri="{BB962C8B-B14F-4D97-AF65-F5344CB8AC3E}">
        <p14:creationId xmlns:p14="http://schemas.microsoft.com/office/powerpoint/2010/main" val="313328429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151919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529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ftr" sz="quarter" idx="10"/>
          </p:nvPr>
        </p:nvSpPr>
        <p:spPr>
          <a:ln/>
        </p:spPr>
        <p:txBody>
          <a:bodyPr/>
          <a:lstStyle>
            <a:lvl1pPr>
              <a:defRPr/>
            </a:lvl1pPr>
          </a:lstStyle>
          <a:p>
            <a:pPr>
              <a:defRPr/>
            </a:pPr>
            <a:endParaRPr lang="en-US"/>
          </a:p>
        </p:txBody>
      </p:sp>
      <p:sp>
        <p:nvSpPr>
          <p:cNvPr id="4" name="Rectangle 17"/>
          <p:cNvSpPr>
            <a:spLocks noGrp="1" noChangeArrowheads="1"/>
          </p:cNvSpPr>
          <p:nvPr>
            <p:ph type="sldNum" sz="quarter" idx="11"/>
          </p:nvPr>
        </p:nvSpPr>
        <p:spPr>
          <a:ln/>
        </p:spPr>
        <p:txBody>
          <a:bodyPr/>
          <a:lstStyle>
            <a:lvl1pPr>
              <a:defRPr/>
            </a:lvl1pPr>
          </a:lstStyle>
          <a:p>
            <a:pPr>
              <a:defRPr/>
            </a:pPr>
            <a:fld id="{4193024A-A1CF-4A6E-8F6A-5095CE996DF9}" type="slidenum">
              <a:rPr lang="en-US"/>
              <a:pPr>
                <a:defRPr/>
              </a:pPr>
              <a:t>‹#›</a:t>
            </a:fld>
            <a:r>
              <a:rPr lang="en-US"/>
              <a:t>, date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8311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904260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42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673511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70140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93999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92853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4856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39787"/>
          </a:xfrm>
        </p:spPr>
        <p:txBody>
          <a:bodyPr/>
          <a:lstStyle/>
          <a:p>
            <a:r>
              <a:rPr lang="en-GB" smtClean="0"/>
              <a:t>Klik om de stijl te bewerken</a:t>
            </a:r>
            <a:endParaRPr lang="en-GB" dirty="0"/>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p>
          <a:p>
            <a:pPr lvl="3"/>
            <a:r>
              <a:rPr lang="en-GB" smtClean="0"/>
              <a:t>Vierde niveau</a:t>
            </a:r>
          </a:p>
          <a:p>
            <a:pPr lvl="4"/>
            <a:r>
              <a:rPr lang="en-GB" smtClean="0"/>
              <a:t>Vijfde niveau</a:t>
            </a:r>
            <a:endParaRPr lang="en-GB" dirty="0"/>
          </a:p>
        </p:txBody>
      </p:sp>
    </p:spTree>
    <p:extLst>
      <p:ext uri="{BB962C8B-B14F-4D97-AF65-F5344CB8AC3E}">
        <p14:creationId xmlns:p14="http://schemas.microsoft.com/office/powerpoint/2010/main" val="227625567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entry-slide-title-0"/>
          <p:cNvPicPr>
            <a:picLocks noChangeAspect="1" noChangeArrowheads="1"/>
          </p:cNvPicPr>
          <p:nvPr/>
        </p:nvPicPr>
        <p:blipFill>
          <a:blip r:embed="rId2" cstate="print"/>
          <a:srcRect/>
          <a:stretch>
            <a:fillRect/>
          </a:stretch>
        </p:blipFill>
        <p:spPr bwMode="auto">
          <a:xfrm>
            <a:off x="0" y="-9525"/>
            <a:ext cx="9144000" cy="6877050"/>
          </a:xfrm>
          <a:prstGeom prst="rect">
            <a:avLst/>
          </a:prstGeom>
          <a:noFill/>
          <a:ln w="9525">
            <a:noFill/>
            <a:miter lim="800000"/>
            <a:headEnd/>
            <a:tailEnd/>
          </a:ln>
        </p:spPr>
      </p:pic>
      <p:sp>
        <p:nvSpPr>
          <p:cNvPr id="106505" name="Rectangle 9"/>
          <p:cNvSpPr>
            <a:spLocks noGrp="1" noChangeArrowheads="1"/>
          </p:cNvSpPr>
          <p:nvPr>
            <p:ph type="ctrTitle"/>
          </p:nvPr>
        </p:nvSpPr>
        <p:spPr>
          <a:xfrm>
            <a:off x="2513013" y="1919288"/>
            <a:ext cx="6630987" cy="1470025"/>
          </a:xfrm>
        </p:spPr>
        <p:txBody>
          <a:bodyPr lIns="457200" rIns="457200" anchor="ctr"/>
          <a:lstStyle>
            <a:lvl1pPr>
              <a:defRPr sz="4500"/>
            </a:lvl1pPr>
          </a:lstStyle>
          <a:p>
            <a:r>
              <a:rPr lang="en-US" dirty="0"/>
              <a:t>Click to edit Master</a:t>
            </a:r>
            <a:br>
              <a:rPr lang="en-US" dirty="0"/>
            </a:br>
            <a:r>
              <a:rPr lang="en-US" dirty="0"/>
              <a:t>title style</a:t>
            </a:r>
          </a:p>
        </p:txBody>
      </p:sp>
      <p:sp>
        <p:nvSpPr>
          <p:cNvPr id="106506" name="Rectangle 10"/>
          <p:cNvSpPr>
            <a:spLocks noGrp="1" noChangeArrowheads="1"/>
          </p:cNvSpPr>
          <p:nvPr>
            <p:ph type="subTitle" idx="1"/>
          </p:nvPr>
        </p:nvSpPr>
        <p:spPr>
          <a:xfrm>
            <a:off x="2513013" y="3886200"/>
            <a:ext cx="6627812" cy="1752600"/>
          </a:xfrm>
        </p:spPr>
        <p:txBody>
          <a:bodyPr lIns="457200" rIns="457200"/>
          <a:lstStyle>
            <a:lvl1pPr marL="0" indent="0">
              <a:buFontTx/>
              <a:buNone/>
              <a:defRPr/>
            </a:lvl1pPr>
          </a:lstStyle>
          <a:p>
            <a:r>
              <a:rPr lang="en-US" dirty="0"/>
              <a:t>Click to edit Master subtitle style</a:t>
            </a:r>
          </a:p>
        </p:txBody>
      </p:sp>
      <p:sp>
        <p:nvSpPr>
          <p:cNvPr id="5" name="Rectangle 12"/>
          <p:cNvSpPr>
            <a:spLocks noGrp="1" noChangeArrowheads="1"/>
          </p:cNvSpPr>
          <p:nvPr>
            <p:ph type="sldNum" sz="quarter" idx="10"/>
          </p:nvPr>
        </p:nvSpPr>
        <p:spPr>
          <a:xfrm>
            <a:off x="7092950" y="6516688"/>
            <a:ext cx="1582738" cy="320675"/>
          </a:xfrm>
        </p:spPr>
        <p:txBody>
          <a:bodyPr/>
          <a:lstStyle>
            <a:lvl1pPr>
              <a:defRPr/>
            </a:lvl1pPr>
          </a:lstStyle>
          <a:p>
            <a:pPr>
              <a:defRPr/>
            </a:pPr>
            <a:fld id="{5F6694AA-2A09-4281-A0AC-055865A5D50D}" type="slidenum">
              <a:rPr lang="en-US"/>
              <a:pPr>
                <a:defRPr/>
              </a:pPr>
              <a:t>‹#›</a:t>
            </a:fld>
            <a:endParaRPr lang="en-US"/>
          </a:p>
        </p:txBody>
      </p:sp>
    </p:spTree>
    <p:extLst>
      <p:ext uri="{BB962C8B-B14F-4D97-AF65-F5344CB8AC3E}">
        <p14:creationId xmlns:p14="http://schemas.microsoft.com/office/powerpoint/2010/main" val="2838295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endParaRPr lang="en-US"/>
          </a:p>
        </p:txBody>
      </p:sp>
      <p:sp>
        <p:nvSpPr>
          <p:cNvPr id="3" name="Rectangle 17"/>
          <p:cNvSpPr>
            <a:spLocks noGrp="1" noChangeArrowheads="1"/>
          </p:cNvSpPr>
          <p:nvPr>
            <p:ph type="sldNum" sz="quarter" idx="11"/>
          </p:nvPr>
        </p:nvSpPr>
        <p:spPr>
          <a:ln/>
        </p:spPr>
        <p:txBody>
          <a:bodyPr/>
          <a:lstStyle>
            <a:lvl1pPr>
              <a:defRPr/>
            </a:lvl1pPr>
          </a:lstStyle>
          <a:p>
            <a:pPr>
              <a:defRPr/>
            </a:pPr>
            <a:fld id="{AF2A010B-BAF6-40A5-B717-FF159C823536}" type="slidenum">
              <a:rPr lang="en-US"/>
              <a:pPr>
                <a:defRPr/>
              </a:pPr>
              <a:t>‹#›</a:t>
            </a:fld>
            <a:r>
              <a:rPr lang="en-US"/>
              <a:t>, date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
        <p:nvSpPr>
          <p:cNvPr id="5" name="Rectangle 10"/>
          <p:cNvSpPr>
            <a:spLocks noGrp="1" noChangeArrowheads="1"/>
          </p:cNvSpPr>
          <p:nvPr>
            <p:ph type="sldNum" sz="quarter" idx="11"/>
          </p:nvPr>
        </p:nvSpPr>
        <p:spPr>
          <a:ln/>
        </p:spPr>
        <p:txBody>
          <a:bodyPr/>
          <a:lstStyle>
            <a:lvl1pPr>
              <a:defRPr/>
            </a:lvl1pPr>
          </a:lstStyle>
          <a:p>
            <a:pPr>
              <a:defRPr/>
            </a:pPr>
            <a:fld id="{4114CD66-9604-4305-B5A8-78B29733E3FB}" type="slidenum">
              <a:rPr lang="en-US"/>
              <a:pPr>
                <a:defRPr/>
              </a:pPr>
              <a:t>‹#›</a:t>
            </a:fld>
            <a:r>
              <a:rPr lang="en-US"/>
              <a:t>, date</a:t>
            </a:r>
          </a:p>
        </p:txBody>
      </p:sp>
    </p:spTree>
    <p:extLst>
      <p:ext uri="{BB962C8B-B14F-4D97-AF65-F5344CB8AC3E}">
        <p14:creationId xmlns:p14="http://schemas.microsoft.com/office/powerpoint/2010/main" val="11805765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3" y="1600200"/>
            <a:ext cx="3922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9325" y="1600200"/>
            <a:ext cx="39227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
        <p:nvSpPr>
          <p:cNvPr id="6" name="Rectangle 10"/>
          <p:cNvSpPr>
            <a:spLocks noGrp="1" noChangeArrowheads="1"/>
          </p:cNvSpPr>
          <p:nvPr>
            <p:ph type="sldNum" sz="quarter" idx="11"/>
          </p:nvPr>
        </p:nvSpPr>
        <p:spPr>
          <a:ln/>
        </p:spPr>
        <p:txBody>
          <a:bodyPr/>
          <a:lstStyle>
            <a:lvl1pPr>
              <a:defRPr/>
            </a:lvl1pPr>
          </a:lstStyle>
          <a:p>
            <a:pPr>
              <a:defRPr/>
            </a:pPr>
            <a:fld id="{56642101-ADE3-4411-8509-CE09211AA481}" type="slidenum">
              <a:rPr lang="en-US"/>
              <a:pPr>
                <a:defRPr/>
              </a:pPr>
              <a:t>‹#›</a:t>
            </a:fld>
            <a:r>
              <a:rPr lang="en-US"/>
              <a:t>, date</a:t>
            </a:r>
          </a:p>
        </p:txBody>
      </p:sp>
    </p:spTree>
    <p:extLst>
      <p:ext uri="{BB962C8B-B14F-4D97-AF65-F5344CB8AC3E}">
        <p14:creationId xmlns:p14="http://schemas.microsoft.com/office/powerpoint/2010/main" val="5635959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ftr" sz="quarter" idx="10"/>
          </p:nvPr>
        </p:nvSpPr>
        <p:spPr>
          <a:ln/>
        </p:spPr>
        <p:txBody>
          <a:bodyPr/>
          <a:lstStyle>
            <a:lvl1pPr>
              <a:defRPr/>
            </a:lvl1pPr>
          </a:lstStyle>
          <a:p>
            <a:pPr>
              <a:defRPr/>
            </a:pPr>
            <a:endParaRPr lang="en-US"/>
          </a:p>
        </p:txBody>
      </p:sp>
      <p:sp>
        <p:nvSpPr>
          <p:cNvPr id="8" name="Rectangle 10"/>
          <p:cNvSpPr>
            <a:spLocks noGrp="1" noChangeArrowheads="1"/>
          </p:cNvSpPr>
          <p:nvPr>
            <p:ph type="sldNum" sz="quarter" idx="11"/>
          </p:nvPr>
        </p:nvSpPr>
        <p:spPr>
          <a:ln/>
        </p:spPr>
        <p:txBody>
          <a:bodyPr/>
          <a:lstStyle>
            <a:lvl1pPr>
              <a:defRPr/>
            </a:lvl1pPr>
          </a:lstStyle>
          <a:p>
            <a:pPr>
              <a:defRPr/>
            </a:pPr>
            <a:fld id="{30857529-EAD9-48B3-91A9-187C3E17D5BF}" type="slidenum">
              <a:rPr lang="en-US"/>
              <a:pPr>
                <a:defRPr/>
              </a:pPr>
              <a:t>‹#›</a:t>
            </a:fld>
            <a:r>
              <a:rPr lang="en-US"/>
              <a:t>, date</a:t>
            </a:r>
          </a:p>
        </p:txBody>
      </p:sp>
    </p:spTree>
    <p:extLst>
      <p:ext uri="{BB962C8B-B14F-4D97-AF65-F5344CB8AC3E}">
        <p14:creationId xmlns:p14="http://schemas.microsoft.com/office/powerpoint/2010/main" val="9038657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a:p>
        </p:txBody>
      </p:sp>
      <p:sp>
        <p:nvSpPr>
          <p:cNvPr id="4" name="Rectangle 10"/>
          <p:cNvSpPr>
            <a:spLocks noGrp="1" noChangeArrowheads="1"/>
          </p:cNvSpPr>
          <p:nvPr>
            <p:ph type="sldNum" sz="quarter" idx="11"/>
          </p:nvPr>
        </p:nvSpPr>
        <p:spPr>
          <a:ln/>
        </p:spPr>
        <p:txBody>
          <a:bodyPr/>
          <a:lstStyle>
            <a:lvl1pPr>
              <a:defRPr/>
            </a:lvl1pPr>
          </a:lstStyle>
          <a:p>
            <a:pPr>
              <a:defRPr/>
            </a:pPr>
            <a:fld id="{87B575DE-90EA-43E8-99E7-C79D7B8D1FF9}" type="slidenum">
              <a:rPr lang="en-US"/>
              <a:pPr>
                <a:defRPr/>
              </a:pPr>
              <a:t>‹#›</a:t>
            </a:fld>
            <a:r>
              <a:rPr lang="en-US"/>
              <a:t>, date</a:t>
            </a:r>
          </a:p>
        </p:txBody>
      </p:sp>
    </p:spTree>
    <p:extLst>
      <p:ext uri="{BB962C8B-B14F-4D97-AF65-F5344CB8AC3E}">
        <p14:creationId xmlns:p14="http://schemas.microsoft.com/office/powerpoint/2010/main" val="37344614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a:p>
        </p:txBody>
      </p:sp>
      <p:sp>
        <p:nvSpPr>
          <p:cNvPr id="3" name="Rectangle 10"/>
          <p:cNvSpPr>
            <a:spLocks noGrp="1" noChangeArrowheads="1"/>
          </p:cNvSpPr>
          <p:nvPr>
            <p:ph type="sldNum" sz="quarter" idx="11"/>
          </p:nvPr>
        </p:nvSpPr>
        <p:spPr>
          <a:ln/>
        </p:spPr>
        <p:txBody>
          <a:bodyPr/>
          <a:lstStyle>
            <a:lvl1pPr>
              <a:defRPr/>
            </a:lvl1pPr>
          </a:lstStyle>
          <a:p>
            <a:pPr>
              <a:defRPr/>
            </a:pPr>
            <a:fld id="{F2B785DD-37C5-4445-A386-69E4688B873F}" type="slidenum">
              <a:rPr lang="en-US"/>
              <a:pPr>
                <a:defRPr/>
              </a:pPr>
              <a:t>‹#›</a:t>
            </a:fld>
            <a:r>
              <a:rPr lang="en-US"/>
              <a:t>, date</a:t>
            </a:r>
          </a:p>
        </p:txBody>
      </p:sp>
    </p:spTree>
    <p:extLst>
      <p:ext uri="{BB962C8B-B14F-4D97-AF65-F5344CB8AC3E}">
        <p14:creationId xmlns:p14="http://schemas.microsoft.com/office/powerpoint/2010/main" val="34961194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
        <p:nvSpPr>
          <p:cNvPr id="6" name="Rectangle 10"/>
          <p:cNvSpPr>
            <a:spLocks noGrp="1" noChangeArrowheads="1"/>
          </p:cNvSpPr>
          <p:nvPr>
            <p:ph type="sldNum" sz="quarter" idx="11"/>
          </p:nvPr>
        </p:nvSpPr>
        <p:spPr>
          <a:ln/>
        </p:spPr>
        <p:txBody>
          <a:bodyPr/>
          <a:lstStyle>
            <a:lvl1pPr>
              <a:defRPr/>
            </a:lvl1pPr>
          </a:lstStyle>
          <a:p>
            <a:pPr>
              <a:defRPr/>
            </a:pPr>
            <a:fld id="{EA2A11DA-FCFA-40A2-8A7C-551411CC873A}" type="slidenum">
              <a:rPr lang="en-US"/>
              <a:pPr>
                <a:defRPr/>
              </a:pPr>
              <a:t>‹#›</a:t>
            </a:fld>
            <a:r>
              <a:rPr lang="en-US"/>
              <a:t>, date</a:t>
            </a:r>
          </a:p>
        </p:txBody>
      </p:sp>
    </p:spTree>
    <p:extLst>
      <p:ext uri="{BB962C8B-B14F-4D97-AF65-F5344CB8AC3E}">
        <p14:creationId xmlns:p14="http://schemas.microsoft.com/office/powerpoint/2010/main" val="36882385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
        <p:nvSpPr>
          <p:cNvPr id="6" name="Rectangle 10"/>
          <p:cNvSpPr>
            <a:spLocks noGrp="1" noChangeArrowheads="1"/>
          </p:cNvSpPr>
          <p:nvPr>
            <p:ph type="sldNum" sz="quarter" idx="11"/>
          </p:nvPr>
        </p:nvSpPr>
        <p:spPr>
          <a:ln/>
        </p:spPr>
        <p:txBody>
          <a:bodyPr/>
          <a:lstStyle>
            <a:lvl1pPr>
              <a:defRPr/>
            </a:lvl1pPr>
          </a:lstStyle>
          <a:p>
            <a:pPr>
              <a:defRPr/>
            </a:pPr>
            <a:fld id="{2AA39C79-261A-4A22-ACC0-31F52339D5E6}" type="slidenum">
              <a:rPr lang="en-US"/>
              <a:pPr>
                <a:defRPr/>
              </a:pPr>
              <a:t>‹#›</a:t>
            </a:fld>
            <a:r>
              <a:rPr lang="en-US"/>
              <a:t>, date</a:t>
            </a:r>
          </a:p>
        </p:txBody>
      </p:sp>
    </p:spTree>
    <p:extLst>
      <p:ext uri="{BB962C8B-B14F-4D97-AF65-F5344CB8AC3E}">
        <p14:creationId xmlns:p14="http://schemas.microsoft.com/office/powerpoint/2010/main" val="16719230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
        <p:nvSpPr>
          <p:cNvPr id="5" name="Rectangle 10"/>
          <p:cNvSpPr>
            <a:spLocks noGrp="1" noChangeArrowheads="1"/>
          </p:cNvSpPr>
          <p:nvPr>
            <p:ph type="sldNum" sz="quarter" idx="11"/>
          </p:nvPr>
        </p:nvSpPr>
        <p:spPr>
          <a:ln/>
        </p:spPr>
        <p:txBody>
          <a:bodyPr/>
          <a:lstStyle>
            <a:lvl1pPr>
              <a:defRPr/>
            </a:lvl1pPr>
          </a:lstStyle>
          <a:p>
            <a:pPr>
              <a:defRPr/>
            </a:pPr>
            <a:fld id="{332F412E-6CE6-4894-9AD8-4FECDCDD323A}" type="slidenum">
              <a:rPr lang="en-US"/>
              <a:pPr>
                <a:defRPr/>
              </a:pPr>
              <a:t>‹#›</a:t>
            </a:fld>
            <a:r>
              <a:rPr lang="en-US"/>
              <a:t>, date</a:t>
            </a:r>
          </a:p>
        </p:txBody>
      </p:sp>
    </p:spTree>
    <p:extLst>
      <p:ext uri="{BB962C8B-B14F-4D97-AF65-F5344CB8AC3E}">
        <p14:creationId xmlns:p14="http://schemas.microsoft.com/office/powerpoint/2010/main" val="38800024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3375" y="455613"/>
            <a:ext cx="1998663" cy="5670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4213" y="455613"/>
            <a:ext cx="5846762" cy="5670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
        <p:nvSpPr>
          <p:cNvPr id="5" name="Rectangle 10"/>
          <p:cNvSpPr>
            <a:spLocks noGrp="1" noChangeArrowheads="1"/>
          </p:cNvSpPr>
          <p:nvPr>
            <p:ph type="sldNum" sz="quarter" idx="11"/>
          </p:nvPr>
        </p:nvSpPr>
        <p:spPr>
          <a:ln/>
        </p:spPr>
        <p:txBody>
          <a:bodyPr/>
          <a:lstStyle>
            <a:lvl1pPr>
              <a:defRPr/>
            </a:lvl1pPr>
          </a:lstStyle>
          <a:p>
            <a:pPr>
              <a:defRPr/>
            </a:pPr>
            <a:fld id="{3165EA59-A23C-4E7E-9995-208EA4FE05B4}" type="slidenum">
              <a:rPr lang="en-US"/>
              <a:pPr>
                <a:defRPr/>
              </a:pPr>
              <a:t>‹#›</a:t>
            </a:fld>
            <a:r>
              <a:rPr lang="en-US"/>
              <a:t>, date</a:t>
            </a:r>
          </a:p>
        </p:txBody>
      </p:sp>
    </p:spTree>
    <p:extLst>
      <p:ext uri="{BB962C8B-B14F-4D97-AF65-F5344CB8AC3E}">
        <p14:creationId xmlns:p14="http://schemas.microsoft.com/office/powerpoint/2010/main" val="22376814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5280" cy="1142040"/>
          </a:xfrm>
        </p:spPr>
        <p:txBody>
          <a:bodyPr/>
          <a:lstStyle/>
          <a:p>
            <a:r>
              <a:rPr lang="en-US" smtClean="0"/>
              <a:t>Click to edit Master title style</a:t>
            </a:r>
            <a:endParaRPr lang="en-GB"/>
          </a:p>
        </p:txBody>
      </p:sp>
      <p:sp>
        <p:nvSpPr>
          <p:cNvPr id="3" name="Rectangle 3"/>
          <p:cNvSpPr>
            <a:spLocks noGrp="1" noChangeArrowheads="1"/>
          </p:cNvSpPr>
          <p:nvPr>
            <p:ph type="dt" idx="10"/>
          </p:nvPr>
        </p:nvSpPr>
        <p:spPr>
          <a:ln/>
        </p:spPr>
        <p:txBody>
          <a:bodyPr/>
          <a:lstStyle>
            <a:lvl1pPr>
              <a:defRPr/>
            </a:lvl1pPr>
          </a:lstStyle>
          <a:p>
            <a:pPr>
              <a:defRPr/>
            </a:pPr>
            <a:endParaRPr lang="en-US" altLang="en-US"/>
          </a:p>
        </p:txBody>
      </p:sp>
      <p:sp>
        <p:nvSpPr>
          <p:cNvPr id="4" name="Rectangle 4"/>
          <p:cNvSpPr>
            <a:spLocks noGrp="1" noChangeArrowheads="1"/>
          </p:cNvSpPr>
          <p:nvPr>
            <p:ph type="ftr" idx="11"/>
          </p:nvPr>
        </p:nvSpPr>
        <p:spPr>
          <a:ln/>
        </p:spPr>
        <p:txBody>
          <a:bodyPr/>
          <a:lstStyle>
            <a:lvl1pPr>
              <a:defRPr/>
            </a:lvl1pPr>
          </a:lstStyle>
          <a:p>
            <a:pPr>
              <a:defRPr/>
            </a:pPr>
            <a:endParaRPr lang="en-US" altLang="en-US"/>
          </a:p>
        </p:txBody>
      </p:sp>
      <p:sp>
        <p:nvSpPr>
          <p:cNvPr id="5" name="Rectangle 5"/>
          <p:cNvSpPr>
            <a:spLocks noGrp="1" noChangeArrowheads="1"/>
          </p:cNvSpPr>
          <p:nvPr>
            <p:ph type="sldNum" idx="12"/>
          </p:nvPr>
        </p:nvSpPr>
        <p:spPr>
          <a:ln/>
        </p:spPr>
        <p:txBody>
          <a:bodyPr/>
          <a:lstStyle>
            <a:lvl1pPr>
              <a:defRPr/>
            </a:lvl1pPr>
          </a:lstStyle>
          <a:p>
            <a:pPr>
              <a:defRPr/>
            </a:pPr>
            <a:fld id="{28229EA6-68DA-416C-A4B4-AF691BAF0D1F}" type="slidenum">
              <a:rPr lang="en-US" altLang="en-US"/>
              <a:pPr>
                <a:defRPr/>
              </a:pPr>
              <a:t>‹#›</a:t>
            </a:fld>
            <a:endParaRPr lang="en-US" altLang="en-US"/>
          </a:p>
        </p:txBody>
      </p:sp>
    </p:spTree>
    <p:extLst>
      <p:ext uri="{BB962C8B-B14F-4D97-AF65-F5344CB8AC3E}">
        <p14:creationId xmlns:p14="http://schemas.microsoft.com/office/powerpoint/2010/main" val="653780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0B9224A6-702E-4A01-99F0-96056F73EC9A}" type="slidenum">
              <a:rPr lang="en-US"/>
              <a:pPr>
                <a:defRPr/>
              </a:pPr>
              <a:t>‹#›</a:t>
            </a:fld>
            <a:r>
              <a:rPr lang="en-US"/>
              <a:t>, date</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85720675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4" name="Picture 2" descr="http://www.entwicklung.at/fileadmin/template/images/ada-logo-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1" y="6237312"/>
            <a:ext cx="2274168" cy="368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908695"/>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00478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456375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814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39787"/>
          </a:xfrm>
        </p:spPr>
        <p:txBody>
          <a:bodyPr/>
          <a:lstStyle/>
          <a:p>
            <a:r>
              <a:rPr lang="en-GB" smtClean="0"/>
              <a:t>Klik om de stijl te bewerken</a:t>
            </a:r>
            <a:endParaRPr lang="en-GB" dirty="0"/>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p>
          <a:p>
            <a:pPr lvl="3"/>
            <a:r>
              <a:rPr lang="en-GB" smtClean="0"/>
              <a:t>Vierde niveau</a:t>
            </a:r>
          </a:p>
          <a:p>
            <a:pPr lvl="4"/>
            <a:r>
              <a:rPr lang="en-GB" smtClean="0"/>
              <a:t>Vijfde niveau</a:t>
            </a:r>
            <a:endParaRPr lang="en-GB" dirty="0"/>
          </a:p>
        </p:txBody>
      </p:sp>
    </p:spTree>
    <p:extLst>
      <p:ext uri="{BB962C8B-B14F-4D97-AF65-F5344CB8AC3E}">
        <p14:creationId xmlns:p14="http://schemas.microsoft.com/office/powerpoint/2010/main" val="42133583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C3884531-87E1-44F5-B3D0-04F68C17036F}" type="slidenum">
              <a:rPr lang="en-US"/>
              <a:pPr>
                <a:defRPr/>
              </a:pPr>
              <a:t>‹#›</a:t>
            </a:fld>
            <a:r>
              <a:rPr lang="en-US"/>
              <a:t>, date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EDEA0DC2-634B-4A4B-A9CE-6B1EFB94E78A}" type="slidenum">
              <a:rPr lang="en-US"/>
              <a:pPr>
                <a:defRPr/>
              </a:pPr>
              <a:t>‹#›</a:t>
            </a:fld>
            <a:r>
              <a:rPr lang="en-US"/>
              <a:t>, date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72.xml"/><Relationship Id="rId7" Type="http://schemas.openxmlformats.org/officeDocument/2006/relationships/theme" Target="../theme/theme10.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10" Type="http://schemas.openxmlformats.org/officeDocument/2006/relationships/image" Target="../media/image6.jpeg"/><Relationship Id="rId4" Type="http://schemas.openxmlformats.org/officeDocument/2006/relationships/slideLayout" Target="../slideLayouts/slideLayout73.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4.jp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4.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4.jp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5.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44.xml"/><Relationship Id="rId7"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4.jp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7.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55.xml"/><Relationship Id="rId7" Type="http://schemas.openxmlformats.org/officeDocument/2006/relationships/theme" Target="../theme/theme8.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3.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9.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34EA2"/>
        </a:solidFill>
        <a:effectLst/>
      </p:bgPr>
    </p:bg>
    <p:spTree>
      <p:nvGrpSpPr>
        <p:cNvPr id="1" name=""/>
        <p:cNvGrpSpPr/>
        <p:nvPr/>
      </p:nvGrpSpPr>
      <p:grpSpPr>
        <a:xfrm>
          <a:off x="0" y="0"/>
          <a:ext cx="0" cy="0"/>
          <a:chOff x="0" y="0"/>
          <a:chExt cx="0" cy="0"/>
        </a:xfrm>
      </p:grpSpPr>
      <p:pic>
        <p:nvPicPr>
          <p:cNvPr id="13314" name="Picture 11" descr="entry-slide-content-dark"/>
          <p:cNvPicPr>
            <a:picLocks noChangeAspect="1" noChangeArrowheads="1"/>
          </p:cNvPicPr>
          <p:nvPr/>
        </p:nvPicPr>
        <p:blipFill>
          <a:blip r:embed="rId15" cstate="print"/>
          <a:srcRect/>
          <a:stretch>
            <a:fillRect/>
          </a:stretch>
        </p:blipFill>
        <p:spPr bwMode="auto">
          <a:xfrm>
            <a:off x="0" y="-9525"/>
            <a:ext cx="9144000" cy="6877050"/>
          </a:xfrm>
          <a:prstGeom prst="rect">
            <a:avLst/>
          </a:prstGeom>
          <a:noFill/>
          <a:ln w="9525">
            <a:noFill/>
            <a:miter lim="800000"/>
            <a:headEnd/>
            <a:tailEnd/>
          </a:ln>
        </p:spPr>
      </p:pic>
      <p:sp>
        <p:nvSpPr>
          <p:cNvPr id="13315" name="Rectangle 14"/>
          <p:cNvSpPr>
            <a:spLocks noGrp="1" noChangeArrowheads="1"/>
          </p:cNvSpPr>
          <p:nvPr>
            <p:ph type="title"/>
          </p:nvPr>
        </p:nvSpPr>
        <p:spPr bwMode="auto">
          <a:xfrm>
            <a:off x="684213" y="455613"/>
            <a:ext cx="799782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smtClean="0"/>
          </a:p>
        </p:txBody>
      </p:sp>
      <p:sp>
        <p:nvSpPr>
          <p:cNvPr id="13316" name="Rectangle 15"/>
          <p:cNvSpPr>
            <a:spLocks noGrp="1" noChangeArrowheads="1"/>
          </p:cNvSpPr>
          <p:nvPr>
            <p:ph type="body" idx="1"/>
          </p:nvPr>
        </p:nvSpPr>
        <p:spPr bwMode="auto">
          <a:xfrm>
            <a:off x="684213" y="1600200"/>
            <a:ext cx="799782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184" name="Rectangle 16"/>
          <p:cNvSpPr>
            <a:spLocks noGrp="1" noChangeArrowheads="1"/>
          </p:cNvSpPr>
          <p:nvPr>
            <p:ph type="ftr" sz="quarter" idx="3"/>
          </p:nvPr>
        </p:nvSpPr>
        <p:spPr bwMode="auto">
          <a:xfrm>
            <a:off x="3408363" y="6516688"/>
            <a:ext cx="2895600"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chemeClr val="bg1"/>
                </a:solidFill>
                <a:latin typeface="Arial" pitchFamily="34" charset="0"/>
                <a:cs typeface="Arial" pitchFamily="34" charset="0"/>
              </a:defRPr>
            </a:lvl1pPr>
          </a:lstStyle>
          <a:p>
            <a:pPr>
              <a:defRPr/>
            </a:pPr>
            <a:endParaRPr lang="en-US" dirty="0"/>
          </a:p>
        </p:txBody>
      </p:sp>
      <p:sp>
        <p:nvSpPr>
          <p:cNvPr id="7185" name="Rectangle 17"/>
          <p:cNvSpPr>
            <a:spLocks noGrp="1" noChangeArrowheads="1"/>
          </p:cNvSpPr>
          <p:nvPr>
            <p:ph type="sldNum" sz="quarter" idx="4"/>
          </p:nvPr>
        </p:nvSpPr>
        <p:spPr bwMode="auto">
          <a:xfrm>
            <a:off x="6516688" y="6516688"/>
            <a:ext cx="2166937"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chemeClr val="bg1"/>
                </a:solidFill>
                <a:latin typeface="Arial" pitchFamily="34" charset="0"/>
                <a:cs typeface="Arial" pitchFamily="34" charset="0"/>
              </a:defRPr>
            </a:lvl1pPr>
          </a:lstStyle>
          <a:p>
            <a:pPr>
              <a:defRPr/>
            </a:pPr>
            <a:fld id="{71584800-6692-4F7A-844A-C16EE7CAB8D0}" type="slidenum">
              <a:rPr lang="en-US" smtClean="0"/>
              <a:pPr>
                <a:defRPr/>
              </a:pPr>
              <a:t>‹#›</a:t>
            </a:fld>
            <a:r>
              <a:rPr lang="en-US" dirty="0" smtClean="0"/>
              <a:t>, date</a:t>
            </a:r>
            <a:endParaRPr lang="en-US" dirty="0"/>
          </a:p>
        </p:txBody>
      </p:sp>
      <p:sp>
        <p:nvSpPr>
          <p:cNvPr id="7" name="TextBox 6"/>
          <p:cNvSpPr txBox="1"/>
          <p:nvPr/>
        </p:nvSpPr>
        <p:spPr>
          <a:xfrm>
            <a:off x="539552" y="6525344"/>
            <a:ext cx="1230530" cy="276999"/>
          </a:xfrm>
          <a:prstGeom prst="rect">
            <a:avLst/>
          </a:prstGeom>
          <a:noFill/>
        </p:spPr>
        <p:txBody>
          <a:bodyPr wrap="none" rtlCol="0">
            <a:spAutoFit/>
          </a:bodyPr>
          <a:lstStyle/>
          <a:p>
            <a:r>
              <a:rPr lang="en-US" sz="1200" dirty="0" smtClean="0">
                <a:solidFill>
                  <a:schemeClr val="bg1"/>
                </a:solidFill>
                <a:latin typeface="Times New Roman" pitchFamily="18" charset="0"/>
                <a:cs typeface="Times New Roman" pitchFamily="18" charset="0"/>
              </a:rPr>
              <a:t>David A. Wiberg</a:t>
            </a:r>
            <a:endParaRPr lang="en-US" sz="1200" dirty="0">
              <a:solidFill>
                <a:schemeClr val="bg1"/>
              </a:solidFill>
              <a:latin typeface="Times New Roman" pitchFamily="18" charset="0"/>
              <a:cs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27" r:id="rId1"/>
    <p:sldLayoutId id="2147483694"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 id="2147483820" r:id="rId11"/>
    <p:sldLayoutId id="2147483821" r:id="rId12"/>
    <p:sldLayoutId id="2147483771" r:id="rId13"/>
  </p:sldLayoutIdLst>
  <p:txStyles>
    <p:titleStyle>
      <a:lvl1pPr algn="l" rtl="0" eaLnBrk="1" fontAlgn="base" hangingPunct="1">
        <a:spcBef>
          <a:spcPct val="0"/>
        </a:spcBef>
        <a:spcAft>
          <a:spcPct val="0"/>
        </a:spcAft>
        <a:defRPr sz="4000">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4000">
          <a:solidFill>
            <a:schemeClr val="bg1"/>
          </a:solidFill>
          <a:latin typeface="Arial Narrow" pitchFamily="34" charset="0"/>
        </a:defRPr>
      </a:lvl2pPr>
      <a:lvl3pPr algn="l" rtl="0" eaLnBrk="1" fontAlgn="base" hangingPunct="1">
        <a:spcBef>
          <a:spcPct val="0"/>
        </a:spcBef>
        <a:spcAft>
          <a:spcPct val="0"/>
        </a:spcAft>
        <a:defRPr sz="4000">
          <a:solidFill>
            <a:schemeClr val="bg1"/>
          </a:solidFill>
          <a:latin typeface="Arial Narrow" pitchFamily="34" charset="0"/>
        </a:defRPr>
      </a:lvl3pPr>
      <a:lvl4pPr algn="l" rtl="0" eaLnBrk="1" fontAlgn="base" hangingPunct="1">
        <a:spcBef>
          <a:spcPct val="0"/>
        </a:spcBef>
        <a:spcAft>
          <a:spcPct val="0"/>
        </a:spcAft>
        <a:defRPr sz="4000">
          <a:solidFill>
            <a:schemeClr val="bg1"/>
          </a:solidFill>
          <a:latin typeface="Arial Narrow" pitchFamily="34" charset="0"/>
        </a:defRPr>
      </a:lvl4pPr>
      <a:lvl5pPr algn="l" rtl="0" eaLnBrk="1" fontAlgn="base" hangingPunct="1">
        <a:spcBef>
          <a:spcPct val="0"/>
        </a:spcBef>
        <a:spcAft>
          <a:spcPct val="0"/>
        </a:spcAft>
        <a:defRPr sz="4000">
          <a:solidFill>
            <a:schemeClr val="bg1"/>
          </a:solidFill>
          <a:latin typeface="Arial Narrow" pitchFamily="34" charset="0"/>
        </a:defRPr>
      </a:lvl5pPr>
      <a:lvl6pPr marL="457200" algn="l" rtl="0" eaLnBrk="1" fontAlgn="base" hangingPunct="1">
        <a:spcBef>
          <a:spcPct val="0"/>
        </a:spcBef>
        <a:spcAft>
          <a:spcPct val="0"/>
        </a:spcAft>
        <a:defRPr sz="4000">
          <a:solidFill>
            <a:schemeClr val="bg1"/>
          </a:solidFill>
          <a:latin typeface="Arial Narrow" pitchFamily="34" charset="0"/>
        </a:defRPr>
      </a:lvl6pPr>
      <a:lvl7pPr marL="914400" algn="l" rtl="0" eaLnBrk="1" fontAlgn="base" hangingPunct="1">
        <a:spcBef>
          <a:spcPct val="0"/>
        </a:spcBef>
        <a:spcAft>
          <a:spcPct val="0"/>
        </a:spcAft>
        <a:defRPr sz="4000">
          <a:solidFill>
            <a:schemeClr val="bg1"/>
          </a:solidFill>
          <a:latin typeface="Arial Narrow" pitchFamily="34" charset="0"/>
        </a:defRPr>
      </a:lvl7pPr>
      <a:lvl8pPr marL="1371600" algn="l" rtl="0" eaLnBrk="1" fontAlgn="base" hangingPunct="1">
        <a:spcBef>
          <a:spcPct val="0"/>
        </a:spcBef>
        <a:spcAft>
          <a:spcPct val="0"/>
        </a:spcAft>
        <a:defRPr sz="4000">
          <a:solidFill>
            <a:schemeClr val="bg1"/>
          </a:solidFill>
          <a:latin typeface="Arial Narrow" pitchFamily="34" charset="0"/>
        </a:defRPr>
      </a:lvl8pPr>
      <a:lvl9pPr marL="1828800" algn="l" rtl="0" eaLnBrk="1" fontAlgn="base" hangingPunct="1">
        <a:spcBef>
          <a:spcPct val="0"/>
        </a:spcBef>
        <a:spcAft>
          <a:spcPct val="0"/>
        </a:spcAft>
        <a:defRPr sz="4000">
          <a:solidFill>
            <a:schemeClr val="bg1"/>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bg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800">
          <a:solidFill>
            <a:schemeClr val="bg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bg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000">
          <a:solidFill>
            <a:schemeClr val="bg1"/>
          </a:solidFill>
          <a:latin typeface="Arial" charset="0"/>
        </a:defRPr>
      </a:lvl6pPr>
      <a:lvl7pPr marL="2971800" indent="-228600" algn="l" rtl="0" eaLnBrk="1" fontAlgn="base" hangingPunct="1">
        <a:spcBef>
          <a:spcPct val="20000"/>
        </a:spcBef>
        <a:spcAft>
          <a:spcPct val="0"/>
        </a:spcAft>
        <a:buChar char="»"/>
        <a:defRPr sz="2000">
          <a:solidFill>
            <a:schemeClr val="bg1"/>
          </a:solidFill>
          <a:latin typeface="Arial" charset="0"/>
        </a:defRPr>
      </a:lvl7pPr>
      <a:lvl8pPr marL="3429000" indent="-228600" algn="l" rtl="0" eaLnBrk="1" fontAlgn="base" hangingPunct="1">
        <a:spcBef>
          <a:spcPct val="20000"/>
        </a:spcBef>
        <a:spcAft>
          <a:spcPct val="0"/>
        </a:spcAft>
        <a:buChar char="»"/>
        <a:defRPr sz="2000">
          <a:solidFill>
            <a:schemeClr val="bg1"/>
          </a:solidFill>
          <a:latin typeface="Arial" charset="0"/>
        </a:defRPr>
      </a:lvl8pPr>
      <a:lvl9pPr marL="3886200" indent="-228600" algn="l" rtl="0" eaLnBrk="1" fontAlgn="base" hangingPunct="1">
        <a:spcBef>
          <a:spcPct val="20000"/>
        </a:spcBef>
        <a:spcAft>
          <a:spcPct val="0"/>
        </a:spcAft>
        <a:buChar char="»"/>
        <a:defRPr sz="2000">
          <a:solidFill>
            <a:schemeClr val="bg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E04D3C7-4AF4-490D-A48C-5D3281963A4D}" type="datetimeFigureOut">
              <a:rPr lang="en-US" smtClean="0">
                <a:solidFill>
                  <a:prstClr val="black">
                    <a:tint val="75000"/>
                  </a:prstClr>
                </a:solidFill>
                <a:latin typeface="Calibri"/>
              </a:rPr>
              <a:pPr fontAlgn="auto">
                <a:spcBef>
                  <a:spcPts val="0"/>
                </a:spcBef>
                <a:spcAft>
                  <a:spcPts val="0"/>
                </a:spcAft>
              </a:pPr>
              <a:t>6/14/2017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6DECA17-2583-43DC-8BCC-EC219C26FF7D}"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pic>
        <p:nvPicPr>
          <p:cNvPr id="8" name="Picture 7"/>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961" y="0"/>
            <a:ext cx="9155922" cy="6858000"/>
          </a:xfrm>
          <a:prstGeom prst="rect">
            <a:avLst/>
          </a:prstGeom>
        </p:spPr>
      </p:pic>
      <p:pic>
        <p:nvPicPr>
          <p:cNvPr id="9" name="Picture 2" descr="http://www.entwicklung.at/fileadmin/template/images/ada-logo-e.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810001" y="6237312"/>
            <a:ext cx="2274168" cy="3689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fbcdn-profile-a.akamaihd.net/hprofile-ak-xat1/v/t1.0-1/p200x200/10917275_10152671221350963_6615204859765394885_n.jpg?oh=ed805fd2916297c5432ce1f7be1093cb&amp;oe=55DB73A0&amp;__gda__=1437435855_87047e86871133f1886448785b9feee6"/>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6290904" y="6226633"/>
            <a:ext cx="404864" cy="40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363925"/>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34EA2"/>
        </a:solidFill>
        <a:effectLst/>
      </p:bgPr>
    </p:bg>
    <p:spTree>
      <p:nvGrpSpPr>
        <p:cNvPr id="1" name=""/>
        <p:cNvGrpSpPr/>
        <p:nvPr/>
      </p:nvGrpSpPr>
      <p:grpSpPr>
        <a:xfrm>
          <a:off x="0" y="0"/>
          <a:ext cx="0" cy="0"/>
          <a:chOff x="0" y="0"/>
          <a:chExt cx="0" cy="0"/>
        </a:xfrm>
      </p:grpSpPr>
      <p:pic>
        <p:nvPicPr>
          <p:cNvPr id="37890" name="Picture 8" descr="entry-slide-content-light"/>
          <p:cNvPicPr>
            <a:picLocks noChangeAspect="1" noChangeArrowheads="1"/>
          </p:cNvPicPr>
          <p:nvPr/>
        </p:nvPicPr>
        <p:blipFill>
          <a:blip r:embed="rId14" cstate="print"/>
          <a:srcRect/>
          <a:stretch>
            <a:fillRect/>
          </a:stretch>
        </p:blipFill>
        <p:spPr bwMode="auto">
          <a:xfrm>
            <a:off x="0" y="0"/>
            <a:ext cx="9144000" cy="6877050"/>
          </a:xfrm>
          <a:prstGeom prst="rect">
            <a:avLst/>
          </a:prstGeom>
          <a:noFill/>
          <a:ln w="9525">
            <a:noFill/>
            <a:miter lim="800000"/>
            <a:headEnd/>
            <a:tailEnd/>
          </a:ln>
        </p:spPr>
      </p:pic>
      <p:sp>
        <p:nvSpPr>
          <p:cNvPr id="105481" name="Rectangle 9"/>
          <p:cNvSpPr>
            <a:spLocks noGrp="1" noChangeArrowheads="1"/>
          </p:cNvSpPr>
          <p:nvPr>
            <p:ph type="ftr" sz="quarter" idx="3"/>
          </p:nvPr>
        </p:nvSpPr>
        <p:spPr bwMode="auto">
          <a:xfrm>
            <a:off x="3408363" y="6516688"/>
            <a:ext cx="2895600"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rgbClr val="003399"/>
                </a:solidFill>
                <a:latin typeface="Arial" pitchFamily="34" charset="0"/>
                <a:cs typeface="Arial" pitchFamily="34" charset="0"/>
              </a:defRPr>
            </a:lvl1pPr>
          </a:lstStyle>
          <a:p>
            <a:pPr>
              <a:defRPr/>
            </a:pPr>
            <a:endParaRPr lang="en-US" dirty="0"/>
          </a:p>
        </p:txBody>
      </p:sp>
      <p:sp>
        <p:nvSpPr>
          <p:cNvPr id="105482" name="Rectangle 10"/>
          <p:cNvSpPr>
            <a:spLocks noGrp="1" noChangeArrowheads="1"/>
          </p:cNvSpPr>
          <p:nvPr>
            <p:ph type="sldNum" sz="quarter" idx="4"/>
          </p:nvPr>
        </p:nvSpPr>
        <p:spPr bwMode="auto">
          <a:xfrm>
            <a:off x="6516688" y="6516688"/>
            <a:ext cx="2166937"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rgbClr val="003399"/>
                </a:solidFill>
                <a:latin typeface="Arial" pitchFamily="34" charset="0"/>
                <a:cs typeface="Arial" pitchFamily="34" charset="0"/>
              </a:defRPr>
            </a:lvl1pPr>
          </a:lstStyle>
          <a:p>
            <a:pPr>
              <a:defRPr/>
            </a:pPr>
            <a:fld id="{0CCA0B88-0A52-4D2E-93D1-C5B7E15B7FE4}" type="slidenum">
              <a:rPr lang="en-US" smtClean="0"/>
              <a:pPr>
                <a:defRPr/>
              </a:pPr>
              <a:t>‹#›</a:t>
            </a:fld>
            <a:r>
              <a:rPr lang="en-US" dirty="0" smtClean="0"/>
              <a:t>, date</a:t>
            </a:r>
            <a:endParaRPr lang="en-US" dirty="0"/>
          </a:p>
        </p:txBody>
      </p:sp>
      <p:sp>
        <p:nvSpPr>
          <p:cNvPr id="37893" name="Rectangle 11"/>
          <p:cNvSpPr>
            <a:spLocks noGrp="1" noChangeArrowheads="1"/>
          </p:cNvSpPr>
          <p:nvPr>
            <p:ph type="title"/>
          </p:nvPr>
        </p:nvSpPr>
        <p:spPr bwMode="auto">
          <a:xfrm>
            <a:off x="684213" y="455613"/>
            <a:ext cx="799782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title style</a:t>
            </a:r>
          </a:p>
        </p:txBody>
      </p:sp>
      <p:sp>
        <p:nvSpPr>
          <p:cNvPr id="37894" name="Rectangle 12"/>
          <p:cNvSpPr>
            <a:spLocks noGrp="1" noChangeArrowheads="1"/>
          </p:cNvSpPr>
          <p:nvPr>
            <p:ph type="body" idx="1"/>
          </p:nvPr>
        </p:nvSpPr>
        <p:spPr bwMode="auto">
          <a:xfrm>
            <a:off x="684213" y="1600200"/>
            <a:ext cx="799782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TextBox 6"/>
          <p:cNvSpPr txBox="1"/>
          <p:nvPr/>
        </p:nvSpPr>
        <p:spPr>
          <a:xfrm>
            <a:off x="539552" y="6525344"/>
            <a:ext cx="1230530" cy="276999"/>
          </a:xfrm>
          <a:prstGeom prst="rect">
            <a:avLst/>
          </a:prstGeom>
          <a:noFill/>
        </p:spPr>
        <p:txBody>
          <a:bodyPr wrap="none" rtlCol="0">
            <a:spAutoFit/>
          </a:bodyPr>
          <a:lstStyle/>
          <a:p>
            <a:r>
              <a:rPr lang="en-US" sz="1200" dirty="0" smtClean="0">
                <a:solidFill>
                  <a:srgbClr val="133B77"/>
                </a:solidFill>
                <a:latin typeface="Times New Roman" pitchFamily="18" charset="0"/>
                <a:cs typeface="Times New Roman" pitchFamily="18" charset="0"/>
              </a:rPr>
              <a:t>David A. Wiberg</a:t>
            </a:r>
            <a:endParaRPr lang="en-US" sz="1200" dirty="0">
              <a:solidFill>
                <a:srgbClr val="133B77"/>
              </a:solidFill>
              <a:latin typeface="Times New Roman" pitchFamily="18" charset="0"/>
              <a:cs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29" r:id="rId1"/>
    <p:sldLayoutId id="2147483714" r:id="rId2"/>
    <p:sldLayoutId id="2147483712" r:id="rId3"/>
    <p:sldLayoutId id="2147483711" r:id="rId4"/>
    <p:sldLayoutId id="2147483710" r:id="rId5"/>
    <p:sldLayoutId id="2147483709" r:id="rId6"/>
    <p:sldLayoutId id="2147483708" r:id="rId7"/>
    <p:sldLayoutId id="2147483707" r:id="rId8"/>
    <p:sldLayoutId id="2147483706" r:id="rId9"/>
    <p:sldLayoutId id="2147483705" r:id="rId10"/>
    <p:sldLayoutId id="2147483822" r:id="rId11"/>
    <p:sldLayoutId id="2147483823" r:id="rId12"/>
  </p:sldLayoutIdLst>
  <p:txStyles>
    <p:titleStyle>
      <a:lvl1pPr algn="l" rtl="0" eaLnBrk="0" fontAlgn="base" hangingPunct="0">
        <a:spcBef>
          <a:spcPct val="0"/>
        </a:spcBef>
        <a:spcAft>
          <a:spcPct val="0"/>
        </a:spcAft>
        <a:defRPr sz="4000">
          <a:solidFill>
            <a:srgbClr val="003399"/>
          </a:solidFill>
          <a:latin typeface="Arial" pitchFamily="34" charset="0"/>
          <a:ea typeface="+mj-ea"/>
          <a:cs typeface="Arial" pitchFamily="34" charset="0"/>
        </a:defRPr>
      </a:lvl1pPr>
      <a:lvl2pPr algn="l" rtl="0" eaLnBrk="0" fontAlgn="base" hangingPunct="0">
        <a:spcBef>
          <a:spcPct val="0"/>
        </a:spcBef>
        <a:spcAft>
          <a:spcPct val="0"/>
        </a:spcAft>
        <a:defRPr sz="4000">
          <a:solidFill>
            <a:srgbClr val="003399"/>
          </a:solidFill>
          <a:latin typeface="Arial Narrow" pitchFamily="34" charset="0"/>
        </a:defRPr>
      </a:lvl2pPr>
      <a:lvl3pPr algn="l" rtl="0" eaLnBrk="0" fontAlgn="base" hangingPunct="0">
        <a:spcBef>
          <a:spcPct val="0"/>
        </a:spcBef>
        <a:spcAft>
          <a:spcPct val="0"/>
        </a:spcAft>
        <a:defRPr sz="4000">
          <a:solidFill>
            <a:srgbClr val="003399"/>
          </a:solidFill>
          <a:latin typeface="Arial Narrow" pitchFamily="34" charset="0"/>
        </a:defRPr>
      </a:lvl3pPr>
      <a:lvl4pPr algn="l" rtl="0" eaLnBrk="0" fontAlgn="base" hangingPunct="0">
        <a:spcBef>
          <a:spcPct val="0"/>
        </a:spcBef>
        <a:spcAft>
          <a:spcPct val="0"/>
        </a:spcAft>
        <a:defRPr sz="4000">
          <a:solidFill>
            <a:srgbClr val="003399"/>
          </a:solidFill>
          <a:latin typeface="Arial Narrow" pitchFamily="34" charset="0"/>
        </a:defRPr>
      </a:lvl4pPr>
      <a:lvl5pPr algn="l" rtl="0" eaLnBrk="0" fontAlgn="base" hangingPunct="0">
        <a:spcBef>
          <a:spcPct val="0"/>
        </a:spcBef>
        <a:spcAft>
          <a:spcPct val="0"/>
        </a:spcAft>
        <a:defRPr sz="4000">
          <a:solidFill>
            <a:srgbClr val="003399"/>
          </a:solidFill>
          <a:latin typeface="Arial Narrow" pitchFamily="34" charset="0"/>
        </a:defRPr>
      </a:lvl5pPr>
      <a:lvl6pPr marL="457200" algn="l" rtl="0" fontAlgn="base">
        <a:spcBef>
          <a:spcPct val="0"/>
        </a:spcBef>
        <a:spcAft>
          <a:spcPct val="0"/>
        </a:spcAft>
        <a:defRPr sz="4000">
          <a:solidFill>
            <a:srgbClr val="003399"/>
          </a:solidFill>
          <a:latin typeface="Arial Narrow" pitchFamily="34" charset="0"/>
        </a:defRPr>
      </a:lvl6pPr>
      <a:lvl7pPr marL="914400" algn="l" rtl="0" fontAlgn="base">
        <a:spcBef>
          <a:spcPct val="0"/>
        </a:spcBef>
        <a:spcAft>
          <a:spcPct val="0"/>
        </a:spcAft>
        <a:defRPr sz="4000">
          <a:solidFill>
            <a:srgbClr val="003399"/>
          </a:solidFill>
          <a:latin typeface="Arial Narrow" pitchFamily="34" charset="0"/>
        </a:defRPr>
      </a:lvl7pPr>
      <a:lvl8pPr marL="1371600" algn="l" rtl="0" fontAlgn="base">
        <a:spcBef>
          <a:spcPct val="0"/>
        </a:spcBef>
        <a:spcAft>
          <a:spcPct val="0"/>
        </a:spcAft>
        <a:defRPr sz="4000">
          <a:solidFill>
            <a:srgbClr val="003399"/>
          </a:solidFill>
          <a:latin typeface="Arial Narrow" pitchFamily="34" charset="0"/>
        </a:defRPr>
      </a:lvl8pPr>
      <a:lvl9pPr marL="1828800" algn="l" rtl="0" fontAlgn="base">
        <a:spcBef>
          <a:spcPct val="0"/>
        </a:spcBef>
        <a:spcAft>
          <a:spcPct val="0"/>
        </a:spcAft>
        <a:defRPr sz="4000">
          <a:solidFill>
            <a:srgbClr val="003399"/>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rgbClr val="003399"/>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3200">
          <a:solidFill>
            <a:srgbClr val="003399"/>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3200">
          <a:solidFill>
            <a:srgbClr val="003399"/>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3200">
          <a:solidFill>
            <a:srgbClr val="003399"/>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3200">
          <a:solidFill>
            <a:srgbClr val="003399"/>
          </a:solidFill>
          <a:latin typeface="Arial" pitchFamily="34" charset="0"/>
          <a:cs typeface="Arial" pitchFamily="34" charset="0"/>
        </a:defRPr>
      </a:lvl5pPr>
      <a:lvl6pPr marL="2514600" indent="-228600" algn="l" rtl="0" fontAlgn="base">
        <a:spcBef>
          <a:spcPct val="20000"/>
        </a:spcBef>
        <a:spcAft>
          <a:spcPct val="0"/>
        </a:spcAft>
        <a:buChar char="»"/>
        <a:defRPr sz="3200">
          <a:solidFill>
            <a:srgbClr val="003399"/>
          </a:solidFill>
          <a:latin typeface="+mn-lt"/>
        </a:defRPr>
      </a:lvl6pPr>
      <a:lvl7pPr marL="2971800" indent="-228600" algn="l" rtl="0" fontAlgn="base">
        <a:spcBef>
          <a:spcPct val="20000"/>
        </a:spcBef>
        <a:spcAft>
          <a:spcPct val="0"/>
        </a:spcAft>
        <a:buChar char="»"/>
        <a:defRPr sz="3200">
          <a:solidFill>
            <a:srgbClr val="003399"/>
          </a:solidFill>
          <a:latin typeface="+mn-lt"/>
        </a:defRPr>
      </a:lvl7pPr>
      <a:lvl8pPr marL="3429000" indent="-228600" algn="l" rtl="0" fontAlgn="base">
        <a:spcBef>
          <a:spcPct val="20000"/>
        </a:spcBef>
        <a:spcAft>
          <a:spcPct val="0"/>
        </a:spcAft>
        <a:buChar char="»"/>
        <a:defRPr sz="3200">
          <a:solidFill>
            <a:srgbClr val="003399"/>
          </a:solidFill>
          <a:latin typeface="+mn-lt"/>
        </a:defRPr>
      </a:lvl8pPr>
      <a:lvl9pPr marL="3886200" indent="-228600" algn="l" rtl="0" fontAlgn="base">
        <a:spcBef>
          <a:spcPct val="20000"/>
        </a:spcBef>
        <a:spcAft>
          <a:spcPct val="0"/>
        </a:spcAft>
        <a:buChar char="»"/>
        <a:defRPr sz="3200">
          <a:solidFill>
            <a:srgbClr val="00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E04D3C7-4AF4-490D-A48C-5D3281963A4D}" type="datetimeFigureOut">
              <a:rPr lang="en-US" smtClean="0">
                <a:solidFill>
                  <a:prstClr val="black">
                    <a:tint val="75000"/>
                  </a:prstClr>
                </a:solidFill>
                <a:latin typeface="Calibri"/>
              </a:rPr>
              <a:pPr fontAlgn="auto">
                <a:spcBef>
                  <a:spcPts val="0"/>
                </a:spcBef>
                <a:spcAft>
                  <a:spcPts val="0"/>
                </a:spcAft>
              </a:pPr>
              <a:t>6/14/2017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6DECA17-2583-43DC-8BCC-EC219C26FF7D}"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pic>
        <p:nvPicPr>
          <p:cNvPr id="8" name="Picture 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961" y="0"/>
            <a:ext cx="9155922" cy="6858000"/>
          </a:xfrm>
          <a:prstGeom prst="rect">
            <a:avLst/>
          </a:prstGeom>
        </p:spPr>
      </p:pic>
    </p:spTree>
    <p:extLst>
      <p:ext uri="{BB962C8B-B14F-4D97-AF65-F5344CB8AC3E}">
        <p14:creationId xmlns:p14="http://schemas.microsoft.com/office/powerpoint/2010/main" val="88128522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E04D3C7-4AF4-490D-A48C-5D3281963A4D}" type="datetimeFigureOut">
              <a:rPr lang="en-US" smtClean="0">
                <a:solidFill>
                  <a:prstClr val="black">
                    <a:tint val="75000"/>
                  </a:prstClr>
                </a:solidFill>
                <a:latin typeface="Calibri"/>
              </a:rPr>
              <a:pPr fontAlgn="auto">
                <a:spcBef>
                  <a:spcPts val="0"/>
                </a:spcBef>
                <a:spcAft>
                  <a:spcPts val="0"/>
                </a:spcAft>
              </a:pPr>
              <a:t>6/14/2017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6DECA17-2583-43DC-8BCC-EC219C26FF7D}"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pic>
        <p:nvPicPr>
          <p:cNvPr id="8" name="Picture 7"/>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5961" y="0"/>
            <a:ext cx="9155922" cy="6858000"/>
          </a:xfrm>
          <a:prstGeom prst="rect">
            <a:avLst/>
          </a:prstGeom>
        </p:spPr>
      </p:pic>
    </p:spTree>
    <p:extLst>
      <p:ext uri="{BB962C8B-B14F-4D97-AF65-F5344CB8AC3E}">
        <p14:creationId xmlns:p14="http://schemas.microsoft.com/office/powerpoint/2010/main" val="88898349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E04D3C7-4AF4-490D-A48C-5D3281963A4D}" type="datetimeFigureOut">
              <a:rPr lang="en-US" smtClean="0">
                <a:solidFill>
                  <a:prstClr val="black">
                    <a:tint val="75000"/>
                  </a:prstClr>
                </a:solidFill>
                <a:latin typeface="Calibri"/>
              </a:rPr>
              <a:pPr fontAlgn="auto">
                <a:spcBef>
                  <a:spcPts val="0"/>
                </a:spcBef>
                <a:spcAft>
                  <a:spcPts val="0"/>
                </a:spcAft>
              </a:pPr>
              <a:t>6/14/2017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6DECA17-2583-43DC-8BCC-EC219C26FF7D}"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pic>
        <p:nvPicPr>
          <p:cNvPr id="8" name="Picture 7"/>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5961" y="0"/>
            <a:ext cx="9155922" cy="6858000"/>
          </a:xfrm>
          <a:prstGeom prst="rect">
            <a:avLst/>
          </a:prstGeom>
        </p:spPr>
      </p:pic>
    </p:spTree>
    <p:extLst>
      <p:ext uri="{BB962C8B-B14F-4D97-AF65-F5344CB8AC3E}">
        <p14:creationId xmlns:p14="http://schemas.microsoft.com/office/powerpoint/2010/main" val="109250609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E04D3C7-4AF4-490D-A48C-5D3281963A4D}" type="datetimeFigureOut">
              <a:rPr lang="en-US" smtClean="0">
                <a:solidFill>
                  <a:prstClr val="black">
                    <a:tint val="75000"/>
                  </a:prstClr>
                </a:solidFill>
                <a:latin typeface="Calibri"/>
              </a:rPr>
              <a:pPr fontAlgn="auto">
                <a:spcBef>
                  <a:spcPts val="0"/>
                </a:spcBef>
                <a:spcAft>
                  <a:spcPts val="0"/>
                </a:spcAft>
              </a:pPr>
              <a:t>6/14/2017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6DECA17-2583-43DC-8BCC-EC219C26FF7D}"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pic>
        <p:nvPicPr>
          <p:cNvPr id="8" name="Picture 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961" y="0"/>
            <a:ext cx="9155922" cy="6858000"/>
          </a:xfrm>
          <a:prstGeom prst="rect">
            <a:avLst/>
          </a:prstGeom>
        </p:spPr>
      </p:pic>
    </p:spTree>
    <p:extLst>
      <p:ext uri="{BB962C8B-B14F-4D97-AF65-F5344CB8AC3E}">
        <p14:creationId xmlns:p14="http://schemas.microsoft.com/office/powerpoint/2010/main" val="311081729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E04D3C7-4AF4-490D-A48C-5D3281963A4D}" type="datetimeFigureOut">
              <a:rPr lang="en-US" smtClean="0">
                <a:solidFill>
                  <a:prstClr val="black">
                    <a:tint val="75000"/>
                  </a:prstClr>
                </a:solidFill>
                <a:latin typeface="Calibri"/>
              </a:rPr>
              <a:pPr fontAlgn="auto">
                <a:spcBef>
                  <a:spcPts val="0"/>
                </a:spcBef>
                <a:spcAft>
                  <a:spcPts val="0"/>
                </a:spcAft>
              </a:pPr>
              <a:t>6/14/2017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6DECA17-2583-43DC-8BCC-EC219C26FF7D}"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pic>
        <p:nvPicPr>
          <p:cNvPr id="8" name="Picture 7"/>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5961" y="0"/>
            <a:ext cx="9155922" cy="6858000"/>
          </a:xfrm>
          <a:prstGeom prst="rect">
            <a:avLst/>
          </a:prstGeom>
        </p:spPr>
      </p:pic>
    </p:spTree>
    <p:extLst>
      <p:ext uri="{BB962C8B-B14F-4D97-AF65-F5344CB8AC3E}">
        <p14:creationId xmlns:p14="http://schemas.microsoft.com/office/powerpoint/2010/main" val="3509294670"/>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E04D3C7-4AF4-490D-A48C-5D3281963A4D}" type="datetimeFigureOut">
              <a:rPr lang="en-US" smtClean="0">
                <a:solidFill>
                  <a:prstClr val="black">
                    <a:tint val="75000"/>
                  </a:prstClr>
                </a:solidFill>
                <a:latin typeface="Calibri"/>
              </a:rPr>
              <a:pPr fontAlgn="auto">
                <a:spcBef>
                  <a:spcPts val="0"/>
                </a:spcBef>
                <a:spcAft>
                  <a:spcPts val="0"/>
                </a:spcAft>
              </a:pPr>
              <a:t>6/14/2017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6DECA17-2583-43DC-8BCC-EC219C26FF7D}"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pic>
        <p:nvPicPr>
          <p:cNvPr id="8" name="Picture 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961" y="0"/>
            <a:ext cx="9155922" cy="6858000"/>
          </a:xfrm>
          <a:prstGeom prst="rect">
            <a:avLst/>
          </a:prstGeom>
        </p:spPr>
      </p:pic>
    </p:spTree>
    <p:extLst>
      <p:ext uri="{BB962C8B-B14F-4D97-AF65-F5344CB8AC3E}">
        <p14:creationId xmlns:p14="http://schemas.microsoft.com/office/powerpoint/2010/main" val="4212432477"/>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34EA2"/>
        </a:solidFill>
        <a:effectLst/>
      </p:bgPr>
    </p:bg>
    <p:spTree>
      <p:nvGrpSpPr>
        <p:cNvPr id="1" name=""/>
        <p:cNvGrpSpPr/>
        <p:nvPr/>
      </p:nvGrpSpPr>
      <p:grpSpPr>
        <a:xfrm>
          <a:off x="0" y="0"/>
          <a:ext cx="0" cy="0"/>
          <a:chOff x="0" y="0"/>
          <a:chExt cx="0" cy="0"/>
        </a:xfrm>
      </p:grpSpPr>
      <p:pic>
        <p:nvPicPr>
          <p:cNvPr id="37890" name="Picture 8" descr="entry-slide-content-light"/>
          <p:cNvPicPr>
            <a:picLocks noChangeAspect="1" noChangeArrowheads="1"/>
          </p:cNvPicPr>
          <p:nvPr/>
        </p:nvPicPr>
        <p:blipFill>
          <a:blip r:embed="rId13" cstate="print"/>
          <a:srcRect/>
          <a:stretch>
            <a:fillRect/>
          </a:stretch>
        </p:blipFill>
        <p:spPr bwMode="auto">
          <a:xfrm>
            <a:off x="0" y="0"/>
            <a:ext cx="9144000" cy="6877050"/>
          </a:xfrm>
          <a:prstGeom prst="rect">
            <a:avLst/>
          </a:prstGeom>
          <a:noFill/>
          <a:ln w="9525">
            <a:noFill/>
            <a:miter lim="800000"/>
            <a:headEnd/>
            <a:tailEnd/>
          </a:ln>
        </p:spPr>
      </p:pic>
      <p:sp>
        <p:nvSpPr>
          <p:cNvPr id="105481" name="Rectangle 9"/>
          <p:cNvSpPr>
            <a:spLocks noGrp="1" noChangeArrowheads="1"/>
          </p:cNvSpPr>
          <p:nvPr>
            <p:ph type="ftr" sz="quarter" idx="3"/>
          </p:nvPr>
        </p:nvSpPr>
        <p:spPr bwMode="auto">
          <a:xfrm>
            <a:off x="3408363" y="6516688"/>
            <a:ext cx="2895600"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rgbClr val="003399"/>
                </a:solidFill>
                <a:latin typeface="Arial" pitchFamily="34" charset="0"/>
                <a:cs typeface="Arial" pitchFamily="34" charset="0"/>
              </a:defRPr>
            </a:lvl1pPr>
          </a:lstStyle>
          <a:p>
            <a:pPr>
              <a:defRPr/>
            </a:pPr>
            <a:endParaRPr lang="en-US" dirty="0"/>
          </a:p>
        </p:txBody>
      </p:sp>
      <p:sp>
        <p:nvSpPr>
          <p:cNvPr id="105482" name="Rectangle 10"/>
          <p:cNvSpPr>
            <a:spLocks noGrp="1" noChangeArrowheads="1"/>
          </p:cNvSpPr>
          <p:nvPr>
            <p:ph type="sldNum" sz="quarter" idx="4"/>
          </p:nvPr>
        </p:nvSpPr>
        <p:spPr bwMode="auto">
          <a:xfrm>
            <a:off x="6516688" y="6516688"/>
            <a:ext cx="2166937"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rgbClr val="003399"/>
                </a:solidFill>
                <a:latin typeface="Arial" pitchFamily="34" charset="0"/>
                <a:cs typeface="Arial" pitchFamily="34" charset="0"/>
              </a:defRPr>
            </a:lvl1pPr>
          </a:lstStyle>
          <a:p>
            <a:pPr>
              <a:defRPr/>
            </a:pPr>
            <a:fld id="{0CCA0B88-0A52-4D2E-93D1-C5B7E15B7FE4}" type="slidenum">
              <a:rPr lang="en-US" smtClean="0"/>
              <a:pPr>
                <a:defRPr/>
              </a:pPr>
              <a:t>‹#›</a:t>
            </a:fld>
            <a:r>
              <a:rPr lang="en-US" dirty="0" smtClean="0"/>
              <a:t>, date</a:t>
            </a:r>
            <a:endParaRPr lang="en-US" dirty="0"/>
          </a:p>
        </p:txBody>
      </p:sp>
      <p:sp>
        <p:nvSpPr>
          <p:cNvPr id="37893" name="Rectangle 11"/>
          <p:cNvSpPr>
            <a:spLocks noGrp="1" noChangeArrowheads="1"/>
          </p:cNvSpPr>
          <p:nvPr>
            <p:ph type="title"/>
          </p:nvPr>
        </p:nvSpPr>
        <p:spPr bwMode="auto">
          <a:xfrm>
            <a:off x="684213" y="455613"/>
            <a:ext cx="799782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title style</a:t>
            </a:r>
          </a:p>
        </p:txBody>
      </p:sp>
      <p:sp>
        <p:nvSpPr>
          <p:cNvPr id="37894" name="Rectangle 12"/>
          <p:cNvSpPr>
            <a:spLocks noGrp="1" noChangeArrowheads="1"/>
          </p:cNvSpPr>
          <p:nvPr>
            <p:ph type="body" idx="1"/>
          </p:nvPr>
        </p:nvSpPr>
        <p:spPr bwMode="auto">
          <a:xfrm>
            <a:off x="684213" y="1600200"/>
            <a:ext cx="799782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64686831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45" r:id="rId11"/>
  </p:sldLayoutIdLst>
  <p:txStyles>
    <p:titleStyle>
      <a:lvl1pPr algn="l" rtl="0" eaLnBrk="0" fontAlgn="base" hangingPunct="0">
        <a:spcBef>
          <a:spcPct val="0"/>
        </a:spcBef>
        <a:spcAft>
          <a:spcPct val="0"/>
        </a:spcAft>
        <a:defRPr sz="4000">
          <a:solidFill>
            <a:srgbClr val="003399"/>
          </a:solidFill>
          <a:latin typeface="Arial" pitchFamily="34" charset="0"/>
          <a:ea typeface="+mj-ea"/>
          <a:cs typeface="Arial" pitchFamily="34" charset="0"/>
        </a:defRPr>
      </a:lvl1pPr>
      <a:lvl2pPr algn="l" rtl="0" eaLnBrk="0" fontAlgn="base" hangingPunct="0">
        <a:spcBef>
          <a:spcPct val="0"/>
        </a:spcBef>
        <a:spcAft>
          <a:spcPct val="0"/>
        </a:spcAft>
        <a:defRPr sz="4000">
          <a:solidFill>
            <a:srgbClr val="003399"/>
          </a:solidFill>
          <a:latin typeface="Arial Narrow" pitchFamily="34" charset="0"/>
        </a:defRPr>
      </a:lvl2pPr>
      <a:lvl3pPr algn="l" rtl="0" eaLnBrk="0" fontAlgn="base" hangingPunct="0">
        <a:spcBef>
          <a:spcPct val="0"/>
        </a:spcBef>
        <a:spcAft>
          <a:spcPct val="0"/>
        </a:spcAft>
        <a:defRPr sz="4000">
          <a:solidFill>
            <a:srgbClr val="003399"/>
          </a:solidFill>
          <a:latin typeface="Arial Narrow" pitchFamily="34" charset="0"/>
        </a:defRPr>
      </a:lvl3pPr>
      <a:lvl4pPr algn="l" rtl="0" eaLnBrk="0" fontAlgn="base" hangingPunct="0">
        <a:spcBef>
          <a:spcPct val="0"/>
        </a:spcBef>
        <a:spcAft>
          <a:spcPct val="0"/>
        </a:spcAft>
        <a:defRPr sz="4000">
          <a:solidFill>
            <a:srgbClr val="003399"/>
          </a:solidFill>
          <a:latin typeface="Arial Narrow" pitchFamily="34" charset="0"/>
        </a:defRPr>
      </a:lvl4pPr>
      <a:lvl5pPr algn="l" rtl="0" eaLnBrk="0" fontAlgn="base" hangingPunct="0">
        <a:spcBef>
          <a:spcPct val="0"/>
        </a:spcBef>
        <a:spcAft>
          <a:spcPct val="0"/>
        </a:spcAft>
        <a:defRPr sz="4000">
          <a:solidFill>
            <a:srgbClr val="003399"/>
          </a:solidFill>
          <a:latin typeface="Arial Narrow" pitchFamily="34" charset="0"/>
        </a:defRPr>
      </a:lvl5pPr>
      <a:lvl6pPr marL="457200" algn="l" rtl="0" fontAlgn="base">
        <a:spcBef>
          <a:spcPct val="0"/>
        </a:spcBef>
        <a:spcAft>
          <a:spcPct val="0"/>
        </a:spcAft>
        <a:defRPr sz="4000">
          <a:solidFill>
            <a:srgbClr val="003399"/>
          </a:solidFill>
          <a:latin typeface="Arial Narrow" pitchFamily="34" charset="0"/>
        </a:defRPr>
      </a:lvl6pPr>
      <a:lvl7pPr marL="914400" algn="l" rtl="0" fontAlgn="base">
        <a:spcBef>
          <a:spcPct val="0"/>
        </a:spcBef>
        <a:spcAft>
          <a:spcPct val="0"/>
        </a:spcAft>
        <a:defRPr sz="4000">
          <a:solidFill>
            <a:srgbClr val="003399"/>
          </a:solidFill>
          <a:latin typeface="Arial Narrow" pitchFamily="34" charset="0"/>
        </a:defRPr>
      </a:lvl7pPr>
      <a:lvl8pPr marL="1371600" algn="l" rtl="0" fontAlgn="base">
        <a:spcBef>
          <a:spcPct val="0"/>
        </a:spcBef>
        <a:spcAft>
          <a:spcPct val="0"/>
        </a:spcAft>
        <a:defRPr sz="4000">
          <a:solidFill>
            <a:srgbClr val="003399"/>
          </a:solidFill>
          <a:latin typeface="Arial Narrow" pitchFamily="34" charset="0"/>
        </a:defRPr>
      </a:lvl8pPr>
      <a:lvl9pPr marL="1828800" algn="l" rtl="0" fontAlgn="base">
        <a:spcBef>
          <a:spcPct val="0"/>
        </a:spcBef>
        <a:spcAft>
          <a:spcPct val="0"/>
        </a:spcAft>
        <a:defRPr sz="4000">
          <a:solidFill>
            <a:srgbClr val="003399"/>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rgbClr val="003399"/>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3200">
          <a:solidFill>
            <a:srgbClr val="003399"/>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3200">
          <a:solidFill>
            <a:srgbClr val="003399"/>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3200">
          <a:solidFill>
            <a:srgbClr val="003399"/>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3200">
          <a:solidFill>
            <a:srgbClr val="003399"/>
          </a:solidFill>
          <a:latin typeface="Arial" pitchFamily="34" charset="0"/>
          <a:cs typeface="Arial" pitchFamily="34" charset="0"/>
        </a:defRPr>
      </a:lvl5pPr>
      <a:lvl6pPr marL="2514600" indent="-228600" algn="l" rtl="0" fontAlgn="base">
        <a:spcBef>
          <a:spcPct val="20000"/>
        </a:spcBef>
        <a:spcAft>
          <a:spcPct val="0"/>
        </a:spcAft>
        <a:buChar char="»"/>
        <a:defRPr sz="3200">
          <a:solidFill>
            <a:srgbClr val="003399"/>
          </a:solidFill>
          <a:latin typeface="+mn-lt"/>
        </a:defRPr>
      </a:lvl6pPr>
      <a:lvl7pPr marL="2971800" indent="-228600" algn="l" rtl="0" fontAlgn="base">
        <a:spcBef>
          <a:spcPct val="20000"/>
        </a:spcBef>
        <a:spcAft>
          <a:spcPct val="0"/>
        </a:spcAft>
        <a:buChar char="»"/>
        <a:defRPr sz="3200">
          <a:solidFill>
            <a:srgbClr val="003399"/>
          </a:solidFill>
          <a:latin typeface="+mn-lt"/>
        </a:defRPr>
      </a:lvl7pPr>
      <a:lvl8pPr marL="3429000" indent="-228600" algn="l" rtl="0" fontAlgn="base">
        <a:spcBef>
          <a:spcPct val="20000"/>
        </a:spcBef>
        <a:spcAft>
          <a:spcPct val="0"/>
        </a:spcAft>
        <a:buChar char="»"/>
        <a:defRPr sz="3200">
          <a:solidFill>
            <a:srgbClr val="003399"/>
          </a:solidFill>
          <a:latin typeface="+mn-lt"/>
        </a:defRPr>
      </a:lvl8pPr>
      <a:lvl9pPr marL="3886200" indent="-228600" algn="l" rtl="0" fontAlgn="base">
        <a:spcBef>
          <a:spcPct val="20000"/>
        </a:spcBef>
        <a:spcAft>
          <a:spcPct val="0"/>
        </a:spcAft>
        <a:buChar char="»"/>
        <a:defRPr sz="3200">
          <a:solidFill>
            <a:srgbClr val="00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60.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3.xml"/><Relationship Id="rId1" Type="http://schemas.openxmlformats.org/officeDocument/2006/relationships/tags" Target="../tags/tag1.xml"/><Relationship Id="rId5" Type="http://schemas.openxmlformats.org/officeDocument/2006/relationships/image" Target="../media/image23.emf"/><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0.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64.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64.xml"/><Relationship Id="rId5" Type="http://schemas.openxmlformats.org/officeDocument/2006/relationships/image" Target="../media/image32.emf"/><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63.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emf"/><Relationship Id="rId2" Type="http://schemas.openxmlformats.org/officeDocument/2006/relationships/notesSlide" Target="../notesSlides/notesSlide10.xml"/><Relationship Id="rId1" Type="http://schemas.openxmlformats.org/officeDocument/2006/relationships/slideLayout" Target="../slideLayouts/slideLayout60.xml"/><Relationship Id="rId6" Type="http://schemas.openxmlformats.org/officeDocument/2006/relationships/image" Target="../media/image39.emf"/><Relationship Id="rId5" Type="http://schemas.openxmlformats.org/officeDocument/2006/relationships/image" Target="../media/image38.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8" Type="http://schemas.openxmlformats.org/officeDocument/2006/relationships/hyperlink" Target="mailto:wfas.info@iiasa.ac.at" TargetMode="External"/><Relationship Id="rId3" Type="http://schemas.openxmlformats.org/officeDocument/2006/relationships/slideLayout" Target="../slideLayouts/slideLayout64.xml"/><Relationship Id="rId7" Type="http://schemas.openxmlformats.org/officeDocument/2006/relationships/hyperlink" Target="http://www.iiasa.ac.at/cwat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5656" y="5085184"/>
            <a:ext cx="5903218" cy="369332"/>
          </a:xfrm>
          <a:prstGeom prst="rect">
            <a:avLst/>
          </a:prstGeom>
          <a:noFill/>
        </p:spPr>
        <p:txBody>
          <a:bodyPr wrap="square" rtlCol="0">
            <a:spAutoFit/>
          </a:bodyPr>
          <a:lstStyle/>
          <a:p>
            <a:pPr algn="ctr"/>
            <a:r>
              <a:rPr lang="en-US" b="1" i="1" dirty="0" smtClean="0">
                <a:solidFill>
                  <a:srgbClr val="003399"/>
                </a:solidFill>
              </a:rPr>
              <a:t>25</a:t>
            </a:r>
            <a:r>
              <a:rPr lang="en-US" b="1" i="1" baseline="30000" dirty="0" smtClean="0">
                <a:solidFill>
                  <a:srgbClr val="003399"/>
                </a:solidFill>
              </a:rPr>
              <a:t>th</a:t>
            </a:r>
            <a:r>
              <a:rPr lang="en-US" b="1" i="1" dirty="0" smtClean="0">
                <a:solidFill>
                  <a:srgbClr val="003399"/>
                </a:solidFill>
              </a:rPr>
              <a:t> April 2017, EGU, Vienna</a:t>
            </a:r>
            <a:endParaRPr lang="en-US" dirty="0"/>
          </a:p>
        </p:txBody>
      </p:sp>
      <p:sp>
        <p:nvSpPr>
          <p:cNvPr id="3" name="Subtitle 2"/>
          <p:cNvSpPr>
            <a:spLocks noGrp="1"/>
          </p:cNvSpPr>
          <p:nvPr>
            <p:ph type="subTitle" idx="1"/>
          </p:nvPr>
        </p:nvSpPr>
        <p:spPr>
          <a:xfrm>
            <a:off x="2406403" y="4581128"/>
            <a:ext cx="6163443" cy="432048"/>
          </a:xfrm>
        </p:spPr>
        <p:txBody>
          <a:bodyPr/>
          <a:lstStyle/>
          <a:p>
            <a:r>
              <a:rPr lang="en-US" sz="1600" b="1" dirty="0"/>
              <a:t>Simon Langan </a:t>
            </a:r>
            <a:r>
              <a:rPr lang="en-US" sz="1600" b="1" dirty="0" smtClean="0"/>
              <a:t>- </a:t>
            </a:r>
            <a:r>
              <a:rPr lang="en-US" sz="1600" b="1" dirty="0"/>
              <a:t>Program </a:t>
            </a:r>
            <a:r>
              <a:rPr lang="en-US" sz="1600" b="1" dirty="0" smtClean="0"/>
              <a:t>Director, Water, IIASA</a:t>
            </a:r>
            <a:endParaRPr lang="en-US" sz="1600" dirty="0" smtClean="0"/>
          </a:p>
          <a:p>
            <a:endParaRPr lang="en-US" sz="14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4417" y="116633"/>
            <a:ext cx="5109583"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txBox="1">
            <a:spLocks noChangeArrowheads="1"/>
          </p:cNvSpPr>
          <p:nvPr/>
        </p:nvSpPr>
        <p:spPr bwMode="auto">
          <a:xfrm>
            <a:off x="2382521" y="1941985"/>
            <a:ext cx="6732240" cy="1872208"/>
          </a:xfrm>
          <a:prstGeom prst="rect">
            <a:avLst/>
          </a:prstGeom>
          <a:noFill/>
          <a:ln w="9525">
            <a:noFill/>
            <a:miter lim="800000"/>
            <a:headEnd/>
            <a:tailEnd/>
          </a:ln>
        </p:spPr>
        <p:txBody>
          <a:bodyPr vert="horz" wrap="square" lIns="457200" tIns="0" rIns="457200" bIns="0" numCol="1" anchor="ctr" anchorCtr="0" compatLnSpc="1">
            <a:prstTxWarp prst="textNoShape">
              <a:avLst/>
            </a:prstTxWarp>
          </a:bodyPr>
          <a:lstStyle>
            <a:lvl1pPr algn="l" rtl="0" eaLnBrk="0" fontAlgn="base" hangingPunct="0">
              <a:spcBef>
                <a:spcPct val="0"/>
              </a:spcBef>
              <a:spcAft>
                <a:spcPct val="0"/>
              </a:spcAft>
              <a:defRPr sz="4500">
                <a:solidFill>
                  <a:srgbClr val="003399"/>
                </a:solidFill>
                <a:latin typeface="Arial" pitchFamily="34" charset="0"/>
                <a:ea typeface="+mj-ea"/>
                <a:cs typeface="Arial" pitchFamily="34" charset="0"/>
              </a:defRPr>
            </a:lvl1pPr>
            <a:lvl2pPr algn="l" rtl="0" eaLnBrk="0" fontAlgn="base" hangingPunct="0">
              <a:spcBef>
                <a:spcPct val="0"/>
              </a:spcBef>
              <a:spcAft>
                <a:spcPct val="0"/>
              </a:spcAft>
              <a:defRPr sz="4000">
                <a:solidFill>
                  <a:srgbClr val="003399"/>
                </a:solidFill>
                <a:latin typeface="Arial Narrow" pitchFamily="34" charset="0"/>
              </a:defRPr>
            </a:lvl2pPr>
            <a:lvl3pPr algn="l" rtl="0" eaLnBrk="0" fontAlgn="base" hangingPunct="0">
              <a:spcBef>
                <a:spcPct val="0"/>
              </a:spcBef>
              <a:spcAft>
                <a:spcPct val="0"/>
              </a:spcAft>
              <a:defRPr sz="4000">
                <a:solidFill>
                  <a:srgbClr val="003399"/>
                </a:solidFill>
                <a:latin typeface="Arial Narrow" pitchFamily="34" charset="0"/>
              </a:defRPr>
            </a:lvl3pPr>
            <a:lvl4pPr algn="l" rtl="0" eaLnBrk="0" fontAlgn="base" hangingPunct="0">
              <a:spcBef>
                <a:spcPct val="0"/>
              </a:spcBef>
              <a:spcAft>
                <a:spcPct val="0"/>
              </a:spcAft>
              <a:defRPr sz="4000">
                <a:solidFill>
                  <a:srgbClr val="003399"/>
                </a:solidFill>
                <a:latin typeface="Arial Narrow" pitchFamily="34" charset="0"/>
              </a:defRPr>
            </a:lvl4pPr>
            <a:lvl5pPr algn="l" rtl="0" eaLnBrk="0" fontAlgn="base" hangingPunct="0">
              <a:spcBef>
                <a:spcPct val="0"/>
              </a:spcBef>
              <a:spcAft>
                <a:spcPct val="0"/>
              </a:spcAft>
              <a:defRPr sz="4000">
                <a:solidFill>
                  <a:srgbClr val="003399"/>
                </a:solidFill>
                <a:latin typeface="Arial Narrow" pitchFamily="34" charset="0"/>
              </a:defRPr>
            </a:lvl5pPr>
            <a:lvl6pPr marL="457200" algn="l" rtl="0" fontAlgn="base">
              <a:spcBef>
                <a:spcPct val="0"/>
              </a:spcBef>
              <a:spcAft>
                <a:spcPct val="0"/>
              </a:spcAft>
              <a:defRPr sz="4000">
                <a:solidFill>
                  <a:srgbClr val="003399"/>
                </a:solidFill>
                <a:latin typeface="Arial Narrow" pitchFamily="34" charset="0"/>
              </a:defRPr>
            </a:lvl6pPr>
            <a:lvl7pPr marL="914400" algn="l" rtl="0" fontAlgn="base">
              <a:spcBef>
                <a:spcPct val="0"/>
              </a:spcBef>
              <a:spcAft>
                <a:spcPct val="0"/>
              </a:spcAft>
              <a:defRPr sz="4000">
                <a:solidFill>
                  <a:srgbClr val="003399"/>
                </a:solidFill>
                <a:latin typeface="Arial Narrow" pitchFamily="34" charset="0"/>
              </a:defRPr>
            </a:lvl7pPr>
            <a:lvl8pPr marL="1371600" algn="l" rtl="0" fontAlgn="base">
              <a:spcBef>
                <a:spcPct val="0"/>
              </a:spcBef>
              <a:spcAft>
                <a:spcPct val="0"/>
              </a:spcAft>
              <a:defRPr sz="4000">
                <a:solidFill>
                  <a:srgbClr val="003399"/>
                </a:solidFill>
                <a:latin typeface="Arial Narrow" pitchFamily="34" charset="0"/>
              </a:defRPr>
            </a:lvl8pPr>
            <a:lvl9pPr marL="1828800" algn="l" rtl="0" fontAlgn="base">
              <a:spcBef>
                <a:spcPct val="0"/>
              </a:spcBef>
              <a:spcAft>
                <a:spcPct val="0"/>
              </a:spcAft>
              <a:defRPr sz="4000">
                <a:solidFill>
                  <a:srgbClr val="003399"/>
                </a:solidFill>
                <a:latin typeface="Arial Narrow" pitchFamily="34" charset="0"/>
              </a:defRPr>
            </a:lvl9pPr>
          </a:lstStyle>
          <a:p>
            <a:endParaRPr lang="en-US" sz="3200" dirty="0"/>
          </a:p>
          <a:p>
            <a:pPr lvl="0" eaLnBrk="1" fontAlgn="auto" hangingPunct="1">
              <a:spcBef>
                <a:spcPts val="0"/>
              </a:spcBef>
              <a:spcAft>
                <a:spcPts val="0"/>
              </a:spcAft>
            </a:pPr>
            <a:r>
              <a:rPr lang="en-US" sz="3200" b="1" dirty="0"/>
              <a:t>Opportunities and constraints for improved water resources management using different lenses and </a:t>
            </a:r>
            <a:r>
              <a:rPr lang="en-US" sz="3200" b="1" dirty="0" smtClean="0"/>
              <a:t>scales</a:t>
            </a:r>
            <a:endParaRPr lang="en-US" sz="3200" b="1" dirty="0"/>
          </a:p>
        </p:txBody>
      </p:sp>
    </p:spTree>
    <p:extLst>
      <p:ext uri="{BB962C8B-B14F-4D97-AF65-F5344CB8AC3E}">
        <p14:creationId xmlns:p14="http://schemas.microsoft.com/office/powerpoint/2010/main" val="34498916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336470"/>
            <a:ext cx="7997825" cy="1143000"/>
          </a:xfrm>
        </p:spPr>
        <p:txBody>
          <a:bodyPr/>
          <a:lstStyle/>
          <a:p>
            <a:r>
              <a:rPr lang="en-US" dirty="0" smtClean="0"/>
              <a:t>Population Growth Continues</a:t>
            </a:r>
            <a:endParaRPr lang="en-US" dirty="0"/>
          </a:p>
        </p:txBody>
      </p:sp>
      <p:sp>
        <p:nvSpPr>
          <p:cNvPr id="5" name="TextBox 4"/>
          <p:cNvSpPr txBox="1"/>
          <p:nvPr/>
        </p:nvSpPr>
        <p:spPr>
          <a:xfrm>
            <a:off x="521798" y="5259602"/>
            <a:ext cx="5202330" cy="190821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smtClean="0"/>
              <a:t>14% (SSP1) to 33% (SSP3)</a:t>
            </a:r>
            <a:br>
              <a:rPr lang="en-US" dirty="0" smtClean="0"/>
            </a:br>
            <a:r>
              <a:rPr lang="en-US" dirty="0" smtClean="0"/>
              <a:t>more people by 2050</a:t>
            </a:r>
          </a:p>
          <a:p>
            <a:pPr marL="285750" indent="-285750">
              <a:buFont typeface="Arial" panose="020B0604020202020204" pitchFamily="34" charset="0"/>
              <a:buChar char="•"/>
            </a:pPr>
            <a:r>
              <a:rPr lang="en-US" dirty="0" smtClean="0">
                <a:ea typeface="ＭＳ Ｐゴシック" pitchFamily="34" charset="-128"/>
                <a:cs typeface="Arial" pitchFamily="34" charset="0"/>
                <a:sym typeface="Trade Gothic LT Std" charset="0"/>
              </a:rPr>
              <a:t>Water </a:t>
            </a:r>
            <a:r>
              <a:rPr lang="en-US" dirty="0">
                <a:ea typeface="ＭＳ Ｐゴシック" pitchFamily="34" charset="-128"/>
                <a:cs typeface="Arial" pitchFamily="34" charset="0"/>
                <a:sym typeface="Trade Gothic LT Std" charset="0"/>
              </a:rPr>
              <a:t>use has been growing at more than twice the rate of population increase in the last century (FAO &amp; UN-Water)</a:t>
            </a:r>
            <a:endParaRPr lang="en-US" dirty="0">
              <a:sym typeface="Trade Gothic LT Std" charset="0"/>
            </a:endParaRPr>
          </a:p>
          <a:p>
            <a:pPr marL="285750" indent="-285750">
              <a:buFont typeface="Arial" panose="020B0604020202020204" pitchFamily="34" charset="0"/>
              <a:buChar char="•"/>
            </a:pPr>
            <a:endParaRPr lang="en-US" dirty="0" smtClean="0"/>
          </a:p>
        </p:txBody>
      </p:sp>
      <p:sp>
        <p:nvSpPr>
          <p:cNvPr id="6" name="AutoShape 2" descr="Image result for population explo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population explos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jpeg;base64,/9j/4AAQSkZJRgABAQAAAQABAAD/2wCEAAkGBxQSEhUUEhQVFBUXGCAbGRcXFhwgHRwgHhsfHxweIB4gHiggHB0lHR8bJDEhJiwrLi4uHx8zODMtNygtLisBCgoKDg0OGxAQGywkICQsLCwsLDQsLCw0LDQsLCwsLDQsLCwsLCwsLCwsLCwsLCwsLCwsLCwsLCwsLCwsLCwsLP/AABEIAKMBNQMBIgACEQEDEQH/xAAcAAACAgMBAQAAAAAAAAAAAAAFBgAEAgMHAQj/xABGEAACAQIEBAQDBQUGAwcFAAABAhEDIQAEEjEFBkFREyJhcTKBkQcUI0KhUrHB0fAVJDNicuGC0vEWQ5KissLiU1Rzk6P/xAAaAQADAQEBAQAAAAAAAAAAAAABAgMABAUG/8QALBEAAgICAgEEAQIGAwAAAAAAAAECEQMhEjFBBBMyUfAicQUjM2GBwRRCsf/aAAwDAQACEQMRAD8A6YoxmMYgYyw4pMZgYxxlGCY9xBiYgwGY9xMTExkYmMgMeLjLBMTExMTGMTExMTGMTExMTGMTExMB+MczZbK1EpVn0u+wAJgEwCY2Ez9D2xjBjExx3mfmDMZxY/w11goAYEagssx9TvYWHe73yhzC2Z1JpLqgH4wWFJgeUnYuJg6ZFp2IwvLYeOrGfExMTDCnLftdzGaZ1pIdOXChjpYyxMjzD9kEQOl/pq5d4ac7wd6VWqPEoVz4TNJIAVW0m8wQzqOm3bHQOOZGg01ayayoAWYgGZB9Tqi2Fnh1FdVkGosNQ2BEgG/sBiE5NOisUmixyrWHDcjTpvWp6nliQQFBciEDE+YiT8/bBTifNlNCJqgAJ4jgSSqgDoPU2G+2OPfaNnhVrp4ZLKiafTVMuQv5RJj/AIcV+EcRRMhmUaA1XSmo9FWCALbFiZ22HbDG3R0fkvjOWq5nM1KNXww9TxGp1QFuygEggkHUVn064e6NZXGpSGF7g9jB/XHzJw6q6OBTku5ChVvqkwAB1JOO8fZ1nDVydwVZKjowO4Km4P1w5JjJWqqilmIVVBJJ2AG5wE4LzdlM25p0ahLgSFZSpIG5E7+2/pgtxHIrXo1KTzoqIVaOxEb98JHAOQHyWcpVNaVKSq3nMBtRUrp0yYmZmTtEYxlXkfMeY9wJ5m4ocvla9VIL00JANxPSfScNQLQUxDjhXKfMGbq8RpMGqVWeoPEAmChMNI2CqDPYRjuuFDRzXnv7RHy1c0MsKZNOPEZwSJInSACNgRJne2GHlnmr71kfvRQKy6lZdxqXtPQ2374X+feUBnKy1csaK1iCHVyV1wJU2BloBG1xF7Yocv68rTbI1qiavjCLceYSTqi9un8jE3kVFVifYIrh6dfxapSpDBjV1HUSTBibMwvFoEA9MCuLZNfEWq9J6JYhxphhvIkTY26x7YIc7VSMpRI6lR9Fef1/fhCoZ2pTkI7KDuATB9xsfngRVqxnOtHd+TuJ5ZKBqNUV3qmW1qV0lQFiAW7emJjjlLjDqo88E3Om1+59cTG4j+4j6dGPcYA4zxU5j0YyGMRj0YJjLHuPMe4BiYmJiYxj3GWMRj04Jj3Ex5j3GMTExXy+ep1GdEqKzUzDqpBKk7Ajp1+hxjxDPLRXUxG4F2A9yJ3gXjGsxaxMRDMRee2AHL/FsxWr5qnXoeElF4ptfzAkx6GwDSP2ojGswfwh/aNlqDvSeorM9JTogjTJgjV1MRMCJnfD3OOTfaNmozbJG6g7THli3UbTbvhZvQY9idmM4FNn3EHygGwtY7x69sd+4QKYpKlEyieUQI+cbX3tj5w4ko8Q6doB+ZUE/rOO5fZpmPEyKNuZIM91AH8MBN2ZjVjwmMBOdONHJ5SpWTSaggIGIuSQO4mBLR6HCdy99oFUUf71pq1HJNPQPNHYqog3m4i2DKSXYYxcug9xviyV9K0iHTytqG17/wAcUuH5qnRatUdjoRgALhmZlmB3sRcbfLCJxClna/EwKRCVKzjw1VoVVI62sFAOqxuGN5uz5zIZigkZtV8TWkt5SDDNBQj4QVgGwJK+2J0nsbrRy7mQOa71GP8AiM1QX6MxO/WLjFdKEoJ98Hua6RqvaJXXAkDygz+l7YpZTJkrNtIVZMiRqMHyzJib4pYq8lWhlHp1QFH4ilCgXfUwV0j/ADAkfMY+h+U+C/c8qlEnU92qN+07GWP1sPQDHJs5w4rxGgdLUqRqUz4hHlGiCTbYwIvG2OzV61XxqdOnSLIylnqzYCwVVtBZv0AnAUvIXHwc9585yzNOs1DLTTFP4ngamPzHwbja5nG7gnH6mco06tRypCMWCwA5DaAwG24NxttjoOU4iKhdCgCgwQwBH+/T5zhY4xy3RasHpVFoEHzIRKHzAkqB8B7iIJjbc0jJoSUU1oMccrEBaamGdu8Qq3Y+0W+eKNDTVpsrIHRrFWEgjsQRERFsUuN5ujWrOlOspqtTVVF4XzajeOsrP+kYs5R/CoorEyqyXABDHcmZ0iTJieu+ObLmlXFdHThwR+TVsp5DheWyFc1UHheIullWNJuCIAEyLx7n0wuf9tKua4jToJIoioQQLTAkFj6Ed4OKPNnFoqFwJIEySJ7RA+G3vgDyh4tXMivTpzToHVWaw+PyCZPmaCT3gfUQtx2NlUVLXY/cWzqK2p7IQZ9IKx7GTM++FzjHMWTBmgoqukEtALFT8Xm28sz6EXtgRzKj5utRQkqktP8Al0xLe5n64C8V4UtOuopFlpkxJ8xFvlMjpPXfCwjHyGUZuDklpD1m6dHNZcq90qCaVQdG6EevofUHfCRU5eaiWpVVDaoem42ddjHYgwCNxPqCWbgdA0KlPLmtS8Ngd9QIMlreWPS5mYPu108xlUQI34rhw4I8pBUgiOkGLxuJxXHNRlvohODa12ckzPLjRTakQyumozupDspWwNpWR6EY8x0erUyupmFPRqJJFyCSSSQJtvttYbYmF9wPA6jjMYwGMxi5E9x6MeY8V8Yxsx6MYjGrNZpKSF6jBEXdmMAXj9+MY34mMdYtcX2xS4jVbzoSaClBor2Y62YrCp3XymTbzDe+NZkm9Ix47xullEFStqgsFGlSxkz0HscbuJcUpZddVZwilgsnu2wtt3wlV3pUs+K71WqEUlVnfSACH0lwBZQAJH1m+A7ZilUqVK9Qq7M1zUnSUVgVYCN1i3z2k4RzodQH7P8AMlMZatXy8ZnwTpZUaLyJkwYABmb2xb4Fxinm6Iq0piSCCLqw+JT7d8IXK1XwxmaH5GZfFVyp0h6R1EkxYtAHWIm5OLT8eyupEzhbSFLUyhbRAsAdJg6tLATMx64ZO1YrVOg9wSrQp5moERVq1zLMpPmI1NeSYNzb1xb5i4pRpgjMU0qUgATIBMmYAB6xP64ROVq6UM1T8V1VQx87WuysoHYSSP54K8el6rGoi6G0wdQFVdTkMIINtAUkbwR1xKSbVFG43aBeQ5rq/wBou4qsuVKBUpknSvkXSAPRpk7m+9sOPLXGKuZq1Jg00ESOjGIE9bap7W7453xmquU8SmYXxXUQxl1VWkHUBcCL+43wV5FoVf7UqxUbwl1Fgn+G9gFEXFgwOruLG96J0qYjVux6ynOWUYVBTqA1kJGhrEkGPLPxD2vjm3HatTNOcy6w9SAgmBpnSu31+eFPLcKqZqqyo1IEsxAeoqzfpO89AJ+mGrlypUrIErAyjqgB6AEQLdpjAn0GK2LGf4c/j11UH8JXdgd4QgMf4xht+zTmhqEUaxUZbzQ0HUHJnpJIN+nbF7MtT+/8V1gMfAaAZ2EBoj1jfHPOFMw6FlAk9AD6npgydLQIJN7Opfajk6eao0DTZ3rEzSWm0hlMF2YbQALN3t1xX4HRyY4f9yqVFpF6S1KlWRq1s0gCeohfKPlG+K+Q5lyqZbwqTf3plIPkIgwTAJ8ugdJMk3gEkYCco5l3qVq9P8SrSTxAIEkSF6giwaY38sDfCOQ/HwMHLHCm4c75jNmHUMtBdd3mxqNuUQgSFmb7d9dfPvXyy16hhXqsy9CwUaQPmwPynA7iHHqdd/DYrqm9SCSvzmIHT2i2LXFM9SNFaNFjWqIqJSo6SajuAWJYBepZpInrgGEs55aedpVagJSmwcgbmLgexMfU4x4VTTM5wEQtNSXKCwCKZC7XE6QT64YsxkEp13Gch6zeZ6ekaVkA6TFiZgQJA/U0Mjl6dKlUUN5qnl8guBuFWZmT1PbbGlPwhoQ8su8q8zD+0i5MISd5jbSLdvXpjs9TMobeaTYsCbE+m3/THHuD8pVKoRVy+YWhMuAoQt3mo8TNrqLCYAN8PeXyHEZgJRVAbCpUMgQRuoYm2GiqFm97DWd8OkhFImTvAAk+tpPzxzzinH6S5rwnMhKVSq43EimSqX6xqb3Cd8PGc4HmaqEGtSpE/sUy4H1Kz+mBfCPs0y9KTVc5hySS7IA3m3723xTwTTEvLcbVijLpLBg0rY7QbG4tb5DGx+NirEIdYFw8CPmTh8ofZ1kVJJpF5M+Z9jM20xGET7W+KNlK9KhQppTHh6/EZA7EksCAzgxGkbXk/WHsryX99+APxjh75jStPSWG5U6hHQeUEsZ+X78NvAuEVaWXXLU8vV0Wd3NODUqGJJ1EQB0HZRfCl9mvOlWhmn8V3qUqghtTEwb6SJMCTY+ntjr3LvMH3o1mjTTRgFbobGb9Yt9RhqXxsFv5UI9PkjM6GeoyUgCW8zCwi86ZsTFsDeF8tNna4cU3XLxes8kNpsAomTcdOxnFHn77Q6uYd6NFhToIxWxBaoQYknotrAfr0cfsx5kWtl6VGoZdBpQmwMTIAjcAb3+WBwSY3vTcOIA4bydVzpqVCz0HpOFpkodJK7t/mIO0HffDenJPiAHMPTDRc0UKyepnVH/lw2eLieNinBEObFtPs/yI+Km7nu1R5/RgP0xMMfiYmDxQLZrGMxjWMZ6sEFHpMb4r0M4jO6CxTTJMQdQkEXuMA+I8aoq702qXVr6z3BLLEQV02i9zhUoZ1a5dNKAeGyIasuGJqABhpAIMEgH9cI5O6SGUdbH3iXHEpVEogNUqvEKoNlJgsxiAB64A8zZjx8rTrEFIW6STepAZTtsvXeSDaMBeN5EVNNXLNWRqYWn4akGQnYhjt1FxfGfMOd05YJmK1MFaf4JoaialQjUTJ2UAiTH5gARhm70aqN45iy+Zy5p5gJNMr4TuCxLKt9JF9RaBJMEHr1Gc183666Gg/i01ZSxGqCBDRBj1/oYU8oGRwYOtSG73s0R33+eIlNlpq0nVUcmD+ztM9ydY/wCHCqKG5NdDPms4Hq085R8QV1UagVBRtSkKAB1uAZmd8FmzuczmTzD11R9Lf4RHmgCQUB6zItcwcA8vXRKAp1WIZoYUwN2kquoj4PyEgx9cV8lTzlMK9DVUDVGXQAWuIFxcAGT22mcJWxvAS4JlWevVqZk1MuoQeKVQ6jLLpUjoTKmTjflMjl0zLJTQ1FaT/eSGNMGPLpAMN/mYhgOncw2SzBNcFHY1gNYBULqCaRBO4sN5i8DvSq8r5hs996RaaKbspYCWKw3wgwCdz74KQtlbIJlvvYXMoHVnBpmWGlp1Ibb9AZ742ZWgDSqlGLBapUsWJLwQdU+5ietjjdwrgP3phV1JoVwVIDwSpsVLKupfUWODuU5a0rUV6xYO0nQgWLAQCdVrDaDvg+QLoQM9w5nK+Nq8iSxMTLHyrJkbQetlON3DqzLXofcnBltDCoNg1mabAqBJ2BAAx0R+CZZaPhumpOoZiZm173PS+2FylwrMpUq+BTywyoBlaYQMFIIQzp1FgReSRvGFfY6utAV/s9Zcypy9YVk3ZjZkPXyxcE7ETAN+5scuURQB+8lUAqAydQLAReCNRmLHbbA6pmtP+HVqFncoG80k/wCWDJkkCRtf1w4cv8uU6QD5iKlXeN1U/wDuPqcMnaFdplLLcLGYzNfMUabkVdQJqwqQ0BgF+IkxuSInbG2vydVcaVTLUUMWGph5diE0qga5vE+uG374oxqzHFVQEm/oNyTsB6k4LdirQD4NyLTo0qqswd6vx1Anm3kRqLRH6m+N3A+Q8vlSTTqVySCDLiCGEGwUDb6dMEMrxoPM03px+3ov7aWbGnjvMiZai1Vrxso3ZjsPrgJINgbmbIZLhuXNVcujszQBUdzJPUySWjrthIyPNlUBjRWjQ/arIgQgb6Vi5t0/XA3MGtxCrUq1nLEXKKdh0VegA6+/c4bOTuVkZhVrgFKZhKf5dQ6x+YA99zf0wd3SNxjScg1w7l88STxawaksAJUKjxKg/anoPlBnthu4Py9lsqoFOmJH5mALe84wPEPXHjZ+cMlQJSbDJrDGJrjAM57GDcRjBFDxrYx8bAD+08Y/2hjGD/jeuFP7R+V6OfpLLMK1IMy6QJgiSpncGP098bsxxIhKjAwVUxab9P44H8iZgv49au0gsFVSfiMXO0fs+98CTpDJWUeR/suywQVM0HLEghdZFuzaYG/QfXpg/wAy1fC0UsugAAgU1AhY2a9gBffrGDmZziqsbf5V/Qe/++0YTOYs2V1sJkqQesEdJ+eOdO3RZ6VnJ+auV3p1EeiC9PMPFNQZYMTZY6zuCPb3aeReC1UzC1KmmkKRvedR7eVouCRO3vhl5oywTw0Wz0suSno3hlfqZJ9zjm+S41VpVNQY3tE2+ffDzf0bGrTs65muZmSv4RpHTKjVIvrJAI9oO+Ch4mvfHMsrxk1dBqgU4YMarOqrbYXIvaMEf7Zohp+8UI//ADU/+bDQk32JkilSQ+rxQYmEduP5f/7il8mn92JihI6LXzCojMTZQScBqPEHrmmtVEFKFfUhBZmERCN5lIfzAEbJhQ4hmavjBWOosAQzWFxIsT5d8ZZbO1qcsYR4MAkGF67HqdoP5fbCt6GrZd5m4KUNWo9Rnpr/AITVDeo7BRfTECZkiJscaeV6eqiQsHV8QmNKqGJB1EwLk9zAI6kZcf4nUdcr4gClSGVSw/EJ+FtNzpADG8AmN8DnzVehl3qusurmlpYiV8RNVRm3v8IA7NfCj6roLcGovWG4QBNGveINo21EgAzEbDpi6vJ2U1h3Z30iy6gFHyjClwrPVYKhoA7Aeg7emMMhxys5ILNIa621X2G0ACGk+o9Jz+zN2PR4TkKCM7U00qNTM7M2w9SZxOHUKZE+DTpLbSmhZA3ljHxegsCdzhHzWZqVSaRqwG0xIETJMTERbc2/djblM5WbVrqGdZHlcxAHQzcTecC1dArVnQkp0FMinTnedAn3mJn1xYPEBjmuZquQArkG8kuTO0Drf4v0x7l38v4hJN73ve2GoWxjzfMWdWqgNALSYvpYizBSbzMyFExAmce5jj3jVRSH+GqB6n+ct8Kf6bEkdbDaQV7jHGKgKZeZRlQTYgAgE97gzHb6jArIUlFaooAIgb36Sbm95xlFtjSao6BT44RZnHoLAD0Hp74j8wLHxD6jCJwF9VIFoJk3IHe36DBDwgYIA/6k4bgJyD/EGq52mVoEEIymowceVTIJ3uQJIHcYlADhi03py9eqml2dyQAW8qhbBQWm/ueuBmX4rVy9FjRgr4nmsNoAIg26yD/M4ucXy/isUAJ8oRe8qrEx6kgj5jCSjsdPQHzNdhnyaxph6RMJTWwJUEGQL2Y37+2CY5jTbUZ/0v8A8uEhcw/juzH8T8xIvMDfrODeU0imZHnmes/1vint0hOdsNPzEnc/+Fv5Y1VOYlEEh4P+X+ZwJLTq9/4AYHcyk+GvuIv6GcH20DmxhPMyz8NT6D/mwA5s46awVdJVQZBJEm0bDbc9cDOH0zUFOLBVI366v4zixxdENSgKhIpl4eN9OpQ0esE4HFJWbk7oZODAZTIVnAL1KlIOJEeEQs7iOrfoAcY5HnU06SJ4OoxJJrRuZ20W3wTztZK2VzDrGnwGb3JYk/uH0GOe5/LEVG2jRH/pGNCN7DJ6oc6nOz7+AP8A9v8A8MZVecKwAilTE9yx/ljnfDKI+8JbbDZmhcein+OKxgn2TcqCVLmrNuYSnRJN/gf0/wA/ritW5nzUm1MQLwh/ixxr4fAq9LAW7+ZBA7H/AHwPq/E/9fmw6xoTmwjV5hzQ/MotNqa/xBxoq8x5v/6v/wDKn/yYttw4E6mLCQLwIHwj+OBfE0CNAJNv1kj+GMscWbmxm4NnatbKt4x1EuSXgKoUKBBCgTfUfn8sChx/wXpmnK/jgTqjykKtx+0N/rjPOcXo08lSpNWW1/DpCXJYyfEPQCYC/MxhR4nxkgaQiwTYlb/UzB/XHLlV6R1Y2l2dTHFizeUkkWHqx+Jvl+/A3juSFWrlqlVgtKlXQVGOwW7fTUmmepLdsBOGc40aVJVFB6tQjzOfhkdNM2WTeSZxV43zoalFqcFSSJAYFSQT6zO3znEI45J2VlOL0N3NWfX78CrBlIUAgyCNM/PCtxTl5NZZSVBM6QNvY9BgLw/jPlRWTUU2lu22wm2HNKqVFDa0AMTfrHWdvbFGn5ROLXgXuLVkVNxAQJoPXoD9Dv6YXMsga8/pgnzgg8ulgb9CD+7A/h62x1YoqyE2zauUmcTFtD2x5ijWxLG+tl3q5rMaa1OKUyxYMQVExoKAtLWGkWn0xu4W9WtTGZPnphwtPLUkAqVgZBAAJ0BWuSZJUMegxe45wqjmA4r6qGbA16qYRUFSJWdImoYjzaoE22wgcK45mVqa/EK1GQoS0kwYm5uIiP0xxaOqmxp44czVY5yrl1o01bSBq2ZRAt8REwJAicCWzy5ik5VSlMAtoQMw1Ek6yT+W8STNtsOGR42y5IVaWUdpmnLqWLs1i5awUMzGWHtOAeWR3l8xlaterTUj8RColYBYixZoIi95JE9CnuwNNJo0cHC6aa09Lu8yqyWUATcC8epEeu+BXDNWWd/HRlLQNJswIk3BE4KcIbMUqVdBSopJt4jFHDKJlCBqYAhSNR0yPU41cqcF8R3qZisR4WhleQwlpOkhhfv795wrvx/g0eLdfXYT4jRphUApsdSanqLJdAfMAADcCVkD/NipweqlSmfErOWHSJAHQXYEYF5rgmZNRWK1GQuSrgSCAQSUWY202kDp0tWXxKNUo61Ahgl1px5WEqwDWIuPS2JYsbg227bLZJKUaS6DbtOYSmo/CN/EIO4BtF42jF2rlxoaKiXQ/tA++24wIyj06pIFao4QtpWdKoCFhiBMMbywHbpjTRJ1FKni+Ex0pT1KzuImdQIUzF2UwINrYrz8E/aunYtZaqaVVSZ8rXB9LH54bKPBsxqNQ02CuAymRcQQDvtY4F8SyHmd3QLTLEgeIjPeLlgTtImRc2HoV41zGqrlhRYyiaDUdQBAGmQl4E6zueu0YeMqEnBrTN/DchUWnAUmCRKgkSGMwYvecWfu7/suP+E4D5Xi8o4QuISo0nygyiqIIkbg+3rfBPM8VqLrIJt435yDY0wsXEfm9vniikiTTs8zefNGjUQnSlSAdQPQmNgYwxct54VPCqkiFUsW2AgQSZ9RgPxGpVrUahqU6j0BUrqWiVlKYan16MCBHUdDuutmRTo0kMkhdWgk3lib+txbf6YnP7KY/ou8azNJ89VemSVZu25m5HcdsFs5WVlgXJi8e+AnL/EFeqv4aEPVSkAyhjFyYki9+k7bYP5Squumj0FUsWLgoUKKCI8tiJk3NjFsOmqViO7dID1ntPSZP1wH4jnhVAA3B/nh94OtGoUmhRTUG1CqxZFC6JBkHzS4ER3uML3EuUwXr18ucu6qrTTVHSJEakQkgwDa4EiQDGM8lMMYWgJwcnwxHdv343/cnqtqUAikNZv6gADuZi3YHDIMjk6GSpGuXRgzMxAk+Z4UEgTuYiMXTy/TqUawoTU1pTcD0JfSRMW3N9tODJrhoWPyEnKNVRDTLMFM9YBFx8xbbGWdSFkzJkyfVgP/AG418O4QrTUNc001lUkbwJJN4i6j1v2wYzvBCtIk1NeiBG27QIN+pk4fHJcQZPkLXCUnMDB/NEyQPUfoB/L6408v8Hc5gHyt+HqubbDedzf9+DFfgVaZVVPWzjuO/tikWicmDaCanc6tOm836GQBHW2KhaS/r/Ezg9leE1qYcaHllA8rJ2Mz5p9PYnFAcHrgz4TxM2E7e2HTFs2JxBRqBVtgPi7ERFv2tR+nbA7idYPUJWQIAv6C/wCs4G8czVSlU0FSrfEZEGJMb9LYqZDiJdgpBJY2tfCLJFSofg6sw4plijawbGJ9JxVXPHYwwwb4nSlHn9mY9sLFK098RyriyuN2glpJsFUTYAif34r5yiFABWGF2YmZva0DTAnqZ9MH+B8n52vTTMU6DvTY+RgywYMGbyo38xgYeE5Iy+RXxs6yVqiPqFFJKkwfK5a7rsSIHvBIMb2V46AeR4dRy+QC1qY+8VmWqtQDzKtj4RnaVkmP2oO2BGaYKJWb3/WNum2L3MXEWzFUFoktNvX06YW6lPUfNqBHYn+hjO3tg0tGjPRBneLbdTbGeVETjVmxt7jfff1vjfQG/vjqwEchZBxMeEHEx0Ejr+T4jQqMKvhLqWIOnbz236gAnC/x/iNDNszPlxqemdNQC6mQQewJuD1Im+ETifFqkqATpULt0PX5zhk5d4yGQzTUtSVWDESDeDad8eRmn+hnfHC4U7uxtocaWiqlwagWmmkbooUb9tV0gdZ+eKea5hOYDZZ1fw6hjy3dJvIEdN/b6YH1kUuqBW0r8QdyZ0sQiybKpJiwAAM7DBgUFqAMtZAFMaQQWdn+NiQYRmmFW+kECZsoUtGrZgvL2XzDujVmVaZIJIBZrkSGkBW26EG1sU81lClesiVUFJV1BnVRC26BSQV8wkC+ofJkzvDKek5mmbVFHsf5Ha2BnCOFrnqlYUyFbwVsY813A9pIN/fDZf1R4m9NBY5cvKMuVsvXqUS9DMDSHKB3c6d76DJOmSAfLcruIjCrznwz7qURmlCGLuj6l+L4VVgNLR3n0IAwWytZlFPL0FLsC2pRUSAWJtqLQxHZZj6Yyz3LNXOMyO601VwarVJiIMgQILT62G+4B0UkguTcgDRyGYzFKaWUapRoqCDoGoAgNGpQGYmZIXvcY08vZXMZvxqVFFX8zuSFVFQHyzuACbwO1sdSq8RWhQWjRqK2h3nQRAPmYi3wxqQRgDV4sjO1NlIeuyJUZVA8QdEJ/MbkmJMQNiThoxtJsb3HF6Efi2WzXDSNTU9br5dLIzaT1CsNai28Dt6YWculVrqHgWt3OwPv646lxrm7K0nqB8nTq1WMVZpAt0ADF7sdMeWdIsPblnEMyGr1PB8i6pWbMs329DbDarRNycpW0H+bOEHJ1lV1YUmRWWJk+UeIJIEsG+URtsLvGOa8g2XFKhlqiVfzVKjhpkgvIkhtUdAsfKMWeeny1fIUWSs75hAGBcAkggK9MwZBBGrVeY6TYRytyR98yVStSqqc0lQxQ1CSgAuQYMkzHS2MurBJJOkMGU5tR6YWsmtIkUdQM/shhG1pPrE7kYXvun3qrPi01qVCQtNgw9QNUEAmIHckTGA1XKFJBJ8Vd97b6h2A/fjbw/MAVaTydSspiLb7bzthVQzjLWjrXJCZbhWVXMVzNeuoqKpWSqssgLAnVABb/YEreYerWc5tnpJQqPUU1HMFwyr5UUAliIg2MH2OJxTnQCn4dBVKqIOsKWMbH4SO/TthQ+81c1VWQJJASmlt4GlQLIP9MCZJ3wqTvY08UoOn2PXJ9PKHK68zUgpUcMoZgDrIMEi7EwDA/Zwc4bw+iyvWybfh1PK1OorOupZEgHzzdvKZB9JnHPeaOCvkKKkVhV1tpqBUsoAt5iSTex2uRinylzVVywdg/lkaacmJ3LSNhFjG8jth5RtUyfxY5c8ZZKFBAviKAdJqFCCZeo4HQEiYIknbvizy7xNKf97uaC5ZaIVgV8SopYNBPRBN4IJaPymFPLcxPXrH7wor0mF1qSQp6MI2jYDa563Gf3ujTqh83rdbClRpv5KVMfCpuYNvgF+pu1im6F4q7NfHqSvRoJTQ01COCrEWJYmBfzCCL9t42wT4/wAxUEBogSwYanEQIIJHQzbC6ygZg5hKoNFauoByS5SZ0lYjaVO04HVq9GpWqVCCC5LKvQMxvJ7QSdiZwVKlSA8du2M9bPoi6gwJ0oTJcAgwRJVWYTvti7xPjCqMuxeA1ANoWqVksRB1MFkQIvBvtgDnMwaumnRZG0qoIZQVYhTJhlO3lAJ7NizzBlWdqKrTpOFy9MaiSANybK48uxjT1wYvQsoU0hk4lxgU6+lmaNCEBXpbmZkM4bt0wRqV28Zl1lACoVdFjIBJmO5je0YS+aqStnlmlUPmpKHVoHpYodpvf6Y352pSTP5mvDM9OF02AllCyGmfhDdOuG7JpLWvAW574RTKjMizgQzXO11BG0b3sR2OAXIIOqpVUU2YQBqNxvMdrHG5OYQ6srNoQ2Ku5Y3mSPJJv0n3tgHnOAlCGQ0mpMNQNRllb7MBN9tgeo6YM6+SHhdcGP3HuJMIphAxemxIJsAAAf1YYQOSOXfvmboUHkI7+cix0KupoPcgETi9xHilVKa6FaoClnZBpUDynSoHlXoCYmNrYufY6zf2jY/DRdgOk2E/rifJvsZQjDo7dxTNpRoCmgFJFKogFgACAAI6AA45NxniWt9NRiRrO3peAT3iBPcYZ+Y671WVWtBJIvE+vsL+gOFbP5QGoIMKG0gnqYIJPqT09PTC9j9G/mDh2WVUqqQQY0HabglW7sBOFJzL1IgdZ9z0/wBsPOSB8FqVRR3pudg/SRFwZIkQfMd9sL1DLLOYFQCRE6LwxLfCYvBth71ROqdizSy3iVFWdMnffa+GTKcpkgkVfmUt9ZwrM01VCqzBWuEB1fT+Ax0N854fD2qKGWEJAYeYXi43kb4rjlSZLKnqir/2SZv+8pn6/wAsTA+jx3LECM23zB/iuJje8w+0/sW6dVCZIEkxv89vS3fG7hmcNFy1jTuGFhI7fWP6OBNRiCkdL/X/AGxpztUh56ESPb/rjhUOT2exnyJQqt2OXEeY9bBqR3Hmn9orBPawLR9epwG4hxh3qE6nSR+U2j5b4X6LeaF3Nv1/q2HrjnItQNVWlVFQJsQjCewYmy77zinFKkcN2meVudqpyvgRAv59V5M9PqcA63F61JEKVHVnQiVJB06yYkd5n54p1+EtROmsChIsCR+hBg4JUOFCrl65M/gquiJOkzsfQ3+uC6DFOhffMFjAvgvU5szQI/vFRitoLGBAjbY2G+56zjVwTg1SrVSlTALuYuQB7kk7DfDXW+yuqMxBZjSNQSdEnTq8xBFidMnbDpcvBOTUathXhmYTL0Gq1kek7eH5AAQ2tSzMpDQAOq77bTAPfZ9m6eZzZcyGpoGRWE6ZJVqk7TEKP9TfLm/2gcaLZuvTE6KblEUyNKqYWx66Yv1x0L7NH/urZhjDuFRiegprIiN/K6/OcJVFOXLXkNc0/Z7RzeeWsalRadSTWAFyQsLBPwzABsbbQbkxzBw3I0MvUNSkGVUMIbyVUkARcm2/tgXm+JqIC1HDPZO4nr2AHfv7HAnj2dcZdyxvpKLHQH4j/qJAHsDgOS8DPG9HFVzTdTcb4scN1VqyIhIZjuJ8sCSbXEATPSMeVgpYn1/eZv8ALGqlmDTYtROltBUx2Nm37iR88X5uiHHY8cwZqlVddcCvp0VnAgEggE+oIEmAdzEY2cQ5eytOmKlJ6js7xTAI0BY+LbUzbTBABMXi/PsoxqPpUFi52n5k/ScdKrcbpuMrSpqieHSWnAvbT52E7lzbr645s16pnd6bIv8Asv0p2BTydm8wW8NLdSfh2EAOJDSAJjbrgPl0qZGoWdSlRSyg2MGIYiZ77x1OOnJxh6CLpjcJftBJPYfr/LmfMfMpzb66gXeQt7e87nafbGg2SzNOXJjTwHmWnUy+YFVBUqhQaYa8lmVSI2mIMx3wJ4fw2nna5o1Gag5UlCEGkNAMOLWgHa9vTF3lXlQvR8ZayI1RfKjD8pN5I2ER074aeFVKXD0VSR4zeZ3BkEk7AmDp6dOuBl9VDHjaW5N9fQ0cU5/2ELiXJfEMtQ8Z6ZGXt50qKwggQxAOqCepGF6tmo2LMOhnH0hy1zS+ZosGVbeWWEjci4tq+oi2F/mnlOlnWhyniiWGgaAwhV0xfaBeT7wMUt+17j6OP3Ie77LexM5M5WObyDVdCqzFlFVqpVbd1AMgbG1wN5nADjHKByiq9bMUKgZgNFFmJggkNqZVAuCPpjpGc4TmaeSSlSWVpLpKKwJKiTMdTe8XNrY5nx92KK5Jub+lrfxxDFJzbcXo6J2qTXRU43TakAE8NFZQ2lGJeDtrJF7diRfGPAqyhwzE6VBuZN4sPb0xXyy+UsRq1kKB3Mx74bOE/ZtnalN2peHEWQ1CGaN1FoMG1zEj54u9IVU5WD8xn6b5sVBVqIGqo0aYWBpmSH2sZt33xs4pmGqPUfxFemzysSCOwMqD377Yx5lUUaVOiKVWm9O9RaiwxYgeb1G8dMVeFZ8qoQANrld/2yAYG0mAJPTthpNx7EhBSegFmq9zGGHLpUzNOnlaKeMwWUVI1SBc3MRH6Yw4Hl6FfNCk9FiQYgtFwfzRt1tjtVfi/wB0pqlKnSWBbQgAmIhY7dTff1jEcs0nRTGnTEvK/ZPUrJQbMVvCZU89EKGcSSxAadK79Zj1w8ZXhVHh1KaCU6YIsqDU7n8peobn2Fr22uscV56cowDGpHxhY7SQYMhbX7i3qec5nmeu+aWtrOkNcT0NjNriCbW+t8LGU5sDioo6Znq7VH0oAXPUbTvHqAbk9TA2xU4jwVqqUcvTs71QQxkQE3MxPRjbc4Ac58Y8AItJiHbzFiBGnYAAE2JvfsO5wD5c5ur08xTc1HdQSrajI0tYwD8O82jbF10I+x64pwtsvQXXW1ufigC1xaYwuVnH95jYFb2ufMTePa+LfEuM0qpp06dTUbCIMyWJI23Exg5wnggy9FqlaHqlteggFZIiLnzEG/8APqyViM5lmMo9ILXqr4fjf4TuDpgbsAATBPoeh2N2vN1HPDVC1BrNNSH1hJJI2LFYkTa2FrnTjq5muBU1stOxKMO0QoIIAHT59xg5xtKZ4fRXXoGimAWBPQQDpBM+ww0VSYmR3SFl1z828dh0KzUH1ExiYovwoMSVrUDcz5mH6FBiYA4b5Y5aq5+u1OmQqoAXdhZR09yeg9D2wd5h+zZ1KinXougUTUd1p3k20yx2i98NHIoGWoUE8k1pdywk38yRJhYWOl5nDvR4iraQKmr2Kx1/qMRjB3d6OnLmttHJeQOUhl84lSuBUKGV0EOkx5SYEki5jvB6Y7g9YhZUgiJ0xYjr+uBtTORB1meu3adsC63HAhYypAqaVEwWhfNbtcjbD8XdnPdlHnnj9OlTFNqSoGuSQpBA6ARIM9ffCdwjmYM7KABT0mRG+364p/aLnfGqQQQQNIEg+vTeZwqcKDLbZidP6x+/BxbyJ/RSesdfZ0DLZqnRpVGpqqtDXgT63wOyHOL0qiMrGAwLIDZlm4jbbAOrmiUF9wf1JwBWdRntGKepq00J6d2mnuzq/NlbL51FevRDsDIdAA+m/l1dQJ6ncTgRzBX+6JQprrA8MPpAiTZV1BR0RU1dyIgXxnlM949PLh2FOKWgQJLFrE9ptedgOsYF5zi0F6dGozufKdZ1KRO9xM7dN/ljnm92dPp1+ivNgCrxF6rQ5eCI67d/66Wxf57qVmWjmFqTRIFMlWMeIouSOmpYbr1wycI4WaKL4rzqKhUBKjzEay0RqOjYbDG3PNRzeXq0NAWWd/KBIKu2kqLAmIEdROOX/lxUtK19lpYJSjvs5RWpswDjrv7/APTDR9nnLhzVSsrEj8MDy3MF1k6d2iAYGLfKuVyL1KdOv4jioQgKtp0liAGt2PecdQ5b5QyuUripTesWAIjWAGm4DQBIFrW9Zx3RZxSjRQT7PaOQo/ecu/iVlBBdgPL0bSBsYkdTeJNpSM7lhSIqVAFVzKrIkNZyZ/KJIGn0Pvhm4J9orpTrGtS8SnrEidOnVOrSYMtMHTaLybgYUOO1pLAaiAxALxtJvHSBue+BLJFw4vwzr9FibzfqVprf5+5lxLi/iU9A8kGQwE++xv8AXGutyYj1FajVAVlUwwsZAkyTIB3uMBlqRLmSDYCT9fbDFSzj1qaU0InTBdogBbap9rR1jHLllNVwO/1GDFqVUMPLXC6iHTWUi+hFB6KsyImQe4/hanzmFpMmoHsvU9NQbrFwR74HcI5iqnNUabVNdNCVDREiL9dtuvTDpRpZevU8esBUVXIpJMgyBLEdQCIAuJn0xzRwTyZ4p+Vs5cvqY4sUptXRQ4XxMUMr5TFQ7KdwD+b5wT9MauEcRc1i5YnyEC+0sD8/+mLnOVANoZAEItCxEdJG3SMa8hwellUavmW0U1WW0nfaLRG/Qdce7kwt4XjX0fN4s8Fm92S7YR4hx00KYC9EUmOkj9/XHMuO51ahcbMxuBPW5v8A1vi3xjmkVjU0gDxDaTJAG3ptiZPnDVFKqiiwAMeVrdV2nHk+nxSw7aPof5eaSjdFLl7LqMzlQ48viT8wrEf+aMdi4fxpaemlT+MJLQNgAPmTfoDjh/Gs4qONMqVOoaTcH0O9sUsvxqoj+LSqVFcddV//AJfPHVOPOmjlkuEnFnRuamqZ/NqtMFnkU1B7GTJOwA3PQThkzHI2Qo0IrOlU6d1Oly19ipkienbCbyRUzGfaqxdaJEeLUKTqBkgBBA1SL7Ab+mL3MFE5Z1DVxWkbhSrCLAEXAHt+mEzTyRxKkV9HixZszjKVOvr8SDnD3FRKXihHqUwYYkFx5Y33C/OPQYXeZCzsAzWUbA2629pwPPFNJlbevzxb4YjZuslJSutwbsYACqSZgH2xyxlKbV9ndn9Gsabg9L77Fjh3ETRzLA3FliY6g/S2DHEOK5ev4akFYmZWx/8ADgJzPwatk80RWUDUQyMDKsOpB9DuNxbuMaaA84nv/HHqYo3HZ4eT5WMfNHBqOYph6NRQ1JAIkkESYBG49I+mBVTkyvTy9Su7UhoQNoDEsZ6REAhfNBMxhp4VxLLZShTav5i7a9EAs0AhLT8I9euBfHec6eYTSUdEYkuSRdjYmBuB29u11aQ0W6ENsz9fTDQnMrNkkDM7VVlAdQsm8HqbQBPbC1T4a1RtNKG+YE/Uj6YNjIrQVVr0fMVs2r67WOAF6BFJSAXCU3W/lcSem0eb9Y3w58zIEy6CojFQKc6H0leg3VrThSqZ2DKQjDa3bDbwbjyVKFRs0Q5UhYgHVaw0mxPv7+uDF6EmtpilTSgxOmpXS9xoU+1xUWevTEwe/tnKMSWyyelgP3AYmBQ9sd+KL42Zp0A6oGkA+gXYesTAw15FApULC00AAFogA7Wwi5PLpVzbO3w0hrXtLN5b+xP0GGtcyEpy4IASRDA2APbAQGJHNHPFdqhWiQAD/CL3g/TC7lOamWutTMKXg3g+pMAdr4Us1mmd2ckyxJ+uCuS4e9RJaw6WvjNpdjRi30Hspm1zGYBJHllpmxPQX7H92K9NfM7mwBMT1JJiPlJ+WBmTyvhPdrQSPcXjBGiiVAIDM/8AqaB23EDbucHE66GmuT26I3wjBL7vS/st3I/GXNAhouU8MKVntqbV7xig+TgfFpNx5n7duh9sWeHDVRqIWCyYuR23jcRa+HytuPQIRUXdpmnKZlTlmD30nyiPUEX73P0+mjlNAmZJcCCuofW2BhqnSV6GDGGblvLLWNyCUAIWSPLe5IuFmBAuSYtuOOUHO4rzo6VOONcn42HuO8UXVTQEahJPvoP7pX9MKCcRNOol4DSp+eOkUKTCm5c6ZB0hFURvuYvN++253IKpwTKPl6Oqn+KVX8QOwgkbnofpfvhsfoPbVX+fjIS/iKk7r8/EK3LeTIzn+Sk2uf1QD5x9MdA4nx5qANUE9MKuXyZpQQ+omzCIgi0joQRBB9R3weprqQWnrivFpUDnGTtCHzFXq1NLsuik5YqBsCWkz6kmfWcWcpmkNIl/OQbhr4M805A1aSKsTqn2/oYVuIZQ5ddLNLNEiNv59pwmkd/pM7xT5eOjbxPwnQFFAPoI/dY7i++McrmVGXKsXDrZCpHeSD6EE+2KNJpgev8AX8ceGARglsklfOu7sK8Mq0qjS5KIvxTufQR3/ng1lqlSvULrKpTWQoMBF2HzJIwA/s4J4YnzORMwAJggT0sb4fOGUqSZasKJFQSoeqPhZpsqdSFEmes4bBiTla6R5PqvUOGOn2wjw061Gq+pgB12B/jhZ+0XMOUqJqYrrB0zaBHTD5lsgKYpqLkCSfU4pVOXxmK1RSjMWHxflW3UdRHz7DHoZdQPH9O1LKjiWUyxJk7YtZiFURcibdPTHUM59kyx+FmRTO4Hhkj/ANXpgbW5Yp5OsyvFVgBAkNpkfm2gn1x5k3Wz6L0+FZJqCZzjNSzo5urR+kBh9f34t5fLIH1NYdgNvbHb+DfZvRzdKo2bpeC7waYUwyR+cr3NhBGw2BxynjPLGYy+dbKMJYXB/Ky/lceh297YytpAzcI5Jbv+/wD6ecI44+WNRkZSzQL2gT0AxMzxXxDLEE6gxM3thW4hIcqylWWzBhBB7EYaOQOD0a2YYZp/wqa6tKz5zqAiYkLJv8u+DJLjUiUMjjNyh5GvkrkStnqYqu3g0CW0t+dx0KjYCfzH5A4H8pVhRzcVHVDTLLE7n4d9tNjjpVHm2nTV1I8FaYOm3l0gW2/LbptbHAMzUGtn1WYk27EziWKK5WWyepyNb6Og81V/vq1FVlqGm2qmAQSCB5gPRh+oGEshlGoAm14wOp5g02DU3IIMg4eKPCabcKGekljXZKg2CDZYvtN/+IDpfqcqizmdSkhBzOc1Geu2NdJWZoPTcHFvOcGqoq1PDcI3wlgAzeoXcj1wV5RySV85l6dQeRn8/qFBYj56Y+eFboEUmEeXOQ85nQtSjTWnSJjxap0gx1Agkj1Frb46TylyfWygq08393zFNwNIHmi51AhhtEd8GuIc20qCgtaYC01AkKLSR+Uf1GKP/a1awOnVE7sgg+y7+0X9sSc7H4iR9ofJGWWhUzGTHhNSu9INKkdYBPlIF4FoBthD4dwDN1kBy+XrVV3JSmxX6xGOpcVrLUzCrVSFJ/EuRqVoAB9DMTE74P8ANfM2Xy3D6tGhWTxSmgKg0lddgQsWAU29hi0PjbJS7pHBHSpsUmLeUhh7SDGJjczBGPgF1WACAZuJviYy3sZqnR0fkdya9cm8CnH/AIj02w1ccqnwqpn/ALtv/TiYmAhX2fPhpgVAItbDRxCqU0qlh6AYmJic+0Xh0wVXqlngm3+xwXoGEEdh+7HuJimPolk7NOaqEgg/sj+OPODGadSe/wDDExMNLoSPZqylMeMwgRp/lixy8Yq1YtERHucTExDD/UO71aXsf5f+jquWH91ncmmSSTN4wFoWo5cjrTSex8g6bY9xMei+zwV0YcYpCa9hZabD3IIJ+gA+WKnCKzEGTsbfTHmJjmy9o7PTdMs1hqqaD8JVjG1whYbevTHOuYahasZM49xMQfyO/F0V6AuMb6yDTUMXGmPSWA/diYmMzvl/SZuoVCVANxI39o/dbHVcvQUZRIAvWWfnG3Yegx7iYp6f+qv2f+jwP4j8IhjUdbGb4uZFj4VQzckSf+Ff5nExMdPq+kcn8PS9x/sU1zLAuQbhCR7gWxyDkzPVDmTXLFqpSrULNeWFN2BINjDAH5DHmJjij0enB7Z9NZTIUxSQ6BqCA6jdpiSdR8xJ6mZOFnnqguvLVdI8QFwGjoKTOB2MMoPuMTExaPZLJ8H+x8v8QzT1ar1KjanZiWJ6nDd9n1Q/fKQ6MCpHdTuPbExMSydFsYZ5mYijmFB8qFwo7CTbv0wgUjIM/wBWxMTAw9BydlItjvnKOVT+z8vSKg02RXZSJBZkViTO8tfExMVIz+LA2d/E4tRV/MBTsD032+pxfq8PprmfEVArrrhhYjyN1G+JiY6Ev5bOOD/XEVM/VZmJLEnuSZwxZv8AAydJ6RKs58xkkn67fKMTEx556rKvAz4lSXlj4qiSbwBUI/UA/LC9z2gNc+tQ/oLfTExMdD+BFfMW61QwDYT2A9MeYmJiKOpn/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http://www.gdtopics.com/images/img/popul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4003486"/>
            <a:ext cx="3596086"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083" y="907970"/>
            <a:ext cx="3651885" cy="4354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139952" y="1479470"/>
            <a:ext cx="3096344" cy="369332"/>
          </a:xfrm>
          <a:prstGeom prst="rect">
            <a:avLst/>
          </a:prstGeom>
          <a:noFill/>
        </p:spPr>
        <p:txBody>
          <a:bodyPr wrap="square" rtlCol="0">
            <a:spAutoFit/>
          </a:bodyPr>
          <a:lstStyle/>
          <a:p>
            <a:r>
              <a:rPr lang="en-US" dirty="0" smtClean="0"/>
              <a:t>SSP 3 – Regional Rivalry</a:t>
            </a:r>
            <a:endParaRPr lang="en-US" dirty="0"/>
          </a:p>
        </p:txBody>
      </p:sp>
      <p:sp>
        <p:nvSpPr>
          <p:cNvPr id="11" name="TextBox 10"/>
          <p:cNvSpPr txBox="1"/>
          <p:nvPr/>
        </p:nvSpPr>
        <p:spPr>
          <a:xfrm>
            <a:off x="4139952" y="2890825"/>
            <a:ext cx="3096344" cy="369332"/>
          </a:xfrm>
          <a:prstGeom prst="rect">
            <a:avLst/>
          </a:prstGeom>
          <a:noFill/>
        </p:spPr>
        <p:txBody>
          <a:bodyPr wrap="square" rtlCol="0">
            <a:spAutoFit/>
          </a:bodyPr>
          <a:lstStyle/>
          <a:p>
            <a:r>
              <a:rPr lang="en-US" dirty="0" smtClean="0"/>
              <a:t>SSP 2 – Middle of the Road</a:t>
            </a:r>
            <a:endParaRPr lang="en-US" dirty="0"/>
          </a:p>
        </p:txBody>
      </p:sp>
      <p:sp>
        <p:nvSpPr>
          <p:cNvPr id="12" name="TextBox 11"/>
          <p:cNvSpPr txBox="1"/>
          <p:nvPr/>
        </p:nvSpPr>
        <p:spPr>
          <a:xfrm>
            <a:off x="4175956" y="3474835"/>
            <a:ext cx="3096344" cy="369332"/>
          </a:xfrm>
          <a:prstGeom prst="rect">
            <a:avLst/>
          </a:prstGeom>
          <a:noFill/>
        </p:spPr>
        <p:txBody>
          <a:bodyPr wrap="square" rtlCol="0">
            <a:spAutoFit/>
          </a:bodyPr>
          <a:lstStyle/>
          <a:p>
            <a:r>
              <a:rPr lang="en-US" dirty="0" smtClean="0"/>
              <a:t>SSP 1 – Sustainability</a:t>
            </a:r>
            <a:endParaRPr lang="en-US" dirty="0"/>
          </a:p>
        </p:txBody>
      </p:sp>
      <p:cxnSp>
        <p:nvCxnSpPr>
          <p:cNvPr id="15" name="Straight Arrow Connector 14"/>
          <p:cNvCxnSpPr/>
          <p:nvPr/>
        </p:nvCxnSpPr>
        <p:spPr>
          <a:xfrm>
            <a:off x="2891157" y="2276872"/>
            <a:ext cx="24659" cy="458714"/>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915816" y="2345471"/>
            <a:ext cx="3132348" cy="276999"/>
          </a:xfrm>
          <a:prstGeom prst="rect">
            <a:avLst/>
          </a:prstGeom>
          <a:noFill/>
        </p:spPr>
        <p:txBody>
          <a:bodyPr wrap="square" rtlCol="0">
            <a:spAutoFit/>
          </a:bodyPr>
          <a:lstStyle/>
          <a:p>
            <a:r>
              <a:rPr lang="en-US" sz="1200" dirty="0" smtClean="0">
                <a:solidFill>
                  <a:srgbClr val="FF0000"/>
                </a:solidFill>
              </a:rPr>
              <a:t>2050: between 4.3 and 5.1 billion people</a:t>
            </a:r>
            <a:endParaRPr lang="en-US" sz="1200" dirty="0">
              <a:solidFill>
                <a:srgbClr val="FF0000"/>
              </a:solidFill>
            </a:endParaRPr>
          </a:p>
        </p:txBody>
      </p:sp>
      <p:sp>
        <p:nvSpPr>
          <p:cNvPr id="24" name="Oval 23"/>
          <p:cNvSpPr/>
          <p:nvPr/>
        </p:nvSpPr>
        <p:spPr>
          <a:xfrm>
            <a:off x="1871092" y="2996952"/>
            <a:ext cx="108620" cy="1209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850926" y="3159480"/>
            <a:ext cx="3132348" cy="276999"/>
          </a:xfrm>
          <a:prstGeom prst="rect">
            <a:avLst/>
          </a:prstGeom>
          <a:noFill/>
        </p:spPr>
        <p:txBody>
          <a:bodyPr wrap="square" rtlCol="0">
            <a:spAutoFit/>
          </a:bodyPr>
          <a:lstStyle/>
          <a:p>
            <a:r>
              <a:rPr lang="en-US" sz="1200" dirty="0" smtClean="0">
                <a:solidFill>
                  <a:srgbClr val="FF0000"/>
                </a:solidFill>
              </a:rPr>
              <a:t>2010: 3.8 billion people</a:t>
            </a:r>
            <a:endParaRPr lang="en-US" sz="1200" dirty="0">
              <a:solidFill>
                <a:srgbClr val="FF0000"/>
              </a:solidFill>
            </a:endParaRPr>
          </a:p>
        </p:txBody>
      </p:sp>
    </p:spTree>
    <p:extLst>
      <p:ext uri="{BB962C8B-B14F-4D97-AF65-F5344CB8AC3E}">
        <p14:creationId xmlns:p14="http://schemas.microsoft.com/office/powerpoint/2010/main" val="19584940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5576" y="44624"/>
            <a:ext cx="7997825" cy="669131"/>
          </a:xfrm>
        </p:spPr>
        <p:txBody>
          <a:bodyPr/>
          <a:lstStyle/>
          <a:p>
            <a:r>
              <a:rPr kumimoji="1" lang="en-US" altLang="ja-JP" dirty="0"/>
              <a:t>Socio-economic change </a:t>
            </a:r>
            <a:endParaRPr kumimoji="1" lang="ja-JP" altLang="en-US" sz="3200" dirty="0"/>
          </a:p>
        </p:txBody>
      </p:sp>
      <p:pic>
        <p:nvPicPr>
          <p:cNvPr id="3" name="Picture 2"/>
          <p:cNvPicPr>
            <a:picLocks noChangeAspect="1"/>
          </p:cNvPicPr>
          <p:nvPr/>
        </p:nvPicPr>
        <p:blipFill>
          <a:blip r:embed="rId4"/>
          <a:stretch>
            <a:fillRect/>
          </a:stretch>
        </p:blipFill>
        <p:spPr>
          <a:xfrm>
            <a:off x="0" y="725874"/>
            <a:ext cx="4735737" cy="3946075"/>
          </a:xfrm>
          <a:prstGeom prst="rect">
            <a:avLst/>
          </a:prstGeom>
        </p:spPr>
      </p:pic>
      <p:pic>
        <p:nvPicPr>
          <p:cNvPr id="4" name="Picture 3"/>
          <p:cNvPicPr>
            <a:picLocks noChangeAspect="1"/>
          </p:cNvPicPr>
          <p:nvPr/>
        </p:nvPicPr>
        <p:blipFill>
          <a:blip r:embed="rId5"/>
          <a:stretch>
            <a:fillRect/>
          </a:stretch>
        </p:blipFill>
        <p:spPr>
          <a:xfrm>
            <a:off x="4283968" y="2291237"/>
            <a:ext cx="4735737" cy="3946075"/>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4200799517"/>
              </p:ext>
            </p:extLst>
          </p:nvPr>
        </p:nvGraphicFramePr>
        <p:xfrm>
          <a:off x="35496" y="4772367"/>
          <a:ext cx="2736304" cy="1464945"/>
        </p:xfrm>
        <a:graphic>
          <a:graphicData uri="http://schemas.openxmlformats.org/drawingml/2006/table">
            <a:tbl>
              <a:tblPr>
                <a:tableStyleId>{5C22544A-7EE6-4342-B048-85BDC9FD1C3A}</a:tableStyleId>
              </a:tblPr>
              <a:tblGrid>
                <a:gridCol w="576064">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684076">
                  <a:extLst>
                    <a:ext uri="{9D8B030D-6E8A-4147-A177-3AD203B41FA5}">
                      <a16:colId xmlns:a16="http://schemas.microsoft.com/office/drawing/2014/main" val="20002"/>
                    </a:ext>
                  </a:extLst>
                </a:gridCol>
                <a:gridCol w="684076">
                  <a:extLst>
                    <a:ext uri="{9D8B030D-6E8A-4147-A177-3AD203B41FA5}">
                      <a16:colId xmlns:a16="http://schemas.microsoft.com/office/drawing/2014/main" val="20003"/>
                    </a:ext>
                  </a:extLst>
                </a:gridCol>
              </a:tblGrid>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Total pop. -  Sustainability</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Total pop. -  Middle of the Road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Total pop. -  Regional Rivalry</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ctr" fontAlgn="b"/>
                      <a:r>
                        <a:rPr lang="en-US" sz="1100" u="none" strike="noStrike" dirty="0">
                          <a:effectLst/>
                        </a:rPr>
                        <a:t>2010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138</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138</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138</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ctr" fontAlgn="b"/>
                      <a:r>
                        <a:rPr lang="en-US" sz="1100" u="none" strike="noStrike" dirty="0">
                          <a:effectLst/>
                        </a:rPr>
                        <a:t>2020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174</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179</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184</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90500">
                <a:tc>
                  <a:txBody>
                    <a:bodyPr/>
                    <a:lstStyle/>
                    <a:p>
                      <a:pPr algn="ctr" fontAlgn="b"/>
                      <a:r>
                        <a:rPr lang="en-US" sz="1100" u="none" strike="noStrike" dirty="0">
                          <a:effectLst/>
                        </a:rPr>
                        <a:t>2030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209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223</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240</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190500">
                <a:tc>
                  <a:txBody>
                    <a:bodyPr/>
                    <a:lstStyle/>
                    <a:p>
                      <a:pPr algn="ctr" fontAlgn="b"/>
                      <a:r>
                        <a:rPr lang="en-US" sz="1100" u="none" strike="noStrike" dirty="0">
                          <a:effectLst/>
                        </a:rPr>
                        <a:t>2040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241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270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304</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190500">
                <a:tc>
                  <a:txBody>
                    <a:bodyPr/>
                    <a:lstStyle/>
                    <a:p>
                      <a:pPr algn="ctr" fontAlgn="b"/>
                      <a:r>
                        <a:rPr lang="en-US" sz="1100" u="none" strike="noStrike" dirty="0">
                          <a:effectLst/>
                        </a:rPr>
                        <a:t>2050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267</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313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373</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617910020"/>
              </p:ext>
            </p:extLst>
          </p:nvPr>
        </p:nvGraphicFramePr>
        <p:xfrm>
          <a:off x="6321273" y="548680"/>
          <a:ext cx="2438400" cy="1632585"/>
        </p:xfrm>
        <a:graphic>
          <a:graphicData uri="http://schemas.openxmlformats.org/drawingml/2006/table">
            <a:tbl>
              <a:tblPr>
                <a:tableStyleId>{5C22544A-7EE6-4342-B048-85BDC9FD1C3A}</a:tableStyleId>
              </a:tblPr>
              <a:tblGrid>
                <a:gridCol w="482975">
                  <a:extLst>
                    <a:ext uri="{9D8B030D-6E8A-4147-A177-3AD203B41FA5}">
                      <a16:colId xmlns:a16="http://schemas.microsoft.com/office/drawing/2014/main" val="20000"/>
                    </a:ext>
                  </a:extLst>
                </a:gridCol>
                <a:gridCol w="736225">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tblGrid>
              <a:tr h="190500">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GDP p.c. (PPP) - Sustainability</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GDP p.c. (PPP) - Middle of the Road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GDP p.c. (PPP) - Regional Rivalry</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ctr" fontAlgn="b"/>
                      <a:r>
                        <a:rPr lang="en-US" sz="1100" u="none" strike="noStrike" dirty="0">
                          <a:effectLst/>
                        </a:rPr>
                        <a:t>2010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1235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1235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1235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ctr" fontAlgn="b"/>
                      <a:r>
                        <a:rPr lang="en-US" sz="1100" u="none" strike="noStrike">
                          <a:effectLst/>
                        </a:rPr>
                        <a:t>2020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1765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1744</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1725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90500">
                <a:tc>
                  <a:txBody>
                    <a:bodyPr/>
                    <a:lstStyle/>
                    <a:p>
                      <a:pPr algn="ctr" fontAlgn="b"/>
                      <a:r>
                        <a:rPr lang="en-US" sz="1100" u="none" strike="noStrike">
                          <a:effectLst/>
                        </a:rPr>
                        <a:t>2030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3124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2690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2325</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190500">
                <a:tc>
                  <a:txBody>
                    <a:bodyPr/>
                    <a:lstStyle/>
                    <a:p>
                      <a:pPr algn="ctr" fontAlgn="b"/>
                      <a:r>
                        <a:rPr lang="en-US" sz="1100" u="none" strike="noStrike">
                          <a:effectLst/>
                        </a:rPr>
                        <a:t>2040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5866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4091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2907</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190500">
                <a:tc>
                  <a:txBody>
                    <a:bodyPr/>
                    <a:lstStyle/>
                    <a:p>
                      <a:pPr algn="ctr" fontAlgn="b"/>
                      <a:r>
                        <a:rPr lang="en-US" sz="1100" u="none" strike="noStrike">
                          <a:effectLst/>
                        </a:rPr>
                        <a:t>2050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10505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6257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3636</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bl>
          </a:graphicData>
        </a:graphic>
      </p:graphicFrame>
    </p:spTree>
    <p:custDataLst>
      <p:tags r:id="rId1"/>
    </p:custDataLst>
    <p:extLst>
      <p:ext uri="{BB962C8B-B14F-4D97-AF65-F5344CB8AC3E}">
        <p14:creationId xmlns:p14="http://schemas.microsoft.com/office/powerpoint/2010/main" val="1601716893"/>
      </p:ext>
    </p:extLst>
  </p:cSld>
  <p:clrMapOvr>
    <a:masterClrMapping/>
  </p:clrMapOvr>
  <mc:AlternateContent xmlns:mc="http://schemas.openxmlformats.org/markup-compatibility/2006" xmlns:p14="http://schemas.microsoft.com/office/powerpoint/2010/main">
    <mc:Choice Requires="p14">
      <p:transition spd="slow" p14:dur="2000" advTm="9360"/>
    </mc:Choice>
    <mc:Fallback xmlns="">
      <p:transition spd="slow" advTm="936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270275" y="1911021"/>
            <a:ext cx="5550197" cy="4650670"/>
          </a:xfrm>
          <a:prstGeom prst="rect">
            <a:avLst/>
          </a:prstGeom>
        </p:spPr>
      </p:pic>
      <p:sp>
        <p:nvSpPr>
          <p:cNvPr id="2" name="タイトル 1"/>
          <p:cNvSpPr>
            <a:spLocks noGrp="1"/>
          </p:cNvSpPr>
          <p:nvPr>
            <p:ph type="title"/>
          </p:nvPr>
        </p:nvSpPr>
        <p:spPr>
          <a:xfrm>
            <a:off x="443120" y="256443"/>
            <a:ext cx="7997825" cy="1143000"/>
          </a:xfrm>
        </p:spPr>
        <p:txBody>
          <a:bodyPr>
            <a:normAutofit/>
          </a:bodyPr>
          <a:lstStyle/>
          <a:p>
            <a:r>
              <a:rPr kumimoji="1" lang="en-US" altLang="ja-JP" dirty="0" smtClean="0"/>
              <a:t>Water availability </a:t>
            </a:r>
            <a:endParaRPr kumimoji="1" lang="ja-JP" altLang="en-US" sz="3600" dirty="0"/>
          </a:p>
        </p:txBody>
      </p:sp>
      <p:sp>
        <p:nvSpPr>
          <p:cNvPr id="3" name="TextBox 2"/>
          <p:cNvSpPr txBox="1"/>
          <p:nvPr/>
        </p:nvSpPr>
        <p:spPr>
          <a:xfrm>
            <a:off x="188374" y="1939820"/>
            <a:ext cx="3096344" cy="2831544"/>
          </a:xfrm>
          <a:prstGeom prst="rect">
            <a:avLst/>
          </a:prstGeom>
          <a:noFill/>
        </p:spPr>
        <p:txBody>
          <a:bodyPr wrap="square" rtlCol="0">
            <a:spAutoFit/>
          </a:bodyPr>
          <a:lstStyle/>
          <a:p>
            <a:r>
              <a:rPr lang="en-US" sz="1600" dirty="0" smtClean="0"/>
              <a:t>Impact </a:t>
            </a:r>
            <a:r>
              <a:rPr lang="en-US" sz="1600" dirty="0"/>
              <a:t>of climate change on drought in </a:t>
            </a:r>
            <a:r>
              <a:rPr lang="en-US" sz="1600" dirty="0" smtClean="0"/>
              <a:t>Africa</a:t>
            </a:r>
            <a:br>
              <a:rPr lang="en-US" sz="1600" dirty="0" smtClean="0"/>
            </a:br>
            <a:r>
              <a:rPr lang="en-US" sz="1600" dirty="0" smtClean="0"/>
              <a:t>Ratio </a:t>
            </a:r>
            <a:r>
              <a:rPr lang="en-US" sz="1600" dirty="0"/>
              <a:t>of number of drought days per year. </a:t>
            </a:r>
            <a:r>
              <a:rPr lang="en-US" sz="1600" dirty="0" smtClean="0"/>
              <a:t/>
            </a:r>
            <a:br>
              <a:rPr lang="en-US" sz="1600" dirty="0" smtClean="0"/>
            </a:br>
            <a:r>
              <a:rPr lang="en-US" sz="1600" dirty="0" smtClean="0"/>
              <a:t>1980-1999 </a:t>
            </a:r>
            <a:r>
              <a:rPr lang="en-US" sz="1600" dirty="0"/>
              <a:t>vs </a:t>
            </a:r>
            <a:r>
              <a:rPr lang="en-US" sz="1600" dirty="0" smtClean="0"/>
              <a:t>2080-2099  (Satoh </a:t>
            </a:r>
            <a:r>
              <a:rPr lang="en-US" sz="1600" dirty="0"/>
              <a:t>et al. </a:t>
            </a:r>
            <a:r>
              <a:rPr lang="en-US" sz="1600" dirty="0" smtClean="0"/>
              <a:t>2015)</a:t>
            </a:r>
            <a:endParaRPr lang="en-US" sz="1600" dirty="0"/>
          </a:p>
          <a:p>
            <a:endParaRPr lang="en-US" sz="1600" dirty="0"/>
          </a:p>
          <a:p>
            <a:r>
              <a:rPr lang="en-US" sz="1600" dirty="0" smtClean="0"/>
              <a:t/>
            </a:r>
            <a:br>
              <a:rPr lang="en-US" sz="1600" dirty="0" smtClean="0"/>
            </a:br>
            <a:r>
              <a:rPr lang="en-US" sz="1600" dirty="0" smtClean="0">
                <a:solidFill>
                  <a:srgbClr val="FF0000"/>
                </a:solidFill>
              </a:rPr>
              <a:t>R</a:t>
            </a:r>
            <a:r>
              <a:rPr lang="en-US" sz="1600" b="1" dirty="0" smtClean="0">
                <a:solidFill>
                  <a:srgbClr val="FF0000"/>
                </a:solidFill>
              </a:rPr>
              <a:t>ed</a:t>
            </a:r>
            <a:r>
              <a:rPr lang="en-US" sz="1600" b="1" dirty="0">
                <a:solidFill>
                  <a:srgbClr val="FF0000"/>
                </a:solidFill>
              </a:rPr>
              <a:t>: increasing days of drought </a:t>
            </a:r>
            <a:r>
              <a:rPr lang="en-US" sz="1600" b="1" dirty="0" smtClean="0">
                <a:solidFill>
                  <a:srgbClr val="FF0000"/>
                </a:solidFill>
              </a:rPr>
              <a:t>condition</a:t>
            </a:r>
          </a:p>
          <a:p>
            <a:endParaRPr lang="en-US" dirty="0"/>
          </a:p>
        </p:txBody>
      </p:sp>
      <p:sp>
        <p:nvSpPr>
          <p:cNvPr id="6" name="TextBox 5"/>
          <p:cNvSpPr txBox="1"/>
          <p:nvPr/>
        </p:nvSpPr>
        <p:spPr>
          <a:xfrm>
            <a:off x="352637" y="1089678"/>
            <a:ext cx="4536504" cy="738664"/>
          </a:xfrm>
          <a:prstGeom prst="rect">
            <a:avLst/>
          </a:prstGeom>
          <a:noFill/>
        </p:spPr>
        <p:txBody>
          <a:bodyPr wrap="square" rtlCol="0">
            <a:spAutoFit/>
          </a:bodyPr>
          <a:lstStyle/>
          <a:p>
            <a:r>
              <a:rPr lang="en-US" sz="2400" b="1" dirty="0" smtClean="0">
                <a:solidFill>
                  <a:srgbClr val="003399"/>
                </a:solidFill>
              </a:rPr>
              <a:t>Droughts</a:t>
            </a:r>
            <a:endParaRPr lang="en-US" sz="2400" b="1" dirty="0">
              <a:solidFill>
                <a:srgbClr val="003399"/>
              </a:solidFill>
            </a:endParaRPr>
          </a:p>
          <a:p>
            <a:endParaRPr lang="en-US" dirty="0"/>
          </a:p>
        </p:txBody>
      </p:sp>
    </p:spTree>
    <p:extLst>
      <p:ext uri="{BB962C8B-B14F-4D97-AF65-F5344CB8AC3E}">
        <p14:creationId xmlns:p14="http://schemas.microsoft.com/office/powerpoint/2010/main" val="22318374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87786895"/>
              </p:ext>
            </p:extLst>
          </p:nvPr>
        </p:nvGraphicFramePr>
        <p:xfrm>
          <a:off x="290360" y="1361095"/>
          <a:ext cx="8544551" cy="4054203"/>
        </p:xfrm>
        <a:graphic>
          <a:graphicData uri="http://schemas.openxmlformats.org/drawingml/2006/table">
            <a:tbl>
              <a:tblPr firstRow="1" firstCol="1" bandRow="1">
                <a:tableStyleId>{5C22544A-7EE6-4342-B048-85BDC9FD1C3A}</a:tableStyleId>
              </a:tblPr>
              <a:tblGrid>
                <a:gridCol w="2783737">
                  <a:extLst>
                    <a:ext uri="{9D8B030D-6E8A-4147-A177-3AD203B41FA5}">
                      <a16:colId xmlns:a16="http://schemas.microsoft.com/office/drawing/2014/main" val="20000"/>
                    </a:ext>
                  </a:extLst>
                </a:gridCol>
                <a:gridCol w="5760814">
                  <a:extLst>
                    <a:ext uri="{9D8B030D-6E8A-4147-A177-3AD203B41FA5}">
                      <a16:colId xmlns:a16="http://schemas.microsoft.com/office/drawing/2014/main" val="20001"/>
                    </a:ext>
                  </a:extLst>
                </a:gridCol>
              </a:tblGrid>
              <a:tr h="274036">
                <a:tc>
                  <a:txBody>
                    <a:bodyPr/>
                    <a:lstStyle/>
                    <a:p>
                      <a:pPr marL="0" marR="0" algn="l">
                        <a:spcBef>
                          <a:spcPts val="0"/>
                        </a:spcBef>
                        <a:spcAft>
                          <a:spcPts val="0"/>
                        </a:spcAft>
                      </a:pPr>
                      <a:r>
                        <a:rPr lang="en-GB" sz="1600" dirty="0">
                          <a:solidFill>
                            <a:schemeClr val="tx1"/>
                          </a:solidFill>
                          <a:effectLst/>
                        </a:rPr>
                        <a:t>Models</a:t>
                      </a:r>
                      <a:endParaRPr lang="en-US" sz="1600" dirty="0">
                        <a:solidFill>
                          <a:schemeClr val="tx1"/>
                        </a:solidFill>
                        <a:effectLst/>
                        <a:latin typeface="Times New Roman"/>
                        <a:ea typeface="Times New Roman"/>
                      </a:endParaRPr>
                    </a:p>
                  </a:txBody>
                  <a:tcPr marL="78857" marR="78857" marT="25976" marB="25976"/>
                </a:tc>
                <a:tc>
                  <a:txBody>
                    <a:bodyPr/>
                    <a:lstStyle/>
                    <a:p>
                      <a:pPr marL="0" marR="0" algn="l">
                        <a:spcBef>
                          <a:spcPts val="0"/>
                        </a:spcBef>
                        <a:spcAft>
                          <a:spcPts val="0"/>
                        </a:spcAft>
                      </a:pPr>
                      <a:r>
                        <a:rPr lang="en-GB" sz="1500">
                          <a:solidFill>
                            <a:schemeClr val="tx1"/>
                          </a:solidFill>
                          <a:effectLst/>
                        </a:rPr>
                        <a:t>Institution</a:t>
                      </a:r>
                      <a:endParaRPr lang="en-US" sz="1800">
                        <a:solidFill>
                          <a:schemeClr val="tx1"/>
                        </a:solidFill>
                        <a:effectLst/>
                        <a:latin typeface="Times New Roman"/>
                        <a:ea typeface="Times New Roman"/>
                      </a:endParaRPr>
                    </a:p>
                  </a:txBody>
                  <a:tcPr marL="78857" marR="78857" marT="25976" marB="25976"/>
                </a:tc>
                <a:extLst>
                  <a:ext uri="{0D108BD9-81ED-4DB2-BD59-A6C34878D82A}">
                    <a16:rowId xmlns:a16="http://schemas.microsoft.com/office/drawing/2014/main" val="10000"/>
                  </a:ext>
                </a:extLst>
              </a:tr>
              <a:tr h="493323">
                <a:tc>
                  <a:txBody>
                    <a:bodyPr/>
                    <a:lstStyle/>
                    <a:p>
                      <a:pPr marL="0" marR="0" algn="l">
                        <a:spcBef>
                          <a:spcPts val="0"/>
                        </a:spcBef>
                        <a:spcAft>
                          <a:spcPts val="0"/>
                        </a:spcAft>
                      </a:pPr>
                      <a:r>
                        <a:rPr lang="en-GB" sz="1600" b="0" dirty="0" smtClean="0">
                          <a:solidFill>
                            <a:schemeClr val="tx1"/>
                          </a:solidFill>
                          <a:effectLst/>
                          <a:latin typeface="Arial Narrow"/>
                          <a:ea typeface="Times New Roman"/>
                        </a:rPr>
                        <a:t>Message/</a:t>
                      </a:r>
                      <a:r>
                        <a:rPr lang="en-GB" sz="1600" b="0" dirty="0" err="1" smtClean="0">
                          <a:solidFill>
                            <a:schemeClr val="tx1"/>
                          </a:solidFill>
                          <a:effectLst/>
                          <a:latin typeface="Arial Narrow"/>
                          <a:ea typeface="Times New Roman"/>
                        </a:rPr>
                        <a:t>Globiom</a:t>
                      </a:r>
                      <a:endParaRPr lang="en-US" sz="1600" b="0" dirty="0">
                        <a:solidFill>
                          <a:schemeClr val="tx1"/>
                        </a:solidFill>
                        <a:effectLst/>
                        <a:latin typeface="Times New Roman"/>
                        <a:ea typeface="Times New Roman"/>
                      </a:endParaRPr>
                    </a:p>
                  </a:txBody>
                  <a:tcPr marL="56182" marR="56182" marT="18507" marB="18507">
                    <a:solidFill>
                      <a:schemeClr val="accent1"/>
                    </a:solidFill>
                  </a:tcPr>
                </a:tc>
                <a:tc>
                  <a:txBody>
                    <a:bodyPr/>
                    <a:lstStyle/>
                    <a:p>
                      <a:pPr marL="0" marR="0">
                        <a:spcBef>
                          <a:spcPts val="0"/>
                        </a:spcBef>
                        <a:spcAft>
                          <a:spcPts val="0"/>
                        </a:spcAft>
                      </a:pPr>
                      <a:r>
                        <a:rPr lang="en-US" sz="1700" dirty="0" smtClean="0">
                          <a:effectLst/>
                          <a:latin typeface="Arial Narrow"/>
                          <a:ea typeface="Times New Roman"/>
                        </a:rPr>
                        <a:t>IIASA</a:t>
                      </a:r>
                      <a:endParaRPr lang="en-US" sz="2500" dirty="0">
                        <a:effectLst/>
                        <a:latin typeface="Times New Roman"/>
                        <a:ea typeface="Times New Roman"/>
                      </a:endParaRPr>
                    </a:p>
                  </a:txBody>
                  <a:tcPr marL="56182" marR="56182" marT="18507" marB="18507">
                    <a:solidFill>
                      <a:schemeClr val="accent5"/>
                    </a:solidFill>
                  </a:tcPr>
                </a:tc>
                <a:extLst>
                  <a:ext uri="{0D108BD9-81ED-4DB2-BD59-A6C34878D82A}">
                    <a16:rowId xmlns:a16="http://schemas.microsoft.com/office/drawing/2014/main" val="10001"/>
                  </a:ext>
                </a:extLst>
              </a:tr>
              <a:tr h="493323">
                <a:tc>
                  <a:txBody>
                    <a:bodyPr/>
                    <a:lstStyle/>
                    <a:p>
                      <a:pPr marL="0" marR="0" algn="l">
                        <a:spcBef>
                          <a:spcPts val="0"/>
                        </a:spcBef>
                        <a:spcAft>
                          <a:spcPts val="0"/>
                        </a:spcAft>
                      </a:pPr>
                      <a:r>
                        <a:rPr lang="en-GB" sz="1800" dirty="0" err="1">
                          <a:solidFill>
                            <a:schemeClr val="tx1"/>
                          </a:solidFill>
                          <a:effectLst/>
                          <a:latin typeface="Arial Narrow"/>
                          <a:ea typeface="Times New Roman"/>
                        </a:rPr>
                        <a:t>WaterGAP</a:t>
                      </a:r>
                      <a:endParaRPr lang="en-US" sz="1800" dirty="0">
                        <a:solidFill>
                          <a:schemeClr val="tx1"/>
                        </a:solidFill>
                        <a:effectLst/>
                        <a:latin typeface="Times New Roman"/>
                        <a:ea typeface="Times New Roman"/>
                      </a:endParaRPr>
                    </a:p>
                  </a:txBody>
                  <a:tcPr marL="56182" marR="56182" marT="18507" marB="18507">
                    <a:solidFill>
                      <a:srgbClr val="FFC000"/>
                    </a:solidFill>
                  </a:tcPr>
                </a:tc>
                <a:tc>
                  <a:txBody>
                    <a:bodyPr/>
                    <a:lstStyle/>
                    <a:p>
                      <a:pPr marL="0" marR="0">
                        <a:spcBef>
                          <a:spcPts val="0"/>
                        </a:spcBef>
                        <a:spcAft>
                          <a:spcPts val="0"/>
                        </a:spcAft>
                      </a:pPr>
                      <a:r>
                        <a:rPr lang="en-GB" sz="1700" dirty="0">
                          <a:effectLst/>
                          <a:latin typeface="Arial Narrow"/>
                          <a:ea typeface="Times New Roman"/>
                        </a:rPr>
                        <a:t>Kassel University (Germany), Frankfurt </a:t>
                      </a:r>
                      <a:r>
                        <a:rPr lang="en-US" sz="1700" dirty="0">
                          <a:effectLst/>
                          <a:latin typeface="Arial Narrow"/>
                          <a:ea typeface="Times New Roman"/>
                        </a:rPr>
                        <a:t>University</a:t>
                      </a:r>
                      <a:r>
                        <a:rPr lang="en-GB" sz="1700" dirty="0">
                          <a:effectLst/>
                          <a:latin typeface="Arial Narrow"/>
                          <a:ea typeface="Times New Roman"/>
                        </a:rPr>
                        <a:t> (Germany</a:t>
                      </a:r>
                      <a:r>
                        <a:rPr lang="en-GB" sz="1700" dirty="0" smtClean="0">
                          <a:effectLst/>
                          <a:latin typeface="Arial Narrow"/>
                          <a:ea typeface="Times New Roman"/>
                        </a:rPr>
                        <a:t>);</a:t>
                      </a:r>
                      <a:endParaRPr lang="en-US" sz="2500" dirty="0">
                        <a:effectLst/>
                        <a:latin typeface="Times New Roman"/>
                        <a:ea typeface="Times New Roman"/>
                      </a:endParaRPr>
                    </a:p>
                  </a:txBody>
                  <a:tcPr marL="56182" marR="56182" marT="18507" marB="18507">
                    <a:solidFill>
                      <a:srgbClr val="FFC000"/>
                    </a:solidFill>
                  </a:tcPr>
                </a:tc>
                <a:extLst>
                  <a:ext uri="{0D108BD9-81ED-4DB2-BD59-A6C34878D82A}">
                    <a16:rowId xmlns:a16="http://schemas.microsoft.com/office/drawing/2014/main" val="10002"/>
                  </a:ext>
                </a:extLst>
              </a:tr>
              <a:tr h="340750">
                <a:tc>
                  <a:txBody>
                    <a:bodyPr/>
                    <a:lstStyle/>
                    <a:p>
                      <a:pPr marL="0" marR="0" algn="l">
                        <a:spcBef>
                          <a:spcPts val="0"/>
                        </a:spcBef>
                        <a:spcAft>
                          <a:spcPts val="0"/>
                        </a:spcAft>
                      </a:pPr>
                      <a:r>
                        <a:rPr lang="en-GB" sz="1800" dirty="0">
                          <a:solidFill>
                            <a:schemeClr val="tx1"/>
                          </a:solidFill>
                          <a:effectLst/>
                          <a:latin typeface="Arial Narrow"/>
                          <a:ea typeface="Times New Roman"/>
                        </a:rPr>
                        <a:t>H08</a:t>
                      </a:r>
                      <a:endParaRPr lang="en-US" sz="1800" dirty="0">
                        <a:solidFill>
                          <a:schemeClr val="tx1"/>
                        </a:solidFill>
                        <a:effectLst/>
                        <a:latin typeface="Times New Roman"/>
                        <a:ea typeface="Times New Roman"/>
                      </a:endParaRPr>
                    </a:p>
                  </a:txBody>
                  <a:tcPr marL="56182" marR="56182" marT="18507" marB="18507">
                    <a:solidFill>
                      <a:srgbClr val="FFC000"/>
                    </a:solidFill>
                  </a:tcPr>
                </a:tc>
                <a:tc>
                  <a:txBody>
                    <a:bodyPr/>
                    <a:lstStyle/>
                    <a:p>
                      <a:pPr marL="0" marR="0" algn="l">
                        <a:spcBef>
                          <a:spcPts val="0"/>
                        </a:spcBef>
                        <a:spcAft>
                          <a:spcPts val="0"/>
                        </a:spcAft>
                      </a:pPr>
                      <a:r>
                        <a:rPr lang="en-GB" sz="1700" dirty="0">
                          <a:solidFill>
                            <a:srgbClr val="000000"/>
                          </a:solidFill>
                          <a:effectLst/>
                          <a:latin typeface="Arial Narrow"/>
                          <a:ea typeface="Times New Roman"/>
                        </a:rPr>
                        <a:t>National Institute for Environmental Studies (NIES, Japan</a:t>
                      </a:r>
                      <a:r>
                        <a:rPr lang="en-GB" sz="1700" dirty="0" smtClean="0">
                          <a:solidFill>
                            <a:srgbClr val="000000"/>
                          </a:solidFill>
                          <a:effectLst/>
                          <a:latin typeface="Arial Narrow"/>
                          <a:ea typeface="Times New Roman"/>
                        </a:rPr>
                        <a:t>)</a:t>
                      </a:r>
                      <a:r>
                        <a:rPr lang="en-GB" sz="1700" dirty="0">
                          <a:solidFill>
                            <a:schemeClr val="dk1"/>
                          </a:solidFill>
                          <a:effectLst/>
                          <a:latin typeface="Arial Narrow"/>
                          <a:ea typeface="Times New Roman"/>
                        </a:rPr>
                        <a:t>;</a:t>
                      </a:r>
                      <a:endParaRPr lang="en-US" sz="2500" dirty="0">
                        <a:effectLst/>
                        <a:latin typeface="Times New Roman"/>
                        <a:ea typeface="Times New Roman"/>
                      </a:endParaRPr>
                    </a:p>
                  </a:txBody>
                  <a:tcPr marL="56182" marR="56182" marT="18507" marB="18507">
                    <a:solidFill>
                      <a:srgbClr val="FFC000"/>
                    </a:solidFill>
                  </a:tcPr>
                </a:tc>
                <a:extLst>
                  <a:ext uri="{0D108BD9-81ED-4DB2-BD59-A6C34878D82A}">
                    <a16:rowId xmlns:a16="http://schemas.microsoft.com/office/drawing/2014/main" val="10003"/>
                  </a:ext>
                </a:extLst>
              </a:tr>
              <a:tr h="493323">
                <a:tc>
                  <a:txBody>
                    <a:bodyPr/>
                    <a:lstStyle/>
                    <a:p>
                      <a:pPr marL="0" marR="0" algn="l">
                        <a:spcBef>
                          <a:spcPts val="0"/>
                        </a:spcBef>
                        <a:spcAft>
                          <a:spcPts val="0"/>
                        </a:spcAft>
                      </a:pPr>
                      <a:r>
                        <a:rPr lang="en-GB" sz="1800" dirty="0">
                          <a:solidFill>
                            <a:schemeClr val="tx1"/>
                          </a:solidFill>
                          <a:effectLst/>
                          <a:latin typeface="Arial Narrow"/>
                          <a:ea typeface="Times New Roman"/>
                        </a:rPr>
                        <a:t>PCR-GLOBWB</a:t>
                      </a:r>
                      <a:endParaRPr lang="en-US" sz="1800" dirty="0">
                        <a:solidFill>
                          <a:schemeClr val="tx1"/>
                        </a:solidFill>
                        <a:effectLst/>
                        <a:latin typeface="Times New Roman"/>
                        <a:ea typeface="Times New Roman"/>
                      </a:endParaRPr>
                    </a:p>
                  </a:txBody>
                  <a:tcPr marL="56182" marR="56182" marT="18507" marB="18507">
                    <a:solidFill>
                      <a:srgbClr val="FFC000"/>
                    </a:solidFill>
                  </a:tcPr>
                </a:tc>
                <a:tc>
                  <a:txBody>
                    <a:bodyPr/>
                    <a:lstStyle/>
                    <a:p>
                      <a:pPr marL="0" marR="0" algn="l">
                        <a:spcBef>
                          <a:spcPts val="0"/>
                        </a:spcBef>
                        <a:spcAft>
                          <a:spcPts val="0"/>
                        </a:spcAft>
                      </a:pPr>
                      <a:r>
                        <a:rPr lang="en-GB" sz="1700" dirty="0">
                          <a:solidFill>
                            <a:srgbClr val="000000"/>
                          </a:solidFill>
                          <a:effectLst/>
                          <a:latin typeface="Arial Narrow"/>
                          <a:ea typeface="Times New Roman"/>
                        </a:rPr>
                        <a:t>Utrecht University (The Netherlands); ISI-MIP</a:t>
                      </a:r>
                      <a:endParaRPr lang="en-US" sz="2500" dirty="0">
                        <a:effectLst/>
                        <a:latin typeface="Times New Roman"/>
                        <a:ea typeface="Times New Roman"/>
                      </a:endParaRPr>
                    </a:p>
                  </a:txBody>
                  <a:tcPr marL="56182" marR="56182" marT="18507" marB="18507">
                    <a:solidFill>
                      <a:srgbClr val="FFC000"/>
                    </a:solidFill>
                  </a:tcPr>
                </a:tc>
                <a:extLst>
                  <a:ext uri="{0D108BD9-81ED-4DB2-BD59-A6C34878D82A}">
                    <a16:rowId xmlns:a16="http://schemas.microsoft.com/office/drawing/2014/main" val="10004"/>
                  </a:ext>
                </a:extLst>
              </a:tr>
              <a:tr h="645897">
                <a:tc>
                  <a:txBody>
                    <a:bodyPr/>
                    <a:lstStyle/>
                    <a:p>
                      <a:pPr marL="0" marR="0" algn="l">
                        <a:spcBef>
                          <a:spcPts val="0"/>
                        </a:spcBef>
                        <a:spcAft>
                          <a:spcPts val="0"/>
                        </a:spcAft>
                      </a:pPr>
                      <a:r>
                        <a:rPr lang="en-GB" sz="1600" b="0" dirty="0" err="1">
                          <a:solidFill>
                            <a:schemeClr val="tx1"/>
                          </a:solidFill>
                          <a:effectLst/>
                          <a:latin typeface="Arial Narrow"/>
                          <a:ea typeface="Times New Roman"/>
                        </a:rPr>
                        <a:t>LPJmL</a:t>
                      </a:r>
                      <a:endParaRPr lang="en-US" sz="1600" b="0" dirty="0">
                        <a:solidFill>
                          <a:schemeClr val="tx1"/>
                        </a:solidFill>
                        <a:effectLst/>
                        <a:latin typeface="Times New Roman"/>
                        <a:ea typeface="Times New Roman"/>
                      </a:endParaRPr>
                    </a:p>
                  </a:txBody>
                  <a:tcPr marL="56182" marR="56182" marT="18507" marB="18507"/>
                </a:tc>
                <a:tc>
                  <a:txBody>
                    <a:bodyPr/>
                    <a:lstStyle/>
                    <a:p>
                      <a:pPr marL="0" marR="0" algn="l">
                        <a:spcBef>
                          <a:spcPts val="0"/>
                        </a:spcBef>
                        <a:spcAft>
                          <a:spcPts val="0"/>
                        </a:spcAft>
                      </a:pPr>
                      <a:r>
                        <a:rPr lang="en-GB" sz="1700">
                          <a:effectLst/>
                          <a:latin typeface="Arial Narrow"/>
                          <a:ea typeface="Times New Roman"/>
                        </a:rPr>
                        <a:t>Potsdam Institute for Climate Impact Research (PIK; Germany) and Wageningen University (The Netherlands)</a:t>
                      </a:r>
                      <a:endParaRPr lang="en-US" sz="2500">
                        <a:effectLst/>
                        <a:latin typeface="Times New Roman"/>
                        <a:ea typeface="Times New Roman"/>
                      </a:endParaRPr>
                    </a:p>
                  </a:txBody>
                  <a:tcPr marL="56182" marR="56182" marT="18507" marB="18507"/>
                </a:tc>
                <a:extLst>
                  <a:ext uri="{0D108BD9-81ED-4DB2-BD59-A6C34878D82A}">
                    <a16:rowId xmlns:a16="http://schemas.microsoft.com/office/drawing/2014/main" val="10005"/>
                  </a:ext>
                </a:extLst>
              </a:tr>
              <a:tr h="798472">
                <a:tc>
                  <a:txBody>
                    <a:bodyPr/>
                    <a:lstStyle/>
                    <a:p>
                      <a:pPr marL="0" marR="0" algn="l">
                        <a:spcBef>
                          <a:spcPts val="0"/>
                        </a:spcBef>
                        <a:spcAft>
                          <a:spcPts val="0"/>
                        </a:spcAft>
                      </a:pPr>
                      <a:r>
                        <a:rPr lang="en-GB" sz="1600" b="0" dirty="0">
                          <a:solidFill>
                            <a:schemeClr val="tx1"/>
                          </a:solidFill>
                          <a:effectLst/>
                          <a:latin typeface="Arial Narrow"/>
                          <a:ea typeface="Times New Roman"/>
                        </a:rPr>
                        <a:t>IMPACT</a:t>
                      </a:r>
                      <a:endParaRPr lang="en-US" sz="1600" b="0" dirty="0">
                        <a:solidFill>
                          <a:schemeClr val="tx1"/>
                        </a:solidFill>
                        <a:effectLst/>
                        <a:latin typeface="Times New Roman"/>
                        <a:ea typeface="Times New Roman"/>
                      </a:endParaRPr>
                    </a:p>
                  </a:txBody>
                  <a:tcPr marL="56182" marR="56182" marT="18507" marB="18507"/>
                </a:tc>
                <a:tc>
                  <a:txBody>
                    <a:bodyPr/>
                    <a:lstStyle/>
                    <a:p>
                      <a:pPr marL="0" marR="0" algn="l">
                        <a:spcBef>
                          <a:spcPts val="0"/>
                        </a:spcBef>
                        <a:spcAft>
                          <a:spcPts val="0"/>
                        </a:spcAft>
                      </a:pPr>
                      <a:r>
                        <a:rPr lang="en-GB" sz="1700">
                          <a:solidFill>
                            <a:srgbClr val="000000"/>
                          </a:solidFill>
                          <a:effectLst/>
                          <a:latin typeface="Arial Narrow"/>
                          <a:ea typeface="Times New Roman"/>
                        </a:rPr>
                        <a:t>IFPRI (USA)</a:t>
                      </a:r>
                      <a:endParaRPr lang="en-US" sz="2500">
                        <a:effectLst/>
                        <a:latin typeface="Times New Roman"/>
                        <a:ea typeface="Times New Roman"/>
                      </a:endParaRPr>
                    </a:p>
                  </a:txBody>
                  <a:tcPr marL="56182" marR="56182" marT="18507" marB="18507"/>
                </a:tc>
                <a:extLst>
                  <a:ext uri="{0D108BD9-81ED-4DB2-BD59-A6C34878D82A}">
                    <a16:rowId xmlns:a16="http://schemas.microsoft.com/office/drawing/2014/main" val="10006"/>
                  </a:ext>
                </a:extLst>
              </a:tr>
              <a:tr h="493323">
                <a:tc>
                  <a:txBody>
                    <a:bodyPr/>
                    <a:lstStyle/>
                    <a:p>
                      <a:pPr marL="0" marR="0" algn="l">
                        <a:spcBef>
                          <a:spcPts val="0"/>
                        </a:spcBef>
                        <a:spcAft>
                          <a:spcPts val="0"/>
                        </a:spcAft>
                      </a:pPr>
                      <a:r>
                        <a:rPr lang="en-GB" sz="1600" b="0" dirty="0" smtClean="0">
                          <a:solidFill>
                            <a:schemeClr val="tx1"/>
                          </a:solidFill>
                          <a:effectLst/>
                          <a:latin typeface="Arial Narrow"/>
                          <a:ea typeface="Times New Roman"/>
                        </a:rPr>
                        <a:t>WFS/GAEZ/GLOBWAT</a:t>
                      </a:r>
                      <a:endParaRPr lang="en-US" sz="1600" b="0" dirty="0">
                        <a:solidFill>
                          <a:schemeClr val="tx1"/>
                        </a:solidFill>
                        <a:effectLst/>
                        <a:latin typeface="Times New Roman"/>
                        <a:ea typeface="Times New Roman"/>
                      </a:endParaRPr>
                    </a:p>
                  </a:txBody>
                  <a:tcPr marL="56182" marR="56182" marT="18507" marB="18507"/>
                </a:tc>
                <a:tc>
                  <a:txBody>
                    <a:bodyPr/>
                    <a:lstStyle/>
                    <a:p>
                      <a:pPr marL="0" marR="0" algn="l">
                        <a:spcBef>
                          <a:spcPts val="0"/>
                        </a:spcBef>
                        <a:spcAft>
                          <a:spcPts val="0"/>
                        </a:spcAft>
                      </a:pPr>
                      <a:r>
                        <a:rPr lang="en-GB" sz="1700" dirty="0" smtClean="0">
                          <a:effectLst/>
                          <a:latin typeface="Arial Narrow"/>
                          <a:ea typeface="Times New Roman"/>
                        </a:rPr>
                        <a:t>IIASA </a:t>
                      </a:r>
                      <a:r>
                        <a:rPr lang="en-GB" sz="1700" dirty="0">
                          <a:effectLst/>
                          <a:latin typeface="Arial Narrow"/>
                          <a:ea typeface="Times New Roman"/>
                        </a:rPr>
                        <a:t>(Austria)</a:t>
                      </a:r>
                      <a:endParaRPr lang="en-US" sz="2500" dirty="0">
                        <a:effectLst/>
                        <a:latin typeface="Times New Roman"/>
                        <a:ea typeface="Times New Roman"/>
                      </a:endParaRPr>
                    </a:p>
                  </a:txBody>
                  <a:tcPr marL="56182" marR="56182" marT="18507" marB="18507"/>
                </a:tc>
                <a:extLst>
                  <a:ext uri="{0D108BD9-81ED-4DB2-BD59-A6C34878D82A}">
                    <a16:rowId xmlns:a16="http://schemas.microsoft.com/office/drawing/2014/main" val="10007"/>
                  </a:ext>
                </a:extLst>
              </a:tr>
            </a:tbl>
          </a:graphicData>
        </a:graphic>
      </p:graphicFrame>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1302476"/>
            <a:ext cx="6408712" cy="4462833"/>
          </a:xfrm>
          <a:prstGeom prst="rect">
            <a:avLst/>
          </a:prstGeom>
          <a:solidFill>
            <a:schemeClr val="bg1"/>
          </a:solidFill>
          <a:ln>
            <a:noFill/>
          </a:ln>
          <a:effectLst/>
        </p:spPr>
      </p:pic>
      <p:sp>
        <p:nvSpPr>
          <p:cNvPr id="5" name="TextBox 4"/>
          <p:cNvSpPr txBox="1"/>
          <p:nvPr/>
        </p:nvSpPr>
        <p:spPr>
          <a:xfrm>
            <a:off x="1780655" y="6093296"/>
            <a:ext cx="4879577" cy="646331"/>
          </a:xfrm>
          <a:prstGeom prst="rect">
            <a:avLst/>
          </a:prstGeom>
          <a:noFill/>
        </p:spPr>
        <p:txBody>
          <a:bodyPr wrap="square" rtlCol="0">
            <a:spAutoFit/>
          </a:bodyPr>
          <a:lstStyle/>
          <a:p>
            <a:r>
              <a:rPr lang="en-US" sz="1200" b="1" i="1" dirty="0" smtClean="0"/>
              <a:t>Wada Y, </a:t>
            </a:r>
            <a:r>
              <a:rPr lang="en-US" sz="1200" b="1" i="1" dirty="0" err="1" smtClean="0"/>
              <a:t>Floerke</a:t>
            </a:r>
            <a:r>
              <a:rPr lang="en-US" sz="1200" b="1" i="1" dirty="0" smtClean="0"/>
              <a:t> M</a:t>
            </a:r>
            <a:r>
              <a:rPr lang="en-US" sz="1200" i="1" dirty="0" smtClean="0"/>
              <a:t>, </a:t>
            </a:r>
            <a:r>
              <a:rPr lang="en-US" sz="1200" i="1" dirty="0" err="1" smtClean="0"/>
              <a:t>Hanasaki</a:t>
            </a:r>
            <a:r>
              <a:rPr lang="en-US" sz="1200" i="1" dirty="0" smtClean="0"/>
              <a:t> N, Eisner S, </a:t>
            </a:r>
            <a:r>
              <a:rPr lang="en-US" sz="1200" b="1" i="1" dirty="0" smtClean="0"/>
              <a:t>Fischer G, </a:t>
            </a:r>
            <a:r>
              <a:rPr lang="en-US" sz="1200" b="1" i="1" dirty="0" err="1" smtClean="0"/>
              <a:t>Tramberend</a:t>
            </a:r>
            <a:r>
              <a:rPr lang="en-US" sz="1200" b="1" i="1" dirty="0" smtClean="0"/>
              <a:t> S, Satoh Y, van Vliet M, </a:t>
            </a:r>
            <a:r>
              <a:rPr lang="en-US" sz="1200" b="1" i="1" dirty="0" err="1" smtClean="0"/>
              <a:t>Yillia</a:t>
            </a:r>
            <a:r>
              <a:rPr lang="en-US" sz="1200" b="1" i="1" dirty="0" smtClean="0"/>
              <a:t> P</a:t>
            </a:r>
            <a:r>
              <a:rPr lang="en-US" sz="1200" i="1" dirty="0" smtClean="0"/>
              <a:t>, Ringler C and </a:t>
            </a:r>
            <a:r>
              <a:rPr lang="en-US" sz="1200" b="1" i="1" dirty="0" smtClean="0"/>
              <a:t>Wiberg D</a:t>
            </a:r>
            <a:r>
              <a:rPr lang="en-US" sz="1200" i="1" dirty="0" smtClean="0"/>
              <a:t> (2015), Geoscientific Model Development</a:t>
            </a:r>
            <a:endParaRPr lang="en-US" sz="1200" i="1"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390" y="5526000"/>
            <a:ext cx="1018265" cy="13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3"/>
          <p:cNvSpPr txBox="1">
            <a:spLocks/>
          </p:cNvSpPr>
          <p:nvPr/>
        </p:nvSpPr>
        <p:spPr bwMode="auto">
          <a:xfrm>
            <a:off x="538733" y="188641"/>
            <a:ext cx="8047806" cy="576063"/>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003399"/>
                </a:solidFill>
                <a:effectLst/>
                <a:uLnTx/>
                <a:uFillTx/>
                <a:latin typeface="Arial" panose="020B0604020202020204" pitchFamily="34" charset="0"/>
                <a:ea typeface="+mj-ea"/>
                <a:cs typeface="Arial" panose="020B0604020202020204" pitchFamily="34" charset="0"/>
              </a:rPr>
              <a:t>Water Futures and Multi-model Assessment: Water Demand</a:t>
            </a:r>
            <a:endParaRPr kumimoji="0" lang="en-US" sz="3200" b="1" i="0" u="none" strike="noStrike" kern="0" cap="none" spc="0" normalizeH="0" baseline="0" noProof="0" dirty="0">
              <a:ln>
                <a:noFill/>
              </a:ln>
              <a:solidFill>
                <a:srgbClr val="003399"/>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75183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367035" y="116632"/>
            <a:ext cx="8453437" cy="685800"/>
          </a:xfrm>
        </p:spPr>
        <p:txBody>
          <a:bodyPr vert="horz" lIns="91440" tIns="45720" rIns="91440" bIns="45720" rtlCol="0" anchor="ctr">
            <a:normAutofit/>
          </a:bodyPr>
          <a:lstStyle/>
          <a:p>
            <a:pPr algn="ctr"/>
            <a:r>
              <a:rPr lang="en-US" sz="3200" b="1" dirty="0" smtClean="0"/>
              <a:t>Water Demand - Asia</a:t>
            </a:r>
            <a:endParaRPr lang="en-US" sz="3200" b="1" i="1" dirty="0"/>
          </a:p>
        </p:txBody>
      </p:sp>
      <p:sp>
        <p:nvSpPr>
          <p:cNvPr id="8" name="Textfeld 7"/>
          <p:cNvSpPr txBox="1"/>
          <p:nvPr/>
        </p:nvSpPr>
        <p:spPr>
          <a:xfrm>
            <a:off x="251520" y="4365104"/>
            <a:ext cx="4499992" cy="461665"/>
          </a:xfrm>
          <a:prstGeom prst="rect">
            <a:avLst/>
          </a:prstGeom>
          <a:noFill/>
        </p:spPr>
        <p:txBody>
          <a:bodyPr wrap="square" rtlCol="0">
            <a:spAutoFit/>
          </a:bodyPr>
          <a:lstStyle/>
          <a:p>
            <a:r>
              <a:rPr lang="en-US" sz="1200" dirty="0" smtClean="0"/>
              <a:t>Water demand in Asia region, by sector (km</a:t>
            </a:r>
            <a:r>
              <a:rPr lang="en-US" sz="1200" baseline="30000" dirty="0" smtClean="0"/>
              <a:t>3</a:t>
            </a:r>
            <a:r>
              <a:rPr lang="en-US" sz="1200" dirty="0" smtClean="0"/>
              <a:t>/yr).</a:t>
            </a:r>
          </a:p>
          <a:p>
            <a:endParaRPr lang="en-US" sz="1200" dirty="0" smtClean="0"/>
          </a:p>
        </p:txBody>
      </p:sp>
      <p:pic>
        <p:nvPicPr>
          <p:cNvPr id="346116" name="Picture 4"/>
          <p:cNvPicPr>
            <a:picLocks noChangeAspect="1" noChangeArrowheads="1"/>
          </p:cNvPicPr>
          <p:nvPr/>
        </p:nvPicPr>
        <p:blipFill>
          <a:blip r:embed="rId2" cstate="print"/>
          <a:srcRect/>
          <a:stretch>
            <a:fillRect/>
          </a:stretch>
        </p:blipFill>
        <p:spPr bwMode="auto">
          <a:xfrm>
            <a:off x="5796000" y="780880"/>
            <a:ext cx="2784450" cy="2957288"/>
          </a:xfrm>
          <a:prstGeom prst="rect">
            <a:avLst/>
          </a:prstGeom>
          <a:noFill/>
          <a:ln w="9525">
            <a:noFill/>
            <a:miter lim="800000"/>
            <a:headEnd/>
            <a:tailEnd/>
          </a:ln>
          <a:effectLst/>
        </p:spPr>
      </p:pic>
      <p:pic>
        <p:nvPicPr>
          <p:cNvPr id="346117" name="Picture 5"/>
          <p:cNvPicPr>
            <a:picLocks noChangeAspect="1" noChangeArrowheads="1"/>
          </p:cNvPicPr>
          <p:nvPr/>
        </p:nvPicPr>
        <p:blipFill>
          <a:blip r:embed="rId3" cstate="print"/>
          <a:srcRect/>
          <a:stretch>
            <a:fillRect/>
          </a:stretch>
        </p:blipFill>
        <p:spPr bwMode="auto">
          <a:xfrm>
            <a:off x="5796134" y="3810176"/>
            <a:ext cx="2786400" cy="3003200"/>
          </a:xfrm>
          <a:prstGeom prst="rect">
            <a:avLst/>
          </a:prstGeom>
          <a:noFill/>
          <a:ln w="9525">
            <a:noFill/>
            <a:miter lim="800000"/>
            <a:headEnd/>
            <a:tailEnd/>
          </a:ln>
          <a:effectLst/>
        </p:spPr>
      </p:pic>
      <p:sp>
        <p:nvSpPr>
          <p:cNvPr id="10" name="Textfeld 9"/>
          <p:cNvSpPr txBox="1"/>
          <p:nvPr/>
        </p:nvSpPr>
        <p:spPr>
          <a:xfrm>
            <a:off x="7812360" y="908720"/>
            <a:ext cx="631904" cy="307777"/>
          </a:xfrm>
          <a:prstGeom prst="rect">
            <a:avLst/>
          </a:prstGeom>
          <a:noFill/>
        </p:spPr>
        <p:txBody>
          <a:bodyPr wrap="none" rtlCol="0">
            <a:spAutoFit/>
          </a:bodyPr>
          <a:lstStyle/>
          <a:p>
            <a:r>
              <a:rPr lang="de-DE" sz="1400" dirty="0" smtClean="0"/>
              <a:t>2010 </a:t>
            </a:r>
            <a:endParaRPr lang="de-AT" sz="1400" dirty="0"/>
          </a:p>
        </p:txBody>
      </p:sp>
      <p:sp>
        <p:nvSpPr>
          <p:cNvPr id="11" name="Textfeld 10"/>
          <p:cNvSpPr txBox="1"/>
          <p:nvPr/>
        </p:nvSpPr>
        <p:spPr>
          <a:xfrm>
            <a:off x="7488484" y="3916464"/>
            <a:ext cx="1091966" cy="307777"/>
          </a:xfrm>
          <a:prstGeom prst="rect">
            <a:avLst/>
          </a:prstGeom>
          <a:noFill/>
        </p:spPr>
        <p:txBody>
          <a:bodyPr wrap="none" rtlCol="0">
            <a:spAutoFit/>
          </a:bodyPr>
          <a:lstStyle/>
          <a:p>
            <a:r>
              <a:rPr lang="de-DE" sz="1400" dirty="0" smtClean="0"/>
              <a:t>2050 SSP2</a:t>
            </a:r>
            <a:endParaRPr lang="de-AT" sz="1400" dirty="0"/>
          </a:p>
        </p:txBody>
      </p:sp>
      <p:pic>
        <p:nvPicPr>
          <p:cNvPr id="12" name="図 99222629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520" y="696616"/>
            <a:ext cx="5144263" cy="3436207"/>
          </a:xfrm>
          <a:prstGeom prst="rect">
            <a:avLst/>
          </a:prstGeom>
          <a:noFill/>
          <a:ln>
            <a:noFill/>
          </a:ln>
        </p:spPr>
      </p:pic>
      <p:sp>
        <p:nvSpPr>
          <p:cNvPr id="13" name="正方形/長方形 2"/>
          <p:cNvSpPr/>
          <p:nvPr/>
        </p:nvSpPr>
        <p:spPr>
          <a:xfrm>
            <a:off x="367035" y="4898777"/>
            <a:ext cx="5028748" cy="1200329"/>
          </a:xfrm>
          <a:prstGeom prst="rect">
            <a:avLst/>
          </a:prstGeom>
        </p:spPr>
        <p:txBody>
          <a:bodyPr wrap="square">
            <a:spAutoFit/>
          </a:bodyPr>
          <a:lstStyle/>
          <a:p>
            <a:r>
              <a:rPr lang="en-US" altLang="ja-JP" dirty="0" smtClean="0"/>
              <a:t>Asian </a:t>
            </a:r>
            <a:r>
              <a:rPr lang="en-US" altLang="ja-JP" dirty="0"/>
              <a:t>total water demand in the 2010s is about 2410  km</a:t>
            </a:r>
            <a:r>
              <a:rPr lang="en-US" altLang="ja-JP" baseline="30000" dirty="0"/>
              <a:t>3</a:t>
            </a:r>
            <a:r>
              <a:rPr lang="en-US" altLang="ja-JP" dirty="0"/>
              <a:t>/year and </a:t>
            </a:r>
            <a:r>
              <a:rPr lang="en-US" altLang="ja-JP" dirty="0" smtClean="0"/>
              <a:t>will be</a:t>
            </a:r>
            <a:br>
              <a:rPr lang="en-US" altLang="ja-JP" dirty="0" smtClean="0"/>
            </a:br>
            <a:r>
              <a:rPr lang="en-US" altLang="ja-JP" dirty="0" smtClean="0"/>
              <a:t>3170 - </a:t>
            </a:r>
            <a:r>
              <a:rPr lang="en-US" altLang="ja-JP" dirty="0"/>
              <a:t>3460 km</a:t>
            </a:r>
            <a:r>
              <a:rPr lang="en-US" altLang="ja-JP" baseline="30000" dirty="0"/>
              <a:t>3</a:t>
            </a:r>
            <a:r>
              <a:rPr lang="en-US" altLang="ja-JP" dirty="0"/>
              <a:t>/year ( increase </a:t>
            </a:r>
            <a:r>
              <a:rPr lang="en-US" altLang="ja-JP" dirty="0" smtClean="0"/>
              <a:t>30 - </a:t>
            </a:r>
            <a:r>
              <a:rPr lang="en-US" altLang="ja-JP" dirty="0"/>
              <a:t>40% )  under the three </a:t>
            </a:r>
            <a:r>
              <a:rPr lang="en-US" altLang="ja-JP" dirty="0" smtClean="0"/>
              <a:t>scenarios</a:t>
            </a:r>
            <a:endParaRPr lang="ja-JP" altLang="en-US" dirty="0"/>
          </a:p>
        </p:txBody>
      </p:sp>
    </p:spTree>
    <p:extLst>
      <p:ext uri="{BB962C8B-B14F-4D97-AF65-F5344CB8AC3E}">
        <p14:creationId xmlns:p14="http://schemas.microsoft.com/office/powerpoint/2010/main" val="4059182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367035" y="152400"/>
            <a:ext cx="8453437" cy="685800"/>
          </a:xfrm>
        </p:spPr>
        <p:txBody>
          <a:bodyPr vert="horz" lIns="91440" tIns="45720" rIns="91440" bIns="45720" rtlCol="0" anchor="ctr">
            <a:normAutofit/>
          </a:bodyPr>
          <a:lstStyle/>
          <a:p>
            <a:pPr algn="ctr"/>
            <a:r>
              <a:rPr lang="en-US" sz="3200" dirty="0" smtClean="0"/>
              <a:t>Water demand - Irrigation</a:t>
            </a:r>
            <a:endParaRPr lang="en-US" sz="3200" i="1" dirty="0"/>
          </a:p>
        </p:txBody>
      </p:sp>
      <p:sp>
        <p:nvSpPr>
          <p:cNvPr id="9" name="Textfeld 8"/>
          <p:cNvSpPr txBox="1"/>
          <p:nvPr/>
        </p:nvSpPr>
        <p:spPr>
          <a:xfrm>
            <a:off x="539552" y="6513469"/>
            <a:ext cx="4189930" cy="276999"/>
          </a:xfrm>
          <a:prstGeom prst="rect">
            <a:avLst/>
          </a:prstGeom>
          <a:noFill/>
        </p:spPr>
        <p:txBody>
          <a:bodyPr wrap="none" rtlCol="0">
            <a:spAutoFit/>
          </a:bodyPr>
          <a:lstStyle/>
          <a:p>
            <a:r>
              <a:rPr lang="de-AT" sz="1200" dirty="0" smtClean="0"/>
              <a:t>Source: IIASA, WAT </a:t>
            </a:r>
            <a:r>
              <a:rPr lang="de-AT" sz="1200" dirty="0" err="1" smtClean="0"/>
              <a:t>Program</a:t>
            </a:r>
            <a:r>
              <a:rPr lang="de-AT" sz="1200" dirty="0" smtClean="0"/>
              <a:t> WFaS </a:t>
            </a:r>
            <a:r>
              <a:rPr lang="de-AT" sz="1200" dirty="0" err="1" smtClean="0"/>
              <a:t>simulations</a:t>
            </a:r>
            <a:r>
              <a:rPr lang="de-AT" sz="1200" dirty="0" smtClean="0"/>
              <a:t>, Jan 2016</a:t>
            </a:r>
          </a:p>
        </p:txBody>
      </p:sp>
      <p:pic>
        <p:nvPicPr>
          <p:cNvPr id="350210" name="Picture 2"/>
          <p:cNvPicPr>
            <a:picLocks noChangeAspect="1" noChangeArrowheads="1"/>
          </p:cNvPicPr>
          <p:nvPr/>
        </p:nvPicPr>
        <p:blipFill>
          <a:blip r:embed="rId3" cstate="print"/>
          <a:srcRect/>
          <a:stretch>
            <a:fillRect/>
          </a:stretch>
        </p:blipFill>
        <p:spPr bwMode="auto">
          <a:xfrm>
            <a:off x="4769999" y="3718799"/>
            <a:ext cx="4140000" cy="3107390"/>
          </a:xfrm>
          <a:prstGeom prst="rect">
            <a:avLst/>
          </a:prstGeom>
          <a:noFill/>
          <a:ln w="9525">
            <a:noFill/>
            <a:miter lim="800000"/>
            <a:headEnd/>
            <a:tailEnd/>
          </a:ln>
          <a:effectLst/>
        </p:spPr>
      </p:pic>
      <p:pic>
        <p:nvPicPr>
          <p:cNvPr id="350211" name="Picture 3"/>
          <p:cNvPicPr>
            <a:picLocks noChangeAspect="1" noChangeArrowheads="1"/>
          </p:cNvPicPr>
          <p:nvPr/>
        </p:nvPicPr>
        <p:blipFill>
          <a:blip r:embed="rId4" cstate="print"/>
          <a:srcRect/>
          <a:stretch>
            <a:fillRect/>
          </a:stretch>
        </p:blipFill>
        <p:spPr bwMode="auto">
          <a:xfrm>
            <a:off x="4572000" y="907200"/>
            <a:ext cx="4339614" cy="2772000"/>
          </a:xfrm>
          <a:prstGeom prst="rect">
            <a:avLst/>
          </a:prstGeom>
          <a:noFill/>
          <a:ln w="9525">
            <a:noFill/>
            <a:miter lim="800000"/>
            <a:headEnd/>
            <a:tailEnd/>
          </a:ln>
          <a:effectLst/>
        </p:spPr>
      </p:pic>
      <p:pic>
        <p:nvPicPr>
          <p:cNvPr id="350212" name="Picture 4"/>
          <p:cNvPicPr>
            <a:picLocks noChangeAspect="1" noChangeArrowheads="1"/>
          </p:cNvPicPr>
          <p:nvPr/>
        </p:nvPicPr>
        <p:blipFill>
          <a:blip r:embed="rId5" cstate="print"/>
          <a:srcRect/>
          <a:stretch>
            <a:fillRect/>
          </a:stretch>
        </p:blipFill>
        <p:spPr bwMode="auto">
          <a:xfrm>
            <a:off x="251520" y="908720"/>
            <a:ext cx="4162425" cy="3228975"/>
          </a:xfrm>
          <a:prstGeom prst="rect">
            <a:avLst/>
          </a:prstGeom>
          <a:noFill/>
          <a:ln w="9525">
            <a:noFill/>
            <a:miter lim="800000"/>
            <a:headEnd/>
            <a:tailEnd/>
          </a:ln>
          <a:effectLst/>
        </p:spPr>
      </p:pic>
      <p:sp>
        <p:nvSpPr>
          <p:cNvPr id="11" name="Textfeld 10"/>
          <p:cNvSpPr txBox="1"/>
          <p:nvPr/>
        </p:nvSpPr>
        <p:spPr>
          <a:xfrm>
            <a:off x="251520" y="4160955"/>
            <a:ext cx="4608512" cy="830997"/>
          </a:xfrm>
          <a:prstGeom prst="rect">
            <a:avLst/>
          </a:prstGeom>
          <a:noFill/>
        </p:spPr>
        <p:txBody>
          <a:bodyPr wrap="square" rtlCol="0">
            <a:spAutoFit/>
          </a:bodyPr>
          <a:lstStyle/>
          <a:p>
            <a:pPr marL="534988" indent="-534988">
              <a:tabLst>
                <a:tab pos="534988" algn="l"/>
              </a:tabLst>
            </a:pPr>
            <a:r>
              <a:rPr lang="en-US" sz="1600" dirty="0" smtClean="0"/>
              <a:t>a) Irrigation water requirements, by SSP (km</a:t>
            </a:r>
            <a:r>
              <a:rPr lang="en-US" sz="1600" baseline="30000" dirty="0" smtClean="0"/>
              <a:t>3</a:t>
            </a:r>
            <a:r>
              <a:rPr lang="en-US" sz="1600" dirty="0" smtClean="0"/>
              <a:t>/yr)</a:t>
            </a:r>
          </a:p>
          <a:p>
            <a:pPr marL="534988" indent="-534988">
              <a:tabLst>
                <a:tab pos="534988" algn="l"/>
              </a:tabLst>
            </a:pPr>
            <a:r>
              <a:rPr lang="en-US" sz="1600" dirty="0" smtClean="0"/>
              <a:t>b) Distribution in SSP2, by sub-region in 2010</a:t>
            </a:r>
          </a:p>
          <a:p>
            <a:pPr marL="534988" indent="-534988">
              <a:tabLst>
                <a:tab pos="534988" algn="l"/>
              </a:tabLst>
            </a:pPr>
            <a:r>
              <a:rPr lang="en-US" sz="1600" dirty="0" smtClean="0"/>
              <a:t>c) Trajectories by sub-region in SSP2.</a:t>
            </a:r>
          </a:p>
        </p:txBody>
      </p:sp>
    </p:spTree>
    <p:extLst>
      <p:ext uri="{BB962C8B-B14F-4D97-AF65-F5344CB8AC3E}">
        <p14:creationId xmlns:p14="http://schemas.microsoft.com/office/powerpoint/2010/main" val="34383494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9091" y="251434"/>
            <a:ext cx="7997825" cy="1143000"/>
          </a:xfrm>
        </p:spPr>
        <p:txBody>
          <a:bodyPr>
            <a:normAutofit/>
          </a:bodyPr>
          <a:lstStyle/>
          <a:p>
            <a:pPr algn="ctr"/>
            <a:r>
              <a:rPr kumimoji="1" lang="en-US" altLang="ja-JP" sz="3600" b="1" dirty="0" smtClean="0"/>
              <a:t>Water availability </a:t>
            </a:r>
            <a:endParaRPr kumimoji="1" lang="ja-JP" altLang="en-US" sz="3600" b="1" dirty="0"/>
          </a:p>
        </p:txBody>
      </p:sp>
      <p:sp>
        <p:nvSpPr>
          <p:cNvPr id="4" name="TextBox 3"/>
          <p:cNvSpPr txBox="1"/>
          <p:nvPr/>
        </p:nvSpPr>
        <p:spPr>
          <a:xfrm>
            <a:off x="3891037" y="6332851"/>
            <a:ext cx="2882789" cy="523220"/>
          </a:xfrm>
          <a:prstGeom prst="rect">
            <a:avLst/>
          </a:prstGeom>
          <a:noFill/>
        </p:spPr>
        <p:txBody>
          <a:bodyPr wrap="square" rtlCol="0">
            <a:spAutoFit/>
          </a:bodyPr>
          <a:lstStyle/>
          <a:p>
            <a:r>
              <a:rPr lang="en-US" sz="1400" dirty="0" smtClean="0"/>
              <a:t>Groundwater </a:t>
            </a:r>
            <a:r>
              <a:rPr lang="en-US" sz="1400" dirty="0"/>
              <a:t>abstraction </a:t>
            </a:r>
            <a:r>
              <a:rPr lang="en-US" sz="1400" dirty="0" smtClean="0"/>
              <a:t>in</a:t>
            </a:r>
            <a:br>
              <a:rPr lang="en-US" sz="1400" dirty="0" smtClean="0"/>
            </a:br>
            <a:r>
              <a:rPr lang="en-US" sz="1400" dirty="0" smtClean="0"/>
              <a:t>India</a:t>
            </a:r>
            <a:r>
              <a:rPr lang="en-US" sz="1400" dirty="0"/>
              <a:t>, China and Pakistan</a:t>
            </a:r>
          </a:p>
        </p:txBody>
      </p:sp>
      <p:sp>
        <p:nvSpPr>
          <p:cNvPr id="6" name="TextBox 5"/>
          <p:cNvSpPr txBox="1"/>
          <p:nvPr/>
        </p:nvSpPr>
        <p:spPr>
          <a:xfrm>
            <a:off x="455602" y="1214950"/>
            <a:ext cx="5916598" cy="461665"/>
          </a:xfrm>
          <a:prstGeom prst="rect">
            <a:avLst/>
          </a:prstGeom>
          <a:noFill/>
        </p:spPr>
        <p:txBody>
          <a:bodyPr wrap="square" rtlCol="0">
            <a:spAutoFit/>
          </a:bodyPr>
          <a:lstStyle/>
          <a:p>
            <a:r>
              <a:rPr lang="en-US" sz="2400" b="1" dirty="0" smtClean="0">
                <a:solidFill>
                  <a:srgbClr val="003399"/>
                </a:solidFill>
              </a:rPr>
              <a:t>Groundwater use and over exploitation </a:t>
            </a:r>
            <a:endParaRPr lang="en-US" sz="2400" dirty="0"/>
          </a:p>
        </p:txBody>
      </p:sp>
      <p:sp>
        <p:nvSpPr>
          <p:cNvPr id="18" name="TextBox 17"/>
          <p:cNvSpPr txBox="1"/>
          <p:nvPr/>
        </p:nvSpPr>
        <p:spPr>
          <a:xfrm>
            <a:off x="107504" y="4767465"/>
            <a:ext cx="2808312" cy="2031325"/>
          </a:xfrm>
          <a:prstGeom prst="rect">
            <a:avLst/>
          </a:prstGeom>
          <a:noFill/>
        </p:spPr>
        <p:txBody>
          <a:bodyPr wrap="square" rtlCol="0">
            <a:spAutoFit/>
          </a:bodyPr>
          <a:lstStyle/>
          <a:p>
            <a:r>
              <a:rPr lang="en-US" sz="1400" dirty="0"/>
              <a:t>Groundwater abstraction in </a:t>
            </a:r>
            <a:r>
              <a:rPr lang="en-US" sz="1400" dirty="0" smtClean="0"/>
              <a:t>2050</a:t>
            </a:r>
          </a:p>
          <a:p>
            <a:endParaRPr lang="en-US" sz="1400" dirty="0"/>
          </a:p>
          <a:p>
            <a:r>
              <a:rPr lang="en-US" sz="1400" dirty="0" smtClean="0"/>
              <a:t>Asia totals:</a:t>
            </a:r>
          </a:p>
          <a:p>
            <a:r>
              <a:rPr lang="en-US" sz="1400" dirty="0" smtClean="0"/>
              <a:t>2010: </a:t>
            </a:r>
            <a:r>
              <a:rPr lang="en-US" sz="1400" dirty="0"/>
              <a:t>464 km</a:t>
            </a:r>
            <a:r>
              <a:rPr lang="en-US" sz="1400" baseline="30000" dirty="0"/>
              <a:t>3</a:t>
            </a:r>
            <a:r>
              <a:rPr lang="en-US" sz="1400" dirty="0"/>
              <a:t>/year </a:t>
            </a:r>
            <a:endParaRPr lang="en-US" sz="1400" dirty="0" smtClean="0"/>
          </a:p>
          <a:p>
            <a:r>
              <a:rPr lang="en-US" sz="1400" dirty="0" smtClean="0"/>
              <a:t>2050</a:t>
            </a:r>
            <a:r>
              <a:rPr lang="en-US" sz="1400" dirty="0"/>
              <a:t>: </a:t>
            </a:r>
            <a:r>
              <a:rPr lang="en-US" sz="1400" dirty="0" smtClean="0"/>
              <a:t>645 </a:t>
            </a:r>
            <a:r>
              <a:rPr lang="en-US" sz="1400" dirty="0"/>
              <a:t>km</a:t>
            </a:r>
            <a:r>
              <a:rPr lang="en-US" sz="1400" baseline="30000" dirty="0"/>
              <a:t>3</a:t>
            </a:r>
            <a:r>
              <a:rPr lang="en-US" sz="1400" dirty="0"/>
              <a:t>/year </a:t>
            </a:r>
            <a:endParaRPr lang="en-US" sz="1400" dirty="0" smtClean="0"/>
          </a:p>
          <a:p>
            <a:endParaRPr lang="en-US" sz="1400" dirty="0"/>
          </a:p>
          <a:p>
            <a:endParaRPr lang="en-US" sz="1400" dirty="0" smtClean="0"/>
          </a:p>
          <a:p>
            <a:endParaRPr lang="en-US" sz="1400" dirty="0" smtClean="0"/>
          </a:p>
          <a:p>
            <a:endParaRPr lang="en-US" sz="1400" dirty="0"/>
          </a:p>
        </p:txBody>
      </p:sp>
      <p:pic>
        <p:nvPicPr>
          <p:cNvPr id="8" name="図 69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31665"/>
            <a:ext cx="3828365" cy="3035800"/>
          </a:xfrm>
          <a:prstGeom prst="rect">
            <a:avLst/>
          </a:prstGeom>
          <a:noFill/>
          <a:ln>
            <a:noFill/>
          </a:ln>
        </p:spPr>
      </p:pic>
      <p:pic>
        <p:nvPicPr>
          <p:cNvPr id="9" name="図 700"/>
          <p:cNvPicPr/>
          <p:nvPr/>
        </p:nvPicPr>
        <p:blipFill>
          <a:blip r:embed="rId4">
            <a:extLst>
              <a:ext uri="{28A0092B-C50C-407E-A947-70E740481C1C}">
                <a14:useLocalDpi xmlns:a14="http://schemas.microsoft.com/office/drawing/2010/main" val="0"/>
              </a:ext>
            </a:extLst>
          </a:blip>
          <a:srcRect/>
          <a:stretch>
            <a:fillRect/>
          </a:stretch>
        </p:blipFill>
        <p:spPr bwMode="auto">
          <a:xfrm>
            <a:off x="5039542" y="1700808"/>
            <a:ext cx="4104458" cy="3035800"/>
          </a:xfrm>
          <a:prstGeom prst="rect">
            <a:avLst/>
          </a:prstGeom>
          <a:noFill/>
          <a:ln>
            <a:noFill/>
          </a:ln>
        </p:spPr>
      </p:pic>
      <p:pic>
        <p:nvPicPr>
          <p:cNvPr id="10" name="図 37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3901" y="2956664"/>
            <a:ext cx="3183496" cy="3333500"/>
          </a:xfrm>
          <a:prstGeom prst="rect">
            <a:avLst/>
          </a:prstGeom>
          <a:noFill/>
          <a:ln>
            <a:solidFill>
              <a:schemeClr val="tx1"/>
            </a:solidFill>
          </a:ln>
          <a:effectLst>
            <a:outerShdw blurRad="101600" dist="101600" dir="2700000" algn="tl" rotWithShape="0">
              <a:prstClr val="black">
                <a:alpha val="40000"/>
              </a:prstClr>
            </a:outerShdw>
          </a:effectLst>
        </p:spPr>
      </p:pic>
      <p:sp>
        <p:nvSpPr>
          <p:cNvPr id="11" name="TextBox 10"/>
          <p:cNvSpPr txBox="1"/>
          <p:nvPr/>
        </p:nvSpPr>
        <p:spPr>
          <a:xfrm>
            <a:off x="7091771" y="1161380"/>
            <a:ext cx="1979712" cy="584775"/>
          </a:xfrm>
          <a:prstGeom prst="rect">
            <a:avLst/>
          </a:prstGeom>
          <a:noFill/>
        </p:spPr>
        <p:txBody>
          <a:bodyPr wrap="square" rtlCol="0">
            <a:spAutoFit/>
          </a:bodyPr>
          <a:lstStyle/>
          <a:p>
            <a:r>
              <a:rPr lang="en-US" sz="1600" dirty="0" smtClean="0"/>
              <a:t>Increase compared to 2010</a:t>
            </a:r>
            <a:endParaRPr lang="en-US" sz="1600" dirty="0"/>
          </a:p>
        </p:txBody>
      </p:sp>
    </p:spTree>
    <p:extLst>
      <p:ext uri="{BB962C8B-B14F-4D97-AF65-F5344CB8AC3E}">
        <p14:creationId xmlns:p14="http://schemas.microsoft.com/office/powerpoint/2010/main" val="5546441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768" y="325176"/>
            <a:ext cx="8640959" cy="1143000"/>
          </a:xfrm>
        </p:spPr>
        <p:txBody>
          <a:bodyPr/>
          <a:lstStyle/>
          <a:p>
            <a:r>
              <a:rPr lang="en-US" sz="3200" b="1" dirty="0" smtClean="0"/>
              <a:t>Increasing Demands, Increasing Challenges</a:t>
            </a:r>
            <a:endParaRPr lang="en-US" sz="3200" b="1" dirty="0"/>
          </a:p>
        </p:txBody>
      </p:sp>
      <p:sp>
        <p:nvSpPr>
          <p:cNvPr id="3" name="Content Placeholder 2"/>
          <p:cNvSpPr>
            <a:spLocks noGrp="1"/>
          </p:cNvSpPr>
          <p:nvPr>
            <p:ph idx="1"/>
          </p:nvPr>
        </p:nvSpPr>
        <p:spPr>
          <a:xfrm>
            <a:off x="2033995" y="4370609"/>
            <a:ext cx="2314600" cy="1008112"/>
          </a:xfrm>
        </p:spPr>
        <p:txBody>
          <a:bodyPr>
            <a:noAutofit/>
          </a:bodyPr>
          <a:lstStyle/>
          <a:p>
            <a:pPr marL="457200" lvl="1" indent="0">
              <a:buNone/>
            </a:pPr>
            <a:r>
              <a:rPr lang="en-US" sz="1800" dirty="0" smtClean="0"/>
              <a:t>Domestic water withdrawals in riparian countries increase by </a:t>
            </a:r>
            <a:r>
              <a:rPr lang="en-US" sz="1800" dirty="0" smtClean="0">
                <a:solidFill>
                  <a:srgbClr val="FF0000"/>
                </a:solidFill>
              </a:rPr>
              <a:t>??</a:t>
            </a:r>
          </a:p>
        </p:txBody>
      </p:sp>
      <p:pic>
        <p:nvPicPr>
          <p:cNvPr id="4" name="Picture 3" descr="mus_top"/>
          <p:cNvPicPr>
            <a:picLocks noChangeAspect="1" noChangeArrowheads="1"/>
          </p:cNvPicPr>
          <p:nvPr/>
        </p:nvPicPr>
        <p:blipFill>
          <a:blip r:embed="rId3" cstate="print"/>
          <a:srcRect/>
          <a:stretch>
            <a:fillRect/>
          </a:stretch>
        </p:blipFill>
        <p:spPr bwMode="auto">
          <a:xfrm>
            <a:off x="2403717" y="2719896"/>
            <a:ext cx="2016224" cy="1312229"/>
          </a:xfrm>
          <a:prstGeom prst="rect">
            <a:avLst/>
          </a:prstGeom>
          <a:noFill/>
        </p:spPr>
      </p:pic>
      <p:pic>
        <p:nvPicPr>
          <p:cNvPr id="5" name="Picture 4" descr="evs"/>
          <p:cNvPicPr>
            <a:picLocks noChangeArrowheads="1"/>
          </p:cNvPicPr>
          <p:nvPr/>
        </p:nvPicPr>
        <p:blipFill>
          <a:blip r:embed="rId4" cstate="print"/>
          <a:srcRect/>
          <a:stretch>
            <a:fillRect/>
          </a:stretch>
        </p:blipFill>
        <p:spPr bwMode="auto">
          <a:xfrm>
            <a:off x="4683125" y="2718125"/>
            <a:ext cx="2016000" cy="1314000"/>
          </a:xfrm>
          <a:prstGeom prst="rect">
            <a:avLst/>
          </a:prstGeom>
          <a:solidFill>
            <a:srgbClr val="003366">
              <a:alpha val="50000"/>
            </a:srgbClr>
          </a:solidFill>
          <a:ln w="9525">
            <a:noFill/>
            <a:miter lim="800000"/>
            <a:headEnd/>
            <a:tailEnd/>
          </a:ln>
        </p:spPr>
      </p:pic>
      <p:pic>
        <p:nvPicPr>
          <p:cNvPr id="3074" name="Picture 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310" y="2689623"/>
            <a:ext cx="2016223" cy="131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bwMode="auto">
          <a:xfrm>
            <a:off x="-246036" y="4399111"/>
            <a:ext cx="2530624" cy="2079848"/>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marL="457200" marR="0" lvl="1" indent="0" algn="l" defTabSz="914400" rtl="0" eaLnBrk="0" fontAlgn="base" latinLnBrk="0" hangingPunct="0">
              <a:lnSpc>
                <a:spcPct val="100000"/>
              </a:lnSpc>
              <a:spcBef>
                <a:spcPct val="20000"/>
              </a:spcBef>
              <a:spcAft>
                <a:spcPct val="0"/>
              </a:spcAft>
              <a:buClrTx/>
              <a:buSzTx/>
              <a:buFontTx/>
              <a:buNone/>
              <a:tabLst/>
              <a:defRPr/>
            </a:pPr>
            <a:r>
              <a:rPr kumimoji="0" lang="en-US" b="0" i="0" u="none" strike="noStrike" kern="0" cap="none" spc="0" normalizeH="0" baseline="0" noProof="0" dirty="0" smtClean="0">
                <a:ln>
                  <a:noFill/>
                </a:ln>
                <a:solidFill>
                  <a:srgbClr val="003399"/>
                </a:solidFill>
                <a:effectLst/>
                <a:uLnTx/>
                <a:uFillTx/>
                <a:latin typeface="Arial" pitchFamily="34" charset="0"/>
                <a:cs typeface="Arial" pitchFamily="34" charset="0"/>
              </a:rPr>
              <a:t>Agricultural water requirements in riparian countries increase due to irrigated land expansion </a:t>
            </a:r>
            <a:r>
              <a:rPr kumimoji="0" lang="en-US" b="0" i="0" u="none" strike="noStrike" kern="0" cap="none" spc="0" normalizeH="0" baseline="0" noProof="0" dirty="0" smtClean="0">
                <a:ln>
                  <a:noFill/>
                </a:ln>
                <a:solidFill>
                  <a:srgbClr val="FF0000"/>
                </a:solidFill>
                <a:effectLst/>
                <a:uLnTx/>
                <a:uFillTx/>
                <a:latin typeface="Arial" pitchFamily="34" charset="0"/>
                <a:cs typeface="Arial" pitchFamily="34" charset="0"/>
              </a:rPr>
              <a:t>??</a:t>
            </a:r>
            <a:endParaRPr kumimoji="0" lang="en-US" b="0" i="0" u="none" strike="noStrike" kern="0" cap="none" spc="0" normalizeH="0" baseline="0" noProof="0" dirty="0">
              <a:ln>
                <a:noFill/>
              </a:ln>
              <a:solidFill>
                <a:srgbClr val="FF0000"/>
              </a:solidFill>
              <a:effectLst/>
              <a:uLnTx/>
              <a:uFillTx/>
              <a:latin typeface="Arial" pitchFamily="34" charset="0"/>
              <a:cs typeface="Arial" pitchFamily="34" charset="0"/>
            </a:endParaRPr>
          </a:p>
        </p:txBody>
      </p:sp>
      <p:sp>
        <p:nvSpPr>
          <p:cNvPr id="9" name="Content Placeholder 2"/>
          <p:cNvSpPr txBox="1">
            <a:spLocks/>
          </p:cNvSpPr>
          <p:nvPr/>
        </p:nvSpPr>
        <p:spPr bwMode="auto">
          <a:xfrm>
            <a:off x="4216176" y="4376287"/>
            <a:ext cx="2448272" cy="100811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marL="457200" marR="0" lvl="1" indent="0" algn="l" defTabSz="914400" rtl="0" eaLnBrk="0" fontAlgn="base" latinLnBrk="0" hangingPunct="0">
              <a:lnSpc>
                <a:spcPct val="100000"/>
              </a:lnSpc>
              <a:spcBef>
                <a:spcPct val="20000"/>
              </a:spcBef>
              <a:spcAft>
                <a:spcPct val="0"/>
              </a:spcAft>
              <a:buClrTx/>
              <a:buSzTx/>
              <a:buFontTx/>
              <a:buNone/>
              <a:tabLst/>
              <a:defRPr/>
            </a:pPr>
            <a:r>
              <a:rPr kumimoji="0" lang="en-US" b="0" i="0" u="none" strike="noStrike" kern="0" cap="none" spc="0" normalizeH="0" baseline="0" noProof="0" dirty="0" smtClean="0">
                <a:ln>
                  <a:noFill/>
                </a:ln>
                <a:solidFill>
                  <a:srgbClr val="003399"/>
                </a:solidFill>
                <a:effectLst/>
                <a:uLnTx/>
                <a:uFillTx/>
                <a:latin typeface="Arial" pitchFamily="34" charset="0"/>
                <a:cs typeface="Arial" pitchFamily="34" charset="0"/>
              </a:rPr>
              <a:t>Industrial water withdrawals in </a:t>
            </a:r>
            <a:r>
              <a:rPr lang="en-US" kern="0" noProof="0" dirty="0" smtClean="0">
                <a:solidFill>
                  <a:srgbClr val="003399"/>
                </a:solidFill>
                <a:latin typeface="Arial" pitchFamily="34" charset="0"/>
                <a:cs typeface="Arial" pitchFamily="34" charset="0"/>
              </a:rPr>
              <a:t>riparian</a:t>
            </a:r>
            <a:r>
              <a:rPr lang="en-US" kern="0" dirty="0" smtClean="0">
                <a:solidFill>
                  <a:srgbClr val="003399"/>
                </a:solidFill>
                <a:latin typeface="Arial" pitchFamily="34" charset="0"/>
                <a:cs typeface="Arial" pitchFamily="34" charset="0"/>
              </a:rPr>
              <a:t> countries</a:t>
            </a:r>
            <a:r>
              <a:rPr kumimoji="0" lang="en-US" b="0" i="0" u="none" strike="noStrike" kern="0" cap="none" spc="0" normalizeH="0" baseline="0" noProof="0" dirty="0" smtClean="0">
                <a:ln>
                  <a:noFill/>
                </a:ln>
                <a:solidFill>
                  <a:srgbClr val="003399"/>
                </a:solidFill>
                <a:effectLst/>
                <a:uLnTx/>
                <a:uFillTx/>
                <a:latin typeface="Arial" pitchFamily="34" charset="0"/>
                <a:cs typeface="Arial" pitchFamily="34" charset="0"/>
              </a:rPr>
              <a:t> increase by a factor </a:t>
            </a:r>
            <a:r>
              <a:rPr lang="en-US" kern="0" dirty="0" smtClean="0">
                <a:solidFill>
                  <a:srgbClr val="FF0000"/>
                </a:solidFill>
                <a:latin typeface="Arial" pitchFamily="34" charset="0"/>
                <a:cs typeface="Arial" pitchFamily="34" charset="0"/>
              </a:rPr>
              <a:t>??</a:t>
            </a:r>
            <a:endParaRPr kumimoji="0" lang="en-US" b="0" i="0" u="none" strike="noStrike" kern="0" cap="none" spc="0" normalizeH="0" baseline="0" noProof="0" dirty="0" smtClean="0">
              <a:ln>
                <a:noFill/>
              </a:ln>
              <a:solidFill>
                <a:srgbClr val="FF0000"/>
              </a:solidFill>
              <a:effectLst/>
              <a:uLnTx/>
              <a:uFillTx/>
              <a:latin typeface="Arial" pitchFamily="34" charset="0"/>
              <a:cs typeface="Arial" pitchFamily="34" charset="0"/>
            </a:endParaRPr>
          </a:p>
        </p:txBody>
      </p:sp>
      <p:sp>
        <p:nvSpPr>
          <p:cNvPr id="6" name="TextBox 5"/>
          <p:cNvSpPr txBox="1"/>
          <p:nvPr/>
        </p:nvSpPr>
        <p:spPr>
          <a:xfrm>
            <a:off x="114463" y="2247285"/>
            <a:ext cx="8794734" cy="369332"/>
          </a:xfrm>
          <a:prstGeom prst="rect">
            <a:avLst/>
          </a:prstGeom>
          <a:noFill/>
        </p:spPr>
        <p:txBody>
          <a:bodyPr wrap="square" rtlCol="0">
            <a:spAutoFit/>
          </a:bodyPr>
          <a:lstStyle/>
          <a:p>
            <a:r>
              <a:rPr lang="en-US" dirty="0"/>
              <a:t>Food </a:t>
            </a:r>
            <a:r>
              <a:rPr lang="en-US" dirty="0" smtClean="0"/>
              <a:t>		  Domestic                          Energy &amp; Industry        Ecology   </a:t>
            </a:r>
            <a:endParaRPr lang="en-US" dirty="0"/>
          </a:p>
        </p:txBody>
      </p:sp>
      <p:sp>
        <p:nvSpPr>
          <p:cNvPr id="11" name="TextBox 10"/>
          <p:cNvSpPr txBox="1"/>
          <p:nvPr/>
        </p:nvSpPr>
        <p:spPr>
          <a:xfrm>
            <a:off x="1461344" y="1314909"/>
            <a:ext cx="7455815" cy="646331"/>
          </a:xfrm>
          <a:prstGeom prst="rect">
            <a:avLst/>
          </a:prstGeom>
          <a:noFill/>
        </p:spPr>
        <p:txBody>
          <a:bodyPr wrap="square" rtlCol="0">
            <a:spAutoFit/>
          </a:bodyPr>
          <a:lstStyle/>
          <a:p>
            <a:r>
              <a:rPr lang="en-US" dirty="0" smtClean="0"/>
              <a:t>   Human needs                                                          Ecological </a:t>
            </a:r>
            <a:r>
              <a:rPr lang="en-US" dirty="0"/>
              <a:t>Health</a:t>
            </a:r>
          </a:p>
          <a:p>
            <a:endParaRPr lang="en-US" dirty="0"/>
          </a:p>
        </p:txBody>
      </p:sp>
      <p:sp>
        <p:nvSpPr>
          <p:cNvPr id="13" name="Content Placeholder 2"/>
          <p:cNvSpPr txBox="1">
            <a:spLocks/>
          </p:cNvSpPr>
          <p:nvPr/>
        </p:nvSpPr>
        <p:spPr bwMode="auto">
          <a:xfrm>
            <a:off x="6468888" y="4387178"/>
            <a:ext cx="2448272" cy="1747847"/>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marL="457200" marR="0" lvl="1" indent="0" algn="l" defTabSz="914400" rtl="0" eaLnBrk="0" fontAlgn="base" latinLnBrk="0" hangingPunct="0">
              <a:lnSpc>
                <a:spcPct val="100000"/>
              </a:lnSpc>
              <a:spcBef>
                <a:spcPct val="20000"/>
              </a:spcBef>
              <a:spcAft>
                <a:spcPct val="0"/>
              </a:spcAft>
              <a:buClrTx/>
              <a:buSzTx/>
              <a:buFontTx/>
              <a:buNone/>
              <a:tabLst/>
              <a:defRPr/>
            </a:pPr>
            <a:r>
              <a:rPr kumimoji="0" lang="en-US" b="0" i="0" u="none" strike="noStrike" kern="0" cap="none" spc="0" normalizeH="0" baseline="0" noProof="0" dirty="0" smtClean="0">
                <a:ln>
                  <a:noFill/>
                </a:ln>
                <a:solidFill>
                  <a:srgbClr val="003399"/>
                </a:solidFill>
                <a:effectLst/>
                <a:uLnTx/>
                <a:uFillTx/>
                <a:latin typeface="Arial" pitchFamily="34" charset="0"/>
                <a:cs typeface="Arial" pitchFamily="34" charset="0"/>
              </a:rPr>
              <a:t>Loss</a:t>
            </a:r>
            <a:r>
              <a:rPr kumimoji="0" lang="en-US" b="0" i="0" u="none" strike="noStrike" kern="0" cap="none" spc="0" normalizeH="0" noProof="0" dirty="0" smtClean="0">
                <a:ln>
                  <a:noFill/>
                </a:ln>
                <a:solidFill>
                  <a:srgbClr val="003399"/>
                </a:solidFill>
                <a:effectLst/>
                <a:uLnTx/>
                <a:uFillTx/>
                <a:latin typeface="Arial" pitchFamily="34" charset="0"/>
                <a:cs typeface="Arial" pitchFamily="34" charset="0"/>
              </a:rPr>
              <a:t> </a:t>
            </a:r>
            <a:r>
              <a:rPr kumimoji="0" lang="en-US" b="0" i="0" u="none" strike="noStrike" kern="0" cap="none" spc="0" normalizeH="0" baseline="0" noProof="0" dirty="0" smtClean="0">
                <a:ln>
                  <a:noFill/>
                </a:ln>
                <a:solidFill>
                  <a:srgbClr val="003399"/>
                </a:solidFill>
                <a:effectLst/>
                <a:uLnTx/>
                <a:uFillTx/>
                <a:latin typeface="Arial" pitchFamily="34" charset="0"/>
                <a:cs typeface="Arial" pitchFamily="34" charset="0"/>
              </a:rPr>
              <a:t>of wetlands and</a:t>
            </a:r>
            <a:r>
              <a:rPr kumimoji="0" lang="en-US" b="0" i="0" u="none" strike="noStrike" kern="0" cap="none" spc="0" normalizeH="0" noProof="0" dirty="0" smtClean="0">
                <a:ln>
                  <a:noFill/>
                </a:ln>
                <a:solidFill>
                  <a:srgbClr val="003399"/>
                </a:solidFill>
                <a:effectLst/>
                <a:uLnTx/>
                <a:uFillTx/>
                <a:latin typeface="Arial" pitchFamily="34" charset="0"/>
                <a:cs typeface="Arial" pitchFamily="34" charset="0"/>
              </a:rPr>
              <a:t> </a:t>
            </a:r>
            <a:r>
              <a:rPr lang="en-US" kern="0" dirty="0" smtClean="0">
                <a:solidFill>
                  <a:srgbClr val="003399"/>
                </a:solidFill>
                <a:latin typeface="Arial" pitchFamily="34" charset="0"/>
                <a:cs typeface="Arial" pitchFamily="34" charset="0"/>
              </a:rPr>
              <a:t>biodiversity</a:t>
            </a:r>
            <a:r>
              <a:rPr kumimoji="0" lang="en-US" b="0" i="0" u="none" strike="noStrike" kern="0" cap="none" spc="0" normalizeH="0" baseline="0" noProof="0" dirty="0" smtClean="0">
                <a:ln>
                  <a:noFill/>
                </a:ln>
                <a:solidFill>
                  <a:srgbClr val="003399"/>
                </a:solidFill>
                <a:effectLst/>
                <a:uLnTx/>
                <a:uFillTx/>
                <a:latin typeface="Arial" pitchFamily="34" charset="0"/>
                <a:cs typeface="Arial" pitchFamily="34" charset="0"/>
              </a:rPr>
              <a:t> </a:t>
            </a:r>
          </a:p>
          <a:p>
            <a:pPr marL="457200" marR="0" lvl="1" indent="0" algn="l" defTabSz="914400" rtl="0" eaLnBrk="0" fontAlgn="base" latinLnBrk="0" hangingPunct="0">
              <a:lnSpc>
                <a:spcPct val="100000"/>
              </a:lnSpc>
              <a:spcBef>
                <a:spcPct val="20000"/>
              </a:spcBef>
              <a:spcAft>
                <a:spcPct val="0"/>
              </a:spcAft>
              <a:buClrTx/>
              <a:buSzTx/>
              <a:buFontTx/>
              <a:buNone/>
              <a:tabLst/>
              <a:defRPr/>
            </a:pPr>
            <a:r>
              <a:rPr lang="en-US" kern="0" dirty="0" smtClean="0">
                <a:solidFill>
                  <a:srgbClr val="003399"/>
                </a:solidFill>
                <a:latin typeface="Arial" pitchFamily="34" charset="0"/>
                <a:cs typeface="Arial" pitchFamily="34" charset="0"/>
              </a:rPr>
              <a:t>River flow significantly reduced overall and seasonal</a:t>
            </a:r>
          </a:p>
          <a:p>
            <a:pPr marL="457200" marR="0" lvl="1" indent="0" algn="l" defTabSz="914400" rtl="0" eaLnBrk="0" fontAlgn="base" latinLnBrk="0" hangingPunct="0">
              <a:lnSpc>
                <a:spcPct val="100000"/>
              </a:lnSpc>
              <a:spcBef>
                <a:spcPct val="20000"/>
              </a:spcBef>
              <a:spcAft>
                <a:spcPct val="0"/>
              </a:spcAft>
              <a:buClrTx/>
              <a:buSzTx/>
              <a:buFontTx/>
              <a:buNone/>
              <a:tabLst/>
              <a:defRPr/>
            </a:pPr>
            <a:r>
              <a:rPr kumimoji="0" lang="en-US" b="0" i="0" u="none" strike="noStrike" kern="0" cap="none" spc="0" normalizeH="0" baseline="0" noProof="0" dirty="0" smtClean="0">
                <a:ln>
                  <a:noFill/>
                </a:ln>
                <a:solidFill>
                  <a:srgbClr val="003399"/>
                </a:solidFill>
                <a:effectLst/>
                <a:uLnTx/>
                <a:uFillTx/>
                <a:latin typeface="Arial" pitchFamily="34" charset="0"/>
                <a:cs typeface="Arial" pitchFamily="34" charset="0"/>
              </a:rPr>
              <a:t>Concept</a:t>
            </a:r>
            <a:r>
              <a:rPr kumimoji="0" lang="en-US" b="0" i="0" u="none" strike="noStrike" kern="0" cap="none" spc="0" normalizeH="0" noProof="0" dirty="0" smtClean="0">
                <a:ln>
                  <a:noFill/>
                </a:ln>
                <a:solidFill>
                  <a:srgbClr val="003399"/>
                </a:solidFill>
                <a:effectLst/>
                <a:uLnTx/>
                <a:uFillTx/>
                <a:latin typeface="Arial" pitchFamily="34" charset="0"/>
                <a:cs typeface="Arial" pitchFamily="34" charset="0"/>
              </a:rPr>
              <a:t> of environmental flow</a:t>
            </a:r>
            <a:endParaRPr kumimoji="0" lang="en-US" b="0" i="0" u="none" strike="noStrike" kern="0" cap="none" spc="0" normalizeH="0" baseline="0" noProof="0" dirty="0" smtClean="0">
              <a:ln>
                <a:noFill/>
              </a:ln>
              <a:solidFill>
                <a:srgbClr val="003399"/>
              </a:solidFill>
              <a:effectLst/>
              <a:uLnTx/>
              <a:uFillTx/>
              <a:latin typeface="Arial" pitchFamily="34" charset="0"/>
              <a:cs typeface="Arial" pitchFamily="34" charset="0"/>
            </a:endParaRPr>
          </a:p>
        </p:txBody>
      </p:sp>
      <p:pic>
        <p:nvPicPr>
          <p:cNvPr id="15" name="Picture 14"/>
          <p:cNvPicPr>
            <a:picLocks noChangeAspect="1"/>
          </p:cNvPicPr>
          <p:nvPr/>
        </p:nvPicPr>
        <p:blipFill>
          <a:blip r:embed="rId6"/>
          <a:stretch>
            <a:fillRect/>
          </a:stretch>
        </p:blipFill>
        <p:spPr>
          <a:xfrm>
            <a:off x="6942830" y="2718125"/>
            <a:ext cx="1974329" cy="1314000"/>
          </a:xfrm>
          <a:prstGeom prst="rect">
            <a:avLst/>
          </a:prstGeom>
        </p:spPr>
      </p:pic>
      <p:pic>
        <p:nvPicPr>
          <p:cNvPr id="17" name="Picture 16"/>
          <p:cNvPicPr>
            <a:picLocks noChangeAspect="1"/>
          </p:cNvPicPr>
          <p:nvPr/>
        </p:nvPicPr>
        <p:blipFill>
          <a:blip r:embed="rId7"/>
          <a:stretch>
            <a:fillRect/>
          </a:stretch>
        </p:blipFill>
        <p:spPr>
          <a:xfrm>
            <a:off x="3855929" y="938267"/>
            <a:ext cx="1835196" cy="1152146"/>
          </a:xfrm>
          <a:prstGeom prst="rect">
            <a:avLst/>
          </a:prstGeom>
        </p:spPr>
      </p:pic>
    </p:spTree>
    <p:extLst>
      <p:ext uri="{BB962C8B-B14F-4D97-AF65-F5344CB8AC3E}">
        <p14:creationId xmlns:p14="http://schemas.microsoft.com/office/powerpoint/2010/main" val="3837525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Document\Article\NATGEO\Global_Water_Wedge\WadaY_etal_2014\ngeo2241-f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552654"/>
            <a:ext cx="7732449" cy="39329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8682" y="4500026"/>
            <a:ext cx="8839200" cy="2092881"/>
          </a:xfrm>
          <a:prstGeom prst="rect">
            <a:avLst/>
          </a:prstGeom>
          <a:noFill/>
        </p:spPr>
        <p:txBody>
          <a:bodyPr wrap="square" rtlCol="0">
            <a:spAutoFit/>
          </a:bodyPr>
          <a:lstStyle/>
          <a:p>
            <a:pPr>
              <a:spcAft>
                <a:spcPts val="300"/>
              </a:spcAft>
            </a:pPr>
            <a:r>
              <a:rPr lang="en-US" sz="1600" b="1" dirty="0" smtClean="0">
                <a:solidFill>
                  <a:srgbClr val="000000"/>
                </a:solidFill>
                <a:ea typeface="ＭＳ Ｐゴシック" pitchFamily="50" charset="-128"/>
              </a:rPr>
              <a:t>We </a:t>
            </a:r>
            <a:r>
              <a:rPr lang="en-US" sz="1600" b="1" dirty="0">
                <a:solidFill>
                  <a:srgbClr val="000000"/>
                </a:solidFill>
                <a:ea typeface="ＭＳ Ｐゴシック" pitchFamily="50" charset="-128"/>
              </a:rPr>
              <a:t>present six </a:t>
            </a:r>
            <a:r>
              <a:rPr lang="en-US" sz="1600" b="1" dirty="0" smtClean="0">
                <a:solidFill>
                  <a:srgbClr val="000000"/>
                </a:solidFill>
                <a:ea typeface="ＭＳ Ｐゴシック" pitchFamily="50" charset="-128"/>
              </a:rPr>
              <a:t>strategies (planned, not autonomous), </a:t>
            </a:r>
            <a:r>
              <a:rPr lang="en-US" sz="1600" b="1" dirty="0">
                <a:solidFill>
                  <a:srgbClr val="000000"/>
                </a:solidFill>
                <a:ea typeface="ＭＳ Ｐゴシック" pitchFamily="50" charset="-128"/>
              </a:rPr>
              <a:t>or water-stress wedges, that collectively lead to a reduction in the population affected by water stress by </a:t>
            </a:r>
            <a:r>
              <a:rPr lang="en-US" sz="1600" b="1" dirty="0" smtClean="0">
                <a:solidFill>
                  <a:srgbClr val="000000"/>
                </a:solidFill>
                <a:ea typeface="ＭＳ Ｐゴシック" pitchFamily="50" charset="-128"/>
              </a:rPr>
              <a:t>2050. </a:t>
            </a:r>
          </a:p>
          <a:p>
            <a:r>
              <a:rPr lang="en-US" sz="1600" b="1" dirty="0" smtClean="0">
                <a:solidFill>
                  <a:srgbClr val="000000"/>
                </a:solidFill>
                <a:ea typeface="ＭＳ Ｐゴシック" pitchFamily="50" charset="-128"/>
              </a:rPr>
              <a:t> </a:t>
            </a:r>
            <a:r>
              <a:rPr lang="en-US" sz="1500" b="1" dirty="0" smtClean="0">
                <a:solidFill>
                  <a:srgbClr val="000000"/>
                </a:solidFill>
                <a:ea typeface="ＭＳ Ｐゴシック" pitchFamily="50" charset="-128"/>
              </a:rPr>
              <a:t>- Water </a:t>
            </a:r>
            <a:r>
              <a:rPr lang="en-US" sz="1500" b="1" dirty="0">
                <a:solidFill>
                  <a:srgbClr val="000000"/>
                </a:solidFill>
                <a:ea typeface="ＭＳ Ｐゴシック" pitchFamily="50" charset="-128"/>
              </a:rPr>
              <a:t>productivity – </a:t>
            </a:r>
            <a:r>
              <a:rPr lang="en-US" sz="1500" b="1" dirty="0" smtClean="0">
                <a:solidFill>
                  <a:srgbClr val="000000"/>
                </a:solidFill>
                <a:ea typeface="ＭＳ Ｐゴシック" pitchFamily="50" charset="-128"/>
              </a:rPr>
              <a:t>crop per drop</a:t>
            </a:r>
          </a:p>
          <a:p>
            <a:r>
              <a:rPr lang="en-US" sz="1500" b="1" dirty="0">
                <a:solidFill>
                  <a:srgbClr val="000000"/>
                </a:solidFill>
                <a:ea typeface="ＭＳ Ｐゴシック" pitchFamily="50" charset="-128"/>
              </a:rPr>
              <a:t> </a:t>
            </a:r>
            <a:r>
              <a:rPr lang="en-US" sz="1500" b="1" dirty="0" smtClean="0">
                <a:solidFill>
                  <a:srgbClr val="000000"/>
                </a:solidFill>
                <a:ea typeface="ＭＳ Ｐゴシック" pitchFamily="50" charset="-128"/>
              </a:rPr>
              <a:t>- Irrigation efficiency – decrease losses</a:t>
            </a:r>
          </a:p>
          <a:p>
            <a:r>
              <a:rPr lang="en-US" sz="1500" b="1" dirty="0">
                <a:solidFill>
                  <a:srgbClr val="000000"/>
                </a:solidFill>
                <a:ea typeface="ＭＳ Ｐゴシック" pitchFamily="50" charset="-128"/>
              </a:rPr>
              <a:t> </a:t>
            </a:r>
            <a:r>
              <a:rPr lang="en-US" sz="1500" b="1" dirty="0" smtClean="0">
                <a:solidFill>
                  <a:srgbClr val="000000"/>
                </a:solidFill>
                <a:ea typeface="ＭＳ Ｐゴシック" pitchFamily="50" charset="-128"/>
              </a:rPr>
              <a:t>- Water use intensity – industry and domestic</a:t>
            </a:r>
          </a:p>
          <a:p>
            <a:pPr>
              <a:spcAft>
                <a:spcPts val="300"/>
              </a:spcAft>
            </a:pPr>
            <a:r>
              <a:rPr lang="en-US" sz="1500" b="1" dirty="0">
                <a:solidFill>
                  <a:srgbClr val="000000"/>
                </a:solidFill>
                <a:ea typeface="ＭＳ Ｐゴシック" pitchFamily="50" charset="-128"/>
              </a:rPr>
              <a:t> - </a:t>
            </a:r>
            <a:r>
              <a:rPr lang="en-US" sz="1500" b="1" dirty="0" smtClean="0">
                <a:solidFill>
                  <a:srgbClr val="000000"/>
                </a:solidFill>
                <a:ea typeface="ＭＳ Ｐゴシック" pitchFamily="50" charset="-128"/>
              </a:rPr>
              <a:t>Population growth</a:t>
            </a:r>
          </a:p>
          <a:p>
            <a:r>
              <a:rPr lang="en-US" sz="1600" b="1" dirty="0" smtClean="0">
                <a:solidFill>
                  <a:srgbClr val="000000"/>
                </a:solidFill>
                <a:ea typeface="ＭＳ Ｐゴシック" pitchFamily="50" charset="-128"/>
              </a:rPr>
              <a:t> - Reservoir storage</a:t>
            </a:r>
          </a:p>
          <a:p>
            <a:r>
              <a:rPr lang="en-US" sz="1600" b="1" dirty="0">
                <a:solidFill>
                  <a:srgbClr val="000000"/>
                </a:solidFill>
                <a:ea typeface="ＭＳ Ｐゴシック" pitchFamily="50" charset="-128"/>
              </a:rPr>
              <a:t> </a:t>
            </a:r>
            <a:r>
              <a:rPr lang="en-US" sz="1600" b="1" dirty="0" smtClean="0">
                <a:solidFill>
                  <a:srgbClr val="000000"/>
                </a:solidFill>
                <a:ea typeface="ＭＳ Ｐゴシック" pitchFamily="50" charset="-128"/>
              </a:rPr>
              <a:t>- Desalination</a:t>
            </a:r>
          </a:p>
        </p:txBody>
      </p:sp>
      <p:sp>
        <p:nvSpPr>
          <p:cNvPr id="5" name="TextBox 4"/>
          <p:cNvSpPr txBox="1"/>
          <p:nvPr/>
        </p:nvSpPr>
        <p:spPr>
          <a:xfrm>
            <a:off x="5148065" y="6474822"/>
            <a:ext cx="3919735" cy="276999"/>
          </a:xfrm>
          <a:prstGeom prst="rect">
            <a:avLst/>
          </a:prstGeom>
          <a:noFill/>
        </p:spPr>
        <p:txBody>
          <a:bodyPr wrap="square" rtlCol="0">
            <a:spAutoFit/>
          </a:bodyPr>
          <a:lstStyle/>
          <a:p>
            <a:pPr algn="r"/>
            <a:r>
              <a:rPr lang="nl-NL" sz="1200" b="1" i="1" dirty="0" smtClean="0">
                <a:solidFill>
                  <a:srgbClr val="000000"/>
                </a:solidFill>
                <a:ea typeface="ＭＳ Ｐゴシック" pitchFamily="50" charset="-128"/>
              </a:rPr>
              <a:t>Source: Wada et al. 2014 </a:t>
            </a:r>
            <a:endParaRPr lang="nl-NL" sz="1200" b="1" i="1" dirty="0">
              <a:solidFill>
                <a:srgbClr val="000000"/>
              </a:solidFill>
              <a:ea typeface="ＭＳ Ｐゴシック" pitchFamily="50" charset="-128"/>
            </a:endParaRPr>
          </a:p>
        </p:txBody>
      </p:sp>
      <p:sp>
        <p:nvSpPr>
          <p:cNvPr id="2" name="Rectangle 1"/>
          <p:cNvSpPr/>
          <p:nvPr/>
        </p:nvSpPr>
        <p:spPr>
          <a:xfrm>
            <a:off x="251520" y="5085184"/>
            <a:ext cx="4775448" cy="93292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7" name="Rectangle 6"/>
          <p:cNvSpPr/>
          <p:nvPr/>
        </p:nvSpPr>
        <p:spPr>
          <a:xfrm>
            <a:off x="251520" y="6021288"/>
            <a:ext cx="4775448" cy="5760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3" name="Rectangle 2"/>
          <p:cNvSpPr/>
          <p:nvPr/>
        </p:nvSpPr>
        <p:spPr>
          <a:xfrm>
            <a:off x="5292080" y="5661248"/>
            <a:ext cx="2880320" cy="720080"/>
          </a:xfrm>
          <a:prstGeom prst="rect">
            <a:avLst/>
          </a:prstGeom>
          <a:no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FF9900"/>
                </a:solidFill>
              </a:rPr>
              <a:t>Soft </a:t>
            </a:r>
            <a:r>
              <a:rPr lang="nl-NL" b="1" dirty="0" err="1" smtClean="0">
                <a:solidFill>
                  <a:srgbClr val="FF9900"/>
                </a:solidFill>
              </a:rPr>
              <a:t>path</a:t>
            </a:r>
            <a:r>
              <a:rPr lang="nl-NL" b="1" dirty="0" smtClean="0">
                <a:solidFill>
                  <a:srgbClr val="FF9900"/>
                </a:solidFill>
              </a:rPr>
              <a:t> </a:t>
            </a:r>
            <a:r>
              <a:rPr lang="nl-NL" b="1" dirty="0" smtClean="0">
                <a:solidFill>
                  <a:srgbClr val="000000"/>
                </a:solidFill>
              </a:rPr>
              <a:t>vs. </a:t>
            </a:r>
            <a:r>
              <a:rPr lang="nl-NL" b="1" dirty="0" smtClean="0">
                <a:solidFill>
                  <a:srgbClr val="FF0000"/>
                </a:solidFill>
              </a:rPr>
              <a:t>Hard </a:t>
            </a:r>
            <a:r>
              <a:rPr lang="nl-NL" b="1" dirty="0" err="1" smtClean="0">
                <a:solidFill>
                  <a:srgbClr val="FF0000"/>
                </a:solidFill>
              </a:rPr>
              <a:t>path</a:t>
            </a:r>
            <a:endParaRPr lang="nl-NL" b="1" dirty="0">
              <a:solidFill>
                <a:srgbClr val="FF0000"/>
              </a:solidFill>
            </a:endParaRPr>
          </a:p>
        </p:txBody>
      </p:sp>
      <p:sp>
        <p:nvSpPr>
          <p:cNvPr id="8" name="Rectangle 7"/>
          <p:cNvSpPr/>
          <p:nvPr/>
        </p:nvSpPr>
        <p:spPr>
          <a:xfrm>
            <a:off x="5220072" y="3140968"/>
            <a:ext cx="2592288" cy="64807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err="1" smtClean="0">
                <a:solidFill>
                  <a:srgbClr val="000000"/>
                </a:solidFill>
              </a:rPr>
              <a:t>Each</a:t>
            </a:r>
            <a:r>
              <a:rPr lang="nl-NL" sz="2000" b="1" dirty="0" smtClean="0">
                <a:solidFill>
                  <a:srgbClr val="000000"/>
                </a:solidFill>
              </a:rPr>
              <a:t> solution </a:t>
            </a:r>
          </a:p>
          <a:p>
            <a:pPr algn="ctr"/>
            <a:r>
              <a:rPr lang="nl-NL" sz="2000" b="1" dirty="0" smtClean="0">
                <a:solidFill>
                  <a:srgbClr val="000000"/>
                </a:solidFill>
              </a:rPr>
              <a:t>= 2% </a:t>
            </a:r>
            <a:r>
              <a:rPr lang="nl-NL" sz="2000" b="1" dirty="0" err="1" smtClean="0">
                <a:solidFill>
                  <a:srgbClr val="000000"/>
                </a:solidFill>
              </a:rPr>
              <a:t>reduction</a:t>
            </a:r>
            <a:endParaRPr lang="nl-NL" sz="2000" b="1" dirty="0">
              <a:solidFill>
                <a:srgbClr val="000000"/>
              </a:solidFill>
            </a:endParaRPr>
          </a:p>
        </p:txBody>
      </p:sp>
      <p:sp>
        <p:nvSpPr>
          <p:cNvPr id="11" name="Rectangle 2"/>
          <p:cNvSpPr txBox="1">
            <a:spLocks noChangeArrowheads="1"/>
          </p:cNvSpPr>
          <p:nvPr/>
        </p:nvSpPr>
        <p:spPr bwMode="auto">
          <a:xfrm>
            <a:off x="145645" y="3583"/>
            <a:ext cx="88392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US" altLang="ja-JP" sz="3200" b="1" kern="0" dirty="0" smtClean="0">
                <a:solidFill>
                  <a:srgbClr val="003399"/>
                </a:solidFill>
                <a:ea typeface="ＭＳ Ｐゴシック" pitchFamily="50" charset="-128"/>
              </a:rPr>
              <a:t>Is it possible to reduce </a:t>
            </a:r>
            <a:r>
              <a:rPr lang="en-US" altLang="ja-JP" sz="3200" b="1" kern="0" dirty="0">
                <a:solidFill>
                  <a:srgbClr val="003399"/>
                </a:solidFill>
                <a:ea typeface="ＭＳ Ｐゴシック" pitchFamily="50" charset="-128"/>
              </a:rPr>
              <a:t>water scarcity </a:t>
            </a:r>
            <a:r>
              <a:rPr lang="en-US" altLang="ja-JP" sz="3200" b="1" kern="0" dirty="0" smtClean="0">
                <a:solidFill>
                  <a:srgbClr val="003399"/>
                </a:solidFill>
                <a:ea typeface="ＭＳ Ｐゴシック" pitchFamily="50" charset="-128"/>
              </a:rPr>
              <a:t>by 2050?</a:t>
            </a:r>
          </a:p>
        </p:txBody>
      </p:sp>
    </p:spTree>
    <p:extLst>
      <p:ext uri="{BB962C8B-B14F-4D97-AF65-F5344CB8AC3E}">
        <p14:creationId xmlns:p14="http://schemas.microsoft.com/office/powerpoint/2010/main" val="225895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7" grpId="0" animBg="1"/>
      <p:bldP spid="3"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245225"/>
            <a:ext cx="2133600" cy="476250"/>
          </a:xfrm>
          <a:prstGeom prst="rect">
            <a:avLst/>
          </a:prstGeom>
        </p:spPr>
        <p:txBody>
          <a:bodyPr/>
          <a:lstStyle/>
          <a:p>
            <a:pPr>
              <a:defRPr/>
            </a:pPr>
            <a:fld id="{F770654A-6EBE-41E9-8AB9-8B1FC741A676}" type="slidenum">
              <a:rPr lang="ja-JP" altLang="en-US" smtClean="0"/>
              <a:pPr>
                <a:defRPr/>
              </a:pPr>
              <a:t>19</a:t>
            </a:fld>
            <a:endParaRPr lang="en-US" altLang="ja-JP"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9" y="35422"/>
            <a:ext cx="4828753" cy="3170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7654" y="200016"/>
            <a:ext cx="4422858" cy="2940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3038475"/>
            <a:ext cx="3190875"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912" y="3501008"/>
            <a:ext cx="5400675"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611560" y="548680"/>
            <a:ext cx="3672408" cy="936104"/>
          </a:xfrm>
          <a:prstGeom prst="round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Improvement </a:t>
            </a:r>
            <a:r>
              <a:rPr lang="en-US" sz="2000" b="1" dirty="0">
                <a:solidFill>
                  <a:schemeClr val="bg1"/>
                </a:solidFill>
              </a:rPr>
              <a:t>in </a:t>
            </a:r>
            <a:r>
              <a:rPr lang="en-US" sz="2000" b="1" dirty="0" smtClean="0">
                <a:solidFill>
                  <a:schemeClr val="bg1"/>
                </a:solidFill>
              </a:rPr>
              <a:t>water productivity at 0.5</a:t>
            </a:r>
            <a:r>
              <a:rPr lang="en-US" sz="2000" b="1" dirty="0">
                <a:solidFill>
                  <a:schemeClr val="bg1"/>
                </a:solidFill>
              </a:rPr>
              <a:t>% per year (20</a:t>
            </a:r>
            <a:r>
              <a:rPr lang="en-US" sz="2000" b="1" dirty="0" smtClean="0">
                <a:solidFill>
                  <a:schemeClr val="bg1"/>
                </a:solidFill>
              </a:rPr>
              <a:t>% by 2050)</a:t>
            </a:r>
            <a:endParaRPr lang="nl-NL" sz="2000" b="1" dirty="0">
              <a:solidFill>
                <a:schemeClr val="bg1"/>
              </a:solidFill>
            </a:endParaRPr>
          </a:p>
        </p:txBody>
      </p:sp>
      <p:sp>
        <p:nvSpPr>
          <p:cNvPr id="8" name="Rounded Rectangle 7"/>
          <p:cNvSpPr/>
          <p:nvPr/>
        </p:nvSpPr>
        <p:spPr>
          <a:xfrm>
            <a:off x="5148064" y="2060848"/>
            <a:ext cx="3672408" cy="936104"/>
          </a:xfrm>
          <a:prstGeom prst="round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Efficiency increase by </a:t>
            </a:r>
            <a:r>
              <a:rPr lang="en-US" sz="2000" b="1" dirty="0">
                <a:solidFill>
                  <a:schemeClr val="bg1"/>
                </a:solidFill>
              </a:rPr>
              <a:t>1% per year (40</a:t>
            </a:r>
            <a:r>
              <a:rPr lang="en-US" sz="2000" b="1" dirty="0" smtClean="0">
                <a:solidFill>
                  <a:schemeClr val="bg1"/>
                </a:solidFill>
              </a:rPr>
              <a:t>% by 2050)</a:t>
            </a:r>
            <a:endParaRPr lang="nl-NL" sz="2000" b="1" dirty="0">
              <a:solidFill>
                <a:schemeClr val="bg1"/>
              </a:solidFill>
            </a:endParaRPr>
          </a:p>
        </p:txBody>
      </p:sp>
      <p:sp>
        <p:nvSpPr>
          <p:cNvPr id="9" name="Rounded Rectangle 8"/>
          <p:cNvSpPr/>
          <p:nvPr/>
        </p:nvSpPr>
        <p:spPr>
          <a:xfrm>
            <a:off x="5436096" y="5877272"/>
            <a:ext cx="3672408" cy="936104"/>
          </a:xfrm>
          <a:prstGeom prst="round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Limit population growth by 0.5 billion </a:t>
            </a:r>
          </a:p>
          <a:p>
            <a:pPr algn="ctr"/>
            <a:r>
              <a:rPr lang="en-US" sz="2000" b="1" dirty="0" smtClean="0">
                <a:solidFill>
                  <a:schemeClr val="bg1"/>
                </a:solidFill>
              </a:rPr>
              <a:t>(8.5 billion by 2050)</a:t>
            </a:r>
            <a:endParaRPr lang="nl-NL" sz="2000" b="1" dirty="0">
              <a:solidFill>
                <a:schemeClr val="bg1"/>
              </a:solidFill>
            </a:endParaRPr>
          </a:p>
        </p:txBody>
      </p:sp>
      <p:sp>
        <p:nvSpPr>
          <p:cNvPr id="10" name="Rounded Rectangle 9"/>
          <p:cNvSpPr/>
          <p:nvPr/>
        </p:nvSpPr>
        <p:spPr>
          <a:xfrm>
            <a:off x="-14097" y="5877272"/>
            <a:ext cx="3672408" cy="936104"/>
          </a:xfrm>
          <a:prstGeom prst="round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I</a:t>
            </a:r>
            <a:r>
              <a:rPr lang="en-US" sz="2000" b="1" dirty="0" smtClean="0">
                <a:solidFill>
                  <a:schemeClr val="bg1"/>
                </a:solidFill>
              </a:rPr>
              <a:t>mprovement</a:t>
            </a:r>
            <a:endParaRPr lang="en-US" sz="2000" b="1" dirty="0">
              <a:solidFill>
                <a:schemeClr val="bg1"/>
              </a:solidFill>
            </a:endParaRPr>
          </a:p>
          <a:p>
            <a:pPr algn="ctr"/>
            <a:r>
              <a:rPr lang="en-US" sz="2000" b="1" dirty="0">
                <a:solidFill>
                  <a:schemeClr val="bg1"/>
                </a:solidFill>
              </a:rPr>
              <a:t>of 0.5% per year </a:t>
            </a:r>
            <a:endParaRPr lang="en-US" sz="2000" b="1" dirty="0" smtClean="0">
              <a:solidFill>
                <a:schemeClr val="bg1"/>
              </a:solidFill>
            </a:endParaRPr>
          </a:p>
          <a:p>
            <a:pPr algn="ctr"/>
            <a:r>
              <a:rPr lang="en-US" sz="2000" b="1" dirty="0" smtClean="0">
                <a:solidFill>
                  <a:schemeClr val="bg1"/>
                </a:solidFill>
              </a:rPr>
              <a:t>(</a:t>
            </a:r>
            <a:r>
              <a:rPr lang="en-US" sz="2000" b="1" dirty="0">
                <a:solidFill>
                  <a:schemeClr val="bg1"/>
                </a:solidFill>
              </a:rPr>
              <a:t>20% </a:t>
            </a:r>
            <a:r>
              <a:rPr lang="en-US" sz="2000" b="1" dirty="0" smtClean="0">
                <a:solidFill>
                  <a:schemeClr val="bg1"/>
                </a:solidFill>
              </a:rPr>
              <a:t>by </a:t>
            </a:r>
            <a:r>
              <a:rPr lang="en-US" sz="2000" b="1" dirty="0">
                <a:solidFill>
                  <a:schemeClr val="bg1"/>
                </a:solidFill>
              </a:rPr>
              <a:t>total</a:t>
            </a:r>
            <a:r>
              <a:rPr lang="en-US" sz="2000" b="1" dirty="0" smtClean="0">
                <a:solidFill>
                  <a:schemeClr val="bg1"/>
                </a:solidFill>
              </a:rPr>
              <a:t>)</a:t>
            </a:r>
            <a:endParaRPr lang="nl-NL" sz="2000" b="1" dirty="0">
              <a:solidFill>
                <a:schemeClr val="bg1"/>
              </a:solidFill>
            </a:endParaRPr>
          </a:p>
        </p:txBody>
      </p:sp>
    </p:spTree>
    <p:extLst>
      <p:ext uri="{BB962C8B-B14F-4D97-AF65-F5344CB8AC3E}">
        <p14:creationId xmlns:p14="http://schemas.microsoft.com/office/powerpoint/2010/main" val="1863038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9632" y="0"/>
            <a:ext cx="6992718" cy="6840305"/>
          </a:xfrm>
          <a:prstGeom prst="rect">
            <a:avLst/>
          </a:prstGeom>
        </p:spPr>
      </p:pic>
      <p:pic>
        <p:nvPicPr>
          <p:cNvPr id="4" name="Picture 3"/>
          <p:cNvPicPr>
            <a:picLocks noChangeAspect="1"/>
          </p:cNvPicPr>
          <p:nvPr/>
        </p:nvPicPr>
        <p:blipFill>
          <a:blip r:embed="rId3"/>
          <a:stretch>
            <a:fillRect/>
          </a:stretch>
        </p:blipFill>
        <p:spPr>
          <a:xfrm>
            <a:off x="6804248" y="1052736"/>
            <a:ext cx="2145978" cy="2420322"/>
          </a:xfrm>
          <a:prstGeom prst="rect">
            <a:avLst/>
          </a:prstGeom>
        </p:spPr>
      </p:pic>
      <p:pic>
        <p:nvPicPr>
          <p:cNvPr id="5" name="Picture 4"/>
          <p:cNvPicPr>
            <a:picLocks noChangeAspect="1"/>
          </p:cNvPicPr>
          <p:nvPr/>
        </p:nvPicPr>
        <p:blipFill>
          <a:blip r:embed="rId4"/>
          <a:stretch>
            <a:fillRect/>
          </a:stretch>
        </p:blipFill>
        <p:spPr>
          <a:xfrm>
            <a:off x="6703236" y="4497854"/>
            <a:ext cx="2243522" cy="2145978"/>
          </a:xfrm>
          <a:prstGeom prst="rect">
            <a:avLst/>
          </a:prstGeom>
        </p:spPr>
      </p:pic>
      <p:pic>
        <p:nvPicPr>
          <p:cNvPr id="6" name="Picture 5"/>
          <p:cNvPicPr>
            <a:picLocks noChangeAspect="1"/>
          </p:cNvPicPr>
          <p:nvPr/>
        </p:nvPicPr>
        <p:blipFill>
          <a:blip r:embed="rId5"/>
          <a:stretch>
            <a:fillRect/>
          </a:stretch>
        </p:blipFill>
        <p:spPr>
          <a:xfrm>
            <a:off x="-108520" y="3649434"/>
            <a:ext cx="2085013" cy="2682472"/>
          </a:xfrm>
          <a:prstGeom prst="rect">
            <a:avLst/>
          </a:prstGeom>
        </p:spPr>
      </p:pic>
      <p:pic>
        <p:nvPicPr>
          <p:cNvPr id="7" name="Picture 6"/>
          <p:cNvPicPr>
            <a:picLocks noChangeAspect="1"/>
          </p:cNvPicPr>
          <p:nvPr/>
        </p:nvPicPr>
        <p:blipFill>
          <a:blip r:embed="rId6"/>
          <a:stretch>
            <a:fillRect/>
          </a:stretch>
        </p:blipFill>
        <p:spPr>
          <a:xfrm>
            <a:off x="-108520" y="881518"/>
            <a:ext cx="2231329" cy="2030144"/>
          </a:xfrm>
          <a:prstGeom prst="rect">
            <a:avLst/>
          </a:prstGeom>
        </p:spPr>
      </p:pic>
      <p:sp>
        <p:nvSpPr>
          <p:cNvPr id="8" name="TextBox 7"/>
          <p:cNvSpPr txBox="1"/>
          <p:nvPr/>
        </p:nvSpPr>
        <p:spPr>
          <a:xfrm>
            <a:off x="3131840" y="260648"/>
            <a:ext cx="3604385" cy="646331"/>
          </a:xfrm>
          <a:prstGeom prst="rect">
            <a:avLst/>
          </a:prstGeom>
          <a:noFill/>
        </p:spPr>
        <p:txBody>
          <a:bodyPr wrap="none" rtlCol="0">
            <a:spAutoFit/>
          </a:bodyPr>
          <a:lstStyle/>
          <a:p>
            <a:r>
              <a:rPr lang="en-US" sz="3600" b="1" dirty="0" smtClean="0">
                <a:solidFill>
                  <a:schemeClr val="accent2"/>
                </a:solidFill>
              </a:rPr>
              <a:t>IIASA Research</a:t>
            </a:r>
            <a:endParaRPr lang="en-GB" sz="3600" b="1" dirty="0">
              <a:solidFill>
                <a:schemeClr val="accent2"/>
              </a:solidFill>
            </a:endParaRPr>
          </a:p>
        </p:txBody>
      </p:sp>
    </p:spTree>
    <p:extLst>
      <p:ext uri="{BB962C8B-B14F-4D97-AF65-F5344CB8AC3E}">
        <p14:creationId xmlns:p14="http://schemas.microsoft.com/office/powerpoint/2010/main" val="41260092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836712"/>
            <a:ext cx="8327858" cy="5688061"/>
          </a:xfrm>
          <a:prstGeom prst="rect">
            <a:avLst/>
          </a:prstGeom>
        </p:spPr>
      </p:pic>
      <p:sp>
        <p:nvSpPr>
          <p:cNvPr id="3" name="TextBox 2"/>
          <p:cNvSpPr txBox="1"/>
          <p:nvPr/>
        </p:nvSpPr>
        <p:spPr>
          <a:xfrm>
            <a:off x="323528" y="116632"/>
            <a:ext cx="7848872" cy="584775"/>
          </a:xfrm>
          <a:prstGeom prst="rect">
            <a:avLst/>
          </a:prstGeom>
          <a:noFill/>
        </p:spPr>
        <p:txBody>
          <a:bodyPr wrap="square" rtlCol="0">
            <a:spAutoFit/>
          </a:bodyPr>
          <a:lstStyle/>
          <a:p>
            <a:pPr algn="ctr"/>
            <a:r>
              <a:rPr lang="en-US" sz="3200" b="1" dirty="0" smtClean="0">
                <a:solidFill>
                  <a:schemeClr val="accent2"/>
                </a:solidFill>
              </a:rPr>
              <a:t>Water </a:t>
            </a:r>
            <a:r>
              <a:rPr lang="en-US" sz="3200" b="1" smtClean="0">
                <a:solidFill>
                  <a:schemeClr val="accent2"/>
                </a:solidFill>
              </a:rPr>
              <a:t>demand management</a:t>
            </a:r>
            <a:endParaRPr lang="en-GB" sz="3200" b="1" dirty="0">
              <a:solidFill>
                <a:schemeClr val="accent2"/>
              </a:solidFill>
            </a:endParaRPr>
          </a:p>
        </p:txBody>
      </p:sp>
    </p:spTree>
    <p:extLst>
      <p:ext uri="{BB962C8B-B14F-4D97-AF65-F5344CB8AC3E}">
        <p14:creationId xmlns:p14="http://schemas.microsoft.com/office/powerpoint/2010/main" val="10609057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4213" y="455613"/>
            <a:ext cx="7997825" cy="1143000"/>
          </a:xfrm>
          <a:prstGeom prst="rect">
            <a:avLst/>
          </a:prstGeom>
        </p:spPr>
        <p:txBody>
          <a:bodyPr/>
          <a:lstStyle>
            <a:lvl1pPr algn="l" rtl="0" eaLnBrk="0" fontAlgn="base" hangingPunct="0">
              <a:spcBef>
                <a:spcPct val="0"/>
              </a:spcBef>
              <a:spcAft>
                <a:spcPct val="0"/>
              </a:spcAft>
              <a:defRPr sz="4000">
                <a:solidFill>
                  <a:srgbClr val="003399"/>
                </a:solidFill>
                <a:latin typeface="Arial" pitchFamily="34" charset="0"/>
                <a:ea typeface="+mj-ea"/>
                <a:cs typeface="Arial" pitchFamily="34" charset="0"/>
              </a:defRPr>
            </a:lvl1pPr>
            <a:lvl2pPr algn="l" rtl="0" eaLnBrk="0" fontAlgn="base" hangingPunct="0">
              <a:spcBef>
                <a:spcPct val="0"/>
              </a:spcBef>
              <a:spcAft>
                <a:spcPct val="0"/>
              </a:spcAft>
              <a:defRPr sz="4000">
                <a:solidFill>
                  <a:srgbClr val="003399"/>
                </a:solidFill>
                <a:latin typeface="Arial Narrow" pitchFamily="34" charset="0"/>
              </a:defRPr>
            </a:lvl2pPr>
            <a:lvl3pPr algn="l" rtl="0" eaLnBrk="0" fontAlgn="base" hangingPunct="0">
              <a:spcBef>
                <a:spcPct val="0"/>
              </a:spcBef>
              <a:spcAft>
                <a:spcPct val="0"/>
              </a:spcAft>
              <a:defRPr sz="4000">
                <a:solidFill>
                  <a:srgbClr val="003399"/>
                </a:solidFill>
                <a:latin typeface="Arial Narrow" pitchFamily="34" charset="0"/>
              </a:defRPr>
            </a:lvl3pPr>
            <a:lvl4pPr algn="l" rtl="0" eaLnBrk="0" fontAlgn="base" hangingPunct="0">
              <a:spcBef>
                <a:spcPct val="0"/>
              </a:spcBef>
              <a:spcAft>
                <a:spcPct val="0"/>
              </a:spcAft>
              <a:defRPr sz="4000">
                <a:solidFill>
                  <a:srgbClr val="003399"/>
                </a:solidFill>
                <a:latin typeface="Arial Narrow" pitchFamily="34" charset="0"/>
              </a:defRPr>
            </a:lvl4pPr>
            <a:lvl5pPr algn="l" rtl="0" eaLnBrk="0" fontAlgn="base" hangingPunct="0">
              <a:spcBef>
                <a:spcPct val="0"/>
              </a:spcBef>
              <a:spcAft>
                <a:spcPct val="0"/>
              </a:spcAft>
              <a:defRPr sz="4000">
                <a:solidFill>
                  <a:srgbClr val="003399"/>
                </a:solidFill>
                <a:latin typeface="Arial Narrow" pitchFamily="34" charset="0"/>
              </a:defRPr>
            </a:lvl5pPr>
            <a:lvl6pPr marL="457200" algn="l" rtl="0" fontAlgn="base">
              <a:spcBef>
                <a:spcPct val="0"/>
              </a:spcBef>
              <a:spcAft>
                <a:spcPct val="0"/>
              </a:spcAft>
              <a:defRPr sz="4000">
                <a:solidFill>
                  <a:srgbClr val="003399"/>
                </a:solidFill>
                <a:latin typeface="Arial Narrow" pitchFamily="34" charset="0"/>
              </a:defRPr>
            </a:lvl6pPr>
            <a:lvl7pPr marL="914400" algn="l" rtl="0" fontAlgn="base">
              <a:spcBef>
                <a:spcPct val="0"/>
              </a:spcBef>
              <a:spcAft>
                <a:spcPct val="0"/>
              </a:spcAft>
              <a:defRPr sz="4000">
                <a:solidFill>
                  <a:srgbClr val="003399"/>
                </a:solidFill>
                <a:latin typeface="Arial Narrow" pitchFamily="34" charset="0"/>
              </a:defRPr>
            </a:lvl7pPr>
            <a:lvl8pPr marL="1371600" algn="l" rtl="0" fontAlgn="base">
              <a:spcBef>
                <a:spcPct val="0"/>
              </a:spcBef>
              <a:spcAft>
                <a:spcPct val="0"/>
              </a:spcAft>
              <a:defRPr sz="4000">
                <a:solidFill>
                  <a:srgbClr val="003399"/>
                </a:solidFill>
                <a:latin typeface="Arial Narrow" pitchFamily="34" charset="0"/>
              </a:defRPr>
            </a:lvl8pPr>
            <a:lvl9pPr marL="1828800" algn="l" rtl="0" fontAlgn="base">
              <a:spcBef>
                <a:spcPct val="0"/>
              </a:spcBef>
              <a:spcAft>
                <a:spcPct val="0"/>
              </a:spcAft>
              <a:defRPr sz="4000">
                <a:solidFill>
                  <a:srgbClr val="003399"/>
                </a:solidFill>
                <a:latin typeface="Arial Narrow" pitchFamily="34" charset="0"/>
              </a:defRPr>
            </a:lvl9pPr>
          </a:lstStyle>
          <a:p>
            <a:pPr algn="ctr"/>
            <a:r>
              <a:rPr lang="en-US" sz="3600" b="1" kern="0" dirty="0" smtClean="0"/>
              <a:t>Hydro-Economic </a:t>
            </a:r>
            <a:r>
              <a:rPr lang="en-US" sz="3600" b="1" kern="0" dirty="0"/>
              <a:t>Classification</a:t>
            </a:r>
          </a:p>
        </p:txBody>
      </p:sp>
      <p:grpSp>
        <p:nvGrpSpPr>
          <p:cNvPr id="6" name="Group 5"/>
          <p:cNvGrpSpPr/>
          <p:nvPr/>
        </p:nvGrpSpPr>
        <p:grpSpPr>
          <a:xfrm>
            <a:off x="1038945" y="1196752"/>
            <a:ext cx="6656502" cy="5110827"/>
            <a:chOff x="-401215" y="1196752"/>
            <a:chExt cx="6656502" cy="5110827"/>
          </a:xfrm>
        </p:grpSpPr>
        <p:sp>
          <p:nvSpPr>
            <p:cNvPr id="7" name="Rectangle 6"/>
            <p:cNvSpPr/>
            <p:nvPr/>
          </p:nvSpPr>
          <p:spPr>
            <a:xfrm>
              <a:off x="1115616" y="1598613"/>
              <a:ext cx="1872208" cy="1872208"/>
            </a:xfrm>
            <a:prstGeom prst="rect">
              <a:avLst/>
            </a:prstGeom>
            <a:solidFill>
              <a:srgbClr val="5B92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Calibri Light" panose="020F0302020204030204" pitchFamily="34" charset="0"/>
                  <a:cs typeface="Times" panose="02020603050405020304" pitchFamily="18" charset="0"/>
                </a:rPr>
                <a:t>HE–2</a:t>
              </a:r>
            </a:p>
            <a:p>
              <a:pPr algn="ctr"/>
              <a:r>
                <a:rPr lang="en-US" sz="1600" dirty="0" smtClean="0">
                  <a:latin typeface="Calibri Light" panose="020F0302020204030204" pitchFamily="34" charset="0"/>
                  <a:cs typeface="Times" panose="02020603050405020304" pitchFamily="18" charset="0"/>
                </a:rPr>
                <a:t>Water Secure, Rich</a:t>
              </a:r>
            </a:p>
          </p:txBody>
        </p:sp>
        <p:sp>
          <p:nvSpPr>
            <p:cNvPr id="8" name="Rectangle 7"/>
            <p:cNvSpPr/>
            <p:nvPr/>
          </p:nvSpPr>
          <p:spPr>
            <a:xfrm>
              <a:off x="1115616" y="3470821"/>
              <a:ext cx="1872208" cy="187220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Calibri Light" panose="020F0302020204030204" pitchFamily="34" charset="0"/>
                </a:rPr>
                <a:t>HE–1</a:t>
              </a:r>
              <a:endParaRPr lang="en-US" sz="3200" dirty="0">
                <a:latin typeface="Calibri Light" panose="020F0302020204030204" pitchFamily="34" charset="0"/>
              </a:endParaRPr>
            </a:p>
            <a:p>
              <a:pPr algn="ctr"/>
              <a:r>
                <a:rPr lang="en-US" sz="1600" dirty="0">
                  <a:latin typeface="Calibri Light" panose="020F0302020204030204" pitchFamily="34" charset="0"/>
                </a:rPr>
                <a:t>Water Secure, </a:t>
              </a:r>
              <a:r>
                <a:rPr lang="en-US" sz="1600" dirty="0" smtClean="0">
                  <a:latin typeface="Calibri Light" panose="020F0302020204030204" pitchFamily="34" charset="0"/>
                </a:rPr>
                <a:t>Poor</a:t>
              </a:r>
              <a:endParaRPr lang="en-US" sz="1600" dirty="0">
                <a:latin typeface="Calibri Light" panose="020F0302020204030204" pitchFamily="34" charset="0"/>
              </a:endParaRPr>
            </a:p>
          </p:txBody>
        </p:sp>
        <p:sp>
          <p:nvSpPr>
            <p:cNvPr id="9" name="Rectangle 8"/>
            <p:cNvSpPr/>
            <p:nvPr/>
          </p:nvSpPr>
          <p:spPr>
            <a:xfrm>
              <a:off x="2987824" y="1598613"/>
              <a:ext cx="1872208" cy="1872208"/>
            </a:xfrm>
            <a:prstGeom prst="rect">
              <a:avLst/>
            </a:prstGeom>
            <a:solidFill>
              <a:srgbClr val="5F26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Calibri Light" panose="020F0302020204030204" pitchFamily="34" charset="0"/>
                </a:rPr>
                <a:t>HE–3</a:t>
              </a:r>
              <a:endParaRPr lang="en-US" sz="3200" dirty="0">
                <a:latin typeface="Calibri Light" panose="020F0302020204030204" pitchFamily="34" charset="0"/>
              </a:endParaRPr>
            </a:p>
            <a:p>
              <a:pPr algn="ctr"/>
              <a:r>
                <a:rPr lang="en-US" sz="1600" dirty="0">
                  <a:latin typeface="Calibri Light" panose="020F0302020204030204" pitchFamily="34" charset="0"/>
                </a:rPr>
                <a:t>Water </a:t>
              </a:r>
              <a:r>
                <a:rPr lang="en-US" sz="1600" dirty="0" smtClean="0">
                  <a:latin typeface="Calibri Light" panose="020F0302020204030204" pitchFamily="34" charset="0"/>
                </a:rPr>
                <a:t>Stress, </a:t>
              </a:r>
              <a:r>
                <a:rPr lang="en-US" sz="1600" dirty="0">
                  <a:latin typeface="Calibri Light" panose="020F0302020204030204" pitchFamily="34" charset="0"/>
                </a:rPr>
                <a:t>Rich</a:t>
              </a:r>
            </a:p>
          </p:txBody>
        </p:sp>
        <p:sp>
          <p:nvSpPr>
            <p:cNvPr id="10" name="Rectangle 9"/>
            <p:cNvSpPr/>
            <p:nvPr/>
          </p:nvSpPr>
          <p:spPr>
            <a:xfrm>
              <a:off x="2987824" y="3470821"/>
              <a:ext cx="1872208" cy="1872208"/>
            </a:xfrm>
            <a:prstGeom prst="rect">
              <a:avLst/>
            </a:prstGeom>
            <a:solidFill>
              <a:srgbClr val="AF33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Calibri Light" panose="020F0302020204030204" pitchFamily="34" charset="0"/>
                </a:rPr>
                <a:t>HE–4</a:t>
              </a:r>
              <a:endParaRPr lang="en-US" sz="3200" dirty="0">
                <a:latin typeface="Calibri Light" panose="020F0302020204030204" pitchFamily="34" charset="0"/>
              </a:endParaRPr>
            </a:p>
            <a:p>
              <a:pPr algn="ctr"/>
              <a:r>
                <a:rPr lang="en-US" sz="1600" dirty="0">
                  <a:latin typeface="Calibri Light" panose="020F0302020204030204" pitchFamily="34" charset="0"/>
                </a:rPr>
                <a:t>Water </a:t>
              </a:r>
              <a:r>
                <a:rPr lang="en-US" sz="1600" dirty="0" smtClean="0">
                  <a:latin typeface="Calibri Light" panose="020F0302020204030204" pitchFamily="34" charset="0"/>
                </a:rPr>
                <a:t>Stress, Poor</a:t>
              </a:r>
              <a:endParaRPr lang="en-US" sz="1600" dirty="0">
                <a:latin typeface="Calibri Light" panose="020F0302020204030204" pitchFamily="34" charset="0"/>
              </a:endParaRPr>
            </a:p>
          </p:txBody>
        </p:sp>
        <p:cxnSp>
          <p:nvCxnSpPr>
            <p:cNvPr id="11" name="Straight Arrow Connector 10"/>
            <p:cNvCxnSpPr/>
            <p:nvPr/>
          </p:nvCxnSpPr>
          <p:spPr>
            <a:xfrm flipV="1">
              <a:off x="899592" y="1196752"/>
              <a:ext cx="0" cy="4320480"/>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12" name="Straight Arrow Connector 11"/>
            <p:cNvCxnSpPr/>
            <p:nvPr/>
          </p:nvCxnSpPr>
          <p:spPr>
            <a:xfrm>
              <a:off x="899592" y="5500979"/>
              <a:ext cx="4320480" cy="0"/>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a:xfrm>
              <a:off x="179512" y="1661557"/>
              <a:ext cx="461665" cy="3567643"/>
            </a:xfrm>
            <a:prstGeom prst="rect">
              <a:avLst/>
            </a:prstGeom>
            <a:noFill/>
          </p:spPr>
          <p:txBody>
            <a:bodyPr vert="vert270" wrap="none" rtlCol="0">
              <a:spAutoFit/>
            </a:bodyPr>
            <a:lstStyle/>
            <a:p>
              <a:r>
                <a:rPr lang="en-US" b="1" dirty="0" smtClean="0">
                  <a:solidFill>
                    <a:srgbClr val="003399"/>
                  </a:solidFill>
                </a:rPr>
                <a:t>Economic-institutional capacity</a:t>
              </a:r>
              <a:endParaRPr lang="en-US" b="1" dirty="0">
                <a:solidFill>
                  <a:srgbClr val="003399"/>
                </a:solidFill>
              </a:endParaRPr>
            </a:p>
          </p:txBody>
        </p:sp>
        <p:sp>
          <p:nvSpPr>
            <p:cNvPr id="14" name="TextBox 13"/>
            <p:cNvSpPr txBox="1"/>
            <p:nvPr/>
          </p:nvSpPr>
          <p:spPr>
            <a:xfrm>
              <a:off x="-401215" y="5661248"/>
              <a:ext cx="6656502" cy="646331"/>
            </a:xfrm>
            <a:prstGeom prst="rect">
              <a:avLst/>
            </a:prstGeom>
            <a:noFill/>
          </p:spPr>
          <p:txBody>
            <a:bodyPr wrap="none" rtlCol="0">
              <a:spAutoFit/>
            </a:bodyPr>
            <a:lstStyle/>
            <a:p>
              <a:pPr algn="ctr"/>
              <a:r>
                <a:rPr lang="en-US" b="1" dirty="0" smtClean="0">
                  <a:solidFill>
                    <a:srgbClr val="003399"/>
                  </a:solidFill>
                </a:rPr>
                <a:t>Hydro-climatic complexity</a:t>
              </a:r>
            </a:p>
            <a:p>
              <a:pPr algn="ctr"/>
              <a:r>
                <a:rPr lang="en-US" dirty="0" smtClean="0">
                  <a:solidFill>
                    <a:srgbClr val="003399"/>
                  </a:solidFill>
                </a:rPr>
                <a:t>(resources/cap, withdrawals/resources, variability, dependency)</a:t>
              </a:r>
              <a:endParaRPr lang="en-US" dirty="0">
                <a:solidFill>
                  <a:srgbClr val="003399"/>
                </a:solidFill>
              </a:endParaRPr>
            </a:p>
          </p:txBody>
        </p:sp>
        <p:sp>
          <p:nvSpPr>
            <p:cNvPr id="15" name="TextBox 14"/>
            <p:cNvSpPr txBox="1"/>
            <p:nvPr/>
          </p:nvSpPr>
          <p:spPr>
            <a:xfrm>
              <a:off x="827584" y="5507940"/>
              <a:ext cx="4378122" cy="369332"/>
            </a:xfrm>
            <a:prstGeom prst="rect">
              <a:avLst/>
            </a:prstGeom>
            <a:noFill/>
          </p:spPr>
          <p:txBody>
            <a:bodyPr wrap="none" rtlCol="0">
              <a:spAutoFit/>
            </a:bodyPr>
            <a:lstStyle/>
            <a:p>
              <a:r>
                <a:rPr lang="en-US" dirty="0">
                  <a:solidFill>
                    <a:srgbClr val="003399"/>
                  </a:solidFill>
                </a:rPr>
                <a:t>l</a:t>
              </a:r>
              <a:r>
                <a:rPr lang="en-US" dirty="0" smtClean="0">
                  <a:solidFill>
                    <a:srgbClr val="003399"/>
                  </a:solidFill>
                </a:rPr>
                <a:t>ow                                                    high</a:t>
              </a:r>
              <a:endParaRPr lang="en-US" dirty="0">
                <a:solidFill>
                  <a:srgbClr val="003399"/>
                </a:solidFill>
              </a:endParaRPr>
            </a:p>
          </p:txBody>
        </p:sp>
        <p:sp>
          <p:nvSpPr>
            <p:cNvPr id="16" name="TextBox 15"/>
            <p:cNvSpPr txBox="1"/>
            <p:nvPr/>
          </p:nvSpPr>
          <p:spPr>
            <a:xfrm>
              <a:off x="467544" y="1236380"/>
              <a:ext cx="461665" cy="4208844"/>
            </a:xfrm>
            <a:prstGeom prst="rect">
              <a:avLst/>
            </a:prstGeom>
            <a:noFill/>
          </p:spPr>
          <p:txBody>
            <a:bodyPr vert="vert270" wrap="none" rtlCol="0">
              <a:spAutoFit/>
            </a:bodyPr>
            <a:lstStyle/>
            <a:p>
              <a:r>
                <a:rPr lang="en-US" dirty="0">
                  <a:solidFill>
                    <a:srgbClr val="003399"/>
                  </a:solidFill>
                </a:rPr>
                <a:t>l</a:t>
              </a:r>
              <a:r>
                <a:rPr lang="en-US" dirty="0" smtClean="0">
                  <a:solidFill>
                    <a:srgbClr val="003399"/>
                  </a:solidFill>
                </a:rPr>
                <a:t>ow                                                    high</a:t>
              </a:r>
              <a:endParaRPr lang="en-US" dirty="0">
                <a:solidFill>
                  <a:srgbClr val="003399"/>
                </a:solidFill>
              </a:endParaRPr>
            </a:p>
          </p:txBody>
        </p:sp>
      </p:grpSp>
      <p:sp>
        <p:nvSpPr>
          <p:cNvPr id="17" name="TextBox 16"/>
          <p:cNvSpPr txBox="1"/>
          <p:nvPr/>
        </p:nvSpPr>
        <p:spPr>
          <a:xfrm>
            <a:off x="2699792" y="6507197"/>
            <a:ext cx="2714205" cy="276999"/>
          </a:xfrm>
          <a:prstGeom prst="rect">
            <a:avLst/>
          </a:prstGeom>
          <a:noFill/>
        </p:spPr>
        <p:txBody>
          <a:bodyPr wrap="none" rtlCol="0">
            <a:spAutoFit/>
          </a:bodyPr>
          <a:lstStyle/>
          <a:p>
            <a:r>
              <a:rPr lang="en-US" sz="1200" b="1" i="1" dirty="0" smtClean="0"/>
              <a:t>Source:</a:t>
            </a:r>
            <a:r>
              <a:rPr lang="en-US" sz="1200" i="1" dirty="0" smtClean="0"/>
              <a:t> Satoh et.al. (2017), in press</a:t>
            </a:r>
            <a:endParaRPr lang="en-US" sz="1200" i="1" dirty="0"/>
          </a:p>
        </p:txBody>
      </p:sp>
    </p:spTree>
    <p:extLst>
      <p:ext uri="{BB962C8B-B14F-4D97-AF65-F5344CB8AC3E}">
        <p14:creationId xmlns:p14="http://schemas.microsoft.com/office/powerpoint/2010/main" val="23593101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3533"/>
            <a:ext cx="8245030" cy="1173186"/>
          </a:xfrm>
        </p:spPr>
        <p:txBody>
          <a:bodyPr/>
          <a:lstStyle/>
          <a:p>
            <a:r>
              <a:rPr lang="en-US" sz="2800" b="1" dirty="0"/>
              <a:t>The poorest countries face the greatest water resource variability </a:t>
            </a:r>
            <a:r>
              <a:rPr lang="en-US" sz="2800" b="1" dirty="0" smtClean="0"/>
              <a:t>&amp; </a:t>
            </a:r>
            <a:r>
              <a:rPr lang="en-US" sz="2800" b="1" dirty="0"/>
              <a:t>complexity of challenges</a:t>
            </a:r>
            <a:r>
              <a:rPr lang="en-US" sz="3600" b="1" dirty="0"/>
              <a:t/>
            </a:r>
            <a:br>
              <a:rPr lang="en-US" sz="3600" b="1" dirty="0"/>
            </a:br>
            <a:r>
              <a:rPr lang="en-US" sz="3600" dirty="0"/>
              <a:t/>
            </a:r>
            <a:br>
              <a:rPr lang="en-US" sz="3600" dirty="0"/>
            </a:br>
            <a:endParaRPr lang="en-GB" sz="3600" dirty="0"/>
          </a:p>
        </p:txBody>
      </p:sp>
      <p:sp>
        <p:nvSpPr>
          <p:cNvPr id="14" name="TextBox 13"/>
          <p:cNvSpPr txBox="1"/>
          <p:nvPr/>
        </p:nvSpPr>
        <p:spPr>
          <a:xfrm>
            <a:off x="7009924" y="6546094"/>
            <a:ext cx="2173544" cy="276999"/>
          </a:xfrm>
          <a:prstGeom prst="rect">
            <a:avLst/>
          </a:prstGeom>
          <a:noFill/>
        </p:spPr>
        <p:txBody>
          <a:bodyPr wrap="none" rtlCol="0">
            <a:spAutoFit/>
          </a:bodyPr>
          <a:lstStyle/>
          <a:p>
            <a:r>
              <a:rPr lang="en-US" sz="1200" b="1" dirty="0" smtClean="0"/>
              <a:t>Source</a:t>
            </a:r>
            <a:r>
              <a:rPr lang="en-US" sz="1200" dirty="0" smtClean="0"/>
              <a:t>: </a:t>
            </a:r>
            <a:r>
              <a:rPr lang="en-US" sz="1200" dirty="0" err="1" smtClean="0"/>
              <a:t>Tramberend</a:t>
            </a:r>
            <a:r>
              <a:rPr lang="en-US" sz="1200" dirty="0" smtClean="0"/>
              <a:t>, in prep</a:t>
            </a:r>
            <a:endParaRPr lang="en-US" sz="1200" dirty="0"/>
          </a:p>
        </p:txBody>
      </p:sp>
      <p:sp>
        <p:nvSpPr>
          <p:cNvPr id="3" name="TextBox 2"/>
          <p:cNvSpPr txBox="1"/>
          <p:nvPr/>
        </p:nvSpPr>
        <p:spPr>
          <a:xfrm>
            <a:off x="1259632" y="6329582"/>
            <a:ext cx="5750292" cy="369332"/>
          </a:xfrm>
          <a:prstGeom prst="rect">
            <a:avLst/>
          </a:prstGeom>
          <a:noFill/>
        </p:spPr>
        <p:txBody>
          <a:bodyPr wrap="none" rtlCol="0">
            <a:spAutoFit/>
          </a:bodyPr>
          <a:lstStyle/>
          <a:p>
            <a:r>
              <a:rPr lang="en-US" b="1" dirty="0" smtClean="0"/>
              <a:t>Hydro-Economic Classification for Countries, 2000</a:t>
            </a:r>
            <a:endParaRPr lang="en-GB" b="1"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15118"/>
            <a:ext cx="6336704" cy="490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9454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8788" y="1340768"/>
            <a:ext cx="8443692" cy="5188146"/>
          </a:xfrm>
          <a:prstGeom prst="rect">
            <a:avLst/>
          </a:prstGeom>
        </p:spPr>
      </p:pic>
      <p:sp>
        <p:nvSpPr>
          <p:cNvPr id="3" name="TextBox 2"/>
          <p:cNvSpPr txBox="1"/>
          <p:nvPr/>
        </p:nvSpPr>
        <p:spPr>
          <a:xfrm>
            <a:off x="467544" y="260648"/>
            <a:ext cx="8424936" cy="1384995"/>
          </a:xfrm>
          <a:prstGeom prst="rect">
            <a:avLst/>
          </a:prstGeom>
          <a:noFill/>
        </p:spPr>
        <p:txBody>
          <a:bodyPr wrap="square" rtlCol="0">
            <a:spAutoFit/>
          </a:bodyPr>
          <a:lstStyle/>
          <a:p>
            <a:pPr algn="ctr"/>
            <a:r>
              <a:rPr lang="en-US" sz="2800" b="1" smtClean="0">
                <a:solidFill>
                  <a:schemeClr val="accent2"/>
                </a:solidFill>
              </a:rPr>
              <a:t>REMOVE SLIDE</a:t>
            </a:r>
          </a:p>
          <a:p>
            <a:pPr algn="ctr"/>
            <a:r>
              <a:rPr lang="en-US" sz="2800" b="1" smtClean="0">
                <a:solidFill>
                  <a:schemeClr val="accent2"/>
                </a:solidFill>
              </a:rPr>
              <a:t>Different </a:t>
            </a:r>
            <a:r>
              <a:rPr lang="en-US" sz="2800" b="1" dirty="0">
                <a:solidFill>
                  <a:schemeClr val="accent2"/>
                </a:solidFill>
              </a:rPr>
              <a:t>basins lend themselves to different measures for reducing water </a:t>
            </a:r>
            <a:r>
              <a:rPr lang="en-US" sz="2800" b="1" dirty="0" smtClean="0">
                <a:solidFill>
                  <a:schemeClr val="accent2"/>
                </a:solidFill>
              </a:rPr>
              <a:t>stress</a:t>
            </a:r>
            <a:endParaRPr lang="en-US" sz="2800" b="1" dirty="0">
              <a:solidFill>
                <a:schemeClr val="accent2"/>
              </a:solidFill>
            </a:endParaRPr>
          </a:p>
        </p:txBody>
      </p:sp>
    </p:spTree>
    <p:extLst>
      <p:ext uri="{BB962C8B-B14F-4D97-AF65-F5344CB8AC3E}">
        <p14:creationId xmlns:p14="http://schemas.microsoft.com/office/powerpoint/2010/main" val="29463897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smtClean="0"/>
              <a:t>Future Needs (selective!)</a:t>
            </a:r>
            <a:endParaRPr lang="en-GB" sz="3600" b="1" dirty="0"/>
          </a:p>
        </p:txBody>
      </p:sp>
      <p:sp>
        <p:nvSpPr>
          <p:cNvPr id="3" name="Content Placeholder 2"/>
          <p:cNvSpPr>
            <a:spLocks noGrp="1"/>
          </p:cNvSpPr>
          <p:nvPr>
            <p:ph idx="1"/>
          </p:nvPr>
        </p:nvSpPr>
        <p:spPr>
          <a:xfrm>
            <a:off x="684213" y="1196752"/>
            <a:ext cx="7997825" cy="4929411"/>
          </a:xfrm>
        </p:spPr>
        <p:txBody>
          <a:bodyPr/>
          <a:lstStyle/>
          <a:p>
            <a:r>
              <a:rPr lang="en-US" sz="2800" dirty="0" smtClean="0"/>
              <a:t>Developing/sharing common platforms</a:t>
            </a:r>
          </a:p>
          <a:p>
            <a:r>
              <a:rPr lang="en-US" sz="2800" dirty="0"/>
              <a:t>Representation of multiple water quality issues at regional and global scale</a:t>
            </a:r>
          </a:p>
          <a:p>
            <a:r>
              <a:rPr lang="en-US" sz="2800" dirty="0" smtClean="0"/>
              <a:t>Understanding and portrayal of uncertainty particular focus on hydrological models</a:t>
            </a:r>
          </a:p>
          <a:p>
            <a:r>
              <a:rPr lang="en-US" sz="2800" dirty="0"/>
              <a:t>Understanding </a:t>
            </a:r>
            <a:r>
              <a:rPr lang="en-US" sz="2800" dirty="0" smtClean="0"/>
              <a:t>trade and menus of solutions</a:t>
            </a:r>
            <a:endParaRPr lang="en-US" sz="2800" dirty="0"/>
          </a:p>
          <a:p>
            <a:r>
              <a:rPr lang="en-US" sz="2800" dirty="0"/>
              <a:t>Building interdisciplinary and trans-disciplinary capacity and forums</a:t>
            </a:r>
          </a:p>
          <a:p>
            <a:r>
              <a:rPr lang="en-US" sz="2800" dirty="0" smtClean="0">
                <a:solidFill>
                  <a:schemeClr val="accent1">
                    <a:lumMod val="50000"/>
                  </a:schemeClr>
                </a:solidFill>
              </a:rPr>
              <a:t>Consideration of migration rural to urban and inter country/continent</a:t>
            </a:r>
          </a:p>
          <a:p>
            <a:r>
              <a:rPr lang="en-US" sz="2800" dirty="0" smtClean="0">
                <a:solidFill>
                  <a:schemeClr val="accent1">
                    <a:lumMod val="50000"/>
                  </a:schemeClr>
                </a:solidFill>
              </a:rPr>
              <a:t>Governance and decision making</a:t>
            </a:r>
          </a:p>
          <a:p>
            <a:endParaRPr lang="en-GB" dirty="0"/>
          </a:p>
        </p:txBody>
      </p:sp>
    </p:spTree>
    <p:extLst>
      <p:ext uri="{BB962C8B-B14F-4D97-AF65-F5344CB8AC3E}">
        <p14:creationId xmlns:p14="http://schemas.microsoft.com/office/powerpoint/2010/main" val="7205855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7592" y="266198"/>
            <a:ext cx="8034848" cy="1138773"/>
          </a:xfrm>
          <a:prstGeom prst="rect">
            <a:avLst/>
          </a:prstGeom>
          <a:noFill/>
        </p:spPr>
        <p:txBody>
          <a:bodyPr wrap="square" rtlCol="0">
            <a:spAutoFit/>
          </a:bodyPr>
          <a:lstStyle/>
          <a:p>
            <a:pPr algn="ctr"/>
            <a:r>
              <a:rPr lang="en-US" sz="3200" b="1" kern="0" dirty="0" smtClean="0">
                <a:solidFill>
                  <a:schemeClr val="accent2"/>
                </a:solidFill>
              </a:rPr>
              <a:t>Towards a common platform/</a:t>
            </a:r>
            <a:r>
              <a:rPr lang="en-US" sz="3200" b="1" kern="0" dirty="0" err="1" smtClean="0">
                <a:solidFill>
                  <a:schemeClr val="accent2"/>
                </a:solidFill>
              </a:rPr>
              <a:t>apprach</a:t>
            </a:r>
            <a:endParaRPr lang="en-US" sz="3200" b="1" kern="0" dirty="0" smtClean="0">
              <a:solidFill>
                <a:schemeClr val="accent2"/>
              </a:solidFill>
            </a:endParaRPr>
          </a:p>
          <a:p>
            <a:endParaRPr lang="en-US" kern="0" dirty="0"/>
          </a:p>
          <a:p>
            <a:endParaRPr lang="en-US" dirty="0"/>
          </a:p>
        </p:txBody>
      </p:sp>
      <p:sp>
        <p:nvSpPr>
          <p:cNvPr id="4" name="TextBox 3"/>
          <p:cNvSpPr txBox="1"/>
          <p:nvPr/>
        </p:nvSpPr>
        <p:spPr>
          <a:xfrm>
            <a:off x="482649" y="878403"/>
            <a:ext cx="8568952" cy="646331"/>
          </a:xfrm>
          <a:prstGeom prst="rect">
            <a:avLst/>
          </a:prstGeom>
          <a:noFill/>
        </p:spPr>
        <p:txBody>
          <a:bodyPr wrap="square" rtlCol="0">
            <a:spAutoFit/>
          </a:bodyPr>
          <a:lstStyle/>
          <a:p>
            <a:r>
              <a:rPr lang="en-US" dirty="0"/>
              <a:t>Development of a community driven global water </a:t>
            </a:r>
            <a:r>
              <a:rPr lang="en-US" dirty="0" smtClean="0"/>
              <a:t>model (CWATM) by IIASA </a:t>
            </a:r>
            <a:endParaRPr lang="en-US" dirty="0"/>
          </a:p>
          <a:p>
            <a:endParaRPr lang="en-US" dirty="0"/>
          </a:p>
        </p:txBody>
      </p:sp>
      <p:pic>
        <p:nvPicPr>
          <p:cNvPr id="7" name="Picture 6"/>
          <p:cNvPicPr>
            <a:picLocks noChangeAspect="1"/>
          </p:cNvPicPr>
          <p:nvPr/>
        </p:nvPicPr>
        <p:blipFill>
          <a:blip r:embed="rId5"/>
          <a:stretch>
            <a:fillRect/>
          </a:stretch>
        </p:blipFill>
        <p:spPr>
          <a:xfrm>
            <a:off x="600057" y="1689237"/>
            <a:ext cx="3868466" cy="2990028"/>
          </a:xfrm>
          <a:prstGeom prst="rect">
            <a:avLst/>
          </a:prstGeom>
        </p:spPr>
      </p:pic>
      <p:sp>
        <p:nvSpPr>
          <p:cNvPr id="6" name="TextBox 5"/>
          <p:cNvSpPr txBox="1"/>
          <p:nvPr/>
        </p:nvSpPr>
        <p:spPr>
          <a:xfrm>
            <a:off x="433728" y="4482124"/>
            <a:ext cx="3960440"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CWATM represents </a:t>
            </a:r>
            <a:r>
              <a:rPr lang="en-US" sz="1600" dirty="0"/>
              <a:t>one of the new key elements of IIASA’s Water program to assess </a:t>
            </a:r>
            <a:r>
              <a:rPr lang="en-US" sz="1600" b="1" dirty="0"/>
              <a:t>water supply, water demand</a:t>
            </a:r>
            <a:r>
              <a:rPr lang="en-US" sz="1600" dirty="0"/>
              <a:t> </a:t>
            </a:r>
            <a:r>
              <a:rPr lang="en-US" sz="1600" dirty="0" smtClean="0"/>
              <a:t>and</a:t>
            </a:r>
            <a:br>
              <a:rPr lang="en-US" sz="1600" dirty="0" smtClean="0"/>
            </a:br>
            <a:r>
              <a:rPr lang="en-US" sz="1600" b="1" dirty="0" smtClean="0"/>
              <a:t>environmental </a:t>
            </a:r>
            <a:r>
              <a:rPr lang="en-US" sz="1600" b="1" dirty="0"/>
              <a:t>needs</a:t>
            </a:r>
            <a:r>
              <a:rPr lang="en-US" sz="1600" dirty="0"/>
              <a:t> at global and regional </a:t>
            </a:r>
            <a:r>
              <a:rPr lang="en-US" sz="1600" dirty="0" smtClean="0"/>
              <a:t>level </a:t>
            </a:r>
          </a:p>
          <a:p>
            <a:pPr marL="285750" indent="-285750">
              <a:buFont typeface="Arial" panose="020B0604020202020204" pitchFamily="34" charset="0"/>
              <a:buChar char="•"/>
            </a:pPr>
            <a:r>
              <a:rPr lang="en-US" sz="1600" dirty="0" smtClean="0"/>
              <a:t>The </a:t>
            </a:r>
            <a:r>
              <a:rPr lang="en-US" sz="1600" dirty="0"/>
              <a:t>hydrologic model is </a:t>
            </a:r>
            <a:r>
              <a:rPr lang="en-US" sz="1600" b="1" dirty="0"/>
              <a:t>open source </a:t>
            </a:r>
            <a:r>
              <a:rPr lang="en-US" sz="1600" dirty="0"/>
              <a:t>and flexible to link in different aspects of the </a:t>
            </a:r>
            <a:r>
              <a:rPr lang="en-US" sz="1600" b="1" dirty="0"/>
              <a:t>water energy food </a:t>
            </a:r>
            <a:r>
              <a:rPr lang="en-US" sz="1600" b="1" dirty="0" smtClean="0"/>
              <a:t>nexus </a:t>
            </a:r>
            <a:endParaRPr lang="en-US" sz="1600" b="1" dirty="0"/>
          </a:p>
        </p:txBody>
      </p:sp>
      <p:pic>
        <p:nvPicPr>
          <p:cNvPr id="8" name="CWAT_global_1yea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44881" y="1636586"/>
            <a:ext cx="4053242" cy="2653031"/>
          </a:xfrm>
          <a:prstGeom prst="rect">
            <a:avLst/>
          </a:prstGeom>
        </p:spPr>
      </p:pic>
      <p:sp>
        <p:nvSpPr>
          <p:cNvPr id="10" name="TextBox 9"/>
          <p:cNvSpPr txBox="1"/>
          <p:nvPr/>
        </p:nvSpPr>
        <p:spPr>
          <a:xfrm>
            <a:off x="4680091" y="1340768"/>
            <a:ext cx="3600400" cy="369332"/>
          </a:xfrm>
          <a:prstGeom prst="rect">
            <a:avLst/>
          </a:prstGeom>
          <a:noFill/>
        </p:spPr>
        <p:txBody>
          <a:bodyPr wrap="square" rtlCol="0">
            <a:spAutoFit/>
          </a:bodyPr>
          <a:lstStyle/>
          <a:p>
            <a:r>
              <a:rPr lang="en-US" b="1" dirty="0" smtClean="0">
                <a:solidFill>
                  <a:srgbClr val="133B77"/>
                </a:solidFill>
              </a:rPr>
              <a:t>Global discharge demo</a:t>
            </a:r>
            <a:endParaRPr lang="en-US" b="1" dirty="0">
              <a:solidFill>
                <a:srgbClr val="133B77"/>
              </a:solidFill>
            </a:endParaRPr>
          </a:p>
        </p:txBody>
      </p:sp>
      <p:sp>
        <p:nvSpPr>
          <p:cNvPr id="14" name="TextBox 13"/>
          <p:cNvSpPr txBox="1"/>
          <p:nvPr/>
        </p:nvSpPr>
        <p:spPr>
          <a:xfrm>
            <a:off x="497592" y="1333462"/>
            <a:ext cx="3600400" cy="369332"/>
          </a:xfrm>
          <a:prstGeom prst="rect">
            <a:avLst/>
          </a:prstGeom>
          <a:noFill/>
        </p:spPr>
        <p:txBody>
          <a:bodyPr wrap="square" rtlCol="0">
            <a:spAutoFit/>
          </a:bodyPr>
          <a:lstStyle/>
          <a:p>
            <a:r>
              <a:rPr lang="en-US" b="1" dirty="0" smtClean="0">
                <a:solidFill>
                  <a:srgbClr val="133B77"/>
                </a:solidFill>
              </a:rPr>
              <a:t>Model design</a:t>
            </a:r>
            <a:endParaRPr lang="en-US" b="1" dirty="0">
              <a:solidFill>
                <a:srgbClr val="133B77"/>
              </a:solidFill>
            </a:endParaRPr>
          </a:p>
        </p:txBody>
      </p:sp>
      <p:sp>
        <p:nvSpPr>
          <p:cNvPr id="15" name="TextBox 14"/>
          <p:cNvSpPr txBox="1"/>
          <p:nvPr/>
        </p:nvSpPr>
        <p:spPr>
          <a:xfrm>
            <a:off x="4644008" y="4101094"/>
            <a:ext cx="3600400" cy="369332"/>
          </a:xfrm>
          <a:prstGeom prst="rect">
            <a:avLst/>
          </a:prstGeom>
          <a:noFill/>
        </p:spPr>
        <p:txBody>
          <a:bodyPr wrap="square" rtlCol="0">
            <a:spAutoFit/>
          </a:bodyPr>
          <a:lstStyle/>
          <a:p>
            <a:r>
              <a:rPr lang="en-US" b="1" dirty="0" smtClean="0">
                <a:solidFill>
                  <a:srgbClr val="133B77"/>
                </a:solidFill>
              </a:rPr>
              <a:t>Vision</a:t>
            </a:r>
            <a:endParaRPr lang="en-US" b="1" dirty="0">
              <a:solidFill>
                <a:srgbClr val="133B77"/>
              </a:solidFill>
            </a:endParaRPr>
          </a:p>
        </p:txBody>
      </p:sp>
      <p:sp>
        <p:nvSpPr>
          <p:cNvPr id="11" name="TextBox 10"/>
          <p:cNvSpPr txBox="1"/>
          <p:nvPr/>
        </p:nvSpPr>
        <p:spPr>
          <a:xfrm>
            <a:off x="4734421" y="4371817"/>
            <a:ext cx="4409579" cy="1846659"/>
          </a:xfrm>
          <a:prstGeom prst="rect">
            <a:avLst/>
          </a:prstGeom>
          <a:noFill/>
        </p:spPr>
        <p:txBody>
          <a:bodyPr wrap="square" rtlCol="0">
            <a:spAutoFit/>
          </a:bodyPr>
          <a:lstStyle/>
          <a:p>
            <a:r>
              <a:rPr lang="en-US" sz="1600" dirty="0" smtClean="0"/>
              <a:t>Our </a:t>
            </a:r>
            <a:r>
              <a:rPr lang="en-US" sz="1600" dirty="0"/>
              <a:t>vision for the short to medium term work is to introduce </a:t>
            </a:r>
            <a:r>
              <a:rPr lang="en-US" sz="1600" b="1" dirty="0"/>
              <a:t>water quality </a:t>
            </a:r>
            <a:r>
              <a:rPr lang="en-US" sz="1600" dirty="0" smtClean="0"/>
              <a:t>and </a:t>
            </a:r>
            <a:r>
              <a:rPr lang="en-US" sz="1600" dirty="0"/>
              <a:t>to consider qualitative and quantitative measures of </a:t>
            </a:r>
            <a:r>
              <a:rPr lang="en-US" sz="1600" b="1" dirty="0"/>
              <a:t>transboundary river </a:t>
            </a:r>
            <a:r>
              <a:rPr lang="en-US" sz="1600" dirty="0" smtClean="0"/>
              <a:t>and</a:t>
            </a:r>
            <a:br>
              <a:rPr lang="en-US" sz="1600" dirty="0" smtClean="0"/>
            </a:br>
            <a:r>
              <a:rPr lang="en-US" sz="1600" b="1" dirty="0" smtClean="0"/>
              <a:t>groundwater </a:t>
            </a:r>
            <a:r>
              <a:rPr lang="en-US" sz="1600" b="1" dirty="0"/>
              <a:t>governance </a:t>
            </a:r>
            <a:r>
              <a:rPr lang="en-US" sz="1600" dirty="0"/>
              <a:t>into </a:t>
            </a:r>
            <a:r>
              <a:rPr lang="en-US" sz="1600" dirty="0" smtClean="0"/>
              <a:t>an</a:t>
            </a:r>
            <a:br>
              <a:rPr lang="en-US" sz="1600" dirty="0" smtClean="0"/>
            </a:br>
            <a:r>
              <a:rPr lang="en-US" sz="1600" b="1" dirty="0" smtClean="0"/>
              <a:t>integrated </a:t>
            </a:r>
            <a:r>
              <a:rPr lang="en-US" sz="1600" b="1" dirty="0"/>
              <a:t>modelling framework</a:t>
            </a:r>
            <a:r>
              <a:rPr lang="en-US" sz="1600" dirty="0"/>
              <a:t>.</a:t>
            </a:r>
          </a:p>
          <a:p>
            <a:endParaRPr lang="en-US" dirty="0"/>
          </a:p>
        </p:txBody>
      </p:sp>
      <p:sp>
        <p:nvSpPr>
          <p:cNvPr id="17" name="TextBox 16"/>
          <p:cNvSpPr txBox="1"/>
          <p:nvPr/>
        </p:nvSpPr>
        <p:spPr>
          <a:xfrm>
            <a:off x="4680091" y="5905972"/>
            <a:ext cx="3600400" cy="369332"/>
          </a:xfrm>
          <a:prstGeom prst="rect">
            <a:avLst/>
          </a:prstGeom>
          <a:noFill/>
        </p:spPr>
        <p:txBody>
          <a:bodyPr wrap="square" rtlCol="0">
            <a:spAutoFit/>
          </a:bodyPr>
          <a:lstStyle/>
          <a:p>
            <a:r>
              <a:rPr lang="en-US" b="1" dirty="0" smtClean="0">
                <a:solidFill>
                  <a:srgbClr val="133B77"/>
                </a:solidFill>
              </a:rPr>
              <a:t>Contact</a:t>
            </a:r>
            <a:endParaRPr lang="en-US" b="1" dirty="0">
              <a:solidFill>
                <a:srgbClr val="133B77"/>
              </a:solidFill>
            </a:endParaRPr>
          </a:p>
        </p:txBody>
      </p:sp>
      <p:sp>
        <p:nvSpPr>
          <p:cNvPr id="18" name="TextBox 17"/>
          <p:cNvSpPr txBox="1"/>
          <p:nvPr/>
        </p:nvSpPr>
        <p:spPr>
          <a:xfrm>
            <a:off x="4767125" y="6187030"/>
            <a:ext cx="2463772" cy="584775"/>
          </a:xfrm>
          <a:prstGeom prst="rect">
            <a:avLst/>
          </a:prstGeom>
          <a:noFill/>
        </p:spPr>
        <p:txBody>
          <a:bodyPr wrap="square" rtlCol="0">
            <a:spAutoFit/>
          </a:bodyPr>
          <a:lstStyle/>
          <a:p>
            <a:r>
              <a:rPr lang="en-US" sz="1600" dirty="0" smtClean="0">
                <a:solidFill>
                  <a:srgbClr val="133B77"/>
                </a:solidFill>
                <a:hlinkClick r:id="rId7"/>
              </a:rPr>
              <a:t>www.iiasa.ac.at/cwatm</a:t>
            </a:r>
            <a:endParaRPr lang="en-US" sz="1600" dirty="0" smtClean="0">
              <a:solidFill>
                <a:srgbClr val="133B77"/>
              </a:solidFill>
            </a:endParaRPr>
          </a:p>
          <a:p>
            <a:r>
              <a:rPr lang="en-US" sz="1600" dirty="0" smtClean="0">
                <a:solidFill>
                  <a:srgbClr val="133B77"/>
                </a:solidFill>
                <a:hlinkClick r:id="rId8"/>
              </a:rPr>
              <a:t>wfas.info@iiasa.ac.at</a:t>
            </a:r>
            <a:endParaRPr lang="en-US" dirty="0"/>
          </a:p>
        </p:txBody>
      </p:sp>
      <p:sp>
        <p:nvSpPr>
          <p:cNvPr id="19" name="TextBox 18"/>
          <p:cNvSpPr txBox="1"/>
          <p:nvPr/>
        </p:nvSpPr>
        <p:spPr>
          <a:xfrm>
            <a:off x="2018368" y="2541566"/>
            <a:ext cx="5164306" cy="1477328"/>
          </a:xfrm>
          <a:prstGeom prst="rect">
            <a:avLst/>
          </a:prstGeom>
          <a:solidFill>
            <a:srgbClr val="0070C0"/>
          </a:solidFill>
        </p:spPr>
        <p:txBody>
          <a:bodyPr wrap="square" rtlCol="0">
            <a:spAutoFit/>
          </a:bodyPr>
          <a:lstStyle/>
          <a:p>
            <a:r>
              <a:rPr lang="en-US" sz="2400" b="1" dirty="0" smtClean="0"/>
              <a:t>EGU 2017:</a:t>
            </a:r>
          </a:p>
          <a:p>
            <a:r>
              <a:rPr lang="en-US" sz="2400" b="1" dirty="0" smtClean="0"/>
              <a:t>HS2.1.3 </a:t>
            </a:r>
            <a:r>
              <a:rPr lang="en-US" sz="2400" b="1" dirty="0"/>
              <a:t>Large scale </a:t>
            </a:r>
            <a:r>
              <a:rPr lang="en-US" sz="2400" b="1" dirty="0" smtClean="0"/>
              <a:t>hydrology</a:t>
            </a:r>
          </a:p>
          <a:p>
            <a:r>
              <a:rPr lang="en-US" sz="2400" b="1" dirty="0"/>
              <a:t>Fri, 28 Apr, 17:30–19:00 / Hall </a:t>
            </a:r>
            <a:r>
              <a:rPr lang="en-US" sz="2400" b="1" dirty="0" smtClean="0"/>
              <a:t>A</a:t>
            </a:r>
            <a:r>
              <a:rPr lang="en-US" sz="2000" dirty="0" smtClean="0"/>
              <a:t> </a:t>
            </a:r>
            <a:endParaRPr lang="en-US" sz="2000" dirty="0"/>
          </a:p>
          <a:p>
            <a:r>
              <a:rPr lang="en-US" dirty="0" smtClean="0"/>
              <a:t> </a:t>
            </a:r>
            <a:endParaRPr lang="en-US" dirty="0"/>
          </a:p>
        </p:txBody>
      </p:sp>
    </p:spTree>
    <p:extLst>
      <p:ext uri="{BB962C8B-B14F-4D97-AF65-F5344CB8AC3E}">
        <p14:creationId xmlns:p14="http://schemas.microsoft.com/office/powerpoint/2010/main" val="255259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49"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8596" y="1575655"/>
            <a:ext cx="8766808" cy="3706689"/>
          </a:xfrm>
          <a:prstGeom prst="rect">
            <a:avLst/>
          </a:prstGeom>
        </p:spPr>
      </p:pic>
      <p:sp>
        <p:nvSpPr>
          <p:cNvPr id="3" name="Rectangle 2"/>
          <p:cNvSpPr/>
          <p:nvPr/>
        </p:nvSpPr>
        <p:spPr>
          <a:xfrm>
            <a:off x="2123728" y="5157192"/>
            <a:ext cx="4572000" cy="1477328"/>
          </a:xfrm>
          <a:prstGeom prst="rect">
            <a:avLst/>
          </a:prstGeom>
        </p:spPr>
        <p:txBody>
          <a:bodyPr>
            <a:spAutoFit/>
          </a:bodyPr>
          <a:lstStyle/>
          <a:p>
            <a:r>
              <a:rPr lang="en-US"/>
              <a:t>IFPRI &amp; VEOLIA, The murky future of global water quality: A new global study projects rapid deterioration in water quality, International Food Policy Research Institute (IFPRI), 2015.</a:t>
            </a:r>
          </a:p>
        </p:txBody>
      </p:sp>
      <p:sp>
        <p:nvSpPr>
          <p:cNvPr id="4" name="Rectangle 3"/>
          <p:cNvSpPr/>
          <p:nvPr/>
        </p:nvSpPr>
        <p:spPr>
          <a:xfrm>
            <a:off x="188596" y="249570"/>
            <a:ext cx="8784976" cy="1384995"/>
          </a:xfrm>
          <a:prstGeom prst="rect">
            <a:avLst/>
          </a:prstGeom>
        </p:spPr>
        <p:txBody>
          <a:bodyPr wrap="square">
            <a:spAutoFit/>
          </a:bodyPr>
          <a:lstStyle/>
          <a:p>
            <a:pPr algn="ctr"/>
            <a:r>
              <a:rPr lang="en-US" sz="2800" b="1" dirty="0">
                <a:solidFill>
                  <a:schemeClr val="accent2"/>
                </a:solidFill>
              </a:rPr>
              <a:t>Importance of environmental quality, not just </a:t>
            </a:r>
            <a:r>
              <a:rPr lang="en-US" sz="2800" b="1" dirty="0" smtClean="0">
                <a:solidFill>
                  <a:schemeClr val="accent2"/>
                </a:solidFill>
              </a:rPr>
              <a:t>quantity: Water </a:t>
            </a:r>
            <a:r>
              <a:rPr lang="en-US" sz="2800" b="1" dirty="0">
                <a:solidFill>
                  <a:schemeClr val="accent2"/>
                </a:solidFill>
              </a:rPr>
              <a:t>quality risk associated with nitrogen pollution</a:t>
            </a:r>
          </a:p>
        </p:txBody>
      </p:sp>
    </p:spTree>
    <p:extLst>
      <p:ext uri="{BB962C8B-B14F-4D97-AF65-F5344CB8AC3E}">
        <p14:creationId xmlns:p14="http://schemas.microsoft.com/office/powerpoint/2010/main" val="5233964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451" y="1690981"/>
            <a:ext cx="8568952" cy="4383520"/>
          </a:xfrm>
          <a:prstGeom prst="rect">
            <a:avLst/>
          </a:prstGeom>
        </p:spPr>
      </p:pic>
      <p:sp>
        <p:nvSpPr>
          <p:cNvPr id="4" name="Rectangle 3"/>
          <p:cNvSpPr/>
          <p:nvPr/>
        </p:nvSpPr>
        <p:spPr>
          <a:xfrm>
            <a:off x="179452" y="404664"/>
            <a:ext cx="8929173" cy="646331"/>
          </a:xfrm>
          <a:prstGeom prst="rect">
            <a:avLst/>
          </a:prstGeom>
        </p:spPr>
        <p:txBody>
          <a:bodyPr wrap="square">
            <a:spAutoFit/>
          </a:bodyPr>
          <a:lstStyle/>
          <a:p>
            <a:pPr algn="ctr"/>
            <a:r>
              <a:rPr lang="en-GB" sz="3600" b="1" dirty="0">
                <a:solidFill>
                  <a:schemeClr val="accent2"/>
                </a:solidFill>
              </a:rPr>
              <a:t>Multi-model uncertainty assessment</a:t>
            </a:r>
          </a:p>
        </p:txBody>
      </p:sp>
      <p:pic>
        <p:nvPicPr>
          <p:cNvPr id="2" name="Picture 1"/>
          <p:cNvPicPr>
            <a:picLocks noChangeAspect="1"/>
          </p:cNvPicPr>
          <p:nvPr/>
        </p:nvPicPr>
        <p:blipFill>
          <a:blip r:embed="rId3"/>
          <a:stretch>
            <a:fillRect/>
          </a:stretch>
        </p:blipFill>
        <p:spPr>
          <a:xfrm>
            <a:off x="323528" y="2204864"/>
            <a:ext cx="8785097" cy="4176122"/>
          </a:xfrm>
          <a:prstGeom prst="rect">
            <a:avLst/>
          </a:prstGeom>
        </p:spPr>
      </p:pic>
    </p:spTree>
    <p:extLst>
      <p:ext uri="{BB962C8B-B14F-4D97-AF65-F5344CB8AC3E}">
        <p14:creationId xmlns:p14="http://schemas.microsoft.com/office/powerpoint/2010/main" val="174967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0" y="70921"/>
            <a:ext cx="9123840" cy="545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61718" rIns="81638" bIns="40819"/>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34513" algn="l"/>
                <a:tab pos="9883775"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en-US" altLang="en-US" sz="3200" b="1" dirty="0" smtClean="0">
                <a:solidFill>
                  <a:schemeClr val="accent2"/>
                </a:solidFill>
              </a:rPr>
              <a:t>REMOVE SLIDE</a:t>
            </a:r>
          </a:p>
          <a:p>
            <a:pPr algn="ctr" eaLnBrk="1">
              <a:buClrTx/>
              <a:buFontTx/>
              <a:buNone/>
            </a:pPr>
            <a:r>
              <a:rPr lang="en-US" altLang="en-US" sz="3200" b="1" dirty="0" smtClean="0">
                <a:solidFill>
                  <a:schemeClr val="accent2"/>
                </a:solidFill>
              </a:rPr>
              <a:t>Sources </a:t>
            </a:r>
            <a:r>
              <a:rPr lang="en-US" altLang="en-US" sz="3200" b="1" dirty="0">
                <a:solidFill>
                  <a:schemeClr val="accent2"/>
                </a:solidFill>
              </a:rPr>
              <a:t>of uncertainty</a:t>
            </a:r>
          </a:p>
        </p:txBody>
      </p:sp>
      <p:pic>
        <p:nvPicPr>
          <p:cNvPr id="51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120" y="908720"/>
            <a:ext cx="7968271" cy="41518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Text Box 3"/>
          <p:cNvSpPr txBox="1">
            <a:spLocks noChangeArrowheads="1"/>
          </p:cNvSpPr>
          <p:nvPr/>
        </p:nvSpPr>
        <p:spPr bwMode="auto">
          <a:xfrm>
            <a:off x="6804248" y="4293096"/>
            <a:ext cx="1153440" cy="293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53881" rIns="81638" bIns="40819"/>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en-US" altLang="en-US" sz="1451" dirty="0">
                <a:solidFill>
                  <a:srgbClr val="000000"/>
                </a:solidFill>
              </a:rPr>
              <a:t>2046-2055</a:t>
            </a:r>
          </a:p>
        </p:txBody>
      </p:sp>
      <p:sp>
        <p:nvSpPr>
          <p:cNvPr id="4100" name="Text Box 4"/>
          <p:cNvSpPr txBox="1">
            <a:spLocks noChangeArrowheads="1"/>
          </p:cNvSpPr>
          <p:nvPr/>
        </p:nvSpPr>
        <p:spPr bwMode="auto">
          <a:xfrm>
            <a:off x="179512" y="5246281"/>
            <a:ext cx="8862249" cy="1242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55187" rIns="81638" bIns="40819"/>
          <a:lstStyle>
            <a:lvl1pPr marL="214313" indent="-214313">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a:solidFill>
                  <a:srgbClr val="000000"/>
                </a:solidFill>
                <a:latin typeface="Arial" panose="020B0604020202020204" pitchFamily="34" charset="0"/>
                <a:ea typeface="Microsoft YaHei" panose="020B0503020204020204" pitchFamily="34" charset="-122"/>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a:solidFill>
                  <a:srgbClr val="000000"/>
                </a:solidFill>
                <a:latin typeface="Arial" panose="020B0604020202020204" pitchFamily="34" charset="0"/>
                <a:ea typeface="Microsoft YaHei" panose="020B0503020204020204" pitchFamily="34" charset="-122"/>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a:solidFill>
                  <a:srgbClr val="000000"/>
                </a:solidFill>
                <a:latin typeface="Arial" panose="020B0604020202020204" pitchFamily="34" charset="0"/>
                <a:ea typeface="Microsoft YaHei" panose="020B0503020204020204" pitchFamily="34" charset="-122"/>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a:solidFill>
                  <a:srgbClr val="000000"/>
                </a:solidFill>
                <a:latin typeface="Arial" panose="020B0604020202020204" pitchFamily="34" charset="0"/>
                <a:ea typeface="Microsoft YaHei" panose="020B0503020204020204" pitchFamily="34" charset="-122"/>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a:solidFill>
                  <a:srgbClr val="000000"/>
                </a:solidFill>
                <a:latin typeface="Arial" panose="020B0604020202020204" pitchFamily="34" charset="0"/>
                <a:ea typeface="Microsoft YaHei" panose="020B0503020204020204" pitchFamily="34" charset="-122"/>
              </a:defRPr>
            </a:lvl9pPr>
          </a:lstStyle>
          <a:p>
            <a:pPr eaLnBrk="1">
              <a:lnSpc>
                <a:spcPct val="93000"/>
              </a:lnSpc>
              <a:buClr>
                <a:srgbClr val="000000"/>
              </a:buClr>
              <a:buSzPct val="45000"/>
              <a:buFont typeface="Wingdings" panose="05000000000000000000" pitchFamily="2" charset="2"/>
              <a:buChar char=""/>
              <a:defRPr/>
            </a:pPr>
            <a:r>
              <a:rPr lang="en-US" altLang="en-US" b="1" dirty="0" smtClean="0"/>
              <a:t>Global Hydrological Models (GHM)</a:t>
            </a:r>
            <a:r>
              <a:rPr lang="en-US" altLang="en-US" dirty="0" smtClean="0"/>
              <a:t> are the main source of uncertainty in most regions</a:t>
            </a:r>
          </a:p>
          <a:p>
            <a:pPr marL="195843">
              <a:lnSpc>
                <a:spcPct val="93000"/>
              </a:lnSpc>
              <a:buSzPct val="45000"/>
              <a:defRPr/>
            </a:pPr>
            <a:endParaRPr lang="en-US" altLang="en-US" dirty="0" smtClean="0"/>
          </a:p>
          <a:p>
            <a:pPr eaLnBrk="1">
              <a:lnSpc>
                <a:spcPct val="93000"/>
              </a:lnSpc>
              <a:buClr>
                <a:srgbClr val="000000"/>
              </a:buClr>
              <a:buSzPct val="45000"/>
              <a:buFont typeface="Wingdings" panose="05000000000000000000" pitchFamily="2" charset="2"/>
              <a:buChar char=""/>
              <a:defRPr/>
            </a:pPr>
            <a:r>
              <a:rPr lang="en-US" altLang="en-US" b="1" dirty="0" smtClean="0"/>
              <a:t>Climate Models (GCM)</a:t>
            </a:r>
            <a:r>
              <a:rPr lang="en-US" altLang="en-US" dirty="0" smtClean="0"/>
              <a:t> are the main driver of uncertainty in many subtropical regions</a:t>
            </a:r>
          </a:p>
          <a:p>
            <a:pPr marL="195843">
              <a:lnSpc>
                <a:spcPct val="93000"/>
              </a:lnSpc>
              <a:buSzPct val="45000"/>
              <a:defRPr/>
            </a:pPr>
            <a:endParaRPr lang="en-US" altLang="en-US" dirty="0" smtClean="0"/>
          </a:p>
          <a:p>
            <a:pPr eaLnBrk="1">
              <a:lnSpc>
                <a:spcPct val="93000"/>
              </a:lnSpc>
              <a:buClr>
                <a:srgbClr val="000000"/>
              </a:buClr>
              <a:buSzPct val="45000"/>
              <a:buFont typeface="Wingdings" panose="05000000000000000000" pitchFamily="2" charset="2"/>
              <a:buChar char=""/>
              <a:defRPr/>
            </a:pPr>
            <a:r>
              <a:rPr lang="en-US" altLang="en-US" dirty="0" smtClean="0"/>
              <a:t>Uncertainty stemming from </a:t>
            </a:r>
            <a:r>
              <a:rPr lang="en-US" altLang="en-US" b="1" dirty="0" smtClean="0"/>
              <a:t>water scenarios (</a:t>
            </a:r>
            <a:r>
              <a:rPr lang="en-US" altLang="en-US" b="1" dirty="0" err="1" smtClean="0"/>
              <a:t>Scen</a:t>
            </a:r>
            <a:r>
              <a:rPr lang="en-US" altLang="en-US" b="1" dirty="0" smtClean="0"/>
              <a:t>)</a:t>
            </a:r>
            <a:r>
              <a:rPr lang="en-US" altLang="en-US" dirty="0" smtClean="0"/>
              <a:t> is less important</a:t>
            </a:r>
          </a:p>
        </p:txBody>
      </p:sp>
    </p:spTree>
    <p:extLst>
      <p:ext uri="{BB962C8B-B14F-4D97-AF65-F5344CB8AC3E}">
        <p14:creationId xmlns:p14="http://schemas.microsoft.com/office/powerpoint/2010/main" val="36809679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107504" y="-99392"/>
            <a:ext cx="8352928"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GB" sz="4000" b="1" dirty="0" smtClean="0">
                <a:solidFill>
                  <a:schemeClr val="accent2">
                    <a:lumMod val="75000"/>
                  </a:schemeClr>
                </a:solidFill>
                <a:latin typeface="+mj-lt"/>
                <a:ea typeface="+mj-ea"/>
                <a:cs typeface="+mj-cs"/>
              </a:rPr>
              <a:t>Global Food Trade &lt;=&gt; Water Trade</a:t>
            </a:r>
            <a:endParaRPr kumimoji="0" lang="en-GB" sz="4000" b="1"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932" y="741947"/>
            <a:ext cx="6168572" cy="6071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611560" y="6444044"/>
            <a:ext cx="4032448" cy="369332"/>
          </a:xfrm>
          <a:prstGeom prst="rect">
            <a:avLst/>
          </a:prstGeom>
        </p:spPr>
        <p:txBody>
          <a:bodyPr wrap="square">
            <a:spAutoFit/>
          </a:bodyPr>
          <a:lstStyle/>
          <a:p>
            <a:r>
              <a:rPr kumimoji="1" lang="en-GB" b="1" dirty="0" err="1" smtClean="0"/>
              <a:t>Dalin</a:t>
            </a:r>
            <a:r>
              <a:rPr kumimoji="1" lang="en-GB" b="1" dirty="0" smtClean="0"/>
              <a:t> et al. (2017; Nature)</a:t>
            </a:r>
          </a:p>
        </p:txBody>
      </p:sp>
      <p:sp>
        <p:nvSpPr>
          <p:cNvPr id="2" name="TextBox 1"/>
          <p:cNvSpPr txBox="1"/>
          <p:nvPr/>
        </p:nvSpPr>
        <p:spPr>
          <a:xfrm>
            <a:off x="188392" y="4149080"/>
            <a:ext cx="2377643" cy="2062103"/>
          </a:xfrm>
          <a:prstGeom prst="rect">
            <a:avLst/>
          </a:prstGeom>
          <a:noFill/>
        </p:spPr>
        <p:txBody>
          <a:bodyPr wrap="square" rtlCol="0">
            <a:spAutoFit/>
          </a:bodyPr>
          <a:lstStyle/>
          <a:p>
            <a:pPr algn="ctr"/>
            <a:r>
              <a:rPr lang="en-US" sz="1600" b="1" u="sng" dirty="0" smtClean="0"/>
              <a:t>KEY</a:t>
            </a:r>
          </a:p>
          <a:p>
            <a:pPr marL="285750" indent="-285750">
              <a:buFont typeface="Arial" panose="020B0604020202020204" pitchFamily="34" charset="0"/>
              <a:buChar char="•"/>
            </a:pPr>
            <a:r>
              <a:rPr lang="en-US" sz="1600" dirty="0" smtClean="0"/>
              <a:t>Units km3</a:t>
            </a:r>
          </a:p>
          <a:p>
            <a:pPr marL="285750" indent="-285750">
              <a:buFont typeface="Arial" panose="020B0604020202020204" pitchFamily="34" charset="0"/>
              <a:buChar char="•"/>
            </a:pPr>
            <a:r>
              <a:rPr lang="en-US" sz="1600" dirty="0" err="1" smtClean="0"/>
              <a:t>Colour</a:t>
            </a:r>
            <a:r>
              <a:rPr lang="en-US" sz="1600" dirty="0" smtClean="0"/>
              <a:t>=country of export</a:t>
            </a:r>
          </a:p>
          <a:p>
            <a:pPr marL="285750" indent="-285750">
              <a:buFont typeface="Arial" panose="020B0604020202020204" pitchFamily="34" charset="0"/>
              <a:buChar char="•"/>
            </a:pPr>
            <a:r>
              <a:rPr lang="en-US" sz="1600" dirty="0" smtClean="0"/>
              <a:t>Top 10 exporters </a:t>
            </a:r>
            <a:r>
              <a:rPr lang="en-US" sz="1600" u="sng" dirty="0" smtClean="0"/>
              <a:t>underlined</a:t>
            </a:r>
          </a:p>
          <a:p>
            <a:pPr marL="285750" indent="-285750">
              <a:buFont typeface="Arial" panose="020B0604020202020204" pitchFamily="34" charset="0"/>
              <a:buChar char="•"/>
            </a:pPr>
            <a:r>
              <a:rPr lang="en-US" sz="1600" b="1" dirty="0" smtClean="0"/>
              <a:t>Top ten Importers in bold</a:t>
            </a:r>
            <a:endParaRPr lang="en-GB" sz="1600" b="1" dirty="0"/>
          </a:p>
        </p:txBody>
      </p:sp>
      <p:sp>
        <p:nvSpPr>
          <p:cNvPr id="3" name="TextBox 2"/>
          <p:cNvSpPr txBox="1"/>
          <p:nvPr/>
        </p:nvSpPr>
        <p:spPr>
          <a:xfrm>
            <a:off x="611560" y="1700808"/>
            <a:ext cx="1944216" cy="2031325"/>
          </a:xfrm>
          <a:prstGeom prst="rect">
            <a:avLst/>
          </a:prstGeom>
          <a:noFill/>
        </p:spPr>
        <p:txBody>
          <a:bodyPr wrap="square" rtlCol="0">
            <a:spAutoFit/>
          </a:bodyPr>
          <a:lstStyle/>
          <a:p>
            <a:r>
              <a:rPr lang="en-US" dirty="0" smtClean="0"/>
              <a:t>11% of non renewable GW embedded in int. food trade</a:t>
            </a:r>
          </a:p>
          <a:p>
            <a:r>
              <a:rPr lang="en-US" dirty="0" smtClean="0"/>
              <a:t>2/3 exported by </a:t>
            </a:r>
            <a:r>
              <a:rPr lang="en-US" dirty="0" err="1" smtClean="0"/>
              <a:t>India,USA</a:t>
            </a:r>
            <a:r>
              <a:rPr lang="en-US" dirty="0" smtClean="0"/>
              <a:t> and Pakistan</a:t>
            </a:r>
            <a:endParaRPr lang="en-GB" dirty="0"/>
          </a:p>
        </p:txBody>
      </p:sp>
    </p:spTree>
    <p:extLst>
      <p:ext uri="{BB962C8B-B14F-4D97-AF65-F5344CB8AC3E}">
        <p14:creationId xmlns:p14="http://schemas.microsoft.com/office/powerpoint/2010/main" val="28709982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smtClean="0"/>
              <a:t>Focus of the talk</a:t>
            </a:r>
            <a:endParaRPr lang="en-GB" sz="3600" b="1" dirty="0"/>
          </a:p>
        </p:txBody>
      </p:sp>
      <p:sp>
        <p:nvSpPr>
          <p:cNvPr id="3" name="Content Placeholder 2"/>
          <p:cNvSpPr>
            <a:spLocks noGrp="1"/>
          </p:cNvSpPr>
          <p:nvPr>
            <p:ph idx="1"/>
          </p:nvPr>
        </p:nvSpPr>
        <p:spPr/>
        <p:txBody>
          <a:bodyPr/>
          <a:lstStyle/>
          <a:p>
            <a:r>
              <a:rPr lang="en-US" dirty="0" smtClean="0"/>
              <a:t>Context and drivers</a:t>
            </a:r>
          </a:p>
          <a:p>
            <a:r>
              <a:rPr lang="en-US" dirty="0" smtClean="0"/>
              <a:t>Modelling water futures</a:t>
            </a:r>
          </a:p>
          <a:p>
            <a:r>
              <a:rPr lang="en-US" dirty="0" smtClean="0"/>
              <a:t>Towards solutions</a:t>
            </a:r>
            <a:endParaRPr lang="en-GB" dirty="0" smtClean="0"/>
          </a:p>
          <a:p>
            <a:r>
              <a:rPr lang="en-US" dirty="0" smtClean="0"/>
              <a:t>Future needs</a:t>
            </a:r>
          </a:p>
          <a:p>
            <a:endParaRPr lang="en-US" dirty="0"/>
          </a:p>
          <a:p>
            <a:pPr marL="0" indent="0" algn="ctr">
              <a:buNone/>
            </a:pPr>
            <a:r>
              <a:rPr lang="en-US" b="1" i="1" dirty="0" smtClean="0"/>
              <a:t>Message: Research and management has to co-evolve!</a:t>
            </a:r>
            <a:endParaRPr lang="en-GB" b="1" i="1" dirty="0"/>
          </a:p>
        </p:txBody>
      </p:sp>
    </p:spTree>
    <p:extLst>
      <p:ext uri="{BB962C8B-B14F-4D97-AF65-F5344CB8AC3E}">
        <p14:creationId xmlns:p14="http://schemas.microsoft.com/office/powerpoint/2010/main" val="11345865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feld 24"/>
          <p:cNvSpPr txBox="1"/>
          <p:nvPr/>
        </p:nvSpPr>
        <p:spPr>
          <a:xfrm>
            <a:off x="4186237" y="1005236"/>
            <a:ext cx="938077" cy="769441"/>
          </a:xfrm>
          <a:prstGeom prst="rect">
            <a:avLst/>
          </a:prstGeom>
          <a:noFill/>
        </p:spPr>
        <p:txBody>
          <a:bodyPr wrap="none" rtlCol="0">
            <a:spAutoFit/>
          </a:bodyPr>
          <a:lstStyle/>
          <a:p>
            <a:pPr algn="ctr"/>
            <a:r>
              <a:rPr lang="de-DE" sz="4400" b="1" dirty="0" smtClean="0">
                <a:solidFill>
                  <a:srgbClr val="396424"/>
                </a:solidFill>
                <a:effectLst>
                  <a:outerShdw blurRad="38100" dist="38100" dir="2700000" algn="tl">
                    <a:srgbClr val="000000">
                      <a:alpha val="43137"/>
                    </a:srgbClr>
                  </a:outerShdw>
                </a:effectLst>
                <a:latin typeface="Calibri" pitchFamily="34" charset="0"/>
              </a:rPr>
              <a:t>ON</a:t>
            </a:r>
            <a:endParaRPr lang="de-AT" sz="4400" b="1" dirty="0">
              <a:solidFill>
                <a:srgbClr val="396424"/>
              </a:solidFill>
              <a:effectLst>
                <a:outerShdw blurRad="38100" dist="38100" dir="2700000" algn="tl">
                  <a:srgbClr val="000000">
                    <a:alpha val="43137"/>
                  </a:srgbClr>
                </a:outerShdw>
              </a:effectLst>
              <a:latin typeface="Calibri" pitchFamily="34" charset="0"/>
            </a:endParaRPr>
          </a:p>
        </p:txBody>
      </p:sp>
      <p:grpSp>
        <p:nvGrpSpPr>
          <p:cNvPr id="2" name="Gruppieren 24"/>
          <p:cNvGrpSpPr/>
          <p:nvPr/>
        </p:nvGrpSpPr>
        <p:grpSpPr>
          <a:xfrm>
            <a:off x="3131082" y="116632"/>
            <a:ext cx="2952328" cy="2811741"/>
            <a:chOff x="3131082" y="116632"/>
            <a:chExt cx="2952328" cy="2811741"/>
          </a:xfrm>
        </p:grpSpPr>
        <p:sp>
          <p:nvSpPr>
            <p:cNvPr id="3" name="Regelmäßiges Fünfeck 2"/>
            <p:cNvSpPr/>
            <p:nvPr/>
          </p:nvSpPr>
          <p:spPr>
            <a:xfrm rot="10800000">
              <a:off x="3131082" y="116632"/>
              <a:ext cx="2952328" cy="2811741"/>
            </a:xfrm>
            <a:prstGeom prst="pentagon">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p:cNvSpPr txBox="1"/>
            <p:nvPr/>
          </p:nvSpPr>
          <p:spPr>
            <a:xfrm>
              <a:off x="3864553" y="827478"/>
              <a:ext cx="1673856" cy="1569660"/>
            </a:xfrm>
            <a:prstGeom prst="rect">
              <a:avLst/>
            </a:prstGeom>
            <a:noFill/>
          </p:spPr>
          <p:txBody>
            <a:bodyPr wrap="none" rtlCol="0">
              <a:spAutoFit/>
            </a:bodyPr>
            <a:lstStyle/>
            <a:p>
              <a:pPr marL="95250" lvl="1" indent="-95250"/>
              <a:r>
                <a:rPr lang="de-DE" sz="1200" dirty="0" smtClean="0">
                  <a:latin typeface="Calibri" pitchFamily="34" charset="0"/>
                </a:rPr>
                <a:t>-	</a:t>
              </a:r>
              <a:r>
                <a:rPr lang="en-US" sz="1200" dirty="0" smtClean="0">
                  <a:latin typeface="Calibri" pitchFamily="34" charset="0"/>
                </a:rPr>
                <a:t>Preparing land</a:t>
              </a:r>
            </a:p>
            <a:p>
              <a:pPr marL="95250" indent="-95250">
                <a:buFontTx/>
                <a:buChar char="-"/>
              </a:pPr>
              <a:r>
                <a:rPr lang="en-US" sz="1200" dirty="0" smtClean="0">
                  <a:latin typeface="Calibri" pitchFamily="34" charset="0"/>
                </a:rPr>
                <a:t>Growing crops</a:t>
              </a:r>
            </a:p>
            <a:p>
              <a:pPr marL="95250" indent="-95250">
                <a:buFontTx/>
                <a:buChar char="-"/>
              </a:pPr>
              <a:r>
                <a:rPr lang="en-US" sz="1200" dirty="0" smtClean="0">
                  <a:latin typeface="Calibri" pitchFamily="34" charset="0"/>
                </a:rPr>
                <a:t>Raising livestock</a:t>
              </a:r>
            </a:p>
            <a:p>
              <a:pPr marL="95250" indent="-95250">
                <a:buFontTx/>
                <a:buChar char="-"/>
              </a:pPr>
              <a:r>
                <a:rPr lang="en-US" sz="1200" dirty="0" smtClean="0">
                  <a:latin typeface="Calibri" pitchFamily="34" charset="0"/>
                </a:rPr>
                <a:t>Harvesting produce</a:t>
              </a:r>
            </a:p>
            <a:p>
              <a:pPr marL="95250" indent="-95250">
                <a:buFontTx/>
                <a:buChar char="-"/>
              </a:pPr>
              <a:r>
                <a:rPr lang="en-US" sz="1200" dirty="0" smtClean="0">
                  <a:latin typeface="Calibri" pitchFamily="34" charset="0"/>
                </a:rPr>
                <a:t>Drying, processing</a:t>
              </a:r>
            </a:p>
            <a:p>
              <a:pPr marL="95250" indent="-95250">
                <a:buFontTx/>
                <a:buChar char="-"/>
              </a:pPr>
              <a:r>
                <a:rPr lang="en-US" sz="1200" dirty="0" smtClean="0">
                  <a:latin typeface="Calibri" pitchFamily="34" charset="0"/>
                </a:rPr>
                <a:t>Storing food products</a:t>
              </a:r>
            </a:p>
            <a:p>
              <a:pPr marL="95250" indent="-95250">
                <a:buFontTx/>
                <a:buChar char="-"/>
              </a:pPr>
              <a:r>
                <a:rPr lang="en-US" sz="1200" dirty="0" smtClean="0">
                  <a:latin typeface="Calibri" pitchFamily="34" charset="0"/>
                </a:rPr>
                <a:t>Transport, distribution</a:t>
              </a:r>
            </a:p>
            <a:p>
              <a:pPr marL="95250" indent="-95250">
                <a:buFontTx/>
                <a:buChar char="-"/>
              </a:pPr>
              <a:r>
                <a:rPr lang="en-US" sz="1200" dirty="0" smtClean="0">
                  <a:latin typeface="Calibri" pitchFamily="34" charset="0"/>
                </a:rPr>
                <a:t>Preparing food</a:t>
              </a:r>
              <a:endParaRPr lang="en-US" sz="1200" dirty="0">
                <a:latin typeface="Calibri" pitchFamily="34" charset="0"/>
              </a:endParaRPr>
            </a:p>
          </p:txBody>
        </p:sp>
        <p:sp>
          <p:nvSpPr>
            <p:cNvPr id="7" name="Textfeld 6"/>
            <p:cNvSpPr txBox="1"/>
            <p:nvPr/>
          </p:nvSpPr>
          <p:spPr>
            <a:xfrm>
              <a:off x="3798343" y="225023"/>
              <a:ext cx="1584176" cy="626701"/>
            </a:xfrm>
            <a:prstGeom prst="rect">
              <a:avLst/>
            </a:prstGeom>
            <a:noFill/>
          </p:spPr>
          <p:txBody>
            <a:bodyPr wrap="square" lIns="36000" tIns="36000" rIns="36000" bIns="36000" rtlCol="0">
              <a:spAutoFit/>
            </a:bodyPr>
            <a:lstStyle/>
            <a:p>
              <a:pPr algn="ctr"/>
              <a:r>
                <a:rPr lang="de-DE" b="1" dirty="0" smtClean="0">
                  <a:latin typeface="Calibri" pitchFamily="34" charset="0"/>
                </a:rPr>
                <a:t>Food/Land </a:t>
              </a:r>
              <a:r>
                <a:rPr lang="de-DE" b="1" dirty="0" err="1" smtClean="0">
                  <a:latin typeface="Calibri" pitchFamily="34" charset="0"/>
                </a:rPr>
                <a:t>Use</a:t>
              </a:r>
              <a:r>
                <a:rPr lang="de-DE" b="1" dirty="0" smtClean="0">
                  <a:latin typeface="Calibri" pitchFamily="34" charset="0"/>
                </a:rPr>
                <a:t> System</a:t>
              </a:r>
              <a:endParaRPr lang="de-AT" b="1" dirty="0">
                <a:latin typeface="Calibri" pitchFamily="34" charset="0"/>
              </a:endParaRPr>
            </a:p>
          </p:txBody>
        </p:sp>
      </p:grpSp>
      <p:grpSp>
        <p:nvGrpSpPr>
          <p:cNvPr id="20" name="Gruppieren 22"/>
          <p:cNvGrpSpPr/>
          <p:nvPr/>
        </p:nvGrpSpPr>
        <p:grpSpPr>
          <a:xfrm>
            <a:off x="563302" y="3810119"/>
            <a:ext cx="2952328" cy="2811741"/>
            <a:chOff x="563302" y="3810119"/>
            <a:chExt cx="2952328" cy="2811741"/>
          </a:xfrm>
        </p:grpSpPr>
        <p:sp>
          <p:nvSpPr>
            <p:cNvPr id="4" name="Regelmäßiges Fünfeck 3"/>
            <p:cNvSpPr/>
            <p:nvPr/>
          </p:nvSpPr>
          <p:spPr>
            <a:xfrm>
              <a:off x="563302" y="3810119"/>
              <a:ext cx="2952328" cy="2811741"/>
            </a:xfrm>
            <a:prstGeom prst="pent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Textfeld 4"/>
            <p:cNvSpPr txBox="1"/>
            <p:nvPr/>
          </p:nvSpPr>
          <p:spPr>
            <a:xfrm>
              <a:off x="1203838" y="4389968"/>
              <a:ext cx="1728192" cy="349702"/>
            </a:xfrm>
            <a:prstGeom prst="rect">
              <a:avLst/>
            </a:prstGeom>
            <a:noFill/>
          </p:spPr>
          <p:txBody>
            <a:bodyPr wrap="square" lIns="36000" tIns="36000" rIns="36000" bIns="36000" rtlCol="0">
              <a:spAutoFit/>
            </a:bodyPr>
            <a:lstStyle/>
            <a:p>
              <a:pPr algn="ctr"/>
              <a:r>
                <a:rPr lang="de-DE" b="1" dirty="0" err="1" smtClean="0">
                  <a:latin typeface="Calibri" pitchFamily="34" charset="0"/>
                </a:rPr>
                <a:t>Energy</a:t>
              </a:r>
              <a:r>
                <a:rPr lang="de-DE" b="1" dirty="0" smtClean="0">
                  <a:latin typeface="Calibri" pitchFamily="34" charset="0"/>
                </a:rPr>
                <a:t> System</a:t>
              </a:r>
              <a:endParaRPr lang="de-AT" b="1" dirty="0">
                <a:latin typeface="Calibri" pitchFamily="34" charset="0"/>
              </a:endParaRPr>
            </a:p>
          </p:txBody>
        </p:sp>
        <p:sp>
          <p:nvSpPr>
            <p:cNvPr id="8" name="Textfeld 7"/>
            <p:cNvSpPr txBox="1"/>
            <p:nvPr/>
          </p:nvSpPr>
          <p:spPr>
            <a:xfrm>
              <a:off x="1162894" y="4780484"/>
              <a:ext cx="1913152" cy="1754326"/>
            </a:xfrm>
            <a:prstGeom prst="rect">
              <a:avLst/>
            </a:prstGeom>
            <a:noFill/>
          </p:spPr>
          <p:txBody>
            <a:bodyPr wrap="square" rtlCol="0">
              <a:spAutoFit/>
            </a:bodyPr>
            <a:lstStyle/>
            <a:p>
              <a:pPr marL="95250" lvl="1" indent="-95250"/>
              <a:r>
                <a:rPr lang="de-DE" sz="1200" dirty="0" smtClean="0">
                  <a:latin typeface="Calibri" pitchFamily="34" charset="0"/>
                </a:rPr>
                <a:t>-	</a:t>
              </a:r>
              <a:r>
                <a:rPr lang="en-US" sz="1200" dirty="0" smtClean="0">
                  <a:latin typeface="Calibri" pitchFamily="34" charset="0"/>
                </a:rPr>
                <a:t>Extracting resources</a:t>
              </a:r>
            </a:p>
            <a:p>
              <a:pPr marL="95250" indent="-95250">
                <a:buFontTx/>
                <a:buChar char="-"/>
              </a:pPr>
              <a:r>
                <a:rPr lang="en-US" sz="1200" dirty="0" smtClean="0">
                  <a:latin typeface="Calibri" pitchFamily="34" charset="0"/>
                </a:rPr>
                <a:t>Harnessing hydro, wind, solar, biomass energy</a:t>
              </a:r>
            </a:p>
            <a:p>
              <a:pPr marL="95250" indent="-95250">
                <a:buFontTx/>
                <a:buChar char="-"/>
              </a:pPr>
              <a:r>
                <a:rPr lang="en-US" sz="1200" dirty="0" smtClean="0">
                  <a:latin typeface="Calibri" pitchFamily="34" charset="0"/>
                </a:rPr>
                <a:t>Generating and transmitting electricity</a:t>
              </a:r>
            </a:p>
            <a:p>
              <a:pPr marL="95250" indent="-95250">
                <a:buFontTx/>
                <a:buChar char="-"/>
              </a:pPr>
              <a:r>
                <a:rPr lang="en-US" sz="1200" dirty="0" smtClean="0">
                  <a:latin typeface="Calibri" pitchFamily="34" charset="0"/>
                </a:rPr>
                <a:t>Production, refinement and distribution of transport fuels</a:t>
              </a:r>
            </a:p>
            <a:p>
              <a:pPr marL="95250" indent="-95250">
                <a:buFontTx/>
                <a:buChar char="-"/>
              </a:pPr>
              <a:r>
                <a:rPr lang="en-US" sz="1200" dirty="0" smtClean="0">
                  <a:latin typeface="Calibri" pitchFamily="34" charset="0"/>
                </a:rPr>
                <a:t>Storing, buffering</a:t>
              </a:r>
            </a:p>
          </p:txBody>
        </p:sp>
      </p:grpSp>
      <p:grpSp>
        <p:nvGrpSpPr>
          <p:cNvPr id="21" name="Gruppieren 23"/>
          <p:cNvGrpSpPr/>
          <p:nvPr/>
        </p:nvGrpSpPr>
        <p:grpSpPr>
          <a:xfrm>
            <a:off x="5672838" y="3816336"/>
            <a:ext cx="2952328" cy="2811741"/>
            <a:chOff x="5637213" y="3863836"/>
            <a:chExt cx="2952328" cy="2811741"/>
          </a:xfrm>
        </p:grpSpPr>
        <p:sp>
          <p:nvSpPr>
            <p:cNvPr id="9" name="Regelmäßiges Fünfeck 8"/>
            <p:cNvSpPr/>
            <p:nvPr/>
          </p:nvSpPr>
          <p:spPr>
            <a:xfrm>
              <a:off x="5637213" y="3863836"/>
              <a:ext cx="2952328" cy="2811741"/>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Textfeld 9"/>
            <p:cNvSpPr txBox="1"/>
            <p:nvPr/>
          </p:nvSpPr>
          <p:spPr>
            <a:xfrm>
              <a:off x="6277749" y="4455560"/>
              <a:ext cx="1728192" cy="349702"/>
            </a:xfrm>
            <a:prstGeom prst="rect">
              <a:avLst/>
            </a:prstGeom>
            <a:noFill/>
          </p:spPr>
          <p:txBody>
            <a:bodyPr wrap="square" lIns="36000" tIns="36000" rIns="36000" bIns="36000" rtlCol="0">
              <a:spAutoFit/>
            </a:bodyPr>
            <a:lstStyle/>
            <a:p>
              <a:pPr algn="ctr"/>
              <a:r>
                <a:rPr lang="de-DE" b="1" dirty="0" err="1" smtClean="0">
                  <a:latin typeface="Calibri" pitchFamily="34" charset="0"/>
                </a:rPr>
                <a:t>Water</a:t>
              </a:r>
              <a:r>
                <a:rPr lang="de-DE" b="1" dirty="0" smtClean="0">
                  <a:latin typeface="Calibri" pitchFamily="34" charset="0"/>
                </a:rPr>
                <a:t> System</a:t>
              </a:r>
              <a:endParaRPr lang="de-AT" b="1" dirty="0">
                <a:latin typeface="Calibri" pitchFamily="34" charset="0"/>
              </a:endParaRPr>
            </a:p>
          </p:txBody>
        </p:sp>
        <p:sp>
          <p:nvSpPr>
            <p:cNvPr id="11" name="Textfeld 10"/>
            <p:cNvSpPr txBox="1"/>
            <p:nvPr/>
          </p:nvSpPr>
          <p:spPr>
            <a:xfrm>
              <a:off x="6143042" y="4818114"/>
              <a:ext cx="2064704" cy="1754326"/>
            </a:xfrm>
            <a:prstGeom prst="rect">
              <a:avLst/>
            </a:prstGeom>
            <a:noFill/>
          </p:spPr>
          <p:txBody>
            <a:bodyPr wrap="square" rtlCol="0">
              <a:spAutoFit/>
            </a:bodyPr>
            <a:lstStyle/>
            <a:p>
              <a:pPr marL="95250" lvl="1" indent="-95250"/>
              <a:r>
                <a:rPr lang="de-DE" sz="1200" dirty="0" smtClean="0">
                  <a:latin typeface="Calibri" pitchFamily="34" charset="0"/>
                </a:rPr>
                <a:t>-	</a:t>
              </a:r>
              <a:r>
                <a:rPr lang="en-US" sz="1200" dirty="0" smtClean="0">
                  <a:latin typeface="Calibri" pitchFamily="34" charset="0"/>
                </a:rPr>
                <a:t>Manage renewable surface- and groundwater resources</a:t>
              </a:r>
            </a:p>
            <a:p>
              <a:pPr marL="95250" indent="-95250">
                <a:buFontTx/>
                <a:buChar char="-"/>
              </a:pPr>
              <a:r>
                <a:rPr lang="en-US" sz="1200" dirty="0" smtClean="0">
                  <a:latin typeface="Calibri" pitchFamily="34" charset="0"/>
                </a:rPr>
                <a:t>Distribute water supply for human consumption</a:t>
              </a:r>
            </a:p>
            <a:p>
              <a:pPr marL="95250" indent="-95250">
                <a:buFontTx/>
                <a:buChar char="-"/>
              </a:pPr>
              <a:r>
                <a:rPr lang="en-US" sz="1200" dirty="0" smtClean="0">
                  <a:latin typeface="Calibri" pitchFamily="34" charset="0"/>
                </a:rPr>
                <a:t>Collect sewage</a:t>
              </a:r>
            </a:p>
            <a:p>
              <a:pPr marL="95250" indent="-95250">
                <a:buFontTx/>
                <a:buChar char="-"/>
              </a:pPr>
              <a:r>
                <a:rPr lang="en-US" sz="1200" dirty="0" smtClean="0">
                  <a:latin typeface="Calibri" pitchFamily="34" charset="0"/>
                </a:rPr>
                <a:t>Treat wastewater to protect human and ecological health</a:t>
              </a:r>
            </a:p>
            <a:p>
              <a:pPr marL="95250" indent="-95250">
                <a:buFontTx/>
                <a:buChar char="-"/>
              </a:pPr>
              <a:r>
                <a:rPr lang="en-US" sz="1200" dirty="0" smtClean="0">
                  <a:latin typeface="Calibri" pitchFamily="34" charset="0"/>
                </a:rPr>
                <a:t>Transfer between basins</a:t>
              </a:r>
            </a:p>
            <a:p>
              <a:pPr marL="95250" indent="-95250">
                <a:buFontTx/>
                <a:buChar char="-"/>
              </a:pPr>
              <a:r>
                <a:rPr lang="en-US" sz="1200" dirty="0" smtClean="0">
                  <a:latin typeface="Calibri" pitchFamily="34" charset="0"/>
                </a:rPr>
                <a:t>Desalination</a:t>
              </a:r>
            </a:p>
          </p:txBody>
        </p:sp>
      </p:grpSp>
      <p:grpSp>
        <p:nvGrpSpPr>
          <p:cNvPr id="22" name="Gruppieren 19"/>
          <p:cNvGrpSpPr/>
          <p:nvPr/>
        </p:nvGrpSpPr>
        <p:grpSpPr>
          <a:xfrm>
            <a:off x="2531539" y="2116399"/>
            <a:ext cx="1656227" cy="2545347"/>
            <a:chOff x="2602789" y="2175774"/>
            <a:chExt cx="1656227" cy="2545347"/>
          </a:xfrm>
        </p:grpSpPr>
        <p:sp>
          <p:nvSpPr>
            <p:cNvPr id="12" name="Pfeil nach links 11"/>
            <p:cNvSpPr/>
            <p:nvPr/>
          </p:nvSpPr>
          <p:spPr>
            <a:xfrm rot="18463769">
              <a:off x="2026725" y="2751838"/>
              <a:ext cx="2016224" cy="864096"/>
            </a:xfrm>
            <a:prstGeom prst="leftArrow">
              <a:avLst/>
            </a:prstGeom>
            <a:gradFill flip="none" rotWithShape="1">
              <a:gsLst>
                <a:gs pos="0">
                  <a:srgbClr val="FFF200"/>
                </a:gs>
                <a:gs pos="45000">
                  <a:srgbClr val="FF7A00"/>
                </a:gs>
                <a:gs pos="70000">
                  <a:srgbClr val="92D050"/>
                </a:gs>
                <a:gs pos="100000">
                  <a:srgbClr val="66FF66"/>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dirty="0" smtClean="0">
                  <a:solidFill>
                    <a:schemeClr val="tx1"/>
                  </a:solidFill>
                </a:rPr>
                <a:t>Biomass , crop residues, biofuel feedstocks, land</a:t>
              </a:r>
              <a:endParaRPr lang="en-US" sz="1200" dirty="0">
                <a:solidFill>
                  <a:schemeClr val="tx1"/>
                </a:solidFill>
              </a:endParaRPr>
            </a:p>
          </p:txBody>
        </p:sp>
        <p:sp>
          <p:nvSpPr>
            <p:cNvPr id="14" name="Pfeil nach rechts 13"/>
            <p:cNvSpPr/>
            <p:nvPr/>
          </p:nvSpPr>
          <p:spPr>
            <a:xfrm rot="18480000">
              <a:off x="2819016" y="3281121"/>
              <a:ext cx="2016000" cy="864000"/>
            </a:xfrm>
            <a:prstGeom prst="rightArrow">
              <a:avLst/>
            </a:prstGeom>
            <a:gradFill>
              <a:gsLst>
                <a:gs pos="0">
                  <a:srgbClr val="FF0000"/>
                </a:gs>
                <a:gs pos="45000">
                  <a:srgbClr val="FFC000"/>
                </a:gs>
                <a:gs pos="70000">
                  <a:srgbClr val="99FF99"/>
                </a:gs>
                <a:gs pos="100000">
                  <a:srgbClr val="33CC33"/>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dirty="0" smtClean="0">
                  <a:solidFill>
                    <a:schemeClr val="tx1"/>
                  </a:solidFill>
                </a:rPr>
                <a:t>Fertilizer, irrigation, fuel, processing, transportation</a:t>
              </a:r>
              <a:endParaRPr lang="en-US" sz="1200" dirty="0">
                <a:solidFill>
                  <a:schemeClr val="tx1"/>
                </a:solidFill>
              </a:endParaRPr>
            </a:p>
          </p:txBody>
        </p:sp>
      </p:grpSp>
      <p:grpSp>
        <p:nvGrpSpPr>
          <p:cNvPr id="23" name="Gruppieren 21"/>
          <p:cNvGrpSpPr/>
          <p:nvPr/>
        </p:nvGrpSpPr>
        <p:grpSpPr>
          <a:xfrm>
            <a:off x="3480005" y="4870676"/>
            <a:ext cx="2340000" cy="1739213"/>
            <a:chOff x="3480005" y="4870676"/>
            <a:chExt cx="2340000" cy="1739213"/>
          </a:xfrm>
        </p:grpSpPr>
        <p:sp>
          <p:nvSpPr>
            <p:cNvPr id="15" name="Pfeil nach links 14"/>
            <p:cNvSpPr/>
            <p:nvPr/>
          </p:nvSpPr>
          <p:spPr>
            <a:xfrm>
              <a:off x="3550497" y="4870676"/>
              <a:ext cx="2016224" cy="864096"/>
            </a:xfrm>
            <a:prstGeom prst="leftArrow">
              <a:avLst/>
            </a:prstGeom>
            <a:gradFill>
              <a:gsLst>
                <a:gs pos="0">
                  <a:srgbClr val="EEB500"/>
                </a:gs>
                <a:gs pos="45000">
                  <a:srgbClr val="FFFF00"/>
                </a:gs>
                <a:gs pos="70000">
                  <a:srgbClr val="CCECFF"/>
                </a:gs>
                <a:gs pos="100000">
                  <a:srgbClr val="0099FF"/>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300" dirty="0" smtClean="0">
                  <a:solidFill>
                    <a:schemeClr val="tx1"/>
                  </a:solidFill>
                  <a:latin typeface="Arial Narrow" pitchFamily="34" charset="0"/>
                </a:rPr>
                <a:t>Hydropower, power plant cooling, extraction, (bio)fuels</a:t>
              </a:r>
              <a:endParaRPr lang="en-US" sz="1300" dirty="0">
                <a:solidFill>
                  <a:schemeClr val="tx1"/>
                </a:solidFill>
                <a:latin typeface="Arial Narrow" pitchFamily="34" charset="0"/>
              </a:endParaRPr>
            </a:p>
          </p:txBody>
        </p:sp>
        <p:sp>
          <p:nvSpPr>
            <p:cNvPr id="16" name="Pfeil nach rechts 15"/>
            <p:cNvSpPr/>
            <p:nvPr/>
          </p:nvSpPr>
          <p:spPr>
            <a:xfrm>
              <a:off x="3480005" y="5745889"/>
              <a:ext cx="2340000" cy="864000"/>
            </a:xfrm>
            <a:prstGeom prst="rightArrow">
              <a:avLst/>
            </a:prstGeom>
            <a:gradFill>
              <a:gsLst>
                <a:gs pos="0">
                  <a:srgbClr val="FF0000"/>
                </a:gs>
                <a:gs pos="45000">
                  <a:srgbClr val="FFFF00"/>
                </a:gs>
                <a:gs pos="70000">
                  <a:srgbClr val="CCECFF"/>
                </a:gs>
                <a:gs pos="100000">
                  <a:srgbClr val="0070C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sz="1200" dirty="0" smtClean="0">
                  <a:solidFill>
                    <a:schemeClr val="tx1"/>
                  </a:solidFill>
                  <a:latin typeface="Arial Narrow" pitchFamily="34" charset="0"/>
                </a:rPr>
                <a:t>Water pumping, delivery, water treatment, energy for desalination</a:t>
              </a:r>
              <a:endParaRPr lang="en-US" sz="1200" dirty="0">
                <a:solidFill>
                  <a:schemeClr val="tx1"/>
                </a:solidFill>
                <a:latin typeface="Arial Narrow" pitchFamily="34" charset="0"/>
              </a:endParaRPr>
            </a:p>
          </p:txBody>
        </p:sp>
      </p:grpSp>
      <p:grpSp>
        <p:nvGrpSpPr>
          <p:cNvPr id="24" name="Gruppieren 20"/>
          <p:cNvGrpSpPr/>
          <p:nvPr/>
        </p:nvGrpSpPr>
        <p:grpSpPr>
          <a:xfrm>
            <a:off x="5087676" y="2114030"/>
            <a:ext cx="1608694" cy="2512085"/>
            <a:chOff x="4992676" y="2197155"/>
            <a:chExt cx="1608694" cy="2512085"/>
          </a:xfrm>
        </p:grpSpPr>
        <p:sp>
          <p:nvSpPr>
            <p:cNvPr id="13" name="Pfeil nach links 12"/>
            <p:cNvSpPr/>
            <p:nvPr/>
          </p:nvSpPr>
          <p:spPr>
            <a:xfrm rot="3120000">
              <a:off x="4416612" y="3269080"/>
              <a:ext cx="2016224" cy="864096"/>
            </a:xfrm>
            <a:prstGeom prst="leftArrow">
              <a:avLst/>
            </a:prstGeom>
            <a:gradFill>
              <a:gsLst>
                <a:gs pos="0">
                  <a:srgbClr val="99CC00"/>
                </a:gs>
                <a:gs pos="45000">
                  <a:srgbClr val="66FF66"/>
                </a:gs>
                <a:gs pos="70000">
                  <a:srgbClr val="CCECFF"/>
                </a:gs>
                <a:gs pos="100000">
                  <a:srgbClr val="00B0F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dirty="0" smtClean="0">
                  <a:solidFill>
                    <a:schemeClr val="tx1"/>
                  </a:solidFill>
                </a:rPr>
                <a:t>Irrigation, food processing, sanitation, health risk</a:t>
              </a:r>
              <a:endParaRPr lang="en-US" sz="1200" dirty="0">
                <a:solidFill>
                  <a:schemeClr val="tx1"/>
                </a:solidFill>
              </a:endParaRPr>
            </a:p>
          </p:txBody>
        </p:sp>
        <p:sp>
          <p:nvSpPr>
            <p:cNvPr id="17" name="Pfeil nach rechts 16"/>
            <p:cNvSpPr/>
            <p:nvPr/>
          </p:nvSpPr>
          <p:spPr>
            <a:xfrm rot="3131123">
              <a:off x="5161370" y="2773155"/>
              <a:ext cx="2016000" cy="864000"/>
            </a:xfrm>
            <a:prstGeom prst="rightArrow">
              <a:avLst/>
            </a:prstGeom>
            <a:gradFill>
              <a:gsLst>
                <a:gs pos="0">
                  <a:srgbClr val="99CC00"/>
                </a:gs>
                <a:gs pos="45000">
                  <a:srgbClr val="66FF66"/>
                </a:gs>
                <a:gs pos="70000">
                  <a:srgbClr val="CCECFF"/>
                </a:gs>
                <a:gs pos="100000">
                  <a:srgbClr val="00B0F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sz="1200" dirty="0" smtClean="0">
                  <a:solidFill>
                    <a:schemeClr val="tx1"/>
                  </a:solidFill>
                </a:rPr>
                <a:t>Runoff, pollution, storage, purification, flood protection</a:t>
              </a:r>
              <a:endParaRPr lang="en-US" sz="1200" dirty="0">
                <a:solidFill>
                  <a:schemeClr val="tx1"/>
                </a:solidFill>
              </a:endParaRPr>
            </a:p>
          </p:txBody>
        </p:sp>
      </p:grpSp>
      <p:sp>
        <p:nvSpPr>
          <p:cNvPr id="18" name="Textfeld 17"/>
          <p:cNvSpPr txBox="1"/>
          <p:nvPr/>
        </p:nvSpPr>
        <p:spPr>
          <a:xfrm>
            <a:off x="360000" y="540000"/>
            <a:ext cx="2533066" cy="1446550"/>
          </a:xfrm>
          <a:prstGeom prst="rect">
            <a:avLst/>
          </a:prstGeom>
          <a:noFill/>
        </p:spPr>
        <p:txBody>
          <a:bodyPr wrap="none" rtlCol="0">
            <a:spAutoFit/>
          </a:bodyPr>
          <a:lstStyle/>
          <a:p>
            <a:pPr algn="ctr"/>
            <a:r>
              <a:rPr lang="de-DE" sz="4400" b="1" dirty="0" smtClean="0">
                <a:solidFill>
                  <a:srgbClr val="396424"/>
                </a:solidFill>
                <a:effectLst>
                  <a:outerShdw blurRad="38100" dist="38100" dir="2700000" algn="tl">
                    <a:srgbClr val="000000">
                      <a:alpha val="43137"/>
                    </a:srgbClr>
                  </a:outerShdw>
                </a:effectLst>
                <a:latin typeface="Calibri" pitchFamily="34" charset="0"/>
              </a:rPr>
              <a:t>NEXUS</a:t>
            </a:r>
          </a:p>
          <a:p>
            <a:pPr algn="ctr"/>
            <a:r>
              <a:rPr lang="de-DE" sz="4400" b="1" dirty="0" smtClean="0">
                <a:solidFill>
                  <a:srgbClr val="396424"/>
                </a:solidFill>
                <a:effectLst>
                  <a:outerShdw blurRad="38100" dist="38100" dir="2700000" algn="tl">
                    <a:srgbClr val="000000">
                      <a:alpha val="43137"/>
                    </a:srgbClr>
                  </a:outerShdw>
                </a:effectLst>
                <a:latin typeface="Calibri" pitchFamily="34" charset="0"/>
              </a:rPr>
              <a:t>THINKING</a:t>
            </a:r>
            <a:endParaRPr lang="de-AT" sz="4400" b="1" dirty="0">
              <a:solidFill>
                <a:srgbClr val="396424"/>
              </a:solidFill>
              <a:effectLst>
                <a:outerShdw blurRad="38100" dist="38100" dir="2700000" algn="tl">
                  <a:srgbClr val="000000">
                    <a:alpha val="43137"/>
                  </a:srgbClr>
                </a:outerShdw>
              </a:effectLst>
              <a:latin typeface="Calibri" pitchFamily="34" charset="0"/>
            </a:endParaRPr>
          </a:p>
        </p:txBody>
      </p:sp>
      <p:sp>
        <p:nvSpPr>
          <p:cNvPr id="19" name="Textfeld 18"/>
          <p:cNvSpPr txBox="1"/>
          <p:nvPr/>
        </p:nvSpPr>
        <p:spPr>
          <a:xfrm>
            <a:off x="6552000" y="540000"/>
            <a:ext cx="2232248" cy="2123658"/>
          </a:xfrm>
          <a:prstGeom prst="rect">
            <a:avLst/>
          </a:prstGeom>
          <a:noFill/>
        </p:spPr>
        <p:txBody>
          <a:bodyPr wrap="square" rtlCol="0">
            <a:spAutoFit/>
          </a:bodyPr>
          <a:lstStyle/>
          <a:p>
            <a:pPr algn="ctr"/>
            <a:r>
              <a:rPr lang="de-DE" sz="4400" b="1" dirty="0" smtClean="0">
                <a:solidFill>
                  <a:srgbClr val="396424"/>
                </a:solidFill>
                <a:effectLst>
                  <a:outerShdw blurRad="38100" dist="38100" dir="2700000" algn="tl">
                    <a:srgbClr val="000000">
                      <a:alpha val="43137"/>
                    </a:srgbClr>
                  </a:outerShdw>
                </a:effectLst>
                <a:latin typeface="Calibri" pitchFamily="34" charset="0"/>
              </a:rPr>
              <a:t>ENERGY FOOD WATER</a:t>
            </a:r>
          </a:p>
        </p:txBody>
      </p:sp>
    </p:spTree>
    <p:extLst>
      <p:ext uri="{BB962C8B-B14F-4D97-AF65-F5344CB8AC3E}">
        <p14:creationId xmlns:p14="http://schemas.microsoft.com/office/powerpoint/2010/main" val="3640640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zaokrąglony 1"/>
          <p:cNvSpPr/>
          <p:nvPr/>
        </p:nvSpPr>
        <p:spPr>
          <a:xfrm>
            <a:off x="102198" y="2414960"/>
            <a:ext cx="2146150" cy="14400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dirty="0" smtClean="0">
                <a:solidFill>
                  <a:srgbClr val="FFFFFF"/>
                </a:solidFill>
                <a:latin typeface="Arial" panose="020B0604020202020204" pitchFamily="34" charset="0"/>
                <a:cs typeface="Arial" panose="020B0604020202020204" pitchFamily="34" charset="0"/>
              </a:rPr>
              <a:t>Stakeholders</a:t>
            </a:r>
            <a:endParaRPr lang="en-US" sz="2400" dirty="0">
              <a:solidFill>
                <a:srgbClr val="FFFFFF"/>
              </a:solidFill>
              <a:latin typeface="Arial" panose="020B0604020202020204" pitchFamily="34" charset="0"/>
              <a:cs typeface="Arial" panose="020B0604020202020204" pitchFamily="34" charset="0"/>
            </a:endParaRPr>
          </a:p>
        </p:txBody>
      </p:sp>
      <p:sp>
        <p:nvSpPr>
          <p:cNvPr id="3" name="Prostokąt zaokrąglony 2"/>
          <p:cNvSpPr/>
          <p:nvPr/>
        </p:nvSpPr>
        <p:spPr>
          <a:xfrm>
            <a:off x="7018198" y="2414960"/>
            <a:ext cx="2023603" cy="14400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dirty="0" smtClean="0">
                <a:solidFill>
                  <a:srgbClr val="FFFFFF"/>
                </a:solidFill>
                <a:latin typeface="Arial" panose="020B0604020202020204" pitchFamily="34" charset="0"/>
                <a:cs typeface="Arial" panose="020B0604020202020204" pitchFamily="34" charset="0"/>
              </a:rPr>
              <a:t>Project Team</a:t>
            </a:r>
            <a:endParaRPr lang="en-US" sz="2400" dirty="0">
              <a:solidFill>
                <a:srgbClr val="FFFFFF"/>
              </a:solidFill>
              <a:latin typeface="Arial" panose="020B0604020202020204" pitchFamily="34" charset="0"/>
              <a:cs typeface="Arial" panose="020B0604020202020204" pitchFamily="34" charset="0"/>
            </a:endParaRPr>
          </a:p>
        </p:txBody>
      </p:sp>
      <p:sp>
        <p:nvSpPr>
          <p:cNvPr id="4" name="Strzałka w prawo 3"/>
          <p:cNvSpPr/>
          <p:nvPr/>
        </p:nvSpPr>
        <p:spPr>
          <a:xfrm>
            <a:off x="2660422" y="194497"/>
            <a:ext cx="3960000" cy="720000"/>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200" dirty="0" smtClean="0">
                <a:solidFill>
                  <a:srgbClr val="000000"/>
                </a:solidFill>
                <a:latin typeface="Arial" panose="020B0604020202020204" pitchFamily="34" charset="0"/>
                <a:cs typeface="Arial" panose="020B0604020202020204" pitchFamily="34" charset="0"/>
              </a:rPr>
              <a:t>Inform about</a:t>
            </a:r>
            <a:endParaRPr lang="en-US" sz="2200" dirty="0">
              <a:solidFill>
                <a:srgbClr val="000000"/>
              </a:solidFill>
              <a:latin typeface="Arial" panose="020B0604020202020204" pitchFamily="34" charset="0"/>
              <a:cs typeface="Arial" panose="020B0604020202020204" pitchFamily="34" charset="0"/>
            </a:endParaRPr>
          </a:p>
        </p:txBody>
      </p:sp>
      <p:sp>
        <p:nvSpPr>
          <p:cNvPr id="5" name="pole tekstowe 4"/>
          <p:cNvSpPr txBox="1"/>
          <p:nvPr/>
        </p:nvSpPr>
        <p:spPr>
          <a:xfrm>
            <a:off x="3206474" y="730568"/>
            <a:ext cx="2884123" cy="397032"/>
          </a:xfrm>
          <a:prstGeom prst="rect">
            <a:avLst/>
          </a:prstGeom>
          <a:noFill/>
        </p:spPr>
        <p:txBody>
          <a:bodyPr wrap="none" rtlCol="0">
            <a:spAutoFit/>
          </a:bodyPr>
          <a:lstStyle/>
          <a:p>
            <a:pPr fontAlgn="auto">
              <a:lnSpc>
                <a:spcPct val="90000"/>
              </a:lnSpc>
              <a:spcBef>
                <a:spcPts val="0"/>
              </a:spcBef>
              <a:spcAft>
                <a:spcPts val="0"/>
              </a:spcAft>
            </a:pPr>
            <a:r>
              <a:rPr lang="en-US" sz="2200" dirty="0">
                <a:solidFill>
                  <a:srgbClr val="000000"/>
                </a:solidFill>
                <a:latin typeface="Arial" panose="020B0604020202020204" pitchFamily="34" charset="0"/>
                <a:cs typeface="Arial" panose="020B0604020202020204" pitchFamily="34" charset="0"/>
              </a:rPr>
              <a:t>c</a:t>
            </a:r>
            <a:r>
              <a:rPr lang="en-US" sz="2200" dirty="0" smtClean="0">
                <a:solidFill>
                  <a:srgbClr val="000000"/>
                </a:solidFill>
                <a:latin typeface="Arial" panose="020B0604020202020204" pitchFamily="34" charset="0"/>
                <a:cs typeface="Arial" panose="020B0604020202020204" pitchFamily="34" charset="0"/>
              </a:rPr>
              <a:t>hallenges, solutions.</a:t>
            </a:r>
            <a:endParaRPr lang="en-US" sz="2200" dirty="0">
              <a:solidFill>
                <a:srgbClr val="000000"/>
              </a:solidFill>
              <a:latin typeface="Arial" panose="020B0604020202020204" pitchFamily="34" charset="0"/>
              <a:cs typeface="Arial" panose="020B0604020202020204" pitchFamily="34" charset="0"/>
            </a:endParaRPr>
          </a:p>
        </p:txBody>
      </p:sp>
      <p:sp>
        <p:nvSpPr>
          <p:cNvPr id="7" name="Strzałka w lewo 6"/>
          <p:cNvSpPr/>
          <p:nvPr/>
        </p:nvSpPr>
        <p:spPr>
          <a:xfrm>
            <a:off x="2660422" y="1052441"/>
            <a:ext cx="3960000" cy="720000"/>
          </a:xfrm>
          <a:prstGeom prst="lef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200" dirty="0" smtClean="0">
                <a:solidFill>
                  <a:srgbClr val="000000"/>
                </a:solidFill>
                <a:latin typeface="Arial" panose="020B0604020202020204" pitchFamily="34" charset="0"/>
                <a:cs typeface="Arial" panose="020B0604020202020204" pitchFamily="34" charset="0"/>
              </a:rPr>
              <a:t>Inform about</a:t>
            </a:r>
            <a:endParaRPr lang="en-US" sz="2200" dirty="0">
              <a:solidFill>
                <a:srgbClr val="000000"/>
              </a:solidFill>
              <a:latin typeface="Arial" panose="020B0604020202020204" pitchFamily="34" charset="0"/>
              <a:cs typeface="Arial" panose="020B0604020202020204" pitchFamily="34" charset="0"/>
            </a:endParaRPr>
          </a:p>
        </p:txBody>
      </p:sp>
      <p:sp>
        <p:nvSpPr>
          <p:cNvPr id="8" name="pole tekstowe 7"/>
          <p:cNvSpPr txBox="1"/>
          <p:nvPr/>
        </p:nvSpPr>
        <p:spPr>
          <a:xfrm>
            <a:off x="3016508" y="1583959"/>
            <a:ext cx="3496470" cy="397032"/>
          </a:xfrm>
          <a:prstGeom prst="rect">
            <a:avLst/>
          </a:prstGeom>
          <a:noFill/>
        </p:spPr>
        <p:txBody>
          <a:bodyPr wrap="none" rtlCol="0">
            <a:spAutoFit/>
          </a:bodyPr>
          <a:lstStyle/>
          <a:p>
            <a:pPr fontAlgn="auto">
              <a:lnSpc>
                <a:spcPct val="90000"/>
              </a:lnSpc>
              <a:spcBef>
                <a:spcPts val="0"/>
              </a:spcBef>
              <a:spcAft>
                <a:spcPts val="0"/>
              </a:spcAft>
            </a:pPr>
            <a:r>
              <a:rPr lang="en-US" sz="2200" dirty="0">
                <a:solidFill>
                  <a:srgbClr val="000000"/>
                </a:solidFill>
                <a:latin typeface="Arial" panose="020B0604020202020204" pitchFamily="34" charset="0"/>
                <a:cs typeface="Arial" panose="020B0604020202020204" pitchFamily="34" charset="0"/>
              </a:rPr>
              <a:t>m</a:t>
            </a:r>
            <a:r>
              <a:rPr lang="en-US" sz="2200" dirty="0" smtClean="0">
                <a:solidFill>
                  <a:srgbClr val="000000"/>
                </a:solidFill>
                <a:latin typeface="Arial" panose="020B0604020202020204" pitchFamily="34" charset="0"/>
                <a:cs typeface="Arial" panose="020B0604020202020204" pitchFamily="34" charset="0"/>
              </a:rPr>
              <a:t>odeling &amp; scenario tools.</a:t>
            </a:r>
            <a:endParaRPr lang="en-US" sz="2200" dirty="0">
              <a:solidFill>
                <a:srgbClr val="000000"/>
              </a:solidFill>
              <a:latin typeface="Arial" panose="020B0604020202020204" pitchFamily="34" charset="0"/>
              <a:cs typeface="Arial" panose="020B0604020202020204" pitchFamily="34" charset="0"/>
            </a:endParaRPr>
          </a:p>
        </p:txBody>
      </p:sp>
      <p:sp>
        <p:nvSpPr>
          <p:cNvPr id="9" name="Strzałka w prawo 8"/>
          <p:cNvSpPr/>
          <p:nvPr/>
        </p:nvSpPr>
        <p:spPr>
          <a:xfrm>
            <a:off x="2663469" y="2142568"/>
            <a:ext cx="3960000" cy="720000"/>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200" dirty="0">
                <a:solidFill>
                  <a:srgbClr val="000000"/>
                </a:solidFill>
                <a:latin typeface="Arial" panose="020B0604020202020204" pitchFamily="34" charset="0"/>
                <a:cs typeface="Arial" panose="020B0604020202020204" pitchFamily="34" charset="0"/>
              </a:rPr>
              <a:t>P</a:t>
            </a:r>
            <a:r>
              <a:rPr lang="en-US" sz="2200" dirty="0" smtClean="0">
                <a:solidFill>
                  <a:srgbClr val="000000"/>
                </a:solidFill>
                <a:latin typeface="Arial" panose="020B0604020202020204" pitchFamily="34" charset="0"/>
                <a:cs typeface="Arial" panose="020B0604020202020204" pitchFamily="34" charset="0"/>
              </a:rPr>
              <a:t>rovide</a:t>
            </a:r>
            <a:endParaRPr lang="en-US" sz="2200" dirty="0">
              <a:solidFill>
                <a:srgbClr val="000000"/>
              </a:solidFill>
              <a:latin typeface="Arial" panose="020B0604020202020204" pitchFamily="34" charset="0"/>
              <a:cs typeface="Arial" panose="020B0604020202020204" pitchFamily="34" charset="0"/>
            </a:endParaRPr>
          </a:p>
        </p:txBody>
      </p:sp>
      <p:sp>
        <p:nvSpPr>
          <p:cNvPr id="10" name="pole tekstowe 9"/>
          <p:cNvSpPr txBox="1"/>
          <p:nvPr/>
        </p:nvSpPr>
        <p:spPr>
          <a:xfrm>
            <a:off x="2922644" y="2660712"/>
            <a:ext cx="3435556" cy="701731"/>
          </a:xfrm>
          <a:prstGeom prst="rect">
            <a:avLst/>
          </a:prstGeom>
          <a:noFill/>
        </p:spPr>
        <p:txBody>
          <a:bodyPr wrap="none" rtlCol="0">
            <a:spAutoFit/>
          </a:bodyPr>
          <a:lstStyle/>
          <a:p>
            <a:pPr fontAlgn="auto">
              <a:lnSpc>
                <a:spcPct val="90000"/>
              </a:lnSpc>
              <a:spcBef>
                <a:spcPts val="0"/>
              </a:spcBef>
              <a:spcAft>
                <a:spcPts val="0"/>
              </a:spcAft>
            </a:pPr>
            <a:r>
              <a:rPr lang="en-US" sz="2200" dirty="0">
                <a:solidFill>
                  <a:srgbClr val="000000"/>
                </a:solidFill>
                <a:latin typeface="Arial" panose="020B0604020202020204" pitchFamily="34" charset="0"/>
                <a:cs typeface="Arial" panose="020B0604020202020204" pitchFamily="34" charset="0"/>
              </a:rPr>
              <a:t>d</a:t>
            </a:r>
            <a:r>
              <a:rPr lang="en-US" sz="2200" dirty="0" smtClean="0">
                <a:solidFill>
                  <a:srgbClr val="000000"/>
                </a:solidFill>
                <a:latin typeface="Arial" panose="020B0604020202020204" pitchFamily="34" charset="0"/>
                <a:cs typeface="Arial" panose="020B0604020202020204" pitchFamily="34" charset="0"/>
              </a:rPr>
              <a:t>ata for model calibration,</a:t>
            </a:r>
          </a:p>
          <a:p>
            <a:pPr fontAlgn="auto">
              <a:lnSpc>
                <a:spcPct val="90000"/>
              </a:lnSpc>
              <a:spcBef>
                <a:spcPts val="0"/>
              </a:spcBef>
              <a:spcAft>
                <a:spcPts val="0"/>
              </a:spcAft>
            </a:pPr>
            <a:r>
              <a:rPr lang="en-US" sz="2200" dirty="0">
                <a:solidFill>
                  <a:srgbClr val="000000"/>
                </a:solidFill>
                <a:latin typeface="Arial" panose="020B0604020202020204" pitchFamily="34" charset="0"/>
                <a:cs typeface="Arial" panose="020B0604020202020204" pitchFamily="34" charset="0"/>
              </a:rPr>
              <a:t>s</a:t>
            </a:r>
            <a:r>
              <a:rPr lang="en-US" sz="2200" dirty="0" smtClean="0">
                <a:solidFill>
                  <a:srgbClr val="000000"/>
                </a:solidFill>
                <a:latin typeface="Arial" panose="020B0604020202020204" pitchFamily="34" charset="0"/>
                <a:cs typeface="Arial" panose="020B0604020202020204" pitchFamily="34" charset="0"/>
              </a:rPr>
              <a:t>cenarios storylines.</a:t>
            </a:r>
            <a:endParaRPr lang="en-US" sz="2200" dirty="0">
              <a:solidFill>
                <a:srgbClr val="000000"/>
              </a:solidFill>
              <a:latin typeface="Arial" panose="020B0604020202020204" pitchFamily="34" charset="0"/>
              <a:cs typeface="Arial" panose="020B0604020202020204" pitchFamily="34" charset="0"/>
            </a:endParaRPr>
          </a:p>
        </p:txBody>
      </p:sp>
      <p:sp>
        <p:nvSpPr>
          <p:cNvPr id="13" name="Strzałka w lewo 12"/>
          <p:cNvSpPr/>
          <p:nvPr/>
        </p:nvSpPr>
        <p:spPr>
          <a:xfrm>
            <a:off x="2660422" y="3344174"/>
            <a:ext cx="3960000" cy="720000"/>
          </a:xfrm>
          <a:prstGeom prst="lef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200" dirty="0">
                <a:solidFill>
                  <a:srgbClr val="000000"/>
                </a:solidFill>
                <a:latin typeface="Arial" panose="020B0604020202020204" pitchFamily="34" charset="0"/>
                <a:cs typeface="Arial" panose="020B0604020202020204" pitchFamily="34" charset="0"/>
              </a:rPr>
              <a:t>P</a:t>
            </a:r>
            <a:r>
              <a:rPr lang="en-US" sz="2200" dirty="0" smtClean="0">
                <a:solidFill>
                  <a:srgbClr val="000000"/>
                </a:solidFill>
                <a:latin typeface="Arial" panose="020B0604020202020204" pitchFamily="34" charset="0"/>
                <a:cs typeface="Arial" panose="020B0604020202020204" pitchFamily="34" charset="0"/>
              </a:rPr>
              <a:t>rovide</a:t>
            </a:r>
            <a:endParaRPr lang="en-US" sz="2200" dirty="0">
              <a:solidFill>
                <a:srgbClr val="000000"/>
              </a:solidFill>
              <a:latin typeface="Arial" panose="020B0604020202020204" pitchFamily="34" charset="0"/>
              <a:cs typeface="Arial" panose="020B0604020202020204" pitchFamily="34" charset="0"/>
            </a:endParaRPr>
          </a:p>
        </p:txBody>
      </p:sp>
      <p:sp>
        <p:nvSpPr>
          <p:cNvPr id="14" name="pole tekstowe 13"/>
          <p:cNvSpPr txBox="1"/>
          <p:nvPr/>
        </p:nvSpPr>
        <p:spPr>
          <a:xfrm>
            <a:off x="3016508" y="3837408"/>
            <a:ext cx="4058868" cy="701731"/>
          </a:xfrm>
          <a:prstGeom prst="rect">
            <a:avLst/>
          </a:prstGeom>
          <a:noFill/>
        </p:spPr>
        <p:txBody>
          <a:bodyPr wrap="none" rtlCol="0">
            <a:spAutoFit/>
          </a:bodyPr>
          <a:lstStyle/>
          <a:p>
            <a:pPr fontAlgn="auto">
              <a:lnSpc>
                <a:spcPct val="90000"/>
              </a:lnSpc>
              <a:spcBef>
                <a:spcPts val="0"/>
              </a:spcBef>
              <a:spcAft>
                <a:spcPts val="0"/>
              </a:spcAft>
            </a:pPr>
            <a:r>
              <a:rPr lang="en-US" sz="2200" dirty="0">
                <a:solidFill>
                  <a:srgbClr val="000000"/>
                </a:solidFill>
                <a:latin typeface="Arial" panose="020B0604020202020204" pitchFamily="34" charset="0"/>
                <a:cs typeface="Arial" panose="020B0604020202020204" pitchFamily="34" charset="0"/>
              </a:rPr>
              <a:t>r</a:t>
            </a:r>
            <a:r>
              <a:rPr lang="en-US" sz="2200" dirty="0" smtClean="0">
                <a:solidFill>
                  <a:srgbClr val="000000"/>
                </a:solidFill>
                <a:latin typeface="Arial" panose="020B0604020202020204" pitchFamily="34" charset="0"/>
                <a:cs typeface="Arial" panose="020B0604020202020204" pitchFamily="34" charset="0"/>
              </a:rPr>
              <a:t>esults of systems analysis</a:t>
            </a:r>
          </a:p>
          <a:p>
            <a:pPr fontAlgn="auto">
              <a:lnSpc>
                <a:spcPct val="90000"/>
              </a:lnSpc>
              <a:spcBef>
                <a:spcPts val="0"/>
              </a:spcBef>
              <a:spcAft>
                <a:spcPts val="0"/>
              </a:spcAft>
            </a:pPr>
            <a:r>
              <a:rPr lang="en-US" sz="2200" dirty="0" smtClean="0">
                <a:solidFill>
                  <a:srgbClr val="000000"/>
                </a:solidFill>
                <a:latin typeface="Arial" panose="020B0604020202020204" pitchFamily="34" charset="0"/>
                <a:cs typeface="Arial" panose="020B0604020202020204" pitchFamily="34" charset="0"/>
              </a:rPr>
              <a:t>(with synergies and trade-offs).</a:t>
            </a:r>
            <a:endParaRPr lang="en-US" sz="2200" dirty="0">
              <a:solidFill>
                <a:srgbClr val="000000"/>
              </a:solidFill>
              <a:latin typeface="Arial" panose="020B0604020202020204" pitchFamily="34" charset="0"/>
              <a:cs typeface="Arial" panose="020B0604020202020204" pitchFamily="34" charset="0"/>
            </a:endParaRPr>
          </a:p>
        </p:txBody>
      </p:sp>
      <p:sp>
        <p:nvSpPr>
          <p:cNvPr id="16" name="pole tekstowe 15"/>
          <p:cNvSpPr txBox="1"/>
          <p:nvPr/>
        </p:nvSpPr>
        <p:spPr>
          <a:xfrm>
            <a:off x="3512647" y="5293319"/>
            <a:ext cx="2823209" cy="397032"/>
          </a:xfrm>
          <a:prstGeom prst="rect">
            <a:avLst/>
          </a:prstGeom>
          <a:noFill/>
        </p:spPr>
        <p:txBody>
          <a:bodyPr wrap="none" rtlCol="0">
            <a:spAutoFit/>
          </a:bodyPr>
          <a:lstStyle/>
          <a:p>
            <a:pPr fontAlgn="auto">
              <a:lnSpc>
                <a:spcPct val="90000"/>
              </a:lnSpc>
              <a:spcBef>
                <a:spcPts val="0"/>
              </a:spcBef>
              <a:spcAft>
                <a:spcPts val="0"/>
              </a:spcAft>
            </a:pPr>
            <a:r>
              <a:rPr lang="en-US" sz="2200" dirty="0" smtClean="0">
                <a:solidFill>
                  <a:srgbClr val="000000"/>
                </a:solidFill>
                <a:latin typeface="Arial" panose="020B0604020202020204" pitchFamily="34" charset="0"/>
                <a:cs typeface="Arial" panose="020B0604020202020204" pitchFamily="34" charset="0"/>
              </a:rPr>
              <a:t>Modeling Framework</a:t>
            </a:r>
            <a:endParaRPr lang="en-US" sz="2200" dirty="0">
              <a:solidFill>
                <a:srgbClr val="000000"/>
              </a:solidFill>
              <a:latin typeface="Arial" panose="020B0604020202020204" pitchFamily="34" charset="0"/>
              <a:cs typeface="Arial" panose="020B0604020202020204" pitchFamily="34" charset="0"/>
            </a:endParaRPr>
          </a:p>
        </p:txBody>
      </p:sp>
      <p:sp>
        <p:nvSpPr>
          <p:cNvPr id="18" name="pole tekstowe 17"/>
          <p:cNvSpPr txBox="1"/>
          <p:nvPr/>
        </p:nvSpPr>
        <p:spPr>
          <a:xfrm>
            <a:off x="3191177" y="6121596"/>
            <a:ext cx="3449983" cy="701731"/>
          </a:xfrm>
          <a:prstGeom prst="rect">
            <a:avLst/>
          </a:prstGeom>
          <a:noFill/>
        </p:spPr>
        <p:txBody>
          <a:bodyPr wrap="none" rtlCol="0">
            <a:spAutoFit/>
          </a:bodyPr>
          <a:lstStyle/>
          <a:p>
            <a:pPr fontAlgn="auto">
              <a:lnSpc>
                <a:spcPct val="90000"/>
              </a:lnSpc>
              <a:spcBef>
                <a:spcPts val="0"/>
              </a:spcBef>
              <a:spcAft>
                <a:spcPts val="0"/>
              </a:spcAft>
            </a:pPr>
            <a:r>
              <a:rPr lang="en-US" sz="2200" dirty="0">
                <a:solidFill>
                  <a:srgbClr val="000000"/>
                </a:solidFill>
                <a:latin typeface="Arial" panose="020B0604020202020204" pitchFamily="34" charset="0"/>
                <a:cs typeface="Arial" panose="020B0604020202020204" pitchFamily="34" charset="0"/>
              </a:rPr>
              <a:t>u</a:t>
            </a:r>
            <a:r>
              <a:rPr lang="en-US" sz="2200" dirty="0" smtClean="0">
                <a:solidFill>
                  <a:srgbClr val="000000"/>
                </a:solidFill>
                <a:latin typeface="Arial" panose="020B0604020202020204" pitchFamily="34" charset="0"/>
                <a:cs typeface="Arial" panose="020B0604020202020204" pitchFamily="34" charset="0"/>
              </a:rPr>
              <a:t>sing models for</a:t>
            </a:r>
            <a:br>
              <a:rPr lang="en-US" sz="2200" dirty="0" smtClean="0">
                <a:solidFill>
                  <a:srgbClr val="000000"/>
                </a:solidFill>
                <a:latin typeface="Arial" panose="020B0604020202020204" pitchFamily="34" charset="0"/>
                <a:cs typeface="Arial" panose="020B0604020202020204" pitchFamily="34" charset="0"/>
              </a:rPr>
            </a:br>
            <a:r>
              <a:rPr lang="en-US" sz="2200" dirty="0" smtClean="0">
                <a:solidFill>
                  <a:srgbClr val="000000"/>
                </a:solidFill>
                <a:latin typeface="Arial" panose="020B0604020202020204" pitchFamily="34" charset="0"/>
                <a:cs typeface="Arial" panose="020B0604020202020204" pitchFamily="34" charset="0"/>
              </a:rPr>
              <a:t>policy/investment support.</a:t>
            </a:r>
            <a:endParaRPr lang="en-US" sz="2200" dirty="0">
              <a:solidFill>
                <a:srgbClr val="000000"/>
              </a:solidFill>
              <a:latin typeface="Arial" panose="020B0604020202020204" pitchFamily="34" charset="0"/>
              <a:cs typeface="Arial" panose="020B0604020202020204" pitchFamily="34" charset="0"/>
            </a:endParaRPr>
          </a:p>
        </p:txBody>
      </p:sp>
      <p:sp>
        <p:nvSpPr>
          <p:cNvPr id="19" name="Strzałka w prawo 18"/>
          <p:cNvSpPr/>
          <p:nvPr/>
        </p:nvSpPr>
        <p:spPr>
          <a:xfrm>
            <a:off x="2704960" y="4732482"/>
            <a:ext cx="3960000" cy="720000"/>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200" dirty="0">
                <a:solidFill>
                  <a:srgbClr val="000000"/>
                </a:solidFill>
                <a:latin typeface="Arial" panose="020B0604020202020204" pitchFamily="34" charset="0"/>
                <a:cs typeface="Arial" panose="020B0604020202020204" pitchFamily="34" charset="0"/>
              </a:rPr>
              <a:t>E</a:t>
            </a:r>
            <a:r>
              <a:rPr lang="en-US" sz="2200" dirty="0" smtClean="0">
                <a:solidFill>
                  <a:srgbClr val="000000"/>
                </a:solidFill>
                <a:latin typeface="Arial" panose="020B0604020202020204" pitchFamily="34" charset="0"/>
                <a:cs typeface="Arial" panose="020B0604020202020204" pitchFamily="34" charset="0"/>
              </a:rPr>
              <a:t>nrich</a:t>
            </a:r>
            <a:endParaRPr lang="en-US" sz="2200" dirty="0">
              <a:solidFill>
                <a:srgbClr val="000000"/>
              </a:solidFill>
              <a:latin typeface="Arial" panose="020B0604020202020204" pitchFamily="34" charset="0"/>
              <a:cs typeface="Arial" panose="020B0604020202020204" pitchFamily="34" charset="0"/>
            </a:endParaRPr>
          </a:p>
        </p:txBody>
      </p:sp>
      <p:sp>
        <p:nvSpPr>
          <p:cNvPr id="20" name="Strzałka w lewo 19"/>
          <p:cNvSpPr/>
          <p:nvPr/>
        </p:nvSpPr>
        <p:spPr>
          <a:xfrm>
            <a:off x="2704960" y="5602472"/>
            <a:ext cx="3960000" cy="720000"/>
          </a:xfrm>
          <a:prstGeom prst="lef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200" dirty="0" smtClean="0">
                <a:solidFill>
                  <a:srgbClr val="000000"/>
                </a:solidFill>
                <a:latin typeface="Arial" panose="020B0604020202020204" pitchFamily="34" charset="0"/>
                <a:cs typeface="Arial" panose="020B0604020202020204" pitchFamily="34" charset="0"/>
              </a:rPr>
              <a:t>Build capacity for</a:t>
            </a:r>
            <a:endParaRPr lang="en-US" sz="2200" dirty="0">
              <a:solidFill>
                <a:srgbClr val="000000"/>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1"/>
          </p:nvPr>
        </p:nvSpPr>
        <p:spPr/>
        <p:txBody>
          <a:bodyPr/>
          <a:lstStyle/>
          <a:p>
            <a:pPr algn="r">
              <a:defRPr/>
            </a:pPr>
            <a:fld id="{F2B785DD-37C5-4445-A386-69E4688B873F}" type="slidenum">
              <a:rPr lang="en-US" smtClean="0"/>
              <a:pPr algn="r">
                <a:defRPr/>
              </a:pPr>
              <a:t>31</a:t>
            </a:fld>
            <a:endParaRPr lang="en-US" dirty="0"/>
          </a:p>
        </p:txBody>
      </p:sp>
      <p:sp>
        <p:nvSpPr>
          <p:cNvPr id="11" name="TextBox 10"/>
          <p:cNvSpPr txBox="1"/>
          <p:nvPr/>
        </p:nvSpPr>
        <p:spPr>
          <a:xfrm>
            <a:off x="7142732" y="5196065"/>
            <a:ext cx="1874282" cy="461665"/>
          </a:xfrm>
          <a:prstGeom prst="rect">
            <a:avLst/>
          </a:prstGeom>
          <a:noFill/>
        </p:spPr>
        <p:txBody>
          <a:bodyPr wrap="square" rtlCol="0">
            <a:spAutoFit/>
          </a:bodyPr>
          <a:lstStyle/>
          <a:p>
            <a:r>
              <a:rPr lang="en-US" sz="2400" b="1" dirty="0" smtClean="0"/>
              <a:t>Co-evolve</a:t>
            </a:r>
            <a:endParaRPr lang="en-GB" sz="2400" b="1" dirty="0"/>
          </a:p>
        </p:txBody>
      </p:sp>
    </p:spTree>
    <p:extLst>
      <p:ext uri="{BB962C8B-B14F-4D97-AF65-F5344CB8AC3E}">
        <p14:creationId xmlns:p14="http://schemas.microsoft.com/office/powerpoint/2010/main" val="31209922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332656"/>
            <a:ext cx="7997825" cy="1143000"/>
          </a:xfrm>
        </p:spPr>
        <p:txBody>
          <a:bodyPr/>
          <a:lstStyle/>
          <a:p>
            <a:pPr algn="ctr"/>
            <a:r>
              <a:rPr lang="en-US" b="1" dirty="0" smtClean="0"/>
              <a:t>Research and management has to co-evolve</a:t>
            </a:r>
            <a:endParaRPr lang="en-GB" b="1" dirty="0"/>
          </a:p>
        </p:txBody>
      </p:sp>
      <p:sp>
        <p:nvSpPr>
          <p:cNvPr id="3" name="Content Placeholder 2"/>
          <p:cNvSpPr>
            <a:spLocks noGrp="1"/>
          </p:cNvSpPr>
          <p:nvPr>
            <p:ph idx="1"/>
          </p:nvPr>
        </p:nvSpPr>
        <p:spPr/>
        <p:txBody>
          <a:bodyPr/>
          <a:lstStyle/>
          <a:p>
            <a:r>
              <a:rPr lang="en-US" dirty="0" smtClean="0"/>
              <a:t>Consider both demand and supply</a:t>
            </a:r>
          </a:p>
          <a:p>
            <a:r>
              <a:rPr lang="en-US" dirty="0" smtClean="0"/>
              <a:t>Take cross sectoral approach</a:t>
            </a:r>
            <a:endParaRPr lang="en-US" dirty="0"/>
          </a:p>
          <a:p>
            <a:r>
              <a:rPr lang="en-US" dirty="0" smtClean="0"/>
              <a:t>Audiences: peers, policy advisors, investors and practitioners</a:t>
            </a:r>
            <a:endParaRPr lang="en-US" dirty="0"/>
          </a:p>
          <a:p>
            <a:r>
              <a:rPr lang="en-US" dirty="0" smtClean="0"/>
              <a:t> </a:t>
            </a:r>
            <a:r>
              <a:rPr lang="en-US" dirty="0" err="1" smtClean="0"/>
              <a:t>Recognise</a:t>
            </a:r>
            <a:r>
              <a:rPr lang="en-US" dirty="0"/>
              <a:t>,</a:t>
            </a:r>
            <a:r>
              <a:rPr lang="en-US" dirty="0" smtClean="0"/>
              <a:t> address and </a:t>
            </a:r>
            <a:r>
              <a:rPr lang="en-US" dirty="0"/>
              <a:t>use </a:t>
            </a:r>
            <a:r>
              <a:rPr lang="en-US" dirty="0" smtClean="0"/>
              <a:t>uncertainties</a:t>
            </a:r>
          </a:p>
          <a:p>
            <a:r>
              <a:rPr lang="en-US" dirty="0" smtClean="0"/>
              <a:t>Take </a:t>
            </a:r>
            <a:r>
              <a:rPr lang="en-US" dirty="0"/>
              <a:t>inter- and trans- disciplinary approach</a:t>
            </a:r>
          </a:p>
          <a:p>
            <a:endParaRPr lang="en-US" dirty="0" smtClean="0"/>
          </a:p>
          <a:p>
            <a:endParaRPr lang="en-US" dirty="0"/>
          </a:p>
        </p:txBody>
      </p:sp>
    </p:spTree>
    <p:extLst>
      <p:ext uri="{BB962C8B-B14F-4D97-AF65-F5344CB8AC3E}">
        <p14:creationId xmlns:p14="http://schemas.microsoft.com/office/powerpoint/2010/main" val="16551673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smtClean="0"/>
              <a:t>Context: A rapidly changing world</a:t>
            </a:r>
            <a:endParaRPr lang="en-US" sz="3600" b="1" dirty="0"/>
          </a:p>
        </p:txBody>
      </p:sp>
      <p:sp>
        <p:nvSpPr>
          <p:cNvPr id="3" name="Content Placeholder 2"/>
          <p:cNvSpPr>
            <a:spLocks noGrp="1"/>
          </p:cNvSpPr>
          <p:nvPr>
            <p:ph idx="1"/>
          </p:nvPr>
        </p:nvSpPr>
        <p:spPr>
          <a:xfrm>
            <a:off x="539552" y="1268760"/>
            <a:ext cx="7997825" cy="4525963"/>
          </a:xfrm>
        </p:spPr>
        <p:txBody>
          <a:bodyPr/>
          <a:lstStyle/>
          <a:p>
            <a:r>
              <a:rPr lang="en-US" sz="2800" dirty="0" smtClean="0"/>
              <a:t>Up to 2 billion more people by 2050</a:t>
            </a:r>
          </a:p>
          <a:p>
            <a:r>
              <a:rPr lang="en-US" sz="2800" dirty="0" smtClean="0"/>
              <a:t>Need to produce 70 percent more food</a:t>
            </a:r>
          </a:p>
          <a:p>
            <a:r>
              <a:rPr lang="en-US" sz="2800" dirty="0" smtClean="0"/>
              <a:t>With increasing development energy and food demands are rising. Water demands to meet these are expected to rise by 55 percent</a:t>
            </a:r>
          </a:p>
          <a:p>
            <a:r>
              <a:rPr lang="en-US" sz="2800" dirty="0" smtClean="0"/>
              <a:t>Set against a background of a more variable and changing water resource availability</a:t>
            </a:r>
          </a:p>
          <a:p>
            <a:r>
              <a:rPr lang="en-US" sz="2800" dirty="0" smtClean="0"/>
              <a:t>Up to 40 percent of the worlds population will live in severe water stressed regions</a:t>
            </a:r>
          </a:p>
          <a:p>
            <a:r>
              <a:rPr lang="en-US" sz="2800" dirty="0" smtClean="0"/>
              <a:t>Increased migration</a:t>
            </a:r>
          </a:p>
          <a:p>
            <a:endParaRPr lang="en-US" dirty="0"/>
          </a:p>
        </p:txBody>
      </p:sp>
    </p:spTree>
    <p:extLst>
      <p:ext uri="{BB962C8B-B14F-4D97-AF65-F5344CB8AC3E}">
        <p14:creationId xmlns:p14="http://schemas.microsoft.com/office/powerpoint/2010/main" val="36203005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smtClean="0"/>
              <a:t>Global and National Policy context</a:t>
            </a:r>
            <a:endParaRPr lang="en-GB" sz="3600" b="1" dirty="0"/>
          </a:p>
        </p:txBody>
      </p:sp>
      <p:sp>
        <p:nvSpPr>
          <p:cNvPr id="3" name="Content Placeholder 2"/>
          <p:cNvSpPr>
            <a:spLocks noGrp="1"/>
          </p:cNvSpPr>
          <p:nvPr>
            <p:ph idx="1"/>
          </p:nvPr>
        </p:nvSpPr>
        <p:spPr/>
        <p:txBody>
          <a:bodyPr/>
          <a:lstStyle/>
          <a:p>
            <a:r>
              <a:rPr lang="en-US" dirty="0" smtClean="0"/>
              <a:t>SDG’s</a:t>
            </a:r>
          </a:p>
          <a:p>
            <a:r>
              <a:rPr lang="en-US" dirty="0" smtClean="0"/>
              <a:t>Paris agreement</a:t>
            </a:r>
          </a:p>
          <a:p>
            <a:r>
              <a:rPr lang="en-US" dirty="0" smtClean="0"/>
              <a:t>Addis Ababa agreement</a:t>
            </a:r>
            <a:endParaRPr lang="en-GB" dirty="0" smtClean="0"/>
          </a:p>
          <a:p>
            <a:endParaRPr lang="en-US" dirty="0"/>
          </a:p>
        </p:txBody>
      </p:sp>
    </p:spTree>
    <p:extLst>
      <p:ext uri="{BB962C8B-B14F-4D97-AF65-F5344CB8AC3E}">
        <p14:creationId xmlns:p14="http://schemas.microsoft.com/office/powerpoint/2010/main" val="38007823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336470"/>
            <a:ext cx="7997825" cy="1143000"/>
          </a:xfrm>
        </p:spPr>
        <p:txBody>
          <a:bodyPr/>
          <a:lstStyle/>
          <a:p>
            <a:r>
              <a:rPr lang="en-US" sz="3200" b="1" dirty="0"/>
              <a:t>Population and Development </a:t>
            </a:r>
            <a:r>
              <a:rPr lang="en-US" sz="3200" b="1" dirty="0" smtClean="0"/>
              <a:t>continues</a:t>
            </a:r>
            <a:r>
              <a:rPr lang="en-US" b="1" dirty="0" smtClean="0"/>
              <a:t> </a:t>
            </a:r>
            <a:r>
              <a:rPr lang="en-US" dirty="0"/>
              <a:t>Continues</a:t>
            </a:r>
          </a:p>
        </p:txBody>
      </p:sp>
      <p:sp>
        <p:nvSpPr>
          <p:cNvPr id="5" name="TextBox 4"/>
          <p:cNvSpPr txBox="1"/>
          <p:nvPr/>
        </p:nvSpPr>
        <p:spPr>
          <a:xfrm>
            <a:off x="476329" y="4509120"/>
            <a:ext cx="4195545" cy="2616101"/>
          </a:xfrm>
          <a:prstGeom prst="rect">
            <a:avLst/>
          </a:prstGeom>
          <a:noFill/>
        </p:spPr>
        <p:txBody>
          <a:bodyPr wrap="square" rtlCol="0">
            <a:spAutoFit/>
          </a:bodyPr>
          <a:lstStyle/>
          <a:p>
            <a:pPr>
              <a:spcAft>
                <a:spcPts val="1200"/>
              </a:spcAft>
            </a:pPr>
            <a:r>
              <a:rPr lang="en-US" b="1" dirty="0"/>
              <a:t>Middle of the Road </a:t>
            </a:r>
            <a:r>
              <a:rPr lang="en-US" b="1" dirty="0" smtClean="0"/>
              <a:t>future</a:t>
            </a:r>
            <a:endParaRPr lang="en-US" dirty="0"/>
          </a:p>
          <a:p>
            <a:pPr marL="285750" indent="-285750">
              <a:spcAft>
                <a:spcPts val="1200"/>
              </a:spcAft>
              <a:buFont typeface="Arial" panose="020B0604020202020204" pitchFamily="34" charset="0"/>
              <a:buChar char="•"/>
            </a:pPr>
            <a:r>
              <a:rPr lang="en-US" dirty="0"/>
              <a:t>33% more people by 2050 compared to 2010 globally</a:t>
            </a:r>
            <a:br>
              <a:rPr lang="en-US" dirty="0"/>
            </a:br>
            <a:r>
              <a:rPr lang="en-US" dirty="0"/>
              <a:t>(6.8 billion to 9.1 billion)</a:t>
            </a:r>
          </a:p>
          <a:p>
            <a:pPr marL="0" marR="0">
              <a:spcBef>
                <a:spcPts val="0"/>
              </a:spcBef>
              <a:spcAft>
                <a:spcPts val="0"/>
              </a:spcAft>
            </a:pPr>
            <a:r>
              <a:rPr lang="en-US" sz="1600" dirty="0">
                <a:latin typeface="Calibri" panose="020F0502020204030204" pitchFamily="34" charset="0"/>
                <a:ea typeface="Calibri" panose="020F0502020204030204" pitchFamily="34" charset="0"/>
              </a:rPr>
              <a:t>Population in [billion]</a:t>
            </a:r>
            <a:endParaRPr lang="en-GB" sz="1600" dirty="0">
              <a:latin typeface="Calibri" panose="020F0502020204030204" pitchFamily="34" charset="0"/>
              <a:ea typeface="Calibri" panose="020F0502020204030204" pitchFamily="34" charset="0"/>
            </a:endParaRPr>
          </a:p>
          <a:p>
            <a:pPr marL="0" marR="0">
              <a:spcBef>
                <a:spcPts val="0"/>
              </a:spcBef>
              <a:spcAft>
                <a:spcPts val="0"/>
              </a:spcAft>
            </a:pPr>
            <a:r>
              <a:rPr lang="en-US" sz="1600" dirty="0">
                <a:latin typeface="Calibri" panose="020F0502020204030204" pitchFamily="34" charset="0"/>
                <a:ea typeface="Calibri" panose="020F0502020204030204" pitchFamily="34" charset="0"/>
              </a:rPr>
              <a:t>GDP [1000 billion US$/</a:t>
            </a:r>
            <a:r>
              <a:rPr lang="en-US" sz="1600" dirty="0" err="1">
                <a:latin typeface="Calibri" panose="020F0502020204030204" pitchFamily="34" charset="0"/>
                <a:ea typeface="Calibri" panose="020F0502020204030204" pitchFamily="34" charset="0"/>
              </a:rPr>
              <a:t>yr</a:t>
            </a:r>
            <a:r>
              <a:rPr lang="en-US" sz="1600" dirty="0">
                <a:latin typeface="Calibri" panose="020F0502020204030204" pitchFamily="34" charset="0"/>
                <a:ea typeface="Calibri" panose="020F0502020204030204" pitchFamily="34" charset="0"/>
              </a:rPr>
              <a:t>]</a:t>
            </a:r>
            <a:endParaRPr lang="en-GB" sz="1600" dirty="0">
              <a:latin typeface="Calibri" panose="020F0502020204030204" pitchFamily="34" charset="0"/>
              <a:ea typeface="Calibri" panose="020F0502020204030204" pitchFamily="34" charset="0"/>
            </a:endParaRPr>
          </a:p>
          <a:p>
            <a:r>
              <a:rPr lang="en-US" sz="1600" dirty="0">
                <a:latin typeface="Calibri" panose="020F0502020204030204" pitchFamily="34" charset="0"/>
                <a:ea typeface="Calibri" panose="020F0502020204030204" pitchFamily="34" charset="0"/>
              </a:rPr>
              <a:t>GDP per cap (PPP) in [1000US$/cap/</a:t>
            </a:r>
            <a:r>
              <a:rPr lang="en-US" sz="1600" dirty="0" err="1">
                <a:latin typeface="Calibri" panose="020F0502020204030204" pitchFamily="34" charset="0"/>
                <a:ea typeface="Calibri" panose="020F0502020204030204" pitchFamily="34" charset="0"/>
              </a:rPr>
              <a:t>yr</a:t>
            </a:r>
            <a:endParaRPr lang="en-US" sz="1600" dirty="0"/>
          </a:p>
          <a:p>
            <a:pPr marL="285750" indent="-285750">
              <a:buFont typeface="Arial" panose="020B0604020202020204" pitchFamily="34" charset="0"/>
              <a:buChar char="•"/>
            </a:pPr>
            <a:endParaRPr lang="en-US" dirty="0"/>
          </a:p>
        </p:txBody>
      </p:sp>
      <p:sp>
        <p:nvSpPr>
          <p:cNvPr id="6" name="AutoShape 2" descr="Image result for population explo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population explos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jpeg;base64,/9j/4AAQSkZJRgABAQAAAQABAAD/2wCEAAkGBxQSEhUUEhQVFBUXGCAbGRcXFhwgHRwgHhsfHxweIB4gHiggHB0lHR8bJDEhJiwrLi4uHx8zODMtNygtLisBCgoKDg0OGxAQGywkICQsLCwsLDQsLCw0LDQsLCwsLDQsLCwsLCwsLCwsLCwsLCwsLCwsLCwsLCwsLCwsLCwsLP/AABEIAKMBNQMBIgACEQEDEQH/xAAcAAACAgMBAQAAAAAAAAAAAAAFBgAEAgMHAQj/xABGEAACAQIEBAQDBQUGAwcFAAABAhEDIQAEEjEFBkFREyJhcTKBkQcUI0KhUrHB0fAVJDNicuGC0vEWQ5KissLiU1Rzk6P/xAAaAQADAQEBAQAAAAAAAAAAAAABAgMABAUG/8QALBEAAgICAgEEAQIGAwAAAAAAAAECEQMhEjFBBBMyUfAicQUjM2GBwRRCsf/aAAwDAQACEQMRAD8A6YoxmMYgYyw4pMZgYxxlGCY9xBiYgwGY9xMTExkYmMgMeLjLBMTExMTGMTExMTGMTExMTGMTExMB+MczZbK1EpVn0u+wAJgEwCY2Ez9D2xjBjExx3mfmDMZxY/w11goAYEagssx9TvYWHe73yhzC2Z1JpLqgH4wWFJgeUnYuJg6ZFp2IwvLYeOrGfExMTDCnLftdzGaZ1pIdOXChjpYyxMjzD9kEQOl/pq5d4ac7wd6VWqPEoVz4TNJIAVW0m8wQzqOm3bHQOOZGg01ayayoAWYgGZB9Tqi2Fnh1FdVkGosNQ2BEgG/sBiE5NOisUmixyrWHDcjTpvWp6nliQQFBciEDE+YiT8/bBTifNlNCJqgAJ4jgSSqgDoPU2G+2OPfaNnhVrp4ZLKiafTVMuQv5RJj/AIcV+EcRRMhmUaA1XSmo9FWCALbFiZ22HbDG3R0fkvjOWq5nM1KNXww9TxGp1QFuygEggkHUVn064e6NZXGpSGF7g9jB/XHzJw6q6OBTku5ChVvqkwAB1JOO8fZ1nDVydwVZKjowO4Km4P1w5JjJWqqilmIVVBJJ2AG5wE4LzdlM25p0ahLgSFZSpIG5E7+2/pgtxHIrXo1KTzoqIVaOxEb98JHAOQHyWcpVNaVKSq3nMBtRUrp0yYmZmTtEYxlXkfMeY9wJ5m4ocvla9VIL00JANxPSfScNQLQUxDjhXKfMGbq8RpMGqVWeoPEAmChMNI2CqDPYRjuuFDRzXnv7RHy1c0MsKZNOPEZwSJInSACNgRJne2GHlnmr71kfvRQKy6lZdxqXtPQ2374X+feUBnKy1csaK1iCHVyV1wJU2BloBG1xF7Yocv68rTbI1qiavjCLceYSTqi9un8jE3kVFVifYIrh6dfxapSpDBjV1HUSTBibMwvFoEA9MCuLZNfEWq9J6JYhxphhvIkTY26x7YIc7VSMpRI6lR9Fef1/fhCoZ2pTkI7KDuATB9xsfngRVqxnOtHd+TuJ5ZKBqNUV3qmW1qV0lQFiAW7emJjjlLjDqo88E3Om1+59cTG4j+4j6dGPcYA4zxU5j0YyGMRj0YJjLHuPMe4BiYmJiYxj3GWMRj04Jj3Ex5j3GMTExXy+ep1GdEqKzUzDqpBKk7Ajp1+hxjxDPLRXUxG4F2A9yJ3gXjGsxaxMRDMRee2AHL/FsxWr5qnXoeElF4ptfzAkx6GwDSP2ojGswfwh/aNlqDvSeorM9JTogjTJgjV1MRMCJnfD3OOTfaNmozbJG6g7THli3UbTbvhZvQY9idmM4FNn3EHygGwtY7x69sd+4QKYpKlEyieUQI+cbX3tj5w4ko8Q6doB+ZUE/rOO5fZpmPEyKNuZIM91AH8MBN2ZjVjwmMBOdONHJ5SpWTSaggIGIuSQO4mBLR6HCdy99oFUUf71pq1HJNPQPNHYqog3m4i2DKSXYYxcug9xviyV9K0iHTytqG17/wAcUuH5qnRatUdjoRgALhmZlmB3sRcbfLCJxClna/EwKRCVKzjw1VoVVI62sFAOqxuGN5uz5zIZigkZtV8TWkt5SDDNBQj4QVgGwJK+2J0nsbrRy7mQOa71GP8AiM1QX6MxO/WLjFdKEoJ98Hua6RqvaJXXAkDygz+l7YpZTJkrNtIVZMiRqMHyzJib4pYq8lWhlHp1QFH4ilCgXfUwV0j/ADAkfMY+h+U+C/c8qlEnU92qN+07GWP1sPQDHJs5w4rxGgdLUqRqUz4hHlGiCTbYwIvG2OzV61XxqdOnSLIylnqzYCwVVtBZv0AnAUvIXHwc9585yzNOs1DLTTFP4ngamPzHwbja5nG7gnH6mco06tRypCMWCwA5DaAwG24NxttjoOU4iKhdCgCgwQwBH+/T5zhY4xy3RasHpVFoEHzIRKHzAkqB8B7iIJjbc0jJoSUU1oMccrEBaamGdu8Qq3Y+0W+eKNDTVpsrIHRrFWEgjsQRERFsUuN5ujWrOlOspqtTVVF4XzajeOsrP+kYs5R/CoorEyqyXABDHcmZ0iTJieu+ObLmlXFdHThwR+TVsp5DheWyFc1UHheIullWNJuCIAEyLx7n0wuf9tKua4jToJIoioQQLTAkFj6Ed4OKPNnFoqFwJIEySJ7RA+G3vgDyh4tXMivTpzToHVWaw+PyCZPmaCT3gfUQtx2NlUVLXY/cWzqK2p7IQZ9IKx7GTM++FzjHMWTBmgoqukEtALFT8Xm28sz6EXtgRzKj5utRQkqktP8Al0xLe5n64C8V4UtOuopFlpkxJ8xFvlMjpPXfCwjHyGUZuDklpD1m6dHNZcq90qCaVQdG6EevofUHfCRU5eaiWpVVDaoem42ddjHYgwCNxPqCWbgdA0KlPLmtS8Ngd9QIMlreWPS5mYPu108xlUQI34rhw4I8pBUgiOkGLxuJxXHNRlvohODa12ckzPLjRTakQyumozupDspWwNpWR6EY8x0erUyupmFPRqJJFyCSSSQJtvttYbYmF9wPA6jjMYwGMxi5E9x6MeY8V8Yxsx6MYjGrNZpKSF6jBEXdmMAXj9+MY34mMdYtcX2xS4jVbzoSaClBor2Y62YrCp3XymTbzDe+NZkm9Ix47xullEFStqgsFGlSxkz0HscbuJcUpZddVZwilgsnu2wtt3wlV3pUs+K71WqEUlVnfSACH0lwBZQAJH1m+A7ZilUqVK9Qq7M1zUnSUVgVYCN1i3z2k4RzodQH7P8AMlMZatXy8ZnwTpZUaLyJkwYABmb2xb4Fxinm6Iq0piSCCLqw+JT7d8IXK1XwxmaH5GZfFVyp0h6R1EkxYtAHWIm5OLT8eyupEzhbSFLUyhbRAsAdJg6tLATMx64ZO1YrVOg9wSrQp5moERVq1zLMpPmI1NeSYNzb1xb5i4pRpgjMU0qUgATIBMmYAB6xP64ROVq6UM1T8V1VQx87WuysoHYSSP54K8el6rGoi6G0wdQFVdTkMIINtAUkbwR1xKSbVFG43aBeQ5rq/wBou4qsuVKBUpknSvkXSAPRpk7m+9sOPLXGKuZq1Jg00ESOjGIE9bap7W7453xmquU8SmYXxXUQxl1VWkHUBcCL+43wV5FoVf7UqxUbwl1Fgn+G9gFEXFgwOruLG96J0qYjVux6ynOWUYVBTqA1kJGhrEkGPLPxD2vjm3HatTNOcy6w9SAgmBpnSu31+eFPLcKqZqqyo1IEsxAeoqzfpO89AJ+mGrlypUrIErAyjqgB6AEQLdpjAn0GK2LGf4c/j11UH8JXdgd4QgMf4xht+zTmhqEUaxUZbzQ0HUHJnpJIN+nbF7MtT+/8V1gMfAaAZ2EBoj1jfHPOFMw6FlAk9AD6npgydLQIJN7Opfajk6eao0DTZ3rEzSWm0hlMF2YbQALN3t1xX4HRyY4f9yqVFpF6S1KlWRq1s0gCeohfKPlG+K+Q5lyqZbwqTf3plIPkIgwTAJ8ugdJMk3gEkYCco5l3qVq9P8SrSTxAIEkSF6giwaY38sDfCOQ/HwMHLHCm4c75jNmHUMtBdd3mxqNuUQgSFmb7d9dfPvXyy16hhXqsy9CwUaQPmwPynA7iHHqdd/DYrqm9SCSvzmIHT2i2LXFM9SNFaNFjWqIqJSo6SajuAWJYBepZpInrgGEs55aedpVagJSmwcgbmLgexMfU4x4VTTM5wEQtNSXKCwCKZC7XE6QT64YsxkEp13Gch6zeZ6ekaVkA6TFiZgQJA/U0Mjl6dKlUUN5qnl8guBuFWZmT1PbbGlPwhoQ8su8q8zD+0i5MISd5jbSLdvXpjs9TMobeaTYsCbE+m3/THHuD8pVKoRVy+YWhMuAoQt3mo8TNrqLCYAN8PeXyHEZgJRVAbCpUMgQRuoYm2GiqFm97DWd8OkhFImTvAAk+tpPzxzzinH6S5rwnMhKVSq43EimSqX6xqb3Cd8PGc4HmaqEGtSpE/sUy4H1Kz+mBfCPs0y9KTVc5hySS7IA3m3723xTwTTEvLcbVijLpLBg0rY7QbG4tb5DGx+NirEIdYFw8CPmTh8ofZ1kVJJpF5M+Z9jM20xGET7W+KNlK9KhQppTHh6/EZA7EksCAzgxGkbXk/WHsryX99+APxjh75jStPSWG5U6hHQeUEsZ+X78NvAuEVaWXXLU8vV0Wd3NODUqGJJ1EQB0HZRfCl9mvOlWhmn8V3qUqghtTEwb6SJMCTY+ntjr3LvMH3o1mjTTRgFbobGb9Yt9RhqXxsFv5UI9PkjM6GeoyUgCW8zCwi86ZsTFsDeF8tNna4cU3XLxes8kNpsAomTcdOxnFHn77Q6uYd6NFhToIxWxBaoQYknotrAfr0cfsx5kWtl6VGoZdBpQmwMTIAjcAb3+WBwSY3vTcOIA4bydVzpqVCz0HpOFpkodJK7t/mIO0HffDenJPiAHMPTDRc0UKyepnVH/lw2eLieNinBEObFtPs/yI+Km7nu1R5/RgP0xMMfiYmDxQLZrGMxjWMZ6sEFHpMb4r0M4jO6CxTTJMQdQkEXuMA+I8aoq702qXVr6z3BLLEQV02i9zhUoZ1a5dNKAeGyIasuGJqABhpAIMEgH9cI5O6SGUdbH3iXHEpVEogNUqvEKoNlJgsxiAB64A8zZjx8rTrEFIW6STepAZTtsvXeSDaMBeN5EVNNXLNWRqYWn4akGQnYhjt1FxfGfMOd05YJmK1MFaf4JoaialQjUTJ2UAiTH5gARhm70aqN45iy+Zy5p5gJNMr4TuCxLKt9JF9RaBJMEHr1Gc183666Gg/i01ZSxGqCBDRBj1/oYU8oGRwYOtSG73s0R33+eIlNlpq0nVUcmD+ztM9ydY/wCHCqKG5NdDPms4Hq085R8QV1UagVBRtSkKAB1uAZmd8FmzuczmTzD11R9Lf4RHmgCQUB6zItcwcA8vXRKAp1WIZoYUwN2kquoj4PyEgx9cV8lTzlMK9DVUDVGXQAWuIFxcAGT22mcJWxvAS4JlWevVqZk1MuoQeKVQ6jLLpUjoTKmTjflMjl0zLJTQ1FaT/eSGNMGPLpAMN/mYhgOncw2SzBNcFHY1gNYBULqCaRBO4sN5i8DvSq8r5hs996RaaKbspYCWKw3wgwCdz74KQtlbIJlvvYXMoHVnBpmWGlp1Ibb9AZ742ZWgDSqlGLBapUsWJLwQdU+5ietjjdwrgP3phV1JoVwVIDwSpsVLKupfUWODuU5a0rUV6xYO0nQgWLAQCdVrDaDvg+QLoQM9w5nK+Nq8iSxMTLHyrJkbQetlON3DqzLXofcnBltDCoNg1mabAqBJ2BAAx0R+CZZaPhumpOoZiZm173PS+2FylwrMpUq+BTywyoBlaYQMFIIQzp1FgReSRvGFfY6utAV/s9Zcypy9YVk3ZjZkPXyxcE7ETAN+5scuURQB+8lUAqAydQLAReCNRmLHbbA6pmtP+HVqFncoG80k/wCWDJkkCRtf1w4cv8uU6QD5iKlXeN1U/wDuPqcMnaFdplLLcLGYzNfMUabkVdQJqwqQ0BgF+IkxuSInbG2vydVcaVTLUUMWGph5diE0qga5vE+uG374oxqzHFVQEm/oNyTsB6k4LdirQD4NyLTo0qqswd6vx1Anm3kRqLRH6m+N3A+Q8vlSTTqVySCDLiCGEGwUDb6dMEMrxoPM03px+3ov7aWbGnjvMiZai1Vrxso3ZjsPrgJINgbmbIZLhuXNVcujszQBUdzJPUySWjrthIyPNlUBjRWjQ/arIgQgb6Vi5t0/XA3MGtxCrUq1nLEXKKdh0VegA6+/c4bOTuVkZhVrgFKZhKf5dQ6x+YA99zf0wd3SNxjScg1w7l88STxawaksAJUKjxKg/anoPlBnthu4Py9lsqoFOmJH5mALe84wPEPXHjZ+cMlQJSbDJrDGJrjAM57GDcRjBFDxrYx8bAD+08Y/2hjGD/jeuFP7R+V6OfpLLMK1IMy6QJgiSpncGP098bsxxIhKjAwVUxab9P44H8iZgv49au0gsFVSfiMXO0fs+98CTpDJWUeR/suywQVM0HLEghdZFuzaYG/QfXpg/wAy1fC0UsugAAgU1AhY2a9gBffrGDmZziqsbf5V/Qe/++0YTOYs2V1sJkqQesEdJ+eOdO3RZ6VnJ+auV3p1EeiC9PMPFNQZYMTZY6zuCPb3aeReC1UzC1KmmkKRvedR7eVouCRO3vhl5oywTw0Wz0suSno3hlfqZJ9zjm+S41VpVNQY3tE2+ffDzf0bGrTs65muZmSv4RpHTKjVIvrJAI9oO+Ch4mvfHMsrxk1dBqgU4YMarOqrbYXIvaMEf7Zohp+8UI//ADU/+bDQk32JkilSQ+rxQYmEduP5f/7il8mn92JihI6LXzCojMTZQScBqPEHrmmtVEFKFfUhBZmERCN5lIfzAEbJhQ4hmavjBWOosAQzWFxIsT5d8ZZbO1qcsYR4MAkGF67HqdoP5fbCt6GrZd5m4KUNWo9Rnpr/AITVDeo7BRfTECZkiJscaeV6eqiQsHV8QmNKqGJB1EwLk9zAI6kZcf4nUdcr4gClSGVSw/EJ+FtNzpADG8AmN8DnzVehl3qusurmlpYiV8RNVRm3v8IA7NfCj6roLcGovWG4QBNGveINo21EgAzEbDpi6vJ2U1h3Z30iy6gFHyjClwrPVYKhoA7Aeg7emMMhxys5ILNIa621X2G0ACGk+o9Jz+zN2PR4TkKCM7U00qNTM7M2w9SZxOHUKZE+DTpLbSmhZA3ljHxegsCdzhHzWZqVSaRqwG0xIETJMTERbc2/djblM5WbVrqGdZHlcxAHQzcTecC1dArVnQkp0FMinTnedAn3mJn1xYPEBjmuZquQArkG8kuTO0Drf4v0x7l38v4hJN73ve2GoWxjzfMWdWqgNALSYvpYizBSbzMyFExAmce5jj3jVRSH+GqB6n+ct8Kf6bEkdbDaQV7jHGKgKZeZRlQTYgAgE97gzHb6jArIUlFaooAIgb36Sbm95xlFtjSao6BT44RZnHoLAD0Hp74j8wLHxD6jCJwF9VIFoJk3IHe36DBDwgYIA/6k4bgJyD/EGq52mVoEEIymowceVTIJ3uQJIHcYlADhi03py9eqml2dyQAW8qhbBQWm/ueuBmX4rVy9FjRgr4nmsNoAIg26yD/M4ucXy/isUAJ8oRe8qrEx6kgj5jCSjsdPQHzNdhnyaxph6RMJTWwJUEGQL2Y37+2CY5jTbUZ/0v8A8uEhcw/juzH8T8xIvMDfrODeU0imZHnmes/1vint0hOdsNPzEnc/+Fv5Y1VOYlEEh4P+X+ZwJLTq9/4AYHcyk+GvuIv6GcH20DmxhPMyz8NT6D/mwA5s46awVdJVQZBJEm0bDbc9cDOH0zUFOLBVI366v4zixxdENSgKhIpl4eN9OpQ0esE4HFJWbk7oZODAZTIVnAL1KlIOJEeEQs7iOrfoAcY5HnU06SJ4OoxJJrRuZ20W3wTztZK2VzDrGnwGb3JYk/uH0GOe5/LEVG2jRH/pGNCN7DJ6oc6nOz7+AP8A9v8A8MZVecKwAilTE9yx/ljnfDKI+8JbbDZmhcein+OKxgn2TcqCVLmrNuYSnRJN/gf0/wA/ritW5nzUm1MQLwh/ixxr4fAq9LAW7+ZBA7H/AHwPq/E/9fmw6xoTmwjV5hzQ/MotNqa/xBxoq8x5v/6v/wDKn/yYttw4E6mLCQLwIHwj+OBfE0CNAJNv1kj+GMscWbmxm4NnatbKt4x1EuSXgKoUKBBCgTfUfn8sChx/wXpmnK/jgTqjykKtx+0N/rjPOcXo08lSpNWW1/DpCXJYyfEPQCYC/MxhR4nxkgaQiwTYlb/UzB/XHLlV6R1Y2l2dTHFizeUkkWHqx+Jvl+/A3juSFWrlqlVgtKlXQVGOwW7fTUmmepLdsBOGc40aVJVFB6tQjzOfhkdNM2WTeSZxV43zoalFqcFSSJAYFSQT6zO3znEI45J2VlOL0N3NWfX78CrBlIUAgyCNM/PCtxTl5NZZSVBM6QNvY9BgLw/jPlRWTUU2lu22wm2HNKqVFDa0AMTfrHWdvbFGn5ROLXgXuLVkVNxAQJoPXoD9Dv6YXMsga8/pgnzgg8ulgb9CD+7A/h62x1YoqyE2zauUmcTFtD2x5ijWxLG+tl3q5rMaa1OKUyxYMQVExoKAtLWGkWn0xu4W9WtTGZPnphwtPLUkAqVgZBAAJ0BWuSZJUMegxe45wqjmA4r6qGbA16qYRUFSJWdImoYjzaoE22wgcK45mVqa/EK1GQoS0kwYm5uIiP0xxaOqmxp44czVY5yrl1o01bSBq2ZRAt8REwJAicCWzy5ik5VSlMAtoQMw1Ek6yT+W8STNtsOGR42y5IVaWUdpmnLqWLs1i5awUMzGWHtOAeWR3l8xlaterTUj8RColYBYixZoIi95JE9CnuwNNJo0cHC6aa09Lu8yqyWUATcC8epEeu+BXDNWWd/HRlLQNJswIk3BE4KcIbMUqVdBSopJt4jFHDKJlCBqYAhSNR0yPU41cqcF8R3qZisR4WhleQwlpOkhhfv795wrvx/g0eLdfXYT4jRphUApsdSanqLJdAfMAADcCVkD/NipweqlSmfErOWHSJAHQXYEYF5rgmZNRWK1GQuSrgSCAQSUWY202kDp0tWXxKNUo61Ahgl1px5WEqwDWIuPS2JYsbg227bLZJKUaS6DbtOYSmo/CN/EIO4BtF42jF2rlxoaKiXQ/tA++24wIyj06pIFao4QtpWdKoCFhiBMMbywHbpjTRJ1FKni+Ex0pT1KzuImdQIUzF2UwINrYrz8E/aunYtZaqaVVSZ8rXB9LH54bKPBsxqNQ02CuAymRcQQDvtY4F8SyHmd3QLTLEgeIjPeLlgTtImRc2HoV41zGqrlhRYyiaDUdQBAGmQl4E6zueu0YeMqEnBrTN/DchUWnAUmCRKgkSGMwYvecWfu7/suP+E4D5Xi8o4QuISo0nygyiqIIkbg+3rfBPM8VqLrIJt435yDY0wsXEfm9vniikiTTs8zefNGjUQnSlSAdQPQmNgYwxct54VPCqkiFUsW2AgQSZ9RgPxGpVrUahqU6j0BUrqWiVlKYan16MCBHUdDuutmRTo0kMkhdWgk3lib+txbf6YnP7KY/ou8azNJ89VemSVZu25m5HcdsFs5WVlgXJi8e+AnL/EFeqv4aEPVSkAyhjFyYki9+k7bYP5Squumj0FUsWLgoUKKCI8tiJk3NjFsOmqViO7dID1ntPSZP1wH4jnhVAA3B/nh94OtGoUmhRTUG1CqxZFC6JBkHzS4ER3uML3EuUwXr18ucu6qrTTVHSJEakQkgwDa4EiQDGM8lMMYWgJwcnwxHdv343/cnqtqUAikNZv6gADuZi3YHDIMjk6GSpGuXRgzMxAk+Z4UEgTuYiMXTy/TqUawoTU1pTcD0JfSRMW3N9tODJrhoWPyEnKNVRDTLMFM9YBFx8xbbGWdSFkzJkyfVgP/AG418O4QrTUNc001lUkbwJJN4i6j1v2wYzvBCtIk1NeiBG27QIN+pk4fHJcQZPkLXCUnMDB/NEyQPUfoB/L6408v8Hc5gHyt+HqubbDedzf9+DFfgVaZVVPWzjuO/tikWicmDaCanc6tOm836GQBHW2KhaS/r/Ezg9leE1qYcaHllA8rJ2Mz5p9PYnFAcHrgz4TxM2E7e2HTFs2JxBRqBVtgPi7ERFv2tR+nbA7idYPUJWQIAv6C/wCs4G8czVSlU0FSrfEZEGJMb9LYqZDiJdgpBJY2tfCLJFSofg6sw4plijawbGJ9JxVXPHYwwwb4nSlHn9mY9sLFK098RyriyuN2glpJsFUTYAif34r5yiFABWGF2YmZva0DTAnqZ9MH+B8n52vTTMU6DvTY+RgywYMGbyo38xgYeE5Iy+RXxs6yVqiPqFFJKkwfK5a7rsSIHvBIMb2V46AeR4dRy+QC1qY+8VmWqtQDzKtj4RnaVkmP2oO2BGaYKJWb3/WNum2L3MXEWzFUFoktNvX06YW6lPUfNqBHYn+hjO3tg0tGjPRBneLbdTbGeVETjVmxt7jfff1vjfQG/vjqwEchZBxMeEHEx0Ejr+T4jQqMKvhLqWIOnbz236gAnC/x/iNDNszPlxqemdNQC6mQQewJuD1Im+ETifFqkqATpULt0PX5zhk5d4yGQzTUtSVWDESDeDad8eRmn+hnfHC4U7uxtocaWiqlwagWmmkbooUb9tV0gdZ+eKea5hOYDZZ1fw6hjy3dJvIEdN/b6YH1kUuqBW0r8QdyZ0sQiybKpJiwAAM7DBgUFqAMtZAFMaQQWdn+NiQYRmmFW+kECZsoUtGrZgvL2XzDujVmVaZIJIBZrkSGkBW26EG1sU81lClesiVUFJV1BnVRC26BSQV8wkC+ofJkzvDKek5mmbVFHsf5Ha2BnCOFrnqlYUyFbwVsY813A9pIN/fDZf1R4m9NBY5cvKMuVsvXqUS9DMDSHKB3c6d76DJOmSAfLcruIjCrznwz7qURmlCGLuj6l+L4VVgNLR3n0IAwWytZlFPL0FLsC2pRUSAWJtqLQxHZZj6Yyz3LNXOMyO601VwarVJiIMgQILT62G+4B0UkguTcgDRyGYzFKaWUapRoqCDoGoAgNGpQGYmZIXvcY08vZXMZvxqVFFX8zuSFVFQHyzuACbwO1sdSq8RWhQWjRqK2h3nQRAPmYi3wxqQRgDV4sjO1NlIeuyJUZVA8QdEJ/MbkmJMQNiThoxtJsb3HF6Efi2WzXDSNTU9br5dLIzaT1CsNai28Dt6YWculVrqHgWt3OwPv646lxrm7K0nqB8nTq1WMVZpAt0ADF7sdMeWdIsPblnEMyGr1PB8i6pWbMs329DbDarRNycpW0H+bOEHJ1lV1YUmRWWJk+UeIJIEsG+URtsLvGOa8g2XFKhlqiVfzVKjhpkgvIkhtUdAsfKMWeeny1fIUWSs75hAGBcAkggK9MwZBBGrVeY6TYRytyR98yVStSqqc0lQxQ1CSgAuQYMkzHS2MurBJJOkMGU5tR6YWsmtIkUdQM/shhG1pPrE7kYXvun3qrPi01qVCQtNgw9QNUEAmIHckTGA1XKFJBJ8Vd97b6h2A/fjbw/MAVaTydSspiLb7bzthVQzjLWjrXJCZbhWVXMVzNeuoqKpWSqssgLAnVABb/YEreYerWc5tnpJQqPUU1HMFwyr5UUAliIg2MH2OJxTnQCn4dBVKqIOsKWMbH4SO/TthQ+81c1VWQJJASmlt4GlQLIP9MCZJ3wqTvY08UoOn2PXJ9PKHK68zUgpUcMoZgDrIMEi7EwDA/Zwc4bw+iyvWybfh1PK1OorOupZEgHzzdvKZB9JnHPeaOCvkKKkVhV1tpqBUsoAt5iSTex2uRinylzVVywdg/lkaacmJ3LSNhFjG8jth5RtUyfxY5c8ZZKFBAviKAdJqFCCZeo4HQEiYIknbvizy7xNKf97uaC5ZaIVgV8SopYNBPRBN4IJaPymFPLcxPXrH7wor0mF1qSQp6MI2jYDa563Gf3ujTqh83rdbClRpv5KVMfCpuYNvgF+pu1im6F4q7NfHqSvRoJTQ01COCrEWJYmBfzCCL9t42wT4/wAxUEBogSwYanEQIIJHQzbC6ygZg5hKoNFauoByS5SZ0lYjaVO04HVq9GpWqVCCC5LKvQMxvJ7QSdiZwVKlSA8du2M9bPoi6gwJ0oTJcAgwRJVWYTvti7xPjCqMuxeA1ANoWqVksRB1MFkQIvBvtgDnMwaumnRZG0qoIZQVYhTJhlO3lAJ7NizzBlWdqKrTpOFy9MaiSANybK48uxjT1wYvQsoU0hk4lxgU6+lmaNCEBXpbmZkM4bt0wRqV28Zl1lACoVdFjIBJmO5je0YS+aqStnlmlUPmpKHVoHpYodpvf6Y352pSTP5mvDM9OF02AllCyGmfhDdOuG7JpLWvAW574RTKjMizgQzXO11BG0b3sR2OAXIIOqpVUU2YQBqNxvMdrHG5OYQ6srNoQ2Ku5Y3mSPJJv0n3tgHnOAlCGQ0mpMNQNRllb7MBN9tgeo6YM6+SHhdcGP3HuJMIphAxemxIJsAAAf1YYQOSOXfvmboUHkI7+cix0KupoPcgETi9xHilVKa6FaoClnZBpUDynSoHlXoCYmNrYufY6zf2jY/DRdgOk2E/rifJvsZQjDo7dxTNpRoCmgFJFKogFgACAAI6AA45NxniWt9NRiRrO3peAT3iBPcYZ+Y671WVWtBJIvE+vsL+gOFbP5QGoIMKG0gnqYIJPqT09PTC9j9G/mDh2WVUqqQQY0HabglW7sBOFJzL1IgdZ9z0/wBsPOSB8FqVRR3pudg/SRFwZIkQfMd9sL1DLLOYFQCRE6LwxLfCYvBth71ROqdizSy3iVFWdMnffa+GTKcpkgkVfmUt9ZwrM01VCqzBWuEB1fT+Ax0N854fD2qKGWEJAYeYXi43kb4rjlSZLKnqir/2SZv+8pn6/wAsTA+jx3LECM23zB/iuJje8w+0/sW6dVCZIEkxv89vS3fG7hmcNFy1jTuGFhI7fWP6OBNRiCkdL/X/AGxpztUh56ESPb/rjhUOT2exnyJQqt2OXEeY9bBqR3Hmn9orBPawLR9epwG4hxh3qE6nSR+U2j5b4X6LeaF3Nv1/q2HrjnItQNVWlVFQJsQjCewYmy77zinFKkcN2meVudqpyvgRAv59V5M9PqcA63F61JEKVHVnQiVJB06yYkd5n54p1+EtROmsChIsCR+hBg4JUOFCrl65M/gquiJOkzsfQ3+uC6DFOhffMFjAvgvU5szQI/vFRitoLGBAjbY2G+56zjVwTg1SrVSlTALuYuQB7kk7DfDXW+yuqMxBZjSNQSdEnTq8xBFidMnbDpcvBOTUathXhmYTL0Gq1kek7eH5AAQ2tSzMpDQAOq77bTAPfZ9m6eZzZcyGpoGRWE6ZJVqk7TEKP9TfLm/2gcaLZuvTE6KblEUyNKqYWx66Yv1x0L7NH/urZhjDuFRiegprIiN/K6/OcJVFOXLXkNc0/Z7RzeeWsalRadSTWAFyQsLBPwzABsbbQbkxzBw3I0MvUNSkGVUMIbyVUkARcm2/tgXm+JqIC1HDPZO4nr2AHfv7HAnj2dcZdyxvpKLHQH4j/qJAHsDgOS8DPG9HFVzTdTcb4scN1VqyIhIZjuJ8sCSbXEATPSMeVgpYn1/eZv8ALGqlmDTYtROltBUx2Nm37iR88X5uiHHY8cwZqlVddcCvp0VnAgEggE+oIEmAdzEY2cQ5eytOmKlJ6js7xTAI0BY+LbUzbTBABMXi/PsoxqPpUFi52n5k/ScdKrcbpuMrSpqieHSWnAvbT52E7lzbr645s16pnd6bIv8Asv0p2BTydm8wW8NLdSfh2EAOJDSAJjbrgPl0qZGoWdSlRSyg2MGIYiZ77x1OOnJxh6CLpjcJftBJPYfr/LmfMfMpzb66gXeQt7e87nafbGg2SzNOXJjTwHmWnUy+YFVBUqhQaYa8lmVSI2mIMx3wJ4fw2nna5o1Gag5UlCEGkNAMOLWgHa9vTF3lXlQvR8ZayI1RfKjD8pN5I2ER074aeFVKXD0VSR4zeZ3BkEk7AmDp6dOuBl9VDHjaW5N9fQ0cU5/2ELiXJfEMtQ8Z6ZGXt50qKwggQxAOqCepGF6tmo2LMOhnH0hy1zS+ZosGVbeWWEjci4tq+oi2F/mnlOlnWhyniiWGgaAwhV0xfaBeT7wMUt+17j6OP3Ie77LexM5M5WObyDVdCqzFlFVqpVbd1AMgbG1wN5nADjHKByiq9bMUKgZgNFFmJggkNqZVAuCPpjpGc4TmaeSSlSWVpLpKKwJKiTMdTe8XNrY5nx92KK5Jub+lrfxxDFJzbcXo6J2qTXRU43TakAE8NFZQ2lGJeDtrJF7diRfGPAqyhwzE6VBuZN4sPb0xXyy+UsRq1kKB3Mx74bOE/ZtnalN2peHEWQ1CGaN1FoMG1zEj54u9IVU5WD8xn6b5sVBVqIGqo0aYWBpmSH2sZt33xs4pmGqPUfxFemzysSCOwMqD377Yx5lUUaVOiKVWm9O9RaiwxYgeb1G8dMVeFZ8qoQANrld/2yAYG0mAJPTthpNx7EhBSegFmq9zGGHLpUzNOnlaKeMwWUVI1SBc3MRH6Yw4Hl6FfNCk9FiQYgtFwfzRt1tjtVfi/wB0pqlKnSWBbQgAmIhY7dTff1jEcs0nRTGnTEvK/ZPUrJQbMVvCZU89EKGcSSxAadK79Zj1w8ZXhVHh1KaCU6YIsqDU7n8peobn2Fr22uscV56cowDGpHxhY7SQYMhbX7i3qec5nmeu+aWtrOkNcT0NjNriCbW+t8LGU5sDioo6Znq7VH0oAXPUbTvHqAbk9TA2xU4jwVqqUcvTs71QQxkQE3MxPRjbc4Ac58Y8AItJiHbzFiBGnYAAE2JvfsO5wD5c5ur08xTc1HdQSrajI0tYwD8O82jbF10I+x64pwtsvQXXW1ufigC1xaYwuVnH95jYFb2ufMTePa+LfEuM0qpp06dTUbCIMyWJI23Exg5wnggy9FqlaHqlteggFZIiLnzEG/8APqyViM5lmMo9ILXqr4fjf4TuDpgbsAATBPoeh2N2vN1HPDVC1BrNNSH1hJJI2LFYkTa2FrnTjq5muBU1stOxKMO0QoIIAHT59xg5xtKZ4fRXXoGimAWBPQQDpBM+ww0VSYmR3SFl1z828dh0KzUH1ExiYovwoMSVrUDcz5mH6FBiYA4b5Y5aq5+u1OmQqoAXdhZR09yeg9D2wd5h+zZ1KinXougUTUd1p3k20yx2i98NHIoGWoUE8k1pdywk38yRJhYWOl5nDvR4iraQKmr2Kx1/qMRjB3d6OnLmttHJeQOUhl84lSuBUKGV0EOkx5SYEki5jvB6Y7g9YhZUgiJ0xYjr+uBtTORB1meu3adsC63HAhYypAqaVEwWhfNbtcjbD8XdnPdlHnnj9OlTFNqSoGuSQpBA6ARIM9ffCdwjmYM7KABT0mRG+364p/aLnfGqQQQQNIEg+vTeZwqcKDLbZidP6x+/BxbyJ/RSesdfZ0DLZqnRpVGpqqtDXgT63wOyHOL0qiMrGAwLIDZlm4jbbAOrmiUF9wf1JwBWdRntGKepq00J6d2mnuzq/NlbL51FevRDsDIdAA+m/l1dQJ6ncTgRzBX+6JQprrA8MPpAiTZV1BR0RU1dyIgXxnlM949PLh2FOKWgQJLFrE9ptedgOsYF5zi0F6dGozufKdZ1KRO9xM7dN/ljnm92dPp1+ivNgCrxF6rQ5eCI67d/66Wxf57qVmWjmFqTRIFMlWMeIouSOmpYbr1wycI4WaKL4rzqKhUBKjzEay0RqOjYbDG3PNRzeXq0NAWWd/KBIKu2kqLAmIEdROOX/lxUtK19lpYJSjvs5RWpswDjrv7/APTDR9nnLhzVSsrEj8MDy3MF1k6d2iAYGLfKuVyL1KdOv4jioQgKtp0liAGt2PecdQ5b5QyuUripTesWAIjWAGm4DQBIFrW9Zx3RZxSjRQT7PaOQo/ecu/iVlBBdgPL0bSBsYkdTeJNpSM7lhSIqVAFVzKrIkNZyZ/KJIGn0Pvhm4J9orpTrGtS8SnrEidOnVOrSYMtMHTaLybgYUOO1pLAaiAxALxtJvHSBue+BLJFw4vwzr9FibzfqVprf5+5lxLi/iU9A8kGQwE++xv8AXGutyYj1FajVAVlUwwsZAkyTIB3uMBlqRLmSDYCT9fbDFSzj1qaU0InTBdogBbap9rR1jHLllNVwO/1GDFqVUMPLXC6iHTWUi+hFB6KsyImQe4/hanzmFpMmoHsvU9NQbrFwR74HcI5iqnNUabVNdNCVDREiL9dtuvTDpRpZevU8esBUVXIpJMgyBLEdQCIAuJn0xzRwTyZ4p+Vs5cvqY4sUptXRQ4XxMUMr5TFQ7KdwD+b5wT9MauEcRc1i5YnyEC+0sD8/+mLnOVANoZAEItCxEdJG3SMa8hwellUavmW0U1WW0nfaLRG/Qdce7kwt4XjX0fN4s8Fm92S7YR4hx00KYC9EUmOkj9/XHMuO51ahcbMxuBPW5v8A1vi3xjmkVjU0gDxDaTJAG3ptiZPnDVFKqiiwAMeVrdV2nHk+nxSw7aPof5eaSjdFLl7LqMzlQ48viT8wrEf+aMdi4fxpaemlT+MJLQNgAPmTfoDjh/Gs4qONMqVOoaTcH0O9sUsvxqoj+LSqVFcddV//AJfPHVOPOmjlkuEnFnRuamqZ/NqtMFnkU1B7GTJOwA3PQThkzHI2Qo0IrOlU6d1Oly19ipkienbCbyRUzGfaqxdaJEeLUKTqBkgBBA1SL7Ab+mL3MFE5Z1DVxWkbhSrCLAEXAHt+mEzTyRxKkV9HixZszjKVOvr8SDnD3FRKXihHqUwYYkFx5Y33C/OPQYXeZCzsAzWUbA2629pwPPFNJlbevzxb4YjZuslJSutwbsYACqSZgH2xyxlKbV9ndn9Gsabg9L77Fjh3ETRzLA3FliY6g/S2DHEOK5ev4akFYmZWx/8ADgJzPwatk80RWUDUQyMDKsOpB9DuNxbuMaaA84nv/HHqYo3HZ4eT5WMfNHBqOYph6NRQ1JAIkkESYBG49I+mBVTkyvTy9Su7UhoQNoDEsZ6REAhfNBMxhp4VxLLZShTav5i7a9EAs0AhLT8I9euBfHec6eYTSUdEYkuSRdjYmBuB29u11aQ0W6ENsz9fTDQnMrNkkDM7VVlAdQsm8HqbQBPbC1T4a1RtNKG+YE/Uj6YNjIrQVVr0fMVs2r67WOAF6BFJSAXCU3W/lcSem0eb9Y3w58zIEy6CojFQKc6H0leg3VrThSqZ2DKQjDa3bDbwbjyVKFRs0Q5UhYgHVaw0mxPv7+uDF6EmtpilTSgxOmpXS9xoU+1xUWevTEwe/tnKMSWyyelgP3AYmBQ9sd+KL42Zp0A6oGkA+gXYesTAw15FApULC00AAFogA7Wwi5PLpVzbO3w0hrXtLN5b+xP0GGtcyEpy4IASRDA2APbAQGJHNHPFdqhWiQAD/CL3g/TC7lOamWutTMKXg3g+pMAdr4Us1mmd2ckyxJ+uCuS4e9RJaw6WvjNpdjRi30Hspm1zGYBJHllpmxPQX7H92K9NfM7mwBMT1JJiPlJ+WBmTyvhPdrQSPcXjBGiiVAIDM/8AqaB23EDbucHE66GmuT26I3wjBL7vS/st3I/GXNAhouU8MKVntqbV7xig+TgfFpNx5n7duh9sWeHDVRqIWCyYuR23jcRa+HytuPQIRUXdpmnKZlTlmD30nyiPUEX73P0+mjlNAmZJcCCuofW2BhqnSV6GDGGblvLLWNyCUAIWSPLe5IuFmBAuSYtuOOUHO4rzo6VOONcn42HuO8UXVTQEahJPvoP7pX9MKCcRNOol4DSp+eOkUKTCm5c6ZB0hFURvuYvN++253IKpwTKPl6Oqn+KVX8QOwgkbnofpfvhsfoPbVX+fjIS/iKk7r8/EK3LeTIzn+Sk2uf1QD5x9MdA4nx5qANUE9MKuXyZpQQ+omzCIgi0joQRBB9R3weprqQWnrivFpUDnGTtCHzFXq1NLsuik5YqBsCWkz6kmfWcWcpmkNIl/OQbhr4M805A1aSKsTqn2/oYVuIZQ5ddLNLNEiNv59pwmkd/pM7xT5eOjbxPwnQFFAPoI/dY7i++McrmVGXKsXDrZCpHeSD6EE+2KNJpgev8AX8ceGARglsklfOu7sK8Mq0qjS5KIvxTufQR3/ng1lqlSvULrKpTWQoMBF2HzJIwA/s4J4YnzORMwAJggT0sb4fOGUqSZasKJFQSoeqPhZpsqdSFEmes4bBiTla6R5PqvUOGOn2wjw061Gq+pgB12B/jhZ+0XMOUqJqYrrB0zaBHTD5lsgKYpqLkCSfU4pVOXxmK1RSjMWHxflW3UdRHz7DHoZdQPH9O1LKjiWUyxJk7YtZiFURcibdPTHUM59kyx+FmRTO4Hhkj/ANXpgbW5Yp5OsyvFVgBAkNpkfm2gn1x5k3Wz6L0+FZJqCZzjNSzo5urR+kBh9f34t5fLIH1NYdgNvbHb+DfZvRzdKo2bpeC7waYUwyR+cr3NhBGw2BxynjPLGYy+dbKMJYXB/Ky/lceh297YytpAzcI5Jbv+/wD6ecI44+WNRkZSzQL2gT0AxMzxXxDLEE6gxM3thW4hIcqylWWzBhBB7EYaOQOD0a2YYZp/wqa6tKz5zqAiYkLJv8u+DJLjUiUMjjNyh5GvkrkStnqYqu3g0CW0t+dx0KjYCfzH5A4H8pVhRzcVHVDTLLE7n4d9tNjjpVHm2nTV1I8FaYOm3l0gW2/LbptbHAMzUGtn1WYk27EziWKK5WWyepyNb6Og81V/vq1FVlqGm2qmAQSCB5gPRh+oGEshlGoAm14wOp5g02DU3IIMg4eKPCabcKGekljXZKg2CDZYvtN/+IDpfqcqizmdSkhBzOc1Geu2NdJWZoPTcHFvOcGqoq1PDcI3wlgAzeoXcj1wV5RySV85l6dQeRn8/qFBYj56Y+eFboEUmEeXOQ85nQtSjTWnSJjxap0gx1Agkj1Frb46TylyfWygq08393zFNwNIHmi51AhhtEd8GuIc20qCgtaYC01AkKLSR+Uf1GKP/a1awOnVE7sgg+y7+0X9sSc7H4iR9ofJGWWhUzGTHhNSu9INKkdYBPlIF4FoBthD4dwDN1kBy+XrVV3JSmxX6xGOpcVrLUzCrVSFJ/EuRqVoAB9DMTE74P8ANfM2Xy3D6tGhWTxSmgKg0lddgQsWAU29hi0PjbJS7pHBHSpsUmLeUhh7SDGJjczBGPgF1WACAZuJviYy3sZqnR0fkdya9cm8CnH/AIj02w1ccqnwqpn/ALtv/TiYmAhX2fPhpgVAItbDRxCqU0qlh6AYmJic+0Xh0wVXqlngm3+xwXoGEEdh+7HuJimPolk7NOaqEgg/sj+OPODGadSe/wDDExMNLoSPZqylMeMwgRp/lixy8Yq1YtERHucTExDD/UO71aXsf5f+jquWH91ncmmSSTN4wFoWo5cjrTSex8g6bY9xMei+zwV0YcYpCa9hZabD3IIJ+gA+WKnCKzEGTsbfTHmJjmy9o7PTdMs1hqqaD8JVjG1whYbevTHOuYahasZM49xMQfyO/F0V6AuMb6yDTUMXGmPSWA/diYmMzvl/SZuoVCVANxI39o/dbHVcvQUZRIAvWWfnG3Yegx7iYp6f+qv2f+jwP4j8IhjUdbGb4uZFj4VQzckSf+Ff5nExMdPq+kcn8PS9x/sU1zLAuQbhCR7gWxyDkzPVDmTXLFqpSrULNeWFN2BINjDAH5DHmJjij0enB7Z9NZTIUxSQ6BqCA6jdpiSdR8xJ6mZOFnnqguvLVdI8QFwGjoKTOB2MMoPuMTExaPZLJ8H+x8v8QzT1ar1KjanZiWJ6nDd9n1Q/fKQ6MCpHdTuPbExMSydFsYZ5mYijmFB8qFwo7CTbv0wgUjIM/wBWxMTAw9BydlItjvnKOVT+z8vSKg02RXZSJBZkViTO8tfExMVIz+LA2d/E4tRV/MBTsD032+pxfq8PprmfEVArrrhhYjyN1G+JiY6Ev5bOOD/XEVM/VZmJLEnuSZwxZv8AAydJ6RKs58xkkn67fKMTEx556rKvAz4lSXlj4qiSbwBUI/UA/LC9z2gNc+tQ/oLfTExMdD+BFfMW61QwDYT2A9MeYmJiKOpn/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75" y="1022807"/>
            <a:ext cx="8269489" cy="3333913"/>
          </a:xfrm>
          <a:prstGeom prst="rect">
            <a:avLst/>
          </a:prstGeom>
          <a:noFill/>
          <a:ln>
            <a:noFill/>
          </a:ln>
          <a:effectLst>
            <a:outerShdw blurRad="63500" dist="63500" dir="2700000" algn="tl" rotWithShape="0">
              <a:prstClr val="black">
                <a:alpha val="40000"/>
              </a:prstClr>
            </a:outerShdw>
          </a:effectLst>
        </p:spPr>
      </p:pic>
      <p:grpSp>
        <p:nvGrpSpPr>
          <p:cNvPr id="20" name="Group 19"/>
          <p:cNvGrpSpPr/>
          <p:nvPr/>
        </p:nvGrpSpPr>
        <p:grpSpPr>
          <a:xfrm>
            <a:off x="5796136" y="3356992"/>
            <a:ext cx="144016" cy="344102"/>
            <a:chOff x="5796136" y="3356992"/>
            <a:chExt cx="144016" cy="344102"/>
          </a:xfrm>
        </p:grpSpPr>
        <p:cxnSp>
          <p:nvCxnSpPr>
            <p:cNvPr id="9" name="Straight Connector 8"/>
            <p:cNvCxnSpPr/>
            <p:nvPr/>
          </p:nvCxnSpPr>
          <p:spPr>
            <a:xfrm>
              <a:off x="5796136" y="3356992"/>
              <a:ext cx="144016" cy="0"/>
            </a:xfrm>
            <a:prstGeom prst="line">
              <a:avLst/>
            </a:prstGeom>
            <a:ln w="412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96136" y="3531982"/>
              <a:ext cx="144016" cy="0"/>
            </a:xfrm>
            <a:prstGeom prst="line">
              <a:avLst/>
            </a:prstGeom>
            <a:ln w="412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96136" y="3701094"/>
              <a:ext cx="144016"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6" name="円/楕円 6"/>
          <p:cNvSpPr/>
          <p:nvPr/>
        </p:nvSpPr>
        <p:spPr>
          <a:xfrm>
            <a:off x="3843682" y="1943786"/>
            <a:ext cx="2096470" cy="1989270"/>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TextBox 3"/>
          <p:cNvSpPr txBox="1"/>
          <p:nvPr/>
        </p:nvSpPr>
        <p:spPr>
          <a:xfrm>
            <a:off x="4139952" y="4380777"/>
            <a:ext cx="4733928" cy="2308324"/>
          </a:xfrm>
          <a:prstGeom prst="rect">
            <a:avLst/>
          </a:prstGeom>
          <a:noFill/>
        </p:spPr>
        <p:txBody>
          <a:bodyPr wrap="square" rtlCol="0">
            <a:spAutoFit/>
          </a:bodyPr>
          <a:lstStyle/>
          <a:p>
            <a:r>
              <a:rPr lang="en-US" b="1" u="sng" dirty="0"/>
              <a:t>Africa</a:t>
            </a:r>
            <a:endParaRPr lang="en-US" b="1" dirty="0"/>
          </a:p>
          <a:p>
            <a:r>
              <a:rPr lang="en-US" dirty="0"/>
              <a:t>Pop:       1.0 to 2.0    2 times more</a:t>
            </a:r>
          </a:p>
          <a:p>
            <a:r>
              <a:rPr lang="en-US" dirty="0"/>
              <a:t>GDP:      2.8 to 19.2   7 times more</a:t>
            </a:r>
          </a:p>
          <a:p>
            <a:r>
              <a:rPr lang="en-US" dirty="0"/>
              <a:t>GDP pc: 2.7 to 9.5    3.5 times more</a:t>
            </a:r>
          </a:p>
          <a:p>
            <a:r>
              <a:rPr lang="en-US" b="1" u="sng" dirty="0"/>
              <a:t>Asia</a:t>
            </a:r>
            <a:endParaRPr lang="en-US" b="1" dirty="0"/>
          </a:p>
          <a:p>
            <a:r>
              <a:rPr lang="en-US" dirty="0"/>
              <a:t>Pop:       4.1  to 5.1   1.3 times more</a:t>
            </a:r>
          </a:p>
          <a:p>
            <a:r>
              <a:rPr lang="en-US" b="1" dirty="0"/>
              <a:t>GDP:      26   to 123    5 times more</a:t>
            </a:r>
          </a:p>
          <a:p>
            <a:r>
              <a:rPr lang="en-US" b="1" dirty="0"/>
              <a:t>GDP pc:  6.2 to 24.1    4 times more</a:t>
            </a:r>
          </a:p>
        </p:txBody>
      </p:sp>
      <p:sp>
        <p:nvSpPr>
          <p:cNvPr id="13" name="Slide Number Placeholder 12"/>
          <p:cNvSpPr>
            <a:spLocks noGrp="1"/>
          </p:cNvSpPr>
          <p:nvPr>
            <p:ph type="sldNum" sz="quarter" idx="11"/>
          </p:nvPr>
        </p:nvSpPr>
        <p:spPr/>
        <p:txBody>
          <a:bodyPr/>
          <a:lstStyle/>
          <a:p>
            <a:pPr algn="r">
              <a:defRPr/>
            </a:pPr>
            <a:fld id="{4114CD66-9604-4305-B5A8-78B29733E3FB}" type="slidenum">
              <a:rPr lang="en-US" smtClean="0"/>
              <a:pPr algn="r">
                <a:defRPr/>
              </a:pPr>
              <a:t>6</a:t>
            </a:fld>
            <a:endParaRPr lang="en-US" dirty="0"/>
          </a:p>
        </p:txBody>
      </p:sp>
      <p:sp>
        <p:nvSpPr>
          <p:cNvPr id="17" name="円/楕円 6"/>
          <p:cNvSpPr/>
          <p:nvPr/>
        </p:nvSpPr>
        <p:spPr>
          <a:xfrm>
            <a:off x="5609072" y="1367722"/>
            <a:ext cx="2096470" cy="1989270"/>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22129575"/>
      </p:ext>
    </p:extLst>
  </p:cSld>
  <p:clrMapOvr>
    <a:masterClrMapping/>
  </p:clrMapOvr>
  <mc:AlternateContent xmlns:mc="http://schemas.openxmlformats.org/markup-compatibility/2006" xmlns:p14="http://schemas.microsoft.com/office/powerpoint/2010/main">
    <mc:Choice Requires="p14">
      <p:transition spd="slow" p14:dur="2000" advTm="561"/>
    </mc:Choice>
    <mc:Fallback xmlns="">
      <p:transition spd="slow" advTm="5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4">
                                            <p:txEl>
                                              <p:pRg st="6" end="6"/>
                                            </p:txEl>
                                          </p:spTgt>
                                        </p:tgtEl>
                                        <p:attrNameLst>
                                          <p:attrName>style.color</p:attrName>
                                        </p:attrNameLst>
                                      </p:cBhvr>
                                      <p:to>
                                        <a:schemeClr val="accent2"/>
                                      </p:to>
                                    </p:animClr>
                                  </p:childTnLst>
                                </p:cTn>
                              </p:par>
                              <p:par>
                                <p:cTn id="7" presetID="3" presetClass="emph" presetSubtype="2" fill="hold" nodeType="withEffect">
                                  <p:stCondLst>
                                    <p:cond delay="0"/>
                                  </p:stCondLst>
                                  <p:childTnLst>
                                    <p:animClr clrSpc="rgb" dir="cw">
                                      <p:cBhvr override="childStyle">
                                        <p:cTn id="8" dur="2000" fill="hold"/>
                                        <p:tgtEl>
                                          <p:spTgt spid="4">
                                            <p:txEl>
                                              <p:pRg st="7" end="7"/>
                                            </p:txEl>
                                          </p:spTgt>
                                        </p:tgtEl>
                                        <p:attrNameLst>
                                          <p:attrName>style.color</p:attrName>
                                        </p:attrNameLst>
                                      </p:cBhvr>
                                      <p:to>
                                        <a:schemeClr val="accent2"/>
                                      </p:to>
                                    </p:animClr>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188640"/>
            <a:ext cx="3886669" cy="1197133"/>
          </a:xfrm>
        </p:spPr>
        <p:txBody>
          <a:bodyPr/>
          <a:lstStyle/>
          <a:p>
            <a:r>
              <a:rPr lang="en-US" b="1" dirty="0" smtClean="0"/>
              <a:t>Climate change</a:t>
            </a:r>
            <a:endParaRPr lang="en-US" b="1" dirty="0"/>
          </a:p>
        </p:txBody>
      </p:sp>
      <p:pic>
        <p:nvPicPr>
          <p:cNvPr id="4" name="Content Placeholder 3"/>
          <p:cNvPicPr>
            <a:picLocks noGrp="1" noChangeAspect="1"/>
          </p:cNvPicPr>
          <p:nvPr>
            <p:ph sz="quarter" idx="4294967295"/>
          </p:nvPr>
        </p:nvPicPr>
        <p:blipFill>
          <a:blip r:embed="rId3" cstate="screen">
            <a:extLst>
              <a:ext uri="{28A0092B-C50C-407E-A947-70E740481C1C}">
                <a14:useLocalDpi xmlns:a14="http://schemas.microsoft.com/office/drawing/2010/main"/>
              </a:ext>
            </a:extLst>
          </a:blip>
          <a:stretch>
            <a:fillRect/>
          </a:stretch>
        </p:blipFill>
        <p:spPr>
          <a:xfrm>
            <a:off x="1763688" y="870376"/>
            <a:ext cx="5400600" cy="5975765"/>
          </a:xfrm>
        </p:spPr>
      </p:pic>
    </p:spTree>
    <p:extLst>
      <p:ext uri="{BB962C8B-B14F-4D97-AF65-F5344CB8AC3E}">
        <p14:creationId xmlns:p14="http://schemas.microsoft.com/office/powerpoint/2010/main" val="26853029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656" y="2662562"/>
            <a:ext cx="8779001" cy="2566638"/>
          </a:xfrm>
          <a:prstGeom prst="rect">
            <a:avLst/>
          </a:prstGeom>
        </p:spPr>
      </p:pic>
      <p:pic>
        <p:nvPicPr>
          <p:cNvPr id="3" name="Picture 2"/>
          <p:cNvPicPr>
            <a:picLocks noChangeAspect="1"/>
          </p:cNvPicPr>
          <p:nvPr/>
        </p:nvPicPr>
        <p:blipFill>
          <a:blip r:embed="rId3"/>
          <a:stretch>
            <a:fillRect/>
          </a:stretch>
        </p:blipFill>
        <p:spPr>
          <a:xfrm>
            <a:off x="320587" y="5229200"/>
            <a:ext cx="8657070" cy="792549"/>
          </a:xfrm>
          <a:prstGeom prst="rect">
            <a:avLst/>
          </a:prstGeom>
        </p:spPr>
      </p:pic>
      <p:pic>
        <p:nvPicPr>
          <p:cNvPr id="4" name="Picture 3"/>
          <p:cNvPicPr>
            <a:picLocks noChangeAspect="1"/>
          </p:cNvPicPr>
          <p:nvPr/>
        </p:nvPicPr>
        <p:blipFill>
          <a:blip r:embed="rId4"/>
          <a:stretch>
            <a:fillRect/>
          </a:stretch>
        </p:blipFill>
        <p:spPr>
          <a:xfrm>
            <a:off x="4932040" y="116632"/>
            <a:ext cx="3822523" cy="2987299"/>
          </a:xfrm>
          <a:prstGeom prst="rect">
            <a:avLst/>
          </a:prstGeom>
        </p:spPr>
      </p:pic>
    </p:spTree>
    <p:extLst>
      <p:ext uri="{BB962C8B-B14F-4D97-AF65-F5344CB8AC3E}">
        <p14:creationId xmlns:p14="http://schemas.microsoft.com/office/powerpoint/2010/main" val="34767466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557174"/>
            <a:ext cx="3961730" cy="308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p:nvPr/>
        </p:nvSpPr>
        <p:spPr>
          <a:xfrm rot="3648560">
            <a:off x="1777214" y="1475440"/>
            <a:ext cx="1173270" cy="2864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4593383"/>
            <a:ext cx="5567433" cy="2232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utoShape 5" descr="Image result for stakeholder image"/>
          <p:cNvSpPr>
            <a:spLocks noChangeAspect="1" noChangeArrowheads="1"/>
          </p:cNvSpPr>
          <p:nvPr/>
        </p:nvSpPr>
        <p:spPr bwMode="auto">
          <a:xfrm>
            <a:off x="155575" y="-555625"/>
            <a:ext cx="1752600" cy="1162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7" descr="Image result for stakeholder image"/>
          <p:cNvSpPr>
            <a:spLocks noChangeAspect="1" noChangeArrowheads="1"/>
          </p:cNvSpPr>
          <p:nvPr/>
        </p:nvSpPr>
        <p:spPr bwMode="auto">
          <a:xfrm>
            <a:off x="307975" y="-403225"/>
            <a:ext cx="1752600" cy="1162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Title 1"/>
          <p:cNvSpPr txBox="1">
            <a:spLocks/>
          </p:cNvSpPr>
          <p:nvPr/>
        </p:nvSpPr>
        <p:spPr>
          <a:xfrm>
            <a:off x="684213" y="455613"/>
            <a:ext cx="7997825" cy="1143000"/>
          </a:xfrm>
          <a:prstGeom prst="rect">
            <a:avLst/>
          </a:prstGeom>
        </p:spPr>
        <p:txBody>
          <a:bodyPr/>
          <a:lstStyle>
            <a:lvl1pPr algn="l" rtl="0" eaLnBrk="0" fontAlgn="base" hangingPunct="0">
              <a:spcBef>
                <a:spcPct val="0"/>
              </a:spcBef>
              <a:spcAft>
                <a:spcPct val="0"/>
              </a:spcAft>
              <a:defRPr sz="4000">
                <a:solidFill>
                  <a:srgbClr val="003399"/>
                </a:solidFill>
                <a:latin typeface="Arial" pitchFamily="34" charset="0"/>
                <a:ea typeface="+mj-ea"/>
                <a:cs typeface="Arial" pitchFamily="34" charset="0"/>
              </a:defRPr>
            </a:lvl1pPr>
            <a:lvl2pPr algn="l" rtl="0" eaLnBrk="0" fontAlgn="base" hangingPunct="0">
              <a:spcBef>
                <a:spcPct val="0"/>
              </a:spcBef>
              <a:spcAft>
                <a:spcPct val="0"/>
              </a:spcAft>
              <a:defRPr sz="4000">
                <a:solidFill>
                  <a:srgbClr val="003399"/>
                </a:solidFill>
                <a:latin typeface="Arial Narrow" pitchFamily="34" charset="0"/>
              </a:defRPr>
            </a:lvl2pPr>
            <a:lvl3pPr algn="l" rtl="0" eaLnBrk="0" fontAlgn="base" hangingPunct="0">
              <a:spcBef>
                <a:spcPct val="0"/>
              </a:spcBef>
              <a:spcAft>
                <a:spcPct val="0"/>
              </a:spcAft>
              <a:defRPr sz="4000">
                <a:solidFill>
                  <a:srgbClr val="003399"/>
                </a:solidFill>
                <a:latin typeface="Arial Narrow" pitchFamily="34" charset="0"/>
              </a:defRPr>
            </a:lvl3pPr>
            <a:lvl4pPr algn="l" rtl="0" eaLnBrk="0" fontAlgn="base" hangingPunct="0">
              <a:spcBef>
                <a:spcPct val="0"/>
              </a:spcBef>
              <a:spcAft>
                <a:spcPct val="0"/>
              </a:spcAft>
              <a:defRPr sz="4000">
                <a:solidFill>
                  <a:srgbClr val="003399"/>
                </a:solidFill>
                <a:latin typeface="Arial Narrow" pitchFamily="34" charset="0"/>
              </a:defRPr>
            </a:lvl4pPr>
            <a:lvl5pPr algn="l" rtl="0" eaLnBrk="0" fontAlgn="base" hangingPunct="0">
              <a:spcBef>
                <a:spcPct val="0"/>
              </a:spcBef>
              <a:spcAft>
                <a:spcPct val="0"/>
              </a:spcAft>
              <a:defRPr sz="4000">
                <a:solidFill>
                  <a:srgbClr val="003399"/>
                </a:solidFill>
                <a:latin typeface="Arial Narrow" pitchFamily="34" charset="0"/>
              </a:defRPr>
            </a:lvl5pPr>
            <a:lvl6pPr marL="457200" algn="l" rtl="0" fontAlgn="base">
              <a:spcBef>
                <a:spcPct val="0"/>
              </a:spcBef>
              <a:spcAft>
                <a:spcPct val="0"/>
              </a:spcAft>
              <a:defRPr sz="4000">
                <a:solidFill>
                  <a:srgbClr val="003399"/>
                </a:solidFill>
                <a:latin typeface="Arial Narrow" pitchFamily="34" charset="0"/>
              </a:defRPr>
            </a:lvl6pPr>
            <a:lvl7pPr marL="914400" algn="l" rtl="0" fontAlgn="base">
              <a:spcBef>
                <a:spcPct val="0"/>
              </a:spcBef>
              <a:spcAft>
                <a:spcPct val="0"/>
              </a:spcAft>
              <a:defRPr sz="4000">
                <a:solidFill>
                  <a:srgbClr val="003399"/>
                </a:solidFill>
                <a:latin typeface="Arial Narrow" pitchFamily="34" charset="0"/>
              </a:defRPr>
            </a:lvl7pPr>
            <a:lvl8pPr marL="1371600" algn="l" rtl="0" fontAlgn="base">
              <a:spcBef>
                <a:spcPct val="0"/>
              </a:spcBef>
              <a:spcAft>
                <a:spcPct val="0"/>
              </a:spcAft>
              <a:defRPr sz="4000">
                <a:solidFill>
                  <a:srgbClr val="003399"/>
                </a:solidFill>
                <a:latin typeface="Arial Narrow" pitchFamily="34" charset="0"/>
              </a:defRPr>
            </a:lvl8pPr>
            <a:lvl9pPr marL="1828800" algn="l" rtl="0" fontAlgn="base">
              <a:spcBef>
                <a:spcPct val="0"/>
              </a:spcBef>
              <a:spcAft>
                <a:spcPct val="0"/>
              </a:spcAft>
              <a:defRPr sz="4000">
                <a:solidFill>
                  <a:srgbClr val="003399"/>
                </a:solidFill>
                <a:latin typeface="Arial Narrow" pitchFamily="34" charset="0"/>
              </a:defRPr>
            </a:lvl9pPr>
          </a:lstStyle>
          <a:p>
            <a:r>
              <a:rPr lang="en-US" sz="3600" kern="0" dirty="0" smtClean="0"/>
              <a:t>Multiple scenarios/pathways</a:t>
            </a:r>
            <a:endParaRPr lang="en-US" sz="3600" kern="0" dirty="0"/>
          </a:p>
        </p:txBody>
      </p:sp>
      <p:sp>
        <p:nvSpPr>
          <p:cNvPr id="14" name="Rectangle 13"/>
          <p:cNvSpPr/>
          <p:nvPr/>
        </p:nvSpPr>
        <p:spPr>
          <a:xfrm>
            <a:off x="684213" y="1083331"/>
            <a:ext cx="8763000" cy="523220"/>
          </a:xfrm>
          <a:prstGeom prst="rect">
            <a:avLst/>
          </a:prstGeom>
        </p:spPr>
        <p:txBody>
          <a:bodyPr wrap="square">
            <a:spAutoFit/>
          </a:bodyPr>
          <a:lstStyle/>
          <a:p>
            <a:r>
              <a:rPr lang="en-US" sz="2800" dirty="0" smtClean="0">
                <a:solidFill>
                  <a:srgbClr val="003399"/>
                </a:solidFill>
              </a:rPr>
              <a:t>Developing </a:t>
            </a:r>
            <a:r>
              <a:rPr lang="en-US" sz="2800" dirty="0">
                <a:solidFill>
                  <a:srgbClr val="003399"/>
                </a:solidFill>
              </a:rPr>
              <a:t>narratives of the </a:t>
            </a:r>
            <a:r>
              <a:rPr lang="en-US" sz="2800" dirty="0" smtClean="0">
                <a:solidFill>
                  <a:srgbClr val="003399"/>
                </a:solidFill>
              </a:rPr>
              <a:t>future</a:t>
            </a:r>
            <a:endParaRPr lang="en-US" sz="2800" dirty="0">
              <a:solidFill>
                <a:srgbClr val="003399"/>
              </a:solidFill>
            </a:endParaRPr>
          </a:p>
        </p:txBody>
      </p:sp>
    </p:spTree>
    <p:extLst>
      <p:ext uri="{BB962C8B-B14F-4D97-AF65-F5344CB8AC3E}">
        <p14:creationId xmlns:p14="http://schemas.microsoft.com/office/powerpoint/2010/main" val="247610563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2"/>
</p:tagLst>
</file>

<file path=ppt/theme/theme1.xml><?xml version="1.0" encoding="utf-8"?>
<a:theme xmlns:a="http://schemas.openxmlformats.org/drawingml/2006/main" name="iiasa-pptx-template-dark-&amp;-light">
  <a:themeElements>
    <a:clrScheme name="iiasa-version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iasa-version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iasa-version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iasa-version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iasa-version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iasa-version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iasa-version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iasa-version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iasa-version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iasa-version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iasa-version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iasa-version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iasa-version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iasa-version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WFaS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iasa-light-version">
  <a:themeElements>
    <a:clrScheme name="iiasa-version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iasa-version4">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iasa-version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iasa-version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iasa-version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iasa-version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iasa-version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iasa-version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iasa-version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iasa-version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iasa-version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iasa-version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iasa-version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iasa-version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FaS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WFaS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WFaS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WFaS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WFaS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WFaS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iiasa-light-version">
  <a:themeElements>
    <a:clrScheme name="iiasa-version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iasa-version4">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iasa-version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iasa-version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iasa-version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iasa-version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iasa-version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iasa-version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iasa-version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iasa-version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iasa-version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iasa-version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iasa-version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iasa-version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iiasa-pptx-template-dark-&amp;-light</Template>
  <TotalTime>3775</TotalTime>
  <Words>1686</Words>
  <Application>Microsoft Office PowerPoint</Application>
  <PresentationFormat>On-screen Show (4:3)</PresentationFormat>
  <Paragraphs>324</Paragraphs>
  <Slides>32</Slides>
  <Notes>14</Notes>
  <HiddenSlides>0</HiddenSlides>
  <MMClips>1</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32</vt:i4>
      </vt:variant>
    </vt:vector>
  </HeadingPairs>
  <TitlesOfParts>
    <vt:vector size="52" baseType="lpstr">
      <vt:lpstr>Microsoft YaHei</vt:lpstr>
      <vt:lpstr>ＭＳ Ｐゴシック</vt:lpstr>
      <vt:lpstr>Arial</vt:lpstr>
      <vt:lpstr>Arial Narrow</vt:lpstr>
      <vt:lpstr>Calibri</vt:lpstr>
      <vt:lpstr>Calibri Light</vt:lpstr>
      <vt:lpstr>Times</vt:lpstr>
      <vt:lpstr>Times New Roman</vt:lpstr>
      <vt:lpstr>Trade Gothic LT Std</vt:lpstr>
      <vt:lpstr>Wingdings</vt:lpstr>
      <vt:lpstr>iiasa-pptx-template-dark-&amp;-light</vt:lpstr>
      <vt:lpstr>iiasa-light-version</vt:lpstr>
      <vt:lpstr>WFaSBody</vt:lpstr>
      <vt:lpstr>1_WFaSBody</vt:lpstr>
      <vt:lpstr>2_WFaSBody</vt:lpstr>
      <vt:lpstr>3_WFaSBody</vt:lpstr>
      <vt:lpstr>4_WFaSBody</vt:lpstr>
      <vt:lpstr>5_WFaSBody</vt:lpstr>
      <vt:lpstr>1_iiasa-light-version</vt:lpstr>
      <vt:lpstr>6_WFaSBody</vt:lpstr>
      <vt:lpstr>PowerPoint Presentation</vt:lpstr>
      <vt:lpstr>PowerPoint Presentation</vt:lpstr>
      <vt:lpstr>Focus of the talk</vt:lpstr>
      <vt:lpstr>Context: A rapidly changing world</vt:lpstr>
      <vt:lpstr>Global and National Policy context</vt:lpstr>
      <vt:lpstr>Population and Development continues Continues</vt:lpstr>
      <vt:lpstr>Climate change</vt:lpstr>
      <vt:lpstr>PowerPoint Presentation</vt:lpstr>
      <vt:lpstr>PowerPoint Presentation</vt:lpstr>
      <vt:lpstr>Population Growth Continues</vt:lpstr>
      <vt:lpstr>Socio-economic change </vt:lpstr>
      <vt:lpstr>Water availability </vt:lpstr>
      <vt:lpstr>PowerPoint Presentation</vt:lpstr>
      <vt:lpstr>Water Demand - Asia</vt:lpstr>
      <vt:lpstr>Water demand - Irrigation</vt:lpstr>
      <vt:lpstr>Water availability </vt:lpstr>
      <vt:lpstr>Increasing Demands, Increasing Challenges</vt:lpstr>
      <vt:lpstr>PowerPoint Presentation</vt:lpstr>
      <vt:lpstr>PowerPoint Presentation</vt:lpstr>
      <vt:lpstr>PowerPoint Presentation</vt:lpstr>
      <vt:lpstr>PowerPoint Presentation</vt:lpstr>
      <vt:lpstr>The poorest countries face the greatest water resource variability &amp; complexity of challenges  </vt:lpstr>
      <vt:lpstr>PowerPoint Presentation</vt:lpstr>
      <vt:lpstr>Future Needs (selective!)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and management has to co-evolve</vt:lpstr>
    </vt:vector>
  </TitlesOfParts>
  <Company>IIASA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teply</dc:creator>
  <cp:lastModifiedBy>LANGAN Simon</cp:lastModifiedBy>
  <cp:revision>293</cp:revision>
  <cp:lastPrinted>2015-05-08T10:24:10Z</cp:lastPrinted>
  <dcterms:created xsi:type="dcterms:W3CDTF">2012-04-11T12:26:19Z</dcterms:created>
  <dcterms:modified xsi:type="dcterms:W3CDTF">2017-06-14T15:07:19Z</dcterms:modified>
</cp:coreProperties>
</file>