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9" r:id="rId3"/>
    <p:sldMasterId id="2147483688" r:id="rId4"/>
  </p:sldMasterIdLst>
  <p:notesMasterIdLst>
    <p:notesMasterId r:id="rId27"/>
  </p:notesMasterIdLst>
  <p:sldIdLst>
    <p:sldId id="282" r:id="rId5"/>
    <p:sldId id="287" r:id="rId6"/>
    <p:sldId id="288" r:id="rId7"/>
    <p:sldId id="283" r:id="rId8"/>
    <p:sldId id="262" r:id="rId9"/>
    <p:sldId id="261" r:id="rId10"/>
    <p:sldId id="258" r:id="rId11"/>
    <p:sldId id="275" r:id="rId12"/>
    <p:sldId id="276" r:id="rId13"/>
    <p:sldId id="277" r:id="rId14"/>
    <p:sldId id="278" r:id="rId15"/>
    <p:sldId id="279" r:id="rId16"/>
    <p:sldId id="280" r:id="rId17"/>
    <p:sldId id="284" r:id="rId18"/>
    <p:sldId id="267" r:id="rId19"/>
    <p:sldId id="266" r:id="rId20"/>
    <p:sldId id="269" r:id="rId21"/>
    <p:sldId id="286" r:id="rId22"/>
    <p:sldId id="270" r:id="rId23"/>
    <p:sldId id="289" r:id="rId24"/>
    <p:sldId id="268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51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26" y="246"/>
      </p:cViewPr>
      <p:guideLst>
        <p:guide orient="horz" pos="4178"/>
        <p:guide pos="51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7965F-5CFB-4DF3-886B-8A243C8A9684}" type="datetimeFigureOut">
              <a:rPr lang="en-US" smtClean="0"/>
              <a:t>17/10/13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92DFD-8AEB-4EF2-B696-500E16653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BB79-8D0A-404C-B907-28CF40141F1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6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77FB0-A84E-44F7-84F1-3FE7990649E7}" type="slidenum">
              <a:rPr lang="en-GB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701675"/>
            <a:ext cx="6122987" cy="3444875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59" y="4358055"/>
            <a:ext cx="5029734" cy="4076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6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8021-3184-4177-8A76-F963EE5DFDA1}" type="datetimeFigureOut">
              <a:rPr lang="en-US" smtClean="0"/>
              <a:t>17/10/13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E469-D91A-4AA4-A715-C1E697580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6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8021-3184-4177-8A76-F963EE5DFDA1}" type="datetimeFigureOut">
              <a:rPr lang="en-US" smtClean="0"/>
              <a:t>17/10/13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E469-D91A-4AA4-A715-C1E697580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DB7A-6B9D-43EB-99E4-A3A9B7B322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1E4B-E836-47DA-945C-0DE12A5EB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220DB7A-6B9D-43EB-99E4-A3A9B7B322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1E4B-E836-47DA-945C-0DE12A5EB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7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ntry-slide-title-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350685" y="1919289"/>
            <a:ext cx="8841316" cy="1470025"/>
          </a:xfrm>
        </p:spPr>
        <p:txBody>
          <a:bodyPr lIns="457200" rIns="457200" anchor="ctr"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3350684" y="3886200"/>
            <a:ext cx="8837083" cy="1752600"/>
          </a:xfrm>
        </p:spPr>
        <p:txBody>
          <a:bodyPr lIns="457200" rIns="457200"/>
          <a:lstStyle>
            <a:lvl1pPr marL="0" indent="0">
              <a:buFontTx/>
              <a:buNone/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57267" y="6516689"/>
            <a:ext cx="2110317" cy="320675"/>
          </a:xfrm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fld id="{1E4312B2-5599-4BAB-9629-F8FF3E2D2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1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F8021-3184-4177-8A76-F963EE5DFDA1}" type="datetimeFigureOut">
              <a:rPr lang="en-US" smtClean="0"/>
              <a:t>17/10/13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6E469-D91A-4AA4-A715-C1E697580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0DB7A-6B9D-43EB-99E4-A3A9B7B322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1E4B-E836-47DA-945C-0DE12A5EB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3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entry-slide-content-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44484" y="6516691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54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8920" y="6516691"/>
            <a:ext cx="2889249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CA0B88-0A52-4D2E-93D1-C5B7E15B7FE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/>
              <a:t>, date</a:t>
            </a:r>
          </a:p>
        </p:txBody>
      </p:sp>
      <p:sp>
        <p:nvSpPr>
          <p:cNvPr id="3789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2284" y="455613"/>
            <a:ext cx="106637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4" y="1600203"/>
            <a:ext cx="106637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rgbClr val="003399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rgbClr val="003399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entry-slide-content-d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12284" y="455613"/>
            <a:ext cx="106637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31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4" y="1600201"/>
            <a:ext cx="106637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44484" y="6516689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8918" y="6516689"/>
            <a:ext cx="2889249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84800-6692-4F7A-844A-C16EE7CAB8D0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32953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gains.iiasa.ac.at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99757" y="1700809"/>
            <a:ext cx="7244493" cy="319821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Source attribution and mitigation strategies for air pollution in Delhi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23555" y="4372824"/>
            <a:ext cx="6627812" cy="1761122"/>
          </a:xfrm>
        </p:spPr>
        <p:txBody>
          <a:bodyPr/>
          <a:lstStyle/>
          <a:p>
            <a:r>
              <a:rPr lang="en-GB" sz="1600" dirty="0">
                <a:solidFill>
                  <a:srgbClr val="002060"/>
                </a:solidFill>
              </a:rPr>
              <a:t>Gregor </a:t>
            </a:r>
            <a:r>
              <a:rPr lang="en-GB" sz="1600" dirty="0" err="1">
                <a:solidFill>
                  <a:srgbClr val="002060"/>
                </a:solidFill>
              </a:rPr>
              <a:t>Kiesewetter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aseline="30000" dirty="0">
                <a:solidFill>
                  <a:srgbClr val="002060"/>
                </a:solidFill>
              </a:rPr>
              <a:t>1</a:t>
            </a:r>
            <a:r>
              <a:rPr lang="en-GB" sz="1600" dirty="0">
                <a:solidFill>
                  <a:srgbClr val="002060"/>
                </a:solidFill>
              </a:rPr>
              <a:t>, Pallav </a:t>
            </a:r>
            <a:r>
              <a:rPr lang="en-GB" sz="1600" dirty="0" err="1">
                <a:solidFill>
                  <a:srgbClr val="002060"/>
                </a:solidFill>
              </a:rPr>
              <a:t>Purohit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aseline="30000" dirty="0">
                <a:solidFill>
                  <a:srgbClr val="002060"/>
                </a:solidFill>
              </a:rPr>
              <a:t>1</a:t>
            </a:r>
            <a:r>
              <a:rPr lang="en-GB" sz="1600" dirty="0">
                <a:solidFill>
                  <a:srgbClr val="002060"/>
                </a:solidFill>
              </a:rPr>
              <a:t>, Wolfgang </a:t>
            </a:r>
            <a:r>
              <a:rPr lang="en-GB" sz="1600" dirty="0" err="1">
                <a:solidFill>
                  <a:srgbClr val="002060"/>
                </a:solidFill>
              </a:rPr>
              <a:t>Schoepp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aseline="30000" dirty="0">
                <a:solidFill>
                  <a:srgbClr val="002060"/>
                </a:solidFill>
              </a:rPr>
              <a:t>1</a:t>
            </a:r>
            <a:r>
              <a:rPr lang="en-GB" sz="1600" dirty="0">
                <a:solidFill>
                  <a:srgbClr val="002060"/>
                </a:solidFill>
              </a:rPr>
              <a:t>, Jun Liu </a:t>
            </a:r>
            <a:r>
              <a:rPr lang="en-GB" sz="1600" baseline="30000" dirty="0">
                <a:solidFill>
                  <a:srgbClr val="002060"/>
                </a:solidFill>
              </a:rPr>
              <a:t>1</a:t>
            </a:r>
            <a:r>
              <a:rPr lang="en-GB" sz="1600" dirty="0">
                <a:solidFill>
                  <a:srgbClr val="002060"/>
                </a:solidFill>
              </a:rPr>
              <a:t>, Markus </a:t>
            </a:r>
            <a:r>
              <a:rPr lang="en-GB" sz="1600" dirty="0" err="1">
                <a:solidFill>
                  <a:srgbClr val="002060"/>
                </a:solidFill>
              </a:rPr>
              <a:t>Amann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aseline="30000" dirty="0">
                <a:solidFill>
                  <a:srgbClr val="002060"/>
                </a:solidFill>
              </a:rPr>
              <a:t>1</a:t>
            </a:r>
            <a:r>
              <a:rPr lang="en-GB" sz="1600" dirty="0">
                <a:solidFill>
                  <a:srgbClr val="002060"/>
                </a:solidFill>
              </a:rPr>
              <a:t>, Anil D. </a:t>
            </a:r>
            <a:r>
              <a:rPr lang="en-GB" sz="1600" dirty="0" err="1">
                <a:solidFill>
                  <a:srgbClr val="002060"/>
                </a:solidFill>
              </a:rPr>
              <a:t>Bhanarkar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aseline="30000" dirty="0">
                <a:solidFill>
                  <a:srgbClr val="002060"/>
                </a:solidFill>
              </a:rPr>
              <a:t>2</a:t>
            </a:r>
            <a:endParaRPr lang="en-GB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baseline="30000" dirty="0">
                <a:solidFill>
                  <a:srgbClr val="002060"/>
                </a:solidFill>
              </a:rPr>
              <a:t>1</a:t>
            </a:r>
            <a:r>
              <a:rPr lang="en-GB" sz="1600" dirty="0">
                <a:solidFill>
                  <a:srgbClr val="002060"/>
                </a:solidFill>
              </a:rPr>
              <a:t> Air Quality and Greenhouse Gases Program, IIASA, Austria</a:t>
            </a:r>
          </a:p>
          <a:p>
            <a:r>
              <a:rPr lang="en-GB" sz="1600" baseline="30000" dirty="0">
                <a:solidFill>
                  <a:srgbClr val="002060"/>
                </a:solidFill>
              </a:rPr>
              <a:t>2</a:t>
            </a:r>
            <a:r>
              <a:rPr lang="en-GB" sz="1600" dirty="0">
                <a:solidFill>
                  <a:srgbClr val="002060"/>
                </a:solidFill>
              </a:rPr>
              <a:t> National Environmental Engineering Research Institute (NEERI), Nagpur, India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69" y="360274"/>
            <a:ext cx="510217" cy="742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757" y="262995"/>
            <a:ext cx="6086475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Delhi’s future air quality: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Advanced Technologies for Delhi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395"/>
          <a:stretch/>
        </p:blipFill>
        <p:spPr>
          <a:xfrm>
            <a:off x="8112126" y="3038613"/>
            <a:ext cx="3053012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85" y="1598613"/>
            <a:ext cx="6934763" cy="5040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993949" y="1750322"/>
            <a:ext cx="3315736" cy="1136583"/>
          </a:xfrm>
          <a:solidFill>
            <a:srgbClr val="E1F0FF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Additional emission controls:</a:t>
            </a:r>
          </a:p>
          <a:p>
            <a:r>
              <a:rPr lang="en-US" sz="1800" dirty="0"/>
              <a:t>FGD + </a:t>
            </a:r>
            <a:r>
              <a:rPr lang="en-US" sz="1800" dirty="0" err="1"/>
              <a:t>DeNOx</a:t>
            </a:r>
            <a:r>
              <a:rPr lang="en-US" sz="1800" dirty="0"/>
              <a:t> in power sector</a:t>
            </a:r>
          </a:p>
          <a:p>
            <a:r>
              <a:rPr lang="en-US" sz="1800" dirty="0"/>
              <a:t>Electric cremations</a:t>
            </a:r>
          </a:p>
          <a:p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22433" y="5604814"/>
            <a:ext cx="1706261" cy="841902"/>
            <a:chOff x="3422433" y="5604814"/>
            <a:chExt cx="1706261" cy="841902"/>
          </a:xfrm>
        </p:grpSpPr>
        <p:sp>
          <p:nvSpPr>
            <p:cNvPr id="9" name="TextBox 8"/>
            <p:cNvSpPr txBox="1"/>
            <p:nvPr/>
          </p:nvSpPr>
          <p:spPr>
            <a:xfrm rot="18025419">
              <a:off x="3155373" y="5871879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025419">
              <a:off x="4553857" y="587187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41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Delhi’s future air quality:</a:t>
            </a:r>
            <a:br>
              <a:rPr lang="en-US" sz="2800" dirty="0"/>
            </a:br>
            <a:r>
              <a:rPr lang="en-US" dirty="0"/>
              <a:t>The ‘Clean Air Scenario’ for Delhi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985"/>
          <a:stretch/>
        </p:blipFill>
        <p:spPr>
          <a:xfrm>
            <a:off x="8112126" y="3032575"/>
            <a:ext cx="3073332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85" y="1598613"/>
            <a:ext cx="6934763" cy="5040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993949" y="198711"/>
            <a:ext cx="3935995" cy="3025752"/>
          </a:xfrm>
          <a:solidFill>
            <a:srgbClr val="E1F0FF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Additional emission controls:</a:t>
            </a:r>
          </a:p>
          <a:p>
            <a:pPr lvl="0"/>
            <a:r>
              <a:rPr lang="en-US" sz="1800" dirty="0"/>
              <a:t>Paved roads</a:t>
            </a:r>
          </a:p>
          <a:p>
            <a:pPr lvl="0"/>
            <a:r>
              <a:rPr lang="en-US" sz="1800" dirty="0"/>
              <a:t>Improved public transport</a:t>
            </a:r>
          </a:p>
          <a:p>
            <a:pPr lvl="0"/>
            <a:r>
              <a:rPr lang="en-US" sz="1800" dirty="0"/>
              <a:t>Natural gas for power and industry</a:t>
            </a:r>
          </a:p>
          <a:p>
            <a:pPr lvl="0"/>
            <a:r>
              <a:rPr lang="en-US" sz="1800" dirty="0"/>
              <a:t>Solid fuels for cook stoves replaced </a:t>
            </a:r>
            <a:br>
              <a:rPr lang="en-US" sz="1800" dirty="0"/>
            </a:br>
            <a:r>
              <a:rPr lang="en-US" sz="1800" dirty="0"/>
              <a:t>by electricity/natural gas</a:t>
            </a:r>
          </a:p>
          <a:p>
            <a:r>
              <a:rPr lang="en-US" sz="1800" dirty="0"/>
              <a:t>50% of BBQs electric/gas</a:t>
            </a:r>
          </a:p>
          <a:p>
            <a:r>
              <a:rPr lang="en-US" sz="1800" dirty="0"/>
              <a:t>Ban of trash burning</a:t>
            </a:r>
          </a:p>
          <a:p>
            <a:r>
              <a:rPr lang="en-US" sz="1800" dirty="0"/>
              <a:t>Fewer fireworks</a:t>
            </a:r>
          </a:p>
          <a:p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22433" y="5604814"/>
            <a:ext cx="1706261" cy="841902"/>
            <a:chOff x="3422433" y="5604814"/>
            <a:chExt cx="1706261" cy="841902"/>
          </a:xfrm>
        </p:grpSpPr>
        <p:sp>
          <p:nvSpPr>
            <p:cNvPr id="9" name="TextBox 8"/>
            <p:cNvSpPr txBox="1"/>
            <p:nvPr/>
          </p:nvSpPr>
          <p:spPr>
            <a:xfrm rot="18025419">
              <a:off x="3155373" y="5871879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025419">
              <a:off x="4553857" y="587187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31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Delhi’s future air quality: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Advanced Technologies for DL+HR+UP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395"/>
          <a:stretch/>
        </p:blipFill>
        <p:spPr>
          <a:xfrm>
            <a:off x="8112126" y="3038613"/>
            <a:ext cx="3053012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85" y="1598613"/>
            <a:ext cx="6934763" cy="5040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993948" y="1750322"/>
            <a:ext cx="3171189" cy="1136583"/>
          </a:xfrm>
          <a:prstGeom prst="rect">
            <a:avLst/>
          </a:prstGeom>
          <a:solidFill>
            <a:srgbClr val="E1F0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Additional emission controls:</a:t>
            </a:r>
          </a:p>
          <a:p>
            <a:r>
              <a:rPr lang="en-US" sz="1800" kern="0" dirty="0"/>
              <a:t>FGD + </a:t>
            </a:r>
            <a:r>
              <a:rPr lang="en-US" sz="1800" kern="0" dirty="0" err="1"/>
              <a:t>DeNOx</a:t>
            </a:r>
            <a:r>
              <a:rPr lang="en-US" sz="1800" kern="0" dirty="0"/>
              <a:t> in power sector</a:t>
            </a:r>
          </a:p>
          <a:p>
            <a:r>
              <a:rPr lang="en-US" sz="1800" kern="0" dirty="0"/>
              <a:t>Electric cremations</a:t>
            </a:r>
          </a:p>
          <a:p>
            <a:endParaRPr lang="en-US" sz="18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3422433" y="5604814"/>
            <a:ext cx="1706261" cy="841902"/>
            <a:chOff x="3422433" y="5604814"/>
            <a:chExt cx="1706261" cy="841902"/>
          </a:xfrm>
        </p:grpSpPr>
        <p:sp>
          <p:nvSpPr>
            <p:cNvPr id="8" name="TextBox 7"/>
            <p:cNvSpPr txBox="1"/>
            <p:nvPr/>
          </p:nvSpPr>
          <p:spPr>
            <a:xfrm rot="18025419">
              <a:off x="3155373" y="5871879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025419">
              <a:off x="4553857" y="587187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13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Delhi’s future air quality: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The ‘Clean Air Scenario’ for DL+HR+UP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575"/>
          <a:stretch/>
        </p:blipFill>
        <p:spPr>
          <a:xfrm>
            <a:off x="8164723" y="3032575"/>
            <a:ext cx="3093652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85" y="1598613"/>
            <a:ext cx="6934763" cy="5040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993949" y="18234"/>
            <a:ext cx="3935995" cy="3242321"/>
          </a:xfrm>
          <a:prstGeom prst="rect">
            <a:avLst/>
          </a:prstGeom>
          <a:solidFill>
            <a:srgbClr val="E1F0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Additional emission controls:</a:t>
            </a:r>
          </a:p>
          <a:p>
            <a:r>
              <a:rPr lang="en-US" sz="1800" kern="0" dirty="0"/>
              <a:t>Ban of agric. waste burning</a:t>
            </a:r>
          </a:p>
          <a:p>
            <a:r>
              <a:rPr lang="en-US" sz="1800" kern="0" dirty="0"/>
              <a:t>Paved roads</a:t>
            </a:r>
          </a:p>
          <a:p>
            <a:r>
              <a:rPr lang="en-US" sz="1800" kern="0" dirty="0"/>
              <a:t>Improved public transport</a:t>
            </a:r>
          </a:p>
          <a:p>
            <a:r>
              <a:rPr lang="en-US" sz="1800" kern="0" dirty="0"/>
              <a:t>Natural gas for power and industry</a:t>
            </a:r>
          </a:p>
          <a:p>
            <a:r>
              <a:rPr lang="en-US" sz="1800" kern="0" dirty="0"/>
              <a:t>Solid fuels for cook stoves </a:t>
            </a:r>
            <a:br>
              <a:rPr lang="en-US" sz="1800" kern="0" dirty="0"/>
            </a:br>
            <a:r>
              <a:rPr lang="en-US" sz="1800" kern="0" dirty="0"/>
              <a:t>replaced by electricity/gas/LPG</a:t>
            </a:r>
          </a:p>
          <a:p>
            <a:r>
              <a:rPr lang="en-US" sz="1800" kern="0" dirty="0"/>
              <a:t>50% of BBQs electric/gas</a:t>
            </a:r>
          </a:p>
          <a:p>
            <a:r>
              <a:rPr lang="en-US" sz="1800" kern="0" dirty="0"/>
              <a:t>Enforce ban of trash burning</a:t>
            </a:r>
          </a:p>
          <a:p>
            <a:r>
              <a:rPr lang="en-US" sz="1800" kern="0" dirty="0"/>
              <a:t>Fewer fireworks</a:t>
            </a:r>
          </a:p>
          <a:p>
            <a:endParaRPr lang="en-US" sz="18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3422433" y="5604814"/>
            <a:ext cx="1706261" cy="841902"/>
            <a:chOff x="3422433" y="5604814"/>
            <a:chExt cx="1706261" cy="841902"/>
          </a:xfrm>
        </p:grpSpPr>
        <p:sp>
          <p:nvSpPr>
            <p:cNvPr id="8" name="TextBox 7"/>
            <p:cNvSpPr txBox="1"/>
            <p:nvPr/>
          </p:nvSpPr>
          <p:spPr>
            <a:xfrm rot="18025419">
              <a:off x="3155373" y="5871879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8025419">
              <a:off x="4553857" y="587187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69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955076" y="1078851"/>
            <a:ext cx="6035039" cy="4048299"/>
            <a:chOff x="762127" y="3845728"/>
            <a:chExt cx="4102003" cy="26596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408" y="3845728"/>
              <a:ext cx="3964722" cy="265965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2127" y="3879948"/>
              <a:ext cx="559680" cy="2185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409" y="249551"/>
            <a:ext cx="10663767" cy="1143000"/>
          </a:xfrm>
        </p:spPr>
        <p:txBody>
          <a:bodyPr/>
          <a:lstStyle/>
          <a:p>
            <a:r>
              <a:rPr lang="en-US" dirty="0"/>
              <a:t>Population exposure to PM</a:t>
            </a:r>
            <a:r>
              <a:rPr lang="en-US" baseline="-25000" dirty="0"/>
              <a:t>2.5</a:t>
            </a:r>
            <a:r>
              <a:rPr lang="en-US" dirty="0"/>
              <a:t> and health impacts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0045"/>
            <a:ext cx="6172399" cy="4483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076" y="1078851"/>
            <a:ext cx="6061169" cy="405116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656378" y="5234058"/>
            <a:ext cx="5796087" cy="32478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Effects influencing calculated premature deaths:</a:t>
            </a:r>
          </a:p>
          <a:p>
            <a:r>
              <a:rPr lang="en-US" dirty="0"/>
              <a:t>Population growth</a:t>
            </a:r>
          </a:p>
          <a:p>
            <a:r>
              <a:rPr lang="en-US" dirty="0"/>
              <a:t>Population ageing</a:t>
            </a:r>
          </a:p>
          <a:p>
            <a:r>
              <a:rPr lang="en-US" dirty="0"/>
              <a:t>Non-linearity of the exposure-response curves</a:t>
            </a: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52559" y="5844911"/>
            <a:ext cx="5521767" cy="324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/>
              <a:t>Even under ‘Clean Air’ scenario most people exposed to &gt; 40µg m</a:t>
            </a:r>
            <a:r>
              <a:rPr lang="en-US" kern="0" baseline="30000" dirty="0"/>
              <a:t>-3</a:t>
            </a:r>
            <a:r>
              <a:rPr lang="en-US" kern="0" dirty="0"/>
              <a:t> annual mean PM</a:t>
            </a:r>
            <a:r>
              <a:rPr lang="en-US" kern="0" baseline="-25000" dirty="0"/>
              <a:t>2.5 </a:t>
            </a:r>
            <a:r>
              <a:rPr lang="en-US" kern="0" dirty="0"/>
              <a:t> (NAAQS)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786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02"/>
          <a:stretch/>
        </p:blipFill>
        <p:spPr>
          <a:xfrm>
            <a:off x="664984" y="1598614"/>
            <a:ext cx="5615501" cy="4937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34" y="239045"/>
            <a:ext cx="10663767" cy="1143000"/>
          </a:xfrm>
        </p:spPr>
        <p:txBody>
          <a:bodyPr/>
          <a:lstStyle/>
          <a:p>
            <a:r>
              <a:rPr lang="en-US" dirty="0"/>
              <a:t>Conclusion 1: Effective improvement of Delhi’s air quality requires collaboration with neighboring States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01269" y="4530386"/>
            <a:ext cx="3521516" cy="307776"/>
            <a:chOff x="1598171" y="5049982"/>
            <a:chExt cx="2987423" cy="19534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31373" y="5049982"/>
              <a:ext cx="29542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598171" y="5049982"/>
              <a:ext cx="1533730" cy="195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Indian NAAQ standard</a:t>
              </a: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37684" y="2267407"/>
            <a:ext cx="4489451" cy="4525963"/>
          </a:xfrm>
        </p:spPr>
        <p:txBody>
          <a:bodyPr/>
          <a:lstStyle/>
          <a:p>
            <a:r>
              <a:rPr lang="en-US" dirty="0"/>
              <a:t>Even stringent emission controls in Delhi NCT will not be sufficient to approach the Indian NAAQs</a:t>
            </a:r>
          </a:p>
          <a:p>
            <a:endParaRPr lang="en-US" dirty="0"/>
          </a:p>
          <a:p>
            <a:r>
              <a:rPr lang="en-US" dirty="0"/>
              <a:t>The new emission standards for large sources will stabilize the inflow from the neighboring States despite the growth in economic activities</a:t>
            </a:r>
          </a:p>
          <a:p>
            <a:endParaRPr lang="en-US" dirty="0"/>
          </a:p>
          <a:p>
            <a:r>
              <a:rPr lang="en-US" dirty="0"/>
              <a:t>Control of transboundary pollution would help also in Delhi</a:t>
            </a:r>
          </a:p>
        </p:txBody>
      </p:sp>
      <p:sp>
        <p:nvSpPr>
          <p:cNvPr id="9" name="TextBox 8"/>
          <p:cNvSpPr txBox="1"/>
          <p:nvPr/>
        </p:nvSpPr>
        <p:spPr>
          <a:xfrm rot="18025419">
            <a:off x="2788251" y="5880192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Clean Air</a:t>
            </a:r>
          </a:p>
        </p:txBody>
      </p:sp>
      <p:sp>
        <p:nvSpPr>
          <p:cNvPr id="10" name="TextBox 9"/>
          <p:cNvSpPr txBox="1"/>
          <p:nvPr/>
        </p:nvSpPr>
        <p:spPr>
          <a:xfrm rot="18025419">
            <a:off x="4053147" y="5880192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Clean Air</a:t>
            </a:r>
          </a:p>
        </p:txBody>
      </p:sp>
    </p:spTree>
    <p:extLst>
      <p:ext uri="{BB962C8B-B14F-4D97-AF65-F5344CB8AC3E}">
        <p14:creationId xmlns:p14="http://schemas.microsoft.com/office/powerpoint/2010/main" val="26437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592575"/>
            <a:ext cx="6934763" cy="50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9748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3399"/>
                </a:solidFill>
              </a:rPr>
              <a:t>Conclusion 2: Effective policy interventions must involve sources that are less relevant in industrialized countries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823200" y="2575208"/>
            <a:ext cx="4368800" cy="32007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399"/>
                </a:solidFill>
              </a:rPr>
              <a:t>Priority measures:</a:t>
            </a:r>
          </a:p>
          <a:p>
            <a:r>
              <a:rPr lang="en-US" dirty="0">
                <a:solidFill>
                  <a:srgbClr val="003399"/>
                </a:solidFill>
              </a:rPr>
              <a:t>Road paving</a:t>
            </a:r>
          </a:p>
          <a:p>
            <a:r>
              <a:rPr lang="en-US" dirty="0">
                <a:solidFill>
                  <a:srgbClr val="003399"/>
                </a:solidFill>
              </a:rPr>
              <a:t>Clean cooking (</a:t>
            </a:r>
            <a:r>
              <a:rPr lang="en-US" dirty="0" err="1">
                <a:solidFill>
                  <a:srgbClr val="003399"/>
                </a:solidFill>
              </a:rPr>
              <a:t>ele</a:t>
            </a:r>
            <a:r>
              <a:rPr lang="en-US" dirty="0">
                <a:solidFill>
                  <a:srgbClr val="003399"/>
                </a:solidFill>
              </a:rPr>
              <a:t>, gas, LPG)</a:t>
            </a:r>
          </a:p>
          <a:p>
            <a:r>
              <a:rPr lang="en-US" dirty="0">
                <a:solidFill>
                  <a:srgbClr val="003399"/>
                </a:solidFill>
              </a:rPr>
              <a:t>Waste management </a:t>
            </a:r>
          </a:p>
          <a:p>
            <a:r>
              <a:rPr lang="en-US" dirty="0">
                <a:solidFill>
                  <a:srgbClr val="003399"/>
                </a:solidFill>
              </a:rPr>
              <a:t>Ban of trash and </a:t>
            </a:r>
            <a:r>
              <a:rPr lang="en-US" dirty="0" err="1">
                <a:solidFill>
                  <a:srgbClr val="003399"/>
                </a:solidFill>
              </a:rPr>
              <a:t>agr</a:t>
            </a:r>
            <a:r>
              <a:rPr lang="en-US" dirty="0">
                <a:solidFill>
                  <a:srgbClr val="003399"/>
                </a:solidFill>
              </a:rPr>
              <a:t>. waste burning</a:t>
            </a:r>
          </a:p>
          <a:p>
            <a:r>
              <a:rPr lang="en-US" dirty="0">
                <a:solidFill>
                  <a:srgbClr val="003399"/>
                </a:solidFill>
              </a:rPr>
              <a:t>BBQ , fireworks, cremation</a:t>
            </a:r>
          </a:p>
          <a:p>
            <a:pPr marL="0" indent="0">
              <a:buNone/>
            </a:pPr>
            <a:r>
              <a:rPr lang="en-US" dirty="0">
                <a:solidFill>
                  <a:srgbClr val="003399"/>
                </a:solidFill>
              </a:rPr>
              <a:t>in addition to regional SO</a:t>
            </a:r>
            <a:r>
              <a:rPr lang="en-US" baseline="-25000" dirty="0">
                <a:solidFill>
                  <a:srgbClr val="003399"/>
                </a:solidFill>
              </a:rPr>
              <a:t>2</a:t>
            </a:r>
            <a:r>
              <a:rPr lang="en-US" dirty="0">
                <a:solidFill>
                  <a:srgbClr val="003399"/>
                </a:solidFill>
              </a:rPr>
              <a:t> and NO</a:t>
            </a:r>
            <a:r>
              <a:rPr lang="en-US" baseline="-25000" dirty="0">
                <a:solidFill>
                  <a:srgbClr val="003399"/>
                </a:solidFill>
              </a:rPr>
              <a:t>x</a:t>
            </a:r>
            <a:r>
              <a:rPr lang="en-US" dirty="0">
                <a:solidFill>
                  <a:srgbClr val="003399"/>
                </a:solidFill>
              </a:rPr>
              <a:t> controls at large plants</a:t>
            </a:r>
          </a:p>
          <a:p>
            <a:endParaRPr lang="en-US" dirty="0">
              <a:solidFill>
                <a:srgbClr val="003399"/>
              </a:solidFill>
            </a:endParaRPr>
          </a:p>
          <a:p>
            <a:endParaRPr lang="en-US" dirty="0">
              <a:solidFill>
                <a:srgbClr val="0033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14805" y="4500838"/>
            <a:ext cx="3879091" cy="307777"/>
            <a:chOff x="1414805" y="4500848"/>
            <a:chExt cx="3879090" cy="307778"/>
          </a:xfrm>
        </p:grpSpPr>
        <p:sp>
          <p:nvSpPr>
            <p:cNvPr id="7" name="TextBox 6"/>
            <p:cNvSpPr txBox="1"/>
            <p:nvPr/>
          </p:nvSpPr>
          <p:spPr>
            <a:xfrm>
              <a:off x="1794350" y="4500848"/>
              <a:ext cx="1807931" cy="3077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Indian NAAQ standard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414805" y="4500848"/>
              <a:ext cx="38790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 rot="18025419">
            <a:off x="2905983" y="5871879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Clean Air</a:t>
            </a:r>
          </a:p>
        </p:txBody>
      </p:sp>
      <p:sp>
        <p:nvSpPr>
          <p:cNvPr id="12" name="TextBox 11"/>
          <p:cNvSpPr txBox="1"/>
          <p:nvPr/>
        </p:nvSpPr>
        <p:spPr>
          <a:xfrm rot="18025419">
            <a:off x="4269278" y="5871879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Clean Air</a:t>
            </a:r>
          </a:p>
        </p:txBody>
      </p:sp>
    </p:spTree>
    <p:extLst>
      <p:ext uri="{BB962C8B-B14F-4D97-AF65-F5344CB8AC3E}">
        <p14:creationId xmlns:p14="http://schemas.microsoft.com/office/powerpoint/2010/main" val="3098669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4" y="1419891"/>
            <a:ext cx="10663767" cy="1143000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4" y="2993001"/>
            <a:ext cx="4655394" cy="324788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Access on the Internet: </a:t>
            </a:r>
            <a:r>
              <a:rPr lang="en-US" dirty="0">
                <a:hlinkClick r:id="rId2"/>
              </a:rPr>
              <a:t>http://gains.iiasa.ac.at</a:t>
            </a:r>
            <a:endParaRPr lang="en-US" dirty="0"/>
          </a:p>
          <a:p>
            <a:endParaRPr lang="en-US" dirty="0"/>
          </a:p>
          <a:p>
            <a:r>
              <a:rPr lang="en-US" dirty="0"/>
              <a:t>Areas for potential further work:</a:t>
            </a:r>
          </a:p>
          <a:p>
            <a:pPr lvl="1"/>
            <a:r>
              <a:rPr lang="en-US" dirty="0"/>
              <a:t>Role of agricultural emissions</a:t>
            </a:r>
          </a:p>
          <a:p>
            <a:pPr lvl="1"/>
            <a:r>
              <a:rPr lang="en-US" dirty="0"/>
              <a:t>Economic aspects, cost-effectiveness</a:t>
            </a:r>
          </a:p>
          <a:p>
            <a:pPr lvl="1"/>
            <a:r>
              <a:rPr lang="en-US" dirty="0"/>
              <a:t>Socio-economic heterogeneity of the  sources and impacts of air pollution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953" y="2851684"/>
            <a:ext cx="521208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Pant, P., Shukla, A., Kohl, S.D., Chow, J.C., Watson, J.G., Harrison, R.M., 2015. Characterization of ambient PM2.5 at a pollution hotspot in New Delhi, India and inference of sources. Atmospheric Environment 109, 178–189. doi:10.1016/j.atmosenv.2015.02.074</a:t>
            </a:r>
            <a:endParaRPr lang="en-US" dirty="0"/>
          </a:p>
          <a:p>
            <a:r>
              <a:rPr lang="en-GB" dirty="0"/>
              <a:t>Sharma, S.K., Mandal, T.K., Jain, S., </a:t>
            </a:r>
            <a:r>
              <a:rPr lang="en-GB" dirty="0" err="1"/>
              <a:t>Saraswati</a:t>
            </a:r>
            <a:r>
              <a:rPr lang="en-GB" dirty="0"/>
              <a:t>, Sharma, A., Saxena, M., 2016. Source Apportionment of PM2.5 in Delhi, India Using PMF Model. Bulletin of Environmental Contamination and Toxicology 97, 286–293. doi:10.1007/s00128-016-1836-1</a:t>
            </a:r>
          </a:p>
          <a:p>
            <a:r>
              <a:rPr lang="en-GB" dirty="0" err="1"/>
              <a:t>Bisht</a:t>
            </a:r>
            <a:r>
              <a:rPr lang="en-GB" dirty="0"/>
              <a:t>, D.S., </a:t>
            </a:r>
            <a:r>
              <a:rPr lang="en-GB" dirty="0" err="1"/>
              <a:t>Dumka</a:t>
            </a:r>
            <a:r>
              <a:rPr lang="en-GB" dirty="0"/>
              <a:t>, U.C., </a:t>
            </a:r>
            <a:r>
              <a:rPr lang="en-GB" dirty="0" err="1"/>
              <a:t>Kaskaoutis</a:t>
            </a:r>
            <a:r>
              <a:rPr lang="en-GB" dirty="0"/>
              <a:t>, D.G., </a:t>
            </a:r>
            <a:r>
              <a:rPr lang="en-GB" dirty="0" err="1"/>
              <a:t>Pipal</a:t>
            </a:r>
            <a:r>
              <a:rPr lang="en-GB" dirty="0"/>
              <a:t>, A.S., Srivastava, A.K., </a:t>
            </a:r>
            <a:r>
              <a:rPr lang="en-GB" dirty="0" err="1"/>
              <a:t>Soni</a:t>
            </a:r>
            <a:r>
              <a:rPr lang="en-GB" dirty="0"/>
              <a:t>, V.K., </a:t>
            </a:r>
            <a:r>
              <a:rPr lang="en-GB" dirty="0" err="1"/>
              <a:t>Attri</a:t>
            </a:r>
            <a:r>
              <a:rPr lang="en-GB" dirty="0"/>
              <a:t>, S.D., </a:t>
            </a:r>
            <a:r>
              <a:rPr lang="en-GB" dirty="0" err="1"/>
              <a:t>Sateesh</a:t>
            </a:r>
            <a:r>
              <a:rPr lang="en-GB" dirty="0"/>
              <a:t>, M., Tiwari, S., 2015. Carbonaceous aerosols and pollutants over Delhi urban environment: Temporal evolution, source apportionment and radiative forcing. Science of The Total Environment 521–522, 431–445. doi:10.1016/j.scitotenv.2015.03.083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38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38" y="708831"/>
            <a:ext cx="10663767" cy="669803"/>
          </a:xfrm>
        </p:spPr>
        <p:txBody>
          <a:bodyPr/>
          <a:lstStyle/>
          <a:p>
            <a:r>
              <a:rPr lang="en-US" dirty="0"/>
              <a:t>GAINS-Delhi: A productive TIFAC-NEERI-IIASA cooperation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21000" y="1922171"/>
            <a:ext cx="8140733" cy="4083147"/>
          </a:xfrm>
        </p:spPr>
        <p:txBody>
          <a:bodyPr numCol="2"/>
          <a:lstStyle/>
          <a:p>
            <a:pPr marL="0" indent="0">
              <a:buNone/>
            </a:pPr>
            <a:r>
              <a:rPr lang="en-US" dirty="0"/>
              <a:t>Pallav </a:t>
            </a:r>
            <a:r>
              <a:rPr lang="en-US" dirty="0" err="1"/>
              <a:t>Purohit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Jens </a:t>
            </a:r>
            <a:r>
              <a:rPr lang="en-US" dirty="0" err="1"/>
              <a:t>Borken-Kleefeld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Janusz Cofala</a:t>
            </a:r>
          </a:p>
          <a:p>
            <a:pPr marL="0" indent="0">
              <a:buNone/>
            </a:pPr>
            <a:r>
              <a:rPr lang="en-US" dirty="0"/>
              <a:t>Chris </a:t>
            </a:r>
            <a:r>
              <a:rPr lang="en-US" dirty="0" err="1"/>
              <a:t>Heyes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Gregor </a:t>
            </a:r>
            <a:r>
              <a:rPr lang="en-US" dirty="0" err="1"/>
              <a:t>Kiesewetter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Zbigniew </a:t>
            </a:r>
            <a:r>
              <a:rPr lang="en-US" dirty="0" err="1"/>
              <a:t>Klimont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Liu Jun</a:t>
            </a:r>
          </a:p>
          <a:p>
            <a:pPr marL="0" indent="0">
              <a:buNone/>
            </a:pPr>
            <a:r>
              <a:rPr lang="en-US" dirty="0"/>
              <a:t>Binh </a:t>
            </a:r>
            <a:r>
              <a:rPr lang="en-US" dirty="0" err="1"/>
              <a:t>Ngyuen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Peter </a:t>
            </a:r>
            <a:r>
              <a:rPr lang="en-US" dirty="0" err="1"/>
              <a:t>Rafaj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Robert Sander</a:t>
            </a:r>
          </a:p>
          <a:p>
            <a:pPr marL="0" indent="0">
              <a:buNone/>
            </a:pPr>
            <a:r>
              <a:rPr lang="en-US" dirty="0"/>
              <a:t>Wolfgang </a:t>
            </a:r>
            <a:r>
              <a:rPr lang="en-US" dirty="0" err="1"/>
              <a:t>Schöpp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Anil D. </a:t>
            </a:r>
            <a:r>
              <a:rPr lang="en-US" dirty="0" err="1"/>
              <a:t>Bhanarkar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Padma S. Rao </a:t>
            </a:r>
          </a:p>
          <a:p>
            <a:pPr marL="0" indent="0">
              <a:buNone/>
            </a:pPr>
            <a:r>
              <a:rPr lang="en-US" dirty="0"/>
              <a:t>Anjali </a:t>
            </a:r>
            <a:r>
              <a:rPr lang="en-US" dirty="0" err="1"/>
              <a:t>Shrivastava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Dipanjali</a:t>
            </a:r>
            <a:r>
              <a:rPr lang="en-US" dirty="0"/>
              <a:t> </a:t>
            </a:r>
            <a:r>
              <a:rPr lang="en-US" dirty="0" err="1"/>
              <a:t>Majumdar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B. </a:t>
            </a:r>
            <a:r>
              <a:rPr lang="en-US" dirty="0" err="1"/>
              <a:t>Harshvardhan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57" y="1839391"/>
            <a:ext cx="632673" cy="920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37" y="1839391"/>
            <a:ext cx="1428751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40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7" y="1523630"/>
            <a:ext cx="10668925" cy="4529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quality situation in India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99364" y="6159344"/>
            <a:ext cx="1752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WHO (2016)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49836" y="1227048"/>
            <a:ext cx="4254378" cy="2445543"/>
            <a:chOff x="3262291" y="3043617"/>
            <a:chExt cx="4504438" cy="2686847"/>
          </a:xfrm>
        </p:grpSpPr>
        <p:pic>
          <p:nvPicPr>
            <p:cNvPr id="8" name="Content Placeholder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291" y="3043617"/>
              <a:ext cx="4366127" cy="26868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79415" y="5358204"/>
              <a:ext cx="1687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Source: Reuters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3241141" y="2706986"/>
            <a:ext cx="561314" cy="38929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68469" y="3688221"/>
            <a:ext cx="4562838" cy="2751311"/>
            <a:chOff x="6449835" y="3672591"/>
            <a:chExt cx="4562838" cy="275131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35" y="3672591"/>
              <a:ext cx="4123745" cy="27513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37118" y="6116125"/>
              <a:ext cx="2275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Source: Getty Images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699931" y="4355863"/>
            <a:ext cx="85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NAAQS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44508" y="4857397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guideline</a:t>
            </a:r>
          </a:p>
        </p:txBody>
      </p:sp>
    </p:spTree>
    <p:extLst>
      <p:ext uri="{BB962C8B-B14F-4D97-AF65-F5344CB8AC3E}">
        <p14:creationId xmlns:p14="http://schemas.microsoft.com/office/powerpoint/2010/main" val="15276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10590" y="1412776"/>
            <a:ext cx="6417509" cy="1723608"/>
            <a:chOff x="3710590" y="1412776"/>
            <a:chExt cx="6417507" cy="1723608"/>
          </a:xfrm>
        </p:grpSpPr>
        <p:sp>
          <p:nvSpPr>
            <p:cNvPr id="36" name="AutoShape 20"/>
            <p:cNvSpPr>
              <a:spLocks noChangeArrowheads="1"/>
            </p:cNvSpPr>
            <p:nvPr/>
          </p:nvSpPr>
          <p:spPr bwMode="auto">
            <a:xfrm rot="19886484">
              <a:off x="5247978" y="1956009"/>
              <a:ext cx="1567315" cy="295737"/>
            </a:xfrm>
            <a:prstGeom prst="rightArrow">
              <a:avLst>
                <a:gd name="adj1" fmla="val 50000"/>
                <a:gd name="adj2" fmla="val 78453"/>
              </a:avLst>
            </a:prstGeom>
            <a:solidFill>
              <a:srgbClr val="3333F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710590" y="1412776"/>
              <a:ext cx="6417507" cy="1723608"/>
              <a:chOff x="2186590" y="1412776"/>
              <a:chExt cx="6417507" cy="172360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186590" y="1827454"/>
                <a:ext cx="6417507" cy="1308930"/>
                <a:chOff x="2186590" y="1827454"/>
                <a:chExt cx="6417507" cy="1308930"/>
              </a:xfrm>
            </p:grpSpPr>
            <p:sp>
              <p:nvSpPr>
                <p:cNvPr id="32" name="AutoShape 20"/>
                <p:cNvSpPr>
                  <a:spLocks noChangeArrowheads="1"/>
                </p:cNvSpPr>
                <p:nvPr/>
              </p:nvSpPr>
              <p:spPr bwMode="auto">
                <a:xfrm rot="19886484">
                  <a:off x="2186590" y="2840647"/>
                  <a:ext cx="3171303" cy="295737"/>
                </a:xfrm>
                <a:prstGeom prst="rightArrow">
                  <a:avLst>
                    <a:gd name="adj1" fmla="val 50000"/>
                    <a:gd name="adj2" fmla="val 78453"/>
                  </a:avLst>
                </a:prstGeom>
                <a:solidFill>
                  <a:srgbClr val="3333FF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5197075" y="1827454"/>
                  <a:ext cx="34070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prstClr val="white"/>
                      </a:solidFill>
                    </a:rPr>
                    <a:t>National emission ceilings</a:t>
                  </a:r>
                  <a:endParaRPr lang="en-GB" sz="24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Vertical Scroll 8"/>
              <p:cNvSpPr/>
              <p:nvPr/>
            </p:nvSpPr>
            <p:spPr>
              <a:xfrm>
                <a:off x="5076056" y="1412776"/>
                <a:ext cx="3168352" cy="1133209"/>
              </a:xfrm>
              <a:prstGeom prst="verticalScroll">
                <a:avLst/>
              </a:prstGeom>
              <a:solidFill>
                <a:srgbClr val="333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tabLst>
                    <a:tab pos="2606609" algn="l"/>
                  </a:tabLst>
                </a:pPr>
                <a:r>
                  <a:rPr lang="en-US" sz="2000" b="1" dirty="0">
                    <a:solidFill>
                      <a:prstClr val="white"/>
                    </a:solidFill>
                  </a:rPr>
                  <a:t>Decision making on air quality management</a:t>
                </a:r>
                <a:endParaRPr lang="en-GB" sz="20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707064" y="5589590"/>
            <a:ext cx="4529397" cy="587215"/>
            <a:chOff x="4183063" y="5589589"/>
            <a:chExt cx="4529397" cy="587214"/>
          </a:xfrm>
        </p:grpSpPr>
        <p:sp>
          <p:nvSpPr>
            <p:cNvPr id="125964" name="AutoShape 12"/>
            <p:cNvSpPr>
              <a:spLocks noChangeArrowheads="1"/>
            </p:cNvSpPr>
            <p:nvPr/>
          </p:nvSpPr>
          <p:spPr bwMode="auto">
            <a:xfrm>
              <a:off x="5235655" y="5589589"/>
              <a:ext cx="3476805" cy="587214"/>
            </a:xfrm>
            <a:prstGeom prst="flowChartInputOutpu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anchor="ctr"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962" name="Text Box 10"/>
            <p:cNvSpPr txBox="1">
              <a:spLocks noChangeArrowheads="1"/>
            </p:cNvSpPr>
            <p:nvPr/>
          </p:nvSpPr>
          <p:spPr bwMode="auto">
            <a:xfrm>
              <a:off x="6288072" y="5713920"/>
              <a:ext cx="16944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000" dirty="0">
                  <a:solidFill>
                    <a:prstClr val="black"/>
                  </a:solidFill>
                  <a:cs typeface="Arial" charset="0"/>
                </a:rPr>
                <a:t>Policy targets</a:t>
              </a:r>
            </a:p>
          </p:txBody>
        </p:sp>
        <p:sp>
          <p:nvSpPr>
            <p:cNvPr id="125963" name="AutoShape 11"/>
            <p:cNvSpPr>
              <a:spLocks noChangeArrowheads="1"/>
            </p:cNvSpPr>
            <p:nvPr/>
          </p:nvSpPr>
          <p:spPr bwMode="auto">
            <a:xfrm>
              <a:off x="4183063" y="5763512"/>
              <a:ext cx="1361046" cy="249238"/>
            </a:xfrm>
            <a:prstGeom prst="rightArrow">
              <a:avLst>
                <a:gd name="adj1" fmla="val 50000"/>
                <a:gd name="adj2" fmla="val 117675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27700" y="3073337"/>
            <a:ext cx="3009107" cy="652115"/>
            <a:chOff x="4203700" y="3073338"/>
            <a:chExt cx="3009106" cy="652114"/>
          </a:xfrm>
          <a:solidFill>
            <a:srgbClr val="C00000"/>
          </a:solidFill>
        </p:grpSpPr>
        <p:sp>
          <p:nvSpPr>
            <p:cNvPr id="125974" name="AutoShape 22"/>
            <p:cNvSpPr>
              <a:spLocks noChangeArrowheads="1"/>
            </p:cNvSpPr>
            <p:nvPr/>
          </p:nvSpPr>
          <p:spPr bwMode="auto">
            <a:xfrm flipH="1">
              <a:off x="4203700" y="3073338"/>
              <a:ext cx="3009106" cy="247650"/>
            </a:xfrm>
            <a:prstGeom prst="rightArrow">
              <a:avLst>
                <a:gd name="adj1" fmla="val 50000"/>
                <a:gd name="adj2" fmla="val 12241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5975" name="Rectangle 23"/>
            <p:cNvSpPr>
              <a:spLocks noChangeArrowheads="1"/>
            </p:cNvSpPr>
            <p:nvPr/>
          </p:nvSpPr>
          <p:spPr bwMode="auto">
            <a:xfrm>
              <a:off x="7052569" y="3184525"/>
              <a:ext cx="157488" cy="5409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0052" y="1319603"/>
            <a:ext cx="3600400" cy="4854761"/>
            <a:chOff x="696052" y="1319603"/>
            <a:chExt cx="3600400" cy="4854760"/>
          </a:xfrm>
        </p:grpSpPr>
        <p:sp>
          <p:nvSpPr>
            <p:cNvPr id="125965" name="AutoShape 13"/>
            <p:cNvSpPr>
              <a:spLocks noChangeArrowheads="1"/>
            </p:cNvSpPr>
            <p:nvPr/>
          </p:nvSpPr>
          <p:spPr bwMode="auto">
            <a:xfrm>
              <a:off x="696052" y="1319603"/>
              <a:ext cx="3600400" cy="659777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  <a:extLst/>
          </p:spPr>
          <p:txBody>
            <a:bodyPr anchor="ctr">
              <a:noAutofit/>
            </a:bodyPr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5955" name="Text Box 3"/>
            <p:cNvSpPr txBox="1">
              <a:spLocks noChangeArrowheads="1"/>
            </p:cNvSpPr>
            <p:nvPr/>
          </p:nvSpPr>
          <p:spPr bwMode="auto">
            <a:xfrm>
              <a:off x="1304494" y="1343754"/>
              <a:ext cx="223112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no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Social development</a:t>
              </a:r>
              <a:br>
                <a:rPr lang="en-US" sz="2000" dirty="0">
                  <a:solidFill>
                    <a:srgbClr val="002060"/>
                  </a:solidFill>
                  <a:cs typeface="Arial" charset="0"/>
                </a:rPr>
              </a:br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and economic activities</a:t>
              </a:r>
              <a:endParaRPr lang="en-GB" sz="2000" dirty="0">
                <a:solidFill>
                  <a:srgbClr val="002060"/>
                </a:solidFill>
                <a:cs typeface="Arial" charset="0"/>
              </a:endParaRPr>
            </a:p>
          </p:txBody>
        </p:sp>
        <p:sp>
          <p:nvSpPr>
            <p:cNvPr id="125956" name="Text Box 4"/>
            <p:cNvSpPr txBox="1">
              <a:spLocks noChangeArrowheads="1"/>
            </p:cNvSpPr>
            <p:nvPr/>
          </p:nvSpPr>
          <p:spPr bwMode="auto">
            <a:xfrm>
              <a:off x="1008064" y="3906839"/>
              <a:ext cx="158591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Emissions</a:t>
              </a:r>
            </a:p>
          </p:txBody>
        </p:sp>
        <p:sp>
          <p:nvSpPr>
            <p:cNvPr id="125957" name="Text Box 5"/>
            <p:cNvSpPr txBox="1">
              <a:spLocks noChangeArrowheads="1"/>
            </p:cNvSpPr>
            <p:nvPr/>
          </p:nvSpPr>
          <p:spPr bwMode="auto">
            <a:xfrm>
              <a:off x="1008064" y="2461379"/>
              <a:ext cx="3187700" cy="10184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33CC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no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Emission control options: ~2000 measures, </a:t>
              </a:r>
              <a:br>
                <a:rPr lang="en-US" sz="2000" dirty="0">
                  <a:solidFill>
                    <a:srgbClr val="002060"/>
                  </a:solidFill>
                  <a:cs typeface="Arial" charset="0"/>
                </a:rPr>
              </a:br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co-control of 10 air pollutants and 6 GHGs)</a:t>
              </a:r>
            </a:p>
          </p:txBody>
        </p:sp>
        <p:sp>
          <p:nvSpPr>
            <p:cNvPr id="125958" name="Text Box 6"/>
            <p:cNvSpPr txBox="1">
              <a:spLocks noChangeArrowheads="1"/>
            </p:cNvSpPr>
            <p:nvPr/>
          </p:nvSpPr>
          <p:spPr bwMode="auto">
            <a:xfrm>
              <a:off x="1008064" y="4724400"/>
              <a:ext cx="3151187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Atmospheric dispersion</a:t>
              </a:r>
            </a:p>
          </p:txBody>
        </p:sp>
        <p:sp>
          <p:nvSpPr>
            <p:cNvPr id="125959" name="Text Box 7"/>
            <p:cNvSpPr txBox="1">
              <a:spLocks noChangeArrowheads="1"/>
            </p:cNvSpPr>
            <p:nvPr/>
          </p:nvSpPr>
          <p:spPr bwMode="auto">
            <a:xfrm>
              <a:off x="2719388" y="3916363"/>
              <a:ext cx="1463675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000">
                  <a:solidFill>
                    <a:srgbClr val="002060"/>
                  </a:solidFill>
                  <a:cs typeface="Arial" charset="0"/>
                </a:rPr>
                <a:t>Costs</a:t>
              </a:r>
            </a:p>
          </p:txBody>
        </p:sp>
        <p:sp>
          <p:nvSpPr>
            <p:cNvPr id="125960" name="AutoShape 8"/>
            <p:cNvSpPr>
              <a:spLocks noChangeArrowheads="1"/>
            </p:cNvSpPr>
            <p:nvPr/>
          </p:nvSpPr>
          <p:spPr bwMode="auto">
            <a:xfrm>
              <a:off x="2379663" y="1979380"/>
              <a:ext cx="452438" cy="481998"/>
            </a:xfrm>
            <a:prstGeom prst="downArrow">
              <a:avLst>
                <a:gd name="adj1" fmla="val 50000"/>
                <a:gd name="adj2" fmla="val 28158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966" name="AutoShape 14"/>
            <p:cNvSpPr>
              <a:spLocks noChangeArrowheads="1"/>
            </p:cNvSpPr>
            <p:nvPr/>
          </p:nvSpPr>
          <p:spPr bwMode="auto">
            <a:xfrm>
              <a:off x="1645444" y="5070476"/>
              <a:ext cx="452437" cy="496888"/>
            </a:xfrm>
            <a:prstGeom prst="downArrow">
              <a:avLst>
                <a:gd name="adj1" fmla="val 50000"/>
                <a:gd name="adj2" fmla="val 25088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5967" name="AutoShape 15"/>
            <p:cNvSpPr>
              <a:spLocks noChangeArrowheads="1"/>
            </p:cNvSpPr>
            <p:nvPr/>
          </p:nvSpPr>
          <p:spPr bwMode="auto">
            <a:xfrm>
              <a:off x="1634331" y="4275138"/>
              <a:ext cx="452438" cy="454025"/>
            </a:xfrm>
            <a:prstGeom prst="downArrow">
              <a:avLst>
                <a:gd name="adj1" fmla="val 50000"/>
                <a:gd name="adj2" fmla="val 25088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5968" name="AutoShape 16"/>
            <p:cNvSpPr>
              <a:spLocks noChangeArrowheads="1"/>
            </p:cNvSpPr>
            <p:nvPr/>
          </p:nvSpPr>
          <p:spPr bwMode="auto">
            <a:xfrm>
              <a:off x="1634331" y="3479799"/>
              <a:ext cx="452438" cy="42386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5977" name="AutoShape 25"/>
            <p:cNvSpPr>
              <a:spLocks noChangeArrowheads="1"/>
            </p:cNvSpPr>
            <p:nvPr/>
          </p:nvSpPr>
          <p:spPr bwMode="auto">
            <a:xfrm>
              <a:off x="3225006" y="3481188"/>
              <a:ext cx="452437" cy="4381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5980" name="Text Box 28"/>
            <p:cNvSpPr txBox="1">
              <a:spLocks noChangeArrowheads="1"/>
            </p:cNvSpPr>
            <p:nvPr/>
          </p:nvSpPr>
          <p:spPr bwMode="auto">
            <a:xfrm>
              <a:off x="1008063" y="5589588"/>
              <a:ext cx="3163887" cy="584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000" dirty="0">
                  <a:solidFill>
                    <a:srgbClr val="002060"/>
                  </a:solidFill>
                  <a:cs typeface="Arial" charset="0"/>
                </a:rPr>
                <a:t>Health, ecosystems and climate impact indicators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95952" y="3725452"/>
            <a:ext cx="3942437" cy="1864136"/>
            <a:chOff x="4171951" y="3725452"/>
            <a:chExt cx="3942437" cy="1864136"/>
          </a:xfrm>
          <a:solidFill>
            <a:srgbClr val="C00000"/>
          </a:solidFill>
        </p:grpSpPr>
        <p:sp>
          <p:nvSpPr>
            <p:cNvPr id="125971" name="AutoShape 19"/>
            <p:cNvSpPr>
              <a:spLocks noChangeArrowheads="1"/>
            </p:cNvSpPr>
            <p:nvPr/>
          </p:nvSpPr>
          <p:spPr bwMode="auto">
            <a:xfrm>
              <a:off x="6918882" y="5209828"/>
              <a:ext cx="366713" cy="379760"/>
            </a:xfrm>
            <a:prstGeom prst="upArrow">
              <a:avLst>
                <a:gd name="adj1" fmla="val 50000"/>
                <a:gd name="adj2" fmla="val 65368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5972" name="AutoShape 20"/>
            <p:cNvSpPr>
              <a:spLocks noChangeArrowheads="1"/>
            </p:cNvSpPr>
            <p:nvPr/>
          </p:nvSpPr>
          <p:spPr bwMode="auto">
            <a:xfrm>
              <a:off x="4203700" y="3969060"/>
              <a:ext cx="2276512" cy="257175"/>
            </a:xfrm>
            <a:prstGeom prst="rightArrow">
              <a:avLst>
                <a:gd name="adj1" fmla="val 50000"/>
                <a:gd name="adj2" fmla="val 104919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5973" name="AutoShape 21"/>
            <p:cNvSpPr>
              <a:spLocks noChangeArrowheads="1"/>
            </p:cNvSpPr>
            <p:nvPr/>
          </p:nvSpPr>
          <p:spPr bwMode="auto">
            <a:xfrm>
              <a:off x="4171951" y="4765819"/>
              <a:ext cx="2308262" cy="259591"/>
            </a:xfrm>
            <a:prstGeom prst="rightArrow">
              <a:avLst>
                <a:gd name="adj1" fmla="val 50000"/>
                <a:gd name="adj2" fmla="val 12218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2050" name="Picture 2" descr="C:\Users\amann\AppData\Local\Microsoft\Windows\Temporary Internet Files\Content.IE5\4DH18125\qubodup-Cog-cogwheel-gear-Zahnrad-6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002" y="3725452"/>
              <a:ext cx="1467744" cy="1467744"/>
            </a:xfrm>
            <a:prstGeom prst="rect">
              <a:avLst/>
            </a:prstGeom>
            <a:noFill/>
          </p:spPr>
        </p:pic>
        <p:sp>
          <p:nvSpPr>
            <p:cNvPr id="125970" name="Text Box 18"/>
            <p:cNvSpPr txBox="1">
              <a:spLocks noChangeArrowheads="1"/>
            </p:cNvSpPr>
            <p:nvPr/>
          </p:nvSpPr>
          <p:spPr bwMode="auto">
            <a:xfrm>
              <a:off x="6156176" y="4280855"/>
              <a:ext cx="1958212" cy="33855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000" dirty="0">
                  <a:solidFill>
                    <a:prstClr val="white"/>
                  </a:solidFill>
                  <a:cs typeface="Arial" charset="0"/>
                </a:rPr>
                <a:t>Optimization</a:t>
              </a:r>
            </a:p>
          </p:txBody>
        </p:sp>
      </p:grpSp>
      <p:sp>
        <p:nvSpPr>
          <p:cNvPr id="4" name="AutoShape 2" descr="http://www.euroesprit.org/content/delta2/EU_Flag.jpg"/>
          <p:cNvSpPr>
            <a:spLocks noChangeAspect="1" noChangeArrowheads="1"/>
          </p:cNvSpPr>
          <p:nvPr/>
        </p:nvSpPr>
        <p:spPr bwMode="auto">
          <a:xfrm>
            <a:off x="1587502" y="-136524"/>
            <a:ext cx="55149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6584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Greenhouse gas – Air pollution Interactions and Synergies</a:t>
            </a:r>
            <a:br>
              <a:rPr lang="en-US" dirty="0">
                <a:solidFill>
                  <a:srgbClr val="003399"/>
                </a:solidFill>
              </a:rPr>
            </a:br>
            <a:r>
              <a:rPr lang="en-US" sz="2800" dirty="0">
                <a:solidFill>
                  <a:srgbClr val="003399"/>
                </a:solidFill>
              </a:rPr>
              <a:t>The GAINS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5964393" y="3244334"/>
            <a:ext cx="26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>
                <a:solidFill>
                  <a:srgbClr val="002060"/>
                </a:solidFill>
              </a:rPr>
              <a:t>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64393" y="3244334"/>
            <a:ext cx="26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>
                <a:solidFill>
                  <a:srgbClr val="00206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3: Many of the policy interventions will have multiple co-benefits on development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4" y="1702646"/>
            <a:ext cx="10663766" cy="39856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‘Indian Way’ scenario does not only improve air quality in Delhi, it would also</a:t>
            </a:r>
          </a:p>
          <a:p>
            <a:r>
              <a:rPr lang="en-US" dirty="0"/>
              <a:t>save xxx premature deaths annually in the neighboring States,</a:t>
            </a:r>
          </a:p>
          <a:p>
            <a:r>
              <a:rPr lang="en-US" dirty="0"/>
              <a:t>reduce GHG emissions (CO</a:t>
            </a:r>
            <a:r>
              <a:rPr lang="en-US" baseline="-25000" dirty="0"/>
              <a:t>2</a:t>
            </a:r>
            <a:r>
              <a:rPr lang="en-US" dirty="0"/>
              <a:t> and CH</a:t>
            </a:r>
            <a:r>
              <a:rPr lang="en-US" baseline="-25000" dirty="0"/>
              <a:t>4</a:t>
            </a:r>
            <a:r>
              <a:rPr lang="en-US" dirty="0"/>
              <a:t>)  by 22% compared to the baseline, etc. 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4" y="2872363"/>
            <a:ext cx="4857234" cy="352583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57900" y="2872363"/>
            <a:ext cx="5518150" cy="39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/>
              <a:t>Furthermore, it would</a:t>
            </a:r>
          </a:p>
          <a:p>
            <a:r>
              <a:rPr lang="en-US" kern="0" dirty="0"/>
              <a:t>reduce water stress,</a:t>
            </a:r>
          </a:p>
          <a:p>
            <a:r>
              <a:rPr lang="en-US" kern="0" dirty="0"/>
              <a:t>improve waste management (ash, soot) and improve land use,</a:t>
            </a:r>
          </a:p>
          <a:p>
            <a:r>
              <a:rPr lang="en-US" kern="0" dirty="0"/>
              <a:t>gain labor force through lower demand for biofuels collection,</a:t>
            </a:r>
          </a:p>
          <a:p>
            <a:r>
              <a:rPr lang="en-US" kern="0" dirty="0"/>
              <a:t>Reduce emissions of other toxic substances (Hg, POPs) and related health impacts,</a:t>
            </a:r>
          </a:p>
          <a:p>
            <a:r>
              <a:rPr lang="en-US" kern="0" dirty="0"/>
              <a:t>improve traffic management, promote new behavioral patterns,</a:t>
            </a:r>
          </a:p>
          <a:p>
            <a:r>
              <a:rPr lang="en-US" kern="0" dirty="0"/>
              <a:t>create jobs for local manufacturing of clean technologies (e.g. efficient and electric stoves, renewable energy),</a:t>
            </a:r>
          </a:p>
          <a:p>
            <a:r>
              <a:rPr lang="en-US" kern="0" dirty="0"/>
              <a:t>accelerate infrastructure development (power grid expansion, loss reduction, gas pipes and LPG distribution, etc.),</a:t>
            </a:r>
          </a:p>
          <a:p>
            <a:r>
              <a:rPr lang="en-US" kern="0" dirty="0"/>
              <a:t>improve protection of historical monuments and buildings,</a:t>
            </a:r>
          </a:p>
          <a:p>
            <a:r>
              <a:rPr lang="en-US" kern="0" dirty="0"/>
              <a:t>enhance gains from tourism, etc.  </a:t>
            </a:r>
          </a:p>
        </p:txBody>
      </p:sp>
    </p:spTree>
    <p:extLst>
      <p:ext uri="{BB962C8B-B14F-4D97-AF65-F5344CB8AC3E}">
        <p14:creationId xmlns:p14="http://schemas.microsoft.com/office/powerpoint/2010/main" val="832437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GBD 2010 / 2013 integrated exposure response functions (IERs)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8" y="1027113"/>
            <a:ext cx="3813757" cy="2860318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17" y="3887431"/>
            <a:ext cx="3813757" cy="28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1874" y="1027113"/>
            <a:ext cx="3813757" cy="28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1873" y="3887431"/>
            <a:ext cx="3813757" cy="28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2369" y="1027113"/>
            <a:ext cx="3813757" cy="28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288044" y="4572000"/>
            <a:ext cx="3961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Burnett et al (Environ Health </a:t>
            </a:r>
            <a:r>
              <a:rPr lang="en-US" dirty="0" err="1"/>
              <a:t>Perspect</a:t>
            </a:r>
            <a:r>
              <a:rPr lang="en-US" dirty="0"/>
              <a:t>, 2014)</a:t>
            </a:r>
          </a:p>
          <a:p>
            <a:r>
              <a:rPr lang="en-US" dirty="0" err="1"/>
              <a:t>Farouzanfar</a:t>
            </a:r>
            <a:r>
              <a:rPr lang="en-US" dirty="0"/>
              <a:t> et al. (Lancet 2015)</a:t>
            </a:r>
          </a:p>
          <a:p>
            <a:r>
              <a:rPr lang="en-US" dirty="0"/>
              <a:t>WHO (2016)</a:t>
            </a:r>
          </a:p>
        </p:txBody>
      </p:sp>
    </p:spTree>
    <p:extLst>
      <p:ext uri="{BB962C8B-B14F-4D97-AF65-F5344CB8AC3E}">
        <p14:creationId xmlns:p14="http://schemas.microsoft.com/office/powerpoint/2010/main" val="188767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042" y="5786454"/>
            <a:ext cx="1500182" cy="67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4" y="1071547"/>
            <a:ext cx="7997825" cy="5054617"/>
          </a:xfrm>
        </p:spPr>
        <p:txBody>
          <a:bodyPr/>
          <a:lstStyle/>
          <a:p>
            <a:r>
              <a:rPr lang="en-US" dirty="0"/>
              <a:t>Multi-pollutant, multi-effect integrated assessment model</a:t>
            </a:r>
          </a:p>
          <a:p>
            <a:r>
              <a:rPr lang="en-US" dirty="0"/>
              <a:t>Accessible online: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gains.iiasa.ac.at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97F332-8881-48E2-9D46-1E15C05EBD6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4810116" y="5000636"/>
            <a:ext cx="1071570" cy="1428760"/>
            <a:chOff x="2285984" y="3749214"/>
            <a:chExt cx="1552784" cy="2608744"/>
          </a:xfrm>
        </p:grpSpPr>
        <p:sp>
          <p:nvSpPr>
            <p:cNvPr id="9" name="Rectangle 8"/>
            <p:cNvSpPr/>
            <p:nvPr/>
          </p:nvSpPr>
          <p:spPr>
            <a:xfrm>
              <a:off x="2500298" y="5572140"/>
              <a:ext cx="1143008" cy="7858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/>
            <p:cNvSpPr/>
            <p:nvPr/>
          </p:nvSpPr>
          <p:spPr>
            <a:xfrm>
              <a:off x="2500298" y="5357826"/>
              <a:ext cx="285752" cy="214314"/>
            </a:xfrm>
            <a:prstGeom prst="rtTriangle">
              <a:avLst/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>
              <a:off x="2786050" y="5357826"/>
              <a:ext cx="285752" cy="214314"/>
            </a:xfrm>
            <a:prstGeom prst="rtTriangle">
              <a:avLst/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>
              <a:off x="3071802" y="5357826"/>
              <a:ext cx="285752" cy="214314"/>
            </a:xfrm>
            <a:prstGeom prst="rtTriangle">
              <a:avLst/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/>
            <p:cNvSpPr/>
            <p:nvPr/>
          </p:nvSpPr>
          <p:spPr>
            <a:xfrm>
              <a:off x="3357554" y="5357826"/>
              <a:ext cx="285752" cy="214314"/>
            </a:xfrm>
            <a:prstGeom prst="rtTriangle">
              <a:avLst/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7"/>
            <p:cNvSpPr/>
            <p:nvPr/>
          </p:nvSpPr>
          <p:spPr>
            <a:xfrm>
              <a:off x="2285984" y="4429132"/>
              <a:ext cx="285752" cy="1928826"/>
            </a:xfrm>
            <a:prstGeom prst="trapezoid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20346067">
              <a:off x="2338570" y="3749214"/>
              <a:ext cx="1500198" cy="571504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81158" y="578645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activities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9720" y="422108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Emission factors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5538" y="364502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emissions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6976" y="2571745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Dispersion, </a:t>
            </a:r>
          </a:p>
          <a:p>
            <a:r>
              <a:rPr lang="en-US" dirty="0">
                <a:solidFill>
                  <a:srgbClr val="003399"/>
                </a:solidFill>
              </a:rPr>
              <a:t>atmospheric chemistry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81158" y="494116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Control technologies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24430" y="2059536"/>
            <a:ext cx="217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PM</a:t>
            </a:r>
            <a:r>
              <a:rPr lang="en-US" baseline="-25000" dirty="0">
                <a:solidFill>
                  <a:srgbClr val="FF0000"/>
                </a:solidFill>
              </a:rPr>
              <a:t>2.5</a:t>
            </a:r>
            <a:r>
              <a:rPr lang="en-US" dirty="0">
                <a:solidFill>
                  <a:srgbClr val="FF0000"/>
                </a:solidFill>
              </a:rPr>
              <a:t> exposure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39140" y="278605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Health impacts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306" y="4286257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Mitigation strategies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46099" y="4240089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Cost optimization</a:t>
            </a:r>
          </a:p>
        </p:txBody>
      </p:sp>
      <p:sp>
        <p:nvSpPr>
          <p:cNvPr id="28" name="Arc 27"/>
          <p:cNvSpPr/>
          <p:nvPr/>
        </p:nvSpPr>
        <p:spPr>
          <a:xfrm rot="16488235">
            <a:off x="2518992" y="3920223"/>
            <a:ext cx="2380779" cy="1988555"/>
          </a:xfrm>
          <a:prstGeom prst="arc">
            <a:avLst>
              <a:gd name="adj1" fmla="val 16200000"/>
              <a:gd name="adj2" fmla="val 19068357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17987512">
            <a:off x="2256356" y="2613684"/>
            <a:ext cx="6579502" cy="5502400"/>
          </a:xfrm>
          <a:prstGeom prst="arc">
            <a:avLst>
              <a:gd name="adj1" fmla="val 16828237"/>
              <a:gd name="adj2" fmla="val 18923360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9619826">
            <a:off x="5189493" y="3212971"/>
            <a:ext cx="3847001" cy="1321596"/>
          </a:xfrm>
          <a:prstGeom prst="arc">
            <a:avLst>
              <a:gd name="adj1" fmla="val 10594061"/>
              <a:gd name="adj2" fmla="val 19900682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0387103" flipV="1">
            <a:off x="3834722" y="4729046"/>
            <a:ext cx="2443778" cy="1277829"/>
          </a:xfrm>
          <a:prstGeom prst="arc">
            <a:avLst>
              <a:gd name="adj1" fmla="val 16200000"/>
              <a:gd name="adj2" fmla="val 19884081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953256" y="2101326"/>
            <a:ext cx="219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Dose-response</a:t>
            </a:r>
          </a:p>
        </p:txBody>
      </p:sp>
      <p:sp>
        <p:nvSpPr>
          <p:cNvPr id="30" name="Arc 29"/>
          <p:cNvSpPr/>
          <p:nvPr/>
        </p:nvSpPr>
        <p:spPr>
          <a:xfrm rot="21413055">
            <a:off x="4644974" y="2163671"/>
            <a:ext cx="4776132" cy="4567906"/>
          </a:xfrm>
          <a:prstGeom prst="arc">
            <a:avLst>
              <a:gd name="adj1" fmla="val 16200000"/>
              <a:gd name="adj2" fmla="val 18923360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55852" y="1348030"/>
            <a:ext cx="62151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003399"/>
                </a:solidFill>
              </a:rPr>
              <a:t>reenhouse gas –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003399"/>
                </a:solidFill>
              </a:rPr>
              <a:t>ir pollution </a:t>
            </a:r>
            <a:r>
              <a:rPr lang="en-US" dirty="0" err="1">
                <a:solidFill>
                  <a:srgbClr val="FF0000"/>
                </a:solidFill>
              </a:rPr>
              <a:t>IN</a:t>
            </a:r>
            <a:r>
              <a:rPr lang="en-US" dirty="0" err="1">
                <a:solidFill>
                  <a:srgbClr val="003399"/>
                </a:solidFill>
              </a:rPr>
              <a:t>teractions</a:t>
            </a:r>
            <a:r>
              <a:rPr lang="en-US" dirty="0">
                <a:solidFill>
                  <a:srgbClr val="003399"/>
                </a:solidFill>
              </a:rPr>
              <a:t> and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003399"/>
                </a:solidFill>
              </a:rPr>
              <a:t>ynergies</a:t>
            </a:r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 flipH="1" flipV="1">
            <a:off x="6305947" y="746522"/>
            <a:ext cx="1257459" cy="60150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/>
          <p:cNvSpPr/>
          <p:nvPr/>
        </p:nvSpPr>
        <p:spPr>
          <a:xfrm rot="21436773" flipV="1">
            <a:off x="3807830" y="3619844"/>
            <a:ext cx="5860649" cy="2444740"/>
          </a:xfrm>
          <a:prstGeom prst="arc">
            <a:avLst>
              <a:gd name="adj1" fmla="val 11321602"/>
              <a:gd name="adj2" fmla="val 19871626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514606" y="533847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costs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12024" y="5754663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unit costs</a:t>
            </a:r>
          </a:p>
        </p:txBody>
      </p:sp>
      <p:sp>
        <p:nvSpPr>
          <p:cNvPr id="43" name="Arc 42"/>
          <p:cNvSpPr/>
          <p:nvPr/>
        </p:nvSpPr>
        <p:spPr>
          <a:xfrm rot="10800000" flipV="1">
            <a:off x="5451005" y="4609180"/>
            <a:ext cx="3847001" cy="1321596"/>
          </a:xfrm>
          <a:prstGeom prst="arc">
            <a:avLst>
              <a:gd name="adj1" fmla="val 10594061"/>
              <a:gd name="adj2" fmla="val 19928519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16488235">
            <a:off x="2352337" y="4915696"/>
            <a:ext cx="2380779" cy="1988555"/>
          </a:xfrm>
          <a:prstGeom prst="arc">
            <a:avLst>
              <a:gd name="adj1" fmla="val 16200000"/>
              <a:gd name="adj2" fmla="val 17812328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782088" y="421179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targets</a:t>
            </a:r>
          </a:p>
        </p:txBody>
      </p:sp>
      <p:sp>
        <p:nvSpPr>
          <p:cNvPr id="47" name="Arc 46"/>
          <p:cNvSpPr/>
          <p:nvPr/>
        </p:nvSpPr>
        <p:spPr>
          <a:xfrm rot="10800000">
            <a:off x="7433576" y="3764472"/>
            <a:ext cx="3847001" cy="672641"/>
          </a:xfrm>
          <a:prstGeom prst="arc">
            <a:avLst>
              <a:gd name="adj1" fmla="val 13398804"/>
              <a:gd name="adj2" fmla="val 19900682"/>
            </a:avLst>
          </a:prstGeom>
          <a:ln w="76200">
            <a:solidFill>
              <a:srgbClr val="FFC00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064896" cy="936104"/>
          </a:xfrm>
        </p:spPr>
        <p:txBody>
          <a:bodyPr/>
          <a:lstStyle/>
          <a:p>
            <a:r>
              <a:rPr lang="en-US" dirty="0"/>
              <a:t>The GAINS model</a:t>
            </a:r>
          </a:p>
        </p:txBody>
      </p:sp>
    </p:spTree>
    <p:extLst>
      <p:ext uri="{BB962C8B-B14F-4D97-AF65-F5344CB8AC3E}">
        <p14:creationId xmlns:p14="http://schemas.microsoft.com/office/powerpoint/2010/main" val="621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8" grpId="0" animBg="1"/>
      <p:bldP spid="29" grpId="0" animBg="1"/>
      <p:bldP spid="31" grpId="0" animBg="1"/>
      <p:bldP spid="33" grpId="0" animBg="1"/>
      <p:bldP spid="34" grpId="0"/>
      <p:bldP spid="30" grpId="0" animBg="1"/>
      <p:bldP spid="37" grpId="0" animBg="1"/>
      <p:bldP spid="40" grpId="0" animBg="1"/>
      <p:bldP spid="41" grpId="0"/>
      <p:bldP spid="42" grpId="0"/>
      <p:bldP spid="43" grpId="0" animBg="1"/>
      <p:bldP spid="45" grpId="0" animBg="1"/>
      <p:bldP spid="46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transfer calculations in GAINS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3"/>
            <a:ext cx="4206844" cy="4525963"/>
          </a:xfrm>
        </p:spPr>
        <p:txBody>
          <a:bodyPr/>
          <a:lstStyle/>
          <a:p>
            <a:r>
              <a:rPr lang="en-US" dirty="0"/>
              <a:t>Linear transfer coefficients from full 1-year CTM sensitivity runs (EMEP CTM) on 0.5° grid</a:t>
            </a:r>
          </a:p>
          <a:p>
            <a:r>
              <a:rPr lang="en-US" dirty="0"/>
              <a:t>From all Indian states</a:t>
            </a:r>
          </a:p>
          <a:p>
            <a:r>
              <a:rPr lang="en-US" dirty="0"/>
              <a:t>For all source pollutants involved in PM</a:t>
            </a:r>
            <a:r>
              <a:rPr lang="en-US" baseline="-25000" dirty="0"/>
              <a:t>2.5</a:t>
            </a:r>
            <a:r>
              <a:rPr lang="en-US" dirty="0"/>
              <a:t> formation: PPM, SO</a:t>
            </a:r>
            <a:r>
              <a:rPr lang="en-US" baseline="-25000" dirty="0"/>
              <a:t>2</a:t>
            </a:r>
            <a:r>
              <a:rPr lang="en-US" dirty="0"/>
              <a:t>, NO</a:t>
            </a:r>
            <a:r>
              <a:rPr lang="en-US" baseline="-25000" dirty="0"/>
              <a:t>x</a:t>
            </a:r>
            <a:r>
              <a:rPr lang="en-US" dirty="0"/>
              <a:t>, NH</a:t>
            </a:r>
            <a:r>
              <a:rPr lang="en-US" baseline="-25000" dirty="0"/>
              <a:t>3</a:t>
            </a:r>
            <a:r>
              <a:rPr lang="en-US" dirty="0"/>
              <a:t>, NMVOC</a:t>
            </a:r>
          </a:p>
          <a:p>
            <a:r>
              <a:rPr lang="en-US" dirty="0"/>
              <a:t>Local dispersion of PM emissions from Delhi: AERMOD based sectoral dispersion coefficients on 2km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976223" y="6356353"/>
            <a:ext cx="3860800" cy="365125"/>
          </a:xfrm>
        </p:spPr>
        <p:txBody>
          <a:bodyPr/>
          <a:lstStyle/>
          <a:p>
            <a:pPr>
              <a:defRPr/>
            </a:pPr>
            <a:fld id="{4114CD66-9604-4305-B5A8-78B29733E3F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64" y="1459881"/>
            <a:ext cx="6753951" cy="5065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63" y="1484785"/>
            <a:ext cx="6753950" cy="50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8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455614"/>
            <a:ext cx="10663767" cy="664849"/>
          </a:xfrm>
        </p:spPr>
        <p:txBody>
          <a:bodyPr/>
          <a:lstStyle/>
          <a:p>
            <a:r>
              <a:rPr lang="en-US" dirty="0"/>
              <a:t>Validation of the dispersion calculations for Delhi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85" y="1205803"/>
            <a:ext cx="6073833" cy="4904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2" y="1303904"/>
            <a:ext cx="5665264" cy="4688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65" t="92825" r="23540"/>
          <a:stretch/>
        </p:blipFill>
        <p:spPr>
          <a:xfrm>
            <a:off x="7394752" y="5642043"/>
            <a:ext cx="4181301" cy="553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5790" y="6533800"/>
            <a:ext cx="389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Amann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 (in revision)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0022" y="2718262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262649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02" y="1335161"/>
            <a:ext cx="7185911" cy="52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apportionment of PM</a:t>
            </a:r>
            <a:r>
              <a:rPr lang="en-US" baseline="-25000" dirty="0"/>
              <a:t>2.5</a:t>
            </a:r>
            <a:r>
              <a:rPr lang="en-US" dirty="0"/>
              <a:t> in Delhi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0710" y="1293603"/>
            <a:ext cx="128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I.T.O. Station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303839" y="1343474"/>
            <a:ext cx="4272212" cy="5220000"/>
            <a:chOff x="7303839" y="1484795"/>
            <a:chExt cx="4272212" cy="522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548"/>
            <a:stretch/>
          </p:blipFill>
          <p:spPr>
            <a:xfrm>
              <a:off x="7303839" y="1484795"/>
              <a:ext cx="4272212" cy="5220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602964" y="1484795"/>
              <a:ext cx="2432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Population-weighted mean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15790" y="6533800"/>
            <a:ext cx="389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Amann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 (in revision)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94505" y="4479639"/>
            <a:ext cx="7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~60 %</a:t>
            </a:r>
          </a:p>
        </p:txBody>
      </p:sp>
      <p:sp>
        <p:nvSpPr>
          <p:cNvPr id="4" name="Right Brace 3"/>
          <p:cNvSpPr/>
          <p:nvPr/>
        </p:nvSpPr>
        <p:spPr>
          <a:xfrm>
            <a:off x="10252364" y="3913236"/>
            <a:ext cx="212436" cy="151774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394505" y="3198970"/>
            <a:ext cx="7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~40 %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10269685" y="2798618"/>
            <a:ext cx="213588" cy="10936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8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1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67" y="481707"/>
            <a:ext cx="10663767" cy="1143000"/>
          </a:xfrm>
        </p:spPr>
        <p:txBody>
          <a:bodyPr/>
          <a:lstStyle/>
          <a:p>
            <a:r>
              <a:rPr lang="en-US" dirty="0"/>
              <a:t>Exploring the future: Assumptions on development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95873"/>
              </p:ext>
            </p:extLst>
          </p:nvPr>
        </p:nvGraphicFramePr>
        <p:xfrm>
          <a:off x="933067" y="1433277"/>
          <a:ext cx="9605121" cy="2046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69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09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59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09259"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Delhi NCT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Annual</a:t>
                      </a:r>
                      <a:r>
                        <a:rPr lang="en-US" sz="1900" b="0" baseline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growth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2030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Annual</a:t>
                      </a:r>
                      <a:r>
                        <a:rPr lang="en-US" sz="1900" b="0" baseline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growth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2030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9259"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Population</a:t>
                      </a:r>
                    </a:p>
                  </a:txBody>
                  <a:tcP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+2.8%/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+50%</a:t>
                      </a:r>
                    </a:p>
                  </a:txBody>
                  <a:tcPr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intensity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-3.6%/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-40%</a:t>
                      </a:r>
                    </a:p>
                  </a:txBody>
                  <a:tcP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259"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GDP/capita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+110%</a:t>
                      </a:r>
                    </a:p>
                  </a:txBody>
                  <a:tcPr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Natural gas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+7.3%/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+190%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259"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GDP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+8%/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+200%</a:t>
                      </a:r>
                    </a:p>
                  </a:txBody>
                  <a:tcPr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</a:t>
                      </a:r>
                      <a:r>
                        <a:rPr lang="en-US" sz="1900" b="0" baseline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fuels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+2.9%/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+80%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9259"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</a:t>
                      </a:r>
                      <a:r>
                        <a:rPr lang="en-US" sz="1900" b="0" baseline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demand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+8%/</a:t>
                      </a:r>
                      <a:r>
                        <a:rPr lang="en-US" sz="1900" b="0" dirty="0" err="1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+200%</a:t>
                      </a:r>
                    </a:p>
                  </a:txBody>
                  <a:tcPr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Coal, biomass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 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900" b="0" baseline="0" dirty="0">
                          <a:solidFill>
                            <a:srgbClr val="00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0</a:t>
                      </a:r>
                      <a:endParaRPr lang="en-US" sz="1900" b="0" dirty="0">
                        <a:solidFill>
                          <a:srgbClr val="00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47" y="3857105"/>
            <a:ext cx="3785069" cy="2838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4" y="3859871"/>
            <a:ext cx="3785069" cy="2838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82" y="3862637"/>
            <a:ext cx="3785068" cy="28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Delhi’s future air quality:</a:t>
            </a:r>
            <a:br>
              <a:rPr lang="en-US" sz="2800" dirty="0"/>
            </a:br>
            <a:r>
              <a:rPr lang="en-US" dirty="0"/>
              <a:t>Today’s situation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371"/>
          <a:stretch/>
        </p:blipFill>
        <p:spPr>
          <a:xfrm>
            <a:off x="8112126" y="3038613"/>
            <a:ext cx="3104991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85" y="1598613"/>
            <a:ext cx="6934763" cy="504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22433" y="5604814"/>
            <a:ext cx="1706261" cy="841902"/>
            <a:chOff x="3422433" y="5604814"/>
            <a:chExt cx="1706261" cy="841902"/>
          </a:xfrm>
        </p:grpSpPr>
        <p:sp>
          <p:nvSpPr>
            <p:cNvPr id="7" name="TextBox 6"/>
            <p:cNvSpPr txBox="1"/>
            <p:nvPr/>
          </p:nvSpPr>
          <p:spPr>
            <a:xfrm rot="18025419">
              <a:off x="3155373" y="5871879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8025419">
              <a:off x="4553857" y="587187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569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455613"/>
            <a:ext cx="10663767" cy="1143000"/>
          </a:xfrm>
        </p:spPr>
        <p:txBody>
          <a:bodyPr/>
          <a:lstStyle/>
          <a:p>
            <a:r>
              <a:rPr lang="en-US" sz="2800" dirty="0"/>
              <a:t>Delhi’s future air quality: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2030 with current legislation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657"/>
          <a:stretch/>
        </p:blipFill>
        <p:spPr>
          <a:xfrm>
            <a:off x="8112126" y="3032575"/>
            <a:ext cx="3089612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85" y="1592575"/>
            <a:ext cx="6934763" cy="5040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969885" y="1419725"/>
            <a:ext cx="3935995" cy="1668915"/>
          </a:xfrm>
          <a:solidFill>
            <a:srgbClr val="E1F0FF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Emission controls:</a:t>
            </a:r>
          </a:p>
          <a:p>
            <a:r>
              <a:rPr lang="en-US" sz="1800" dirty="0"/>
              <a:t>Effective Bharat VI from 2020</a:t>
            </a:r>
          </a:p>
          <a:p>
            <a:r>
              <a:rPr lang="en-US" sz="1800" dirty="0"/>
              <a:t>CNG for buses and three-wheelers</a:t>
            </a:r>
          </a:p>
          <a:p>
            <a:r>
              <a:rPr lang="en-US" sz="1800" dirty="0"/>
              <a:t>Enhanced penetration of natural gas</a:t>
            </a:r>
          </a:p>
          <a:p>
            <a:r>
              <a:rPr lang="en-US" sz="1800" dirty="0"/>
              <a:t>FGD for large power and industries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22433" y="5604814"/>
            <a:ext cx="1706261" cy="841902"/>
            <a:chOff x="3422433" y="5604814"/>
            <a:chExt cx="1706261" cy="841902"/>
          </a:xfrm>
        </p:grpSpPr>
        <p:sp>
          <p:nvSpPr>
            <p:cNvPr id="9" name="TextBox 8"/>
            <p:cNvSpPr txBox="1"/>
            <p:nvPr/>
          </p:nvSpPr>
          <p:spPr>
            <a:xfrm rot="18025419">
              <a:off x="3155373" y="5871879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025419">
              <a:off x="4553857" y="587187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Clean 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962789"/>
      </p:ext>
    </p:extLst>
  </p:cSld>
  <p:clrMapOvr>
    <a:masterClrMapping/>
  </p:clrMapOvr>
</p:sld>
</file>

<file path=ppt/theme/theme1.xml><?xml version="1.0" encoding="utf-8"?>
<a:theme xmlns:a="http://schemas.openxmlformats.org/drawingml/2006/main" name="IIASA-MAG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-MAG2016" id="{C131C6B9-FF05-4E93-B5AD-4388411A4382}" vid="{A1A6DF9D-FD5F-41E3-A632-A50B6E3702C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iasa-light-version">
  <a:themeElements>
    <a:clrScheme name="iiasa-version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asa-version4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iasa-version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iasa-pptx-template-dark-&amp;-light">
  <a:themeElements>
    <a:clrScheme name="iiasa-version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asa-version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iasa-vers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IIASA-MAG2016</Template>
  <TotalTime>7</TotalTime>
  <Words>1132</Words>
  <Application>Microsoft Office PowerPoint</Application>
  <PresentationFormat>Widescreen</PresentationFormat>
  <Paragraphs>209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Calibri</vt:lpstr>
      <vt:lpstr>IIASA-MAG2016</vt:lpstr>
      <vt:lpstr>1_Office Theme</vt:lpstr>
      <vt:lpstr>iiasa-light-version</vt:lpstr>
      <vt:lpstr>1_iiasa-pptx-template-dark-&amp;-light</vt:lpstr>
      <vt:lpstr>Source attribution and mitigation strategies for air pollution in Delhi</vt:lpstr>
      <vt:lpstr>Air quality situation in India</vt:lpstr>
      <vt:lpstr>The GAINS model</vt:lpstr>
      <vt:lpstr>Atmospheric transfer calculations in GAINS</vt:lpstr>
      <vt:lpstr>Validation of the dispersion calculations for Delhi 2015</vt:lpstr>
      <vt:lpstr>Source apportionment of PM2.5 in Delhi 2015</vt:lpstr>
      <vt:lpstr>Exploring the future: Assumptions on development</vt:lpstr>
      <vt:lpstr>Delhi’s future air quality: Today’s situation</vt:lpstr>
      <vt:lpstr>Delhi’s future air quality: 2030 with current legislation</vt:lpstr>
      <vt:lpstr>Delhi’s future air quality: Advanced Technologies for Delhi</vt:lpstr>
      <vt:lpstr>Delhi’s future air quality: The ‘Clean Air Scenario’ for Delhi</vt:lpstr>
      <vt:lpstr>Delhi’s future air quality: Advanced Technologies for DL+HR+UP</vt:lpstr>
      <vt:lpstr>Delhi’s future air quality: The ‘Clean Air Scenario’ for DL+HR+UP</vt:lpstr>
      <vt:lpstr>Population exposure to PM2.5 and health impacts</vt:lpstr>
      <vt:lpstr>Conclusion 1: Effective improvement of Delhi’s air quality requires collaboration with neighboring States</vt:lpstr>
      <vt:lpstr>Conclusion 2: Effective policy interventions must involve sources that are less relevant in industrialized countries</vt:lpstr>
      <vt:lpstr>Thank you for your attention!</vt:lpstr>
      <vt:lpstr>References</vt:lpstr>
      <vt:lpstr>GAINS-Delhi: A productive TIFAC-NEERI-IIASA cooperation</vt:lpstr>
      <vt:lpstr>Greenhouse gas – Air pollution Interactions and Synergies The GAINS model</vt:lpstr>
      <vt:lpstr>Conclusion 3: Many of the policy interventions will have multiple co-benefits on development targets</vt:lpstr>
      <vt:lpstr>GBD 2010 / 2013 integrated exposure response functions (IERs)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Its Me</dc:creator>
  <cp:lastModifiedBy>PUROHIT Pallav</cp:lastModifiedBy>
  <cp:revision>138</cp:revision>
  <dcterms:created xsi:type="dcterms:W3CDTF">2016-09-23T11:09:07Z</dcterms:created>
  <dcterms:modified xsi:type="dcterms:W3CDTF">2017-10-13T09:17:48Z</dcterms:modified>
</cp:coreProperties>
</file>