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15"/>
  </p:notesMasterIdLst>
  <p:sldIdLst>
    <p:sldId id="262" r:id="rId3"/>
    <p:sldId id="336" r:id="rId4"/>
    <p:sldId id="337" r:id="rId5"/>
    <p:sldId id="339" r:id="rId6"/>
    <p:sldId id="347" r:id="rId7"/>
    <p:sldId id="346" r:id="rId8"/>
    <p:sldId id="349" r:id="rId9"/>
    <p:sldId id="348" r:id="rId10"/>
    <p:sldId id="352" r:id="rId11"/>
    <p:sldId id="353" r:id="rId12"/>
    <p:sldId id="323" r:id="rId13"/>
    <p:sldId id="34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08B7A5A-4D49-4168-A701-6E08413F90B8}">
          <p14:sldIdLst>
            <p14:sldId id="262"/>
            <p14:sldId id="336"/>
            <p14:sldId id="337"/>
            <p14:sldId id="339"/>
            <p14:sldId id="347"/>
            <p14:sldId id="346"/>
            <p14:sldId id="349"/>
            <p14:sldId id="348"/>
            <p14:sldId id="352"/>
            <p14:sldId id="353"/>
            <p14:sldId id="323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C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0" autoAdjust="0"/>
    <p:restoredTop sz="82418" autoAdjust="0"/>
  </p:normalViewPr>
  <p:slideViewPr>
    <p:cSldViewPr>
      <p:cViewPr>
        <p:scale>
          <a:sx n="180" d="100"/>
          <a:sy n="180" d="100"/>
        </p:scale>
        <p:origin x="-3128" y="-2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71370-273C-4DA7-B156-F811CB8A393A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ADDA5-9EEC-4840-B70B-65711A50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5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86%</a:t>
            </a:r>
            <a:r>
              <a:rPr lang="en-GB" baseline="0" dirty="0" smtClean="0"/>
              <a:t> of global capacity with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ADDA5-9EEC-4840-B70B-65711A50CC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Figures to be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DF10-A130-4586-BC5F-2FA825BAC0C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3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have time we will do the Robustness test which is more comprehensive than looking at</a:t>
            </a:r>
            <a:r>
              <a:rPr lang="en-US" baseline="0" dirty="0" smtClean="0"/>
              <a:t> model agreement – and gives indication of where there are significant and robust changes. </a:t>
            </a:r>
          </a:p>
          <a:p>
            <a:r>
              <a:rPr lang="en-US" baseline="0" dirty="0" smtClean="0"/>
              <a:t>Based on </a:t>
            </a:r>
            <a:r>
              <a:rPr lang="en-US" baseline="0" dirty="0" err="1" smtClean="0"/>
              <a:t>Knutti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Sedlacek</a:t>
            </a:r>
            <a:r>
              <a:rPr lang="en-US" baseline="0" dirty="0" smtClean="0"/>
              <a:t> 2012</a:t>
            </a:r>
          </a:p>
          <a:p>
            <a:r>
              <a:rPr lang="en-US" baseline="0" dirty="0" smtClean="0"/>
              <a:t>http://www.nature.com/nclimate/journal/v3/n4/abs/nclimate1716.html</a:t>
            </a:r>
          </a:p>
          <a:p>
            <a:r>
              <a:rPr lang="en-US" dirty="0" smtClean="0"/>
              <a:t>http://www.nature.com/nclimate/journal/v3/n4/extref/nclimate1716-s1.pdf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ADDA5-9EEC-4840-B70B-65711A50CC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3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2"/>
            <a:ext cx="7997825" cy="11445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968375"/>
            <a:ext cx="6630987" cy="1470025"/>
          </a:xfrm>
        </p:spPr>
        <p:txBody>
          <a:bodyPr/>
          <a:lstStyle/>
          <a:p>
            <a:r>
              <a:rPr lang="en-US" dirty="0" err="1"/>
              <a:t>Hydroclimatic</a:t>
            </a:r>
            <a:r>
              <a:rPr lang="en-US" dirty="0"/>
              <a:t> risks and uncertainty in the global power sector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188" y="3124200"/>
            <a:ext cx="6627812" cy="1752600"/>
          </a:xfrm>
        </p:spPr>
        <p:txBody>
          <a:bodyPr/>
          <a:lstStyle/>
          <a:p>
            <a:r>
              <a:rPr lang="en-US" sz="1600" dirty="0"/>
              <a:t>Matthew </a:t>
            </a:r>
            <a:r>
              <a:rPr lang="en-US" sz="1600" dirty="0" smtClean="0"/>
              <a:t>Gidden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</a:t>
            </a:r>
            <a:r>
              <a:rPr lang="en-US" sz="1600" dirty="0"/>
              <a:t>Edward </a:t>
            </a:r>
            <a:r>
              <a:rPr lang="en-US" sz="1600" dirty="0" smtClean="0"/>
              <a:t>Byers</a:t>
            </a:r>
            <a:r>
              <a:rPr lang="en-US" sz="1600" baseline="30000" dirty="0" smtClean="0"/>
              <a:t>1</a:t>
            </a:r>
            <a:r>
              <a:rPr lang="en-US" sz="1600" dirty="0"/>
              <a:t>,</a:t>
            </a:r>
            <a:r>
              <a:rPr lang="en-US" sz="1600" dirty="0" smtClean="0"/>
              <a:t> </a:t>
            </a:r>
            <a:r>
              <a:rPr lang="en-US" sz="1600" dirty="0"/>
              <a:t>Peter </a:t>
            </a:r>
            <a:r>
              <a:rPr lang="en-US" sz="1600" dirty="0" smtClean="0"/>
              <a:t>Greve</a:t>
            </a:r>
            <a:r>
              <a:rPr lang="en-US" sz="1600" baseline="30000" dirty="0"/>
              <a:t>1</a:t>
            </a:r>
            <a:r>
              <a:rPr lang="en-US" sz="1600" dirty="0" smtClean="0"/>
              <a:t>, </a:t>
            </a:r>
            <a:r>
              <a:rPr lang="en-US" sz="1600" dirty="0"/>
              <a:t>Taher </a:t>
            </a:r>
            <a:r>
              <a:rPr lang="en-US" sz="1600" dirty="0" smtClean="0"/>
              <a:t>Kahil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/>
              <a:t>Simon </a:t>
            </a:r>
            <a:r>
              <a:rPr lang="en-US" sz="1600" dirty="0" smtClean="0"/>
              <a:t>Parkinson</a:t>
            </a:r>
            <a:r>
              <a:rPr lang="en-US" sz="1600" baseline="30000" dirty="0"/>
              <a:t>1</a:t>
            </a:r>
            <a:r>
              <a:rPr lang="en-US" sz="1600" dirty="0" smtClean="0"/>
              <a:t>, </a:t>
            </a:r>
            <a:r>
              <a:rPr lang="en-US" sz="1600" dirty="0"/>
              <a:t>Catherine </a:t>
            </a:r>
            <a:r>
              <a:rPr lang="en-US" sz="1600" dirty="0" smtClean="0"/>
              <a:t>Raptis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</a:t>
            </a:r>
            <a:r>
              <a:rPr lang="en-US" sz="1600" dirty="0"/>
              <a:t>Joeri </a:t>
            </a:r>
            <a:r>
              <a:rPr lang="en-US" sz="1600" dirty="0" smtClean="0"/>
              <a:t>Rogelj</a:t>
            </a:r>
            <a:r>
              <a:rPr lang="en-US" sz="1600" baseline="30000" dirty="0"/>
              <a:t>1</a:t>
            </a:r>
            <a:r>
              <a:rPr lang="en-US" sz="1600" dirty="0" smtClean="0"/>
              <a:t>, </a:t>
            </a:r>
            <a:r>
              <a:rPr lang="en-US" sz="1600" dirty="0"/>
              <a:t>Yusuke </a:t>
            </a:r>
            <a:r>
              <a:rPr lang="en-US" sz="1600" dirty="0" smtClean="0"/>
              <a:t>Satoh</a:t>
            </a:r>
            <a:r>
              <a:rPr lang="en-US" sz="1600" baseline="30000" dirty="0"/>
              <a:t>1</a:t>
            </a:r>
            <a:r>
              <a:rPr lang="en-US" sz="1600" dirty="0" smtClean="0"/>
              <a:t>, </a:t>
            </a:r>
            <a:r>
              <a:rPr lang="en-US" sz="1600" dirty="0"/>
              <a:t>Michelle van </a:t>
            </a:r>
            <a:r>
              <a:rPr lang="en-US" sz="1600" dirty="0" smtClean="0"/>
              <a:t>Vliet</a:t>
            </a:r>
            <a:r>
              <a:rPr lang="en-US" sz="1600" baseline="30000" dirty="0" smtClean="0"/>
              <a:t>3,1</a:t>
            </a:r>
            <a:r>
              <a:rPr lang="en-US" sz="1600" dirty="0" smtClean="0"/>
              <a:t>, </a:t>
            </a:r>
            <a:r>
              <a:rPr lang="en-US" sz="1600" dirty="0" err="1"/>
              <a:t>Yoshide</a:t>
            </a:r>
            <a:r>
              <a:rPr lang="en-US" sz="1600" dirty="0"/>
              <a:t> </a:t>
            </a:r>
            <a:r>
              <a:rPr lang="en-US" sz="1600" dirty="0" smtClean="0"/>
              <a:t>Wada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</a:t>
            </a:r>
            <a:r>
              <a:rPr lang="en-US" sz="1600" dirty="0"/>
              <a:t>Volker </a:t>
            </a:r>
            <a:r>
              <a:rPr lang="en-US" sz="1600" dirty="0" smtClean="0"/>
              <a:t>Krey</a:t>
            </a:r>
            <a:r>
              <a:rPr lang="en-US" sz="1600" baseline="30000" dirty="0"/>
              <a:t>1</a:t>
            </a:r>
            <a:r>
              <a:rPr lang="en-US" sz="1600" dirty="0" smtClean="0"/>
              <a:t>, </a:t>
            </a:r>
            <a:r>
              <a:rPr lang="en-US" sz="1600" dirty="0"/>
              <a:t>Simon </a:t>
            </a:r>
            <a:r>
              <a:rPr lang="en-US" sz="1600" dirty="0" smtClean="0"/>
              <a:t>Langan</a:t>
            </a:r>
            <a:r>
              <a:rPr lang="en-US" sz="1600" baseline="30000" dirty="0"/>
              <a:t>1</a:t>
            </a:r>
            <a:r>
              <a:rPr lang="en-US" sz="1600" dirty="0" smtClean="0"/>
              <a:t>, </a:t>
            </a:r>
            <a:r>
              <a:rPr lang="en-US" sz="1600" dirty="0"/>
              <a:t>and Keywan </a:t>
            </a:r>
            <a:r>
              <a:rPr lang="en-US" sz="1600" dirty="0" smtClean="0"/>
              <a:t>Riahi</a:t>
            </a:r>
            <a:r>
              <a:rPr lang="en-US" sz="1600" baseline="30000" dirty="0"/>
              <a:t>1</a:t>
            </a:r>
            <a:r>
              <a:rPr lang="en-US" sz="1600" dirty="0" smtClean="0"/>
              <a:t> </a:t>
            </a:r>
          </a:p>
          <a:p>
            <a:endParaRPr lang="en-US" sz="1600" dirty="0" smtClean="0"/>
          </a:p>
          <a:p>
            <a:r>
              <a:rPr lang="en-US" sz="1400" baseline="30000" dirty="0" smtClean="0"/>
              <a:t>1</a:t>
            </a:r>
            <a:r>
              <a:rPr lang="en-US" sz="1400" dirty="0" smtClean="0"/>
              <a:t> International Institute for Applied Systems Analysis, Austria</a:t>
            </a:r>
          </a:p>
          <a:p>
            <a:r>
              <a:rPr lang="en-US" sz="1400" baseline="30000" dirty="0" smtClean="0"/>
              <a:t>2</a:t>
            </a:r>
            <a:r>
              <a:rPr lang="en-US" sz="1400" dirty="0" smtClean="0"/>
              <a:t> ETH Zurich, Switzerland</a:t>
            </a:r>
          </a:p>
          <a:p>
            <a:r>
              <a:rPr lang="en-US" sz="1400" baseline="30000" dirty="0" smtClean="0"/>
              <a:t>3</a:t>
            </a:r>
            <a:r>
              <a:rPr lang="en-US" sz="1400" dirty="0" smtClean="0"/>
              <a:t> </a:t>
            </a:r>
            <a:r>
              <a:rPr lang="en-US" sz="1400" dirty="0" err="1" smtClean="0"/>
              <a:t>Wagenigen</a:t>
            </a:r>
            <a:r>
              <a:rPr lang="en-US" sz="1400" dirty="0" smtClean="0"/>
              <a:t> University, Netherlands</a:t>
            </a:r>
            <a:endParaRPr lang="en-US" sz="1100" dirty="0"/>
          </a:p>
          <a:p>
            <a:endParaRPr lang="en-US" sz="1200" dirty="0" smtClean="0"/>
          </a:p>
          <a:p>
            <a:r>
              <a:rPr lang="en-US" sz="1200" dirty="0" smtClean="0"/>
              <a:t>ERE1.2 </a:t>
            </a:r>
            <a:r>
              <a:rPr lang="en-US" sz="1200" dirty="0"/>
              <a:t>Energy and environmental system interactions – Policy and modelling</a:t>
            </a:r>
            <a:endParaRPr lang="en-US" sz="1200" dirty="0" smtClean="0"/>
          </a:p>
          <a:p>
            <a:r>
              <a:rPr lang="en-US" sz="1200" dirty="0" smtClean="0"/>
              <a:t>European </a:t>
            </a:r>
            <a:r>
              <a:rPr lang="en-US" sz="1200" dirty="0"/>
              <a:t>G</a:t>
            </a:r>
            <a:r>
              <a:rPr lang="en-US" sz="1200" dirty="0" smtClean="0"/>
              <a:t>eosciences Union General Assembly 2017</a:t>
            </a:r>
          </a:p>
          <a:p>
            <a:r>
              <a:rPr lang="en-US" sz="1200" dirty="0" smtClean="0"/>
              <a:t>24/04/2017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195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61" y="1158240"/>
            <a:ext cx="4630878" cy="2651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61" y="3810000"/>
            <a:ext cx="4649064" cy="27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6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Robustness of climate impacts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26898" r="9426" b="24305"/>
          <a:stretch/>
        </p:blipFill>
        <p:spPr>
          <a:xfrm>
            <a:off x="1447800" y="3728779"/>
            <a:ext cx="6400164" cy="297682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1752600"/>
          </a:xfrm>
        </p:spPr>
        <p:txBody>
          <a:bodyPr/>
          <a:lstStyle/>
          <a:p>
            <a:r>
              <a:rPr lang="en-US" dirty="0" smtClean="0"/>
              <a:t>Multi-model approaches allow exploration of model uncertainties</a:t>
            </a:r>
          </a:p>
          <a:p>
            <a:r>
              <a:rPr lang="en-US" dirty="0" smtClean="0"/>
              <a:t>Information can be scored/weighted according to model uncertainty</a:t>
            </a:r>
            <a:endParaRPr lang="en-GB" dirty="0"/>
          </a:p>
          <a:p>
            <a:r>
              <a:rPr lang="en-GB" dirty="0" smtClean="0"/>
              <a:t>High uncertainty doesn’t always mean poor information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179637"/>
            <a:ext cx="4344987" cy="4525963"/>
          </a:xfrm>
        </p:spPr>
        <p:txBody>
          <a:bodyPr/>
          <a:lstStyle/>
          <a:p>
            <a:r>
              <a:rPr lang="en-US" dirty="0" smtClean="0"/>
              <a:t>Large quantities of capacity affected</a:t>
            </a:r>
          </a:p>
          <a:p>
            <a:r>
              <a:rPr lang="en-US" dirty="0" smtClean="0"/>
              <a:t>Largest combined impacts observed in China, US, and Russia</a:t>
            </a:r>
          </a:p>
          <a:p>
            <a:r>
              <a:rPr lang="en-US" dirty="0" smtClean="0"/>
              <a:t>Not necessarily strict climate ordering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04800" y="1539875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 smtClean="0"/>
              <a:t>Take </a:t>
            </a:r>
            <a:r>
              <a:rPr lang="en-GB" kern="0" dirty="0" err="1" smtClean="0"/>
              <a:t>Aways</a:t>
            </a:r>
            <a:endParaRPr lang="en-US" kern="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578178" y="2179637"/>
            <a:ext cx="43449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en-US" kern="0" dirty="0" smtClean="0"/>
              <a:t>Model robustness (uncertainty) analysis</a:t>
            </a:r>
          </a:p>
          <a:p>
            <a:r>
              <a:rPr lang="en-US" kern="0" dirty="0" smtClean="0"/>
              <a:t>Aggregate indicator investigation</a:t>
            </a:r>
          </a:p>
          <a:p>
            <a:r>
              <a:rPr lang="en-US" kern="0" dirty="0" smtClean="0"/>
              <a:t>Disaggregating power plants</a:t>
            </a:r>
          </a:p>
          <a:p>
            <a:r>
              <a:rPr lang="en-US" kern="0" dirty="0" smtClean="0"/>
              <a:t>1.5 vs. 2-degrees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578178" y="1539875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 smtClean="0"/>
              <a:t>Up Next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247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33"/>
          <p:cNvSpPr>
            <a:spLocks noChangeArrowheads="1"/>
          </p:cNvSpPr>
          <p:nvPr/>
        </p:nvSpPr>
        <p:spPr bwMode="auto">
          <a:xfrm>
            <a:off x="2757487" y="4570413"/>
            <a:ext cx="1447800" cy="796925"/>
          </a:xfrm>
          <a:prstGeom prst="flowChartAlternateProcess">
            <a:avLst/>
          </a:prstGeom>
          <a:solidFill>
            <a:srgbClr val="FFFFFF"/>
          </a:solidFill>
          <a:ln w="31750" algn="ctr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Hydrological models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 GHMs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Daily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timestep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0.5°x0.5°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and climate impacts </a:t>
            </a:r>
            <a:r>
              <a:rPr lang="en-GB" dirty="0" err="1" smtClean="0"/>
              <a:t>impacts</a:t>
            </a:r>
            <a:r>
              <a:rPr lang="en-GB" dirty="0" smtClean="0"/>
              <a:t> assessment framework</a:t>
            </a:r>
            <a:endParaRPr lang="en-GB" dirty="0"/>
          </a:p>
        </p:txBody>
      </p:sp>
      <p:sp>
        <p:nvSpPr>
          <p:cNvPr id="2053" name="AutoShape 31"/>
          <p:cNvSpPr>
            <a:spLocks noChangeArrowheads="1"/>
          </p:cNvSpPr>
          <p:nvPr/>
        </p:nvSpPr>
        <p:spPr bwMode="auto">
          <a:xfrm>
            <a:off x="2589212" y="2428875"/>
            <a:ext cx="3525838" cy="3073400"/>
          </a:xfrm>
          <a:prstGeom prst="flowChartAlternateProcess">
            <a:avLst/>
          </a:prstGeom>
          <a:noFill/>
          <a:ln w="12700" algn="ctr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Global mean temperature change scenarios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4" name="AutoShape 32"/>
          <p:cNvSpPr>
            <a:spLocks noChangeArrowheads="1"/>
          </p:cNvSpPr>
          <p:nvPr/>
        </p:nvSpPr>
        <p:spPr bwMode="auto">
          <a:xfrm>
            <a:off x="2757487" y="3402013"/>
            <a:ext cx="1447800" cy="941387"/>
          </a:xfrm>
          <a:prstGeom prst="flowChartAlternateProcess">
            <a:avLst/>
          </a:prstGeom>
          <a:solidFill>
            <a:srgbClr val="FFFFFF"/>
          </a:solidFill>
          <a:ln w="3175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Climate models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 GCMs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Downscaled &amp; bias corr. to 0.5°x0.5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RCP8.5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6" name="AutoShape 34"/>
          <p:cNvSpPr>
            <a:spLocks noChangeArrowheads="1"/>
          </p:cNvSpPr>
          <p:nvPr/>
        </p:nvSpPr>
        <p:spPr bwMode="auto">
          <a:xfrm>
            <a:off x="4702175" y="3402013"/>
            <a:ext cx="1193800" cy="1965325"/>
          </a:xfrm>
          <a:prstGeom prst="flowChartAlternateProcess">
            <a:avLst/>
          </a:prstGeom>
          <a:solidFill>
            <a:srgbClr val="FFFFFF"/>
          </a:solidFill>
          <a:ln w="31750" algn="ctr">
            <a:solidFill>
              <a:srgbClr val="ED7D3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Climate impacts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Air temperature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Heatwaves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Hydrology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Low flows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Seasonality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Flood risk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Water temp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7" name="AutoShape 35"/>
          <p:cNvSpPr>
            <a:spLocks noChangeArrowheads="1"/>
          </p:cNvSpPr>
          <p:nvPr/>
        </p:nvSpPr>
        <p:spPr bwMode="auto">
          <a:xfrm>
            <a:off x="3608387" y="2895600"/>
            <a:ext cx="576263" cy="4238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1.5°C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1" name="AutoShape 36"/>
          <p:cNvSpPr>
            <a:spLocks noChangeArrowheads="1"/>
          </p:cNvSpPr>
          <p:nvPr/>
        </p:nvSpPr>
        <p:spPr bwMode="auto">
          <a:xfrm>
            <a:off x="4460875" y="2895600"/>
            <a:ext cx="576262" cy="4238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2.0°C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2" name="AutoShape 37"/>
          <p:cNvSpPr>
            <a:spLocks noChangeArrowheads="1"/>
          </p:cNvSpPr>
          <p:nvPr/>
        </p:nvSpPr>
        <p:spPr bwMode="auto">
          <a:xfrm>
            <a:off x="5311775" y="2895600"/>
            <a:ext cx="576262" cy="4238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3.0°C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3" name="AutoShape 38"/>
          <p:cNvSpPr>
            <a:spLocks noChangeArrowheads="1"/>
          </p:cNvSpPr>
          <p:nvPr/>
        </p:nvSpPr>
        <p:spPr bwMode="auto">
          <a:xfrm>
            <a:off x="2757487" y="2895600"/>
            <a:ext cx="576263" cy="4238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Hist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87" name="AutoShape 39"/>
          <p:cNvCxnSpPr>
            <a:cxnSpLocks noChangeShapeType="1"/>
          </p:cNvCxnSpPr>
          <p:nvPr/>
        </p:nvCxnSpPr>
        <p:spPr bwMode="auto">
          <a:xfrm flipH="1">
            <a:off x="3482975" y="4359275"/>
            <a:ext cx="1587" cy="1936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88" name="AutoShape 40"/>
          <p:cNvCxnSpPr>
            <a:cxnSpLocks noChangeShapeType="1"/>
          </p:cNvCxnSpPr>
          <p:nvPr/>
        </p:nvCxnSpPr>
        <p:spPr bwMode="auto">
          <a:xfrm>
            <a:off x="4221162" y="4968875"/>
            <a:ext cx="468313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89" name="AutoShape 41"/>
          <p:cNvCxnSpPr>
            <a:cxnSpLocks noChangeShapeType="1"/>
          </p:cNvCxnSpPr>
          <p:nvPr/>
        </p:nvCxnSpPr>
        <p:spPr bwMode="auto">
          <a:xfrm flipV="1">
            <a:off x="4219575" y="3871913"/>
            <a:ext cx="468312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064" name="AutoShape 42"/>
          <p:cNvSpPr>
            <a:spLocks noChangeArrowheads="1"/>
          </p:cNvSpPr>
          <p:nvPr/>
        </p:nvSpPr>
        <p:spPr bwMode="auto">
          <a:xfrm>
            <a:off x="6243637" y="2428875"/>
            <a:ext cx="1970088" cy="1158875"/>
          </a:xfrm>
          <a:prstGeom prst="flowChartAlternateProcess">
            <a:avLst/>
          </a:prstGeom>
          <a:solidFill>
            <a:srgbClr val="FFFFFF"/>
          </a:solidFill>
          <a:ln w="3175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Global power plants dataset + simulation models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Capacity subsets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Steam thermal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Non-steam thermal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Hydro &amp; pumped storage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65" name="Group 43"/>
          <p:cNvGrpSpPr>
            <a:grpSpLocks/>
          </p:cNvGrpSpPr>
          <p:nvPr/>
        </p:nvGrpSpPr>
        <p:grpSpPr bwMode="auto">
          <a:xfrm>
            <a:off x="6248400" y="4038600"/>
            <a:ext cx="1965325" cy="1463675"/>
            <a:chOff x="111706575" y="108012960"/>
            <a:chExt cx="1800000" cy="2519507"/>
          </a:xfrm>
        </p:grpSpPr>
        <p:grpSp>
          <p:nvGrpSpPr>
            <p:cNvPr id="2066" name="Group 44"/>
            <p:cNvGrpSpPr>
              <a:grpSpLocks/>
            </p:cNvGrpSpPr>
            <p:nvPr/>
          </p:nvGrpSpPr>
          <p:grpSpPr bwMode="auto">
            <a:xfrm>
              <a:off x="111706575" y="108014501"/>
              <a:ext cx="1800000" cy="2515849"/>
              <a:chOff x="111476594" y="111177053"/>
              <a:chExt cx="1800000" cy="2515849"/>
            </a:xfrm>
          </p:grpSpPr>
          <p:sp>
            <p:nvSpPr>
              <p:cNvPr id="2074" name="Rectangle 45"/>
              <p:cNvSpPr>
                <a:spLocks noChangeArrowheads="1"/>
              </p:cNvSpPr>
              <p:nvPr/>
            </p:nvSpPr>
            <p:spPr bwMode="auto">
              <a:xfrm>
                <a:off x="111476594" y="111179170"/>
                <a:ext cx="1800000" cy="2513732"/>
              </a:xfrm>
              <a:prstGeom prst="rect">
                <a:avLst/>
              </a:prstGeom>
              <a:solidFill>
                <a:srgbClr val="EBD7E1"/>
              </a:solidFill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Rectangle 46"/>
              <p:cNvSpPr>
                <a:spLocks noChangeArrowheads="1"/>
              </p:cNvSpPr>
              <p:nvPr/>
            </p:nvSpPr>
            <p:spPr bwMode="auto">
              <a:xfrm>
                <a:off x="111476594" y="111177053"/>
                <a:ext cx="1800000" cy="360000"/>
              </a:xfrm>
              <a:prstGeom prst="rect">
                <a:avLst/>
              </a:prstGeom>
              <a:solidFill>
                <a:srgbClr val="EBD7E1"/>
              </a:solidFill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Rectangle 47"/>
              <p:cNvSpPr>
                <a:spLocks noChangeArrowheads="1"/>
              </p:cNvSpPr>
              <p:nvPr/>
            </p:nvSpPr>
            <p:spPr bwMode="auto">
              <a:xfrm>
                <a:off x="111476594" y="111537053"/>
                <a:ext cx="1800000" cy="360000"/>
              </a:xfrm>
              <a:prstGeom prst="rect">
                <a:avLst/>
              </a:prstGeom>
              <a:solidFill>
                <a:srgbClr val="EBD7E1"/>
              </a:solidFill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Rectangle 48"/>
              <p:cNvSpPr>
                <a:spLocks noChangeArrowheads="1"/>
              </p:cNvSpPr>
              <p:nvPr/>
            </p:nvSpPr>
            <p:spPr bwMode="auto">
              <a:xfrm>
                <a:off x="111476594" y="111897053"/>
                <a:ext cx="1800000" cy="360000"/>
              </a:xfrm>
              <a:prstGeom prst="rect">
                <a:avLst/>
              </a:prstGeom>
              <a:solidFill>
                <a:srgbClr val="EBD7E1"/>
              </a:solidFill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Rectangle 49"/>
              <p:cNvSpPr>
                <a:spLocks noChangeArrowheads="1"/>
              </p:cNvSpPr>
              <p:nvPr/>
            </p:nvSpPr>
            <p:spPr bwMode="auto">
              <a:xfrm>
                <a:off x="111476594" y="112257053"/>
                <a:ext cx="1800000" cy="360000"/>
              </a:xfrm>
              <a:prstGeom prst="rect">
                <a:avLst/>
              </a:prstGeom>
              <a:solidFill>
                <a:srgbClr val="EBD7E1"/>
              </a:solidFill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Rectangle 50"/>
              <p:cNvSpPr>
                <a:spLocks noChangeArrowheads="1"/>
              </p:cNvSpPr>
              <p:nvPr/>
            </p:nvSpPr>
            <p:spPr bwMode="auto">
              <a:xfrm>
                <a:off x="111476594" y="112612902"/>
                <a:ext cx="1800000" cy="360000"/>
              </a:xfrm>
              <a:prstGeom prst="rect">
                <a:avLst/>
              </a:prstGeom>
              <a:solidFill>
                <a:srgbClr val="EBD7E1"/>
              </a:solidFill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Rectangle 51"/>
              <p:cNvSpPr>
                <a:spLocks noChangeArrowheads="1"/>
              </p:cNvSpPr>
              <p:nvPr/>
            </p:nvSpPr>
            <p:spPr bwMode="auto">
              <a:xfrm>
                <a:off x="111476594" y="112972902"/>
                <a:ext cx="1800000" cy="360000"/>
              </a:xfrm>
              <a:prstGeom prst="rect">
                <a:avLst/>
              </a:prstGeom>
              <a:solidFill>
                <a:srgbClr val="EBD7E1"/>
              </a:solidFill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Rectangle 52"/>
              <p:cNvSpPr>
                <a:spLocks noChangeArrowheads="1"/>
              </p:cNvSpPr>
              <p:nvPr/>
            </p:nvSpPr>
            <p:spPr bwMode="auto">
              <a:xfrm>
                <a:off x="111476594" y="113332902"/>
                <a:ext cx="1800000" cy="360000"/>
              </a:xfrm>
              <a:prstGeom prst="rect">
                <a:avLst/>
              </a:prstGeom>
              <a:solidFill>
                <a:srgbClr val="EBD7E1"/>
              </a:solidFill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7" name="Group 53"/>
            <p:cNvGrpSpPr>
              <a:grpSpLocks/>
            </p:cNvGrpSpPr>
            <p:nvPr/>
          </p:nvGrpSpPr>
          <p:grpSpPr bwMode="auto">
            <a:xfrm>
              <a:off x="111706575" y="108016618"/>
              <a:ext cx="1800000" cy="2515849"/>
              <a:chOff x="114480912" y="111697891"/>
              <a:chExt cx="1800000" cy="2515849"/>
            </a:xfrm>
          </p:grpSpPr>
          <p:sp>
            <p:nvSpPr>
              <p:cNvPr id="2069" name="Rectangle 54"/>
              <p:cNvSpPr>
                <a:spLocks noChangeArrowheads="1"/>
              </p:cNvSpPr>
              <p:nvPr/>
            </p:nvSpPr>
            <p:spPr bwMode="auto">
              <a:xfrm>
                <a:off x="114480912" y="111697891"/>
                <a:ext cx="360000" cy="2515849"/>
              </a:xfrm>
              <a:prstGeom prst="rect">
                <a:avLst/>
              </a:prstGeom>
              <a:noFill/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E5D6">
                        <a:alpha val="39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Rectangle 55"/>
              <p:cNvSpPr>
                <a:spLocks noChangeArrowheads="1"/>
              </p:cNvSpPr>
              <p:nvPr/>
            </p:nvSpPr>
            <p:spPr bwMode="auto">
              <a:xfrm>
                <a:off x="114840912" y="111697891"/>
                <a:ext cx="360000" cy="2515849"/>
              </a:xfrm>
              <a:prstGeom prst="rect">
                <a:avLst/>
              </a:prstGeom>
              <a:noFill/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E5D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Rectangle 56"/>
              <p:cNvSpPr>
                <a:spLocks noChangeArrowheads="1"/>
              </p:cNvSpPr>
              <p:nvPr/>
            </p:nvSpPr>
            <p:spPr bwMode="auto">
              <a:xfrm>
                <a:off x="115200912" y="111697891"/>
                <a:ext cx="360000" cy="2515849"/>
              </a:xfrm>
              <a:prstGeom prst="rect">
                <a:avLst/>
              </a:prstGeom>
              <a:noFill/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E5D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Rectangle 57"/>
              <p:cNvSpPr>
                <a:spLocks noChangeArrowheads="1"/>
              </p:cNvSpPr>
              <p:nvPr/>
            </p:nvSpPr>
            <p:spPr bwMode="auto">
              <a:xfrm>
                <a:off x="115560912" y="111697891"/>
                <a:ext cx="360000" cy="2515849"/>
              </a:xfrm>
              <a:prstGeom prst="rect">
                <a:avLst/>
              </a:prstGeom>
              <a:noFill/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E5D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Rectangle 58"/>
              <p:cNvSpPr>
                <a:spLocks noChangeArrowheads="1"/>
              </p:cNvSpPr>
              <p:nvPr/>
            </p:nvSpPr>
            <p:spPr bwMode="auto">
              <a:xfrm>
                <a:off x="115920912" y="111698279"/>
                <a:ext cx="360000" cy="2515461"/>
              </a:xfrm>
              <a:prstGeom prst="rect">
                <a:avLst/>
              </a:prstGeom>
              <a:noFill/>
              <a:ln w="25400" algn="ctr">
                <a:solidFill>
                  <a:srgbClr val="D9D9D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E5D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68" name="Rectangle 59"/>
            <p:cNvSpPr>
              <a:spLocks noChangeArrowheads="1"/>
            </p:cNvSpPr>
            <p:nvPr/>
          </p:nvSpPr>
          <p:spPr bwMode="auto">
            <a:xfrm>
              <a:off x="111706687" y="108012960"/>
              <a:ext cx="1799888" cy="251739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CECE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Risk identification matrix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·"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Capacity subsets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·"/>
                <a:tabLst/>
              </a:pPr>
              <a:r>
                <a:rPr kumimoji="0" lang="en-GB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Spatial units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·"/>
                <a:tabLst/>
              </a:pPr>
              <a:r>
                <a:rPr kumimoji="0" lang="en-GB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Climate impact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Uncertainty analysis: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·"/>
                <a:tabLst/>
              </a:pPr>
              <a:r>
                <a:rPr kumimoji="0" lang="en-GB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GCM &amp; GHM agreement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·"/>
                <a:tabLst/>
              </a:pPr>
              <a:r>
                <a:rPr kumimoji="0" lang="en-GB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Climate response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anose="05050102010706020507" pitchFamily="18" charset="2"/>
                <a:buChar char="·"/>
                <a:tabLst/>
              </a:pPr>
              <a:r>
                <a:rPr kumimoji="0" lang="en-GB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Power plant characteristics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9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ISI-MIP – Inter-sectoral inter-comparison modelling project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701925"/>
          </a:xfrm>
        </p:spPr>
        <p:txBody>
          <a:bodyPr/>
          <a:lstStyle/>
          <a:p>
            <a:pPr marL="0" indent="0">
              <a:buNone/>
            </a:pPr>
            <a:r>
              <a:rPr lang="en-US" sz="1200" i="1" dirty="0"/>
              <a:t>Multi-model… multi-model… ensembles</a:t>
            </a:r>
          </a:p>
          <a:p>
            <a:r>
              <a:rPr lang="en-GB" sz="1200" dirty="0"/>
              <a:t>Downscaled, bias-corrected climate model data</a:t>
            </a:r>
          </a:p>
          <a:p>
            <a:r>
              <a:rPr lang="en-GB" sz="1200" dirty="0"/>
              <a:t>5 GCMs [</a:t>
            </a:r>
            <a:r>
              <a:rPr lang="en-GB" sz="1200" dirty="0" err="1"/>
              <a:t>HadGEM</a:t>
            </a:r>
            <a:r>
              <a:rPr lang="en-GB" sz="1200" dirty="0"/>
              <a:t>, IPSL, GFDL, </a:t>
            </a:r>
            <a:r>
              <a:rPr lang="en-GB" sz="1200" dirty="0" err="1"/>
              <a:t>NorESM</a:t>
            </a:r>
            <a:r>
              <a:rPr lang="en-GB" sz="1200" dirty="0"/>
              <a:t>, MIROC]</a:t>
            </a:r>
          </a:p>
          <a:p>
            <a:r>
              <a:rPr lang="en-GB" sz="1200" dirty="0"/>
              <a:t>From ~2.5°x ~2.5° to 0.5°x0.5° grid</a:t>
            </a:r>
          </a:p>
          <a:p>
            <a:r>
              <a:rPr lang="en-GB" sz="1200" dirty="0"/>
              <a:t>Historical + 4 RCPs, 1960-2100</a:t>
            </a:r>
          </a:p>
          <a:p>
            <a:endParaRPr lang="en-US" sz="1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Hydrology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49472"/>
          </a:xfrm>
        </p:spPr>
        <p:txBody>
          <a:bodyPr/>
          <a:lstStyle/>
          <a:p>
            <a:r>
              <a:rPr lang="en-GB" sz="1200" dirty="0"/>
              <a:t>Gridded hydrological models </a:t>
            </a:r>
            <a:r>
              <a:rPr lang="en-GB" sz="1200" dirty="0" smtClean="0"/>
              <a:t>using </a:t>
            </a:r>
            <a:r>
              <a:rPr lang="en-GB" sz="1200" dirty="0"/>
              <a:t>bias-corrected GCM input </a:t>
            </a:r>
            <a:r>
              <a:rPr lang="en-GB" sz="1200" dirty="0" err="1"/>
              <a:t>forcings</a:t>
            </a:r>
            <a:endParaRPr lang="en-GB" sz="1200" dirty="0"/>
          </a:p>
          <a:p>
            <a:r>
              <a:rPr lang="en-GB" sz="1200" dirty="0" smtClean="0"/>
              <a:t>Daily </a:t>
            </a:r>
            <a:r>
              <a:rPr lang="en-GB" sz="1200" dirty="0" err="1"/>
              <a:t>timestep</a:t>
            </a:r>
            <a:r>
              <a:rPr lang="en-GB" sz="1200" dirty="0"/>
              <a:t> data for runoff, </a:t>
            </a:r>
            <a:r>
              <a:rPr lang="en-GB" sz="1200" dirty="0" err="1"/>
              <a:t>evap</a:t>
            </a:r>
            <a:r>
              <a:rPr lang="en-GB" sz="1200" dirty="0"/>
              <a:t>, discharge, irrigation demands </a:t>
            </a:r>
            <a:r>
              <a:rPr lang="en-GB" sz="1200" dirty="0" err="1"/>
              <a:t>etc</a:t>
            </a:r>
            <a:endParaRPr lang="en-GB" sz="1200" dirty="0"/>
          </a:p>
          <a:p>
            <a:r>
              <a:rPr lang="en-GB" sz="1200" dirty="0"/>
              <a:t>Examples include: </a:t>
            </a:r>
          </a:p>
          <a:p>
            <a:pPr lvl="1"/>
            <a:r>
              <a:rPr lang="en-GB" sz="1050" b="1" dirty="0"/>
              <a:t>H.08 (U. Tokyo)</a:t>
            </a:r>
          </a:p>
          <a:p>
            <a:pPr lvl="1"/>
            <a:r>
              <a:rPr lang="en-GB" sz="1050" b="1" dirty="0"/>
              <a:t>PCR-GLOBWB (Utrecht)</a:t>
            </a:r>
          </a:p>
          <a:p>
            <a:pPr lvl="1"/>
            <a:r>
              <a:rPr lang="en-GB" sz="1050" dirty="0"/>
              <a:t>VIC (Washington State, </a:t>
            </a:r>
            <a:r>
              <a:rPr lang="en-GB" sz="1050" dirty="0" err="1"/>
              <a:t>Wagenigen</a:t>
            </a:r>
            <a:r>
              <a:rPr lang="en-GB" sz="1050" dirty="0"/>
              <a:t>)</a:t>
            </a:r>
          </a:p>
          <a:p>
            <a:pPr lvl="1"/>
            <a:r>
              <a:rPr lang="en-GB" sz="1050" b="1" dirty="0"/>
              <a:t>J.ULES (Met Office, CEH)</a:t>
            </a:r>
          </a:p>
          <a:p>
            <a:pPr lvl="1"/>
            <a:r>
              <a:rPr lang="en-GB" sz="1050" dirty="0" err="1"/>
              <a:t>WaterGAP</a:t>
            </a:r>
            <a:r>
              <a:rPr lang="en-GB" sz="1050" dirty="0"/>
              <a:t> (Frankfurt, Kassel, Potsdam)</a:t>
            </a:r>
          </a:p>
          <a:p>
            <a:pPr lvl="1"/>
            <a:r>
              <a:rPr lang="en-GB" sz="1050" b="1" dirty="0" err="1"/>
              <a:t>LPJmL</a:t>
            </a:r>
            <a:r>
              <a:rPr lang="en-GB" sz="1050" b="1" dirty="0"/>
              <a:t> (PIK)</a:t>
            </a:r>
          </a:p>
          <a:p>
            <a:pPr lvl="1"/>
            <a:r>
              <a:rPr lang="en-GB" sz="1050" b="1" dirty="0"/>
              <a:t>WBM (CUNY)</a:t>
            </a:r>
          </a:p>
          <a:p>
            <a:pPr lvl="1"/>
            <a:r>
              <a:rPr lang="en-GB" sz="1050" b="1" dirty="0"/>
              <a:t>MPI-HM (Max Planck Inst)</a:t>
            </a:r>
          </a:p>
          <a:p>
            <a:pPr lvl="1"/>
            <a:r>
              <a:rPr lang="en-GB" sz="1050" i="1" dirty="0"/>
              <a:t>Community Water Model (IIASA) – coming soon</a:t>
            </a:r>
            <a:r>
              <a:rPr lang="en-GB" sz="1050" i="1" dirty="0" smtClean="0"/>
              <a:t>….</a:t>
            </a:r>
            <a:endParaRPr lang="en-GB" sz="1050" dirty="0"/>
          </a:p>
        </p:txBody>
      </p:sp>
      <p:pic>
        <p:nvPicPr>
          <p:cNvPr id="9" name="Picture 8" descr="ISIMIP diagram with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2" y="5105401"/>
            <a:ext cx="61594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isimip.org/static/images/logo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25926"/>
            <a:ext cx="1990725" cy="7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power plant dataset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4213" y="1447800"/>
            <a:ext cx="7997825" cy="1905000"/>
          </a:xfrm>
        </p:spPr>
        <p:txBody>
          <a:bodyPr/>
          <a:lstStyle/>
          <a:p>
            <a:pPr lvl="0"/>
            <a:r>
              <a:rPr lang="en-US" sz="1800" b="1" u="sng" dirty="0" err="1"/>
              <a:t>Platts</a:t>
            </a:r>
            <a:r>
              <a:rPr lang="en-US" sz="1800" b="1" u="sng" dirty="0"/>
              <a:t> WEPP</a:t>
            </a:r>
            <a:r>
              <a:rPr lang="en-US" sz="1800" b="1" dirty="0"/>
              <a:t> </a:t>
            </a:r>
            <a:r>
              <a:rPr lang="en-US" sz="1800" dirty="0"/>
              <a:t> – </a:t>
            </a:r>
            <a:r>
              <a:rPr lang="en-US" sz="1800" dirty="0" smtClean="0"/>
              <a:t>June </a:t>
            </a:r>
            <a:r>
              <a:rPr lang="en-US" sz="1800" dirty="0"/>
              <a:t>2013. Licensed </a:t>
            </a:r>
            <a:r>
              <a:rPr lang="en-US" sz="1800" dirty="0" smtClean="0"/>
              <a:t>database, </a:t>
            </a:r>
            <a:r>
              <a:rPr lang="en-US" sz="1800" dirty="0"/>
              <a:t>with no </a:t>
            </a:r>
            <a:r>
              <a:rPr lang="en-US" sz="1800" dirty="0" err="1" smtClean="0"/>
              <a:t>lat</a:t>
            </a:r>
            <a:r>
              <a:rPr lang="en-US" sz="1800" dirty="0" smtClean="0"/>
              <a:t>/</a:t>
            </a:r>
            <a:r>
              <a:rPr lang="en-US" sz="1800" dirty="0" err="1" smtClean="0"/>
              <a:t>lon</a:t>
            </a:r>
            <a:r>
              <a:rPr lang="en-US" sz="1800" dirty="0" smtClean="0"/>
              <a:t> </a:t>
            </a:r>
            <a:r>
              <a:rPr lang="en-US" sz="1800" dirty="0"/>
              <a:t>information</a:t>
            </a:r>
          </a:p>
          <a:p>
            <a:pPr lvl="0"/>
            <a:r>
              <a:rPr lang="en-US" sz="1800" b="1" u="sng" dirty="0" err="1"/>
              <a:t>Carma</a:t>
            </a:r>
            <a:r>
              <a:rPr lang="en-US" sz="1800" dirty="0"/>
              <a:t> – based on </a:t>
            </a:r>
            <a:r>
              <a:rPr lang="en-US" sz="1800" dirty="0" err="1"/>
              <a:t>Platts</a:t>
            </a:r>
            <a:r>
              <a:rPr lang="en-US" sz="1800" dirty="0"/>
              <a:t> WEPP ~</a:t>
            </a:r>
            <a:r>
              <a:rPr lang="en-US" sz="1800" dirty="0" smtClean="0"/>
              <a:t>2010, based </a:t>
            </a:r>
            <a:r>
              <a:rPr lang="en-US" sz="1800" dirty="0"/>
              <a:t>on </a:t>
            </a:r>
            <a:r>
              <a:rPr lang="en-US" sz="1800" dirty="0" err="1"/>
              <a:t>georeferencing</a:t>
            </a:r>
            <a:r>
              <a:rPr lang="en-US" sz="1800" dirty="0"/>
              <a:t> </a:t>
            </a:r>
            <a:r>
              <a:rPr lang="en-US" sz="1800" dirty="0" smtClean="0"/>
              <a:t>algorithm by Kevin Ummel</a:t>
            </a:r>
            <a:endParaRPr lang="en-US" sz="1800" dirty="0"/>
          </a:p>
          <a:p>
            <a:pPr lvl="0"/>
            <a:r>
              <a:rPr lang="en-US" sz="1800" b="1" u="sng" dirty="0"/>
              <a:t>Raptis</a:t>
            </a:r>
            <a:r>
              <a:rPr lang="en-US" sz="1800" dirty="0"/>
              <a:t> – based on </a:t>
            </a:r>
            <a:r>
              <a:rPr lang="en-US" sz="1800" dirty="0" err="1"/>
              <a:t>Platts</a:t>
            </a:r>
            <a:r>
              <a:rPr lang="en-US" sz="1800" dirty="0"/>
              <a:t> WEPP March </a:t>
            </a:r>
            <a:r>
              <a:rPr lang="en-US" sz="1800" dirty="0" smtClean="0"/>
              <a:t>2012 for </a:t>
            </a:r>
            <a:r>
              <a:rPr lang="en-US" sz="1800" b="1" dirty="0" smtClean="0"/>
              <a:t>thermal </a:t>
            </a:r>
            <a:r>
              <a:rPr lang="en-US" sz="1800" b="1" dirty="0"/>
              <a:t>power </a:t>
            </a:r>
            <a:r>
              <a:rPr lang="en-US" sz="1800" b="1" dirty="0" smtClean="0"/>
              <a:t>plants</a:t>
            </a:r>
            <a:r>
              <a:rPr lang="en-US" sz="1800" dirty="0" smtClean="0"/>
              <a:t> </a:t>
            </a:r>
          </a:p>
          <a:p>
            <a:pPr marL="0" lvl="0" indent="0">
              <a:buNone/>
            </a:pPr>
            <a:r>
              <a:rPr lang="en-US" sz="1800" dirty="0" smtClean="0"/>
              <a:t> </a:t>
            </a:r>
            <a:r>
              <a:rPr lang="en-US" sz="1800" i="1" dirty="0" smtClean="0"/>
              <a:t>(Raptis et al. 2016)</a:t>
            </a:r>
            <a:endParaRPr lang="en-US" sz="1800" i="1" dirty="0"/>
          </a:p>
          <a:p>
            <a:pPr marL="0" indent="0">
              <a:buNone/>
            </a:pPr>
            <a:r>
              <a:rPr lang="en-GB" sz="2000" dirty="0" smtClean="0"/>
              <a:t>	</a:t>
            </a:r>
            <a:endParaRPr lang="en-GB" sz="2000" dirty="0"/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896787"/>
              </p:ext>
            </p:extLst>
          </p:nvPr>
        </p:nvGraphicFramePr>
        <p:xfrm>
          <a:off x="684213" y="3371850"/>
          <a:ext cx="4267200" cy="29714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67000"/>
                <a:gridCol w="1600200"/>
              </a:tblGrid>
              <a:tr h="32177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Table 7. Top 10 basins (level 3) with capacity that need cooling water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207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Basin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MW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207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Mississippi Missouri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257,386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207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Yangtze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200,674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207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Gironde France West Coast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175,940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207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Japan III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154,181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207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Huang 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132,464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207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China Coast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118,941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207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Ziya</a:t>
                      </a:r>
                      <a:r>
                        <a:rPr lang="en-US" sz="1200" dirty="0">
                          <a:effectLst/>
                        </a:rPr>
                        <a:t> He Interior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111,299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3487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North and South Korea Bo Hai Korean Bay North Coast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108,105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207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Gulf of Mexico, North Atlantic coast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104,056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207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China Coast 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  90,908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  <a:tr h="207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1,453,955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7" marR="44537" marT="0" marB="0" anchor="b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t="18295" r="15630" b="44893"/>
          <a:stretch/>
        </p:blipFill>
        <p:spPr bwMode="auto">
          <a:xfrm>
            <a:off x="4983080" y="4859428"/>
            <a:ext cx="4134530" cy="1846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70" y="2752992"/>
            <a:ext cx="4045100" cy="20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236"/>
          </a:xfrm>
        </p:spPr>
        <p:txBody>
          <a:bodyPr/>
          <a:lstStyle/>
          <a:p>
            <a:r>
              <a:rPr lang="en-GB" dirty="0" smtClean="0"/>
              <a:t>Indicators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/>
          <a:lstStyle/>
          <a:p>
            <a:r>
              <a:rPr lang="en-GB" dirty="0" smtClean="0"/>
              <a:t>Low flows and peak flows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396240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Low flows</a:t>
            </a:r>
          </a:p>
          <a:p>
            <a:pPr lvl="1"/>
            <a:r>
              <a:rPr lang="en-GB" i="1" dirty="0" smtClean="0"/>
              <a:t>Q</a:t>
            </a:r>
            <a:r>
              <a:rPr lang="en-GB" i="1" baseline="-25000" dirty="0" smtClean="0"/>
              <a:t>90</a:t>
            </a:r>
            <a:r>
              <a:rPr lang="en-GB" dirty="0" smtClean="0"/>
              <a:t> (10</a:t>
            </a:r>
            <a:r>
              <a:rPr lang="en-GB" baseline="30000" dirty="0" smtClean="0"/>
              <a:t>th</a:t>
            </a:r>
            <a:r>
              <a:rPr lang="en-GB" dirty="0" smtClean="0"/>
              <a:t> percentile)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Peak flows</a:t>
            </a:r>
          </a:p>
          <a:p>
            <a:pPr lvl="1"/>
            <a:r>
              <a:rPr lang="en-GB" dirty="0" smtClean="0"/>
              <a:t>Flooding proxy</a:t>
            </a:r>
          </a:p>
          <a:p>
            <a:pPr lvl="1"/>
            <a:r>
              <a:rPr lang="en-GB" dirty="0" smtClean="0"/>
              <a:t>Block-maxima approach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/>
          <a:lstStyle/>
          <a:p>
            <a:r>
              <a:rPr lang="en-GB" dirty="0" smtClean="0"/>
              <a:t>Variability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2"/>
            <a:ext cx="4041775" cy="472439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Seasonality</a:t>
            </a:r>
          </a:p>
          <a:p>
            <a:pPr lvl="1"/>
            <a:r>
              <a:rPr lang="en-GB" dirty="0" smtClean="0"/>
              <a:t>Difference between wet &amp; dry seasons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Inter-annual variability</a:t>
            </a:r>
          </a:p>
          <a:p>
            <a:pPr lvl="1"/>
            <a:r>
              <a:rPr lang="en-GB" dirty="0" smtClean="0"/>
              <a:t>Variability of water availability between years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74" y="2971800"/>
            <a:ext cx="3020118" cy="894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68" y="5683986"/>
            <a:ext cx="3575651" cy="4589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r="3062"/>
          <a:stretch/>
        </p:blipFill>
        <p:spPr>
          <a:xfrm>
            <a:off x="5638801" y="2946400"/>
            <a:ext cx="2057400" cy="12441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120" y="5469257"/>
            <a:ext cx="2209800" cy="12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6632"/>
            <a:ext cx="7997825" cy="1143000"/>
          </a:xfrm>
        </p:spPr>
        <p:txBody>
          <a:bodyPr/>
          <a:lstStyle/>
          <a:p>
            <a:r>
              <a:rPr lang="en-GB" dirty="0" smtClean="0"/>
              <a:t>Methodology: Low Flows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5369" r="-2373" b="15726"/>
          <a:stretch/>
        </p:blipFill>
        <p:spPr>
          <a:xfrm>
            <a:off x="5136616" y="959367"/>
            <a:ext cx="3927254" cy="190908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3529" y="1046407"/>
          <a:ext cx="3888431" cy="159050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49923"/>
                <a:gridCol w="2438508"/>
              </a:tblGrid>
              <a:tr h="433314">
                <a:tc gridSpan="2">
                  <a:txBody>
                    <a:bodyPr/>
                    <a:lstStyle/>
                    <a:p>
                      <a:r>
                        <a:rPr lang="en-GB" sz="1800" dirty="0" err="1" smtClean="0"/>
                        <a:t>Powerplant</a:t>
                      </a:r>
                      <a:r>
                        <a:rPr lang="en-GB" sz="1800" baseline="0" dirty="0" smtClean="0"/>
                        <a:t> database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9309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Fuel types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[</a:t>
                      </a:r>
                      <a:r>
                        <a:rPr lang="en-GB" sz="1200" b="1" dirty="0" smtClean="0">
                          <a:solidFill>
                            <a:srgbClr val="00B050"/>
                          </a:solidFill>
                        </a:rPr>
                        <a:t>coal, bio, gas</a:t>
                      </a:r>
                      <a:r>
                        <a:rPr lang="en-GB" sz="1200" dirty="0" smtClean="0"/>
                        <a:t>, hydro,…, sun]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Unit types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[</a:t>
                      </a:r>
                      <a:r>
                        <a:rPr lang="en-GB" sz="1200" b="1" dirty="0" smtClean="0">
                          <a:solidFill>
                            <a:srgbClr val="00B050"/>
                          </a:solidFill>
                        </a:rPr>
                        <a:t>CCGT, ST</a:t>
                      </a:r>
                      <a:r>
                        <a:rPr lang="en-GB" sz="1200" dirty="0" smtClean="0"/>
                        <a:t>, CT,…IC, HY]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Cooling systems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[</a:t>
                      </a:r>
                      <a:r>
                        <a:rPr lang="en-GB" sz="1200" b="1" dirty="0" err="1" smtClean="0">
                          <a:solidFill>
                            <a:srgbClr val="00B050"/>
                          </a:solidFill>
                        </a:rPr>
                        <a:t>ot_fresh</a:t>
                      </a:r>
                      <a:r>
                        <a:rPr lang="en-GB" sz="1200" b="1" dirty="0" smtClean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GB" sz="1200" b="1" dirty="0" err="1" smtClean="0">
                          <a:solidFill>
                            <a:srgbClr val="00B050"/>
                          </a:solidFill>
                        </a:rPr>
                        <a:t>cl_fresh</a:t>
                      </a:r>
                      <a:r>
                        <a:rPr lang="en-GB" sz="1200" dirty="0" smtClean="0"/>
                        <a:t>,… air]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[</a:t>
                      </a:r>
                      <a:r>
                        <a:rPr lang="en-GB" sz="1200" b="1" dirty="0" smtClean="0">
                          <a:solidFill>
                            <a:srgbClr val="00B050"/>
                          </a:solidFill>
                        </a:rPr>
                        <a:t>Operational</a:t>
                      </a:r>
                      <a:r>
                        <a:rPr lang="en-GB" sz="1200" dirty="0" smtClean="0"/>
                        <a:t>,</a:t>
                      </a:r>
                      <a:r>
                        <a:rPr lang="en-GB" sz="1200" baseline="0" dirty="0" smtClean="0"/>
                        <a:t> Planned, Retired]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16382"/>
              </p:ext>
            </p:extLst>
          </p:nvPr>
        </p:nvGraphicFramePr>
        <p:xfrm>
          <a:off x="179512" y="3351229"/>
          <a:ext cx="4245301" cy="307452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82993"/>
                <a:gridCol w="2662308"/>
              </a:tblGrid>
              <a:tr h="433314">
                <a:tc gridSpan="2"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Impact datasets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64944">
                <a:tc>
                  <a:txBody>
                    <a:bodyPr/>
                    <a:lstStyle/>
                    <a:p>
                      <a:r>
                        <a:rPr lang="en-GB" sz="1200" b="1" i="1" dirty="0" smtClean="0"/>
                        <a:t>Hydrology</a:t>
                      </a:r>
                      <a:endParaRPr lang="en-US" sz="12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65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B050"/>
                          </a:solidFill>
                        </a:rPr>
                        <a:t>Q90 (low flows)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B050"/>
                          </a:solidFill>
                        </a:rPr>
                        <a:t>Statistical measure of low river flows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Peak flows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Indicator for flood impacts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Seasonality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Difference between wet &amp; dry seasons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Inter-annual variability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Variability of annual water availability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Water temperature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b="1" i="1" dirty="0" smtClean="0"/>
                        <a:t>Temperature change</a:t>
                      </a:r>
                      <a:endParaRPr lang="en-US" sz="12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Heat waves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Duration</a:t>
                      </a:r>
                      <a:r>
                        <a:rPr lang="en-GB" sz="1200" baseline="0" dirty="0" smtClean="0"/>
                        <a:t> and frequency of hot days</a:t>
                      </a:r>
                      <a:endParaRPr lang="en-US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Degree days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Measure of long term temperature change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5750" r="975" b="17314"/>
          <a:stretch/>
        </p:blipFill>
        <p:spPr>
          <a:xfrm>
            <a:off x="89273" y="3748933"/>
            <a:ext cx="5040560" cy="244827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136616" y="3436756"/>
            <a:ext cx="2063676" cy="1860349"/>
            <a:chOff x="5136616" y="3436756"/>
            <a:chExt cx="2063676" cy="1860349"/>
          </a:xfrm>
        </p:grpSpPr>
        <p:sp>
          <p:nvSpPr>
            <p:cNvPr id="23" name="Right Arrow 22"/>
            <p:cNvSpPr/>
            <p:nvPr/>
          </p:nvSpPr>
          <p:spPr>
            <a:xfrm>
              <a:off x="5136616" y="4649033"/>
              <a:ext cx="1008112" cy="6480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6372200" y="3616776"/>
              <a:ext cx="1008112" cy="6480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10998" y="3332876"/>
            <a:ext cx="3904402" cy="3296524"/>
            <a:chOff x="5132094" y="3212976"/>
            <a:chExt cx="3904402" cy="3296524"/>
          </a:xfrm>
        </p:grpSpPr>
        <p:grpSp>
          <p:nvGrpSpPr>
            <p:cNvPr id="6" name="Group 5"/>
            <p:cNvGrpSpPr/>
            <p:nvPr/>
          </p:nvGrpSpPr>
          <p:grpSpPr>
            <a:xfrm>
              <a:off x="5132094" y="3212976"/>
              <a:ext cx="3904402" cy="3296524"/>
              <a:chOff x="5132094" y="3212976"/>
              <a:chExt cx="3904402" cy="329652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71"/>
              <a:stretch/>
            </p:blipFill>
            <p:spPr>
              <a:xfrm>
                <a:off x="5132094" y="3212976"/>
                <a:ext cx="3904402" cy="3296524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647069" y="4216601"/>
                <a:ext cx="1317419" cy="5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B050"/>
                    </a:solidFill>
                  </a:rPr>
                  <a:t>+ water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11689" y="4216601"/>
                <a:ext cx="1236575" cy="5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C00000"/>
                    </a:solidFill>
                  </a:rPr>
                  <a:t>-</a:t>
                </a:r>
                <a:r>
                  <a:rPr lang="en-GB" sz="2400" b="1" dirty="0" smtClean="0">
                    <a:solidFill>
                      <a:srgbClr val="C00000"/>
                    </a:solidFill>
                  </a:rPr>
                  <a:t> water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flipV="1">
              <a:off x="7298399" y="3525735"/>
              <a:ext cx="9905" cy="26761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30" y="3349980"/>
            <a:ext cx="3956033" cy="3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Seasonality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7652" y="1369142"/>
            <a:ext cx="8991600" cy="2222550"/>
            <a:chOff x="74854" y="1239997"/>
            <a:chExt cx="9526346" cy="24176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" y="1239997"/>
              <a:ext cx="5226522" cy="24176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934" y="1249829"/>
              <a:ext cx="5205266" cy="240777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19444" r="3126" b="18115"/>
          <a:stretch/>
        </p:blipFill>
        <p:spPr>
          <a:xfrm>
            <a:off x="3492516" y="3690656"/>
            <a:ext cx="5194284" cy="2715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57" y="1295400"/>
            <a:ext cx="3048000" cy="2286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54" y="1295400"/>
            <a:ext cx="3048000" cy="2286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657"/>
            <a:ext cx="3487775" cy="261583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034336" y="4038600"/>
            <a:ext cx="1438627" cy="95997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99632" y="4356316"/>
            <a:ext cx="1035807" cy="71291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813147"/>
          </a:xfrm>
        </p:spPr>
        <p:txBody>
          <a:bodyPr/>
          <a:lstStyle/>
          <a:p>
            <a:r>
              <a:rPr lang="en-GB" dirty="0" smtClean="0"/>
              <a:t>Multiple climate impact scoring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840" y="1280349"/>
            <a:ext cx="3265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Negative climate impacts scored onto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Impacts scales can be adjusted according to preferences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4563" r="1438" b="16531"/>
          <a:stretch/>
        </p:blipFill>
        <p:spPr>
          <a:xfrm>
            <a:off x="4211960" y="1104192"/>
            <a:ext cx="4839703" cy="24549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8726" y="3789040"/>
            <a:ext cx="3265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Apply to multiple impacts to make a multi-impact hotspot map: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Q90 low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Seasonality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Inter-annual variability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Peak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3022" r="5900"/>
          <a:stretch/>
        </p:blipFill>
        <p:spPr>
          <a:xfrm>
            <a:off x="5147374" y="3640432"/>
            <a:ext cx="3974696" cy="2882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4" y="3640433"/>
            <a:ext cx="5029200" cy="2882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4" y="3640434"/>
            <a:ext cx="5029200" cy="2882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4" y="3640434"/>
            <a:ext cx="5029200" cy="28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Analysis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10027"/>
            <a:ext cx="4657459" cy="3104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9"/>
          <a:stretch/>
        </p:blipFill>
        <p:spPr>
          <a:xfrm>
            <a:off x="152400" y="2598426"/>
            <a:ext cx="4267200" cy="3112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00" y="1417638"/>
            <a:ext cx="40132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asa-pptx-template-dark-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iiasa-pptx-template-dark--light</Template>
  <TotalTime>16114</TotalTime>
  <Words>721</Words>
  <Application>Microsoft Macintosh PowerPoint</Application>
  <PresentationFormat>On-screen Show (4:3)</PresentationFormat>
  <Paragraphs>183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Narrow</vt:lpstr>
      <vt:lpstr>Calibri</vt:lpstr>
      <vt:lpstr>Symbol</vt:lpstr>
      <vt:lpstr>Times New Roman</vt:lpstr>
      <vt:lpstr>Arial</vt:lpstr>
      <vt:lpstr>iiasa-pptx-template-dark--light</vt:lpstr>
      <vt:lpstr>iiasa-light-version</vt:lpstr>
      <vt:lpstr>Hydroclimatic risks and uncertainty in the global power sector</vt:lpstr>
      <vt:lpstr>Water and climate impacts impacts assessment framework</vt:lpstr>
      <vt:lpstr>ISI-MIP – Inter-sectoral inter-comparison modelling project</vt:lpstr>
      <vt:lpstr>Global power plant dataset</vt:lpstr>
      <vt:lpstr>Indicators</vt:lpstr>
      <vt:lpstr>Methodology: Low Flows</vt:lpstr>
      <vt:lpstr>Seasonality</vt:lpstr>
      <vt:lpstr>Multiple climate impact scoring</vt:lpstr>
      <vt:lpstr>Impact Analysis</vt:lpstr>
      <vt:lpstr>Impact Analysis</vt:lpstr>
      <vt:lpstr>Robustness of climate impacts</vt:lpstr>
      <vt:lpstr>Conclusions and 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IIASA</dc:creator>
  <cp:lastModifiedBy>Matthew Gidden</cp:lastModifiedBy>
  <cp:revision>262</cp:revision>
  <dcterms:created xsi:type="dcterms:W3CDTF">2012-04-09T21:57:08Z</dcterms:created>
  <dcterms:modified xsi:type="dcterms:W3CDTF">2017-04-24T08:59:01Z</dcterms:modified>
</cp:coreProperties>
</file>