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5" r:id="rId2"/>
  </p:sldMasterIdLst>
  <p:notesMasterIdLst>
    <p:notesMasterId r:id="rId36"/>
  </p:notesMasterIdLst>
  <p:sldIdLst>
    <p:sldId id="279" r:id="rId3"/>
    <p:sldId id="267" r:id="rId4"/>
    <p:sldId id="280" r:id="rId5"/>
    <p:sldId id="273" r:id="rId6"/>
    <p:sldId id="258" r:id="rId7"/>
    <p:sldId id="264" r:id="rId8"/>
    <p:sldId id="259" r:id="rId9"/>
    <p:sldId id="270" r:id="rId10"/>
    <p:sldId id="260" r:id="rId11"/>
    <p:sldId id="261" r:id="rId12"/>
    <p:sldId id="283" r:id="rId13"/>
    <p:sldId id="282" r:id="rId14"/>
    <p:sldId id="324" r:id="rId15"/>
    <p:sldId id="320" r:id="rId16"/>
    <p:sldId id="321" r:id="rId17"/>
    <p:sldId id="322" r:id="rId18"/>
    <p:sldId id="323" r:id="rId19"/>
    <p:sldId id="325" r:id="rId20"/>
    <p:sldId id="314" r:id="rId21"/>
    <p:sldId id="316" r:id="rId22"/>
    <p:sldId id="319" r:id="rId23"/>
    <p:sldId id="326" r:id="rId24"/>
    <p:sldId id="327" r:id="rId25"/>
    <p:sldId id="285" r:id="rId26"/>
    <p:sldId id="286" r:id="rId27"/>
    <p:sldId id="287" r:id="rId28"/>
    <p:sldId id="330" r:id="rId29"/>
    <p:sldId id="309" r:id="rId30"/>
    <p:sldId id="311" r:id="rId31"/>
    <p:sldId id="262" r:id="rId32"/>
    <p:sldId id="294" r:id="rId33"/>
    <p:sldId id="295" r:id="rId34"/>
    <p:sldId id="296"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BFF"/>
    <a:srgbClr val="4C88EA"/>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9" autoAdjust="0"/>
    <p:restoredTop sz="84642" autoAdjust="0"/>
  </p:normalViewPr>
  <p:slideViewPr>
    <p:cSldViewPr>
      <p:cViewPr varScale="1">
        <p:scale>
          <a:sx n="105" d="100"/>
          <a:sy n="105" d="100"/>
        </p:scale>
        <p:origin x="210" y="54"/>
      </p:cViewPr>
      <p:guideLst>
        <p:guide orient="horz" pos="2160"/>
        <p:guide pos="2880"/>
      </p:guideLst>
    </p:cSldViewPr>
  </p:slideViewPr>
  <p:outlineViewPr>
    <p:cViewPr>
      <p:scale>
        <a:sx n="33" d="100"/>
        <a:sy n="33" d="100"/>
      </p:scale>
      <p:origin x="21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5.394297303746122E-2"/>
          <c:y val="0.2637819511664391"/>
          <c:w val="0.94605702696253879"/>
          <c:h val="0.65510323696946937"/>
        </c:manualLayout>
      </c:layout>
      <c:barChart>
        <c:barDir val="col"/>
        <c:grouping val="clustered"/>
        <c:varyColors val="0"/>
        <c:ser>
          <c:idx val="0"/>
          <c:order val="0"/>
          <c:spPr>
            <a:solidFill>
              <a:schemeClr val="accent4"/>
            </a:solidFill>
            <a:ln>
              <a:noFill/>
            </a:ln>
            <a:effectLst/>
          </c:spPr>
          <c:invertIfNegative val="0"/>
          <c:cat>
            <c:strRef>
              <c:f>Sheet1!$A$2:$A$3</c:f>
              <c:strCache>
                <c:ptCount val="2"/>
                <c:pt idx="0">
                  <c:v>Original estimate from Cai et al. 2011 </c:v>
                </c:pt>
                <c:pt idx="1">
                  <c:v>Downgraded estimate</c:v>
                </c:pt>
              </c:strCache>
            </c:strRef>
          </c:cat>
          <c:val>
            <c:numRef>
              <c:f>Sheet1!$B$2:$B$3</c:f>
              <c:numCache>
                <c:formatCode>General</c:formatCode>
                <c:ptCount val="2"/>
                <c:pt idx="0">
                  <c:v>1107</c:v>
                </c:pt>
                <c:pt idx="1">
                  <c:v>375</c:v>
                </c:pt>
              </c:numCache>
            </c:numRef>
          </c:val>
          <c:extLst>
            <c:ext xmlns:c16="http://schemas.microsoft.com/office/drawing/2014/chart" uri="{C3380CC4-5D6E-409C-BE32-E72D297353CC}">
              <c16:uniqueId val="{00000000-7D05-4DEC-B223-21BF96269004}"/>
            </c:ext>
          </c:extLst>
        </c:ser>
        <c:dLbls>
          <c:showLegendKey val="0"/>
          <c:showVal val="0"/>
          <c:showCatName val="0"/>
          <c:showSerName val="0"/>
          <c:showPercent val="0"/>
          <c:showBubbleSize val="0"/>
        </c:dLbls>
        <c:gapWidth val="219"/>
        <c:overlap val="-27"/>
        <c:axId val="182858128"/>
        <c:axId val="182858512"/>
      </c:barChart>
      <c:catAx>
        <c:axId val="182858128"/>
        <c:scaling>
          <c:orientation val="minMax"/>
        </c:scaling>
        <c:delete val="1"/>
        <c:axPos val="b"/>
        <c:numFmt formatCode="General" sourceLinked="1"/>
        <c:majorTickMark val="none"/>
        <c:minorTickMark val="none"/>
        <c:tickLblPos val="nextTo"/>
        <c:crossAx val="182858512"/>
        <c:crosses val="autoZero"/>
        <c:auto val="1"/>
        <c:lblAlgn val="ctr"/>
        <c:lblOffset val="100"/>
        <c:noMultiLvlLbl val="0"/>
      </c:catAx>
      <c:valAx>
        <c:axId val="18285851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2858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907398-FB2E-4F43-B039-DD3526D0B5BE}" type="datetimeFigureOut">
              <a:rPr lang="en-US" smtClean="0"/>
              <a:t>1/31/2018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CA8695-93EA-4D7C-AD54-3856DFBBB5B5}" type="slidenum">
              <a:rPr lang="en-US" smtClean="0"/>
              <a:t>‹#›</a:t>
            </a:fld>
            <a:endParaRPr lang="en-US"/>
          </a:p>
        </p:txBody>
      </p:sp>
    </p:spTree>
    <p:extLst>
      <p:ext uri="{BB962C8B-B14F-4D97-AF65-F5344CB8AC3E}">
        <p14:creationId xmlns:p14="http://schemas.microsoft.com/office/powerpoint/2010/main" val="1115981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75AEBD-8421-44C7-88E2-6B5AFFB15255}" type="slidenum">
              <a:rPr lang="en-GB" smtClean="0"/>
              <a:pPr/>
              <a:t>1</a:t>
            </a:fld>
            <a:endParaRPr lang="en-GB"/>
          </a:p>
        </p:txBody>
      </p:sp>
    </p:spTree>
    <p:extLst>
      <p:ext uri="{BB962C8B-B14F-4D97-AF65-F5344CB8AC3E}">
        <p14:creationId xmlns:p14="http://schemas.microsoft.com/office/powerpoint/2010/main" val="2164548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We have collected more than 250 000 global land cover validation points. We use the points for </a:t>
            </a:r>
            <a:r>
              <a:rPr lang="en-US" baseline="0" dirty="0" err="1" smtClean="0"/>
              <a:t>clreating</a:t>
            </a:r>
            <a:r>
              <a:rPr lang="en-US" baseline="0" dirty="0" smtClean="0"/>
              <a:t> global hybrid maps. In a recent publication we used geo-wiki to downgrade recent estimates of land availability for </a:t>
            </a:r>
            <a:r>
              <a:rPr lang="en-US" baseline="0" dirty="0" err="1" smtClean="0"/>
              <a:t>biofuel</a:t>
            </a:r>
            <a:r>
              <a:rPr lang="en-US" baseline="0" dirty="0" smtClean="0"/>
              <a:t> production.</a:t>
            </a:r>
            <a:endParaRPr lang="en-US" dirty="0"/>
          </a:p>
        </p:txBody>
      </p:sp>
      <p:sp>
        <p:nvSpPr>
          <p:cNvPr id="4" name="Slide Number Placeholder 3"/>
          <p:cNvSpPr>
            <a:spLocks noGrp="1"/>
          </p:cNvSpPr>
          <p:nvPr>
            <p:ph type="sldNum" sz="quarter" idx="10"/>
          </p:nvPr>
        </p:nvSpPr>
        <p:spPr/>
        <p:txBody>
          <a:bodyPr/>
          <a:lstStyle/>
          <a:p>
            <a:fld id="{D675AEBD-8421-44C7-88E2-6B5AFFB15255}" type="slidenum">
              <a:rPr lang="en-GB" smtClean="0"/>
              <a:pPr/>
              <a:t>26</a:t>
            </a:fld>
            <a:endParaRPr lang="en-GB"/>
          </a:p>
        </p:txBody>
      </p:sp>
    </p:spTree>
    <p:extLst>
      <p:ext uri="{BB962C8B-B14F-4D97-AF65-F5344CB8AC3E}">
        <p14:creationId xmlns:p14="http://schemas.microsoft.com/office/powerpoint/2010/main" val="1152075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79768" y="4715153"/>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2400" b="0" i="0" u="none" strike="noStrike" cap="none">
              <a:solidFill>
                <a:schemeClr val="dk1"/>
              </a:solidFill>
              <a:latin typeface="Calibri"/>
              <a:ea typeface="Calibri"/>
              <a:cs typeface="Calibri"/>
              <a:sym typeface="Calibri"/>
            </a:endParaRPr>
          </a:p>
        </p:txBody>
      </p:sp>
      <p:sp>
        <p:nvSpPr>
          <p:cNvPr id="194" name="Shape 194"/>
          <p:cNvSpPr txBox="1">
            <a:spLocks noGrp="1"/>
          </p:cNvSpPr>
          <p:nvPr>
            <p:ph type="sldNum" idx="12"/>
          </p:nvPr>
        </p:nvSpPr>
        <p:spPr>
          <a:xfrm>
            <a:off x="3850443" y="9428583"/>
            <a:ext cx="2945659" cy="496332"/>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064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A8695-93EA-4D7C-AD54-3856DFBBB5B5}" type="slidenum">
              <a:rPr lang="en-US" smtClean="0"/>
              <a:t>2</a:t>
            </a:fld>
            <a:endParaRPr lang="en-US"/>
          </a:p>
        </p:txBody>
      </p:sp>
    </p:spTree>
    <p:extLst>
      <p:ext uri="{BB962C8B-B14F-4D97-AF65-F5344CB8AC3E}">
        <p14:creationId xmlns:p14="http://schemas.microsoft.com/office/powerpoint/2010/main" val="2326158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first point basically means that we invest in building and testing citizen science approaches to reduce uncertainties in the land cover and land use data, and help produce improved land cover information/maps.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What is also important is to reduce costs, while addressing this issue.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7CA8695-93EA-4D7C-AD54-3856DFBBB5B5}" type="slidenum">
              <a:rPr lang="en-US" smtClean="0"/>
              <a:t>3</a:t>
            </a:fld>
            <a:endParaRPr lang="en-US"/>
          </a:p>
        </p:txBody>
      </p:sp>
    </p:spTree>
    <p:extLst>
      <p:ext uri="{BB962C8B-B14F-4D97-AF65-F5344CB8AC3E}">
        <p14:creationId xmlns:p14="http://schemas.microsoft.com/office/powerpoint/2010/main" val="3926089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79768" y="4715153"/>
            <a:ext cx="5438140" cy="4466987"/>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2400" b="0" i="0" u="none" strike="noStrike" cap="none" dirty="0">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50443" y="9428583"/>
            <a:ext cx="2945659" cy="496332"/>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1700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Registered volunteers can sign up for campaigns to validate land cover and land use.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data are used in combination with existing land-based products to produce improved maps of global land cover.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7CA8695-93EA-4D7C-AD54-3856DFBBB5B5}" type="slidenum">
              <a:rPr lang="en-US" smtClean="0"/>
              <a:t>5</a:t>
            </a:fld>
            <a:endParaRPr lang="en-US"/>
          </a:p>
        </p:txBody>
      </p:sp>
    </p:spTree>
    <p:extLst>
      <p:ext uri="{BB962C8B-B14F-4D97-AF65-F5344CB8AC3E}">
        <p14:creationId xmlns:p14="http://schemas.microsoft.com/office/powerpoint/2010/main" val="2102637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sz="1200" b="1" dirty="0">
              <a:solidFill>
                <a:srgbClr val="0B1107"/>
              </a:solidFill>
              <a:latin typeface="Quattrocento Sans"/>
              <a:ea typeface="Quattrocento Sans"/>
              <a:cs typeface="Quattrocento Sans"/>
              <a:sym typeface="Quattrocento San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Picture Pile is a game that has been developed to map deforestation initially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Rapid image assessment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Designed to be generic and flexible so that we can customize it to different domains, such as post disaster assessment </a:t>
            </a:r>
          </a:p>
        </p:txBody>
      </p:sp>
      <p:sp>
        <p:nvSpPr>
          <p:cNvPr id="4" name="Slide Number Placeholder 3"/>
          <p:cNvSpPr>
            <a:spLocks noGrp="1"/>
          </p:cNvSpPr>
          <p:nvPr>
            <p:ph type="sldNum" sz="quarter" idx="10"/>
          </p:nvPr>
        </p:nvSpPr>
        <p:spPr/>
        <p:txBody>
          <a:bodyPr/>
          <a:lstStyle/>
          <a:p>
            <a:fld id="{D675AEBD-8421-44C7-88E2-6B5AFFB15255}" type="slidenum">
              <a:rPr lang="en-GB" smtClean="0"/>
              <a:pPr/>
              <a:t>6</a:t>
            </a:fld>
            <a:endParaRPr lang="en-GB"/>
          </a:p>
        </p:txBody>
      </p:sp>
    </p:spTree>
    <p:extLst>
      <p:ext uri="{BB962C8B-B14F-4D97-AF65-F5344CB8AC3E}">
        <p14:creationId xmlns:p14="http://schemas.microsoft.com/office/powerpoint/2010/main" val="3428810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0" name="Shape 290"/>
          <p:cNvSpPr txBox="1">
            <a:spLocks noGrp="1"/>
          </p:cNvSpPr>
          <p:nvPr>
            <p:ph type="body" idx="1"/>
          </p:nvPr>
        </p:nvSpPr>
        <p:spPr>
          <a:xfrm>
            <a:off x="679768" y="4715153"/>
            <a:ext cx="5438140" cy="4466987"/>
          </a:xfrm>
          <a:prstGeom prst="rect">
            <a:avLst/>
          </a:prstGeom>
          <a:noFill/>
          <a:ln>
            <a:noFill/>
          </a:ln>
        </p:spPr>
        <p:txBody>
          <a:bodyPr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150,000 square meters of soil are turned into business, living, recreation or traffic areas. We need to be able to track the effect of these changes in the environment. </a:t>
            </a:r>
          </a:p>
          <a:p>
            <a:pPr marL="0" marR="0" lvl="0" indent="0" algn="l" rtl="0">
              <a:spcBef>
                <a:spcPts val="0"/>
              </a:spcBef>
              <a:buNone/>
            </a:pPr>
            <a:endParaRPr sz="2400" b="0" i="0" u="none" strike="noStrike" cap="none" dirty="0">
              <a:solidFill>
                <a:schemeClr val="dk1"/>
              </a:solidFill>
              <a:latin typeface="Calibri"/>
              <a:ea typeface="Calibri"/>
              <a:cs typeface="Calibri"/>
              <a:sym typeface="Calibri"/>
            </a:endParaRPr>
          </a:p>
        </p:txBody>
      </p:sp>
      <p:sp>
        <p:nvSpPr>
          <p:cNvPr id="291" name="Shape 291"/>
          <p:cNvSpPr txBox="1">
            <a:spLocks noGrp="1"/>
          </p:cNvSpPr>
          <p:nvPr>
            <p:ph type="sldNum" idx="12"/>
          </p:nvPr>
        </p:nvSpPr>
        <p:spPr>
          <a:xfrm>
            <a:off x="3850443" y="9428583"/>
            <a:ext cx="2945659" cy="496332"/>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1611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FotoQuest GO aims to complement data gathered through the EU Land Use and Coverage Area frame Survey (LUCAS). These data are expensive to gather, and it only takes place every three years.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mainly about investigating whether citizens can produce good quality data.</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feedback tool for data quality assurance that helps us make real comparisons between the data collected by the experts and the citizens</a:t>
            </a:r>
            <a:endParaRPr lang="en-US" dirty="0"/>
          </a:p>
        </p:txBody>
      </p:sp>
      <p:sp>
        <p:nvSpPr>
          <p:cNvPr id="4" name="Slide Number Placeholder 3"/>
          <p:cNvSpPr>
            <a:spLocks noGrp="1"/>
          </p:cNvSpPr>
          <p:nvPr>
            <p:ph type="sldNum" sz="quarter" idx="10"/>
          </p:nvPr>
        </p:nvSpPr>
        <p:spPr/>
        <p:txBody>
          <a:bodyPr/>
          <a:lstStyle/>
          <a:p>
            <a:fld id="{77CA8695-93EA-4D7C-AD54-3856DFBBB5B5}" type="slidenum">
              <a:rPr lang="en-US" smtClean="0"/>
              <a:t>9</a:t>
            </a:fld>
            <a:endParaRPr lang="en-US"/>
          </a:p>
        </p:txBody>
      </p:sp>
    </p:spTree>
    <p:extLst>
      <p:ext uri="{BB962C8B-B14F-4D97-AF65-F5344CB8AC3E}">
        <p14:creationId xmlns:p14="http://schemas.microsoft.com/office/powerpoint/2010/main" val="1801381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75AEBD-8421-44C7-88E2-6B5AFFB15255}" type="slidenum">
              <a:rPr lang="en-GB" smtClean="0"/>
              <a:pPr/>
              <a:t>14</a:t>
            </a:fld>
            <a:endParaRPr lang="en-GB"/>
          </a:p>
        </p:txBody>
      </p:sp>
    </p:spTree>
    <p:extLst>
      <p:ext uri="{BB962C8B-B14F-4D97-AF65-F5344CB8AC3E}">
        <p14:creationId xmlns:p14="http://schemas.microsoft.com/office/powerpoint/2010/main" val="4275806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entry-slide-title-0"/>
          <p:cNvPicPr>
            <a:picLocks noChangeAspect="1" noChangeArrowheads="1"/>
          </p:cNvPicPr>
          <p:nvPr/>
        </p:nvPicPr>
        <p:blipFill>
          <a:blip r:embed="rId2" cstate="print"/>
          <a:srcRect/>
          <a:stretch>
            <a:fillRect/>
          </a:stretch>
        </p:blipFill>
        <p:spPr bwMode="auto">
          <a:xfrm>
            <a:off x="0" y="-9525"/>
            <a:ext cx="9144000" cy="6877050"/>
          </a:xfrm>
          <a:prstGeom prst="rect">
            <a:avLst/>
          </a:prstGeom>
          <a:noFill/>
          <a:ln w="9525">
            <a:noFill/>
            <a:miter lim="800000"/>
            <a:headEnd/>
            <a:tailEnd/>
          </a:ln>
        </p:spPr>
      </p:pic>
      <p:sp>
        <p:nvSpPr>
          <p:cNvPr id="8202" name="Rectangle 10"/>
          <p:cNvSpPr>
            <a:spLocks noGrp="1" noChangeArrowheads="1"/>
          </p:cNvSpPr>
          <p:nvPr>
            <p:ph type="ctrTitle"/>
          </p:nvPr>
        </p:nvSpPr>
        <p:spPr>
          <a:xfrm>
            <a:off x="2513013" y="1919288"/>
            <a:ext cx="6630987" cy="1470025"/>
          </a:xfrm>
        </p:spPr>
        <p:txBody>
          <a:bodyPr lIns="457200" rIns="457200" anchor="ctr"/>
          <a:lstStyle>
            <a:lvl1pPr>
              <a:defRPr>
                <a:solidFill>
                  <a:srgbClr val="003399"/>
                </a:solidFill>
              </a:defRPr>
            </a:lvl1pPr>
          </a:lstStyle>
          <a:p>
            <a:r>
              <a:rPr lang="en-US"/>
              <a:t>Click to edit Master title style</a:t>
            </a:r>
            <a:endParaRPr lang="en-US" dirty="0"/>
          </a:p>
        </p:txBody>
      </p:sp>
      <p:sp>
        <p:nvSpPr>
          <p:cNvPr id="8203" name="Rectangle 11"/>
          <p:cNvSpPr>
            <a:spLocks noGrp="1" noChangeArrowheads="1"/>
          </p:cNvSpPr>
          <p:nvPr>
            <p:ph type="subTitle" idx="1"/>
          </p:nvPr>
        </p:nvSpPr>
        <p:spPr>
          <a:xfrm>
            <a:off x="2513013" y="3886200"/>
            <a:ext cx="6627812" cy="1752600"/>
          </a:xfrm>
        </p:spPr>
        <p:txBody>
          <a:bodyPr lIns="457200" rIns="457200"/>
          <a:lstStyle>
            <a:lvl1pPr marL="0" indent="0">
              <a:buFontTx/>
              <a:buNone/>
              <a:defRPr>
                <a:solidFill>
                  <a:srgbClr val="003399"/>
                </a:solidFill>
              </a:defRPr>
            </a:lvl1pPr>
          </a:lstStyle>
          <a:p>
            <a:r>
              <a:rPr lang="en-US"/>
              <a:t>Click to edit Master subtitle style</a:t>
            </a:r>
            <a:endParaRPr lang="en-US" dirty="0"/>
          </a:p>
        </p:txBody>
      </p:sp>
      <p:sp>
        <p:nvSpPr>
          <p:cNvPr id="5" name="Rectangle 13"/>
          <p:cNvSpPr>
            <a:spLocks noGrp="1" noChangeArrowheads="1"/>
          </p:cNvSpPr>
          <p:nvPr>
            <p:ph type="sldNum" sz="quarter" idx="10"/>
          </p:nvPr>
        </p:nvSpPr>
        <p:spPr>
          <a:xfrm>
            <a:off x="7092950" y="6516688"/>
            <a:ext cx="1582738" cy="320675"/>
          </a:xfrm>
        </p:spPr>
        <p:txBody>
          <a:bodyPr/>
          <a:lstStyle>
            <a:lvl1pPr>
              <a:defRPr>
                <a:solidFill>
                  <a:srgbClr val="003399"/>
                </a:solidFill>
              </a:defRPr>
            </a:lvl1pPr>
          </a:lstStyle>
          <a:p>
            <a:pPr>
              <a:defRPr/>
            </a:pPr>
            <a:fld id="{1E4312B2-5599-4BAB-9629-F8FF3E2D26F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8356F685-8D31-4F3D-8A52-5F9F92A1AC1B}" type="slidenum">
              <a:rPr lang="en-US"/>
              <a:pPr>
                <a:defRPr/>
              </a:pPr>
              <a:t>‹#›</a:t>
            </a:fld>
            <a:r>
              <a:rPr lang="en-US"/>
              <a:t>, date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entry-slide-title-0"/>
          <p:cNvPicPr>
            <a:picLocks noChangeAspect="1" noChangeArrowheads="1"/>
          </p:cNvPicPr>
          <p:nvPr/>
        </p:nvPicPr>
        <p:blipFill>
          <a:blip r:embed="rId2" cstate="print"/>
          <a:srcRect/>
          <a:stretch>
            <a:fillRect/>
          </a:stretch>
        </p:blipFill>
        <p:spPr bwMode="auto">
          <a:xfrm>
            <a:off x="0" y="-9525"/>
            <a:ext cx="9144000" cy="6877050"/>
          </a:xfrm>
          <a:prstGeom prst="rect">
            <a:avLst/>
          </a:prstGeom>
          <a:noFill/>
          <a:ln w="9525">
            <a:noFill/>
            <a:miter lim="800000"/>
            <a:headEnd/>
            <a:tailEnd/>
          </a:ln>
        </p:spPr>
      </p:pic>
      <p:sp>
        <p:nvSpPr>
          <p:cNvPr id="106505" name="Rectangle 9"/>
          <p:cNvSpPr>
            <a:spLocks noGrp="1" noChangeArrowheads="1"/>
          </p:cNvSpPr>
          <p:nvPr>
            <p:ph type="ctrTitle"/>
          </p:nvPr>
        </p:nvSpPr>
        <p:spPr>
          <a:xfrm>
            <a:off x="2513013" y="1919288"/>
            <a:ext cx="6630987" cy="1470025"/>
          </a:xfrm>
        </p:spPr>
        <p:txBody>
          <a:bodyPr lIns="457200" rIns="457200" anchor="ctr"/>
          <a:lstStyle>
            <a:lvl1pPr>
              <a:defRPr sz="4500"/>
            </a:lvl1pPr>
          </a:lstStyle>
          <a:p>
            <a:r>
              <a:rPr lang="en-US" dirty="0"/>
              <a:t>Click to edit Master</a:t>
            </a:r>
            <a:br>
              <a:rPr lang="en-US" dirty="0"/>
            </a:br>
            <a:r>
              <a:rPr lang="en-US" dirty="0"/>
              <a:t>title style</a:t>
            </a:r>
          </a:p>
        </p:txBody>
      </p:sp>
      <p:sp>
        <p:nvSpPr>
          <p:cNvPr id="106506" name="Rectangle 10"/>
          <p:cNvSpPr>
            <a:spLocks noGrp="1" noChangeArrowheads="1"/>
          </p:cNvSpPr>
          <p:nvPr>
            <p:ph type="subTitle" idx="1"/>
          </p:nvPr>
        </p:nvSpPr>
        <p:spPr>
          <a:xfrm>
            <a:off x="2513013" y="3886200"/>
            <a:ext cx="6627812" cy="1752600"/>
          </a:xfrm>
        </p:spPr>
        <p:txBody>
          <a:bodyPr lIns="457200" rIns="457200"/>
          <a:lstStyle>
            <a:lvl1pPr marL="0" indent="0">
              <a:buFontTx/>
              <a:buNone/>
              <a:defRPr/>
            </a:lvl1pPr>
          </a:lstStyle>
          <a:p>
            <a:r>
              <a:rPr lang="en-US" dirty="0"/>
              <a:t>Click to edit Master subtitle style</a:t>
            </a:r>
          </a:p>
        </p:txBody>
      </p:sp>
      <p:sp>
        <p:nvSpPr>
          <p:cNvPr id="5" name="Rectangle 12"/>
          <p:cNvSpPr>
            <a:spLocks noGrp="1" noChangeArrowheads="1"/>
          </p:cNvSpPr>
          <p:nvPr>
            <p:ph type="sldNum" sz="quarter" idx="10"/>
          </p:nvPr>
        </p:nvSpPr>
        <p:spPr>
          <a:xfrm>
            <a:off x="7092950" y="6516688"/>
            <a:ext cx="1582738" cy="320675"/>
          </a:xfrm>
        </p:spPr>
        <p:txBody>
          <a:bodyPr/>
          <a:lstStyle>
            <a:lvl1pPr>
              <a:defRPr/>
            </a:lvl1pPr>
          </a:lstStyle>
          <a:p>
            <a:pPr>
              <a:defRPr/>
            </a:pPr>
            <a:fld id="{5F6694AA-2A09-4281-A0AC-055865A5D50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4114CD66-9604-4305-B5A8-78B29733E3FB}" type="slidenum">
              <a:rPr lang="en-US"/>
              <a:pPr>
                <a:defRPr/>
              </a:pPr>
              <a:t>‹#›</a:t>
            </a:fld>
            <a:r>
              <a:rPr lang="en-US"/>
              <a:t>, date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56642101-ADE3-4411-8509-CE09211AA481}" type="slidenum">
              <a:rPr lang="en-US"/>
              <a:pPr>
                <a:defRPr/>
              </a:pPr>
              <a:t>‹#›</a:t>
            </a:fld>
            <a:r>
              <a:rPr lang="en-US"/>
              <a:t>, date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ftr" sz="quarter" idx="10"/>
          </p:nvPr>
        </p:nvSpPr>
        <p:spPr>
          <a:ln/>
        </p:spPr>
        <p:txBody>
          <a:bodyPr/>
          <a:lstStyle>
            <a:lvl1pPr>
              <a:defRPr/>
            </a:lvl1pPr>
          </a:lstStyle>
          <a:p>
            <a:pPr>
              <a:defRPr/>
            </a:pPr>
            <a:endParaRPr lang="en-US"/>
          </a:p>
        </p:txBody>
      </p:sp>
      <p:sp>
        <p:nvSpPr>
          <p:cNvPr id="8" name="Rectangle 10"/>
          <p:cNvSpPr>
            <a:spLocks noGrp="1" noChangeArrowheads="1"/>
          </p:cNvSpPr>
          <p:nvPr>
            <p:ph type="sldNum" sz="quarter" idx="11"/>
          </p:nvPr>
        </p:nvSpPr>
        <p:spPr>
          <a:ln/>
        </p:spPr>
        <p:txBody>
          <a:bodyPr/>
          <a:lstStyle>
            <a:lvl1pPr>
              <a:defRPr/>
            </a:lvl1pPr>
          </a:lstStyle>
          <a:p>
            <a:pPr>
              <a:defRPr/>
            </a:pPr>
            <a:fld id="{30857529-EAD9-48B3-91A9-187C3E17D5BF}" type="slidenum">
              <a:rPr lang="en-US"/>
              <a:pPr>
                <a:defRPr/>
              </a:pPr>
              <a:t>‹#›</a:t>
            </a:fld>
            <a:r>
              <a:rPr lang="en-US"/>
              <a:t>, date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ftr" sz="quarter" idx="10"/>
          </p:nvPr>
        </p:nvSpPr>
        <p:spPr>
          <a:ln/>
        </p:spPr>
        <p:txBody>
          <a:bodyPr/>
          <a:lstStyle>
            <a:lvl1pPr>
              <a:defRPr/>
            </a:lvl1pPr>
          </a:lstStyle>
          <a:p>
            <a:pPr>
              <a:defRPr/>
            </a:pPr>
            <a:endParaRPr lang="en-US"/>
          </a:p>
        </p:txBody>
      </p:sp>
      <p:sp>
        <p:nvSpPr>
          <p:cNvPr id="4" name="Rectangle 10"/>
          <p:cNvSpPr>
            <a:spLocks noGrp="1" noChangeArrowheads="1"/>
          </p:cNvSpPr>
          <p:nvPr>
            <p:ph type="sldNum" sz="quarter" idx="11"/>
          </p:nvPr>
        </p:nvSpPr>
        <p:spPr>
          <a:ln/>
        </p:spPr>
        <p:txBody>
          <a:bodyPr/>
          <a:lstStyle>
            <a:lvl1pPr>
              <a:defRPr/>
            </a:lvl1pPr>
          </a:lstStyle>
          <a:p>
            <a:pPr>
              <a:defRPr/>
            </a:pPr>
            <a:fld id="{87B575DE-90EA-43E8-99E7-C79D7B8D1FF9}" type="slidenum">
              <a:rPr lang="en-US"/>
              <a:pPr>
                <a:defRPr/>
              </a:pPr>
              <a:t>‹#›</a:t>
            </a:fld>
            <a:r>
              <a:rPr lang="en-US"/>
              <a:t>, date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ftr" sz="quarter" idx="10"/>
          </p:nvPr>
        </p:nvSpPr>
        <p:spPr>
          <a:ln/>
        </p:spPr>
        <p:txBody>
          <a:bodyPr/>
          <a:lstStyle>
            <a:lvl1pPr>
              <a:defRPr/>
            </a:lvl1pPr>
          </a:lstStyle>
          <a:p>
            <a:pPr>
              <a:defRPr/>
            </a:pPr>
            <a:endParaRPr lang="en-US"/>
          </a:p>
        </p:txBody>
      </p:sp>
      <p:sp>
        <p:nvSpPr>
          <p:cNvPr id="3" name="Rectangle 10"/>
          <p:cNvSpPr>
            <a:spLocks noGrp="1" noChangeArrowheads="1"/>
          </p:cNvSpPr>
          <p:nvPr>
            <p:ph type="sldNum" sz="quarter" idx="11"/>
          </p:nvPr>
        </p:nvSpPr>
        <p:spPr>
          <a:ln/>
        </p:spPr>
        <p:txBody>
          <a:bodyPr/>
          <a:lstStyle>
            <a:lvl1pPr>
              <a:defRPr/>
            </a:lvl1pPr>
          </a:lstStyle>
          <a:p>
            <a:pPr>
              <a:defRPr/>
            </a:pPr>
            <a:fld id="{F2B785DD-37C5-4445-A386-69E4688B873F}" type="slidenum">
              <a:rPr lang="en-US"/>
              <a:pPr>
                <a:defRPr/>
              </a:pPr>
              <a:t>‹#›</a:t>
            </a:fld>
            <a:r>
              <a:rPr lang="en-US"/>
              <a:t>, date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EA2A11DA-FCFA-40A2-8A7C-551411CC873A}" type="slidenum">
              <a:rPr lang="en-US"/>
              <a:pPr>
                <a:defRPr/>
              </a:pPr>
              <a:t>‹#›</a:t>
            </a:fld>
            <a:r>
              <a:rPr lang="en-US"/>
              <a:t>, date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ftr" sz="quarter" idx="10"/>
          </p:nvPr>
        </p:nvSpPr>
        <p:spPr>
          <a:ln/>
        </p:spPr>
        <p:txBody>
          <a:bodyPr/>
          <a:lstStyle>
            <a:lvl1pPr>
              <a:defRPr/>
            </a:lvl1pPr>
          </a:lstStyle>
          <a:p>
            <a:pPr>
              <a:defRPr/>
            </a:pPr>
            <a:endParaRPr lang="en-US"/>
          </a:p>
        </p:txBody>
      </p:sp>
      <p:sp>
        <p:nvSpPr>
          <p:cNvPr id="6" name="Rectangle 10"/>
          <p:cNvSpPr>
            <a:spLocks noGrp="1" noChangeArrowheads="1"/>
          </p:cNvSpPr>
          <p:nvPr>
            <p:ph type="sldNum" sz="quarter" idx="11"/>
          </p:nvPr>
        </p:nvSpPr>
        <p:spPr>
          <a:ln/>
        </p:spPr>
        <p:txBody>
          <a:bodyPr/>
          <a:lstStyle>
            <a:lvl1pPr>
              <a:defRPr/>
            </a:lvl1pPr>
          </a:lstStyle>
          <a:p>
            <a:pPr>
              <a:defRPr/>
            </a:pPr>
            <a:fld id="{2AA39C79-261A-4A22-ACC0-31F52339D5E6}" type="slidenum">
              <a:rPr lang="en-US"/>
              <a:pPr>
                <a:defRPr/>
              </a:pPr>
              <a:t>‹#›</a:t>
            </a:fld>
            <a:r>
              <a:rPr lang="en-US"/>
              <a:t>, date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32F412E-6CE6-4894-9AD8-4FECDCDD323A}" type="slidenum">
              <a:rPr lang="en-US"/>
              <a:pPr>
                <a:defRPr/>
              </a:pPr>
              <a:t>‹#›</a:t>
            </a:fld>
            <a:r>
              <a:rPr lang="en-US"/>
              <a:t>, date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8F2CA046-3722-4950-924C-5359C54C5ADE}" type="slidenum">
              <a:rPr lang="en-US"/>
              <a:pPr>
                <a:defRPr/>
              </a:pPr>
              <a:t>‹#›</a:t>
            </a:fld>
            <a:r>
              <a:rPr lang="en-US"/>
              <a:t>,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455613"/>
            <a:ext cx="1998663" cy="567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455613"/>
            <a:ext cx="5846762" cy="567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ftr" sz="quarter" idx="10"/>
          </p:nvPr>
        </p:nvSpPr>
        <p:spPr>
          <a:ln/>
        </p:spPr>
        <p:txBody>
          <a:bodyPr/>
          <a:lstStyle>
            <a:lvl1pPr>
              <a:defRPr/>
            </a:lvl1pPr>
          </a:lstStyle>
          <a:p>
            <a:pPr>
              <a:defRPr/>
            </a:pPr>
            <a:endParaRPr lang="en-US"/>
          </a:p>
        </p:txBody>
      </p:sp>
      <p:sp>
        <p:nvSpPr>
          <p:cNvPr id="5" name="Rectangle 10"/>
          <p:cNvSpPr>
            <a:spLocks noGrp="1" noChangeArrowheads="1"/>
          </p:cNvSpPr>
          <p:nvPr>
            <p:ph type="sldNum" sz="quarter" idx="11"/>
          </p:nvPr>
        </p:nvSpPr>
        <p:spPr>
          <a:ln/>
        </p:spPr>
        <p:txBody>
          <a:bodyPr/>
          <a:lstStyle>
            <a:lvl1pPr>
              <a:defRPr/>
            </a:lvl1pPr>
          </a:lstStyle>
          <a:p>
            <a:pPr>
              <a:defRPr/>
            </a:pPr>
            <a:fld id="{3165EA59-A23C-4E7E-9995-208EA4FE05B4}" type="slidenum">
              <a:rPr lang="en-US"/>
              <a:pPr>
                <a:defRPr/>
              </a:pPr>
              <a:t>‹#›</a:t>
            </a:fld>
            <a:r>
              <a:rPr lang="en-US"/>
              <a:t>, date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Master-Placeholder">
    <p:spTree>
      <p:nvGrpSpPr>
        <p:cNvPr id="1" name="Shape 17"/>
        <p:cNvGrpSpPr/>
        <p:nvPr/>
      </p:nvGrpSpPr>
      <p:grpSpPr>
        <a:xfrm>
          <a:off x="0" y="0"/>
          <a:ext cx="0" cy="0"/>
          <a:chOff x="0" y="0"/>
          <a:chExt cx="0" cy="0"/>
        </a:xfrm>
      </p:grpSpPr>
      <p:sp>
        <p:nvSpPr>
          <p:cNvPr id="18" name="Shape 18"/>
          <p:cNvSpPr>
            <a:spLocks noGrp="1"/>
          </p:cNvSpPr>
          <p:nvPr>
            <p:ph type="pic" idx="2"/>
          </p:nvPr>
        </p:nvSpPr>
        <p:spPr>
          <a:xfrm>
            <a:off x="0" y="3"/>
            <a:ext cx="3981126" cy="6858000"/>
          </a:xfrm>
          <a:prstGeom prst="rect">
            <a:avLst/>
          </a:prstGeom>
          <a:solidFill>
            <a:srgbClr val="F2F2F2"/>
          </a:solidFill>
          <a:ln>
            <a:noFill/>
          </a:ln>
        </p:spPr>
        <p:txBody>
          <a:bodyPr wrap="square" lIns="91425" tIns="91425" rIns="91425" bIns="91425" anchor="t" anchorCtr="0"/>
          <a:lstStyle>
            <a:lvl1pPr marL="171450" marR="0" lvl="0" indent="-128588" algn="l" rtl="0">
              <a:lnSpc>
                <a:spcPct val="90000"/>
              </a:lnSpc>
              <a:spcBef>
                <a:spcPts val="750"/>
              </a:spcBef>
              <a:buClr>
                <a:schemeClr val="dk1"/>
              </a:buClr>
              <a:buSzPts val="1800"/>
              <a:buFont typeface="Arial"/>
              <a:buChar char="•"/>
              <a:defRPr sz="675"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4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4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56819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About Us 1">
    <p:spTree>
      <p:nvGrpSpPr>
        <p:cNvPr id="1" name="Shape 19"/>
        <p:cNvGrpSpPr/>
        <p:nvPr/>
      </p:nvGrpSpPr>
      <p:grpSpPr>
        <a:xfrm>
          <a:off x="0" y="0"/>
          <a:ext cx="0" cy="0"/>
          <a:chOff x="0" y="0"/>
          <a:chExt cx="0" cy="0"/>
        </a:xfrm>
      </p:grpSpPr>
      <p:sp>
        <p:nvSpPr>
          <p:cNvPr id="20" name="Shape 20"/>
          <p:cNvSpPr>
            <a:spLocks noGrp="1"/>
          </p:cNvSpPr>
          <p:nvPr>
            <p:ph type="pic" idx="2"/>
          </p:nvPr>
        </p:nvSpPr>
        <p:spPr>
          <a:xfrm>
            <a:off x="3705606" y="1446071"/>
            <a:ext cx="1732788" cy="1732788"/>
          </a:xfrm>
          <a:prstGeom prst="ellipse">
            <a:avLst/>
          </a:prstGeom>
          <a:solidFill>
            <a:srgbClr val="F2F2F2"/>
          </a:solidFill>
          <a:ln>
            <a:noFill/>
          </a:ln>
        </p:spPr>
        <p:txBody>
          <a:bodyPr wrap="square" lIns="91425" tIns="91425" rIns="91425" bIns="91425" anchor="t" anchorCtr="0"/>
          <a:lstStyle>
            <a:lvl1pPr marL="171450" marR="0" lvl="0" indent="-128588" algn="l" rtl="0">
              <a:lnSpc>
                <a:spcPct val="90000"/>
              </a:lnSpc>
              <a:spcBef>
                <a:spcPts val="750"/>
              </a:spcBef>
              <a:buClr>
                <a:schemeClr val="dk1"/>
              </a:buClr>
              <a:buSzPts val="1800"/>
              <a:buFont typeface="Arial"/>
              <a:buChar char="•"/>
              <a:defRPr sz="675"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ts val="48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ts val="4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ts val="36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7192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600200"/>
            <a:ext cx="39227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9325" y="1600200"/>
            <a:ext cx="39227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112711BC-CB1F-4E99-8CB3-0C61FE49B3B7}" type="slidenum">
              <a:rPr lang="en-US"/>
              <a:pPr>
                <a:defRPr/>
              </a:pPr>
              <a:t>‹#›</a:t>
            </a:fld>
            <a:r>
              <a:rPr lang="en-US"/>
              <a:t>, 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6"/>
          <p:cNvSpPr>
            <a:spLocks noGrp="1" noChangeArrowheads="1"/>
          </p:cNvSpPr>
          <p:nvPr>
            <p:ph type="ftr" sz="quarter" idx="10"/>
          </p:nvPr>
        </p:nvSpPr>
        <p:spPr>
          <a:ln/>
        </p:spPr>
        <p:txBody>
          <a:bodyPr/>
          <a:lstStyle>
            <a:lvl1pPr>
              <a:defRPr/>
            </a:lvl1pPr>
          </a:lstStyle>
          <a:p>
            <a:pPr>
              <a:defRPr/>
            </a:pPr>
            <a:endParaRPr lang="en-US"/>
          </a:p>
        </p:txBody>
      </p:sp>
      <p:sp>
        <p:nvSpPr>
          <p:cNvPr id="8" name="Rectangle 17"/>
          <p:cNvSpPr>
            <a:spLocks noGrp="1" noChangeArrowheads="1"/>
          </p:cNvSpPr>
          <p:nvPr>
            <p:ph type="sldNum" sz="quarter" idx="11"/>
          </p:nvPr>
        </p:nvSpPr>
        <p:spPr>
          <a:ln/>
        </p:spPr>
        <p:txBody>
          <a:bodyPr/>
          <a:lstStyle>
            <a:lvl1pPr>
              <a:defRPr/>
            </a:lvl1pPr>
          </a:lstStyle>
          <a:p>
            <a:pPr>
              <a:defRPr/>
            </a:pPr>
            <a:fld id="{C85BF2D6-F2CE-4825-AA43-5FCA2B174C18}" type="slidenum">
              <a:rPr lang="en-US"/>
              <a:pPr>
                <a:defRPr/>
              </a:pPr>
              <a:t>‹#›</a:t>
            </a:fld>
            <a:r>
              <a:rPr lang="en-US"/>
              <a:t>, date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6"/>
          <p:cNvSpPr>
            <a:spLocks noGrp="1" noChangeArrowheads="1"/>
          </p:cNvSpPr>
          <p:nvPr>
            <p:ph type="ftr" sz="quarter" idx="10"/>
          </p:nvPr>
        </p:nvSpPr>
        <p:spPr>
          <a:ln/>
        </p:spPr>
        <p:txBody>
          <a:bodyPr/>
          <a:lstStyle>
            <a:lvl1pPr>
              <a:defRPr/>
            </a:lvl1pPr>
          </a:lstStyle>
          <a:p>
            <a:pPr>
              <a:defRPr/>
            </a:pPr>
            <a:endParaRPr lang="en-US"/>
          </a:p>
        </p:txBody>
      </p:sp>
      <p:sp>
        <p:nvSpPr>
          <p:cNvPr id="4" name="Rectangle 17"/>
          <p:cNvSpPr>
            <a:spLocks noGrp="1" noChangeArrowheads="1"/>
          </p:cNvSpPr>
          <p:nvPr>
            <p:ph type="sldNum" sz="quarter" idx="11"/>
          </p:nvPr>
        </p:nvSpPr>
        <p:spPr>
          <a:ln/>
        </p:spPr>
        <p:txBody>
          <a:bodyPr/>
          <a:lstStyle>
            <a:lvl1pPr>
              <a:defRPr/>
            </a:lvl1pPr>
          </a:lstStyle>
          <a:p>
            <a:pPr>
              <a:defRPr/>
            </a:pPr>
            <a:fld id="{4193024A-A1CF-4A6E-8F6A-5095CE996DF9}" type="slidenum">
              <a:rPr lang="en-US"/>
              <a:pPr>
                <a:defRPr/>
              </a:pPr>
              <a:t>‹#›</a:t>
            </a:fld>
            <a:r>
              <a:rPr lang="en-US"/>
              <a:t>, date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endParaRPr lang="en-US"/>
          </a:p>
        </p:txBody>
      </p:sp>
      <p:sp>
        <p:nvSpPr>
          <p:cNvPr id="3" name="Rectangle 17"/>
          <p:cNvSpPr>
            <a:spLocks noGrp="1" noChangeArrowheads="1"/>
          </p:cNvSpPr>
          <p:nvPr>
            <p:ph type="sldNum" sz="quarter" idx="11"/>
          </p:nvPr>
        </p:nvSpPr>
        <p:spPr>
          <a:ln/>
        </p:spPr>
        <p:txBody>
          <a:bodyPr/>
          <a:lstStyle>
            <a:lvl1pPr>
              <a:defRPr/>
            </a:lvl1pPr>
          </a:lstStyle>
          <a:p>
            <a:pPr>
              <a:defRPr/>
            </a:pPr>
            <a:fld id="{AF2A010B-BAF6-40A5-B717-FF159C823536}" type="slidenum">
              <a:rPr lang="en-US"/>
              <a:pPr>
                <a:defRPr/>
              </a:pPr>
              <a:t>‹#›</a:t>
            </a:fld>
            <a:r>
              <a:rPr lang="en-US"/>
              <a:t>, 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0B9224A6-702E-4A01-99F0-96056F73EC9A}" type="slidenum">
              <a:rPr lang="en-US"/>
              <a:pPr>
                <a:defRPr/>
              </a:pPr>
              <a:t>‹#›</a:t>
            </a:fld>
            <a:r>
              <a:rPr lang="en-US"/>
              <a:t>, 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C3884531-87E1-44F5-B3D0-04F68C17036F}" type="slidenum">
              <a:rPr lang="en-US"/>
              <a:pPr>
                <a:defRPr/>
              </a:pPr>
              <a:t>‹#›</a:t>
            </a:fld>
            <a:r>
              <a:rPr lang="en-US"/>
              <a:t>, 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6"/>
          <p:cNvSpPr>
            <a:spLocks noGrp="1" noChangeArrowheads="1"/>
          </p:cNvSpPr>
          <p:nvPr>
            <p:ph type="ftr" sz="quarter" idx="10"/>
          </p:nvPr>
        </p:nvSpPr>
        <p:spPr>
          <a:ln/>
        </p:spPr>
        <p:txBody>
          <a:bodyPr/>
          <a:lstStyle>
            <a:lvl1pPr>
              <a:defRPr/>
            </a:lvl1pPr>
          </a:lstStyle>
          <a:p>
            <a:pPr>
              <a:defRPr/>
            </a:pP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EDEA0DC2-634B-4A4B-A9CE-6B1EFB94E78A}" type="slidenum">
              <a:rPr lang="en-US"/>
              <a:pPr>
                <a:defRPr/>
              </a:pPr>
              <a:t>‹#›</a:t>
            </a:fld>
            <a:r>
              <a:rPr lang="en-US"/>
              <a:t>, date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13314" name="Picture 11" descr="entry-slide-content-dark"/>
          <p:cNvPicPr>
            <a:picLocks noChangeAspect="1" noChangeArrowheads="1"/>
          </p:cNvPicPr>
          <p:nvPr/>
        </p:nvPicPr>
        <p:blipFill>
          <a:blip r:embed="rId12" cstate="print"/>
          <a:srcRect/>
          <a:stretch>
            <a:fillRect/>
          </a:stretch>
        </p:blipFill>
        <p:spPr bwMode="auto">
          <a:xfrm>
            <a:off x="0" y="-9525"/>
            <a:ext cx="9144000" cy="6877050"/>
          </a:xfrm>
          <a:prstGeom prst="rect">
            <a:avLst/>
          </a:prstGeom>
          <a:noFill/>
          <a:ln w="9525">
            <a:noFill/>
            <a:miter lim="800000"/>
            <a:headEnd/>
            <a:tailEnd/>
          </a:ln>
        </p:spPr>
      </p:pic>
      <p:sp>
        <p:nvSpPr>
          <p:cNvPr id="13315" name="Rectangle 14"/>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3316" name="Rectangle 15"/>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184" name="Rectangle 16"/>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Arial" pitchFamily="34" charset="0"/>
                <a:cs typeface="Arial" pitchFamily="34" charset="0"/>
              </a:defRPr>
            </a:lvl1pPr>
          </a:lstStyle>
          <a:p>
            <a:pPr>
              <a:defRPr/>
            </a:pPr>
            <a:endParaRPr lang="en-US" dirty="0"/>
          </a:p>
        </p:txBody>
      </p:sp>
      <p:sp>
        <p:nvSpPr>
          <p:cNvPr id="7185" name="Rectangle 17"/>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Arial" pitchFamily="34" charset="0"/>
                <a:cs typeface="Arial" pitchFamily="34" charset="0"/>
              </a:defRPr>
            </a:lvl1pPr>
          </a:lstStyle>
          <a:p>
            <a:pPr>
              <a:defRPr/>
            </a:pPr>
            <a:fld id="{71584800-6692-4F7A-844A-C16EE7CAB8D0}" type="slidenum">
              <a:rPr lang="en-US" smtClean="0"/>
              <a:pPr>
                <a:defRPr/>
              </a:pPr>
              <a:t>‹#›</a:t>
            </a:fld>
            <a:r>
              <a:rPr lang="en-US" dirty="0"/>
              <a:t>, date</a:t>
            </a:r>
          </a:p>
        </p:txBody>
      </p:sp>
    </p:spTree>
  </p:cSld>
  <p:clrMap bg1="lt1" tx1="dk1" bg2="lt2" tx2="dk2" accent1="accent1" accent2="accent2" accent3="accent3" accent4="accent4" accent5="accent5" accent6="accent6" hlink="hlink" folHlink="folHlink"/>
  <p:sldLayoutIdLst>
    <p:sldLayoutId id="2147483727" r:id="rId1"/>
    <p:sldLayoutId id="2147483694"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Lst>
  <p:txStyles>
    <p:titleStyle>
      <a:lvl1pPr algn="l" rtl="0" eaLnBrk="1" fontAlgn="base" hangingPunct="1">
        <a:spcBef>
          <a:spcPct val="0"/>
        </a:spcBef>
        <a:spcAft>
          <a:spcPct val="0"/>
        </a:spcAft>
        <a:defRPr sz="400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4000">
          <a:solidFill>
            <a:schemeClr val="bg1"/>
          </a:solidFill>
          <a:latin typeface="Arial Narrow" pitchFamily="34" charset="0"/>
        </a:defRPr>
      </a:lvl2pPr>
      <a:lvl3pPr algn="l" rtl="0" eaLnBrk="1" fontAlgn="base" hangingPunct="1">
        <a:spcBef>
          <a:spcPct val="0"/>
        </a:spcBef>
        <a:spcAft>
          <a:spcPct val="0"/>
        </a:spcAft>
        <a:defRPr sz="4000">
          <a:solidFill>
            <a:schemeClr val="bg1"/>
          </a:solidFill>
          <a:latin typeface="Arial Narrow" pitchFamily="34" charset="0"/>
        </a:defRPr>
      </a:lvl3pPr>
      <a:lvl4pPr algn="l" rtl="0" eaLnBrk="1" fontAlgn="base" hangingPunct="1">
        <a:spcBef>
          <a:spcPct val="0"/>
        </a:spcBef>
        <a:spcAft>
          <a:spcPct val="0"/>
        </a:spcAft>
        <a:defRPr sz="4000">
          <a:solidFill>
            <a:schemeClr val="bg1"/>
          </a:solidFill>
          <a:latin typeface="Arial Narrow" pitchFamily="34" charset="0"/>
        </a:defRPr>
      </a:lvl4pPr>
      <a:lvl5pPr algn="l" rtl="0" eaLnBrk="1" fontAlgn="base" hangingPunct="1">
        <a:spcBef>
          <a:spcPct val="0"/>
        </a:spcBef>
        <a:spcAft>
          <a:spcPct val="0"/>
        </a:spcAft>
        <a:defRPr sz="4000">
          <a:solidFill>
            <a:schemeClr val="bg1"/>
          </a:solidFill>
          <a:latin typeface="Arial Narrow" pitchFamily="34" charset="0"/>
        </a:defRPr>
      </a:lvl5pPr>
      <a:lvl6pPr marL="457200" algn="l" rtl="0" eaLnBrk="1" fontAlgn="base" hangingPunct="1">
        <a:spcBef>
          <a:spcPct val="0"/>
        </a:spcBef>
        <a:spcAft>
          <a:spcPct val="0"/>
        </a:spcAft>
        <a:defRPr sz="4000">
          <a:solidFill>
            <a:schemeClr val="bg1"/>
          </a:solidFill>
          <a:latin typeface="Arial Narrow" pitchFamily="34" charset="0"/>
        </a:defRPr>
      </a:lvl6pPr>
      <a:lvl7pPr marL="914400" algn="l" rtl="0" eaLnBrk="1" fontAlgn="base" hangingPunct="1">
        <a:spcBef>
          <a:spcPct val="0"/>
        </a:spcBef>
        <a:spcAft>
          <a:spcPct val="0"/>
        </a:spcAft>
        <a:defRPr sz="4000">
          <a:solidFill>
            <a:schemeClr val="bg1"/>
          </a:solidFill>
          <a:latin typeface="Arial Narrow" pitchFamily="34" charset="0"/>
        </a:defRPr>
      </a:lvl7pPr>
      <a:lvl8pPr marL="1371600" algn="l" rtl="0" eaLnBrk="1" fontAlgn="base" hangingPunct="1">
        <a:spcBef>
          <a:spcPct val="0"/>
        </a:spcBef>
        <a:spcAft>
          <a:spcPct val="0"/>
        </a:spcAft>
        <a:defRPr sz="4000">
          <a:solidFill>
            <a:schemeClr val="bg1"/>
          </a:solidFill>
          <a:latin typeface="Arial Narrow" pitchFamily="34" charset="0"/>
        </a:defRPr>
      </a:lvl8pPr>
      <a:lvl9pPr marL="1828800" algn="l" rtl="0" eaLnBrk="1" fontAlgn="base" hangingPunct="1">
        <a:spcBef>
          <a:spcPct val="0"/>
        </a:spcBef>
        <a:spcAft>
          <a:spcPct val="0"/>
        </a:spcAft>
        <a:defRPr sz="4000">
          <a:solidFill>
            <a:schemeClr val="bg1"/>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bg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800">
          <a:solidFill>
            <a:schemeClr val="bg1"/>
          </a:solidFill>
          <a:latin typeface="Arial" pitchFamily="34" charset="0"/>
          <a:cs typeface="Arial" pitchFamily="34" charset="0"/>
        </a:defRPr>
      </a:lvl2pPr>
      <a:lvl3pPr marL="1143000" indent="-228600" algn="l" rtl="0" eaLnBrk="1" fontAlgn="base" hangingPunct="1">
        <a:spcBef>
          <a:spcPct val="20000"/>
        </a:spcBef>
        <a:spcAft>
          <a:spcPct val="0"/>
        </a:spcAft>
        <a:buChar char="•"/>
        <a:defRPr sz="2400">
          <a:solidFill>
            <a:schemeClr val="bg1"/>
          </a:solidFill>
          <a:latin typeface="Arial" pitchFamily="34" charset="0"/>
          <a:cs typeface="Arial" pitchFamily="34" charset="0"/>
        </a:defRPr>
      </a:lvl3pPr>
      <a:lvl4pPr marL="16002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4pPr>
      <a:lvl5pPr marL="2057400" indent="-228600" algn="l" rtl="0" eaLnBrk="1" fontAlgn="base" hangingPunct="1">
        <a:spcBef>
          <a:spcPct val="20000"/>
        </a:spcBef>
        <a:spcAft>
          <a:spcPct val="0"/>
        </a:spcAft>
        <a:buChar char="»"/>
        <a:defRPr sz="2000">
          <a:solidFill>
            <a:schemeClr val="bg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2000">
          <a:solidFill>
            <a:schemeClr val="bg1"/>
          </a:solidFill>
          <a:latin typeface="Arial" charset="0"/>
        </a:defRPr>
      </a:lvl6pPr>
      <a:lvl7pPr marL="2971800" indent="-228600" algn="l" rtl="0" eaLnBrk="1" fontAlgn="base" hangingPunct="1">
        <a:spcBef>
          <a:spcPct val="20000"/>
        </a:spcBef>
        <a:spcAft>
          <a:spcPct val="0"/>
        </a:spcAft>
        <a:buChar char="»"/>
        <a:defRPr sz="2000">
          <a:solidFill>
            <a:schemeClr val="bg1"/>
          </a:solidFill>
          <a:latin typeface="Arial" charset="0"/>
        </a:defRPr>
      </a:lvl7pPr>
      <a:lvl8pPr marL="3429000" indent="-228600" algn="l" rtl="0" eaLnBrk="1" fontAlgn="base" hangingPunct="1">
        <a:spcBef>
          <a:spcPct val="20000"/>
        </a:spcBef>
        <a:spcAft>
          <a:spcPct val="0"/>
        </a:spcAft>
        <a:buChar char="»"/>
        <a:defRPr sz="2000">
          <a:solidFill>
            <a:schemeClr val="bg1"/>
          </a:solidFill>
          <a:latin typeface="Arial" charset="0"/>
        </a:defRPr>
      </a:lvl8pPr>
      <a:lvl9pPr marL="3886200" indent="-228600" algn="l" rtl="0" eaLnBrk="1" fontAlgn="base" hangingPunct="1">
        <a:spcBef>
          <a:spcPct val="20000"/>
        </a:spcBef>
        <a:spcAft>
          <a:spcPct val="0"/>
        </a:spcAft>
        <a:buChar char="»"/>
        <a:defRPr sz="2000">
          <a:solidFill>
            <a:schemeClr val="bg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34EA2"/>
        </a:solidFill>
        <a:effectLst/>
      </p:bgPr>
    </p:bg>
    <p:spTree>
      <p:nvGrpSpPr>
        <p:cNvPr id="1" name=""/>
        <p:cNvGrpSpPr/>
        <p:nvPr/>
      </p:nvGrpSpPr>
      <p:grpSpPr>
        <a:xfrm>
          <a:off x="0" y="0"/>
          <a:ext cx="0" cy="0"/>
          <a:chOff x="0" y="0"/>
          <a:chExt cx="0" cy="0"/>
        </a:xfrm>
      </p:grpSpPr>
      <p:pic>
        <p:nvPicPr>
          <p:cNvPr id="37890" name="Picture 8" descr="entry-slide-content-light"/>
          <p:cNvPicPr>
            <a:picLocks noChangeAspect="1" noChangeArrowheads="1"/>
          </p:cNvPicPr>
          <p:nvPr/>
        </p:nvPicPr>
        <p:blipFill>
          <a:blip r:embed="rId14" cstate="print"/>
          <a:srcRect/>
          <a:stretch>
            <a:fillRect/>
          </a:stretch>
        </p:blipFill>
        <p:spPr bwMode="auto">
          <a:xfrm>
            <a:off x="0" y="0"/>
            <a:ext cx="9144000" cy="6877050"/>
          </a:xfrm>
          <a:prstGeom prst="rect">
            <a:avLst/>
          </a:prstGeom>
          <a:noFill/>
          <a:ln w="9525">
            <a:noFill/>
            <a:miter lim="800000"/>
            <a:headEnd/>
            <a:tailEnd/>
          </a:ln>
        </p:spPr>
      </p:pic>
      <p:sp>
        <p:nvSpPr>
          <p:cNvPr id="105481" name="Rectangle 9"/>
          <p:cNvSpPr>
            <a:spLocks noGrp="1" noChangeArrowheads="1"/>
          </p:cNvSpPr>
          <p:nvPr>
            <p:ph type="ftr" sz="quarter" idx="3"/>
          </p:nvPr>
        </p:nvSpPr>
        <p:spPr bwMode="auto">
          <a:xfrm>
            <a:off x="3408363" y="6516688"/>
            <a:ext cx="2895600"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endParaRPr lang="en-US" dirty="0"/>
          </a:p>
        </p:txBody>
      </p:sp>
      <p:sp>
        <p:nvSpPr>
          <p:cNvPr id="105482" name="Rectangle 10"/>
          <p:cNvSpPr>
            <a:spLocks noGrp="1" noChangeArrowheads="1"/>
          </p:cNvSpPr>
          <p:nvPr>
            <p:ph type="sldNum" sz="quarter" idx="4"/>
          </p:nvPr>
        </p:nvSpPr>
        <p:spPr bwMode="auto">
          <a:xfrm>
            <a:off x="6516688" y="6516688"/>
            <a:ext cx="2166937" cy="3206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rgbClr val="003399"/>
                </a:solidFill>
                <a:latin typeface="Arial" pitchFamily="34" charset="0"/>
                <a:cs typeface="Arial" pitchFamily="34" charset="0"/>
              </a:defRPr>
            </a:lvl1pPr>
          </a:lstStyle>
          <a:p>
            <a:pPr>
              <a:defRPr/>
            </a:pPr>
            <a:fld id="{0CCA0B88-0A52-4D2E-93D1-C5B7E15B7FE4}" type="slidenum">
              <a:rPr lang="en-US" smtClean="0"/>
              <a:pPr>
                <a:defRPr/>
              </a:pPr>
              <a:t>‹#›</a:t>
            </a:fld>
            <a:r>
              <a:rPr lang="en-US" dirty="0"/>
              <a:t>, date</a:t>
            </a:r>
          </a:p>
        </p:txBody>
      </p:sp>
      <p:sp>
        <p:nvSpPr>
          <p:cNvPr id="37893" name="Rectangle 11"/>
          <p:cNvSpPr>
            <a:spLocks noGrp="1" noChangeArrowheads="1"/>
          </p:cNvSpPr>
          <p:nvPr>
            <p:ph type="title"/>
          </p:nvPr>
        </p:nvSpPr>
        <p:spPr bwMode="auto">
          <a:xfrm>
            <a:off x="684213" y="455613"/>
            <a:ext cx="799782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37894" name="Rectangle 12"/>
          <p:cNvSpPr>
            <a:spLocks noGrp="1" noChangeArrowheads="1"/>
          </p:cNvSpPr>
          <p:nvPr>
            <p:ph type="body" idx="1"/>
          </p:nvPr>
        </p:nvSpPr>
        <p:spPr bwMode="auto">
          <a:xfrm>
            <a:off x="684213" y="1600200"/>
            <a:ext cx="799782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29" r:id="rId1"/>
    <p:sldLayoutId id="2147483714" r:id="rId2"/>
    <p:sldLayoutId id="2147483712" r:id="rId3"/>
    <p:sldLayoutId id="2147483711" r:id="rId4"/>
    <p:sldLayoutId id="2147483710" r:id="rId5"/>
    <p:sldLayoutId id="2147483709" r:id="rId6"/>
    <p:sldLayoutId id="2147483708" r:id="rId7"/>
    <p:sldLayoutId id="2147483707" r:id="rId8"/>
    <p:sldLayoutId id="2147483706" r:id="rId9"/>
    <p:sldLayoutId id="2147483705" r:id="rId10"/>
    <p:sldLayoutId id="2147483730" r:id="rId11"/>
    <p:sldLayoutId id="2147483731" r:id="rId12"/>
  </p:sldLayoutIdLst>
  <p:txStyles>
    <p:titleStyle>
      <a:lvl1pPr algn="l" rtl="0" eaLnBrk="0" fontAlgn="base" hangingPunct="0">
        <a:spcBef>
          <a:spcPct val="0"/>
        </a:spcBef>
        <a:spcAft>
          <a:spcPct val="0"/>
        </a:spcAft>
        <a:defRPr sz="4000">
          <a:solidFill>
            <a:srgbClr val="003399"/>
          </a:solidFill>
          <a:latin typeface="Arial" pitchFamily="34" charset="0"/>
          <a:ea typeface="+mj-ea"/>
          <a:cs typeface="Arial" pitchFamily="34" charset="0"/>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rgbClr val="003399"/>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3200">
          <a:solidFill>
            <a:srgbClr val="003399"/>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3200">
          <a:solidFill>
            <a:srgbClr val="003399"/>
          </a:solidFill>
          <a:latin typeface="Arial" pitchFamily="34" charset="0"/>
          <a:cs typeface="Arial" pitchFamily="34" charset="0"/>
        </a:defRPr>
      </a:lvl5pPr>
      <a:lvl6pPr marL="2514600" indent="-228600" algn="l" rtl="0" fontAlgn="base">
        <a:spcBef>
          <a:spcPct val="20000"/>
        </a:spcBef>
        <a:spcAft>
          <a:spcPct val="0"/>
        </a:spcAft>
        <a:buChar char="»"/>
        <a:defRPr sz="3200">
          <a:solidFill>
            <a:srgbClr val="003399"/>
          </a:solidFill>
          <a:latin typeface="+mn-lt"/>
        </a:defRPr>
      </a:lvl6pPr>
      <a:lvl7pPr marL="2971800" indent="-228600" algn="l" rtl="0" fontAlgn="base">
        <a:spcBef>
          <a:spcPct val="20000"/>
        </a:spcBef>
        <a:spcAft>
          <a:spcPct val="0"/>
        </a:spcAft>
        <a:buChar char="»"/>
        <a:defRPr sz="3200">
          <a:solidFill>
            <a:srgbClr val="003399"/>
          </a:solidFill>
          <a:latin typeface="+mn-lt"/>
        </a:defRPr>
      </a:lvl7pPr>
      <a:lvl8pPr marL="3429000" indent="-228600" algn="l" rtl="0" fontAlgn="base">
        <a:spcBef>
          <a:spcPct val="20000"/>
        </a:spcBef>
        <a:spcAft>
          <a:spcPct val="0"/>
        </a:spcAft>
        <a:buChar char="»"/>
        <a:defRPr sz="3200">
          <a:solidFill>
            <a:srgbClr val="003399"/>
          </a:solidFill>
          <a:latin typeface="+mn-lt"/>
        </a:defRPr>
      </a:lvl8pPr>
      <a:lvl9pPr marL="3886200" indent="-228600" algn="l" rtl="0" fontAlgn="base">
        <a:spcBef>
          <a:spcPct val="20000"/>
        </a:spcBef>
        <a:spcAft>
          <a:spcPct val="0"/>
        </a:spcAft>
        <a:buChar char="»"/>
        <a:defRPr sz="32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ritz@iiasa.ac.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fraisl@iiasa.ac.at"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5.jpeg"/><Relationship Id="rId7"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hyperlink" Target="http://doi.org/10.1111/gcb.12838" TargetMode="External"/><Relationship Id="rId3" Type="http://schemas.openxmlformats.org/officeDocument/2006/relationships/hyperlink" Target="http://www.mdpi.com/2072-4292/8/9/774/htm" TargetMode="External"/><Relationship Id="rId7" Type="http://schemas.openxmlformats.org/officeDocument/2006/relationships/hyperlink" Target="http://doi.org/10.1021/es303141h" TargetMode="External"/><Relationship Id="rId2" Type="http://schemas.openxmlformats.org/officeDocument/2006/relationships/hyperlink" Target="http://dx.doi.org/10.1080/17538947.2015.1039609" TargetMode="External"/><Relationship Id="rId1" Type="http://schemas.openxmlformats.org/officeDocument/2006/relationships/slideLayout" Target="../slideLayouts/slideLayout12.xml"/><Relationship Id="rId6" Type="http://schemas.openxmlformats.org/officeDocument/2006/relationships/hyperlink" Target="http://doi.org/10.3390/rs8110905" TargetMode="External"/><Relationship Id="rId5" Type="http://schemas.openxmlformats.org/officeDocument/2006/relationships/hyperlink" Target="http://doi.org/10.3390/rs9080815" TargetMode="External"/><Relationship Id="rId10" Type="http://schemas.openxmlformats.org/officeDocument/2006/relationships/hyperlink" Target="http://doi.org/10.1038/sdata.2017.75" TargetMode="External"/><Relationship Id="rId4" Type="http://schemas.openxmlformats.org/officeDocument/2006/relationships/hyperlink" Target="http://dx.doi.org/10.1111/tgis.12194" TargetMode="External"/><Relationship Id="rId9" Type="http://schemas.openxmlformats.org/officeDocument/2006/relationships/hyperlink" Target="http://doi.org/10.1038/sdata.2017.136"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doi.org/10.1111/gcb.12838" TargetMode="External"/><Relationship Id="rId3" Type="http://schemas.openxmlformats.org/officeDocument/2006/relationships/hyperlink" Target="http://www.mdpi.com/2072-4292/8/9/774/htm" TargetMode="External"/><Relationship Id="rId7" Type="http://schemas.openxmlformats.org/officeDocument/2006/relationships/hyperlink" Target="http://doi.org/10.1021/es303141h" TargetMode="External"/><Relationship Id="rId2" Type="http://schemas.openxmlformats.org/officeDocument/2006/relationships/hyperlink" Target="http://dx.doi.org/10.1080/17538947.2015.1039609" TargetMode="External"/><Relationship Id="rId1" Type="http://schemas.openxmlformats.org/officeDocument/2006/relationships/slideLayout" Target="../slideLayouts/slideLayout12.xml"/><Relationship Id="rId6" Type="http://schemas.openxmlformats.org/officeDocument/2006/relationships/hyperlink" Target="http://www.mdpi.com/2072-4292/8/11/905/htm" TargetMode="External"/><Relationship Id="rId5" Type="http://schemas.openxmlformats.org/officeDocument/2006/relationships/hyperlink" Target="http://doi.org/10.3390/rs9080815" TargetMode="External"/><Relationship Id="rId10" Type="http://schemas.openxmlformats.org/officeDocument/2006/relationships/hyperlink" Target="http://doi.org/10.1038/sdata.2017.75" TargetMode="External"/><Relationship Id="rId4" Type="http://schemas.openxmlformats.org/officeDocument/2006/relationships/hyperlink" Target="http://dx.doi.org/10.1111/tgis.12194" TargetMode="External"/><Relationship Id="rId9" Type="http://schemas.openxmlformats.org/officeDocument/2006/relationships/hyperlink" Target="http://doi.org/10.1038/sdata.2017.136"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tiff"/><Relationship Id="rId1" Type="http://schemas.openxmlformats.org/officeDocument/2006/relationships/slideLayout" Target="../slideLayouts/slideLayout12.xml"/><Relationship Id="rId5" Type="http://schemas.openxmlformats.org/officeDocument/2006/relationships/image" Target="../media/image64.tiff"/><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mailto:fraisl@iiasa.ac.at" TargetMode="External"/><Relationship Id="rId2" Type="http://schemas.openxmlformats.org/officeDocument/2006/relationships/hyperlink" Target="mailto:fritz@iiasa.ac.at" TargetMode="Externa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hyperlink" Target="http://www.geo-wiki.org/"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geo-wiki.org/games/picturepile" TargetMode="External"/><Relationship Id="rId5" Type="http://schemas.openxmlformats.org/officeDocument/2006/relationships/image" Target="../media/image17.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ctrTitle"/>
          </p:nvPr>
        </p:nvSpPr>
        <p:spPr>
          <a:xfrm>
            <a:off x="2123728" y="1124744"/>
            <a:ext cx="7229403" cy="2520280"/>
          </a:xfrm>
        </p:spPr>
        <p:txBody>
          <a:bodyPr/>
          <a:lstStyle/>
          <a:p>
            <a:r>
              <a:rPr lang="en-US" sz="3700" b="1" dirty="0"/>
              <a:t>Citizen science data in peer-reviewed publications: </a:t>
            </a:r>
            <a:br>
              <a:rPr lang="en-US" sz="3700" b="1" dirty="0"/>
            </a:br>
            <a:r>
              <a:rPr lang="en-US" sz="3700" b="1" dirty="0"/>
              <a:t>The Geo-Wiki experience </a:t>
            </a:r>
            <a:endParaRPr lang="en-US" sz="3700" dirty="0"/>
          </a:p>
        </p:txBody>
      </p:sp>
      <p:sp>
        <p:nvSpPr>
          <p:cNvPr id="62466" name="Rectangle 3"/>
          <p:cNvSpPr>
            <a:spLocks noGrp="1" noChangeArrowheads="1"/>
          </p:cNvSpPr>
          <p:nvPr>
            <p:ph type="subTitle" idx="1"/>
          </p:nvPr>
        </p:nvSpPr>
        <p:spPr>
          <a:xfrm>
            <a:off x="2513013" y="4149080"/>
            <a:ext cx="6627812" cy="1752600"/>
          </a:xfrm>
        </p:spPr>
        <p:txBody>
          <a:bodyPr/>
          <a:lstStyle/>
          <a:p>
            <a:pPr eaLnBrk="1" hangingPunct="1"/>
            <a:r>
              <a:rPr lang="en-US" sz="2800" dirty="0"/>
              <a:t>Steffen Fritz, Dilek Fraisl</a:t>
            </a:r>
          </a:p>
          <a:p>
            <a:pPr eaLnBrk="1" hangingPunct="1"/>
            <a:r>
              <a:rPr lang="en-US" sz="2000" dirty="0"/>
              <a:t>Earth Observations Systems Research Group</a:t>
            </a:r>
          </a:p>
          <a:p>
            <a:pPr eaLnBrk="1" hangingPunct="1"/>
            <a:r>
              <a:rPr lang="en-US" sz="2000" dirty="0"/>
              <a:t>Email: </a:t>
            </a:r>
            <a:r>
              <a:rPr lang="en-US" sz="2000" dirty="0">
                <a:solidFill>
                  <a:srgbClr val="4C88EA"/>
                </a:solidFill>
                <a:hlinkClick r:id="rId3"/>
              </a:rPr>
              <a:t>fritz@iiasa.ac.at</a:t>
            </a:r>
            <a:r>
              <a:rPr lang="en-US" sz="2200" dirty="0">
                <a:solidFill>
                  <a:srgbClr val="4C88EA"/>
                </a:solidFill>
              </a:rPr>
              <a:t>  </a:t>
            </a:r>
            <a:r>
              <a:rPr lang="en-US" sz="2000" dirty="0">
                <a:solidFill>
                  <a:srgbClr val="4C88EA"/>
                </a:solidFill>
                <a:hlinkClick r:id="rId4"/>
              </a:rPr>
              <a:t>fraisl@iiasa.ac.at</a:t>
            </a:r>
            <a:r>
              <a:rPr lang="en-US" sz="2000" dirty="0">
                <a:solidFill>
                  <a:srgbClr val="4C88EA"/>
                </a:solidFill>
              </a:rPr>
              <a:t> </a:t>
            </a:r>
          </a:p>
        </p:txBody>
      </p:sp>
    </p:spTree>
    <p:extLst>
      <p:ext uri="{BB962C8B-B14F-4D97-AF65-F5344CB8AC3E}">
        <p14:creationId xmlns:p14="http://schemas.microsoft.com/office/powerpoint/2010/main" val="2899678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88640"/>
            <a:ext cx="8424936" cy="584775"/>
          </a:xfrm>
          <a:prstGeom prst="rect">
            <a:avLst/>
          </a:prstGeom>
          <a:noFill/>
        </p:spPr>
        <p:txBody>
          <a:bodyPr wrap="square" rtlCol="0">
            <a:spAutoFit/>
          </a:bodyPr>
          <a:lstStyle/>
          <a:p>
            <a:r>
              <a:rPr lang="en-US" sz="3200" b="1" dirty="0">
                <a:solidFill>
                  <a:srgbClr val="003399"/>
                </a:solidFill>
                <a:latin typeface="Arial" pitchFamily="34" charset="0"/>
                <a:ea typeface="+mj-ea"/>
                <a:cs typeface="Arial" pitchFamily="34" charset="0"/>
              </a:rPr>
              <a:t>FotoQuest Go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358" y="3947089"/>
            <a:ext cx="2577528" cy="1714157"/>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2830"/>
          <a:stretch/>
        </p:blipFill>
        <p:spPr>
          <a:xfrm>
            <a:off x="6176720" y="3918079"/>
            <a:ext cx="2643752" cy="1721212"/>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1829"/>
          <a:stretch/>
        </p:blipFill>
        <p:spPr>
          <a:xfrm rot="5400000">
            <a:off x="3722821" y="3462436"/>
            <a:ext cx="1714158" cy="2683465"/>
          </a:xfrm>
          <a:prstGeom prst="rect">
            <a:avLst/>
          </a:prstGeom>
        </p:spPr>
      </p:pic>
      <p:cxnSp>
        <p:nvCxnSpPr>
          <p:cNvPr id="34" name="Straight Connector 33"/>
          <p:cNvCxnSpPr/>
          <p:nvPr/>
        </p:nvCxnSpPr>
        <p:spPr>
          <a:xfrm>
            <a:off x="512981" y="3501008"/>
            <a:ext cx="8192493"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6103" y="1559659"/>
            <a:ext cx="778179" cy="778179"/>
          </a:xfrm>
          <a:prstGeom prst="rect">
            <a:avLst/>
          </a:prstGeom>
        </p:spPr>
      </p:pic>
      <p:sp>
        <p:nvSpPr>
          <p:cNvPr id="42" name="Pentagon 41"/>
          <p:cNvSpPr/>
          <p:nvPr/>
        </p:nvSpPr>
        <p:spPr>
          <a:xfrm>
            <a:off x="461571" y="920971"/>
            <a:ext cx="1685202" cy="262672"/>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July, 2015</a:t>
            </a:r>
          </a:p>
        </p:txBody>
      </p:sp>
      <p:sp>
        <p:nvSpPr>
          <p:cNvPr id="43" name="Pentagon 42"/>
          <p:cNvSpPr/>
          <p:nvPr/>
        </p:nvSpPr>
        <p:spPr>
          <a:xfrm>
            <a:off x="7014299" y="920971"/>
            <a:ext cx="1685202" cy="262672"/>
          </a:xfrm>
          <a:prstGeom prst="homePlate">
            <a:avLst>
              <a:gd name="adj" fmla="val 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December, 2017</a:t>
            </a:r>
          </a:p>
        </p:txBody>
      </p:sp>
      <p:cxnSp>
        <p:nvCxnSpPr>
          <p:cNvPr id="44" name="Straight Connector 43"/>
          <p:cNvCxnSpPr/>
          <p:nvPr/>
        </p:nvCxnSpPr>
        <p:spPr>
          <a:xfrm>
            <a:off x="2152746" y="1052736"/>
            <a:ext cx="4867526"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686" y="1503341"/>
            <a:ext cx="864096" cy="864096"/>
          </a:xfrm>
          <a:prstGeom prst="rect">
            <a:avLst/>
          </a:prstGeom>
        </p:spPr>
      </p:pic>
      <p:sp>
        <p:nvSpPr>
          <p:cNvPr id="46" name="TextBox 45"/>
          <p:cNvSpPr txBox="1"/>
          <p:nvPr/>
        </p:nvSpPr>
        <p:spPr>
          <a:xfrm>
            <a:off x="1121978" y="2376615"/>
            <a:ext cx="864096" cy="584775"/>
          </a:xfrm>
          <a:prstGeom prst="rect">
            <a:avLst/>
          </a:prstGeom>
          <a:noFill/>
          <a:ln>
            <a:noFill/>
          </a:ln>
        </p:spPr>
        <p:txBody>
          <a:bodyPr wrap="square" rtlCol="0">
            <a:spAutoFit/>
          </a:bodyPr>
          <a:lstStyle>
            <a:defPPr>
              <a:defRPr lang="en-US"/>
            </a:defPPr>
            <a:lvl1pPr marL="457200" indent="-457200">
              <a:buAutoNum type="arabicPeriod"/>
              <a:defRPr sz="2400">
                <a:solidFill>
                  <a:srgbClr val="003399"/>
                </a:solidFill>
                <a:latin typeface="Arial" pitchFamily="34" charset="0"/>
                <a:ea typeface="+mj-ea"/>
                <a:cs typeface="Arial" pitchFamily="34" charset="0"/>
              </a:defRPr>
            </a:lvl1pPr>
          </a:lstStyle>
          <a:p>
            <a:pPr marL="0" indent="0" algn="ctr">
              <a:buNone/>
            </a:pPr>
            <a:r>
              <a:rPr lang="en-US" sz="1800" dirty="0">
                <a:ln w="0"/>
                <a:solidFill>
                  <a:schemeClr val="tx1"/>
                </a:solidFill>
                <a:effectLst>
                  <a:outerShdw blurRad="38100" dist="19050" dir="2700000" algn="tl" rotWithShape="0">
                    <a:schemeClr val="dk1">
                      <a:alpha val="40000"/>
                    </a:schemeClr>
                  </a:outerShdw>
                </a:effectLst>
              </a:rPr>
              <a:t>480+</a:t>
            </a:r>
          </a:p>
          <a:p>
            <a:pPr marL="0" indent="0" algn="ctr">
              <a:buNone/>
            </a:pPr>
            <a:r>
              <a:rPr lang="en-US" sz="1400" dirty="0">
                <a:ln w="0"/>
                <a:solidFill>
                  <a:schemeClr val="tx1"/>
                </a:solidFill>
                <a:effectLst>
                  <a:outerShdw blurRad="38100" dist="19050" dir="2700000" algn="tl" rotWithShape="0">
                    <a:schemeClr val="dk1">
                      <a:alpha val="40000"/>
                    </a:schemeClr>
                  </a:outerShdw>
                </a:effectLst>
              </a:rPr>
              <a:t>Players</a:t>
            </a:r>
            <a:endParaRPr lang="en-US" sz="1400" dirty="0">
              <a:solidFill>
                <a:schemeClr val="bg2">
                  <a:lumMod val="20000"/>
                  <a:lumOff val="80000"/>
                </a:schemeClr>
              </a:solidFill>
            </a:endParaRPr>
          </a:p>
        </p:txBody>
      </p:sp>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2603" y="1595437"/>
            <a:ext cx="679903" cy="679903"/>
          </a:xfrm>
          <a:prstGeom prst="rect">
            <a:avLst/>
          </a:prstGeom>
        </p:spPr>
      </p:pic>
      <p:sp>
        <p:nvSpPr>
          <p:cNvPr id="48" name="TextBox 47"/>
          <p:cNvSpPr txBox="1"/>
          <p:nvPr/>
        </p:nvSpPr>
        <p:spPr>
          <a:xfrm>
            <a:off x="3615907" y="2367437"/>
            <a:ext cx="1538570" cy="584775"/>
          </a:xfrm>
          <a:prstGeom prst="rect">
            <a:avLst/>
          </a:prstGeom>
          <a:noFill/>
          <a:ln>
            <a:noFill/>
          </a:ln>
        </p:spPr>
        <p:txBody>
          <a:bodyPr wrap="square" rtlCol="0">
            <a:spAutoFit/>
          </a:bodyPr>
          <a:lstStyle>
            <a:defPPr>
              <a:defRPr lang="en-US"/>
            </a:defPPr>
            <a:lvl1pPr marL="457200" indent="-457200">
              <a:buAutoNum type="arabicPeriod"/>
              <a:defRPr sz="2400">
                <a:solidFill>
                  <a:srgbClr val="003399"/>
                </a:solidFill>
                <a:latin typeface="Arial" pitchFamily="34" charset="0"/>
                <a:ea typeface="+mj-ea"/>
                <a:cs typeface="Arial" pitchFamily="34" charset="0"/>
              </a:defRPr>
            </a:lvl1pPr>
          </a:lstStyle>
          <a:p>
            <a:pPr marL="0" indent="0" algn="ctr">
              <a:buNone/>
            </a:pPr>
            <a:r>
              <a:rPr lang="en-US" sz="1800" dirty="0">
                <a:ln w="0"/>
                <a:solidFill>
                  <a:schemeClr val="tx1"/>
                </a:solidFill>
                <a:effectLst>
                  <a:outerShdw blurRad="38100" dist="19050" dir="2700000" algn="tl" rotWithShape="0">
                    <a:schemeClr val="dk1">
                      <a:alpha val="40000"/>
                    </a:schemeClr>
                  </a:outerShdw>
                </a:effectLst>
              </a:rPr>
              <a:t> 5500+</a:t>
            </a:r>
          </a:p>
          <a:p>
            <a:pPr marL="0" indent="0" algn="ctr">
              <a:buNone/>
            </a:pPr>
            <a:r>
              <a:rPr lang="en-US" sz="1400" dirty="0">
                <a:ln w="0"/>
                <a:solidFill>
                  <a:schemeClr val="tx1"/>
                </a:solidFill>
                <a:effectLst>
                  <a:outerShdw blurRad="38100" dist="19050" dir="2700000" algn="tl" rotWithShape="0">
                    <a:schemeClr val="dk1">
                      <a:alpha val="40000"/>
                    </a:schemeClr>
                  </a:outerShdw>
                </a:effectLst>
              </a:rPr>
              <a:t>Quests</a:t>
            </a:r>
            <a:endParaRPr lang="en-US" sz="1400" dirty="0">
              <a:solidFill>
                <a:schemeClr val="bg2">
                  <a:lumMod val="20000"/>
                  <a:lumOff val="80000"/>
                </a:schemeClr>
              </a:solidFill>
            </a:endParaRPr>
          </a:p>
        </p:txBody>
      </p:sp>
      <p:sp>
        <p:nvSpPr>
          <p:cNvPr id="49" name="TextBox 48"/>
          <p:cNvSpPr txBox="1"/>
          <p:nvPr/>
        </p:nvSpPr>
        <p:spPr>
          <a:xfrm>
            <a:off x="6333269" y="2409311"/>
            <a:ext cx="1538570" cy="584775"/>
          </a:xfrm>
          <a:prstGeom prst="rect">
            <a:avLst/>
          </a:prstGeom>
          <a:noFill/>
          <a:ln>
            <a:noFill/>
          </a:ln>
        </p:spPr>
        <p:txBody>
          <a:bodyPr wrap="square" rtlCol="0">
            <a:spAutoFit/>
          </a:bodyPr>
          <a:lstStyle>
            <a:defPPr>
              <a:defRPr lang="en-US"/>
            </a:defPPr>
            <a:lvl1pPr marL="457200" indent="-457200">
              <a:buAutoNum type="arabicPeriod"/>
              <a:defRPr sz="2400">
                <a:solidFill>
                  <a:srgbClr val="003399"/>
                </a:solidFill>
                <a:latin typeface="Arial" pitchFamily="34" charset="0"/>
                <a:ea typeface="+mj-ea"/>
                <a:cs typeface="Arial" pitchFamily="34" charset="0"/>
              </a:defRPr>
            </a:lvl1pPr>
          </a:lstStyle>
          <a:p>
            <a:pPr marL="0" indent="0" algn="ctr">
              <a:buNone/>
            </a:pPr>
            <a:r>
              <a:rPr lang="en-US" sz="1800" dirty="0">
                <a:ln w="0"/>
                <a:solidFill>
                  <a:schemeClr val="tx1"/>
                </a:solidFill>
                <a:effectLst>
                  <a:outerShdw blurRad="38100" dist="19050" dir="2700000" algn="tl" rotWithShape="0">
                    <a:schemeClr val="dk1">
                      <a:alpha val="40000"/>
                    </a:schemeClr>
                  </a:outerShdw>
                </a:effectLst>
              </a:rPr>
              <a:t>28,000+</a:t>
            </a:r>
          </a:p>
          <a:p>
            <a:pPr marL="0" indent="0" algn="ctr">
              <a:buNone/>
            </a:pPr>
            <a:r>
              <a:rPr lang="en-US" sz="1400" dirty="0">
                <a:ln w="0"/>
                <a:solidFill>
                  <a:schemeClr val="tx1"/>
                </a:solidFill>
                <a:effectLst>
                  <a:outerShdw blurRad="38100" dist="19050" dir="2700000" algn="tl" rotWithShape="0">
                    <a:schemeClr val="dk1">
                      <a:alpha val="40000"/>
                    </a:schemeClr>
                  </a:outerShdw>
                </a:effectLst>
              </a:rPr>
              <a:t>Photos</a:t>
            </a:r>
            <a:endParaRPr lang="en-US" sz="1400" dirty="0">
              <a:solidFill>
                <a:schemeClr val="bg2">
                  <a:lumMod val="20000"/>
                  <a:lumOff val="80000"/>
                </a:schemeClr>
              </a:solidFill>
            </a:endParaRPr>
          </a:p>
        </p:txBody>
      </p:sp>
      <p:pic>
        <p:nvPicPr>
          <p:cNvPr id="5122" name="Picture 2" descr="Image result for erc logo">
            <a:extLst>
              <a:ext uri="{FF2B5EF4-FFF2-40B4-BE49-F238E27FC236}">
                <a16:creationId xmlns:a16="http://schemas.microsoft.com/office/drawing/2014/main" id="{A6AAE794-00FB-49DD-BD70-E264A18578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0312" y="5694901"/>
            <a:ext cx="1643063" cy="108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350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997825" cy="381099"/>
          </a:xfrm>
        </p:spPr>
        <p:txBody>
          <a:bodyPr/>
          <a:lstStyle/>
          <a:p>
            <a:r>
              <a:rPr lang="en-US" sz="2400" b="1" dirty="0"/>
              <a:t>Examples - Peer-reviewed publications</a:t>
            </a:r>
          </a:p>
        </p:txBody>
      </p:sp>
      <p:sp>
        <p:nvSpPr>
          <p:cNvPr id="3" name="Content Placeholder 2"/>
          <p:cNvSpPr>
            <a:spLocks noGrp="1"/>
          </p:cNvSpPr>
          <p:nvPr>
            <p:ph idx="1"/>
          </p:nvPr>
        </p:nvSpPr>
        <p:spPr>
          <a:xfrm>
            <a:off x="179511" y="673254"/>
            <a:ext cx="8784977" cy="6021288"/>
          </a:xfrm>
        </p:spPr>
        <p:txBody>
          <a:bodyPr/>
          <a:lstStyle/>
          <a:p>
            <a:pPr marL="514350" indent="-514350" algn="just">
              <a:buFont typeface="+mj-lt"/>
              <a:buAutoNum type="arabicPeriod"/>
            </a:pPr>
            <a:r>
              <a:rPr lang="en-US" sz="2000" b="1" dirty="0"/>
              <a:t>Publications on the analysis of citizen-generated data</a:t>
            </a:r>
          </a:p>
          <a:p>
            <a:pPr lvl="1" algn="just">
              <a:buFont typeface="Wingdings" panose="05000000000000000000" pitchFamily="2" charset="2"/>
              <a:buChar char="§"/>
            </a:pPr>
            <a:r>
              <a:rPr lang="en-GB" sz="1200" dirty="0"/>
              <a:t>Salk C., Sturn T., See L. and Fritz S. (2015). Assessing quality of volunteer crowdsourcing contributions: lessons from the Cropland Capture game. </a:t>
            </a:r>
            <a:r>
              <a:rPr lang="en-GB" sz="1200" i="1" dirty="0"/>
              <a:t>International Journal of Digital Earth</a:t>
            </a:r>
            <a:r>
              <a:rPr lang="en-GB" sz="1200" dirty="0"/>
              <a:t>. </a:t>
            </a:r>
            <a:r>
              <a:rPr lang="en-GB" sz="1200" u="sng" dirty="0">
                <a:hlinkClick r:id="rId2"/>
              </a:rPr>
              <a:t>http://dx.doi.org/10.1080/17538947.2015.1039609</a:t>
            </a:r>
            <a:endParaRPr lang="en-GB" sz="1200" u="sng" dirty="0"/>
          </a:p>
          <a:p>
            <a:pPr lvl="1" algn="just">
              <a:buFont typeface="Wingdings" panose="05000000000000000000" pitchFamily="2" charset="2"/>
              <a:buChar char="§"/>
            </a:pPr>
            <a:r>
              <a:rPr lang="en-US" sz="1200" dirty="0">
                <a:ea typeface="SimSun" panose="02010600030101010101" pitchFamily="2" charset="-122"/>
              </a:rPr>
              <a:t>Salk C., Sturn T., See L., &amp; Fritz S. (2016). Local knowledge and professional background have a minimal impact on volunteer citizen science performance in a land-cover classification task. Remote Sensing 8 (10): e774. DOI:</a:t>
            </a:r>
            <a:r>
              <a:rPr lang="en-US" sz="1200" dirty="0">
                <a:ea typeface="SimSun" panose="02010600030101010101" pitchFamily="2" charset="-122"/>
                <a:hlinkClick r:id="rId3"/>
              </a:rPr>
              <a:t>10.3390/rs8090774</a:t>
            </a:r>
            <a:endParaRPr lang="en-US" sz="1200" dirty="0">
              <a:ea typeface="SimSun" panose="02010600030101010101" pitchFamily="2" charset="-122"/>
            </a:endParaRPr>
          </a:p>
          <a:p>
            <a:pPr lvl="1" algn="just">
              <a:buFont typeface="Wingdings" panose="05000000000000000000" pitchFamily="2" charset="2"/>
              <a:buChar char="§"/>
            </a:pPr>
            <a:r>
              <a:rPr lang="en-GB" sz="1200" dirty="0"/>
              <a:t>Salk C., Sturn T., See L., Fritz S. (2016). Limitations of majority agreement in crowdsourced image interpretation. </a:t>
            </a:r>
            <a:r>
              <a:rPr lang="en-GB" sz="1200" i="1" dirty="0"/>
              <a:t>Transactions in GIS.</a:t>
            </a:r>
            <a:r>
              <a:rPr lang="en-GB" sz="1200" dirty="0"/>
              <a:t> </a:t>
            </a:r>
            <a:r>
              <a:rPr lang="en-GB" sz="1200" u="sng" dirty="0">
                <a:hlinkClick r:id="rId4"/>
              </a:rPr>
              <a:t>10.1111/tgis.12194</a:t>
            </a:r>
            <a:endParaRPr lang="en-US" sz="1200" u="sng" dirty="0"/>
          </a:p>
          <a:p>
            <a:pPr lvl="1" algn="just">
              <a:buFont typeface="Wingdings" panose="05000000000000000000" pitchFamily="2" charset="2"/>
              <a:buChar char="§"/>
            </a:pPr>
            <a:r>
              <a:rPr lang="en-US" sz="1200" dirty="0"/>
              <a:t>Laso Bayas J.C., See L., Perger C., Justice C., Nakalembe C., Dempewolf J., &amp; Fritz S. (2017). Validation of Automatically Generated Global and Regional Cropland Data Sets: The Case of Tanzania. </a:t>
            </a:r>
            <a:r>
              <a:rPr lang="en-US" sz="1200" i="1" dirty="0"/>
              <a:t>Remote Sensing</a:t>
            </a:r>
            <a:r>
              <a:rPr lang="en-US" sz="1200" dirty="0"/>
              <a:t> 9 (8): e815. DOI:</a:t>
            </a:r>
            <a:r>
              <a:rPr lang="en-US" sz="1200" dirty="0">
                <a:hlinkClick r:id="rId5"/>
              </a:rPr>
              <a:t>10.3390/rs9080815</a:t>
            </a:r>
            <a:r>
              <a:rPr lang="en-US" sz="1200" dirty="0"/>
              <a:t>.</a:t>
            </a:r>
          </a:p>
          <a:p>
            <a:pPr lvl="1" algn="just">
              <a:buFont typeface="Wingdings" panose="05000000000000000000" pitchFamily="2" charset="2"/>
              <a:buChar char="§"/>
            </a:pPr>
            <a:r>
              <a:rPr lang="en-US" sz="1200" dirty="0"/>
              <a:t>Laso Bayas JC, See L, Fritz S, Sturn T, Perger C, Dürauer M, Karner M, Moorthy I, et al.(2016). </a:t>
            </a:r>
            <a:r>
              <a:rPr lang="en-US" sz="1200" i="1" dirty="0"/>
              <a:t>Crowdsourcing In-Situ Data on Land Cover and Land Use Using Gamification and Mobile Technology.</a:t>
            </a:r>
            <a:r>
              <a:rPr lang="en-US" sz="1200" dirty="0"/>
              <a:t> </a:t>
            </a:r>
            <a:r>
              <a:rPr lang="en-US" sz="1200" i="1" dirty="0"/>
              <a:t>Remote Sensing</a:t>
            </a:r>
            <a:r>
              <a:rPr lang="en-US" sz="1200" dirty="0"/>
              <a:t> 8 (11): e905. DOI:</a:t>
            </a:r>
            <a:r>
              <a:rPr lang="en-US" sz="1200" dirty="0">
                <a:hlinkClick r:id="rId6"/>
              </a:rPr>
              <a:t>10.3390/rs8110905</a:t>
            </a:r>
            <a:r>
              <a:rPr lang="en-US" sz="1200" dirty="0"/>
              <a:t>.</a:t>
            </a:r>
          </a:p>
          <a:p>
            <a:pPr marL="514350" indent="-514350" algn="just">
              <a:buFont typeface="+mj-lt"/>
              <a:buAutoNum type="arabicPeriod"/>
            </a:pPr>
            <a:r>
              <a:rPr lang="en-US" sz="2000" b="1" dirty="0"/>
              <a:t>Publications on improving LULC products</a:t>
            </a:r>
          </a:p>
          <a:p>
            <a:pPr marL="914400" lvl="1" indent="-514350" algn="just">
              <a:buFont typeface="+mj-lt"/>
              <a:buAutoNum type="alphaLcParenR"/>
            </a:pPr>
            <a:r>
              <a:rPr lang="en-US" sz="1800" dirty="0"/>
              <a:t>General peer-reviewed publications:</a:t>
            </a:r>
          </a:p>
          <a:p>
            <a:pPr marL="971550" lvl="2" indent="-171450" algn="just">
              <a:buFont typeface="Wingdings" panose="05000000000000000000" pitchFamily="2" charset="2"/>
              <a:buChar char="§"/>
            </a:pPr>
            <a:r>
              <a:rPr lang="en-US" sz="1200" dirty="0"/>
              <a:t>Fritz S, See L, van der Velde M, Nalepa RA, Perger C, Schill C, McCallum I, Schepaschenko D, et al. (2013). </a:t>
            </a:r>
            <a:r>
              <a:rPr lang="en-US" sz="1200" i="1" dirty="0"/>
              <a:t>Downgrading recent estimates of land available for biofuel production. Environmental Science &amp; Technology</a:t>
            </a:r>
            <a:r>
              <a:rPr lang="en-US" sz="1200" dirty="0"/>
              <a:t> 47 (3): 1688-1694. DOI:</a:t>
            </a:r>
            <a:r>
              <a:rPr lang="en-US" sz="1200" dirty="0">
                <a:hlinkClick r:id="rId7"/>
              </a:rPr>
              <a:t>10.1021/es303141h</a:t>
            </a:r>
            <a:r>
              <a:rPr lang="en-US" sz="1200" dirty="0"/>
              <a:t>.</a:t>
            </a:r>
          </a:p>
          <a:p>
            <a:pPr marL="971550" lvl="2" indent="-171450" algn="just">
              <a:buFont typeface="Wingdings" panose="05000000000000000000" pitchFamily="2" charset="2"/>
              <a:buChar char="§"/>
            </a:pPr>
            <a:r>
              <a:rPr lang="en-US" sz="1200" dirty="0"/>
              <a:t>Fritz S, See L, McCallum I, Bun A, Moltchanova E, Dürauer M, Perger C, Havlik P, et al.(2015).</a:t>
            </a:r>
            <a:r>
              <a:rPr lang="en-US" sz="1200" dirty="0">
                <a:solidFill>
                  <a:srgbClr val="4B4A4D"/>
                </a:solidFill>
                <a:latin typeface="Tahoma" panose="020B0604030504040204" pitchFamily="34" charset="0"/>
              </a:rPr>
              <a:t> </a:t>
            </a:r>
            <a:r>
              <a:rPr lang="en-US" sz="1200" i="1" dirty="0"/>
              <a:t>Mapping global cropland field size. Global Change Biology</a:t>
            </a:r>
            <a:r>
              <a:rPr lang="en-US" sz="1200" dirty="0">
                <a:solidFill>
                  <a:srgbClr val="4B4A4D"/>
                </a:solidFill>
                <a:latin typeface="Tahoma" panose="020B0604030504040204" pitchFamily="34" charset="0"/>
              </a:rPr>
              <a:t> </a:t>
            </a:r>
            <a:r>
              <a:rPr lang="en-US" sz="1200" dirty="0"/>
              <a:t>21 (5): 1980-1992. DOI:</a:t>
            </a:r>
            <a:r>
              <a:rPr lang="en-US" sz="1200" dirty="0">
                <a:hlinkClick r:id="rId8"/>
              </a:rPr>
              <a:t>10.1111/gcb.12838</a:t>
            </a:r>
            <a:r>
              <a:rPr lang="en-US" sz="1200" dirty="0">
                <a:solidFill>
                  <a:srgbClr val="4B4A4D"/>
                </a:solidFill>
                <a:latin typeface="Tahoma" panose="020B0604030504040204" pitchFamily="34" charset="0"/>
              </a:rPr>
              <a:t>.</a:t>
            </a:r>
          </a:p>
          <a:p>
            <a:pPr marL="914400" lvl="1" indent="-514350" algn="just">
              <a:buFont typeface="+mj-lt"/>
              <a:buAutoNum type="alphaLcParenR"/>
            </a:pPr>
            <a:r>
              <a:rPr lang="en-US" sz="1800" dirty="0"/>
              <a:t>Publications in data journals:</a:t>
            </a:r>
          </a:p>
          <a:p>
            <a:pPr marL="971550" lvl="2" indent="-171450" algn="just">
              <a:buFont typeface="Wingdings" panose="05000000000000000000" pitchFamily="2" charset="2"/>
              <a:buChar char="§"/>
            </a:pPr>
            <a:r>
              <a:rPr lang="en-US" sz="1200" dirty="0"/>
              <a:t>Laso Bayas JC, Lesiv M, Waldner F, Schucknecht A, Duerauer M, See L, Fritz S, Fraisl D, et al. (2017). A global reference database of crowdsourced cropland data collected using the Geo-Wiki platform. </a:t>
            </a:r>
            <a:r>
              <a:rPr lang="en-US" sz="1200" i="1" dirty="0"/>
              <a:t>Scientific Data</a:t>
            </a:r>
            <a:r>
              <a:rPr lang="en-US" sz="1200" dirty="0"/>
              <a:t> 4: e170136. DOI:</a:t>
            </a:r>
            <a:r>
              <a:rPr lang="en-US" sz="1200" dirty="0">
                <a:hlinkClick r:id="rId9"/>
              </a:rPr>
              <a:t>10.1038/sdata.2017.136</a:t>
            </a:r>
            <a:r>
              <a:rPr lang="en-US" sz="1200" dirty="0"/>
              <a:t>.</a:t>
            </a:r>
          </a:p>
          <a:p>
            <a:pPr marL="971550" lvl="2" indent="-171450" algn="just">
              <a:buFont typeface="Wingdings" panose="05000000000000000000" pitchFamily="2" charset="2"/>
              <a:buChar char="§"/>
            </a:pPr>
            <a:r>
              <a:rPr lang="de-AT" sz="1200" dirty="0"/>
              <a:t>Fritz S, See L, Perger C, McCallum I, Schill C, Schepaschenko D, Duerauer M, Karner M, et al.(2017). </a:t>
            </a:r>
            <a:r>
              <a:rPr lang="en-GB" sz="1200" i="1" dirty="0"/>
              <a:t>A global dataset of crowdsourced land cover and land use reference data.</a:t>
            </a:r>
            <a:r>
              <a:rPr lang="en-GB" sz="1200" dirty="0"/>
              <a:t> </a:t>
            </a:r>
            <a:r>
              <a:rPr lang="en-GB" sz="1200" i="1" dirty="0"/>
              <a:t>Scientific Data</a:t>
            </a:r>
            <a:r>
              <a:rPr lang="en-GB" sz="1200" dirty="0"/>
              <a:t> 4: p. 170075. DOI:</a:t>
            </a:r>
            <a:r>
              <a:rPr lang="en-GB" sz="1200" u="sng" dirty="0">
                <a:hlinkClick r:id="rId10"/>
              </a:rPr>
              <a:t>10.1038/sdata.2017.75</a:t>
            </a:r>
            <a:r>
              <a:rPr lang="en-GB" sz="1200" dirty="0"/>
              <a:t>. </a:t>
            </a:r>
            <a:endParaRPr lang="en-US" sz="1200" dirty="0"/>
          </a:p>
        </p:txBody>
      </p:sp>
    </p:spTree>
    <p:extLst>
      <p:ext uri="{BB962C8B-B14F-4D97-AF65-F5344CB8AC3E}">
        <p14:creationId xmlns:p14="http://schemas.microsoft.com/office/powerpoint/2010/main" val="147019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997825" cy="381099"/>
          </a:xfrm>
        </p:spPr>
        <p:txBody>
          <a:bodyPr/>
          <a:lstStyle/>
          <a:p>
            <a:r>
              <a:rPr lang="en-US" sz="2400" b="1" dirty="0"/>
              <a:t>Examples - Peer-reviewed publications</a:t>
            </a:r>
          </a:p>
        </p:txBody>
      </p:sp>
      <p:sp>
        <p:nvSpPr>
          <p:cNvPr id="3" name="Content Placeholder 2"/>
          <p:cNvSpPr>
            <a:spLocks noGrp="1"/>
          </p:cNvSpPr>
          <p:nvPr>
            <p:ph idx="1"/>
          </p:nvPr>
        </p:nvSpPr>
        <p:spPr>
          <a:xfrm>
            <a:off x="179511" y="673254"/>
            <a:ext cx="8784977" cy="6021288"/>
          </a:xfrm>
        </p:spPr>
        <p:txBody>
          <a:bodyPr/>
          <a:lstStyle/>
          <a:p>
            <a:pPr marL="514350" indent="-514350" algn="just">
              <a:buFont typeface="+mj-lt"/>
              <a:buAutoNum type="arabicPeriod"/>
            </a:pPr>
            <a:r>
              <a:rPr lang="en-US" sz="2000" b="1" dirty="0"/>
              <a:t>Publications on the analysis of citizen-generated data</a:t>
            </a:r>
          </a:p>
          <a:p>
            <a:pPr lvl="1" algn="just">
              <a:buFont typeface="Wingdings" panose="05000000000000000000" pitchFamily="2" charset="2"/>
              <a:buChar char="§"/>
            </a:pPr>
            <a:r>
              <a:rPr lang="en-GB" sz="1200" dirty="0"/>
              <a:t>Salk C., Sturn T., See L. and Fritz S. (2015). Assessing quality of volunteer crowdsourcing contributions: lessons from the Cropland Capture game. </a:t>
            </a:r>
            <a:r>
              <a:rPr lang="en-GB" sz="1200" i="1" dirty="0"/>
              <a:t>International Journal of Digital Earth</a:t>
            </a:r>
            <a:r>
              <a:rPr lang="en-GB" sz="1200" dirty="0"/>
              <a:t>. </a:t>
            </a:r>
            <a:r>
              <a:rPr lang="en-GB" sz="1200" u="sng" dirty="0">
                <a:hlinkClick r:id="rId2"/>
              </a:rPr>
              <a:t>http://dx.doi.org/10.1080/17538947.2015.1039609</a:t>
            </a:r>
            <a:endParaRPr lang="en-GB" sz="1200" u="sng" dirty="0"/>
          </a:p>
          <a:p>
            <a:pPr lvl="1" algn="just">
              <a:buFont typeface="Wingdings" panose="05000000000000000000" pitchFamily="2" charset="2"/>
              <a:buChar char="§"/>
            </a:pPr>
            <a:r>
              <a:rPr lang="en-US" sz="1200" dirty="0">
                <a:ea typeface="SimSun" panose="02010600030101010101" pitchFamily="2" charset="-122"/>
              </a:rPr>
              <a:t>Salk C., Sturn T., See L., &amp; Fritz S. (2016). Local knowledge and professional background have a minimal impact on volunteer citizen science performance in a land-cover classification task. Remote Sensing 8 (10): e774. DOI:</a:t>
            </a:r>
            <a:r>
              <a:rPr lang="en-US" sz="1200" dirty="0">
                <a:ea typeface="SimSun" panose="02010600030101010101" pitchFamily="2" charset="-122"/>
                <a:hlinkClick r:id="rId3"/>
              </a:rPr>
              <a:t>10.3390/rs8090774</a:t>
            </a:r>
            <a:endParaRPr lang="en-US" sz="1200" dirty="0">
              <a:ea typeface="SimSun" panose="02010600030101010101" pitchFamily="2" charset="-122"/>
            </a:endParaRPr>
          </a:p>
          <a:p>
            <a:pPr lvl="1" algn="just">
              <a:buFont typeface="Wingdings" panose="05000000000000000000" pitchFamily="2" charset="2"/>
              <a:buChar char="§"/>
            </a:pPr>
            <a:r>
              <a:rPr lang="en-GB" sz="1200" dirty="0"/>
              <a:t>Salk C., Sturn T., See L., Fritz S. (2016). Limitations of majority agreement in crowdsourced image interpretation. </a:t>
            </a:r>
            <a:r>
              <a:rPr lang="en-GB" sz="1200" i="1" dirty="0"/>
              <a:t>Transactions in GIS.</a:t>
            </a:r>
            <a:r>
              <a:rPr lang="en-GB" sz="1200" dirty="0"/>
              <a:t> </a:t>
            </a:r>
            <a:r>
              <a:rPr lang="en-GB" sz="1200" u="sng" dirty="0">
                <a:hlinkClick r:id="rId4"/>
              </a:rPr>
              <a:t>10.1111/tgis.12194</a:t>
            </a:r>
            <a:endParaRPr lang="en-US" sz="1200" u="sng" dirty="0"/>
          </a:p>
          <a:p>
            <a:pPr lvl="1" algn="just">
              <a:buFont typeface="Wingdings" panose="05000000000000000000" pitchFamily="2" charset="2"/>
              <a:buChar char="§"/>
            </a:pPr>
            <a:r>
              <a:rPr lang="en-US" sz="1200" dirty="0"/>
              <a:t>Laso Bayas J.C., See L., Perger C., Justice C., Nakalembe C., Dempewolf J., &amp; Fritz S. (2017). Validation of Automatically Generated Global and Regional Cropland Data Sets: The Case of Tanzania. </a:t>
            </a:r>
            <a:r>
              <a:rPr lang="en-US" sz="1200" i="1" dirty="0"/>
              <a:t>Remote Sensing</a:t>
            </a:r>
            <a:r>
              <a:rPr lang="en-US" sz="1200" dirty="0"/>
              <a:t> 9 (8): e815. DOI:</a:t>
            </a:r>
            <a:r>
              <a:rPr lang="en-US" sz="1200" dirty="0">
                <a:hlinkClick r:id="rId5"/>
              </a:rPr>
              <a:t>10.3390/rs9080815</a:t>
            </a:r>
            <a:r>
              <a:rPr lang="en-US" sz="1200" dirty="0"/>
              <a:t>.</a:t>
            </a:r>
          </a:p>
          <a:p>
            <a:pPr lvl="1" algn="just">
              <a:buFont typeface="Wingdings" panose="05000000000000000000" pitchFamily="2" charset="2"/>
              <a:buChar char="§"/>
            </a:pPr>
            <a:r>
              <a:rPr lang="en-US" sz="1200" dirty="0">
                <a:highlight>
                  <a:srgbClr val="FFFF00"/>
                </a:highlight>
              </a:rPr>
              <a:t>Laso Bayas JC, See L, Fritz S, Sturn T, Perger C, Dürauer M, Karner M, Moorthy I, et al.(2016). </a:t>
            </a:r>
            <a:r>
              <a:rPr lang="en-US" sz="1200" i="1" dirty="0">
                <a:highlight>
                  <a:srgbClr val="FFFF00"/>
                </a:highlight>
              </a:rPr>
              <a:t>Crowdsourcing In-Situ Data on Land Cover and Land Use Using Gamification and Mobile Technology.</a:t>
            </a:r>
            <a:r>
              <a:rPr lang="en-US" sz="1200" dirty="0">
                <a:highlight>
                  <a:srgbClr val="FFFF00"/>
                </a:highlight>
              </a:rPr>
              <a:t> </a:t>
            </a:r>
            <a:r>
              <a:rPr lang="en-US" sz="1200" i="1" dirty="0">
                <a:highlight>
                  <a:srgbClr val="FFFF00"/>
                </a:highlight>
              </a:rPr>
              <a:t>Remote Sensing</a:t>
            </a:r>
            <a:r>
              <a:rPr lang="en-US" sz="1200" dirty="0">
                <a:highlight>
                  <a:srgbClr val="FFFF00"/>
                </a:highlight>
              </a:rPr>
              <a:t> 8 (11): e905. DOI:</a:t>
            </a:r>
            <a:r>
              <a:rPr lang="en-US" sz="1200" dirty="0">
                <a:highlight>
                  <a:srgbClr val="FFFF00"/>
                </a:highlight>
                <a:hlinkClick r:id="rId6"/>
              </a:rPr>
              <a:t>10.3390/rs8110905</a:t>
            </a:r>
            <a:r>
              <a:rPr lang="en-US" sz="1200" dirty="0">
                <a:highlight>
                  <a:srgbClr val="FFFF00"/>
                </a:highlight>
              </a:rPr>
              <a:t>.</a:t>
            </a:r>
          </a:p>
          <a:p>
            <a:pPr marL="514350" indent="-514350" algn="just">
              <a:buFont typeface="+mj-lt"/>
              <a:buAutoNum type="arabicPeriod"/>
            </a:pPr>
            <a:r>
              <a:rPr lang="en-US" sz="2000" b="1" dirty="0"/>
              <a:t>Publications on improving LULC products</a:t>
            </a:r>
          </a:p>
          <a:p>
            <a:pPr marL="914400" lvl="1" indent="-514350" algn="just">
              <a:buFont typeface="+mj-lt"/>
              <a:buAutoNum type="alphaLcParenR"/>
            </a:pPr>
            <a:r>
              <a:rPr lang="en-US" sz="1800" dirty="0"/>
              <a:t>General peer-reviewed publications:</a:t>
            </a:r>
          </a:p>
          <a:p>
            <a:pPr marL="971550" lvl="2" indent="-171450" algn="just">
              <a:buFont typeface="Wingdings" panose="05000000000000000000" pitchFamily="2" charset="2"/>
              <a:buChar char="§"/>
            </a:pPr>
            <a:r>
              <a:rPr lang="en-US" sz="1200" dirty="0">
                <a:highlight>
                  <a:srgbClr val="FFFF00"/>
                </a:highlight>
              </a:rPr>
              <a:t>Fritz S, See L, van der Velde M, Nalepa RA, Perger C, Schill C, McCallum I, Schepaschenko D, et al. (2013). </a:t>
            </a:r>
            <a:r>
              <a:rPr lang="en-US" sz="1200" i="1" dirty="0">
                <a:highlight>
                  <a:srgbClr val="FFFF00"/>
                </a:highlight>
              </a:rPr>
              <a:t>Downgrading recent estimates of land available for biofuel production. Environmental Science &amp; Technology</a:t>
            </a:r>
            <a:r>
              <a:rPr lang="en-US" sz="1200" dirty="0">
                <a:highlight>
                  <a:srgbClr val="FFFF00"/>
                </a:highlight>
              </a:rPr>
              <a:t> 47 (3): 1688-1694. DOI:</a:t>
            </a:r>
            <a:r>
              <a:rPr lang="en-US" sz="1200" dirty="0">
                <a:highlight>
                  <a:srgbClr val="FFFF00"/>
                </a:highlight>
                <a:hlinkClick r:id="rId7"/>
              </a:rPr>
              <a:t>10.1021/es303141h</a:t>
            </a:r>
            <a:r>
              <a:rPr lang="en-US" sz="1200" dirty="0">
                <a:highlight>
                  <a:srgbClr val="FFFF00"/>
                </a:highlight>
              </a:rPr>
              <a:t>.</a:t>
            </a:r>
          </a:p>
          <a:p>
            <a:pPr marL="971550" lvl="2" indent="-171450" algn="just">
              <a:buFont typeface="Wingdings" panose="05000000000000000000" pitchFamily="2" charset="2"/>
              <a:buChar char="§"/>
            </a:pPr>
            <a:r>
              <a:rPr lang="en-US" sz="1200" dirty="0">
                <a:highlight>
                  <a:srgbClr val="FFFF00"/>
                </a:highlight>
              </a:rPr>
              <a:t>Fritz S, See L, McCallum I, Bun A, Moltchanova E, Dürauer M, Perger C, Havlik P, et al.(2015).</a:t>
            </a:r>
            <a:r>
              <a:rPr lang="en-US" sz="1200" dirty="0">
                <a:solidFill>
                  <a:srgbClr val="4B4A4D"/>
                </a:solidFill>
                <a:highlight>
                  <a:srgbClr val="FFFF00"/>
                </a:highlight>
                <a:latin typeface="Tahoma" panose="020B0604030504040204" pitchFamily="34" charset="0"/>
              </a:rPr>
              <a:t> </a:t>
            </a:r>
            <a:r>
              <a:rPr lang="en-US" sz="1200" i="1" dirty="0">
                <a:highlight>
                  <a:srgbClr val="FFFF00"/>
                </a:highlight>
              </a:rPr>
              <a:t>Mapping global cropland field size. Global Change Biology</a:t>
            </a:r>
            <a:r>
              <a:rPr lang="en-US" sz="1200" dirty="0">
                <a:solidFill>
                  <a:srgbClr val="4B4A4D"/>
                </a:solidFill>
                <a:highlight>
                  <a:srgbClr val="FFFF00"/>
                </a:highlight>
                <a:latin typeface="Tahoma" panose="020B0604030504040204" pitchFamily="34" charset="0"/>
              </a:rPr>
              <a:t> </a:t>
            </a:r>
            <a:r>
              <a:rPr lang="en-US" sz="1200" dirty="0">
                <a:highlight>
                  <a:srgbClr val="FFFF00"/>
                </a:highlight>
              </a:rPr>
              <a:t>21 (5): 1980-1992. DOI:</a:t>
            </a:r>
            <a:r>
              <a:rPr lang="en-US" sz="1200" dirty="0">
                <a:highlight>
                  <a:srgbClr val="FFFF00"/>
                </a:highlight>
                <a:hlinkClick r:id="rId8"/>
              </a:rPr>
              <a:t>10.1111/gcb.12838</a:t>
            </a:r>
            <a:r>
              <a:rPr lang="en-US" sz="1200" dirty="0">
                <a:solidFill>
                  <a:srgbClr val="4B4A4D"/>
                </a:solidFill>
                <a:highlight>
                  <a:srgbClr val="FFFF00"/>
                </a:highlight>
                <a:latin typeface="Tahoma" panose="020B0604030504040204" pitchFamily="34" charset="0"/>
              </a:rPr>
              <a:t>.</a:t>
            </a:r>
          </a:p>
          <a:p>
            <a:pPr marL="914400" lvl="1" indent="-514350" algn="just">
              <a:buFont typeface="+mj-lt"/>
              <a:buAutoNum type="alphaLcParenR"/>
            </a:pPr>
            <a:r>
              <a:rPr lang="en-US" sz="1800" dirty="0"/>
              <a:t>Publications in data journals:</a:t>
            </a:r>
          </a:p>
          <a:p>
            <a:pPr marL="971550" lvl="2" indent="-171450" algn="just">
              <a:buFont typeface="Wingdings" panose="05000000000000000000" pitchFamily="2" charset="2"/>
              <a:buChar char="§"/>
            </a:pPr>
            <a:r>
              <a:rPr lang="en-US" sz="1200" dirty="0">
                <a:highlight>
                  <a:srgbClr val="FFFF00"/>
                </a:highlight>
              </a:rPr>
              <a:t>Laso Bayas JC, Lesiv M, Waldner F, Schucknecht A, Duerauer M, See L, Fritz S, Fraisl D, et al. (2017). A global reference database of crowdsourced cropland data collected using the Geo-Wiki platform. </a:t>
            </a:r>
            <a:r>
              <a:rPr lang="en-US" sz="1200" i="1" dirty="0">
                <a:highlight>
                  <a:srgbClr val="FFFF00"/>
                </a:highlight>
              </a:rPr>
              <a:t>Scientific Data</a:t>
            </a:r>
            <a:r>
              <a:rPr lang="en-US" sz="1200" dirty="0">
                <a:highlight>
                  <a:srgbClr val="FFFF00"/>
                </a:highlight>
              </a:rPr>
              <a:t> 4: e170136. DOI:</a:t>
            </a:r>
            <a:r>
              <a:rPr lang="en-US" sz="1200" dirty="0">
                <a:highlight>
                  <a:srgbClr val="FFFF00"/>
                </a:highlight>
                <a:hlinkClick r:id="rId9"/>
              </a:rPr>
              <a:t>10.1038/sdata.2017.136</a:t>
            </a:r>
            <a:r>
              <a:rPr lang="en-US" sz="1200" dirty="0">
                <a:highlight>
                  <a:srgbClr val="FFFF00"/>
                </a:highlight>
              </a:rPr>
              <a:t>.</a:t>
            </a:r>
          </a:p>
          <a:p>
            <a:pPr marL="971550" lvl="2" indent="-171450" algn="just">
              <a:buFont typeface="Wingdings" panose="05000000000000000000" pitchFamily="2" charset="2"/>
              <a:buChar char="§"/>
            </a:pPr>
            <a:r>
              <a:rPr lang="de-AT" sz="1200" dirty="0"/>
              <a:t>Fritz S, See L, Perger C, McCallum I, Schill C, Schepaschenko D, Duerauer M, Karner M, et al.(2017). </a:t>
            </a:r>
            <a:r>
              <a:rPr lang="en-GB" sz="1200" i="1" dirty="0"/>
              <a:t>A global dataset of crowdsourced land cover and land use reference data.</a:t>
            </a:r>
            <a:r>
              <a:rPr lang="en-GB" sz="1200" dirty="0"/>
              <a:t> </a:t>
            </a:r>
            <a:r>
              <a:rPr lang="en-GB" sz="1200" i="1" dirty="0"/>
              <a:t>Scientific Data</a:t>
            </a:r>
            <a:r>
              <a:rPr lang="en-GB" sz="1200" dirty="0"/>
              <a:t> 4: p. 170075. DOI:</a:t>
            </a:r>
            <a:r>
              <a:rPr lang="en-GB" sz="1200" u="sng" dirty="0">
                <a:hlinkClick r:id="rId10"/>
              </a:rPr>
              <a:t>10.1038/sdata.2017.75</a:t>
            </a:r>
            <a:r>
              <a:rPr lang="en-GB" sz="1200" dirty="0"/>
              <a:t>. </a:t>
            </a:r>
            <a:endParaRPr lang="en-US" sz="1200" dirty="0"/>
          </a:p>
        </p:txBody>
      </p:sp>
    </p:spTree>
    <p:extLst>
      <p:ext uri="{BB962C8B-B14F-4D97-AF65-F5344CB8AC3E}">
        <p14:creationId xmlns:p14="http://schemas.microsoft.com/office/powerpoint/2010/main" val="2385805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996952"/>
            <a:ext cx="7997825" cy="1143000"/>
          </a:xfrm>
        </p:spPr>
        <p:txBody>
          <a:bodyPr/>
          <a:lstStyle/>
          <a:p>
            <a:r>
              <a:rPr lang="en-US" b="1" dirty="0"/>
              <a:t>Publications on the analysis of citizen-generated </a:t>
            </a:r>
            <a:r>
              <a:rPr lang="en-US" b="1" dirty="0" smtClean="0"/>
              <a:t>data</a:t>
            </a:r>
            <a:br>
              <a:rPr lang="en-US" b="1" dirty="0" smtClean="0"/>
            </a:br>
            <a:r>
              <a:rPr lang="en-US" b="1" dirty="0"/>
              <a:t/>
            </a:r>
            <a:br>
              <a:rPr lang="en-US" b="1" dirty="0"/>
            </a:br>
            <a:r>
              <a:rPr lang="en-US" b="1" dirty="0" err="1" smtClean="0"/>
              <a:t>Fotoquest</a:t>
            </a:r>
            <a:r>
              <a:rPr lang="en-US" b="1" dirty="0" smtClean="0"/>
              <a:t> go</a:t>
            </a:r>
            <a:r>
              <a:rPr lang="en-US" b="1" dirty="0"/>
              <a:t/>
            </a:r>
            <a:br>
              <a:rPr lang="en-US" b="1" dirty="0"/>
            </a:br>
            <a:endParaRPr lang="en-US" dirty="0"/>
          </a:p>
        </p:txBody>
      </p:sp>
    </p:spTree>
    <p:extLst>
      <p:ext uri="{BB962C8B-B14F-4D97-AF65-F5344CB8AC3E}">
        <p14:creationId xmlns:p14="http://schemas.microsoft.com/office/powerpoint/2010/main" val="1115133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64445" y="2412143"/>
            <a:ext cx="2834175" cy="212563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1636" y="179895"/>
            <a:ext cx="2699792" cy="202484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621" y="2415073"/>
            <a:ext cx="2830268" cy="212270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6398" y="4720469"/>
            <a:ext cx="2830268" cy="212270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6176" y="2381537"/>
            <a:ext cx="2830268" cy="2122701"/>
          </a:xfrm>
          <a:prstGeom prst="rect">
            <a:avLst/>
          </a:prstGeom>
        </p:spPr>
      </p:pic>
      <p:sp>
        <p:nvSpPr>
          <p:cNvPr id="9" name="TextBox 8"/>
          <p:cNvSpPr txBox="1"/>
          <p:nvPr/>
        </p:nvSpPr>
        <p:spPr>
          <a:xfrm>
            <a:off x="498346" y="676974"/>
            <a:ext cx="2186817" cy="954107"/>
          </a:xfrm>
          <a:prstGeom prst="rect">
            <a:avLst/>
          </a:prstGeom>
          <a:noFill/>
        </p:spPr>
        <p:txBody>
          <a:bodyPr wrap="none" rtlCol="0">
            <a:spAutoFit/>
          </a:bodyPr>
          <a:lstStyle/>
          <a:p>
            <a:pPr algn="ctr"/>
            <a:r>
              <a:rPr lang="en-US" sz="2800" dirty="0" smtClean="0"/>
              <a:t>LUCAS </a:t>
            </a:r>
          </a:p>
          <a:p>
            <a:pPr algn="ctr"/>
            <a:r>
              <a:rPr lang="en-US" sz="2800" dirty="0" smtClean="0"/>
              <a:t>photographs</a:t>
            </a:r>
            <a:endParaRPr lang="en-US" sz="2800" dirty="0"/>
          </a:p>
        </p:txBody>
      </p:sp>
      <p:grpSp>
        <p:nvGrpSpPr>
          <p:cNvPr id="18" name="Group 17"/>
          <p:cNvGrpSpPr/>
          <p:nvPr/>
        </p:nvGrpSpPr>
        <p:grpSpPr>
          <a:xfrm>
            <a:off x="176621" y="154425"/>
            <a:ext cx="3301418" cy="2370130"/>
            <a:chOff x="174807" y="85613"/>
            <a:chExt cx="3301418" cy="2370130"/>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807" y="85613"/>
              <a:ext cx="2872715" cy="2154536"/>
            </a:xfrm>
            <a:prstGeom prst="rect">
              <a:avLst/>
            </a:prstGeom>
          </p:spPr>
        </p:pic>
        <p:sp>
          <p:nvSpPr>
            <p:cNvPr id="15" name="Right Arrow 14"/>
            <p:cNvSpPr/>
            <p:nvPr/>
          </p:nvSpPr>
          <p:spPr>
            <a:xfrm rot="2402199">
              <a:off x="2810268" y="2161136"/>
              <a:ext cx="665957" cy="29460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5555077" y="85613"/>
            <a:ext cx="3409573" cy="2136831"/>
            <a:chOff x="5555077" y="85613"/>
            <a:chExt cx="3409573" cy="2136831"/>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5542" y="85613"/>
              <a:ext cx="2849108" cy="2136831"/>
            </a:xfrm>
            <a:prstGeom prst="rect">
              <a:avLst/>
            </a:prstGeom>
          </p:spPr>
        </p:pic>
        <p:sp>
          <p:nvSpPr>
            <p:cNvPr id="16" name="Right Arrow 15"/>
            <p:cNvSpPr/>
            <p:nvPr/>
          </p:nvSpPr>
          <p:spPr>
            <a:xfrm>
              <a:off x="5555077" y="179895"/>
              <a:ext cx="689000" cy="2979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115542" y="4365104"/>
            <a:ext cx="2870902" cy="2451404"/>
            <a:chOff x="6115542" y="4365104"/>
            <a:chExt cx="2870902" cy="2451404"/>
          </a:xfrm>
        </p:grpSpPr>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5542" y="4663331"/>
              <a:ext cx="2870902" cy="2153177"/>
            </a:xfrm>
            <a:prstGeom prst="rect">
              <a:avLst/>
            </a:prstGeom>
          </p:spPr>
        </p:pic>
        <p:sp>
          <p:nvSpPr>
            <p:cNvPr id="19" name="Down Arrow 18"/>
            <p:cNvSpPr/>
            <p:nvPr/>
          </p:nvSpPr>
          <p:spPr>
            <a:xfrm>
              <a:off x="7452320" y="4365104"/>
              <a:ext cx="288032" cy="57606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134174" y="4375299"/>
            <a:ext cx="2872715" cy="2426808"/>
            <a:chOff x="134174" y="4375299"/>
            <a:chExt cx="2872715" cy="2426808"/>
          </a:xfrm>
        </p:grpSpPr>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174" y="4647571"/>
              <a:ext cx="2872715" cy="2154536"/>
            </a:xfrm>
            <a:prstGeom prst="rect">
              <a:avLst/>
            </a:prstGeom>
          </p:spPr>
        </p:pic>
        <p:sp>
          <p:nvSpPr>
            <p:cNvPr id="20" name="Down Arrow 19"/>
            <p:cNvSpPr/>
            <p:nvPr/>
          </p:nvSpPr>
          <p:spPr>
            <a:xfrm>
              <a:off x="899592" y="4375299"/>
              <a:ext cx="288032" cy="57606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424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1148" y="2060848"/>
            <a:ext cx="8502302" cy="2573065"/>
          </a:xfrm>
          <a:prstGeom prst="rect">
            <a:avLst/>
          </a:prstGeom>
        </p:spPr>
      </p:pic>
    </p:spTree>
    <p:extLst>
      <p:ext uri="{BB962C8B-B14F-4D97-AF65-F5344CB8AC3E}">
        <p14:creationId xmlns:p14="http://schemas.microsoft.com/office/powerpoint/2010/main" val="3257494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76450" y="2132856"/>
            <a:ext cx="5398026" cy="2410569"/>
          </a:xfrm>
          <a:prstGeom prst="rect">
            <a:avLst/>
          </a:prstGeom>
        </p:spPr>
      </p:pic>
    </p:spTree>
    <p:extLst>
      <p:ext uri="{BB962C8B-B14F-4D97-AF65-F5344CB8AC3E}">
        <p14:creationId xmlns:p14="http://schemas.microsoft.com/office/powerpoint/2010/main" val="21318429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199752"/>
            <a:ext cx="9252520" cy="2696098"/>
          </a:xfrm>
          <a:prstGeom prst="rect">
            <a:avLst/>
          </a:prstGeom>
        </p:spPr>
      </p:pic>
    </p:spTree>
    <p:extLst>
      <p:ext uri="{BB962C8B-B14F-4D97-AF65-F5344CB8AC3E}">
        <p14:creationId xmlns:p14="http://schemas.microsoft.com/office/powerpoint/2010/main" val="3100165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FotoQuest</a:t>
            </a:r>
            <a:r>
              <a:rPr lang="en-US" dirty="0" smtClean="0"/>
              <a:t> directly on the point,</a:t>
            </a:r>
            <a:br>
              <a:rPr lang="en-US" dirty="0" smtClean="0"/>
            </a:br>
            <a:r>
              <a:rPr lang="en-US" dirty="0" smtClean="0"/>
              <a:t>LUCAS surveyor is far off</a:t>
            </a:r>
            <a:endParaRPr lang="en-US" dirty="0"/>
          </a:p>
        </p:txBody>
      </p:sp>
      <p:pic>
        <p:nvPicPr>
          <p:cNvPr id="4" name="Content Placeholder 3" descr="SuperScreenshot 2017-11-14 8-26-44.png"/>
          <p:cNvPicPr>
            <a:picLocks noGrp="1" noChangeAspect="1"/>
          </p:cNvPicPr>
          <p:nvPr>
            <p:ph idx="1"/>
          </p:nvPr>
        </p:nvPicPr>
        <p:blipFill>
          <a:blip r:embed="rId2">
            <a:extLst>
              <a:ext uri="{28A0092B-C50C-407E-A947-70E740481C1C}">
                <a14:useLocalDpi xmlns:a14="http://schemas.microsoft.com/office/drawing/2010/main" val="0"/>
              </a:ext>
            </a:extLst>
          </a:blip>
          <a:srcRect l="-7912" r="-7912"/>
          <a:stretch>
            <a:fillRect/>
          </a:stretch>
        </p:blipFill>
        <p:spPr>
          <a:xfrm>
            <a:off x="684213" y="1711349"/>
            <a:ext cx="7997825" cy="4525963"/>
          </a:xfrm>
        </p:spPr>
      </p:pic>
    </p:spTree>
    <p:extLst>
      <p:ext uri="{BB962C8B-B14F-4D97-AF65-F5344CB8AC3E}">
        <p14:creationId xmlns:p14="http://schemas.microsoft.com/office/powerpoint/2010/main" val="1928870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FotoQuest</a:t>
            </a:r>
            <a:r>
              <a:rPr lang="en-US" smtClean="0"/>
              <a:t> Go Quality </a:t>
            </a:r>
            <a:r>
              <a:rPr lang="en-US" dirty="0" smtClean="0"/>
              <a:t>Check</a:t>
            </a:r>
            <a:endParaRPr lang="en-US" dirty="0"/>
          </a:p>
        </p:txBody>
      </p:sp>
      <p:sp>
        <p:nvSpPr>
          <p:cNvPr id="3" name="Content Placeholder 2"/>
          <p:cNvSpPr>
            <a:spLocks noGrp="1"/>
          </p:cNvSpPr>
          <p:nvPr>
            <p:ph idx="1"/>
          </p:nvPr>
        </p:nvSpPr>
        <p:spPr/>
        <p:txBody>
          <a:bodyPr/>
          <a:lstStyle/>
          <a:p>
            <a:r>
              <a:rPr lang="en-US" dirty="0" smtClean="0"/>
              <a:t>First 1 Euro locked </a:t>
            </a:r>
          </a:p>
          <a:p>
            <a:r>
              <a:rPr lang="en-US" dirty="0" smtClean="0"/>
              <a:t>Every submission needs to be approved</a:t>
            </a:r>
          </a:p>
          <a:p>
            <a:r>
              <a:rPr lang="en-US" dirty="0" smtClean="0"/>
              <a:t>Users get feedback on where to improve</a:t>
            </a:r>
          </a:p>
          <a:p>
            <a:r>
              <a:rPr lang="en-US" dirty="0" smtClean="0"/>
              <a:t>Feedback via app and email</a:t>
            </a:r>
          </a:p>
          <a:p>
            <a:r>
              <a:rPr lang="en-US" dirty="0" smtClean="0"/>
              <a:t>We get a better idea of the causes of error</a:t>
            </a:r>
          </a:p>
          <a:p>
            <a:endParaRPr lang="en-US" dirty="0"/>
          </a:p>
          <a:p>
            <a:r>
              <a:rPr lang="en-US" dirty="0" smtClean="0"/>
              <a:t>Examples:</a:t>
            </a:r>
            <a:endParaRPr lang="en-US" dirty="0"/>
          </a:p>
        </p:txBody>
      </p:sp>
    </p:spTree>
    <p:extLst>
      <p:ext uri="{BB962C8B-B14F-4D97-AF65-F5344CB8AC3E}">
        <p14:creationId xmlns:p14="http://schemas.microsoft.com/office/powerpoint/2010/main" val="3022352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080A-95C4-49C0-B5B2-F1DC612DACFB}"/>
              </a:ext>
            </a:extLst>
          </p:cNvPr>
          <p:cNvSpPr>
            <a:spLocks noGrp="1"/>
          </p:cNvSpPr>
          <p:nvPr>
            <p:ph type="title"/>
          </p:nvPr>
        </p:nvSpPr>
        <p:spPr/>
        <p:txBody>
          <a:bodyPr/>
          <a:lstStyle/>
          <a:p>
            <a:pPr algn="ctr"/>
            <a:r>
              <a:rPr lang="en-US" dirty="0"/>
              <a:t>International Institute for Applied Systems Analysis - IIASA</a:t>
            </a:r>
          </a:p>
        </p:txBody>
      </p:sp>
      <p:pic>
        <p:nvPicPr>
          <p:cNvPr id="4"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47664" y="1700808"/>
            <a:ext cx="6480720" cy="4866623"/>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646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Well comparable pictures to LUCAS, mistake on </a:t>
            </a:r>
            <a:r>
              <a:rPr lang="en-US" sz="3600" dirty="0" err="1" smtClean="0"/>
              <a:t>landuse</a:t>
            </a:r>
            <a:r>
              <a:rPr lang="en-US" sz="3600" dirty="0" smtClean="0"/>
              <a:t> (user chose forestry</a:t>
            </a:r>
            <a:r>
              <a:rPr lang="en-US" dirty="0" smtClean="0"/>
              <a:t>)</a:t>
            </a:r>
            <a:endParaRPr lang="en-US" dirty="0"/>
          </a:p>
        </p:txBody>
      </p:sp>
      <p:pic>
        <p:nvPicPr>
          <p:cNvPr id="4" name="Content Placeholder 3" descr="SuperScreenshot 2017-11-14 8-38-16.png"/>
          <p:cNvPicPr>
            <a:picLocks noGrp="1" noChangeAspect="1"/>
          </p:cNvPicPr>
          <p:nvPr>
            <p:ph idx="1"/>
          </p:nvPr>
        </p:nvPicPr>
        <p:blipFill>
          <a:blip r:embed="rId2">
            <a:extLst>
              <a:ext uri="{28A0092B-C50C-407E-A947-70E740481C1C}">
                <a14:useLocalDpi xmlns:a14="http://schemas.microsoft.com/office/drawing/2010/main" val="0"/>
              </a:ext>
            </a:extLst>
          </a:blip>
          <a:srcRect l="-7912" r="-7912"/>
          <a:stretch>
            <a:fillRect/>
          </a:stretch>
        </p:blipFill>
        <p:spPr/>
      </p:pic>
    </p:spTree>
    <p:extLst>
      <p:ext uri="{BB962C8B-B14F-4D97-AF65-F5344CB8AC3E}">
        <p14:creationId xmlns:p14="http://schemas.microsoft.com/office/powerpoint/2010/main" val="3938060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FotoQuest</a:t>
            </a:r>
            <a:r>
              <a:rPr lang="en-US" dirty="0" smtClean="0"/>
              <a:t> Go Questionnaire</a:t>
            </a:r>
            <a:endParaRPr lang="en-US" dirty="0"/>
          </a:p>
        </p:txBody>
      </p:sp>
      <p:sp>
        <p:nvSpPr>
          <p:cNvPr id="3" name="Content Placeholder 2"/>
          <p:cNvSpPr>
            <a:spLocks noGrp="1"/>
          </p:cNvSpPr>
          <p:nvPr>
            <p:ph idx="1"/>
          </p:nvPr>
        </p:nvSpPr>
        <p:spPr>
          <a:xfrm>
            <a:off x="179512" y="1600201"/>
            <a:ext cx="7920880" cy="4205064"/>
          </a:xfrm>
        </p:spPr>
        <p:txBody>
          <a:bodyPr/>
          <a:lstStyle/>
          <a:p>
            <a:r>
              <a:rPr lang="en-US" sz="2400" dirty="0" smtClean="0"/>
              <a:t>I find the app user friendly:        </a:t>
            </a:r>
            <a:r>
              <a:rPr lang="en-US" sz="2400" b="1" dirty="0" smtClean="0"/>
              <a:t>4.1</a:t>
            </a:r>
          </a:p>
          <a:p>
            <a:r>
              <a:rPr lang="en-US" sz="2400" dirty="0" smtClean="0"/>
              <a:t>Using this app, I am happy to contribute to scientific research:        </a:t>
            </a:r>
            <a:r>
              <a:rPr lang="en-US" sz="2400" b="1" dirty="0" smtClean="0"/>
              <a:t>4.7</a:t>
            </a:r>
          </a:p>
          <a:p>
            <a:r>
              <a:rPr lang="en-US" sz="2400" dirty="0" smtClean="0"/>
              <a:t>Using this app I can discover new landscapes:      </a:t>
            </a:r>
            <a:r>
              <a:rPr lang="en-US" sz="2400" b="1" dirty="0" smtClean="0"/>
              <a:t>4.3</a:t>
            </a:r>
          </a:p>
          <a:p>
            <a:r>
              <a:rPr lang="en-US" sz="2400" dirty="0" smtClean="0"/>
              <a:t>I have fun while using the app:        </a:t>
            </a:r>
            <a:r>
              <a:rPr lang="en-US" sz="2400" b="1" dirty="0" smtClean="0"/>
              <a:t>4.2</a:t>
            </a:r>
          </a:p>
          <a:p>
            <a:r>
              <a:rPr lang="en-US" sz="2400" dirty="0" smtClean="0"/>
              <a:t>I have a strong interest in nature:      </a:t>
            </a:r>
            <a:r>
              <a:rPr lang="en-US" sz="2400" b="1" dirty="0" smtClean="0"/>
              <a:t>4.5</a:t>
            </a:r>
          </a:p>
          <a:p>
            <a:r>
              <a:rPr lang="en-US" sz="2400" dirty="0" smtClean="0"/>
              <a:t>I find this project interesting:        </a:t>
            </a:r>
            <a:r>
              <a:rPr lang="en-US" sz="2400" b="1" dirty="0" smtClean="0"/>
              <a:t>4.6</a:t>
            </a:r>
          </a:p>
          <a:p>
            <a:r>
              <a:rPr lang="en-US" sz="2400" dirty="0" smtClean="0"/>
              <a:t>I enjoy being in the outdoors:       </a:t>
            </a:r>
            <a:r>
              <a:rPr lang="en-US" sz="2400" b="1" dirty="0" smtClean="0"/>
              <a:t>4.6</a:t>
            </a:r>
          </a:p>
          <a:p>
            <a:r>
              <a:rPr lang="en-US" sz="2400" dirty="0" smtClean="0"/>
              <a:t>I am excited by the possibility of winning a prize:       </a:t>
            </a:r>
            <a:r>
              <a:rPr lang="en-US" sz="2400" b="1" dirty="0" smtClean="0"/>
              <a:t>4.1</a:t>
            </a:r>
            <a:endParaRPr lang="en-US" sz="2400" b="1" dirty="0"/>
          </a:p>
        </p:txBody>
      </p:sp>
      <p:pic>
        <p:nvPicPr>
          <p:cNvPr id="4" name="Picture 3" descr="14576523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1556792"/>
            <a:ext cx="360040" cy="342638"/>
          </a:xfrm>
          <a:prstGeom prst="rect">
            <a:avLst/>
          </a:prstGeom>
        </p:spPr>
      </p:pic>
      <p:pic>
        <p:nvPicPr>
          <p:cNvPr id="5" name="Picture 4" descr="14576523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728" y="2420888"/>
            <a:ext cx="360040" cy="342638"/>
          </a:xfrm>
          <a:prstGeom prst="rect">
            <a:avLst/>
          </a:prstGeom>
        </p:spPr>
      </p:pic>
      <p:pic>
        <p:nvPicPr>
          <p:cNvPr id="6" name="Picture 5" descr="14576523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2852936"/>
            <a:ext cx="360040" cy="342638"/>
          </a:xfrm>
          <a:prstGeom prst="rect">
            <a:avLst/>
          </a:prstGeom>
        </p:spPr>
      </p:pic>
      <p:pic>
        <p:nvPicPr>
          <p:cNvPr id="7" name="Picture 6" descr="14576523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3284984"/>
            <a:ext cx="360040" cy="342638"/>
          </a:xfrm>
          <a:prstGeom prst="rect">
            <a:avLst/>
          </a:prstGeom>
        </p:spPr>
      </p:pic>
      <p:pic>
        <p:nvPicPr>
          <p:cNvPr id="8" name="Picture 7" descr="14576523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3717032"/>
            <a:ext cx="360040" cy="342638"/>
          </a:xfrm>
          <a:prstGeom prst="rect">
            <a:avLst/>
          </a:prstGeom>
        </p:spPr>
      </p:pic>
      <p:pic>
        <p:nvPicPr>
          <p:cNvPr id="9" name="Picture 8" descr="14576523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4149080"/>
            <a:ext cx="360040" cy="342638"/>
          </a:xfrm>
          <a:prstGeom prst="rect">
            <a:avLst/>
          </a:prstGeom>
        </p:spPr>
      </p:pic>
      <p:pic>
        <p:nvPicPr>
          <p:cNvPr id="10" name="Picture 9" descr="14576523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4581128"/>
            <a:ext cx="360040" cy="342638"/>
          </a:xfrm>
          <a:prstGeom prst="rect">
            <a:avLst/>
          </a:prstGeom>
        </p:spPr>
      </p:pic>
      <p:pic>
        <p:nvPicPr>
          <p:cNvPr id="11" name="Picture 10" descr="145765230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5013176"/>
            <a:ext cx="360040" cy="342638"/>
          </a:xfrm>
          <a:prstGeom prst="rect">
            <a:avLst/>
          </a:prstGeom>
        </p:spPr>
      </p:pic>
    </p:spTree>
    <p:extLst>
      <p:ext uri="{BB962C8B-B14F-4D97-AF65-F5344CB8AC3E}">
        <p14:creationId xmlns:p14="http://schemas.microsoft.com/office/powerpoint/2010/main" val="3243719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8520" y="886910"/>
            <a:ext cx="9870976" cy="5584062"/>
          </a:xfrm>
          <a:prstGeom prst="rect">
            <a:avLst/>
          </a:prstGeom>
        </p:spPr>
      </p:pic>
    </p:spTree>
    <p:extLst>
      <p:ext uri="{BB962C8B-B14F-4D97-AF65-F5344CB8AC3E}">
        <p14:creationId xmlns:p14="http://schemas.microsoft.com/office/powerpoint/2010/main" val="1859653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659388"/>
            <a:ext cx="7997825" cy="1143000"/>
          </a:xfrm>
        </p:spPr>
        <p:txBody>
          <a:bodyPr/>
          <a:lstStyle/>
          <a:p>
            <a:pPr marL="514350" indent="-514350"/>
            <a:r>
              <a:rPr lang="en-US" b="1" dirty="0"/>
              <a:t>Publications on improving LULC products</a:t>
            </a:r>
            <a:br>
              <a:rPr lang="en-US" b="1" dirty="0"/>
            </a:br>
            <a:r>
              <a:rPr lang="en-US" dirty="0"/>
              <a:t>General peer-reviewed publications:</a:t>
            </a:r>
            <a:br>
              <a:rPr lang="en-US" dirty="0"/>
            </a:br>
            <a:endParaRPr lang="en-US" dirty="0"/>
          </a:p>
        </p:txBody>
      </p:sp>
    </p:spTree>
    <p:extLst>
      <p:ext uri="{BB962C8B-B14F-4D97-AF65-F5344CB8AC3E}">
        <p14:creationId xmlns:p14="http://schemas.microsoft.com/office/powerpoint/2010/main" val="1522575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784906" y="-1063114"/>
            <a:ext cx="10901523" cy="8380547"/>
          </a:xfrm>
          <a:prstGeom prst="rect">
            <a:avLst/>
          </a:prstGeom>
          <a:noFill/>
          <a:ln w="9525">
            <a:noFill/>
            <a:miter lim="800000"/>
            <a:headEnd/>
            <a:tailEnd/>
          </a:ln>
        </p:spPr>
      </p:pic>
      <p:cxnSp>
        <p:nvCxnSpPr>
          <p:cNvPr id="6" name="Straight Connector 5"/>
          <p:cNvCxnSpPr/>
          <p:nvPr/>
        </p:nvCxnSpPr>
        <p:spPr>
          <a:xfrm>
            <a:off x="4139952" y="5085184"/>
            <a:ext cx="1944216"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flipV="1">
            <a:off x="1978044" y="5229200"/>
            <a:ext cx="2305924" cy="14068"/>
          </a:xfrm>
          <a:prstGeom prst="line">
            <a:avLst/>
          </a:prstGeom>
          <a:ln w="254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8816697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67" y="152400"/>
            <a:ext cx="9162032" cy="6324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499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man_impact_final.png"/>
          <p:cNvPicPr/>
          <p:nvPr/>
        </p:nvPicPr>
        <p:blipFill>
          <a:blip r:embed="rId3" cstate="print"/>
          <a:stretch>
            <a:fillRect/>
          </a:stretch>
        </p:blipFill>
        <p:spPr>
          <a:xfrm>
            <a:off x="650334" y="2438400"/>
            <a:ext cx="7510988" cy="4320480"/>
          </a:xfrm>
          <a:prstGeom prst="rect">
            <a:avLst/>
          </a:prstGeom>
        </p:spPr>
      </p:pic>
      <p:sp>
        <p:nvSpPr>
          <p:cNvPr id="3" name="TextBox 2"/>
          <p:cNvSpPr txBox="1"/>
          <p:nvPr/>
        </p:nvSpPr>
        <p:spPr>
          <a:xfrm>
            <a:off x="2404901" y="6469886"/>
            <a:ext cx="5891356" cy="369332"/>
          </a:xfrm>
          <a:prstGeom prst="rect">
            <a:avLst/>
          </a:prstGeom>
          <a:noFill/>
        </p:spPr>
        <p:txBody>
          <a:bodyPr wrap="none" rtlCol="0">
            <a:spAutoFit/>
          </a:bodyPr>
          <a:lstStyle/>
          <a:p>
            <a:r>
              <a:rPr lang="en-US" dirty="0"/>
              <a:t>Fritz et al, 2013, Environmental Science and technology</a:t>
            </a:r>
          </a:p>
        </p:txBody>
      </p:sp>
      <p:graphicFrame>
        <p:nvGraphicFramePr>
          <p:cNvPr id="6" name="Chart 5"/>
          <p:cNvGraphicFramePr>
            <a:graphicFrameLocks/>
          </p:cNvGraphicFramePr>
          <p:nvPr>
            <p:extLst/>
          </p:nvPr>
        </p:nvGraphicFramePr>
        <p:xfrm>
          <a:off x="4306124" y="188640"/>
          <a:ext cx="3713871" cy="247524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650334" y="1052736"/>
            <a:ext cx="3916457" cy="646331"/>
          </a:xfrm>
          <a:prstGeom prst="rect">
            <a:avLst/>
          </a:prstGeom>
          <a:noFill/>
        </p:spPr>
        <p:txBody>
          <a:bodyPr wrap="none" rtlCol="0">
            <a:spAutoFit/>
          </a:bodyPr>
          <a:lstStyle/>
          <a:p>
            <a:r>
              <a:rPr lang="en-US" dirty="0"/>
              <a:t>Downgrading recent estimates of </a:t>
            </a:r>
          </a:p>
          <a:p>
            <a:r>
              <a:rPr lang="en-US" dirty="0"/>
              <a:t>land availability using crowdsourcing</a:t>
            </a:r>
          </a:p>
        </p:txBody>
      </p:sp>
      <p:sp>
        <p:nvSpPr>
          <p:cNvPr id="7" name="TextBox 6"/>
          <p:cNvSpPr txBox="1"/>
          <p:nvPr/>
        </p:nvSpPr>
        <p:spPr>
          <a:xfrm>
            <a:off x="5037283" y="260650"/>
            <a:ext cx="2052678" cy="923330"/>
          </a:xfrm>
          <a:prstGeom prst="rect">
            <a:avLst/>
          </a:prstGeom>
          <a:noFill/>
        </p:spPr>
        <p:txBody>
          <a:bodyPr wrap="none" rtlCol="0">
            <a:spAutoFit/>
          </a:bodyPr>
          <a:lstStyle/>
          <a:p>
            <a:r>
              <a:rPr lang="en-US" dirty="0" err="1"/>
              <a:t>Cai</a:t>
            </a:r>
            <a:r>
              <a:rPr lang="en-US" dirty="0"/>
              <a:t> et al., 2011</a:t>
            </a:r>
          </a:p>
          <a:p>
            <a:r>
              <a:rPr lang="en-US" dirty="0"/>
              <a:t>1107 mil. hectares</a:t>
            </a:r>
          </a:p>
          <a:p>
            <a:endParaRPr lang="en-US" dirty="0"/>
          </a:p>
        </p:txBody>
      </p:sp>
      <p:sp>
        <p:nvSpPr>
          <p:cNvPr id="8" name="TextBox 7"/>
          <p:cNvSpPr txBox="1"/>
          <p:nvPr/>
        </p:nvSpPr>
        <p:spPr>
          <a:xfrm>
            <a:off x="6767930" y="1219200"/>
            <a:ext cx="1941557" cy="646331"/>
          </a:xfrm>
          <a:prstGeom prst="rect">
            <a:avLst/>
          </a:prstGeom>
          <a:noFill/>
        </p:spPr>
        <p:txBody>
          <a:bodyPr wrap="none" rtlCol="0">
            <a:spAutoFit/>
          </a:bodyPr>
          <a:lstStyle/>
          <a:p>
            <a:r>
              <a:rPr lang="en-US" dirty="0"/>
              <a:t>Fritz et al.</a:t>
            </a:r>
          </a:p>
          <a:p>
            <a:r>
              <a:rPr lang="en-US" dirty="0"/>
              <a:t>375 mil. hectares</a:t>
            </a:r>
          </a:p>
        </p:txBody>
      </p:sp>
      <p:cxnSp>
        <p:nvCxnSpPr>
          <p:cNvPr id="10" name="Straight Arrow Connector 9"/>
          <p:cNvCxnSpPr/>
          <p:nvPr/>
        </p:nvCxnSpPr>
        <p:spPr>
          <a:xfrm>
            <a:off x="5834910" y="1124744"/>
            <a:ext cx="930565" cy="720080"/>
          </a:xfrm>
          <a:prstGeom prst="straightConnector1">
            <a:avLst/>
          </a:prstGeom>
          <a:ln w="4762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603337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659388"/>
            <a:ext cx="7997825" cy="1143000"/>
          </a:xfrm>
        </p:spPr>
        <p:txBody>
          <a:bodyPr/>
          <a:lstStyle/>
          <a:p>
            <a:pPr marL="514350" lvl="1" indent="-514350"/>
            <a:r>
              <a:rPr lang="en-US" b="1" dirty="0" smtClean="0"/>
              <a:t>Publications on improving LULC products</a:t>
            </a:r>
            <a:br>
              <a:rPr lang="en-US" b="1" dirty="0" smtClean="0"/>
            </a:br>
            <a:r>
              <a:rPr lang="en-US" b="1" dirty="0" smtClean="0"/>
              <a:t>b) Publications in data journals</a:t>
            </a:r>
            <a:br>
              <a:rPr lang="en-US" b="1" dirty="0" smtClean="0"/>
            </a:br>
            <a:r>
              <a:rPr lang="en-US" dirty="0" smtClean="0"/>
              <a:t/>
            </a:r>
            <a:br>
              <a:rPr lang="en-US" dirty="0" smtClean="0"/>
            </a:br>
            <a:endParaRPr lang="en-US" dirty="0"/>
          </a:p>
        </p:txBody>
      </p:sp>
    </p:spTree>
    <p:extLst>
      <p:ext uri="{BB962C8B-B14F-4D97-AF65-F5344CB8AC3E}">
        <p14:creationId xmlns:p14="http://schemas.microsoft.com/office/powerpoint/2010/main" val="2852876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p:nvPr/>
        </p:nvSpPr>
        <p:spPr>
          <a:xfrm>
            <a:off x="6781777" y="3539331"/>
            <a:ext cx="1797867" cy="2387954"/>
          </a:xfrm>
          <a:prstGeom prst="rect">
            <a:avLst/>
          </a:prstGeom>
          <a:solidFill>
            <a:schemeClr val="lt1"/>
          </a:solidFill>
          <a:ln w="19050" cap="flat" cmpd="sng">
            <a:solidFill>
              <a:srgbClr val="006666"/>
            </a:solidFill>
            <a:prstDash val="solid"/>
            <a:miter lim="800000"/>
            <a:headEnd type="none" w="med" len="med"/>
            <a:tailEnd type="none" w="med" len="med"/>
          </a:ln>
        </p:spPr>
        <p:txBody>
          <a:bodyPr wrap="square" lIns="34284" tIns="17138" rIns="34284" bIns="17138" anchor="ctr" anchorCtr="0">
            <a:noAutofit/>
          </a:bodyPr>
          <a:lstStyle/>
          <a:p>
            <a:pPr algn="ctr">
              <a:spcBef>
                <a:spcPts val="0"/>
              </a:spcBef>
            </a:pPr>
            <a:r>
              <a:rPr lang="en-US" sz="1350">
                <a:solidFill>
                  <a:schemeClr val="lt1"/>
                </a:solidFill>
                <a:latin typeface="Calibri"/>
                <a:ea typeface="Calibri"/>
                <a:cs typeface="Calibri"/>
                <a:sym typeface="Calibri"/>
              </a:rPr>
              <a:t>v</a:t>
            </a:r>
          </a:p>
        </p:txBody>
      </p:sp>
      <p:sp>
        <p:nvSpPr>
          <p:cNvPr id="197" name="Shape 197"/>
          <p:cNvSpPr/>
          <p:nvPr/>
        </p:nvSpPr>
        <p:spPr>
          <a:xfrm>
            <a:off x="6781777" y="949974"/>
            <a:ext cx="1797867" cy="2503245"/>
          </a:xfrm>
          <a:prstGeom prst="rect">
            <a:avLst/>
          </a:prstGeom>
          <a:solidFill>
            <a:schemeClr val="lt1"/>
          </a:solidFill>
          <a:ln w="19050" cap="flat" cmpd="sng">
            <a:solidFill>
              <a:srgbClr val="006666"/>
            </a:solidFill>
            <a:prstDash val="solid"/>
            <a:miter lim="800000"/>
            <a:headEnd type="none" w="med" len="med"/>
            <a:tailEnd type="none" w="med" len="med"/>
          </a:ln>
        </p:spPr>
        <p:txBody>
          <a:bodyPr wrap="square" lIns="34284" tIns="17138" rIns="34284" bIns="17138" anchor="ctr" anchorCtr="0">
            <a:noAutofit/>
          </a:bodyPr>
          <a:lstStyle/>
          <a:p>
            <a:pPr algn="ctr">
              <a:spcBef>
                <a:spcPts val="0"/>
              </a:spcBef>
            </a:pPr>
            <a:r>
              <a:rPr lang="en-US" sz="1350">
                <a:solidFill>
                  <a:schemeClr val="lt1"/>
                </a:solidFill>
                <a:latin typeface="Calibri"/>
                <a:ea typeface="Calibri"/>
                <a:cs typeface="Calibri"/>
                <a:sym typeface="Calibri"/>
              </a:rPr>
              <a:t>v</a:t>
            </a:r>
          </a:p>
        </p:txBody>
      </p:sp>
      <p:grpSp>
        <p:nvGrpSpPr>
          <p:cNvPr id="198" name="Shape 198"/>
          <p:cNvGrpSpPr/>
          <p:nvPr/>
        </p:nvGrpSpPr>
        <p:grpSpPr>
          <a:xfrm>
            <a:off x="717919" y="3539331"/>
            <a:ext cx="5925769" cy="2387954"/>
            <a:chOff x="3369042" y="7152217"/>
            <a:chExt cx="15802051" cy="6367876"/>
          </a:xfrm>
        </p:grpSpPr>
        <p:sp>
          <p:nvSpPr>
            <p:cNvPr id="199" name="Shape 199"/>
            <p:cNvSpPr/>
            <p:nvPr/>
          </p:nvSpPr>
          <p:spPr>
            <a:xfrm>
              <a:off x="3369042" y="7152217"/>
              <a:ext cx="15802051" cy="6367876"/>
            </a:xfrm>
            <a:prstGeom prst="rect">
              <a:avLst/>
            </a:prstGeom>
            <a:solidFill>
              <a:schemeClr val="lt1"/>
            </a:solidFill>
            <a:ln w="19050" cap="flat" cmpd="sng">
              <a:solidFill>
                <a:srgbClr val="006666"/>
              </a:solidFill>
              <a:prstDash val="solid"/>
              <a:miter lim="800000"/>
              <a:headEnd type="none" w="med" len="med"/>
              <a:tailEnd type="none" w="med" len="med"/>
            </a:ln>
          </p:spPr>
          <p:txBody>
            <a:bodyPr wrap="square" lIns="34284" tIns="17138" rIns="34284" bIns="17138" anchor="ctr" anchorCtr="0">
              <a:noAutofit/>
            </a:bodyPr>
            <a:lstStyle/>
            <a:p>
              <a:pPr algn="ctr">
                <a:spcBef>
                  <a:spcPts val="0"/>
                </a:spcBef>
              </a:pPr>
              <a:endParaRPr sz="1350">
                <a:solidFill>
                  <a:schemeClr val="lt1"/>
                </a:solidFill>
                <a:latin typeface="Calibri"/>
                <a:ea typeface="Calibri"/>
                <a:cs typeface="Calibri"/>
                <a:sym typeface="Calibri"/>
              </a:endParaRPr>
            </a:p>
          </p:txBody>
        </p:sp>
        <p:sp>
          <p:nvSpPr>
            <p:cNvPr id="200" name="Shape 200"/>
            <p:cNvSpPr/>
            <p:nvPr/>
          </p:nvSpPr>
          <p:spPr>
            <a:xfrm rot="16200000">
              <a:off x="1204144" y="9764984"/>
              <a:ext cx="6063988" cy="1110741"/>
            </a:xfrm>
            <a:prstGeom prst="rect">
              <a:avLst/>
            </a:prstGeom>
            <a:solidFill>
              <a:srgbClr val="38ADC3"/>
            </a:solidFill>
            <a:ln>
              <a:noFill/>
            </a:ln>
          </p:spPr>
          <p:txBody>
            <a:bodyPr wrap="square" lIns="34284" tIns="17138" rIns="34284" bIns="17138" anchor="ctr" anchorCtr="0">
              <a:noAutofit/>
            </a:bodyPr>
            <a:lstStyle/>
            <a:p>
              <a:pPr algn="ctr">
                <a:spcBef>
                  <a:spcPts val="0"/>
                </a:spcBef>
              </a:pPr>
              <a:endParaRPr sz="1350">
                <a:solidFill>
                  <a:schemeClr val="lt1"/>
                </a:solidFill>
                <a:latin typeface="Calibri"/>
                <a:ea typeface="Calibri"/>
                <a:cs typeface="Calibri"/>
                <a:sym typeface="Calibri"/>
              </a:endParaRPr>
            </a:p>
          </p:txBody>
        </p:sp>
        <p:pic>
          <p:nvPicPr>
            <p:cNvPr id="201" name="Shape 201"/>
            <p:cNvPicPr preferRelativeResize="0"/>
            <p:nvPr/>
          </p:nvPicPr>
          <p:blipFill rotWithShape="1">
            <a:blip r:embed="rId3">
              <a:alphaModFix/>
            </a:blip>
            <a:srcRect/>
            <a:stretch/>
          </p:blipFill>
          <p:spPr>
            <a:xfrm>
              <a:off x="6374262" y="7518903"/>
              <a:ext cx="11705337" cy="5944040"/>
            </a:xfrm>
            <a:prstGeom prst="rect">
              <a:avLst/>
            </a:prstGeom>
            <a:noFill/>
            <a:ln>
              <a:noFill/>
            </a:ln>
          </p:spPr>
        </p:pic>
        <p:sp>
          <p:nvSpPr>
            <p:cNvPr id="202" name="Shape 202"/>
            <p:cNvSpPr/>
            <p:nvPr/>
          </p:nvSpPr>
          <p:spPr>
            <a:xfrm rot="16200000">
              <a:off x="2141093" y="10179531"/>
              <a:ext cx="4535562" cy="1110739"/>
            </a:xfrm>
            <a:prstGeom prst="rect">
              <a:avLst/>
            </a:prstGeom>
            <a:noFill/>
            <a:ln>
              <a:noFill/>
            </a:ln>
          </p:spPr>
          <p:txBody>
            <a:bodyPr wrap="square" lIns="34284" tIns="17138" rIns="34284" bIns="17138" anchor="t" anchorCtr="0">
              <a:noAutofit/>
            </a:bodyPr>
            <a:lstStyle/>
            <a:p>
              <a:pPr>
                <a:spcBef>
                  <a:spcPts val="0"/>
                </a:spcBef>
              </a:pPr>
              <a:r>
                <a:rPr lang="en-US" sz="1500" b="1" dirty="0">
                  <a:solidFill>
                    <a:schemeClr val="lt1"/>
                  </a:solidFill>
                  <a:latin typeface="Quattrocento Sans"/>
                  <a:ea typeface="Quattrocento Sans"/>
                  <a:cs typeface="Quattrocento Sans"/>
                  <a:sym typeface="Quattrocento Sans"/>
                </a:rPr>
                <a:t>Global Field Size</a:t>
              </a:r>
            </a:p>
          </p:txBody>
        </p:sp>
      </p:grpSp>
      <p:sp>
        <p:nvSpPr>
          <p:cNvPr id="203" name="Shape 203"/>
          <p:cNvSpPr/>
          <p:nvPr/>
        </p:nvSpPr>
        <p:spPr>
          <a:xfrm>
            <a:off x="7498114" y="1804885"/>
            <a:ext cx="891542" cy="242374"/>
          </a:xfrm>
          <a:prstGeom prst="rect">
            <a:avLst/>
          </a:prstGeom>
          <a:noFill/>
          <a:ln>
            <a:noFill/>
          </a:ln>
        </p:spPr>
        <p:txBody>
          <a:bodyPr wrap="square" lIns="34284" tIns="17138" rIns="34284" bIns="17138" anchor="t" anchorCtr="0">
            <a:noAutofit/>
          </a:bodyPr>
          <a:lstStyle/>
          <a:p>
            <a:pPr>
              <a:spcBef>
                <a:spcPts val="0"/>
              </a:spcBef>
            </a:pPr>
            <a:r>
              <a:rPr lang="en-US" sz="1350">
                <a:solidFill>
                  <a:srgbClr val="1C2B11"/>
                </a:solidFill>
                <a:latin typeface="Quattrocento Sans"/>
                <a:ea typeface="Quattrocento Sans"/>
                <a:cs typeface="Quattrocento Sans"/>
                <a:sym typeface="Quattrocento Sans"/>
              </a:rPr>
              <a:t>volunteers</a:t>
            </a:r>
          </a:p>
        </p:txBody>
      </p:sp>
      <p:sp>
        <p:nvSpPr>
          <p:cNvPr id="204" name="Shape 204"/>
          <p:cNvSpPr/>
          <p:nvPr/>
        </p:nvSpPr>
        <p:spPr>
          <a:xfrm>
            <a:off x="7038876" y="2252358"/>
            <a:ext cx="434269" cy="434269"/>
          </a:xfrm>
          <a:prstGeom prst="ellipse">
            <a:avLst/>
          </a:prstGeom>
          <a:solidFill>
            <a:srgbClr val="FFFF00"/>
          </a:solidFill>
          <a:ln>
            <a:noFill/>
          </a:ln>
        </p:spPr>
        <p:txBody>
          <a:bodyPr wrap="square" lIns="34284" tIns="0" rIns="34284" bIns="13500" anchor="ctr" anchorCtr="0">
            <a:noAutofit/>
          </a:bodyPr>
          <a:lstStyle/>
          <a:p>
            <a:pPr algn="ctr">
              <a:spcBef>
                <a:spcPts val="0"/>
              </a:spcBef>
            </a:pPr>
            <a:endParaRPr sz="422">
              <a:solidFill>
                <a:srgbClr val="FFFFFF"/>
              </a:solidFill>
              <a:latin typeface="Lato Light"/>
              <a:ea typeface="Lato Light"/>
              <a:cs typeface="Lato Light"/>
              <a:sym typeface="Lato Light"/>
            </a:endParaRPr>
          </a:p>
        </p:txBody>
      </p:sp>
      <p:sp>
        <p:nvSpPr>
          <p:cNvPr id="205" name="Shape 205"/>
          <p:cNvSpPr/>
          <p:nvPr/>
        </p:nvSpPr>
        <p:spPr>
          <a:xfrm>
            <a:off x="7511117" y="2524870"/>
            <a:ext cx="915756" cy="242374"/>
          </a:xfrm>
          <a:prstGeom prst="rect">
            <a:avLst/>
          </a:prstGeom>
          <a:noFill/>
          <a:ln>
            <a:noFill/>
          </a:ln>
        </p:spPr>
        <p:txBody>
          <a:bodyPr wrap="square" lIns="34284" tIns="17138" rIns="34284" bIns="17138" anchor="t" anchorCtr="0">
            <a:noAutofit/>
          </a:bodyPr>
          <a:lstStyle/>
          <a:p>
            <a:pPr>
              <a:spcBef>
                <a:spcPts val="0"/>
              </a:spcBef>
            </a:pPr>
            <a:r>
              <a:rPr lang="en-US" sz="1350">
                <a:solidFill>
                  <a:srgbClr val="1C2B11"/>
                </a:solidFill>
                <a:latin typeface="Quattrocento Sans"/>
                <a:ea typeface="Quattrocento Sans"/>
                <a:cs typeface="Quattrocento Sans"/>
                <a:sym typeface="Quattrocento Sans"/>
              </a:rPr>
              <a:t>validations</a:t>
            </a:r>
          </a:p>
        </p:txBody>
      </p:sp>
      <p:sp>
        <p:nvSpPr>
          <p:cNvPr id="206" name="Shape 206"/>
          <p:cNvSpPr/>
          <p:nvPr/>
        </p:nvSpPr>
        <p:spPr>
          <a:xfrm>
            <a:off x="7509236" y="1572206"/>
            <a:ext cx="633150" cy="311625"/>
          </a:xfrm>
          <a:prstGeom prst="rect">
            <a:avLst/>
          </a:prstGeom>
          <a:noFill/>
          <a:ln>
            <a:noFill/>
          </a:ln>
        </p:spPr>
        <p:txBody>
          <a:bodyPr wrap="square" lIns="34284" tIns="17138" rIns="34284" bIns="17138" anchor="t" anchorCtr="0">
            <a:noAutofit/>
          </a:bodyPr>
          <a:lstStyle/>
          <a:p>
            <a:pPr>
              <a:spcBef>
                <a:spcPts val="0"/>
              </a:spcBef>
            </a:pPr>
            <a:r>
              <a:rPr lang="en-US" b="1">
                <a:solidFill>
                  <a:srgbClr val="1C2B11"/>
                </a:solidFill>
                <a:latin typeface="Quattrocento Sans"/>
                <a:ea typeface="Quattrocento Sans"/>
                <a:cs typeface="Quattrocento Sans"/>
                <a:sym typeface="Quattrocento Sans"/>
              </a:rPr>
              <a:t>80</a:t>
            </a:r>
          </a:p>
        </p:txBody>
      </p:sp>
      <p:sp>
        <p:nvSpPr>
          <p:cNvPr id="207" name="Shape 207"/>
          <p:cNvSpPr/>
          <p:nvPr/>
        </p:nvSpPr>
        <p:spPr>
          <a:xfrm>
            <a:off x="7518009" y="2252800"/>
            <a:ext cx="633106" cy="311624"/>
          </a:xfrm>
          <a:prstGeom prst="rect">
            <a:avLst/>
          </a:prstGeom>
          <a:noFill/>
          <a:ln>
            <a:noFill/>
          </a:ln>
        </p:spPr>
        <p:txBody>
          <a:bodyPr wrap="square" lIns="34284" tIns="17138" rIns="34284" bIns="17138" anchor="t" anchorCtr="0">
            <a:noAutofit/>
          </a:bodyPr>
          <a:lstStyle/>
          <a:p>
            <a:pPr>
              <a:spcBef>
                <a:spcPts val="0"/>
              </a:spcBef>
            </a:pPr>
            <a:r>
              <a:rPr lang="en-US" b="1">
                <a:solidFill>
                  <a:srgbClr val="1C2B11"/>
                </a:solidFill>
                <a:latin typeface="Quattrocento Sans"/>
                <a:ea typeface="Quattrocento Sans"/>
                <a:cs typeface="Quattrocento Sans"/>
                <a:sym typeface="Quattrocento Sans"/>
              </a:rPr>
              <a:t>144K</a:t>
            </a:r>
            <a:r>
              <a:rPr lang="en-US">
                <a:solidFill>
                  <a:srgbClr val="1C2B11"/>
                </a:solidFill>
                <a:latin typeface="Quattrocento Sans"/>
                <a:ea typeface="Quattrocento Sans"/>
                <a:cs typeface="Quattrocento Sans"/>
                <a:sym typeface="Quattrocento Sans"/>
              </a:rPr>
              <a:t> </a:t>
            </a:r>
          </a:p>
        </p:txBody>
      </p:sp>
      <p:grpSp>
        <p:nvGrpSpPr>
          <p:cNvPr id="208" name="Shape 208"/>
          <p:cNvGrpSpPr/>
          <p:nvPr/>
        </p:nvGrpSpPr>
        <p:grpSpPr>
          <a:xfrm>
            <a:off x="7019407" y="1612990"/>
            <a:ext cx="434269" cy="434269"/>
            <a:chOff x="18675420" y="2061678"/>
            <a:chExt cx="1158050" cy="1158051"/>
          </a:xfrm>
        </p:grpSpPr>
        <p:sp>
          <p:nvSpPr>
            <p:cNvPr id="209" name="Shape 209"/>
            <p:cNvSpPr/>
            <p:nvPr/>
          </p:nvSpPr>
          <p:spPr>
            <a:xfrm>
              <a:off x="18675420" y="2061678"/>
              <a:ext cx="1158050" cy="1158051"/>
            </a:xfrm>
            <a:prstGeom prst="ellipse">
              <a:avLst/>
            </a:prstGeom>
            <a:solidFill>
              <a:srgbClr val="00CC99"/>
            </a:solidFill>
            <a:ln>
              <a:noFill/>
            </a:ln>
          </p:spPr>
          <p:txBody>
            <a:bodyPr wrap="square" lIns="34284" tIns="0" rIns="34284" bIns="13500" anchor="ctr" anchorCtr="0">
              <a:noAutofit/>
            </a:bodyPr>
            <a:lstStyle/>
            <a:p>
              <a:pPr algn="ctr">
                <a:spcBef>
                  <a:spcPts val="0"/>
                </a:spcBef>
              </a:pPr>
              <a:endParaRPr sz="422">
                <a:solidFill>
                  <a:srgbClr val="FFFFFF"/>
                </a:solidFill>
                <a:latin typeface="Lato Light"/>
                <a:ea typeface="Lato Light"/>
                <a:cs typeface="Lato Light"/>
                <a:sym typeface="Lato Light"/>
              </a:endParaRPr>
            </a:p>
          </p:txBody>
        </p:sp>
        <p:pic>
          <p:nvPicPr>
            <p:cNvPr id="210" name="Shape 210"/>
            <p:cNvPicPr preferRelativeResize="0"/>
            <p:nvPr/>
          </p:nvPicPr>
          <p:blipFill rotWithShape="1">
            <a:blip r:embed="rId4">
              <a:alphaModFix/>
            </a:blip>
            <a:srcRect/>
            <a:stretch/>
          </p:blipFill>
          <p:spPr>
            <a:xfrm>
              <a:off x="18801400" y="2189967"/>
              <a:ext cx="930732" cy="930732"/>
            </a:xfrm>
            <a:prstGeom prst="rect">
              <a:avLst/>
            </a:prstGeom>
            <a:noFill/>
            <a:ln>
              <a:noFill/>
            </a:ln>
          </p:spPr>
        </p:pic>
      </p:grpSp>
      <p:pic>
        <p:nvPicPr>
          <p:cNvPr id="211" name="Shape 211"/>
          <p:cNvPicPr preferRelativeResize="0"/>
          <p:nvPr/>
        </p:nvPicPr>
        <p:blipFill rotWithShape="1">
          <a:blip r:embed="rId5">
            <a:alphaModFix/>
          </a:blip>
          <a:srcRect/>
          <a:stretch/>
        </p:blipFill>
        <p:spPr>
          <a:xfrm>
            <a:off x="7129860" y="2333998"/>
            <a:ext cx="261438" cy="261438"/>
          </a:xfrm>
          <a:prstGeom prst="rect">
            <a:avLst/>
          </a:prstGeom>
          <a:noFill/>
          <a:ln>
            <a:noFill/>
          </a:ln>
        </p:spPr>
      </p:pic>
      <p:sp>
        <p:nvSpPr>
          <p:cNvPr id="212" name="Shape 212"/>
          <p:cNvSpPr/>
          <p:nvPr/>
        </p:nvSpPr>
        <p:spPr>
          <a:xfrm>
            <a:off x="7456055" y="4395346"/>
            <a:ext cx="891542" cy="242374"/>
          </a:xfrm>
          <a:prstGeom prst="rect">
            <a:avLst/>
          </a:prstGeom>
          <a:noFill/>
          <a:ln>
            <a:noFill/>
          </a:ln>
        </p:spPr>
        <p:txBody>
          <a:bodyPr wrap="square" lIns="34284" tIns="17138" rIns="34284" bIns="17138" anchor="t" anchorCtr="0">
            <a:noAutofit/>
          </a:bodyPr>
          <a:lstStyle/>
          <a:p>
            <a:pPr>
              <a:spcBef>
                <a:spcPts val="0"/>
              </a:spcBef>
            </a:pPr>
            <a:r>
              <a:rPr lang="en-US" sz="1350">
                <a:solidFill>
                  <a:srgbClr val="1C2B11"/>
                </a:solidFill>
                <a:latin typeface="Quattrocento Sans"/>
                <a:ea typeface="Quattrocento Sans"/>
                <a:cs typeface="Quattrocento Sans"/>
                <a:sym typeface="Quattrocento Sans"/>
              </a:rPr>
              <a:t>volunteers</a:t>
            </a:r>
          </a:p>
        </p:txBody>
      </p:sp>
      <p:sp>
        <p:nvSpPr>
          <p:cNvPr id="213" name="Shape 213"/>
          <p:cNvSpPr/>
          <p:nvPr/>
        </p:nvSpPr>
        <p:spPr>
          <a:xfrm>
            <a:off x="6995347" y="4785945"/>
            <a:ext cx="434269" cy="434269"/>
          </a:xfrm>
          <a:prstGeom prst="ellipse">
            <a:avLst/>
          </a:prstGeom>
          <a:solidFill>
            <a:srgbClr val="FFFF00"/>
          </a:solidFill>
          <a:ln>
            <a:noFill/>
          </a:ln>
        </p:spPr>
        <p:txBody>
          <a:bodyPr wrap="square" lIns="34284" tIns="0" rIns="34284" bIns="13500" anchor="ctr" anchorCtr="0">
            <a:noAutofit/>
          </a:bodyPr>
          <a:lstStyle/>
          <a:p>
            <a:pPr algn="ctr">
              <a:spcBef>
                <a:spcPts val="0"/>
              </a:spcBef>
            </a:pPr>
            <a:endParaRPr sz="422">
              <a:solidFill>
                <a:srgbClr val="FFFFFF"/>
              </a:solidFill>
              <a:latin typeface="Lato Light"/>
              <a:ea typeface="Lato Light"/>
              <a:cs typeface="Lato Light"/>
              <a:sym typeface="Lato Light"/>
            </a:endParaRPr>
          </a:p>
        </p:txBody>
      </p:sp>
      <p:sp>
        <p:nvSpPr>
          <p:cNvPr id="214" name="Shape 214"/>
          <p:cNvSpPr/>
          <p:nvPr/>
        </p:nvSpPr>
        <p:spPr>
          <a:xfrm>
            <a:off x="7473145" y="5012678"/>
            <a:ext cx="915756" cy="242374"/>
          </a:xfrm>
          <a:prstGeom prst="rect">
            <a:avLst/>
          </a:prstGeom>
          <a:noFill/>
          <a:ln>
            <a:noFill/>
          </a:ln>
        </p:spPr>
        <p:txBody>
          <a:bodyPr wrap="square" lIns="34284" tIns="17138" rIns="34284" bIns="17138" anchor="t" anchorCtr="0">
            <a:noAutofit/>
          </a:bodyPr>
          <a:lstStyle/>
          <a:p>
            <a:pPr>
              <a:spcBef>
                <a:spcPts val="0"/>
              </a:spcBef>
            </a:pPr>
            <a:r>
              <a:rPr lang="en-US" sz="1350">
                <a:solidFill>
                  <a:srgbClr val="1C2B11"/>
                </a:solidFill>
                <a:latin typeface="Quattrocento Sans"/>
                <a:ea typeface="Quattrocento Sans"/>
                <a:cs typeface="Quattrocento Sans"/>
                <a:sym typeface="Quattrocento Sans"/>
              </a:rPr>
              <a:t>validations</a:t>
            </a:r>
          </a:p>
        </p:txBody>
      </p:sp>
      <p:sp>
        <p:nvSpPr>
          <p:cNvPr id="215" name="Shape 215"/>
          <p:cNvSpPr/>
          <p:nvPr/>
        </p:nvSpPr>
        <p:spPr>
          <a:xfrm>
            <a:off x="7458940" y="4104746"/>
            <a:ext cx="418504" cy="311624"/>
          </a:xfrm>
          <a:prstGeom prst="rect">
            <a:avLst/>
          </a:prstGeom>
          <a:noFill/>
          <a:ln>
            <a:noFill/>
          </a:ln>
        </p:spPr>
        <p:txBody>
          <a:bodyPr wrap="square" lIns="34284" tIns="17138" rIns="34284" bIns="17138" anchor="t" anchorCtr="0">
            <a:noAutofit/>
          </a:bodyPr>
          <a:lstStyle/>
          <a:p>
            <a:pPr>
              <a:spcBef>
                <a:spcPts val="0"/>
              </a:spcBef>
            </a:pPr>
            <a:r>
              <a:rPr lang="en-US" b="1">
                <a:solidFill>
                  <a:srgbClr val="1C2B11"/>
                </a:solidFill>
                <a:latin typeface="Quattrocento Sans"/>
                <a:ea typeface="Quattrocento Sans"/>
                <a:cs typeface="Quattrocento Sans"/>
                <a:sym typeface="Quattrocento Sans"/>
              </a:rPr>
              <a:t>130</a:t>
            </a:r>
          </a:p>
        </p:txBody>
      </p:sp>
      <p:sp>
        <p:nvSpPr>
          <p:cNvPr id="216" name="Shape 216"/>
          <p:cNvSpPr/>
          <p:nvPr/>
        </p:nvSpPr>
        <p:spPr>
          <a:xfrm>
            <a:off x="7476029" y="4760483"/>
            <a:ext cx="658955" cy="311624"/>
          </a:xfrm>
          <a:prstGeom prst="rect">
            <a:avLst/>
          </a:prstGeom>
          <a:noFill/>
          <a:ln>
            <a:noFill/>
          </a:ln>
        </p:spPr>
        <p:txBody>
          <a:bodyPr wrap="square" lIns="34284" tIns="17138" rIns="34284" bIns="17138" anchor="t" anchorCtr="0">
            <a:noAutofit/>
          </a:bodyPr>
          <a:lstStyle/>
          <a:p>
            <a:pPr>
              <a:spcBef>
                <a:spcPts val="0"/>
              </a:spcBef>
            </a:pPr>
            <a:r>
              <a:rPr lang="en-US" b="1">
                <a:solidFill>
                  <a:srgbClr val="1C2B11"/>
                </a:solidFill>
                <a:latin typeface="Quattrocento Sans"/>
                <a:ea typeface="Quattrocento Sans"/>
                <a:cs typeface="Quattrocento Sans"/>
                <a:sym typeface="Quattrocento Sans"/>
              </a:rPr>
              <a:t>390K</a:t>
            </a:r>
            <a:r>
              <a:rPr lang="en-US">
                <a:solidFill>
                  <a:srgbClr val="1C2B11"/>
                </a:solidFill>
                <a:latin typeface="Quattrocento Sans"/>
                <a:ea typeface="Quattrocento Sans"/>
                <a:cs typeface="Quattrocento Sans"/>
                <a:sym typeface="Quattrocento Sans"/>
              </a:rPr>
              <a:t> </a:t>
            </a:r>
          </a:p>
        </p:txBody>
      </p:sp>
      <p:sp>
        <p:nvSpPr>
          <p:cNvPr id="217" name="Shape 217"/>
          <p:cNvSpPr/>
          <p:nvPr/>
        </p:nvSpPr>
        <p:spPr>
          <a:xfrm>
            <a:off x="6983815" y="4150085"/>
            <a:ext cx="434269" cy="434269"/>
          </a:xfrm>
          <a:prstGeom prst="ellipse">
            <a:avLst/>
          </a:prstGeom>
          <a:solidFill>
            <a:srgbClr val="00CC99"/>
          </a:solidFill>
          <a:ln>
            <a:noFill/>
          </a:ln>
        </p:spPr>
        <p:txBody>
          <a:bodyPr wrap="square" lIns="34284" tIns="0" rIns="34284" bIns="13500" anchor="ctr" anchorCtr="0">
            <a:noAutofit/>
          </a:bodyPr>
          <a:lstStyle/>
          <a:p>
            <a:pPr algn="ctr">
              <a:spcBef>
                <a:spcPts val="0"/>
              </a:spcBef>
            </a:pPr>
            <a:endParaRPr sz="422">
              <a:solidFill>
                <a:srgbClr val="FFFFFF"/>
              </a:solidFill>
              <a:latin typeface="Lato Light"/>
              <a:ea typeface="Lato Light"/>
              <a:cs typeface="Lato Light"/>
              <a:sym typeface="Lato Light"/>
            </a:endParaRPr>
          </a:p>
        </p:txBody>
      </p:sp>
      <p:pic>
        <p:nvPicPr>
          <p:cNvPr id="218" name="Shape 218"/>
          <p:cNvPicPr preferRelativeResize="0"/>
          <p:nvPr/>
        </p:nvPicPr>
        <p:blipFill rotWithShape="1">
          <a:blip r:embed="rId4">
            <a:alphaModFix/>
          </a:blip>
          <a:srcRect/>
          <a:stretch/>
        </p:blipFill>
        <p:spPr>
          <a:xfrm>
            <a:off x="7031057" y="4198193"/>
            <a:ext cx="349025" cy="349025"/>
          </a:xfrm>
          <a:prstGeom prst="rect">
            <a:avLst/>
          </a:prstGeom>
          <a:noFill/>
          <a:ln>
            <a:noFill/>
          </a:ln>
        </p:spPr>
      </p:pic>
      <p:pic>
        <p:nvPicPr>
          <p:cNvPr id="219" name="Shape 219"/>
          <p:cNvPicPr preferRelativeResize="0"/>
          <p:nvPr/>
        </p:nvPicPr>
        <p:blipFill rotWithShape="1">
          <a:blip r:embed="rId5">
            <a:alphaModFix/>
          </a:blip>
          <a:srcRect/>
          <a:stretch/>
        </p:blipFill>
        <p:spPr>
          <a:xfrm>
            <a:off x="7078821" y="4872294"/>
            <a:ext cx="261438" cy="261438"/>
          </a:xfrm>
          <a:prstGeom prst="rect">
            <a:avLst/>
          </a:prstGeom>
          <a:noFill/>
          <a:ln>
            <a:noFill/>
          </a:ln>
        </p:spPr>
      </p:pic>
      <p:cxnSp>
        <p:nvCxnSpPr>
          <p:cNvPr id="220" name="Shape 220"/>
          <p:cNvCxnSpPr/>
          <p:nvPr/>
        </p:nvCxnSpPr>
        <p:spPr>
          <a:xfrm>
            <a:off x="144045" y="6996906"/>
            <a:ext cx="6323073" cy="0"/>
          </a:xfrm>
          <a:prstGeom prst="straightConnector1">
            <a:avLst/>
          </a:prstGeom>
          <a:noFill/>
          <a:ln w="9525" cap="flat" cmpd="sng">
            <a:solidFill>
              <a:srgbClr val="A5A5A5"/>
            </a:solidFill>
            <a:prstDash val="solid"/>
            <a:miter lim="800000"/>
            <a:headEnd type="none" w="med" len="med"/>
            <a:tailEnd type="none" w="med" len="med"/>
          </a:ln>
        </p:spPr>
      </p:cxnSp>
      <p:grpSp>
        <p:nvGrpSpPr>
          <p:cNvPr id="221" name="Shape 221"/>
          <p:cNvGrpSpPr/>
          <p:nvPr/>
        </p:nvGrpSpPr>
        <p:grpSpPr>
          <a:xfrm>
            <a:off x="703236" y="929889"/>
            <a:ext cx="6339159" cy="2523070"/>
            <a:chOff x="3370794" y="275222"/>
            <a:chExt cx="16904424" cy="6728186"/>
          </a:xfrm>
        </p:grpSpPr>
        <p:sp>
          <p:nvSpPr>
            <p:cNvPr id="222" name="Shape 222"/>
            <p:cNvSpPr/>
            <p:nvPr/>
          </p:nvSpPr>
          <p:spPr>
            <a:xfrm>
              <a:off x="3370794" y="275222"/>
              <a:ext cx="15802051" cy="6728186"/>
            </a:xfrm>
            <a:prstGeom prst="rect">
              <a:avLst/>
            </a:prstGeom>
            <a:solidFill>
              <a:schemeClr val="lt1"/>
            </a:solidFill>
            <a:ln w="19050" cap="flat" cmpd="sng">
              <a:solidFill>
                <a:srgbClr val="006666"/>
              </a:solidFill>
              <a:prstDash val="solid"/>
              <a:miter lim="800000"/>
              <a:headEnd type="none" w="med" len="med"/>
              <a:tailEnd type="none" w="med" len="med"/>
            </a:ln>
          </p:spPr>
          <p:txBody>
            <a:bodyPr wrap="square" lIns="34284" tIns="17138" rIns="34284" bIns="17138" anchor="ctr" anchorCtr="0">
              <a:noAutofit/>
            </a:bodyPr>
            <a:lstStyle/>
            <a:p>
              <a:pPr algn="ctr">
                <a:spcBef>
                  <a:spcPts val="0"/>
                </a:spcBef>
              </a:pPr>
              <a:endParaRPr sz="1350">
                <a:solidFill>
                  <a:schemeClr val="lt1"/>
                </a:solidFill>
                <a:latin typeface="Calibri"/>
                <a:ea typeface="Calibri"/>
                <a:cs typeface="Calibri"/>
                <a:sym typeface="Calibri"/>
              </a:endParaRPr>
            </a:p>
          </p:txBody>
        </p:sp>
        <p:sp>
          <p:nvSpPr>
            <p:cNvPr id="223" name="Shape 223"/>
            <p:cNvSpPr/>
            <p:nvPr/>
          </p:nvSpPr>
          <p:spPr>
            <a:xfrm rot="16200000">
              <a:off x="1321181" y="2808862"/>
              <a:ext cx="6063989" cy="1386723"/>
            </a:xfrm>
            <a:prstGeom prst="rect">
              <a:avLst/>
            </a:prstGeom>
            <a:solidFill>
              <a:srgbClr val="38ADC3"/>
            </a:solidFill>
            <a:ln>
              <a:noFill/>
            </a:ln>
          </p:spPr>
          <p:txBody>
            <a:bodyPr wrap="square" lIns="34284" tIns="17138" rIns="34284" bIns="17138" anchor="ctr" anchorCtr="0">
              <a:noAutofit/>
            </a:bodyPr>
            <a:lstStyle/>
            <a:p>
              <a:pPr algn="ctr">
                <a:spcBef>
                  <a:spcPts val="0"/>
                </a:spcBef>
              </a:pPr>
              <a:endParaRPr sz="1350">
                <a:solidFill>
                  <a:schemeClr val="lt1"/>
                </a:solidFill>
                <a:latin typeface="Calibri"/>
                <a:ea typeface="Calibri"/>
                <a:cs typeface="Calibri"/>
                <a:sym typeface="Calibri"/>
              </a:endParaRPr>
            </a:p>
          </p:txBody>
        </p:sp>
        <p:pic>
          <p:nvPicPr>
            <p:cNvPr id="224" name="Shape 224"/>
            <p:cNvPicPr preferRelativeResize="0"/>
            <p:nvPr/>
          </p:nvPicPr>
          <p:blipFill rotWithShape="1">
            <a:blip r:embed="rId6">
              <a:alphaModFix/>
            </a:blip>
            <a:srcRect/>
            <a:stretch/>
          </p:blipFill>
          <p:spPr>
            <a:xfrm>
              <a:off x="6415169" y="522099"/>
              <a:ext cx="11729394" cy="5852774"/>
            </a:xfrm>
            <a:prstGeom prst="rect">
              <a:avLst/>
            </a:prstGeom>
            <a:noFill/>
            <a:ln>
              <a:noFill/>
            </a:ln>
          </p:spPr>
        </p:pic>
        <p:sp>
          <p:nvSpPr>
            <p:cNvPr id="225" name="Shape 225"/>
            <p:cNvSpPr/>
            <p:nvPr/>
          </p:nvSpPr>
          <p:spPr>
            <a:xfrm rot="16200000">
              <a:off x="1070101" y="2980355"/>
              <a:ext cx="6051949" cy="748795"/>
            </a:xfrm>
            <a:prstGeom prst="rect">
              <a:avLst/>
            </a:prstGeom>
            <a:noFill/>
            <a:ln>
              <a:noFill/>
            </a:ln>
          </p:spPr>
          <p:txBody>
            <a:bodyPr wrap="square" lIns="34284" tIns="17138" rIns="34284" bIns="17138" anchor="t" anchorCtr="0">
              <a:noAutofit/>
            </a:bodyPr>
            <a:lstStyle/>
            <a:p>
              <a:pPr>
                <a:spcBef>
                  <a:spcPts val="0"/>
                </a:spcBef>
              </a:pPr>
              <a:r>
                <a:rPr lang="en-US" sz="1500" b="1" dirty="0">
                  <a:solidFill>
                    <a:schemeClr val="lt1"/>
                  </a:solidFill>
                  <a:latin typeface="Quattrocento Sans"/>
                  <a:ea typeface="Quattrocento Sans"/>
                  <a:cs typeface="Quattrocento Sans"/>
                  <a:sym typeface="Quattrocento Sans"/>
                </a:rPr>
                <a:t>Global Cropland Validation</a:t>
              </a:r>
            </a:p>
          </p:txBody>
        </p:sp>
        <p:sp>
          <p:nvSpPr>
            <p:cNvPr id="226" name="Shape 226"/>
            <p:cNvSpPr/>
            <p:nvPr/>
          </p:nvSpPr>
          <p:spPr>
            <a:xfrm>
              <a:off x="5036383" y="5707000"/>
              <a:ext cx="2593216" cy="827216"/>
            </a:xfrm>
            <a:prstGeom prst="rect">
              <a:avLst/>
            </a:prstGeom>
            <a:solidFill>
              <a:schemeClr val="lt1"/>
            </a:solidFill>
            <a:ln>
              <a:noFill/>
            </a:ln>
          </p:spPr>
          <p:txBody>
            <a:bodyPr wrap="square" lIns="34284" tIns="17138" rIns="34284" bIns="17138" anchor="ctr" anchorCtr="0">
              <a:noAutofit/>
            </a:bodyPr>
            <a:lstStyle/>
            <a:p>
              <a:pPr algn="ctr">
                <a:spcBef>
                  <a:spcPts val="0"/>
                </a:spcBef>
              </a:pPr>
              <a:endParaRPr sz="1350">
                <a:solidFill>
                  <a:schemeClr val="lt1"/>
                </a:solidFill>
                <a:latin typeface="Calibri"/>
                <a:ea typeface="Calibri"/>
                <a:cs typeface="Calibri"/>
                <a:sym typeface="Calibri"/>
              </a:endParaRPr>
            </a:p>
          </p:txBody>
        </p:sp>
        <p:sp>
          <p:nvSpPr>
            <p:cNvPr id="227" name="Shape 227"/>
            <p:cNvSpPr/>
            <p:nvPr/>
          </p:nvSpPr>
          <p:spPr>
            <a:xfrm>
              <a:off x="3413691" y="6579369"/>
              <a:ext cx="16861527" cy="399725"/>
            </a:xfrm>
            <a:prstGeom prst="rect">
              <a:avLst/>
            </a:prstGeom>
            <a:noFill/>
            <a:ln>
              <a:noFill/>
            </a:ln>
          </p:spPr>
          <p:txBody>
            <a:bodyPr wrap="square" lIns="34284" tIns="17138" rIns="34284" bIns="17138" anchor="t" anchorCtr="0">
              <a:noAutofit/>
            </a:bodyPr>
            <a:lstStyle/>
            <a:p>
              <a:pPr>
                <a:lnSpc>
                  <a:spcPct val="108000"/>
                </a:lnSpc>
                <a:spcBef>
                  <a:spcPts val="0"/>
                </a:spcBef>
              </a:pPr>
              <a:r>
                <a:rPr lang="en-US" sz="750" dirty="0">
                  <a:solidFill>
                    <a:srgbClr val="0B1107"/>
                  </a:solidFill>
                  <a:latin typeface="Quattrocento Sans"/>
                  <a:ea typeface="Quattrocento Sans"/>
                  <a:cs typeface="Quattrocento Sans"/>
                  <a:sym typeface="Quattrocento Sans"/>
                </a:rPr>
                <a:t>Laso </a:t>
              </a:r>
              <a:r>
                <a:rPr lang="en-US" sz="750" dirty="0" err="1">
                  <a:solidFill>
                    <a:srgbClr val="0B1107"/>
                  </a:solidFill>
                  <a:latin typeface="Quattrocento Sans"/>
                  <a:ea typeface="Quattrocento Sans"/>
                  <a:cs typeface="Quattrocento Sans"/>
                  <a:sym typeface="Quattrocento Sans"/>
                </a:rPr>
                <a:t>Bayas</a:t>
              </a:r>
              <a:r>
                <a:rPr lang="en-US" sz="750" dirty="0">
                  <a:solidFill>
                    <a:srgbClr val="0B1107"/>
                  </a:solidFill>
                  <a:latin typeface="Quattrocento Sans"/>
                  <a:ea typeface="Quattrocento Sans"/>
                  <a:cs typeface="Quattrocento Sans"/>
                  <a:sym typeface="Quattrocento Sans"/>
                </a:rPr>
                <a:t> et al., (2017) A global reference database of crowdsourced cropland data collected using the Geo-Wiki platform. Nature, Scientific Data (in press) </a:t>
              </a:r>
            </a:p>
          </p:txBody>
        </p:sp>
      </p:grpSp>
    </p:spTree>
    <p:extLst>
      <p:ext uri="{BB962C8B-B14F-4D97-AF65-F5344CB8AC3E}">
        <p14:creationId xmlns:p14="http://schemas.microsoft.com/office/powerpoint/2010/main" val="1794929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88640"/>
            <a:ext cx="8424936" cy="584775"/>
          </a:xfrm>
          <a:prstGeom prst="rect">
            <a:avLst/>
          </a:prstGeom>
          <a:noFill/>
        </p:spPr>
        <p:txBody>
          <a:bodyPr wrap="square" rtlCol="0">
            <a:spAutoFit/>
          </a:bodyPr>
          <a:lstStyle/>
          <a:p>
            <a:r>
              <a:rPr lang="en-US" sz="3200" b="1" dirty="0" smtClean="0">
                <a:solidFill>
                  <a:srgbClr val="003399"/>
                </a:solidFill>
                <a:latin typeface="Arial" pitchFamily="34" charset="0"/>
                <a:ea typeface="+mj-ea"/>
                <a:cs typeface="Arial" pitchFamily="34" charset="0"/>
              </a:rPr>
              <a:t>Geo-Wiki Engagement Platform</a:t>
            </a:r>
            <a:endParaRPr lang="en-US" sz="3200" b="1" dirty="0">
              <a:solidFill>
                <a:srgbClr val="003399"/>
              </a:solidFill>
              <a:latin typeface="Arial" pitchFamily="34" charset="0"/>
              <a:ea typeface="+mj-ea"/>
              <a:cs typeface="Arial" pitchFamily="34" charset="0"/>
            </a:endParaRPr>
          </a:p>
        </p:txBody>
      </p:sp>
      <p:pic>
        <p:nvPicPr>
          <p:cNvPr id="4" name="Content Placeholder 5"/>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251520" y="1299403"/>
            <a:ext cx="4248472" cy="1958881"/>
          </a:xfr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51520" y="4118343"/>
            <a:ext cx="4494094" cy="2187391"/>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050" y="1299403"/>
            <a:ext cx="4239393" cy="198162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1048" y="4118343"/>
            <a:ext cx="4203038" cy="2131640"/>
          </a:xfrm>
          <a:prstGeom prst="rect">
            <a:avLst/>
          </a:prstGeom>
        </p:spPr>
      </p:pic>
      <p:sp>
        <p:nvSpPr>
          <p:cNvPr id="2" name="Rectangle 1"/>
          <p:cNvSpPr/>
          <p:nvPr/>
        </p:nvSpPr>
        <p:spPr>
          <a:xfrm>
            <a:off x="4860032" y="6335742"/>
            <a:ext cx="4248472" cy="261610"/>
          </a:xfrm>
          <a:prstGeom prst="rect">
            <a:avLst/>
          </a:prstGeom>
        </p:spPr>
        <p:txBody>
          <a:bodyPr wrap="square">
            <a:spAutoFit/>
          </a:bodyPr>
          <a:lstStyle/>
          <a:p>
            <a:r>
              <a:rPr lang="en-US" sz="1100" dirty="0">
                <a:latin typeface="Arial" panose="020B0604020202020204" pitchFamily="34" charset="0"/>
                <a:cs typeface="Arial" panose="020B0604020202020204" pitchFamily="34" charset="0"/>
              </a:rPr>
              <a:t>See et al. (2014) in ISPRS </a:t>
            </a:r>
            <a:r>
              <a:rPr lang="en-US" sz="1100" dirty="0" smtClean="0">
                <a:latin typeface="Arial" panose="020B0604020202020204" pitchFamily="34" charset="0"/>
                <a:cs typeface="Arial" panose="020B0604020202020204" pitchFamily="34" charset="0"/>
              </a:rPr>
              <a:t>Photogrammetry </a:t>
            </a:r>
            <a:r>
              <a:rPr lang="en-US" sz="1100" dirty="0">
                <a:latin typeface="Arial" panose="020B0604020202020204" pitchFamily="34" charset="0"/>
                <a:cs typeface="Arial" panose="020B0604020202020204" pitchFamily="34" charset="0"/>
              </a:rPr>
              <a:t>and Remote Sensing</a:t>
            </a:r>
          </a:p>
        </p:txBody>
      </p:sp>
      <p:sp>
        <p:nvSpPr>
          <p:cNvPr id="10" name="TextBox 9"/>
          <p:cNvSpPr txBox="1"/>
          <p:nvPr/>
        </p:nvSpPr>
        <p:spPr>
          <a:xfrm>
            <a:off x="550235" y="6329051"/>
            <a:ext cx="4195379" cy="261610"/>
          </a:xfrm>
          <a:prstGeom prst="rect">
            <a:avLst/>
          </a:prstGeom>
        </p:spPr>
        <p:txBody>
          <a:bodyPr wrap="square">
            <a:spAutoFit/>
          </a:bodyPr>
          <a:lstStyle>
            <a:defPPr>
              <a:defRPr lang="en-US"/>
            </a:defPPr>
            <a:lvl1pPr>
              <a:defRPr sz="1100">
                <a:latin typeface="Arial" panose="020B0604020202020204" pitchFamily="34" charset="0"/>
                <a:cs typeface="Arial" panose="020B0604020202020204" pitchFamily="34" charset="0"/>
              </a:defRPr>
            </a:lvl1pPr>
          </a:lstStyle>
          <a:p>
            <a:r>
              <a:rPr lang="en-US" dirty="0"/>
              <a:t>Schepaschenko et al. (2015) in Remote Sensing of Environment</a:t>
            </a:r>
          </a:p>
        </p:txBody>
      </p:sp>
      <p:sp>
        <p:nvSpPr>
          <p:cNvPr id="11" name="TextBox 10"/>
          <p:cNvSpPr txBox="1"/>
          <p:nvPr/>
        </p:nvSpPr>
        <p:spPr>
          <a:xfrm>
            <a:off x="1058108" y="3308540"/>
            <a:ext cx="2880917" cy="261610"/>
          </a:xfrm>
          <a:prstGeom prst="rect">
            <a:avLst/>
          </a:prstGeom>
        </p:spPr>
        <p:txBody>
          <a:bodyPr wrap="square">
            <a:spAutoFit/>
          </a:bodyPr>
          <a:lstStyle>
            <a:defPPr>
              <a:defRPr lang="en-US"/>
            </a:defPPr>
            <a:lvl1pPr>
              <a:defRPr sz="1100">
                <a:latin typeface="Arial" panose="020B0604020202020204" pitchFamily="34" charset="0"/>
                <a:cs typeface="Arial" panose="020B0604020202020204" pitchFamily="34" charset="0"/>
              </a:defRPr>
            </a:lvl1pPr>
          </a:lstStyle>
          <a:p>
            <a:r>
              <a:rPr lang="en-US" dirty="0"/>
              <a:t>Fritz et al. (2015) in Global Change Biology</a:t>
            </a:r>
          </a:p>
        </p:txBody>
      </p:sp>
      <p:sp>
        <p:nvSpPr>
          <p:cNvPr id="12" name="TextBox 11"/>
          <p:cNvSpPr txBox="1"/>
          <p:nvPr/>
        </p:nvSpPr>
        <p:spPr>
          <a:xfrm>
            <a:off x="4680012" y="3311406"/>
            <a:ext cx="4294765" cy="261610"/>
          </a:xfrm>
          <a:prstGeom prst="rect">
            <a:avLst/>
          </a:prstGeom>
        </p:spPr>
        <p:txBody>
          <a:bodyPr wrap="square">
            <a:spAutoFit/>
          </a:bodyPr>
          <a:lstStyle>
            <a:defPPr>
              <a:defRPr lang="en-US"/>
            </a:defPPr>
            <a:lvl1pPr>
              <a:defRPr sz="1100">
                <a:latin typeface="Arial" panose="020B0604020202020204" pitchFamily="34" charset="0"/>
                <a:cs typeface="Arial" panose="020B0604020202020204" pitchFamily="34" charset="0"/>
              </a:defRPr>
            </a:lvl1pPr>
          </a:lstStyle>
          <a:p>
            <a:r>
              <a:rPr lang="en-US" dirty="0"/>
              <a:t>See et al. (2015) in Technological Forecasting and Social Change</a:t>
            </a:r>
          </a:p>
        </p:txBody>
      </p:sp>
      <p:sp>
        <p:nvSpPr>
          <p:cNvPr id="13" name="TextBox 12"/>
          <p:cNvSpPr txBox="1"/>
          <p:nvPr/>
        </p:nvSpPr>
        <p:spPr>
          <a:xfrm>
            <a:off x="1691680" y="877402"/>
            <a:ext cx="1230655" cy="369332"/>
          </a:xfrm>
          <a:prstGeom prst="rect">
            <a:avLst/>
          </a:prstGeom>
        </p:spPr>
        <p:txBody>
          <a:bodyPr wrap="square">
            <a:spAutoFit/>
          </a:bodyPr>
          <a:lstStyle>
            <a:defPPr>
              <a:defRPr lang="en-US"/>
            </a:defPPr>
            <a:lvl1pPr>
              <a:defRPr sz="1100">
                <a:latin typeface="Arial" panose="020B0604020202020204" pitchFamily="34" charset="0"/>
                <a:cs typeface="Arial" panose="020B0604020202020204" pitchFamily="34" charset="0"/>
              </a:defRPr>
            </a:lvl1pPr>
          </a:lstStyle>
          <a:p>
            <a:r>
              <a:rPr lang="en-US" sz="1800" dirty="0">
                <a:solidFill>
                  <a:srgbClr val="003399"/>
                </a:solidFill>
                <a:ea typeface="+mj-ea"/>
              </a:rPr>
              <a:t>Field Size</a:t>
            </a:r>
          </a:p>
        </p:txBody>
      </p:sp>
      <p:sp>
        <p:nvSpPr>
          <p:cNvPr id="14" name="TextBox 13"/>
          <p:cNvSpPr txBox="1"/>
          <p:nvPr/>
        </p:nvSpPr>
        <p:spPr>
          <a:xfrm>
            <a:off x="6368940" y="877402"/>
            <a:ext cx="1371412" cy="369332"/>
          </a:xfrm>
          <a:prstGeom prst="rect">
            <a:avLst/>
          </a:prstGeom>
        </p:spPr>
        <p:txBody>
          <a:bodyPr wrap="square">
            <a:spAutoFit/>
          </a:bodyPr>
          <a:lstStyle>
            <a:defPPr>
              <a:defRPr lang="en-US"/>
            </a:defPPr>
            <a:lvl1pPr>
              <a:defRPr sz="1800">
                <a:solidFill>
                  <a:srgbClr val="003399"/>
                </a:solidFill>
                <a:latin typeface="Arial" panose="020B0604020202020204" pitchFamily="34" charset="0"/>
                <a:ea typeface="+mj-ea"/>
                <a:cs typeface="Arial" panose="020B0604020202020204" pitchFamily="34" charset="0"/>
              </a:defRPr>
            </a:lvl1pPr>
          </a:lstStyle>
          <a:p>
            <a:r>
              <a:rPr lang="en-US" dirty="0"/>
              <a:t>Wilderness</a:t>
            </a:r>
          </a:p>
        </p:txBody>
      </p:sp>
      <p:sp>
        <p:nvSpPr>
          <p:cNvPr id="17" name="TextBox 16"/>
          <p:cNvSpPr txBox="1"/>
          <p:nvPr/>
        </p:nvSpPr>
        <p:spPr>
          <a:xfrm>
            <a:off x="1691680" y="3771756"/>
            <a:ext cx="1584176" cy="369332"/>
          </a:xfrm>
          <a:prstGeom prst="rect">
            <a:avLst/>
          </a:prstGeom>
        </p:spPr>
        <p:txBody>
          <a:bodyPr wrap="square">
            <a:spAutoFit/>
          </a:bodyPr>
          <a:lstStyle>
            <a:defPPr>
              <a:defRPr lang="en-US"/>
            </a:defPPr>
            <a:lvl1pPr>
              <a:defRPr sz="1800">
                <a:solidFill>
                  <a:srgbClr val="003399"/>
                </a:solidFill>
                <a:latin typeface="Arial" panose="020B0604020202020204" pitchFamily="34" charset="0"/>
                <a:ea typeface="+mj-ea"/>
                <a:cs typeface="Arial" panose="020B0604020202020204" pitchFamily="34" charset="0"/>
              </a:defRPr>
            </a:lvl1pPr>
          </a:lstStyle>
          <a:p>
            <a:r>
              <a:rPr lang="en-US" dirty="0"/>
              <a:t>Forest Cover</a:t>
            </a:r>
          </a:p>
        </p:txBody>
      </p:sp>
      <p:sp>
        <p:nvSpPr>
          <p:cNvPr id="18" name="TextBox 17"/>
          <p:cNvSpPr txBox="1"/>
          <p:nvPr/>
        </p:nvSpPr>
        <p:spPr>
          <a:xfrm>
            <a:off x="6012160" y="3771756"/>
            <a:ext cx="2160240" cy="369332"/>
          </a:xfrm>
          <a:prstGeom prst="rect">
            <a:avLst/>
          </a:prstGeom>
        </p:spPr>
        <p:txBody>
          <a:bodyPr wrap="square">
            <a:spAutoFit/>
          </a:bodyPr>
          <a:lstStyle>
            <a:defPPr>
              <a:defRPr lang="en-US"/>
            </a:defPPr>
            <a:lvl1pPr>
              <a:defRPr sz="1800">
                <a:solidFill>
                  <a:srgbClr val="003399"/>
                </a:solidFill>
                <a:latin typeface="Arial" panose="020B0604020202020204" pitchFamily="34" charset="0"/>
                <a:ea typeface="+mj-ea"/>
                <a:cs typeface="Arial" panose="020B0604020202020204" pitchFamily="34" charset="0"/>
              </a:defRPr>
            </a:lvl1pPr>
          </a:lstStyle>
          <a:p>
            <a:r>
              <a:rPr lang="en-US" dirty="0"/>
              <a:t>Hybrid Land Cover</a:t>
            </a:r>
          </a:p>
        </p:txBody>
      </p:sp>
    </p:spTree>
    <p:extLst>
      <p:ext uri="{BB962C8B-B14F-4D97-AF65-F5344CB8AC3E}">
        <p14:creationId xmlns:p14="http://schemas.microsoft.com/office/powerpoint/2010/main" val="774088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C412B-EFE4-4BC4-9B74-CC880A882640}"/>
              </a:ext>
            </a:extLst>
          </p:cNvPr>
          <p:cNvSpPr>
            <a:spLocks noGrp="1"/>
          </p:cNvSpPr>
          <p:nvPr>
            <p:ph type="title"/>
          </p:nvPr>
        </p:nvSpPr>
        <p:spPr>
          <a:xfrm>
            <a:off x="251929" y="260648"/>
            <a:ext cx="8640142" cy="918740"/>
          </a:xfrm>
        </p:spPr>
        <p:txBody>
          <a:bodyPr/>
          <a:lstStyle/>
          <a:p>
            <a:r>
              <a:rPr lang="en-US" sz="3000" dirty="0"/>
              <a:t>Center for Earth </a:t>
            </a:r>
            <a:r>
              <a:rPr lang="en-US" sz="3000" dirty="0" smtClean="0"/>
              <a:t>Observation &amp; Citizen </a:t>
            </a:r>
            <a:r>
              <a:rPr lang="en-US" sz="3000" dirty="0"/>
              <a:t>Science </a:t>
            </a:r>
            <a:r>
              <a:rPr lang="en-US" sz="3000" dirty="0" smtClean="0"/>
              <a:t> </a:t>
            </a:r>
            <a:r>
              <a:rPr lang="en-US" sz="3000" dirty="0"/>
              <a:t>What we do?</a:t>
            </a:r>
          </a:p>
        </p:txBody>
      </p:sp>
      <p:sp>
        <p:nvSpPr>
          <p:cNvPr id="5" name="Content Placeholder 4">
            <a:extLst>
              <a:ext uri="{FF2B5EF4-FFF2-40B4-BE49-F238E27FC236}">
                <a16:creationId xmlns:a16="http://schemas.microsoft.com/office/drawing/2014/main" id="{4EAD0AA8-6B59-40D2-88E1-694FE4C1BE7B}"/>
              </a:ext>
            </a:extLst>
          </p:cNvPr>
          <p:cNvSpPr>
            <a:spLocks noGrp="1"/>
          </p:cNvSpPr>
          <p:nvPr>
            <p:ph idx="1"/>
          </p:nvPr>
        </p:nvSpPr>
        <p:spPr>
          <a:xfrm>
            <a:off x="3797494" y="980728"/>
            <a:ext cx="5111750" cy="4691063"/>
          </a:xfrm>
        </p:spPr>
        <p:txBody>
          <a:bodyPr/>
          <a:lstStyle/>
          <a:p>
            <a:pPr>
              <a:buClr>
                <a:srgbClr val="003399"/>
              </a:buClr>
              <a:buFont typeface="Wingdings" panose="05000000000000000000" pitchFamily="2" charset="2"/>
              <a:buChar char="q"/>
            </a:pPr>
            <a:r>
              <a:rPr lang="en-US" sz="2300" dirty="0">
                <a:sym typeface="Quattrocento Sans"/>
              </a:rPr>
              <a:t>Uncovering the potential of citizen science for Land Use &amp; Land Cover (LULC) &amp; Earth Observation (EO)</a:t>
            </a:r>
          </a:p>
          <a:p>
            <a:pPr>
              <a:buClr>
                <a:srgbClr val="003399"/>
              </a:buClr>
              <a:buFont typeface="Wingdings" panose="05000000000000000000" pitchFamily="2" charset="2"/>
              <a:buChar char="q"/>
            </a:pPr>
            <a:endParaRPr lang="en-US" sz="2300" dirty="0">
              <a:sym typeface="Quattrocento Sans"/>
            </a:endParaRPr>
          </a:p>
          <a:p>
            <a:pPr>
              <a:buClr>
                <a:srgbClr val="003399"/>
              </a:buClr>
              <a:buFont typeface="Wingdings" panose="05000000000000000000" pitchFamily="2" charset="2"/>
              <a:buChar char="q"/>
            </a:pPr>
            <a:r>
              <a:rPr lang="en-US" sz="2300" dirty="0">
                <a:sym typeface="Quattrocento Sans"/>
              </a:rPr>
              <a:t>Lowering cost and extending in-situ data collection </a:t>
            </a:r>
            <a:r>
              <a:rPr lang="en-US" sz="2300" dirty="0" smtClean="0">
                <a:sym typeface="Quattrocento Sans"/>
              </a:rPr>
              <a:t>methods</a:t>
            </a:r>
          </a:p>
          <a:p>
            <a:pPr>
              <a:buClr>
                <a:srgbClr val="003399"/>
              </a:buClr>
              <a:buFont typeface="Wingdings" panose="05000000000000000000" pitchFamily="2" charset="2"/>
              <a:buChar char="q"/>
            </a:pPr>
            <a:endParaRPr lang="en-US" sz="2300" dirty="0" smtClean="0">
              <a:sym typeface="Quattrocento Sans"/>
            </a:endParaRPr>
          </a:p>
          <a:p>
            <a:pPr>
              <a:buClr>
                <a:srgbClr val="003399"/>
              </a:buClr>
              <a:buFont typeface="Wingdings" panose="05000000000000000000" pitchFamily="2" charset="2"/>
              <a:buChar char="q"/>
            </a:pPr>
            <a:r>
              <a:rPr lang="en-US" sz="2300" dirty="0" smtClean="0">
                <a:sym typeface="Quattrocento Sans"/>
              </a:rPr>
              <a:t>Creating and improving tools for engaging citizens in environmental monitoring  </a:t>
            </a:r>
            <a:endParaRPr lang="en-US" sz="2300" dirty="0">
              <a:sym typeface="Quattrocento Sans"/>
            </a:endParaRPr>
          </a:p>
          <a:p>
            <a:pPr>
              <a:buClr>
                <a:srgbClr val="003399"/>
              </a:buClr>
              <a:buFont typeface="Wingdings" panose="05000000000000000000" pitchFamily="2" charset="2"/>
              <a:buChar char="q"/>
            </a:pPr>
            <a:endParaRPr lang="en-US" sz="2300" dirty="0">
              <a:sym typeface="Quattrocento Sans"/>
            </a:endParaRPr>
          </a:p>
          <a:p>
            <a:pPr>
              <a:buClr>
                <a:srgbClr val="003399"/>
              </a:buClr>
              <a:buFont typeface="Wingdings" panose="05000000000000000000" pitchFamily="2" charset="2"/>
              <a:buChar char="q"/>
            </a:pPr>
            <a:r>
              <a:rPr lang="en-US" sz="2300" dirty="0"/>
              <a:t>Investigating the potential of CS and EO for SDG monitoring and implementation to address the greatest challenges facing humanity </a:t>
            </a:r>
            <a:endParaRPr lang="en-US" sz="2600" dirty="0">
              <a:solidFill>
                <a:srgbClr val="0B1107"/>
              </a:solidFill>
              <a:latin typeface="Quattrocento Sans"/>
              <a:ea typeface="Quattrocento Sans"/>
              <a:cs typeface="Quattrocento Sans"/>
              <a:sym typeface="Quattrocento Sans"/>
            </a:endParaRPr>
          </a:p>
          <a:p>
            <a:pPr>
              <a:buClr>
                <a:srgbClr val="003399"/>
              </a:buClr>
              <a:buFont typeface="Wingdings" panose="05000000000000000000" pitchFamily="2" charset="2"/>
              <a:buChar char="q"/>
            </a:pPr>
            <a:endParaRPr lang="en-US" sz="2600" dirty="0">
              <a:solidFill>
                <a:srgbClr val="0B1107"/>
              </a:solidFill>
              <a:latin typeface="Quattrocento Sans"/>
              <a:ea typeface="Quattrocento Sans"/>
              <a:cs typeface="Quattrocento Sans"/>
              <a:sym typeface="Quattrocento Sans"/>
            </a:endParaRPr>
          </a:p>
          <a:p>
            <a:endParaRPr lang="en-US" sz="2600" dirty="0">
              <a:solidFill>
                <a:srgbClr val="0B1107"/>
              </a:solidFill>
              <a:latin typeface="Quattrocento Sans"/>
              <a:ea typeface="Quattrocento Sans"/>
              <a:cs typeface="Quattrocento Sans"/>
              <a:sym typeface="Quattrocento Sans"/>
            </a:endParaRPr>
          </a:p>
          <a:p>
            <a:pPr marL="0" indent="0">
              <a:buNone/>
            </a:pPr>
            <a:endParaRPr lang="en-US" sz="2600" dirty="0"/>
          </a:p>
        </p:txBody>
      </p:sp>
      <p:pic>
        <p:nvPicPr>
          <p:cNvPr id="8" name="Picture 7">
            <a:extLst>
              <a:ext uri="{FF2B5EF4-FFF2-40B4-BE49-F238E27FC236}">
                <a16:creationId xmlns:a16="http://schemas.microsoft.com/office/drawing/2014/main" id="{90A638A5-C455-4F13-80BB-85ED5F9DC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8799"/>
            <a:ext cx="3779912" cy="4248473"/>
          </a:xfrm>
          <a:prstGeom prst="rect">
            <a:avLst/>
          </a:prstGeom>
        </p:spPr>
      </p:pic>
    </p:spTree>
    <p:extLst>
      <p:ext uri="{BB962C8B-B14F-4D97-AF65-F5344CB8AC3E}">
        <p14:creationId xmlns:p14="http://schemas.microsoft.com/office/powerpoint/2010/main" val="2772511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ctrTitle"/>
          </p:nvPr>
        </p:nvSpPr>
        <p:spPr>
          <a:xfrm>
            <a:off x="2513013" y="548680"/>
            <a:ext cx="6630987" cy="1470025"/>
          </a:xfrm>
        </p:spPr>
        <p:txBody>
          <a:bodyPr/>
          <a:lstStyle/>
          <a:p>
            <a:pPr eaLnBrk="1" hangingPunct="1"/>
            <a:r>
              <a:rPr lang="en-US" sz="2800" b="1" dirty="0">
                <a:latin typeface="Arial" pitchFamily="34" charset="0"/>
                <a:cs typeface="Arial" pitchFamily="34" charset="0"/>
              </a:rPr>
              <a:t>Thanks!</a:t>
            </a:r>
          </a:p>
        </p:txBody>
      </p:sp>
      <p:sp>
        <p:nvSpPr>
          <p:cNvPr id="62466" name="Rectangle 3"/>
          <p:cNvSpPr>
            <a:spLocks noGrp="1" noChangeArrowheads="1"/>
          </p:cNvSpPr>
          <p:nvPr>
            <p:ph type="subTitle" idx="1"/>
          </p:nvPr>
        </p:nvSpPr>
        <p:spPr>
          <a:xfrm>
            <a:off x="2513013" y="2972544"/>
            <a:ext cx="6627812" cy="1104528"/>
          </a:xfrm>
        </p:spPr>
        <p:txBody>
          <a:bodyPr/>
          <a:lstStyle/>
          <a:p>
            <a:r>
              <a:rPr lang="en-US" sz="1800" b="1" dirty="0"/>
              <a:t>Steffen Fritz: </a:t>
            </a:r>
            <a:r>
              <a:rPr lang="en-US" sz="1800" b="1" dirty="0">
                <a:hlinkClick r:id="rId2"/>
              </a:rPr>
              <a:t>fritz@iiasa.ac.at</a:t>
            </a:r>
            <a:endParaRPr lang="en-US" sz="1800" b="1" dirty="0"/>
          </a:p>
          <a:p>
            <a:r>
              <a:rPr lang="en-US" sz="1800" b="1" dirty="0"/>
              <a:t>Dilek Fraisl: </a:t>
            </a:r>
            <a:r>
              <a:rPr lang="en-US" sz="1800" b="1" dirty="0">
                <a:hlinkClick r:id="rId3"/>
              </a:rPr>
              <a:t>fraisl@iiasa.ac.at</a:t>
            </a:r>
            <a:endParaRPr lang="en-US" sz="1800" b="1" dirty="0"/>
          </a:p>
          <a:p>
            <a:endParaRPr lang="en-US" sz="1800" dirty="0"/>
          </a:p>
          <a:p>
            <a:endParaRPr lang="en-US" sz="1600" dirty="0"/>
          </a:p>
          <a:p>
            <a:pPr eaLnBrk="1" hangingPunct="1"/>
            <a:endParaRPr lang="en-US" sz="2000" dirty="0"/>
          </a:p>
          <a:p>
            <a:pPr eaLnBrk="1" hangingPunct="1"/>
            <a:endParaRPr lang="en-US" sz="2000" dirty="0"/>
          </a:p>
          <a:p>
            <a:pPr eaLnBrk="1" hangingPunct="1"/>
            <a:r>
              <a:rPr lang="en-US" sz="2000" b="1" dirty="0"/>
              <a:t>Earth Observations Group</a:t>
            </a:r>
          </a:p>
          <a:p>
            <a:pPr eaLnBrk="1" hangingPunct="1"/>
            <a:r>
              <a:rPr lang="en-US" sz="2000" b="1" dirty="0"/>
              <a:t>Ecosystems Service and Management (ESM)</a:t>
            </a:r>
          </a:p>
          <a:p>
            <a:pPr eaLnBrk="1" hangingPunct="1"/>
            <a:endParaRPr lang="en-US" sz="2000" dirty="0"/>
          </a:p>
          <a:p>
            <a:pPr eaLnBrk="1" hangingPunct="1"/>
            <a:endParaRPr lang="en-US" sz="2000" dirty="0"/>
          </a:p>
        </p:txBody>
      </p:sp>
    </p:spTree>
    <p:extLst>
      <p:ext uri="{BB962C8B-B14F-4D97-AF65-F5344CB8AC3E}">
        <p14:creationId xmlns:p14="http://schemas.microsoft.com/office/powerpoint/2010/main" val="747788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46" y="590550"/>
            <a:ext cx="7877908" cy="567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0408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46" y="590550"/>
            <a:ext cx="7877908" cy="567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4674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46" y="590550"/>
            <a:ext cx="7877908" cy="567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265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p:nvPr/>
        </p:nvSpPr>
        <p:spPr>
          <a:xfrm>
            <a:off x="6818866" y="1665156"/>
            <a:ext cx="1989918" cy="300443"/>
          </a:xfrm>
          <a:prstGeom prst="rect">
            <a:avLst/>
          </a:prstGeom>
          <a:solidFill>
            <a:srgbClr val="003399"/>
          </a:solidFill>
          <a:ln w="12700" cap="flat" cmpd="sng">
            <a:solidFill>
              <a:srgbClr val="42719B"/>
            </a:solidFill>
            <a:prstDash val="solid"/>
            <a:miter lim="800000"/>
            <a:headEnd type="none" w="med" len="med"/>
            <a:tailEnd type="none" w="med" len="med"/>
          </a:ln>
        </p:spPr>
        <p:txBody>
          <a:bodyPr wrap="square" lIns="34284" tIns="17138" rIns="34284" bIns="17138" anchor="ctr" anchorCtr="0">
            <a:noAutofit/>
          </a:bodyPr>
          <a:lstStyle/>
          <a:p>
            <a:pPr algn="ctr">
              <a:spcBef>
                <a:spcPts val="0"/>
              </a:spcBef>
            </a:pPr>
            <a:endParaRPr sz="1350">
              <a:solidFill>
                <a:schemeClr val="lt1"/>
              </a:solidFill>
              <a:latin typeface="Calibri"/>
              <a:ea typeface="Calibri"/>
              <a:cs typeface="Calibri"/>
              <a:sym typeface="Calibri"/>
            </a:endParaRPr>
          </a:p>
        </p:txBody>
      </p:sp>
      <p:sp>
        <p:nvSpPr>
          <p:cNvPr id="134" name="Shape 134"/>
          <p:cNvSpPr/>
          <p:nvPr/>
        </p:nvSpPr>
        <p:spPr>
          <a:xfrm>
            <a:off x="487627" y="1665156"/>
            <a:ext cx="6237085" cy="299375"/>
          </a:xfrm>
          <a:prstGeom prst="rect">
            <a:avLst/>
          </a:prstGeom>
          <a:solidFill>
            <a:srgbClr val="003399"/>
          </a:solidFill>
          <a:ln w="12700" cap="flat" cmpd="sng">
            <a:solidFill>
              <a:srgbClr val="42719B"/>
            </a:solidFill>
            <a:prstDash val="solid"/>
            <a:miter lim="800000"/>
            <a:headEnd type="none" w="med" len="med"/>
            <a:tailEnd type="none" w="med" len="med"/>
          </a:ln>
        </p:spPr>
        <p:txBody>
          <a:bodyPr wrap="square" lIns="34284" tIns="17138" rIns="34284" bIns="17138" anchor="ctr" anchorCtr="0">
            <a:noAutofit/>
          </a:bodyPr>
          <a:lstStyle/>
          <a:p>
            <a:pPr algn="ctr">
              <a:spcBef>
                <a:spcPts val="0"/>
              </a:spcBef>
            </a:pPr>
            <a:endParaRPr sz="1350">
              <a:solidFill>
                <a:schemeClr val="lt1"/>
              </a:solidFill>
              <a:latin typeface="Calibri"/>
              <a:ea typeface="Calibri"/>
              <a:cs typeface="Calibri"/>
              <a:sym typeface="Calibri"/>
            </a:endParaRPr>
          </a:p>
        </p:txBody>
      </p:sp>
      <p:sp>
        <p:nvSpPr>
          <p:cNvPr id="136" name="Shape 136"/>
          <p:cNvSpPr/>
          <p:nvPr/>
        </p:nvSpPr>
        <p:spPr>
          <a:xfrm rot="16200000">
            <a:off x="6743288" y="2544461"/>
            <a:ext cx="2160000" cy="2003339"/>
          </a:xfrm>
          <a:prstGeom prst="rect">
            <a:avLst/>
          </a:prstGeom>
          <a:solidFill>
            <a:srgbClr val="4C88EA"/>
          </a:solidFill>
          <a:ln>
            <a:noFill/>
          </a:ln>
        </p:spPr>
        <p:txBody>
          <a:bodyPr wrap="square" lIns="34284" tIns="17138" rIns="34284" bIns="17138" anchor="ctr" anchorCtr="0">
            <a:noAutofit/>
          </a:bodyPr>
          <a:lstStyle/>
          <a:p>
            <a:pPr algn="ctr">
              <a:spcBef>
                <a:spcPts val="0"/>
              </a:spcBef>
            </a:pPr>
            <a:endParaRPr sz="1350" dirty="0">
              <a:solidFill>
                <a:schemeClr val="lt1"/>
              </a:solidFill>
              <a:latin typeface="Calibri"/>
              <a:ea typeface="Calibri"/>
              <a:cs typeface="Calibri"/>
              <a:sym typeface="Calibri"/>
            </a:endParaRPr>
          </a:p>
        </p:txBody>
      </p:sp>
      <p:grpSp>
        <p:nvGrpSpPr>
          <p:cNvPr id="137" name="Shape 137"/>
          <p:cNvGrpSpPr/>
          <p:nvPr/>
        </p:nvGrpSpPr>
        <p:grpSpPr>
          <a:xfrm>
            <a:off x="6827340" y="2889556"/>
            <a:ext cx="1981444" cy="2715416"/>
            <a:chOff x="6955737" y="5101972"/>
            <a:chExt cx="5283850" cy="7241110"/>
          </a:xfrm>
        </p:grpSpPr>
        <p:sp>
          <p:nvSpPr>
            <p:cNvPr id="138" name="Shape 138"/>
            <p:cNvSpPr txBox="1"/>
            <p:nvPr/>
          </p:nvSpPr>
          <p:spPr>
            <a:xfrm>
              <a:off x="6955737" y="5101972"/>
              <a:ext cx="5283850" cy="3416320"/>
            </a:xfrm>
            <a:prstGeom prst="rect">
              <a:avLst/>
            </a:prstGeom>
            <a:noFill/>
            <a:ln>
              <a:noFill/>
            </a:ln>
          </p:spPr>
          <p:txBody>
            <a:bodyPr wrap="square" lIns="34284" tIns="17138" rIns="34284" bIns="17138" anchor="t" anchorCtr="0">
              <a:noAutofit/>
            </a:bodyPr>
            <a:lstStyle/>
            <a:p>
              <a:pPr algn="ctr">
                <a:spcBef>
                  <a:spcPts val="0"/>
                </a:spcBef>
              </a:pPr>
              <a:r>
                <a:rPr lang="en-US" sz="2625" b="1" dirty="0">
                  <a:solidFill>
                    <a:schemeClr val="lt1"/>
                  </a:solidFill>
                  <a:latin typeface="Quattrocento Sans"/>
                  <a:ea typeface="Quattrocento Sans"/>
                  <a:cs typeface="Quattrocento Sans"/>
                  <a:sym typeface="Quattrocento Sans"/>
                </a:rPr>
                <a:t>LACO-Wiki Validation Platform </a:t>
              </a:r>
            </a:p>
          </p:txBody>
        </p:sp>
        <p:pic>
          <p:nvPicPr>
            <p:cNvPr id="139" name="Shape 139"/>
            <p:cNvPicPr preferRelativeResize="0"/>
            <p:nvPr/>
          </p:nvPicPr>
          <p:blipFill rotWithShape="1">
            <a:blip r:embed="rId3">
              <a:alphaModFix/>
            </a:blip>
            <a:srcRect/>
            <a:stretch/>
          </p:blipFill>
          <p:spPr>
            <a:xfrm>
              <a:off x="7308659" y="10510323"/>
              <a:ext cx="4561242" cy="1832760"/>
            </a:xfrm>
            <a:prstGeom prst="rect">
              <a:avLst/>
            </a:prstGeom>
            <a:noFill/>
            <a:ln>
              <a:noFill/>
            </a:ln>
          </p:spPr>
        </p:pic>
      </p:grpSp>
      <p:sp>
        <p:nvSpPr>
          <p:cNvPr id="141" name="Shape 141"/>
          <p:cNvSpPr/>
          <p:nvPr/>
        </p:nvSpPr>
        <p:spPr>
          <a:xfrm>
            <a:off x="2602709" y="2470398"/>
            <a:ext cx="2001600" cy="2160000"/>
          </a:xfrm>
          <a:prstGeom prst="rect">
            <a:avLst/>
          </a:prstGeom>
          <a:solidFill>
            <a:srgbClr val="4C88EA"/>
          </a:solidFill>
          <a:ln>
            <a:noFill/>
          </a:ln>
        </p:spPr>
        <p:txBody>
          <a:bodyPr wrap="square" lIns="34284" tIns="17138" rIns="34284" bIns="17138" anchor="ctr" anchorCtr="0">
            <a:noAutofit/>
          </a:bodyPr>
          <a:lstStyle/>
          <a:p>
            <a:pPr algn="ctr">
              <a:spcBef>
                <a:spcPts val="0"/>
              </a:spcBef>
            </a:pPr>
            <a:endParaRPr sz="1350" dirty="0">
              <a:solidFill>
                <a:schemeClr val="lt1"/>
              </a:solidFill>
              <a:latin typeface="Calibri"/>
              <a:ea typeface="Calibri"/>
              <a:cs typeface="Calibri"/>
              <a:sym typeface="Calibri"/>
            </a:endParaRPr>
          </a:p>
        </p:txBody>
      </p:sp>
      <p:sp>
        <p:nvSpPr>
          <p:cNvPr id="142" name="Shape 142"/>
          <p:cNvSpPr/>
          <p:nvPr/>
        </p:nvSpPr>
        <p:spPr>
          <a:xfrm rot="16200000">
            <a:off x="4640364" y="2544461"/>
            <a:ext cx="2160000" cy="2003339"/>
          </a:xfrm>
          <a:prstGeom prst="rect">
            <a:avLst/>
          </a:prstGeom>
          <a:solidFill>
            <a:srgbClr val="4C88EA"/>
          </a:solidFill>
          <a:ln>
            <a:noFill/>
          </a:ln>
        </p:spPr>
        <p:txBody>
          <a:bodyPr wrap="square" lIns="34284" tIns="17138" rIns="34284" bIns="17138" anchor="ctr" anchorCtr="0">
            <a:noAutofit/>
          </a:bodyPr>
          <a:lstStyle/>
          <a:p>
            <a:pPr algn="ctr">
              <a:spcBef>
                <a:spcPts val="0"/>
              </a:spcBef>
            </a:pPr>
            <a:endParaRPr sz="1350" dirty="0">
              <a:solidFill>
                <a:schemeClr val="lt1"/>
              </a:solidFill>
              <a:latin typeface="Calibri"/>
              <a:ea typeface="Calibri"/>
              <a:cs typeface="Calibri"/>
              <a:sym typeface="Calibri"/>
            </a:endParaRPr>
          </a:p>
        </p:txBody>
      </p:sp>
      <p:sp>
        <p:nvSpPr>
          <p:cNvPr id="143" name="Shape 143"/>
          <p:cNvSpPr txBox="1"/>
          <p:nvPr/>
        </p:nvSpPr>
        <p:spPr>
          <a:xfrm>
            <a:off x="2621951" y="2886555"/>
            <a:ext cx="1981699" cy="842538"/>
          </a:xfrm>
          <a:prstGeom prst="rect">
            <a:avLst/>
          </a:prstGeom>
          <a:noFill/>
          <a:ln>
            <a:noFill/>
          </a:ln>
        </p:spPr>
        <p:txBody>
          <a:bodyPr wrap="square" lIns="34284" tIns="17138" rIns="34284" bIns="17138" anchor="t" anchorCtr="0">
            <a:noAutofit/>
          </a:bodyPr>
          <a:lstStyle/>
          <a:p>
            <a:pPr algn="ctr">
              <a:spcBef>
                <a:spcPts val="0"/>
              </a:spcBef>
            </a:pPr>
            <a:r>
              <a:rPr lang="en-US" sz="2625" b="1" dirty="0">
                <a:solidFill>
                  <a:schemeClr val="lt1"/>
                </a:solidFill>
                <a:latin typeface="Quattrocento Sans"/>
                <a:ea typeface="Quattrocento Sans"/>
                <a:cs typeface="Quattrocento Sans"/>
                <a:sym typeface="Quattrocento Sans"/>
              </a:rPr>
              <a:t>Picture </a:t>
            </a:r>
            <a:br>
              <a:rPr lang="en-US" sz="2625" b="1" dirty="0">
                <a:solidFill>
                  <a:schemeClr val="lt1"/>
                </a:solidFill>
                <a:latin typeface="Quattrocento Sans"/>
                <a:ea typeface="Quattrocento Sans"/>
                <a:cs typeface="Quattrocento Sans"/>
                <a:sym typeface="Quattrocento Sans"/>
              </a:rPr>
            </a:br>
            <a:r>
              <a:rPr lang="en-US" sz="2625" b="1" dirty="0">
                <a:solidFill>
                  <a:schemeClr val="lt1"/>
                </a:solidFill>
                <a:latin typeface="Quattrocento Sans"/>
                <a:ea typeface="Quattrocento Sans"/>
                <a:cs typeface="Quattrocento Sans"/>
                <a:sym typeface="Quattrocento Sans"/>
              </a:rPr>
              <a:t>Pile</a:t>
            </a:r>
          </a:p>
        </p:txBody>
      </p:sp>
      <p:sp>
        <p:nvSpPr>
          <p:cNvPr id="144" name="Shape 144"/>
          <p:cNvSpPr txBox="1"/>
          <p:nvPr/>
        </p:nvSpPr>
        <p:spPr>
          <a:xfrm>
            <a:off x="4721373" y="2882287"/>
            <a:ext cx="2003340" cy="842538"/>
          </a:xfrm>
          <a:prstGeom prst="rect">
            <a:avLst/>
          </a:prstGeom>
          <a:noFill/>
          <a:ln>
            <a:noFill/>
          </a:ln>
        </p:spPr>
        <p:txBody>
          <a:bodyPr wrap="square" lIns="34284" tIns="17138" rIns="34284" bIns="17138" anchor="t" anchorCtr="0">
            <a:noAutofit/>
          </a:bodyPr>
          <a:lstStyle/>
          <a:p>
            <a:pPr algn="ctr">
              <a:spcBef>
                <a:spcPts val="0"/>
              </a:spcBef>
            </a:pPr>
            <a:r>
              <a:rPr lang="en-US" sz="2625" b="1" dirty="0">
                <a:solidFill>
                  <a:schemeClr val="lt1"/>
                </a:solidFill>
                <a:latin typeface="Quattrocento Sans"/>
                <a:ea typeface="Quattrocento Sans"/>
                <a:cs typeface="Quattrocento Sans"/>
                <a:sym typeface="Quattrocento Sans"/>
              </a:rPr>
              <a:t>FotoQuest </a:t>
            </a:r>
            <a:br>
              <a:rPr lang="en-US" sz="2625" b="1" dirty="0">
                <a:solidFill>
                  <a:schemeClr val="lt1"/>
                </a:solidFill>
                <a:latin typeface="Quattrocento Sans"/>
                <a:ea typeface="Quattrocento Sans"/>
                <a:cs typeface="Quattrocento Sans"/>
                <a:sym typeface="Quattrocento Sans"/>
              </a:rPr>
            </a:br>
            <a:r>
              <a:rPr lang="en-US" sz="2625" b="1" dirty="0">
                <a:solidFill>
                  <a:schemeClr val="lt1"/>
                </a:solidFill>
                <a:latin typeface="Quattrocento Sans"/>
                <a:ea typeface="Quattrocento Sans"/>
                <a:cs typeface="Quattrocento Sans"/>
                <a:sym typeface="Quattrocento Sans"/>
              </a:rPr>
              <a:t>GO</a:t>
            </a:r>
          </a:p>
        </p:txBody>
      </p:sp>
      <p:pic>
        <p:nvPicPr>
          <p:cNvPr id="145" name="Shape 145"/>
          <p:cNvPicPr preferRelativeResize="0"/>
          <p:nvPr/>
        </p:nvPicPr>
        <p:blipFill rotWithShape="1">
          <a:blip r:embed="rId4"/>
          <a:srcRect/>
          <a:stretch/>
        </p:blipFill>
        <p:spPr>
          <a:xfrm>
            <a:off x="3147905" y="4780020"/>
            <a:ext cx="924191" cy="924191"/>
          </a:xfrm>
          <a:prstGeom prst="rect">
            <a:avLst/>
          </a:prstGeom>
          <a:solidFill>
            <a:srgbClr val="00B050">
              <a:alpha val="50000"/>
            </a:srgbClr>
          </a:solidFill>
          <a:ln>
            <a:noFill/>
          </a:ln>
        </p:spPr>
      </p:pic>
      <p:pic>
        <p:nvPicPr>
          <p:cNvPr id="146" name="Shape 146"/>
          <p:cNvPicPr preferRelativeResize="0"/>
          <p:nvPr/>
        </p:nvPicPr>
        <p:blipFill rotWithShape="1">
          <a:blip r:embed="rId5"/>
          <a:srcRect l="29954" t="11365" r="28429" b="3872"/>
          <a:stretch/>
        </p:blipFill>
        <p:spPr>
          <a:xfrm>
            <a:off x="5179733" y="4698192"/>
            <a:ext cx="1116366" cy="1112012"/>
          </a:xfrm>
          <a:prstGeom prst="rect">
            <a:avLst/>
          </a:prstGeom>
          <a:solidFill>
            <a:srgbClr val="00B050">
              <a:alpha val="50000"/>
            </a:srgbClr>
          </a:solidFill>
          <a:ln>
            <a:noFill/>
          </a:ln>
        </p:spPr>
      </p:pic>
      <p:sp>
        <p:nvSpPr>
          <p:cNvPr id="147" name="Shape 147"/>
          <p:cNvSpPr/>
          <p:nvPr/>
        </p:nvSpPr>
        <p:spPr>
          <a:xfrm rot="-5400000">
            <a:off x="404156" y="2544461"/>
            <a:ext cx="2160000" cy="2003338"/>
          </a:xfrm>
          <a:prstGeom prst="rect">
            <a:avLst/>
          </a:prstGeom>
          <a:solidFill>
            <a:srgbClr val="4C88EA"/>
          </a:solidFill>
          <a:ln>
            <a:noFill/>
          </a:ln>
        </p:spPr>
        <p:txBody>
          <a:bodyPr wrap="square" lIns="34284" tIns="17138" rIns="34284" bIns="17138" anchor="ctr" anchorCtr="0">
            <a:noAutofit/>
          </a:bodyPr>
          <a:lstStyle/>
          <a:p>
            <a:pPr algn="ctr">
              <a:spcBef>
                <a:spcPts val="0"/>
              </a:spcBef>
            </a:pPr>
            <a:endParaRPr sz="1350">
              <a:solidFill>
                <a:schemeClr val="lt1"/>
              </a:solidFill>
              <a:latin typeface="Calibri"/>
              <a:ea typeface="Calibri"/>
              <a:cs typeface="Calibri"/>
              <a:sym typeface="Calibri"/>
            </a:endParaRPr>
          </a:p>
        </p:txBody>
      </p:sp>
      <p:sp>
        <p:nvSpPr>
          <p:cNvPr id="148" name="Shape 148"/>
          <p:cNvSpPr txBox="1"/>
          <p:nvPr/>
        </p:nvSpPr>
        <p:spPr>
          <a:xfrm>
            <a:off x="487627" y="2877646"/>
            <a:ext cx="2003339" cy="1281120"/>
          </a:xfrm>
          <a:prstGeom prst="rect">
            <a:avLst/>
          </a:prstGeom>
          <a:noFill/>
          <a:ln>
            <a:noFill/>
          </a:ln>
        </p:spPr>
        <p:txBody>
          <a:bodyPr wrap="square" lIns="34284" tIns="17138" rIns="34284" bIns="17138" anchor="t" anchorCtr="0">
            <a:noAutofit/>
          </a:bodyPr>
          <a:lstStyle/>
          <a:p>
            <a:pPr algn="ctr">
              <a:spcBef>
                <a:spcPts val="0"/>
              </a:spcBef>
            </a:pPr>
            <a:r>
              <a:rPr lang="en-US" sz="2625" b="1" dirty="0">
                <a:solidFill>
                  <a:schemeClr val="lt1"/>
                </a:solidFill>
                <a:latin typeface="Quattrocento Sans"/>
                <a:ea typeface="Quattrocento Sans"/>
                <a:cs typeface="Quattrocento Sans"/>
                <a:sym typeface="Quattrocento Sans"/>
              </a:rPr>
              <a:t>Geo-Wiki Engagement Platform </a:t>
            </a:r>
          </a:p>
        </p:txBody>
      </p:sp>
      <p:sp>
        <p:nvSpPr>
          <p:cNvPr id="149" name="Shape 149"/>
          <p:cNvSpPr txBox="1"/>
          <p:nvPr/>
        </p:nvSpPr>
        <p:spPr>
          <a:xfrm>
            <a:off x="487627" y="723189"/>
            <a:ext cx="4251599" cy="566066"/>
          </a:xfrm>
          <a:prstGeom prst="rect">
            <a:avLst/>
          </a:prstGeom>
          <a:noFill/>
          <a:ln>
            <a:noFill/>
          </a:ln>
        </p:spPr>
        <p:txBody>
          <a:bodyPr wrap="square" lIns="34284" tIns="17138" rIns="34284" bIns="17138" anchor="t" anchorCtr="0">
            <a:noAutofit/>
          </a:bodyPr>
          <a:lstStyle/>
          <a:p>
            <a:pPr>
              <a:spcBef>
                <a:spcPts val="0"/>
              </a:spcBef>
            </a:pPr>
            <a:r>
              <a:rPr lang="en-US" sz="3000" b="1" dirty="0">
                <a:solidFill>
                  <a:srgbClr val="003399"/>
                </a:solidFill>
                <a:latin typeface="Arial" pitchFamily="34" charset="0"/>
                <a:ea typeface="+mj-ea"/>
                <a:cs typeface="Arial" pitchFamily="34" charset="0"/>
                <a:sym typeface="Quattrocento Sans"/>
              </a:rPr>
              <a:t>How we do it?</a:t>
            </a:r>
            <a:r>
              <a:rPr lang="en-US" sz="2700" b="1" dirty="0">
                <a:solidFill>
                  <a:schemeClr val="dk2"/>
                </a:solidFill>
                <a:latin typeface="Quattrocento Sans"/>
                <a:ea typeface="Quattrocento Sans"/>
                <a:cs typeface="Quattrocento Sans"/>
                <a:sym typeface="Quattrocento Sans"/>
              </a:rPr>
              <a:t> </a:t>
            </a:r>
          </a:p>
        </p:txBody>
      </p:sp>
      <p:sp>
        <p:nvSpPr>
          <p:cNvPr id="150" name="Shape 150"/>
          <p:cNvSpPr/>
          <p:nvPr/>
        </p:nvSpPr>
        <p:spPr>
          <a:xfrm>
            <a:off x="1146855" y="2053794"/>
            <a:ext cx="674603" cy="674603"/>
          </a:xfrm>
          <a:prstGeom prst="ellipse">
            <a:avLst/>
          </a:prstGeom>
          <a:solidFill>
            <a:srgbClr val="44546A"/>
          </a:solidFill>
          <a:ln>
            <a:noFill/>
          </a:ln>
        </p:spPr>
        <p:txBody>
          <a:bodyPr wrap="square" lIns="34284" tIns="17138" rIns="34284" bIns="17138" anchor="ctr" anchorCtr="0">
            <a:noAutofit/>
          </a:bodyPr>
          <a:lstStyle/>
          <a:p>
            <a:pPr algn="ctr">
              <a:spcBef>
                <a:spcPts val="0"/>
              </a:spcBef>
            </a:pPr>
            <a:r>
              <a:rPr lang="en-US" sz="3000">
                <a:solidFill>
                  <a:schemeClr val="lt1"/>
                </a:solidFill>
                <a:latin typeface="Quattrocento Sans"/>
                <a:ea typeface="Quattrocento Sans"/>
                <a:cs typeface="Quattrocento Sans"/>
                <a:sym typeface="Quattrocento Sans"/>
              </a:rPr>
              <a:t>1</a:t>
            </a:r>
          </a:p>
        </p:txBody>
      </p:sp>
      <p:sp>
        <p:nvSpPr>
          <p:cNvPr id="151" name="Shape 151"/>
          <p:cNvSpPr/>
          <p:nvPr/>
        </p:nvSpPr>
        <p:spPr>
          <a:xfrm>
            <a:off x="3266208" y="2058062"/>
            <a:ext cx="674603" cy="674603"/>
          </a:xfrm>
          <a:prstGeom prst="ellipse">
            <a:avLst/>
          </a:prstGeom>
          <a:solidFill>
            <a:srgbClr val="44546A"/>
          </a:solidFill>
          <a:ln>
            <a:noFill/>
          </a:ln>
        </p:spPr>
        <p:txBody>
          <a:bodyPr wrap="square" lIns="34284" tIns="17138" rIns="34284" bIns="17138" anchor="ctr" anchorCtr="0">
            <a:noAutofit/>
          </a:bodyPr>
          <a:lstStyle/>
          <a:p>
            <a:pPr algn="ctr">
              <a:spcBef>
                <a:spcPts val="0"/>
              </a:spcBef>
            </a:pPr>
            <a:r>
              <a:rPr lang="en-US" sz="3000" dirty="0">
                <a:solidFill>
                  <a:schemeClr val="lt1"/>
                </a:solidFill>
                <a:latin typeface="Quattrocento Sans"/>
                <a:ea typeface="Quattrocento Sans"/>
                <a:cs typeface="Quattrocento Sans"/>
                <a:sym typeface="Quattrocento Sans"/>
              </a:rPr>
              <a:t>2</a:t>
            </a:r>
          </a:p>
        </p:txBody>
      </p:sp>
      <p:sp>
        <p:nvSpPr>
          <p:cNvPr id="152" name="Shape 152"/>
          <p:cNvSpPr/>
          <p:nvPr/>
        </p:nvSpPr>
        <p:spPr>
          <a:xfrm>
            <a:off x="5383063" y="2053794"/>
            <a:ext cx="674603" cy="674603"/>
          </a:xfrm>
          <a:prstGeom prst="ellipse">
            <a:avLst/>
          </a:prstGeom>
          <a:solidFill>
            <a:srgbClr val="44546A"/>
          </a:solidFill>
          <a:ln>
            <a:noFill/>
          </a:ln>
        </p:spPr>
        <p:txBody>
          <a:bodyPr wrap="square" lIns="34284" tIns="17138" rIns="34284" bIns="17138" anchor="ctr" anchorCtr="0">
            <a:noAutofit/>
          </a:bodyPr>
          <a:lstStyle/>
          <a:p>
            <a:pPr algn="ctr">
              <a:spcBef>
                <a:spcPts val="0"/>
              </a:spcBef>
            </a:pPr>
            <a:r>
              <a:rPr lang="en-US" sz="3000" dirty="0">
                <a:solidFill>
                  <a:schemeClr val="lt1"/>
                </a:solidFill>
                <a:latin typeface="Quattrocento Sans"/>
                <a:ea typeface="Quattrocento Sans"/>
                <a:cs typeface="Quattrocento Sans"/>
                <a:sym typeface="Quattrocento Sans"/>
              </a:rPr>
              <a:t>3</a:t>
            </a:r>
          </a:p>
        </p:txBody>
      </p:sp>
      <p:sp>
        <p:nvSpPr>
          <p:cNvPr id="153" name="Shape 153"/>
          <p:cNvSpPr/>
          <p:nvPr/>
        </p:nvSpPr>
        <p:spPr>
          <a:xfrm>
            <a:off x="7485987" y="2053794"/>
            <a:ext cx="674603" cy="674603"/>
          </a:xfrm>
          <a:prstGeom prst="ellipse">
            <a:avLst/>
          </a:prstGeom>
          <a:solidFill>
            <a:srgbClr val="44546A"/>
          </a:solidFill>
          <a:ln>
            <a:noFill/>
          </a:ln>
        </p:spPr>
        <p:txBody>
          <a:bodyPr wrap="square" lIns="34284" tIns="17138" rIns="34284" bIns="17138" anchor="ctr" anchorCtr="0">
            <a:noAutofit/>
          </a:bodyPr>
          <a:lstStyle/>
          <a:p>
            <a:pPr algn="ctr">
              <a:spcBef>
                <a:spcPts val="0"/>
              </a:spcBef>
            </a:pPr>
            <a:r>
              <a:rPr lang="en-US" sz="3000" dirty="0">
                <a:solidFill>
                  <a:schemeClr val="lt1"/>
                </a:solidFill>
                <a:latin typeface="Quattrocento Sans"/>
                <a:ea typeface="Quattrocento Sans"/>
                <a:cs typeface="Quattrocento Sans"/>
                <a:sym typeface="Quattrocento Sans"/>
              </a:rPr>
              <a:t>4</a:t>
            </a:r>
          </a:p>
        </p:txBody>
      </p:sp>
      <p:pic>
        <p:nvPicPr>
          <p:cNvPr id="154" name="Shape 154" descr="http://www.energeo-project.eu/userdata/image/news/news_photo_geowiki.png"/>
          <p:cNvPicPr preferRelativeResize="0"/>
          <p:nvPr/>
        </p:nvPicPr>
        <p:blipFill rotWithShape="1">
          <a:blip r:embed="rId6">
            <a:alphaModFix/>
          </a:blip>
          <a:srcRect/>
          <a:stretch/>
        </p:blipFill>
        <p:spPr>
          <a:xfrm>
            <a:off x="771946" y="4775379"/>
            <a:ext cx="1414142" cy="919843"/>
          </a:xfrm>
          <a:prstGeom prst="rect">
            <a:avLst/>
          </a:prstGeom>
          <a:noFill/>
          <a:ln>
            <a:noFill/>
          </a:ln>
        </p:spPr>
      </p:pic>
      <p:sp>
        <p:nvSpPr>
          <p:cNvPr id="155" name="Shape 155"/>
          <p:cNvSpPr/>
          <p:nvPr/>
        </p:nvSpPr>
        <p:spPr>
          <a:xfrm>
            <a:off x="487628" y="1686588"/>
            <a:ext cx="6237084" cy="242374"/>
          </a:xfrm>
          <a:prstGeom prst="rect">
            <a:avLst/>
          </a:prstGeom>
          <a:noFill/>
          <a:ln>
            <a:noFill/>
          </a:ln>
        </p:spPr>
        <p:txBody>
          <a:bodyPr wrap="square" lIns="34284" tIns="17138" rIns="34284" bIns="17138" anchor="t" anchorCtr="0">
            <a:noAutofit/>
          </a:bodyPr>
          <a:lstStyle/>
          <a:p>
            <a:pPr algn="ctr">
              <a:spcBef>
                <a:spcPts val="0"/>
              </a:spcBef>
            </a:pPr>
            <a:r>
              <a:rPr lang="en-US" sz="1350" b="1" dirty="0">
                <a:solidFill>
                  <a:schemeClr val="lt1"/>
                </a:solidFill>
                <a:latin typeface="Quattrocento Sans"/>
                <a:ea typeface="Quattrocento Sans"/>
                <a:cs typeface="Quattrocento Sans"/>
                <a:sym typeface="Quattrocento Sans"/>
              </a:rPr>
              <a:t>Crowd-driven tools </a:t>
            </a:r>
          </a:p>
        </p:txBody>
      </p:sp>
      <p:sp>
        <p:nvSpPr>
          <p:cNvPr id="156" name="Shape 156"/>
          <p:cNvSpPr/>
          <p:nvPr/>
        </p:nvSpPr>
        <p:spPr>
          <a:xfrm>
            <a:off x="6827340" y="1687250"/>
            <a:ext cx="1981444" cy="242374"/>
          </a:xfrm>
          <a:prstGeom prst="rect">
            <a:avLst/>
          </a:prstGeom>
          <a:noFill/>
          <a:ln>
            <a:noFill/>
          </a:ln>
        </p:spPr>
        <p:txBody>
          <a:bodyPr wrap="square" lIns="34284" tIns="17138" rIns="34284" bIns="17138" anchor="t" anchorCtr="0">
            <a:noAutofit/>
          </a:bodyPr>
          <a:lstStyle/>
          <a:p>
            <a:pPr algn="ctr">
              <a:spcBef>
                <a:spcPts val="0"/>
              </a:spcBef>
            </a:pPr>
            <a:r>
              <a:rPr lang="en-US" sz="1350" b="1" dirty="0">
                <a:solidFill>
                  <a:schemeClr val="lt1"/>
                </a:solidFill>
                <a:latin typeface="Quattrocento Sans"/>
                <a:ea typeface="Quattrocento Sans"/>
                <a:cs typeface="Quattrocento Sans"/>
                <a:sym typeface="Quattrocento Sans"/>
              </a:rPr>
              <a:t>Expert validation tool</a:t>
            </a:r>
          </a:p>
        </p:txBody>
      </p:sp>
      <p:sp>
        <p:nvSpPr>
          <p:cNvPr id="157" name="Shape 157"/>
          <p:cNvSpPr/>
          <p:nvPr/>
        </p:nvSpPr>
        <p:spPr>
          <a:xfrm>
            <a:off x="482487" y="4419136"/>
            <a:ext cx="2003339" cy="234000"/>
          </a:xfrm>
          <a:prstGeom prst="rect">
            <a:avLst/>
          </a:prstGeom>
          <a:solidFill>
            <a:schemeClr val="accent1">
              <a:lumMod val="75000"/>
            </a:schemeClr>
          </a:solidFill>
          <a:ln>
            <a:noFill/>
          </a:ln>
        </p:spPr>
        <p:txBody>
          <a:bodyPr wrap="square" lIns="34284" tIns="17138" rIns="34284" bIns="17138" anchor="ctr" anchorCtr="0">
            <a:noAutofit/>
          </a:bodyPr>
          <a:lstStyle/>
          <a:p>
            <a:pPr algn="ctr">
              <a:spcBef>
                <a:spcPts val="0"/>
              </a:spcBef>
            </a:pPr>
            <a:r>
              <a:rPr lang="en-US" sz="1350" dirty="0">
                <a:solidFill>
                  <a:schemeClr val="lt1"/>
                </a:solidFill>
                <a:latin typeface="Calibri"/>
                <a:cs typeface="Calibri"/>
                <a:sym typeface="Calibri"/>
              </a:rPr>
              <a:t>«indoor»</a:t>
            </a:r>
          </a:p>
        </p:txBody>
      </p:sp>
      <p:sp>
        <p:nvSpPr>
          <p:cNvPr id="162" name="Shape 162"/>
          <p:cNvSpPr/>
          <p:nvPr/>
        </p:nvSpPr>
        <p:spPr>
          <a:xfrm>
            <a:off x="4718695" y="4419136"/>
            <a:ext cx="2003339" cy="234000"/>
          </a:xfrm>
          <a:prstGeom prst="rect">
            <a:avLst/>
          </a:prstGeom>
          <a:solidFill>
            <a:schemeClr val="accent1">
              <a:lumMod val="75000"/>
            </a:schemeClr>
          </a:solidFill>
          <a:ln>
            <a:noFill/>
          </a:ln>
        </p:spPr>
        <p:txBody>
          <a:bodyPr wrap="square" lIns="34284" tIns="17138" rIns="34284" bIns="17138" anchor="ctr" anchorCtr="0">
            <a:noAutofit/>
          </a:bodyPr>
          <a:lstStyle/>
          <a:p>
            <a:pPr algn="ctr">
              <a:spcBef>
                <a:spcPts val="0"/>
              </a:spcBef>
            </a:pPr>
            <a:r>
              <a:rPr lang="en-US" sz="1350" dirty="0">
                <a:solidFill>
                  <a:schemeClr val="lt1"/>
                </a:solidFill>
                <a:latin typeface="Calibri"/>
                <a:cs typeface="Calibri"/>
                <a:sym typeface="Calibri"/>
              </a:rPr>
              <a:t>«outdoor»</a:t>
            </a:r>
          </a:p>
        </p:txBody>
      </p:sp>
      <p:sp>
        <p:nvSpPr>
          <p:cNvPr id="163" name="Shape 163"/>
          <p:cNvSpPr/>
          <p:nvPr/>
        </p:nvSpPr>
        <p:spPr>
          <a:xfrm>
            <a:off x="6821619" y="4419136"/>
            <a:ext cx="2003339" cy="234000"/>
          </a:xfrm>
          <a:prstGeom prst="rect">
            <a:avLst/>
          </a:prstGeom>
          <a:solidFill>
            <a:schemeClr val="accent1">
              <a:lumMod val="75000"/>
            </a:schemeClr>
          </a:solidFill>
          <a:ln>
            <a:noFill/>
          </a:ln>
        </p:spPr>
        <p:txBody>
          <a:bodyPr wrap="square" lIns="34284" tIns="17138" rIns="34284" bIns="17138" anchor="ctr" anchorCtr="0">
            <a:noAutofit/>
          </a:bodyPr>
          <a:lstStyle/>
          <a:p>
            <a:pPr algn="ctr">
              <a:spcBef>
                <a:spcPts val="0"/>
              </a:spcBef>
            </a:pPr>
            <a:r>
              <a:rPr lang="en-US" sz="1350" dirty="0">
                <a:solidFill>
                  <a:schemeClr val="lt1"/>
                </a:solidFill>
                <a:latin typeface="Calibri"/>
                <a:cs typeface="Calibri"/>
                <a:sym typeface="Calibri"/>
              </a:rPr>
              <a:t>«indoor»</a:t>
            </a:r>
          </a:p>
        </p:txBody>
      </p:sp>
      <p:sp>
        <p:nvSpPr>
          <p:cNvPr id="161" name="Shape 161"/>
          <p:cNvSpPr/>
          <p:nvPr/>
        </p:nvSpPr>
        <p:spPr>
          <a:xfrm>
            <a:off x="2601840" y="4423404"/>
            <a:ext cx="2003339" cy="234000"/>
          </a:xfrm>
          <a:prstGeom prst="rect">
            <a:avLst/>
          </a:prstGeom>
          <a:solidFill>
            <a:schemeClr val="accent1">
              <a:lumMod val="75000"/>
            </a:schemeClr>
          </a:solidFill>
          <a:ln>
            <a:noFill/>
          </a:ln>
        </p:spPr>
        <p:txBody>
          <a:bodyPr wrap="square" lIns="34284" tIns="17138" rIns="34284" bIns="17138" anchor="ctr" anchorCtr="0">
            <a:noAutofit/>
          </a:bodyPr>
          <a:lstStyle/>
          <a:p>
            <a:pPr algn="ctr">
              <a:spcBef>
                <a:spcPts val="0"/>
              </a:spcBef>
            </a:pPr>
            <a:r>
              <a:rPr lang="en-US" sz="1350" dirty="0">
                <a:solidFill>
                  <a:schemeClr val="lt1"/>
                </a:solidFill>
                <a:latin typeface="Calibri"/>
                <a:cs typeface="Calibri"/>
                <a:sym typeface="Calibri"/>
              </a:rPr>
              <a:t>«indoor»</a:t>
            </a:r>
          </a:p>
        </p:txBody>
      </p:sp>
    </p:spTree>
    <p:extLst>
      <p:ext uri="{BB962C8B-B14F-4D97-AF65-F5344CB8AC3E}">
        <p14:creationId xmlns:p14="http://schemas.microsoft.com/office/powerpoint/2010/main" val="3606712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88640"/>
            <a:ext cx="8424936" cy="584775"/>
          </a:xfrm>
          <a:prstGeom prst="rect">
            <a:avLst/>
          </a:prstGeom>
          <a:noFill/>
        </p:spPr>
        <p:txBody>
          <a:bodyPr wrap="square" rtlCol="0">
            <a:spAutoFit/>
          </a:bodyPr>
          <a:lstStyle/>
          <a:p>
            <a:r>
              <a:rPr lang="en-US" sz="3200" b="1" dirty="0">
                <a:solidFill>
                  <a:srgbClr val="003399"/>
                </a:solidFill>
                <a:latin typeface="Arial" pitchFamily="34" charset="0"/>
                <a:ea typeface="+mj-ea"/>
                <a:cs typeface="Arial" pitchFamily="34" charset="0"/>
              </a:rPr>
              <a:t>Geo-Wiki Engagement Platform</a:t>
            </a:r>
          </a:p>
        </p:txBody>
      </p:sp>
      <p:sp>
        <p:nvSpPr>
          <p:cNvPr id="6" name="TextBox 5"/>
          <p:cNvSpPr txBox="1"/>
          <p:nvPr/>
        </p:nvSpPr>
        <p:spPr>
          <a:xfrm>
            <a:off x="467544" y="1041184"/>
            <a:ext cx="8352928" cy="1569660"/>
          </a:xfrm>
          <a:prstGeom prst="rect">
            <a:avLst/>
          </a:prstGeom>
          <a:noFill/>
        </p:spPr>
        <p:txBody>
          <a:bodyPr wrap="square" rtlCol="0">
            <a:spAutoFit/>
          </a:bodyPr>
          <a:lstStyle/>
          <a:p>
            <a:r>
              <a:rPr lang="en-US" sz="2400" dirty="0">
                <a:solidFill>
                  <a:srgbClr val="003399"/>
                </a:solidFill>
                <a:latin typeface="Arial" pitchFamily="34" charset="0"/>
                <a:ea typeface="+mj-ea"/>
                <a:cs typeface="Arial" pitchFamily="34" charset="0"/>
              </a:rPr>
              <a:t>Geo-Wiki is an open platform that provides citizens with the means to engage in environmental monitoring by providing feedback on existing spatial information overlaid on satellite imagery or by contributing entirely new data. </a:t>
            </a:r>
          </a:p>
        </p:txBody>
      </p:sp>
      <p:pic>
        <p:nvPicPr>
          <p:cNvPr id="5" name="Picture 4"/>
          <p:cNvPicPr>
            <a:picLocks noChangeAspect="1"/>
          </p:cNvPicPr>
          <p:nvPr/>
        </p:nvPicPr>
        <p:blipFill rotWithShape="1">
          <a:blip r:embed="rId3"/>
          <a:srcRect t="12470"/>
          <a:stretch/>
        </p:blipFill>
        <p:spPr>
          <a:xfrm>
            <a:off x="539552" y="2747248"/>
            <a:ext cx="4608512" cy="3616037"/>
          </a:xfrm>
          <a:prstGeom prst="rect">
            <a:avLst/>
          </a:prstGeom>
        </p:spPr>
      </p:pic>
      <p:pic>
        <p:nvPicPr>
          <p:cNvPr id="7" name="Picture 6"/>
          <p:cNvPicPr>
            <a:picLocks noChangeAspect="1"/>
          </p:cNvPicPr>
          <p:nvPr/>
        </p:nvPicPr>
        <p:blipFill>
          <a:blip r:embed="rId4"/>
          <a:stretch>
            <a:fillRect/>
          </a:stretch>
        </p:blipFill>
        <p:spPr>
          <a:xfrm>
            <a:off x="5306600" y="4631151"/>
            <a:ext cx="3355335" cy="173666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7555" y="4495830"/>
            <a:ext cx="864096" cy="864096"/>
          </a:xfrm>
          <a:prstGeom prst="rect">
            <a:avLst/>
          </a:prstGeom>
        </p:spPr>
      </p:pic>
      <p:sp>
        <p:nvSpPr>
          <p:cNvPr id="8" name="TextBox 7"/>
          <p:cNvSpPr txBox="1"/>
          <p:nvPr/>
        </p:nvSpPr>
        <p:spPr>
          <a:xfrm>
            <a:off x="6444268" y="4559412"/>
            <a:ext cx="1677205" cy="584775"/>
          </a:xfrm>
          <a:prstGeom prst="rect">
            <a:avLst/>
          </a:prstGeom>
          <a:solidFill>
            <a:schemeClr val="bg1"/>
          </a:solidFill>
          <a:ln>
            <a:noFill/>
          </a:ln>
        </p:spPr>
        <p:txBody>
          <a:bodyPr wrap="square" rtlCol="0">
            <a:spAutoFit/>
          </a:bodyPr>
          <a:lstStyle>
            <a:defPPr>
              <a:defRPr lang="en-US"/>
            </a:defPPr>
            <a:lvl1pPr marL="457200" indent="-457200">
              <a:buAutoNum type="arabicPeriod"/>
              <a:defRPr sz="2400">
                <a:solidFill>
                  <a:srgbClr val="003399"/>
                </a:solidFill>
                <a:latin typeface="Arial" pitchFamily="34" charset="0"/>
                <a:ea typeface="+mj-ea"/>
                <a:cs typeface="Arial" pitchFamily="34" charset="0"/>
              </a:defRPr>
            </a:lvl1pPr>
          </a:lstStyle>
          <a:p>
            <a:pPr marL="0" indent="0" algn="ctr">
              <a:buNone/>
            </a:pPr>
            <a:r>
              <a:rPr lang="en-US" sz="1800" dirty="0">
                <a:ln w="0"/>
                <a:solidFill>
                  <a:schemeClr val="tx1"/>
                </a:solidFill>
                <a:effectLst>
                  <a:outerShdw blurRad="38100" dist="19050" dir="2700000" algn="tl" rotWithShape="0">
                    <a:schemeClr val="dk1">
                      <a:alpha val="40000"/>
                    </a:schemeClr>
                  </a:outerShdw>
                </a:effectLst>
              </a:rPr>
              <a:t>15,000+</a:t>
            </a:r>
          </a:p>
          <a:p>
            <a:pPr marL="0" indent="0" algn="ctr">
              <a:buNone/>
            </a:pPr>
            <a:r>
              <a:rPr lang="en-US" sz="1400" dirty="0">
                <a:ln w="0"/>
                <a:solidFill>
                  <a:schemeClr val="tx1"/>
                </a:solidFill>
                <a:effectLst>
                  <a:outerShdw blurRad="38100" dist="19050" dir="2700000" algn="tl" rotWithShape="0">
                    <a:schemeClr val="dk1">
                      <a:alpha val="40000"/>
                    </a:schemeClr>
                  </a:outerShdw>
                </a:effectLst>
              </a:rPr>
              <a:t>Registered users</a:t>
            </a:r>
            <a:endParaRPr lang="en-US" sz="1400" dirty="0">
              <a:solidFill>
                <a:schemeClr val="bg2">
                  <a:lumMod val="20000"/>
                  <a:lumOff val="80000"/>
                </a:schemeClr>
              </a:solidFill>
            </a:endParaRPr>
          </a:p>
        </p:txBody>
      </p:sp>
      <p:pic>
        <p:nvPicPr>
          <p:cNvPr id="1026" name="Picture 2" descr="http://www.energeo-project.eu/userdata/image/news/news_photo_geowiki.png"/>
          <p:cNvPicPr>
            <a:picLocks noChangeAspect="1" noChangeArrowheads="1"/>
          </p:cNvPicPr>
          <p:nvPr/>
        </p:nvPicPr>
        <p:blipFill rotWithShape="1">
          <a:blip r:embed="rId6">
            <a:extLst>
              <a:ext uri="{28A0092B-C50C-407E-A947-70E740481C1C}">
                <a14:useLocalDpi xmlns:a14="http://schemas.microsoft.com/office/drawing/2010/main" val="0"/>
              </a:ext>
            </a:extLst>
          </a:blip>
          <a:srcRect r="26924" b="52513"/>
          <a:stretch/>
        </p:blipFill>
        <p:spPr bwMode="auto">
          <a:xfrm>
            <a:off x="5436096" y="2747248"/>
            <a:ext cx="1392089" cy="904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06600" y="3651848"/>
            <a:ext cx="2621295" cy="369332"/>
          </a:xfrm>
          <a:prstGeom prst="rect">
            <a:avLst/>
          </a:prstGeom>
        </p:spPr>
        <p:txBody>
          <a:bodyPr wrap="none">
            <a:spAutoFit/>
          </a:bodyPr>
          <a:lstStyle/>
          <a:p>
            <a:r>
              <a:rPr lang="en-CA" dirty="0">
                <a:hlinkClick r:id="rId7"/>
              </a:rPr>
              <a:t>http://www.geo-wiki.org/</a:t>
            </a:r>
            <a:endParaRPr lang="en-CA" dirty="0"/>
          </a:p>
        </p:txBody>
      </p:sp>
      <p:pic>
        <p:nvPicPr>
          <p:cNvPr id="1030" name="Picture 6" descr="Image result for erc logo">
            <a:extLst>
              <a:ext uri="{FF2B5EF4-FFF2-40B4-BE49-F238E27FC236}">
                <a16:creationId xmlns:a16="http://schemas.microsoft.com/office/drawing/2014/main" id="{9E4BF625-EFB4-4803-8188-335331524B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378" y="84345"/>
            <a:ext cx="1533622" cy="100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047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88640"/>
            <a:ext cx="8424936" cy="584775"/>
          </a:xfrm>
          <a:prstGeom prst="rect">
            <a:avLst/>
          </a:prstGeom>
          <a:noFill/>
        </p:spPr>
        <p:txBody>
          <a:bodyPr wrap="square" rtlCol="0">
            <a:spAutoFit/>
          </a:bodyPr>
          <a:lstStyle/>
          <a:p>
            <a:r>
              <a:rPr lang="en-US" sz="3200" b="1" dirty="0">
                <a:solidFill>
                  <a:srgbClr val="003399"/>
                </a:solidFill>
                <a:latin typeface="Arial" pitchFamily="34" charset="0"/>
                <a:ea typeface="+mj-ea"/>
                <a:cs typeface="Arial" pitchFamily="34" charset="0"/>
              </a:rPr>
              <a:t>Picture Pile</a:t>
            </a:r>
          </a:p>
        </p:txBody>
      </p:sp>
      <p:pic>
        <p:nvPicPr>
          <p:cNvPr id="4" name="Picture 3" descr="screen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106" y="1481335"/>
            <a:ext cx="3477604" cy="4636807"/>
          </a:xfrm>
          <a:prstGeom prst="rect">
            <a:avLst/>
          </a:prstGeom>
        </p:spPr>
      </p:pic>
      <p:grpSp>
        <p:nvGrpSpPr>
          <p:cNvPr id="7" name="Group 6"/>
          <p:cNvGrpSpPr/>
          <p:nvPr/>
        </p:nvGrpSpPr>
        <p:grpSpPr>
          <a:xfrm>
            <a:off x="4542576" y="1381768"/>
            <a:ext cx="4248472" cy="4835940"/>
            <a:chOff x="4427984" y="1761412"/>
            <a:chExt cx="4248472" cy="4835940"/>
          </a:xfrm>
        </p:grpSpPr>
        <p:pic>
          <p:nvPicPr>
            <p:cNvPr id="9" name="Picture 8"/>
            <p:cNvPicPr>
              <a:picLocks noChangeAspect="1"/>
            </p:cNvPicPr>
            <p:nvPr/>
          </p:nvPicPr>
          <p:blipFill rotWithShape="1">
            <a:blip r:embed="rId4"/>
            <a:srcRect l="1716" t="3953" r="2219" b="12090"/>
            <a:stretch/>
          </p:blipFill>
          <p:spPr>
            <a:xfrm>
              <a:off x="4427984" y="1761412"/>
              <a:ext cx="4248472" cy="483594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072" y="2996952"/>
              <a:ext cx="2727061" cy="2736305"/>
            </a:xfrm>
            <a:prstGeom prst="rect">
              <a:avLst/>
            </a:prstGeom>
          </p:spPr>
        </p:pic>
      </p:grpSp>
      <p:sp>
        <p:nvSpPr>
          <p:cNvPr id="11" name="Rectangle 10"/>
          <p:cNvSpPr/>
          <p:nvPr/>
        </p:nvSpPr>
        <p:spPr>
          <a:xfrm>
            <a:off x="611560" y="1093860"/>
            <a:ext cx="3877985" cy="369332"/>
          </a:xfrm>
          <a:prstGeom prst="rect">
            <a:avLst/>
          </a:prstGeom>
        </p:spPr>
        <p:txBody>
          <a:bodyPr wrap="none">
            <a:spAutoFit/>
          </a:bodyPr>
          <a:lstStyle/>
          <a:p>
            <a:r>
              <a:rPr lang="en-US" dirty="0">
                <a:hlinkClick r:id="rId6"/>
              </a:rPr>
              <a:t>http://geo-wiki.org/games/picturepile</a:t>
            </a:r>
            <a:endParaRPr lang="en-US" dirty="0"/>
          </a:p>
        </p:txBody>
      </p:sp>
      <p:pic>
        <p:nvPicPr>
          <p:cNvPr id="13" name="Picture 12" descr="justimages.png"/>
          <p:cNvPicPr>
            <a:picLocks noChangeAspect="1"/>
          </p:cNvPicPr>
          <p:nvPr/>
        </p:nvPicPr>
        <p:blipFill rotWithShape="1">
          <a:blip r:embed="rId7" cstate="print">
            <a:extLst>
              <a:ext uri="{28A0092B-C50C-407E-A947-70E740481C1C}">
                <a14:useLocalDpi xmlns:a14="http://schemas.microsoft.com/office/drawing/2010/main" val="0"/>
              </a:ext>
            </a:extLst>
          </a:blip>
          <a:srcRect b="59038"/>
          <a:stretch/>
        </p:blipFill>
        <p:spPr>
          <a:xfrm>
            <a:off x="4542576" y="-253358"/>
            <a:ext cx="4219048" cy="1728192"/>
          </a:xfrm>
          <a:prstGeom prst="rect">
            <a:avLst/>
          </a:prstGeom>
        </p:spPr>
      </p:pic>
      <p:pic>
        <p:nvPicPr>
          <p:cNvPr id="2052" name="Picture 4" descr="Image result for erc logo">
            <a:extLst>
              <a:ext uri="{FF2B5EF4-FFF2-40B4-BE49-F238E27FC236}">
                <a16:creationId xmlns:a16="http://schemas.microsoft.com/office/drawing/2014/main" id="{4E523DB2-2258-4A69-A1BC-40426A8617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1724" y="6170597"/>
            <a:ext cx="996189" cy="65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74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188640"/>
            <a:ext cx="8424936" cy="584775"/>
          </a:xfrm>
          <a:prstGeom prst="rect">
            <a:avLst/>
          </a:prstGeom>
          <a:noFill/>
        </p:spPr>
        <p:txBody>
          <a:bodyPr wrap="square" rtlCol="0">
            <a:spAutoFit/>
          </a:bodyPr>
          <a:lstStyle/>
          <a:p>
            <a:r>
              <a:rPr lang="en-US" sz="3200" b="1" dirty="0">
                <a:solidFill>
                  <a:srgbClr val="003399"/>
                </a:solidFill>
                <a:latin typeface="Arial" pitchFamily="34" charset="0"/>
                <a:ea typeface="+mj-ea"/>
                <a:cs typeface="Arial" pitchFamily="34" charset="0"/>
              </a:rPr>
              <a:t>Picture Pile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780250"/>
            <a:ext cx="864096" cy="864096"/>
          </a:xfrm>
          <a:prstGeom prst="rect">
            <a:avLst/>
          </a:prstGeom>
        </p:spPr>
      </p:pic>
      <p:sp>
        <p:nvSpPr>
          <p:cNvPr id="8" name="TextBox 7"/>
          <p:cNvSpPr txBox="1"/>
          <p:nvPr/>
        </p:nvSpPr>
        <p:spPr>
          <a:xfrm>
            <a:off x="755576" y="2585701"/>
            <a:ext cx="864096" cy="584775"/>
          </a:xfrm>
          <a:prstGeom prst="rect">
            <a:avLst/>
          </a:prstGeom>
          <a:noFill/>
          <a:ln>
            <a:noFill/>
          </a:ln>
        </p:spPr>
        <p:txBody>
          <a:bodyPr wrap="square" rtlCol="0">
            <a:spAutoFit/>
          </a:bodyPr>
          <a:lstStyle>
            <a:defPPr>
              <a:defRPr lang="en-US"/>
            </a:defPPr>
            <a:lvl1pPr marL="457200" indent="-457200">
              <a:buAutoNum type="arabicPeriod"/>
              <a:defRPr sz="2400">
                <a:solidFill>
                  <a:srgbClr val="003399"/>
                </a:solidFill>
                <a:latin typeface="Arial" pitchFamily="34" charset="0"/>
                <a:ea typeface="+mj-ea"/>
                <a:cs typeface="Arial" pitchFamily="34" charset="0"/>
              </a:defRPr>
            </a:lvl1pPr>
          </a:lstStyle>
          <a:p>
            <a:pPr marL="0" indent="0" algn="ctr">
              <a:buNone/>
            </a:pPr>
            <a:r>
              <a:rPr lang="en-US" sz="1800" dirty="0"/>
              <a:t>1656</a:t>
            </a:r>
          </a:p>
          <a:p>
            <a:pPr marL="0" indent="0" algn="ctr">
              <a:buNone/>
            </a:pPr>
            <a:r>
              <a:rPr lang="en-US" sz="1400" dirty="0"/>
              <a:t>Players</a:t>
            </a:r>
          </a:p>
        </p:txBody>
      </p:sp>
      <p:sp>
        <p:nvSpPr>
          <p:cNvPr id="11" name="Pentagon 10"/>
          <p:cNvSpPr/>
          <p:nvPr/>
        </p:nvSpPr>
        <p:spPr>
          <a:xfrm>
            <a:off x="467544" y="1161055"/>
            <a:ext cx="1685202" cy="262672"/>
          </a:xfrm>
          <a:prstGeom prst="homePlate">
            <a:avLst/>
          </a:prstGeom>
          <a:solidFill>
            <a:srgbClr val="3B3B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October, 2015</a:t>
            </a:r>
          </a:p>
        </p:txBody>
      </p:sp>
      <p:sp>
        <p:nvSpPr>
          <p:cNvPr id="12" name="Pentagon 11"/>
          <p:cNvSpPr/>
          <p:nvPr/>
        </p:nvSpPr>
        <p:spPr>
          <a:xfrm>
            <a:off x="7020272" y="1161055"/>
            <a:ext cx="1685202" cy="262672"/>
          </a:xfrm>
          <a:prstGeom prst="homePlate">
            <a:avLst>
              <a:gd name="adj" fmla="val 0"/>
            </a:avLst>
          </a:prstGeom>
          <a:solidFill>
            <a:srgbClr val="3B3B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November, 2016</a:t>
            </a:r>
          </a:p>
        </p:txBody>
      </p:sp>
      <p:cxnSp>
        <p:nvCxnSpPr>
          <p:cNvPr id="16" name="Straight Connector 15"/>
          <p:cNvCxnSpPr>
            <a:stCxn id="11" idx="3"/>
            <a:endCxn id="12" idx="1"/>
          </p:cNvCxnSpPr>
          <p:nvPr/>
        </p:nvCxnSpPr>
        <p:spPr>
          <a:xfrm>
            <a:off x="2152746" y="1292391"/>
            <a:ext cx="4867526"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0188" y="1787074"/>
            <a:ext cx="679903" cy="679903"/>
          </a:xfrm>
          <a:prstGeom prst="rect">
            <a:avLst/>
          </a:prstGeom>
        </p:spPr>
      </p:pic>
      <p:sp>
        <p:nvSpPr>
          <p:cNvPr id="19" name="TextBox 18"/>
          <p:cNvSpPr txBox="1"/>
          <p:nvPr/>
        </p:nvSpPr>
        <p:spPr>
          <a:xfrm>
            <a:off x="2573968" y="2585701"/>
            <a:ext cx="1538570" cy="584775"/>
          </a:xfrm>
          <a:prstGeom prst="rect">
            <a:avLst/>
          </a:prstGeom>
          <a:noFill/>
          <a:ln>
            <a:noFill/>
          </a:ln>
        </p:spPr>
        <p:txBody>
          <a:bodyPr wrap="square" rtlCol="0">
            <a:spAutoFit/>
          </a:bodyPr>
          <a:lstStyle>
            <a:defPPr>
              <a:defRPr lang="en-US"/>
            </a:defPPr>
            <a:lvl1pPr marL="457200" indent="-457200">
              <a:buAutoNum type="arabicPeriod"/>
              <a:defRPr sz="2400">
                <a:solidFill>
                  <a:srgbClr val="003399"/>
                </a:solidFill>
                <a:latin typeface="Arial" pitchFamily="34" charset="0"/>
                <a:ea typeface="+mj-ea"/>
                <a:cs typeface="Arial" pitchFamily="34" charset="0"/>
              </a:defRPr>
            </a:lvl1pPr>
          </a:lstStyle>
          <a:p>
            <a:pPr marL="0" indent="0" algn="ctr">
              <a:buNone/>
            </a:pPr>
            <a:r>
              <a:rPr lang="en-US" sz="1800" dirty="0"/>
              <a:t>5,592,422</a:t>
            </a:r>
          </a:p>
          <a:p>
            <a:pPr marL="0" indent="0" algn="ctr">
              <a:buNone/>
            </a:pPr>
            <a:r>
              <a:rPr lang="en-US" sz="1400" dirty="0"/>
              <a:t>Classifications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0828" y="1774547"/>
            <a:ext cx="725018" cy="725018"/>
          </a:xfrm>
          <a:prstGeom prst="rect">
            <a:avLst/>
          </a:prstGeom>
        </p:spPr>
      </p:pic>
      <p:sp>
        <p:nvSpPr>
          <p:cNvPr id="21" name="TextBox 20"/>
          <p:cNvSpPr txBox="1"/>
          <p:nvPr/>
        </p:nvSpPr>
        <p:spPr>
          <a:xfrm>
            <a:off x="6948264" y="2585701"/>
            <a:ext cx="1538570" cy="584775"/>
          </a:xfrm>
          <a:prstGeom prst="rect">
            <a:avLst/>
          </a:prstGeom>
          <a:noFill/>
          <a:ln>
            <a:noFill/>
          </a:ln>
        </p:spPr>
        <p:txBody>
          <a:bodyPr wrap="square" rtlCol="0">
            <a:spAutoFit/>
          </a:bodyPr>
          <a:lstStyle>
            <a:defPPr>
              <a:defRPr lang="en-US"/>
            </a:defPPr>
            <a:lvl1pPr marL="457200" indent="-457200">
              <a:buAutoNum type="arabicPeriod"/>
              <a:defRPr sz="2400">
                <a:solidFill>
                  <a:srgbClr val="003399"/>
                </a:solidFill>
                <a:latin typeface="Arial" pitchFamily="34" charset="0"/>
                <a:ea typeface="+mj-ea"/>
                <a:cs typeface="Arial" pitchFamily="34" charset="0"/>
              </a:defRPr>
            </a:lvl1pPr>
          </a:lstStyle>
          <a:p>
            <a:pPr marL="0" indent="0" algn="ctr">
              <a:buNone/>
            </a:pPr>
            <a:r>
              <a:rPr lang="en-US" sz="1800" dirty="0"/>
              <a:t>90%</a:t>
            </a:r>
          </a:p>
          <a:p>
            <a:pPr marL="0" indent="0" algn="ctr">
              <a:buNone/>
            </a:pPr>
            <a:r>
              <a:rPr lang="en-US" sz="1400" dirty="0"/>
              <a:t>&lt; 5 seconds</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4037" y="1812216"/>
            <a:ext cx="687349" cy="687349"/>
          </a:xfrm>
          <a:prstGeom prst="rect">
            <a:avLst/>
          </a:prstGeom>
        </p:spPr>
      </p:pic>
      <p:sp>
        <p:nvSpPr>
          <p:cNvPr id="23" name="TextBox 22"/>
          <p:cNvSpPr txBox="1"/>
          <p:nvPr/>
        </p:nvSpPr>
        <p:spPr>
          <a:xfrm>
            <a:off x="4788024" y="2585701"/>
            <a:ext cx="1538570" cy="584775"/>
          </a:xfrm>
          <a:prstGeom prst="rect">
            <a:avLst/>
          </a:prstGeom>
          <a:noFill/>
          <a:ln>
            <a:noFill/>
          </a:ln>
        </p:spPr>
        <p:txBody>
          <a:bodyPr wrap="square" rtlCol="0">
            <a:spAutoFit/>
          </a:bodyPr>
          <a:lstStyle>
            <a:defPPr>
              <a:defRPr lang="en-US"/>
            </a:defPPr>
            <a:lvl1pPr marL="457200" indent="-457200">
              <a:buAutoNum type="arabicPeriod"/>
              <a:defRPr sz="2400">
                <a:solidFill>
                  <a:srgbClr val="003399"/>
                </a:solidFill>
                <a:latin typeface="Arial" pitchFamily="34" charset="0"/>
                <a:ea typeface="+mj-ea"/>
                <a:cs typeface="Arial" pitchFamily="34" charset="0"/>
              </a:defRPr>
            </a:lvl1pPr>
          </a:lstStyle>
          <a:p>
            <a:pPr marL="0" indent="0" algn="ctr">
              <a:buNone/>
            </a:pPr>
            <a:r>
              <a:rPr lang="en-US" sz="1800" dirty="0"/>
              <a:t>200,000</a:t>
            </a:r>
          </a:p>
          <a:p>
            <a:pPr marL="0" indent="0" algn="ctr">
              <a:buNone/>
            </a:pPr>
            <a:r>
              <a:rPr lang="en-US" sz="1400" dirty="0"/>
              <a:t>Unique images</a:t>
            </a:r>
          </a:p>
        </p:txBody>
      </p:sp>
      <p:cxnSp>
        <p:nvCxnSpPr>
          <p:cNvPr id="26" name="Straight Connector 25"/>
          <p:cNvCxnSpPr/>
          <p:nvPr/>
        </p:nvCxnSpPr>
        <p:spPr>
          <a:xfrm>
            <a:off x="512981" y="3501008"/>
            <a:ext cx="8192493"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95536" y="1469616"/>
            <a:ext cx="2937819" cy="400110"/>
          </a:xfrm>
          <a:prstGeom prst="rect">
            <a:avLst/>
          </a:prstGeom>
          <a:noFill/>
          <a:ln>
            <a:noFill/>
          </a:ln>
        </p:spPr>
        <p:txBody>
          <a:bodyPr wrap="square" rtlCol="0">
            <a:spAutoFit/>
          </a:bodyPr>
          <a:lstStyle>
            <a:defPPr>
              <a:defRPr lang="en-US"/>
            </a:defPPr>
            <a:lvl1pPr marL="457200" indent="-457200">
              <a:buAutoNum type="arabicPeriod"/>
              <a:defRPr sz="2400">
                <a:solidFill>
                  <a:srgbClr val="003399"/>
                </a:solidFill>
                <a:latin typeface="Arial" pitchFamily="34" charset="0"/>
                <a:ea typeface="+mj-ea"/>
                <a:cs typeface="Arial" pitchFamily="34" charset="0"/>
              </a:defRPr>
            </a:lvl1pPr>
          </a:lstStyle>
          <a:p>
            <a:pPr marL="0" indent="0">
              <a:buNone/>
            </a:pPr>
            <a:r>
              <a:rPr lang="en-US" sz="2000" dirty="0"/>
              <a:t>Deforestation</a:t>
            </a:r>
            <a:r>
              <a:rPr lang="en-US" sz="1600" dirty="0">
                <a:ln w="0"/>
                <a:solidFill>
                  <a:schemeClr val="tx1"/>
                </a:solidFill>
                <a:effectLst>
                  <a:outerShdw blurRad="38100" dist="19050" dir="2700000" algn="tl" rotWithShape="0">
                    <a:schemeClr val="dk1">
                      <a:alpha val="40000"/>
                    </a:schemeClr>
                  </a:outerShdw>
                </a:effectLst>
              </a:rPr>
              <a:t> </a:t>
            </a:r>
            <a:r>
              <a:rPr lang="en-US" sz="2000" dirty="0"/>
              <a:t>Pile</a:t>
            </a:r>
          </a:p>
        </p:txBody>
      </p:sp>
      <p:pic>
        <p:nvPicPr>
          <p:cNvPr id="28" name="Picture 27"/>
          <p:cNvPicPr>
            <a:picLocks noChangeAspect="1"/>
          </p:cNvPicPr>
          <p:nvPr/>
        </p:nvPicPr>
        <p:blipFill>
          <a:blip r:embed="rId6"/>
          <a:stretch>
            <a:fillRect/>
          </a:stretch>
        </p:blipFill>
        <p:spPr>
          <a:xfrm>
            <a:off x="429951" y="5432621"/>
            <a:ext cx="3793234" cy="626341"/>
          </a:xfrm>
          <a:prstGeom prst="rect">
            <a:avLst/>
          </a:prstGeom>
        </p:spPr>
      </p:pic>
      <p:pic>
        <p:nvPicPr>
          <p:cNvPr id="5" name="Picture 4"/>
          <p:cNvPicPr>
            <a:picLocks noChangeAspect="1"/>
          </p:cNvPicPr>
          <p:nvPr/>
        </p:nvPicPr>
        <p:blipFill>
          <a:blip r:embed="rId7"/>
          <a:stretch>
            <a:fillRect/>
          </a:stretch>
        </p:blipFill>
        <p:spPr>
          <a:xfrm>
            <a:off x="6106980" y="3636143"/>
            <a:ext cx="2598494" cy="3035000"/>
          </a:xfrm>
          <a:prstGeom prst="rect">
            <a:avLst/>
          </a:prstGeom>
        </p:spPr>
      </p:pic>
      <p:sp>
        <p:nvSpPr>
          <p:cNvPr id="6" name="Rectangle 5"/>
          <p:cNvSpPr/>
          <p:nvPr/>
        </p:nvSpPr>
        <p:spPr>
          <a:xfrm>
            <a:off x="467544" y="4388417"/>
            <a:ext cx="5309595" cy="400110"/>
          </a:xfrm>
          <a:prstGeom prst="rect">
            <a:avLst/>
          </a:prstGeom>
        </p:spPr>
        <p:txBody>
          <a:bodyPr wrap="none">
            <a:spAutoFit/>
          </a:bodyPr>
          <a:lstStyle/>
          <a:p>
            <a:r>
              <a:rPr lang="en-US" sz="2000" b="1" dirty="0">
                <a:solidFill>
                  <a:srgbClr val="003399"/>
                </a:solidFill>
                <a:latin typeface="Arial" pitchFamily="34" charset="0"/>
                <a:ea typeface="+mj-ea"/>
                <a:cs typeface="Arial" pitchFamily="34" charset="0"/>
              </a:rPr>
              <a:t>http://www.geo-wiki.org/games/picturepile</a:t>
            </a:r>
          </a:p>
        </p:txBody>
      </p:sp>
      <p:pic>
        <p:nvPicPr>
          <p:cNvPr id="3076" name="Picture 4" descr="Image result for erc logo">
            <a:extLst>
              <a:ext uri="{FF2B5EF4-FFF2-40B4-BE49-F238E27FC236}">
                <a16:creationId xmlns:a16="http://schemas.microsoft.com/office/drawing/2014/main" id="{1743FC45-F915-464B-8789-01B567C3BB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6227" y="82341"/>
            <a:ext cx="1547120" cy="101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684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p:nvPr/>
        </p:nvSpPr>
        <p:spPr>
          <a:xfrm>
            <a:off x="7022307" y="2764631"/>
            <a:ext cx="2043113" cy="1571625"/>
          </a:xfrm>
          <a:prstGeom prst="rect">
            <a:avLst/>
          </a:prstGeom>
          <a:solidFill>
            <a:schemeClr val="accent1"/>
          </a:solidFill>
          <a:ln w="12700" cap="flat" cmpd="sng">
            <a:solidFill>
              <a:srgbClr val="42719B"/>
            </a:solidFill>
            <a:prstDash val="solid"/>
            <a:miter lim="800000"/>
            <a:headEnd type="none" w="med" len="med"/>
            <a:tailEnd type="none" w="med" len="med"/>
          </a:ln>
        </p:spPr>
        <p:txBody>
          <a:bodyPr wrap="square" lIns="34284" tIns="17138" rIns="34284" bIns="17138" anchor="ctr" anchorCtr="0">
            <a:noAutofit/>
          </a:bodyPr>
          <a:lstStyle/>
          <a:p>
            <a:pPr algn="ctr">
              <a:spcBef>
                <a:spcPts val="0"/>
              </a:spcBef>
            </a:pPr>
            <a:endParaRPr sz="1350">
              <a:solidFill>
                <a:schemeClr val="lt1"/>
              </a:solidFill>
              <a:latin typeface="Calibri"/>
              <a:ea typeface="Calibri"/>
              <a:cs typeface="Calibri"/>
              <a:sym typeface="Calibri"/>
            </a:endParaRPr>
          </a:p>
        </p:txBody>
      </p:sp>
      <p:pic>
        <p:nvPicPr>
          <p:cNvPr id="294" name="Shape 294" descr="Risultati immagini per fotoquest austria"/>
          <p:cNvPicPr preferRelativeResize="0"/>
          <p:nvPr/>
        </p:nvPicPr>
        <p:blipFill rotWithShape="1">
          <a:blip r:embed="rId3">
            <a:alphaModFix/>
          </a:blip>
          <a:srcRect/>
          <a:stretch/>
        </p:blipFill>
        <p:spPr>
          <a:xfrm>
            <a:off x="7043738" y="3184879"/>
            <a:ext cx="2001651" cy="1062884"/>
          </a:xfrm>
          <a:prstGeom prst="rect">
            <a:avLst/>
          </a:prstGeom>
          <a:noFill/>
          <a:ln w="9525" cap="flat" cmpd="sng">
            <a:solidFill>
              <a:srgbClr val="006666"/>
            </a:solidFill>
            <a:prstDash val="solid"/>
            <a:round/>
            <a:headEnd type="none" w="med" len="med"/>
            <a:tailEnd type="none" w="med" len="med"/>
          </a:ln>
        </p:spPr>
      </p:pic>
      <p:sp>
        <p:nvSpPr>
          <p:cNvPr id="295" name="Shape 295"/>
          <p:cNvSpPr txBox="1"/>
          <p:nvPr/>
        </p:nvSpPr>
        <p:spPr>
          <a:xfrm>
            <a:off x="1381347" y="625663"/>
            <a:ext cx="6698156" cy="535382"/>
          </a:xfrm>
          <a:prstGeom prst="rect">
            <a:avLst/>
          </a:prstGeom>
          <a:noFill/>
          <a:ln>
            <a:noFill/>
          </a:ln>
        </p:spPr>
        <p:txBody>
          <a:bodyPr wrap="square" lIns="34284" tIns="17138" rIns="34284" bIns="17138" anchor="t" anchorCtr="0">
            <a:noAutofit/>
          </a:bodyPr>
          <a:lstStyle/>
          <a:p>
            <a:pPr>
              <a:spcBef>
                <a:spcPts val="0"/>
              </a:spcBef>
            </a:pPr>
            <a:r>
              <a:rPr lang="en-US" sz="3600" b="1" kern="0" dirty="0">
                <a:solidFill>
                  <a:srgbClr val="003399"/>
                </a:solidFill>
                <a:latin typeface="Arial" pitchFamily="34" charset="0"/>
                <a:ea typeface="+mj-ea"/>
                <a:cs typeface="Arial" pitchFamily="34" charset="0"/>
                <a:sym typeface="Quattrocento Sans"/>
              </a:rPr>
              <a:t>FotoQuest</a:t>
            </a:r>
            <a:r>
              <a:rPr lang="en-US" sz="3600" b="1" dirty="0">
                <a:solidFill>
                  <a:srgbClr val="4C88EA"/>
                </a:solidFill>
                <a:ea typeface="Arial" charset="0"/>
                <a:cs typeface="Arial" charset="0"/>
                <a:sym typeface="Quattrocento Sans"/>
              </a:rPr>
              <a:t> </a:t>
            </a:r>
            <a:r>
              <a:rPr lang="en-US" sz="3600" b="1" kern="0" dirty="0">
                <a:solidFill>
                  <a:srgbClr val="003399"/>
                </a:solidFill>
                <a:latin typeface="Arial" pitchFamily="34" charset="0"/>
                <a:ea typeface="+mj-ea"/>
                <a:cs typeface="Arial" pitchFamily="34" charset="0"/>
                <a:sym typeface="Quattrocento Sans"/>
              </a:rPr>
              <a:t>GO</a:t>
            </a:r>
          </a:p>
        </p:txBody>
      </p:sp>
      <p:sp>
        <p:nvSpPr>
          <p:cNvPr id="296" name="Shape 296"/>
          <p:cNvSpPr/>
          <p:nvPr/>
        </p:nvSpPr>
        <p:spPr>
          <a:xfrm>
            <a:off x="1381347" y="1340767"/>
            <a:ext cx="5505127" cy="1081115"/>
          </a:xfrm>
          <a:prstGeom prst="rect">
            <a:avLst/>
          </a:prstGeom>
          <a:noFill/>
          <a:ln>
            <a:noFill/>
          </a:ln>
        </p:spPr>
        <p:txBody>
          <a:bodyPr wrap="square" lIns="34284" tIns="17138" rIns="34284" bIns="17138" anchor="t" anchorCtr="0">
            <a:noAutofit/>
          </a:bodyPr>
          <a:lstStyle/>
          <a:p>
            <a:pPr>
              <a:spcBef>
                <a:spcPts val="0"/>
              </a:spcBef>
            </a:pPr>
            <a:r>
              <a:rPr lang="en-US" sz="2000" dirty="0">
                <a:solidFill>
                  <a:srgbClr val="003399"/>
                </a:solidFill>
                <a:latin typeface="Arial" pitchFamily="34" charset="0"/>
                <a:cs typeface="Arial" pitchFamily="34" charset="0"/>
                <a:sym typeface="Quattrocento Sans"/>
              </a:rPr>
              <a:t>Mobile application for in-situ (on the ground) data collection to promote community-based LULC awareness and monitoring.</a:t>
            </a:r>
            <a:r>
              <a:rPr lang="en-US" sz="2000" dirty="0">
                <a:solidFill>
                  <a:srgbClr val="0B1107"/>
                </a:solidFill>
                <a:ea typeface="Arial" charset="0"/>
                <a:cs typeface="Arial" charset="0"/>
                <a:sym typeface="Quattrocento Sans"/>
              </a:rPr>
              <a:t> </a:t>
            </a:r>
          </a:p>
        </p:txBody>
      </p:sp>
      <p:pic>
        <p:nvPicPr>
          <p:cNvPr id="297" name="Shape 297"/>
          <p:cNvPicPr preferRelativeResize="0"/>
          <p:nvPr/>
        </p:nvPicPr>
        <p:blipFill rotWithShape="1">
          <a:blip r:embed="rId4">
            <a:alphaModFix/>
          </a:blip>
          <a:srcRect r="52981"/>
          <a:stretch/>
        </p:blipFill>
        <p:spPr>
          <a:xfrm>
            <a:off x="7352089" y="4614503"/>
            <a:ext cx="1244676" cy="413525"/>
          </a:xfrm>
          <a:prstGeom prst="rect">
            <a:avLst/>
          </a:prstGeom>
          <a:noFill/>
          <a:ln>
            <a:noFill/>
          </a:ln>
        </p:spPr>
      </p:pic>
      <p:sp>
        <p:nvSpPr>
          <p:cNvPr id="298" name="Shape 298"/>
          <p:cNvSpPr/>
          <p:nvPr/>
        </p:nvSpPr>
        <p:spPr>
          <a:xfrm>
            <a:off x="6956696" y="2179509"/>
            <a:ext cx="1999562" cy="242374"/>
          </a:xfrm>
          <a:prstGeom prst="rect">
            <a:avLst/>
          </a:prstGeom>
          <a:noFill/>
          <a:ln>
            <a:noFill/>
          </a:ln>
        </p:spPr>
        <p:txBody>
          <a:bodyPr wrap="square" lIns="34284" tIns="17138" rIns="34284" bIns="17138" anchor="t" anchorCtr="0">
            <a:noAutofit/>
          </a:bodyPr>
          <a:lstStyle/>
          <a:p>
            <a:pPr>
              <a:spcBef>
                <a:spcPts val="0"/>
              </a:spcBef>
            </a:pPr>
            <a:r>
              <a:rPr lang="en-US" sz="1350" b="1">
                <a:solidFill>
                  <a:srgbClr val="D60093"/>
                </a:solidFill>
                <a:latin typeface="Quattrocento Sans"/>
                <a:ea typeface="Quattrocento Sans"/>
                <a:cs typeface="Quattrocento Sans"/>
                <a:sym typeface="Quattrocento Sans"/>
              </a:rPr>
              <a:t>http://fotoquest-go.org/</a:t>
            </a:r>
          </a:p>
        </p:txBody>
      </p:sp>
      <p:pic>
        <p:nvPicPr>
          <p:cNvPr id="299" name="Shape 299"/>
          <p:cNvPicPr preferRelativeResize="0"/>
          <p:nvPr/>
        </p:nvPicPr>
        <p:blipFill rotWithShape="1">
          <a:blip r:embed="rId4">
            <a:alphaModFix/>
          </a:blip>
          <a:srcRect l="47019"/>
          <a:stretch/>
        </p:blipFill>
        <p:spPr>
          <a:xfrm>
            <a:off x="7352089" y="5123167"/>
            <a:ext cx="1284022" cy="413525"/>
          </a:xfrm>
          <a:prstGeom prst="rect">
            <a:avLst/>
          </a:prstGeom>
          <a:noFill/>
          <a:ln>
            <a:noFill/>
          </a:ln>
        </p:spPr>
      </p:pic>
      <p:pic>
        <p:nvPicPr>
          <p:cNvPr id="300" name="Shape 300"/>
          <p:cNvPicPr preferRelativeResize="0"/>
          <p:nvPr/>
        </p:nvPicPr>
        <p:blipFill rotWithShape="1">
          <a:blip r:embed="rId5">
            <a:alphaModFix/>
          </a:blip>
          <a:srcRect l="29954" t="11365" r="28429" b="3872"/>
          <a:stretch/>
        </p:blipFill>
        <p:spPr>
          <a:xfrm>
            <a:off x="7417281" y="988493"/>
            <a:ext cx="1181149" cy="1176542"/>
          </a:xfrm>
          <a:prstGeom prst="rect">
            <a:avLst/>
          </a:prstGeom>
          <a:noFill/>
          <a:ln>
            <a:noFill/>
          </a:ln>
        </p:spPr>
      </p:pic>
      <p:pic>
        <p:nvPicPr>
          <p:cNvPr id="301" name="Shape 301"/>
          <p:cNvPicPr preferRelativeResize="0"/>
          <p:nvPr/>
        </p:nvPicPr>
        <p:blipFill rotWithShape="1">
          <a:blip r:embed="rId6">
            <a:alphaModFix/>
          </a:blip>
          <a:srcRect/>
          <a:stretch/>
        </p:blipFill>
        <p:spPr>
          <a:xfrm>
            <a:off x="1400820" y="2421883"/>
            <a:ext cx="1806194" cy="3206651"/>
          </a:xfrm>
          <a:prstGeom prst="rect">
            <a:avLst/>
          </a:prstGeom>
          <a:noFill/>
          <a:ln w="9525" cap="flat" cmpd="sng">
            <a:solidFill>
              <a:srgbClr val="006666"/>
            </a:solidFill>
            <a:prstDash val="solid"/>
            <a:round/>
            <a:headEnd type="none" w="med" len="med"/>
            <a:tailEnd type="none" w="med" len="med"/>
          </a:ln>
        </p:spPr>
      </p:pic>
      <p:pic>
        <p:nvPicPr>
          <p:cNvPr id="302" name="Shape 302" descr="https://images.futurezone.at/287068196-46-102523077/626x352/287.068.202?.jpg"/>
          <p:cNvPicPr preferRelativeResize="0"/>
          <p:nvPr/>
        </p:nvPicPr>
        <p:blipFill rotWithShape="1">
          <a:blip r:embed="rId7">
            <a:alphaModFix/>
          </a:blip>
          <a:srcRect/>
          <a:stretch/>
        </p:blipFill>
        <p:spPr>
          <a:xfrm>
            <a:off x="3364738" y="2420888"/>
            <a:ext cx="3448397" cy="3052920"/>
          </a:xfrm>
          <a:prstGeom prst="rect">
            <a:avLst/>
          </a:prstGeom>
          <a:noFill/>
          <a:ln w="9525" cap="flat" cmpd="sng">
            <a:solidFill>
              <a:srgbClr val="006666"/>
            </a:solidFill>
            <a:prstDash val="solid"/>
            <a:round/>
            <a:headEnd type="none" w="med" len="med"/>
            <a:tailEnd type="none" w="med" len="med"/>
          </a:ln>
        </p:spPr>
      </p:pic>
      <p:sp>
        <p:nvSpPr>
          <p:cNvPr id="304" name="Shape 304"/>
          <p:cNvSpPr/>
          <p:nvPr/>
        </p:nvSpPr>
        <p:spPr>
          <a:xfrm>
            <a:off x="7022307" y="2764631"/>
            <a:ext cx="2043112" cy="403957"/>
          </a:xfrm>
          <a:prstGeom prst="rect">
            <a:avLst/>
          </a:prstGeom>
          <a:solidFill>
            <a:srgbClr val="2E75B5"/>
          </a:solidFill>
          <a:ln>
            <a:noFill/>
          </a:ln>
        </p:spPr>
        <p:txBody>
          <a:bodyPr wrap="square" lIns="34284" tIns="17138" rIns="34284" bIns="17138" anchor="t" anchorCtr="0">
            <a:noAutofit/>
          </a:bodyPr>
          <a:lstStyle/>
          <a:p>
            <a:pPr algn="ctr">
              <a:spcBef>
                <a:spcPts val="0"/>
              </a:spcBef>
            </a:pPr>
            <a:r>
              <a:rPr lang="en-US" sz="1200" b="1" dirty="0">
                <a:solidFill>
                  <a:schemeClr val="lt1"/>
                </a:solidFill>
                <a:latin typeface="Quattrocento Sans"/>
                <a:ea typeface="Quattrocento Sans"/>
                <a:cs typeface="Quattrocento Sans"/>
                <a:sym typeface="Quattrocento Sans"/>
              </a:rPr>
              <a:t>Spring Campaign will launch soon!</a:t>
            </a:r>
          </a:p>
        </p:txBody>
      </p:sp>
      <p:pic>
        <p:nvPicPr>
          <p:cNvPr id="4100" name="Picture 4" descr="Image result for erc logo">
            <a:extLst>
              <a:ext uri="{FF2B5EF4-FFF2-40B4-BE49-F238E27FC236}">
                <a16:creationId xmlns:a16="http://schemas.microsoft.com/office/drawing/2014/main" id="{22E9B6AF-3427-4F5D-84C8-DB0BC537B1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1830" y="5628535"/>
            <a:ext cx="1684484" cy="110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569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512d958-3dca-4ae7-9280-a0801473e806" descr="F696020F-268E-42A6-8B5C-89168C0255F7@thinkfar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83" t="5854" r="14306" b="15691"/>
          <a:stretch/>
        </p:blipFill>
        <p:spPr bwMode="auto">
          <a:xfrm>
            <a:off x="4067944" y="156746"/>
            <a:ext cx="1800201"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539922" y="741955"/>
            <a:ext cx="7997825" cy="105736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4000">
                <a:solidFill>
                  <a:srgbClr val="003399"/>
                </a:solidFill>
                <a:latin typeface="Arial" pitchFamily="34" charset="0"/>
                <a:ea typeface="+mj-ea"/>
                <a:cs typeface="Arial" pitchFamily="34" charset="0"/>
              </a:defRPr>
            </a:lvl1pPr>
            <a:lvl2pPr algn="l" rtl="0" eaLnBrk="0" fontAlgn="base" hangingPunct="0">
              <a:spcBef>
                <a:spcPct val="0"/>
              </a:spcBef>
              <a:spcAft>
                <a:spcPct val="0"/>
              </a:spcAft>
              <a:defRPr sz="4000">
                <a:solidFill>
                  <a:srgbClr val="003399"/>
                </a:solidFill>
                <a:latin typeface="Arial Narrow" pitchFamily="34" charset="0"/>
              </a:defRPr>
            </a:lvl2pPr>
            <a:lvl3pPr algn="l" rtl="0" eaLnBrk="0" fontAlgn="base" hangingPunct="0">
              <a:spcBef>
                <a:spcPct val="0"/>
              </a:spcBef>
              <a:spcAft>
                <a:spcPct val="0"/>
              </a:spcAft>
              <a:defRPr sz="4000">
                <a:solidFill>
                  <a:srgbClr val="003399"/>
                </a:solidFill>
                <a:latin typeface="Arial Narrow" pitchFamily="34" charset="0"/>
              </a:defRPr>
            </a:lvl3pPr>
            <a:lvl4pPr algn="l" rtl="0" eaLnBrk="0" fontAlgn="base" hangingPunct="0">
              <a:spcBef>
                <a:spcPct val="0"/>
              </a:spcBef>
              <a:spcAft>
                <a:spcPct val="0"/>
              </a:spcAft>
              <a:defRPr sz="4000">
                <a:solidFill>
                  <a:srgbClr val="003399"/>
                </a:solidFill>
                <a:latin typeface="Arial Narrow" pitchFamily="34" charset="0"/>
              </a:defRPr>
            </a:lvl4pPr>
            <a:lvl5pPr algn="l" rtl="0" eaLnBrk="0" fontAlgn="base" hangingPunct="0">
              <a:spcBef>
                <a:spcPct val="0"/>
              </a:spcBef>
              <a:spcAft>
                <a:spcPct val="0"/>
              </a:spcAft>
              <a:defRPr sz="4000">
                <a:solidFill>
                  <a:srgbClr val="003399"/>
                </a:solidFill>
                <a:latin typeface="Arial Narrow" pitchFamily="34" charset="0"/>
              </a:defRPr>
            </a:lvl5pPr>
            <a:lvl6pPr marL="457200" algn="l" rtl="0" fontAlgn="base">
              <a:spcBef>
                <a:spcPct val="0"/>
              </a:spcBef>
              <a:spcAft>
                <a:spcPct val="0"/>
              </a:spcAft>
              <a:defRPr sz="4000">
                <a:solidFill>
                  <a:srgbClr val="003399"/>
                </a:solidFill>
                <a:latin typeface="Arial Narrow" pitchFamily="34" charset="0"/>
              </a:defRPr>
            </a:lvl6pPr>
            <a:lvl7pPr marL="914400" algn="l" rtl="0" fontAlgn="base">
              <a:spcBef>
                <a:spcPct val="0"/>
              </a:spcBef>
              <a:spcAft>
                <a:spcPct val="0"/>
              </a:spcAft>
              <a:defRPr sz="4000">
                <a:solidFill>
                  <a:srgbClr val="003399"/>
                </a:solidFill>
                <a:latin typeface="Arial Narrow" pitchFamily="34" charset="0"/>
              </a:defRPr>
            </a:lvl7pPr>
            <a:lvl8pPr marL="1371600" algn="l" rtl="0" fontAlgn="base">
              <a:spcBef>
                <a:spcPct val="0"/>
              </a:spcBef>
              <a:spcAft>
                <a:spcPct val="0"/>
              </a:spcAft>
              <a:defRPr sz="4000">
                <a:solidFill>
                  <a:srgbClr val="003399"/>
                </a:solidFill>
                <a:latin typeface="Arial Narrow" pitchFamily="34" charset="0"/>
              </a:defRPr>
            </a:lvl8pPr>
            <a:lvl9pPr marL="1828800" algn="l" rtl="0" fontAlgn="base">
              <a:spcBef>
                <a:spcPct val="0"/>
              </a:spcBef>
              <a:spcAft>
                <a:spcPct val="0"/>
              </a:spcAft>
              <a:defRPr sz="4000">
                <a:solidFill>
                  <a:srgbClr val="003399"/>
                </a:solidFill>
                <a:latin typeface="Arial Narrow" pitchFamily="34" charset="0"/>
              </a:defRPr>
            </a:lvl9pPr>
          </a:lstStyle>
          <a:p>
            <a:r>
              <a:rPr lang="en-US" b="1" kern="0" dirty="0"/>
              <a:t>FotoQuest Go</a:t>
            </a:r>
          </a:p>
        </p:txBody>
      </p:sp>
      <p:pic>
        <p:nvPicPr>
          <p:cNvPr id="13" name="Picture 12">
            <a:extLst>
              <a:ext uri="{FF2B5EF4-FFF2-40B4-BE49-F238E27FC236}">
                <a16:creationId xmlns:a16="http://schemas.microsoft.com/office/drawing/2014/main" id="{BBA86B58-CEA3-43D0-A359-3477A4989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93" y="2172866"/>
            <a:ext cx="1841461" cy="3682922"/>
          </a:xfrm>
          <a:prstGeom prst="rect">
            <a:avLst/>
          </a:prstGeom>
        </p:spPr>
      </p:pic>
      <p:pic>
        <p:nvPicPr>
          <p:cNvPr id="15" name="Picture 14">
            <a:extLst>
              <a:ext uri="{FF2B5EF4-FFF2-40B4-BE49-F238E27FC236}">
                <a16:creationId xmlns:a16="http://schemas.microsoft.com/office/drawing/2014/main" id="{A97677F8-58BE-4F3C-A383-68156CB27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6648" y="2167161"/>
            <a:ext cx="1857460" cy="3714920"/>
          </a:xfrm>
          <a:prstGeom prst="rect">
            <a:avLst/>
          </a:prstGeom>
        </p:spPr>
      </p:pic>
      <p:pic>
        <p:nvPicPr>
          <p:cNvPr id="17" name="Picture 16">
            <a:extLst>
              <a:ext uri="{FF2B5EF4-FFF2-40B4-BE49-F238E27FC236}">
                <a16:creationId xmlns:a16="http://schemas.microsoft.com/office/drawing/2014/main" id="{5E8B5711-EE5C-48CB-B62D-50A4454D0D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4640" y="2140868"/>
            <a:ext cx="1857460" cy="3714920"/>
          </a:xfrm>
          <a:prstGeom prst="rect">
            <a:avLst/>
          </a:prstGeom>
        </p:spPr>
      </p:pic>
      <p:pic>
        <p:nvPicPr>
          <p:cNvPr id="19" name="Picture 18">
            <a:extLst>
              <a:ext uri="{FF2B5EF4-FFF2-40B4-BE49-F238E27FC236}">
                <a16:creationId xmlns:a16="http://schemas.microsoft.com/office/drawing/2014/main" id="{6B5A2ACA-95BD-4744-B55C-CE134A38AB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6101" y="2167161"/>
            <a:ext cx="1857459" cy="3714918"/>
          </a:xfrm>
          <a:prstGeom prst="rect">
            <a:avLst/>
          </a:prstGeom>
        </p:spPr>
      </p:pic>
      <p:pic>
        <p:nvPicPr>
          <p:cNvPr id="21" name="Picture 20">
            <a:extLst>
              <a:ext uri="{FF2B5EF4-FFF2-40B4-BE49-F238E27FC236}">
                <a16:creationId xmlns:a16="http://schemas.microsoft.com/office/drawing/2014/main" id="{65FD2221-A68F-4839-AB1E-55B856D331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5355" y="2167163"/>
            <a:ext cx="1857459" cy="3714918"/>
          </a:xfrm>
          <a:prstGeom prst="rect">
            <a:avLst/>
          </a:prstGeom>
        </p:spPr>
      </p:pic>
      <p:pic>
        <p:nvPicPr>
          <p:cNvPr id="6146" name="Picture 2" descr="Image result for erc logo">
            <a:extLst>
              <a:ext uri="{FF2B5EF4-FFF2-40B4-BE49-F238E27FC236}">
                <a16:creationId xmlns:a16="http://schemas.microsoft.com/office/drawing/2014/main" id="{66004D57-D9D1-4F1C-9077-EF33D9B29C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4830" y="205108"/>
            <a:ext cx="2422915" cy="159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376324"/>
      </p:ext>
    </p:extLst>
  </p:cSld>
  <p:clrMapOvr>
    <a:masterClrMapping/>
  </p:clrMapOvr>
</p:sld>
</file>

<file path=ppt/theme/theme1.xml><?xml version="1.0" encoding="utf-8"?>
<a:theme xmlns:a="http://schemas.openxmlformats.org/drawingml/2006/main" name="iiasa-pptx-template-dark-&amp;-light">
  <a:themeElements>
    <a:clrScheme name="iiasa-versio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iasa-light-version">
  <a:themeElements>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asa-version4">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iasa-version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asa-version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asa-version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asa-version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asa-version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asa-version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asa-version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asa-version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asa-version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asa-version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asa-version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asa-version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iiasa-pptx-template-dark-&amp;-light</Template>
  <TotalTime>1814</TotalTime>
  <Words>1047</Words>
  <Application>Microsoft Office PowerPoint</Application>
  <PresentationFormat>On-screen Show (4:3)</PresentationFormat>
  <Paragraphs>177</Paragraphs>
  <Slides>33</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SimSun</vt:lpstr>
      <vt:lpstr>Arial</vt:lpstr>
      <vt:lpstr>Arial Narrow</vt:lpstr>
      <vt:lpstr>Calibri</vt:lpstr>
      <vt:lpstr>Lato Light</vt:lpstr>
      <vt:lpstr>Quattrocento Sans</vt:lpstr>
      <vt:lpstr>Tahoma</vt:lpstr>
      <vt:lpstr>Wingdings</vt:lpstr>
      <vt:lpstr>iiasa-pptx-template-dark-&amp;-light</vt:lpstr>
      <vt:lpstr>iiasa-light-version</vt:lpstr>
      <vt:lpstr>Citizen science data in peer-reviewed publications:  The Geo-Wiki experience </vt:lpstr>
      <vt:lpstr>International Institute for Applied Systems Analysis - IIASA</vt:lpstr>
      <vt:lpstr>Center for Earth Observation &amp; Citizen Science  What we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 Peer-reviewed publications</vt:lpstr>
      <vt:lpstr>Examples - Peer-reviewed publications</vt:lpstr>
      <vt:lpstr>Publications on the analysis of citizen-generated data  Fotoquest go </vt:lpstr>
      <vt:lpstr>PowerPoint Presentation</vt:lpstr>
      <vt:lpstr>PowerPoint Presentation</vt:lpstr>
      <vt:lpstr>PowerPoint Presentation</vt:lpstr>
      <vt:lpstr>PowerPoint Presentation</vt:lpstr>
      <vt:lpstr>FotoQuest directly on the point, LUCAS surveyor is far off</vt:lpstr>
      <vt:lpstr>FotoQuest Go Quality Check</vt:lpstr>
      <vt:lpstr>Well comparable pictures to LUCAS, mistake on landuse (user chose forestry)</vt:lpstr>
      <vt:lpstr>FotoQuest Go Questionnaire</vt:lpstr>
      <vt:lpstr>PowerPoint Presentation</vt:lpstr>
      <vt:lpstr>Publications on improving LULC products General peer-reviewed publications: </vt:lpstr>
      <vt:lpstr>PowerPoint Presentation</vt:lpstr>
      <vt:lpstr>PowerPoint Presentation</vt:lpstr>
      <vt:lpstr>PowerPoint Presentation</vt:lpstr>
      <vt:lpstr>Publications on improving LULC products b) Publications in data journals  </vt:lpstr>
      <vt:lpstr>PowerPoint Presentation</vt:lpstr>
      <vt:lpstr>PowerPoint Presentation</vt:lpstr>
      <vt:lpstr>Thanks!</vt:lpstr>
      <vt:lpstr>PowerPoint Presentation</vt:lpstr>
      <vt:lpstr>PowerPoint Presentation</vt:lpstr>
      <vt:lpstr>PowerPoint Presentation</vt:lpstr>
    </vt:vector>
  </TitlesOfParts>
  <Company>IIASA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teply</dc:creator>
  <cp:lastModifiedBy>Steffen Fritz</cp:lastModifiedBy>
  <cp:revision>254</cp:revision>
  <dcterms:created xsi:type="dcterms:W3CDTF">2012-04-11T12:26:19Z</dcterms:created>
  <dcterms:modified xsi:type="dcterms:W3CDTF">2018-02-01T07:59:24Z</dcterms:modified>
</cp:coreProperties>
</file>