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2"/>
    <p:sldMasterId id="2147483665" r:id="rId3"/>
  </p:sldMasterIdLst>
  <p:notesMasterIdLst>
    <p:notesMasterId r:id="rId24"/>
  </p:notesMasterIdLst>
  <p:handoutMasterIdLst>
    <p:handoutMasterId r:id="rId25"/>
  </p:handoutMasterIdLst>
  <p:sldIdLst>
    <p:sldId id="258" r:id="rId4"/>
    <p:sldId id="323" r:id="rId5"/>
    <p:sldId id="326" r:id="rId6"/>
    <p:sldId id="327" r:id="rId7"/>
    <p:sldId id="322" r:id="rId8"/>
    <p:sldId id="298" r:id="rId9"/>
    <p:sldId id="300" r:id="rId10"/>
    <p:sldId id="301" r:id="rId11"/>
    <p:sldId id="303" r:id="rId12"/>
    <p:sldId id="304" r:id="rId13"/>
    <p:sldId id="306" r:id="rId14"/>
    <p:sldId id="307" r:id="rId15"/>
    <p:sldId id="309" r:id="rId16"/>
    <p:sldId id="317" r:id="rId17"/>
    <p:sldId id="310" r:id="rId18"/>
    <p:sldId id="311" r:id="rId19"/>
    <p:sldId id="313" r:id="rId20"/>
    <p:sldId id="314" r:id="rId21"/>
    <p:sldId id="297" r:id="rId22"/>
    <p:sldId id="325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3F7"/>
    <a:srgbClr val="61B2BB"/>
    <a:srgbClr val="FF6161"/>
    <a:srgbClr val="EDE80A"/>
    <a:srgbClr val="F6F638"/>
    <a:srgbClr val="9148C8"/>
    <a:srgbClr val="F5F5F5"/>
    <a:srgbClr val="53ACB5"/>
    <a:srgbClr val="B08600"/>
    <a:srgbClr val="007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67127" autoAdjust="0"/>
  </p:normalViewPr>
  <p:slideViewPr>
    <p:cSldViewPr>
      <p:cViewPr varScale="1">
        <p:scale>
          <a:sx n="72" d="100"/>
          <a:sy n="72" d="100"/>
        </p:scale>
        <p:origin x="10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Education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Education%20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lf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lf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emp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Results-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Resul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pdrive\share\link\marois.pdrv\cepam\Marois\JRC-Meeting-April\Resul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Effect of sociocultural variables on educational attainment (Low vs High), EU15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Sociocultural!$C$6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61B2BB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Sociocultural!$A$8:$B$15</c:f>
              <c:multiLvlStrCache>
                <c:ptCount val="8"/>
                <c:lvl>
                  <c:pt idx="0">
                    <c:v>Other Europe</c:v>
                  </c:pt>
                  <c:pt idx="1">
                    <c:v>Non-European</c:v>
                  </c:pt>
                  <c:pt idx="2">
                    <c:v>1st generation</c:v>
                  </c:pt>
                  <c:pt idx="3">
                    <c:v>Islam</c:v>
                  </c:pt>
                  <c:pt idx="4">
                    <c:v>Other religion</c:v>
                  </c:pt>
                  <c:pt idx="5">
                    <c:v>None</c:v>
                  </c:pt>
                  <c:pt idx="6">
                    <c:v>L</c:v>
                  </c:pt>
                  <c:pt idx="7">
                    <c:v>M</c:v>
                  </c:pt>
                </c:lvl>
                <c:lvl>
                  <c:pt idx="0">
                    <c:v>Language (ref=Dominant)</c:v>
                  </c:pt>
                  <c:pt idx="2">
                    <c:v>Immigrant status (ref=Natives)</c:v>
                  </c:pt>
                  <c:pt idx="3">
                    <c:v>Religion (ref=Christian)</c:v>
                  </c:pt>
                  <c:pt idx="6">
                    <c:v>Mother's education (ref=H)</c:v>
                  </c:pt>
                </c:lvl>
              </c:multiLvlStrCache>
            </c:multiLvlStrRef>
          </c:cat>
          <c:val>
            <c:numRef>
              <c:f>Sociocultural!$C$8:$C$15</c:f>
              <c:numCache>
                <c:formatCode>General</c:formatCode>
                <c:ptCount val="8"/>
                <c:pt idx="0">
                  <c:v>1.95E-2</c:v>
                </c:pt>
                <c:pt idx="1">
                  <c:v>0.2767</c:v>
                </c:pt>
                <c:pt idx="2">
                  <c:v>9.8100000000000007E-2</c:v>
                </c:pt>
                <c:pt idx="3">
                  <c:v>0.56930000000000003</c:v>
                </c:pt>
                <c:pt idx="4">
                  <c:v>-0.21540000000000001</c:v>
                </c:pt>
                <c:pt idx="5">
                  <c:v>0.14219999999999999</c:v>
                </c:pt>
                <c:pt idx="6">
                  <c:v>2.3613</c:v>
                </c:pt>
                <c:pt idx="7">
                  <c:v>0.8266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37-4C6A-9729-F7D3BD31700A}"/>
            </c:ext>
          </c:extLst>
        </c:ser>
        <c:ser>
          <c:idx val="1"/>
          <c:order val="1"/>
          <c:tx>
            <c:strRef>
              <c:f>Sociocultural!$D$6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616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Sociocultural!$A$8:$B$15</c:f>
              <c:multiLvlStrCache>
                <c:ptCount val="8"/>
                <c:lvl>
                  <c:pt idx="0">
                    <c:v>Other Europe</c:v>
                  </c:pt>
                  <c:pt idx="1">
                    <c:v>Non-European</c:v>
                  </c:pt>
                  <c:pt idx="2">
                    <c:v>1st generation</c:v>
                  </c:pt>
                  <c:pt idx="3">
                    <c:v>Islam</c:v>
                  </c:pt>
                  <c:pt idx="4">
                    <c:v>Other religion</c:v>
                  </c:pt>
                  <c:pt idx="5">
                    <c:v>None</c:v>
                  </c:pt>
                  <c:pt idx="6">
                    <c:v>L</c:v>
                  </c:pt>
                  <c:pt idx="7">
                    <c:v>M</c:v>
                  </c:pt>
                </c:lvl>
                <c:lvl>
                  <c:pt idx="0">
                    <c:v>Language (ref=Dominant)</c:v>
                  </c:pt>
                  <c:pt idx="2">
                    <c:v>Immigrant status (ref=Natives)</c:v>
                  </c:pt>
                  <c:pt idx="3">
                    <c:v>Religion (ref=Christian)</c:v>
                  </c:pt>
                  <c:pt idx="6">
                    <c:v>Mother's education (ref=H)</c:v>
                  </c:pt>
                </c:lvl>
              </c:multiLvlStrCache>
            </c:multiLvlStrRef>
          </c:cat>
          <c:val>
            <c:numRef>
              <c:f>Sociocultural!$D$8:$D$15</c:f>
              <c:numCache>
                <c:formatCode>General</c:formatCode>
                <c:ptCount val="8"/>
                <c:pt idx="0">
                  <c:v>-0.67979999999999996</c:v>
                </c:pt>
                <c:pt idx="1">
                  <c:v>0.49399999999999999</c:v>
                </c:pt>
                <c:pt idx="2">
                  <c:v>0.30759999999999998</c:v>
                </c:pt>
                <c:pt idx="3">
                  <c:v>0.85809999999999997</c:v>
                </c:pt>
                <c:pt idx="4">
                  <c:v>8.43E-3</c:v>
                </c:pt>
                <c:pt idx="5">
                  <c:v>-1.9E-2</c:v>
                </c:pt>
                <c:pt idx="6">
                  <c:v>2.6983000000000001</c:v>
                </c:pt>
                <c:pt idx="7">
                  <c:v>0.93159999999999998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37-4C6A-9729-F7D3BD317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669688"/>
        <c:axId val="341253768"/>
      </c:barChart>
      <c:catAx>
        <c:axId val="228669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253768"/>
        <c:crossesAt val="0"/>
        <c:auto val="1"/>
        <c:lblAlgn val="ctr"/>
        <c:lblOffset val="100"/>
        <c:noMultiLvlLbl val="0"/>
      </c:catAx>
      <c:valAx>
        <c:axId val="341253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8669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Gross and net cohort trends for low education, Male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Cohort!$M$50</c:f>
              <c:strCache>
                <c:ptCount val="1"/>
                <c:pt idx="0">
                  <c:v>IT - Gross</c:v>
                </c:pt>
              </c:strCache>
            </c:strRef>
          </c:tx>
          <c:spPr>
            <a:ln w="31750" cap="rnd">
              <a:solidFill>
                <a:srgbClr val="00B05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Cohort!$N$50:$P$50</c:f>
              <c:numCache>
                <c:formatCode>General</c:formatCode>
                <c:ptCount val="3"/>
                <c:pt idx="0">
                  <c:v>0.79130000000000011</c:v>
                </c:pt>
                <c:pt idx="1">
                  <c:v>0</c:v>
                </c:pt>
                <c:pt idx="2">
                  <c:v>-0.9345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1F-4AD6-9336-29D199B7ED12}"/>
            </c:ext>
          </c:extLst>
        </c:ser>
        <c:ser>
          <c:idx val="1"/>
          <c:order val="1"/>
          <c:tx>
            <c:strRef>
              <c:f>Cohort!$M$51</c:f>
              <c:strCache>
                <c:ptCount val="1"/>
                <c:pt idx="0">
                  <c:v>IT - Net</c:v>
                </c:pt>
              </c:strCache>
            </c:strRef>
          </c:tx>
          <c:spPr>
            <a:ln w="31750" cap="rnd">
              <a:solidFill>
                <a:srgbClr val="00B050"/>
              </a:solidFill>
              <a:prstDash val="sys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Cohort!$N$51:$P$51</c:f>
              <c:numCache>
                <c:formatCode>General</c:formatCode>
                <c:ptCount val="3"/>
                <c:pt idx="0">
                  <c:v>-5.3400000000000114E-2</c:v>
                </c:pt>
                <c:pt idx="1">
                  <c:v>0</c:v>
                </c:pt>
                <c:pt idx="2">
                  <c:v>-0.30230000000000001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1F-4AD6-9336-29D199B7ED12}"/>
            </c:ext>
          </c:extLst>
        </c:ser>
        <c:ser>
          <c:idx val="2"/>
          <c:order val="2"/>
          <c:tx>
            <c:strRef>
              <c:f>Cohort!$M$52</c:f>
              <c:strCache>
                <c:ptCount val="1"/>
                <c:pt idx="0">
                  <c:v>HU - Gross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Cohort!$N$52:$P$52</c:f>
              <c:numCache>
                <c:formatCode>General</c:formatCode>
                <c:ptCount val="3"/>
                <c:pt idx="0">
                  <c:v>0.85460000000000003</c:v>
                </c:pt>
                <c:pt idx="1">
                  <c:v>0</c:v>
                </c:pt>
                <c:pt idx="2">
                  <c:v>-0.73269999999999991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1F-4AD6-9336-29D199B7ED12}"/>
            </c:ext>
          </c:extLst>
        </c:ser>
        <c:ser>
          <c:idx val="3"/>
          <c:order val="3"/>
          <c:tx>
            <c:strRef>
              <c:f>Cohort!$M$53</c:f>
              <c:strCache>
                <c:ptCount val="1"/>
                <c:pt idx="0">
                  <c:v>HU - Net</c:v>
                </c:pt>
              </c:strCache>
            </c:strRef>
          </c:tx>
          <c:spPr>
            <a:ln w="31750" cap="rnd">
              <a:solidFill>
                <a:schemeClr val="accent4"/>
              </a:solidFill>
              <a:prstDash val="sys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Cohort!$N$53:$P$53</c:f>
              <c:numCache>
                <c:formatCode>General</c:formatCode>
                <c:ptCount val="3"/>
                <c:pt idx="0">
                  <c:v>-0.10320000000000001</c:v>
                </c:pt>
                <c:pt idx="1">
                  <c:v>0</c:v>
                </c:pt>
                <c:pt idx="2">
                  <c:v>-0.25829999999999997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1F-4AD6-9336-29D199B7ED12}"/>
            </c:ext>
          </c:extLst>
        </c:ser>
        <c:ser>
          <c:idx val="4"/>
          <c:order val="4"/>
          <c:tx>
            <c:strRef>
              <c:f>Cohort!$M$54</c:f>
              <c:strCache>
                <c:ptCount val="1"/>
                <c:pt idx="0">
                  <c:v>PT - Gross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Cohort!$N$54:$P$54</c:f>
              <c:numCache>
                <c:formatCode>General</c:formatCode>
                <c:ptCount val="3"/>
                <c:pt idx="0">
                  <c:v>1.1870000000000003</c:v>
                </c:pt>
                <c:pt idx="1">
                  <c:v>0</c:v>
                </c:pt>
                <c:pt idx="2">
                  <c:v>-0.76329999999999998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1F-4AD6-9336-29D199B7ED12}"/>
            </c:ext>
          </c:extLst>
        </c:ser>
        <c:ser>
          <c:idx val="5"/>
          <c:order val="5"/>
          <c:tx>
            <c:strRef>
              <c:f>Cohort!$M$55</c:f>
              <c:strCache>
                <c:ptCount val="1"/>
                <c:pt idx="0">
                  <c:v>PT - Net</c:v>
                </c:pt>
              </c:strCache>
            </c:strRef>
          </c:tx>
          <c:spPr>
            <a:ln w="31750" cap="rnd">
              <a:solidFill>
                <a:srgbClr val="C00000"/>
              </a:solidFill>
              <a:prstDash val="sysDash"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Cohort!$N$49:$P$49</c:f>
              <c:strCache>
                <c:ptCount val="3"/>
                <c:pt idx="0">
                  <c:v>&lt;=1969</c:v>
                </c:pt>
                <c:pt idx="1">
                  <c:v>1970-1979</c:v>
                </c:pt>
                <c:pt idx="2">
                  <c:v>1980-1989</c:v>
                </c:pt>
              </c:strCache>
            </c:strRef>
          </c:cat>
          <c:val>
            <c:numRef>
              <c:f>Cohort!$N$55:$P$55</c:f>
              <c:numCache>
                <c:formatCode>General</c:formatCode>
                <c:ptCount val="3"/>
                <c:pt idx="0">
                  <c:v>1.0011000000000001</c:v>
                </c:pt>
                <c:pt idx="1">
                  <c:v>0</c:v>
                </c:pt>
                <c:pt idx="2">
                  <c:v>-0.29790000000000005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1F-4AD6-9336-29D199B7E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250000"/>
        <c:axId val="341250392"/>
      </c:lineChart>
      <c:catAx>
        <c:axId val="34125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250392"/>
        <c:crossesAt val="-0.5"/>
        <c:auto val="1"/>
        <c:lblAlgn val="ctr"/>
        <c:lblOffset val="100"/>
        <c:noMultiLvlLbl val="0"/>
      </c:catAx>
      <c:valAx>
        <c:axId val="34125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25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354901952790163"/>
          <c:y val="0.13426168846031827"/>
          <c:w val="0.26699556318411105"/>
          <c:h val="0.238883597940255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>
                <a:effectLst/>
              </a:rPr>
              <a:t>Labour</a:t>
            </a:r>
            <a:r>
              <a:rPr lang="en-US" sz="1800" b="0" i="0" baseline="0" dirty="0">
                <a:effectLst/>
              </a:rPr>
              <a:t> force participation by age and education, Native females, EU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14797351260488795"/>
          <c:y val="9.66750076537147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001189304461942E-2"/>
          <c:y val="9.9521720929941951E-2"/>
          <c:w val="0.89741866251093616"/>
          <c:h val="0.704844840459098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'age-edu'!$R$5</c:f>
              <c:strCache>
                <c:ptCount val="1"/>
                <c:pt idx="0">
                  <c:v>L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/>
              </a:solidFill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0</c:v>
                </c:pt>
              </c:numLit>
            </c:plus>
            <c:minus>
              <c:numRef>
                <c:f>'age-edu'!$R$22:$R$32</c:f>
                <c:numCache>
                  <c:formatCode>General</c:formatCode>
                  <c:ptCount val="11"/>
                  <c:pt idx="0">
                    <c:v>0.16815663748908227</c:v>
                  </c:pt>
                  <c:pt idx="1">
                    <c:v>0.20020838511938849</c:v>
                  </c:pt>
                  <c:pt idx="2">
                    <c:v>0.19357593890033153</c:v>
                  </c:pt>
                  <c:pt idx="3">
                    <c:v>0.18793659517769856</c:v>
                  </c:pt>
                  <c:pt idx="4">
                    <c:v>0.18699118743169652</c:v>
                  </c:pt>
                  <c:pt idx="5">
                    <c:v>0</c:v>
                  </c:pt>
                  <c:pt idx="6">
                    <c:v>0</c:v>
                  </c:pt>
                  <c:pt idx="7">
                    <c:v>0</c:v>
                  </c:pt>
                  <c:pt idx="8">
                    <c:v>0</c:v>
                  </c:pt>
                  <c:pt idx="9">
                    <c:v>0</c:v>
                  </c:pt>
                  <c:pt idx="10">
                    <c:v>0</c:v>
                  </c:pt>
                </c:numCache>
              </c:numRef>
            </c:minus>
            <c:spPr>
              <a:noFill/>
              <a:ln w="22225" cap="flat" cmpd="sng" algn="ctr">
                <a:solidFill>
                  <a:srgbClr val="C00000"/>
                </a:solidFill>
                <a:round/>
                <a:headEnd type="none"/>
              </a:ln>
              <a:effectLst/>
            </c:spPr>
          </c:errBars>
          <c:cat>
            <c:numRef>
              <c:f>'age-edu'!$Q$7:$Q$17</c:f>
              <c:numCache>
                <c:formatCode>General</c:formatCode>
                <c:ptCount val="11"/>
                <c:pt idx="0">
                  <c:v>22</c:v>
                </c:pt>
                <c:pt idx="1">
                  <c:v>27</c:v>
                </c:pt>
                <c:pt idx="2">
                  <c:v>32</c:v>
                </c:pt>
                <c:pt idx="3">
                  <c:v>37</c:v>
                </c:pt>
                <c:pt idx="4">
                  <c:v>42</c:v>
                </c:pt>
                <c:pt idx="5">
                  <c:v>47</c:v>
                </c:pt>
                <c:pt idx="6">
                  <c:v>52</c:v>
                </c:pt>
                <c:pt idx="7">
                  <c:v>57</c:v>
                </c:pt>
                <c:pt idx="8">
                  <c:v>62</c:v>
                </c:pt>
                <c:pt idx="9">
                  <c:v>67</c:v>
                </c:pt>
                <c:pt idx="10">
                  <c:v>72</c:v>
                </c:pt>
              </c:numCache>
            </c:numRef>
          </c:cat>
          <c:val>
            <c:numRef>
              <c:f>'age-edu'!$R$7:$R$17</c:f>
              <c:numCache>
                <c:formatCode>General</c:formatCode>
                <c:ptCount val="11"/>
                <c:pt idx="0">
                  <c:v>0.3793563470731246</c:v>
                </c:pt>
                <c:pt idx="1">
                  <c:v>0.66217063927107189</c:v>
                </c:pt>
                <c:pt idx="2">
                  <c:v>0.70488785795055531</c:v>
                </c:pt>
                <c:pt idx="3">
                  <c:v>0.72947959523459749</c:v>
                </c:pt>
                <c:pt idx="4">
                  <c:v>0.73308196635968004</c:v>
                </c:pt>
                <c:pt idx="5">
                  <c:v>0.70896694650190795</c:v>
                </c:pt>
                <c:pt idx="6">
                  <c:v>0.6362722266222306</c:v>
                </c:pt>
                <c:pt idx="7">
                  <c:v>0.47051017705640774</c:v>
                </c:pt>
                <c:pt idx="8">
                  <c:v>0.17856531282253502</c:v>
                </c:pt>
                <c:pt idx="9">
                  <c:v>4.4544383503564579E-2</c:v>
                </c:pt>
                <c:pt idx="10">
                  <c:v>1.7900604620893736E-2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9-4C5D-A436-B94B8347823A}"/>
            </c:ext>
          </c:extLst>
        </c:ser>
        <c:ser>
          <c:idx val="1"/>
          <c:order val="1"/>
          <c:tx>
            <c:strRef>
              <c:f>'age-edu'!$S$5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bg2"/>
              </a:solidFill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0</c:v>
                </c:pt>
              </c:numLit>
            </c:plus>
            <c:minus>
              <c:numRef>
                <c:f>'age-edu'!$S$22:$S$32</c:f>
                <c:numCache>
                  <c:formatCode>General</c:formatCode>
                  <c:ptCount val="11"/>
                  <c:pt idx="0">
                    <c:v>0.202143478841466</c:v>
                  </c:pt>
                  <c:pt idx="1">
                    <c:v>0.16148426433677454</c:v>
                  </c:pt>
                  <c:pt idx="2">
                    <c:v>0.14674975975887228</c:v>
                  </c:pt>
                  <c:pt idx="3">
                    <c:v>0.13742693721970201</c:v>
                  </c:pt>
                  <c:pt idx="4">
                    <c:v>0.13601146706066747</c:v>
                  </c:pt>
                  <c:pt idx="5">
                    <c:v>0</c:v>
                  </c:pt>
                  <c:pt idx="6">
                    <c:v>0</c:v>
                  </c:pt>
                  <c:pt idx="7">
                    <c:v>0</c:v>
                  </c:pt>
                  <c:pt idx="8">
                    <c:v>0</c:v>
                  </c:pt>
                  <c:pt idx="9">
                    <c:v>0</c:v>
                  </c:pt>
                  <c:pt idx="10">
                    <c:v>0</c:v>
                  </c:pt>
                </c:numCache>
              </c:numRef>
            </c:minus>
            <c:spPr>
              <a:noFill/>
              <a:ln w="22225" cap="flat" cmpd="sng" algn="ctr">
                <a:solidFill>
                  <a:srgbClr val="C00000"/>
                </a:solidFill>
                <a:round/>
              </a:ln>
              <a:effectLst/>
            </c:spPr>
          </c:errBars>
          <c:cat>
            <c:numRef>
              <c:f>'age-edu'!$Q$7:$Q$17</c:f>
              <c:numCache>
                <c:formatCode>General</c:formatCode>
                <c:ptCount val="11"/>
                <c:pt idx="0">
                  <c:v>22</c:v>
                </c:pt>
                <c:pt idx="1">
                  <c:v>27</c:v>
                </c:pt>
                <c:pt idx="2">
                  <c:v>32</c:v>
                </c:pt>
                <c:pt idx="3">
                  <c:v>37</c:v>
                </c:pt>
                <c:pt idx="4">
                  <c:v>42</c:v>
                </c:pt>
                <c:pt idx="5">
                  <c:v>47</c:v>
                </c:pt>
                <c:pt idx="6">
                  <c:v>52</c:v>
                </c:pt>
                <c:pt idx="7">
                  <c:v>57</c:v>
                </c:pt>
                <c:pt idx="8">
                  <c:v>62</c:v>
                </c:pt>
                <c:pt idx="9">
                  <c:v>67</c:v>
                </c:pt>
                <c:pt idx="10">
                  <c:v>72</c:v>
                </c:pt>
              </c:numCache>
            </c:numRef>
          </c:cat>
          <c:val>
            <c:numRef>
              <c:f>'age-edu'!$S$7:$S$17</c:f>
              <c:numCache>
                <c:formatCode>General</c:formatCode>
                <c:ptCount val="11"/>
                <c:pt idx="0">
                  <c:v>0.56143691351068481</c:v>
                </c:pt>
                <c:pt idx="1">
                  <c:v>0.80412203555878803</c:v>
                </c:pt>
                <c:pt idx="2">
                  <c:v>0.8334058519205445</c:v>
                </c:pt>
                <c:pt idx="3">
                  <c:v>0.84957360761407752</c:v>
                </c:pt>
                <c:pt idx="4">
                  <c:v>0.85190142696457372</c:v>
                </c:pt>
                <c:pt idx="5">
                  <c:v>0.83612153582675697</c:v>
                </c:pt>
                <c:pt idx="6">
                  <c:v>0.78558202787180209</c:v>
                </c:pt>
                <c:pt idx="7">
                  <c:v>0.65048698376630321</c:v>
                </c:pt>
                <c:pt idx="8">
                  <c:v>0.31285163583969944</c:v>
                </c:pt>
                <c:pt idx="9">
                  <c:v>8.8957939516733128E-2</c:v>
                </c:pt>
                <c:pt idx="10">
                  <c:v>3.6771017740990092E-2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69-4C5D-A436-B94B8347823A}"/>
            </c:ext>
          </c:extLst>
        </c:ser>
        <c:ser>
          <c:idx val="2"/>
          <c:order val="2"/>
          <c:tx>
            <c:strRef>
              <c:f>'age-edu'!$T$5</c:f>
              <c:strCache>
                <c:ptCount val="1"/>
                <c:pt idx="0">
                  <c:v>H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>
              <a:solidFill>
                <a:schemeClr val="bg2"/>
              </a:solidFill>
            </a:ln>
            <a:effectLst/>
          </c:spPr>
          <c:invertIfNegative val="0"/>
          <c:errBars>
            <c:errBarType val="minus"/>
            <c:errValType val="cust"/>
            <c:noEndCap val="0"/>
            <c:plus>
              <c:numLit>
                <c:formatCode>General</c:formatCode>
                <c:ptCount val="1"/>
                <c:pt idx="0">
                  <c:v>0</c:v>
                </c:pt>
              </c:numLit>
            </c:plus>
            <c:minus>
              <c:numRef>
                <c:f>'age-edu'!$T$22:$T$32</c:f>
                <c:numCache>
                  <c:formatCode>General</c:formatCode>
                  <c:ptCount val="11"/>
                  <c:pt idx="0">
                    <c:v>0.17789861926967288</c:v>
                  </c:pt>
                  <c:pt idx="1">
                    <c:v>9.2778325776355808E-2</c:v>
                  </c:pt>
                  <c:pt idx="2">
                    <c:v>7.9958360609206247E-2</c:v>
                  </c:pt>
                  <c:pt idx="3">
                    <c:v>7.0832847241780184E-2</c:v>
                  </c:pt>
                  <c:pt idx="4">
                    <c:v>6.8769999876890253E-2</c:v>
                  </c:pt>
                  <c:pt idx="5">
                    <c:v>0</c:v>
                  </c:pt>
                  <c:pt idx="6">
                    <c:v>0</c:v>
                  </c:pt>
                  <c:pt idx="7">
                    <c:v>0</c:v>
                  </c:pt>
                  <c:pt idx="8">
                    <c:v>0</c:v>
                  </c:pt>
                  <c:pt idx="9">
                    <c:v>0</c:v>
                  </c:pt>
                  <c:pt idx="10">
                    <c:v>0</c:v>
                  </c:pt>
                </c:numCache>
              </c:numRef>
            </c:minus>
            <c:spPr>
              <a:noFill/>
              <a:ln w="22225" cap="flat" cmpd="sng" algn="ctr">
                <a:solidFill>
                  <a:srgbClr val="C00000"/>
                </a:solidFill>
                <a:round/>
              </a:ln>
              <a:effectLst/>
            </c:spPr>
          </c:errBars>
          <c:cat>
            <c:numRef>
              <c:f>'age-edu'!$Q$7:$Q$17</c:f>
              <c:numCache>
                <c:formatCode>General</c:formatCode>
                <c:ptCount val="11"/>
                <c:pt idx="0">
                  <c:v>22</c:v>
                </c:pt>
                <c:pt idx="1">
                  <c:v>27</c:v>
                </c:pt>
                <c:pt idx="2">
                  <c:v>32</c:v>
                </c:pt>
                <c:pt idx="3">
                  <c:v>37</c:v>
                </c:pt>
                <c:pt idx="4">
                  <c:v>42</c:v>
                </c:pt>
                <c:pt idx="5">
                  <c:v>47</c:v>
                </c:pt>
                <c:pt idx="6">
                  <c:v>52</c:v>
                </c:pt>
                <c:pt idx="7">
                  <c:v>57</c:v>
                </c:pt>
                <c:pt idx="8">
                  <c:v>62</c:v>
                </c:pt>
                <c:pt idx="9">
                  <c:v>67</c:v>
                </c:pt>
                <c:pt idx="10">
                  <c:v>72</c:v>
                </c:pt>
              </c:numCache>
            </c:numRef>
          </c:cat>
          <c:val>
            <c:numRef>
              <c:f>'age-edu'!$T$7:$T$17</c:f>
              <c:numCache>
                <c:formatCode>General</c:formatCode>
                <c:ptCount val="11"/>
                <c:pt idx="0">
                  <c:v>0.7629864890213891</c:v>
                </c:pt>
                <c:pt idx="1">
                  <c:v>0.91168516688485046</c:v>
                </c:pt>
                <c:pt idx="2">
                  <c:v>0.92636088661630256</c:v>
                </c:pt>
                <c:pt idx="3">
                  <c:v>0.93619441158048367</c:v>
                </c:pt>
                <c:pt idx="4">
                  <c:v>0.93835335805941833</c:v>
                </c:pt>
                <c:pt idx="5">
                  <c:v>0.93828937569622628</c:v>
                </c:pt>
                <c:pt idx="6">
                  <c:v>0.90949857747619267</c:v>
                </c:pt>
                <c:pt idx="7">
                  <c:v>0.82031903087220637</c:v>
                </c:pt>
                <c:pt idx="8">
                  <c:v>0.44270739708938184</c:v>
                </c:pt>
                <c:pt idx="9">
                  <c:v>0.11676230538251735</c:v>
                </c:pt>
                <c:pt idx="10">
                  <c:v>5.4341907954002129E-2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69-4C5D-A436-B94B83478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753816"/>
        <c:axId val="341842464"/>
      </c:barChart>
      <c:catAx>
        <c:axId val="22875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842464"/>
        <c:crosses val="autoZero"/>
        <c:auto val="1"/>
        <c:lblAlgn val="ctr"/>
        <c:lblOffset val="100"/>
        <c:noMultiLvlLbl val="0"/>
      </c:catAx>
      <c:valAx>
        <c:axId val="34184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875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52335293113346"/>
          <c:y val="0.91257876297226559"/>
          <c:w val="0.26530358282630906"/>
          <c:h val="5.9968264709404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920" b="0" i="0" u="none" strike="noStrike" baseline="0" dirty="0" err="1">
                <a:effectLst/>
              </a:rPr>
              <a:t>Labour</a:t>
            </a:r>
            <a:r>
              <a:rPr lang="en-US" sz="1920" b="0" i="0" u="none" strike="noStrike" baseline="0" dirty="0">
                <a:effectLst/>
              </a:rPr>
              <a:t> force participation by immigrant status and education, </a:t>
            </a:r>
            <a:r>
              <a:rPr lang="en-US" dirty="0"/>
              <a:t>Females, 30-34</a:t>
            </a:r>
          </a:p>
        </c:rich>
      </c:tx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3580869182176637E-2"/>
          <c:y val="0.15400160851692807"/>
          <c:w val="0.8994010412098461"/>
          <c:h val="0.518187888420560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'immigrants child edu'!$I$13</c:f>
              <c:strCache>
                <c:ptCount val="1"/>
                <c:pt idx="0">
                  <c:v>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edu'!$I$14:$I$20</c:f>
              <c:numCache>
                <c:formatCode>General</c:formatCode>
                <c:ptCount val="7"/>
                <c:pt idx="0">
                  <c:v>0.70488785795055531</c:v>
                </c:pt>
                <c:pt idx="1">
                  <c:v>0.64777911548924039</c:v>
                </c:pt>
                <c:pt idx="2">
                  <c:v>0.43513927001860186</c:v>
                </c:pt>
                <c:pt idx="3">
                  <c:v>0.5628350379953877</c:v>
                </c:pt>
                <c:pt idx="4">
                  <c:v>0.65244578715065482</c:v>
                </c:pt>
                <c:pt idx="5">
                  <c:v>0.68536471474339911</c:v>
                </c:pt>
                <c:pt idx="6">
                  <c:v>0.68130179145050573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D-46FC-84FD-132D2D4A0A6D}"/>
            </c:ext>
          </c:extLst>
        </c:ser>
        <c:ser>
          <c:idx val="1"/>
          <c:order val="1"/>
          <c:tx>
            <c:strRef>
              <c:f>'immigrants child edu'!$J$13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edu'!$J$14:$J$20</c:f>
              <c:numCache>
                <c:formatCode>General</c:formatCode>
                <c:ptCount val="7"/>
                <c:pt idx="0">
                  <c:v>0.8334058519205445</c:v>
                </c:pt>
                <c:pt idx="1">
                  <c:v>0.79389543407286289</c:v>
                </c:pt>
                <c:pt idx="2">
                  <c:v>0.61736142994150822</c:v>
                </c:pt>
                <c:pt idx="3">
                  <c:v>0.72947346608254959</c:v>
                </c:pt>
                <c:pt idx="4">
                  <c:v>0.79723215689771232</c:v>
                </c:pt>
                <c:pt idx="5">
                  <c:v>0.82021632941472866</c:v>
                </c:pt>
                <c:pt idx="6">
                  <c:v>0.81743089486986287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8D-46FC-84FD-132D2D4A0A6D}"/>
            </c:ext>
          </c:extLst>
        </c:ser>
        <c:ser>
          <c:idx val="2"/>
          <c:order val="2"/>
          <c:tx>
            <c:strRef>
              <c:f>'immigrants child edu'!$K$13</c:f>
              <c:strCache>
                <c:ptCount val="1"/>
                <c:pt idx="0">
                  <c:v>H</c:v>
                </c:pt>
              </c:strCache>
            </c:strRef>
          </c:tx>
          <c:spPr>
            <a:solidFill>
              <a:schemeClr val="accent1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edu'!$K$14:$K$20</c:f>
              <c:numCache>
                <c:formatCode>General</c:formatCode>
                <c:ptCount val="7"/>
                <c:pt idx="0">
                  <c:v>0.92636088661630256</c:v>
                </c:pt>
                <c:pt idx="1">
                  <c:v>0.90642080225268984</c:v>
                </c:pt>
                <c:pt idx="2">
                  <c:v>0.682104495050465</c:v>
                </c:pt>
                <c:pt idx="3">
                  <c:v>0.78194706117405144</c:v>
                </c:pt>
                <c:pt idx="4">
                  <c:v>0.83945526903478807</c:v>
                </c:pt>
                <c:pt idx="5">
                  <c:v>0.91982275557973481</c:v>
                </c:pt>
                <c:pt idx="6">
                  <c:v>0.91842707039483573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8D-46FC-84FD-132D2D4A0A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81376"/>
        <c:axId val="341881768"/>
      </c:barChart>
      <c:catAx>
        <c:axId val="34188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881768"/>
        <c:crosses val="autoZero"/>
        <c:auto val="1"/>
        <c:lblAlgn val="ctr"/>
        <c:lblOffset val="100"/>
        <c:noMultiLvlLbl val="0"/>
      </c:catAx>
      <c:valAx>
        <c:axId val="341881768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188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75029163021282"/>
          <c:y val="0.87728262619346131"/>
          <c:w val="0.14221933430398573"/>
          <c:h val="0.11987164469648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80" b="0" i="0" u="none" strike="noStrike" baseline="0" dirty="0">
                <a:effectLst/>
              </a:rPr>
              <a:t>Unemployment by immigrant status and education, </a:t>
            </a:r>
            <a:r>
              <a:rPr lang="en-US" dirty="0"/>
              <a:t>Female age 30-34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5.2825340246601953E-2"/>
          <c:y val="2.5589088107927455E-2"/>
          <c:w val="0.92694571794425873"/>
          <c:h val="0.58657371403177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'immigrants child edu'!$I$13</c:f>
              <c:strCache>
                <c:ptCount val="1"/>
                <c:pt idx="0">
                  <c:v>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edu'!$I$14:$I$20</c:f>
              <c:numCache>
                <c:formatCode>General</c:formatCode>
                <c:ptCount val="7"/>
                <c:pt idx="0">
                  <c:v>0.17523460057544527</c:v>
                </c:pt>
                <c:pt idx="1">
                  <c:v>0.27021419324604101</c:v>
                </c:pt>
                <c:pt idx="2">
                  <c:v>0.34022684145077964</c:v>
                </c:pt>
                <c:pt idx="3">
                  <c:v>0.2769741310841386</c:v>
                </c:pt>
                <c:pt idx="4">
                  <c:v>0.25838996609812603</c:v>
                </c:pt>
                <c:pt idx="5">
                  <c:v>0.194467485668812</c:v>
                </c:pt>
                <c:pt idx="6">
                  <c:v>0.24770644468077496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D5-4796-88FD-ED1EE572867B}"/>
            </c:ext>
          </c:extLst>
        </c:ser>
        <c:ser>
          <c:idx val="1"/>
          <c:order val="1"/>
          <c:tx>
            <c:strRef>
              <c:f>'immigrants child edu'!$J$13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edu'!$J$14:$J$20</c:f>
              <c:numCache>
                <c:formatCode>General</c:formatCode>
                <c:ptCount val="7"/>
                <c:pt idx="0">
                  <c:v>0.10146117621609096</c:v>
                </c:pt>
                <c:pt idx="1">
                  <c:v>0.16442624878840117</c:v>
                </c:pt>
                <c:pt idx="2">
                  <c:v>0.21510834460275485</c:v>
                </c:pt>
                <c:pt idx="3">
                  <c:v>0.16915311006387346</c:v>
                </c:pt>
                <c:pt idx="4">
                  <c:v>0.15624011129718052</c:v>
                </c:pt>
                <c:pt idx="5">
                  <c:v>0.11371341820996017</c:v>
                </c:pt>
                <c:pt idx="6">
                  <c:v>0.14893194760276407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D5-4796-88FD-ED1EE572867B}"/>
            </c:ext>
          </c:extLst>
        </c:ser>
        <c:ser>
          <c:idx val="2"/>
          <c:order val="2"/>
          <c:tx>
            <c:strRef>
              <c:f>'immigrants child edu'!$K$13</c:f>
              <c:strCache>
                <c:ptCount val="1"/>
                <c:pt idx="0">
                  <c:v>H</c:v>
                </c:pt>
              </c:strCache>
            </c:strRef>
          </c:tx>
          <c:spPr>
            <a:solidFill>
              <a:schemeClr val="accent1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'immigrants child edu'!$G$14:$H$20</c:f>
              <c:multiLvlStrCache>
                <c:ptCount val="7"/>
                <c:lvl>
                  <c:pt idx="0">
                    <c:v>Native</c:v>
                  </c:pt>
                  <c:pt idx="1">
                    <c:v>Generation 1.5</c:v>
                  </c:pt>
                  <c:pt idx="2">
                    <c:v>Duration of residence = 0-4</c:v>
                  </c:pt>
                  <c:pt idx="3">
                    <c:v>Duration of residence = 5-9</c:v>
                  </c:pt>
                  <c:pt idx="4">
                    <c:v>Duration of residence = 10+</c:v>
                  </c:pt>
                  <c:pt idx="5">
                    <c:v>Generation 1.5</c:v>
                  </c:pt>
                  <c:pt idx="6">
                    <c:v>Generation 1</c:v>
                  </c:pt>
                </c:lvl>
                <c:lvl>
                  <c:pt idx="1">
                    <c:v>Non member states migrants</c:v>
                  </c:pt>
                  <c:pt idx="5">
                    <c:v>Member states migrants</c:v>
                  </c:pt>
                </c:lvl>
              </c:multiLvlStrCache>
            </c:multiLvlStrRef>
          </c:cat>
          <c:val>
            <c:numRef>
              <c:f>'immigrants child edu'!$K$14:$K$20</c:f>
              <c:numCache>
                <c:formatCode>General</c:formatCode>
                <c:ptCount val="7"/>
                <c:pt idx="0">
                  <c:v>5.1620243755546968E-2</c:v>
                </c:pt>
                <c:pt idx="1">
                  <c:v>8.6637200304721662E-2</c:v>
                </c:pt>
                <c:pt idx="2">
                  <c:v>0.18740818581862018</c:v>
                </c:pt>
                <c:pt idx="3">
                  <c:v>0.1462679404788142</c:v>
                </c:pt>
                <c:pt idx="4">
                  <c:v>0.13481849054909112</c:v>
                </c:pt>
                <c:pt idx="5">
                  <c:v>5.8243933420497052E-2</c:v>
                </c:pt>
                <c:pt idx="6">
                  <c:v>7.7790721247554151E-2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D5-4796-88FD-ED1EE57286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2767992"/>
        <c:axId val="228751064"/>
      </c:barChart>
      <c:catAx>
        <c:axId val="342767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28751064"/>
        <c:crosses val="autoZero"/>
        <c:auto val="1"/>
        <c:lblAlgn val="ctr"/>
        <c:lblOffset val="100"/>
        <c:noMultiLvlLbl val="0"/>
      </c:catAx>
      <c:valAx>
        <c:axId val="228751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4276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920164028302195"/>
          <c:y val="0.90704530772301017"/>
          <c:w val="0.1479217839349187"/>
          <c:h val="9.1088424037540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Projected size of employed population, EU, 2010-2060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LabForce!$Q$13</c:f>
              <c:strCache>
                <c:ptCount val="1"/>
                <c:pt idx="0">
                  <c:v>Reference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LabForce!$R$13:$AB$13</c:f>
              <c:numCache>
                <c:formatCode>General</c:formatCode>
                <c:ptCount val="11"/>
                <c:pt idx="0">
                  <c:v>220250889.73752499</c:v>
                </c:pt>
                <c:pt idx="1">
                  <c:v>218078728.477853</c:v>
                </c:pt>
                <c:pt idx="2">
                  <c:v>216527641.22827399</c:v>
                </c:pt>
                <c:pt idx="3">
                  <c:v>213386934.06233501</c:v>
                </c:pt>
                <c:pt idx="4">
                  <c:v>210026211.08451599</c:v>
                </c:pt>
                <c:pt idx="5">
                  <c:v>206654112.184769</c:v>
                </c:pt>
                <c:pt idx="6">
                  <c:v>204321045.971351</c:v>
                </c:pt>
                <c:pt idx="7">
                  <c:v>202502242.03881499</c:v>
                </c:pt>
                <c:pt idx="8">
                  <c:v>201288308.80742499</c:v>
                </c:pt>
                <c:pt idx="9">
                  <c:v>200639403.46890199</c:v>
                </c:pt>
                <c:pt idx="10">
                  <c:v>200816539.564123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B1-4E55-B4D1-25D76CDD8FD4}"/>
            </c:ext>
          </c:extLst>
        </c:ser>
        <c:ser>
          <c:idx val="1"/>
          <c:order val="1"/>
          <c:tx>
            <c:strRef>
              <c:f>LabForce!$Q$14</c:f>
              <c:strCache>
                <c:ptCount val="1"/>
                <c:pt idx="0">
                  <c:v>Immigrants+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LabForce!$R$14:$AB$14</c:f>
              <c:numCache>
                <c:formatCode>General</c:formatCode>
                <c:ptCount val="11"/>
                <c:pt idx="0">
                  <c:v>220250889.73752499</c:v>
                </c:pt>
                <c:pt idx="1">
                  <c:v>218831586.831025</c:v>
                </c:pt>
                <c:pt idx="2">
                  <c:v>218515519.664092</c:v>
                </c:pt>
                <c:pt idx="3">
                  <c:v>216570962.488047</c:v>
                </c:pt>
                <c:pt idx="4">
                  <c:v>214587001.73777601</c:v>
                </c:pt>
                <c:pt idx="5">
                  <c:v>212885988.59387699</c:v>
                </c:pt>
                <c:pt idx="6">
                  <c:v>212138696.30141199</c:v>
                </c:pt>
                <c:pt idx="7">
                  <c:v>211947574.683153</c:v>
                </c:pt>
                <c:pt idx="8">
                  <c:v>212558470.63883001</c:v>
                </c:pt>
                <c:pt idx="9">
                  <c:v>213349599.72187099</c:v>
                </c:pt>
                <c:pt idx="10">
                  <c:v>212607945.98365501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B1-4E55-B4D1-25D76CDD8FD4}"/>
            </c:ext>
          </c:extLst>
        </c:ser>
        <c:ser>
          <c:idx val="2"/>
          <c:order val="2"/>
          <c:tx>
            <c:strRef>
              <c:f>LabForce!$Q$15</c:f>
              <c:strCache>
                <c:ptCount val="1"/>
                <c:pt idx="0">
                  <c:v>Selection and integration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LabForce!$R$15:$AB$15</c:f>
              <c:numCache>
                <c:formatCode>General</c:formatCode>
                <c:ptCount val="11"/>
                <c:pt idx="0">
                  <c:v>220250889.73752499</c:v>
                </c:pt>
                <c:pt idx="1">
                  <c:v>221439855.85353899</c:v>
                </c:pt>
                <c:pt idx="2">
                  <c:v>220175003.72172201</c:v>
                </c:pt>
                <c:pt idx="3">
                  <c:v>217217234.118292</c:v>
                </c:pt>
                <c:pt idx="4">
                  <c:v>214089498.32913199</c:v>
                </c:pt>
                <c:pt idx="5">
                  <c:v>210942229.58766499</c:v>
                </c:pt>
                <c:pt idx="6">
                  <c:v>208781276.429649</c:v>
                </c:pt>
                <c:pt idx="7">
                  <c:v>206857867.017304</c:v>
                </c:pt>
                <c:pt idx="8">
                  <c:v>205921440.627626</c:v>
                </c:pt>
                <c:pt idx="9">
                  <c:v>205334094.52442199</c:v>
                </c:pt>
                <c:pt idx="10">
                  <c:v>203134280.33142599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B1-4E55-B4D1-25D76CDD8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93840"/>
        <c:axId val="350794232"/>
      </c:lineChart>
      <c:catAx>
        <c:axId val="35079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4232"/>
        <c:crosses val="autoZero"/>
        <c:auto val="1"/>
        <c:lblAlgn val="ctr"/>
        <c:lblOffset val="100"/>
        <c:noMultiLvlLbl val="0"/>
      </c:catAx>
      <c:valAx>
        <c:axId val="350794232"/>
        <c:scaling>
          <c:orientation val="minMax"/>
          <c:max val="229999999.99999997"/>
          <c:min val="190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3840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467248908296942E-2"/>
                <c:y val="0.41304093736515302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Projected employment rate (15+), EU, 2010-2060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LabForce!$Q$23</c:f>
              <c:strCache>
                <c:ptCount val="1"/>
                <c:pt idx="0">
                  <c:v>Reference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LabForce!$R$23:$AB$23</c:f>
              <c:numCache>
                <c:formatCode>General</c:formatCode>
                <c:ptCount val="11"/>
                <c:pt idx="0">
                  <c:v>0.51713603217262449</c:v>
                </c:pt>
                <c:pt idx="1">
                  <c:v>0.50361726990234035</c:v>
                </c:pt>
                <c:pt idx="2">
                  <c:v>0.49436751841033388</c:v>
                </c:pt>
                <c:pt idx="3">
                  <c:v>0.48023382866427289</c:v>
                </c:pt>
                <c:pt idx="4">
                  <c:v>0.46754088584086562</c:v>
                </c:pt>
                <c:pt idx="5">
                  <c:v>0.45574331535996127</c:v>
                </c:pt>
                <c:pt idx="6">
                  <c:v>0.44695527402239504</c:v>
                </c:pt>
                <c:pt idx="7">
                  <c:v>0.44040489727425791</c:v>
                </c:pt>
                <c:pt idx="8">
                  <c:v>0.43586631530786957</c:v>
                </c:pt>
                <c:pt idx="9">
                  <c:v>0.43221572253330659</c:v>
                </c:pt>
                <c:pt idx="10">
                  <c:v>0.42958264819323733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E5-4266-BC65-960A7245A78E}"/>
            </c:ext>
          </c:extLst>
        </c:ser>
        <c:ser>
          <c:idx val="1"/>
          <c:order val="1"/>
          <c:tx>
            <c:strRef>
              <c:f>LabForce!$Q$24</c:f>
              <c:strCache>
                <c:ptCount val="1"/>
                <c:pt idx="0">
                  <c:v>Immigrants+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LabForce!$R$24:$AB$24</c:f>
              <c:numCache>
                <c:formatCode>General</c:formatCode>
                <c:ptCount val="11"/>
                <c:pt idx="0">
                  <c:v>0.51713603217262449</c:v>
                </c:pt>
                <c:pt idx="1">
                  <c:v>0.50308118502439436</c:v>
                </c:pt>
                <c:pt idx="2">
                  <c:v>0.49416759914497843</c:v>
                </c:pt>
                <c:pt idx="3">
                  <c:v>0.48068384231832623</c:v>
                </c:pt>
                <c:pt idx="4">
                  <c:v>0.46868692957488933</c:v>
                </c:pt>
                <c:pt idx="5">
                  <c:v>0.45771228522599305</c:v>
                </c:pt>
                <c:pt idx="6">
                  <c:v>0.44983321245233521</c:v>
                </c:pt>
                <c:pt idx="7">
                  <c:v>0.4440338163465013</c:v>
                </c:pt>
                <c:pt idx="8">
                  <c:v>0.44016046546435028</c:v>
                </c:pt>
                <c:pt idx="9">
                  <c:v>0.43665006474344403</c:v>
                </c:pt>
                <c:pt idx="10">
                  <c:v>0.43406444137642441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E5-4266-BC65-960A7245A78E}"/>
            </c:ext>
          </c:extLst>
        </c:ser>
        <c:ser>
          <c:idx val="2"/>
          <c:order val="2"/>
          <c:tx>
            <c:strRef>
              <c:f>LabForce!$Q$25</c:f>
              <c:strCache>
                <c:ptCount val="1"/>
                <c:pt idx="0">
                  <c:v>Selection and integration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LabForce!$R$25:$AB$25</c:f>
              <c:numCache>
                <c:formatCode>General</c:formatCode>
                <c:ptCount val="11"/>
                <c:pt idx="0">
                  <c:v>0.51713603217262449</c:v>
                </c:pt>
                <c:pt idx="1">
                  <c:v>0.51505376098907685</c:v>
                </c:pt>
                <c:pt idx="2">
                  <c:v>0.50619123658667486</c:v>
                </c:pt>
                <c:pt idx="3">
                  <c:v>0.4928073546065409</c:v>
                </c:pt>
                <c:pt idx="4">
                  <c:v>0.48088817496090935</c:v>
                </c:pt>
                <c:pt idx="5">
                  <c:v>0.46953146503213711</c:v>
                </c:pt>
                <c:pt idx="6">
                  <c:v>0.46149771882118945</c:v>
                </c:pt>
                <c:pt idx="7">
                  <c:v>0.454888869279306</c:v>
                </c:pt>
                <c:pt idx="8">
                  <c:v>0.45074744698534308</c:v>
                </c:pt>
                <c:pt idx="9">
                  <c:v>0.44739482147393717</c:v>
                </c:pt>
                <c:pt idx="10">
                  <c:v>0.44515204556167587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CE5-4266-BC65-960A7245A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95016"/>
        <c:axId val="350795408"/>
      </c:lineChart>
      <c:catAx>
        <c:axId val="350795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5408"/>
        <c:crosses val="autoZero"/>
        <c:auto val="1"/>
        <c:lblAlgn val="ctr"/>
        <c:lblOffset val="100"/>
        <c:noMultiLvlLbl val="0"/>
      </c:catAx>
      <c:valAx>
        <c:axId val="350795408"/>
        <c:scaling>
          <c:orientation val="minMax"/>
          <c:max val="0.53"/>
          <c:min val="0.42000000000000004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5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of population age 15 and over that are employed and have tertiary education, EU, 2010-2060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LabForce!$Q$28</c:f>
              <c:strCache>
                <c:ptCount val="1"/>
                <c:pt idx="0">
                  <c:v>Reference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LabForce!$R$28:$AB$28</c:f>
              <c:numCache>
                <c:formatCode>General</c:formatCode>
                <c:ptCount val="11"/>
                <c:pt idx="0">
                  <c:v>0.17598238053679166</c:v>
                </c:pt>
                <c:pt idx="1">
                  <c:v>0.18056809462163789</c:v>
                </c:pt>
                <c:pt idx="2">
                  <c:v>0.18789336860763756</c:v>
                </c:pt>
                <c:pt idx="3">
                  <c:v>0.19342964109711747</c:v>
                </c:pt>
                <c:pt idx="4">
                  <c:v>0.19830666051766405</c:v>
                </c:pt>
                <c:pt idx="5">
                  <c:v>0.20180671877216907</c:v>
                </c:pt>
                <c:pt idx="6">
                  <c:v>0.20495995405384462</c:v>
                </c:pt>
                <c:pt idx="7">
                  <c:v>0.20766976718590247</c:v>
                </c:pt>
                <c:pt idx="8">
                  <c:v>0.21010191265790079</c:v>
                </c:pt>
                <c:pt idx="9">
                  <c:v>0.21145563050991265</c:v>
                </c:pt>
                <c:pt idx="10">
                  <c:v>0.21229292406393252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9D-4FAD-8F3D-8A38DA35B0A9}"/>
            </c:ext>
          </c:extLst>
        </c:ser>
        <c:ser>
          <c:idx val="1"/>
          <c:order val="1"/>
          <c:tx>
            <c:strRef>
              <c:f>LabForce!$Q$29</c:f>
              <c:strCache>
                <c:ptCount val="1"/>
                <c:pt idx="0">
                  <c:v>Immigrants+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LabForce!$R$29:$AB$29</c:f>
              <c:numCache>
                <c:formatCode>General</c:formatCode>
                <c:ptCount val="11"/>
                <c:pt idx="0">
                  <c:v>0.17598238053679166</c:v>
                </c:pt>
                <c:pt idx="1">
                  <c:v>0.1804722874655926</c:v>
                </c:pt>
                <c:pt idx="2">
                  <c:v>0.18797207970655211</c:v>
                </c:pt>
                <c:pt idx="3">
                  <c:v>0.19381602677873747</c:v>
                </c:pt>
                <c:pt idx="4">
                  <c:v>0.19880657918254258</c:v>
                </c:pt>
                <c:pt idx="5">
                  <c:v>0.20244374575241786</c:v>
                </c:pt>
                <c:pt idx="6">
                  <c:v>0.2057565015429994</c:v>
                </c:pt>
                <c:pt idx="7">
                  <c:v>0.208588870172387</c:v>
                </c:pt>
                <c:pt idx="8">
                  <c:v>0.21112390965629929</c:v>
                </c:pt>
                <c:pt idx="9">
                  <c:v>0.21238454433350037</c:v>
                </c:pt>
                <c:pt idx="10">
                  <c:v>0.21309060835968943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9D-4FAD-8F3D-8A38DA35B0A9}"/>
            </c:ext>
          </c:extLst>
        </c:ser>
        <c:ser>
          <c:idx val="2"/>
          <c:order val="2"/>
          <c:tx>
            <c:strRef>
              <c:f>LabForce!$Q$30</c:f>
              <c:strCache>
                <c:ptCount val="1"/>
                <c:pt idx="0">
                  <c:v>Selection and integration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LabForce!$R$2:$AB$2</c:f>
              <c:numCache>
                <c:formatCode>General</c:formatCode>
                <c:ptCount val="11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</c:numCache>
            </c:numRef>
          </c:cat>
          <c:val>
            <c:numRef>
              <c:f>LabForce!$R$30:$AB$30</c:f>
              <c:numCache>
                <c:formatCode>General</c:formatCode>
                <c:ptCount val="11"/>
                <c:pt idx="0">
                  <c:v>0.17598238053679166</c:v>
                </c:pt>
                <c:pt idx="1">
                  <c:v>0.18575017205063349</c:v>
                </c:pt>
                <c:pt idx="2">
                  <c:v>0.19398210258713819</c:v>
                </c:pt>
                <c:pt idx="3">
                  <c:v>0.20044743569655651</c:v>
                </c:pt>
                <c:pt idx="4">
                  <c:v>0.20643549389985058</c:v>
                </c:pt>
                <c:pt idx="5">
                  <c:v>0.21060626104707469</c:v>
                </c:pt>
                <c:pt idx="6">
                  <c:v>0.21453616277344306</c:v>
                </c:pt>
                <c:pt idx="7">
                  <c:v>0.21738319038768217</c:v>
                </c:pt>
                <c:pt idx="8">
                  <c:v>0.22031174136706438</c:v>
                </c:pt>
                <c:pt idx="9">
                  <c:v>0.22177751571564558</c:v>
                </c:pt>
                <c:pt idx="10">
                  <c:v>0.22300932095541653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9D-4FAD-8F3D-8A38DA35B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96192"/>
        <c:axId val="350796584"/>
      </c:lineChart>
      <c:catAx>
        <c:axId val="35079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6584"/>
        <c:crosses val="autoZero"/>
        <c:auto val="1"/>
        <c:lblAlgn val="ctr"/>
        <c:lblOffset val="100"/>
        <c:noMultiLvlLbl val="0"/>
      </c:catAx>
      <c:valAx>
        <c:axId val="350796584"/>
        <c:scaling>
          <c:orientation val="minMax"/>
          <c:max val="0.24000000000000002"/>
          <c:min val="0.16000000000000003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79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ADF530-5165-4427-8374-A143AC9934B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DF3EDF-C893-439F-A992-F95137698360}">
      <dgm:prSet phldrT="[Text]"/>
      <dgm:spPr/>
      <dgm:t>
        <a:bodyPr/>
        <a:lstStyle/>
        <a:p>
          <a:r>
            <a:rPr lang="fr-CA" dirty="0">
              <a:solidFill>
                <a:schemeClr val="tx1"/>
              </a:solidFill>
            </a:rPr>
            <a:t>Age 15-74?</a:t>
          </a:r>
          <a:endParaRPr lang="en-US" dirty="0">
            <a:solidFill>
              <a:schemeClr val="tx1"/>
            </a:solidFill>
          </a:endParaRPr>
        </a:p>
      </dgm:t>
    </dgm:pt>
    <dgm:pt modelId="{9A9156BC-44B5-402D-A60C-3EA92EE6B069}" type="parTrans" cxnId="{37539403-7E6C-4BC2-805D-669E01718ECE}">
      <dgm:prSet/>
      <dgm:spPr/>
      <dgm:t>
        <a:bodyPr/>
        <a:lstStyle/>
        <a:p>
          <a:endParaRPr lang="en-US"/>
        </a:p>
      </dgm:t>
    </dgm:pt>
    <dgm:pt modelId="{04761B04-EDC4-4B77-B75F-A8BF3726AD48}" type="sibTrans" cxnId="{37539403-7E6C-4BC2-805D-669E01718ECE}">
      <dgm:prSet/>
      <dgm:spPr/>
      <dgm:t>
        <a:bodyPr/>
        <a:lstStyle/>
        <a:p>
          <a:endParaRPr lang="en-US"/>
        </a:p>
      </dgm:t>
    </dgm:pt>
    <dgm:pt modelId="{BC3543B4-2308-4EB5-886F-E02316A3F35F}">
      <dgm:prSet phldrT="[Text]"/>
      <dgm:spPr/>
      <dgm:t>
        <a:bodyPr/>
        <a:lstStyle/>
        <a:p>
          <a:r>
            <a:rPr lang="fr-CA" dirty="0">
              <a:solidFill>
                <a:schemeClr val="tx1"/>
              </a:solidFill>
            </a:rPr>
            <a:t>Labor Force  Participation?</a:t>
          </a:r>
          <a:endParaRPr lang="en-US" dirty="0">
            <a:solidFill>
              <a:schemeClr val="tx1"/>
            </a:solidFill>
          </a:endParaRPr>
        </a:p>
      </dgm:t>
    </dgm:pt>
    <dgm:pt modelId="{5FA49E2C-052A-4C30-AE62-238CBAADFDAD}" type="parTrans" cxnId="{6C2EF25E-02C4-4A4D-A6A6-2165104ADAB6}">
      <dgm:prSet/>
      <dgm:spPr/>
      <dgm:t>
        <a:bodyPr/>
        <a:lstStyle/>
        <a:p>
          <a:endParaRPr lang="en-US"/>
        </a:p>
      </dgm:t>
    </dgm:pt>
    <dgm:pt modelId="{463B7569-86D9-4955-9751-EA181C807A1F}" type="sibTrans" cxnId="{6C2EF25E-02C4-4A4D-A6A6-2165104ADAB6}">
      <dgm:prSet/>
      <dgm:spPr/>
      <dgm:t>
        <a:bodyPr/>
        <a:lstStyle/>
        <a:p>
          <a:endParaRPr lang="en-US"/>
        </a:p>
      </dgm:t>
    </dgm:pt>
    <dgm:pt modelId="{E4267EB4-03FA-4450-B959-C939E3B6BC3A}">
      <dgm:prSet phldrT="[Text]"/>
      <dgm:spPr/>
      <dgm:t>
        <a:bodyPr/>
        <a:lstStyle/>
        <a:p>
          <a:r>
            <a:rPr lang="fr-CA" dirty="0" err="1">
              <a:solidFill>
                <a:schemeClr val="tx1"/>
              </a:solidFill>
            </a:rPr>
            <a:t>Employment</a:t>
          </a:r>
          <a:r>
            <a:rPr lang="fr-CA" dirty="0">
              <a:solidFill>
                <a:schemeClr val="tx1"/>
              </a:solidFill>
            </a:rPr>
            <a:t>?</a:t>
          </a:r>
          <a:endParaRPr lang="en-US" dirty="0">
            <a:solidFill>
              <a:schemeClr val="tx1"/>
            </a:solidFill>
          </a:endParaRPr>
        </a:p>
      </dgm:t>
    </dgm:pt>
    <dgm:pt modelId="{26E4E5EF-A407-46A1-8B08-2CFC9B08C671}" type="parTrans" cxnId="{2D9DFBF8-CD74-4788-9DB2-CEAB249F576F}">
      <dgm:prSet/>
      <dgm:spPr/>
      <dgm:t>
        <a:bodyPr/>
        <a:lstStyle/>
        <a:p>
          <a:endParaRPr lang="en-US"/>
        </a:p>
      </dgm:t>
    </dgm:pt>
    <dgm:pt modelId="{2D14D535-B0B3-468A-A801-C8339F073F0D}" type="sibTrans" cxnId="{2D9DFBF8-CD74-4788-9DB2-CEAB249F576F}">
      <dgm:prSet/>
      <dgm:spPr/>
      <dgm:t>
        <a:bodyPr/>
        <a:lstStyle/>
        <a:p>
          <a:endParaRPr lang="en-US"/>
        </a:p>
      </dgm:t>
    </dgm:pt>
    <dgm:pt modelId="{69A5EBDB-F21E-4620-BE64-CB4D7F52C552}">
      <dgm:prSet phldrT="[Text]"/>
      <dgm:spPr>
        <a:solidFill>
          <a:srgbClr val="FF0000"/>
        </a:solidFill>
      </dgm:spPr>
      <dgm:t>
        <a:bodyPr/>
        <a:lstStyle/>
        <a:p>
          <a:r>
            <a:rPr lang="fr-CA" dirty="0"/>
            <a:t>Non-</a:t>
          </a:r>
          <a:r>
            <a:rPr lang="fr-CA" dirty="0" err="1"/>
            <a:t>labor</a:t>
          </a:r>
          <a:r>
            <a:rPr lang="fr-CA" dirty="0"/>
            <a:t> force</a:t>
          </a:r>
          <a:endParaRPr lang="en-US" dirty="0"/>
        </a:p>
      </dgm:t>
    </dgm:pt>
    <dgm:pt modelId="{15D5EB04-B3D1-4F1E-B447-9F32CCCF8187}" type="parTrans" cxnId="{6AFCAA3C-23B8-4A7D-B441-F1687884ADB6}">
      <dgm:prSet/>
      <dgm:spPr/>
      <dgm:t>
        <a:bodyPr/>
        <a:lstStyle/>
        <a:p>
          <a:endParaRPr lang="en-US"/>
        </a:p>
      </dgm:t>
    </dgm:pt>
    <dgm:pt modelId="{932A40FD-D1F6-4BDA-BE03-D6050471118C}" type="sibTrans" cxnId="{6AFCAA3C-23B8-4A7D-B441-F1687884ADB6}">
      <dgm:prSet/>
      <dgm:spPr/>
      <dgm:t>
        <a:bodyPr/>
        <a:lstStyle/>
        <a:p>
          <a:endParaRPr lang="en-US"/>
        </a:p>
      </dgm:t>
    </dgm:pt>
    <dgm:pt modelId="{EA39CD1B-C2A2-44D1-B674-CF5F037DA094}">
      <dgm:prSet phldrT="[Text]"/>
      <dgm:spPr>
        <a:solidFill>
          <a:srgbClr val="FF0000"/>
        </a:solidFill>
      </dgm:spPr>
      <dgm:t>
        <a:bodyPr/>
        <a:lstStyle/>
        <a:p>
          <a:r>
            <a:rPr lang="fr-CA" dirty="0"/>
            <a:t>Non-</a:t>
          </a:r>
          <a:r>
            <a:rPr lang="fr-CA" dirty="0" err="1"/>
            <a:t>labor</a:t>
          </a:r>
          <a:r>
            <a:rPr lang="fr-CA" dirty="0"/>
            <a:t> force</a:t>
          </a:r>
          <a:endParaRPr lang="en-US" dirty="0"/>
        </a:p>
      </dgm:t>
    </dgm:pt>
    <dgm:pt modelId="{B4656D97-E299-4919-9A3C-2123404C1411}" type="parTrans" cxnId="{77E52256-3EA7-4038-9928-1CB86E5FACAA}">
      <dgm:prSet/>
      <dgm:spPr/>
      <dgm:t>
        <a:bodyPr/>
        <a:lstStyle/>
        <a:p>
          <a:endParaRPr lang="en-US"/>
        </a:p>
      </dgm:t>
    </dgm:pt>
    <dgm:pt modelId="{6CF90349-53A1-4093-8681-294971550257}" type="sibTrans" cxnId="{77E52256-3EA7-4038-9928-1CB86E5FACAA}">
      <dgm:prSet/>
      <dgm:spPr/>
      <dgm:t>
        <a:bodyPr/>
        <a:lstStyle/>
        <a:p>
          <a:endParaRPr lang="en-US"/>
        </a:p>
      </dgm:t>
    </dgm:pt>
    <dgm:pt modelId="{EB5EAB95-4664-448C-A4F5-C475D63CB29E}">
      <dgm:prSet/>
      <dgm:spPr>
        <a:solidFill>
          <a:srgbClr val="FF0000"/>
        </a:solidFill>
      </dgm:spPr>
      <dgm:t>
        <a:bodyPr/>
        <a:lstStyle/>
        <a:p>
          <a:r>
            <a:rPr lang="fr-CA" dirty="0" err="1"/>
            <a:t>Employed</a:t>
          </a:r>
          <a:endParaRPr lang="en-US" dirty="0"/>
        </a:p>
      </dgm:t>
    </dgm:pt>
    <dgm:pt modelId="{92ADD95B-5B9D-4D87-894B-0EA50F2A979A}" type="parTrans" cxnId="{5DB035AB-A869-4274-85EA-3A71C24BDBF7}">
      <dgm:prSet/>
      <dgm:spPr/>
      <dgm:t>
        <a:bodyPr/>
        <a:lstStyle/>
        <a:p>
          <a:endParaRPr lang="en-US"/>
        </a:p>
      </dgm:t>
    </dgm:pt>
    <dgm:pt modelId="{1610483F-6CA0-45E5-A727-18A87A6C6EB4}" type="sibTrans" cxnId="{5DB035AB-A869-4274-85EA-3A71C24BDBF7}">
      <dgm:prSet/>
      <dgm:spPr/>
      <dgm:t>
        <a:bodyPr/>
        <a:lstStyle/>
        <a:p>
          <a:endParaRPr lang="en-US"/>
        </a:p>
      </dgm:t>
    </dgm:pt>
    <dgm:pt modelId="{2EC69A3F-D7E3-4565-BFAB-6014B88BD544}">
      <dgm:prSet/>
      <dgm:spPr>
        <a:solidFill>
          <a:srgbClr val="FF0000"/>
        </a:solidFill>
      </dgm:spPr>
      <dgm:t>
        <a:bodyPr/>
        <a:lstStyle/>
        <a:p>
          <a:r>
            <a:rPr lang="fr-CA" dirty="0" err="1"/>
            <a:t>Unemployed</a:t>
          </a:r>
          <a:endParaRPr lang="en-US" dirty="0"/>
        </a:p>
      </dgm:t>
    </dgm:pt>
    <dgm:pt modelId="{71CFB445-0CCD-4A05-9D99-7C9BC5C36D12}" type="parTrans" cxnId="{C2090270-AFB5-4507-B906-9CE1842823D0}">
      <dgm:prSet/>
      <dgm:spPr/>
      <dgm:t>
        <a:bodyPr/>
        <a:lstStyle/>
        <a:p>
          <a:endParaRPr lang="en-US"/>
        </a:p>
      </dgm:t>
    </dgm:pt>
    <dgm:pt modelId="{F75DDACA-4A1E-4BA4-9BBB-82CF772EA3C8}" type="sibTrans" cxnId="{C2090270-AFB5-4507-B906-9CE1842823D0}">
      <dgm:prSet/>
      <dgm:spPr/>
      <dgm:t>
        <a:bodyPr/>
        <a:lstStyle/>
        <a:p>
          <a:endParaRPr lang="en-US"/>
        </a:p>
      </dgm:t>
    </dgm:pt>
    <dgm:pt modelId="{621B5D3D-4EAB-4E6E-A1B9-7CB4B981AE16}" type="pres">
      <dgm:prSet presAssocID="{40ADF530-5165-4427-8374-A143AC9934B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AD46CD1-8559-4759-8786-8987DFC15727}" type="pres">
      <dgm:prSet presAssocID="{76DF3EDF-C893-439F-A992-F95137698360}" presName="root1" presStyleCnt="0"/>
      <dgm:spPr/>
    </dgm:pt>
    <dgm:pt modelId="{985A34E8-4C99-4802-9E45-336A2879496C}" type="pres">
      <dgm:prSet presAssocID="{76DF3EDF-C893-439F-A992-F95137698360}" presName="LevelOneTextNode" presStyleLbl="node0" presStyleIdx="0" presStyleCnt="1">
        <dgm:presLayoutVars>
          <dgm:chPref val="3"/>
        </dgm:presLayoutVars>
      </dgm:prSet>
      <dgm:spPr/>
    </dgm:pt>
    <dgm:pt modelId="{7155C69D-680E-43EA-B00B-BFB0E0DA6483}" type="pres">
      <dgm:prSet presAssocID="{76DF3EDF-C893-439F-A992-F95137698360}" presName="level2hierChild" presStyleCnt="0"/>
      <dgm:spPr/>
    </dgm:pt>
    <dgm:pt modelId="{8CCEA8F6-DAF4-4C4A-B72F-7B90C1824C4E}" type="pres">
      <dgm:prSet presAssocID="{5FA49E2C-052A-4C30-AE62-238CBAADFDAD}" presName="conn2-1" presStyleLbl="parChTrans1D2" presStyleIdx="0" presStyleCnt="2"/>
      <dgm:spPr/>
    </dgm:pt>
    <dgm:pt modelId="{4B06E948-FA1A-4F36-8706-9A5C0303D507}" type="pres">
      <dgm:prSet presAssocID="{5FA49E2C-052A-4C30-AE62-238CBAADFDAD}" presName="connTx" presStyleLbl="parChTrans1D2" presStyleIdx="0" presStyleCnt="2"/>
      <dgm:spPr/>
    </dgm:pt>
    <dgm:pt modelId="{58DC7179-DBFB-4B15-8D77-BAC0E716D242}" type="pres">
      <dgm:prSet presAssocID="{BC3543B4-2308-4EB5-886F-E02316A3F35F}" presName="root2" presStyleCnt="0"/>
      <dgm:spPr/>
    </dgm:pt>
    <dgm:pt modelId="{793106E4-B05C-4534-AD71-396DA4B0987C}" type="pres">
      <dgm:prSet presAssocID="{BC3543B4-2308-4EB5-886F-E02316A3F35F}" presName="LevelTwoTextNode" presStyleLbl="node2" presStyleIdx="0" presStyleCnt="2">
        <dgm:presLayoutVars>
          <dgm:chPref val="3"/>
        </dgm:presLayoutVars>
      </dgm:prSet>
      <dgm:spPr/>
    </dgm:pt>
    <dgm:pt modelId="{8A96A42E-BFB5-42CE-8243-EB8B38BCE8F9}" type="pres">
      <dgm:prSet presAssocID="{BC3543B4-2308-4EB5-886F-E02316A3F35F}" presName="level3hierChild" presStyleCnt="0"/>
      <dgm:spPr/>
    </dgm:pt>
    <dgm:pt modelId="{D8D60530-62AE-4AB4-8D64-5BDDADDDB176}" type="pres">
      <dgm:prSet presAssocID="{26E4E5EF-A407-46A1-8B08-2CFC9B08C671}" presName="conn2-1" presStyleLbl="parChTrans1D3" presStyleIdx="0" presStyleCnt="2"/>
      <dgm:spPr/>
    </dgm:pt>
    <dgm:pt modelId="{F2039911-AB98-44A8-9D45-28746613F952}" type="pres">
      <dgm:prSet presAssocID="{26E4E5EF-A407-46A1-8B08-2CFC9B08C671}" presName="connTx" presStyleLbl="parChTrans1D3" presStyleIdx="0" presStyleCnt="2"/>
      <dgm:spPr/>
    </dgm:pt>
    <dgm:pt modelId="{4527A1CC-BE23-431A-8523-F6798EFB3234}" type="pres">
      <dgm:prSet presAssocID="{E4267EB4-03FA-4450-B959-C939E3B6BC3A}" presName="root2" presStyleCnt="0"/>
      <dgm:spPr/>
    </dgm:pt>
    <dgm:pt modelId="{141BE969-C434-42CB-828C-79E900AD7541}" type="pres">
      <dgm:prSet presAssocID="{E4267EB4-03FA-4450-B959-C939E3B6BC3A}" presName="LevelTwoTextNode" presStyleLbl="node3" presStyleIdx="0" presStyleCnt="2">
        <dgm:presLayoutVars>
          <dgm:chPref val="3"/>
        </dgm:presLayoutVars>
      </dgm:prSet>
      <dgm:spPr/>
    </dgm:pt>
    <dgm:pt modelId="{8AFACEA8-06FB-4C7D-883C-9FE7C60F6109}" type="pres">
      <dgm:prSet presAssocID="{E4267EB4-03FA-4450-B959-C939E3B6BC3A}" presName="level3hierChild" presStyleCnt="0"/>
      <dgm:spPr/>
    </dgm:pt>
    <dgm:pt modelId="{7B6CF38C-31A7-473C-874C-DDCF547A3039}" type="pres">
      <dgm:prSet presAssocID="{92ADD95B-5B9D-4D87-894B-0EA50F2A979A}" presName="conn2-1" presStyleLbl="parChTrans1D4" presStyleIdx="0" presStyleCnt="2"/>
      <dgm:spPr/>
    </dgm:pt>
    <dgm:pt modelId="{17E86DE6-775F-48B1-BD32-130980323F32}" type="pres">
      <dgm:prSet presAssocID="{92ADD95B-5B9D-4D87-894B-0EA50F2A979A}" presName="connTx" presStyleLbl="parChTrans1D4" presStyleIdx="0" presStyleCnt="2"/>
      <dgm:spPr/>
    </dgm:pt>
    <dgm:pt modelId="{422C4605-2AD4-4557-8EEA-59E3F91E2412}" type="pres">
      <dgm:prSet presAssocID="{EB5EAB95-4664-448C-A4F5-C475D63CB29E}" presName="root2" presStyleCnt="0"/>
      <dgm:spPr/>
    </dgm:pt>
    <dgm:pt modelId="{E5380466-8A1F-4363-8533-B957DCDB4162}" type="pres">
      <dgm:prSet presAssocID="{EB5EAB95-4664-448C-A4F5-C475D63CB29E}" presName="LevelTwoTextNode" presStyleLbl="node4" presStyleIdx="0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46C21169-521D-4053-B50A-7FF99DC9F499}" type="pres">
      <dgm:prSet presAssocID="{EB5EAB95-4664-448C-A4F5-C475D63CB29E}" presName="level3hierChild" presStyleCnt="0"/>
      <dgm:spPr/>
    </dgm:pt>
    <dgm:pt modelId="{AFB9EF0D-EC1C-4276-A43C-A9C68BFA522F}" type="pres">
      <dgm:prSet presAssocID="{71CFB445-0CCD-4A05-9D99-7C9BC5C36D12}" presName="conn2-1" presStyleLbl="parChTrans1D4" presStyleIdx="1" presStyleCnt="2"/>
      <dgm:spPr/>
    </dgm:pt>
    <dgm:pt modelId="{F45DC8F1-77CE-482F-A4B9-A16FD19A0AA8}" type="pres">
      <dgm:prSet presAssocID="{71CFB445-0CCD-4A05-9D99-7C9BC5C36D12}" presName="connTx" presStyleLbl="parChTrans1D4" presStyleIdx="1" presStyleCnt="2"/>
      <dgm:spPr/>
    </dgm:pt>
    <dgm:pt modelId="{1F6438C1-3824-4812-B14F-BB0F12BF172B}" type="pres">
      <dgm:prSet presAssocID="{2EC69A3F-D7E3-4565-BFAB-6014B88BD544}" presName="root2" presStyleCnt="0"/>
      <dgm:spPr/>
    </dgm:pt>
    <dgm:pt modelId="{0274BDFA-6B70-4A6F-A46D-496974A935DD}" type="pres">
      <dgm:prSet presAssocID="{2EC69A3F-D7E3-4565-BFAB-6014B88BD544}" presName="LevelTwoTextNode" presStyleLbl="node4" presStyleIdx="1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2BFC7C08-54E4-48E1-8D13-F90978C17DE8}" type="pres">
      <dgm:prSet presAssocID="{2EC69A3F-D7E3-4565-BFAB-6014B88BD544}" presName="level3hierChild" presStyleCnt="0"/>
      <dgm:spPr/>
    </dgm:pt>
    <dgm:pt modelId="{4ED1E819-AE29-4900-A36A-129DCB80C204}" type="pres">
      <dgm:prSet presAssocID="{15D5EB04-B3D1-4F1E-B447-9F32CCCF8187}" presName="conn2-1" presStyleLbl="parChTrans1D3" presStyleIdx="1" presStyleCnt="2"/>
      <dgm:spPr/>
    </dgm:pt>
    <dgm:pt modelId="{3A7B3BDF-1D4A-4001-9CF6-4D9A2CDD0073}" type="pres">
      <dgm:prSet presAssocID="{15D5EB04-B3D1-4F1E-B447-9F32CCCF8187}" presName="connTx" presStyleLbl="parChTrans1D3" presStyleIdx="1" presStyleCnt="2"/>
      <dgm:spPr/>
    </dgm:pt>
    <dgm:pt modelId="{61029C09-3DFD-4F3F-A82A-AB5789AB3D2E}" type="pres">
      <dgm:prSet presAssocID="{69A5EBDB-F21E-4620-BE64-CB4D7F52C552}" presName="root2" presStyleCnt="0"/>
      <dgm:spPr/>
    </dgm:pt>
    <dgm:pt modelId="{09C6C48A-24E7-4673-9C0D-09CE7CBAA31F}" type="pres">
      <dgm:prSet presAssocID="{69A5EBDB-F21E-4620-BE64-CB4D7F52C552}" presName="LevelTwoTextNode" presStyleLbl="node3" presStyleIdx="1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025F48E8-AC1D-41EB-BBDA-46565D4AE4E3}" type="pres">
      <dgm:prSet presAssocID="{69A5EBDB-F21E-4620-BE64-CB4D7F52C552}" presName="level3hierChild" presStyleCnt="0"/>
      <dgm:spPr/>
    </dgm:pt>
    <dgm:pt modelId="{CBBAD6AF-4999-4938-85AD-F9591B5A22E1}" type="pres">
      <dgm:prSet presAssocID="{B4656D97-E299-4919-9A3C-2123404C1411}" presName="conn2-1" presStyleLbl="parChTrans1D2" presStyleIdx="1" presStyleCnt="2"/>
      <dgm:spPr/>
    </dgm:pt>
    <dgm:pt modelId="{6828433C-10ED-49EB-B99D-ABC42165E055}" type="pres">
      <dgm:prSet presAssocID="{B4656D97-E299-4919-9A3C-2123404C1411}" presName="connTx" presStyleLbl="parChTrans1D2" presStyleIdx="1" presStyleCnt="2"/>
      <dgm:spPr/>
    </dgm:pt>
    <dgm:pt modelId="{3FD0C487-077B-4D2E-9D16-EEA0B753BB4E}" type="pres">
      <dgm:prSet presAssocID="{EA39CD1B-C2A2-44D1-B674-CF5F037DA094}" presName="root2" presStyleCnt="0"/>
      <dgm:spPr/>
    </dgm:pt>
    <dgm:pt modelId="{592D75C6-C82B-49B1-9882-7FD5B1D3C461}" type="pres">
      <dgm:prSet presAssocID="{EA39CD1B-C2A2-44D1-B674-CF5F037DA09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D00A6EBC-33F6-48CB-B16B-A2B5CB7CD948}" type="pres">
      <dgm:prSet presAssocID="{EA39CD1B-C2A2-44D1-B674-CF5F037DA094}" presName="level3hierChild" presStyleCnt="0"/>
      <dgm:spPr/>
    </dgm:pt>
  </dgm:ptLst>
  <dgm:cxnLst>
    <dgm:cxn modelId="{37539403-7E6C-4BC2-805D-669E01718ECE}" srcId="{40ADF530-5165-4427-8374-A143AC9934BA}" destId="{76DF3EDF-C893-439F-A992-F95137698360}" srcOrd="0" destOrd="0" parTransId="{9A9156BC-44B5-402D-A60C-3EA92EE6B069}" sibTransId="{04761B04-EDC4-4B77-B75F-A8BF3726AD48}"/>
    <dgm:cxn modelId="{7D1B2D05-D65B-48DB-934A-7705399C361C}" type="presOf" srcId="{5FA49E2C-052A-4C30-AE62-238CBAADFDAD}" destId="{8CCEA8F6-DAF4-4C4A-B72F-7B90C1824C4E}" srcOrd="0" destOrd="0" presId="urn:microsoft.com/office/officeart/2005/8/layout/hierarchy2"/>
    <dgm:cxn modelId="{0CE6EC15-483F-43B6-89A0-BDE38F0AFF9F}" type="presOf" srcId="{B4656D97-E299-4919-9A3C-2123404C1411}" destId="{6828433C-10ED-49EB-B99D-ABC42165E055}" srcOrd="1" destOrd="0" presId="urn:microsoft.com/office/officeart/2005/8/layout/hierarchy2"/>
    <dgm:cxn modelId="{10996328-EA88-4CB3-9D05-A216B6A13EDA}" type="presOf" srcId="{92ADD95B-5B9D-4D87-894B-0EA50F2A979A}" destId="{7B6CF38C-31A7-473C-874C-DDCF547A3039}" srcOrd="0" destOrd="0" presId="urn:microsoft.com/office/officeart/2005/8/layout/hierarchy2"/>
    <dgm:cxn modelId="{9F3F532D-9143-4C5F-80CC-5D750D19B03B}" type="presOf" srcId="{B4656D97-E299-4919-9A3C-2123404C1411}" destId="{CBBAD6AF-4999-4938-85AD-F9591B5A22E1}" srcOrd="0" destOrd="0" presId="urn:microsoft.com/office/officeart/2005/8/layout/hierarchy2"/>
    <dgm:cxn modelId="{06CCC33B-2D95-416C-BD01-F8C05691D6BB}" type="presOf" srcId="{5FA49E2C-052A-4C30-AE62-238CBAADFDAD}" destId="{4B06E948-FA1A-4F36-8706-9A5C0303D507}" srcOrd="1" destOrd="0" presId="urn:microsoft.com/office/officeart/2005/8/layout/hierarchy2"/>
    <dgm:cxn modelId="{6AFCAA3C-23B8-4A7D-B441-F1687884ADB6}" srcId="{BC3543B4-2308-4EB5-886F-E02316A3F35F}" destId="{69A5EBDB-F21E-4620-BE64-CB4D7F52C552}" srcOrd="1" destOrd="0" parTransId="{15D5EB04-B3D1-4F1E-B447-9F32CCCF8187}" sibTransId="{932A40FD-D1F6-4BDA-BE03-D6050471118C}"/>
    <dgm:cxn modelId="{C3666A3E-614E-4DDE-89FC-B37AF0FF9611}" type="presOf" srcId="{76DF3EDF-C893-439F-A992-F95137698360}" destId="{985A34E8-4C99-4802-9E45-336A2879496C}" srcOrd="0" destOrd="0" presId="urn:microsoft.com/office/officeart/2005/8/layout/hierarchy2"/>
    <dgm:cxn modelId="{6C2EF25E-02C4-4A4D-A6A6-2165104ADAB6}" srcId="{76DF3EDF-C893-439F-A992-F95137698360}" destId="{BC3543B4-2308-4EB5-886F-E02316A3F35F}" srcOrd="0" destOrd="0" parTransId="{5FA49E2C-052A-4C30-AE62-238CBAADFDAD}" sibTransId="{463B7569-86D9-4955-9751-EA181C807A1F}"/>
    <dgm:cxn modelId="{1786A663-DEC3-4E23-B9C5-2EB62CF91867}" type="presOf" srcId="{26E4E5EF-A407-46A1-8B08-2CFC9B08C671}" destId="{D8D60530-62AE-4AB4-8D64-5BDDADDDB176}" srcOrd="0" destOrd="0" presId="urn:microsoft.com/office/officeart/2005/8/layout/hierarchy2"/>
    <dgm:cxn modelId="{C2090270-AFB5-4507-B906-9CE1842823D0}" srcId="{E4267EB4-03FA-4450-B959-C939E3B6BC3A}" destId="{2EC69A3F-D7E3-4565-BFAB-6014B88BD544}" srcOrd="1" destOrd="0" parTransId="{71CFB445-0CCD-4A05-9D99-7C9BC5C36D12}" sibTransId="{F75DDACA-4A1E-4BA4-9BBB-82CF772EA3C8}"/>
    <dgm:cxn modelId="{ACAA6954-EA2F-46EF-9BC4-7E3F29BE3CA7}" type="presOf" srcId="{92ADD95B-5B9D-4D87-894B-0EA50F2A979A}" destId="{17E86DE6-775F-48B1-BD32-130980323F32}" srcOrd="1" destOrd="0" presId="urn:microsoft.com/office/officeart/2005/8/layout/hierarchy2"/>
    <dgm:cxn modelId="{79ACB154-24EB-492F-9582-5E1114C793D8}" type="presOf" srcId="{26E4E5EF-A407-46A1-8B08-2CFC9B08C671}" destId="{F2039911-AB98-44A8-9D45-28746613F952}" srcOrd="1" destOrd="0" presId="urn:microsoft.com/office/officeart/2005/8/layout/hierarchy2"/>
    <dgm:cxn modelId="{E2436D75-AD91-4578-97FB-BD289DEC6073}" type="presOf" srcId="{2EC69A3F-D7E3-4565-BFAB-6014B88BD544}" destId="{0274BDFA-6B70-4A6F-A46D-496974A935DD}" srcOrd="0" destOrd="0" presId="urn:microsoft.com/office/officeart/2005/8/layout/hierarchy2"/>
    <dgm:cxn modelId="{77E52256-3EA7-4038-9928-1CB86E5FACAA}" srcId="{76DF3EDF-C893-439F-A992-F95137698360}" destId="{EA39CD1B-C2A2-44D1-B674-CF5F037DA094}" srcOrd="1" destOrd="0" parTransId="{B4656D97-E299-4919-9A3C-2123404C1411}" sibTransId="{6CF90349-53A1-4093-8681-294971550257}"/>
    <dgm:cxn modelId="{6823A67E-82E8-466B-B793-F36481C970BC}" type="presOf" srcId="{40ADF530-5165-4427-8374-A143AC9934BA}" destId="{621B5D3D-4EAB-4E6E-A1B9-7CB4B981AE16}" srcOrd="0" destOrd="0" presId="urn:microsoft.com/office/officeart/2005/8/layout/hierarchy2"/>
    <dgm:cxn modelId="{68A59286-0CEA-4D02-85FE-728AB6B734AF}" type="presOf" srcId="{69A5EBDB-F21E-4620-BE64-CB4D7F52C552}" destId="{09C6C48A-24E7-4673-9C0D-09CE7CBAA31F}" srcOrd="0" destOrd="0" presId="urn:microsoft.com/office/officeart/2005/8/layout/hierarchy2"/>
    <dgm:cxn modelId="{907E1E8B-AD66-41FB-8365-0619CEAD1EA3}" type="presOf" srcId="{EB5EAB95-4664-448C-A4F5-C475D63CB29E}" destId="{E5380466-8A1F-4363-8533-B957DCDB4162}" srcOrd="0" destOrd="0" presId="urn:microsoft.com/office/officeart/2005/8/layout/hierarchy2"/>
    <dgm:cxn modelId="{EC75D792-E1FF-4882-B423-27783F3DD986}" type="presOf" srcId="{71CFB445-0CCD-4A05-9D99-7C9BC5C36D12}" destId="{AFB9EF0D-EC1C-4276-A43C-A9C68BFA522F}" srcOrd="0" destOrd="0" presId="urn:microsoft.com/office/officeart/2005/8/layout/hierarchy2"/>
    <dgm:cxn modelId="{215BBF94-91D7-4E2A-B4DA-A0B755236F87}" type="presOf" srcId="{71CFB445-0CCD-4A05-9D99-7C9BC5C36D12}" destId="{F45DC8F1-77CE-482F-A4B9-A16FD19A0AA8}" srcOrd="1" destOrd="0" presId="urn:microsoft.com/office/officeart/2005/8/layout/hierarchy2"/>
    <dgm:cxn modelId="{5936319C-D8EC-4E1C-8550-99FBF1C84BF1}" type="presOf" srcId="{15D5EB04-B3D1-4F1E-B447-9F32CCCF8187}" destId="{3A7B3BDF-1D4A-4001-9CF6-4D9A2CDD0073}" srcOrd="1" destOrd="0" presId="urn:microsoft.com/office/officeart/2005/8/layout/hierarchy2"/>
    <dgm:cxn modelId="{5DB035AB-A869-4274-85EA-3A71C24BDBF7}" srcId="{E4267EB4-03FA-4450-B959-C939E3B6BC3A}" destId="{EB5EAB95-4664-448C-A4F5-C475D63CB29E}" srcOrd="0" destOrd="0" parTransId="{92ADD95B-5B9D-4D87-894B-0EA50F2A979A}" sibTransId="{1610483F-6CA0-45E5-A727-18A87A6C6EB4}"/>
    <dgm:cxn modelId="{DB91B2B3-D125-41B1-8AE6-E7485509CD12}" type="presOf" srcId="{15D5EB04-B3D1-4F1E-B447-9F32CCCF8187}" destId="{4ED1E819-AE29-4900-A36A-129DCB80C204}" srcOrd="0" destOrd="0" presId="urn:microsoft.com/office/officeart/2005/8/layout/hierarchy2"/>
    <dgm:cxn modelId="{4B2664B7-B5D7-4103-9919-4C47EDCC0DA9}" type="presOf" srcId="{E4267EB4-03FA-4450-B959-C939E3B6BC3A}" destId="{141BE969-C434-42CB-828C-79E900AD7541}" srcOrd="0" destOrd="0" presId="urn:microsoft.com/office/officeart/2005/8/layout/hierarchy2"/>
    <dgm:cxn modelId="{72E3E2C8-D6C5-4131-BF1A-7D93AC639C96}" type="presOf" srcId="{EA39CD1B-C2A2-44D1-B674-CF5F037DA094}" destId="{592D75C6-C82B-49B1-9882-7FD5B1D3C461}" srcOrd="0" destOrd="0" presId="urn:microsoft.com/office/officeart/2005/8/layout/hierarchy2"/>
    <dgm:cxn modelId="{63F006F5-3017-4FBE-A776-62854CB4BEC8}" type="presOf" srcId="{BC3543B4-2308-4EB5-886F-E02316A3F35F}" destId="{793106E4-B05C-4534-AD71-396DA4B0987C}" srcOrd="0" destOrd="0" presId="urn:microsoft.com/office/officeart/2005/8/layout/hierarchy2"/>
    <dgm:cxn modelId="{2D9DFBF8-CD74-4788-9DB2-CEAB249F576F}" srcId="{BC3543B4-2308-4EB5-886F-E02316A3F35F}" destId="{E4267EB4-03FA-4450-B959-C939E3B6BC3A}" srcOrd="0" destOrd="0" parTransId="{26E4E5EF-A407-46A1-8B08-2CFC9B08C671}" sibTransId="{2D14D535-B0B3-468A-A801-C8339F073F0D}"/>
    <dgm:cxn modelId="{448D105E-9460-40F2-9050-B54C1C6420DB}" type="presParOf" srcId="{621B5D3D-4EAB-4E6E-A1B9-7CB4B981AE16}" destId="{3AD46CD1-8559-4759-8786-8987DFC15727}" srcOrd="0" destOrd="0" presId="urn:microsoft.com/office/officeart/2005/8/layout/hierarchy2"/>
    <dgm:cxn modelId="{F4DF1C16-7131-4F31-B24B-03E5AE232E97}" type="presParOf" srcId="{3AD46CD1-8559-4759-8786-8987DFC15727}" destId="{985A34E8-4C99-4802-9E45-336A2879496C}" srcOrd="0" destOrd="0" presId="urn:microsoft.com/office/officeart/2005/8/layout/hierarchy2"/>
    <dgm:cxn modelId="{5EF28490-1C19-4FDF-A6DC-5B7815281940}" type="presParOf" srcId="{3AD46CD1-8559-4759-8786-8987DFC15727}" destId="{7155C69D-680E-43EA-B00B-BFB0E0DA6483}" srcOrd="1" destOrd="0" presId="urn:microsoft.com/office/officeart/2005/8/layout/hierarchy2"/>
    <dgm:cxn modelId="{6A9E56E8-81BD-422C-B16B-AADF7A5F4853}" type="presParOf" srcId="{7155C69D-680E-43EA-B00B-BFB0E0DA6483}" destId="{8CCEA8F6-DAF4-4C4A-B72F-7B90C1824C4E}" srcOrd="0" destOrd="0" presId="urn:microsoft.com/office/officeart/2005/8/layout/hierarchy2"/>
    <dgm:cxn modelId="{B5993C68-75F1-4C5C-BB93-D1464A420E73}" type="presParOf" srcId="{8CCEA8F6-DAF4-4C4A-B72F-7B90C1824C4E}" destId="{4B06E948-FA1A-4F36-8706-9A5C0303D507}" srcOrd="0" destOrd="0" presId="urn:microsoft.com/office/officeart/2005/8/layout/hierarchy2"/>
    <dgm:cxn modelId="{C4CC269E-987F-45E9-BAF9-62EC1A6B5B14}" type="presParOf" srcId="{7155C69D-680E-43EA-B00B-BFB0E0DA6483}" destId="{58DC7179-DBFB-4B15-8D77-BAC0E716D242}" srcOrd="1" destOrd="0" presId="urn:microsoft.com/office/officeart/2005/8/layout/hierarchy2"/>
    <dgm:cxn modelId="{0792D92F-7BEB-4D7C-8E30-B6F19D7875AA}" type="presParOf" srcId="{58DC7179-DBFB-4B15-8D77-BAC0E716D242}" destId="{793106E4-B05C-4534-AD71-396DA4B0987C}" srcOrd="0" destOrd="0" presId="urn:microsoft.com/office/officeart/2005/8/layout/hierarchy2"/>
    <dgm:cxn modelId="{C851F44B-6725-4F7A-AB56-772F5D0E88A3}" type="presParOf" srcId="{58DC7179-DBFB-4B15-8D77-BAC0E716D242}" destId="{8A96A42E-BFB5-42CE-8243-EB8B38BCE8F9}" srcOrd="1" destOrd="0" presId="urn:microsoft.com/office/officeart/2005/8/layout/hierarchy2"/>
    <dgm:cxn modelId="{25B5404B-7E4E-4BD3-8AD1-93E9B23DD7D5}" type="presParOf" srcId="{8A96A42E-BFB5-42CE-8243-EB8B38BCE8F9}" destId="{D8D60530-62AE-4AB4-8D64-5BDDADDDB176}" srcOrd="0" destOrd="0" presId="urn:microsoft.com/office/officeart/2005/8/layout/hierarchy2"/>
    <dgm:cxn modelId="{DCC9C1FF-15C7-4124-A6A5-FF31DBDE0ADD}" type="presParOf" srcId="{D8D60530-62AE-4AB4-8D64-5BDDADDDB176}" destId="{F2039911-AB98-44A8-9D45-28746613F952}" srcOrd="0" destOrd="0" presId="urn:microsoft.com/office/officeart/2005/8/layout/hierarchy2"/>
    <dgm:cxn modelId="{F72CE020-2B33-4245-9455-D89F1FE99D17}" type="presParOf" srcId="{8A96A42E-BFB5-42CE-8243-EB8B38BCE8F9}" destId="{4527A1CC-BE23-431A-8523-F6798EFB3234}" srcOrd="1" destOrd="0" presId="urn:microsoft.com/office/officeart/2005/8/layout/hierarchy2"/>
    <dgm:cxn modelId="{1C3E2B8D-9559-4B32-A8B7-B7B14BAC1D59}" type="presParOf" srcId="{4527A1CC-BE23-431A-8523-F6798EFB3234}" destId="{141BE969-C434-42CB-828C-79E900AD7541}" srcOrd="0" destOrd="0" presId="urn:microsoft.com/office/officeart/2005/8/layout/hierarchy2"/>
    <dgm:cxn modelId="{E10B3B87-26AF-4BA6-8C4B-2CF4BFC1B86C}" type="presParOf" srcId="{4527A1CC-BE23-431A-8523-F6798EFB3234}" destId="{8AFACEA8-06FB-4C7D-883C-9FE7C60F6109}" srcOrd="1" destOrd="0" presId="urn:microsoft.com/office/officeart/2005/8/layout/hierarchy2"/>
    <dgm:cxn modelId="{AD270EED-537C-489F-97B6-24A877287398}" type="presParOf" srcId="{8AFACEA8-06FB-4C7D-883C-9FE7C60F6109}" destId="{7B6CF38C-31A7-473C-874C-DDCF547A3039}" srcOrd="0" destOrd="0" presId="urn:microsoft.com/office/officeart/2005/8/layout/hierarchy2"/>
    <dgm:cxn modelId="{1493E8D2-CEE5-4DAF-B7A6-39296820135E}" type="presParOf" srcId="{7B6CF38C-31A7-473C-874C-DDCF547A3039}" destId="{17E86DE6-775F-48B1-BD32-130980323F32}" srcOrd="0" destOrd="0" presId="urn:microsoft.com/office/officeart/2005/8/layout/hierarchy2"/>
    <dgm:cxn modelId="{FF24C04C-76CB-40CC-BE2C-69F9519DF2C9}" type="presParOf" srcId="{8AFACEA8-06FB-4C7D-883C-9FE7C60F6109}" destId="{422C4605-2AD4-4557-8EEA-59E3F91E2412}" srcOrd="1" destOrd="0" presId="urn:microsoft.com/office/officeart/2005/8/layout/hierarchy2"/>
    <dgm:cxn modelId="{A25A8751-2083-4F7A-81F0-4AD9EC706587}" type="presParOf" srcId="{422C4605-2AD4-4557-8EEA-59E3F91E2412}" destId="{E5380466-8A1F-4363-8533-B957DCDB4162}" srcOrd="0" destOrd="0" presId="urn:microsoft.com/office/officeart/2005/8/layout/hierarchy2"/>
    <dgm:cxn modelId="{43898574-6CAA-44CC-8577-4116ACF48FEA}" type="presParOf" srcId="{422C4605-2AD4-4557-8EEA-59E3F91E2412}" destId="{46C21169-521D-4053-B50A-7FF99DC9F499}" srcOrd="1" destOrd="0" presId="urn:microsoft.com/office/officeart/2005/8/layout/hierarchy2"/>
    <dgm:cxn modelId="{C12FC19A-A42C-47C2-8BFE-E3F362ECFE71}" type="presParOf" srcId="{8AFACEA8-06FB-4C7D-883C-9FE7C60F6109}" destId="{AFB9EF0D-EC1C-4276-A43C-A9C68BFA522F}" srcOrd="2" destOrd="0" presId="urn:microsoft.com/office/officeart/2005/8/layout/hierarchy2"/>
    <dgm:cxn modelId="{1229DF2C-588E-421D-B77A-2D9695A4850F}" type="presParOf" srcId="{AFB9EF0D-EC1C-4276-A43C-A9C68BFA522F}" destId="{F45DC8F1-77CE-482F-A4B9-A16FD19A0AA8}" srcOrd="0" destOrd="0" presId="urn:microsoft.com/office/officeart/2005/8/layout/hierarchy2"/>
    <dgm:cxn modelId="{70FA0F2D-7C99-4F71-B2D4-29AD3C780DE5}" type="presParOf" srcId="{8AFACEA8-06FB-4C7D-883C-9FE7C60F6109}" destId="{1F6438C1-3824-4812-B14F-BB0F12BF172B}" srcOrd="3" destOrd="0" presId="urn:microsoft.com/office/officeart/2005/8/layout/hierarchy2"/>
    <dgm:cxn modelId="{F6DAD1A2-71DF-46A2-9672-AFDCE17F0244}" type="presParOf" srcId="{1F6438C1-3824-4812-B14F-BB0F12BF172B}" destId="{0274BDFA-6B70-4A6F-A46D-496974A935DD}" srcOrd="0" destOrd="0" presId="urn:microsoft.com/office/officeart/2005/8/layout/hierarchy2"/>
    <dgm:cxn modelId="{2D4A99D8-0A74-4839-A62E-BDF019A5E663}" type="presParOf" srcId="{1F6438C1-3824-4812-B14F-BB0F12BF172B}" destId="{2BFC7C08-54E4-48E1-8D13-F90978C17DE8}" srcOrd="1" destOrd="0" presId="urn:microsoft.com/office/officeart/2005/8/layout/hierarchy2"/>
    <dgm:cxn modelId="{79758063-A5A7-42CE-B668-E7EA915BC215}" type="presParOf" srcId="{8A96A42E-BFB5-42CE-8243-EB8B38BCE8F9}" destId="{4ED1E819-AE29-4900-A36A-129DCB80C204}" srcOrd="2" destOrd="0" presId="urn:microsoft.com/office/officeart/2005/8/layout/hierarchy2"/>
    <dgm:cxn modelId="{AD2AC2DE-D343-4669-91BE-B82E57947B25}" type="presParOf" srcId="{4ED1E819-AE29-4900-A36A-129DCB80C204}" destId="{3A7B3BDF-1D4A-4001-9CF6-4D9A2CDD0073}" srcOrd="0" destOrd="0" presId="urn:microsoft.com/office/officeart/2005/8/layout/hierarchy2"/>
    <dgm:cxn modelId="{377DEDF5-A326-4DAE-AF31-6326E2AE85F5}" type="presParOf" srcId="{8A96A42E-BFB5-42CE-8243-EB8B38BCE8F9}" destId="{61029C09-3DFD-4F3F-A82A-AB5789AB3D2E}" srcOrd="3" destOrd="0" presId="urn:microsoft.com/office/officeart/2005/8/layout/hierarchy2"/>
    <dgm:cxn modelId="{AD10E4B2-E1B1-41D4-9AB6-52EBB9C26A5E}" type="presParOf" srcId="{61029C09-3DFD-4F3F-A82A-AB5789AB3D2E}" destId="{09C6C48A-24E7-4673-9C0D-09CE7CBAA31F}" srcOrd="0" destOrd="0" presId="urn:microsoft.com/office/officeart/2005/8/layout/hierarchy2"/>
    <dgm:cxn modelId="{D7E6C7A8-1242-4DA8-B6B6-F17CB31B6FA6}" type="presParOf" srcId="{61029C09-3DFD-4F3F-A82A-AB5789AB3D2E}" destId="{025F48E8-AC1D-41EB-BBDA-46565D4AE4E3}" srcOrd="1" destOrd="0" presId="urn:microsoft.com/office/officeart/2005/8/layout/hierarchy2"/>
    <dgm:cxn modelId="{E12A1408-0E29-452D-80D6-FA0C716205A7}" type="presParOf" srcId="{7155C69D-680E-43EA-B00B-BFB0E0DA6483}" destId="{CBBAD6AF-4999-4938-85AD-F9591B5A22E1}" srcOrd="2" destOrd="0" presId="urn:microsoft.com/office/officeart/2005/8/layout/hierarchy2"/>
    <dgm:cxn modelId="{FF2DAC78-1FA7-4007-8C02-3897A44A040A}" type="presParOf" srcId="{CBBAD6AF-4999-4938-85AD-F9591B5A22E1}" destId="{6828433C-10ED-49EB-B99D-ABC42165E055}" srcOrd="0" destOrd="0" presId="urn:microsoft.com/office/officeart/2005/8/layout/hierarchy2"/>
    <dgm:cxn modelId="{6123A50F-3C3A-47EB-BFE9-84E316B8B26C}" type="presParOf" srcId="{7155C69D-680E-43EA-B00B-BFB0E0DA6483}" destId="{3FD0C487-077B-4D2E-9D16-EEA0B753BB4E}" srcOrd="3" destOrd="0" presId="urn:microsoft.com/office/officeart/2005/8/layout/hierarchy2"/>
    <dgm:cxn modelId="{D5831367-74BD-46F2-957C-DA2B48F09104}" type="presParOf" srcId="{3FD0C487-077B-4D2E-9D16-EEA0B753BB4E}" destId="{592D75C6-C82B-49B1-9882-7FD5B1D3C461}" srcOrd="0" destOrd="0" presId="urn:microsoft.com/office/officeart/2005/8/layout/hierarchy2"/>
    <dgm:cxn modelId="{A6E5A7D3-8D49-4FDE-8A67-B2F5B8C96112}" type="presParOf" srcId="{3FD0C487-077B-4D2E-9D16-EEA0B753BB4E}" destId="{D00A6EBC-33F6-48CB-B16B-A2B5CB7CD9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A34E8-4C99-4802-9E45-336A2879496C}">
      <dsp:nvSpPr>
        <dsp:cNvPr id="0" name=""/>
        <dsp:cNvSpPr/>
      </dsp:nvSpPr>
      <dsp:spPr>
        <a:xfrm>
          <a:off x="220" y="2663383"/>
          <a:ext cx="1633942" cy="816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>
              <a:solidFill>
                <a:schemeClr val="tx1"/>
              </a:solidFill>
            </a:rPr>
            <a:t>Age 15-74?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148" y="2687311"/>
        <a:ext cx="1586086" cy="769115"/>
      </dsp:txXfrm>
    </dsp:sp>
    <dsp:sp modelId="{8CCEA8F6-DAF4-4C4A-B72F-7B90C1824C4E}">
      <dsp:nvSpPr>
        <dsp:cNvPr id="0" name=""/>
        <dsp:cNvSpPr/>
      </dsp:nvSpPr>
      <dsp:spPr>
        <a:xfrm rot="19457599">
          <a:off x="1558510" y="2822861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40830" y="2816868"/>
        <a:ext cx="40244" cy="40244"/>
      </dsp:txXfrm>
    </dsp:sp>
    <dsp:sp modelId="{793106E4-B05C-4534-AD71-396DA4B0987C}">
      <dsp:nvSpPr>
        <dsp:cNvPr id="0" name=""/>
        <dsp:cNvSpPr/>
      </dsp:nvSpPr>
      <dsp:spPr>
        <a:xfrm>
          <a:off x="2287740" y="2193625"/>
          <a:ext cx="1633942" cy="816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>
              <a:solidFill>
                <a:schemeClr val="tx1"/>
              </a:solidFill>
            </a:rPr>
            <a:t>Labor Force  Participation?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311668" y="2217553"/>
        <a:ext cx="1586086" cy="769115"/>
      </dsp:txXfrm>
    </dsp:sp>
    <dsp:sp modelId="{D8D60530-62AE-4AB4-8D64-5BDDADDDB176}">
      <dsp:nvSpPr>
        <dsp:cNvPr id="0" name=""/>
        <dsp:cNvSpPr/>
      </dsp:nvSpPr>
      <dsp:spPr>
        <a:xfrm rot="19457599">
          <a:off x="3846030" y="2353103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28349" y="2347109"/>
        <a:ext cx="40244" cy="40244"/>
      </dsp:txXfrm>
    </dsp:sp>
    <dsp:sp modelId="{141BE969-C434-42CB-828C-79E900AD7541}">
      <dsp:nvSpPr>
        <dsp:cNvPr id="0" name=""/>
        <dsp:cNvSpPr/>
      </dsp:nvSpPr>
      <dsp:spPr>
        <a:xfrm>
          <a:off x="4575260" y="1723866"/>
          <a:ext cx="1633942" cy="8169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 err="1">
              <a:solidFill>
                <a:schemeClr val="tx1"/>
              </a:solidFill>
            </a:rPr>
            <a:t>Employment</a:t>
          </a:r>
          <a:r>
            <a:rPr lang="fr-CA" sz="1900" kern="1200" dirty="0">
              <a:solidFill>
                <a:schemeClr val="tx1"/>
              </a:solidFill>
            </a:rPr>
            <a:t>?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599188" y="1747794"/>
        <a:ext cx="1586086" cy="769115"/>
      </dsp:txXfrm>
    </dsp:sp>
    <dsp:sp modelId="{7B6CF38C-31A7-473C-874C-DDCF547A3039}">
      <dsp:nvSpPr>
        <dsp:cNvPr id="0" name=""/>
        <dsp:cNvSpPr/>
      </dsp:nvSpPr>
      <dsp:spPr>
        <a:xfrm rot="19457599">
          <a:off x="6133550" y="1883344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15869" y="1877351"/>
        <a:ext cx="40244" cy="40244"/>
      </dsp:txXfrm>
    </dsp:sp>
    <dsp:sp modelId="{E5380466-8A1F-4363-8533-B957DCDB4162}">
      <dsp:nvSpPr>
        <dsp:cNvPr id="0" name=""/>
        <dsp:cNvSpPr/>
      </dsp:nvSpPr>
      <dsp:spPr>
        <a:xfrm>
          <a:off x="6862780" y="1254108"/>
          <a:ext cx="1633942" cy="8169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 err="1"/>
            <a:t>Employed</a:t>
          </a:r>
          <a:endParaRPr lang="en-US" sz="1900" kern="1200" dirty="0"/>
        </a:p>
      </dsp:txBody>
      <dsp:txXfrm>
        <a:off x="7102065" y="1373751"/>
        <a:ext cx="1155372" cy="577685"/>
      </dsp:txXfrm>
    </dsp:sp>
    <dsp:sp modelId="{AFB9EF0D-EC1C-4276-A43C-A9C68BFA522F}">
      <dsp:nvSpPr>
        <dsp:cNvPr id="0" name=""/>
        <dsp:cNvSpPr/>
      </dsp:nvSpPr>
      <dsp:spPr>
        <a:xfrm rot="2142401">
          <a:off x="6133550" y="2353103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15869" y="2347109"/>
        <a:ext cx="40244" cy="40244"/>
      </dsp:txXfrm>
    </dsp:sp>
    <dsp:sp modelId="{0274BDFA-6B70-4A6F-A46D-496974A935DD}">
      <dsp:nvSpPr>
        <dsp:cNvPr id="0" name=""/>
        <dsp:cNvSpPr/>
      </dsp:nvSpPr>
      <dsp:spPr>
        <a:xfrm>
          <a:off x="6862780" y="2193625"/>
          <a:ext cx="1633942" cy="8169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 err="1"/>
            <a:t>Unemployed</a:t>
          </a:r>
          <a:endParaRPr lang="en-US" sz="1900" kern="1200" dirty="0"/>
        </a:p>
      </dsp:txBody>
      <dsp:txXfrm>
        <a:off x="7102065" y="2313268"/>
        <a:ext cx="1155372" cy="577685"/>
      </dsp:txXfrm>
    </dsp:sp>
    <dsp:sp modelId="{4ED1E819-AE29-4900-A36A-129DCB80C204}">
      <dsp:nvSpPr>
        <dsp:cNvPr id="0" name=""/>
        <dsp:cNvSpPr/>
      </dsp:nvSpPr>
      <dsp:spPr>
        <a:xfrm rot="2142401">
          <a:off x="3846030" y="2822861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28349" y="2816868"/>
        <a:ext cx="40244" cy="40244"/>
      </dsp:txXfrm>
    </dsp:sp>
    <dsp:sp modelId="{09C6C48A-24E7-4673-9C0D-09CE7CBAA31F}">
      <dsp:nvSpPr>
        <dsp:cNvPr id="0" name=""/>
        <dsp:cNvSpPr/>
      </dsp:nvSpPr>
      <dsp:spPr>
        <a:xfrm>
          <a:off x="4575260" y="2663383"/>
          <a:ext cx="1633942" cy="8169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Non-</a:t>
          </a:r>
          <a:r>
            <a:rPr lang="fr-CA" sz="1900" kern="1200" dirty="0" err="1"/>
            <a:t>labor</a:t>
          </a:r>
          <a:r>
            <a:rPr lang="fr-CA" sz="1900" kern="1200" dirty="0"/>
            <a:t> force</a:t>
          </a:r>
          <a:endParaRPr lang="en-US" sz="1900" kern="1200" dirty="0"/>
        </a:p>
      </dsp:txBody>
      <dsp:txXfrm>
        <a:off x="4814545" y="2783026"/>
        <a:ext cx="1155372" cy="577685"/>
      </dsp:txXfrm>
    </dsp:sp>
    <dsp:sp modelId="{CBBAD6AF-4999-4938-85AD-F9591B5A22E1}">
      <dsp:nvSpPr>
        <dsp:cNvPr id="0" name=""/>
        <dsp:cNvSpPr/>
      </dsp:nvSpPr>
      <dsp:spPr>
        <a:xfrm rot="2142401">
          <a:off x="1558510" y="3292620"/>
          <a:ext cx="804882" cy="28256"/>
        </a:xfrm>
        <a:custGeom>
          <a:avLst/>
          <a:gdLst/>
          <a:ahLst/>
          <a:cxnLst/>
          <a:rect l="0" t="0" r="0" b="0"/>
          <a:pathLst>
            <a:path>
              <a:moveTo>
                <a:pt x="0" y="14128"/>
              </a:moveTo>
              <a:lnTo>
                <a:pt x="804882" y="141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40830" y="3286626"/>
        <a:ext cx="40244" cy="40244"/>
      </dsp:txXfrm>
    </dsp:sp>
    <dsp:sp modelId="{592D75C6-C82B-49B1-9882-7FD5B1D3C461}">
      <dsp:nvSpPr>
        <dsp:cNvPr id="0" name=""/>
        <dsp:cNvSpPr/>
      </dsp:nvSpPr>
      <dsp:spPr>
        <a:xfrm>
          <a:off x="2287740" y="3133142"/>
          <a:ext cx="1633942" cy="8169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 dirty="0"/>
            <a:t>Non-</a:t>
          </a:r>
          <a:r>
            <a:rPr lang="fr-CA" sz="1900" kern="1200" dirty="0" err="1"/>
            <a:t>labor</a:t>
          </a:r>
          <a:r>
            <a:rPr lang="fr-CA" sz="1900" kern="1200" dirty="0"/>
            <a:t> force</a:t>
          </a:r>
          <a:endParaRPr lang="en-US" sz="1900" kern="1200" dirty="0"/>
        </a:p>
      </dsp:txBody>
      <dsp:txXfrm>
        <a:off x="2527025" y="3252785"/>
        <a:ext cx="1155372" cy="577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877B7-FF96-4687-A05A-7101D996CA52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40555-0889-4E9B-9D65-D256AB307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0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01887-C7D8-4CA8-9D29-B62D693853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AA6D1-96BD-4608-B534-7F13B7234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6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3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71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1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73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96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72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65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58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1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3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5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87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7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0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14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82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95E0-932F-42DD-9661-52E7302F68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18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AA6D1-96BD-4608-B534-7F13B72346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7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ntry-slide-title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2513013" y="1919288"/>
            <a:ext cx="6630987" cy="1470025"/>
          </a:xfrm>
        </p:spPr>
        <p:txBody>
          <a:bodyPr lIns="457200" rIns="457200" anchor="ctr"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2513013" y="3886200"/>
            <a:ext cx="6627812" cy="1752600"/>
          </a:xfrm>
        </p:spPr>
        <p:txBody>
          <a:bodyPr lIns="457200" rIns="457200"/>
          <a:lstStyle>
            <a:lvl1pPr marL="0" indent="0">
              <a:buFontTx/>
              <a:buNone/>
              <a:defRPr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516688"/>
            <a:ext cx="1582738" cy="320675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1E4312B2-5599-4BAB-9629-F8FF3E2D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455613"/>
            <a:ext cx="1998663" cy="5670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5613"/>
            <a:ext cx="5846762" cy="5670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6F685-8D31-4F3D-8A52-5F9F92A1AC1B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ntry-slide-title-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513013" y="1919288"/>
            <a:ext cx="6630987" cy="1470025"/>
          </a:xfrm>
        </p:spPr>
        <p:txBody>
          <a:bodyPr lIns="457200" rIns="457200" anchor="ctr"/>
          <a:lstStyle>
            <a:lvl1pPr>
              <a:defRPr sz="4500"/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065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513013" y="3886200"/>
            <a:ext cx="6627812" cy="1752600"/>
          </a:xfrm>
        </p:spPr>
        <p:txBody>
          <a:bodyPr lIns="457200" rIns="457200"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2950" y="6516688"/>
            <a:ext cx="1582738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694AA-2A09-4281-A0AC-055865A5D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4CD66-9604-4305-B5A8-78B29733E3FB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27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600200"/>
            <a:ext cx="3922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42101-ADE3-4411-8509-CE09211AA481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57529-EAD9-48B3-91A9-187C3E17D5B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575DE-90EA-43E8-99E7-C79D7B8D1FF9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785DD-37C5-4445-A386-69E4688B873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A11DA-FCFA-40A2-8A7C-551411CC873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39C79-261A-4A22-ACC0-31F52339D5E6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412E-6CE6-4894-9AD8-4FECDCDD323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A046-3722-4950-924C-5359C54C5ADE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3375" y="455613"/>
            <a:ext cx="1998663" cy="5670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55613"/>
            <a:ext cx="5846762" cy="5670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EA59-A23C-4E7E-9995-208EA4FE05B4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00200"/>
            <a:ext cx="39227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600200"/>
            <a:ext cx="39227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11BC-CB1F-4E99-8CB3-0C61FE49B3B7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F2D6-F2CE-4825-AA43-5FCA2B174C18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3024A-A1CF-4A6E-8F6A-5095CE996DF9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A010B-BAF6-40A5-B717-FF159C823536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24A6-702E-4A01-99F0-96056F73EC9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4531-87E1-44F5-B3D0-04F68C17036F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0DC2-634B-4A4B-A9CE-6B1EFB94E78A}" type="slidenum">
              <a:rPr lang="en-US"/>
              <a:pPr>
                <a:defRPr/>
              </a:pPr>
              <a:t>‹#›</a:t>
            </a:fld>
            <a:r>
              <a:rPr lang="en-US"/>
              <a:t>, date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 descr="entry-slide-content-dark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5613"/>
            <a:ext cx="799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31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799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516688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516688"/>
            <a:ext cx="2166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584800-6692-4F7A-844A-C16EE7CAB8D0}" type="slidenum">
              <a:rPr lang="en-US" smtClean="0"/>
              <a:pPr>
                <a:defRPr/>
              </a:pPr>
              <a:t>‹#›</a:t>
            </a:fld>
            <a:r>
              <a:rPr lang="en-US" dirty="0"/>
              <a:t>, date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694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8" descr="entry-slide-content-light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8363" y="6516688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4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516688"/>
            <a:ext cx="2166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CA0B88-0A52-4D2E-93D1-C5B7E15B7FE4}" type="slidenum">
              <a:rPr lang="en-US" smtClean="0"/>
              <a:pPr>
                <a:defRPr/>
              </a:pPr>
              <a:t>‹#›</a:t>
            </a:fld>
            <a:r>
              <a:rPr lang="en-US" dirty="0"/>
              <a:t>, date</a:t>
            </a:r>
          </a:p>
        </p:txBody>
      </p:sp>
      <p:sp>
        <p:nvSpPr>
          <p:cNvPr id="3789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55613"/>
            <a:ext cx="799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789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00200"/>
            <a:ext cx="79978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4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3399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2.xml"/><Relationship Id="rId1" Type="http://schemas.openxmlformats.org/officeDocument/2006/relationships/customXml" Target="../../customXml/item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3013" y="908720"/>
            <a:ext cx="6379467" cy="2480593"/>
          </a:xfrm>
        </p:spPr>
        <p:txBody>
          <a:bodyPr/>
          <a:lstStyle/>
          <a:p>
            <a:r>
              <a:rPr lang="en-US" sz="2600" dirty="0"/>
              <a:t>Immigration, Diversity, Human Capital and the Future Labor Force of Developed Countries: the European Model</a:t>
            </a:r>
            <a:br>
              <a:rPr lang="fr-FR" altLang="fr-FR" sz="3200" b="1" dirty="0">
                <a:solidFill>
                  <a:srgbClr val="265398"/>
                </a:solidFill>
                <a:ea typeface="MS PGothic" panose="020B0600070205080204" pitchFamily="34" charset="-128"/>
              </a:rPr>
            </a:b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3012" y="2996952"/>
            <a:ext cx="6630987" cy="1944216"/>
          </a:xfrm>
        </p:spPr>
        <p:txBody>
          <a:bodyPr/>
          <a:lstStyle/>
          <a:p>
            <a:r>
              <a:rPr lang="fr-CA" sz="2000" b="1" dirty="0"/>
              <a:t>Guillaume Marois</a:t>
            </a:r>
            <a:r>
              <a:rPr lang="fr-CA" sz="2000" b="1" baseline="30000" dirty="0"/>
              <a:t>1</a:t>
            </a:r>
            <a:r>
              <a:rPr lang="fr-CA" sz="2000" b="1" dirty="0"/>
              <a:t>, Patrick Sabourin</a:t>
            </a:r>
            <a:r>
              <a:rPr lang="fr-CA" sz="2000" b="1" baseline="30000" dirty="0"/>
              <a:t>1</a:t>
            </a:r>
            <a:r>
              <a:rPr lang="fr-CA" sz="2000" b="1" dirty="0"/>
              <a:t>, Alain Bélanger </a:t>
            </a:r>
            <a:r>
              <a:rPr lang="fr-CA" sz="2000" b="1" baseline="30000" dirty="0"/>
              <a:t>1,2</a:t>
            </a:r>
            <a:r>
              <a:rPr lang="fr-CA" sz="2000" b="1" dirty="0"/>
              <a:t> and Wolfgang Lutz</a:t>
            </a:r>
            <a:r>
              <a:rPr lang="fr-CA" sz="2000" b="1" baseline="30000" dirty="0"/>
              <a:t>1</a:t>
            </a:r>
            <a:endParaRPr lang="fr-CA" sz="2000" b="1" dirty="0"/>
          </a:p>
          <a:p>
            <a:r>
              <a:rPr lang="fr-CA" sz="1600" b="1" baseline="30000" dirty="0"/>
              <a:t>1 </a:t>
            </a:r>
            <a:r>
              <a:rPr lang="fr-CA" sz="1600" dirty="0"/>
              <a:t>World Population Program</a:t>
            </a:r>
          </a:p>
          <a:p>
            <a:pPr eaLnBrk="1" hangingPunct="1"/>
            <a:r>
              <a:rPr lang="fr-CA" sz="1600" dirty="0"/>
              <a:t>International Institute for </a:t>
            </a:r>
            <a:r>
              <a:rPr lang="fr-CA" sz="1600" dirty="0" err="1"/>
              <a:t>Applied</a:t>
            </a:r>
            <a:r>
              <a:rPr lang="fr-CA" sz="1600" dirty="0"/>
              <a:t> </a:t>
            </a:r>
            <a:r>
              <a:rPr lang="fr-CA" sz="1600" dirty="0" err="1"/>
              <a:t>Systems</a:t>
            </a:r>
            <a:r>
              <a:rPr lang="fr-CA" sz="1600" dirty="0"/>
              <a:t> </a:t>
            </a:r>
            <a:r>
              <a:rPr lang="fr-CA" sz="1600" dirty="0" err="1"/>
              <a:t>Analysis</a:t>
            </a:r>
            <a:endParaRPr lang="fr-CA" sz="1600" dirty="0"/>
          </a:p>
          <a:p>
            <a:r>
              <a:rPr lang="fr-CA" sz="1600" b="1" baseline="30000" dirty="0"/>
              <a:t>2 </a:t>
            </a:r>
            <a:r>
              <a:rPr lang="fr-CA" sz="1600" dirty="0"/>
              <a:t>Programme de démographie</a:t>
            </a:r>
          </a:p>
          <a:p>
            <a:pPr eaLnBrk="1" hangingPunct="1"/>
            <a:r>
              <a:rPr lang="fr-CA" sz="1600" dirty="0"/>
              <a:t>Institut national de la recherche scientifique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1760" y="5298976"/>
            <a:ext cx="61926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6th World Congress of the International Microsimulation Association</a:t>
            </a:r>
          </a:p>
          <a:p>
            <a:r>
              <a:rPr lang="en-US" sz="1600" dirty="0"/>
              <a:t>June 21-23, 2017</a:t>
            </a:r>
          </a:p>
          <a:p>
            <a:r>
              <a:rPr lang="it-IT" sz="1600" dirty="0"/>
              <a:t>Collegio Carlo Alberto, </a:t>
            </a:r>
            <a:r>
              <a:rPr lang="en-US" sz="1600" dirty="0"/>
              <a:t>Moncalieri, Italy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2800" dirty="0"/>
              <a:t>Labour Force Participation and </a:t>
            </a:r>
            <a:r>
              <a:rPr lang="fr-CA" sz="2800" dirty="0" err="1"/>
              <a:t>Employment</a:t>
            </a:r>
            <a:r>
              <a:rPr lang="fr-CA" sz="2800" dirty="0"/>
              <a:t> modules </a:t>
            </a:r>
            <a:endParaRPr lang="en-US" sz="2800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539552" y="1762993"/>
          <a:ext cx="8496944" cy="5204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90155" y="418043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Yes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13635" y="520449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59091" y="371126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Yes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89193" y="46451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04248" y="42758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20224" y="319530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/>
              <a:t>Yes</a:t>
            </a:r>
            <a:endParaRPr lang="en-US" dirty="0"/>
          </a:p>
        </p:txBody>
      </p:sp>
      <p:sp>
        <p:nvSpPr>
          <p:cNvPr id="13" name="Rectangle 12"/>
          <p:cNvSpPr/>
          <p:nvPr>
            <p:custDataLst>
              <p:custData r:id="rId1"/>
            </p:custDataLst>
          </p:nvPr>
        </p:nvSpPr>
        <p:spPr>
          <a:xfrm>
            <a:off x="2789699" y="1124744"/>
            <a:ext cx="3930525" cy="1520162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600" b="1" dirty="0" err="1">
                <a:solidFill>
                  <a:schemeClr val="tx1"/>
                </a:solidFill>
              </a:rPr>
              <a:t>Personal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characteristics</a:t>
            </a:r>
            <a:endParaRPr lang="fr-CA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err="1">
                <a:solidFill>
                  <a:schemeClr val="tx1"/>
                </a:solidFill>
              </a:rPr>
              <a:t>Specific</a:t>
            </a:r>
            <a:r>
              <a:rPr lang="fr-CA" sz="1400" dirty="0">
                <a:solidFill>
                  <a:schemeClr val="tx1"/>
                </a:solidFill>
              </a:rPr>
              <a:t> </a:t>
            </a:r>
            <a:r>
              <a:rPr lang="fr-CA" sz="1400" dirty="0" err="1">
                <a:solidFill>
                  <a:schemeClr val="tx1"/>
                </a:solidFill>
              </a:rPr>
              <a:t>effect</a:t>
            </a:r>
            <a:r>
              <a:rPr lang="fr-CA" sz="1400" dirty="0">
                <a:solidFill>
                  <a:schemeClr val="tx1"/>
                </a:solidFill>
              </a:rPr>
              <a:t> by country and </a:t>
            </a:r>
            <a:r>
              <a:rPr lang="fr-CA" sz="1400" dirty="0" err="1">
                <a:solidFill>
                  <a:schemeClr val="tx1"/>
                </a:solidFill>
              </a:rPr>
              <a:t>gender</a:t>
            </a: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Age, education, age of youngest child, immigrant status, number of years since arrival, age at immigration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Interaction: age*education  / e</a:t>
            </a:r>
            <a:r>
              <a:rPr lang="fr-CA" sz="1400" dirty="0" err="1">
                <a:solidFill>
                  <a:schemeClr val="tx1"/>
                </a:solidFill>
              </a:rPr>
              <a:t>ducation</a:t>
            </a:r>
            <a:r>
              <a:rPr lang="fr-CA" sz="1400" dirty="0">
                <a:solidFill>
                  <a:schemeClr val="tx1"/>
                </a:solidFill>
              </a:rPr>
              <a:t>*immigrant</a:t>
            </a:r>
          </a:p>
          <a:p>
            <a:pPr algn="ctr"/>
            <a:endParaRPr lang="fr-CA" sz="1600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635896" y="2633210"/>
            <a:ext cx="504056" cy="1306861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80112" y="2656600"/>
            <a:ext cx="360040" cy="832801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39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81610"/>
              </p:ext>
            </p:extLst>
          </p:nvPr>
        </p:nvGraphicFramePr>
        <p:xfrm>
          <a:off x="539552" y="1135361"/>
          <a:ext cx="7854453" cy="5121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6711" y="6257057"/>
            <a:ext cx="3050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err="1"/>
              <a:t>Presence</a:t>
            </a:r>
            <a:r>
              <a:rPr lang="fr-CA" sz="1400" dirty="0"/>
              <a:t> of a </a:t>
            </a:r>
            <a:r>
              <a:rPr lang="fr-CA" sz="1400" dirty="0" err="1"/>
              <a:t>child</a:t>
            </a:r>
            <a:r>
              <a:rPr lang="fr-CA" sz="1400" dirty="0"/>
              <a:t> </a:t>
            </a:r>
            <a:r>
              <a:rPr lang="fr-CA" sz="1400" dirty="0" err="1"/>
              <a:t>age</a:t>
            </a:r>
            <a:r>
              <a:rPr lang="fr-CA" sz="1400" dirty="0"/>
              <a:t> 0-4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53752"/>
            <a:ext cx="7128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399"/>
                </a:solidFill>
                <a:latin typeface="Arial" pitchFamily="34" charset="0"/>
                <a:ea typeface="+mj-ea"/>
                <a:cs typeface="Arial" pitchFamily="34" charset="0"/>
              </a:rPr>
              <a:t>Steeper gradient of education for females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399"/>
                </a:solidFill>
                <a:latin typeface="Arial" pitchFamily="34" charset="0"/>
                <a:ea typeface="+mj-ea"/>
                <a:cs typeface="Arial" pitchFamily="34" charset="0"/>
              </a:rPr>
              <a:t>There is an interaction between LFP and fertility</a:t>
            </a:r>
          </a:p>
        </p:txBody>
      </p:sp>
      <p:sp>
        <p:nvSpPr>
          <p:cNvPr id="2" name="TextBox 1"/>
          <p:cNvSpPr txBox="1"/>
          <p:nvPr/>
        </p:nvSpPr>
        <p:spPr>
          <a:xfrm rot="10800000">
            <a:off x="2699792" y="630766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C00000"/>
                </a:solidFill>
              </a:rPr>
              <a:t>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9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503635"/>
              </p:ext>
            </p:extLst>
          </p:nvPr>
        </p:nvGraphicFramePr>
        <p:xfrm>
          <a:off x="467544" y="188640"/>
          <a:ext cx="82296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3" y="4005064"/>
            <a:ext cx="8142486" cy="2121099"/>
          </a:xfrm>
        </p:spPr>
        <p:txBody>
          <a:bodyPr/>
          <a:lstStyle/>
          <a:p>
            <a:r>
              <a:rPr lang="fr-CA" sz="2400" dirty="0" err="1"/>
              <a:t>Effect</a:t>
            </a:r>
            <a:r>
              <a:rPr lang="fr-CA" sz="2400" dirty="0"/>
              <a:t> of duration of </a:t>
            </a:r>
            <a:r>
              <a:rPr lang="fr-CA" sz="2400" dirty="0" err="1"/>
              <a:t>residence</a:t>
            </a:r>
            <a:endParaRPr lang="fr-CA" sz="2400" dirty="0"/>
          </a:p>
          <a:p>
            <a:r>
              <a:rPr lang="fr-CA" sz="2400" dirty="0" err="1"/>
              <a:t>Having</a:t>
            </a:r>
            <a:r>
              <a:rPr lang="fr-CA" sz="2400" dirty="0"/>
              <a:t> a High </a:t>
            </a:r>
            <a:r>
              <a:rPr lang="fr-CA" sz="2400" dirty="0" err="1"/>
              <a:t>education</a:t>
            </a:r>
            <a:r>
              <a:rPr lang="fr-CA" sz="2400" dirty="0"/>
              <a:t> </a:t>
            </a:r>
            <a:r>
              <a:rPr lang="fr-CA" sz="2400" dirty="0" err="1"/>
              <a:t>level</a:t>
            </a:r>
            <a:r>
              <a:rPr lang="fr-CA" sz="2400" dirty="0"/>
              <a:t> has </a:t>
            </a:r>
            <a:r>
              <a:rPr lang="fr-CA" sz="2400" dirty="0" err="1"/>
              <a:t>less</a:t>
            </a:r>
            <a:r>
              <a:rPr lang="fr-CA" sz="2400" dirty="0"/>
              <a:t> </a:t>
            </a:r>
            <a:r>
              <a:rPr lang="fr-CA" sz="2400" dirty="0" err="1"/>
              <a:t>effect</a:t>
            </a:r>
            <a:r>
              <a:rPr lang="fr-CA" sz="2400" dirty="0"/>
              <a:t> for international immigrants</a:t>
            </a:r>
            <a:endParaRPr lang="en-US" sz="2400" dirty="0"/>
          </a:p>
          <a:p>
            <a:r>
              <a:rPr lang="fr-CA" sz="2400" dirty="0" err="1"/>
              <a:t>Education</a:t>
            </a:r>
            <a:r>
              <a:rPr lang="fr-CA" sz="2400" dirty="0"/>
              <a:t> gradient </a:t>
            </a:r>
            <a:r>
              <a:rPr lang="fr-CA" sz="2400" dirty="0" err="1"/>
              <a:t>stronger</a:t>
            </a:r>
            <a:r>
              <a:rPr lang="fr-CA" sz="2400" dirty="0"/>
              <a:t> for </a:t>
            </a:r>
            <a:r>
              <a:rPr lang="fr-CA" sz="2400" dirty="0" err="1"/>
              <a:t>females</a:t>
            </a:r>
            <a:endParaRPr lang="fr-CA" sz="2400" dirty="0"/>
          </a:p>
        </p:txBody>
      </p:sp>
      <p:sp>
        <p:nvSpPr>
          <p:cNvPr id="6" name="Oval 5"/>
          <p:cNvSpPr/>
          <p:nvPr/>
        </p:nvSpPr>
        <p:spPr>
          <a:xfrm>
            <a:off x="3293964" y="1052736"/>
            <a:ext cx="3366268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779912" y="1412776"/>
            <a:ext cx="2088232" cy="52362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91680" y="908720"/>
            <a:ext cx="0" cy="324036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0152" y="1167744"/>
            <a:ext cx="0" cy="173024"/>
          </a:xfrm>
          <a:prstGeom prst="straightConnector1">
            <a:avLst/>
          </a:prstGeom>
          <a:ln w="22225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5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332147"/>
              </p:ext>
            </p:extLst>
          </p:nvPr>
        </p:nvGraphicFramePr>
        <p:xfrm>
          <a:off x="684213" y="332656"/>
          <a:ext cx="7776219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26254" y="4214667"/>
            <a:ext cx="8142486" cy="2337123"/>
          </a:xfrm>
        </p:spPr>
        <p:txBody>
          <a:bodyPr/>
          <a:lstStyle/>
          <a:p>
            <a:r>
              <a:rPr lang="fr-CA" sz="2000" dirty="0"/>
              <a:t>International migrants have </a:t>
            </a:r>
            <a:r>
              <a:rPr lang="fr-CA" sz="2000" dirty="0" err="1"/>
              <a:t>lower</a:t>
            </a:r>
            <a:r>
              <a:rPr lang="fr-CA" sz="2000" dirty="0"/>
              <a:t> LFP </a:t>
            </a:r>
            <a:r>
              <a:rPr lang="fr-CA" sz="2000" dirty="0" err="1"/>
              <a:t>than</a:t>
            </a:r>
            <a:r>
              <a:rPr lang="fr-CA" sz="2000" dirty="0"/>
              <a:t> natives and </a:t>
            </a:r>
            <a:r>
              <a:rPr lang="fr-CA" sz="2000" dirty="0" err="1"/>
              <a:t>higher</a:t>
            </a:r>
            <a:r>
              <a:rPr lang="fr-CA" sz="2000" dirty="0"/>
              <a:t> </a:t>
            </a:r>
            <a:r>
              <a:rPr lang="fr-CA" sz="2000" dirty="0" err="1"/>
              <a:t>unemployment</a:t>
            </a:r>
            <a:endParaRPr lang="fr-CA" sz="2000" dirty="0"/>
          </a:p>
          <a:p>
            <a:pPr lvl="1"/>
            <a:r>
              <a:rPr lang="fr-CA" sz="2000" dirty="0" err="1"/>
              <a:t>Threshold</a:t>
            </a:r>
            <a:r>
              <a:rPr lang="fr-CA" sz="2000" dirty="0"/>
              <a:t> </a:t>
            </a:r>
            <a:r>
              <a:rPr lang="fr-CA" sz="2000" dirty="0" err="1"/>
              <a:t>effect</a:t>
            </a:r>
            <a:r>
              <a:rPr lang="fr-CA" sz="2000" dirty="0"/>
              <a:t> in duration of </a:t>
            </a:r>
            <a:r>
              <a:rPr lang="fr-CA" sz="2000" dirty="0" err="1"/>
              <a:t>residence</a:t>
            </a:r>
            <a:endParaRPr lang="fr-CA" sz="2000" dirty="0"/>
          </a:p>
          <a:p>
            <a:pPr lvl="1"/>
            <a:r>
              <a:rPr lang="fr-CA" sz="2000" dirty="0" err="1"/>
              <a:t>Threshold</a:t>
            </a:r>
            <a:r>
              <a:rPr lang="fr-CA" sz="2000" dirty="0"/>
              <a:t> </a:t>
            </a:r>
            <a:r>
              <a:rPr lang="fr-CA" sz="2000" dirty="0" err="1"/>
              <a:t>effect</a:t>
            </a:r>
            <a:r>
              <a:rPr lang="fr-CA" sz="2000" dirty="0"/>
              <a:t> in </a:t>
            </a:r>
            <a:r>
              <a:rPr lang="fr-CA" sz="2000" dirty="0" err="1"/>
              <a:t>education</a:t>
            </a:r>
            <a:r>
              <a:rPr lang="fr-CA" sz="2000" dirty="0"/>
              <a:t> </a:t>
            </a:r>
            <a:r>
              <a:rPr lang="fr-CA" sz="2000" dirty="0" err="1"/>
              <a:t>level</a:t>
            </a:r>
            <a:r>
              <a:rPr lang="fr-CA" sz="2000" dirty="0"/>
              <a:t> for international immigrants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35896" y="1484784"/>
            <a:ext cx="360040" cy="255165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15314" y="764704"/>
            <a:ext cx="120582" cy="608931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511955" y="1131018"/>
            <a:ext cx="120582" cy="608931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20263" y="1739949"/>
            <a:ext cx="344322" cy="111149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14194" y="1242167"/>
            <a:ext cx="120582" cy="608931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722502" y="1851098"/>
            <a:ext cx="344322" cy="111149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35896" y="836712"/>
            <a:ext cx="1084367" cy="79208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770536" y="1634900"/>
            <a:ext cx="1018376" cy="10504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21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6000" dirty="0"/>
              <a:t>Some preliminary results</a:t>
            </a:r>
          </a:p>
        </p:txBody>
      </p:sp>
    </p:spTree>
    <p:extLst>
      <p:ext uri="{BB962C8B-B14F-4D97-AF65-F5344CB8AC3E}">
        <p14:creationId xmlns:p14="http://schemas.microsoft.com/office/powerpoint/2010/main" val="529725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602769"/>
              </p:ext>
            </p:extLst>
          </p:nvPr>
        </p:nvGraphicFramePr>
        <p:xfrm>
          <a:off x="683568" y="548680"/>
          <a:ext cx="7992889" cy="3337340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199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247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Modules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Scenario 1 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Reference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Scenario 2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Immigration+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Scenario 3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Selection and integration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Labor force participation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Constant parameters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Constant parameters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Immigrants = Natives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Employment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Constant parameters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Constant parameters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Immigrants = Natives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0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Immigration level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Wittgenstein reference scenario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50% increase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Wittgenstein reference scenario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6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Immigration composition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Recent trends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Recent trends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More </a:t>
                      </a:r>
                      <a:r>
                        <a:rPr lang="fr-CA" sz="14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educated</a:t>
                      </a:r>
                      <a:endParaRPr lang="en-US" sz="1400" b="1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Shift 50% L→M</a:t>
                      </a:r>
                      <a:b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</a:br>
                      <a:r>
                        <a:rPr lang="en-US" sz="1400" b="1" i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Shift 50% M→H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407707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err="1"/>
              <a:t>Same</a:t>
            </a:r>
            <a:r>
              <a:rPr lang="fr-CA" dirty="0"/>
              <a:t> </a:t>
            </a:r>
            <a:r>
              <a:rPr lang="fr-CA" dirty="0" err="1"/>
              <a:t>assumptions</a:t>
            </a:r>
            <a:r>
              <a:rPr lang="fr-CA" dirty="0"/>
              <a:t> for </a:t>
            </a:r>
            <a:r>
              <a:rPr lang="fr-CA" dirty="0" err="1"/>
              <a:t>fertility</a:t>
            </a:r>
            <a:r>
              <a:rPr lang="fr-CA" dirty="0"/>
              <a:t>, </a:t>
            </a:r>
            <a:r>
              <a:rPr lang="fr-CA" dirty="0" err="1"/>
              <a:t>mortality</a:t>
            </a:r>
            <a:r>
              <a:rPr lang="fr-CA" dirty="0"/>
              <a:t>, </a:t>
            </a:r>
            <a:r>
              <a:rPr lang="fr-CA" dirty="0" err="1"/>
              <a:t>education</a:t>
            </a:r>
            <a:r>
              <a:rPr lang="fr-CA" dirty="0"/>
              <a:t> and </a:t>
            </a:r>
            <a:r>
              <a:rPr lang="fr-CA" dirty="0" err="1"/>
              <a:t>internal</a:t>
            </a:r>
            <a:r>
              <a:rPr lang="fr-CA" dirty="0"/>
              <a:t> migration for all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78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455613"/>
            <a:ext cx="8640960" cy="1143000"/>
          </a:xfrm>
        </p:spPr>
        <p:txBody>
          <a:bodyPr/>
          <a:lstStyle/>
          <a:p>
            <a:r>
              <a:rPr lang="fr-CA" sz="2600" dirty="0"/>
              <a:t>For the </a:t>
            </a:r>
            <a:r>
              <a:rPr lang="fr-CA" sz="2600" dirty="0" err="1"/>
              <a:t>next</a:t>
            </a:r>
            <a:r>
              <a:rPr lang="fr-CA" sz="2600" dirty="0"/>
              <a:t> </a:t>
            </a:r>
            <a:r>
              <a:rPr lang="fr-CA" sz="2600" dirty="0" err="1"/>
              <a:t>decades</a:t>
            </a:r>
            <a:r>
              <a:rPr lang="fr-CA" sz="2600" dirty="0"/>
              <a:t>, </a:t>
            </a:r>
            <a:r>
              <a:rPr lang="fr-CA" sz="2600" dirty="0" err="1"/>
              <a:t>better</a:t>
            </a:r>
            <a:r>
              <a:rPr lang="fr-CA" sz="2600" dirty="0"/>
              <a:t> </a:t>
            </a:r>
            <a:r>
              <a:rPr lang="fr-CA" sz="2600" dirty="0" err="1"/>
              <a:t>integration</a:t>
            </a:r>
            <a:r>
              <a:rPr lang="fr-CA" sz="2600" dirty="0"/>
              <a:t> or </a:t>
            </a:r>
            <a:r>
              <a:rPr lang="fr-CA" sz="2600" dirty="0" err="1"/>
              <a:t>increasing</a:t>
            </a:r>
            <a:r>
              <a:rPr lang="fr-CA" sz="2600" dirty="0"/>
              <a:t> immigration have </a:t>
            </a:r>
            <a:r>
              <a:rPr lang="fr-CA" sz="2600" dirty="0" err="1"/>
              <a:t>similar</a:t>
            </a:r>
            <a:r>
              <a:rPr lang="fr-CA" sz="2600" dirty="0"/>
              <a:t> </a:t>
            </a:r>
            <a:r>
              <a:rPr lang="fr-CA" sz="2600" dirty="0" err="1"/>
              <a:t>effect</a:t>
            </a:r>
            <a:r>
              <a:rPr lang="fr-CA" sz="2600" dirty="0"/>
              <a:t> on the </a:t>
            </a:r>
            <a:r>
              <a:rPr lang="fr-CA" sz="2600" dirty="0" err="1"/>
              <a:t>number</a:t>
            </a:r>
            <a:r>
              <a:rPr lang="fr-CA" sz="2600" dirty="0"/>
              <a:t> of </a:t>
            </a:r>
            <a:r>
              <a:rPr lang="fr-CA" sz="2600" dirty="0" err="1"/>
              <a:t>workers</a:t>
            </a:r>
            <a:endParaRPr lang="en-US" sz="2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757122"/>
              </p:ext>
            </p:extLst>
          </p:nvPr>
        </p:nvGraphicFramePr>
        <p:xfrm>
          <a:off x="684213" y="1600200"/>
          <a:ext cx="799782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706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But in terms of total employment rate, increasing immigration has no effect, while selection and integration may improve the situation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902598"/>
              </p:ext>
            </p:extLst>
          </p:nvPr>
        </p:nvGraphicFramePr>
        <p:xfrm>
          <a:off x="684213" y="1600200"/>
          <a:ext cx="799782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2872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200" dirty="0"/>
              <a:t>It </a:t>
            </a:r>
            <a:r>
              <a:rPr lang="fr-CA" sz="3200" dirty="0" err="1"/>
              <a:t>is</a:t>
            </a:r>
            <a:r>
              <a:rPr lang="fr-CA" sz="3200" dirty="0"/>
              <a:t> </a:t>
            </a:r>
            <a:r>
              <a:rPr lang="fr-CA" sz="3200" dirty="0" err="1"/>
              <a:t>even</a:t>
            </a:r>
            <a:r>
              <a:rPr lang="fr-CA" sz="3200" dirty="0"/>
              <a:t> more important to </a:t>
            </a:r>
            <a:r>
              <a:rPr lang="fr-CA" sz="3200" dirty="0" err="1"/>
              <a:t>fully</a:t>
            </a:r>
            <a:r>
              <a:rPr lang="fr-CA" sz="3200" dirty="0"/>
              <a:t> </a:t>
            </a:r>
            <a:r>
              <a:rPr lang="fr-CA" sz="3200" dirty="0" err="1"/>
              <a:t>integrate</a:t>
            </a:r>
            <a:r>
              <a:rPr lang="fr-CA" sz="3200" dirty="0"/>
              <a:t> immigrants </a:t>
            </a:r>
            <a:r>
              <a:rPr lang="fr-CA" sz="3200" dirty="0" err="1"/>
              <a:t>with</a:t>
            </a:r>
            <a:r>
              <a:rPr lang="fr-CA" sz="3200" dirty="0"/>
              <a:t> high </a:t>
            </a:r>
            <a:r>
              <a:rPr lang="fr-CA" sz="3200" dirty="0" err="1"/>
              <a:t>education</a:t>
            </a:r>
            <a:r>
              <a:rPr lang="fr-CA" sz="3200" dirty="0"/>
              <a:t> </a:t>
            </a:r>
            <a:r>
              <a:rPr lang="fr-CA" sz="3200" dirty="0" err="1"/>
              <a:t>level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266876"/>
              </p:ext>
            </p:extLst>
          </p:nvPr>
        </p:nvGraphicFramePr>
        <p:xfrm>
          <a:off x="684213" y="1600200"/>
          <a:ext cx="8208267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3324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188640"/>
            <a:ext cx="7997825" cy="1143000"/>
          </a:xfrm>
        </p:spPr>
        <p:txBody>
          <a:bodyPr/>
          <a:lstStyle/>
          <a:p>
            <a:r>
              <a:rPr lang="en-US" dirty="0"/>
              <a:t>Future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069160"/>
          </a:xfrm>
        </p:spPr>
        <p:txBody>
          <a:bodyPr/>
          <a:lstStyle/>
          <a:p>
            <a:r>
              <a:rPr lang="en-US" sz="2800" dirty="0"/>
              <a:t>Complete the model</a:t>
            </a:r>
          </a:p>
          <a:p>
            <a:pPr lvl="1"/>
            <a:r>
              <a:rPr lang="en-US" sz="2800" dirty="0"/>
              <a:t>Develop the internal migration module</a:t>
            </a:r>
          </a:p>
          <a:p>
            <a:pPr lvl="1"/>
            <a:r>
              <a:rPr lang="en-US" sz="2800" dirty="0"/>
              <a:t>Develop the </a:t>
            </a:r>
            <a:r>
              <a:rPr lang="en-US" sz="2800" dirty="0" err="1"/>
              <a:t>ethnocultural</a:t>
            </a:r>
            <a:r>
              <a:rPr lang="en-US" sz="2800" dirty="0"/>
              <a:t> modules</a:t>
            </a:r>
          </a:p>
          <a:p>
            <a:pPr lvl="1"/>
            <a:r>
              <a:rPr lang="en-US" sz="2800" dirty="0"/>
              <a:t>Add differentials for most demographic and socio-economic events</a:t>
            </a:r>
          </a:p>
          <a:p>
            <a:pPr lvl="1"/>
            <a:r>
              <a:rPr lang="en-US" sz="2800" dirty="0"/>
              <a:t>Implement other dimensions of economic indicators</a:t>
            </a:r>
          </a:p>
          <a:p>
            <a:pPr marL="342900" lvl="1" indent="-342900">
              <a:buFontTx/>
              <a:buChar char="•"/>
            </a:pPr>
            <a:r>
              <a:rPr lang="en-US" sz="2800" dirty="0" err="1"/>
              <a:t>Analyse</a:t>
            </a:r>
            <a:r>
              <a:rPr lang="en-US" sz="2800" dirty="0"/>
              <a:t> </a:t>
            </a:r>
            <a:r>
              <a:rPr lang="en-US" sz="2800" dirty="0" err="1"/>
              <a:t>spatio</a:t>
            </a:r>
            <a:r>
              <a:rPr lang="en-US" sz="2800" dirty="0"/>
              <a:t>-temporal trends and policies to develop more analytical scenarios</a:t>
            </a:r>
          </a:p>
        </p:txBody>
      </p:sp>
    </p:spTree>
    <p:extLst>
      <p:ext uri="{BB962C8B-B14F-4D97-AF65-F5344CB8AC3E}">
        <p14:creationId xmlns:p14="http://schemas.microsoft.com/office/powerpoint/2010/main" val="398380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556791"/>
            <a:ext cx="8352927" cy="4895469"/>
          </a:xfrm>
        </p:spPr>
        <p:txBody>
          <a:bodyPr/>
          <a:lstStyle/>
          <a:p>
            <a:pPr marL="0" indent="0">
              <a:buNone/>
            </a:pPr>
            <a:r>
              <a:rPr lang="fr-CA" sz="2800" i="1" dirty="0" err="1"/>
              <a:t>Partnership</a:t>
            </a:r>
            <a:r>
              <a:rPr lang="fr-CA" sz="2800" i="1" dirty="0"/>
              <a:t> </a:t>
            </a:r>
            <a:r>
              <a:rPr lang="fr-CA" sz="2800" i="1" dirty="0" err="1"/>
              <a:t>between</a:t>
            </a:r>
            <a:r>
              <a:rPr lang="fr-CA" sz="2800" i="1" dirty="0"/>
              <a:t> </a:t>
            </a:r>
          </a:p>
          <a:p>
            <a:r>
              <a:rPr lang="fr-CA" sz="2800" i="1" dirty="0"/>
              <a:t>IIASA</a:t>
            </a:r>
          </a:p>
          <a:p>
            <a:r>
              <a:rPr lang="fr-CA" sz="2800" i="1" dirty="0"/>
              <a:t>Joint </a:t>
            </a:r>
            <a:r>
              <a:rPr lang="fr-CA" sz="2800" i="1" dirty="0" err="1"/>
              <a:t>Research</a:t>
            </a:r>
            <a:r>
              <a:rPr lang="fr-CA" sz="2800" i="1" dirty="0"/>
              <a:t> Centre of the EC</a:t>
            </a:r>
          </a:p>
          <a:p>
            <a:pPr marL="0" indent="0">
              <a:buNone/>
            </a:pPr>
            <a:endParaRPr lang="fr-CA" sz="2800" i="1" dirty="0"/>
          </a:p>
          <a:p>
            <a:pPr marL="0" indent="0">
              <a:buNone/>
            </a:pPr>
            <a:r>
              <a:rPr lang="en-US" sz="2800" dirty="0"/>
              <a:t>Quantitative study of migration challenges arising from alternative scenarios in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the outmigration push factors in Africa and the Middle East,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the immigration pull factors in EU Member states and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the impact of the resulting migration streams into the EU member states. </a:t>
            </a:r>
            <a:endParaRPr lang="fr-CA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7505" y="188641"/>
            <a:ext cx="8424935" cy="77266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/>
              <a:t>Center of Expertise in Population and Migration (CEPAM) </a:t>
            </a:r>
          </a:p>
        </p:txBody>
      </p:sp>
    </p:spTree>
    <p:extLst>
      <p:ext uri="{BB962C8B-B14F-4D97-AF65-F5344CB8AC3E}">
        <p14:creationId xmlns:p14="http://schemas.microsoft.com/office/powerpoint/2010/main" val="1062697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			</a:t>
            </a:r>
            <a:r>
              <a:rPr lang="fr-CA" dirty="0" err="1"/>
              <a:t>Thank</a:t>
            </a:r>
            <a:r>
              <a:rPr lang="fr-CA" dirty="0"/>
              <a:t> </a:t>
            </a:r>
            <a:r>
              <a:rPr lang="fr-CA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6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CEPAM microsimulation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03506"/>
            <a:ext cx="7997825" cy="5221838"/>
          </a:xfrm>
        </p:spPr>
        <p:txBody>
          <a:bodyPr/>
          <a:lstStyle/>
          <a:p>
            <a:r>
              <a:rPr lang="en-US" altLang="fr-FR" sz="2000" dirty="0"/>
              <a:t>Core structure based on the LSD microsimulation model</a:t>
            </a:r>
          </a:p>
          <a:p>
            <a:endParaRPr lang="en-US" altLang="fr-FR" sz="1800" dirty="0"/>
          </a:p>
          <a:p>
            <a:endParaRPr lang="en-US" altLang="fr-FR" sz="1800" dirty="0"/>
          </a:p>
          <a:p>
            <a:endParaRPr lang="en-US" altLang="fr-FR" sz="1800" dirty="0"/>
          </a:p>
          <a:p>
            <a:pPr lvl="1"/>
            <a:r>
              <a:rPr lang="en-US" altLang="fr-FR" sz="1800" dirty="0"/>
              <a:t>Microsimulation model for developed nations with similar purposes</a:t>
            </a:r>
          </a:p>
          <a:p>
            <a:pPr lvl="1"/>
            <a:r>
              <a:rPr lang="en-US" altLang="fr-FR" sz="1800" dirty="0"/>
              <a:t>Lead by Alain Bélanger and supported by the Social Sciences and Humanities Research Council (</a:t>
            </a:r>
            <a:r>
              <a:rPr lang="en-US" altLang="fr-FR" sz="1800" i="1" dirty="0"/>
              <a:t>Immigration, Education Ethnocultural Diversity and the Future of Labor Force Composition</a:t>
            </a:r>
            <a:r>
              <a:rPr lang="en-US" altLang="fr-FR" sz="1800" dirty="0"/>
              <a:t>)</a:t>
            </a:r>
          </a:p>
          <a:p>
            <a:r>
              <a:rPr lang="en-US" altLang="fr-FR" sz="2000" dirty="0" err="1"/>
              <a:t>Modgen</a:t>
            </a:r>
            <a:r>
              <a:rPr lang="en-US" altLang="fr-FR" sz="2000" dirty="0"/>
              <a:t> language</a:t>
            </a:r>
          </a:p>
          <a:p>
            <a:pPr lvl="1"/>
            <a:r>
              <a:rPr lang="en-US" altLang="fr-FR" sz="1800" dirty="0"/>
              <a:t>Statistics Canada’s programming language for microsimulation</a:t>
            </a:r>
            <a:endParaRPr lang="en-CA" altLang="fr-FR" sz="1800" dirty="0"/>
          </a:p>
          <a:p>
            <a:r>
              <a:rPr lang="en-US" altLang="fr-FR" sz="2000" dirty="0"/>
              <a:t>Dynamic / Continuous time / Case- and event-based / Open / Stochastic (Monte Carlo)  </a:t>
            </a:r>
          </a:p>
          <a:p>
            <a:r>
              <a:rPr lang="fr-CA" altLang="fr-FR" sz="2000" dirty="0" err="1"/>
              <a:t>Geography</a:t>
            </a:r>
            <a:r>
              <a:rPr lang="fr-CA" altLang="fr-FR" sz="2000" dirty="0"/>
              <a:t>: 28 </a:t>
            </a:r>
            <a:r>
              <a:rPr lang="fr-CA" altLang="fr-FR" sz="2000" dirty="0" err="1"/>
              <a:t>European</a:t>
            </a:r>
            <a:r>
              <a:rPr lang="fr-CA" altLang="fr-FR" sz="2000" dirty="0"/>
              <a:t> Union </a:t>
            </a:r>
            <a:r>
              <a:rPr lang="fr-CA" altLang="fr-FR" sz="2000" dirty="0" err="1"/>
              <a:t>member</a:t>
            </a:r>
            <a:r>
              <a:rPr lang="fr-CA" altLang="fr-FR" sz="2000" dirty="0"/>
              <a:t> countries</a:t>
            </a:r>
          </a:p>
          <a:p>
            <a:r>
              <a:rPr lang="fr-CA" altLang="fr-FR" sz="2000" dirty="0"/>
              <a:t>Time </a:t>
            </a:r>
            <a:r>
              <a:rPr lang="fr-CA" altLang="fr-FR" sz="2000" dirty="0" err="1"/>
              <a:t>span</a:t>
            </a:r>
            <a:r>
              <a:rPr lang="fr-CA" altLang="fr-FR" sz="2000" dirty="0"/>
              <a:t>: 2010 - </a:t>
            </a:r>
            <a:endParaRPr lang="en-US" altLang="fr-FR" sz="2000" dirty="0"/>
          </a:p>
          <a:p>
            <a:pPr lvl="1"/>
            <a:endParaRPr lang="en-CA" altLang="fr-FR" sz="1600" dirty="0"/>
          </a:p>
          <a:p>
            <a:endParaRPr lang="en-US" dirty="0"/>
          </a:p>
        </p:txBody>
      </p:sp>
      <p:pic>
        <p:nvPicPr>
          <p:cNvPr id="4" name="Picture 5" descr="C:\Users\Belangera.PORT\Dropbox\LSD\LOGO, Poster, communiqués\LogoLSD\LogoLSD-RV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2880320" cy="79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88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CEPAM microsimulation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196752"/>
            <a:ext cx="7997825" cy="5328592"/>
          </a:xfrm>
        </p:spPr>
        <p:txBody>
          <a:bodyPr/>
          <a:lstStyle/>
          <a:p>
            <a:pPr marL="0" indent="0">
              <a:buNone/>
            </a:pPr>
            <a:r>
              <a:rPr lang="en-CA" altLang="fr-FR" sz="2400" dirty="0"/>
              <a:t>Variables: </a:t>
            </a:r>
          </a:p>
          <a:p>
            <a:r>
              <a:rPr lang="en-CA" altLang="fr-FR" sz="2000" dirty="0"/>
              <a:t>Demographic </a:t>
            </a:r>
          </a:p>
          <a:p>
            <a:pPr lvl="1"/>
            <a:r>
              <a:rPr lang="en-CA" altLang="fr-FR" sz="1600" dirty="0"/>
              <a:t> Age, Sex, Country of residence (28)</a:t>
            </a:r>
          </a:p>
          <a:p>
            <a:r>
              <a:rPr lang="en-CA" altLang="fr-FR" sz="2000" dirty="0"/>
              <a:t>Immigration and </a:t>
            </a:r>
            <a:r>
              <a:rPr lang="en-CA" altLang="fr-FR" sz="2000" dirty="0" err="1"/>
              <a:t>Ethnocultural</a:t>
            </a:r>
            <a:r>
              <a:rPr lang="en-CA" altLang="fr-FR" sz="2000" dirty="0"/>
              <a:t> variables</a:t>
            </a:r>
          </a:p>
          <a:p>
            <a:pPr lvl="1"/>
            <a:r>
              <a:rPr lang="en-CA" altLang="fr-FR" sz="1600" dirty="0"/>
              <a:t>Region of birth (Native + 11 regions)</a:t>
            </a:r>
          </a:p>
          <a:p>
            <a:pPr lvl="1"/>
            <a:r>
              <a:rPr lang="en-CA" altLang="fr-FR" sz="1600" dirty="0"/>
              <a:t>Generation status (G1, G1.5, G2+) </a:t>
            </a:r>
          </a:p>
          <a:p>
            <a:pPr lvl="1"/>
            <a:r>
              <a:rPr lang="en-CA" altLang="fr-FR" sz="1600" dirty="0"/>
              <a:t>Duration of residence (5)</a:t>
            </a:r>
          </a:p>
          <a:p>
            <a:pPr lvl="1"/>
            <a:r>
              <a:rPr lang="en-CA" altLang="fr-FR" sz="1600" dirty="0"/>
              <a:t>Religion (4)</a:t>
            </a:r>
          </a:p>
          <a:p>
            <a:pPr lvl="1"/>
            <a:r>
              <a:rPr lang="en-CA" altLang="fr-FR" sz="1600" dirty="0"/>
              <a:t>Language used at home (3)</a:t>
            </a:r>
          </a:p>
          <a:p>
            <a:r>
              <a:rPr lang="en-CA" altLang="fr-FR" sz="2000" dirty="0"/>
              <a:t>Socio-economic</a:t>
            </a:r>
          </a:p>
          <a:p>
            <a:pPr lvl="1"/>
            <a:r>
              <a:rPr lang="en-CA" altLang="fr-FR" sz="1600" dirty="0"/>
              <a:t>Education level + Education of the mother (3)</a:t>
            </a:r>
          </a:p>
          <a:p>
            <a:pPr lvl="1"/>
            <a:r>
              <a:rPr lang="en-CA" altLang="fr-FR" sz="1600" dirty="0"/>
              <a:t>Labor force participation (2)</a:t>
            </a:r>
          </a:p>
          <a:p>
            <a:pPr lvl="1"/>
            <a:r>
              <a:rPr lang="en-CA" altLang="fr-FR" sz="1600" dirty="0"/>
              <a:t>Employment (2)</a:t>
            </a:r>
          </a:p>
          <a:p>
            <a:pPr marL="0" indent="0">
              <a:buNone/>
            </a:pPr>
            <a:r>
              <a:rPr lang="en-CA" altLang="fr-FR" sz="2400" dirty="0"/>
              <a:t>Data sources: European Social Survey, European Labor Force Survey, Census 2011</a:t>
            </a:r>
          </a:p>
          <a:p>
            <a:pPr lvl="1"/>
            <a:endParaRPr lang="en-CA" altLang="fr-FR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9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CEPAM – Core Demographic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960240"/>
            <a:ext cx="7997825" cy="4709120"/>
          </a:xfrm>
        </p:spPr>
        <p:txBody>
          <a:bodyPr/>
          <a:lstStyle/>
          <a:p>
            <a:r>
              <a:rPr lang="en-CA" altLang="fr-FR" sz="2400" dirty="0"/>
              <a:t>Mortality (Age, Sex, Education, Year)</a:t>
            </a:r>
            <a:endParaRPr lang="en-US" altLang="fr-FR" dirty="0"/>
          </a:p>
          <a:p>
            <a:endParaRPr lang="fr-CA" altLang="fr-FR" sz="2400" dirty="0"/>
          </a:p>
          <a:p>
            <a:r>
              <a:rPr lang="fr-CA" altLang="fr-FR" sz="2400" dirty="0" err="1"/>
              <a:t>Fertility</a:t>
            </a:r>
            <a:r>
              <a:rPr lang="fr-CA" altLang="fr-FR" sz="2400" dirty="0"/>
              <a:t> (Age, </a:t>
            </a:r>
            <a:r>
              <a:rPr lang="fr-CA" altLang="fr-FR" sz="2400" dirty="0" err="1"/>
              <a:t>Sex</a:t>
            </a:r>
            <a:r>
              <a:rPr lang="fr-CA" altLang="fr-FR" sz="2400" dirty="0"/>
              <a:t>, </a:t>
            </a:r>
            <a:r>
              <a:rPr lang="fr-CA" altLang="fr-FR" sz="2400" dirty="0" err="1"/>
              <a:t>Education</a:t>
            </a:r>
            <a:r>
              <a:rPr lang="fr-CA" altLang="fr-FR" sz="2400" dirty="0"/>
              <a:t>, </a:t>
            </a:r>
            <a:r>
              <a:rPr lang="fr-CA" altLang="fr-FR" sz="2400" dirty="0" err="1"/>
              <a:t>Year</a:t>
            </a:r>
            <a:r>
              <a:rPr lang="fr-CA" altLang="fr-FR" sz="2400" dirty="0"/>
              <a:t>)</a:t>
            </a:r>
          </a:p>
          <a:p>
            <a:endParaRPr lang="fr-CA" altLang="fr-FR" sz="2400" dirty="0"/>
          </a:p>
          <a:p>
            <a:r>
              <a:rPr lang="fr-CA" altLang="fr-FR" sz="2400" dirty="0"/>
              <a:t>International migration (Composition, Size, Distribution)</a:t>
            </a:r>
          </a:p>
          <a:p>
            <a:endParaRPr lang="fr-CA" altLang="fr-FR" sz="2400" dirty="0"/>
          </a:p>
          <a:p>
            <a:r>
              <a:rPr lang="en-CA" altLang="fr-FR" sz="2400" dirty="0"/>
              <a:t>Internal Mobility (future)</a:t>
            </a:r>
          </a:p>
        </p:txBody>
      </p:sp>
    </p:spTree>
    <p:extLst>
      <p:ext uri="{BB962C8B-B14F-4D97-AF65-F5344CB8AC3E}">
        <p14:creationId xmlns:p14="http://schemas.microsoft.com/office/powerpoint/2010/main" val="28974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Education</a:t>
            </a:r>
            <a:r>
              <a:rPr lang="fr-CA" dirty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40768"/>
            <a:ext cx="8214494" cy="4785395"/>
          </a:xfrm>
        </p:spPr>
        <p:txBody>
          <a:bodyPr/>
          <a:lstStyle/>
          <a:p>
            <a:pPr marL="0" indent="0">
              <a:buNone/>
            </a:pPr>
            <a:r>
              <a:rPr lang="fr-CA" sz="2400" b="1" dirty="0" err="1"/>
              <a:t>Three-step</a:t>
            </a:r>
            <a:r>
              <a:rPr lang="fr-CA" sz="2400" b="1" dirty="0"/>
              <a:t> </a:t>
            </a:r>
            <a:r>
              <a:rPr lang="fr-CA" sz="2400" b="1" dirty="0" err="1"/>
              <a:t>modeling</a:t>
            </a:r>
            <a:endParaRPr lang="en-US" sz="2400" b="1" dirty="0"/>
          </a:p>
          <a:p>
            <a:pPr marL="0" indent="0">
              <a:buNone/>
            </a:pPr>
            <a:r>
              <a:rPr lang="en-US" sz="1800" dirty="0"/>
              <a:t>Applied to individuals with incomplete education paths: newborns, immigrants arrived during childhood and members of the base population under 25 years old</a:t>
            </a:r>
            <a:endParaRPr lang="fr-CA" sz="1800" dirty="0"/>
          </a:p>
          <a:p>
            <a:pPr marL="857250" lvl="1" indent="-457200">
              <a:buFont typeface="+mj-lt"/>
              <a:buAutoNum type="arabicPeriod"/>
            </a:pPr>
            <a:r>
              <a:rPr lang="en-US" sz="2400" i="1" dirty="0"/>
              <a:t>Setting up an education level</a:t>
            </a:r>
            <a:endParaRPr lang="en-US" sz="2400" dirty="0"/>
          </a:p>
          <a:p>
            <a:pPr marL="1257300" lvl="3" indent="0">
              <a:buNone/>
            </a:pPr>
            <a:r>
              <a:rPr lang="fr-CA" sz="1600" dirty="0" err="1"/>
              <a:t>When</a:t>
            </a:r>
            <a:r>
              <a:rPr lang="fr-CA" sz="1600" dirty="0"/>
              <a:t> the </a:t>
            </a:r>
            <a:r>
              <a:rPr lang="fr-CA" sz="1600" dirty="0" err="1"/>
              <a:t>individual</a:t>
            </a:r>
            <a:r>
              <a:rPr lang="fr-CA" sz="1600" dirty="0"/>
              <a:t> </a:t>
            </a:r>
            <a:r>
              <a:rPr lang="fr-CA" sz="1600" dirty="0" err="1"/>
              <a:t>is</a:t>
            </a:r>
            <a:r>
              <a:rPr lang="fr-CA" sz="1600" dirty="0"/>
              <a:t> </a:t>
            </a:r>
            <a:r>
              <a:rPr lang="fr-CA" sz="1600" dirty="0" err="1"/>
              <a:t>added</a:t>
            </a:r>
            <a:r>
              <a:rPr lang="fr-CA" sz="1600" dirty="0"/>
              <a:t> to the population, the </a:t>
            </a:r>
            <a:r>
              <a:rPr lang="fr-CA" sz="1600" dirty="0" err="1"/>
              <a:t>highest</a:t>
            </a:r>
            <a:r>
              <a:rPr lang="fr-CA" sz="1600" dirty="0"/>
              <a:t> </a:t>
            </a:r>
            <a:r>
              <a:rPr lang="fr-CA" sz="1600" dirty="0" err="1"/>
              <a:t>level</a:t>
            </a:r>
            <a:r>
              <a:rPr lang="fr-CA" sz="1600" dirty="0"/>
              <a:t> of </a:t>
            </a:r>
            <a:r>
              <a:rPr lang="fr-CA" sz="1600" dirty="0" err="1"/>
              <a:t>education</a:t>
            </a:r>
            <a:r>
              <a:rPr lang="fr-CA" sz="1600" dirty="0"/>
              <a:t> </a:t>
            </a:r>
            <a:r>
              <a:rPr lang="fr-CA" sz="1600" dirty="0" err="1"/>
              <a:t>that</a:t>
            </a:r>
            <a:r>
              <a:rPr lang="fr-CA" sz="1600" dirty="0"/>
              <a:t> </a:t>
            </a:r>
            <a:r>
              <a:rPr lang="fr-CA" sz="1600" dirty="0" err="1"/>
              <a:t>will</a:t>
            </a:r>
            <a:r>
              <a:rPr lang="fr-CA" sz="1600" dirty="0"/>
              <a:t> </a:t>
            </a:r>
            <a:r>
              <a:rPr lang="fr-CA" sz="1600" dirty="0" err="1"/>
              <a:t>be</a:t>
            </a:r>
            <a:r>
              <a:rPr lang="fr-CA" sz="1600" dirty="0"/>
              <a:t> </a:t>
            </a:r>
            <a:r>
              <a:rPr lang="fr-CA" sz="1600" dirty="0" err="1"/>
              <a:t>reached</a:t>
            </a:r>
            <a:r>
              <a:rPr lang="fr-CA" sz="1600" dirty="0"/>
              <a:t> in </a:t>
            </a:r>
            <a:r>
              <a:rPr lang="fr-CA" sz="1600" dirty="0" err="1"/>
              <a:t>his</a:t>
            </a:r>
            <a:r>
              <a:rPr lang="fr-CA" sz="1600" dirty="0"/>
              <a:t> </a:t>
            </a:r>
            <a:r>
              <a:rPr lang="fr-CA" sz="1600" dirty="0" err="1"/>
              <a:t>lifetime</a:t>
            </a:r>
            <a:r>
              <a:rPr lang="fr-CA" sz="1600" dirty="0"/>
              <a:t> </a:t>
            </a:r>
            <a:r>
              <a:rPr lang="fr-CA" sz="1600" dirty="0" err="1"/>
              <a:t>is</a:t>
            </a:r>
            <a:r>
              <a:rPr lang="fr-CA" sz="1600" dirty="0"/>
              <a:t> set in a latent variable</a:t>
            </a:r>
          </a:p>
          <a:p>
            <a:pPr marL="1543050" lvl="3" indent="-285750"/>
            <a:r>
              <a:rPr lang="fr-CA" sz="1600" dirty="0"/>
              <a:t>	</a:t>
            </a:r>
            <a:r>
              <a:rPr lang="fr-CA" sz="1600" dirty="0" err="1"/>
              <a:t>Probabilistically</a:t>
            </a:r>
            <a:r>
              <a:rPr lang="fr-CA" sz="1600" dirty="0"/>
              <a:t>, </a:t>
            </a:r>
            <a:r>
              <a:rPr lang="fr-CA" sz="1600" dirty="0" err="1"/>
              <a:t>according</a:t>
            </a:r>
            <a:r>
              <a:rPr lang="fr-CA" sz="1600" dirty="0"/>
              <a:t> to </a:t>
            </a:r>
            <a:r>
              <a:rPr lang="fr-CA" sz="1600" dirty="0" err="1"/>
              <a:t>individual</a:t>
            </a:r>
            <a:r>
              <a:rPr lang="fr-CA" sz="1600" dirty="0"/>
              <a:t> </a:t>
            </a:r>
            <a:r>
              <a:rPr lang="fr-CA" sz="1600" dirty="0" err="1"/>
              <a:t>characteristics</a:t>
            </a:r>
            <a:endParaRPr lang="fr-CA" sz="1600" dirty="0"/>
          </a:p>
          <a:p>
            <a:pPr marL="857250" lvl="1" indent="-457200">
              <a:buFont typeface="+mj-lt"/>
              <a:buAutoNum type="arabicPeriod"/>
            </a:pPr>
            <a:r>
              <a:rPr lang="en-US" sz="2400" i="1" dirty="0"/>
              <a:t>Schedule of education </a:t>
            </a:r>
          </a:p>
          <a:p>
            <a:pPr marL="1257300" lvl="3" indent="0">
              <a:buNone/>
            </a:pPr>
            <a:r>
              <a:rPr lang="en-US" sz="1600" dirty="0"/>
              <a:t>Country-specific distribution by age from Eurostat (2013-2014)</a:t>
            </a:r>
            <a:r>
              <a:rPr lang="fr-CA" sz="1600" dirty="0"/>
              <a:t>	</a:t>
            </a:r>
            <a:endParaRPr lang="en-US" sz="1600" dirty="0"/>
          </a:p>
          <a:p>
            <a:pPr marL="857250" lvl="1" indent="-457200">
              <a:buFont typeface="+mj-lt"/>
              <a:buAutoNum type="arabicPeriod"/>
            </a:pPr>
            <a:r>
              <a:rPr lang="en-US" sz="2400" i="1" dirty="0"/>
              <a:t>Simulation of life course</a:t>
            </a:r>
          </a:p>
          <a:p>
            <a:pPr marL="1257300" lvl="3" indent="0">
              <a:buNone/>
            </a:pPr>
            <a:r>
              <a:rPr lang="en-US" sz="1600" dirty="0"/>
              <a:t>If the individual survives until graduation age, the education state variable changes to reflect the appropriate educational attainment. A change in education immediately affects other events (fertility, labor force participation, employment, mortality)</a:t>
            </a: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803429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Education</a:t>
            </a:r>
            <a:r>
              <a:rPr lang="fr-CA" dirty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340768"/>
            <a:ext cx="7997825" cy="4525963"/>
          </a:xfrm>
        </p:spPr>
        <p:txBody>
          <a:bodyPr/>
          <a:lstStyle/>
          <a:p>
            <a:r>
              <a:rPr lang="fr-CA" sz="2400" dirty="0"/>
              <a:t>Multinomial </a:t>
            </a:r>
            <a:r>
              <a:rPr lang="fr-CA" sz="2400" dirty="0" err="1"/>
              <a:t>logit</a:t>
            </a:r>
            <a:endParaRPr lang="fr-CA" sz="2400" dirty="0"/>
          </a:p>
          <a:p>
            <a:pPr marL="457200" lvl="1" indent="0">
              <a:buNone/>
            </a:pPr>
            <a:r>
              <a:rPr lang="fr-CA" sz="2000" dirty="0">
                <a:ea typeface="+mn-ea"/>
              </a:rPr>
              <a:t>Population (</a:t>
            </a:r>
            <a:r>
              <a:rPr lang="fr-CA" sz="2000" dirty="0" err="1">
                <a:ea typeface="+mn-ea"/>
              </a:rPr>
              <a:t>pooled</a:t>
            </a:r>
            <a:r>
              <a:rPr lang="fr-CA" sz="2000" dirty="0">
                <a:ea typeface="+mn-ea"/>
              </a:rPr>
              <a:t> data of ESS) </a:t>
            </a:r>
          </a:p>
          <a:p>
            <a:pPr lvl="1"/>
            <a:r>
              <a:rPr lang="fr-CA" sz="1800" dirty="0">
                <a:ea typeface="+mn-ea"/>
              </a:rPr>
              <a:t>Born </a:t>
            </a:r>
            <a:r>
              <a:rPr lang="fr-CA" sz="1800" dirty="0" err="1">
                <a:ea typeface="+mn-ea"/>
              </a:rPr>
              <a:t>before</a:t>
            </a:r>
            <a:r>
              <a:rPr lang="fr-CA" sz="1800" dirty="0">
                <a:ea typeface="+mn-ea"/>
              </a:rPr>
              <a:t> 1990</a:t>
            </a:r>
          </a:p>
          <a:p>
            <a:pPr lvl="1"/>
            <a:r>
              <a:rPr lang="fr-CA" sz="1800" dirty="0">
                <a:ea typeface="+mn-ea"/>
              </a:rPr>
              <a:t>Born in EU/</a:t>
            </a:r>
            <a:r>
              <a:rPr lang="fr-CA" sz="1800" dirty="0" err="1">
                <a:ea typeface="+mn-ea"/>
              </a:rPr>
              <a:t>Immigrated</a:t>
            </a:r>
            <a:r>
              <a:rPr lang="fr-CA" sz="1800" dirty="0">
                <a:ea typeface="+mn-ea"/>
              </a:rPr>
              <a:t> </a:t>
            </a:r>
            <a:r>
              <a:rPr lang="fr-CA" sz="1800" dirty="0" err="1">
                <a:ea typeface="+mn-ea"/>
              </a:rPr>
              <a:t>before</a:t>
            </a:r>
            <a:r>
              <a:rPr lang="fr-CA" sz="1800" dirty="0">
                <a:ea typeface="+mn-ea"/>
              </a:rPr>
              <a:t> </a:t>
            </a:r>
            <a:r>
              <a:rPr lang="fr-CA" sz="1800" dirty="0" err="1">
                <a:ea typeface="+mn-ea"/>
              </a:rPr>
              <a:t>age</a:t>
            </a:r>
            <a:r>
              <a:rPr lang="fr-CA" sz="1800" dirty="0">
                <a:ea typeface="+mn-ea"/>
              </a:rPr>
              <a:t> 25  </a:t>
            </a:r>
          </a:p>
          <a:p>
            <a:pPr lvl="1"/>
            <a:r>
              <a:rPr lang="fr-CA" sz="1800" dirty="0" err="1">
                <a:ea typeface="+mn-ea"/>
              </a:rPr>
              <a:t>Stratified</a:t>
            </a:r>
            <a:r>
              <a:rPr lang="fr-CA" sz="1800" dirty="0">
                <a:ea typeface="+mn-ea"/>
              </a:rPr>
              <a:t> by </a:t>
            </a:r>
            <a:r>
              <a:rPr lang="fr-CA" sz="1800" dirty="0" err="1">
                <a:ea typeface="+mn-ea"/>
              </a:rPr>
              <a:t>gender</a:t>
            </a:r>
            <a:r>
              <a:rPr lang="fr-CA" sz="1800" dirty="0">
                <a:ea typeface="+mn-ea"/>
              </a:rPr>
              <a:t> and </a:t>
            </a:r>
            <a:r>
              <a:rPr lang="fr-CA" sz="1800" dirty="0" err="1">
                <a:ea typeface="+mn-ea"/>
              </a:rPr>
              <a:t>region</a:t>
            </a:r>
            <a:r>
              <a:rPr lang="fr-CA" sz="1800" dirty="0">
                <a:ea typeface="+mn-ea"/>
              </a:rPr>
              <a:t> (EU15/NMS13)</a:t>
            </a:r>
          </a:p>
          <a:p>
            <a:r>
              <a:rPr lang="fr-CA" sz="2400" dirty="0" err="1"/>
              <a:t>Two</a:t>
            </a:r>
            <a:r>
              <a:rPr lang="fr-CA" sz="2400" dirty="0"/>
              <a:t> </a:t>
            </a:r>
            <a:r>
              <a:rPr lang="fr-CA" sz="2400" dirty="0" err="1"/>
              <a:t>purposes</a:t>
            </a:r>
            <a:endParaRPr lang="fr-CA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To estimate differential for sociocultural variables in educational attainment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+mn-ea"/>
              </a:rPr>
              <a:t>To estimate the net cohort/country-specific trend </a:t>
            </a:r>
          </a:p>
          <a:p>
            <a:pPr marL="1314450" lvl="2" indent="-457200"/>
            <a:r>
              <a:rPr lang="en-US" sz="2000" dirty="0">
                <a:ea typeface="+mn-ea"/>
              </a:rPr>
              <a:t>Assumptions on educational attainment of future cohorts </a:t>
            </a:r>
          </a:p>
        </p:txBody>
      </p:sp>
    </p:spTree>
    <p:extLst>
      <p:ext uri="{BB962C8B-B14F-4D97-AF65-F5344CB8AC3E}">
        <p14:creationId xmlns:p14="http://schemas.microsoft.com/office/powerpoint/2010/main" val="3689148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611046"/>
              </p:ext>
            </p:extLst>
          </p:nvPr>
        </p:nvGraphicFramePr>
        <p:xfrm>
          <a:off x="539552" y="1124744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02358" y="476672"/>
            <a:ext cx="7997825" cy="9269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b="1" dirty="0" err="1"/>
              <a:t>Education</a:t>
            </a:r>
            <a:r>
              <a:rPr lang="fr-CA" sz="2400" b="1" dirty="0"/>
              <a:t> of the </a:t>
            </a:r>
            <a:r>
              <a:rPr lang="fr-CA" sz="2400" b="1" dirty="0" err="1"/>
              <a:t>mother</a:t>
            </a:r>
            <a:r>
              <a:rPr lang="fr-CA" sz="2400" b="1" dirty="0"/>
              <a:t> </a:t>
            </a:r>
            <a:r>
              <a:rPr lang="fr-CA" sz="2400" b="1" dirty="0" err="1"/>
              <a:t>is</a:t>
            </a:r>
            <a:r>
              <a:rPr lang="fr-CA" sz="2400" b="1" dirty="0"/>
              <a:t> the main </a:t>
            </a:r>
            <a:r>
              <a:rPr lang="fr-CA" sz="2400" b="1" dirty="0" err="1"/>
              <a:t>determinant</a:t>
            </a:r>
            <a:endParaRPr lang="en-US" sz="2400" b="1" dirty="0"/>
          </a:p>
        </p:txBody>
      </p:sp>
      <p:sp>
        <p:nvSpPr>
          <p:cNvPr id="2" name="Oval 1"/>
          <p:cNvSpPr/>
          <p:nvPr/>
        </p:nvSpPr>
        <p:spPr>
          <a:xfrm>
            <a:off x="6012160" y="1844824"/>
            <a:ext cx="2808312" cy="30243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b="1" dirty="0"/>
              <a:t>Most of the </a:t>
            </a:r>
            <a:r>
              <a:rPr lang="fr-CA" sz="2400" b="1" dirty="0" err="1"/>
              <a:t>improvement</a:t>
            </a:r>
            <a:r>
              <a:rPr lang="fr-CA" sz="2400" b="1" dirty="0"/>
              <a:t> in </a:t>
            </a:r>
            <a:r>
              <a:rPr lang="fr-CA" sz="2400" b="1" dirty="0" err="1"/>
              <a:t>education</a:t>
            </a:r>
            <a:r>
              <a:rPr lang="fr-CA" sz="2400" b="1" dirty="0"/>
              <a:t> for </a:t>
            </a:r>
            <a:r>
              <a:rPr lang="fr-CA" sz="2400" b="1" dirty="0" err="1"/>
              <a:t>younger</a:t>
            </a:r>
            <a:r>
              <a:rPr lang="fr-CA" sz="2400" b="1" dirty="0"/>
              <a:t> </a:t>
            </a:r>
            <a:r>
              <a:rPr lang="fr-CA" sz="2400" b="1" dirty="0" err="1"/>
              <a:t>cohorts</a:t>
            </a:r>
            <a:r>
              <a:rPr lang="fr-CA" sz="2400" b="1" dirty="0"/>
              <a:t> </a:t>
            </a:r>
            <a:r>
              <a:rPr lang="fr-CA" sz="2400" b="1" dirty="0" err="1"/>
              <a:t>is</a:t>
            </a:r>
            <a:r>
              <a:rPr lang="fr-CA" sz="2400" b="1" dirty="0"/>
              <a:t> </a:t>
            </a:r>
            <a:r>
              <a:rPr lang="fr-CA" sz="2400" b="1" dirty="0" err="1"/>
              <a:t>explained</a:t>
            </a:r>
            <a:r>
              <a:rPr lang="fr-CA" sz="2400" b="1" dirty="0"/>
              <a:t> by the </a:t>
            </a:r>
            <a:r>
              <a:rPr lang="fr-CA" sz="2400" b="1" dirty="0" err="1"/>
              <a:t>education</a:t>
            </a:r>
            <a:r>
              <a:rPr lang="fr-CA" sz="2400" b="1" dirty="0"/>
              <a:t> of the </a:t>
            </a:r>
            <a:r>
              <a:rPr lang="fr-CA" sz="2400" b="1" dirty="0" err="1"/>
              <a:t>mother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949554"/>
              </p:ext>
            </p:extLst>
          </p:nvPr>
        </p:nvGraphicFramePr>
        <p:xfrm>
          <a:off x="684213" y="1600200"/>
          <a:ext cx="799782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395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iiasa-pptx-template-dark-&amp;-light">
  <a:themeElements>
    <a:clrScheme name="iiasa-vers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iasa-version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iasa-light-version">
  <a:themeElements>
    <a:clrScheme name="iiasa-version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iasa-version4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asa-version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asa-version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asa-version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2ced4a37-c027-4e69-ba7e-fe6fdc13ba71" Revision="1" Stencil="System.MyShapes" StencilVersion="1.0"/>
</Control>
</file>

<file path=customXml/itemProps1.xml><?xml version="1.0" encoding="utf-8"?>
<ds:datastoreItem xmlns:ds="http://schemas.openxmlformats.org/officeDocument/2006/customXml" ds:itemID="{24F15DFB-B08D-403D-BCA7-785FD04AA20A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iiasa-pptx-template-dark-&amp;-light</Template>
  <TotalTime>23727</TotalTime>
  <Words>889</Words>
  <Application>Microsoft Office PowerPoint</Application>
  <PresentationFormat>On-screen Show (4:3)</PresentationFormat>
  <Paragraphs>167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MS PGothic</vt:lpstr>
      <vt:lpstr>Arial</vt:lpstr>
      <vt:lpstr>Arial Narrow</vt:lpstr>
      <vt:lpstr>Calibri</vt:lpstr>
      <vt:lpstr>iiasa-pptx-template-dark-&amp;-light</vt:lpstr>
      <vt:lpstr>iiasa-light-version</vt:lpstr>
      <vt:lpstr>Immigration, Diversity, Human Capital and the Future Labor Force of Developed Countries: the European Model </vt:lpstr>
      <vt:lpstr>Center of Expertise in Population and Migration (CEPAM) </vt:lpstr>
      <vt:lpstr>CEPAM microsimulation model</vt:lpstr>
      <vt:lpstr>CEPAM microsimulation model</vt:lpstr>
      <vt:lpstr>CEPAM – Core Demographic Modules</vt:lpstr>
      <vt:lpstr>Education module</vt:lpstr>
      <vt:lpstr>Education module</vt:lpstr>
      <vt:lpstr>Education of the mother is the main determinant</vt:lpstr>
      <vt:lpstr>Most of the improvement in education for younger cohorts is explained by the education of the mother</vt:lpstr>
      <vt:lpstr>Labour Force Participation and Employment modules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the next decades, better integration or increasing immigration have similar effect on the number of workers</vt:lpstr>
      <vt:lpstr>But in terms of total employment rate, increasing immigration has no effect, while selection and integration may improve the situation</vt:lpstr>
      <vt:lpstr>It is even more important to fully integrate immigrants with high education level</vt:lpstr>
      <vt:lpstr>Future Developments</vt:lpstr>
      <vt:lpstr>PowerPoint Presentation</vt:lpstr>
    </vt:vector>
  </TitlesOfParts>
  <Company>IIASA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teply</dc:creator>
  <cp:lastModifiedBy>Guillaume Marois</cp:lastModifiedBy>
  <cp:revision>407</cp:revision>
  <cp:lastPrinted>2017-04-11T08:32:03Z</cp:lastPrinted>
  <dcterms:created xsi:type="dcterms:W3CDTF">2012-04-11T12:26:19Z</dcterms:created>
  <dcterms:modified xsi:type="dcterms:W3CDTF">2018-03-05T07:44:05Z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\\pdrive\share\link\marois.pdrv\cepam\Marois\IMA\IMA_Marois.pptx</vt:lpwstr>
  </property>
</Properties>
</file>