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65" r:id="rId3"/>
    <p:sldId id="361" r:id="rId4"/>
    <p:sldId id="358" r:id="rId5"/>
    <p:sldId id="318" r:id="rId6"/>
    <p:sldId id="369" r:id="rId7"/>
    <p:sldId id="360" r:id="rId8"/>
    <p:sldId id="368" r:id="rId9"/>
    <p:sldId id="325" r:id="rId10"/>
    <p:sldId id="322" r:id="rId11"/>
    <p:sldId id="326" r:id="rId12"/>
    <p:sldId id="355" r:id="rId13"/>
    <p:sldId id="321" r:id="rId14"/>
    <p:sldId id="364" r:id="rId15"/>
    <p:sldId id="367" r:id="rId16"/>
    <p:sldId id="373" r:id="rId17"/>
    <p:sldId id="350" r:id="rId18"/>
    <p:sldId id="370" r:id="rId19"/>
    <p:sldId id="362" r:id="rId20"/>
    <p:sldId id="377" r:id="rId21"/>
    <p:sldId id="371" r:id="rId22"/>
    <p:sldId id="378" r:id="rId23"/>
    <p:sldId id="372" r:id="rId24"/>
    <p:sldId id="379" r:id="rId25"/>
    <p:sldId id="363" r:id="rId26"/>
    <p:sldId id="374" r:id="rId27"/>
    <p:sldId id="375" r:id="rId28"/>
    <p:sldId id="376" r:id="rId29"/>
    <p:sldId id="338" r:id="rId30"/>
    <p:sldId id="339" r:id="rId31"/>
    <p:sldId id="34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DB950C-BD15-430E-A7DB-350ED7C6DCFE}">
          <p14:sldIdLst>
            <p14:sldId id="256"/>
            <p14:sldId id="365"/>
            <p14:sldId id="361"/>
            <p14:sldId id="358"/>
            <p14:sldId id="318"/>
            <p14:sldId id="369"/>
            <p14:sldId id="360"/>
            <p14:sldId id="368"/>
            <p14:sldId id="325"/>
            <p14:sldId id="322"/>
            <p14:sldId id="326"/>
            <p14:sldId id="355"/>
            <p14:sldId id="321"/>
            <p14:sldId id="364"/>
            <p14:sldId id="367"/>
            <p14:sldId id="373"/>
            <p14:sldId id="350"/>
            <p14:sldId id="370"/>
            <p14:sldId id="362"/>
            <p14:sldId id="377"/>
            <p14:sldId id="371"/>
            <p14:sldId id="378"/>
            <p14:sldId id="372"/>
            <p14:sldId id="379"/>
            <p14:sldId id="363"/>
            <p14:sldId id="374"/>
            <p14:sldId id="375"/>
            <p14:sldId id="376"/>
            <p14:sldId id="338"/>
            <p14:sldId id="339"/>
          </p14:sldIdLst>
        </p14:section>
        <p14:section name="Untitled Section" id="{F29772CB-3094-45A3-9758-A383FBCE79EC}">
          <p14:sldIdLst>
            <p14:sldId id="3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0261" autoAdjust="0"/>
  </p:normalViewPr>
  <p:slideViewPr>
    <p:cSldViewPr snapToGrid="0">
      <p:cViewPr varScale="1">
        <p:scale>
          <a:sx n="86" d="100"/>
          <a:sy n="86" d="100"/>
        </p:scale>
        <p:origin x="1530" y="60"/>
      </p:cViewPr>
      <p:guideLst/>
    </p:cSldViewPr>
  </p:slideViewPr>
  <p:notesTextViewPr>
    <p:cViewPr>
      <p:scale>
        <a:sx n="1" d="1"/>
        <a:sy n="1" d="1"/>
      </p:scale>
      <p:origin x="0" y="0"/>
    </p:cViewPr>
  </p:notesTextViewPr>
  <p:notesViewPr>
    <p:cSldViewPr snapToGrid="0">
      <p:cViewPr varScale="1">
        <p:scale>
          <a:sx n="87" d="100"/>
          <a:sy n="87" d="100"/>
        </p:scale>
        <p:origin x="23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RD1\Desktop\water_inf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RD1\Desktop\LUC%20(Autosave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[water_info.xlsx]Sheet5!PivotTable2</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stacked"/>
        <c:varyColors val="0"/>
        <c:ser>
          <c:idx val="0"/>
          <c:order val="0"/>
          <c:tx>
            <c:strRef>
              <c:f>Sheet5!$B$5:$B$6</c:f>
              <c:strCache>
                <c:ptCount val="1"/>
                <c:pt idx="0">
                  <c:v>Domestic</c:v>
                </c:pt>
              </c:strCache>
            </c:strRef>
          </c:tx>
          <c:spPr>
            <a:solidFill>
              <a:schemeClr val="accent1"/>
            </a:solidFill>
            <a:ln>
              <a:noFill/>
            </a:ln>
            <a:effectLst/>
          </c:spPr>
          <c:invertIfNegative val="0"/>
          <c:cat>
            <c:multiLvlStrRef>
              <c:f>Sheet5!$A$7:$A$19</c:f>
              <c:multiLvlStrCache>
                <c:ptCount val="9"/>
                <c:lvl>
                  <c:pt idx="0">
                    <c:v>SSP1</c:v>
                  </c:pt>
                  <c:pt idx="1">
                    <c:v>SSP2</c:v>
                  </c:pt>
                  <c:pt idx="2">
                    <c:v>SSP3</c:v>
                  </c:pt>
                  <c:pt idx="3">
                    <c:v>SSP1</c:v>
                  </c:pt>
                  <c:pt idx="4">
                    <c:v>SSP2</c:v>
                  </c:pt>
                  <c:pt idx="5">
                    <c:v>SSP3</c:v>
                  </c:pt>
                  <c:pt idx="6">
                    <c:v>SSP1</c:v>
                  </c:pt>
                  <c:pt idx="7">
                    <c:v>SSP2</c:v>
                  </c:pt>
                  <c:pt idx="8">
                    <c:v>SSP3</c:v>
                  </c:pt>
                </c:lvl>
                <c:lvl>
                  <c:pt idx="0">
                    <c:v>2000</c:v>
                  </c:pt>
                  <c:pt idx="3">
                    <c:v>2030</c:v>
                  </c:pt>
                  <c:pt idx="6">
                    <c:v>2050</c:v>
                  </c:pt>
                </c:lvl>
              </c:multiLvlStrCache>
            </c:multiLvlStrRef>
          </c:cat>
          <c:val>
            <c:numRef>
              <c:f>Sheet5!$B$7:$B$19</c:f>
              <c:numCache>
                <c:formatCode>_(* #,##0.00_);_(* \(#,##0.00\);_(* "-"??_);_(@_)</c:formatCode>
                <c:ptCount val="9"/>
                <c:pt idx="0">
                  <c:v>1.2212921125631664</c:v>
                </c:pt>
                <c:pt idx="1">
                  <c:v>1.2212921125631664</c:v>
                </c:pt>
                <c:pt idx="2">
                  <c:v>1.2518243595831857</c:v>
                </c:pt>
                <c:pt idx="3">
                  <c:v>2.3517093567441498</c:v>
                </c:pt>
                <c:pt idx="4">
                  <c:v>2.382140239031727</c:v>
                </c:pt>
                <c:pt idx="5">
                  <c:v>2.4486648193804856</c:v>
                </c:pt>
                <c:pt idx="6">
                  <c:v>3.9346960437000389</c:v>
                </c:pt>
                <c:pt idx="7">
                  <c:v>5.5560250763882815</c:v>
                </c:pt>
                <c:pt idx="8">
                  <c:v>8.4743064140514104</c:v>
                </c:pt>
              </c:numCache>
            </c:numRef>
          </c:val>
        </c:ser>
        <c:ser>
          <c:idx val="1"/>
          <c:order val="1"/>
          <c:tx>
            <c:strRef>
              <c:f>Sheet5!$C$5:$C$6</c:f>
              <c:strCache>
                <c:ptCount val="1"/>
                <c:pt idx="0">
                  <c:v>Industrial</c:v>
                </c:pt>
              </c:strCache>
            </c:strRef>
          </c:tx>
          <c:spPr>
            <a:solidFill>
              <a:schemeClr val="accent2"/>
            </a:solidFill>
            <a:ln>
              <a:noFill/>
            </a:ln>
            <a:effectLst/>
          </c:spPr>
          <c:invertIfNegative val="0"/>
          <c:cat>
            <c:multiLvlStrRef>
              <c:f>Sheet5!$A$7:$A$19</c:f>
              <c:multiLvlStrCache>
                <c:ptCount val="9"/>
                <c:lvl>
                  <c:pt idx="0">
                    <c:v>SSP1</c:v>
                  </c:pt>
                  <c:pt idx="1">
                    <c:v>SSP2</c:v>
                  </c:pt>
                  <c:pt idx="2">
                    <c:v>SSP3</c:v>
                  </c:pt>
                  <c:pt idx="3">
                    <c:v>SSP1</c:v>
                  </c:pt>
                  <c:pt idx="4">
                    <c:v>SSP2</c:v>
                  </c:pt>
                  <c:pt idx="5">
                    <c:v>SSP3</c:v>
                  </c:pt>
                  <c:pt idx="6">
                    <c:v>SSP1</c:v>
                  </c:pt>
                  <c:pt idx="7">
                    <c:v>SSP2</c:v>
                  </c:pt>
                  <c:pt idx="8">
                    <c:v>SSP3</c:v>
                  </c:pt>
                </c:lvl>
                <c:lvl>
                  <c:pt idx="0">
                    <c:v>2000</c:v>
                  </c:pt>
                  <c:pt idx="3">
                    <c:v>2030</c:v>
                  </c:pt>
                  <c:pt idx="6">
                    <c:v>2050</c:v>
                  </c:pt>
                </c:lvl>
              </c:multiLvlStrCache>
            </c:multiLvlStrRef>
          </c:cat>
          <c:val>
            <c:numRef>
              <c:f>Sheet5!$C$7:$C$19</c:f>
              <c:numCache>
                <c:formatCode>_(* #,##0.00_);_(* \(#,##0.00\);_(* "-"??_);_(@_)</c:formatCode>
                <c:ptCount val="9"/>
                <c:pt idx="0">
                  <c:v>0.34936203748120515</c:v>
                </c:pt>
                <c:pt idx="1">
                  <c:v>0.35511315417653766</c:v>
                </c:pt>
                <c:pt idx="2">
                  <c:v>0.36121079936252404</c:v>
                </c:pt>
                <c:pt idx="3">
                  <c:v>0.32181511375011135</c:v>
                </c:pt>
                <c:pt idx="4">
                  <c:v>0.34718792238878171</c:v>
                </c:pt>
                <c:pt idx="5">
                  <c:v>0.38235922938782119</c:v>
                </c:pt>
                <c:pt idx="6">
                  <c:v>0.3406767911177786</c:v>
                </c:pt>
                <c:pt idx="7">
                  <c:v>0.56802984253349886</c:v>
                </c:pt>
                <c:pt idx="8">
                  <c:v>1.0020192566746176</c:v>
                </c:pt>
              </c:numCache>
            </c:numRef>
          </c:val>
        </c:ser>
        <c:dLbls>
          <c:showLegendKey val="0"/>
          <c:showVal val="0"/>
          <c:showCatName val="0"/>
          <c:showSerName val="0"/>
          <c:showPercent val="0"/>
          <c:showBubbleSize val="0"/>
        </c:dLbls>
        <c:gapWidth val="219"/>
        <c:overlap val="100"/>
        <c:axId val="312233736"/>
        <c:axId val="313114016"/>
      </c:barChart>
      <c:catAx>
        <c:axId val="31223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14016"/>
        <c:crosses val="autoZero"/>
        <c:auto val="1"/>
        <c:lblAlgn val="ctr"/>
        <c:lblOffset val="100"/>
        <c:noMultiLvlLbl val="0"/>
      </c:catAx>
      <c:valAx>
        <c:axId val="31311401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233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[water_info.xlsx]Sheet2!PivotTable1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clustered"/>
        <c:varyColors val="0"/>
        <c:ser>
          <c:idx val="0"/>
          <c:order val="0"/>
          <c:tx>
            <c:strRef>
              <c:f>Sheet2!$B$4:$B$5</c:f>
              <c:strCache>
                <c:ptCount val="1"/>
                <c:pt idx="0">
                  <c:v>AgDem-Irrigation</c:v>
                </c:pt>
              </c:strCache>
            </c:strRef>
          </c:tx>
          <c:spPr>
            <a:solidFill>
              <a:schemeClr val="accent1"/>
            </a:solidFill>
            <a:ln>
              <a:noFill/>
            </a:ln>
            <a:effectLst/>
          </c:spPr>
          <c:invertIfNegative val="0"/>
          <c:cat>
            <c:strRef>
              <c:f>Sheet2!$A$6:$A$12</c:f>
              <c:strCache>
                <c:ptCount val="6"/>
                <c:pt idx="0">
                  <c:v>2000</c:v>
                </c:pt>
                <c:pt idx="1">
                  <c:v>2010</c:v>
                </c:pt>
                <c:pt idx="2">
                  <c:v>2020</c:v>
                </c:pt>
                <c:pt idx="3">
                  <c:v>2030</c:v>
                </c:pt>
                <c:pt idx="4">
                  <c:v>2040</c:v>
                </c:pt>
                <c:pt idx="5">
                  <c:v>2050</c:v>
                </c:pt>
              </c:strCache>
            </c:strRef>
          </c:cat>
          <c:val>
            <c:numRef>
              <c:f>Sheet2!$B$6:$B$12</c:f>
              <c:numCache>
                <c:formatCode>_(* #,##0.00_);_(* \(#,##0.00\);_(* "-"??_);_(@_)</c:formatCode>
                <c:ptCount val="6"/>
                <c:pt idx="0">
                  <c:v>1</c:v>
                </c:pt>
                <c:pt idx="1">
                  <c:v>1.0497893134210674</c:v>
                </c:pt>
                <c:pt idx="2">
                  <c:v>1.1427867257048923</c:v>
                </c:pt>
                <c:pt idx="3">
                  <c:v>1.2819659995480448</c:v>
                </c:pt>
                <c:pt idx="4">
                  <c:v>1.3811963757414218</c:v>
                </c:pt>
                <c:pt idx="5">
                  <c:v>1.4895748542933964</c:v>
                </c:pt>
              </c:numCache>
            </c:numRef>
          </c:val>
        </c:ser>
        <c:ser>
          <c:idx val="1"/>
          <c:order val="1"/>
          <c:tx>
            <c:strRef>
              <c:f>Sheet2!$C$4:$C$5</c:f>
              <c:strCache>
                <c:ptCount val="1"/>
                <c:pt idx="0">
                  <c:v>OtherUsersDem</c:v>
                </c:pt>
              </c:strCache>
            </c:strRef>
          </c:tx>
          <c:spPr>
            <a:solidFill>
              <a:schemeClr val="accent2"/>
            </a:solidFill>
            <a:ln>
              <a:noFill/>
            </a:ln>
            <a:effectLst/>
          </c:spPr>
          <c:invertIfNegative val="0"/>
          <c:cat>
            <c:strRef>
              <c:f>Sheet2!$A$6:$A$12</c:f>
              <c:strCache>
                <c:ptCount val="6"/>
                <c:pt idx="0">
                  <c:v>2000</c:v>
                </c:pt>
                <c:pt idx="1">
                  <c:v>2010</c:v>
                </c:pt>
                <c:pt idx="2">
                  <c:v>2020</c:v>
                </c:pt>
                <c:pt idx="3">
                  <c:v>2030</c:v>
                </c:pt>
                <c:pt idx="4">
                  <c:v>2040</c:v>
                </c:pt>
                <c:pt idx="5">
                  <c:v>2050</c:v>
                </c:pt>
              </c:strCache>
            </c:strRef>
          </c:cat>
          <c:val>
            <c:numRef>
              <c:f>Sheet2!$C$6:$C$12</c:f>
              <c:numCache>
                <c:formatCode>_(* #,##0.00_);_(* \(#,##0.00\);_(* "-"??_);_(@_)</c:formatCode>
                <c:ptCount val="6"/>
                <c:pt idx="0">
                  <c:v>1</c:v>
                </c:pt>
                <c:pt idx="1">
                  <c:v>1.0721293218290167</c:v>
                </c:pt>
                <c:pt idx="2">
                  <c:v>1.3155026242664094</c:v>
                </c:pt>
                <c:pt idx="3">
                  <c:v>1.7313619911111309</c:v>
                </c:pt>
                <c:pt idx="4">
                  <c:v>2.4512587802723944</c:v>
                </c:pt>
                <c:pt idx="5">
                  <c:v>3.884822671004811</c:v>
                </c:pt>
              </c:numCache>
            </c:numRef>
          </c:val>
        </c:ser>
        <c:dLbls>
          <c:showLegendKey val="0"/>
          <c:showVal val="0"/>
          <c:showCatName val="0"/>
          <c:showSerName val="0"/>
          <c:showPercent val="0"/>
          <c:showBubbleSize val="0"/>
        </c:dLbls>
        <c:gapWidth val="219"/>
        <c:axId val="316310368"/>
        <c:axId val="316310760"/>
      </c:barChart>
      <c:catAx>
        <c:axId val="31631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310760"/>
        <c:crosses val="autoZero"/>
        <c:auto val="1"/>
        <c:lblAlgn val="ctr"/>
        <c:lblOffset val="100"/>
        <c:noMultiLvlLbl val="0"/>
      </c:catAx>
      <c:valAx>
        <c:axId val="31631076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31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3"/>
              </a:solidFill>
              <a:ln w="19050">
                <a:solidFill>
                  <a:schemeClr val="lt1"/>
                </a:solidFill>
              </a:ln>
              <a:effectLst/>
            </c:spPr>
          </c:dPt>
          <c:dPt>
            <c:idx val="1"/>
            <c:bubble3D val="0"/>
            <c:spPr>
              <a:solidFill>
                <a:schemeClr val="accent6"/>
              </a:solidFill>
              <a:ln w="19050">
                <a:solidFill>
                  <a:schemeClr val="lt1"/>
                </a:solidFill>
              </a:ln>
              <a:effectLst/>
            </c:spPr>
          </c:dPt>
          <c:dPt>
            <c:idx val="2"/>
            <c:bubble3D val="0"/>
            <c:spPr>
              <a:pattFill prst="dkUpDiag">
                <a:fgClr>
                  <a:schemeClr val="accent5"/>
                </a:fgClr>
                <a:bgClr>
                  <a:schemeClr val="bg1"/>
                </a:bgClr>
              </a:pattFill>
              <a:ln w="19050">
                <a:solidFill>
                  <a:schemeClr val="lt1"/>
                </a:solidFill>
              </a:ln>
              <a:effectLst/>
            </c:spPr>
          </c:dPt>
          <c:dPt>
            <c:idx val="3"/>
            <c:bubble3D val="0"/>
            <c:spPr>
              <a:pattFill prst="pct90">
                <a:fgClr>
                  <a:schemeClr val="accent5"/>
                </a:fgClr>
                <a:bgClr>
                  <a:schemeClr val="bg1"/>
                </a:bgClr>
              </a:pattFill>
              <a:ln w="19050">
                <a:solidFill>
                  <a:schemeClr val="lt1"/>
                </a:solidFill>
              </a:ln>
              <a:effectLst/>
            </c:spPr>
          </c:dPt>
          <c:dPt>
            <c:idx val="4"/>
            <c:bubble3D val="0"/>
            <c:spPr>
              <a:solidFill>
                <a:schemeClr val="accent5"/>
              </a:solidFill>
              <a:ln w="19050">
                <a:solidFill>
                  <a:schemeClr val="lt1"/>
                </a:solidFill>
              </a:ln>
              <a:effectLst/>
            </c:spPr>
          </c:dPt>
          <c:cat>
            <c:strRef>
              <c:f>'Sheet2 (2)'!$H$3:$L$3</c:f>
              <c:strCache>
                <c:ptCount val="5"/>
                <c:pt idx="0">
                  <c:v>Domestic use Surfacewater</c:v>
                </c:pt>
                <c:pt idx="1">
                  <c:v>Industrial use Surfacewater</c:v>
                </c:pt>
                <c:pt idx="2">
                  <c:v>Irrig. Groundwater</c:v>
                </c:pt>
                <c:pt idx="3">
                  <c:v>Irrig. NonRenewable</c:v>
                </c:pt>
                <c:pt idx="4">
                  <c:v>Irrig. Surfacewater</c:v>
                </c:pt>
              </c:strCache>
            </c:strRef>
          </c:cat>
          <c:val>
            <c:numRef>
              <c:f>'Sheet2 (2)'!$H$4:$L$4</c:f>
              <c:numCache>
                <c:formatCode>_(* #,##0.00_);_(* \(#,##0.00\);_(* "-"??_);_(@_)</c:formatCode>
                <c:ptCount val="5"/>
                <c:pt idx="0">
                  <c:v>1.3940417452066649</c:v>
                </c:pt>
                <c:pt idx="1">
                  <c:v>2.0997011136075021</c:v>
                </c:pt>
                <c:pt idx="2" formatCode="General">
                  <c:v>1.0684954158482136</c:v>
                </c:pt>
                <c:pt idx="3" formatCode="General">
                  <c:v>4.5747816862089501E-2</c:v>
                </c:pt>
                <c:pt idx="4" formatCode="General">
                  <c:v>16.365711642040729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0927212108314473E-2"/>
          <c:y val="0.80629775662095082"/>
          <c:w val="0.97852536548873414"/>
          <c:h val="0.168505397151235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14088176321"/>
          <c:y val="2.3686158401184307E-2"/>
          <c:w val="0.82771954751221977"/>
          <c:h val="0.93486306439674316"/>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Sheet8!$I$49:$N$49</c:f>
              <c:numCache>
                <c:formatCode>General</c:formatCode>
                <c:ptCount val="6"/>
                <c:pt idx="0">
                  <c:v>2000</c:v>
                </c:pt>
                <c:pt idx="1">
                  <c:v>2010</c:v>
                </c:pt>
                <c:pt idx="2">
                  <c:v>2020</c:v>
                </c:pt>
                <c:pt idx="3">
                  <c:v>2030</c:v>
                </c:pt>
                <c:pt idx="4">
                  <c:v>2040</c:v>
                </c:pt>
                <c:pt idx="5">
                  <c:v>2050</c:v>
                </c:pt>
              </c:numCache>
            </c:numRef>
          </c:cat>
          <c:val>
            <c:numRef>
              <c:f>Sheet8!$I$103:$N$103</c:f>
              <c:numCache>
                <c:formatCode>General</c:formatCode>
                <c:ptCount val="6"/>
                <c:pt idx="0">
                  <c:v>-1118.6700571540021</c:v>
                </c:pt>
                <c:pt idx="1">
                  <c:v>-1926.9003429574987</c:v>
                </c:pt>
                <c:pt idx="2">
                  <c:v>-9179.4515955493916</c:v>
                </c:pt>
                <c:pt idx="3">
                  <c:v>-10841.222485139431</c:v>
                </c:pt>
                <c:pt idx="4">
                  <c:v>-11343.679046693671</c:v>
                </c:pt>
                <c:pt idx="5">
                  <c:v>-13453.974252794358</c:v>
                </c:pt>
              </c:numCache>
            </c:numRef>
          </c:val>
          <c:smooth val="0"/>
        </c:ser>
        <c:dLbls>
          <c:showLegendKey val="0"/>
          <c:showVal val="0"/>
          <c:showCatName val="0"/>
          <c:showSerName val="0"/>
          <c:showPercent val="0"/>
          <c:showBubbleSize val="0"/>
        </c:dLbls>
        <c:marker val="1"/>
        <c:smooth val="0"/>
        <c:axId val="313115976"/>
        <c:axId val="313116368"/>
      </c:lineChart>
      <c:catAx>
        <c:axId val="31311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16368"/>
        <c:crosses val="autoZero"/>
        <c:auto val="1"/>
        <c:lblAlgn val="ctr"/>
        <c:lblOffset val="100"/>
        <c:noMultiLvlLbl val="0"/>
      </c:catAx>
      <c:valAx>
        <c:axId val="313116368"/>
        <c:scaling>
          <c:orientation val="minMax"/>
          <c:min val="-1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115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DABF1D-CE34-4314-9F34-5031742AAA7B}" type="datetimeFigureOut">
              <a:rPr lang="en-US" smtClean="0"/>
              <a:t>18/01/17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CCEBB-FF30-4333-AAFA-C62E05CB5C10}" type="slidenum">
              <a:rPr lang="en-US" smtClean="0"/>
              <a:t>‹#›</a:t>
            </a:fld>
            <a:endParaRPr lang="en-US"/>
          </a:p>
        </p:txBody>
      </p:sp>
    </p:spTree>
    <p:extLst>
      <p:ext uri="{BB962C8B-B14F-4D97-AF65-F5344CB8AC3E}">
        <p14:creationId xmlns:p14="http://schemas.microsoft.com/office/powerpoint/2010/main" val="3147712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AA196-0830-41A0-BD2D-3C33493B63CF}" type="datetimeFigureOut">
              <a:rPr lang="en-US" smtClean="0"/>
              <a:t>18/01/17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D2E03-85C5-4F8B-A104-6B523C65F91C}" type="slidenum">
              <a:rPr lang="en-US" smtClean="0"/>
              <a:t>‹#›</a:t>
            </a:fld>
            <a:endParaRPr lang="en-US"/>
          </a:p>
        </p:txBody>
      </p:sp>
    </p:spTree>
    <p:extLst>
      <p:ext uri="{BB962C8B-B14F-4D97-AF65-F5344CB8AC3E}">
        <p14:creationId xmlns:p14="http://schemas.microsoft.com/office/powerpoint/2010/main" val="367398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0D2E03-85C5-4F8B-A104-6B523C65F91C}" type="slidenum">
              <a:rPr lang="en-US" smtClean="0"/>
              <a:t>9</a:t>
            </a:fld>
            <a:endParaRPr lang="en-US"/>
          </a:p>
        </p:txBody>
      </p:sp>
    </p:spTree>
    <p:extLst>
      <p:ext uri="{BB962C8B-B14F-4D97-AF65-F5344CB8AC3E}">
        <p14:creationId xmlns:p14="http://schemas.microsoft.com/office/powerpoint/2010/main" val="46770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3D7EC-AEFC-4777-9B52-D380248D8936}" type="slidenum">
              <a:rPr lang="en-US" smtClean="0"/>
              <a:pPr/>
              <a:t>12</a:t>
            </a:fld>
            <a:endParaRPr lang="en-US"/>
          </a:p>
        </p:txBody>
      </p:sp>
    </p:spTree>
    <p:extLst>
      <p:ext uri="{BB962C8B-B14F-4D97-AF65-F5344CB8AC3E}">
        <p14:creationId xmlns:p14="http://schemas.microsoft.com/office/powerpoint/2010/main" val="121333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9B6BE-7168-4059-B7A9-3C8CB5B8756A}" type="slidenum">
              <a:rPr lang="en-US"/>
              <a:pPr/>
              <a:t>14</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65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two basins, the SSPs and RCPs provide the context to define the regional specific change pathways, and it is expected that these scenarios can be refined (e.g. by including important regional factors) and improved (e.g. incorporating better information datasets) in collaboration with the stakeholders.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0D2E03-85C5-4F8B-A104-6B523C65F91C}" type="slidenum">
              <a:rPr lang="en-US" smtClean="0"/>
              <a:t>16</a:t>
            </a:fld>
            <a:endParaRPr lang="en-US"/>
          </a:p>
        </p:txBody>
      </p:sp>
    </p:spTree>
    <p:extLst>
      <p:ext uri="{BB962C8B-B14F-4D97-AF65-F5344CB8AC3E}">
        <p14:creationId xmlns:p14="http://schemas.microsoft.com/office/powerpoint/2010/main" val="136562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an econometric</a:t>
            </a:r>
            <a:r>
              <a:rPr lang="en-US" baseline="0" dirty="0" smtClean="0"/>
              <a:t> relationship of historic yield growth, investment in agriculture and GDP growth </a:t>
            </a:r>
            <a:endParaRPr lang="en-US" dirty="0"/>
          </a:p>
        </p:txBody>
      </p:sp>
      <p:sp>
        <p:nvSpPr>
          <p:cNvPr id="4" name="Slide Number Placeholder 3"/>
          <p:cNvSpPr>
            <a:spLocks noGrp="1"/>
          </p:cNvSpPr>
          <p:nvPr>
            <p:ph type="sldNum" sz="quarter" idx="10"/>
          </p:nvPr>
        </p:nvSpPr>
        <p:spPr/>
        <p:txBody>
          <a:bodyPr/>
          <a:lstStyle/>
          <a:p>
            <a:fld id="{080D2E03-85C5-4F8B-A104-6B523C65F91C}" type="slidenum">
              <a:rPr lang="en-US" smtClean="0"/>
              <a:t>18</a:t>
            </a:fld>
            <a:endParaRPr lang="en-US"/>
          </a:p>
        </p:txBody>
      </p:sp>
    </p:spTree>
    <p:extLst>
      <p:ext uri="{BB962C8B-B14F-4D97-AF65-F5344CB8AC3E}">
        <p14:creationId xmlns:p14="http://schemas.microsoft.com/office/powerpoint/2010/main" val="329992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a:t>
            </a:r>
            <a:r>
              <a:rPr lang="en-US" baseline="0" dirty="0" smtClean="0"/>
              <a:t> for water from other users:  SSP2 in results shown here but SSP3 has most significant increase in water demand, will be refined with stakeholders working in the sectors</a:t>
            </a:r>
            <a:endParaRPr lang="en-US" dirty="0"/>
          </a:p>
        </p:txBody>
      </p:sp>
      <p:sp>
        <p:nvSpPr>
          <p:cNvPr id="4" name="Slide Number Placeholder 3"/>
          <p:cNvSpPr>
            <a:spLocks noGrp="1"/>
          </p:cNvSpPr>
          <p:nvPr>
            <p:ph type="sldNum" sz="quarter" idx="10"/>
          </p:nvPr>
        </p:nvSpPr>
        <p:spPr/>
        <p:txBody>
          <a:bodyPr/>
          <a:lstStyle/>
          <a:p>
            <a:fld id="{080D2E03-85C5-4F8B-A104-6B523C65F91C}" type="slidenum">
              <a:rPr lang="en-US" smtClean="0"/>
              <a:t>19</a:t>
            </a:fld>
            <a:endParaRPr lang="en-US"/>
          </a:p>
        </p:txBody>
      </p:sp>
    </p:spTree>
    <p:extLst>
      <p:ext uri="{BB962C8B-B14F-4D97-AF65-F5344CB8AC3E}">
        <p14:creationId xmlns:p14="http://schemas.microsoft.com/office/powerpoint/2010/main" val="208160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D2E03-85C5-4F8B-A104-6B523C65F91C}" type="slidenum">
              <a:rPr lang="en-US" smtClean="0"/>
              <a:t>23</a:t>
            </a:fld>
            <a:endParaRPr lang="en-US"/>
          </a:p>
        </p:txBody>
      </p:sp>
    </p:spTree>
    <p:extLst>
      <p:ext uri="{BB962C8B-B14F-4D97-AF65-F5344CB8AC3E}">
        <p14:creationId xmlns:p14="http://schemas.microsoft.com/office/powerpoint/2010/main" val="44596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descr="entry-slide-title-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
        <p:nvSpPr>
          <p:cNvPr id="2" name="Title 1"/>
          <p:cNvSpPr>
            <a:spLocks noGrp="1"/>
          </p:cNvSpPr>
          <p:nvPr>
            <p:ph type="ctrTitle"/>
          </p:nvPr>
        </p:nvSpPr>
        <p:spPr>
          <a:xfrm>
            <a:off x="2506132" y="1122363"/>
            <a:ext cx="6324601" cy="2387600"/>
          </a:xfrm>
        </p:spPr>
        <p:txBody>
          <a:bodyPr anchor="b">
            <a:normAutofit/>
          </a:bodyPr>
          <a:lstStyle>
            <a:lvl1pPr algn="l">
              <a:defRPr sz="36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06132" y="3602038"/>
            <a:ext cx="6324601" cy="165576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 December 2017</a:t>
            </a:r>
            <a:endParaRPr lang="en-US"/>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a:t>
            </a:fld>
            <a:endParaRPr lang="en-US"/>
          </a:p>
        </p:txBody>
      </p:sp>
    </p:spTree>
    <p:extLst>
      <p:ext uri="{BB962C8B-B14F-4D97-AF65-F5344CB8AC3E}">
        <p14:creationId xmlns:p14="http://schemas.microsoft.com/office/powerpoint/2010/main" val="163260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a:t>
            </a:fld>
            <a:endParaRPr lang="en-US" dirty="0"/>
          </a:p>
        </p:txBody>
      </p:sp>
    </p:spTree>
    <p:extLst>
      <p:ext uri="{BB962C8B-B14F-4D97-AF65-F5344CB8AC3E}">
        <p14:creationId xmlns:p14="http://schemas.microsoft.com/office/powerpoint/2010/main" val="3726115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4 December 2017</a:t>
            </a:r>
            <a:endParaRPr lang="en-US" dirty="0"/>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a:t>
            </a:fld>
            <a:endParaRPr lang="en-US"/>
          </a:p>
        </p:txBody>
      </p:sp>
      <p:sp>
        <p:nvSpPr>
          <p:cNvPr id="7" name="Text Placeholder 6"/>
          <p:cNvSpPr>
            <a:spLocks noGrp="1"/>
          </p:cNvSpPr>
          <p:nvPr>
            <p:ph type="body" sz="quarter" idx="13"/>
          </p:nvPr>
        </p:nvSpPr>
        <p:spPr>
          <a:xfrm>
            <a:off x="628650" y="1828801"/>
            <a:ext cx="3796213" cy="42743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704556" y="1828801"/>
            <a:ext cx="3810794" cy="42743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213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 December 2017</a:t>
            </a:r>
            <a:endParaRPr lang="en-US" dirty="0"/>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a:t>
            </a:fld>
            <a:endParaRPr lang="en-US"/>
          </a:p>
        </p:txBody>
      </p:sp>
      <p:sp>
        <p:nvSpPr>
          <p:cNvPr id="7" name="Content Placeholder 6"/>
          <p:cNvSpPr>
            <a:spLocks noGrp="1"/>
          </p:cNvSpPr>
          <p:nvPr>
            <p:ph sz="quarter" idx="13"/>
          </p:nvPr>
        </p:nvSpPr>
        <p:spPr>
          <a:xfrm>
            <a:off x="628651" y="1828800"/>
            <a:ext cx="3788804" cy="42886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4"/>
          </p:nvPr>
        </p:nvSpPr>
        <p:spPr>
          <a:xfrm>
            <a:off x="4726546" y="1828800"/>
            <a:ext cx="3788804" cy="42886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02095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DEF62A-1D45-4CF6-A5D4-9B92227C9321}" type="datetime1">
              <a:rPr lang="en-US" smtClean="0"/>
              <a:t>18/01/17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A5DC65C-7309-4DDA-89E2-1B9BA90730C8}" type="slidenum">
              <a:rPr lang="en-US" smtClean="0"/>
              <a:pPr/>
              <a:t>‹#›</a:t>
            </a:fld>
            <a:endParaRPr lang="en-US"/>
          </a:p>
        </p:txBody>
      </p:sp>
    </p:spTree>
    <p:extLst>
      <p:ext uri="{BB962C8B-B14F-4D97-AF65-F5344CB8AC3E}">
        <p14:creationId xmlns:p14="http://schemas.microsoft.com/office/powerpoint/2010/main" val="34340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fld id="{ED48BFF5-1818-4A43-8788-D5DF608C3CC4}" type="datetime1">
              <a:rPr lang="fr-FR" smtClean="0">
                <a:solidFill>
                  <a:srgbClr val="1F497D">
                    <a:lumMod val="50000"/>
                  </a:srgbClr>
                </a:solidFill>
              </a:rPr>
              <a:t>17/01/2018</a:t>
            </a:fld>
            <a:endParaRPr lang="fr-FR">
              <a:solidFill>
                <a:srgbClr val="1F497D">
                  <a:lumMod val="50000"/>
                </a:srgbClr>
              </a:solidFill>
            </a:endParaRPr>
          </a:p>
        </p:txBody>
      </p:sp>
      <p:sp>
        <p:nvSpPr>
          <p:cNvPr id="11" name="Espace réservé du pied de page 10"/>
          <p:cNvSpPr>
            <a:spLocks noGrp="1"/>
          </p:cNvSpPr>
          <p:nvPr>
            <p:ph type="ftr" sz="quarter" idx="11"/>
          </p:nvPr>
        </p:nvSpPr>
        <p:spPr/>
        <p:txBody>
          <a:bodyPr/>
          <a:lstStyle/>
          <a:p>
            <a:r>
              <a:rPr lang="en-US" smtClean="0">
                <a:solidFill>
                  <a:srgbClr val="1F497D">
                    <a:lumMod val="50000"/>
                  </a:srgbClr>
                </a:solidFill>
              </a:rPr>
              <a:t>Name - Title</a:t>
            </a:r>
            <a:endParaRPr lang="fr-FR">
              <a:solidFill>
                <a:srgbClr val="1F497D">
                  <a:lumMod val="50000"/>
                </a:srgbClr>
              </a:solidFill>
            </a:endParaRPr>
          </a:p>
        </p:txBody>
      </p:sp>
      <p:sp>
        <p:nvSpPr>
          <p:cNvPr id="12" name="Espace réservé du numéro de diapositive 11"/>
          <p:cNvSpPr>
            <a:spLocks noGrp="1"/>
          </p:cNvSpPr>
          <p:nvPr>
            <p:ph type="sldNum" sz="quarter" idx="12"/>
          </p:nvPr>
        </p:nvSpPr>
        <p:spPr/>
        <p:txBody>
          <a:bodyPr/>
          <a:lstStyle/>
          <a:p>
            <a:fld id="{540F3499-EFCE-46EC-85C0-6CFE8073815D}" type="slidenum">
              <a:rPr lang="fr-FR" smtClean="0">
                <a:solidFill>
                  <a:srgbClr val="1F497D">
                    <a:lumMod val="50000"/>
                  </a:srgbClr>
                </a:solidFill>
              </a:rPr>
              <a:pPr/>
              <a:t>‹#›</a:t>
            </a:fld>
            <a:endParaRPr lang="fr-FR">
              <a:solidFill>
                <a:srgbClr val="1F497D">
                  <a:lumMod val="50000"/>
                </a:srgbClr>
              </a:solidFill>
            </a:endParaRPr>
          </a:p>
        </p:txBody>
      </p:sp>
      <p:sp>
        <p:nvSpPr>
          <p:cNvPr id="13" name="Titre 12"/>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433997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8" descr="entry-slide-content-light"/>
          <p:cNvPicPr>
            <a:picLocks noChangeAspect="1" noChangeArrowheads="1"/>
          </p:cNvPicPr>
          <p:nvPr userDrawn="1"/>
        </p:nvPicPr>
        <p:blipFill>
          <a:blip r:embed="rId8" cstate="screen">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0" y="1027907"/>
            <a:ext cx="9144000" cy="5825067"/>
          </a:xfrm>
          <a:prstGeom prst="rect">
            <a:avLst/>
          </a:prstGeom>
          <a:ln/>
          <a:effectLst>
            <a:outerShdw blurRad="50800" dist="50800" dir="5400000" algn="ctr" rotWithShape="0">
              <a:srgbClr val="000000">
                <a:alpha val="53000"/>
              </a:srgbClr>
            </a:outerShdw>
            <a:softEdge rad="0"/>
          </a:effectLst>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 December 2017</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palazzo@iiasa.ac.at Global Food Security Conference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BE72-BFB2-4DCD-AE6F-74C058E3833F}" type="slidenum">
              <a:rPr lang="en-US" smtClean="0"/>
              <a:t>‹#›</a:t>
            </a:fld>
            <a:endParaRPr lang="en-US"/>
          </a:p>
        </p:txBody>
      </p:sp>
      <p:sp>
        <p:nvSpPr>
          <p:cNvPr id="9" name="Rectangle 8"/>
          <p:cNvSpPr/>
          <p:nvPr userDrawn="1"/>
        </p:nvSpPr>
        <p:spPr>
          <a:xfrm flipH="1">
            <a:off x="163328" y="81411"/>
            <a:ext cx="1242138" cy="6229962"/>
          </a:xfrm>
          <a:prstGeom prst="rect">
            <a:avLst/>
          </a:prstGeom>
          <a:gradFill flip="none" rotWithShape="1">
            <a:gsLst>
              <a:gs pos="0">
                <a:schemeClr val="bg1"/>
              </a:gs>
              <a:gs pos="50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0498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7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3" panose="05040102010807070707" pitchFamily="18" charset="2"/>
        <a:buChar char=""/>
        <a:defRPr sz="23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3" panose="05040102010807070707" pitchFamily="18" charset="2"/>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3" panose="05040102010807070707" pitchFamily="18" charset="2"/>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
        <a:defRPr sz="1600" kern="1200">
          <a:solidFill>
            <a:srgbClr val="83A2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lazzo@iiasa.a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Future energy, food, and water trade-offs in </a:t>
            </a:r>
            <a:r>
              <a:rPr lang="en-US" b="1" dirty="0" smtClean="0"/>
              <a:t>the </a:t>
            </a:r>
            <a:r>
              <a:rPr lang="en-US" b="1" dirty="0"/>
              <a:t>Zambezi river basin: A model </a:t>
            </a:r>
            <a:r>
              <a:rPr lang="en-US" b="1" dirty="0" smtClean="0"/>
              <a:t>analysis of Zambia </a:t>
            </a:r>
            <a:r>
              <a:rPr lang="en-US" dirty="0"/>
              <a:t>	</a:t>
            </a:r>
          </a:p>
        </p:txBody>
      </p:sp>
      <p:sp>
        <p:nvSpPr>
          <p:cNvPr id="3" name="Subtitle 2"/>
          <p:cNvSpPr>
            <a:spLocks noGrp="1"/>
          </p:cNvSpPr>
          <p:nvPr>
            <p:ph type="subTitle" idx="1"/>
          </p:nvPr>
        </p:nvSpPr>
        <p:spPr>
          <a:xfrm>
            <a:off x="2506132" y="3772954"/>
            <a:ext cx="6418605" cy="2414904"/>
          </a:xfrm>
        </p:spPr>
        <p:txBody>
          <a:bodyPr>
            <a:normAutofit/>
          </a:bodyPr>
          <a:lstStyle/>
          <a:p>
            <a:r>
              <a:rPr lang="en-US" sz="2400" dirty="0" smtClean="0">
                <a:solidFill>
                  <a:schemeClr val="accent5">
                    <a:lumMod val="75000"/>
                  </a:schemeClr>
                </a:solidFill>
              </a:rPr>
              <a:t>Amanda Palazzo*</a:t>
            </a:r>
            <a:r>
              <a:rPr lang="en-US" sz="2400" baseline="30000" dirty="0" smtClean="0">
                <a:solidFill>
                  <a:schemeClr val="accent5">
                    <a:lumMod val="75000"/>
                  </a:schemeClr>
                </a:solidFill>
              </a:rPr>
              <a:t>1</a:t>
            </a:r>
            <a:r>
              <a:rPr lang="en-US" sz="2400" dirty="0" smtClean="0">
                <a:solidFill>
                  <a:schemeClr val="accent5">
                    <a:lumMod val="75000"/>
                  </a:schemeClr>
                </a:solidFill>
              </a:rPr>
              <a:t>, Petr Havlík</a:t>
            </a:r>
            <a:r>
              <a:rPr lang="en-US" sz="2400" baseline="30000" dirty="0" smtClean="0">
                <a:solidFill>
                  <a:schemeClr val="accent5">
                    <a:lumMod val="75000"/>
                  </a:schemeClr>
                </a:solidFill>
              </a:rPr>
              <a:t>1</a:t>
            </a:r>
            <a:r>
              <a:rPr lang="en-US" sz="2400" dirty="0" smtClean="0">
                <a:solidFill>
                  <a:schemeClr val="accent5">
                    <a:lumMod val="75000"/>
                  </a:schemeClr>
                </a:solidFill>
              </a:rPr>
              <a:t>, Michiel van Dijk</a:t>
            </a:r>
            <a:r>
              <a:rPr lang="en-US" sz="2400" baseline="30000" dirty="0" smtClean="0">
                <a:solidFill>
                  <a:schemeClr val="accent5">
                    <a:lumMod val="75000"/>
                  </a:schemeClr>
                </a:solidFill>
              </a:rPr>
              <a:t>1,2</a:t>
            </a:r>
            <a:endParaRPr lang="en-US" baseline="30000" dirty="0">
              <a:solidFill>
                <a:schemeClr val="accent5">
                  <a:lumMod val="75000"/>
                </a:schemeClr>
              </a:solidFill>
            </a:endParaRPr>
          </a:p>
          <a:p>
            <a:r>
              <a:rPr lang="en-US" sz="1600" dirty="0">
                <a:solidFill>
                  <a:schemeClr val="accent5">
                    <a:lumMod val="75000"/>
                  </a:schemeClr>
                </a:solidFill>
              </a:rPr>
              <a:t>1 Ecosystem </a:t>
            </a:r>
            <a:r>
              <a:rPr lang="en-US" sz="1600" dirty="0" smtClean="0">
                <a:solidFill>
                  <a:schemeClr val="accent5">
                    <a:lumMod val="75000"/>
                  </a:schemeClr>
                </a:solidFill>
              </a:rPr>
              <a:t>Services and </a:t>
            </a:r>
            <a:r>
              <a:rPr lang="en-US" sz="1600" dirty="0">
                <a:solidFill>
                  <a:schemeClr val="accent5">
                    <a:lumMod val="75000"/>
                  </a:schemeClr>
                </a:solidFill>
              </a:rPr>
              <a:t>Management program (IIASA, Austria)</a:t>
            </a:r>
          </a:p>
          <a:p>
            <a:r>
              <a:rPr lang="en-US" sz="1600" dirty="0">
                <a:solidFill>
                  <a:schemeClr val="accent5">
                    <a:lumMod val="75000"/>
                  </a:schemeClr>
                </a:solidFill>
              </a:rPr>
              <a:t>2 </a:t>
            </a:r>
            <a:r>
              <a:rPr lang="en-US" sz="1600" dirty="0" err="1">
                <a:solidFill>
                  <a:schemeClr val="accent5">
                    <a:lumMod val="75000"/>
                  </a:schemeClr>
                </a:solidFill>
              </a:rPr>
              <a:t>Wageningen</a:t>
            </a:r>
            <a:r>
              <a:rPr lang="en-US" sz="1600" dirty="0">
                <a:solidFill>
                  <a:schemeClr val="accent5">
                    <a:lumMod val="75000"/>
                  </a:schemeClr>
                </a:solidFill>
              </a:rPr>
              <a:t> Economic Research, </a:t>
            </a:r>
            <a:r>
              <a:rPr lang="en-US" sz="1600" dirty="0" smtClean="0">
                <a:solidFill>
                  <a:schemeClr val="accent5">
                    <a:lumMod val="75000"/>
                  </a:schemeClr>
                </a:solidFill>
              </a:rPr>
              <a:t>(Netherlands)</a:t>
            </a:r>
          </a:p>
          <a:p>
            <a:endParaRPr lang="en-US" dirty="0" smtClean="0">
              <a:solidFill>
                <a:schemeClr val="accent5">
                  <a:lumMod val="75000"/>
                </a:schemeClr>
              </a:solidFill>
            </a:endParaRPr>
          </a:p>
          <a:p>
            <a:r>
              <a:rPr lang="en-US" b="1" dirty="0" smtClean="0"/>
              <a:t>Global Food Security Conference | 3-6 December 2017</a:t>
            </a:r>
            <a:r>
              <a:rPr lang="en-US" i="1" dirty="0">
                <a:latin typeface="Calibri" pitchFamily="34" charset="0"/>
              </a:rPr>
              <a:t/>
            </a:r>
            <a:br>
              <a:rPr lang="en-US" i="1" dirty="0">
                <a:latin typeface="Calibri" pitchFamily="34" charset="0"/>
              </a:rPr>
            </a:br>
            <a:r>
              <a:rPr lang="en-US" sz="1800" i="1" dirty="0">
                <a:latin typeface="Calibri" pitchFamily="34" charset="0"/>
              </a:rPr>
              <a:t/>
            </a:r>
            <a:br>
              <a:rPr lang="en-US" sz="1800" i="1" dirty="0">
                <a:latin typeface="Calibri" pitchFamily="34" charset="0"/>
              </a:rPr>
            </a:br>
            <a:r>
              <a:rPr lang="en-US" sz="1800" i="1" dirty="0">
                <a:latin typeface="Calibri" pitchFamily="34" charset="0"/>
              </a:rPr>
              <a:t>* </a:t>
            </a:r>
            <a:r>
              <a:rPr lang="en-US" sz="1800" i="1" dirty="0" smtClean="0">
                <a:latin typeface="Calibri" pitchFamily="34" charset="0"/>
                <a:hlinkClick r:id="rId2"/>
              </a:rPr>
              <a:t>palazzo@iiasa.ac.at</a:t>
            </a:r>
            <a:r>
              <a:rPr lang="en-US" sz="1800" i="1" dirty="0" smtClean="0">
                <a:latin typeface="Calibri" pitchFamily="34" charset="0"/>
              </a:rPr>
              <a:t> </a:t>
            </a:r>
            <a:endParaRPr lang="en-US" sz="1800" i="1" dirty="0">
              <a:latin typeface="Calibri" pitchFamily="34" charset="0"/>
            </a:endParaRPr>
          </a:p>
          <a:p>
            <a:endParaRPr lang="en-US" dirty="0">
              <a:solidFill>
                <a:schemeClr val="accent5">
                  <a:lumMod val="75000"/>
                </a:schemeClr>
              </a:solidFill>
            </a:endParaRPr>
          </a:p>
        </p:txBody>
      </p:sp>
    </p:spTree>
    <p:extLst>
      <p:ext uri="{BB962C8B-B14F-4D97-AF65-F5344CB8AC3E}">
        <p14:creationId xmlns:p14="http://schemas.microsoft.com/office/powerpoint/2010/main" val="273648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Biosphere Management Model (GLOBIOM</a:t>
            </a:r>
            <a:r>
              <a:rPr lang="en-US" dirty="0" smtClean="0"/>
              <a:t>)</a:t>
            </a:r>
            <a:endParaRPr lang="en-US" dirty="0"/>
          </a:p>
        </p:txBody>
      </p:sp>
      <p:sp>
        <p:nvSpPr>
          <p:cNvPr id="3" name="Content Placeholder 2"/>
          <p:cNvSpPr>
            <a:spLocks noGrp="1"/>
          </p:cNvSpPr>
          <p:nvPr>
            <p:ph idx="1"/>
          </p:nvPr>
        </p:nvSpPr>
        <p:spPr>
          <a:xfrm>
            <a:off x="440642" y="1904334"/>
            <a:ext cx="7886700" cy="4351338"/>
          </a:xfrm>
        </p:spPr>
        <p:txBody>
          <a:bodyPr>
            <a:normAutofit fontScale="77500" lnSpcReduction="20000"/>
          </a:bodyPr>
          <a:lstStyle/>
          <a:p>
            <a:r>
              <a:rPr lang="en-US" dirty="0"/>
              <a:t>Global scale model based detailed spatial resolution (&gt;200k cells)</a:t>
            </a:r>
          </a:p>
          <a:p>
            <a:r>
              <a:rPr lang="en-US" dirty="0"/>
              <a:t>Partial equilibrium</a:t>
            </a:r>
          </a:p>
          <a:p>
            <a:pPr lvl="1"/>
            <a:r>
              <a:rPr lang="en-US" dirty="0"/>
              <a:t>Agricultural, wood and bioenergy markets</a:t>
            </a:r>
          </a:p>
          <a:p>
            <a:pPr lvl="1"/>
            <a:r>
              <a:rPr lang="en-US" dirty="0"/>
              <a:t>30 world regions </a:t>
            </a:r>
          </a:p>
          <a:p>
            <a:pPr lvl="1"/>
            <a:r>
              <a:rPr lang="en-US" dirty="0"/>
              <a:t>Bilateral trade flows based on spatial equilibrium approach</a:t>
            </a:r>
          </a:p>
          <a:p>
            <a:r>
              <a:rPr lang="en-US" dirty="0"/>
              <a:t>Bottom-up approach</a:t>
            </a:r>
          </a:p>
          <a:p>
            <a:pPr lvl="1"/>
            <a:r>
              <a:rPr lang="en-US" dirty="0"/>
              <a:t>Explicit description of production technologies a la Leontief</a:t>
            </a:r>
          </a:p>
          <a:p>
            <a:pPr lvl="1"/>
            <a:r>
              <a:rPr lang="en-US" dirty="0"/>
              <a:t>Technologies specified by production system and grid cell</a:t>
            </a:r>
          </a:p>
          <a:p>
            <a:r>
              <a:rPr lang="en-US" dirty="0"/>
              <a:t>Linear programming approach</a:t>
            </a:r>
          </a:p>
          <a:p>
            <a:pPr lvl="1"/>
            <a:r>
              <a:rPr lang="en-US" dirty="0"/>
              <a:t>Maximization of consumer + producer (incl. trade costs) surplus</a:t>
            </a:r>
          </a:p>
          <a:p>
            <a:pPr lvl="1"/>
            <a:r>
              <a:rPr lang="en-US" dirty="0"/>
              <a:t>Non linear expansion costs</a:t>
            </a:r>
          </a:p>
          <a:p>
            <a:pPr lvl="1"/>
            <a:r>
              <a:rPr lang="en-US" dirty="0"/>
              <a:t>Optimization constraints</a:t>
            </a:r>
          </a:p>
          <a:p>
            <a:r>
              <a:rPr lang="en-US" dirty="0"/>
              <a:t>Base year: 2000</a:t>
            </a:r>
          </a:p>
          <a:p>
            <a:r>
              <a:rPr lang="en-US" dirty="0"/>
              <a:t>Time step: 10 </a:t>
            </a:r>
            <a:r>
              <a:rPr lang="en-US" dirty="0" smtClean="0"/>
              <a:t>years </a:t>
            </a:r>
          </a:p>
          <a:p>
            <a:r>
              <a:rPr lang="en-US" dirty="0"/>
              <a:t>T</a:t>
            </a:r>
            <a:r>
              <a:rPr lang="en-US" dirty="0" smtClean="0"/>
              <a:t>ime </a:t>
            </a:r>
            <a:r>
              <a:rPr lang="en-US" dirty="0"/>
              <a:t>horizon: </a:t>
            </a:r>
            <a:r>
              <a:rPr lang="en-US" dirty="0" smtClean="0"/>
              <a:t>2030/2050, </a:t>
            </a:r>
            <a:r>
              <a:rPr lang="en-US" dirty="0"/>
              <a:t>but also 2100</a:t>
            </a:r>
          </a:p>
          <a:p>
            <a:endParaRPr lang="en-US" dirty="0"/>
          </a:p>
        </p:txBody>
      </p:sp>
      <p:pic>
        <p:nvPicPr>
          <p:cNvPr id="4" name="Picture 3"/>
          <p:cNvPicPr>
            <a:picLocks noChangeAspect="1"/>
          </p:cNvPicPr>
          <p:nvPr/>
        </p:nvPicPr>
        <p:blipFill>
          <a:blip r:embed="rId2"/>
          <a:stretch>
            <a:fillRect/>
          </a:stretch>
        </p:blipFill>
        <p:spPr>
          <a:xfrm>
            <a:off x="7269864" y="2267191"/>
            <a:ext cx="1617762" cy="1599167"/>
          </a:xfrm>
          <a:prstGeom prst="rect">
            <a:avLst/>
          </a:prstGeom>
        </p:spPr>
      </p:pic>
      <p:sp>
        <p:nvSpPr>
          <p:cNvPr id="5" name="Date Placeholder 4"/>
          <p:cNvSpPr>
            <a:spLocks noGrp="1"/>
          </p:cNvSpPr>
          <p:nvPr>
            <p:ph type="dt" sz="half" idx="10"/>
          </p:nvPr>
        </p:nvSpPr>
        <p:spPr/>
        <p:txBody>
          <a:bodyPr/>
          <a:lstStyle/>
          <a:p>
            <a:r>
              <a:rPr lang="en-US" smtClean="0"/>
              <a:t>4 December 2017</a:t>
            </a:r>
            <a:endParaRPr lang="en-US" dirty="0"/>
          </a:p>
        </p:txBody>
      </p:sp>
      <p:sp>
        <p:nvSpPr>
          <p:cNvPr id="6" name="Footer Placeholder 5"/>
          <p:cNvSpPr>
            <a:spLocks noGrp="1"/>
          </p:cNvSpPr>
          <p:nvPr>
            <p:ph type="ftr" sz="quarter" idx="11"/>
          </p:nvPr>
        </p:nvSpPr>
        <p:spPr/>
        <p:txBody>
          <a:bodyPr/>
          <a:lstStyle/>
          <a:p>
            <a:r>
              <a:rPr lang="en-US" smtClean="0"/>
              <a:t>palazzo@iiasa.ac.at Global Food Security Conference</a:t>
            </a:r>
            <a:endParaRPr lang="en-US" dirty="0"/>
          </a:p>
        </p:txBody>
      </p:sp>
      <p:sp>
        <p:nvSpPr>
          <p:cNvPr id="7" name="Slide Number Placeholder 6"/>
          <p:cNvSpPr>
            <a:spLocks noGrp="1"/>
          </p:cNvSpPr>
          <p:nvPr>
            <p:ph type="sldNum" sz="quarter" idx="12"/>
          </p:nvPr>
        </p:nvSpPr>
        <p:spPr/>
        <p:txBody>
          <a:bodyPr/>
          <a:lstStyle/>
          <a:p>
            <a:fld id="{D96CBE72-BFB2-4DCD-AE6F-74C058E3833F}" type="slidenum">
              <a:rPr lang="en-US" smtClean="0"/>
              <a:t>10</a:t>
            </a:fld>
            <a:endParaRPr lang="en-US" dirty="0"/>
          </a:p>
        </p:txBody>
      </p:sp>
    </p:spTree>
    <p:extLst>
      <p:ext uri="{BB962C8B-B14F-4D97-AF65-F5344CB8AC3E}">
        <p14:creationId xmlns:p14="http://schemas.microsoft.com/office/powerpoint/2010/main" val="409714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quawatersystems.co.uk/images/interface/banner-water.gif"/>
          <p:cNvPicPr>
            <a:picLocks noChangeAspect="1" noChangeArrowheads="1"/>
          </p:cNvPicPr>
          <p:nvPr/>
        </p:nvPicPr>
        <p:blipFill rotWithShape="1">
          <a:blip r:embed="rId2">
            <a:extLst>
              <a:ext uri="{28A0092B-C50C-407E-A947-70E740481C1C}">
                <a14:useLocalDpi xmlns:a14="http://schemas.microsoft.com/office/drawing/2010/main" val="0"/>
              </a:ext>
            </a:extLst>
          </a:blip>
          <a:srcRect l="937" r="212" b="36601"/>
          <a:stretch/>
        </p:blipFill>
        <p:spPr bwMode="auto">
          <a:xfrm>
            <a:off x="644979" y="5414786"/>
            <a:ext cx="6897168" cy="1449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5470"/>
          <a:stretch/>
        </p:blipFill>
        <p:spPr bwMode="auto">
          <a:xfrm>
            <a:off x="179512" y="5282747"/>
            <a:ext cx="7434643" cy="171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755" b="24803"/>
          <a:stretch/>
        </p:blipFill>
        <p:spPr bwMode="auto">
          <a:xfrm>
            <a:off x="170839" y="3715204"/>
            <a:ext cx="7434643" cy="156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412" b="47392"/>
          <a:stretch/>
        </p:blipFill>
        <p:spPr bwMode="auto">
          <a:xfrm>
            <a:off x="198325" y="2000551"/>
            <a:ext cx="7434643" cy="169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304"/>
          <a:stretch/>
        </p:blipFill>
        <p:spPr bwMode="auto">
          <a:xfrm>
            <a:off x="187524" y="9026"/>
            <a:ext cx="7434643" cy="137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405" b="70148"/>
          <a:stretch/>
        </p:blipFill>
        <p:spPr bwMode="auto">
          <a:xfrm>
            <a:off x="191325" y="1310078"/>
            <a:ext cx="7434643" cy="79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tretch>
            <a:fillRect/>
          </a:stretch>
        </p:blipFill>
        <p:spPr>
          <a:xfrm>
            <a:off x="7605482" y="585134"/>
            <a:ext cx="1617762" cy="1599167"/>
          </a:xfrm>
          <a:prstGeom prst="rect">
            <a:avLst/>
          </a:prstGeom>
        </p:spPr>
      </p:pic>
      <p:sp>
        <p:nvSpPr>
          <p:cNvPr id="2" name="Teardrop 1"/>
          <p:cNvSpPr/>
          <p:nvPr/>
        </p:nvSpPr>
        <p:spPr>
          <a:xfrm rot="18999515">
            <a:off x="7599971" y="5419986"/>
            <a:ext cx="1464010" cy="1381613"/>
          </a:xfrm>
          <a:prstGeom prst="teardrop">
            <a:avLst>
              <a:gd name="adj" fmla="val 105161"/>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wrap="square" rtlCol="0" anchor="ctr"/>
          <a:lstStyle/>
          <a:p>
            <a:pPr algn="ctr"/>
            <a:endParaRPr lang="en-US" dirty="0">
              <a:ln>
                <a:solidFill>
                  <a:schemeClr val="accent1">
                    <a:lumMod val="50000"/>
                  </a:schemeClr>
                </a:solidFill>
              </a:ln>
              <a:solidFill>
                <a:schemeClr val="tx1"/>
              </a:solidFill>
            </a:endParaRPr>
          </a:p>
        </p:txBody>
      </p:sp>
      <p:sp>
        <p:nvSpPr>
          <p:cNvPr id="3" name="TextBox 2"/>
          <p:cNvSpPr txBox="1"/>
          <p:nvPr/>
        </p:nvSpPr>
        <p:spPr>
          <a:xfrm>
            <a:off x="7479221" y="5624240"/>
            <a:ext cx="1705510" cy="1338828"/>
          </a:xfrm>
          <a:prstGeom prst="rect">
            <a:avLst/>
          </a:prstGeom>
          <a:noFill/>
        </p:spPr>
        <p:txBody>
          <a:bodyPr wrap="square" rtlCol="0">
            <a:spAutoFit/>
          </a:bodyPr>
          <a:lstStyle/>
          <a:p>
            <a:pPr algn="ctr"/>
            <a:r>
              <a:rPr lang="en-US" sz="900" b="1" dirty="0" smtClean="0">
                <a:latin typeface="Arial" panose="020B0604020202020204" pitchFamily="34" charset="0"/>
                <a:cs typeface="Arial" panose="020B0604020202020204" pitchFamily="34" charset="0"/>
              </a:rPr>
              <a:t> Water available for Agriculture </a:t>
            </a:r>
          </a:p>
          <a:p>
            <a:pPr algn="ctr"/>
            <a:r>
              <a:rPr lang="en-US" sz="900" dirty="0" smtClean="0">
                <a:latin typeface="Arial" panose="020B0604020202020204" pitchFamily="34" charset="0"/>
                <a:cs typeface="Arial" panose="020B0604020202020204" pitchFamily="34" charset="0"/>
              </a:rPr>
              <a:t>Share supplied by groundwater </a:t>
            </a:r>
          </a:p>
          <a:p>
            <a:pPr algn="ctr"/>
            <a:endParaRPr lang="en-US" sz="900" dirty="0" smtClean="0">
              <a:latin typeface="Arial" panose="020B0604020202020204" pitchFamily="34" charset="0"/>
              <a:cs typeface="Arial" panose="020B0604020202020204" pitchFamily="34" charset="0"/>
            </a:endParaRPr>
          </a:p>
          <a:p>
            <a:pPr algn="ctr"/>
            <a:r>
              <a:rPr lang="en-US" sz="900" dirty="0" smtClean="0">
                <a:latin typeface="Arial" panose="020B0604020202020204" pitchFamily="34" charset="0"/>
                <a:cs typeface="Arial" panose="020B0604020202020204" pitchFamily="34" charset="0"/>
              </a:rPr>
              <a:t>Share supplied by </a:t>
            </a:r>
          </a:p>
          <a:p>
            <a:pPr algn="ctr"/>
            <a:r>
              <a:rPr lang="en-US" sz="900" dirty="0">
                <a:latin typeface="Arial" panose="020B0604020202020204" pitchFamily="34" charset="0"/>
                <a:cs typeface="Arial" panose="020B0604020202020204" pitchFamily="34" charset="0"/>
              </a:rPr>
              <a:t>s</a:t>
            </a:r>
            <a:r>
              <a:rPr lang="en-US" sz="900" dirty="0" smtClean="0">
                <a:latin typeface="Arial" panose="020B0604020202020204" pitchFamily="34" charset="0"/>
                <a:cs typeface="Arial" panose="020B0604020202020204" pitchFamily="34" charset="0"/>
              </a:rPr>
              <a:t>urface water</a:t>
            </a:r>
          </a:p>
          <a:p>
            <a:endParaRPr lang="en-US" dirty="0"/>
          </a:p>
        </p:txBody>
      </p:sp>
      <p:sp>
        <p:nvSpPr>
          <p:cNvPr id="11" name="Teardrop 10"/>
          <p:cNvSpPr/>
          <p:nvPr/>
        </p:nvSpPr>
        <p:spPr>
          <a:xfrm rot="18999515">
            <a:off x="7662898" y="2361075"/>
            <a:ext cx="1464010" cy="1381613"/>
          </a:xfrm>
          <a:prstGeom prst="teardrop">
            <a:avLst>
              <a:gd name="adj" fmla="val 105161"/>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wrap="square" rtlCol="0" anchor="ctr"/>
          <a:lstStyle/>
          <a:p>
            <a:pPr algn="ctr"/>
            <a:endParaRPr lang="en-US" dirty="0">
              <a:ln>
                <a:solidFill>
                  <a:schemeClr val="accent1">
                    <a:lumMod val="50000"/>
                  </a:schemeClr>
                </a:solidFill>
              </a:ln>
              <a:solidFill>
                <a:schemeClr val="tx1"/>
              </a:solidFill>
            </a:endParaRPr>
          </a:p>
        </p:txBody>
      </p:sp>
      <p:sp>
        <p:nvSpPr>
          <p:cNvPr id="12" name="TextBox 11"/>
          <p:cNvSpPr txBox="1"/>
          <p:nvPr/>
        </p:nvSpPr>
        <p:spPr>
          <a:xfrm>
            <a:off x="7542147" y="2627926"/>
            <a:ext cx="1705510" cy="1338828"/>
          </a:xfrm>
          <a:prstGeom prst="rect">
            <a:avLst/>
          </a:prstGeom>
          <a:noFill/>
        </p:spPr>
        <p:txBody>
          <a:bodyPr wrap="square" rtlCol="0">
            <a:spAutoFit/>
          </a:bodyPr>
          <a:lstStyle/>
          <a:p>
            <a:pPr algn="ctr"/>
            <a:r>
              <a:rPr lang="en-US" sz="900" b="1" dirty="0" smtClean="0">
                <a:latin typeface="Arial" panose="020B0604020202020204" pitchFamily="34" charset="0"/>
                <a:cs typeface="Arial" panose="020B0604020202020204" pitchFamily="34" charset="0"/>
              </a:rPr>
              <a:t> Water demand by for Agriculture </a:t>
            </a:r>
          </a:p>
          <a:p>
            <a:pPr algn="ctr"/>
            <a:r>
              <a:rPr lang="en-US" sz="900" dirty="0" smtClean="0">
                <a:latin typeface="Arial" panose="020B0604020202020204" pitchFamily="34" charset="0"/>
                <a:cs typeface="Arial" panose="020B0604020202020204" pitchFamily="34" charset="0"/>
              </a:rPr>
              <a:t>Monthly water demand for crops by EPIC </a:t>
            </a:r>
          </a:p>
          <a:p>
            <a:pPr algn="ctr"/>
            <a:endParaRPr lang="en-US" sz="900" dirty="0" smtClean="0">
              <a:latin typeface="Arial" panose="020B0604020202020204" pitchFamily="34" charset="0"/>
              <a:cs typeface="Arial" panose="020B0604020202020204" pitchFamily="34" charset="0"/>
            </a:endParaRPr>
          </a:p>
          <a:p>
            <a:pPr algn="ctr"/>
            <a:r>
              <a:rPr lang="en-US" sz="900" dirty="0" smtClean="0">
                <a:latin typeface="Arial" panose="020B0604020202020204" pitchFamily="34" charset="0"/>
                <a:cs typeface="Arial" panose="020B0604020202020204" pitchFamily="34" charset="0"/>
              </a:rPr>
              <a:t>Irrigated/rainfed </a:t>
            </a:r>
          </a:p>
          <a:p>
            <a:pPr algn="ctr"/>
            <a:r>
              <a:rPr lang="en-US" sz="900" dirty="0" smtClean="0">
                <a:latin typeface="Arial" panose="020B0604020202020204" pitchFamily="34" charset="0"/>
                <a:cs typeface="Arial" panose="020B0604020202020204" pitchFamily="34" charset="0"/>
              </a:rPr>
              <a:t>crop yields</a:t>
            </a:r>
          </a:p>
          <a:p>
            <a:endParaRPr lang="en-US" dirty="0"/>
          </a:p>
        </p:txBody>
      </p:sp>
      <p:sp>
        <p:nvSpPr>
          <p:cNvPr id="13" name="Date Placeholder 12"/>
          <p:cNvSpPr>
            <a:spLocks noGrp="1"/>
          </p:cNvSpPr>
          <p:nvPr>
            <p:ph type="dt" sz="half" idx="10"/>
          </p:nvPr>
        </p:nvSpPr>
        <p:spPr/>
        <p:txBody>
          <a:bodyPr/>
          <a:lstStyle/>
          <a:p>
            <a:r>
              <a:rPr lang="en-US" smtClean="0"/>
              <a:t>4 December 2017</a:t>
            </a:r>
            <a:endParaRPr lang="en-US" dirty="0"/>
          </a:p>
        </p:txBody>
      </p:sp>
      <p:sp>
        <p:nvSpPr>
          <p:cNvPr id="15" name="Slide Number Placeholder 14"/>
          <p:cNvSpPr>
            <a:spLocks noGrp="1"/>
          </p:cNvSpPr>
          <p:nvPr>
            <p:ph type="sldNum" sz="quarter" idx="12"/>
          </p:nvPr>
        </p:nvSpPr>
        <p:spPr/>
        <p:txBody>
          <a:bodyPr/>
          <a:lstStyle/>
          <a:p>
            <a:fld id="{D96CBE72-BFB2-4DCD-AE6F-74C058E3833F}" type="slidenum">
              <a:rPr lang="en-US" smtClean="0"/>
              <a:t>11</a:t>
            </a:fld>
            <a:endParaRPr lang="en-US" dirty="0"/>
          </a:p>
        </p:txBody>
      </p:sp>
    </p:spTree>
    <p:extLst>
      <p:ext uri="{BB962C8B-B14F-4D97-AF65-F5344CB8AC3E}">
        <p14:creationId xmlns:p14="http://schemas.microsoft.com/office/powerpoint/2010/main" val="4134624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2800" b="1" kern="0" dirty="0" smtClean="0">
                <a:solidFill>
                  <a:srgbClr val="003399"/>
                </a:solidFill>
                <a:cs typeface="Calibri" panose="020F0502020204030204" pitchFamily="34" charset="0"/>
              </a:rPr>
              <a:t>Basin </a:t>
            </a:r>
            <a:r>
              <a:rPr lang="en-US" sz="2800" b="1" kern="0" dirty="0">
                <a:solidFill>
                  <a:srgbClr val="003399"/>
                </a:solidFill>
                <a:cs typeface="Calibri" panose="020F0502020204030204" pitchFamily="34" charset="0"/>
              </a:rPr>
              <a:t>modelling in GLOBIOM</a:t>
            </a:r>
          </a:p>
        </p:txBody>
      </p:sp>
      <p:pic>
        <p:nvPicPr>
          <p:cNvPr id="6" name="Picture 5"/>
          <p:cNvPicPr>
            <a:picLocks noChangeAspect="1"/>
          </p:cNvPicPr>
          <p:nvPr/>
        </p:nvPicPr>
        <p:blipFill>
          <a:blip r:embed="rId3"/>
          <a:stretch>
            <a:fillRect/>
          </a:stretch>
        </p:blipFill>
        <p:spPr>
          <a:xfrm>
            <a:off x="827584" y="1412776"/>
            <a:ext cx="8609524" cy="4590476"/>
          </a:xfrm>
          <a:prstGeom prst="rect">
            <a:avLst/>
          </a:prstGeom>
        </p:spPr>
      </p:pic>
      <p:pic>
        <p:nvPicPr>
          <p:cNvPr id="13" name="Picture 12"/>
          <p:cNvPicPr>
            <a:picLocks noChangeAspect="1"/>
          </p:cNvPicPr>
          <p:nvPr/>
        </p:nvPicPr>
        <p:blipFill>
          <a:blip r:embed="rId4"/>
          <a:stretch>
            <a:fillRect/>
          </a:stretch>
        </p:blipFill>
        <p:spPr>
          <a:xfrm>
            <a:off x="251519" y="3645024"/>
            <a:ext cx="4371429" cy="3323809"/>
          </a:xfrm>
          <a:prstGeom prst="rect">
            <a:avLst/>
          </a:prstGeom>
        </p:spPr>
      </p:pic>
      <p:sp>
        <p:nvSpPr>
          <p:cNvPr id="14" name="Rectangle 13"/>
          <p:cNvSpPr/>
          <p:nvPr/>
        </p:nvSpPr>
        <p:spPr>
          <a:xfrm>
            <a:off x="6597277" y="2996952"/>
            <a:ext cx="360040"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07270" y="4167186"/>
            <a:ext cx="404889"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251520" y="260648"/>
            <a:ext cx="4371429" cy="3323809"/>
          </a:xfrm>
          <a:prstGeom prst="rect">
            <a:avLst/>
          </a:prstGeom>
        </p:spPr>
      </p:pic>
      <p:cxnSp>
        <p:nvCxnSpPr>
          <p:cNvPr id="18" name="Straight Connector 17"/>
          <p:cNvCxnSpPr/>
          <p:nvPr/>
        </p:nvCxnSpPr>
        <p:spPr>
          <a:xfrm flipH="1" flipV="1">
            <a:off x="4545079" y="332657"/>
            <a:ext cx="2052198" cy="266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545079" y="3271382"/>
            <a:ext cx="2052198" cy="85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545078" y="3835630"/>
            <a:ext cx="1062192" cy="3315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545078" y="4527226"/>
            <a:ext cx="1062192" cy="1998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64088" y="5334307"/>
            <a:ext cx="338437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GLOBIOM: 42 main regions</a:t>
            </a:r>
          </a:p>
          <a:p>
            <a:pPr marL="285750" indent="-285750">
              <a:buFont typeface="Arial" panose="020B0604020202020204" pitchFamily="34" charset="0"/>
              <a:buChar char="•"/>
            </a:pPr>
            <a:r>
              <a:rPr lang="en-US" sz="1600" dirty="0" smtClean="0"/>
              <a:t>Zambezi: 2,951 simulation units</a:t>
            </a:r>
          </a:p>
          <a:p>
            <a:pPr marL="285750" indent="-285750">
              <a:buFont typeface="Arial" panose="020B0604020202020204" pitchFamily="34" charset="0"/>
              <a:buChar char="•"/>
            </a:pPr>
            <a:r>
              <a:rPr lang="en-US" sz="1600" dirty="0" smtClean="0"/>
              <a:t>Indus: 2,206 simulation units</a:t>
            </a:r>
            <a:endParaRPr lang="en-US" sz="1600" dirty="0"/>
          </a:p>
        </p:txBody>
      </p:sp>
      <p:sp>
        <p:nvSpPr>
          <p:cNvPr id="2" name="Slide Number Placeholder 1"/>
          <p:cNvSpPr>
            <a:spLocks noGrp="1"/>
          </p:cNvSpPr>
          <p:nvPr>
            <p:ph type="sldNum" sz="quarter" idx="12"/>
          </p:nvPr>
        </p:nvSpPr>
        <p:spPr/>
        <p:txBody>
          <a:bodyPr/>
          <a:lstStyle/>
          <a:p>
            <a:fld id="{FA5DC65C-7309-4DDA-89E2-1B9BA90730C8}" type="slidenum">
              <a:rPr lang="en-US" smtClean="0"/>
              <a:pPr/>
              <a:t>12</a:t>
            </a:fld>
            <a:endParaRPr lang="en-US"/>
          </a:p>
        </p:txBody>
      </p:sp>
    </p:spTree>
    <p:extLst>
      <p:ext uri="{BB962C8B-B14F-4D97-AF65-F5344CB8AC3E}">
        <p14:creationId xmlns:p14="http://schemas.microsoft.com/office/powerpoint/2010/main" val="20136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irrigation as a crop production system </a:t>
            </a:r>
            <a:endParaRPr lang="en-US" dirty="0"/>
          </a:p>
        </p:txBody>
      </p:sp>
      <p:sp>
        <p:nvSpPr>
          <p:cNvPr id="3" name="Content Placeholder 2"/>
          <p:cNvSpPr>
            <a:spLocks noGrp="1"/>
          </p:cNvSpPr>
          <p:nvPr>
            <p:ph idx="1"/>
          </p:nvPr>
        </p:nvSpPr>
        <p:spPr/>
        <p:txBody>
          <a:bodyPr>
            <a:normAutofit fontScale="77500" lnSpcReduction="20000"/>
          </a:bodyPr>
          <a:lstStyle/>
          <a:p>
            <a:r>
              <a:rPr lang="en-US" sz="2200" dirty="0"/>
              <a:t>Irrigation water demand by </a:t>
            </a:r>
            <a:r>
              <a:rPr lang="en-US" sz="2200" dirty="0" smtClean="0"/>
              <a:t>crop and system </a:t>
            </a:r>
            <a:endParaRPr lang="en-US" sz="2200" dirty="0"/>
          </a:p>
          <a:p>
            <a:pPr marL="685800" lvl="2">
              <a:spcBef>
                <a:spcPts val="1000"/>
              </a:spcBef>
            </a:pPr>
            <a:r>
              <a:rPr lang="en-US" sz="2200" dirty="0"/>
              <a:t>Crop water requirement calculated by EPIC</a:t>
            </a:r>
          </a:p>
          <a:p>
            <a:pPr marL="1143000" lvl="3">
              <a:spcBef>
                <a:spcPts val="1000"/>
              </a:spcBef>
            </a:pPr>
            <a:r>
              <a:rPr lang="en-US" sz="2200" dirty="0"/>
              <a:t>Climate change: change in </a:t>
            </a:r>
            <a:r>
              <a:rPr lang="en-US" sz="2200" dirty="0" smtClean="0"/>
              <a:t>precipitation, temperature </a:t>
            </a:r>
            <a:r>
              <a:rPr lang="en-US" sz="2200" dirty="0">
                <a:sym typeface="Wingdings" panose="05000000000000000000" pitchFamily="2" charset="2"/>
              </a:rPr>
              <a:t> </a:t>
            </a:r>
            <a:r>
              <a:rPr lang="en-US" sz="2200" dirty="0"/>
              <a:t>irrigation requirement (5 GCMs)</a:t>
            </a:r>
          </a:p>
          <a:p>
            <a:pPr lvl="1"/>
            <a:r>
              <a:rPr lang="en-US" sz="2200" dirty="0"/>
              <a:t>Monthly water demand based on crop calendar by </a:t>
            </a:r>
            <a:r>
              <a:rPr lang="en-US" sz="2200" dirty="0" smtClean="0"/>
              <a:t>EPIC</a:t>
            </a:r>
          </a:p>
          <a:p>
            <a:pPr lvl="1"/>
            <a:r>
              <a:rPr lang="en-US" sz="2200" dirty="0" smtClean="0"/>
              <a:t>Irrigation systems: Basin</a:t>
            </a:r>
            <a:r>
              <a:rPr lang="en-US" sz="2200" dirty="0"/>
              <a:t>, furrow, sprinkler, drip</a:t>
            </a:r>
          </a:p>
          <a:p>
            <a:pPr lvl="2"/>
            <a:r>
              <a:rPr lang="en-US" sz="1900" dirty="0"/>
              <a:t>Differentiated by cost, efficiency, and crop and biophysical suitability (Sauer et al. 2010</a:t>
            </a:r>
            <a:r>
              <a:rPr lang="en-US" sz="1900" dirty="0" smtClean="0"/>
              <a:t>)</a:t>
            </a:r>
            <a:endParaRPr lang="en-US" sz="2200" dirty="0" smtClean="0"/>
          </a:p>
          <a:p>
            <a:pPr marL="228600" lvl="1">
              <a:spcBef>
                <a:spcPts val="1000"/>
              </a:spcBef>
            </a:pPr>
            <a:r>
              <a:rPr lang="en-US" sz="2200" dirty="0" smtClean="0"/>
              <a:t>Irrigated </a:t>
            </a:r>
            <a:r>
              <a:rPr lang="en-US" sz="2200" dirty="0"/>
              <a:t>cropland area from SPAM (IFPRI) and calibrated with FAO statistics</a:t>
            </a:r>
          </a:p>
          <a:p>
            <a:r>
              <a:rPr lang="en-US" dirty="0"/>
              <a:t>Biophysical scarcity</a:t>
            </a:r>
          </a:p>
          <a:p>
            <a:pPr lvl="1"/>
            <a:r>
              <a:rPr lang="en-US" dirty="0"/>
              <a:t>Water use is physically limited by water available by source at the land unit</a:t>
            </a:r>
          </a:p>
          <a:p>
            <a:pPr lvl="2"/>
            <a:r>
              <a:rPr lang="en-US" dirty="0"/>
              <a:t>Water Sources:</a:t>
            </a:r>
          </a:p>
          <a:p>
            <a:pPr lvl="3"/>
            <a:r>
              <a:rPr lang="en-US" dirty="0"/>
              <a:t>Surface water; </a:t>
            </a:r>
            <a:r>
              <a:rPr lang="en-US" dirty="0" err="1"/>
              <a:t>LPJmL</a:t>
            </a:r>
            <a:r>
              <a:rPr lang="en-US" dirty="0"/>
              <a:t> monthly availability</a:t>
            </a:r>
          </a:p>
          <a:p>
            <a:pPr lvl="3"/>
            <a:r>
              <a:rPr lang="en-US" dirty="0"/>
              <a:t>Groundwater (Siebert et al 2010: share of land supplied by groundwater)</a:t>
            </a:r>
          </a:p>
          <a:p>
            <a:pPr lvl="2"/>
            <a:r>
              <a:rPr lang="en-US" dirty="0"/>
              <a:t>Demand for water from other sectors: </a:t>
            </a:r>
          </a:p>
          <a:p>
            <a:pPr lvl="3"/>
            <a:r>
              <a:rPr lang="en-US" dirty="0"/>
              <a:t>Domestic and industry (such as water for power plant cooling) (Wada et al. 2016: </a:t>
            </a:r>
            <a:r>
              <a:rPr lang="en-US" dirty="0" err="1"/>
              <a:t>WFaS</a:t>
            </a:r>
            <a:r>
              <a:rPr lang="en-US" dirty="0"/>
              <a:t>)</a:t>
            </a:r>
          </a:p>
          <a:p>
            <a:pPr lvl="3"/>
            <a:r>
              <a:rPr lang="en-US" dirty="0"/>
              <a:t>Required environment flows (Pastor et al 2014: VFM)</a:t>
            </a:r>
          </a:p>
          <a:p>
            <a:endParaRPr lang="en-US" dirty="0"/>
          </a:p>
        </p:txBody>
      </p:sp>
      <p:sp>
        <p:nvSpPr>
          <p:cNvPr id="4" name="Date Placeholder 3"/>
          <p:cNvSpPr>
            <a:spLocks noGrp="1"/>
          </p:cNvSpPr>
          <p:nvPr>
            <p:ph type="dt" sz="half" idx="10"/>
          </p:nvPr>
        </p:nvSpPr>
        <p:spPr/>
        <p:txBody>
          <a:bodyPr/>
          <a:lstStyle/>
          <a:p>
            <a:r>
              <a:rPr lang="en-US" dirty="0"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13</a:t>
            </a:fld>
            <a:endParaRPr lang="en-US" dirty="0"/>
          </a:p>
        </p:txBody>
      </p:sp>
    </p:spTree>
    <p:extLst>
      <p:ext uri="{BB962C8B-B14F-4D97-AF65-F5344CB8AC3E}">
        <p14:creationId xmlns:p14="http://schemas.microsoft.com/office/powerpoint/2010/main" val="340083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9794" name="Object 3"/>
          <p:cNvGraphicFramePr>
            <a:graphicFrameLocks noChangeAspect="1"/>
          </p:cNvGraphicFramePr>
          <p:nvPr>
            <p:extLst>
              <p:ext uri="{D42A27DB-BD31-4B8C-83A1-F6EECF244321}">
                <p14:modId xmlns:p14="http://schemas.microsoft.com/office/powerpoint/2010/main" val="3519948576"/>
              </p:ext>
            </p:extLst>
          </p:nvPr>
        </p:nvGraphicFramePr>
        <p:xfrm>
          <a:off x="3929973" y="1084383"/>
          <a:ext cx="4648200" cy="3978275"/>
        </p:xfrm>
        <a:graphic>
          <a:graphicData uri="http://schemas.openxmlformats.org/presentationml/2006/ole">
            <mc:AlternateContent xmlns:mc="http://schemas.openxmlformats.org/markup-compatibility/2006">
              <mc:Choice xmlns:v="urn:schemas-microsoft-com:vml" Requires="v">
                <p:oleObj spid="_x0000_s1051" name="Presentation" r:id="rId4" imgW="2516400" imgH="1940400" progId="">
                  <p:embed/>
                </p:oleObj>
              </mc:Choice>
              <mc:Fallback>
                <p:oleObj name="Presentation" r:id="rId4" imgW="2516400" imgH="1940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361" t="8482" r="40335" b="23563"/>
                      <a:stretch>
                        <a:fillRect/>
                      </a:stretch>
                    </p:blipFill>
                    <p:spPr bwMode="auto">
                      <a:xfrm>
                        <a:off x="3929973" y="1084383"/>
                        <a:ext cx="464820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9795" name="Text Box 5"/>
          <p:cNvSpPr txBox="1">
            <a:spLocks noChangeArrowheads="1"/>
          </p:cNvSpPr>
          <p:nvPr/>
        </p:nvSpPr>
        <p:spPr bwMode="auto">
          <a:xfrm>
            <a:off x="372451" y="1503253"/>
            <a:ext cx="3352800" cy="3693319"/>
          </a:xfrm>
          <a:prstGeom prst="rect">
            <a:avLst/>
          </a:prstGeom>
          <a:noFill/>
          <a:ln w="9525">
            <a:noFill/>
            <a:miter lim="800000"/>
            <a:headEnd/>
            <a:tailEnd/>
          </a:ln>
        </p:spPr>
        <p:txBody>
          <a:bodyPr>
            <a:spAutoFit/>
          </a:bodyPr>
          <a:lstStyle/>
          <a:p>
            <a:pPr marL="571500" indent="-342900" algn="l">
              <a:buFontTx/>
              <a:buChar char="•"/>
            </a:pPr>
            <a:r>
              <a:rPr lang="en-US" dirty="0">
                <a:solidFill>
                  <a:schemeClr val="tx2">
                    <a:lumMod val="75000"/>
                  </a:schemeClr>
                </a:solidFill>
                <a:latin typeface="Calibri" panose="020F0502020204030204" pitchFamily="34" charset="0"/>
              </a:rPr>
              <a:t>Weather</a:t>
            </a:r>
          </a:p>
          <a:p>
            <a:pPr marL="571500" indent="-342900" algn="l">
              <a:buFontTx/>
              <a:buChar char="•"/>
            </a:pPr>
            <a:r>
              <a:rPr lang="en-US" dirty="0">
                <a:solidFill>
                  <a:schemeClr val="tx2">
                    <a:lumMod val="75000"/>
                  </a:schemeClr>
                </a:solidFill>
                <a:latin typeface="Calibri" panose="020F0502020204030204" pitchFamily="34" charset="0"/>
              </a:rPr>
              <a:t>Hydrology</a:t>
            </a:r>
          </a:p>
          <a:p>
            <a:pPr marL="571500" indent="-342900" algn="l">
              <a:buFontTx/>
              <a:buChar char="•"/>
            </a:pPr>
            <a:r>
              <a:rPr lang="en-US" dirty="0">
                <a:solidFill>
                  <a:schemeClr val="tx2">
                    <a:lumMod val="75000"/>
                  </a:schemeClr>
                </a:solidFill>
                <a:latin typeface="Calibri" panose="020F0502020204030204" pitchFamily="34" charset="0"/>
              </a:rPr>
              <a:t>Erosion</a:t>
            </a:r>
          </a:p>
          <a:p>
            <a:pPr marL="571500" indent="-342900" algn="l">
              <a:buFontTx/>
              <a:buChar char="•"/>
            </a:pPr>
            <a:r>
              <a:rPr lang="en-US" dirty="0">
                <a:solidFill>
                  <a:schemeClr val="tx2">
                    <a:lumMod val="75000"/>
                  </a:schemeClr>
                </a:solidFill>
                <a:latin typeface="Calibri" panose="020F0502020204030204" pitchFamily="34" charset="0"/>
              </a:rPr>
              <a:t>Carbon sequestration</a:t>
            </a:r>
          </a:p>
          <a:p>
            <a:pPr marL="571500" indent="-342900" algn="l">
              <a:buFontTx/>
              <a:buChar char="•"/>
            </a:pPr>
            <a:r>
              <a:rPr lang="en-US" dirty="0">
                <a:solidFill>
                  <a:schemeClr val="tx2">
                    <a:lumMod val="75000"/>
                  </a:schemeClr>
                </a:solidFill>
                <a:latin typeface="Calibri" panose="020F0502020204030204" pitchFamily="34" charset="0"/>
              </a:rPr>
              <a:t>Crop growth</a:t>
            </a:r>
          </a:p>
          <a:p>
            <a:pPr marL="571500" indent="-342900" algn="l">
              <a:buFontTx/>
              <a:buChar char="•"/>
            </a:pPr>
            <a:r>
              <a:rPr lang="en-US" dirty="0">
                <a:solidFill>
                  <a:schemeClr val="tx2">
                    <a:lumMod val="75000"/>
                  </a:schemeClr>
                </a:solidFill>
                <a:latin typeface="Calibri" panose="020F0502020204030204" pitchFamily="34" charset="0"/>
              </a:rPr>
              <a:t>Crop rotations</a:t>
            </a:r>
          </a:p>
          <a:p>
            <a:pPr marL="571500" indent="-342900" algn="l">
              <a:buFontTx/>
              <a:buChar char="•"/>
            </a:pPr>
            <a:r>
              <a:rPr lang="en-US" dirty="0">
                <a:solidFill>
                  <a:schemeClr val="tx2">
                    <a:lumMod val="75000"/>
                  </a:schemeClr>
                </a:solidFill>
                <a:latin typeface="Calibri" panose="020F0502020204030204" pitchFamily="34" charset="0"/>
              </a:rPr>
              <a:t>Fertilization</a:t>
            </a:r>
          </a:p>
          <a:p>
            <a:pPr marL="571500" indent="-342900" algn="l">
              <a:buFontTx/>
              <a:buChar char="•"/>
            </a:pPr>
            <a:r>
              <a:rPr lang="en-US" dirty="0">
                <a:solidFill>
                  <a:schemeClr val="tx2">
                    <a:lumMod val="75000"/>
                  </a:schemeClr>
                </a:solidFill>
                <a:latin typeface="Calibri" panose="020F0502020204030204" pitchFamily="34" charset="0"/>
              </a:rPr>
              <a:t>Tillage</a:t>
            </a:r>
          </a:p>
          <a:p>
            <a:pPr marL="571500" indent="-342900" algn="l">
              <a:buFontTx/>
              <a:buChar char="•"/>
            </a:pPr>
            <a:r>
              <a:rPr lang="en-US" dirty="0">
                <a:solidFill>
                  <a:schemeClr val="tx2">
                    <a:lumMod val="75000"/>
                  </a:schemeClr>
                </a:solidFill>
                <a:latin typeface="Calibri" panose="020F0502020204030204" pitchFamily="34" charset="0"/>
              </a:rPr>
              <a:t>Irrigation</a:t>
            </a:r>
          </a:p>
          <a:p>
            <a:pPr marL="571500" indent="-342900" algn="l">
              <a:buFontTx/>
              <a:buChar char="•"/>
            </a:pPr>
            <a:r>
              <a:rPr lang="en-US" dirty="0">
                <a:solidFill>
                  <a:schemeClr val="tx2">
                    <a:lumMod val="75000"/>
                  </a:schemeClr>
                </a:solidFill>
                <a:latin typeface="Calibri" panose="020F0502020204030204" pitchFamily="34" charset="0"/>
              </a:rPr>
              <a:t>Drainage</a:t>
            </a:r>
          </a:p>
          <a:p>
            <a:pPr marL="571500" indent="-342900" algn="l">
              <a:buFontTx/>
              <a:buChar char="•"/>
            </a:pPr>
            <a:r>
              <a:rPr lang="en-US" dirty="0">
                <a:solidFill>
                  <a:schemeClr val="tx2">
                    <a:lumMod val="75000"/>
                  </a:schemeClr>
                </a:solidFill>
                <a:latin typeface="Calibri" panose="020F0502020204030204" pitchFamily="34" charset="0"/>
              </a:rPr>
              <a:t>Pesticide</a:t>
            </a:r>
          </a:p>
          <a:p>
            <a:pPr marL="571500" indent="-342900" algn="l">
              <a:buFontTx/>
              <a:buChar char="•"/>
            </a:pPr>
            <a:r>
              <a:rPr lang="en-US" dirty="0">
                <a:solidFill>
                  <a:schemeClr val="tx2">
                    <a:lumMod val="75000"/>
                  </a:schemeClr>
                </a:solidFill>
                <a:latin typeface="Calibri" panose="020F0502020204030204" pitchFamily="34" charset="0"/>
              </a:rPr>
              <a:t>Grazing</a:t>
            </a:r>
          </a:p>
          <a:p>
            <a:pPr marL="571500" indent="-342900" algn="l">
              <a:buFontTx/>
              <a:buChar char="•"/>
            </a:pPr>
            <a:r>
              <a:rPr lang="en-US" dirty="0">
                <a:solidFill>
                  <a:schemeClr val="tx2">
                    <a:lumMod val="75000"/>
                  </a:schemeClr>
                </a:solidFill>
                <a:latin typeface="Calibri" panose="020F0502020204030204" pitchFamily="34" charset="0"/>
              </a:rPr>
              <a:t>Manure</a:t>
            </a:r>
          </a:p>
        </p:txBody>
      </p:sp>
      <p:sp>
        <p:nvSpPr>
          <p:cNvPr id="289796" name="Text Box 4"/>
          <p:cNvSpPr txBox="1">
            <a:spLocks noChangeArrowheads="1"/>
          </p:cNvSpPr>
          <p:nvPr/>
        </p:nvSpPr>
        <p:spPr bwMode="auto">
          <a:xfrm>
            <a:off x="620831" y="1110545"/>
            <a:ext cx="1428020" cy="461665"/>
          </a:xfrm>
          <a:prstGeom prst="rect">
            <a:avLst/>
          </a:prstGeom>
          <a:noFill/>
          <a:ln w="9525">
            <a:noFill/>
            <a:miter lim="800000"/>
            <a:headEnd/>
            <a:tailEnd/>
          </a:ln>
          <a:effectLst/>
        </p:spPr>
        <p:txBody>
          <a:bodyPr wrap="none">
            <a:spAutoFit/>
          </a:bodyPr>
          <a:lstStyle/>
          <a:p>
            <a:pPr algn="l"/>
            <a:r>
              <a:rPr lang="en-US" sz="2400" b="1" dirty="0">
                <a:solidFill>
                  <a:schemeClr val="tx2">
                    <a:lumMod val="75000"/>
                  </a:schemeClr>
                </a:solidFill>
                <a:latin typeface="Calibri" panose="020F0502020204030204" pitchFamily="34" charset="0"/>
              </a:rPr>
              <a:t>Processes</a:t>
            </a:r>
          </a:p>
        </p:txBody>
      </p:sp>
      <p:sp>
        <p:nvSpPr>
          <p:cNvPr id="289797" name="Rectangle 5"/>
          <p:cNvSpPr>
            <a:spLocks noChangeArrowheads="1"/>
          </p:cNvSpPr>
          <p:nvPr/>
        </p:nvSpPr>
        <p:spPr bwMode="auto">
          <a:xfrm>
            <a:off x="599209" y="5044291"/>
            <a:ext cx="8763000" cy="1754326"/>
          </a:xfrm>
          <a:prstGeom prst="rect">
            <a:avLst/>
          </a:prstGeom>
          <a:noFill/>
          <a:ln w="9525">
            <a:noFill/>
            <a:miter lim="800000"/>
            <a:headEnd/>
            <a:tailEnd/>
          </a:ln>
          <a:effectLst/>
        </p:spPr>
        <p:txBody>
          <a:bodyPr>
            <a:spAutoFit/>
          </a:bodyPr>
          <a:lstStyle/>
          <a:p>
            <a:pPr algn="l"/>
            <a:r>
              <a:rPr lang="en-US" sz="2400" b="1" dirty="0">
                <a:solidFill>
                  <a:schemeClr val="tx2">
                    <a:lumMod val="75000"/>
                  </a:schemeClr>
                </a:solidFill>
                <a:latin typeface="Calibri" panose="020F0502020204030204" pitchFamily="34" charset="0"/>
              </a:rPr>
              <a:t>Major outputs:</a:t>
            </a:r>
          </a:p>
          <a:p>
            <a:pPr algn="l"/>
            <a:r>
              <a:rPr lang="en-US" dirty="0" smtClean="0">
                <a:solidFill>
                  <a:schemeClr val="tx2">
                    <a:lumMod val="75000"/>
                  </a:schemeClr>
                </a:solidFill>
                <a:latin typeface="Calibri" panose="020F0502020204030204" pitchFamily="34" charset="0"/>
              </a:rPr>
              <a:t>Crop yields and input requirements,  </a:t>
            </a:r>
            <a:r>
              <a:rPr lang="en-US" dirty="0">
                <a:solidFill>
                  <a:schemeClr val="tx2">
                    <a:lumMod val="75000"/>
                  </a:schemeClr>
                </a:solidFill>
                <a:latin typeface="Calibri" panose="020F0502020204030204" pitchFamily="34" charset="0"/>
              </a:rPr>
              <a:t>e</a:t>
            </a:r>
            <a:r>
              <a:rPr lang="en-US" dirty="0" smtClean="0">
                <a:solidFill>
                  <a:schemeClr val="tx2">
                    <a:lumMod val="75000"/>
                  </a:schemeClr>
                </a:solidFill>
                <a:latin typeface="Calibri" panose="020F0502020204030204" pitchFamily="34" charset="0"/>
              </a:rPr>
              <a:t>nvironmental </a:t>
            </a:r>
            <a:r>
              <a:rPr lang="en-US" dirty="0">
                <a:solidFill>
                  <a:schemeClr val="tx2">
                    <a:lumMod val="75000"/>
                  </a:schemeClr>
                </a:solidFill>
                <a:latin typeface="Calibri" panose="020F0502020204030204" pitchFamily="34" charset="0"/>
              </a:rPr>
              <a:t>effects (e.g. soil carbon, </a:t>
            </a:r>
            <a:r>
              <a:rPr lang="en-US" dirty="0" smtClean="0">
                <a:solidFill>
                  <a:schemeClr val="tx2">
                    <a:lumMod val="75000"/>
                  </a:schemeClr>
                </a:solidFill>
                <a:latin typeface="Calibri" panose="020F0502020204030204" pitchFamily="34" charset="0"/>
              </a:rPr>
              <a:t>nitrogen leaching)</a:t>
            </a:r>
            <a:endParaRPr lang="en-US" dirty="0">
              <a:solidFill>
                <a:schemeClr val="tx2">
                  <a:lumMod val="75000"/>
                </a:schemeClr>
              </a:solidFill>
              <a:latin typeface="Calibri" panose="020F0502020204030204" pitchFamily="34" charset="0"/>
            </a:endParaRPr>
          </a:p>
          <a:p>
            <a:pPr algn="l"/>
            <a:endParaRPr lang="en-US" sz="800" b="1" dirty="0">
              <a:solidFill>
                <a:schemeClr val="tx2">
                  <a:lumMod val="75000"/>
                </a:schemeClr>
              </a:solidFill>
            </a:endParaRPr>
          </a:p>
          <a:p>
            <a:pPr algn="l"/>
            <a:r>
              <a:rPr lang="en-US" sz="2000" b="1" dirty="0">
                <a:solidFill>
                  <a:schemeClr val="tx2">
                    <a:lumMod val="75000"/>
                  </a:schemeClr>
                </a:solidFill>
                <a:latin typeface="Calibri" panose="020F0502020204030204" pitchFamily="34" charset="0"/>
              </a:rPr>
              <a:t>20 crops </a:t>
            </a:r>
            <a:r>
              <a:rPr lang="en-US" sz="1000" dirty="0">
                <a:solidFill>
                  <a:schemeClr val="tx2">
                    <a:lumMod val="75000"/>
                  </a:schemeClr>
                </a:solidFill>
                <a:latin typeface="Calibri" pitchFamily="34" charset="0"/>
                <a:cs typeface="Calibri" pitchFamily="34" charset="0"/>
              </a:rPr>
              <a:t>(&gt;</a:t>
            </a:r>
            <a:r>
              <a:rPr lang="en-US" dirty="0">
                <a:solidFill>
                  <a:schemeClr val="tx2">
                    <a:lumMod val="75000"/>
                  </a:schemeClr>
                </a:solidFill>
                <a:latin typeface="Calibri" panose="020F0502020204030204" pitchFamily="34" charset="0"/>
              </a:rPr>
              <a:t>75% of harvested area)</a:t>
            </a:r>
          </a:p>
          <a:p>
            <a:pPr algn="l"/>
            <a:r>
              <a:rPr lang="en-US" sz="2000" b="1" dirty="0">
                <a:solidFill>
                  <a:schemeClr val="tx2">
                    <a:lumMod val="75000"/>
                  </a:schemeClr>
                </a:solidFill>
                <a:latin typeface="Calibri" panose="020F0502020204030204" pitchFamily="34" charset="0"/>
              </a:rPr>
              <a:t>4 management systems: </a:t>
            </a:r>
            <a:r>
              <a:rPr lang="en-US" dirty="0">
                <a:solidFill>
                  <a:schemeClr val="tx2">
                    <a:lumMod val="75000"/>
                  </a:schemeClr>
                </a:solidFill>
                <a:latin typeface="Calibri" panose="020F0502020204030204" pitchFamily="34" charset="0"/>
              </a:rPr>
              <a:t>High input, Low input, Irrigated, Subsistence</a:t>
            </a:r>
          </a:p>
        </p:txBody>
      </p:sp>
      <p:sp>
        <p:nvSpPr>
          <p:cNvPr id="3" name="Title 2"/>
          <p:cNvSpPr>
            <a:spLocks noGrp="1"/>
          </p:cNvSpPr>
          <p:nvPr>
            <p:ph type="title"/>
          </p:nvPr>
        </p:nvSpPr>
        <p:spPr>
          <a:xfrm>
            <a:off x="628650" y="365127"/>
            <a:ext cx="7886700" cy="833344"/>
          </a:xfrm>
        </p:spPr>
        <p:txBody>
          <a:bodyPr>
            <a:normAutofit/>
          </a:bodyPr>
          <a:lstStyle/>
          <a:p>
            <a:r>
              <a:rPr lang="en-US" sz="3600" b="1" dirty="0"/>
              <a:t>Crops - </a:t>
            </a:r>
            <a:r>
              <a:rPr lang="en-US" sz="3600" b="1" dirty="0" smtClean="0"/>
              <a:t>EPIC</a:t>
            </a:r>
            <a:endParaRPr lang="en-US" sz="3600" b="1" dirty="0"/>
          </a:p>
        </p:txBody>
      </p:sp>
    </p:spTree>
    <p:extLst>
      <p:ext uri="{BB962C8B-B14F-4D97-AF65-F5344CB8AC3E}">
        <p14:creationId xmlns:p14="http://schemas.microsoft.com/office/powerpoint/2010/main" val="303866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Model drivers for initial exploratory scenarios for Zambezi Basin</a:t>
            </a:r>
            <a:endParaRPr lang="en-US" dirty="0"/>
          </a:p>
        </p:txBody>
      </p:sp>
      <p:sp>
        <p:nvSpPr>
          <p:cNvPr id="6" name="Content Placeholder 5"/>
          <p:cNvSpPr>
            <a:spLocks noGrp="1"/>
          </p:cNvSpPr>
          <p:nvPr>
            <p:ph idx="1"/>
          </p:nvPr>
        </p:nvSpPr>
        <p:spPr/>
        <p:txBody>
          <a:bodyPr/>
          <a:lstStyle/>
          <a:p>
            <a:r>
              <a:rPr lang="en-US" dirty="0" smtClean="0"/>
              <a:t>Socioeconomic drivers</a:t>
            </a:r>
          </a:p>
          <a:p>
            <a:pPr lvl="1"/>
            <a:r>
              <a:rPr lang="en-US" dirty="0" smtClean="0"/>
              <a:t>GDP and Population</a:t>
            </a:r>
          </a:p>
          <a:p>
            <a:pPr lvl="1"/>
            <a:r>
              <a:rPr lang="en-US" dirty="0" smtClean="0"/>
              <a:t>Technical progress in crop production livestock feeding efficiencies </a:t>
            </a:r>
          </a:p>
          <a:p>
            <a:pPr lvl="1"/>
            <a:r>
              <a:rPr lang="en-US" dirty="0" smtClean="0"/>
              <a:t>Technical improvement in irrigation water application efficiency </a:t>
            </a:r>
          </a:p>
          <a:p>
            <a:pPr lvl="1"/>
            <a:r>
              <a:rPr lang="en-US" dirty="0" smtClean="0"/>
              <a:t>Demand for water user from other sectors </a:t>
            </a:r>
          </a:p>
          <a:p>
            <a:pPr marL="457200" lvl="1" indent="0">
              <a:buNone/>
            </a:pPr>
            <a:endParaRPr lang="en-US" dirty="0" smtClean="0"/>
          </a:p>
          <a:p>
            <a:pPr marL="457200" lvl="1" indent="0">
              <a:buNone/>
            </a:pPr>
            <a:endParaRPr lang="en-US" dirty="0"/>
          </a:p>
        </p:txBody>
      </p:sp>
      <p:sp>
        <p:nvSpPr>
          <p:cNvPr id="2" name="Date Placeholder 1"/>
          <p:cNvSpPr>
            <a:spLocks noGrp="1"/>
          </p:cNvSpPr>
          <p:nvPr>
            <p:ph type="dt" sz="half" idx="10"/>
          </p:nvPr>
        </p:nvSpPr>
        <p:spPr/>
        <p:txBody>
          <a:bodyPr/>
          <a:lstStyle/>
          <a:p>
            <a:fld id="{ED48BFF5-1818-4A43-8788-D5DF608C3CC4}" type="datetime1">
              <a:rPr lang="fr-FR" smtClean="0">
                <a:solidFill>
                  <a:srgbClr val="1F497D">
                    <a:lumMod val="50000"/>
                  </a:srgbClr>
                </a:solidFill>
              </a:rPr>
              <a:t>17/01/2018</a:t>
            </a:fld>
            <a:endParaRPr lang="fr-FR">
              <a:solidFill>
                <a:srgbClr val="1F497D">
                  <a:lumMod val="50000"/>
                </a:srgbClr>
              </a:solidFill>
            </a:endParaRPr>
          </a:p>
        </p:txBody>
      </p:sp>
      <p:sp>
        <p:nvSpPr>
          <p:cNvPr id="4" name="Slide Number Placeholder 3"/>
          <p:cNvSpPr>
            <a:spLocks noGrp="1"/>
          </p:cNvSpPr>
          <p:nvPr>
            <p:ph type="sldNum" sz="quarter" idx="12"/>
          </p:nvPr>
        </p:nvSpPr>
        <p:spPr/>
        <p:txBody>
          <a:bodyPr/>
          <a:lstStyle/>
          <a:p>
            <a:fld id="{540F3499-EFCE-46EC-85C0-6CFE8073815D}" type="slidenum">
              <a:rPr lang="fr-FR" smtClean="0">
                <a:solidFill>
                  <a:srgbClr val="1F497D">
                    <a:lumMod val="50000"/>
                  </a:srgbClr>
                </a:solidFill>
              </a:rPr>
              <a:pPr/>
              <a:t>15</a:t>
            </a:fld>
            <a:endParaRPr lang="fr-FR">
              <a:solidFill>
                <a:srgbClr val="1F497D">
                  <a:lumMod val="50000"/>
                </a:srgbClr>
              </a:solidFill>
            </a:endParaRPr>
          </a:p>
        </p:txBody>
      </p:sp>
    </p:spTree>
    <p:extLst>
      <p:ext uri="{BB962C8B-B14F-4D97-AF65-F5344CB8AC3E}">
        <p14:creationId xmlns:p14="http://schemas.microsoft.com/office/powerpoint/2010/main" val="3899793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Socioeconomic pathways (SSPs) </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16</a:t>
            </a:fld>
            <a:endParaRPr lang="en-US" dirty="0"/>
          </a:p>
        </p:txBody>
      </p:sp>
      <p:sp>
        <p:nvSpPr>
          <p:cNvPr id="3" name="Content Placeholder 2"/>
          <p:cNvSpPr>
            <a:spLocks noGrp="1"/>
          </p:cNvSpPr>
          <p:nvPr>
            <p:ph type="body" sz="quarter" idx="13"/>
          </p:nvPr>
        </p:nvSpPr>
        <p:spPr/>
        <p:txBody>
          <a:bodyPr/>
          <a:lstStyle/>
          <a:p>
            <a:endParaRPr lang="en-US" dirty="0"/>
          </a:p>
        </p:txBody>
      </p:sp>
      <p:sp>
        <p:nvSpPr>
          <p:cNvPr id="7" name="Text Placeholder 6"/>
          <p:cNvSpPr>
            <a:spLocks noGrp="1"/>
          </p:cNvSpPr>
          <p:nvPr>
            <p:ph type="body" sz="quarter" idx="14"/>
          </p:nvPr>
        </p:nvSpPr>
        <p:spPr/>
        <p:txBody>
          <a:bodyPr/>
          <a:lstStyle/>
          <a:p>
            <a:endParaRPr lang="en-US" dirty="0"/>
          </a:p>
        </p:txBody>
      </p:sp>
      <p:pic>
        <p:nvPicPr>
          <p:cNvPr id="9"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69269" y="2392317"/>
            <a:ext cx="4306061" cy="30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556" y="1915413"/>
            <a:ext cx="3964032" cy="396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66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drivers: GDP and population growth </a:t>
            </a:r>
            <a:br>
              <a:rPr lang="en-US" dirty="0" smtClean="0"/>
            </a:b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17</a:t>
            </a:fld>
            <a:endParaRPr lang="en-US" dirty="0"/>
          </a:p>
        </p:txBody>
      </p:sp>
      <p:pic>
        <p:nvPicPr>
          <p:cNvPr id="13" name="Picture"/>
          <p:cNvPicPr>
            <a:picLocks noGrp="1"/>
          </p:cNvPicPr>
          <p:nvPr>
            <p:ph sz="quarter" idx="13"/>
          </p:nvPr>
        </p:nvPicPr>
        <p:blipFill>
          <a:blip r:embed="rId2"/>
          <a:stretch>
            <a:fillRect/>
          </a:stretch>
        </p:blipFill>
        <p:spPr bwMode="auto">
          <a:xfrm>
            <a:off x="424463" y="2603859"/>
            <a:ext cx="4014371" cy="2793764"/>
          </a:xfrm>
          <a:prstGeom prst="rect">
            <a:avLst/>
          </a:prstGeom>
          <a:noFill/>
          <a:ln w="9525">
            <a:noFill/>
            <a:headEnd/>
            <a:tailEnd/>
          </a:ln>
        </p:spPr>
      </p:pic>
      <p:pic>
        <p:nvPicPr>
          <p:cNvPr id="15" name="Picture"/>
          <p:cNvPicPr>
            <a:picLocks noGrp="1"/>
          </p:cNvPicPr>
          <p:nvPr>
            <p:ph sz="quarter" idx="14"/>
          </p:nvPr>
        </p:nvPicPr>
        <p:blipFill>
          <a:blip r:embed="rId3"/>
          <a:stretch>
            <a:fillRect/>
          </a:stretch>
        </p:blipFill>
        <p:spPr bwMode="auto">
          <a:xfrm>
            <a:off x="4572000" y="2603859"/>
            <a:ext cx="4412202" cy="2770985"/>
          </a:xfrm>
          <a:prstGeom prst="rect">
            <a:avLst/>
          </a:prstGeom>
          <a:noFill/>
          <a:ln w="9525">
            <a:noFill/>
            <a:headEnd/>
            <a:tailEnd/>
          </a:ln>
        </p:spPr>
      </p:pic>
      <p:sp>
        <p:nvSpPr>
          <p:cNvPr id="17" name="TextBox 16"/>
          <p:cNvSpPr txBox="1"/>
          <p:nvPr/>
        </p:nvSpPr>
        <p:spPr>
          <a:xfrm>
            <a:off x="532659" y="5619565"/>
            <a:ext cx="3258105" cy="369332"/>
          </a:xfrm>
          <a:prstGeom prst="rect">
            <a:avLst/>
          </a:prstGeom>
          <a:noFill/>
        </p:spPr>
        <p:txBody>
          <a:bodyPr wrap="square" rtlCol="0">
            <a:spAutoFit/>
          </a:bodyPr>
          <a:lstStyle/>
          <a:p>
            <a:r>
              <a:rPr lang="en-US" dirty="0" smtClean="0"/>
              <a:t>Source</a:t>
            </a:r>
            <a:r>
              <a:rPr lang="en-US" dirty="0"/>
              <a:t>: IIASA SSP database</a:t>
            </a:r>
          </a:p>
        </p:txBody>
      </p:sp>
      <p:sp>
        <p:nvSpPr>
          <p:cNvPr id="3" name="TextBox 2"/>
          <p:cNvSpPr txBox="1"/>
          <p:nvPr/>
        </p:nvSpPr>
        <p:spPr>
          <a:xfrm>
            <a:off x="1100204" y="2074663"/>
            <a:ext cx="2659168" cy="369332"/>
          </a:xfrm>
          <a:prstGeom prst="rect">
            <a:avLst/>
          </a:prstGeom>
          <a:noFill/>
        </p:spPr>
        <p:txBody>
          <a:bodyPr wrap="square" rtlCol="0">
            <a:spAutoFit/>
          </a:bodyPr>
          <a:lstStyle/>
          <a:p>
            <a:r>
              <a:rPr lang="en-US" dirty="0" smtClean="0"/>
              <a:t>GDP growth (billions USD) </a:t>
            </a:r>
            <a:endParaRPr lang="en-US" dirty="0"/>
          </a:p>
        </p:txBody>
      </p:sp>
      <p:sp>
        <p:nvSpPr>
          <p:cNvPr id="10" name="TextBox 9"/>
          <p:cNvSpPr txBox="1"/>
          <p:nvPr/>
        </p:nvSpPr>
        <p:spPr>
          <a:xfrm>
            <a:off x="4836017" y="2074663"/>
            <a:ext cx="3884168" cy="369332"/>
          </a:xfrm>
          <a:prstGeom prst="rect">
            <a:avLst/>
          </a:prstGeom>
          <a:noFill/>
        </p:spPr>
        <p:txBody>
          <a:bodyPr wrap="square" rtlCol="0">
            <a:spAutoFit/>
          </a:bodyPr>
          <a:lstStyle/>
          <a:p>
            <a:r>
              <a:rPr lang="en-US" dirty="0" smtClean="0"/>
              <a:t>Population growth (millions of people)</a:t>
            </a:r>
            <a:endParaRPr lang="en-US" dirty="0"/>
          </a:p>
        </p:txBody>
      </p:sp>
    </p:spTree>
    <p:extLst>
      <p:ext uri="{BB962C8B-B14F-4D97-AF65-F5344CB8AC3E}">
        <p14:creationId xmlns:p14="http://schemas.microsoft.com/office/powerpoint/2010/main" val="88435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Yields (tons/ha)</a:t>
            </a:r>
            <a:endParaRPr lang="en-US" dirty="0"/>
          </a:p>
        </p:txBody>
      </p:sp>
      <p:sp>
        <p:nvSpPr>
          <p:cNvPr id="3" name="Date Placeholder 2"/>
          <p:cNvSpPr>
            <a:spLocks noGrp="1"/>
          </p:cNvSpPr>
          <p:nvPr>
            <p:ph type="dt" sz="half" idx="10"/>
          </p:nvPr>
        </p:nvSpPr>
        <p:spPr/>
        <p:txBody>
          <a:bodyPr/>
          <a:lstStyle/>
          <a:p>
            <a:r>
              <a:rPr lang="en-US" smtClean="0"/>
              <a:t>4 December 2017</a:t>
            </a:r>
            <a:endParaRPr lang="en-US" dirty="0"/>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18</a:t>
            </a:fld>
            <a:endParaRPr lang="en-US"/>
          </a:p>
        </p:txBody>
      </p:sp>
      <p:pic>
        <p:nvPicPr>
          <p:cNvPr id="9" name="Picture"/>
          <p:cNvPicPr>
            <a:picLocks noGrp="1"/>
          </p:cNvPicPr>
          <p:nvPr>
            <p:ph idx="1"/>
          </p:nvPr>
        </p:nvPicPr>
        <p:blipFill>
          <a:blip r:embed="rId3"/>
          <a:stretch>
            <a:fillRect/>
          </a:stretch>
        </p:blipFill>
        <p:spPr bwMode="auto">
          <a:xfrm>
            <a:off x="786451" y="1244906"/>
            <a:ext cx="7571098" cy="4943074"/>
          </a:xfrm>
          <a:prstGeom prst="rect">
            <a:avLst/>
          </a:prstGeom>
          <a:noFill/>
          <a:ln w="9525">
            <a:noFill/>
            <a:headEnd/>
            <a:tailEnd/>
          </a:ln>
        </p:spPr>
      </p:pic>
      <p:pic>
        <p:nvPicPr>
          <p:cNvPr id="10" name="Picture 9"/>
          <p:cNvPicPr>
            <a:picLocks noChangeAspect="1"/>
          </p:cNvPicPr>
          <p:nvPr/>
        </p:nvPicPr>
        <p:blipFill rotWithShape="1">
          <a:blip r:embed="rId4"/>
          <a:srcRect t="7063" r="2841"/>
          <a:stretch/>
        </p:blipFill>
        <p:spPr>
          <a:xfrm>
            <a:off x="1341974" y="1859060"/>
            <a:ext cx="2475738" cy="1713773"/>
          </a:xfrm>
          <a:prstGeom prst="rect">
            <a:avLst/>
          </a:prstGeom>
        </p:spPr>
      </p:pic>
      <p:sp>
        <p:nvSpPr>
          <p:cNvPr id="11" name="TextBox 10"/>
          <p:cNvSpPr txBox="1"/>
          <p:nvPr/>
        </p:nvSpPr>
        <p:spPr>
          <a:xfrm>
            <a:off x="1311007" y="1476260"/>
            <a:ext cx="2467779" cy="382800"/>
          </a:xfrm>
          <a:prstGeom prst="rect">
            <a:avLst/>
          </a:prstGeom>
          <a:noFill/>
        </p:spPr>
        <p:txBody>
          <a:bodyPr wrap="square" rtlCol="0">
            <a:spAutoFit/>
          </a:bodyPr>
          <a:lstStyle/>
          <a:p>
            <a:endParaRPr lang="en-US" dirty="0"/>
          </a:p>
        </p:txBody>
      </p:sp>
      <p:sp>
        <p:nvSpPr>
          <p:cNvPr id="12" name="TextBox 11"/>
          <p:cNvSpPr txBox="1"/>
          <p:nvPr/>
        </p:nvSpPr>
        <p:spPr>
          <a:xfrm>
            <a:off x="1222873" y="1454664"/>
            <a:ext cx="4804043" cy="369332"/>
          </a:xfrm>
          <a:prstGeom prst="rect">
            <a:avLst/>
          </a:prstGeom>
          <a:noFill/>
        </p:spPr>
        <p:txBody>
          <a:bodyPr wrap="square" rtlCol="0">
            <a:spAutoFit/>
          </a:bodyPr>
          <a:lstStyle/>
          <a:p>
            <a:r>
              <a:rPr lang="en-US" dirty="0" smtClean="0"/>
              <a:t>Future storylines to be co-developed</a:t>
            </a:r>
            <a:endParaRPr lang="en-US" dirty="0"/>
          </a:p>
        </p:txBody>
      </p:sp>
    </p:spTree>
    <p:extLst>
      <p:ext uri="{BB962C8B-B14F-4D97-AF65-F5344CB8AC3E}">
        <p14:creationId xmlns:p14="http://schemas.microsoft.com/office/powerpoint/2010/main" val="16101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Demand from other users (000 km</a:t>
            </a:r>
            <a:r>
              <a:rPr lang="en-US" baseline="30000" dirty="0" smtClean="0"/>
              <a:t>3</a:t>
            </a:r>
            <a:r>
              <a:rPr lang="en-US" sz="4000" dirty="0" smtClean="0"/>
              <a:t>)</a:t>
            </a:r>
            <a:endParaRPr lang="en-US" sz="4000" dirty="0"/>
          </a:p>
        </p:txBody>
      </p:sp>
      <p:sp>
        <p:nvSpPr>
          <p:cNvPr id="3" name="Date Placeholder 2"/>
          <p:cNvSpPr>
            <a:spLocks noGrp="1"/>
          </p:cNvSpPr>
          <p:nvPr>
            <p:ph type="dt" sz="half" idx="10"/>
          </p:nvPr>
        </p:nvSpPr>
        <p:spPr/>
        <p:txBody>
          <a:bodyPr/>
          <a:lstStyle/>
          <a:p>
            <a:r>
              <a:rPr lang="en-US" smtClean="0"/>
              <a:t>4 December 2017</a:t>
            </a:r>
            <a:endParaRPr lang="en-US" dirty="0"/>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19</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94434871"/>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628650" y="5744428"/>
            <a:ext cx="3433396" cy="5674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Source: PRCRGLOB projections  (Wada et a. 2016) </a:t>
            </a:r>
            <a:endParaRPr lang="en-US" sz="1800" dirty="0"/>
          </a:p>
        </p:txBody>
      </p:sp>
      <p:pic>
        <p:nvPicPr>
          <p:cNvPr id="12" name="Picture 11"/>
          <p:cNvPicPr>
            <a:picLocks noChangeAspect="1"/>
          </p:cNvPicPr>
          <p:nvPr/>
        </p:nvPicPr>
        <p:blipFill rotWithShape="1">
          <a:blip r:embed="rId4"/>
          <a:srcRect t="7063" r="2841"/>
          <a:stretch/>
        </p:blipFill>
        <p:spPr>
          <a:xfrm>
            <a:off x="1242822" y="2072639"/>
            <a:ext cx="2475738" cy="1713773"/>
          </a:xfrm>
          <a:prstGeom prst="rect">
            <a:avLst/>
          </a:prstGeom>
        </p:spPr>
      </p:pic>
      <p:sp>
        <p:nvSpPr>
          <p:cNvPr id="13" name="TextBox 12"/>
          <p:cNvSpPr txBox="1"/>
          <p:nvPr/>
        </p:nvSpPr>
        <p:spPr>
          <a:xfrm>
            <a:off x="1151382" y="1671047"/>
            <a:ext cx="3755136" cy="369332"/>
          </a:xfrm>
          <a:prstGeom prst="rect">
            <a:avLst/>
          </a:prstGeom>
          <a:noFill/>
        </p:spPr>
        <p:txBody>
          <a:bodyPr wrap="square" rtlCol="0">
            <a:spAutoFit/>
          </a:bodyPr>
          <a:lstStyle/>
          <a:p>
            <a:r>
              <a:rPr lang="en-US" dirty="0" smtClean="0"/>
              <a:t>Future storylines to be co-developed </a:t>
            </a:r>
            <a:endParaRPr lang="en-US" dirty="0"/>
          </a:p>
        </p:txBody>
      </p:sp>
    </p:spTree>
    <p:extLst>
      <p:ext uri="{BB962C8B-B14F-4D97-AF65-F5344CB8AC3E}">
        <p14:creationId xmlns:p14="http://schemas.microsoft.com/office/powerpoint/2010/main" val="27424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Motivation</a:t>
            </a:r>
            <a:endParaRPr lang="en-US" dirty="0"/>
          </a:p>
        </p:txBody>
      </p:sp>
      <p:sp>
        <p:nvSpPr>
          <p:cNvPr id="3" name="Content Placeholder 2"/>
          <p:cNvSpPr>
            <a:spLocks noGrp="1"/>
          </p:cNvSpPr>
          <p:nvPr>
            <p:ph idx="1"/>
          </p:nvPr>
        </p:nvSpPr>
        <p:spPr>
          <a:xfrm>
            <a:off x="628650" y="1403797"/>
            <a:ext cx="7886700" cy="4773166"/>
          </a:xfrm>
        </p:spPr>
        <p:txBody>
          <a:bodyPr>
            <a:normAutofit fontScale="92500" lnSpcReduction="10000"/>
          </a:bodyPr>
          <a:lstStyle/>
          <a:p>
            <a:r>
              <a:rPr lang="en-US" dirty="0" smtClean="0"/>
              <a:t>Global population may increase by 2 </a:t>
            </a:r>
            <a:r>
              <a:rPr lang="en-US" dirty="0"/>
              <a:t>billion </a:t>
            </a:r>
            <a:r>
              <a:rPr lang="en-US" dirty="0" smtClean="0"/>
              <a:t>people </a:t>
            </a:r>
            <a:r>
              <a:rPr lang="en-US" dirty="0"/>
              <a:t>by </a:t>
            </a:r>
            <a:r>
              <a:rPr lang="en-US" dirty="0" smtClean="0"/>
              <a:t>2050</a:t>
            </a:r>
          </a:p>
          <a:p>
            <a:pPr lvl="1"/>
            <a:r>
              <a:rPr lang="en-US" dirty="0" smtClean="0"/>
              <a:t>75-95 million in Zambezi river Basin </a:t>
            </a:r>
            <a:endParaRPr lang="en-US" dirty="0"/>
          </a:p>
          <a:p>
            <a:r>
              <a:rPr lang="en-US" dirty="0" smtClean="0"/>
              <a:t>To achieve universal </a:t>
            </a:r>
            <a:r>
              <a:rPr lang="en-US" dirty="0"/>
              <a:t>energy </a:t>
            </a:r>
            <a:r>
              <a:rPr lang="en-US" dirty="0" smtClean="0"/>
              <a:t>access, generation </a:t>
            </a:r>
            <a:r>
              <a:rPr lang="en-US" dirty="0"/>
              <a:t>needs to double</a:t>
            </a:r>
          </a:p>
          <a:p>
            <a:r>
              <a:rPr lang="en-US" dirty="0" smtClean="0"/>
              <a:t>Food demands are expected to double by 2050 </a:t>
            </a:r>
          </a:p>
          <a:p>
            <a:r>
              <a:rPr lang="en-US" dirty="0" smtClean="0"/>
              <a:t>With </a:t>
            </a:r>
            <a:r>
              <a:rPr lang="en-US" dirty="0"/>
              <a:t>increasing energy and food </a:t>
            </a:r>
            <a:r>
              <a:rPr lang="en-US" dirty="0" smtClean="0"/>
              <a:t>demands, water demands </a:t>
            </a:r>
            <a:r>
              <a:rPr lang="en-US" dirty="0"/>
              <a:t>are expected to rise by 55 percent</a:t>
            </a:r>
          </a:p>
          <a:p>
            <a:r>
              <a:rPr lang="en-US" dirty="0"/>
              <a:t>Up to 40 percent of the </a:t>
            </a:r>
            <a:r>
              <a:rPr lang="en-US" dirty="0" smtClean="0"/>
              <a:t>world’s </a:t>
            </a:r>
            <a:r>
              <a:rPr lang="en-US" dirty="0"/>
              <a:t>population will live in severe </a:t>
            </a:r>
            <a:r>
              <a:rPr lang="en-US" dirty="0" smtClean="0"/>
              <a:t>water </a:t>
            </a:r>
            <a:r>
              <a:rPr lang="en-US" dirty="0"/>
              <a:t>stressed </a:t>
            </a:r>
            <a:r>
              <a:rPr lang="en-US" dirty="0" smtClean="0"/>
              <a:t>regions</a:t>
            </a:r>
          </a:p>
          <a:p>
            <a:r>
              <a:rPr lang="en-US" dirty="0" smtClean="0"/>
              <a:t>Irrigated </a:t>
            </a:r>
            <a:r>
              <a:rPr lang="en-US" dirty="0"/>
              <a:t>agriculture </a:t>
            </a:r>
            <a:r>
              <a:rPr lang="en-US" dirty="0" smtClean="0"/>
              <a:t>may reduce yield gaps (due to climate change) but projects to transfer water are expensive and the environmental impacts of water diversion and extraction may be significant  </a:t>
            </a:r>
            <a:endParaRPr lang="en-US" dirty="0"/>
          </a:p>
          <a:p>
            <a:r>
              <a:rPr lang="en-US" dirty="0" err="1" smtClean="0"/>
              <a:t>Siloed</a:t>
            </a:r>
            <a:r>
              <a:rPr lang="en-US" dirty="0" smtClean="0"/>
              <a:t> approaches/strategies to reaching goals may have unintended consequences in reaching other goals </a:t>
            </a:r>
            <a:endParaRPr lang="en-US" dirty="0"/>
          </a:p>
        </p:txBody>
      </p:sp>
      <p:sp>
        <p:nvSpPr>
          <p:cNvPr id="4" name="Date Placeholder 3"/>
          <p:cNvSpPr>
            <a:spLocks noGrp="1"/>
          </p:cNvSpPr>
          <p:nvPr>
            <p:ph type="dt" sz="half" idx="10"/>
          </p:nvPr>
        </p:nvSpPr>
        <p:spPr/>
        <p:txBody>
          <a:bodyPr/>
          <a:lstStyle/>
          <a:p>
            <a:r>
              <a:rPr lang="en-US" dirty="0" smtClean="0"/>
              <a:t>4 December 2017</a:t>
            </a:r>
            <a:endParaRPr lang="en-US" dirty="0"/>
          </a:p>
        </p:txBody>
      </p:sp>
      <p:sp>
        <p:nvSpPr>
          <p:cNvPr id="5" name="Footer Placeholder 4"/>
          <p:cNvSpPr>
            <a:spLocks noGrp="1"/>
          </p:cNvSpPr>
          <p:nvPr>
            <p:ph type="ftr" sz="quarter" idx="11"/>
          </p:nvPr>
        </p:nvSpPr>
        <p:spPr/>
        <p:txBody>
          <a:bodyPr/>
          <a:lstStyle/>
          <a:p>
            <a:r>
              <a:rPr lang="en-US" dirty="0"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a:t>
            </a:fld>
            <a:endParaRPr lang="en-US" dirty="0"/>
          </a:p>
        </p:txBody>
      </p:sp>
    </p:spTree>
    <p:extLst>
      <p:ext uri="{BB962C8B-B14F-4D97-AF65-F5344CB8AC3E}">
        <p14:creationId xmlns:p14="http://schemas.microsoft.com/office/powerpoint/2010/main" val="3891928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exploratory scenarios (SSPs) for use in stakeholder engagement</a:t>
            </a:r>
            <a:endParaRPr lang="en-US" dirty="0"/>
          </a:p>
        </p:txBody>
      </p:sp>
      <p:sp>
        <p:nvSpPr>
          <p:cNvPr id="3" name="Content Placeholder 2"/>
          <p:cNvSpPr>
            <a:spLocks noGrp="1"/>
          </p:cNvSpPr>
          <p:nvPr>
            <p:ph idx="1"/>
          </p:nvPr>
        </p:nvSpPr>
        <p:spPr/>
        <p:txBody>
          <a:bodyPr/>
          <a:lstStyle/>
          <a:p>
            <a:r>
              <a:rPr lang="en-US" dirty="0" smtClean="0"/>
              <a:t>Agricultural Production </a:t>
            </a:r>
          </a:p>
          <a:p>
            <a:pPr lvl="1"/>
            <a:r>
              <a:rPr lang="en-US" dirty="0" smtClean="0"/>
              <a:t>Crop</a:t>
            </a:r>
          </a:p>
          <a:p>
            <a:pPr lvl="1"/>
            <a:r>
              <a:rPr lang="en-US" dirty="0" smtClean="0"/>
              <a:t>Livestock</a:t>
            </a:r>
          </a:p>
          <a:p>
            <a:pPr lvl="1"/>
            <a:r>
              <a:rPr lang="en-US" dirty="0" smtClean="0"/>
              <a:t>Land use change</a:t>
            </a:r>
          </a:p>
          <a:p>
            <a:r>
              <a:rPr lang="en-US" dirty="0" smtClean="0"/>
              <a:t>Water use by sector and source</a:t>
            </a:r>
          </a:p>
          <a:p>
            <a:r>
              <a:rPr lang="en-US" dirty="0" smtClean="0"/>
              <a:t>Food Security </a:t>
            </a:r>
          </a:p>
          <a:p>
            <a:pPr lvl="1"/>
            <a:r>
              <a:rPr lang="en-US" dirty="0" smtClean="0"/>
              <a:t>Calories per capita food availability </a:t>
            </a:r>
          </a:p>
          <a:p>
            <a:pPr lvl="1"/>
            <a:r>
              <a:rPr lang="en-US" dirty="0" smtClean="0"/>
              <a:t>Trade balance</a:t>
            </a:r>
          </a:p>
          <a:p>
            <a:endParaRPr lang="en-US" dirty="0" smtClean="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20</a:t>
            </a:fld>
            <a:endParaRPr lang="en-US" dirty="0"/>
          </a:p>
        </p:txBody>
      </p:sp>
    </p:spTree>
    <p:extLst>
      <p:ext uri="{BB962C8B-B14F-4D97-AF65-F5344CB8AC3E}">
        <p14:creationId xmlns:p14="http://schemas.microsoft.com/office/powerpoint/2010/main" val="112341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t>
            </a:r>
            <a:r>
              <a:rPr lang="en-US" dirty="0" smtClean="0"/>
              <a:t>production (Zambezi Basin) </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21</a:t>
            </a:fld>
            <a:endParaRPr lang="en-US" dirty="0"/>
          </a:p>
        </p:txBody>
      </p:sp>
      <p:sp>
        <p:nvSpPr>
          <p:cNvPr id="8" name="Content Placeholder 7"/>
          <p:cNvSpPr>
            <a:spLocks noGrp="1"/>
          </p:cNvSpPr>
          <p:nvPr>
            <p:ph sz="quarter" idx="14"/>
          </p:nvPr>
        </p:nvSpPr>
        <p:spPr/>
        <p:txBody>
          <a:bodyPr/>
          <a:lstStyle/>
          <a:p>
            <a:endParaRPr lang="en-US" dirty="0"/>
          </a:p>
        </p:txBody>
      </p:sp>
      <p:sp>
        <p:nvSpPr>
          <p:cNvPr id="9" name="Content Placeholder 8"/>
          <p:cNvSpPr txBox="1">
            <a:spLocks noGrp="1"/>
          </p:cNvSpPr>
          <p:nvPr>
            <p:ph sz="quarter" idx="13"/>
          </p:nvPr>
        </p:nvSpPr>
        <p:spPr>
          <a:xfrm>
            <a:off x="591622" y="1429826"/>
            <a:ext cx="5126597" cy="424732"/>
          </a:xfrm>
          <a:prstGeom prst="rect">
            <a:avLst/>
          </a:prstGeom>
          <a:noFill/>
        </p:spPr>
        <p:txBody>
          <a:bodyPr wrap="square" rtlCol="0">
            <a:spAutoFit/>
          </a:bodyPr>
          <a:lstStyle/>
          <a:p>
            <a:pPr marL="0" indent="0">
              <a:buNone/>
            </a:pPr>
            <a:r>
              <a:rPr lang="en-US" dirty="0" smtClean="0"/>
              <a:t>Crop production (000 </a:t>
            </a:r>
            <a:r>
              <a:rPr lang="en-US" dirty="0" err="1" smtClean="0"/>
              <a:t>dm</a:t>
            </a:r>
            <a:r>
              <a:rPr lang="en-US" dirty="0" smtClean="0"/>
              <a:t> t) </a:t>
            </a:r>
            <a:endParaRPr lang="en-US" dirty="0"/>
          </a:p>
        </p:txBody>
      </p:sp>
      <p:sp>
        <p:nvSpPr>
          <p:cNvPr id="10" name="AutoShape 2" descr="https://rhone.iiasa.ac.at/owa/service.svc/s/GetFileAttachment?id=AAMkADE4NjE0MjdkLWYwODItNDQzYS04YWZhLTM3MzM0NjI1MDZmMQBGAAAAAAABLGSg5WkVRJG0qTBYISlQBwCutumAfuXgS6L0ps1M6dsZAHj%2BPBmNAAC%2FWUpqp4xyR6IxXbVUvt0PAAEzycc7AAABEgAQAGCdvud1f0tLrkBHf5Tz20I%3D&amp;X-OWA-CANARY=hmQg5j2Q1ka9g0y0DUlekxzWv1t-OtUInYSHibov7nYldu_r-qXhT_b7CKo0TVJgWcOvTyayNf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srcRect l="190" t="1584" r="1262" b="1863"/>
          <a:stretch/>
        </p:blipFill>
        <p:spPr>
          <a:xfrm>
            <a:off x="591623" y="1854558"/>
            <a:ext cx="7495997" cy="4845697"/>
          </a:xfrm>
          <a:prstGeom prst="rect">
            <a:avLst/>
          </a:prstGeom>
        </p:spPr>
      </p:pic>
    </p:spTree>
    <p:extLst>
      <p:ext uri="{BB962C8B-B14F-4D97-AF65-F5344CB8AC3E}">
        <p14:creationId xmlns:p14="http://schemas.microsoft.com/office/powerpoint/2010/main" val="3640887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t>
            </a:r>
            <a:r>
              <a:rPr lang="en-US" dirty="0" smtClean="0"/>
              <a:t>production (Zambezi Basin) </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22</a:t>
            </a:fld>
            <a:endParaRPr lang="en-US" dirty="0"/>
          </a:p>
        </p:txBody>
      </p:sp>
      <p:sp>
        <p:nvSpPr>
          <p:cNvPr id="8" name="Content Placeholder 7"/>
          <p:cNvSpPr>
            <a:spLocks noGrp="1"/>
          </p:cNvSpPr>
          <p:nvPr>
            <p:ph sz="quarter" idx="14"/>
          </p:nvPr>
        </p:nvSpPr>
        <p:spPr/>
        <p:txBody>
          <a:bodyPr/>
          <a:lstStyle/>
          <a:p>
            <a:endParaRPr lang="en-US" dirty="0"/>
          </a:p>
        </p:txBody>
      </p:sp>
      <p:sp>
        <p:nvSpPr>
          <p:cNvPr id="9" name="Content Placeholder 8"/>
          <p:cNvSpPr txBox="1">
            <a:spLocks noGrp="1"/>
          </p:cNvSpPr>
          <p:nvPr>
            <p:ph sz="quarter" idx="13"/>
          </p:nvPr>
        </p:nvSpPr>
        <p:spPr>
          <a:xfrm>
            <a:off x="591622" y="1429826"/>
            <a:ext cx="7200096" cy="424732"/>
          </a:xfrm>
          <a:prstGeom prst="rect">
            <a:avLst/>
          </a:prstGeom>
          <a:noFill/>
        </p:spPr>
        <p:txBody>
          <a:bodyPr wrap="square" rtlCol="0">
            <a:spAutoFit/>
          </a:bodyPr>
          <a:lstStyle/>
          <a:p>
            <a:pPr marL="0" indent="0">
              <a:buNone/>
            </a:pPr>
            <a:r>
              <a:rPr lang="en-US" dirty="0" smtClean="0"/>
              <a:t>Livestock production by livestock type (</a:t>
            </a:r>
            <a:r>
              <a:rPr lang="en-US" dirty="0" err="1" smtClean="0"/>
              <a:t>gigacaolories</a:t>
            </a:r>
            <a:r>
              <a:rPr lang="en-US" dirty="0" smtClean="0"/>
              <a:t>)</a:t>
            </a:r>
            <a:endParaRPr lang="en-US" dirty="0"/>
          </a:p>
        </p:txBody>
      </p:sp>
      <p:sp>
        <p:nvSpPr>
          <p:cNvPr id="10" name="AutoShape 2" descr="https://rhone.iiasa.ac.at/owa/service.svc/s/GetFileAttachment?id=AAMkADE4NjE0MjdkLWYwODItNDQzYS04YWZhLTM3MzM0NjI1MDZmMQBGAAAAAAABLGSg5WkVRJG0qTBYISlQBwCutumAfuXgS6L0ps1M6dsZAHj%2BPBmNAAC%2FWUpqp4xyR6IxXbVUvt0PAAEzycc7AAABEgAQAGCdvud1f0tLrkBHf5Tz20I%3D&amp;X-OWA-CANARY=hmQg5j2Q1ka9g0y0DUlekxzWv1t-OtUInYSHibov7nYldu_r-qXhT_b7CKo0TVJgWcOvTyayNf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839" t="810" r="1963" b="2912"/>
          <a:stretch/>
        </p:blipFill>
        <p:spPr>
          <a:xfrm>
            <a:off x="702279" y="1854558"/>
            <a:ext cx="8048534" cy="4791901"/>
          </a:xfrm>
          <a:prstGeom prst="rect">
            <a:avLst/>
          </a:prstGeom>
        </p:spPr>
      </p:pic>
    </p:spTree>
    <p:extLst>
      <p:ext uri="{BB962C8B-B14F-4D97-AF65-F5344CB8AC3E}">
        <p14:creationId xmlns:p14="http://schemas.microsoft.com/office/powerpoint/2010/main" val="421447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change in Zambezi region </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a:xfrm>
            <a:off x="5410902" y="6356351"/>
            <a:ext cx="3086100" cy="365125"/>
          </a:xfrm>
        </p:spPr>
        <p:txBody>
          <a:bodyPr/>
          <a:lstStyle/>
          <a:p>
            <a:r>
              <a:rPr lang="en-US" dirty="0"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23</a:t>
            </a:fld>
            <a:endParaRPr lang="en-US" dirty="0"/>
          </a:p>
        </p:txBody>
      </p:sp>
      <p:sp>
        <p:nvSpPr>
          <p:cNvPr id="7" name="Text Placeholder 6"/>
          <p:cNvSpPr>
            <a:spLocks noGrp="1"/>
          </p:cNvSpPr>
          <p:nvPr>
            <p:ph type="body" sz="quarter" idx="13"/>
          </p:nvPr>
        </p:nvSpPr>
        <p:spPr/>
        <p:txBody>
          <a:bodyPr>
            <a:normAutofit lnSpcReduction="10000"/>
          </a:bodyPr>
          <a:lstStyle/>
          <a:p>
            <a:r>
              <a:rPr lang="en-US" dirty="0" smtClean="0"/>
              <a:t>Total cropland area increases 32 percent </a:t>
            </a:r>
          </a:p>
          <a:p>
            <a:pPr lvl="1"/>
            <a:r>
              <a:rPr lang="en-US" dirty="0" smtClean="0"/>
              <a:t>Irrigated area expands by almost 45% by 2050</a:t>
            </a:r>
          </a:p>
          <a:p>
            <a:pPr lvl="1"/>
            <a:r>
              <a:rPr lang="en-US" dirty="0" err="1" smtClean="0"/>
              <a:t>Rainfed</a:t>
            </a:r>
            <a:r>
              <a:rPr lang="en-US" dirty="0" smtClean="0"/>
              <a:t> area increases by 32% by 2050</a:t>
            </a:r>
          </a:p>
          <a:p>
            <a:pPr lvl="2"/>
            <a:r>
              <a:rPr lang="en-US" dirty="0" smtClean="0"/>
              <a:t>Most in low input </a:t>
            </a:r>
            <a:r>
              <a:rPr lang="en-US" dirty="0" err="1" smtClean="0"/>
              <a:t>rainfed</a:t>
            </a:r>
            <a:r>
              <a:rPr lang="en-US" dirty="0" smtClean="0"/>
              <a:t> area </a:t>
            </a:r>
            <a:endParaRPr lang="en-US" dirty="0"/>
          </a:p>
          <a:p>
            <a:r>
              <a:rPr lang="en-US" dirty="0"/>
              <a:t>12 m ha of forest area in Zambezi countries is converted </a:t>
            </a:r>
          </a:p>
          <a:p>
            <a:r>
              <a:rPr lang="en-US" dirty="0"/>
              <a:t>Pasture land declines slightly (~1%)</a:t>
            </a:r>
          </a:p>
          <a:p>
            <a:endParaRPr lang="en-US" dirty="0"/>
          </a:p>
          <a:p>
            <a:endParaRPr lang="en-US" dirty="0" smtClean="0"/>
          </a:p>
          <a:p>
            <a:pPr marL="0" indent="0">
              <a:buNone/>
            </a:pPr>
            <a:endParaRPr lang="en-US" dirty="0"/>
          </a:p>
        </p:txBody>
      </p:sp>
      <p:sp>
        <p:nvSpPr>
          <p:cNvPr id="8" name="Text Placeholder 7"/>
          <p:cNvSpPr>
            <a:spLocks noGrp="1"/>
          </p:cNvSpPr>
          <p:nvPr>
            <p:ph type="body" sz="quarter" idx="14"/>
          </p:nvPr>
        </p:nvSpPr>
        <p:spPr/>
        <p:txBody>
          <a:bodyPr/>
          <a:lstStyle/>
          <a:p>
            <a:pPr marL="0" indent="0">
              <a:buNone/>
            </a:pPr>
            <a:r>
              <a:rPr lang="en-US" dirty="0" smtClean="0"/>
              <a:t>Cropland cover in 2000 for Zambia</a:t>
            </a:r>
            <a:endParaRPr lang="en-US" dirty="0"/>
          </a:p>
        </p:txBody>
      </p:sp>
      <p:pic>
        <p:nvPicPr>
          <p:cNvPr id="9" name="Picture 8"/>
          <p:cNvPicPr>
            <a:picLocks noChangeAspect="1"/>
          </p:cNvPicPr>
          <p:nvPr/>
        </p:nvPicPr>
        <p:blipFill>
          <a:blip r:embed="rId3"/>
          <a:stretch>
            <a:fillRect/>
          </a:stretch>
        </p:blipFill>
        <p:spPr>
          <a:xfrm>
            <a:off x="4228517" y="2553034"/>
            <a:ext cx="4762872" cy="4168442"/>
          </a:xfrm>
          <a:prstGeom prst="rect">
            <a:avLst/>
          </a:prstGeom>
        </p:spPr>
      </p:pic>
    </p:spTree>
    <p:extLst>
      <p:ext uri="{BB962C8B-B14F-4D97-AF65-F5344CB8AC3E}">
        <p14:creationId xmlns:p14="http://schemas.microsoft.com/office/powerpoint/2010/main" val="4198526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Zambezi region change in water demand (Indexed to </a:t>
            </a:r>
            <a:r>
              <a:rPr lang="en-US" dirty="0" err="1" smtClean="0"/>
              <a:t>yr</a:t>
            </a:r>
            <a:r>
              <a:rPr lang="en-US" dirty="0" smtClean="0"/>
              <a:t> 2000)  </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24</a:t>
            </a:fld>
            <a:endParaRPr lang="en-US" dirty="0"/>
          </a:p>
        </p:txBody>
      </p:sp>
      <p:graphicFrame>
        <p:nvGraphicFramePr>
          <p:cNvPr id="7" name="Content Placeholder 6"/>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82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Zambezi region share of water use by sector and source</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7571355"/>
              </p:ext>
            </p:extLst>
          </p:nvPr>
        </p:nvGraphicFramePr>
        <p:xfrm>
          <a:off x="628650" y="1842836"/>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stretch>
            <a:fillRect/>
          </a:stretch>
        </p:blipFill>
        <p:spPr>
          <a:xfrm>
            <a:off x="6427230" y="2178985"/>
            <a:ext cx="2652263" cy="1465508"/>
          </a:xfrm>
          <a:prstGeom prst="rect">
            <a:avLst/>
          </a:prstGeom>
        </p:spPr>
      </p:pic>
      <p:sp>
        <p:nvSpPr>
          <p:cNvPr id="14" name="Freeform 13"/>
          <p:cNvSpPr/>
          <p:nvPr/>
        </p:nvSpPr>
        <p:spPr>
          <a:xfrm>
            <a:off x="5394959" y="1269878"/>
            <a:ext cx="3023345" cy="1120626"/>
          </a:xfrm>
          <a:custGeom>
            <a:avLst/>
            <a:gdLst>
              <a:gd name="connsiteX0" fmla="*/ 0 w 3172858"/>
              <a:gd name="connsiteY0" fmla="*/ 729270 h 1280113"/>
              <a:gd name="connsiteX1" fmla="*/ 1167788 w 3172858"/>
              <a:gd name="connsiteY1" fmla="*/ 13174 h 1280113"/>
              <a:gd name="connsiteX2" fmla="*/ 3172858 w 3172858"/>
              <a:gd name="connsiteY2" fmla="*/ 1280113 h 1280113"/>
            </a:gdLst>
            <a:ahLst/>
            <a:cxnLst>
              <a:cxn ang="0">
                <a:pos x="connsiteX0" y="connsiteY0"/>
              </a:cxn>
              <a:cxn ang="0">
                <a:pos x="connsiteX1" y="connsiteY1"/>
              </a:cxn>
              <a:cxn ang="0">
                <a:pos x="connsiteX2" y="connsiteY2"/>
              </a:cxn>
            </a:cxnLst>
            <a:rect l="l" t="t" r="r" b="b"/>
            <a:pathLst>
              <a:path w="3172858" h="1280113">
                <a:moveTo>
                  <a:pt x="0" y="729270"/>
                </a:moveTo>
                <a:cubicBezTo>
                  <a:pt x="319489" y="325318"/>
                  <a:pt x="638978" y="-78633"/>
                  <a:pt x="1167788" y="13174"/>
                </a:cubicBezTo>
                <a:cubicBezTo>
                  <a:pt x="1696598" y="104981"/>
                  <a:pt x="2434728" y="692547"/>
                  <a:pt x="3172858" y="1280113"/>
                </a:cubicBezTo>
              </a:path>
            </a:pathLst>
          </a:custGeom>
          <a:noFill/>
          <a:ln w="222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Arc 14"/>
          <p:cNvSpPr/>
          <p:nvPr/>
        </p:nvSpPr>
        <p:spPr>
          <a:xfrm rot="20684535">
            <a:off x="4021063" y="1755152"/>
            <a:ext cx="1881051" cy="2065857"/>
          </a:xfrm>
          <a:prstGeom prst="arc">
            <a:avLst>
              <a:gd name="adj1" fmla="val 16200000"/>
              <a:gd name="adj2" fmla="val 21058913"/>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a:off x="7955280" y="2050869"/>
            <a:ext cx="666206" cy="509451"/>
          </a:xfrm>
          <a:prstGeom prst="straightConnector1">
            <a:avLst/>
          </a:prstGeom>
          <a:ln w="254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2514" y="1964861"/>
            <a:ext cx="2362354" cy="1200329"/>
          </a:xfrm>
          <a:prstGeom prst="rect">
            <a:avLst/>
          </a:prstGeom>
          <a:noFill/>
        </p:spPr>
        <p:txBody>
          <a:bodyPr wrap="square" rtlCol="0">
            <a:spAutoFit/>
          </a:bodyPr>
          <a:lstStyle/>
          <a:p>
            <a:r>
              <a:rPr lang="en-US" dirty="0" smtClean="0"/>
              <a:t>In 2050, irrigation water will use &gt; 80% of surface water withdrawals</a:t>
            </a:r>
            <a:endParaRPr lang="en-US" dirty="0"/>
          </a:p>
        </p:txBody>
      </p:sp>
      <p:sp>
        <p:nvSpPr>
          <p:cNvPr id="3" name="TextBox 2"/>
          <p:cNvSpPr txBox="1"/>
          <p:nvPr/>
        </p:nvSpPr>
        <p:spPr>
          <a:xfrm>
            <a:off x="522514" y="3644493"/>
            <a:ext cx="2163536" cy="1477328"/>
          </a:xfrm>
          <a:prstGeom prst="rect">
            <a:avLst/>
          </a:prstGeom>
          <a:noFill/>
        </p:spPr>
        <p:txBody>
          <a:bodyPr wrap="square" rtlCol="0">
            <a:spAutoFit/>
          </a:bodyPr>
          <a:lstStyle/>
          <a:p>
            <a:r>
              <a:rPr lang="en-US" dirty="0" smtClean="0"/>
              <a:t>Water demand for irrigation increases by 50%, but other sectors grow by 400% </a:t>
            </a:r>
            <a:endParaRPr lang="en-US" dirty="0"/>
          </a:p>
        </p:txBody>
      </p:sp>
    </p:spTree>
    <p:extLst>
      <p:ext uri="{BB962C8B-B14F-4D97-AF65-F5344CB8AC3E}">
        <p14:creationId xmlns:p14="http://schemas.microsoft.com/office/powerpoint/2010/main" val="36680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security in the Zambezi Region</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26</a:t>
            </a:fld>
            <a:endParaRPr lang="en-US" dirty="0"/>
          </a:p>
        </p:txBody>
      </p:sp>
      <p:pic>
        <p:nvPicPr>
          <p:cNvPr id="13" name="Picture"/>
          <p:cNvPicPr>
            <a:picLocks noGrp="1"/>
          </p:cNvPicPr>
          <p:nvPr>
            <p:ph sz="quarter" idx="13"/>
          </p:nvPr>
        </p:nvPicPr>
        <p:blipFill>
          <a:blip r:embed="rId2"/>
          <a:stretch>
            <a:fillRect/>
          </a:stretch>
        </p:blipFill>
        <p:spPr bwMode="auto">
          <a:xfrm>
            <a:off x="406401" y="2811167"/>
            <a:ext cx="4045480" cy="3307058"/>
          </a:xfrm>
          <a:prstGeom prst="rect">
            <a:avLst/>
          </a:prstGeom>
          <a:noFill/>
          <a:ln w="9525">
            <a:noFill/>
            <a:headEnd/>
            <a:tailEnd/>
          </a:ln>
        </p:spPr>
      </p:pic>
      <p:graphicFrame>
        <p:nvGraphicFramePr>
          <p:cNvPr id="16" name="Content Placeholder 15"/>
          <p:cNvGraphicFramePr>
            <a:graphicFrameLocks noGrp="1"/>
          </p:cNvGraphicFramePr>
          <p:nvPr>
            <p:ph sz="quarter" idx="14"/>
            <p:extLst>
              <p:ext uri="{D42A27DB-BD31-4B8C-83A1-F6EECF244321}">
                <p14:modId xmlns:p14="http://schemas.microsoft.com/office/powerpoint/2010/main" val="1208177218"/>
              </p:ext>
            </p:extLst>
          </p:nvPr>
        </p:nvGraphicFramePr>
        <p:xfrm>
          <a:off x="4725988" y="2811167"/>
          <a:ext cx="3789362" cy="330705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628650" y="2021983"/>
            <a:ext cx="3930471" cy="646331"/>
          </a:xfrm>
          <a:prstGeom prst="rect">
            <a:avLst/>
          </a:prstGeom>
          <a:noFill/>
        </p:spPr>
        <p:txBody>
          <a:bodyPr wrap="square" rtlCol="0">
            <a:spAutoFit/>
          </a:bodyPr>
          <a:lstStyle/>
          <a:p>
            <a:r>
              <a:rPr lang="en-US" dirty="0" smtClean="0"/>
              <a:t>Kilocalorie </a:t>
            </a:r>
            <a:r>
              <a:rPr lang="en-US" dirty="0"/>
              <a:t>a</a:t>
            </a:r>
            <a:r>
              <a:rPr lang="en-US" dirty="0" smtClean="0"/>
              <a:t>vailability per capita per day	</a:t>
            </a:r>
            <a:endParaRPr lang="en-US" dirty="0"/>
          </a:p>
        </p:txBody>
      </p:sp>
      <p:sp>
        <p:nvSpPr>
          <p:cNvPr id="18" name="TextBox 17"/>
          <p:cNvSpPr txBox="1"/>
          <p:nvPr/>
        </p:nvSpPr>
        <p:spPr>
          <a:xfrm>
            <a:off x="4655433" y="2021983"/>
            <a:ext cx="3930471" cy="646331"/>
          </a:xfrm>
          <a:prstGeom prst="rect">
            <a:avLst/>
          </a:prstGeom>
          <a:noFill/>
        </p:spPr>
        <p:txBody>
          <a:bodyPr wrap="square" rtlCol="0">
            <a:spAutoFit/>
          </a:bodyPr>
          <a:lstStyle/>
          <a:p>
            <a:r>
              <a:rPr lang="en-US" dirty="0" smtClean="0"/>
              <a:t>Net import of calories (</a:t>
            </a:r>
            <a:r>
              <a:rPr lang="en-US" dirty="0" err="1" smtClean="0"/>
              <a:t>gigacaolories</a:t>
            </a:r>
            <a:r>
              <a:rPr lang="en-US" dirty="0" smtClean="0"/>
              <a:t>)</a:t>
            </a:r>
            <a:endParaRPr lang="en-US" dirty="0"/>
          </a:p>
          <a:p>
            <a:r>
              <a:rPr lang="en-US" dirty="0" smtClean="0"/>
              <a:t>Calories produced – calories demanded</a:t>
            </a:r>
            <a:endParaRPr lang="en-US" dirty="0"/>
          </a:p>
        </p:txBody>
      </p:sp>
    </p:spTree>
    <p:extLst>
      <p:ext uri="{BB962C8B-B14F-4D97-AF65-F5344CB8AC3E}">
        <p14:creationId xmlns:p14="http://schemas.microsoft.com/office/powerpoint/2010/main" val="635053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Conclusions</a:t>
            </a:r>
            <a:endParaRPr lang="en-US" dirty="0"/>
          </a:p>
        </p:txBody>
      </p:sp>
      <p:sp>
        <p:nvSpPr>
          <p:cNvPr id="9" name="Content Placeholder 8"/>
          <p:cNvSpPr>
            <a:spLocks noGrp="1"/>
          </p:cNvSpPr>
          <p:nvPr>
            <p:ph idx="1"/>
          </p:nvPr>
        </p:nvSpPr>
        <p:spPr/>
        <p:txBody>
          <a:bodyPr>
            <a:normAutofit lnSpcReduction="10000"/>
          </a:bodyPr>
          <a:lstStyle/>
          <a:p>
            <a:r>
              <a:rPr lang="en-US" dirty="0" smtClean="0"/>
              <a:t>Per capita GDP growth may be optimistic for the future (compared with historic trends) of the region and implies food security could improve by 2050, but dependence on imports will continue</a:t>
            </a:r>
          </a:p>
          <a:p>
            <a:r>
              <a:rPr lang="en-US" dirty="0" smtClean="0"/>
              <a:t>Ag production continues to grow (through productivity growth and cropland area expansion). </a:t>
            </a:r>
          </a:p>
          <a:p>
            <a:pPr lvl="1"/>
            <a:r>
              <a:rPr lang="en-US" dirty="0" smtClean="0"/>
              <a:t>Cropland dominated by low input </a:t>
            </a:r>
            <a:r>
              <a:rPr lang="en-US" dirty="0" err="1" smtClean="0"/>
              <a:t>rainfed</a:t>
            </a:r>
            <a:r>
              <a:rPr lang="en-US" dirty="0" smtClean="0"/>
              <a:t> agriculture though irrigated area grows </a:t>
            </a:r>
          </a:p>
          <a:p>
            <a:r>
              <a:rPr lang="en-US" dirty="0" smtClean="0"/>
              <a:t>Agriculture will still be the major user of water by 2050, though future water demand from other sectors may be underestimated</a:t>
            </a:r>
          </a:p>
          <a:p>
            <a:pPr lvl="1"/>
            <a:r>
              <a:rPr lang="en-US" dirty="0" smtClean="0"/>
              <a:t>Stakeholder scenarios can offer plausible projections</a:t>
            </a:r>
          </a:p>
        </p:txBody>
      </p:sp>
      <p:sp>
        <p:nvSpPr>
          <p:cNvPr id="3" name="Date Placeholder 2"/>
          <p:cNvSpPr>
            <a:spLocks noGrp="1"/>
          </p:cNvSpPr>
          <p:nvPr>
            <p:ph type="dt" sz="half" idx="10"/>
          </p:nvPr>
        </p:nvSpPr>
        <p:spPr/>
        <p:txBody>
          <a:bodyPr/>
          <a:lstStyle/>
          <a:p>
            <a:r>
              <a:rPr lang="en-US" smtClean="0"/>
              <a:t>4 December 2017</a:t>
            </a:r>
            <a:endParaRPr lang="en-US" dirty="0"/>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27</a:t>
            </a:fld>
            <a:endParaRPr lang="en-US"/>
          </a:p>
        </p:txBody>
      </p:sp>
    </p:spTree>
    <p:extLst>
      <p:ext uri="{BB962C8B-B14F-4D97-AF65-F5344CB8AC3E}">
        <p14:creationId xmlns:p14="http://schemas.microsoft.com/office/powerpoint/2010/main" val="2033994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Next Steps</a:t>
            </a:r>
            <a:endParaRPr lang="en-US" dirty="0"/>
          </a:p>
        </p:txBody>
      </p:sp>
      <p:sp>
        <p:nvSpPr>
          <p:cNvPr id="9" name="Content Placeholder 8"/>
          <p:cNvSpPr>
            <a:spLocks noGrp="1"/>
          </p:cNvSpPr>
          <p:nvPr>
            <p:ph idx="1"/>
          </p:nvPr>
        </p:nvSpPr>
        <p:spPr/>
        <p:txBody>
          <a:bodyPr/>
          <a:lstStyle/>
          <a:p>
            <a:r>
              <a:rPr lang="en-US" dirty="0" smtClean="0"/>
              <a:t>Improve current land cover using household survey data</a:t>
            </a:r>
          </a:p>
          <a:p>
            <a:r>
              <a:rPr lang="en-US" dirty="0" smtClean="0"/>
              <a:t>Include planned basin activities: irrigation expansion plans and hydropower dams</a:t>
            </a:r>
          </a:p>
          <a:p>
            <a:r>
              <a:rPr lang="en-US" dirty="0"/>
              <a:t>V</a:t>
            </a:r>
            <a:r>
              <a:rPr lang="en-US" dirty="0" smtClean="0"/>
              <a:t>alidation of exploratory scenarios with regional stakeholder</a:t>
            </a:r>
          </a:p>
          <a:p>
            <a:r>
              <a:rPr lang="en-US" dirty="0" smtClean="0"/>
              <a:t>Examine climate impacts on crop production and water availability </a:t>
            </a:r>
          </a:p>
          <a:p>
            <a:endParaRPr lang="en-US" dirty="0" smtClean="0"/>
          </a:p>
        </p:txBody>
      </p:sp>
      <p:sp>
        <p:nvSpPr>
          <p:cNvPr id="3" name="Date Placeholder 2"/>
          <p:cNvSpPr>
            <a:spLocks noGrp="1"/>
          </p:cNvSpPr>
          <p:nvPr>
            <p:ph type="dt" sz="half" idx="10"/>
          </p:nvPr>
        </p:nvSpPr>
        <p:spPr/>
        <p:txBody>
          <a:bodyPr/>
          <a:lstStyle/>
          <a:p>
            <a:r>
              <a:rPr lang="en-US" smtClean="0"/>
              <a:t>4 December 2017</a:t>
            </a:r>
            <a:endParaRPr lang="en-US" dirty="0"/>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28</a:t>
            </a:fld>
            <a:endParaRPr lang="en-US"/>
          </a:p>
        </p:txBody>
      </p:sp>
    </p:spTree>
    <p:extLst>
      <p:ext uri="{BB962C8B-B14F-4D97-AF65-F5344CB8AC3E}">
        <p14:creationId xmlns:p14="http://schemas.microsoft.com/office/powerpoint/2010/main" val="3550657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Amanda Palazzo (palazzo@iiasa.ac.at)</a:t>
            </a:r>
          </a:p>
          <a:p>
            <a:pPr marL="0" indent="0">
              <a:buNone/>
            </a:pPr>
            <a:r>
              <a:rPr lang="en-US" dirty="0" smtClean="0"/>
              <a:t>Research Scholar, Ecosystems Services and Management Program</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29</a:t>
            </a:fld>
            <a:endParaRPr lang="en-US" dirty="0"/>
          </a:p>
        </p:txBody>
      </p:sp>
      <p:sp>
        <p:nvSpPr>
          <p:cNvPr id="7" name="Rectangle 6"/>
          <p:cNvSpPr/>
          <p:nvPr/>
        </p:nvSpPr>
        <p:spPr>
          <a:xfrm>
            <a:off x="3330774" y="4073693"/>
            <a:ext cx="5184576" cy="590931"/>
          </a:xfrm>
          <a:prstGeom prst="rect">
            <a:avLst/>
          </a:prstGeom>
        </p:spPr>
        <p:txBody>
          <a:bodyPr wrap="square">
            <a:spAutoFit/>
          </a:bodyPr>
          <a:lstStyle/>
          <a:p>
            <a:pPr algn="r">
              <a:lnSpc>
                <a:spcPct val="90000"/>
              </a:lnSpc>
              <a:defRPr/>
            </a:pPr>
            <a:r>
              <a:rPr lang="en-US" b="1" kern="0" dirty="0"/>
              <a:t>ISWEL</a:t>
            </a:r>
          </a:p>
          <a:p>
            <a:pPr algn="r">
              <a:lnSpc>
                <a:spcPct val="90000"/>
              </a:lnSpc>
              <a:defRPr/>
            </a:pPr>
            <a:r>
              <a:rPr lang="en-US" b="1" kern="0" dirty="0"/>
              <a:t> Integrated Solutions for Water-Energy-Land </a:t>
            </a:r>
          </a:p>
        </p:txBody>
      </p:sp>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4013842" y="4803734"/>
            <a:ext cx="1014146" cy="1373229"/>
          </a:xfrm>
          <a:prstGeom prst="rect">
            <a:avLst/>
          </a:prstGeom>
          <a:noFill/>
          <a:ln>
            <a:noFill/>
          </a:ln>
        </p:spPr>
      </p:pic>
      <p:pic>
        <p:nvPicPr>
          <p:cNvPr id="9" name="Picture 2" descr="http://www.thegef.org/gef/sites/thegef.org/files/Images/GEF-notag-lowres_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508" y="4803734"/>
            <a:ext cx="1288537" cy="1373229"/>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5"/>
          <p:cNvPicPr>
            <a:picLocks noChangeAspect="1"/>
          </p:cNvPicPr>
          <p:nvPr/>
        </p:nvPicPr>
        <p:blipFill>
          <a:blip r:embed="rId4"/>
          <a:stretch>
            <a:fillRect/>
          </a:stretch>
        </p:blipFill>
        <p:spPr>
          <a:xfrm>
            <a:off x="6878035" y="4803734"/>
            <a:ext cx="1617944" cy="1373229"/>
          </a:xfrm>
          <a:prstGeom prst="rect">
            <a:avLst/>
          </a:prstGeom>
        </p:spPr>
      </p:pic>
      <p:sp>
        <p:nvSpPr>
          <p:cNvPr id="11" name="Rectangle 10"/>
          <p:cNvSpPr/>
          <p:nvPr/>
        </p:nvSpPr>
        <p:spPr>
          <a:xfrm>
            <a:off x="2164149" y="5121016"/>
            <a:ext cx="1428596" cy="369332"/>
          </a:xfrm>
          <a:prstGeom prst="rect">
            <a:avLst/>
          </a:prstGeom>
        </p:spPr>
        <p:txBody>
          <a:bodyPr wrap="none">
            <a:spAutoFit/>
          </a:bodyPr>
          <a:lstStyle/>
          <a:p>
            <a:r>
              <a:rPr lang="en-US" dirty="0">
                <a:latin typeface="Arial"/>
              </a:rPr>
              <a:t>Partnership</a:t>
            </a:r>
            <a:r>
              <a:rPr lang="pl-PL" dirty="0">
                <a:latin typeface="Arial"/>
              </a:rPr>
              <a:t>:</a:t>
            </a:r>
            <a:endParaRPr lang="en-US" dirty="0">
              <a:latin typeface="Arial"/>
            </a:endParaRPr>
          </a:p>
        </p:txBody>
      </p:sp>
    </p:spTree>
    <p:extLst>
      <p:ext uri="{BB962C8B-B14F-4D97-AF65-F5344CB8AC3E}">
        <p14:creationId xmlns:p14="http://schemas.microsoft.com/office/powerpoint/2010/main" val="205346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Nexus </a:t>
            </a:r>
            <a:br>
              <a:rPr lang="en-US" sz="4400" dirty="0" smtClean="0"/>
            </a:br>
            <a:r>
              <a:rPr lang="en-US" sz="4400" dirty="0" smtClean="0"/>
              <a:t>approach</a:t>
            </a:r>
            <a:endParaRPr lang="en-US" sz="4400" dirty="0"/>
          </a:p>
        </p:txBody>
      </p:sp>
      <p:sp>
        <p:nvSpPr>
          <p:cNvPr id="3" name="Content Placeholder 2"/>
          <p:cNvSpPr>
            <a:spLocks noGrp="1"/>
          </p:cNvSpPr>
          <p:nvPr>
            <p:ph idx="1"/>
          </p:nvPr>
        </p:nvSpPr>
        <p:spPr/>
        <p:txBody>
          <a:bodyPr/>
          <a:lstStyle/>
          <a:p>
            <a:endParaRPr lang="en-US" sz="1600" dirty="0">
              <a:solidFill>
                <a:schemeClr val="bg1"/>
              </a:solidFill>
            </a:endParaRPr>
          </a:p>
        </p:txBody>
      </p:sp>
      <p:sp>
        <p:nvSpPr>
          <p:cNvPr id="4" name="Date Placeholder 3"/>
          <p:cNvSpPr>
            <a:spLocks noGrp="1"/>
          </p:cNvSpPr>
          <p:nvPr>
            <p:ph type="dt" sz="half" idx="10"/>
          </p:nvPr>
        </p:nvSpPr>
        <p:spPr/>
        <p:txBody>
          <a:bodyPr/>
          <a:lstStyle/>
          <a:p>
            <a:r>
              <a:rPr lang="en-US" sz="1600" dirty="0" smtClean="0">
                <a:solidFill>
                  <a:schemeClr val="bg1"/>
                </a:solidFill>
              </a:rPr>
              <a:t>4 December 2017</a:t>
            </a:r>
            <a:endParaRPr lang="en-US" sz="1600" dirty="0">
              <a:solidFill>
                <a:schemeClr val="bg1"/>
              </a:solidFill>
            </a:endParaRPr>
          </a:p>
        </p:txBody>
      </p:sp>
      <p:sp>
        <p:nvSpPr>
          <p:cNvPr id="6" name="Slide Number Placeholder 5"/>
          <p:cNvSpPr>
            <a:spLocks noGrp="1"/>
          </p:cNvSpPr>
          <p:nvPr>
            <p:ph type="sldNum" sz="quarter" idx="12"/>
          </p:nvPr>
        </p:nvSpPr>
        <p:spPr/>
        <p:txBody>
          <a:bodyPr/>
          <a:lstStyle/>
          <a:p>
            <a:fld id="{D96CBE72-BFB2-4DCD-AE6F-74C058E3833F}" type="slidenum">
              <a:rPr lang="en-US" sz="1600" smtClean="0">
                <a:solidFill>
                  <a:schemeClr val="bg1"/>
                </a:solidFill>
              </a:rPr>
              <a:t>3</a:t>
            </a:fld>
            <a:endParaRPr lang="en-US" sz="1600" dirty="0">
              <a:solidFill>
                <a:schemeClr val="bg1"/>
              </a:solidFill>
            </a:endParaRPr>
          </a:p>
        </p:txBody>
      </p:sp>
      <p:sp>
        <p:nvSpPr>
          <p:cNvPr id="7" name="Textfeld 24"/>
          <p:cNvSpPr txBox="1"/>
          <p:nvPr/>
        </p:nvSpPr>
        <p:spPr>
          <a:xfrm>
            <a:off x="4568871" y="1101520"/>
            <a:ext cx="458780" cy="338554"/>
          </a:xfrm>
          <a:prstGeom prst="rect">
            <a:avLst/>
          </a:prstGeom>
          <a:noFill/>
        </p:spPr>
        <p:txBody>
          <a:bodyPr wrap="none" rtlCol="0">
            <a:spAutoFit/>
          </a:bodyPr>
          <a:lstStyle/>
          <a:p>
            <a:pPr algn="ctr" fontAlgn="base">
              <a:spcBef>
                <a:spcPct val="0"/>
              </a:spcBef>
              <a:spcAft>
                <a:spcPct val="0"/>
              </a:spcAft>
              <a:defRPr/>
            </a:pPr>
            <a:r>
              <a:rPr lang="en-US" sz="1600" b="1" dirty="0" smtClean="0">
                <a:solidFill>
                  <a:schemeClr val="bg1"/>
                </a:solidFill>
                <a:effectLst>
                  <a:outerShdw blurRad="38100" dist="38100" dir="2700000" algn="tl">
                    <a:srgbClr val="000000">
                      <a:alpha val="43137"/>
                    </a:srgbClr>
                  </a:outerShdw>
                </a:effectLst>
                <a:cs typeface="Calibri Light" panose="020F0302020204030204" pitchFamily="34" charset="0"/>
              </a:rPr>
              <a:t>ON</a:t>
            </a:r>
            <a:endParaRPr lang="en-US" sz="1600" b="1" dirty="0">
              <a:solidFill>
                <a:schemeClr val="bg1"/>
              </a:solidFill>
              <a:effectLst>
                <a:outerShdw blurRad="38100" dist="38100" dir="2700000" algn="tl">
                  <a:srgbClr val="000000">
                    <a:alpha val="43137"/>
                  </a:srgbClr>
                </a:outerShdw>
              </a:effectLst>
              <a:cs typeface="Calibri Light" panose="020F0302020204030204" pitchFamily="34" charset="0"/>
            </a:endParaRPr>
          </a:p>
        </p:txBody>
      </p:sp>
      <p:grpSp>
        <p:nvGrpSpPr>
          <p:cNvPr id="8" name="Gruppieren 24"/>
          <p:cNvGrpSpPr/>
          <p:nvPr/>
        </p:nvGrpSpPr>
        <p:grpSpPr>
          <a:xfrm>
            <a:off x="3231751" y="115747"/>
            <a:ext cx="2880000" cy="2520000"/>
            <a:chOff x="3131082" y="116632"/>
            <a:chExt cx="2952328" cy="2811741"/>
          </a:xfrm>
          <a:solidFill>
            <a:srgbClr val="92D050"/>
          </a:solidFill>
        </p:grpSpPr>
        <p:sp>
          <p:nvSpPr>
            <p:cNvPr id="9" name="Regelmäßiges Fünfeck 2"/>
            <p:cNvSpPr/>
            <p:nvPr/>
          </p:nvSpPr>
          <p:spPr>
            <a:xfrm rot="10800000">
              <a:off x="3131082" y="116632"/>
              <a:ext cx="2952328" cy="2811741"/>
            </a:xfrm>
            <a:prstGeom prst="pentagon">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defRPr/>
              </a:pPr>
              <a:endParaRPr lang="en-US" sz="1600" dirty="0">
                <a:solidFill>
                  <a:schemeClr val="bg1"/>
                </a:solidFill>
                <a:cs typeface="Calibri Light" panose="020F0302020204030204" pitchFamily="34" charset="0"/>
              </a:endParaRPr>
            </a:p>
          </p:txBody>
        </p:sp>
        <p:sp>
          <p:nvSpPr>
            <p:cNvPr id="10" name="Textfeld 6"/>
            <p:cNvSpPr txBox="1"/>
            <p:nvPr/>
          </p:nvSpPr>
          <p:spPr>
            <a:xfrm>
              <a:off x="3563888" y="788330"/>
              <a:ext cx="2086715" cy="118002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36000" tIns="36000" rIns="36000" bIns="36000" rtlCol="0">
              <a:spAutoFit/>
            </a:bodyPr>
            <a:lstStyle/>
            <a:p>
              <a:pPr algn="ctr" fontAlgn="base">
                <a:spcBef>
                  <a:spcPct val="0"/>
                </a:spcBef>
                <a:spcAft>
                  <a:spcPct val="0"/>
                </a:spcAft>
                <a:defRPr/>
              </a:pPr>
              <a:r>
                <a:rPr lang="en-US" sz="3200" b="1" dirty="0" smtClean="0">
                  <a:solidFill>
                    <a:schemeClr val="bg1"/>
                  </a:solidFill>
                  <a:cs typeface="Calibri Light" panose="020F0302020204030204" pitchFamily="34" charset="0"/>
                </a:rPr>
                <a:t>Food/Land Use System</a:t>
              </a:r>
              <a:endParaRPr lang="en-US" sz="3200" b="1" dirty="0">
                <a:solidFill>
                  <a:schemeClr val="bg1"/>
                </a:solidFill>
                <a:cs typeface="Calibri Light" panose="020F0302020204030204" pitchFamily="34" charset="0"/>
              </a:endParaRPr>
            </a:p>
          </p:txBody>
        </p:sp>
      </p:grpSp>
      <p:grpSp>
        <p:nvGrpSpPr>
          <p:cNvPr id="11" name="Grupa 1"/>
          <p:cNvGrpSpPr/>
          <p:nvPr/>
        </p:nvGrpSpPr>
        <p:grpSpPr>
          <a:xfrm>
            <a:off x="39200" y="4133023"/>
            <a:ext cx="2880000" cy="2520000"/>
            <a:chOff x="478258" y="3912620"/>
            <a:chExt cx="2700000" cy="2520000"/>
          </a:xfrm>
          <a:solidFill>
            <a:schemeClr val="accent4"/>
          </a:solidFill>
        </p:grpSpPr>
        <p:sp>
          <p:nvSpPr>
            <p:cNvPr id="12" name="Regelmäßiges Fünfeck 3"/>
            <p:cNvSpPr/>
            <p:nvPr/>
          </p:nvSpPr>
          <p:spPr>
            <a:xfrm>
              <a:off x="478258" y="3912620"/>
              <a:ext cx="2700000" cy="2520000"/>
            </a:xfrm>
            <a:prstGeom prst="pentagon">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3" name="Textfeld 4"/>
            <p:cNvSpPr txBox="1"/>
            <p:nvPr/>
          </p:nvSpPr>
          <p:spPr>
            <a:xfrm>
              <a:off x="964161" y="4731818"/>
              <a:ext cx="1728192" cy="1057588"/>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wrap="square" lIns="36000" tIns="36000" rIns="36000" bIns="36000" rtlCol="0">
              <a:spAutoFit/>
            </a:bodyPr>
            <a:lstStyle/>
            <a:p>
              <a:pPr algn="ctr" fontAlgn="base">
                <a:spcBef>
                  <a:spcPct val="0"/>
                </a:spcBef>
                <a:spcAft>
                  <a:spcPct val="0"/>
                </a:spcAft>
                <a:defRPr/>
              </a:pPr>
              <a:r>
                <a:rPr lang="en-US" sz="3200" b="1" dirty="0" smtClean="0">
                  <a:solidFill>
                    <a:schemeClr val="bg1"/>
                  </a:solidFill>
                  <a:cs typeface="Calibri Light" panose="020F0302020204030204" pitchFamily="34" charset="0"/>
                </a:rPr>
                <a:t>Energy System</a:t>
              </a:r>
              <a:endParaRPr lang="en-US" sz="3200" b="1" dirty="0">
                <a:solidFill>
                  <a:schemeClr val="bg1"/>
                </a:solidFill>
                <a:cs typeface="Calibri Light" panose="020F0302020204030204" pitchFamily="34" charset="0"/>
              </a:endParaRPr>
            </a:p>
          </p:txBody>
        </p:sp>
      </p:grpSp>
      <p:grpSp>
        <p:nvGrpSpPr>
          <p:cNvPr id="14" name="Gruppieren 23"/>
          <p:cNvGrpSpPr/>
          <p:nvPr/>
        </p:nvGrpSpPr>
        <p:grpSpPr>
          <a:xfrm>
            <a:off x="6197484" y="4133023"/>
            <a:ext cx="2880000" cy="2520000"/>
            <a:chOff x="5637213" y="3863836"/>
            <a:chExt cx="2952328" cy="2811741"/>
          </a:xfrm>
          <a:solidFill>
            <a:schemeClr val="accent5">
              <a:lumMod val="75000"/>
            </a:schemeClr>
          </a:solidFill>
        </p:grpSpPr>
        <p:sp>
          <p:nvSpPr>
            <p:cNvPr id="15" name="Regelmäßiges Fünfeck 8"/>
            <p:cNvSpPr/>
            <p:nvPr/>
          </p:nvSpPr>
          <p:spPr>
            <a:xfrm>
              <a:off x="5637213" y="3863836"/>
              <a:ext cx="2952328" cy="2811741"/>
            </a:xfrm>
            <a:prstGeom prst="pentagon">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defRPr/>
              </a:pPr>
              <a:endParaRPr lang="en-US" sz="1600" dirty="0">
                <a:solidFill>
                  <a:schemeClr val="bg1"/>
                </a:solidFill>
                <a:cs typeface="Calibri Light" panose="020F0302020204030204" pitchFamily="34" charset="0"/>
              </a:endParaRPr>
            </a:p>
          </p:txBody>
        </p:sp>
        <p:sp>
          <p:nvSpPr>
            <p:cNvPr id="16" name="Textfeld 9"/>
            <p:cNvSpPr txBox="1"/>
            <p:nvPr/>
          </p:nvSpPr>
          <p:spPr>
            <a:xfrm>
              <a:off x="6281812" y="4812656"/>
              <a:ext cx="1728192" cy="1180025"/>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rtlCol="0">
              <a:spAutoFit/>
            </a:bodyPr>
            <a:lstStyle/>
            <a:p>
              <a:pPr algn="ctr" fontAlgn="base">
                <a:spcBef>
                  <a:spcPct val="0"/>
                </a:spcBef>
                <a:spcAft>
                  <a:spcPct val="0"/>
                </a:spcAft>
                <a:defRPr/>
              </a:pPr>
              <a:r>
                <a:rPr lang="en-US" sz="3200" b="1" dirty="0" smtClean="0">
                  <a:solidFill>
                    <a:schemeClr val="bg1"/>
                  </a:solidFill>
                  <a:cs typeface="Calibri Light" panose="020F0302020204030204" pitchFamily="34" charset="0"/>
                </a:rPr>
                <a:t>Water System</a:t>
              </a:r>
              <a:endParaRPr lang="en-US" sz="3200" b="1" dirty="0">
                <a:solidFill>
                  <a:schemeClr val="bg1"/>
                </a:solidFill>
                <a:cs typeface="Calibri Light" panose="020F0302020204030204" pitchFamily="34" charset="0"/>
              </a:endParaRPr>
            </a:p>
          </p:txBody>
        </p:sp>
      </p:grpSp>
      <p:sp>
        <p:nvSpPr>
          <p:cNvPr id="17" name="Pfeil nach links 12"/>
          <p:cNvSpPr/>
          <p:nvPr/>
        </p:nvSpPr>
        <p:spPr>
          <a:xfrm rot="3120000">
            <a:off x="4530621" y="2895221"/>
            <a:ext cx="2700000" cy="1260000"/>
          </a:xfrm>
          <a:prstGeom prst="leftArrow">
            <a:avLst>
              <a:gd name="adj1" fmla="val 76260"/>
              <a:gd name="adj2" fmla="val 50000"/>
            </a:avLst>
          </a:prstGeom>
          <a:gradFill>
            <a:gsLst>
              <a:gs pos="0">
                <a:schemeClr val="accent6">
                  <a:lumMod val="75000"/>
                </a:schemeClr>
              </a:gs>
              <a:gs pos="100000">
                <a:schemeClr val="accent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base">
              <a:lnSpc>
                <a:spcPct val="90000"/>
              </a:lnSpc>
              <a:spcBef>
                <a:spcPct val="0"/>
              </a:spcBef>
              <a:spcAft>
                <a:spcPct val="0"/>
              </a:spcAft>
            </a:pPr>
            <a:r>
              <a:rPr lang="en-US" sz="1400" dirty="0" smtClean="0">
                <a:solidFill>
                  <a:schemeClr val="bg1"/>
                </a:solidFill>
                <a:cs typeface="Calibri Light" panose="020F0302020204030204" pitchFamily="34" charset="0"/>
              </a:rPr>
              <a:t>Surface and groundwater availability and runoff, drinking  water and food processing water demand</a:t>
            </a:r>
            <a:endParaRPr lang="en-US" sz="1400" dirty="0">
              <a:solidFill>
                <a:schemeClr val="bg1"/>
              </a:solidFill>
              <a:cs typeface="Calibri Light" panose="020F0302020204030204" pitchFamily="34" charset="0"/>
            </a:endParaRPr>
          </a:p>
        </p:txBody>
      </p:sp>
      <p:sp>
        <p:nvSpPr>
          <p:cNvPr id="18" name="Pfeil nach rechts 16"/>
          <p:cNvSpPr/>
          <p:nvPr/>
        </p:nvSpPr>
        <p:spPr>
          <a:xfrm rot="3131123">
            <a:off x="5661108" y="2297459"/>
            <a:ext cx="2651701" cy="1260000"/>
          </a:xfrm>
          <a:prstGeom prst="rightArrow">
            <a:avLst>
              <a:gd name="adj1" fmla="val 81790"/>
              <a:gd name="adj2" fmla="val 50000"/>
            </a:avLst>
          </a:prstGeom>
          <a:gradFill>
            <a:gsLst>
              <a:gs pos="0">
                <a:schemeClr val="accent6">
                  <a:lumMod val="75000"/>
                </a:schemeClr>
              </a:gs>
              <a:gs pos="98000">
                <a:schemeClr val="accent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base">
              <a:lnSpc>
                <a:spcPct val="90000"/>
              </a:lnSpc>
              <a:spcBef>
                <a:spcPct val="0"/>
              </a:spcBef>
              <a:spcAft>
                <a:spcPct val="0"/>
              </a:spcAft>
            </a:pPr>
            <a:r>
              <a:rPr lang="en-US" sz="1400" dirty="0" smtClean="0">
                <a:solidFill>
                  <a:schemeClr val="bg1"/>
                </a:solidFill>
                <a:cs typeface="Calibri Light" panose="020F0302020204030204" pitchFamily="34" charset="0"/>
              </a:rPr>
              <a:t>Land cover, irrigation water requirement, livestock water demand, pollution, flood protection</a:t>
            </a:r>
            <a:endParaRPr lang="en-US" sz="1400" dirty="0">
              <a:solidFill>
                <a:schemeClr val="bg1"/>
              </a:solidFill>
              <a:cs typeface="Calibri Light" panose="020F0302020204030204" pitchFamily="34" charset="0"/>
            </a:endParaRPr>
          </a:p>
        </p:txBody>
      </p:sp>
      <p:sp>
        <p:nvSpPr>
          <p:cNvPr id="19" name="Pfeil nach links 11"/>
          <p:cNvSpPr/>
          <p:nvPr/>
        </p:nvSpPr>
        <p:spPr>
          <a:xfrm rot="18463769">
            <a:off x="969732" y="2227569"/>
            <a:ext cx="2700000" cy="1260000"/>
          </a:xfrm>
          <a:prstGeom prst="leftArrow">
            <a:avLst>
              <a:gd name="adj1" fmla="val 72650"/>
              <a:gd name="adj2" fmla="val 50000"/>
            </a:avLst>
          </a:prstGeom>
          <a:gradFill flip="none" rotWithShape="1">
            <a:gsLst>
              <a:gs pos="0">
                <a:srgbClr val="FFC000"/>
              </a:gs>
              <a:gs pos="100000">
                <a:schemeClr val="accent6">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r>
              <a:rPr lang="en-US" sz="1400" dirty="0" smtClean="0">
                <a:solidFill>
                  <a:schemeClr val="bg1"/>
                </a:solidFill>
              </a:rPr>
              <a:t>Biomass, </a:t>
            </a:r>
            <a:br>
              <a:rPr lang="en-US" sz="1400" dirty="0" smtClean="0">
                <a:solidFill>
                  <a:schemeClr val="bg1"/>
                </a:solidFill>
              </a:rPr>
            </a:br>
            <a:r>
              <a:rPr lang="en-US" sz="1400" dirty="0" smtClean="0">
                <a:solidFill>
                  <a:schemeClr val="bg1"/>
                </a:solidFill>
              </a:rPr>
              <a:t>crop residues, biofuel, land cover, energy demand for irrigation, fertilizer demand </a:t>
            </a:r>
            <a:endParaRPr lang="en-US" sz="1400" dirty="0">
              <a:solidFill>
                <a:schemeClr val="bg1"/>
              </a:solidFill>
            </a:endParaRPr>
          </a:p>
        </p:txBody>
      </p:sp>
      <p:sp>
        <p:nvSpPr>
          <p:cNvPr id="20" name="Pfeil nach rechts 13"/>
          <p:cNvSpPr/>
          <p:nvPr/>
        </p:nvSpPr>
        <p:spPr>
          <a:xfrm rot="18480000">
            <a:off x="2091151" y="2856918"/>
            <a:ext cx="2606942" cy="1260000"/>
          </a:xfrm>
          <a:prstGeom prst="rightArrow">
            <a:avLst>
              <a:gd name="adj1" fmla="val 81797"/>
              <a:gd name="adj2" fmla="val 50000"/>
            </a:avLst>
          </a:prstGeom>
          <a:gradFill>
            <a:gsLst>
              <a:gs pos="0">
                <a:srgbClr val="FFC000"/>
              </a:gs>
              <a:gs pos="98000">
                <a:schemeClr val="accent6">
                  <a:lumMod val="7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r>
              <a:rPr lang="en-US" sz="1400" dirty="0" smtClean="0">
                <a:solidFill>
                  <a:schemeClr val="bg1"/>
                </a:solidFill>
              </a:rPr>
              <a:t>Fertilizer prices, fuel, processing, transportation, hydropower water demand </a:t>
            </a:r>
            <a:endParaRPr lang="en-US" sz="1400" dirty="0">
              <a:solidFill>
                <a:schemeClr val="bg1"/>
              </a:solidFill>
            </a:endParaRPr>
          </a:p>
        </p:txBody>
      </p:sp>
      <p:sp>
        <p:nvSpPr>
          <p:cNvPr id="21" name="Pfeil nach links 14"/>
          <p:cNvSpPr/>
          <p:nvPr/>
        </p:nvSpPr>
        <p:spPr>
          <a:xfrm>
            <a:off x="3167354" y="4366760"/>
            <a:ext cx="2700000" cy="1260000"/>
          </a:xfrm>
          <a:prstGeom prst="leftArrow">
            <a:avLst>
              <a:gd name="adj1" fmla="val 82875"/>
              <a:gd name="adj2" fmla="val 50000"/>
            </a:avLst>
          </a:prstGeom>
          <a:gradFill>
            <a:gsLst>
              <a:gs pos="0">
                <a:srgbClr val="EEB500"/>
              </a:gs>
              <a:gs pos="90000">
                <a:schemeClr val="accent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pPr>
            <a:r>
              <a:rPr lang="en-US" sz="1600" dirty="0">
                <a:solidFill>
                  <a:schemeClr val="bg1"/>
                </a:solidFill>
              </a:rPr>
              <a:t>Water </a:t>
            </a:r>
            <a:r>
              <a:rPr lang="en-US" sz="1600" dirty="0" smtClean="0">
                <a:solidFill>
                  <a:schemeClr val="bg1"/>
                </a:solidFill>
              </a:rPr>
              <a:t>availability, </a:t>
            </a:r>
            <a:r>
              <a:rPr lang="en-US" sz="1600" dirty="0">
                <a:solidFill>
                  <a:schemeClr val="bg1"/>
                </a:solidFill>
              </a:rPr>
              <a:t>delivery, treatment; desalination</a:t>
            </a:r>
          </a:p>
        </p:txBody>
      </p:sp>
      <p:sp>
        <p:nvSpPr>
          <p:cNvPr id="22" name="Pfeil nach rechts 15"/>
          <p:cNvSpPr/>
          <p:nvPr/>
        </p:nvSpPr>
        <p:spPr>
          <a:xfrm>
            <a:off x="3314857" y="5546963"/>
            <a:ext cx="2882627" cy="1260000"/>
          </a:xfrm>
          <a:prstGeom prst="rightArrow">
            <a:avLst>
              <a:gd name="adj1" fmla="val 75025"/>
              <a:gd name="adj2" fmla="val 50000"/>
            </a:avLst>
          </a:prstGeom>
          <a:gradFill>
            <a:gsLst>
              <a:gs pos="0">
                <a:srgbClr val="FFC000"/>
              </a:gs>
              <a:gs pos="100000">
                <a:schemeClr val="accent5"/>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ct val="90000"/>
              </a:lnSpc>
            </a:pPr>
            <a:r>
              <a:rPr lang="en-US" sz="1600" dirty="0">
                <a:solidFill>
                  <a:schemeClr val="bg1"/>
                </a:solidFill>
              </a:rPr>
              <a:t>Hydropower, </a:t>
            </a:r>
            <a:br>
              <a:rPr lang="en-US" sz="1600" dirty="0">
                <a:solidFill>
                  <a:schemeClr val="bg1"/>
                </a:solidFill>
              </a:rPr>
            </a:br>
            <a:r>
              <a:rPr lang="en-US" sz="1600" dirty="0">
                <a:solidFill>
                  <a:schemeClr val="bg1"/>
                </a:solidFill>
              </a:rPr>
              <a:t>plant cooling, extraction, (</a:t>
            </a:r>
            <a:r>
              <a:rPr lang="en-US" sz="1600" dirty="0" smtClean="0">
                <a:solidFill>
                  <a:schemeClr val="bg1"/>
                </a:solidFill>
              </a:rPr>
              <a:t>bio)fuels</a:t>
            </a:r>
            <a:endParaRPr lang="en-US" sz="1600" dirty="0">
              <a:solidFill>
                <a:schemeClr val="bg1"/>
              </a:solidFill>
            </a:endParaRPr>
          </a:p>
        </p:txBody>
      </p:sp>
    </p:spTree>
    <p:extLst>
      <p:ext uri="{BB962C8B-B14F-4D97-AF65-F5344CB8AC3E}">
        <p14:creationId xmlns:p14="http://schemas.microsoft.com/office/powerpoint/2010/main" val="206933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err="1"/>
              <a:t>Flörke</a:t>
            </a:r>
            <a:r>
              <a:rPr lang="en-US" dirty="0"/>
              <a:t>, M., </a:t>
            </a:r>
            <a:r>
              <a:rPr lang="en-US" dirty="0" err="1"/>
              <a:t>Kynast</a:t>
            </a:r>
            <a:r>
              <a:rPr lang="en-US" dirty="0"/>
              <a:t>, E., </a:t>
            </a:r>
            <a:r>
              <a:rPr lang="en-US" dirty="0" err="1"/>
              <a:t>Bärlund</a:t>
            </a:r>
            <a:r>
              <a:rPr lang="en-US" dirty="0"/>
              <a:t>, I., Eisner, S., </a:t>
            </a:r>
            <a:r>
              <a:rPr lang="en-US" dirty="0" err="1"/>
              <a:t>Wimmer</a:t>
            </a:r>
            <a:r>
              <a:rPr lang="en-US" dirty="0"/>
              <a:t>, F., and Alcamo, J</a:t>
            </a:r>
            <a:r>
              <a:rPr lang="en-US" dirty="0" smtClean="0"/>
              <a:t>. (2013): </a:t>
            </a:r>
            <a:r>
              <a:rPr lang="en-US" dirty="0"/>
              <a:t>Domestic and industrial water uses of the past 60 years as a mirror of socio-economic development: A global simulation study, Global Environ. Change, 23, 144–156, </a:t>
            </a:r>
            <a:r>
              <a:rPr lang="en-US" dirty="0" smtClean="0"/>
              <a:t>doi:10.1016/j.gloenvcha.2012.10.018.</a:t>
            </a:r>
            <a:endParaRPr lang="en-US" dirty="0"/>
          </a:p>
          <a:p>
            <a:pPr marL="0" indent="0">
              <a:buNone/>
            </a:pPr>
            <a:r>
              <a:rPr lang="en-US" dirty="0" smtClean="0"/>
              <a:t>McCollum </a:t>
            </a:r>
            <a:r>
              <a:rPr lang="en-US" dirty="0"/>
              <a:t>D, Gomez </a:t>
            </a:r>
            <a:r>
              <a:rPr lang="en-US" dirty="0" err="1"/>
              <a:t>Echeverri</a:t>
            </a:r>
            <a:r>
              <a:rPr lang="en-US" dirty="0"/>
              <a:t> L, </a:t>
            </a:r>
            <a:r>
              <a:rPr lang="en-US" dirty="0" err="1"/>
              <a:t>Riahi</a:t>
            </a:r>
            <a:r>
              <a:rPr lang="en-US" dirty="0"/>
              <a:t> K, &amp; Parkinson S (2017). SDG7: Ensure Access to Affordable, Reliable, Sustainable and Modern Energy for All. In: A guide to SDG interactions: from science to implementation. Eds. Griggs, D.J., Nilsson, M., </a:t>
            </a:r>
            <a:r>
              <a:rPr lang="en-US" dirty="0" err="1"/>
              <a:t>Stevance</a:t>
            </a:r>
            <a:r>
              <a:rPr lang="en-US" dirty="0"/>
              <a:t>, A. &amp; McCollum, D., pp. 127-173 International Council for Science, Paris. DOI:10.24948/2017.01</a:t>
            </a:r>
            <a:r>
              <a:rPr lang="en-US" dirty="0" smtClean="0"/>
              <a:t>.</a:t>
            </a:r>
          </a:p>
          <a:p>
            <a:pPr marL="0" indent="0">
              <a:buNone/>
            </a:pPr>
            <a:r>
              <a:rPr lang="en-US" dirty="0" smtClean="0"/>
              <a:t>Pastor</a:t>
            </a:r>
            <a:r>
              <a:rPr lang="en-US" dirty="0"/>
              <a:t>, A. V., Ludwig, F., Biemans, H., Hoff, H., and </a:t>
            </a:r>
            <a:r>
              <a:rPr lang="en-US" dirty="0" err="1"/>
              <a:t>Kabat</a:t>
            </a:r>
            <a:r>
              <a:rPr lang="en-US" dirty="0"/>
              <a:t>, </a:t>
            </a:r>
            <a:r>
              <a:rPr lang="en-US" dirty="0" smtClean="0"/>
              <a:t>P. (2014). Accounting </a:t>
            </a:r>
            <a:r>
              <a:rPr lang="en-US" dirty="0"/>
              <a:t>for environmental flow requirements </a:t>
            </a:r>
            <a:r>
              <a:rPr lang="en-US" dirty="0" smtClean="0"/>
              <a:t>in global </a:t>
            </a:r>
            <a:r>
              <a:rPr lang="en-US" dirty="0"/>
              <a:t>water assessments, </a:t>
            </a:r>
            <a:r>
              <a:rPr lang="en-US" dirty="0" err="1"/>
              <a:t>Hydrol</a:t>
            </a:r>
            <a:r>
              <a:rPr lang="en-US" dirty="0"/>
              <a:t>. Earth Syst. Sci., 18, 5041-5059, </a:t>
            </a:r>
            <a:r>
              <a:rPr lang="en-US" dirty="0" smtClean="0"/>
              <a:t>doi:10.5194/hess-18-5041-2014</a:t>
            </a:r>
            <a:endParaRPr lang="en-US" dirty="0"/>
          </a:p>
          <a:p>
            <a:pPr marL="0" indent="0">
              <a:buNone/>
            </a:pPr>
            <a:r>
              <a:rPr lang="en-US" dirty="0"/>
              <a:t>Pastor A, Palazzo A, </a:t>
            </a:r>
            <a:r>
              <a:rPr lang="en-US" dirty="0" err="1"/>
              <a:t>Havlík</a:t>
            </a:r>
            <a:r>
              <a:rPr lang="en-US" dirty="0"/>
              <a:t> P, Biemans H, Wada Y, </a:t>
            </a:r>
            <a:r>
              <a:rPr lang="en-US" dirty="0" err="1"/>
              <a:t>Obersteiner</a:t>
            </a:r>
            <a:r>
              <a:rPr lang="en-US" dirty="0"/>
              <a:t> M, </a:t>
            </a:r>
            <a:r>
              <a:rPr lang="en-US" dirty="0" err="1"/>
              <a:t>Kabat</a:t>
            </a:r>
            <a:r>
              <a:rPr lang="en-US" dirty="0"/>
              <a:t> P, Ludwig F. In review. </a:t>
            </a:r>
            <a:r>
              <a:rPr lang="en-US" dirty="0" smtClean="0"/>
              <a:t> Balancing </a:t>
            </a:r>
            <a:r>
              <a:rPr lang="en-US" dirty="0"/>
              <a:t>food security and water for the environment under global </a:t>
            </a:r>
            <a:r>
              <a:rPr lang="en-US" dirty="0" smtClean="0"/>
              <a:t>change</a:t>
            </a:r>
          </a:p>
          <a:p>
            <a:pPr marL="0" indent="0">
              <a:buNone/>
            </a:pPr>
            <a:r>
              <a:rPr lang="en-US" dirty="0" err="1" smtClean="0"/>
              <a:t>Obersteiner</a:t>
            </a:r>
            <a:r>
              <a:rPr lang="en-US" dirty="0" smtClean="0"/>
              <a:t> </a:t>
            </a:r>
            <a:r>
              <a:rPr lang="en-US" dirty="0"/>
              <a:t>M, Walsh B, Frank S, </a:t>
            </a:r>
            <a:r>
              <a:rPr lang="en-US" dirty="0" err="1"/>
              <a:t>Havlik</a:t>
            </a:r>
            <a:r>
              <a:rPr lang="en-US" dirty="0"/>
              <a:t> P, Cantele M, Liu J, Palazzo A, Herrero M, et al. (2016). Assessing the land resource-food price nexus of the Sustainable Development Goals. Science Advances 2 (9): e1501499. DOI:10.1126/sciadv.1501499.</a:t>
            </a:r>
          </a:p>
          <a:p>
            <a:pPr marL="0" indent="0">
              <a:buNone/>
            </a:pPr>
            <a:r>
              <a:rPr lang="en-US" dirty="0" smtClean="0"/>
              <a:t>Wada </a:t>
            </a:r>
            <a:r>
              <a:rPr lang="en-US" dirty="0"/>
              <a:t>Y, </a:t>
            </a:r>
            <a:r>
              <a:rPr lang="en-US" dirty="0" err="1"/>
              <a:t>Flörke</a:t>
            </a:r>
            <a:r>
              <a:rPr lang="en-US" dirty="0"/>
              <a:t> M, </a:t>
            </a:r>
            <a:r>
              <a:rPr lang="en-US" dirty="0" err="1"/>
              <a:t>Hanasaki</a:t>
            </a:r>
            <a:r>
              <a:rPr lang="en-US" dirty="0"/>
              <a:t> N, Eisner S, Fischer G, </a:t>
            </a:r>
            <a:r>
              <a:rPr lang="en-US" dirty="0" err="1"/>
              <a:t>Tramberend</a:t>
            </a:r>
            <a:r>
              <a:rPr lang="en-US" dirty="0"/>
              <a:t> S, Satoh Y, van Vliet M, </a:t>
            </a:r>
            <a:r>
              <a:rPr lang="en-US" dirty="0" err="1"/>
              <a:t>Yillia</a:t>
            </a:r>
            <a:r>
              <a:rPr lang="en-US" dirty="0"/>
              <a:t> P, Ringler C, </a:t>
            </a:r>
            <a:r>
              <a:rPr lang="en-US" dirty="0" err="1"/>
              <a:t>Burek</a:t>
            </a:r>
            <a:r>
              <a:rPr lang="en-US" dirty="0"/>
              <a:t> P &amp; </a:t>
            </a:r>
            <a:r>
              <a:rPr lang="en-US" dirty="0" err="1"/>
              <a:t>Wiberg</a:t>
            </a:r>
            <a:r>
              <a:rPr lang="en-US" dirty="0"/>
              <a:t> D (2016). Modeling global water use for the 21st century: Water Futures and Solutions (</a:t>
            </a:r>
            <a:r>
              <a:rPr lang="en-US" dirty="0" err="1"/>
              <a:t>WFaS</a:t>
            </a:r>
            <a:r>
              <a:rPr lang="en-US" dirty="0"/>
              <a:t>) initiative and its approaches. Geoscientific Model Development, 8: </a:t>
            </a:r>
            <a:r>
              <a:rPr lang="en-US" dirty="0" smtClean="0"/>
              <a:t>6417–6521</a:t>
            </a:r>
          </a:p>
          <a:p>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30</a:t>
            </a:fld>
            <a:endParaRPr lang="en-US" dirty="0"/>
          </a:p>
        </p:txBody>
      </p:sp>
    </p:spTree>
    <p:extLst>
      <p:ext uri="{BB962C8B-B14F-4D97-AF65-F5344CB8AC3E}">
        <p14:creationId xmlns:p14="http://schemas.microsoft.com/office/powerpoint/2010/main" val="3163355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 of irrigated area/total cropland area</a:t>
            </a:r>
            <a:br>
              <a:rPr lang="en-US" dirty="0" smtClean="0"/>
            </a:br>
            <a:r>
              <a:rPr lang="en-US" dirty="0" smtClean="0"/>
              <a:t>(</a:t>
            </a:r>
            <a:r>
              <a:rPr lang="en-US" dirty="0" err="1" smtClean="0"/>
              <a:t>yr</a:t>
            </a:r>
            <a:r>
              <a:rPr lang="en-US" dirty="0" smtClean="0"/>
              <a:t> 2000): IFPRI SPAM data</a:t>
            </a:r>
            <a:endParaRPr lang="en-US" dirty="0"/>
          </a:p>
        </p:txBody>
      </p:sp>
      <p:pic>
        <p:nvPicPr>
          <p:cNvPr id="7" name="Content Placeholder 6"/>
          <p:cNvPicPr>
            <a:picLocks noGrp="1" noChangeAspect="1"/>
          </p:cNvPicPr>
          <p:nvPr>
            <p:ph idx="1"/>
          </p:nvPr>
        </p:nvPicPr>
        <p:blipFill>
          <a:blip r:embed="rId2"/>
          <a:stretch>
            <a:fillRect/>
          </a:stretch>
        </p:blipFill>
        <p:spPr>
          <a:xfrm>
            <a:off x="-1283855" y="1816274"/>
            <a:ext cx="11917266" cy="4446740"/>
          </a:xfrm>
          <a:prstGeom prst="rect">
            <a:avLst/>
          </a:prstGeom>
        </p:spPr>
      </p:pic>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31</a:t>
            </a:fld>
            <a:endParaRPr lang="en-US" dirty="0"/>
          </a:p>
        </p:txBody>
      </p:sp>
    </p:spTree>
    <p:extLst>
      <p:ext uri="{BB962C8B-B14F-4D97-AF65-F5344CB8AC3E}">
        <p14:creationId xmlns:p14="http://schemas.microsoft.com/office/powerpoint/2010/main" val="4459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Solutions for Water, Energy, and Land (ISWEL)</a:t>
            </a:r>
            <a:endParaRPr lang="en-US" dirty="0"/>
          </a:p>
        </p:txBody>
      </p:sp>
      <p:sp>
        <p:nvSpPr>
          <p:cNvPr id="3" name="Content Placeholder 2"/>
          <p:cNvSpPr>
            <a:spLocks noGrp="1"/>
          </p:cNvSpPr>
          <p:nvPr>
            <p:ph idx="1"/>
          </p:nvPr>
        </p:nvSpPr>
        <p:spPr>
          <a:xfrm>
            <a:off x="628650" y="1682497"/>
            <a:ext cx="7886700" cy="3816182"/>
          </a:xfrm>
        </p:spPr>
        <p:txBody>
          <a:bodyPr>
            <a:normAutofit fontScale="92500" lnSpcReduction="10000"/>
          </a:bodyPr>
          <a:lstStyle/>
          <a:p>
            <a:r>
              <a:rPr lang="en-US" dirty="0" smtClean="0"/>
              <a:t>3 year project funded by IIASA and Global Environmental Facility (GEF) and implemented by UNIDO</a:t>
            </a:r>
          </a:p>
          <a:p>
            <a:pPr lvl="1"/>
            <a:r>
              <a:rPr lang="en-US" dirty="0" smtClean="0"/>
              <a:t>Cross-cutting project involving about 30 researchers from three programs </a:t>
            </a:r>
          </a:p>
          <a:p>
            <a:pPr marL="342900" indent="-342900">
              <a:buFont typeface="Arial" panose="020B0604020202020204" pitchFamily="34" charset="0"/>
              <a:buChar char="•"/>
            </a:pPr>
            <a:r>
              <a:rPr lang="en-US" b="1" kern="0" dirty="0" smtClean="0"/>
              <a:t>Tools for identifying </a:t>
            </a:r>
            <a:r>
              <a:rPr lang="en-US" b="1" kern="0" dirty="0"/>
              <a:t>synergies and </a:t>
            </a:r>
            <a:r>
              <a:rPr lang="en-US" b="1" kern="0" dirty="0" smtClean="0"/>
              <a:t>tradeoffs </a:t>
            </a:r>
            <a:r>
              <a:rPr lang="en-US" kern="0" dirty="0" smtClean="0"/>
              <a:t>(such </a:t>
            </a:r>
            <a:r>
              <a:rPr lang="en-US" kern="0" dirty="0"/>
              <a:t>as scenario exploration, projections on water, energy and land use requirements</a:t>
            </a:r>
            <a:r>
              <a:rPr lang="en-US" kern="0" dirty="0" smtClean="0"/>
              <a:t>)</a:t>
            </a:r>
            <a:endParaRPr lang="en-US" b="1" kern="0" dirty="0"/>
          </a:p>
          <a:p>
            <a:pPr marL="342900" indent="-342900">
              <a:buFont typeface="Arial" panose="020B0604020202020204" pitchFamily="34" charset="0"/>
              <a:buChar char="•"/>
            </a:pPr>
            <a:r>
              <a:rPr lang="en-US" b="1" kern="0" dirty="0" smtClean="0"/>
              <a:t>Context specific possible solutions</a:t>
            </a:r>
            <a:r>
              <a:rPr lang="en-US" kern="0" dirty="0" smtClean="0"/>
              <a:t> </a:t>
            </a:r>
            <a:r>
              <a:rPr lang="en-US" kern="0" dirty="0"/>
              <a:t>to achieve </a:t>
            </a:r>
            <a:r>
              <a:rPr lang="en-US" kern="0" dirty="0" smtClean="0"/>
              <a:t>water, energy and food security </a:t>
            </a:r>
          </a:p>
          <a:p>
            <a:pPr marL="342900" indent="-342900">
              <a:buFont typeface="Arial" panose="020B0604020202020204" pitchFamily="34" charset="0"/>
              <a:buChar char="•"/>
            </a:pPr>
            <a:r>
              <a:rPr lang="en-US" b="1" kern="0" dirty="0"/>
              <a:t>C</a:t>
            </a:r>
            <a:r>
              <a:rPr lang="en-US" b="1" kern="0" dirty="0" smtClean="0"/>
              <a:t>apacity strengthening at </a:t>
            </a:r>
            <a:r>
              <a:rPr lang="en-US" kern="0" dirty="0" smtClean="0"/>
              <a:t>global level and </a:t>
            </a:r>
            <a:r>
              <a:rPr lang="en-US" kern="0" dirty="0"/>
              <a:t>regional case studies in universities, ministries, transboundary </a:t>
            </a:r>
            <a:r>
              <a:rPr lang="en-US" kern="0" dirty="0" smtClean="0"/>
              <a:t>organizations </a:t>
            </a:r>
            <a:r>
              <a:rPr lang="en-US" kern="0" dirty="0"/>
              <a:t>and financing </a:t>
            </a:r>
            <a:r>
              <a:rPr lang="en-US" kern="0" dirty="0" smtClean="0"/>
              <a:t>institutions.</a:t>
            </a:r>
            <a:endParaRPr lang="en-US" kern="0" dirty="0"/>
          </a:p>
          <a:p>
            <a:pPr marL="342900" indent="-342900">
              <a:buFont typeface="Arial" panose="020B0604020202020204" pitchFamily="34" charset="0"/>
              <a:buChar char="•"/>
            </a:pPr>
            <a:endParaRPr lang="en-US" kern="0"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4</a:t>
            </a:fld>
            <a:endParaRPr lang="en-US" dirty="0"/>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4064927" y="5293576"/>
            <a:ext cx="1014146" cy="1373229"/>
          </a:xfrm>
          <a:prstGeom prst="rect">
            <a:avLst/>
          </a:prstGeom>
          <a:noFill/>
          <a:ln>
            <a:noFill/>
          </a:ln>
        </p:spPr>
      </p:pic>
      <p:pic>
        <p:nvPicPr>
          <p:cNvPr id="8" name="Picture 2" descr="http://www.thegef.org/gef/sites/thegef.org/files/Images/GEF-notag-lowres_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508" y="5340182"/>
            <a:ext cx="1288537" cy="1373229"/>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5"/>
          <p:cNvPicPr>
            <a:picLocks noChangeAspect="1"/>
          </p:cNvPicPr>
          <p:nvPr/>
        </p:nvPicPr>
        <p:blipFill>
          <a:blip r:embed="rId4"/>
          <a:stretch>
            <a:fillRect/>
          </a:stretch>
        </p:blipFill>
        <p:spPr>
          <a:xfrm>
            <a:off x="6878035" y="5291414"/>
            <a:ext cx="1617944" cy="1373229"/>
          </a:xfrm>
          <a:prstGeom prst="rect">
            <a:avLst/>
          </a:prstGeom>
        </p:spPr>
      </p:pic>
      <p:sp>
        <p:nvSpPr>
          <p:cNvPr id="10" name="Rectangle 9"/>
          <p:cNvSpPr/>
          <p:nvPr/>
        </p:nvSpPr>
        <p:spPr>
          <a:xfrm>
            <a:off x="2411198" y="6295311"/>
            <a:ext cx="1428596" cy="369332"/>
          </a:xfrm>
          <a:prstGeom prst="rect">
            <a:avLst/>
          </a:prstGeom>
        </p:spPr>
        <p:txBody>
          <a:bodyPr wrap="none">
            <a:spAutoFit/>
          </a:bodyPr>
          <a:lstStyle/>
          <a:p>
            <a:r>
              <a:rPr lang="en-US" dirty="0">
                <a:latin typeface="Arial"/>
              </a:rPr>
              <a:t>Partnership</a:t>
            </a:r>
            <a:r>
              <a:rPr lang="pl-PL" dirty="0">
                <a:latin typeface="Arial"/>
              </a:rPr>
              <a:t>:</a:t>
            </a:r>
            <a:endParaRPr lang="en-US" dirty="0">
              <a:latin typeface="Arial"/>
            </a:endParaRPr>
          </a:p>
        </p:txBody>
      </p:sp>
    </p:spTree>
    <p:extLst>
      <p:ext uri="{BB962C8B-B14F-4D97-AF65-F5344CB8AC3E}">
        <p14:creationId xmlns:p14="http://schemas.microsoft.com/office/powerpoint/2010/main" val="747541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8" name="Content Placeholder 7"/>
          <p:cNvSpPr>
            <a:spLocks noGrp="1"/>
          </p:cNvSpPr>
          <p:nvPr>
            <p:ph idx="1"/>
          </p:nvPr>
        </p:nvSpPr>
        <p:spPr>
          <a:xfrm>
            <a:off x="628650" y="1403797"/>
            <a:ext cx="7886700" cy="4773166"/>
          </a:xfrm>
        </p:spPr>
        <p:txBody>
          <a:bodyPr/>
          <a:lstStyle/>
          <a:p>
            <a:r>
              <a:rPr lang="en-US" dirty="0" smtClean="0"/>
              <a:t>Global pathways and trends</a:t>
            </a:r>
          </a:p>
          <a:p>
            <a:pPr lvl="1"/>
            <a:r>
              <a:rPr lang="en-US" dirty="0" smtClean="0"/>
              <a:t>Socioeconomic and climate</a:t>
            </a:r>
          </a:p>
          <a:p>
            <a:pPr lvl="1"/>
            <a:r>
              <a:rPr lang="en-US" dirty="0" smtClean="0"/>
              <a:t>Hotspots analysis </a:t>
            </a:r>
          </a:p>
          <a:p>
            <a:r>
              <a:rPr lang="en-US" dirty="0" smtClean="0"/>
              <a:t>Integrated impact assessment modeling at global level and case study regions </a:t>
            </a:r>
          </a:p>
          <a:p>
            <a:pPr lvl="1"/>
            <a:r>
              <a:rPr lang="en-US" dirty="0" smtClean="0"/>
              <a:t>Energy: Energy Economic Model (MESSAGE) </a:t>
            </a:r>
          </a:p>
          <a:p>
            <a:pPr lvl="1"/>
            <a:r>
              <a:rPr lang="en-US" dirty="0" smtClean="0"/>
              <a:t>Water: Community Water Model (</a:t>
            </a:r>
            <a:r>
              <a:rPr lang="en-US" dirty="0" err="1" smtClean="0"/>
              <a:t>CWatM</a:t>
            </a:r>
            <a:r>
              <a:rPr lang="en-US" dirty="0" smtClean="0"/>
              <a:t>)</a:t>
            </a:r>
          </a:p>
          <a:p>
            <a:pPr lvl="1"/>
            <a:r>
              <a:rPr lang="en-US" dirty="0" smtClean="0"/>
              <a:t>Land: Global Biosphere Management Model (GLOBIOM)</a:t>
            </a:r>
          </a:p>
          <a:p>
            <a:r>
              <a:rPr lang="en-US" dirty="0" smtClean="0"/>
              <a:t>Engagement with stakeholders in case study regions to develop regional scenarios of WEL challenges and futures improve/share the modeling tools </a:t>
            </a:r>
          </a:p>
        </p:txBody>
      </p:sp>
      <p:sp>
        <p:nvSpPr>
          <p:cNvPr id="3" name="Date Placeholder 2"/>
          <p:cNvSpPr>
            <a:spLocks noGrp="1"/>
          </p:cNvSpPr>
          <p:nvPr>
            <p:ph type="dt" sz="half" idx="10"/>
          </p:nvPr>
        </p:nvSpPr>
        <p:spPr/>
        <p:txBody>
          <a:bodyPr/>
          <a:lstStyle/>
          <a:p>
            <a:r>
              <a:rPr lang="en-US" smtClean="0"/>
              <a:t>4 December 2017</a:t>
            </a:r>
            <a:endParaRPr lang="en-US"/>
          </a:p>
        </p:txBody>
      </p:sp>
      <p:sp>
        <p:nvSpPr>
          <p:cNvPr id="4" name="Footer Placeholder 3"/>
          <p:cNvSpPr>
            <a:spLocks noGrp="1"/>
          </p:cNvSpPr>
          <p:nvPr>
            <p:ph type="ftr" sz="quarter" idx="11"/>
          </p:nvPr>
        </p:nvSpPr>
        <p:spPr/>
        <p:txBody>
          <a:bodyPr/>
          <a:lstStyle/>
          <a:p>
            <a:r>
              <a:rPr lang="en-US" smtClean="0"/>
              <a:t>palazzo@iiasa.ac.at Global Food Security Conference</a:t>
            </a:r>
            <a:endParaRPr lang="en-US" dirty="0"/>
          </a:p>
        </p:txBody>
      </p:sp>
      <p:sp>
        <p:nvSpPr>
          <p:cNvPr id="5" name="Slide Number Placeholder 4"/>
          <p:cNvSpPr>
            <a:spLocks noGrp="1"/>
          </p:cNvSpPr>
          <p:nvPr>
            <p:ph type="sldNum" sz="quarter" idx="12"/>
          </p:nvPr>
        </p:nvSpPr>
        <p:spPr/>
        <p:txBody>
          <a:bodyPr/>
          <a:lstStyle/>
          <a:p>
            <a:fld id="{D96CBE72-BFB2-4DCD-AE6F-74C058E3833F}" type="slidenum">
              <a:rPr lang="en-US" smtClean="0"/>
              <a:t>5</a:t>
            </a:fld>
            <a:endParaRPr lang="en-US"/>
          </a:p>
        </p:txBody>
      </p:sp>
    </p:spTree>
    <p:extLst>
      <p:ext uri="{BB962C8B-B14F-4D97-AF65-F5344CB8AC3E}">
        <p14:creationId xmlns:p14="http://schemas.microsoft.com/office/powerpoint/2010/main" val="374784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9512" y="3583"/>
            <a:ext cx="8839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3200" b="1" kern="0" dirty="0">
                <a:solidFill>
                  <a:schemeClr val="tx1"/>
                </a:solidFill>
                <a:latin typeface="+mn-lt"/>
              </a:rPr>
              <a:t>Regional Basin Case Studies</a:t>
            </a:r>
          </a:p>
        </p:txBody>
      </p:sp>
      <p:pic>
        <p:nvPicPr>
          <p:cNvPr id="9" name="Picture 8"/>
          <p:cNvPicPr>
            <a:picLocks noChangeAspect="1"/>
          </p:cNvPicPr>
          <p:nvPr/>
        </p:nvPicPr>
        <p:blipFill>
          <a:blip r:embed="rId2"/>
          <a:stretch>
            <a:fillRect/>
          </a:stretch>
        </p:blipFill>
        <p:spPr>
          <a:xfrm>
            <a:off x="1403648" y="570551"/>
            <a:ext cx="2328874" cy="1859441"/>
          </a:xfrm>
          <a:prstGeom prst="rect">
            <a:avLst/>
          </a:prstGeom>
        </p:spPr>
      </p:pic>
      <p:sp>
        <p:nvSpPr>
          <p:cNvPr id="11" name="TextBox 10"/>
          <p:cNvSpPr txBox="1"/>
          <p:nvPr/>
        </p:nvSpPr>
        <p:spPr>
          <a:xfrm>
            <a:off x="473652" y="2402937"/>
            <a:ext cx="3545898" cy="4316566"/>
          </a:xfrm>
          <a:prstGeom prst="rect">
            <a:avLst/>
          </a:prstGeom>
          <a:noFill/>
        </p:spPr>
        <p:txBody>
          <a:bodyPr wrap="square" rtlCol="0">
            <a:spAutoFit/>
          </a:bodyPr>
          <a:lstStyle/>
          <a:p>
            <a:r>
              <a:rPr lang="en-US" sz="1100" dirty="0"/>
              <a:t>Area: 	1.100.000 km</a:t>
            </a:r>
            <a:r>
              <a:rPr lang="en-US" sz="1100" baseline="30000" dirty="0"/>
              <a:t>2</a:t>
            </a:r>
          </a:p>
          <a:p>
            <a:r>
              <a:rPr lang="en-US" sz="1100" dirty="0" smtClean="0"/>
              <a:t>Countries</a:t>
            </a:r>
            <a:r>
              <a:rPr lang="en-US" sz="1100" dirty="0"/>
              <a:t>: Pakistan, India, China, </a:t>
            </a:r>
            <a:r>
              <a:rPr lang="en-US" sz="1100" dirty="0" smtClean="0"/>
              <a:t>Afghanistan</a:t>
            </a:r>
            <a:endParaRPr lang="en-US" sz="1100" dirty="0"/>
          </a:p>
          <a:p>
            <a:endParaRPr lang="en-US" sz="1100" dirty="0"/>
          </a:p>
          <a:p>
            <a:r>
              <a:rPr lang="en-US" sz="1100" dirty="0"/>
              <a:t>Population:	 	257 </a:t>
            </a:r>
            <a:r>
              <a:rPr lang="en-US" sz="1100" dirty="0" smtClean="0"/>
              <a:t>        Mio</a:t>
            </a:r>
            <a:r>
              <a:rPr lang="en-US" sz="1100" dirty="0"/>
              <a:t>. people</a:t>
            </a:r>
          </a:p>
          <a:p>
            <a:r>
              <a:rPr lang="en-US" sz="1100" dirty="0" smtClean="0"/>
              <a:t>Projection 2050 </a:t>
            </a:r>
            <a:r>
              <a:rPr lang="en-US" sz="1100" dirty="0"/>
              <a:t>(</a:t>
            </a:r>
            <a:r>
              <a:rPr lang="en-US" sz="1100" dirty="0" smtClean="0"/>
              <a:t>SSP1-5): </a:t>
            </a:r>
            <a:r>
              <a:rPr lang="en-US" sz="1100" dirty="0"/>
              <a:t>	</a:t>
            </a:r>
            <a:r>
              <a:rPr lang="en-US" sz="1100" dirty="0" smtClean="0"/>
              <a:t>370-440  Mio</a:t>
            </a:r>
            <a:r>
              <a:rPr lang="en-US" sz="1100" dirty="0"/>
              <a:t>. </a:t>
            </a:r>
            <a:r>
              <a:rPr lang="en-US" sz="1100" dirty="0" smtClean="0"/>
              <a:t>people</a:t>
            </a:r>
            <a:endParaRPr lang="en-US" sz="1100" dirty="0"/>
          </a:p>
          <a:p>
            <a:endParaRPr lang="en-US" sz="1100" dirty="0"/>
          </a:p>
          <a:p>
            <a:r>
              <a:rPr lang="en-US" sz="1100" dirty="0"/>
              <a:t>Main land cover: </a:t>
            </a:r>
            <a:r>
              <a:rPr lang="en-US" sz="1100" dirty="0" smtClean="0"/>
              <a:t>[%]</a:t>
            </a:r>
            <a:endParaRPr lang="en-US" sz="1100" dirty="0"/>
          </a:p>
          <a:p>
            <a:r>
              <a:rPr lang="en-US" sz="1100" dirty="0" smtClean="0"/>
              <a:t>Cropland:	30      Irrigated </a:t>
            </a:r>
            <a:r>
              <a:rPr lang="en-US" sz="1100" dirty="0"/>
              <a:t>cropland</a:t>
            </a:r>
            <a:r>
              <a:rPr lang="en-US" sz="1100" dirty="0" smtClean="0"/>
              <a:t>:</a:t>
            </a:r>
            <a:r>
              <a:rPr lang="en-US" sz="1100" dirty="0"/>
              <a:t>	</a:t>
            </a:r>
            <a:r>
              <a:rPr lang="en-US" sz="1100" dirty="0" smtClean="0"/>
              <a:t>24</a:t>
            </a:r>
            <a:endParaRPr lang="en-US" sz="1100" dirty="0"/>
          </a:p>
          <a:p>
            <a:r>
              <a:rPr lang="en-US" sz="1100" dirty="0" smtClean="0"/>
              <a:t>Forest:</a:t>
            </a:r>
            <a:r>
              <a:rPr lang="en-US" sz="1100" dirty="0"/>
              <a:t>	</a:t>
            </a:r>
            <a:r>
              <a:rPr lang="en-US" sz="1100" dirty="0" smtClean="0"/>
              <a:t>0.4</a:t>
            </a:r>
            <a:endParaRPr lang="en-US" sz="1100" dirty="0"/>
          </a:p>
          <a:p>
            <a:endParaRPr lang="en-US" sz="900" dirty="0" smtClean="0"/>
          </a:p>
          <a:p>
            <a:r>
              <a:rPr lang="en-US" sz="1100" dirty="0" smtClean="0"/>
              <a:t>GDP </a:t>
            </a:r>
            <a:r>
              <a:rPr lang="en-US" sz="1000" dirty="0" smtClean="0"/>
              <a:t>per cap. </a:t>
            </a:r>
            <a:r>
              <a:rPr lang="en-US" sz="1000" dirty="0"/>
              <a:t>[US</a:t>
            </a:r>
            <a:r>
              <a:rPr lang="en-US" sz="1000" dirty="0" smtClean="0"/>
              <a:t>$]: </a:t>
            </a:r>
            <a:r>
              <a:rPr lang="en-US" sz="1100" dirty="0" smtClean="0"/>
              <a:t>700 (Afghanistan)  </a:t>
            </a:r>
            <a:r>
              <a:rPr lang="en-US" sz="1100" dirty="0"/>
              <a:t>- </a:t>
            </a:r>
            <a:r>
              <a:rPr lang="en-US" sz="1100" dirty="0" smtClean="0"/>
              <a:t>7600 (China</a:t>
            </a:r>
            <a:r>
              <a:rPr lang="en-US" sz="1100" dirty="0"/>
              <a:t>)</a:t>
            </a:r>
          </a:p>
          <a:p>
            <a:endParaRPr lang="en-US" sz="800" b="1" dirty="0" smtClean="0"/>
          </a:p>
          <a:p>
            <a:r>
              <a:rPr lang="en-US" sz="1100" b="1" dirty="0" smtClean="0"/>
              <a:t>Main </a:t>
            </a:r>
            <a:r>
              <a:rPr lang="en-US" sz="1100" b="1" dirty="0"/>
              <a:t>challenges: </a:t>
            </a:r>
            <a:endParaRPr lang="en-US" sz="1100" b="1" dirty="0" smtClean="0"/>
          </a:p>
          <a:p>
            <a:r>
              <a:rPr lang="en-US" sz="1100" dirty="0"/>
              <a:t>Climate </a:t>
            </a:r>
            <a:r>
              <a:rPr lang="en-US" sz="1100" dirty="0" smtClean="0"/>
              <a:t>Change      glacier melting</a:t>
            </a:r>
            <a:br>
              <a:rPr lang="en-US" sz="1100" dirty="0" smtClean="0"/>
            </a:br>
            <a:r>
              <a:rPr lang="en-US" sz="1100" dirty="0" smtClean="0"/>
              <a:t>	     flood </a:t>
            </a:r>
            <a:r>
              <a:rPr lang="en-US" sz="1100" dirty="0"/>
              <a:t>&amp; drought risk</a:t>
            </a:r>
          </a:p>
          <a:p>
            <a:r>
              <a:rPr lang="en-US" sz="1100" dirty="0"/>
              <a:t>Water </a:t>
            </a:r>
            <a:r>
              <a:rPr lang="en-US" sz="1100" dirty="0" smtClean="0"/>
              <a:t>security       water scarcity</a:t>
            </a:r>
            <a:br>
              <a:rPr lang="en-US" sz="1100" dirty="0" smtClean="0"/>
            </a:br>
            <a:r>
              <a:rPr lang="en-US" sz="1100" dirty="0" smtClean="0"/>
              <a:t>	     agricultural </a:t>
            </a:r>
            <a:r>
              <a:rPr lang="en-US" sz="1100" dirty="0"/>
              <a:t>pollution</a:t>
            </a:r>
          </a:p>
          <a:p>
            <a:r>
              <a:rPr lang="en-US" sz="1100" dirty="0"/>
              <a:t>Energy </a:t>
            </a:r>
            <a:r>
              <a:rPr lang="en-US" sz="1100" dirty="0" smtClean="0"/>
              <a:t>security      potential </a:t>
            </a:r>
            <a:r>
              <a:rPr lang="en-US" sz="1100" dirty="0"/>
              <a:t>of </a:t>
            </a:r>
            <a:r>
              <a:rPr lang="en-US" sz="1100" dirty="0" smtClean="0"/>
              <a:t>hydropower</a:t>
            </a:r>
            <a:br>
              <a:rPr lang="en-US" sz="1100" dirty="0" smtClean="0"/>
            </a:br>
            <a:r>
              <a:rPr lang="en-US" sz="1100" dirty="0" smtClean="0"/>
              <a:t>	     </a:t>
            </a:r>
            <a:r>
              <a:rPr lang="en-US" sz="1100" dirty="0"/>
              <a:t>energy access</a:t>
            </a:r>
          </a:p>
          <a:p>
            <a:r>
              <a:rPr lang="en-US" sz="1100" dirty="0"/>
              <a:t>Food </a:t>
            </a:r>
            <a:r>
              <a:rPr lang="en-US" sz="1100" dirty="0" smtClean="0"/>
              <a:t>security         irrigation</a:t>
            </a:r>
            <a:br>
              <a:rPr lang="en-US" sz="1100" dirty="0" smtClean="0"/>
            </a:br>
            <a:r>
              <a:rPr lang="en-US" sz="1100" dirty="0" smtClean="0"/>
              <a:t> 	     </a:t>
            </a:r>
            <a:r>
              <a:rPr lang="en-US" sz="1100" dirty="0"/>
              <a:t>groundwater exploitation</a:t>
            </a:r>
          </a:p>
          <a:p>
            <a:r>
              <a:rPr lang="en-US" sz="1100" dirty="0" smtClean="0"/>
              <a:t>Socioeconomic       </a:t>
            </a:r>
            <a:r>
              <a:rPr lang="en-US" sz="1100" dirty="0"/>
              <a:t>population </a:t>
            </a:r>
            <a:r>
              <a:rPr lang="en-US" sz="1100" dirty="0" smtClean="0"/>
              <a:t>growth</a:t>
            </a:r>
            <a:br>
              <a:rPr lang="en-US" sz="1100" dirty="0" smtClean="0"/>
            </a:br>
            <a:r>
              <a:rPr lang="en-US" sz="1100" dirty="0" smtClean="0"/>
              <a:t>	     urbanization</a:t>
            </a:r>
          </a:p>
          <a:p>
            <a:r>
              <a:rPr lang="en-US" sz="1100" dirty="0"/>
              <a:t>	</a:t>
            </a:r>
            <a:r>
              <a:rPr lang="en-US" sz="1100" dirty="0" smtClean="0"/>
              <a:t>     </a:t>
            </a:r>
            <a:r>
              <a:rPr lang="en-US" sz="1100" dirty="0"/>
              <a:t>economic growth</a:t>
            </a:r>
          </a:p>
          <a:p>
            <a:r>
              <a:rPr lang="en-US" sz="1100" dirty="0" smtClean="0"/>
              <a:t>Ecosystems 	     loss </a:t>
            </a:r>
            <a:r>
              <a:rPr lang="en-US" sz="1100" dirty="0"/>
              <a:t>of biodiversity</a:t>
            </a:r>
            <a:endParaRPr lang="en-US" sz="1100" dirty="0" smtClean="0"/>
          </a:p>
        </p:txBody>
      </p:sp>
      <p:pic>
        <p:nvPicPr>
          <p:cNvPr id="10" name="Picture 9"/>
          <p:cNvPicPr>
            <a:picLocks noChangeAspect="1"/>
          </p:cNvPicPr>
          <p:nvPr/>
        </p:nvPicPr>
        <p:blipFill>
          <a:blip r:embed="rId3"/>
          <a:stretch>
            <a:fillRect/>
          </a:stretch>
        </p:blipFill>
        <p:spPr>
          <a:xfrm>
            <a:off x="6084168" y="580296"/>
            <a:ext cx="2365453" cy="1859441"/>
          </a:xfrm>
          <a:prstGeom prst="rect">
            <a:avLst/>
          </a:prstGeom>
        </p:spPr>
      </p:pic>
      <p:sp>
        <p:nvSpPr>
          <p:cNvPr id="13" name="TextBox 12"/>
          <p:cNvSpPr txBox="1"/>
          <p:nvPr/>
        </p:nvSpPr>
        <p:spPr>
          <a:xfrm>
            <a:off x="5114511" y="2454475"/>
            <a:ext cx="3629892" cy="4231928"/>
          </a:xfrm>
          <a:prstGeom prst="rect">
            <a:avLst/>
          </a:prstGeom>
          <a:noFill/>
        </p:spPr>
        <p:txBody>
          <a:bodyPr wrap="square" rtlCol="0">
            <a:spAutoFit/>
          </a:bodyPr>
          <a:lstStyle/>
          <a:p>
            <a:r>
              <a:rPr lang="en-US" sz="1100" dirty="0" smtClean="0"/>
              <a:t>Area</a:t>
            </a:r>
            <a:r>
              <a:rPr lang="en-US" sz="1100" dirty="0"/>
              <a:t>: 	1.332.000 km</a:t>
            </a:r>
            <a:r>
              <a:rPr lang="en-US" sz="1100" baseline="30000" dirty="0"/>
              <a:t>2</a:t>
            </a:r>
          </a:p>
          <a:p>
            <a:r>
              <a:rPr lang="en-US" sz="1100" dirty="0" smtClean="0"/>
              <a:t>Countries</a:t>
            </a:r>
            <a:r>
              <a:rPr lang="en-US" sz="1100" dirty="0"/>
              <a:t>: Zambia, Angola, Zimbabwe, Mozambique</a:t>
            </a:r>
            <a:r>
              <a:rPr lang="en-US" sz="1100" dirty="0" smtClean="0"/>
              <a:t>,</a:t>
            </a:r>
            <a:br>
              <a:rPr lang="en-US" sz="1100" dirty="0" smtClean="0"/>
            </a:br>
            <a:r>
              <a:rPr lang="en-US" sz="1100" dirty="0" smtClean="0"/>
              <a:t>                   Malawi</a:t>
            </a:r>
            <a:r>
              <a:rPr lang="en-US" sz="1100" dirty="0"/>
              <a:t>, Tanzania, Botswana, Namibia</a:t>
            </a:r>
          </a:p>
          <a:p>
            <a:r>
              <a:rPr lang="en-US" sz="1100" dirty="0" smtClean="0"/>
              <a:t>Population</a:t>
            </a:r>
            <a:r>
              <a:rPr lang="en-US" sz="1100" dirty="0"/>
              <a:t>:	 	</a:t>
            </a:r>
            <a:r>
              <a:rPr lang="en-US" sz="1100" dirty="0" smtClean="0"/>
              <a:t>38      </a:t>
            </a:r>
            <a:r>
              <a:rPr lang="en-US" sz="1100" dirty="0" err="1" smtClean="0"/>
              <a:t>mio</a:t>
            </a:r>
            <a:r>
              <a:rPr lang="en-US" sz="1100" dirty="0"/>
              <a:t>. people</a:t>
            </a:r>
          </a:p>
          <a:p>
            <a:r>
              <a:rPr lang="en-US" sz="1100" dirty="0"/>
              <a:t>Projection </a:t>
            </a:r>
            <a:r>
              <a:rPr lang="en-US" sz="1100" dirty="0" smtClean="0"/>
              <a:t>2050 </a:t>
            </a:r>
            <a:r>
              <a:rPr lang="en-US" sz="1100" dirty="0"/>
              <a:t>(</a:t>
            </a:r>
            <a:r>
              <a:rPr lang="en-US" sz="1100" dirty="0" smtClean="0"/>
              <a:t>SSP1-5):     70-95 Mio</a:t>
            </a:r>
            <a:r>
              <a:rPr lang="en-US" sz="1100" dirty="0"/>
              <a:t>. people</a:t>
            </a:r>
          </a:p>
          <a:p>
            <a:endParaRPr lang="en-US" sz="1100" dirty="0"/>
          </a:p>
          <a:p>
            <a:r>
              <a:rPr lang="en-US" sz="1100" dirty="0"/>
              <a:t>Main land cover: [%]</a:t>
            </a:r>
          </a:p>
          <a:p>
            <a:r>
              <a:rPr lang="en-US" sz="1100" dirty="0" smtClean="0"/>
              <a:t>Cropland</a:t>
            </a:r>
            <a:r>
              <a:rPr lang="en-US" sz="1100" dirty="0"/>
              <a:t>: 	</a:t>
            </a:r>
            <a:r>
              <a:rPr lang="en-US" sz="1100" dirty="0" smtClean="0"/>
              <a:t>20           Irrigated </a:t>
            </a:r>
            <a:r>
              <a:rPr lang="en-US" sz="1100" dirty="0"/>
              <a:t>cropland</a:t>
            </a:r>
            <a:r>
              <a:rPr lang="en-US" sz="1100" dirty="0" smtClean="0"/>
              <a:t>:</a:t>
            </a:r>
            <a:r>
              <a:rPr lang="en-US" sz="1100" dirty="0"/>
              <a:t>	  0.1</a:t>
            </a:r>
          </a:p>
          <a:p>
            <a:r>
              <a:rPr lang="en-US" sz="1100" dirty="0" smtClean="0"/>
              <a:t>Forest</a:t>
            </a:r>
            <a:r>
              <a:rPr lang="en-US" sz="1100" dirty="0"/>
              <a:t>:	</a:t>
            </a:r>
            <a:r>
              <a:rPr lang="en-US" sz="1100" dirty="0" smtClean="0"/>
              <a:t>  4</a:t>
            </a:r>
            <a:endParaRPr lang="en-US" sz="1100" dirty="0"/>
          </a:p>
          <a:p>
            <a:endParaRPr lang="en-US" sz="800" dirty="0" smtClean="0"/>
          </a:p>
          <a:p>
            <a:r>
              <a:rPr lang="en-US" sz="1100" dirty="0" smtClean="0"/>
              <a:t>GDP </a:t>
            </a:r>
            <a:r>
              <a:rPr lang="en-US" sz="1000" dirty="0"/>
              <a:t>per cap. [US$]: </a:t>
            </a:r>
            <a:r>
              <a:rPr lang="en-US" sz="1100" dirty="0" smtClean="0"/>
              <a:t>950 (Zimbabwe)  </a:t>
            </a:r>
            <a:r>
              <a:rPr lang="en-US" sz="1100" dirty="0"/>
              <a:t>- </a:t>
            </a:r>
            <a:r>
              <a:rPr lang="en-US" sz="1100" dirty="0" smtClean="0"/>
              <a:t>5400 (Angola)</a:t>
            </a:r>
            <a:endParaRPr lang="en-US" sz="1100" dirty="0"/>
          </a:p>
          <a:p>
            <a:endParaRPr lang="en-US" sz="800" b="1" dirty="0"/>
          </a:p>
          <a:p>
            <a:r>
              <a:rPr lang="en-US" sz="1100" b="1" dirty="0"/>
              <a:t>Main challenges: </a:t>
            </a:r>
          </a:p>
          <a:p>
            <a:r>
              <a:rPr lang="en-US" sz="1100" dirty="0"/>
              <a:t>Climate Change   </a:t>
            </a:r>
            <a:r>
              <a:rPr lang="en-US" sz="1100" dirty="0" smtClean="0"/>
              <a:t>  flood </a:t>
            </a:r>
            <a:r>
              <a:rPr lang="en-US" sz="1100" dirty="0"/>
              <a:t>&amp; drought risk</a:t>
            </a:r>
          </a:p>
          <a:p>
            <a:r>
              <a:rPr lang="en-US" sz="1100" dirty="0"/>
              <a:t>Water security     </a:t>
            </a:r>
            <a:r>
              <a:rPr lang="en-US" sz="1100" dirty="0" smtClean="0"/>
              <a:t>  </a:t>
            </a:r>
            <a:r>
              <a:rPr lang="en-US" sz="1100" dirty="0"/>
              <a:t>water </a:t>
            </a:r>
            <a:r>
              <a:rPr lang="en-US" sz="1100" dirty="0" smtClean="0"/>
              <a:t>infrastructure</a:t>
            </a:r>
            <a:br>
              <a:rPr lang="en-US" sz="1100" dirty="0" smtClean="0"/>
            </a:br>
            <a:r>
              <a:rPr lang="en-US" sz="1100" dirty="0" smtClean="0"/>
              <a:t>	     water scarcity</a:t>
            </a:r>
            <a:r>
              <a:rPr lang="en-US" sz="1100" dirty="0"/>
              <a:t/>
            </a:r>
            <a:br>
              <a:rPr lang="en-US" sz="1100" dirty="0"/>
            </a:br>
            <a:r>
              <a:rPr lang="en-US" sz="1100" dirty="0"/>
              <a:t>	     </a:t>
            </a:r>
            <a:r>
              <a:rPr lang="en-US" sz="1100" dirty="0" smtClean="0"/>
              <a:t>urban, industrial </a:t>
            </a:r>
            <a:r>
              <a:rPr lang="en-US" sz="1100" dirty="0"/>
              <a:t>pollution</a:t>
            </a:r>
          </a:p>
          <a:p>
            <a:r>
              <a:rPr lang="en-US" sz="1100" dirty="0"/>
              <a:t>Energy security  </a:t>
            </a:r>
            <a:r>
              <a:rPr lang="en-US" sz="1100" dirty="0" smtClean="0"/>
              <a:t>    </a:t>
            </a:r>
            <a:r>
              <a:rPr lang="en-US" sz="1100" dirty="0"/>
              <a:t>potential of hydropower</a:t>
            </a:r>
            <a:br>
              <a:rPr lang="en-US" sz="1100" dirty="0"/>
            </a:br>
            <a:r>
              <a:rPr lang="en-US" sz="1100" dirty="0"/>
              <a:t>	     energy access</a:t>
            </a:r>
          </a:p>
          <a:p>
            <a:r>
              <a:rPr lang="en-US" sz="1100" dirty="0"/>
              <a:t>Food security      </a:t>
            </a:r>
            <a:r>
              <a:rPr lang="en-US" sz="1100" dirty="0" smtClean="0"/>
              <a:t>    potential of irrigation</a:t>
            </a:r>
            <a:r>
              <a:rPr lang="en-US" sz="1100" dirty="0"/>
              <a:t/>
            </a:r>
            <a:br>
              <a:rPr lang="en-US" sz="1100" dirty="0"/>
            </a:br>
            <a:r>
              <a:rPr lang="en-US" sz="1100" dirty="0"/>
              <a:t> 	     </a:t>
            </a:r>
            <a:r>
              <a:rPr lang="en-US" sz="1100" dirty="0" smtClean="0"/>
              <a:t>soil degradation</a:t>
            </a:r>
            <a:endParaRPr lang="en-US" sz="1100" dirty="0"/>
          </a:p>
          <a:p>
            <a:r>
              <a:rPr lang="en-US" sz="1100" dirty="0"/>
              <a:t>Socioeconomic   </a:t>
            </a:r>
            <a:r>
              <a:rPr lang="en-US" sz="1100" dirty="0" smtClean="0"/>
              <a:t>    </a:t>
            </a:r>
            <a:r>
              <a:rPr lang="en-US" sz="1100" dirty="0"/>
              <a:t>population growth</a:t>
            </a:r>
            <a:br>
              <a:rPr lang="en-US" sz="1100" dirty="0"/>
            </a:br>
            <a:r>
              <a:rPr lang="en-US" sz="1100" dirty="0"/>
              <a:t>	     urbanization</a:t>
            </a:r>
          </a:p>
          <a:p>
            <a:r>
              <a:rPr lang="en-US" sz="1100" dirty="0"/>
              <a:t>	     economic growth</a:t>
            </a:r>
          </a:p>
          <a:p>
            <a:r>
              <a:rPr lang="en-US" sz="1100" dirty="0"/>
              <a:t>Ecosystems 	 </a:t>
            </a:r>
            <a:r>
              <a:rPr lang="en-US" sz="1100" dirty="0" smtClean="0"/>
              <a:t>    </a:t>
            </a:r>
            <a:r>
              <a:rPr lang="en-US" sz="1100" dirty="0"/>
              <a:t>loss of </a:t>
            </a:r>
            <a:r>
              <a:rPr lang="en-US" sz="1100" dirty="0" smtClean="0"/>
              <a:t>biodiversity</a:t>
            </a:r>
          </a:p>
        </p:txBody>
      </p:sp>
      <p:sp>
        <p:nvSpPr>
          <p:cNvPr id="12" name="TextBox 11"/>
          <p:cNvSpPr txBox="1"/>
          <p:nvPr/>
        </p:nvSpPr>
        <p:spPr>
          <a:xfrm>
            <a:off x="473652" y="1052736"/>
            <a:ext cx="929996" cy="369332"/>
          </a:xfrm>
          <a:prstGeom prst="rect">
            <a:avLst/>
          </a:prstGeom>
          <a:noFill/>
        </p:spPr>
        <p:txBody>
          <a:bodyPr wrap="square" rtlCol="0">
            <a:spAutoFit/>
          </a:bodyPr>
          <a:lstStyle/>
          <a:p>
            <a:r>
              <a:rPr lang="en-US" dirty="0" smtClean="0"/>
              <a:t>Indus</a:t>
            </a:r>
            <a:endParaRPr lang="en-US" dirty="0"/>
          </a:p>
        </p:txBody>
      </p:sp>
      <p:sp>
        <p:nvSpPr>
          <p:cNvPr id="14" name="TextBox 13"/>
          <p:cNvSpPr txBox="1"/>
          <p:nvPr/>
        </p:nvSpPr>
        <p:spPr>
          <a:xfrm>
            <a:off x="4788024" y="1052736"/>
            <a:ext cx="1152128" cy="369332"/>
          </a:xfrm>
          <a:prstGeom prst="rect">
            <a:avLst/>
          </a:prstGeom>
          <a:noFill/>
        </p:spPr>
        <p:txBody>
          <a:bodyPr wrap="square" rtlCol="0">
            <a:spAutoFit/>
          </a:bodyPr>
          <a:lstStyle/>
          <a:p>
            <a:r>
              <a:rPr lang="en-US" dirty="0" smtClean="0"/>
              <a:t>Zambezi</a:t>
            </a:r>
            <a:endParaRPr lang="en-US" dirty="0"/>
          </a:p>
        </p:txBody>
      </p:sp>
    </p:spTree>
    <p:extLst>
      <p:ext uri="{BB962C8B-B14F-4D97-AF65-F5344CB8AC3E}">
        <p14:creationId xmlns:p14="http://schemas.microsoft.com/office/powerpoint/2010/main" val="390999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7</a:t>
            </a:fld>
            <a:endParaRPr lang="en-US" dirty="0"/>
          </a:p>
        </p:txBody>
      </p:sp>
      <p:sp>
        <p:nvSpPr>
          <p:cNvPr id="7" name="Prostokąt zaokrąglony 12"/>
          <p:cNvSpPr/>
          <p:nvPr/>
        </p:nvSpPr>
        <p:spPr>
          <a:xfrm>
            <a:off x="3494238" y="1640963"/>
            <a:ext cx="2155523" cy="1440000"/>
          </a:xfrm>
          <a:prstGeom prst="roundRect">
            <a:avLst/>
          </a:prstGeom>
          <a:solidFill>
            <a:srgbClr val="BBE0E3">
              <a:lumMod val="50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ea typeface="+mn-ea"/>
                <a:cs typeface="Arial" panose="020B0604020202020204" pitchFamily="34" charset="0"/>
              </a:rPr>
              <a:t>Basin Stakeholders</a:t>
            </a:r>
          </a:p>
        </p:txBody>
      </p:sp>
      <p:sp>
        <p:nvSpPr>
          <p:cNvPr id="8" name="Prostokąt zaokrąglony 13"/>
          <p:cNvSpPr/>
          <p:nvPr/>
        </p:nvSpPr>
        <p:spPr>
          <a:xfrm>
            <a:off x="6376297" y="1640963"/>
            <a:ext cx="2155523" cy="1440000"/>
          </a:xfrm>
          <a:prstGeom prst="roundRect">
            <a:avLst/>
          </a:prstGeom>
          <a:solidFill>
            <a:srgbClr val="BBE0E3">
              <a:lumMod val="50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ea typeface="+mn-ea"/>
                <a:cs typeface="Arial" panose="020B0604020202020204" pitchFamily="34" charset="0"/>
              </a:rPr>
              <a:t>ISWEL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ea typeface="+mn-ea"/>
                <a:cs typeface="Arial" panose="020B0604020202020204" pitchFamily="34" charset="0"/>
              </a:rPr>
              <a:t>Team</a:t>
            </a:r>
          </a:p>
        </p:txBody>
      </p:sp>
      <p:sp>
        <p:nvSpPr>
          <p:cNvPr id="9" name="Strzałka w dół 14"/>
          <p:cNvSpPr/>
          <p:nvPr/>
        </p:nvSpPr>
        <p:spPr>
          <a:xfrm>
            <a:off x="3401765" y="3154974"/>
            <a:ext cx="2356940" cy="1006726"/>
          </a:xfrm>
          <a:prstGeom prst="downArrow">
            <a:avLst/>
          </a:prstGeom>
          <a:solidFill>
            <a:srgbClr val="DAEDEF"/>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ea typeface="+mn-ea"/>
                <a:cs typeface="Arial" panose="020B0604020202020204" pitchFamily="34" charset="0"/>
              </a:rPr>
              <a:t>jointly</a:t>
            </a:r>
          </a:p>
        </p:txBody>
      </p:sp>
      <p:sp>
        <p:nvSpPr>
          <p:cNvPr id="10" name="Prostokąt 15"/>
          <p:cNvSpPr/>
          <p:nvPr/>
        </p:nvSpPr>
        <p:spPr>
          <a:xfrm>
            <a:off x="548640" y="4294248"/>
            <a:ext cx="8046720" cy="2062103"/>
          </a:xfrm>
          <a:prstGeom prst="rect">
            <a:avLst/>
          </a:prstGeom>
          <a:ln w="28575">
            <a:solidFill>
              <a:srgbClr val="BBE0E3">
                <a:lumMod val="50000"/>
              </a:srgbClr>
            </a:solidFill>
          </a:ln>
        </p:spPr>
        <p:txBody>
          <a:bodyPr wrap="square">
            <a:spAutoFit/>
          </a:bodyPr>
          <a:lstStyle/>
          <a:p>
            <a:pPr marR="0" lvl="0" defTabSz="914400" eaLnBrk="1" fontAlgn="base" latinLnBrk="0" hangingPunct="1">
              <a:lnSpc>
                <a:spcPct val="90000"/>
              </a:lnSpc>
              <a:spcBef>
                <a:spcPct val="0"/>
              </a:spcBef>
              <a:spcAft>
                <a:spcPts val="1200"/>
              </a:spcAft>
              <a:buClrTx/>
              <a:buSzTx/>
              <a:tabLst/>
              <a:defRPr/>
            </a:pPr>
            <a:r>
              <a:rPr kumimoji="0" lang="en-US" sz="2400" b="0" i="0" u="none" strike="noStrike" kern="0" cap="none" spc="0" normalizeH="0" baseline="0" noProof="0" dirty="0" smtClean="0">
                <a:ln>
                  <a:noFill/>
                </a:ln>
                <a:solidFill>
                  <a:srgbClr val="000000"/>
                </a:solidFill>
                <a:effectLst/>
                <a:uLnTx/>
                <a:uFillTx/>
              </a:rPr>
              <a:t>Frame the most pressing Nexus problems, that require system analysis</a:t>
            </a:r>
          </a:p>
          <a:p>
            <a:pPr marR="0" lvl="0" defTabSz="914400" eaLnBrk="1" fontAlgn="base" latinLnBrk="0" hangingPunct="1">
              <a:lnSpc>
                <a:spcPct val="90000"/>
              </a:lnSpc>
              <a:spcBef>
                <a:spcPct val="0"/>
              </a:spcBef>
              <a:spcAft>
                <a:spcPts val="1200"/>
              </a:spcAft>
              <a:buClrTx/>
              <a:buSzTx/>
              <a:tabLst/>
              <a:defRPr/>
            </a:pPr>
            <a:r>
              <a:rPr kumimoji="0" lang="en-US" sz="2400" b="0" i="0" u="none" strike="noStrike" kern="0" cap="none" spc="0" normalizeH="0" baseline="0" noProof="0" dirty="0" smtClean="0">
                <a:ln>
                  <a:noFill/>
                </a:ln>
                <a:solidFill>
                  <a:srgbClr val="000000"/>
                </a:solidFill>
                <a:effectLst/>
                <a:uLnTx/>
                <a:uFillTx/>
              </a:rPr>
              <a:t>Develop storylines for plausible futures of the Zambezi basin</a:t>
            </a:r>
          </a:p>
          <a:p>
            <a:pPr marR="0" lvl="0" defTabSz="914400" eaLnBrk="1" fontAlgn="base" latinLnBrk="0" hangingPunct="1">
              <a:lnSpc>
                <a:spcPct val="90000"/>
              </a:lnSpc>
              <a:spcBef>
                <a:spcPct val="0"/>
              </a:spcBef>
              <a:spcAft>
                <a:spcPts val="1200"/>
              </a:spcAft>
              <a:buClrTx/>
              <a:buSzTx/>
              <a:tabLst/>
              <a:defRPr/>
            </a:pPr>
            <a:r>
              <a:rPr kumimoji="0" lang="en-US" sz="2400" b="0" i="0" u="none" strike="noStrike" kern="0" cap="none" spc="0" normalizeH="0" baseline="0" noProof="0" dirty="0" smtClean="0">
                <a:ln>
                  <a:noFill/>
                </a:ln>
                <a:solidFill>
                  <a:srgbClr val="000000"/>
                </a:solidFill>
                <a:effectLst/>
                <a:uLnTx/>
                <a:uFillTx/>
              </a:rPr>
              <a:t>Co-design policies and investment strategies</a:t>
            </a:r>
            <a:r>
              <a:rPr kumimoji="0" lang="pl-PL" sz="2400" b="0" i="0" u="none" strike="noStrike" kern="0" cap="none" spc="0" normalizeH="0" baseline="0" noProof="0" dirty="0" smtClean="0">
                <a:ln>
                  <a:noFill/>
                </a:ln>
                <a:solidFill>
                  <a:srgbClr val="000000"/>
                </a:solidFill>
                <a:effectLst/>
                <a:uLnTx/>
                <a:uFillTx/>
              </a:rPr>
              <a:t/>
            </a:r>
            <a:br>
              <a:rPr kumimoji="0" lang="pl-PL" sz="2400" b="0" i="0" u="none" strike="noStrike" kern="0" cap="none" spc="0" normalizeH="0" baseline="0" noProof="0" dirty="0" smtClean="0">
                <a:ln>
                  <a:noFill/>
                </a:ln>
                <a:solidFill>
                  <a:srgbClr val="000000"/>
                </a:solidFill>
                <a:effectLst/>
                <a:uLnTx/>
                <a:uFillTx/>
              </a:rPr>
            </a:br>
            <a:r>
              <a:rPr kumimoji="0" lang="en-US" sz="2400" b="0" i="0" u="none" strike="noStrike" kern="0" cap="none" spc="0" normalizeH="0" baseline="0" noProof="0" dirty="0" smtClean="0">
                <a:ln>
                  <a:noFill/>
                </a:ln>
                <a:solidFill>
                  <a:srgbClr val="000000"/>
                </a:solidFill>
                <a:effectLst/>
                <a:uLnTx/>
                <a:uFillTx/>
              </a:rPr>
              <a:t>based on modeling input</a:t>
            </a:r>
          </a:p>
        </p:txBody>
      </p:sp>
      <p:sp>
        <p:nvSpPr>
          <p:cNvPr id="11" name="Title 20"/>
          <p:cNvSpPr txBox="1">
            <a:spLocks/>
          </p:cNvSpPr>
          <p:nvPr/>
        </p:nvSpPr>
        <p:spPr>
          <a:xfrm>
            <a:off x="1643905" y="846138"/>
            <a:ext cx="8229600" cy="1143000"/>
          </a:xfrm>
          <a:prstGeom prst="rect">
            <a:avLst/>
          </a:prstGeom>
        </p:spPr>
        <p:txBody>
          <a:bodyPr/>
          <a:lst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003399"/>
              </a:solidFill>
              <a:effectLst/>
              <a:uLnTx/>
              <a:uFillTx/>
              <a:latin typeface="+mn-lt"/>
              <a:ea typeface="+mj-ea"/>
              <a:cs typeface="Arial" pitchFamily="34" charset="0"/>
            </a:endParaRPr>
          </a:p>
        </p:txBody>
      </p:sp>
      <p:cxnSp>
        <p:nvCxnSpPr>
          <p:cNvPr id="13" name="Straight Arrow Connector 4"/>
          <p:cNvCxnSpPr>
            <a:stCxn id="7" idx="3"/>
            <a:endCxn id="8" idx="1"/>
          </p:cNvCxnSpPr>
          <p:nvPr/>
        </p:nvCxnSpPr>
        <p:spPr>
          <a:xfrm>
            <a:off x="5649761" y="2360963"/>
            <a:ext cx="726536" cy="0"/>
          </a:xfrm>
          <a:prstGeom prst="straightConnector1">
            <a:avLst/>
          </a:prstGeom>
          <a:noFill/>
          <a:ln w="57150" cap="flat" cmpd="sng" algn="ctr">
            <a:solidFill>
              <a:srgbClr val="BBE0E3">
                <a:shade val="95000"/>
                <a:satMod val="105000"/>
              </a:srgbClr>
            </a:solidFill>
            <a:prstDash val="solid"/>
            <a:headEnd type="triangle"/>
            <a:tailEnd type="triangle"/>
          </a:ln>
          <a:effectLst/>
        </p:spPr>
      </p:cxnSp>
      <p:sp>
        <p:nvSpPr>
          <p:cNvPr id="14" name="Prostokąt zaokrąglony 20"/>
          <p:cNvSpPr/>
          <p:nvPr/>
        </p:nvSpPr>
        <p:spPr>
          <a:xfrm>
            <a:off x="548640" y="1640963"/>
            <a:ext cx="2155523" cy="1440000"/>
          </a:xfrm>
          <a:prstGeom prst="roundRect">
            <a:avLst/>
          </a:prstGeom>
          <a:solidFill>
            <a:srgbClr val="BBE0E3">
              <a:lumMod val="50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ea typeface="+mn-ea"/>
                <a:cs typeface="Arial" panose="020B0604020202020204" pitchFamily="34" charset="0"/>
              </a:rPr>
              <a:t>Basin Scientists</a:t>
            </a:r>
          </a:p>
        </p:txBody>
      </p:sp>
      <p:cxnSp>
        <p:nvCxnSpPr>
          <p:cNvPr id="15" name="Straight Arrow Connector 4"/>
          <p:cNvCxnSpPr>
            <a:stCxn id="14" idx="3"/>
            <a:endCxn id="7" idx="1"/>
          </p:cNvCxnSpPr>
          <p:nvPr/>
        </p:nvCxnSpPr>
        <p:spPr>
          <a:xfrm>
            <a:off x="2704163" y="2360963"/>
            <a:ext cx="790075" cy="0"/>
          </a:xfrm>
          <a:prstGeom prst="straightConnector1">
            <a:avLst/>
          </a:prstGeom>
          <a:noFill/>
          <a:ln w="57150" cap="flat" cmpd="sng" algn="ctr">
            <a:solidFill>
              <a:srgbClr val="BBE0E3">
                <a:shade val="95000"/>
                <a:satMod val="105000"/>
              </a:srgbClr>
            </a:solidFill>
            <a:prstDash val="solid"/>
            <a:headEnd type="triangle"/>
            <a:tailEnd type="triangle"/>
          </a:ln>
          <a:effectLst/>
        </p:spPr>
      </p:cxnSp>
      <p:cxnSp>
        <p:nvCxnSpPr>
          <p:cNvPr id="16" name="Łącznik prosty 22"/>
          <p:cNvCxnSpPr/>
          <p:nvPr/>
        </p:nvCxnSpPr>
        <p:spPr>
          <a:xfrm>
            <a:off x="598988" y="2778596"/>
            <a:ext cx="7996372" cy="11799"/>
          </a:xfrm>
          <a:prstGeom prst="line">
            <a:avLst/>
          </a:prstGeom>
          <a:noFill/>
          <a:ln w="12700" cap="flat" cmpd="sng" algn="ctr">
            <a:solidFill>
              <a:srgbClr val="BBE0E3">
                <a:lumMod val="50000"/>
              </a:srgbClr>
            </a:solidFill>
            <a:prstDash val="solid"/>
          </a:ln>
          <a:effectLst/>
        </p:spPr>
      </p:cxnSp>
    </p:spTree>
    <p:extLst>
      <p:ext uri="{BB962C8B-B14F-4D97-AF65-F5344CB8AC3E}">
        <p14:creationId xmlns:p14="http://schemas.microsoft.com/office/powerpoint/2010/main" val="139684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Ongoing stakeholder engagement in Zambezi Basin </a:t>
            </a:r>
            <a:endParaRPr lang="en-US" dirty="0"/>
          </a:p>
        </p:txBody>
      </p:sp>
      <p:sp>
        <p:nvSpPr>
          <p:cNvPr id="3" name="Content Placeholder 2"/>
          <p:cNvSpPr>
            <a:spLocks noGrp="1"/>
          </p:cNvSpPr>
          <p:nvPr>
            <p:ph idx="1"/>
          </p:nvPr>
        </p:nvSpPr>
        <p:spPr>
          <a:xfrm>
            <a:off x="618186" y="1847851"/>
            <a:ext cx="7886700" cy="4351338"/>
          </a:xfrm>
        </p:spPr>
        <p:txBody>
          <a:bodyPr>
            <a:normAutofit/>
          </a:bodyPr>
          <a:lstStyle/>
          <a:p>
            <a:r>
              <a:rPr lang="en-US" dirty="0"/>
              <a:t>Zambezi Water Course </a:t>
            </a:r>
            <a:r>
              <a:rPr lang="en-US" dirty="0" smtClean="0"/>
              <a:t>Commission (ZAMCOM) 2</a:t>
            </a:r>
            <a:r>
              <a:rPr lang="en-US" baseline="30000" dirty="0" smtClean="0"/>
              <a:t>nd</a:t>
            </a:r>
            <a:r>
              <a:rPr lang="en-US" dirty="0" smtClean="0"/>
              <a:t> Stakeholder Meeting in Lusaka, Zambia (October 2017)</a:t>
            </a:r>
          </a:p>
          <a:p>
            <a:pPr lvl="1"/>
            <a:r>
              <a:rPr lang="en-US" dirty="0" smtClean="0"/>
              <a:t>Hosted interactive session to identify challenges and opportunities within the Zambezi Basin</a:t>
            </a:r>
          </a:p>
          <a:p>
            <a:r>
              <a:rPr lang="en-US" dirty="0" smtClean="0"/>
              <a:t>World </a:t>
            </a:r>
            <a:r>
              <a:rPr lang="en-US" dirty="0"/>
              <a:t>Bank Climate Smart Investment </a:t>
            </a:r>
            <a:r>
              <a:rPr lang="en-US" dirty="0" smtClean="0"/>
              <a:t>Plan (CSIP-Zambia) in Lusaka, Zambia (Oct 2017)</a:t>
            </a:r>
          </a:p>
          <a:p>
            <a:pPr lvl="1"/>
            <a:r>
              <a:rPr lang="en-US" dirty="0" smtClean="0"/>
              <a:t>Technical workshop to identify strategies and goals for Zambia under the CSA pillars </a:t>
            </a:r>
          </a:p>
          <a:p>
            <a:pPr lvl="1"/>
            <a:r>
              <a:rPr lang="en-US" dirty="0"/>
              <a:t>Provide country level </a:t>
            </a:r>
            <a:r>
              <a:rPr lang="en-US" dirty="0" smtClean="0"/>
              <a:t>model to examine agricultural </a:t>
            </a:r>
            <a:r>
              <a:rPr lang="en-US" dirty="0"/>
              <a:t>pathways </a:t>
            </a:r>
            <a:r>
              <a:rPr lang="en-US" dirty="0" smtClean="0"/>
              <a:t>of Zambia and test strategies to reach CSA goals</a:t>
            </a:r>
          </a:p>
          <a:p>
            <a:pPr lvl="1"/>
            <a:r>
              <a:rPr lang="en-US" dirty="0" smtClean="0"/>
              <a:t>Provide land use modeling visualization tool to examine the pathways and scenario results </a:t>
            </a:r>
          </a:p>
        </p:txBody>
      </p:sp>
      <p:sp>
        <p:nvSpPr>
          <p:cNvPr id="4" name="Date Placeholder 3"/>
          <p:cNvSpPr>
            <a:spLocks noGrp="1"/>
          </p:cNvSpPr>
          <p:nvPr>
            <p:ph type="dt" sz="half" idx="10"/>
          </p:nvPr>
        </p:nvSpPr>
        <p:spPr/>
        <p:txBody>
          <a:bodyPr/>
          <a:lstStyle/>
          <a:p>
            <a:r>
              <a:rPr lang="en-US" dirty="0" smtClean="0"/>
              <a:t>4 December 2017</a:t>
            </a:r>
            <a:endParaRPr lang="en-US" dirty="0"/>
          </a:p>
        </p:txBody>
      </p:sp>
      <p:sp>
        <p:nvSpPr>
          <p:cNvPr id="5" name="Footer Placeholder 4"/>
          <p:cNvSpPr>
            <a:spLocks noGrp="1"/>
          </p:cNvSpPr>
          <p:nvPr>
            <p:ph type="ftr" sz="quarter" idx="11"/>
          </p:nvPr>
        </p:nvSpPr>
        <p:spPr/>
        <p:txBody>
          <a:bodyPr/>
          <a:lstStyle/>
          <a:p>
            <a:r>
              <a:rPr lang="en-US"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8</a:t>
            </a:fld>
            <a:endParaRPr lang="en-US" dirty="0"/>
          </a:p>
        </p:txBody>
      </p:sp>
    </p:spTree>
    <p:extLst>
      <p:ext uri="{BB962C8B-B14F-4D97-AF65-F5344CB8AC3E}">
        <p14:creationId xmlns:p14="http://schemas.microsoft.com/office/powerpoint/2010/main" val="388884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Framework for Land Use Modeling</a:t>
            </a:r>
            <a:endParaRPr lang="en-US" dirty="0"/>
          </a:p>
        </p:txBody>
      </p:sp>
      <p:sp>
        <p:nvSpPr>
          <p:cNvPr id="4" name="Date Placeholder 3"/>
          <p:cNvSpPr>
            <a:spLocks noGrp="1"/>
          </p:cNvSpPr>
          <p:nvPr>
            <p:ph type="dt" sz="half" idx="10"/>
          </p:nvPr>
        </p:nvSpPr>
        <p:spPr/>
        <p:txBody>
          <a:bodyPr/>
          <a:lstStyle/>
          <a:p>
            <a:r>
              <a:rPr lang="en-US" smtClean="0"/>
              <a:t>4 December 2017</a:t>
            </a:r>
            <a:endParaRPr lang="en-US" dirty="0"/>
          </a:p>
        </p:txBody>
      </p:sp>
      <p:sp>
        <p:nvSpPr>
          <p:cNvPr id="5" name="Footer Placeholder 4"/>
          <p:cNvSpPr>
            <a:spLocks noGrp="1"/>
          </p:cNvSpPr>
          <p:nvPr>
            <p:ph type="ftr" sz="quarter" idx="11"/>
          </p:nvPr>
        </p:nvSpPr>
        <p:spPr/>
        <p:txBody>
          <a:bodyPr/>
          <a:lstStyle/>
          <a:p>
            <a:r>
              <a:rPr lang="en-US" dirty="0" smtClean="0"/>
              <a:t>palazzo@iiasa.ac.at Global Food Security Conference</a:t>
            </a:r>
            <a:endParaRPr lang="en-US" dirty="0"/>
          </a:p>
        </p:txBody>
      </p:sp>
      <p:sp>
        <p:nvSpPr>
          <p:cNvPr id="6" name="Slide Number Placeholder 5"/>
          <p:cNvSpPr>
            <a:spLocks noGrp="1"/>
          </p:cNvSpPr>
          <p:nvPr>
            <p:ph type="sldNum" sz="quarter" idx="12"/>
          </p:nvPr>
        </p:nvSpPr>
        <p:spPr/>
        <p:txBody>
          <a:bodyPr/>
          <a:lstStyle/>
          <a:p>
            <a:fld id="{D96CBE72-BFB2-4DCD-AE6F-74C058E3833F}" type="slidenum">
              <a:rPr lang="en-US" smtClean="0"/>
              <a:t>9</a:t>
            </a:fld>
            <a:endParaRPr lang="en-US" dirty="0"/>
          </a:p>
        </p:txBody>
      </p:sp>
      <p:sp>
        <p:nvSpPr>
          <p:cNvPr id="11" name="Rectangle 10"/>
          <p:cNvSpPr/>
          <p:nvPr/>
        </p:nvSpPr>
        <p:spPr>
          <a:xfrm>
            <a:off x="7383998" y="2864809"/>
            <a:ext cx="1371405" cy="38486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601354" y="2453556"/>
            <a:ext cx="1371405" cy="38486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2863887" y="1248955"/>
            <a:ext cx="5404158" cy="1064526"/>
          </a:xfrm>
          <a:prstGeom prst="rect">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2585408" y="5182652"/>
            <a:ext cx="4142586" cy="1069740"/>
          </a:xfrm>
          <a:prstGeom prst="rect">
            <a:avLst/>
          </a:prstGeom>
          <a:solidFill>
            <a:schemeClr val="accent6">
              <a:lumMod val="50000"/>
            </a:schemeClr>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2562567" y="2842161"/>
            <a:ext cx="1939876" cy="20385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p:nvSpPr>
        <p:spPr>
          <a:xfrm>
            <a:off x="4910068" y="2868138"/>
            <a:ext cx="1876513" cy="1638969"/>
          </a:xfrm>
          <a:prstGeom prst="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60771" y="2535948"/>
            <a:ext cx="1239559" cy="2585323"/>
          </a:xfrm>
          <a:prstGeom prst="rect">
            <a:avLst/>
          </a:prstGeom>
          <a:noFill/>
        </p:spPr>
        <p:txBody>
          <a:bodyPr wrap="square" rtlCol="0">
            <a:spAutoFit/>
          </a:bodyPr>
          <a:lstStyle/>
          <a:p>
            <a:r>
              <a:rPr lang="en-US" dirty="0" smtClean="0">
                <a:solidFill>
                  <a:schemeClr val="bg1"/>
                </a:solidFill>
              </a:rPr>
              <a:t>General Circulation models:</a:t>
            </a:r>
          </a:p>
          <a:p>
            <a:endParaRPr lang="en-US" dirty="0" smtClean="0">
              <a:solidFill>
                <a:schemeClr val="bg1"/>
              </a:solidFill>
            </a:endParaRPr>
          </a:p>
          <a:p>
            <a:endParaRPr lang="en-US" dirty="0">
              <a:solidFill>
                <a:schemeClr val="bg1"/>
              </a:solidFill>
            </a:endParaRPr>
          </a:p>
          <a:p>
            <a:r>
              <a:rPr lang="en-US" dirty="0" smtClean="0">
                <a:solidFill>
                  <a:schemeClr val="bg1"/>
                </a:solidFill>
              </a:rPr>
              <a:t>Temp.,</a:t>
            </a:r>
          </a:p>
          <a:p>
            <a:r>
              <a:rPr lang="en-US" dirty="0" smtClean="0">
                <a:solidFill>
                  <a:schemeClr val="bg1"/>
                </a:solidFill>
              </a:rPr>
              <a:t>Radiative Forcing,</a:t>
            </a:r>
          </a:p>
          <a:p>
            <a:r>
              <a:rPr lang="en-US" dirty="0" err="1" smtClean="0">
                <a:solidFill>
                  <a:schemeClr val="bg1"/>
                </a:solidFill>
              </a:rPr>
              <a:t>Precip</a:t>
            </a:r>
            <a:r>
              <a:rPr lang="en-US" dirty="0" smtClean="0">
                <a:solidFill>
                  <a:schemeClr val="bg1"/>
                </a:solidFill>
              </a:rPr>
              <a:t>.</a:t>
            </a:r>
          </a:p>
        </p:txBody>
      </p:sp>
      <p:sp>
        <p:nvSpPr>
          <p:cNvPr id="20" name="TextBox 19"/>
          <p:cNvSpPr txBox="1"/>
          <p:nvPr/>
        </p:nvSpPr>
        <p:spPr>
          <a:xfrm>
            <a:off x="2613675" y="5205952"/>
            <a:ext cx="3852012" cy="1046440"/>
          </a:xfrm>
          <a:prstGeom prst="rect">
            <a:avLst/>
          </a:prstGeom>
          <a:noFill/>
        </p:spPr>
        <p:txBody>
          <a:bodyPr wrap="square" rtlCol="0">
            <a:spAutoFit/>
          </a:bodyPr>
          <a:lstStyle/>
          <a:p>
            <a:r>
              <a:rPr lang="en-US" dirty="0" smtClean="0">
                <a:solidFill>
                  <a:schemeClr val="bg1"/>
                </a:solidFill>
              </a:rPr>
              <a:t>Biophysical crop model: EPIC </a:t>
            </a:r>
          </a:p>
          <a:p>
            <a:endParaRPr lang="en-US" sz="800" dirty="0">
              <a:solidFill>
                <a:schemeClr val="bg1"/>
              </a:solidFill>
            </a:endParaRPr>
          </a:p>
          <a:p>
            <a:r>
              <a:rPr lang="en-US" dirty="0" smtClean="0">
                <a:solidFill>
                  <a:schemeClr val="bg1"/>
                </a:solidFill>
              </a:rPr>
              <a:t>Crop yields and input requirements for crop production systems </a:t>
            </a:r>
            <a:endParaRPr lang="en-US" dirty="0">
              <a:solidFill>
                <a:schemeClr val="bg1"/>
              </a:solidFill>
            </a:endParaRPr>
          </a:p>
        </p:txBody>
      </p:sp>
      <p:sp>
        <p:nvSpPr>
          <p:cNvPr id="22" name="TextBox 21"/>
          <p:cNvSpPr txBox="1"/>
          <p:nvPr/>
        </p:nvSpPr>
        <p:spPr>
          <a:xfrm>
            <a:off x="2884358" y="1311731"/>
            <a:ext cx="5271092" cy="923330"/>
          </a:xfrm>
          <a:prstGeom prst="rect">
            <a:avLst/>
          </a:prstGeom>
          <a:noFill/>
        </p:spPr>
        <p:txBody>
          <a:bodyPr wrap="square" rtlCol="0">
            <a:spAutoFit/>
          </a:bodyPr>
          <a:lstStyle/>
          <a:p>
            <a:r>
              <a:rPr lang="en-US" dirty="0" smtClean="0">
                <a:solidFill>
                  <a:schemeClr val="bg1"/>
                </a:solidFill>
              </a:rPr>
              <a:t>Shared Socioeconomic Pathways:</a:t>
            </a:r>
          </a:p>
          <a:p>
            <a:r>
              <a:rPr lang="en-US" dirty="0" smtClean="0">
                <a:solidFill>
                  <a:schemeClr val="bg1"/>
                </a:solidFill>
              </a:rPr>
              <a:t>GDP, population, consumer preferences, </a:t>
            </a:r>
            <a:r>
              <a:rPr lang="en-US" dirty="0" err="1" smtClean="0">
                <a:solidFill>
                  <a:schemeClr val="bg1"/>
                </a:solidFill>
              </a:rPr>
              <a:t>irr</a:t>
            </a:r>
            <a:r>
              <a:rPr lang="en-US" dirty="0" smtClean="0">
                <a:solidFill>
                  <a:schemeClr val="bg1"/>
                </a:solidFill>
              </a:rPr>
              <a:t>. efficiency, tech. progress for crops and livestock</a:t>
            </a:r>
            <a:endParaRPr lang="en-US" dirty="0">
              <a:solidFill>
                <a:schemeClr val="bg1"/>
              </a:solidFill>
            </a:endParaRPr>
          </a:p>
        </p:txBody>
      </p:sp>
      <p:sp>
        <p:nvSpPr>
          <p:cNvPr id="25" name="Down Arrow 24"/>
          <p:cNvSpPr/>
          <p:nvPr/>
        </p:nvSpPr>
        <p:spPr>
          <a:xfrm rot="16200000">
            <a:off x="2112845" y="3096522"/>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p:cNvSpPr/>
          <p:nvPr/>
        </p:nvSpPr>
        <p:spPr>
          <a:xfrm>
            <a:off x="3433325" y="2344425"/>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Down Arrow 23"/>
          <p:cNvSpPr/>
          <p:nvPr/>
        </p:nvSpPr>
        <p:spPr>
          <a:xfrm>
            <a:off x="5745137" y="2364751"/>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Down Arrow 25"/>
          <p:cNvSpPr/>
          <p:nvPr/>
        </p:nvSpPr>
        <p:spPr>
          <a:xfrm>
            <a:off x="7665431" y="2344425"/>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Down Arrow 26"/>
          <p:cNvSpPr/>
          <p:nvPr/>
        </p:nvSpPr>
        <p:spPr>
          <a:xfrm rot="16200000">
            <a:off x="2113237" y="5511976"/>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Down Arrow 27"/>
          <p:cNvSpPr/>
          <p:nvPr/>
        </p:nvSpPr>
        <p:spPr>
          <a:xfrm rot="16200000">
            <a:off x="6887464" y="5482306"/>
            <a:ext cx="286603" cy="4937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p:cNvSpPr txBox="1"/>
          <p:nvPr/>
        </p:nvSpPr>
        <p:spPr>
          <a:xfrm>
            <a:off x="2552521" y="2861496"/>
            <a:ext cx="1980538" cy="1600438"/>
          </a:xfrm>
          <a:prstGeom prst="rect">
            <a:avLst/>
          </a:prstGeom>
          <a:noFill/>
        </p:spPr>
        <p:txBody>
          <a:bodyPr wrap="square" rtlCol="0">
            <a:spAutoFit/>
          </a:bodyPr>
          <a:lstStyle/>
          <a:p>
            <a:r>
              <a:rPr lang="en-US" dirty="0" smtClean="0">
                <a:solidFill>
                  <a:schemeClr val="bg1"/>
                </a:solidFill>
              </a:rPr>
              <a:t>Global hydrological model: </a:t>
            </a:r>
          </a:p>
          <a:p>
            <a:endParaRPr lang="en-US" sz="800" dirty="0" smtClean="0">
              <a:solidFill>
                <a:schemeClr val="bg1"/>
              </a:solidFill>
            </a:endParaRPr>
          </a:p>
          <a:p>
            <a:r>
              <a:rPr lang="en-US" dirty="0" smtClean="0">
                <a:solidFill>
                  <a:schemeClr val="bg1"/>
                </a:solidFill>
              </a:rPr>
              <a:t>Runoff and environmental flows requirement</a:t>
            </a:r>
            <a:endParaRPr lang="en-US" dirty="0">
              <a:solidFill>
                <a:schemeClr val="bg1"/>
              </a:solidFill>
            </a:endParaRPr>
          </a:p>
        </p:txBody>
      </p:sp>
      <p:sp>
        <p:nvSpPr>
          <p:cNvPr id="32" name="TextBox 31"/>
          <p:cNvSpPr txBox="1"/>
          <p:nvPr/>
        </p:nvSpPr>
        <p:spPr>
          <a:xfrm>
            <a:off x="4982065" y="2955010"/>
            <a:ext cx="1706035" cy="923330"/>
          </a:xfrm>
          <a:prstGeom prst="rect">
            <a:avLst/>
          </a:prstGeom>
          <a:noFill/>
        </p:spPr>
        <p:txBody>
          <a:bodyPr wrap="square" rtlCol="0">
            <a:spAutoFit/>
          </a:bodyPr>
          <a:lstStyle/>
          <a:p>
            <a:r>
              <a:rPr lang="en-US" dirty="0" smtClean="0">
                <a:solidFill>
                  <a:schemeClr val="bg1"/>
                </a:solidFill>
              </a:rPr>
              <a:t>Water demand for industry and households</a:t>
            </a:r>
          </a:p>
        </p:txBody>
      </p:sp>
      <p:sp>
        <p:nvSpPr>
          <p:cNvPr id="33" name="Down Arrow 32"/>
          <p:cNvSpPr/>
          <p:nvPr/>
        </p:nvSpPr>
        <p:spPr>
          <a:xfrm rot="16200000">
            <a:off x="6184803" y="3976913"/>
            <a:ext cx="987662" cy="137586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 name="Straight Connector 34"/>
          <p:cNvCxnSpPr/>
          <p:nvPr/>
        </p:nvCxnSpPr>
        <p:spPr>
          <a:xfrm>
            <a:off x="4579737" y="3706361"/>
            <a:ext cx="252455" cy="0"/>
          </a:xfrm>
          <a:prstGeom prst="line">
            <a:avLst/>
          </a:prstGeom>
          <a:ln w="57150">
            <a:solidFill>
              <a:schemeClr val="accent1"/>
            </a:solidFill>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7349137" y="3039821"/>
            <a:ext cx="1406266" cy="2862322"/>
          </a:xfrm>
          <a:prstGeom prst="rect">
            <a:avLst/>
          </a:prstGeom>
          <a:noFill/>
        </p:spPr>
        <p:txBody>
          <a:bodyPr wrap="square" rtlCol="0">
            <a:spAutoFit/>
          </a:bodyPr>
          <a:lstStyle/>
          <a:p>
            <a:r>
              <a:rPr lang="en-US" dirty="0" smtClean="0">
                <a:solidFill>
                  <a:schemeClr val="bg1"/>
                </a:solidFill>
              </a:rPr>
              <a:t>Partial Equilibrium Model:</a:t>
            </a:r>
          </a:p>
          <a:p>
            <a:endParaRPr lang="en-US" dirty="0">
              <a:solidFill>
                <a:schemeClr val="bg1"/>
              </a:solidFill>
            </a:endParaRPr>
          </a:p>
          <a:p>
            <a:r>
              <a:rPr lang="en-US" dirty="0" smtClean="0">
                <a:solidFill>
                  <a:schemeClr val="bg1"/>
                </a:solidFill>
              </a:rPr>
              <a:t>GLOBIOM </a:t>
            </a:r>
          </a:p>
          <a:p>
            <a:endParaRPr lang="en-US" dirty="0">
              <a:solidFill>
                <a:schemeClr val="bg1"/>
              </a:solidFill>
            </a:endParaRPr>
          </a:p>
          <a:p>
            <a:r>
              <a:rPr lang="en-US" dirty="0" smtClean="0">
                <a:solidFill>
                  <a:schemeClr val="bg1"/>
                </a:solidFill>
              </a:rPr>
              <a:t>Crop area, production, bilateral trade, prices  </a:t>
            </a:r>
            <a:endParaRPr lang="en-US" dirty="0">
              <a:solidFill>
                <a:schemeClr val="bg1"/>
              </a:solidFill>
            </a:endParaRPr>
          </a:p>
        </p:txBody>
      </p:sp>
      <p:sp>
        <p:nvSpPr>
          <p:cNvPr id="37" name="TextBox 36"/>
          <p:cNvSpPr txBox="1"/>
          <p:nvPr/>
        </p:nvSpPr>
        <p:spPr>
          <a:xfrm>
            <a:off x="6031740" y="4374469"/>
            <a:ext cx="1128992" cy="584775"/>
          </a:xfrm>
          <a:prstGeom prst="rect">
            <a:avLst/>
          </a:prstGeom>
          <a:noFill/>
        </p:spPr>
        <p:txBody>
          <a:bodyPr wrap="square" rtlCol="0">
            <a:spAutoFit/>
          </a:bodyPr>
          <a:lstStyle/>
          <a:p>
            <a:r>
              <a:rPr lang="en-US" sz="1600" dirty="0" smtClean="0">
                <a:solidFill>
                  <a:schemeClr val="bg1"/>
                </a:solidFill>
              </a:rPr>
              <a:t>Net wat. avail</a:t>
            </a:r>
            <a:endParaRPr lang="en-US" sz="1600" dirty="0">
              <a:solidFill>
                <a:schemeClr val="bg1"/>
              </a:solidFill>
            </a:endParaRPr>
          </a:p>
        </p:txBody>
      </p:sp>
    </p:spTree>
    <p:extLst>
      <p:ext uri="{BB962C8B-B14F-4D97-AF65-F5344CB8AC3E}">
        <p14:creationId xmlns:p14="http://schemas.microsoft.com/office/powerpoint/2010/main" val="4144760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37653</TotalTime>
  <Words>2102</Words>
  <Application>Microsoft Office PowerPoint</Application>
  <PresentationFormat>On-screen Show (4:3)</PresentationFormat>
  <Paragraphs>349</Paragraphs>
  <Slides>31</Slides>
  <Notes>7</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Calibri Light</vt:lpstr>
      <vt:lpstr>Wingdings</vt:lpstr>
      <vt:lpstr>Wingdings 3</vt:lpstr>
      <vt:lpstr>Office Theme</vt:lpstr>
      <vt:lpstr>Presentation</vt:lpstr>
      <vt:lpstr>Future energy, food, and water trade-offs in the Zambezi river basin: A model analysis of Zambia  </vt:lpstr>
      <vt:lpstr>Introduction and Motivation</vt:lpstr>
      <vt:lpstr>Nexus  approach</vt:lpstr>
      <vt:lpstr>Integrated Solutions for Water, Energy, and Land (ISWEL)</vt:lpstr>
      <vt:lpstr>Methods</vt:lpstr>
      <vt:lpstr>PowerPoint Presentation</vt:lpstr>
      <vt:lpstr>Stakeholder Engagement</vt:lpstr>
      <vt:lpstr>Ongoing stakeholder engagement in Zambezi Basin </vt:lpstr>
      <vt:lpstr>Conceptual Framework for Land Use Modeling</vt:lpstr>
      <vt:lpstr>Global Biosphere Management Model (GLOBIOM)</vt:lpstr>
      <vt:lpstr>PowerPoint Presentation</vt:lpstr>
      <vt:lpstr>Basin modelling in GLOBIOM</vt:lpstr>
      <vt:lpstr>Representing irrigation as a crop production system </vt:lpstr>
      <vt:lpstr>Crops - EPIC</vt:lpstr>
      <vt:lpstr>Model drivers for initial exploratory scenarios for Zambezi Basin</vt:lpstr>
      <vt:lpstr>Shared Socioeconomic pathways (SSPs) </vt:lpstr>
      <vt:lpstr>Socioeconomic drivers: GDP and population growth  </vt:lpstr>
      <vt:lpstr>Crop Yields (tons/ha)</vt:lpstr>
      <vt:lpstr>Demand from other users (000 km3)</vt:lpstr>
      <vt:lpstr>Results of exploratory scenarios (SSPs) for use in stakeholder engagement</vt:lpstr>
      <vt:lpstr>Agricultural production (Zambezi Basin) </vt:lpstr>
      <vt:lpstr>Agricultural production (Zambezi Basin) </vt:lpstr>
      <vt:lpstr>Land use change in Zambezi region </vt:lpstr>
      <vt:lpstr>Zambezi region change in water demand (Indexed to yr 2000)  </vt:lpstr>
      <vt:lpstr>Zambezi region share of water use by sector and source</vt:lpstr>
      <vt:lpstr>Food security in the Zambezi Region</vt:lpstr>
      <vt:lpstr>Conclusions</vt:lpstr>
      <vt:lpstr>Next Steps</vt:lpstr>
      <vt:lpstr>Thank you!</vt:lpstr>
      <vt:lpstr>References</vt:lpstr>
      <vt:lpstr>Share of irrigated area/total cropland area (yr 2000): IFPRI SPAM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CALLEN Jessica</dc:creator>
  <cp:lastModifiedBy>PALAZZO Amanda</cp:lastModifiedBy>
  <cp:revision>194</cp:revision>
  <dcterms:created xsi:type="dcterms:W3CDTF">2016-07-15T09:26:45Z</dcterms:created>
  <dcterms:modified xsi:type="dcterms:W3CDTF">2018-01-17T09:31:12Z</dcterms:modified>
</cp:coreProperties>
</file>