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303" r:id="rId3"/>
    <p:sldId id="319" r:id="rId4"/>
    <p:sldId id="316" r:id="rId5"/>
    <p:sldId id="317" r:id="rId6"/>
    <p:sldId id="318" r:id="rId7"/>
    <p:sldId id="325" r:id="rId8"/>
    <p:sldId id="322" r:id="rId9"/>
    <p:sldId id="326" r:id="rId10"/>
    <p:sldId id="321" r:id="rId11"/>
    <p:sldId id="346" r:id="rId12"/>
    <p:sldId id="347" r:id="rId13"/>
    <p:sldId id="343" r:id="rId14"/>
    <p:sldId id="324" r:id="rId15"/>
    <p:sldId id="315" r:id="rId16"/>
    <p:sldId id="327" r:id="rId17"/>
    <p:sldId id="328" r:id="rId18"/>
    <p:sldId id="345" r:id="rId19"/>
    <p:sldId id="344" r:id="rId20"/>
    <p:sldId id="350" r:id="rId21"/>
    <p:sldId id="348" r:id="rId22"/>
    <p:sldId id="349" r:id="rId23"/>
    <p:sldId id="312" r:id="rId24"/>
    <p:sldId id="329" r:id="rId25"/>
    <p:sldId id="330" r:id="rId26"/>
    <p:sldId id="331" r:id="rId27"/>
    <p:sldId id="332" r:id="rId28"/>
    <p:sldId id="334" r:id="rId29"/>
    <p:sldId id="335" r:id="rId30"/>
    <p:sldId id="333" r:id="rId31"/>
    <p:sldId id="341" r:id="rId32"/>
    <p:sldId id="336" r:id="rId33"/>
    <p:sldId id="338" r:id="rId34"/>
    <p:sldId id="33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DB950C-BD15-430E-A7DB-350ED7C6DCFE}">
          <p14:sldIdLst>
            <p14:sldId id="256"/>
            <p14:sldId id="303"/>
            <p14:sldId id="319"/>
            <p14:sldId id="316"/>
            <p14:sldId id="317"/>
            <p14:sldId id="318"/>
            <p14:sldId id="325"/>
            <p14:sldId id="322"/>
            <p14:sldId id="326"/>
            <p14:sldId id="321"/>
            <p14:sldId id="346"/>
            <p14:sldId id="347"/>
            <p14:sldId id="343"/>
            <p14:sldId id="324"/>
            <p14:sldId id="315"/>
            <p14:sldId id="327"/>
            <p14:sldId id="328"/>
            <p14:sldId id="345"/>
            <p14:sldId id="344"/>
            <p14:sldId id="350"/>
            <p14:sldId id="348"/>
            <p14:sldId id="349"/>
            <p14:sldId id="312"/>
            <p14:sldId id="329"/>
            <p14:sldId id="330"/>
            <p14:sldId id="331"/>
            <p14:sldId id="332"/>
            <p14:sldId id="334"/>
            <p14:sldId id="335"/>
            <p14:sldId id="333"/>
            <p14:sldId id="341"/>
            <p14:sldId id="336"/>
            <p14:sldId id="338"/>
            <p14:sldId id="339"/>
          </p14:sldIdLst>
        </p14:section>
        <p14:section name="Untitled Section" id="{F29772CB-3094-45A3-9758-A383FBCE79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87" d="100"/>
          <a:sy n="87" d="100"/>
        </p:scale>
        <p:origin x="4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AA196-0830-41A0-BD2D-3C33493B63CF}" type="datetimeFigureOut">
              <a:rPr lang="en-US" smtClean="0"/>
              <a:t>10/16/2017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D2E03-85C5-4F8B-A104-6B523C65F91C}" type="slidenum">
              <a:rPr lang="en-US" smtClean="0"/>
              <a:t>‹#›</a:t>
            </a:fld>
            <a:endParaRPr lang="en-US"/>
          </a:p>
        </p:txBody>
      </p:sp>
    </p:spTree>
    <p:extLst>
      <p:ext uri="{BB962C8B-B14F-4D97-AF65-F5344CB8AC3E}">
        <p14:creationId xmlns:p14="http://schemas.microsoft.com/office/powerpoint/2010/main" val="367398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D2E03-85C5-4F8B-A104-6B523C65F91C}" type="slidenum">
              <a:rPr lang="en-US" smtClean="0"/>
              <a:t>15</a:t>
            </a:fld>
            <a:endParaRPr lang="en-US"/>
          </a:p>
        </p:txBody>
      </p:sp>
    </p:spTree>
    <p:extLst>
      <p:ext uri="{BB962C8B-B14F-4D97-AF65-F5344CB8AC3E}">
        <p14:creationId xmlns:p14="http://schemas.microsoft.com/office/powerpoint/2010/main" val="277415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change will</a:t>
            </a:r>
            <a:r>
              <a:rPr lang="en-US" baseline="0" dirty="0" smtClean="0"/>
              <a:t> have an effect on </a:t>
            </a:r>
            <a:r>
              <a:rPr lang="en-US" baseline="0" dirty="0" err="1" smtClean="0"/>
              <a:t>precip</a:t>
            </a:r>
            <a:r>
              <a:rPr lang="en-US" baseline="0" dirty="0" smtClean="0"/>
              <a:t> and temperature, and using crop models to simulate the way in which crops grow, we can see the effect in those changes in terms of crop yields.  Irrigation as an adaptation strategy to climate change, large variability in the share of irrigated area under different GCMs.</a:t>
            </a:r>
          </a:p>
        </p:txBody>
      </p:sp>
      <p:sp>
        <p:nvSpPr>
          <p:cNvPr id="4" name="Slide Number Placeholder 3"/>
          <p:cNvSpPr>
            <a:spLocks noGrp="1"/>
          </p:cNvSpPr>
          <p:nvPr>
            <p:ph type="sldNum" sz="quarter" idx="10"/>
          </p:nvPr>
        </p:nvSpPr>
        <p:spPr/>
        <p:txBody>
          <a:bodyPr/>
          <a:lstStyle/>
          <a:p>
            <a:fld id="{99357258-4430-4EF5-A760-01D0B1E2EFBF}" type="slidenum">
              <a:rPr lang="en-US" smtClean="0"/>
              <a:t>31</a:t>
            </a:fld>
            <a:endParaRPr lang="en-US"/>
          </a:p>
        </p:txBody>
      </p:sp>
    </p:spTree>
    <p:extLst>
      <p:ext uri="{BB962C8B-B14F-4D97-AF65-F5344CB8AC3E}">
        <p14:creationId xmlns:p14="http://schemas.microsoft.com/office/powerpoint/2010/main" val="2499423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descr="entry-slide-title-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
        <p:nvSpPr>
          <p:cNvPr id="2" name="Title 1"/>
          <p:cNvSpPr>
            <a:spLocks noGrp="1"/>
          </p:cNvSpPr>
          <p:nvPr>
            <p:ph type="ctrTitle"/>
          </p:nvPr>
        </p:nvSpPr>
        <p:spPr>
          <a:xfrm>
            <a:off x="2506132" y="1122363"/>
            <a:ext cx="6324601" cy="2387600"/>
          </a:xfrm>
        </p:spPr>
        <p:txBody>
          <a:bodyPr anchor="b">
            <a:normAutofit/>
          </a:bodyPr>
          <a:lstStyle>
            <a:lvl1pPr algn="l">
              <a:defRPr sz="36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06132" y="3602038"/>
            <a:ext cx="6324601" cy="165576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13 October 2017</a:t>
            </a:r>
            <a:endParaRPr lang="en-US"/>
          </a:p>
        </p:txBody>
      </p:sp>
      <p:sp>
        <p:nvSpPr>
          <p:cNvPr id="5" name="Footer Placeholder 4"/>
          <p:cNvSpPr>
            <a:spLocks noGrp="1"/>
          </p:cNvSpPr>
          <p:nvPr>
            <p:ph type="ftr" sz="quarter" idx="11"/>
          </p:nvPr>
        </p:nvSpPr>
        <p:spPr/>
        <p:txBody>
          <a:bodyPr/>
          <a:lstStyle/>
          <a:p>
            <a:r>
              <a:rPr lang="en-US" smtClean="0"/>
              <a:t>palazzo@iiasa.ac.at  Impact Worlds Conference 2017</a:t>
            </a:r>
            <a:endParaRPr lang="en-US"/>
          </a:p>
        </p:txBody>
      </p:sp>
      <p:sp>
        <p:nvSpPr>
          <p:cNvPr id="6" name="Slide Number Placeholder 5"/>
          <p:cNvSpPr>
            <a:spLocks noGrp="1"/>
          </p:cNvSpPr>
          <p:nvPr>
            <p:ph type="sldNum" sz="quarter" idx="12"/>
          </p:nvPr>
        </p:nvSpPr>
        <p:spPr/>
        <p:txBody>
          <a:bodyPr/>
          <a:lstStyle/>
          <a:p>
            <a:fld id="{D96CBE72-BFB2-4DCD-AE6F-74C058E3833F}" type="slidenum">
              <a:rPr lang="en-US" smtClean="0"/>
              <a:t>‹#›</a:t>
            </a:fld>
            <a:endParaRPr lang="en-US"/>
          </a:p>
        </p:txBody>
      </p:sp>
    </p:spTree>
    <p:extLst>
      <p:ext uri="{BB962C8B-B14F-4D97-AF65-F5344CB8AC3E}">
        <p14:creationId xmlns:p14="http://schemas.microsoft.com/office/powerpoint/2010/main" val="163260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dirty="0" smtClean="0"/>
              <a:t>palazzo@iiasa.ac.at</a:t>
            </a:r>
          </a:p>
          <a:p>
            <a:r>
              <a:rPr lang="en-US" dirty="0"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a:t>
            </a:fld>
            <a:endParaRPr lang="en-US" dirty="0"/>
          </a:p>
        </p:txBody>
      </p:sp>
    </p:spTree>
    <p:extLst>
      <p:ext uri="{BB962C8B-B14F-4D97-AF65-F5344CB8AC3E}">
        <p14:creationId xmlns:p14="http://schemas.microsoft.com/office/powerpoint/2010/main" val="3726115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a:t>
            </a:fld>
            <a:endParaRPr lang="en-US"/>
          </a:p>
        </p:txBody>
      </p:sp>
      <p:sp>
        <p:nvSpPr>
          <p:cNvPr id="7" name="Text Placeholder 6"/>
          <p:cNvSpPr>
            <a:spLocks noGrp="1"/>
          </p:cNvSpPr>
          <p:nvPr>
            <p:ph type="body" sz="quarter" idx="13"/>
          </p:nvPr>
        </p:nvSpPr>
        <p:spPr>
          <a:xfrm>
            <a:off x="628650" y="1828801"/>
            <a:ext cx="3796213" cy="42743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704556" y="1828801"/>
            <a:ext cx="3810794" cy="42743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213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a:t>
            </a:fld>
            <a:endParaRPr lang="en-US"/>
          </a:p>
        </p:txBody>
      </p:sp>
      <p:sp>
        <p:nvSpPr>
          <p:cNvPr id="7" name="Content Placeholder 6"/>
          <p:cNvSpPr>
            <a:spLocks noGrp="1"/>
          </p:cNvSpPr>
          <p:nvPr>
            <p:ph sz="quarter" idx="13"/>
          </p:nvPr>
        </p:nvSpPr>
        <p:spPr>
          <a:xfrm>
            <a:off x="628651" y="1828800"/>
            <a:ext cx="3788804" cy="42886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4"/>
          </p:nvPr>
        </p:nvSpPr>
        <p:spPr>
          <a:xfrm>
            <a:off x="4726546" y="1828800"/>
            <a:ext cx="3788804" cy="42886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0209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8" descr="entry-slide-content-light"/>
          <p:cNvPicPr>
            <a:picLocks noChangeAspect="1" noChangeArrowheads="1"/>
          </p:cNvPicPr>
          <p:nvPr userDrawn="1"/>
        </p:nvPicPr>
        <p:blipFill>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0" y="1027907"/>
            <a:ext cx="9144000" cy="5825067"/>
          </a:xfrm>
          <a:prstGeom prst="rect">
            <a:avLst/>
          </a:prstGeom>
          <a:ln/>
          <a:effectLst>
            <a:outerShdw blurRad="50800" dist="50800" dir="5400000" algn="ctr" rotWithShape="0">
              <a:srgbClr val="000000">
                <a:alpha val="53000"/>
              </a:srgbClr>
            </a:outerShdw>
            <a:softEdge rad="0"/>
          </a:effectLst>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 October 2017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palazzo@iiasa.ac.at  Impact Worlds Conference 2017</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BE72-BFB2-4DCD-AE6F-74C058E3833F}" type="slidenum">
              <a:rPr lang="en-US" smtClean="0"/>
              <a:t>‹#›</a:t>
            </a:fld>
            <a:endParaRPr lang="en-US"/>
          </a:p>
        </p:txBody>
      </p:sp>
      <p:sp>
        <p:nvSpPr>
          <p:cNvPr id="9" name="Rectangle 8"/>
          <p:cNvSpPr/>
          <p:nvPr userDrawn="1"/>
        </p:nvSpPr>
        <p:spPr>
          <a:xfrm flipH="1">
            <a:off x="163328" y="81411"/>
            <a:ext cx="1242138" cy="6229962"/>
          </a:xfrm>
          <a:prstGeom prst="rect">
            <a:avLst/>
          </a:prstGeom>
          <a:gradFill flip="none" rotWithShape="1">
            <a:gsLst>
              <a:gs pos="0">
                <a:schemeClr val="bg1"/>
              </a:gs>
              <a:gs pos="50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0498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7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3" panose="05040102010807070707" pitchFamily="18" charset="2"/>
        <a:buChar char=""/>
        <a:defRPr sz="23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3" panose="05040102010807070707" pitchFamily="18" charset="2"/>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3" panose="05040102010807070707" pitchFamily="18" charset="2"/>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
        <a:defRPr sz="1600" kern="1200">
          <a:solidFill>
            <a:srgbClr val="83A2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lazzo@iiasa.a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Hotspots in land and water resource uses on the way toward achieving the Sustainable Development Goals</a:t>
            </a:r>
            <a:endParaRPr lang="en-US" sz="3600" dirty="0"/>
          </a:p>
        </p:txBody>
      </p:sp>
      <p:sp>
        <p:nvSpPr>
          <p:cNvPr id="3" name="Subtitle 2"/>
          <p:cNvSpPr>
            <a:spLocks noGrp="1"/>
          </p:cNvSpPr>
          <p:nvPr>
            <p:ph type="subTitle" idx="1"/>
          </p:nvPr>
        </p:nvSpPr>
        <p:spPr>
          <a:xfrm>
            <a:off x="2506132" y="3772954"/>
            <a:ext cx="6418605" cy="2414904"/>
          </a:xfrm>
        </p:spPr>
        <p:txBody>
          <a:bodyPr>
            <a:normAutofit fontScale="85000" lnSpcReduction="20000"/>
          </a:bodyPr>
          <a:lstStyle/>
          <a:p>
            <a:r>
              <a:rPr lang="en-US" sz="2400" dirty="0" smtClean="0">
                <a:solidFill>
                  <a:schemeClr val="accent5">
                    <a:lumMod val="75000"/>
                  </a:schemeClr>
                </a:solidFill>
              </a:rPr>
              <a:t>Amanda Palazzo*</a:t>
            </a:r>
            <a:r>
              <a:rPr lang="en-US" sz="2400" baseline="30000" dirty="0" smtClean="0">
                <a:solidFill>
                  <a:schemeClr val="accent5">
                    <a:lumMod val="75000"/>
                  </a:schemeClr>
                </a:solidFill>
              </a:rPr>
              <a:t>1</a:t>
            </a:r>
            <a:r>
              <a:rPr lang="en-US" sz="2400" dirty="0" smtClean="0">
                <a:solidFill>
                  <a:schemeClr val="accent5">
                    <a:lumMod val="75000"/>
                  </a:schemeClr>
                </a:solidFill>
              </a:rPr>
              <a:t>, Petr Havlík</a:t>
            </a:r>
            <a:r>
              <a:rPr lang="en-US" sz="2400" baseline="30000" dirty="0">
                <a:solidFill>
                  <a:schemeClr val="accent5">
                    <a:lumMod val="75000"/>
                  </a:schemeClr>
                </a:solidFill>
              </a:rPr>
              <a:t>1</a:t>
            </a:r>
            <a:r>
              <a:rPr lang="en-US" sz="2400" dirty="0" smtClean="0">
                <a:solidFill>
                  <a:schemeClr val="accent5">
                    <a:lumMod val="75000"/>
                  </a:schemeClr>
                </a:solidFill>
              </a:rPr>
              <a:t>, David Leclere</a:t>
            </a:r>
            <a:r>
              <a:rPr lang="en-US" sz="2400" baseline="30000" dirty="0">
                <a:solidFill>
                  <a:schemeClr val="accent5">
                    <a:lumMod val="75000"/>
                  </a:schemeClr>
                </a:solidFill>
              </a:rPr>
              <a:t>1</a:t>
            </a:r>
            <a:r>
              <a:rPr lang="en-US" sz="2400" dirty="0" smtClean="0">
                <a:solidFill>
                  <a:schemeClr val="accent5">
                    <a:lumMod val="75000"/>
                  </a:schemeClr>
                </a:solidFill>
              </a:rPr>
              <a:t>, Michiel van Dijk</a:t>
            </a:r>
            <a:r>
              <a:rPr lang="en-US" sz="2400" baseline="30000" dirty="0" smtClean="0">
                <a:solidFill>
                  <a:schemeClr val="accent5">
                    <a:lumMod val="75000"/>
                  </a:schemeClr>
                </a:solidFill>
              </a:rPr>
              <a:t>1,2</a:t>
            </a:r>
            <a:r>
              <a:rPr lang="en-US" sz="2400" dirty="0" smtClean="0">
                <a:solidFill>
                  <a:schemeClr val="accent5">
                    <a:lumMod val="75000"/>
                  </a:schemeClr>
                </a:solidFill>
              </a:rPr>
              <a:t>, Andre Deppermann</a:t>
            </a:r>
            <a:r>
              <a:rPr lang="en-US" sz="2400" baseline="30000" dirty="0" smtClean="0">
                <a:solidFill>
                  <a:schemeClr val="accent5">
                    <a:lumMod val="75000"/>
                  </a:schemeClr>
                </a:solidFill>
              </a:rPr>
              <a:t>1</a:t>
            </a:r>
          </a:p>
          <a:p>
            <a:endParaRPr lang="en-US" baseline="30000" dirty="0">
              <a:solidFill>
                <a:schemeClr val="accent5">
                  <a:lumMod val="75000"/>
                </a:schemeClr>
              </a:solidFill>
            </a:endParaRPr>
          </a:p>
          <a:p>
            <a:r>
              <a:rPr lang="en-US" sz="1600" dirty="0">
                <a:solidFill>
                  <a:schemeClr val="accent5">
                    <a:lumMod val="75000"/>
                  </a:schemeClr>
                </a:solidFill>
              </a:rPr>
              <a:t>1 Ecosystem </a:t>
            </a:r>
            <a:r>
              <a:rPr lang="en-US" sz="1600" dirty="0" smtClean="0">
                <a:solidFill>
                  <a:schemeClr val="accent5">
                    <a:lumMod val="75000"/>
                  </a:schemeClr>
                </a:solidFill>
              </a:rPr>
              <a:t>Services and </a:t>
            </a:r>
            <a:r>
              <a:rPr lang="en-US" sz="1600" dirty="0">
                <a:solidFill>
                  <a:schemeClr val="accent5">
                    <a:lumMod val="75000"/>
                  </a:schemeClr>
                </a:solidFill>
              </a:rPr>
              <a:t>Management program (IIASA, Austria)</a:t>
            </a:r>
          </a:p>
          <a:p>
            <a:r>
              <a:rPr lang="en-US" sz="1600" dirty="0">
                <a:solidFill>
                  <a:schemeClr val="accent5">
                    <a:lumMod val="75000"/>
                  </a:schemeClr>
                </a:solidFill>
              </a:rPr>
              <a:t>2 </a:t>
            </a:r>
            <a:r>
              <a:rPr lang="en-US" sz="1600" dirty="0" err="1">
                <a:solidFill>
                  <a:schemeClr val="accent5">
                    <a:lumMod val="75000"/>
                  </a:schemeClr>
                </a:solidFill>
              </a:rPr>
              <a:t>Wageningen</a:t>
            </a:r>
            <a:r>
              <a:rPr lang="en-US" sz="1600" dirty="0">
                <a:solidFill>
                  <a:schemeClr val="accent5">
                    <a:lumMod val="75000"/>
                  </a:schemeClr>
                </a:solidFill>
              </a:rPr>
              <a:t> Economic Research, </a:t>
            </a:r>
            <a:r>
              <a:rPr lang="en-US" sz="1600" dirty="0" smtClean="0">
                <a:solidFill>
                  <a:schemeClr val="accent5">
                    <a:lumMod val="75000"/>
                  </a:schemeClr>
                </a:solidFill>
              </a:rPr>
              <a:t>(Netherlands)</a:t>
            </a:r>
          </a:p>
          <a:p>
            <a:endParaRPr lang="en-US" dirty="0" smtClean="0">
              <a:solidFill>
                <a:schemeClr val="accent5">
                  <a:lumMod val="75000"/>
                </a:schemeClr>
              </a:solidFill>
            </a:endParaRPr>
          </a:p>
          <a:p>
            <a:r>
              <a:rPr lang="en-US" b="1" dirty="0" smtClean="0"/>
              <a:t>Impacts </a:t>
            </a:r>
            <a:r>
              <a:rPr lang="en-US" b="1" dirty="0"/>
              <a:t>World 2017 Conference | 11-13</a:t>
            </a:r>
            <a:r>
              <a:rPr lang="en-US" b="1" baseline="30000" dirty="0"/>
              <a:t>th</a:t>
            </a:r>
            <a:r>
              <a:rPr lang="en-US" b="1" dirty="0"/>
              <a:t> October </a:t>
            </a:r>
            <a:r>
              <a:rPr lang="en-US" b="1" dirty="0" smtClean="0"/>
              <a:t>2017</a:t>
            </a:r>
            <a:r>
              <a:rPr lang="en-US" i="1" dirty="0">
                <a:latin typeface="Calibri" pitchFamily="34" charset="0"/>
              </a:rPr>
              <a:t/>
            </a:r>
            <a:br>
              <a:rPr lang="en-US" i="1" dirty="0">
                <a:latin typeface="Calibri" pitchFamily="34" charset="0"/>
              </a:rPr>
            </a:br>
            <a:r>
              <a:rPr lang="en-US" sz="1800" i="1" dirty="0">
                <a:latin typeface="Calibri" pitchFamily="34" charset="0"/>
              </a:rPr>
              <a:t/>
            </a:r>
            <a:br>
              <a:rPr lang="en-US" sz="1800" i="1" dirty="0">
                <a:latin typeface="Calibri" pitchFamily="34" charset="0"/>
              </a:rPr>
            </a:br>
            <a:r>
              <a:rPr lang="en-US" sz="1800" i="1" dirty="0">
                <a:latin typeface="Calibri" pitchFamily="34" charset="0"/>
              </a:rPr>
              <a:t>* </a:t>
            </a:r>
            <a:r>
              <a:rPr lang="en-US" sz="1800" i="1" dirty="0" smtClean="0">
                <a:latin typeface="Calibri" pitchFamily="34" charset="0"/>
                <a:hlinkClick r:id="rId2"/>
              </a:rPr>
              <a:t>palazzo@iiasa.ac.at</a:t>
            </a:r>
            <a:r>
              <a:rPr lang="en-US" sz="1800" i="1" dirty="0" smtClean="0">
                <a:latin typeface="Calibri" pitchFamily="34" charset="0"/>
              </a:rPr>
              <a:t> </a:t>
            </a:r>
            <a:endParaRPr lang="en-US" sz="1800" i="1" dirty="0">
              <a:latin typeface="Calibri" pitchFamily="34" charset="0"/>
            </a:endParaRPr>
          </a:p>
          <a:p>
            <a:endParaRPr lang="en-US" dirty="0">
              <a:solidFill>
                <a:schemeClr val="accent5">
                  <a:lumMod val="75000"/>
                </a:schemeClr>
              </a:solidFill>
            </a:endParaRPr>
          </a:p>
        </p:txBody>
      </p:sp>
    </p:spTree>
    <p:extLst>
      <p:ext uri="{BB962C8B-B14F-4D97-AF65-F5344CB8AC3E}">
        <p14:creationId xmlns:p14="http://schemas.microsoft.com/office/powerpoint/2010/main" val="273648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irrigation as a crop production system </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a:t>Irrigation water demand by crop</a:t>
            </a:r>
          </a:p>
          <a:p>
            <a:pPr marL="685800" lvl="2">
              <a:spcBef>
                <a:spcPts val="1000"/>
              </a:spcBef>
            </a:pPr>
            <a:r>
              <a:rPr lang="en-US" sz="2200" dirty="0"/>
              <a:t>Crop water requirement calculated by EPIC</a:t>
            </a:r>
          </a:p>
          <a:p>
            <a:pPr marL="1143000" lvl="3">
              <a:spcBef>
                <a:spcPts val="1000"/>
              </a:spcBef>
            </a:pPr>
            <a:r>
              <a:rPr lang="en-US" sz="2200" dirty="0"/>
              <a:t>Climate change: change in </a:t>
            </a:r>
            <a:r>
              <a:rPr lang="en-US" sz="2200" dirty="0" smtClean="0"/>
              <a:t>precipitation, temperature </a:t>
            </a:r>
            <a:r>
              <a:rPr lang="en-US" sz="2200" dirty="0">
                <a:sym typeface="Wingdings" panose="05000000000000000000" pitchFamily="2" charset="2"/>
              </a:rPr>
              <a:t> </a:t>
            </a:r>
            <a:r>
              <a:rPr lang="en-US" sz="2200" dirty="0"/>
              <a:t>irrigation requirement (5 GCMs)</a:t>
            </a:r>
          </a:p>
          <a:p>
            <a:pPr marL="685800" lvl="2">
              <a:spcBef>
                <a:spcPts val="1000"/>
              </a:spcBef>
            </a:pPr>
            <a:r>
              <a:rPr lang="en-US" sz="2200" dirty="0"/>
              <a:t>Monthly water demand based on crop calendar by </a:t>
            </a:r>
            <a:r>
              <a:rPr lang="en-US" sz="2200" dirty="0" smtClean="0"/>
              <a:t>EPIC</a:t>
            </a:r>
          </a:p>
          <a:p>
            <a:pPr marL="228600" lvl="1">
              <a:spcBef>
                <a:spcPts val="1000"/>
              </a:spcBef>
            </a:pPr>
            <a:r>
              <a:rPr lang="en-US" sz="2200" dirty="0" smtClean="0"/>
              <a:t>Irrigated </a:t>
            </a:r>
            <a:r>
              <a:rPr lang="en-US" sz="2200" dirty="0"/>
              <a:t>cropland area from SPAM (IFPRI) and calibrated with FAO statistics</a:t>
            </a:r>
          </a:p>
          <a:p>
            <a:r>
              <a:rPr lang="en-US" sz="2200" dirty="0"/>
              <a:t>Irrigation by systems</a:t>
            </a:r>
          </a:p>
          <a:p>
            <a:pPr lvl="1"/>
            <a:r>
              <a:rPr lang="en-US" sz="2200" dirty="0"/>
              <a:t>Basin, furrow, sprinkler, drip</a:t>
            </a:r>
          </a:p>
          <a:p>
            <a:pPr lvl="1"/>
            <a:r>
              <a:rPr lang="en-US" sz="2200" dirty="0"/>
              <a:t>Differentiated by cost, efficiency, and crop and biophysical suitability (Sauer et al. 2010)</a:t>
            </a:r>
          </a:p>
          <a:p>
            <a:pPr lvl="2"/>
            <a:r>
              <a:rPr lang="en-US" sz="2200" dirty="0"/>
              <a:t>Suitability at simulation unit and homogenous response unit level </a:t>
            </a:r>
          </a:p>
          <a:p>
            <a:endParaRPr lang="en-US" dirty="0"/>
          </a:p>
        </p:txBody>
      </p:sp>
    </p:spTree>
    <p:extLst>
      <p:ext uri="{BB962C8B-B14F-4D97-AF65-F5344CB8AC3E}">
        <p14:creationId xmlns:p14="http://schemas.microsoft.com/office/powerpoint/2010/main" val="340083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biophysical and economic scarcity</a:t>
            </a:r>
            <a:endParaRPr lang="en-US" dirty="0"/>
          </a:p>
        </p:txBody>
      </p:sp>
      <p:sp>
        <p:nvSpPr>
          <p:cNvPr id="3" name="Content Placeholder 2"/>
          <p:cNvSpPr>
            <a:spLocks noGrp="1"/>
          </p:cNvSpPr>
          <p:nvPr>
            <p:ph idx="1"/>
          </p:nvPr>
        </p:nvSpPr>
        <p:spPr/>
        <p:txBody>
          <a:bodyPr>
            <a:normAutofit fontScale="77500" lnSpcReduction="20000"/>
          </a:bodyPr>
          <a:lstStyle/>
          <a:p>
            <a:r>
              <a:rPr lang="en-US" dirty="0"/>
              <a:t>Biophysical scarcity</a:t>
            </a:r>
          </a:p>
          <a:p>
            <a:pPr lvl="1"/>
            <a:r>
              <a:rPr lang="en-US" dirty="0" smtClean="0"/>
              <a:t>Water </a:t>
            </a:r>
            <a:r>
              <a:rPr lang="en-US" dirty="0"/>
              <a:t>use is physically limited by water available by source at the land </a:t>
            </a:r>
            <a:r>
              <a:rPr lang="en-US" dirty="0" smtClean="0"/>
              <a:t>unit</a:t>
            </a:r>
          </a:p>
          <a:p>
            <a:pPr lvl="2"/>
            <a:r>
              <a:rPr lang="en-US" dirty="0" smtClean="0"/>
              <a:t>Water Source</a:t>
            </a:r>
            <a:r>
              <a:rPr lang="en-US" dirty="0"/>
              <a:t>: source of irrigation supply: surface and </a:t>
            </a:r>
            <a:r>
              <a:rPr lang="en-US" dirty="0" smtClean="0"/>
              <a:t>groundwater </a:t>
            </a:r>
            <a:r>
              <a:rPr lang="en-US" dirty="0"/>
              <a:t>(Siebert et al 2010: share of land supplied by </a:t>
            </a:r>
            <a:r>
              <a:rPr lang="en-US" dirty="0" smtClean="0"/>
              <a:t>groundwater)</a:t>
            </a:r>
          </a:p>
          <a:p>
            <a:pPr lvl="2"/>
            <a:r>
              <a:rPr lang="en-US" dirty="0" smtClean="0"/>
              <a:t>Surface </a:t>
            </a:r>
            <a:r>
              <a:rPr lang="en-US" dirty="0"/>
              <a:t>water availability from </a:t>
            </a:r>
            <a:r>
              <a:rPr lang="en-US" dirty="0" err="1" smtClean="0"/>
              <a:t>LPJmL</a:t>
            </a:r>
            <a:endParaRPr lang="en-US" dirty="0" smtClean="0"/>
          </a:p>
          <a:p>
            <a:pPr lvl="3"/>
            <a:r>
              <a:rPr lang="en-US" dirty="0" smtClean="0"/>
              <a:t>LU </a:t>
            </a:r>
            <a:r>
              <a:rPr lang="en-US" dirty="0"/>
              <a:t>level (200 x 200 km); monthly </a:t>
            </a:r>
            <a:r>
              <a:rPr lang="en-US" dirty="0" smtClean="0"/>
              <a:t>availability</a:t>
            </a:r>
          </a:p>
          <a:p>
            <a:pPr lvl="3"/>
            <a:r>
              <a:rPr lang="en-US" dirty="0" smtClean="0"/>
              <a:t>IIASA’s CWM (IS-WEL)</a:t>
            </a:r>
          </a:p>
          <a:p>
            <a:pPr lvl="2"/>
            <a:r>
              <a:rPr lang="en-US" dirty="0" smtClean="0"/>
              <a:t>Demand </a:t>
            </a:r>
            <a:r>
              <a:rPr lang="en-US" dirty="0"/>
              <a:t>for water from other sectors: </a:t>
            </a:r>
            <a:endParaRPr lang="en-US" dirty="0" smtClean="0"/>
          </a:p>
          <a:p>
            <a:pPr lvl="3"/>
            <a:r>
              <a:rPr lang="en-US" dirty="0" err="1" smtClean="0"/>
              <a:t>WaterGap</a:t>
            </a:r>
            <a:r>
              <a:rPr lang="en-US" dirty="0" smtClean="0"/>
              <a:t> </a:t>
            </a:r>
            <a:r>
              <a:rPr lang="en-US" dirty="0"/>
              <a:t>and PCR-GLOBWB: domestic, industry (water for power plant cooling is included) for SSP2 (Wada et al. 2016: </a:t>
            </a:r>
            <a:r>
              <a:rPr lang="en-US" dirty="0" err="1" smtClean="0"/>
              <a:t>WFaS</a:t>
            </a:r>
            <a:r>
              <a:rPr lang="en-US" dirty="0" smtClean="0"/>
              <a:t>)</a:t>
            </a:r>
          </a:p>
          <a:p>
            <a:pPr lvl="3"/>
            <a:r>
              <a:rPr lang="en-US" dirty="0" smtClean="0"/>
              <a:t>Environment </a:t>
            </a:r>
            <a:r>
              <a:rPr lang="en-US" dirty="0"/>
              <a:t>flows (Pastor et al 2014: VFM)</a:t>
            </a:r>
          </a:p>
          <a:p>
            <a:r>
              <a:rPr lang="en-US" dirty="0"/>
              <a:t>Economic </a:t>
            </a:r>
            <a:r>
              <a:rPr lang="en-US" dirty="0" smtClean="0"/>
              <a:t>Scarcity</a:t>
            </a:r>
          </a:p>
          <a:p>
            <a:pPr lvl="1"/>
            <a:r>
              <a:rPr lang="en-US" dirty="0"/>
              <a:t>I</a:t>
            </a:r>
            <a:r>
              <a:rPr lang="en-US" dirty="0" smtClean="0"/>
              <a:t>ncrease </a:t>
            </a:r>
            <a:r>
              <a:rPr lang="en-US" dirty="0"/>
              <a:t>in the demand/use of surface water increases the water price at the regional level </a:t>
            </a:r>
            <a:endParaRPr lang="en-US" dirty="0" smtClean="0"/>
          </a:p>
          <a:p>
            <a:pPr lvl="2"/>
            <a:r>
              <a:rPr lang="en-US" dirty="0" smtClean="0"/>
              <a:t>IIASA’s ECHO model (IS-WEL)</a:t>
            </a:r>
          </a:p>
          <a:p>
            <a:pPr lvl="1"/>
            <a:r>
              <a:rPr lang="en-US" dirty="0" smtClean="0"/>
              <a:t>Irrigation </a:t>
            </a:r>
            <a:r>
              <a:rPr lang="en-US" dirty="0"/>
              <a:t>demand aggregated and calibrated to </a:t>
            </a:r>
            <a:r>
              <a:rPr lang="en-US" dirty="0" err="1"/>
              <a:t>Aquastat</a:t>
            </a:r>
            <a:r>
              <a:rPr lang="en-US" dirty="0"/>
              <a:t> (year 2000 at country </a:t>
            </a:r>
            <a:r>
              <a:rPr lang="en-US" dirty="0" smtClean="0"/>
              <a:t>level)</a:t>
            </a:r>
          </a:p>
          <a:p>
            <a:pPr lvl="1"/>
            <a:r>
              <a:rPr lang="en-US" dirty="0" smtClean="0"/>
              <a:t>Shifted </a:t>
            </a:r>
            <a:r>
              <a:rPr lang="en-US" dirty="0"/>
              <a:t>proportionally to changes in biophysical availability for future projections</a:t>
            </a:r>
          </a:p>
          <a:p>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11</a:t>
            </a:fld>
            <a:endParaRPr lang="en-US" dirty="0"/>
          </a:p>
        </p:txBody>
      </p:sp>
    </p:spTree>
    <p:extLst>
      <p:ext uri="{BB962C8B-B14F-4D97-AF65-F5344CB8AC3E}">
        <p14:creationId xmlns:p14="http://schemas.microsoft.com/office/powerpoint/2010/main" val="298914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temporal characteristic of water </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4821" t="1081" r="1137" b="3267"/>
          <a:stretch/>
        </p:blipFill>
        <p:spPr>
          <a:xfrm>
            <a:off x="1002535" y="1685580"/>
            <a:ext cx="7293166" cy="4450815"/>
          </a:xfr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12</a:t>
            </a:fld>
            <a:endParaRPr lang="en-US" dirty="0"/>
          </a:p>
        </p:txBody>
      </p:sp>
      <p:cxnSp>
        <p:nvCxnSpPr>
          <p:cNvPr id="9" name="Straight Arrow Connector 8"/>
          <p:cNvCxnSpPr/>
          <p:nvPr/>
        </p:nvCxnSpPr>
        <p:spPr>
          <a:xfrm flipV="1">
            <a:off x="1002535" y="1685580"/>
            <a:ext cx="0" cy="375675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1002534" y="5288099"/>
            <a:ext cx="7293169" cy="367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rot="16200000">
            <a:off x="-41835" y="2951865"/>
            <a:ext cx="1328576" cy="369332"/>
          </a:xfrm>
          <a:prstGeom prst="rect">
            <a:avLst/>
          </a:prstGeom>
          <a:noFill/>
        </p:spPr>
        <p:txBody>
          <a:bodyPr wrap="square" rtlCol="0">
            <a:spAutoFit/>
          </a:bodyPr>
          <a:lstStyle/>
          <a:p>
            <a:r>
              <a:rPr lang="en-US" dirty="0" smtClean="0"/>
              <a:t>km^3</a:t>
            </a:r>
            <a:endParaRPr lang="en-US" dirty="0"/>
          </a:p>
        </p:txBody>
      </p:sp>
    </p:spTree>
    <p:extLst>
      <p:ext uri="{BB962C8B-B14F-4D97-AF65-F5344CB8AC3E}">
        <p14:creationId xmlns:p14="http://schemas.microsoft.com/office/powerpoint/2010/main" val="2942893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the monthly time step?</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13</a:t>
            </a:fld>
            <a:endParaRPr lang="en-US" dirty="0"/>
          </a:p>
        </p:txBody>
      </p:sp>
      <p:pic>
        <p:nvPicPr>
          <p:cNvPr id="7" name="Picture 6"/>
          <p:cNvPicPr>
            <a:picLocks noChangeAspect="1"/>
          </p:cNvPicPr>
          <p:nvPr/>
        </p:nvPicPr>
        <p:blipFill>
          <a:blip r:embed="rId2"/>
          <a:stretch>
            <a:fillRect/>
          </a:stretch>
        </p:blipFill>
        <p:spPr>
          <a:xfrm>
            <a:off x="-7723" y="1419368"/>
            <a:ext cx="4616818" cy="2961564"/>
          </a:xfrm>
          <a:prstGeom prst="rect">
            <a:avLst/>
          </a:prstGeom>
        </p:spPr>
      </p:pic>
      <p:pic>
        <p:nvPicPr>
          <p:cNvPr id="8" name="Content Placeholder 7"/>
          <p:cNvPicPr>
            <a:picLocks noGrp="1" noChangeAspect="1"/>
          </p:cNvPicPr>
          <p:nvPr>
            <p:ph idx="1"/>
          </p:nvPr>
        </p:nvPicPr>
        <p:blipFill>
          <a:blip r:embed="rId3"/>
          <a:stretch>
            <a:fillRect/>
          </a:stretch>
        </p:blipFill>
        <p:spPr>
          <a:xfrm>
            <a:off x="3614027" y="4111418"/>
            <a:ext cx="4799144" cy="2735565"/>
          </a:xfrm>
          <a:prstGeom prst="rect">
            <a:avLst/>
          </a:prstGeom>
        </p:spPr>
      </p:pic>
    </p:spTree>
    <p:extLst>
      <p:ext uri="{BB962C8B-B14F-4D97-AF65-F5344CB8AC3E}">
        <p14:creationId xmlns:p14="http://schemas.microsoft.com/office/powerpoint/2010/main" val="3172780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 of irrigated area/total cropland area</a:t>
            </a:r>
            <a:br>
              <a:rPr lang="en-US" dirty="0" smtClean="0"/>
            </a:br>
            <a:r>
              <a:rPr lang="en-US" dirty="0" smtClean="0"/>
              <a:t>(</a:t>
            </a:r>
            <a:r>
              <a:rPr lang="en-US" dirty="0" err="1" smtClean="0"/>
              <a:t>yr</a:t>
            </a:r>
            <a:r>
              <a:rPr lang="en-US" dirty="0" smtClean="0"/>
              <a:t> 2000</a:t>
            </a:r>
            <a:r>
              <a:rPr lang="en-US" dirty="0" smtClean="0"/>
              <a:t>): IFPRI SPAM data</a:t>
            </a:r>
            <a:endParaRPr lang="en-US" dirty="0"/>
          </a:p>
        </p:txBody>
      </p:sp>
      <p:pic>
        <p:nvPicPr>
          <p:cNvPr id="7" name="Content Placeholder 6"/>
          <p:cNvPicPr>
            <a:picLocks noGrp="1" noChangeAspect="1"/>
          </p:cNvPicPr>
          <p:nvPr>
            <p:ph idx="1"/>
          </p:nvPr>
        </p:nvPicPr>
        <p:blipFill>
          <a:blip r:embed="rId2"/>
          <a:stretch>
            <a:fillRect/>
          </a:stretch>
        </p:blipFill>
        <p:spPr>
          <a:xfrm>
            <a:off x="-1283855" y="1816274"/>
            <a:ext cx="11917266" cy="4446740"/>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14</a:t>
            </a:fld>
            <a:endParaRPr lang="en-US" dirty="0"/>
          </a:p>
        </p:txBody>
      </p:sp>
    </p:spTree>
    <p:extLst>
      <p:ext uri="{BB962C8B-B14F-4D97-AF65-F5344CB8AC3E}">
        <p14:creationId xmlns:p14="http://schemas.microsoft.com/office/powerpoint/2010/main" val="3799820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777" y="1690688"/>
            <a:ext cx="2223655" cy="2223655"/>
          </a:xfrm>
          <a:prstGeom prst="rect">
            <a:avLst/>
          </a:prstGeom>
        </p:spPr>
      </p:pic>
      <p:sp>
        <p:nvSpPr>
          <p:cNvPr id="2" name="Title 1"/>
          <p:cNvSpPr>
            <a:spLocks noGrp="1"/>
          </p:cNvSpPr>
          <p:nvPr>
            <p:ph type="title"/>
          </p:nvPr>
        </p:nvSpPr>
        <p:spPr/>
        <p:txBody>
          <a:bodyPr/>
          <a:lstStyle/>
          <a:p>
            <a:r>
              <a:rPr lang="en-US" dirty="0" smtClean="0"/>
              <a:t>Ag (irrigated) production unlimited by water demand from other sectors</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15</a:t>
            </a:fld>
            <a:endParaRPr lang="en-US" dirty="0"/>
          </a:p>
        </p:txBody>
      </p:sp>
      <p:pic>
        <p:nvPicPr>
          <p:cNvPr id="9" name="Content Placeholder 8"/>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495777" y="4023519"/>
            <a:ext cx="2223655" cy="2223655"/>
          </a:xfrm>
          <a:prstGeom prst="rect">
            <a:avLst/>
          </a:prstGeom>
        </p:spPr>
      </p:pic>
      <p:pic>
        <p:nvPicPr>
          <p:cNvPr id="16" name="Content Placeholder 15"/>
          <p:cNvPicPr>
            <a:picLocks noGrp="1" noChangeAspect="1"/>
          </p:cNvPicPr>
          <p:nvPr>
            <p:ph sz="quarter" idx="13"/>
          </p:nvPr>
        </p:nvPicPr>
        <p:blipFill>
          <a:blip r:embed="rId5"/>
          <a:stretch>
            <a:fillRect/>
          </a:stretch>
        </p:blipFill>
        <p:spPr>
          <a:xfrm>
            <a:off x="461807" y="1964443"/>
            <a:ext cx="4448485" cy="4118151"/>
          </a:xfrm>
          <a:prstGeom prst="rect">
            <a:avLst/>
          </a:prstGeom>
        </p:spPr>
      </p:pic>
    </p:spTree>
    <p:extLst>
      <p:ext uri="{BB962C8B-B14F-4D97-AF65-F5344CB8AC3E}">
        <p14:creationId xmlns:p14="http://schemas.microsoft.com/office/powerpoint/2010/main" val="1098125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demand from other sectors (domestic, industry) is growing and in some cases exceeds the surface water available </a:t>
            </a:r>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16</a:t>
            </a:fld>
            <a:endParaRPr lang="en-US"/>
          </a:p>
        </p:txBody>
      </p:sp>
      <p:sp>
        <p:nvSpPr>
          <p:cNvPr id="7" name="Content Placeholder 6"/>
          <p:cNvSpPr>
            <a:spLocks noGrp="1"/>
          </p:cNvSpPr>
          <p:nvPr>
            <p:ph sz="quarter" idx="14"/>
          </p:nvPr>
        </p:nvSpPr>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2784" y="1703808"/>
            <a:ext cx="2223370" cy="222337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273" y="4376218"/>
            <a:ext cx="2223370" cy="2223370"/>
          </a:xfrm>
          <a:prstGeom prst="rect">
            <a:avLst/>
          </a:prstGeom>
        </p:spPr>
      </p:pic>
      <p:pic>
        <p:nvPicPr>
          <p:cNvPr id="14" name="Picture 2" descr="b670e68d-ea0c-4f62-a541-b017207ebeb1"/>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l="3940" t="17507" r="-1903" b="3081"/>
          <a:stretch/>
        </p:blipFill>
        <p:spPr bwMode="auto">
          <a:xfrm>
            <a:off x="240506" y="4211933"/>
            <a:ext cx="5373723" cy="24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5"/>
          <a:srcRect l="2010" t="16454" r="-262" b="6254"/>
          <a:stretch/>
        </p:blipFill>
        <p:spPr>
          <a:xfrm>
            <a:off x="268329" y="1547831"/>
            <a:ext cx="5494455" cy="2717475"/>
          </a:xfrm>
          <a:prstGeom prst="rect">
            <a:avLst/>
          </a:prstGeom>
        </p:spPr>
      </p:pic>
    </p:spTree>
    <p:extLst>
      <p:ext uri="{BB962C8B-B14F-4D97-AF65-F5344CB8AC3E}">
        <p14:creationId xmlns:p14="http://schemas.microsoft.com/office/powerpoint/2010/main" val="3813724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Share of other sector demands exceeding monthly availability in 2050 (SSP1)</a:t>
            </a:r>
            <a:endParaRPr lang="en-US" dirty="0"/>
          </a:p>
        </p:txBody>
      </p:sp>
      <p:sp>
        <p:nvSpPr>
          <p:cNvPr id="9" name="Content Placeholder 8"/>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17</a:t>
            </a:fld>
            <a:endParaRPr lang="en-US"/>
          </a:p>
        </p:txBody>
      </p:sp>
      <p:pic>
        <p:nvPicPr>
          <p:cNvPr id="10" name="Picture 9"/>
          <p:cNvPicPr>
            <a:picLocks noChangeAspect="1"/>
          </p:cNvPicPr>
          <p:nvPr/>
        </p:nvPicPr>
        <p:blipFill>
          <a:blip r:embed="rId2"/>
          <a:stretch>
            <a:fillRect/>
          </a:stretch>
        </p:blipFill>
        <p:spPr>
          <a:xfrm>
            <a:off x="-1890839" y="1565749"/>
            <a:ext cx="12761905" cy="4761905"/>
          </a:xfrm>
          <a:prstGeom prst="rect">
            <a:avLst/>
          </a:prstGeom>
        </p:spPr>
      </p:pic>
    </p:spTree>
    <p:extLst>
      <p:ext uri="{BB962C8B-B14F-4D97-AF65-F5344CB8AC3E}">
        <p14:creationId xmlns:p14="http://schemas.microsoft.com/office/powerpoint/2010/main" val="3386608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Share of other sector demands exceeding monthly availability in 2050 (SSP3)</a:t>
            </a:r>
            <a:endParaRPr lang="en-US" dirty="0"/>
          </a:p>
        </p:txBody>
      </p:sp>
      <p:sp>
        <p:nvSpPr>
          <p:cNvPr id="9" name="Content Placeholder 8"/>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18</a:t>
            </a:fld>
            <a:endParaRPr lang="en-US"/>
          </a:p>
        </p:txBody>
      </p:sp>
      <p:pic>
        <p:nvPicPr>
          <p:cNvPr id="10" name="Picture 9"/>
          <p:cNvPicPr>
            <a:picLocks noChangeAspect="1"/>
          </p:cNvPicPr>
          <p:nvPr/>
        </p:nvPicPr>
        <p:blipFill>
          <a:blip r:embed="rId2"/>
          <a:stretch>
            <a:fillRect/>
          </a:stretch>
        </p:blipFill>
        <p:spPr>
          <a:xfrm>
            <a:off x="-1890839" y="1565749"/>
            <a:ext cx="12761905" cy="4761905"/>
          </a:xfrm>
          <a:prstGeom prst="rect">
            <a:avLst/>
          </a:prstGeom>
        </p:spPr>
      </p:pic>
      <p:pic>
        <p:nvPicPr>
          <p:cNvPr id="2" name="Picture 1"/>
          <p:cNvPicPr>
            <a:picLocks noChangeAspect="1"/>
          </p:cNvPicPr>
          <p:nvPr/>
        </p:nvPicPr>
        <p:blipFill>
          <a:blip r:embed="rId3"/>
          <a:stretch>
            <a:fillRect/>
          </a:stretch>
        </p:blipFill>
        <p:spPr>
          <a:xfrm>
            <a:off x="-1904489" y="1553023"/>
            <a:ext cx="12761905" cy="4761905"/>
          </a:xfrm>
          <a:prstGeom prst="rect">
            <a:avLst/>
          </a:prstGeom>
        </p:spPr>
      </p:pic>
    </p:spTree>
    <p:extLst>
      <p:ext uri="{BB962C8B-B14F-4D97-AF65-F5344CB8AC3E}">
        <p14:creationId xmlns:p14="http://schemas.microsoft.com/office/powerpoint/2010/main" val="848589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 demand for irrigation may follow similar global patterns, however water is local</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19</a:t>
            </a:fld>
            <a:endParaRPr lang="en-US" dirty="0"/>
          </a:p>
        </p:txBody>
      </p:sp>
      <p:pic>
        <p:nvPicPr>
          <p:cNvPr id="13" name="Content Placeholder 12"/>
          <p:cNvPicPr>
            <a:picLocks noGrp="1" noChangeAspect="1"/>
          </p:cNvPicPr>
          <p:nvPr>
            <p:ph sz="quarter" idx="13"/>
          </p:nvPr>
        </p:nvPicPr>
        <p:blipFill rotWithShape="1">
          <a:blip r:embed="rId2"/>
          <a:srcRect l="1057" t="1332" r="2420" b="2146"/>
          <a:stretch/>
        </p:blipFill>
        <p:spPr>
          <a:xfrm>
            <a:off x="668740" y="2101755"/>
            <a:ext cx="3657600" cy="3712192"/>
          </a:xfrm>
          <a:prstGeom prst="rect">
            <a:avLst/>
          </a:prstGeom>
        </p:spPr>
      </p:pic>
      <p:pic>
        <p:nvPicPr>
          <p:cNvPr id="14" name="Content Placeholder 13"/>
          <p:cNvPicPr>
            <a:picLocks noGrp="1" noChangeAspect="1"/>
          </p:cNvPicPr>
          <p:nvPr>
            <p:ph sz="quarter" idx="14"/>
          </p:nvPr>
        </p:nvPicPr>
        <p:blipFill rotWithShape="1">
          <a:blip r:embed="rId3"/>
          <a:srcRect l="1120" t="2135" r="42835" b="2172"/>
          <a:stretch/>
        </p:blipFill>
        <p:spPr>
          <a:xfrm>
            <a:off x="4599295" y="2060814"/>
            <a:ext cx="4436290" cy="3589361"/>
          </a:xfrm>
          <a:prstGeom prst="rect">
            <a:avLst/>
          </a:prstGeom>
        </p:spPr>
      </p:pic>
      <p:sp>
        <p:nvSpPr>
          <p:cNvPr id="3" name="TextBox 2"/>
          <p:cNvSpPr txBox="1"/>
          <p:nvPr/>
        </p:nvSpPr>
        <p:spPr>
          <a:xfrm>
            <a:off x="5542844" y="1490133"/>
            <a:ext cx="3307645" cy="646331"/>
          </a:xfrm>
          <a:prstGeom prst="rect">
            <a:avLst/>
          </a:prstGeom>
          <a:noFill/>
        </p:spPr>
        <p:txBody>
          <a:bodyPr wrap="square" rtlCol="0">
            <a:spAutoFit/>
          </a:bodyPr>
          <a:lstStyle/>
          <a:p>
            <a:r>
              <a:rPr lang="en-US" dirty="0" smtClean="0"/>
              <a:t>Change in water demand for </a:t>
            </a:r>
            <a:r>
              <a:rPr lang="en-US" dirty="0" err="1" smtClean="0"/>
              <a:t>irr</a:t>
            </a:r>
            <a:r>
              <a:rPr lang="en-US" dirty="0" smtClean="0"/>
              <a:t> from 2000 to 2050 </a:t>
            </a:r>
            <a:endParaRPr lang="en-US" dirty="0"/>
          </a:p>
        </p:txBody>
      </p:sp>
      <p:sp>
        <p:nvSpPr>
          <p:cNvPr id="9" name="TextBox 8"/>
          <p:cNvSpPr txBox="1"/>
          <p:nvPr/>
        </p:nvSpPr>
        <p:spPr>
          <a:xfrm>
            <a:off x="1186264" y="1573057"/>
            <a:ext cx="3307645" cy="646331"/>
          </a:xfrm>
          <a:prstGeom prst="rect">
            <a:avLst/>
          </a:prstGeom>
          <a:noFill/>
        </p:spPr>
        <p:txBody>
          <a:bodyPr wrap="square" rtlCol="0">
            <a:spAutoFit/>
          </a:bodyPr>
          <a:lstStyle/>
          <a:p>
            <a:r>
              <a:rPr lang="en-US" dirty="0"/>
              <a:t>W</a:t>
            </a:r>
            <a:r>
              <a:rPr lang="en-US" dirty="0" smtClean="0"/>
              <a:t>ater demand for </a:t>
            </a:r>
            <a:r>
              <a:rPr lang="en-US" dirty="0" err="1" smtClean="0"/>
              <a:t>irr</a:t>
            </a:r>
            <a:r>
              <a:rPr lang="en-US" dirty="0" smtClean="0"/>
              <a:t> from in 2050 (km^3)</a:t>
            </a:r>
            <a:endParaRPr lang="en-US" dirty="0"/>
          </a:p>
        </p:txBody>
      </p:sp>
      <p:cxnSp>
        <p:nvCxnSpPr>
          <p:cNvPr id="8" name="Straight Connector 7"/>
          <p:cNvCxnSpPr/>
          <p:nvPr/>
        </p:nvCxnSpPr>
        <p:spPr>
          <a:xfrm flipV="1">
            <a:off x="1117600" y="2686756"/>
            <a:ext cx="3025422" cy="22577"/>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768629" y="2453310"/>
            <a:ext cx="846667" cy="276999"/>
          </a:xfrm>
          <a:prstGeom prst="rect">
            <a:avLst/>
          </a:prstGeom>
          <a:noFill/>
        </p:spPr>
        <p:txBody>
          <a:bodyPr wrap="square" rtlCol="0">
            <a:spAutoFit/>
          </a:bodyPr>
          <a:lstStyle/>
          <a:p>
            <a:r>
              <a:rPr lang="en-US" sz="1200" dirty="0" smtClean="0"/>
              <a:t>2000</a:t>
            </a:r>
            <a:endParaRPr lang="en-US" sz="1200" dirty="0"/>
          </a:p>
        </p:txBody>
      </p:sp>
    </p:spTree>
    <p:extLst>
      <p:ext uri="{BB962C8B-B14F-4D97-AF65-F5344CB8AC3E}">
        <p14:creationId xmlns:p14="http://schemas.microsoft.com/office/powerpoint/2010/main" val="202937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Motivation</a:t>
            </a:r>
            <a:endParaRPr lang="en-US" dirty="0"/>
          </a:p>
        </p:txBody>
      </p:sp>
      <p:sp>
        <p:nvSpPr>
          <p:cNvPr id="15" name="Content Placeholder 14"/>
          <p:cNvSpPr>
            <a:spLocks noGrp="1"/>
          </p:cNvSpPr>
          <p:nvPr>
            <p:ph idx="1"/>
          </p:nvPr>
        </p:nvSpPr>
        <p:spPr/>
        <p:txBody>
          <a:bodyPr>
            <a:normAutofit/>
          </a:bodyPr>
          <a:lstStyle/>
          <a:p>
            <a:r>
              <a:rPr lang="en-US" dirty="0" smtClean="0"/>
              <a:t>The world’s population is growing, becoming richer, and changing their food preferences </a:t>
            </a:r>
          </a:p>
          <a:p>
            <a:r>
              <a:rPr lang="en-US" dirty="0" smtClean="0"/>
              <a:t>Irrigated agriculture has the potential to produce more on less land </a:t>
            </a:r>
            <a:endParaRPr lang="en-US" dirty="0"/>
          </a:p>
          <a:p>
            <a:r>
              <a:rPr lang="en-US" dirty="0"/>
              <a:t>70% of water withdrawals come from irrigated </a:t>
            </a:r>
            <a:r>
              <a:rPr lang="en-US" dirty="0" smtClean="0"/>
              <a:t>agriculture</a:t>
            </a:r>
          </a:p>
          <a:p>
            <a:r>
              <a:rPr lang="en-US" dirty="0" smtClean="0"/>
              <a:t>Demands from other sectors will increase (</a:t>
            </a:r>
            <a:r>
              <a:rPr lang="en-US" dirty="0" err="1" smtClean="0"/>
              <a:t>WFaS</a:t>
            </a:r>
            <a:r>
              <a:rPr lang="en-US" dirty="0"/>
              <a:t>)</a:t>
            </a:r>
            <a:r>
              <a:rPr lang="en-US" dirty="0" smtClean="0"/>
              <a:t> </a:t>
            </a:r>
          </a:p>
          <a:p>
            <a:r>
              <a:rPr lang="en-US" dirty="0" smtClean="0"/>
              <a:t>What </a:t>
            </a:r>
            <a:r>
              <a:rPr lang="en-US" dirty="0"/>
              <a:t>are the goals of the </a:t>
            </a:r>
            <a:r>
              <a:rPr lang="en-US" dirty="0" smtClean="0"/>
              <a:t>SDGs?</a:t>
            </a:r>
          </a:p>
          <a:p>
            <a:pPr lvl="1"/>
            <a:r>
              <a:rPr lang="en-US" dirty="0" smtClean="0"/>
              <a:t>Can we </a:t>
            </a:r>
            <a:r>
              <a:rPr lang="en-US" dirty="0"/>
              <a:t>identify </a:t>
            </a:r>
            <a:r>
              <a:rPr lang="en-US" dirty="0" smtClean="0"/>
              <a:t>tradeoffs among goals that focus on water for human and environmental uses?</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a:t>
            </a:fld>
            <a:endParaRPr lang="en-US" dirty="0"/>
          </a:p>
        </p:txBody>
      </p:sp>
    </p:spTree>
    <p:extLst>
      <p:ext uri="{BB962C8B-B14F-4D97-AF65-F5344CB8AC3E}">
        <p14:creationId xmlns:p14="http://schemas.microsoft.com/office/powerpoint/2010/main" val="140004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Exploitation Index: highlighting where ag exceeds environmental flow requirements </a:t>
            </a:r>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20</a:t>
            </a:fld>
            <a:endParaRPr lang="en-US"/>
          </a:p>
        </p:txBody>
      </p:sp>
      <p:pic>
        <p:nvPicPr>
          <p:cNvPr id="10" name="Content Placeholder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828800" y="1736957"/>
            <a:ext cx="6686550" cy="4984519"/>
          </a:xfrm>
        </p:spPr>
      </p:pic>
      <p:sp>
        <p:nvSpPr>
          <p:cNvPr id="6" name="Content Placeholder 5"/>
          <p:cNvSpPr>
            <a:spLocks noGrp="1"/>
          </p:cNvSpPr>
          <p:nvPr>
            <p:ph sz="quarter" idx="13"/>
          </p:nvPr>
        </p:nvSpPr>
        <p:spPr>
          <a:xfrm>
            <a:off x="440295" y="5700600"/>
            <a:ext cx="1388505" cy="421745"/>
          </a:xfrm>
        </p:spPr>
        <p:txBody>
          <a:bodyPr/>
          <a:lstStyle/>
          <a:p>
            <a:pPr marL="0" indent="0">
              <a:buNone/>
            </a:pPr>
            <a:endParaRPr lang="en-US" dirty="0"/>
          </a:p>
        </p:txBody>
      </p:sp>
      <p:sp>
        <p:nvSpPr>
          <p:cNvPr id="7" name="Left Brace 6"/>
          <p:cNvSpPr/>
          <p:nvPr/>
        </p:nvSpPr>
        <p:spPr>
          <a:xfrm>
            <a:off x="2941504" y="2203373"/>
            <a:ext cx="198303" cy="324997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TextBox 7"/>
          <p:cNvSpPr txBox="1"/>
          <p:nvPr/>
        </p:nvSpPr>
        <p:spPr>
          <a:xfrm rot="16200000">
            <a:off x="1228013" y="3476743"/>
            <a:ext cx="2916073" cy="369332"/>
          </a:xfrm>
          <a:prstGeom prst="rect">
            <a:avLst/>
          </a:prstGeom>
          <a:noFill/>
        </p:spPr>
        <p:txBody>
          <a:bodyPr wrap="square" rtlCol="0">
            <a:spAutoFit/>
          </a:bodyPr>
          <a:lstStyle/>
          <a:p>
            <a:r>
              <a:rPr lang="en-US" dirty="0" err="1" smtClean="0"/>
              <a:t>Surfacewater</a:t>
            </a:r>
            <a:r>
              <a:rPr lang="en-US" dirty="0" smtClean="0"/>
              <a:t> Available </a:t>
            </a:r>
            <a:endParaRPr lang="en-US" dirty="0"/>
          </a:p>
        </p:txBody>
      </p:sp>
      <p:sp>
        <p:nvSpPr>
          <p:cNvPr id="9" name="Left Brace 8"/>
          <p:cNvSpPr/>
          <p:nvPr/>
        </p:nvSpPr>
        <p:spPr>
          <a:xfrm>
            <a:off x="6115050" y="3828361"/>
            <a:ext cx="45719" cy="162498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TextBox 12"/>
          <p:cNvSpPr txBox="1"/>
          <p:nvPr/>
        </p:nvSpPr>
        <p:spPr>
          <a:xfrm rot="16200000">
            <a:off x="4052896" y="3520343"/>
            <a:ext cx="3301318" cy="667376"/>
          </a:xfrm>
          <a:prstGeom prst="rect">
            <a:avLst/>
          </a:prstGeom>
          <a:noFill/>
        </p:spPr>
        <p:txBody>
          <a:bodyPr wrap="square" rtlCol="0">
            <a:spAutoFit/>
          </a:bodyPr>
          <a:lstStyle/>
          <a:p>
            <a:r>
              <a:rPr lang="en-US" dirty="0" smtClean="0"/>
              <a:t>Water </a:t>
            </a:r>
            <a:r>
              <a:rPr lang="en-US" dirty="0" err="1" smtClean="0"/>
              <a:t>cosumed</a:t>
            </a:r>
            <a:r>
              <a:rPr lang="en-US" dirty="0" smtClean="0"/>
              <a:t> by Ag if EFRs are not protected </a:t>
            </a:r>
            <a:endParaRPr lang="en-US" dirty="0"/>
          </a:p>
        </p:txBody>
      </p:sp>
    </p:spTree>
    <p:extLst>
      <p:ext uri="{BB962C8B-B14F-4D97-AF65-F5344CB8AC3E}">
        <p14:creationId xmlns:p14="http://schemas.microsoft.com/office/powerpoint/2010/main" val="364535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Exploitation Index: highlighting where ag exceeds environmental flow requirements </a:t>
            </a:r>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21</a:t>
            </a:fld>
            <a:endParaRPr lang="en-US"/>
          </a:p>
        </p:txBody>
      </p:sp>
      <p:pic>
        <p:nvPicPr>
          <p:cNvPr id="10" name="Content Placeholder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828800" y="1736957"/>
            <a:ext cx="6686550" cy="4984519"/>
          </a:xfrm>
        </p:spPr>
      </p:pic>
      <p:pic>
        <p:nvPicPr>
          <p:cNvPr id="11" name="Content Placeholder 10"/>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844" t="502" r="2079" b="1722"/>
          <a:stretch/>
        </p:blipFill>
        <p:spPr>
          <a:xfrm>
            <a:off x="1852193" y="1737945"/>
            <a:ext cx="6491112" cy="4910667"/>
          </a:xfrm>
        </p:spPr>
      </p:pic>
      <p:sp>
        <p:nvSpPr>
          <p:cNvPr id="6" name="Left Brace 5"/>
          <p:cNvSpPr/>
          <p:nvPr/>
        </p:nvSpPr>
        <p:spPr>
          <a:xfrm>
            <a:off x="6026227" y="3811836"/>
            <a:ext cx="88823" cy="29745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5133861" y="3185962"/>
            <a:ext cx="1784732" cy="923330"/>
          </a:xfrm>
          <a:prstGeom prst="rect">
            <a:avLst/>
          </a:prstGeom>
          <a:noFill/>
        </p:spPr>
        <p:txBody>
          <a:bodyPr wrap="square" rtlCol="0">
            <a:spAutoFit/>
          </a:bodyPr>
          <a:lstStyle/>
          <a:p>
            <a:r>
              <a:rPr lang="en-US" dirty="0" smtClean="0"/>
              <a:t>Water consumed in excess of the EFRs</a:t>
            </a:r>
            <a:endParaRPr lang="en-US" dirty="0"/>
          </a:p>
        </p:txBody>
      </p:sp>
    </p:spTree>
    <p:extLst>
      <p:ext uri="{BB962C8B-B14F-4D97-AF65-F5344CB8AC3E}">
        <p14:creationId xmlns:p14="http://schemas.microsoft.com/office/powerpoint/2010/main" val="3968804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Exploitation Index: highlighting where ag exceeds environmental flow requirements </a:t>
            </a:r>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22</a:t>
            </a:fld>
            <a:endParaRPr lang="en-US"/>
          </a:p>
        </p:txBody>
      </p:sp>
      <p:pic>
        <p:nvPicPr>
          <p:cNvPr id="10" name="Content Placeholder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828800" y="1736957"/>
            <a:ext cx="6686550" cy="4984519"/>
          </a:xfrm>
        </p:spPr>
      </p:pic>
      <p:pic>
        <p:nvPicPr>
          <p:cNvPr id="11" name="Content Placeholder 10"/>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844" t="502" r="2079" b="1722"/>
          <a:stretch/>
        </p:blipFill>
        <p:spPr>
          <a:xfrm>
            <a:off x="1852193" y="1737945"/>
            <a:ext cx="6491112" cy="4910667"/>
          </a:xfrm>
        </p:spPr>
      </p:pic>
      <p:sp>
        <p:nvSpPr>
          <p:cNvPr id="12" name="TextBox 11"/>
          <p:cNvSpPr txBox="1"/>
          <p:nvPr/>
        </p:nvSpPr>
        <p:spPr>
          <a:xfrm>
            <a:off x="316088" y="2619022"/>
            <a:ext cx="1373717" cy="369332"/>
          </a:xfrm>
          <a:prstGeom prst="rect">
            <a:avLst/>
          </a:prstGeom>
          <a:noFill/>
        </p:spPr>
        <p:txBody>
          <a:bodyPr wrap="square" rtlCol="0">
            <a:spAutoFit/>
          </a:bodyPr>
          <a:lstStyle/>
          <a:p>
            <a:r>
              <a:rPr lang="en-US" dirty="0" smtClean="0"/>
              <a:t>WEI: ~ 0.17</a:t>
            </a:r>
            <a:endParaRPr lang="en-US" dirty="0"/>
          </a:p>
        </p:txBody>
      </p:sp>
    </p:spTree>
    <p:extLst>
      <p:ext uri="{BB962C8B-B14F-4D97-AF65-F5344CB8AC3E}">
        <p14:creationId xmlns:p14="http://schemas.microsoft.com/office/powerpoint/2010/main" val="4036985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residual water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795107" y="1514900"/>
            <a:ext cx="12810023" cy="4779858"/>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23</a:t>
            </a:fld>
            <a:endParaRPr lang="en-US" dirty="0"/>
          </a:p>
        </p:txBody>
      </p:sp>
      <p:sp>
        <p:nvSpPr>
          <p:cNvPr id="8" name="TextBox 7"/>
          <p:cNvSpPr txBox="1"/>
          <p:nvPr/>
        </p:nvSpPr>
        <p:spPr>
          <a:xfrm>
            <a:off x="628650" y="5952722"/>
            <a:ext cx="2057400" cy="369332"/>
          </a:xfrm>
          <a:prstGeom prst="rect">
            <a:avLst/>
          </a:prstGeom>
          <a:noFill/>
        </p:spPr>
        <p:txBody>
          <a:bodyPr wrap="square" rtlCol="0">
            <a:spAutoFit/>
          </a:bodyPr>
          <a:lstStyle/>
          <a:p>
            <a:r>
              <a:rPr lang="en-US" dirty="0" err="1" smtClean="0"/>
              <a:t>Yr</a:t>
            </a:r>
            <a:r>
              <a:rPr lang="en-US" dirty="0" smtClean="0"/>
              <a:t> 2000</a:t>
            </a:r>
            <a:endParaRPr lang="en-US" dirty="0"/>
          </a:p>
        </p:txBody>
      </p:sp>
    </p:spTree>
    <p:extLst>
      <p:ext uri="{BB962C8B-B14F-4D97-AF65-F5344CB8AC3E}">
        <p14:creationId xmlns:p14="http://schemas.microsoft.com/office/powerpoint/2010/main" val="3306274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water left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590387" y="1542196"/>
            <a:ext cx="11717025" cy="4372023"/>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24</a:t>
            </a:fld>
            <a:endParaRPr lang="en-US" dirty="0"/>
          </a:p>
        </p:txBody>
      </p:sp>
      <p:pic>
        <p:nvPicPr>
          <p:cNvPr id="3" name="Picture 2"/>
          <p:cNvPicPr>
            <a:picLocks noChangeAspect="1"/>
          </p:cNvPicPr>
          <p:nvPr/>
        </p:nvPicPr>
        <p:blipFill>
          <a:blip r:embed="rId3"/>
          <a:stretch>
            <a:fillRect/>
          </a:stretch>
        </p:blipFill>
        <p:spPr>
          <a:xfrm>
            <a:off x="-1795305" y="1504721"/>
            <a:ext cx="12761905" cy="4761905"/>
          </a:xfrm>
          <a:prstGeom prst="rect">
            <a:avLst/>
          </a:prstGeom>
        </p:spPr>
      </p:pic>
      <p:sp>
        <p:nvSpPr>
          <p:cNvPr id="8" name="TextBox 7"/>
          <p:cNvSpPr txBox="1"/>
          <p:nvPr/>
        </p:nvSpPr>
        <p:spPr>
          <a:xfrm>
            <a:off x="628649" y="5952722"/>
            <a:ext cx="4680329" cy="369332"/>
          </a:xfrm>
          <a:prstGeom prst="rect">
            <a:avLst/>
          </a:prstGeom>
          <a:noFill/>
        </p:spPr>
        <p:txBody>
          <a:bodyPr wrap="square" rtlCol="0">
            <a:spAutoFit/>
          </a:bodyPr>
          <a:lstStyle/>
          <a:p>
            <a:r>
              <a:rPr lang="en-US" dirty="0" smtClean="0"/>
              <a:t>SSP1, </a:t>
            </a:r>
            <a:r>
              <a:rPr lang="en-US" dirty="0" err="1" smtClean="0"/>
              <a:t>NoCC</a:t>
            </a:r>
            <a:r>
              <a:rPr lang="en-US" dirty="0" smtClean="0"/>
              <a:t>, 2050, Preliminary Results</a:t>
            </a:r>
            <a:endParaRPr lang="en-US" dirty="0"/>
          </a:p>
        </p:txBody>
      </p:sp>
    </p:spTree>
    <p:extLst>
      <p:ext uri="{BB962C8B-B14F-4D97-AF65-F5344CB8AC3E}">
        <p14:creationId xmlns:p14="http://schemas.microsoft.com/office/powerpoint/2010/main" val="4027484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water left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590387" y="1542196"/>
            <a:ext cx="11717025" cy="4372023"/>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25</a:t>
            </a:fld>
            <a:endParaRPr lang="en-US" dirty="0"/>
          </a:p>
        </p:txBody>
      </p:sp>
      <p:pic>
        <p:nvPicPr>
          <p:cNvPr id="3" name="Picture 2"/>
          <p:cNvPicPr>
            <a:picLocks noChangeAspect="1"/>
          </p:cNvPicPr>
          <p:nvPr/>
        </p:nvPicPr>
        <p:blipFill>
          <a:blip r:embed="rId3"/>
          <a:stretch>
            <a:fillRect/>
          </a:stretch>
        </p:blipFill>
        <p:spPr>
          <a:xfrm>
            <a:off x="-1795305" y="1504721"/>
            <a:ext cx="12761905" cy="4761905"/>
          </a:xfrm>
          <a:prstGeom prst="rect">
            <a:avLst/>
          </a:prstGeom>
        </p:spPr>
      </p:pic>
      <p:pic>
        <p:nvPicPr>
          <p:cNvPr id="10" name="Picture 9"/>
          <p:cNvPicPr>
            <a:picLocks noChangeAspect="1"/>
          </p:cNvPicPr>
          <p:nvPr/>
        </p:nvPicPr>
        <p:blipFill>
          <a:blip r:embed="rId4"/>
          <a:stretch>
            <a:fillRect/>
          </a:stretch>
        </p:blipFill>
        <p:spPr>
          <a:xfrm>
            <a:off x="-1808953" y="1484783"/>
            <a:ext cx="12761905" cy="4761905"/>
          </a:xfrm>
          <a:prstGeom prst="rect">
            <a:avLst/>
          </a:prstGeom>
        </p:spPr>
      </p:pic>
      <p:sp>
        <p:nvSpPr>
          <p:cNvPr id="8" name="TextBox 7"/>
          <p:cNvSpPr txBox="1"/>
          <p:nvPr/>
        </p:nvSpPr>
        <p:spPr>
          <a:xfrm>
            <a:off x="628649" y="5952722"/>
            <a:ext cx="4680329" cy="369332"/>
          </a:xfrm>
          <a:prstGeom prst="rect">
            <a:avLst/>
          </a:prstGeom>
          <a:noFill/>
        </p:spPr>
        <p:txBody>
          <a:bodyPr wrap="square" rtlCol="0">
            <a:spAutoFit/>
          </a:bodyPr>
          <a:lstStyle/>
          <a:p>
            <a:r>
              <a:rPr lang="en-US" dirty="0" smtClean="0"/>
              <a:t>SSP1, GCM1, 2050, Preliminary Results</a:t>
            </a:r>
            <a:endParaRPr lang="en-US" dirty="0"/>
          </a:p>
        </p:txBody>
      </p:sp>
    </p:spTree>
    <p:extLst>
      <p:ext uri="{BB962C8B-B14F-4D97-AF65-F5344CB8AC3E}">
        <p14:creationId xmlns:p14="http://schemas.microsoft.com/office/powerpoint/2010/main" val="2424674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water left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590387" y="1542196"/>
            <a:ext cx="11717025" cy="4372023"/>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26</a:t>
            </a:fld>
            <a:endParaRPr lang="en-US" dirty="0"/>
          </a:p>
        </p:txBody>
      </p:sp>
      <p:pic>
        <p:nvPicPr>
          <p:cNvPr id="3" name="Picture 2"/>
          <p:cNvPicPr>
            <a:picLocks noChangeAspect="1"/>
          </p:cNvPicPr>
          <p:nvPr/>
        </p:nvPicPr>
        <p:blipFill>
          <a:blip r:embed="rId3"/>
          <a:stretch>
            <a:fillRect/>
          </a:stretch>
        </p:blipFill>
        <p:spPr>
          <a:xfrm>
            <a:off x="-1795305" y="1504721"/>
            <a:ext cx="12761905" cy="4761905"/>
          </a:xfrm>
          <a:prstGeom prst="rect">
            <a:avLst/>
          </a:prstGeom>
        </p:spPr>
      </p:pic>
      <p:pic>
        <p:nvPicPr>
          <p:cNvPr id="9" name="Picture 8"/>
          <p:cNvPicPr>
            <a:picLocks noChangeAspect="1"/>
          </p:cNvPicPr>
          <p:nvPr/>
        </p:nvPicPr>
        <p:blipFill>
          <a:blip r:embed="rId4"/>
          <a:stretch>
            <a:fillRect/>
          </a:stretch>
        </p:blipFill>
        <p:spPr>
          <a:xfrm>
            <a:off x="-1808953" y="1470086"/>
            <a:ext cx="12761905" cy="4761905"/>
          </a:xfrm>
          <a:prstGeom prst="rect">
            <a:avLst/>
          </a:prstGeom>
        </p:spPr>
      </p:pic>
      <p:pic>
        <p:nvPicPr>
          <p:cNvPr id="11" name="Picture 10"/>
          <p:cNvPicPr>
            <a:picLocks noChangeAspect="1"/>
          </p:cNvPicPr>
          <p:nvPr/>
        </p:nvPicPr>
        <p:blipFill>
          <a:blip r:embed="rId5"/>
          <a:stretch>
            <a:fillRect/>
          </a:stretch>
        </p:blipFill>
        <p:spPr>
          <a:xfrm>
            <a:off x="-1808953" y="1498431"/>
            <a:ext cx="12761905" cy="4761905"/>
          </a:xfrm>
          <a:prstGeom prst="rect">
            <a:avLst/>
          </a:prstGeom>
        </p:spPr>
      </p:pic>
      <p:sp>
        <p:nvSpPr>
          <p:cNvPr id="8" name="TextBox 7"/>
          <p:cNvSpPr txBox="1"/>
          <p:nvPr/>
        </p:nvSpPr>
        <p:spPr>
          <a:xfrm>
            <a:off x="628649" y="5952722"/>
            <a:ext cx="4680329" cy="369332"/>
          </a:xfrm>
          <a:prstGeom prst="rect">
            <a:avLst/>
          </a:prstGeom>
          <a:noFill/>
        </p:spPr>
        <p:txBody>
          <a:bodyPr wrap="square" rtlCol="0">
            <a:spAutoFit/>
          </a:bodyPr>
          <a:lstStyle/>
          <a:p>
            <a:r>
              <a:rPr lang="en-US" dirty="0" smtClean="0"/>
              <a:t>SSP2, </a:t>
            </a:r>
            <a:r>
              <a:rPr lang="en-US" dirty="0" err="1" smtClean="0"/>
              <a:t>NoCC</a:t>
            </a:r>
            <a:r>
              <a:rPr lang="en-US" dirty="0" smtClean="0"/>
              <a:t>, 2050, Preliminary Results</a:t>
            </a:r>
            <a:endParaRPr lang="en-US" dirty="0"/>
          </a:p>
        </p:txBody>
      </p:sp>
    </p:spTree>
    <p:extLst>
      <p:ext uri="{BB962C8B-B14F-4D97-AF65-F5344CB8AC3E}">
        <p14:creationId xmlns:p14="http://schemas.microsoft.com/office/powerpoint/2010/main" val="107620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water left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590387" y="1542196"/>
            <a:ext cx="11717025" cy="4372023"/>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27</a:t>
            </a:fld>
            <a:endParaRPr lang="en-US" dirty="0"/>
          </a:p>
        </p:txBody>
      </p:sp>
      <p:pic>
        <p:nvPicPr>
          <p:cNvPr id="3" name="Picture 2"/>
          <p:cNvPicPr>
            <a:picLocks noChangeAspect="1"/>
          </p:cNvPicPr>
          <p:nvPr/>
        </p:nvPicPr>
        <p:blipFill>
          <a:blip r:embed="rId3"/>
          <a:stretch>
            <a:fillRect/>
          </a:stretch>
        </p:blipFill>
        <p:spPr>
          <a:xfrm>
            <a:off x="-1795305" y="1504721"/>
            <a:ext cx="12761905" cy="4761905"/>
          </a:xfrm>
          <a:prstGeom prst="rect">
            <a:avLst/>
          </a:prstGeom>
        </p:spPr>
      </p:pic>
      <p:pic>
        <p:nvPicPr>
          <p:cNvPr id="9" name="Picture 8"/>
          <p:cNvPicPr>
            <a:picLocks noChangeAspect="1"/>
          </p:cNvPicPr>
          <p:nvPr/>
        </p:nvPicPr>
        <p:blipFill>
          <a:blip r:embed="rId4"/>
          <a:stretch>
            <a:fillRect/>
          </a:stretch>
        </p:blipFill>
        <p:spPr>
          <a:xfrm>
            <a:off x="-1808953" y="1470086"/>
            <a:ext cx="12761905" cy="4761905"/>
          </a:xfrm>
          <a:prstGeom prst="rect">
            <a:avLst/>
          </a:prstGeom>
        </p:spPr>
      </p:pic>
      <p:pic>
        <p:nvPicPr>
          <p:cNvPr id="10" name="Picture 9"/>
          <p:cNvPicPr>
            <a:picLocks noChangeAspect="1"/>
          </p:cNvPicPr>
          <p:nvPr/>
        </p:nvPicPr>
        <p:blipFill>
          <a:blip r:embed="rId5"/>
          <a:stretch>
            <a:fillRect/>
          </a:stretch>
        </p:blipFill>
        <p:spPr>
          <a:xfrm>
            <a:off x="-1808953" y="1484783"/>
            <a:ext cx="12761905" cy="4761905"/>
          </a:xfrm>
          <a:prstGeom prst="rect">
            <a:avLst/>
          </a:prstGeom>
        </p:spPr>
      </p:pic>
      <p:pic>
        <p:nvPicPr>
          <p:cNvPr id="11" name="Picture 10"/>
          <p:cNvPicPr>
            <a:picLocks noChangeAspect="1"/>
          </p:cNvPicPr>
          <p:nvPr/>
        </p:nvPicPr>
        <p:blipFill>
          <a:blip r:embed="rId6"/>
          <a:stretch>
            <a:fillRect/>
          </a:stretch>
        </p:blipFill>
        <p:spPr>
          <a:xfrm>
            <a:off x="-1808953" y="1484783"/>
            <a:ext cx="12761905" cy="4761905"/>
          </a:xfrm>
          <a:prstGeom prst="rect">
            <a:avLst/>
          </a:prstGeom>
        </p:spPr>
      </p:pic>
      <p:sp>
        <p:nvSpPr>
          <p:cNvPr id="8" name="TextBox 7"/>
          <p:cNvSpPr txBox="1"/>
          <p:nvPr/>
        </p:nvSpPr>
        <p:spPr>
          <a:xfrm>
            <a:off x="628649" y="5952722"/>
            <a:ext cx="4680329" cy="369332"/>
          </a:xfrm>
          <a:prstGeom prst="rect">
            <a:avLst/>
          </a:prstGeom>
          <a:noFill/>
        </p:spPr>
        <p:txBody>
          <a:bodyPr wrap="square" rtlCol="0">
            <a:spAutoFit/>
          </a:bodyPr>
          <a:lstStyle/>
          <a:p>
            <a:r>
              <a:rPr lang="en-US" dirty="0" smtClean="0"/>
              <a:t>SSP2, GCM1, 2050, Preliminary Results</a:t>
            </a:r>
            <a:endParaRPr lang="en-US" dirty="0"/>
          </a:p>
        </p:txBody>
      </p:sp>
    </p:spTree>
    <p:extLst>
      <p:ext uri="{BB962C8B-B14F-4D97-AF65-F5344CB8AC3E}">
        <p14:creationId xmlns:p14="http://schemas.microsoft.com/office/powerpoint/2010/main" val="194002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water left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590387" y="1542196"/>
            <a:ext cx="11717025" cy="4372023"/>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28</a:t>
            </a:fld>
            <a:endParaRPr lang="en-US" dirty="0"/>
          </a:p>
        </p:txBody>
      </p:sp>
      <p:pic>
        <p:nvPicPr>
          <p:cNvPr id="3" name="Picture 2"/>
          <p:cNvPicPr>
            <a:picLocks noChangeAspect="1"/>
          </p:cNvPicPr>
          <p:nvPr/>
        </p:nvPicPr>
        <p:blipFill>
          <a:blip r:embed="rId3"/>
          <a:stretch>
            <a:fillRect/>
          </a:stretch>
        </p:blipFill>
        <p:spPr>
          <a:xfrm>
            <a:off x="-1795305" y="1504721"/>
            <a:ext cx="12761905" cy="4761905"/>
          </a:xfrm>
          <a:prstGeom prst="rect">
            <a:avLst/>
          </a:prstGeom>
        </p:spPr>
      </p:pic>
      <p:pic>
        <p:nvPicPr>
          <p:cNvPr id="9" name="Picture 8"/>
          <p:cNvPicPr>
            <a:picLocks noChangeAspect="1"/>
          </p:cNvPicPr>
          <p:nvPr/>
        </p:nvPicPr>
        <p:blipFill>
          <a:blip r:embed="rId4"/>
          <a:stretch>
            <a:fillRect/>
          </a:stretch>
        </p:blipFill>
        <p:spPr>
          <a:xfrm>
            <a:off x="-1808953" y="1470086"/>
            <a:ext cx="12761905" cy="4761905"/>
          </a:xfrm>
          <a:prstGeom prst="rect">
            <a:avLst/>
          </a:prstGeom>
        </p:spPr>
      </p:pic>
      <p:pic>
        <p:nvPicPr>
          <p:cNvPr id="10" name="Picture 9"/>
          <p:cNvPicPr>
            <a:picLocks noChangeAspect="1"/>
          </p:cNvPicPr>
          <p:nvPr/>
        </p:nvPicPr>
        <p:blipFill>
          <a:blip r:embed="rId5"/>
          <a:stretch>
            <a:fillRect/>
          </a:stretch>
        </p:blipFill>
        <p:spPr>
          <a:xfrm>
            <a:off x="-1808953" y="1484783"/>
            <a:ext cx="12761905" cy="4761905"/>
          </a:xfrm>
          <a:prstGeom prst="rect">
            <a:avLst/>
          </a:prstGeom>
        </p:spPr>
      </p:pic>
      <p:pic>
        <p:nvPicPr>
          <p:cNvPr id="11" name="Picture 10"/>
          <p:cNvPicPr>
            <a:picLocks noChangeAspect="1"/>
          </p:cNvPicPr>
          <p:nvPr/>
        </p:nvPicPr>
        <p:blipFill>
          <a:blip r:embed="rId6"/>
          <a:stretch>
            <a:fillRect/>
          </a:stretch>
        </p:blipFill>
        <p:spPr>
          <a:xfrm>
            <a:off x="-1808953" y="1484783"/>
            <a:ext cx="12761905" cy="4761905"/>
          </a:xfrm>
          <a:prstGeom prst="rect">
            <a:avLst/>
          </a:prstGeom>
        </p:spPr>
      </p:pic>
      <p:pic>
        <p:nvPicPr>
          <p:cNvPr id="12" name="Picture 11"/>
          <p:cNvPicPr>
            <a:picLocks noChangeAspect="1"/>
          </p:cNvPicPr>
          <p:nvPr/>
        </p:nvPicPr>
        <p:blipFill>
          <a:blip r:embed="rId7"/>
          <a:stretch>
            <a:fillRect/>
          </a:stretch>
        </p:blipFill>
        <p:spPr>
          <a:xfrm>
            <a:off x="-1808953" y="1484783"/>
            <a:ext cx="12761905" cy="4761905"/>
          </a:xfrm>
          <a:prstGeom prst="rect">
            <a:avLst/>
          </a:prstGeom>
        </p:spPr>
      </p:pic>
      <p:sp>
        <p:nvSpPr>
          <p:cNvPr id="8" name="TextBox 7"/>
          <p:cNvSpPr txBox="1"/>
          <p:nvPr/>
        </p:nvSpPr>
        <p:spPr>
          <a:xfrm>
            <a:off x="628649" y="5952722"/>
            <a:ext cx="4680329" cy="369332"/>
          </a:xfrm>
          <a:prstGeom prst="rect">
            <a:avLst/>
          </a:prstGeom>
          <a:noFill/>
        </p:spPr>
        <p:txBody>
          <a:bodyPr wrap="square" rtlCol="0">
            <a:spAutoFit/>
          </a:bodyPr>
          <a:lstStyle/>
          <a:p>
            <a:r>
              <a:rPr lang="en-US" dirty="0" smtClean="0"/>
              <a:t>SSP3, </a:t>
            </a:r>
            <a:r>
              <a:rPr lang="en-US" dirty="0" err="1" smtClean="0"/>
              <a:t>NoCC</a:t>
            </a:r>
            <a:r>
              <a:rPr lang="en-US" dirty="0" smtClean="0"/>
              <a:t>, 2050, Preliminary Results</a:t>
            </a:r>
            <a:endParaRPr lang="en-US" dirty="0"/>
          </a:p>
        </p:txBody>
      </p:sp>
    </p:spTree>
    <p:extLst>
      <p:ext uri="{BB962C8B-B14F-4D97-AF65-F5344CB8AC3E}">
        <p14:creationId xmlns:p14="http://schemas.microsoft.com/office/powerpoint/2010/main" val="62742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 (irrigated) production limited to water left after domestic and industry but no EFR</a:t>
            </a:r>
            <a:endParaRPr lang="en-US" dirty="0"/>
          </a:p>
        </p:txBody>
      </p:sp>
      <p:pic>
        <p:nvPicPr>
          <p:cNvPr id="7" name="Content Placeholder 6"/>
          <p:cNvPicPr>
            <a:picLocks noGrp="1" noChangeAspect="1"/>
          </p:cNvPicPr>
          <p:nvPr>
            <p:ph idx="1"/>
          </p:nvPr>
        </p:nvPicPr>
        <p:blipFill>
          <a:blip r:embed="rId2"/>
          <a:stretch>
            <a:fillRect/>
          </a:stretch>
        </p:blipFill>
        <p:spPr>
          <a:xfrm>
            <a:off x="-1590387" y="1542196"/>
            <a:ext cx="11717025" cy="4372023"/>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29</a:t>
            </a:fld>
            <a:endParaRPr lang="en-US" dirty="0"/>
          </a:p>
        </p:txBody>
      </p:sp>
      <p:pic>
        <p:nvPicPr>
          <p:cNvPr id="3" name="Picture 2"/>
          <p:cNvPicPr>
            <a:picLocks noChangeAspect="1"/>
          </p:cNvPicPr>
          <p:nvPr/>
        </p:nvPicPr>
        <p:blipFill>
          <a:blip r:embed="rId3"/>
          <a:stretch>
            <a:fillRect/>
          </a:stretch>
        </p:blipFill>
        <p:spPr>
          <a:xfrm>
            <a:off x="-1795305" y="1504721"/>
            <a:ext cx="12761905" cy="4761905"/>
          </a:xfrm>
          <a:prstGeom prst="rect">
            <a:avLst/>
          </a:prstGeom>
        </p:spPr>
      </p:pic>
      <p:pic>
        <p:nvPicPr>
          <p:cNvPr id="9" name="Picture 8"/>
          <p:cNvPicPr>
            <a:picLocks noChangeAspect="1"/>
          </p:cNvPicPr>
          <p:nvPr/>
        </p:nvPicPr>
        <p:blipFill>
          <a:blip r:embed="rId4"/>
          <a:stretch>
            <a:fillRect/>
          </a:stretch>
        </p:blipFill>
        <p:spPr>
          <a:xfrm>
            <a:off x="-1808953" y="1470086"/>
            <a:ext cx="12761905" cy="4761905"/>
          </a:xfrm>
          <a:prstGeom prst="rect">
            <a:avLst/>
          </a:prstGeom>
        </p:spPr>
      </p:pic>
      <p:pic>
        <p:nvPicPr>
          <p:cNvPr id="10" name="Picture 9"/>
          <p:cNvPicPr>
            <a:picLocks noChangeAspect="1"/>
          </p:cNvPicPr>
          <p:nvPr/>
        </p:nvPicPr>
        <p:blipFill>
          <a:blip r:embed="rId5"/>
          <a:stretch>
            <a:fillRect/>
          </a:stretch>
        </p:blipFill>
        <p:spPr>
          <a:xfrm>
            <a:off x="-1808953" y="1484783"/>
            <a:ext cx="12761905" cy="4761905"/>
          </a:xfrm>
          <a:prstGeom prst="rect">
            <a:avLst/>
          </a:prstGeom>
        </p:spPr>
      </p:pic>
      <p:pic>
        <p:nvPicPr>
          <p:cNvPr id="11" name="Picture 10"/>
          <p:cNvPicPr>
            <a:picLocks noChangeAspect="1"/>
          </p:cNvPicPr>
          <p:nvPr/>
        </p:nvPicPr>
        <p:blipFill>
          <a:blip r:embed="rId6"/>
          <a:stretch>
            <a:fillRect/>
          </a:stretch>
        </p:blipFill>
        <p:spPr>
          <a:xfrm>
            <a:off x="-1808953" y="1484783"/>
            <a:ext cx="12761905" cy="4761905"/>
          </a:xfrm>
          <a:prstGeom prst="rect">
            <a:avLst/>
          </a:prstGeom>
        </p:spPr>
      </p:pic>
      <p:pic>
        <p:nvPicPr>
          <p:cNvPr id="12" name="Picture 11"/>
          <p:cNvPicPr>
            <a:picLocks noChangeAspect="1"/>
          </p:cNvPicPr>
          <p:nvPr/>
        </p:nvPicPr>
        <p:blipFill>
          <a:blip r:embed="rId7"/>
          <a:stretch>
            <a:fillRect/>
          </a:stretch>
        </p:blipFill>
        <p:spPr>
          <a:xfrm>
            <a:off x="-1808953" y="1498431"/>
            <a:ext cx="12761905" cy="4761905"/>
          </a:xfrm>
          <a:prstGeom prst="rect">
            <a:avLst/>
          </a:prstGeom>
        </p:spPr>
      </p:pic>
      <p:sp>
        <p:nvSpPr>
          <p:cNvPr id="8" name="TextBox 7"/>
          <p:cNvSpPr txBox="1"/>
          <p:nvPr/>
        </p:nvSpPr>
        <p:spPr>
          <a:xfrm>
            <a:off x="628649" y="5952722"/>
            <a:ext cx="4680329" cy="369332"/>
          </a:xfrm>
          <a:prstGeom prst="rect">
            <a:avLst/>
          </a:prstGeom>
          <a:noFill/>
        </p:spPr>
        <p:txBody>
          <a:bodyPr wrap="square" rtlCol="0">
            <a:spAutoFit/>
          </a:bodyPr>
          <a:lstStyle/>
          <a:p>
            <a:r>
              <a:rPr lang="en-US" dirty="0" smtClean="0"/>
              <a:t>SSP3, GCM1, 2050, Preliminary Results</a:t>
            </a:r>
            <a:endParaRPr lang="en-US" dirty="0"/>
          </a:p>
        </p:txBody>
      </p:sp>
    </p:spTree>
    <p:extLst>
      <p:ext uri="{BB962C8B-B14F-4D97-AF65-F5344CB8AC3E}">
        <p14:creationId xmlns:p14="http://schemas.microsoft.com/office/powerpoint/2010/main" val="285763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examining the SDG linkages and trade-offs </a:t>
            </a:r>
            <a:endParaRPr lang="en-US" dirty="0"/>
          </a:p>
        </p:txBody>
      </p:sp>
      <p:pic>
        <p:nvPicPr>
          <p:cNvPr id="10" name="Content Placeholder 9"/>
          <p:cNvPicPr>
            <a:picLocks noGrp="1" noChangeAspect="1"/>
          </p:cNvPicPr>
          <p:nvPr>
            <p:ph idx="1"/>
          </p:nvPr>
        </p:nvPicPr>
        <p:blipFill>
          <a:blip r:embed="rId2"/>
          <a:stretch>
            <a:fillRect/>
          </a:stretch>
        </p:blipFill>
        <p:spPr>
          <a:xfrm>
            <a:off x="628650" y="1690688"/>
            <a:ext cx="3016424" cy="4264261"/>
          </a:xfrm>
          <a:prstGeom prst="rect">
            <a:avLst/>
          </a:prstGeom>
        </p:spPr>
      </p:pic>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3</a:t>
            </a:fld>
            <a:endParaRPr lang="en-US" dirty="0"/>
          </a:p>
        </p:txBody>
      </p:sp>
      <p:pic>
        <p:nvPicPr>
          <p:cNvPr id="1026" name="Picture 2" descr="3ae2189e-3d99-4c5e-ac5b-fd7ac60355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188" y="1690689"/>
            <a:ext cx="3292776" cy="43421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42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(irrigated) production limited by water demand from all other sectors and protection of the EFRs: </a:t>
            </a:r>
            <a:br>
              <a:rPr lang="en-US" dirty="0" smtClean="0"/>
            </a:br>
            <a:r>
              <a:rPr lang="en-US" dirty="0" smtClean="0"/>
              <a:t>Food Security </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30</a:t>
            </a:fld>
            <a:endParaRPr lang="en-US" dirty="0"/>
          </a:p>
        </p:txBody>
      </p:sp>
      <p:sp>
        <p:nvSpPr>
          <p:cNvPr id="11" name="Content Placeholder 10"/>
          <p:cNvSpPr>
            <a:spLocks noGrp="1"/>
          </p:cNvSpPr>
          <p:nvPr>
            <p:ph sz="quarter" idx="14"/>
          </p:nvPr>
        </p:nvSpPr>
        <p:spPr>
          <a:xfrm>
            <a:off x="1657350" y="5602216"/>
            <a:ext cx="6449420" cy="2898467"/>
          </a:xfrm>
        </p:spPr>
        <p:txBody>
          <a:bodyPr/>
          <a:lstStyle/>
          <a:p>
            <a:endParaRPr lang="en-US" dirty="0"/>
          </a:p>
        </p:txBody>
      </p:sp>
      <p:pic>
        <p:nvPicPr>
          <p:cNvPr id="15" name="Content Placeholder 14"/>
          <p:cNvPicPr>
            <a:picLocks noGrp="1" noChangeAspect="1"/>
          </p:cNvPicPr>
          <p:nvPr>
            <p:ph sz="quarter" idx="13"/>
          </p:nvPr>
        </p:nvPicPr>
        <p:blipFill>
          <a:blip r:embed="rId2"/>
          <a:stretch>
            <a:fillRect/>
          </a:stretch>
        </p:blipFill>
        <p:spPr>
          <a:xfrm>
            <a:off x="334365" y="1675911"/>
            <a:ext cx="8643076" cy="4124387"/>
          </a:xfrm>
          <a:prstGeom prst="rect">
            <a:avLst/>
          </a:prstGeom>
        </p:spPr>
      </p:pic>
    </p:spTree>
    <p:extLst>
      <p:ext uri="{BB962C8B-B14F-4D97-AF65-F5344CB8AC3E}">
        <p14:creationId xmlns:p14="http://schemas.microsoft.com/office/powerpoint/2010/main" val="325068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Irrigation and environmental flows: trade as a mitigation option </a:t>
            </a:r>
            <a:endParaRPr lang="en-US" dirty="0"/>
          </a:p>
        </p:txBody>
      </p:sp>
      <p:pic>
        <p:nvPicPr>
          <p:cNvPr id="10" name="Content Placeholder 9"/>
          <p:cNvPicPr>
            <a:picLocks noGrp="1" noChangeAspect="1"/>
          </p:cNvPicPr>
          <p:nvPr>
            <p:ph idx="1"/>
          </p:nvPr>
        </p:nvPicPr>
        <p:blipFill>
          <a:blip r:embed="rId3"/>
          <a:stretch>
            <a:fillRect/>
          </a:stretch>
        </p:blipFill>
        <p:spPr>
          <a:xfrm>
            <a:off x="628650" y="1939769"/>
            <a:ext cx="7591425" cy="3535815"/>
          </a:xfrm>
          <a:prstGeom prst="rect">
            <a:avLst/>
          </a:prstGeom>
        </p:spPr>
      </p:pic>
      <p:sp>
        <p:nvSpPr>
          <p:cNvPr id="8" name="TextBox 7"/>
          <p:cNvSpPr txBox="1"/>
          <p:nvPr/>
        </p:nvSpPr>
        <p:spPr>
          <a:xfrm>
            <a:off x="737359" y="5724664"/>
            <a:ext cx="7482716" cy="507831"/>
          </a:xfrm>
          <a:prstGeom prst="rect">
            <a:avLst/>
          </a:prstGeom>
          <a:solidFill>
            <a:schemeClr val="bg1"/>
          </a:solidFill>
        </p:spPr>
        <p:txBody>
          <a:bodyPr wrap="square" rtlCol="0">
            <a:spAutoFit/>
          </a:bodyPr>
          <a:lstStyle/>
          <a:p>
            <a:r>
              <a:rPr lang="en-US" sz="1350" dirty="0"/>
              <a:t>Pastor A, Palazzo A, </a:t>
            </a:r>
            <a:r>
              <a:rPr lang="en-US" sz="1350" dirty="0" err="1"/>
              <a:t>Havlík</a:t>
            </a:r>
            <a:r>
              <a:rPr lang="en-US" sz="1350" dirty="0"/>
              <a:t> P, Biemans H, Wada Y, </a:t>
            </a:r>
            <a:r>
              <a:rPr lang="en-US" sz="1350" dirty="0" err="1"/>
              <a:t>Obersteiner</a:t>
            </a:r>
            <a:r>
              <a:rPr lang="en-US" sz="1350" dirty="0"/>
              <a:t> M, </a:t>
            </a:r>
            <a:r>
              <a:rPr lang="en-US" sz="1350" dirty="0" err="1"/>
              <a:t>Kabat</a:t>
            </a:r>
            <a:r>
              <a:rPr lang="en-US" sz="1350" dirty="0"/>
              <a:t> P, Ludwig F. In review. </a:t>
            </a:r>
          </a:p>
          <a:p>
            <a:r>
              <a:rPr lang="en-US" sz="1350" dirty="0"/>
              <a:t> Balancing food security and water for the environment under global change </a:t>
            </a:r>
          </a:p>
        </p:txBody>
      </p:sp>
    </p:spTree>
    <p:extLst>
      <p:ext uri="{BB962C8B-B14F-4D97-AF65-F5344CB8AC3E}">
        <p14:creationId xmlns:p14="http://schemas.microsoft.com/office/powerpoint/2010/main" val="1258909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Conclusions</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Future climate change may make more water available in but not always when it can be utilized by agriculture</a:t>
            </a:r>
          </a:p>
          <a:p>
            <a:pPr lvl="1"/>
            <a:r>
              <a:rPr lang="en-US" dirty="0" smtClean="0"/>
              <a:t>Temporal issues matter for the environment and agriculture</a:t>
            </a:r>
          </a:p>
          <a:p>
            <a:r>
              <a:rPr lang="en-US" dirty="0" smtClean="0"/>
              <a:t>Demand for water from other sectors will increase in places where there is already water scarcity</a:t>
            </a:r>
          </a:p>
          <a:p>
            <a:pPr lvl="1"/>
            <a:r>
              <a:rPr lang="en-US" dirty="0" smtClean="0"/>
              <a:t>Increasing the competition with agriculture</a:t>
            </a:r>
          </a:p>
          <a:p>
            <a:r>
              <a:rPr lang="en-US" dirty="0" smtClean="0"/>
              <a:t>Protections of environmental </a:t>
            </a:r>
            <a:r>
              <a:rPr lang="en-US" dirty="0" err="1" smtClean="0"/>
              <a:t>streamflows</a:t>
            </a:r>
            <a:r>
              <a:rPr lang="en-US" dirty="0" smtClean="0"/>
              <a:t> can have consequences on food availability </a:t>
            </a:r>
          </a:p>
          <a:p>
            <a:pPr lvl="1"/>
            <a:r>
              <a:rPr lang="en-US" dirty="0" smtClean="0"/>
              <a:t>Though to some extent trade can mitigate these consequences </a:t>
            </a:r>
          </a:p>
          <a:p>
            <a:r>
              <a:rPr lang="en-US" dirty="0" smtClean="0"/>
              <a:t>Next steps and limitations</a:t>
            </a:r>
          </a:p>
          <a:p>
            <a:pPr lvl="1"/>
            <a:r>
              <a:rPr lang="en-US" dirty="0" smtClean="0"/>
              <a:t>water </a:t>
            </a:r>
            <a:r>
              <a:rPr lang="en-US" dirty="0"/>
              <a:t>supply costs (IIASA’s ECHO </a:t>
            </a:r>
            <a:r>
              <a:rPr lang="en-US" dirty="0" smtClean="0"/>
              <a:t>model)</a:t>
            </a:r>
          </a:p>
          <a:p>
            <a:pPr lvl="1"/>
            <a:r>
              <a:rPr lang="en-US" dirty="0" smtClean="0"/>
              <a:t>Further </a:t>
            </a:r>
            <a:r>
              <a:rPr lang="en-US" dirty="0"/>
              <a:t>testing with ISIMIP GHMs under wider range of </a:t>
            </a:r>
            <a:r>
              <a:rPr lang="en-US" dirty="0" smtClean="0"/>
              <a:t>GCMs</a:t>
            </a:r>
          </a:p>
          <a:p>
            <a:pPr lvl="1"/>
            <a:r>
              <a:rPr lang="en-US" dirty="0" smtClean="0"/>
              <a:t>Dynamic </a:t>
            </a:r>
            <a:r>
              <a:rPr lang="en-US" dirty="0"/>
              <a:t>crop </a:t>
            </a:r>
            <a:r>
              <a:rPr lang="en-US" dirty="0" smtClean="0"/>
              <a:t>calendar</a:t>
            </a:r>
          </a:p>
          <a:p>
            <a:pPr lvl="1"/>
            <a:r>
              <a:rPr lang="en-US" dirty="0" smtClean="0"/>
              <a:t>Water storage (IIASA’s CWM)</a:t>
            </a:r>
          </a:p>
          <a:p>
            <a:pPr lvl="1"/>
            <a:endParaRPr lang="en-US" dirty="0"/>
          </a:p>
          <a:p>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32</a:t>
            </a:fld>
            <a:endParaRPr lang="en-US"/>
          </a:p>
        </p:txBody>
      </p:sp>
    </p:spTree>
    <p:extLst>
      <p:ext uri="{BB962C8B-B14F-4D97-AF65-F5344CB8AC3E}">
        <p14:creationId xmlns:p14="http://schemas.microsoft.com/office/powerpoint/2010/main" val="796454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Amanda Palazzo (palazzo@iiasa.ac.at)</a:t>
            </a:r>
          </a:p>
          <a:p>
            <a:pPr marL="0" indent="0">
              <a:buNone/>
            </a:pPr>
            <a:r>
              <a:rPr lang="en-US" dirty="0" smtClean="0"/>
              <a:t>Research Scholar, Ecosystems Services and Management Program</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33</a:t>
            </a:fld>
            <a:endParaRPr lang="en-US" dirty="0"/>
          </a:p>
        </p:txBody>
      </p:sp>
      <p:sp>
        <p:nvSpPr>
          <p:cNvPr id="7" name="Rectangle 6"/>
          <p:cNvSpPr/>
          <p:nvPr/>
        </p:nvSpPr>
        <p:spPr>
          <a:xfrm>
            <a:off x="3330774" y="4073693"/>
            <a:ext cx="5184576" cy="590931"/>
          </a:xfrm>
          <a:prstGeom prst="rect">
            <a:avLst/>
          </a:prstGeom>
        </p:spPr>
        <p:txBody>
          <a:bodyPr wrap="square">
            <a:spAutoFit/>
          </a:bodyPr>
          <a:lstStyle/>
          <a:p>
            <a:pPr algn="r">
              <a:lnSpc>
                <a:spcPct val="90000"/>
              </a:lnSpc>
              <a:defRPr/>
            </a:pPr>
            <a:r>
              <a:rPr lang="en-US" b="1" kern="0" dirty="0"/>
              <a:t>ISWEL</a:t>
            </a:r>
          </a:p>
          <a:p>
            <a:pPr algn="r">
              <a:lnSpc>
                <a:spcPct val="90000"/>
              </a:lnSpc>
              <a:defRPr/>
            </a:pPr>
            <a:r>
              <a:rPr lang="en-US" b="1" kern="0" dirty="0"/>
              <a:t> Integrated Solutions for Water-Energy-Land </a:t>
            </a:r>
          </a:p>
        </p:txBody>
      </p:sp>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4013842" y="4803734"/>
            <a:ext cx="1014146" cy="1373229"/>
          </a:xfrm>
          <a:prstGeom prst="rect">
            <a:avLst/>
          </a:prstGeom>
          <a:noFill/>
          <a:ln>
            <a:noFill/>
          </a:ln>
        </p:spPr>
      </p:pic>
      <p:pic>
        <p:nvPicPr>
          <p:cNvPr id="9" name="Picture 2" descr="http://www.thegef.org/gef/sites/thegef.org/files/Images/GEF-notag-lowres_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508" y="4803734"/>
            <a:ext cx="1288537" cy="1373229"/>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5"/>
          <p:cNvPicPr>
            <a:picLocks noChangeAspect="1"/>
          </p:cNvPicPr>
          <p:nvPr/>
        </p:nvPicPr>
        <p:blipFill>
          <a:blip r:embed="rId4"/>
          <a:stretch>
            <a:fillRect/>
          </a:stretch>
        </p:blipFill>
        <p:spPr>
          <a:xfrm>
            <a:off x="6878035" y="4803734"/>
            <a:ext cx="1617944" cy="1373229"/>
          </a:xfrm>
          <a:prstGeom prst="rect">
            <a:avLst/>
          </a:prstGeom>
        </p:spPr>
      </p:pic>
      <p:sp>
        <p:nvSpPr>
          <p:cNvPr id="11" name="Rectangle 10"/>
          <p:cNvSpPr/>
          <p:nvPr/>
        </p:nvSpPr>
        <p:spPr>
          <a:xfrm>
            <a:off x="2164149" y="5121016"/>
            <a:ext cx="1428596" cy="369332"/>
          </a:xfrm>
          <a:prstGeom prst="rect">
            <a:avLst/>
          </a:prstGeom>
        </p:spPr>
        <p:txBody>
          <a:bodyPr wrap="none">
            <a:spAutoFit/>
          </a:bodyPr>
          <a:lstStyle/>
          <a:p>
            <a:r>
              <a:rPr lang="en-US" dirty="0">
                <a:latin typeface="Arial"/>
              </a:rPr>
              <a:t>Partnership</a:t>
            </a:r>
            <a:r>
              <a:rPr lang="pl-PL" dirty="0">
                <a:latin typeface="Arial"/>
              </a:rPr>
              <a:t>:</a:t>
            </a:r>
            <a:endParaRPr lang="en-US" dirty="0">
              <a:latin typeface="Arial"/>
            </a:endParaRPr>
          </a:p>
        </p:txBody>
      </p:sp>
    </p:spTree>
    <p:extLst>
      <p:ext uri="{BB962C8B-B14F-4D97-AF65-F5344CB8AC3E}">
        <p14:creationId xmlns:p14="http://schemas.microsoft.com/office/powerpoint/2010/main" val="2053466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err="1"/>
              <a:t>Flörke</a:t>
            </a:r>
            <a:r>
              <a:rPr lang="en-US" dirty="0"/>
              <a:t>, M., </a:t>
            </a:r>
            <a:r>
              <a:rPr lang="en-US" dirty="0" err="1"/>
              <a:t>Kynast</a:t>
            </a:r>
            <a:r>
              <a:rPr lang="en-US" dirty="0"/>
              <a:t>, E., </a:t>
            </a:r>
            <a:r>
              <a:rPr lang="en-US" dirty="0" err="1"/>
              <a:t>Bärlund</a:t>
            </a:r>
            <a:r>
              <a:rPr lang="en-US" dirty="0"/>
              <a:t>, I., Eisner, S., </a:t>
            </a:r>
            <a:r>
              <a:rPr lang="en-US" dirty="0" err="1"/>
              <a:t>Wimmer</a:t>
            </a:r>
            <a:r>
              <a:rPr lang="en-US" dirty="0"/>
              <a:t>, F., and Alcamo, J</a:t>
            </a:r>
            <a:r>
              <a:rPr lang="en-US" dirty="0" smtClean="0"/>
              <a:t>. (2013): </a:t>
            </a:r>
            <a:r>
              <a:rPr lang="en-US" dirty="0"/>
              <a:t>Domestic and industrial water uses of the past 60 years as a mirror of socio-economic development: A global simulation study, Global Environ. Change, 23, 144–156, </a:t>
            </a:r>
            <a:r>
              <a:rPr lang="en-US" dirty="0" smtClean="0"/>
              <a:t>doi:10.1016/j.gloenvcha.2012.10.018.</a:t>
            </a:r>
            <a:endParaRPr lang="en-US" dirty="0"/>
          </a:p>
          <a:p>
            <a:pPr marL="0" indent="0">
              <a:buNone/>
            </a:pPr>
            <a:r>
              <a:rPr lang="en-US" dirty="0" smtClean="0"/>
              <a:t>McCollum </a:t>
            </a:r>
            <a:r>
              <a:rPr lang="en-US" dirty="0"/>
              <a:t>D, Gomez </a:t>
            </a:r>
            <a:r>
              <a:rPr lang="en-US" dirty="0" err="1"/>
              <a:t>Echeverri</a:t>
            </a:r>
            <a:r>
              <a:rPr lang="en-US" dirty="0"/>
              <a:t> L, </a:t>
            </a:r>
            <a:r>
              <a:rPr lang="en-US" dirty="0" err="1"/>
              <a:t>Riahi</a:t>
            </a:r>
            <a:r>
              <a:rPr lang="en-US" dirty="0"/>
              <a:t> K, &amp; Parkinson S (2017). SDG7: Ensure Access to Affordable, Reliable, Sustainable and Modern Energy for All. In: A guide to SDG interactions: from science to implementation. Eds. Griggs, D.J., Nilsson, M., </a:t>
            </a:r>
            <a:r>
              <a:rPr lang="en-US" dirty="0" err="1"/>
              <a:t>Stevance</a:t>
            </a:r>
            <a:r>
              <a:rPr lang="en-US" dirty="0"/>
              <a:t>, A. &amp; McCollum, D., pp. 127-173 International Council for Science, Paris. DOI:10.24948/2017.01</a:t>
            </a:r>
            <a:r>
              <a:rPr lang="en-US" dirty="0" smtClean="0"/>
              <a:t>.</a:t>
            </a:r>
          </a:p>
          <a:p>
            <a:pPr marL="0" indent="0">
              <a:buNone/>
            </a:pPr>
            <a:r>
              <a:rPr lang="en-US" dirty="0" smtClean="0"/>
              <a:t>Pastor</a:t>
            </a:r>
            <a:r>
              <a:rPr lang="en-US" dirty="0"/>
              <a:t>, A. V., Ludwig, F., Biemans, H., Hoff, H., and </a:t>
            </a:r>
            <a:r>
              <a:rPr lang="en-US" dirty="0" err="1"/>
              <a:t>Kabat</a:t>
            </a:r>
            <a:r>
              <a:rPr lang="en-US" dirty="0"/>
              <a:t>, </a:t>
            </a:r>
            <a:r>
              <a:rPr lang="en-US" dirty="0" smtClean="0"/>
              <a:t>P. (2014). Accounting </a:t>
            </a:r>
            <a:r>
              <a:rPr lang="en-US" dirty="0"/>
              <a:t>for environmental flow requirements </a:t>
            </a:r>
            <a:r>
              <a:rPr lang="en-US" dirty="0" smtClean="0"/>
              <a:t>in global </a:t>
            </a:r>
            <a:r>
              <a:rPr lang="en-US" dirty="0"/>
              <a:t>water assessments, </a:t>
            </a:r>
            <a:r>
              <a:rPr lang="en-US" dirty="0" err="1"/>
              <a:t>Hydrol</a:t>
            </a:r>
            <a:r>
              <a:rPr lang="en-US" dirty="0"/>
              <a:t>. Earth Syst. Sci., 18, 5041-5059, </a:t>
            </a:r>
            <a:r>
              <a:rPr lang="en-US" dirty="0" smtClean="0"/>
              <a:t>doi:10.5194/hess-18-5041-2014</a:t>
            </a:r>
            <a:endParaRPr lang="en-US" dirty="0"/>
          </a:p>
          <a:p>
            <a:pPr marL="0" indent="0">
              <a:buNone/>
            </a:pPr>
            <a:r>
              <a:rPr lang="en-US" dirty="0"/>
              <a:t>Pastor A, Palazzo A, </a:t>
            </a:r>
            <a:r>
              <a:rPr lang="en-US" dirty="0" err="1"/>
              <a:t>Havlík</a:t>
            </a:r>
            <a:r>
              <a:rPr lang="en-US" dirty="0"/>
              <a:t> P, Biemans H, Wada Y, </a:t>
            </a:r>
            <a:r>
              <a:rPr lang="en-US" dirty="0" err="1"/>
              <a:t>Obersteiner</a:t>
            </a:r>
            <a:r>
              <a:rPr lang="en-US" dirty="0"/>
              <a:t> M, </a:t>
            </a:r>
            <a:r>
              <a:rPr lang="en-US" dirty="0" err="1"/>
              <a:t>Kabat</a:t>
            </a:r>
            <a:r>
              <a:rPr lang="en-US" dirty="0"/>
              <a:t> P, Ludwig F. In review. </a:t>
            </a:r>
            <a:r>
              <a:rPr lang="en-US" dirty="0" smtClean="0"/>
              <a:t> Balancing </a:t>
            </a:r>
            <a:r>
              <a:rPr lang="en-US" dirty="0"/>
              <a:t>food security and water for the environment under global </a:t>
            </a:r>
            <a:r>
              <a:rPr lang="en-US" dirty="0" smtClean="0"/>
              <a:t>change</a:t>
            </a:r>
          </a:p>
          <a:p>
            <a:pPr marL="0" indent="0">
              <a:buNone/>
            </a:pPr>
            <a:r>
              <a:rPr lang="en-US" dirty="0" err="1" smtClean="0"/>
              <a:t>Obersteiner</a:t>
            </a:r>
            <a:r>
              <a:rPr lang="en-US" dirty="0" smtClean="0"/>
              <a:t> </a:t>
            </a:r>
            <a:r>
              <a:rPr lang="en-US" dirty="0"/>
              <a:t>M, Walsh B, Frank S, </a:t>
            </a:r>
            <a:r>
              <a:rPr lang="en-US" dirty="0" err="1"/>
              <a:t>Havlik</a:t>
            </a:r>
            <a:r>
              <a:rPr lang="en-US" dirty="0"/>
              <a:t> P, Cantele M, Liu J, Palazzo A, Herrero M, et al. (2016). Assessing the land resource-food price nexus of the Sustainable Development Goals. Science Advances 2 (9): e1501499. DOI:10.1126/sciadv.1501499.</a:t>
            </a:r>
          </a:p>
          <a:p>
            <a:pPr marL="0" indent="0">
              <a:buNone/>
            </a:pPr>
            <a:r>
              <a:rPr lang="en-US" dirty="0" smtClean="0"/>
              <a:t>Wada </a:t>
            </a:r>
            <a:r>
              <a:rPr lang="en-US" dirty="0"/>
              <a:t>Y, </a:t>
            </a:r>
            <a:r>
              <a:rPr lang="en-US" dirty="0" err="1"/>
              <a:t>Flörke</a:t>
            </a:r>
            <a:r>
              <a:rPr lang="en-US" dirty="0"/>
              <a:t> M, </a:t>
            </a:r>
            <a:r>
              <a:rPr lang="en-US" dirty="0" err="1"/>
              <a:t>Hanasaki</a:t>
            </a:r>
            <a:r>
              <a:rPr lang="en-US" dirty="0"/>
              <a:t> N, Eisner S, Fischer G, </a:t>
            </a:r>
            <a:r>
              <a:rPr lang="en-US" dirty="0" err="1"/>
              <a:t>Tramberend</a:t>
            </a:r>
            <a:r>
              <a:rPr lang="en-US" dirty="0"/>
              <a:t> S, Satoh Y, van Vliet M, </a:t>
            </a:r>
            <a:r>
              <a:rPr lang="en-US" dirty="0" err="1"/>
              <a:t>Yillia</a:t>
            </a:r>
            <a:r>
              <a:rPr lang="en-US" dirty="0"/>
              <a:t> P, Ringler C, </a:t>
            </a:r>
            <a:r>
              <a:rPr lang="en-US" dirty="0" err="1"/>
              <a:t>Burek</a:t>
            </a:r>
            <a:r>
              <a:rPr lang="en-US" dirty="0"/>
              <a:t> P &amp; </a:t>
            </a:r>
            <a:r>
              <a:rPr lang="en-US" dirty="0" err="1"/>
              <a:t>Wiberg</a:t>
            </a:r>
            <a:r>
              <a:rPr lang="en-US" dirty="0"/>
              <a:t> D (2016). Modeling global water use for the 21st century: Water Futures and Solutions (</a:t>
            </a:r>
            <a:r>
              <a:rPr lang="en-US" dirty="0" err="1"/>
              <a:t>WFaS</a:t>
            </a:r>
            <a:r>
              <a:rPr lang="en-US" dirty="0"/>
              <a:t>) initiative and its approaches. Geoscientific Model Development, 8: </a:t>
            </a:r>
            <a:r>
              <a:rPr lang="en-US" dirty="0" smtClean="0"/>
              <a:t>6417–6521</a:t>
            </a:r>
          </a:p>
          <a:p>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34</a:t>
            </a:fld>
            <a:endParaRPr lang="en-US" dirty="0"/>
          </a:p>
        </p:txBody>
      </p:sp>
    </p:spTree>
    <p:extLst>
      <p:ext uri="{BB962C8B-B14F-4D97-AF65-F5344CB8AC3E}">
        <p14:creationId xmlns:p14="http://schemas.microsoft.com/office/powerpoint/2010/main" val="316335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 Good to the last drop and used to the last drop</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4</a:t>
            </a:fld>
            <a:endParaRPr lang="en-US" dirty="0"/>
          </a:p>
        </p:txBody>
      </p:sp>
      <p:sp>
        <p:nvSpPr>
          <p:cNvPr id="8" name="Text Placeholder 7"/>
          <p:cNvSpPr>
            <a:spLocks noGrp="1"/>
          </p:cNvSpPr>
          <p:nvPr>
            <p:ph type="body" sz="quarter" idx="13"/>
          </p:nvPr>
        </p:nvSpPr>
        <p:spPr/>
        <p:txBody>
          <a:bodyPr/>
          <a:lstStyle/>
          <a:p>
            <a:endParaRPr lang="en-US" dirty="0"/>
          </a:p>
        </p:txBody>
      </p:sp>
      <p:sp>
        <p:nvSpPr>
          <p:cNvPr id="9" name="Text Placeholder 8"/>
          <p:cNvSpPr>
            <a:spLocks noGrp="1"/>
          </p:cNvSpPr>
          <p:nvPr>
            <p:ph type="body" sz="quarter" idx="14"/>
          </p:nvPr>
        </p:nvSpPr>
        <p:spPr/>
        <p:txBody>
          <a:bodyPr/>
          <a:lstStyle/>
          <a:p>
            <a:endParaRPr lang="en-US" dirty="0"/>
          </a:p>
        </p:txBody>
      </p:sp>
      <p:pic>
        <p:nvPicPr>
          <p:cNvPr id="10"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604" y="1363825"/>
            <a:ext cx="2205626" cy="22056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031" y="1346081"/>
            <a:ext cx="2223370" cy="222337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7265" y="3851216"/>
            <a:ext cx="2223370" cy="222337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3222" y="3822657"/>
            <a:ext cx="2223655" cy="222365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684" y="1357948"/>
            <a:ext cx="2223370" cy="2223370"/>
          </a:xfrm>
          <a:prstGeom prst="rect">
            <a:avLst/>
          </a:prstGeom>
        </p:spPr>
      </p:pic>
    </p:spTree>
    <p:extLst>
      <p:ext uri="{BB962C8B-B14F-4D97-AF65-F5344CB8AC3E}">
        <p14:creationId xmlns:p14="http://schemas.microsoft.com/office/powerpoint/2010/main" val="36014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Land: produce more with less inputs and with less impact</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5</a:t>
            </a:fld>
            <a:endParaRPr lang="en-US" dirty="0"/>
          </a:p>
        </p:txBody>
      </p:sp>
      <p:sp>
        <p:nvSpPr>
          <p:cNvPr id="8" name="Text Placeholder 7"/>
          <p:cNvSpPr>
            <a:spLocks noGrp="1"/>
          </p:cNvSpPr>
          <p:nvPr>
            <p:ph type="body" sz="quarter" idx="13"/>
          </p:nvPr>
        </p:nvSpPr>
        <p:spPr/>
        <p:txBody>
          <a:bodyPr/>
          <a:lstStyle/>
          <a:p>
            <a:endParaRPr lang="en-US" dirty="0"/>
          </a:p>
        </p:txBody>
      </p:sp>
      <p:sp>
        <p:nvSpPr>
          <p:cNvPr id="9" name="Text Placeholder 8"/>
          <p:cNvSpPr>
            <a:spLocks noGrp="1"/>
          </p:cNvSpPr>
          <p:nvPr>
            <p:ph type="body" sz="quarter" idx="14"/>
          </p:nvPr>
        </p:nvSpPr>
        <p:spPr/>
        <p:txBody>
          <a:bodyPr/>
          <a:lstStyle/>
          <a:p>
            <a:endParaRPr lang="en-US" dirty="0"/>
          </a:p>
        </p:txBody>
      </p:sp>
      <p:pic>
        <p:nvPicPr>
          <p:cNvPr id="10"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004" y="1575595"/>
            <a:ext cx="2205626" cy="22056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04" y="4039452"/>
            <a:ext cx="2223370" cy="222337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464" y="1380382"/>
            <a:ext cx="2223370" cy="222337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200" y="4006092"/>
            <a:ext cx="2223655" cy="222365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1335" y="2607684"/>
            <a:ext cx="2223370" cy="2223370"/>
          </a:xfrm>
          <a:prstGeom prst="rect">
            <a:avLst/>
          </a:prstGeom>
        </p:spPr>
      </p:pic>
    </p:spTree>
    <p:extLst>
      <p:ext uri="{BB962C8B-B14F-4D97-AF65-F5344CB8AC3E}">
        <p14:creationId xmlns:p14="http://schemas.microsoft.com/office/powerpoint/2010/main" val="1943136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8" name="Content Placeholder 7"/>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r>
              <a:rPr lang="en-US" smtClean="0"/>
              <a:t>13 October 2017</a:t>
            </a:r>
            <a:endParaRPr lang="en-US"/>
          </a:p>
        </p:txBody>
      </p:sp>
      <p:sp>
        <p:nvSpPr>
          <p:cNvPr id="4" name="Footer Placeholder 3"/>
          <p:cNvSpPr>
            <a:spLocks noGrp="1"/>
          </p:cNvSpPr>
          <p:nvPr>
            <p:ph type="ftr" sz="quarter" idx="11"/>
          </p:nvPr>
        </p:nvSpPr>
        <p:spPr/>
        <p:txBody>
          <a:bodyPr/>
          <a:lstStyle/>
          <a:p>
            <a:r>
              <a:rPr lang="en-US" smtClean="0"/>
              <a:t>palazzo@iiasa.ac.at  Impact Worlds Conference 2017</a:t>
            </a:r>
            <a:endParaRPr lang="en-US"/>
          </a:p>
        </p:txBody>
      </p:sp>
      <p:sp>
        <p:nvSpPr>
          <p:cNvPr id="5" name="Slide Number Placeholder 4"/>
          <p:cNvSpPr>
            <a:spLocks noGrp="1"/>
          </p:cNvSpPr>
          <p:nvPr>
            <p:ph type="sldNum" sz="quarter" idx="12"/>
          </p:nvPr>
        </p:nvSpPr>
        <p:spPr/>
        <p:txBody>
          <a:bodyPr/>
          <a:lstStyle/>
          <a:p>
            <a:fld id="{D96CBE72-BFB2-4DCD-AE6F-74C058E3833F}" type="slidenum">
              <a:rPr lang="en-US" smtClean="0"/>
              <a:t>6</a:t>
            </a:fld>
            <a:endParaRPr lang="en-US"/>
          </a:p>
        </p:txBody>
      </p:sp>
    </p:spTree>
    <p:extLst>
      <p:ext uri="{BB962C8B-B14F-4D97-AF65-F5344CB8AC3E}">
        <p14:creationId xmlns:p14="http://schemas.microsoft.com/office/powerpoint/2010/main" val="374784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Framework</a:t>
            </a:r>
            <a:endParaRPr lang="en-US" dirty="0"/>
          </a:p>
        </p:txBody>
      </p:sp>
      <p:sp>
        <p:nvSpPr>
          <p:cNvPr id="4" name="Date Placeholder 3"/>
          <p:cNvSpPr>
            <a:spLocks noGrp="1"/>
          </p:cNvSpPr>
          <p:nvPr>
            <p:ph type="dt" sz="half" idx="10"/>
          </p:nvPr>
        </p:nvSpPr>
        <p:spPr/>
        <p:txBody>
          <a:bodyPr/>
          <a:lstStyle/>
          <a:p>
            <a:r>
              <a:rPr lang="en-US" smtClean="0"/>
              <a:t>13 October 2017</a:t>
            </a:r>
            <a:endParaRPr lang="en-US" dirty="0"/>
          </a:p>
        </p:txBody>
      </p:sp>
      <p:sp>
        <p:nvSpPr>
          <p:cNvPr id="5" name="Footer Placeholder 4"/>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7</a:t>
            </a:fld>
            <a:endParaRPr lang="en-US" dirty="0"/>
          </a:p>
        </p:txBody>
      </p:sp>
      <p:sp>
        <p:nvSpPr>
          <p:cNvPr id="11" name="Rectangle 10"/>
          <p:cNvSpPr/>
          <p:nvPr/>
        </p:nvSpPr>
        <p:spPr>
          <a:xfrm>
            <a:off x="7383998" y="2864809"/>
            <a:ext cx="1371405" cy="38486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601354" y="2453556"/>
            <a:ext cx="1371405" cy="38486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2863887" y="1248955"/>
            <a:ext cx="5404158" cy="1064526"/>
          </a:xfrm>
          <a:prstGeom prst="rect">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2585408" y="5182652"/>
            <a:ext cx="4142586" cy="1069740"/>
          </a:xfrm>
          <a:prstGeom prst="rect">
            <a:avLst/>
          </a:prstGeom>
          <a:solidFill>
            <a:schemeClr val="accent6">
              <a:lumMod val="60000"/>
              <a:lumOff val="40000"/>
            </a:schemeClr>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2562567" y="2842161"/>
            <a:ext cx="1939876" cy="20385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p:nvSpPr>
        <p:spPr>
          <a:xfrm>
            <a:off x="4910068" y="2868138"/>
            <a:ext cx="1876513" cy="1638969"/>
          </a:xfrm>
          <a:prstGeom prst="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60771" y="2535948"/>
            <a:ext cx="1239559" cy="3416320"/>
          </a:xfrm>
          <a:prstGeom prst="rect">
            <a:avLst/>
          </a:prstGeom>
          <a:noFill/>
        </p:spPr>
        <p:txBody>
          <a:bodyPr wrap="square" rtlCol="0">
            <a:spAutoFit/>
          </a:bodyPr>
          <a:lstStyle/>
          <a:p>
            <a:r>
              <a:rPr lang="en-US" dirty="0" smtClean="0">
                <a:solidFill>
                  <a:schemeClr val="bg1"/>
                </a:solidFill>
              </a:rPr>
              <a:t>General Circulation models:</a:t>
            </a:r>
          </a:p>
          <a:p>
            <a:r>
              <a:rPr lang="en-US" dirty="0" smtClean="0">
                <a:solidFill>
                  <a:schemeClr val="bg1"/>
                </a:solidFill>
              </a:rPr>
              <a:t>HADGEM</a:t>
            </a:r>
          </a:p>
          <a:p>
            <a:r>
              <a:rPr lang="en-US" dirty="0" smtClean="0">
                <a:solidFill>
                  <a:schemeClr val="bg1"/>
                </a:solidFill>
              </a:rPr>
              <a:t>ISPSL</a:t>
            </a:r>
          </a:p>
          <a:p>
            <a:r>
              <a:rPr lang="en-US" dirty="0" smtClean="0">
                <a:solidFill>
                  <a:schemeClr val="bg1"/>
                </a:solidFill>
              </a:rPr>
              <a:t>RCP 8.5</a:t>
            </a:r>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Temp.,</a:t>
            </a:r>
          </a:p>
          <a:p>
            <a:r>
              <a:rPr lang="en-US" dirty="0" smtClean="0">
                <a:solidFill>
                  <a:schemeClr val="bg1"/>
                </a:solidFill>
              </a:rPr>
              <a:t>Radiative Forcing,</a:t>
            </a:r>
          </a:p>
          <a:p>
            <a:r>
              <a:rPr lang="en-US" dirty="0" err="1" smtClean="0">
                <a:solidFill>
                  <a:schemeClr val="bg1"/>
                </a:solidFill>
              </a:rPr>
              <a:t>Precip</a:t>
            </a:r>
            <a:r>
              <a:rPr lang="en-US" dirty="0" smtClean="0">
                <a:solidFill>
                  <a:schemeClr val="bg1"/>
                </a:solidFill>
              </a:rPr>
              <a:t>.</a:t>
            </a:r>
          </a:p>
        </p:txBody>
      </p:sp>
      <p:sp>
        <p:nvSpPr>
          <p:cNvPr id="20" name="TextBox 19"/>
          <p:cNvSpPr txBox="1"/>
          <p:nvPr/>
        </p:nvSpPr>
        <p:spPr>
          <a:xfrm>
            <a:off x="2613675" y="5205952"/>
            <a:ext cx="3852012" cy="1046440"/>
          </a:xfrm>
          <a:prstGeom prst="rect">
            <a:avLst/>
          </a:prstGeom>
          <a:noFill/>
        </p:spPr>
        <p:txBody>
          <a:bodyPr wrap="square" rtlCol="0">
            <a:spAutoFit/>
          </a:bodyPr>
          <a:lstStyle/>
          <a:p>
            <a:r>
              <a:rPr lang="en-US" dirty="0" smtClean="0">
                <a:solidFill>
                  <a:schemeClr val="bg1"/>
                </a:solidFill>
              </a:rPr>
              <a:t>Biophysical crop model: EPIC </a:t>
            </a:r>
          </a:p>
          <a:p>
            <a:endParaRPr lang="en-US" sz="800" dirty="0">
              <a:solidFill>
                <a:schemeClr val="bg1"/>
              </a:solidFill>
            </a:endParaRPr>
          </a:p>
          <a:p>
            <a:r>
              <a:rPr lang="en-US" dirty="0" smtClean="0">
                <a:solidFill>
                  <a:schemeClr val="bg1"/>
                </a:solidFill>
              </a:rPr>
              <a:t>Crop yields and input requirements for crop production systems </a:t>
            </a:r>
            <a:endParaRPr lang="en-US" dirty="0">
              <a:solidFill>
                <a:schemeClr val="bg1"/>
              </a:solidFill>
            </a:endParaRPr>
          </a:p>
        </p:txBody>
      </p:sp>
      <p:sp>
        <p:nvSpPr>
          <p:cNvPr id="22" name="TextBox 21"/>
          <p:cNvSpPr txBox="1"/>
          <p:nvPr/>
        </p:nvSpPr>
        <p:spPr>
          <a:xfrm>
            <a:off x="2884358" y="1311731"/>
            <a:ext cx="5271092" cy="923330"/>
          </a:xfrm>
          <a:prstGeom prst="rect">
            <a:avLst/>
          </a:prstGeom>
          <a:noFill/>
        </p:spPr>
        <p:txBody>
          <a:bodyPr wrap="square" rtlCol="0">
            <a:spAutoFit/>
          </a:bodyPr>
          <a:lstStyle/>
          <a:p>
            <a:r>
              <a:rPr lang="en-US" dirty="0" smtClean="0">
                <a:solidFill>
                  <a:schemeClr val="bg1"/>
                </a:solidFill>
              </a:rPr>
              <a:t>Shared Socioeconomic Pathways:</a:t>
            </a:r>
          </a:p>
          <a:p>
            <a:r>
              <a:rPr lang="en-US" dirty="0" smtClean="0">
                <a:solidFill>
                  <a:schemeClr val="bg1"/>
                </a:solidFill>
              </a:rPr>
              <a:t>GDP, population, consumer preferences, </a:t>
            </a:r>
            <a:r>
              <a:rPr lang="en-US" dirty="0" err="1" smtClean="0">
                <a:solidFill>
                  <a:schemeClr val="bg1"/>
                </a:solidFill>
              </a:rPr>
              <a:t>irr</a:t>
            </a:r>
            <a:r>
              <a:rPr lang="en-US" dirty="0" smtClean="0">
                <a:solidFill>
                  <a:schemeClr val="bg1"/>
                </a:solidFill>
              </a:rPr>
              <a:t>. efficiency, tech. progress for crops and livestock</a:t>
            </a:r>
            <a:endParaRPr lang="en-US" dirty="0">
              <a:solidFill>
                <a:schemeClr val="bg1"/>
              </a:solidFill>
            </a:endParaRPr>
          </a:p>
        </p:txBody>
      </p:sp>
      <p:sp>
        <p:nvSpPr>
          <p:cNvPr id="25" name="Down Arrow 24"/>
          <p:cNvSpPr/>
          <p:nvPr/>
        </p:nvSpPr>
        <p:spPr>
          <a:xfrm rot="16200000">
            <a:off x="2112845" y="3096522"/>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p:cNvSpPr/>
          <p:nvPr/>
        </p:nvSpPr>
        <p:spPr>
          <a:xfrm>
            <a:off x="3433325" y="2344425"/>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Down Arrow 23"/>
          <p:cNvSpPr/>
          <p:nvPr/>
        </p:nvSpPr>
        <p:spPr>
          <a:xfrm>
            <a:off x="5745137" y="2364751"/>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Down Arrow 25"/>
          <p:cNvSpPr/>
          <p:nvPr/>
        </p:nvSpPr>
        <p:spPr>
          <a:xfrm>
            <a:off x="7665431" y="2344425"/>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Down Arrow 26"/>
          <p:cNvSpPr/>
          <p:nvPr/>
        </p:nvSpPr>
        <p:spPr>
          <a:xfrm rot="16200000">
            <a:off x="2113237" y="5511976"/>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Down Arrow 27"/>
          <p:cNvSpPr/>
          <p:nvPr/>
        </p:nvSpPr>
        <p:spPr>
          <a:xfrm rot="16200000">
            <a:off x="6887464" y="5482306"/>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p:cNvSpPr txBox="1"/>
          <p:nvPr/>
        </p:nvSpPr>
        <p:spPr>
          <a:xfrm>
            <a:off x="2552521" y="2861496"/>
            <a:ext cx="1980538" cy="1877437"/>
          </a:xfrm>
          <a:prstGeom prst="rect">
            <a:avLst/>
          </a:prstGeom>
          <a:noFill/>
        </p:spPr>
        <p:txBody>
          <a:bodyPr wrap="square" rtlCol="0">
            <a:spAutoFit/>
          </a:bodyPr>
          <a:lstStyle/>
          <a:p>
            <a:r>
              <a:rPr lang="en-US" dirty="0" smtClean="0">
                <a:solidFill>
                  <a:schemeClr val="bg1"/>
                </a:solidFill>
              </a:rPr>
              <a:t>Global hydrological model: </a:t>
            </a:r>
          </a:p>
          <a:p>
            <a:r>
              <a:rPr lang="en-US" dirty="0" err="1" smtClean="0">
                <a:solidFill>
                  <a:schemeClr val="bg1"/>
                </a:solidFill>
              </a:rPr>
              <a:t>LPJmL</a:t>
            </a:r>
            <a:endParaRPr lang="en-US" dirty="0" smtClean="0">
              <a:solidFill>
                <a:schemeClr val="bg1"/>
              </a:solidFill>
            </a:endParaRPr>
          </a:p>
          <a:p>
            <a:endParaRPr lang="en-US" sz="800" dirty="0" smtClean="0">
              <a:solidFill>
                <a:schemeClr val="bg1"/>
              </a:solidFill>
            </a:endParaRPr>
          </a:p>
          <a:p>
            <a:r>
              <a:rPr lang="en-US" dirty="0" smtClean="0">
                <a:solidFill>
                  <a:schemeClr val="bg1"/>
                </a:solidFill>
              </a:rPr>
              <a:t>Runoff and environmental flows requirement</a:t>
            </a:r>
            <a:endParaRPr lang="en-US" dirty="0">
              <a:solidFill>
                <a:schemeClr val="bg1"/>
              </a:solidFill>
            </a:endParaRPr>
          </a:p>
        </p:txBody>
      </p:sp>
      <p:sp>
        <p:nvSpPr>
          <p:cNvPr id="32" name="TextBox 31"/>
          <p:cNvSpPr txBox="1"/>
          <p:nvPr/>
        </p:nvSpPr>
        <p:spPr>
          <a:xfrm>
            <a:off x="4982065" y="2955010"/>
            <a:ext cx="1706035" cy="1477328"/>
          </a:xfrm>
          <a:prstGeom prst="rect">
            <a:avLst/>
          </a:prstGeom>
          <a:noFill/>
        </p:spPr>
        <p:txBody>
          <a:bodyPr wrap="square" rtlCol="0">
            <a:spAutoFit/>
          </a:bodyPr>
          <a:lstStyle/>
          <a:p>
            <a:r>
              <a:rPr lang="en-US" dirty="0" smtClean="0">
                <a:solidFill>
                  <a:schemeClr val="bg1"/>
                </a:solidFill>
              </a:rPr>
              <a:t>Water demand for industry and households: </a:t>
            </a:r>
          </a:p>
          <a:p>
            <a:r>
              <a:rPr lang="en-US" dirty="0" err="1" smtClean="0">
                <a:solidFill>
                  <a:schemeClr val="bg1"/>
                </a:solidFill>
              </a:rPr>
              <a:t>WaterGAP</a:t>
            </a:r>
            <a:endParaRPr lang="en-US" dirty="0" smtClean="0">
              <a:solidFill>
                <a:schemeClr val="bg1"/>
              </a:solidFill>
            </a:endParaRPr>
          </a:p>
          <a:p>
            <a:r>
              <a:rPr lang="en-US" dirty="0" smtClean="0">
                <a:solidFill>
                  <a:schemeClr val="bg1"/>
                </a:solidFill>
              </a:rPr>
              <a:t>PCR-GLOBWB</a:t>
            </a:r>
            <a:endParaRPr lang="en-US" dirty="0">
              <a:solidFill>
                <a:schemeClr val="bg1"/>
              </a:solidFill>
            </a:endParaRPr>
          </a:p>
        </p:txBody>
      </p:sp>
      <p:sp>
        <p:nvSpPr>
          <p:cNvPr id="33" name="Down Arrow 32"/>
          <p:cNvSpPr/>
          <p:nvPr/>
        </p:nvSpPr>
        <p:spPr>
          <a:xfrm rot="16200000">
            <a:off x="6184803" y="3976913"/>
            <a:ext cx="987662" cy="137586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 name="Straight Connector 34"/>
          <p:cNvCxnSpPr/>
          <p:nvPr/>
        </p:nvCxnSpPr>
        <p:spPr>
          <a:xfrm>
            <a:off x="4579737" y="3706361"/>
            <a:ext cx="252455" cy="0"/>
          </a:xfrm>
          <a:prstGeom prst="line">
            <a:avLst/>
          </a:prstGeom>
          <a:ln w="57150">
            <a:solidFill>
              <a:schemeClr val="accent1"/>
            </a:solidFill>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7349137" y="3039821"/>
            <a:ext cx="1406266" cy="2862322"/>
          </a:xfrm>
          <a:prstGeom prst="rect">
            <a:avLst/>
          </a:prstGeom>
          <a:noFill/>
        </p:spPr>
        <p:txBody>
          <a:bodyPr wrap="square" rtlCol="0">
            <a:spAutoFit/>
          </a:bodyPr>
          <a:lstStyle/>
          <a:p>
            <a:r>
              <a:rPr lang="en-US" dirty="0" smtClean="0">
                <a:solidFill>
                  <a:schemeClr val="bg1"/>
                </a:solidFill>
              </a:rPr>
              <a:t>Partial Equilibrium Model:</a:t>
            </a:r>
          </a:p>
          <a:p>
            <a:endParaRPr lang="en-US" dirty="0">
              <a:solidFill>
                <a:schemeClr val="bg1"/>
              </a:solidFill>
            </a:endParaRPr>
          </a:p>
          <a:p>
            <a:r>
              <a:rPr lang="en-US" dirty="0" smtClean="0">
                <a:solidFill>
                  <a:schemeClr val="bg1"/>
                </a:solidFill>
              </a:rPr>
              <a:t>GLOBIOM </a:t>
            </a:r>
          </a:p>
          <a:p>
            <a:endParaRPr lang="en-US" dirty="0">
              <a:solidFill>
                <a:schemeClr val="bg1"/>
              </a:solidFill>
            </a:endParaRPr>
          </a:p>
          <a:p>
            <a:r>
              <a:rPr lang="en-US" dirty="0" smtClean="0">
                <a:solidFill>
                  <a:schemeClr val="bg1"/>
                </a:solidFill>
              </a:rPr>
              <a:t>Crop area, production, bilateral trade, prices  </a:t>
            </a:r>
            <a:endParaRPr lang="en-US" dirty="0">
              <a:solidFill>
                <a:schemeClr val="bg1"/>
              </a:solidFill>
            </a:endParaRPr>
          </a:p>
        </p:txBody>
      </p:sp>
      <p:sp>
        <p:nvSpPr>
          <p:cNvPr id="37" name="TextBox 36"/>
          <p:cNvSpPr txBox="1"/>
          <p:nvPr/>
        </p:nvSpPr>
        <p:spPr>
          <a:xfrm>
            <a:off x="6031740" y="4374469"/>
            <a:ext cx="1128992" cy="584775"/>
          </a:xfrm>
          <a:prstGeom prst="rect">
            <a:avLst/>
          </a:prstGeom>
          <a:noFill/>
        </p:spPr>
        <p:txBody>
          <a:bodyPr wrap="square" rtlCol="0">
            <a:spAutoFit/>
          </a:bodyPr>
          <a:lstStyle/>
          <a:p>
            <a:r>
              <a:rPr lang="en-US" sz="1600" dirty="0" smtClean="0">
                <a:solidFill>
                  <a:schemeClr val="bg1"/>
                </a:solidFill>
              </a:rPr>
              <a:t>Net wat. avail</a:t>
            </a:r>
            <a:endParaRPr lang="en-US" sz="1600" dirty="0">
              <a:solidFill>
                <a:schemeClr val="bg1"/>
              </a:solidFill>
            </a:endParaRPr>
          </a:p>
        </p:txBody>
      </p:sp>
    </p:spTree>
    <p:extLst>
      <p:ext uri="{BB962C8B-B14F-4D97-AF65-F5344CB8AC3E}">
        <p14:creationId xmlns:p14="http://schemas.microsoft.com/office/powerpoint/2010/main" val="4144760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Biosphere Management Model (GLOBIOM</a:t>
            </a:r>
            <a:r>
              <a:rPr lang="en-US" dirty="0" smtClean="0"/>
              <a:t>)</a:t>
            </a:r>
            <a:endParaRPr lang="en-US" dirty="0"/>
          </a:p>
        </p:txBody>
      </p:sp>
      <p:sp>
        <p:nvSpPr>
          <p:cNvPr id="3" name="Content Placeholder 2"/>
          <p:cNvSpPr>
            <a:spLocks noGrp="1"/>
          </p:cNvSpPr>
          <p:nvPr>
            <p:ph idx="1"/>
          </p:nvPr>
        </p:nvSpPr>
        <p:spPr>
          <a:xfrm>
            <a:off x="440642" y="1904334"/>
            <a:ext cx="7886700" cy="4351338"/>
          </a:xfrm>
        </p:spPr>
        <p:txBody>
          <a:bodyPr>
            <a:normAutofit fontScale="77500" lnSpcReduction="20000"/>
          </a:bodyPr>
          <a:lstStyle/>
          <a:p>
            <a:r>
              <a:rPr lang="en-US" dirty="0"/>
              <a:t>Global scale model based detailed spatial resolution (&gt;200k cells)</a:t>
            </a:r>
          </a:p>
          <a:p>
            <a:r>
              <a:rPr lang="en-US" dirty="0"/>
              <a:t>Partial equilibrium</a:t>
            </a:r>
          </a:p>
          <a:p>
            <a:pPr lvl="1"/>
            <a:r>
              <a:rPr lang="en-US" dirty="0"/>
              <a:t>Agricultural, wood and bioenergy markets</a:t>
            </a:r>
          </a:p>
          <a:p>
            <a:pPr lvl="1"/>
            <a:r>
              <a:rPr lang="en-US" dirty="0"/>
              <a:t>30 world regions </a:t>
            </a:r>
          </a:p>
          <a:p>
            <a:pPr lvl="1"/>
            <a:r>
              <a:rPr lang="en-US" dirty="0"/>
              <a:t>Bilateral trade flows based on spatial equilibrium approach</a:t>
            </a:r>
          </a:p>
          <a:p>
            <a:r>
              <a:rPr lang="en-US" dirty="0"/>
              <a:t>Bottom-up approach</a:t>
            </a:r>
          </a:p>
          <a:p>
            <a:pPr lvl="1"/>
            <a:r>
              <a:rPr lang="en-US" dirty="0"/>
              <a:t>Explicit description of production technologies a la Leontief</a:t>
            </a:r>
          </a:p>
          <a:p>
            <a:pPr lvl="1"/>
            <a:r>
              <a:rPr lang="en-US" dirty="0"/>
              <a:t>Technologies specified by production system and grid cell</a:t>
            </a:r>
          </a:p>
          <a:p>
            <a:r>
              <a:rPr lang="en-US" dirty="0"/>
              <a:t>Linear programming approach</a:t>
            </a:r>
          </a:p>
          <a:p>
            <a:pPr lvl="1"/>
            <a:r>
              <a:rPr lang="en-US" dirty="0"/>
              <a:t>Maximization of consumer + producer (incl. trade costs) surplus</a:t>
            </a:r>
          </a:p>
          <a:p>
            <a:pPr lvl="1"/>
            <a:r>
              <a:rPr lang="en-US" dirty="0"/>
              <a:t>Non linear expansion costs</a:t>
            </a:r>
          </a:p>
          <a:p>
            <a:pPr lvl="1"/>
            <a:r>
              <a:rPr lang="en-US" dirty="0"/>
              <a:t>Optimization constraints</a:t>
            </a:r>
          </a:p>
          <a:p>
            <a:r>
              <a:rPr lang="en-US" dirty="0"/>
              <a:t>Base year: 2000</a:t>
            </a:r>
          </a:p>
          <a:p>
            <a:r>
              <a:rPr lang="en-US" dirty="0"/>
              <a:t>Time step: 10 </a:t>
            </a:r>
            <a:r>
              <a:rPr lang="en-US" dirty="0" smtClean="0"/>
              <a:t>years </a:t>
            </a:r>
          </a:p>
          <a:p>
            <a:r>
              <a:rPr lang="en-US" dirty="0"/>
              <a:t>T</a:t>
            </a:r>
            <a:r>
              <a:rPr lang="en-US" dirty="0" smtClean="0"/>
              <a:t>ime </a:t>
            </a:r>
            <a:r>
              <a:rPr lang="en-US" dirty="0"/>
              <a:t>horizon: </a:t>
            </a:r>
            <a:r>
              <a:rPr lang="en-US" dirty="0" smtClean="0"/>
              <a:t>2030/2050, </a:t>
            </a:r>
            <a:r>
              <a:rPr lang="en-US" dirty="0"/>
              <a:t>but also 2100</a:t>
            </a:r>
          </a:p>
          <a:p>
            <a:endParaRPr lang="en-US" dirty="0"/>
          </a:p>
        </p:txBody>
      </p:sp>
      <p:pic>
        <p:nvPicPr>
          <p:cNvPr id="4" name="Picture 3"/>
          <p:cNvPicPr>
            <a:picLocks noChangeAspect="1"/>
          </p:cNvPicPr>
          <p:nvPr/>
        </p:nvPicPr>
        <p:blipFill>
          <a:blip r:embed="rId2"/>
          <a:stretch>
            <a:fillRect/>
          </a:stretch>
        </p:blipFill>
        <p:spPr>
          <a:xfrm>
            <a:off x="7269864" y="2267191"/>
            <a:ext cx="1617762" cy="1599167"/>
          </a:xfrm>
          <a:prstGeom prst="rect">
            <a:avLst/>
          </a:prstGeom>
        </p:spPr>
      </p:pic>
      <p:sp>
        <p:nvSpPr>
          <p:cNvPr id="5" name="Date Placeholder 4"/>
          <p:cNvSpPr>
            <a:spLocks noGrp="1"/>
          </p:cNvSpPr>
          <p:nvPr>
            <p:ph type="dt" sz="half" idx="10"/>
          </p:nvPr>
        </p:nvSpPr>
        <p:spPr/>
        <p:txBody>
          <a:bodyPr/>
          <a:lstStyle/>
          <a:p>
            <a:r>
              <a:rPr lang="en-US" smtClean="0"/>
              <a:t>13 October 2017</a:t>
            </a:r>
            <a:endParaRPr lang="en-US" dirty="0"/>
          </a:p>
        </p:txBody>
      </p:sp>
      <p:sp>
        <p:nvSpPr>
          <p:cNvPr id="6" name="Footer Placeholder 5"/>
          <p:cNvSpPr>
            <a:spLocks noGrp="1"/>
          </p:cNvSpPr>
          <p:nvPr>
            <p:ph type="ftr" sz="quarter" idx="11"/>
          </p:nvPr>
        </p:nvSpPr>
        <p:spPr/>
        <p:txBody>
          <a:bodyPr/>
          <a:lstStyle/>
          <a:p>
            <a:r>
              <a:rPr lang="en-US" smtClean="0"/>
              <a:t>palazzo@iiasa.ac.at</a:t>
            </a:r>
          </a:p>
          <a:p>
            <a:r>
              <a:rPr lang="en-US" smtClean="0"/>
              <a:t> Impact Worlds Conference 2017</a:t>
            </a:r>
            <a:endParaRPr lang="en-US" dirty="0"/>
          </a:p>
        </p:txBody>
      </p:sp>
      <p:sp>
        <p:nvSpPr>
          <p:cNvPr id="7" name="Slide Number Placeholder 6"/>
          <p:cNvSpPr>
            <a:spLocks noGrp="1"/>
          </p:cNvSpPr>
          <p:nvPr>
            <p:ph type="sldNum" sz="quarter" idx="12"/>
          </p:nvPr>
        </p:nvSpPr>
        <p:spPr/>
        <p:txBody>
          <a:bodyPr/>
          <a:lstStyle/>
          <a:p>
            <a:fld id="{D96CBE72-BFB2-4DCD-AE6F-74C058E3833F}" type="slidenum">
              <a:rPr lang="en-US" smtClean="0"/>
              <a:t>8</a:t>
            </a:fld>
            <a:endParaRPr lang="en-US" dirty="0"/>
          </a:p>
        </p:txBody>
      </p:sp>
    </p:spTree>
    <p:extLst>
      <p:ext uri="{BB962C8B-B14F-4D97-AF65-F5344CB8AC3E}">
        <p14:creationId xmlns:p14="http://schemas.microsoft.com/office/powerpoint/2010/main" val="4097140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quawatersystems.co.uk/images/interface/banner-water.gif"/>
          <p:cNvPicPr>
            <a:picLocks noChangeAspect="1" noChangeArrowheads="1"/>
          </p:cNvPicPr>
          <p:nvPr/>
        </p:nvPicPr>
        <p:blipFill rotWithShape="1">
          <a:blip r:embed="rId2">
            <a:extLst>
              <a:ext uri="{28A0092B-C50C-407E-A947-70E740481C1C}">
                <a14:useLocalDpi xmlns:a14="http://schemas.microsoft.com/office/drawing/2010/main" val="0"/>
              </a:ext>
            </a:extLst>
          </a:blip>
          <a:srcRect l="937" r="212" b="36601"/>
          <a:stretch/>
        </p:blipFill>
        <p:spPr bwMode="auto">
          <a:xfrm>
            <a:off x="644979" y="5414786"/>
            <a:ext cx="6897168" cy="1449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470"/>
          <a:stretch/>
        </p:blipFill>
        <p:spPr bwMode="auto">
          <a:xfrm>
            <a:off x="179512" y="5282747"/>
            <a:ext cx="7434643" cy="171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755" b="24803"/>
          <a:stretch/>
        </p:blipFill>
        <p:spPr bwMode="auto">
          <a:xfrm>
            <a:off x="170839" y="3715204"/>
            <a:ext cx="7434643" cy="156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412" b="47392"/>
          <a:stretch/>
        </p:blipFill>
        <p:spPr bwMode="auto">
          <a:xfrm>
            <a:off x="198325" y="2000551"/>
            <a:ext cx="7434643" cy="169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304"/>
          <a:stretch/>
        </p:blipFill>
        <p:spPr bwMode="auto">
          <a:xfrm>
            <a:off x="187524" y="9026"/>
            <a:ext cx="7434643" cy="137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405" b="70148"/>
          <a:stretch/>
        </p:blipFill>
        <p:spPr bwMode="auto">
          <a:xfrm>
            <a:off x="191325" y="1310078"/>
            <a:ext cx="7434643" cy="79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tretch>
            <a:fillRect/>
          </a:stretch>
        </p:blipFill>
        <p:spPr>
          <a:xfrm>
            <a:off x="7605482" y="585134"/>
            <a:ext cx="1617762" cy="1599167"/>
          </a:xfrm>
          <a:prstGeom prst="rect">
            <a:avLst/>
          </a:prstGeom>
        </p:spPr>
      </p:pic>
      <p:sp>
        <p:nvSpPr>
          <p:cNvPr id="2" name="Teardrop 1"/>
          <p:cNvSpPr/>
          <p:nvPr/>
        </p:nvSpPr>
        <p:spPr>
          <a:xfrm rot="18999515">
            <a:off x="7599971" y="5419986"/>
            <a:ext cx="1464010" cy="1381613"/>
          </a:xfrm>
          <a:prstGeom prst="teardrop">
            <a:avLst>
              <a:gd name="adj" fmla="val 105161"/>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wrap="square" rtlCol="0" anchor="ctr"/>
          <a:lstStyle/>
          <a:p>
            <a:pPr algn="ctr"/>
            <a:endParaRPr lang="en-US" dirty="0">
              <a:ln>
                <a:solidFill>
                  <a:schemeClr val="accent1">
                    <a:lumMod val="50000"/>
                  </a:schemeClr>
                </a:solidFill>
              </a:ln>
              <a:solidFill>
                <a:schemeClr val="tx1"/>
              </a:solidFill>
            </a:endParaRPr>
          </a:p>
        </p:txBody>
      </p:sp>
      <p:sp>
        <p:nvSpPr>
          <p:cNvPr id="3" name="TextBox 2"/>
          <p:cNvSpPr txBox="1"/>
          <p:nvPr/>
        </p:nvSpPr>
        <p:spPr>
          <a:xfrm>
            <a:off x="7479221" y="5624240"/>
            <a:ext cx="1705510" cy="1338828"/>
          </a:xfrm>
          <a:prstGeom prst="rect">
            <a:avLst/>
          </a:prstGeom>
          <a:noFill/>
        </p:spPr>
        <p:txBody>
          <a:bodyPr wrap="square" rtlCol="0">
            <a:spAutoFit/>
          </a:bodyPr>
          <a:lstStyle/>
          <a:p>
            <a:pPr algn="ctr"/>
            <a:r>
              <a:rPr lang="en-US" sz="900" b="1" dirty="0" smtClean="0">
                <a:latin typeface="Arial" panose="020B0604020202020204" pitchFamily="34" charset="0"/>
                <a:cs typeface="Arial" panose="020B0604020202020204" pitchFamily="34" charset="0"/>
              </a:rPr>
              <a:t> Water available for Agriculture </a:t>
            </a:r>
          </a:p>
          <a:p>
            <a:pPr algn="ctr"/>
            <a:r>
              <a:rPr lang="en-US" sz="900" dirty="0" smtClean="0">
                <a:latin typeface="Arial" panose="020B0604020202020204" pitchFamily="34" charset="0"/>
                <a:cs typeface="Arial" panose="020B0604020202020204" pitchFamily="34" charset="0"/>
              </a:rPr>
              <a:t>Share supplied by groundwater </a:t>
            </a:r>
          </a:p>
          <a:p>
            <a:pPr algn="ctr"/>
            <a:endParaRPr lang="en-US" sz="900" dirty="0" smtClean="0">
              <a:latin typeface="Arial" panose="020B0604020202020204" pitchFamily="34" charset="0"/>
              <a:cs typeface="Arial" panose="020B0604020202020204" pitchFamily="34" charset="0"/>
            </a:endParaRPr>
          </a:p>
          <a:p>
            <a:pPr algn="ctr"/>
            <a:r>
              <a:rPr lang="en-US" sz="900" dirty="0" smtClean="0">
                <a:latin typeface="Arial" panose="020B0604020202020204" pitchFamily="34" charset="0"/>
                <a:cs typeface="Arial" panose="020B0604020202020204" pitchFamily="34" charset="0"/>
              </a:rPr>
              <a:t>Share supplied by </a:t>
            </a:r>
          </a:p>
          <a:p>
            <a:pPr algn="ctr"/>
            <a:r>
              <a:rPr lang="en-US" sz="900" dirty="0">
                <a:latin typeface="Arial" panose="020B0604020202020204" pitchFamily="34" charset="0"/>
                <a:cs typeface="Arial" panose="020B0604020202020204" pitchFamily="34" charset="0"/>
              </a:rPr>
              <a:t>s</a:t>
            </a:r>
            <a:r>
              <a:rPr lang="en-US" sz="900" dirty="0" smtClean="0">
                <a:latin typeface="Arial" panose="020B0604020202020204" pitchFamily="34" charset="0"/>
                <a:cs typeface="Arial" panose="020B0604020202020204" pitchFamily="34" charset="0"/>
              </a:rPr>
              <a:t>urface water</a:t>
            </a:r>
          </a:p>
          <a:p>
            <a:endParaRPr lang="en-US" dirty="0"/>
          </a:p>
        </p:txBody>
      </p:sp>
      <p:sp>
        <p:nvSpPr>
          <p:cNvPr id="11" name="Teardrop 10"/>
          <p:cNvSpPr/>
          <p:nvPr/>
        </p:nvSpPr>
        <p:spPr>
          <a:xfrm rot="18999515">
            <a:off x="7662898" y="2361075"/>
            <a:ext cx="1464010" cy="1381613"/>
          </a:xfrm>
          <a:prstGeom prst="teardrop">
            <a:avLst>
              <a:gd name="adj" fmla="val 105161"/>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wrap="square" rtlCol="0" anchor="ctr"/>
          <a:lstStyle/>
          <a:p>
            <a:pPr algn="ctr"/>
            <a:endParaRPr lang="en-US" dirty="0">
              <a:ln>
                <a:solidFill>
                  <a:schemeClr val="accent1">
                    <a:lumMod val="50000"/>
                  </a:schemeClr>
                </a:solidFill>
              </a:ln>
              <a:solidFill>
                <a:schemeClr val="tx1"/>
              </a:solidFill>
            </a:endParaRPr>
          </a:p>
        </p:txBody>
      </p:sp>
      <p:sp>
        <p:nvSpPr>
          <p:cNvPr id="12" name="TextBox 11"/>
          <p:cNvSpPr txBox="1"/>
          <p:nvPr/>
        </p:nvSpPr>
        <p:spPr>
          <a:xfrm>
            <a:off x="7542147" y="2627926"/>
            <a:ext cx="1705510" cy="1338828"/>
          </a:xfrm>
          <a:prstGeom prst="rect">
            <a:avLst/>
          </a:prstGeom>
          <a:noFill/>
        </p:spPr>
        <p:txBody>
          <a:bodyPr wrap="square" rtlCol="0">
            <a:spAutoFit/>
          </a:bodyPr>
          <a:lstStyle/>
          <a:p>
            <a:pPr algn="ctr"/>
            <a:r>
              <a:rPr lang="en-US" sz="900" b="1" dirty="0" smtClean="0">
                <a:latin typeface="Arial" panose="020B0604020202020204" pitchFamily="34" charset="0"/>
                <a:cs typeface="Arial" panose="020B0604020202020204" pitchFamily="34" charset="0"/>
              </a:rPr>
              <a:t> Water demand by for Agriculture </a:t>
            </a:r>
          </a:p>
          <a:p>
            <a:pPr algn="ctr"/>
            <a:r>
              <a:rPr lang="en-US" sz="900" dirty="0" smtClean="0">
                <a:latin typeface="Arial" panose="020B0604020202020204" pitchFamily="34" charset="0"/>
                <a:cs typeface="Arial" panose="020B0604020202020204" pitchFamily="34" charset="0"/>
              </a:rPr>
              <a:t>Monthly water demand for crops by EPIC </a:t>
            </a:r>
          </a:p>
          <a:p>
            <a:pPr algn="ctr"/>
            <a:endParaRPr lang="en-US" sz="900" dirty="0" smtClean="0">
              <a:latin typeface="Arial" panose="020B0604020202020204" pitchFamily="34" charset="0"/>
              <a:cs typeface="Arial" panose="020B0604020202020204" pitchFamily="34" charset="0"/>
            </a:endParaRPr>
          </a:p>
          <a:p>
            <a:pPr algn="ctr"/>
            <a:r>
              <a:rPr lang="en-US" sz="900" dirty="0" smtClean="0">
                <a:latin typeface="Arial" panose="020B0604020202020204" pitchFamily="34" charset="0"/>
                <a:cs typeface="Arial" panose="020B0604020202020204" pitchFamily="34" charset="0"/>
              </a:rPr>
              <a:t>Irrigated/rainfed </a:t>
            </a:r>
          </a:p>
          <a:p>
            <a:pPr algn="ctr"/>
            <a:r>
              <a:rPr lang="en-US" sz="900" dirty="0" smtClean="0">
                <a:latin typeface="Arial" panose="020B0604020202020204" pitchFamily="34" charset="0"/>
                <a:cs typeface="Arial" panose="020B0604020202020204" pitchFamily="34" charset="0"/>
              </a:rPr>
              <a:t>crop yields</a:t>
            </a:r>
          </a:p>
          <a:p>
            <a:endParaRPr lang="en-US" dirty="0"/>
          </a:p>
        </p:txBody>
      </p:sp>
    </p:spTree>
    <p:extLst>
      <p:ext uri="{BB962C8B-B14F-4D97-AF65-F5344CB8AC3E}">
        <p14:creationId xmlns:p14="http://schemas.microsoft.com/office/powerpoint/2010/main" val="4134624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33864</TotalTime>
  <Words>1842</Words>
  <Application>Microsoft Office PowerPoint</Application>
  <PresentationFormat>On-screen Show (4:3)</PresentationFormat>
  <Paragraphs>276</Paragraphs>
  <Slides>34</Slides>
  <Notes>2</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Wingdings</vt:lpstr>
      <vt:lpstr>Wingdings 3</vt:lpstr>
      <vt:lpstr>Office Theme</vt:lpstr>
      <vt:lpstr>Hotspots in land and water resource uses on the way toward achieving the Sustainable Development Goals</vt:lpstr>
      <vt:lpstr>Introduction and Motivation</vt:lpstr>
      <vt:lpstr>Approaches to examining the SDG linkages and trade-offs </vt:lpstr>
      <vt:lpstr>Water: Good to the last drop and used to the last drop</vt:lpstr>
      <vt:lpstr>Land: produce more with less inputs and with less impact</vt:lpstr>
      <vt:lpstr>Methods</vt:lpstr>
      <vt:lpstr>Conceptual Framework</vt:lpstr>
      <vt:lpstr>Global Biosphere Management Model (GLOBIOM)</vt:lpstr>
      <vt:lpstr>PowerPoint Presentation</vt:lpstr>
      <vt:lpstr>Representing irrigation as a crop production system </vt:lpstr>
      <vt:lpstr>Representing biophysical and economic scarcity</vt:lpstr>
      <vt:lpstr>Representing temporal characteristic of water </vt:lpstr>
      <vt:lpstr>Why do we care about the monthly time step?</vt:lpstr>
      <vt:lpstr>Share of irrigated area/total cropland area (yr 2000): IFPRI SPAM data</vt:lpstr>
      <vt:lpstr>Ag (irrigated) production unlimited by water demand from other sectors</vt:lpstr>
      <vt:lpstr>Water demand from other sectors (domestic, industry) is growing and in some cases exceeds the surface water available </vt:lpstr>
      <vt:lpstr>Share of other sector demands exceeding monthly availability in 2050 (SSP1)</vt:lpstr>
      <vt:lpstr>Share of other sector demands exceeding monthly availability in 2050 (SSP3)</vt:lpstr>
      <vt:lpstr>Water demand for irrigation may follow similar global patterns, however water is local</vt:lpstr>
      <vt:lpstr>Water Exploitation Index: highlighting where ag exceeds environmental flow requirements </vt:lpstr>
      <vt:lpstr>Water Exploitation Index: highlighting where ag exceeds environmental flow requirements </vt:lpstr>
      <vt:lpstr>Water Exploitation Index: highlighting where ag exceeds environmental flow requirements </vt:lpstr>
      <vt:lpstr>Ag (irrigated) production limited to residual water after domestic and industry but no EFR</vt:lpstr>
      <vt:lpstr>Ag (irrigated) production limited to water left after domestic and industry but no EFR</vt:lpstr>
      <vt:lpstr>Ag (irrigated) production limited to water left after domestic and industry but no EFR</vt:lpstr>
      <vt:lpstr>Ag (irrigated) production limited to water left after domestic and industry but no EFR</vt:lpstr>
      <vt:lpstr>Ag (irrigated) production limited to water left after domestic and industry but no EFR</vt:lpstr>
      <vt:lpstr>Ag (irrigated) production limited to water left after domestic and industry but no EFR</vt:lpstr>
      <vt:lpstr>Ag (irrigated) production limited to water left after domestic and industry but no EFR</vt:lpstr>
      <vt:lpstr>Ag (irrigated) production limited by water demand from all other sectors and protection of the EFRs:  Food Security </vt:lpstr>
      <vt:lpstr>Irrigation and environmental flows: trade as a mitigation option </vt:lpstr>
      <vt:lpstr>Conclusions</vt:lpstr>
      <vt:lpstr>Thank you!</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CALLEN Jessica</dc:creator>
  <cp:lastModifiedBy>ERD1</cp:lastModifiedBy>
  <cp:revision>139</cp:revision>
  <dcterms:created xsi:type="dcterms:W3CDTF">2016-07-15T09:26:45Z</dcterms:created>
  <dcterms:modified xsi:type="dcterms:W3CDTF">2017-10-16T16:11:57Z</dcterms:modified>
</cp:coreProperties>
</file>