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5"/>
    <p:sldMasterId id="2147483665" r:id="rId6"/>
  </p:sldMasterIdLst>
  <p:notesMasterIdLst>
    <p:notesMasterId r:id="rId13"/>
  </p:notesMasterIdLst>
  <p:sldIdLst>
    <p:sldId id="262" r:id="rId7"/>
    <p:sldId id="331" r:id="rId8"/>
    <p:sldId id="333" r:id="rId9"/>
    <p:sldId id="324" r:id="rId10"/>
    <p:sldId id="286" r:id="rId11"/>
    <p:sldId id="328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87" autoAdjust="0"/>
  </p:normalViewPr>
  <p:slideViewPr>
    <p:cSldViewPr>
      <p:cViewPr varScale="1">
        <p:scale>
          <a:sx n="92" d="100"/>
          <a:sy n="92" d="100"/>
        </p:scale>
        <p:origin x="562" y="77"/>
      </p:cViewPr>
      <p:guideLst>
        <p:guide orient="horz" pos="622"/>
        <p:guide pos="2608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AF700-900C-4C3D-9829-CD3778904C9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C4D9-01BC-4E55-B070-7788EA18B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62"/>
            <a:ext cx="9144000" cy="51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4" y="1439466"/>
            <a:ext cx="6630987" cy="1102519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2914650"/>
            <a:ext cx="6627812" cy="131445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4887517"/>
            <a:ext cx="1582738" cy="240506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341710"/>
            <a:ext cx="1998663" cy="425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41710"/>
            <a:ext cx="5846762" cy="42529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62"/>
            <a:ext cx="9144000" cy="51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4" y="1439466"/>
            <a:ext cx="6630987" cy="1102519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2914650"/>
            <a:ext cx="6627812" cy="131445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4887517"/>
            <a:ext cx="1582738" cy="2405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200151"/>
            <a:ext cx="392271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6" y="1200151"/>
            <a:ext cx="39227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341710"/>
            <a:ext cx="1998663" cy="4252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41710"/>
            <a:ext cx="5846762" cy="425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sz="quarter" idx="10"/>
          </p:nvPr>
        </p:nvSpPr>
        <p:spPr>
          <a:xfrm>
            <a:off x="755651" y="1059656"/>
            <a:ext cx="3888357" cy="3510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9" name="Espace réservé du contenu 17"/>
          <p:cNvSpPr>
            <a:spLocks noGrp="1"/>
          </p:cNvSpPr>
          <p:nvPr>
            <p:ph sz="quarter" idx="11"/>
          </p:nvPr>
        </p:nvSpPr>
        <p:spPr>
          <a:xfrm>
            <a:off x="4860033" y="1059489"/>
            <a:ext cx="3888805" cy="35104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2"/>
          </p:nvPr>
        </p:nvSpPr>
        <p:spPr>
          <a:xfrm>
            <a:off x="6804248" y="4856421"/>
            <a:ext cx="1872208" cy="257425"/>
          </a:xfrm>
          <a:prstGeom prst="rect">
            <a:avLst/>
          </a:prstGeom>
        </p:spPr>
        <p:txBody>
          <a:bodyPr/>
          <a:lstStyle/>
          <a:p>
            <a:fld id="{AF24401E-775A-4528-B76E-A5BB8E10C59E}" type="datetime1">
              <a:rPr lang="fr-FR" smtClean="0">
                <a:solidFill>
                  <a:srgbClr val="1F497D">
                    <a:lumMod val="50000"/>
                  </a:srgbClr>
                </a:solidFill>
              </a:rPr>
              <a:t>30/07/2018</a:t>
            </a:fld>
            <a:endParaRPr lang="fr-F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/>
              <a:t>, date</a:t>
            </a:r>
            <a:endParaRPr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6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200151"/>
            <a:ext cx="3922712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6" y="1200151"/>
            <a:ext cx="392271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73"/>
            <a:ext cx="9144000" cy="51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41710"/>
            <a:ext cx="7997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00151"/>
            <a:ext cx="799782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4887517"/>
            <a:ext cx="2895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9" y="4887517"/>
            <a:ext cx="2166937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82"/>
            <a:ext cx="9144000" cy="51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4887517"/>
            <a:ext cx="2895600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9" y="4887517"/>
            <a:ext cx="2166937" cy="24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41710"/>
            <a:ext cx="7997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00151"/>
            <a:ext cx="799782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emf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100" b="1" dirty="0"/>
              <a:t>Generating high-resolution national crop distribution maps: Combining statistics, gridded data and surveys using an optimization approach</a:t>
            </a:r>
            <a:endParaRPr lang="en-GB" sz="2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2914650"/>
            <a:ext cx="6627812" cy="521196"/>
          </a:xfrm>
        </p:spPr>
        <p:txBody>
          <a:bodyPr/>
          <a:lstStyle/>
          <a:p>
            <a:r>
              <a:rPr lang="en-US" sz="1400" dirty="0"/>
              <a:t>30</a:t>
            </a:r>
            <a:r>
              <a:rPr lang="en-US" sz="1400" baseline="30000" dirty="0"/>
              <a:t>th</a:t>
            </a:r>
            <a:r>
              <a:rPr lang="en-US" sz="1400" dirty="0"/>
              <a:t> International Conference of Agricultural Economists (ICAE), 1</a:t>
            </a:r>
            <a:r>
              <a:rPr lang="en-US" sz="1400" baseline="30000" dirty="0"/>
              <a:t>st</a:t>
            </a:r>
            <a:r>
              <a:rPr lang="en-US" sz="1400" dirty="0"/>
              <a:t> August, 2018, Vancouver, British Columbia, </a:t>
            </a:r>
            <a:r>
              <a:rPr lang="en-US" sz="1400" dirty="0" smtClean="0"/>
              <a:t>Canada</a:t>
            </a:r>
            <a:endParaRPr lang="en-GB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43808" y="343853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Michiel van Dijk </a:t>
            </a:r>
            <a:r>
              <a:rPr lang="en-GB" sz="1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in cooperation with Liangzhi You, Aline </a:t>
            </a:r>
            <a:r>
              <a:rPr lang="en-GB" sz="16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Mosnier</a:t>
            </a:r>
            <a:r>
              <a:rPr lang="en-GB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Petr </a:t>
            </a:r>
            <a:r>
              <a:rPr lang="en-GB" sz="16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Havlik</a:t>
            </a:r>
            <a:r>
              <a:rPr lang="en-GB" sz="1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and Amanda Palazzo)</a:t>
            </a:r>
          </a:p>
        </p:txBody>
      </p:sp>
    </p:spTree>
    <p:extLst>
      <p:ext uri="{BB962C8B-B14F-4D97-AF65-F5344CB8AC3E}">
        <p14:creationId xmlns:p14="http://schemas.microsoft.com/office/powerpoint/2010/main" val="5039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1197" y="204787"/>
            <a:ext cx="3008313" cy="871538"/>
          </a:xfrm>
        </p:spPr>
        <p:txBody>
          <a:bodyPr/>
          <a:lstStyle/>
          <a:p>
            <a:r>
              <a:rPr lang="en-GB" sz="2400" dirty="0" smtClean="0"/>
              <a:t>Problem</a:t>
            </a: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55526"/>
            <a:ext cx="4952687" cy="371565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178695" cy="487311"/>
          </a:xfrm>
        </p:spPr>
        <p:txBody>
          <a:bodyPr/>
          <a:lstStyle/>
          <a:p>
            <a:r>
              <a:rPr lang="en-US" sz="1800" dirty="0" smtClean="0"/>
              <a:t>Where are crops grown?</a:t>
            </a:r>
            <a:endParaRPr lang="en-GB" sz="1100" dirty="0"/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421197" y="3147814"/>
            <a:ext cx="3008313" cy="48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GB" sz="2400" kern="0" dirty="0" smtClean="0"/>
              <a:t>Aim</a:t>
            </a:r>
            <a:endParaRPr lang="en-GB" sz="2400" kern="0" dirty="0"/>
          </a:p>
        </p:txBody>
      </p:sp>
      <p:sp>
        <p:nvSpPr>
          <p:cNvPr id="7" name="Text Placeholder 8"/>
          <p:cNvSpPr txBox="1">
            <a:spLocks/>
          </p:cNvSpPr>
          <p:nvPr/>
        </p:nvSpPr>
        <p:spPr bwMode="auto">
          <a:xfrm>
            <a:off x="421197" y="3635128"/>
            <a:ext cx="3322711" cy="99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Develop detailed high-resolution (1x1 km) crop distribution maps for country and regional studies</a:t>
            </a:r>
            <a:endParaRPr lang="en-GB" sz="1100" kern="0" dirty="0"/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421197" y="1275606"/>
            <a:ext cx="30083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GB" sz="2400" kern="0" dirty="0" smtClean="0"/>
              <a:t>Background</a:t>
            </a:r>
            <a:endParaRPr lang="en-GB" sz="2400" kern="0" dirty="0"/>
          </a:p>
        </p:txBody>
      </p:sp>
      <p:sp>
        <p:nvSpPr>
          <p:cNvPr id="13" name="Text Placeholder 8"/>
          <p:cNvSpPr txBox="1">
            <a:spLocks/>
          </p:cNvSpPr>
          <p:nvPr/>
        </p:nvSpPr>
        <p:spPr bwMode="auto">
          <a:xfrm>
            <a:off x="421197" y="2147146"/>
            <a:ext cx="3322711" cy="99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Builds on the Spatial Allocation Model (SPAM) </a:t>
            </a:r>
            <a:r>
              <a:rPr lang="en-US" kern="0" dirty="0" smtClean="0"/>
              <a:t>(You and Wood 2006; You et al. 2009; You et al. 2014)</a:t>
            </a:r>
            <a:r>
              <a:rPr lang="en-US" sz="1800" kern="0" dirty="0" smtClean="0"/>
              <a:t> 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26402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6" grpId="0"/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660232" y="3317665"/>
            <a:ext cx="2492990" cy="1702357"/>
            <a:chOff x="6683465" y="3262431"/>
            <a:chExt cx="2492990" cy="170235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12077" y="3653542"/>
              <a:ext cx="1747652" cy="131124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6683465" y="3262431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Crop distribution maps</a:t>
              </a:r>
              <a:endParaRPr lang="en-GB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2930" y="569105"/>
            <a:ext cx="3183657" cy="4476777"/>
            <a:chOff x="162930" y="569105"/>
            <a:chExt cx="3183657" cy="4476777"/>
          </a:xfrm>
        </p:grpSpPr>
        <p:grpSp>
          <p:nvGrpSpPr>
            <p:cNvPr id="88" name="Group 87"/>
            <p:cNvGrpSpPr/>
            <p:nvPr/>
          </p:nvGrpSpPr>
          <p:grpSpPr>
            <a:xfrm>
              <a:off x="186142" y="894981"/>
              <a:ext cx="3137232" cy="1314344"/>
              <a:chOff x="443422" y="507205"/>
              <a:chExt cx="3137232" cy="131434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278" y="716354"/>
                <a:ext cx="1575960" cy="1105195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43422" y="507205"/>
                <a:ext cx="31372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/>
                  <a:t>National crops statistics</a:t>
                </a:r>
                <a:endParaRPr lang="en-GB" sz="1200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62930" y="2183678"/>
              <a:ext cx="3183657" cy="1451157"/>
              <a:chOff x="286947" y="1765159"/>
              <a:chExt cx="3367699" cy="1701622"/>
            </a:xfrm>
          </p:grpSpPr>
          <p:grpSp>
            <p:nvGrpSpPr>
              <p:cNvPr id="60" name="Group 59"/>
              <p:cNvGrpSpPr>
                <a:grpSpLocks noChangeAspect="1"/>
              </p:cNvGrpSpPr>
              <p:nvPr/>
            </p:nvGrpSpPr>
            <p:grpSpPr>
              <a:xfrm>
                <a:off x="962834" y="2085093"/>
                <a:ext cx="1960155" cy="1381688"/>
                <a:chOff x="3638383" y="596182"/>
                <a:chExt cx="3453178" cy="2434102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63155" y="1453233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63155" y="2310284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38383" y="1453233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38383" y="596182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38383" y="2310284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87927" y="596182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87927" y="1453233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63155" y="596182"/>
                  <a:ext cx="1003634" cy="720000"/>
                </a:xfrm>
                <a:prstGeom prst="rect">
                  <a:avLst/>
                </a:prstGeom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87927" y="2310284"/>
                  <a:ext cx="1003634" cy="720000"/>
                </a:xfrm>
                <a:prstGeom prst="rect">
                  <a:avLst/>
                </a:prstGeom>
              </p:spPr>
            </p:pic>
          </p:grpSp>
          <p:sp>
            <p:nvSpPr>
              <p:cNvPr id="64" name="TextBox 63"/>
              <p:cNvSpPr txBox="1"/>
              <p:nvPr/>
            </p:nvSpPr>
            <p:spPr>
              <a:xfrm>
                <a:off x="286947" y="1765159"/>
                <a:ext cx="3367699" cy="32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/>
                  <a:t>Sub-national crops statistics</a:t>
                </a:r>
                <a:endParaRPr lang="en-GB" sz="1200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11424" y="3651870"/>
              <a:ext cx="2886668" cy="1394012"/>
              <a:chOff x="437427" y="3570776"/>
              <a:chExt cx="2886668" cy="1394012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140" y="3863381"/>
                <a:ext cx="1919266" cy="1101407"/>
              </a:xfrm>
              <a:prstGeom prst="rect">
                <a:avLst/>
              </a:prstGeom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437427" y="3570776"/>
                <a:ext cx="2886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/>
                  <a:t>Spatially</a:t>
                </a:r>
                <a:r>
                  <a:rPr lang="en-GB" sz="1400" dirty="0" smtClean="0"/>
                  <a:t> explicit data</a:t>
                </a:r>
                <a:endParaRPr lang="en-GB" sz="14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864453" y="569105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Crop statistics</a:t>
              </a:r>
              <a:endParaRPr lang="en-GB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51236" y="569105"/>
            <a:ext cx="1863340" cy="1619275"/>
            <a:chOff x="4579315" y="86309"/>
            <a:chExt cx="1863340" cy="161927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79315" y="399504"/>
              <a:ext cx="1863340" cy="13060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4589270" y="86309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Crop cover map</a:t>
              </a:r>
              <a:endParaRPr lang="en-GB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707144" y="575058"/>
            <a:ext cx="2222510" cy="1650052"/>
            <a:chOff x="6912087" y="55532"/>
            <a:chExt cx="2222510" cy="1650052"/>
          </a:xfrm>
        </p:grpSpPr>
        <p:grpSp>
          <p:nvGrpSpPr>
            <p:cNvPr id="62" name="Group 61"/>
            <p:cNvGrpSpPr/>
            <p:nvPr/>
          </p:nvGrpSpPr>
          <p:grpSpPr>
            <a:xfrm>
              <a:off x="6912087" y="625584"/>
              <a:ext cx="2222510" cy="1080000"/>
              <a:chOff x="452401" y="3038835"/>
              <a:chExt cx="2222510" cy="1080000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452401" y="3038835"/>
                <a:ext cx="1825636" cy="1080000"/>
                <a:chOff x="2771953" y="2809397"/>
                <a:chExt cx="2434186" cy="1440000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71953" y="2809397"/>
                  <a:ext cx="1440000" cy="144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6972" y="2809397"/>
                  <a:ext cx="1440000" cy="144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isometricRightUp"/>
                  <a:lightRig rig="threePt" dir="t"/>
                </a:scene3d>
              </p:spPr>
            </p:pic>
            <p:pic>
              <p:nvPicPr>
                <p:cNvPr id="43" name="Picture 4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66139" y="2809397"/>
                  <a:ext cx="1440000" cy="1440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scene3d>
                  <a:camera prst="isometricRightUp"/>
                  <a:lightRig rig="threePt" dir="t"/>
                </a:scene3d>
              </p:spPr>
            </p:pic>
          </p:grpSp>
          <p:pic>
            <p:nvPicPr>
              <p:cNvPr id="61" name="Picture 60"/>
              <p:cNvPicPr>
                <a:picLocks/>
              </p:cNvPicPr>
              <p:nvPr/>
            </p:nvPicPr>
            <p:blipFill rotWithShape="1">
              <a:blip r:embed="rId18"/>
              <a:srcRect l="17668" r="20960"/>
              <a:stretch/>
            </p:blipFill>
            <p:spPr>
              <a:xfrm>
                <a:off x="1594911" y="3038835"/>
                <a:ext cx="1080000" cy="108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isometricRightUp"/>
                <a:lightRig rig="threePt" dir="t"/>
              </a:scene3d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7505594" y="5553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Priors</a:t>
              </a:r>
              <a:endParaRPr lang="en-GB" dirty="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617976" y="70514"/>
            <a:ext cx="2731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rPr>
              <a:t>Methodology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502262" y="2787774"/>
            <a:ext cx="2959487" cy="2194841"/>
            <a:chOff x="3502262" y="2356117"/>
            <a:chExt cx="2959487" cy="2194841"/>
          </a:xfrm>
        </p:grpSpPr>
        <p:sp>
          <p:nvSpPr>
            <p:cNvPr id="78" name="TextBox 77"/>
            <p:cNvSpPr txBox="1"/>
            <p:nvPr/>
          </p:nvSpPr>
          <p:spPr>
            <a:xfrm>
              <a:off x="3619349" y="2356117"/>
              <a:ext cx="2474050" cy="324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Spatial allocation model</a:t>
              </a:r>
              <a:endParaRPr lang="en-GB" dirty="0"/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502262" y="2752782"/>
              <a:ext cx="2959487" cy="17981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6" name="Straight Arrow Connector 5"/>
          <p:cNvCxnSpPr/>
          <p:nvPr/>
        </p:nvCxnSpPr>
        <p:spPr>
          <a:xfrm flipV="1">
            <a:off x="2843808" y="4083918"/>
            <a:ext cx="576064" cy="576064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49780" y="1603902"/>
            <a:ext cx="636425" cy="123361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95216" y="3579862"/>
            <a:ext cx="642316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99589" y="2115319"/>
            <a:ext cx="14635" cy="744463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643528" y="2408615"/>
            <a:ext cx="613455" cy="75726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643528" y="4360729"/>
            <a:ext cx="628206" cy="367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5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5" y="754599"/>
            <a:ext cx="5849604" cy="4388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Results: Location of maize in Zambia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95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Next steps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Add data on plantations from Open Street Map</a:t>
            </a:r>
          </a:p>
          <a:p>
            <a:r>
              <a:rPr lang="en-US" sz="2000" dirty="0" smtClean="0"/>
              <a:t>Use Bayesian statistical model to improve priors</a:t>
            </a:r>
          </a:p>
          <a:p>
            <a:r>
              <a:rPr lang="en-US" sz="2000" dirty="0" smtClean="0"/>
              <a:t>Validation of results using household survey data</a:t>
            </a:r>
          </a:p>
          <a:p>
            <a:r>
              <a:rPr lang="en-US" sz="2000" dirty="0" smtClean="0"/>
              <a:t>Apply the model to five Southern African countries</a:t>
            </a:r>
          </a:p>
          <a:p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6925" y="1179099"/>
            <a:ext cx="4224784" cy="31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43558"/>
            <a:ext cx="5765874" cy="360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0307 Presentation.potx" id="{1D484DD4-6E61-4293-8587-F57768845918}" vid="{35C4F227-60A4-497A-871B-F3C37269CD8D}"/>
    </a:ext>
  </a:ext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0307 Presentation.potx" id="{1D484DD4-6E61-4293-8587-F57768845918}" vid="{FA0CB5C2-7B3D-4F4B-B6A1-7C7D11F23D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573AA328C26438DB6E004EB89B0D4" ma:contentTypeVersion="4" ma:contentTypeDescription="Create a new document." ma:contentTypeScope="" ma:versionID="092eb6b2b805d3ea64078ffb92878ae0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5faeb373-5483-4d3d-b980-b0b2b7e777b9" targetNamespace="http://schemas.microsoft.com/office/2006/metadata/properties" ma:root="true" ma:fieldsID="77fddc9b7d47444f6f6cf3ff0a91c287" ns2:_="" ns3:_="" ns4:_="">
    <xsd:import namespace="0689c177-5e19-464b-8532-40aa8fde3a94"/>
    <xsd:import namespace="06814371-4dd9-40ea-9cc7-40b39613c6ae"/>
    <xsd:import namespace="5faeb373-5483-4d3d-b980-b0b2b7e777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eb373-5483-4d3d-b980-b0b2b7e7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T2EJA6NA5JU7-1903484182-50</_dlc_DocId>
    <_dlc_DocIdUrl xmlns="06814371-4dd9-40ea-9cc7-40b39613c6ae">
      <Url>https://iiasahub.sharepoint.com/sites/intranet/ercl/_layouts/15/DocIdRedir.aspx?ID=T2EJA6NA5JU7-1903484182-50</Url>
      <Description>T2EJA6NA5JU7-1903484182-50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B00C49A-3933-4598-B091-2668DC3B41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5faeb373-5483-4d3d-b980-b0b2b7e77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44BA2E-0010-44D5-8D4A-D070AA6AC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27D88B-741E-4A72-A8C0-F1B8A2120B1E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5faeb373-5483-4d3d-b980-b0b2b7e777b9"/>
    <ds:schemaRef ds:uri="06814371-4dd9-40ea-9cc7-40b39613c6ae"/>
    <ds:schemaRef ds:uri="http://schemas.openxmlformats.org/package/2006/metadata/core-properties"/>
    <ds:schemaRef ds:uri="http://purl.org/dc/terms/"/>
    <ds:schemaRef ds:uri="0689c177-5e19-464b-8532-40aa8fde3a94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7982DF6-BFA3-4D1E-87B3-8A2796B2CE9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20180307_IIASA_seminar</Template>
  <TotalTime>1785</TotalTime>
  <Words>168</Words>
  <Application>Microsoft Office PowerPoint</Application>
  <PresentationFormat>On-screen Show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iiasa-pptx-template-dark-&amp;-light</vt:lpstr>
      <vt:lpstr>iiasa-light-version</vt:lpstr>
      <vt:lpstr>Generating high-resolution national crop distribution maps: Combining statistics, gridded data and surveys using an optimization approach</vt:lpstr>
      <vt:lpstr>Problem</vt:lpstr>
      <vt:lpstr>PowerPoint Presentation</vt:lpstr>
      <vt:lpstr>Results: Location of maize in Zambia</vt:lpstr>
      <vt:lpstr>Next steps</vt:lpstr>
      <vt:lpstr>PowerPoint Presentation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high-resolution national crop distribution maps: Combining statistics, gridded data and surveys using an optimization approach</dc:title>
  <dc:creator>Dijk, Michiel van</dc:creator>
  <cp:lastModifiedBy>Dijk, Michiel van</cp:lastModifiedBy>
  <cp:revision>25</cp:revision>
  <dcterms:created xsi:type="dcterms:W3CDTF">2018-07-28T17:50:34Z</dcterms:created>
  <dcterms:modified xsi:type="dcterms:W3CDTF">2018-07-31T05:26:08Z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0x01010007D573AA328C26438DB6E004EB89B0D4</vt:lpwstr>
  </property>
  <property fmtid="{D5CDD505-2E9C-101B-9397-08002B2CF9AE}" pid="3" name="_dlc_DocIdItemGuid">
    <vt:lpwstr>9c7ecf40-c45b-4d04-88dd-5e3f41b2e370</vt:lpwstr>
  </property>
</Properties>
</file>