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  <p:sldMasterId id="2147483673" r:id="rId6"/>
  </p:sldMasterIdLst>
  <p:notesMasterIdLst>
    <p:notesMasterId r:id="rId31"/>
  </p:notesMasterIdLst>
  <p:handoutMasterIdLst>
    <p:handoutMasterId r:id="rId32"/>
  </p:handoutMasterIdLst>
  <p:sldIdLst>
    <p:sldId id="256" r:id="rId7"/>
    <p:sldId id="257" r:id="rId8"/>
    <p:sldId id="260" r:id="rId9"/>
    <p:sldId id="259" r:id="rId10"/>
    <p:sldId id="263" r:id="rId11"/>
    <p:sldId id="265" r:id="rId12"/>
    <p:sldId id="266" r:id="rId13"/>
    <p:sldId id="262" r:id="rId14"/>
    <p:sldId id="267" r:id="rId15"/>
    <p:sldId id="268" r:id="rId16"/>
    <p:sldId id="269" r:id="rId17"/>
    <p:sldId id="270" r:id="rId18"/>
    <p:sldId id="271" r:id="rId19"/>
    <p:sldId id="272" r:id="rId20"/>
    <p:sldId id="261" r:id="rId21"/>
    <p:sldId id="273" r:id="rId22"/>
    <p:sldId id="274" r:id="rId23"/>
    <p:sldId id="275" r:id="rId24"/>
    <p:sldId id="264" r:id="rId25"/>
    <p:sldId id="276" r:id="rId26"/>
    <p:sldId id="258" r:id="rId27"/>
    <p:sldId id="277" r:id="rId28"/>
    <p:sldId id="278" r:id="rId29"/>
    <p:sldId id="279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49"/>
    <a:srgbClr val="666666"/>
    <a:srgbClr val="2455A3"/>
    <a:srgbClr val="00579C"/>
    <a:srgbClr val="005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0" autoAdjust="0"/>
    <p:restoredTop sz="94752" autoAdjust="0"/>
  </p:normalViewPr>
  <p:slideViewPr>
    <p:cSldViewPr snapToGrid="0" snapToObjects="1">
      <p:cViewPr varScale="1">
        <p:scale>
          <a:sx n="88" d="100"/>
          <a:sy n="88" d="100"/>
        </p:scale>
        <p:origin x="147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4EA1-D6B4-7C47-AF7F-6ED365519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D56F-4014-E440-B414-1949875DC54A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034" y="2255548"/>
            <a:ext cx="7244334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034" y="3712464"/>
            <a:ext cx="6147054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91DA5-F748-7C46-A8CF-BEC739D86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14092-2DC0-9845-BE5A-9917A2C1E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396523"/>
            <a:ext cx="9144000" cy="14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8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9584" y="987426"/>
            <a:ext cx="5614415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178" y="2194560"/>
            <a:ext cx="2949178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126"/>
            <a:ext cx="824103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4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23777"/>
            <a:ext cx="1971675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4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034" y="2255548"/>
            <a:ext cx="7244334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2034" y="3712464"/>
            <a:ext cx="6147054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Questions.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91DA5-F748-7C46-A8CF-BEC739D86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14092-2DC0-9845-BE5A-9917A2C1E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396523"/>
            <a:ext cx="9144000" cy="14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20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0" y="5977289"/>
            <a:ext cx="2521819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00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rgbClr val="245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658179"/>
            <a:ext cx="7207758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3675064"/>
            <a:ext cx="6896862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061" y="63528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23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0" y="5977289"/>
            <a:ext cx="2521819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82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0" y="5948413"/>
            <a:ext cx="2521819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604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0" y="5919537"/>
            <a:ext cx="2521819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784319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908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0" y="5919537"/>
            <a:ext cx="2521819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1681163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82" y="1681163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2919985"/>
            <a:ext cx="7207758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3675064"/>
            <a:ext cx="6896862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4061" y="6352805"/>
            <a:ext cx="20574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073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03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784319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2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034" y="1681163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6582" y="1681163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4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3" y="1594884"/>
            <a:ext cx="7943389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594884"/>
            <a:ext cx="4181094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594884"/>
            <a:ext cx="4181094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573619"/>
            <a:ext cx="2756917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573619"/>
            <a:ext cx="2756917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596321"/>
            <a:ext cx="2756917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1482692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82" y="1482692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462432"/>
            <a:ext cx="4181094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462432"/>
            <a:ext cx="4181094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2532254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024" y="987426"/>
            <a:ext cx="521207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78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178" y="2194560"/>
            <a:ext cx="2949178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(null)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(null)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7717086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720639" y="3463"/>
            <a:ext cx="342336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7991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677041"/>
            <a:ext cx="7994142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6B47B6-B9DD-AB4F-BC1A-985CDC996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076"/>
          <a:stretch/>
        </p:blipFill>
        <p:spPr>
          <a:xfrm>
            <a:off x="8498557" y="229877"/>
            <a:ext cx="371295" cy="4523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061" y="63528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294169"/>
            <a:ext cx="6813221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4" r:id="rId13"/>
    <p:sldLayoutId id="214748368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7717086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720639" y="3463"/>
            <a:ext cx="342336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7991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5"/>
            <a:ext cx="79941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6B47B6-B9DD-AB4F-BC1A-985CDC996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076"/>
          <a:stretch/>
        </p:blipFill>
        <p:spPr>
          <a:xfrm>
            <a:off x="8498557" y="229877"/>
            <a:ext cx="371295" cy="45235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061" y="63528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08 Apr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5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emf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emf"/><Relationship Id="rId5" Type="http://schemas.openxmlformats.org/officeDocument/2006/relationships/image" Target="../media/image19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emf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emf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1.xml"/><Relationship Id="rId5" Type="http://schemas.openxmlformats.org/officeDocument/2006/relationships/slide" Target="slide15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3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4.x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emf"/><Relationship Id="rId7" Type="http://schemas.openxmlformats.org/officeDocument/2006/relationships/slide" Target="slide5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emf"/><Relationship Id="rId5" Type="http://schemas.openxmlformats.org/officeDocument/2006/relationships/slide" Target="slide8.xml"/><Relationship Id="rId4" Type="http://schemas.openxmlformats.org/officeDocument/2006/relationships/image" Target="../media/image11.emf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19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emf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B184C5-BA83-4541-BEA4-A4DB4AFC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034" y="1441342"/>
            <a:ext cx="7477120" cy="2068622"/>
          </a:xfrm>
        </p:spPr>
        <p:txBody>
          <a:bodyPr>
            <a:normAutofit/>
          </a:bodyPr>
          <a:lstStyle/>
          <a:p>
            <a:r>
              <a:rPr lang="en-US" b="1" dirty="0"/>
              <a:t>Carbon budgets based on new climate projections of the SSP scenarios and observations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3A771C5-F9C0-EA48-9322-8BAE62E23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033" y="3712464"/>
            <a:ext cx="7694095" cy="1029657"/>
          </a:xfrm>
        </p:spPr>
        <p:txBody>
          <a:bodyPr/>
          <a:lstStyle/>
          <a:p>
            <a:r>
              <a:rPr lang="en-US" b="1" dirty="0"/>
              <a:t>Yann Quilcaille</a:t>
            </a:r>
            <a:r>
              <a:rPr lang="en-US" dirty="0"/>
              <a:t>, Thomas Gasser, Philippe Ciais, Franck Lecocq, Michael Obersteiner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743E1C-9017-0043-87AB-9D5D2F09F393}"/>
              </a:ext>
            </a:extLst>
          </p:cNvPr>
          <p:cNvSpPr txBox="1">
            <a:spLocks/>
          </p:cNvSpPr>
          <p:nvPr/>
        </p:nvSpPr>
        <p:spPr>
          <a:xfrm>
            <a:off x="4571999" y="5396524"/>
            <a:ext cx="4384725" cy="1103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EGU, Vienna, 08 Apr 2019</a:t>
            </a:r>
          </a:p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Session CL3.03/BG1.24</a:t>
            </a:r>
            <a:endParaRPr lang="en-GB" sz="120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" y="5715192"/>
            <a:ext cx="765394" cy="10715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25110" y="833719"/>
            <a:ext cx="1079962" cy="412520"/>
            <a:chOff x="7124700" y="809450"/>
            <a:chExt cx="1079962" cy="412520"/>
          </a:xfrm>
        </p:grpSpPr>
        <p:sp>
          <p:nvSpPr>
            <p:cNvPr id="7" name="Rounded Rectangle 6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hlinkClick r:id="rId3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hlinkClick r:id="rId4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6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80" y="1167759"/>
            <a:ext cx="6687104" cy="51398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concentration of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10" name="Rounded Rectangle 9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hlinkClick r:id="rId3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hlinkClick r:id="rId4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hlinkClick r:id="rId5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66555" y="2126753"/>
            <a:ext cx="2315447" cy="3554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latin typeface="Gill Sans MT" panose="020B0502020104020203" pitchFamily="34" charset="0"/>
              </a:rPr>
              <a:t>No SSP </a:t>
            </a:r>
            <a:r>
              <a:rPr lang="en-US" sz="1600" dirty="0" smtClean="0">
                <a:latin typeface="Gill Sans MT" panose="020B0502020104020203" pitchFamily="34" charset="0"/>
              </a:rPr>
              <a:t>under 400ppm in 2100 (here</a:t>
            </a:r>
            <a:r>
              <a:rPr lang="en-US" sz="1600" dirty="0">
                <a:latin typeface="Gill Sans MT" panose="020B0502020104020203" pitchFamily="34" charset="0"/>
              </a:rPr>
              <a:t>, no </a:t>
            </a:r>
            <a:r>
              <a:rPr lang="en-US" sz="1600" dirty="0" smtClean="0">
                <a:latin typeface="Gill Sans MT" panose="020B0502020104020203" pitchFamily="34" charset="0"/>
              </a:rPr>
              <a:t>SSP-1.9!)</a:t>
            </a:r>
          </a:p>
          <a:p>
            <a:pPr algn="just"/>
            <a:endParaRPr lang="en-US" sz="1600" dirty="0">
              <a:latin typeface="Gill Sans MT" panose="020B0502020104020203" pitchFamily="34" charset="0"/>
            </a:endParaRPr>
          </a:p>
          <a:p>
            <a:pPr algn="just"/>
            <a:r>
              <a:rPr lang="en-US" sz="1600" dirty="0" smtClean="0">
                <a:latin typeface="Gill Sans MT" panose="020B0502020104020203" pitchFamily="34" charset="0"/>
              </a:rPr>
              <a:t>In SSP4 and SSP5, less differentiated pathways.</a:t>
            </a:r>
          </a:p>
          <a:p>
            <a:pPr algn="just"/>
            <a:endParaRPr lang="en-US" sz="1600" dirty="0" smtClean="0">
              <a:latin typeface="Gill Sans MT" panose="020B0502020104020203" pitchFamily="34" charset="0"/>
            </a:endParaRPr>
          </a:p>
          <a:p>
            <a:pPr algn="just"/>
            <a:r>
              <a:rPr lang="en-US" sz="1600" dirty="0" smtClean="0">
                <a:latin typeface="Gill Sans MT" panose="020B0502020104020203" pitchFamily="34" charset="0"/>
              </a:rPr>
              <a:t>To meet a given target of RF, compensating effects by non-CO</a:t>
            </a:r>
            <a:r>
              <a:rPr lang="en-US" sz="1600" baseline="-25000" dirty="0" smtClean="0">
                <a:latin typeface="Gill Sans MT" panose="020B0502020104020203" pitchFamily="34" charset="0"/>
              </a:rPr>
              <a:t>2</a:t>
            </a:r>
            <a:r>
              <a:rPr lang="en-US" sz="1600" dirty="0" smtClean="0">
                <a:latin typeface="Gill Sans MT" panose="020B0502020104020203" pitchFamily="34" charset="0"/>
              </a:rPr>
              <a:t> RF.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52293" y="3049563"/>
            <a:ext cx="484759" cy="321143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60499" y="3329991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observations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2002" y="6286649"/>
                <a:ext cx="21555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Gill Sans MT" panose="020B0502020104020203" pitchFamily="34" charset="0"/>
                  </a:rPr>
                  <a:t>Preindustrial [CO</a:t>
                </a:r>
                <a:r>
                  <a:rPr lang="en-US" sz="1200" baseline="-25000" dirty="0" smtClean="0">
                    <a:latin typeface="Gill Sans MT" panose="020B0502020104020203" pitchFamily="34" charset="0"/>
                  </a:rPr>
                  <a:t>2</a:t>
                </a:r>
                <a:r>
                  <a:rPr lang="en-US" sz="1200" dirty="0" smtClean="0">
                    <a:latin typeface="Gill Sans MT" panose="020B0502020104020203" pitchFamily="34" charset="0"/>
                  </a:rPr>
                  <a:t>]: 278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200" dirty="0" smtClean="0">
                    <a:latin typeface="Gill Sans MT" panose="020B0502020104020203" pitchFamily="34" charset="0"/>
                  </a:rPr>
                  <a:t>2ppm</a:t>
                </a:r>
              </a:p>
              <a:p>
                <a:r>
                  <a:rPr lang="en-US" sz="1200" dirty="0" smtClean="0">
                    <a:latin typeface="Gill Sans MT" panose="020B0502020104020203" pitchFamily="34" charset="0"/>
                  </a:rPr>
                  <a:t>(IPCC AR5 WG1 Ch2)</a:t>
                </a:r>
                <a:endParaRPr lang="en-US" sz="1200" dirty="0">
                  <a:latin typeface="Gill Sans MT" panose="020B0502020104020203" pitchFamily="34" charset="0"/>
                </a:endParaRPr>
              </a:p>
              <a:p>
                <a:endParaRPr lang="en-US" sz="12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02" y="6286649"/>
                <a:ext cx="215552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4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concentration of CH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grpSp>
        <p:nvGrpSpPr>
          <p:cNvPr id="8" name="Group 7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9" name="Rounded Rectangle 8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hlinkClick r:id="rId2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hlinkClick r:id="rId3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hlinkClick r:id="rId4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92467" y="2126753"/>
            <a:ext cx="2302413" cy="3554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>
                <a:latin typeface="Gill Sans MT" panose="020B0502020104020203" pitchFamily="34" charset="0"/>
              </a:rPr>
              <a:t>Strong reductions, even below 1500 ppb.</a:t>
            </a:r>
          </a:p>
          <a:p>
            <a:pPr algn="just"/>
            <a:endParaRPr lang="en-US" sz="1600" dirty="0">
              <a:latin typeface="Gill Sans MT" panose="020B0502020104020203" pitchFamily="34" charset="0"/>
            </a:endParaRPr>
          </a:p>
          <a:p>
            <a:pPr algn="just"/>
            <a:r>
              <a:rPr lang="en-US" sz="1600" dirty="0" smtClean="0">
                <a:latin typeface="Gill Sans MT" panose="020B0502020104020203" pitchFamily="34" charset="0"/>
              </a:rPr>
              <a:t>Compared to CO</a:t>
            </a:r>
            <a:r>
              <a:rPr lang="en-US" sz="1600" baseline="-25000" dirty="0" smtClean="0">
                <a:latin typeface="Gill Sans MT" panose="020B0502020104020203" pitchFamily="34" charset="0"/>
              </a:rPr>
              <a:t>2</a:t>
            </a:r>
            <a:r>
              <a:rPr lang="en-US" sz="1600" dirty="0" smtClean="0">
                <a:latin typeface="Gill Sans MT" panose="020B0502020104020203" pitchFamily="34" charset="0"/>
              </a:rPr>
              <a:t>, less differentiated pathways.</a:t>
            </a:r>
          </a:p>
          <a:p>
            <a:pPr algn="just"/>
            <a:endParaRPr lang="en-US" sz="1600" dirty="0" smtClean="0">
              <a:latin typeface="Gill Sans MT" panose="020B0502020104020203" pitchFamily="34" charset="0"/>
            </a:endParaRPr>
          </a:p>
          <a:p>
            <a:pPr algn="just"/>
            <a:r>
              <a:rPr lang="en-US" sz="1600" dirty="0" smtClean="0">
                <a:latin typeface="Gill Sans MT" panose="020B0502020104020203" pitchFamily="34" charset="0"/>
              </a:rPr>
              <a:t>To meet a given target of RF, trade-offs in-between non-CO</a:t>
            </a:r>
            <a:r>
              <a:rPr lang="en-US" sz="1600" baseline="-25000" dirty="0" smtClean="0">
                <a:latin typeface="Gill Sans MT" panose="020B0502020104020203" pitchFamily="34" charset="0"/>
              </a:rPr>
              <a:t>2</a:t>
            </a:r>
            <a:r>
              <a:rPr lang="en-US" sz="1600" dirty="0" smtClean="0">
                <a:latin typeface="Gill Sans MT" panose="020B0502020104020203" pitchFamily="34" charset="0"/>
              </a:rPr>
              <a:t> RFs (</a:t>
            </a:r>
            <a:r>
              <a:rPr lang="en-US" sz="1600" dirty="0" err="1" smtClean="0">
                <a:latin typeface="Gill Sans MT" panose="020B0502020104020203" pitchFamily="34" charset="0"/>
              </a:rPr>
              <a:t>eg</a:t>
            </a:r>
            <a:r>
              <a:rPr lang="en-US" sz="1600" dirty="0" smtClean="0">
                <a:latin typeface="Gill Sans MT" panose="020B0502020104020203" pitchFamily="34" charset="0"/>
              </a:rPr>
              <a:t> SSP4).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2002" y="6296174"/>
                <a:ext cx="22180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Gill Sans MT" panose="020B0502020104020203" pitchFamily="34" charset="0"/>
                  </a:rPr>
                  <a:t>Preindustrial [CH</a:t>
                </a:r>
                <a:r>
                  <a:rPr lang="en-US" sz="1200" baseline="-25000" dirty="0" smtClean="0">
                    <a:latin typeface="Gill Sans MT" panose="020B0502020104020203" pitchFamily="34" charset="0"/>
                  </a:rPr>
                  <a:t>4</a:t>
                </a:r>
                <a:r>
                  <a:rPr lang="en-US" sz="1200" dirty="0" smtClean="0">
                    <a:latin typeface="Gill Sans MT" panose="020B0502020104020203" pitchFamily="34" charset="0"/>
                  </a:rPr>
                  <a:t>]: 722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200" dirty="0" smtClean="0">
                    <a:latin typeface="Gill Sans MT" panose="020B0502020104020203" pitchFamily="34" charset="0"/>
                  </a:rPr>
                  <a:t>25ppb</a:t>
                </a:r>
              </a:p>
              <a:p>
                <a:r>
                  <a:rPr lang="en-US" sz="1200" dirty="0" smtClean="0">
                    <a:latin typeface="Gill Sans MT" panose="020B0502020104020203" pitchFamily="34" charset="0"/>
                  </a:rPr>
                  <a:t>(IPCC AR5 WG1 Ch2)</a:t>
                </a:r>
                <a:endParaRPr lang="en-US" sz="1200" dirty="0">
                  <a:latin typeface="Gill Sans MT" panose="020B0502020104020203" pitchFamily="34" charset="0"/>
                </a:endParaRPr>
              </a:p>
              <a:p>
                <a:endParaRPr lang="en-US" sz="12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02" y="6296174"/>
                <a:ext cx="2218043" cy="646331"/>
              </a:xfrm>
              <a:prstGeom prst="rect">
                <a:avLst/>
              </a:prstGeom>
              <a:blipFill>
                <a:blip r:embed="rId5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002" y="1168632"/>
            <a:ext cx="6683174" cy="51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concentration of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9" name="Rounded Rectangle 8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hlinkClick r:id="rId2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hlinkClick r:id="rId3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hlinkClick r:id="rId4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2002" y="6296174"/>
                <a:ext cx="22180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Gill Sans MT" panose="020B0502020104020203" pitchFamily="34" charset="0"/>
                  </a:rPr>
                  <a:t>Preindustrial [N</a:t>
                </a:r>
                <a:r>
                  <a:rPr lang="en-US" sz="1200" baseline="-25000" dirty="0" smtClean="0">
                    <a:latin typeface="Gill Sans MT" panose="020B0502020104020203" pitchFamily="34" charset="0"/>
                  </a:rPr>
                  <a:t>2</a:t>
                </a:r>
                <a:r>
                  <a:rPr lang="en-US" sz="1200" dirty="0" smtClean="0">
                    <a:latin typeface="Gill Sans MT" panose="020B0502020104020203" pitchFamily="34" charset="0"/>
                  </a:rPr>
                  <a:t>O]: 270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200" dirty="0" smtClean="0">
                    <a:latin typeface="Gill Sans MT" panose="020B0502020104020203" pitchFamily="34" charset="0"/>
                  </a:rPr>
                  <a:t>7ppm</a:t>
                </a:r>
              </a:p>
              <a:p>
                <a:r>
                  <a:rPr lang="en-US" sz="1200" dirty="0" smtClean="0">
                    <a:latin typeface="Gill Sans MT" panose="020B0502020104020203" pitchFamily="34" charset="0"/>
                  </a:rPr>
                  <a:t>(IPCC AR5 WG1 Ch2)</a:t>
                </a:r>
                <a:endParaRPr lang="en-US" sz="1200" dirty="0">
                  <a:latin typeface="Gill Sans MT" panose="020B0502020104020203" pitchFamily="34" charset="0"/>
                </a:endParaRPr>
              </a:p>
              <a:p>
                <a:endParaRPr lang="en-US" sz="12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02" y="6296174"/>
                <a:ext cx="2218043" cy="646331"/>
              </a:xfrm>
              <a:prstGeom prst="rect">
                <a:avLst/>
              </a:prstGeom>
              <a:blipFill>
                <a:blip r:embed="rId5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92467" y="2054835"/>
            <a:ext cx="2302413" cy="3554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>
                <a:latin typeface="Gill Sans MT" panose="020B0502020104020203" pitchFamily="34" charset="0"/>
              </a:rPr>
              <a:t>In 2100, N</a:t>
            </a:r>
            <a:r>
              <a:rPr lang="en-US" sz="1600" baseline="-25000" dirty="0" smtClean="0">
                <a:latin typeface="Gill Sans MT" panose="020B0502020104020203" pitchFamily="34" charset="0"/>
              </a:rPr>
              <a:t>2</a:t>
            </a:r>
            <a:r>
              <a:rPr lang="en-US" sz="1600" dirty="0" smtClean="0">
                <a:latin typeface="Gill Sans MT" panose="020B0502020104020203" pitchFamily="34" charset="0"/>
              </a:rPr>
              <a:t>O not lower than 340 ppm.</a:t>
            </a:r>
          </a:p>
          <a:p>
            <a:pPr algn="just"/>
            <a:endParaRPr lang="en-US" sz="1600" dirty="0">
              <a:latin typeface="Gill Sans MT" panose="020B0502020104020203" pitchFamily="34" charset="0"/>
            </a:endParaRPr>
          </a:p>
          <a:p>
            <a:pPr algn="just"/>
            <a:r>
              <a:rPr lang="en-US" sz="1600" dirty="0" smtClean="0">
                <a:latin typeface="Gill Sans MT" panose="020B0502020104020203" pitchFamily="34" charset="0"/>
              </a:rPr>
              <a:t>Compared to </a:t>
            </a:r>
            <a:r>
              <a:rPr lang="en-US" sz="1600" dirty="0">
                <a:latin typeface="Gill Sans MT" panose="020B0502020104020203" pitchFamily="34" charset="0"/>
              </a:rPr>
              <a:t>CO</a:t>
            </a:r>
            <a:r>
              <a:rPr lang="en-US" sz="1600" baseline="-25000" dirty="0">
                <a:latin typeface="Gill Sans MT" panose="020B0502020104020203" pitchFamily="34" charset="0"/>
              </a:rPr>
              <a:t>2 </a:t>
            </a:r>
            <a:r>
              <a:rPr lang="en-US" sz="1600" dirty="0" smtClean="0">
                <a:latin typeface="Gill Sans MT" panose="020B0502020104020203" pitchFamily="34" charset="0"/>
              </a:rPr>
              <a:t>and CH</a:t>
            </a:r>
            <a:r>
              <a:rPr lang="en-US" sz="1600" baseline="-25000" dirty="0" smtClean="0">
                <a:latin typeface="Gill Sans MT" panose="020B0502020104020203" pitchFamily="34" charset="0"/>
              </a:rPr>
              <a:t>4</a:t>
            </a:r>
            <a:r>
              <a:rPr lang="en-US" sz="1600" dirty="0" smtClean="0">
                <a:latin typeface="Gill Sans MT" panose="020B0502020104020203" pitchFamily="34" charset="0"/>
              </a:rPr>
              <a:t>, </a:t>
            </a:r>
            <a:r>
              <a:rPr lang="en-US" sz="1600" dirty="0">
                <a:latin typeface="Gill Sans MT" panose="020B0502020104020203" pitchFamily="34" charset="0"/>
              </a:rPr>
              <a:t>pathways </a:t>
            </a:r>
            <a:r>
              <a:rPr lang="en-US" sz="1600" dirty="0" smtClean="0">
                <a:latin typeface="Gill Sans MT" panose="020B0502020104020203" pitchFamily="34" charset="0"/>
              </a:rPr>
              <a:t>even less differentiated.</a:t>
            </a:r>
          </a:p>
          <a:p>
            <a:pPr algn="just"/>
            <a:endParaRPr lang="en-US" sz="1600" dirty="0" smtClean="0">
              <a:latin typeface="Gill Sans MT" panose="020B0502020104020203" pitchFamily="34" charset="0"/>
            </a:endParaRPr>
          </a:p>
          <a:p>
            <a:pPr algn="just"/>
            <a:r>
              <a:rPr lang="en-US" sz="1600" dirty="0" smtClean="0">
                <a:latin typeface="Gill Sans MT" panose="020B0502020104020203" pitchFamily="34" charset="0"/>
              </a:rPr>
              <a:t>To meet a given target of RF, trade-offs in-between non-CO</a:t>
            </a:r>
            <a:r>
              <a:rPr lang="en-US" sz="1600" baseline="-25000" dirty="0" smtClean="0">
                <a:latin typeface="Gill Sans MT" panose="020B0502020104020203" pitchFamily="34" charset="0"/>
              </a:rPr>
              <a:t>2</a:t>
            </a:r>
            <a:r>
              <a:rPr lang="en-US" sz="1600" dirty="0" smtClean="0">
                <a:latin typeface="Gill Sans MT" panose="020B0502020104020203" pitchFamily="34" charset="0"/>
              </a:rPr>
              <a:t> RFs</a:t>
            </a:r>
            <a:r>
              <a:rPr lang="en-US" sz="1600" dirty="0">
                <a:latin typeface="Gill Sans MT" panose="020B0502020104020203" pitchFamily="34" charset="0"/>
              </a:rPr>
              <a:t> (</a:t>
            </a:r>
            <a:r>
              <a:rPr lang="en-US" sz="1600" dirty="0" err="1">
                <a:latin typeface="Gill Sans MT" panose="020B0502020104020203" pitchFamily="34" charset="0"/>
              </a:rPr>
              <a:t>eg</a:t>
            </a:r>
            <a:r>
              <a:rPr lang="en-US" sz="1600" dirty="0">
                <a:latin typeface="Gill Sans MT" panose="020B0502020104020203" pitchFamily="34" charset="0"/>
              </a:rPr>
              <a:t> SSP4)</a:t>
            </a:r>
            <a:r>
              <a:rPr lang="en-US" sz="1600" dirty="0" smtClean="0">
                <a:latin typeface="Gill Sans MT" panose="020B0502020104020203" pitchFamily="34" charset="0"/>
              </a:rPr>
              <a:t>.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002" y="1171598"/>
            <a:ext cx="6683174" cy="50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sink of 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8" name="Group 7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9" name="Rounded Rectangle 8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hlinkClick r:id="rId2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hlinkClick r:id="rId3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hlinkClick r:id="rId4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880" y="1204578"/>
            <a:ext cx="6611764" cy="5058678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0549" y="2373333"/>
            <a:ext cx="2394880" cy="3554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>
                <a:latin typeface="Gill Sans MT" panose="020B0502020104020203" pitchFamily="34" charset="0"/>
              </a:rPr>
              <a:t>In 2100, the ocean sink may go beyond 6 </a:t>
            </a:r>
            <a:r>
              <a:rPr lang="en-US" sz="1600" dirty="0" err="1" smtClean="0">
                <a:latin typeface="Gill Sans MT" panose="020B0502020104020203" pitchFamily="34" charset="0"/>
              </a:rPr>
              <a:t>GtC</a:t>
            </a:r>
            <a:r>
              <a:rPr lang="en-US" sz="1600" dirty="0" smtClean="0">
                <a:latin typeface="Gill Sans MT" panose="020B0502020104020203" pitchFamily="34" charset="0"/>
              </a:rPr>
              <a:t>/</a:t>
            </a:r>
            <a:r>
              <a:rPr lang="en-US" sz="1600" dirty="0" err="1" smtClean="0">
                <a:latin typeface="Gill Sans MT" panose="020B0502020104020203" pitchFamily="34" charset="0"/>
              </a:rPr>
              <a:t>yr</a:t>
            </a:r>
            <a:r>
              <a:rPr lang="en-US" sz="1600" dirty="0" smtClean="0">
                <a:latin typeface="Gill Sans MT" panose="020B0502020104020203" pitchFamily="34" charset="0"/>
              </a:rPr>
              <a:t>, or almost become neutral.</a:t>
            </a:r>
          </a:p>
          <a:p>
            <a:pPr algn="just"/>
            <a:endParaRPr lang="en-US" sz="1600" dirty="0" smtClean="0">
              <a:latin typeface="Gill Sans MT" panose="020B0502020104020203" pitchFamily="34" charset="0"/>
            </a:endParaRPr>
          </a:p>
          <a:p>
            <a:pPr algn="just"/>
            <a:r>
              <a:rPr lang="en-US" sz="1600" dirty="0" smtClean="0">
                <a:latin typeface="Gill Sans MT" panose="020B0502020104020203" pitchFamily="34" charset="0"/>
              </a:rPr>
              <a:t>Saturation of the oceans and climate change may reduce its potential to absorb carbon.</a:t>
            </a:r>
            <a:endParaRPr lang="en-US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sink of 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9" name="Group 8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10" name="Rounded Rectangle 9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hlinkClick r:id="rId2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hlinkClick r:id="rId3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hlinkClick r:id="rId4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880" y="1205467"/>
            <a:ext cx="6639878" cy="5109983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0549" y="2373333"/>
            <a:ext cx="2394880" cy="3554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>
                <a:latin typeface="Gill Sans MT" panose="020B0502020104020203" pitchFamily="34" charset="0"/>
              </a:rPr>
              <a:t>In 2100, the land sink may go beyond 5 </a:t>
            </a:r>
            <a:r>
              <a:rPr lang="en-US" sz="1600" dirty="0" err="1" smtClean="0">
                <a:latin typeface="Gill Sans MT" panose="020B0502020104020203" pitchFamily="34" charset="0"/>
              </a:rPr>
              <a:t>GtC</a:t>
            </a:r>
            <a:r>
              <a:rPr lang="en-US" sz="1600" dirty="0" smtClean="0">
                <a:latin typeface="Gill Sans MT" panose="020B0502020104020203" pitchFamily="34" charset="0"/>
              </a:rPr>
              <a:t>/</a:t>
            </a:r>
            <a:r>
              <a:rPr lang="en-US" sz="1600" dirty="0" err="1" smtClean="0">
                <a:latin typeface="Gill Sans MT" panose="020B0502020104020203" pitchFamily="34" charset="0"/>
              </a:rPr>
              <a:t>yr</a:t>
            </a:r>
            <a:r>
              <a:rPr lang="en-US" sz="1600" dirty="0" smtClean="0">
                <a:latin typeface="Gill Sans MT" panose="020B0502020104020203" pitchFamily="34" charset="0"/>
              </a:rPr>
              <a:t>,  and may even reemit carbon previously stored.</a:t>
            </a:r>
          </a:p>
          <a:p>
            <a:pPr algn="just"/>
            <a:endParaRPr lang="en-US" sz="1600" dirty="0" smtClean="0">
              <a:latin typeface="Gill Sans MT" panose="020B0502020104020203" pitchFamily="34" charset="0"/>
            </a:endParaRPr>
          </a:p>
          <a:p>
            <a:pPr algn="just"/>
            <a:r>
              <a:rPr lang="en-US" sz="1600" dirty="0" smtClean="0">
                <a:latin typeface="Gill Sans MT" panose="020B0502020104020203" pitchFamily="34" charset="0"/>
              </a:rPr>
              <a:t>Climate change reduce the potential of vegetation to capture carbon.</a:t>
            </a:r>
            <a:endParaRPr lang="en-US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365127"/>
            <a:ext cx="7683246" cy="1198498"/>
          </a:xfrm>
        </p:spPr>
        <p:txBody>
          <a:bodyPr/>
          <a:lstStyle/>
          <a:p>
            <a:r>
              <a:rPr lang="en-US" dirty="0" smtClean="0"/>
              <a:t>Transient Climate Response to Cumulative Emissions of 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8856" y="5902408"/>
                <a:ext cx="8678940" cy="683861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 smtClean="0"/>
                  <a:t>Model-only carbon budgets underestimated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Use of </a:t>
                </a:r>
                <a:r>
                  <a:rPr lang="en-US" sz="16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observational constraints</a:t>
                </a:r>
                <a:r>
                  <a:rPr lang="en-US" sz="1600" dirty="0" smtClean="0"/>
                  <a:t>.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8856" y="5902408"/>
                <a:ext cx="8678940" cy="683861"/>
              </a:xfrm>
              <a:blipFill>
                <a:blip r:embed="rId2"/>
                <a:stretch>
                  <a:fillRect l="-422" t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5" y="3070640"/>
            <a:ext cx="3629907" cy="281805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15" name="Rounded Rectangle 14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>
              <a:hlinkClick r:id="rId4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>
              <a:hlinkClick r:id="rId5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hlinkClick r:id="rId6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561310" y="2788830"/>
            <a:ext cx="3380302" cy="353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/>
              <a:t>Rogelj</a:t>
            </a:r>
            <a:r>
              <a:rPr lang="en-US" sz="1300" dirty="0" smtClean="0"/>
              <a:t> et al (</a:t>
            </a:r>
            <a:r>
              <a:rPr lang="en-US" sz="1400" dirty="0" smtClean="0"/>
              <a:t>2018</a:t>
            </a:r>
            <a:r>
              <a:rPr lang="en-US" sz="1300" dirty="0" smtClean="0"/>
              <a:t>): IPCC SR 1.5°C Ch2</a:t>
            </a:r>
            <a:endParaRPr lang="en-US" sz="1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1199" y="1704588"/>
            <a:ext cx="5478015" cy="419288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038600" y="1374750"/>
            <a:ext cx="4904754" cy="343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SSP scenarios as simulated by OSCAR,</a:t>
            </a:r>
            <a:br>
              <a:rPr lang="en-US" sz="1400" dirty="0" smtClean="0"/>
            </a:br>
            <a:r>
              <a:rPr lang="en-US" sz="1400" dirty="0" smtClean="0"/>
              <a:t>under different levels of observational constraints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26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128824"/>
            <a:ext cx="8243316" cy="1198498"/>
          </a:xfrm>
        </p:spPr>
        <p:txBody>
          <a:bodyPr/>
          <a:lstStyle/>
          <a:p>
            <a:r>
              <a:rPr lang="en-US" dirty="0" smtClean="0"/>
              <a:t>Calculation of carbon budgets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43939" y="934745"/>
                <a:ext cx="8812583" cy="1987979"/>
              </a:xfrm>
            </p:spPr>
            <p:txBody>
              <a:bodyPr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>
                    <a:latin typeface="Gill Sans MT" panose="020B0502020104020203" pitchFamily="34" charset="0"/>
                  </a:rPr>
                  <a:t>Threshold Exceedance or Avoidance Budgets for an ensemble of thresholds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>
                    <a:latin typeface="Gill Sans MT" panose="020B0502020104020203" pitchFamily="34" charset="0"/>
                  </a:rPr>
                  <a:t>Instead of using the TCRE and the Reference </a:t>
                </a:r>
                <a:r>
                  <a:rPr lang="en-US" sz="1500" dirty="0">
                    <a:latin typeface="Gill Sans MT" panose="020B0502020104020203" pitchFamily="34" charset="0"/>
                  </a:rPr>
                  <a:t>Non-CO</a:t>
                </a:r>
                <a:r>
                  <a:rPr lang="en-US" sz="1500" baseline="-25000" dirty="0">
                    <a:latin typeface="Gill Sans MT" panose="020B0502020104020203" pitchFamily="34" charset="0"/>
                  </a:rPr>
                  <a:t>2</a:t>
                </a:r>
                <a:r>
                  <a:rPr lang="en-US" sz="1500" dirty="0">
                    <a:latin typeface="Gill Sans MT" panose="020B0502020104020203" pitchFamily="34" charset="0"/>
                  </a:rPr>
                  <a:t> Temperature </a:t>
                </a:r>
                <a:r>
                  <a:rPr lang="en-US" sz="1500" dirty="0" smtClean="0">
                    <a:latin typeface="Gill Sans MT" panose="020B0502020104020203" pitchFamily="34" charset="0"/>
                  </a:rPr>
                  <a:t>Contribution (IPCC SR 1.5°C), directly use the members of the Monte-Carlo and the observational constraints.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>
                    <a:latin typeface="Gill Sans MT" panose="020B0502020104020203" pitchFamily="34" charset="0"/>
                  </a:rPr>
                  <a:t>Uncertainty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500" dirty="0" smtClean="0">
                    <a:latin typeface="Gill Sans MT" panose="020B0502020104020203" pitchFamily="34" charset="0"/>
                  </a:rPr>
                  <a:t>T </a:t>
                </a:r>
                <a:r>
                  <a:rPr lang="en-US" sz="1500" u="sng" dirty="0" smtClean="0">
                    <a:latin typeface="Gill Sans MT" panose="020B0502020104020203" pitchFamily="34" charset="0"/>
                  </a:rPr>
                  <a:t>and</a:t>
                </a:r>
                <a:r>
                  <a:rPr lang="en-US" sz="1500" dirty="0" smtClean="0">
                    <a:latin typeface="Gill Sans MT" panose="020B0502020104020203" pitchFamily="34" charset="0"/>
                  </a:rPr>
                  <a:t> CO</a:t>
                </a:r>
                <a:r>
                  <a:rPr lang="en-US" sz="1500" baseline="-25000" dirty="0" smtClean="0">
                    <a:latin typeface="Gill Sans MT" panose="020B0502020104020203" pitchFamily="34" charset="0"/>
                  </a:rPr>
                  <a:t>2</a:t>
                </a:r>
                <a:r>
                  <a:rPr lang="en-US" sz="1500" dirty="0" smtClean="0">
                    <a:latin typeface="Gill Sans MT" panose="020B0502020104020203" pitchFamily="34" charset="0"/>
                  </a:rPr>
                  <a:t> emissions (LUC, inventories): calculation for every member.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Gill Sans MT" panose="020B0502020104020203" pitchFamily="34" charset="0"/>
                  </a:rPr>
                  <a:t>Correction of the bias in coverage of scenarios for the </a:t>
                </a:r>
                <a:r>
                  <a:rPr lang="en-US" sz="1500" dirty="0" smtClean="0">
                    <a:latin typeface="Gill Sans MT" panose="020B0502020104020203" pitchFamily="34" charset="0"/>
                  </a:rPr>
                  <a:t>TEB</a:t>
                </a:r>
                <a:endParaRPr lang="en-US" sz="15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43939" y="934745"/>
                <a:ext cx="8812583" cy="1987979"/>
              </a:xfrm>
              <a:blipFill>
                <a:blip r:embed="rId2"/>
                <a:stretch>
                  <a:fillRect l="-207" t="-307" r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842404" y="2818958"/>
            <a:ext cx="7365101" cy="3777474"/>
            <a:chOff x="673331" y="2379021"/>
            <a:chExt cx="7562749" cy="4135220"/>
          </a:xfrm>
        </p:grpSpPr>
        <p:grpSp>
          <p:nvGrpSpPr>
            <p:cNvPr id="22" name="Group 21"/>
            <p:cNvGrpSpPr/>
            <p:nvPr/>
          </p:nvGrpSpPr>
          <p:grpSpPr>
            <a:xfrm>
              <a:off x="673331" y="2379021"/>
              <a:ext cx="7562749" cy="4135220"/>
              <a:chOff x="673331" y="2379021"/>
              <a:chExt cx="7562749" cy="413522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73331" y="2379021"/>
                <a:ext cx="7562749" cy="4135220"/>
                <a:chOff x="1419225" y="1495241"/>
                <a:chExt cx="7414050" cy="456220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19225" y="1501293"/>
                  <a:ext cx="7414050" cy="4556148"/>
                </a:xfrm>
                <a:prstGeom prst="rect">
                  <a:avLst/>
                </a:prstGeom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2406650" y="1501292"/>
                  <a:ext cx="673100" cy="10605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901321" y="1496059"/>
                  <a:ext cx="673100" cy="10605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7372487" y="1495241"/>
                  <a:ext cx="673100" cy="10605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756332" y="2881775"/>
                <a:ext cx="114647" cy="971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rot="16200000">
              <a:off x="647223" y="2823752"/>
              <a:ext cx="327846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</a:t>
              </a:r>
              <a:endParaRPr lang="en-US" sz="7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841423" y="2780858"/>
            <a:ext cx="2375606" cy="354522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24" name="Rounded Rectangle 23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>
              <a:hlinkClick r:id="rId4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>
              <a:hlinkClick r:id="rId5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hlinkClick r:id="rId6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p:sp>
        <p:nvSpPr>
          <p:cNvPr id="19" name="Freeform 18"/>
          <p:cNvSpPr/>
          <p:nvPr/>
        </p:nvSpPr>
        <p:spPr>
          <a:xfrm rot="19760570">
            <a:off x="7430665" y="2090614"/>
            <a:ext cx="279270" cy="648392"/>
          </a:xfrm>
          <a:custGeom>
            <a:avLst/>
            <a:gdLst>
              <a:gd name="connsiteX0" fmla="*/ 141317 w 319394"/>
              <a:gd name="connsiteY0" fmla="*/ 0 h 540328"/>
              <a:gd name="connsiteX1" fmla="*/ 315884 w 319394"/>
              <a:gd name="connsiteY1" fmla="*/ 290946 h 540328"/>
              <a:gd name="connsiteX2" fmla="*/ 0 w 319394"/>
              <a:gd name="connsiteY2" fmla="*/ 540328 h 5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394" h="540328">
                <a:moveTo>
                  <a:pt x="141317" y="0"/>
                </a:moveTo>
                <a:cubicBezTo>
                  <a:pt x="240377" y="100445"/>
                  <a:pt x="339437" y="200891"/>
                  <a:pt x="315884" y="290946"/>
                </a:cubicBezTo>
                <a:cubicBezTo>
                  <a:pt x="292331" y="381001"/>
                  <a:pt x="47106" y="497379"/>
                  <a:pt x="0" y="540328"/>
                </a:cubicBezTo>
              </a:path>
            </a:pathLst>
          </a:custGeom>
          <a:noFill/>
          <a:ln w="2857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062" y="3734695"/>
            <a:ext cx="7492614" cy="286613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Gill Sans MT" panose="020B0502020104020203" pitchFamily="34" charset="0"/>
              </a:rPr>
              <a:t>Deduced budgets are much higher than those of AR5!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Gill Sans MT" panose="020B0502020104020203" pitchFamily="34" charset="0"/>
              </a:rPr>
              <a:t>Discrepancies in the projections of the Earth system models (</a:t>
            </a:r>
            <a:r>
              <a:rPr lang="en-US" sz="1500" dirty="0" smtClean="0">
                <a:latin typeface="Gill Sans MT" panose="020B0502020104020203" pitchFamily="34" charset="0"/>
                <a:hlinkClick r:id="rId2" action="ppaction://hlinksldjump"/>
              </a:rPr>
              <a:t>see TCRE</a:t>
            </a:r>
            <a:r>
              <a:rPr lang="en-US" sz="1500" dirty="0" smtClean="0">
                <a:latin typeface="Gill Sans MT" panose="020B0502020104020203" pitchFamily="34" charset="0"/>
              </a:rPr>
              <a:t>): warming overestimated, budgets solely based on ESM models underestimated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Gill Sans MT" panose="020B0502020104020203" pitchFamily="34" charset="0"/>
              </a:rPr>
              <a:t>Correction by observations: ~1500 GtCO</a:t>
            </a:r>
            <a:r>
              <a:rPr lang="en-US" sz="1500" baseline="-25000" dirty="0" smtClean="0">
                <a:latin typeface="Gill Sans MT" panose="020B0502020104020203" pitchFamily="34" charset="0"/>
              </a:rPr>
              <a:t>2</a:t>
            </a:r>
            <a:r>
              <a:rPr lang="en-US" sz="1500" dirty="0" smtClean="0">
                <a:latin typeface="Gill Sans MT" panose="020B0502020104020203" pitchFamily="34" charset="0"/>
              </a:rPr>
              <a:t> for </a:t>
            </a:r>
            <a:r>
              <a:rPr lang="en-US" sz="1500" dirty="0">
                <a:latin typeface="Gill Sans MT" panose="020B0502020104020203" pitchFamily="34" charset="0"/>
              </a:rPr>
              <a:t>2°C since 2015 (Millar et al, 2017)</a:t>
            </a:r>
            <a:endParaRPr lang="en-US" sz="1500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Gill Sans MT" panose="020B0502020104020203" pitchFamily="34" charset="0"/>
              </a:rPr>
              <a:t>Here, the observational constraints respect the consistency of the model.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Gill Sans MT" panose="020B0502020104020203" pitchFamily="34" charset="0"/>
              </a:rPr>
              <a:t>IPCC SR 1.5°C</a:t>
            </a:r>
            <a:r>
              <a:rPr lang="en-US" sz="1500" dirty="0">
                <a:latin typeface="Gill Sans MT" panose="020B0502020104020203" pitchFamily="34" charset="0"/>
              </a:rPr>
              <a:t>: </a:t>
            </a:r>
            <a:r>
              <a:rPr lang="en-US" sz="1500" dirty="0" smtClean="0">
                <a:latin typeface="Gill Sans MT" panose="020B0502020104020203" pitchFamily="34" charset="0"/>
              </a:rPr>
              <a:t>1500 </a:t>
            </a:r>
            <a:r>
              <a:rPr lang="en-US" sz="1500" dirty="0">
                <a:latin typeface="Gill Sans MT" panose="020B0502020104020203" pitchFamily="34" charset="0"/>
              </a:rPr>
              <a:t>GtCO</a:t>
            </a:r>
            <a:r>
              <a:rPr lang="en-US" sz="1500" baseline="-25000" dirty="0">
                <a:latin typeface="Gill Sans MT" panose="020B0502020104020203" pitchFamily="34" charset="0"/>
              </a:rPr>
              <a:t>2</a:t>
            </a:r>
            <a:r>
              <a:rPr lang="en-US" sz="1500" dirty="0" smtClean="0">
                <a:latin typeface="Gill Sans MT" panose="020B0502020104020203" pitchFamily="34" charset="0"/>
              </a:rPr>
              <a:t> (1170-2030 for the 33-67% range</a:t>
            </a:r>
            <a:r>
              <a:rPr lang="en-US" sz="1500" dirty="0">
                <a:latin typeface="Gill Sans MT" panose="020B0502020104020203" pitchFamily="34" charset="0"/>
              </a:rPr>
              <a:t>) for </a:t>
            </a:r>
            <a:r>
              <a:rPr lang="en-US" sz="1500" dirty="0" smtClean="0">
                <a:latin typeface="Gill Sans MT" panose="020B0502020104020203" pitchFamily="34" charset="0"/>
              </a:rPr>
              <a:t>2°C since 2018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500" b="1" dirty="0" smtClean="0">
                <a:latin typeface="Gill Sans MT" panose="020B0502020104020203" pitchFamily="34" charset="0"/>
              </a:rPr>
              <a:t>Consistent increase of the carbon budgets thanks to the use of observations, although higher than those of Millar et al, 2017 and the SR 1.5°C.</a:t>
            </a:r>
            <a:endParaRPr lang="en-US" sz="1500" b="1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8" name="Rounded Rectangle 7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>
              <a:hlinkClick r:id="rId3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5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7354260"/>
                  </p:ext>
                </p:extLst>
              </p:nvPr>
            </p:nvGraphicFramePr>
            <p:xfrm>
              <a:off x="2081988" y="1619510"/>
              <a:ext cx="4572000" cy="20866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358184607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90326029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297187820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 since</a:t>
                          </a:r>
                          <a:r>
                            <a:rPr lang="en-US" sz="1400" baseline="0" dirty="0" smtClean="0">
                              <a:latin typeface="Gill Sans MT" panose="020B0502020104020203" pitchFamily="34" charset="0"/>
                            </a:rPr>
                            <a:t> 1850-1900 (°C)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Avoidance (GtCO</a:t>
                          </a:r>
                          <a:r>
                            <a:rPr lang="en-US" sz="1400" baseline="-250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)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Exceedance</a:t>
                          </a:r>
                        </a:p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(GtCO</a:t>
                          </a:r>
                          <a:r>
                            <a:rPr lang="en-US" sz="1400" baseline="-250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)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05933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4.0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6540 (5140-8530)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303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3.0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3820 (2570-4900)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5360 (4500-6830)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8306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2.0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2020 (1040-3160)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2690 (2090-3520)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6703043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1.5°C: incoming, with</a:t>
                          </a:r>
                          <a:r>
                            <a:rPr lang="en-US" sz="1400" baseline="0" dirty="0" smtClean="0">
                              <a:latin typeface="Gill Sans MT" panose="020B0502020104020203" pitchFamily="34" charset="0"/>
                            </a:rPr>
                            <a:t> the SSP-1.9 of the SSP database v2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587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7354260"/>
                  </p:ext>
                </p:extLst>
              </p:nvPr>
            </p:nvGraphicFramePr>
            <p:xfrm>
              <a:off x="2081988" y="1619510"/>
              <a:ext cx="4572000" cy="20866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358184607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90326029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297187820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00" t="-1010" r="-202000" b="-2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Avoidance (GtCO</a:t>
                          </a:r>
                          <a:r>
                            <a:rPr lang="en-US" sz="1400" baseline="-250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)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Exceedance</a:t>
                          </a:r>
                        </a:p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(GtCO</a:t>
                          </a:r>
                          <a:r>
                            <a:rPr lang="en-US" sz="1400" baseline="-250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)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05933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4.0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6540 (5140-8530)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303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3.0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3820 (2570-4900)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5360 (4500-6830)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8306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2.0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2020 (1040-3160)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2690 (2090-3520)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6703043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Gill Sans MT" panose="020B0502020104020203" pitchFamily="34" charset="0"/>
                            </a:rPr>
                            <a:t>1.5°C: incoming, with</a:t>
                          </a:r>
                          <a:r>
                            <a:rPr lang="en-US" sz="1400" baseline="0" dirty="0" smtClean="0">
                              <a:latin typeface="Gill Sans MT" panose="020B0502020104020203" pitchFamily="34" charset="0"/>
                            </a:rPr>
                            <a:t> the SSP-1.9 of the SSP database v2</a:t>
                          </a:r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5872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6603865" y="2758827"/>
            <a:ext cx="2556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latin typeface="Gill Sans MT" panose="020B0502020104020203" pitchFamily="34" charset="0"/>
              </a:rPr>
              <a:t>Friedlingstein</a:t>
            </a:r>
            <a:r>
              <a:rPr lang="en-US" sz="1400" dirty="0" smtClean="0">
                <a:latin typeface="Gill Sans MT" panose="020B0502020104020203" pitchFamily="34" charset="0"/>
              </a:rPr>
              <a:t> et al, 2014 (5-95%)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1450  (1050-1850)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2850" y="2786390"/>
            <a:ext cx="228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IPCC AR5 WG3 (10-90%)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(800-1270)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94061" y="1230021"/>
            <a:ext cx="8862461" cy="568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>
                <a:latin typeface="Gill Sans MT" panose="020B0502020104020203" pitchFamily="34" charset="0"/>
              </a:rPr>
              <a:t>Budgets since 2015 for threshold exceeded or avoided with 50% of probability, showing average and 5-95% range</a:t>
            </a:r>
            <a:endParaRPr lang="en-US" sz="1500" dirty="0">
              <a:latin typeface="Gill Sans MT" panose="020B050202010402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86176" y="3002756"/>
            <a:ext cx="1352550" cy="269766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217344" y="3005139"/>
            <a:ext cx="1352550" cy="269766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72375" y="5343665"/>
            <a:ext cx="160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Gill Sans MT" panose="020B0502020104020203" pitchFamily="34" charset="0"/>
              </a:rPr>
              <a:t>110 GtCO2 </a:t>
            </a:r>
            <a:r>
              <a:rPr lang="en-US" sz="1400" i="1" dirty="0">
                <a:latin typeface="Gill Sans MT" panose="020B0502020104020203" pitchFamily="34" charset="0"/>
              </a:rPr>
              <a:t>for </a:t>
            </a:r>
            <a:r>
              <a:rPr lang="en-US" sz="1400" i="1" dirty="0" smtClean="0">
                <a:latin typeface="Gill Sans MT" panose="020B0502020104020203" pitchFamily="34" charset="0"/>
              </a:rPr>
              <a:t>2015-2017 (GCP)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019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2634573"/>
            <a:ext cx="7722249" cy="3851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 of carbon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034" y="1153397"/>
            <a:ext cx="8734610" cy="146211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600" u="sng" dirty="0" smtClean="0"/>
              <a:t>Hypothesis:</a:t>
            </a:r>
            <a:r>
              <a:rPr lang="en-US" sz="1600" dirty="0" smtClean="0"/>
              <a:t> the differences in-between TEB and TAB is due to the timescales of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emissions, and not non-CO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emissions (</a:t>
            </a:r>
            <a:r>
              <a:rPr lang="en-US" sz="1600" dirty="0" err="1" smtClean="0"/>
              <a:t>Rogelj</a:t>
            </a:r>
            <a:r>
              <a:rPr lang="en-US" sz="1600" dirty="0" smtClean="0"/>
              <a:t> et al, 2016).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Wingdings" panose="05000000000000000000" pitchFamily="2" charset="2"/>
              </a:rPr>
              <a:t>Monotonous statistical dependency in-between </a:t>
            </a:r>
            <a:r>
              <a:rPr lang="en-US" sz="1500" dirty="0" smtClean="0">
                <a:sym typeface="Wingdings" panose="05000000000000000000" pitchFamily="2" charset="2"/>
              </a:rPr>
              <a:t>the differences in-between TEBs and TABs and the difference in CO</a:t>
            </a:r>
            <a:r>
              <a:rPr lang="en-US" sz="1500" baseline="-25000" dirty="0" smtClean="0">
                <a:sym typeface="Wingdings" panose="05000000000000000000" pitchFamily="2" charset="2"/>
              </a:rPr>
              <a:t>2</a:t>
            </a:r>
            <a:r>
              <a:rPr lang="en-US" sz="1500" dirty="0" smtClean="0">
                <a:sym typeface="Wingdings" panose="05000000000000000000" pitchFamily="2" charset="2"/>
              </a:rPr>
              <a:t> radiative </a:t>
            </a:r>
            <a:r>
              <a:rPr lang="en-US" sz="1500" dirty="0" err="1" smtClean="0">
                <a:sym typeface="Wingdings" panose="05000000000000000000" pitchFamily="2" charset="2"/>
              </a:rPr>
              <a:t>forcings</a:t>
            </a:r>
            <a:endParaRPr lang="en-US" sz="1500" dirty="0" smtClean="0"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500" dirty="0" smtClean="0">
                <a:sym typeface="Wingdings" panose="05000000000000000000" pitchFamily="2" charset="2"/>
              </a:rPr>
              <a:t>No statistical dependency with the </a:t>
            </a:r>
            <a:r>
              <a:rPr lang="en-US" sz="1500" dirty="0">
                <a:sym typeface="Wingdings" panose="05000000000000000000" pitchFamily="2" charset="2"/>
              </a:rPr>
              <a:t>difference in </a:t>
            </a:r>
            <a:r>
              <a:rPr lang="en-US" sz="1500" dirty="0" smtClean="0">
                <a:sym typeface="Wingdings" panose="05000000000000000000" pitchFamily="2" charset="2"/>
              </a:rPr>
              <a:t>non-CO</a:t>
            </a:r>
            <a:r>
              <a:rPr lang="en-US" sz="1500" baseline="-25000" dirty="0" smtClean="0">
                <a:sym typeface="Wingdings" panose="05000000000000000000" pitchFamily="2" charset="2"/>
              </a:rPr>
              <a:t>2</a:t>
            </a:r>
            <a:r>
              <a:rPr lang="en-US" sz="1500" dirty="0" smtClean="0">
                <a:sym typeface="Wingdings" panose="05000000000000000000" pitchFamily="2" charset="2"/>
              </a:rPr>
              <a:t> </a:t>
            </a:r>
            <a:r>
              <a:rPr lang="en-US" sz="1500" dirty="0">
                <a:sym typeface="Wingdings" panose="05000000000000000000" pitchFamily="2" charset="2"/>
              </a:rPr>
              <a:t>radiative </a:t>
            </a:r>
            <a:r>
              <a:rPr lang="en-US" sz="1500" dirty="0" err="1">
                <a:sym typeface="Wingdings" panose="05000000000000000000" pitchFamily="2" charset="2"/>
              </a:rPr>
              <a:t>forcings</a:t>
            </a:r>
            <a:endParaRPr lang="en-US" sz="15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8" name="Rounded Rectangle 7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>
              <a:hlinkClick r:id="rId3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5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23097" y="3287264"/>
            <a:ext cx="8506206" cy="1314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-59068" y="4976172"/>
            <a:ext cx="1818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Gill Sans MT" panose="020B0502020104020203" pitchFamily="34" charset="0"/>
              </a:rPr>
              <a:t>Statistical dependency of two observations</a:t>
            </a:r>
            <a:endParaRPr lang="en-US" sz="1300" dirty="0"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15342" y="5886194"/>
            <a:ext cx="1789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Gill Sans MT" panose="020B0502020104020203" pitchFamily="34" charset="0"/>
              </a:rPr>
              <a:t>Monotony of the eventual relationship</a:t>
            </a:r>
            <a:endParaRPr lang="en-US" sz="1300" dirty="0">
              <a:latin typeface="Gill Sans MT" panose="020B0502020104020203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362075" y="5395899"/>
            <a:ext cx="672288" cy="256459"/>
          </a:xfrm>
          <a:custGeom>
            <a:avLst/>
            <a:gdLst>
              <a:gd name="connsiteX0" fmla="*/ 0 w 1446415"/>
              <a:gd name="connsiteY0" fmla="*/ 0 h 481674"/>
              <a:gd name="connsiteX1" fmla="*/ 581891 w 1446415"/>
              <a:gd name="connsiteY1" fmla="*/ 465513 h 481674"/>
              <a:gd name="connsiteX2" fmla="*/ 1446415 w 1446415"/>
              <a:gd name="connsiteY2" fmla="*/ 365760 h 48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6415" h="481674">
                <a:moveTo>
                  <a:pt x="0" y="0"/>
                </a:moveTo>
                <a:cubicBezTo>
                  <a:pt x="170411" y="202276"/>
                  <a:pt x="340822" y="404553"/>
                  <a:pt x="581891" y="465513"/>
                </a:cubicBezTo>
                <a:cubicBezTo>
                  <a:pt x="822960" y="526473"/>
                  <a:pt x="1216430" y="397625"/>
                  <a:pt x="1446415" y="365760"/>
                </a:cubicBezTo>
              </a:path>
            </a:pathLst>
          </a:custGeom>
          <a:noFill/>
          <a:ln w="317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V="1">
            <a:off x="1362075" y="5820441"/>
            <a:ext cx="645878" cy="136354"/>
          </a:xfrm>
          <a:custGeom>
            <a:avLst/>
            <a:gdLst>
              <a:gd name="connsiteX0" fmla="*/ 0 w 1446415"/>
              <a:gd name="connsiteY0" fmla="*/ 0 h 481674"/>
              <a:gd name="connsiteX1" fmla="*/ 581891 w 1446415"/>
              <a:gd name="connsiteY1" fmla="*/ 465513 h 481674"/>
              <a:gd name="connsiteX2" fmla="*/ 1446415 w 1446415"/>
              <a:gd name="connsiteY2" fmla="*/ 365760 h 48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6415" h="481674">
                <a:moveTo>
                  <a:pt x="0" y="0"/>
                </a:moveTo>
                <a:cubicBezTo>
                  <a:pt x="170411" y="202276"/>
                  <a:pt x="340822" y="404553"/>
                  <a:pt x="581891" y="465513"/>
                </a:cubicBezTo>
                <a:cubicBezTo>
                  <a:pt x="822960" y="526473"/>
                  <a:pt x="1216430" y="397625"/>
                  <a:pt x="1446415" y="365760"/>
                </a:cubicBezTo>
              </a:path>
            </a:pathLst>
          </a:custGeom>
          <a:noFill/>
          <a:ln w="317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22309" y="5438431"/>
                <a:ext cx="29777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Kendall’s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600" dirty="0" smtClean="0"/>
                  <a:t>: 0.66 (0.00)</a:t>
                </a:r>
              </a:p>
              <a:p>
                <a:r>
                  <a:rPr lang="en-US" sz="1600" dirty="0" smtClean="0"/>
                  <a:t>Spearman’s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600" dirty="0" smtClean="0"/>
                  <a:t>: 0.86 (0.00)</a:t>
                </a:r>
                <a:endParaRPr lang="en-US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309" y="5438431"/>
                <a:ext cx="2977724" cy="584775"/>
              </a:xfrm>
              <a:prstGeom prst="rect">
                <a:avLst/>
              </a:prstGeom>
              <a:blipFill>
                <a:blip r:embed="rId6"/>
                <a:stretch>
                  <a:fillRect l="-1022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75612" y="5438617"/>
                <a:ext cx="29777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Kendall’s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600" dirty="0" smtClean="0"/>
                  <a:t>: -0.09 (0.00)</a:t>
                </a:r>
              </a:p>
              <a:p>
                <a:r>
                  <a:rPr lang="en-US" sz="1600" dirty="0" smtClean="0"/>
                  <a:t>Spearman’s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600" dirty="0" smtClean="0"/>
                  <a:t>: -0.11 (0.00)</a:t>
                </a:r>
                <a:endParaRPr lang="en-US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612" y="5438617"/>
                <a:ext cx="2977724" cy="584775"/>
              </a:xfrm>
              <a:prstGeom prst="rect">
                <a:avLst/>
              </a:prstGeom>
              <a:blipFill>
                <a:blip r:embed="rId7"/>
                <a:stretch>
                  <a:fillRect l="-1022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5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version, data soon released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034" y="1475867"/>
            <a:ext cx="8734610" cy="4877308"/>
          </a:xfrm>
        </p:spPr>
        <p:txBody>
          <a:bodyPr>
            <a:noAutofit/>
          </a:bodyPr>
          <a:lstStyle/>
          <a:p>
            <a:pPr algn="just"/>
            <a:r>
              <a:rPr lang="en-US" sz="1800" i="1" dirty="0"/>
              <a:t>The results presented in this presentation stem from a previous assessment using the v1 of the SSP public database</a:t>
            </a:r>
            <a:r>
              <a:rPr lang="en-US" sz="1800" i="1" dirty="0" smtClean="0"/>
              <a:t>.</a:t>
            </a:r>
          </a:p>
          <a:p>
            <a:pPr algn="just"/>
            <a:endParaRPr lang="en-US" sz="1800" i="1" dirty="0"/>
          </a:p>
          <a:p>
            <a:pPr algn="just"/>
            <a:r>
              <a:rPr lang="en-US" sz="1800" i="1" dirty="0"/>
              <a:t>The SSP public database v2 has been released in December </a:t>
            </a:r>
            <a:r>
              <a:rPr lang="en-US" sz="1800" i="1" dirty="0" smtClean="0"/>
              <a:t>2018, including new mitigation pathways. </a:t>
            </a:r>
            <a:r>
              <a:rPr lang="en-US" sz="1800" i="1" dirty="0"/>
              <a:t>A new version of this work will be published in 2019.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i="1" dirty="0"/>
              <a:t>New scenarios (1.9 </a:t>
            </a:r>
            <a:r>
              <a:rPr lang="en-US" sz="1800" i="1" dirty="0" smtClean="0"/>
              <a:t>W/m</a:t>
            </a:r>
            <a:r>
              <a:rPr lang="en-US" sz="1800" i="1" baseline="30000" dirty="0" smtClean="0"/>
              <a:t>2</a:t>
            </a:r>
            <a:r>
              <a:rPr lang="en-US" sz="1800" i="1" dirty="0"/>
              <a:t>): 103 </a:t>
            </a:r>
            <a:r>
              <a:rPr lang="en-US" sz="1800" i="1" dirty="0">
                <a:sym typeface="Wingdings" panose="05000000000000000000" pitchFamily="2" charset="2"/>
              </a:rPr>
              <a:t> </a:t>
            </a:r>
            <a:r>
              <a:rPr lang="en-US" sz="1800" i="1" dirty="0"/>
              <a:t>125 SSP </a:t>
            </a:r>
            <a:r>
              <a:rPr lang="en-US" sz="1800" i="1" dirty="0" smtClean="0"/>
              <a:t>scenarios</a:t>
            </a:r>
          </a:p>
          <a:p>
            <a:pPr marL="1028700" lvl="1" indent="-342900" algn="just">
              <a:buFont typeface="Wingdings" panose="05000000000000000000" pitchFamily="2" charset="2"/>
              <a:buChar char="Ø"/>
            </a:pPr>
            <a:r>
              <a:rPr lang="en-US" sz="1400" i="1" dirty="0" smtClean="0"/>
              <a:t>Budgets 1.5°C</a:t>
            </a:r>
            <a:endParaRPr lang="en-US" sz="14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i="1" dirty="0"/>
              <a:t>Transition historical / SSP: 2010 </a:t>
            </a:r>
            <a:r>
              <a:rPr lang="en-US" sz="1800" i="1" dirty="0">
                <a:sym typeface="Wingdings" panose="05000000000000000000" pitchFamily="2" charset="2"/>
              </a:rPr>
              <a:t> </a:t>
            </a:r>
            <a:r>
              <a:rPr lang="en-US" sz="1800" i="1" dirty="0"/>
              <a:t>2014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i="1" dirty="0"/>
              <a:t>Thawing permafrost accounted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i="1" dirty="0"/>
              <a:t>Improvement of the extension in </a:t>
            </a:r>
            <a:r>
              <a:rPr lang="en-US" sz="1800" i="1" dirty="0" smtClean="0"/>
              <a:t>Land-Use</a:t>
            </a:r>
          </a:p>
          <a:p>
            <a:pPr algn="just"/>
            <a:endParaRPr lang="en-US" sz="1800" i="1" dirty="0" smtClean="0"/>
          </a:p>
          <a:p>
            <a:pPr algn="just"/>
            <a:r>
              <a:rPr lang="en-US" sz="1800" i="1" dirty="0" smtClean="0"/>
              <a:t>The data that will be released will encompass all of the aspects of the Earth system: climate system, carbon cycle, atmospheric chemistry,…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8" name="Rounded Rectangle 7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>
              <a:hlinkClick r:id="rId2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hlinkClick r:id="rId3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4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08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842D-E41E-7D4D-903C-9CBFC3E4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7185406" cy="11984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Carbon budgets based on new climate projections of the SSP scenarios and observations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5100F-A867-1645-B9D3-8E6CFF5DD3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33F17-FF42-3342-990D-3FB14C8E2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 smtClean="0"/>
              <a:t>Carbon budgets based on new climate projections of the SSP scenarios and observations</a:t>
            </a:r>
            <a:endParaRPr lang="en-GB" b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34E4AFD-026E-0B41-92A7-A51A72B23B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08 Apr 2019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9050" y="1638928"/>
            <a:ext cx="9081540" cy="2102771"/>
            <a:chOff x="19050" y="1676400"/>
            <a:chExt cx="9081540" cy="2102771"/>
          </a:xfrm>
        </p:grpSpPr>
        <p:grpSp>
          <p:nvGrpSpPr>
            <p:cNvPr id="9" name="Group 8"/>
            <p:cNvGrpSpPr/>
            <p:nvPr/>
          </p:nvGrpSpPr>
          <p:grpSpPr>
            <a:xfrm>
              <a:off x="6141720" y="1817742"/>
              <a:ext cx="2958870" cy="1961429"/>
              <a:chOff x="7418718" y="1874372"/>
              <a:chExt cx="3545456" cy="215143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18718" y="1874372"/>
                <a:ext cx="3262794" cy="2066181"/>
              </a:xfrm>
              <a:prstGeom prst="rect">
                <a:avLst/>
              </a:prstGeom>
            </p:spPr>
          </p:pic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8987575" y="3737306"/>
                <a:ext cx="1976599" cy="288503"/>
              </a:xfrm>
              <a:prstGeom prst="rect">
                <a:avLst/>
              </a:prstGeom>
            </p:spPr>
            <p:txBody>
              <a:bodyPr vert="horz" lIns="0" tIns="34290" rIns="0" bIns="3429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050" dirty="0" err="1">
                    <a:latin typeface="Gill Sans MT" panose="020B0502020104020203" pitchFamily="34" charset="0"/>
                  </a:rPr>
                  <a:t>VanVuuren</a:t>
                </a:r>
                <a:r>
                  <a:rPr lang="fr-FR" sz="1050" dirty="0">
                    <a:latin typeface="Gill Sans MT" panose="020B0502020104020203" pitchFamily="34" charset="0"/>
                  </a:rPr>
                  <a:t> et al, 2014</a:t>
                </a:r>
                <a:endParaRPr lang="en-US" sz="1050" dirty="0">
                  <a:latin typeface="Gill Sans MT" panose="020B0502020104020203" pitchFamily="34" charset="0"/>
                </a:endParaRPr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676153" y="1676400"/>
              <a:ext cx="8323067" cy="2102771"/>
            </a:xfrm>
            <a:prstGeom prst="round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" y="2316480"/>
              <a:ext cx="6571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SSP?</a:t>
              </a:r>
            </a:p>
            <a:p>
              <a:pPr algn="ctr"/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RCP?</a:t>
              </a:r>
              <a:endParaRPr lang="en-US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7441" y="1739265"/>
              <a:ext cx="561858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Gill Sans MT" panose="020B0502020104020203" pitchFamily="34" charset="0"/>
                </a:rPr>
                <a:t>Representative </a:t>
              </a:r>
              <a:r>
                <a:rPr lang="en-US" dirty="0">
                  <a:latin typeface="Gill Sans MT" panose="020B0502020104020203" pitchFamily="34" charset="0"/>
                </a:rPr>
                <a:t>Concentration Pathways: </a:t>
              </a:r>
              <a:r>
                <a:rPr lang="en-US" b="1" dirty="0" smtClean="0">
                  <a:latin typeface="Gill Sans MT" panose="020B0502020104020203" pitchFamily="34" charset="0"/>
                </a:rPr>
                <a:t>RCPs</a:t>
              </a:r>
            </a:p>
            <a:p>
              <a:pPr marL="676656" lvl="2"/>
              <a:r>
                <a:rPr lang="en-US" sz="1400" dirty="0" smtClean="0">
                  <a:latin typeface="Gill Sans MT" panose="020B0502020104020203" pitchFamily="34" charset="0"/>
                </a:rPr>
                <a:t>4 </a:t>
              </a:r>
              <a:r>
                <a:rPr lang="en-US" sz="1400" u="sng" dirty="0" smtClean="0">
                  <a:latin typeface="Gill Sans MT" panose="020B0502020104020203" pitchFamily="34" charset="0"/>
                  <a:sym typeface="Wingdings" panose="05000000000000000000" pitchFamily="2" charset="2"/>
                </a:rPr>
                <a:t>scenarios</a:t>
              </a:r>
              <a:r>
                <a:rPr lang="en-US" sz="1400" dirty="0" smtClean="0">
                  <a:latin typeface="Gill Sans MT" panose="020B0502020104020203" pitchFamily="34" charset="0"/>
                  <a:sym typeface="Wingdings" panose="05000000000000000000" pitchFamily="2" charset="2"/>
                </a:rPr>
                <a:t> run by a large number of Earth system models (ESMs)</a:t>
              </a:r>
            </a:p>
            <a:p>
              <a:pPr marL="219456" lvl="1" indent="0">
                <a:spcBef>
                  <a:spcPts val="0"/>
                </a:spcBef>
                <a:buNone/>
              </a:pPr>
              <a:endParaRPr lang="en-US" sz="1200" dirty="0" smtClean="0">
                <a:latin typeface="Gill Sans MT" panose="020B050202010402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Gill Sans MT" panose="020B0502020104020203" pitchFamily="34" charset="0"/>
                </a:rPr>
                <a:t>Shared </a:t>
              </a:r>
              <a:r>
                <a:rPr lang="en-US" dirty="0">
                  <a:latin typeface="Gill Sans MT" panose="020B0502020104020203" pitchFamily="34" charset="0"/>
                </a:rPr>
                <a:t>Socio-economic Pathways: </a:t>
              </a:r>
              <a:r>
                <a:rPr lang="en-US" b="1" dirty="0" smtClean="0">
                  <a:latin typeface="Gill Sans MT" panose="020B0502020104020203" pitchFamily="34" charset="0"/>
                </a:rPr>
                <a:t>SSPs</a:t>
              </a:r>
            </a:p>
            <a:p>
              <a:pPr marL="676656" lvl="2"/>
              <a:r>
                <a:rPr lang="en-US" sz="1400" dirty="0" smtClean="0">
                  <a:latin typeface="Gill Sans MT" panose="020B0502020104020203" pitchFamily="34" charset="0"/>
                </a:rPr>
                <a:t>Socioeconomic </a:t>
              </a:r>
              <a:r>
                <a:rPr lang="en-US" sz="1400" u="sng" dirty="0" smtClean="0">
                  <a:latin typeface="Gill Sans MT" panose="020B0502020104020203" pitchFamily="34" charset="0"/>
                </a:rPr>
                <a:t>storylines</a:t>
              </a:r>
              <a:r>
                <a:rPr lang="en-US" sz="1400" dirty="0" smtClean="0">
                  <a:latin typeface="Gill Sans MT" panose="020B0502020104020203" pitchFamily="34" charset="0"/>
                </a:rPr>
                <a:t>, under which Integrated Assessment Models (IAMs) produce </a:t>
              </a:r>
              <a:r>
                <a:rPr lang="en-US" sz="1400" u="sng" dirty="0" smtClean="0">
                  <a:latin typeface="Gill Sans MT" panose="020B0502020104020203" pitchFamily="34" charset="0"/>
                </a:rPr>
                <a:t>scenarios</a:t>
              </a:r>
              <a:r>
                <a:rPr lang="en-US" sz="1400" dirty="0" smtClean="0">
                  <a:latin typeface="Gill Sans MT" panose="020B0502020104020203" pitchFamily="34" charset="0"/>
                </a:rPr>
                <a:t> that reach the RCPs by 2100</a:t>
              </a:r>
            </a:p>
            <a:p>
              <a:endParaRPr lang="en-US" sz="1200" b="1" u="sng" dirty="0" smtClean="0"/>
            </a:p>
            <a:p>
              <a:r>
                <a:rPr lang="en-US" dirty="0" smtClean="0">
                  <a:sym typeface="Wingdings" panose="05000000000000000000" pitchFamily="2" charset="2"/>
                </a:rPr>
                <a:t> </a:t>
              </a:r>
              <a:r>
                <a:rPr lang="en-US" sz="1400" b="1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103 SSP scenarios</a:t>
              </a:r>
              <a:r>
                <a:rPr lang="en-US" sz="1400" b="1" dirty="0" smtClean="0">
                  <a:sym typeface="Wingdings" panose="05000000000000000000" pitchFamily="2" charset="2"/>
                </a:rPr>
                <a:t> </a:t>
              </a:r>
              <a:r>
                <a:rPr lang="en-US" sz="1400" dirty="0" smtClean="0">
                  <a:sym typeface="Wingdings" panose="05000000000000000000" pitchFamily="2" charset="2"/>
                </a:rPr>
                <a:t>produced by IAMs, 8 used by </a:t>
              </a:r>
              <a:r>
                <a:rPr lang="en-US" sz="1400" dirty="0" err="1" smtClean="0">
                  <a:sym typeface="Wingdings" panose="05000000000000000000" pitchFamily="2" charset="2"/>
                </a:rPr>
                <a:t>ScenarioMIP</a:t>
              </a:r>
              <a:endParaRPr lang="en-US" sz="1400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57150" y="3998607"/>
            <a:ext cx="9132815" cy="2232683"/>
            <a:chOff x="-57150" y="3787736"/>
            <a:chExt cx="9132815" cy="2232683"/>
          </a:xfrm>
        </p:grpSpPr>
        <p:sp>
          <p:nvSpPr>
            <p:cNvPr id="17" name="TextBox 16"/>
            <p:cNvSpPr txBox="1"/>
            <p:nvPr/>
          </p:nvSpPr>
          <p:spPr>
            <a:xfrm>
              <a:off x="691394" y="3896761"/>
              <a:ext cx="643330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dirty="0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Climate projections of </a:t>
              </a:r>
              <a:r>
                <a:rPr lang="en-US" b="1" u="sng" dirty="0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all</a:t>
              </a:r>
              <a:r>
                <a:rPr lang="en-US" b="1" dirty="0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 SSP scenarios calculated in the reduced-form Earth system model OSCAR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dirty="0" smtClean="0">
                  <a:latin typeface="Gill Sans MT" panose="020B0502020104020203" pitchFamily="34" charset="0"/>
                </a:rPr>
                <a:t>SSP public database extended: Land-Use and F-Gases</a:t>
              </a:r>
              <a:endParaRPr lang="en-US" sz="1600" dirty="0">
                <a:latin typeface="Gill Sans MT" panose="020B05020201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dirty="0" smtClean="0">
                  <a:latin typeface="Gill Sans MT" panose="020B0502020104020203" pitchFamily="34" charset="0"/>
                </a:rPr>
                <a:t>OSCAR v2.3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sz="1600" dirty="0" smtClean="0">
                  <a:latin typeface="Gill Sans MT" panose="020B0502020104020203" pitchFamily="34" charset="0"/>
                </a:rPr>
                <a:t>Mimic the behavior of models of higher complexity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sz="1600" dirty="0" smtClean="0">
                  <a:latin typeface="Gill Sans MT" panose="020B0502020104020203" pitchFamily="34" charset="0"/>
                </a:rPr>
                <a:t>Probabilistic framework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sz="1600" dirty="0" smtClean="0">
                  <a:latin typeface="Gill Sans MT" panose="020B0502020104020203" pitchFamily="34" charset="0"/>
                </a:rPr>
                <a:t>CO</a:t>
              </a:r>
              <a:r>
                <a:rPr lang="en-US" sz="1600" baseline="-25000" dirty="0" smtClean="0">
                  <a:latin typeface="Gill Sans MT" panose="020B0502020104020203" pitchFamily="34" charset="0"/>
                </a:rPr>
                <a:t>2</a:t>
              </a:r>
              <a:r>
                <a:rPr lang="en-US" sz="1600" dirty="0" smtClean="0">
                  <a:latin typeface="Gill Sans MT" panose="020B0502020104020203" pitchFamily="34" charset="0"/>
                </a:rPr>
                <a:t> emissions from Land Use Change endogenously calculated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sz="1600" dirty="0" smtClean="0">
                  <a:latin typeface="Gill Sans MT" panose="020B0502020104020203" pitchFamily="34" charset="0"/>
                </a:rPr>
                <a:t>Permafrost thaw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76152" y="3787736"/>
              <a:ext cx="8323067" cy="2230232"/>
            </a:xfrm>
            <a:prstGeom prst="round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57150" y="4648200"/>
              <a:ext cx="748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Ok, then?</a:t>
              </a:r>
              <a:endParaRPr lang="en-US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6783876" y="3870678"/>
              <a:ext cx="157249" cy="2047608"/>
            </a:xfrm>
            <a:prstGeom prst="rightBrace">
              <a:avLst>
                <a:gd name="adj1" fmla="val 93707"/>
                <a:gd name="adj2" fmla="val 50000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0380" y="4616025"/>
              <a:ext cx="222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Carbon budgets under </a:t>
              </a:r>
              <a:r>
                <a:rPr lang="en-US" b="1" i="1" u="sng" dirty="0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contrasted</a:t>
              </a:r>
              <a:r>
                <a:rPr lang="en-US" b="1" dirty="0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 scenarios</a:t>
              </a:r>
              <a:endParaRPr lang="en-US" sz="1600" b="1" dirty="0">
                <a:solidFill>
                  <a:srgbClr val="C00000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33" name="Rounded Rectangle 32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>
              <a:hlinkClick r:id="rId3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>
              <a:hlinkClick r:id="rId4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hlinkClick r:id="rId4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take-home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63625"/>
            <a:ext cx="8460525" cy="454933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Carbon budgets solely based on ESMs or their TCRE underestimate the carbon budgets.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Observations have been used while respecting the modelling of the Earth system.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The budget increases drastically: </a:t>
            </a:r>
            <a:r>
              <a:rPr lang="en-US" sz="1800" dirty="0"/>
              <a:t>since </a:t>
            </a:r>
            <a:r>
              <a:rPr lang="en-US" sz="1800" dirty="0" smtClean="0"/>
              <a:t>01/01/2018, </a:t>
            </a:r>
            <a:r>
              <a:rPr lang="en-US" sz="1800" dirty="0"/>
              <a:t>to avoid </a:t>
            </a:r>
            <a:r>
              <a:rPr lang="en-US" sz="1800" dirty="0" smtClean="0"/>
              <a:t>2°C,</a:t>
            </a:r>
          </a:p>
          <a:p>
            <a:pPr marL="457200" lvl="1" indent="0" algn="just">
              <a:buNone/>
            </a:pPr>
            <a:r>
              <a:rPr lang="en-US" sz="1800" b="1" dirty="0" smtClean="0"/>
              <a:t>IPCC AR5 WG3: 690-1160 </a:t>
            </a:r>
            <a:r>
              <a:rPr lang="en-US" sz="1800" b="1" dirty="0"/>
              <a:t>GtCO</a:t>
            </a:r>
            <a:r>
              <a:rPr lang="en-US" sz="1800" b="1" baseline="-25000" dirty="0"/>
              <a:t>2</a:t>
            </a:r>
            <a:endParaRPr lang="en-US" sz="1800" b="1" dirty="0" smtClean="0"/>
          </a:p>
          <a:p>
            <a:pPr marL="457200" lvl="1" indent="0" algn="just">
              <a:buNone/>
            </a:pPr>
            <a:r>
              <a:rPr lang="en-US" sz="1800" b="1" dirty="0" smtClean="0"/>
              <a:t>IPCC </a:t>
            </a:r>
            <a:r>
              <a:rPr lang="en-US" sz="1800" b="1" dirty="0"/>
              <a:t>Special Report 1.5°C: 1500 GtCO</a:t>
            </a:r>
            <a:r>
              <a:rPr lang="en-US" sz="1800" b="1" baseline="-25000" dirty="0"/>
              <a:t>2</a:t>
            </a:r>
            <a:endParaRPr lang="en-US" sz="1800" b="1" dirty="0"/>
          </a:p>
          <a:p>
            <a:pPr marL="457200" lvl="1" indent="0" algn="just">
              <a:buNone/>
            </a:pPr>
            <a:r>
              <a:rPr lang="en-US" sz="1800" b="1" dirty="0" smtClean="0"/>
              <a:t>This presentation: 1910 GtCO</a:t>
            </a:r>
            <a:r>
              <a:rPr lang="en-US" sz="1800" b="1" baseline="-25000" dirty="0" smtClean="0"/>
              <a:t>2</a:t>
            </a:r>
            <a:endParaRPr lang="en-US" sz="18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Statistical monotonous dependency of the difference in-between exceedance and avoidance budgets, and the differences in the radiative forcing of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.</a:t>
            </a:r>
            <a:endParaRPr lang="en-US" sz="18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Soon, publication &amp; release of climate projections for all SSP scenarios, with endogenous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emissions from LUC and accounting for thawing permafrost.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8" name="Rounded Rectangle 7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hlinkClick r:id="rId2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3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p:sp>
        <p:nvSpPr>
          <p:cNvPr id="12" name="Right Arrow 11">
            <a:hlinkClick r:id="rId4" action="ppaction://hlinksldjump"/>
          </p:cNvPr>
          <p:cNvSpPr/>
          <p:nvPr/>
        </p:nvSpPr>
        <p:spPr>
          <a:xfrm>
            <a:off x="8617081" y="752081"/>
            <a:ext cx="224444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EE27AB-60ED-F143-9510-A6D9523CC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time!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F7D8EEF-FC80-F04B-9542-953D10219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034" y="3712464"/>
            <a:ext cx="6536090" cy="168406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yann.quilcaille@iiasa.ac.at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2DF867-771F-9847-9B03-7BB1FF77A9A5}"/>
              </a:ext>
            </a:extLst>
          </p:cNvPr>
          <p:cNvSpPr txBox="1">
            <a:spLocks/>
          </p:cNvSpPr>
          <p:nvPr/>
        </p:nvSpPr>
        <p:spPr>
          <a:xfrm>
            <a:off x="4571999" y="5396524"/>
            <a:ext cx="4384725" cy="1103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b="1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Yann Quilcaille</a:t>
            </a:r>
            <a: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IIASA/ESM</a:t>
            </a:r>
            <a: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yann.quilcaille@iiasa.ac.at</a:t>
            </a:r>
            <a:endParaRPr lang="en-GB" sz="120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825110" y="808780"/>
            <a:ext cx="1079962" cy="412520"/>
            <a:chOff x="7124700" y="809450"/>
            <a:chExt cx="1079962" cy="412520"/>
          </a:xfrm>
        </p:grpSpPr>
        <p:sp>
          <p:nvSpPr>
            <p:cNvPr id="6" name="Rounded Rectangle 5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hlinkClick r:id="rId2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3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p:sp>
        <p:nvSpPr>
          <p:cNvPr id="13" name="Right Arrow 12">
            <a:hlinkClick r:id="rId4" action="ppaction://hlinksldjump"/>
          </p:cNvPr>
          <p:cNvSpPr/>
          <p:nvPr/>
        </p:nvSpPr>
        <p:spPr>
          <a:xfrm>
            <a:off x="8617081" y="860148"/>
            <a:ext cx="224444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825110" y="808780"/>
            <a:ext cx="1079962" cy="412520"/>
            <a:chOff x="7124700" y="809450"/>
            <a:chExt cx="1079962" cy="412520"/>
          </a:xfrm>
        </p:grpSpPr>
        <p:sp>
          <p:nvSpPr>
            <p:cNvPr id="6" name="Rounded Rectangle 5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>
              <a:hlinkClick r:id="rId2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3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295" y="1438098"/>
            <a:ext cx="88137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Gill Sans MT" panose="020B0502020104020203" pitchFamily="34" charset="0"/>
              </a:rPr>
              <a:t>Doucet</a:t>
            </a:r>
            <a:r>
              <a:rPr lang="en-US" sz="1200" dirty="0">
                <a:latin typeface="Gill Sans MT" panose="020B0502020104020203" pitchFamily="34" charset="0"/>
              </a:rPr>
              <a:t>, </a:t>
            </a:r>
            <a:r>
              <a:rPr lang="en-US" sz="1200" dirty="0" smtClean="0">
                <a:latin typeface="Gill Sans MT" panose="020B0502020104020203" pitchFamily="34" charset="0"/>
              </a:rPr>
              <a:t>A., De </a:t>
            </a:r>
            <a:r>
              <a:rPr lang="en-US" sz="1200" dirty="0">
                <a:latin typeface="Gill Sans MT" panose="020B0502020104020203" pitchFamily="34" charset="0"/>
              </a:rPr>
              <a:t>Freitas, N. </a:t>
            </a:r>
            <a:r>
              <a:rPr lang="en-US" sz="1200" dirty="0" smtClean="0">
                <a:latin typeface="Gill Sans MT" panose="020B0502020104020203" pitchFamily="34" charset="0"/>
              </a:rPr>
              <a:t> and Gordon N. </a:t>
            </a:r>
            <a:r>
              <a:rPr lang="en-US" sz="1200" i="1" u="sng" dirty="0" smtClean="0">
                <a:latin typeface="Gill Sans MT" panose="020B0502020104020203" pitchFamily="34" charset="0"/>
              </a:rPr>
              <a:t>Sequential </a:t>
            </a:r>
            <a:r>
              <a:rPr lang="en-US" sz="1200" i="1" u="sng" dirty="0">
                <a:latin typeface="Gill Sans MT" panose="020B0502020104020203" pitchFamily="34" charset="0"/>
              </a:rPr>
              <a:t>Monte Carlo Methods in Practice</a:t>
            </a:r>
            <a:r>
              <a:rPr lang="en-US" sz="1200" dirty="0">
                <a:latin typeface="Gill Sans MT" panose="020B0502020104020203" pitchFamily="34" charset="0"/>
              </a:rPr>
              <a:t>. Springer, New York, </a:t>
            </a:r>
            <a:r>
              <a:rPr lang="en-US" sz="1200" dirty="0" smtClean="0">
                <a:latin typeface="Gill Sans MT" panose="020B0502020104020203" pitchFamily="34" charset="0"/>
              </a:rPr>
              <a:t>2001</a:t>
            </a:r>
            <a:br>
              <a:rPr lang="en-US" sz="1200" dirty="0" smtClean="0">
                <a:latin typeface="Gill Sans MT" panose="020B0502020104020203" pitchFamily="34" charset="0"/>
              </a:rPr>
            </a:br>
            <a:endParaRPr lang="en-US" sz="1200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Gill Sans MT" panose="020B0502020104020203" pitchFamily="34" charset="0"/>
              </a:rPr>
              <a:t>Collins, M</a:t>
            </a:r>
            <a:r>
              <a:rPr lang="en-US" sz="1200" dirty="0" smtClean="0">
                <a:latin typeface="Gill Sans MT" panose="020B0502020104020203" pitchFamily="34" charset="0"/>
              </a:rPr>
              <a:t>., et al, </a:t>
            </a:r>
            <a:r>
              <a:rPr lang="en-US" sz="1200" dirty="0">
                <a:latin typeface="Gill Sans MT" panose="020B0502020104020203" pitchFamily="34" charset="0"/>
              </a:rPr>
              <a:t>2013: </a:t>
            </a:r>
            <a:r>
              <a:rPr lang="en-US" sz="1200" i="1" u="sng" dirty="0">
                <a:latin typeface="Gill Sans MT" panose="020B0502020104020203" pitchFamily="34" charset="0"/>
              </a:rPr>
              <a:t>Long-term Climate Change: Projections, </a:t>
            </a:r>
            <a:r>
              <a:rPr lang="en-US" sz="1200" i="1" u="sng" dirty="0" smtClean="0">
                <a:latin typeface="Gill Sans MT" panose="020B0502020104020203" pitchFamily="34" charset="0"/>
              </a:rPr>
              <a:t>Commitments </a:t>
            </a:r>
            <a:r>
              <a:rPr lang="en-US" sz="1200" i="1" u="sng" dirty="0">
                <a:latin typeface="Gill Sans MT" panose="020B0502020104020203" pitchFamily="34" charset="0"/>
              </a:rPr>
              <a:t>and Irreversibility</a:t>
            </a:r>
            <a:r>
              <a:rPr lang="en-US" sz="1200" dirty="0">
                <a:latin typeface="Gill Sans MT" panose="020B0502020104020203" pitchFamily="34" charset="0"/>
              </a:rPr>
              <a:t>. In: </a:t>
            </a:r>
            <a:r>
              <a:rPr lang="en-US" sz="1200" i="1" u="sng" dirty="0">
                <a:latin typeface="Gill Sans MT" panose="020B0502020104020203" pitchFamily="34" charset="0"/>
              </a:rPr>
              <a:t>Climate Change 2013: The Physical Science Basis. Contribution of Working Group I to the Fifth Assessment Report of the Intergovernmental Panel on Climate Change</a:t>
            </a:r>
            <a:r>
              <a:rPr lang="en-US" sz="1200" dirty="0">
                <a:latin typeface="Gill Sans MT" panose="020B0502020104020203" pitchFamily="34" charset="0"/>
              </a:rPr>
              <a:t> </a:t>
            </a:r>
            <a:r>
              <a:rPr lang="en-US" sz="1200" dirty="0" smtClean="0">
                <a:latin typeface="Gill Sans MT" panose="020B0502020104020203" pitchFamily="34" charset="0"/>
              </a:rPr>
              <a:t>Cambridge </a:t>
            </a:r>
            <a:r>
              <a:rPr lang="en-US" sz="1200" dirty="0">
                <a:latin typeface="Gill Sans MT" panose="020B0502020104020203" pitchFamily="34" charset="0"/>
              </a:rPr>
              <a:t>University Press, Cambridge, United Kingdom and New York, NY, USA</a:t>
            </a:r>
            <a:r>
              <a:rPr lang="en-US" sz="1200" dirty="0" smtClean="0">
                <a:latin typeface="Gill Sans MT" panose="020B0502020104020203" pitchFamily="34" charset="0"/>
              </a:rPr>
              <a:t>.</a:t>
            </a:r>
            <a:br>
              <a:rPr lang="en-US" sz="1200" dirty="0" smtClean="0">
                <a:latin typeface="Gill Sans MT" panose="020B0502020104020203" pitchFamily="34" charset="0"/>
              </a:rPr>
            </a:br>
            <a:endParaRPr lang="en-US" sz="1200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Gill Sans MT" panose="020B0502020104020203" pitchFamily="34" charset="0"/>
              </a:rPr>
              <a:t>Gasser, </a:t>
            </a:r>
            <a:r>
              <a:rPr lang="fr-FR" sz="1200" dirty="0">
                <a:latin typeface="Gill Sans MT" panose="020B0502020104020203" pitchFamily="34" charset="0"/>
              </a:rPr>
              <a:t>T., </a:t>
            </a:r>
            <a:r>
              <a:rPr lang="fr-FR" sz="1200" dirty="0" smtClean="0">
                <a:latin typeface="Gill Sans MT" panose="020B0502020104020203" pitchFamily="34" charset="0"/>
              </a:rPr>
              <a:t>Ciais, </a:t>
            </a:r>
            <a:r>
              <a:rPr lang="fr-FR" sz="1200" dirty="0">
                <a:latin typeface="Gill Sans MT" panose="020B0502020104020203" pitchFamily="34" charset="0"/>
              </a:rPr>
              <a:t>P., </a:t>
            </a:r>
            <a:r>
              <a:rPr lang="fr-FR" sz="1200" dirty="0" smtClean="0">
                <a:latin typeface="Gill Sans MT" panose="020B0502020104020203" pitchFamily="34" charset="0"/>
              </a:rPr>
              <a:t>Boucher, </a:t>
            </a:r>
            <a:r>
              <a:rPr lang="fr-FR" sz="1200" dirty="0">
                <a:latin typeface="Gill Sans MT" panose="020B0502020104020203" pitchFamily="34" charset="0"/>
              </a:rPr>
              <a:t>O., </a:t>
            </a:r>
            <a:r>
              <a:rPr lang="fr-FR" sz="1200" dirty="0" smtClean="0">
                <a:latin typeface="Gill Sans MT" panose="020B0502020104020203" pitchFamily="34" charset="0"/>
              </a:rPr>
              <a:t>Quilcaille, </a:t>
            </a:r>
            <a:r>
              <a:rPr lang="fr-FR" sz="1200" dirty="0">
                <a:latin typeface="Gill Sans MT" panose="020B0502020104020203" pitchFamily="34" charset="0"/>
              </a:rPr>
              <a:t>Y., </a:t>
            </a:r>
            <a:r>
              <a:rPr lang="fr-FR" sz="1200" dirty="0" smtClean="0">
                <a:latin typeface="Gill Sans MT" panose="020B0502020104020203" pitchFamily="34" charset="0"/>
              </a:rPr>
              <a:t>Tortora, </a:t>
            </a:r>
            <a:r>
              <a:rPr lang="fr-FR" sz="1200" dirty="0">
                <a:latin typeface="Gill Sans MT" panose="020B0502020104020203" pitchFamily="34" charset="0"/>
              </a:rPr>
              <a:t>M., </a:t>
            </a:r>
            <a:r>
              <a:rPr lang="fr-FR" sz="1200" dirty="0" smtClean="0">
                <a:latin typeface="Gill Sans MT" panose="020B0502020104020203" pitchFamily="34" charset="0"/>
              </a:rPr>
              <a:t>Bopp, </a:t>
            </a:r>
            <a:r>
              <a:rPr lang="fr-FR" sz="1200" dirty="0">
                <a:latin typeface="Gill Sans MT" panose="020B0502020104020203" pitchFamily="34" charset="0"/>
              </a:rPr>
              <a:t>L., </a:t>
            </a:r>
            <a:r>
              <a:rPr lang="fr-FR" sz="1200" dirty="0" smtClean="0">
                <a:latin typeface="Gill Sans MT" panose="020B0502020104020203" pitchFamily="34" charset="0"/>
              </a:rPr>
              <a:t>and </a:t>
            </a:r>
            <a:r>
              <a:rPr lang="en-US" sz="1200" dirty="0" err="1" smtClean="0">
                <a:latin typeface="Gill Sans MT" panose="020B0502020104020203" pitchFamily="34" charset="0"/>
              </a:rPr>
              <a:t>Hauglustaine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D. </a:t>
            </a:r>
            <a:r>
              <a:rPr lang="en-US" sz="1200" i="1" u="sng" dirty="0">
                <a:latin typeface="Gill Sans MT" panose="020B0502020104020203" pitchFamily="34" charset="0"/>
              </a:rPr>
              <a:t>The compact Earth system model OSCAR v2.2: </a:t>
            </a:r>
            <a:r>
              <a:rPr lang="en-US" sz="1200" i="1" u="sng" dirty="0" smtClean="0">
                <a:latin typeface="Gill Sans MT" panose="020B0502020104020203" pitchFamily="34" charset="0"/>
              </a:rPr>
              <a:t>Description and </a:t>
            </a:r>
            <a:r>
              <a:rPr lang="en-US" sz="1200" i="1" u="sng" dirty="0">
                <a:latin typeface="Gill Sans MT" panose="020B0502020104020203" pitchFamily="34" charset="0"/>
              </a:rPr>
              <a:t>first results.</a:t>
            </a:r>
            <a:r>
              <a:rPr lang="en-US" sz="1200" dirty="0">
                <a:latin typeface="Gill Sans MT" panose="020B0502020104020203" pitchFamily="34" charset="0"/>
              </a:rPr>
              <a:t> </a:t>
            </a:r>
            <a:r>
              <a:rPr lang="en-US" sz="1200" i="1" dirty="0">
                <a:latin typeface="Gill Sans MT" panose="020B0502020104020203" pitchFamily="34" charset="0"/>
              </a:rPr>
              <a:t>Geoscientific Model Development</a:t>
            </a:r>
            <a:r>
              <a:rPr lang="en-US" sz="1200" dirty="0">
                <a:latin typeface="Gill Sans MT" panose="020B0502020104020203" pitchFamily="34" charset="0"/>
              </a:rPr>
              <a:t>, 10, 271–319, </a:t>
            </a:r>
            <a:r>
              <a:rPr lang="en-US" sz="1200" dirty="0" smtClean="0">
                <a:latin typeface="Gill Sans MT" panose="020B0502020104020203" pitchFamily="34" charset="0"/>
              </a:rPr>
              <a:t>2017. </a:t>
            </a:r>
            <a:r>
              <a:rPr lang="en-US" sz="1200" dirty="0" err="1" smtClean="0">
                <a:latin typeface="Gill Sans MT" panose="020B0502020104020203" pitchFamily="34" charset="0"/>
              </a:rPr>
              <a:t>doi</a:t>
            </a:r>
            <a:r>
              <a:rPr lang="en-US" sz="1200" dirty="0" smtClean="0">
                <a:latin typeface="Gill Sans MT" panose="020B0502020104020203" pitchFamily="34" charset="0"/>
              </a:rPr>
              <a:t>: 10.5194/gmd-10-271-2017</a:t>
            </a:r>
            <a:br>
              <a:rPr lang="en-US" sz="1200" dirty="0" smtClean="0">
                <a:latin typeface="Gill Sans MT" panose="020B0502020104020203" pitchFamily="34" charset="0"/>
              </a:rPr>
            </a:br>
            <a:endParaRPr lang="en-US" sz="12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ill Sans MT" panose="020B0502020104020203" pitchFamily="34" charset="0"/>
              </a:rPr>
              <a:t>Gidden, M. J. </a:t>
            </a:r>
            <a:r>
              <a:rPr lang="en-US" sz="1200" dirty="0">
                <a:latin typeface="Gill Sans MT" panose="020B0502020104020203" pitchFamily="34" charset="0"/>
              </a:rPr>
              <a:t>et al, </a:t>
            </a:r>
            <a:r>
              <a:rPr lang="en-US" sz="1200" dirty="0" smtClean="0">
                <a:latin typeface="Gill Sans MT" panose="020B0502020104020203" pitchFamily="34" charset="0"/>
              </a:rPr>
              <a:t>2018, </a:t>
            </a:r>
            <a:r>
              <a:rPr lang="en-US" sz="1200" i="1" u="sng" dirty="0">
                <a:latin typeface="Gill Sans MT" panose="020B0502020104020203" pitchFamily="34" charset="0"/>
              </a:rPr>
              <a:t>Global emissions pathways under different socioeconomic scenarios for use in CMIP6: a dataset of harmonized emissions trajectories through the end of the </a:t>
            </a:r>
            <a:r>
              <a:rPr lang="en-US" sz="1200" i="1" u="sng" dirty="0" smtClean="0">
                <a:latin typeface="Gill Sans MT" panose="020B0502020104020203" pitchFamily="34" charset="0"/>
              </a:rPr>
              <a:t>century</a:t>
            </a:r>
            <a:r>
              <a:rPr lang="en-US" sz="1200" dirty="0" smtClean="0">
                <a:latin typeface="Gill Sans MT" panose="020B0502020104020203" pitchFamily="34" charset="0"/>
              </a:rPr>
              <a:t>. </a:t>
            </a:r>
            <a:r>
              <a:rPr lang="en-US" sz="1200" i="1" dirty="0">
                <a:latin typeface="Gill Sans MT" panose="020B0502020104020203" pitchFamily="34" charset="0"/>
              </a:rPr>
              <a:t>Geoscientific Model Development </a:t>
            </a:r>
            <a:r>
              <a:rPr lang="en-US" sz="1200" i="1" dirty="0" smtClean="0">
                <a:latin typeface="Gill Sans MT" panose="020B0502020104020203" pitchFamily="34" charset="0"/>
              </a:rPr>
              <a:t>Discussions</a:t>
            </a:r>
            <a:r>
              <a:rPr lang="en-US" sz="1200" dirty="0" smtClean="0">
                <a:latin typeface="Gill Sans MT" panose="020B0502020104020203" pitchFamily="34" charset="0"/>
              </a:rPr>
              <a:t>. 1-42, 2018. doi:10.5194/gmd-2018-266</a:t>
            </a:r>
            <a:br>
              <a:rPr lang="en-US" sz="1200" dirty="0" smtClean="0">
                <a:latin typeface="Gill Sans MT" panose="020B0502020104020203" pitchFamily="34" charset="0"/>
              </a:rPr>
            </a:br>
            <a:endParaRPr lang="en-US" sz="1200" i="1" u="sng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Gill Sans MT" panose="020B0502020104020203" pitchFamily="34" charset="0"/>
              </a:rPr>
              <a:t>Rogelj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J., </a:t>
            </a:r>
            <a:r>
              <a:rPr lang="en-US" sz="1200" dirty="0" smtClean="0">
                <a:latin typeface="Gill Sans MT" panose="020B0502020104020203" pitchFamily="34" charset="0"/>
              </a:rPr>
              <a:t>Schaeffer, </a:t>
            </a:r>
            <a:r>
              <a:rPr lang="en-US" sz="1200" dirty="0">
                <a:latin typeface="Gill Sans MT" panose="020B0502020104020203" pitchFamily="34" charset="0"/>
              </a:rPr>
              <a:t>M., </a:t>
            </a:r>
            <a:r>
              <a:rPr lang="en-US" sz="1200" dirty="0" err="1" smtClean="0">
                <a:latin typeface="Gill Sans MT" panose="020B0502020104020203" pitchFamily="34" charset="0"/>
              </a:rPr>
              <a:t>Friedlingstein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P., </a:t>
            </a:r>
            <a:r>
              <a:rPr lang="en-US" sz="1200" dirty="0" smtClean="0">
                <a:latin typeface="Gill Sans MT" panose="020B0502020104020203" pitchFamily="34" charset="0"/>
              </a:rPr>
              <a:t>Gillett, </a:t>
            </a:r>
            <a:r>
              <a:rPr lang="en-US" sz="1200" dirty="0">
                <a:latin typeface="Gill Sans MT" panose="020B0502020104020203" pitchFamily="34" charset="0"/>
              </a:rPr>
              <a:t>N. P., Van </a:t>
            </a:r>
            <a:r>
              <a:rPr lang="en-US" sz="1200" dirty="0" err="1" smtClean="0">
                <a:latin typeface="Gill Sans MT" panose="020B0502020104020203" pitchFamily="34" charset="0"/>
              </a:rPr>
              <a:t>Vuuren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D. P., </a:t>
            </a:r>
            <a:r>
              <a:rPr lang="en-US" sz="1200" dirty="0" err="1" smtClean="0">
                <a:latin typeface="Gill Sans MT" panose="020B0502020104020203" pitchFamily="34" charset="0"/>
              </a:rPr>
              <a:t>Riahi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K., </a:t>
            </a:r>
            <a:r>
              <a:rPr lang="en-US" sz="1200" dirty="0" smtClean="0">
                <a:latin typeface="Gill Sans MT" panose="020B0502020104020203" pitchFamily="34" charset="0"/>
              </a:rPr>
              <a:t>Allen, </a:t>
            </a:r>
            <a:r>
              <a:rPr lang="en-US" sz="1200" dirty="0">
                <a:latin typeface="Gill Sans MT" panose="020B0502020104020203" pitchFamily="34" charset="0"/>
              </a:rPr>
              <a:t>M., and </a:t>
            </a:r>
            <a:r>
              <a:rPr lang="en-US" sz="1200" dirty="0" err="1" smtClean="0">
                <a:latin typeface="Gill Sans MT" panose="020B0502020104020203" pitchFamily="34" charset="0"/>
              </a:rPr>
              <a:t>Knutti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R. </a:t>
            </a:r>
            <a:r>
              <a:rPr lang="en-US" sz="1200" i="1" u="sng" dirty="0">
                <a:latin typeface="Gill Sans MT" panose="020B0502020104020203" pitchFamily="34" charset="0"/>
              </a:rPr>
              <a:t>Differences between carbon budget estimates </a:t>
            </a:r>
            <a:r>
              <a:rPr lang="en-US" sz="1200" i="1" u="sng" dirty="0" err="1" smtClean="0">
                <a:latin typeface="Gill Sans MT" panose="020B0502020104020203" pitchFamily="34" charset="0"/>
              </a:rPr>
              <a:t>unravelled</a:t>
            </a:r>
            <a:r>
              <a:rPr lang="en-US" sz="1200" i="1" u="sng" dirty="0" smtClean="0">
                <a:latin typeface="Gill Sans MT" panose="020B0502020104020203" pitchFamily="34" charset="0"/>
              </a:rPr>
              <a:t>. </a:t>
            </a:r>
            <a:r>
              <a:rPr lang="fr-FR" sz="1200" i="1" dirty="0" smtClean="0">
                <a:latin typeface="Gill Sans MT" panose="020B0502020104020203" pitchFamily="34" charset="0"/>
              </a:rPr>
              <a:t>Nature </a:t>
            </a:r>
            <a:r>
              <a:rPr lang="fr-FR" sz="1200" i="1" dirty="0" err="1">
                <a:latin typeface="Gill Sans MT" panose="020B0502020104020203" pitchFamily="34" charset="0"/>
              </a:rPr>
              <a:t>Climate</a:t>
            </a:r>
            <a:r>
              <a:rPr lang="fr-FR" sz="1200" i="1" dirty="0">
                <a:latin typeface="Gill Sans MT" panose="020B0502020104020203" pitchFamily="34" charset="0"/>
              </a:rPr>
              <a:t> Change</a:t>
            </a:r>
            <a:r>
              <a:rPr lang="fr-FR" sz="1200" dirty="0">
                <a:latin typeface="Gill Sans MT" panose="020B0502020104020203" pitchFamily="34" charset="0"/>
              </a:rPr>
              <a:t>, 6, 245–252, 2016b. </a:t>
            </a:r>
            <a:r>
              <a:rPr lang="fr-FR" sz="1200" dirty="0" err="1" smtClean="0">
                <a:latin typeface="Gill Sans MT" panose="020B0502020104020203" pitchFamily="34" charset="0"/>
              </a:rPr>
              <a:t>doi</a:t>
            </a:r>
            <a:r>
              <a:rPr lang="fr-FR" sz="1200" dirty="0" smtClean="0">
                <a:latin typeface="Gill Sans MT" panose="020B0502020104020203" pitchFamily="34" charset="0"/>
              </a:rPr>
              <a:t>: 10.1038/nclimate2868</a:t>
            </a:r>
            <a:br>
              <a:rPr lang="fr-FR" sz="1200" dirty="0" smtClean="0">
                <a:latin typeface="Gill Sans MT" panose="020B0502020104020203" pitchFamily="34" charset="0"/>
              </a:rPr>
            </a:br>
            <a:endParaRPr lang="fr-FR" sz="1200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Gill Sans MT" panose="020B0502020104020203" pitchFamily="34" charset="0"/>
              </a:rPr>
              <a:t>Rogelj</a:t>
            </a:r>
            <a:r>
              <a:rPr lang="en-US" sz="1200" dirty="0">
                <a:latin typeface="Gill Sans MT" panose="020B0502020104020203" pitchFamily="34" charset="0"/>
              </a:rPr>
              <a:t>, </a:t>
            </a:r>
            <a:r>
              <a:rPr lang="en-US" sz="1200" dirty="0" smtClean="0">
                <a:latin typeface="Gill Sans MT" panose="020B0502020104020203" pitchFamily="34" charset="0"/>
              </a:rPr>
              <a:t>J. et al, </a:t>
            </a:r>
            <a:r>
              <a:rPr lang="en-US" sz="1200" dirty="0">
                <a:latin typeface="Gill Sans MT" panose="020B0502020104020203" pitchFamily="34" charset="0"/>
              </a:rPr>
              <a:t>2018, </a:t>
            </a:r>
            <a:r>
              <a:rPr lang="en-US" sz="1200" i="1" u="sng" dirty="0">
                <a:latin typeface="Gill Sans MT" panose="020B0502020104020203" pitchFamily="34" charset="0"/>
              </a:rPr>
              <a:t>Mitigation pathways compatible with 1.5°C in the context of sustainable development.</a:t>
            </a:r>
            <a:r>
              <a:rPr lang="en-US" sz="1200" dirty="0">
                <a:latin typeface="Gill Sans MT" panose="020B0502020104020203" pitchFamily="34" charset="0"/>
              </a:rPr>
              <a:t> In: </a:t>
            </a:r>
            <a:r>
              <a:rPr lang="en-US" sz="1200" i="1" u="sng" dirty="0">
                <a:latin typeface="Gill Sans MT" panose="020B0502020104020203" pitchFamily="34" charset="0"/>
              </a:rPr>
              <a:t>Global warming of 1.5°C. An IPCC Special Report on the impacts of global warming of 1.5°C above pre-industrial levels and related global greenhouse gas emission pathways, in the context of strengthening the global response to the threat of climate change, sustainable development, and efforts to eradicate </a:t>
            </a:r>
            <a:r>
              <a:rPr lang="en-US" sz="1200" i="1" u="sng" dirty="0" smtClean="0">
                <a:latin typeface="Gill Sans MT" panose="020B0502020104020203" pitchFamily="34" charset="0"/>
              </a:rPr>
              <a:t>poverty</a:t>
            </a:r>
            <a:r>
              <a:rPr lang="en-US" sz="1200" dirty="0" smtClean="0">
                <a:latin typeface="Gill Sans MT" panose="020B0502020104020203" pitchFamily="34" charset="0"/>
              </a:rPr>
              <a:t>. </a:t>
            </a:r>
            <a:r>
              <a:rPr lang="en-US" sz="1200" dirty="0">
                <a:latin typeface="Gill Sans MT" panose="020B0502020104020203" pitchFamily="34" charset="0"/>
              </a:rPr>
              <a:t>In </a:t>
            </a:r>
            <a:r>
              <a:rPr lang="en-US" sz="1200" dirty="0" smtClean="0">
                <a:latin typeface="Gill Sans MT" panose="020B0502020104020203" pitchFamily="34" charset="0"/>
              </a:rPr>
              <a:t>Press.</a:t>
            </a:r>
            <a:br>
              <a:rPr lang="en-US" sz="1200" dirty="0" smtClean="0">
                <a:latin typeface="Gill Sans MT" panose="020B0502020104020203" pitchFamily="34" charset="0"/>
              </a:rPr>
            </a:br>
            <a:endParaRPr lang="en-US" sz="1200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ill Sans MT" panose="020B0502020104020203" pitchFamily="34" charset="0"/>
              </a:rPr>
              <a:t>O’Neill, </a:t>
            </a:r>
            <a:r>
              <a:rPr lang="en-US" sz="1200" dirty="0">
                <a:latin typeface="Gill Sans MT" panose="020B0502020104020203" pitchFamily="34" charset="0"/>
              </a:rPr>
              <a:t>B. C., </a:t>
            </a:r>
            <a:r>
              <a:rPr lang="en-US" sz="1200" dirty="0" smtClean="0">
                <a:latin typeface="Gill Sans MT" panose="020B0502020104020203" pitchFamily="34" charset="0"/>
              </a:rPr>
              <a:t>Tebaldi, </a:t>
            </a:r>
            <a:r>
              <a:rPr lang="en-US" sz="1200" dirty="0">
                <a:latin typeface="Gill Sans MT" panose="020B0502020104020203" pitchFamily="34" charset="0"/>
              </a:rPr>
              <a:t>C., Van </a:t>
            </a:r>
            <a:r>
              <a:rPr lang="en-US" sz="1200" dirty="0" err="1" smtClean="0">
                <a:latin typeface="Gill Sans MT" panose="020B0502020104020203" pitchFamily="34" charset="0"/>
              </a:rPr>
              <a:t>Vuuren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D. P., </a:t>
            </a:r>
            <a:r>
              <a:rPr lang="en-US" sz="1200" dirty="0" err="1" smtClean="0">
                <a:latin typeface="Gill Sans MT" panose="020B0502020104020203" pitchFamily="34" charset="0"/>
              </a:rPr>
              <a:t>Eyring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V., </a:t>
            </a:r>
            <a:r>
              <a:rPr lang="en-US" sz="1200" dirty="0" err="1" smtClean="0">
                <a:latin typeface="Gill Sans MT" panose="020B0502020104020203" pitchFamily="34" charset="0"/>
              </a:rPr>
              <a:t>Friedlingstein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P., </a:t>
            </a:r>
            <a:r>
              <a:rPr lang="en-US" sz="1200" dirty="0" err="1" smtClean="0">
                <a:latin typeface="Gill Sans MT" panose="020B0502020104020203" pitchFamily="34" charset="0"/>
              </a:rPr>
              <a:t>Hurtt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G., </a:t>
            </a:r>
            <a:r>
              <a:rPr lang="en-US" sz="1200" dirty="0" err="1" smtClean="0">
                <a:latin typeface="Gill Sans MT" panose="020B0502020104020203" pitchFamily="34" charset="0"/>
              </a:rPr>
              <a:t>Knutti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R., </a:t>
            </a:r>
            <a:r>
              <a:rPr lang="en-US" sz="1200" dirty="0" err="1" smtClean="0">
                <a:latin typeface="Gill Sans MT" panose="020B0502020104020203" pitchFamily="34" charset="0"/>
              </a:rPr>
              <a:t>Kriegler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E., </a:t>
            </a:r>
            <a:r>
              <a:rPr lang="en-US" sz="1200" dirty="0" err="1" smtClean="0">
                <a:latin typeface="Gill Sans MT" panose="020B0502020104020203" pitchFamily="34" charset="0"/>
              </a:rPr>
              <a:t>Lamarque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J. F., </a:t>
            </a:r>
            <a:r>
              <a:rPr lang="en-US" sz="1200" dirty="0" smtClean="0">
                <a:latin typeface="Gill Sans MT" panose="020B0502020104020203" pitchFamily="34" charset="0"/>
              </a:rPr>
              <a:t>Lowe, </a:t>
            </a:r>
            <a:r>
              <a:rPr lang="en-US" sz="1200" dirty="0">
                <a:latin typeface="Gill Sans MT" panose="020B0502020104020203" pitchFamily="34" charset="0"/>
              </a:rPr>
              <a:t>J., </a:t>
            </a:r>
            <a:r>
              <a:rPr lang="en-US" sz="1200" dirty="0" err="1" smtClean="0">
                <a:latin typeface="Gill Sans MT" panose="020B0502020104020203" pitchFamily="34" charset="0"/>
              </a:rPr>
              <a:t>Meehl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G. A., </a:t>
            </a:r>
            <a:r>
              <a:rPr lang="en-US" sz="1200" dirty="0" smtClean="0">
                <a:latin typeface="Gill Sans MT" panose="020B0502020104020203" pitchFamily="34" charset="0"/>
              </a:rPr>
              <a:t>Moss, R</a:t>
            </a:r>
            <a:r>
              <a:rPr lang="en-US" sz="1200" dirty="0">
                <a:latin typeface="Gill Sans MT" panose="020B0502020104020203" pitchFamily="34" charset="0"/>
              </a:rPr>
              <a:t>., </a:t>
            </a:r>
            <a:r>
              <a:rPr lang="en-US" sz="1200" dirty="0" err="1" smtClean="0">
                <a:latin typeface="Gill Sans MT" panose="020B0502020104020203" pitchFamily="34" charset="0"/>
              </a:rPr>
              <a:t>Riahi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K., and </a:t>
            </a:r>
            <a:r>
              <a:rPr lang="en-US" sz="1200" dirty="0" smtClean="0">
                <a:latin typeface="Gill Sans MT" panose="020B0502020104020203" pitchFamily="34" charset="0"/>
              </a:rPr>
              <a:t>Sanderson, </a:t>
            </a:r>
            <a:r>
              <a:rPr lang="en-US" sz="1200" dirty="0">
                <a:latin typeface="Gill Sans MT" panose="020B0502020104020203" pitchFamily="34" charset="0"/>
              </a:rPr>
              <a:t>B. M. T</a:t>
            </a:r>
            <a:r>
              <a:rPr lang="en-US" sz="1200" i="1" u="sng" dirty="0">
                <a:latin typeface="Gill Sans MT" panose="020B0502020104020203" pitchFamily="34" charset="0"/>
              </a:rPr>
              <a:t>he Scenario Model </a:t>
            </a:r>
            <a:r>
              <a:rPr lang="en-US" sz="1200" i="1" u="sng" dirty="0" err="1">
                <a:latin typeface="Gill Sans MT" panose="020B0502020104020203" pitchFamily="34" charset="0"/>
              </a:rPr>
              <a:t>Intercomparison</a:t>
            </a:r>
            <a:r>
              <a:rPr lang="en-US" sz="1200" i="1" u="sng" dirty="0">
                <a:latin typeface="Gill Sans MT" panose="020B0502020104020203" pitchFamily="34" charset="0"/>
              </a:rPr>
              <a:t> </a:t>
            </a:r>
            <a:r>
              <a:rPr lang="en-US" sz="1200" i="1" u="sng" dirty="0" smtClean="0">
                <a:latin typeface="Gill Sans MT" panose="020B0502020104020203" pitchFamily="34" charset="0"/>
              </a:rPr>
              <a:t>Project (</a:t>
            </a:r>
            <a:r>
              <a:rPr lang="en-US" sz="1200" i="1" u="sng" dirty="0" err="1" smtClean="0">
                <a:latin typeface="Gill Sans MT" panose="020B0502020104020203" pitchFamily="34" charset="0"/>
              </a:rPr>
              <a:t>ScenarioMIP</a:t>
            </a:r>
            <a:r>
              <a:rPr lang="en-US" sz="1200" i="1" u="sng" dirty="0">
                <a:latin typeface="Gill Sans MT" panose="020B0502020104020203" pitchFamily="34" charset="0"/>
              </a:rPr>
              <a:t>) for CMIP6</a:t>
            </a:r>
            <a:r>
              <a:rPr lang="en-US" sz="1200" dirty="0">
                <a:latin typeface="Gill Sans MT" panose="020B0502020104020203" pitchFamily="34" charset="0"/>
              </a:rPr>
              <a:t>. </a:t>
            </a:r>
            <a:r>
              <a:rPr lang="en-US" sz="1200" i="1" dirty="0">
                <a:latin typeface="Gill Sans MT" panose="020B0502020104020203" pitchFamily="34" charset="0"/>
              </a:rPr>
              <a:t>Geoscientific Model Development</a:t>
            </a:r>
            <a:r>
              <a:rPr lang="en-US" sz="1200" dirty="0">
                <a:latin typeface="Gill Sans MT" panose="020B0502020104020203" pitchFamily="34" charset="0"/>
              </a:rPr>
              <a:t>, 9, 3461–3482, </a:t>
            </a:r>
            <a:r>
              <a:rPr lang="en-US" sz="1200" dirty="0" smtClean="0">
                <a:latin typeface="Gill Sans MT" panose="020B0502020104020203" pitchFamily="34" charset="0"/>
              </a:rPr>
              <a:t>2016. </a:t>
            </a:r>
            <a:r>
              <a:rPr lang="en-US" sz="1200" dirty="0" err="1" smtClean="0">
                <a:latin typeface="Gill Sans MT" panose="020B0502020104020203" pitchFamily="34" charset="0"/>
              </a:rPr>
              <a:t>doi</a:t>
            </a:r>
            <a:r>
              <a:rPr lang="en-US" sz="1200" dirty="0">
                <a:latin typeface="Gill Sans MT" panose="020B0502020104020203" pitchFamily="34" charset="0"/>
              </a:rPr>
              <a:t>: </a:t>
            </a:r>
            <a:r>
              <a:rPr lang="en-US" sz="1200" dirty="0" smtClean="0">
                <a:latin typeface="Gill Sans MT" panose="020B0502020104020203" pitchFamily="34" charset="0"/>
              </a:rPr>
              <a:t>10.5194/gmd-9-3461-2016</a:t>
            </a:r>
            <a:br>
              <a:rPr lang="en-US" sz="1200" dirty="0" smtClean="0">
                <a:latin typeface="Gill Sans MT" panose="020B0502020104020203" pitchFamily="34" charset="0"/>
              </a:rPr>
            </a:br>
            <a:endParaRPr lang="en-US" sz="1200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ill Sans MT" panose="020B0502020104020203" pitchFamily="34" charset="0"/>
              </a:rPr>
              <a:t>Van </a:t>
            </a:r>
            <a:r>
              <a:rPr lang="en-US" sz="1200" dirty="0" err="1" smtClean="0">
                <a:latin typeface="Gill Sans MT" panose="020B0502020104020203" pitchFamily="34" charset="0"/>
              </a:rPr>
              <a:t>Vuuren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D. P., </a:t>
            </a:r>
            <a:r>
              <a:rPr lang="en-US" sz="1200" dirty="0" err="1" smtClean="0">
                <a:latin typeface="Gill Sans MT" panose="020B0502020104020203" pitchFamily="34" charset="0"/>
              </a:rPr>
              <a:t>Kriegler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E., </a:t>
            </a:r>
            <a:r>
              <a:rPr lang="en-US" sz="1200" dirty="0" smtClean="0">
                <a:latin typeface="Gill Sans MT" panose="020B0502020104020203" pitchFamily="34" charset="0"/>
              </a:rPr>
              <a:t>O’Neill, </a:t>
            </a:r>
            <a:r>
              <a:rPr lang="en-US" sz="1200" dirty="0">
                <a:latin typeface="Gill Sans MT" panose="020B0502020104020203" pitchFamily="34" charset="0"/>
              </a:rPr>
              <a:t>B. C., </a:t>
            </a:r>
            <a:r>
              <a:rPr lang="en-US" sz="1200" dirty="0" err="1" smtClean="0">
                <a:latin typeface="Gill Sans MT" panose="020B0502020104020203" pitchFamily="34" charset="0"/>
              </a:rPr>
              <a:t>Ebi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K. L., </a:t>
            </a:r>
            <a:r>
              <a:rPr lang="en-US" sz="1200" dirty="0" err="1" smtClean="0">
                <a:latin typeface="Gill Sans MT" panose="020B0502020104020203" pitchFamily="34" charset="0"/>
              </a:rPr>
              <a:t>Riahi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K., </a:t>
            </a:r>
            <a:r>
              <a:rPr lang="en-US" sz="1200" dirty="0" smtClean="0">
                <a:latin typeface="Gill Sans MT" panose="020B0502020104020203" pitchFamily="34" charset="0"/>
              </a:rPr>
              <a:t>Carter, </a:t>
            </a:r>
            <a:r>
              <a:rPr lang="en-US" sz="1200" dirty="0">
                <a:latin typeface="Gill Sans MT" panose="020B0502020104020203" pitchFamily="34" charset="0"/>
              </a:rPr>
              <a:t>T. R</a:t>
            </a:r>
            <a:r>
              <a:rPr lang="en-US" sz="1200" dirty="0" smtClean="0">
                <a:latin typeface="Gill Sans MT" panose="020B0502020104020203" pitchFamily="34" charset="0"/>
              </a:rPr>
              <a:t>., Edmonds, </a:t>
            </a:r>
            <a:r>
              <a:rPr lang="en-US" sz="1200" dirty="0">
                <a:latin typeface="Gill Sans MT" panose="020B0502020104020203" pitchFamily="34" charset="0"/>
              </a:rPr>
              <a:t>J., </a:t>
            </a:r>
            <a:r>
              <a:rPr lang="en-US" sz="1200" dirty="0" err="1" smtClean="0">
                <a:latin typeface="Gill Sans MT" panose="020B0502020104020203" pitchFamily="34" charset="0"/>
              </a:rPr>
              <a:t>Hallegatte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S., </a:t>
            </a:r>
            <a:r>
              <a:rPr lang="en-US" sz="1200" dirty="0" err="1" smtClean="0">
                <a:latin typeface="Gill Sans MT" panose="020B0502020104020203" pitchFamily="34" charset="0"/>
              </a:rPr>
              <a:t>Kram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T., </a:t>
            </a:r>
            <a:r>
              <a:rPr lang="en-US" sz="1200" dirty="0" err="1" smtClean="0">
                <a:latin typeface="Gill Sans MT" panose="020B0502020104020203" pitchFamily="34" charset="0"/>
              </a:rPr>
              <a:t>Mathur</a:t>
            </a:r>
            <a:r>
              <a:rPr lang="en-US" sz="1200" dirty="0" smtClean="0">
                <a:latin typeface="Gill Sans MT" panose="020B0502020104020203" pitchFamily="34" charset="0"/>
              </a:rPr>
              <a:t>, </a:t>
            </a:r>
            <a:r>
              <a:rPr lang="en-US" sz="1200" dirty="0">
                <a:latin typeface="Gill Sans MT" panose="020B0502020104020203" pitchFamily="34" charset="0"/>
              </a:rPr>
              <a:t>R., and </a:t>
            </a:r>
            <a:r>
              <a:rPr lang="en-US" sz="1200" dirty="0" smtClean="0">
                <a:latin typeface="Gill Sans MT" panose="020B0502020104020203" pitchFamily="34" charset="0"/>
              </a:rPr>
              <a:t>Winkler, </a:t>
            </a:r>
            <a:r>
              <a:rPr lang="en-US" sz="1200" dirty="0">
                <a:latin typeface="Gill Sans MT" panose="020B0502020104020203" pitchFamily="34" charset="0"/>
              </a:rPr>
              <a:t>H. </a:t>
            </a:r>
            <a:r>
              <a:rPr lang="en-US" sz="1200" i="1" u="sng" dirty="0">
                <a:latin typeface="Gill Sans MT" panose="020B0502020104020203" pitchFamily="34" charset="0"/>
              </a:rPr>
              <a:t>A </a:t>
            </a:r>
            <a:r>
              <a:rPr lang="en-US" sz="1200" i="1" u="sng" dirty="0" smtClean="0">
                <a:latin typeface="Gill Sans MT" panose="020B0502020104020203" pitchFamily="34" charset="0"/>
              </a:rPr>
              <a:t>new scenario </a:t>
            </a:r>
            <a:r>
              <a:rPr lang="en-US" sz="1200" i="1" u="sng" dirty="0">
                <a:latin typeface="Gill Sans MT" panose="020B0502020104020203" pitchFamily="34" charset="0"/>
              </a:rPr>
              <a:t>framework for Climate Change Research: Scenario matrix </a:t>
            </a:r>
            <a:r>
              <a:rPr lang="en-US" sz="1200" i="1" u="sng" dirty="0" smtClean="0">
                <a:latin typeface="Gill Sans MT" panose="020B0502020104020203" pitchFamily="34" charset="0"/>
              </a:rPr>
              <a:t>architecture. </a:t>
            </a:r>
            <a:r>
              <a:rPr lang="en-US" sz="1200" i="1" dirty="0" smtClean="0">
                <a:latin typeface="Gill Sans MT" panose="020B0502020104020203" pitchFamily="34" charset="0"/>
              </a:rPr>
              <a:t>Climatic </a:t>
            </a:r>
            <a:r>
              <a:rPr lang="en-US" sz="1200" i="1" dirty="0">
                <a:latin typeface="Gill Sans MT" panose="020B0502020104020203" pitchFamily="34" charset="0"/>
              </a:rPr>
              <a:t>Change</a:t>
            </a:r>
            <a:r>
              <a:rPr lang="en-US" sz="1200" dirty="0">
                <a:latin typeface="Gill Sans MT" panose="020B0502020104020203" pitchFamily="34" charset="0"/>
              </a:rPr>
              <a:t>, 122, 373–386, 2014. </a:t>
            </a:r>
            <a:r>
              <a:rPr lang="en-US" sz="1200" dirty="0" err="1">
                <a:latin typeface="Gill Sans MT" panose="020B0502020104020203" pitchFamily="34" charset="0"/>
              </a:rPr>
              <a:t>doi</a:t>
            </a:r>
            <a:r>
              <a:rPr lang="en-US" sz="1200" dirty="0">
                <a:latin typeface="Gill Sans MT" panose="020B0502020104020203" pitchFamily="34" charset="0"/>
              </a:rPr>
              <a:t>: 10.1007/s10584-013-0906-1.</a:t>
            </a:r>
          </a:p>
        </p:txBody>
      </p:sp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8617081" y="860148"/>
            <a:ext cx="224444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Supplementary slides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825110" y="808780"/>
            <a:ext cx="1079962" cy="412520"/>
            <a:chOff x="7124700" y="809450"/>
            <a:chExt cx="1079962" cy="412520"/>
          </a:xfrm>
        </p:grpSpPr>
        <p:sp>
          <p:nvSpPr>
            <p:cNvPr id="6" name="Rounded Rectangle 5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>
              <a:hlinkClick r:id="rId2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3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8" y="1479902"/>
            <a:ext cx="6827263" cy="489647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784691" y="6111553"/>
            <a:ext cx="1526954" cy="203176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latin typeface="Gill Sans MT" panose="020B0502020104020203" pitchFamily="34" charset="0"/>
              </a:rPr>
              <a:t>O’Neill </a:t>
            </a:r>
            <a:r>
              <a:rPr lang="fr-FR" sz="1400" dirty="0">
                <a:latin typeface="Gill Sans MT" panose="020B0502020104020203" pitchFamily="34" charset="0"/>
              </a:rPr>
              <a:t>et al, </a:t>
            </a:r>
            <a:r>
              <a:rPr lang="fr-FR" sz="1400" dirty="0" smtClean="0">
                <a:latin typeface="Gill Sans MT" panose="020B0502020104020203" pitchFamily="34" charset="0"/>
              </a:rPr>
              <a:t>2016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>
            <a:off x="8617081" y="860148"/>
            <a:ext cx="224444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47" y="1498598"/>
            <a:ext cx="6746327" cy="496887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Supplementary slides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25110" y="808780"/>
            <a:ext cx="1079962" cy="412520"/>
            <a:chOff x="7124700" y="809450"/>
            <a:chExt cx="1079962" cy="412520"/>
          </a:xfrm>
        </p:grpSpPr>
        <p:sp>
          <p:nvSpPr>
            <p:cNvPr id="7" name="Rounded Rectangle 6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>
              <a:hlinkClick r:id="rId3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4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5847685" y="3647273"/>
            <a:ext cx="3380302" cy="353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Rogelj</a:t>
            </a:r>
            <a:r>
              <a:rPr lang="en-US" sz="1400" dirty="0" smtClean="0"/>
              <a:t> et al (2018): IPCC SR 1.5°C Ch2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64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Carbon budgets based on new climate projections of the SSP scenarios and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27" name="Rounded Rectangle 26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>
              <a:hlinkClick r:id="rId2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>
              <a:hlinkClick r:id="rId3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43375" y="1173478"/>
            <a:ext cx="4863269" cy="3698363"/>
            <a:chOff x="2394880" y="1181389"/>
            <a:chExt cx="6687104" cy="51706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4880" y="1181389"/>
              <a:ext cx="6687104" cy="5170676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 rot="19955893">
              <a:off x="2936527" y="2921143"/>
              <a:ext cx="925653" cy="321143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20089969">
              <a:off x="3019403" y="3042319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</a:rPr>
                <a:t>observations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2984" y="1632134"/>
            <a:ext cx="4800441" cy="3170035"/>
            <a:chOff x="252984" y="1720040"/>
            <a:chExt cx="4098405" cy="270456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984" y="1720040"/>
              <a:ext cx="3293854" cy="2426025"/>
            </a:xfrm>
            <a:prstGeom prst="rect">
              <a:avLst/>
            </a:prstGeom>
          </p:spPr>
        </p:pic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971087" y="4071381"/>
              <a:ext cx="3380302" cy="3532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b="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dirty="0" smtClean="0">
                  <a:latin typeface="Gill Sans MT" panose="020B0502020104020203" pitchFamily="34" charset="0"/>
                </a:rPr>
                <a:t>IPCC Special Report 1.5°C Ch2</a:t>
              </a:r>
              <a:endParaRPr lang="en-US" sz="1300" dirty="0">
                <a:latin typeface="Gill Sans MT" panose="020B0502020104020203" pitchFamily="34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103809"/>
              </p:ext>
            </p:extLst>
          </p:nvPr>
        </p:nvGraphicFramePr>
        <p:xfrm>
          <a:off x="937064" y="5306314"/>
          <a:ext cx="685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629449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2628375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3525022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Gill Sans MT" panose="020B0502020104020203" pitchFamily="34" charset="0"/>
                        </a:rPr>
                        <a:t>690-1160 GtCO</a:t>
                      </a:r>
                      <a:r>
                        <a:rPr lang="en-US" sz="1500" b="0" baseline="-25000" dirty="0" smtClean="0">
                          <a:latin typeface="Gill Sans MT" panose="020B0502020104020203" pitchFamily="34" charset="0"/>
                        </a:rPr>
                        <a:t>2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Gill Sans MT" panose="020B0502020104020203" pitchFamily="34" charset="0"/>
                        </a:rPr>
                        <a:t>1500 GtCO</a:t>
                      </a:r>
                      <a:r>
                        <a:rPr lang="en-US" sz="1500" b="0" baseline="-25000" dirty="0" smtClean="0">
                          <a:latin typeface="Gill Sans MT" panose="020B0502020104020203" pitchFamily="34" charset="0"/>
                        </a:rPr>
                        <a:t>2</a:t>
                      </a:r>
                      <a:endParaRPr lang="en-US" sz="1500" b="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Gill Sans MT" panose="020B0502020104020203" pitchFamily="34" charset="0"/>
                        </a:rPr>
                        <a:t>1910 GtCO</a:t>
                      </a:r>
                      <a:r>
                        <a:rPr lang="en-US" sz="1500" b="0" baseline="-25000" dirty="0" smtClean="0">
                          <a:latin typeface="Gill Sans MT" panose="020B0502020104020203" pitchFamily="34" charset="0"/>
                        </a:rPr>
                        <a:t>2</a:t>
                      </a:r>
                      <a:endParaRPr lang="en-US" sz="1500" b="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7147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Gill Sans MT" panose="020B0502020104020203" pitchFamily="34" charset="0"/>
                        </a:rPr>
                        <a:t>IPCC AR5 WG3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Gill Sans MT" panose="020B0502020104020203" pitchFamily="34" charset="0"/>
                        </a:rPr>
                        <a:t>IPCC Special Report 1.5°C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Gill Sans MT" panose="020B0502020104020203" pitchFamily="34" charset="0"/>
                        </a:rPr>
                        <a:t>This presentation</a:t>
                      </a:r>
                      <a:endParaRPr lang="en-US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450064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26276" y="5988747"/>
            <a:ext cx="786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Gill Sans MT" panose="020B0502020104020203" pitchFamily="34" charset="0"/>
              </a:rPr>
              <a:t>Impact of the timescale of CO</a:t>
            </a:r>
            <a:r>
              <a:rPr lang="en-US" sz="1600" baseline="-25000" dirty="0" smtClean="0">
                <a:latin typeface="Gill Sans MT" panose="020B0502020104020203" pitchFamily="34" charset="0"/>
              </a:rPr>
              <a:t>2</a:t>
            </a:r>
            <a:r>
              <a:rPr lang="en-US" sz="1600" dirty="0" smtClean="0">
                <a:latin typeface="Gill Sans MT" panose="020B0502020104020203" pitchFamily="34" charset="0"/>
              </a:rPr>
              <a:t> emissions on the difference in-between exceedance </a:t>
            </a:r>
            <a:r>
              <a:rPr lang="en-US" sz="1600" dirty="0">
                <a:latin typeface="Gill Sans MT" panose="020B0502020104020203" pitchFamily="34" charset="0"/>
              </a:rPr>
              <a:t>and avoidance </a:t>
            </a:r>
            <a:r>
              <a:rPr lang="en-US" sz="1600" dirty="0" smtClean="0">
                <a:latin typeface="Gill Sans MT" panose="020B0502020104020203" pitchFamily="34" charset="0"/>
              </a:rPr>
              <a:t>budgets.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427" y="4786116"/>
            <a:ext cx="8235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Gill Sans MT" panose="020B0502020104020203" pitchFamily="34" charset="0"/>
              </a:rPr>
              <a:t>Observations to compensate for the bias of the models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Gill Sans MT" panose="020B0502020104020203" pitchFamily="34" charset="0"/>
              </a:rPr>
              <a:t>Drastic increase of the budget, even more than SR 1.5°C: </a:t>
            </a:r>
            <a:r>
              <a:rPr lang="en-US" sz="1600" dirty="0">
                <a:latin typeface="Gill Sans MT" panose="020B0502020104020203" pitchFamily="34" charset="0"/>
              </a:rPr>
              <a:t>since 01/01/2018, to avoid 2°C</a:t>
            </a:r>
            <a:r>
              <a:rPr lang="en-US" sz="1600" dirty="0" smtClean="0">
                <a:latin typeface="Gill Sans MT" panose="020B0502020104020203" pitchFamily="34" charset="0"/>
              </a:rPr>
              <a:t>,</a:t>
            </a:r>
          </a:p>
          <a:p>
            <a:pPr algn="just"/>
            <a:endParaRPr lang="en-US" sz="1600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RCP and SSP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 smtClean="0"/>
              <a:t>Carbon budgets based on new climate projections of the SSP scenarios and observations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6" y="3799163"/>
            <a:ext cx="3130146" cy="219225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2812" y="1570593"/>
            <a:ext cx="2564369" cy="1472409"/>
            <a:chOff x="618187" y="2000197"/>
            <a:chExt cx="1729630" cy="1472409"/>
          </a:xfrm>
        </p:grpSpPr>
        <p:grpSp>
          <p:nvGrpSpPr>
            <p:cNvPr id="9" name="Group 8"/>
            <p:cNvGrpSpPr/>
            <p:nvPr/>
          </p:nvGrpSpPr>
          <p:grpSpPr>
            <a:xfrm>
              <a:off x="825936" y="2000197"/>
              <a:ext cx="1500894" cy="1300766"/>
              <a:chOff x="8398830" y="1651063"/>
              <a:chExt cx="1500894" cy="1300766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8398830" y="2810262"/>
                <a:ext cx="1500894" cy="2221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8440133" y="1651063"/>
                <a:ext cx="9525" cy="1300766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961611" y="3134052"/>
              <a:ext cx="386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time</a:t>
              </a:r>
              <a:endParaRPr lang="en-US" sz="1600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8187" y="2030609"/>
              <a:ext cx="3083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RF</a:t>
              </a:r>
              <a:endParaRPr lang="en-US" sz="1600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6225" y="2337960"/>
              <a:ext cx="140876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4 Representative</a:t>
              </a:r>
            </a:p>
            <a:p>
              <a:pPr algn="ctr"/>
              <a:r>
                <a:rPr lang="en-US" sz="1500" dirty="0" smtClean="0"/>
                <a:t>Concentration Pathways</a:t>
              </a:r>
              <a:endParaRPr lang="en-US" sz="1500" dirty="0"/>
            </a:p>
          </p:txBody>
        </p:sp>
      </p:grpSp>
      <p:sp>
        <p:nvSpPr>
          <p:cNvPr id="15" name="Down Arrow 14"/>
          <p:cNvSpPr/>
          <p:nvPr/>
        </p:nvSpPr>
        <p:spPr>
          <a:xfrm>
            <a:off x="1221160" y="3106231"/>
            <a:ext cx="343927" cy="664568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97944" y="3099124"/>
            <a:ext cx="141737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Earth System</a:t>
            </a:r>
          </a:p>
          <a:p>
            <a:r>
              <a:rPr lang="en-US" sz="1600" dirty="0" smtClean="0"/>
              <a:t>Models</a:t>
            </a:r>
            <a:endParaRPr lang="en-US" sz="1600" dirty="0"/>
          </a:p>
        </p:txBody>
      </p:sp>
      <p:sp>
        <p:nvSpPr>
          <p:cNvPr id="17" name="Right Arrow 16"/>
          <p:cNvSpPr/>
          <p:nvPr/>
        </p:nvSpPr>
        <p:spPr>
          <a:xfrm>
            <a:off x="3072103" y="2218800"/>
            <a:ext cx="357893" cy="326684"/>
          </a:xfrm>
          <a:prstGeom prst="rightArrow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488975" y="1411037"/>
            <a:ext cx="2800967" cy="2070148"/>
            <a:chOff x="4099316" y="1585310"/>
            <a:chExt cx="2800967" cy="207014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9316" y="1585310"/>
              <a:ext cx="2581812" cy="1736556"/>
            </a:xfrm>
            <a:prstGeom prst="rect">
              <a:avLst/>
            </a:prstGeom>
          </p:spPr>
        </p:pic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5373329" y="3215040"/>
              <a:ext cx="1526954" cy="203176"/>
            </a:xfrm>
            <a:prstGeom prst="rect">
              <a:avLst/>
            </a:prstGeom>
          </p:spPr>
          <p:txBody>
            <a:bodyPr vert="horz" lIns="0" tIns="34290" rIns="0" bIns="34290" rtlCol="0">
              <a:normAutofit fontScale="92500"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050" dirty="0" err="1">
                  <a:latin typeface="Gill Sans MT" panose="020B0502020104020203" pitchFamily="34" charset="0"/>
                </a:rPr>
                <a:t>VanVuuren</a:t>
              </a:r>
              <a:r>
                <a:rPr lang="fr-FR" sz="1050" dirty="0">
                  <a:latin typeface="Gill Sans MT" panose="020B0502020104020203" pitchFamily="34" charset="0"/>
                </a:rPr>
                <a:t> et al, 2014</a:t>
              </a:r>
              <a:endParaRPr lang="en-US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03086" y="3316904"/>
              <a:ext cx="189266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125 scenarios</a:t>
              </a:r>
              <a:endParaRPr lang="en-US" sz="1600" dirty="0"/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6752974" y="1938455"/>
            <a:ext cx="508641" cy="428542"/>
          </a:xfrm>
          <a:prstGeom prst="rightArrow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770" y="1411037"/>
            <a:ext cx="2477474" cy="1776829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7861367" y="3124121"/>
            <a:ext cx="1526954" cy="203176"/>
          </a:xfrm>
          <a:prstGeom prst="rect">
            <a:avLst/>
          </a:prstGeom>
        </p:spPr>
        <p:txBody>
          <a:bodyPr vert="horz" lIns="0" tIns="34290" rIns="0" bIns="3429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 smtClean="0">
                <a:latin typeface="Gill Sans MT" panose="020B0502020104020203" pitchFamily="34" charset="0"/>
              </a:rPr>
              <a:t>O’Neill </a:t>
            </a:r>
            <a:r>
              <a:rPr lang="fr-FR" sz="1050" dirty="0">
                <a:latin typeface="Gill Sans MT" panose="020B0502020104020203" pitchFamily="34" charset="0"/>
              </a:rPr>
              <a:t>et al, </a:t>
            </a:r>
            <a:r>
              <a:rPr lang="fr-FR" sz="1050" dirty="0" smtClean="0">
                <a:latin typeface="Gill Sans MT" panose="020B0502020104020203" pitchFamily="34" charset="0"/>
              </a:rPr>
              <a:t>2016</a:t>
            </a:r>
            <a:endParaRPr lang="en-US" sz="1050" dirty="0">
              <a:latin typeface="Gill Sans MT" panose="020B0502020104020203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119877" y="2220217"/>
            <a:ext cx="357893" cy="32668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483553" y="3072916"/>
            <a:ext cx="147291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8 scenarios</a:t>
            </a:r>
            <a:endParaRPr lang="en-US" sz="1600" dirty="0"/>
          </a:p>
        </p:txBody>
      </p:sp>
      <p:sp>
        <p:nvSpPr>
          <p:cNvPr id="27" name="Down Arrow 26"/>
          <p:cNvSpPr/>
          <p:nvPr/>
        </p:nvSpPr>
        <p:spPr>
          <a:xfrm>
            <a:off x="7939146" y="3347771"/>
            <a:ext cx="343927" cy="664568"/>
          </a:xfrm>
          <a:prstGeom prst="down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36498" y="3432234"/>
            <a:ext cx="141737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Earth System</a:t>
            </a:r>
          </a:p>
          <a:p>
            <a:pPr algn="r"/>
            <a:r>
              <a:rPr lang="en-US" sz="1600" dirty="0" smtClean="0"/>
              <a:t>Models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752677" y="4050870"/>
            <a:ext cx="25397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ScenarioMIP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r>
              <a:rPr lang="en-US" sz="1600" dirty="0"/>
              <a:t>incoming!</a:t>
            </a:r>
          </a:p>
        </p:txBody>
      </p:sp>
      <p:sp>
        <p:nvSpPr>
          <p:cNvPr id="33" name="Date Placeholder 5">
            <a:extLst>
              <a:ext uri="{FF2B5EF4-FFF2-40B4-BE49-F238E27FC236}">
                <a16:creationId xmlns:a16="http://schemas.microsoft.com/office/drawing/2014/main" id="{934E4AFD-026E-0B41-92A7-A51A72B23BDF}"/>
              </a:ext>
            </a:extLst>
          </p:cNvPr>
          <p:cNvSpPr txBox="1">
            <a:spLocks/>
          </p:cNvSpPr>
          <p:nvPr/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08 Apr 2019</a:t>
            </a:r>
            <a:endParaRPr lang="en-GB" dirty="0"/>
          </a:p>
        </p:txBody>
      </p:sp>
      <p:sp>
        <p:nvSpPr>
          <p:cNvPr id="34" name="Down Arrow 33"/>
          <p:cNvSpPr/>
          <p:nvPr/>
        </p:nvSpPr>
        <p:spPr>
          <a:xfrm>
            <a:off x="4933950" y="3413172"/>
            <a:ext cx="297180" cy="35762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4127" y="3918573"/>
            <a:ext cx="3176130" cy="2443425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3426710" y="3818424"/>
            <a:ext cx="3233547" cy="2563326"/>
          </a:xfrm>
          <a:prstGeom prst="round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43" name="Rounded Rectangle 42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>
              <a:hlinkClick r:id="rId7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>
              <a:hlinkClick r:id="rId8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hlinkClick r:id="rId9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p:sp>
        <p:nvSpPr>
          <p:cNvPr id="47" name="Content Placeholder 2"/>
          <p:cNvSpPr txBox="1">
            <a:spLocks/>
          </p:cNvSpPr>
          <p:nvPr/>
        </p:nvSpPr>
        <p:spPr>
          <a:xfrm>
            <a:off x="272034" y="5897768"/>
            <a:ext cx="3380302" cy="353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latin typeface="Gill Sans MT" panose="020B0502020104020203" pitchFamily="34" charset="0"/>
              </a:rPr>
              <a:t>Collins et al (2018): IPCC AR5 WG1 Ch12</a:t>
            </a:r>
            <a:endParaRPr lang="en-US" sz="11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of the SSP public database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72034" y="2085975"/>
                <a:ext cx="8529066" cy="4026980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Fluorinated gases (CO</a:t>
                </a:r>
                <a:r>
                  <a:rPr lang="en-US" sz="1800" baseline="-25000" dirty="0" smtClean="0"/>
                  <a:t>2,eq</a:t>
                </a:r>
                <a:r>
                  <a:rPr lang="en-US" sz="1800" dirty="0" smtClean="0"/>
                  <a:t>/</a:t>
                </a:r>
                <a:r>
                  <a:rPr lang="en-US" sz="1800" dirty="0" err="1" smtClean="0"/>
                  <a:t>yr</a:t>
                </a:r>
                <a:r>
                  <a:rPr lang="en-US" sz="1800" dirty="0" smtClean="0"/>
                  <a:t>): disaggregated into 37 halogenated compounds using RCP emissions</a:t>
                </a:r>
              </a:p>
              <a:p>
                <a:pPr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𝑆𝑆𝑃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bSup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𝑆𝑆𝑃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𝑅𝐶𝑃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 smtClean="0"/>
              </a:p>
              <a:p>
                <a:pPr lvl="1" indent="0" algn="just">
                  <a:buNone/>
                </a:pPr>
                <a:endParaRPr lang="en-US" sz="1600" dirty="0" smtClean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All emissions harmonized in 2014 using the decision tree of ‘</a:t>
                </a:r>
                <a:r>
                  <a:rPr lang="en-US" sz="1800" dirty="0" err="1" smtClean="0"/>
                  <a:t>aneris</a:t>
                </a:r>
                <a:r>
                  <a:rPr lang="en-US" sz="1800" dirty="0" smtClean="0"/>
                  <a:t>’ (Gidden et al, 2018) and all available inventories.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Land-Use transitions using priorities (Stocker et al, 2014). Calibration of matrices using the 8 SSPs from LUH2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Calculation of CO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emissions from LUC </a:t>
                </a:r>
                <a:r>
                  <a:rPr lang="en-US" sz="1800" u="sng" dirty="0" smtClean="0"/>
                  <a:t>within</a:t>
                </a:r>
                <a:r>
                  <a:rPr lang="en-US" sz="1800" dirty="0" smtClean="0"/>
                  <a:t> OSCAR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2034" y="2085975"/>
                <a:ext cx="8529066" cy="4026980"/>
              </a:xfrm>
              <a:blipFill>
                <a:blip r:embed="rId2"/>
                <a:stretch>
                  <a:fillRect l="-500" t="-756" r="-572" b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14" name="Rounded Rectangle 13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>
              <a:hlinkClick r:id="rId3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>
              <a:hlinkClick r:id="rId4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hlinkClick r:id="rId5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6500412" y="1440513"/>
            <a:ext cx="2209799" cy="411024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6500412" y="1473891"/>
            <a:ext cx="2209799" cy="369332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Version 2018 </a:t>
            </a:r>
            <a:r>
              <a:rPr lang="en-US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 </a:t>
            </a:r>
            <a:r>
              <a:rPr lang="en-US" u="sng" dirty="0" smtClean="0">
                <a:latin typeface="Gill Sans MT" panose="020B0502020104020203" pitchFamily="34" charset="0"/>
              </a:rPr>
              <a:t>2019</a:t>
            </a:r>
            <a:endParaRPr lang="en-US" u="sng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OSCAR v2.2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033" y="1246791"/>
            <a:ext cx="8176641" cy="172531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 Reduced-form Earth system model: lower resolution, but faster calculation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 Every module mimics the behavior of models of higher complexity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 Probabilistic framework possible through the coupling of these behaviors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 </a:t>
            </a:r>
            <a:r>
              <a:rPr lang="fr-FR" dirty="0" err="1">
                <a:latin typeface="Gill Sans MT" panose="020B0502020104020203" pitchFamily="34" charset="0"/>
              </a:rPr>
              <a:t>Advantage</a:t>
            </a:r>
            <a:r>
              <a:rPr lang="fr-FR" dirty="0">
                <a:latin typeface="Gill Sans MT" panose="020B0502020104020203" pitchFamily="34" charset="0"/>
              </a:rPr>
              <a:t> of OSCAR: book-</a:t>
            </a:r>
            <a:r>
              <a:rPr lang="fr-FR" dirty="0" err="1">
                <a:latin typeface="Gill Sans MT" panose="020B0502020104020203" pitchFamily="34" charset="0"/>
              </a:rPr>
              <a:t>keeping</a:t>
            </a:r>
            <a:r>
              <a:rPr lang="fr-FR" dirty="0">
                <a:latin typeface="Gill Sans MT" panose="020B0502020104020203" pitchFamily="34" charset="0"/>
              </a:rPr>
              <a:t> module for Land-Use and feedbacks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Gill Sans MT" panose="020B0502020104020203" pitchFamily="34" charset="0"/>
              </a:rPr>
              <a:t> Appropriate for large ensemble of scenarios and when dealing with </a:t>
            </a:r>
            <a:r>
              <a:rPr lang="en-US" dirty="0" smtClean="0">
                <a:latin typeface="Gill Sans MT" panose="020B0502020104020203" pitchFamily="34" charset="0"/>
              </a:rPr>
              <a:t>uncertainties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grpSp>
        <p:nvGrpSpPr>
          <p:cNvPr id="8" name="Groupe 2"/>
          <p:cNvGrpSpPr/>
          <p:nvPr/>
        </p:nvGrpSpPr>
        <p:grpSpPr>
          <a:xfrm>
            <a:off x="328348" y="2806064"/>
            <a:ext cx="8381312" cy="3587112"/>
            <a:chOff x="450268" y="2557207"/>
            <a:chExt cx="8381312" cy="3818192"/>
          </a:xfrm>
        </p:grpSpPr>
        <p:sp>
          <p:nvSpPr>
            <p:cNvPr id="9" name="ZoneTexte 4"/>
            <p:cNvSpPr txBox="1"/>
            <p:nvPr/>
          </p:nvSpPr>
          <p:spPr>
            <a:xfrm>
              <a:off x="450268" y="2575686"/>
              <a:ext cx="30155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accent1">
                      <a:lumMod val="75000"/>
                    </a:schemeClr>
                  </a:solidFill>
                  <a:latin typeface="Gill Sans MT" panose="020B0502020104020203" pitchFamily="34" charset="0"/>
                </a:rPr>
                <a:t>Emissions and Land-Use scenarios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0" name="ZoneTexte 8"/>
            <p:cNvSpPr txBox="1"/>
            <p:nvPr/>
          </p:nvSpPr>
          <p:spPr>
            <a:xfrm>
              <a:off x="4392433" y="2557207"/>
              <a:ext cx="342106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Compact </a:t>
              </a:r>
              <a:r>
                <a:rPr lang="fr-FR" sz="1600" dirty="0" err="1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Earth</a:t>
              </a:r>
              <a:r>
                <a:rPr lang="fr-FR" sz="1600" dirty="0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 system model: OSCAR</a:t>
              </a:r>
              <a:endParaRPr lang="en-US" sz="1600" dirty="0">
                <a:solidFill>
                  <a:srgbClr val="C00000"/>
                </a:solidFill>
                <a:latin typeface="Gill Sans MT" panose="020B0502020104020203" pitchFamily="34" charset="0"/>
              </a:endParaRPr>
            </a:p>
          </p:txBody>
        </p:sp>
        <p:grpSp>
          <p:nvGrpSpPr>
            <p:cNvPr id="11" name="Groupe 58"/>
            <p:cNvGrpSpPr/>
            <p:nvPr/>
          </p:nvGrpSpPr>
          <p:grpSpPr>
            <a:xfrm>
              <a:off x="632460" y="2893239"/>
              <a:ext cx="8199120" cy="3482160"/>
              <a:chOff x="632460" y="3254595"/>
              <a:chExt cx="8199120" cy="3228958"/>
            </a:xfrm>
          </p:grpSpPr>
          <p:grpSp>
            <p:nvGrpSpPr>
              <p:cNvPr id="13" name="Groupe 36"/>
              <p:cNvGrpSpPr/>
              <p:nvPr/>
            </p:nvGrpSpPr>
            <p:grpSpPr>
              <a:xfrm>
                <a:off x="753293" y="3310661"/>
                <a:ext cx="8024811" cy="3116737"/>
                <a:chOff x="-274049" y="158356"/>
                <a:chExt cx="8212474" cy="3298700"/>
              </a:xfrm>
            </p:grpSpPr>
            <p:sp>
              <p:nvSpPr>
                <p:cNvPr id="17" name="Forme libre 50"/>
                <p:cNvSpPr/>
                <p:nvPr/>
              </p:nvSpPr>
              <p:spPr>
                <a:xfrm>
                  <a:off x="2071767" y="1988755"/>
                  <a:ext cx="4213579" cy="1468301"/>
                </a:xfrm>
                <a:custGeom>
                  <a:avLst/>
                  <a:gdLst>
                    <a:gd name="connsiteX0" fmla="*/ 0 w 3797300"/>
                    <a:gd name="connsiteY0" fmla="*/ 1104900 h 1347308"/>
                    <a:gd name="connsiteX1" fmla="*/ 1257300 w 3797300"/>
                    <a:gd name="connsiteY1" fmla="*/ 1270000 h 1347308"/>
                    <a:gd name="connsiteX2" fmla="*/ 3371850 w 3797300"/>
                    <a:gd name="connsiteY2" fmla="*/ 1238250 h 1347308"/>
                    <a:gd name="connsiteX3" fmla="*/ 3797300 w 3797300"/>
                    <a:gd name="connsiteY3" fmla="*/ 0 h 1347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7300" h="1347308">
                      <a:moveTo>
                        <a:pt x="0" y="1104900"/>
                      </a:moveTo>
                      <a:cubicBezTo>
                        <a:pt x="347662" y="1176337"/>
                        <a:pt x="695325" y="1247775"/>
                        <a:pt x="1257300" y="1270000"/>
                      </a:cubicBezTo>
                      <a:cubicBezTo>
                        <a:pt x="1819275" y="1292225"/>
                        <a:pt x="2948517" y="1449917"/>
                        <a:pt x="3371850" y="1238250"/>
                      </a:cubicBezTo>
                      <a:cubicBezTo>
                        <a:pt x="3795183" y="1026583"/>
                        <a:pt x="3796241" y="513291"/>
                        <a:pt x="3797300" y="0"/>
                      </a:cubicBezTo>
                    </a:path>
                  </a:pathLst>
                </a:custGeom>
                <a:noFill/>
                <a:ln w="38100">
                  <a:gradFill flip="none" rotWithShape="1">
                    <a:gsLst>
                      <a:gs pos="100000">
                        <a:schemeClr val="accent1">
                          <a:lumMod val="100000"/>
                        </a:schemeClr>
                      </a:gs>
                      <a:gs pos="80000">
                        <a:srgbClr val="DA7B7B"/>
                      </a:gs>
                    </a:gsLst>
                    <a:lin ang="10800000" scaled="1"/>
                    <a:tileRect/>
                  </a:gra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lèche droite 47"/>
                <p:cNvSpPr/>
                <p:nvPr/>
              </p:nvSpPr>
              <p:spPr>
                <a:xfrm>
                  <a:off x="5166360" y="1409700"/>
                  <a:ext cx="919360" cy="187471"/>
                </a:xfrm>
                <a:prstGeom prst="rightArrow">
                  <a:avLst/>
                </a:prstGeom>
                <a:gradFill flip="none" rotWithShape="1">
                  <a:gsLst>
                    <a:gs pos="0">
                      <a:srgbClr val="DA8080"/>
                    </a:gs>
                    <a:gs pos="100000">
                      <a:srgbClr val="DA808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lèche droite 48"/>
                <p:cNvSpPr/>
                <p:nvPr/>
              </p:nvSpPr>
              <p:spPr>
                <a:xfrm rot="18332373">
                  <a:off x="4941841" y="2194588"/>
                  <a:ext cx="1396066" cy="147276"/>
                </a:xfrm>
                <a:prstGeom prst="rightArrow">
                  <a:avLst/>
                </a:prstGeom>
                <a:gradFill flip="none" rotWithShape="1">
                  <a:gsLst>
                    <a:gs pos="0">
                      <a:srgbClr val="DA8080"/>
                    </a:gs>
                    <a:gs pos="100000">
                      <a:srgbClr val="DA808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à coins arrondis 37"/>
                <p:cNvSpPr/>
                <p:nvPr/>
              </p:nvSpPr>
              <p:spPr>
                <a:xfrm>
                  <a:off x="-274049" y="243707"/>
                  <a:ext cx="2449049" cy="609600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6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Land Use</a:t>
                  </a:r>
                  <a:endParaRPr lang="en-US" sz="1100" dirty="0">
                    <a:effectLst/>
                    <a:latin typeface="Gill Sans MT" panose="020B05020201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0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Land Use Change, Harvest, Shifting</a:t>
                  </a:r>
                  <a:endParaRPr lang="en-US" sz="1100" dirty="0">
                    <a:effectLst/>
                    <a:latin typeface="Gill Sans MT" panose="020B05020201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à coins arrondis 38"/>
                <p:cNvSpPr/>
                <p:nvPr/>
              </p:nvSpPr>
              <p:spPr>
                <a:xfrm>
                  <a:off x="3177539" y="1196340"/>
                  <a:ext cx="2101850" cy="635000"/>
                </a:xfrm>
                <a:prstGeom prst="roundRect">
                  <a:avLst/>
                </a:prstGeom>
                <a:solidFill>
                  <a:srgbClr val="DA808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600" b="1" dirty="0" smtClean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Greenhouse Gases</a:t>
                  </a:r>
                  <a:endParaRPr lang="en-US" sz="1100" dirty="0">
                    <a:effectLst/>
                    <a:latin typeface="Gill Sans MT" panose="020B05020201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0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</a:t>
                  </a:r>
                  <a:r>
                    <a:rPr lang="en-US" sz="1000" b="1" baseline="-25000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10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CH</a:t>
                  </a:r>
                  <a:r>
                    <a:rPr lang="en-US" sz="1000" b="1" baseline="-25000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sz="10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N</a:t>
                  </a:r>
                  <a:r>
                    <a:rPr lang="en-US" sz="1000" b="1" baseline="-25000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10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O, </a:t>
                  </a:r>
                  <a:r>
                    <a:rPr lang="en-US" sz="1000" b="1" dirty="0" smtClean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halogenated</a:t>
                  </a:r>
                  <a:endParaRPr lang="en-US" sz="1100" dirty="0">
                    <a:effectLst/>
                    <a:latin typeface="Gill Sans MT" panose="020B05020201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à coins arrondis 39"/>
                <p:cNvSpPr/>
                <p:nvPr/>
              </p:nvSpPr>
              <p:spPr>
                <a:xfrm>
                  <a:off x="6105589" y="1047505"/>
                  <a:ext cx="1832836" cy="891540"/>
                </a:xfrm>
                <a:prstGeom prst="roundRect">
                  <a:avLst/>
                </a:prstGeom>
                <a:solidFill>
                  <a:srgbClr val="DA808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6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Climate change</a:t>
                  </a:r>
                  <a:endParaRPr lang="en-US" sz="1100" dirty="0">
                    <a:effectLst/>
                    <a:latin typeface="Gill Sans MT" panose="020B05020201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000" b="1" dirty="0" smtClean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Radiative </a:t>
                  </a:r>
                  <a:r>
                    <a:rPr lang="en-US" sz="1000" b="1" dirty="0" err="1" smtClean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Forcings</a:t>
                  </a:r>
                  <a:r>
                    <a:rPr lang="en-US" sz="1000" b="1" dirty="0" smtClean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10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Temperatures, </a:t>
                  </a:r>
                  <a:r>
                    <a:rPr lang="en-US" sz="1000" b="1" dirty="0" smtClean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Precipitations, … </a:t>
                  </a:r>
                  <a:endParaRPr lang="en-US" sz="1100" dirty="0">
                    <a:effectLst/>
                    <a:latin typeface="Gill Sans MT" panose="020B05020201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à coins arrondis 40"/>
                <p:cNvSpPr/>
                <p:nvPr/>
              </p:nvSpPr>
              <p:spPr>
                <a:xfrm>
                  <a:off x="3177541" y="2682240"/>
                  <a:ext cx="2101849" cy="615950"/>
                </a:xfrm>
                <a:prstGeom prst="roundRect">
                  <a:avLst/>
                </a:prstGeom>
                <a:solidFill>
                  <a:srgbClr val="DA808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600" b="1" dirty="0" smtClean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Short Lived</a:t>
                  </a:r>
                  <a:endParaRPr lang="en-US" sz="1100" dirty="0">
                    <a:effectLst/>
                    <a:latin typeface="Gill Sans MT" panose="020B05020201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0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</a:t>
                  </a:r>
                  <a:r>
                    <a:rPr lang="en-US" sz="1000" b="1" baseline="-25000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10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SO</a:t>
                  </a:r>
                  <a:r>
                    <a:rPr lang="en-US" sz="1000" b="1" baseline="-25000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sz="10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POA, SOA, BC, NO</a:t>
                  </a:r>
                  <a:r>
                    <a:rPr lang="en-US" sz="1000" b="1" baseline="-25000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endParaRPr lang="en-US" sz="1100" dirty="0">
                    <a:effectLst/>
                    <a:latin typeface="Gill Sans MT" panose="020B05020201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à coins arrondis 42"/>
                <p:cNvSpPr/>
                <p:nvPr/>
              </p:nvSpPr>
              <p:spPr>
                <a:xfrm>
                  <a:off x="-266371" y="2580289"/>
                  <a:ext cx="2456669" cy="640080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6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Other drivers</a:t>
                  </a:r>
                  <a:endParaRPr lang="en-US" sz="1100" dirty="0">
                    <a:effectLst/>
                    <a:latin typeface="Gill Sans MT" panose="020B05020201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0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Volcanoes, Solar activity, </a:t>
                  </a:r>
                  <a:r>
                    <a:rPr lang="en-US" sz="1000" b="1" dirty="0" smtClean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Contrails</a:t>
                  </a:r>
                  <a:r>
                    <a:rPr lang="en-US" sz="10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100" dirty="0">
                    <a:effectLst/>
                    <a:latin typeface="Gill Sans MT" panose="020B05020201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lèche droite 43"/>
                <p:cNvSpPr/>
                <p:nvPr/>
              </p:nvSpPr>
              <p:spPr>
                <a:xfrm>
                  <a:off x="2188845" y="458314"/>
                  <a:ext cx="988695" cy="168644"/>
                </a:xfrm>
                <a:prstGeom prst="rightArrow">
                  <a:avLst/>
                </a:prstGeom>
                <a:gradFill flip="none" rotWithShape="1">
                  <a:gsLst>
                    <a:gs pos="68000">
                      <a:srgbClr val="DA8080"/>
                    </a:gs>
                    <a:gs pos="28000">
                      <a:schemeClr val="accent1">
                        <a:lumMod val="100000"/>
                      </a:schemeClr>
                    </a:gs>
                    <a:gs pos="99000">
                      <a:srgbClr val="DA808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lèche droite 44"/>
                <p:cNvSpPr/>
                <p:nvPr/>
              </p:nvSpPr>
              <p:spPr>
                <a:xfrm rot="18882089">
                  <a:off x="2189583" y="1037039"/>
                  <a:ext cx="1183855" cy="200725"/>
                </a:xfrm>
                <a:prstGeom prst="rightArrow">
                  <a:avLst/>
                </a:prstGeom>
                <a:gradFill flip="none" rotWithShape="1">
                  <a:gsLst>
                    <a:gs pos="68000">
                      <a:srgbClr val="DA8080"/>
                    </a:gs>
                    <a:gs pos="28000">
                      <a:schemeClr val="accent1">
                        <a:lumMod val="100000"/>
                      </a:schemeClr>
                    </a:gs>
                    <a:gs pos="99000">
                      <a:srgbClr val="DA808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lèche droite 45"/>
                <p:cNvSpPr/>
                <p:nvPr/>
              </p:nvSpPr>
              <p:spPr>
                <a:xfrm rot="3224678">
                  <a:off x="2094673" y="2048505"/>
                  <a:ext cx="1397828" cy="154839"/>
                </a:xfrm>
                <a:prstGeom prst="rightArrow">
                  <a:avLst/>
                </a:prstGeom>
                <a:gradFill flip="none" rotWithShape="1">
                  <a:gsLst>
                    <a:gs pos="68000">
                      <a:srgbClr val="DA8080"/>
                    </a:gs>
                    <a:gs pos="28000">
                      <a:schemeClr val="accent1">
                        <a:lumMod val="100000"/>
                      </a:schemeClr>
                    </a:gs>
                    <a:gs pos="99000">
                      <a:srgbClr val="DA808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lèche droite 46"/>
                <p:cNvSpPr/>
                <p:nvPr/>
              </p:nvSpPr>
              <p:spPr>
                <a:xfrm>
                  <a:off x="2185642" y="1465263"/>
                  <a:ext cx="971477" cy="166480"/>
                </a:xfrm>
                <a:prstGeom prst="rightArrow">
                  <a:avLst/>
                </a:prstGeom>
                <a:gradFill flip="none" rotWithShape="1">
                  <a:gsLst>
                    <a:gs pos="68000">
                      <a:srgbClr val="DA8080"/>
                    </a:gs>
                    <a:gs pos="28000">
                      <a:schemeClr val="accent1">
                        <a:lumMod val="100000"/>
                      </a:schemeClr>
                    </a:gs>
                    <a:gs pos="99000">
                      <a:srgbClr val="DA808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Double flèche horizontale 49"/>
                <p:cNvSpPr/>
                <p:nvPr/>
              </p:nvSpPr>
              <p:spPr>
                <a:xfrm rot="16200000">
                  <a:off x="4129335" y="1035182"/>
                  <a:ext cx="195834" cy="100610"/>
                </a:xfrm>
                <a:prstGeom prst="leftRightArrow">
                  <a:avLst/>
                </a:prstGeom>
                <a:solidFill>
                  <a:srgbClr val="DA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Ellipse 51"/>
                <p:cNvSpPr/>
                <p:nvPr/>
              </p:nvSpPr>
              <p:spPr>
                <a:xfrm>
                  <a:off x="3177540" y="2040108"/>
                  <a:ext cx="2115488" cy="445852"/>
                </a:xfrm>
                <a:prstGeom prst="ellipse">
                  <a:avLst/>
                </a:prstGeom>
                <a:solidFill>
                  <a:srgbClr val="DA8080">
                    <a:alpha val="74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2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Atmospheric </a:t>
                  </a:r>
                  <a:r>
                    <a:rPr lang="en-US" sz="1200" b="1" dirty="0" smtClean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chemistry</a:t>
                  </a:r>
                  <a:endParaRPr lang="en-US" sz="1600" dirty="0">
                    <a:effectLst/>
                    <a:latin typeface="Gill Sans MT" panose="020B05020201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Ellipse 52"/>
                <p:cNvSpPr/>
                <p:nvPr/>
              </p:nvSpPr>
              <p:spPr>
                <a:xfrm>
                  <a:off x="3177539" y="259934"/>
                  <a:ext cx="2101850" cy="703228"/>
                </a:xfrm>
                <a:prstGeom prst="ellipse">
                  <a:avLst/>
                </a:prstGeom>
                <a:solidFill>
                  <a:srgbClr val="DA8080">
                    <a:alpha val="74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6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Carbon cycle</a:t>
                  </a:r>
                  <a:endParaRPr lang="en-US" sz="1100" dirty="0">
                    <a:effectLst/>
                    <a:latin typeface="Gill Sans MT" panose="020B05020201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0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</a:t>
                  </a:r>
                  <a:r>
                    <a:rPr lang="en-US" sz="1000" b="1" baseline="-25000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1000" b="1" dirty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Ocean, </a:t>
                  </a:r>
                  <a:r>
                    <a:rPr lang="en-US" sz="1000" b="1" dirty="0" smtClean="0">
                      <a:solidFill>
                        <a:srgbClr val="000000"/>
                      </a:solidFill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Land</a:t>
                  </a:r>
                  <a:r>
                    <a:rPr lang="fr-FR" sz="1100" dirty="0">
                      <a:effectLst/>
                      <a:latin typeface="Gill Sans MT" panose="020B05020201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100" dirty="0">
                    <a:effectLst/>
                    <a:latin typeface="Gill Sans MT" panose="020B05020201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Double flèche horizontale 53"/>
                <p:cNvSpPr/>
                <p:nvPr/>
              </p:nvSpPr>
              <p:spPr>
                <a:xfrm rot="16200000">
                  <a:off x="4115511" y="1873808"/>
                  <a:ext cx="207057" cy="117038"/>
                </a:xfrm>
                <a:prstGeom prst="leftRightArrow">
                  <a:avLst/>
                </a:prstGeom>
                <a:solidFill>
                  <a:srgbClr val="DA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Double flèche horizontale 54"/>
                <p:cNvSpPr/>
                <p:nvPr/>
              </p:nvSpPr>
              <p:spPr>
                <a:xfrm rot="16200000">
                  <a:off x="4135363" y="2527542"/>
                  <a:ext cx="188660" cy="105494"/>
                </a:xfrm>
                <a:prstGeom prst="leftRightArrow">
                  <a:avLst/>
                </a:prstGeom>
                <a:solidFill>
                  <a:srgbClr val="DA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orme libre 55"/>
                <p:cNvSpPr/>
                <p:nvPr/>
              </p:nvSpPr>
              <p:spPr>
                <a:xfrm flipV="1">
                  <a:off x="2324100" y="158356"/>
                  <a:ext cx="3961246" cy="856287"/>
                </a:xfrm>
                <a:custGeom>
                  <a:avLst/>
                  <a:gdLst>
                    <a:gd name="connsiteX0" fmla="*/ 0 w 3797300"/>
                    <a:gd name="connsiteY0" fmla="*/ 1104900 h 1347308"/>
                    <a:gd name="connsiteX1" fmla="*/ 1257300 w 3797300"/>
                    <a:gd name="connsiteY1" fmla="*/ 1270000 h 1347308"/>
                    <a:gd name="connsiteX2" fmla="*/ 3371850 w 3797300"/>
                    <a:gd name="connsiteY2" fmla="*/ 1238250 h 1347308"/>
                    <a:gd name="connsiteX3" fmla="*/ 3797300 w 3797300"/>
                    <a:gd name="connsiteY3" fmla="*/ 0 h 1347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7300" h="1347308">
                      <a:moveTo>
                        <a:pt x="0" y="1104900"/>
                      </a:moveTo>
                      <a:cubicBezTo>
                        <a:pt x="347662" y="1176337"/>
                        <a:pt x="695325" y="1247775"/>
                        <a:pt x="1257300" y="1270000"/>
                      </a:cubicBezTo>
                      <a:cubicBezTo>
                        <a:pt x="1819275" y="1292225"/>
                        <a:pt x="2948517" y="1449917"/>
                        <a:pt x="3371850" y="1238250"/>
                      </a:cubicBezTo>
                      <a:cubicBezTo>
                        <a:pt x="3795183" y="1026583"/>
                        <a:pt x="3796241" y="513291"/>
                        <a:pt x="3797300" y="0"/>
                      </a:cubicBezTo>
                    </a:path>
                  </a:pathLst>
                </a:custGeom>
                <a:noFill/>
                <a:ln w="38100">
                  <a:gradFill flip="none" rotWithShape="1">
                    <a:gsLst>
                      <a:gs pos="100000">
                        <a:schemeClr val="accent1">
                          <a:lumMod val="100000"/>
                        </a:schemeClr>
                      </a:gs>
                      <a:gs pos="32000">
                        <a:srgbClr val="DA7B7B"/>
                      </a:gs>
                    </a:gsLst>
                    <a:lin ang="10800000" scaled="1"/>
                    <a:tileRect/>
                  </a:gra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orme libre 56"/>
                <p:cNvSpPr/>
                <p:nvPr/>
              </p:nvSpPr>
              <p:spPr>
                <a:xfrm>
                  <a:off x="5302588" y="1958435"/>
                  <a:ext cx="1983569" cy="429962"/>
                </a:xfrm>
                <a:custGeom>
                  <a:avLst/>
                  <a:gdLst>
                    <a:gd name="connsiteX0" fmla="*/ 1968500 w 1968500"/>
                    <a:gd name="connsiteY0" fmla="*/ 0 h 606973"/>
                    <a:gd name="connsiteX1" fmla="*/ 1397000 w 1968500"/>
                    <a:gd name="connsiteY1" fmla="*/ 577850 h 606973"/>
                    <a:gd name="connsiteX2" fmla="*/ 0 w 1968500"/>
                    <a:gd name="connsiteY2" fmla="*/ 508000 h 60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8500" h="606973">
                      <a:moveTo>
                        <a:pt x="1968500" y="0"/>
                      </a:moveTo>
                      <a:cubicBezTo>
                        <a:pt x="1846791" y="246591"/>
                        <a:pt x="1725083" y="493183"/>
                        <a:pt x="1397000" y="577850"/>
                      </a:cubicBezTo>
                      <a:cubicBezTo>
                        <a:pt x="1068917" y="662517"/>
                        <a:pt x="226483" y="538692"/>
                        <a:pt x="0" y="508000"/>
                      </a:cubicBezTo>
                    </a:path>
                  </a:pathLst>
                </a:custGeom>
                <a:noFill/>
                <a:ln w="38100">
                  <a:solidFill>
                    <a:srgbClr val="DA8080"/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orme libre 57"/>
                <p:cNvSpPr/>
                <p:nvPr/>
              </p:nvSpPr>
              <p:spPr>
                <a:xfrm>
                  <a:off x="5302588" y="558030"/>
                  <a:ext cx="1966881" cy="472469"/>
                </a:xfrm>
                <a:custGeom>
                  <a:avLst/>
                  <a:gdLst>
                    <a:gd name="connsiteX0" fmla="*/ 2190750 w 2190750"/>
                    <a:gd name="connsiteY0" fmla="*/ 708844 h 708844"/>
                    <a:gd name="connsiteX1" fmla="*/ 1473200 w 2190750"/>
                    <a:gd name="connsiteY1" fmla="*/ 105594 h 708844"/>
                    <a:gd name="connsiteX2" fmla="*/ 0 w 2190750"/>
                    <a:gd name="connsiteY2" fmla="*/ 3994 h 70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0" h="708844">
                      <a:moveTo>
                        <a:pt x="2190750" y="708844"/>
                      </a:moveTo>
                      <a:cubicBezTo>
                        <a:pt x="2014537" y="465956"/>
                        <a:pt x="1838325" y="223069"/>
                        <a:pt x="1473200" y="105594"/>
                      </a:cubicBezTo>
                      <a:cubicBezTo>
                        <a:pt x="1108075" y="-11881"/>
                        <a:pt x="554037" y="-3944"/>
                        <a:pt x="0" y="3994"/>
                      </a:cubicBezTo>
                    </a:path>
                  </a:pathLst>
                </a:custGeom>
                <a:noFill/>
                <a:ln w="38100">
                  <a:solidFill>
                    <a:srgbClr val="DA8080"/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e 9"/>
              <p:cNvGrpSpPr/>
              <p:nvPr/>
            </p:nvGrpSpPr>
            <p:grpSpPr>
              <a:xfrm>
                <a:off x="632460" y="3254595"/>
                <a:ext cx="8199120" cy="3228958"/>
                <a:chOff x="567445" y="3099333"/>
                <a:chExt cx="8199120" cy="3327883"/>
              </a:xfrm>
            </p:grpSpPr>
            <p:sp>
              <p:nvSpPr>
                <p:cNvPr id="15" name="Rounded Rectangle 38"/>
                <p:cNvSpPr/>
                <p:nvPr/>
              </p:nvSpPr>
              <p:spPr>
                <a:xfrm>
                  <a:off x="567445" y="3099333"/>
                  <a:ext cx="2640575" cy="3327882"/>
                </a:xfrm>
                <a:prstGeom prst="roundRect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6" name="Rounded Rectangle 38"/>
                <p:cNvSpPr/>
                <p:nvPr/>
              </p:nvSpPr>
              <p:spPr>
                <a:xfrm>
                  <a:off x="3499407" y="3099335"/>
                  <a:ext cx="5267158" cy="3327881"/>
                </a:xfrm>
                <a:prstGeom prst="roundRect">
                  <a:avLst/>
                </a:prstGeom>
                <a:noFill/>
                <a:ln w="38100">
                  <a:solidFill>
                    <a:srgbClr val="C00000"/>
                  </a:solidFill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</p:grpSp>
        <p:sp>
          <p:nvSpPr>
            <p:cNvPr id="12" name="Rectangle à coins arrondis 59"/>
            <p:cNvSpPr/>
            <p:nvPr/>
          </p:nvSpPr>
          <p:spPr>
            <a:xfrm>
              <a:off x="760796" y="4159570"/>
              <a:ext cx="2388313" cy="76316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Emissions</a:t>
              </a:r>
              <a:endParaRPr lang="en-US" sz="1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000" b="1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</a:t>
              </a:r>
              <a:r>
                <a:rPr lang="en-US" sz="1000" b="1" baseline="-250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1000" b="1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CH</a:t>
              </a:r>
              <a:r>
                <a:rPr lang="en-US" sz="1000" b="1" baseline="-250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1000" b="1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N</a:t>
              </a:r>
              <a:r>
                <a:rPr lang="en-US" sz="1000" b="1" baseline="-250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1000" b="1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O, halogenated</a:t>
              </a:r>
              <a:endParaRPr lang="en-US" sz="1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000" b="1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</a:t>
              </a:r>
              <a:r>
                <a:rPr lang="en-US" sz="1000" b="1" baseline="-250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1000" b="1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CO, VOC, </a:t>
              </a:r>
              <a:r>
                <a:rPr lang="en-US" sz="1000" b="1" dirty="0" smtClean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</a:t>
              </a:r>
              <a:r>
                <a:rPr lang="en-US" sz="1000" b="1" baseline="-25000" dirty="0" smtClean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1000" b="1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NH</a:t>
              </a:r>
              <a:r>
                <a:rPr lang="en-US" sz="1000" b="1" baseline="-250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1000" b="1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BC, </a:t>
              </a:r>
              <a:r>
                <a:rPr lang="en-US" sz="1000" b="1" dirty="0" smtClean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OC</a:t>
              </a:r>
              <a:endParaRPr lang="en-US" sz="1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43" name="Rounded Rectangle 42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>
              <a:hlinkClick r:id="rId2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>
              <a:hlinkClick r:id="rId3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hlinkClick r:id="rId4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64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365127"/>
            <a:ext cx="5023173" cy="1198498"/>
          </a:xfrm>
        </p:spPr>
        <p:txBody>
          <a:bodyPr/>
          <a:lstStyle/>
          <a:p>
            <a:r>
              <a:rPr lang="en-US" dirty="0" smtClean="0"/>
              <a:t>Observational constraints and Monte-Carlo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2180" y="1775583"/>
            <a:ext cx="3997974" cy="435133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Change in global surface temperature since 1880-1900…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… and trend over 1991-2010</a:t>
            </a:r>
            <a:br>
              <a:rPr lang="en-US" sz="1600" dirty="0" smtClean="0"/>
            </a:br>
            <a:r>
              <a:rPr lang="en-US" sz="1400" dirty="0" smtClean="0"/>
              <a:t>(</a:t>
            </a:r>
            <a:r>
              <a:rPr lang="en-US" sz="1400" dirty="0" err="1" smtClean="0"/>
              <a:t>BerkeleyEarth</a:t>
            </a:r>
            <a:r>
              <a:rPr lang="en-US" sz="1400" dirty="0" smtClean="0"/>
              <a:t>, HadCRUT4, GISTEMP, NOAA, </a:t>
            </a:r>
            <a:r>
              <a:rPr lang="en-US" sz="1400" dirty="0" err="1" smtClean="0"/>
              <a:t>Cowtan</a:t>
            </a:r>
            <a:r>
              <a:rPr lang="en-US" sz="1400" dirty="0" smtClean="0"/>
              <a:t> et al, 2014)</a:t>
            </a:r>
            <a:endParaRPr lang="en-US" sz="1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Change in atmospheric concentrations of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CH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and 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since 1750</a:t>
            </a:r>
            <a:br>
              <a:rPr lang="en-US" sz="1600" dirty="0" smtClean="0"/>
            </a:br>
            <a:r>
              <a:rPr lang="en-US" sz="1400" dirty="0" smtClean="0"/>
              <a:t>(SIO/AGAGE, NOAA)</a:t>
            </a:r>
            <a:endParaRPr lang="en-US" sz="1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0343" y="2325982"/>
            <a:ext cx="4282690" cy="1710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/>
              <a:t>Probabilistic framework over: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Modelling of the Earth system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Driving datasets for the </a:t>
            </a:r>
            <a:r>
              <a:rPr lang="en-US" sz="1600" dirty="0" smtClean="0"/>
              <a:t>historical period</a:t>
            </a:r>
            <a:endParaRPr lang="en-US" sz="1600" dirty="0" smtClean="0"/>
          </a:p>
          <a:p>
            <a:pPr algn="just"/>
            <a:endParaRPr lang="en-US" sz="1600" dirty="0"/>
          </a:p>
        </p:txBody>
      </p:sp>
      <p:sp>
        <p:nvSpPr>
          <p:cNvPr id="8" name="Left Brace 7"/>
          <p:cNvSpPr/>
          <p:nvPr/>
        </p:nvSpPr>
        <p:spPr>
          <a:xfrm rot="16200000">
            <a:off x="4378155" y="-14116"/>
            <a:ext cx="433387" cy="8480691"/>
          </a:xfrm>
          <a:prstGeom prst="leftBrace">
            <a:avLst>
              <a:gd name="adj1" fmla="val 71713"/>
              <a:gd name="adj2" fmla="val 4831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7826" y="4712842"/>
            <a:ext cx="6934322" cy="1087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/>
              <a:t>Weighting </a:t>
            </a:r>
            <a:r>
              <a:rPr lang="en-US" sz="1600" dirty="0" smtClean="0"/>
              <a:t>by the likelihood of every </a:t>
            </a:r>
            <a:r>
              <a:rPr lang="en-US" sz="1600" dirty="0" smtClean="0"/>
              <a:t>member of the </a:t>
            </a:r>
            <a:r>
              <a:rPr lang="en-US" sz="1600" dirty="0" smtClean="0"/>
              <a:t>Monte-Carlo ensemble</a:t>
            </a:r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smtClean="0"/>
              <a:t>In this presentation: average and 90% confidence interval showed.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16" name="Rounded Rectangle 15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>
              <a:hlinkClick r:id="rId2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>
              <a:hlinkClick r:id="rId3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hlinkClick r:id="rId4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20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80" y="1181389"/>
            <a:ext cx="6687104" cy="51706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 global surface temperature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9" name="Rounded Rectangle 8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hlinkClick r:id="rId3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hlinkClick r:id="rId4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hlinkClick r:id="rId5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2002" y="6305699"/>
                <a:ext cx="32231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 dirty="0" smtClean="0">
                    <a:latin typeface="Gill Sans MT" panose="020B0502020104020203" pitchFamily="34" charset="0"/>
                  </a:rPr>
                  <a:t> on 1986-2005 since 1850-1900: 0.61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200" dirty="0" smtClean="0">
                    <a:latin typeface="Gill Sans MT" panose="020B0502020104020203" pitchFamily="34" charset="0"/>
                  </a:rPr>
                  <a:t>0.06</a:t>
                </a:r>
                <a:r>
                  <a:rPr lang="en-US" sz="1200" dirty="0">
                    <a:latin typeface="Gill Sans MT" panose="020B0502020104020203" pitchFamily="34" charset="0"/>
                  </a:rPr>
                  <a:t>°C</a:t>
                </a:r>
                <a:endParaRPr lang="en-US" sz="1200" dirty="0" smtClean="0">
                  <a:latin typeface="Gill Sans MT" panose="020B0502020104020203" pitchFamily="34" charset="0"/>
                </a:endParaRPr>
              </a:p>
              <a:p>
                <a:r>
                  <a:rPr lang="en-US" sz="1200" dirty="0" smtClean="0">
                    <a:latin typeface="Gill Sans MT" panose="020B0502020104020203" pitchFamily="34" charset="0"/>
                  </a:rPr>
                  <a:t>(IPCC AR5 WG1 Ch2)</a:t>
                </a:r>
                <a:endParaRPr lang="en-US" sz="1200" dirty="0">
                  <a:latin typeface="Gill Sans MT" panose="020B0502020104020203" pitchFamily="34" charset="0"/>
                </a:endParaRPr>
              </a:p>
              <a:p>
                <a:endParaRPr lang="en-US" sz="12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02" y="6305699"/>
                <a:ext cx="322319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 rot="19955893">
            <a:off x="2936527" y="2921143"/>
            <a:ext cx="925653" cy="321143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20089969">
            <a:off x="3019403" y="3042319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observations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127" y="1959137"/>
                <a:ext cx="2394879" cy="3554859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600" dirty="0" smtClean="0">
                    <a:latin typeface="Gill Sans MT" panose="020B0502020104020203" pitchFamily="34" charset="0"/>
                  </a:rPr>
                  <a:t>Model and observations: correct evolutions, albeit the natural variability is not reproduced.</a:t>
                </a:r>
              </a:p>
              <a:p>
                <a:pPr algn="just"/>
                <a:endParaRPr lang="en-US" sz="1600" dirty="0">
                  <a:latin typeface="Gill Sans MT" panose="020B0502020104020203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 smtClean="0">
                    <a:latin typeface="Gill Sans MT" panose="020B0502020104020203" pitchFamily="34" charset="0"/>
                  </a:rPr>
                  <a:t> of MAGICC higher than those of OSCAR: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sz="1400" dirty="0" err="1" smtClean="0">
                    <a:latin typeface="Gill Sans MT" panose="020B0502020104020203" pitchFamily="34" charset="0"/>
                  </a:rPr>
                  <a:t>Observational</a:t>
                </a:r>
                <a:r>
                  <a:rPr lang="fr-FR" sz="1400" dirty="0" smtClean="0">
                    <a:latin typeface="Gill Sans MT" panose="020B0502020104020203" pitchFamily="34" charset="0"/>
                  </a:rPr>
                  <a:t> </a:t>
                </a:r>
                <a:r>
                  <a:rPr lang="fr-FR" sz="1400" dirty="0" err="1" smtClean="0">
                    <a:latin typeface="Gill Sans MT" panose="020B0502020104020203" pitchFamily="34" charset="0"/>
                  </a:rPr>
                  <a:t>constraints</a:t>
                </a:r>
                <a:r>
                  <a:rPr lang="fr-FR" sz="1400" dirty="0" smtClean="0">
                    <a:latin typeface="Gill Sans MT" panose="020B0502020104020203" pitchFamily="34" charset="0"/>
                  </a:rPr>
                  <a:t>?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sz="1400" dirty="0" err="1" smtClean="0">
                    <a:latin typeface="Gill Sans MT" panose="020B0502020104020203" pitchFamily="34" charset="0"/>
                  </a:rPr>
                  <a:t>Models</a:t>
                </a:r>
                <a:r>
                  <a:rPr lang="fr-FR" sz="1400" dirty="0" smtClean="0">
                    <a:latin typeface="Gill Sans MT" panose="020B0502020104020203" pitchFamily="34" charset="0"/>
                  </a:rPr>
                  <a:t>?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sz="1400" dirty="0" smtClean="0">
                    <a:latin typeface="Gill Sans MT" panose="020B0502020104020203" pitchFamily="34" charset="0"/>
                  </a:rPr>
                  <a:t>Drivers?</a:t>
                </a:r>
                <a:endParaRPr lang="en-US" sz="1400" dirty="0" smtClean="0"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127" y="1959137"/>
                <a:ext cx="2394879" cy="3554859"/>
              </a:xfrm>
              <a:blipFill>
                <a:blip r:embed="rId7"/>
                <a:stretch>
                  <a:fillRect l="-1272" t="-342" r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3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Carbon budgets based on new climate projections of the SSP scenarios and observations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08 Apr 2019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Radiative forcing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825110" y="692403"/>
            <a:ext cx="1079962" cy="412520"/>
            <a:chOff x="7124700" y="809450"/>
            <a:chExt cx="1079962" cy="412520"/>
          </a:xfrm>
        </p:grpSpPr>
        <p:sp>
          <p:nvSpPr>
            <p:cNvPr id="9" name="Rounded Rectangle 8"/>
            <p:cNvSpPr/>
            <p:nvPr/>
          </p:nvSpPr>
          <p:spPr>
            <a:xfrm>
              <a:off x="7124700" y="809450"/>
              <a:ext cx="1079962" cy="412520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hlinkClick r:id="rId2" action="ppaction://hlinksldjump"/>
            </p:cNvPr>
            <p:cNvSpPr/>
            <p:nvPr/>
          </p:nvSpPr>
          <p:spPr>
            <a:xfrm>
              <a:off x="7916671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hlinkClick r:id="rId3" action="ppaction://hlinksldjump"/>
            </p:cNvPr>
            <p:cNvSpPr/>
            <p:nvPr/>
          </p:nvSpPr>
          <p:spPr>
            <a:xfrm rot="10800000">
              <a:off x="7218257" y="869128"/>
              <a:ext cx="224444" cy="27432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hlinkClick r:id="rId4" action="ppaction://hlinksldjump"/>
            </p:cNvPr>
            <p:cNvSpPr/>
            <p:nvPr/>
          </p:nvSpPr>
          <p:spPr>
            <a:xfrm>
              <a:off x="7545012" y="865501"/>
              <a:ext cx="273844" cy="2727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880" y="1183054"/>
            <a:ext cx="6650446" cy="51181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5" y="2455524"/>
            <a:ext cx="2409518" cy="3554859"/>
          </a:xfrm>
        </p:spPr>
        <p:txBody>
          <a:bodyPr>
            <a:normAutofit/>
          </a:bodyPr>
          <a:lstStyle/>
          <a:p>
            <a:pPr algn="just"/>
            <a:r>
              <a:rPr lang="en-US" sz="1600" dirty="0" smtClean="0">
                <a:latin typeface="Gill Sans MT" panose="020B0502020104020203" pitchFamily="34" charset="0"/>
              </a:rPr>
              <a:t>RF in 2100 of the SSP/RCP may be different from the one of the RCP: consistent with MAGICC</a:t>
            </a:r>
          </a:p>
          <a:p>
            <a:pPr algn="just"/>
            <a:endParaRPr lang="en-US" sz="1600" dirty="0">
              <a:latin typeface="Gill Sans MT" panose="020B0502020104020203" pitchFamily="34" charset="0"/>
            </a:endParaRPr>
          </a:p>
          <a:p>
            <a:pPr algn="just"/>
            <a:r>
              <a:rPr lang="en-US" sz="1600" dirty="0" smtClean="0">
                <a:latin typeface="Gill Sans MT" panose="020B0502020104020203" pitchFamily="34" charset="0"/>
              </a:rPr>
              <a:t>RF of MAGICC higher than OSCAR by 0.5W/m</a:t>
            </a:r>
            <a:r>
              <a:rPr lang="en-US" sz="1600" baseline="30000" dirty="0" smtClean="0">
                <a:latin typeface="Gill Sans MT" panose="020B0502020104020203" pitchFamily="34" charset="0"/>
              </a:rPr>
              <a:t>2</a:t>
            </a:r>
            <a:r>
              <a:rPr lang="en-US" sz="1600" dirty="0" smtClean="0">
                <a:latin typeface="Gill Sans MT" panose="020B0502020104020203" pitchFamily="34" charset="0"/>
              </a:rPr>
              <a:t> for some SSP.</a:t>
            </a:r>
            <a:endParaRPr lang="en-US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4A1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C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2C162A1F-8C43-654D-84FB-B0BE205A5FA4}" vid="{1F5FC9AD-2B82-664B-A73B-0C30A19795E7}"/>
    </a:ext>
  </a:extLst>
</a:theme>
</file>

<file path=ppt/theme/theme2.xml><?xml version="1.0" encoding="utf-8"?>
<a:theme xmlns:a="http://schemas.openxmlformats.org/drawingml/2006/main" name="IIASA alternatives">
  <a:themeElements>
    <a:clrScheme name="Custom 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2C162A1F-8C43-654D-84FB-B0BE205A5FA4}" vid="{98B22D33-E58D-3845-8BBE-2E6DBB71B9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E5D021178B04082DE841A61810ABC" ma:contentTypeVersion="6" ma:contentTypeDescription="Create a new document." ma:contentTypeScope="" ma:versionID="bf37d4ac1dddfc53a56261334840b7df">
  <xsd:schema xmlns:xsd="http://www.w3.org/2001/XMLSchema" xmlns:xs="http://www.w3.org/2001/XMLSchema" xmlns:p="http://schemas.microsoft.com/office/2006/metadata/properties" xmlns:ns2="0689c177-5e19-464b-8532-40aa8fde3a94" xmlns:ns3="06814371-4dd9-40ea-9cc7-40b39613c6ae" xmlns:ns4="749ef8e9-4186-4c55-b2d4-b1c3f2fa9400" targetNamespace="http://schemas.microsoft.com/office/2006/metadata/properties" ma:root="true" ma:fieldsID="382a45c066b9cd32e8d486b5ba424e80" ns2:_="" ns3:_="" ns4:_="">
    <xsd:import namespace="0689c177-5e19-464b-8532-40aa8fde3a94"/>
    <xsd:import namespace="06814371-4dd9-40ea-9cc7-40b39613c6ae"/>
    <xsd:import namespace="749ef8e9-4186-4c55-b2d4-b1c3f2fa94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9c177-5e19-464b-8532-40aa8fde3a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14371-4dd9-40ea-9cc7-40b39613c6a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ef8e9-4186-4c55-b2d4-b1c3f2fa9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14371-4dd9-40ea-9cc7-40b39613c6ae">T2EJA6NA5JU7-1903484182-81</_dlc_DocId>
    <_dlc_DocIdUrl xmlns="06814371-4dd9-40ea-9cc7-40b39613c6ae">
      <Url>https://iiasahub.sharepoint.com/sites/intranet/ercl/_layouts/15/DocIdRedir.aspx?ID=T2EJA6NA5JU7-1903484182-81</Url>
      <Description>T2EJA6NA5JU7-1903484182-81</Description>
    </_dlc_DocIdUrl>
    <SharedWithUsers xmlns="0689c177-5e19-464b-8532-40aa8fde3a94">
      <UserInfo>
        <DisplayName>POSCH Max</DisplayName>
        <AccountId>621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E961F14-CA64-4A5B-8D0E-270958149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9c177-5e19-464b-8532-40aa8fde3a94"/>
    <ds:schemaRef ds:uri="06814371-4dd9-40ea-9cc7-40b39613c6ae"/>
    <ds:schemaRef ds:uri="749ef8e9-4186-4c55-b2d4-b1c3f2fa9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D93C57-A7ED-44E6-88BF-DA3984EE19E6}">
  <ds:schemaRefs>
    <ds:schemaRef ds:uri="http://schemas.microsoft.com/office/2006/documentManagement/types"/>
    <ds:schemaRef ds:uri="06814371-4dd9-40ea-9cc7-40b39613c6ae"/>
    <ds:schemaRef ds:uri="http://purl.org/dc/dcmitype/"/>
    <ds:schemaRef ds:uri="749ef8e9-4186-4c55-b2d4-b1c3f2fa9400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689c177-5e19-464b-8532-40aa8fde3a9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0542633-460B-4F10-AED0-D9CC98DDA49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PodHandler.ashx-1</Template>
  <TotalTime>5777</TotalTime>
  <Words>1832</Words>
  <Application>Microsoft Office PowerPoint</Application>
  <PresentationFormat>Affichage à l'écran (4:3)</PresentationFormat>
  <Paragraphs>283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Gill Sans MT</vt:lpstr>
      <vt:lpstr>Tahoma</vt:lpstr>
      <vt:lpstr>Times New Roman</vt:lpstr>
      <vt:lpstr>Wingdings</vt:lpstr>
      <vt:lpstr>Office Theme</vt:lpstr>
      <vt:lpstr>IIASA alternatives</vt:lpstr>
      <vt:lpstr>Carbon budgets based on new climate projections of the SSP scenarios and observations </vt:lpstr>
      <vt:lpstr>Carbon budgets based on new climate projections of the SSP scenarios and observations</vt:lpstr>
      <vt:lpstr>Carbon budgets based on new climate projections of the SSP scenarios and observations</vt:lpstr>
      <vt:lpstr>About the RCP and SSP scenarios</vt:lpstr>
      <vt:lpstr>Extension of the SSP public database</vt:lpstr>
      <vt:lpstr>OSCAR v2.2</vt:lpstr>
      <vt:lpstr>Observational constraints and Monte-Carlo</vt:lpstr>
      <vt:lpstr>Increase in global surface temperature</vt:lpstr>
      <vt:lpstr>Radiative forcing</vt:lpstr>
      <vt:lpstr>Atmospheric concentration of CO2 </vt:lpstr>
      <vt:lpstr>Atmospheric concentration of CH4</vt:lpstr>
      <vt:lpstr>Atmospheric concentration of N2O</vt:lpstr>
      <vt:lpstr>Ocean sink of CO2</vt:lpstr>
      <vt:lpstr>Land sink of CO2</vt:lpstr>
      <vt:lpstr>Transient Climate Response to Cumulative Emissions of CO2</vt:lpstr>
      <vt:lpstr>Calculation of carbon budgets</vt:lpstr>
      <vt:lpstr>Carbon budgets</vt:lpstr>
      <vt:lpstr>Dependencies of carbon budgets</vt:lpstr>
      <vt:lpstr>New version, data soon released</vt:lpstr>
      <vt:lpstr>Conclusions and take-home message</vt:lpstr>
      <vt:lpstr>Thank you for your time!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Quilcaille Yann</cp:lastModifiedBy>
  <cp:revision>74</cp:revision>
  <cp:lastPrinted>2018-09-04T06:30:47Z</cp:lastPrinted>
  <dcterms:created xsi:type="dcterms:W3CDTF">2019-04-03T11:36:32Z</dcterms:created>
  <dcterms:modified xsi:type="dcterms:W3CDTF">2019-04-07T11:58:28Z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0x0101040097C92BAA327FB344B60BEC1DFEEB15C4</vt:lpwstr>
  </property>
  <property fmtid="{D5CDD505-2E9C-101B-9397-08002B2CF9AE}" pid="3" name="_dlc_DocIdItemGuid">
    <vt:lpwstr>d0efeb64-a48d-4de5-87ef-ecfdde14c9a1</vt:lpwstr>
  </property>
</Properties>
</file>