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256" r:id="rId2"/>
    <p:sldId id="257" r:id="rId3"/>
    <p:sldId id="368" r:id="rId4"/>
    <p:sldId id="369" r:id="rId5"/>
    <p:sldId id="370" r:id="rId6"/>
    <p:sldId id="371" r:id="rId7"/>
    <p:sldId id="381" r:id="rId8"/>
    <p:sldId id="395" r:id="rId9"/>
    <p:sldId id="396" r:id="rId10"/>
    <p:sldId id="379" r:id="rId11"/>
    <p:sldId id="378" r:id="rId12"/>
    <p:sldId id="377" r:id="rId13"/>
    <p:sldId id="343" r:id="rId14"/>
    <p:sldId id="344" r:id="rId15"/>
    <p:sldId id="397" r:id="rId16"/>
    <p:sldId id="391" r:id="rId17"/>
    <p:sldId id="393" r:id="rId18"/>
    <p:sldId id="351" r:id="rId19"/>
    <p:sldId id="353" r:id="rId20"/>
    <p:sldId id="354" r:id="rId21"/>
    <p:sldId id="394" r:id="rId22"/>
    <p:sldId id="356" r:id="rId23"/>
    <p:sldId id="357" r:id="rId24"/>
    <p:sldId id="384" r:id="rId25"/>
    <p:sldId id="385" r:id="rId26"/>
  </p:sldIdLst>
  <p:sldSz cx="10167938" cy="7626350"/>
  <p:notesSz cx="6669088" cy="9926638"/>
  <p:defaultTextStyle>
    <a:defPPr>
      <a:defRPr lang="en-US"/>
    </a:defPPr>
    <a:lvl1pPr marL="0" algn="l" defTabSz="508406" rtl="0" eaLnBrk="1" latinLnBrk="0" hangingPunct="1">
      <a:defRPr sz="2000" kern="1200">
        <a:solidFill>
          <a:schemeClr val="tx1"/>
        </a:solidFill>
        <a:latin typeface="+mn-lt"/>
        <a:ea typeface="+mn-ea"/>
        <a:cs typeface="+mn-cs"/>
      </a:defRPr>
    </a:lvl1pPr>
    <a:lvl2pPr marL="508406" algn="l" defTabSz="508406" rtl="0" eaLnBrk="1" latinLnBrk="0" hangingPunct="1">
      <a:defRPr sz="2000" kern="1200">
        <a:solidFill>
          <a:schemeClr val="tx1"/>
        </a:solidFill>
        <a:latin typeface="+mn-lt"/>
        <a:ea typeface="+mn-ea"/>
        <a:cs typeface="+mn-cs"/>
      </a:defRPr>
    </a:lvl2pPr>
    <a:lvl3pPr marL="1016813" algn="l" defTabSz="508406" rtl="0" eaLnBrk="1" latinLnBrk="0" hangingPunct="1">
      <a:defRPr sz="2000" kern="1200">
        <a:solidFill>
          <a:schemeClr val="tx1"/>
        </a:solidFill>
        <a:latin typeface="+mn-lt"/>
        <a:ea typeface="+mn-ea"/>
        <a:cs typeface="+mn-cs"/>
      </a:defRPr>
    </a:lvl3pPr>
    <a:lvl4pPr marL="1525219" algn="l" defTabSz="508406" rtl="0" eaLnBrk="1" latinLnBrk="0" hangingPunct="1">
      <a:defRPr sz="2000" kern="1200">
        <a:solidFill>
          <a:schemeClr val="tx1"/>
        </a:solidFill>
        <a:latin typeface="+mn-lt"/>
        <a:ea typeface="+mn-ea"/>
        <a:cs typeface="+mn-cs"/>
      </a:defRPr>
    </a:lvl4pPr>
    <a:lvl5pPr marL="2033626" algn="l" defTabSz="508406" rtl="0" eaLnBrk="1" latinLnBrk="0" hangingPunct="1">
      <a:defRPr sz="2000" kern="1200">
        <a:solidFill>
          <a:schemeClr val="tx1"/>
        </a:solidFill>
        <a:latin typeface="+mn-lt"/>
        <a:ea typeface="+mn-ea"/>
        <a:cs typeface="+mn-cs"/>
      </a:defRPr>
    </a:lvl5pPr>
    <a:lvl6pPr marL="2542032" algn="l" defTabSz="508406" rtl="0" eaLnBrk="1" latinLnBrk="0" hangingPunct="1">
      <a:defRPr sz="2000" kern="1200">
        <a:solidFill>
          <a:schemeClr val="tx1"/>
        </a:solidFill>
        <a:latin typeface="+mn-lt"/>
        <a:ea typeface="+mn-ea"/>
        <a:cs typeface="+mn-cs"/>
      </a:defRPr>
    </a:lvl6pPr>
    <a:lvl7pPr marL="3050438" algn="l" defTabSz="508406" rtl="0" eaLnBrk="1" latinLnBrk="0" hangingPunct="1">
      <a:defRPr sz="2000" kern="1200">
        <a:solidFill>
          <a:schemeClr val="tx1"/>
        </a:solidFill>
        <a:latin typeface="+mn-lt"/>
        <a:ea typeface="+mn-ea"/>
        <a:cs typeface="+mn-cs"/>
      </a:defRPr>
    </a:lvl7pPr>
    <a:lvl8pPr marL="3558845" algn="l" defTabSz="508406" rtl="0" eaLnBrk="1" latinLnBrk="0" hangingPunct="1">
      <a:defRPr sz="2000" kern="1200">
        <a:solidFill>
          <a:schemeClr val="tx1"/>
        </a:solidFill>
        <a:latin typeface="+mn-lt"/>
        <a:ea typeface="+mn-ea"/>
        <a:cs typeface="+mn-cs"/>
      </a:defRPr>
    </a:lvl8pPr>
    <a:lvl9pPr marL="4067251" algn="l" defTabSz="508406"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02">
          <p15:clr>
            <a:srgbClr val="A4A3A4"/>
          </p15:clr>
        </p15:guide>
        <p15:guide id="2" pos="3203">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35" autoAdjust="0"/>
    <p:restoredTop sz="94660"/>
  </p:normalViewPr>
  <p:slideViewPr>
    <p:cSldViewPr snapToGrid="0" snapToObjects="1">
      <p:cViewPr varScale="1">
        <p:scale>
          <a:sx n="97" d="100"/>
          <a:sy n="97" d="100"/>
        </p:scale>
        <p:origin x="1830" y="78"/>
      </p:cViewPr>
      <p:guideLst>
        <p:guide orient="horz" pos="2402"/>
        <p:guide pos="3203"/>
      </p:guideLst>
    </p:cSldViewPr>
  </p:slideViewPr>
  <p:notesTextViewPr>
    <p:cViewPr>
      <p:scale>
        <a:sx n="100" d="100"/>
        <a:sy n="100" d="100"/>
      </p:scale>
      <p:origin x="0" y="0"/>
    </p:cViewPr>
  </p:notesTextViewPr>
  <p:notesViewPr>
    <p:cSldViewPr snapToGrid="0" snapToObjects="1">
      <p:cViewPr varScale="1">
        <p:scale>
          <a:sx n="52" d="100"/>
          <a:sy n="52" d="100"/>
        </p:scale>
        <p:origin x="297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B98BF31C-4B54-4E7B-99A3-7485FC491E32}" type="datetimeFigureOut">
              <a:rPr lang="en-US" smtClean="0"/>
              <a:t>4/15/2019</a:t>
            </a:fld>
            <a:endParaRPr lang="en-US"/>
          </a:p>
        </p:txBody>
      </p:sp>
      <p:sp>
        <p:nvSpPr>
          <p:cNvPr id="4" name="Footer Placeholder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ABD5A50B-DE06-4BB9-BAB5-42212824881A}" type="slidenum">
              <a:rPr lang="en-US" smtClean="0"/>
              <a:t>‹#›</a:t>
            </a:fld>
            <a:endParaRPr lang="en-US"/>
          </a:p>
        </p:txBody>
      </p:sp>
    </p:spTree>
    <p:extLst>
      <p:ext uri="{BB962C8B-B14F-4D97-AF65-F5344CB8AC3E}">
        <p14:creationId xmlns:p14="http://schemas.microsoft.com/office/powerpoint/2010/main" val="14001990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BE520A00-DA70-466E-90EB-66DB14BA4D2D}" type="datetimeFigureOut">
              <a:rPr lang="en-US" smtClean="0"/>
              <a:t>4/15/2019</a:t>
            </a:fld>
            <a:endParaRPr lang="en-US"/>
          </a:p>
        </p:txBody>
      </p:sp>
      <p:sp>
        <p:nvSpPr>
          <p:cNvPr id="4" name="Slide Image Placeholder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E3FE43B0-1782-438E-ABA9-FA5B99FBB2FE}" type="slidenum">
              <a:rPr lang="en-US" smtClean="0"/>
              <a:t>‹#›</a:t>
            </a:fld>
            <a:endParaRPr lang="en-US"/>
          </a:p>
        </p:txBody>
      </p:sp>
    </p:spTree>
    <p:extLst>
      <p:ext uri="{BB962C8B-B14F-4D97-AF65-F5344CB8AC3E}">
        <p14:creationId xmlns:p14="http://schemas.microsoft.com/office/powerpoint/2010/main" val="1550648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E3FE43B0-1782-438E-ABA9-FA5B99FBB2FE}" type="slidenum">
              <a:rPr lang="en-US" smtClean="0"/>
              <a:t>16</a:t>
            </a:fld>
            <a:endParaRPr lang="en-US"/>
          </a:p>
        </p:txBody>
      </p:sp>
    </p:spTree>
    <p:extLst>
      <p:ext uri="{BB962C8B-B14F-4D97-AF65-F5344CB8AC3E}">
        <p14:creationId xmlns:p14="http://schemas.microsoft.com/office/powerpoint/2010/main" val="1101394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36148" y="1682898"/>
            <a:ext cx="8642747" cy="1634722"/>
          </a:xfrm>
          <a:prstGeom prst="rect">
            <a:avLst/>
          </a:prstGeom>
        </p:spPr>
        <p:txBody>
          <a:bodyPr>
            <a:normAutofit/>
          </a:bodyPr>
          <a:lstStyle>
            <a:lvl1pPr>
              <a:defRPr sz="5000" b="1" baseline="0">
                <a:solidFill>
                  <a:schemeClr val="accent1">
                    <a:lumMod val="40000"/>
                    <a:lumOff val="60000"/>
                  </a:schemeClr>
                </a:solidFill>
              </a:defRPr>
            </a:lvl1pPr>
          </a:lstStyle>
          <a:p>
            <a:r>
              <a:rPr lang="en-US" dirty="0" err="1"/>
              <a:t>Sugestão</a:t>
            </a:r>
            <a:r>
              <a:rPr lang="en-US" dirty="0"/>
              <a:t> de </a:t>
            </a:r>
            <a:r>
              <a:rPr lang="en-US" dirty="0" err="1"/>
              <a:t>formatação</a:t>
            </a:r>
            <a:r>
              <a:rPr lang="en-US" dirty="0"/>
              <a:t> </a:t>
            </a:r>
            <a:r>
              <a:rPr lang="en-US" dirty="0" err="1"/>
              <a:t>para</a:t>
            </a:r>
            <a:r>
              <a:rPr lang="en-US" dirty="0"/>
              <a:t> o </a:t>
            </a:r>
            <a:r>
              <a:rPr lang="en-US" dirty="0" err="1"/>
              <a:t>título</a:t>
            </a:r>
            <a:r>
              <a:rPr lang="en-US" dirty="0"/>
              <a:t> da </a:t>
            </a:r>
            <a:r>
              <a:rPr lang="en-US" dirty="0" err="1"/>
              <a:t>apresentação</a:t>
            </a:r>
            <a:endParaRPr lang="en-US" dirty="0"/>
          </a:p>
        </p:txBody>
      </p:sp>
      <p:sp>
        <p:nvSpPr>
          <p:cNvPr id="3" name="Subtitle 2"/>
          <p:cNvSpPr>
            <a:spLocks noGrp="1"/>
          </p:cNvSpPr>
          <p:nvPr>
            <p:ph type="subTitle" idx="1" hasCustomPrompt="1"/>
          </p:nvPr>
        </p:nvSpPr>
        <p:spPr>
          <a:xfrm>
            <a:off x="2098743" y="3635384"/>
            <a:ext cx="7117557" cy="1948956"/>
          </a:xfrm>
          <a:prstGeom prst="rect">
            <a:avLst/>
          </a:prstGeom>
        </p:spPr>
        <p:txBody>
          <a:bodyPr/>
          <a:lstStyle>
            <a:lvl1pPr marL="0" indent="0" algn="ctr">
              <a:buNone/>
              <a:defRPr baseline="0">
                <a:solidFill>
                  <a:schemeClr val="accent1">
                    <a:lumMod val="60000"/>
                    <a:lumOff val="40000"/>
                  </a:schemeClr>
                </a:solidFill>
              </a:defRPr>
            </a:lvl1pPr>
            <a:lvl2pPr marL="508406" indent="0" algn="ctr">
              <a:buNone/>
              <a:defRPr>
                <a:solidFill>
                  <a:schemeClr val="tx1">
                    <a:tint val="75000"/>
                  </a:schemeClr>
                </a:solidFill>
              </a:defRPr>
            </a:lvl2pPr>
            <a:lvl3pPr marL="1016813" indent="0" algn="ctr">
              <a:buNone/>
              <a:defRPr>
                <a:solidFill>
                  <a:schemeClr val="tx1">
                    <a:tint val="75000"/>
                  </a:schemeClr>
                </a:solidFill>
              </a:defRPr>
            </a:lvl3pPr>
            <a:lvl4pPr marL="1525219" indent="0" algn="ctr">
              <a:buNone/>
              <a:defRPr>
                <a:solidFill>
                  <a:schemeClr val="tx1">
                    <a:tint val="75000"/>
                  </a:schemeClr>
                </a:solidFill>
              </a:defRPr>
            </a:lvl4pPr>
            <a:lvl5pPr marL="2033626" indent="0" algn="ctr">
              <a:buNone/>
              <a:defRPr>
                <a:solidFill>
                  <a:schemeClr val="tx1">
                    <a:tint val="75000"/>
                  </a:schemeClr>
                </a:solidFill>
              </a:defRPr>
            </a:lvl5pPr>
            <a:lvl6pPr marL="2542032" indent="0" algn="ctr">
              <a:buNone/>
              <a:defRPr>
                <a:solidFill>
                  <a:schemeClr val="tx1">
                    <a:tint val="75000"/>
                  </a:schemeClr>
                </a:solidFill>
              </a:defRPr>
            </a:lvl6pPr>
            <a:lvl7pPr marL="3050438" indent="0" algn="ctr">
              <a:buNone/>
              <a:defRPr>
                <a:solidFill>
                  <a:schemeClr val="tx1">
                    <a:tint val="75000"/>
                  </a:schemeClr>
                </a:solidFill>
              </a:defRPr>
            </a:lvl7pPr>
            <a:lvl8pPr marL="3558845" indent="0" algn="ctr">
              <a:buNone/>
              <a:defRPr>
                <a:solidFill>
                  <a:schemeClr val="tx1">
                    <a:tint val="75000"/>
                  </a:schemeClr>
                </a:solidFill>
              </a:defRPr>
            </a:lvl8pPr>
            <a:lvl9pPr marL="4067251" indent="0" algn="ctr">
              <a:buNone/>
              <a:defRPr>
                <a:solidFill>
                  <a:schemeClr val="tx1">
                    <a:tint val="75000"/>
                  </a:schemeClr>
                </a:solidFill>
              </a:defRPr>
            </a:lvl9pPr>
          </a:lstStyle>
          <a:p>
            <a:r>
              <a:rPr lang="en-US" dirty="0" err="1"/>
              <a:t>Sugestão</a:t>
            </a:r>
            <a:r>
              <a:rPr lang="en-US" dirty="0"/>
              <a:t> de </a:t>
            </a:r>
            <a:r>
              <a:rPr lang="en-US" dirty="0" err="1"/>
              <a:t>formatação</a:t>
            </a:r>
            <a:r>
              <a:rPr lang="en-US" dirty="0"/>
              <a:t> </a:t>
            </a:r>
            <a:r>
              <a:rPr lang="en-US" dirty="0" err="1"/>
              <a:t>para</a:t>
            </a:r>
            <a:r>
              <a:rPr lang="en-US" dirty="0"/>
              <a:t> o </a:t>
            </a:r>
            <a:r>
              <a:rPr lang="en-US" dirty="0" err="1"/>
              <a:t>texto</a:t>
            </a:r>
            <a:r>
              <a:rPr lang="en-US" dirty="0"/>
              <a:t> </a:t>
            </a:r>
            <a:r>
              <a:rPr lang="en-US" dirty="0" err="1"/>
              <a:t>complementar</a:t>
            </a:r>
            <a:endParaRPr lang="en-US" dirty="0"/>
          </a:p>
        </p:txBody>
      </p:sp>
    </p:spTree>
    <p:extLst>
      <p:ext uri="{BB962C8B-B14F-4D97-AF65-F5344CB8AC3E}">
        <p14:creationId xmlns:p14="http://schemas.microsoft.com/office/powerpoint/2010/main" val="935324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31485" y="202988"/>
            <a:ext cx="8625074" cy="1271058"/>
          </a:xfrm>
          <a:prstGeom prst="rect">
            <a:avLst/>
          </a:prstGeom>
        </p:spPr>
        <p:txBody>
          <a:bodyPr>
            <a:normAutofit/>
          </a:bodyPr>
          <a:lstStyle>
            <a:lvl1pPr algn="l">
              <a:defRPr sz="4000" b="1">
                <a:solidFill>
                  <a:schemeClr val="accent1">
                    <a:lumMod val="40000"/>
                    <a:lumOff val="60000"/>
                  </a:schemeClr>
                </a:solidFill>
              </a:defRPr>
            </a:lvl1pPr>
          </a:lstStyle>
          <a:p>
            <a:r>
              <a:rPr lang="en-US" dirty="0" err="1"/>
              <a:t>Sugestão</a:t>
            </a:r>
            <a:r>
              <a:rPr lang="en-US" dirty="0"/>
              <a:t> de </a:t>
            </a:r>
            <a:r>
              <a:rPr lang="en-US" dirty="0" err="1"/>
              <a:t>formatação</a:t>
            </a:r>
            <a:r>
              <a:rPr lang="en-US" dirty="0"/>
              <a:t> </a:t>
            </a:r>
            <a:r>
              <a:rPr lang="en-US" dirty="0" err="1"/>
              <a:t>para</a:t>
            </a:r>
            <a:r>
              <a:rPr lang="en-US" dirty="0"/>
              <a:t> o </a:t>
            </a:r>
            <a:r>
              <a:rPr lang="en-US" dirty="0" err="1"/>
              <a:t>título</a:t>
            </a:r>
            <a:r>
              <a:rPr lang="en-US" dirty="0"/>
              <a:t> do slide</a:t>
            </a:r>
          </a:p>
        </p:txBody>
      </p:sp>
      <p:sp>
        <p:nvSpPr>
          <p:cNvPr id="3" name="Content Placeholder 2"/>
          <p:cNvSpPr>
            <a:spLocks noGrp="1"/>
          </p:cNvSpPr>
          <p:nvPr>
            <p:ph idx="1" hasCustomPrompt="1"/>
          </p:nvPr>
        </p:nvSpPr>
        <p:spPr>
          <a:xfrm>
            <a:off x="1331485" y="1677061"/>
            <a:ext cx="8625074" cy="5748291"/>
          </a:xfrm>
          <a:prstGeom prst="rect">
            <a:avLst/>
          </a:prstGeom>
        </p:spPr>
        <p:txBody>
          <a:bodyPr/>
          <a:lstStyle>
            <a:lvl1pPr>
              <a:defRPr>
                <a:solidFill>
                  <a:schemeClr val="bg1"/>
                </a:solidFill>
              </a:defRPr>
            </a:lvl1pPr>
            <a:lvl2pPr>
              <a:defRPr baseline="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a:t>Sugestão</a:t>
            </a:r>
            <a:r>
              <a:rPr lang="en-US" dirty="0"/>
              <a:t> de </a:t>
            </a:r>
            <a:r>
              <a:rPr lang="en-US" dirty="0" err="1"/>
              <a:t>formatação</a:t>
            </a:r>
            <a:r>
              <a:rPr lang="en-US" dirty="0"/>
              <a:t> </a:t>
            </a:r>
            <a:r>
              <a:rPr lang="en-US" dirty="0" err="1"/>
              <a:t>para</a:t>
            </a:r>
            <a:r>
              <a:rPr lang="en-US" dirty="0"/>
              <a:t> o </a:t>
            </a:r>
            <a:r>
              <a:rPr lang="en-US" dirty="0" err="1"/>
              <a:t>texto</a:t>
            </a:r>
            <a:r>
              <a:rPr lang="en-US" dirty="0"/>
              <a:t>  (</a:t>
            </a:r>
            <a:r>
              <a:rPr lang="en-US" dirty="0" err="1"/>
              <a:t>nível</a:t>
            </a:r>
            <a:r>
              <a:rPr lang="en-US" dirty="0"/>
              <a:t> 1)</a:t>
            </a:r>
          </a:p>
          <a:p>
            <a:pPr lvl="1"/>
            <a:r>
              <a:rPr lang="en-US" dirty="0" err="1"/>
              <a:t>Texto</a:t>
            </a:r>
            <a:r>
              <a:rPr lang="en-US" dirty="0"/>
              <a:t> (</a:t>
            </a:r>
            <a:r>
              <a:rPr lang="en-US" dirty="0" err="1"/>
              <a:t>nível</a:t>
            </a:r>
            <a:r>
              <a:rPr lang="en-US" dirty="0"/>
              <a:t> 2)</a:t>
            </a:r>
          </a:p>
          <a:p>
            <a:pPr lvl="2"/>
            <a:r>
              <a:rPr lang="en-US" dirty="0" err="1"/>
              <a:t>Texto</a:t>
            </a:r>
            <a:r>
              <a:rPr lang="en-US" dirty="0"/>
              <a:t> (</a:t>
            </a:r>
            <a:r>
              <a:rPr lang="en-US" dirty="0" err="1"/>
              <a:t>nível</a:t>
            </a:r>
            <a:r>
              <a:rPr lang="en-US" dirty="0"/>
              <a:t> 3)</a:t>
            </a:r>
          </a:p>
          <a:p>
            <a:pPr lvl="3"/>
            <a:r>
              <a:rPr lang="en-US" dirty="0" err="1"/>
              <a:t>Texto</a:t>
            </a:r>
            <a:r>
              <a:rPr lang="en-US" dirty="0"/>
              <a:t> (</a:t>
            </a:r>
            <a:r>
              <a:rPr lang="en-US" dirty="0" err="1"/>
              <a:t>nível</a:t>
            </a:r>
            <a:r>
              <a:rPr lang="en-US" dirty="0"/>
              <a:t> 4)</a:t>
            </a:r>
          </a:p>
        </p:txBody>
      </p:sp>
    </p:spTree>
    <p:extLst>
      <p:ext uri="{BB962C8B-B14F-4D97-AF65-F5344CB8AC3E}">
        <p14:creationId xmlns:p14="http://schemas.microsoft.com/office/powerpoint/2010/main" val="4666921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5" name="TextBox 4"/>
          <p:cNvSpPr txBox="1"/>
          <p:nvPr userDrawn="1"/>
        </p:nvSpPr>
        <p:spPr>
          <a:xfrm>
            <a:off x="0" y="140677"/>
            <a:ext cx="970671" cy="1828800"/>
          </a:xfrm>
          <a:prstGeom prst="rect">
            <a:avLst/>
          </a:prstGeom>
          <a:solidFill>
            <a:schemeClr val="bg1"/>
          </a:solidFill>
        </p:spPr>
        <p:txBody>
          <a:bodyPr wrap="square" rtlCol="0">
            <a:spAutoFit/>
          </a:bodyPr>
          <a:lstStyle/>
          <a:p>
            <a:endParaRPr lang="en-US" dirty="0"/>
          </a:p>
        </p:txBody>
      </p:sp>
      <p:sp>
        <p:nvSpPr>
          <p:cNvPr id="7" name="TextBox 6"/>
          <p:cNvSpPr txBox="1"/>
          <p:nvPr userDrawn="1"/>
        </p:nvSpPr>
        <p:spPr>
          <a:xfrm rot="10800000">
            <a:off x="5398" y="3537679"/>
            <a:ext cx="1107996" cy="3063146"/>
          </a:xfrm>
          <a:prstGeom prst="rect">
            <a:avLst/>
          </a:prstGeom>
          <a:solidFill>
            <a:schemeClr val="bg1"/>
          </a:solidFill>
        </p:spPr>
        <p:txBody>
          <a:bodyPr vert="vert" wrap="square" rtlCol="0">
            <a:spAutoFit/>
          </a:bodyPr>
          <a:lstStyle/>
          <a:p>
            <a:pPr marL="0" algn="ctr" defTabSz="508406" rtl="0" eaLnBrk="1" latinLnBrk="0" hangingPunct="1"/>
            <a:r>
              <a:rPr lang="en-US" sz="1500" b="1" kern="1200" baseline="0" dirty="0">
                <a:solidFill>
                  <a:schemeClr val="accent1">
                    <a:lumMod val="50000"/>
                  </a:schemeClr>
                </a:solidFill>
                <a:latin typeface="+mn-lt"/>
                <a:ea typeface="+mn-ea"/>
                <a:cs typeface="+mn-cs"/>
              </a:rPr>
              <a:t> New tendencies in Drilling Processes Automation and Optimization: a focus on the Brazilian Pre-salt     </a:t>
            </a:r>
            <a:r>
              <a:rPr lang="en-US" sz="1500" b="1" i="1" kern="1200" baseline="0" dirty="0">
                <a:solidFill>
                  <a:schemeClr val="tx1"/>
                </a:solidFill>
                <a:latin typeface="+mn-lt"/>
                <a:ea typeface="+mn-ea"/>
                <a:cs typeface="+mn-cs"/>
              </a:rPr>
              <a:t>Andreas Nascimento, Prof. Dr.</a:t>
            </a:r>
          </a:p>
        </p:txBody>
      </p:sp>
      <p:sp>
        <p:nvSpPr>
          <p:cNvPr id="8" name="TextBox 7"/>
          <p:cNvSpPr txBox="1"/>
          <p:nvPr userDrawn="1"/>
        </p:nvSpPr>
        <p:spPr>
          <a:xfrm rot="16200000">
            <a:off x="130424" y="553278"/>
            <a:ext cx="854080" cy="1097282"/>
          </a:xfrm>
          <a:prstGeom prst="rect">
            <a:avLst/>
          </a:prstGeom>
          <a:solidFill>
            <a:schemeClr val="bg1"/>
          </a:solidFill>
        </p:spPr>
        <p:txBody>
          <a:bodyPr vert="vert" wrap="square" rtlCol="0">
            <a:spAutoFit/>
          </a:bodyPr>
          <a:lstStyle/>
          <a:p>
            <a:pPr algn="ctr"/>
            <a:r>
              <a:rPr lang="en-US" sz="1450" b="1" kern="1200" baseline="0" dirty="0">
                <a:solidFill>
                  <a:schemeClr val="accent1">
                    <a:lumMod val="50000"/>
                  </a:schemeClr>
                </a:solidFill>
                <a:latin typeface="+mn-lt"/>
                <a:ea typeface="+mn-ea"/>
                <a:cs typeface="+mn-cs"/>
              </a:rPr>
              <a:t>Panel</a:t>
            </a:r>
          </a:p>
          <a:p>
            <a:pPr algn="ctr"/>
            <a:r>
              <a:rPr lang="en-US" sz="1450" b="1" kern="1200" baseline="0" dirty="0">
                <a:solidFill>
                  <a:schemeClr val="accent1">
                    <a:lumMod val="50000"/>
                  </a:schemeClr>
                </a:solidFill>
                <a:latin typeface="+mn-lt"/>
                <a:ea typeface="+mn-ea"/>
                <a:cs typeface="+mn-cs"/>
              </a:rPr>
              <a:t>Presentation</a:t>
            </a:r>
          </a:p>
          <a:p>
            <a:pPr algn="ctr"/>
            <a:endParaRPr lang="en-US" sz="1450" b="1" i="1" kern="1200" baseline="0" dirty="0">
              <a:solidFill>
                <a:schemeClr val="accent1">
                  <a:lumMod val="50000"/>
                </a:schemeClr>
              </a:solidFill>
              <a:latin typeface="+mn-lt"/>
              <a:ea typeface="+mn-ea"/>
              <a:cs typeface="+mn-cs"/>
            </a:endParaRPr>
          </a:p>
        </p:txBody>
      </p:sp>
      <p:pic>
        <p:nvPicPr>
          <p:cNvPr id="4" name="Picture 3"/>
          <p:cNvPicPr>
            <a:picLocks noChangeAspect="1"/>
          </p:cNvPicPr>
          <p:nvPr userDrawn="1"/>
        </p:nvPicPr>
        <p:blipFill>
          <a:blip r:embed="rId5"/>
          <a:stretch>
            <a:fillRect/>
          </a:stretch>
        </p:blipFill>
        <p:spPr>
          <a:xfrm>
            <a:off x="1052808" y="-11222"/>
            <a:ext cx="69813" cy="7637571"/>
          </a:xfrm>
          <a:prstGeom prst="rect">
            <a:avLst/>
          </a:prstGeom>
        </p:spPr>
      </p:pic>
      <p:pic>
        <p:nvPicPr>
          <p:cNvPr id="9" name="Picture 2" descr="https://scientificfederation.com/wceogpe-2019/images/logo.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149544"/>
            <a:ext cx="1109472" cy="34671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m 5"/>
          <p:cNvPicPr>
            <a:picLocks noChangeAspect="1"/>
          </p:cNvPicPr>
          <p:nvPr userDrawn="1"/>
        </p:nvPicPr>
        <p:blipFill>
          <a:blip r:embed="rId7"/>
          <a:stretch>
            <a:fillRect/>
          </a:stretch>
        </p:blipFill>
        <p:spPr>
          <a:xfrm>
            <a:off x="72344" y="1597628"/>
            <a:ext cx="970671" cy="531786"/>
          </a:xfrm>
          <a:prstGeom prst="rect">
            <a:avLst/>
          </a:prstGeom>
        </p:spPr>
      </p:pic>
      <p:sp>
        <p:nvSpPr>
          <p:cNvPr id="10" name="TextBox 6"/>
          <p:cNvSpPr txBox="1"/>
          <p:nvPr userDrawn="1"/>
        </p:nvSpPr>
        <p:spPr>
          <a:xfrm rot="10800000">
            <a:off x="738" y="6586537"/>
            <a:ext cx="1107996" cy="1034556"/>
          </a:xfrm>
          <a:prstGeom prst="rect">
            <a:avLst/>
          </a:prstGeom>
          <a:solidFill>
            <a:schemeClr val="bg1"/>
          </a:solidFill>
        </p:spPr>
        <p:txBody>
          <a:bodyPr vert="vert" wrap="square" rtlCol="0">
            <a:spAutoFit/>
          </a:bodyPr>
          <a:lstStyle/>
          <a:p>
            <a:pPr marL="0" algn="ctr" defTabSz="508406" rtl="0" eaLnBrk="1" latinLnBrk="0" hangingPunct="1"/>
            <a:r>
              <a:rPr lang="en-US" sz="1500" b="1" kern="1200" baseline="0" dirty="0">
                <a:ln>
                  <a:solidFill>
                    <a:schemeClr val="bg1"/>
                  </a:solidFill>
                </a:ln>
                <a:solidFill>
                  <a:schemeClr val="bg1"/>
                </a:solidFill>
                <a:latin typeface="+mn-lt"/>
                <a:ea typeface="+mn-ea"/>
                <a:cs typeface="+mn-cs"/>
              </a:rPr>
              <a:t>Automation and Optimization: a focus</a:t>
            </a:r>
            <a:r>
              <a:rPr lang="en-US" sz="1500" b="1" i="1" kern="1200" baseline="0" dirty="0">
                <a:ln>
                  <a:solidFill>
                    <a:schemeClr val="bg1"/>
                  </a:solidFill>
                </a:ln>
                <a:solidFill>
                  <a:schemeClr val="bg1"/>
                </a:solidFill>
                <a:latin typeface="+mn-lt"/>
                <a:ea typeface="+mn-ea"/>
                <a:cs typeface="+mn-cs"/>
              </a:rPr>
              <a:t>.</a:t>
            </a:r>
          </a:p>
        </p:txBody>
      </p:sp>
    </p:spTree>
    <p:extLst>
      <p:ext uri="{BB962C8B-B14F-4D97-AF65-F5344CB8AC3E}">
        <p14:creationId xmlns:p14="http://schemas.microsoft.com/office/powerpoint/2010/main" val="3505519069"/>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p:txStyles>
    <p:titleStyle>
      <a:lvl1pPr algn="ctr" defTabSz="508406" rtl="0" eaLnBrk="1" latinLnBrk="0" hangingPunct="1">
        <a:spcBef>
          <a:spcPct val="0"/>
        </a:spcBef>
        <a:buNone/>
        <a:defRPr sz="4900" kern="1200">
          <a:solidFill>
            <a:schemeClr val="tx1"/>
          </a:solidFill>
          <a:latin typeface="+mj-lt"/>
          <a:ea typeface="+mj-ea"/>
          <a:cs typeface="+mj-cs"/>
        </a:defRPr>
      </a:lvl1pPr>
    </p:titleStyle>
    <p:bodyStyle>
      <a:lvl1pPr marL="381305" indent="-381305" algn="l" defTabSz="508406" rtl="0" eaLnBrk="1" latinLnBrk="0" hangingPunct="1">
        <a:spcBef>
          <a:spcPct val="20000"/>
        </a:spcBef>
        <a:buFont typeface="Arial"/>
        <a:buChar char="•"/>
        <a:defRPr sz="3600" kern="1200">
          <a:solidFill>
            <a:schemeClr val="tx1"/>
          </a:solidFill>
          <a:latin typeface="+mn-lt"/>
          <a:ea typeface="+mn-ea"/>
          <a:cs typeface="+mn-cs"/>
        </a:defRPr>
      </a:lvl1pPr>
      <a:lvl2pPr marL="826160" indent="-317754" algn="l" defTabSz="508406" rtl="0" eaLnBrk="1" latinLnBrk="0" hangingPunct="1">
        <a:spcBef>
          <a:spcPct val="20000"/>
        </a:spcBef>
        <a:buFont typeface="Arial"/>
        <a:buChar char="–"/>
        <a:defRPr sz="3100" kern="1200">
          <a:solidFill>
            <a:schemeClr val="tx1"/>
          </a:solidFill>
          <a:latin typeface="+mn-lt"/>
          <a:ea typeface="+mn-ea"/>
          <a:cs typeface="+mn-cs"/>
        </a:defRPr>
      </a:lvl2pPr>
      <a:lvl3pPr marL="1271016" indent="-254203" algn="l" defTabSz="508406" rtl="0" eaLnBrk="1" latinLnBrk="0" hangingPunct="1">
        <a:spcBef>
          <a:spcPct val="20000"/>
        </a:spcBef>
        <a:buFont typeface="Arial"/>
        <a:buChar char="•"/>
        <a:defRPr sz="2700" kern="1200">
          <a:solidFill>
            <a:schemeClr val="tx1"/>
          </a:solidFill>
          <a:latin typeface="+mn-lt"/>
          <a:ea typeface="+mn-ea"/>
          <a:cs typeface="+mn-cs"/>
        </a:defRPr>
      </a:lvl3pPr>
      <a:lvl4pPr marL="1779422" indent="-254203" algn="l" defTabSz="508406" rtl="0" eaLnBrk="1" latinLnBrk="0" hangingPunct="1">
        <a:spcBef>
          <a:spcPct val="20000"/>
        </a:spcBef>
        <a:buFont typeface="Arial"/>
        <a:buChar char="–"/>
        <a:defRPr sz="2200" kern="1200">
          <a:solidFill>
            <a:schemeClr val="tx1"/>
          </a:solidFill>
          <a:latin typeface="+mn-lt"/>
          <a:ea typeface="+mn-ea"/>
          <a:cs typeface="+mn-cs"/>
        </a:defRPr>
      </a:lvl4pPr>
      <a:lvl5pPr marL="2287829" indent="-254203" algn="l" defTabSz="508406" rtl="0" eaLnBrk="1" latinLnBrk="0" hangingPunct="1">
        <a:spcBef>
          <a:spcPct val="20000"/>
        </a:spcBef>
        <a:buFont typeface="Arial"/>
        <a:buChar char="»"/>
        <a:defRPr sz="2200" kern="1200">
          <a:solidFill>
            <a:schemeClr val="tx1"/>
          </a:solidFill>
          <a:latin typeface="+mn-lt"/>
          <a:ea typeface="+mn-ea"/>
          <a:cs typeface="+mn-cs"/>
        </a:defRPr>
      </a:lvl5pPr>
      <a:lvl6pPr marL="2796235" indent="-254203" algn="l" defTabSz="508406" rtl="0" eaLnBrk="1" latinLnBrk="0" hangingPunct="1">
        <a:spcBef>
          <a:spcPct val="20000"/>
        </a:spcBef>
        <a:buFont typeface="Arial"/>
        <a:buChar char="•"/>
        <a:defRPr sz="2200" kern="1200">
          <a:solidFill>
            <a:schemeClr val="tx1"/>
          </a:solidFill>
          <a:latin typeface="+mn-lt"/>
          <a:ea typeface="+mn-ea"/>
          <a:cs typeface="+mn-cs"/>
        </a:defRPr>
      </a:lvl6pPr>
      <a:lvl7pPr marL="3304642" indent="-254203" algn="l" defTabSz="508406" rtl="0" eaLnBrk="1" latinLnBrk="0" hangingPunct="1">
        <a:spcBef>
          <a:spcPct val="20000"/>
        </a:spcBef>
        <a:buFont typeface="Arial"/>
        <a:buChar char="•"/>
        <a:defRPr sz="2200" kern="1200">
          <a:solidFill>
            <a:schemeClr val="tx1"/>
          </a:solidFill>
          <a:latin typeface="+mn-lt"/>
          <a:ea typeface="+mn-ea"/>
          <a:cs typeface="+mn-cs"/>
        </a:defRPr>
      </a:lvl7pPr>
      <a:lvl8pPr marL="3813048" indent="-254203" algn="l" defTabSz="508406" rtl="0" eaLnBrk="1" latinLnBrk="0" hangingPunct="1">
        <a:spcBef>
          <a:spcPct val="20000"/>
        </a:spcBef>
        <a:buFont typeface="Arial"/>
        <a:buChar char="•"/>
        <a:defRPr sz="2200" kern="1200">
          <a:solidFill>
            <a:schemeClr val="tx1"/>
          </a:solidFill>
          <a:latin typeface="+mn-lt"/>
          <a:ea typeface="+mn-ea"/>
          <a:cs typeface="+mn-cs"/>
        </a:defRPr>
      </a:lvl8pPr>
      <a:lvl9pPr marL="4321454" indent="-254203" algn="l" defTabSz="508406"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8406" rtl="0" eaLnBrk="1" latinLnBrk="0" hangingPunct="1">
        <a:defRPr sz="2000" kern="1200">
          <a:solidFill>
            <a:schemeClr val="tx1"/>
          </a:solidFill>
          <a:latin typeface="+mn-lt"/>
          <a:ea typeface="+mn-ea"/>
          <a:cs typeface="+mn-cs"/>
        </a:defRPr>
      </a:lvl1pPr>
      <a:lvl2pPr marL="508406" algn="l" defTabSz="508406" rtl="0" eaLnBrk="1" latinLnBrk="0" hangingPunct="1">
        <a:defRPr sz="2000" kern="1200">
          <a:solidFill>
            <a:schemeClr val="tx1"/>
          </a:solidFill>
          <a:latin typeface="+mn-lt"/>
          <a:ea typeface="+mn-ea"/>
          <a:cs typeface="+mn-cs"/>
        </a:defRPr>
      </a:lvl2pPr>
      <a:lvl3pPr marL="1016813" algn="l" defTabSz="508406" rtl="0" eaLnBrk="1" latinLnBrk="0" hangingPunct="1">
        <a:defRPr sz="2000" kern="1200">
          <a:solidFill>
            <a:schemeClr val="tx1"/>
          </a:solidFill>
          <a:latin typeface="+mn-lt"/>
          <a:ea typeface="+mn-ea"/>
          <a:cs typeface="+mn-cs"/>
        </a:defRPr>
      </a:lvl3pPr>
      <a:lvl4pPr marL="1525219" algn="l" defTabSz="508406" rtl="0" eaLnBrk="1" latinLnBrk="0" hangingPunct="1">
        <a:defRPr sz="2000" kern="1200">
          <a:solidFill>
            <a:schemeClr val="tx1"/>
          </a:solidFill>
          <a:latin typeface="+mn-lt"/>
          <a:ea typeface="+mn-ea"/>
          <a:cs typeface="+mn-cs"/>
        </a:defRPr>
      </a:lvl4pPr>
      <a:lvl5pPr marL="2033626" algn="l" defTabSz="508406" rtl="0" eaLnBrk="1" latinLnBrk="0" hangingPunct="1">
        <a:defRPr sz="2000" kern="1200">
          <a:solidFill>
            <a:schemeClr val="tx1"/>
          </a:solidFill>
          <a:latin typeface="+mn-lt"/>
          <a:ea typeface="+mn-ea"/>
          <a:cs typeface="+mn-cs"/>
        </a:defRPr>
      </a:lvl5pPr>
      <a:lvl6pPr marL="2542032" algn="l" defTabSz="508406" rtl="0" eaLnBrk="1" latinLnBrk="0" hangingPunct="1">
        <a:defRPr sz="2000" kern="1200">
          <a:solidFill>
            <a:schemeClr val="tx1"/>
          </a:solidFill>
          <a:latin typeface="+mn-lt"/>
          <a:ea typeface="+mn-ea"/>
          <a:cs typeface="+mn-cs"/>
        </a:defRPr>
      </a:lvl6pPr>
      <a:lvl7pPr marL="3050438" algn="l" defTabSz="508406" rtl="0" eaLnBrk="1" latinLnBrk="0" hangingPunct="1">
        <a:defRPr sz="2000" kern="1200">
          <a:solidFill>
            <a:schemeClr val="tx1"/>
          </a:solidFill>
          <a:latin typeface="+mn-lt"/>
          <a:ea typeface="+mn-ea"/>
          <a:cs typeface="+mn-cs"/>
        </a:defRPr>
      </a:lvl7pPr>
      <a:lvl8pPr marL="3558845" algn="l" defTabSz="508406" rtl="0" eaLnBrk="1" latinLnBrk="0" hangingPunct="1">
        <a:defRPr sz="2000" kern="1200">
          <a:solidFill>
            <a:schemeClr val="tx1"/>
          </a:solidFill>
          <a:latin typeface="+mn-lt"/>
          <a:ea typeface="+mn-ea"/>
          <a:cs typeface="+mn-cs"/>
        </a:defRPr>
      </a:lvl8pPr>
      <a:lvl9pPr marL="4067251" algn="l" defTabSz="508406"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hyperlink" Target="mailto:andreas.nascimento@ufes.br" TargetMode="External"/><Relationship Id="rId2" Type="http://schemas.openxmlformats.org/officeDocument/2006/relationships/hyperlink" Target="http://www.iiasa.ac.at/" TargetMode="External"/><Relationship Id="rId1" Type="http://schemas.openxmlformats.org/officeDocument/2006/relationships/slideLayout" Target="../slideLayouts/slideLayout2.xml"/><Relationship Id="rId5" Type="http://schemas.openxmlformats.org/officeDocument/2006/relationships/hyperlink" Target="mailto:andreas.nascimento@gmail.com" TargetMode="External"/><Relationship Id="rId4" Type="http://schemas.openxmlformats.org/officeDocument/2006/relationships/hyperlink" Target="mailto:nascimento@iiasa.ac.at"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10"/>
          <p:cNvSpPr>
            <a:spLocks noGrp="1"/>
          </p:cNvSpPr>
          <p:nvPr>
            <p:ph type="subTitle" idx="1"/>
          </p:nvPr>
        </p:nvSpPr>
        <p:spPr>
          <a:xfrm>
            <a:off x="1171990" y="5806440"/>
            <a:ext cx="8995948" cy="1783751"/>
          </a:xfrm>
        </p:spPr>
        <p:txBody>
          <a:bodyPr/>
          <a:lstStyle/>
          <a:p>
            <a:pPr defTabSz="4123080" fontAlgn="auto">
              <a:spcBef>
                <a:spcPts val="0"/>
              </a:spcBef>
              <a:spcAft>
                <a:spcPts val="0"/>
              </a:spcAft>
              <a:defRPr/>
            </a:pPr>
            <a:r>
              <a:rPr lang="pt-BR" sz="2200" dirty="0">
                <a:solidFill>
                  <a:schemeClr val="bg1"/>
                </a:solidFill>
                <a:effectLst>
                  <a:outerShdw blurRad="38100" dist="38100" dir="2700000" algn="tl">
                    <a:srgbClr val="000000">
                      <a:alpha val="43137"/>
                    </a:srgbClr>
                  </a:outerShdw>
                </a:effectLst>
              </a:rPr>
              <a:t>Andreas Nascimento</a:t>
            </a:r>
          </a:p>
          <a:p>
            <a:pPr algn="l" defTabSz="4123080" fontAlgn="auto">
              <a:spcBef>
                <a:spcPts val="0"/>
              </a:spcBef>
              <a:spcAft>
                <a:spcPts val="0"/>
              </a:spcAft>
              <a:defRPr/>
            </a:pPr>
            <a:endParaRPr lang="pt-BR" sz="2200" dirty="0">
              <a:effectLst>
                <a:outerShdw blurRad="38100" dist="38100" dir="2700000" algn="tl">
                  <a:srgbClr val="000000">
                    <a:alpha val="43137"/>
                  </a:srgbClr>
                </a:outerShdw>
              </a:effectLst>
            </a:endParaRPr>
          </a:p>
          <a:p>
            <a:pPr algn="l" defTabSz="4123080" fontAlgn="auto">
              <a:spcBef>
                <a:spcPts val="0"/>
              </a:spcBef>
              <a:spcAft>
                <a:spcPts val="0"/>
              </a:spcAft>
              <a:defRPr/>
            </a:pPr>
            <a:r>
              <a:rPr lang="pt-BR" sz="2200" dirty="0">
                <a:effectLst>
                  <a:outerShdw blurRad="38100" dist="38100" dir="2700000" algn="tl">
                    <a:srgbClr val="000000">
                      <a:alpha val="43137"/>
                    </a:srgbClr>
                  </a:outerShdw>
                </a:effectLst>
              </a:rPr>
              <a:t>Research Group: </a:t>
            </a:r>
            <a:r>
              <a:rPr lang="pt-BR" sz="2200" dirty="0">
                <a:solidFill>
                  <a:schemeClr val="bg1"/>
                </a:solidFill>
                <a:effectLst>
                  <a:outerShdw blurRad="38100" dist="38100" dir="2700000" algn="tl">
                    <a:srgbClr val="000000">
                      <a:alpha val="43137"/>
                    </a:srgbClr>
                  </a:outerShdw>
                </a:effectLst>
              </a:rPr>
              <a:t>Petroleum Engineering, Energy and Environment (GPEPEM)</a:t>
            </a:r>
            <a:endParaRPr lang="pt-BR" sz="2200" dirty="0">
              <a:effectLst>
                <a:outerShdw blurRad="38100" dist="38100" dir="2700000" algn="tl">
                  <a:srgbClr val="000000">
                    <a:alpha val="43137"/>
                  </a:srgbClr>
                </a:outerShdw>
              </a:effectLst>
            </a:endParaRPr>
          </a:p>
          <a:p>
            <a:pPr algn="l" defTabSz="4123080">
              <a:spcBef>
                <a:spcPts val="0"/>
              </a:spcBef>
              <a:defRPr/>
            </a:pPr>
            <a:r>
              <a:rPr lang="pt-BR" sz="2200" dirty="0">
                <a:effectLst>
                  <a:outerShdw blurRad="38100" dist="38100" dir="2700000" algn="tl">
                    <a:srgbClr val="000000">
                      <a:alpha val="43137"/>
                    </a:srgbClr>
                  </a:outerShdw>
                </a:effectLst>
              </a:rPr>
              <a:t>Affiliation: </a:t>
            </a:r>
            <a:r>
              <a:rPr lang="pt-BR" sz="2200" dirty="0">
                <a:solidFill>
                  <a:schemeClr val="bg1"/>
                </a:solidFill>
                <a:effectLst>
                  <a:outerShdw blurRad="38100" dist="38100" dir="2700000" algn="tl">
                    <a:srgbClr val="000000">
                      <a:alpha val="43137"/>
                    </a:srgbClr>
                  </a:outerShdw>
                </a:effectLst>
              </a:rPr>
              <a:t>International Institute for Applied System Analysis / Department Petroleum Eng. - Montanuniversität Leoben / Federal Uni. of Espirito Santo</a:t>
            </a:r>
          </a:p>
          <a:p>
            <a:pPr algn="l" defTabSz="4123080" fontAlgn="auto">
              <a:spcBef>
                <a:spcPts val="0"/>
              </a:spcBef>
              <a:spcAft>
                <a:spcPts val="0"/>
              </a:spcAft>
              <a:defRPr/>
            </a:pPr>
            <a:r>
              <a:rPr lang="en-US" sz="2200" dirty="0">
                <a:solidFill>
                  <a:schemeClr val="bg1"/>
                </a:solidFill>
                <a:effectLst>
                  <a:outerShdw blurRad="38100" dist="38100" dir="2700000" algn="tl">
                    <a:srgbClr val="000000">
                      <a:alpha val="43137"/>
                    </a:srgbClr>
                  </a:outerShdw>
                </a:effectLst>
              </a:rPr>
              <a:t> </a:t>
            </a:r>
          </a:p>
        </p:txBody>
      </p:sp>
      <p:sp>
        <p:nvSpPr>
          <p:cNvPr id="10" name="Title 9"/>
          <p:cNvSpPr>
            <a:spLocks noGrp="1"/>
          </p:cNvSpPr>
          <p:nvPr>
            <p:ph type="ctrTitle"/>
          </p:nvPr>
        </p:nvSpPr>
        <p:spPr>
          <a:xfrm>
            <a:off x="1126508" y="1737194"/>
            <a:ext cx="9009700" cy="3547188"/>
          </a:xfrm>
        </p:spPr>
        <p:txBody>
          <a:bodyPr>
            <a:normAutofit/>
          </a:bodyPr>
          <a:lstStyle/>
          <a:p>
            <a:r>
              <a:rPr lang="pt-BR" sz="4000" u="sng" dirty="0">
                <a:effectLst>
                  <a:outerShdw blurRad="38100" dist="38100" dir="2700000" algn="tl">
                    <a:srgbClr val="C0C0C0"/>
                  </a:outerShdw>
                </a:effectLst>
              </a:rPr>
              <a:t> </a:t>
            </a:r>
            <a:br>
              <a:rPr lang="pt-BR" sz="4000" u="sng" dirty="0">
                <a:effectLst>
                  <a:outerShdw blurRad="38100" dist="38100" dir="2700000" algn="tl">
                    <a:srgbClr val="C0C0C0"/>
                  </a:outerShdw>
                </a:effectLst>
              </a:rPr>
            </a:br>
            <a:br>
              <a:rPr lang="pt-BR" sz="4000" u="sng" dirty="0">
                <a:effectLst>
                  <a:outerShdw blurRad="38100" dist="38100" dir="2700000" algn="tl">
                    <a:srgbClr val="C0C0C0"/>
                  </a:outerShdw>
                </a:effectLst>
              </a:rPr>
            </a:br>
            <a:r>
              <a:rPr lang="pt-BR" sz="4000" b="0" dirty="0">
                <a:effectLst>
                  <a:outerShdw blurRad="38100" dist="38100" dir="2700000" algn="tl">
                    <a:srgbClr val="000000">
                      <a:alpha val="43137"/>
                    </a:srgbClr>
                  </a:outerShdw>
                </a:effectLst>
              </a:rPr>
              <a:t>New </a:t>
            </a:r>
            <a:r>
              <a:rPr lang="pt-BR" sz="4000" b="0" dirty="0" err="1">
                <a:effectLst>
                  <a:outerShdw blurRad="38100" dist="38100" dir="2700000" algn="tl">
                    <a:srgbClr val="000000">
                      <a:alpha val="43137"/>
                    </a:srgbClr>
                  </a:outerShdw>
                </a:effectLst>
              </a:rPr>
              <a:t>tendencies</a:t>
            </a:r>
            <a:r>
              <a:rPr lang="pt-BR" sz="4000" b="0" dirty="0">
                <a:effectLst>
                  <a:outerShdw blurRad="38100" dist="38100" dir="2700000" algn="tl">
                    <a:srgbClr val="000000">
                      <a:alpha val="43137"/>
                    </a:srgbClr>
                  </a:outerShdw>
                </a:effectLst>
              </a:rPr>
              <a:t> in </a:t>
            </a:r>
            <a:r>
              <a:rPr lang="pt-BR" sz="4000" b="0" dirty="0" err="1">
                <a:effectLst>
                  <a:outerShdw blurRad="38100" dist="38100" dir="2700000" algn="tl">
                    <a:srgbClr val="000000">
                      <a:alpha val="43137"/>
                    </a:srgbClr>
                  </a:outerShdw>
                </a:effectLst>
              </a:rPr>
              <a:t>Drilling</a:t>
            </a:r>
            <a:r>
              <a:rPr lang="pt-BR" sz="4000" b="0" dirty="0">
                <a:effectLst>
                  <a:outerShdw blurRad="38100" dist="38100" dir="2700000" algn="tl">
                    <a:srgbClr val="000000">
                      <a:alpha val="43137"/>
                    </a:srgbClr>
                  </a:outerShdw>
                </a:effectLst>
              </a:rPr>
              <a:t> Processes Automation </a:t>
            </a:r>
            <a:r>
              <a:rPr lang="pt-BR" sz="4000" b="0" dirty="0" err="1">
                <a:effectLst>
                  <a:outerShdw blurRad="38100" dist="38100" dir="2700000" algn="tl">
                    <a:srgbClr val="000000">
                      <a:alpha val="43137"/>
                    </a:srgbClr>
                  </a:outerShdw>
                </a:effectLst>
              </a:rPr>
              <a:t>and</a:t>
            </a:r>
            <a:r>
              <a:rPr lang="pt-BR" sz="4000" b="0" dirty="0">
                <a:effectLst>
                  <a:outerShdw blurRad="38100" dist="38100" dir="2700000" algn="tl">
                    <a:srgbClr val="000000">
                      <a:alpha val="43137"/>
                    </a:srgbClr>
                  </a:outerShdw>
                </a:effectLst>
              </a:rPr>
              <a:t> </a:t>
            </a:r>
            <a:r>
              <a:rPr lang="pt-BR" sz="4000" b="0" dirty="0" err="1">
                <a:effectLst>
                  <a:outerShdw blurRad="38100" dist="38100" dir="2700000" algn="tl">
                    <a:srgbClr val="000000">
                      <a:alpha val="43137"/>
                    </a:srgbClr>
                  </a:outerShdw>
                </a:effectLst>
              </a:rPr>
              <a:t>Optimization</a:t>
            </a:r>
            <a:r>
              <a:rPr lang="pt-BR" sz="4000" b="0" dirty="0">
                <a:effectLst>
                  <a:outerShdw blurRad="38100" dist="38100" dir="2700000" algn="tl">
                    <a:srgbClr val="000000">
                      <a:alpha val="43137"/>
                    </a:srgbClr>
                  </a:outerShdw>
                </a:effectLst>
              </a:rPr>
              <a:t>: </a:t>
            </a:r>
            <a:br>
              <a:rPr lang="pt-BR" sz="4000" b="0" dirty="0">
                <a:effectLst>
                  <a:outerShdw blurRad="38100" dist="38100" dir="2700000" algn="tl">
                    <a:srgbClr val="000000">
                      <a:alpha val="43137"/>
                    </a:srgbClr>
                  </a:outerShdw>
                </a:effectLst>
              </a:rPr>
            </a:br>
            <a:r>
              <a:rPr lang="pt-BR" sz="4000" b="0" dirty="0">
                <a:effectLst>
                  <a:outerShdw blurRad="38100" dist="38100" dir="2700000" algn="tl">
                    <a:srgbClr val="000000">
                      <a:alpha val="43137"/>
                    </a:srgbClr>
                  </a:outerShdw>
                </a:effectLst>
              </a:rPr>
              <a:t>a </a:t>
            </a:r>
            <a:r>
              <a:rPr lang="pt-BR" sz="4000" b="0" dirty="0" err="1">
                <a:effectLst>
                  <a:outerShdw blurRad="38100" dist="38100" dir="2700000" algn="tl">
                    <a:srgbClr val="000000">
                      <a:alpha val="43137"/>
                    </a:srgbClr>
                  </a:outerShdw>
                </a:effectLst>
              </a:rPr>
              <a:t>focus</a:t>
            </a:r>
            <a:r>
              <a:rPr lang="pt-BR" sz="4000" b="0" dirty="0">
                <a:effectLst>
                  <a:outerShdw blurRad="38100" dist="38100" dir="2700000" algn="tl">
                    <a:srgbClr val="000000">
                      <a:alpha val="43137"/>
                    </a:srgbClr>
                  </a:outerShdw>
                </a:effectLst>
              </a:rPr>
              <a:t> </a:t>
            </a:r>
            <a:r>
              <a:rPr lang="pt-BR" sz="4000" b="0" dirty="0" err="1">
                <a:effectLst>
                  <a:outerShdw blurRad="38100" dist="38100" dir="2700000" algn="tl">
                    <a:srgbClr val="000000">
                      <a:alpha val="43137"/>
                    </a:srgbClr>
                  </a:outerShdw>
                </a:effectLst>
              </a:rPr>
              <a:t>on</a:t>
            </a:r>
            <a:r>
              <a:rPr lang="pt-BR" sz="4000" b="0" dirty="0">
                <a:effectLst>
                  <a:outerShdw blurRad="38100" dist="38100" dir="2700000" algn="tl">
                    <a:srgbClr val="000000">
                      <a:alpha val="43137"/>
                    </a:srgbClr>
                  </a:outerShdw>
                </a:effectLst>
              </a:rPr>
              <a:t> </a:t>
            </a:r>
            <a:r>
              <a:rPr lang="pt-BR" sz="4000" b="0" dirty="0" err="1">
                <a:effectLst>
                  <a:outerShdw blurRad="38100" dist="38100" dir="2700000" algn="tl">
                    <a:srgbClr val="000000">
                      <a:alpha val="43137"/>
                    </a:srgbClr>
                  </a:outerShdw>
                </a:effectLst>
              </a:rPr>
              <a:t>the</a:t>
            </a:r>
            <a:r>
              <a:rPr lang="pt-BR" sz="4000" b="0" dirty="0">
                <a:effectLst>
                  <a:outerShdw blurRad="38100" dist="38100" dir="2700000" algn="tl">
                    <a:srgbClr val="000000">
                      <a:alpha val="43137"/>
                    </a:srgbClr>
                  </a:outerShdw>
                </a:effectLst>
              </a:rPr>
              <a:t> </a:t>
            </a:r>
            <a:r>
              <a:rPr lang="pt-BR" sz="4000" b="0" dirty="0" err="1">
                <a:effectLst>
                  <a:outerShdw blurRad="38100" dist="38100" dir="2700000" algn="tl">
                    <a:srgbClr val="000000">
                      <a:alpha val="43137"/>
                    </a:srgbClr>
                  </a:outerShdw>
                </a:effectLst>
              </a:rPr>
              <a:t>Brazilian</a:t>
            </a:r>
            <a:r>
              <a:rPr lang="pt-BR" sz="4000" b="0" dirty="0">
                <a:effectLst>
                  <a:outerShdw blurRad="38100" dist="38100" dir="2700000" algn="tl">
                    <a:srgbClr val="000000">
                      <a:alpha val="43137"/>
                    </a:srgbClr>
                  </a:outerShdw>
                </a:effectLst>
              </a:rPr>
              <a:t> </a:t>
            </a:r>
            <a:r>
              <a:rPr lang="pt-BR" sz="4000" b="0" dirty="0" err="1">
                <a:effectLst>
                  <a:outerShdw blurRad="38100" dist="38100" dir="2700000" algn="tl">
                    <a:srgbClr val="000000">
                      <a:alpha val="43137"/>
                    </a:srgbClr>
                  </a:outerShdw>
                </a:effectLst>
              </a:rPr>
              <a:t>Pre-salt</a:t>
            </a:r>
            <a:endParaRPr lang="en-US" sz="4000" b="0" dirty="0"/>
          </a:p>
        </p:txBody>
      </p:sp>
      <p:sp>
        <p:nvSpPr>
          <p:cNvPr id="6" name="TextBox 5"/>
          <p:cNvSpPr txBox="1"/>
          <p:nvPr/>
        </p:nvSpPr>
        <p:spPr>
          <a:xfrm>
            <a:off x="-30482" y="6983889"/>
            <a:ext cx="1188720" cy="338554"/>
          </a:xfrm>
          <a:prstGeom prst="rect">
            <a:avLst/>
          </a:prstGeom>
          <a:noFill/>
        </p:spPr>
        <p:txBody>
          <a:bodyPr wrap="square" rtlCol="0">
            <a:spAutoFit/>
          </a:bodyPr>
          <a:lstStyle/>
          <a:p>
            <a:pPr algn="ctr"/>
            <a:r>
              <a:rPr lang="en-US" sz="1600" b="1" dirty="0">
                <a:solidFill>
                  <a:schemeClr val="accent1">
                    <a:lumMod val="50000"/>
                  </a:schemeClr>
                </a:solidFill>
              </a:rPr>
              <a:t>29/03/2019</a:t>
            </a:r>
          </a:p>
        </p:txBody>
      </p:sp>
      <p:sp>
        <p:nvSpPr>
          <p:cNvPr id="7" name="Title 6"/>
          <p:cNvSpPr txBox="1">
            <a:spLocks/>
          </p:cNvSpPr>
          <p:nvPr/>
        </p:nvSpPr>
        <p:spPr>
          <a:xfrm>
            <a:off x="1171990" y="314908"/>
            <a:ext cx="8995948" cy="1271058"/>
          </a:xfrm>
          <a:prstGeom prst="rect">
            <a:avLst/>
          </a:prstGeom>
        </p:spPr>
        <p:txBody>
          <a:bodyPr>
            <a:normAutofit fontScale="77500" lnSpcReduction="20000"/>
          </a:bodyPr>
          <a:lstStyle>
            <a:lvl1pPr algn="ctr" defTabSz="508406" rtl="0" eaLnBrk="1" latinLnBrk="0" hangingPunct="1">
              <a:spcBef>
                <a:spcPct val="0"/>
              </a:spcBef>
              <a:buNone/>
              <a:defRPr sz="5000" b="1" kern="1200" baseline="0">
                <a:solidFill>
                  <a:schemeClr val="accent1">
                    <a:lumMod val="40000"/>
                    <a:lumOff val="60000"/>
                  </a:schemeClr>
                </a:solidFill>
                <a:latin typeface="+mj-lt"/>
                <a:ea typeface="+mj-ea"/>
                <a:cs typeface="+mj-cs"/>
              </a:defRPr>
            </a:lvl1pPr>
          </a:lstStyle>
          <a:p>
            <a:pPr algn="just"/>
            <a:endParaRPr lang="pt-BR" sz="4000" b="0" dirty="0">
              <a:effectLst>
                <a:outerShdw blurRad="38100" dist="38100" dir="2700000" algn="tl">
                  <a:srgbClr val="000000">
                    <a:alpha val="43137"/>
                  </a:srgbClr>
                </a:outerShdw>
              </a:effectLst>
            </a:endParaRPr>
          </a:p>
          <a:p>
            <a:pPr algn="just"/>
            <a:r>
              <a:rPr lang="en-US" sz="4000" b="0" dirty="0">
                <a:effectLst>
                  <a:outerShdw blurRad="38100" dist="38100" dir="2700000" algn="tl">
                    <a:srgbClr val="000000">
                      <a:alpha val="43137"/>
                    </a:srgbClr>
                  </a:outerShdw>
                </a:effectLst>
              </a:rPr>
              <a:t>5th World Congress &amp; Expo on Oil, Gas &amp; </a:t>
            </a:r>
          </a:p>
          <a:p>
            <a:pPr algn="just"/>
            <a:r>
              <a:rPr lang="en-US" sz="4000" b="0" dirty="0">
                <a:effectLst>
                  <a:outerShdw blurRad="38100" dist="38100" dir="2700000" algn="tl">
                    <a:srgbClr val="000000">
                      <a:alpha val="43137"/>
                    </a:srgbClr>
                  </a:outerShdw>
                </a:effectLst>
              </a:rPr>
              <a:t>Petroleum Engineering</a:t>
            </a:r>
          </a:p>
        </p:txBody>
      </p:sp>
    </p:spTree>
    <p:extLst>
      <p:ext uri="{BB962C8B-B14F-4D97-AF65-F5344CB8AC3E}">
        <p14:creationId xmlns:p14="http://schemas.microsoft.com/office/powerpoint/2010/main" val="686509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rcRect l="292" r="292"/>
          <a:stretch>
            <a:fillRect/>
          </a:stretch>
        </p:blipFill>
        <p:spPr>
          <a:xfrm>
            <a:off x="41276" y="1596672"/>
            <a:ext cx="1027176" cy="737616"/>
          </a:xfrm>
          <a:prstGeom prst="rect">
            <a:avLst/>
          </a:prstGeom>
        </p:spPr>
      </p:pic>
      <p:pic>
        <p:nvPicPr>
          <p:cNvPr id="2" name="Picture 1"/>
          <p:cNvPicPr>
            <a:picLocks noChangeAspect="1"/>
          </p:cNvPicPr>
          <p:nvPr/>
        </p:nvPicPr>
        <p:blipFill rotWithShape="1">
          <a:blip r:embed="rId3"/>
          <a:srcRect b="5450"/>
          <a:stretch/>
        </p:blipFill>
        <p:spPr>
          <a:xfrm>
            <a:off x="1181566" y="1677285"/>
            <a:ext cx="6253564" cy="5429368"/>
          </a:xfrm>
          <a:prstGeom prst="rect">
            <a:avLst/>
          </a:prstGeom>
        </p:spPr>
      </p:pic>
      <p:sp>
        <p:nvSpPr>
          <p:cNvPr id="3" name="Oval 2"/>
          <p:cNvSpPr/>
          <p:nvPr/>
        </p:nvSpPr>
        <p:spPr>
          <a:xfrm>
            <a:off x="4491788" y="6545180"/>
            <a:ext cx="1122947" cy="56147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5" name="Oval 4"/>
          <p:cNvSpPr/>
          <p:nvPr/>
        </p:nvSpPr>
        <p:spPr>
          <a:xfrm>
            <a:off x="2715491" y="6501029"/>
            <a:ext cx="1122947" cy="56147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7" name="Oval 6"/>
          <p:cNvSpPr/>
          <p:nvPr/>
        </p:nvSpPr>
        <p:spPr>
          <a:xfrm>
            <a:off x="4491788" y="4369883"/>
            <a:ext cx="1122947" cy="56147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9" name="TextBox 8"/>
          <p:cNvSpPr txBox="1"/>
          <p:nvPr/>
        </p:nvSpPr>
        <p:spPr>
          <a:xfrm>
            <a:off x="-30482" y="6983889"/>
            <a:ext cx="1188720" cy="830997"/>
          </a:xfrm>
          <a:prstGeom prst="rect">
            <a:avLst/>
          </a:prstGeom>
          <a:noFill/>
        </p:spPr>
        <p:txBody>
          <a:bodyPr wrap="square" rtlCol="0">
            <a:spAutoFit/>
          </a:bodyPr>
          <a:lstStyle/>
          <a:p>
            <a:pPr algn="ctr"/>
            <a:r>
              <a:rPr lang="en-US" sz="1600" b="1" dirty="0">
                <a:solidFill>
                  <a:schemeClr val="accent1">
                    <a:lumMod val="50000"/>
                  </a:schemeClr>
                </a:solidFill>
              </a:rPr>
              <a:t>29/03/2019</a:t>
            </a:r>
          </a:p>
          <a:p>
            <a:pPr algn="ctr"/>
            <a:r>
              <a:rPr lang="en-US" sz="1600" b="1" dirty="0">
                <a:solidFill>
                  <a:schemeClr val="accent1">
                    <a:lumMod val="50000"/>
                  </a:schemeClr>
                </a:solidFill>
              </a:rPr>
              <a:t>10/25  A.N.</a:t>
            </a:r>
          </a:p>
          <a:p>
            <a:pPr algn="ctr"/>
            <a:r>
              <a:rPr lang="en-US" sz="1600" b="1" dirty="0">
                <a:solidFill>
                  <a:schemeClr val="accent1">
                    <a:lumMod val="50000"/>
                  </a:schemeClr>
                </a:solidFill>
              </a:rPr>
              <a:t> </a:t>
            </a:r>
          </a:p>
        </p:txBody>
      </p:sp>
      <p:sp>
        <p:nvSpPr>
          <p:cNvPr id="8" name="Rectangle 7"/>
          <p:cNvSpPr/>
          <p:nvPr/>
        </p:nvSpPr>
        <p:spPr>
          <a:xfrm>
            <a:off x="5749518" y="7106653"/>
            <a:ext cx="1798726" cy="246221"/>
          </a:xfrm>
          <a:prstGeom prst="rect">
            <a:avLst/>
          </a:prstGeom>
        </p:spPr>
        <p:txBody>
          <a:bodyPr wrap="square">
            <a:spAutoFit/>
          </a:bodyPr>
          <a:lstStyle/>
          <a:p>
            <a:r>
              <a:rPr lang="en-US" sz="1000" dirty="0">
                <a:solidFill>
                  <a:schemeClr val="bg1"/>
                </a:solidFill>
              </a:rPr>
              <a:t>Source: (NASCIMENTO, 2016).</a:t>
            </a:r>
          </a:p>
        </p:txBody>
      </p:sp>
      <p:sp>
        <p:nvSpPr>
          <p:cNvPr id="10" name="Title 6"/>
          <p:cNvSpPr>
            <a:spLocks noGrp="1"/>
          </p:cNvSpPr>
          <p:nvPr>
            <p:ph type="title"/>
          </p:nvPr>
        </p:nvSpPr>
        <p:spPr>
          <a:xfrm>
            <a:off x="1171990" y="314908"/>
            <a:ext cx="8625074" cy="1271058"/>
          </a:xfrm>
        </p:spPr>
        <p:txBody>
          <a:bodyPr/>
          <a:lstStyle/>
          <a:p>
            <a:pPr>
              <a:spcBef>
                <a:spcPct val="50000"/>
              </a:spcBef>
              <a:defRPr/>
            </a:pPr>
            <a:r>
              <a:rPr lang="pt-BR" b="0" dirty="0">
                <a:effectLst>
                  <a:outerShdw blurRad="38100" dist="38100" dir="2700000" algn="tl">
                    <a:srgbClr val="000000">
                      <a:alpha val="43137"/>
                    </a:srgbClr>
                  </a:outerShdw>
                </a:effectLst>
              </a:rPr>
              <a:t>Pre-salt operational issues</a:t>
            </a:r>
          </a:p>
        </p:txBody>
      </p:sp>
      <p:sp>
        <p:nvSpPr>
          <p:cNvPr id="12" name="Rectangle 11"/>
          <p:cNvSpPr/>
          <p:nvPr/>
        </p:nvSpPr>
        <p:spPr>
          <a:xfrm>
            <a:off x="7458458" y="1819076"/>
            <a:ext cx="2709480" cy="5740033"/>
          </a:xfrm>
          <a:prstGeom prst="rect">
            <a:avLst/>
          </a:prstGeom>
        </p:spPr>
        <p:txBody>
          <a:bodyPr wrap="square">
            <a:spAutoFit/>
          </a:bodyPr>
          <a:lstStyle/>
          <a:p>
            <a:pPr algn="just"/>
            <a:r>
              <a:rPr lang="en-US" sz="2100" dirty="0">
                <a:solidFill>
                  <a:schemeClr val="bg1"/>
                </a:solidFill>
                <a:latin typeface="+mj-lt"/>
              </a:rPr>
              <a:t> - Drilling mechanics parameters set in the drilling programs beyond the limitation of the downhole tools. </a:t>
            </a:r>
            <a:r>
              <a:rPr lang="en-US" sz="2100" i="1" dirty="0">
                <a:solidFill>
                  <a:schemeClr val="bg1"/>
                </a:solidFill>
                <a:latin typeface="+mj-lt"/>
              </a:rPr>
              <a:t>Any failure have a  negative impact to operational efficiency.</a:t>
            </a:r>
          </a:p>
          <a:p>
            <a:pPr algn="just"/>
            <a:endParaRPr lang="en-US" sz="2100" dirty="0">
              <a:solidFill>
                <a:schemeClr val="bg1"/>
              </a:solidFill>
              <a:latin typeface="+mj-lt"/>
            </a:endParaRPr>
          </a:p>
          <a:p>
            <a:pPr algn="just"/>
            <a:r>
              <a:rPr lang="en-US" sz="2100" dirty="0">
                <a:solidFill>
                  <a:schemeClr val="bg1"/>
                </a:solidFill>
                <a:latin typeface="+mj-lt"/>
              </a:rPr>
              <a:t> - Drilling mechanics parameters limited to a value too low compared to tool limitations. </a:t>
            </a:r>
          </a:p>
          <a:p>
            <a:pPr algn="just"/>
            <a:r>
              <a:rPr lang="en-US" sz="2100" i="1" dirty="0">
                <a:solidFill>
                  <a:schemeClr val="bg1"/>
                </a:solidFill>
                <a:latin typeface="+mj-lt"/>
              </a:rPr>
              <a:t>Flow changes could have improved drilling efficiency.</a:t>
            </a:r>
          </a:p>
          <a:p>
            <a:pPr algn="just"/>
            <a:r>
              <a:rPr lang="en-US" sz="1000" dirty="0">
                <a:solidFill>
                  <a:schemeClr val="bg1"/>
                </a:solidFill>
              </a:rPr>
              <a:t>D</a:t>
            </a:r>
            <a:endParaRPr lang="pt-BR" sz="1000" dirty="0">
              <a:solidFill>
                <a:schemeClr val="bg1"/>
              </a:solidFill>
            </a:endParaRPr>
          </a:p>
        </p:txBody>
      </p:sp>
      <p:pic>
        <p:nvPicPr>
          <p:cNvPr id="4" name="Imagem 3"/>
          <p:cNvPicPr>
            <a:picLocks noChangeAspect="1"/>
          </p:cNvPicPr>
          <p:nvPr/>
        </p:nvPicPr>
        <p:blipFill>
          <a:blip r:embed="rId4"/>
          <a:stretch>
            <a:fillRect/>
          </a:stretch>
        </p:blipFill>
        <p:spPr>
          <a:xfrm>
            <a:off x="30480" y="1526291"/>
            <a:ext cx="1068452" cy="702126"/>
          </a:xfrm>
          <a:prstGeom prst="rect">
            <a:avLst/>
          </a:prstGeom>
        </p:spPr>
      </p:pic>
    </p:spTree>
    <p:extLst>
      <p:ext uri="{BB962C8B-B14F-4D97-AF65-F5344CB8AC3E}">
        <p14:creationId xmlns:p14="http://schemas.microsoft.com/office/powerpoint/2010/main" val="1455325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rcRect l="292" r="292"/>
          <a:stretch>
            <a:fillRect/>
          </a:stretch>
        </p:blipFill>
        <p:spPr>
          <a:xfrm>
            <a:off x="41276" y="1596672"/>
            <a:ext cx="1027176" cy="737616"/>
          </a:xfrm>
          <a:prstGeom prst="rect">
            <a:avLst/>
          </a:prstGeom>
        </p:spPr>
      </p:pic>
      <p:pic>
        <p:nvPicPr>
          <p:cNvPr id="5" name="Picture 4"/>
          <p:cNvPicPr>
            <a:picLocks noChangeAspect="1"/>
          </p:cNvPicPr>
          <p:nvPr/>
        </p:nvPicPr>
        <p:blipFill>
          <a:blip r:embed="rId3"/>
          <a:stretch>
            <a:fillRect/>
          </a:stretch>
        </p:blipFill>
        <p:spPr>
          <a:xfrm>
            <a:off x="1372759" y="990600"/>
            <a:ext cx="6007986" cy="6451758"/>
          </a:xfrm>
          <a:prstGeom prst="rect">
            <a:avLst/>
          </a:prstGeom>
        </p:spPr>
      </p:pic>
      <p:sp>
        <p:nvSpPr>
          <p:cNvPr id="6" name="Rectangle 5"/>
          <p:cNvSpPr/>
          <p:nvPr/>
        </p:nvSpPr>
        <p:spPr>
          <a:xfrm>
            <a:off x="-2504580" y="5325146"/>
            <a:ext cx="1798726" cy="246221"/>
          </a:xfrm>
          <a:prstGeom prst="rect">
            <a:avLst/>
          </a:prstGeom>
        </p:spPr>
        <p:txBody>
          <a:bodyPr wrap="square">
            <a:spAutoFit/>
          </a:bodyPr>
          <a:lstStyle/>
          <a:p>
            <a:r>
              <a:rPr lang="en-US" sz="1000" dirty="0">
                <a:solidFill>
                  <a:schemeClr val="bg1"/>
                </a:solidFill>
              </a:rPr>
              <a:t>Source: (NASCIMENTO, 2016).</a:t>
            </a:r>
          </a:p>
        </p:txBody>
      </p:sp>
      <p:sp>
        <p:nvSpPr>
          <p:cNvPr id="7" name="TextBox 6"/>
          <p:cNvSpPr txBox="1"/>
          <p:nvPr/>
        </p:nvSpPr>
        <p:spPr>
          <a:xfrm>
            <a:off x="-30482" y="6983889"/>
            <a:ext cx="1188720" cy="830997"/>
          </a:xfrm>
          <a:prstGeom prst="rect">
            <a:avLst/>
          </a:prstGeom>
          <a:noFill/>
        </p:spPr>
        <p:txBody>
          <a:bodyPr wrap="square" rtlCol="0">
            <a:spAutoFit/>
          </a:bodyPr>
          <a:lstStyle/>
          <a:p>
            <a:pPr algn="ctr"/>
            <a:r>
              <a:rPr lang="en-US" sz="1600" b="1" dirty="0">
                <a:solidFill>
                  <a:schemeClr val="accent1">
                    <a:lumMod val="50000"/>
                  </a:schemeClr>
                </a:solidFill>
              </a:rPr>
              <a:t>29/03/2019</a:t>
            </a:r>
          </a:p>
          <a:p>
            <a:pPr algn="ctr"/>
            <a:r>
              <a:rPr lang="en-US" sz="1600" b="1" dirty="0">
                <a:solidFill>
                  <a:schemeClr val="accent1">
                    <a:lumMod val="50000"/>
                  </a:schemeClr>
                </a:solidFill>
              </a:rPr>
              <a:t>11/25  A.N.</a:t>
            </a:r>
          </a:p>
          <a:p>
            <a:pPr algn="ctr"/>
            <a:r>
              <a:rPr lang="en-US" sz="1600" b="1" dirty="0">
                <a:solidFill>
                  <a:schemeClr val="accent1">
                    <a:lumMod val="50000"/>
                  </a:schemeClr>
                </a:solidFill>
              </a:rPr>
              <a:t> </a:t>
            </a:r>
          </a:p>
        </p:txBody>
      </p:sp>
      <p:sp>
        <p:nvSpPr>
          <p:cNvPr id="8" name="Rectangle 7"/>
          <p:cNvSpPr/>
          <p:nvPr/>
        </p:nvSpPr>
        <p:spPr>
          <a:xfrm>
            <a:off x="7395985" y="1819076"/>
            <a:ext cx="2771953" cy="5247590"/>
          </a:xfrm>
          <a:prstGeom prst="rect">
            <a:avLst/>
          </a:prstGeom>
        </p:spPr>
        <p:txBody>
          <a:bodyPr wrap="square">
            <a:spAutoFit/>
          </a:bodyPr>
          <a:lstStyle/>
          <a:p>
            <a:pPr algn="just"/>
            <a:r>
              <a:rPr lang="en-US" sz="2100" dirty="0">
                <a:solidFill>
                  <a:schemeClr val="bg1"/>
                </a:solidFill>
                <a:latin typeface="+mj-lt"/>
              </a:rPr>
              <a:t> - Too short geo-pressure window in pre-salt carbonates. </a:t>
            </a:r>
            <a:r>
              <a:rPr lang="en-US" sz="2100" i="1" dirty="0">
                <a:solidFill>
                  <a:schemeClr val="bg1"/>
                </a:solidFill>
                <a:latin typeface="+mj-lt"/>
              </a:rPr>
              <a:t>Necessity of closely check drilling mechanics parameters in real-time</a:t>
            </a:r>
            <a:r>
              <a:rPr lang="en-US" sz="1000" i="1" dirty="0">
                <a:solidFill>
                  <a:schemeClr val="bg1"/>
                </a:solidFill>
              </a:rPr>
              <a:t>.</a:t>
            </a:r>
          </a:p>
          <a:p>
            <a:pPr algn="just"/>
            <a:endParaRPr lang="en-US" sz="1000" i="1" dirty="0">
              <a:solidFill>
                <a:schemeClr val="bg1"/>
              </a:solidFill>
            </a:endParaRPr>
          </a:p>
          <a:p>
            <a:pPr algn="just"/>
            <a:endParaRPr lang="en-US" sz="1000" i="1" dirty="0">
              <a:solidFill>
                <a:schemeClr val="bg1"/>
              </a:solidFill>
            </a:endParaRPr>
          </a:p>
          <a:p>
            <a:pPr algn="just"/>
            <a:r>
              <a:rPr lang="en-US" sz="2100" i="1" dirty="0">
                <a:solidFill>
                  <a:schemeClr val="bg1"/>
                </a:solidFill>
                <a:latin typeface="+mj-lt"/>
              </a:rPr>
              <a:t> </a:t>
            </a:r>
            <a:r>
              <a:rPr lang="en-US" sz="2100" dirty="0">
                <a:solidFill>
                  <a:schemeClr val="bg1"/>
                </a:solidFill>
                <a:latin typeface="+mj-lt"/>
              </a:rPr>
              <a:t>- Flow and RPM accurate determination (influence ECD) in real-time is key in avoiding mud losses in these formations and also can have considerable positive impact in ROP.</a:t>
            </a:r>
            <a:endParaRPr lang="pt-BR" sz="2100" dirty="0">
              <a:solidFill>
                <a:schemeClr val="bg1"/>
              </a:solidFill>
              <a:latin typeface="+mj-lt"/>
            </a:endParaRPr>
          </a:p>
        </p:txBody>
      </p:sp>
      <p:sp>
        <p:nvSpPr>
          <p:cNvPr id="9" name="Rectangle 8"/>
          <p:cNvSpPr/>
          <p:nvPr/>
        </p:nvSpPr>
        <p:spPr>
          <a:xfrm>
            <a:off x="5749518" y="7399387"/>
            <a:ext cx="1798726" cy="246221"/>
          </a:xfrm>
          <a:prstGeom prst="rect">
            <a:avLst/>
          </a:prstGeom>
        </p:spPr>
        <p:txBody>
          <a:bodyPr wrap="square">
            <a:spAutoFit/>
          </a:bodyPr>
          <a:lstStyle/>
          <a:p>
            <a:r>
              <a:rPr lang="en-US" sz="1000" dirty="0">
                <a:solidFill>
                  <a:schemeClr val="bg1"/>
                </a:solidFill>
              </a:rPr>
              <a:t>Source: (NASCIMENTO, 2016).</a:t>
            </a:r>
          </a:p>
        </p:txBody>
      </p:sp>
      <p:sp>
        <p:nvSpPr>
          <p:cNvPr id="10" name="Title 6"/>
          <p:cNvSpPr>
            <a:spLocks noGrp="1"/>
          </p:cNvSpPr>
          <p:nvPr>
            <p:ph type="title"/>
          </p:nvPr>
        </p:nvSpPr>
        <p:spPr>
          <a:xfrm>
            <a:off x="1171990" y="314908"/>
            <a:ext cx="8625074" cy="1271058"/>
          </a:xfrm>
        </p:spPr>
        <p:txBody>
          <a:bodyPr/>
          <a:lstStyle/>
          <a:p>
            <a:pPr>
              <a:spcBef>
                <a:spcPct val="50000"/>
              </a:spcBef>
              <a:defRPr/>
            </a:pPr>
            <a:r>
              <a:rPr lang="pt-BR" b="0" dirty="0">
                <a:effectLst>
                  <a:outerShdw blurRad="38100" dist="38100" dir="2700000" algn="tl">
                    <a:srgbClr val="000000">
                      <a:alpha val="43137"/>
                    </a:srgbClr>
                  </a:outerShdw>
                </a:effectLst>
              </a:rPr>
              <a:t>Pre-salt operational issues</a:t>
            </a:r>
          </a:p>
        </p:txBody>
      </p:sp>
      <p:pic>
        <p:nvPicPr>
          <p:cNvPr id="11" name="Imagem 10"/>
          <p:cNvPicPr>
            <a:picLocks noChangeAspect="1"/>
          </p:cNvPicPr>
          <p:nvPr/>
        </p:nvPicPr>
        <p:blipFill>
          <a:blip r:embed="rId4"/>
          <a:stretch>
            <a:fillRect/>
          </a:stretch>
        </p:blipFill>
        <p:spPr>
          <a:xfrm>
            <a:off x="30480" y="1526291"/>
            <a:ext cx="1068452" cy="702126"/>
          </a:xfrm>
          <a:prstGeom prst="rect">
            <a:avLst/>
          </a:prstGeom>
        </p:spPr>
      </p:pic>
    </p:spTree>
    <p:extLst>
      <p:ext uri="{BB962C8B-B14F-4D97-AF65-F5344CB8AC3E}">
        <p14:creationId xmlns:p14="http://schemas.microsoft.com/office/powerpoint/2010/main" val="2363011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58238" y="314908"/>
            <a:ext cx="9009700" cy="1271058"/>
          </a:xfrm>
        </p:spPr>
        <p:txBody>
          <a:bodyPr>
            <a:normAutofit/>
          </a:bodyPr>
          <a:lstStyle/>
          <a:p>
            <a:pPr>
              <a:spcBef>
                <a:spcPct val="50000"/>
              </a:spcBef>
              <a:defRPr/>
            </a:pPr>
            <a:r>
              <a:rPr lang="pt-BR" b="0" dirty="0">
                <a:effectLst>
                  <a:outerShdw blurRad="38100" dist="38100" dir="2700000" algn="tl">
                    <a:srgbClr val="000000">
                      <a:alpha val="43137"/>
                    </a:srgbClr>
                  </a:outerShdw>
                </a:effectLst>
              </a:rPr>
              <a:t>Industrial </a:t>
            </a:r>
            <a:r>
              <a:rPr lang="pt-BR" b="0" dirty="0" err="1">
                <a:effectLst>
                  <a:outerShdw blurRad="38100" dist="38100" dir="2700000" algn="tl">
                    <a:srgbClr val="000000">
                      <a:alpha val="43137"/>
                    </a:srgbClr>
                  </a:outerShdw>
                </a:effectLst>
              </a:rPr>
              <a:t>problems</a:t>
            </a:r>
            <a:r>
              <a:rPr lang="pt-BR" b="0" dirty="0">
                <a:effectLst>
                  <a:outerShdw blurRad="38100" dist="38100" dir="2700000" algn="tl">
                    <a:srgbClr val="000000">
                      <a:alpha val="43137"/>
                    </a:srgbClr>
                  </a:outerShdw>
                </a:effectLst>
              </a:rPr>
              <a:t>: </a:t>
            </a:r>
            <a:r>
              <a:rPr lang="pt-BR" b="0" dirty="0" err="1">
                <a:effectLst>
                  <a:outerShdw blurRad="38100" dist="38100" dir="2700000" algn="tl">
                    <a:srgbClr val="000000">
                      <a:alpha val="43137"/>
                    </a:srgbClr>
                  </a:outerShdw>
                </a:effectLst>
              </a:rPr>
              <a:t>automation</a:t>
            </a:r>
            <a:r>
              <a:rPr lang="pt-BR" b="0" dirty="0">
                <a:effectLst>
                  <a:outerShdw blurRad="38100" dist="38100" dir="2700000" algn="tl">
                    <a:srgbClr val="000000">
                      <a:alpha val="43137"/>
                    </a:srgbClr>
                  </a:outerShdw>
                </a:effectLst>
              </a:rPr>
              <a:t>/</a:t>
            </a:r>
            <a:r>
              <a:rPr lang="pt-BR" b="0" dirty="0" err="1">
                <a:effectLst>
                  <a:outerShdw blurRad="38100" dist="38100" dir="2700000" algn="tl">
                    <a:srgbClr val="000000">
                      <a:alpha val="43137"/>
                    </a:srgbClr>
                  </a:outerShdw>
                </a:effectLst>
              </a:rPr>
              <a:t>drillopt</a:t>
            </a:r>
            <a:r>
              <a:rPr lang="pt-BR" b="0" dirty="0">
                <a:effectLst>
                  <a:outerShdw blurRad="38100" dist="38100" dir="2700000" algn="tl">
                    <a:srgbClr val="000000">
                      <a:alpha val="43137"/>
                    </a:srgbClr>
                  </a:outerShdw>
                </a:effectLst>
              </a:rPr>
              <a:t>.</a:t>
            </a:r>
          </a:p>
        </p:txBody>
      </p:sp>
      <p:sp>
        <p:nvSpPr>
          <p:cNvPr id="8" name="Content Placeholder 7"/>
          <p:cNvSpPr>
            <a:spLocks noGrp="1"/>
          </p:cNvSpPr>
          <p:nvPr>
            <p:ph idx="1"/>
          </p:nvPr>
        </p:nvSpPr>
        <p:spPr>
          <a:xfrm>
            <a:off x="1331485" y="1646106"/>
            <a:ext cx="8625074" cy="5980244"/>
          </a:xfrm>
        </p:spPr>
        <p:txBody>
          <a:bodyPr/>
          <a:lstStyle/>
          <a:p>
            <a:pPr marL="0" indent="0" algn="just">
              <a:buNone/>
            </a:pPr>
            <a:r>
              <a:rPr lang="en-US" sz="2100" i="1" u="sng" dirty="0"/>
              <a:t>Problematic 1 (one):</a:t>
            </a:r>
            <a:endParaRPr lang="pt-BR" sz="2100" dirty="0"/>
          </a:p>
          <a:p>
            <a:pPr marL="0" indent="0" algn="just">
              <a:buNone/>
            </a:pPr>
            <a:r>
              <a:rPr lang="en-US" sz="2100" dirty="0"/>
              <a:t>Many activities developed in a drilling environment are subjected to human's perception and interpretation, which are, consequently, subjected to misunderstanding, miscommunication and even delay in reaction.</a:t>
            </a:r>
            <a:endParaRPr lang="pt-BR" sz="2100" dirty="0"/>
          </a:p>
          <a:p>
            <a:pPr marL="0" indent="0" algn="just">
              <a:buNone/>
            </a:pPr>
            <a:r>
              <a:rPr lang="en-US" sz="2100" dirty="0"/>
              <a:t> </a:t>
            </a:r>
            <a:endParaRPr lang="pt-BR" sz="2100" dirty="0"/>
          </a:p>
          <a:p>
            <a:pPr marL="0" indent="0" algn="just">
              <a:buNone/>
            </a:pPr>
            <a:r>
              <a:rPr lang="en-US" sz="2100" i="1" u="sng" dirty="0"/>
              <a:t>Problematic 2 (two):</a:t>
            </a:r>
            <a:endParaRPr lang="pt-BR" sz="2100" dirty="0"/>
          </a:p>
          <a:p>
            <a:pPr marL="0" indent="0" algn="just">
              <a:buNone/>
            </a:pPr>
            <a:r>
              <a:rPr lang="en-US" sz="2100" dirty="0"/>
              <a:t>Information from drilling related reports are not well combined in a digitally and analyzable manner, in order to allow efficient seeking and fast comparison, in real-time, for specific and important decisions making for operational tasks.</a:t>
            </a:r>
            <a:endParaRPr lang="pt-BR" sz="2100" dirty="0"/>
          </a:p>
          <a:p>
            <a:pPr marL="0" indent="0" algn="just">
              <a:buNone/>
            </a:pPr>
            <a:r>
              <a:rPr lang="en-US" sz="2100" baseline="-25000" dirty="0"/>
              <a:t> </a:t>
            </a:r>
            <a:endParaRPr lang="pt-BR" sz="2100" dirty="0"/>
          </a:p>
          <a:p>
            <a:pPr marL="0" indent="0" algn="just">
              <a:buNone/>
            </a:pPr>
            <a:r>
              <a:rPr lang="en-US" sz="2100" i="1" u="sng" dirty="0"/>
              <a:t>Problematic 3 (three):</a:t>
            </a:r>
            <a:endParaRPr lang="pt-BR" sz="2100" dirty="0"/>
          </a:p>
          <a:p>
            <a:pPr marL="0" indent="0" algn="just">
              <a:buNone/>
            </a:pPr>
            <a:r>
              <a:rPr lang="en-US" sz="2100" dirty="0"/>
              <a:t>Many drilling rig personnel are still not educated to use small software tools for the sake of their own help in decisions making, relying, sometimes, mostly in opinions or past experiences, and lastly in integrated and specific software systems. </a:t>
            </a:r>
            <a:endParaRPr lang="pt-BR" sz="2100" dirty="0"/>
          </a:p>
          <a:p>
            <a:pPr marL="0" indent="0" algn="just">
              <a:buNone/>
            </a:pPr>
            <a:endParaRPr lang="en-US" sz="2200" dirty="0"/>
          </a:p>
        </p:txBody>
      </p:sp>
      <p:sp>
        <p:nvSpPr>
          <p:cNvPr id="5" name="TextBox 4"/>
          <p:cNvSpPr txBox="1"/>
          <p:nvPr/>
        </p:nvSpPr>
        <p:spPr>
          <a:xfrm>
            <a:off x="-30482" y="6983889"/>
            <a:ext cx="1188720" cy="830997"/>
          </a:xfrm>
          <a:prstGeom prst="rect">
            <a:avLst/>
          </a:prstGeom>
          <a:noFill/>
        </p:spPr>
        <p:txBody>
          <a:bodyPr wrap="square" rtlCol="0">
            <a:spAutoFit/>
          </a:bodyPr>
          <a:lstStyle/>
          <a:p>
            <a:pPr algn="ctr"/>
            <a:r>
              <a:rPr lang="en-US" sz="1600" b="1" dirty="0">
                <a:solidFill>
                  <a:schemeClr val="accent1">
                    <a:lumMod val="50000"/>
                  </a:schemeClr>
                </a:solidFill>
              </a:rPr>
              <a:t>29/03/2019</a:t>
            </a:r>
          </a:p>
          <a:p>
            <a:pPr algn="ctr"/>
            <a:r>
              <a:rPr lang="en-US" sz="1600" b="1" dirty="0">
                <a:solidFill>
                  <a:schemeClr val="accent1">
                    <a:lumMod val="50000"/>
                  </a:schemeClr>
                </a:solidFill>
              </a:rPr>
              <a:t>12/25  A.N.</a:t>
            </a:r>
          </a:p>
          <a:p>
            <a:pPr algn="ctr"/>
            <a:r>
              <a:rPr lang="en-US" sz="1600" b="1" dirty="0">
                <a:solidFill>
                  <a:schemeClr val="accent1">
                    <a:lumMod val="50000"/>
                  </a:schemeClr>
                </a:solidFill>
              </a:rPr>
              <a:t> </a:t>
            </a:r>
          </a:p>
        </p:txBody>
      </p:sp>
    </p:spTree>
    <p:extLst>
      <p:ext uri="{BB962C8B-B14F-4D97-AF65-F5344CB8AC3E}">
        <p14:creationId xmlns:p14="http://schemas.microsoft.com/office/powerpoint/2010/main" val="2252814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331485" y="1646106"/>
            <a:ext cx="8625074" cy="5980244"/>
          </a:xfrm>
        </p:spPr>
        <p:txBody>
          <a:bodyPr/>
          <a:lstStyle/>
          <a:p>
            <a:pPr marL="0" indent="0" algn="just">
              <a:buNone/>
            </a:pPr>
            <a:r>
              <a:rPr lang="en-US" sz="2100" i="1" u="sng" dirty="0"/>
              <a:t>Problematic 4 (four):</a:t>
            </a:r>
            <a:endParaRPr lang="pt-BR" sz="2100" dirty="0"/>
          </a:p>
          <a:p>
            <a:pPr marL="0" indent="0" algn="just">
              <a:buNone/>
            </a:pPr>
            <a:r>
              <a:rPr lang="en-US" sz="2100" dirty="0"/>
              <a:t>It is still not common in the petroleum industry to have a collaborative organizational remote database along different countries in order to allow a common share point of historical well and drilling mechanics data consultation.</a:t>
            </a:r>
            <a:endParaRPr lang="pt-BR" sz="2100" dirty="0"/>
          </a:p>
          <a:p>
            <a:pPr marL="0" indent="0" algn="just">
              <a:buNone/>
            </a:pPr>
            <a:r>
              <a:rPr lang="en-US" sz="2100" dirty="0"/>
              <a:t> </a:t>
            </a:r>
            <a:endParaRPr lang="pt-BR" sz="2100" dirty="0"/>
          </a:p>
          <a:p>
            <a:pPr marL="0" indent="0" algn="just">
              <a:buNone/>
            </a:pPr>
            <a:r>
              <a:rPr lang="en-US" sz="2100" i="1" u="sng" dirty="0"/>
              <a:t>Problematic 5 (five):</a:t>
            </a:r>
            <a:endParaRPr lang="pt-BR" sz="2100" dirty="0"/>
          </a:p>
          <a:p>
            <a:pPr marL="0" indent="0" algn="just">
              <a:buNone/>
            </a:pPr>
            <a:r>
              <a:rPr lang="en-US" sz="2100" dirty="0"/>
              <a:t>In the drilling optimization discipline, there is still a notable lack of dynamic and user-friendly helpful tools for real-time and prompt in-time decision making, to be used in the operational level.</a:t>
            </a:r>
            <a:endParaRPr lang="pt-BR" sz="2100" dirty="0"/>
          </a:p>
          <a:p>
            <a:pPr marL="0" indent="0" algn="just">
              <a:buNone/>
            </a:pPr>
            <a:r>
              <a:rPr lang="en-US" sz="2100" dirty="0"/>
              <a:t> </a:t>
            </a:r>
            <a:endParaRPr lang="pt-BR" sz="2100" dirty="0"/>
          </a:p>
          <a:p>
            <a:pPr marL="0" indent="0" algn="just">
              <a:buNone/>
            </a:pPr>
            <a:r>
              <a:rPr lang="en-US" sz="2100" i="1" u="sng" dirty="0"/>
              <a:t>Problematic 6 (six):</a:t>
            </a:r>
            <a:endParaRPr lang="pt-BR" sz="2100" dirty="0"/>
          </a:p>
          <a:p>
            <a:pPr marL="0" indent="0" algn="just">
              <a:buNone/>
            </a:pPr>
            <a:r>
              <a:rPr lang="en-US" sz="2100" dirty="0"/>
              <a:t>Different design of bottom-hole assembly and drill-bits are still to be developed in order to better fit the necessities of the industry. Different combination of different equipment can still be analyzed in order to better understand they fit for the purpose of specific wells or fields aiming drilling optimization. </a:t>
            </a:r>
            <a:endParaRPr lang="en-US" sz="2200" dirty="0"/>
          </a:p>
        </p:txBody>
      </p:sp>
      <p:sp>
        <p:nvSpPr>
          <p:cNvPr id="5" name="TextBox 4"/>
          <p:cNvSpPr txBox="1"/>
          <p:nvPr/>
        </p:nvSpPr>
        <p:spPr>
          <a:xfrm>
            <a:off x="-30482" y="6983889"/>
            <a:ext cx="1188720" cy="830997"/>
          </a:xfrm>
          <a:prstGeom prst="rect">
            <a:avLst/>
          </a:prstGeom>
          <a:noFill/>
        </p:spPr>
        <p:txBody>
          <a:bodyPr wrap="square" rtlCol="0">
            <a:spAutoFit/>
          </a:bodyPr>
          <a:lstStyle/>
          <a:p>
            <a:pPr algn="ctr"/>
            <a:r>
              <a:rPr lang="en-US" sz="1600" b="1" dirty="0">
                <a:solidFill>
                  <a:schemeClr val="accent1">
                    <a:lumMod val="50000"/>
                  </a:schemeClr>
                </a:solidFill>
              </a:rPr>
              <a:t>29/03/2019</a:t>
            </a:r>
          </a:p>
          <a:p>
            <a:pPr algn="ctr"/>
            <a:r>
              <a:rPr lang="en-US" sz="1600" b="1" dirty="0">
                <a:solidFill>
                  <a:schemeClr val="accent1">
                    <a:lumMod val="50000"/>
                  </a:schemeClr>
                </a:solidFill>
              </a:rPr>
              <a:t>13/25  A.N.</a:t>
            </a:r>
          </a:p>
          <a:p>
            <a:pPr algn="ctr"/>
            <a:r>
              <a:rPr lang="en-US" sz="1600" b="1" dirty="0">
                <a:solidFill>
                  <a:schemeClr val="accent1">
                    <a:lumMod val="50000"/>
                  </a:schemeClr>
                </a:solidFill>
              </a:rPr>
              <a:t> </a:t>
            </a:r>
          </a:p>
        </p:txBody>
      </p:sp>
      <p:sp>
        <p:nvSpPr>
          <p:cNvPr id="9" name="Title 6"/>
          <p:cNvSpPr>
            <a:spLocks noGrp="1"/>
          </p:cNvSpPr>
          <p:nvPr>
            <p:ph type="title"/>
          </p:nvPr>
        </p:nvSpPr>
        <p:spPr>
          <a:xfrm>
            <a:off x="1158238" y="314908"/>
            <a:ext cx="9009700" cy="1271058"/>
          </a:xfrm>
        </p:spPr>
        <p:txBody>
          <a:bodyPr>
            <a:normAutofit/>
          </a:bodyPr>
          <a:lstStyle/>
          <a:p>
            <a:pPr>
              <a:spcBef>
                <a:spcPct val="50000"/>
              </a:spcBef>
              <a:defRPr/>
            </a:pPr>
            <a:r>
              <a:rPr lang="pt-BR" b="0" dirty="0">
                <a:effectLst>
                  <a:outerShdw blurRad="38100" dist="38100" dir="2700000" algn="tl">
                    <a:srgbClr val="000000">
                      <a:alpha val="43137"/>
                    </a:srgbClr>
                  </a:outerShdw>
                </a:effectLst>
              </a:rPr>
              <a:t>Industrial </a:t>
            </a:r>
            <a:r>
              <a:rPr lang="pt-BR" b="0" dirty="0" err="1">
                <a:effectLst>
                  <a:outerShdw blurRad="38100" dist="38100" dir="2700000" algn="tl">
                    <a:srgbClr val="000000">
                      <a:alpha val="43137"/>
                    </a:srgbClr>
                  </a:outerShdw>
                </a:effectLst>
              </a:rPr>
              <a:t>problems</a:t>
            </a:r>
            <a:r>
              <a:rPr lang="pt-BR" b="0" dirty="0">
                <a:effectLst>
                  <a:outerShdw blurRad="38100" dist="38100" dir="2700000" algn="tl">
                    <a:srgbClr val="000000">
                      <a:alpha val="43137"/>
                    </a:srgbClr>
                  </a:outerShdw>
                </a:effectLst>
              </a:rPr>
              <a:t>: </a:t>
            </a:r>
            <a:r>
              <a:rPr lang="pt-BR" b="0" dirty="0" err="1">
                <a:effectLst>
                  <a:outerShdw blurRad="38100" dist="38100" dir="2700000" algn="tl">
                    <a:srgbClr val="000000">
                      <a:alpha val="43137"/>
                    </a:srgbClr>
                  </a:outerShdw>
                </a:effectLst>
              </a:rPr>
              <a:t>automation</a:t>
            </a:r>
            <a:r>
              <a:rPr lang="pt-BR" b="0" dirty="0">
                <a:effectLst>
                  <a:outerShdw blurRad="38100" dist="38100" dir="2700000" algn="tl">
                    <a:srgbClr val="000000">
                      <a:alpha val="43137"/>
                    </a:srgbClr>
                  </a:outerShdw>
                </a:effectLst>
              </a:rPr>
              <a:t>/</a:t>
            </a:r>
            <a:r>
              <a:rPr lang="pt-BR" b="0" dirty="0" err="1">
                <a:effectLst>
                  <a:outerShdw blurRad="38100" dist="38100" dir="2700000" algn="tl">
                    <a:srgbClr val="000000">
                      <a:alpha val="43137"/>
                    </a:srgbClr>
                  </a:outerShdw>
                </a:effectLst>
              </a:rPr>
              <a:t>drillopt</a:t>
            </a:r>
            <a:r>
              <a:rPr lang="pt-BR" b="0"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136180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58238" y="314908"/>
            <a:ext cx="9009700" cy="1271058"/>
          </a:xfrm>
        </p:spPr>
        <p:txBody>
          <a:bodyPr/>
          <a:lstStyle/>
          <a:p>
            <a:pPr>
              <a:spcBef>
                <a:spcPct val="50000"/>
              </a:spcBef>
              <a:defRPr/>
            </a:pPr>
            <a:r>
              <a:rPr lang="pt-BR" b="0" dirty="0">
                <a:effectLst>
                  <a:outerShdw blurRad="38100" dist="38100" dir="2700000" algn="tl">
                    <a:srgbClr val="000000">
                      <a:alpha val="43137"/>
                    </a:srgbClr>
                  </a:outerShdw>
                </a:effectLst>
              </a:rPr>
              <a:t>General possible solutions </a:t>
            </a:r>
          </a:p>
        </p:txBody>
      </p:sp>
      <p:sp>
        <p:nvSpPr>
          <p:cNvPr id="8" name="Content Placeholder 7"/>
          <p:cNvSpPr>
            <a:spLocks noGrp="1"/>
          </p:cNvSpPr>
          <p:nvPr>
            <p:ph idx="1"/>
          </p:nvPr>
        </p:nvSpPr>
        <p:spPr>
          <a:xfrm>
            <a:off x="1331485" y="1219386"/>
            <a:ext cx="8625074" cy="5980244"/>
          </a:xfrm>
        </p:spPr>
        <p:txBody>
          <a:bodyPr/>
          <a:lstStyle/>
          <a:p>
            <a:pPr algn="just"/>
            <a:endParaRPr lang="en-US" sz="2100" dirty="0"/>
          </a:p>
          <a:p>
            <a:pPr algn="just"/>
            <a:r>
              <a:rPr lang="en-US" sz="2100" dirty="0"/>
              <a:t>More precise and legible information, improving the delay in human’s perception and in-time response.</a:t>
            </a:r>
          </a:p>
          <a:p>
            <a:pPr algn="just"/>
            <a:endParaRPr lang="en-US" sz="2100" dirty="0"/>
          </a:p>
          <a:p>
            <a:pPr algn="just"/>
            <a:r>
              <a:rPr lang="en-US" sz="2100" dirty="0"/>
              <a:t>Implementation of automated and seek-able drilling reports, with minimum human inputs, helping in precision, information processing and delivery speed. Allow decisions with technical-scientifically treated information in hands. </a:t>
            </a:r>
            <a:endParaRPr lang="pt-BR" sz="2100" dirty="0"/>
          </a:p>
          <a:p>
            <a:pPr algn="just"/>
            <a:endParaRPr lang="en-US" sz="2100" dirty="0"/>
          </a:p>
          <a:p>
            <a:pPr algn="just"/>
            <a:r>
              <a:rPr lang="en-US" sz="2100" dirty="0"/>
              <a:t>Historical data combined with user-friendly software tools for directing final decisions in operational level. Dynamic and Automated pre-operational drilling tests.</a:t>
            </a:r>
          </a:p>
          <a:p>
            <a:pPr algn="just"/>
            <a:endParaRPr lang="en-US" sz="2100" dirty="0"/>
          </a:p>
          <a:p>
            <a:pPr algn="just"/>
            <a:r>
              <a:rPr lang="en-US" sz="2100" dirty="0"/>
              <a:t>Re-design of drilling engineering related equipment (bottom-hole assemblies in general, drill-bits, reamers, among others) based in statistical analysis and mathematical models.</a:t>
            </a:r>
            <a:endParaRPr lang="pt-BR" sz="2100" dirty="0"/>
          </a:p>
          <a:p>
            <a:pPr algn="just"/>
            <a:endParaRPr lang="en-US" sz="2100" dirty="0"/>
          </a:p>
          <a:p>
            <a:pPr algn="just"/>
            <a:endParaRPr lang="en-US" sz="2400" dirty="0"/>
          </a:p>
          <a:p>
            <a:pPr algn="just"/>
            <a:endParaRPr lang="pt-BR" sz="2400" dirty="0"/>
          </a:p>
          <a:p>
            <a:pPr algn="just"/>
            <a:endParaRPr lang="pt-BR" sz="2100" dirty="0"/>
          </a:p>
          <a:p>
            <a:pPr marL="0" indent="0" algn="just">
              <a:buNone/>
            </a:pPr>
            <a:endParaRPr lang="en-US" sz="2200" dirty="0"/>
          </a:p>
          <a:p>
            <a:pPr marL="0" indent="0" algn="just">
              <a:buNone/>
            </a:pPr>
            <a:endParaRPr lang="en-US" sz="2200" dirty="0"/>
          </a:p>
        </p:txBody>
      </p:sp>
      <p:sp>
        <p:nvSpPr>
          <p:cNvPr id="5" name="TextBox 4"/>
          <p:cNvSpPr txBox="1"/>
          <p:nvPr/>
        </p:nvSpPr>
        <p:spPr>
          <a:xfrm>
            <a:off x="-30482" y="6983889"/>
            <a:ext cx="1188720" cy="830997"/>
          </a:xfrm>
          <a:prstGeom prst="rect">
            <a:avLst/>
          </a:prstGeom>
          <a:noFill/>
        </p:spPr>
        <p:txBody>
          <a:bodyPr wrap="square" rtlCol="0">
            <a:spAutoFit/>
          </a:bodyPr>
          <a:lstStyle/>
          <a:p>
            <a:pPr algn="ctr"/>
            <a:r>
              <a:rPr lang="en-US" sz="1600" b="1" dirty="0">
                <a:solidFill>
                  <a:schemeClr val="accent1">
                    <a:lumMod val="50000"/>
                  </a:schemeClr>
                </a:solidFill>
              </a:rPr>
              <a:t>29/03/2019</a:t>
            </a:r>
          </a:p>
          <a:p>
            <a:pPr algn="ctr"/>
            <a:r>
              <a:rPr lang="en-US" sz="1600" b="1" dirty="0">
                <a:solidFill>
                  <a:schemeClr val="accent1">
                    <a:lumMod val="50000"/>
                  </a:schemeClr>
                </a:solidFill>
              </a:rPr>
              <a:t>14/25  A.N.</a:t>
            </a:r>
          </a:p>
          <a:p>
            <a:pPr algn="ctr"/>
            <a:r>
              <a:rPr lang="en-US" sz="1600" b="1" dirty="0">
                <a:solidFill>
                  <a:schemeClr val="accent1">
                    <a:lumMod val="50000"/>
                  </a:schemeClr>
                </a:solidFill>
              </a:rPr>
              <a:t> </a:t>
            </a:r>
          </a:p>
        </p:txBody>
      </p:sp>
    </p:spTree>
    <p:extLst>
      <p:ext uri="{BB962C8B-B14F-4D97-AF65-F5344CB8AC3E}">
        <p14:creationId xmlns:p14="http://schemas.microsoft.com/office/powerpoint/2010/main" val="3157647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2" y="6983889"/>
            <a:ext cx="1188720" cy="830997"/>
          </a:xfrm>
          <a:prstGeom prst="rect">
            <a:avLst/>
          </a:prstGeom>
          <a:noFill/>
        </p:spPr>
        <p:txBody>
          <a:bodyPr wrap="square" rtlCol="0">
            <a:spAutoFit/>
          </a:bodyPr>
          <a:lstStyle/>
          <a:p>
            <a:pPr algn="ctr"/>
            <a:r>
              <a:rPr lang="en-US" sz="1600" b="1" dirty="0">
                <a:solidFill>
                  <a:schemeClr val="accent1">
                    <a:lumMod val="50000"/>
                  </a:schemeClr>
                </a:solidFill>
              </a:rPr>
              <a:t>29/03/2019</a:t>
            </a:r>
          </a:p>
          <a:p>
            <a:pPr algn="ctr"/>
            <a:r>
              <a:rPr lang="en-US" sz="1600" b="1" dirty="0">
                <a:solidFill>
                  <a:schemeClr val="accent1">
                    <a:lumMod val="50000"/>
                  </a:schemeClr>
                </a:solidFill>
              </a:rPr>
              <a:t>15/25  A.N.</a:t>
            </a:r>
          </a:p>
          <a:p>
            <a:pPr algn="ctr"/>
            <a:r>
              <a:rPr lang="en-US" sz="1600" b="1" dirty="0">
                <a:solidFill>
                  <a:schemeClr val="accent1">
                    <a:lumMod val="50000"/>
                  </a:schemeClr>
                </a:solidFill>
              </a:rPr>
              <a:t> </a:t>
            </a:r>
          </a:p>
        </p:txBody>
      </p:sp>
      <p:sp>
        <p:nvSpPr>
          <p:cNvPr id="9" name="Content Placeholder 7"/>
          <p:cNvSpPr>
            <a:spLocks noGrp="1"/>
          </p:cNvSpPr>
          <p:nvPr>
            <p:ph idx="1"/>
          </p:nvPr>
        </p:nvSpPr>
        <p:spPr>
          <a:xfrm>
            <a:off x="1331485" y="1437560"/>
            <a:ext cx="8625074" cy="1369810"/>
          </a:xfrm>
        </p:spPr>
        <p:txBody>
          <a:bodyPr/>
          <a:lstStyle/>
          <a:p>
            <a:pPr algn="just"/>
            <a:endParaRPr lang="en-US" sz="2100" dirty="0"/>
          </a:p>
          <a:p>
            <a:pPr algn="just"/>
            <a:r>
              <a:rPr lang="en-US" sz="2100" dirty="0"/>
              <a:t>Manual drill-rate test with possible human-errors.</a:t>
            </a:r>
          </a:p>
          <a:p>
            <a:pPr algn="just"/>
            <a:endParaRPr lang="en-US" sz="2100" dirty="0"/>
          </a:p>
          <a:p>
            <a:pPr algn="just"/>
            <a:endParaRPr lang="en-US" sz="2100" dirty="0"/>
          </a:p>
          <a:p>
            <a:pPr algn="just"/>
            <a:endParaRPr lang="en-US" sz="2400" dirty="0"/>
          </a:p>
          <a:p>
            <a:pPr algn="just"/>
            <a:endParaRPr lang="pt-BR" sz="2400" dirty="0"/>
          </a:p>
          <a:p>
            <a:pPr algn="just"/>
            <a:endParaRPr lang="pt-BR" sz="2100" dirty="0"/>
          </a:p>
          <a:p>
            <a:pPr marL="0" indent="0" algn="just">
              <a:buNone/>
            </a:pPr>
            <a:endParaRPr lang="en-US" sz="2200" dirty="0"/>
          </a:p>
          <a:p>
            <a:pPr marL="0" indent="0" algn="just">
              <a:buNone/>
            </a:pPr>
            <a:endParaRPr lang="en-US" sz="2200" dirty="0"/>
          </a:p>
        </p:txBody>
      </p:sp>
      <p:pic>
        <p:nvPicPr>
          <p:cNvPr id="2" name="Picture 1"/>
          <p:cNvPicPr>
            <a:picLocks noChangeAspect="1"/>
          </p:cNvPicPr>
          <p:nvPr/>
        </p:nvPicPr>
        <p:blipFill>
          <a:blip r:embed="rId2"/>
          <a:stretch>
            <a:fillRect/>
          </a:stretch>
        </p:blipFill>
        <p:spPr>
          <a:xfrm>
            <a:off x="1422191" y="2341063"/>
            <a:ext cx="8315325" cy="4067175"/>
          </a:xfrm>
          <a:prstGeom prst="rect">
            <a:avLst/>
          </a:prstGeom>
        </p:spPr>
      </p:pic>
      <p:sp>
        <p:nvSpPr>
          <p:cNvPr id="8" name="Rectangle 7"/>
          <p:cNvSpPr/>
          <p:nvPr/>
        </p:nvSpPr>
        <p:spPr>
          <a:xfrm>
            <a:off x="8080396" y="6408238"/>
            <a:ext cx="1798726" cy="246221"/>
          </a:xfrm>
          <a:prstGeom prst="rect">
            <a:avLst/>
          </a:prstGeom>
        </p:spPr>
        <p:txBody>
          <a:bodyPr wrap="square">
            <a:spAutoFit/>
          </a:bodyPr>
          <a:lstStyle/>
          <a:p>
            <a:r>
              <a:rPr lang="en-US" sz="1000" dirty="0">
                <a:solidFill>
                  <a:schemeClr val="bg1"/>
                </a:solidFill>
              </a:rPr>
              <a:t>Source: (NASCIMENTO, 2016).</a:t>
            </a:r>
          </a:p>
        </p:txBody>
      </p:sp>
      <p:sp>
        <p:nvSpPr>
          <p:cNvPr id="10" name="Content Placeholder 7"/>
          <p:cNvSpPr txBox="1">
            <a:spLocks/>
          </p:cNvSpPr>
          <p:nvPr/>
        </p:nvSpPr>
        <p:spPr>
          <a:xfrm>
            <a:off x="1350551" y="6633889"/>
            <a:ext cx="8625074" cy="797290"/>
          </a:xfrm>
          <a:prstGeom prst="rect">
            <a:avLst/>
          </a:prstGeom>
        </p:spPr>
        <p:txBody>
          <a:bodyPr/>
          <a:lstStyle>
            <a:lvl1pPr marL="381305" indent="-381305" algn="l" defTabSz="508406" rtl="0" eaLnBrk="1" latinLnBrk="0" hangingPunct="1">
              <a:spcBef>
                <a:spcPct val="20000"/>
              </a:spcBef>
              <a:buFont typeface="Arial"/>
              <a:buChar char="•"/>
              <a:defRPr sz="3600" kern="1200">
                <a:solidFill>
                  <a:schemeClr val="bg1"/>
                </a:solidFill>
                <a:latin typeface="+mn-lt"/>
                <a:ea typeface="+mn-ea"/>
                <a:cs typeface="+mn-cs"/>
              </a:defRPr>
            </a:lvl1pPr>
            <a:lvl2pPr marL="826160" indent="-317754" algn="l" defTabSz="508406" rtl="0" eaLnBrk="1" latinLnBrk="0" hangingPunct="1">
              <a:spcBef>
                <a:spcPct val="20000"/>
              </a:spcBef>
              <a:buFont typeface="Arial"/>
              <a:buChar char="–"/>
              <a:defRPr sz="3100" kern="1200" baseline="0">
                <a:solidFill>
                  <a:schemeClr val="bg1"/>
                </a:solidFill>
                <a:latin typeface="+mn-lt"/>
                <a:ea typeface="+mn-ea"/>
                <a:cs typeface="+mn-cs"/>
              </a:defRPr>
            </a:lvl2pPr>
            <a:lvl3pPr marL="1271016" indent="-254203" algn="l" defTabSz="508406" rtl="0" eaLnBrk="1" latinLnBrk="0" hangingPunct="1">
              <a:spcBef>
                <a:spcPct val="20000"/>
              </a:spcBef>
              <a:buFont typeface="Arial"/>
              <a:buChar char="•"/>
              <a:defRPr sz="2700" kern="1200">
                <a:solidFill>
                  <a:schemeClr val="bg1"/>
                </a:solidFill>
                <a:latin typeface="+mn-lt"/>
                <a:ea typeface="+mn-ea"/>
                <a:cs typeface="+mn-cs"/>
              </a:defRPr>
            </a:lvl3pPr>
            <a:lvl4pPr marL="1779422" indent="-254203" algn="l" defTabSz="508406" rtl="0" eaLnBrk="1" latinLnBrk="0" hangingPunct="1">
              <a:spcBef>
                <a:spcPct val="20000"/>
              </a:spcBef>
              <a:buFont typeface="Arial"/>
              <a:buChar char="–"/>
              <a:defRPr sz="2200" kern="1200">
                <a:solidFill>
                  <a:schemeClr val="bg1"/>
                </a:solidFill>
                <a:latin typeface="+mn-lt"/>
                <a:ea typeface="+mn-ea"/>
                <a:cs typeface="+mn-cs"/>
              </a:defRPr>
            </a:lvl4pPr>
            <a:lvl5pPr marL="2287829" indent="-254203" algn="l" defTabSz="508406" rtl="0" eaLnBrk="1" latinLnBrk="0" hangingPunct="1">
              <a:spcBef>
                <a:spcPct val="20000"/>
              </a:spcBef>
              <a:buFont typeface="Arial"/>
              <a:buChar char="»"/>
              <a:defRPr sz="2200" kern="1200">
                <a:solidFill>
                  <a:schemeClr val="bg1"/>
                </a:solidFill>
                <a:latin typeface="+mn-lt"/>
                <a:ea typeface="+mn-ea"/>
                <a:cs typeface="+mn-cs"/>
              </a:defRPr>
            </a:lvl5pPr>
            <a:lvl6pPr marL="2796235" indent="-254203" algn="l" defTabSz="508406" rtl="0" eaLnBrk="1" latinLnBrk="0" hangingPunct="1">
              <a:spcBef>
                <a:spcPct val="20000"/>
              </a:spcBef>
              <a:buFont typeface="Arial"/>
              <a:buChar char="•"/>
              <a:defRPr sz="2200" kern="1200">
                <a:solidFill>
                  <a:schemeClr val="tx1"/>
                </a:solidFill>
                <a:latin typeface="+mn-lt"/>
                <a:ea typeface="+mn-ea"/>
                <a:cs typeface="+mn-cs"/>
              </a:defRPr>
            </a:lvl6pPr>
            <a:lvl7pPr marL="3304642" indent="-254203" algn="l" defTabSz="508406" rtl="0" eaLnBrk="1" latinLnBrk="0" hangingPunct="1">
              <a:spcBef>
                <a:spcPct val="20000"/>
              </a:spcBef>
              <a:buFont typeface="Arial"/>
              <a:buChar char="•"/>
              <a:defRPr sz="2200" kern="1200">
                <a:solidFill>
                  <a:schemeClr val="tx1"/>
                </a:solidFill>
                <a:latin typeface="+mn-lt"/>
                <a:ea typeface="+mn-ea"/>
                <a:cs typeface="+mn-cs"/>
              </a:defRPr>
            </a:lvl7pPr>
            <a:lvl8pPr marL="3813048" indent="-254203" algn="l" defTabSz="508406" rtl="0" eaLnBrk="1" latinLnBrk="0" hangingPunct="1">
              <a:spcBef>
                <a:spcPct val="20000"/>
              </a:spcBef>
              <a:buFont typeface="Arial"/>
              <a:buChar char="•"/>
              <a:defRPr sz="2200" kern="1200">
                <a:solidFill>
                  <a:schemeClr val="tx1"/>
                </a:solidFill>
                <a:latin typeface="+mn-lt"/>
                <a:ea typeface="+mn-ea"/>
                <a:cs typeface="+mn-cs"/>
              </a:defRPr>
            </a:lvl8pPr>
            <a:lvl9pPr marL="4321454" indent="-254203" algn="l" defTabSz="508406" rtl="0" eaLnBrk="1" latinLnBrk="0" hangingPunct="1">
              <a:spcBef>
                <a:spcPct val="20000"/>
              </a:spcBef>
              <a:buFont typeface="Arial"/>
              <a:buChar char="•"/>
              <a:defRPr sz="2200" kern="1200">
                <a:solidFill>
                  <a:schemeClr val="tx1"/>
                </a:solidFill>
                <a:latin typeface="+mn-lt"/>
                <a:ea typeface="+mn-ea"/>
                <a:cs typeface="+mn-cs"/>
              </a:defRPr>
            </a:lvl9pPr>
          </a:lstStyle>
          <a:p>
            <a:pPr algn="just"/>
            <a:r>
              <a:rPr lang="en-US" sz="2100" dirty="0"/>
              <a:t>End of well report - EWR.</a:t>
            </a:r>
          </a:p>
          <a:p>
            <a:pPr algn="just"/>
            <a:r>
              <a:rPr lang="en-US" sz="2100" dirty="0"/>
              <a:t>Played-back from raw drilling mechanics ASCII - 5 [</a:t>
            </a:r>
            <a:r>
              <a:rPr lang="en-US" sz="2100" dirty="0" err="1"/>
              <a:t>klbf</a:t>
            </a:r>
            <a:r>
              <a:rPr lang="en-US" sz="2100" dirty="0"/>
              <a:t>].</a:t>
            </a:r>
          </a:p>
          <a:p>
            <a:pPr algn="just"/>
            <a:endParaRPr lang="en-US" sz="2400" dirty="0"/>
          </a:p>
          <a:p>
            <a:pPr algn="just"/>
            <a:endParaRPr lang="pt-BR" sz="2400" dirty="0"/>
          </a:p>
          <a:p>
            <a:pPr algn="just"/>
            <a:endParaRPr lang="pt-BR" sz="2100" dirty="0"/>
          </a:p>
          <a:p>
            <a:pPr marL="0" indent="0" algn="just">
              <a:buFont typeface="Arial"/>
              <a:buNone/>
            </a:pPr>
            <a:endParaRPr lang="en-US" sz="2200" dirty="0"/>
          </a:p>
          <a:p>
            <a:pPr marL="0" indent="0" algn="just">
              <a:buFont typeface="Arial"/>
              <a:buNone/>
            </a:pPr>
            <a:endParaRPr lang="en-US" sz="2200" dirty="0"/>
          </a:p>
        </p:txBody>
      </p:sp>
      <p:sp>
        <p:nvSpPr>
          <p:cNvPr id="11" name="Title 6"/>
          <p:cNvSpPr>
            <a:spLocks noGrp="1"/>
          </p:cNvSpPr>
          <p:nvPr>
            <p:ph type="title"/>
          </p:nvPr>
        </p:nvSpPr>
        <p:spPr>
          <a:xfrm>
            <a:off x="1158238" y="314908"/>
            <a:ext cx="9009700" cy="1271058"/>
          </a:xfrm>
        </p:spPr>
        <p:txBody>
          <a:bodyPr/>
          <a:lstStyle/>
          <a:p>
            <a:pPr>
              <a:spcBef>
                <a:spcPct val="50000"/>
              </a:spcBef>
              <a:defRPr/>
            </a:pPr>
            <a:r>
              <a:rPr lang="pt-BR" b="0" dirty="0">
                <a:effectLst>
                  <a:outerShdw blurRad="38100" dist="38100" dir="2700000" algn="tl">
                    <a:srgbClr val="000000">
                      <a:alpha val="43137"/>
                    </a:srgbClr>
                  </a:outerShdw>
                </a:effectLst>
              </a:rPr>
              <a:t>Automated pre-op-tests </a:t>
            </a:r>
          </a:p>
        </p:txBody>
      </p:sp>
    </p:spTree>
    <p:extLst>
      <p:ext uri="{BB962C8B-B14F-4D97-AF65-F5344CB8AC3E}">
        <p14:creationId xmlns:p14="http://schemas.microsoft.com/office/powerpoint/2010/main" val="2559958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2" y="6983889"/>
            <a:ext cx="1188720" cy="830997"/>
          </a:xfrm>
          <a:prstGeom prst="rect">
            <a:avLst/>
          </a:prstGeom>
          <a:noFill/>
        </p:spPr>
        <p:txBody>
          <a:bodyPr wrap="square" rtlCol="0">
            <a:spAutoFit/>
          </a:bodyPr>
          <a:lstStyle/>
          <a:p>
            <a:pPr algn="ctr"/>
            <a:r>
              <a:rPr lang="en-US" sz="1600" b="1" dirty="0">
                <a:solidFill>
                  <a:schemeClr val="accent1">
                    <a:lumMod val="50000"/>
                  </a:schemeClr>
                </a:solidFill>
              </a:rPr>
              <a:t>29/03/2019</a:t>
            </a:r>
          </a:p>
          <a:p>
            <a:pPr algn="ctr"/>
            <a:r>
              <a:rPr lang="en-US" sz="1600" b="1" dirty="0">
                <a:solidFill>
                  <a:schemeClr val="accent1">
                    <a:lumMod val="50000"/>
                  </a:schemeClr>
                </a:solidFill>
              </a:rPr>
              <a:t>16/25  A.N.</a:t>
            </a:r>
          </a:p>
          <a:p>
            <a:pPr algn="ctr"/>
            <a:r>
              <a:rPr lang="en-US" sz="1600" b="1" dirty="0">
                <a:solidFill>
                  <a:schemeClr val="accent1">
                    <a:lumMod val="50000"/>
                  </a:schemeClr>
                </a:solidFill>
              </a:rPr>
              <a:t> </a:t>
            </a:r>
          </a:p>
        </p:txBody>
      </p:sp>
      <p:sp>
        <p:nvSpPr>
          <p:cNvPr id="9" name="Content Placeholder 7"/>
          <p:cNvSpPr>
            <a:spLocks noGrp="1"/>
          </p:cNvSpPr>
          <p:nvPr>
            <p:ph idx="1"/>
          </p:nvPr>
        </p:nvSpPr>
        <p:spPr>
          <a:xfrm>
            <a:off x="1331485" y="1646106"/>
            <a:ext cx="8625074" cy="1369810"/>
          </a:xfrm>
        </p:spPr>
        <p:txBody>
          <a:bodyPr/>
          <a:lstStyle/>
          <a:p>
            <a:pPr algn="just"/>
            <a:r>
              <a:rPr lang="en-US" sz="2100" dirty="0"/>
              <a:t>Manual drill-rate test with possible human-errors.</a:t>
            </a:r>
          </a:p>
          <a:p>
            <a:pPr algn="just"/>
            <a:endParaRPr lang="en-US" sz="2100" dirty="0"/>
          </a:p>
          <a:p>
            <a:pPr algn="just"/>
            <a:endParaRPr lang="en-US" sz="2100" dirty="0"/>
          </a:p>
          <a:p>
            <a:pPr algn="just"/>
            <a:endParaRPr lang="en-US" sz="2400" dirty="0"/>
          </a:p>
          <a:p>
            <a:pPr algn="just"/>
            <a:endParaRPr lang="pt-BR" sz="2400" dirty="0"/>
          </a:p>
          <a:p>
            <a:pPr algn="just"/>
            <a:endParaRPr lang="pt-BR" sz="2100" dirty="0"/>
          </a:p>
          <a:p>
            <a:pPr marL="0" indent="0" algn="just">
              <a:buNone/>
            </a:pPr>
            <a:endParaRPr lang="en-US" sz="2200" dirty="0"/>
          </a:p>
          <a:p>
            <a:pPr marL="0" indent="0" algn="just">
              <a:buNone/>
            </a:pPr>
            <a:endParaRPr lang="en-US" sz="2200" dirty="0"/>
          </a:p>
        </p:txBody>
      </p:sp>
      <p:sp>
        <p:nvSpPr>
          <p:cNvPr id="8" name="Rectangle 7"/>
          <p:cNvSpPr/>
          <p:nvPr/>
        </p:nvSpPr>
        <p:spPr>
          <a:xfrm>
            <a:off x="6170148" y="6599432"/>
            <a:ext cx="1798726" cy="246221"/>
          </a:xfrm>
          <a:prstGeom prst="rect">
            <a:avLst/>
          </a:prstGeom>
        </p:spPr>
        <p:txBody>
          <a:bodyPr wrap="square">
            <a:spAutoFit/>
          </a:bodyPr>
          <a:lstStyle/>
          <a:p>
            <a:r>
              <a:rPr lang="en-US" sz="1000" dirty="0">
                <a:solidFill>
                  <a:schemeClr val="bg1"/>
                </a:solidFill>
              </a:rPr>
              <a:t>Source: (NASCIMENTO, 2016).</a:t>
            </a:r>
          </a:p>
        </p:txBody>
      </p:sp>
      <p:pic>
        <p:nvPicPr>
          <p:cNvPr id="3" name="Picture 2"/>
          <p:cNvPicPr>
            <a:picLocks noChangeAspect="1"/>
          </p:cNvPicPr>
          <p:nvPr/>
        </p:nvPicPr>
        <p:blipFill>
          <a:blip r:embed="rId3"/>
          <a:stretch>
            <a:fillRect/>
          </a:stretch>
        </p:blipFill>
        <p:spPr>
          <a:xfrm>
            <a:off x="1331486" y="2057771"/>
            <a:ext cx="6464978" cy="4524248"/>
          </a:xfrm>
          <a:prstGeom prst="rect">
            <a:avLst/>
          </a:prstGeom>
        </p:spPr>
      </p:pic>
      <p:sp>
        <p:nvSpPr>
          <p:cNvPr id="10" name="Content Placeholder 7"/>
          <p:cNvSpPr txBox="1">
            <a:spLocks/>
          </p:cNvSpPr>
          <p:nvPr/>
        </p:nvSpPr>
        <p:spPr>
          <a:xfrm>
            <a:off x="1350551" y="6778267"/>
            <a:ext cx="8625074" cy="797290"/>
          </a:xfrm>
          <a:prstGeom prst="rect">
            <a:avLst/>
          </a:prstGeom>
        </p:spPr>
        <p:txBody>
          <a:bodyPr/>
          <a:lstStyle>
            <a:lvl1pPr marL="381305" indent="-381305" algn="l" defTabSz="508406" rtl="0" eaLnBrk="1" latinLnBrk="0" hangingPunct="1">
              <a:spcBef>
                <a:spcPct val="20000"/>
              </a:spcBef>
              <a:buFont typeface="Arial"/>
              <a:buChar char="•"/>
              <a:defRPr sz="3600" kern="1200">
                <a:solidFill>
                  <a:schemeClr val="bg1"/>
                </a:solidFill>
                <a:latin typeface="+mn-lt"/>
                <a:ea typeface="+mn-ea"/>
                <a:cs typeface="+mn-cs"/>
              </a:defRPr>
            </a:lvl1pPr>
            <a:lvl2pPr marL="826160" indent="-317754" algn="l" defTabSz="508406" rtl="0" eaLnBrk="1" latinLnBrk="0" hangingPunct="1">
              <a:spcBef>
                <a:spcPct val="20000"/>
              </a:spcBef>
              <a:buFont typeface="Arial"/>
              <a:buChar char="–"/>
              <a:defRPr sz="3100" kern="1200" baseline="0">
                <a:solidFill>
                  <a:schemeClr val="bg1"/>
                </a:solidFill>
                <a:latin typeface="+mn-lt"/>
                <a:ea typeface="+mn-ea"/>
                <a:cs typeface="+mn-cs"/>
              </a:defRPr>
            </a:lvl2pPr>
            <a:lvl3pPr marL="1271016" indent="-254203" algn="l" defTabSz="508406" rtl="0" eaLnBrk="1" latinLnBrk="0" hangingPunct="1">
              <a:spcBef>
                <a:spcPct val="20000"/>
              </a:spcBef>
              <a:buFont typeface="Arial"/>
              <a:buChar char="•"/>
              <a:defRPr sz="2700" kern="1200">
                <a:solidFill>
                  <a:schemeClr val="bg1"/>
                </a:solidFill>
                <a:latin typeface="+mn-lt"/>
                <a:ea typeface="+mn-ea"/>
                <a:cs typeface="+mn-cs"/>
              </a:defRPr>
            </a:lvl3pPr>
            <a:lvl4pPr marL="1779422" indent="-254203" algn="l" defTabSz="508406" rtl="0" eaLnBrk="1" latinLnBrk="0" hangingPunct="1">
              <a:spcBef>
                <a:spcPct val="20000"/>
              </a:spcBef>
              <a:buFont typeface="Arial"/>
              <a:buChar char="–"/>
              <a:defRPr sz="2200" kern="1200">
                <a:solidFill>
                  <a:schemeClr val="bg1"/>
                </a:solidFill>
                <a:latin typeface="+mn-lt"/>
                <a:ea typeface="+mn-ea"/>
                <a:cs typeface="+mn-cs"/>
              </a:defRPr>
            </a:lvl4pPr>
            <a:lvl5pPr marL="2287829" indent="-254203" algn="l" defTabSz="508406" rtl="0" eaLnBrk="1" latinLnBrk="0" hangingPunct="1">
              <a:spcBef>
                <a:spcPct val="20000"/>
              </a:spcBef>
              <a:buFont typeface="Arial"/>
              <a:buChar char="»"/>
              <a:defRPr sz="2200" kern="1200">
                <a:solidFill>
                  <a:schemeClr val="bg1"/>
                </a:solidFill>
                <a:latin typeface="+mn-lt"/>
                <a:ea typeface="+mn-ea"/>
                <a:cs typeface="+mn-cs"/>
              </a:defRPr>
            </a:lvl5pPr>
            <a:lvl6pPr marL="2796235" indent="-254203" algn="l" defTabSz="508406" rtl="0" eaLnBrk="1" latinLnBrk="0" hangingPunct="1">
              <a:spcBef>
                <a:spcPct val="20000"/>
              </a:spcBef>
              <a:buFont typeface="Arial"/>
              <a:buChar char="•"/>
              <a:defRPr sz="2200" kern="1200">
                <a:solidFill>
                  <a:schemeClr val="tx1"/>
                </a:solidFill>
                <a:latin typeface="+mn-lt"/>
                <a:ea typeface="+mn-ea"/>
                <a:cs typeface="+mn-cs"/>
              </a:defRPr>
            </a:lvl6pPr>
            <a:lvl7pPr marL="3304642" indent="-254203" algn="l" defTabSz="508406" rtl="0" eaLnBrk="1" latinLnBrk="0" hangingPunct="1">
              <a:spcBef>
                <a:spcPct val="20000"/>
              </a:spcBef>
              <a:buFont typeface="Arial"/>
              <a:buChar char="•"/>
              <a:defRPr sz="2200" kern="1200">
                <a:solidFill>
                  <a:schemeClr val="tx1"/>
                </a:solidFill>
                <a:latin typeface="+mn-lt"/>
                <a:ea typeface="+mn-ea"/>
                <a:cs typeface="+mn-cs"/>
              </a:defRPr>
            </a:lvl7pPr>
            <a:lvl8pPr marL="3813048" indent="-254203" algn="l" defTabSz="508406" rtl="0" eaLnBrk="1" latinLnBrk="0" hangingPunct="1">
              <a:spcBef>
                <a:spcPct val="20000"/>
              </a:spcBef>
              <a:buFont typeface="Arial"/>
              <a:buChar char="•"/>
              <a:defRPr sz="2200" kern="1200">
                <a:solidFill>
                  <a:schemeClr val="tx1"/>
                </a:solidFill>
                <a:latin typeface="+mn-lt"/>
                <a:ea typeface="+mn-ea"/>
                <a:cs typeface="+mn-cs"/>
              </a:defRPr>
            </a:lvl8pPr>
            <a:lvl9pPr marL="4321454" indent="-254203" algn="l" defTabSz="508406" rtl="0" eaLnBrk="1" latinLnBrk="0" hangingPunct="1">
              <a:spcBef>
                <a:spcPct val="20000"/>
              </a:spcBef>
              <a:buFont typeface="Arial"/>
              <a:buChar char="•"/>
              <a:defRPr sz="2200" kern="1200">
                <a:solidFill>
                  <a:schemeClr val="tx1"/>
                </a:solidFill>
                <a:latin typeface="+mn-lt"/>
                <a:ea typeface="+mn-ea"/>
                <a:cs typeface="+mn-cs"/>
              </a:defRPr>
            </a:lvl9pPr>
          </a:lstStyle>
          <a:p>
            <a:pPr algn="just"/>
            <a:r>
              <a:rPr lang="en-US" sz="2100" dirty="0">
                <a:solidFill>
                  <a:srgbClr val="FFC000"/>
                </a:solidFill>
              </a:rPr>
              <a:t>End of well report - EWR. Optimum WOB at ~24 </a:t>
            </a:r>
            <a:r>
              <a:rPr lang="en-US" sz="2100" dirty="0" err="1">
                <a:solidFill>
                  <a:srgbClr val="FFC000"/>
                </a:solidFill>
              </a:rPr>
              <a:t>klbf</a:t>
            </a:r>
            <a:r>
              <a:rPr lang="en-US" sz="2100" dirty="0">
                <a:solidFill>
                  <a:srgbClr val="FFC000"/>
                </a:solidFill>
              </a:rPr>
              <a:t> (in inefficient area).</a:t>
            </a:r>
          </a:p>
          <a:p>
            <a:pPr algn="just"/>
            <a:r>
              <a:rPr lang="en-US" sz="2100" dirty="0">
                <a:solidFill>
                  <a:schemeClr val="tx2">
                    <a:lumMod val="60000"/>
                    <a:lumOff val="40000"/>
                  </a:schemeClr>
                </a:solidFill>
              </a:rPr>
              <a:t>Played-back from ASCII. Optimum WOB at ~20 </a:t>
            </a:r>
            <a:r>
              <a:rPr lang="en-US" sz="2100" dirty="0" err="1">
                <a:solidFill>
                  <a:schemeClr val="tx2">
                    <a:lumMod val="60000"/>
                    <a:lumOff val="40000"/>
                  </a:schemeClr>
                </a:solidFill>
              </a:rPr>
              <a:t>klbf</a:t>
            </a:r>
            <a:r>
              <a:rPr lang="en-US" sz="2100" dirty="0">
                <a:solidFill>
                  <a:schemeClr val="tx2">
                    <a:lumMod val="60000"/>
                    <a:lumOff val="40000"/>
                  </a:schemeClr>
                </a:solidFill>
              </a:rPr>
              <a:t>.</a:t>
            </a:r>
          </a:p>
          <a:p>
            <a:pPr algn="just"/>
            <a:endParaRPr lang="en-US" sz="2400" dirty="0"/>
          </a:p>
          <a:p>
            <a:pPr algn="just"/>
            <a:endParaRPr lang="pt-BR" sz="2400" dirty="0"/>
          </a:p>
          <a:p>
            <a:pPr algn="just"/>
            <a:endParaRPr lang="pt-BR" sz="2100" dirty="0"/>
          </a:p>
          <a:p>
            <a:pPr marL="0" indent="0" algn="just">
              <a:buFont typeface="Arial"/>
              <a:buNone/>
            </a:pPr>
            <a:endParaRPr lang="en-US" sz="2200" dirty="0"/>
          </a:p>
          <a:p>
            <a:pPr marL="0" indent="0" algn="just">
              <a:buFont typeface="Arial"/>
              <a:buNone/>
            </a:pPr>
            <a:endParaRPr lang="en-US" sz="2200" dirty="0"/>
          </a:p>
        </p:txBody>
      </p:sp>
      <p:sp>
        <p:nvSpPr>
          <p:cNvPr id="11" name="Title 6"/>
          <p:cNvSpPr>
            <a:spLocks noGrp="1"/>
          </p:cNvSpPr>
          <p:nvPr>
            <p:ph type="title"/>
          </p:nvPr>
        </p:nvSpPr>
        <p:spPr>
          <a:xfrm>
            <a:off x="1158238" y="314908"/>
            <a:ext cx="9009700" cy="1271058"/>
          </a:xfrm>
        </p:spPr>
        <p:txBody>
          <a:bodyPr/>
          <a:lstStyle/>
          <a:p>
            <a:pPr>
              <a:spcBef>
                <a:spcPct val="50000"/>
              </a:spcBef>
              <a:defRPr/>
            </a:pPr>
            <a:r>
              <a:rPr lang="pt-BR" b="0" dirty="0">
                <a:effectLst>
                  <a:outerShdw blurRad="38100" dist="38100" dir="2700000" algn="tl">
                    <a:srgbClr val="000000">
                      <a:alpha val="43137"/>
                    </a:srgbClr>
                  </a:outerShdw>
                </a:effectLst>
              </a:rPr>
              <a:t>Automated pre-op-tests </a:t>
            </a:r>
          </a:p>
        </p:txBody>
      </p:sp>
    </p:spTree>
    <p:extLst>
      <p:ext uri="{BB962C8B-B14F-4D97-AF65-F5344CB8AC3E}">
        <p14:creationId xmlns:p14="http://schemas.microsoft.com/office/powerpoint/2010/main" val="2810913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58238" y="314908"/>
            <a:ext cx="9009700" cy="1271058"/>
          </a:xfrm>
        </p:spPr>
        <p:txBody>
          <a:bodyPr>
            <a:normAutofit/>
          </a:bodyPr>
          <a:lstStyle/>
          <a:p>
            <a:pPr>
              <a:spcBef>
                <a:spcPct val="50000"/>
              </a:spcBef>
              <a:defRPr/>
            </a:pPr>
            <a:r>
              <a:rPr lang="pt-BR" b="0" dirty="0">
                <a:effectLst>
                  <a:outerShdw blurRad="38100" dist="38100" dir="2700000" algn="tl">
                    <a:srgbClr val="000000">
                      <a:alpha val="43137"/>
                    </a:srgbClr>
                  </a:outerShdw>
                </a:effectLst>
              </a:rPr>
              <a:t>Pre-op-tests: operating inneficient</a:t>
            </a:r>
          </a:p>
        </p:txBody>
      </p:sp>
      <p:sp>
        <p:nvSpPr>
          <p:cNvPr id="5" name="TextBox 4"/>
          <p:cNvSpPr txBox="1"/>
          <p:nvPr/>
        </p:nvSpPr>
        <p:spPr>
          <a:xfrm>
            <a:off x="-30482" y="6983889"/>
            <a:ext cx="1188720" cy="830997"/>
          </a:xfrm>
          <a:prstGeom prst="rect">
            <a:avLst/>
          </a:prstGeom>
          <a:noFill/>
        </p:spPr>
        <p:txBody>
          <a:bodyPr wrap="square" rtlCol="0">
            <a:spAutoFit/>
          </a:bodyPr>
          <a:lstStyle/>
          <a:p>
            <a:pPr algn="ctr"/>
            <a:r>
              <a:rPr lang="en-US" sz="1600" b="1" dirty="0">
                <a:solidFill>
                  <a:schemeClr val="accent1">
                    <a:lumMod val="50000"/>
                  </a:schemeClr>
                </a:solidFill>
              </a:rPr>
              <a:t>29/03/2019</a:t>
            </a:r>
          </a:p>
          <a:p>
            <a:pPr algn="ctr"/>
            <a:r>
              <a:rPr lang="en-US" sz="1600" b="1" dirty="0">
                <a:solidFill>
                  <a:schemeClr val="accent1">
                    <a:lumMod val="50000"/>
                  </a:schemeClr>
                </a:solidFill>
              </a:rPr>
              <a:t>17/25  A.N.</a:t>
            </a:r>
          </a:p>
          <a:p>
            <a:pPr algn="ctr"/>
            <a:r>
              <a:rPr lang="en-US" sz="1600" b="1" dirty="0">
                <a:solidFill>
                  <a:schemeClr val="accent1">
                    <a:lumMod val="50000"/>
                  </a:schemeClr>
                </a:solidFill>
              </a:rPr>
              <a:t> </a:t>
            </a:r>
          </a:p>
        </p:txBody>
      </p:sp>
      <p:sp>
        <p:nvSpPr>
          <p:cNvPr id="9" name="Content Placeholder 7"/>
          <p:cNvSpPr>
            <a:spLocks noGrp="1"/>
          </p:cNvSpPr>
          <p:nvPr>
            <p:ph idx="1"/>
          </p:nvPr>
        </p:nvSpPr>
        <p:spPr>
          <a:xfrm>
            <a:off x="1331485" y="1646106"/>
            <a:ext cx="8625074" cy="1369810"/>
          </a:xfrm>
        </p:spPr>
        <p:txBody>
          <a:bodyPr/>
          <a:lstStyle/>
          <a:p>
            <a:pPr algn="just"/>
            <a:r>
              <a:rPr lang="en-US" sz="2100" dirty="0"/>
              <a:t>Manual drill-rate test with possible human-errors.</a:t>
            </a:r>
          </a:p>
          <a:p>
            <a:pPr algn="just"/>
            <a:endParaRPr lang="en-US" sz="2100" dirty="0"/>
          </a:p>
          <a:p>
            <a:pPr algn="just"/>
            <a:endParaRPr lang="en-US" sz="2100" dirty="0"/>
          </a:p>
          <a:p>
            <a:pPr algn="just"/>
            <a:endParaRPr lang="en-US" sz="2400" dirty="0"/>
          </a:p>
          <a:p>
            <a:pPr algn="just"/>
            <a:endParaRPr lang="pt-BR" sz="2400" dirty="0"/>
          </a:p>
          <a:p>
            <a:pPr algn="just"/>
            <a:endParaRPr lang="pt-BR" sz="2100" dirty="0"/>
          </a:p>
          <a:p>
            <a:pPr marL="0" indent="0" algn="just">
              <a:buNone/>
            </a:pPr>
            <a:endParaRPr lang="en-US" sz="2200" dirty="0"/>
          </a:p>
          <a:p>
            <a:pPr marL="0" indent="0" algn="just">
              <a:buNone/>
            </a:pPr>
            <a:endParaRPr lang="en-US" sz="2200" dirty="0"/>
          </a:p>
        </p:txBody>
      </p:sp>
      <p:sp>
        <p:nvSpPr>
          <p:cNvPr id="8" name="Rectangle 7"/>
          <p:cNvSpPr/>
          <p:nvPr/>
        </p:nvSpPr>
        <p:spPr>
          <a:xfrm>
            <a:off x="8157833" y="5546486"/>
            <a:ext cx="1798726" cy="246221"/>
          </a:xfrm>
          <a:prstGeom prst="rect">
            <a:avLst/>
          </a:prstGeom>
        </p:spPr>
        <p:txBody>
          <a:bodyPr wrap="square">
            <a:spAutoFit/>
          </a:bodyPr>
          <a:lstStyle/>
          <a:p>
            <a:r>
              <a:rPr lang="en-US" sz="1000" dirty="0">
                <a:solidFill>
                  <a:schemeClr val="bg1"/>
                </a:solidFill>
              </a:rPr>
              <a:t>Source: (NASCIMENTO, 2016).</a:t>
            </a:r>
          </a:p>
        </p:txBody>
      </p:sp>
      <p:pic>
        <p:nvPicPr>
          <p:cNvPr id="1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1485" y="2047561"/>
            <a:ext cx="8505825"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7"/>
          <p:cNvSpPr txBox="1">
            <a:spLocks/>
          </p:cNvSpPr>
          <p:nvPr/>
        </p:nvSpPr>
        <p:spPr>
          <a:xfrm>
            <a:off x="1212236" y="5792707"/>
            <a:ext cx="8625074" cy="797290"/>
          </a:xfrm>
          <a:prstGeom prst="rect">
            <a:avLst/>
          </a:prstGeom>
        </p:spPr>
        <p:txBody>
          <a:bodyPr/>
          <a:lstStyle>
            <a:lvl1pPr marL="381305" indent="-381305" algn="l" defTabSz="508406" rtl="0" eaLnBrk="1" latinLnBrk="0" hangingPunct="1">
              <a:spcBef>
                <a:spcPct val="20000"/>
              </a:spcBef>
              <a:buFont typeface="Arial"/>
              <a:buChar char="•"/>
              <a:defRPr sz="3600" kern="1200">
                <a:solidFill>
                  <a:schemeClr val="bg1"/>
                </a:solidFill>
                <a:latin typeface="+mn-lt"/>
                <a:ea typeface="+mn-ea"/>
                <a:cs typeface="+mn-cs"/>
              </a:defRPr>
            </a:lvl1pPr>
            <a:lvl2pPr marL="826160" indent="-317754" algn="l" defTabSz="508406" rtl="0" eaLnBrk="1" latinLnBrk="0" hangingPunct="1">
              <a:spcBef>
                <a:spcPct val="20000"/>
              </a:spcBef>
              <a:buFont typeface="Arial"/>
              <a:buChar char="–"/>
              <a:defRPr sz="3100" kern="1200" baseline="0">
                <a:solidFill>
                  <a:schemeClr val="bg1"/>
                </a:solidFill>
                <a:latin typeface="+mn-lt"/>
                <a:ea typeface="+mn-ea"/>
                <a:cs typeface="+mn-cs"/>
              </a:defRPr>
            </a:lvl2pPr>
            <a:lvl3pPr marL="1271016" indent="-254203" algn="l" defTabSz="508406" rtl="0" eaLnBrk="1" latinLnBrk="0" hangingPunct="1">
              <a:spcBef>
                <a:spcPct val="20000"/>
              </a:spcBef>
              <a:buFont typeface="Arial"/>
              <a:buChar char="•"/>
              <a:defRPr sz="2700" kern="1200">
                <a:solidFill>
                  <a:schemeClr val="bg1"/>
                </a:solidFill>
                <a:latin typeface="+mn-lt"/>
                <a:ea typeface="+mn-ea"/>
                <a:cs typeface="+mn-cs"/>
              </a:defRPr>
            </a:lvl3pPr>
            <a:lvl4pPr marL="1779422" indent="-254203" algn="l" defTabSz="508406" rtl="0" eaLnBrk="1" latinLnBrk="0" hangingPunct="1">
              <a:spcBef>
                <a:spcPct val="20000"/>
              </a:spcBef>
              <a:buFont typeface="Arial"/>
              <a:buChar char="–"/>
              <a:defRPr sz="2200" kern="1200">
                <a:solidFill>
                  <a:schemeClr val="bg1"/>
                </a:solidFill>
                <a:latin typeface="+mn-lt"/>
                <a:ea typeface="+mn-ea"/>
                <a:cs typeface="+mn-cs"/>
              </a:defRPr>
            </a:lvl4pPr>
            <a:lvl5pPr marL="2287829" indent="-254203" algn="l" defTabSz="508406" rtl="0" eaLnBrk="1" latinLnBrk="0" hangingPunct="1">
              <a:spcBef>
                <a:spcPct val="20000"/>
              </a:spcBef>
              <a:buFont typeface="Arial"/>
              <a:buChar char="»"/>
              <a:defRPr sz="2200" kern="1200">
                <a:solidFill>
                  <a:schemeClr val="bg1"/>
                </a:solidFill>
                <a:latin typeface="+mn-lt"/>
                <a:ea typeface="+mn-ea"/>
                <a:cs typeface="+mn-cs"/>
              </a:defRPr>
            </a:lvl5pPr>
            <a:lvl6pPr marL="2796235" indent="-254203" algn="l" defTabSz="508406" rtl="0" eaLnBrk="1" latinLnBrk="0" hangingPunct="1">
              <a:spcBef>
                <a:spcPct val="20000"/>
              </a:spcBef>
              <a:buFont typeface="Arial"/>
              <a:buChar char="•"/>
              <a:defRPr sz="2200" kern="1200">
                <a:solidFill>
                  <a:schemeClr val="tx1"/>
                </a:solidFill>
                <a:latin typeface="+mn-lt"/>
                <a:ea typeface="+mn-ea"/>
                <a:cs typeface="+mn-cs"/>
              </a:defRPr>
            </a:lvl6pPr>
            <a:lvl7pPr marL="3304642" indent="-254203" algn="l" defTabSz="508406" rtl="0" eaLnBrk="1" latinLnBrk="0" hangingPunct="1">
              <a:spcBef>
                <a:spcPct val="20000"/>
              </a:spcBef>
              <a:buFont typeface="Arial"/>
              <a:buChar char="•"/>
              <a:defRPr sz="2200" kern="1200">
                <a:solidFill>
                  <a:schemeClr val="tx1"/>
                </a:solidFill>
                <a:latin typeface="+mn-lt"/>
                <a:ea typeface="+mn-ea"/>
                <a:cs typeface="+mn-cs"/>
              </a:defRPr>
            </a:lvl7pPr>
            <a:lvl8pPr marL="3813048" indent="-254203" algn="l" defTabSz="508406" rtl="0" eaLnBrk="1" latinLnBrk="0" hangingPunct="1">
              <a:spcBef>
                <a:spcPct val="20000"/>
              </a:spcBef>
              <a:buFont typeface="Arial"/>
              <a:buChar char="•"/>
              <a:defRPr sz="2200" kern="1200">
                <a:solidFill>
                  <a:schemeClr val="tx1"/>
                </a:solidFill>
                <a:latin typeface="+mn-lt"/>
                <a:ea typeface="+mn-ea"/>
                <a:cs typeface="+mn-cs"/>
              </a:defRPr>
            </a:lvl8pPr>
            <a:lvl9pPr marL="4321454" indent="-254203" algn="l" defTabSz="508406" rtl="0" eaLnBrk="1" latinLnBrk="0" hangingPunct="1">
              <a:spcBef>
                <a:spcPct val="20000"/>
              </a:spcBef>
              <a:buFont typeface="Arial"/>
              <a:buChar char="•"/>
              <a:defRPr sz="2200" kern="1200">
                <a:solidFill>
                  <a:schemeClr val="tx1"/>
                </a:solidFill>
                <a:latin typeface="+mn-lt"/>
                <a:ea typeface="+mn-ea"/>
                <a:cs typeface="+mn-cs"/>
              </a:defRPr>
            </a:lvl9pPr>
          </a:lstStyle>
          <a:p>
            <a:pPr algn="just"/>
            <a:r>
              <a:rPr lang="en-US" sz="2100" dirty="0"/>
              <a:t>It is possible to visualize that to gain a positive response in ROP, just increasing WOB may not help, and decreasing it may give the opportunity to operate efficient. </a:t>
            </a:r>
          </a:p>
          <a:p>
            <a:pPr algn="just"/>
            <a:r>
              <a:rPr lang="en-US" sz="2100" dirty="0"/>
              <a:t>It shows how important it is to have a permanent update, dynamically, and graph determining the best set of parameters in Real-time.</a:t>
            </a:r>
            <a:endParaRPr lang="en-US" sz="2400" dirty="0"/>
          </a:p>
          <a:p>
            <a:pPr algn="just"/>
            <a:endParaRPr lang="pt-BR" sz="2400" dirty="0"/>
          </a:p>
          <a:p>
            <a:pPr algn="just"/>
            <a:endParaRPr lang="pt-BR" sz="2100" dirty="0"/>
          </a:p>
          <a:p>
            <a:pPr marL="0" indent="0" algn="just">
              <a:buFont typeface="Arial"/>
              <a:buNone/>
            </a:pPr>
            <a:endParaRPr lang="en-US" sz="2200" dirty="0"/>
          </a:p>
          <a:p>
            <a:pPr marL="0" indent="0" algn="just">
              <a:buFont typeface="Arial"/>
              <a:buNone/>
            </a:pPr>
            <a:endParaRPr lang="en-US" sz="2200" dirty="0"/>
          </a:p>
        </p:txBody>
      </p:sp>
    </p:spTree>
    <p:extLst>
      <p:ext uri="{BB962C8B-B14F-4D97-AF65-F5344CB8AC3E}">
        <p14:creationId xmlns:p14="http://schemas.microsoft.com/office/powerpoint/2010/main" val="1792397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58238" y="299668"/>
            <a:ext cx="9009700" cy="1271058"/>
          </a:xfrm>
        </p:spPr>
        <p:txBody>
          <a:bodyPr>
            <a:normAutofit/>
          </a:bodyPr>
          <a:lstStyle/>
          <a:p>
            <a:pPr>
              <a:spcBef>
                <a:spcPct val="50000"/>
              </a:spcBef>
              <a:defRPr/>
            </a:pPr>
            <a:r>
              <a:rPr lang="pt-BR" b="0" dirty="0">
                <a:effectLst>
                  <a:outerShdw blurRad="38100" dist="38100" dir="2700000" algn="tl">
                    <a:srgbClr val="000000">
                      <a:alpha val="43137"/>
                    </a:srgbClr>
                  </a:outerShdw>
                </a:effectLst>
              </a:rPr>
              <a:t>Pre-op-tests: </a:t>
            </a:r>
            <a:r>
              <a:rPr lang="pt-BR" sz="3000" b="0" dirty="0">
                <a:effectLst>
                  <a:outerShdw blurRad="38100" dist="38100" dir="2700000" algn="tl">
                    <a:srgbClr val="000000">
                      <a:alpha val="43137"/>
                    </a:srgbClr>
                  </a:outerShdw>
                </a:effectLst>
              </a:rPr>
              <a:t>ROP x WOB vs. MSE x WOB </a:t>
            </a:r>
          </a:p>
        </p:txBody>
      </p:sp>
      <p:sp>
        <p:nvSpPr>
          <p:cNvPr id="5" name="TextBox 4"/>
          <p:cNvSpPr txBox="1"/>
          <p:nvPr/>
        </p:nvSpPr>
        <p:spPr>
          <a:xfrm>
            <a:off x="-30482" y="6983889"/>
            <a:ext cx="1188720" cy="830997"/>
          </a:xfrm>
          <a:prstGeom prst="rect">
            <a:avLst/>
          </a:prstGeom>
          <a:noFill/>
        </p:spPr>
        <p:txBody>
          <a:bodyPr wrap="square" rtlCol="0">
            <a:spAutoFit/>
          </a:bodyPr>
          <a:lstStyle/>
          <a:p>
            <a:pPr algn="ctr"/>
            <a:r>
              <a:rPr lang="en-US" sz="1600" b="1" dirty="0">
                <a:solidFill>
                  <a:schemeClr val="accent1">
                    <a:lumMod val="50000"/>
                  </a:schemeClr>
                </a:solidFill>
              </a:rPr>
              <a:t>29/03/2019</a:t>
            </a:r>
          </a:p>
          <a:p>
            <a:pPr algn="ctr"/>
            <a:r>
              <a:rPr lang="en-US" sz="1600" b="1" dirty="0">
                <a:solidFill>
                  <a:schemeClr val="accent1">
                    <a:lumMod val="50000"/>
                  </a:schemeClr>
                </a:solidFill>
              </a:rPr>
              <a:t>18/25  A.N.</a:t>
            </a:r>
          </a:p>
          <a:p>
            <a:pPr algn="ctr"/>
            <a:r>
              <a:rPr lang="en-US" sz="1600" b="1" dirty="0">
                <a:solidFill>
                  <a:schemeClr val="accent1">
                    <a:lumMod val="50000"/>
                  </a:schemeClr>
                </a:solidFill>
              </a:rPr>
              <a:t> </a:t>
            </a:r>
          </a:p>
        </p:txBody>
      </p:sp>
      <p:sp>
        <p:nvSpPr>
          <p:cNvPr id="9" name="Content Placeholder 7"/>
          <p:cNvSpPr>
            <a:spLocks noGrp="1"/>
          </p:cNvSpPr>
          <p:nvPr>
            <p:ph idx="1"/>
          </p:nvPr>
        </p:nvSpPr>
        <p:spPr>
          <a:xfrm>
            <a:off x="1331485" y="1646106"/>
            <a:ext cx="8625074" cy="1369810"/>
          </a:xfrm>
        </p:spPr>
        <p:txBody>
          <a:bodyPr/>
          <a:lstStyle/>
          <a:p>
            <a:pPr algn="just"/>
            <a:r>
              <a:rPr lang="en-US" sz="2100" dirty="0"/>
              <a:t>Common drill-rate test (ASCII played-back) ROP x WOB versus MSE x WOB.</a:t>
            </a:r>
          </a:p>
          <a:p>
            <a:pPr algn="just"/>
            <a:endParaRPr lang="en-US" sz="2100" dirty="0"/>
          </a:p>
          <a:p>
            <a:pPr algn="just"/>
            <a:endParaRPr lang="en-US" sz="2100" dirty="0"/>
          </a:p>
          <a:p>
            <a:pPr algn="just"/>
            <a:endParaRPr lang="en-US" sz="2400" dirty="0"/>
          </a:p>
          <a:p>
            <a:pPr algn="just"/>
            <a:endParaRPr lang="pt-BR" sz="2400" dirty="0"/>
          </a:p>
          <a:p>
            <a:pPr algn="just"/>
            <a:endParaRPr lang="pt-BR" sz="2100" dirty="0"/>
          </a:p>
          <a:p>
            <a:pPr marL="0" indent="0" algn="just">
              <a:buNone/>
            </a:pPr>
            <a:endParaRPr lang="en-US" sz="2200" dirty="0"/>
          </a:p>
          <a:p>
            <a:pPr marL="0" indent="0" algn="just">
              <a:buNone/>
            </a:pPr>
            <a:endParaRPr lang="en-US" sz="2200" dirty="0"/>
          </a:p>
        </p:txBody>
      </p:sp>
      <p:pic>
        <p:nvPicPr>
          <p:cNvPr id="3" name="Picture 2"/>
          <p:cNvPicPr>
            <a:picLocks noChangeAspect="1"/>
          </p:cNvPicPr>
          <p:nvPr/>
        </p:nvPicPr>
        <p:blipFill>
          <a:blip r:embed="rId2"/>
          <a:stretch>
            <a:fillRect/>
          </a:stretch>
        </p:blipFill>
        <p:spPr>
          <a:xfrm>
            <a:off x="1801218" y="2030246"/>
            <a:ext cx="7663624" cy="3551222"/>
          </a:xfrm>
          <a:prstGeom prst="rect">
            <a:avLst/>
          </a:prstGeom>
        </p:spPr>
      </p:pic>
      <p:sp>
        <p:nvSpPr>
          <p:cNvPr id="8" name="Rectangle 7"/>
          <p:cNvSpPr/>
          <p:nvPr/>
        </p:nvSpPr>
        <p:spPr>
          <a:xfrm>
            <a:off x="7815723" y="5581468"/>
            <a:ext cx="1798726" cy="246221"/>
          </a:xfrm>
          <a:prstGeom prst="rect">
            <a:avLst/>
          </a:prstGeom>
        </p:spPr>
        <p:txBody>
          <a:bodyPr wrap="square">
            <a:spAutoFit/>
          </a:bodyPr>
          <a:lstStyle/>
          <a:p>
            <a:r>
              <a:rPr lang="en-US" sz="1000" dirty="0">
                <a:solidFill>
                  <a:schemeClr val="bg1"/>
                </a:solidFill>
              </a:rPr>
              <a:t>Source: (NASCIMENTO, 2016).</a:t>
            </a:r>
          </a:p>
        </p:txBody>
      </p:sp>
      <p:sp>
        <p:nvSpPr>
          <p:cNvPr id="10" name="Content Placeholder 7"/>
          <p:cNvSpPr txBox="1">
            <a:spLocks/>
          </p:cNvSpPr>
          <p:nvPr/>
        </p:nvSpPr>
        <p:spPr>
          <a:xfrm>
            <a:off x="1128180" y="5704578"/>
            <a:ext cx="9009699" cy="797290"/>
          </a:xfrm>
          <a:prstGeom prst="rect">
            <a:avLst/>
          </a:prstGeom>
        </p:spPr>
        <p:txBody>
          <a:bodyPr/>
          <a:lstStyle>
            <a:lvl1pPr marL="381305" indent="-381305" algn="l" defTabSz="508406" rtl="0" eaLnBrk="1" latinLnBrk="0" hangingPunct="1">
              <a:spcBef>
                <a:spcPct val="20000"/>
              </a:spcBef>
              <a:buFont typeface="Arial"/>
              <a:buChar char="•"/>
              <a:defRPr sz="3600" kern="1200">
                <a:solidFill>
                  <a:schemeClr val="bg1"/>
                </a:solidFill>
                <a:latin typeface="+mn-lt"/>
                <a:ea typeface="+mn-ea"/>
                <a:cs typeface="+mn-cs"/>
              </a:defRPr>
            </a:lvl1pPr>
            <a:lvl2pPr marL="826160" indent="-317754" algn="l" defTabSz="508406" rtl="0" eaLnBrk="1" latinLnBrk="0" hangingPunct="1">
              <a:spcBef>
                <a:spcPct val="20000"/>
              </a:spcBef>
              <a:buFont typeface="Arial"/>
              <a:buChar char="–"/>
              <a:defRPr sz="3100" kern="1200" baseline="0">
                <a:solidFill>
                  <a:schemeClr val="bg1"/>
                </a:solidFill>
                <a:latin typeface="+mn-lt"/>
                <a:ea typeface="+mn-ea"/>
                <a:cs typeface="+mn-cs"/>
              </a:defRPr>
            </a:lvl2pPr>
            <a:lvl3pPr marL="1271016" indent="-254203" algn="l" defTabSz="508406" rtl="0" eaLnBrk="1" latinLnBrk="0" hangingPunct="1">
              <a:spcBef>
                <a:spcPct val="20000"/>
              </a:spcBef>
              <a:buFont typeface="Arial"/>
              <a:buChar char="•"/>
              <a:defRPr sz="2700" kern="1200">
                <a:solidFill>
                  <a:schemeClr val="bg1"/>
                </a:solidFill>
                <a:latin typeface="+mn-lt"/>
                <a:ea typeface="+mn-ea"/>
                <a:cs typeface="+mn-cs"/>
              </a:defRPr>
            </a:lvl3pPr>
            <a:lvl4pPr marL="1779422" indent="-254203" algn="l" defTabSz="508406" rtl="0" eaLnBrk="1" latinLnBrk="0" hangingPunct="1">
              <a:spcBef>
                <a:spcPct val="20000"/>
              </a:spcBef>
              <a:buFont typeface="Arial"/>
              <a:buChar char="–"/>
              <a:defRPr sz="2200" kern="1200">
                <a:solidFill>
                  <a:schemeClr val="bg1"/>
                </a:solidFill>
                <a:latin typeface="+mn-lt"/>
                <a:ea typeface="+mn-ea"/>
                <a:cs typeface="+mn-cs"/>
              </a:defRPr>
            </a:lvl4pPr>
            <a:lvl5pPr marL="2287829" indent="-254203" algn="l" defTabSz="508406" rtl="0" eaLnBrk="1" latinLnBrk="0" hangingPunct="1">
              <a:spcBef>
                <a:spcPct val="20000"/>
              </a:spcBef>
              <a:buFont typeface="Arial"/>
              <a:buChar char="»"/>
              <a:defRPr sz="2200" kern="1200">
                <a:solidFill>
                  <a:schemeClr val="bg1"/>
                </a:solidFill>
                <a:latin typeface="+mn-lt"/>
                <a:ea typeface="+mn-ea"/>
                <a:cs typeface="+mn-cs"/>
              </a:defRPr>
            </a:lvl5pPr>
            <a:lvl6pPr marL="2796235" indent="-254203" algn="l" defTabSz="508406" rtl="0" eaLnBrk="1" latinLnBrk="0" hangingPunct="1">
              <a:spcBef>
                <a:spcPct val="20000"/>
              </a:spcBef>
              <a:buFont typeface="Arial"/>
              <a:buChar char="•"/>
              <a:defRPr sz="2200" kern="1200">
                <a:solidFill>
                  <a:schemeClr val="tx1"/>
                </a:solidFill>
                <a:latin typeface="+mn-lt"/>
                <a:ea typeface="+mn-ea"/>
                <a:cs typeface="+mn-cs"/>
              </a:defRPr>
            </a:lvl6pPr>
            <a:lvl7pPr marL="3304642" indent="-254203" algn="l" defTabSz="508406" rtl="0" eaLnBrk="1" latinLnBrk="0" hangingPunct="1">
              <a:spcBef>
                <a:spcPct val="20000"/>
              </a:spcBef>
              <a:buFont typeface="Arial"/>
              <a:buChar char="•"/>
              <a:defRPr sz="2200" kern="1200">
                <a:solidFill>
                  <a:schemeClr val="tx1"/>
                </a:solidFill>
                <a:latin typeface="+mn-lt"/>
                <a:ea typeface="+mn-ea"/>
                <a:cs typeface="+mn-cs"/>
              </a:defRPr>
            </a:lvl7pPr>
            <a:lvl8pPr marL="3813048" indent="-254203" algn="l" defTabSz="508406" rtl="0" eaLnBrk="1" latinLnBrk="0" hangingPunct="1">
              <a:spcBef>
                <a:spcPct val="20000"/>
              </a:spcBef>
              <a:buFont typeface="Arial"/>
              <a:buChar char="•"/>
              <a:defRPr sz="2200" kern="1200">
                <a:solidFill>
                  <a:schemeClr val="tx1"/>
                </a:solidFill>
                <a:latin typeface="+mn-lt"/>
                <a:ea typeface="+mn-ea"/>
                <a:cs typeface="+mn-cs"/>
              </a:defRPr>
            </a:lvl8pPr>
            <a:lvl9pPr marL="4321454" indent="-254203" algn="l" defTabSz="508406" rtl="0" eaLnBrk="1" latinLnBrk="0" hangingPunct="1">
              <a:spcBef>
                <a:spcPct val="20000"/>
              </a:spcBef>
              <a:buFont typeface="Arial"/>
              <a:buChar char="•"/>
              <a:defRPr sz="2200" kern="1200">
                <a:solidFill>
                  <a:schemeClr val="tx1"/>
                </a:solidFill>
                <a:latin typeface="+mn-lt"/>
                <a:ea typeface="+mn-ea"/>
                <a:cs typeface="+mn-cs"/>
              </a:defRPr>
            </a:lvl9pPr>
          </a:lstStyle>
          <a:p>
            <a:pPr algn="just"/>
            <a:r>
              <a:rPr lang="en-US" sz="2100" dirty="0"/>
              <a:t>From the 3x grouped RPMs, 120 and 145 [RPM] allows achieving highest ROP. </a:t>
            </a:r>
          </a:p>
          <a:p>
            <a:pPr algn="just"/>
            <a:r>
              <a:rPr lang="en-US" sz="2100" dirty="0"/>
              <a:t>145 RPM and 33 [</a:t>
            </a:r>
            <a:r>
              <a:rPr lang="en-US" sz="2100" dirty="0" err="1"/>
              <a:t>lkbf</a:t>
            </a:r>
            <a:r>
              <a:rPr lang="en-US" sz="2100" dirty="0"/>
              <a:t>] allow highest ROP (~30 [</a:t>
            </a:r>
            <a:r>
              <a:rPr lang="en-US" sz="2100" dirty="0" err="1"/>
              <a:t>ft</a:t>
            </a:r>
            <a:r>
              <a:rPr lang="en-US" sz="2100" dirty="0"/>
              <a:t>/</a:t>
            </a:r>
            <a:r>
              <a:rPr lang="en-US" sz="2100" dirty="0" err="1"/>
              <a:t>hr</a:t>
            </a:r>
            <a:r>
              <a:rPr lang="en-US" sz="2100" dirty="0"/>
              <a:t>]), while 120 RPM and  27 [</a:t>
            </a:r>
            <a:r>
              <a:rPr lang="en-US" sz="2100" dirty="0" err="1"/>
              <a:t>klbf</a:t>
            </a:r>
            <a:r>
              <a:rPr lang="en-US" sz="2100" dirty="0"/>
              <a:t>] allow achieving ~27 [</a:t>
            </a:r>
            <a:r>
              <a:rPr lang="en-US" sz="2100" dirty="0" err="1"/>
              <a:t>ft</a:t>
            </a:r>
            <a:r>
              <a:rPr lang="en-US" sz="2100" dirty="0"/>
              <a:t>/</a:t>
            </a:r>
            <a:r>
              <a:rPr lang="en-US" sz="2100" dirty="0" err="1"/>
              <a:t>hr</a:t>
            </a:r>
            <a:r>
              <a:rPr lang="en-US" sz="2100" dirty="0"/>
              <a:t>].</a:t>
            </a:r>
          </a:p>
          <a:p>
            <a:pPr marL="0" indent="0" algn="ctr">
              <a:buNone/>
            </a:pPr>
            <a:r>
              <a:rPr lang="en-US" sz="2100" i="1" dirty="0"/>
              <a:t> Does it make sense to overload the machinery in 25 [RPM] and 6 [</a:t>
            </a:r>
            <a:r>
              <a:rPr lang="en-US" sz="2100" i="1" dirty="0" err="1"/>
              <a:t>klbf</a:t>
            </a:r>
            <a:r>
              <a:rPr lang="en-US" sz="2100" i="1" dirty="0"/>
              <a:t>] just for a gain in 3 [</a:t>
            </a:r>
            <a:r>
              <a:rPr lang="en-US" sz="2100" i="1" dirty="0" err="1"/>
              <a:t>ft</a:t>
            </a:r>
            <a:r>
              <a:rPr lang="en-US" sz="2100" i="1" dirty="0"/>
              <a:t>/</a:t>
            </a:r>
            <a:r>
              <a:rPr lang="en-US" sz="2100" i="1" dirty="0" err="1"/>
              <a:t>hr</a:t>
            </a:r>
            <a:r>
              <a:rPr lang="en-US" sz="2100" i="1" dirty="0"/>
              <a:t>]? </a:t>
            </a:r>
            <a:r>
              <a:rPr lang="en-US" sz="2100" b="1" i="1" dirty="0"/>
              <a:t>MSE versus WOB analysis respond this right away.</a:t>
            </a:r>
          </a:p>
          <a:p>
            <a:pPr algn="just"/>
            <a:endParaRPr lang="pt-BR" sz="2100" dirty="0"/>
          </a:p>
          <a:p>
            <a:pPr marL="0" indent="0" algn="just">
              <a:buFont typeface="Arial"/>
              <a:buNone/>
            </a:pPr>
            <a:endParaRPr lang="en-US" sz="2200" dirty="0"/>
          </a:p>
          <a:p>
            <a:pPr marL="0" indent="0" algn="just">
              <a:buFont typeface="Arial"/>
              <a:buNone/>
            </a:pPr>
            <a:endParaRPr lang="en-US" sz="2200" dirty="0"/>
          </a:p>
        </p:txBody>
      </p:sp>
    </p:spTree>
    <p:extLst>
      <p:ext uri="{BB962C8B-B14F-4D97-AF65-F5344CB8AC3E}">
        <p14:creationId xmlns:p14="http://schemas.microsoft.com/office/powerpoint/2010/main" val="3273928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58238" y="314908"/>
            <a:ext cx="9009700" cy="1271058"/>
          </a:xfrm>
        </p:spPr>
        <p:txBody>
          <a:bodyPr>
            <a:normAutofit/>
          </a:bodyPr>
          <a:lstStyle/>
          <a:p>
            <a:pPr>
              <a:spcBef>
                <a:spcPct val="50000"/>
              </a:spcBef>
              <a:defRPr/>
            </a:pPr>
            <a:r>
              <a:rPr lang="pt-BR" b="0" dirty="0">
                <a:effectLst>
                  <a:outerShdw blurRad="38100" dist="38100" dir="2700000" algn="tl">
                    <a:srgbClr val="000000">
                      <a:alpha val="43137"/>
                    </a:srgbClr>
                  </a:outerShdw>
                </a:effectLst>
              </a:rPr>
              <a:t>Pre-op-tests: </a:t>
            </a:r>
            <a:r>
              <a:rPr lang="pt-BR" sz="3000" b="0" dirty="0">
                <a:effectLst>
                  <a:outerShdw blurRad="38100" dist="38100" dir="2700000" algn="tl">
                    <a:srgbClr val="000000">
                      <a:alpha val="43137"/>
                    </a:srgbClr>
                  </a:outerShdw>
                </a:effectLst>
              </a:rPr>
              <a:t>ROP x WOB vs. MSE x WOB </a:t>
            </a:r>
          </a:p>
        </p:txBody>
      </p:sp>
      <p:sp>
        <p:nvSpPr>
          <p:cNvPr id="5" name="TextBox 4"/>
          <p:cNvSpPr txBox="1"/>
          <p:nvPr/>
        </p:nvSpPr>
        <p:spPr>
          <a:xfrm>
            <a:off x="-30482" y="6983889"/>
            <a:ext cx="1188720" cy="830997"/>
          </a:xfrm>
          <a:prstGeom prst="rect">
            <a:avLst/>
          </a:prstGeom>
          <a:noFill/>
        </p:spPr>
        <p:txBody>
          <a:bodyPr wrap="square" rtlCol="0">
            <a:spAutoFit/>
          </a:bodyPr>
          <a:lstStyle/>
          <a:p>
            <a:pPr algn="ctr"/>
            <a:r>
              <a:rPr lang="en-US" sz="1600" b="1" dirty="0">
                <a:solidFill>
                  <a:schemeClr val="accent1">
                    <a:lumMod val="50000"/>
                  </a:schemeClr>
                </a:solidFill>
              </a:rPr>
              <a:t>29/03/2019</a:t>
            </a:r>
          </a:p>
          <a:p>
            <a:pPr algn="ctr"/>
            <a:r>
              <a:rPr lang="en-US" sz="1600" b="1" dirty="0">
                <a:solidFill>
                  <a:schemeClr val="accent1">
                    <a:lumMod val="50000"/>
                  </a:schemeClr>
                </a:solidFill>
              </a:rPr>
              <a:t>19/25  A.N.</a:t>
            </a:r>
          </a:p>
          <a:p>
            <a:pPr algn="ctr"/>
            <a:r>
              <a:rPr lang="en-US" sz="1600" b="1" dirty="0">
                <a:solidFill>
                  <a:schemeClr val="accent1">
                    <a:lumMod val="50000"/>
                  </a:schemeClr>
                </a:solidFill>
              </a:rPr>
              <a:t> </a:t>
            </a:r>
          </a:p>
        </p:txBody>
      </p:sp>
      <p:sp>
        <p:nvSpPr>
          <p:cNvPr id="9" name="Content Placeholder 7"/>
          <p:cNvSpPr>
            <a:spLocks noGrp="1"/>
          </p:cNvSpPr>
          <p:nvPr>
            <p:ph idx="1"/>
          </p:nvPr>
        </p:nvSpPr>
        <p:spPr>
          <a:xfrm>
            <a:off x="1331485" y="1646106"/>
            <a:ext cx="8625074" cy="1369810"/>
          </a:xfrm>
        </p:spPr>
        <p:txBody>
          <a:bodyPr/>
          <a:lstStyle/>
          <a:p>
            <a:pPr algn="just"/>
            <a:r>
              <a:rPr lang="en-US" sz="2100" dirty="0"/>
              <a:t>Common drill-rate test (ASCII played-back) ROP x WOB versus MSE x WOB.</a:t>
            </a:r>
          </a:p>
          <a:p>
            <a:pPr algn="just"/>
            <a:endParaRPr lang="en-US" sz="2100" dirty="0"/>
          </a:p>
          <a:p>
            <a:pPr algn="just"/>
            <a:endParaRPr lang="en-US" sz="2400" dirty="0"/>
          </a:p>
          <a:p>
            <a:pPr algn="just"/>
            <a:endParaRPr lang="pt-BR" sz="2400" dirty="0"/>
          </a:p>
          <a:p>
            <a:pPr algn="just"/>
            <a:endParaRPr lang="pt-BR" sz="2100" dirty="0"/>
          </a:p>
          <a:p>
            <a:pPr algn="just"/>
            <a:endParaRPr lang="en-US" sz="2100" dirty="0"/>
          </a:p>
          <a:p>
            <a:pPr algn="just"/>
            <a:endParaRPr lang="en-US" sz="2100" dirty="0"/>
          </a:p>
          <a:p>
            <a:pPr algn="just"/>
            <a:endParaRPr lang="en-US" sz="2400" dirty="0"/>
          </a:p>
          <a:p>
            <a:pPr algn="just"/>
            <a:endParaRPr lang="pt-BR" sz="2400" dirty="0"/>
          </a:p>
          <a:p>
            <a:pPr algn="just"/>
            <a:endParaRPr lang="pt-BR" sz="2100" dirty="0"/>
          </a:p>
          <a:p>
            <a:pPr marL="0" indent="0" algn="just">
              <a:buNone/>
            </a:pPr>
            <a:endParaRPr lang="en-US" sz="2200" dirty="0"/>
          </a:p>
          <a:p>
            <a:pPr marL="0" indent="0" algn="just">
              <a:buNone/>
            </a:pPr>
            <a:endParaRPr lang="en-US" sz="2200" dirty="0"/>
          </a:p>
        </p:txBody>
      </p:sp>
      <p:pic>
        <p:nvPicPr>
          <p:cNvPr id="2" name="Picture 1"/>
          <p:cNvPicPr>
            <a:picLocks noChangeAspect="1"/>
          </p:cNvPicPr>
          <p:nvPr/>
        </p:nvPicPr>
        <p:blipFill>
          <a:blip r:embed="rId2"/>
          <a:stretch>
            <a:fillRect/>
          </a:stretch>
        </p:blipFill>
        <p:spPr>
          <a:xfrm>
            <a:off x="1829026" y="2029865"/>
            <a:ext cx="7668124" cy="4462883"/>
          </a:xfrm>
          <a:prstGeom prst="rect">
            <a:avLst/>
          </a:prstGeom>
        </p:spPr>
      </p:pic>
      <p:sp>
        <p:nvSpPr>
          <p:cNvPr id="10" name="Rectangle 9"/>
          <p:cNvSpPr/>
          <p:nvPr/>
        </p:nvSpPr>
        <p:spPr>
          <a:xfrm>
            <a:off x="7842802" y="6447776"/>
            <a:ext cx="1798726" cy="246221"/>
          </a:xfrm>
          <a:prstGeom prst="rect">
            <a:avLst/>
          </a:prstGeom>
        </p:spPr>
        <p:txBody>
          <a:bodyPr wrap="square">
            <a:spAutoFit/>
          </a:bodyPr>
          <a:lstStyle/>
          <a:p>
            <a:r>
              <a:rPr lang="en-US" sz="1000" dirty="0">
                <a:solidFill>
                  <a:schemeClr val="bg1"/>
                </a:solidFill>
              </a:rPr>
              <a:t>Source: (NASCIMENTO, 2016).</a:t>
            </a:r>
          </a:p>
        </p:txBody>
      </p:sp>
      <p:sp>
        <p:nvSpPr>
          <p:cNvPr id="8" name="Content Placeholder 7"/>
          <p:cNvSpPr txBox="1">
            <a:spLocks/>
          </p:cNvSpPr>
          <p:nvPr/>
        </p:nvSpPr>
        <p:spPr>
          <a:xfrm>
            <a:off x="1068452" y="6602097"/>
            <a:ext cx="9009699" cy="797290"/>
          </a:xfrm>
          <a:prstGeom prst="rect">
            <a:avLst/>
          </a:prstGeom>
        </p:spPr>
        <p:txBody>
          <a:bodyPr/>
          <a:lstStyle>
            <a:lvl1pPr marL="381305" indent="-381305" algn="l" defTabSz="508406" rtl="0" eaLnBrk="1" latinLnBrk="0" hangingPunct="1">
              <a:spcBef>
                <a:spcPct val="20000"/>
              </a:spcBef>
              <a:buFont typeface="Arial"/>
              <a:buChar char="•"/>
              <a:defRPr sz="3600" kern="1200">
                <a:solidFill>
                  <a:schemeClr val="bg1"/>
                </a:solidFill>
                <a:latin typeface="+mn-lt"/>
                <a:ea typeface="+mn-ea"/>
                <a:cs typeface="+mn-cs"/>
              </a:defRPr>
            </a:lvl1pPr>
            <a:lvl2pPr marL="826160" indent="-317754" algn="l" defTabSz="508406" rtl="0" eaLnBrk="1" latinLnBrk="0" hangingPunct="1">
              <a:spcBef>
                <a:spcPct val="20000"/>
              </a:spcBef>
              <a:buFont typeface="Arial"/>
              <a:buChar char="–"/>
              <a:defRPr sz="3100" kern="1200" baseline="0">
                <a:solidFill>
                  <a:schemeClr val="bg1"/>
                </a:solidFill>
                <a:latin typeface="+mn-lt"/>
                <a:ea typeface="+mn-ea"/>
                <a:cs typeface="+mn-cs"/>
              </a:defRPr>
            </a:lvl2pPr>
            <a:lvl3pPr marL="1271016" indent="-254203" algn="l" defTabSz="508406" rtl="0" eaLnBrk="1" latinLnBrk="0" hangingPunct="1">
              <a:spcBef>
                <a:spcPct val="20000"/>
              </a:spcBef>
              <a:buFont typeface="Arial"/>
              <a:buChar char="•"/>
              <a:defRPr sz="2700" kern="1200">
                <a:solidFill>
                  <a:schemeClr val="bg1"/>
                </a:solidFill>
                <a:latin typeface="+mn-lt"/>
                <a:ea typeface="+mn-ea"/>
                <a:cs typeface="+mn-cs"/>
              </a:defRPr>
            </a:lvl3pPr>
            <a:lvl4pPr marL="1779422" indent="-254203" algn="l" defTabSz="508406" rtl="0" eaLnBrk="1" latinLnBrk="0" hangingPunct="1">
              <a:spcBef>
                <a:spcPct val="20000"/>
              </a:spcBef>
              <a:buFont typeface="Arial"/>
              <a:buChar char="–"/>
              <a:defRPr sz="2200" kern="1200">
                <a:solidFill>
                  <a:schemeClr val="bg1"/>
                </a:solidFill>
                <a:latin typeface="+mn-lt"/>
                <a:ea typeface="+mn-ea"/>
                <a:cs typeface="+mn-cs"/>
              </a:defRPr>
            </a:lvl4pPr>
            <a:lvl5pPr marL="2287829" indent="-254203" algn="l" defTabSz="508406" rtl="0" eaLnBrk="1" latinLnBrk="0" hangingPunct="1">
              <a:spcBef>
                <a:spcPct val="20000"/>
              </a:spcBef>
              <a:buFont typeface="Arial"/>
              <a:buChar char="»"/>
              <a:defRPr sz="2200" kern="1200">
                <a:solidFill>
                  <a:schemeClr val="bg1"/>
                </a:solidFill>
                <a:latin typeface="+mn-lt"/>
                <a:ea typeface="+mn-ea"/>
                <a:cs typeface="+mn-cs"/>
              </a:defRPr>
            </a:lvl5pPr>
            <a:lvl6pPr marL="2796235" indent="-254203" algn="l" defTabSz="508406" rtl="0" eaLnBrk="1" latinLnBrk="0" hangingPunct="1">
              <a:spcBef>
                <a:spcPct val="20000"/>
              </a:spcBef>
              <a:buFont typeface="Arial"/>
              <a:buChar char="•"/>
              <a:defRPr sz="2200" kern="1200">
                <a:solidFill>
                  <a:schemeClr val="tx1"/>
                </a:solidFill>
                <a:latin typeface="+mn-lt"/>
                <a:ea typeface="+mn-ea"/>
                <a:cs typeface="+mn-cs"/>
              </a:defRPr>
            </a:lvl6pPr>
            <a:lvl7pPr marL="3304642" indent="-254203" algn="l" defTabSz="508406" rtl="0" eaLnBrk="1" latinLnBrk="0" hangingPunct="1">
              <a:spcBef>
                <a:spcPct val="20000"/>
              </a:spcBef>
              <a:buFont typeface="Arial"/>
              <a:buChar char="•"/>
              <a:defRPr sz="2200" kern="1200">
                <a:solidFill>
                  <a:schemeClr val="tx1"/>
                </a:solidFill>
                <a:latin typeface="+mn-lt"/>
                <a:ea typeface="+mn-ea"/>
                <a:cs typeface="+mn-cs"/>
              </a:defRPr>
            </a:lvl7pPr>
            <a:lvl8pPr marL="3813048" indent="-254203" algn="l" defTabSz="508406" rtl="0" eaLnBrk="1" latinLnBrk="0" hangingPunct="1">
              <a:spcBef>
                <a:spcPct val="20000"/>
              </a:spcBef>
              <a:buFont typeface="Arial"/>
              <a:buChar char="•"/>
              <a:defRPr sz="2200" kern="1200">
                <a:solidFill>
                  <a:schemeClr val="tx1"/>
                </a:solidFill>
                <a:latin typeface="+mn-lt"/>
                <a:ea typeface="+mn-ea"/>
                <a:cs typeface="+mn-cs"/>
              </a:defRPr>
            </a:lvl8pPr>
            <a:lvl9pPr marL="4321454" indent="-254203" algn="l" defTabSz="508406" rtl="0" eaLnBrk="1" latinLnBrk="0" hangingPunct="1">
              <a:spcBef>
                <a:spcPct val="20000"/>
              </a:spcBef>
              <a:buFont typeface="Arial"/>
              <a:buChar char="•"/>
              <a:defRPr sz="2200" kern="1200">
                <a:solidFill>
                  <a:schemeClr val="tx1"/>
                </a:solidFill>
                <a:latin typeface="+mn-lt"/>
                <a:ea typeface="+mn-ea"/>
                <a:cs typeface="+mn-cs"/>
              </a:defRPr>
            </a:lvl9pPr>
          </a:lstStyle>
          <a:p>
            <a:pPr algn="just"/>
            <a:r>
              <a:rPr lang="en-US" sz="2100" dirty="0"/>
              <a:t>A tendency in drilling is to have the lowest mechanic specific energy in place.</a:t>
            </a:r>
          </a:p>
          <a:p>
            <a:pPr algn="just"/>
            <a:r>
              <a:rPr lang="en-US" sz="2100" dirty="0" err="1"/>
              <a:t>MSExWOB</a:t>
            </a:r>
            <a:r>
              <a:rPr lang="en-US" sz="2100" dirty="0"/>
              <a:t> shows that 120 [RPM] with 27 [</a:t>
            </a:r>
            <a:r>
              <a:rPr lang="en-US" sz="2100" dirty="0" err="1"/>
              <a:t>klbf</a:t>
            </a:r>
            <a:r>
              <a:rPr lang="en-US" sz="2100" dirty="0"/>
              <a:t>] would be the best choice.</a:t>
            </a:r>
            <a:endParaRPr lang="en-US" sz="2200" dirty="0"/>
          </a:p>
        </p:txBody>
      </p:sp>
    </p:spTree>
    <p:extLst>
      <p:ext uri="{BB962C8B-B14F-4D97-AF65-F5344CB8AC3E}">
        <p14:creationId xmlns:p14="http://schemas.microsoft.com/office/powerpoint/2010/main" val="1296669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58238" y="299668"/>
            <a:ext cx="9009700" cy="1271058"/>
          </a:xfrm>
        </p:spPr>
        <p:txBody>
          <a:bodyPr/>
          <a:lstStyle/>
          <a:p>
            <a:r>
              <a:rPr lang="pt-BR" b="0" dirty="0">
                <a:effectLst>
                  <a:outerShdw blurRad="38100" dist="38100" dir="2700000" algn="tl">
                    <a:srgbClr val="000000">
                      <a:alpha val="43137"/>
                    </a:srgbClr>
                  </a:outerShdw>
                </a:effectLst>
              </a:rPr>
              <a:t>Outline</a:t>
            </a:r>
            <a:endParaRPr lang="en-US" b="0" dirty="0">
              <a:effectLst>
                <a:outerShdw blurRad="38100" dist="38100" dir="2700000" algn="tl">
                  <a:srgbClr val="000000">
                    <a:alpha val="43137"/>
                  </a:srgbClr>
                </a:outerShdw>
              </a:effectLst>
            </a:endParaRPr>
          </a:p>
        </p:txBody>
      </p:sp>
      <p:sp>
        <p:nvSpPr>
          <p:cNvPr id="8" name="Content Placeholder 7"/>
          <p:cNvSpPr>
            <a:spLocks noGrp="1"/>
          </p:cNvSpPr>
          <p:nvPr>
            <p:ph idx="1"/>
          </p:nvPr>
        </p:nvSpPr>
        <p:spPr>
          <a:xfrm>
            <a:off x="1331485" y="1562427"/>
            <a:ext cx="8625074" cy="5748291"/>
          </a:xfrm>
        </p:spPr>
        <p:txBody>
          <a:bodyPr/>
          <a:lstStyle/>
          <a:p>
            <a:pPr algn="just">
              <a:lnSpc>
                <a:spcPct val="150000"/>
              </a:lnSpc>
              <a:spcBef>
                <a:spcPct val="35000"/>
              </a:spcBef>
            </a:pPr>
            <a:r>
              <a:rPr lang="pt-BR" altLang="en-US" sz="2200" dirty="0"/>
              <a:t>Contextualization</a:t>
            </a:r>
          </a:p>
          <a:p>
            <a:pPr algn="just">
              <a:lnSpc>
                <a:spcPct val="150000"/>
              </a:lnSpc>
              <a:spcBef>
                <a:spcPct val="35000"/>
              </a:spcBef>
            </a:pPr>
            <a:r>
              <a:rPr lang="en-US" altLang="en-US" sz="2200" dirty="0"/>
              <a:t>Pre-salt operational issues</a:t>
            </a:r>
            <a:endParaRPr lang="pt-BR" altLang="en-US" sz="2200" dirty="0"/>
          </a:p>
          <a:p>
            <a:pPr algn="just">
              <a:lnSpc>
                <a:spcPct val="150000"/>
              </a:lnSpc>
              <a:spcBef>
                <a:spcPct val="35000"/>
              </a:spcBef>
            </a:pPr>
            <a:r>
              <a:rPr lang="pt-BR" altLang="en-US" sz="2200" dirty="0"/>
              <a:t>Industrial problems and general possible solutions</a:t>
            </a:r>
          </a:p>
          <a:p>
            <a:pPr algn="just">
              <a:lnSpc>
                <a:spcPct val="150000"/>
              </a:lnSpc>
              <a:spcBef>
                <a:spcPct val="35000"/>
              </a:spcBef>
            </a:pPr>
            <a:r>
              <a:rPr lang="pt-BR" altLang="en-US" sz="2200" dirty="0" err="1"/>
              <a:t>Pre-salt</a:t>
            </a:r>
            <a:r>
              <a:rPr lang="pt-BR" altLang="en-US" sz="2200" dirty="0"/>
              <a:t> </a:t>
            </a:r>
            <a:r>
              <a:rPr lang="pt-BR" altLang="en-US" sz="2200" dirty="0" err="1"/>
              <a:t>research</a:t>
            </a:r>
            <a:r>
              <a:rPr lang="pt-BR" altLang="en-US" sz="2200" dirty="0"/>
              <a:t> areas:</a:t>
            </a:r>
          </a:p>
          <a:p>
            <a:pPr lvl="1" algn="just">
              <a:lnSpc>
                <a:spcPct val="150000"/>
              </a:lnSpc>
              <a:spcBef>
                <a:spcPct val="35000"/>
              </a:spcBef>
            </a:pPr>
            <a:r>
              <a:rPr lang="en-US" altLang="en-US" sz="1700" dirty="0"/>
              <a:t>Re-engineering design</a:t>
            </a:r>
          </a:p>
          <a:p>
            <a:pPr lvl="1" algn="just">
              <a:lnSpc>
                <a:spcPct val="150000"/>
              </a:lnSpc>
              <a:spcBef>
                <a:spcPct val="35000"/>
              </a:spcBef>
            </a:pPr>
            <a:r>
              <a:rPr lang="en-US" altLang="en-US" sz="1700" dirty="0"/>
              <a:t>Automated pre-operational tests</a:t>
            </a:r>
          </a:p>
          <a:p>
            <a:pPr lvl="1" algn="just">
              <a:lnSpc>
                <a:spcPct val="150000"/>
              </a:lnSpc>
              <a:spcBef>
                <a:spcPct val="35000"/>
              </a:spcBef>
            </a:pPr>
            <a:r>
              <a:rPr lang="en-US" altLang="en-US" sz="1700" dirty="0"/>
              <a:t>Operational performances analysis</a:t>
            </a:r>
          </a:p>
          <a:p>
            <a:pPr algn="just">
              <a:lnSpc>
                <a:spcPct val="150000"/>
              </a:lnSpc>
              <a:spcBef>
                <a:spcPct val="35000"/>
              </a:spcBef>
            </a:pPr>
            <a:r>
              <a:rPr lang="en-US" altLang="en-US" sz="2200" dirty="0"/>
              <a:t>Final discussion</a:t>
            </a:r>
            <a:endParaRPr lang="pt-BR" altLang="en-US" sz="2500" dirty="0"/>
          </a:p>
          <a:p>
            <a:pPr marL="0" indent="0">
              <a:buNone/>
            </a:pPr>
            <a:endParaRPr lang="en-US" dirty="0"/>
          </a:p>
        </p:txBody>
      </p:sp>
      <p:sp>
        <p:nvSpPr>
          <p:cNvPr id="5" name="TextBox 4"/>
          <p:cNvSpPr txBox="1"/>
          <p:nvPr/>
        </p:nvSpPr>
        <p:spPr>
          <a:xfrm>
            <a:off x="-30482" y="6983889"/>
            <a:ext cx="1188720" cy="830997"/>
          </a:xfrm>
          <a:prstGeom prst="rect">
            <a:avLst/>
          </a:prstGeom>
          <a:noFill/>
        </p:spPr>
        <p:txBody>
          <a:bodyPr wrap="square" rtlCol="0">
            <a:spAutoFit/>
          </a:bodyPr>
          <a:lstStyle/>
          <a:p>
            <a:pPr algn="ctr"/>
            <a:r>
              <a:rPr lang="en-US" sz="1600" b="1" dirty="0">
                <a:solidFill>
                  <a:schemeClr val="accent1">
                    <a:lumMod val="50000"/>
                  </a:schemeClr>
                </a:solidFill>
              </a:rPr>
              <a:t>29/03/2019</a:t>
            </a:r>
          </a:p>
          <a:p>
            <a:pPr algn="ctr"/>
            <a:r>
              <a:rPr lang="en-US" sz="1600" b="1" dirty="0">
                <a:solidFill>
                  <a:schemeClr val="accent1">
                    <a:lumMod val="50000"/>
                  </a:schemeClr>
                </a:solidFill>
              </a:rPr>
              <a:t>2/25  A.N.</a:t>
            </a:r>
          </a:p>
          <a:p>
            <a:pPr algn="ctr"/>
            <a:r>
              <a:rPr lang="en-US" sz="1600" b="1" dirty="0">
                <a:solidFill>
                  <a:schemeClr val="accent1">
                    <a:lumMod val="50000"/>
                  </a:schemeClr>
                </a:solidFill>
              </a:rPr>
              <a:t> </a:t>
            </a:r>
          </a:p>
        </p:txBody>
      </p:sp>
    </p:spTree>
    <p:extLst>
      <p:ext uri="{BB962C8B-B14F-4D97-AF65-F5344CB8AC3E}">
        <p14:creationId xmlns:p14="http://schemas.microsoft.com/office/powerpoint/2010/main" val="545329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2" y="6983889"/>
            <a:ext cx="1188720" cy="830997"/>
          </a:xfrm>
          <a:prstGeom prst="rect">
            <a:avLst/>
          </a:prstGeom>
          <a:noFill/>
        </p:spPr>
        <p:txBody>
          <a:bodyPr wrap="square" rtlCol="0">
            <a:spAutoFit/>
          </a:bodyPr>
          <a:lstStyle/>
          <a:p>
            <a:pPr algn="ctr"/>
            <a:r>
              <a:rPr lang="en-US" sz="1600" b="1" dirty="0">
                <a:solidFill>
                  <a:schemeClr val="accent1">
                    <a:lumMod val="50000"/>
                  </a:schemeClr>
                </a:solidFill>
              </a:rPr>
              <a:t>29/03/2019</a:t>
            </a:r>
          </a:p>
          <a:p>
            <a:pPr algn="ctr"/>
            <a:r>
              <a:rPr lang="en-US" sz="1600" b="1" dirty="0">
                <a:solidFill>
                  <a:schemeClr val="accent1">
                    <a:lumMod val="50000"/>
                  </a:schemeClr>
                </a:solidFill>
              </a:rPr>
              <a:t>20/25  A.N.</a:t>
            </a:r>
          </a:p>
          <a:p>
            <a:pPr algn="ctr"/>
            <a:r>
              <a:rPr lang="en-US" sz="1600" b="1" dirty="0">
                <a:solidFill>
                  <a:schemeClr val="accent1">
                    <a:lumMod val="50000"/>
                  </a:schemeClr>
                </a:solidFill>
              </a:rPr>
              <a:t> </a:t>
            </a:r>
          </a:p>
        </p:txBody>
      </p:sp>
      <p:sp>
        <p:nvSpPr>
          <p:cNvPr id="9" name="Content Placeholder 7"/>
          <p:cNvSpPr>
            <a:spLocks noGrp="1"/>
          </p:cNvSpPr>
          <p:nvPr>
            <p:ph idx="1"/>
          </p:nvPr>
        </p:nvSpPr>
        <p:spPr>
          <a:xfrm>
            <a:off x="1331485" y="1646106"/>
            <a:ext cx="8625074" cy="1369810"/>
          </a:xfrm>
        </p:spPr>
        <p:txBody>
          <a:bodyPr/>
          <a:lstStyle/>
          <a:p>
            <a:pPr algn="just"/>
            <a:r>
              <a:rPr lang="en-US" sz="2100" dirty="0"/>
              <a:t>Extracting the best optimum WOB from proposed MSE x WOB curves.</a:t>
            </a:r>
          </a:p>
          <a:p>
            <a:pPr algn="just"/>
            <a:endParaRPr lang="en-US" sz="2100" dirty="0"/>
          </a:p>
          <a:p>
            <a:pPr algn="just"/>
            <a:endParaRPr lang="en-US" sz="2400" dirty="0"/>
          </a:p>
          <a:p>
            <a:pPr algn="just"/>
            <a:endParaRPr lang="pt-BR" sz="2400" dirty="0"/>
          </a:p>
          <a:p>
            <a:pPr algn="just"/>
            <a:endParaRPr lang="pt-BR" sz="2100" dirty="0"/>
          </a:p>
          <a:p>
            <a:pPr marL="0" indent="0" algn="just">
              <a:buNone/>
            </a:pPr>
            <a:endParaRPr lang="en-US" sz="2200" dirty="0"/>
          </a:p>
          <a:p>
            <a:pPr marL="0" indent="0" algn="just">
              <a:buNone/>
            </a:pPr>
            <a:endParaRPr lang="en-US" sz="2200" dirty="0"/>
          </a:p>
        </p:txBody>
      </p:sp>
      <p:pic>
        <p:nvPicPr>
          <p:cNvPr id="3" name="Picture 2"/>
          <p:cNvPicPr>
            <a:picLocks noChangeAspect="1"/>
          </p:cNvPicPr>
          <p:nvPr/>
        </p:nvPicPr>
        <p:blipFill>
          <a:blip r:embed="rId2"/>
          <a:stretch>
            <a:fillRect/>
          </a:stretch>
        </p:blipFill>
        <p:spPr>
          <a:xfrm>
            <a:off x="1959268" y="2078543"/>
            <a:ext cx="6911351" cy="4290173"/>
          </a:xfrm>
          <a:prstGeom prst="rect">
            <a:avLst/>
          </a:prstGeom>
        </p:spPr>
      </p:pic>
      <p:sp>
        <p:nvSpPr>
          <p:cNvPr id="8" name="Rectangle 7"/>
          <p:cNvSpPr/>
          <p:nvPr/>
        </p:nvSpPr>
        <p:spPr>
          <a:xfrm>
            <a:off x="7216936" y="6368716"/>
            <a:ext cx="1798726" cy="246221"/>
          </a:xfrm>
          <a:prstGeom prst="rect">
            <a:avLst/>
          </a:prstGeom>
        </p:spPr>
        <p:txBody>
          <a:bodyPr wrap="square">
            <a:spAutoFit/>
          </a:bodyPr>
          <a:lstStyle/>
          <a:p>
            <a:r>
              <a:rPr lang="en-US" sz="1000" dirty="0">
                <a:solidFill>
                  <a:schemeClr val="bg1"/>
                </a:solidFill>
              </a:rPr>
              <a:t>Source: (NASCIMENTO, 2016).</a:t>
            </a:r>
          </a:p>
        </p:txBody>
      </p:sp>
      <p:sp>
        <p:nvSpPr>
          <p:cNvPr id="2" name="Rectangle 1"/>
          <p:cNvSpPr/>
          <p:nvPr/>
        </p:nvSpPr>
        <p:spPr>
          <a:xfrm>
            <a:off x="1627188" y="6691501"/>
            <a:ext cx="8329371" cy="707886"/>
          </a:xfrm>
          <a:prstGeom prst="rect">
            <a:avLst/>
          </a:prstGeom>
        </p:spPr>
        <p:txBody>
          <a:bodyPr wrap="square">
            <a:spAutoFit/>
          </a:bodyPr>
          <a:lstStyle/>
          <a:p>
            <a:pPr algn="ctr"/>
            <a:r>
              <a:rPr lang="en-US" i="1" dirty="0">
                <a:solidFill>
                  <a:schemeClr val="bg1"/>
                </a:solidFill>
              </a:rPr>
              <a:t>It is possible to extract best set of parameters from MSE x WOB curves.</a:t>
            </a:r>
          </a:p>
          <a:p>
            <a:pPr algn="ctr"/>
            <a:r>
              <a:rPr lang="en-US" b="1" i="1" dirty="0">
                <a:solidFill>
                  <a:schemeClr val="bg1"/>
                </a:solidFill>
              </a:rPr>
              <a:t>Why not to implement these new concepts in Pre-operational Drilling tests?</a:t>
            </a:r>
          </a:p>
        </p:txBody>
      </p:sp>
      <p:sp>
        <p:nvSpPr>
          <p:cNvPr id="10" name="Title 6"/>
          <p:cNvSpPr>
            <a:spLocks noGrp="1"/>
          </p:cNvSpPr>
          <p:nvPr>
            <p:ph type="title"/>
          </p:nvPr>
        </p:nvSpPr>
        <p:spPr>
          <a:xfrm>
            <a:off x="1158238" y="314908"/>
            <a:ext cx="9009700" cy="1271058"/>
          </a:xfrm>
        </p:spPr>
        <p:txBody>
          <a:bodyPr>
            <a:normAutofit/>
          </a:bodyPr>
          <a:lstStyle/>
          <a:p>
            <a:pPr>
              <a:spcBef>
                <a:spcPct val="50000"/>
              </a:spcBef>
              <a:defRPr/>
            </a:pPr>
            <a:r>
              <a:rPr lang="pt-BR" b="0" dirty="0">
                <a:effectLst>
                  <a:outerShdw blurRad="38100" dist="38100" dir="2700000" algn="tl">
                    <a:srgbClr val="000000">
                      <a:alpha val="43137"/>
                    </a:srgbClr>
                  </a:outerShdw>
                </a:effectLst>
              </a:rPr>
              <a:t>Pre-op-tests: </a:t>
            </a:r>
            <a:r>
              <a:rPr lang="pt-BR" sz="3000" b="0" dirty="0">
                <a:effectLst>
                  <a:outerShdw blurRad="38100" dist="38100" dir="2700000" algn="tl">
                    <a:srgbClr val="000000">
                      <a:alpha val="43137"/>
                    </a:srgbClr>
                  </a:outerShdw>
                </a:effectLst>
              </a:rPr>
              <a:t>ROP x WOB vs. MSE x WOB </a:t>
            </a:r>
          </a:p>
        </p:txBody>
      </p:sp>
    </p:spTree>
    <p:extLst>
      <p:ext uri="{BB962C8B-B14F-4D97-AF65-F5344CB8AC3E}">
        <p14:creationId xmlns:p14="http://schemas.microsoft.com/office/powerpoint/2010/main" val="323007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58238" y="314908"/>
            <a:ext cx="9009700" cy="1271058"/>
          </a:xfrm>
        </p:spPr>
        <p:txBody>
          <a:bodyPr>
            <a:normAutofit/>
          </a:bodyPr>
          <a:lstStyle/>
          <a:p>
            <a:pPr>
              <a:spcBef>
                <a:spcPct val="50000"/>
              </a:spcBef>
              <a:defRPr/>
            </a:pPr>
            <a:r>
              <a:rPr lang="pt-BR" b="0" dirty="0">
                <a:effectLst>
                  <a:outerShdw blurRad="38100" dist="38100" dir="2700000" algn="tl">
                    <a:srgbClr val="000000">
                      <a:alpha val="43137"/>
                    </a:srgbClr>
                  </a:outerShdw>
                </a:effectLst>
              </a:rPr>
              <a:t>Automated pre-op-tests </a:t>
            </a:r>
          </a:p>
        </p:txBody>
      </p:sp>
      <p:sp>
        <p:nvSpPr>
          <p:cNvPr id="5" name="TextBox 4"/>
          <p:cNvSpPr txBox="1"/>
          <p:nvPr/>
        </p:nvSpPr>
        <p:spPr>
          <a:xfrm>
            <a:off x="-30482" y="6983889"/>
            <a:ext cx="1188720" cy="830997"/>
          </a:xfrm>
          <a:prstGeom prst="rect">
            <a:avLst/>
          </a:prstGeom>
          <a:noFill/>
        </p:spPr>
        <p:txBody>
          <a:bodyPr wrap="square" rtlCol="0">
            <a:spAutoFit/>
          </a:bodyPr>
          <a:lstStyle/>
          <a:p>
            <a:pPr algn="ctr"/>
            <a:r>
              <a:rPr lang="en-US" sz="1600" b="1" dirty="0">
                <a:solidFill>
                  <a:schemeClr val="accent1">
                    <a:lumMod val="50000"/>
                  </a:schemeClr>
                </a:solidFill>
              </a:rPr>
              <a:t>29/03/2019</a:t>
            </a:r>
          </a:p>
          <a:p>
            <a:pPr algn="ctr"/>
            <a:r>
              <a:rPr lang="en-US" sz="1600" b="1" dirty="0">
                <a:solidFill>
                  <a:schemeClr val="accent1">
                    <a:lumMod val="50000"/>
                  </a:schemeClr>
                </a:solidFill>
              </a:rPr>
              <a:t>21/25  A.N.</a:t>
            </a:r>
          </a:p>
          <a:p>
            <a:pPr algn="ctr"/>
            <a:r>
              <a:rPr lang="en-US" sz="1600" b="1" dirty="0">
                <a:solidFill>
                  <a:schemeClr val="accent1">
                    <a:lumMod val="50000"/>
                  </a:schemeClr>
                </a:solidFill>
              </a:rPr>
              <a:t> </a:t>
            </a:r>
          </a:p>
        </p:txBody>
      </p:sp>
      <p:pic>
        <p:nvPicPr>
          <p:cNvPr id="10" name="Picture 2" descr="Image result for photo dog house drilling"/>
          <p:cNvPicPr>
            <a:picLocks noChangeAspect="1" noChangeArrowheads="1"/>
          </p:cNvPicPr>
          <p:nvPr/>
        </p:nvPicPr>
        <p:blipFill>
          <a:blip r:embed="rId2">
            <a:extLst>
              <a:ext uri="{28A0092B-C50C-407E-A947-70E740481C1C}">
                <a14:useLocalDpi xmlns:a14="http://schemas.microsoft.com/office/drawing/2010/main" val="0"/>
              </a:ext>
            </a:extLst>
          </a:blip>
          <a:srcRect b="5656"/>
          <a:stretch>
            <a:fillRect/>
          </a:stretch>
        </p:blipFill>
        <p:spPr bwMode="auto">
          <a:xfrm>
            <a:off x="1900988" y="2143897"/>
            <a:ext cx="7884695" cy="464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2112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58238" y="299668"/>
            <a:ext cx="9009700" cy="1271058"/>
          </a:xfrm>
        </p:spPr>
        <p:txBody>
          <a:bodyPr>
            <a:normAutofit/>
          </a:bodyPr>
          <a:lstStyle/>
          <a:p>
            <a:pPr>
              <a:spcBef>
                <a:spcPct val="50000"/>
              </a:spcBef>
              <a:defRPr/>
            </a:pPr>
            <a:r>
              <a:rPr lang="pt-BR" b="0" dirty="0">
                <a:effectLst>
                  <a:outerShdw blurRad="38100" dist="38100" dir="2700000" algn="tl">
                    <a:srgbClr val="000000">
                      <a:alpha val="43137"/>
                    </a:srgbClr>
                  </a:outerShdw>
                </a:effectLst>
              </a:rPr>
              <a:t>Performance efficiency </a:t>
            </a:r>
          </a:p>
        </p:txBody>
      </p:sp>
      <p:sp>
        <p:nvSpPr>
          <p:cNvPr id="5" name="TextBox 4"/>
          <p:cNvSpPr txBox="1"/>
          <p:nvPr/>
        </p:nvSpPr>
        <p:spPr>
          <a:xfrm>
            <a:off x="-30482" y="6983889"/>
            <a:ext cx="1188720" cy="830997"/>
          </a:xfrm>
          <a:prstGeom prst="rect">
            <a:avLst/>
          </a:prstGeom>
          <a:noFill/>
        </p:spPr>
        <p:txBody>
          <a:bodyPr wrap="square" rtlCol="0">
            <a:spAutoFit/>
          </a:bodyPr>
          <a:lstStyle/>
          <a:p>
            <a:pPr algn="ctr"/>
            <a:r>
              <a:rPr lang="en-US" sz="1600" b="1" dirty="0">
                <a:solidFill>
                  <a:schemeClr val="accent1">
                    <a:lumMod val="50000"/>
                  </a:schemeClr>
                </a:solidFill>
              </a:rPr>
              <a:t>29/03/2019</a:t>
            </a:r>
          </a:p>
          <a:p>
            <a:pPr algn="ctr"/>
            <a:r>
              <a:rPr lang="en-US" sz="1600" b="1" dirty="0">
                <a:solidFill>
                  <a:schemeClr val="accent1">
                    <a:lumMod val="50000"/>
                  </a:schemeClr>
                </a:solidFill>
              </a:rPr>
              <a:t>22/25  A.N.</a:t>
            </a:r>
          </a:p>
          <a:p>
            <a:pPr algn="ctr"/>
            <a:r>
              <a:rPr lang="en-US" sz="1600" b="1" dirty="0">
                <a:solidFill>
                  <a:schemeClr val="accent1">
                    <a:lumMod val="50000"/>
                  </a:schemeClr>
                </a:solidFill>
              </a:rPr>
              <a:t> </a:t>
            </a:r>
          </a:p>
        </p:txBody>
      </p:sp>
      <p:sp>
        <p:nvSpPr>
          <p:cNvPr id="9" name="Content Placeholder 7"/>
          <p:cNvSpPr>
            <a:spLocks noGrp="1"/>
          </p:cNvSpPr>
          <p:nvPr>
            <p:ph idx="1"/>
          </p:nvPr>
        </p:nvSpPr>
        <p:spPr>
          <a:xfrm>
            <a:off x="1331485" y="1646106"/>
            <a:ext cx="8625074" cy="1369810"/>
          </a:xfrm>
        </p:spPr>
        <p:txBody>
          <a:bodyPr/>
          <a:lstStyle/>
          <a:p>
            <a:pPr algn="just"/>
            <a:endParaRPr lang="en-US" sz="2100" dirty="0"/>
          </a:p>
          <a:p>
            <a:pPr algn="just"/>
            <a:r>
              <a:rPr lang="en-US" sz="2100" dirty="0"/>
              <a:t>Pre-salt operational performances.</a:t>
            </a:r>
          </a:p>
          <a:p>
            <a:pPr algn="just"/>
            <a:endParaRPr lang="en-US" sz="2100" dirty="0"/>
          </a:p>
          <a:p>
            <a:pPr algn="just"/>
            <a:endParaRPr lang="en-US" sz="2100" dirty="0"/>
          </a:p>
          <a:p>
            <a:pPr algn="just"/>
            <a:endParaRPr lang="en-US" sz="2400" dirty="0"/>
          </a:p>
          <a:p>
            <a:pPr algn="just"/>
            <a:endParaRPr lang="pt-BR" sz="2400" dirty="0"/>
          </a:p>
          <a:p>
            <a:pPr algn="just"/>
            <a:endParaRPr lang="pt-BR" sz="2100" dirty="0"/>
          </a:p>
          <a:p>
            <a:pPr marL="0" indent="0" algn="just">
              <a:buNone/>
            </a:pPr>
            <a:endParaRPr lang="en-US" sz="2200" dirty="0"/>
          </a:p>
          <a:p>
            <a:pPr marL="0" indent="0" algn="just">
              <a:buNone/>
            </a:pPr>
            <a:endParaRPr lang="en-US" sz="2200" dirty="0"/>
          </a:p>
        </p:txBody>
      </p:sp>
      <p:pic>
        <p:nvPicPr>
          <p:cNvPr id="3" name="Picture 2"/>
          <p:cNvPicPr>
            <a:picLocks noChangeAspect="1"/>
          </p:cNvPicPr>
          <p:nvPr/>
        </p:nvPicPr>
        <p:blipFill>
          <a:blip r:embed="rId2"/>
          <a:stretch>
            <a:fillRect/>
          </a:stretch>
        </p:blipFill>
        <p:spPr>
          <a:xfrm>
            <a:off x="1588477" y="2580280"/>
            <a:ext cx="8111090" cy="4246394"/>
          </a:xfrm>
          <a:prstGeom prst="rect">
            <a:avLst/>
          </a:prstGeom>
        </p:spPr>
      </p:pic>
      <p:sp>
        <p:nvSpPr>
          <p:cNvPr id="8" name="Rectangle 7"/>
          <p:cNvSpPr/>
          <p:nvPr/>
        </p:nvSpPr>
        <p:spPr>
          <a:xfrm>
            <a:off x="8038870" y="6860778"/>
            <a:ext cx="1798726" cy="246221"/>
          </a:xfrm>
          <a:prstGeom prst="rect">
            <a:avLst/>
          </a:prstGeom>
        </p:spPr>
        <p:txBody>
          <a:bodyPr wrap="square">
            <a:spAutoFit/>
          </a:bodyPr>
          <a:lstStyle/>
          <a:p>
            <a:r>
              <a:rPr lang="en-US" sz="1000" dirty="0">
                <a:solidFill>
                  <a:schemeClr val="bg1"/>
                </a:solidFill>
              </a:rPr>
              <a:t>Source: (NASCIMENTO, 2016).</a:t>
            </a:r>
          </a:p>
        </p:txBody>
      </p:sp>
    </p:spTree>
    <p:extLst>
      <p:ext uri="{BB962C8B-B14F-4D97-AF65-F5344CB8AC3E}">
        <p14:creationId xmlns:p14="http://schemas.microsoft.com/office/powerpoint/2010/main" val="764230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2" y="6983889"/>
            <a:ext cx="1188720" cy="830997"/>
          </a:xfrm>
          <a:prstGeom prst="rect">
            <a:avLst/>
          </a:prstGeom>
          <a:noFill/>
        </p:spPr>
        <p:txBody>
          <a:bodyPr wrap="square" rtlCol="0">
            <a:spAutoFit/>
          </a:bodyPr>
          <a:lstStyle/>
          <a:p>
            <a:pPr algn="ctr"/>
            <a:r>
              <a:rPr lang="en-US" sz="1600" b="1" dirty="0">
                <a:solidFill>
                  <a:schemeClr val="accent1">
                    <a:lumMod val="50000"/>
                  </a:schemeClr>
                </a:solidFill>
              </a:rPr>
              <a:t>29/03/2019</a:t>
            </a:r>
          </a:p>
          <a:p>
            <a:pPr algn="ctr"/>
            <a:r>
              <a:rPr lang="en-US" sz="1600" b="1" dirty="0">
                <a:solidFill>
                  <a:schemeClr val="accent1">
                    <a:lumMod val="50000"/>
                  </a:schemeClr>
                </a:solidFill>
              </a:rPr>
              <a:t>23/25  A.N.</a:t>
            </a:r>
          </a:p>
          <a:p>
            <a:pPr algn="ctr"/>
            <a:r>
              <a:rPr lang="en-US" sz="1600" b="1" dirty="0">
                <a:solidFill>
                  <a:schemeClr val="accent1">
                    <a:lumMod val="50000"/>
                  </a:schemeClr>
                </a:solidFill>
              </a:rPr>
              <a:t> </a:t>
            </a:r>
          </a:p>
        </p:txBody>
      </p:sp>
      <p:sp>
        <p:nvSpPr>
          <p:cNvPr id="9" name="Content Placeholder 7"/>
          <p:cNvSpPr>
            <a:spLocks noGrp="1"/>
          </p:cNvSpPr>
          <p:nvPr>
            <p:ph idx="1"/>
          </p:nvPr>
        </p:nvSpPr>
        <p:spPr>
          <a:xfrm>
            <a:off x="1331485" y="1646106"/>
            <a:ext cx="8625074" cy="1369810"/>
          </a:xfrm>
        </p:spPr>
        <p:txBody>
          <a:bodyPr/>
          <a:lstStyle/>
          <a:p>
            <a:pPr algn="just"/>
            <a:endParaRPr lang="en-US" sz="2100" dirty="0"/>
          </a:p>
          <a:p>
            <a:pPr algn="just"/>
            <a:r>
              <a:rPr lang="en-US" sz="2100" dirty="0"/>
              <a:t>Pre-salt operational performances.</a:t>
            </a:r>
          </a:p>
          <a:p>
            <a:pPr algn="just"/>
            <a:endParaRPr lang="en-US" sz="2100" dirty="0"/>
          </a:p>
          <a:p>
            <a:pPr algn="just"/>
            <a:endParaRPr lang="en-US" sz="2100" dirty="0"/>
          </a:p>
          <a:p>
            <a:pPr algn="just"/>
            <a:endParaRPr lang="en-US" sz="2400" dirty="0"/>
          </a:p>
          <a:p>
            <a:pPr algn="just"/>
            <a:endParaRPr lang="pt-BR" sz="2400" dirty="0"/>
          </a:p>
          <a:p>
            <a:pPr algn="just"/>
            <a:endParaRPr lang="pt-BR" sz="2100" dirty="0"/>
          </a:p>
          <a:p>
            <a:pPr marL="0" indent="0" algn="just">
              <a:buNone/>
            </a:pPr>
            <a:endParaRPr lang="en-US" sz="2200" dirty="0"/>
          </a:p>
          <a:p>
            <a:pPr marL="0" indent="0" algn="just">
              <a:buNone/>
            </a:pPr>
            <a:endParaRPr lang="en-US" sz="2200" dirty="0"/>
          </a:p>
        </p:txBody>
      </p:sp>
      <p:pic>
        <p:nvPicPr>
          <p:cNvPr id="2" name="Picture 1"/>
          <p:cNvPicPr>
            <a:picLocks noChangeAspect="1"/>
          </p:cNvPicPr>
          <p:nvPr/>
        </p:nvPicPr>
        <p:blipFill>
          <a:blip r:embed="rId2"/>
          <a:stretch>
            <a:fillRect/>
          </a:stretch>
        </p:blipFill>
        <p:spPr>
          <a:xfrm>
            <a:off x="1331485" y="2495213"/>
            <a:ext cx="8459394" cy="3945188"/>
          </a:xfrm>
          <a:prstGeom prst="rect">
            <a:avLst/>
          </a:prstGeom>
        </p:spPr>
      </p:pic>
      <p:sp>
        <p:nvSpPr>
          <p:cNvPr id="8" name="Rectangle 7"/>
          <p:cNvSpPr/>
          <p:nvPr/>
        </p:nvSpPr>
        <p:spPr>
          <a:xfrm>
            <a:off x="8157833" y="6440401"/>
            <a:ext cx="1798726" cy="246221"/>
          </a:xfrm>
          <a:prstGeom prst="rect">
            <a:avLst/>
          </a:prstGeom>
        </p:spPr>
        <p:txBody>
          <a:bodyPr wrap="square">
            <a:spAutoFit/>
          </a:bodyPr>
          <a:lstStyle/>
          <a:p>
            <a:r>
              <a:rPr lang="en-US" sz="1000" dirty="0">
                <a:solidFill>
                  <a:schemeClr val="bg1"/>
                </a:solidFill>
              </a:rPr>
              <a:t>Source: (NASCIMENTO, 2016).</a:t>
            </a:r>
          </a:p>
        </p:txBody>
      </p:sp>
      <p:sp>
        <p:nvSpPr>
          <p:cNvPr id="10" name="Title 6"/>
          <p:cNvSpPr>
            <a:spLocks noGrp="1"/>
          </p:cNvSpPr>
          <p:nvPr>
            <p:ph type="title"/>
          </p:nvPr>
        </p:nvSpPr>
        <p:spPr>
          <a:xfrm>
            <a:off x="1158238" y="299668"/>
            <a:ext cx="9009700" cy="1271058"/>
          </a:xfrm>
        </p:spPr>
        <p:txBody>
          <a:bodyPr>
            <a:normAutofit/>
          </a:bodyPr>
          <a:lstStyle/>
          <a:p>
            <a:pPr>
              <a:spcBef>
                <a:spcPct val="50000"/>
              </a:spcBef>
              <a:defRPr/>
            </a:pPr>
            <a:r>
              <a:rPr lang="pt-BR" b="0" dirty="0">
                <a:effectLst>
                  <a:outerShdw blurRad="38100" dist="38100" dir="2700000" algn="tl">
                    <a:srgbClr val="000000">
                      <a:alpha val="43137"/>
                    </a:srgbClr>
                  </a:outerShdw>
                </a:effectLst>
              </a:rPr>
              <a:t>Performance efficiency </a:t>
            </a:r>
          </a:p>
        </p:txBody>
      </p:sp>
    </p:spTree>
    <p:extLst>
      <p:ext uri="{BB962C8B-B14F-4D97-AF65-F5344CB8AC3E}">
        <p14:creationId xmlns:p14="http://schemas.microsoft.com/office/powerpoint/2010/main" val="3146665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71990" y="299668"/>
            <a:ext cx="8625074" cy="1271058"/>
          </a:xfrm>
        </p:spPr>
        <p:txBody>
          <a:bodyPr>
            <a:normAutofit/>
          </a:bodyPr>
          <a:lstStyle/>
          <a:p>
            <a:pPr>
              <a:spcBef>
                <a:spcPct val="50000"/>
              </a:spcBef>
              <a:defRPr/>
            </a:pPr>
            <a:r>
              <a:rPr lang="pt-BR" b="0" dirty="0" err="1">
                <a:effectLst>
                  <a:outerShdw blurRad="38100" dist="38100" dir="2700000" algn="tl">
                    <a:srgbClr val="000000">
                      <a:alpha val="43137"/>
                    </a:srgbClr>
                  </a:outerShdw>
                </a:effectLst>
              </a:rPr>
              <a:t>Conclusion</a:t>
            </a:r>
            <a:r>
              <a:rPr lang="pt-BR" b="0" dirty="0">
                <a:effectLst>
                  <a:outerShdw blurRad="38100" dist="38100" dir="2700000" algn="tl">
                    <a:srgbClr val="000000">
                      <a:alpha val="43137"/>
                    </a:srgbClr>
                  </a:outerShdw>
                </a:effectLst>
              </a:rPr>
              <a:t> </a:t>
            </a:r>
            <a:r>
              <a:rPr lang="pt-BR" b="0" dirty="0" err="1">
                <a:effectLst>
                  <a:outerShdw blurRad="38100" dist="38100" dir="2700000" algn="tl">
                    <a:srgbClr val="000000">
                      <a:alpha val="43137"/>
                    </a:srgbClr>
                  </a:outerShdw>
                </a:effectLst>
              </a:rPr>
              <a:t>and</a:t>
            </a:r>
            <a:r>
              <a:rPr lang="pt-BR" b="0" dirty="0">
                <a:effectLst>
                  <a:outerShdw blurRad="38100" dist="38100" dir="2700000" algn="tl">
                    <a:srgbClr val="000000">
                      <a:alpha val="43137"/>
                    </a:srgbClr>
                  </a:outerShdw>
                </a:effectLst>
              </a:rPr>
              <a:t> </a:t>
            </a:r>
            <a:r>
              <a:rPr lang="pt-BR" b="0" dirty="0" err="1">
                <a:effectLst>
                  <a:outerShdw blurRad="38100" dist="38100" dir="2700000" algn="tl">
                    <a:srgbClr val="000000">
                      <a:alpha val="43137"/>
                    </a:srgbClr>
                  </a:outerShdw>
                </a:effectLst>
              </a:rPr>
              <a:t>Acknowledgment</a:t>
            </a:r>
            <a:endParaRPr lang="pt-BR" b="0" dirty="0">
              <a:effectLst>
                <a:outerShdw blurRad="38100" dist="38100" dir="2700000" algn="tl">
                  <a:srgbClr val="000000">
                    <a:alpha val="43137"/>
                  </a:srgbClr>
                </a:outerShdw>
              </a:effectLst>
            </a:endParaRPr>
          </a:p>
        </p:txBody>
      </p:sp>
      <p:sp>
        <p:nvSpPr>
          <p:cNvPr id="5" name="TextBox 4"/>
          <p:cNvSpPr txBox="1"/>
          <p:nvPr/>
        </p:nvSpPr>
        <p:spPr>
          <a:xfrm>
            <a:off x="-30482" y="6983889"/>
            <a:ext cx="1188720" cy="830997"/>
          </a:xfrm>
          <a:prstGeom prst="rect">
            <a:avLst/>
          </a:prstGeom>
          <a:noFill/>
        </p:spPr>
        <p:txBody>
          <a:bodyPr wrap="square" rtlCol="0">
            <a:spAutoFit/>
          </a:bodyPr>
          <a:lstStyle/>
          <a:p>
            <a:pPr algn="ctr"/>
            <a:r>
              <a:rPr lang="en-US" sz="1600" b="1" dirty="0">
                <a:solidFill>
                  <a:schemeClr val="accent1">
                    <a:lumMod val="50000"/>
                  </a:schemeClr>
                </a:solidFill>
              </a:rPr>
              <a:t>29/03/2019</a:t>
            </a:r>
          </a:p>
          <a:p>
            <a:pPr algn="ctr"/>
            <a:r>
              <a:rPr lang="en-US" sz="1600" b="1" dirty="0">
                <a:solidFill>
                  <a:schemeClr val="accent1">
                    <a:lumMod val="50000"/>
                  </a:schemeClr>
                </a:solidFill>
              </a:rPr>
              <a:t>24/25  A.N.</a:t>
            </a:r>
          </a:p>
          <a:p>
            <a:pPr algn="ctr"/>
            <a:r>
              <a:rPr lang="en-US" sz="1600" b="1" dirty="0">
                <a:solidFill>
                  <a:schemeClr val="accent1">
                    <a:lumMod val="50000"/>
                  </a:schemeClr>
                </a:solidFill>
              </a:rPr>
              <a:t> </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9133" y="5735375"/>
            <a:ext cx="2145206" cy="131884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611" y="1229483"/>
            <a:ext cx="1238250" cy="11811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AutoShape 10" descr="Image result for uni leoben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AutoShape 13" descr="Image result for UNESP logotip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2"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9133" y="4631613"/>
            <a:ext cx="2285353" cy="110376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5"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8589" y="4226814"/>
            <a:ext cx="1511867" cy="191335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Image result for dpe leob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1180" y="6059964"/>
            <a:ext cx="2476500" cy="923925"/>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m 15"/>
          <p:cNvPicPr>
            <a:picLocks noChangeAspect="1"/>
          </p:cNvPicPr>
          <p:nvPr/>
        </p:nvPicPr>
        <p:blipFill>
          <a:blip r:embed="rId7"/>
          <a:stretch>
            <a:fillRect/>
          </a:stretch>
        </p:blipFill>
        <p:spPr>
          <a:xfrm>
            <a:off x="6501130" y="1350093"/>
            <a:ext cx="3276600" cy="1390650"/>
          </a:xfrm>
          <a:prstGeom prst="rect">
            <a:avLst/>
          </a:prstGeom>
        </p:spPr>
      </p:pic>
      <p:pic>
        <p:nvPicPr>
          <p:cNvPr id="19" name="Imagem 18"/>
          <p:cNvPicPr>
            <a:picLocks noChangeAspect="1"/>
          </p:cNvPicPr>
          <p:nvPr/>
        </p:nvPicPr>
        <p:blipFill>
          <a:blip r:embed="rId8"/>
          <a:stretch>
            <a:fillRect/>
          </a:stretch>
        </p:blipFill>
        <p:spPr>
          <a:xfrm>
            <a:off x="1539133" y="2445996"/>
            <a:ext cx="2571750" cy="866775"/>
          </a:xfrm>
          <a:prstGeom prst="rect">
            <a:avLst/>
          </a:prstGeom>
        </p:spPr>
      </p:pic>
      <p:pic>
        <p:nvPicPr>
          <p:cNvPr id="1026" name="Picture 2" descr="Image result for UFES">
            <a:extLst>
              <a:ext uri="{FF2B5EF4-FFF2-40B4-BE49-F238E27FC236}">
                <a16:creationId xmlns:a16="http://schemas.microsoft.com/office/drawing/2014/main" id="{8F850E92-7AD9-4A12-9C33-E2FF53EED86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12420" y="3312771"/>
            <a:ext cx="2568234" cy="2084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239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362905" y="982108"/>
            <a:ext cx="8625074" cy="4353470"/>
          </a:xfrm>
        </p:spPr>
        <p:txBody>
          <a:bodyPr/>
          <a:lstStyle/>
          <a:p>
            <a:pPr marL="0" indent="0" algn="ctr" defTabSz="4584865">
              <a:buNone/>
              <a:defRPr/>
            </a:pPr>
            <a:endParaRPr lang="pt-BR" sz="1600" b="1" u="sng" dirty="0"/>
          </a:p>
          <a:p>
            <a:pPr algn="ctr" defTabSz="4584865">
              <a:defRPr/>
            </a:pPr>
            <a:endParaRPr lang="pt-BR" sz="1600" b="1" dirty="0"/>
          </a:p>
          <a:p>
            <a:pPr marL="0" indent="0" algn="ctr">
              <a:spcBef>
                <a:spcPct val="0"/>
              </a:spcBef>
              <a:buNone/>
              <a:defRPr/>
            </a:pPr>
            <a:r>
              <a:rPr lang="pt-BR" sz="4000" dirty="0">
                <a:solidFill>
                  <a:schemeClr val="accent1">
                    <a:lumMod val="40000"/>
                    <a:lumOff val="60000"/>
                  </a:schemeClr>
                </a:solidFill>
                <a:effectLst>
                  <a:outerShdw blurRad="38100" dist="38100" dir="2700000" algn="tl">
                    <a:srgbClr val="000000">
                      <a:alpha val="43137"/>
                    </a:srgbClr>
                  </a:outerShdw>
                </a:effectLst>
                <a:latin typeface="+mj-lt"/>
                <a:ea typeface="+mj-ea"/>
                <a:cs typeface="+mj-cs"/>
              </a:rPr>
              <a:t>THANK YOU!</a:t>
            </a:r>
          </a:p>
          <a:p>
            <a:pPr marL="0" indent="0" algn="ctr" defTabSz="4584865">
              <a:buNone/>
              <a:defRPr/>
            </a:pPr>
            <a:endParaRPr lang="pt-BR" sz="1600" b="1" dirty="0"/>
          </a:p>
          <a:p>
            <a:pPr marL="0" indent="0" algn="ctr" defTabSz="4584865">
              <a:buNone/>
              <a:defRPr/>
            </a:pPr>
            <a:endParaRPr lang="pt-BR" sz="1600" b="1" dirty="0"/>
          </a:p>
          <a:p>
            <a:pPr marL="0" indent="0" algn="ctr" defTabSz="4584865">
              <a:buNone/>
              <a:defRPr/>
            </a:pPr>
            <a:endParaRPr lang="pt-BR" sz="1600" b="1" dirty="0"/>
          </a:p>
          <a:p>
            <a:pPr marL="0" indent="0" algn="ctr" defTabSz="4584865">
              <a:buNone/>
              <a:defRPr/>
            </a:pPr>
            <a:r>
              <a:rPr lang="pt-BR" sz="2500" dirty="0"/>
              <a:t>Andreas Nascimento</a:t>
            </a:r>
          </a:p>
          <a:p>
            <a:pPr marL="0" indent="0" algn="ctr" defTabSz="4584865">
              <a:buNone/>
              <a:defRPr/>
            </a:pPr>
            <a:r>
              <a:rPr lang="pt-BR" sz="2500" i="1" dirty="0"/>
              <a:t>DETEC / UFES - </a:t>
            </a:r>
            <a:r>
              <a:rPr lang="pt-BR" sz="2500" i="1" dirty="0" err="1"/>
              <a:t>Brazil</a:t>
            </a:r>
            <a:endParaRPr lang="pt-BR" sz="2500" i="1" dirty="0"/>
          </a:p>
          <a:p>
            <a:pPr marL="0" indent="0" algn="ctr" defTabSz="4584865">
              <a:buNone/>
              <a:defRPr/>
            </a:pPr>
            <a:r>
              <a:rPr lang="en-US" sz="2500" i="1" dirty="0">
                <a:hlinkClick r:id="rId2">
                  <a:extLst>
                    <a:ext uri="{A12FA001-AC4F-418D-AE19-62706E023703}">
                      <ahyp:hlinkClr xmlns:ahyp="http://schemas.microsoft.com/office/drawing/2018/hyperlinkcolor" val="tx"/>
                    </a:ext>
                  </a:extLst>
                </a:hlinkClick>
              </a:rPr>
              <a:t>International Institute for Applied Systems Analysis – IIASA</a:t>
            </a:r>
          </a:p>
          <a:p>
            <a:pPr marL="0" indent="0" algn="ctr" defTabSz="4584865">
              <a:buNone/>
              <a:defRPr/>
            </a:pPr>
            <a:r>
              <a:rPr lang="en-US" sz="2500" i="1" dirty="0">
                <a:hlinkClick r:id="rId2">
                  <a:extLst>
                    <a:ext uri="{A12FA001-AC4F-418D-AE19-62706E023703}">
                      <ahyp:hlinkClr xmlns:ahyp="http://schemas.microsoft.com/office/drawing/2018/hyperlinkcolor" val="tx"/>
                    </a:ext>
                  </a:extLst>
                </a:hlinkClick>
              </a:rPr>
              <a:t>Department Petroleum Engineering – DPE/MUL</a:t>
            </a:r>
          </a:p>
          <a:p>
            <a:pPr marL="0" indent="0" algn="ctr" defTabSz="4584865">
              <a:buNone/>
              <a:defRPr/>
            </a:pPr>
            <a:r>
              <a:rPr lang="pt-BR" sz="2500" i="1" u="sng" dirty="0"/>
              <a:t>Federal University of Espirito Santo </a:t>
            </a:r>
            <a:r>
              <a:rPr lang="en-US" sz="2500" i="1" u="sng" dirty="0">
                <a:hlinkClick r:id="rId2">
                  <a:extLst>
                    <a:ext uri="{A12FA001-AC4F-418D-AE19-62706E023703}">
                      <ahyp:hlinkClr xmlns:ahyp="http://schemas.microsoft.com/office/drawing/2018/hyperlinkcolor" val="tx"/>
                    </a:ext>
                  </a:extLst>
                </a:hlinkClick>
              </a:rPr>
              <a:t>–</a:t>
            </a:r>
            <a:r>
              <a:rPr lang="pt-BR" sz="2500" i="1" u="sng" dirty="0"/>
              <a:t> UFES</a:t>
            </a:r>
          </a:p>
          <a:p>
            <a:pPr marL="0" indent="0" algn="ctr" defTabSz="4584865">
              <a:buNone/>
              <a:defRPr/>
            </a:pPr>
            <a:endParaRPr lang="en-US" sz="2500" i="1" dirty="0">
              <a:hlinkClick r:id="rId2">
                <a:extLst>
                  <a:ext uri="{A12FA001-AC4F-418D-AE19-62706E023703}">
                    <ahyp:hlinkClr xmlns:ahyp="http://schemas.microsoft.com/office/drawing/2018/hyperlinkcolor" val="tx"/>
                  </a:ext>
                </a:extLst>
              </a:hlinkClick>
            </a:endParaRPr>
          </a:p>
          <a:p>
            <a:pPr marL="0" indent="0" algn="ctr" defTabSz="4584865">
              <a:buNone/>
              <a:defRPr/>
            </a:pPr>
            <a:r>
              <a:rPr lang="pt-BR" sz="2500" i="1" dirty="0">
                <a:hlinkClick r:id="rId3"/>
              </a:rPr>
              <a:t>andreas.nascimento@ufes.br</a:t>
            </a:r>
            <a:endParaRPr lang="pt-BR" sz="2500" i="1" dirty="0"/>
          </a:p>
          <a:p>
            <a:pPr marL="0" indent="0" algn="ctr" defTabSz="4584865">
              <a:buNone/>
              <a:defRPr/>
            </a:pPr>
            <a:r>
              <a:rPr lang="pt-BR" sz="2500" i="1" dirty="0">
                <a:hlinkClick r:id="rId4"/>
              </a:rPr>
              <a:t>nascimento@iiasa.ac.at</a:t>
            </a:r>
            <a:endParaRPr lang="pt-BR" sz="2500" i="1" dirty="0"/>
          </a:p>
          <a:p>
            <a:pPr marL="0" indent="0" algn="ctr" defTabSz="4584865">
              <a:buNone/>
              <a:defRPr/>
            </a:pPr>
            <a:r>
              <a:rPr lang="pt-BR" sz="2500" i="1" dirty="0">
                <a:hlinkClick r:id="rId5"/>
              </a:rPr>
              <a:t>andreas.nascimento@gmail.com</a:t>
            </a:r>
            <a:endParaRPr lang="pt-BR" sz="2500" i="1" dirty="0"/>
          </a:p>
          <a:p>
            <a:pPr marL="0" indent="0" algn="ctr" defTabSz="4584865">
              <a:buNone/>
              <a:defRPr/>
            </a:pPr>
            <a:endParaRPr lang="pt-BR" sz="2500" i="1" dirty="0"/>
          </a:p>
          <a:p>
            <a:pPr marL="0" indent="0" algn="ctr" defTabSz="4584865">
              <a:buNone/>
              <a:defRPr/>
            </a:pPr>
            <a:endParaRPr lang="pt-BR" sz="2500" i="1" dirty="0"/>
          </a:p>
          <a:p>
            <a:pPr marL="0" indent="0" algn="ctr" defTabSz="4584865">
              <a:buNone/>
              <a:defRPr/>
            </a:pPr>
            <a:endParaRPr lang="pt-BR" sz="2500" i="1" dirty="0"/>
          </a:p>
        </p:txBody>
      </p:sp>
      <p:sp>
        <p:nvSpPr>
          <p:cNvPr id="6" name="TextBox 4"/>
          <p:cNvSpPr txBox="1"/>
          <p:nvPr/>
        </p:nvSpPr>
        <p:spPr>
          <a:xfrm>
            <a:off x="-30482" y="6983889"/>
            <a:ext cx="1188720" cy="830997"/>
          </a:xfrm>
          <a:prstGeom prst="rect">
            <a:avLst/>
          </a:prstGeom>
          <a:noFill/>
        </p:spPr>
        <p:txBody>
          <a:bodyPr wrap="square" rtlCol="0">
            <a:spAutoFit/>
          </a:bodyPr>
          <a:lstStyle/>
          <a:p>
            <a:pPr algn="ctr"/>
            <a:r>
              <a:rPr lang="en-US" sz="1600" b="1" dirty="0">
                <a:solidFill>
                  <a:schemeClr val="accent1">
                    <a:lumMod val="50000"/>
                  </a:schemeClr>
                </a:solidFill>
              </a:rPr>
              <a:t>29/03/2019</a:t>
            </a:r>
          </a:p>
          <a:p>
            <a:pPr algn="ctr"/>
            <a:r>
              <a:rPr lang="en-US" sz="1600" b="1" dirty="0">
                <a:solidFill>
                  <a:schemeClr val="accent1">
                    <a:lumMod val="50000"/>
                  </a:schemeClr>
                </a:solidFill>
              </a:rPr>
              <a:t>25/25  A.N.</a:t>
            </a:r>
          </a:p>
          <a:p>
            <a:pPr algn="ctr"/>
            <a:r>
              <a:rPr lang="en-US" sz="1600" b="1" dirty="0">
                <a:solidFill>
                  <a:schemeClr val="accent1">
                    <a:lumMod val="50000"/>
                  </a:schemeClr>
                </a:solidFill>
              </a:rPr>
              <a:t> </a:t>
            </a:r>
          </a:p>
        </p:txBody>
      </p:sp>
    </p:spTree>
    <p:extLst>
      <p:ext uri="{BB962C8B-B14F-4D97-AF65-F5344CB8AC3E}">
        <p14:creationId xmlns:p14="http://schemas.microsoft.com/office/powerpoint/2010/main" val="2028677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71990" y="314908"/>
            <a:ext cx="8625074" cy="1271058"/>
          </a:xfrm>
        </p:spPr>
        <p:txBody>
          <a:bodyPr/>
          <a:lstStyle/>
          <a:p>
            <a:pPr>
              <a:spcBef>
                <a:spcPct val="50000"/>
              </a:spcBef>
              <a:defRPr/>
            </a:pPr>
            <a:r>
              <a:rPr lang="pt-BR" b="0" dirty="0">
                <a:effectLst>
                  <a:outerShdw blurRad="38100" dist="38100" dir="2700000" algn="tl">
                    <a:srgbClr val="000000">
                      <a:alpha val="43137"/>
                    </a:srgbClr>
                  </a:outerShdw>
                </a:effectLst>
              </a:rPr>
              <a:t>Contextualization (energy market)</a:t>
            </a:r>
          </a:p>
        </p:txBody>
      </p:sp>
      <p:sp>
        <p:nvSpPr>
          <p:cNvPr id="5" name="TextBox 4"/>
          <p:cNvSpPr txBox="1"/>
          <p:nvPr/>
        </p:nvSpPr>
        <p:spPr>
          <a:xfrm>
            <a:off x="-30482" y="6983889"/>
            <a:ext cx="1188720" cy="830997"/>
          </a:xfrm>
          <a:prstGeom prst="rect">
            <a:avLst/>
          </a:prstGeom>
          <a:noFill/>
        </p:spPr>
        <p:txBody>
          <a:bodyPr wrap="square" rtlCol="0">
            <a:spAutoFit/>
          </a:bodyPr>
          <a:lstStyle/>
          <a:p>
            <a:pPr algn="ctr"/>
            <a:r>
              <a:rPr lang="en-US" sz="1600" b="1" dirty="0">
                <a:solidFill>
                  <a:schemeClr val="accent1">
                    <a:lumMod val="50000"/>
                  </a:schemeClr>
                </a:solidFill>
              </a:rPr>
              <a:t>29/03/2019</a:t>
            </a:r>
          </a:p>
          <a:p>
            <a:pPr algn="ctr"/>
            <a:r>
              <a:rPr lang="en-US" sz="1600" b="1" dirty="0">
                <a:solidFill>
                  <a:schemeClr val="accent1">
                    <a:lumMod val="50000"/>
                  </a:schemeClr>
                </a:solidFill>
              </a:rPr>
              <a:t>3/25  A.N.</a:t>
            </a:r>
          </a:p>
          <a:p>
            <a:pPr algn="ctr"/>
            <a:r>
              <a:rPr lang="en-US" sz="1600" b="1" dirty="0">
                <a:solidFill>
                  <a:schemeClr val="accent1">
                    <a:lumMod val="50000"/>
                  </a:schemeClr>
                </a:solidFill>
              </a:rPr>
              <a:t> </a:t>
            </a:r>
          </a:p>
        </p:txBody>
      </p:sp>
      <p:sp>
        <p:nvSpPr>
          <p:cNvPr id="2" name="Rectangle 1"/>
          <p:cNvSpPr/>
          <p:nvPr/>
        </p:nvSpPr>
        <p:spPr>
          <a:xfrm>
            <a:off x="7823009" y="6415505"/>
            <a:ext cx="1654620" cy="246221"/>
          </a:xfrm>
          <a:prstGeom prst="rect">
            <a:avLst/>
          </a:prstGeom>
        </p:spPr>
        <p:txBody>
          <a:bodyPr wrap="none">
            <a:spAutoFit/>
          </a:bodyPr>
          <a:lstStyle/>
          <a:p>
            <a:r>
              <a:rPr lang="en-US" sz="1000" dirty="0">
                <a:solidFill>
                  <a:schemeClr val="bg1"/>
                </a:solidFill>
              </a:rPr>
              <a:t>Source: (PETROBRAS, 2009).</a:t>
            </a:r>
          </a:p>
        </p:txBody>
      </p:sp>
      <p:pic>
        <p:nvPicPr>
          <p:cNvPr id="6" name="Picture 5"/>
          <p:cNvPicPr>
            <a:picLocks noChangeAspect="1"/>
          </p:cNvPicPr>
          <p:nvPr/>
        </p:nvPicPr>
        <p:blipFill>
          <a:blip r:embed="rId2"/>
          <a:stretch>
            <a:fillRect/>
          </a:stretch>
        </p:blipFill>
        <p:spPr>
          <a:xfrm>
            <a:off x="1989927" y="1852195"/>
            <a:ext cx="7400197" cy="4563310"/>
          </a:xfrm>
          <a:prstGeom prst="rect">
            <a:avLst/>
          </a:prstGeom>
        </p:spPr>
      </p:pic>
      <p:sp>
        <p:nvSpPr>
          <p:cNvPr id="8" name="Content Placeholder 7"/>
          <p:cNvSpPr>
            <a:spLocks noGrp="1"/>
          </p:cNvSpPr>
          <p:nvPr>
            <p:ph idx="1"/>
          </p:nvPr>
        </p:nvSpPr>
        <p:spPr>
          <a:xfrm>
            <a:off x="1989926" y="6538615"/>
            <a:ext cx="7667421" cy="803442"/>
          </a:xfrm>
        </p:spPr>
        <p:txBody>
          <a:bodyPr/>
          <a:lstStyle/>
          <a:p>
            <a:pPr algn="just"/>
            <a:r>
              <a:rPr lang="en-US" sz="2200" dirty="0"/>
              <a:t>Gap of </a:t>
            </a:r>
            <a:r>
              <a:rPr lang="en-US" sz="2200" b="1" u="sng" dirty="0"/>
              <a:t>85 [</a:t>
            </a:r>
            <a:r>
              <a:rPr lang="en-US" sz="2200" b="1" u="sng" dirty="0" err="1"/>
              <a:t>MMbd</a:t>
            </a:r>
            <a:r>
              <a:rPr lang="en-US" sz="2200" b="1" u="sng" dirty="0"/>
              <a:t>] </a:t>
            </a:r>
            <a:r>
              <a:rPr lang="en-US" sz="2200" dirty="0"/>
              <a:t>in </a:t>
            </a:r>
            <a:r>
              <a:rPr lang="en-US" sz="2200" b="1" u="sng" dirty="0"/>
              <a:t>2030;</a:t>
            </a:r>
          </a:p>
          <a:p>
            <a:pPr algn="just"/>
            <a:r>
              <a:rPr lang="en-US" sz="2200" dirty="0"/>
              <a:t>Needs of placing </a:t>
            </a:r>
            <a:r>
              <a:rPr lang="en-US" sz="2200" b="1" u="sng" dirty="0"/>
              <a:t>new</a:t>
            </a:r>
            <a:r>
              <a:rPr lang="en-US" sz="2200" dirty="0"/>
              <a:t> viable </a:t>
            </a:r>
            <a:r>
              <a:rPr lang="en-US" sz="2200" b="1" u="sng" dirty="0"/>
              <a:t>reserves</a:t>
            </a:r>
            <a:r>
              <a:rPr lang="en-US" sz="2200" dirty="0"/>
              <a:t> in the market (pre-salt).</a:t>
            </a:r>
          </a:p>
        </p:txBody>
      </p:sp>
      <p:cxnSp>
        <p:nvCxnSpPr>
          <p:cNvPr id="11" name="Straight Connector 10"/>
          <p:cNvCxnSpPr/>
          <p:nvPr/>
        </p:nvCxnSpPr>
        <p:spPr>
          <a:xfrm flipH="1">
            <a:off x="3096126" y="4613117"/>
            <a:ext cx="638150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3096126" y="2320012"/>
            <a:ext cx="638150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9477629" y="2320012"/>
            <a:ext cx="8630" cy="230738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3" name="Content Placeholder 7"/>
          <p:cNvSpPr txBox="1">
            <a:spLocks/>
          </p:cNvSpPr>
          <p:nvPr/>
        </p:nvSpPr>
        <p:spPr>
          <a:xfrm>
            <a:off x="9016891" y="3292721"/>
            <a:ext cx="910879" cy="461392"/>
          </a:xfrm>
          <a:prstGeom prst="rect">
            <a:avLst/>
          </a:prstGeom>
          <a:solidFill>
            <a:schemeClr val="bg1"/>
          </a:solidFill>
          <a:ln>
            <a:solidFill>
              <a:schemeClr val="tx1"/>
            </a:solidFill>
          </a:ln>
        </p:spPr>
        <p:txBody>
          <a:bodyPr/>
          <a:lstStyle>
            <a:lvl1pPr marL="381305" indent="-381305" algn="l" defTabSz="508406" rtl="0" eaLnBrk="1" latinLnBrk="0" hangingPunct="1">
              <a:spcBef>
                <a:spcPct val="20000"/>
              </a:spcBef>
              <a:buFont typeface="Arial"/>
              <a:buChar char="•"/>
              <a:defRPr sz="3600" kern="1200">
                <a:solidFill>
                  <a:schemeClr val="bg1"/>
                </a:solidFill>
                <a:latin typeface="+mn-lt"/>
                <a:ea typeface="+mn-ea"/>
                <a:cs typeface="+mn-cs"/>
              </a:defRPr>
            </a:lvl1pPr>
            <a:lvl2pPr marL="826160" indent="-317754" algn="l" defTabSz="508406" rtl="0" eaLnBrk="1" latinLnBrk="0" hangingPunct="1">
              <a:spcBef>
                <a:spcPct val="20000"/>
              </a:spcBef>
              <a:buFont typeface="Arial"/>
              <a:buChar char="–"/>
              <a:defRPr sz="3100" kern="1200" baseline="0">
                <a:solidFill>
                  <a:schemeClr val="bg1"/>
                </a:solidFill>
                <a:latin typeface="+mn-lt"/>
                <a:ea typeface="+mn-ea"/>
                <a:cs typeface="+mn-cs"/>
              </a:defRPr>
            </a:lvl2pPr>
            <a:lvl3pPr marL="1271016" indent="-254203" algn="l" defTabSz="508406" rtl="0" eaLnBrk="1" latinLnBrk="0" hangingPunct="1">
              <a:spcBef>
                <a:spcPct val="20000"/>
              </a:spcBef>
              <a:buFont typeface="Arial"/>
              <a:buChar char="•"/>
              <a:defRPr sz="2700" kern="1200">
                <a:solidFill>
                  <a:schemeClr val="bg1"/>
                </a:solidFill>
                <a:latin typeface="+mn-lt"/>
                <a:ea typeface="+mn-ea"/>
                <a:cs typeface="+mn-cs"/>
              </a:defRPr>
            </a:lvl3pPr>
            <a:lvl4pPr marL="1779422" indent="-254203" algn="l" defTabSz="508406" rtl="0" eaLnBrk="1" latinLnBrk="0" hangingPunct="1">
              <a:spcBef>
                <a:spcPct val="20000"/>
              </a:spcBef>
              <a:buFont typeface="Arial"/>
              <a:buChar char="–"/>
              <a:defRPr sz="2200" kern="1200">
                <a:solidFill>
                  <a:schemeClr val="bg1"/>
                </a:solidFill>
                <a:latin typeface="+mn-lt"/>
                <a:ea typeface="+mn-ea"/>
                <a:cs typeface="+mn-cs"/>
              </a:defRPr>
            </a:lvl4pPr>
            <a:lvl5pPr marL="2287829" indent="-254203" algn="l" defTabSz="508406" rtl="0" eaLnBrk="1" latinLnBrk="0" hangingPunct="1">
              <a:spcBef>
                <a:spcPct val="20000"/>
              </a:spcBef>
              <a:buFont typeface="Arial"/>
              <a:buChar char="»"/>
              <a:defRPr sz="2200" kern="1200">
                <a:solidFill>
                  <a:schemeClr val="bg1"/>
                </a:solidFill>
                <a:latin typeface="+mn-lt"/>
                <a:ea typeface="+mn-ea"/>
                <a:cs typeface="+mn-cs"/>
              </a:defRPr>
            </a:lvl5pPr>
            <a:lvl6pPr marL="2796235" indent="-254203" algn="l" defTabSz="508406" rtl="0" eaLnBrk="1" latinLnBrk="0" hangingPunct="1">
              <a:spcBef>
                <a:spcPct val="20000"/>
              </a:spcBef>
              <a:buFont typeface="Arial"/>
              <a:buChar char="•"/>
              <a:defRPr sz="2200" kern="1200">
                <a:solidFill>
                  <a:schemeClr val="tx1"/>
                </a:solidFill>
                <a:latin typeface="+mn-lt"/>
                <a:ea typeface="+mn-ea"/>
                <a:cs typeface="+mn-cs"/>
              </a:defRPr>
            </a:lvl6pPr>
            <a:lvl7pPr marL="3304642" indent="-254203" algn="l" defTabSz="508406" rtl="0" eaLnBrk="1" latinLnBrk="0" hangingPunct="1">
              <a:spcBef>
                <a:spcPct val="20000"/>
              </a:spcBef>
              <a:buFont typeface="Arial"/>
              <a:buChar char="•"/>
              <a:defRPr sz="2200" kern="1200">
                <a:solidFill>
                  <a:schemeClr val="tx1"/>
                </a:solidFill>
                <a:latin typeface="+mn-lt"/>
                <a:ea typeface="+mn-ea"/>
                <a:cs typeface="+mn-cs"/>
              </a:defRPr>
            </a:lvl7pPr>
            <a:lvl8pPr marL="3813048" indent="-254203" algn="l" defTabSz="508406" rtl="0" eaLnBrk="1" latinLnBrk="0" hangingPunct="1">
              <a:spcBef>
                <a:spcPct val="20000"/>
              </a:spcBef>
              <a:buFont typeface="Arial"/>
              <a:buChar char="•"/>
              <a:defRPr sz="2200" kern="1200">
                <a:solidFill>
                  <a:schemeClr val="tx1"/>
                </a:solidFill>
                <a:latin typeface="+mn-lt"/>
                <a:ea typeface="+mn-ea"/>
                <a:cs typeface="+mn-cs"/>
              </a:defRPr>
            </a:lvl8pPr>
            <a:lvl9pPr marL="4321454" indent="-254203" algn="l" defTabSz="508406" rtl="0" eaLnBrk="1" latinLnBrk="0" hangingPunct="1">
              <a:spcBef>
                <a:spcPct val="20000"/>
              </a:spcBef>
              <a:buFont typeface="Arial"/>
              <a:buChar char="•"/>
              <a:defRPr sz="2200" kern="1200">
                <a:solidFill>
                  <a:schemeClr val="tx1"/>
                </a:solidFill>
                <a:latin typeface="+mn-lt"/>
                <a:ea typeface="+mn-ea"/>
                <a:cs typeface="+mn-cs"/>
              </a:defRPr>
            </a:lvl9pPr>
          </a:lstStyle>
          <a:p>
            <a:pPr marL="0" indent="0" algn="just">
              <a:buNone/>
            </a:pPr>
            <a:r>
              <a:rPr lang="en-US" sz="2200" dirty="0">
                <a:solidFill>
                  <a:srgbClr val="FF0000"/>
                </a:solidFill>
              </a:rPr>
              <a:t>~ </a:t>
            </a:r>
            <a:r>
              <a:rPr lang="el-GR" sz="2200" dirty="0">
                <a:solidFill>
                  <a:srgbClr val="FF0000"/>
                </a:solidFill>
                <a:latin typeface="Georgia" panose="02040502050405020303" pitchFamily="18" charset="0"/>
              </a:rPr>
              <a:t>Δ</a:t>
            </a:r>
            <a:r>
              <a:rPr lang="en-US" sz="2200" dirty="0">
                <a:solidFill>
                  <a:srgbClr val="FF0000"/>
                </a:solidFill>
              </a:rPr>
              <a:t>85</a:t>
            </a:r>
          </a:p>
        </p:txBody>
      </p:sp>
    </p:spTree>
    <p:extLst>
      <p:ext uri="{BB962C8B-B14F-4D97-AF65-F5344CB8AC3E}">
        <p14:creationId xmlns:p14="http://schemas.microsoft.com/office/powerpoint/2010/main" val="1500762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71990" y="314908"/>
            <a:ext cx="8625074" cy="1271058"/>
          </a:xfrm>
        </p:spPr>
        <p:txBody>
          <a:bodyPr/>
          <a:lstStyle/>
          <a:p>
            <a:pPr>
              <a:spcBef>
                <a:spcPct val="50000"/>
              </a:spcBef>
              <a:defRPr/>
            </a:pPr>
            <a:r>
              <a:rPr lang="pt-BR" b="0" dirty="0">
                <a:effectLst>
                  <a:outerShdw blurRad="38100" dist="38100" dir="2700000" algn="tl">
                    <a:srgbClr val="000000">
                      <a:alpha val="43137"/>
                    </a:srgbClr>
                  </a:outerShdw>
                </a:effectLst>
              </a:rPr>
              <a:t>Contextualization (pre-salt)</a:t>
            </a:r>
          </a:p>
        </p:txBody>
      </p:sp>
      <p:sp>
        <p:nvSpPr>
          <p:cNvPr id="5" name="TextBox 4"/>
          <p:cNvSpPr txBox="1"/>
          <p:nvPr/>
        </p:nvSpPr>
        <p:spPr>
          <a:xfrm>
            <a:off x="-30482" y="6983889"/>
            <a:ext cx="1188720" cy="830997"/>
          </a:xfrm>
          <a:prstGeom prst="rect">
            <a:avLst/>
          </a:prstGeom>
          <a:noFill/>
        </p:spPr>
        <p:txBody>
          <a:bodyPr wrap="square" rtlCol="0">
            <a:spAutoFit/>
          </a:bodyPr>
          <a:lstStyle/>
          <a:p>
            <a:pPr algn="ctr"/>
            <a:r>
              <a:rPr lang="en-US" sz="1600" b="1" dirty="0">
                <a:solidFill>
                  <a:schemeClr val="accent1">
                    <a:lumMod val="50000"/>
                  </a:schemeClr>
                </a:solidFill>
              </a:rPr>
              <a:t>29/03/2019</a:t>
            </a:r>
          </a:p>
          <a:p>
            <a:pPr algn="ctr"/>
            <a:r>
              <a:rPr lang="en-US" sz="1600" b="1" dirty="0">
                <a:solidFill>
                  <a:schemeClr val="accent1">
                    <a:lumMod val="50000"/>
                  </a:schemeClr>
                </a:solidFill>
              </a:rPr>
              <a:t>4/25  A.N.</a:t>
            </a:r>
          </a:p>
          <a:p>
            <a:pPr algn="ctr"/>
            <a:r>
              <a:rPr lang="en-US" sz="1600" b="1" dirty="0">
                <a:solidFill>
                  <a:schemeClr val="accent1">
                    <a:lumMod val="50000"/>
                  </a:schemeClr>
                </a:solidFill>
              </a:rPr>
              <a:t> </a:t>
            </a:r>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t="1235" b="3712"/>
          <a:stretch/>
        </p:blipFill>
        <p:spPr bwMode="auto">
          <a:xfrm>
            <a:off x="1325670" y="1754401"/>
            <a:ext cx="6390216" cy="48034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2" name="Rectangle 1"/>
          <p:cNvSpPr/>
          <p:nvPr/>
        </p:nvSpPr>
        <p:spPr>
          <a:xfrm>
            <a:off x="4232391" y="6557877"/>
            <a:ext cx="3637175" cy="246221"/>
          </a:xfrm>
          <a:prstGeom prst="rect">
            <a:avLst/>
          </a:prstGeom>
        </p:spPr>
        <p:txBody>
          <a:bodyPr wrap="square">
            <a:spAutoFit/>
          </a:bodyPr>
          <a:lstStyle/>
          <a:p>
            <a:r>
              <a:rPr lang="en-US" sz="1000" dirty="0">
                <a:solidFill>
                  <a:schemeClr val="bg1"/>
                </a:solidFill>
              </a:rPr>
              <a:t>Source: (Adapted from FRAGA et al., 2015; PINHEIRO et al., 2015).</a:t>
            </a:r>
          </a:p>
        </p:txBody>
      </p:sp>
      <p:sp>
        <p:nvSpPr>
          <p:cNvPr id="8" name="Content Placeholder 7"/>
          <p:cNvSpPr>
            <a:spLocks noGrp="1"/>
          </p:cNvSpPr>
          <p:nvPr>
            <p:ph idx="1"/>
          </p:nvPr>
        </p:nvSpPr>
        <p:spPr>
          <a:xfrm>
            <a:off x="7715886" y="1754400"/>
            <a:ext cx="2452052" cy="4803477"/>
          </a:xfrm>
        </p:spPr>
        <p:txBody>
          <a:bodyPr/>
          <a:lstStyle/>
          <a:p>
            <a:pPr algn="just"/>
            <a:r>
              <a:rPr lang="en-US" sz="2200" dirty="0"/>
              <a:t>7 km deep;</a:t>
            </a:r>
          </a:p>
          <a:p>
            <a:pPr marL="0" indent="0" algn="just">
              <a:buNone/>
            </a:pPr>
            <a:endParaRPr lang="en-US" sz="2200" dirty="0"/>
          </a:p>
          <a:p>
            <a:pPr algn="just"/>
            <a:r>
              <a:rPr lang="en-US" sz="2200" dirty="0"/>
              <a:t>Thick salt layer;</a:t>
            </a:r>
          </a:p>
          <a:p>
            <a:pPr algn="just"/>
            <a:endParaRPr lang="en-US" sz="2200" dirty="0"/>
          </a:p>
          <a:p>
            <a:pPr algn="just"/>
            <a:r>
              <a:rPr lang="en-US" sz="2200" b="1" u="sng" dirty="0"/>
              <a:t>Pre-salt Carbonates:</a:t>
            </a:r>
            <a:r>
              <a:rPr lang="en-US" sz="2200" dirty="0"/>
              <a:t> formation with silica nodes;</a:t>
            </a:r>
          </a:p>
          <a:p>
            <a:pPr algn="just"/>
            <a:endParaRPr lang="en-US" sz="2200" u="sng" dirty="0"/>
          </a:p>
          <a:p>
            <a:pPr algn="just"/>
            <a:r>
              <a:rPr lang="en-US" sz="2200" b="1" u="sng" dirty="0"/>
              <a:t>Slow</a:t>
            </a:r>
            <a:r>
              <a:rPr lang="en-US" sz="2200" dirty="0"/>
              <a:t> and </a:t>
            </a:r>
            <a:r>
              <a:rPr lang="en-US" sz="2200" b="1" u="sng" dirty="0"/>
              <a:t>expensive</a:t>
            </a:r>
            <a:r>
              <a:rPr lang="en-US" sz="2200" dirty="0"/>
              <a:t>.</a:t>
            </a:r>
          </a:p>
        </p:txBody>
      </p:sp>
      <p:cxnSp>
        <p:nvCxnSpPr>
          <p:cNvPr id="9" name="Straight Arrow Connector 8"/>
          <p:cNvCxnSpPr/>
          <p:nvPr/>
        </p:nvCxnSpPr>
        <p:spPr>
          <a:xfrm flipV="1">
            <a:off x="4884821" y="4427621"/>
            <a:ext cx="3164305" cy="1239919"/>
          </a:xfrm>
          <a:prstGeom prst="straightConnector1">
            <a:avLst/>
          </a:prstGeom>
          <a:ln w="635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5394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71990" y="314908"/>
            <a:ext cx="8625074" cy="1271058"/>
          </a:xfrm>
        </p:spPr>
        <p:txBody>
          <a:bodyPr/>
          <a:lstStyle/>
          <a:p>
            <a:pPr>
              <a:spcBef>
                <a:spcPct val="50000"/>
              </a:spcBef>
              <a:defRPr/>
            </a:pPr>
            <a:r>
              <a:rPr lang="pt-BR" b="0" dirty="0">
                <a:effectLst>
                  <a:outerShdw blurRad="38100" dist="38100" dir="2700000" algn="tl">
                    <a:srgbClr val="000000">
                      <a:alpha val="43137"/>
                    </a:srgbClr>
                  </a:outerShdw>
                </a:effectLst>
              </a:rPr>
              <a:t>Contextualization (pre-salt)</a:t>
            </a:r>
          </a:p>
        </p:txBody>
      </p:sp>
      <p:sp>
        <p:nvSpPr>
          <p:cNvPr id="5" name="TextBox 4"/>
          <p:cNvSpPr txBox="1"/>
          <p:nvPr/>
        </p:nvSpPr>
        <p:spPr>
          <a:xfrm>
            <a:off x="-30482" y="6983889"/>
            <a:ext cx="1188720" cy="830997"/>
          </a:xfrm>
          <a:prstGeom prst="rect">
            <a:avLst/>
          </a:prstGeom>
          <a:noFill/>
        </p:spPr>
        <p:txBody>
          <a:bodyPr wrap="square" rtlCol="0">
            <a:spAutoFit/>
          </a:bodyPr>
          <a:lstStyle/>
          <a:p>
            <a:pPr algn="ctr"/>
            <a:r>
              <a:rPr lang="en-US" sz="1600" b="1" dirty="0">
                <a:solidFill>
                  <a:schemeClr val="accent1">
                    <a:lumMod val="50000"/>
                  </a:schemeClr>
                </a:solidFill>
              </a:rPr>
              <a:t>29/03/2019</a:t>
            </a:r>
          </a:p>
          <a:p>
            <a:pPr algn="ctr"/>
            <a:r>
              <a:rPr lang="en-US" sz="1600" b="1" dirty="0">
                <a:solidFill>
                  <a:schemeClr val="accent1">
                    <a:lumMod val="50000"/>
                  </a:schemeClr>
                </a:solidFill>
              </a:rPr>
              <a:t>5/25  A.N.</a:t>
            </a:r>
          </a:p>
          <a:p>
            <a:pPr algn="ctr"/>
            <a:r>
              <a:rPr lang="en-US" sz="1600" b="1" dirty="0">
                <a:solidFill>
                  <a:schemeClr val="accent1">
                    <a:lumMod val="50000"/>
                  </a:schemeClr>
                </a:solidFill>
              </a:rPr>
              <a:t> </a:t>
            </a:r>
          </a:p>
        </p:txBody>
      </p:sp>
      <p:sp>
        <p:nvSpPr>
          <p:cNvPr id="2" name="Rectangle 1"/>
          <p:cNvSpPr/>
          <p:nvPr/>
        </p:nvSpPr>
        <p:spPr>
          <a:xfrm>
            <a:off x="4875910" y="7399387"/>
            <a:ext cx="2389527" cy="246221"/>
          </a:xfrm>
          <a:prstGeom prst="rect">
            <a:avLst/>
          </a:prstGeom>
        </p:spPr>
        <p:txBody>
          <a:bodyPr wrap="square">
            <a:spAutoFit/>
          </a:bodyPr>
          <a:lstStyle/>
          <a:p>
            <a:r>
              <a:rPr lang="en-US" sz="1000" dirty="0">
                <a:solidFill>
                  <a:schemeClr val="bg1"/>
                </a:solidFill>
              </a:rPr>
              <a:t>Source: (Adapted from KONING, 2015).</a:t>
            </a:r>
          </a:p>
        </p:txBody>
      </p:sp>
      <p:pic>
        <p:nvPicPr>
          <p:cNvPr id="8" name="Picture 7" descr="Description: C:\Users\davidkutas\Desktop\map.png"/>
          <p:cNvPicPr/>
          <p:nvPr/>
        </p:nvPicPr>
        <p:blipFill>
          <a:blip r:embed="rId2">
            <a:extLst>
              <a:ext uri="{28A0092B-C50C-407E-A947-70E740481C1C}">
                <a14:useLocalDpi xmlns:a14="http://schemas.microsoft.com/office/drawing/2010/main" val="0"/>
              </a:ext>
            </a:extLst>
          </a:blip>
          <a:srcRect/>
          <a:stretch>
            <a:fillRect/>
          </a:stretch>
        </p:blipFill>
        <p:spPr bwMode="auto">
          <a:xfrm>
            <a:off x="1384457" y="1851069"/>
            <a:ext cx="5630371" cy="5590353"/>
          </a:xfrm>
          <a:prstGeom prst="rect">
            <a:avLst/>
          </a:prstGeom>
          <a:noFill/>
          <a:ln w="19050" cmpd="sng">
            <a:solidFill>
              <a:srgbClr val="000000"/>
            </a:solidFill>
            <a:miter lim="800000"/>
            <a:headEnd/>
            <a:tailEnd/>
          </a:ln>
          <a:effectLst/>
        </p:spPr>
      </p:pic>
      <p:sp>
        <p:nvSpPr>
          <p:cNvPr id="9" name="Content Placeholder 7"/>
          <p:cNvSpPr>
            <a:spLocks noGrp="1"/>
          </p:cNvSpPr>
          <p:nvPr>
            <p:ph idx="1"/>
          </p:nvPr>
        </p:nvSpPr>
        <p:spPr>
          <a:xfrm>
            <a:off x="7014828" y="1851068"/>
            <a:ext cx="3098241" cy="5590353"/>
          </a:xfrm>
        </p:spPr>
        <p:txBody>
          <a:bodyPr/>
          <a:lstStyle/>
          <a:p>
            <a:pPr algn="just"/>
            <a:r>
              <a:rPr lang="en-US" sz="2200" dirty="0"/>
              <a:t>South Atlantic Ocean coasts;</a:t>
            </a:r>
          </a:p>
          <a:p>
            <a:pPr marL="0" indent="0" algn="just">
              <a:buNone/>
            </a:pPr>
            <a:endParaRPr lang="en-US" sz="2200" dirty="0"/>
          </a:p>
          <a:p>
            <a:pPr algn="just"/>
            <a:r>
              <a:rPr lang="en-US" sz="2200" b="1" u="sng" dirty="0"/>
              <a:t>Similarity</a:t>
            </a:r>
            <a:r>
              <a:rPr lang="en-US" sz="2200" dirty="0"/>
              <a:t>: pre-salt of </a:t>
            </a:r>
            <a:r>
              <a:rPr lang="en-US" sz="2200" b="1" u="sng" dirty="0"/>
              <a:t>Angola</a:t>
            </a:r>
            <a:r>
              <a:rPr lang="en-US" sz="2200" dirty="0"/>
              <a:t> and </a:t>
            </a:r>
            <a:r>
              <a:rPr lang="en-US" sz="2200" b="1" u="sng" dirty="0"/>
              <a:t>Brazil</a:t>
            </a:r>
            <a:r>
              <a:rPr lang="en-US" sz="2200" dirty="0"/>
              <a:t>.</a:t>
            </a:r>
          </a:p>
          <a:p>
            <a:pPr algn="just"/>
            <a:endParaRPr lang="en-US" sz="2200" dirty="0"/>
          </a:p>
        </p:txBody>
      </p:sp>
      <p:sp>
        <p:nvSpPr>
          <p:cNvPr id="3" name="Oval 2"/>
          <p:cNvSpPr/>
          <p:nvPr/>
        </p:nvSpPr>
        <p:spPr>
          <a:xfrm>
            <a:off x="5618747" y="4824663"/>
            <a:ext cx="770021" cy="673769"/>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2993022" y="4908884"/>
            <a:ext cx="770021" cy="673769"/>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5368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71990" y="299668"/>
            <a:ext cx="8625074" cy="1271058"/>
          </a:xfrm>
        </p:spPr>
        <p:txBody>
          <a:bodyPr/>
          <a:lstStyle/>
          <a:p>
            <a:pPr>
              <a:spcBef>
                <a:spcPct val="50000"/>
              </a:spcBef>
              <a:defRPr/>
            </a:pPr>
            <a:r>
              <a:rPr lang="pt-BR" b="0" dirty="0">
                <a:effectLst>
                  <a:outerShdw blurRad="38100" dist="38100" dir="2700000" algn="tl">
                    <a:srgbClr val="000000">
                      <a:alpha val="43137"/>
                    </a:srgbClr>
                  </a:outerShdw>
                </a:effectLst>
              </a:rPr>
              <a:t>Pre-salt operational issues</a:t>
            </a:r>
          </a:p>
        </p:txBody>
      </p:sp>
      <p:sp>
        <p:nvSpPr>
          <p:cNvPr id="5" name="TextBox 4"/>
          <p:cNvSpPr txBox="1"/>
          <p:nvPr/>
        </p:nvSpPr>
        <p:spPr>
          <a:xfrm>
            <a:off x="-30482" y="6983889"/>
            <a:ext cx="1188720" cy="830997"/>
          </a:xfrm>
          <a:prstGeom prst="rect">
            <a:avLst/>
          </a:prstGeom>
          <a:noFill/>
        </p:spPr>
        <p:txBody>
          <a:bodyPr wrap="square" rtlCol="0">
            <a:spAutoFit/>
          </a:bodyPr>
          <a:lstStyle/>
          <a:p>
            <a:pPr algn="ctr"/>
            <a:r>
              <a:rPr lang="en-US" sz="1600" b="1" dirty="0">
                <a:solidFill>
                  <a:schemeClr val="accent1">
                    <a:lumMod val="50000"/>
                  </a:schemeClr>
                </a:solidFill>
              </a:rPr>
              <a:t>29/03/2019</a:t>
            </a:r>
          </a:p>
          <a:p>
            <a:pPr algn="ctr"/>
            <a:r>
              <a:rPr lang="en-US" sz="1600" b="1" dirty="0">
                <a:solidFill>
                  <a:schemeClr val="accent1">
                    <a:lumMod val="50000"/>
                  </a:schemeClr>
                </a:solidFill>
              </a:rPr>
              <a:t>6/25  A.N.</a:t>
            </a:r>
          </a:p>
          <a:p>
            <a:pPr algn="ctr"/>
            <a:r>
              <a:rPr lang="en-US" sz="1600" b="1" dirty="0">
                <a:solidFill>
                  <a:schemeClr val="accent1">
                    <a:lumMod val="50000"/>
                  </a:schemeClr>
                </a:solidFill>
              </a:rPr>
              <a:t> </a:t>
            </a:r>
          </a:p>
        </p:txBody>
      </p:sp>
      <p:pic>
        <p:nvPicPr>
          <p:cNvPr id="12" name="Picture 11"/>
          <p:cNvPicPr>
            <a:picLocks noChangeAspect="1"/>
          </p:cNvPicPr>
          <p:nvPr/>
        </p:nvPicPr>
        <p:blipFill rotWithShape="1">
          <a:blip r:embed="rId2"/>
          <a:srcRect b="16706"/>
          <a:stretch/>
        </p:blipFill>
        <p:spPr>
          <a:xfrm>
            <a:off x="1564536" y="1756377"/>
            <a:ext cx="8344823" cy="1853097"/>
          </a:xfrm>
          <a:prstGeom prst="rect">
            <a:avLst/>
          </a:prstGeom>
        </p:spPr>
      </p:pic>
      <p:sp>
        <p:nvSpPr>
          <p:cNvPr id="14" name="Rectangle 13"/>
          <p:cNvSpPr/>
          <p:nvPr/>
        </p:nvSpPr>
        <p:spPr>
          <a:xfrm>
            <a:off x="1564536" y="4297483"/>
            <a:ext cx="8344823" cy="2015936"/>
          </a:xfrm>
          <a:prstGeom prst="rect">
            <a:avLst/>
          </a:prstGeom>
        </p:spPr>
        <p:txBody>
          <a:bodyPr wrap="square">
            <a:spAutoFit/>
          </a:bodyPr>
          <a:lstStyle/>
          <a:p>
            <a:pPr algn="just"/>
            <a:r>
              <a:rPr lang="en-US" sz="2100" dirty="0">
                <a:solidFill>
                  <a:schemeClr val="bg1"/>
                </a:solidFill>
                <a:latin typeface="+mj-lt"/>
              </a:rPr>
              <a:t>Drilling efficiency average of 28,5 [m/ day]: </a:t>
            </a:r>
          </a:p>
          <a:p>
            <a:pPr algn="just"/>
            <a:r>
              <a:rPr lang="en-US" sz="1000" dirty="0">
                <a:solidFill>
                  <a:schemeClr val="bg1"/>
                </a:solidFill>
              </a:rPr>
              <a:t>(NASCIMENTO, 2016).</a:t>
            </a:r>
          </a:p>
          <a:p>
            <a:pPr algn="just"/>
            <a:r>
              <a:rPr lang="en-US" sz="2100" dirty="0">
                <a:solidFill>
                  <a:schemeClr val="bg1"/>
                </a:solidFill>
                <a:latin typeface="+mj-lt"/>
              </a:rPr>
              <a:t> </a:t>
            </a:r>
          </a:p>
          <a:p>
            <a:pPr algn="just"/>
            <a:r>
              <a:rPr lang="en-US" sz="2100" dirty="0">
                <a:solidFill>
                  <a:schemeClr val="bg1"/>
                </a:solidFill>
                <a:latin typeface="+mj-lt"/>
              </a:rPr>
              <a:t> Pre-salt drilling operational costs:</a:t>
            </a:r>
          </a:p>
          <a:p>
            <a:pPr algn="just"/>
            <a:r>
              <a:rPr lang="en-US" sz="2100" dirty="0">
                <a:solidFill>
                  <a:schemeClr val="bg1"/>
                </a:solidFill>
                <a:latin typeface="+mj-lt"/>
              </a:rPr>
              <a:t> - ranging from 641.985,00 to 1.374.755,00 [USD/ day].</a:t>
            </a:r>
            <a:endParaRPr lang="en-US" sz="1000" dirty="0">
              <a:solidFill>
                <a:schemeClr val="bg1"/>
              </a:solidFill>
            </a:endParaRPr>
          </a:p>
          <a:p>
            <a:pPr algn="just"/>
            <a:r>
              <a:rPr lang="en-US" sz="2100" dirty="0">
                <a:solidFill>
                  <a:schemeClr val="bg1"/>
                </a:solidFill>
                <a:latin typeface="+mj-lt"/>
              </a:rPr>
              <a:t> - ranging from 22.525,00 to 48.237,00 [USD/ m]. </a:t>
            </a:r>
          </a:p>
          <a:p>
            <a:pPr algn="just"/>
            <a:r>
              <a:rPr lang="en-US" sz="1000" dirty="0">
                <a:solidFill>
                  <a:schemeClr val="bg1"/>
                </a:solidFill>
              </a:rPr>
              <a:t>      (NASCIMENTO, 2016).</a:t>
            </a:r>
            <a:endParaRPr lang="pt-BR" sz="1000" dirty="0">
              <a:solidFill>
                <a:schemeClr val="bg1"/>
              </a:solidFill>
            </a:endParaRPr>
          </a:p>
        </p:txBody>
      </p:sp>
      <p:sp>
        <p:nvSpPr>
          <p:cNvPr id="8" name="Rectangle 7"/>
          <p:cNvSpPr/>
          <p:nvPr/>
        </p:nvSpPr>
        <p:spPr>
          <a:xfrm>
            <a:off x="8144624" y="3632975"/>
            <a:ext cx="1798726" cy="246221"/>
          </a:xfrm>
          <a:prstGeom prst="rect">
            <a:avLst/>
          </a:prstGeom>
        </p:spPr>
        <p:txBody>
          <a:bodyPr wrap="square">
            <a:spAutoFit/>
          </a:bodyPr>
          <a:lstStyle/>
          <a:p>
            <a:r>
              <a:rPr lang="en-US" sz="1000" dirty="0">
                <a:solidFill>
                  <a:schemeClr val="bg1"/>
                </a:solidFill>
              </a:rPr>
              <a:t>Source: (HABAIEB et al., 2013).</a:t>
            </a:r>
          </a:p>
        </p:txBody>
      </p:sp>
    </p:spTree>
    <p:extLst>
      <p:ext uri="{BB962C8B-B14F-4D97-AF65-F5344CB8AC3E}">
        <p14:creationId xmlns:p14="http://schemas.microsoft.com/office/powerpoint/2010/main" val="734329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71990" y="314908"/>
            <a:ext cx="8625074" cy="1271058"/>
          </a:xfrm>
        </p:spPr>
        <p:txBody>
          <a:bodyPr/>
          <a:lstStyle/>
          <a:p>
            <a:pPr>
              <a:spcBef>
                <a:spcPct val="50000"/>
              </a:spcBef>
              <a:defRPr/>
            </a:pPr>
            <a:r>
              <a:rPr lang="pt-BR" b="0" dirty="0">
                <a:effectLst>
                  <a:outerShdw blurRad="38100" dist="38100" dir="2700000" algn="tl">
                    <a:srgbClr val="000000">
                      <a:alpha val="43137"/>
                    </a:srgbClr>
                  </a:outerShdw>
                </a:effectLst>
              </a:rPr>
              <a:t>Pre-salt operational issues</a:t>
            </a:r>
          </a:p>
        </p:txBody>
      </p:sp>
      <p:sp>
        <p:nvSpPr>
          <p:cNvPr id="5" name="TextBox 4"/>
          <p:cNvSpPr txBox="1"/>
          <p:nvPr/>
        </p:nvSpPr>
        <p:spPr>
          <a:xfrm>
            <a:off x="-30482" y="6983889"/>
            <a:ext cx="1188720" cy="830997"/>
          </a:xfrm>
          <a:prstGeom prst="rect">
            <a:avLst/>
          </a:prstGeom>
          <a:noFill/>
        </p:spPr>
        <p:txBody>
          <a:bodyPr wrap="square" rtlCol="0">
            <a:spAutoFit/>
          </a:bodyPr>
          <a:lstStyle/>
          <a:p>
            <a:pPr algn="ctr"/>
            <a:r>
              <a:rPr lang="en-US" sz="1600" b="1" dirty="0">
                <a:solidFill>
                  <a:schemeClr val="accent1">
                    <a:lumMod val="50000"/>
                  </a:schemeClr>
                </a:solidFill>
              </a:rPr>
              <a:t>29/03/2019</a:t>
            </a:r>
          </a:p>
          <a:p>
            <a:pPr algn="ctr"/>
            <a:r>
              <a:rPr lang="en-US" sz="1600" b="1" dirty="0">
                <a:solidFill>
                  <a:schemeClr val="accent1">
                    <a:lumMod val="50000"/>
                  </a:schemeClr>
                </a:solidFill>
              </a:rPr>
              <a:t>7/25  A.N.</a:t>
            </a:r>
          </a:p>
          <a:p>
            <a:pPr algn="ctr"/>
            <a:r>
              <a:rPr lang="en-US" sz="1600" b="1" dirty="0">
                <a:solidFill>
                  <a:schemeClr val="accent1">
                    <a:lumMod val="50000"/>
                  </a:schemeClr>
                </a:solidFill>
              </a:rPr>
              <a:t> </a:t>
            </a:r>
          </a:p>
        </p:txBody>
      </p:sp>
      <p:pic>
        <p:nvPicPr>
          <p:cNvPr id="13" name="Picture 12"/>
          <p:cNvPicPr>
            <a:picLocks noChangeAspect="1"/>
          </p:cNvPicPr>
          <p:nvPr/>
        </p:nvPicPr>
        <p:blipFill>
          <a:blip r:embed="rId2"/>
          <a:stretch>
            <a:fillRect/>
          </a:stretch>
        </p:blipFill>
        <p:spPr>
          <a:xfrm>
            <a:off x="1568380" y="1756933"/>
            <a:ext cx="8228684" cy="4844493"/>
          </a:xfrm>
          <a:prstGeom prst="rect">
            <a:avLst/>
          </a:prstGeom>
        </p:spPr>
      </p:pic>
      <p:sp>
        <p:nvSpPr>
          <p:cNvPr id="9" name="Rectangle 8"/>
          <p:cNvSpPr/>
          <p:nvPr/>
        </p:nvSpPr>
        <p:spPr>
          <a:xfrm>
            <a:off x="8142716" y="6630945"/>
            <a:ext cx="1798726" cy="246221"/>
          </a:xfrm>
          <a:prstGeom prst="rect">
            <a:avLst/>
          </a:prstGeom>
        </p:spPr>
        <p:txBody>
          <a:bodyPr wrap="square">
            <a:spAutoFit/>
          </a:bodyPr>
          <a:lstStyle/>
          <a:p>
            <a:r>
              <a:rPr lang="en-US" sz="1000" dirty="0">
                <a:solidFill>
                  <a:schemeClr val="bg1"/>
                </a:solidFill>
              </a:rPr>
              <a:t>Source: (NASCIMENTO, 2016).</a:t>
            </a:r>
          </a:p>
        </p:txBody>
      </p:sp>
    </p:spTree>
    <p:extLst>
      <p:ext uri="{BB962C8B-B14F-4D97-AF65-F5344CB8AC3E}">
        <p14:creationId xmlns:p14="http://schemas.microsoft.com/office/powerpoint/2010/main" val="235201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58238" y="299668"/>
            <a:ext cx="9009700" cy="1271058"/>
          </a:xfrm>
        </p:spPr>
        <p:txBody>
          <a:bodyPr/>
          <a:lstStyle/>
          <a:p>
            <a:pPr>
              <a:spcBef>
                <a:spcPct val="50000"/>
              </a:spcBef>
              <a:defRPr/>
            </a:pPr>
            <a:r>
              <a:rPr lang="pt-BR" b="0" dirty="0" err="1">
                <a:effectLst>
                  <a:outerShdw blurRad="38100" dist="38100" dir="2700000" algn="tl">
                    <a:srgbClr val="000000">
                      <a:alpha val="43137"/>
                    </a:srgbClr>
                  </a:outerShdw>
                </a:effectLst>
              </a:rPr>
              <a:t>Pre-salt</a:t>
            </a:r>
            <a:r>
              <a:rPr lang="pt-BR" b="0" dirty="0">
                <a:effectLst>
                  <a:outerShdw blurRad="38100" dist="38100" dir="2700000" algn="tl">
                    <a:srgbClr val="000000">
                      <a:alpha val="43137"/>
                    </a:srgbClr>
                  </a:outerShdw>
                </a:effectLst>
              </a:rPr>
              <a:t> </a:t>
            </a:r>
            <a:r>
              <a:rPr lang="pt-BR" b="0" dirty="0" err="1">
                <a:effectLst>
                  <a:outerShdw blurRad="38100" dist="38100" dir="2700000" algn="tl">
                    <a:srgbClr val="000000">
                      <a:alpha val="43137"/>
                    </a:srgbClr>
                  </a:outerShdw>
                </a:effectLst>
              </a:rPr>
              <a:t>operational</a:t>
            </a:r>
            <a:r>
              <a:rPr lang="pt-BR" b="0" dirty="0">
                <a:effectLst>
                  <a:outerShdw blurRad="38100" dist="38100" dir="2700000" algn="tl">
                    <a:srgbClr val="000000">
                      <a:alpha val="43137"/>
                    </a:srgbClr>
                  </a:outerShdw>
                </a:effectLst>
              </a:rPr>
              <a:t> </a:t>
            </a:r>
            <a:r>
              <a:rPr lang="pt-BR" b="0" dirty="0" err="1">
                <a:effectLst>
                  <a:outerShdw blurRad="38100" dist="38100" dir="2700000" algn="tl">
                    <a:srgbClr val="000000">
                      <a:alpha val="43137"/>
                    </a:srgbClr>
                  </a:outerShdw>
                </a:effectLst>
              </a:rPr>
              <a:t>issues</a:t>
            </a:r>
            <a:r>
              <a:rPr lang="pt-BR" b="0" dirty="0">
                <a:effectLst>
                  <a:outerShdw blurRad="38100" dist="38100" dir="2700000" algn="tl">
                    <a:srgbClr val="000000">
                      <a:alpha val="43137"/>
                    </a:srgbClr>
                  </a:outerShdw>
                </a:effectLst>
              </a:rPr>
              <a:t> </a:t>
            </a:r>
          </a:p>
        </p:txBody>
      </p:sp>
      <p:sp>
        <p:nvSpPr>
          <p:cNvPr id="5" name="TextBox 4"/>
          <p:cNvSpPr txBox="1"/>
          <p:nvPr/>
        </p:nvSpPr>
        <p:spPr>
          <a:xfrm>
            <a:off x="-30482" y="6983889"/>
            <a:ext cx="1188720" cy="830997"/>
          </a:xfrm>
          <a:prstGeom prst="rect">
            <a:avLst/>
          </a:prstGeom>
          <a:noFill/>
        </p:spPr>
        <p:txBody>
          <a:bodyPr wrap="square" rtlCol="0">
            <a:spAutoFit/>
          </a:bodyPr>
          <a:lstStyle/>
          <a:p>
            <a:pPr algn="ctr"/>
            <a:r>
              <a:rPr lang="en-US" sz="1600" b="1" dirty="0">
                <a:solidFill>
                  <a:schemeClr val="accent1">
                    <a:lumMod val="50000"/>
                  </a:schemeClr>
                </a:solidFill>
              </a:rPr>
              <a:t>29/03/2019</a:t>
            </a:r>
          </a:p>
          <a:p>
            <a:pPr algn="ctr"/>
            <a:r>
              <a:rPr lang="en-US" sz="1600" b="1" dirty="0">
                <a:solidFill>
                  <a:schemeClr val="accent1">
                    <a:lumMod val="50000"/>
                  </a:schemeClr>
                </a:solidFill>
              </a:rPr>
              <a:t>8/25  A.N.</a:t>
            </a:r>
          </a:p>
          <a:p>
            <a:pPr algn="ctr"/>
            <a:r>
              <a:rPr lang="en-US" sz="1600" b="1" dirty="0">
                <a:solidFill>
                  <a:schemeClr val="accent1">
                    <a:lumMod val="50000"/>
                  </a:schemeClr>
                </a:solidFill>
              </a:rPr>
              <a:t> </a:t>
            </a:r>
          </a:p>
        </p:txBody>
      </p:sp>
      <p:sp>
        <p:nvSpPr>
          <p:cNvPr id="9" name="Content Placeholder 7"/>
          <p:cNvSpPr>
            <a:spLocks noGrp="1"/>
          </p:cNvSpPr>
          <p:nvPr>
            <p:ph idx="1"/>
          </p:nvPr>
        </p:nvSpPr>
        <p:spPr>
          <a:xfrm>
            <a:off x="1331485" y="1646106"/>
            <a:ext cx="8625074" cy="1369810"/>
          </a:xfrm>
        </p:spPr>
        <p:txBody>
          <a:bodyPr/>
          <a:lstStyle/>
          <a:p>
            <a:pPr algn="just"/>
            <a:endParaRPr lang="en-US" sz="2100" dirty="0"/>
          </a:p>
          <a:p>
            <a:pPr algn="just"/>
            <a:r>
              <a:rPr lang="en-US" sz="2100" dirty="0"/>
              <a:t>39 run with 8 pre-salt drilled wells (Brazil and Angola).</a:t>
            </a:r>
          </a:p>
          <a:p>
            <a:pPr algn="just"/>
            <a:endParaRPr lang="en-US" sz="2100" dirty="0"/>
          </a:p>
          <a:p>
            <a:pPr algn="just"/>
            <a:endParaRPr lang="en-US" sz="2100" dirty="0"/>
          </a:p>
          <a:p>
            <a:pPr algn="just"/>
            <a:endParaRPr lang="en-US" sz="2400" dirty="0"/>
          </a:p>
          <a:p>
            <a:pPr algn="just"/>
            <a:endParaRPr lang="pt-BR" sz="2400" dirty="0"/>
          </a:p>
          <a:p>
            <a:pPr algn="just"/>
            <a:endParaRPr lang="pt-BR" sz="2100" dirty="0"/>
          </a:p>
          <a:p>
            <a:pPr marL="0" indent="0" algn="just">
              <a:buNone/>
            </a:pPr>
            <a:endParaRPr lang="en-US" sz="2200" dirty="0"/>
          </a:p>
          <a:p>
            <a:pPr marL="0" indent="0" algn="just">
              <a:buNone/>
            </a:pPr>
            <a:endParaRPr lang="en-US" sz="2200" dirty="0"/>
          </a:p>
        </p:txBody>
      </p:sp>
      <p:pic>
        <p:nvPicPr>
          <p:cNvPr id="3" name="Picture 2"/>
          <p:cNvPicPr>
            <a:picLocks noChangeAspect="1"/>
          </p:cNvPicPr>
          <p:nvPr/>
        </p:nvPicPr>
        <p:blipFill>
          <a:blip r:embed="rId2"/>
          <a:stretch>
            <a:fillRect/>
          </a:stretch>
        </p:blipFill>
        <p:spPr>
          <a:xfrm>
            <a:off x="1331485" y="2775285"/>
            <a:ext cx="8589928" cy="4385068"/>
          </a:xfrm>
          <a:prstGeom prst="rect">
            <a:avLst/>
          </a:prstGeom>
        </p:spPr>
      </p:pic>
      <p:sp>
        <p:nvSpPr>
          <p:cNvPr id="8" name="Rectangle 7"/>
          <p:cNvSpPr/>
          <p:nvPr/>
        </p:nvSpPr>
        <p:spPr>
          <a:xfrm>
            <a:off x="8295934" y="7153166"/>
            <a:ext cx="1798726" cy="246221"/>
          </a:xfrm>
          <a:prstGeom prst="rect">
            <a:avLst/>
          </a:prstGeom>
        </p:spPr>
        <p:txBody>
          <a:bodyPr wrap="square">
            <a:spAutoFit/>
          </a:bodyPr>
          <a:lstStyle/>
          <a:p>
            <a:r>
              <a:rPr lang="en-US" sz="1000" dirty="0">
                <a:solidFill>
                  <a:schemeClr val="bg1"/>
                </a:solidFill>
              </a:rPr>
              <a:t>Source: (NASCIMENTO, 2016).</a:t>
            </a:r>
          </a:p>
        </p:txBody>
      </p:sp>
    </p:spTree>
    <p:extLst>
      <p:ext uri="{BB962C8B-B14F-4D97-AF65-F5344CB8AC3E}">
        <p14:creationId xmlns:p14="http://schemas.microsoft.com/office/powerpoint/2010/main" val="3237641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58238" y="299668"/>
            <a:ext cx="9009700" cy="1271058"/>
          </a:xfrm>
        </p:spPr>
        <p:txBody>
          <a:bodyPr/>
          <a:lstStyle/>
          <a:p>
            <a:pPr>
              <a:spcBef>
                <a:spcPct val="50000"/>
              </a:spcBef>
              <a:defRPr/>
            </a:pPr>
            <a:r>
              <a:rPr lang="pt-BR" b="0" dirty="0" err="1">
                <a:effectLst>
                  <a:outerShdw blurRad="38100" dist="38100" dir="2700000" algn="tl">
                    <a:srgbClr val="000000">
                      <a:alpha val="43137"/>
                    </a:srgbClr>
                  </a:outerShdw>
                </a:effectLst>
              </a:rPr>
              <a:t>Pre-salt</a:t>
            </a:r>
            <a:r>
              <a:rPr lang="pt-BR" b="0" dirty="0">
                <a:effectLst>
                  <a:outerShdw blurRad="38100" dist="38100" dir="2700000" algn="tl">
                    <a:srgbClr val="000000">
                      <a:alpha val="43137"/>
                    </a:srgbClr>
                  </a:outerShdw>
                </a:effectLst>
              </a:rPr>
              <a:t> </a:t>
            </a:r>
            <a:r>
              <a:rPr lang="pt-BR" b="0" dirty="0" err="1">
                <a:effectLst>
                  <a:outerShdw blurRad="38100" dist="38100" dir="2700000" algn="tl">
                    <a:srgbClr val="000000">
                      <a:alpha val="43137"/>
                    </a:srgbClr>
                  </a:outerShdw>
                </a:effectLst>
              </a:rPr>
              <a:t>operational</a:t>
            </a:r>
            <a:r>
              <a:rPr lang="pt-BR" b="0" dirty="0">
                <a:effectLst>
                  <a:outerShdw blurRad="38100" dist="38100" dir="2700000" algn="tl">
                    <a:srgbClr val="000000">
                      <a:alpha val="43137"/>
                    </a:srgbClr>
                  </a:outerShdw>
                </a:effectLst>
              </a:rPr>
              <a:t> </a:t>
            </a:r>
            <a:r>
              <a:rPr lang="pt-BR" b="0" dirty="0" err="1">
                <a:effectLst>
                  <a:outerShdw blurRad="38100" dist="38100" dir="2700000" algn="tl">
                    <a:srgbClr val="000000">
                      <a:alpha val="43137"/>
                    </a:srgbClr>
                  </a:outerShdw>
                </a:effectLst>
              </a:rPr>
              <a:t>issues</a:t>
            </a:r>
            <a:r>
              <a:rPr lang="pt-BR" b="0" dirty="0">
                <a:effectLst>
                  <a:outerShdw blurRad="38100" dist="38100" dir="2700000" algn="tl">
                    <a:srgbClr val="000000">
                      <a:alpha val="43137"/>
                    </a:srgbClr>
                  </a:outerShdw>
                </a:effectLst>
              </a:rPr>
              <a:t> </a:t>
            </a:r>
          </a:p>
        </p:txBody>
      </p:sp>
      <p:sp>
        <p:nvSpPr>
          <p:cNvPr id="5" name="TextBox 4"/>
          <p:cNvSpPr txBox="1"/>
          <p:nvPr/>
        </p:nvSpPr>
        <p:spPr>
          <a:xfrm>
            <a:off x="-30482" y="6983889"/>
            <a:ext cx="1188720" cy="830997"/>
          </a:xfrm>
          <a:prstGeom prst="rect">
            <a:avLst/>
          </a:prstGeom>
          <a:noFill/>
        </p:spPr>
        <p:txBody>
          <a:bodyPr wrap="square" rtlCol="0">
            <a:spAutoFit/>
          </a:bodyPr>
          <a:lstStyle/>
          <a:p>
            <a:pPr algn="ctr"/>
            <a:r>
              <a:rPr lang="en-US" sz="1600" b="1" dirty="0">
                <a:solidFill>
                  <a:schemeClr val="accent1">
                    <a:lumMod val="50000"/>
                  </a:schemeClr>
                </a:solidFill>
              </a:rPr>
              <a:t>29/03/2019</a:t>
            </a:r>
          </a:p>
          <a:p>
            <a:pPr algn="ctr"/>
            <a:r>
              <a:rPr lang="en-US" sz="1600" b="1" dirty="0">
                <a:solidFill>
                  <a:schemeClr val="accent1">
                    <a:lumMod val="50000"/>
                  </a:schemeClr>
                </a:solidFill>
              </a:rPr>
              <a:t>9/25  A.N.</a:t>
            </a:r>
          </a:p>
          <a:p>
            <a:pPr algn="ctr"/>
            <a:r>
              <a:rPr lang="en-US" sz="1600" b="1" dirty="0">
                <a:solidFill>
                  <a:schemeClr val="accent1">
                    <a:lumMod val="50000"/>
                  </a:schemeClr>
                </a:solidFill>
              </a:rPr>
              <a:t> </a:t>
            </a:r>
          </a:p>
        </p:txBody>
      </p:sp>
      <p:sp>
        <p:nvSpPr>
          <p:cNvPr id="9" name="Content Placeholder 7"/>
          <p:cNvSpPr>
            <a:spLocks noGrp="1"/>
          </p:cNvSpPr>
          <p:nvPr>
            <p:ph idx="1"/>
          </p:nvPr>
        </p:nvSpPr>
        <p:spPr>
          <a:xfrm>
            <a:off x="1331485" y="1646106"/>
            <a:ext cx="8625074" cy="1369810"/>
          </a:xfrm>
        </p:spPr>
        <p:txBody>
          <a:bodyPr/>
          <a:lstStyle/>
          <a:p>
            <a:pPr algn="just"/>
            <a:endParaRPr lang="en-US" sz="2100" dirty="0"/>
          </a:p>
          <a:p>
            <a:pPr algn="just"/>
            <a:r>
              <a:rPr lang="en-US" sz="2100" dirty="0"/>
              <a:t>39 run with 8 pre-salt drilled wells (Brazil and Angola).</a:t>
            </a:r>
          </a:p>
          <a:p>
            <a:pPr algn="just"/>
            <a:endParaRPr lang="en-US" sz="2100" dirty="0"/>
          </a:p>
          <a:p>
            <a:pPr algn="just"/>
            <a:endParaRPr lang="en-US" sz="2100" dirty="0"/>
          </a:p>
          <a:p>
            <a:pPr algn="just"/>
            <a:endParaRPr lang="en-US" sz="2400" dirty="0"/>
          </a:p>
          <a:p>
            <a:pPr algn="just"/>
            <a:endParaRPr lang="pt-BR" sz="2400" dirty="0"/>
          </a:p>
          <a:p>
            <a:pPr algn="just"/>
            <a:endParaRPr lang="pt-BR" sz="2100" dirty="0"/>
          </a:p>
          <a:p>
            <a:pPr marL="0" indent="0" algn="just">
              <a:buNone/>
            </a:pPr>
            <a:endParaRPr lang="en-US" sz="2200" dirty="0"/>
          </a:p>
          <a:p>
            <a:pPr marL="0" indent="0" algn="just">
              <a:buNone/>
            </a:pPr>
            <a:endParaRPr lang="en-US" sz="2200" dirty="0"/>
          </a:p>
        </p:txBody>
      </p:sp>
      <p:pic>
        <p:nvPicPr>
          <p:cNvPr id="2" name="Picture 1"/>
          <p:cNvPicPr>
            <a:picLocks noChangeAspect="1"/>
          </p:cNvPicPr>
          <p:nvPr/>
        </p:nvPicPr>
        <p:blipFill>
          <a:blip r:embed="rId2"/>
          <a:stretch>
            <a:fillRect/>
          </a:stretch>
        </p:blipFill>
        <p:spPr>
          <a:xfrm>
            <a:off x="1421271" y="2617952"/>
            <a:ext cx="8406073" cy="4569000"/>
          </a:xfrm>
          <a:prstGeom prst="rect">
            <a:avLst/>
          </a:prstGeom>
        </p:spPr>
      </p:pic>
      <p:sp>
        <p:nvSpPr>
          <p:cNvPr id="8" name="Rectangle 7"/>
          <p:cNvSpPr/>
          <p:nvPr/>
        </p:nvSpPr>
        <p:spPr>
          <a:xfrm>
            <a:off x="8157833" y="7191708"/>
            <a:ext cx="1798726" cy="246221"/>
          </a:xfrm>
          <a:prstGeom prst="rect">
            <a:avLst/>
          </a:prstGeom>
        </p:spPr>
        <p:txBody>
          <a:bodyPr wrap="square">
            <a:spAutoFit/>
          </a:bodyPr>
          <a:lstStyle/>
          <a:p>
            <a:r>
              <a:rPr lang="en-US" sz="1000" dirty="0">
                <a:solidFill>
                  <a:schemeClr val="bg1"/>
                </a:solidFill>
              </a:rPr>
              <a:t>Source: (NASCIMENTO, 2016).</a:t>
            </a:r>
          </a:p>
        </p:txBody>
      </p:sp>
    </p:spTree>
    <p:extLst>
      <p:ext uri="{BB962C8B-B14F-4D97-AF65-F5344CB8AC3E}">
        <p14:creationId xmlns:p14="http://schemas.microsoft.com/office/powerpoint/2010/main" val="39472744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8393</TotalTime>
  <Words>1271</Words>
  <Application>Microsoft Office PowerPoint</Application>
  <PresentationFormat>Custom</PresentationFormat>
  <Paragraphs>295</Paragraphs>
  <Slides>25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Georgia</vt:lpstr>
      <vt:lpstr>Office Theme</vt:lpstr>
      <vt:lpstr>   New tendencies in Drilling Processes Automation and Optimization:  a focus on the Brazilian Pre-salt</vt:lpstr>
      <vt:lpstr>Outline</vt:lpstr>
      <vt:lpstr>Contextualization (energy market)</vt:lpstr>
      <vt:lpstr>Contextualization (pre-salt)</vt:lpstr>
      <vt:lpstr>Contextualization (pre-salt)</vt:lpstr>
      <vt:lpstr>Pre-salt operational issues</vt:lpstr>
      <vt:lpstr>Pre-salt operational issues</vt:lpstr>
      <vt:lpstr>Pre-salt operational issues </vt:lpstr>
      <vt:lpstr>Pre-salt operational issues </vt:lpstr>
      <vt:lpstr>Pre-salt operational issues</vt:lpstr>
      <vt:lpstr>Pre-salt operational issues</vt:lpstr>
      <vt:lpstr>Industrial problems: automation/drillopt.</vt:lpstr>
      <vt:lpstr>Industrial problems: automation/drillopt.</vt:lpstr>
      <vt:lpstr>General possible solutions </vt:lpstr>
      <vt:lpstr>Automated pre-op-tests </vt:lpstr>
      <vt:lpstr>Automated pre-op-tests </vt:lpstr>
      <vt:lpstr>Pre-op-tests: operating inneficient</vt:lpstr>
      <vt:lpstr>Pre-op-tests: ROP x WOB vs. MSE x WOB </vt:lpstr>
      <vt:lpstr>Pre-op-tests: ROP x WOB vs. MSE x WOB </vt:lpstr>
      <vt:lpstr>Pre-op-tests: ROP x WOB vs. MSE x WOB </vt:lpstr>
      <vt:lpstr>Automated pre-op-tests </vt:lpstr>
      <vt:lpstr>Performance efficiency </vt:lpstr>
      <vt:lpstr>Performance efficiency </vt:lpstr>
      <vt:lpstr>Conclusion and Acknowledgment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GRVA</dc:creator>
  <cp:lastModifiedBy>Andreas NASCIMENTO</cp:lastModifiedBy>
  <cp:revision>289</cp:revision>
  <cp:lastPrinted>2015-10-24T21:31:43Z</cp:lastPrinted>
  <dcterms:created xsi:type="dcterms:W3CDTF">2014-08-25T10:09:26Z</dcterms:created>
  <dcterms:modified xsi:type="dcterms:W3CDTF">2019-04-15T13:10:53Z</dcterms:modified>
</cp:coreProperties>
</file>