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9" r:id="rId3"/>
    <p:sldMasterId id="2147483688" r:id="rId4"/>
  </p:sldMasterIdLst>
  <p:notesMasterIdLst>
    <p:notesMasterId r:id="rId20"/>
  </p:notesMasterIdLst>
  <p:handoutMasterIdLst>
    <p:handoutMasterId r:id="rId21"/>
  </p:handoutMasterIdLst>
  <p:sldIdLst>
    <p:sldId id="282" r:id="rId5"/>
    <p:sldId id="423" r:id="rId6"/>
    <p:sldId id="383" r:id="rId7"/>
    <p:sldId id="415" r:id="rId8"/>
    <p:sldId id="412" r:id="rId9"/>
    <p:sldId id="386" r:id="rId10"/>
    <p:sldId id="422" r:id="rId11"/>
    <p:sldId id="416" r:id="rId12"/>
    <p:sldId id="418" r:id="rId13"/>
    <p:sldId id="419" r:id="rId14"/>
    <p:sldId id="394" r:id="rId15"/>
    <p:sldId id="377" r:id="rId16"/>
    <p:sldId id="408" r:id="rId17"/>
    <p:sldId id="410" r:id="rId18"/>
    <p:sldId id="41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OHIT Pallav" initials="PP" lastIdx="10" clrIdx="0">
    <p:extLst>
      <p:ext uri="{19B8F6BF-5375-455C-9EA6-DF929625EA0E}">
        <p15:presenceInfo xmlns:p15="http://schemas.microsoft.com/office/powerpoint/2012/main" userId="S-1-5-21-2867065932-3971483559-2346384291-1470" providerId="AD"/>
      </p:ext>
    </p:extLst>
  </p:cmAuthor>
  <p:cmAuthor id="2" name="PUROHIT Pallav" initials="PP [2]" lastIdx="2" clrIdx="1">
    <p:extLst>
      <p:ext uri="{19B8F6BF-5375-455C-9EA6-DF929625EA0E}">
        <p15:presenceInfo xmlns:p15="http://schemas.microsoft.com/office/powerpoint/2012/main" userId="S::purohit@iiasa.ac.at::73b4b94c-27e7-4f01-9c65-ae4309fab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FF9900"/>
    <a:srgbClr val="003399"/>
    <a:srgbClr val="E1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46" y="78"/>
      </p:cViewPr>
      <p:guideLst>
        <p:guide orient="horz" pos="8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drive\home$\u044\purohit\Purohit\Shakti\CEEW-IIASA%20Report\ENV%20INT\aap_air_quality_database_2018_v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Agra</c:v>
                </c:pt>
                <c:pt idx="1">
                  <c:v>Ahmedabad</c:v>
                </c:pt>
                <c:pt idx="2">
                  <c:v>Chandrapur</c:v>
                </c:pt>
                <c:pt idx="3">
                  <c:v>Delhi</c:v>
                </c:pt>
                <c:pt idx="4">
                  <c:v>Faridabad</c:v>
                </c:pt>
                <c:pt idx="5">
                  <c:v>Gaya</c:v>
                </c:pt>
                <c:pt idx="6">
                  <c:v>Gurgaon</c:v>
                </c:pt>
                <c:pt idx="7">
                  <c:v>Jaipur</c:v>
                </c:pt>
                <c:pt idx="8">
                  <c:v>Jodhpur</c:v>
                </c:pt>
                <c:pt idx="9">
                  <c:v>Kanpur</c:v>
                </c:pt>
                <c:pt idx="10">
                  <c:v>Kolkata</c:v>
                </c:pt>
                <c:pt idx="11">
                  <c:v>Lucknow</c:v>
                </c:pt>
                <c:pt idx="12">
                  <c:v>Mumbai</c:v>
                </c:pt>
                <c:pt idx="13">
                  <c:v>Muzaffarpur</c:v>
                </c:pt>
                <c:pt idx="14">
                  <c:v>Nagpur</c:v>
                </c:pt>
                <c:pt idx="15">
                  <c:v>Patiala</c:v>
                </c:pt>
                <c:pt idx="16">
                  <c:v>Patna</c:v>
                </c:pt>
                <c:pt idx="17">
                  <c:v>Varanasi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131</c:v>
                </c:pt>
                <c:pt idx="1">
                  <c:v>65</c:v>
                </c:pt>
                <c:pt idx="2">
                  <c:v>60</c:v>
                </c:pt>
                <c:pt idx="3">
                  <c:v>143</c:v>
                </c:pt>
                <c:pt idx="4">
                  <c:v>172</c:v>
                </c:pt>
                <c:pt idx="5">
                  <c:v>149</c:v>
                </c:pt>
                <c:pt idx="6">
                  <c:v>120</c:v>
                </c:pt>
                <c:pt idx="7">
                  <c:v>105</c:v>
                </c:pt>
                <c:pt idx="8">
                  <c:v>98</c:v>
                </c:pt>
                <c:pt idx="9">
                  <c:v>173</c:v>
                </c:pt>
                <c:pt idx="10">
                  <c:v>74</c:v>
                </c:pt>
                <c:pt idx="11">
                  <c:v>138</c:v>
                </c:pt>
                <c:pt idx="12">
                  <c:v>64</c:v>
                </c:pt>
                <c:pt idx="13">
                  <c:v>120</c:v>
                </c:pt>
                <c:pt idx="14">
                  <c:v>84</c:v>
                </c:pt>
                <c:pt idx="15">
                  <c:v>101</c:v>
                </c:pt>
                <c:pt idx="16">
                  <c:v>144</c:v>
                </c:pt>
                <c:pt idx="17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4-4317-BC9E-727DA6A4A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062776"/>
        <c:axId val="598060480"/>
      </c:barChart>
      <c:catAx>
        <c:axId val="59806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98060480"/>
        <c:crosses val="autoZero"/>
        <c:auto val="1"/>
        <c:lblAlgn val="ctr"/>
        <c:lblOffset val="100"/>
        <c:noMultiLvlLbl val="0"/>
      </c:catAx>
      <c:valAx>
        <c:axId val="59806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PM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2.5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concentration (annual average, µg/m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9806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1BF24-6AD0-40C0-B7C6-FB4C9DA4224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4935-4035-41E7-A384-5ABFB6F16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39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965F-5CFB-4DF3-886B-8A243C8A9684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92DFD-8AEB-4EF2-B696-500E16653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1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BB79-8D0A-404C-B907-28CF40141F1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6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92DFD-8AEB-4EF2-B696-500E16653B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5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7FB0-A84E-44F7-84F1-3FE7990649E7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62000"/>
            <a:ext cx="6646862" cy="37401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70" y="4731062"/>
            <a:ext cx="4985491" cy="44256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2DFD-8AEB-4EF2-B696-500E16653B5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8021-3184-4177-8A76-F963EE5DFDA1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469-D91A-4AA4-A715-C1E697580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6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8021-3184-4177-8A76-F963EE5DFDA1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469-D91A-4AA4-A715-C1E697580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8021-3184-4177-8A76-F963EE5DFDA1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E469-D91A-4AA4-A715-C1E697580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1E4B-E836-47DA-945C-0DE12A5EB1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91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20" y="6516691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A0B88-0A52-4D2E-93D1-C5B7E15B7F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3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085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3295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ins.iiasa.ac.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purohit@iiasa.ac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3563" y="1283545"/>
            <a:ext cx="8729329" cy="151716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4400" b="1" dirty="0">
                <a:latin typeface="+mn-lt"/>
                <a:ea typeface="+mn-ea"/>
              </a:rPr>
              <a:t>Pathways towards clean air in India</a:t>
            </a:r>
            <a:br>
              <a:rPr lang="en-US" sz="4400" b="1" dirty="0">
                <a:latin typeface="+mn-lt"/>
                <a:ea typeface="+mn-ea"/>
              </a:rPr>
            </a:b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3563" y="3628172"/>
            <a:ext cx="7564881" cy="3189072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Pallav Purohit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IIASA Air Quality and Greenhouse Gases Program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IN" sz="2000" dirty="0">
                <a:latin typeface="+mn-lt"/>
              </a:rPr>
              <a:t>EGU 2019</a:t>
            </a:r>
            <a:r>
              <a:rPr lang="en-US" sz="2000" dirty="0">
                <a:latin typeface="+mn-lt"/>
              </a:rPr>
              <a:t>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Vienna, April 11, </a:t>
            </a:r>
            <a:r>
              <a:rPr lang="en-IN" sz="2000" dirty="0">
                <a:latin typeface="+mn-lt"/>
              </a:rPr>
              <a:t>2019 </a:t>
            </a:r>
            <a:endParaRPr lang="en-US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982"/>
            <a:ext cx="10972800" cy="11430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Policies and measures are available that could bring air quality more in compliance with the NAAQS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-Sustainable Development Scenario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3428"/>
            <a:ext cx="3869820" cy="3074652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33" y="1783428"/>
            <a:ext cx="3105896" cy="311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7886" y="1876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7854" y="1865332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current </a:t>
            </a:r>
            <a:br>
              <a:rPr lang="en-US" sz="1600" dirty="0"/>
            </a:br>
            <a:r>
              <a:rPr lang="en-US" sz="1600" dirty="0"/>
              <a:t>legislations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1A22EC5-C7B8-4A50-8495-271DC78E5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t="6825" r="23420" b="10607"/>
          <a:stretch/>
        </p:blipFill>
        <p:spPr>
          <a:xfrm>
            <a:off x="8268245" y="1766010"/>
            <a:ext cx="3105896" cy="31093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4A8-8CB6-4D77-8B7D-E0B6C5F96378}"/>
              </a:ext>
            </a:extLst>
          </p:cNvPr>
          <p:cNvSpPr txBox="1">
            <a:spLocks/>
          </p:cNvSpPr>
          <p:nvPr/>
        </p:nvSpPr>
        <p:spPr>
          <a:xfrm>
            <a:off x="4649548" y="1327108"/>
            <a:ext cx="3133981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Computed ambient levels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B9948-05BF-4BDC-A7DB-7A04E9777EE2}"/>
              </a:ext>
            </a:extLst>
          </p:cNvPr>
          <p:cNvSpPr/>
          <p:nvPr/>
        </p:nvSpPr>
        <p:spPr>
          <a:xfrm>
            <a:off x="5219095" y="18653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development </a:t>
            </a:r>
            <a:br>
              <a:rPr lang="en-US" sz="1600" dirty="0"/>
            </a:br>
            <a:r>
              <a:rPr lang="en-US" sz="1600" dirty="0"/>
              <a:t>measures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5FAB72-6EA4-4902-A2D6-3A28940EE580}"/>
              </a:ext>
            </a:extLst>
          </p:cNvPr>
          <p:cNvSpPr txBox="1">
            <a:spLocks/>
          </p:cNvSpPr>
          <p:nvPr/>
        </p:nvSpPr>
        <p:spPr>
          <a:xfrm>
            <a:off x="527437" y="4858080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B0E20B-0E8C-4C50-86DE-D4439EA77C18}"/>
              </a:ext>
            </a:extLst>
          </p:cNvPr>
          <p:cNvSpPr txBox="1">
            <a:spLocks/>
          </p:cNvSpPr>
          <p:nvPr/>
        </p:nvSpPr>
        <p:spPr>
          <a:xfrm>
            <a:off x="527437" y="5347530"/>
            <a:ext cx="11054963" cy="9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package of development measures that are usually taken for other policy priorities can deliver significant co-benefits on air quality.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NAAQS-compliant air quality to about 85% of the Indian population.</a:t>
            </a:r>
          </a:p>
        </p:txBody>
      </p:sp>
    </p:spTree>
    <p:extLst>
      <p:ext uri="{BB962C8B-B14F-4D97-AF65-F5344CB8AC3E}">
        <p14:creationId xmlns:p14="http://schemas.microsoft.com/office/powerpoint/2010/main" val="228229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Air pollutant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emission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control costs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986" y="1600200"/>
            <a:ext cx="6963407" cy="452596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1" y="1600203"/>
            <a:ext cx="381538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Air pollution emission control costs accounted for about 0.7% of the GDP in 2015. This share will increase to 1.4-1.7% of GDP in 2030. More than 80% of total costs emerged for mobile sources. </a:t>
            </a:r>
          </a:p>
          <a:p>
            <a:pPr algn="just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 2050, with an almost 10-fold increase in GDP, air pollution controls will consume 1.1-1.5% of the GDP. </a:t>
            </a:r>
          </a:p>
          <a:p>
            <a:pPr marL="0" indent="0" algn="just">
              <a:buFont typeface="Arial" pitchFamily="34" charset="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03BD20-F25A-4204-9FD1-27728EE9C553}"/>
              </a:ext>
            </a:extLst>
          </p:cNvPr>
          <p:cNvSpPr txBox="1">
            <a:spLocks/>
          </p:cNvSpPr>
          <p:nvPr/>
        </p:nvSpPr>
        <p:spPr>
          <a:xfrm>
            <a:off x="9973113" y="6535972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</p:spTree>
    <p:extLst>
      <p:ext uri="{BB962C8B-B14F-4D97-AF65-F5344CB8AC3E}">
        <p14:creationId xmlns:p14="http://schemas.microsoft.com/office/powerpoint/2010/main" val="157193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Sustainable development measures can deliver a wide range of benefits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6448" y="1600200"/>
            <a:ext cx="6963407" cy="45259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1" y="1600203"/>
            <a:ext cx="395334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 the sustainable development scenario, India’s CO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emissions would be about 60% lower in 2050 than in the baseline case.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Even without dedicated measures focused on methane, CH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emissions would be 40% lower in 2050 compared to the baseline case.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Black carbon emissions would decline by 80% in the development scenario in 2050 compared to 2015.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D59279-629F-4ED6-A71C-00D443D8A597}"/>
              </a:ext>
            </a:extLst>
          </p:cNvPr>
          <p:cNvSpPr txBox="1">
            <a:spLocks/>
          </p:cNvSpPr>
          <p:nvPr/>
        </p:nvSpPr>
        <p:spPr>
          <a:xfrm>
            <a:off x="10010055" y="6525304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</p:spTree>
    <p:extLst>
      <p:ext uri="{BB962C8B-B14F-4D97-AF65-F5344CB8AC3E}">
        <p14:creationId xmlns:p14="http://schemas.microsoft.com/office/powerpoint/2010/main" val="312392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Priority measures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Access to clean fuels and technologies for cooking (e.g., promotion of LPG/electric stoves)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Effective implementation of current policy measures (e.g., FGD in power plants, BS-VI from 2020)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Improved waste management and agricultural production practices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Substituting coal with natural gas and renewables (solar/wind) in power generation and industry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Improvements in energy efficiency (power, industry, transport and residential/commercial)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Advanced emission controls (e.g., HED and ESP Stage-II for PM and SCR for NOx control in power plants)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Enhanced public transport (e.g., metro) and increased incentives for greater adoption of electric vehicles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Emission control on non-industrial sources (e.g., road dust)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Coordination of urban, rural and inter-State responses</a:t>
            </a:r>
          </a:p>
        </p:txBody>
      </p:sp>
    </p:spTree>
    <p:extLst>
      <p:ext uri="{BB962C8B-B14F-4D97-AF65-F5344CB8AC3E}">
        <p14:creationId xmlns:p14="http://schemas.microsoft.com/office/powerpoint/2010/main" val="340939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GAINS India: A productive CEEW-IIASA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47" y="1600203"/>
            <a:ext cx="3940629" cy="4525963"/>
          </a:xfrm>
        </p:spPr>
        <p:txBody>
          <a:bodyPr/>
          <a:lstStyle/>
          <a:p>
            <a:pPr lvl="1"/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Markus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Amann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Jens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Borken-Kleefeld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Gregor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Kiesewetter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Adriana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Gomez-Sanabria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Zbigniew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Klimont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Pallav Purohit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Peter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Rafaj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Robert Sander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Wolfgang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Schöpp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05722" y="1611085"/>
            <a:ext cx="316025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Vaibhav Chaturvedi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Hem H. Dholakia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Poonam Nagar Koti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02" y="1611085"/>
            <a:ext cx="1495425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49" y="1611085"/>
            <a:ext cx="734786" cy="10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83" y="2936349"/>
            <a:ext cx="109728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GAINS-South Asia tool is available online to explore cost-effective strategies that maximize multiple benefits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br>
              <a:rPr lang="en-US" b="1" dirty="0">
                <a:solidFill>
                  <a:srgbClr val="73B632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Access on the Internet: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  <a:hlinkClick r:id="rId3"/>
              </a:rPr>
              <a:t>http://gains.iiasa.ac.at</a:t>
            </a:r>
            <a:br>
              <a:rPr lang="en-US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Thank you!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hlinkClick r:id="rId4"/>
              </a:rPr>
              <a:t>purohit@iiasa.ac.at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59" y="1928389"/>
            <a:ext cx="7411721" cy="4632326"/>
          </a:xfrm>
        </p:spPr>
      </p:pic>
    </p:spTree>
    <p:extLst>
      <p:ext uri="{BB962C8B-B14F-4D97-AF65-F5344CB8AC3E}">
        <p14:creationId xmlns:p14="http://schemas.microsoft.com/office/powerpoint/2010/main" val="174662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1C62-98F1-453E-BD20-4B8CDEF1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Fine particulate matter (PM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 concentration in Indian cities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0C27EA-2BA1-4A0B-9A69-E9377F883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265698"/>
              </p:ext>
            </p:extLst>
          </p:nvPr>
        </p:nvGraphicFramePr>
        <p:xfrm>
          <a:off x="307817" y="1482290"/>
          <a:ext cx="11534116" cy="492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09864F-3837-40EF-8DA1-0B906AC757AD}"/>
              </a:ext>
            </a:extLst>
          </p:cNvPr>
          <p:cNvCxnSpPr>
            <a:cxnSpLocks/>
          </p:cNvCxnSpPr>
          <p:nvPr/>
        </p:nvCxnSpPr>
        <p:spPr>
          <a:xfrm>
            <a:off x="1219235" y="4650466"/>
            <a:ext cx="1044312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9EE491-40EC-49A2-9D2E-13BB40900201}"/>
              </a:ext>
            </a:extLst>
          </p:cNvPr>
          <p:cNvCxnSpPr>
            <a:cxnSpLocks/>
          </p:cNvCxnSpPr>
          <p:nvPr/>
        </p:nvCxnSpPr>
        <p:spPr>
          <a:xfrm>
            <a:off x="1217159" y="5221529"/>
            <a:ext cx="10443126" cy="0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1D11EF-C956-4683-925D-37FAE91A510B}"/>
              </a:ext>
            </a:extLst>
          </p:cNvPr>
          <p:cNvSpPr txBox="1"/>
          <p:nvPr/>
        </p:nvSpPr>
        <p:spPr>
          <a:xfrm>
            <a:off x="10833640" y="4351735"/>
            <a:ext cx="785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NAAQS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E879B-F1F5-4346-BCF9-48A36799562C}"/>
              </a:ext>
            </a:extLst>
          </p:cNvPr>
          <p:cNvSpPr txBox="1"/>
          <p:nvPr/>
        </p:nvSpPr>
        <p:spPr>
          <a:xfrm>
            <a:off x="10649529" y="4920239"/>
            <a:ext cx="1384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WHO guideline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20D41-11A1-454D-A311-863B1A998C91}"/>
              </a:ext>
            </a:extLst>
          </p:cNvPr>
          <p:cNvSpPr txBox="1"/>
          <p:nvPr/>
        </p:nvSpPr>
        <p:spPr>
          <a:xfrm>
            <a:off x="10273468" y="6391035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Source: WHO (2018)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AF0647-2218-4A95-AC8B-8CACE5456AA6}"/>
              </a:ext>
            </a:extLst>
          </p:cNvPr>
          <p:cNvSpPr/>
          <p:nvPr/>
        </p:nvSpPr>
        <p:spPr>
          <a:xfrm>
            <a:off x="2779276" y="2169223"/>
            <a:ext cx="914400" cy="914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3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63498" y="1708257"/>
            <a:ext cx="6417509" cy="1723608"/>
            <a:chOff x="3710590" y="1412776"/>
            <a:chExt cx="6417507" cy="1723608"/>
          </a:xfrm>
        </p:grpSpPr>
        <p:sp>
          <p:nvSpPr>
            <p:cNvPr id="36" name="AutoShape 20"/>
            <p:cNvSpPr>
              <a:spLocks noChangeArrowheads="1"/>
            </p:cNvSpPr>
            <p:nvPr/>
          </p:nvSpPr>
          <p:spPr bwMode="auto">
            <a:xfrm rot="19886484">
              <a:off x="5247978" y="1956009"/>
              <a:ext cx="1567315" cy="295737"/>
            </a:xfrm>
            <a:prstGeom prst="rightArrow">
              <a:avLst>
                <a:gd name="adj1" fmla="val 50000"/>
                <a:gd name="adj2" fmla="val 78453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10590" y="1412776"/>
              <a:ext cx="6417507" cy="1723608"/>
              <a:chOff x="2186590" y="1412776"/>
              <a:chExt cx="6417507" cy="17236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86590" y="1827454"/>
                <a:ext cx="6417507" cy="1308930"/>
                <a:chOff x="2186590" y="1827454"/>
                <a:chExt cx="6417507" cy="1308930"/>
              </a:xfrm>
            </p:grpSpPr>
            <p:sp>
              <p:nvSpPr>
                <p:cNvPr id="32" name="AutoShape 20"/>
                <p:cNvSpPr>
                  <a:spLocks noChangeArrowheads="1"/>
                </p:cNvSpPr>
                <p:nvPr/>
              </p:nvSpPr>
              <p:spPr bwMode="auto">
                <a:xfrm rot="19886484">
                  <a:off x="2186590" y="2840647"/>
                  <a:ext cx="3171303" cy="295737"/>
                </a:xfrm>
                <a:prstGeom prst="rightArrow">
                  <a:avLst>
                    <a:gd name="adj1" fmla="val 50000"/>
                    <a:gd name="adj2" fmla="val 78453"/>
                  </a:avLst>
                </a:prstGeom>
                <a:solidFill>
                  <a:srgbClr val="3333FF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197075" y="1827454"/>
                  <a:ext cx="34070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white"/>
                      </a:solidFill>
                    </a:rPr>
                    <a:t>National emission ceilings</a:t>
                  </a:r>
                  <a:endParaRPr lang="en-GB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Vertical Scroll 8"/>
              <p:cNvSpPr/>
              <p:nvPr/>
            </p:nvSpPr>
            <p:spPr>
              <a:xfrm>
                <a:off x="5076056" y="1412776"/>
                <a:ext cx="3168352" cy="1133209"/>
              </a:xfrm>
              <a:prstGeom prst="verticalScroll">
                <a:avLst/>
              </a:prstGeom>
              <a:solidFill>
                <a:srgbClr val="3333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2606609" algn="l"/>
                  </a:tabLst>
                </a:pPr>
                <a:r>
                  <a:rPr lang="en-US" sz="2000" b="1" dirty="0">
                    <a:solidFill>
                      <a:prstClr val="white"/>
                    </a:solidFill>
                  </a:rPr>
                  <a:t>Decision making on air quality management</a:t>
                </a:r>
                <a:endParaRPr lang="en-GB" sz="20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614291" y="5885071"/>
            <a:ext cx="4529397" cy="587215"/>
            <a:chOff x="4183063" y="5589589"/>
            <a:chExt cx="4529397" cy="587214"/>
          </a:xfrm>
        </p:grpSpPr>
        <p:sp>
          <p:nvSpPr>
            <p:cNvPr id="125964" name="AutoShape 12"/>
            <p:cNvSpPr>
              <a:spLocks noChangeArrowheads="1"/>
            </p:cNvSpPr>
            <p:nvPr/>
          </p:nvSpPr>
          <p:spPr bwMode="auto">
            <a:xfrm>
              <a:off x="5235655" y="5589589"/>
              <a:ext cx="347680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6288072" y="5713920"/>
              <a:ext cx="16944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prstClr val="black"/>
                  </a:solidFill>
                  <a:cs typeface="Arial" charset="0"/>
                </a:rPr>
                <a:t>Policy targets</a:t>
              </a:r>
            </a:p>
          </p:txBody>
        </p:sp>
        <p:sp>
          <p:nvSpPr>
            <p:cNvPr id="125963" name="AutoShape 11"/>
            <p:cNvSpPr>
              <a:spLocks noChangeArrowheads="1"/>
            </p:cNvSpPr>
            <p:nvPr/>
          </p:nvSpPr>
          <p:spPr bwMode="auto">
            <a:xfrm>
              <a:off x="4183063" y="5763512"/>
              <a:ext cx="1361046" cy="249238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34927" y="3368818"/>
            <a:ext cx="3009107" cy="652115"/>
            <a:chOff x="4203700" y="3073338"/>
            <a:chExt cx="3009106" cy="652114"/>
          </a:xfrm>
          <a:solidFill>
            <a:srgbClr val="C00000"/>
          </a:solidFill>
        </p:grpSpPr>
        <p:sp>
          <p:nvSpPr>
            <p:cNvPr id="125974" name="AutoShape 22"/>
            <p:cNvSpPr>
              <a:spLocks noChangeArrowheads="1"/>
            </p:cNvSpPr>
            <p:nvPr/>
          </p:nvSpPr>
          <p:spPr bwMode="auto">
            <a:xfrm flipH="1">
              <a:off x="4203700" y="3073338"/>
              <a:ext cx="3009106" cy="247650"/>
            </a:xfrm>
            <a:prstGeom prst="rightArrow">
              <a:avLst>
                <a:gd name="adj1" fmla="val 50000"/>
                <a:gd name="adj2" fmla="val 12241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7052569" y="3184525"/>
              <a:ext cx="157488" cy="540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39290" y="2274861"/>
            <a:ext cx="3187701" cy="4194984"/>
            <a:chOff x="1008063" y="1979380"/>
            <a:chExt cx="3187701" cy="4194983"/>
          </a:xfrm>
        </p:grpSpPr>
        <p:sp>
          <p:nvSpPr>
            <p:cNvPr id="125956" name="Text Box 4"/>
            <p:cNvSpPr txBox="1">
              <a:spLocks noChangeArrowheads="1"/>
            </p:cNvSpPr>
            <p:nvPr/>
          </p:nvSpPr>
          <p:spPr bwMode="auto">
            <a:xfrm>
              <a:off x="1008064" y="3906839"/>
              <a:ext cx="15859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1008064" y="2461379"/>
              <a:ext cx="3187700" cy="1018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no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 control options: ~1000 measures, </a:t>
              </a:r>
              <a:br>
                <a:rPr lang="en-US" sz="2000" dirty="0">
                  <a:solidFill>
                    <a:srgbClr val="002060"/>
                  </a:solidFill>
                  <a:cs typeface="Arial" charset="0"/>
                </a:rPr>
              </a:b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co-control of 10 air pollutants and 6 GHGs)</a:t>
              </a:r>
            </a:p>
          </p:txBody>
        </p:sp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1008064" y="4724400"/>
              <a:ext cx="315118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2719388" y="3916363"/>
              <a:ext cx="146367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/>
            <p:cNvSpPr>
              <a:spLocks noChangeArrowheads="1"/>
            </p:cNvSpPr>
            <p:nvPr/>
          </p:nvSpPr>
          <p:spPr bwMode="auto">
            <a:xfrm>
              <a:off x="2379663" y="1979380"/>
              <a:ext cx="452438" cy="481998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966" name="AutoShape 14"/>
            <p:cNvSpPr>
              <a:spLocks noChangeArrowheads="1"/>
            </p:cNvSpPr>
            <p:nvPr/>
          </p:nvSpPr>
          <p:spPr bwMode="auto">
            <a:xfrm>
              <a:off x="1645444" y="5070476"/>
              <a:ext cx="452437" cy="496888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67" name="AutoShape 15"/>
            <p:cNvSpPr>
              <a:spLocks noChangeArrowheads="1"/>
            </p:cNvSpPr>
            <p:nvPr/>
          </p:nvSpPr>
          <p:spPr bwMode="auto">
            <a:xfrm>
              <a:off x="1634331" y="4275138"/>
              <a:ext cx="452438" cy="454025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68" name="AutoShape 16"/>
            <p:cNvSpPr>
              <a:spLocks noChangeArrowheads="1"/>
            </p:cNvSpPr>
            <p:nvPr/>
          </p:nvSpPr>
          <p:spPr bwMode="auto">
            <a:xfrm>
              <a:off x="1634331" y="3479799"/>
              <a:ext cx="452438" cy="4238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77" name="AutoShape 25"/>
            <p:cNvSpPr>
              <a:spLocks noChangeArrowheads="1"/>
            </p:cNvSpPr>
            <p:nvPr/>
          </p:nvSpPr>
          <p:spPr bwMode="auto">
            <a:xfrm>
              <a:off x="3225006" y="3481188"/>
              <a:ext cx="452437" cy="438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1008063" y="5589588"/>
              <a:ext cx="316388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Health, ecosystems and climate impact indicators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03179" y="4020933"/>
            <a:ext cx="3942437" cy="1864136"/>
            <a:chOff x="4171951" y="3725452"/>
            <a:chExt cx="3942437" cy="1864136"/>
          </a:xfrm>
          <a:solidFill>
            <a:srgbClr val="C00000"/>
          </a:solidFill>
        </p:grpSpPr>
        <p:sp>
          <p:nvSpPr>
            <p:cNvPr id="125971" name="AutoShape 19"/>
            <p:cNvSpPr>
              <a:spLocks noChangeArrowheads="1"/>
            </p:cNvSpPr>
            <p:nvPr/>
          </p:nvSpPr>
          <p:spPr bwMode="auto">
            <a:xfrm>
              <a:off x="6918882" y="5209828"/>
              <a:ext cx="366713" cy="379760"/>
            </a:xfrm>
            <a:prstGeom prst="upArrow">
              <a:avLst>
                <a:gd name="adj1" fmla="val 50000"/>
                <a:gd name="adj2" fmla="val 6536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72" name="AutoShape 20"/>
            <p:cNvSpPr>
              <a:spLocks noChangeArrowheads="1"/>
            </p:cNvSpPr>
            <p:nvPr/>
          </p:nvSpPr>
          <p:spPr bwMode="auto">
            <a:xfrm>
              <a:off x="4203700" y="3969060"/>
              <a:ext cx="2276512" cy="257175"/>
            </a:xfrm>
            <a:prstGeom prst="rightArrow">
              <a:avLst>
                <a:gd name="adj1" fmla="val 50000"/>
                <a:gd name="adj2" fmla="val 10491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73" name="AutoShape 21"/>
            <p:cNvSpPr>
              <a:spLocks noChangeArrowheads="1"/>
            </p:cNvSpPr>
            <p:nvPr/>
          </p:nvSpPr>
          <p:spPr bwMode="auto">
            <a:xfrm>
              <a:off x="4171951" y="4765819"/>
              <a:ext cx="2308262" cy="259591"/>
            </a:xfrm>
            <a:prstGeom prst="rightArrow">
              <a:avLst>
                <a:gd name="adj1" fmla="val 50000"/>
                <a:gd name="adj2" fmla="val 12218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C:\Users\amann\AppData\Local\Microsoft\Windows\Temporary Internet Files\Content.IE5\4DH18125\qubodup-Cog-cogwheel-gear-Zahnrad-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002" y="3725452"/>
              <a:ext cx="1467744" cy="1467744"/>
            </a:xfrm>
            <a:prstGeom prst="rect">
              <a:avLst/>
            </a:prstGeom>
            <a:noFill/>
          </p:spPr>
        </p:pic>
        <p:sp>
          <p:nvSpPr>
            <p:cNvPr id="125970" name="Text Box 18"/>
            <p:cNvSpPr txBox="1">
              <a:spLocks noChangeArrowheads="1"/>
            </p:cNvSpPr>
            <p:nvPr/>
          </p:nvSpPr>
          <p:spPr bwMode="auto">
            <a:xfrm>
              <a:off x="6156176" y="4280855"/>
              <a:ext cx="1958212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cs typeface="Arial" charset="0"/>
                </a:rPr>
                <a:t>Optimization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6250" y="249472"/>
            <a:ext cx="11239500" cy="106593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The study tools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The GAINS (Greenhouse gas - Air Pollution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INteractions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and Synergies) and GCAM-IIMA models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4157" y="1570847"/>
            <a:ext cx="1878233" cy="7754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cs typeface="Arial" charset="0"/>
              </a:rPr>
              <a:t>GCAM/IIMA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45714" y="1751367"/>
            <a:ext cx="949614" cy="40594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>
            <a:off x="3428404" y="1733643"/>
            <a:ext cx="3162409" cy="61264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cs typeface="Arial" charset="0"/>
              </a:rPr>
              <a:t>Energy activity projections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06172" y="2555856"/>
            <a:ext cx="1444338" cy="3447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Buildings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506168" y="3143684"/>
            <a:ext cx="1444342" cy="3447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Industry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517051" y="3698863"/>
            <a:ext cx="1433459" cy="3447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Transport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98621" y="2349197"/>
            <a:ext cx="10886" cy="15635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05441" y="2728211"/>
            <a:ext cx="40526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099091" y="3331461"/>
            <a:ext cx="40526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111791" y="3890261"/>
            <a:ext cx="40526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CADB-1D9C-47EE-9CDF-834EF757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7" y="44152"/>
            <a:ext cx="10972800" cy="859307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Air quality management needs to address urban and rural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301-6C7C-4827-8A8A-E2F84DE4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17660"/>
            <a:ext cx="10972800" cy="130850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While current ambient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monitoring in India reveals high levels in urban areas, remote sensing, comprehensive air quality modelling and emission inventories suggest large-scale exceedances of the NAAQS also in rural areas.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Household fuel combustion, small industries, burning of garbage and agricultural waste, etc., cause high emissions in rural areas too.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Pollution from rural areas is transported into the cities (and vice versa), where it constitutes a significant share of pollution.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1FE1B03F-03F5-4380-AEEE-5349D306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82" y="1516443"/>
            <a:ext cx="3394709" cy="269716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6BD444-FBA5-4F11-BF61-3A0BE7A6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3"/>
          <a:stretch/>
        </p:blipFill>
        <p:spPr>
          <a:xfrm>
            <a:off x="8379029" y="1715595"/>
            <a:ext cx="2408331" cy="25351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2F6B99-5071-434F-8EBB-C3401E8AA612}"/>
              </a:ext>
            </a:extLst>
          </p:cNvPr>
          <p:cNvSpPr txBox="1">
            <a:spLocks/>
          </p:cNvSpPr>
          <p:nvPr/>
        </p:nvSpPr>
        <p:spPr>
          <a:xfrm>
            <a:off x="8048746" y="1100670"/>
            <a:ext cx="3437860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Emission densities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2015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1A498-1916-4ABB-AAC0-A43540650329}"/>
              </a:ext>
            </a:extLst>
          </p:cNvPr>
          <p:cNvSpPr txBox="1">
            <a:spLocks/>
          </p:cNvSpPr>
          <p:nvPr/>
        </p:nvSpPr>
        <p:spPr>
          <a:xfrm>
            <a:off x="9795922" y="4285044"/>
            <a:ext cx="1493838" cy="29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6F01C6-CC72-4712-88EE-3B3180392970}"/>
              </a:ext>
            </a:extLst>
          </p:cNvPr>
          <p:cNvSpPr txBox="1">
            <a:spLocks/>
          </p:cNvSpPr>
          <p:nvPr/>
        </p:nvSpPr>
        <p:spPr>
          <a:xfrm>
            <a:off x="4287081" y="1096307"/>
            <a:ext cx="3133981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Computed ambient levels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1489E-1460-4482-8523-7488D405C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8048" y="2612156"/>
            <a:ext cx="2697166" cy="46460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7B6E875-E75A-4284-8D0B-ADBA96FCA901}"/>
              </a:ext>
            </a:extLst>
          </p:cNvPr>
          <p:cNvGrpSpPr/>
          <p:nvPr/>
        </p:nvGrpSpPr>
        <p:grpSpPr>
          <a:xfrm>
            <a:off x="989182" y="1100670"/>
            <a:ext cx="2529423" cy="3487930"/>
            <a:chOff x="1366091" y="1012030"/>
            <a:chExt cx="2529423" cy="3487930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D75C319-1ADB-47D5-B25C-1B4AD196ED9F}"/>
                </a:ext>
              </a:extLst>
            </p:cNvPr>
            <p:cNvSpPr txBox="1">
              <a:spLocks/>
            </p:cNvSpPr>
            <p:nvPr/>
          </p:nvSpPr>
          <p:spPr>
            <a:xfrm>
              <a:off x="1366091" y="1012030"/>
              <a:ext cx="2235793" cy="3898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891" indent="-342891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32" indent="-28574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Satellite-derived PM</a:t>
              </a:r>
              <a:r>
                <a:rPr lang="en-US" sz="1800" baseline="-2500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2.5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07CC0EAF-C278-42E5-80A1-1B13D46ACC15}"/>
                </a:ext>
              </a:extLst>
            </p:cNvPr>
            <p:cNvSpPr txBox="1">
              <a:spLocks/>
            </p:cNvSpPr>
            <p:nvPr/>
          </p:nvSpPr>
          <p:spPr>
            <a:xfrm>
              <a:off x="2401676" y="4196404"/>
              <a:ext cx="1493838" cy="3035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891" indent="-342891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32" indent="-28574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Source: NASA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FB4BDC-CC33-49ED-A0C2-A3C70136F606}"/>
              </a:ext>
            </a:extLst>
          </p:cNvPr>
          <p:cNvSpPr txBox="1">
            <a:spLocks/>
          </p:cNvSpPr>
          <p:nvPr/>
        </p:nvSpPr>
        <p:spPr>
          <a:xfrm>
            <a:off x="6051736" y="4285044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555F0A-26E4-4AE6-B202-DD0AAFAC8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96747" y="2862735"/>
            <a:ext cx="2583274" cy="1927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F6EFA6-F2EA-4CA4-AD58-73506C812F87}"/>
              </a:ext>
            </a:extLst>
          </p:cNvPr>
          <p:cNvSpPr txBox="1"/>
          <p:nvPr/>
        </p:nvSpPr>
        <p:spPr>
          <a:xfrm rot="16200000">
            <a:off x="10701711" y="2771916"/>
            <a:ext cx="1262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PM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/year)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837" y="1554444"/>
            <a:ext cx="2213072" cy="2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7802"/>
            <a:ext cx="10972800" cy="11430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Effective solutions require regional cooperation between cities and States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513" y="2204468"/>
            <a:ext cx="3975671" cy="270739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large share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in ambient air originates from sources outside of cities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and from other States, which are beyond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immediate jurisdictions of cities.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(Cost-)effective strategies require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regionally coordinated approaches,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and need to address urban and rural emission sources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900" y="6572250"/>
            <a:ext cx="971550" cy="2857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7" y="1697304"/>
            <a:ext cx="6963407" cy="45259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D134E1-8349-458E-BCB0-1BB345A6819D}"/>
              </a:ext>
            </a:extLst>
          </p:cNvPr>
          <p:cNvSpPr txBox="1">
            <a:spLocks/>
          </p:cNvSpPr>
          <p:nvPr/>
        </p:nvSpPr>
        <p:spPr>
          <a:xfrm>
            <a:off x="5793499" y="6225051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9B52CF-542F-41F9-A816-23CC46A7FBB8}"/>
              </a:ext>
            </a:extLst>
          </p:cNvPr>
          <p:cNvSpPr txBox="1">
            <a:spLocks/>
          </p:cNvSpPr>
          <p:nvPr/>
        </p:nvSpPr>
        <p:spPr>
          <a:xfrm>
            <a:off x="758747" y="1356612"/>
            <a:ext cx="6963407" cy="3898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Origin of (population-weighted)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concentrations in ambient air 2015</a:t>
            </a:r>
          </a:p>
        </p:txBody>
      </p:sp>
    </p:spTree>
    <p:extLst>
      <p:ext uri="{BB962C8B-B14F-4D97-AF65-F5344CB8AC3E}">
        <p14:creationId xmlns:p14="http://schemas.microsoft.com/office/powerpoint/2010/main" val="365384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Effective solutions must address all sources that contribute to PM</a:t>
            </a:r>
            <a:r>
              <a:rPr lang="en-US" sz="28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1393" y="1499115"/>
            <a:ext cx="6963407" cy="45259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91567"/>
            <a:ext cx="41909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significant share of emissions still originates from sources associated with poverty and underdevelopment (i.e. solid fuel use in households and waste management practices).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Any effective reduction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levels in ambient air and the resulting health burden needs to balance emission controls across all these source sectors.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focus on single sources alone will not deliver effective improvements and is likely to waste economic resources to the detriment of further economic and social development.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9057" y="6269841"/>
            <a:ext cx="661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*</a:t>
            </a:r>
            <a:r>
              <a:rPr lang="en-US" sz="1400" dirty="0"/>
              <a:t>Secondary particles formed in the atmosphere from agricultural NH</a:t>
            </a:r>
            <a:r>
              <a:rPr lang="en-US" sz="1400" baseline="-25000" dirty="0"/>
              <a:t>3</a:t>
            </a:r>
            <a:r>
              <a:rPr lang="en-US" sz="1400" dirty="0"/>
              <a:t> emissions through </a:t>
            </a:r>
          </a:p>
          <a:p>
            <a:r>
              <a:rPr lang="en-US" sz="1400" dirty="0"/>
              <a:t> chemical reactions with SO</a:t>
            </a:r>
            <a:r>
              <a:rPr lang="en-US" sz="1400" baseline="-25000" dirty="0"/>
              <a:t>2</a:t>
            </a:r>
            <a:r>
              <a:rPr lang="en-US" sz="1400" dirty="0"/>
              <a:t> and/or NO</a:t>
            </a:r>
            <a:r>
              <a:rPr lang="en-US" sz="1400" baseline="-25000" dirty="0"/>
              <a:t>x</a:t>
            </a:r>
            <a:r>
              <a:rPr lang="en-US" sz="1400" dirty="0"/>
              <a:t> emissions; **Including Telangana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35C7E6-0E22-4CCB-8F59-AC662671A30E}"/>
              </a:ext>
            </a:extLst>
          </p:cNvPr>
          <p:cNvSpPr txBox="1">
            <a:spLocks/>
          </p:cNvSpPr>
          <p:nvPr/>
        </p:nvSpPr>
        <p:spPr>
          <a:xfrm>
            <a:off x="10240962" y="5971129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</p:spTree>
    <p:extLst>
      <p:ext uri="{BB962C8B-B14F-4D97-AF65-F5344CB8AC3E}">
        <p14:creationId xmlns:p14="http://schemas.microsoft.com/office/powerpoint/2010/main" val="26405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4FA9-3481-428F-99D4-F45B6450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Macro-economic development and energy consumption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2D456D-1BEE-49BC-993F-00F6957F5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97" y="1319138"/>
            <a:ext cx="5787808" cy="524246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23EA86D-A647-430A-9E46-564E4D1D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02" y="1301032"/>
            <a:ext cx="5595522" cy="52424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BC4EC8-167D-4B30-BB0F-30B9125F0858}"/>
              </a:ext>
            </a:extLst>
          </p:cNvPr>
          <p:cNvSpPr txBox="1">
            <a:spLocks/>
          </p:cNvSpPr>
          <p:nvPr/>
        </p:nvSpPr>
        <p:spPr>
          <a:xfrm>
            <a:off x="10165376" y="6504259"/>
            <a:ext cx="1493838" cy="338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CEEW/IIASA</a:t>
            </a:r>
          </a:p>
        </p:txBody>
      </p:sp>
    </p:spTree>
    <p:extLst>
      <p:ext uri="{BB962C8B-B14F-4D97-AF65-F5344CB8AC3E}">
        <p14:creationId xmlns:p14="http://schemas.microsoft.com/office/powerpoint/2010/main" val="1487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01" y="139294"/>
            <a:ext cx="109728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Compliance with current legislations will be essential for stabilizing pollution levels as the economy grows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01" y="1801534"/>
            <a:ext cx="3869820" cy="3074652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34" y="1801534"/>
            <a:ext cx="3105896" cy="311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3087" y="18949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3055" y="1883438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current </a:t>
            </a:r>
            <a:br>
              <a:rPr lang="en-US" sz="1600" dirty="0"/>
            </a:br>
            <a:r>
              <a:rPr lang="en-US" sz="1600" dirty="0"/>
              <a:t>legislations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4A8-8CB6-4D77-8B7D-E0B6C5F96378}"/>
              </a:ext>
            </a:extLst>
          </p:cNvPr>
          <p:cNvSpPr txBox="1">
            <a:spLocks/>
          </p:cNvSpPr>
          <p:nvPr/>
        </p:nvSpPr>
        <p:spPr>
          <a:xfrm>
            <a:off x="4627855" y="1316241"/>
            <a:ext cx="3133981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Computed ambient levels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5FAB72-6EA4-4902-A2D6-3A28940EE580}"/>
              </a:ext>
            </a:extLst>
          </p:cNvPr>
          <p:cNvSpPr txBox="1">
            <a:spLocks/>
          </p:cNvSpPr>
          <p:nvPr/>
        </p:nvSpPr>
        <p:spPr>
          <a:xfrm>
            <a:off x="574801" y="4911617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B0E20B-0E8C-4C50-86DE-D4439EA77C18}"/>
              </a:ext>
            </a:extLst>
          </p:cNvPr>
          <p:cNvSpPr txBox="1">
            <a:spLocks/>
          </p:cNvSpPr>
          <p:nvPr/>
        </p:nvSpPr>
        <p:spPr>
          <a:xfrm>
            <a:off x="736382" y="5365636"/>
            <a:ext cx="10846018" cy="9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Current emission controls are effective, but their impacts are compensated by rapid economic growth.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By 2030, effective implementation and enforcement of the 2018 legislation could allow a three-fold increase in GDP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without further deteriorating air quality. </a:t>
            </a:r>
          </a:p>
        </p:txBody>
      </p:sp>
    </p:spTree>
    <p:extLst>
      <p:ext uri="{BB962C8B-B14F-4D97-AF65-F5344CB8AC3E}">
        <p14:creationId xmlns:p14="http://schemas.microsoft.com/office/powerpoint/2010/main" val="402965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982"/>
            <a:ext cx="10972800" cy="1143000"/>
          </a:xfrm>
        </p:spPr>
        <p:txBody>
          <a:bodyPr/>
          <a:lstStyle/>
          <a:p>
            <a:pPr algn="l"/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Policies and measures are available that could bring air quality more in compliance with the NAAQS</a:t>
            </a:r>
            <a:br>
              <a:rPr lang="en-US" sz="23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-Advanced Emission Control Technology Scenario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3428"/>
            <a:ext cx="3869820" cy="3074652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33" y="1783428"/>
            <a:ext cx="3105896" cy="311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7886" y="1876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7854" y="1865332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current </a:t>
            </a:r>
            <a:br>
              <a:rPr lang="en-US" sz="1600" dirty="0"/>
            </a:br>
            <a:r>
              <a:rPr lang="en-US" sz="1600" dirty="0"/>
              <a:t>legislations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4A8-8CB6-4D77-8B7D-E0B6C5F96378}"/>
              </a:ext>
            </a:extLst>
          </p:cNvPr>
          <p:cNvSpPr txBox="1">
            <a:spLocks/>
          </p:cNvSpPr>
          <p:nvPr/>
        </p:nvSpPr>
        <p:spPr>
          <a:xfrm>
            <a:off x="4649548" y="1327108"/>
            <a:ext cx="3133981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Computed ambient levels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5FAB72-6EA4-4902-A2D6-3A28940EE580}"/>
              </a:ext>
            </a:extLst>
          </p:cNvPr>
          <p:cNvSpPr txBox="1">
            <a:spLocks/>
          </p:cNvSpPr>
          <p:nvPr/>
        </p:nvSpPr>
        <p:spPr>
          <a:xfrm>
            <a:off x="527437" y="4858080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Source: IIASA/GAINS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B0E20B-0E8C-4C50-86DE-D4439EA77C18}"/>
              </a:ext>
            </a:extLst>
          </p:cNvPr>
          <p:cNvSpPr txBox="1">
            <a:spLocks/>
          </p:cNvSpPr>
          <p:nvPr/>
        </p:nvSpPr>
        <p:spPr>
          <a:xfrm>
            <a:off x="527437" y="5347530"/>
            <a:ext cx="11054963" cy="9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Advanced technical emission controls can deliver additional air quality improvements, but will not be sufficient to achieve the NAAQS everywhere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NAAQS-compliant air quality to 60% of the Indian population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70527-F2C2-485F-BEA6-FA10D71A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772" y="1787614"/>
            <a:ext cx="3105897" cy="3105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7758C2-0094-42A7-AA8B-8F9604D2C91A}"/>
              </a:ext>
            </a:extLst>
          </p:cNvPr>
          <p:cNvSpPr txBox="1"/>
          <p:nvPr/>
        </p:nvSpPr>
        <p:spPr>
          <a:xfrm>
            <a:off x="9773406" y="1854778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advanced controls</a:t>
            </a:r>
          </a:p>
        </p:txBody>
      </p:sp>
    </p:spTree>
    <p:extLst>
      <p:ext uri="{BB962C8B-B14F-4D97-AF65-F5344CB8AC3E}">
        <p14:creationId xmlns:p14="http://schemas.microsoft.com/office/powerpoint/2010/main" val="814682346"/>
      </p:ext>
    </p:extLst>
  </p:cSld>
  <p:clrMapOvr>
    <a:masterClrMapping/>
  </p:clrMapOvr>
</p:sld>
</file>

<file path=ppt/theme/theme1.xml><?xml version="1.0" encoding="utf-8"?>
<a:theme xmlns:a="http://schemas.openxmlformats.org/drawingml/2006/main" name="IIASA-MAG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-MAG2016" id="{C131C6B9-FF05-4E93-B5AD-4388411A4382}" vid="{A1A6DF9D-FD5F-41E3-A632-A50B6E3702C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IIASA-MAG2016</Template>
  <TotalTime>42963</TotalTime>
  <Words>913</Words>
  <Application>Microsoft Office PowerPoint</Application>
  <PresentationFormat>Widescreen</PresentationFormat>
  <Paragraphs>116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IIASA-MAG2016</vt:lpstr>
      <vt:lpstr>1_Office Theme</vt:lpstr>
      <vt:lpstr>iiasa-light-version</vt:lpstr>
      <vt:lpstr>1_iiasa-pptx-template-dark-&amp;-light</vt:lpstr>
      <vt:lpstr>Pathways towards clean air in India </vt:lpstr>
      <vt:lpstr>Fine particulate matter (PM2.5) concentration in Indian cities</vt:lpstr>
      <vt:lpstr>The study tools The GAINS (Greenhouse gas - Air Pollution INteractions and Synergies) and GCAM-IIMA models</vt:lpstr>
      <vt:lpstr>Air quality management needs to address urban and rural areas</vt:lpstr>
      <vt:lpstr>Effective solutions require regional cooperation between cities and States</vt:lpstr>
      <vt:lpstr>Effective solutions must address all sources that contribute to PM2.5 formation</vt:lpstr>
      <vt:lpstr>Macro-economic development and energy consumption</vt:lpstr>
      <vt:lpstr>Compliance with current legislations will be essential for stabilizing pollution levels as the economy grows</vt:lpstr>
      <vt:lpstr>Policies and measures are available that could bring air quality more in compliance with the NAAQS -Advanced Emission Control Technology Scenario</vt:lpstr>
      <vt:lpstr>Policies and measures are available that could bring air quality more in compliance with the NAAQS -Sustainable Development Scenario</vt:lpstr>
      <vt:lpstr>Air pollutant emission control costs</vt:lpstr>
      <vt:lpstr>Sustainable development measures can deliver a wide range of benefits</vt:lpstr>
      <vt:lpstr>Priority measures</vt:lpstr>
      <vt:lpstr>GAINS India: A productive CEEW-IIASA cooperation</vt:lpstr>
      <vt:lpstr>The GAINS-South Asia tool is available online to explore cost-effective strategies that maximize multiple benefits  Access on the Internet:  http://gains.iiasa.ac.at      Thank you! purohit@iiasa.ac.at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 Me</dc:creator>
  <cp:lastModifiedBy>Michaela ROSSINI</cp:lastModifiedBy>
  <cp:revision>465</cp:revision>
  <cp:lastPrinted>2019-04-10T14:10:15Z</cp:lastPrinted>
  <dcterms:created xsi:type="dcterms:W3CDTF">2016-09-23T11:09:07Z</dcterms:created>
  <dcterms:modified xsi:type="dcterms:W3CDTF">2019-04-18T09:57:00Z</dcterms:modified>
</cp:coreProperties>
</file>