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5"/>
    <p:sldMasterId id="2147483673" r:id="rId6"/>
  </p:sldMasterIdLst>
  <p:notesMasterIdLst>
    <p:notesMasterId r:id="rId24"/>
  </p:notesMasterIdLst>
  <p:handoutMasterIdLst>
    <p:handoutMasterId r:id="rId25"/>
  </p:handoutMasterIdLst>
  <p:sldIdLst>
    <p:sldId id="256" r:id="rId7"/>
    <p:sldId id="287" r:id="rId8"/>
    <p:sldId id="288" r:id="rId9"/>
    <p:sldId id="264" r:id="rId10"/>
    <p:sldId id="283" r:id="rId11"/>
    <p:sldId id="275" r:id="rId12"/>
    <p:sldId id="280" r:id="rId13"/>
    <p:sldId id="276" r:id="rId14"/>
    <p:sldId id="284" r:id="rId15"/>
    <p:sldId id="289" r:id="rId16"/>
    <p:sldId id="277" r:id="rId17"/>
    <p:sldId id="286" r:id="rId18"/>
    <p:sldId id="271" r:id="rId19"/>
    <p:sldId id="290" r:id="rId20"/>
    <p:sldId id="258" r:id="rId21"/>
    <p:sldId id="294" r:id="rId22"/>
    <p:sldId id="285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55A11"/>
    <a:srgbClr val="0000FF"/>
    <a:srgbClr val="005CE6"/>
    <a:srgbClr val="FFBB00"/>
    <a:srgbClr val="006100"/>
    <a:srgbClr val="0066FF"/>
    <a:srgbClr val="2455A3"/>
    <a:srgbClr val="00579C"/>
    <a:srgbClr val="005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359155-B132-420C-BB5C-0AC2A38474CE}" v="187" dt="2019-07-19T17:55:25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6" autoAdjust="0"/>
    <p:restoredTop sz="93907" autoAdjust="0"/>
  </p:normalViewPr>
  <p:slideViewPr>
    <p:cSldViewPr snapToGrid="0" snapToObjects="1">
      <p:cViewPr>
        <p:scale>
          <a:sx n="32" d="100"/>
          <a:sy n="32" d="100"/>
        </p:scale>
        <p:origin x="1908" y="7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3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G Ting" userId="37c50cff-9142-4816-821f-29ed1cafaddf" providerId="ADAL" clId="{94359155-B132-420C-BB5C-0AC2A38474CE}"/>
    <pc:docChg chg="undo custSel addSld modSld modMainMaster">
      <pc:chgData name="TANG Ting" userId="37c50cff-9142-4816-821f-29ed1cafaddf" providerId="ADAL" clId="{94359155-B132-420C-BB5C-0AC2A38474CE}" dt="2019-07-19T17:55:25.268" v="660" actId="20577"/>
      <pc:docMkLst>
        <pc:docMk/>
      </pc:docMkLst>
      <pc:sldChg chg="addSp delSp modSp">
        <pc:chgData name="TANG Ting" userId="37c50cff-9142-4816-821f-29ed1cafaddf" providerId="ADAL" clId="{94359155-B132-420C-BB5C-0AC2A38474CE}" dt="2019-07-19T17:21:02.916" v="146" actId="1036"/>
        <pc:sldMkLst>
          <pc:docMk/>
          <pc:sldMk cId="3708670617" sldId="256"/>
        </pc:sldMkLst>
        <pc:spChg chg="mod">
          <ac:chgData name="TANG Ting" userId="37c50cff-9142-4816-821f-29ed1cafaddf" providerId="ADAL" clId="{94359155-B132-420C-BB5C-0AC2A38474CE}" dt="2019-07-19T17:20:55.825" v="139" actId="404"/>
          <ac:spMkLst>
            <pc:docMk/>
            <pc:sldMk cId="3708670617" sldId="256"/>
            <ac:spMk id="8" creationId="{CCB184C5-BA83-4541-BEA4-A4DB4AFC4E0B}"/>
          </ac:spMkLst>
        </pc:spChg>
        <pc:spChg chg="mod">
          <ac:chgData name="TANG Ting" userId="37c50cff-9142-4816-821f-29ed1cafaddf" providerId="ADAL" clId="{94359155-B132-420C-BB5C-0AC2A38474CE}" dt="2019-07-19T17:21:02.916" v="146" actId="1036"/>
          <ac:spMkLst>
            <pc:docMk/>
            <pc:sldMk cId="3708670617" sldId="256"/>
            <ac:spMk id="9" creationId="{B3A771C5-F9C0-EA48-9322-8BAE62E232A5}"/>
          </ac:spMkLst>
        </pc:spChg>
        <pc:spChg chg="add mod">
          <ac:chgData name="TANG Ting" userId="37c50cff-9142-4816-821f-29ed1cafaddf" providerId="ADAL" clId="{94359155-B132-420C-BB5C-0AC2A38474CE}" dt="2019-07-19T17:20:13.351" v="122" actId="1076"/>
          <ac:spMkLst>
            <pc:docMk/>
            <pc:sldMk cId="3708670617" sldId="256"/>
            <ac:spMk id="18" creationId="{98C10697-6911-4057-88F3-D1A040FE49A6}"/>
          </ac:spMkLst>
        </pc:spChg>
        <pc:picChg chg="del">
          <ac:chgData name="TANG Ting" userId="37c50cff-9142-4816-821f-29ed1cafaddf" providerId="ADAL" clId="{94359155-B132-420C-BB5C-0AC2A38474CE}" dt="2019-07-19T17:09:53.230" v="17" actId="478"/>
          <ac:picMkLst>
            <pc:docMk/>
            <pc:sldMk cId="3708670617" sldId="256"/>
            <ac:picMk id="1034" creationId="{F7FAE1BD-FF54-4C41-B4F8-5B5A926EEF35}"/>
          </ac:picMkLst>
        </pc:picChg>
        <pc:picChg chg="del">
          <ac:chgData name="TANG Ting" userId="37c50cff-9142-4816-821f-29ed1cafaddf" providerId="ADAL" clId="{94359155-B132-420C-BB5C-0AC2A38474CE}" dt="2019-07-19T17:09:57.213" v="18" actId="478"/>
          <ac:picMkLst>
            <pc:docMk/>
            <pc:sldMk cId="3708670617" sldId="256"/>
            <ac:picMk id="1038" creationId="{B32A7123-006D-4620-B917-1F4F33E502C5}"/>
          </ac:picMkLst>
        </pc:picChg>
        <pc:picChg chg="add del mod">
          <ac:chgData name="TANG Ting" userId="37c50cff-9142-4816-821f-29ed1cafaddf" providerId="ADAL" clId="{94359155-B132-420C-BB5C-0AC2A38474CE}" dt="2019-07-19T17:19:03.198" v="115"/>
          <ac:picMkLst>
            <pc:docMk/>
            <pc:sldMk cId="3708670617" sldId="256"/>
            <ac:picMk id="1042" creationId="{5D6103C3-18D2-4C84-B835-D419591D8F07}"/>
          </ac:picMkLst>
        </pc:picChg>
        <pc:picChg chg="add del mod">
          <ac:chgData name="TANG Ting" userId="37c50cff-9142-4816-821f-29ed1cafaddf" providerId="ADAL" clId="{94359155-B132-420C-BB5C-0AC2A38474CE}" dt="2019-07-19T17:19:03.198" v="115"/>
          <ac:picMkLst>
            <pc:docMk/>
            <pc:sldMk cId="3708670617" sldId="256"/>
            <ac:picMk id="1044" creationId="{998B8695-6564-48D1-BF24-890C42801941}"/>
          </ac:picMkLst>
        </pc:picChg>
      </pc:sldChg>
      <pc:sldChg chg="addSp delSp modSp">
        <pc:chgData name="TANG Ting" userId="37c50cff-9142-4816-821f-29ed1cafaddf" providerId="ADAL" clId="{94359155-B132-420C-BB5C-0AC2A38474CE}" dt="2019-07-19T17:51:13.633" v="629" actId="1036"/>
        <pc:sldMkLst>
          <pc:docMk/>
          <pc:sldMk cId="2739159210" sldId="257"/>
        </pc:sldMkLst>
        <pc:spChg chg="mod">
          <ac:chgData name="TANG Ting" userId="37c50cff-9142-4816-821f-29ed1cafaddf" providerId="ADAL" clId="{94359155-B132-420C-BB5C-0AC2A38474CE}" dt="2019-07-19T17:28:19.976" v="428" actId="20577"/>
          <ac:spMkLst>
            <pc:docMk/>
            <pc:sldMk cId="2739159210" sldId="257"/>
            <ac:spMk id="2" creationId="{EE90A0E9-E7B5-7543-B56C-FBBEB7AB35CB}"/>
          </ac:spMkLst>
        </pc:spChg>
        <pc:spChg chg="del">
          <ac:chgData name="TANG Ting" userId="37c50cff-9142-4816-821f-29ed1cafaddf" providerId="ADAL" clId="{94359155-B132-420C-BB5C-0AC2A38474CE}" dt="2019-07-19T17:46:26.410" v="495"/>
          <ac:spMkLst>
            <pc:docMk/>
            <pc:sldMk cId="2739159210" sldId="257"/>
            <ac:spMk id="3" creationId="{8BB1F7CB-00F9-2848-8873-1EBAE26788A4}"/>
          </ac:spMkLst>
        </pc:spChg>
        <pc:spChg chg="mod">
          <ac:chgData name="TANG Ting" userId="37c50cff-9142-4816-821f-29ed1cafaddf" providerId="ADAL" clId="{94359155-B132-420C-BB5C-0AC2A38474CE}" dt="2019-07-19T17:47:34.221" v="502" actId="1076"/>
          <ac:spMkLst>
            <pc:docMk/>
            <pc:sldMk cId="2739159210" sldId="257"/>
            <ac:spMk id="6" creationId="{934E4AFD-026E-0B41-92A7-A51A72B23BDF}"/>
          </ac:spMkLst>
        </pc:spChg>
        <pc:spChg chg="add mod">
          <ac:chgData name="TANG Ting" userId="37c50cff-9142-4816-821f-29ed1cafaddf" providerId="ADAL" clId="{94359155-B132-420C-BB5C-0AC2A38474CE}" dt="2019-07-19T17:50:58.835" v="596" actId="255"/>
          <ac:spMkLst>
            <pc:docMk/>
            <pc:sldMk cId="2739159210" sldId="257"/>
            <ac:spMk id="7" creationId="{A1C126E2-40E2-44F4-9AFE-7B8F6F997A96}"/>
          </ac:spMkLst>
        </pc:spChg>
        <pc:spChg chg="add mod">
          <ac:chgData name="TANG Ting" userId="37c50cff-9142-4816-821f-29ed1cafaddf" providerId="ADAL" clId="{94359155-B132-420C-BB5C-0AC2A38474CE}" dt="2019-07-19T17:46:26.410" v="495"/>
          <ac:spMkLst>
            <pc:docMk/>
            <pc:sldMk cId="2739159210" sldId="257"/>
            <ac:spMk id="8" creationId="{1ED603C5-7000-4E1E-BAFE-D5B2DB84703E}"/>
          </ac:spMkLst>
        </pc:spChg>
        <pc:spChg chg="mod">
          <ac:chgData name="TANG Ting" userId="37c50cff-9142-4816-821f-29ed1cafaddf" providerId="ADAL" clId="{94359155-B132-420C-BB5C-0AC2A38474CE}" dt="2019-07-19T17:50:33.809" v="594" actId="13926"/>
          <ac:spMkLst>
            <pc:docMk/>
            <pc:sldMk cId="2739159210" sldId="257"/>
            <ac:spMk id="13" creationId="{40F47BBE-1A5A-41CB-BF20-54CA7DDD68CB}"/>
          </ac:spMkLst>
        </pc:spChg>
        <pc:grpChg chg="add mod">
          <ac:chgData name="TANG Ting" userId="37c50cff-9142-4816-821f-29ed1cafaddf" providerId="ADAL" clId="{94359155-B132-420C-BB5C-0AC2A38474CE}" dt="2019-07-19T17:51:13.633" v="629" actId="1036"/>
          <ac:grpSpMkLst>
            <pc:docMk/>
            <pc:sldMk cId="2739159210" sldId="257"/>
            <ac:grpSpMk id="9" creationId="{2B39CB46-CEB8-434E-8C46-6BB6BC6F3AFF}"/>
          </ac:grpSpMkLst>
        </pc:grpChg>
        <pc:grpChg chg="add mod">
          <ac:chgData name="TANG Ting" userId="37c50cff-9142-4816-821f-29ed1cafaddf" providerId="ADAL" clId="{94359155-B132-420C-BB5C-0AC2A38474CE}" dt="2019-07-19T17:51:13.633" v="629" actId="1036"/>
          <ac:grpSpMkLst>
            <pc:docMk/>
            <pc:sldMk cId="2739159210" sldId="257"/>
            <ac:grpSpMk id="10" creationId="{2D6F9019-AD67-4CC4-8292-0EA1A79C260F}"/>
          </ac:grpSpMkLst>
        </pc:grpChg>
        <pc:picChg chg="add mod">
          <ac:chgData name="TANG Ting" userId="37c50cff-9142-4816-821f-29ed1cafaddf" providerId="ADAL" clId="{94359155-B132-420C-BB5C-0AC2A38474CE}" dt="2019-07-19T17:47:48.372" v="503" actId="164"/>
          <ac:picMkLst>
            <pc:docMk/>
            <pc:sldMk cId="2739159210" sldId="257"/>
            <ac:picMk id="2050" creationId="{82EC8A91-D6BA-4600-8829-2C906471D35D}"/>
          </ac:picMkLst>
        </pc:picChg>
      </pc:sldChg>
      <pc:sldChg chg="addSp delSp modSp">
        <pc:chgData name="TANG Ting" userId="37c50cff-9142-4816-821f-29ed1cafaddf" providerId="ADAL" clId="{94359155-B132-420C-BB5C-0AC2A38474CE}" dt="2019-07-19T17:26:14.076" v="304" actId="1038"/>
        <pc:sldMkLst>
          <pc:docMk/>
          <pc:sldMk cId="98875362" sldId="258"/>
        </pc:sldMkLst>
        <pc:spChg chg="add mod">
          <ac:chgData name="TANG Ting" userId="37c50cff-9142-4816-821f-29ed1cafaddf" providerId="ADAL" clId="{94359155-B132-420C-BB5C-0AC2A38474CE}" dt="2019-07-19T17:25:13.943" v="282" actId="27636"/>
          <ac:spMkLst>
            <pc:docMk/>
            <pc:sldMk cId="98875362" sldId="258"/>
            <ac:spMk id="3" creationId="{CF663C6A-8DF8-4C9A-9A75-0F98DAEA0FD5}"/>
          </ac:spMkLst>
        </pc:spChg>
        <pc:spChg chg="add del mod">
          <ac:chgData name="TANG Ting" userId="37c50cff-9142-4816-821f-29ed1cafaddf" providerId="ADAL" clId="{94359155-B132-420C-BB5C-0AC2A38474CE}" dt="2019-07-19T17:24:32.569" v="218"/>
          <ac:spMkLst>
            <pc:docMk/>
            <pc:sldMk cId="98875362" sldId="258"/>
            <ac:spMk id="4" creationId="{75F72CBB-B40F-4F81-8B30-9666D432FCAA}"/>
          </ac:spMkLst>
        </pc:spChg>
        <pc:spChg chg="mod">
          <ac:chgData name="TANG Ting" userId="37c50cff-9142-4816-821f-29ed1cafaddf" providerId="ADAL" clId="{94359155-B132-420C-BB5C-0AC2A38474CE}" dt="2019-07-19T17:24:47.853" v="220" actId="14100"/>
          <ac:spMkLst>
            <pc:docMk/>
            <pc:sldMk cId="98875362" sldId="258"/>
            <ac:spMk id="7" creationId="{C547A728-470D-DD4C-B25D-8FA003B4B04D}"/>
          </ac:spMkLst>
        </pc:spChg>
        <pc:spChg chg="del mod">
          <ac:chgData name="TANG Ting" userId="37c50cff-9142-4816-821f-29ed1cafaddf" providerId="ADAL" clId="{94359155-B132-420C-BB5C-0AC2A38474CE}" dt="2019-07-19T17:23:45.726" v="176" actId="478"/>
          <ac:spMkLst>
            <pc:docMk/>
            <pc:sldMk cId="98875362" sldId="258"/>
            <ac:spMk id="8" creationId="{448C746E-366C-DB4A-B639-D75934F8A8B9}"/>
          </ac:spMkLst>
        </pc:spChg>
        <pc:spChg chg="mod">
          <ac:chgData name="TANG Ting" userId="37c50cff-9142-4816-821f-29ed1cafaddf" providerId="ADAL" clId="{94359155-B132-420C-BB5C-0AC2A38474CE}" dt="2019-07-19T17:25:59.273" v="303" actId="207"/>
          <ac:spMkLst>
            <pc:docMk/>
            <pc:sldMk cId="98875362" sldId="258"/>
            <ac:spMk id="9" creationId="{2BD5F9E9-B034-8E41-B1A0-51D1AD708286}"/>
          </ac:spMkLst>
        </pc:spChg>
        <pc:spChg chg="add del mod">
          <ac:chgData name="TANG Ting" userId="37c50cff-9142-4816-821f-29ed1cafaddf" providerId="ADAL" clId="{94359155-B132-420C-BB5C-0AC2A38474CE}" dt="2019-07-19T17:24:18.397" v="190" actId="478"/>
          <ac:spMkLst>
            <pc:docMk/>
            <pc:sldMk cId="98875362" sldId="258"/>
            <ac:spMk id="10" creationId="{ABEB22A6-CCBC-44E9-AB74-E54872938E36}"/>
          </ac:spMkLst>
        </pc:spChg>
        <pc:spChg chg="add del mod">
          <ac:chgData name="TANG Ting" userId="37c50cff-9142-4816-821f-29ed1cafaddf" providerId="ADAL" clId="{94359155-B132-420C-BB5C-0AC2A38474CE}" dt="2019-07-19T17:24:32.569" v="218"/>
          <ac:spMkLst>
            <pc:docMk/>
            <pc:sldMk cId="98875362" sldId="258"/>
            <ac:spMk id="11" creationId="{B416AE3C-2DEA-47CB-B316-4CD9F546C9D0}"/>
          </ac:spMkLst>
        </pc:spChg>
        <pc:picChg chg="add mod">
          <ac:chgData name="TANG Ting" userId="37c50cff-9142-4816-821f-29ed1cafaddf" providerId="ADAL" clId="{94359155-B132-420C-BB5C-0AC2A38474CE}" dt="2019-07-19T17:26:14.076" v="304" actId="1038"/>
          <ac:picMkLst>
            <pc:docMk/>
            <pc:sldMk cId="98875362" sldId="258"/>
            <ac:picMk id="5" creationId="{AFDB3AA5-A0C6-45A4-AEF7-9F83F5F1B645}"/>
          </ac:picMkLst>
        </pc:picChg>
        <pc:picChg chg="add mod">
          <ac:chgData name="TANG Ting" userId="37c50cff-9142-4816-821f-29ed1cafaddf" providerId="ADAL" clId="{94359155-B132-420C-BB5C-0AC2A38474CE}" dt="2019-07-19T17:25:40.619" v="302" actId="1038"/>
          <ac:picMkLst>
            <pc:docMk/>
            <pc:sldMk cId="98875362" sldId="258"/>
            <ac:picMk id="6" creationId="{F305DCCD-5236-459B-A1AB-700ABBF53C35}"/>
          </ac:picMkLst>
        </pc:picChg>
      </pc:sldChg>
      <pc:sldChg chg="addSp delSp modSp add delAnim modAnim">
        <pc:chgData name="TANG Ting" userId="37c50cff-9142-4816-821f-29ed1cafaddf" providerId="ADAL" clId="{94359155-B132-420C-BB5C-0AC2A38474CE}" dt="2019-07-19T17:55:25.268" v="660" actId="20577"/>
        <pc:sldMkLst>
          <pc:docMk/>
          <pc:sldMk cId="3130319063" sldId="264"/>
        </pc:sldMkLst>
        <pc:spChg chg="mod">
          <ac:chgData name="TANG Ting" userId="37c50cff-9142-4816-821f-29ed1cafaddf" providerId="ADAL" clId="{94359155-B132-420C-BB5C-0AC2A38474CE}" dt="2019-07-19T17:46:32.275" v="496" actId="27636"/>
          <ac:spMkLst>
            <pc:docMk/>
            <pc:sldMk cId="3130319063" sldId="264"/>
            <ac:spMk id="2" creationId="{00000000-0000-0000-0000-000000000000}"/>
          </ac:spMkLst>
        </pc:spChg>
        <pc:spChg chg="add mod">
          <ac:chgData name="TANG Ting" userId="37c50cff-9142-4816-821f-29ed1cafaddf" providerId="ADAL" clId="{94359155-B132-420C-BB5C-0AC2A38474CE}" dt="2019-07-19T17:55:25.268" v="660" actId="20577"/>
          <ac:spMkLst>
            <pc:docMk/>
            <pc:sldMk cId="3130319063" sldId="264"/>
            <ac:spMk id="7" creationId="{2E3A28E6-42BA-4619-93CB-2A2932C2650D}"/>
          </ac:spMkLst>
        </pc:spChg>
        <pc:spChg chg="mod">
          <ac:chgData name="TANG Ting" userId="37c50cff-9142-4816-821f-29ed1cafaddf" providerId="ADAL" clId="{94359155-B132-420C-BB5C-0AC2A38474CE}" dt="2019-07-19T17:55:05.491" v="648" actId="1076"/>
          <ac:spMkLst>
            <pc:docMk/>
            <pc:sldMk cId="3130319063" sldId="264"/>
            <ac:spMk id="9" creationId="{00000000-0000-0000-0000-000000000000}"/>
          </ac:spMkLst>
        </pc:spChg>
        <pc:spChg chg="add mod">
          <ac:chgData name="TANG Ting" userId="37c50cff-9142-4816-821f-29ed1cafaddf" providerId="ADAL" clId="{94359155-B132-420C-BB5C-0AC2A38474CE}" dt="2019-07-19T17:55:14.021" v="650" actId="1076"/>
          <ac:spMkLst>
            <pc:docMk/>
            <pc:sldMk cId="3130319063" sldId="264"/>
            <ac:spMk id="10" creationId="{05C0D4B4-482D-4F81-892F-581F10C4286D}"/>
          </ac:spMkLst>
        </pc:spChg>
        <pc:spChg chg="mod">
          <ac:chgData name="TANG Ting" userId="37c50cff-9142-4816-821f-29ed1cafaddf" providerId="ADAL" clId="{94359155-B132-420C-BB5C-0AC2A38474CE}" dt="2019-07-19T17:29:54.570" v="457" actId="20577"/>
          <ac:spMkLst>
            <pc:docMk/>
            <pc:sldMk cId="3130319063" sldId="264"/>
            <ac:spMk id="12" creationId="{00000000-0000-0000-0000-000000000000}"/>
          </ac:spMkLst>
        </pc:spChg>
        <pc:picChg chg="del">
          <ac:chgData name="TANG Ting" userId="37c50cff-9142-4816-821f-29ed1cafaddf" providerId="ADAL" clId="{94359155-B132-420C-BB5C-0AC2A38474CE}" dt="2019-07-19T17:28:52.585" v="429" actId="478"/>
          <ac:picMkLst>
            <pc:docMk/>
            <pc:sldMk cId="3130319063" sldId="264"/>
            <ac:picMk id="5" creationId="{9DB3DFEC-C350-42A0-BC21-05EBFABE6AEA}"/>
          </ac:picMkLst>
        </pc:picChg>
        <pc:picChg chg="del">
          <ac:chgData name="TANG Ting" userId="37c50cff-9142-4816-821f-29ed1cafaddf" providerId="ADAL" clId="{94359155-B132-420C-BB5C-0AC2A38474CE}" dt="2019-07-19T17:54:49.061" v="646" actId="478"/>
          <ac:picMkLst>
            <pc:docMk/>
            <pc:sldMk cId="3130319063" sldId="264"/>
            <ac:picMk id="8" creationId="{00000000-0000-0000-0000-000000000000}"/>
          </ac:picMkLst>
        </pc:picChg>
      </pc:sldChg>
      <pc:sldChg chg="addSp delSp modSp add">
        <pc:chgData name="TANG Ting" userId="37c50cff-9142-4816-821f-29ed1cafaddf" providerId="ADAL" clId="{94359155-B132-420C-BB5C-0AC2A38474CE}" dt="2019-07-19T17:46:38.211" v="497"/>
        <pc:sldMkLst>
          <pc:docMk/>
          <pc:sldMk cId="955915659" sldId="271"/>
        </pc:sldMkLst>
        <pc:spChg chg="mod">
          <ac:chgData name="TANG Ting" userId="37c50cff-9142-4816-821f-29ed1cafaddf" providerId="ADAL" clId="{94359155-B132-420C-BB5C-0AC2A38474CE}" dt="2019-07-19T17:23:00.205" v="151" actId="207"/>
          <ac:spMkLst>
            <pc:docMk/>
            <pc:sldMk cId="955915659" sldId="271"/>
            <ac:spMk id="2" creationId="{00000000-0000-0000-0000-000000000000}"/>
          </ac:spMkLst>
        </pc:spChg>
        <pc:spChg chg="add del mod">
          <ac:chgData name="TANG Ting" userId="37c50cff-9142-4816-821f-29ed1cafaddf" providerId="ADAL" clId="{94359155-B132-420C-BB5C-0AC2A38474CE}" dt="2019-07-19T17:22:08.256" v="150"/>
          <ac:spMkLst>
            <pc:docMk/>
            <pc:sldMk cId="955915659" sldId="271"/>
            <ac:spMk id="3" creationId="{27C18278-B7F0-4159-BA09-40F48F544DD1}"/>
          </ac:spMkLst>
        </pc:spChg>
        <pc:spChg chg="add del mod">
          <ac:chgData name="TANG Ting" userId="37c50cff-9142-4816-821f-29ed1cafaddf" providerId="ADAL" clId="{94359155-B132-420C-BB5C-0AC2A38474CE}" dt="2019-07-19T17:46:38.211" v="497"/>
          <ac:spMkLst>
            <pc:docMk/>
            <pc:sldMk cId="955915659" sldId="271"/>
            <ac:spMk id="4" creationId="{25305D30-17BD-449E-9150-3584DB3F4D91}"/>
          </ac:spMkLst>
        </pc:spChg>
        <pc:spChg chg="mod">
          <ac:chgData name="TANG Ting" userId="37c50cff-9142-4816-821f-29ed1cafaddf" providerId="ADAL" clId="{94359155-B132-420C-BB5C-0AC2A38474CE}" dt="2019-07-19T17:23:00.205" v="151" actId="207"/>
          <ac:spMkLst>
            <pc:docMk/>
            <pc:sldMk cId="955915659" sldId="271"/>
            <ac:spMk id="5" creationId="{00000000-0000-0000-0000-000000000000}"/>
          </ac:spMkLst>
        </pc:spChg>
        <pc:spChg chg="add mod">
          <ac:chgData name="TANG Ting" userId="37c50cff-9142-4816-821f-29ed1cafaddf" providerId="ADAL" clId="{94359155-B132-420C-BB5C-0AC2A38474CE}" dt="2019-07-19T17:46:38.211" v="497"/>
          <ac:spMkLst>
            <pc:docMk/>
            <pc:sldMk cId="955915659" sldId="271"/>
            <ac:spMk id="6" creationId="{1C7C07D4-67E1-4FB8-A2B5-1035A242720D}"/>
          </ac:spMkLst>
        </pc:spChg>
        <pc:spChg chg="mod">
          <ac:chgData name="TANG Ting" userId="37c50cff-9142-4816-821f-29ed1cafaddf" providerId="ADAL" clId="{94359155-B132-420C-BB5C-0AC2A38474CE}" dt="2019-07-19T17:23:00.205" v="151" actId="207"/>
          <ac:spMkLst>
            <pc:docMk/>
            <pc:sldMk cId="955915659" sldId="271"/>
            <ac:spMk id="8" creationId="{00000000-0000-0000-0000-000000000000}"/>
          </ac:spMkLst>
        </pc:spChg>
      </pc:sldChg>
      <pc:sldChg chg="addSp modSp add">
        <pc:chgData name="TANG Ting" userId="37c50cff-9142-4816-821f-29ed1cafaddf" providerId="ADAL" clId="{94359155-B132-420C-BB5C-0AC2A38474CE}" dt="2019-07-19T17:29:39.339" v="432"/>
        <pc:sldMkLst>
          <pc:docMk/>
          <pc:sldMk cId="2199128235" sldId="273"/>
        </pc:sldMkLst>
        <pc:spChg chg="add mod">
          <ac:chgData name="TANG Ting" userId="37c50cff-9142-4816-821f-29ed1cafaddf" providerId="ADAL" clId="{94359155-B132-420C-BB5C-0AC2A38474CE}" dt="2019-07-19T17:29:39.339" v="432"/>
          <ac:spMkLst>
            <pc:docMk/>
            <pc:sldMk cId="2199128235" sldId="273"/>
            <ac:spMk id="6" creationId="{14BC4EA2-9AB0-477E-875F-5A93E8C2065D}"/>
          </ac:spMkLst>
        </pc:spChg>
      </pc:sldChg>
      <pc:sldMasterChg chg="delSldLayout modSldLayout">
        <pc:chgData name="TANG Ting" userId="37c50cff-9142-4816-821f-29ed1cafaddf" providerId="ADAL" clId="{94359155-B132-420C-BB5C-0AC2A38474CE}" dt="2019-07-19T17:53:38.710" v="632" actId="2696"/>
        <pc:sldMasterMkLst>
          <pc:docMk/>
          <pc:sldMasterMk cId="687543376" sldId="2147483660"/>
        </pc:sldMasterMkLst>
        <pc:sldLayoutChg chg="addSp delSp">
          <pc:chgData name="TANG Ting" userId="37c50cff-9142-4816-821f-29ed1cafaddf" providerId="ADAL" clId="{94359155-B132-420C-BB5C-0AC2A38474CE}" dt="2019-07-19T17:52:58.424" v="631" actId="478"/>
          <pc:sldLayoutMkLst>
            <pc:docMk/>
            <pc:sldMasterMk cId="687543376" sldId="2147483660"/>
            <pc:sldLayoutMk cId="2574198013" sldId="2147483662"/>
          </pc:sldLayoutMkLst>
          <pc:spChg chg="add del">
            <ac:chgData name="TANG Ting" userId="37c50cff-9142-4816-821f-29ed1cafaddf" providerId="ADAL" clId="{94359155-B132-420C-BB5C-0AC2A38474CE}" dt="2019-07-19T17:52:58.424" v="631" actId="478"/>
            <ac:spMkLst>
              <pc:docMk/>
              <pc:sldMasterMk cId="687543376" sldId="2147483660"/>
              <pc:sldLayoutMk cId="2574198013" sldId="2147483662"/>
              <ac:spMk id="15" creationId="{F4675424-66C5-6140-A915-8C73CF29DE4B}"/>
            </ac:spMkLst>
          </pc:spChg>
        </pc:sldLayoutChg>
        <pc:sldLayoutChg chg="del">
          <pc:chgData name="TANG Ting" userId="37c50cff-9142-4816-821f-29ed1cafaddf" providerId="ADAL" clId="{94359155-B132-420C-BB5C-0AC2A38474CE}" dt="2019-07-19T17:53:38.710" v="632" actId="2696"/>
          <pc:sldLayoutMkLst>
            <pc:docMk/>
            <pc:sldMasterMk cId="687543376" sldId="2147483660"/>
            <pc:sldLayoutMk cId="2194780812" sldId="214748368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8CE3CE-7885-5440-B7D2-D1C38EEABC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54EA1-D6B4-7C47-AF7F-6ED3655198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2D56F-4014-E440-B414-1949875DC54A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AEB30-D659-F04F-8BCA-7E5755820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60766-B385-064C-89E0-D696CB68E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C23E2-02F7-644F-99F5-08AC3BA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C332E-8893-FE4E-9A25-93BB30EFA0DA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7A1DD-B70C-B048-99CA-ED854228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D2-AM2: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11:00 AM - 12:30 PM, Tuesday, July 30,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46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EDF10-A130-4586-BC5F-2FA825BAC0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1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</a:t>
            </a:r>
            <a:r>
              <a:rPr lang="en-US" baseline="0" dirty="0"/>
              <a:t> </a:t>
            </a:r>
          </a:p>
          <a:p>
            <a:r>
              <a:rPr lang="en-US" baseline="0" dirty="0"/>
              <a:t>Zambezi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Lake Kariba: world’s biggest reservoir by volume </a:t>
            </a:r>
          </a:p>
          <a:p>
            <a:r>
              <a:rPr lang="en-US" dirty="0"/>
              <a:t>Lake Malawi:</a:t>
            </a:r>
            <a:r>
              <a:rPr lang="en-US" baseline="0" dirty="0"/>
              <a:t> 6 deepest lake in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26106-EE32-4234-A145-954317AFE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70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</a:t>
            </a:r>
            <a:r>
              <a:rPr lang="en-US" baseline="0" dirty="0"/>
              <a:t> </a:t>
            </a:r>
          </a:p>
          <a:p>
            <a:r>
              <a:rPr lang="en-US" baseline="0" dirty="0"/>
              <a:t>Zambezi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Lake Kariba: world’s biggest reservoir by volume </a:t>
            </a:r>
          </a:p>
          <a:p>
            <a:r>
              <a:rPr lang="en-US" dirty="0"/>
              <a:t>Lake Malawi:</a:t>
            </a:r>
            <a:r>
              <a:rPr lang="en-US" baseline="0" dirty="0"/>
              <a:t> 6 deepest lake in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26106-EE32-4234-A145-954317AFE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55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Current: Source attribution + yield</a:t>
            </a:r>
            <a:r>
              <a:rPr lang="en-US" baseline="0" dirty="0"/>
              <a:t> </a:t>
            </a:r>
            <a:r>
              <a:rPr lang="en-US" dirty="0">
                <a:sym typeface="Wingdings" panose="05000000000000000000" pitchFamily="2" charset="2"/>
              </a:rPr>
              <a:t> link to population and agricultural</a:t>
            </a:r>
            <a:r>
              <a:rPr lang="en-US" baseline="0" dirty="0">
                <a:sym typeface="Wingdings" panose="05000000000000000000" pitchFamily="2" charset="2"/>
              </a:rPr>
              <a:t>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97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Current: Source attribution + yield</a:t>
            </a:r>
            <a:r>
              <a:rPr lang="en-US" baseline="0" dirty="0"/>
              <a:t> </a:t>
            </a:r>
            <a:r>
              <a:rPr lang="en-US" dirty="0">
                <a:sym typeface="Wingdings" panose="05000000000000000000" pitchFamily="2" charset="2"/>
              </a:rPr>
              <a:t> link to population and agricultural</a:t>
            </a:r>
            <a:r>
              <a:rPr lang="en-US" baseline="0" dirty="0">
                <a:sym typeface="Wingdings" panose="05000000000000000000" pitchFamily="2" charset="2"/>
              </a:rPr>
              <a:t>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42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91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2050: total load comparison</a:t>
            </a:r>
            <a:r>
              <a:rPr lang="en-US" baseline="0" dirty="0"/>
              <a:t> increase up to 100% in Indus and Zambezi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0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395C8-E03A-E04C-AA88-72B24AADC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8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6113" y="987427"/>
            <a:ext cx="7485887" cy="487362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5EF8D4-5B50-564A-8E71-ACB42B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58DE6F-BC6E-364C-91D6-6B9C603C2F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9228810-255C-0747-AA61-5D5198D3E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9AD2DE6-E43E-6044-9983-6D2115FA619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60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7"/>
            <a:ext cx="1098804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BCE835-694B-EC4D-AD29-A3BF23C07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58B064A-C26D-E948-B1F9-58944195E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2031FA7-02D1-0645-9048-0AAD35E90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84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23777"/>
            <a:ext cx="2628900" cy="5553186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FA3B52-24C6-BC49-B1FB-EF1DE3CE3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7668D43-9CA0-B748-8221-476079634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57BDEB2-5457-E84E-8E88-F426D3C10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4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Thank you for your time.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Questions.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395C8-E03A-E04C-AA88-72B24AADC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4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00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- Goto 'Insert &gt; Header and footer &gt; Footer'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386094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blue">
    <p:bg>
      <p:bgPr>
        <a:solidFill>
          <a:srgbClr val="245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FD36E0-C784-AE4E-B42C-F7764C6BD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83D7C-0821-A040-BE0C-B5DB8952D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69E957-E916-EA41-8D86-9462424C7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239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782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42F0-6E2E-9B45-9065-E71C5FD39597}"/>
              </a:ext>
            </a:extLst>
          </p:cNvPr>
          <p:cNvSpPr/>
          <p:nvPr userDrawn="1"/>
        </p:nvSpPr>
        <p:spPr>
          <a:xfrm>
            <a:off x="1" y="5948414"/>
            <a:ext cx="3362425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604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A4A04-F540-E24D-9FF5-8F7FC90CDCFA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90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919986"/>
            <a:ext cx="9610344" cy="5909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4AF39-23DB-0740-938A-1A583332B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8748" y="6352806"/>
            <a:ext cx="2743200" cy="365125"/>
          </a:xfrm>
        </p:spPr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748E00D-B3B4-FE4D-A3E5-E8C8A25CA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14E4032-E757-2144-A88B-ABFF9C43B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718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416571-A315-1846-A578-44521F40228B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24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F5CED-483C-A348-8E33-D2AA0F23C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53A157-7BBA-5749-8237-8C990161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953BB51-3F9C-E747-ACA8-03C6016EB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9247E92-8FF0-A341-9976-E6095D27E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073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34238B-024D-294E-AD4C-68C413D97E1A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72D3F-74B7-B64C-800D-13CA52163C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7F9956-5A00-5A40-8899-32D1F879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031E1D5-F0A3-EF45-84AA-C0225E109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305433C-0038-FC49-AAE7-4AE15259F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303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92FE64-D177-274B-901F-D336A79314A8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B989F8-C842-5E4D-A070-A6209E35F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49E4815-2057-AE40-A83C-99001B97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E2EF048-87C8-2B43-AA12-7E550A2A4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0068E4E-9680-554C-B740-1BBB27554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120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0DF604-D9D6-5045-B588-839447328165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6C0CE20-2FA8-D441-A594-2E5923EE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9AD1BB0-F11D-AB4E-A5C2-D6877E27F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982180-1554-0149-9361-2E4524F2E5A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075AC00-972C-AE42-811E-B2A50B01A5A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EDE99-ADAF-CC49-8A11-DA767186AC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FAC88BB-6435-5741-AECC-C64CD1B8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470C4FCD-395E-D94C-AECA-9EC451BFD0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6DBF9A0-D8B4-7745-ACB6-B5E35D853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4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BA2C8-6FAC-B54C-9845-66F221B9B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FA112B-E57E-7B4A-8833-D3D8FEC4EC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10591185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8EE7-3B3F-3F41-B5AD-67185982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4BCAD86-58E8-C64B-B919-51804E097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4675424-66C5-6140-A915-8C73CF29D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19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5574792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594884"/>
            <a:ext cx="5574792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4E4AF7-5B90-4A4A-9190-EF7AF1E8A7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1DBDDF-7B8D-E049-BE5A-2AC650B2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7FBAFA6-39D8-1045-BD48-582B33225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7990A56-77DE-384E-846A-6EC505691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7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73619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573619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596321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FC52E0-46F2-2443-B309-D4A67BCEE7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B7B320-CA87-A342-9115-47E9E4F9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8D14D24-78FD-A045-8D62-111F0EEE4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B93BEA1-60BB-9942-B17D-B28C03441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25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482692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482692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90E8D-9016-4C42-8F5F-E450B003AB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CBCAFA1-511A-EE41-B15A-62ABD06896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ABEB7C4-26A5-2A49-A685-310121897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11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5322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071B-8956-1F45-8413-D77E45140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7A5CF-4029-5441-9751-E360C7BA0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CA39AD3-F023-5741-9EB7-A0EBA4530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26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05F8A-53F2-9A4F-89B7-679F5D96A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89F830C8-3B22-4D44-AD5B-EAC20E22F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81969A2-10C2-C546-977D-603DF985E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36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3" y="987427"/>
            <a:ext cx="6949439" cy="4873625"/>
          </a:xfrm>
        </p:spPr>
        <p:txBody>
          <a:bodyPr/>
          <a:lstStyle>
            <a:lvl1pPr>
              <a:defRPr sz="2400"/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FED4CC-B694-4F4C-8AC8-7D4040DF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4412EC-2A2F-F34F-AFA3-D552E85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4C3DC-0931-ED45-859D-7DC2E02D5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3CEEAF4-4B04-7F42-81A2-3D6474988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89A40C2-EB4C-F849-86CB-ACD53C9F5BD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60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677042"/>
            <a:ext cx="10658856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14BBBCD-90CB-2F47-9BDE-CEED80DD9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29416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20DCE6-B4EA-8444-92C3-D609C5C13BC3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84" r:id="rId13"/>
    <p:sldLayoutId id="2147483685" r:id="rId14"/>
    <p:sldLayoutId id="214748368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6"/>
            <a:ext cx="10658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D8510D3-7480-FA40-B714-28425739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8C025A19-EC4F-5D46-BAED-915B844A7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01290F5-EF9B-6848-BD94-0DC63C614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73F24A-72E1-514B-A669-66B08B94475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*tangt@iiasa.ac.at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angt@iiasa.ac.at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0.emf"/><Relationship Id="rId5" Type="http://schemas.openxmlformats.org/officeDocument/2006/relationships/hyperlink" Target="https://visibleearth.nasa.gov/view.php?id=52738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CB184C5-BA83-4541-BEA4-A4DB4AFC4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711" y="1295400"/>
            <a:ext cx="9898890" cy="2214563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Impacts of Climate Change and Socio-economic Development on Future Nitrogen Export</a:t>
            </a:r>
            <a:br>
              <a:rPr lang="en-US" dirty="0"/>
            </a:br>
            <a:r>
              <a:rPr lang="en-US" sz="1100" dirty="0">
                <a:solidFill>
                  <a:schemeClr val="bg1"/>
                </a:solidFill>
              </a:rPr>
              <a:t>a</a:t>
            </a:r>
            <a:br>
              <a:rPr lang="en-US" dirty="0"/>
            </a:br>
            <a:r>
              <a:rPr lang="en-US" sz="3200" dirty="0" err="1">
                <a:solidFill>
                  <a:schemeClr val="tx1"/>
                </a:solidFill>
              </a:rPr>
              <a:t>A</a:t>
            </a:r>
            <a:r>
              <a:rPr lang="en-US" sz="3200" dirty="0">
                <a:solidFill>
                  <a:schemeClr val="tx1"/>
                </a:solidFill>
              </a:rPr>
              <a:t> Comparative Study of Three Large River Basins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3A771C5-F9C0-EA48-9322-8BAE62E23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712" y="3895345"/>
            <a:ext cx="9898888" cy="1029657"/>
          </a:xfrm>
        </p:spPr>
        <p:txBody>
          <a:bodyPr>
            <a:normAutofit/>
          </a:bodyPr>
          <a:lstStyle/>
          <a:p>
            <a:r>
              <a:rPr lang="en-US" sz="2000" dirty="0"/>
              <a:t>Ting Tang*, Mengru Wang, Maryna Strokal, Peter Burek, David Leclere,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err="1"/>
              <a:t>Tamás</a:t>
            </a:r>
            <a:r>
              <a:rPr lang="en-US" sz="2000" dirty="0"/>
              <a:t> Krisztin, Carolien Kroeze, Simon Langan, Yoshihide Wada</a:t>
            </a:r>
          </a:p>
        </p:txBody>
      </p:sp>
      <p:pic>
        <p:nvPicPr>
          <p:cNvPr id="1040" name="Picture 16" descr="http://www.asiaoceania.org/aogs2019/img/banner.png">
            <a:extLst>
              <a:ext uri="{FF2B5EF4-FFF2-40B4-BE49-F238E27FC236}">
                <a16:creationId xmlns:a16="http://schemas.microsoft.com/office/drawing/2014/main" id="{E03605F5-AA51-4970-B832-FA7B04AA4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21"/>
          <a:stretch/>
        </p:blipFill>
        <p:spPr bwMode="auto">
          <a:xfrm>
            <a:off x="10243793" y="4935162"/>
            <a:ext cx="1948207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8C10697-6911-4057-88F3-D1A040FE49A6}"/>
              </a:ext>
            </a:extLst>
          </p:cNvPr>
          <p:cNvSpPr/>
          <p:nvPr/>
        </p:nvSpPr>
        <p:spPr>
          <a:xfrm>
            <a:off x="362711" y="5212595"/>
            <a:ext cx="2673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455A3"/>
                </a:solidFill>
                <a:hlinkClick r:id="rId4"/>
              </a:rPr>
              <a:t>*tangt@iiasa.ac.at</a:t>
            </a:r>
            <a:r>
              <a:rPr lang="en-US" sz="2000" dirty="0">
                <a:solidFill>
                  <a:srgbClr val="2455A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867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48"/>
    </mc:Choice>
    <mc:Fallback xmlns="">
      <p:transition spd="slow" advTm="194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293254" y="6473577"/>
            <a:ext cx="2743200" cy="365125"/>
          </a:xfrm>
        </p:spPr>
        <p:txBody>
          <a:bodyPr/>
          <a:lstStyle/>
          <a:p>
            <a:fld id="{838B0777-827F-8D42-90B1-61394C340E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 export to sea in 2050s </a:t>
            </a:r>
            <a:br>
              <a:rPr lang="en-US" b="1" dirty="0"/>
            </a:br>
            <a:r>
              <a:rPr lang="en-US" dirty="0"/>
              <a:t>In Indus and Zambezi, decrease only in the upstream</a:t>
            </a:r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2549965" y="1328177"/>
            <a:ext cx="9370331" cy="5509142"/>
            <a:chOff x="2204903" y="1086060"/>
            <a:chExt cx="9682057" cy="56924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07198" y="1103887"/>
              <a:ext cx="2779762" cy="196434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07198" y="2944686"/>
              <a:ext cx="2779762" cy="19643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07198" y="4805274"/>
              <a:ext cx="2779762" cy="196434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/>
            <a:srcRect t="35679"/>
            <a:stretch/>
          </p:blipFill>
          <p:spPr>
            <a:xfrm>
              <a:off x="2221000" y="1086060"/>
              <a:ext cx="4429304" cy="201324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/>
            <a:srcRect t="35691"/>
            <a:stretch/>
          </p:blipFill>
          <p:spPr>
            <a:xfrm>
              <a:off x="2232311" y="2893336"/>
              <a:ext cx="4429304" cy="201287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8"/>
            <a:srcRect t="36668"/>
            <a:stretch/>
          </p:blipFill>
          <p:spPr>
            <a:xfrm>
              <a:off x="2204903" y="4796183"/>
              <a:ext cx="4429304" cy="198229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04868" y="1103887"/>
              <a:ext cx="2779762" cy="196434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04867" y="2919240"/>
              <a:ext cx="2779762" cy="196434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04866" y="4788158"/>
              <a:ext cx="2779762" cy="1964342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/>
          <a:srcRect l="13145" t="39750" r="60547" b="16732"/>
          <a:stretch/>
        </p:blipFill>
        <p:spPr>
          <a:xfrm>
            <a:off x="80130" y="2046313"/>
            <a:ext cx="2042694" cy="238777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120401" y="2660812"/>
            <a:ext cx="1650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2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SSP1-RCP2.6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120401" y="4467167"/>
            <a:ext cx="1647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SSP2-RCP4.5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149589" y="6266772"/>
            <a:ext cx="1650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SSP3-RCP6.0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611652" y="1384866"/>
            <a:ext cx="9814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Yangtze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48079" y="1384866"/>
            <a:ext cx="7573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312789" y="1384866"/>
            <a:ext cx="106952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Zambezi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6437" y="1384866"/>
            <a:ext cx="18662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 increase </a:t>
            </a:r>
          </a:p>
          <a:p>
            <a:pPr marL="0" lvl="1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2010s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80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13"/>
    </mc:Choice>
    <mc:Fallback xmlns="">
      <p:transition spd="slow" advTm="74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 export to sea in 2050s </a:t>
            </a:r>
            <a:br>
              <a:rPr lang="en-US" b="1" dirty="0"/>
            </a:br>
            <a:r>
              <a:rPr lang="en-US" dirty="0"/>
              <a:t>increases in all basins and all scenarios.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686" t="84518" r="3661" b="2076"/>
          <a:stretch/>
        </p:blipFill>
        <p:spPr>
          <a:xfrm>
            <a:off x="258748" y="1485513"/>
            <a:ext cx="9042400" cy="7257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b="11700"/>
          <a:stretch/>
        </p:blipFill>
        <p:spPr>
          <a:xfrm>
            <a:off x="7280977" y="2257107"/>
            <a:ext cx="4872163" cy="19520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b="12011"/>
          <a:stretch/>
        </p:blipFill>
        <p:spPr>
          <a:xfrm>
            <a:off x="3760934" y="2260155"/>
            <a:ext cx="4872163" cy="19451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b="12028"/>
          <a:stretch/>
        </p:blipFill>
        <p:spPr>
          <a:xfrm>
            <a:off x="233540" y="2263203"/>
            <a:ext cx="4872163" cy="19420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6290563" y="4192228"/>
            <a:ext cx="7573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46706" y="4192228"/>
            <a:ext cx="106952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Zambezi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90232" y="4690690"/>
            <a:ext cx="936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5%-30%		        50%-71%		    	     15%-72%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9481" y="4623886"/>
            <a:ext cx="2553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 of net 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from 2010s 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4865298" y="5537139"/>
            <a:ext cx="7246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Despite strong assumptions (esp. SSP1-RCP2.6) on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Sanitation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improvement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recycling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manure/human waste</a:t>
            </a:r>
            <a:endParaRPr lang="en-US" sz="24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8603413" y="5110506"/>
            <a:ext cx="1584000" cy="432000"/>
          </a:xfrm>
          <a:prstGeom prst="straightConnector1">
            <a:avLst/>
          </a:prstGeom>
          <a:ln w="38100" cmpd="sng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717374" y="5110506"/>
            <a:ext cx="1584000" cy="432000"/>
          </a:xfrm>
          <a:prstGeom prst="straightConnector1">
            <a:avLst/>
          </a:prstGeom>
          <a:ln w="38100" cmpd="sng">
            <a:solidFill>
              <a:schemeClr val="tx1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105446" y="4192228"/>
            <a:ext cx="9814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Yangtze</a:t>
            </a:r>
            <a:endParaRPr lang="en-US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584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33"/>
    </mc:Choice>
    <mc:Fallback xmlns="">
      <p:transition spd="slow" advTm="55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Increasing export can be attributed to </a:t>
            </a:r>
            <a:br>
              <a:rPr lang="en-US" dirty="0"/>
            </a:br>
            <a:r>
              <a:rPr lang="en-US" dirty="0"/>
              <a:t>different anthropogenic sources.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686" t="84518" r="3661" b="2076"/>
          <a:stretch/>
        </p:blipFill>
        <p:spPr>
          <a:xfrm>
            <a:off x="258748" y="1485513"/>
            <a:ext cx="9042400" cy="7257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b="11700"/>
          <a:stretch/>
        </p:blipFill>
        <p:spPr>
          <a:xfrm>
            <a:off x="7280977" y="2257107"/>
            <a:ext cx="4872163" cy="19520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b="12011"/>
          <a:stretch/>
        </p:blipFill>
        <p:spPr>
          <a:xfrm>
            <a:off x="3760934" y="2260155"/>
            <a:ext cx="4872163" cy="19451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b="12028"/>
          <a:stretch/>
        </p:blipFill>
        <p:spPr>
          <a:xfrm>
            <a:off x="233540" y="2263203"/>
            <a:ext cx="4872163" cy="19420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3101976" y="4690690"/>
            <a:ext cx="88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55A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Manure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</a:t>
            </a:r>
            <a:r>
              <a:rPr 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 waste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Fertiliser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en-US" sz="2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 waste</a:t>
            </a:r>
            <a:endParaRPr lang="en-U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5746" y="4623886"/>
            <a:ext cx="2609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Sources with highest 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from 2010s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966157" y="5553930"/>
            <a:ext cx="11048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ambitious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targeted N management strategies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needed to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 (Yangtze) N export or keep it as the current level (Indus and Zambezi).  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3105446" y="4192228"/>
            <a:ext cx="9814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Yangtze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90563" y="4192228"/>
            <a:ext cx="7573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746706" y="4192228"/>
            <a:ext cx="106952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Zambezi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73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58"/>
    </mc:Choice>
    <mc:Fallback xmlns="">
      <p:transition spd="slow" advTm="63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3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74259" y="1423405"/>
            <a:ext cx="11088000" cy="14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3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There are considerable variations of </a:t>
            </a:r>
            <a:r>
              <a:rPr lang="en-US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 yields </a:t>
            </a:r>
            <a:r>
              <a:rPr lang="en-US" sz="3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their </a:t>
            </a:r>
            <a:r>
              <a:rPr lang="en-US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spatial distribution</a:t>
            </a:r>
            <a:r>
              <a:rPr lang="en-US" sz="3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dominant sources </a:t>
            </a:r>
            <a:r>
              <a:rPr lang="en-US" sz="3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among basins.</a:t>
            </a:r>
            <a:endParaRPr lang="en-US" sz="2667" dirty="0"/>
          </a:p>
        </p:txBody>
      </p:sp>
      <p:sp>
        <p:nvSpPr>
          <p:cNvPr id="5" name="Rectangle 4"/>
          <p:cNvSpPr/>
          <p:nvPr/>
        </p:nvSpPr>
        <p:spPr>
          <a:xfrm>
            <a:off x="774257" y="3060019"/>
            <a:ext cx="11088000" cy="14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3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 export to sea is </a:t>
            </a:r>
            <a:r>
              <a:rPr lang="en-US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likely to increase </a:t>
            </a:r>
            <a:r>
              <a:rPr lang="en-US" sz="3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2050s in all three basins under all three scenarios.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257" y="4696632"/>
            <a:ext cx="11088000" cy="14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Ambitious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targeted N management strategies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needed in all three basins.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59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03"/>
    </mc:Choice>
    <mc:Fallback xmlns="">
      <p:transition spd="slow" advTm="59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2" descr="https://science.sciencemag.org/content/sci/347/6223/1259855/F1.large.jpg?width=800&amp;height=600&amp;carouse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734" y="787158"/>
            <a:ext cx="7802880" cy="556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-Right Arrow 5"/>
          <p:cNvSpPr/>
          <p:nvPr/>
        </p:nvSpPr>
        <p:spPr>
          <a:xfrm rot="16320000">
            <a:off x="4220931" y="4414899"/>
            <a:ext cx="1752246" cy="553756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8497060" y="6403085"/>
            <a:ext cx="2965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Steffen et al., 2015 Science</a:t>
            </a:r>
            <a:endParaRPr lang="en-US" i="0" dirty="0">
              <a:solidFill>
                <a:srgbClr val="66666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4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78"/>
    </mc:Choice>
    <mc:Fallback xmlns="">
      <p:transition spd="slow" advTm="12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47A728-470D-DD4C-B25D-8FA003B4B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712" y="1270000"/>
            <a:ext cx="9126728" cy="1630364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Impacts of Climate Change and Socio-economic Development on Future Nitrogen Export</a:t>
            </a:r>
            <a:br>
              <a:rPr lang="en-US" dirty="0"/>
            </a:br>
            <a:r>
              <a:rPr lang="en-US" sz="1800" dirty="0">
                <a:solidFill>
                  <a:schemeClr val="bg1"/>
                </a:solidFill>
              </a:rPr>
              <a:t>a</a:t>
            </a:r>
            <a:br>
              <a:rPr lang="en-US" dirty="0"/>
            </a:br>
            <a:r>
              <a:rPr lang="en-US" sz="3200" dirty="0">
                <a:solidFill>
                  <a:schemeClr val="tx1"/>
                </a:solidFill>
              </a:rPr>
              <a:t>A Comparative Study of Three Large River Basins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BD5F9E9-B034-8E41-B1A0-51D1AD708286}"/>
              </a:ext>
            </a:extLst>
          </p:cNvPr>
          <p:cNvSpPr txBox="1">
            <a:spLocks/>
          </p:cNvSpPr>
          <p:nvPr/>
        </p:nvSpPr>
        <p:spPr>
          <a:xfrm>
            <a:off x="6879771" y="4891314"/>
            <a:ext cx="5080349" cy="17126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GB" sz="1800" b="1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Ting Tang</a:t>
            </a:r>
            <a:b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Water Program</a:t>
            </a:r>
            <a:b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tangt@iiasa.ac.at</a:t>
            </a:r>
            <a:endParaRPr lang="en-GB" sz="1800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International Institute for Applied System Analysis</a:t>
            </a:r>
          </a:p>
          <a:p>
            <a:pPr algn="r">
              <a:spcBef>
                <a:spcPts val="0"/>
              </a:spcBef>
            </a:pPr>
            <a:r>
              <a:rPr lang="en-GB" sz="18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Austria</a:t>
            </a:r>
          </a:p>
        </p:txBody>
      </p:sp>
      <p:pic>
        <p:nvPicPr>
          <p:cNvPr id="5" name="Picture 18" descr="Image result for gef">
            <a:extLst>
              <a:ext uri="{FF2B5EF4-FFF2-40B4-BE49-F238E27FC236}">
                <a16:creationId xmlns:a16="http://schemas.microsoft.com/office/drawing/2014/main" id="{AFDB3AA5-A0C6-45A4-AEF7-9F83F5F1B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" y="5575559"/>
            <a:ext cx="107829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Image result for unido">
            <a:extLst>
              <a:ext uri="{FF2B5EF4-FFF2-40B4-BE49-F238E27FC236}">
                <a16:creationId xmlns:a16="http://schemas.microsoft.com/office/drawing/2014/main" id="{F305DCCD-5236-459B-A1AB-700ABBF53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32" y="5572961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F663C6A-8DF8-4C9A-9A75-0F98DAEA0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712" y="3377185"/>
            <a:ext cx="9126728" cy="102965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3399"/>
                </a:solidFill>
              </a:rPr>
              <a:t>The study is partly funded by the Global Environment Facility (GEF, Contract No. 6993) as part of the Integrated Solutions for Water, Energy, and Land (</a:t>
            </a:r>
            <a:r>
              <a:rPr lang="en-US" sz="1800" b="1" dirty="0">
                <a:solidFill>
                  <a:srgbClr val="003399"/>
                </a:solidFill>
              </a:rPr>
              <a:t>IS-WEL</a:t>
            </a:r>
            <a:r>
              <a:rPr lang="en-US" sz="1800" dirty="0">
                <a:solidFill>
                  <a:srgbClr val="003399"/>
                </a:solidFill>
              </a:rPr>
              <a:t>) project, and supported by the United Nations Industrial Development Organization (UNIDO).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CF872E-551A-488E-9CB4-D49360B0B2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04" t="32159" r="21659" b="43561"/>
          <a:stretch/>
        </p:blipFill>
        <p:spPr>
          <a:xfrm>
            <a:off x="3301999" y="4406841"/>
            <a:ext cx="5025386" cy="154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87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7"/>
    </mc:Choice>
    <mc:Fallback xmlns="">
      <p:transition spd="slow" advTm="4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85" y="1798319"/>
            <a:ext cx="10663767" cy="4327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Byers E, </a:t>
            </a:r>
            <a:r>
              <a:rPr lang="en-US" sz="1800" dirty="0" err="1"/>
              <a:t>Gidden</a:t>
            </a:r>
            <a:r>
              <a:rPr lang="en-US" sz="1800" dirty="0"/>
              <a:t> M, </a:t>
            </a:r>
            <a:r>
              <a:rPr lang="en-US" sz="1800" dirty="0" err="1"/>
              <a:t>Leclere</a:t>
            </a:r>
            <a:r>
              <a:rPr lang="en-US" sz="1800" dirty="0"/>
              <a:t> D, </a:t>
            </a:r>
            <a:r>
              <a:rPr lang="en-US" sz="1800" dirty="0" err="1"/>
              <a:t>Balkovic</a:t>
            </a:r>
            <a:r>
              <a:rPr lang="en-US" sz="1800" dirty="0"/>
              <a:t> J, </a:t>
            </a:r>
            <a:r>
              <a:rPr lang="en-US" sz="1800" dirty="0" err="1"/>
              <a:t>Burek</a:t>
            </a:r>
            <a:r>
              <a:rPr lang="en-US" sz="1800" dirty="0"/>
              <a:t> P, </a:t>
            </a:r>
            <a:r>
              <a:rPr lang="en-US" sz="1800" dirty="0" err="1"/>
              <a:t>Ebi</a:t>
            </a:r>
            <a:r>
              <a:rPr lang="en-US" sz="1800" dirty="0"/>
              <a:t> K, </a:t>
            </a:r>
            <a:r>
              <a:rPr lang="en-US" sz="1800" dirty="0" err="1"/>
              <a:t>Greve</a:t>
            </a:r>
            <a:r>
              <a:rPr lang="en-US" sz="1800" dirty="0"/>
              <a:t> P, Grey D, </a:t>
            </a:r>
            <a:r>
              <a:rPr lang="en-US" sz="1800" dirty="0" err="1"/>
              <a:t>Havlik</a:t>
            </a:r>
            <a:r>
              <a:rPr lang="en-US" sz="1800" dirty="0"/>
              <a:t> P, Hillers A, et al.: </a:t>
            </a:r>
            <a:r>
              <a:rPr lang="en-US" sz="1800" b="1" dirty="0"/>
              <a:t>Global exposure and vulnerability to multi-sector development and climate change hotspots</a:t>
            </a:r>
            <a:r>
              <a:rPr lang="en-US" sz="1800" dirty="0"/>
              <a:t>. </a:t>
            </a:r>
            <a:r>
              <a:rPr lang="en-US" sz="1800" i="1" dirty="0"/>
              <a:t>Environ Res Lett</a:t>
            </a:r>
            <a:r>
              <a:rPr lang="en-US" sz="1800" dirty="0"/>
              <a:t> 2018, </a:t>
            </a:r>
            <a:r>
              <a:rPr lang="en-US" sz="1800" b="1" dirty="0"/>
              <a:t>13</a:t>
            </a:r>
            <a:r>
              <a:rPr lang="en-US" sz="1800" dirty="0"/>
              <a:t>:055012.</a:t>
            </a:r>
          </a:p>
          <a:p>
            <a:pPr marL="0" indent="0">
              <a:buNone/>
            </a:pPr>
            <a:r>
              <a:rPr lang="en-US" sz="1800" dirty="0" err="1"/>
              <a:t>Burek</a:t>
            </a:r>
            <a:r>
              <a:rPr lang="en-US" sz="1800" dirty="0"/>
              <a:t> P, Satoh Y, </a:t>
            </a:r>
            <a:r>
              <a:rPr lang="en-US" sz="1800" dirty="0" err="1"/>
              <a:t>Greve</a:t>
            </a:r>
            <a:r>
              <a:rPr lang="en-US" sz="1800" dirty="0"/>
              <a:t> P, </a:t>
            </a:r>
            <a:r>
              <a:rPr lang="en-US" sz="1800" dirty="0" err="1"/>
              <a:t>Kahil</a:t>
            </a:r>
            <a:r>
              <a:rPr lang="en-US" sz="1800" dirty="0"/>
              <a:t> T, Wada Y: </a:t>
            </a:r>
            <a:r>
              <a:rPr lang="en-US" sz="1800" b="1" dirty="0"/>
              <a:t>The Community Water Model (CWATM): Development of a community driven global water model</a:t>
            </a:r>
            <a:r>
              <a:rPr lang="en-US" sz="1800" dirty="0"/>
              <a:t>. In </a:t>
            </a:r>
            <a:r>
              <a:rPr lang="en-US" sz="1800" i="1" dirty="0"/>
              <a:t>European Geoscience Union </a:t>
            </a:r>
            <a:r>
              <a:rPr lang="en-US" sz="1800" i="1" dirty="0" err="1"/>
              <a:t>Union</a:t>
            </a:r>
            <a:r>
              <a:rPr lang="en-US" sz="1800" i="1" dirty="0"/>
              <a:t> General Assembly 2017</a:t>
            </a:r>
            <a:r>
              <a:rPr lang="en-US" sz="1800" dirty="0"/>
              <a:t>. . 2017:9769.</a:t>
            </a:r>
          </a:p>
          <a:p>
            <a:pPr marL="0" indent="0">
              <a:buNone/>
            </a:pPr>
            <a:r>
              <a:rPr lang="en-US" sz="1800" dirty="0"/>
              <a:t>Steffen W, Richardson K, </a:t>
            </a:r>
            <a:r>
              <a:rPr lang="en-US" sz="1800" dirty="0" err="1"/>
              <a:t>Rockström</a:t>
            </a:r>
            <a:r>
              <a:rPr lang="en-US" sz="1800" dirty="0"/>
              <a:t> J, Cornell S E, Fetzer I, Bennett E M, Biggs R, Carpenter S R, de Vries W, de Wit C A, et al.: </a:t>
            </a:r>
            <a:r>
              <a:rPr lang="en-US" sz="1800" b="1" dirty="0"/>
              <a:t>Planetary boundaries: Guiding human development on a changing planet </a:t>
            </a:r>
            <a:r>
              <a:rPr lang="en-US" sz="1800" i="1" dirty="0"/>
              <a:t>Science </a:t>
            </a:r>
            <a:r>
              <a:rPr lang="en-US" sz="1800" dirty="0"/>
              <a:t>2015 </a:t>
            </a:r>
            <a:r>
              <a:rPr lang="en-US" sz="1800" i="1" dirty="0"/>
              <a:t>(80-).</a:t>
            </a:r>
            <a:r>
              <a:rPr lang="en-US" sz="1800" dirty="0"/>
              <a:t> </a:t>
            </a:r>
            <a:r>
              <a:rPr lang="en-US" sz="1800" b="1" dirty="0"/>
              <a:t>347</a:t>
            </a:r>
            <a:r>
              <a:rPr lang="en-US" sz="1800" dirty="0"/>
              <a:t>:6223</a:t>
            </a:r>
          </a:p>
          <a:p>
            <a:pPr marL="0" indent="0">
              <a:buNone/>
            </a:pPr>
            <a:r>
              <a:rPr lang="en-US" sz="1800" dirty="0"/>
              <a:t>Strokal M, Kroeze C, Wang M, Bai Z, Ma L: </a:t>
            </a:r>
            <a:r>
              <a:rPr lang="en-US" sz="1800" b="1" dirty="0"/>
              <a:t>The MARINA model (Model to Assess River Inputs of Nutrients to </a:t>
            </a:r>
            <a:r>
              <a:rPr lang="en-US" sz="1800" b="1" dirty="0" err="1"/>
              <a:t>seAs</a:t>
            </a:r>
            <a:r>
              <a:rPr lang="en-US" sz="1800" b="1" dirty="0"/>
              <a:t>): Model description and results for China</a:t>
            </a:r>
            <a:r>
              <a:rPr lang="en-US" sz="1800" dirty="0"/>
              <a:t>. </a:t>
            </a:r>
            <a:r>
              <a:rPr lang="en-US" sz="1800" i="1" dirty="0" err="1"/>
              <a:t>Sci</a:t>
            </a:r>
            <a:r>
              <a:rPr lang="en-US" sz="1800" i="1" dirty="0"/>
              <a:t> Total Environ</a:t>
            </a:r>
            <a:r>
              <a:rPr lang="en-US" sz="1800" dirty="0"/>
              <a:t> 2016, </a:t>
            </a:r>
            <a:r>
              <a:rPr lang="en-US" sz="1800" b="1" dirty="0"/>
              <a:t>562</a:t>
            </a:r>
            <a:r>
              <a:rPr lang="en-US" sz="1800" dirty="0"/>
              <a:t>:869–888.</a:t>
            </a:r>
          </a:p>
          <a:p>
            <a:pPr marL="0" indent="0">
              <a:buNone/>
            </a:pPr>
            <a:r>
              <a:rPr lang="en-US" sz="1800" dirty="0"/>
              <a:t>Valin H, </a:t>
            </a:r>
            <a:r>
              <a:rPr lang="en-US" sz="1800" dirty="0" err="1"/>
              <a:t>Havlík</a:t>
            </a:r>
            <a:r>
              <a:rPr lang="en-US" sz="1800" dirty="0"/>
              <a:t> P, </a:t>
            </a:r>
            <a:r>
              <a:rPr lang="en-US" sz="1800" dirty="0" err="1"/>
              <a:t>Mosnier</a:t>
            </a:r>
            <a:r>
              <a:rPr lang="en-US" sz="1800" dirty="0"/>
              <a:t> A, Herrero M, Schmid E, </a:t>
            </a:r>
            <a:r>
              <a:rPr lang="en-US" sz="1800" dirty="0" err="1"/>
              <a:t>Obersteiner</a:t>
            </a:r>
            <a:r>
              <a:rPr lang="en-US" sz="1800" dirty="0"/>
              <a:t> M: </a:t>
            </a:r>
            <a:r>
              <a:rPr lang="en-US" sz="1800" b="1" dirty="0"/>
              <a:t>Agricultural productivity and greenhouse gas emissions: trade-offs or synergies between mitigation and food security?</a:t>
            </a:r>
            <a:r>
              <a:rPr lang="en-US" sz="1800" dirty="0"/>
              <a:t> </a:t>
            </a:r>
            <a:r>
              <a:rPr lang="en-US" sz="1800" i="1" dirty="0"/>
              <a:t>Environ Res Lett</a:t>
            </a:r>
            <a:r>
              <a:rPr lang="en-US" sz="1800" dirty="0"/>
              <a:t> 2013, </a:t>
            </a:r>
            <a:r>
              <a:rPr lang="en-US" sz="1800" b="1" dirty="0"/>
              <a:t>8</a:t>
            </a:r>
            <a:r>
              <a:rPr lang="en-US" sz="1800" dirty="0"/>
              <a:t>:035019.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8304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"/>
    </mc:Choice>
    <mc:Fallback xmlns="">
      <p:transition spd="slow" advTm="79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assumptions for 2050 </a:t>
            </a:r>
            <a:br>
              <a:rPr lang="en-US" dirty="0"/>
            </a:br>
            <a:r>
              <a:rPr lang="en-US" dirty="0"/>
              <a:t>sewer connections and wastewater treatment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97740"/>
              </p:ext>
            </p:extLst>
          </p:nvPr>
        </p:nvGraphicFramePr>
        <p:xfrm>
          <a:off x="258748" y="2119086"/>
          <a:ext cx="10991088" cy="3666159"/>
        </p:xfrm>
        <a:graphic>
          <a:graphicData uri="http://schemas.openxmlformats.org/drawingml/2006/table">
            <a:tbl>
              <a:tblPr firstRow="1" firstCol="1" bandRow="1"/>
              <a:tblGrid>
                <a:gridCol w="1424253">
                  <a:extLst>
                    <a:ext uri="{9D8B030D-6E8A-4147-A177-3AD203B41FA5}">
                      <a16:colId xmlns:a16="http://schemas.microsoft.com/office/drawing/2014/main" val="387288876"/>
                    </a:ext>
                  </a:extLst>
                </a:gridCol>
                <a:gridCol w="3414553">
                  <a:extLst>
                    <a:ext uri="{9D8B030D-6E8A-4147-A177-3AD203B41FA5}">
                      <a16:colId xmlns:a16="http://schemas.microsoft.com/office/drawing/2014/main" val="2361489461"/>
                    </a:ext>
                  </a:extLst>
                </a:gridCol>
                <a:gridCol w="3250217">
                  <a:extLst>
                    <a:ext uri="{9D8B030D-6E8A-4147-A177-3AD203B41FA5}">
                      <a16:colId xmlns:a16="http://schemas.microsoft.com/office/drawing/2014/main" val="2995814770"/>
                    </a:ext>
                  </a:extLst>
                </a:gridCol>
                <a:gridCol w="2902065">
                  <a:extLst>
                    <a:ext uri="{9D8B030D-6E8A-4147-A177-3AD203B41FA5}">
                      <a16:colId xmlns:a16="http://schemas.microsoft.com/office/drawing/2014/main" val="3216627399"/>
                    </a:ext>
                  </a:extLst>
                </a:gridCol>
              </a:tblGrid>
              <a:tr h="659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Scenarios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Rural and urban population connected to sewage systems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 removal during wastewater treatment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Direct discharge of animal manure*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096298"/>
                  </a:ext>
                </a:extLst>
              </a:tr>
              <a:tr h="1028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SSP1-RCP2.6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Yangtze: level of European countries in 2010;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Indus**: level of Yangtze in 2010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50% shift from lower to higher classes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Yangtze: as the assumption for China in Wang et al. (2017)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936757"/>
                  </a:ext>
                </a:extLst>
              </a:tr>
              <a:tr h="9890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SSP2-RCP4.5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Average of SSP1 and SSP3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30% shift from lower to higher classes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Yangtze: as the assumption for China in Wang et al. (2017)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502210"/>
                  </a:ext>
                </a:extLst>
              </a:tr>
              <a:tr h="9890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SPP3-RCP6.0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As in 2010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As in 2010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Yangtze: as the assumption for China in Wang et al. (2017)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49288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13943" y="5800285"/>
            <a:ext cx="67358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400" dirty="0"/>
              <a:t>Based on Wang et al., (2019) and Tang et al. (under preparation)</a:t>
            </a:r>
          </a:p>
        </p:txBody>
      </p:sp>
    </p:spTree>
    <p:extLst>
      <p:ext uri="{BB962C8B-B14F-4D97-AF65-F5344CB8AC3E}">
        <p14:creationId xmlns:p14="http://schemas.microsoft.com/office/powerpoint/2010/main" val="420226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Anthropogenic perturbation levels of biogeochemical </a:t>
            </a:r>
            <a:br>
              <a:rPr lang="en-US" dirty="0"/>
            </a:br>
            <a:r>
              <a:rPr lang="en-US" dirty="0"/>
              <a:t>N flows have exceeded the proposed planetary boundary.</a:t>
            </a:r>
          </a:p>
        </p:txBody>
      </p:sp>
      <p:pic>
        <p:nvPicPr>
          <p:cNvPr id="2050" name="Picture 2" descr="https://science.sciencemag.org/content/sci/347/6223/1259855/F1.large.jpg?width=800&amp;height=600&amp;carouse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70" y="1390026"/>
            <a:ext cx="7490765" cy="534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63409" y="5681724"/>
            <a:ext cx="2965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Steffen et al., 2015 Science</a:t>
            </a:r>
            <a:endParaRPr lang="en-US" i="0" dirty="0">
              <a:solidFill>
                <a:srgbClr val="66666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14421" y="3837375"/>
            <a:ext cx="2069759" cy="1901952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39CB46-CEB8-434E-8C46-6BB6BC6F3AFF}"/>
              </a:ext>
            </a:extLst>
          </p:cNvPr>
          <p:cNvGrpSpPr/>
          <p:nvPr/>
        </p:nvGrpSpPr>
        <p:grpSpPr>
          <a:xfrm>
            <a:off x="8942844" y="3706865"/>
            <a:ext cx="3249156" cy="2592336"/>
            <a:chOff x="3464560" y="0"/>
            <a:chExt cx="3249156" cy="2592336"/>
          </a:xfrm>
        </p:grpSpPr>
        <p:pic>
          <p:nvPicPr>
            <p:cNvPr id="14" name="Picture 2" descr="Related image">
              <a:extLst>
                <a:ext uri="{FF2B5EF4-FFF2-40B4-BE49-F238E27FC236}">
                  <a16:creationId xmlns:a16="http://schemas.microsoft.com/office/drawing/2014/main" id="{82EC8A91-D6BA-4600-8829-2C906471D3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0" b="25333"/>
            <a:stretch/>
          </p:blipFill>
          <p:spPr bwMode="auto">
            <a:xfrm>
              <a:off x="3464560" y="0"/>
              <a:ext cx="3249156" cy="2592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C126E2-40E2-44F4-9AFE-7B8F6F997A96}"/>
                </a:ext>
              </a:extLst>
            </p:cNvPr>
            <p:cNvSpPr txBox="1"/>
            <p:nvPr/>
          </p:nvSpPr>
          <p:spPr>
            <a:xfrm>
              <a:off x="3464560" y="0"/>
              <a:ext cx="2410956" cy="646331"/>
            </a:xfrm>
            <a:prstGeom prst="rect">
              <a:avLst/>
            </a:prstGeom>
          </p:spPr>
          <p:txBody>
            <a:bodyPr wrap="square" lIns="36000" tIns="0" rIns="36000" bIns="0">
              <a:spAutoFit/>
            </a:bodyPr>
            <a:lstStyle>
              <a:defPPr>
                <a:defRPr lang="en-US"/>
              </a:defPPr>
              <a:lvl1pPr>
                <a:defRPr sz="1600">
                  <a:highlight>
                    <a:srgbClr val="FFFF00"/>
                  </a:highlight>
                  <a:latin typeface="+mj-lt"/>
                </a:defRPr>
              </a:lvl1pPr>
            </a:lstStyle>
            <a:p>
              <a:r>
                <a:rPr lang="en-US" dirty="0"/>
                <a:t>Eutrophication of Yangtze lakes and seas</a:t>
              </a:r>
            </a:p>
            <a:p>
              <a:r>
                <a:rPr lang="en-US" sz="1000" dirty="0"/>
                <a:t>Source: </a:t>
              </a:r>
              <a:r>
                <a:rPr lang="en-US" sz="1000" dirty="0"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NASA Visible Earth</a:t>
              </a:r>
              <a:endParaRPr lang="en-US" sz="10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D6F9019-AD67-4CC4-8292-0EA1A79C260F}"/>
              </a:ext>
            </a:extLst>
          </p:cNvPr>
          <p:cNvGrpSpPr/>
          <p:nvPr/>
        </p:nvGrpSpPr>
        <p:grpSpPr>
          <a:xfrm>
            <a:off x="8946058" y="1513487"/>
            <a:ext cx="3245942" cy="2121119"/>
            <a:chOff x="5436096" y="864562"/>
            <a:chExt cx="3245942" cy="21211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8A70DB0-DD44-4C65-BDBF-DBF50C494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36096" y="915566"/>
              <a:ext cx="3245942" cy="2070115"/>
            </a:xfrm>
            <a:prstGeom prst="rect">
              <a:avLst/>
            </a:prstGeom>
          </p:spPr>
        </p:pic>
        <p:pic>
          <p:nvPicPr>
            <p:cNvPr id="18" name="Picture 4" descr="Image result for water hyacinth">
              <a:extLst>
                <a:ext uri="{FF2B5EF4-FFF2-40B4-BE49-F238E27FC236}">
                  <a16:creationId xmlns:a16="http://schemas.microsoft.com/office/drawing/2014/main" id="{D5CDBDAC-BE5F-45C3-AF9D-FBF1A8536E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1918" y="864562"/>
              <a:ext cx="960120" cy="720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F47BBE-1A5A-41CB-BF20-54CA7DDD68CB}"/>
                </a:ext>
              </a:extLst>
            </p:cNvPr>
            <p:cNvSpPr/>
            <p:nvPr/>
          </p:nvSpPr>
          <p:spPr>
            <a:xfrm>
              <a:off x="5436096" y="911000"/>
              <a:ext cx="2285822" cy="815608"/>
            </a:xfrm>
            <a:prstGeom prst="rect">
              <a:avLst/>
            </a:prstGeom>
          </p:spPr>
          <p:txBody>
            <a:bodyPr wrap="square" lIns="36000" tIns="0" rIns="36000" bIns="0">
              <a:spAutoFit/>
            </a:bodyPr>
            <a:lstStyle/>
            <a:p>
              <a:r>
                <a:rPr lang="en-US" sz="1600" dirty="0">
                  <a:highlight>
                    <a:srgbClr val="FFFF00"/>
                  </a:highlight>
                  <a:latin typeface="+mj-lt"/>
                </a:rPr>
                <a:t>Water Hyacinth in </a:t>
              </a:r>
              <a:r>
                <a:rPr lang="en-US" sz="1600" dirty="0" err="1">
                  <a:highlight>
                    <a:srgbClr val="FFFF00"/>
                  </a:highlight>
                  <a:latin typeface="+mj-lt"/>
                </a:rPr>
                <a:t>Ithezhi</a:t>
              </a:r>
              <a:r>
                <a:rPr lang="en-US" sz="1600" dirty="0">
                  <a:highlight>
                    <a:srgbClr val="FFFF00"/>
                  </a:highlight>
                  <a:latin typeface="+mj-lt"/>
                </a:rPr>
                <a:t> </a:t>
              </a:r>
              <a:r>
                <a:rPr lang="en-US" sz="1600" dirty="0" err="1">
                  <a:highlight>
                    <a:srgbClr val="FFFF00"/>
                  </a:highlight>
                  <a:latin typeface="+mj-lt"/>
                </a:rPr>
                <a:t>Tezhi</a:t>
              </a:r>
              <a:r>
                <a:rPr lang="en-US" sz="1600" dirty="0">
                  <a:highlight>
                    <a:srgbClr val="FFFF00"/>
                  </a:highlight>
                  <a:latin typeface="+mj-lt"/>
                </a:rPr>
                <a:t> Reservoir </a:t>
              </a:r>
            </a:p>
            <a:p>
              <a:r>
                <a:rPr lang="en-US" sz="1000" dirty="0">
                  <a:highlight>
                    <a:srgbClr val="FFFF00"/>
                  </a:highlight>
                  <a:latin typeface="+mj-lt"/>
                </a:rPr>
                <a:t>Source: Environmental Council of Zambia.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048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50"/>
    </mc:Choice>
    <mc:Fallback xmlns="">
      <p:transition spd="slow" advTm="56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Population and socio-economic development continues.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14CD66-9604-4305-B5A8-78B29733E3F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4750" y="5379707"/>
            <a:ext cx="673520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Middle of the Road future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33%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people by 2050 compared to 2010 globally (6.8 billion to 9.1 billion)</a:t>
            </a:r>
          </a:p>
        </p:txBody>
      </p:sp>
      <p:sp>
        <p:nvSpPr>
          <p:cNvPr id="6" name="AutoShape 2" descr="Image result for population explosi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AutoShape 4" descr="Image result for population explosio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AutoShape 6" descr="data:image/jpeg;base64,/9j/4AAQSkZJRgABAQAAAQABAAD/2wCEAAkGBxQSEhUUEhQVFBUXGCAbGRcXFhwgHRwgHhsfHxweIB4gHiggHB0lHR8bJDEhJiwrLi4uHx8zODMtNygtLisBCgoKDg0OGxAQGywkICQsLCwsLDQsLCw0LDQsLCwsLDQsLCwsLCwsLCwsLCwsLCwsLCwsLCwsLCwsLCwsLCwsLP/AABEIAKMBNQMBIgACEQEDEQH/xAAcAAACAgMBAQAAAAAAAAAAAAAFBgAEAgMHAQj/xABGEAACAQIEBAQDBQUGAwcFAAABAhEDIQAEEjEFBkFREyJhcTKBkQcUI0KhUrHB0fAVJDNicuGC0vEWQ5KissLiU1Rzk6P/xAAaAQADAQEBAQAAAAAAAAAAAAABAgMABAUG/8QALBEAAgICAgEEAQIGAwAAAAAAAAECEQMhEjFBBBMyUfAicQUjM2GBwRRCsf/aAAwDAQACEQMRAD8A6YoxmMYgYyw4pMZgYxxlGCY9xBiYgwGY9xMTExkYmMgMeLjLBMTExMTGMTExMTGMTExMTGMTExMB+MczZbK1EpVn0u+wAJgEwCY2Ez9D2xjBjExx3mfmDMZxY/w11goAYEagssx9TvYWHe73yhzC2Z1JpLqgH4wWFJgeUnYuJg6ZFp2IwvLYeOrGfExMTDCnLftdzGaZ1pIdOXChjpYyxMjzD9kEQOl/pq5d4ac7wd6VWqPEoVz4TNJIAVW0m8wQzqOm3bHQOOZGg01ayayoAWYgGZB9Tqi2Fnh1FdVkGosNQ2BEgG/sBiE5NOisUmixyrWHDcjTpvWp6nliQQFBciEDE+YiT8/bBTifNlNCJqgAJ4jgSSqgDoPU2G+2OPfaNnhVrp4ZLKiafTVMuQv5RJj/AIcV+EcRRMhmUaA1XSmo9FWCALbFiZ22HbDG3R0fkvjOWq5nM1KNXww9TxGp1QFuygEggkHUVn064e6NZXGpSGF7g9jB/XHzJw6q6OBTku5ChVvqkwAB1JOO8fZ1nDVydwVZKjowO4Km4P1w5JjJWqqilmIVVBJJ2AG5wE4LzdlM25p0ahLgSFZSpIG5E7+2/pgtxHIrXo1KTzoqIVaOxEb98JHAOQHyWcpVNaVKSq3nMBtRUrp0yYmZmTtEYxlXkfMeY9wJ5m4ocvla9VIL00JANxPSfScNQLQUxDjhXKfMGbq8RpMGqVWeoPEAmChMNI2CqDPYRjuuFDRzXnv7RHy1c0MsKZNOPEZwSJInSACNgRJne2GHlnmr71kfvRQKy6lZdxqXtPQ2374X+feUBnKy1csaK1iCHVyV1wJU2BloBG1xF7Yocv68rTbI1qiavjCLceYSTqi9un8jE3kVFVifYIrh6dfxapSpDBjV1HUSTBibMwvFoEA9MCuLZNfEWq9J6JYhxphhvIkTY26x7YIc7VSMpRI6lR9Fef1/fhCoZ2pTkI7KDuATB9xsfngRVqxnOtHd+TuJ5ZKBqNUV3qmW1qV0lQFiAW7emJjjlLjDqo88E3Om1+59cTG4j+4j6dGPcYA4zxU5j0YyGMRj0YJjLHuPMe4BiYmJiYxj3GWMRj04Jj3Ex5j3GMTExXy+ep1GdEqKzUzDqpBKk7Ajp1+hxjxDPLRXUxG4F2A9yJ3gXjGsxaxMRDMRee2AHL/FsxWr5qnXoeElF4ptfzAkx6GwDSP2ojGswfwh/aNlqDvSeorM9JTogjTJgjV1MRMCJnfD3OOTfaNmozbJG6g7THli3UbTbvhZvQY9idmM4FNn3EHygGwtY7x69sd+4QKYpKlEyieUQI+cbX3tj5w4ko8Q6doB+ZUE/rOO5fZpmPEyKNuZIM91AH8MBN2ZjVjwmMBOdONHJ5SpWTSaggIGIuSQO4mBLR6HCdy99oFUUf71pq1HJNPQPNHYqog3m4i2DKSXYYxcug9xviyV9K0iHTytqG17/wAcUuH5qnRatUdjoRgALhmZlmB3sRcbfLCJxClna/EwKRCVKzjw1VoVVI62sFAOqxuGN5uz5zIZigkZtV8TWkt5SDDNBQj4QVgGwJK+2J0nsbrRy7mQOa71GP8AiM1QX6MxO/WLjFdKEoJ98Hua6RqvaJXXAkDygz+l7YpZTJkrNtIVZMiRqMHyzJib4pYq8lWhlHp1QFH4ilCgXfUwV0j/ADAkfMY+h+U+C/c8qlEnU92qN+07GWP1sPQDHJs5w4rxGgdLUqRqUz4hHlGiCTbYwIvG2OzV61XxqdOnSLIylnqzYCwVVtBZv0AnAUvIXHwc9585yzNOs1DLTTFP4ngamPzHwbja5nG7gnH6mco06tRypCMWCwA5DaAwG24NxttjoOU4iKhdCgCgwQwBH+/T5zhY4xy3RasHpVFoEHzIRKHzAkqB8B7iIJjbc0jJoSUU1oMccrEBaamGdu8Qq3Y+0W+eKNDTVpsrIHRrFWEgjsQRERFsUuN5ujWrOlOspqtTVVF4XzajeOsrP+kYs5R/CoorEyqyXABDHcmZ0iTJieu+ObLmlXFdHThwR+TVsp5DheWyFc1UHheIullWNJuCIAEyLx7n0wuf9tKua4jToJIoioQQLTAkFj6Ed4OKPNnFoqFwJIEySJ7RA+G3vgDyh4tXMivTpzToHVWaw+PyCZPmaCT3gfUQtx2NlUVLXY/cWzqK2p7IQZ9IKx7GTM++FzjHMWTBmgoqukEtALFT8Xm28sz6EXtgRzKj5utRQkqktP8Al0xLe5n64C8V4UtOuopFlpkxJ8xFvlMjpPXfCwjHyGUZuDklpD1m6dHNZcq90qCaVQdG6EevofUHfCRU5eaiWpVVDaoem42ddjHYgwCNxPqCWbgdA0KlPLmtS8Ngd9QIMlreWPS5mYPu108xlUQI34rhw4I8pBUgiOkGLxuJxXHNRlvohODa12ckzPLjRTakQyumozupDspWwNpWR6EY8x0erUyupmFPRqJJFyCSSSQJtvttYbYmF9wPA6jjMYwGMxi5E9x6MeY8V8Yxsx6MYjGrNZpKSF6jBEXdmMAXj9+MY34mMdYtcX2xS4jVbzoSaClBor2Y62YrCp3XymTbzDe+NZkm9Ix47xullEFStqgsFGlSxkz0HscbuJcUpZddVZwilgsnu2wtt3wlV3pUs+K71WqEUlVnfSACH0lwBZQAJH1m+A7ZilUqVK9Qq7M1zUnSUVgVYCN1i3z2k4RzodQH7P8AMlMZatXy8ZnwTpZUaLyJkwYABmb2xb4Fxinm6Iq0piSCCLqw+JT7d8IXK1XwxmaH5GZfFVyp0h6R1EkxYtAHWIm5OLT8eyupEzhbSFLUyhbRAsAdJg6tLATMx64ZO1YrVOg9wSrQp5moERVq1zLMpPmI1NeSYNzb1xb5i4pRpgjMU0qUgATIBMmYAB6xP64ROVq6UM1T8V1VQx87WuysoHYSSP54K8el6rGoi6G0wdQFVdTkMIINtAUkbwR1xKSbVFG43aBeQ5rq/wBou4qsuVKBUpknSvkXSAPRpk7m+9sOPLXGKuZq1Jg00ESOjGIE9bap7W7453xmquU8SmYXxXUQxl1VWkHUBcCL+43wV5FoVf7UqxUbwl1Fgn+G9gFEXFgwOruLG96J0qYjVux6ynOWUYVBTqA1kJGhrEkGPLPxD2vjm3HatTNOcy6w9SAgmBpnSu31+eFPLcKqZqqyo1IEsxAeoqzfpO89AJ+mGrlypUrIErAyjqgB6AEQLdpjAn0GK2LGf4c/j11UH8JXdgd4QgMf4xht+zTmhqEUaxUZbzQ0HUHJnpJIN+nbF7MtT+/8V1gMfAaAZ2EBoj1jfHPOFMw6FlAk9AD6npgydLQIJN7Opfajk6eao0DTZ3rEzSWm0hlMF2YbQALN3t1xX4HRyY4f9yqVFpF6S1KlWRq1s0gCeohfKPlG+K+Q5lyqZbwqTf3plIPkIgwTAJ8ugdJMk3gEkYCco5l3qVq9P8SrSTxAIEkSF6giwaY38sDfCOQ/HwMHLHCm4c75jNmHUMtBdd3mxqNuUQgSFmb7d9dfPvXyy16hhXqsy9CwUaQPmwPynA7iHHqdd/DYrqm9SCSvzmIHT2i2LXFM9SNFaNFjWqIqJSo6SajuAWJYBepZpInrgGEs55aedpVagJSmwcgbmLgexMfU4x4VTTM5wEQtNSXKCwCKZC7XE6QT64YsxkEp13Gch6zeZ6ekaVkA6TFiZgQJA/U0Mjl6dKlUUN5qnl8guBuFWZmT1PbbGlPwhoQ8su8q8zD+0i5MISd5jbSLdvXpjs9TMobeaTYsCbE+m3/THHuD8pVKoRVy+YWhMuAoQt3mo8TNrqLCYAN8PeXyHEZgJRVAbCpUMgQRuoYm2GiqFm97DWd8OkhFImTvAAk+tpPzxzzinH6S5rwnMhKVSq43EimSqX6xqb3Cd8PGc4HmaqEGtSpE/sUy4H1Kz+mBfCPs0y9KTVc5hySS7IA3m3723xTwTTEvLcbVijLpLBg0rY7QbG4tb5DGx+NirEIdYFw8CPmTh8ofZ1kVJJpF5M+Z9jM20xGET7W+KNlK9KhQppTHh6/EZA7EksCAzgxGkbXk/WHsryX99+APxjh75jStPSWG5U6hHQeUEsZ+X78NvAuEVaWXXLU8vV0Wd3NODUqGJJ1EQB0HZRfCl9mvOlWhmn8V3qUqghtTEwb6SJMCTY+ntjr3LvMH3o1mjTTRgFbobGb9Yt9RhqXxsFv5UI9PkjM6GeoyUgCW8zCwi86ZsTFsDeF8tNna4cU3XLxes8kNpsAomTcdOxnFHn77Q6uYd6NFhToIxWxBaoQYknotrAfr0cfsx5kWtl6VGoZdBpQmwMTIAjcAb3+WBwSY3vTcOIA4bydVzpqVCz0HpOFpkodJK7t/mIO0HffDenJPiAHMPTDRc0UKyepnVH/lw2eLieNinBEObFtPs/yI+Km7nu1R5/RgP0xMMfiYmDxQLZrGMxjWMZ6sEFHpMb4r0M4jO6CxTTJMQdQkEXuMA+I8aoq702qXVr6z3BLLEQV02i9zhUoZ1a5dNKAeGyIasuGJqABhpAIMEgH9cI5O6SGUdbH3iXHEpVEogNUqvEKoNlJgsxiAB64A8zZjx8rTrEFIW6STepAZTtsvXeSDaMBeN5EVNNXLNWRqYWn4akGQnYhjt1FxfGfMOd05YJmK1MFaf4JoaialQjUTJ2UAiTH5gARhm70aqN45iy+Zy5p5gJNMr4TuCxLKt9JF9RaBJMEHr1Gc183666Gg/i01ZSxGqCBDRBj1/oYU8oGRwYOtSG73s0R33+eIlNlpq0nVUcmD+ztM9ydY/wCHCqKG5NdDPms4Hq085R8QV1UagVBRtSkKAB1uAZmd8FmzuczmTzD11R9Lf4RHmgCQUB6zItcwcA8vXRKAp1WIZoYUwN2kquoj4PyEgx9cV8lTzlMK9DVUDVGXQAWuIFxcAGT22mcJWxvAS4JlWevVqZk1MuoQeKVQ6jLLpUjoTKmTjflMjl0zLJTQ1FaT/eSGNMGPLpAMN/mYhgOncw2SzBNcFHY1gNYBULqCaRBO4sN5i8DvSq8r5hs996RaaKbspYCWKw3wgwCdz74KQtlbIJlvvYXMoHVnBpmWGlp1Ibb9AZ742ZWgDSqlGLBapUsWJLwQdU+5ietjjdwrgP3phV1JoVwVIDwSpsVLKupfUWODuU5a0rUV6xYO0nQgWLAQCdVrDaDvg+QLoQM9w5nK+Nq8iSxMTLHyrJkbQetlON3DqzLXofcnBltDCoNg1mabAqBJ2BAAx0R+CZZaPhumpOoZiZm173PS+2FylwrMpUq+BTywyoBlaYQMFIIQzp1FgReSRvGFfY6utAV/s9Zcypy9YVk3ZjZkPXyxcE7ETAN+5scuURQB+8lUAqAydQLAReCNRmLHbbA6pmtP+HVqFncoG80k/wCWDJkkCRtf1w4cv8uU6QD5iKlXeN1U/wDuPqcMnaFdplLLcLGYzNfMUabkVdQJqwqQ0BgF+IkxuSInbG2vydVcaVTLUUMWGph5diE0qga5vE+uG374oxqzHFVQEm/oNyTsB6k4LdirQD4NyLTo0qqswd6vx1Anm3kRqLRH6m+N3A+Q8vlSTTqVySCDLiCGEGwUDb6dMEMrxoPM03px+3ov7aWbGnjvMiZai1Vrxso3ZjsPrgJINgbmbIZLhuXNVcujszQBUdzJPUySWjrthIyPNlUBjRWjQ/arIgQgb6Vi5t0/XA3MGtxCrUq1nLEXKKdh0VegA6+/c4bOTuVkZhVrgFKZhKf5dQ6x+YA99zf0wd3SNxjScg1w7l88STxawaksAJUKjxKg/anoPlBnthu4Py9lsqoFOmJH5mALe84wPEPXHjZ+cMlQJSbDJrDGJrjAM57GDcRjBFDxrYx8bAD+08Y/2hjGD/jeuFP7R+V6OfpLLMK1IMy6QJgiSpncGP098bsxxIhKjAwVUxab9P44H8iZgv49au0gsFVSfiMXO0fs+98CTpDJWUeR/suywQVM0HLEghdZFuzaYG/QfXpg/wAy1fC0UsugAAgU1AhY2a9gBffrGDmZziqsbf5V/Qe/++0YTOYs2V1sJkqQesEdJ+eOdO3RZ6VnJ+auV3p1EeiC9PMPFNQZYMTZY6zuCPb3aeReC1UzC1KmmkKRvedR7eVouCRO3vhl5oywTw0Wz0suSno3hlfqZJ9zjm+S41VpVNQY3tE2+ffDzf0bGrTs65muZmSv4RpHTKjVIvrJAI9oO+Ch4mvfHMsrxk1dBqgU4YMarOqrbYXIvaMEf7Zohp+8UI//ADU/+bDQk32JkilSQ+rxQYmEduP5f/7il8mn92JihI6LXzCojMTZQScBqPEHrmmtVEFKFfUhBZmERCN5lIfzAEbJhQ4hmavjBWOosAQzWFxIsT5d8ZZbO1qcsYR4MAkGF67HqdoP5fbCt6GrZd5m4KUNWo9Rnpr/AITVDeo7BRfTECZkiJscaeV6eqiQsHV8QmNKqGJB1EwLk9zAI6kZcf4nUdcr4gClSGVSw/EJ+FtNzpADG8AmN8DnzVehl3qusurmlpYiV8RNVRm3v8IA7NfCj6roLcGovWG4QBNGveINo21EgAzEbDpi6vJ2U1h3Z30iy6gFHyjClwrPVYKhoA7Aeg7emMMhxys5ILNIa621X2G0ACGk+o9Jz+zN2PR4TkKCM7U00qNTM7M2w9SZxOHUKZE+DTpLbSmhZA3ljHxegsCdzhHzWZqVSaRqwG0xIETJMTERbc2/djblM5WbVrqGdZHlcxAHQzcTecC1dArVnQkp0FMinTnedAn3mJn1xYPEBjmuZquQArkG8kuTO0Drf4v0x7l38v4hJN73ve2GoWxjzfMWdWqgNALSYvpYizBSbzMyFExAmce5jj3jVRSH+GqB6n+ct8Kf6bEkdbDaQV7jHGKgKZeZRlQTYgAgE97gzHb6jArIUlFaooAIgb36Sbm95xlFtjSao6BT44RZnHoLAD0Hp74j8wLHxD6jCJwF9VIFoJk3IHe36DBDwgYIA/6k4bgJyD/EGq52mVoEEIymowceVTIJ3uQJIHcYlADhi03py9eqml2dyQAW8qhbBQWm/ueuBmX4rVy9FjRgr4nmsNoAIg26yD/M4ucXy/isUAJ8oRe8qrEx6kgj5jCSjsdPQHzNdhnyaxph6RMJTWwJUEGQL2Y37+2CY5jTbUZ/0v8A8uEhcw/juzH8T8xIvMDfrODeU0imZHnmes/1vint0hOdsNPzEnc/+Fv5Y1VOYlEEh4P+X+ZwJLTq9/4AYHcyk+GvuIv6GcH20DmxhPMyz8NT6D/mwA5s46awVdJVQZBJEm0bDbc9cDOH0zUFOLBVI366v4zixxdENSgKhIpl4eN9OpQ0esE4HFJWbk7oZODAZTIVnAL1KlIOJEeEQs7iOrfoAcY5HnU06SJ4OoxJJrRuZ20W3wTztZK2VzDrGnwGb3JYk/uH0GOe5/LEVG2jRH/pGNCN7DJ6oc6nOz7+AP8A9v8A8MZVecKwAilTE9yx/ljnfDKI+8JbbDZmhcein+OKxgn2TcqCVLmrNuYSnRJN/gf0/wA/ritW5nzUm1MQLwh/ixxr4fAq9LAW7+ZBA7H/AHwPq/E/9fmw6xoTmwjV5hzQ/MotNqa/xBxoq8x5v/6v/wDKn/yYttw4E6mLCQLwIHwj+OBfE0CNAJNv1kj+GMscWbmxm4NnatbKt4x1EuSXgKoUKBBCgTfUfn8sChx/wXpmnK/jgTqjykKtx+0N/rjPOcXo08lSpNWW1/DpCXJYyfEPQCYC/MxhR4nxkgaQiwTYlb/UzB/XHLlV6R1Y2l2dTHFizeUkkWHqx+Jvl+/A3juSFWrlqlVgtKlXQVGOwW7fTUmmepLdsBOGc40aVJVFB6tQjzOfhkdNM2WTeSZxV43zoalFqcFSSJAYFSQT6zO3znEI45J2VlOL0N3NWfX78CrBlIUAgyCNM/PCtxTl5NZZSVBM6QNvY9BgLw/jPlRWTUU2lu22wm2HNKqVFDa0AMTfrHWdvbFGn5ROLXgXuLVkVNxAQJoPXoD9Dv6YXMsga8/pgnzgg8ulgb9CD+7A/h62x1YoqyE2zauUmcTFtD2x5ijWxLG+tl3q5rMaa1OKUyxYMQVExoKAtLWGkWn0xu4W9WtTGZPnphwtPLUkAqVgZBAAJ0BWuSZJUMegxe45wqjmA4r6qGbA16qYRUFSJWdImoYjzaoE22wgcK45mVqa/EK1GQoS0kwYm5uIiP0xxaOqmxp44czVY5yrl1o01bSBq2ZRAt8REwJAicCWzy5ik5VSlMAtoQMw1Ek6yT+W8STNtsOGR42y5IVaWUdpmnLqWLs1i5awUMzGWHtOAeWR3l8xlaterTUj8RColYBYixZoIi95JE9CnuwNNJo0cHC6aa09Lu8yqyWUATcC8epEeu+BXDNWWd/HRlLQNJswIk3BE4KcIbMUqVdBSopJt4jFHDKJlCBqYAhSNR0yPU41cqcF8R3qZisR4WhleQwlpOkhhfv795wrvx/g0eLdfXYT4jRphUApsdSanqLJdAfMAADcCVkD/NipweqlSmfErOWHSJAHQXYEYF5rgmZNRWK1GQuSrgSCAQSUWY202kDp0tWXxKNUo61Ahgl1px5WEqwDWIuPS2JYsbg227bLZJKUaS6DbtOYSmo/CN/EIO4BtF42jF2rlxoaKiXQ/tA++24wIyj06pIFao4QtpWdKoCFhiBMMbywHbpjTRJ1FKni+Ex0pT1KzuImdQIUzF2UwINrYrz8E/aunYtZaqaVVSZ8rXB9LH54bKPBsxqNQ02CuAymRcQQDvtY4F8SyHmd3QLTLEgeIjPeLlgTtImRc2HoV41zGqrlhRYyiaDUdQBAGmQl4E6zueu0YeMqEnBrTN/DchUWnAUmCRKgkSGMwYvecWfu7/suP+E4D5Xi8o4QuISo0nygyiqIIkbg+3rfBPM8VqLrIJt435yDY0wsXEfm9vniikiTTs8zefNGjUQnSlSAdQPQmNgYwxct54VPCqkiFUsW2AgQSZ9RgPxGpVrUahqU6j0BUrqWiVlKYan16MCBHUdDuutmRTo0kMkhdWgk3lib+txbf6YnP7KY/ou8azNJ89VemSVZu25m5HcdsFs5WVlgXJi8e+AnL/EFeqv4aEPVSkAyhjFyYki9+k7bYP5Squumj0FUsWLgoUKKCI8tiJk3NjFsOmqViO7dID1ntPSZP1wH4jnhVAA3B/nh94OtGoUmhRTUG1CqxZFC6JBkHzS4ER3uML3EuUwXr18ucu6qrTTVHSJEakQkgwDa4EiQDGM8lMMYWgJwcnwxHdv343/cnqtqUAikNZv6gADuZi3YHDIMjk6GSpGuXRgzMxAk+Z4UEgTuYiMXTy/TqUawoTU1pTcD0JfSRMW3N9tODJrhoWPyEnKNVRDTLMFM9YBFx8xbbGWdSFkzJkyfVgP/AG418O4QrTUNc001lUkbwJJN4i6j1v2wYzvBCtIk1NeiBG27QIN+pk4fHJcQZPkLXCUnMDB/NEyQPUfoB/L6408v8Hc5gHyt+HqubbDedzf9+DFfgVaZVVPWzjuO/tikWicmDaCanc6tOm836GQBHW2KhaS/r/Ezg9leE1qYcaHllA8rJ2Mz5p9PYnFAcHrgz4TxM2E7e2HTFs2JxBRqBVtgPi7ERFv2tR+nbA7idYPUJWQIAv6C/wCs4G8czVSlU0FSrfEZEGJMb9LYqZDiJdgpBJY2tfCLJFSofg6sw4plijawbGJ9JxVXPHYwwwb4nSlHn9mY9sLFK098RyriyuN2glpJsFUTYAif34r5yiFABWGF2YmZva0DTAnqZ9MH+B8n52vTTMU6DvTY+RgywYMGbyo38xgYeE5Iy+RXxs6yVqiPqFFJKkwfK5a7rsSIHvBIMb2V46AeR4dRy+QC1qY+8VmWqtQDzKtj4RnaVkmP2oO2BGaYKJWb3/WNum2L3MXEWzFUFoktNvX06YW6lPUfNqBHYn+hjO3tg0tGjPRBneLbdTbGeVETjVmxt7jfff1vjfQG/vjqwEchZBxMeEHEx0Ejr+T4jQqMKvhLqWIOnbz236gAnC/x/iNDNszPlxqemdNQC6mQQewJuD1Im+ETifFqkqATpULt0PX5zhk5d4yGQzTUtSVWDESDeDad8eRmn+hnfHC4U7uxtocaWiqlwagWmmkbooUb9tV0gdZ+eKea5hOYDZZ1fw6hjy3dJvIEdN/b6YH1kUuqBW0r8QdyZ0sQiybKpJiwAAM7DBgUFqAMtZAFMaQQWdn+NiQYRmmFW+kECZsoUtGrZgvL2XzDujVmVaZIJIBZrkSGkBW26EG1sU81lClesiVUFJV1BnVRC26BSQV8wkC+ofJkzvDKek5mmbVFHsf5Ha2BnCOFrnqlYUyFbwVsY813A9pIN/fDZf1R4m9NBY5cvKMuVsvXqUS9DMDSHKB3c6d76DJOmSAfLcruIjCrznwz7qURmlCGLuj6l+L4VVgNLR3n0IAwWytZlFPL0FLsC2pRUSAWJtqLQxHZZj6Yyz3LNXOMyO601VwarVJiIMgQILT62G+4B0UkguTcgDRyGYzFKaWUapRoqCDoGoAgNGpQGYmZIXvcY08vZXMZvxqVFFX8zuSFVFQHyzuACbwO1sdSq8RWhQWjRqK2h3nQRAPmYi3wxqQRgDV4sjO1NlIeuyJUZVA8QdEJ/MbkmJMQNiThoxtJsb3HF6Efi2WzXDSNTU9br5dLIzaT1CsNai28Dt6YWculVrqHgWt3OwPv646lxrm7K0nqB8nTq1WMVZpAt0ADF7sdMeWdIsPblnEMyGr1PB8i6pWbMs329DbDarRNycpW0H+bOEHJ1lV1YUmRWWJk+UeIJIEsG+URtsLvGOa8g2XFKhlqiVfzVKjhpkgvIkhtUdAsfKMWeeny1fIUWSs75hAGBcAkggK9MwZBBGrVeY6TYRytyR98yVStSqqc0lQxQ1CSgAuQYMkzHS2MurBJJOkMGU5tR6YWsmtIkUdQM/shhG1pPrE7kYXvun3qrPi01qVCQtNgw9QNUEAmIHckTGA1XKFJBJ8Vd97b6h2A/fjbw/MAVaTydSspiLb7bzthVQzjLWjrXJCZbhWVXMVzNeuoqKpWSqssgLAnVABb/YEreYerWc5tnpJQqPUU1HMFwyr5UUAliIg2MH2OJxTnQCn4dBVKqIOsKWMbH4SO/TthQ+81c1VWQJJASmlt4GlQLIP9MCZJ3wqTvY08UoOn2PXJ9PKHK68zUgpUcMoZgDrIMEi7EwDA/Zwc4bw+iyvWybfh1PK1OorOupZEgHzzdvKZB9JnHPeaOCvkKKkVhV1tpqBUsoAt5iSTex2uRinylzVVywdg/lkaacmJ3LSNhFjG8jth5RtUyfxY5c8ZZKFBAviKAdJqFCCZeo4HQEiYIknbvizy7xNKf97uaC5ZaIVgV8SopYNBPRBN4IJaPymFPLcxPXrH7wor0mF1qSQp6MI2jYDa563Gf3ujTqh83rdbClRpv5KVMfCpuYNvgF+pu1im6F4q7NfHqSvRoJTQ01COCrEWJYmBfzCCL9t42wT4/wAxUEBogSwYanEQIIJHQzbC6ygZg5hKoNFauoByS5SZ0lYjaVO04HVq9GpWqVCCC5LKvQMxvJ7QSdiZwVKlSA8du2M9bPoi6gwJ0oTJcAgwRJVWYTvti7xPjCqMuxeA1ANoWqVksRB1MFkQIvBvtgDnMwaumnRZG0qoIZQVYhTJhlO3lAJ7NizzBlWdqKrTpOFy9MaiSANybK48uxjT1wYvQsoU0hk4lxgU6+lmaNCEBXpbmZkM4bt0wRqV28Zl1lACoVdFjIBJmO5je0YS+aqStnlmlUPmpKHVoHpYodpvf6Y352pSTP5mvDM9OF02AllCyGmfhDdOuG7JpLWvAW574RTKjMizgQzXO11BG0b3sR2OAXIIOqpVUU2YQBqNxvMdrHG5OYQ6srNoQ2Ku5Y3mSPJJv0n3tgHnOAlCGQ0mpMNQNRllb7MBN9tgeo6YM6+SHhdcGP3HuJMIphAxemxIJsAAAf1YYQOSOXfvmboUHkI7+cix0KupoPcgETi9xHilVKa6FaoClnZBpUDynSoHlXoCYmNrYufY6zf2jY/DRdgOk2E/rifJvsZQjDo7dxTNpRoCmgFJFKogFgACAAI6AA45NxniWt9NRiRrO3peAT3iBPcYZ+Y671WVWtBJIvE+vsL+gOFbP5QGoIMKG0gnqYIJPqT09PTC9j9G/mDh2WVUqqQQY0HabglW7sBOFJzL1IgdZ9z0/wBsPOSB8FqVRR3pudg/SRFwZIkQfMd9sL1DLLOYFQCRE6LwxLfCYvBth71ROqdizSy3iVFWdMnffa+GTKcpkgkVfmUt9ZwrM01VCqzBWuEB1fT+Ax0N854fD2qKGWEJAYeYXi43kb4rjlSZLKnqir/2SZv+8pn6/wAsTA+jx3LECM23zB/iuJje8w+0/sW6dVCZIEkxv89vS3fG7hmcNFy1jTuGFhI7fWP6OBNRiCkdL/X/AGxpztUh56ESPb/rjhUOT2exnyJQqt2OXEeY9bBqR3Hmn9orBPawLR9epwG4hxh3qE6nSR+U2j5b4X6LeaF3Nv1/q2HrjnItQNVWlVFQJsQjCewYmy77zinFKkcN2meVudqpyvgRAv59V5M9PqcA63F61JEKVHVnQiVJB06yYkd5n54p1+EtROmsChIsCR+hBg4JUOFCrl65M/gquiJOkzsfQ3+uC6DFOhffMFjAvgvU5szQI/vFRitoLGBAjbY2G+56zjVwTg1SrVSlTALuYuQB7kk7DfDXW+yuqMxBZjSNQSdEnTq8xBFidMnbDpcvBOTUathXhmYTL0Gq1kek7eH5AAQ2tSzMpDQAOq77bTAPfZ9m6eZzZcyGpoGRWE6ZJVqk7TEKP9TfLm/2gcaLZuvTE6KblEUyNKqYWx66Yv1x0L7NH/urZhjDuFRiegprIiN/K6/OcJVFOXLXkNc0/Z7RzeeWsalRadSTWAFyQsLBPwzABsbbQbkxzBw3I0MvUNSkGVUMIbyVUkARcm2/tgXm+JqIC1HDPZO4nr2AHfv7HAnj2dcZdyxvpKLHQH4j/qJAHsDgOS8DPG9HFVzTdTcb4scN1VqyIhIZjuJ8sCSbXEATPSMeVgpYn1/eZv8ALGqlmDTYtROltBUx2Nm37iR88X5uiHHY8cwZqlVddcCvp0VnAgEggE+oIEmAdzEY2cQ5eytOmKlJ6js7xTAI0BY+LbUzbTBABMXi/PsoxqPpUFi52n5k/ScdKrcbpuMrSpqieHSWnAvbT52E7lzbr645s16pnd6bIv8Asv0p2BTydm8wW8NLdSfh2EAOJDSAJjbrgPl0qZGoWdSlRSyg2MGIYiZ77x1OOnJxh6CLpjcJftBJPYfr/LmfMfMpzb66gXeQt7e87nafbGg2SzNOXJjTwHmWnUy+YFVBUqhQaYa8lmVSI2mIMx3wJ4fw2nna5o1Gag5UlCEGkNAMOLWgHa9vTF3lXlQvR8ZayI1RfKjD8pN5I2ER074aeFVKXD0VSR4zeZ3BkEk7AmDp6dOuBl9VDHjaW5N9fQ0cU5/2ELiXJfEMtQ8Z6ZGXt50qKwggQxAOqCepGF6tmo2LMOhnH0hy1zS+ZosGVbeWWEjci4tq+oi2F/mnlOlnWhyniiWGgaAwhV0xfaBeT7wMUt+17j6OP3Ie77LexM5M5WObyDVdCqzFlFVqpVbd1AMgbG1wN5nADjHKByiq9bMUKgZgNFFmJggkNqZVAuCPpjpGc4TmaeSSlSWVpLpKKwJKiTMdTe8XNrY5nx92KK5Jub+lrfxxDFJzbcXo6J2qTXRU43TakAE8NFZQ2lGJeDtrJF7diRfGPAqyhwzE6VBuZN4sPb0xXyy+UsRq1kKB3Mx74bOE/ZtnalN2peHEWQ1CGaN1FoMG1zEj54u9IVU5WD8xn6b5sVBVqIGqo0aYWBpmSH2sZt33xs4pmGqPUfxFemzysSCOwMqD377Yx5lUUaVOiKVWm9O9RaiwxYgeb1G8dMVeFZ8qoQANrld/2yAYG0mAJPTthpNx7EhBSegFmq9zGGHLpUzNOnlaKeMwWUVI1SBc3MRH6Yw4Hl6FfNCk9FiQYgtFwfzRt1tjtVfi/wB0pqlKnSWBbQgAmIhY7dTff1jEcs0nRTGnTEvK/ZPUrJQbMVvCZU89EKGcSSxAadK79Zj1w8ZXhVHh1KaCU6YIsqDU7n8peobn2Fr22uscV56cowDGpHxhY7SQYMhbX7i3qec5nmeu+aWtrOkNcT0NjNriCbW+t8LGU5sDioo6Znq7VH0oAXPUbTvHqAbk9TA2xU4jwVqqUcvTs71QQxkQE3MxPRjbc4Ac58Y8AItJiHbzFiBGnYAAE2JvfsO5wD5c5ur08xTc1HdQSrajI0tYwD8O82jbF10I+x64pwtsvQXXW1ufigC1xaYwuVnH95jYFb2ufMTePa+LfEuM0qpp06dTUbCIMyWJI23Exg5wnggy9FqlaHqlteggFZIiLnzEG/8APqyViM5lmMo9ILXqr4fjf4TuDpgbsAATBPoeh2N2vN1HPDVC1BrNNSH1hJJI2LFYkTa2FrnTjq5muBU1stOxKMO0QoIIAHT59xg5xtKZ4fRXXoGimAWBPQQDpBM+ww0VSYmR3SFl1z828dh0KzUH1ExiYovwoMSVrUDcz5mH6FBiYA4b5Y5aq5+u1OmQqoAXdhZR09yeg9D2wd5h+zZ1KinXougUTUd1p3k20yx2i98NHIoGWoUE8k1pdywk38yRJhYWOl5nDvR4iraQKmr2Kx1/qMRjB3d6OnLmttHJeQOUhl84lSuBUKGV0EOkx5SYEki5jvB6Y7g9YhZUgiJ0xYjr+uBtTORB1meu3adsC63HAhYypAqaVEwWhfNbtcjbD8XdnPdlHnnj9OlTFNqSoGuSQpBA6ARIM9ffCdwjmYM7KABT0mRG+364p/aLnfGqQQQQNIEg+vTeZwqcKDLbZidP6x+/BxbyJ/RSesdfZ0DLZqnRpVGpqqtDXgT63wOyHOL0qiMrGAwLIDZlm4jbbAOrmiUF9wf1JwBWdRntGKepq00J6d2mnuzq/NlbL51FevRDsDIdAA+m/l1dQJ6ncTgRzBX+6JQprrA8MPpAiTZV1BR0RU1dyIgXxnlM949PLh2FOKWgQJLFrE9ptedgOsYF5zi0F6dGozufKdZ1KRO9xM7dN/ljnm92dPp1+ivNgCrxF6rQ5eCI67d/66Wxf57qVmWjmFqTRIFMlWMeIouSOmpYbr1wycI4WaKL4rzqKhUBKjzEay0RqOjYbDG3PNRzeXq0NAWWd/KBIKu2kqLAmIEdROOX/lxUtK19lpYJSjvs5RWpswDjrv7/APTDR9nnLhzVSsrEj8MDy3MF1k6d2iAYGLfKuVyL1KdOv4jioQgKtp0liAGt2PecdQ5b5QyuUripTesWAIjWAGm4DQBIFrW9Zx3RZxSjRQT7PaOQo/ecu/iVlBBdgPL0bSBsYkdTeJNpSM7lhSIqVAFVzKrIkNZyZ/KJIGn0Pvhm4J9orpTrGtS8SnrEidOnVOrSYMtMHTaLybgYUOO1pLAaiAxALxtJvHSBue+BLJFw4vwzr9FibzfqVprf5+5lxLi/iU9A8kGQwE++xv8AXGutyYj1FajVAVlUwwsZAkyTIB3uMBlqRLmSDYCT9fbDFSzj1qaU0InTBdogBbap9rR1jHLllNVwO/1GDFqVUMPLXC6iHTWUi+hFB6KsyImQe4/hanzmFpMmoHsvU9NQbrFwR74HcI5iqnNUabVNdNCVDREiL9dtuvTDpRpZevU8esBUVXIpJMgyBLEdQCIAuJn0xzRwTyZ4p+Vs5cvqY4sUptXRQ4XxMUMr5TFQ7KdwD+b5wT9MauEcRc1i5YnyEC+0sD8/+mLnOVANoZAEItCxEdJG3SMa8hwellUavmW0U1WW0nfaLRG/Qdce7kwt4XjX0fN4s8Fm92S7YR4hx00KYC9EUmOkj9/XHMuO51ahcbMxuBPW5v8A1vi3xjmkVjU0gDxDaTJAG3ptiZPnDVFKqiiwAMeVrdV2nHk+nxSw7aPof5eaSjdFLl7LqMzlQ48viT8wrEf+aMdi4fxpaemlT+MJLQNgAPmTfoDjh/Gs4qONMqVOoaTcH0O9sUsvxqoj+LSqVFcddV//AJfPHVOPOmjlkuEnFnRuamqZ/NqtMFnkU1B7GTJOwA3PQThkzHI2Qo0IrOlU6d1Oly19ipkienbCbyRUzGfaqxdaJEeLUKTqBkgBBA1SL7Ab+mL3MFE5Z1DVxWkbhSrCLAEXAHt+mEzTyRxKkV9HixZszjKVOvr8SDnD3FRKXihHqUwYYkFx5Y33C/OPQYXeZCzsAzWUbA2629pwPPFNJlbevzxb4YjZuslJSutwbsYACqSZgH2xyxlKbV9ndn9Gsabg9L77Fjh3ETRzLA3FliY6g/S2DHEOK5ev4akFYmZWx/8ADgJzPwatk80RWUDUQyMDKsOpB9DuNxbuMaaA84nv/HHqYo3HZ4eT5WMfNHBqOYph6NRQ1JAIkkESYBG49I+mBVTkyvTy9Su7UhoQNoDEsZ6REAhfNBMxhp4VxLLZShTav5i7a9EAs0AhLT8I9euBfHec6eYTSUdEYkuSRdjYmBuB29u11aQ0W6ENsz9fTDQnMrNkkDM7VVlAdQsm8HqbQBPbC1T4a1RtNKG+YE/Uj6YNjIrQVVr0fMVs2r67WOAF6BFJSAXCU3W/lcSem0eb9Y3w58zIEy6CojFQKc6H0leg3VrThSqZ2DKQjDa3bDbwbjyVKFRs0Q5UhYgHVaw0mxPv7+uDF6EmtpilTSgxOmpXS9xoU+1xUWevTEwe/tnKMSWyyelgP3AYmBQ9sd+KL42Zp0A6oGkA+gXYesTAw15FApULC00AAFogA7Wwi5PLpVzbO3w0hrXtLN5b+xP0GGtcyEpy4IASRDA2APbAQGJHNHPFdqhWiQAD/CL3g/TC7lOamWutTMKXg3g+pMAdr4Us1mmd2ckyxJ+uCuS4e9RJaw6WvjNpdjRi30Hspm1zGYBJHllpmxPQX7H92K9NfM7mwBMT1JJiPlJ+WBmTyvhPdrQSPcXjBGiiVAIDM/8AqaB23EDbucHE66GmuT26I3wjBL7vS/st3I/GXNAhouU8MKVntqbV7xig+TgfFpNx5n7duh9sWeHDVRqIWCyYuR23jcRa+HytuPQIRUXdpmnKZlTlmD30nyiPUEX73P0+mjlNAmZJcCCuofW2BhqnSV6GDGGblvLLWNyCUAIWSPLe5IuFmBAuSYtuOOUHO4rzo6VOONcn42HuO8UXVTQEahJPvoP7pX9MKCcRNOol4DSp+eOkUKTCm5c6ZB0hFURvuYvN++253IKpwTKPl6Oqn+KVX8QOwgkbnofpfvhsfoPbVX+fjIS/iKk7r8/EK3LeTIzn+Sk2uf1QD5x9MdA4nx5qANUE9MKuXyZpQQ+omzCIgi0joQRBB9R3weprqQWnrivFpUDnGTtCHzFXq1NLsuik5YqBsCWkz6kmfWcWcpmkNIl/OQbhr4M805A1aSKsTqn2/oYVuIZQ5ddLNLNEiNv59pwmkd/pM7xT5eOjbxPwnQFFAPoI/dY7i++McrmVGXKsXDrZCpHeSD6EE+2KNJpgev8AX8ceGARglsklfOu7sK8Mq0qjS5KIvxTufQR3/ng1lqlSvULrKpTWQoMBF2HzJIwA/s4J4YnzORMwAJggT0sb4fOGUqSZasKJFQSoeqPhZpsqdSFEmes4bBiTla6R5PqvUOGOn2wjw061Gq+pgB12B/jhZ+0XMOUqJqYrrB0zaBHTD5lsgKYpqLkCSfU4pVOXxmK1RSjMWHxflW3UdRHz7DHoZdQPH9O1LKjiWUyxJk7YtZiFURcibdPTHUM59kyx+FmRTO4Hhkj/ANXpgbW5Yp5OsyvFVgBAkNpkfm2gn1x5k3Wz6L0+FZJqCZzjNSzo5urR+kBh9f34t5fLIH1NYdgNvbHb+DfZvRzdKo2bpeC7waYUwyR+cr3NhBGw2BxynjPLGYy+dbKMJYXB/Ky/lceh297YytpAzcI5Jbv+/wD6ecI44+WNRkZSzQL2gT0AxMzxXxDLEE6gxM3thW4hIcqylWWzBhBB7EYaOQOD0a2YYZp/wqa6tKz5zqAiYkLJv8u+DJLjUiUMjjNyh5GvkrkStnqYqu3g0CW0t+dx0KjYCfzH5A4H8pVhRzcVHVDTLLE7n4d9tNjjpVHm2nTV1I8FaYOm3l0gW2/LbptbHAMzUGtn1WYk27EziWKK5WWyepyNb6Og81V/vq1FVlqGm2qmAQSCB5gPRh+oGEshlGoAm14wOp5g02DU3IIMg4eKPCabcKGekljXZKg2CDZYvtN/+IDpfqcqizmdSkhBzOc1Geu2NdJWZoPTcHFvOcGqoq1PDcI3wlgAzeoXcj1wV5RySV85l6dQeRn8/qFBYj56Y+eFboEUmEeXOQ85nQtSjTWnSJjxap0gx1Agkj1Frb46TylyfWygq08393zFNwNIHmi51AhhtEd8GuIc20qCgtaYC01AkKLSR+Uf1GKP/a1awOnVE7sgg+y7+0X9sSc7H4iR9ofJGWWhUzGTHhNSu9INKkdYBPlIF4FoBthD4dwDN1kBy+XrVV3JSmxX6xGOpcVrLUzCrVSFJ/EuRqVoAB9DMTE74P8ANfM2Xy3D6tGhWTxSmgKg0lddgQsWAU29hi0PjbJS7pHBHSpsUmLeUhh7SDGJjczBGPgF1WACAZuJviYy3sZqnR0fkdya9cm8CnH/AIj02w1ccqnwqpn/ALtv/TiYmAhX2fPhpgVAItbDRxCqU0qlh6AYmJic+0Xh0wVXqlngm3+xwXoGEEdh+7HuJimPolk7NOaqEgg/sj+OPODGadSe/wDDExMNLoSPZqylMeMwgRp/lixy8Yq1YtERHucTExDD/UO71aXsf5f+jquWH91ncmmSSTN4wFoWo5cjrTSex8g6bY9xMei+zwV0YcYpCa9hZabD3IIJ+gA+WKnCKzEGTsbfTHmJjmy9o7PTdMs1hqqaD8JVjG1whYbevTHOuYahasZM49xMQfyO/F0V6AuMb6yDTUMXGmPSWA/diYmMzvl/SZuoVCVANxI39o/dbHVcvQUZRIAvWWfnG3Yegx7iYp6f+qv2f+jwP4j8IhjUdbGb4uZFj4VQzckSf+Ff5nExMdPq+kcn8PS9x/sU1zLAuQbhCR7gWxyDkzPVDmTXLFqpSrULNeWFN2BINjDAH5DHmJjij0enB7Z9NZTIUxSQ6BqCA6jdpiSdR8xJ6mZOFnnqguvLVdI8QFwGjoKTOB2MMoPuMTExaPZLJ8H+x8v8QzT1ar1KjanZiWJ6nDd9n1Q/fKQ6MCpHdTuPbExMSydFsYZ5mYijmFB8qFwo7CTbv0wgUjIM/wBWxMTAw9BydlItjvnKOVT+z8vSKg02RXZSJBZkViTO8tfExMVIz+LA2d/E4tRV/MBTsD032+pxfq8PprmfEVArrrhhYjyN1G+JiY6Ev5bOOD/XEVM/VZmJLEnuSZwxZv8AAydJ6RKs58xkkn67fKMTEx556rKvAz4lSXlj4qiSbwBUI/UA/LC9z2gNc+tQ/oLfTExMdD+BFfMW61QwDYT2A9MeYmJiKOpn/9k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3" y="1943786"/>
            <a:ext cx="8269489" cy="3333913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7320136" y="3356992"/>
            <a:ext cx="144016" cy="344102"/>
            <a:chOff x="5796136" y="3356992"/>
            <a:chExt cx="144016" cy="34410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796136" y="3356992"/>
              <a:ext cx="144016" cy="0"/>
            </a:xfrm>
            <a:prstGeom prst="line">
              <a:avLst/>
            </a:prstGeom>
            <a:ln w="412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796136" y="3531982"/>
              <a:ext cx="144016" cy="0"/>
            </a:xfrm>
            <a:prstGeom prst="line">
              <a:avLst/>
            </a:prstGeom>
            <a:ln w="412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96136" y="3701094"/>
              <a:ext cx="144016" cy="0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円/楕円 6"/>
          <p:cNvSpPr/>
          <p:nvPr/>
        </p:nvSpPr>
        <p:spPr>
          <a:xfrm>
            <a:off x="4090972" y="2924807"/>
            <a:ext cx="1851655" cy="1980000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73474" y="1841075"/>
            <a:ext cx="29309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Asia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Pop:		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1.3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GDP:		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5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GDP pc:	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4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Africa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Pop:		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2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GDP:		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7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GDP pc: 	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3.5</a:t>
            </a:r>
          </a:p>
        </p:txBody>
      </p:sp>
      <p:sp>
        <p:nvSpPr>
          <p:cNvPr id="17" name="円/楕円 6"/>
          <p:cNvSpPr/>
          <p:nvPr/>
        </p:nvSpPr>
        <p:spPr>
          <a:xfrm>
            <a:off x="5890868" y="2348743"/>
            <a:ext cx="1980000" cy="1722925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25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73"/>
    </mc:Choice>
    <mc:Fallback xmlns="">
      <p:transition spd="slow" advTm="68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347" y="2289124"/>
            <a:ext cx="6546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influenced by socio-economic development,  N management and climate change 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48" y="2146975"/>
            <a:ext cx="10687214" cy="4352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Objective: </a:t>
            </a:r>
            <a:r>
              <a:rPr lang="en-US" dirty="0"/>
              <a:t>to analyze the long-term trends of </a:t>
            </a:r>
            <a:br>
              <a:rPr lang="en-US" dirty="0"/>
            </a:br>
            <a:r>
              <a:rPr lang="en-US" dirty="0"/>
              <a:t>the sources and river export of </a:t>
            </a:r>
            <a:r>
              <a:rPr lang="en-US" altLang="zh-CN" dirty="0"/>
              <a:t>nitrogen (N)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556" t="42094" r="4093" b="4122"/>
          <a:stretch/>
        </p:blipFill>
        <p:spPr>
          <a:xfrm>
            <a:off x="6906385" y="1402037"/>
            <a:ext cx="5096933" cy="209973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7056" t="3573" r="8755" b="8055"/>
          <a:stretch/>
        </p:blipFill>
        <p:spPr>
          <a:xfrm>
            <a:off x="1822204" y="1656000"/>
            <a:ext cx="2827867" cy="209973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4192" t="5039" r="3909" b="3887"/>
          <a:stretch/>
        </p:blipFill>
        <p:spPr>
          <a:xfrm>
            <a:off x="8862448" y="4434422"/>
            <a:ext cx="2946400" cy="206547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226" y="5174770"/>
            <a:ext cx="3115326" cy="1170533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 flipH="1" flipV="1">
            <a:off x="4650071" y="2975428"/>
            <a:ext cx="2737701" cy="792000"/>
          </a:xfrm>
          <a:prstGeom prst="straightConnector1">
            <a:avLst/>
          </a:prstGeom>
          <a:ln w="50800" cmpd="sng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631125" y="5189285"/>
            <a:ext cx="2231323" cy="570751"/>
          </a:xfrm>
          <a:prstGeom prst="straightConnector1">
            <a:avLst/>
          </a:prstGeom>
          <a:ln w="50800" cmpd="sng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8795655" y="3484942"/>
            <a:ext cx="464458" cy="360562"/>
          </a:xfrm>
          <a:prstGeom prst="straightConnector1">
            <a:avLst/>
          </a:prstGeom>
          <a:ln w="50800" cmpd="sng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lide Number Placeholder 5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2754" y="1837765"/>
            <a:ext cx="130187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dirty="0"/>
              <a:t>Based on Wang et al., (2019, STOTEN)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63429" y="6531198"/>
            <a:ext cx="324542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dirty="0"/>
              <a:t>Based on Tang et al. (under preparation)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31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69"/>
    </mc:Choice>
    <mc:Fallback xmlns="">
      <p:transition spd="slow" advTm="37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48" y="2146975"/>
            <a:ext cx="10687214" cy="4352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three basins have </a:t>
            </a:r>
            <a:br>
              <a:rPr lang="en-US" dirty="0"/>
            </a:br>
            <a:r>
              <a:rPr lang="en-US" dirty="0"/>
              <a:t>wide range of developmental status. </a:t>
            </a:r>
            <a:endParaRPr lang="en-US" altLang="zh-C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556" t="42094" r="4093" b="4122"/>
          <a:stretch/>
        </p:blipFill>
        <p:spPr>
          <a:xfrm>
            <a:off x="6906385" y="1402037"/>
            <a:ext cx="5096933" cy="209973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7056" t="3573" r="8755" b="8055"/>
          <a:stretch/>
        </p:blipFill>
        <p:spPr>
          <a:xfrm>
            <a:off x="1822204" y="1656000"/>
            <a:ext cx="2827867" cy="209973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4192" t="5039" r="3909" b="3887"/>
          <a:stretch/>
        </p:blipFill>
        <p:spPr>
          <a:xfrm>
            <a:off x="8862448" y="4434422"/>
            <a:ext cx="2946400" cy="206547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cxnSp>
        <p:nvCxnSpPr>
          <p:cNvPr id="39" name="Straight Arrow Connector 38"/>
          <p:cNvCxnSpPr/>
          <p:nvPr/>
        </p:nvCxnSpPr>
        <p:spPr>
          <a:xfrm flipH="1" flipV="1">
            <a:off x="4650071" y="2975428"/>
            <a:ext cx="2737701" cy="792000"/>
          </a:xfrm>
          <a:prstGeom prst="straightConnector1">
            <a:avLst/>
          </a:prstGeom>
          <a:ln w="50800" cmpd="sng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631125" y="5189285"/>
            <a:ext cx="2231323" cy="570751"/>
          </a:xfrm>
          <a:prstGeom prst="straightConnector1">
            <a:avLst/>
          </a:prstGeom>
          <a:ln w="50800" cmpd="sng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8795655" y="3484942"/>
            <a:ext cx="464458" cy="360562"/>
          </a:xfrm>
          <a:prstGeom prst="straightConnector1">
            <a:avLst/>
          </a:prstGeom>
          <a:ln w="50800" cmpd="sng">
            <a:solidFill>
              <a:schemeClr val="tx1">
                <a:lumMod val="85000"/>
                <a:lumOff val="15000"/>
              </a:schemeClr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005862"/>
              </p:ext>
            </p:extLst>
          </p:nvPr>
        </p:nvGraphicFramePr>
        <p:xfrm>
          <a:off x="274624" y="4109957"/>
          <a:ext cx="5740574" cy="23498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90851">
                  <a:extLst>
                    <a:ext uri="{9D8B030D-6E8A-4147-A177-3AD203B41FA5}">
                      <a16:colId xmlns:a16="http://schemas.microsoft.com/office/drawing/2014/main" val="3183611901"/>
                    </a:ext>
                  </a:extLst>
                </a:gridCol>
                <a:gridCol w="1183005">
                  <a:extLst>
                    <a:ext uri="{9D8B030D-6E8A-4147-A177-3AD203B41FA5}">
                      <a16:colId xmlns:a16="http://schemas.microsoft.com/office/drawing/2014/main" val="507845652"/>
                    </a:ext>
                  </a:extLst>
                </a:gridCol>
                <a:gridCol w="914718">
                  <a:extLst>
                    <a:ext uri="{9D8B030D-6E8A-4147-A177-3AD203B41FA5}">
                      <a16:colId xmlns:a16="http://schemas.microsoft.com/office/drawing/2014/main" val="29430575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092297740"/>
                    </a:ext>
                  </a:extLst>
                </a:gridCol>
              </a:tblGrid>
              <a:tr h="4274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Yangtze</a:t>
                      </a:r>
                      <a:endParaRPr lang="en-US" sz="180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Indus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Zambezi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233813"/>
                  </a:ext>
                </a:extLst>
              </a:tr>
              <a:tr h="42745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Area</a:t>
                      </a:r>
                      <a:r>
                        <a:rPr lang="en-US" sz="1800" kern="1200" baseline="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(mil km</a:t>
                      </a:r>
                      <a:r>
                        <a:rPr lang="en-US" sz="1800" kern="1200" baseline="3000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1800" kern="1200" baseline="0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0.84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1.37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31508"/>
                  </a:ext>
                </a:extLst>
              </a:tr>
              <a:tr h="42745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of countries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492589"/>
                  </a:ext>
                </a:extLst>
              </a:tr>
              <a:tr h="42745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Population (2010, mil)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130595"/>
                  </a:ext>
                </a:extLst>
              </a:tr>
              <a:tr h="63019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Agricultural</a:t>
                      </a:r>
                      <a:r>
                        <a:rPr lang="en-U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 </a:t>
                      </a:r>
                    </a:p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(2010, </a:t>
                      </a:r>
                      <a:r>
                        <a:rPr lang="en-US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inc.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pasture)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7649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2754" y="1837765"/>
            <a:ext cx="130187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dirty="0"/>
              <a:t>Based on Wang et al., (2019, STOTEN)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63429" y="6531198"/>
            <a:ext cx="324542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dirty="0"/>
              <a:t>Based on Tang et al. (under preparation)</a:t>
            </a:r>
          </a:p>
        </p:txBody>
      </p:sp>
    </p:spTree>
    <p:extLst>
      <p:ext uri="{BB962C8B-B14F-4D97-AF65-F5344CB8AC3E}">
        <p14:creationId xmlns:p14="http://schemas.microsoft.com/office/powerpoint/2010/main" val="18933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79"/>
    </mc:Choice>
    <mc:Fallback xmlns="">
      <p:transition spd="slow" advTm="5057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43595" y="1132973"/>
            <a:ext cx="10970263" cy="4933815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742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862901" y="2841055"/>
            <a:ext cx="5434833" cy="3125369"/>
            <a:chOff x="10245105" y="1642400"/>
            <a:chExt cx="11245972" cy="5742139"/>
          </a:xfrm>
        </p:grpSpPr>
        <p:sp>
          <p:nvSpPr>
            <p:cNvPr id="32" name="TextBox 31"/>
            <p:cNvSpPr txBox="1"/>
            <p:nvPr/>
          </p:nvSpPr>
          <p:spPr>
            <a:xfrm>
              <a:off x="10245107" y="1642400"/>
              <a:ext cx="11245970" cy="1187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42" b="1" dirty="0">
                  <a:latin typeface="Arial" panose="020B0604020202020204" pitchFamily="34" charset="0"/>
                  <a:cs typeface="Arial" panose="020B0604020202020204" pitchFamily="34" charset="0"/>
                </a:rPr>
                <a:t>MARINA</a:t>
              </a:r>
              <a:r>
                <a:rPr lang="en-US" sz="1742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1600" dirty="0"/>
                <a:t>Model to Assess River Inputs of Nutrients to </a:t>
              </a:r>
              <a:r>
                <a:rPr lang="en-US" sz="1600" dirty="0" err="1"/>
                <a:t>seAs</a:t>
              </a:r>
              <a:r>
                <a:rPr lang="en-US" sz="1600" dirty="0"/>
                <a:t>) </a:t>
              </a:r>
              <a:r>
                <a:rPr lang="en-US" sz="1742" dirty="0">
                  <a:latin typeface="Arial" panose="020B0604020202020204" pitchFamily="34" charset="0"/>
                  <a:cs typeface="Arial" panose="020B0604020202020204" pitchFamily="34" charset="0"/>
                </a:rPr>
                <a:t>for N export to rivers &amp; sea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(Strokal et al.,2016)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5105" y="2855211"/>
              <a:ext cx="11245972" cy="4529328"/>
            </a:xfrm>
            <a:prstGeom prst="rect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1123082" y="3237884"/>
            <a:ext cx="3343371" cy="2722796"/>
            <a:chOff x="836527" y="6330710"/>
            <a:chExt cx="6825189" cy="5558341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527" y="7513647"/>
              <a:ext cx="6784848" cy="4375404"/>
            </a:xfrm>
            <a:prstGeom prst="rect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836527" y="6330710"/>
              <a:ext cx="6825189" cy="1301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42" b="1" dirty="0">
                  <a:latin typeface="Arial" panose="020B0604020202020204" pitchFamily="34" charset="0"/>
                  <a:cs typeface="Arial" panose="020B0604020202020204" pitchFamily="34" charset="0"/>
                </a:rPr>
                <a:t>CWATM</a:t>
              </a:r>
              <a:r>
                <a:rPr lang="en-US" sz="1742" dirty="0">
                  <a:latin typeface="Arial" panose="020B0604020202020204" pitchFamily="34" charset="0"/>
                  <a:cs typeface="Arial" panose="020B0604020202020204" pitchFamily="34" charset="0"/>
                </a:rPr>
                <a:t> for hydrology &amp; water demand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Burek et al., 2017)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>
            <a:off x="4818743" y="2270668"/>
            <a:ext cx="1022201" cy="1175658"/>
          </a:xfrm>
          <a:prstGeom prst="straightConnector1">
            <a:avLst/>
          </a:prstGeom>
          <a:ln w="76200" cmpd="sng">
            <a:solidFill>
              <a:srgbClr val="00206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6077916" y="1166238"/>
            <a:ext cx="5112595" cy="1140468"/>
            <a:chOff x="9175517" y="1338039"/>
            <a:chExt cx="7792699" cy="2328162"/>
          </a:xfrm>
        </p:grpSpPr>
        <p:sp>
          <p:nvSpPr>
            <p:cNvPr id="48" name="TextBox 47"/>
            <p:cNvSpPr txBox="1"/>
            <p:nvPr/>
          </p:nvSpPr>
          <p:spPr>
            <a:xfrm>
              <a:off x="10557845" y="1338039"/>
              <a:ext cx="6410371" cy="228119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742" b="1" dirty="0">
                  <a:latin typeface="Arial" panose="020B0604020202020204" pitchFamily="34" charset="0"/>
                  <a:cs typeface="Arial" panose="020B0604020202020204" pitchFamily="34" charset="0"/>
                </a:rPr>
                <a:t>External data</a:t>
              </a:r>
            </a:p>
            <a:p>
              <a:pPr marL="173571" lvl="1">
                <a:spcAft>
                  <a:spcPts val="327"/>
                </a:spcAft>
              </a:pPr>
              <a:r>
                <a:rPr lang="en-US" sz="1742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</a:rPr>
                <a:t>Socioeconomic data (</a:t>
              </a:r>
              <a:r>
                <a:rPr lang="en-US" sz="1742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GDP, population)</a:t>
              </a:r>
            </a:p>
            <a:p>
              <a:pPr marL="173571" lvl="1">
                <a:spcAft>
                  <a:spcPts val="327"/>
                </a:spcAft>
              </a:pPr>
              <a:r>
                <a:rPr lang="en-US" sz="1742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Nitrogen deposition &amp; fixation</a:t>
              </a:r>
              <a:endParaRPr lang="en-US" sz="1742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3571" lvl="1">
                <a:spcAft>
                  <a:spcPts val="327"/>
                </a:spcAft>
              </a:pPr>
              <a:r>
                <a:rPr lang="en-US" sz="1742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Sewer connection</a:t>
              </a:r>
              <a:endParaRPr lang="en-US" sz="1959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175517" y="1771592"/>
              <a:ext cx="1306020" cy="1894609"/>
              <a:chOff x="1142262" y="8085592"/>
              <a:chExt cx="1312060" cy="2481916"/>
            </a:xfrm>
          </p:grpSpPr>
          <p:sp>
            <p:nvSpPr>
              <p:cNvPr id="8" name="Can 7"/>
              <p:cNvSpPr/>
              <p:nvPr/>
            </p:nvSpPr>
            <p:spPr>
              <a:xfrm>
                <a:off x="1142264" y="8085592"/>
                <a:ext cx="1312044" cy="943192"/>
              </a:xfrm>
              <a:prstGeom prst="can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80"/>
              </a:p>
            </p:txBody>
          </p:sp>
          <p:sp>
            <p:nvSpPr>
              <p:cNvPr id="27" name="Can 26"/>
              <p:cNvSpPr/>
              <p:nvPr/>
            </p:nvSpPr>
            <p:spPr>
              <a:xfrm>
                <a:off x="1142262" y="8869214"/>
                <a:ext cx="1312059" cy="943192"/>
              </a:xfrm>
              <a:prstGeom prst="can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80"/>
              </a:p>
            </p:txBody>
          </p:sp>
          <p:sp>
            <p:nvSpPr>
              <p:cNvPr id="29" name="Can 28"/>
              <p:cNvSpPr/>
              <p:nvPr/>
            </p:nvSpPr>
            <p:spPr>
              <a:xfrm>
                <a:off x="1142263" y="9624316"/>
                <a:ext cx="1312059" cy="943192"/>
              </a:xfrm>
              <a:prstGeom prst="can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80"/>
              </a:p>
            </p:txBody>
          </p:sp>
        </p:grpSp>
      </p:grpSp>
      <p:cxnSp>
        <p:nvCxnSpPr>
          <p:cNvPr id="187" name="Straight Arrow Connector 186"/>
          <p:cNvCxnSpPr/>
          <p:nvPr/>
        </p:nvCxnSpPr>
        <p:spPr>
          <a:xfrm flipV="1">
            <a:off x="4446252" y="4810273"/>
            <a:ext cx="1352007" cy="0"/>
          </a:xfrm>
          <a:prstGeom prst="straightConnector1">
            <a:avLst/>
          </a:prstGeom>
          <a:ln w="76200" cmpd="sng">
            <a:solidFill>
              <a:srgbClr val="00206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123083" y="1159719"/>
            <a:ext cx="3587634" cy="1836023"/>
            <a:chOff x="836527" y="1389340"/>
            <a:chExt cx="7323830" cy="374807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934" y="1389340"/>
              <a:ext cx="4074148" cy="1944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845" y="1433318"/>
              <a:ext cx="1944000" cy="194400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24" name="Straight Arrow Connector 23"/>
            <p:cNvCxnSpPr/>
            <p:nvPr/>
          </p:nvCxnSpPr>
          <p:spPr>
            <a:xfrm rot="16200000">
              <a:off x="3250889" y="2081318"/>
              <a:ext cx="0" cy="648000"/>
            </a:xfrm>
            <a:prstGeom prst="straightConnector1">
              <a:avLst/>
            </a:prstGeom>
            <a:ln w="38100" cmpd="sng">
              <a:solidFill>
                <a:srgbClr val="002060"/>
              </a:solidFill>
              <a:headEnd type="triangl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836527" y="3351738"/>
              <a:ext cx="7323830" cy="17856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742" b="1" dirty="0">
                  <a:latin typeface="Arial" panose="020B0604020202020204" pitchFamily="34" charset="0"/>
                  <a:cs typeface="Arial" panose="020B0604020202020204" pitchFamily="34" charset="0"/>
                </a:rPr>
                <a:t>GLOBIOM</a:t>
              </a:r>
              <a:r>
                <a:rPr lang="en-US" sz="1742" dirty="0">
                  <a:latin typeface="Arial" panose="020B0604020202020204" pitchFamily="34" charset="0"/>
                  <a:cs typeface="Arial" panose="020B0604020202020204" pitchFamily="34" charset="0"/>
                </a:rPr>
                <a:t> for land use, land use change &amp; diffuse nitrogen sources</a:t>
              </a:r>
            </a:p>
            <a:p>
              <a:pPr algn="ctr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Valin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et al., 2013; Byers et al., 2018)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443595" y="819250"/>
            <a:ext cx="2276585" cy="360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4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Framework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78461" y="6213737"/>
            <a:ext cx="9836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33"/>
              </a:spcBef>
            </a:pPr>
            <a:r>
              <a:rPr lang="en-US" sz="2400" b="1" dirty="0"/>
              <a:t>2010s </a:t>
            </a:r>
            <a:r>
              <a:rPr lang="en-US" sz="2400" b="1" dirty="0"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7030A0"/>
                </a:solidFill>
              </a:rPr>
              <a:t>2050s </a:t>
            </a:r>
            <a:r>
              <a:rPr lang="en-US" sz="2400" dirty="0"/>
              <a:t>with </a:t>
            </a:r>
            <a:r>
              <a:rPr lang="en-US" sz="2400" b="1" dirty="0"/>
              <a:t>Global climate </a:t>
            </a:r>
            <a:r>
              <a:rPr lang="en-US" sz="2400" dirty="0"/>
              <a:t>and </a:t>
            </a:r>
            <a:r>
              <a:rPr lang="en-US" sz="2400" b="1" dirty="0"/>
              <a:t>socioeconomic</a:t>
            </a:r>
            <a:r>
              <a:rPr lang="en-US" sz="2400" dirty="0"/>
              <a:t> </a:t>
            </a:r>
            <a:r>
              <a:rPr lang="en-US" sz="2400" b="1" dirty="0"/>
              <a:t>projections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5400000" flipV="1">
            <a:off x="8386484" y="2617557"/>
            <a:ext cx="540000" cy="0"/>
          </a:xfrm>
          <a:prstGeom prst="straightConnector1">
            <a:avLst/>
          </a:prstGeom>
          <a:ln w="76200" cmpd="sng">
            <a:solidFill>
              <a:srgbClr val="00206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export modeling by linking IIASA in-house models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9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43"/>
    </mc:Choice>
    <mc:Fallback xmlns="">
      <p:transition spd="slow" advTm="116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0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Considerable variations in </a:t>
            </a:r>
            <a:br>
              <a:rPr lang="en-US" dirty="0"/>
            </a:br>
            <a:r>
              <a:rPr lang="en-US" b="1" dirty="0"/>
              <a:t>N yields </a:t>
            </a:r>
            <a:r>
              <a:rPr lang="en-US" dirty="0"/>
              <a:t>and their </a:t>
            </a:r>
            <a:r>
              <a:rPr lang="en-US" b="1" dirty="0"/>
              <a:t>spatial distribution </a:t>
            </a:r>
            <a:r>
              <a:rPr lang="en-US" dirty="0"/>
              <a:t>among basins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9311" t="4157" r="9003" b="2802"/>
          <a:stretch/>
        </p:blipFill>
        <p:spPr>
          <a:xfrm>
            <a:off x="5529943" y="1843310"/>
            <a:ext cx="2975428" cy="23948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4715" t="8667" r="3620" b="9006"/>
          <a:stretch/>
        </p:blipFill>
        <p:spPr>
          <a:xfrm>
            <a:off x="8635999" y="1924920"/>
            <a:ext cx="3338287" cy="21190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5433" t="42105" r="5179" b="6538"/>
          <a:stretch/>
        </p:blipFill>
        <p:spPr>
          <a:xfrm>
            <a:off x="145143" y="1930397"/>
            <a:ext cx="5254171" cy="2133600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>
            <a:off x="3361797" y="4188589"/>
            <a:ext cx="8073573" cy="531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							Low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74171" y="4156364"/>
            <a:ext cx="3264712" cy="2083943"/>
            <a:chOff x="7280026" y="4316868"/>
            <a:chExt cx="3264712" cy="208394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/>
            <a:srcRect b="40440"/>
            <a:stretch/>
          </p:blipFill>
          <p:spPr>
            <a:xfrm>
              <a:off x="7280026" y="4316868"/>
              <a:ext cx="2359356" cy="206536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/>
            <a:srcRect t="59560" r="23254"/>
            <a:stretch/>
          </p:blipFill>
          <p:spPr>
            <a:xfrm>
              <a:off x="8734026" y="4998471"/>
              <a:ext cx="1810712" cy="1402340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174171" y="1552303"/>
            <a:ext cx="10331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dissolved N (TDN) yield in 2010s: amount exported to sea per unit area by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subbasin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61797" y="4626709"/>
            <a:ext cx="8073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Range: 215-3824		46-339		    13-189 (kg/ha/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33876" y="5326242"/>
            <a:ext cx="6301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Underlying reasons: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Population: human wastewater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Agricultural inputs: fertilizer and manure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2569031" y="3744000"/>
            <a:ext cx="9814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Yangtze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16337" y="3744000"/>
            <a:ext cx="7573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063794" y="3744000"/>
            <a:ext cx="106952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Zambezi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91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73"/>
    </mc:Choice>
    <mc:Fallback xmlns="">
      <p:transition spd="slow" advTm="52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32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Dominant contribution from </a:t>
            </a:r>
            <a:r>
              <a:rPr lang="en-US" b="1" dirty="0"/>
              <a:t>human activities </a:t>
            </a:r>
            <a:r>
              <a:rPr lang="en-US" dirty="0"/>
              <a:t>to </a:t>
            </a:r>
            <a:br>
              <a:rPr lang="en-US" dirty="0"/>
            </a:br>
            <a:r>
              <a:rPr lang="en-US" dirty="0"/>
              <a:t>N export in Yangtze and Indus in 2010s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656" t="43850" r="5698" b="8286"/>
          <a:stretch/>
        </p:blipFill>
        <p:spPr>
          <a:xfrm>
            <a:off x="159657" y="1930399"/>
            <a:ext cx="5210630" cy="19884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0096" t="5283" r="10210" b="5059"/>
          <a:stretch/>
        </p:blipFill>
        <p:spPr>
          <a:xfrm>
            <a:off x="5558970" y="1799770"/>
            <a:ext cx="2902859" cy="23077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4336" t="8103" r="4398" b="8442"/>
          <a:stretch/>
        </p:blipFill>
        <p:spPr>
          <a:xfrm>
            <a:off x="8621486" y="1837835"/>
            <a:ext cx="3323771" cy="21481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l="3803" t="5969" r="69421" b="38668"/>
          <a:stretch/>
        </p:blipFill>
        <p:spPr>
          <a:xfrm>
            <a:off x="10175022" y="3933373"/>
            <a:ext cx="1949093" cy="2847842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22167" y="3961589"/>
            <a:ext cx="9591649" cy="708054"/>
            <a:chOff x="522167" y="3961589"/>
            <a:chExt cx="9591649" cy="708054"/>
          </a:xfrm>
        </p:grpSpPr>
        <p:sp>
          <p:nvSpPr>
            <p:cNvPr id="24" name="Rectangle 23"/>
            <p:cNvSpPr/>
            <p:nvPr/>
          </p:nvSpPr>
          <p:spPr>
            <a:xfrm>
              <a:off x="522167" y="3961589"/>
              <a:ext cx="103938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Main </a:t>
              </a:r>
            </a:p>
            <a:p>
              <a:r>
                <a: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sources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53386" y="4269533"/>
              <a:ext cx="83604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BB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Manure </a:t>
              </a:r>
              <a:r>
                <a:rPr lang="en-US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 </a:t>
              </a:r>
              <a:r>
                <a:rPr lang="en-US" sz="200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Fertiliser</a:t>
              </a:r>
              <a:r>
                <a:rPr lang="en-US" sz="2000" dirty="0">
                  <a:solidFill>
                    <a:srgbClr val="FFBB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		 </a:t>
              </a:r>
              <a:r>
                <a:rPr lang="en-US" sz="2000" dirty="0">
                  <a:solidFill>
                    <a:srgbClr val="005CE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Human waste </a:t>
              </a:r>
              <a:r>
                <a:rPr lang="en-US" sz="2000" dirty="0">
                  <a:solidFill>
                    <a:srgbClr val="FFBB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		</a:t>
              </a:r>
              <a:r>
                <a:rPr lang="en-US" sz="2000" dirty="0">
                  <a:solidFill>
                    <a:srgbClr val="0061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Natural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45823" y="4669643"/>
            <a:ext cx="3033484" cy="1343523"/>
            <a:chOff x="5245823" y="4669643"/>
            <a:chExt cx="3033484" cy="1343523"/>
          </a:xfrm>
        </p:grpSpPr>
        <p:sp>
          <p:nvSpPr>
            <p:cNvPr id="26" name="Rectangle 25"/>
            <p:cNvSpPr/>
            <p:nvPr/>
          </p:nvSpPr>
          <p:spPr>
            <a:xfrm>
              <a:off x="5245823" y="5305280"/>
              <a:ext cx="303348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005CE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Untreated/insufficiently </a:t>
              </a:r>
            </a:p>
            <a:p>
              <a:r>
                <a:rPr lang="en-US" sz="2000" dirty="0">
                  <a:solidFill>
                    <a:srgbClr val="005CE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Treated human waste</a:t>
              </a:r>
              <a:endParaRPr lang="en-US" sz="2000" dirty="0">
                <a:solidFill>
                  <a:srgbClr val="005CE6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6200000">
              <a:off x="6223855" y="4939643"/>
              <a:ext cx="540000" cy="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24424" y="4722950"/>
            <a:ext cx="3973717" cy="1295952"/>
            <a:chOff x="624424" y="4722950"/>
            <a:chExt cx="3973717" cy="1295952"/>
          </a:xfrm>
        </p:grpSpPr>
        <p:sp>
          <p:nvSpPr>
            <p:cNvPr id="27" name="Rectangle 26"/>
            <p:cNvSpPr/>
            <p:nvPr/>
          </p:nvSpPr>
          <p:spPr>
            <a:xfrm>
              <a:off x="624424" y="5311016"/>
              <a:ext cx="39737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BB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Point discharge of animal manure</a:t>
              </a:r>
            </a:p>
            <a:p>
              <a:pPr algn="ctr"/>
              <a:r>
                <a:rPr lang="en-US" sz="200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Overfertilisation</a:t>
              </a:r>
              <a:r>
                <a:rPr lang="en-US" sz="20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16200000">
              <a:off x="2341283" y="4992950"/>
              <a:ext cx="540000" cy="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2569031" y="3744000"/>
            <a:ext cx="9814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Yangtze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16337" y="3744000"/>
            <a:ext cx="7573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063794" y="3744000"/>
            <a:ext cx="106952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Zambezi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569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1"/>
    </mc:Choice>
    <mc:Fallback xmlns="">
      <p:transition spd="slow" advTm="4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6628" y="1594884"/>
            <a:ext cx="10485513" cy="4518071"/>
          </a:xfrm>
        </p:spPr>
        <p:txBody>
          <a:bodyPr>
            <a:normAutofit/>
          </a:bodyPr>
          <a:lstStyle/>
          <a:p>
            <a:r>
              <a:rPr lang="en-US" dirty="0"/>
              <a:t>Global</a:t>
            </a:r>
            <a:r>
              <a:rPr lang="en-US" b="1" dirty="0"/>
              <a:t> climate </a:t>
            </a:r>
            <a:r>
              <a:rPr lang="en-US" dirty="0"/>
              <a:t>projections</a:t>
            </a:r>
          </a:p>
          <a:p>
            <a:pPr marL="457200" lvl="1" indent="0">
              <a:buNone/>
            </a:pPr>
            <a:r>
              <a:rPr lang="en-US" dirty="0"/>
              <a:t>Based on the Representative Concentration Pathways (RCPs, van </a:t>
            </a:r>
            <a:r>
              <a:rPr lang="en-US" dirty="0" err="1"/>
              <a:t>Vuuren</a:t>
            </a:r>
            <a:r>
              <a:rPr lang="en-US" dirty="0"/>
              <a:t> et al. 2011)</a:t>
            </a:r>
          </a:p>
          <a:p>
            <a:pPr marL="457200" lvl="1" indent="0">
              <a:buNone/>
            </a:pPr>
            <a:r>
              <a:rPr lang="en-US" dirty="0"/>
              <a:t>e.g., rainfall, temperature, etc. from 4 GCMs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Global </a:t>
            </a:r>
            <a:r>
              <a:rPr lang="en-US" b="1" dirty="0"/>
              <a:t>socioeconomic</a:t>
            </a:r>
            <a:r>
              <a:rPr lang="en-US" dirty="0"/>
              <a:t> projections</a:t>
            </a:r>
          </a:p>
          <a:p>
            <a:pPr marL="457200" lvl="1" indent="0">
              <a:buNone/>
            </a:pPr>
            <a:r>
              <a:rPr lang="en-US" dirty="0"/>
              <a:t>Based on the Shared Socio-economic Pathways (SSPs, O’Neill et al, 2012)</a:t>
            </a:r>
          </a:p>
          <a:p>
            <a:pPr marL="457200" lvl="1" indent="0">
              <a:buNone/>
            </a:pPr>
            <a:r>
              <a:rPr lang="en-US" dirty="0"/>
              <a:t>e.g. Population, GDP, water/food demand, etc.</a:t>
            </a:r>
          </a:p>
          <a:p>
            <a:endParaRPr lang="en-US" dirty="0"/>
          </a:p>
          <a:p>
            <a:r>
              <a:rPr lang="en-US" b="1" dirty="0"/>
              <a:t>Three combined scenarios</a:t>
            </a:r>
            <a:r>
              <a:rPr lang="en-US" dirty="0"/>
              <a:t>: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50"/>
                </a:solidFill>
              </a:rPr>
              <a:t>Sustainable scenario: SSP1-RCP2.6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Business-as-usual scenario: SSP2-RCP4.5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High inequality/emission scenario: SSP3-RCP6.0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things change in the near-term future?</a:t>
            </a:r>
            <a:br>
              <a:rPr lang="en-US" dirty="0"/>
            </a:br>
            <a:r>
              <a:rPr lang="en-US" dirty="0"/>
              <a:t>Projections using three scenarios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39" y="3853919"/>
            <a:ext cx="3700202" cy="288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2FCB75-A3B3-42DE-9D59-ED5997DD5850}"/>
              </a:ext>
            </a:extLst>
          </p:cNvPr>
          <p:cNvCxnSpPr>
            <a:cxnSpLocks/>
          </p:cNvCxnSpPr>
          <p:nvPr/>
        </p:nvCxnSpPr>
        <p:spPr>
          <a:xfrm flipV="1">
            <a:off x="8483600" y="4277360"/>
            <a:ext cx="2783840" cy="18355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0620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20"/>
    </mc:Choice>
    <mc:Fallback xmlns="">
      <p:transition spd="slow" advTm="62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7.4|14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4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2.8|15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|3.5|2.4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5.6|17.7|13.6|1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10.6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9.6|1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4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5.7|14"/>
</p:tagLst>
</file>

<file path=ppt/theme/theme1.xml><?xml version="1.0" encoding="utf-8"?>
<a:theme xmlns:a="http://schemas.openxmlformats.org/drawingml/2006/main" name="Office Theme">
  <a:themeElements>
    <a:clrScheme name="Custom 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54A1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99397B5B-1068-9647-8AF4-F0CD404C4C4E}" vid="{FB4EE621-5097-1245-A4F5-8FBE2839CC67}"/>
    </a:ext>
  </a:extLst>
</a:theme>
</file>

<file path=ppt/theme/theme2.xml><?xml version="1.0" encoding="utf-8"?>
<a:theme xmlns:a="http://schemas.openxmlformats.org/drawingml/2006/main" name="IIASA alternatives">
  <a:themeElements>
    <a:clrScheme name="Custom 1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99397B5B-1068-9647-8AF4-F0CD404C4C4E}" vid="{11CFE96F-7000-6746-8225-94DCB5E6FE3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E5D021178B04082DE841A61810ABC" ma:contentTypeVersion="6" ma:contentTypeDescription="Create a new document." ma:contentTypeScope="" ma:versionID="bf37d4ac1dddfc53a56261334840b7df">
  <xsd:schema xmlns:xsd="http://www.w3.org/2001/XMLSchema" xmlns:xs="http://www.w3.org/2001/XMLSchema" xmlns:p="http://schemas.microsoft.com/office/2006/metadata/properties" xmlns:ns2="0689c177-5e19-464b-8532-40aa8fde3a94" xmlns:ns3="06814371-4dd9-40ea-9cc7-40b39613c6ae" xmlns:ns4="749ef8e9-4186-4c55-b2d4-b1c3f2fa9400" targetNamespace="http://schemas.microsoft.com/office/2006/metadata/properties" ma:root="true" ma:fieldsID="382a45c066b9cd32e8d486b5ba424e80" ns2:_="" ns3:_="" ns4:_="">
    <xsd:import namespace="0689c177-5e19-464b-8532-40aa8fde3a94"/>
    <xsd:import namespace="06814371-4dd9-40ea-9cc7-40b39613c6ae"/>
    <xsd:import namespace="749ef8e9-4186-4c55-b2d4-b1c3f2fa94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9c177-5e19-464b-8532-40aa8fde3a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14371-4dd9-40ea-9cc7-40b39613c6a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ef8e9-4186-4c55-b2d4-b1c3f2fa9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814371-4dd9-40ea-9cc7-40b39613c6ae">T2EJA6NA5JU7-1903484182-91</_dlc_DocId>
    <_dlc_DocIdUrl xmlns="06814371-4dd9-40ea-9cc7-40b39613c6ae">
      <Url>https://iiasahub.sharepoint.com/sites/intranet/ercl/_layouts/15/DocIdRedir.aspx?ID=T2EJA6NA5JU7-1903484182-91</Url>
      <Description>T2EJA6NA5JU7-1903484182-91</Description>
    </_dlc_DocIdUrl>
  </documentManagement>
</p:properties>
</file>

<file path=customXml/itemProps1.xml><?xml version="1.0" encoding="utf-8"?>
<ds:datastoreItem xmlns:ds="http://schemas.openxmlformats.org/officeDocument/2006/customXml" ds:itemID="{FE961F14-CA64-4A5B-8D0E-270958149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89c177-5e19-464b-8532-40aa8fde3a94"/>
    <ds:schemaRef ds:uri="06814371-4dd9-40ea-9cc7-40b39613c6ae"/>
    <ds:schemaRef ds:uri="749ef8e9-4186-4c55-b2d4-b1c3f2fa94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542633-460B-4F10-AED0-D9CC98DDA49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E794EA7-8E28-4624-885F-9EF05194D2E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AD93C57-A7ED-44E6-88BF-DA3984EE19E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0689c177-5e19-464b-8532-40aa8fde3a94"/>
    <ds:schemaRef ds:uri="http://schemas.microsoft.com/office/2006/metadata/properties"/>
    <ds:schemaRef ds:uri="http://schemas.openxmlformats.org/package/2006/metadata/core-properties"/>
    <ds:schemaRef ds:uri="749ef8e9-4186-4c55-b2d4-b1c3f2fa9400"/>
    <ds:schemaRef ds:uri="http://purl.org/dc/terms/"/>
    <ds:schemaRef ds:uri="06814371-4dd9-40ea-9cc7-40b39613c6a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Presentation 16-9 (new)</Template>
  <TotalTime>1981</TotalTime>
  <Words>1167</Words>
  <Application>Microsoft Office PowerPoint</Application>
  <PresentationFormat>Widescreen</PresentationFormat>
  <Paragraphs>192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Tahoma</vt:lpstr>
      <vt:lpstr>Wingdings</vt:lpstr>
      <vt:lpstr>Office Theme</vt:lpstr>
      <vt:lpstr>IIASA alternatives</vt:lpstr>
      <vt:lpstr>Impacts of Climate Change and Socio-economic Development on Future Nitrogen Export a A Comparative Study of Three Large River Basins</vt:lpstr>
      <vt:lpstr>Anthropogenic perturbation levels of biogeochemical  N flows have exceeded the proposed planetary boundary.</vt:lpstr>
      <vt:lpstr>Population and socio-economic development continues.</vt:lpstr>
      <vt:lpstr>Objective: to analyze the long-term trends of  the sources and river export of nitrogen (N)</vt:lpstr>
      <vt:lpstr>The three basins have  wide range of developmental status. </vt:lpstr>
      <vt:lpstr>N export modeling by linking IIASA in-house models </vt:lpstr>
      <vt:lpstr>Considerable variations in  N yields and their spatial distribution among basins</vt:lpstr>
      <vt:lpstr>Dominant contribution from human activities to  N export in Yangtze and Indus in 2010s</vt:lpstr>
      <vt:lpstr>How will things change in the near-term future? Projections using three scenarios</vt:lpstr>
      <vt:lpstr>N export to sea in 2050s  In Indus and Zambezi, decrease only in the upstream</vt:lpstr>
      <vt:lpstr>N export to sea in 2050s  increases in all basins and all scenarios.</vt:lpstr>
      <vt:lpstr>Increasing export can be attributed to  different anthropogenic sources.</vt:lpstr>
      <vt:lpstr>Take home messages</vt:lpstr>
      <vt:lpstr>PowerPoint Presentation</vt:lpstr>
      <vt:lpstr>Impacts of Climate Change and Socio-economic Development on Future Nitrogen Export a A Comparative Study of Three Large River Basins</vt:lpstr>
      <vt:lpstr>References</vt:lpstr>
      <vt:lpstr>Scenario assumptions for 2050  sewer connections and wastewater treatment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Climate Change and Socio-economic Development on Future Nitrogen Export A Comparative Study of Three Large River Basins</dc:title>
  <dc:creator>TANG Ting</dc:creator>
  <cp:lastModifiedBy>TANG Ting</cp:lastModifiedBy>
  <cp:revision>177</cp:revision>
  <cp:lastPrinted>2018-09-04T06:30:47Z</cp:lastPrinted>
  <dcterms:created xsi:type="dcterms:W3CDTF">2019-07-19T16:36:26Z</dcterms:created>
  <dcterms:modified xsi:type="dcterms:W3CDTF">2019-07-30T04:28:16Z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0x0101040097C92BAA327FB344B60BEC1DFEEB15C4</vt:lpwstr>
  </property>
  <property fmtid="{D5CDD505-2E9C-101B-9397-08002B2CF9AE}" pid="3" name="_dlc_DocIdItemGuid">
    <vt:lpwstr>21d70297-cd61-47d2-9611-414a1fcff47b</vt:lpwstr>
  </property>
</Properties>
</file>