
<file path=[Content_Types].xml><?xml version="1.0" encoding="utf-8"?>
<Types xmlns="http://schemas.openxmlformats.org/package/2006/content-types">
  <Default Extension="(null)" ContentType="image/x-emf"/>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 id="2147483677" r:id="rId5"/>
    <p:sldMasterId id="2147483688" r:id="rId6"/>
  </p:sldMasterIdLst>
  <p:notesMasterIdLst>
    <p:notesMasterId r:id="rId33"/>
  </p:notesMasterIdLst>
  <p:handoutMasterIdLst>
    <p:handoutMasterId r:id="rId34"/>
  </p:handoutMasterIdLst>
  <p:sldIdLst>
    <p:sldId id="256" r:id="rId7"/>
    <p:sldId id="342" r:id="rId8"/>
    <p:sldId id="340" r:id="rId9"/>
    <p:sldId id="337" r:id="rId10"/>
    <p:sldId id="338" r:id="rId11"/>
    <p:sldId id="343" r:id="rId12"/>
    <p:sldId id="275" r:id="rId13"/>
    <p:sldId id="282" r:id="rId14"/>
    <p:sldId id="319" r:id="rId15"/>
    <p:sldId id="297" r:id="rId16"/>
    <p:sldId id="331" r:id="rId17"/>
    <p:sldId id="335" r:id="rId18"/>
    <p:sldId id="332" r:id="rId19"/>
    <p:sldId id="347" r:id="rId20"/>
    <p:sldId id="333" r:id="rId21"/>
    <p:sldId id="334" r:id="rId22"/>
    <p:sldId id="276" r:id="rId23"/>
    <p:sldId id="336" r:id="rId24"/>
    <p:sldId id="321" r:id="rId25"/>
    <p:sldId id="346" r:id="rId26"/>
    <p:sldId id="345" r:id="rId27"/>
    <p:sldId id="350" r:id="rId28"/>
    <p:sldId id="349" r:id="rId29"/>
    <p:sldId id="344" r:id="rId30"/>
    <p:sldId id="311" r:id="rId31"/>
    <p:sldId id="258" r:id="rId3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54A3"/>
    <a:srgbClr val="00589E"/>
    <a:srgbClr val="0057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69" autoAdjust="0"/>
    <p:restoredTop sz="91433" autoAdjust="0"/>
  </p:normalViewPr>
  <p:slideViewPr>
    <p:cSldViewPr snapToGrid="0" snapToObjects="1">
      <p:cViewPr varScale="1">
        <p:scale>
          <a:sx n="102" d="100"/>
          <a:sy n="102" d="100"/>
        </p:scale>
        <p:origin x="1040"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7" d="100"/>
          <a:sy n="127" d="100"/>
        </p:scale>
        <p:origin x="430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8CE3CE-7885-5440-B7D2-D1C38EEABC28}"/>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5AEAEB30-D659-F04F-8BCA-7E5755820EA8}"/>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1860766-B385-064C-89E0-D696CB68EF1E}"/>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84C23E2-02F7-644F-99F5-08AC3BA5EA9E}" type="slidenum">
              <a:rPr lang="en-US" smtClean="0"/>
              <a:t>‹Nr.›</a:t>
            </a:fld>
            <a:endParaRPr lang="en-US"/>
          </a:p>
        </p:txBody>
      </p:sp>
    </p:spTree>
    <p:extLst>
      <p:ext uri="{BB962C8B-B14F-4D97-AF65-F5344CB8AC3E}">
        <p14:creationId xmlns:p14="http://schemas.microsoft.com/office/powerpoint/2010/main" val="1455367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EAC332E-8893-FE4E-9A25-93BB30EFA0DA}" type="datetimeFigureOut">
              <a:rPr lang="en-US" smtClean="0"/>
              <a:t>2/25/20</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B17A1DD-B70C-B048-99CA-ED854228726D}" type="slidenum">
              <a:rPr lang="en-US" smtClean="0"/>
              <a:t>‹Nr.›</a:t>
            </a:fld>
            <a:endParaRPr lang="en-US"/>
          </a:p>
        </p:txBody>
      </p:sp>
    </p:spTree>
    <p:extLst>
      <p:ext uri="{BB962C8B-B14F-4D97-AF65-F5344CB8AC3E}">
        <p14:creationId xmlns:p14="http://schemas.microsoft.com/office/powerpoint/2010/main" val="1247507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17A1DD-B70C-B048-99CA-ED854228726D}" type="slidenum">
              <a:rPr lang="en-US" smtClean="0"/>
              <a:t>4</a:t>
            </a:fld>
            <a:endParaRPr lang="en-US"/>
          </a:p>
        </p:txBody>
      </p:sp>
    </p:spTree>
    <p:extLst>
      <p:ext uri="{BB962C8B-B14F-4D97-AF65-F5344CB8AC3E}">
        <p14:creationId xmlns:p14="http://schemas.microsoft.com/office/powerpoint/2010/main" val="1752494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17A1DD-B70C-B048-99CA-ED854228726D}" type="slidenum">
              <a:rPr lang="en-US" smtClean="0"/>
              <a:t>5</a:t>
            </a:fld>
            <a:endParaRPr lang="en-US"/>
          </a:p>
        </p:txBody>
      </p:sp>
    </p:spTree>
    <p:extLst>
      <p:ext uri="{BB962C8B-B14F-4D97-AF65-F5344CB8AC3E}">
        <p14:creationId xmlns:p14="http://schemas.microsoft.com/office/powerpoint/2010/main" val="2551768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4B03CE44-F90F-4965-AC31-C53BE904C7FD}" type="slidenum">
              <a:rPr lang="en-US" smtClean="0"/>
              <a:t>7</a:t>
            </a:fld>
            <a:endParaRPr lang="en-US"/>
          </a:p>
        </p:txBody>
      </p:sp>
    </p:spTree>
    <p:extLst>
      <p:ext uri="{BB962C8B-B14F-4D97-AF65-F5344CB8AC3E}">
        <p14:creationId xmlns:p14="http://schemas.microsoft.com/office/powerpoint/2010/main" val="478660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0B17A1DD-B70C-B048-99CA-ED854228726D}" type="slidenum">
              <a:rPr lang="en-US" smtClean="0"/>
              <a:t>14</a:t>
            </a:fld>
            <a:endParaRPr lang="en-US"/>
          </a:p>
        </p:txBody>
      </p:sp>
    </p:spTree>
    <p:extLst>
      <p:ext uri="{BB962C8B-B14F-4D97-AF65-F5344CB8AC3E}">
        <p14:creationId xmlns:p14="http://schemas.microsoft.com/office/powerpoint/2010/main" val="989297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0B17A1DD-B70C-B048-99CA-ED854228726D}" type="slidenum">
              <a:rPr lang="en-US" smtClean="0"/>
              <a:t>15</a:t>
            </a:fld>
            <a:endParaRPr lang="en-US"/>
          </a:p>
        </p:txBody>
      </p:sp>
    </p:spTree>
    <p:extLst>
      <p:ext uri="{BB962C8B-B14F-4D97-AF65-F5344CB8AC3E}">
        <p14:creationId xmlns:p14="http://schemas.microsoft.com/office/powerpoint/2010/main" val="3357861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0B17A1DD-B70C-B048-99CA-ED854228726D}" type="slidenum">
              <a:rPr lang="en-US" smtClean="0"/>
              <a:t>23</a:t>
            </a:fld>
            <a:endParaRPr lang="en-US"/>
          </a:p>
        </p:txBody>
      </p:sp>
    </p:spTree>
    <p:extLst>
      <p:ext uri="{BB962C8B-B14F-4D97-AF65-F5344CB8AC3E}">
        <p14:creationId xmlns:p14="http://schemas.microsoft.com/office/powerpoint/2010/main" val="264338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0B17A1DD-B70C-B048-99CA-ED854228726D}" type="slidenum">
              <a:rPr lang="en-US" smtClean="0"/>
              <a:t>24</a:t>
            </a:fld>
            <a:endParaRPr lang="en-US"/>
          </a:p>
        </p:txBody>
      </p:sp>
    </p:spTree>
    <p:extLst>
      <p:ext uri="{BB962C8B-B14F-4D97-AF65-F5344CB8AC3E}">
        <p14:creationId xmlns:p14="http://schemas.microsoft.com/office/powerpoint/2010/main" val="2611653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DOIs</a:t>
            </a:r>
          </a:p>
        </p:txBody>
      </p:sp>
      <p:sp>
        <p:nvSpPr>
          <p:cNvPr id="4" name="Foliennummernplatzhalter 3"/>
          <p:cNvSpPr>
            <a:spLocks noGrp="1"/>
          </p:cNvSpPr>
          <p:nvPr>
            <p:ph type="sldNum" sz="quarter" idx="5"/>
          </p:nvPr>
        </p:nvSpPr>
        <p:spPr/>
        <p:txBody>
          <a:bodyPr/>
          <a:lstStyle/>
          <a:p>
            <a:fld id="{0B17A1DD-B70C-B048-99CA-ED854228726D}" type="slidenum">
              <a:rPr lang="en-US" smtClean="0"/>
              <a:t>25</a:t>
            </a:fld>
            <a:endParaRPr lang="en-US"/>
          </a:p>
        </p:txBody>
      </p:sp>
    </p:spTree>
    <p:extLst>
      <p:ext uri="{BB962C8B-B14F-4D97-AF65-F5344CB8AC3E}">
        <p14:creationId xmlns:p14="http://schemas.microsoft.com/office/powerpoint/2010/main" val="1335957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buysellgraphic.com/" TargetMode="External"/><Relationship Id="rId2" Type="http://schemas.openxmlformats.org/officeDocument/2006/relationships/hyperlink" Target="https://all-free-download.com/free-vector/download/environmental-icons_310835.html" TargetMode="External"/><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33CA68-8BFC-2E4B-9706-CD8F1F398405}"/>
              </a:ext>
            </a:extLst>
          </p:cNvPr>
          <p:cNvSpPr>
            <a:spLocks noGrp="1"/>
          </p:cNvSpPr>
          <p:nvPr>
            <p:ph type="title" hasCustomPrompt="1"/>
          </p:nvPr>
        </p:nvSpPr>
        <p:spPr/>
        <p:txBody>
          <a:bodyPr/>
          <a:lstStyle>
            <a:lvl1pPr>
              <a:defRPr>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GB" dirty="0"/>
              <a:t>Click to </a:t>
            </a:r>
            <a:r>
              <a:rPr lang="en-GB" noProof="0" dirty="0"/>
              <a:t>edit</a:t>
            </a:r>
            <a:r>
              <a:rPr lang="en-GB" dirty="0"/>
              <a:t> title</a:t>
            </a:r>
          </a:p>
        </p:txBody>
      </p:sp>
      <p:sp>
        <p:nvSpPr>
          <p:cNvPr id="14" name="Inhaltsplatzhalter 13">
            <a:extLst>
              <a:ext uri="{FF2B5EF4-FFF2-40B4-BE49-F238E27FC236}">
                <a16:creationId xmlns:a16="http://schemas.microsoft.com/office/drawing/2014/main" id="{CE152937-DA5F-AD4E-8DC4-ADED40C520BA}"/>
              </a:ext>
            </a:extLst>
          </p:cNvPr>
          <p:cNvSpPr>
            <a:spLocks noGrp="1"/>
          </p:cNvSpPr>
          <p:nvPr>
            <p:ph sz="quarter" idx="10" hasCustomPrompt="1"/>
          </p:nvPr>
        </p:nvSpPr>
        <p:spPr>
          <a:xfrm>
            <a:off x="590550" y="3417888"/>
            <a:ext cx="11229935" cy="1535112"/>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lvl1pPr marL="0" marR="0" indent="0" algn="l" defTabSz="914400" rtl="0" eaLnBrk="0" fontAlgn="base" latinLnBrk="0" hangingPunct="0">
              <a:lnSpc>
                <a:spcPct val="100000"/>
              </a:lnSpc>
              <a:spcBef>
                <a:spcPct val="0"/>
              </a:spcBef>
              <a:spcAft>
                <a:spcPct val="0"/>
              </a:spcAft>
              <a:buClrTx/>
              <a:buSzTx/>
              <a:buFontTx/>
              <a:buNone/>
              <a:tabLst/>
              <a:defRPr lang="en-GB" sz="2800" dirty="0">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noProof="0" dirty="0"/>
              <a:t>Click to edit subtitle</a:t>
            </a:r>
          </a:p>
        </p:txBody>
      </p:sp>
      <p:sp>
        <p:nvSpPr>
          <p:cNvPr id="22" name="Textplatzhalter 21">
            <a:extLst>
              <a:ext uri="{FF2B5EF4-FFF2-40B4-BE49-F238E27FC236}">
                <a16:creationId xmlns:a16="http://schemas.microsoft.com/office/drawing/2014/main" id="{B1D1861B-F743-E74C-A3DE-0E6A3FE4B4F5}"/>
              </a:ext>
            </a:extLst>
          </p:cNvPr>
          <p:cNvSpPr>
            <a:spLocks noGrp="1"/>
          </p:cNvSpPr>
          <p:nvPr>
            <p:ph type="body" sz="quarter" idx="11" hasCustomPrompt="1"/>
          </p:nvPr>
        </p:nvSpPr>
        <p:spPr>
          <a:xfrm>
            <a:off x="590551" y="5083662"/>
            <a:ext cx="11229933" cy="936139"/>
          </a:xfrm>
          <a:prstGeom prst="rect">
            <a:avLst/>
          </a:prstGeom>
        </p:spPr>
        <p:txBody>
          <a:bodyPr lIns="36000" tIns="36000" rIns="36000" bIns="36000" anchor="b"/>
          <a:lstStyle>
            <a:lvl1pPr marL="0" indent="0" algn="r">
              <a:buNone/>
              <a:defRPr sz="280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GB" noProof="0" dirty="0"/>
              <a:t>Click to edit name and conference/location</a:t>
            </a:r>
          </a:p>
        </p:txBody>
      </p:sp>
    </p:spTree>
    <p:extLst>
      <p:ext uri="{BB962C8B-B14F-4D97-AF65-F5344CB8AC3E}">
        <p14:creationId xmlns:p14="http://schemas.microsoft.com/office/powerpoint/2010/main" val="2908937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two columns) with claim">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3"/>
            <a:ext cx="10655300" cy="522251"/>
          </a:xfrm>
          <a:prstGeom prst="rect">
            <a:avLst/>
          </a:prstGeom>
        </p:spPr>
        <p:txBody>
          <a:bodyPr lIns="0" tIns="0" rIns="0" bIns="0" anchor="ctr">
            <a:noAutofit/>
          </a:bodyPr>
          <a:lstStyle>
            <a:lvl1pPr marL="0" indent="0">
              <a:buNone/>
              <a:defRPr sz="3200" i="1" baseline="0">
                <a:solidFill>
                  <a:schemeClr val="tx2"/>
                </a:solidFill>
                <a:latin typeface="Cambria"/>
                <a:cs typeface="Cambria"/>
              </a:defRPr>
            </a:lvl1pPr>
          </a:lstStyle>
          <a:p>
            <a:pPr lvl="0"/>
            <a:r>
              <a:rPr lang="en-US" noProof="0" dirty="0"/>
              <a:t>Click to add claim</a:t>
            </a:r>
          </a:p>
        </p:txBody>
      </p:sp>
      <p:sp>
        <p:nvSpPr>
          <p:cNvPr id="3" name="Titel 2">
            <a:extLst>
              <a:ext uri="{FF2B5EF4-FFF2-40B4-BE49-F238E27FC236}">
                <a16:creationId xmlns:a16="http://schemas.microsoft.com/office/drawing/2014/main" id="{8729D5D4-C64B-074D-8279-BA239F46B451}"/>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11" name="Datumsplatzhalter 10">
            <a:extLst>
              <a:ext uri="{FF2B5EF4-FFF2-40B4-BE49-F238E27FC236}">
                <a16:creationId xmlns:a16="http://schemas.microsoft.com/office/drawing/2014/main" id="{EB4B0E75-1EF5-3F4E-9763-1ADA2EE8CD8C}"/>
              </a:ext>
            </a:extLst>
          </p:cNvPr>
          <p:cNvSpPr>
            <a:spLocks noGrp="1"/>
          </p:cNvSpPr>
          <p:nvPr>
            <p:ph type="dt" sz="half" idx="15"/>
          </p:nvPr>
        </p:nvSpPr>
        <p:spPr>
          <a:xfrm>
            <a:off x="2774733" y="6548750"/>
            <a:ext cx="9084295" cy="230266"/>
          </a:xfrm>
        </p:spPr>
        <p:txBody>
          <a:bodyPr/>
          <a:lstStyle/>
          <a:p>
            <a:r>
              <a:rPr lang="de-AT"/>
              <a:t>30.11.18</a:t>
            </a:r>
            <a:endParaRPr lang="en-GB" dirty="0"/>
          </a:p>
        </p:txBody>
      </p:sp>
      <p:sp>
        <p:nvSpPr>
          <p:cNvPr id="12" name="Fußzeilenplatzhalter 11">
            <a:extLst>
              <a:ext uri="{FF2B5EF4-FFF2-40B4-BE49-F238E27FC236}">
                <a16:creationId xmlns:a16="http://schemas.microsoft.com/office/drawing/2014/main" id="{EB8A87EB-53EF-6C4E-AEB5-195A5FC6706A}"/>
              </a:ext>
            </a:extLst>
          </p:cNvPr>
          <p:cNvSpPr>
            <a:spLocks noGrp="1"/>
          </p:cNvSpPr>
          <p:nvPr>
            <p:ph type="ftr" sz="quarter" idx="16"/>
          </p:nvPr>
        </p:nvSpPr>
        <p:spPr/>
        <p:txBody>
          <a:bodyPr/>
          <a:lstStyle/>
          <a:p>
            <a:r>
              <a:rPr lang="en-GB"/>
              <a:t>Open tools for assessing quantitative scenarios in the IPCC SR15</a:t>
            </a:r>
            <a:endParaRPr lang="en-GB" dirty="0"/>
          </a:p>
        </p:txBody>
      </p:sp>
      <p:sp>
        <p:nvSpPr>
          <p:cNvPr id="13" name="Foliennummernplatzhalter 12">
            <a:extLst>
              <a:ext uri="{FF2B5EF4-FFF2-40B4-BE49-F238E27FC236}">
                <a16:creationId xmlns:a16="http://schemas.microsoft.com/office/drawing/2014/main" id="{F79ECAAF-9C72-C046-8E8B-212A51577E4F}"/>
              </a:ext>
            </a:extLst>
          </p:cNvPr>
          <p:cNvSpPr>
            <a:spLocks noGrp="1"/>
          </p:cNvSpPr>
          <p:nvPr>
            <p:ph type="sldNum" sz="quarter" idx="17"/>
          </p:nvPr>
        </p:nvSpPr>
        <p:spPr/>
        <p:txBody>
          <a:bodyPr/>
          <a:lstStyle/>
          <a:p>
            <a:fld id="{838B0777-827F-8D42-90B1-61394C340E65}" type="slidenum">
              <a:rPr lang="en-GB" smtClean="0"/>
              <a:pPr/>
              <a:t>‹Nr.›</a:t>
            </a:fld>
            <a:endParaRPr lang="en-GB" dirty="0"/>
          </a:p>
        </p:txBody>
      </p:sp>
      <p:sp>
        <p:nvSpPr>
          <p:cNvPr id="4" name="Content Placeholder 3"/>
          <p:cNvSpPr>
            <a:spLocks noGrp="1"/>
          </p:cNvSpPr>
          <p:nvPr>
            <p:ph sz="quarter" idx="18"/>
          </p:nvPr>
        </p:nvSpPr>
        <p:spPr>
          <a:xfrm>
            <a:off x="361950" y="1543791"/>
            <a:ext cx="5614416" cy="460762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9"/>
          </p:nvPr>
        </p:nvSpPr>
        <p:spPr>
          <a:xfrm>
            <a:off x="6222671" y="1543073"/>
            <a:ext cx="5614416" cy="46084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8956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laim (2)">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1"/>
            <a:ext cx="10655300" cy="970809"/>
          </a:xfrm>
          <a:prstGeom prst="rect">
            <a:avLst/>
          </a:prstGeom>
        </p:spPr>
        <p:txBody>
          <a:bodyPr vert="horz" lIns="0" tIns="0" rIns="0" bIns="0" rtlCol="0" anchor="t">
            <a:noAutofit/>
          </a:bodyPr>
          <a:lstStyle>
            <a:lvl1pPr>
              <a:defRPr lang="en-US" sz="3000" i="1" noProof="0" dirty="0">
                <a:solidFill>
                  <a:schemeClr val="tx2"/>
                </a:solidFill>
                <a:latin typeface="Cambria"/>
                <a:cs typeface="Cambria"/>
              </a:defRPr>
            </a:lvl1pPr>
          </a:lstStyle>
          <a:p>
            <a:pPr marL="0" lvl="0" indent="0">
              <a:buNone/>
            </a:pPr>
            <a:r>
              <a:rPr lang="en-US" noProof="0" dirty="0"/>
              <a:t>Click to add claim</a:t>
            </a:r>
            <a:br>
              <a:rPr lang="en-US" noProof="0" dirty="0"/>
            </a:br>
            <a:r>
              <a:rPr lang="en-US" noProof="0" dirty="0"/>
              <a:t>with a second line</a:t>
            </a:r>
          </a:p>
        </p:txBody>
      </p:sp>
      <p:sp>
        <p:nvSpPr>
          <p:cNvPr id="11" name="Datumsplatzhalter 10">
            <a:extLst>
              <a:ext uri="{FF2B5EF4-FFF2-40B4-BE49-F238E27FC236}">
                <a16:creationId xmlns:a16="http://schemas.microsoft.com/office/drawing/2014/main" id="{752BF138-1775-6148-A974-5C16BE30993C}"/>
              </a:ext>
            </a:extLst>
          </p:cNvPr>
          <p:cNvSpPr>
            <a:spLocks noGrp="1"/>
          </p:cNvSpPr>
          <p:nvPr>
            <p:ph type="dt" sz="half" idx="15"/>
          </p:nvPr>
        </p:nvSpPr>
        <p:spPr/>
        <p:txBody>
          <a:bodyPr/>
          <a:lstStyle/>
          <a:p>
            <a:r>
              <a:rPr lang="de-AT" noProof="0"/>
              <a:t>30.11.18</a:t>
            </a:r>
            <a:endParaRPr lang="en-GB" noProof="0"/>
          </a:p>
        </p:txBody>
      </p:sp>
      <p:sp>
        <p:nvSpPr>
          <p:cNvPr id="12" name="Fußzeilenplatzhalter 11">
            <a:extLst>
              <a:ext uri="{FF2B5EF4-FFF2-40B4-BE49-F238E27FC236}">
                <a16:creationId xmlns:a16="http://schemas.microsoft.com/office/drawing/2014/main" id="{A4A74F14-897C-6E4D-9528-D7A9EF6FDA3D}"/>
              </a:ext>
            </a:extLst>
          </p:cNvPr>
          <p:cNvSpPr>
            <a:spLocks noGrp="1"/>
          </p:cNvSpPr>
          <p:nvPr>
            <p:ph type="ftr" sz="quarter" idx="16"/>
          </p:nvPr>
        </p:nvSpPr>
        <p:spPr/>
        <p:txBody>
          <a:bodyPr/>
          <a:lstStyle/>
          <a:p>
            <a:pPr algn="r"/>
            <a:r>
              <a:rPr lang="en-GB" noProof="0"/>
              <a:t>Open tools for assessing quantitative scenarios in the IPCC SR15</a:t>
            </a:r>
            <a:endParaRPr lang="en-GB" noProof="0" dirty="0"/>
          </a:p>
        </p:txBody>
      </p:sp>
      <p:sp>
        <p:nvSpPr>
          <p:cNvPr id="13" name="Foliennummernplatzhalter 12">
            <a:extLst>
              <a:ext uri="{FF2B5EF4-FFF2-40B4-BE49-F238E27FC236}">
                <a16:creationId xmlns:a16="http://schemas.microsoft.com/office/drawing/2014/main" id="{D5C5EC56-06C5-7043-8E2C-AC0D3AF234A3}"/>
              </a:ext>
            </a:extLst>
          </p:cNvPr>
          <p:cNvSpPr>
            <a:spLocks noGrp="1"/>
          </p:cNvSpPr>
          <p:nvPr>
            <p:ph type="sldNum" sz="quarter" idx="17"/>
          </p:nvPr>
        </p:nvSpPr>
        <p:spPr/>
        <p:txBody>
          <a:bodyPr/>
          <a:lstStyle/>
          <a:p>
            <a:fld id="{838B0777-827F-8D42-90B1-61394C340E65}" type="slidenum">
              <a:rPr lang="en-GB" noProof="0" smtClean="0"/>
              <a:pPr/>
              <a:t>‹Nr.›</a:t>
            </a:fld>
            <a:endParaRPr lang="en-GB" noProof="0"/>
          </a:p>
        </p:txBody>
      </p:sp>
      <p:sp>
        <p:nvSpPr>
          <p:cNvPr id="3" name="Titel 2">
            <a:extLst>
              <a:ext uri="{FF2B5EF4-FFF2-40B4-BE49-F238E27FC236}">
                <a16:creationId xmlns:a16="http://schemas.microsoft.com/office/drawing/2014/main" id="{3542429B-F3DE-644E-A4AB-CEBD3E936C4E}"/>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4" name="Content Placeholder 3"/>
          <p:cNvSpPr>
            <a:spLocks noGrp="1"/>
          </p:cNvSpPr>
          <p:nvPr>
            <p:ph sz="quarter" idx="18"/>
          </p:nvPr>
        </p:nvSpPr>
        <p:spPr>
          <a:xfrm>
            <a:off x="362713" y="1977546"/>
            <a:ext cx="11495912" cy="4173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4937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laim (2)  &amp; caption">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1"/>
            <a:ext cx="10655300" cy="970809"/>
          </a:xfrm>
          <a:prstGeom prst="rect">
            <a:avLst/>
          </a:prstGeom>
        </p:spPr>
        <p:txBody>
          <a:bodyPr vert="horz" lIns="0" tIns="0" rIns="0" bIns="0" rtlCol="0" anchor="t">
            <a:noAutofit/>
          </a:bodyPr>
          <a:lstStyle>
            <a:lvl1pPr>
              <a:defRPr lang="en-US" sz="3000" i="1" noProof="0" dirty="0">
                <a:solidFill>
                  <a:schemeClr val="tx2"/>
                </a:solidFill>
                <a:latin typeface="Cambria"/>
                <a:cs typeface="Cambria"/>
              </a:defRPr>
            </a:lvl1pPr>
          </a:lstStyle>
          <a:p>
            <a:pPr marL="0" lvl="0" indent="0">
              <a:buNone/>
            </a:pPr>
            <a:r>
              <a:rPr lang="en-US" noProof="0" dirty="0"/>
              <a:t>Click to add claim</a:t>
            </a:r>
            <a:br>
              <a:rPr lang="en-US" noProof="0" dirty="0"/>
            </a:br>
            <a:r>
              <a:rPr lang="en-US" noProof="0" dirty="0"/>
              <a:t>with a second line</a:t>
            </a:r>
          </a:p>
        </p:txBody>
      </p:sp>
      <p:sp>
        <p:nvSpPr>
          <p:cNvPr id="11" name="Datumsplatzhalter 10">
            <a:extLst>
              <a:ext uri="{FF2B5EF4-FFF2-40B4-BE49-F238E27FC236}">
                <a16:creationId xmlns:a16="http://schemas.microsoft.com/office/drawing/2014/main" id="{752BF138-1775-6148-A974-5C16BE30993C}"/>
              </a:ext>
            </a:extLst>
          </p:cNvPr>
          <p:cNvSpPr>
            <a:spLocks noGrp="1"/>
          </p:cNvSpPr>
          <p:nvPr>
            <p:ph type="dt" sz="half" idx="15"/>
          </p:nvPr>
        </p:nvSpPr>
        <p:spPr/>
        <p:txBody>
          <a:bodyPr/>
          <a:lstStyle/>
          <a:p>
            <a:r>
              <a:rPr lang="de-AT" noProof="0"/>
              <a:t>30.11.18</a:t>
            </a:r>
            <a:endParaRPr lang="en-GB" noProof="0"/>
          </a:p>
        </p:txBody>
      </p:sp>
      <p:sp>
        <p:nvSpPr>
          <p:cNvPr id="12" name="Fußzeilenplatzhalter 11">
            <a:extLst>
              <a:ext uri="{FF2B5EF4-FFF2-40B4-BE49-F238E27FC236}">
                <a16:creationId xmlns:a16="http://schemas.microsoft.com/office/drawing/2014/main" id="{A4A74F14-897C-6E4D-9528-D7A9EF6FDA3D}"/>
              </a:ext>
            </a:extLst>
          </p:cNvPr>
          <p:cNvSpPr>
            <a:spLocks noGrp="1"/>
          </p:cNvSpPr>
          <p:nvPr>
            <p:ph type="ftr" sz="quarter" idx="16"/>
          </p:nvPr>
        </p:nvSpPr>
        <p:spPr/>
        <p:txBody>
          <a:bodyPr/>
          <a:lstStyle/>
          <a:p>
            <a:pPr algn="r"/>
            <a:r>
              <a:rPr lang="en-GB" noProof="0"/>
              <a:t>Open tools for assessing quantitative scenarios in the IPCC SR15</a:t>
            </a:r>
            <a:endParaRPr lang="en-GB" noProof="0" dirty="0"/>
          </a:p>
        </p:txBody>
      </p:sp>
      <p:sp>
        <p:nvSpPr>
          <p:cNvPr id="13" name="Foliennummernplatzhalter 12">
            <a:extLst>
              <a:ext uri="{FF2B5EF4-FFF2-40B4-BE49-F238E27FC236}">
                <a16:creationId xmlns:a16="http://schemas.microsoft.com/office/drawing/2014/main" id="{D5C5EC56-06C5-7043-8E2C-AC0D3AF234A3}"/>
              </a:ext>
            </a:extLst>
          </p:cNvPr>
          <p:cNvSpPr>
            <a:spLocks noGrp="1"/>
          </p:cNvSpPr>
          <p:nvPr>
            <p:ph type="sldNum" sz="quarter" idx="17"/>
          </p:nvPr>
        </p:nvSpPr>
        <p:spPr/>
        <p:txBody>
          <a:bodyPr/>
          <a:lstStyle/>
          <a:p>
            <a:fld id="{838B0777-827F-8D42-90B1-61394C340E65}" type="slidenum">
              <a:rPr lang="en-GB" noProof="0" smtClean="0"/>
              <a:pPr/>
              <a:t>‹Nr.›</a:t>
            </a:fld>
            <a:endParaRPr lang="en-GB" noProof="0"/>
          </a:p>
        </p:txBody>
      </p:sp>
      <p:sp>
        <p:nvSpPr>
          <p:cNvPr id="3" name="Titel 2">
            <a:extLst>
              <a:ext uri="{FF2B5EF4-FFF2-40B4-BE49-F238E27FC236}">
                <a16:creationId xmlns:a16="http://schemas.microsoft.com/office/drawing/2014/main" id="{3542429B-F3DE-644E-A4AB-CEBD3E936C4E}"/>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4" name="Content Placeholder 3"/>
          <p:cNvSpPr>
            <a:spLocks noGrp="1"/>
          </p:cNvSpPr>
          <p:nvPr>
            <p:ph sz="quarter" idx="18"/>
          </p:nvPr>
        </p:nvSpPr>
        <p:spPr>
          <a:xfrm>
            <a:off x="362713" y="1977546"/>
            <a:ext cx="11495912" cy="40066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453E748C-3200-384B-833D-A6D019DBD7EC}"/>
              </a:ext>
            </a:extLst>
          </p:cNvPr>
          <p:cNvSpPr>
            <a:spLocks noGrp="1"/>
          </p:cNvSpPr>
          <p:nvPr>
            <p:ph type="body" sz="quarter" idx="23" hasCustomPrompt="1"/>
          </p:nvPr>
        </p:nvSpPr>
        <p:spPr>
          <a:xfrm>
            <a:off x="1422400" y="6001118"/>
            <a:ext cx="9971315" cy="292608"/>
          </a:xfrm>
          <a:prstGeom prst="rect">
            <a:avLst/>
          </a:prstGeom>
        </p:spPr>
        <p:txBody>
          <a:bodyPr lIns="0" tIns="0" rIns="0" bIns="0"/>
          <a:lstStyle>
            <a:lvl1pPr marL="0" indent="0" algn="ctr">
              <a:buNone/>
              <a:defRPr sz="1600">
                <a:solidFill>
                  <a:srgbClr val="7F7F7F"/>
                </a:solidFill>
              </a:defRPr>
            </a:lvl1pPr>
          </a:lstStyle>
          <a:p>
            <a:pPr lvl="0"/>
            <a:r>
              <a:rPr lang="en-GB" noProof="0" dirty="0"/>
              <a:t>Click to edit caption</a:t>
            </a:r>
          </a:p>
        </p:txBody>
      </p:sp>
    </p:spTree>
    <p:extLst>
      <p:ext uri="{BB962C8B-B14F-4D97-AF65-F5344CB8AC3E}">
        <p14:creationId xmlns:p14="http://schemas.microsoft.com/office/powerpoint/2010/main" val="3390423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laim (2), caption and y-label">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1"/>
            <a:ext cx="10655300" cy="970809"/>
          </a:xfrm>
          <a:prstGeom prst="rect">
            <a:avLst/>
          </a:prstGeom>
        </p:spPr>
        <p:txBody>
          <a:bodyPr vert="horz" lIns="0" tIns="0" rIns="0" bIns="0" rtlCol="0" anchor="t">
            <a:noAutofit/>
          </a:bodyPr>
          <a:lstStyle>
            <a:lvl1pPr>
              <a:defRPr lang="en-US" sz="3000" i="1" noProof="0" dirty="0">
                <a:solidFill>
                  <a:schemeClr val="tx2"/>
                </a:solidFill>
                <a:latin typeface="Cambria"/>
                <a:cs typeface="Cambria"/>
              </a:defRPr>
            </a:lvl1pPr>
          </a:lstStyle>
          <a:p>
            <a:pPr marL="0" lvl="0" indent="0">
              <a:buNone/>
            </a:pPr>
            <a:r>
              <a:rPr lang="en-US" noProof="0" dirty="0"/>
              <a:t>Click to add claim</a:t>
            </a:r>
            <a:br>
              <a:rPr lang="en-US" noProof="0" dirty="0"/>
            </a:br>
            <a:r>
              <a:rPr lang="en-US" noProof="0" dirty="0"/>
              <a:t>with a second line</a:t>
            </a:r>
          </a:p>
        </p:txBody>
      </p:sp>
      <p:sp>
        <p:nvSpPr>
          <p:cNvPr id="11" name="Datumsplatzhalter 10">
            <a:extLst>
              <a:ext uri="{FF2B5EF4-FFF2-40B4-BE49-F238E27FC236}">
                <a16:creationId xmlns:a16="http://schemas.microsoft.com/office/drawing/2014/main" id="{752BF138-1775-6148-A974-5C16BE30993C}"/>
              </a:ext>
            </a:extLst>
          </p:cNvPr>
          <p:cNvSpPr>
            <a:spLocks noGrp="1"/>
          </p:cNvSpPr>
          <p:nvPr>
            <p:ph type="dt" sz="half" idx="15"/>
          </p:nvPr>
        </p:nvSpPr>
        <p:spPr/>
        <p:txBody>
          <a:bodyPr/>
          <a:lstStyle/>
          <a:p>
            <a:r>
              <a:rPr lang="de-AT" noProof="0"/>
              <a:t>30.11.18</a:t>
            </a:r>
            <a:endParaRPr lang="en-GB" noProof="0"/>
          </a:p>
        </p:txBody>
      </p:sp>
      <p:sp>
        <p:nvSpPr>
          <p:cNvPr id="12" name="Fußzeilenplatzhalter 11">
            <a:extLst>
              <a:ext uri="{FF2B5EF4-FFF2-40B4-BE49-F238E27FC236}">
                <a16:creationId xmlns:a16="http://schemas.microsoft.com/office/drawing/2014/main" id="{A4A74F14-897C-6E4D-9528-D7A9EF6FDA3D}"/>
              </a:ext>
            </a:extLst>
          </p:cNvPr>
          <p:cNvSpPr>
            <a:spLocks noGrp="1"/>
          </p:cNvSpPr>
          <p:nvPr>
            <p:ph type="ftr" sz="quarter" idx="16"/>
          </p:nvPr>
        </p:nvSpPr>
        <p:spPr/>
        <p:txBody>
          <a:bodyPr/>
          <a:lstStyle/>
          <a:p>
            <a:pPr algn="r"/>
            <a:r>
              <a:rPr lang="en-GB" noProof="0"/>
              <a:t>Open tools for assessing quantitative scenarios in the IPCC SR15</a:t>
            </a:r>
            <a:endParaRPr lang="en-GB" noProof="0" dirty="0"/>
          </a:p>
        </p:txBody>
      </p:sp>
      <p:sp>
        <p:nvSpPr>
          <p:cNvPr id="13" name="Foliennummernplatzhalter 12">
            <a:extLst>
              <a:ext uri="{FF2B5EF4-FFF2-40B4-BE49-F238E27FC236}">
                <a16:creationId xmlns:a16="http://schemas.microsoft.com/office/drawing/2014/main" id="{D5C5EC56-06C5-7043-8E2C-AC0D3AF234A3}"/>
              </a:ext>
            </a:extLst>
          </p:cNvPr>
          <p:cNvSpPr>
            <a:spLocks noGrp="1"/>
          </p:cNvSpPr>
          <p:nvPr>
            <p:ph type="sldNum" sz="quarter" idx="17"/>
          </p:nvPr>
        </p:nvSpPr>
        <p:spPr/>
        <p:txBody>
          <a:bodyPr/>
          <a:lstStyle/>
          <a:p>
            <a:fld id="{838B0777-827F-8D42-90B1-61394C340E65}" type="slidenum">
              <a:rPr lang="en-GB" noProof="0" smtClean="0"/>
              <a:pPr/>
              <a:t>‹Nr.›</a:t>
            </a:fld>
            <a:endParaRPr lang="en-GB" noProof="0"/>
          </a:p>
        </p:txBody>
      </p:sp>
      <p:sp>
        <p:nvSpPr>
          <p:cNvPr id="3" name="Titel 2">
            <a:extLst>
              <a:ext uri="{FF2B5EF4-FFF2-40B4-BE49-F238E27FC236}">
                <a16:creationId xmlns:a16="http://schemas.microsoft.com/office/drawing/2014/main" id="{3542429B-F3DE-644E-A4AB-CEBD3E936C4E}"/>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4" name="Content Placeholder 3"/>
          <p:cNvSpPr>
            <a:spLocks noGrp="1"/>
          </p:cNvSpPr>
          <p:nvPr>
            <p:ph sz="quarter" idx="18"/>
          </p:nvPr>
        </p:nvSpPr>
        <p:spPr>
          <a:xfrm>
            <a:off x="550251" y="1977546"/>
            <a:ext cx="11308373" cy="40066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453E748C-3200-384B-833D-A6D019DBD7EC}"/>
              </a:ext>
            </a:extLst>
          </p:cNvPr>
          <p:cNvSpPr>
            <a:spLocks noGrp="1"/>
          </p:cNvSpPr>
          <p:nvPr>
            <p:ph type="body" sz="quarter" idx="23" hasCustomPrompt="1"/>
          </p:nvPr>
        </p:nvSpPr>
        <p:spPr>
          <a:xfrm>
            <a:off x="1422400" y="6001118"/>
            <a:ext cx="9971315" cy="292608"/>
          </a:xfrm>
          <a:prstGeom prst="rect">
            <a:avLst/>
          </a:prstGeom>
        </p:spPr>
        <p:txBody>
          <a:bodyPr lIns="0" tIns="0" rIns="0" bIns="0"/>
          <a:lstStyle>
            <a:lvl1pPr marL="0" indent="0" algn="ctr">
              <a:buNone/>
              <a:defRPr sz="1600">
                <a:solidFill>
                  <a:srgbClr val="7F7F7F"/>
                </a:solidFill>
              </a:defRPr>
            </a:lvl1pPr>
          </a:lstStyle>
          <a:p>
            <a:pPr lvl="0"/>
            <a:r>
              <a:rPr lang="en-GB" noProof="0" dirty="0"/>
              <a:t>Click to edit caption</a:t>
            </a:r>
          </a:p>
        </p:txBody>
      </p:sp>
      <p:sp>
        <p:nvSpPr>
          <p:cNvPr id="9" name="Textplatzhalter 18">
            <a:extLst>
              <a:ext uri="{FF2B5EF4-FFF2-40B4-BE49-F238E27FC236}">
                <a16:creationId xmlns:a16="http://schemas.microsoft.com/office/drawing/2014/main" id="{D502433B-089C-7144-A4B1-6A1760057CD9}"/>
              </a:ext>
            </a:extLst>
          </p:cNvPr>
          <p:cNvSpPr>
            <a:spLocks noGrp="1"/>
          </p:cNvSpPr>
          <p:nvPr>
            <p:ph type="body" sz="quarter" idx="30" hasCustomPrompt="1"/>
          </p:nvPr>
        </p:nvSpPr>
        <p:spPr>
          <a:xfrm rot="16200000">
            <a:off x="-1629663" y="3768160"/>
            <a:ext cx="3970531" cy="389299"/>
          </a:xfrm>
          <a:prstGeom prst="rect">
            <a:avLst/>
          </a:prstGeom>
          <a:noFill/>
          <a:ln w="9525">
            <a:noFill/>
            <a:miter lim="800000"/>
            <a:headEnd/>
            <a:tailEnd/>
          </a:ln>
        </p:spPr>
        <p:txBody>
          <a:bodyPr vert="horz" wrap="square" lIns="0" tIns="0" rIns="180000" bIns="36000" numCol="1" rtlCol="0" anchor="ctr" anchorCtr="0" compatLnSpc="1">
            <a:prstTxWarp prst="textNoShape">
              <a:avLst/>
            </a:prstTxWarp>
            <a:normAutofit/>
          </a:bodyPr>
          <a:lstStyle>
            <a:lvl1pPr marL="0" indent="0" algn="ctr">
              <a:buNone/>
              <a:defRPr lang="en-GB" sz="1600">
                <a:solidFill>
                  <a:srgbClr val="7F7F7F"/>
                </a:solidFill>
              </a:defRPr>
            </a:lvl1pPr>
          </a:lstStyle>
          <a:p>
            <a:pPr marL="271463" lvl="0" indent="-271463" algn="r"/>
            <a:r>
              <a:rPr lang="en-GB" noProof="0" dirty="0"/>
              <a:t>Click to edit y-label</a:t>
            </a:r>
          </a:p>
        </p:txBody>
      </p:sp>
    </p:spTree>
    <p:extLst>
      <p:ext uri="{BB962C8B-B14F-4D97-AF65-F5344CB8AC3E}">
        <p14:creationId xmlns:p14="http://schemas.microsoft.com/office/powerpoint/2010/main" val="1677744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2017525"/>
            <a:ext cx="1829334" cy="432271"/>
          </a:xfrm>
          <a:prstGeom prst="rect">
            <a:avLst/>
          </a:prstGeom>
        </p:spPr>
        <p:txBody>
          <a:bodyPr lIns="0" tIns="0" rIns="0" bIns="0" anchor="ctr">
            <a:noAutofit/>
          </a:bodyPr>
          <a:lstStyle>
            <a:lvl1pPr marL="0" indent="0">
              <a:buNone/>
              <a:defRPr sz="240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dirty="0"/>
              <a:t>Section #</a:t>
            </a:r>
          </a:p>
        </p:txBody>
      </p:sp>
      <p:sp>
        <p:nvSpPr>
          <p:cNvPr id="11" name="Datumsplatzhalter 10">
            <a:extLst>
              <a:ext uri="{FF2B5EF4-FFF2-40B4-BE49-F238E27FC236}">
                <a16:creationId xmlns:a16="http://schemas.microsoft.com/office/drawing/2014/main" id="{EB4B0E75-1EF5-3F4E-9763-1ADA2EE8CD8C}"/>
              </a:ext>
            </a:extLst>
          </p:cNvPr>
          <p:cNvSpPr>
            <a:spLocks noGrp="1"/>
          </p:cNvSpPr>
          <p:nvPr>
            <p:ph type="dt" sz="half" idx="15"/>
          </p:nvPr>
        </p:nvSpPr>
        <p:spPr>
          <a:xfrm>
            <a:off x="2774733" y="6548750"/>
            <a:ext cx="9084295" cy="230266"/>
          </a:xfrm>
        </p:spPr>
        <p:txBody>
          <a:bodyPr/>
          <a:lstStyle/>
          <a:p>
            <a:r>
              <a:rPr lang="de-AT"/>
              <a:t>Use 'Header &amp; Footer - Date' to set second footer line</a:t>
            </a:r>
            <a:endParaRPr lang="en-GB" dirty="0"/>
          </a:p>
        </p:txBody>
      </p:sp>
      <p:sp>
        <p:nvSpPr>
          <p:cNvPr id="12" name="Fußzeilenplatzhalter 11">
            <a:extLst>
              <a:ext uri="{FF2B5EF4-FFF2-40B4-BE49-F238E27FC236}">
                <a16:creationId xmlns:a16="http://schemas.microsoft.com/office/drawing/2014/main" id="{EB8A87EB-53EF-6C4E-AEB5-195A5FC6706A}"/>
              </a:ext>
            </a:extLst>
          </p:cNvPr>
          <p:cNvSpPr>
            <a:spLocks noGrp="1"/>
          </p:cNvSpPr>
          <p:nvPr>
            <p:ph type="ftr" sz="quarter" idx="16"/>
          </p:nvPr>
        </p:nvSpPr>
        <p:spPr/>
        <p:txBody>
          <a:bodyPr/>
          <a:lstStyle/>
          <a:p>
            <a:r>
              <a:rPr lang="en-GB"/>
              <a:t>Use 'Header &amp; Footer - Footer' to set the first footer line</a:t>
            </a:r>
            <a:endParaRPr lang="en-GB" dirty="0"/>
          </a:p>
        </p:txBody>
      </p:sp>
      <p:sp>
        <p:nvSpPr>
          <p:cNvPr id="13" name="Foliennummernplatzhalter 12">
            <a:extLst>
              <a:ext uri="{FF2B5EF4-FFF2-40B4-BE49-F238E27FC236}">
                <a16:creationId xmlns:a16="http://schemas.microsoft.com/office/drawing/2014/main" id="{F79ECAAF-9C72-C046-8E8B-212A51577E4F}"/>
              </a:ext>
            </a:extLst>
          </p:cNvPr>
          <p:cNvSpPr>
            <a:spLocks noGrp="1"/>
          </p:cNvSpPr>
          <p:nvPr>
            <p:ph type="sldNum" sz="quarter" idx="17"/>
          </p:nvPr>
        </p:nvSpPr>
        <p:spPr/>
        <p:txBody>
          <a:bodyPr/>
          <a:lstStyle/>
          <a:p>
            <a:fld id="{838B0777-827F-8D42-90B1-61394C340E65}" type="slidenum">
              <a:rPr lang="en-GB" smtClean="0"/>
              <a:pPr/>
              <a:t>‹Nr.›</a:t>
            </a:fld>
            <a:endParaRPr lang="en-GB" dirty="0"/>
          </a:p>
        </p:txBody>
      </p:sp>
      <p:sp>
        <p:nvSpPr>
          <p:cNvPr id="4" name="Content Placeholder 3"/>
          <p:cNvSpPr>
            <a:spLocks noGrp="1"/>
          </p:cNvSpPr>
          <p:nvPr>
            <p:ph sz="quarter" idx="18"/>
          </p:nvPr>
        </p:nvSpPr>
        <p:spPr>
          <a:xfrm>
            <a:off x="361950" y="3685633"/>
            <a:ext cx="8912680" cy="24657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el 1">
            <a:extLst>
              <a:ext uri="{FF2B5EF4-FFF2-40B4-BE49-F238E27FC236}">
                <a16:creationId xmlns:a16="http://schemas.microsoft.com/office/drawing/2014/main" id="{73F48206-2F0D-CD41-B824-FDB661303C57}"/>
              </a:ext>
            </a:extLst>
          </p:cNvPr>
          <p:cNvSpPr>
            <a:spLocks noGrp="1"/>
          </p:cNvSpPr>
          <p:nvPr>
            <p:ph type="title" hasCustomPrompt="1"/>
          </p:nvPr>
        </p:nvSpPr>
        <p:spPr>
          <a:xfrm>
            <a:off x="362713" y="2822711"/>
            <a:ext cx="8911916" cy="522251"/>
          </a:xfrm>
        </p:spPr>
        <p:txBody>
          <a:bodyPr vert="horz" lIns="36000" tIns="36000" rIns="36000" bIns="36000" rtlCol="0" anchor="b">
            <a:normAutofit/>
          </a:bodyPr>
          <a:lstStyle>
            <a:lvl1pPr>
              <a:defRPr lang="en-GB" sz="3200" noProof="0" smtClean="0">
                <a:solidFill>
                  <a:schemeClr val="tx2"/>
                </a:solidFill>
              </a:defRPr>
            </a:lvl1pPr>
          </a:lstStyle>
          <a:p>
            <a:pPr lvl="0"/>
            <a:r>
              <a:rPr lang="en-GB" noProof="0" dirty="0"/>
              <a:t>Click to edit section title</a:t>
            </a:r>
          </a:p>
        </p:txBody>
      </p:sp>
    </p:spTree>
    <p:extLst>
      <p:ext uri="{BB962C8B-B14F-4D97-AF65-F5344CB8AC3E}">
        <p14:creationId xmlns:p14="http://schemas.microsoft.com/office/powerpoint/2010/main" val="580234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2" name="Datumsplatzhalter 11">
            <a:extLst>
              <a:ext uri="{FF2B5EF4-FFF2-40B4-BE49-F238E27FC236}">
                <a16:creationId xmlns:a16="http://schemas.microsoft.com/office/drawing/2014/main" id="{54BEB4E2-004E-2A4A-A4E5-791ECEE48A36}"/>
              </a:ext>
            </a:extLst>
          </p:cNvPr>
          <p:cNvSpPr>
            <a:spLocks noGrp="1"/>
          </p:cNvSpPr>
          <p:nvPr>
            <p:ph type="dt" sz="half" idx="14"/>
          </p:nvPr>
        </p:nvSpPr>
        <p:spPr/>
        <p:txBody>
          <a:bodyPr/>
          <a:lstStyle/>
          <a:p>
            <a:r>
              <a:rPr lang="de-AT" noProof="0"/>
              <a:t>30.11.18</a:t>
            </a:r>
            <a:endParaRPr lang="en-GB" noProof="0"/>
          </a:p>
        </p:txBody>
      </p:sp>
      <p:sp>
        <p:nvSpPr>
          <p:cNvPr id="13" name="Fußzeilenplatzhalter 12">
            <a:extLst>
              <a:ext uri="{FF2B5EF4-FFF2-40B4-BE49-F238E27FC236}">
                <a16:creationId xmlns:a16="http://schemas.microsoft.com/office/drawing/2014/main" id="{E624A94B-69A8-A64E-AC8E-D406AC16748F}"/>
              </a:ext>
            </a:extLst>
          </p:cNvPr>
          <p:cNvSpPr>
            <a:spLocks noGrp="1"/>
          </p:cNvSpPr>
          <p:nvPr>
            <p:ph type="ftr" sz="quarter" idx="15"/>
          </p:nvPr>
        </p:nvSpPr>
        <p:spPr/>
        <p:txBody>
          <a:bodyPr/>
          <a:lstStyle/>
          <a:p>
            <a:pPr algn="r"/>
            <a:r>
              <a:rPr lang="en-GB" noProof="0"/>
              <a:t>Open tools for assessing quantitative scenarios in the IPCC SR15</a:t>
            </a:r>
          </a:p>
        </p:txBody>
      </p:sp>
      <p:sp>
        <p:nvSpPr>
          <p:cNvPr id="14" name="Foliennummernplatzhalter 13">
            <a:extLst>
              <a:ext uri="{FF2B5EF4-FFF2-40B4-BE49-F238E27FC236}">
                <a16:creationId xmlns:a16="http://schemas.microsoft.com/office/drawing/2014/main" id="{57A718F5-12AB-7444-AEA8-0CAA0EF22FA0}"/>
              </a:ext>
            </a:extLst>
          </p:cNvPr>
          <p:cNvSpPr>
            <a:spLocks noGrp="1"/>
          </p:cNvSpPr>
          <p:nvPr>
            <p:ph type="sldNum" sz="quarter" idx="16"/>
          </p:nvPr>
        </p:nvSpPr>
        <p:spPr/>
        <p:txBody>
          <a:bodyPr/>
          <a:lstStyle/>
          <a:p>
            <a:fld id="{838B0777-827F-8D42-90B1-61394C340E65}" type="slidenum">
              <a:rPr lang="en-GB" noProof="0" smtClean="0"/>
              <a:pPr/>
              <a:t>‹Nr.›</a:t>
            </a:fld>
            <a:endParaRPr lang="en-GB" noProof="0"/>
          </a:p>
        </p:txBody>
      </p:sp>
      <p:sp>
        <p:nvSpPr>
          <p:cNvPr id="3" name="Titel 2">
            <a:extLst>
              <a:ext uri="{FF2B5EF4-FFF2-40B4-BE49-F238E27FC236}">
                <a16:creationId xmlns:a16="http://schemas.microsoft.com/office/drawing/2014/main" id="{9D7969FA-78A3-8649-902C-D12F28E358C0}"/>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10" name="Content Placeholder 9"/>
          <p:cNvSpPr>
            <a:spLocks noGrp="1"/>
          </p:cNvSpPr>
          <p:nvPr>
            <p:ph sz="quarter" idx="17"/>
          </p:nvPr>
        </p:nvSpPr>
        <p:spPr>
          <a:xfrm>
            <a:off x="362713" y="1270661"/>
            <a:ext cx="11495912" cy="4882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3453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12" name="Datumsplatzhalter 11">
            <a:extLst>
              <a:ext uri="{FF2B5EF4-FFF2-40B4-BE49-F238E27FC236}">
                <a16:creationId xmlns:a16="http://schemas.microsoft.com/office/drawing/2014/main" id="{54BEB4E2-004E-2A4A-A4E5-791ECEE48A36}"/>
              </a:ext>
            </a:extLst>
          </p:cNvPr>
          <p:cNvSpPr>
            <a:spLocks noGrp="1"/>
          </p:cNvSpPr>
          <p:nvPr>
            <p:ph type="dt" sz="half" idx="14"/>
          </p:nvPr>
        </p:nvSpPr>
        <p:spPr/>
        <p:txBody>
          <a:bodyPr/>
          <a:lstStyle/>
          <a:p>
            <a:r>
              <a:rPr lang="de-AT" noProof="0"/>
              <a:t>30.11.18</a:t>
            </a:r>
            <a:endParaRPr lang="en-GB" noProof="0"/>
          </a:p>
        </p:txBody>
      </p:sp>
      <p:sp>
        <p:nvSpPr>
          <p:cNvPr id="13" name="Fußzeilenplatzhalter 12">
            <a:extLst>
              <a:ext uri="{FF2B5EF4-FFF2-40B4-BE49-F238E27FC236}">
                <a16:creationId xmlns:a16="http://schemas.microsoft.com/office/drawing/2014/main" id="{E624A94B-69A8-A64E-AC8E-D406AC16748F}"/>
              </a:ext>
            </a:extLst>
          </p:cNvPr>
          <p:cNvSpPr>
            <a:spLocks noGrp="1"/>
          </p:cNvSpPr>
          <p:nvPr>
            <p:ph type="ftr" sz="quarter" idx="15"/>
          </p:nvPr>
        </p:nvSpPr>
        <p:spPr/>
        <p:txBody>
          <a:bodyPr/>
          <a:lstStyle/>
          <a:p>
            <a:pPr algn="r"/>
            <a:r>
              <a:rPr lang="en-GB" noProof="0"/>
              <a:t>Open tools for assessing quantitative scenarios in the IPCC SR15</a:t>
            </a:r>
          </a:p>
        </p:txBody>
      </p:sp>
      <p:sp>
        <p:nvSpPr>
          <p:cNvPr id="14" name="Foliennummernplatzhalter 13">
            <a:extLst>
              <a:ext uri="{FF2B5EF4-FFF2-40B4-BE49-F238E27FC236}">
                <a16:creationId xmlns:a16="http://schemas.microsoft.com/office/drawing/2014/main" id="{57A718F5-12AB-7444-AEA8-0CAA0EF22FA0}"/>
              </a:ext>
            </a:extLst>
          </p:cNvPr>
          <p:cNvSpPr>
            <a:spLocks noGrp="1"/>
          </p:cNvSpPr>
          <p:nvPr>
            <p:ph type="sldNum" sz="quarter" idx="16"/>
          </p:nvPr>
        </p:nvSpPr>
        <p:spPr/>
        <p:txBody>
          <a:bodyPr/>
          <a:lstStyle/>
          <a:p>
            <a:fld id="{838B0777-827F-8D42-90B1-61394C340E65}" type="slidenum">
              <a:rPr lang="en-GB" noProof="0" smtClean="0"/>
              <a:pPr/>
              <a:t>‹Nr.›</a:t>
            </a:fld>
            <a:endParaRPr lang="en-GB" noProof="0"/>
          </a:p>
        </p:txBody>
      </p:sp>
      <p:sp>
        <p:nvSpPr>
          <p:cNvPr id="3" name="Titel 2">
            <a:extLst>
              <a:ext uri="{FF2B5EF4-FFF2-40B4-BE49-F238E27FC236}">
                <a16:creationId xmlns:a16="http://schemas.microsoft.com/office/drawing/2014/main" id="{9D7969FA-78A3-8649-902C-D12F28E358C0}"/>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10" name="Content Placeholder 9"/>
          <p:cNvSpPr>
            <a:spLocks noGrp="1"/>
          </p:cNvSpPr>
          <p:nvPr>
            <p:ph sz="quarter" idx="17"/>
          </p:nvPr>
        </p:nvSpPr>
        <p:spPr>
          <a:xfrm>
            <a:off x="362713" y="1270661"/>
            <a:ext cx="5610575" cy="48828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18"/>
          </p:nvPr>
        </p:nvSpPr>
        <p:spPr>
          <a:xfrm>
            <a:off x="6246421" y="1270000"/>
            <a:ext cx="5612204" cy="4883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597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Datumsplatzhalter 10">
            <a:extLst>
              <a:ext uri="{FF2B5EF4-FFF2-40B4-BE49-F238E27FC236}">
                <a16:creationId xmlns:a16="http://schemas.microsoft.com/office/drawing/2014/main" id="{752BF138-1775-6148-A974-5C16BE30993C}"/>
              </a:ext>
            </a:extLst>
          </p:cNvPr>
          <p:cNvSpPr>
            <a:spLocks noGrp="1"/>
          </p:cNvSpPr>
          <p:nvPr>
            <p:ph type="dt" sz="half" idx="15"/>
          </p:nvPr>
        </p:nvSpPr>
        <p:spPr/>
        <p:txBody>
          <a:bodyPr/>
          <a:lstStyle/>
          <a:p>
            <a:r>
              <a:rPr lang="de-AT" noProof="0"/>
              <a:t>30.11.18</a:t>
            </a:r>
            <a:endParaRPr lang="en-GB" noProof="0"/>
          </a:p>
        </p:txBody>
      </p:sp>
      <p:sp>
        <p:nvSpPr>
          <p:cNvPr id="12" name="Fußzeilenplatzhalter 11">
            <a:extLst>
              <a:ext uri="{FF2B5EF4-FFF2-40B4-BE49-F238E27FC236}">
                <a16:creationId xmlns:a16="http://schemas.microsoft.com/office/drawing/2014/main" id="{A4A74F14-897C-6E4D-9528-D7A9EF6FDA3D}"/>
              </a:ext>
            </a:extLst>
          </p:cNvPr>
          <p:cNvSpPr>
            <a:spLocks noGrp="1"/>
          </p:cNvSpPr>
          <p:nvPr>
            <p:ph type="ftr" sz="quarter" idx="16"/>
          </p:nvPr>
        </p:nvSpPr>
        <p:spPr/>
        <p:txBody>
          <a:bodyPr/>
          <a:lstStyle/>
          <a:p>
            <a:pPr algn="r"/>
            <a:r>
              <a:rPr lang="en-GB" noProof="0"/>
              <a:t>Open tools for assessing quantitative scenarios in the IPCC SR15</a:t>
            </a:r>
            <a:endParaRPr lang="en-GB" noProof="0" dirty="0"/>
          </a:p>
        </p:txBody>
      </p:sp>
      <p:sp>
        <p:nvSpPr>
          <p:cNvPr id="13" name="Foliennummernplatzhalter 12">
            <a:extLst>
              <a:ext uri="{FF2B5EF4-FFF2-40B4-BE49-F238E27FC236}">
                <a16:creationId xmlns:a16="http://schemas.microsoft.com/office/drawing/2014/main" id="{D5C5EC56-06C5-7043-8E2C-AC0D3AF234A3}"/>
              </a:ext>
            </a:extLst>
          </p:cNvPr>
          <p:cNvSpPr>
            <a:spLocks noGrp="1"/>
          </p:cNvSpPr>
          <p:nvPr>
            <p:ph type="sldNum" sz="quarter" idx="17"/>
          </p:nvPr>
        </p:nvSpPr>
        <p:spPr/>
        <p:txBody>
          <a:bodyPr/>
          <a:lstStyle/>
          <a:p>
            <a:fld id="{838B0777-827F-8D42-90B1-61394C340E65}" type="slidenum">
              <a:rPr lang="en-GB" noProof="0" smtClean="0"/>
              <a:pPr/>
              <a:t>‹Nr.›</a:t>
            </a:fld>
            <a:endParaRPr lang="en-GB" noProof="0"/>
          </a:p>
        </p:txBody>
      </p:sp>
      <p:sp>
        <p:nvSpPr>
          <p:cNvPr id="3" name="Titel 2">
            <a:extLst>
              <a:ext uri="{FF2B5EF4-FFF2-40B4-BE49-F238E27FC236}">
                <a16:creationId xmlns:a16="http://schemas.microsoft.com/office/drawing/2014/main" id="{3542429B-F3DE-644E-A4AB-CEBD3E936C4E}"/>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4" name="Content Placeholder 3"/>
          <p:cNvSpPr>
            <a:spLocks noGrp="1"/>
          </p:cNvSpPr>
          <p:nvPr>
            <p:ph sz="quarter" idx="18"/>
          </p:nvPr>
        </p:nvSpPr>
        <p:spPr>
          <a:xfrm>
            <a:off x="362713" y="1287177"/>
            <a:ext cx="11495912" cy="4697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453E748C-3200-384B-833D-A6D019DBD7EC}"/>
              </a:ext>
            </a:extLst>
          </p:cNvPr>
          <p:cNvSpPr>
            <a:spLocks noGrp="1"/>
          </p:cNvSpPr>
          <p:nvPr>
            <p:ph type="body" sz="quarter" idx="23" hasCustomPrompt="1"/>
          </p:nvPr>
        </p:nvSpPr>
        <p:spPr>
          <a:xfrm>
            <a:off x="1422400" y="6001118"/>
            <a:ext cx="9971315" cy="292608"/>
          </a:xfrm>
          <a:prstGeom prst="rect">
            <a:avLst/>
          </a:prstGeom>
        </p:spPr>
        <p:txBody>
          <a:bodyPr lIns="0" tIns="0" rIns="0" bIns="0"/>
          <a:lstStyle>
            <a:lvl1pPr marL="0" indent="0" algn="ctr">
              <a:buNone/>
              <a:defRPr sz="1600">
                <a:solidFill>
                  <a:srgbClr val="7F7F7F"/>
                </a:solidFill>
              </a:defRPr>
            </a:lvl1pPr>
          </a:lstStyle>
          <a:p>
            <a:pPr lvl="0"/>
            <a:r>
              <a:rPr lang="en-GB" noProof="0" dirty="0"/>
              <a:t>Click to edit caption</a:t>
            </a:r>
          </a:p>
        </p:txBody>
      </p:sp>
    </p:spTree>
    <p:extLst>
      <p:ext uri="{BB962C8B-B14F-4D97-AF65-F5344CB8AC3E}">
        <p14:creationId xmlns:p14="http://schemas.microsoft.com/office/powerpoint/2010/main" val="4246309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and y-label">
    <p:spTree>
      <p:nvGrpSpPr>
        <p:cNvPr id="1" name=""/>
        <p:cNvGrpSpPr/>
        <p:nvPr/>
      </p:nvGrpSpPr>
      <p:grpSpPr>
        <a:xfrm>
          <a:off x="0" y="0"/>
          <a:ext cx="0" cy="0"/>
          <a:chOff x="0" y="0"/>
          <a:chExt cx="0" cy="0"/>
        </a:xfrm>
      </p:grpSpPr>
      <p:sp>
        <p:nvSpPr>
          <p:cNvPr id="11" name="Datumsplatzhalter 10">
            <a:extLst>
              <a:ext uri="{FF2B5EF4-FFF2-40B4-BE49-F238E27FC236}">
                <a16:creationId xmlns:a16="http://schemas.microsoft.com/office/drawing/2014/main" id="{752BF138-1775-6148-A974-5C16BE30993C}"/>
              </a:ext>
            </a:extLst>
          </p:cNvPr>
          <p:cNvSpPr>
            <a:spLocks noGrp="1"/>
          </p:cNvSpPr>
          <p:nvPr>
            <p:ph type="dt" sz="half" idx="15"/>
          </p:nvPr>
        </p:nvSpPr>
        <p:spPr/>
        <p:txBody>
          <a:bodyPr/>
          <a:lstStyle/>
          <a:p>
            <a:r>
              <a:rPr lang="de-AT" noProof="0"/>
              <a:t>30.11.18</a:t>
            </a:r>
            <a:endParaRPr lang="en-GB" noProof="0"/>
          </a:p>
        </p:txBody>
      </p:sp>
      <p:sp>
        <p:nvSpPr>
          <p:cNvPr id="12" name="Fußzeilenplatzhalter 11">
            <a:extLst>
              <a:ext uri="{FF2B5EF4-FFF2-40B4-BE49-F238E27FC236}">
                <a16:creationId xmlns:a16="http://schemas.microsoft.com/office/drawing/2014/main" id="{A4A74F14-897C-6E4D-9528-D7A9EF6FDA3D}"/>
              </a:ext>
            </a:extLst>
          </p:cNvPr>
          <p:cNvSpPr>
            <a:spLocks noGrp="1"/>
          </p:cNvSpPr>
          <p:nvPr>
            <p:ph type="ftr" sz="quarter" idx="16"/>
          </p:nvPr>
        </p:nvSpPr>
        <p:spPr/>
        <p:txBody>
          <a:bodyPr/>
          <a:lstStyle/>
          <a:p>
            <a:pPr algn="r"/>
            <a:r>
              <a:rPr lang="en-GB" noProof="0"/>
              <a:t>Open tools for assessing quantitative scenarios in the IPCC SR15</a:t>
            </a:r>
            <a:endParaRPr lang="en-GB" noProof="0" dirty="0"/>
          </a:p>
        </p:txBody>
      </p:sp>
      <p:sp>
        <p:nvSpPr>
          <p:cNvPr id="13" name="Foliennummernplatzhalter 12">
            <a:extLst>
              <a:ext uri="{FF2B5EF4-FFF2-40B4-BE49-F238E27FC236}">
                <a16:creationId xmlns:a16="http://schemas.microsoft.com/office/drawing/2014/main" id="{D5C5EC56-06C5-7043-8E2C-AC0D3AF234A3}"/>
              </a:ext>
            </a:extLst>
          </p:cNvPr>
          <p:cNvSpPr>
            <a:spLocks noGrp="1"/>
          </p:cNvSpPr>
          <p:nvPr>
            <p:ph type="sldNum" sz="quarter" idx="17"/>
          </p:nvPr>
        </p:nvSpPr>
        <p:spPr/>
        <p:txBody>
          <a:bodyPr/>
          <a:lstStyle/>
          <a:p>
            <a:fld id="{838B0777-827F-8D42-90B1-61394C340E65}" type="slidenum">
              <a:rPr lang="en-GB" noProof="0" smtClean="0"/>
              <a:pPr/>
              <a:t>‹Nr.›</a:t>
            </a:fld>
            <a:endParaRPr lang="en-GB" noProof="0"/>
          </a:p>
        </p:txBody>
      </p:sp>
      <p:sp>
        <p:nvSpPr>
          <p:cNvPr id="3" name="Titel 2">
            <a:extLst>
              <a:ext uri="{FF2B5EF4-FFF2-40B4-BE49-F238E27FC236}">
                <a16:creationId xmlns:a16="http://schemas.microsoft.com/office/drawing/2014/main" id="{3542429B-F3DE-644E-A4AB-CEBD3E936C4E}"/>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4" name="Content Placeholder 3"/>
          <p:cNvSpPr>
            <a:spLocks noGrp="1"/>
          </p:cNvSpPr>
          <p:nvPr>
            <p:ph sz="quarter" idx="18"/>
          </p:nvPr>
        </p:nvSpPr>
        <p:spPr>
          <a:xfrm>
            <a:off x="550251" y="1287177"/>
            <a:ext cx="11308373" cy="46970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453E748C-3200-384B-833D-A6D019DBD7EC}"/>
              </a:ext>
            </a:extLst>
          </p:cNvPr>
          <p:cNvSpPr>
            <a:spLocks noGrp="1"/>
          </p:cNvSpPr>
          <p:nvPr>
            <p:ph type="body" sz="quarter" idx="23" hasCustomPrompt="1"/>
          </p:nvPr>
        </p:nvSpPr>
        <p:spPr>
          <a:xfrm>
            <a:off x="1422400" y="6001118"/>
            <a:ext cx="9971315" cy="292608"/>
          </a:xfrm>
          <a:prstGeom prst="rect">
            <a:avLst/>
          </a:prstGeom>
        </p:spPr>
        <p:txBody>
          <a:bodyPr lIns="0" tIns="0" rIns="0" bIns="0"/>
          <a:lstStyle>
            <a:lvl1pPr marL="0" indent="0" algn="ctr">
              <a:buNone/>
              <a:defRPr sz="1600">
                <a:solidFill>
                  <a:srgbClr val="7F7F7F"/>
                </a:solidFill>
              </a:defRPr>
            </a:lvl1pPr>
          </a:lstStyle>
          <a:p>
            <a:pPr lvl="0"/>
            <a:r>
              <a:rPr lang="en-GB" noProof="0" dirty="0"/>
              <a:t>Click to edit caption</a:t>
            </a:r>
          </a:p>
        </p:txBody>
      </p:sp>
      <p:sp>
        <p:nvSpPr>
          <p:cNvPr id="9" name="Textplatzhalter 18">
            <a:extLst>
              <a:ext uri="{FF2B5EF4-FFF2-40B4-BE49-F238E27FC236}">
                <a16:creationId xmlns:a16="http://schemas.microsoft.com/office/drawing/2014/main" id="{D502433B-089C-7144-A4B1-6A1760057CD9}"/>
              </a:ext>
            </a:extLst>
          </p:cNvPr>
          <p:cNvSpPr>
            <a:spLocks noGrp="1"/>
          </p:cNvSpPr>
          <p:nvPr>
            <p:ph type="body" sz="quarter" idx="30" hasCustomPrompt="1"/>
          </p:nvPr>
        </p:nvSpPr>
        <p:spPr>
          <a:xfrm rot="16200000">
            <a:off x="-1971734" y="3426088"/>
            <a:ext cx="4654674" cy="389299"/>
          </a:xfrm>
          <a:prstGeom prst="rect">
            <a:avLst/>
          </a:prstGeom>
          <a:noFill/>
          <a:ln w="9525">
            <a:noFill/>
            <a:miter lim="800000"/>
            <a:headEnd/>
            <a:tailEnd/>
          </a:ln>
        </p:spPr>
        <p:txBody>
          <a:bodyPr vert="horz" wrap="square" lIns="0" tIns="0" rIns="180000" bIns="36000" numCol="1" rtlCol="0" anchor="ctr" anchorCtr="0" compatLnSpc="1">
            <a:prstTxWarp prst="textNoShape">
              <a:avLst/>
            </a:prstTxWarp>
            <a:normAutofit/>
          </a:bodyPr>
          <a:lstStyle>
            <a:lvl1pPr marL="0" indent="0" algn="ctr">
              <a:buNone/>
              <a:defRPr lang="en-GB" sz="1600">
                <a:solidFill>
                  <a:srgbClr val="7F7F7F"/>
                </a:solidFill>
              </a:defRPr>
            </a:lvl1pPr>
          </a:lstStyle>
          <a:p>
            <a:pPr marL="271463" lvl="0" indent="-271463" algn="r"/>
            <a:r>
              <a:rPr lang="en-GB" noProof="0" dirty="0"/>
              <a:t>Click to edit y-label</a:t>
            </a:r>
          </a:p>
        </p:txBody>
      </p:sp>
    </p:spTree>
    <p:extLst>
      <p:ext uri="{BB962C8B-B14F-4D97-AF65-F5344CB8AC3E}">
        <p14:creationId xmlns:p14="http://schemas.microsoft.com/office/powerpoint/2010/main" val="3373680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laim">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3"/>
            <a:ext cx="10655300" cy="432271"/>
          </a:xfrm>
          <a:prstGeom prst="rect">
            <a:avLst/>
          </a:prstGeom>
        </p:spPr>
        <p:txBody>
          <a:bodyPr lIns="0" tIns="0" rIns="0" bIns="0" anchor="ctr">
            <a:noAutofit/>
          </a:bodyPr>
          <a:lstStyle>
            <a:lvl1pPr marL="0" indent="0">
              <a:buNone/>
              <a:defRPr sz="3200" i="1" baseline="0">
                <a:solidFill>
                  <a:schemeClr val="tx2"/>
                </a:solidFill>
                <a:latin typeface="Cambria"/>
                <a:cs typeface="Cambria"/>
              </a:defRPr>
            </a:lvl1pPr>
          </a:lstStyle>
          <a:p>
            <a:pPr lvl="0"/>
            <a:r>
              <a:rPr lang="en-US" noProof="0" dirty="0"/>
              <a:t>Click to add claim</a:t>
            </a:r>
          </a:p>
        </p:txBody>
      </p:sp>
      <p:sp>
        <p:nvSpPr>
          <p:cNvPr id="3" name="Titel 2">
            <a:extLst>
              <a:ext uri="{FF2B5EF4-FFF2-40B4-BE49-F238E27FC236}">
                <a16:creationId xmlns:a16="http://schemas.microsoft.com/office/drawing/2014/main" id="{8729D5D4-C64B-074D-8279-BA239F46B451}"/>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11" name="Datumsplatzhalter 10">
            <a:extLst>
              <a:ext uri="{FF2B5EF4-FFF2-40B4-BE49-F238E27FC236}">
                <a16:creationId xmlns:a16="http://schemas.microsoft.com/office/drawing/2014/main" id="{EB4B0E75-1EF5-3F4E-9763-1ADA2EE8CD8C}"/>
              </a:ext>
            </a:extLst>
          </p:cNvPr>
          <p:cNvSpPr>
            <a:spLocks noGrp="1"/>
          </p:cNvSpPr>
          <p:nvPr>
            <p:ph type="dt" sz="half" idx="15"/>
          </p:nvPr>
        </p:nvSpPr>
        <p:spPr>
          <a:xfrm>
            <a:off x="2774733" y="6548750"/>
            <a:ext cx="9084295" cy="230266"/>
          </a:xfrm>
        </p:spPr>
        <p:txBody>
          <a:bodyPr/>
          <a:lstStyle/>
          <a:p>
            <a:r>
              <a:rPr lang="de-AT"/>
              <a:t>30.11.18</a:t>
            </a:r>
            <a:endParaRPr lang="en-GB" dirty="0"/>
          </a:p>
        </p:txBody>
      </p:sp>
      <p:sp>
        <p:nvSpPr>
          <p:cNvPr id="12" name="Fußzeilenplatzhalter 11">
            <a:extLst>
              <a:ext uri="{FF2B5EF4-FFF2-40B4-BE49-F238E27FC236}">
                <a16:creationId xmlns:a16="http://schemas.microsoft.com/office/drawing/2014/main" id="{EB8A87EB-53EF-6C4E-AEB5-195A5FC6706A}"/>
              </a:ext>
            </a:extLst>
          </p:cNvPr>
          <p:cNvSpPr>
            <a:spLocks noGrp="1"/>
          </p:cNvSpPr>
          <p:nvPr>
            <p:ph type="ftr" sz="quarter" idx="16"/>
          </p:nvPr>
        </p:nvSpPr>
        <p:spPr/>
        <p:txBody>
          <a:bodyPr/>
          <a:lstStyle/>
          <a:p>
            <a:r>
              <a:rPr lang="en-GB"/>
              <a:t>Open tools for assessing quantitative scenarios in the IPCC SR15</a:t>
            </a:r>
            <a:endParaRPr lang="en-GB" dirty="0"/>
          </a:p>
        </p:txBody>
      </p:sp>
      <p:sp>
        <p:nvSpPr>
          <p:cNvPr id="13" name="Foliennummernplatzhalter 12">
            <a:extLst>
              <a:ext uri="{FF2B5EF4-FFF2-40B4-BE49-F238E27FC236}">
                <a16:creationId xmlns:a16="http://schemas.microsoft.com/office/drawing/2014/main" id="{F79ECAAF-9C72-C046-8E8B-212A51577E4F}"/>
              </a:ext>
            </a:extLst>
          </p:cNvPr>
          <p:cNvSpPr>
            <a:spLocks noGrp="1"/>
          </p:cNvSpPr>
          <p:nvPr>
            <p:ph type="sldNum" sz="quarter" idx="17"/>
          </p:nvPr>
        </p:nvSpPr>
        <p:spPr/>
        <p:txBody>
          <a:bodyPr/>
          <a:lstStyle/>
          <a:p>
            <a:fld id="{838B0777-827F-8D42-90B1-61394C340E65}" type="slidenum">
              <a:rPr lang="en-GB" smtClean="0"/>
              <a:pPr/>
              <a:t>‹Nr.›</a:t>
            </a:fld>
            <a:endParaRPr lang="en-GB" dirty="0"/>
          </a:p>
        </p:txBody>
      </p:sp>
      <p:sp>
        <p:nvSpPr>
          <p:cNvPr id="4" name="Content Placeholder 3"/>
          <p:cNvSpPr>
            <a:spLocks noGrp="1"/>
          </p:cNvSpPr>
          <p:nvPr>
            <p:ph sz="quarter" idx="18"/>
          </p:nvPr>
        </p:nvSpPr>
        <p:spPr>
          <a:xfrm>
            <a:off x="361949" y="1439013"/>
            <a:ext cx="11497077" cy="47124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1437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environment t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33CA68-8BFC-2E4B-9706-CD8F1F398405}"/>
              </a:ext>
            </a:extLst>
          </p:cNvPr>
          <p:cNvSpPr>
            <a:spLocks noGrp="1"/>
          </p:cNvSpPr>
          <p:nvPr>
            <p:ph type="title" hasCustomPrompt="1"/>
          </p:nvPr>
        </p:nvSpPr>
        <p:spPr/>
        <p:txBody>
          <a:bodyPr/>
          <a:lstStyle>
            <a:lvl1pPr>
              <a:defRPr>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GB" dirty="0"/>
              <a:t>Click to </a:t>
            </a:r>
            <a:r>
              <a:rPr lang="en-GB" noProof="0" dirty="0"/>
              <a:t>edit</a:t>
            </a:r>
            <a:r>
              <a:rPr lang="en-GB" dirty="0"/>
              <a:t> title</a:t>
            </a:r>
          </a:p>
        </p:txBody>
      </p:sp>
      <p:sp>
        <p:nvSpPr>
          <p:cNvPr id="14" name="Inhaltsplatzhalter 13">
            <a:extLst>
              <a:ext uri="{FF2B5EF4-FFF2-40B4-BE49-F238E27FC236}">
                <a16:creationId xmlns:a16="http://schemas.microsoft.com/office/drawing/2014/main" id="{CE152937-DA5F-AD4E-8DC4-ADED40C520BA}"/>
              </a:ext>
            </a:extLst>
          </p:cNvPr>
          <p:cNvSpPr>
            <a:spLocks noGrp="1"/>
          </p:cNvSpPr>
          <p:nvPr>
            <p:ph sz="quarter" idx="10" hasCustomPrompt="1"/>
          </p:nvPr>
        </p:nvSpPr>
        <p:spPr>
          <a:xfrm>
            <a:off x="590550" y="3356103"/>
            <a:ext cx="11229935" cy="1393920"/>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lvl1pPr marL="0" marR="0" indent="0" algn="l" defTabSz="914400" rtl="0" eaLnBrk="0" fontAlgn="base" latinLnBrk="0" hangingPunct="0">
              <a:lnSpc>
                <a:spcPct val="100000"/>
              </a:lnSpc>
              <a:spcBef>
                <a:spcPct val="0"/>
              </a:spcBef>
              <a:spcAft>
                <a:spcPct val="0"/>
              </a:spcAft>
              <a:buClrTx/>
              <a:buSzTx/>
              <a:buFontTx/>
              <a:buNone/>
              <a:tabLst/>
              <a:defRPr lang="en-GB" sz="2800">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noProof="0" dirty="0"/>
              <a:t>Click to edit subtitle</a:t>
            </a:r>
            <a:br>
              <a:rPr lang="en-GB" noProof="0" dirty="0"/>
            </a:br>
            <a:br>
              <a:rPr lang="en-GB" noProof="0" dirty="0"/>
            </a:br>
            <a:r>
              <a:rPr lang="en-GB" noProof="0" dirty="0"/>
              <a:t>Select the layout “Title slide” for a version without the print tag</a:t>
            </a:r>
          </a:p>
        </p:txBody>
      </p:sp>
      <p:sp>
        <p:nvSpPr>
          <p:cNvPr id="22" name="Textplatzhalter 21">
            <a:extLst>
              <a:ext uri="{FF2B5EF4-FFF2-40B4-BE49-F238E27FC236}">
                <a16:creationId xmlns:a16="http://schemas.microsoft.com/office/drawing/2014/main" id="{B1D1861B-F743-E74C-A3DE-0E6A3FE4B4F5}"/>
              </a:ext>
            </a:extLst>
          </p:cNvPr>
          <p:cNvSpPr>
            <a:spLocks noGrp="1"/>
          </p:cNvSpPr>
          <p:nvPr>
            <p:ph type="body" sz="quarter" idx="11" hasCustomPrompt="1"/>
          </p:nvPr>
        </p:nvSpPr>
        <p:spPr>
          <a:xfrm>
            <a:off x="590551" y="4811809"/>
            <a:ext cx="11229933" cy="1072066"/>
          </a:xfrm>
          <a:prstGeom prst="rect">
            <a:avLst/>
          </a:prstGeom>
        </p:spPr>
        <p:txBody>
          <a:bodyPr lIns="36000" tIns="36000" rIns="36000" bIns="36000" anchor="b"/>
          <a:lstStyle>
            <a:lvl1pPr marL="0" indent="0" algn="r">
              <a:buNone/>
              <a:defRPr sz="280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GB" noProof="0" dirty="0"/>
              <a:t>Click to edit name and conference/location</a:t>
            </a:r>
          </a:p>
        </p:txBody>
      </p:sp>
      <p:sp>
        <p:nvSpPr>
          <p:cNvPr id="6" name="Footer Placeholder 3">
            <a:extLst>
              <a:ext uri="{FF2B5EF4-FFF2-40B4-BE49-F238E27FC236}">
                <a16:creationId xmlns:a16="http://schemas.microsoft.com/office/drawing/2014/main" id="{CE718577-4CF6-8044-878E-EF68A850957E}"/>
              </a:ext>
            </a:extLst>
          </p:cNvPr>
          <p:cNvSpPr txBox="1">
            <a:spLocks/>
          </p:cNvSpPr>
          <p:nvPr userDrawn="1"/>
        </p:nvSpPr>
        <p:spPr>
          <a:xfrm>
            <a:off x="5721178" y="6064524"/>
            <a:ext cx="6098100" cy="53134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lang="en-US" sz="1200" kern="1200" smtClean="0">
                <a:solidFill>
                  <a:srgbClr val="008F00"/>
                </a:solidFill>
                <a:latin typeface="+mn-lt"/>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spcAft>
                <a:spcPts val="300"/>
              </a:spcAft>
            </a:pPr>
            <a:r>
              <a:rPr lang="en-GB" sz="1700" dirty="0">
                <a:latin typeface="Tahoma" panose="020B0604030504040204" pitchFamily="34" charset="0"/>
                <a:ea typeface="Tahoma" panose="020B0604030504040204" pitchFamily="34" charset="0"/>
                <a:cs typeface="Tahoma" panose="020B0604030504040204" pitchFamily="34" charset="0"/>
              </a:rPr>
              <a:t>Please consider the environment before printing this slide deck</a:t>
            </a:r>
          </a:p>
          <a:p>
            <a:pPr algn="r"/>
            <a:r>
              <a:rPr lang="de-AT" sz="1175" dirty="0">
                <a:latin typeface="Tahoma" panose="020B0604030504040204" pitchFamily="34" charset="0"/>
                <a:ea typeface="Tahoma" panose="020B0604030504040204" pitchFamily="34" charset="0"/>
                <a:cs typeface="Tahoma" panose="020B0604030504040204" pitchFamily="34" charset="0"/>
              </a:rPr>
              <a:t>Icon </a:t>
            </a:r>
            <a:r>
              <a:rPr lang="de-AT" sz="1175" dirty="0" err="1">
                <a:latin typeface="Tahoma" panose="020B0604030504040204" pitchFamily="34" charset="0"/>
                <a:ea typeface="Tahoma" panose="020B0604030504040204" pitchFamily="34" charset="0"/>
                <a:cs typeface="Tahoma" panose="020B0604030504040204" pitchFamily="34" charset="0"/>
              </a:rPr>
              <a:t>from</a:t>
            </a:r>
            <a:r>
              <a:rPr lang="de-AT" sz="1175" dirty="0">
                <a:latin typeface="Tahoma" panose="020B0604030504040204" pitchFamily="34" charset="0"/>
                <a:ea typeface="Tahoma" panose="020B0604030504040204" pitchFamily="34" charset="0"/>
                <a:cs typeface="Tahoma" panose="020B0604030504040204" pitchFamily="34" charset="0"/>
              </a:rPr>
              <a:t> </a:t>
            </a:r>
            <a:r>
              <a:rPr lang="de-AT" sz="1175" dirty="0">
                <a:latin typeface="Tahoma" panose="020B0604030504040204" pitchFamily="34" charset="0"/>
                <a:ea typeface="Tahoma" panose="020B0604030504040204" pitchFamily="34" charset="0"/>
                <a:cs typeface="Tahoma" panose="020B0604030504040204" pitchFamily="34" charset="0"/>
                <a:hlinkClick r:id="rId2"/>
              </a:rPr>
              <a:t>all-free-download.com</a:t>
            </a:r>
            <a:r>
              <a:rPr lang="de-AT" sz="1175" dirty="0">
                <a:latin typeface="Tahoma" panose="020B0604030504040204" pitchFamily="34" charset="0"/>
                <a:ea typeface="Tahoma" panose="020B0604030504040204" pitchFamily="34" charset="0"/>
                <a:cs typeface="Tahoma" panose="020B0604030504040204" pitchFamily="34" charset="0"/>
              </a:rPr>
              <a:t>, Environmental </a:t>
            </a:r>
            <a:r>
              <a:rPr lang="de-AT" sz="1175" dirty="0" err="1">
                <a:latin typeface="Tahoma" panose="020B0604030504040204" pitchFamily="34" charset="0"/>
                <a:ea typeface="Tahoma" panose="020B0604030504040204" pitchFamily="34" charset="0"/>
                <a:cs typeface="Tahoma" panose="020B0604030504040204" pitchFamily="34" charset="0"/>
              </a:rPr>
              <a:t>icons</a:t>
            </a:r>
            <a:r>
              <a:rPr lang="de-AT" sz="1175" dirty="0">
                <a:latin typeface="Tahoma" panose="020B0604030504040204" pitchFamily="34" charset="0"/>
                <a:ea typeface="Tahoma" panose="020B0604030504040204" pitchFamily="34" charset="0"/>
                <a:cs typeface="Tahoma" panose="020B0604030504040204" pitchFamily="34" charset="0"/>
              </a:rPr>
              <a:t> 310835, </a:t>
            </a:r>
            <a:r>
              <a:rPr lang="de-AT" sz="1175" dirty="0" err="1">
                <a:latin typeface="Tahoma" panose="020B0604030504040204" pitchFamily="34" charset="0"/>
                <a:ea typeface="Tahoma" panose="020B0604030504040204" pitchFamily="34" charset="0"/>
                <a:cs typeface="Tahoma" panose="020B0604030504040204" pitchFamily="34" charset="0"/>
              </a:rPr>
              <a:t>by</a:t>
            </a:r>
            <a:r>
              <a:rPr lang="de-AT" sz="1175" dirty="0">
                <a:latin typeface="Tahoma" panose="020B0604030504040204" pitchFamily="34" charset="0"/>
                <a:ea typeface="Tahoma" panose="020B0604030504040204" pitchFamily="34" charset="0"/>
                <a:cs typeface="Tahoma" panose="020B0604030504040204" pitchFamily="34" charset="0"/>
              </a:rPr>
              <a:t> </a:t>
            </a:r>
            <a:r>
              <a:rPr lang="de-AT" sz="1175" dirty="0">
                <a:latin typeface="Tahoma" panose="020B0604030504040204" pitchFamily="34" charset="0"/>
                <a:ea typeface="Tahoma" panose="020B0604030504040204" pitchFamily="34" charset="0"/>
                <a:cs typeface="Tahoma" panose="020B0604030504040204" pitchFamily="34" charset="0"/>
                <a:hlinkClick r:id="rId3"/>
              </a:rPr>
              <a:t>BSGstudio</a:t>
            </a:r>
            <a:r>
              <a:rPr lang="de-AT" sz="1175" dirty="0">
                <a:latin typeface="Tahoma" panose="020B0604030504040204" pitchFamily="34" charset="0"/>
                <a:ea typeface="Tahoma" panose="020B0604030504040204" pitchFamily="34" charset="0"/>
                <a:cs typeface="Tahoma" panose="020B0604030504040204" pitchFamily="34" charset="0"/>
              </a:rPr>
              <a:t>, </a:t>
            </a:r>
            <a:r>
              <a:rPr lang="de-AT" sz="1175" dirty="0" err="1">
                <a:latin typeface="Tahoma" panose="020B0604030504040204" pitchFamily="34" charset="0"/>
                <a:ea typeface="Tahoma" panose="020B0604030504040204" pitchFamily="34" charset="0"/>
                <a:cs typeface="Tahoma" panose="020B0604030504040204" pitchFamily="34" charset="0"/>
              </a:rPr>
              <a:t>license</a:t>
            </a:r>
            <a:r>
              <a:rPr lang="de-AT" sz="1175" dirty="0">
                <a:latin typeface="Tahoma" panose="020B0604030504040204" pitchFamily="34" charset="0"/>
                <a:ea typeface="Tahoma" panose="020B0604030504040204" pitchFamily="34" charset="0"/>
                <a:cs typeface="Tahoma" panose="020B0604030504040204" pitchFamily="34" charset="0"/>
              </a:rPr>
              <a:t> CC-BY</a:t>
            </a:r>
          </a:p>
        </p:txBody>
      </p:sp>
      <p:pic>
        <p:nvPicPr>
          <p:cNvPr id="8" name="Grafik 7">
            <a:extLst>
              <a:ext uri="{FF2B5EF4-FFF2-40B4-BE49-F238E27FC236}">
                <a16:creationId xmlns:a16="http://schemas.microsoft.com/office/drawing/2014/main" id="{7FB961A8-4483-D343-BE95-350DFA0380EB}"/>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85601" y="6006687"/>
            <a:ext cx="533400" cy="622300"/>
          </a:xfrm>
          <a:prstGeom prst="rect">
            <a:avLst/>
          </a:prstGeom>
        </p:spPr>
      </p:pic>
    </p:spTree>
    <p:extLst>
      <p:ext uri="{BB962C8B-B14F-4D97-AF65-F5344CB8AC3E}">
        <p14:creationId xmlns:p14="http://schemas.microsoft.com/office/powerpoint/2010/main" val="3492511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two columns) with claim">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3"/>
            <a:ext cx="10655300" cy="432271"/>
          </a:xfrm>
          <a:prstGeom prst="rect">
            <a:avLst/>
          </a:prstGeom>
        </p:spPr>
        <p:txBody>
          <a:bodyPr lIns="0" tIns="0" rIns="0" bIns="0" anchor="ctr">
            <a:noAutofit/>
          </a:bodyPr>
          <a:lstStyle>
            <a:lvl1pPr marL="0" indent="0">
              <a:buNone/>
              <a:defRPr sz="3200" i="1" baseline="0">
                <a:solidFill>
                  <a:schemeClr val="tx2"/>
                </a:solidFill>
                <a:latin typeface="Cambria"/>
                <a:cs typeface="Cambria"/>
              </a:defRPr>
            </a:lvl1pPr>
          </a:lstStyle>
          <a:p>
            <a:pPr lvl="0"/>
            <a:r>
              <a:rPr lang="en-US" noProof="0" dirty="0"/>
              <a:t>Click to add claim</a:t>
            </a:r>
          </a:p>
        </p:txBody>
      </p:sp>
      <p:sp>
        <p:nvSpPr>
          <p:cNvPr id="3" name="Titel 2">
            <a:extLst>
              <a:ext uri="{FF2B5EF4-FFF2-40B4-BE49-F238E27FC236}">
                <a16:creationId xmlns:a16="http://schemas.microsoft.com/office/drawing/2014/main" id="{8729D5D4-C64B-074D-8279-BA239F46B451}"/>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11" name="Datumsplatzhalter 10">
            <a:extLst>
              <a:ext uri="{FF2B5EF4-FFF2-40B4-BE49-F238E27FC236}">
                <a16:creationId xmlns:a16="http://schemas.microsoft.com/office/drawing/2014/main" id="{EB4B0E75-1EF5-3F4E-9763-1ADA2EE8CD8C}"/>
              </a:ext>
            </a:extLst>
          </p:cNvPr>
          <p:cNvSpPr>
            <a:spLocks noGrp="1"/>
          </p:cNvSpPr>
          <p:nvPr>
            <p:ph type="dt" sz="half" idx="15"/>
          </p:nvPr>
        </p:nvSpPr>
        <p:spPr>
          <a:xfrm>
            <a:off x="2774733" y="6548750"/>
            <a:ext cx="9084295" cy="230266"/>
          </a:xfrm>
        </p:spPr>
        <p:txBody>
          <a:bodyPr/>
          <a:lstStyle/>
          <a:p>
            <a:r>
              <a:rPr lang="de-AT"/>
              <a:t>30.11.18</a:t>
            </a:r>
            <a:endParaRPr lang="en-GB" dirty="0"/>
          </a:p>
        </p:txBody>
      </p:sp>
      <p:sp>
        <p:nvSpPr>
          <p:cNvPr id="12" name="Fußzeilenplatzhalter 11">
            <a:extLst>
              <a:ext uri="{FF2B5EF4-FFF2-40B4-BE49-F238E27FC236}">
                <a16:creationId xmlns:a16="http://schemas.microsoft.com/office/drawing/2014/main" id="{EB8A87EB-53EF-6C4E-AEB5-195A5FC6706A}"/>
              </a:ext>
            </a:extLst>
          </p:cNvPr>
          <p:cNvSpPr>
            <a:spLocks noGrp="1"/>
          </p:cNvSpPr>
          <p:nvPr>
            <p:ph type="ftr" sz="quarter" idx="16"/>
          </p:nvPr>
        </p:nvSpPr>
        <p:spPr/>
        <p:txBody>
          <a:bodyPr/>
          <a:lstStyle/>
          <a:p>
            <a:r>
              <a:rPr lang="en-GB"/>
              <a:t>Open tools for assessing quantitative scenarios in the IPCC SR15</a:t>
            </a:r>
            <a:endParaRPr lang="en-GB" dirty="0"/>
          </a:p>
        </p:txBody>
      </p:sp>
      <p:sp>
        <p:nvSpPr>
          <p:cNvPr id="13" name="Foliennummernplatzhalter 12">
            <a:extLst>
              <a:ext uri="{FF2B5EF4-FFF2-40B4-BE49-F238E27FC236}">
                <a16:creationId xmlns:a16="http://schemas.microsoft.com/office/drawing/2014/main" id="{F79ECAAF-9C72-C046-8E8B-212A51577E4F}"/>
              </a:ext>
            </a:extLst>
          </p:cNvPr>
          <p:cNvSpPr>
            <a:spLocks noGrp="1"/>
          </p:cNvSpPr>
          <p:nvPr>
            <p:ph type="sldNum" sz="quarter" idx="17"/>
          </p:nvPr>
        </p:nvSpPr>
        <p:spPr/>
        <p:txBody>
          <a:bodyPr/>
          <a:lstStyle/>
          <a:p>
            <a:fld id="{838B0777-827F-8D42-90B1-61394C340E65}" type="slidenum">
              <a:rPr lang="en-GB" smtClean="0"/>
              <a:pPr/>
              <a:t>‹Nr.›</a:t>
            </a:fld>
            <a:endParaRPr lang="en-GB" dirty="0"/>
          </a:p>
        </p:txBody>
      </p:sp>
      <p:sp>
        <p:nvSpPr>
          <p:cNvPr id="4" name="Content Placeholder 3"/>
          <p:cNvSpPr>
            <a:spLocks noGrp="1"/>
          </p:cNvSpPr>
          <p:nvPr>
            <p:ph sz="quarter" idx="18"/>
          </p:nvPr>
        </p:nvSpPr>
        <p:spPr>
          <a:xfrm>
            <a:off x="361950" y="1439013"/>
            <a:ext cx="5614416" cy="47124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9"/>
          </p:nvPr>
        </p:nvSpPr>
        <p:spPr>
          <a:xfrm>
            <a:off x="6222671" y="1438275"/>
            <a:ext cx="5614416" cy="471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8748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laim (2)">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1"/>
            <a:ext cx="10655300" cy="970809"/>
          </a:xfrm>
          <a:prstGeom prst="rect">
            <a:avLst/>
          </a:prstGeom>
        </p:spPr>
        <p:txBody>
          <a:bodyPr vert="horz" lIns="0" tIns="0" rIns="0" bIns="0" rtlCol="0" anchor="t">
            <a:noAutofit/>
          </a:bodyPr>
          <a:lstStyle>
            <a:lvl1pPr>
              <a:defRPr lang="en-US" sz="3200" i="1" noProof="0" dirty="0">
                <a:solidFill>
                  <a:schemeClr val="tx2"/>
                </a:solidFill>
                <a:latin typeface="Cambria"/>
                <a:cs typeface="Cambria"/>
              </a:defRPr>
            </a:lvl1pPr>
          </a:lstStyle>
          <a:p>
            <a:pPr marL="0" lvl="0" indent="0">
              <a:buNone/>
            </a:pPr>
            <a:r>
              <a:rPr lang="en-US" noProof="0" dirty="0"/>
              <a:t>Click to add claim</a:t>
            </a:r>
            <a:br>
              <a:rPr lang="en-US" noProof="0" dirty="0"/>
            </a:br>
            <a:r>
              <a:rPr lang="en-US" noProof="0" dirty="0"/>
              <a:t>with a second line</a:t>
            </a:r>
          </a:p>
        </p:txBody>
      </p:sp>
      <p:sp>
        <p:nvSpPr>
          <p:cNvPr id="11" name="Datumsplatzhalter 10">
            <a:extLst>
              <a:ext uri="{FF2B5EF4-FFF2-40B4-BE49-F238E27FC236}">
                <a16:creationId xmlns:a16="http://schemas.microsoft.com/office/drawing/2014/main" id="{752BF138-1775-6148-A974-5C16BE30993C}"/>
              </a:ext>
            </a:extLst>
          </p:cNvPr>
          <p:cNvSpPr>
            <a:spLocks noGrp="1"/>
          </p:cNvSpPr>
          <p:nvPr>
            <p:ph type="dt" sz="half" idx="15"/>
          </p:nvPr>
        </p:nvSpPr>
        <p:spPr/>
        <p:txBody>
          <a:bodyPr/>
          <a:lstStyle/>
          <a:p>
            <a:r>
              <a:rPr lang="de-AT" noProof="0"/>
              <a:t>30.11.18</a:t>
            </a:r>
            <a:endParaRPr lang="en-GB" noProof="0"/>
          </a:p>
        </p:txBody>
      </p:sp>
      <p:sp>
        <p:nvSpPr>
          <p:cNvPr id="12" name="Fußzeilenplatzhalter 11">
            <a:extLst>
              <a:ext uri="{FF2B5EF4-FFF2-40B4-BE49-F238E27FC236}">
                <a16:creationId xmlns:a16="http://schemas.microsoft.com/office/drawing/2014/main" id="{A4A74F14-897C-6E4D-9528-D7A9EF6FDA3D}"/>
              </a:ext>
            </a:extLst>
          </p:cNvPr>
          <p:cNvSpPr>
            <a:spLocks noGrp="1"/>
          </p:cNvSpPr>
          <p:nvPr>
            <p:ph type="ftr" sz="quarter" idx="16"/>
          </p:nvPr>
        </p:nvSpPr>
        <p:spPr/>
        <p:txBody>
          <a:bodyPr/>
          <a:lstStyle/>
          <a:p>
            <a:pPr algn="r"/>
            <a:r>
              <a:rPr lang="en-GB" noProof="0"/>
              <a:t>Open tools for assessing quantitative scenarios in the IPCC SR15</a:t>
            </a:r>
            <a:endParaRPr lang="en-GB" noProof="0" dirty="0"/>
          </a:p>
        </p:txBody>
      </p:sp>
      <p:sp>
        <p:nvSpPr>
          <p:cNvPr id="13" name="Foliennummernplatzhalter 12">
            <a:extLst>
              <a:ext uri="{FF2B5EF4-FFF2-40B4-BE49-F238E27FC236}">
                <a16:creationId xmlns:a16="http://schemas.microsoft.com/office/drawing/2014/main" id="{D5C5EC56-06C5-7043-8E2C-AC0D3AF234A3}"/>
              </a:ext>
            </a:extLst>
          </p:cNvPr>
          <p:cNvSpPr>
            <a:spLocks noGrp="1"/>
          </p:cNvSpPr>
          <p:nvPr>
            <p:ph type="sldNum" sz="quarter" idx="17"/>
          </p:nvPr>
        </p:nvSpPr>
        <p:spPr/>
        <p:txBody>
          <a:bodyPr/>
          <a:lstStyle/>
          <a:p>
            <a:fld id="{838B0777-827F-8D42-90B1-61394C340E65}" type="slidenum">
              <a:rPr lang="en-GB" noProof="0" smtClean="0"/>
              <a:pPr/>
              <a:t>‹Nr.›</a:t>
            </a:fld>
            <a:endParaRPr lang="en-GB" noProof="0"/>
          </a:p>
        </p:txBody>
      </p:sp>
      <p:sp>
        <p:nvSpPr>
          <p:cNvPr id="3" name="Titel 2">
            <a:extLst>
              <a:ext uri="{FF2B5EF4-FFF2-40B4-BE49-F238E27FC236}">
                <a16:creationId xmlns:a16="http://schemas.microsoft.com/office/drawing/2014/main" id="{3542429B-F3DE-644E-A4AB-CEBD3E936C4E}"/>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4" name="Content Placeholder 3"/>
          <p:cNvSpPr>
            <a:spLocks noGrp="1"/>
          </p:cNvSpPr>
          <p:nvPr>
            <p:ph sz="quarter" idx="18"/>
          </p:nvPr>
        </p:nvSpPr>
        <p:spPr>
          <a:xfrm>
            <a:off x="362713" y="1977546"/>
            <a:ext cx="11495912" cy="4173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2104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laim (2)  &amp; caption">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1"/>
            <a:ext cx="10655300" cy="970809"/>
          </a:xfrm>
          <a:prstGeom prst="rect">
            <a:avLst/>
          </a:prstGeom>
        </p:spPr>
        <p:txBody>
          <a:bodyPr vert="horz" lIns="0" tIns="0" rIns="0" bIns="0" rtlCol="0" anchor="t">
            <a:noAutofit/>
          </a:bodyPr>
          <a:lstStyle>
            <a:lvl1pPr>
              <a:defRPr lang="en-US" sz="3200" i="1" noProof="0" dirty="0">
                <a:solidFill>
                  <a:schemeClr val="tx2"/>
                </a:solidFill>
                <a:latin typeface="Cambria"/>
                <a:cs typeface="Cambria"/>
              </a:defRPr>
            </a:lvl1pPr>
          </a:lstStyle>
          <a:p>
            <a:pPr marL="0" lvl="0" indent="0">
              <a:buNone/>
            </a:pPr>
            <a:r>
              <a:rPr lang="en-US" noProof="0" dirty="0"/>
              <a:t>Click to add claim</a:t>
            </a:r>
            <a:br>
              <a:rPr lang="en-US" noProof="0" dirty="0"/>
            </a:br>
            <a:r>
              <a:rPr lang="en-US" noProof="0" dirty="0"/>
              <a:t>with a second line</a:t>
            </a:r>
          </a:p>
        </p:txBody>
      </p:sp>
      <p:sp>
        <p:nvSpPr>
          <p:cNvPr id="11" name="Datumsplatzhalter 10">
            <a:extLst>
              <a:ext uri="{FF2B5EF4-FFF2-40B4-BE49-F238E27FC236}">
                <a16:creationId xmlns:a16="http://schemas.microsoft.com/office/drawing/2014/main" id="{752BF138-1775-6148-A974-5C16BE30993C}"/>
              </a:ext>
            </a:extLst>
          </p:cNvPr>
          <p:cNvSpPr>
            <a:spLocks noGrp="1"/>
          </p:cNvSpPr>
          <p:nvPr>
            <p:ph type="dt" sz="half" idx="15"/>
          </p:nvPr>
        </p:nvSpPr>
        <p:spPr/>
        <p:txBody>
          <a:bodyPr/>
          <a:lstStyle/>
          <a:p>
            <a:r>
              <a:rPr lang="de-AT" noProof="0"/>
              <a:t>30.11.18</a:t>
            </a:r>
            <a:endParaRPr lang="en-GB" noProof="0"/>
          </a:p>
        </p:txBody>
      </p:sp>
      <p:sp>
        <p:nvSpPr>
          <p:cNvPr id="12" name="Fußzeilenplatzhalter 11">
            <a:extLst>
              <a:ext uri="{FF2B5EF4-FFF2-40B4-BE49-F238E27FC236}">
                <a16:creationId xmlns:a16="http://schemas.microsoft.com/office/drawing/2014/main" id="{A4A74F14-897C-6E4D-9528-D7A9EF6FDA3D}"/>
              </a:ext>
            </a:extLst>
          </p:cNvPr>
          <p:cNvSpPr>
            <a:spLocks noGrp="1"/>
          </p:cNvSpPr>
          <p:nvPr>
            <p:ph type="ftr" sz="quarter" idx="16"/>
          </p:nvPr>
        </p:nvSpPr>
        <p:spPr/>
        <p:txBody>
          <a:bodyPr/>
          <a:lstStyle/>
          <a:p>
            <a:pPr algn="r"/>
            <a:r>
              <a:rPr lang="en-GB" noProof="0"/>
              <a:t>Open tools for assessing quantitative scenarios in the IPCC SR15</a:t>
            </a:r>
            <a:endParaRPr lang="en-GB" noProof="0" dirty="0"/>
          </a:p>
        </p:txBody>
      </p:sp>
      <p:sp>
        <p:nvSpPr>
          <p:cNvPr id="13" name="Foliennummernplatzhalter 12">
            <a:extLst>
              <a:ext uri="{FF2B5EF4-FFF2-40B4-BE49-F238E27FC236}">
                <a16:creationId xmlns:a16="http://schemas.microsoft.com/office/drawing/2014/main" id="{D5C5EC56-06C5-7043-8E2C-AC0D3AF234A3}"/>
              </a:ext>
            </a:extLst>
          </p:cNvPr>
          <p:cNvSpPr>
            <a:spLocks noGrp="1"/>
          </p:cNvSpPr>
          <p:nvPr>
            <p:ph type="sldNum" sz="quarter" idx="17"/>
          </p:nvPr>
        </p:nvSpPr>
        <p:spPr/>
        <p:txBody>
          <a:bodyPr/>
          <a:lstStyle/>
          <a:p>
            <a:fld id="{838B0777-827F-8D42-90B1-61394C340E65}" type="slidenum">
              <a:rPr lang="en-GB" noProof="0" smtClean="0"/>
              <a:pPr/>
              <a:t>‹Nr.›</a:t>
            </a:fld>
            <a:endParaRPr lang="en-GB" noProof="0"/>
          </a:p>
        </p:txBody>
      </p:sp>
      <p:sp>
        <p:nvSpPr>
          <p:cNvPr id="3" name="Titel 2">
            <a:extLst>
              <a:ext uri="{FF2B5EF4-FFF2-40B4-BE49-F238E27FC236}">
                <a16:creationId xmlns:a16="http://schemas.microsoft.com/office/drawing/2014/main" id="{3542429B-F3DE-644E-A4AB-CEBD3E936C4E}"/>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4" name="Content Placeholder 3"/>
          <p:cNvSpPr>
            <a:spLocks noGrp="1"/>
          </p:cNvSpPr>
          <p:nvPr>
            <p:ph sz="quarter" idx="18"/>
          </p:nvPr>
        </p:nvSpPr>
        <p:spPr>
          <a:xfrm>
            <a:off x="362713" y="1977546"/>
            <a:ext cx="11495912" cy="40066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453E748C-3200-384B-833D-A6D019DBD7EC}"/>
              </a:ext>
            </a:extLst>
          </p:cNvPr>
          <p:cNvSpPr>
            <a:spLocks noGrp="1"/>
          </p:cNvSpPr>
          <p:nvPr>
            <p:ph type="body" sz="quarter" idx="23" hasCustomPrompt="1"/>
          </p:nvPr>
        </p:nvSpPr>
        <p:spPr>
          <a:xfrm>
            <a:off x="1422400" y="6001118"/>
            <a:ext cx="9971315" cy="292608"/>
          </a:xfrm>
          <a:prstGeom prst="rect">
            <a:avLst/>
          </a:prstGeom>
        </p:spPr>
        <p:txBody>
          <a:bodyPr lIns="0" tIns="0" rIns="0" bIns="0"/>
          <a:lstStyle>
            <a:lvl1pPr marL="0" indent="0" algn="ctr">
              <a:buNone/>
              <a:defRPr sz="1600">
                <a:solidFill>
                  <a:srgbClr val="7F7F7F"/>
                </a:solidFill>
              </a:defRPr>
            </a:lvl1pPr>
          </a:lstStyle>
          <a:p>
            <a:pPr lvl="0"/>
            <a:r>
              <a:rPr lang="en-GB" noProof="0" dirty="0"/>
              <a:t>Click to edit caption</a:t>
            </a:r>
          </a:p>
        </p:txBody>
      </p:sp>
    </p:spTree>
    <p:extLst>
      <p:ext uri="{BB962C8B-B14F-4D97-AF65-F5344CB8AC3E}">
        <p14:creationId xmlns:p14="http://schemas.microsoft.com/office/powerpoint/2010/main" val="94708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laim (2), caption and y-label">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1"/>
            <a:ext cx="10655300" cy="970809"/>
          </a:xfrm>
          <a:prstGeom prst="rect">
            <a:avLst/>
          </a:prstGeom>
        </p:spPr>
        <p:txBody>
          <a:bodyPr vert="horz" lIns="0" tIns="0" rIns="0" bIns="0" rtlCol="0" anchor="t">
            <a:noAutofit/>
          </a:bodyPr>
          <a:lstStyle>
            <a:lvl1pPr>
              <a:defRPr lang="en-US" sz="3200" i="1" noProof="0" dirty="0">
                <a:solidFill>
                  <a:schemeClr val="tx2"/>
                </a:solidFill>
                <a:latin typeface="Cambria"/>
                <a:cs typeface="Cambria"/>
              </a:defRPr>
            </a:lvl1pPr>
          </a:lstStyle>
          <a:p>
            <a:pPr marL="0" lvl="0" indent="0">
              <a:buNone/>
            </a:pPr>
            <a:r>
              <a:rPr lang="en-US" noProof="0" dirty="0"/>
              <a:t>Click to add claim</a:t>
            </a:r>
            <a:br>
              <a:rPr lang="en-US" noProof="0" dirty="0"/>
            </a:br>
            <a:r>
              <a:rPr lang="en-US" noProof="0" dirty="0"/>
              <a:t>with a second line</a:t>
            </a:r>
          </a:p>
        </p:txBody>
      </p:sp>
      <p:sp>
        <p:nvSpPr>
          <p:cNvPr id="11" name="Datumsplatzhalter 10">
            <a:extLst>
              <a:ext uri="{FF2B5EF4-FFF2-40B4-BE49-F238E27FC236}">
                <a16:creationId xmlns:a16="http://schemas.microsoft.com/office/drawing/2014/main" id="{752BF138-1775-6148-A974-5C16BE30993C}"/>
              </a:ext>
            </a:extLst>
          </p:cNvPr>
          <p:cNvSpPr>
            <a:spLocks noGrp="1"/>
          </p:cNvSpPr>
          <p:nvPr>
            <p:ph type="dt" sz="half" idx="15"/>
          </p:nvPr>
        </p:nvSpPr>
        <p:spPr/>
        <p:txBody>
          <a:bodyPr/>
          <a:lstStyle/>
          <a:p>
            <a:r>
              <a:rPr lang="de-AT" noProof="0"/>
              <a:t>30.11.18</a:t>
            </a:r>
            <a:endParaRPr lang="en-GB" noProof="0"/>
          </a:p>
        </p:txBody>
      </p:sp>
      <p:sp>
        <p:nvSpPr>
          <p:cNvPr id="12" name="Fußzeilenplatzhalter 11">
            <a:extLst>
              <a:ext uri="{FF2B5EF4-FFF2-40B4-BE49-F238E27FC236}">
                <a16:creationId xmlns:a16="http://schemas.microsoft.com/office/drawing/2014/main" id="{A4A74F14-897C-6E4D-9528-D7A9EF6FDA3D}"/>
              </a:ext>
            </a:extLst>
          </p:cNvPr>
          <p:cNvSpPr>
            <a:spLocks noGrp="1"/>
          </p:cNvSpPr>
          <p:nvPr>
            <p:ph type="ftr" sz="quarter" idx="16"/>
          </p:nvPr>
        </p:nvSpPr>
        <p:spPr/>
        <p:txBody>
          <a:bodyPr/>
          <a:lstStyle/>
          <a:p>
            <a:pPr algn="r"/>
            <a:r>
              <a:rPr lang="en-GB" noProof="0"/>
              <a:t>Open tools for assessing quantitative scenarios in the IPCC SR15</a:t>
            </a:r>
            <a:endParaRPr lang="en-GB" noProof="0" dirty="0"/>
          </a:p>
        </p:txBody>
      </p:sp>
      <p:sp>
        <p:nvSpPr>
          <p:cNvPr id="13" name="Foliennummernplatzhalter 12">
            <a:extLst>
              <a:ext uri="{FF2B5EF4-FFF2-40B4-BE49-F238E27FC236}">
                <a16:creationId xmlns:a16="http://schemas.microsoft.com/office/drawing/2014/main" id="{D5C5EC56-06C5-7043-8E2C-AC0D3AF234A3}"/>
              </a:ext>
            </a:extLst>
          </p:cNvPr>
          <p:cNvSpPr>
            <a:spLocks noGrp="1"/>
          </p:cNvSpPr>
          <p:nvPr>
            <p:ph type="sldNum" sz="quarter" idx="17"/>
          </p:nvPr>
        </p:nvSpPr>
        <p:spPr/>
        <p:txBody>
          <a:bodyPr/>
          <a:lstStyle/>
          <a:p>
            <a:fld id="{838B0777-827F-8D42-90B1-61394C340E65}" type="slidenum">
              <a:rPr lang="en-GB" noProof="0" smtClean="0"/>
              <a:pPr/>
              <a:t>‹Nr.›</a:t>
            </a:fld>
            <a:endParaRPr lang="en-GB" noProof="0"/>
          </a:p>
        </p:txBody>
      </p:sp>
      <p:sp>
        <p:nvSpPr>
          <p:cNvPr id="3" name="Titel 2">
            <a:extLst>
              <a:ext uri="{FF2B5EF4-FFF2-40B4-BE49-F238E27FC236}">
                <a16:creationId xmlns:a16="http://schemas.microsoft.com/office/drawing/2014/main" id="{3542429B-F3DE-644E-A4AB-CEBD3E936C4E}"/>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4" name="Content Placeholder 3"/>
          <p:cNvSpPr>
            <a:spLocks noGrp="1"/>
          </p:cNvSpPr>
          <p:nvPr>
            <p:ph sz="quarter" idx="18"/>
          </p:nvPr>
        </p:nvSpPr>
        <p:spPr>
          <a:xfrm>
            <a:off x="550251" y="1977546"/>
            <a:ext cx="11308373" cy="40066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453E748C-3200-384B-833D-A6D019DBD7EC}"/>
              </a:ext>
            </a:extLst>
          </p:cNvPr>
          <p:cNvSpPr>
            <a:spLocks noGrp="1"/>
          </p:cNvSpPr>
          <p:nvPr>
            <p:ph type="body" sz="quarter" idx="23" hasCustomPrompt="1"/>
          </p:nvPr>
        </p:nvSpPr>
        <p:spPr>
          <a:xfrm>
            <a:off x="1422400" y="6001118"/>
            <a:ext cx="9971315" cy="292608"/>
          </a:xfrm>
          <a:prstGeom prst="rect">
            <a:avLst/>
          </a:prstGeom>
        </p:spPr>
        <p:txBody>
          <a:bodyPr lIns="0" tIns="0" rIns="0" bIns="0"/>
          <a:lstStyle>
            <a:lvl1pPr marL="0" indent="0" algn="ctr">
              <a:buNone/>
              <a:defRPr sz="1600">
                <a:solidFill>
                  <a:srgbClr val="7F7F7F"/>
                </a:solidFill>
              </a:defRPr>
            </a:lvl1pPr>
          </a:lstStyle>
          <a:p>
            <a:pPr lvl="0"/>
            <a:r>
              <a:rPr lang="en-GB" noProof="0" dirty="0"/>
              <a:t>Click to edit caption</a:t>
            </a:r>
          </a:p>
        </p:txBody>
      </p:sp>
      <p:sp>
        <p:nvSpPr>
          <p:cNvPr id="9" name="Textplatzhalter 18">
            <a:extLst>
              <a:ext uri="{FF2B5EF4-FFF2-40B4-BE49-F238E27FC236}">
                <a16:creationId xmlns:a16="http://schemas.microsoft.com/office/drawing/2014/main" id="{D502433B-089C-7144-A4B1-6A1760057CD9}"/>
              </a:ext>
            </a:extLst>
          </p:cNvPr>
          <p:cNvSpPr>
            <a:spLocks noGrp="1"/>
          </p:cNvSpPr>
          <p:nvPr>
            <p:ph type="body" sz="quarter" idx="30" hasCustomPrompt="1"/>
          </p:nvPr>
        </p:nvSpPr>
        <p:spPr>
          <a:xfrm rot="16200000">
            <a:off x="-1629663" y="3768160"/>
            <a:ext cx="3970531" cy="389299"/>
          </a:xfrm>
          <a:prstGeom prst="rect">
            <a:avLst/>
          </a:prstGeom>
          <a:noFill/>
          <a:ln w="9525">
            <a:noFill/>
            <a:miter lim="800000"/>
            <a:headEnd/>
            <a:tailEnd/>
          </a:ln>
        </p:spPr>
        <p:txBody>
          <a:bodyPr vert="horz" wrap="square" lIns="0" tIns="0" rIns="180000" bIns="36000" numCol="1" rtlCol="0" anchor="ctr" anchorCtr="0" compatLnSpc="1">
            <a:prstTxWarp prst="textNoShape">
              <a:avLst/>
            </a:prstTxWarp>
            <a:normAutofit/>
          </a:bodyPr>
          <a:lstStyle>
            <a:lvl1pPr marL="0" indent="0" algn="ctr">
              <a:buNone/>
              <a:defRPr lang="en-GB" sz="1600">
                <a:solidFill>
                  <a:srgbClr val="7F7F7F"/>
                </a:solidFill>
              </a:defRPr>
            </a:lvl1pPr>
          </a:lstStyle>
          <a:p>
            <a:pPr marL="271463" lvl="0" indent="-271463" algn="r"/>
            <a:r>
              <a:rPr lang="en-GB" noProof="0" dirty="0"/>
              <a:t>Click to edit y-label</a:t>
            </a:r>
          </a:p>
        </p:txBody>
      </p:sp>
    </p:spTree>
    <p:extLst>
      <p:ext uri="{BB962C8B-B14F-4D97-AF65-F5344CB8AC3E}">
        <p14:creationId xmlns:p14="http://schemas.microsoft.com/office/powerpoint/2010/main" val="220270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DD1A46A0-1D3A-974A-BD7A-3938E1251820}"/>
              </a:ext>
            </a:extLst>
          </p:cNvPr>
          <p:cNvSpPr txBox="1">
            <a:spLocks noChangeArrowheads="1"/>
          </p:cNvSpPr>
          <p:nvPr userDrawn="1"/>
        </p:nvSpPr>
        <p:spPr bwMode="auto">
          <a:xfrm>
            <a:off x="591064" y="2757858"/>
            <a:ext cx="7968885" cy="677937"/>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lvl1pPr marL="0" lvl="0" indent="0" eaLnBrk="0" hangingPunct="0">
              <a:spcBef>
                <a:spcPct val="20000"/>
              </a:spcBef>
              <a:buSzPct val="80000"/>
              <a:buNone/>
              <a:defRPr sz="2400" i="1">
                <a:solidFill>
                  <a:srgbClr val="003399"/>
                </a:solidFill>
                <a:latin typeface="Cambria"/>
                <a:cs typeface="Cambria"/>
              </a:defRPr>
            </a:lvl1pPr>
            <a:lvl2pPr marL="534988" indent="-344488" eaLnBrk="0" hangingPunct="0">
              <a:spcBef>
                <a:spcPct val="20000"/>
              </a:spcBef>
              <a:buSzPct val="100000"/>
              <a:buFontTx/>
              <a:buBlip>
                <a:blip r:embed="rId2"/>
              </a:buBlip>
              <a:defRPr sz="2200">
                <a:latin typeface="Calibri"/>
                <a:cs typeface="Calibri"/>
              </a:defRPr>
            </a:lvl2pPr>
            <a:lvl3pPr marL="446088" indent="-179388" defTabSz="895350" eaLnBrk="0" hangingPunct="0">
              <a:spcBef>
                <a:spcPct val="20000"/>
              </a:spcBef>
              <a:buSzPct val="80000"/>
              <a:buFont typeface="Arial"/>
              <a:buChar char="•"/>
              <a:defRPr sz="2000">
                <a:latin typeface="Calibri"/>
                <a:cs typeface="Calibri"/>
              </a:defRPr>
            </a:lvl3pPr>
            <a:lvl4pPr marL="714375" indent="-357188" defTabSz="714375" eaLnBrk="0" hangingPunct="0">
              <a:spcBef>
                <a:spcPct val="20000"/>
              </a:spcBef>
              <a:buSzPct val="100000"/>
              <a:buFontTx/>
              <a:buBlip>
                <a:blip r:embed="rId2"/>
              </a:buBlip>
              <a:defRPr sz="2000">
                <a:latin typeface="Calibri"/>
                <a:cs typeface="Calibri"/>
              </a:defRPr>
            </a:lvl4pPr>
            <a:lvl5pPr marL="1082675" indent="-228600" eaLnBrk="0" hangingPunct="0">
              <a:spcBef>
                <a:spcPct val="20000"/>
              </a:spcBef>
              <a:buChar char="»"/>
              <a:defRPr sz="1000">
                <a:latin typeface="Calibri"/>
                <a:cs typeface="Calibri"/>
              </a:defRPr>
            </a:lvl5pPr>
            <a:lvl6pPr marL="2514600" indent="-228600" fontAlgn="base">
              <a:spcBef>
                <a:spcPct val="20000"/>
              </a:spcBef>
              <a:spcAft>
                <a:spcPct val="0"/>
              </a:spcAft>
              <a:buChar char="»"/>
              <a:defRPr sz="3200">
                <a:solidFill>
                  <a:srgbClr val="003399"/>
                </a:solidFill>
                <a:latin typeface="+mn-lt"/>
              </a:defRPr>
            </a:lvl6pPr>
            <a:lvl7pPr marL="2971800" indent="-228600" fontAlgn="base">
              <a:spcBef>
                <a:spcPct val="20000"/>
              </a:spcBef>
              <a:spcAft>
                <a:spcPct val="0"/>
              </a:spcAft>
              <a:buChar char="»"/>
              <a:defRPr sz="3200">
                <a:solidFill>
                  <a:srgbClr val="003399"/>
                </a:solidFill>
                <a:latin typeface="+mn-lt"/>
              </a:defRPr>
            </a:lvl7pPr>
            <a:lvl8pPr marL="3429000" indent="-228600" fontAlgn="base">
              <a:spcBef>
                <a:spcPct val="20000"/>
              </a:spcBef>
              <a:spcAft>
                <a:spcPct val="0"/>
              </a:spcAft>
              <a:buChar char="»"/>
              <a:defRPr sz="3200">
                <a:solidFill>
                  <a:srgbClr val="003399"/>
                </a:solidFill>
                <a:latin typeface="+mn-lt"/>
              </a:defRPr>
            </a:lvl8pPr>
            <a:lvl9pPr marL="3886200" indent="-228600" fontAlgn="base">
              <a:spcBef>
                <a:spcPct val="20000"/>
              </a:spcBef>
              <a:spcAft>
                <a:spcPct val="0"/>
              </a:spcAft>
              <a:buChar char="»"/>
              <a:defRPr sz="3200">
                <a:solidFill>
                  <a:srgbClr val="003399"/>
                </a:solidFill>
                <a:latin typeface="+mn-lt"/>
              </a:defRPr>
            </a:lvl9pPr>
          </a:lstStyle>
          <a:p>
            <a:pPr lvl="0"/>
            <a:r>
              <a:rPr lang="en-US" sz="2600" dirty="0">
                <a:solidFill>
                  <a:schemeClr val="tx2"/>
                </a:solidFill>
              </a:rPr>
              <a:t>Thank you very much for your attention!</a:t>
            </a:r>
          </a:p>
        </p:txBody>
      </p:sp>
      <p:sp>
        <p:nvSpPr>
          <p:cNvPr id="8" name="Textplatzhalter 7">
            <a:extLst>
              <a:ext uri="{FF2B5EF4-FFF2-40B4-BE49-F238E27FC236}">
                <a16:creationId xmlns:a16="http://schemas.microsoft.com/office/drawing/2014/main" id="{8768A17E-D251-C544-BA8D-5422A3783509}"/>
              </a:ext>
            </a:extLst>
          </p:cNvPr>
          <p:cNvSpPr>
            <a:spLocks noGrp="1"/>
          </p:cNvSpPr>
          <p:nvPr>
            <p:ph type="body" sz="quarter" idx="10" hasCustomPrompt="1"/>
          </p:nvPr>
        </p:nvSpPr>
        <p:spPr>
          <a:xfrm>
            <a:off x="591064" y="3435794"/>
            <a:ext cx="7493000" cy="1155457"/>
          </a:xfrm>
          <a:prstGeom prst="rect">
            <a:avLst/>
          </a:prstGeom>
        </p:spPr>
        <p:txBody>
          <a:bodyPr lIns="36000" tIns="36000" rIns="36000" bIns="36000"/>
          <a:lstStyle>
            <a:lvl1pPr marL="0" indent="0">
              <a:buNone/>
              <a:defRPr sz="2400">
                <a:latin typeface="Tahoma" panose="020B0604030504040204" pitchFamily="34" charset="0"/>
                <a:ea typeface="Tahoma" panose="020B0604030504040204" pitchFamily="34" charset="0"/>
                <a:cs typeface="Tahoma" panose="020B0604030504040204" pitchFamily="34" charset="0"/>
              </a:defRPr>
            </a:lvl1pPr>
          </a:lstStyle>
          <a:p>
            <a:r>
              <a:rPr lang="en-US" dirty="0"/>
              <a:t>Click to add more information</a:t>
            </a:r>
            <a:r>
              <a:rPr lang="is-IS" dirty="0"/>
              <a:t>…</a:t>
            </a:r>
            <a:endParaRPr lang="en-US" dirty="0"/>
          </a:p>
        </p:txBody>
      </p:sp>
    </p:spTree>
    <p:extLst>
      <p:ext uri="{BB962C8B-B14F-4D97-AF65-F5344CB8AC3E}">
        <p14:creationId xmlns:p14="http://schemas.microsoft.com/office/powerpoint/2010/main" val="1448267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s slide - CC BY 4.0">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DD1A46A0-1D3A-974A-BD7A-3938E1251820}"/>
              </a:ext>
            </a:extLst>
          </p:cNvPr>
          <p:cNvSpPr txBox="1">
            <a:spLocks noChangeArrowheads="1"/>
          </p:cNvSpPr>
          <p:nvPr userDrawn="1"/>
        </p:nvSpPr>
        <p:spPr bwMode="auto">
          <a:xfrm>
            <a:off x="591064" y="2757858"/>
            <a:ext cx="7968885" cy="677937"/>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lvl1pPr marL="0" lvl="0" indent="0" eaLnBrk="0" hangingPunct="0">
              <a:spcBef>
                <a:spcPct val="20000"/>
              </a:spcBef>
              <a:buSzPct val="80000"/>
              <a:buNone/>
              <a:defRPr sz="2400" i="1">
                <a:solidFill>
                  <a:srgbClr val="003399"/>
                </a:solidFill>
                <a:latin typeface="Cambria"/>
                <a:cs typeface="Cambria"/>
              </a:defRPr>
            </a:lvl1pPr>
            <a:lvl2pPr marL="534988" indent="-344488" eaLnBrk="0" hangingPunct="0">
              <a:spcBef>
                <a:spcPct val="20000"/>
              </a:spcBef>
              <a:buSzPct val="100000"/>
              <a:buFontTx/>
              <a:buBlip>
                <a:blip r:embed="rId2"/>
              </a:buBlip>
              <a:defRPr sz="2200">
                <a:latin typeface="Calibri"/>
                <a:cs typeface="Calibri"/>
              </a:defRPr>
            </a:lvl2pPr>
            <a:lvl3pPr marL="446088" indent="-179388" defTabSz="895350" eaLnBrk="0" hangingPunct="0">
              <a:spcBef>
                <a:spcPct val="20000"/>
              </a:spcBef>
              <a:buSzPct val="80000"/>
              <a:buFont typeface="Arial"/>
              <a:buChar char="•"/>
              <a:defRPr sz="2000">
                <a:latin typeface="Calibri"/>
                <a:cs typeface="Calibri"/>
              </a:defRPr>
            </a:lvl3pPr>
            <a:lvl4pPr marL="714375" indent="-357188" defTabSz="714375" eaLnBrk="0" hangingPunct="0">
              <a:spcBef>
                <a:spcPct val="20000"/>
              </a:spcBef>
              <a:buSzPct val="100000"/>
              <a:buFontTx/>
              <a:buBlip>
                <a:blip r:embed="rId2"/>
              </a:buBlip>
              <a:defRPr sz="2000">
                <a:latin typeface="Calibri"/>
                <a:cs typeface="Calibri"/>
              </a:defRPr>
            </a:lvl4pPr>
            <a:lvl5pPr marL="1082675" indent="-228600" eaLnBrk="0" hangingPunct="0">
              <a:spcBef>
                <a:spcPct val="20000"/>
              </a:spcBef>
              <a:buChar char="»"/>
              <a:defRPr sz="1000">
                <a:latin typeface="Calibri"/>
                <a:cs typeface="Calibri"/>
              </a:defRPr>
            </a:lvl5pPr>
            <a:lvl6pPr marL="2514600" indent="-228600" fontAlgn="base">
              <a:spcBef>
                <a:spcPct val="20000"/>
              </a:spcBef>
              <a:spcAft>
                <a:spcPct val="0"/>
              </a:spcAft>
              <a:buChar char="»"/>
              <a:defRPr sz="3200">
                <a:solidFill>
                  <a:srgbClr val="003399"/>
                </a:solidFill>
                <a:latin typeface="+mn-lt"/>
              </a:defRPr>
            </a:lvl6pPr>
            <a:lvl7pPr marL="2971800" indent="-228600" fontAlgn="base">
              <a:spcBef>
                <a:spcPct val="20000"/>
              </a:spcBef>
              <a:spcAft>
                <a:spcPct val="0"/>
              </a:spcAft>
              <a:buChar char="»"/>
              <a:defRPr sz="3200">
                <a:solidFill>
                  <a:srgbClr val="003399"/>
                </a:solidFill>
                <a:latin typeface="+mn-lt"/>
              </a:defRPr>
            </a:lvl7pPr>
            <a:lvl8pPr marL="3429000" indent="-228600" fontAlgn="base">
              <a:spcBef>
                <a:spcPct val="20000"/>
              </a:spcBef>
              <a:spcAft>
                <a:spcPct val="0"/>
              </a:spcAft>
              <a:buChar char="»"/>
              <a:defRPr sz="3200">
                <a:solidFill>
                  <a:srgbClr val="003399"/>
                </a:solidFill>
                <a:latin typeface="+mn-lt"/>
              </a:defRPr>
            </a:lvl8pPr>
            <a:lvl9pPr marL="3886200" indent="-228600" fontAlgn="base">
              <a:spcBef>
                <a:spcPct val="20000"/>
              </a:spcBef>
              <a:spcAft>
                <a:spcPct val="0"/>
              </a:spcAft>
              <a:buChar char="»"/>
              <a:defRPr sz="3200">
                <a:solidFill>
                  <a:srgbClr val="003399"/>
                </a:solidFill>
                <a:latin typeface="+mn-lt"/>
              </a:defRPr>
            </a:lvl9pPr>
          </a:lstStyle>
          <a:p>
            <a:pPr lvl="0"/>
            <a:r>
              <a:rPr lang="en-US" sz="2600" dirty="0">
                <a:solidFill>
                  <a:schemeClr val="tx2"/>
                </a:solidFill>
              </a:rPr>
              <a:t>Thank you very much for your attention!</a:t>
            </a:r>
          </a:p>
        </p:txBody>
      </p:sp>
      <p:sp>
        <p:nvSpPr>
          <p:cNvPr id="8" name="Textplatzhalter 7">
            <a:extLst>
              <a:ext uri="{FF2B5EF4-FFF2-40B4-BE49-F238E27FC236}">
                <a16:creationId xmlns:a16="http://schemas.microsoft.com/office/drawing/2014/main" id="{8768A17E-D251-C544-BA8D-5422A3783509}"/>
              </a:ext>
            </a:extLst>
          </p:cNvPr>
          <p:cNvSpPr>
            <a:spLocks noGrp="1"/>
          </p:cNvSpPr>
          <p:nvPr>
            <p:ph type="body" sz="quarter" idx="10" hasCustomPrompt="1"/>
          </p:nvPr>
        </p:nvSpPr>
        <p:spPr>
          <a:xfrm>
            <a:off x="591064" y="3435796"/>
            <a:ext cx="7493000" cy="1148080"/>
          </a:xfrm>
          <a:prstGeom prst="rect">
            <a:avLst/>
          </a:prstGeom>
        </p:spPr>
        <p:txBody>
          <a:bodyPr lIns="36000" tIns="36000" rIns="36000" bIns="36000"/>
          <a:lstStyle>
            <a:lvl1pPr>
              <a:defRPr lang="en-US" sz="2400" dirty="0">
                <a:latin typeface="Tahoma" panose="020B0604030504040204" pitchFamily="34" charset="0"/>
                <a:ea typeface="Tahoma" panose="020B0604030504040204" pitchFamily="34" charset="0"/>
                <a:cs typeface="Tahoma" panose="020B0604030504040204" pitchFamily="34" charset="0"/>
              </a:defRPr>
            </a:lvl1pPr>
          </a:lstStyle>
          <a:p>
            <a:pPr marL="0" lvl="0" indent="0">
              <a:buNone/>
            </a:pPr>
            <a:r>
              <a:rPr lang="en-US" dirty="0"/>
              <a:t>Click to add more information</a:t>
            </a:r>
            <a:r>
              <a:rPr lang="is-IS" dirty="0"/>
              <a:t>…</a:t>
            </a:r>
            <a:endParaRPr lang="en-US" dirty="0"/>
          </a:p>
        </p:txBody>
      </p:sp>
      <p:sp>
        <p:nvSpPr>
          <p:cNvPr id="2" name="Rechteck 1">
            <a:extLst>
              <a:ext uri="{FF2B5EF4-FFF2-40B4-BE49-F238E27FC236}">
                <a16:creationId xmlns:a16="http://schemas.microsoft.com/office/drawing/2014/main" id="{7CE6EA96-8E49-2940-934C-149BDDADB7B4}"/>
              </a:ext>
            </a:extLst>
          </p:cNvPr>
          <p:cNvSpPr/>
          <p:nvPr userDrawn="1"/>
        </p:nvSpPr>
        <p:spPr>
          <a:xfrm>
            <a:off x="4613314" y="6060351"/>
            <a:ext cx="6096000" cy="492849"/>
          </a:xfrm>
          <a:prstGeom prst="rect">
            <a:avLst/>
          </a:prstGeom>
          <a:noFill/>
          <a:ln w="9525">
            <a:noFill/>
            <a:miter lim="800000"/>
            <a:headEnd/>
            <a:tailEnd/>
          </a:ln>
        </p:spPr>
        <p:txBody>
          <a:bodyPr vert="horz" wrap="square" lIns="36000" tIns="0" rIns="36000" bIns="0" numCol="1" anchor="t" anchorCtr="0" compatLnSpc="1">
            <a:prstTxWarp prst="textNoShape">
              <a:avLst/>
            </a:prstTxWarp>
          </a:bodyPr>
          <a:lstStyle/>
          <a:p>
            <a:pPr lvl="0" indent="0" algn="r" eaLnBrk="0" hangingPunct="0">
              <a:spcBef>
                <a:spcPct val="20000"/>
              </a:spcBef>
              <a:buFontTx/>
              <a:buNone/>
            </a:pPr>
            <a:r>
              <a:rPr lang="en-US"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This presentation is licensed under</a:t>
            </a:r>
            <a:br>
              <a:rPr lang="en-US"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br>
            <a:r>
              <a:rPr lang="en-US"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a </a:t>
            </a:r>
            <a:r>
              <a:rPr lang="en-US"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hlinkClick r:id="rId3"/>
              </a:rPr>
              <a:t>Creative Commons Attribution 4.0 International License </a:t>
            </a:r>
            <a:endParaRPr lang="en-US"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a:extLst>
              <a:ext uri="{FF2B5EF4-FFF2-40B4-BE49-F238E27FC236}">
                <a16:creationId xmlns:a16="http://schemas.microsoft.com/office/drawing/2014/main" id="{CE4B80A1-23C1-7740-B8D3-1DA8B9D5F5B2}"/>
              </a:ext>
            </a:extLst>
          </p:cNvPr>
          <p:cNvPicPr>
            <a:picLocks noChangeAspect="1"/>
          </p:cNvPicPr>
          <p:nvPr userDrawn="1"/>
        </p:nvPicPr>
        <p:blipFill>
          <a:blip r:embed="rId4"/>
          <a:stretch>
            <a:fillRect/>
          </a:stretch>
        </p:blipFill>
        <p:spPr>
          <a:xfrm>
            <a:off x="10753553" y="6091881"/>
            <a:ext cx="1117600" cy="393700"/>
          </a:xfrm>
          <a:prstGeom prst="rect">
            <a:avLst/>
          </a:prstGeom>
        </p:spPr>
      </p:pic>
    </p:spTree>
    <p:extLst>
      <p:ext uri="{BB962C8B-B14F-4D97-AF65-F5344CB8AC3E}">
        <p14:creationId xmlns:p14="http://schemas.microsoft.com/office/powerpoint/2010/main" val="147516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2" name="Datumsplatzhalter 11">
            <a:extLst>
              <a:ext uri="{FF2B5EF4-FFF2-40B4-BE49-F238E27FC236}">
                <a16:creationId xmlns:a16="http://schemas.microsoft.com/office/drawing/2014/main" id="{54BEB4E2-004E-2A4A-A4E5-791ECEE48A36}"/>
              </a:ext>
            </a:extLst>
          </p:cNvPr>
          <p:cNvSpPr>
            <a:spLocks noGrp="1"/>
          </p:cNvSpPr>
          <p:nvPr>
            <p:ph type="dt" sz="half" idx="14"/>
          </p:nvPr>
        </p:nvSpPr>
        <p:spPr/>
        <p:txBody>
          <a:bodyPr/>
          <a:lstStyle/>
          <a:p>
            <a:r>
              <a:rPr lang="de-AT" noProof="0"/>
              <a:t>30.11.18</a:t>
            </a:r>
            <a:endParaRPr lang="en-GB" noProof="0"/>
          </a:p>
        </p:txBody>
      </p:sp>
      <p:sp>
        <p:nvSpPr>
          <p:cNvPr id="13" name="Fußzeilenplatzhalter 12">
            <a:extLst>
              <a:ext uri="{FF2B5EF4-FFF2-40B4-BE49-F238E27FC236}">
                <a16:creationId xmlns:a16="http://schemas.microsoft.com/office/drawing/2014/main" id="{E624A94B-69A8-A64E-AC8E-D406AC16748F}"/>
              </a:ext>
            </a:extLst>
          </p:cNvPr>
          <p:cNvSpPr>
            <a:spLocks noGrp="1"/>
          </p:cNvSpPr>
          <p:nvPr>
            <p:ph type="ftr" sz="quarter" idx="15"/>
          </p:nvPr>
        </p:nvSpPr>
        <p:spPr/>
        <p:txBody>
          <a:bodyPr/>
          <a:lstStyle/>
          <a:p>
            <a:pPr algn="r"/>
            <a:r>
              <a:rPr lang="en-GB" noProof="0"/>
              <a:t>Open tools for assessing quantitative scenarios in the IPCC SR15</a:t>
            </a:r>
          </a:p>
        </p:txBody>
      </p:sp>
      <p:sp>
        <p:nvSpPr>
          <p:cNvPr id="14" name="Foliennummernplatzhalter 13">
            <a:extLst>
              <a:ext uri="{FF2B5EF4-FFF2-40B4-BE49-F238E27FC236}">
                <a16:creationId xmlns:a16="http://schemas.microsoft.com/office/drawing/2014/main" id="{57A718F5-12AB-7444-AEA8-0CAA0EF22FA0}"/>
              </a:ext>
            </a:extLst>
          </p:cNvPr>
          <p:cNvSpPr>
            <a:spLocks noGrp="1"/>
          </p:cNvSpPr>
          <p:nvPr>
            <p:ph type="sldNum" sz="quarter" idx="16"/>
          </p:nvPr>
        </p:nvSpPr>
        <p:spPr/>
        <p:txBody>
          <a:bodyPr/>
          <a:lstStyle/>
          <a:p>
            <a:fld id="{838B0777-827F-8D42-90B1-61394C340E65}" type="slidenum">
              <a:rPr lang="en-GB" noProof="0" smtClean="0"/>
              <a:pPr/>
              <a:t>‹Nr.›</a:t>
            </a:fld>
            <a:endParaRPr lang="en-GB" noProof="0"/>
          </a:p>
        </p:txBody>
      </p:sp>
      <p:sp>
        <p:nvSpPr>
          <p:cNvPr id="3" name="Titel 2">
            <a:extLst>
              <a:ext uri="{FF2B5EF4-FFF2-40B4-BE49-F238E27FC236}">
                <a16:creationId xmlns:a16="http://schemas.microsoft.com/office/drawing/2014/main" id="{9D7969FA-78A3-8649-902C-D12F28E358C0}"/>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10" name="Content Placeholder 9"/>
          <p:cNvSpPr>
            <a:spLocks noGrp="1"/>
          </p:cNvSpPr>
          <p:nvPr>
            <p:ph sz="quarter" idx="17"/>
          </p:nvPr>
        </p:nvSpPr>
        <p:spPr>
          <a:xfrm>
            <a:off x="362713" y="1270661"/>
            <a:ext cx="11495912" cy="4882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1353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Datumsplatzhalter 10">
            <a:extLst>
              <a:ext uri="{FF2B5EF4-FFF2-40B4-BE49-F238E27FC236}">
                <a16:creationId xmlns:a16="http://schemas.microsoft.com/office/drawing/2014/main" id="{752BF138-1775-6148-A974-5C16BE30993C}"/>
              </a:ext>
            </a:extLst>
          </p:cNvPr>
          <p:cNvSpPr>
            <a:spLocks noGrp="1"/>
          </p:cNvSpPr>
          <p:nvPr>
            <p:ph type="dt" sz="half" idx="15"/>
          </p:nvPr>
        </p:nvSpPr>
        <p:spPr/>
        <p:txBody>
          <a:bodyPr/>
          <a:lstStyle/>
          <a:p>
            <a:r>
              <a:rPr lang="de-AT" noProof="0"/>
              <a:t>30.11.18</a:t>
            </a:r>
            <a:endParaRPr lang="en-GB" noProof="0"/>
          </a:p>
        </p:txBody>
      </p:sp>
      <p:sp>
        <p:nvSpPr>
          <p:cNvPr id="12" name="Fußzeilenplatzhalter 11">
            <a:extLst>
              <a:ext uri="{FF2B5EF4-FFF2-40B4-BE49-F238E27FC236}">
                <a16:creationId xmlns:a16="http://schemas.microsoft.com/office/drawing/2014/main" id="{A4A74F14-897C-6E4D-9528-D7A9EF6FDA3D}"/>
              </a:ext>
            </a:extLst>
          </p:cNvPr>
          <p:cNvSpPr>
            <a:spLocks noGrp="1"/>
          </p:cNvSpPr>
          <p:nvPr>
            <p:ph type="ftr" sz="quarter" idx="16"/>
          </p:nvPr>
        </p:nvSpPr>
        <p:spPr/>
        <p:txBody>
          <a:bodyPr/>
          <a:lstStyle/>
          <a:p>
            <a:pPr algn="r"/>
            <a:r>
              <a:rPr lang="en-GB" noProof="0"/>
              <a:t>Open tools for assessing quantitative scenarios in the IPCC SR15</a:t>
            </a:r>
            <a:endParaRPr lang="en-GB" noProof="0" dirty="0"/>
          </a:p>
        </p:txBody>
      </p:sp>
      <p:sp>
        <p:nvSpPr>
          <p:cNvPr id="13" name="Foliennummernplatzhalter 12">
            <a:extLst>
              <a:ext uri="{FF2B5EF4-FFF2-40B4-BE49-F238E27FC236}">
                <a16:creationId xmlns:a16="http://schemas.microsoft.com/office/drawing/2014/main" id="{D5C5EC56-06C5-7043-8E2C-AC0D3AF234A3}"/>
              </a:ext>
            </a:extLst>
          </p:cNvPr>
          <p:cNvSpPr>
            <a:spLocks noGrp="1"/>
          </p:cNvSpPr>
          <p:nvPr>
            <p:ph type="sldNum" sz="quarter" idx="17"/>
          </p:nvPr>
        </p:nvSpPr>
        <p:spPr/>
        <p:txBody>
          <a:bodyPr/>
          <a:lstStyle/>
          <a:p>
            <a:fld id="{838B0777-827F-8D42-90B1-61394C340E65}" type="slidenum">
              <a:rPr lang="en-GB" noProof="0" smtClean="0"/>
              <a:pPr/>
              <a:t>‹Nr.›</a:t>
            </a:fld>
            <a:endParaRPr lang="en-GB" noProof="0"/>
          </a:p>
        </p:txBody>
      </p:sp>
      <p:sp>
        <p:nvSpPr>
          <p:cNvPr id="3" name="Titel 2">
            <a:extLst>
              <a:ext uri="{FF2B5EF4-FFF2-40B4-BE49-F238E27FC236}">
                <a16:creationId xmlns:a16="http://schemas.microsoft.com/office/drawing/2014/main" id="{3542429B-F3DE-644E-A4AB-CEBD3E936C4E}"/>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4" name="Content Placeholder 3"/>
          <p:cNvSpPr>
            <a:spLocks noGrp="1"/>
          </p:cNvSpPr>
          <p:nvPr>
            <p:ph sz="quarter" idx="18"/>
          </p:nvPr>
        </p:nvSpPr>
        <p:spPr>
          <a:xfrm>
            <a:off x="362713" y="1287177"/>
            <a:ext cx="11495912" cy="4697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453E748C-3200-384B-833D-A6D019DBD7EC}"/>
              </a:ext>
            </a:extLst>
          </p:cNvPr>
          <p:cNvSpPr>
            <a:spLocks noGrp="1"/>
          </p:cNvSpPr>
          <p:nvPr>
            <p:ph type="body" sz="quarter" idx="23" hasCustomPrompt="1"/>
          </p:nvPr>
        </p:nvSpPr>
        <p:spPr>
          <a:xfrm>
            <a:off x="1422400" y="6001118"/>
            <a:ext cx="9971315" cy="292608"/>
          </a:xfrm>
          <a:prstGeom prst="rect">
            <a:avLst/>
          </a:prstGeom>
        </p:spPr>
        <p:txBody>
          <a:bodyPr lIns="0" tIns="0" rIns="0" bIns="0"/>
          <a:lstStyle>
            <a:lvl1pPr marL="0" indent="0" algn="ctr">
              <a:buNone/>
              <a:defRPr sz="1600">
                <a:solidFill>
                  <a:srgbClr val="7F7F7F"/>
                </a:solidFill>
              </a:defRPr>
            </a:lvl1pPr>
          </a:lstStyle>
          <a:p>
            <a:pPr lvl="0"/>
            <a:r>
              <a:rPr lang="en-GB" noProof="0" dirty="0"/>
              <a:t>Click to edit caption</a:t>
            </a:r>
          </a:p>
        </p:txBody>
      </p:sp>
    </p:spTree>
    <p:extLst>
      <p:ext uri="{BB962C8B-B14F-4D97-AF65-F5344CB8AC3E}">
        <p14:creationId xmlns:p14="http://schemas.microsoft.com/office/powerpoint/2010/main" val="263320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and y-label">
    <p:spTree>
      <p:nvGrpSpPr>
        <p:cNvPr id="1" name=""/>
        <p:cNvGrpSpPr/>
        <p:nvPr/>
      </p:nvGrpSpPr>
      <p:grpSpPr>
        <a:xfrm>
          <a:off x="0" y="0"/>
          <a:ext cx="0" cy="0"/>
          <a:chOff x="0" y="0"/>
          <a:chExt cx="0" cy="0"/>
        </a:xfrm>
      </p:grpSpPr>
      <p:sp>
        <p:nvSpPr>
          <p:cNvPr id="11" name="Datumsplatzhalter 10">
            <a:extLst>
              <a:ext uri="{FF2B5EF4-FFF2-40B4-BE49-F238E27FC236}">
                <a16:creationId xmlns:a16="http://schemas.microsoft.com/office/drawing/2014/main" id="{752BF138-1775-6148-A974-5C16BE30993C}"/>
              </a:ext>
            </a:extLst>
          </p:cNvPr>
          <p:cNvSpPr>
            <a:spLocks noGrp="1"/>
          </p:cNvSpPr>
          <p:nvPr>
            <p:ph type="dt" sz="half" idx="15"/>
          </p:nvPr>
        </p:nvSpPr>
        <p:spPr/>
        <p:txBody>
          <a:bodyPr/>
          <a:lstStyle/>
          <a:p>
            <a:r>
              <a:rPr lang="de-AT" noProof="0"/>
              <a:t>30.11.18</a:t>
            </a:r>
            <a:endParaRPr lang="en-GB" noProof="0"/>
          </a:p>
        </p:txBody>
      </p:sp>
      <p:sp>
        <p:nvSpPr>
          <p:cNvPr id="12" name="Fußzeilenplatzhalter 11">
            <a:extLst>
              <a:ext uri="{FF2B5EF4-FFF2-40B4-BE49-F238E27FC236}">
                <a16:creationId xmlns:a16="http://schemas.microsoft.com/office/drawing/2014/main" id="{A4A74F14-897C-6E4D-9528-D7A9EF6FDA3D}"/>
              </a:ext>
            </a:extLst>
          </p:cNvPr>
          <p:cNvSpPr>
            <a:spLocks noGrp="1"/>
          </p:cNvSpPr>
          <p:nvPr>
            <p:ph type="ftr" sz="quarter" idx="16"/>
          </p:nvPr>
        </p:nvSpPr>
        <p:spPr/>
        <p:txBody>
          <a:bodyPr/>
          <a:lstStyle/>
          <a:p>
            <a:pPr algn="r"/>
            <a:r>
              <a:rPr lang="en-GB" noProof="0"/>
              <a:t>Open tools for assessing quantitative scenarios in the IPCC SR15</a:t>
            </a:r>
            <a:endParaRPr lang="en-GB" noProof="0" dirty="0"/>
          </a:p>
        </p:txBody>
      </p:sp>
      <p:sp>
        <p:nvSpPr>
          <p:cNvPr id="13" name="Foliennummernplatzhalter 12">
            <a:extLst>
              <a:ext uri="{FF2B5EF4-FFF2-40B4-BE49-F238E27FC236}">
                <a16:creationId xmlns:a16="http://schemas.microsoft.com/office/drawing/2014/main" id="{D5C5EC56-06C5-7043-8E2C-AC0D3AF234A3}"/>
              </a:ext>
            </a:extLst>
          </p:cNvPr>
          <p:cNvSpPr>
            <a:spLocks noGrp="1"/>
          </p:cNvSpPr>
          <p:nvPr>
            <p:ph type="sldNum" sz="quarter" idx="17"/>
          </p:nvPr>
        </p:nvSpPr>
        <p:spPr/>
        <p:txBody>
          <a:bodyPr/>
          <a:lstStyle/>
          <a:p>
            <a:fld id="{838B0777-827F-8D42-90B1-61394C340E65}" type="slidenum">
              <a:rPr lang="en-GB" noProof="0" smtClean="0"/>
              <a:pPr/>
              <a:t>‹Nr.›</a:t>
            </a:fld>
            <a:endParaRPr lang="en-GB" noProof="0"/>
          </a:p>
        </p:txBody>
      </p:sp>
      <p:sp>
        <p:nvSpPr>
          <p:cNvPr id="3" name="Titel 2">
            <a:extLst>
              <a:ext uri="{FF2B5EF4-FFF2-40B4-BE49-F238E27FC236}">
                <a16:creationId xmlns:a16="http://schemas.microsoft.com/office/drawing/2014/main" id="{3542429B-F3DE-644E-A4AB-CEBD3E936C4E}"/>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4" name="Content Placeholder 3"/>
          <p:cNvSpPr>
            <a:spLocks noGrp="1"/>
          </p:cNvSpPr>
          <p:nvPr>
            <p:ph sz="quarter" idx="18"/>
          </p:nvPr>
        </p:nvSpPr>
        <p:spPr>
          <a:xfrm>
            <a:off x="550251" y="1287177"/>
            <a:ext cx="11308373" cy="46970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453E748C-3200-384B-833D-A6D019DBD7EC}"/>
              </a:ext>
            </a:extLst>
          </p:cNvPr>
          <p:cNvSpPr>
            <a:spLocks noGrp="1"/>
          </p:cNvSpPr>
          <p:nvPr>
            <p:ph type="body" sz="quarter" idx="23" hasCustomPrompt="1"/>
          </p:nvPr>
        </p:nvSpPr>
        <p:spPr>
          <a:xfrm>
            <a:off x="1422400" y="6001118"/>
            <a:ext cx="9971315" cy="292608"/>
          </a:xfrm>
          <a:prstGeom prst="rect">
            <a:avLst/>
          </a:prstGeom>
        </p:spPr>
        <p:txBody>
          <a:bodyPr lIns="0" tIns="0" rIns="0" bIns="0"/>
          <a:lstStyle>
            <a:lvl1pPr marL="0" indent="0" algn="ctr">
              <a:buNone/>
              <a:defRPr sz="1600">
                <a:solidFill>
                  <a:srgbClr val="7F7F7F"/>
                </a:solidFill>
              </a:defRPr>
            </a:lvl1pPr>
          </a:lstStyle>
          <a:p>
            <a:pPr lvl="0"/>
            <a:r>
              <a:rPr lang="en-GB" noProof="0" dirty="0"/>
              <a:t>Click to edit caption</a:t>
            </a:r>
          </a:p>
        </p:txBody>
      </p:sp>
      <p:sp>
        <p:nvSpPr>
          <p:cNvPr id="9" name="Textplatzhalter 18">
            <a:extLst>
              <a:ext uri="{FF2B5EF4-FFF2-40B4-BE49-F238E27FC236}">
                <a16:creationId xmlns:a16="http://schemas.microsoft.com/office/drawing/2014/main" id="{D502433B-089C-7144-A4B1-6A1760057CD9}"/>
              </a:ext>
            </a:extLst>
          </p:cNvPr>
          <p:cNvSpPr>
            <a:spLocks noGrp="1"/>
          </p:cNvSpPr>
          <p:nvPr>
            <p:ph type="body" sz="quarter" idx="30" hasCustomPrompt="1"/>
          </p:nvPr>
        </p:nvSpPr>
        <p:spPr>
          <a:xfrm rot="16200000">
            <a:off x="-1971734" y="3426088"/>
            <a:ext cx="4654674" cy="389299"/>
          </a:xfrm>
          <a:prstGeom prst="rect">
            <a:avLst/>
          </a:prstGeom>
          <a:noFill/>
          <a:ln w="9525">
            <a:noFill/>
            <a:miter lim="800000"/>
            <a:headEnd/>
            <a:tailEnd/>
          </a:ln>
        </p:spPr>
        <p:txBody>
          <a:bodyPr vert="horz" wrap="square" lIns="0" tIns="0" rIns="180000" bIns="36000" numCol="1" rtlCol="0" anchor="ctr" anchorCtr="0" compatLnSpc="1">
            <a:prstTxWarp prst="textNoShape">
              <a:avLst/>
            </a:prstTxWarp>
            <a:normAutofit/>
          </a:bodyPr>
          <a:lstStyle>
            <a:lvl1pPr marL="0" indent="0" algn="ctr">
              <a:buNone/>
              <a:defRPr lang="en-GB" sz="1600">
                <a:solidFill>
                  <a:srgbClr val="7F7F7F"/>
                </a:solidFill>
              </a:defRPr>
            </a:lvl1pPr>
          </a:lstStyle>
          <a:p>
            <a:pPr marL="271463" lvl="0" indent="-271463" algn="r"/>
            <a:r>
              <a:rPr lang="en-GB" noProof="0" dirty="0"/>
              <a:t>Click to edit y-label</a:t>
            </a:r>
          </a:p>
        </p:txBody>
      </p:sp>
    </p:spTree>
    <p:extLst>
      <p:ext uri="{BB962C8B-B14F-4D97-AF65-F5344CB8AC3E}">
        <p14:creationId xmlns:p14="http://schemas.microsoft.com/office/powerpoint/2010/main" val="237857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12" name="Datumsplatzhalter 11">
            <a:extLst>
              <a:ext uri="{FF2B5EF4-FFF2-40B4-BE49-F238E27FC236}">
                <a16:creationId xmlns:a16="http://schemas.microsoft.com/office/drawing/2014/main" id="{54BEB4E2-004E-2A4A-A4E5-791ECEE48A36}"/>
              </a:ext>
            </a:extLst>
          </p:cNvPr>
          <p:cNvSpPr>
            <a:spLocks noGrp="1"/>
          </p:cNvSpPr>
          <p:nvPr>
            <p:ph type="dt" sz="half" idx="14"/>
          </p:nvPr>
        </p:nvSpPr>
        <p:spPr/>
        <p:txBody>
          <a:bodyPr/>
          <a:lstStyle/>
          <a:p>
            <a:r>
              <a:rPr lang="de-AT" noProof="0"/>
              <a:t>30.11.18</a:t>
            </a:r>
            <a:endParaRPr lang="en-GB" noProof="0"/>
          </a:p>
        </p:txBody>
      </p:sp>
      <p:sp>
        <p:nvSpPr>
          <p:cNvPr id="13" name="Fußzeilenplatzhalter 12">
            <a:extLst>
              <a:ext uri="{FF2B5EF4-FFF2-40B4-BE49-F238E27FC236}">
                <a16:creationId xmlns:a16="http://schemas.microsoft.com/office/drawing/2014/main" id="{E624A94B-69A8-A64E-AC8E-D406AC16748F}"/>
              </a:ext>
            </a:extLst>
          </p:cNvPr>
          <p:cNvSpPr>
            <a:spLocks noGrp="1"/>
          </p:cNvSpPr>
          <p:nvPr>
            <p:ph type="ftr" sz="quarter" idx="15"/>
          </p:nvPr>
        </p:nvSpPr>
        <p:spPr/>
        <p:txBody>
          <a:bodyPr/>
          <a:lstStyle/>
          <a:p>
            <a:pPr algn="r"/>
            <a:r>
              <a:rPr lang="en-GB" noProof="0"/>
              <a:t>Open tools for assessing quantitative scenarios in the IPCC SR15</a:t>
            </a:r>
          </a:p>
        </p:txBody>
      </p:sp>
      <p:sp>
        <p:nvSpPr>
          <p:cNvPr id="14" name="Foliennummernplatzhalter 13">
            <a:extLst>
              <a:ext uri="{FF2B5EF4-FFF2-40B4-BE49-F238E27FC236}">
                <a16:creationId xmlns:a16="http://schemas.microsoft.com/office/drawing/2014/main" id="{57A718F5-12AB-7444-AEA8-0CAA0EF22FA0}"/>
              </a:ext>
            </a:extLst>
          </p:cNvPr>
          <p:cNvSpPr>
            <a:spLocks noGrp="1"/>
          </p:cNvSpPr>
          <p:nvPr>
            <p:ph type="sldNum" sz="quarter" idx="16"/>
          </p:nvPr>
        </p:nvSpPr>
        <p:spPr/>
        <p:txBody>
          <a:bodyPr/>
          <a:lstStyle/>
          <a:p>
            <a:fld id="{838B0777-827F-8D42-90B1-61394C340E65}" type="slidenum">
              <a:rPr lang="en-GB" noProof="0" smtClean="0"/>
              <a:pPr/>
              <a:t>‹Nr.›</a:t>
            </a:fld>
            <a:endParaRPr lang="en-GB" noProof="0"/>
          </a:p>
        </p:txBody>
      </p:sp>
      <p:sp>
        <p:nvSpPr>
          <p:cNvPr id="3" name="Titel 2">
            <a:extLst>
              <a:ext uri="{FF2B5EF4-FFF2-40B4-BE49-F238E27FC236}">
                <a16:creationId xmlns:a16="http://schemas.microsoft.com/office/drawing/2014/main" id="{9D7969FA-78A3-8649-902C-D12F28E358C0}"/>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10" name="Content Placeholder 9"/>
          <p:cNvSpPr>
            <a:spLocks noGrp="1"/>
          </p:cNvSpPr>
          <p:nvPr>
            <p:ph sz="quarter" idx="17"/>
          </p:nvPr>
        </p:nvSpPr>
        <p:spPr>
          <a:xfrm>
            <a:off x="362713" y="1270661"/>
            <a:ext cx="5610575" cy="48828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18"/>
          </p:nvPr>
        </p:nvSpPr>
        <p:spPr>
          <a:xfrm>
            <a:off x="6246421" y="1270662"/>
            <a:ext cx="5612204" cy="4882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2725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laim">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3"/>
            <a:ext cx="10655300" cy="522251"/>
          </a:xfrm>
          <a:prstGeom prst="rect">
            <a:avLst/>
          </a:prstGeom>
        </p:spPr>
        <p:txBody>
          <a:bodyPr lIns="0" tIns="0" rIns="0" bIns="0" anchor="ctr">
            <a:noAutofit/>
          </a:bodyPr>
          <a:lstStyle>
            <a:lvl1pPr marL="0" indent="0">
              <a:buNone/>
              <a:defRPr sz="3200" i="1" baseline="0">
                <a:solidFill>
                  <a:schemeClr val="tx2"/>
                </a:solidFill>
                <a:latin typeface="Cambria"/>
                <a:cs typeface="Cambria"/>
              </a:defRPr>
            </a:lvl1pPr>
          </a:lstStyle>
          <a:p>
            <a:pPr lvl="0"/>
            <a:r>
              <a:rPr lang="en-US" noProof="0" dirty="0"/>
              <a:t>Click to add claim</a:t>
            </a:r>
          </a:p>
        </p:txBody>
      </p:sp>
      <p:sp>
        <p:nvSpPr>
          <p:cNvPr id="3" name="Titel 2">
            <a:extLst>
              <a:ext uri="{FF2B5EF4-FFF2-40B4-BE49-F238E27FC236}">
                <a16:creationId xmlns:a16="http://schemas.microsoft.com/office/drawing/2014/main" id="{8729D5D4-C64B-074D-8279-BA239F46B451}"/>
              </a:ext>
            </a:extLst>
          </p:cNvPr>
          <p:cNvSpPr>
            <a:spLocks noGrp="1"/>
          </p:cNvSpPr>
          <p:nvPr>
            <p:ph type="title" hasCustomPrompt="1"/>
          </p:nvPr>
        </p:nvSpPr>
        <p:spPr/>
        <p:txBody>
          <a:bodyPr/>
          <a:lstStyle>
            <a:lvl1pPr>
              <a:defRPr/>
            </a:lvl1pPr>
          </a:lstStyle>
          <a:p>
            <a:r>
              <a:rPr lang="en-US" dirty="0"/>
              <a:t>Click to edit title</a:t>
            </a:r>
            <a:endParaRPr lang="de-DE" dirty="0"/>
          </a:p>
        </p:txBody>
      </p:sp>
      <p:sp>
        <p:nvSpPr>
          <p:cNvPr id="11" name="Datumsplatzhalter 10">
            <a:extLst>
              <a:ext uri="{FF2B5EF4-FFF2-40B4-BE49-F238E27FC236}">
                <a16:creationId xmlns:a16="http://schemas.microsoft.com/office/drawing/2014/main" id="{EB4B0E75-1EF5-3F4E-9763-1ADA2EE8CD8C}"/>
              </a:ext>
            </a:extLst>
          </p:cNvPr>
          <p:cNvSpPr>
            <a:spLocks noGrp="1"/>
          </p:cNvSpPr>
          <p:nvPr>
            <p:ph type="dt" sz="half" idx="15"/>
          </p:nvPr>
        </p:nvSpPr>
        <p:spPr>
          <a:xfrm>
            <a:off x="2774733" y="6548750"/>
            <a:ext cx="9084295" cy="230266"/>
          </a:xfrm>
        </p:spPr>
        <p:txBody>
          <a:bodyPr/>
          <a:lstStyle/>
          <a:p>
            <a:r>
              <a:rPr lang="de-AT"/>
              <a:t>30.11.18</a:t>
            </a:r>
            <a:endParaRPr lang="en-GB" dirty="0"/>
          </a:p>
        </p:txBody>
      </p:sp>
      <p:sp>
        <p:nvSpPr>
          <p:cNvPr id="12" name="Fußzeilenplatzhalter 11">
            <a:extLst>
              <a:ext uri="{FF2B5EF4-FFF2-40B4-BE49-F238E27FC236}">
                <a16:creationId xmlns:a16="http://schemas.microsoft.com/office/drawing/2014/main" id="{EB8A87EB-53EF-6C4E-AEB5-195A5FC6706A}"/>
              </a:ext>
            </a:extLst>
          </p:cNvPr>
          <p:cNvSpPr>
            <a:spLocks noGrp="1"/>
          </p:cNvSpPr>
          <p:nvPr>
            <p:ph type="ftr" sz="quarter" idx="16"/>
          </p:nvPr>
        </p:nvSpPr>
        <p:spPr/>
        <p:txBody>
          <a:bodyPr/>
          <a:lstStyle/>
          <a:p>
            <a:r>
              <a:rPr lang="en-GB"/>
              <a:t>Open tools for assessing quantitative scenarios in the IPCC SR15</a:t>
            </a:r>
            <a:endParaRPr lang="en-GB" dirty="0"/>
          </a:p>
        </p:txBody>
      </p:sp>
      <p:sp>
        <p:nvSpPr>
          <p:cNvPr id="13" name="Foliennummernplatzhalter 12">
            <a:extLst>
              <a:ext uri="{FF2B5EF4-FFF2-40B4-BE49-F238E27FC236}">
                <a16:creationId xmlns:a16="http://schemas.microsoft.com/office/drawing/2014/main" id="{F79ECAAF-9C72-C046-8E8B-212A51577E4F}"/>
              </a:ext>
            </a:extLst>
          </p:cNvPr>
          <p:cNvSpPr>
            <a:spLocks noGrp="1"/>
          </p:cNvSpPr>
          <p:nvPr>
            <p:ph type="sldNum" sz="quarter" idx="17"/>
          </p:nvPr>
        </p:nvSpPr>
        <p:spPr/>
        <p:txBody>
          <a:bodyPr/>
          <a:lstStyle/>
          <a:p>
            <a:fld id="{838B0777-827F-8D42-90B1-61394C340E65}" type="slidenum">
              <a:rPr lang="en-GB" smtClean="0"/>
              <a:pPr/>
              <a:t>‹Nr.›</a:t>
            </a:fld>
            <a:endParaRPr lang="en-GB" dirty="0"/>
          </a:p>
        </p:txBody>
      </p:sp>
      <p:sp>
        <p:nvSpPr>
          <p:cNvPr id="4" name="Content Placeholder 3"/>
          <p:cNvSpPr>
            <a:spLocks noGrp="1"/>
          </p:cNvSpPr>
          <p:nvPr>
            <p:ph sz="quarter" idx="18"/>
          </p:nvPr>
        </p:nvSpPr>
        <p:spPr>
          <a:xfrm>
            <a:off x="361949" y="1543791"/>
            <a:ext cx="11497077" cy="460762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384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nul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9.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5" Type="http://schemas.openxmlformats.org/officeDocument/2006/relationships/image" Target="../media/image6.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6.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3.emf"/><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8.png"/><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8B164D5-1A33-8A4B-AFAD-249DDCD34AED}"/>
              </a:ext>
            </a:extLst>
          </p:cNvPr>
          <p:cNvSpPr>
            <a:spLocks noGrp="1"/>
          </p:cNvSpPr>
          <p:nvPr>
            <p:ph type="title"/>
          </p:nvPr>
        </p:nvSpPr>
        <p:spPr>
          <a:xfrm>
            <a:off x="591063" y="1961663"/>
            <a:ext cx="11229423" cy="1325563"/>
          </a:xfrm>
          <a:prstGeom prst="rect">
            <a:avLst/>
          </a:prstGeom>
        </p:spPr>
        <p:txBody>
          <a:bodyPr vert="horz" lIns="36000" tIns="36000" rIns="36000" bIns="36000" rtlCol="0" anchor="b">
            <a:normAutofit/>
          </a:bodyPr>
          <a:lstStyle/>
          <a:p>
            <a:r>
              <a:rPr lang="en-GB" dirty="0"/>
              <a:t>Click to </a:t>
            </a:r>
            <a:r>
              <a:rPr lang="en-GB" noProof="0" dirty="0"/>
              <a:t>edit</a:t>
            </a:r>
            <a:r>
              <a:rPr lang="en-GB" dirty="0"/>
              <a:t> title</a:t>
            </a:r>
          </a:p>
        </p:txBody>
      </p:sp>
      <p:pic>
        <p:nvPicPr>
          <p:cNvPr id="12" name="Picture 8">
            <a:extLst>
              <a:ext uri="{FF2B5EF4-FFF2-40B4-BE49-F238E27FC236}">
                <a16:creationId xmlns:a16="http://schemas.microsoft.com/office/drawing/2014/main" id="{95F1087B-A5F9-C84D-8FC7-3CA8ECEA127A}"/>
              </a:ext>
            </a:extLst>
          </p:cNvPr>
          <p:cNvPicPr>
            <a:picLocks noChangeAspect="1"/>
          </p:cNvPicPr>
          <p:nvPr userDrawn="1"/>
        </p:nvPicPr>
        <p:blipFill>
          <a:blip r:embed="rId6"/>
          <a:stretch>
            <a:fillRect/>
          </a:stretch>
        </p:blipFill>
        <p:spPr>
          <a:xfrm>
            <a:off x="9660876" y="293886"/>
            <a:ext cx="2159611" cy="452351"/>
          </a:xfrm>
          <a:prstGeom prst="rect">
            <a:avLst/>
          </a:prstGeom>
        </p:spPr>
      </p:pic>
      <p:pic>
        <p:nvPicPr>
          <p:cNvPr id="6" name="Picture 5">
            <a:extLst>
              <a:ext uri="{FF2B5EF4-FFF2-40B4-BE49-F238E27FC236}">
                <a16:creationId xmlns:a16="http://schemas.microsoft.com/office/drawing/2014/main" id="{C0FB13B4-4775-4053-913C-537D75D956CF}"/>
              </a:ext>
            </a:extLst>
          </p:cNvPr>
          <p:cNvPicPr>
            <a:picLocks noChangeAspect="1"/>
          </p:cNvPicPr>
          <p:nvPr userDrawn="1"/>
        </p:nvPicPr>
        <p:blipFill>
          <a:blip r:embed="rId7"/>
          <a:stretch>
            <a:fillRect/>
          </a:stretch>
        </p:blipFill>
        <p:spPr>
          <a:xfrm>
            <a:off x="0" y="0"/>
            <a:ext cx="12192000" cy="1961662"/>
          </a:xfrm>
          <a:prstGeom prst="rect">
            <a:avLst/>
          </a:prstGeom>
        </p:spPr>
      </p:pic>
      <p:pic>
        <p:nvPicPr>
          <p:cNvPr id="9" name="Picture 8">
            <a:extLst>
              <a:ext uri="{FF2B5EF4-FFF2-40B4-BE49-F238E27FC236}">
                <a16:creationId xmlns:a16="http://schemas.microsoft.com/office/drawing/2014/main" id="{6963FD1B-2945-9D4A-B758-A8D99159B6D1}"/>
              </a:ext>
            </a:extLst>
          </p:cNvPr>
          <p:cNvPicPr>
            <a:picLocks noChangeAspect="1"/>
          </p:cNvPicPr>
          <p:nvPr userDrawn="1"/>
        </p:nvPicPr>
        <p:blipFill>
          <a:blip r:embed="rId8"/>
          <a:stretch>
            <a:fillRect/>
          </a:stretch>
        </p:blipFill>
        <p:spPr>
          <a:xfrm>
            <a:off x="11411558" y="161471"/>
            <a:ext cx="459381" cy="653342"/>
          </a:xfrm>
          <a:prstGeom prst="rect">
            <a:avLst/>
          </a:prstGeom>
        </p:spPr>
      </p:pic>
      <p:pic>
        <p:nvPicPr>
          <p:cNvPr id="10" name="Picture 9">
            <a:extLst>
              <a:ext uri="{FF2B5EF4-FFF2-40B4-BE49-F238E27FC236}">
                <a16:creationId xmlns:a16="http://schemas.microsoft.com/office/drawing/2014/main" id="{13D0272A-EBA9-4B7B-A259-F6B18F1BC8B8}"/>
              </a:ext>
            </a:extLst>
          </p:cNvPr>
          <p:cNvPicPr>
            <a:picLocks noChangeAspect="1"/>
          </p:cNvPicPr>
          <p:nvPr userDrawn="1"/>
        </p:nvPicPr>
        <p:blipFill>
          <a:blip r:embed="rId9"/>
          <a:stretch>
            <a:fillRect/>
          </a:stretch>
        </p:blipFill>
        <p:spPr>
          <a:xfrm>
            <a:off x="0" y="5396524"/>
            <a:ext cx="12192000" cy="1461477"/>
          </a:xfrm>
          <a:prstGeom prst="rect">
            <a:avLst/>
          </a:prstGeom>
        </p:spPr>
      </p:pic>
    </p:spTree>
    <p:extLst>
      <p:ext uri="{BB962C8B-B14F-4D97-AF65-F5344CB8AC3E}">
        <p14:creationId xmlns:p14="http://schemas.microsoft.com/office/powerpoint/2010/main" val="3205607728"/>
      </p:ext>
    </p:extLst>
  </p:cSld>
  <p:clrMap bg1="lt1" tx1="dk1" bg2="lt2" tx2="dk2" accent1="accent1" accent2="accent2" accent3="accent3" accent4="accent4" accent5="accent5" accent6="accent6" hlink="hlink" folHlink="folHlink"/>
  <p:sldLayoutIdLst>
    <p:sldLayoutId id="2147483674" r:id="rId1"/>
    <p:sldLayoutId id="2147483700" r:id="rId2"/>
    <p:sldLayoutId id="2147483675" r:id="rId3"/>
    <p:sldLayoutId id="2147483676" r:id="rId4"/>
  </p:sldLayoutIdLst>
  <p:hf hdr="0" ftr="0" dt="0"/>
  <p:txStyles>
    <p:titleStyle>
      <a:lvl1pPr algn="l" defTabSz="914400" rtl="0" eaLnBrk="1" latinLnBrk="0" hangingPunct="1">
        <a:lnSpc>
          <a:spcPct val="90000"/>
        </a:lnSpc>
        <a:spcBef>
          <a:spcPct val="0"/>
        </a:spcBef>
        <a:buNone/>
        <a:defRPr lang="en-GB" sz="4000" b="0" kern="1200" noProof="0" smtClean="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GB" sz="2000" kern="1200" dirty="0">
          <a:solidFill>
            <a:schemeClr val="tx1"/>
          </a:solidFill>
          <a:latin typeface="+mj-lt"/>
          <a:ea typeface="+mj-ea"/>
          <a:cs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120ED6A-9B85-4407-9D45-1136FF687F8B}"/>
              </a:ext>
            </a:extLst>
          </p:cNvPr>
          <p:cNvPicPr>
            <a:picLocks noChangeAspect="1"/>
          </p:cNvPicPr>
          <p:nvPr userDrawn="1"/>
        </p:nvPicPr>
        <p:blipFill>
          <a:blip r:embed="rId12"/>
          <a:stretch>
            <a:fillRect/>
          </a:stretch>
        </p:blipFill>
        <p:spPr>
          <a:xfrm>
            <a:off x="7627520" y="3464"/>
            <a:ext cx="4564481" cy="6854537"/>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A1E07DA8-F1F3-4A5A-BC63-BCDC6C459C20}"/>
              </a:ext>
            </a:extLst>
          </p:cNvPr>
          <p:cNvPicPr>
            <a:picLocks noChangeAspect="1"/>
          </p:cNvPicPr>
          <p:nvPr userDrawn="1"/>
        </p:nvPicPr>
        <p:blipFill>
          <a:blip r:embed="rId13"/>
          <a:stretch>
            <a:fillRect/>
          </a:stretch>
        </p:blipFill>
        <p:spPr>
          <a:xfrm>
            <a:off x="0" y="0"/>
            <a:ext cx="10289448" cy="6858000"/>
          </a:xfrm>
          <a:prstGeom prst="rect">
            <a:avLst/>
          </a:prstGeom>
        </p:spPr>
      </p:pic>
      <p:sp>
        <p:nvSpPr>
          <p:cNvPr id="4" name="Date Placeholder 3"/>
          <p:cNvSpPr>
            <a:spLocks noGrp="1"/>
          </p:cNvSpPr>
          <p:nvPr>
            <p:ph type="dt" sz="half" idx="2"/>
          </p:nvPr>
        </p:nvSpPr>
        <p:spPr>
          <a:xfrm>
            <a:off x="2774733" y="6557549"/>
            <a:ext cx="9084295" cy="230400"/>
          </a:xfrm>
          <a:prstGeom prst="rect">
            <a:avLst/>
          </a:prstGeom>
        </p:spPr>
        <p:txBody>
          <a:bodyPr vert="horz" lIns="36000" tIns="36000" rIns="36000" bIns="36000" rtlCol="0" anchor="ctr"/>
          <a:lstStyle>
            <a:lvl1pPr algn="r">
              <a:defRPr sz="14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de-AT"/>
              <a:t>30.11.18</a:t>
            </a:r>
            <a:endParaRPr lang="en-GB" dirty="0"/>
          </a:p>
        </p:txBody>
      </p:sp>
      <p:sp>
        <p:nvSpPr>
          <p:cNvPr id="6" name="Slide Number Placeholder 5"/>
          <p:cNvSpPr>
            <a:spLocks noGrp="1"/>
          </p:cNvSpPr>
          <p:nvPr>
            <p:ph type="sldNum" sz="quarter" idx="4"/>
          </p:nvPr>
        </p:nvSpPr>
        <p:spPr>
          <a:xfrm>
            <a:off x="356288" y="6557549"/>
            <a:ext cx="807720" cy="230400"/>
          </a:xfrm>
          <a:prstGeom prst="rect">
            <a:avLst/>
          </a:prstGeom>
        </p:spPr>
        <p:txBody>
          <a:bodyPr vert="horz" lIns="36000" tIns="36000" rIns="36000" bIns="36000" rtlCol="0" anchor="ctr"/>
          <a:lstStyle>
            <a:lvl1pPr algn="l">
              <a:defRPr lang="en-US" sz="1400" b="0" i="0" kern="1200" noProof="0" smtClean="0">
                <a:solidFill>
                  <a:schemeClr val="bg1"/>
                </a:solidFill>
                <a:latin typeface="Calibri Light" panose="020F0302020204030204" pitchFamily="34" charset="0"/>
                <a:ea typeface="+mj-ea"/>
                <a:cs typeface="Calibri Light" panose="020F0302020204030204" pitchFamily="34" charset="0"/>
              </a:defRPr>
            </a:lvl1pPr>
          </a:lstStyle>
          <a:p>
            <a:fld id="{838B0777-827F-8D42-90B1-61394C340E65}" type="slidenum">
              <a:rPr lang="en-GB" smtClean="0"/>
              <a:pPr/>
              <a:t>‹Nr.›</a:t>
            </a:fld>
            <a:endParaRPr lang="en-GB" dirty="0"/>
          </a:p>
        </p:txBody>
      </p:sp>
      <p:sp>
        <p:nvSpPr>
          <p:cNvPr id="7" name="Title Placeholder 6">
            <a:extLst>
              <a:ext uri="{FF2B5EF4-FFF2-40B4-BE49-F238E27FC236}">
                <a16:creationId xmlns:a16="http://schemas.microsoft.com/office/drawing/2014/main" id="{A2480010-F678-B344-A032-37DB46F8167F}"/>
              </a:ext>
            </a:extLst>
          </p:cNvPr>
          <p:cNvSpPr>
            <a:spLocks noGrp="1"/>
          </p:cNvSpPr>
          <p:nvPr>
            <p:ph type="title"/>
          </p:nvPr>
        </p:nvSpPr>
        <p:spPr>
          <a:xfrm>
            <a:off x="362713" y="234494"/>
            <a:ext cx="8911916" cy="522251"/>
          </a:xfrm>
          <a:prstGeom prst="rect">
            <a:avLst/>
          </a:prstGeom>
        </p:spPr>
        <p:txBody>
          <a:bodyPr vert="horz" lIns="0" tIns="36000" rIns="0" bIns="36000" rtlCol="0" anchor="ctr">
            <a:noAutofit/>
          </a:bodyPr>
          <a:lstStyle/>
          <a:p>
            <a:pPr lvl="0"/>
            <a:r>
              <a:rPr lang="en-US" dirty="0"/>
              <a:t>Click to edit title</a:t>
            </a:r>
          </a:p>
        </p:txBody>
      </p:sp>
      <p:sp>
        <p:nvSpPr>
          <p:cNvPr id="8" name="Footer Placeholder 7">
            <a:extLst>
              <a:ext uri="{FF2B5EF4-FFF2-40B4-BE49-F238E27FC236}">
                <a16:creationId xmlns:a16="http://schemas.microsoft.com/office/drawing/2014/main" id="{1EA1752F-D51E-0D41-BBC4-900B799480C7}"/>
              </a:ext>
            </a:extLst>
          </p:cNvPr>
          <p:cNvSpPr>
            <a:spLocks noGrp="1"/>
          </p:cNvSpPr>
          <p:nvPr>
            <p:ph type="ftr" sz="quarter" idx="3"/>
          </p:nvPr>
        </p:nvSpPr>
        <p:spPr>
          <a:xfrm>
            <a:off x="2774731" y="6310241"/>
            <a:ext cx="9084296" cy="230400"/>
          </a:xfrm>
          <a:prstGeom prst="rect">
            <a:avLst/>
          </a:prstGeom>
        </p:spPr>
        <p:txBody>
          <a:bodyPr vert="horz" lIns="36000" tIns="36000" rIns="36000" bIns="36000" rtlCol="0" anchor="ctr"/>
          <a:lstStyle>
            <a:lvl1pPr algn="r">
              <a:defRPr lang="en-US" sz="1400" b="0" i="0" smtClean="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GB"/>
              <a:t>Open tools for assessing quantitative scenarios in the IPCC SR15</a:t>
            </a:r>
            <a:endParaRPr lang="en-GB" dirty="0"/>
          </a:p>
        </p:txBody>
      </p:sp>
      <p:pic>
        <p:nvPicPr>
          <p:cNvPr id="11" name="Picture 10">
            <a:extLst>
              <a:ext uri="{FF2B5EF4-FFF2-40B4-BE49-F238E27FC236}">
                <a16:creationId xmlns:a16="http://schemas.microsoft.com/office/drawing/2014/main" id="{6963FD1B-2945-9D4A-B758-A8D99159B6D1}"/>
              </a:ext>
            </a:extLst>
          </p:cNvPr>
          <p:cNvPicPr>
            <a:picLocks noChangeAspect="1"/>
          </p:cNvPicPr>
          <p:nvPr userDrawn="1"/>
        </p:nvPicPr>
        <p:blipFill>
          <a:blip r:embed="rId14"/>
          <a:stretch>
            <a:fillRect/>
          </a:stretch>
        </p:blipFill>
        <p:spPr>
          <a:xfrm>
            <a:off x="11411558" y="161471"/>
            <a:ext cx="459381" cy="653342"/>
          </a:xfrm>
          <a:prstGeom prst="rect">
            <a:avLst/>
          </a:prstGeom>
        </p:spPr>
      </p:pic>
      <p:sp>
        <p:nvSpPr>
          <p:cNvPr id="5" name="Text Placeholder 4"/>
          <p:cNvSpPr>
            <a:spLocks noGrp="1"/>
          </p:cNvSpPr>
          <p:nvPr>
            <p:ph type="body" idx="1"/>
          </p:nvPr>
        </p:nvSpPr>
        <p:spPr>
          <a:xfrm>
            <a:off x="362713" y="1270660"/>
            <a:ext cx="11496314" cy="48807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0245110"/>
      </p:ext>
    </p:extLst>
  </p:cSld>
  <p:clrMap bg1="lt1" tx1="dk1" bg2="lt2" tx2="dk2" accent1="accent1" accent2="accent2" accent3="accent3" accent4="accent4" accent5="accent5" accent6="accent6" hlink="hlink" folHlink="folHlink"/>
  <p:sldLayoutIdLst>
    <p:sldLayoutId id="2147483678" r:id="rId1"/>
    <p:sldLayoutId id="2147483686" r:id="rId2"/>
    <p:sldLayoutId id="2147483687" r:id="rId3"/>
    <p:sldLayoutId id="2147483696" r:id="rId4"/>
    <p:sldLayoutId id="2147483679" r:id="rId5"/>
    <p:sldLayoutId id="2147483697" r:id="rId6"/>
    <p:sldLayoutId id="2147483681" r:id="rId7"/>
    <p:sldLayoutId id="2147483684" r:id="rId8"/>
    <p:sldLayoutId id="2147483685" r:id="rId9"/>
    <p:sldLayoutId id="2147483701" r:id="rId10"/>
  </p:sldLayoutIdLst>
  <p:hf hdr="0" ftr="0" dt="0"/>
  <p:txStyles>
    <p:titleStyle>
      <a:lvl1pPr algn="l" defTabSz="914400" rtl="0" eaLnBrk="1" latinLnBrk="0" hangingPunct="1">
        <a:lnSpc>
          <a:spcPct val="90000"/>
        </a:lnSpc>
        <a:spcBef>
          <a:spcPct val="0"/>
        </a:spcBef>
        <a:buNone/>
        <a:defRPr lang="en-US" sz="3000" b="0" i="0" kern="1200" noProof="0" dirty="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5425" marR="0" indent="-225425"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1pPr>
      <a:lvl2pPr marL="628650" marR="0" indent="-403225" algn="l" defTabSz="914400" rtl="0" eaLnBrk="1" fontAlgn="base" latinLnBrk="0" hangingPunct="1">
        <a:lnSpc>
          <a:spcPct val="100000"/>
        </a:lnSpc>
        <a:spcBef>
          <a:spcPct val="20000"/>
        </a:spcBef>
        <a:spcAft>
          <a:spcPct val="0"/>
        </a:spcAft>
        <a:buClrTx/>
        <a:buSzPct val="100000"/>
        <a:buFontTx/>
        <a:buBlip>
          <a:blip r:embed="rId15"/>
        </a:buBlip>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2pPr>
      <a:lvl3pPr marL="855663" marR="0" indent="-227013" algn="l" defTabSz="895350" rtl="0" eaLnBrk="1" fontAlgn="base" latinLnBrk="0" hangingPunct="1">
        <a:lnSpc>
          <a:spcPct val="100000"/>
        </a:lnSpc>
        <a:spcBef>
          <a:spcPct val="20000"/>
        </a:spcBef>
        <a:spcAft>
          <a:spcPct val="0"/>
        </a:spcAft>
        <a:buClrTx/>
        <a:buSzPct val="80000"/>
        <a:buFont typeface="Arial"/>
        <a:buChar char="•"/>
        <a:tabLst/>
        <a:defRPr kumimoji="0" lang="en-US" sz="24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3pPr>
      <a:lvl4pPr marL="1200150" marR="0" indent="-344488" algn="l" defTabSz="714375" rtl="0" eaLnBrk="1" fontAlgn="base" latinLnBrk="0" hangingPunct="1">
        <a:lnSpc>
          <a:spcPct val="100000"/>
        </a:lnSpc>
        <a:spcBef>
          <a:spcPct val="20000"/>
        </a:spcBef>
        <a:spcAft>
          <a:spcPct val="0"/>
        </a:spcAft>
        <a:buClrTx/>
        <a:buSzPct val="100000"/>
        <a:buFontTx/>
        <a:buBlip>
          <a:blip r:embed="rId15"/>
        </a:buBlip>
        <a:tabLst/>
        <a:defRPr kumimoji="0" lang="en-US" sz="24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4pPr>
      <a:lvl5pPr marL="1425575" marR="0" indent="-166688" algn="l" defTabSz="914400" rtl="0" eaLnBrk="1" fontAlgn="base" latinLnBrk="0" hangingPunct="1">
        <a:lnSpc>
          <a:spcPct val="100000"/>
        </a:lnSpc>
        <a:spcBef>
          <a:spcPct val="20000"/>
        </a:spcBef>
        <a:spcAft>
          <a:spcPct val="0"/>
        </a:spcAft>
        <a:buClrTx/>
        <a:buSzTx/>
        <a:buFontTx/>
        <a:buChar char="»"/>
        <a:tabLst/>
        <a:defRPr kumimoji="0" lang="en-US" sz="10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120ED6A-9B85-4407-9D45-1136FF687F8B}"/>
              </a:ext>
            </a:extLst>
          </p:cNvPr>
          <p:cNvPicPr>
            <a:picLocks noChangeAspect="1"/>
          </p:cNvPicPr>
          <p:nvPr userDrawn="1"/>
        </p:nvPicPr>
        <p:blipFill>
          <a:blip r:embed="rId11"/>
          <a:stretch>
            <a:fillRect/>
          </a:stretch>
        </p:blipFill>
        <p:spPr>
          <a:xfrm>
            <a:off x="7627520" y="3464"/>
            <a:ext cx="4564481" cy="6854537"/>
          </a:xfrm>
          <a:prstGeom prst="rect">
            <a:avLst/>
          </a:prstGeom>
        </p:spPr>
      </p:pic>
      <p:sp>
        <p:nvSpPr>
          <p:cNvPr id="4" name="Date Placeholder 3"/>
          <p:cNvSpPr>
            <a:spLocks noGrp="1"/>
          </p:cNvSpPr>
          <p:nvPr>
            <p:ph type="dt" sz="half" idx="2"/>
          </p:nvPr>
        </p:nvSpPr>
        <p:spPr>
          <a:xfrm>
            <a:off x="2774733" y="6557549"/>
            <a:ext cx="9084295" cy="230400"/>
          </a:xfrm>
          <a:prstGeom prst="rect">
            <a:avLst/>
          </a:prstGeom>
        </p:spPr>
        <p:txBody>
          <a:bodyPr vert="horz" lIns="36000" tIns="36000" rIns="36000" bIns="36000" rtlCol="0" anchor="ctr"/>
          <a:lstStyle>
            <a:lvl1pPr algn="r">
              <a:defRPr sz="14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de-AT"/>
              <a:t>30.11.18</a:t>
            </a:r>
            <a:endParaRPr lang="en-GB" dirty="0"/>
          </a:p>
        </p:txBody>
      </p:sp>
      <p:sp>
        <p:nvSpPr>
          <p:cNvPr id="6" name="Slide Number Placeholder 5"/>
          <p:cNvSpPr>
            <a:spLocks noGrp="1"/>
          </p:cNvSpPr>
          <p:nvPr>
            <p:ph type="sldNum" sz="quarter" idx="4"/>
          </p:nvPr>
        </p:nvSpPr>
        <p:spPr>
          <a:xfrm>
            <a:off x="356288" y="6557549"/>
            <a:ext cx="807720" cy="230400"/>
          </a:xfrm>
          <a:prstGeom prst="rect">
            <a:avLst/>
          </a:prstGeom>
        </p:spPr>
        <p:txBody>
          <a:bodyPr vert="horz" lIns="36000" tIns="36000" rIns="36000" bIns="36000" rtlCol="0" anchor="ctr"/>
          <a:lstStyle>
            <a:lvl1pPr algn="l">
              <a:defRPr lang="en-US" sz="1400" b="0" i="0" kern="1200" noProof="0" smtClean="0">
                <a:solidFill>
                  <a:schemeClr val="tx1">
                    <a:lumMod val="50000"/>
                    <a:lumOff val="50000"/>
                  </a:schemeClr>
                </a:solidFill>
                <a:latin typeface="Calibri Light" panose="020F0302020204030204" pitchFamily="34" charset="0"/>
                <a:ea typeface="+mj-ea"/>
                <a:cs typeface="Calibri Light" panose="020F0302020204030204" pitchFamily="34" charset="0"/>
              </a:defRPr>
            </a:lvl1pPr>
          </a:lstStyle>
          <a:p>
            <a:fld id="{838B0777-827F-8D42-90B1-61394C340E65}" type="slidenum">
              <a:rPr lang="en-GB" smtClean="0"/>
              <a:pPr/>
              <a:t>‹Nr.›</a:t>
            </a:fld>
            <a:endParaRPr lang="en-GB" dirty="0"/>
          </a:p>
        </p:txBody>
      </p:sp>
      <p:sp>
        <p:nvSpPr>
          <p:cNvPr id="7" name="Title Placeholder 6">
            <a:extLst>
              <a:ext uri="{FF2B5EF4-FFF2-40B4-BE49-F238E27FC236}">
                <a16:creationId xmlns:a16="http://schemas.microsoft.com/office/drawing/2014/main" id="{A2480010-F678-B344-A032-37DB46F8167F}"/>
              </a:ext>
            </a:extLst>
          </p:cNvPr>
          <p:cNvSpPr>
            <a:spLocks noGrp="1"/>
          </p:cNvSpPr>
          <p:nvPr>
            <p:ph type="title"/>
          </p:nvPr>
        </p:nvSpPr>
        <p:spPr>
          <a:xfrm>
            <a:off x="362713" y="234494"/>
            <a:ext cx="8911916" cy="522251"/>
          </a:xfrm>
          <a:prstGeom prst="rect">
            <a:avLst/>
          </a:prstGeom>
        </p:spPr>
        <p:txBody>
          <a:bodyPr vert="horz" lIns="0" tIns="36000" rIns="0" bIns="36000" rtlCol="0" anchor="ctr">
            <a:noAutofit/>
          </a:bodyPr>
          <a:lstStyle/>
          <a:p>
            <a:pPr lvl="0"/>
            <a:r>
              <a:rPr lang="en-US" dirty="0"/>
              <a:t>Click to edit title</a:t>
            </a:r>
          </a:p>
        </p:txBody>
      </p:sp>
      <p:sp>
        <p:nvSpPr>
          <p:cNvPr id="8" name="Footer Placeholder 7">
            <a:extLst>
              <a:ext uri="{FF2B5EF4-FFF2-40B4-BE49-F238E27FC236}">
                <a16:creationId xmlns:a16="http://schemas.microsoft.com/office/drawing/2014/main" id="{1EA1752F-D51E-0D41-BBC4-900B799480C7}"/>
              </a:ext>
            </a:extLst>
          </p:cNvPr>
          <p:cNvSpPr>
            <a:spLocks noGrp="1"/>
          </p:cNvSpPr>
          <p:nvPr>
            <p:ph type="ftr" sz="quarter" idx="3"/>
          </p:nvPr>
        </p:nvSpPr>
        <p:spPr>
          <a:xfrm>
            <a:off x="2774731" y="6310241"/>
            <a:ext cx="9084296" cy="230400"/>
          </a:xfrm>
          <a:prstGeom prst="rect">
            <a:avLst/>
          </a:prstGeom>
        </p:spPr>
        <p:txBody>
          <a:bodyPr vert="horz" lIns="36000" tIns="36000" rIns="36000" bIns="36000" rtlCol="0" anchor="ctr"/>
          <a:lstStyle>
            <a:lvl1pPr algn="r">
              <a:defRPr lang="en-US" sz="1400" b="0" i="0" smtClean="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GB"/>
              <a:t>Open tools for assessing quantitative scenarios in the IPCC SR15</a:t>
            </a:r>
            <a:endParaRPr lang="en-GB" dirty="0"/>
          </a:p>
        </p:txBody>
      </p:sp>
      <p:pic>
        <p:nvPicPr>
          <p:cNvPr id="11" name="Picture 10">
            <a:extLst>
              <a:ext uri="{FF2B5EF4-FFF2-40B4-BE49-F238E27FC236}">
                <a16:creationId xmlns:a16="http://schemas.microsoft.com/office/drawing/2014/main" id="{6963FD1B-2945-9D4A-B758-A8D99159B6D1}"/>
              </a:ext>
            </a:extLst>
          </p:cNvPr>
          <p:cNvPicPr>
            <a:picLocks noChangeAspect="1"/>
          </p:cNvPicPr>
          <p:nvPr userDrawn="1"/>
        </p:nvPicPr>
        <p:blipFill>
          <a:blip r:embed="rId12"/>
          <a:stretch>
            <a:fillRect/>
          </a:stretch>
        </p:blipFill>
        <p:spPr>
          <a:xfrm>
            <a:off x="11411558" y="161471"/>
            <a:ext cx="459381" cy="653342"/>
          </a:xfrm>
          <a:prstGeom prst="rect">
            <a:avLst/>
          </a:prstGeom>
        </p:spPr>
      </p:pic>
      <p:sp>
        <p:nvSpPr>
          <p:cNvPr id="5" name="Text Placeholder 4"/>
          <p:cNvSpPr>
            <a:spLocks noGrp="1"/>
          </p:cNvSpPr>
          <p:nvPr>
            <p:ph type="body" idx="1"/>
          </p:nvPr>
        </p:nvSpPr>
        <p:spPr>
          <a:xfrm>
            <a:off x="362713" y="1270660"/>
            <a:ext cx="11496314" cy="48807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9589236"/>
      </p:ext>
    </p:extLst>
  </p:cSld>
  <p:clrMap bg1="lt1" tx1="dk1" bg2="lt2" tx2="dk2" accent1="accent1" accent2="accent2" accent3="accent3" accent4="accent4" accent5="accent5" accent6="accent6" hlink="hlink" folHlink="folHlink"/>
  <p:sldLayoutIdLst>
    <p:sldLayoutId id="2147483689" r:id="rId1"/>
    <p:sldLayoutId id="2147483699" r:id="rId2"/>
    <p:sldLayoutId id="2147483690" r:id="rId3"/>
    <p:sldLayoutId id="2147483691" r:id="rId4"/>
    <p:sldLayoutId id="2147483692" r:id="rId5"/>
    <p:sldLayoutId id="2147483698" r:id="rId6"/>
    <p:sldLayoutId id="2147483693" r:id="rId7"/>
    <p:sldLayoutId id="2147483694" r:id="rId8"/>
    <p:sldLayoutId id="2147483695" r:id="rId9"/>
  </p:sldLayoutIdLst>
  <p:hf hdr="0" ftr="0" dt="0"/>
  <p:txStyles>
    <p:titleStyle>
      <a:lvl1pPr algn="l" defTabSz="914400" rtl="0" eaLnBrk="1" latinLnBrk="0" hangingPunct="1">
        <a:lnSpc>
          <a:spcPct val="90000"/>
        </a:lnSpc>
        <a:spcBef>
          <a:spcPct val="0"/>
        </a:spcBef>
        <a:buNone/>
        <a:defRPr lang="en-US" sz="3600" b="0" i="0" kern="1200" noProof="0" dirty="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5425" marR="0" indent="-225425"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1pPr>
      <a:lvl2pPr marL="628650" marR="0" indent="-403225" algn="l" defTabSz="914400" rtl="0" eaLnBrk="1" fontAlgn="base" latinLnBrk="0" hangingPunct="1">
        <a:lnSpc>
          <a:spcPct val="100000"/>
        </a:lnSpc>
        <a:spcBef>
          <a:spcPct val="20000"/>
        </a:spcBef>
        <a:spcAft>
          <a:spcPct val="0"/>
        </a:spcAft>
        <a:buClrTx/>
        <a:buSzPct val="100000"/>
        <a:buFontTx/>
        <a:buBlip>
          <a:blip r:embed="rId13"/>
        </a:buBlip>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2pPr>
      <a:lvl3pPr marL="855663" marR="0" indent="-227013" algn="l" defTabSz="895350" rtl="0" eaLnBrk="1" fontAlgn="base" latinLnBrk="0" hangingPunct="1">
        <a:lnSpc>
          <a:spcPct val="100000"/>
        </a:lnSpc>
        <a:spcBef>
          <a:spcPct val="20000"/>
        </a:spcBef>
        <a:spcAft>
          <a:spcPct val="0"/>
        </a:spcAft>
        <a:buClrTx/>
        <a:buSzPct val="80000"/>
        <a:buFont typeface="Arial"/>
        <a:buChar char="•"/>
        <a:tabLst/>
        <a:defRPr kumimoji="0" lang="en-US" sz="24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3pPr>
      <a:lvl4pPr marL="1200150" marR="0" indent="-344488" algn="l" defTabSz="714375" rtl="0" eaLnBrk="1" fontAlgn="base" latinLnBrk="0" hangingPunct="1">
        <a:lnSpc>
          <a:spcPct val="100000"/>
        </a:lnSpc>
        <a:spcBef>
          <a:spcPct val="20000"/>
        </a:spcBef>
        <a:spcAft>
          <a:spcPct val="0"/>
        </a:spcAft>
        <a:buClrTx/>
        <a:buSzPct val="100000"/>
        <a:buFontTx/>
        <a:buBlip>
          <a:blip r:embed="rId13"/>
        </a:buBlip>
        <a:tabLst/>
        <a:defRPr kumimoji="0" lang="en-US" sz="24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4pPr>
      <a:lvl5pPr marL="1425575" marR="0" indent="-166688" algn="l" defTabSz="914400" rtl="0" eaLnBrk="1" fontAlgn="base" latinLnBrk="0" hangingPunct="1">
        <a:lnSpc>
          <a:spcPct val="100000"/>
        </a:lnSpc>
        <a:spcBef>
          <a:spcPct val="20000"/>
        </a:spcBef>
        <a:spcAft>
          <a:spcPct val="0"/>
        </a:spcAft>
        <a:buClrTx/>
        <a:buSzTx/>
        <a:buFontTx/>
        <a:buChar char="»"/>
        <a:tabLst/>
        <a:defRPr kumimoji="0" lang="en-US" sz="10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pure.iiasa.ac.at/16315"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hyperlink" Target="https://doi.org/10.1038/sdata.2016.18"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twitter.com/"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png"/><Relationship Id="rId1" Type="http://schemas.openxmlformats.org/officeDocument/2006/relationships/slideLayout" Target="../slideLayouts/slideLayout9.xml"/><Relationship Id="rId4" Type="http://schemas.openxmlformats.org/officeDocument/2006/relationships/hyperlink" Target="https://data.ene.iiasa.ac.at/sr15_scenario_analysi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9.xml"/><Relationship Id="rId6" Type="http://schemas.openxmlformats.org/officeDocument/2006/relationships/image" Target="../media/image36.png"/><Relationship Id="rId5" Type="http://schemas.openxmlformats.org/officeDocument/2006/relationships/hyperlink" Target="https://data.ene.iiasa.ac.at/iamc-1.5c-explorer" TargetMode="Externa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hyperlink" Target="https://twitter.com/NB_pik/status/1229885893307224064"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jp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hyperlink" Target="https://pyam-iamc.readthedocs.io/" TargetMode="External"/><Relationship Id="rId4" Type="http://schemas.openxmlformats.org/officeDocument/2006/relationships/image" Target="../media/image41.pn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rdcu.be/9i8a" TargetMode="External"/><Relationship Id="rId2" Type="http://schemas.openxmlformats.org/officeDocument/2006/relationships/hyperlink" Target="https://doi.org/10.1038/s41558-018-0317-4"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github.com/iiasa/ipcc_sr15_scenario_analysis/issues" TargetMode="External"/><Relationship Id="rId2" Type="http://schemas.openxmlformats.org/officeDocument/2006/relationships/image" Target="../media/image42.png"/><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hyperlink" Target="https://data.ene.iiasa.ac.at/iamc-1.5c-explorer/#/abou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hyperlink" Target="https://pure.iiasa.ac.at/15824" TargetMode="External"/><Relationship Id="rId3" Type="http://schemas.openxmlformats.org/officeDocument/2006/relationships/hyperlink" Target="https://github.com/iiasa/ipcc_sr15_scenario_analysis" TargetMode="External"/><Relationship Id="rId7" Type="http://schemas.openxmlformats.org/officeDocument/2006/relationships/image" Target="../media/image48.png"/><Relationship Id="rId2"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github.com/iiasa/ipcc_sr15_scenario_analysis" TargetMode="External"/><Relationship Id="rId7" Type="http://schemas.openxmlformats.org/officeDocument/2006/relationships/image" Target="../media/image52.png"/><Relationship Id="rId2" Type="http://schemas.openxmlformats.org/officeDocument/2006/relationships/image" Target="../media/image49.png"/><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hyperlink" Target="https://pure.iiasa.ac.at/15824" TargetMode="External"/><Relationship Id="rId4" Type="http://schemas.openxmlformats.org/officeDocument/2006/relationships/image" Target="../media/image45.png"/><Relationship Id="rId9"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s://pure.iiasa.ac.at/15824" TargetMode="External"/><Relationship Id="rId5" Type="http://schemas.openxmlformats.org/officeDocument/2006/relationships/image" Target="../media/image48.png"/><Relationship Id="rId4" Type="http://schemas.openxmlformats.org/officeDocument/2006/relationships/hyperlink" Target="https://github.com/iiasa/ipcc_sr15_scenario_analysi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hyperlink" Target="https://pure.iiasa.ac.at/15824"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hyperlink" Target="https://github.com/iiasa/ipcc_sr15_scenario_analysis" TargetMode="External"/><Relationship Id="rId4" Type="http://schemas.openxmlformats.org/officeDocument/2006/relationships/hyperlink" Target="http://pure.iiasa.ac.at/15824"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doi.org/10.22022/SR15/08-2018.15428" TargetMode="External"/><Relationship Id="rId13" Type="http://schemas.openxmlformats.org/officeDocument/2006/relationships/hyperlink" Target="https://creativecommons.org/licenses/by/4.0/" TargetMode="External"/><Relationship Id="rId3" Type="http://schemas.openxmlformats.org/officeDocument/2006/relationships/hyperlink" Target="https://data.ene.iiasa.ac.at/iamc-1.5c-explorer" TargetMode="External"/><Relationship Id="rId7" Type="http://schemas.openxmlformats.org/officeDocument/2006/relationships/hyperlink" Target="https://pyam-iamc.readthedocs.io/" TargetMode="Externa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hyperlink" Target="https://github.com/iiasa/ipcc_sr15_scenario_analysis/" TargetMode="External"/><Relationship Id="rId11" Type="http://schemas.openxmlformats.org/officeDocument/2006/relationships/hyperlink" Target="https://pure.iiasa.ac.at/16315" TargetMode="External"/><Relationship Id="rId5" Type="http://schemas.openxmlformats.org/officeDocument/2006/relationships/hyperlink" Target="https://data.ene.iiasa.ac.at/sr15_scenario_analysis" TargetMode="External"/><Relationship Id="rId10" Type="http://schemas.openxmlformats.org/officeDocument/2006/relationships/hyperlink" Target="https://rdcu.be/9i8a" TargetMode="External"/><Relationship Id="rId4" Type="http://schemas.openxmlformats.org/officeDocument/2006/relationships/hyperlink" Target="https://doi.org/10.22022/SR15/08-2018.15429" TargetMode="External"/><Relationship Id="rId9" Type="http://schemas.openxmlformats.org/officeDocument/2006/relationships/hyperlink" Target="https://doi.org/10.1038/s41558-018-0317-4" TargetMode="External"/><Relationship Id="rId14"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hyperlink" Target="https://creativecommons.org/licenses/by/4.0/" TargetMode="External"/><Relationship Id="rId3" Type="http://schemas.openxmlformats.org/officeDocument/2006/relationships/hyperlink" Target="https://twitter.com/daniel_huppmann" TargetMode="External"/><Relationship Id="rId7" Type="http://schemas.openxmlformats.org/officeDocument/2006/relationships/image" Target="../media/image10.png"/><Relationship Id="rId2" Type="http://schemas.openxmlformats.org/officeDocument/2006/relationships/hyperlink" Target="mailto:huppmann@iiasa.ac.at" TargetMode="External"/><Relationship Id="rId1" Type="http://schemas.openxmlformats.org/officeDocument/2006/relationships/slideLayout" Target="../slideLayouts/slideLayout3.xml"/><Relationship Id="rId6" Type="http://schemas.openxmlformats.org/officeDocument/2006/relationships/hyperlink" Target="https://pure.iiasa.ac.at/16315" TargetMode="External"/><Relationship Id="rId5" Type="http://schemas.openxmlformats.org/officeDocument/2006/relationships/image" Target="../media/image33.png"/><Relationship Id="rId4" Type="http://schemas.openxmlformats.org/officeDocument/2006/relationships/hyperlink" Target="https://www.iiasa.ac.at/staff/huppmann" TargetMode="Externa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hyperlink" Target="https://data.ene.iiasa.ac.at/"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hyperlink" Target="http://ipcc.ch/ar5" TargetMode="Externa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hyperlink" Target="http://www.ipcc.ch/sr15" TargetMode="External"/><Relationship Id="rId3" Type="http://schemas.openxmlformats.org/officeDocument/2006/relationships/hyperlink" Target="http://www.nytimes.com/2018/10/07/climate/ipcc-climate-report-2040.html" TargetMode="External"/><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tiff"/></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ipcc.ch/sr15" TargetMode="External"/><Relationship Id="rId7" Type="http://schemas.openxmlformats.org/officeDocument/2006/relationships/hyperlink" Target="https://data.ene.iiasa.ac.at/sr15_scenario_analysis" TargetMode="External"/><Relationship Id="rId2" Type="http://schemas.openxmlformats.org/officeDocument/2006/relationships/image" Target="../media/image28.png"/><Relationship Id="rId1" Type="http://schemas.openxmlformats.org/officeDocument/2006/relationships/slideLayout" Target="../slideLayouts/slideLayout9.xml"/><Relationship Id="rId6" Type="http://schemas.openxmlformats.org/officeDocument/2006/relationships/hyperlink" Target="https://data.ene.iiasa.ac.at/iamc-1.5c-" TargetMode="External"/><Relationship Id="rId5" Type="http://schemas.openxmlformats.org/officeDocument/2006/relationships/image" Target="../media/image30.png"/><Relationship Id="rId10" Type="http://schemas.openxmlformats.org/officeDocument/2006/relationships/image" Target="../media/image32.png"/><Relationship Id="rId4" Type="http://schemas.openxmlformats.org/officeDocument/2006/relationships/image" Target="../media/image29.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pPr>
              <a:lnSpc>
                <a:spcPct val="100000"/>
              </a:lnSpc>
            </a:pPr>
            <a:r>
              <a:rPr lang="en-US" sz="3600" dirty="0"/>
              <a:t>IIASA as a FAIR data hub for</a:t>
            </a:r>
            <a:br>
              <a:rPr lang="en-US" sz="3600" dirty="0"/>
            </a:br>
            <a:r>
              <a:rPr lang="en-US" sz="3600" dirty="0"/>
              <a:t>energy systems modeling</a:t>
            </a:r>
            <a:br>
              <a:rPr lang="en-US" sz="3600" dirty="0"/>
            </a:br>
            <a:r>
              <a:rPr lang="en-US" sz="3600" dirty="0"/>
              <a:t>&amp; integrated assessment </a:t>
            </a:r>
            <a:endParaRPr lang="en-GB" sz="3600" dirty="0">
              <a:latin typeface="Lucida Grande" panose="020B0600040502020204" pitchFamily="34" charset="0"/>
              <a:cs typeface="Lucida Grande" panose="020B0600040502020204" pitchFamily="34" charset="0"/>
            </a:endParaRPr>
          </a:p>
        </p:txBody>
      </p:sp>
      <p:sp>
        <p:nvSpPr>
          <p:cNvPr id="6" name="Inhaltsplatzhalter 5">
            <a:extLst>
              <a:ext uri="{FF2B5EF4-FFF2-40B4-BE49-F238E27FC236}">
                <a16:creationId xmlns:a16="http://schemas.microsoft.com/office/drawing/2014/main" id="{EB6A6696-456C-8447-A263-C7C672E894A1}"/>
              </a:ext>
            </a:extLst>
          </p:cNvPr>
          <p:cNvSpPr>
            <a:spLocks noGrp="1"/>
          </p:cNvSpPr>
          <p:nvPr>
            <p:ph sz="quarter" idx="10"/>
          </p:nvPr>
        </p:nvSpPr>
        <p:spPr/>
        <p:txBody>
          <a:bodyPr/>
          <a:lstStyle/>
          <a:p>
            <a:r>
              <a:rPr lang="en-US" dirty="0"/>
              <a:t>Workshop “Big Data and Systems Analysis”</a:t>
            </a:r>
            <a:br>
              <a:rPr lang="en-US" dirty="0"/>
            </a:br>
            <a:r>
              <a:rPr lang="en-US" dirty="0"/>
              <a:t>Committee on Data (CODATA)</a:t>
            </a:r>
            <a:br>
              <a:rPr lang="en-US" dirty="0"/>
            </a:br>
            <a:r>
              <a:rPr lang="en-US" dirty="0"/>
              <a:t>International Science Council &amp; IIASA</a:t>
            </a:r>
          </a:p>
          <a:p>
            <a:r>
              <a:rPr lang="en-GB" dirty="0"/>
              <a:t>Laxenburg, February 25, 2020</a:t>
            </a:r>
            <a:br>
              <a:rPr lang="en-GB" dirty="0"/>
            </a:br>
            <a:endParaRPr lang="en-GB" dirty="0"/>
          </a:p>
        </p:txBody>
      </p:sp>
      <p:sp>
        <p:nvSpPr>
          <p:cNvPr id="7" name="Textplatzhalter 6">
            <a:extLst>
              <a:ext uri="{FF2B5EF4-FFF2-40B4-BE49-F238E27FC236}">
                <a16:creationId xmlns:a16="http://schemas.microsoft.com/office/drawing/2014/main" id="{DD5DFBCC-F15E-2141-96FD-F1AEAD2B405A}"/>
              </a:ext>
            </a:extLst>
          </p:cNvPr>
          <p:cNvSpPr>
            <a:spLocks noGrp="1"/>
          </p:cNvSpPr>
          <p:nvPr>
            <p:ph type="body" sz="quarter" idx="11"/>
          </p:nvPr>
        </p:nvSpPr>
        <p:spPr/>
        <p:txBody>
          <a:bodyPr>
            <a:noAutofit/>
          </a:bodyPr>
          <a:lstStyle/>
          <a:p>
            <a:br>
              <a:rPr lang="en-GB" sz="2400" dirty="0"/>
            </a:br>
            <a:br>
              <a:rPr lang="en-GB" sz="2400" dirty="0"/>
            </a:br>
            <a:r>
              <a:rPr lang="en-GB" sz="2400" dirty="0"/>
              <a:t>Daniel Huppmann</a:t>
            </a:r>
            <a:br>
              <a:rPr lang="en-GB" sz="2400" dirty="0"/>
            </a:br>
            <a:r>
              <a:rPr lang="en-GB" sz="2400" dirty="0"/>
              <a:t>on behalf of the IIASA Energy Program</a:t>
            </a:r>
          </a:p>
        </p:txBody>
      </p:sp>
      <p:sp>
        <p:nvSpPr>
          <p:cNvPr id="5" name="Rechteck 4">
            <a:extLst>
              <a:ext uri="{FF2B5EF4-FFF2-40B4-BE49-F238E27FC236}">
                <a16:creationId xmlns:a16="http://schemas.microsoft.com/office/drawing/2014/main" id="{00C1AF49-475A-C94C-BB58-AC9841FEECFA}"/>
              </a:ext>
            </a:extLst>
          </p:cNvPr>
          <p:cNvSpPr/>
          <p:nvPr/>
        </p:nvSpPr>
        <p:spPr>
          <a:xfrm>
            <a:off x="7698509" y="3833001"/>
            <a:ext cx="4148321" cy="823015"/>
          </a:xfrm>
          <a:prstGeom prst="rect">
            <a:avLst/>
          </a:prstGeom>
        </p:spPr>
        <p:txBody>
          <a:bodyPr vert="horz" lIns="91440" tIns="45720" rIns="91440" bIns="45720" rtlCol="0" anchor="b"/>
          <a:lstStyle/>
          <a:p>
            <a:pPr algn="r"/>
            <a: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This presentation is available</a:t>
            </a:r>
            <a:b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br>
            <a: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at </a:t>
            </a:r>
            <a:r>
              <a:rPr lang="de-AT" sz="1600" dirty="0">
                <a:latin typeface="Tahoma" panose="020B0604030504040204" pitchFamily="34" charset="0"/>
                <a:ea typeface="Tahoma" panose="020B0604030504040204" pitchFamily="34" charset="0"/>
                <a:cs typeface="Tahoma" panose="020B0604030504040204" pitchFamily="34" charset="0"/>
                <a:hlinkClick r:id="rId2"/>
              </a:rPr>
              <a:t>pure.iiasa.ac.at/16315</a:t>
            </a:r>
            <a:br>
              <a:rPr lang="de-AT" sz="1600" dirty="0">
                <a:latin typeface="Tahoma" panose="020B0604030504040204" pitchFamily="34" charset="0"/>
                <a:ea typeface="Tahoma" panose="020B0604030504040204" pitchFamily="34" charset="0"/>
                <a:cs typeface="Tahoma" panose="020B0604030504040204" pitchFamily="34" charset="0"/>
              </a:rPr>
            </a:br>
            <a: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under a Creative Commons License</a:t>
            </a:r>
            <a:endParaRPr lang="de-AT" sz="1600" dirty="0">
              <a:latin typeface="Tahoma" panose="020B0604030504040204" pitchFamily="34" charset="0"/>
              <a:ea typeface="Tahoma" panose="020B0604030504040204" pitchFamily="34" charset="0"/>
              <a:cs typeface="Tahoma" panose="020B0604030504040204" pitchFamily="34" charset="0"/>
            </a:endParaRPr>
          </a:p>
        </p:txBody>
      </p:sp>
      <p:pic>
        <p:nvPicPr>
          <p:cNvPr id="9" name="Grafik 8">
            <a:extLst>
              <a:ext uri="{FF2B5EF4-FFF2-40B4-BE49-F238E27FC236}">
                <a16:creationId xmlns:a16="http://schemas.microsoft.com/office/drawing/2014/main" id="{D2862EC8-9633-A64D-ABD2-A14AC2FC48E5}"/>
              </a:ext>
            </a:extLst>
          </p:cNvPr>
          <p:cNvPicPr>
            <a:picLocks noChangeAspect="1"/>
          </p:cNvPicPr>
          <p:nvPr/>
        </p:nvPicPr>
        <p:blipFill>
          <a:blip r:embed="rId3">
            <a:duotone>
              <a:schemeClr val="accent3">
                <a:shade val="45000"/>
                <a:satMod val="135000"/>
              </a:schemeClr>
              <a:prstClr val="white"/>
            </a:duotone>
          </a:blip>
          <a:stretch>
            <a:fillRect/>
          </a:stretch>
        </p:blipFill>
        <p:spPr>
          <a:xfrm>
            <a:off x="9514231" y="1565395"/>
            <a:ext cx="2565035" cy="2565035"/>
          </a:xfrm>
          <a:prstGeom prst="rect">
            <a:avLst/>
          </a:prstGeom>
        </p:spPr>
      </p:pic>
      <p:pic>
        <p:nvPicPr>
          <p:cNvPr id="10" name="Picture 8">
            <a:extLst>
              <a:ext uri="{FF2B5EF4-FFF2-40B4-BE49-F238E27FC236}">
                <a16:creationId xmlns:a16="http://schemas.microsoft.com/office/drawing/2014/main" id="{C1A0F687-5EC2-B340-A88B-8781BFF85B8C}"/>
              </a:ext>
            </a:extLst>
          </p:cNvPr>
          <p:cNvPicPr>
            <a:picLocks noChangeAspect="1"/>
          </p:cNvPicPr>
          <p:nvPr/>
        </p:nvPicPr>
        <p:blipFill>
          <a:blip r:embed="rId4"/>
          <a:stretch>
            <a:fillRect/>
          </a:stretch>
        </p:blipFill>
        <p:spPr>
          <a:xfrm>
            <a:off x="10597019" y="4676205"/>
            <a:ext cx="1167745" cy="411365"/>
          </a:xfrm>
          <a:prstGeom prst="rect">
            <a:avLst/>
          </a:prstGeom>
        </p:spPr>
      </p:pic>
    </p:spTree>
    <p:extLst>
      <p:ext uri="{BB962C8B-B14F-4D97-AF65-F5344CB8AC3E}">
        <p14:creationId xmlns:p14="http://schemas.microsoft.com/office/powerpoint/2010/main" val="370867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50F93390-8BDC-D947-89C9-FA1B4B878280}"/>
              </a:ext>
            </a:extLst>
          </p:cNvPr>
          <p:cNvSpPr>
            <a:spLocks noGrp="1"/>
          </p:cNvSpPr>
          <p:nvPr>
            <p:ph type="body" sz="quarter" idx="14"/>
          </p:nvPr>
        </p:nvSpPr>
        <p:spPr>
          <a:xfrm>
            <a:off x="355601" y="881741"/>
            <a:ext cx="11503024" cy="970809"/>
          </a:xfrm>
        </p:spPr>
        <p:txBody>
          <a:bodyPr/>
          <a:lstStyle/>
          <a:p>
            <a:pPr marL="0" indent="0">
              <a:buNone/>
            </a:pPr>
            <a:r>
              <a:rPr lang="en-GB" dirty="0"/>
              <a:t>Going beyond efforts in AR5, we followed the FAIR principles</a:t>
            </a:r>
            <a:br>
              <a:rPr lang="en-GB" dirty="0"/>
            </a:br>
            <a:r>
              <a:rPr lang="en-GB" dirty="0"/>
              <a:t>to increase transparency and reproducibility of the scenario assessment</a:t>
            </a:r>
          </a:p>
          <a:p>
            <a:endParaRPr lang="en-GB" dirty="0"/>
          </a:p>
        </p:txBody>
      </p:sp>
      <p:sp>
        <p:nvSpPr>
          <p:cNvPr id="4" name="Foliennummernplatzhalter 3">
            <a:extLst>
              <a:ext uri="{FF2B5EF4-FFF2-40B4-BE49-F238E27FC236}">
                <a16:creationId xmlns:a16="http://schemas.microsoft.com/office/drawing/2014/main" id="{F9F5731A-0B6E-8549-8DD3-4F46095A269E}"/>
              </a:ext>
            </a:extLst>
          </p:cNvPr>
          <p:cNvSpPr>
            <a:spLocks noGrp="1"/>
          </p:cNvSpPr>
          <p:nvPr>
            <p:ph type="sldNum" sz="quarter" idx="17"/>
          </p:nvPr>
        </p:nvSpPr>
        <p:spPr/>
        <p:txBody>
          <a:bodyPr/>
          <a:lstStyle/>
          <a:p>
            <a:fld id="{A326DBD3-C1B3-4C61-B0C7-9E44CC26916E}" type="slidenum">
              <a:rPr lang="cs-CZ" smtClean="0"/>
              <a:pPr/>
              <a:t>10</a:t>
            </a:fld>
            <a:endParaRPr lang="cs-CZ" dirty="0"/>
          </a:p>
        </p:txBody>
      </p:sp>
      <p:sp>
        <p:nvSpPr>
          <p:cNvPr id="3" name="Titel 2">
            <a:extLst>
              <a:ext uri="{FF2B5EF4-FFF2-40B4-BE49-F238E27FC236}">
                <a16:creationId xmlns:a16="http://schemas.microsoft.com/office/drawing/2014/main" id="{8C870156-8CD8-E343-9410-CB830D69109A}"/>
              </a:ext>
            </a:extLst>
          </p:cNvPr>
          <p:cNvSpPr>
            <a:spLocks noGrp="1"/>
          </p:cNvSpPr>
          <p:nvPr>
            <p:ph type="title"/>
          </p:nvPr>
        </p:nvSpPr>
        <p:spPr/>
        <p:txBody>
          <a:bodyPr/>
          <a:lstStyle/>
          <a:p>
            <a:r>
              <a:rPr lang="en-GB" dirty="0"/>
              <a:t>Increasing the “FAIRness” of the IPCC assessment</a:t>
            </a:r>
          </a:p>
        </p:txBody>
      </p:sp>
      <p:graphicFrame>
        <p:nvGraphicFramePr>
          <p:cNvPr id="19" name="Inhaltsplatzhalter 18">
            <a:extLst>
              <a:ext uri="{FF2B5EF4-FFF2-40B4-BE49-F238E27FC236}">
                <a16:creationId xmlns:a16="http://schemas.microsoft.com/office/drawing/2014/main" id="{92375D6A-FF2E-8940-8E5B-7AE10F47066D}"/>
              </a:ext>
            </a:extLst>
          </p:cNvPr>
          <p:cNvGraphicFramePr>
            <a:graphicFrameLocks noGrp="1"/>
          </p:cNvGraphicFramePr>
          <p:nvPr>
            <p:ph sz="quarter" idx="18"/>
            <p:extLst>
              <p:ext uri="{D42A27DB-BD31-4B8C-83A1-F6EECF244321}">
                <p14:modId xmlns:p14="http://schemas.microsoft.com/office/powerpoint/2010/main" val="2745107752"/>
              </p:ext>
            </p:extLst>
          </p:nvPr>
        </p:nvGraphicFramePr>
        <p:xfrm>
          <a:off x="361950" y="1978025"/>
          <a:ext cx="11496676" cy="3992880"/>
        </p:xfrm>
        <a:graphic>
          <a:graphicData uri="http://schemas.openxmlformats.org/drawingml/2006/table">
            <a:tbl>
              <a:tblPr firstRow="1" bandRow="1">
                <a:tableStyleId>{93296810-A885-4BE3-A3E7-6D5BEEA58F35}</a:tableStyleId>
              </a:tblPr>
              <a:tblGrid>
                <a:gridCol w="2417345">
                  <a:extLst>
                    <a:ext uri="{9D8B030D-6E8A-4147-A177-3AD203B41FA5}">
                      <a16:colId xmlns:a16="http://schemas.microsoft.com/office/drawing/2014/main" val="3202444995"/>
                    </a:ext>
                  </a:extLst>
                </a:gridCol>
                <a:gridCol w="9079331">
                  <a:extLst>
                    <a:ext uri="{9D8B030D-6E8A-4147-A177-3AD203B41FA5}">
                      <a16:colId xmlns:a16="http://schemas.microsoft.com/office/drawing/2014/main" val="478867776"/>
                    </a:ext>
                  </a:extLst>
                </a:gridCol>
              </a:tblGrid>
              <a:tr h="370840">
                <a:tc>
                  <a:txBody>
                    <a:bodyPr/>
                    <a:lstStyle/>
                    <a:p>
                      <a:r>
                        <a:rPr lang="en-GB" sz="2600" dirty="0"/>
                        <a:t>Goal</a:t>
                      </a:r>
                    </a:p>
                  </a:txBody>
                  <a:tcPr marL="137160" marR="137160" marT="137160" marB="13716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dirty="0"/>
                        <a:t>Implemented measures</a:t>
                      </a:r>
                    </a:p>
                  </a:txBody>
                  <a:tcPr marL="137160" marR="137160" marT="137160" marB="137160" anchor="ctr"/>
                </a:tc>
                <a:extLst>
                  <a:ext uri="{0D108BD9-81ED-4DB2-BD59-A6C34878D82A}">
                    <a16:rowId xmlns:a16="http://schemas.microsoft.com/office/drawing/2014/main" val="191995486"/>
                  </a:ext>
                </a:extLst>
              </a:tr>
              <a:tr h="370840">
                <a:tc>
                  <a:txBody>
                    <a:bodyPr/>
                    <a:lstStyle/>
                    <a:p>
                      <a:r>
                        <a:rPr lang="en-GB" sz="2600" dirty="0"/>
                        <a:t>Findable</a:t>
                      </a:r>
                    </a:p>
                  </a:txBody>
                  <a:tcPr marL="137160" marR="137160" marT="137160" marB="13716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Use proper recommended references including DOIs for data and notebooks</a:t>
                      </a:r>
                    </a:p>
                  </a:txBody>
                  <a:tcPr marL="137160" marR="137160" marT="137160" marB="137160" anchor="ctr"/>
                </a:tc>
                <a:extLst>
                  <a:ext uri="{0D108BD9-81ED-4DB2-BD59-A6C34878D82A}">
                    <a16:rowId xmlns:a16="http://schemas.microsoft.com/office/drawing/2014/main" val="3613936584"/>
                  </a:ext>
                </a:extLst>
              </a:tr>
              <a:tr h="370840">
                <a:tc>
                  <a:txBody>
                    <a:bodyPr/>
                    <a:lstStyle/>
                    <a:p>
                      <a:r>
                        <a:rPr lang="en-GB" sz="2600" dirty="0"/>
                        <a:t>Accessible</a:t>
                      </a:r>
                    </a:p>
                  </a:txBody>
                  <a:tcPr marL="137160" marR="137160" marT="137160" marB="13716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Make data and notebooks available for multiple levels of user sophistication</a:t>
                      </a:r>
                      <a:br>
                        <a:rPr lang="en-GB" sz="2000" dirty="0"/>
                      </a:br>
                      <a:r>
                        <a:rPr lang="en-GB" sz="2000" dirty="0"/>
                        <a:t>as well as via common machine-readable API’s</a:t>
                      </a:r>
                    </a:p>
                  </a:txBody>
                  <a:tcPr marL="137160" marR="137160" marT="137160" marB="137160" anchor="ctr"/>
                </a:tc>
                <a:extLst>
                  <a:ext uri="{0D108BD9-81ED-4DB2-BD59-A6C34878D82A}">
                    <a16:rowId xmlns:a16="http://schemas.microsoft.com/office/drawing/2014/main" val="2786499477"/>
                  </a:ext>
                </a:extLst>
              </a:tr>
              <a:tr h="370840">
                <a:tc>
                  <a:txBody>
                    <a:bodyPr/>
                    <a:lstStyle/>
                    <a:p>
                      <a:r>
                        <a:rPr lang="en-GB" sz="2600" dirty="0"/>
                        <a:t>Interoperable</a:t>
                      </a:r>
                    </a:p>
                  </a:txBody>
                  <a:tcPr marL="137160" marR="137160" marT="137160" marB="137160" anchor="ctr"/>
                </a:tc>
                <a:tc>
                  <a:txBody>
                    <a:bodyPr/>
                    <a:lstStyle/>
                    <a:p>
                      <a:r>
                        <a:rPr lang="en-GB" sz="2000" dirty="0"/>
                        <a:t>Use common data template developed by the IAMC</a:t>
                      </a:r>
                    </a:p>
                    <a:p>
                      <a:r>
                        <a:rPr lang="en-GB" sz="2000" dirty="0"/>
                        <a:t>Analysis using open-source Python package </a:t>
                      </a:r>
                      <a:r>
                        <a:rPr lang="en-GB" sz="2000" dirty="0" err="1">
                          <a:latin typeface="Lucida Grande" panose="020B0600040502020204" pitchFamily="34" charset="0"/>
                          <a:cs typeface="Lucida Grande" panose="020B0600040502020204" pitchFamily="34" charset="0"/>
                        </a:rPr>
                        <a:t>pyam</a:t>
                      </a:r>
                      <a:endParaRPr lang="en-GB" sz="2000" i="1" dirty="0">
                        <a:latin typeface="Lucida Grande" panose="020B0600040502020204" pitchFamily="34" charset="0"/>
                        <a:cs typeface="Lucida Grande" panose="020B0600040502020204" pitchFamily="34" charset="0"/>
                      </a:endParaRPr>
                    </a:p>
                  </a:txBody>
                  <a:tcPr marL="137160" marR="137160" marT="137160" marB="137160" anchor="ctr"/>
                </a:tc>
                <a:extLst>
                  <a:ext uri="{0D108BD9-81ED-4DB2-BD59-A6C34878D82A}">
                    <a16:rowId xmlns:a16="http://schemas.microsoft.com/office/drawing/2014/main" val="2842342419"/>
                  </a:ext>
                </a:extLst>
              </a:tr>
              <a:tr h="370840">
                <a:tc>
                  <a:txBody>
                    <a:bodyPr/>
                    <a:lstStyle/>
                    <a:p>
                      <a:r>
                        <a:rPr lang="en-GB" sz="2600" dirty="0"/>
                        <a:t>Reusable</a:t>
                      </a:r>
                    </a:p>
                  </a:txBody>
                  <a:tcPr marL="137160" marR="137160" marT="137160" marB="13716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Data and assessment notebooks released</a:t>
                      </a:r>
                      <a:br>
                        <a:rPr lang="en-GB" sz="2000" dirty="0"/>
                      </a:br>
                      <a:r>
                        <a:rPr lang="en-GB" sz="2000" dirty="0"/>
                        <a:t>under licenses that enable follow-up research</a:t>
                      </a:r>
                    </a:p>
                  </a:txBody>
                  <a:tcPr marL="137160" marR="137160" marT="137160" marB="137160" anchor="ctr"/>
                </a:tc>
                <a:extLst>
                  <a:ext uri="{0D108BD9-81ED-4DB2-BD59-A6C34878D82A}">
                    <a16:rowId xmlns:a16="http://schemas.microsoft.com/office/drawing/2014/main" val="2341490673"/>
                  </a:ext>
                </a:extLst>
              </a:tr>
            </a:tbl>
          </a:graphicData>
        </a:graphic>
      </p:graphicFrame>
      <p:sp>
        <p:nvSpPr>
          <p:cNvPr id="6" name="Textplatzhalter 5">
            <a:extLst>
              <a:ext uri="{FF2B5EF4-FFF2-40B4-BE49-F238E27FC236}">
                <a16:creationId xmlns:a16="http://schemas.microsoft.com/office/drawing/2014/main" id="{F5283209-F1D3-C34D-A183-EE74D902FE20}"/>
              </a:ext>
            </a:extLst>
          </p:cNvPr>
          <p:cNvSpPr>
            <a:spLocks noGrp="1"/>
          </p:cNvSpPr>
          <p:nvPr>
            <p:ph type="body" sz="quarter" idx="23"/>
          </p:nvPr>
        </p:nvSpPr>
        <p:spPr/>
        <p:txBody>
          <a:bodyPr/>
          <a:lstStyle/>
          <a:p>
            <a:r>
              <a:rPr lang="en-GB" dirty="0"/>
              <a:t>Wilkinson, M. D., et al. (2016). Scientific Data 3:160018. doi: </a:t>
            </a:r>
            <a:r>
              <a:rPr lang="en-GB" dirty="0">
                <a:hlinkClick r:id="rId2"/>
              </a:rPr>
              <a:t>10.1038/sdata.2016.18</a:t>
            </a:r>
            <a:endParaRPr lang="en-GB" dirty="0"/>
          </a:p>
          <a:p>
            <a:endParaRPr lang="en-GB" dirty="0"/>
          </a:p>
        </p:txBody>
      </p:sp>
    </p:spTree>
    <p:extLst>
      <p:ext uri="{BB962C8B-B14F-4D97-AF65-F5344CB8AC3E}">
        <p14:creationId xmlns:p14="http://schemas.microsoft.com/office/powerpoint/2010/main" val="34130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5CD1B56-F708-B748-8232-65065F68A893}"/>
              </a:ext>
            </a:extLst>
          </p:cNvPr>
          <p:cNvSpPr>
            <a:spLocks noGrp="1"/>
          </p:cNvSpPr>
          <p:nvPr>
            <p:ph type="body" sz="quarter" idx="14"/>
          </p:nvPr>
        </p:nvSpPr>
        <p:spPr/>
        <p:txBody>
          <a:bodyPr/>
          <a:lstStyle/>
          <a:p>
            <a:r>
              <a:rPr lang="en-GB" dirty="0"/>
              <a:t>Use appropriate references &amp; metadata for each item</a:t>
            </a:r>
          </a:p>
        </p:txBody>
      </p:sp>
      <p:sp>
        <p:nvSpPr>
          <p:cNvPr id="3" name="Titel 2">
            <a:extLst>
              <a:ext uri="{FF2B5EF4-FFF2-40B4-BE49-F238E27FC236}">
                <a16:creationId xmlns:a16="http://schemas.microsoft.com/office/drawing/2014/main" id="{64D099A8-3487-1849-96EC-46A18CBAD7DB}"/>
              </a:ext>
            </a:extLst>
          </p:cNvPr>
          <p:cNvSpPr>
            <a:spLocks noGrp="1"/>
          </p:cNvSpPr>
          <p:nvPr>
            <p:ph type="title"/>
          </p:nvPr>
        </p:nvSpPr>
        <p:spPr>
          <a:xfrm>
            <a:off x="362713" y="234494"/>
            <a:ext cx="8911916" cy="522251"/>
          </a:xfrm>
        </p:spPr>
        <p:txBody>
          <a:bodyPr/>
          <a:lstStyle/>
          <a:p>
            <a:r>
              <a:rPr lang="en-GB" dirty="0"/>
              <a:t>Findable</a:t>
            </a:r>
          </a:p>
        </p:txBody>
      </p:sp>
      <p:sp>
        <p:nvSpPr>
          <p:cNvPr id="4" name="Foliennummernplatzhalter 3">
            <a:extLst>
              <a:ext uri="{FF2B5EF4-FFF2-40B4-BE49-F238E27FC236}">
                <a16:creationId xmlns:a16="http://schemas.microsoft.com/office/drawing/2014/main" id="{F6BCAB3B-B7EB-FE4D-9B16-45B8EB58AC82}"/>
              </a:ext>
            </a:extLst>
          </p:cNvPr>
          <p:cNvSpPr>
            <a:spLocks noGrp="1"/>
          </p:cNvSpPr>
          <p:nvPr>
            <p:ph type="sldNum" sz="quarter" idx="17"/>
          </p:nvPr>
        </p:nvSpPr>
        <p:spPr/>
        <p:txBody>
          <a:bodyPr/>
          <a:lstStyle/>
          <a:p>
            <a:fld id="{838B0777-827F-8D42-90B1-61394C340E65}" type="slidenum">
              <a:rPr lang="en-GB" smtClean="0"/>
              <a:pPr/>
              <a:t>11</a:t>
            </a:fld>
            <a:endParaRPr lang="en-GB" dirty="0"/>
          </a:p>
        </p:txBody>
      </p:sp>
      <p:sp>
        <p:nvSpPr>
          <p:cNvPr id="5" name="Inhaltsplatzhalter 4">
            <a:extLst>
              <a:ext uri="{FF2B5EF4-FFF2-40B4-BE49-F238E27FC236}">
                <a16:creationId xmlns:a16="http://schemas.microsoft.com/office/drawing/2014/main" id="{7EC2BFD1-088C-644A-847D-E3A5E8218D3D}"/>
              </a:ext>
            </a:extLst>
          </p:cNvPr>
          <p:cNvSpPr>
            <a:spLocks noGrp="1"/>
          </p:cNvSpPr>
          <p:nvPr>
            <p:ph sz="quarter" idx="18"/>
          </p:nvPr>
        </p:nvSpPr>
        <p:spPr/>
        <p:txBody>
          <a:bodyPr>
            <a:noAutofit/>
          </a:bodyPr>
          <a:lstStyle/>
          <a:p>
            <a:r>
              <a:rPr lang="en-GB" sz="2600" dirty="0"/>
              <a:t>Separate treatment for distinct pieces of the scientific “supply chain”</a:t>
            </a:r>
          </a:p>
          <a:p>
            <a:pPr lvl="2"/>
            <a:r>
              <a:rPr lang="en-GB" dirty="0"/>
              <a:t>Scientific assessment: Chapter 2 of the SR15 and Annex</a:t>
            </a:r>
          </a:p>
          <a:p>
            <a:pPr lvl="2"/>
            <a:r>
              <a:rPr lang="en-GB" dirty="0"/>
              <a:t>Scenario ensemble (data)</a:t>
            </a:r>
          </a:p>
          <a:p>
            <a:pPr lvl="2"/>
            <a:r>
              <a:rPr lang="en-GB" dirty="0"/>
              <a:t>Notebooks for scenario assessment</a:t>
            </a:r>
          </a:p>
          <a:p>
            <a:pPr lvl="2"/>
            <a:r>
              <a:rPr lang="en-GB" dirty="0"/>
              <a:t>Scientific software package</a:t>
            </a:r>
          </a:p>
          <a:p>
            <a:pPr lvl="2"/>
            <a:r>
              <a:rPr lang="en-GB" dirty="0"/>
              <a:t>Journal manuscript on scenario ensemble compilation and user guidelines</a:t>
            </a:r>
          </a:p>
          <a:p>
            <a:pPr lvl="1"/>
            <a:r>
              <a:rPr lang="en-GB" sz="2600" dirty="0"/>
              <a:t>Each item has its own recommended citation and DOI</a:t>
            </a:r>
          </a:p>
          <a:p>
            <a:pPr lvl="1"/>
            <a:r>
              <a:rPr lang="en-GB" sz="2600" dirty="0"/>
              <a:t>Use proper versioning for each item (data &amp; software release cycle)</a:t>
            </a:r>
          </a:p>
          <a:p>
            <a:pPr lvl="4"/>
            <a:endParaRPr lang="en-GB" sz="800" dirty="0"/>
          </a:p>
          <a:p>
            <a:r>
              <a:rPr lang="en-GB" sz="2600" dirty="0"/>
              <a:t>Social Media:</a:t>
            </a:r>
          </a:p>
          <a:p>
            <a:pPr lvl="1">
              <a:tabLst>
                <a:tab pos="1593850" algn="l"/>
              </a:tabLst>
            </a:pPr>
            <a:r>
              <a:rPr lang="en-GB" sz="2600" dirty="0"/>
              <a:t>Following an online discussion with </a:t>
            </a:r>
            <a:r>
              <a:rPr lang="en-GB" sz="2600" dirty="0">
                <a:hlinkClick r:id="rId2"/>
              </a:rPr>
              <a:t>@Peters_Glen</a:t>
            </a:r>
            <a:r>
              <a:rPr lang="en-GB" sz="2600" dirty="0"/>
              <a:t>:</a:t>
            </a:r>
            <a:br>
              <a:rPr lang="en-GB" sz="2600" dirty="0"/>
            </a:br>
            <a:r>
              <a:rPr lang="en-GB" sz="2600" dirty="0"/>
              <a:t>	use </a:t>
            </a:r>
            <a:r>
              <a:rPr lang="en-GB" sz="2600" dirty="0">
                <a:hlinkClick r:id="rId2"/>
              </a:rPr>
              <a:t>#iamc_15c</a:t>
            </a:r>
            <a:r>
              <a:rPr lang="en-GB" sz="2600" dirty="0"/>
              <a:t> for scenario ensemble on Twitter (limited success)</a:t>
            </a:r>
          </a:p>
        </p:txBody>
      </p:sp>
      <p:pic>
        <p:nvPicPr>
          <p:cNvPr id="7" name="Grafik 6">
            <a:extLst>
              <a:ext uri="{FF2B5EF4-FFF2-40B4-BE49-F238E27FC236}">
                <a16:creationId xmlns:a16="http://schemas.microsoft.com/office/drawing/2014/main" id="{B15FBD22-A458-214A-ACE1-B6664C595A19}"/>
              </a:ext>
            </a:extLst>
          </p:cNvPr>
          <p:cNvPicPr>
            <a:picLocks noChangeAspect="1"/>
          </p:cNvPicPr>
          <p:nvPr/>
        </p:nvPicPr>
        <p:blipFill>
          <a:blip r:embed="rId3"/>
          <a:stretch>
            <a:fillRect/>
          </a:stretch>
        </p:blipFill>
        <p:spPr>
          <a:xfrm>
            <a:off x="10816306" y="5240849"/>
            <a:ext cx="1013745" cy="821133"/>
          </a:xfrm>
          <a:prstGeom prst="rect">
            <a:avLst/>
          </a:prstGeom>
        </p:spPr>
      </p:pic>
    </p:spTree>
    <p:extLst>
      <p:ext uri="{BB962C8B-B14F-4D97-AF65-F5344CB8AC3E}">
        <p14:creationId xmlns:p14="http://schemas.microsoft.com/office/powerpoint/2010/main" val="401711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500"/>
                                        <p:tgtEl>
                                          <p:spTgt spid="5">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animEffect transition="in" filter="fade">
                                      <p:cBhvr>
                                        <p:cTn id="33" dur="500"/>
                                        <p:tgtEl>
                                          <p:spTgt spid="5">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txEl>
                                              <p:pRg st="10" end="10"/>
                                            </p:txEl>
                                          </p:spTgt>
                                        </p:tgtEl>
                                        <p:attrNameLst>
                                          <p:attrName>style.visibility</p:attrName>
                                        </p:attrNameLst>
                                      </p:cBhvr>
                                      <p:to>
                                        <p:strVal val="visible"/>
                                      </p:to>
                                    </p:set>
                                    <p:animEffect transition="in" filter="fade">
                                      <p:cBhvr>
                                        <p:cTn id="36" dur="500"/>
                                        <p:tgtEl>
                                          <p:spTgt spid="5">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5781058-FA40-FC44-8C15-ECACDB7AE97D}"/>
              </a:ext>
            </a:extLst>
          </p:cNvPr>
          <p:cNvSpPr>
            <a:spLocks noGrp="1"/>
          </p:cNvSpPr>
          <p:nvPr>
            <p:ph type="body" sz="quarter" idx="14"/>
          </p:nvPr>
        </p:nvSpPr>
        <p:spPr/>
        <p:txBody>
          <a:bodyPr/>
          <a:lstStyle/>
          <a:p>
            <a:r>
              <a:rPr lang="en-GB" dirty="0"/>
              <a:t>The infrastructure provides multiple entry points &amp; interfaces</a:t>
            </a:r>
          </a:p>
        </p:txBody>
      </p:sp>
      <p:sp>
        <p:nvSpPr>
          <p:cNvPr id="3" name="Titel 2">
            <a:extLst>
              <a:ext uri="{FF2B5EF4-FFF2-40B4-BE49-F238E27FC236}">
                <a16:creationId xmlns:a16="http://schemas.microsoft.com/office/drawing/2014/main" id="{F0003DBE-67E0-8E48-B094-58EE45A29DA6}"/>
              </a:ext>
            </a:extLst>
          </p:cNvPr>
          <p:cNvSpPr>
            <a:spLocks noGrp="1"/>
          </p:cNvSpPr>
          <p:nvPr>
            <p:ph type="title"/>
          </p:nvPr>
        </p:nvSpPr>
        <p:spPr/>
        <p:txBody>
          <a:bodyPr/>
          <a:lstStyle/>
          <a:p>
            <a:r>
              <a:rPr lang="en-GB" dirty="0"/>
              <a:t>Accessible (I) – machine-readable formats</a:t>
            </a:r>
          </a:p>
        </p:txBody>
      </p:sp>
      <p:sp>
        <p:nvSpPr>
          <p:cNvPr id="4" name="Foliennummernplatzhalter 3">
            <a:extLst>
              <a:ext uri="{FF2B5EF4-FFF2-40B4-BE49-F238E27FC236}">
                <a16:creationId xmlns:a16="http://schemas.microsoft.com/office/drawing/2014/main" id="{E8B4711F-99B7-164F-B1F8-D57D1B3EAF32}"/>
              </a:ext>
            </a:extLst>
          </p:cNvPr>
          <p:cNvSpPr>
            <a:spLocks noGrp="1"/>
          </p:cNvSpPr>
          <p:nvPr>
            <p:ph type="sldNum" sz="quarter" idx="17"/>
          </p:nvPr>
        </p:nvSpPr>
        <p:spPr/>
        <p:txBody>
          <a:bodyPr/>
          <a:lstStyle/>
          <a:p>
            <a:fld id="{838B0777-827F-8D42-90B1-61394C340E65}" type="slidenum">
              <a:rPr lang="en-GB" smtClean="0"/>
              <a:pPr/>
              <a:t>12</a:t>
            </a:fld>
            <a:endParaRPr lang="en-GB" dirty="0"/>
          </a:p>
        </p:txBody>
      </p:sp>
      <p:sp>
        <p:nvSpPr>
          <p:cNvPr id="5" name="Inhaltsplatzhalter 4">
            <a:extLst>
              <a:ext uri="{FF2B5EF4-FFF2-40B4-BE49-F238E27FC236}">
                <a16:creationId xmlns:a16="http://schemas.microsoft.com/office/drawing/2014/main" id="{8162C2AA-F38B-A645-9031-67D7A37D9959}"/>
              </a:ext>
            </a:extLst>
          </p:cNvPr>
          <p:cNvSpPr>
            <a:spLocks noGrp="1"/>
          </p:cNvSpPr>
          <p:nvPr>
            <p:ph sz="quarter" idx="18"/>
          </p:nvPr>
        </p:nvSpPr>
        <p:spPr/>
        <p:txBody>
          <a:bodyPr>
            <a:noAutofit/>
          </a:bodyPr>
          <a:lstStyle/>
          <a:p>
            <a:r>
              <a:rPr lang="en-GB" sz="2600" dirty="0"/>
              <a:t>Scenario ensemble data:</a:t>
            </a:r>
          </a:p>
          <a:p>
            <a:pPr lvl="1"/>
            <a:r>
              <a:rPr lang="en-GB" sz="2600" dirty="0"/>
              <a:t>Downloadable as </a:t>
            </a:r>
            <a:r>
              <a:rPr lang="en-GB" sz="2600" dirty="0">
                <a:latin typeface="Lucida Grande" panose="020B0600040502020204" pitchFamily="34" charset="0"/>
                <a:cs typeface="Lucida Grande" panose="020B0600040502020204" pitchFamily="34" charset="0"/>
              </a:rPr>
              <a:t>xlsx</a:t>
            </a:r>
            <a:r>
              <a:rPr lang="en-GB" sz="2600" dirty="0"/>
              <a:t> and </a:t>
            </a:r>
            <a:r>
              <a:rPr lang="en-GB" sz="2600" dirty="0">
                <a:latin typeface="Lucida Grande" panose="020B0600040502020204" pitchFamily="34" charset="0"/>
                <a:cs typeface="Lucida Grande" panose="020B0600040502020204" pitchFamily="34" charset="0"/>
              </a:rPr>
              <a:t>csv</a:t>
            </a:r>
          </a:p>
          <a:p>
            <a:pPr lvl="1"/>
            <a:r>
              <a:rPr lang="en-GB" sz="2600" dirty="0"/>
              <a:t>Accessible via a </a:t>
            </a:r>
            <a:r>
              <a:rPr lang="en-GB" sz="2600" dirty="0" err="1">
                <a:latin typeface="Lucida Grande" panose="020B0600040502020204" pitchFamily="34" charset="0"/>
                <a:cs typeface="Lucida Grande" panose="020B0600040502020204" pitchFamily="34" charset="0"/>
              </a:rPr>
              <a:t>RestAPI</a:t>
            </a:r>
            <a:r>
              <a:rPr lang="en-GB" sz="2600" dirty="0"/>
              <a:t> from the Scenario Explorer backend</a:t>
            </a:r>
          </a:p>
          <a:p>
            <a:pPr lvl="4"/>
            <a:endParaRPr lang="en-GB" sz="800" dirty="0"/>
          </a:p>
          <a:p>
            <a:r>
              <a:rPr lang="en-GB" sz="2600" dirty="0"/>
              <a:t>Assessment notebooks</a:t>
            </a:r>
          </a:p>
          <a:p>
            <a:pPr lvl="1"/>
            <a:r>
              <a:rPr lang="en-GB" sz="2600" dirty="0"/>
              <a:t>Distributed via GitHub</a:t>
            </a:r>
          </a:p>
          <a:p>
            <a:pPr lvl="1"/>
            <a:r>
              <a:rPr lang="en-GB" sz="2600" dirty="0"/>
              <a:t>Also available as rendered notebooks</a:t>
            </a:r>
          </a:p>
          <a:p>
            <a:pPr lvl="4"/>
            <a:endParaRPr lang="en-GB" sz="800" dirty="0"/>
          </a:p>
          <a:p>
            <a:r>
              <a:rPr lang="en-GB" sz="2600" dirty="0"/>
              <a:t>Scientific software</a:t>
            </a:r>
          </a:p>
          <a:p>
            <a:pPr lvl="1"/>
            <a:r>
              <a:rPr lang="en-GB" sz="2600" dirty="0"/>
              <a:t>Maintained on GitHub</a:t>
            </a:r>
          </a:p>
          <a:p>
            <a:pPr lvl="1"/>
            <a:r>
              <a:rPr lang="en-GB" sz="2600" dirty="0"/>
              <a:t>Available via </a:t>
            </a:r>
            <a:r>
              <a:rPr lang="en-GB" sz="2600" dirty="0" err="1">
                <a:latin typeface="Lucida Grande" panose="020B0600040502020204" pitchFamily="34" charset="0"/>
                <a:cs typeface="Lucida Grande" panose="020B0600040502020204" pitchFamily="34" charset="0"/>
              </a:rPr>
              <a:t>conda</a:t>
            </a:r>
            <a:r>
              <a:rPr lang="en-GB" sz="2600" dirty="0"/>
              <a:t> &amp; </a:t>
            </a:r>
            <a:r>
              <a:rPr lang="en-GB" sz="2600" dirty="0" err="1">
                <a:latin typeface="Lucida Grande" panose="020B0600040502020204" pitchFamily="34" charset="0"/>
                <a:cs typeface="Lucida Grande" panose="020B0600040502020204" pitchFamily="34" charset="0"/>
              </a:rPr>
              <a:t>pypi</a:t>
            </a:r>
            <a:endParaRPr lang="en-GB" sz="2600" dirty="0"/>
          </a:p>
        </p:txBody>
      </p:sp>
      <p:pic>
        <p:nvPicPr>
          <p:cNvPr id="7" name="Grafik 6">
            <a:extLst>
              <a:ext uri="{FF2B5EF4-FFF2-40B4-BE49-F238E27FC236}">
                <a16:creationId xmlns:a16="http://schemas.microsoft.com/office/drawing/2014/main" id="{F893816B-6E17-D846-8211-5F995106E66D}"/>
              </a:ext>
            </a:extLst>
          </p:cNvPr>
          <p:cNvPicPr>
            <a:picLocks noChangeAspect="1"/>
          </p:cNvPicPr>
          <p:nvPr/>
        </p:nvPicPr>
        <p:blipFill>
          <a:blip r:embed="rId2"/>
          <a:stretch>
            <a:fillRect/>
          </a:stretch>
        </p:blipFill>
        <p:spPr>
          <a:xfrm>
            <a:off x="4240800" y="3543048"/>
            <a:ext cx="1746340" cy="646332"/>
          </a:xfrm>
          <a:prstGeom prst="rect">
            <a:avLst/>
          </a:prstGeom>
        </p:spPr>
      </p:pic>
      <p:pic>
        <p:nvPicPr>
          <p:cNvPr id="9" name="Inhaltsplatzhalter 8">
            <a:extLst>
              <a:ext uri="{FF2B5EF4-FFF2-40B4-BE49-F238E27FC236}">
                <a16:creationId xmlns:a16="http://schemas.microsoft.com/office/drawing/2014/main" id="{9F12753E-BFDE-B242-B00D-7DF63FF130C0}"/>
              </a:ext>
            </a:extLst>
          </p:cNvPr>
          <p:cNvPicPr>
            <a:picLocks noChangeAspect="1"/>
          </p:cNvPicPr>
          <p:nvPr/>
        </p:nvPicPr>
        <p:blipFill>
          <a:blip r:embed="rId3"/>
          <a:stretch>
            <a:fillRect/>
          </a:stretch>
        </p:blipFill>
        <p:spPr>
          <a:xfrm>
            <a:off x="6989522" y="2948149"/>
            <a:ext cx="4998089" cy="3211482"/>
          </a:xfrm>
          <a:prstGeom prst="rect">
            <a:avLst/>
          </a:prstGeom>
          <a:noFill/>
          <a:ln w="6350">
            <a:solidFill>
              <a:schemeClr val="bg1">
                <a:lumMod val="50000"/>
              </a:schemeClr>
            </a:solidFill>
          </a:ln>
          <a:effectLst>
            <a:outerShdw blurRad="50800" dist="38100" dir="8100000" algn="tr" rotWithShape="0">
              <a:prstClr val="black">
                <a:alpha val="40000"/>
              </a:prstClr>
            </a:outerShdw>
          </a:effectLst>
        </p:spPr>
      </p:pic>
      <p:sp>
        <p:nvSpPr>
          <p:cNvPr id="10" name="Rechteck 9">
            <a:extLst>
              <a:ext uri="{FF2B5EF4-FFF2-40B4-BE49-F238E27FC236}">
                <a16:creationId xmlns:a16="http://schemas.microsoft.com/office/drawing/2014/main" id="{6A6E1C6D-BC25-034F-BB15-D6BE8C6A183C}"/>
              </a:ext>
            </a:extLst>
          </p:cNvPr>
          <p:cNvSpPr/>
          <p:nvPr/>
        </p:nvSpPr>
        <p:spPr>
          <a:xfrm>
            <a:off x="5977339" y="6134579"/>
            <a:ext cx="6096000" cy="646331"/>
          </a:xfrm>
          <a:prstGeom prst="rect">
            <a:avLst/>
          </a:prstGeom>
        </p:spPr>
        <p:txBody>
          <a:bodyPr>
            <a:spAutoFit/>
          </a:bodyPr>
          <a:lstStyle/>
          <a:p>
            <a:pPr algn="r"/>
            <a:r>
              <a:rPr lang="en-GB" dirty="0">
                <a:solidFill>
                  <a:schemeClr val="bg2">
                    <a:lumMod val="50000"/>
                  </a:schemeClr>
                </a:solidFill>
                <a:latin typeface="Calibri Light" panose="020F0302020204030204" pitchFamily="34" charset="0"/>
                <a:cs typeface="Calibri Light" panose="020F0302020204030204" pitchFamily="34" charset="0"/>
              </a:rPr>
              <a:t>Rendered  notebooks to generate figures and tables at </a:t>
            </a:r>
            <a:r>
              <a:rPr lang="en-GB" dirty="0">
                <a:solidFill>
                  <a:schemeClr val="bg2">
                    <a:lumMod val="50000"/>
                  </a:schemeClr>
                </a:solidFill>
                <a:latin typeface="Calibri Light" panose="020F0302020204030204" pitchFamily="34" charset="0"/>
                <a:cs typeface="Calibri Light" panose="020F0302020204030204" pitchFamily="34" charset="0"/>
                <a:hlinkClick r:id="rId4"/>
              </a:rPr>
              <a:t>data.ene.iiasa.ac.at/sr15_scenario_analysis</a:t>
            </a:r>
            <a:endParaRPr lang="en-GB" dirty="0">
              <a:solidFill>
                <a:schemeClr val="bg2">
                  <a:lumMod val="50000"/>
                </a:schemeClr>
              </a:solidFill>
              <a:latin typeface="Calibri Light" panose="020F0302020204030204" pitchFamily="34" charset="0"/>
              <a:cs typeface="Calibri Light" panose="020F0302020204030204" pitchFamily="34" charset="0"/>
            </a:endParaRPr>
          </a:p>
        </p:txBody>
      </p:sp>
      <p:pic>
        <p:nvPicPr>
          <p:cNvPr id="11" name="Grafik 10">
            <a:extLst>
              <a:ext uri="{FF2B5EF4-FFF2-40B4-BE49-F238E27FC236}">
                <a16:creationId xmlns:a16="http://schemas.microsoft.com/office/drawing/2014/main" id="{A6C147F1-73F1-BC46-B26E-976CF8467E08}"/>
              </a:ext>
            </a:extLst>
          </p:cNvPr>
          <p:cNvPicPr>
            <a:picLocks noChangeAspect="1"/>
          </p:cNvPicPr>
          <p:nvPr/>
        </p:nvPicPr>
        <p:blipFill>
          <a:blip r:embed="rId2"/>
          <a:stretch>
            <a:fillRect/>
          </a:stretch>
        </p:blipFill>
        <p:spPr>
          <a:xfrm>
            <a:off x="4240800" y="5103716"/>
            <a:ext cx="1746340" cy="646332"/>
          </a:xfrm>
          <a:prstGeom prst="rect">
            <a:avLst/>
          </a:prstGeom>
        </p:spPr>
      </p:pic>
    </p:spTree>
    <p:extLst>
      <p:ext uri="{BB962C8B-B14F-4D97-AF65-F5344CB8AC3E}">
        <p14:creationId xmlns:p14="http://schemas.microsoft.com/office/powerpoint/2010/main" val="230459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500"/>
                                        <p:tgtEl>
                                          <p:spTgt spid="5">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xEl>
                                              <p:pRg st="8" end="8"/>
                                            </p:txEl>
                                          </p:spTgt>
                                        </p:tgtEl>
                                        <p:attrNameLst>
                                          <p:attrName>style.visibility</p:attrName>
                                        </p:attrNameLst>
                                      </p:cBhvr>
                                      <p:to>
                                        <p:strVal val="visible"/>
                                      </p:to>
                                    </p:set>
                                    <p:animEffect transition="in" filter="fade">
                                      <p:cBhvr>
                                        <p:cTn id="38" dur="500"/>
                                        <p:tgtEl>
                                          <p:spTgt spid="5">
                                            <p:txEl>
                                              <p:pRg st="8" end="8"/>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txEl>
                                              <p:pRg st="9" end="9"/>
                                            </p:txEl>
                                          </p:spTgt>
                                        </p:tgtEl>
                                        <p:attrNameLst>
                                          <p:attrName>style.visibility</p:attrName>
                                        </p:attrNameLst>
                                      </p:cBhvr>
                                      <p:to>
                                        <p:strVal val="visible"/>
                                      </p:to>
                                    </p:set>
                                    <p:animEffect transition="in" filter="fade">
                                      <p:cBhvr>
                                        <p:cTn id="41" dur="500"/>
                                        <p:tgtEl>
                                          <p:spTgt spid="5">
                                            <p:txEl>
                                              <p:pRg st="9" end="9"/>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
                                            <p:txEl>
                                              <p:pRg st="10" end="10"/>
                                            </p:txEl>
                                          </p:spTgt>
                                        </p:tgtEl>
                                        <p:attrNameLst>
                                          <p:attrName>style.visibility</p:attrName>
                                        </p:attrNameLst>
                                      </p:cBhvr>
                                      <p:to>
                                        <p:strVal val="visible"/>
                                      </p:to>
                                    </p:set>
                                    <p:animEffect transition="in" filter="fade">
                                      <p:cBhvr>
                                        <p:cTn id="44" dur="500"/>
                                        <p:tgtEl>
                                          <p:spTgt spid="5">
                                            <p:txEl>
                                              <p:pRg st="10" end="1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AB848A19-1FB4-394E-B455-D9D56BFC5DD6}"/>
              </a:ext>
            </a:extLst>
          </p:cNvPr>
          <p:cNvSpPr>
            <a:spLocks noGrp="1"/>
          </p:cNvSpPr>
          <p:nvPr>
            <p:ph sz="quarter" idx="18"/>
          </p:nvPr>
        </p:nvSpPr>
        <p:spPr>
          <a:xfrm>
            <a:off x="361949" y="1439013"/>
            <a:ext cx="11497077" cy="4712406"/>
          </a:xfrm>
        </p:spPr>
        <p:txBody>
          <a:bodyPr>
            <a:noAutofit/>
          </a:bodyPr>
          <a:lstStyle/>
          <a:p>
            <a:pPr marL="0" indent="0">
              <a:buNone/>
            </a:pPr>
            <a:r>
              <a:rPr lang="en-GB" sz="2400" dirty="0"/>
              <a:t>Using “workspaces” to manage figures &amp; data tables</a:t>
            </a:r>
            <a:br>
              <a:rPr lang="en-GB" sz="2400" dirty="0"/>
            </a:br>
            <a:r>
              <a:rPr lang="en-GB" sz="2400" dirty="0"/>
              <a:t>including pre-defined panels replicating SR15 figures</a:t>
            </a:r>
          </a:p>
          <a:p>
            <a:endParaRPr lang="en-GB" sz="2400" dirty="0"/>
          </a:p>
          <a:p>
            <a:endParaRPr lang="en-US" sz="2400" dirty="0"/>
          </a:p>
          <a:p>
            <a:endParaRPr lang="en-US" sz="2400" dirty="0"/>
          </a:p>
          <a:p>
            <a:endParaRPr lang="en-US" sz="2400" dirty="0"/>
          </a:p>
          <a:p>
            <a:endParaRPr lang="en-US" sz="2400" dirty="0"/>
          </a:p>
          <a:p>
            <a:endParaRPr lang="en-US" sz="2400" dirty="0"/>
          </a:p>
        </p:txBody>
      </p:sp>
      <p:sp>
        <p:nvSpPr>
          <p:cNvPr id="2" name="Textplatzhalter 1">
            <a:extLst>
              <a:ext uri="{FF2B5EF4-FFF2-40B4-BE49-F238E27FC236}">
                <a16:creationId xmlns:a16="http://schemas.microsoft.com/office/drawing/2014/main" id="{5BFF59F9-764B-804F-81F6-E3AF77BD58EA}"/>
              </a:ext>
            </a:extLst>
          </p:cNvPr>
          <p:cNvSpPr>
            <a:spLocks noGrp="1"/>
          </p:cNvSpPr>
          <p:nvPr>
            <p:ph type="body" sz="quarter" idx="14"/>
          </p:nvPr>
        </p:nvSpPr>
        <p:spPr/>
        <p:txBody>
          <a:bodyPr/>
          <a:lstStyle/>
          <a:p>
            <a:r>
              <a:rPr lang="en-GB" dirty="0"/>
              <a:t>A new “IAMC 1.5° C Scenario Explorer hosted by IIASA”</a:t>
            </a:r>
          </a:p>
        </p:txBody>
      </p:sp>
      <p:sp>
        <p:nvSpPr>
          <p:cNvPr id="3" name="Titel 2">
            <a:extLst>
              <a:ext uri="{FF2B5EF4-FFF2-40B4-BE49-F238E27FC236}">
                <a16:creationId xmlns:a16="http://schemas.microsoft.com/office/drawing/2014/main" id="{744746BB-65EB-6E44-87BD-A14A54D23997}"/>
              </a:ext>
            </a:extLst>
          </p:cNvPr>
          <p:cNvSpPr>
            <a:spLocks noGrp="1"/>
          </p:cNvSpPr>
          <p:nvPr>
            <p:ph type="title"/>
          </p:nvPr>
        </p:nvSpPr>
        <p:spPr/>
        <p:txBody>
          <a:bodyPr/>
          <a:lstStyle/>
          <a:p>
            <a:r>
              <a:rPr lang="en-GB" dirty="0"/>
              <a:t>Accessible (II) – for human users</a:t>
            </a:r>
          </a:p>
        </p:txBody>
      </p:sp>
      <p:sp>
        <p:nvSpPr>
          <p:cNvPr id="4" name="Foliennummernplatzhalter 3">
            <a:extLst>
              <a:ext uri="{FF2B5EF4-FFF2-40B4-BE49-F238E27FC236}">
                <a16:creationId xmlns:a16="http://schemas.microsoft.com/office/drawing/2014/main" id="{57535FB2-2851-524C-BD80-A65F66417111}"/>
              </a:ext>
            </a:extLst>
          </p:cNvPr>
          <p:cNvSpPr>
            <a:spLocks noGrp="1"/>
          </p:cNvSpPr>
          <p:nvPr>
            <p:ph type="sldNum" sz="quarter" idx="17"/>
          </p:nvPr>
        </p:nvSpPr>
        <p:spPr/>
        <p:txBody>
          <a:bodyPr/>
          <a:lstStyle/>
          <a:p>
            <a:fld id="{838B0777-827F-8D42-90B1-61394C340E65}" type="slidenum">
              <a:rPr lang="en-GB" smtClean="0"/>
              <a:pPr/>
              <a:t>13</a:t>
            </a:fld>
            <a:endParaRPr lang="en-GB" dirty="0"/>
          </a:p>
        </p:txBody>
      </p:sp>
      <p:pic>
        <p:nvPicPr>
          <p:cNvPr id="6" name="Content Placeholder 2">
            <a:extLst>
              <a:ext uri="{FF2B5EF4-FFF2-40B4-BE49-F238E27FC236}">
                <a16:creationId xmlns:a16="http://schemas.microsoft.com/office/drawing/2014/main" id="{6F76848B-47E4-0041-889C-18297BF1F494}"/>
              </a:ext>
            </a:extLst>
          </p:cNvPr>
          <p:cNvPicPr>
            <a:picLocks noChangeAspect="1"/>
          </p:cNvPicPr>
          <p:nvPr/>
        </p:nvPicPr>
        <p:blipFill>
          <a:blip r:embed="rId2"/>
          <a:stretch>
            <a:fillRect/>
          </a:stretch>
        </p:blipFill>
        <p:spPr>
          <a:xfrm>
            <a:off x="432198" y="2272434"/>
            <a:ext cx="5025628" cy="2788143"/>
          </a:xfrm>
          <a:prstGeom prst="rect">
            <a:avLst/>
          </a:prstGeom>
        </p:spPr>
      </p:pic>
      <p:pic>
        <p:nvPicPr>
          <p:cNvPr id="9" name="Grafik 8">
            <a:extLst>
              <a:ext uri="{FF2B5EF4-FFF2-40B4-BE49-F238E27FC236}">
                <a16:creationId xmlns:a16="http://schemas.microsoft.com/office/drawing/2014/main" id="{DAECC2E9-017C-DA4D-B8D8-68DF88579E59}"/>
              </a:ext>
            </a:extLst>
          </p:cNvPr>
          <p:cNvPicPr>
            <a:picLocks noChangeAspect="1"/>
          </p:cNvPicPr>
          <p:nvPr/>
        </p:nvPicPr>
        <p:blipFill>
          <a:blip r:embed="rId3"/>
          <a:stretch>
            <a:fillRect/>
          </a:stretch>
        </p:blipFill>
        <p:spPr>
          <a:xfrm>
            <a:off x="10809699" y="1370335"/>
            <a:ext cx="1277938" cy="1293152"/>
          </a:xfrm>
          <a:prstGeom prst="rect">
            <a:avLst/>
          </a:prstGeom>
        </p:spPr>
      </p:pic>
      <p:sp>
        <p:nvSpPr>
          <p:cNvPr id="10" name="Textplatzhalter 16">
            <a:extLst>
              <a:ext uri="{FF2B5EF4-FFF2-40B4-BE49-F238E27FC236}">
                <a16:creationId xmlns:a16="http://schemas.microsoft.com/office/drawing/2014/main" id="{6730B7D2-F929-DA4B-A1DB-2C9A8C3152BA}"/>
              </a:ext>
            </a:extLst>
          </p:cNvPr>
          <p:cNvSpPr txBox="1">
            <a:spLocks/>
          </p:cNvSpPr>
          <p:nvPr/>
        </p:nvSpPr>
        <p:spPr>
          <a:xfrm>
            <a:off x="1985963" y="6151419"/>
            <a:ext cx="5725797" cy="622242"/>
          </a:xfrm>
          <a:prstGeom prst="rect">
            <a:avLst/>
          </a:prstGeom>
        </p:spPr>
        <p:txBody>
          <a:bodyPr vert="horz" lIns="0" tIns="0" rIns="0" bIns="0" rtlCol="0">
            <a:normAutofit/>
          </a:bodyPr>
          <a:lstStyle>
            <a:lvl1pPr marR="0" indent="0" algn="ctr" fontAlgn="base">
              <a:lnSpc>
                <a:spcPct val="100000"/>
              </a:lnSpc>
              <a:spcBef>
                <a:spcPct val="20000"/>
              </a:spcBef>
              <a:spcAft>
                <a:spcPct val="0"/>
              </a:spcAft>
              <a:buClrTx/>
              <a:buSzPct val="80000"/>
              <a:buFont typeface="Arial" panose="020B0604020202020204" pitchFamily="34" charset="0"/>
              <a:buNone/>
              <a:tabLst/>
              <a:defRPr kumimoji="0" lang="en-US" sz="1600" b="0" i="0" u="none" strike="noStrike" kern="0" cap="none" spc="0" normalizeH="0" baseline="0" noProof="0">
                <a:ln>
                  <a:noFill/>
                </a:ln>
                <a:solidFill>
                  <a:srgbClr val="7F7F7F"/>
                </a:solidFill>
                <a:effectLst/>
                <a:uLnTx/>
                <a:uFillTx/>
                <a:latin typeface="Tahoma" panose="020B0604030504040204" pitchFamily="34" charset="0"/>
                <a:ea typeface="Tahoma" panose="020B0604030504040204" pitchFamily="34" charset="0"/>
                <a:cs typeface="Tahoma" panose="020B0604030504040204" pitchFamily="34" charset="0"/>
              </a:defRPr>
            </a:lvl1pPr>
            <a:lvl2pPr marL="628650" marR="0" indent="-403225" fontAlgn="base">
              <a:lnSpc>
                <a:spcPct val="100000"/>
              </a:lnSpc>
              <a:spcBef>
                <a:spcPct val="20000"/>
              </a:spcBef>
              <a:spcAft>
                <a:spcPct val="0"/>
              </a:spcAft>
              <a:buClrTx/>
              <a:buSzPct val="100000"/>
              <a:buFontTx/>
              <a:buBlip>
                <a:blip r:embed="rId4"/>
              </a:buBlip>
              <a:tabLst/>
              <a:defRPr kumimoji="0" lang="en-US" sz="28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2pPr>
            <a:lvl3pPr marL="855663" marR="0" indent="-227013" defTabSz="895350" fontAlgn="base">
              <a:lnSpc>
                <a:spcPct val="100000"/>
              </a:lnSpc>
              <a:spcBef>
                <a:spcPct val="20000"/>
              </a:spcBef>
              <a:spcAft>
                <a:spcPct val="0"/>
              </a:spcAft>
              <a:buClrTx/>
              <a:buSzPct val="80000"/>
              <a:buFont typeface="Arial"/>
              <a:buChar char="•"/>
              <a:tabLst/>
              <a:defRPr kumimoji="0" lang="en-US" sz="24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3pPr>
            <a:lvl4pPr marL="1200150" marR="0" indent="-344488" defTabSz="714375" fontAlgn="base">
              <a:lnSpc>
                <a:spcPct val="100000"/>
              </a:lnSpc>
              <a:spcBef>
                <a:spcPct val="20000"/>
              </a:spcBef>
              <a:spcAft>
                <a:spcPct val="0"/>
              </a:spcAft>
              <a:buClrTx/>
              <a:buSzPct val="100000"/>
              <a:buFontTx/>
              <a:buBlip>
                <a:blip r:embed="rId4"/>
              </a:buBlip>
              <a:tabLst/>
              <a:defRPr kumimoji="0" lang="en-US" sz="2400" b="0"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4pPr>
            <a:lvl5pPr marL="1425575" marR="0" indent="-166688" fontAlgn="base">
              <a:lnSpc>
                <a:spcPct val="100000"/>
              </a:lnSpc>
              <a:spcBef>
                <a:spcPct val="20000"/>
              </a:spcBef>
              <a:spcAft>
                <a:spcPct val="0"/>
              </a:spcAft>
              <a:buClrTx/>
              <a:buSzTx/>
              <a:buFontTx/>
              <a:buChar char="»"/>
              <a:tabLst/>
              <a:defRPr kumimoji="0" lang="en-US" sz="1000" b="0"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de-AT" dirty="0" err="1"/>
              <a:t>Visit</a:t>
            </a:r>
            <a:r>
              <a:rPr lang="de-AT" dirty="0"/>
              <a:t> </a:t>
            </a:r>
            <a:r>
              <a:rPr lang="de-AT" dirty="0" err="1"/>
              <a:t>the</a:t>
            </a:r>
            <a:r>
              <a:rPr lang="de-AT" dirty="0"/>
              <a:t> IAMC 1.5°C Scenario Explorer at</a:t>
            </a:r>
            <a:br>
              <a:rPr lang="de-AT" dirty="0"/>
            </a:br>
            <a:r>
              <a:rPr lang="de-AT" dirty="0">
                <a:hlinkClick r:id="rId5"/>
              </a:rPr>
              <a:t>https://data.ene.iiasa.ac.at/iamc-1.5c-explorer</a:t>
            </a:r>
            <a:endParaRPr lang="de-AT" dirty="0"/>
          </a:p>
          <a:p>
            <a:endParaRPr lang="de-AT" dirty="0"/>
          </a:p>
        </p:txBody>
      </p:sp>
      <p:sp>
        <p:nvSpPr>
          <p:cNvPr id="11" name="Rechteck 10">
            <a:extLst>
              <a:ext uri="{FF2B5EF4-FFF2-40B4-BE49-F238E27FC236}">
                <a16:creationId xmlns:a16="http://schemas.microsoft.com/office/drawing/2014/main" id="{12703814-7412-2C48-B8E5-384FAB99D508}"/>
              </a:ext>
            </a:extLst>
          </p:cNvPr>
          <p:cNvSpPr/>
          <p:nvPr/>
        </p:nvSpPr>
        <p:spPr>
          <a:xfrm>
            <a:off x="261530" y="5263960"/>
            <a:ext cx="6953661" cy="830997"/>
          </a:xfrm>
          <a:prstGeom prst="rect">
            <a:avLst/>
          </a:prstGeom>
        </p:spPr>
        <p:txBody>
          <a:bodyPr wrap="square">
            <a:spAutoFit/>
          </a:bodyPr>
          <a:lstStyle/>
          <a:p>
            <a:pPr algn="r"/>
            <a:r>
              <a:rPr lang="en-US" sz="2400" dirty="0">
                <a:latin typeface="Tahoma" panose="020B0604030504040204" pitchFamily="34" charset="0"/>
                <a:ea typeface="Tahoma" panose="020B0604030504040204" pitchFamily="34" charset="0"/>
                <a:cs typeface="Tahoma" panose="020B0604030504040204" pitchFamily="34" charset="0"/>
              </a:rPr>
              <a:t>The scenario explorer provides documentation</a:t>
            </a:r>
            <a:br>
              <a:rPr lang="en-US" sz="2400" dirty="0">
                <a:latin typeface="Tahoma" panose="020B0604030504040204" pitchFamily="34" charset="0"/>
                <a:ea typeface="Tahoma" panose="020B0604030504040204" pitchFamily="34" charset="0"/>
                <a:cs typeface="Tahoma" panose="020B0604030504040204" pitchFamily="34" charset="0"/>
              </a:rPr>
            </a:br>
            <a:r>
              <a:rPr lang="en-US" sz="2400" dirty="0">
                <a:latin typeface="Tahoma" panose="020B0604030504040204" pitchFamily="34" charset="0"/>
                <a:ea typeface="Tahoma" panose="020B0604030504040204" pitchFamily="34" charset="0"/>
                <a:cs typeface="Tahoma" panose="020B0604030504040204" pitchFamily="34" charset="0"/>
              </a:rPr>
              <a:t>and references for models, scenarios &amp; variables</a:t>
            </a:r>
            <a:endParaRPr lang="en-GB" sz="2400" dirty="0">
              <a:latin typeface="Tahoma" panose="020B0604030504040204" pitchFamily="34" charset="0"/>
              <a:ea typeface="Tahoma" panose="020B0604030504040204" pitchFamily="34" charset="0"/>
              <a:cs typeface="Tahoma" panose="020B0604030504040204" pitchFamily="34" charset="0"/>
            </a:endParaRPr>
          </a:p>
        </p:txBody>
      </p:sp>
      <p:pic>
        <p:nvPicPr>
          <p:cNvPr id="12" name="Content Placeholder 3">
            <a:extLst>
              <a:ext uri="{FF2B5EF4-FFF2-40B4-BE49-F238E27FC236}">
                <a16:creationId xmlns:a16="http://schemas.microsoft.com/office/drawing/2014/main" id="{EF040E75-73FF-0043-A2FA-45EE31D90A82}"/>
              </a:ext>
            </a:extLst>
          </p:cNvPr>
          <p:cNvPicPr>
            <a:picLocks noChangeAspect="1"/>
          </p:cNvPicPr>
          <p:nvPr/>
        </p:nvPicPr>
        <p:blipFill>
          <a:blip r:embed="rId6"/>
          <a:stretch>
            <a:fillRect/>
          </a:stretch>
        </p:blipFill>
        <p:spPr>
          <a:xfrm>
            <a:off x="5494155" y="2286722"/>
            <a:ext cx="5038951" cy="2762401"/>
          </a:xfrm>
          <a:prstGeom prst="rect">
            <a:avLst/>
          </a:prstGeom>
        </p:spPr>
      </p:pic>
      <p:pic>
        <p:nvPicPr>
          <p:cNvPr id="8" name="Inhaltsplatzhalter 9">
            <a:extLst>
              <a:ext uri="{FF2B5EF4-FFF2-40B4-BE49-F238E27FC236}">
                <a16:creationId xmlns:a16="http://schemas.microsoft.com/office/drawing/2014/main" id="{F137EAA2-B8CE-994D-8CF5-E76CC89A4404}"/>
              </a:ext>
            </a:extLst>
          </p:cNvPr>
          <p:cNvPicPr>
            <a:picLocks noChangeAspect="1"/>
          </p:cNvPicPr>
          <p:nvPr/>
        </p:nvPicPr>
        <p:blipFill>
          <a:blip r:embed="rId7"/>
          <a:stretch>
            <a:fillRect/>
          </a:stretch>
        </p:blipFill>
        <p:spPr>
          <a:xfrm>
            <a:off x="7265808" y="3327572"/>
            <a:ext cx="4821829" cy="3446090"/>
          </a:xfrm>
          <a:prstGeom prst="rect">
            <a:avLst/>
          </a:prstGeom>
        </p:spPr>
      </p:pic>
      <p:sp>
        <p:nvSpPr>
          <p:cNvPr id="7" name="Oval 6">
            <a:extLst>
              <a:ext uri="{FF2B5EF4-FFF2-40B4-BE49-F238E27FC236}">
                <a16:creationId xmlns:a16="http://schemas.microsoft.com/office/drawing/2014/main" id="{333515FE-8899-624F-8371-70733F0325BE}"/>
              </a:ext>
            </a:extLst>
          </p:cNvPr>
          <p:cNvSpPr/>
          <p:nvPr/>
        </p:nvSpPr>
        <p:spPr>
          <a:xfrm>
            <a:off x="11311003" y="3231715"/>
            <a:ext cx="576197" cy="576197"/>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85962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CB215D5-293D-7640-8C9C-F601822487BA}"/>
              </a:ext>
            </a:extLst>
          </p:cNvPr>
          <p:cNvSpPr>
            <a:spLocks noGrp="1"/>
          </p:cNvSpPr>
          <p:nvPr>
            <p:ph type="body" sz="quarter" idx="14"/>
          </p:nvPr>
        </p:nvSpPr>
        <p:spPr/>
        <p:txBody>
          <a:bodyPr/>
          <a:lstStyle/>
          <a:p>
            <a:r>
              <a:rPr lang="en-GB" dirty="0"/>
              <a:t>Last week on Twitter...</a:t>
            </a:r>
          </a:p>
        </p:txBody>
      </p:sp>
      <p:sp>
        <p:nvSpPr>
          <p:cNvPr id="3" name="Titel 2">
            <a:extLst>
              <a:ext uri="{FF2B5EF4-FFF2-40B4-BE49-F238E27FC236}">
                <a16:creationId xmlns:a16="http://schemas.microsoft.com/office/drawing/2014/main" id="{BFE3CF39-E775-5344-8A75-1218559B71EC}"/>
              </a:ext>
            </a:extLst>
          </p:cNvPr>
          <p:cNvSpPr>
            <a:spLocks noGrp="1"/>
          </p:cNvSpPr>
          <p:nvPr>
            <p:ph type="title"/>
          </p:nvPr>
        </p:nvSpPr>
        <p:spPr/>
        <p:txBody>
          <a:bodyPr/>
          <a:lstStyle/>
          <a:p>
            <a:r>
              <a:rPr lang="en-GB" dirty="0"/>
              <a:t>Scenario explorer workspaces “in the wild”</a:t>
            </a:r>
          </a:p>
        </p:txBody>
      </p:sp>
      <p:sp>
        <p:nvSpPr>
          <p:cNvPr id="4" name="Foliennummernplatzhalter 3">
            <a:extLst>
              <a:ext uri="{FF2B5EF4-FFF2-40B4-BE49-F238E27FC236}">
                <a16:creationId xmlns:a16="http://schemas.microsoft.com/office/drawing/2014/main" id="{EBB2F7EC-A134-4A40-8CB8-AB49E084FA03}"/>
              </a:ext>
            </a:extLst>
          </p:cNvPr>
          <p:cNvSpPr>
            <a:spLocks noGrp="1"/>
          </p:cNvSpPr>
          <p:nvPr>
            <p:ph type="sldNum" sz="quarter" idx="17"/>
          </p:nvPr>
        </p:nvSpPr>
        <p:spPr/>
        <p:txBody>
          <a:bodyPr/>
          <a:lstStyle/>
          <a:p>
            <a:fld id="{838B0777-827F-8D42-90B1-61394C340E65}" type="slidenum">
              <a:rPr lang="en-GB" smtClean="0"/>
              <a:pPr/>
              <a:t>14</a:t>
            </a:fld>
            <a:endParaRPr lang="en-GB" dirty="0"/>
          </a:p>
        </p:txBody>
      </p:sp>
      <p:sp>
        <p:nvSpPr>
          <p:cNvPr id="5" name="Inhaltsplatzhalter 4">
            <a:extLst>
              <a:ext uri="{FF2B5EF4-FFF2-40B4-BE49-F238E27FC236}">
                <a16:creationId xmlns:a16="http://schemas.microsoft.com/office/drawing/2014/main" id="{88D48321-B291-D741-8662-ED47A695963F}"/>
              </a:ext>
            </a:extLst>
          </p:cNvPr>
          <p:cNvSpPr>
            <a:spLocks noGrp="1"/>
          </p:cNvSpPr>
          <p:nvPr>
            <p:ph sz="quarter" idx="18"/>
          </p:nvPr>
        </p:nvSpPr>
        <p:spPr>
          <a:xfrm>
            <a:off x="361950" y="1543791"/>
            <a:ext cx="5764112" cy="4607627"/>
          </a:xfrm>
        </p:spPr>
        <p:txBody>
          <a:bodyPr>
            <a:normAutofit/>
          </a:bodyPr>
          <a:lstStyle/>
          <a:p>
            <a:pPr marL="0" indent="0" algn="just">
              <a:buNone/>
            </a:pPr>
            <a:r>
              <a:rPr lang="en-GB" sz="2600" dirty="0"/>
              <a:t>Discussion in the scientific literature</a:t>
            </a:r>
            <a:br>
              <a:rPr lang="en-GB" sz="2600" dirty="0"/>
            </a:br>
            <a:r>
              <a:rPr lang="en-GB" sz="2600" dirty="0"/>
              <a:t>(and on Twitter) about assumptions</a:t>
            </a:r>
            <a:br>
              <a:rPr lang="en-GB" sz="2600" dirty="0"/>
            </a:br>
            <a:r>
              <a:rPr lang="en-GB" sz="2600" dirty="0"/>
              <a:t>of PV costs in models used in SR15...</a:t>
            </a:r>
          </a:p>
        </p:txBody>
      </p:sp>
      <p:grpSp>
        <p:nvGrpSpPr>
          <p:cNvPr id="10" name="Gruppieren 9">
            <a:extLst>
              <a:ext uri="{FF2B5EF4-FFF2-40B4-BE49-F238E27FC236}">
                <a16:creationId xmlns:a16="http://schemas.microsoft.com/office/drawing/2014/main" id="{23987F7F-76F8-994F-A1E7-1F636D3DB255}"/>
              </a:ext>
            </a:extLst>
          </p:cNvPr>
          <p:cNvGrpSpPr/>
          <p:nvPr/>
        </p:nvGrpSpPr>
        <p:grpSpPr>
          <a:xfrm>
            <a:off x="490607" y="2965289"/>
            <a:ext cx="5687611" cy="3253002"/>
            <a:chOff x="760148" y="2133600"/>
            <a:chExt cx="5399857" cy="3196194"/>
          </a:xfrm>
        </p:grpSpPr>
        <p:pic>
          <p:nvPicPr>
            <p:cNvPr id="8" name="Grafik 7">
              <a:extLst>
                <a:ext uri="{FF2B5EF4-FFF2-40B4-BE49-F238E27FC236}">
                  <a16:creationId xmlns:a16="http://schemas.microsoft.com/office/drawing/2014/main" id="{CE6442D1-A1DD-7241-8FF7-5FF1D1EEEA74}"/>
                </a:ext>
              </a:extLst>
            </p:cNvPr>
            <p:cNvPicPr>
              <a:picLocks noChangeAspect="1"/>
            </p:cNvPicPr>
            <p:nvPr/>
          </p:nvPicPr>
          <p:blipFill>
            <a:blip r:embed="rId3"/>
            <a:stretch>
              <a:fillRect/>
            </a:stretch>
          </p:blipFill>
          <p:spPr>
            <a:xfrm>
              <a:off x="817376" y="2249925"/>
              <a:ext cx="5342629" cy="3079869"/>
            </a:xfrm>
            <a:prstGeom prst="rect">
              <a:avLst/>
            </a:prstGeom>
          </p:spPr>
        </p:pic>
        <p:sp>
          <p:nvSpPr>
            <p:cNvPr id="9" name="Abgerundetes Rechteck 8">
              <a:extLst>
                <a:ext uri="{FF2B5EF4-FFF2-40B4-BE49-F238E27FC236}">
                  <a16:creationId xmlns:a16="http://schemas.microsoft.com/office/drawing/2014/main" id="{7C6977CD-725A-2D40-B74F-25B856800CA9}"/>
                </a:ext>
              </a:extLst>
            </p:cNvPr>
            <p:cNvSpPr/>
            <p:nvPr/>
          </p:nvSpPr>
          <p:spPr>
            <a:xfrm>
              <a:off x="760148" y="2133600"/>
              <a:ext cx="5350339" cy="3196194"/>
            </a:xfrm>
            <a:prstGeom prst="roundRect">
              <a:avLst>
                <a:gd name="adj" fmla="val 6912"/>
              </a:avLst>
            </a:prstGeom>
            <a:no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grpSp>
        <p:nvGrpSpPr>
          <p:cNvPr id="15" name="Gruppieren 14">
            <a:extLst>
              <a:ext uri="{FF2B5EF4-FFF2-40B4-BE49-F238E27FC236}">
                <a16:creationId xmlns:a16="http://schemas.microsoft.com/office/drawing/2014/main" id="{5EDE444D-6539-934C-B7C9-D19ECBD7115C}"/>
              </a:ext>
            </a:extLst>
          </p:cNvPr>
          <p:cNvGrpSpPr/>
          <p:nvPr/>
        </p:nvGrpSpPr>
        <p:grpSpPr>
          <a:xfrm>
            <a:off x="6401161" y="1391468"/>
            <a:ext cx="5636352" cy="5232038"/>
            <a:chOff x="6343019" y="1416111"/>
            <a:chExt cx="4915912" cy="4715131"/>
          </a:xfrm>
        </p:grpSpPr>
        <p:pic>
          <p:nvPicPr>
            <p:cNvPr id="12" name="Grafik 11">
              <a:extLst>
                <a:ext uri="{FF2B5EF4-FFF2-40B4-BE49-F238E27FC236}">
                  <a16:creationId xmlns:a16="http://schemas.microsoft.com/office/drawing/2014/main" id="{9F447C53-428E-8644-9640-D79F4D76ECF7}"/>
                </a:ext>
              </a:extLst>
            </p:cNvPr>
            <p:cNvPicPr>
              <a:picLocks noChangeAspect="1"/>
            </p:cNvPicPr>
            <p:nvPr/>
          </p:nvPicPr>
          <p:blipFill>
            <a:blip r:embed="rId4"/>
            <a:stretch>
              <a:fillRect/>
            </a:stretch>
          </p:blipFill>
          <p:spPr>
            <a:xfrm>
              <a:off x="6343019" y="1416111"/>
              <a:ext cx="4915128" cy="2752272"/>
            </a:xfrm>
            <a:prstGeom prst="rect">
              <a:avLst/>
            </a:prstGeom>
          </p:spPr>
        </p:pic>
        <p:pic>
          <p:nvPicPr>
            <p:cNvPr id="14" name="Grafik 13">
              <a:extLst>
                <a:ext uri="{FF2B5EF4-FFF2-40B4-BE49-F238E27FC236}">
                  <a16:creationId xmlns:a16="http://schemas.microsoft.com/office/drawing/2014/main" id="{8B7CB9C4-4C3F-7843-8D34-272F03B17B66}"/>
                </a:ext>
              </a:extLst>
            </p:cNvPr>
            <p:cNvPicPr>
              <a:picLocks noChangeAspect="1"/>
            </p:cNvPicPr>
            <p:nvPr/>
          </p:nvPicPr>
          <p:blipFill rotWithShape="1">
            <a:blip r:embed="rId5"/>
            <a:srcRect b="705"/>
            <a:stretch/>
          </p:blipFill>
          <p:spPr>
            <a:xfrm>
              <a:off x="6343802" y="4162194"/>
              <a:ext cx="4915129" cy="1969048"/>
            </a:xfrm>
            <a:prstGeom prst="rect">
              <a:avLst/>
            </a:prstGeom>
          </p:spPr>
        </p:pic>
      </p:grpSp>
      <p:sp>
        <p:nvSpPr>
          <p:cNvPr id="16" name="Rechteck 15">
            <a:extLst>
              <a:ext uri="{FF2B5EF4-FFF2-40B4-BE49-F238E27FC236}">
                <a16:creationId xmlns:a16="http://schemas.microsoft.com/office/drawing/2014/main" id="{F7A7BD95-C336-7242-B9D5-60DABA7DD1D8}"/>
              </a:ext>
            </a:extLst>
          </p:cNvPr>
          <p:cNvSpPr/>
          <p:nvPr/>
        </p:nvSpPr>
        <p:spPr>
          <a:xfrm>
            <a:off x="1346329" y="6408193"/>
            <a:ext cx="5440912" cy="338554"/>
          </a:xfrm>
          <a:prstGeom prst="rect">
            <a:avLst/>
          </a:prstGeom>
        </p:spPr>
        <p:txBody>
          <a:bodyPr vert="horz" lIns="0" tIns="0" rIns="0" bIns="0" rtlCol="0">
            <a:normAutofit/>
          </a:bodyPr>
          <a:lstStyle/>
          <a:p>
            <a:pPr algn="ctr" fontAlgn="base">
              <a:spcBef>
                <a:spcPct val="20000"/>
              </a:spcBef>
              <a:spcAft>
                <a:spcPct val="0"/>
              </a:spcAft>
              <a:buSzPct val="80000"/>
            </a:pPr>
            <a:r>
              <a:rPr lang="en-GB" sz="1600" kern="0" dirty="0">
                <a:solidFill>
                  <a:srgbClr val="7F7F7F"/>
                </a:solidFill>
                <a:latin typeface="Tahoma" panose="020B0604030504040204" pitchFamily="34" charset="0"/>
                <a:ea typeface="Tahoma" panose="020B0604030504040204" pitchFamily="34" charset="0"/>
                <a:cs typeface="Tahoma" panose="020B0604030504040204" pitchFamily="34" charset="0"/>
              </a:rPr>
              <a:t>Thread at </a:t>
            </a:r>
            <a:r>
              <a:rPr lang="en-GB" sz="1600" kern="0" dirty="0">
                <a:solidFill>
                  <a:srgbClr val="7F7F7F"/>
                </a:solidFill>
                <a:latin typeface="Tahoma" panose="020B0604030504040204" pitchFamily="34" charset="0"/>
                <a:ea typeface="Tahoma" panose="020B0604030504040204" pitchFamily="34" charset="0"/>
                <a:cs typeface="Tahoma" panose="020B0604030504040204" pitchFamily="34" charset="0"/>
                <a:hlinkClick r:id="rId6"/>
              </a:rPr>
              <a:t>https://twitter.com/NB_pik/status/...</a:t>
            </a:r>
            <a:endParaRPr lang="en-GB" sz="1600" kern="0" dirty="0">
              <a:solidFill>
                <a:srgbClr val="7F7F7F"/>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hteck 16">
            <a:extLst>
              <a:ext uri="{FF2B5EF4-FFF2-40B4-BE49-F238E27FC236}">
                <a16:creationId xmlns:a16="http://schemas.microsoft.com/office/drawing/2014/main" id="{75C4C62A-641B-1141-87D8-4432B8CB963D}"/>
              </a:ext>
            </a:extLst>
          </p:cNvPr>
          <p:cNvSpPr/>
          <p:nvPr/>
        </p:nvSpPr>
        <p:spPr>
          <a:xfrm>
            <a:off x="6401161" y="1391469"/>
            <a:ext cx="5634000" cy="5256000"/>
          </a:xfrm>
          <a:prstGeom prst="rect">
            <a:avLst/>
          </a:prstGeom>
          <a:no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8" name="Oval 17">
            <a:extLst>
              <a:ext uri="{FF2B5EF4-FFF2-40B4-BE49-F238E27FC236}">
                <a16:creationId xmlns:a16="http://schemas.microsoft.com/office/drawing/2014/main" id="{85E2A08B-BEC6-3940-AF01-16FF38BBAD46}"/>
              </a:ext>
            </a:extLst>
          </p:cNvPr>
          <p:cNvSpPr/>
          <p:nvPr/>
        </p:nvSpPr>
        <p:spPr>
          <a:xfrm>
            <a:off x="488255" y="4401019"/>
            <a:ext cx="3933433" cy="459080"/>
          </a:xfrm>
          <a:prstGeom prst="ellipse">
            <a:avLst/>
          </a:prstGeom>
          <a:noFill/>
          <a:ln w="28575">
            <a:solidFill>
              <a:schemeClr val="accent3"/>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21" name="Eingebuchteter Pfeil nach rechts 20">
            <a:extLst>
              <a:ext uri="{FF2B5EF4-FFF2-40B4-BE49-F238E27FC236}">
                <a16:creationId xmlns:a16="http://schemas.microsoft.com/office/drawing/2014/main" id="{FB31BC77-154C-6C49-A0DD-E82F1C850ADA}"/>
              </a:ext>
            </a:extLst>
          </p:cNvPr>
          <p:cNvSpPr/>
          <p:nvPr/>
        </p:nvSpPr>
        <p:spPr>
          <a:xfrm rot="20980498">
            <a:off x="4520692" y="4277516"/>
            <a:ext cx="1778796" cy="365087"/>
          </a:xfrm>
          <a:prstGeom prst="notchedRightArrow">
            <a:avLst>
              <a:gd name="adj1" fmla="val 33241"/>
              <a:gd name="adj2" fmla="val 115048"/>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3540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61B5C655-28E8-7B48-92C3-381D8CE1C1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5849" y="2240676"/>
            <a:ext cx="1721282" cy="1060879"/>
          </a:xfrm>
          <a:prstGeom prst="rect">
            <a:avLst/>
          </a:prstGeom>
        </p:spPr>
      </p:pic>
      <p:pic>
        <p:nvPicPr>
          <p:cNvPr id="12" name="Grafik 11">
            <a:extLst>
              <a:ext uri="{FF2B5EF4-FFF2-40B4-BE49-F238E27FC236}">
                <a16:creationId xmlns:a16="http://schemas.microsoft.com/office/drawing/2014/main" id="{A753C474-E340-E045-A284-B55CAF9DCAAA}"/>
              </a:ext>
            </a:extLst>
          </p:cNvPr>
          <p:cNvPicPr>
            <a:picLocks noChangeAspect="1"/>
          </p:cNvPicPr>
          <p:nvPr/>
        </p:nvPicPr>
        <p:blipFill>
          <a:blip r:embed="rId4"/>
          <a:srcRect/>
          <a:stretch/>
        </p:blipFill>
        <p:spPr>
          <a:xfrm>
            <a:off x="6932101" y="5056906"/>
            <a:ext cx="5192604" cy="1620548"/>
          </a:xfrm>
          <a:prstGeom prst="rect">
            <a:avLst/>
          </a:prstGeom>
        </p:spPr>
      </p:pic>
      <p:sp>
        <p:nvSpPr>
          <p:cNvPr id="2" name="Textplatzhalter 1">
            <a:extLst>
              <a:ext uri="{FF2B5EF4-FFF2-40B4-BE49-F238E27FC236}">
                <a16:creationId xmlns:a16="http://schemas.microsoft.com/office/drawing/2014/main" id="{2074F592-8200-E24F-B755-E2F94CAB13B6}"/>
              </a:ext>
            </a:extLst>
          </p:cNvPr>
          <p:cNvSpPr>
            <a:spLocks noGrp="1"/>
          </p:cNvSpPr>
          <p:nvPr>
            <p:ph type="body" sz="quarter" idx="14"/>
          </p:nvPr>
        </p:nvSpPr>
        <p:spPr/>
        <p:txBody>
          <a:bodyPr/>
          <a:lstStyle/>
          <a:p>
            <a:r>
              <a:rPr lang="en-GB" dirty="0"/>
              <a:t>Apply common data standards and open-source packages</a:t>
            </a:r>
          </a:p>
        </p:txBody>
      </p:sp>
      <p:sp>
        <p:nvSpPr>
          <p:cNvPr id="3" name="Titel 2">
            <a:extLst>
              <a:ext uri="{FF2B5EF4-FFF2-40B4-BE49-F238E27FC236}">
                <a16:creationId xmlns:a16="http://schemas.microsoft.com/office/drawing/2014/main" id="{18E7546C-DA5A-E144-BE58-38EC8C5854D2}"/>
              </a:ext>
            </a:extLst>
          </p:cNvPr>
          <p:cNvSpPr>
            <a:spLocks noGrp="1"/>
          </p:cNvSpPr>
          <p:nvPr>
            <p:ph type="title"/>
          </p:nvPr>
        </p:nvSpPr>
        <p:spPr/>
        <p:txBody>
          <a:bodyPr/>
          <a:lstStyle/>
          <a:p>
            <a:r>
              <a:rPr lang="en-GB" sz="3200" dirty="0"/>
              <a:t>Interoperable</a:t>
            </a:r>
            <a:endParaRPr lang="en-GB" dirty="0"/>
          </a:p>
        </p:txBody>
      </p:sp>
      <p:sp>
        <p:nvSpPr>
          <p:cNvPr id="4" name="Foliennummernplatzhalter 3">
            <a:extLst>
              <a:ext uri="{FF2B5EF4-FFF2-40B4-BE49-F238E27FC236}">
                <a16:creationId xmlns:a16="http://schemas.microsoft.com/office/drawing/2014/main" id="{26F1AFBF-E2DB-3D47-9EBF-B8DAAF80B0B1}"/>
              </a:ext>
            </a:extLst>
          </p:cNvPr>
          <p:cNvSpPr>
            <a:spLocks noGrp="1"/>
          </p:cNvSpPr>
          <p:nvPr>
            <p:ph type="sldNum" sz="quarter" idx="17"/>
          </p:nvPr>
        </p:nvSpPr>
        <p:spPr/>
        <p:txBody>
          <a:bodyPr/>
          <a:lstStyle/>
          <a:p>
            <a:fld id="{838B0777-827F-8D42-90B1-61394C340E65}" type="slidenum">
              <a:rPr lang="en-GB" smtClean="0"/>
              <a:pPr/>
              <a:t>15</a:t>
            </a:fld>
            <a:endParaRPr lang="en-GB" dirty="0"/>
          </a:p>
        </p:txBody>
      </p:sp>
      <p:sp>
        <p:nvSpPr>
          <p:cNvPr id="5" name="Inhaltsplatzhalter 4">
            <a:extLst>
              <a:ext uri="{FF2B5EF4-FFF2-40B4-BE49-F238E27FC236}">
                <a16:creationId xmlns:a16="http://schemas.microsoft.com/office/drawing/2014/main" id="{6A001399-8D1B-5C42-94AB-F85CA4829005}"/>
              </a:ext>
            </a:extLst>
          </p:cNvPr>
          <p:cNvSpPr>
            <a:spLocks noGrp="1"/>
          </p:cNvSpPr>
          <p:nvPr>
            <p:ph sz="quarter" idx="18"/>
          </p:nvPr>
        </p:nvSpPr>
        <p:spPr>
          <a:xfrm>
            <a:off x="361949" y="1439013"/>
            <a:ext cx="11497077" cy="4712406"/>
          </a:xfrm>
        </p:spPr>
        <p:txBody>
          <a:bodyPr>
            <a:noAutofit/>
          </a:bodyPr>
          <a:lstStyle/>
          <a:p>
            <a:r>
              <a:rPr lang="en-GB" sz="2600" dirty="0"/>
              <a:t>Use common data template developed by the IAMC</a:t>
            </a:r>
          </a:p>
          <a:p>
            <a:pPr lvl="1"/>
            <a:r>
              <a:rPr lang="en-GB" sz="2400" dirty="0"/>
              <a:t>High-profile use case: IPCC Reports (AR5, SR15), EMF</a:t>
            </a:r>
          </a:p>
          <a:p>
            <a:pPr lvl="1"/>
            <a:r>
              <a:rPr lang="en-GB" sz="2400" dirty="0"/>
              <a:t>Used by ~50 research teams globally</a:t>
            </a:r>
          </a:p>
          <a:p>
            <a:endParaRPr lang="en-GB" sz="2600" dirty="0"/>
          </a:p>
          <a:p>
            <a:pPr marL="0" indent="0">
              <a:buNone/>
            </a:pPr>
            <a:endParaRPr lang="en-GB" sz="2600" dirty="0"/>
          </a:p>
          <a:p>
            <a:pPr marL="0" indent="0">
              <a:buNone/>
            </a:pPr>
            <a:endParaRPr lang="en-GB" sz="2600" dirty="0"/>
          </a:p>
          <a:p>
            <a:pPr lvl="3"/>
            <a:endParaRPr lang="en-GB" sz="2200" dirty="0"/>
          </a:p>
          <a:p>
            <a:r>
              <a:rPr lang="en-GB" sz="2600" dirty="0"/>
              <a:t>Assessment using an open-source Python package</a:t>
            </a:r>
            <a:endParaRPr lang="en-GB" sz="2600" dirty="0">
              <a:latin typeface="Lucida Grande" panose="020B0600040502020204" pitchFamily="34" charset="0"/>
              <a:cs typeface="Lucida Grande" panose="020B0600040502020204" pitchFamily="34" charset="0"/>
            </a:endParaRPr>
          </a:p>
          <a:p>
            <a:pPr lvl="1"/>
            <a:r>
              <a:rPr lang="en-GB" sz="2400" dirty="0"/>
              <a:t>Scenario analysis &amp; visualization toolbox based</a:t>
            </a:r>
            <a:br>
              <a:rPr lang="en-GB" sz="2400" dirty="0"/>
            </a:br>
            <a:r>
              <a:rPr lang="en-GB" sz="2400" dirty="0"/>
              <a:t>on collaborative scientific-software practices</a:t>
            </a:r>
          </a:p>
          <a:p>
            <a:pPr lvl="1"/>
            <a:r>
              <a:rPr lang="en-GB" sz="2400" dirty="0"/>
              <a:t>Documentation: </a:t>
            </a:r>
            <a:r>
              <a:rPr lang="en-GB" sz="2400" dirty="0">
                <a:hlinkClick r:id="rId5"/>
              </a:rPr>
              <a:t>pyam-iamc.readthedocs.io</a:t>
            </a:r>
            <a:endParaRPr lang="en-GB" sz="2400" dirty="0"/>
          </a:p>
          <a:p>
            <a:pPr lvl="1"/>
            <a:endParaRPr lang="en-GB" dirty="0"/>
          </a:p>
        </p:txBody>
      </p:sp>
      <p:pic>
        <p:nvPicPr>
          <p:cNvPr id="6" name="Grafik 5">
            <a:extLst>
              <a:ext uri="{FF2B5EF4-FFF2-40B4-BE49-F238E27FC236}">
                <a16:creationId xmlns:a16="http://schemas.microsoft.com/office/drawing/2014/main" id="{A2C9ED4A-48BA-9442-9D86-2DD3744DBCA5}"/>
              </a:ext>
            </a:extLst>
          </p:cNvPr>
          <p:cNvPicPr>
            <a:picLocks noChangeAspect="1"/>
          </p:cNvPicPr>
          <p:nvPr/>
        </p:nvPicPr>
        <p:blipFill>
          <a:blip r:embed="rId6"/>
          <a:stretch>
            <a:fillRect/>
          </a:stretch>
        </p:blipFill>
        <p:spPr>
          <a:xfrm>
            <a:off x="10235203" y="943303"/>
            <a:ext cx="1123787" cy="1137166"/>
          </a:xfrm>
          <a:prstGeom prst="rect">
            <a:avLst/>
          </a:prstGeom>
        </p:spPr>
      </p:pic>
      <p:graphicFrame>
        <p:nvGraphicFramePr>
          <p:cNvPr id="8" name="Tabelle 7">
            <a:extLst>
              <a:ext uri="{FF2B5EF4-FFF2-40B4-BE49-F238E27FC236}">
                <a16:creationId xmlns:a16="http://schemas.microsoft.com/office/drawing/2014/main" id="{0C219446-76E8-C34D-A535-02D4CC6A546A}"/>
              </a:ext>
            </a:extLst>
          </p:cNvPr>
          <p:cNvGraphicFramePr>
            <a:graphicFrameLocks noGrp="1"/>
          </p:cNvGraphicFramePr>
          <p:nvPr>
            <p:extLst>
              <p:ext uri="{D42A27DB-BD31-4B8C-83A1-F6EECF244321}">
                <p14:modId xmlns:p14="http://schemas.microsoft.com/office/powerpoint/2010/main" val="4165731057"/>
              </p:ext>
            </p:extLst>
          </p:nvPr>
        </p:nvGraphicFramePr>
        <p:xfrm>
          <a:off x="485665" y="3237479"/>
          <a:ext cx="11497076" cy="1255224"/>
        </p:xfrm>
        <a:graphic>
          <a:graphicData uri="http://schemas.openxmlformats.org/drawingml/2006/table">
            <a:tbl>
              <a:tblPr firstRow="1" bandRow="1">
                <a:effectLst>
                  <a:outerShdw blurRad="127000" dist="63500" dir="2700000" algn="tl" rotWithShape="0">
                    <a:prstClr val="black">
                      <a:alpha val="40000"/>
                    </a:prstClr>
                  </a:outerShdw>
                </a:effectLst>
                <a:tableStyleId>{616DA210-FB5B-4158-B5E0-FEB733F419BA}</a:tableStyleId>
              </a:tblPr>
              <a:tblGrid>
                <a:gridCol w="438877">
                  <a:extLst>
                    <a:ext uri="{9D8B030D-6E8A-4147-A177-3AD203B41FA5}">
                      <a16:colId xmlns:a16="http://schemas.microsoft.com/office/drawing/2014/main" val="3935174488"/>
                    </a:ext>
                  </a:extLst>
                </a:gridCol>
                <a:gridCol w="1470388">
                  <a:extLst>
                    <a:ext uri="{9D8B030D-6E8A-4147-A177-3AD203B41FA5}">
                      <a16:colId xmlns:a16="http://schemas.microsoft.com/office/drawing/2014/main" val="1190322150"/>
                    </a:ext>
                  </a:extLst>
                </a:gridCol>
                <a:gridCol w="1940394">
                  <a:extLst>
                    <a:ext uri="{9D8B030D-6E8A-4147-A177-3AD203B41FA5}">
                      <a16:colId xmlns:a16="http://schemas.microsoft.com/office/drawing/2014/main" val="341529159"/>
                    </a:ext>
                  </a:extLst>
                </a:gridCol>
                <a:gridCol w="1144941">
                  <a:extLst>
                    <a:ext uri="{9D8B030D-6E8A-4147-A177-3AD203B41FA5}">
                      <a16:colId xmlns:a16="http://schemas.microsoft.com/office/drawing/2014/main" val="3858588120"/>
                    </a:ext>
                  </a:extLst>
                </a:gridCol>
                <a:gridCol w="2007796">
                  <a:extLst>
                    <a:ext uri="{9D8B030D-6E8A-4147-A177-3AD203B41FA5}">
                      <a16:colId xmlns:a16="http://schemas.microsoft.com/office/drawing/2014/main" val="1871664285"/>
                    </a:ext>
                  </a:extLst>
                </a:gridCol>
                <a:gridCol w="846261">
                  <a:extLst>
                    <a:ext uri="{9D8B030D-6E8A-4147-A177-3AD203B41FA5}">
                      <a16:colId xmlns:a16="http://schemas.microsoft.com/office/drawing/2014/main" val="532535965"/>
                    </a:ext>
                  </a:extLst>
                </a:gridCol>
                <a:gridCol w="1113872">
                  <a:extLst>
                    <a:ext uri="{9D8B030D-6E8A-4147-A177-3AD203B41FA5}">
                      <a16:colId xmlns:a16="http://schemas.microsoft.com/office/drawing/2014/main" val="1392641437"/>
                    </a:ext>
                  </a:extLst>
                </a:gridCol>
                <a:gridCol w="1113872">
                  <a:extLst>
                    <a:ext uri="{9D8B030D-6E8A-4147-A177-3AD203B41FA5}">
                      <a16:colId xmlns:a16="http://schemas.microsoft.com/office/drawing/2014/main" val="3311623849"/>
                    </a:ext>
                  </a:extLst>
                </a:gridCol>
                <a:gridCol w="1113872">
                  <a:extLst>
                    <a:ext uri="{9D8B030D-6E8A-4147-A177-3AD203B41FA5}">
                      <a16:colId xmlns:a16="http://schemas.microsoft.com/office/drawing/2014/main" val="3919261046"/>
                    </a:ext>
                  </a:extLst>
                </a:gridCol>
                <a:gridCol w="306803">
                  <a:extLst>
                    <a:ext uri="{9D8B030D-6E8A-4147-A177-3AD203B41FA5}">
                      <a16:colId xmlns:a16="http://schemas.microsoft.com/office/drawing/2014/main" val="1331007569"/>
                    </a:ext>
                  </a:extLst>
                </a:gridCol>
              </a:tblGrid>
              <a:tr h="113875">
                <a:tc>
                  <a:txBody>
                    <a:bodyPr/>
                    <a:lstStyle/>
                    <a:p>
                      <a:endParaRPr lang="en-GB" sz="1400" b="0" dirty="0">
                        <a:latin typeface="Arial" panose="020B0604020202020204" pitchFamily="34" charset="0"/>
                        <a:cs typeface="Arial" panose="020B0604020202020204" pitchFamily="34" charset="0"/>
                      </a:endParaRP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gradFill>
                      <a:gsLst>
                        <a:gs pos="90000">
                          <a:schemeClr val="bg1">
                            <a:lumMod val="65000"/>
                          </a:schemeClr>
                        </a:gs>
                        <a:gs pos="62000">
                          <a:srgbClr val="A9C5EA"/>
                        </a:gs>
                        <a:gs pos="83000">
                          <a:srgbClr val="D1DAE9"/>
                        </a:gs>
                        <a:gs pos="67000">
                          <a:srgbClr val="DEE0E8"/>
                        </a:gs>
                      </a:gsLst>
                      <a:lin ang="2700000" scaled="0"/>
                    </a:gradFill>
                  </a:tcPr>
                </a:tc>
                <a:tc>
                  <a:txBody>
                    <a:bodyPr/>
                    <a:lstStyle/>
                    <a:p>
                      <a:pPr algn="ctr"/>
                      <a:r>
                        <a:rPr lang="en-GB" sz="1400" b="0" dirty="0">
                          <a:latin typeface="Arial" panose="020B0604020202020204" pitchFamily="34" charset="0"/>
                          <a:cs typeface="Arial" panose="020B0604020202020204" pitchFamily="34" charset="0"/>
                        </a:rPr>
                        <a:t>A</a:t>
                      </a: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gradFill>
                      <a:gsLst>
                        <a:gs pos="0">
                          <a:schemeClr val="bg1">
                            <a:lumMod val="95000"/>
                          </a:schemeClr>
                        </a:gs>
                        <a:gs pos="100000">
                          <a:srgbClr val="E4ECF8"/>
                        </a:gs>
                      </a:gsLst>
                      <a:lin ang="5400000" scaled="1"/>
                    </a:gradFill>
                  </a:tcPr>
                </a:tc>
                <a:tc>
                  <a:txBody>
                    <a:bodyPr/>
                    <a:lstStyle/>
                    <a:p>
                      <a:pPr algn="ctr"/>
                      <a:r>
                        <a:rPr lang="en-GB" sz="1400" b="0" dirty="0">
                          <a:latin typeface="Arial" panose="020B0604020202020204" pitchFamily="34" charset="0"/>
                          <a:cs typeface="Arial" panose="020B0604020202020204" pitchFamily="34" charset="0"/>
                        </a:rPr>
                        <a:t>B</a:t>
                      </a: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gradFill>
                      <a:gsLst>
                        <a:gs pos="0">
                          <a:schemeClr val="bg1">
                            <a:lumMod val="95000"/>
                          </a:schemeClr>
                        </a:gs>
                        <a:gs pos="100000">
                          <a:srgbClr val="E4ECF8"/>
                        </a:gs>
                      </a:gsLst>
                      <a:lin ang="5400000" scaled="1"/>
                    </a:gradFill>
                  </a:tcPr>
                </a:tc>
                <a:tc>
                  <a:txBody>
                    <a:bodyPr/>
                    <a:lstStyle/>
                    <a:p>
                      <a:pPr algn="ctr"/>
                      <a:r>
                        <a:rPr lang="en-GB" sz="1400" b="0" dirty="0">
                          <a:latin typeface="Arial" panose="020B0604020202020204" pitchFamily="34" charset="0"/>
                          <a:cs typeface="Arial" panose="020B0604020202020204" pitchFamily="34" charset="0"/>
                        </a:rPr>
                        <a:t>C</a:t>
                      </a: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gradFill>
                      <a:gsLst>
                        <a:gs pos="0">
                          <a:schemeClr val="bg1">
                            <a:lumMod val="95000"/>
                          </a:schemeClr>
                        </a:gs>
                        <a:gs pos="100000">
                          <a:srgbClr val="E4ECF8"/>
                        </a:gs>
                      </a:gsLst>
                      <a:lin ang="5400000" scaled="1"/>
                    </a:gradFill>
                  </a:tcPr>
                </a:tc>
                <a:tc>
                  <a:txBody>
                    <a:bodyPr/>
                    <a:lstStyle/>
                    <a:p>
                      <a:pPr algn="ctr"/>
                      <a:r>
                        <a:rPr lang="en-GB" sz="1400" b="0" dirty="0">
                          <a:latin typeface="Arial" panose="020B0604020202020204" pitchFamily="34" charset="0"/>
                          <a:cs typeface="Arial" panose="020B0604020202020204" pitchFamily="34" charset="0"/>
                        </a:rPr>
                        <a:t>D</a:t>
                      </a: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gradFill>
                      <a:gsLst>
                        <a:gs pos="0">
                          <a:schemeClr val="bg1">
                            <a:lumMod val="95000"/>
                          </a:schemeClr>
                        </a:gs>
                        <a:gs pos="100000">
                          <a:srgbClr val="E4ECF8"/>
                        </a:gs>
                      </a:gsLst>
                      <a:lin ang="5400000" scaled="1"/>
                    </a:gradFill>
                  </a:tcPr>
                </a:tc>
                <a:tc>
                  <a:txBody>
                    <a:bodyPr/>
                    <a:lstStyle/>
                    <a:p>
                      <a:pPr algn="ctr"/>
                      <a:r>
                        <a:rPr lang="en-GB" sz="1400" b="0" dirty="0">
                          <a:latin typeface="Arial" panose="020B0604020202020204" pitchFamily="34" charset="0"/>
                          <a:cs typeface="Arial" panose="020B0604020202020204" pitchFamily="34" charset="0"/>
                        </a:rPr>
                        <a:t>E</a:t>
                      </a: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gradFill>
                      <a:gsLst>
                        <a:gs pos="0">
                          <a:schemeClr val="bg1">
                            <a:lumMod val="95000"/>
                          </a:schemeClr>
                        </a:gs>
                        <a:gs pos="100000">
                          <a:srgbClr val="E4ECF8"/>
                        </a:gs>
                      </a:gsLst>
                      <a:lin ang="5400000" scaled="1"/>
                    </a:gradFill>
                  </a:tcPr>
                </a:tc>
                <a:tc>
                  <a:txBody>
                    <a:bodyPr/>
                    <a:lstStyle/>
                    <a:p>
                      <a:pPr algn="ctr"/>
                      <a:r>
                        <a:rPr lang="en-GB" sz="1400" b="0" dirty="0">
                          <a:latin typeface="Arial" panose="020B0604020202020204" pitchFamily="34" charset="0"/>
                          <a:cs typeface="Arial" panose="020B0604020202020204" pitchFamily="34" charset="0"/>
                        </a:rPr>
                        <a:t>F</a:t>
                      </a: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gradFill>
                      <a:gsLst>
                        <a:gs pos="0">
                          <a:schemeClr val="bg1">
                            <a:lumMod val="95000"/>
                          </a:schemeClr>
                        </a:gs>
                        <a:gs pos="100000">
                          <a:srgbClr val="E4ECF8"/>
                        </a:gs>
                      </a:gsLst>
                      <a:lin ang="5400000" scaled="1"/>
                    </a:gradFill>
                  </a:tcPr>
                </a:tc>
                <a:tc>
                  <a:txBody>
                    <a:bodyPr/>
                    <a:lstStyle/>
                    <a:p>
                      <a:pPr algn="ctr"/>
                      <a:r>
                        <a:rPr lang="en-GB" sz="1400" b="0" dirty="0">
                          <a:latin typeface="Arial" panose="020B0604020202020204" pitchFamily="34" charset="0"/>
                          <a:cs typeface="Arial" panose="020B0604020202020204" pitchFamily="34" charset="0"/>
                        </a:rPr>
                        <a:t>G</a:t>
                      </a: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gradFill>
                      <a:gsLst>
                        <a:gs pos="0">
                          <a:schemeClr val="bg1">
                            <a:lumMod val="95000"/>
                          </a:schemeClr>
                        </a:gs>
                        <a:gs pos="100000">
                          <a:srgbClr val="E4ECF8"/>
                        </a:gs>
                      </a:gsLst>
                      <a:lin ang="5400000" scaled="1"/>
                    </a:gradFill>
                  </a:tcPr>
                </a:tc>
                <a:tc>
                  <a:txBody>
                    <a:bodyPr/>
                    <a:lstStyle/>
                    <a:p>
                      <a:pPr algn="ctr"/>
                      <a:r>
                        <a:rPr lang="en-GB" sz="1400" b="0" dirty="0">
                          <a:latin typeface="Arial" panose="020B0604020202020204" pitchFamily="34" charset="0"/>
                          <a:cs typeface="Arial" panose="020B0604020202020204" pitchFamily="34" charset="0"/>
                        </a:rPr>
                        <a:t>H</a:t>
                      </a: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gradFill>
                      <a:gsLst>
                        <a:gs pos="0">
                          <a:schemeClr val="bg1">
                            <a:lumMod val="95000"/>
                          </a:schemeClr>
                        </a:gs>
                        <a:gs pos="100000">
                          <a:srgbClr val="E4ECF8"/>
                        </a:gs>
                      </a:gsLst>
                      <a:lin ang="5400000" scaled="1"/>
                    </a:gradFill>
                  </a:tcPr>
                </a:tc>
                <a:tc>
                  <a:txBody>
                    <a:bodyPr/>
                    <a:lstStyle/>
                    <a:p>
                      <a:pPr algn="ctr"/>
                      <a:endParaRPr lang="en-GB" sz="1400" b="0" dirty="0">
                        <a:latin typeface="Arial" panose="020B0604020202020204" pitchFamily="34" charset="0"/>
                        <a:cs typeface="Arial" panose="020B0604020202020204" pitchFamily="34" charset="0"/>
                      </a:endParaRPr>
                    </a:p>
                  </a:txBody>
                  <a:tcPr marT="41564" marB="41564">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gradFill>
                      <a:gsLst>
                        <a:gs pos="0">
                          <a:schemeClr val="bg1">
                            <a:lumMod val="95000"/>
                          </a:schemeClr>
                        </a:gs>
                        <a:gs pos="100000">
                          <a:srgbClr val="E4ECF8"/>
                        </a:gs>
                      </a:gsLst>
                      <a:lin ang="5400000" scaled="1"/>
                    </a:gradFill>
                  </a:tcPr>
                </a:tc>
                <a:extLst>
                  <a:ext uri="{0D108BD9-81ED-4DB2-BD59-A6C34878D82A}">
                    <a16:rowId xmlns:a16="http://schemas.microsoft.com/office/drawing/2014/main" val="1369356256"/>
                  </a:ext>
                </a:extLst>
              </a:tr>
              <a:tr h="316808">
                <a:tc>
                  <a:txBody>
                    <a:bodyPr/>
                    <a:lstStyle/>
                    <a:p>
                      <a:pPr algn="ctr"/>
                      <a:r>
                        <a:rPr lang="en-GB" sz="1400" b="0" dirty="0">
                          <a:latin typeface="Arial" panose="020B0604020202020204" pitchFamily="34" charset="0"/>
                          <a:cs typeface="Arial" panose="020B0604020202020204" pitchFamily="34" charset="0"/>
                        </a:rPr>
                        <a:t>1</a:t>
                      </a:r>
                    </a:p>
                  </a:txBody>
                  <a:tcPr marT="41564" marB="4156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ECF8"/>
                    </a:solidFill>
                  </a:tcPr>
                </a:tc>
                <a:tc>
                  <a:txBody>
                    <a:bodyPr/>
                    <a:lstStyle/>
                    <a:p>
                      <a:r>
                        <a:rPr lang="en-GB" sz="2000" b="1" dirty="0">
                          <a:latin typeface="Arial" panose="020B0604020202020204" pitchFamily="34" charset="0"/>
                          <a:cs typeface="Arial" panose="020B0604020202020204" pitchFamily="34" charset="0"/>
                        </a:rPr>
                        <a:t>Model</a:t>
                      </a: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n-GB" sz="2000" b="1" dirty="0">
                          <a:latin typeface="Arial" panose="020B0604020202020204" pitchFamily="34" charset="0"/>
                          <a:cs typeface="Arial" panose="020B0604020202020204" pitchFamily="34" charset="0"/>
                        </a:rPr>
                        <a:t>Scenario</a:t>
                      </a: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n-GB" sz="2000" b="1" dirty="0">
                          <a:latin typeface="Arial" panose="020B0604020202020204" pitchFamily="34" charset="0"/>
                          <a:cs typeface="Arial" panose="020B0604020202020204" pitchFamily="34" charset="0"/>
                        </a:rPr>
                        <a:t>Region</a:t>
                      </a: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n-GB" sz="2000" b="1" dirty="0">
                          <a:latin typeface="Arial" panose="020B0604020202020204" pitchFamily="34" charset="0"/>
                          <a:cs typeface="Arial" panose="020B0604020202020204" pitchFamily="34" charset="0"/>
                        </a:rPr>
                        <a:t>Variable</a:t>
                      </a: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n-GB" sz="2000" b="1" dirty="0">
                          <a:latin typeface="Arial" panose="020B0604020202020204" pitchFamily="34" charset="0"/>
                          <a:cs typeface="Arial" panose="020B0604020202020204" pitchFamily="34" charset="0"/>
                        </a:rPr>
                        <a:t>Unit</a:t>
                      </a: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GB" sz="2000" b="1" dirty="0">
                          <a:latin typeface="Arial" panose="020B0604020202020204" pitchFamily="34" charset="0"/>
                          <a:cs typeface="Arial" panose="020B0604020202020204" pitchFamily="34" charset="0"/>
                        </a:rPr>
                        <a:t>2005</a:t>
                      </a: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GB" sz="2000" b="1" dirty="0">
                          <a:latin typeface="Arial" panose="020B0604020202020204" pitchFamily="34" charset="0"/>
                          <a:cs typeface="Arial" panose="020B0604020202020204" pitchFamily="34" charset="0"/>
                        </a:rPr>
                        <a:t>2010</a:t>
                      </a: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r>
                        <a:rPr lang="en-GB" sz="2000" b="1" dirty="0">
                          <a:latin typeface="Arial" panose="020B0604020202020204" pitchFamily="34" charset="0"/>
                          <a:cs typeface="Arial" panose="020B0604020202020204" pitchFamily="34" charset="0"/>
                        </a:rPr>
                        <a:t>2015</a:t>
                      </a: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sz="1600" dirty="0">
                        <a:latin typeface="Arial" panose="020B0604020202020204" pitchFamily="34" charset="0"/>
                        <a:cs typeface="Arial" panose="020B0604020202020204" pitchFamily="34" charset="0"/>
                      </a:endParaRPr>
                    </a:p>
                  </a:txBody>
                  <a:tcPr marT="41564" marB="41564">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4199956"/>
                  </a:ext>
                </a:extLst>
              </a:tr>
              <a:tr h="316808">
                <a:tc>
                  <a:txBody>
                    <a:bodyPr/>
                    <a:lstStyle/>
                    <a:p>
                      <a:pPr algn="ctr"/>
                      <a:r>
                        <a:rPr lang="en-GB" sz="1400" b="0" dirty="0">
                          <a:latin typeface="Arial" panose="020B0604020202020204" pitchFamily="34" charset="0"/>
                          <a:cs typeface="Arial" panose="020B0604020202020204" pitchFamily="34" charset="0"/>
                        </a:rPr>
                        <a:t>2</a:t>
                      </a:r>
                    </a:p>
                  </a:txBody>
                  <a:tcPr marT="41564" marB="4156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ECF8"/>
                    </a:solidFill>
                  </a:tcPr>
                </a:tc>
                <a:tc>
                  <a:txBody>
                    <a:bodyPr/>
                    <a:lstStyle/>
                    <a:p>
                      <a:r>
                        <a:rPr lang="en-GB" sz="2000" dirty="0">
                          <a:latin typeface="Arial" panose="020B0604020202020204" pitchFamily="34" charset="0"/>
                          <a:cs typeface="Arial" panose="020B0604020202020204" pitchFamily="34" charset="0"/>
                        </a:rPr>
                        <a:t>MESSAGE</a:t>
                      </a:r>
                    </a:p>
                  </a:txBody>
                  <a:tcPr marT="41564" marB="4156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GB" sz="2000" dirty="0">
                          <a:latin typeface="Arial" panose="020B0604020202020204" pitchFamily="34" charset="0"/>
                          <a:cs typeface="Arial" panose="020B0604020202020204" pitchFamily="34" charset="0"/>
                        </a:rPr>
                        <a:t>CD-LINKS 400</a:t>
                      </a:r>
                    </a:p>
                  </a:txBody>
                  <a:tcPr marT="41564" marB="4156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GB" sz="2000" dirty="0">
                          <a:latin typeface="Arial" panose="020B0604020202020204" pitchFamily="34" charset="0"/>
                          <a:cs typeface="Arial" panose="020B0604020202020204" pitchFamily="34" charset="0"/>
                        </a:rPr>
                        <a:t>World</a:t>
                      </a:r>
                    </a:p>
                  </a:txBody>
                  <a:tcPr marT="41564" marB="4156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GB" sz="2000" dirty="0">
                          <a:latin typeface="Arial" panose="020B0604020202020204" pitchFamily="34" charset="0"/>
                          <a:cs typeface="Arial" panose="020B0604020202020204" pitchFamily="34" charset="0"/>
                        </a:rPr>
                        <a:t>Primary Energy</a:t>
                      </a:r>
                    </a:p>
                  </a:txBody>
                  <a:tcPr marT="41564" marB="4156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GB" sz="2000" dirty="0">
                          <a:latin typeface="Arial" panose="020B0604020202020204" pitchFamily="34" charset="0"/>
                          <a:cs typeface="Arial" panose="020B0604020202020204" pitchFamily="34" charset="0"/>
                        </a:rPr>
                        <a:t>EJ/y</a:t>
                      </a:r>
                    </a:p>
                  </a:txBody>
                  <a:tcPr marT="41564" marB="4156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r" fontAlgn="ctr"/>
                      <a:r>
                        <a:rPr lang="de-AT" sz="2000" kern="1200" dirty="0">
                          <a:solidFill>
                            <a:schemeClr val="tx1"/>
                          </a:solidFill>
                          <a:latin typeface="Arial" panose="020B0604020202020204" pitchFamily="34" charset="0"/>
                          <a:ea typeface="+mn-ea"/>
                          <a:cs typeface="Arial" panose="020B0604020202020204" pitchFamily="34" charset="0"/>
                        </a:rPr>
                        <a:t>462.5</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r" fontAlgn="ctr"/>
                      <a:r>
                        <a:rPr lang="de-AT" sz="2000" kern="1200" dirty="0">
                          <a:solidFill>
                            <a:schemeClr val="tx1"/>
                          </a:solidFill>
                          <a:latin typeface="Arial" panose="020B0604020202020204" pitchFamily="34" charset="0"/>
                          <a:ea typeface="+mn-ea"/>
                          <a:cs typeface="Arial" panose="020B0604020202020204" pitchFamily="34" charset="0"/>
                        </a:rPr>
                        <a:t>500.7</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GB" sz="2000" dirty="0">
                          <a:latin typeface="Arial" panose="020B0604020202020204" pitchFamily="34" charset="0"/>
                          <a:cs typeface="Arial" panose="020B0604020202020204" pitchFamily="34" charset="0"/>
                        </a:rPr>
                        <a:t>...</a:t>
                      </a:r>
                    </a:p>
                  </a:txBody>
                  <a:tcPr marT="41564" marB="41564"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lang="en-GB" sz="1600" dirty="0">
                        <a:latin typeface="Arial" panose="020B0604020202020204" pitchFamily="34" charset="0"/>
                        <a:cs typeface="Arial" panose="020B0604020202020204" pitchFamily="34" charset="0"/>
                      </a:endParaRPr>
                    </a:p>
                  </a:txBody>
                  <a:tcPr marT="41564" marB="41564">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51423558"/>
                  </a:ext>
                </a:extLst>
              </a:tr>
              <a:tr h="158400">
                <a:tc>
                  <a:txBody>
                    <a:bodyPr/>
                    <a:lstStyle/>
                    <a:p>
                      <a:endParaRPr lang="en-GB" sz="600" b="0" dirty="0">
                        <a:latin typeface="Arial" panose="020B0604020202020204" pitchFamily="34" charset="0"/>
                        <a:cs typeface="Arial" panose="020B0604020202020204" pitchFamily="34" charset="0"/>
                      </a:endParaRP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rgbClr val="E4ECF8"/>
                    </a:solidFill>
                  </a:tcPr>
                </a:tc>
                <a:tc>
                  <a:txBody>
                    <a:bodyPr/>
                    <a:lstStyle/>
                    <a:p>
                      <a:endParaRPr lang="en-GB" sz="600" dirty="0">
                        <a:latin typeface="Arial" panose="020B0604020202020204" pitchFamily="34" charset="0"/>
                        <a:cs typeface="Arial" panose="020B0604020202020204" pitchFamily="34" charset="0"/>
                      </a:endParaRP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600" dirty="0">
                        <a:latin typeface="Arial" panose="020B0604020202020204" pitchFamily="34" charset="0"/>
                        <a:cs typeface="Arial" panose="020B0604020202020204" pitchFamily="34" charset="0"/>
                      </a:endParaRP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600" dirty="0">
                        <a:latin typeface="Arial" panose="020B0604020202020204" pitchFamily="34" charset="0"/>
                        <a:cs typeface="Arial" panose="020B0604020202020204" pitchFamily="34" charset="0"/>
                      </a:endParaRP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600" dirty="0">
                        <a:latin typeface="Arial" panose="020B0604020202020204" pitchFamily="34" charset="0"/>
                        <a:cs typeface="Arial" panose="020B0604020202020204" pitchFamily="34" charset="0"/>
                      </a:endParaRP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600" dirty="0">
                        <a:latin typeface="Arial" panose="020B0604020202020204" pitchFamily="34" charset="0"/>
                        <a:cs typeface="Arial" panose="020B0604020202020204" pitchFamily="34" charset="0"/>
                      </a:endParaRP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600" dirty="0">
                        <a:latin typeface="Arial" panose="020B0604020202020204" pitchFamily="34" charset="0"/>
                        <a:cs typeface="Arial" panose="020B0604020202020204" pitchFamily="34" charset="0"/>
                      </a:endParaRP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600" dirty="0">
                        <a:latin typeface="Arial" panose="020B0604020202020204" pitchFamily="34" charset="0"/>
                        <a:cs typeface="Arial" panose="020B0604020202020204" pitchFamily="34" charset="0"/>
                      </a:endParaRP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600" dirty="0">
                        <a:latin typeface="Arial" panose="020B0604020202020204" pitchFamily="34" charset="0"/>
                        <a:cs typeface="Arial" panose="020B0604020202020204" pitchFamily="34" charset="0"/>
                      </a:endParaRPr>
                    </a:p>
                  </a:txBody>
                  <a:tcPr marT="41564" marB="41564">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GB" sz="600" dirty="0">
                        <a:latin typeface="Arial" panose="020B0604020202020204" pitchFamily="34" charset="0"/>
                        <a:cs typeface="Arial" panose="020B0604020202020204" pitchFamily="34" charset="0"/>
                      </a:endParaRPr>
                    </a:p>
                  </a:txBody>
                  <a:tcPr marT="41564" marB="41564">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940893658"/>
                  </a:ext>
                </a:extLst>
              </a:tr>
            </a:tbl>
          </a:graphicData>
        </a:graphic>
      </p:graphicFrame>
      <p:pic>
        <p:nvPicPr>
          <p:cNvPr id="9" name="Grafik 8">
            <a:extLst>
              <a:ext uri="{FF2B5EF4-FFF2-40B4-BE49-F238E27FC236}">
                <a16:creationId xmlns:a16="http://schemas.microsoft.com/office/drawing/2014/main" id="{941E8A83-957B-CD4C-8CA0-437976F68080}"/>
              </a:ext>
            </a:extLst>
          </p:cNvPr>
          <p:cNvPicPr>
            <a:picLocks noChangeAspect="1"/>
          </p:cNvPicPr>
          <p:nvPr/>
        </p:nvPicPr>
        <p:blipFill>
          <a:blip r:embed="rId7"/>
          <a:stretch>
            <a:fillRect/>
          </a:stretch>
        </p:blipFill>
        <p:spPr>
          <a:xfrm>
            <a:off x="7672483" y="2394731"/>
            <a:ext cx="1233227" cy="723493"/>
          </a:xfrm>
          <a:prstGeom prst="rect">
            <a:avLst/>
          </a:prstGeom>
        </p:spPr>
      </p:pic>
      <p:pic>
        <p:nvPicPr>
          <p:cNvPr id="10" name="Grafik 9">
            <a:extLst>
              <a:ext uri="{FF2B5EF4-FFF2-40B4-BE49-F238E27FC236}">
                <a16:creationId xmlns:a16="http://schemas.microsoft.com/office/drawing/2014/main" id="{B5B3F2EB-9711-444D-A0F9-A03FA9288D98}"/>
              </a:ext>
            </a:extLst>
          </p:cNvPr>
          <p:cNvPicPr>
            <a:picLocks noChangeAspect="1"/>
          </p:cNvPicPr>
          <p:nvPr/>
        </p:nvPicPr>
        <p:blipFill>
          <a:blip r:embed="rId8"/>
          <a:stretch>
            <a:fillRect/>
          </a:stretch>
        </p:blipFill>
        <p:spPr>
          <a:xfrm>
            <a:off x="8854683" y="2128950"/>
            <a:ext cx="1721282" cy="1093732"/>
          </a:xfrm>
          <a:prstGeom prst="rect">
            <a:avLst/>
          </a:prstGeom>
        </p:spPr>
      </p:pic>
      <p:pic>
        <p:nvPicPr>
          <p:cNvPr id="11" name="Grafik 10">
            <a:extLst>
              <a:ext uri="{FF2B5EF4-FFF2-40B4-BE49-F238E27FC236}">
                <a16:creationId xmlns:a16="http://schemas.microsoft.com/office/drawing/2014/main" id="{6C17CE94-5DC7-9B48-8DA1-AB47D15923F4}"/>
              </a:ext>
            </a:extLst>
          </p:cNvPr>
          <p:cNvPicPr>
            <a:picLocks noChangeAspect="1"/>
          </p:cNvPicPr>
          <p:nvPr/>
        </p:nvPicPr>
        <p:blipFill>
          <a:blip r:embed="rId9"/>
          <a:stretch>
            <a:fillRect/>
          </a:stretch>
        </p:blipFill>
        <p:spPr>
          <a:xfrm>
            <a:off x="10581200" y="2359967"/>
            <a:ext cx="1416402" cy="762041"/>
          </a:xfrm>
          <a:prstGeom prst="rect">
            <a:avLst/>
          </a:prstGeom>
        </p:spPr>
      </p:pic>
    </p:spTree>
    <p:extLst>
      <p:ext uri="{BB962C8B-B14F-4D97-AF65-F5344CB8AC3E}">
        <p14:creationId xmlns:p14="http://schemas.microsoft.com/office/powerpoint/2010/main" val="381876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animEffect transition="in" filter="fade">
                                      <p:cBhvr>
                                        <p:cTn id="7" dur="500"/>
                                        <p:tgtEl>
                                          <p:spTgt spid="5">
                                            <p:txEl>
                                              <p:pRg st="7" end="7"/>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8" end="8"/>
                                            </p:txEl>
                                          </p:spTgt>
                                        </p:tgtEl>
                                        <p:attrNameLst>
                                          <p:attrName>style.visibility</p:attrName>
                                        </p:attrNameLst>
                                      </p:cBhvr>
                                      <p:to>
                                        <p:strVal val="visible"/>
                                      </p:to>
                                    </p:set>
                                    <p:animEffect transition="in" filter="fade">
                                      <p:cBhvr>
                                        <p:cTn id="10" dur="500"/>
                                        <p:tgtEl>
                                          <p:spTgt spid="5">
                                            <p:txEl>
                                              <p:pRg st="8" end="8"/>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animEffect transition="in" filter="fade">
                                      <p:cBhvr>
                                        <p:cTn id="13" dur="500"/>
                                        <p:tgtEl>
                                          <p:spTgt spid="5">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B2AA35D3-C4DB-424A-94E7-E853F542D048}"/>
              </a:ext>
            </a:extLst>
          </p:cNvPr>
          <p:cNvSpPr>
            <a:spLocks noGrp="1"/>
          </p:cNvSpPr>
          <p:nvPr>
            <p:ph type="body" sz="quarter" idx="14"/>
          </p:nvPr>
        </p:nvSpPr>
        <p:spPr/>
        <p:txBody>
          <a:bodyPr/>
          <a:lstStyle/>
          <a:p>
            <a:pPr marL="0" indent="0">
              <a:buNone/>
            </a:pPr>
            <a:r>
              <a:rPr lang="en-GB" sz="3200" dirty="0"/>
              <a:t>All items of the scientific supply chain are released</a:t>
            </a:r>
            <a:br>
              <a:rPr lang="en-GB" sz="3200" dirty="0"/>
            </a:br>
            <a:r>
              <a:rPr lang="en-GB" sz="3200" dirty="0"/>
              <a:t>under licenses that enable follow-up research and re-use</a:t>
            </a:r>
          </a:p>
          <a:p>
            <a:endParaRPr lang="en-GB" dirty="0"/>
          </a:p>
        </p:txBody>
      </p:sp>
      <p:sp>
        <p:nvSpPr>
          <p:cNvPr id="4" name="Foliennummernplatzhalter 3">
            <a:extLst>
              <a:ext uri="{FF2B5EF4-FFF2-40B4-BE49-F238E27FC236}">
                <a16:creationId xmlns:a16="http://schemas.microsoft.com/office/drawing/2014/main" id="{04D8C154-436A-0E49-B411-6AC104293CC0}"/>
              </a:ext>
            </a:extLst>
          </p:cNvPr>
          <p:cNvSpPr>
            <a:spLocks noGrp="1"/>
          </p:cNvSpPr>
          <p:nvPr>
            <p:ph type="sldNum" sz="quarter" idx="17"/>
          </p:nvPr>
        </p:nvSpPr>
        <p:spPr/>
        <p:txBody>
          <a:bodyPr/>
          <a:lstStyle/>
          <a:p>
            <a:fld id="{838B0777-827F-8D42-90B1-61394C340E65}" type="slidenum">
              <a:rPr lang="en-GB" smtClean="0"/>
              <a:pPr/>
              <a:t>16</a:t>
            </a:fld>
            <a:endParaRPr lang="en-GB" dirty="0"/>
          </a:p>
        </p:txBody>
      </p:sp>
      <p:sp>
        <p:nvSpPr>
          <p:cNvPr id="3" name="Titel 2">
            <a:extLst>
              <a:ext uri="{FF2B5EF4-FFF2-40B4-BE49-F238E27FC236}">
                <a16:creationId xmlns:a16="http://schemas.microsoft.com/office/drawing/2014/main" id="{ECD54F79-A2D2-324F-98D6-B50006D8A0B8}"/>
              </a:ext>
            </a:extLst>
          </p:cNvPr>
          <p:cNvSpPr>
            <a:spLocks noGrp="1"/>
          </p:cNvSpPr>
          <p:nvPr>
            <p:ph type="title"/>
          </p:nvPr>
        </p:nvSpPr>
        <p:spPr/>
        <p:txBody>
          <a:bodyPr/>
          <a:lstStyle/>
          <a:p>
            <a:r>
              <a:rPr lang="en-GB" sz="3200" dirty="0"/>
              <a:t>Reusable (I)</a:t>
            </a:r>
            <a:endParaRPr lang="en-GB" dirty="0"/>
          </a:p>
        </p:txBody>
      </p:sp>
      <p:sp>
        <p:nvSpPr>
          <p:cNvPr id="5" name="Inhaltsplatzhalter 4">
            <a:extLst>
              <a:ext uri="{FF2B5EF4-FFF2-40B4-BE49-F238E27FC236}">
                <a16:creationId xmlns:a16="http://schemas.microsoft.com/office/drawing/2014/main" id="{7E866F90-977F-1441-9A49-7CB137110D7B}"/>
              </a:ext>
            </a:extLst>
          </p:cNvPr>
          <p:cNvSpPr>
            <a:spLocks noGrp="1"/>
          </p:cNvSpPr>
          <p:nvPr>
            <p:ph sz="quarter" idx="18"/>
          </p:nvPr>
        </p:nvSpPr>
        <p:spPr/>
        <p:txBody>
          <a:bodyPr>
            <a:noAutofit/>
          </a:bodyPr>
          <a:lstStyle/>
          <a:p>
            <a:r>
              <a:rPr lang="en-GB" sz="2600" dirty="0"/>
              <a:t>Scenario ensemble data:</a:t>
            </a:r>
          </a:p>
          <a:p>
            <a:pPr lvl="1"/>
            <a:r>
              <a:rPr lang="en-GB" sz="2200" dirty="0"/>
              <a:t>Custom license modified from Creative Commons CC-BY 4.0</a:t>
            </a:r>
          </a:p>
          <a:p>
            <a:pPr lvl="1"/>
            <a:r>
              <a:rPr lang="en-GB" sz="2200" dirty="0"/>
              <a:t>Aim: allow re-use for scientific research and science communication</a:t>
            </a:r>
            <a:br>
              <a:rPr lang="en-GB" sz="2200" dirty="0"/>
            </a:br>
            <a:r>
              <a:rPr lang="en-GB" sz="2200" dirty="0"/>
              <a:t>	but keep IAMC 1.5°C Scenario Explorer as “gateway” for entire dataset</a:t>
            </a:r>
          </a:p>
          <a:p>
            <a:pPr lvl="1"/>
            <a:r>
              <a:rPr lang="en-GB" sz="2200" dirty="0"/>
              <a:t>Why? anticipating updates, we want to avoid multiple out-of-sync versions</a:t>
            </a:r>
          </a:p>
          <a:p>
            <a:r>
              <a:rPr lang="en-GB" sz="2600" dirty="0"/>
              <a:t>Assessment notebooks:</a:t>
            </a:r>
          </a:p>
          <a:p>
            <a:pPr lvl="1"/>
            <a:r>
              <a:rPr lang="en-GB" sz="2200" dirty="0"/>
              <a:t>Licensed under Apache 2.0, distributed via GitHub</a:t>
            </a:r>
          </a:p>
          <a:p>
            <a:r>
              <a:rPr lang="en-GB" sz="2600" dirty="0"/>
              <a:t>Scenario ensemble manuscript:</a:t>
            </a:r>
          </a:p>
          <a:p>
            <a:pPr lvl="1"/>
            <a:r>
              <a:rPr lang="en-GB" sz="2200" dirty="0"/>
              <a:t>Bound by Springer-Nature policy</a:t>
            </a:r>
          </a:p>
          <a:p>
            <a:pPr lvl="1"/>
            <a:r>
              <a:rPr lang="en-GB" sz="2200" dirty="0"/>
              <a:t>But: distribute </a:t>
            </a:r>
            <a:r>
              <a:rPr lang="en-GB" sz="2200" dirty="0" err="1"/>
              <a:t>Readcube</a:t>
            </a:r>
            <a:r>
              <a:rPr lang="en-GB" sz="2200" dirty="0"/>
              <a:t> link for free access on personal website and social media,</a:t>
            </a:r>
            <a:br>
              <a:rPr lang="en-GB" sz="2200" dirty="0"/>
            </a:br>
            <a:r>
              <a:rPr lang="en-GB" sz="2200" dirty="0"/>
              <a:t>	share post-print version on IIASA website after embargo period</a:t>
            </a:r>
          </a:p>
          <a:p>
            <a:endParaRPr lang="en-GB" sz="2600" dirty="0"/>
          </a:p>
        </p:txBody>
      </p:sp>
    </p:spTree>
    <p:extLst>
      <p:ext uri="{BB962C8B-B14F-4D97-AF65-F5344CB8AC3E}">
        <p14:creationId xmlns:p14="http://schemas.microsoft.com/office/powerpoint/2010/main" val="356849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2CEE41B7-E490-304C-B256-2C72F941C0C3}"/>
              </a:ext>
            </a:extLst>
          </p:cNvPr>
          <p:cNvSpPr>
            <a:spLocks noGrp="1"/>
          </p:cNvSpPr>
          <p:nvPr>
            <p:ph type="body" sz="quarter" idx="14"/>
          </p:nvPr>
        </p:nvSpPr>
        <p:spPr>
          <a:xfrm>
            <a:off x="355601" y="881741"/>
            <a:ext cx="10655300" cy="522251"/>
          </a:xfrm>
        </p:spPr>
        <p:txBody>
          <a:bodyPr>
            <a:normAutofit/>
          </a:bodyPr>
          <a:lstStyle/>
          <a:p>
            <a:pPr marL="0" indent="0">
              <a:buNone/>
            </a:pPr>
            <a:r>
              <a:rPr lang="en-GB" dirty="0"/>
              <a:t>The scenario set is an unstructured “ensemble of opportunity”</a:t>
            </a:r>
          </a:p>
        </p:txBody>
      </p:sp>
      <p:sp>
        <p:nvSpPr>
          <p:cNvPr id="5" name="Foliennummernplatzhalter 4">
            <a:extLst>
              <a:ext uri="{FF2B5EF4-FFF2-40B4-BE49-F238E27FC236}">
                <a16:creationId xmlns:a16="http://schemas.microsoft.com/office/drawing/2014/main" id="{9154E2AE-415F-D144-9B59-9A33E3D4B375}"/>
              </a:ext>
            </a:extLst>
          </p:cNvPr>
          <p:cNvSpPr>
            <a:spLocks noGrp="1"/>
          </p:cNvSpPr>
          <p:nvPr>
            <p:ph type="sldNum" sz="quarter" idx="17"/>
          </p:nvPr>
        </p:nvSpPr>
        <p:spPr/>
        <p:txBody>
          <a:bodyPr/>
          <a:lstStyle/>
          <a:p>
            <a:fld id="{A326DBD3-C1B3-4C61-B0C7-9E44CC26916E}" type="slidenum">
              <a:rPr lang="cs-CZ" smtClean="0"/>
              <a:pPr/>
              <a:t>17</a:t>
            </a:fld>
            <a:endParaRPr lang="cs-CZ" dirty="0"/>
          </a:p>
        </p:txBody>
      </p:sp>
      <p:sp>
        <p:nvSpPr>
          <p:cNvPr id="8" name="Titel 7">
            <a:extLst>
              <a:ext uri="{FF2B5EF4-FFF2-40B4-BE49-F238E27FC236}">
                <a16:creationId xmlns:a16="http://schemas.microsoft.com/office/drawing/2014/main" id="{DB130ABA-5B8D-7B4E-A531-4F9D121069F4}"/>
              </a:ext>
            </a:extLst>
          </p:cNvPr>
          <p:cNvSpPr>
            <a:spLocks noGrp="1"/>
          </p:cNvSpPr>
          <p:nvPr>
            <p:ph type="title"/>
          </p:nvPr>
        </p:nvSpPr>
        <p:spPr/>
        <p:txBody>
          <a:bodyPr/>
          <a:lstStyle/>
          <a:p>
            <a:r>
              <a:rPr lang="en-GB" dirty="0"/>
              <a:t>Reusable (II)</a:t>
            </a:r>
          </a:p>
        </p:txBody>
      </p:sp>
      <p:sp>
        <p:nvSpPr>
          <p:cNvPr id="2" name="Inhaltsplatzhalter 1">
            <a:extLst>
              <a:ext uri="{FF2B5EF4-FFF2-40B4-BE49-F238E27FC236}">
                <a16:creationId xmlns:a16="http://schemas.microsoft.com/office/drawing/2014/main" id="{3C1DEEB3-6222-4342-A92A-9EA8E50BB5B6}"/>
              </a:ext>
            </a:extLst>
          </p:cNvPr>
          <p:cNvSpPr>
            <a:spLocks noGrp="1"/>
          </p:cNvSpPr>
          <p:nvPr>
            <p:ph sz="quarter" idx="18"/>
          </p:nvPr>
        </p:nvSpPr>
        <p:spPr>
          <a:xfrm>
            <a:off x="362713" y="1528988"/>
            <a:ext cx="11495912" cy="4455222"/>
          </a:xfrm>
        </p:spPr>
        <p:txBody>
          <a:bodyPr>
            <a:normAutofit/>
          </a:bodyPr>
          <a:lstStyle/>
          <a:p>
            <a:pPr marL="0" indent="0">
              <a:buNone/>
            </a:pPr>
            <a:r>
              <a:rPr lang="en-GB" sz="2500" dirty="0"/>
              <a:t>The data was compiled from studies &amp; reports addressing various research questions and based on differing scenario designs and underlying assumptions.</a:t>
            </a:r>
          </a:p>
        </p:txBody>
      </p:sp>
      <p:sp>
        <p:nvSpPr>
          <p:cNvPr id="15" name="Textplatzhalter 14">
            <a:extLst>
              <a:ext uri="{FF2B5EF4-FFF2-40B4-BE49-F238E27FC236}">
                <a16:creationId xmlns:a16="http://schemas.microsoft.com/office/drawing/2014/main" id="{BA769149-E07C-E843-BE9A-40D1F08E18DF}"/>
              </a:ext>
            </a:extLst>
          </p:cNvPr>
          <p:cNvSpPr>
            <a:spLocks noGrp="1"/>
          </p:cNvSpPr>
          <p:nvPr>
            <p:ph type="body" sz="quarter" idx="23"/>
          </p:nvPr>
        </p:nvSpPr>
        <p:spPr>
          <a:xfrm>
            <a:off x="1422400" y="6092558"/>
            <a:ext cx="9971315" cy="292608"/>
          </a:xfrm>
        </p:spPr>
        <p:txBody>
          <a:bodyPr>
            <a:noAutofit/>
          </a:bodyPr>
          <a:lstStyle/>
          <a:p>
            <a:r>
              <a:rPr lang="en-GB" dirty="0"/>
              <a:t>Based on Box 1, Huppmann et al., </a:t>
            </a:r>
            <a:r>
              <a:rPr lang="en-GB" i="1" dirty="0"/>
              <a:t>Nature Climate Change</a:t>
            </a:r>
            <a:r>
              <a:rPr lang="en-GB" dirty="0"/>
              <a:t> 8</a:t>
            </a:r>
            <a:r>
              <a:rPr lang="de-AT" dirty="0"/>
              <a:t>:1027-1030 </a:t>
            </a:r>
            <a:r>
              <a:rPr lang="en-GB" dirty="0"/>
              <a:t>(2018)</a:t>
            </a:r>
            <a:r>
              <a:rPr lang="de-AT" dirty="0"/>
              <a:t>.</a:t>
            </a:r>
            <a:br>
              <a:rPr lang="de-AT" dirty="0"/>
            </a:br>
            <a:r>
              <a:rPr lang="de-AT" dirty="0"/>
              <a:t>doi: </a:t>
            </a:r>
            <a:r>
              <a:rPr lang="en-US" dirty="0">
                <a:hlinkClick r:id="rId2"/>
              </a:rPr>
              <a:t>10.1038/s41558-018-0317-4</a:t>
            </a:r>
            <a:r>
              <a:rPr lang="en-US" dirty="0"/>
              <a:t> | paywall-free access: </a:t>
            </a:r>
            <a:r>
              <a:rPr lang="en-US" dirty="0">
                <a:hlinkClick r:id="rId3"/>
              </a:rPr>
              <a:t>rdcu.be/9i8a</a:t>
            </a:r>
            <a:endParaRPr lang="en-GB" dirty="0"/>
          </a:p>
        </p:txBody>
      </p:sp>
      <p:graphicFrame>
        <p:nvGraphicFramePr>
          <p:cNvPr id="3" name="Tabelle 2">
            <a:extLst>
              <a:ext uri="{FF2B5EF4-FFF2-40B4-BE49-F238E27FC236}">
                <a16:creationId xmlns:a16="http://schemas.microsoft.com/office/drawing/2014/main" id="{11E78FCD-DDFC-9B44-9858-CABC514CD7CF}"/>
              </a:ext>
            </a:extLst>
          </p:cNvPr>
          <p:cNvGraphicFramePr>
            <a:graphicFrameLocks noGrp="1"/>
          </p:cNvGraphicFramePr>
          <p:nvPr>
            <p:extLst>
              <p:ext uri="{D42A27DB-BD31-4B8C-83A1-F6EECF244321}">
                <p14:modId xmlns:p14="http://schemas.microsoft.com/office/powerpoint/2010/main" val="3852594973"/>
              </p:ext>
            </p:extLst>
          </p:nvPr>
        </p:nvGraphicFramePr>
        <p:xfrm>
          <a:off x="381000" y="2606040"/>
          <a:ext cx="11495912" cy="3427551"/>
        </p:xfrm>
        <a:graphic>
          <a:graphicData uri="http://schemas.openxmlformats.org/drawingml/2006/table">
            <a:tbl>
              <a:tblPr firstRow="1" bandRow="1">
                <a:tableStyleId>{F5AB1C69-6EDB-4FF4-983F-18BD219EF322}</a:tableStyleId>
              </a:tblPr>
              <a:tblGrid>
                <a:gridCol w="11495912">
                  <a:extLst>
                    <a:ext uri="{9D8B030D-6E8A-4147-A177-3AD203B41FA5}">
                      <a16:colId xmlns:a16="http://schemas.microsoft.com/office/drawing/2014/main" val="3890036065"/>
                    </a:ext>
                  </a:extLst>
                </a:gridCol>
              </a:tblGrid>
              <a:tr h="6528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2400" kern="1200" dirty="0">
                          <a:effectLst/>
                        </a:rPr>
                        <a:t>A </a:t>
                      </a:r>
                      <a:r>
                        <a:rPr lang="de-AT" sz="2400" kern="1200" dirty="0" err="1">
                          <a:effectLst/>
                        </a:rPr>
                        <a:t>user’s</a:t>
                      </a:r>
                      <a:r>
                        <a:rPr lang="de-AT" sz="2400" kern="1200" dirty="0">
                          <a:effectLst/>
                        </a:rPr>
                        <a:t> </a:t>
                      </a:r>
                      <a:r>
                        <a:rPr lang="de-AT" sz="2400" kern="1200" dirty="0" err="1">
                          <a:effectLst/>
                        </a:rPr>
                        <a:t>guide</a:t>
                      </a:r>
                      <a:r>
                        <a:rPr lang="de-AT" sz="2400" kern="1200" dirty="0">
                          <a:effectLst/>
                        </a:rPr>
                        <a:t> </a:t>
                      </a:r>
                      <a:r>
                        <a:rPr lang="de-AT" sz="2400" kern="1200" dirty="0" err="1">
                          <a:effectLst/>
                        </a:rPr>
                        <a:t>to</a:t>
                      </a:r>
                      <a:r>
                        <a:rPr lang="de-AT" sz="2400" kern="1200" dirty="0">
                          <a:effectLst/>
                        </a:rPr>
                        <a:t> </a:t>
                      </a:r>
                      <a:r>
                        <a:rPr lang="de-AT" sz="2400" kern="1200" dirty="0" err="1">
                          <a:effectLst/>
                        </a:rPr>
                        <a:t>the</a:t>
                      </a:r>
                      <a:r>
                        <a:rPr lang="de-AT" sz="2400" kern="1200" dirty="0">
                          <a:effectLst/>
                        </a:rPr>
                        <a:t> </a:t>
                      </a:r>
                      <a:r>
                        <a:rPr lang="de-AT" sz="2400" kern="1200" dirty="0" err="1">
                          <a:effectLst/>
                        </a:rPr>
                        <a:t>analysis</a:t>
                      </a:r>
                      <a:r>
                        <a:rPr lang="de-AT" sz="2400" kern="1200" dirty="0">
                          <a:effectLst/>
                        </a:rPr>
                        <a:t> </a:t>
                      </a:r>
                      <a:r>
                        <a:rPr lang="de-AT" sz="2400" kern="1200" dirty="0" err="1">
                          <a:effectLst/>
                        </a:rPr>
                        <a:t>and</a:t>
                      </a:r>
                      <a:r>
                        <a:rPr lang="de-AT" sz="2400" kern="1200" dirty="0">
                          <a:effectLst/>
                        </a:rPr>
                        <a:t> </a:t>
                      </a:r>
                      <a:r>
                        <a:rPr lang="de-AT" sz="2400" kern="1200" dirty="0" err="1">
                          <a:effectLst/>
                        </a:rPr>
                        <a:t>interpretation</a:t>
                      </a:r>
                      <a:r>
                        <a:rPr lang="de-AT" sz="2400" kern="1200" dirty="0">
                          <a:effectLst/>
                        </a:rPr>
                        <a:t> </a:t>
                      </a:r>
                      <a:r>
                        <a:rPr lang="de-AT" sz="2400" kern="1200" dirty="0" err="1">
                          <a:effectLst/>
                        </a:rPr>
                        <a:t>of</a:t>
                      </a:r>
                      <a:r>
                        <a:rPr lang="de-AT" sz="2400" kern="1200" dirty="0">
                          <a:effectLst/>
                        </a:rPr>
                        <a:t> </a:t>
                      </a:r>
                      <a:r>
                        <a:rPr lang="de-AT" sz="2400" kern="1200" dirty="0" err="1">
                          <a:effectLst/>
                        </a:rPr>
                        <a:t>scenario</a:t>
                      </a:r>
                      <a:r>
                        <a:rPr lang="de-AT" sz="2400" kern="1200" dirty="0">
                          <a:effectLst/>
                        </a:rPr>
                        <a:t> </a:t>
                      </a:r>
                      <a:r>
                        <a:rPr lang="de-AT" sz="2400" kern="1200" dirty="0" err="1">
                          <a:effectLst/>
                        </a:rPr>
                        <a:t>ensembles</a:t>
                      </a:r>
                      <a:r>
                        <a:rPr lang="de-AT" sz="2400" kern="1200" dirty="0">
                          <a:effectLst/>
                        </a:rPr>
                        <a:t> </a:t>
                      </a:r>
                      <a:endParaRPr lang="de-AT" sz="2400" dirty="0">
                        <a:solidFill>
                          <a:schemeClr val="tx1"/>
                        </a:solidFill>
                      </a:endParaRPr>
                    </a:p>
                  </a:txBody>
                  <a:tcPr marL="137160" marR="137160" marT="137160" marB="137160"/>
                </a:tc>
                <a:extLst>
                  <a:ext uri="{0D108BD9-81ED-4DB2-BD59-A6C34878D82A}">
                    <a16:rowId xmlns:a16="http://schemas.microsoft.com/office/drawing/2014/main" val="1652910506"/>
                  </a:ext>
                </a:extLst>
              </a:tr>
              <a:tr h="2774684">
                <a:tc>
                  <a:txBody>
                    <a:bodyPr/>
                    <a:lstStyle/>
                    <a:p>
                      <a:pPr>
                        <a:spcAft>
                          <a:spcPts val="600"/>
                        </a:spcAft>
                      </a:pPr>
                      <a:r>
                        <a:rPr lang="en-GB" sz="2400" dirty="0"/>
                        <a:t>Don’t interpret the scenario ensemble as a statistical sample or as likelihood/agreement.</a:t>
                      </a:r>
                    </a:p>
                    <a:p>
                      <a:pPr>
                        <a:spcAft>
                          <a:spcPts val="600"/>
                        </a:spcAft>
                      </a:pPr>
                      <a:r>
                        <a:rPr lang="en-GB" sz="2400" dirty="0"/>
                        <a:t>Don’t focus only on the medians, but consider the full range over the scenario set. </a:t>
                      </a:r>
                    </a:p>
                    <a:p>
                      <a:pPr>
                        <a:spcAft>
                          <a:spcPts val="600"/>
                        </a:spcAft>
                      </a:pPr>
                      <a:r>
                        <a:rPr lang="en-GB" sz="2400" dirty="0"/>
                        <a:t>Don’t cherry-pick individual scenarios to make general conclusions. </a:t>
                      </a:r>
                    </a:p>
                    <a:p>
                      <a:pPr>
                        <a:spcAft>
                          <a:spcPts val="600"/>
                        </a:spcAft>
                      </a:pPr>
                      <a:r>
                        <a:rPr lang="en-GB" sz="2400" dirty="0"/>
                        <a:t>Don’t over-interpret scenario results and don’t venture too far from the original question. </a:t>
                      </a:r>
                    </a:p>
                    <a:p>
                      <a:pPr marL="144463" indent="-144463">
                        <a:spcAft>
                          <a:spcPts val="600"/>
                        </a:spcAft>
                        <a:tabLst/>
                      </a:pPr>
                      <a:r>
                        <a:rPr lang="en-GB" sz="2400" dirty="0"/>
                        <a:t>Don’t conclude that the absence of a particular scenario (necessarily)</a:t>
                      </a:r>
                      <a:br>
                        <a:rPr lang="en-GB" sz="2400" dirty="0"/>
                      </a:br>
                      <a:r>
                        <a:rPr lang="en-GB" sz="2400" dirty="0"/>
                        <a:t>means that this scenario is not feasible or possible. </a:t>
                      </a:r>
                      <a:endParaRPr lang="en-GB" sz="2400" i="0" dirty="0">
                        <a:solidFill>
                          <a:schemeClr val="tx1"/>
                        </a:solidFill>
                        <a:latin typeface="Times" pitchFamily="2" charset="0"/>
                      </a:endParaRPr>
                    </a:p>
                  </a:txBody>
                  <a:tcPr marL="137160" marR="137160" marT="137160" marB="137160"/>
                </a:tc>
                <a:extLst>
                  <a:ext uri="{0D108BD9-81ED-4DB2-BD59-A6C34878D82A}">
                    <a16:rowId xmlns:a16="http://schemas.microsoft.com/office/drawing/2014/main" val="3767224931"/>
                  </a:ext>
                </a:extLst>
              </a:tr>
            </a:tbl>
          </a:graphicData>
        </a:graphic>
      </p:graphicFrame>
    </p:spTree>
    <p:extLst>
      <p:ext uri="{BB962C8B-B14F-4D97-AF65-F5344CB8AC3E}">
        <p14:creationId xmlns:p14="http://schemas.microsoft.com/office/powerpoint/2010/main" val="285185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4E44799-27FE-1946-BF90-8CB5A38B6740}"/>
              </a:ext>
            </a:extLst>
          </p:cNvPr>
          <p:cNvSpPr>
            <a:spLocks noGrp="1"/>
          </p:cNvSpPr>
          <p:nvPr>
            <p:ph type="body" sz="quarter" idx="14"/>
          </p:nvPr>
        </p:nvSpPr>
        <p:spPr>
          <a:xfrm>
            <a:off x="355601" y="881741"/>
            <a:ext cx="10655300" cy="522251"/>
          </a:xfrm>
        </p:spPr>
        <p:txBody>
          <a:bodyPr/>
          <a:lstStyle/>
          <a:p>
            <a:pPr marL="0" indent="0">
              <a:buNone/>
            </a:pPr>
            <a:r>
              <a:rPr lang="en-GB" dirty="0"/>
              <a:t>Using GitHub “Issues” to track errors in the scenario ensemble</a:t>
            </a:r>
          </a:p>
        </p:txBody>
      </p:sp>
      <p:sp>
        <p:nvSpPr>
          <p:cNvPr id="3" name="Foliennummernplatzhalter 2">
            <a:extLst>
              <a:ext uri="{FF2B5EF4-FFF2-40B4-BE49-F238E27FC236}">
                <a16:creationId xmlns:a16="http://schemas.microsoft.com/office/drawing/2014/main" id="{57E16CEF-09AE-9742-8F4D-F26105C37D94}"/>
              </a:ext>
            </a:extLst>
          </p:cNvPr>
          <p:cNvSpPr>
            <a:spLocks noGrp="1"/>
          </p:cNvSpPr>
          <p:nvPr>
            <p:ph type="sldNum" sz="quarter" idx="17"/>
          </p:nvPr>
        </p:nvSpPr>
        <p:spPr/>
        <p:txBody>
          <a:bodyPr/>
          <a:lstStyle/>
          <a:p>
            <a:fld id="{838B0777-827F-8D42-90B1-61394C340E65}" type="slidenum">
              <a:rPr lang="en-GB" noProof="0" smtClean="0"/>
              <a:pPr/>
              <a:t>18</a:t>
            </a:fld>
            <a:endParaRPr lang="en-GB" noProof="0"/>
          </a:p>
        </p:txBody>
      </p:sp>
      <p:sp>
        <p:nvSpPr>
          <p:cNvPr id="4" name="Titel 3">
            <a:extLst>
              <a:ext uri="{FF2B5EF4-FFF2-40B4-BE49-F238E27FC236}">
                <a16:creationId xmlns:a16="http://schemas.microsoft.com/office/drawing/2014/main" id="{2923170C-36E7-4D4C-93E0-2B2026A9FDCA}"/>
              </a:ext>
            </a:extLst>
          </p:cNvPr>
          <p:cNvSpPr>
            <a:spLocks noGrp="1"/>
          </p:cNvSpPr>
          <p:nvPr>
            <p:ph type="title"/>
          </p:nvPr>
        </p:nvSpPr>
        <p:spPr/>
        <p:txBody>
          <a:bodyPr/>
          <a:lstStyle/>
          <a:p>
            <a:r>
              <a:rPr lang="en-GB" dirty="0"/>
              <a:t>Dealing with data errors (after publication)</a:t>
            </a:r>
          </a:p>
        </p:txBody>
      </p:sp>
      <p:pic>
        <p:nvPicPr>
          <p:cNvPr id="7" name="Inhaltsplatzhalter 6">
            <a:extLst>
              <a:ext uri="{FF2B5EF4-FFF2-40B4-BE49-F238E27FC236}">
                <a16:creationId xmlns:a16="http://schemas.microsoft.com/office/drawing/2014/main" id="{12AB86FA-4CFC-6542-B9D2-6E6A4AB733F4}"/>
              </a:ext>
            </a:extLst>
          </p:cNvPr>
          <p:cNvPicPr>
            <a:picLocks noGrp="1" noChangeAspect="1"/>
          </p:cNvPicPr>
          <p:nvPr>
            <p:ph sz="quarter" idx="18"/>
          </p:nvPr>
        </p:nvPicPr>
        <p:blipFill>
          <a:blip r:embed="rId2"/>
          <a:srcRect/>
          <a:stretch/>
        </p:blipFill>
        <p:spPr>
          <a:xfrm>
            <a:off x="361125" y="1483237"/>
            <a:ext cx="7505764" cy="4581934"/>
          </a:xfrm>
          <a:prstGeom prst="rect">
            <a:avLst/>
          </a:prstGeom>
          <a:noFill/>
          <a:ln w="6350">
            <a:solidFill>
              <a:schemeClr val="bg1">
                <a:lumMod val="50000"/>
              </a:schemeClr>
            </a:solidFill>
          </a:ln>
          <a:effectLst>
            <a:outerShdw blurRad="50800" dist="38100" dir="8100000" algn="tr" rotWithShape="0">
              <a:prstClr val="black">
                <a:alpha val="40000"/>
              </a:prstClr>
            </a:outerShdw>
          </a:effectLst>
        </p:spPr>
      </p:pic>
      <p:sp>
        <p:nvSpPr>
          <p:cNvPr id="6" name="Textplatzhalter 5">
            <a:extLst>
              <a:ext uri="{FF2B5EF4-FFF2-40B4-BE49-F238E27FC236}">
                <a16:creationId xmlns:a16="http://schemas.microsoft.com/office/drawing/2014/main" id="{ADA35E04-21F3-014D-8360-DCECCA177C5B}"/>
              </a:ext>
            </a:extLst>
          </p:cNvPr>
          <p:cNvSpPr>
            <a:spLocks noGrp="1"/>
          </p:cNvSpPr>
          <p:nvPr>
            <p:ph type="body" sz="quarter" idx="23"/>
          </p:nvPr>
        </p:nvSpPr>
        <p:spPr>
          <a:xfrm>
            <a:off x="4957893" y="6204663"/>
            <a:ext cx="7069801" cy="597574"/>
          </a:xfrm>
        </p:spPr>
        <p:txBody>
          <a:bodyPr>
            <a:noAutofit/>
          </a:bodyPr>
          <a:lstStyle/>
          <a:p>
            <a:r>
              <a:rPr lang="en-GB" dirty="0"/>
              <a:t>See </a:t>
            </a:r>
            <a:r>
              <a:rPr lang="en-GB" dirty="0">
                <a:hlinkClick r:id="rId3"/>
              </a:rPr>
              <a:t>github.com/iiasa/ipcc_sr15_scenario_analysis/issues</a:t>
            </a:r>
            <a:r>
              <a:rPr lang="en-GB" dirty="0"/>
              <a:t> and</a:t>
            </a:r>
            <a:br>
              <a:rPr lang="en-GB" dirty="0"/>
            </a:br>
            <a:r>
              <a:rPr lang="en-GB" dirty="0">
                <a:hlinkClick r:id="rId4"/>
              </a:rPr>
              <a:t>data.ene.iiasa.ac.at/iamc-1.5c-explorer/#/about</a:t>
            </a:r>
            <a:r>
              <a:rPr lang="en-GB" dirty="0"/>
              <a:t> for more information</a:t>
            </a:r>
          </a:p>
        </p:txBody>
      </p:sp>
      <p:pic>
        <p:nvPicPr>
          <p:cNvPr id="9" name="Grafik 8">
            <a:extLst>
              <a:ext uri="{FF2B5EF4-FFF2-40B4-BE49-F238E27FC236}">
                <a16:creationId xmlns:a16="http://schemas.microsoft.com/office/drawing/2014/main" id="{271EE453-FD9E-AE4A-A5A3-29B80AAE5671}"/>
              </a:ext>
            </a:extLst>
          </p:cNvPr>
          <p:cNvPicPr>
            <a:picLocks noChangeAspect="1"/>
          </p:cNvPicPr>
          <p:nvPr/>
        </p:nvPicPr>
        <p:blipFill>
          <a:blip r:embed="rId5"/>
          <a:srcRect/>
          <a:stretch/>
        </p:blipFill>
        <p:spPr>
          <a:xfrm>
            <a:off x="4086225" y="1995204"/>
            <a:ext cx="7941470" cy="4136182"/>
          </a:xfrm>
          <a:prstGeom prst="rect">
            <a:avLst/>
          </a:prstGeom>
          <a:noFill/>
          <a:ln w="6350">
            <a:solidFill>
              <a:schemeClr val="bg1">
                <a:lumMod val="50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76453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platzhalter 13">
            <a:extLst>
              <a:ext uri="{FF2B5EF4-FFF2-40B4-BE49-F238E27FC236}">
                <a16:creationId xmlns:a16="http://schemas.microsoft.com/office/drawing/2014/main" id="{9665A60B-EA9F-C240-AEA1-D96914059D17}"/>
              </a:ext>
            </a:extLst>
          </p:cNvPr>
          <p:cNvSpPr>
            <a:spLocks noGrp="1"/>
          </p:cNvSpPr>
          <p:nvPr>
            <p:ph type="body" sz="quarter" idx="14"/>
          </p:nvPr>
        </p:nvSpPr>
        <p:spPr/>
        <p:txBody>
          <a:bodyPr/>
          <a:lstStyle/>
          <a:p>
            <a:r>
              <a:rPr lang="en-GB" dirty="0"/>
              <a:t>Make entire climate assessment workflow in AR6 open &amp; FAIR</a:t>
            </a:r>
          </a:p>
        </p:txBody>
      </p:sp>
      <p:sp>
        <p:nvSpPr>
          <p:cNvPr id="3" name="Titel 2">
            <a:extLst>
              <a:ext uri="{FF2B5EF4-FFF2-40B4-BE49-F238E27FC236}">
                <a16:creationId xmlns:a16="http://schemas.microsoft.com/office/drawing/2014/main" id="{9EEA40C7-4486-B744-B8BA-0B37984256C9}"/>
              </a:ext>
            </a:extLst>
          </p:cNvPr>
          <p:cNvSpPr>
            <a:spLocks noGrp="1"/>
          </p:cNvSpPr>
          <p:nvPr>
            <p:ph type="title"/>
          </p:nvPr>
        </p:nvSpPr>
        <p:spPr>
          <a:xfrm>
            <a:off x="362712" y="234494"/>
            <a:ext cx="9124187" cy="522251"/>
          </a:xfrm>
        </p:spPr>
        <p:txBody>
          <a:bodyPr/>
          <a:lstStyle/>
          <a:p>
            <a:r>
              <a:rPr lang="en-GB" dirty="0"/>
              <a:t>Outlook AR6: Integration with stylized climate models</a:t>
            </a:r>
          </a:p>
        </p:txBody>
      </p:sp>
      <p:sp>
        <p:nvSpPr>
          <p:cNvPr id="2" name="Foliennummernplatzhalter 1">
            <a:extLst>
              <a:ext uri="{FF2B5EF4-FFF2-40B4-BE49-F238E27FC236}">
                <a16:creationId xmlns:a16="http://schemas.microsoft.com/office/drawing/2014/main" id="{85181147-7FA4-6146-88AD-A2ACCF797002}"/>
              </a:ext>
            </a:extLst>
          </p:cNvPr>
          <p:cNvSpPr>
            <a:spLocks noGrp="1"/>
          </p:cNvSpPr>
          <p:nvPr>
            <p:ph type="sldNum" sz="quarter" idx="17"/>
          </p:nvPr>
        </p:nvSpPr>
        <p:spPr/>
        <p:txBody>
          <a:bodyPr/>
          <a:lstStyle/>
          <a:p>
            <a:fld id="{838B0777-827F-8D42-90B1-61394C340E65}" type="slidenum">
              <a:rPr lang="en-GB" noProof="0" smtClean="0"/>
              <a:pPr/>
              <a:t>19</a:t>
            </a:fld>
            <a:endParaRPr lang="en-GB" noProof="0"/>
          </a:p>
        </p:txBody>
      </p:sp>
      <p:sp>
        <p:nvSpPr>
          <p:cNvPr id="4" name="Inhaltsplatzhalter 3">
            <a:extLst>
              <a:ext uri="{FF2B5EF4-FFF2-40B4-BE49-F238E27FC236}">
                <a16:creationId xmlns:a16="http://schemas.microsoft.com/office/drawing/2014/main" id="{7D810412-2FBB-1241-AB99-316205B474A1}"/>
              </a:ext>
            </a:extLst>
          </p:cNvPr>
          <p:cNvSpPr>
            <a:spLocks noGrp="1"/>
          </p:cNvSpPr>
          <p:nvPr>
            <p:ph sz="quarter" idx="18"/>
          </p:nvPr>
        </p:nvSpPr>
        <p:spPr/>
        <p:txBody>
          <a:bodyPr>
            <a:noAutofit/>
          </a:bodyPr>
          <a:lstStyle/>
          <a:p>
            <a:r>
              <a:rPr lang="en-GB" sz="2600" dirty="0"/>
              <a:t>In the IPCC SR15 process, results from integrated-assessment models</a:t>
            </a:r>
            <a:br>
              <a:rPr lang="en-GB" sz="2600" dirty="0"/>
            </a:br>
            <a:r>
              <a:rPr lang="en-GB" sz="2600" dirty="0"/>
              <a:t>were passed to stylized climate models to estimate the warming impact</a:t>
            </a:r>
          </a:p>
          <a:p>
            <a:pPr lvl="1"/>
            <a:r>
              <a:rPr lang="en-GB" sz="2600" dirty="0"/>
              <a:t>Scenarios categorized by end-of-century temperature and “overshoot”</a:t>
            </a:r>
          </a:p>
          <a:p>
            <a:pPr lvl="4"/>
            <a:endParaRPr lang="en-GB" sz="800" dirty="0"/>
          </a:p>
          <a:p>
            <a:r>
              <a:rPr lang="en-GB" sz="2600" dirty="0"/>
              <a:t>In the past, this was a “black box” for (energy+) modelling teams</a:t>
            </a:r>
          </a:p>
          <a:p>
            <a:pPr lvl="1"/>
            <a:r>
              <a:rPr lang="en-GB" sz="2600" dirty="0"/>
              <a:t>But stylized climate models are becoming open-source tools!</a:t>
            </a:r>
          </a:p>
          <a:p>
            <a:pPr lvl="4"/>
            <a:endParaRPr lang="en-GB" sz="800" dirty="0"/>
          </a:p>
          <a:p>
            <a:r>
              <a:rPr lang="en-GB" sz="2600" dirty="0"/>
              <a:t>Current discussions:</a:t>
            </a:r>
          </a:p>
          <a:p>
            <a:pPr lvl="1"/>
            <a:r>
              <a:rPr lang="en-GB" sz="2600" dirty="0"/>
              <a:t>Develop connections to a suite of climate models</a:t>
            </a:r>
            <a:br>
              <a:rPr lang="en-GB" sz="2600" dirty="0"/>
            </a:br>
            <a:r>
              <a:rPr lang="en-GB" sz="2600" dirty="0"/>
              <a:t>via a common open-source Python package (</a:t>
            </a:r>
            <a:r>
              <a:rPr lang="en-GB" sz="2600" dirty="0">
                <a:latin typeface="Lucida Grande" panose="020B0600040502020204" pitchFamily="34" charset="0"/>
                <a:cs typeface="Lucida Grande" panose="020B0600040502020204" pitchFamily="34" charset="0"/>
              </a:rPr>
              <a:t>open-</a:t>
            </a:r>
            <a:r>
              <a:rPr lang="en-GB" sz="2600" dirty="0" err="1">
                <a:latin typeface="Lucida Grande" panose="020B0600040502020204" pitchFamily="34" charset="0"/>
                <a:cs typeface="Lucida Grande" panose="020B0600040502020204" pitchFamily="34" charset="0"/>
              </a:rPr>
              <a:t>scm</a:t>
            </a:r>
            <a:r>
              <a:rPr lang="en-GB" sz="2600" dirty="0"/>
              <a:t>)</a:t>
            </a:r>
          </a:p>
          <a:p>
            <a:pPr lvl="1"/>
            <a:r>
              <a:rPr lang="en-GB" sz="2600" dirty="0"/>
              <a:t>Open the entire emissions harmonization and climate impact workflow</a:t>
            </a:r>
          </a:p>
          <a:p>
            <a:pPr lvl="1"/>
            <a:r>
              <a:rPr lang="en-GB" sz="2600" dirty="0"/>
              <a:t>Add provenance information to the workflow</a:t>
            </a:r>
          </a:p>
        </p:txBody>
      </p:sp>
    </p:spTree>
    <p:extLst>
      <p:ext uri="{BB962C8B-B14F-4D97-AF65-F5344CB8AC3E}">
        <p14:creationId xmlns:p14="http://schemas.microsoft.com/office/powerpoint/2010/main" val="176710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fade">
                                      <p:cBhvr>
                                        <p:cTn id="26" dur="500"/>
                                        <p:tgtEl>
                                          <p:spTgt spid="4">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fade">
                                      <p:cBhvr>
                                        <p:cTn id="29" dur="500"/>
                                        <p:tgtEl>
                                          <p:spTgt spid="4">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9532130-966B-6944-839B-335EFF6F6D0F}"/>
              </a:ext>
            </a:extLst>
          </p:cNvPr>
          <p:cNvSpPr>
            <a:spLocks noGrp="1"/>
          </p:cNvSpPr>
          <p:nvPr>
            <p:ph type="body" sz="quarter" idx="14"/>
          </p:nvPr>
        </p:nvSpPr>
        <p:spPr/>
        <p:txBody>
          <a:bodyPr/>
          <a:lstStyle/>
          <a:p>
            <a:r>
              <a:rPr lang="en-GB" dirty="0"/>
              <a:t>Part 1</a:t>
            </a:r>
          </a:p>
        </p:txBody>
      </p:sp>
      <p:sp>
        <p:nvSpPr>
          <p:cNvPr id="3" name="Titel 2">
            <a:extLst>
              <a:ext uri="{FF2B5EF4-FFF2-40B4-BE49-F238E27FC236}">
                <a16:creationId xmlns:a16="http://schemas.microsoft.com/office/drawing/2014/main" id="{1B5C5413-E7C1-0743-89A9-D58974260DC1}"/>
              </a:ext>
            </a:extLst>
          </p:cNvPr>
          <p:cNvSpPr>
            <a:spLocks noGrp="1"/>
          </p:cNvSpPr>
          <p:nvPr>
            <p:ph type="title"/>
          </p:nvPr>
        </p:nvSpPr>
        <p:spPr>
          <a:xfrm>
            <a:off x="362713" y="2741044"/>
            <a:ext cx="9959158" cy="653341"/>
          </a:xfrm>
        </p:spPr>
        <p:txBody>
          <a:bodyPr>
            <a:normAutofit/>
          </a:bodyPr>
          <a:lstStyle/>
          <a:p>
            <a:r>
              <a:rPr lang="en-GB" dirty="0"/>
              <a:t>The IIASA Energy program as a community data hub</a:t>
            </a:r>
          </a:p>
        </p:txBody>
      </p:sp>
      <p:sp>
        <p:nvSpPr>
          <p:cNvPr id="4" name="Foliennummernplatzhalter 3">
            <a:extLst>
              <a:ext uri="{FF2B5EF4-FFF2-40B4-BE49-F238E27FC236}">
                <a16:creationId xmlns:a16="http://schemas.microsoft.com/office/drawing/2014/main" id="{8D0E203F-1514-9143-B0C7-5B7F566B1B9D}"/>
              </a:ext>
            </a:extLst>
          </p:cNvPr>
          <p:cNvSpPr>
            <a:spLocks noGrp="1"/>
          </p:cNvSpPr>
          <p:nvPr>
            <p:ph type="sldNum" sz="quarter" idx="17"/>
          </p:nvPr>
        </p:nvSpPr>
        <p:spPr/>
        <p:txBody>
          <a:bodyPr/>
          <a:lstStyle/>
          <a:p>
            <a:fld id="{838B0777-827F-8D42-90B1-61394C340E65}" type="slidenum">
              <a:rPr lang="en-GB" smtClean="0"/>
              <a:pPr/>
              <a:t>2</a:t>
            </a:fld>
            <a:endParaRPr lang="en-GB" dirty="0"/>
          </a:p>
        </p:txBody>
      </p:sp>
      <p:sp>
        <p:nvSpPr>
          <p:cNvPr id="5" name="Inhaltsplatzhalter 4">
            <a:extLst>
              <a:ext uri="{FF2B5EF4-FFF2-40B4-BE49-F238E27FC236}">
                <a16:creationId xmlns:a16="http://schemas.microsoft.com/office/drawing/2014/main" id="{E823A6CA-1EE1-064A-9472-2EB86413B78F}"/>
              </a:ext>
            </a:extLst>
          </p:cNvPr>
          <p:cNvSpPr>
            <a:spLocks noGrp="1"/>
          </p:cNvSpPr>
          <p:nvPr>
            <p:ph sz="quarter" idx="18"/>
          </p:nvPr>
        </p:nvSpPr>
        <p:spPr/>
        <p:txBody>
          <a:bodyPr/>
          <a:lstStyle/>
          <a:p>
            <a:endParaRPr lang="en-GB"/>
          </a:p>
        </p:txBody>
      </p:sp>
    </p:spTree>
    <p:extLst>
      <p:ext uri="{BB962C8B-B14F-4D97-AF65-F5344CB8AC3E}">
        <p14:creationId xmlns:p14="http://schemas.microsoft.com/office/powerpoint/2010/main" val="277532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759FFF1-88FD-3C46-BE4F-CD7B606A0724}"/>
              </a:ext>
            </a:extLst>
          </p:cNvPr>
          <p:cNvSpPr>
            <a:spLocks noGrp="1"/>
          </p:cNvSpPr>
          <p:nvPr>
            <p:ph type="body" sz="quarter" idx="14"/>
          </p:nvPr>
        </p:nvSpPr>
        <p:spPr/>
        <p:txBody>
          <a:bodyPr/>
          <a:lstStyle/>
          <a:p>
            <a:r>
              <a:rPr lang="en-GB" dirty="0"/>
              <a:t>Part 3</a:t>
            </a:r>
          </a:p>
        </p:txBody>
      </p:sp>
      <p:sp>
        <p:nvSpPr>
          <p:cNvPr id="3" name="Foliennummernplatzhalter 2">
            <a:extLst>
              <a:ext uri="{FF2B5EF4-FFF2-40B4-BE49-F238E27FC236}">
                <a16:creationId xmlns:a16="http://schemas.microsoft.com/office/drawing/2014/main" id="{5110889E-528E-3A4C-B49E-6F96F8A6255C}"/>
              </a:ext>
            </a:extLst>
          </p:cNvPr>
          <p:cNvSpPr>
            <a:spLocks noGrp="1"/>
          </p:cNvSpPr>
          <p:nvPr>
            <p:ph type="sldNum" sz="quarter" idx="17"/>
          </p:nvPr>
        </p:nvSpPr>
        <p:spPr/>
        <p:txBody>
          <a:bodyPr/>
          <a:lstStyle/>
          <a:p>
            <a:fld id="{838B0777-827F-8D42-90B1-61394C340E65}" type="slidenum">
              <a:rPr lang="en-GB" smtClean="0"/>
              <a:pPr/>
              <a:t>20</a:t>
            </a:fld>
            <a:endParaRPr lang="en-GB" dirty="0"/>
          </a:p>
        </p:txBody>
      </p:sp>
      <p:sp>
        <p:nvSpPr>
          <p:cNvPr id="4" name="Inhaltsplatzhalter 3">
            <a:extLst>
              <a:ext uri="{FF2B5EF4-FFF2-40B4-BE49-F238E27FC236}">
                <a16:creationId xmlns:a16="http://schemas.microsoft.com/office/drawing/2014/main" id="{3AC357A8-97CC-6A4A-955D-AE4BAD212BDB}"/>
              </a:ext>
            </a:extLst>
          </p:cNvPr>
          <p:cNvSpPr>
            <a:spLocks noGrp="1"/>
          </p:cNvSpPr>
          <p:nvPr>
            <p:ph sz="quarter" idx="18"/>
          </p:nvPr>
        </p:nvSpPr>
        <p:spPr/>
        <p:txBody>
          <a:bodyPr/>
          <a:lstStyle/>
          <a:p>
            <a:endParaRPr lang="en-GB"/>
          </a:p>
        </p:txBody>
      </p:sp>
      <p:sp>
        <p:nvSpPr>
          <p:cNvPr id="5" name="Titel 4">
            <a:extLst>
              <a:ext uri="{FF2B5EF4-FFF2-40B4-BE49-F238E27FC236}">
                <a16:creationId xmlns:a16="http://schemas.microsoft.com/office/drawing/2014/main" id="{C1F37CCA-489F-5442-9F47-5574606E355E}"/>
              </a:ext>
            </a:extLst>
          </p:cNvPr>
          <p:cNvSpPr>
            <a:spLocks noGrp="1"/>
          </p:cNvSpPr>
          <p:nvPr>
            <p:ph type="title"/>
          </p:nvPr>
        </p:nvSpPr>
        <p:spPr/>
        <p:txBody>
          <a:bodyPr/>
          <a:lstStyle/>
          <a:p>
            <a:r>
              <a:rPr lang="en-GB" dirty="0"/>
              <a:t>Using the scenario ensemble for SDG analysis</a:t>
            </a:r>
          </a:p>
        </p:txBody>
      </p:sp>
    </p:spTree>
    <p:extLst>
      <p:ext uri="{BB962C8B-B14F-4D97-AF65-F5344CB8AC3E}">
        <p14:creationId xmlns:p14="http://schemas.microsoft.com/office/powerpoint/2010/main" val="360991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5A9EAD30-DE3E-6440-B4AF-E758C100CD25}"/>
              </a:ext>
            </a:extLst>
          </p:cNvPr>
          <p:cNvSpPr>
            <a:spLocks noGrp="1"/>
          </p:cNvSpPr>
          <p:nvPr>
            <p:ph type="body" sz="quarter" idx="14"/>
          </p:nvPr>
        </p:nvSpPr>
        <p:spPr/>
        <p:txBody>
          <a:bodyPr/>
          <a:lstStyle/>
          <a:p>
            <a:pPr marL="0" indent="0">
              <a:buNone/>
            </a:pPr>
            <a:r>
              <a:rPr lang="en-GB" dirty="0"/>
              <a:t>There are pathways reaching the Paris 1.5</a:t>
            </a:r>
            <a:r>
              <a:rPr lang="en-GB" i="0" dirty="0"/>
              <a:t>°</a:t>
            </a:r>
            <a:r>
              <a:rPr lang="en-GB" dirty="0"/>
              <a:t>C temperature goal</a:t>
            </a:r>
            <a:br>
              <a:rPr lang="en-GB" dirty="0"/>
            </a:br>
            <a:r>
              <a:rPr lang="en-GB" dirty="0"/>
              <a:t> across a broad range of socio-economic development</a:t>
            </a:r>
          </a:p>
        </p:txBody>
      </p:sp>
      <p:sp>
        <p:nvSpPr>
          <p:cNvPr id="3" name="Foliennummernplatzhalter 2">
            <a:extLst>
              <a:ext uri="{FF2B5EF4-FFF2-40B4-BE49-F238E27FC236}">
                <a16:creationId xmlns:a16="http://schemas.microsoft.com/office/drawing/2014/main" id="{BEAF1BF4-4EE2-7A41-A7FB-300FFE2809F8}"/>
              </a:ext>
            </a:extLst>
          </p:cNvPr>
          <p:cNvSpPr>
            <a:spLocks noGrp="1"/>
          </p:cNvSpPr>
          <p:nvPr>
            <p:ph type="sldNum" sz="quarter" idx="17"/>
          </p:nvPr>
        </p:nvSpPr>
        <p:spPr/>
        <p:txBody>
          <a:bodyPr/>
          <a:lstStyle/>
          <a:p>
            <a:fld id="{838B0777-827F-8D42-90B1-61394C340E65}" type="slidenum">
              <a:rPr lang="en-GB" smtClean="0"/>
              <a:pPr/>
              <a:t>21</a:t>
            </a:fld>
            <a:endParaRPr lang="en-GB" dirty="0"/>
          </a:p>
        </p:txBody>
      </p:sp>
      <p:sp>
        <p:nvSpPr>
          <p:cNvPr id="2" name="Titel 1">
            <a:extLst>
              <a:ext uri="{FF2B5EF4-FFF2-40B4-BE49-F238E27FC236}">
                <a16:creationId xmlns:a16="http://schemas.microsoft.com/office/drawing/2014/main" id="{0764B1A2-C9E1-DD4B-B6F9-45110068B79E}"/>
              </a:ext>
            </a:extLst>
          </p:cNvPr>
          <p:cNvSpPr>
            <a:spLocks noGrp="1"/>
          </p:cNvSpPr>
          <p:nvPr>
            <p:ph type="title"/>
          </p:nvPr>
        </p:nvSpPr>
        <p:spPr/>
        <p:txBody>
          <a:bodyPr/>
          <a:lstStyle/>
          <a:p>
            <a:r>
              <a:rPr lang="en-GB" dirty="0"/>
              <a:t>Assumptions &amp; drivers across the scenario ensemble</a:t>
            </a:r>
          </a:p>
        </p:txBody>
      </p:sp>
      <p:pic>
        <p:nvPicPr>
          <p:cNvPr id="19" name="Inhaltsplatzhalter 18">
            <a:extLst>
              <a:ext uri="{FF2B5EF4-FFF2-40B4-BE49-F238E27FC236}">
                <a16:creationId xmlns:a16="http://schemas.microsoft.com/office/drawing/2014/main" id="{36DF7069-9808-C24F-82F2-0F06F2555634}"/>
              </a:ext>
            </a:extLst>
          </p:cNvPr>
          <p:cNvPicPr>
            <a:picLocks noGrp="1" noChangeAspect="1"/>
          </p:cNvPicPr>
          <p:nvPr>
            <p:ph sz="quarter" idx="18"/>
          </p:nvPr>
        </p:nvPicPr>
        <p:blipFill>
          <a:blip r:embed="rId2"/>
          <a:stretch>
            <a:fillRect/>
          </a:stretch>
        </p:blipFill>
        <p:spPr>
          <a:xfrm>
            <a:off x="1430945" y="1977546"/>
            <a:ext cx="7894566" cy="3841363"/>
          </a:xfrm>
        </p:spPr>
      </p:pic>
      <p:sp>
        <p:nvSpPr>
          <p:cNvPr id="20" name="Textplatzhalter 8">
            <a:extLst>
              <a:ext uri="{FF2B5EF4-FFF2-40B4-BE49-F238E27FC236}">
                <a16:creationId xmlns:a16="http://schemas.microsoft.com/office/drawing/2014/main" id="{9FAF28E7-FC25-A24A-BF4A-98DC5DCA4101}"/>
              </a:ext>
            </a:extLst>
          </p:cNvPr>
          <p:cNvSpPr>
            <a:spLocks noGrp="1"/>
          </p:cNvSpPr>
          <p:nvPr>
            <p:ph type="body" sz="quarter" idx="23"/>
          </p:nvPr>
        </p:nvSpPr>
        <p:spPr>
          <a:xfrm>
            <a:off x="1681858" y="5996902"/>
            <a:ext cx="7416000" cy="296824"/>
          </a:xfrm>
        </p:spPr>
        <p:txBody>
          <a:bodyPr>
            <a:noAutofit/>
          </a:bodyPr>
          <a:lstStyle/>
          <a:p>
            <a:r>
              <a:rPr lang="en-GB" dirty="0"/>
              <a:t>Based on Figure 2.4 IPCC SR15 (2018)</a:t>
            </a:r>
            <a:br>
              <a:rPr lang="en-GB" dirty="0"/>
            </a:br>
            <a:r>
              <a:rPr lang="en-GB" dirty="0"/>
              <a:t>Source code to generate this figure available at</a:t>
            </a:r>
            <a:br>
              <a:rPr lang="en-GB" dirty="0"/>
            </a:br>
            <a:r>
              <a:rPr lang="en-GB" dirty="0">
                <a:hlinkClick r:id="rId3"/>
              </a:rPr>
              <a:t>github.com/iiasa/ipcc_sr15_scenario_analysis</a:t>
            </a:r>
            <a:endParaRPr lang="en-GB" dirty="0"/>
          </a:p>
          <a:p>
            <a:endParaRPr lang="en-GB" dirty="0"/>
          </a:p>
        </p:txBody>
      </p:sp>
      <p:pic>
        <p:nvPicPr>
          <p:cNvPr id="22" name="Grafik 21">
            <a:extLst>
              <a:ext uri="{FF2B5EF4-FFF2-40B4-BE49-F238E27FC236}">
                <a16:creationId xmlns:a16="http://schemas.microsoft.com/office/drawing/2014/main" id="{8217BE3A-E0BF-F547-89E3-A12DB0322C77}"/>
              </a:ext>
            </a:extLst>
          </p:cNvPr>
          <p:cNvPicPr>
            <a:picLocks noChangeAspect="1"/>
          </p:cNvPicPr>
          <p:nvPr/>
        </p:nvPicPr>
        <p:blipFill>
          <a:blip r:embed="rId4"/>
          <a:stretch>
            <a:fillRect/>
          </a:stretch>
        </p:blipFill>
        <p:spPr>
          <a:xfrm>
            <a:off x="10017721" y="1564383"/>
            <a:ext cx="1923099" cy="1656000"/>
          </a:xfrm>
          <a:prstGeom prst="rect">
            <a:avLst/>
          </a:prstGeom>
        </p:spPr>
      </p:pic>
      <p:pic>
        <p:nvPicPr>
          <p:cNvPr id="37" name="Grafik 36">
            <a:extLst>
              <a:ext uri="{FF2B5EF4-FFF2-40B4-BE49-F238E27FC236}">
                <a16:creationId xmlns:a16="http://schemas.microsoft.com/office/drawing/2014/main" id="{EF8AEFA0-651A-A146-999E-08791BE9D8CF}"/>
              </a:ext>
            </a:extLst>
          </p:cNvPr>
          <p:cNvPicPr>
            <a:picLocks noChangeAspect="1"/>
          </p:cNvPicPr>
          <p:nvPr/>
        </p:nvPicPr>
        <p:blipFill>
          <a:blip r:embed="rId5"/>
          <a:stretch>
            <a:fillRect/>
          </a:stretch>
        </p:blipFill>
        <p:spPr>
          <a:xfrm>
            <a:off x="400148" y="3125049"/>
            <a:ext cx="720000" cy="720000"/>
          </a:xfrm>
          <a:prstGeom prst="rect">
            <a:avLst/>
          </a:prstGeom>
        </p:spPr>
      </p:pic>
      <p:pic>
        <p:nvPicPr>
          <p:cNvPr id="39" name="Grafik 38">
            <a:extLst>
              <a:ext uri="{FF2B5EF4-FFF2-40B4-BE49-F238E27FC236}">
                <a16:creationId xmlns:a16="http://schemas.microsoft.com/office/drawing/2014/main" id="{33661413-98FC-1143-9059-2C5FCEFCB97A}"/>
              </a:ext>
            </a:extLst>
          </p:cNvPr>
          <p:cNvPicPr>
            <a:picLocks noChangeAspect="1"/>
          </p:cNvPicPr>
          <p:nvPr/>
        </p:nvPicPr>
        <p:blipFill>
          <a:blip r:embed="rId6"/>
          <a:stretch>
            <a:fillRect/>
          </a:stretch>
        </p:blipFill>
        <p:spPr>
          <a:xfrm>
            <a:off x="400148" y="2280018"/>
            <a:ext cx="720000" cy="720000"/>
          </a:xfrm>
          <a:prstGeom prst="rect">
            <a:avLst/>
          </a:prstGeom>
        </p:spPr>
      </p:pic>
      <p:pic>
        <p:nvPicPr>
          <p:cNvPr id="12" name="Grafik 11">
            <a:extLst>
              <a:ext uri="{FF2B5EF4-FFF2-40B4-BE49-F238E27FC236}">
                <a16:creationId xmlns:a16="http://schemas.microsoft.com/office/drawing/2014/main" id="{6E07DBAA-0A1F-3542-B5C4-6055BCC45FC8}"/>
              </a:ext>
            </a:extLst>
          </p:cNvPr>
          <p:cNvPicPr>
            <a:picLocks noChangeAspect="1"/>
          </p:cNvPicPr>
          <p:nvPr/>
        </p:nvPicPr>
        <p:blipFill>
          <a:blip r:embed="rId7">
            <a:duotone>
              <a:schemeClr val="accent1">
                <a:shade val="45000"/>
                <a:satMod val="135000"/>
              </a:schemeClr>
              <a:prstClr val="white"/>
            </a:duotone>
          </a:blip>
          <a:stretch>
            <a:fillRect/>
          </a:stretch>
        </p:blipFill>
        <p:spPr>
          <a:xfrm>
            <a:off x="9959077" y="3336858"/>
            <a:ext cx="1957669" cy="1969499"/>
          </a:xfrm>
          <a:prstGeom prst="rect">
            <a:avLst/>
          </a:prstGeom>
        </p:spPr>
      </p:pic>
      <p:sp>
        <p:nvSpPr>
          <p:cNvPr id="14" name="Rechteck 13">
            <a:extLst>
              <a:ext uri="{FF2B5EF4-FFF2-40B4-BE49-F238E27FC236}">
                <a16:creationId xmlns:a16="http://schemas.microsoft.com/office/drawing/2014/main" id="{4FDB9796-548E-F547-99D4-104C1647BE5C}"/>
              </a:ext>
            </a:extLst>
          </p:cNvPr>
          <p:cNvSpPr/>
          <p:nvPr/>
        </p:nvSpPr>
        <p:spPr>
          <a:xfrm>
            <a:off x="8143248" y="5847409"/>
            <a:ext cx="3858892" cy="658897"/>
          </a:xfrm>
          <a:prstGeom prst="rect">
            <a:avLst/>
          </a:prstGeom>
        </p:spPr>
        <p:txBody>
          <a:bodyPr vert="horz" lIns="91440" tIns="45720" rIns="91440" bIns="45720" rtlCol="0" anchor="b"/>
          <a:lstStyle/>
          <a:p>
            <a:pPr algn="r"/>
            <a: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More information on the </a:t>
            </a:r>
            <a:b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br>
            <a: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scenario ensemble, the SDGs, and</a:t>
            </a:r>
            <a:b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br>
            <a: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open tools supporting the IPCC SR15</a:t>
            </a:r>
            <a:b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br>
            <a: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at </a:t>
            </a:r>
            <a:r>
              <a:rPr lang="de-AT" sz="1600" dirty="0">
                <a:latin typeface="Tahoma" panose="020B0604030504040204" pitchFamily="34" charset="0"/>
                <a:ea typeface="Tahoma" panose="020B0604030504040204" pitchFamily="34" charset="0"/>
                <a:cs typeface="Tahoma" panose="020B0604030504040204" pitchFamily="34" charset="0"/>
                <a:hlinkClick r:id="rId8"/>
              </a:rPr>
              <a:t>https://pure.iiasa.ac.at/15824</a:t>
            </a:r>
            <a:endParaRPr lang="de-AT"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1562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5A9EAD30-DE3E-6440-B4AF-E758C100CD25}"/>
              </a:ext>
            </a:extLst>
          </p:cNvPr>
          <p:cNvSpPr>
            <a:spLocks noGrp="1"/>
          </p:cNvSpPr>
          <p:nvPr>
            <p:ph type="body" sz="quarter" idx="14"/>
          </p:nvPr>
        </p:nvSpPr>
        <p:spPr/>
        <p:txBody>
          <a:bodyPr/>
          <a:lstStyle/>
          <a:p>
            <a:pPr marL="0" indent="0">
              <a:buNone/>
            </a:pPr>
            <a:r>
              <a:rPr lang="en-GB" dirty="0"/>
              <a:t>There are pathways reaching the Paris 1.5</a:t>
            </a:r>
            <a:r>
              <a:rPr lang="en-GB" i="0" dirty="0"/>
              <a:t>°</a:t>
            </a:r>
            <a:r>
              <a:rPr lang="en-GB" dirty="0"/>
              <a:t>C temperature goal</a:t>
            </a:r>
            <a:br>
              <a:rPr lang="en-GB" dirty="0"/>
            </a:br>
            <a:r>
              <a:rPr lang="en-GB" dirty="0"/>
              <a:t> across a broad range of socio-economic development</a:t>
            </a:r>
          </a:p>
        </p:txBody>
      </p:sp>
      <p:sp>
        <p:nvSpPr>
          <p:cNvPr id="3" name="Foliennummernplatzhalter 2">
            <a:extLst>
              <a:ext uri="{FF2B5EF4-FFF2-40B4-BE49-F238E27FC236}">
                <a16:creationId xmlns:a16="http://schemas.microsoft.com/office/drawing/2014/main" id="{BEAF1BF4-4EE2-7A41-A7FB-300FFE2809F8}"/>
              </a:ext>
            </a:extLst>
          </p:cNvPr>
          <p:cNvSpPr>
            <a:spLocks noGrp="1"/>
          </p:cNvSpPr>
          <p:nvPr>
            <p:ph type="sldNum" sz="quarter" idx="17"/>
          </p:nvPr>
        </p:nvSpPr>
        <p:spPr/>
        <p:txBody>
          <a:bodyPr/>
          <a:lstStyle/>
          <a:p>
            <a:fld id="{838B0777-827F-8D42-90B1-61394C340E65}" type="slidenum">
              <a:rPr lang="en-GB" smtClean="0"/>
              <a:pPr/>
              <a:t>22</a:t>
            </a:fld>
            <a:endParaRPr lang="en-GB" dirty="0"/>
          </a:p>
        </p:txBody>
      </p:sp>
      <p:sp>
        <p:nvSpPr>
          <p:cNvPr id="2" name="Titel 1">
            <a:extLst>
              <a:ext uri="{FF2B5EF4-FFF2-40B4-BE49-F238E27FC236}">
                <a16:creationId xmlns:a16="http://schemas.microsoft.com/office/drawing/2014/main" id="{0764B1A2-C9E1-DD4B-B6F9-45110068B79E}"/>
              </a:ext>
            </a:extLst>
          </p:cNvPr>
          <p:cNvSpPr>
            <a:spLocks noGrp="1"/>
          </p:cNvSpPr>
          <p:nvPr>
            <p:ph type="title"/>
          </p:nvPr>
        </p:nvSpPr>
        <p:spPr/>
        <p:txBody>
          <a:bodyPr/>
          <a:lstStyle/>
          <a:p>
            <a:r>
              <a:rPr lang="en-GB" dirty="0"/>
              <a:t>Assumptions &amp; drivers across the scenario ensemble</a:t>
            </a:r>
          </a:p>
        </p:txBody>
      </p:sp>
      <p:pic>
        <p:nvPicPr>
          <p:cNvPr id="19" name="Inhaltsplatzhalter 18">
            <a:extLst>
              <a:ext uri="{FF2B5EF4-FFF2-40B4-BE49-F238E27FC236}">
                <a16:creationId xmlns:a16="http://schemas.microsoft.com/office/drawing/2014/main" id="{36DF7069-9808-C24F-82F2-0F06F2555634}"/>
              </a:ext>
            </a:extLst>
          </p:cNvPr>
          <p:cNvPicPr>
            <a:picLocks noGrp="1" noChangeAspect="1"/>
          </p:cNvPicPr>
          <p:nvPr>
            <p:ph sz="quarter" idx="18"/>
          </p:nvPr>
        </p:nvPicPr>
        <p:blipFill>
          <a:blip r:embed="rId2"/>
          <a:srcRect/>
          <a:stretch/>
        </p:blipFill>
        <p:spPr>
          <a:xfrm>
            <a:off x="1430945" y="1980976"/>
            <a:ext cx="7894566" cy="3834503"/>
          </a:xfrm>
        </p:spPr>
      </p:pic>
      <p:sp>
        <p:nvSpPr>
          <p:cNvPr id="20" name="Textplatzhalter 8">
            <a:extLst>
              <a:ext uri="{FF2B5EF4-FFF2-40B4-BE49-F238E27FC236}">
                <a16:creationId xmlns:a16="http://schemas.microsoft.com/office/drawing/2014/main" id="{9FAF28E7-FC25-A24A-BF4A-98DC5DCA4101}"/>
              </a:ext>
            </a:extLst>
          </p:cNvPr>
          <p:cNvSpPr>
            <a:spLocks noGrp="1"/>
          </p:cNvSpPr>
          <p:nvPr>
            <p:ph type="body" sz="quarter" idx="23"/>
          </p:nvPr>
        </p:nvSpPr>
        <p:spPr>
          <a:xfrm>
            <a:off x="1681858" y="5996902"/>
            <a:ext cx="7416000" cy="296824"/>
          </a:xfrm>
        </p:spPr>
        <p:txBody>
          <a:bodyPr>
            <a:noAutofit/>
          </a:bodyPr>
          <a:lstStyle/>
          <a:p>
            <a:r>
              <a:rPr lang="en-GB" dirty="0"/>
              <a:t>Based on Figure 2.4 IPCC SR15 (2018)</a:t>
            </a:r>
            <a:br>
              <a:rPr lang="en-GB" dirty="0"/>
            </a:br>
            <a:r>
              <a:rPr lang="en-GB" dirty="0"/>
              <a:t>Source code to generate this figure available at</a:t>
            </a:r>
            <a:br>
              <a:rPr lang="en-GB" dirty="0"/>
            </a:br>
            <a:r>
              <a:rPr lang="en-GB" dirty="0">
                <a:hlinkClick r:id="rId3"/>
              </a:rPr>
              <a:t>github.com/iiasa/ipcc_sr15_scenario_analysis</a:t>
            </a:r>
            <a:endParaRPr lang="en-GB" dirty="0"/>
          </a:p>
          <a:p>
            <a:endParaRPr lang="en-GB" dirty="0"/>
          </a:p>
        </p:txBody>
      </p:sp>
      <p:pic>
        <p:nvPicPr>
          <p:cNvPr id="22" name="Grafik 21">
            <a:extLst>
              <a:ext uri="{FF2B5EF4-FFF2-40B4-BE49-F238E27FC236}">
                <a16:creationId xmlns:a16="http://schemas.microsoft.com/office/drawing/2014/main" id="{8217BE3A-E0BF-F547-89E3-A12DB0322C77}"/>
              </a:ext>
            </a:extLst>
          </p:cNvPr>
          <p:cNvPicPr>
            <a:picLocks noChangeAspect="1"/>
          </p:cNvPicPr>
          <p:nvPr/>
        </p:nvPicPr>
        <p:blipFill>
          <a:blip r:embed="rId4"/>
          <a:stretch>
            <a:fillRect/>
          </a:stretch>
        </p:blipFill>
        <p:spPr>
          <a:xfrm>
            <a:off x="10017720" y="1564382"/>
            <a:ext cx="1923099" cy="1656000"/>
          </a:xfrm>
          <a:prstGeom prst="rect">
            <a:avLst/>
          </a:prstGeom>
        </p:spPr>
      </p:pic>
      <p:pic>
        <p:nvPicPr>
          <p:cNvPr id="10" name="Grafik 9">
            <a:extLst>
              <a:ext uri="{FF2B5EF4-FFF2-40B4-BE49-F238E27FC236}">
                <a16:creationId xmlns:a16="http://schemas.microsoft.com/office/drawing/2014/main" id="{3350A4FC-4B84-EE4C-8514-108243FCC730}"/>
              </a:ext>
            </a:extLst>
          </p:cNvPr>
          <p:cNvPicPr>
            <a:picLocks noChangeAspect="1"/>
          </p:cNvPicPr>
          <p:nvPr/>
        </p:nvPicPr>
        <p:blipFill>
          <a:blip r:embed="rId5"/>
          <a:stretch>
            <a:fillRect/>
          </a:stretch>
        </p:blipFill>
        <p:spPr>
          <a:xfrm>
            <a:off x="400148" y="3125049"/>
            <a:ext cx="720000" cy="720000"/>
          </a:xfrm>
          <a:prstGeom prst="rect">
            <a:avLst/>
          </a:prstGeom>
        </p:spPr>
      </p:pic>
      <p:pic>
        <p:nvPicPr>
          <p:cNvPr id="11" name="Grafik 10">
            <a:extLst>
              <a:ext uri="{FF2B5EF4-FFF2-40B4-BE49-F238E27FC236}">
                <a16:creationId xmlns:a16="http://schemas.microsoft.com/office/drawing/2014/main" id="{1C04A6D7-078F-4043-B2C9-FEB6686EBF99}"/>
              </a:ext>
            </a:extLst>
          </p:cNvPr>
          <p:cNvPicPr>
            <a:picLocks noChangeAspect="1"/>
          </p:cNvPicPr>
          <p:nvPr/>
        </p:nvPicPr>
        <p:blipFill>
          <a:blip r:embed="rId6"/>
          <a:stretch>
            <a:fillRect/>
          </a:stretch>
        </p:blipFill>
        <p:spPr>
          <a:xfrm>
            <a:off x="400148" y="3969203"/>
            <a:ext cx="720000" cy="720000"/>
          </a:xfrm>
          <a:prstGeom prst="rect">
            <a:avLst/>
          </a:prstGeom>
        </p:spPr>
      </p:pic>
      <p:pic>
        <p:nvPicPr>
          <p:cNvPr id="13" name="Grafik 12">
            <a:extLst>
              <a:ext uri="{FF2B5EF4-FFF2-40B4-BE49-F238E27FC236}">
                <a16:creationId xmlns:a16="http://schemas.microsoft.com/office/drawing/2014/main" id="{0C56FB09-A662-1747-B314-FC73A88405C4}"/>
              </a:ext>
            </a:extLst>
          </p:cNvPr>
          <p:cNvPicPr>
            <a:picLocks noChangeAspect="1"/>
          </p:cNvPicPr>
          <p:nvPr/>
        </p:nvPicPr>
        <p:blipFill>
          <a:blip r:embed="rId7"/>
          <a:stretch>
            <a:fillRect/>
          </a:stretch>
        </p:blipFill>
        <p:spPr>
          <a:xfrm>
            <a:off x="400148" y="4813357"/>
            <a:ext cx="720000" cy="720000"/>
          </a:xfrm>
          <a:prstGeom prst="rect">
            <a:avLst/>
          </a:prstGeom>
        </p:spPr>
      </p:pic>
      <p:pic>
        <p:nvPicPr>
          <p:cNvPr id="15" name="Grafik 14">
            <a:extLst>
              <a:ext uri="{FF2B5EF4-FFF2-40B4-BE49-F238E27FC236}">
                <a16:creationId xmlns:a16="http://schemas.microsoft.com/office/drawing/2014/main" id="{BE2A6374-6D13-A945-8B27-077FE26C13AB}"/>
              </a:ext>
            </a:extLst>
          </p:cNvPr>
          <p:cNvPicPr>
            <a:picLocks noChangeAspect="1"/>
          </p:cNvPicPr>
          <p:nvPr/>
        </p:nvPicPr>
        <p:blipFill>
          <a:blip r:embed="rId8"/>
          <a:stretch>
            <a:fillRect/>
          </a:stretch>
        </p:blipFill>
        <p:spPr>
          <a:xfrm>
            <a:off x="400148" y="2280018"/>
            <a:ext cx="720000" cy="720000"/>
          </a:xfrm>
          <a:prstGeom prst="rect">
            <a:avLst/>
          </a:prstGeom>
        </p:spPr>
      </p:pic>
      <p:pic>
        <p:nvPicPr>
          <p:cNvPr id="14" name="Grafik 13">
            <a:extLst>
              <a:ext uri="{FF2B5EF4-FFF2-40B4-BE49-F238E27FC236}">
                <a16:creationId xmlns:a16="http://schemas.microsoft.com/office/drawing/2014/main" id="{AFE983E7-30B6-6E41-9B5E-331CDB157FDB}"/>
              </a:ext>
            </a:extLst>
          </p:cNvPr>
          <p:cNvPicPr>
            <a:picLocks noChangeAspect="1"/>
          </p:cNvPicPr>
          <p:nvPr/>
        </p:nvPicPr>
        <p:blipFill>
          <a:blip r:embed="rId9">
            <a:duotone>
              <a:schemeClr val="accent1">
                <a:shade val="45000"/>
                <a:satMod val="135000"/>
              </a:schemeClr>
              <a:prstClr val="white"/>
            </a:duotone>
          </a:blip>
          <a:stretch>
            <a:fillRect/>
          </a:stretch>
        </p:blipFill>
        <p:spPr>
          <a:xfrm>
            <a:off x="9959077" y="3336858"/>
            <a:ext cx="1957669" cy="1969499"/>
          </a:xfrm>
          <a:prstGeom prst="rect">
            <a:avLst/>
          </a:prstGeom>
        </p:spPr>
      </p:pic>
      <p:sp>
        <p:nvSpPr>
          <p:cNvPr id="17" name="Rechteck 16">
            <a:extLst>
              <a:ext uri="{FF2B5EF4-FFF2-40B4-BE49-F238E27FC236}">
                <a16:creationId xmlns:a16="http://schemas.microsoft.com/office/drawing/2014/main" id="{D7470E06-1DE4-4843-8B64-2C662D18704E}"/>
              </a:ext>
            </a:extLst>
          </p:cNvPr>
          <p:cNvSpPr/>
          <p:nvPr/>
        </p:nvSpPr>
        <p:spPr>
          <a:xfrm>
            <a:off x="8143248" y="5847409"/>
            <a:ext cx="3858892" cy="658897"/>
          </a:xfrm>
          <a:prstGeom prst="rect">
            <a:avLst/>
          </a:prstGeom>
        </p:spPr>
        <p:txBody>
          <a:bodyPr vert="horz" lIns="91440" tIns="45720" rIns="91440" bIns="45720" rtlCol="0" anchor="b"/>
          <a:lstStyle/>
          <a:p>
            <a:pPr algn="r"/>
            <a: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More information on the </a:t>
            </a:r>
            <a:b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br>
            <a: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scenario ensemble, the SDGs, and</a:t>
            </a:r>
            <a:b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br>
            <a: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open tools supporting the IPCC SR15</a:t>
            </a:r>
            <a:b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br>
            <a: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at </a:t>
            </a:r>
            <a:r>
              <a:rPr lang="de-AT" sz="1600" dirty="0">
                <a:latin typeface="Tahoma" panose="020B0604030504040204" pitchFamily="34" charset="0"/>
                <a:ea typeface="Tahoma" panose="020B0604030504040204" pitchFamily="34" charset="0"/>
                <a:cs typeface="Tahoma" panose="020B0604030504040204" pitchFamily="34" charset="0"/>
                <a:hlinkClick r:id="rId10"/>
              </a:rPr>
              <a:t>https://pure.iiasa.ac.at/15824</a:t>
            </a:r>
            <a:endParaRPr lang="de-AT"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2859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5AACEBB4-0F5A-3C49-95D7-338F88078AF2}"/>
              </a:ext>
            </a:extLst>
          </p:cNvPr>
          <p:cNvSpPr>
            <a:spLocks noGrp="1"/>
          </p:cNvSpPr>
          <p:nvPr>
            <p:ph type="body" sz="quarter" idx="14"/>
          </p:nvPr>
        </p:nvSpPr>
        <p:spPr/>
        <p:txBody>
          <a:bodyPr/>
          <a:lstStyle/>
          <a:p>
            <a:pPr marL="0" indent="0">
              <a:buNone/>
            </a:pPr>
            <a:r>
              <a:rPr lang="en-GB" dirty="0"/>
              <a:t>Many pathways consistent with the Paris temperature goal</a:t>
            </a:r>
            <a:br>
              <a:rPr lang="en-GB" dirty="0"/>
            </a:br>
            <a:r>
              <a:rPr lang="en-GB" dirty="0"/>
              <a:t>use bioenergy in conjunction with CCS – but not all scenarios!</a:t>
            </a:r>
          </a:p>
        </p:txBody>
      </p:sp>
      <p:sp>
        <p:nvSpPr>
          <p:cNvPr id="4" name="Foliennummernplatzhalter 3">
            <a:extLst>
              <a:ext uri="{FF2B5EF4-FFF2-40B4-BE49-F238E27FC236}">
                <a16:creationId xmlns:a16="http://schemas.microsoft.com/office/drawing/2014/main" id="{71F7B17E-D092-F54C-B2FE-C25B9AF1AFCD}"/>
              </a:ext>
            </a:extLst>
          </p:cNvPr>
          <p:cNvSpPr>
            <a:spLocks noGrp="1"/>
          </p:cNvSpPr>
          <p:nvPr>
            <p:ph type="sldNum" sz="quarter" idx="17"/>
          </p:nvPr>
        </p:nvSpPr>
        <p:spPr/>
        <p:txBody>
          <a:bodyPr/>
          <a:lstStyle/>
          <a:p>
            <a:fld id="{838B0777-827F-8D42-90B1-61394C340E65}" type="slidenum">
              <a:rPr lang="en-GB" smtClean="0"/>
              <a:pPr/>
              <a:t>23</a:t>
            </a:fld>
            <a:endParaRPr lang="en-GB" dirty="0"/>
          </a:p>
        </p:txBody>
      </p:sp>
      <p:sp>
        <p:nvSpPr>
          <p:cNvPr id="6" name="Titel 5">
            <a:extLst>
              <a:ext uri="{FF2B5EF4-FFF2-40B4-BE49-F238E27FC236}">
                <a16:creationId xmlns:a16="http://schemas.microsoft.com/office/drawing/2014/main" id="{37D98C10-4F9A-D349-A92D-74CEEA3F6F2F}"/>
              </a:ext>
            </a:extLst>
          </p:cNvPr>
          <p:cNvSpPr>
            <a:spLocks noGrp="1"/>
          </p:cNvSpPr>
          <p:nvPr>
            <p:ph type="title"/>
          </p:nvPr>
        </p:nvSpPr>
        <p:spPr/>
        <p:txBody>
          <a:bodyPr/>
          <a:lstStyle/>
          <a:p>
            <a:r>
              <a:rPr lang="en-GB" dirty="0"/>
              <a:t>Bioenergy and carbon capture &amp; sequestration (CCS)</a:t>
            </a:r>
          </a:p>
        </p:txBody>
      </p:sp>
      <p:pic>
        <p:nvPicPr>
          <p:cNvPr id="11" name="Inhaltsplatzhalter 10">
            <a:extLst>
              <a:ext uri="{FF2B5EF4-FFF2-40B4-BE49-F238E27FC236}">
                <a16:creationId xmlns:a16="http://schemas.microsoft.com/office/drawing/2014/main" id="{3CCA259B-E8A2-A04E-A9AE-A38392D41F2C}"/>
              </a:ext>
            </a:extLst>
          </p:cNvPr>
          <p:cNvPicPr>
            <a:picLocks noGrp="1" noChangeAspect="1"/>
          </p:cNvPicPr>
          <p:nvPr>
            <p:ph sz="quarter" idx="18"/>
          </p:nvPr>
        </p:nvPicPr>
        <p:blipFill rotWithShape="1">
          <a:blip r:embed="rId3"/>
          <a:srcRect b="7317"/>
          <a:stretch/>
        </p:blipFill>
        <p:spPr>
          <a:xfrm>
            <a:off x="914404" y="1978025"/>
            <a:ext cx="6960714" cy="4337430"/>
          </a:xfrm>
        </p:spPr>
      </p:pic>
      <p:sp>
        <p:nvSpPr>
          <p:cNvPr id="9" name="Textplatzhalter 8">
            <a:extLst>
              <a:ext uri="{FF2B5EF4-FFF2-40B4-BE49-F238E27FC236}">
                <a16:creationId xmlns:a16="http://schemas.microsoft.com/office/drawing/2014/main" id="{D723ED07-CBC8-C34B-A89F-12CD414ECC80}"/>
              </a:ext>
            </a:extLst>
          </p:cNvPr>
          <p:cNvSpPr>
            <a:spLocks noGrp="1"/>
          </p:cNvSpPr>
          <p:nvPr>
            <p:ph type="body" sz="quarter" idx="23"/>
          </p:nvPr>
        </p:nvSpPr>
        <p:spPr>
          <a:xfrm>
            <a:off x="7906516" y="2261314"/>
            <a:ext cx="4222854" cy="1070609"/>
          </a:xfrm>
        </p:spPr>
        <p:txBody>
          <a:bodyPr>
            <a:noAutofit/>
          </a:bodyPr>
          <a:lstStyle/>
          <a:p>
            <a:pPr algn="l"/>
            <a:r>
              <a:rPr lang="en-GB" dirty="0"/>
              <a:t>Based on Figure 1, Huppmann et al.,</a:t>
            </a:r>
            <a:br>
              <a:rPr lang="en-GB" dirty="0"/>
            </a:br>
            <a:r>
              <a:rPr lang="en-GB" i="1" dirty="0"/>
              <a:t>Nature Climate Change</a:t>
            </a:r>
            <a:r>
              <a:rPr lang="en-GB" dirty="0"/>
              <a:t> 8</a:t>
            </a:r>
            <a:r>
              <a:rPr lang="de-AT" dirty="0"/>
              <a:t>:1027-1030 </a:t>
            </a:r>
            <a:r>
              <a:rPr lang="en-GB" dirty="0"/>
              <a:t>(2018)</a:t>
            </a:r>
            <a:r>
              <a:rPr lang="de-AT" dirty="0"/>
              <a:t>.</a:t>
            </a:r>
            <a:br>
              <a:rPr lang="de-AT" dirty="0"/>
            </a:br>
            <a:r>
              <a:rPr lang="en-GB" dirty="0"/>
              <a:t>Source code to generate this figure</a:t>
            </a:r>
            <a:br>
              <a:rPr lang="en-GB" dirty="0"/>
            </a:br>
            <a:r>
              <a:rPr lang="en-GB" dirty="0">
                <a:hlinkClick r:id="rId4"/>
              </a:rPr>
              <a:t>github.com/iiasa/ipcc_sr15_scenario_analysis</a:t>
            </a:r>
            <a:endParaRPr lang="en-GB" dirty="0"/>
          </a:p>
        </p:txBody>
      </p:sp>
      <p:sp>
        <p:nvSpPr>
          <p:cNvPr id="14" name="Textfeld 13">
            <a:extLst>
              <a:ext uri="{FF2B5EF4-FFF2-40B4-BE49-F238E27FC236}">
                <a16:creationId xmlns:a16="http://schemas.microsoft.com/office/drawing/2014/main" id="{29A5D5C4-A34A-DF4A-88D1-F1344A981139}"/>
              </a:ext>
            </a:extLst>
          </p:cNvPr>
          <p:cNvSpPr txBox="1"/>
          <p:nvPr/>
        </p:nvSpPr>
        <p:spPr>
          <a:xfrm>
            <a:off x="1966588" y="6329310"/>
            <a:ext cx="5601726" cy="353943"/>
          </a:xfrm>
          <a:prstGeom prst="rect">
            <a:avLst/>
          </a:prstGeom>
          <a:noFill/>
        </p:spPr>
        <p:txBody>
          <a:bodyPr wrap="none" rtlCol="0">
            <a:spAutoFit/>
          </a:bodyPr>
          <a:lstStyle/>
          <a:p>
            <a:r>
              <a:rPr lang="en-GB" sz="1700" spc="-50" dirty="0">
                <a:latin typeface="Calibri" panose="020F0502020204030204" pitchFamily="34" charset="0"/>
                <a:cs typeface="Calibri" panose="020F0502020204030204" pitchFamily="34" charset="0"/>
              </a:rPr>
              <a:t>Cumulative carbon sequestration from 2020 until 2100 (in Gt CO</a:t>
            </a:r>
            <a:r>
              <a:rPr lang="en-GB" sz="1700" spc="-50" baseline="-25000" dirty="0">
                <a:latin typeface="Calibri" panose="020F0502020204030204" pitchFamily="34" charset="0"/>
                <a:cs typeface="Calibri" panose="020F0502020204030204" pitchFamily="34" charset="0"/>
              </a:rPr>
              <a:t>2</a:t>
            </a:r>
            <a:r>
              <a:rPr lang="en-GB" sz="1700" spc="-50" dirty="0">
                <a:latin typeface="Calibri" panose="020F0502020204030204" pitchFamily="34" charset="0"/>
                <a:cs typeface="Calibri" panose="020F0502020204030204" pitchFamily="34" charset="0"/>
              </a:rPr>
              <a:t>)</a:t>
            </a:r>
          </a:p>
        </p:txBody>
      </p:sp>
      <p:pic>
        <p:nvPicPr>
          <p:cNvPr id="10" name="Grafik 9">
            <a:extLst>
              <a:ext uri="{FF2B5EF4-FFF2-40B4-BE49-F238E27FC236}">
                <a16:creationId xmlns:a16="http://schemas.microsoft.com/office/drawing/2014/main" id="{B76338C5-E6DF-3446-8D22-CB877F01C03C}"/>
              </a:ext>
            </a:extLst>
          </p:cNvPr>
          <p:cNvPicPr>
            <a:picLocks noChangeAspect="1"/>
          </p:cNvPicPr>
          <p:nvPr/>
        </p:nvPicPr>
        <p:blipFill>
          <a:blip r:embed="rId5">
            <a:duotone>
              <a:schemeClr val="accent1">
                <a:shade val="45000"/>
                <a:satMod val="135000"/>
              </a:schemeClr>
              <a:prstClr val="white"/>
            </a:duotone>
          </a:blip>
          <a:stretch>
            <a:fillRect/>
          </a:stretch>
        </p:blipFill>
        <p:spPr>
          <a:xfrm>
            <a:off x="9959077" y="3336858"/>
            <a:ext cx="1957669" cy="1969499"/>
          </a:xfrm>
          <a:prstGeom prst="rect">
            <a:avLst/>
          </a:prstGeom>
        </p:spPr>
      </p:pic>
      <p:sp>
        <p:nvSpPr>
          <p:cNvPr id="15" name="Rechteck 14">
            <a:extLst>
              <a:ext uri="{FF2B5EF4-FFF2-40B4-BE49-F238E27FC236}">
                <a16:creationId xmlns:a16="http://schemas.microsoft.com/office/drawing/2014/main" id="{DADDDAC7-2106-2E4C-820E-5DDB2E45EA04}"/>
              </a:ext>
            </a:extLst>
          </p:cNvPr>
          <p:cNvSpPr/>
          <p:nvPr/>
        </p:nvSpPr>
        <p:spPr>
          <a:xfrm>
            <a:off x="8143248" y="5847409"/>
            <a:ext cx="3858892" cy="658897"/>
          </a:xfrm>
          <a:prstGeom prst="rect">
            <a:avLst/>
          </a:prstGeom>
        </p:spPr>
        <p:txBody>
          <a:bodyPr vert="horz" lIns="91440" tIns="45720" rIns="91440" bIns="45720" rtlCol="0" anchor="b"/>
          <a:lstStyle/>
          <a:p>
            <a:pPr algn="r"/>
            <a: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More information on the </a:t>
            </a:r>
            <a:b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br>
            <a: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scenario ensemble, the SDGs, and</a:t>
            </a:r>
            <a:b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br>
            <a: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open tools supporting the IPCC SR15</a:t>
            </a:r>
            <a:b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br>
            <a: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at </a:t>
            </a:r>
            <a:r>
              <a:rPr lang="de-AT" sz="1600" dirty="0">
                <a:latin typeface="Tahoma" panose="020B0604030504040204" pitchFamily="34" charset="0"/>
                <a:ea typeface="Tahoma" panose="020B0604030504040204" pitchFamily="34" charset="0"/>
                <a:cs typeface="Tahoma" panose="020B0604030504040204" pitchFamily="34" charset="0"/>
                <a:hlinkClick r:id="rId6"/>
              </a:rPr>
              <a:t>https://pure.iiasa.ac.at/15824</a:t>
            </a:r>
            <a:endParaRPr lang="de-AT"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5930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nhaltsplatzhalter 7">
            <a:extLst>
              <a:ext uri="{FF2B5EF4-FFF2-40B4-BE49-F238E27FC236}">
                <a16:creationId xmlns:a16="http://schemas.microsoft.com/office/drawing/2014/main" id="{3E8E59B7-7FCE-1E4E-9366-8D326D748E6A}"/>
              </a:ext>
            </a:extLst>
          </p:cNvPr>
          <p:cNvPicPr>
            <a:picLocks noGrp="1" noChangeAspect="1"/>
          </p:cNvPicPr>
          <p:nvPr>
            <p:ph sz="quarter" idx="18"/>
          </p:nvPr>
        </p:nvPicPr>
        <p:blipFill rotWithShape="1">
          <a:blip r:embed="rId3"/>
          <a:srcRect b="6091"/>
          <a:stretch/>
        </p:blipFill>
        <p:spPr>
          <a:xfrm>
            <a:off x="1220570" y="1978024"/>
            <a:ext cx="6708598" cy="4392795"/>
          </a:xfrm>
          <a:prstGeom prst="rect">
            <a:avLst/>
          </a:prstGeom>
        </p:spPr>
      </p:pic>
      <p:sp>
        <p:nvSpPr>
          <p:cNvPr id="7" name="Textplatzhalter 6">
            <a:extLst>
              <a:ext uri="{FF2B5EF4-FFF2-40B4-BE49-F238E27FC236}">
                <a16:creationId xmlns:a16="http://schemas.microsoft.com/office/drawing/2014/main" id="{5AACEBB4-0F5A-3C49-95D7-338F88078AF2}"/>
              </a:ext>
            </a:extLst>
          </p:cNvPr>
          <p:cNvSpPr>
            <a:spLocks noGrp="1"/>
          </p:cNvSpPr>
          <p:nvPr>
            <p:ph type="body" sz="quarter" idx="14"/>
          </p:nvPr>
        </p:nvSpPr>
        <p:spPr>
          <a:xfrm>
            <a:off x="355600" y="881741"/>
            <a:ext cx="11337635" cy="970809"/>
          </a:xfrm>
        </p:spPr>
        <p:txBody>
          <a:bodyPr/>
          <a:lstStyle/>
          <a:p>
            <a:pPr marL="0" indent="0">
              <a:buNone/>
            </a:pPr>
            <a:r>
              <a:rPr lang="en-GB" dirty="0"/>
              <a:t>All pathways consistent with the ambitious Paris temperature goal exhibit much faster energy efficiency improvements than 2</a:t>
            </a:r>
            <a:r>
              <a:rPr lang="en-GB" i="0" dirty="0"/>
              <a:t>°</a:t>
            </a:r>
            <a:r>
              <a:rPr lang="en-GB" dirty="0"/>
              <a:t>C scenarios</a:t>
            </a:r>
          </a:p>
        </p:txBody>
      </p:sp>
      <p:sp>
        <p:nvSpPr>
          <p:cNvPr id="4" name="Foliennummernplatzhalter 3">
            <a:extLst>
              <a:ext uri="{FF2B5EF4-FFF2-40B4-BE49-F238E27FC236}">
                <a16:creationId xmlns:a16="http://schemas.microsoft.com/office/drawing/2014/main" id="{71F7B17E-D092-F54C-B2FE-C25B9AF1AFCD}"/>
              </a:ext>
            </a:extLst>
          </p:cNvPr>
          <p:cNvSpPr>
            <a:spLocks noGrp="1"/>
          </p:cNvSpPr>
          <p:nvPr>
            <p:ph type="sldNum" sz="quarter" idx="17"/>
          </p:nvPr>
        </p:nvSpPr>
        <p:spPr/>
        <p:txBody>
          <a:bodyPr/>
          <a:lstStyle/>
          <a:p>
            <a:fld id="{838B0777-827F-8D42-90B1-61394C340E65}" type="slidenum">
              <a:rPr lang="en-GB" smtClean="0"/>
              <a:pPr/>
              <a:t>24</a:t>
            </a:fld>
            <a:endParaRPr lang="en-GB" dirty="0"/>
          </a:p>
        </p:txBody>
      </p:sp>
      <p:sp>
        <p:nvSpPr>
          <p:cNvPr id="6" name="Titel 5">
            <a:extLst>
              <a:ext uri="{FF2B5EF4-FFF2-40B4-BE49-F238E27FC236}">
                <a16:creationId xmlns:a16="http://schemas.microsoft.com/office/drawing/2014/main" id="{37D98C10-4F9A-D349-A92D-74CEEA3F6F2F}"/>
              </a:ext>
            </a:extLst>
          </p:cNvPr>
          <p:cNvSpPr>
            <a:spLocks noGrp="1"/>
          </p:cNvSpPr>
          <p:nvPr>
            <p:ph type="title"/>
          </p:nvPr>
        </p:nvSpPr>
        <p:spPr/>
        <p:txBody>
          <a:bodyPr/>
          <a:lstStyle/>
          <a:p>
            <a:r>
              <a:rPr lang="en-GB" dirty="0"/>
              <a:t>Energy efficiency improvements</a:t>
            </a:r>
          </a:p>
        </p:txBody>
      </p:sp>
      <p:sp>
        <p:nvSpPr>
          <p:cNvPr id="9" name="Textplatzhalter 8">
            <a:extLst>
              <a:ext uri="{FF2B5EF4-FFF2-40B4-BE49-F238E27FC236}">
                <a16:creationId xmlns:a16="http://schemas.microsoft.com/office/drawing/2014/main" id="{D723ED07-CBC8-C34B-A89F-12CD414ECC80}"/>
              </a:ext>
            </a:extLst>
          </p:cNvPr>
          <p:cNvSpPr>
            <a:spLocks noGrp="1"/>
          </p:cNvSpPr>
          <p:nvPr>
            <p:ph type="body" sz="quarter" idx="23"/>
          </p:nvPr>
        </p:nvSpPr>
        <p:spPr>
          <a:xfrm>
            <a:off x="7906516" y="2095054"/>
            <a:ext cx="4222854" cy="1118589"/>
          </a:xfrm>
        </p:spPr>
        <p:txBody>
          <a:bodyPr>
            <a:noAutofit/>
          </a:bodyPr>
          <a:lstStyle/>
          <a:p>
            <a:pPr algn="l"/>
            <a:r>
              <a:rPr lang="en-GB" dirty="0"/>
              <a:t>Huppmann et al., Conference Poster (2019).</a:t>
            </a:r>
            <a:br>
              <a:rPr lang="en-GB" dirty="0"/>
            </a:br>
            <a:r>
              <a:rPr lang="en-GB" dirty="0">
                <a:hlinkClick r:id="rId4"/>
              </a:rPr>
              <a:t>https://pure.iiasa.ac.at/15824</a:t>
            </a:r>
            <a:endParaRPr lang="en-GB" dirty="0"/>
          </a:p>
          <a:p>
            <a:pPr algn="l"/>
            <a:r>
              <a:rPr lang="en-GB" dirty="0"/>
              <a:t>Source code to generate this figure</a:t>
            </a:r>
            <a:br>
              <a:rPr lang="en-GB" dirty="0"/>
            </a:br>
            <a:r>
              <a:rPr lang="en-GB" dirty="0">
                <a:hlinkClick r:id="rId5"/>
              </a:rPr>
              <a:t>github.com/iiasa/ipcc_sr15_scenario_analysis</a:t>
            </a:r>
            <a:br>
              <a:rPr lang="en-GB" dirty="0"/>
            </a:br>
            <a:endParaRPr lang="en-GB" dirty="0"/>
          </a:p>
        </p:txBody>
      </p:sp>
      <p:sp>
        <p:nvSpPr>
          <p:cNvPr id="14" name="Textfeld 13">
            <a:extLst>
              <a:ext uri="{FF2B5EF4-FFF2-40B4-BE49-F238E27FC236}">
                <a16:creationId xmlns:a16="http://schemas.microsoft.com/office/drawing/2014/main" id="{29A5D5C4-A34A-DF4A-88D1-F1344A981139}"/>
              </a:ext>
            </a:extLst>
          </p:cNvPr>
          <p:cNvSpPr txBox="1"/>
          <p:nvPr/>
        </p:nvSpPr>
        <p:spPr>
          <a:xfrm>
            <a:off x="1904151" y="6329310"/>
            <a:ext cx="6024213" cy="353943"/>
          </a:xfrm>
          <a:prstGeom prst="rect">
            <a:avLst/>
          </a:prstGeom>
          <a:noFill/>
        </p:spPr>
        <p:txBody>
          <a:bodyPr wrap="none" rtlCol="0">
            <a:spAutoFit/>
          </a:bodyPr>
          <a:lstStyle/>
          <a:p>
            <a:r>
              <a:rPr lang="en-GB" sz="1700" dirty="0">
                <a:latin typeface="Calibri" panose="020F0502020204030204" pitchFamily="34" charset="0"/>
                <a:cs typeface="Calibri" panose="020F0502020204030204" pitchFamily="34" charset="0"/>
              </a:rPr>
              <a:t>Energy efficiency computed as total of final energy per unit of GDP</a:t>
            </a:r>
          </a:p>
        </p:txBody>
      </p:sp>
      <p:pic>
        <p:nvPicPr>
          <p:cNvPr id="19" name="Grafik 18">
            <a:extLst>
              <a:ext uri="{FF2B5EF4-FFF2-40B4-BE49-F238E27FC236}">
                <a16:creationId xmlns:a16="http://schemas.microsoft.com/office/drawing/2014/main" id="{DF760674-455A-0845-95C5-A1660913F2EB}"/>
              </a:ext>
            </a:extLst>
          </p:cNvPr>
          <p:cNvPicPr>
            <a:picLocks noChangeAspect="1"/>
          </p:cNvPicPr>
          <p:nvPr/>
        </p:nvPicPr>
        <p:blipFill>
          <a:blip r:embed="rId6">
            <a:duotone>
              <a:schemeClr val="accent1">
                <a:shade val="45000"/>
                <a:satMod val="135000"/>
              </a:schemeClr>
              <a:prstClr val="white"/>
            </a:duotone>
          </a:blip>
          <a:stretch>
            <a:fillRect/>
          </a:stretch>
        </p:blipFill>
        <p:spPr>
          <a:xfrm>
            <a:off x="9959077" y="3336858"/>
            <a:ext cx="1957669" cy="1969499"/>
          </a:xfrm>
          <a:prstGeom prst="rect">
            <a:avLst/>
          </a:prstGeom>
        </p:spPr>
      </p:pic>
      <p:sp>
        <p:nvSpPr>
          <p:cNvPr id="20" name="Rechteck 19">
            <a:extLst>
              <a:ext uri="{FF2B5EF4-FFF2-40B4-BE49-F238E27FC236}">
                <a16:creationId xmlns:a16="http://schemas.microsoft.com/office/drawing/2014/main" id="{69C4299E-CC6E-7643-841A-DEF3EDA35E61}"/>
              </a:ext>
            </a:extLst>
          </p:cNvPr>
          <p:cNvSpPr/>
          <p:nvPr/>
        </p:nvSpPr>
        <p:spPr>
          <a:xfrm>
            <a:off x="8143248" y="5847409"/>
            <a:ext cx="3858892" cy="658897"/>
          </a:xfrm>
          <a:prstGeom prst="rect">
            <a:avLst/>
          </a:prstGeom>
        </p:spPr>
        <p:txBody>
          <a:bodyPr vert="horz" lIns="91440" tIns="45720" rIns="91440" bIns="45720" rtlCol="0" anchor="b"/>
          <a:lstStyle/>
          <a:p>
            <a:pPr algn="r"/>
            <a: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More information on the </a:t>
            </a:r>
            <a:b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br>
            <a: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scenario ensemble, the SDGs, and</a:t>
            </a:r>
            <a:b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br>
            <a: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open tools supporting the IPCC SR15</a:t>
            </a:r>
            <a:b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br>
            <a: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at </a:t>
            </a:r>
            <a:r>
              <a:rPr lang="de-AT" sz="1600" dirty="0">
                <a:latin typeface="Tahoma" panose="020B0604030504040204" pitchFamily="34" charset="0"/>
                <a:ea typeface="Tahoma" panose="020B0604030504040204" pitchFamily="34" charset="0"/>
                <a:cs typeface="Tahoma" panose="020B0604030504040204" pitchFamily="34" charset="0"/>
                <a:hlinkClick r:id="rId7"/>
              </a:rPr>
              <a:t>https://pure.iiasa.ac.at/15824</a:t>
            </a:r>
            <a:endParaRPr lang="de-AT"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3736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platzhalter 13">
            <a:extLst>
              <a:ext uri="{FF2B5EF4-FFF2-40B4-BE49-F238E27FC236}">
                <a16:creationId xmlns:a16="http://schemas.microsoft.com/office/drawing/2014/main" id="{2CDF65D9-BD62-1743-A88C-6C62EBA9E561}"/>
              </a:ext>
            </a:extLst>
          </p:cNvPr>
          <p:cNvSpPr>
            <a:spLocks noGrp="1"/>
          </p:cNvSpPr>
          <p:nvPr>
            <p:ph type="body" sz="quarter" idx="14"/>
          </p:nvPr>
        </p:nvSpPr>
        <p:spPr>
          <a:xfrm>
            <a:off x="355601" y="881743"/>
            <a:ext cx="11240654" cy="522251"/>
          </a:xfrm>
        </p:spPr>
        <p:txBody>
          <a:bodyPr/>
          <a:lstStyle/>
          <a:p>
            <a:r>
              <a:rPr lang="en-GB" dirty="0"/>
              <a:t>Making it easy and FAIR to dive into the SR15 scenario assessment</a:t>
            </a:r>
          </a:p>
        </p:txBody>
      </p:sp>
      <p:sp>
        <p:nvSpPr>
          <p:cNvPr id="6" name="Titel 5">
            <a:extLst>
              <a:ext uri="{FF2B5EF4-FFF2-40B4-BE49-F238E27FC236}">
                <a16:creationId xmlns:a16="http://schemas.microsoft.com/office/drawing/2014/main" id="{58539D29-CCCE-B845-A417-BDF174AF84AE}"/>
              </a:ext>
            </a:extLst>
          </p:cNvPr>
          <p:cNvSpPr>
            <a:spLocks noGrp="1"/>
          </p:cNvSpPr>
          <p:nvPr>
            <p:ph type="title"/>
          </p:nvPr>
        </p:nvSpPr>
        <p:spPr/>
        <p:txBody>
          <a:bodyPr/>
          <a:lstStyle/>
          <a:p>
            <a:r>
              <a:rPr lang="en-GB" dirty="0"/>
              <a:t>A zoo of open tools to work with 1.5°C scenarios</a:t>
            </a:r>
          </a:p>
        </p:txBody>
      </p:sp>
      <p:sp>
        <p:nvSpPr>
          <p:cNvPr id="5" name="Foliennummernplatzhalter 4">
            <a:extLst>
              <a:ext uri="{FF2B5EF4-FFF2-40B4-BE49-F238E27FC236}">
                <a16:creationId xmlns:a16="http://schemas.microsoft.com/office/drawing/2014/main" id="{6215751F-DBF5-714F-A196-7A6F474BD3C4}"/>
              </a:ext>
            </a:extLst>
          </p:cNvPr>
          <p:cNvSpPr>
            <a:spLocks noGrp="1"/>
          </p:cNvSpPr>
          <p:nvPr>
            <p:ph type="sldNum" sz="quarter" idx="17"/>
          </p:nvPr>
        </p:nvSpPr>
        <p:spPr/>
        <p:txBody>
          <a:bodyPr/>
          <a:lstStyle/>
          <a:p>
            <a:fld id="{838B0777-827F-8D42-90B1-61394C340E65}" type="slidenum">
              <a:rPr lang="en-GB" noProof="0" smtClean="0"/>
              <a:pPr/>
              <a:t>25</a:t>
            </a:fld>
            <a:endParaRPr lang="en-GB" noProof="0"/>
          </a:p>
        </p:txBody>
      </p:sp>
      <p:sp>
        <p:nvSpPr>
          <p:cNvPr id="2" name="Inhaltsplatzhalter 1">
            <a:extLst>
              <a:ext uri="{FF2B5EF4-FFF2-40B4-BE49-F238E27FC236}">
                <a16:creationId xmlns:a16="http://schemas.microsoft.com/office/drawing/2014/main" id="{A9ADDB4C-9D76-CF45-9C7D-19D7A6CA08C5}"/>
              </a:ext>
            </a:extLst>
          </p:cNvPr>
          <p:cNvSpPr>
            <a:spLocks noGrp="1"/>
          </p:cNvSpPr>
          <p:nvPr>
            <p:ph sz="quarter" idx="18"/>
          </p:nvPr>
        </p:nvSpPr>
        <p:spPr/>
        <p:txBody>
          <a:bodyPr>
            <a:noAutofit/>
          </a:bodyPr>
          <a:lstStyle/>
          <a:p>
            <a:r>
              <a:rPr lang="en-GB" sz="2300" dirty="0"/>
              <a:t>A new interactive online scenario explorer: </a:t>
            </a:r>
            <a:r>
              <a:rPr lang="en-GB" sz="2300" dirty="0">
                <a:hlinkClick r:id="rId3"/>
              </a:rPr>
              <a:t>data.ene.iiasa.ac.at/iamc-1.5c-explorer</a:t>
            </a:r>
            <a:endParaRPr lang="en-GB" sz="2300" dirty="0"/>
          </a:p>
          <a:p>
            <a:pPr lvl="1" indent="0">
              <a:buNone/>
            </a:pPr>
            <a:r>
              <a:rPr lang="en-GB" sz="1800" dirty="0"/>
              <a:t>D. Huppmann, E. </a:t>
            </a:r>
            <a:r>
              <a:rPr lang="en-GB" sz="1800" dirty="0" err="1"/>
              <a:t>Kriegler</a:t>
            </a:r>
            <a:r>
              <a:rPr lang="en-GB" sz="1800" dirty="0"/>
              <a:t>, V. Krey, K. </a:t>
            </a:r>
            <a:r>
              <a:rPr lang="en-GB" sz="1800" dirty="0" err="1"/>
              <a:t>Riahi</a:t>
            </a:r>
            <a:r>
              <a:rPr lang="en-GB" sz="1800" dirty="0"/>
              <a:t>, J. </a:t>
            </a:r>
            <a:r>
              <a:rPr lang="en-GB" sz="1800" dirty="0" err="1"/>
              <a:t>Rogelj</a:t>
            </a:r>
            <a:r>
              <a:rPr lang="en-GB" sz="1800" dirty="0"/>
              <a:t>, S.K. Rose, J. </a:t>
            </a:r>
            <a:r>
              <a:rPr lang="en-GB" sz="1800" dirty="0" err="1"/>
              <a:t>Weyant</a:t>
            </a:r>
            <a:r>
              <a:rPr lang="en-GB" sz="1800" dirty="0"/>
              <a:t>, et al. (2018)</a:t>
            </a:r>
            <a:br>
              <a:rPr lang="en-GB" sz="1800" dirty="0"/>
            </a:br>
            <a:r>
              <a:rPr lang="en-GB" sz="1800" i="1" dirty="0"/>
              <a:t>IAMC 1.5°C Scenario Explorer and Data hosted by IIASA.</a:t>
            </a:r>
            <a:r>
              <a:rPr lang="en-GB" sz="1800" dirty="0"/>
              <a:t> doi: </a:t>
            </a:r>
            <a:r>
              <a:rPr lang="en-GB" sz="1800" dirty="0">
                <a:hlinkClick r:id="rId4"/>
              </a:rPr>
              <a:t>10.22022/SR15/08-2018.15429</a:t>
            </a:r>
            <a:endParaRPr lang="en-GB" sz="1800" dirty="0"/>
          </a:p>
          <a:p>
            <a:pPr lvl="3"/>
            <a:endParaRPr lang="en-GB" sz="1000" dirty="0"/>
          </a:p>
          <a:p>
            <a:r>
              <a:rPr lang="en-GB" sz="2300" dirty="0"/>
              <a:t>Assessment and generation of figures &amp; tables using open-source </a:t>
            </a:r>
            <a:r>
              <a:rPr lang="en-GB" sz="2300" dirty="0" err="1"/>
              <a:t>Jupyter</a:t>
            </a:r>
            <a:r>
              <a:rPr lang="en-GB" sz="2300" dirty="0"/>
              <a:t> notebooks</a:t>
            </a:r>
          </a:p>
          <a:p>
            <a:pPr lvl="1"/>
            <a:r>
              <a:rPr lang="en-US" sz="2000" dirty="0"/>
              <a:t>Rendered notebooks: </a:t>
            </a:r>
            <a:r>
              <a:rPr lang="en-US" sz="2000" dirty="0">
                <a:hlinkClick r:id="rId5"/>
              </a:rPr>
              <a:t>data.ene.iiasa.ac.at/sr15_scenario_analysis</a:t>
            </a:r>
            <a:endParaRPr lang="en-US" sz="2000" dirty="0"/>
          </a:p>
          <a:p>
            <a:pPr lvl="1"/>
            <a:r>
              <a:rPr lang="en-US" sz="2000" dirty="0"/>
              <a:t>GitHub repository: </a:t>
            </a:r>
            <a:r>
              <a:rPr lang="en-US" sz="2000" dirty="0">
                <a:hlinkClick r:id="rId6"/>
              </a:rPr>
              <a:t>github.com/iiasa/ipcc_sr15_scenario_analysis</a:t>
            </a:r>
            <a:endParaRPr lang="en-US" sz="2000" dirty="0"/>
          </a:p>
          <a:p>
            <a:pPr lvl="1"/>
            <a:r>
              <a:rPr lang="en-GB" sz="2000" dirty="0"/>
              <a:t>Based on open-source package </a:t>
            </a:r>
            <a:r>
              <a:rPr lang="en-GB" sz="2000" dirty="0" err="1">
                <a:latin typeface="Lucida Grande" panose="020B0600040502020204" pitchFamily="34" charset="0"/>
                <a:cs typeface="Lucida Grande" panose="020B0600040502020204" pitchFamily="34" charset="0"/>
              </a:rPr>
              <a:t>pyam</a:t>
            </a:r>
            <a:r>
              <a:rPr lang="en-GB" sz="2000" dirty="0"/>
              <a:t>: </a:t>
            </a:r>
            <a:r>
              <a:rPr lang="en-GB" sz="2000" dirty="0">
                <a:hlinkClick r:id="rId7"/>
              </a:rPr>
              <a:t>pyam-iamc.readthedocs.io</a:t>
            </a:r>
            <a:endParaRPr lang="en-GB" sz="2000" dirty="0"/>
          </a:p>
          <a:p>
            <a:pPr lvl="1" indent="0">
              <a:buNone/>
            </a:pPr>
            <a:r>
              <a:rPr lang="en-GB" sz="1800" dirty="0"/>
              <a:t>D. Huppmann et al. (2018) </a:t>
            </a:r>
            <a:r>
              <a:rPr lang="en-GB" sz="1800" i="1" dirty="0"/>
              <a:t>Scenario analysis notebooks for the IPCC SR15.</a:t>
            </a:r>
            <a:br>
              <a:rPr lang="en-GB" sz="1800" dirty="0"/>
            </a:br>
            <a:r>
              <a:rPr lang="en-GB" sz="1800" dirty="0"/>
              <a:t>doi: </a:t>
            </a:r>
            <a:r>
              <a:rPr lang="en-GB" sz="1800" dirty="0">
                <a:hlinkClick r:id="rId8"/>
              </a:rPr>
              <a:t>10.22022/SR15/08-2018.15428</a:t>
            </a:r>
            <a:endParaRPr lang="en-GB" sz="1800" dirty="0"/>
          </a:p>
          <a:p>
            <a:pPr lvl="3"/>
            <a:endParaRPr lang="en-GB" sz="1000" dirty="0"/>
          </a:p>
          <a:p>
            <a:r>
              <a:rPr lang="en-GB" sz="2300" dirty="0"/>
              <a:t>Description of ensemble compilation and assessment process</a:t>
            </a:r>
          </a:p>
          <a:p>
            <a:pPr lvl="1" indent="0">
              <a:buNone/>
            </a:pPr>
            <a:r>
              <a:rPr lang="en-US" sz="1800" dirty="0"/>
              <a:t>D. Huppmann et al. (2018). A new scenario resource for 1.5 °C research.</a:t>
            </a:r>
            <a:br>
              <a:rPr lang="en-US" sz="1800" dirty="0"/>
            </a:br>
            <a:r>
              <a:rPr lang="en-US" sz="1800" i="1" dirty="0"/>
              <a:t>Nature Climate Change</a:t>
            </a:r>
            <a:r>
              <a:rPr lang="en-US" sz="1800" dirty="0"/>
              <a:t>, </a:t>
            </a:r>
            <a:r>
              <a:rPr lang="de-AT" sz="1800" dirty="0"/>
              <a:t>8:1027-1030.</a:t>
            </a:r>
            <a:br>
              <a:rPr lang="en-US" sz="1800" dirty="0"/>
            </a:br>
            <a:r>
              <a:rPr lang="en-US" sz="1800" dirty="0"/>
              <a:t>	doi: </a:t>
            </a:r>
            <a:r>
              <a:rPr lang="en-US" sz="1800" dirty="0">
                <a:hlinkClick r:id="rId9"/>
              </a:rPr>
              <a:t>10.1038/s41558-018-0317-4</a:t>
            </a:r>
            <a:br>
              <a:rPr lang="en-US" sz="1800" dirty="0"/>
            </a:br>
            <a:r>
              <a:rPr lang="en-US" sz="1800" dirty="0"/>
              <a:t>		paywall-free access: </a:t>
            </a:r>
            <a:r>
              <a:rPr lang="en-US" sz="1800" dirty="0">
                <a:hlinkClick r:id="rId10"/>
              </a:rPr>
              <a:t>rdcu.be/9i8a</a:t>
            </a:r>
            <a:endParaRPr lang="en-US" sz="1800" dirty="0"/>
          </a:p>
        </p:txBody>
      </p:sp>
      <p:sp>
        <p:nvSpPr>
          <p:cNvPr id="10" name="Rechteck 9">
            <a:extLst>
              <a:ext uri="{FF2B5EF4-FFF2-40B4-BE49-F238E27FC236}">
                <a16:creationId xmlns:a16="http://schemas.microsoft.com/office/drawing/2014/main" id="{B32A489B-5A56-864D-9C93-C44402982D18}"/>
              </a:ext>
            </a:extLst>
          </p:cNvPr>
          <p:cNvSpPr/>
          <p:nvPr/>
        </p:nvSpPr>
        <p:spPr>
          <a:xfrm>
            <a:off x="7811243" y="5249719"/>
            <a:ext cx="4148321" cy="658897"/>
          </a:xfrm>
          <a:prstGeom prst="rect">
            <a:avLst/>
          </a:prstGeom>
        </p:spPr>
        <p:txBody>
          <a:bodyPr vert="horz" lIns="91440" tIns="45720" rIns="91440" bIns="45720" rtlCol="0" anchor="b"/>
          <a:lstStyle/>
          <a:p>
            <a:pPr algn="r"/>
            <a: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This presentation is available</a:t>
            </a:r>
            <a:b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br>
            <a: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at </a:t>
            </a:r>
            <a:r>
              <a:rPr lang="de-AT" sz="1600" dirty="0">
                <a:latin typeface="Tahoma" panose="020B0604030504040204" pitchFamily="34" charset="0"/>
                <a:ea typeface="Tahoma" panose="020B0604030504040204" pitchFamily="34" charset="0"/>
                <a:cs typeface="Tahoma" panose="020B0604030504040204" pitchFamily="34" charset="0"/>
                <a:hlinkClick r:id="rId11"/>
              </a:rPr>
              <a:t>pure.iiasa.ac.at/16315</a:t>
            </a:r>
            <a:endParaRPr lang="de-AT" sz="1600" dirty="0">
              <a:latin typeface="Tahoma" panose="020B0604030504040204" pitchFamily="34" charset="0"/>
              <a:ea typeface="Tahoma" panose="020B0604030504040204" pitchFamily="34" charset="0"/>
              <a:cs typeface="Tahoma" panose="020B0604030504040204" pitchFamily="34" charset="0"/>
            </a:endParaRPr>
          </a:p>
        </p:txBody>
      </p:sp>
      <p:pic>
        <p:nvPicPr>
          <p:cNvPr id="11" name="Grafik 10">
            <a:extLst>
              <a:ext uri="{FF2B5EF4-FFF2-40B4-BE49-F238E27FC236}">
                <a16:creationId xmlns:a16="http://schemas.microsoft.com/office/drawing/2014/main" id="{BABF1FDA-F168-C948-837C-4E4819E17514}"/>
              </a:ext>
            </a:extLst>
          </p:cNvPr>
          <p:cNvPicPr>
            <a:picLocks noChangeAspect="1"/>
          </p:cNvPicPr>
          <p:nvPr/>
        </p:nvPicPr>
        <p:blipFill>
          <a:blip r:embed="rId12">
            <a:duotone>
              <a:schemeClr val="accent3">
                <a:shade val="45000"/>
                <a:satMod val="135000"/>
              </a:schemeClr>
              <a:prstClr val="white"/>
            </a:duotone>
          </a:blip>
          <a:stretch>
            <a:fillRect/>
          </a:stretch>
        </p:blipFill>
        <p:spPr>
          <a:xfrm>
            <a:off x="9626965" y="3030937"/>
            <a:ext cx="2565035" cy="2565035"/>
          </a:xfrm>
          <a:prstGeom prst="rect">
            <a:avLst/>
          </a:prstGeom>
        </p:spPr>
      </p:pic>
      <p:sp>
        <p:nvSpPr>
          <p:cNvPr id="12" name="Rechteck 11">
            <a:extLst>
              <a:ext uri="{FF2B5EF4-FFF2-40B4-BE49-F238E27FC236}">
                <a16:creationId xmlns:a16="http://schemas.microsoft.com/office/drawing/2014/main" id="{24071DB0-008C-8047-AE01-EF99EC3C2B9E}"/>
              </a:ext>
            </a:extLst>
          </p:cNvPr>
          <p:cNvSpPr/>
          <p:nvPr/>
        </p:nvSpPr>
        <p:spPr>
          <a:xfrm>
            <a:off x="4325216" y="5972669"/>
            <a:ext cx="6096000" cy="492849"/>
          </a:xfrm>
          <a:prstGeom prst="rect">
            <a:avLst/>
          </a:prstGeom>
          <a:noFill/>
          <a:ln w="9525">
            <a:noFill/>
            <a:miter lim="800000"/>
            <a:headEnd/>
            <a:tailEnd/>
          </a:ln>
        </p:spPr>
        <p:txBody>
          <a:bodyPr vert="horz" wrap="square" lIns="36000" tIns="0" rIns="36000" bIns="0" numCol="1" anchor="t" anchorCtr="0" compatLnSpc="1">
            <a:prstTxWarp prst="textNoShape">
              <a:avLst/>
            </a:prstTxWarp>
          </a:bodyPr>
          <a:lstStyle/>
          <a:p>
            <a:pPr lvl="0" indent="0" algn="r" eaLnBrk="0" hangingPunct="0">
              <a:spcBef>
                <a:spcPct val="20000"/>
              </a:spcBef>
              <a:buFontTx/>
              <a:buNone/>
            </a:pPr>
            <a:r>
              <a:rPr lang="en-US"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It is licensed under a </a:t>
            </a:r>
            <a:r>
              <a:rPr lang="en-US"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hlinkClick r:id="rId13"/>
              </a:rPr>
              <a:t>Creative Commons</a:t>
            </a:r>
            <a:br>
              <a:rPr lang="en-US"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hlinkClick r:id="rId13"/>
              </a:rPr>
            </a:br>
            <a:r>
              <a:rPr lang="en-US"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hlinkClick r:id="rId13"/>
              </a:rPr>
              <a:t>Attribution 4.0 International License </a:t>
            </a:r>
            <a:endParaRPr lang="en-US"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8">
            <a:extLst>
              <a:ext uri="{FF2B5EF4-FFF2-40B4-BE49-F238E27FC236}">
                <a16:creationId xmlns:a16="http://schemas.microsoft.com/office/drawing/2014/main" id="{F9F89CA6-8E20-3E49-8601-53E26C0FFA40}"/>
              </a:ext>
            </a:extLst>
          </p:cNvPr>
          <p:cNvPicPr>
            <a:picLocks noChangeAspect="1"/>
          </p:cNvPicPr>
          <p:nvPr/>
        </p:nvPicPr>
        <p:blipFill>
          <a:blip r:embed="rId14"/>
          <a:stretch>
            <a:fillRect/>
          </a:stretch>
        </p:blipFill>
        <p:spPr>
          <a:xfrm>
            <a:off x="10521818" y="6010247"/>
            <a:ext cx="1349335" cy="475334"/>
          </a:xfrm>
          <a:prstGeom prst="rect">
            <a:avLst/>
          </a:prstGeom>
        </p:spPr>
      </p:pic>
    </p:spTree>
    <p:extLst>
      <p:ext uri="{BB962C8B-B14F-4D97-AF65-F5344CB8AC3E}">
        <p14:creationId xmlns:p14="http://schemas.microsoft.com/office/powerpoint/2010/main" val="353475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7E3388-EF85-F643-AD65-3CF9C9E688E7}"/>
              </a:ext>
            </a:extLst>
          </p:cNvPr>
          <p:cNvSpPr txBox="1"/>
          <p:nvPr/>
        </p:nvSpPr>
        <p:spPr>
          <a:xfrm>
            <a:off x="606621" y="3398832"/>
            <a:ext cx="7968885" cy="2105180"/>
          </a:xfrm>
          <a:prstGeom prst="rect">
            <a:avLst/>
          </a:prstGeom>
          <a:noFill/>
          <a:ln w="9525">
            <a:noFill/>
            <a:miter lim="800000"/>
            <a:headEnd/>
            <a:tailEnd/>
          </a:ln>
        </p:spPr>
        <p:txBody>
          <a:bodyPr vert="horz" wrap="square" lIns="36000" tIns="0" rIns="36000" bIns="0" numCol="1" anchor="t" anchorCtr="0" compatLnSpc="1">
            <a:prstTxWarp prst="textNoShape">
              <a:avLst/>
            </a:prstTxWarp>
          </a:bodyPr>
          <a:lstStyle>
            <a:lvl1pPr marL="0" indent="0" eaLnBrk="0" hangingPunct="0">
              <a:spcBef>
                <a:spcPct val="20000"/>
              </a:spcBef>
              <a:buFontTx/>
              <a:buNone/>
              <a:defRPr sz="1800">
                <a:solidFill>
                  <a:srgbClr val="003399"/>
                </a:solidFill>
                <a:latin typeface="Arial" pitchFamily="34" charset="0"/>
                <a:cs typeface="Arial" pitchFamily="34" charset="0"/>
              </a:defRPr>
            </a:lvl1pPr>
            <a:lvl2pPr marL="742950" indent="-285750" eaLnBrk="0" hangingPunct="0">
              <a:spcBef>
                <a:spcPct val="20000"/>
              </a:spcBef>
              <a:buFont typeface="Arial"/>
              <a:buChar char="•"/>
              <a:defRPr sz="2800">
                <a:solidFill>
                  <a:srgbClr val="003399"/>
                </a:solidFill>
                <a:latin typeface="Arial" pitchFamily="34" charset="0"/>
                <a:cs typeface="Arial" pitchFamily="34" charset="0"/>
              </a:defRPr>
            </a:lvl2pPr>
            <a:lvl3pPr marL="806450" indent="-228600" eaLnBrk="0" hangingPunct="0">
              <a:spcBef>
                <a:spcPct val="20000"/>
              </a:spcBef>
              <a:buSzPct val="100000"/>
              <a:buFont typeface="Wingdings" charset="2"/>
              <a:buChar char="²"/>
              <a:defRPr sz="2800">
                <a:solidFill>
                  <a:srgbClr val="003399"/>
                </a:solidFill>
                <a:latin typeface="Arial" pitchFamily="34" charset="0"/>
                <a:cs typeface="Arial" pitchFamily="34" charset="0"/>
              </a:defRPr>
            </a:lvl3pPr>
            <a:lvl4pPr marL="1600200" indent="-228600" eaLnBrk="0" hangingPunct="0">
              <a:spcBef>
                <a:spcPct val="20000"/>
              </a:spcBef>
              <a:buChar char="–"/>
              <a:defRPr sz="2400">
                <a:solidFill>
                  <a:srgbClr val="003399"/>
                </a:solidFill>
                <a:latin typeface="Arial" pitchFamily="34" charset="0"/>
                <a:cs typeface="Arial" pitchFamily="34" charset="0"/>
              </a:defRPr>
            </a:lvl4pPr>
            <a:lvl5pPr marL="2057400" indent="-228600" eaLnBrk="0" hangingPunct="0">
              <a:spcBef>
                <a:spcPct val="20000"/>
              </a:spcBef>
              <a:buChar char="»"/>
              <a:defRPr sz="2400">
                <a:solidFill>
                  <a:srgbClr val="003399"/>
                </a:solidFill>
                <a:latin typeface="Arial" pitchFamily="34" charset="0"/>
                <a:cs typeface="Arial" pitchFamily="34" charset="0"/>
              </a:defRPr>
            </a:lvl5pPr>
            <a:lvl6pPr marL="2514600" indent="-228600" fontAlgn="base">
              <a:spcBef>
                <a:spcPct val="20000"/>
              </a:spcBef>
              <a:spcAft>
                <a:spcPct val="0"/>
              </a:spcAft>
              <a:buChar char="»"/>
              <a:defRPr sz="3200">
                <a:solidFill>
                  <a:srgbClr val="003399"/>
                </a:solidFill>
                <a:latin typeface="+mn-lt"/>
              </a:defRPr>
            </a:lvl6pPr>
            <a:lvl7pPr marL="2971800" indent="-228600" fontAlgn="base">
              <a:spcBef>
                <a:spcPct val="20000"/>
              </a:spcBef>
              <a:spcAft>
                <a:spcPct val="0"/>
              </a:spcAft>
              <a:buChar char="»"/>
              <a:defRPr sz="3200">
                <a:solidFill>
                  <a:srgbClr val="003399"/>
                </a:solidFill>
                <a:latin typeface="+mn-lt"/>
              </a:defRPr>
            </a:lvl7pPr>
            <a:lvl8pPr marL="3429000" indent="-228600" fontAlgn="base">
              <a:spcBef>
                <a:spcPct val="20000"/>
              </a:spcBef>
              <a:spcAft>
                <a:spcPct val="0"/>
              </a:spcAft>
              <a:buChar char="»"/>
              <a:defRPr sz="3200">
                <a:solidFill>
                  <a:srgbClr val="003399"/>
                </a:solidFill>
                <a:latin typeface="+mn-lt"/>
              </a:defRPr>
            </a:lvl8pPr>
            <a:lvl9pPr marL="3886200" indent="-228600" fontAlgn="base">
              <a:spcBef>
                <a:spcPct val="20000"/>
              </a:spcBef>
              <a:spcAft>
                <a:spcPct val="0"/>
              </a:spcAft>
              <a:buChar char="»"/>
              <a:defRPr sz="3200">
                <a:solidFill>
                  <a:srgbClr val="003399"/>
                </a:solidFill>
                <a:latin typeface="+mn-lt"/>
              </a:defRPr>
            </a:lvl9pPr>
          </a:lstStyle>
          <a:p>
            <a:pPr lvl="0"/>
            <a:r>
              <a:rPr lang="en-US" sz="2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Dr. Daniel Huppmann</a:t>
            </a:r>
          </a:p>
          <a:p>
            <a:pPr lvl="0"/>
            <a:r>
              <a:rPr lang="en-US" sz="1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Research</a:t>
            </a:r>
            <a:r>
              <a:rPr lang="en-US" sz="1600" baseline="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Scholar – Energy Program</a:t>
            </a:r>
            <a:endParaRPr lang="en-US" sz="1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p>
            <a:pPr lvl="0"/>
            <a:r>
              <a:rPr lang="en-US" sz="1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International Institute for Applied Systems Analysis (IIASA)</a:t>
            </a:r>
            <a:br>
              <a:rPr lang="en-US" sz="1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br>
            <a:r>
              <a:rPr lang="en-US" sz="1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Laxenburg, Austria</a:t>
            </a:r>
          </a:p>
          <a:p>
            <a:pPr lvl="0"/>
            <a:r>
              <a:rPr lang="en-US" sz="1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hlinkClick r:id="rId2"/>
              </a:rPr>
              <a:t>huppmann@iiasa.ac.at</a:t>
            </a:r>
            <a:endParaRPr lang="en-US" sz="1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p>
            <a:pPr lvl="0">
              <a:tabLst>
                <a:tab pos="396875" algn="l"/>
              </a:tabLst>
            </a:pPr>
            <a:r>
              <a:rPr lang="en-US" sz="1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hlinkClick r:id="rId3"/>
              </a:rPr>
              <a:t>@daniel_huppmann</a:t>
            </a:r>
            <a:endParaRPr lang="en-US" sz="1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p>
            <a:pPr lvl="0"/>
            <a:r>
              <a:rPr lang="en-US" sz="1600" u="sng"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hlinkClick r:id="rId4"/>
              </a:rPr>
              <a:t>www.iiasa.ac.at/staff/huppmann</a:t>
            </a:r>
            <a:endParaRPr lang="en-US" sz="1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p>
            <a:pPr lvl="0"/>
            <a:endParaRPr lang="en-US" sz="1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Grafik 3">
            <a:extLst>
              <a:ext uri="{FF2B5EF4-FFF2-40B4-BE49-F238E27FC236}">
                <a16:creationId xmlns:a16="http://schemas.microsoft.com/office/drawing/2014/main" id="{FEDD9659-3E4A-0143-83CC-4CD3A956357F}"/>
              </a:ext>
            </a:extLst>
          </p:cNvPr>
          <p:cNvPicPr>
            <a:picLocks noChangeAspect="1"/>
          </p:cNvPicPr>
          <p:nvPr/>
        </p:nvPicPr>
        <p:blipFill>
          <a:blip r:embed="rId5"/>
          <a:stretch>
            <a:fillRect/>
          </a:stretch>
        </p:blipFill>
        <p:spPr>
          <a:xfrm>
            <a:off x="671618" y="4898798"/>
            <a:ext cx="317500" cy="257175"/>
          </a:xfrm>
          <a:prstGeom prst="rect">
            <a:avLst/>
          </a:prstGeom>
        </p:spPr>
      </p:pic>
      <p:sp>
        <p:nvSpPr>
          <p:cNvPr id="5" name="Rechteck 4">
            <a:extLst>
              <a:ext uri="{FF2B5EF4-FFF2-40B4-BE49-F238E27FC236}">
                <a16:creationId xmlns:a16="http://schemas.microsoft.com/office/drawing/2014/main" id="{73B3010B-A3D7-C04D-8D4D-D348D14782B3}"/>
              </a:ext>
            </a:extLst>
          </p:cNvPr>
          <p:cNvSpPr/>
          <p:nvPr/>
        </p:nvSpPr>
        <p:spPr>
          <a:xfrm>
            <a:off x="7811243" y="5249719"/>
            <a:ext cx="4148321" cy="658897"/>
          </a:xfrm>
          <a:prstGeom prst="rect">
            <a:avLst/>
          </a:prstGeom>
        </p:spPr>
        <p:txBody>
          <a:bodyPr vert="horz" lIns="91440" tIns="45720" rIns="91440" bIns="45720" rtlCol="0" anchor="b"/>
          <a:lstStyle/>
          <a:p>
            <a:pPr algn="r"/>
            <a: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This presentation is available</a:t>
            </a:r>
            <a:b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br>
            <a:r>
              <a:rPr lang="en-GB"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at </a:t>
            </a:r>
            <a:r>
              <a:rPr lang="de-AT" sz="1600" dirty="0">
                <a:latin typeface="Tahoma" panose="020B0604030504040204" pitchFamily="34" charset="0"/>
                <a:ea typeface="Tahoma" panose="020B0604030504040204" pitchFamily="34" charset="0"/>
                <a:cs typeface="Tahoma" panose="020B0604030504040204" pitchFamily="34" charset="0"/>
                <a:hlinkClick r:id="rId6"/>
              </a:rPr>
              <a:t>pure.iiasa.ac.at/16315</a:t>
            </a:r>
            <a:endParaRPr lang="de-AT" sz="1600" dirty="0">
              <a:latin typeface="Tahoma" panose="020B0604030504040204" pitchFamily="34" charset="0"/>
              <a:ea typeface="Tahoma" panose="020B0604030504040204" pitchFamily="34" charset="0"/>
              <a:cs typeface="Tahoma" panose="020B0604030504040204" pitchFamily="34" charset="0"/>
            </a:endParaRPr>
          </a:p>
        </p:txBody>
      </p:sp>
      <p:pic>
        <p:nvPicPr>
          <p:cNvPr id="7" name="Grafik 6">
            <a:extLst>
              <a:ext uri="{FF2B5EF4-FFF2-40B4-BE49-F238E27FC236}">
                <a16:creationId xmlns:a16="http://schemas.microsoft.com/office/drawing/2014/main" id="{28158936-0980-A849-8716-1223753D3879}"/>
              </a:ext>
            </a:extLst>
          </p:cNvPr>
          <p:cNvPicPr>
            <a:picLocks noChangeAspect="1"/>
          </p:cNvPicPr>
          <p:nvPr/>
        </p:nvPicPr>
        <p:blipFill>
          <a:blip r:embed="rId7">
            <a:duotone>
              <a:schemeClr val="accent3">
                <a:shade val="45000"/>
                <a:satMod val="135000"/>
              </a:schemeClr>
              <a:prstClr val="white"/>
            </a:duotone>
          </a:blip>
          <a:stretch>
            <a:fillRect/>
          </a:stretch>
        </p:blipFill>
        <p:spPr>
          <a:xfrm>
            <a:off x="9626965" y="3030937"/>
            <a:ext cx="2565035" cy="2565035"/>
          </a:xfrm>
          <a:prstGeom prst="rect">
            <a:avLst/>
          </a:prstGeom>
        </p:spPr>
      </p:pic>
      <p:sp>
        <p:nvSpPr>
          <p:cNvPr id="9" name="Rechteck 8">
            <a:extLst>
              <a:ext uri="{FF2B5EF4-FFF2-40B4-BE49-F238E27FC236}">
                <a16:creationId xmlns:a16="http://schemas.microsoft.com/office/drawing/2014/main" id="{4119D617-76A9-9545-AFA1-2A353A5F19A3}"/>
              </a:ext>
            </a:extLst>
          </p:cNvPr>
          <p:cNvSpPr/>
          <p:nvPr/>
        </p:nvSpPr>
        <p:spPr>
          <a:xfrm>
            <a:off x="4325216" y="5972669"/>
            <a:ext cx="6096000" cy="492849"/>
          </a:xfrm>
          <a:prstGeom prst="rect">
            <a:avLst/>
          </a:prstGeom>
          <a:noFill/>
          <a:ln w="9525">
            <a:noFill/>
            <a:miter lim="800000"/>
            <a:headEnd/>
            <a:tailEnd/>
          </a:ln>
        </p:spPr>
        <p:txBody>
          <a:bodyPr vert="horz" wrap="square" lIns="36000" tIns="0" rIns="36000" bIns="0" numCol="1" anchor="t" anchorCtr="0" compatLnSpc="1">
            <a:prstTxWarp prst="textNoShape">
              <a:avLst/>
            </a:prstTxWarp>
          </a:bodyPr>
          <a:lstStyle/>
          <a:p>
            <a:pPr lvl="0" indent="0" algn="r" eaLnBrk="0" hangingPunct="0">
              <a:spcBef>
                <a:spcPct val="20000"/>
              </a:spcBef>
              <a:buFontTx/>
              <a:buNone/>
            </a:pPr>
            <a:r>
              <a:rPr lang="en-US"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It is licensed under a </a:t>
            </a:r>
            <a:r>
              <a:rPr lang="en-US"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hlinkClick r:id="rId8"/>
              </a:rPr>
              <a:t>Creative Commons</a:t>
            </a:r>
            <a:br>
              <a:rPr lang="en-US"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hlinkClick r:id="rId8"/>
              </a:rPr>
            </a:br>
            <a:r>
              <a:rPr lang="en-US"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hlinkClick r:id="rId8"/>
              </a:rPr>
              <a:t>Attribution 4.0 International License </a:t>
            </a:r>
            <a:endParaRPr lang="en-US" sz="16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8">
            <a:extLst>
              <a:ext uri="{FF2B5EF4-FFF2-40B4-BE49-F238E27FC236}">
                <a16:creationId xmlns:a16="http://schemas.microsoft.com/office/drawing/2014/main" id="{FCA2E42A-12F4-9943-955D-56D3AD473EF6}"/>
              </a:ext>
            </a:extLst>
          </p:cNvPr>
          <p:cNvPicPr>
            <a:picLocks noChangeAspect="1"/>
          </p:cNvPicPr>
          <p:nvPr/>
        </p:nvPicPr>
        <p:blipFill>
          <a:blip r:embed="rId9"/>
          <a:stretch>
            <a:fillRect/>
          </a:stretch>
        </p:blipFill>
        <p:spPr>
          <a:xfrm>
            <a:off x="10521818" y="6010247"/>
            <a:ext cx="1349335" cy="475334"/>
          </a:xfrm>
          <a:prstGeom prst="rect">
            <a:avLst/>
          </a:prstGeom>
        </p:spPr>
      </p:pic>
    </p:spTree>
    <p:extLst>
      <p:ext uri="{BB962C8B-B14F-4D97-AF65-F5344CB8AC3E}">
        <p14:creationId xmlns:p14="http://schemas.microsoft.com/office/powerpoint/2010/main" val="38216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5">
            <a:extLst>
              <a:ext uri="{FF2B5EF4-FFF2-40B4-BE49-F238E27FC236}">
                <a16:creationId xmlns:a16="http://schemas.microsoft.com/office/drawing/2014/main" id="{EC5CCD5A-C77C-46BF-922D-3CDC887CB48B}"/>
              </a:ext>
            </a:extLst>
          </p:cNvPr>
          <p:cNvPicPr>
            <a:picLocks noChangeAspect="1"/>
          </p:cNvPicPr>
          <p:nvPr/>
        </p:nvPicPr>
        <p:blipFill>
          <a:blip r:embed="rId2"/>
          <a:stretch>
            <a:fillRect/>
          </a:stretch>
        </p:blipFill>
        <p:spPr>
          <a:xfrm>
            <a:off x="10865742" y="3022326"/>
            <a:ext cx="1171706" cy="1185654"/>
          </a:xfrm>
          <a:prstGeom prst="rect">
            <a:avLst/>
          </a:prstGeom>
        </p:spPr>
      </p:pic>
      <p:sp>
        <p:nvSpPr>
          <p:cNvPr id="6" name="Text Placeholder 5">
            <a:extLst>
              <a:ext uri="{FF2B5EF4-FFF2-40B4-BE49-F238E27FC236}">
                <a16:creationId xmlns:a16="http://schemas.microsoft.com/office/drawing/2014/main" id="{5A2C498E-24AF-40BE-B23A-0A9FA9DEC223}"/>
              </a:ext>
            </a:extLst>
          </p:cNvPr>
          <p:cNvSpPr>
            <a:spLocks noGrp="1"/>
          </p:cNvSpPr>
          <p:nvPr>
            <p:ph type="body" sz="quarter" idx="14"/>
          </p:nvPr>
        </p:nvSpPr>
        <p:spPr/>
        <p:txBody>
          <a:bodyPr/>
          <a:lstStyle/>
          <a:p>
            <a:r>
              <a:rPr lang="en-US" dirty="0"/>
              <a:t>Supporting the modelling community for more than a decade</a:t>
            </a:r>
          </a:p>
        </p:txBody>
      </p:sp>
      <p:sp>
        <p:nvSpPr>
          <p:cNvPr id="3" name="Title 2">
            <a:extLst>
              <a:ext uri="{FF2B5EF4-FFF2-40B4-BE49-F238E27FC236}">
                <a16:creationId xmlns:a16="http://schemas.microsoft.com/office/drawing/2014/main" id="{42FD9146-B044-493D-98A0-9E2714C3F5B0}"/>
              </a:ext>
            </a:extLst>
          </p:cNvPr>
          <p:cNvSpPr>
            <a:spLocks noGrp="1"/>
          </p:cNvSpPr>
          <p:nvPr>
            <p:ph type="title"/>
          </p:nvPr>
        </p:nvSpPr>
        <p:spPr/>
        <p:txBody>
          <a:bodyPr/>
          <a:lstStyle/>
          <a:p>
            <a:r>
              <a:rPr lang="en-US" dirty="0"/>
              <a:t>The IIASA Energy program as community data hub</a:t>
            </a:r>
          </a:p>
        </p:txBody>
      </p:sp>
      <p:sp>
        <p:nvSpPr>
          <p:cNvPr id="2" name="Slide Number Placeholder 1">
            <a:extLst>
              <a:ext uri="{FF2B5EF4-FFF2-40B4-BE49-F238E27FC236}">
                <a16:creationId xmlns:a16="http://schemas.microsoft.com/office/drawing/2014/main" id="{86F7072D-EFAD-42C7-BC7B-252E03CEED79}"/>
              </a:ext>
            </a:extLst>
          </p:cNvPr>
          <p:cNvSpPr>
            <a:spLocks noGrp="1"/>
          </p:cNvSpPr>
          <p:nvPr>
            <p:ph type="sldNum" sz="quarter" idx="17"/>
          </p:nvPr>
        </p:nvSpPr>
        <p:spPr/>
        <p:txBody>
          <a:bodyPr/>
          <a:lstStyle/>
          <a:p>
            <a:fld id="{838B0777-827F-8D42-90B1-61394C340E65}" type="slidenum">
              <a:rPr lang="en-GB" noProof="0" smtClean="0"/>
              <a:pPr/>
              <a:t>3</a:t>
            </a:fld>
            <a:endParaRPr lang="en-GB" noProof="0"/>
          </a:p>
        </p:txBody>
      </p:sp>
      <p:sp>
        <p:nvSpPr>
          <p:cNvPr id="19" name="Content Placeholder 18">
            <a:extLst>
              <a:ext uri="{FF2B5EF4-FFF2-40B4-BE49-F238E27FC236}">
                <a16:creationId xmlns:a16="http://schemas.microsoft.com/office/drawing/2014/main" id="{A01C0C7A-FBF9-420A-BCE4-363325FB5962}"/>
              </a:ext>
            </a:extLst>
          </p:cNvPr>
          <p:cNvSpPr>
            <a:spLocks noGrp="1"/>
          </p:cNvSpPr>
          <p:nvPr>
            <p:ph sz="quarter" idx="18"/>
          </p:nvPr>
        </p:nvSpPr>
        <p:spPr/>
        <p:txBody>
          <a:bodyPr>
            <a:normAutofit/>
          </a:bodyPr>
          <a:lstStyle/>
          <a:p>
            <a:pPr marL="0" indent="0">
              <a:buNone/>
            </a:pPr>
            <a:r>
              <a:rPr lang="en-US" dirty="0"/>
              <a:t>The role of the IIASA Energy program</a:t>
            </a:r>
          </a:p>
          <a:p>
            <a:pPr>
              <a:lnSpc>
                <a:spcPct val="110000"/>
              </a:lnSpc>
            </a:pPr>
            <a:r>
              <a:rPr lang="en-US" sz="2600" dirty="0"/>
              <a:t>Hosting scenario databases to support model comparison projects</a:t>
            </a:r>
            <a:br>
              <a:rPr lang="en-US" sz="2600" dirty="0"/>
            </a:br>
            <a:r>
              <a:rPr lang="en-US" sz="2000" dirty="0"/>
              <a:t>e.g. Energy Modeling Forum (EMF) organized by Stanford University</a:t>
            </a:r>
          </a:p>
          <a:p>
            <a:pPr lvl="4">
              <a:lnSpc>
                <a:spcPct val="110000"/>
              </a:lnSpc>
            </a:pPr>
            <a:endParaRPr lang="en-US" sz="800" dirty="0"/>
          </a:p>
          <a:p>
            <a:pPr>
              <a:lnSpc>
                <a:spcPct val="110000"/>
              </a:lnSpc>
            </a:pPr>
            <a:r>
              <a:rPr lang="en-US" sz="2600" dirty="0"/>
              <a:t>Contributing to community processes on data standards &amp; formats</a:t>
            </a:r>
            <a:br>
              <a:rPr lang="en-US" sz="2600" dirty="0"/>
            </a:br>
            <a:r>
              <a:rPr lang="en-US" sz="2000" dirty="0"/>
              <a:t>e.g., Integrated Assessment Modeling Consortium</a:t>
            </a:r>
            <a:r>
              <a:rPr lang="en-US" sz="2000" i="1" dirty="0"/>
              <a:t> </a:t>
            </a:r>
            <a:r>
              <a:rPr lang="en-US" sz="2000" dirty="0"/>
              <a:t>(IAMC)</a:t>
            </a:r>
          </a:p>
          <a:p>
            <a:pPr marL="628650" lvl="2" indent="0">
              <a:buNone/>
            </a:pPr>
            <a:r>
              <a:rPr lang="en-US" sz="2000" dirty="0"/>
              <a:t>“WG on Data Protocols &amp; Management” co-chaired by Dr. Volker Krey</a:t>
            </a:r>
          </a:p>
          <a:p>
            <a:pPr lvl="4"/>
            <a:endParaRPr lang="en-US" sz="800" dirty="0"/>
          </a:p>
          <a:p>
            <a:r>
              <a:rPr lang="en-US" sz="2600" dirty="0"/>
              <a:t>Capacity-building for national teams </a:t>
            </a:r>
            <a:r>
              <a:rPr lang="en-US" sz="2400" dirty="0"/>
              <a:t>(e.g., Horizon 2020 “CD-LINKS”)</a:t>
            </a:r>
          </a:p>
          <a:p>
            <a:pPr lvl="4"/>
            <a:endParaRPr lang="en-US" sz="800" dirty="0"/>
          </a:p>
          <a:p>
            <a:pPr marL="0" indent="0">
              <a:buNone/>
            </a:pPr>
            <a:r>
              <a:rPr lang="en-US" dirty="0"/>
              <a:t>Selected funding sources for infrastructure development</a:t>
            </a:r>
          </a:p>
        </p:txBody>
      </p:sp>
      <p:pic>
        <p:nvPicPr>
          <p:cNvPr id="8" name="Picture 2" descr="http://my.epri.com/imageserver/EPRI/EpriHeader/Images/RGB-master-epriweb.gif">
            <a:extLst>
              <a:ext uri="{FF2B5EF4-FFF2-40B4-BE49-F238E27FC236}">
                <a16:creationId xmlns:a16="http://schemas.microsoft.com/office/drawing/2014/main" id="{6E605C12-382C-40B5-974C-6811064E46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7120" y="5808850"/>
            <a:ext cx="3053838" cy="6865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57A3C73-4BBB-44A8-95BA-1F3BCC7F56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8955" y="5690308"/>
            <a:ext cx="1679818" cy="873505"/>
          </a:xfrm>
          <a:prstGeom prst="rect">
            <a:avLst/>
          </a:prstGeom>
        </p:spPr>
      </p:pic>
      <p:pic>
        <p:nvPicPr>
          <p:cNvPr id="14" name="Picture 13" descr="A close up of a sign&#10;&#10;Description automatically generated">
            <a:extLst>
              <a:ext uri="{FF2B5EF4-FFF2-40B4-BE49-F238E27FC236}">
                <a16:creationId xmlns:a16="http://schemas.microsoft.com/office/drawing/2014/main" id="{70956FDE-F1BB-4614-B6ED-4E815BBBC817}"/>
              </a:ext>
            </a:extLst>
          </p:cNvPr>
          <p:cNvPicPr>
            <a:picLocks noChangeAspect="1"/>
          </p:cNvPicPr>
          <p:nvPr/>
        </p:nvPicPr>
        <p:blipFill>
          <a:blip r:embed="rId5"/>
          <a:stretch>
            <a:fillRect/>
          </a:stretch>
        </p:blipFill>
        <p:spPr>
          <a:xfrm>
            <a:off x="3569918" y="5876889"/>
            <a:ext cx="2293216" cy="657389"/>
          </a:xfrm>
          <a:prstGeom prst="rect">
            <a:avLst/>
          </a:prstGeom>
        </p:spPr>
      </p:pic>
      <p:pic>
        <p:nvPicPr>
          <p:cNvPr id="23" name="Picture 22" descr="A close up of a sign&#10;&#10;Description automatically generated">
            <a:extLst>
              <a:ext uri="{FF2B5EF4-FFF2-40B4-BE49-F238E27FC236}">
                <a16:creationId xmlns:a16="http://schemas.microsoft.com/office/drawing/2014/main" id="{043C8DE6-153B-478E-9CED-505B7B7CE30E}"/>
              </a:ext>
            </a:extLst>
          </p:cNvPr>
          <p:cNvPicPr>
            <a:picLocks noChangeAspect="1"/>
          </p:cNvPicPr>
          <p:nvPr/>
        </p:nvPicPr>
        <p:blipFill>
          <a:blip r:embed="rId6"/>
          <a:stretch>
            <a:fillRect/>
          </a:stretch>
        </p:blipFill>
        <p:spPr>
          <a:xfrm>
            <a:off x="1944744" y="5494855"/>
            <a:ext cx="1039424" cy="1039424"/>
          </a:xfrm>
          <a:prstGeom prst="rect">
            <a:avLst/>
          </a:prstGeom>
        </p:spPr>
      </p:pic>
      <p:pic>
        <p:nvPicPr>
          <p:cNvPr id="21" name="Picture 24" descr="A picture containing drawing&#10;&#10;Description automatically generated">
            <a:extLst>
              <a:ext uri="{FF2B5EF4-FFF2-40B4-BE49-F238E27FC236}">
                <a16:creationId xmlns:a16="http://schemas.microsoft.com/office/drawing/2014/main" id="{007E2486-D0B9-0242-8B58-6EF7D150D6BA}"/>
              </a:ext>
            </a:extLst>
          </p:cNvPr>
          <p:cNvPicPr>
            <a:picLocks noChangeAspect="1"/>
          </p:cNvPicPr>
          <p:nvPr/>
        </p:nvPicPr>
        <p:blipFill>
          <a:blip r:embed="rId7"/>
          <a:stretch>
            <a:fillRect/>
          </a:stretch>
        </p:blipFill>
        <p:spPr>
          <a:xfrm>
            <a:off x="10854709" y="4367622"/>
            <a:ext cx="1170213" cy="686524"/>
          </a:xfrm>
          <a:prstGeom prst="rect">
            <a:avLst/>
          </a:prstGeom>
        </p:spPr>
      </p:pic>
      <p:pic>
        <p:nvPicPr>
          <p:cNvPr id="24" name="Grafik 23">
            <a:extLst>
              <a:ext uri="{FF2B5EF4-FFF2-40B4-BE49-F238E27FC236}">
                <a16:creationId xmlns:a16="http://schemas.microsoft.com/office/drawing/2014/main" id="{831A97AA-7A9E-3D46-804A-1B5B74FD74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75373" y="1975521"/>
            <a:ext cx="1617921" cy="997175"/>
          </a:xfrm>
          <a:prstGeom prst="rect">
            <a:avLst/>
          </a:prstGeom>
        </p:spPr>
      </p:pic>
    </p:spTree>
    <p:extLst>
      <p:ext uri="{BB962C8B-B14F-4D97-AF65-F5344CB8AC3E}">
        <p14:creationId xmlns:p14="http://schemas.microsoft.com/office/powerpoint/2010/main" val="1023261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xEl>
                                              <p:pRg st="1" end="1"/>
                                            </p:txEl>
                                          </p:spTgt>
                                        </p:tgtEl>
                                        <p:attrNameLst>
                                          <p:attrName>style.visibility</p:attrName>
                                        </p:attrNameLst>
                                      </p:cBhvr>
                                      <p:to>
                                        <p:strVal val="visible"/>
                                      </p:to>
                                    </p:set>
                                    <p:animEffect transition="in" filter="fade">
                                      <p:cBhvr>
                                        <p:cTn id="10" dur="500"/>
                                        <p:tgtEl>
                                          <p:spTgt spid="1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
                                            <p:txEl>
                                              <p:pRg st="3" end="3"/>
                                            </p:txEl>
                                          </p:spTgt>
                                        </p:tgtEl>
                                        <p:attrNameLst>
                                          <p:attrName>style.visibility</p:attrName>
                                        </p:attrNameLst>
                                      </p:cBhvr>
                                      <p:to>
                                        <p:strVal val="visible"/>
                                      </p:to>
                                    </p:set>
                                    <p:animEffect transition="in" filter="fade">
                                      <p:cBhvr>
                                        <p:cTn id="18" dur="500"/>
                                        <p:tgtEl>
                                          <p:spTgt spid="19">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xEl>
                                              <p:pRg st="4" end="4"/>
                                            </p:txEl>
                                          </p:spTgt>
                                        </p:tgtEl>
                                        <p:attrNameLst>
                                          <p:attrName>style.visibility</p:attrName>
                                        </p:attrNameLst>
                                      </p:cBhvr>
                                      <p:to>
                                        <p:strVal val="visible"/>
                                      </p:to>
                                    </p:set>
                                    <p:animEffect transition="in" filter="fade">
                                      <p:cBhvr>
                                        <p:cTn id="21" dur="500"/>
                                        <p:tgtEl>
                                          <p:spTgt spid="19">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xEl>
                                              <p:pRg st="6" end="6"/>
                                            </p:txEl>
                                          </p:spTgt>
                                        </p:tgtEl>
                                        <p:attrNameLst>
                                          <p:attrName>style.visibility</p:attrName>
                                        </p:attrNameLst>
                                      </p:cBhvr>
                                      <p:to>
                                        <p:strVal val="visible"/>
                                      </p:to>
                                    </p:set>
                                    <p:animEffect transition="in" filter="fade">
                                      <p:cBhvr>
                                        <p:cTn id="29" dur="500"/>
                                        <p:tgtEl>
                                          <p:spTgt spid="19">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xEl>
                                              <p:pRg st="8" end="8"/>
                                            </p:txEl>
                                          </p:spTgt>
                                        </p:tgtEl>
                                        <p:attrNameLst>
                                          <p:attrName>style.visibility</p:attrName>
                                        </p:attrNameLst>
                                      </p:cBhvr>
                                      <p:to>
                                        <p:strVal val="visible"/>
                                      </p:to>
                                    </p:set>
                                    <p:animEffect transition="in" filter="fade">
                                      <p:cBhvr>
                                        <p:cTn id="37" dur="500"/>
                                        <p:tgtEl>
                                          <p:spTgt spid="19">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0"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A2C498E-24AF-40BE-B23A-0A9FA9DEC223}"/>
              </a:ext>
            </a:extLst>
          </p:cNvPr>
          <p:cNvSpPr>
            <a:spLocks noGrp="1"/>
          </p:cNvSpPr>
          <p:nvPr>
            <p:ph type="body" sz="quarter" idx="14"/>
          </p:nvPr>
        </p:nvSpPr>
        <p:spPr/>
        <p:txBody>
          <a:bodyPr/>
          <a:lstStyle/>
          <a:p>
            <a:r>
              <a:rPr lang="en-US" dirty="0"/>
              <a:t>Hosting community databases for dissemination of results</a:t>
            </a:r>
          </a:p>
        </p:txBody>
      </p:sp>
      <p:sp>
        <p:nvSpPr>
          <p:cNvPr id="3" name="Title 2">
            <a:extLst>
              <a:ext uri="{FF2B5EF4-FFF2-40B4-BE49-F238E27FC236}">
                <a16:creationId xmlns:a16="http://schemas.microsoft.com/office/drawing/2014/main" id="{42FD9146-B044-493D-98A0-9E2714C3F5B0}"/>
              </a:ext>
            </a:extLst>
          </p:cNvPr>
          <p:cNvSpPr>
            <a:spLocks noGrp="1"/>
          </p:cNvSpPr>
          <p:nvPr>
            <p:ph type="title"/>
          </p:nvPr>
        </p:nvSpPr>
        <p:spPr/>
        <p:txBody>
          <a:bodyPr/>
          <a:lstStyle/>
          <a:p>
            <a:r>
              <a:rPr lang="en-US" dirty="0"/>
              <a:t>The IIASA Energy program as community data hub</a:t>
            </a:r>
          </a:p>
        </p:txBody>
      </p:sp>
      <p:sp>
        <p:nvSpPr>
          <p:cNvPr id="2" name="Slide Number Placeholder 1">
            <a:extLst>
              <a:ext uri="{FF2B5EF4-FFF2-40B4-BE49-F238E27FC236}">
                <a16:creationId xmlns:a16="http://schemas.microsoft.com/office/drawing/2014/main" id="{86F7072D-EFAD-42C7-BC7B-252E03CEED79}"/>
              </a:ext>
            </a:extLst>
          </p:cNvPr>
          <p:cNvSpPr>
            <a:spLocks noGrp="1"/>
          </p:cNvSpPr>
          <p:nvPr>
            <p:ph type="sldNum" sz="quarter" idx="17"/>
          </p:nvPr>
        </p:nvSpPr>
        <p:spPr/>
        <p:txBody>
          <a:bodyPr/>
          <a:lstStyle/>
          <a:p>
            <a:fld id="{838B0777-827F-8D42-90B1-61394C340E65}" type="slidenum">
              <a:rPr lang="en-GB" noProof="0" smtClean="0"/>
              <a:pPr/>
              <a:t>4</a:t>
            </a:fld>
            <a:endParaRPr lang="en-GB" noProof="0"/>
          </a:p>
        </p:txBody>
      </p:sp>
      <p:sp>
        <p:nvSpPr>
          <p:cNvPr id="19" name="Content Placeholder 18">
            <a:extLst>
              <a:ext uri="{FF2B5EF4-FFF2-40B4-BE49-F238E27FC236}">
                <a16:creationId xmlns:a16="http://schemas.microsoft.com/office/drawing/2014/main" id="{A01C0C7A-FBF9-420A-BCE4-363325FB5962}"/>
              </a:ext>
            </a:extLst>
          </p:cNvPr>
          <p:cNvSpPr>
            <a:spLocks noGrp="1"/>
          </p:cNvSpPr>
          <p:nvPr>
            <p:ph sz="quarter" idx="18"/>
          </p:nvPr>
        </p:nvSpPr>
        <p:spPr/>
        <p:txBody>
          <a:bodyPr>
            <a:noAutofit/>
          </a:bodyPr>
          <a:lstStyle/>
          <a:p>
            <a:pPr marL="0" indent="0">
              <a:buNone/>
            </a:pPr>
            <a:r>
              <a:rPr lang="en-US" dirty="0"/>
              <a:t>Selection of high-profile public scenario databases</a:t>
            </a:r>
          </a:p>
          <a:p>
            <a:pPr lvl="4"/>
            <a:endParaRPr lang="en-US" dirty="0"/>
          </a:p>
          <a:p>
            <a:pPr lvl="1"/>
            <a:r>
              <a:rPr lang="en-US" sz="2400" dirty="0"/>
              <a:t>Representative Concentration Pathways (RCPs, 2009)</a:t>
            </a:r>
          </a:p>
          <a:p>
            <a:pPr lvl="4"/>
            <a:endParaRPr lang="en-US" sz="900" dirty="0"/>
          </a:p>
          <a:p>
            <a:pPr lvl="1"/>
            <a:r>
              <a:rPr lang="en-US" sz="2400" dirty="0"/>
              <a:t>IPCC AR5 Scenario Database (2014)</a:t>
            </a:r>
          </a:p>
          <a:p>
            <a:pPr lvl="4"/>
            <a:endParaRPr lang="en-US" sz="900" dirty="0"/>
          </a:p>
          <a:p>
            <a:pPr lvl="1"/>
            <a:r>
              <a:rPr lang="en-US" sz="2400" dirty="0"/>
              <a:t>Shared Socio-economic Pathways (SSPs, 2018)</a:t>
            </a:r>
          </a:p>
          <a:p>
            <a:pPr lvl="4"/>
            <a:endParaRPr lang="en-US" sz="900" dirty="0"/>
          </a:p>
          <a:p>
            <a:pPr lvl="1"/>
            <a:r>
              <a:rPr lang="en-US" sz="2400" dirty="0"/>
              <a:t>Horizon 2020 project “CD-LINKS” (2018-2019)</a:t>
            </a:r>
          </a:p>
          <a:p>
            <a:pPr marL="628650" lvl="2" indent="0">
              <a:buNone/>
            </a:pPr>
            <a:r>
              <a:rPr lang="en-US" sz="2000" dirty="0"/>
              <a:t>Bringing together global &amp; national modelling teams</a:t>
            </a:r>
          </a:p>
          <a:p>
            <a:pPr lvl="4"/>
            <a:endParaRPr lang="en-US" sz="900" dirty="0"/>
          </a:p>
          <a:p>
            <a:pPr lvl="1"/>
            <a:r>
              <a:rPr lang="en-US" sz="2400" dirty="0"/>
              <a:t>IAMC 1.5°C Scenario Explorer supporting IPCC SR15</a:t>
            </a:r>
          </a:p>
          <a:p>
            <a:pPr lvl="4"/>
            <a:endParaRPr lang="en-US" sz="600" dirty="0"/>
          </a:p>
          <a:p>
            <a:pPr marL="0" indent="0">
              <a:buNone/>
            </a:pPr>
            <a:r>
              <a:rPr lang="en-US" sz="2600" dirty="0"/>
              <a:t>More information: </a:t>
            </a:r>
            <a:r>
              <a:rPr lang="en-US" sz="2600" dirty="0">
                <a:hlinkClick r:id="rId3"/>
              </a:rPr>
              <a:t>https://data.ene.iiasa.ac.at</a:t>
            </a:r>
            <a:endParaRPr lang="en-US" sz="2600" dirty="0"/>
          </a:p>
        </p:txBody>
      </p:sp>
      <p:pic>
        <p:nvPicPr>
          <p:cNvPr id="5" name="Grafik 4">
            <a:extLst>
              <a:ext uri="{FF2B5EF4-FFF2-40B4-BE49-F238E27FC236}">
                <a16:creationId xmlns:a16="http://schemas.microsoft.com/office/drawing/2014/main" id="{C8116A93-4228-DE40-8CBC-329CA9F064E3}"/>
              </a:ext>
            </a:extLst>
          </p:cNvPr>
          <p:cNvPicPr>
            <a:picLocks noChangeAspect="1"/>
          </p:cNvPicPr>
          <p:nvPr/>
        </p:nvPicPr>
        <p:blipFill>
          <a:blip r:embed="rId4"/>
          <a:stretch>
            <a:fillRect/>
          </a:stretch>
        </p:blipFill>
        <p:spPr>
          <a:xfrm>
            <a:off x="8703733" y="1687195"/>
            <a:ext cx="3291793" cy="4097596"/>
          </a:xfrm>
          <a:prstGeom prst="rect">
            <a:avLst/>
          </a:prstGeom>
          <a:ln w="9525">
            <a:solidFill>
              <a:schemeClr val="tx1">
                <a:lumMod val="50000"/>
                <a:lumOff val="50000"/>
              </a:schemeClr>
            </a:solidFill>
          </a:ln>
          <a:effectLst>
            <a:outerShdw blurRad="50800" dist="38100" dir="2700000" algn="tl" rotWithShape="0">
              <a:prstClr val="black">
                <a:alpha val="40000"/>
              </a:prstClr>
            </a:outerShdw>
          </a:effectLst>
        </p:spPr>
      </p:pic>
      <p:sp>
        <p:nvSpPr>
          <p:cNvPr id="9" name="Rechteck 8">
            <a:extLst>
              <a:ext uri="{FF2B5EF4-FFF2-40B4-BE49-F238E27FC236}">
                <a16:creationId xmlns:a16="http://schemas.microsoft.com/office/drawing/2014/main" id="{A582DDC2-38FA-FA48-B942-464C7A5A3645}"/>
              </a:ext>
            </a:extLst>
          </p:cNvPr>
          <p:cNvSpPr/>
          <p:nvPr/>
        </p:nvSpPr>
        <p:spPr>
          <a:xfrm>
            <a:off x="6333067" y="5696045"/>
            <a:ext cx="5679393" cy="1064971"/>
          </a:xfrm>
          <a:prstGeom prst="rect">
            <a:avLst/>
          </a:prstGeom>
        </p:spPr>
        <p:txBody>
          <a:bodyPr vert="horz" lIns="0" tIns="45720" rIns="0" bIns="45720" rtlCol="0" anchor="b"/>
          <a:lstStyle/>
          <a:p>
            <a:pPr algn="r"/>
            <a:r>
              <a:rPr lang="en-GB" dirty="0">
                <a:solidFill>
                  <a:schemeClr val="bg2">
                    <a:lumMod val="50000"/>
                  </a:schemeClr>
                </a:solidFill>
                <a:cs typeface="Calibri Light" panose="020F0302020204030204" pitchFamily="34" charset="0"/>
              </a:rPr>
              <a:t>The IPCC’s </a:t>
            </a:r>
            <a:r>
              <a:rPr lang="en-GB" i="1" dirty="0">
                <a:solidFill>
                  <a:schemeClr val="bg2">
                    <a:lumMod val="50000"/>
                  </a:schemeClr>
                </a:solidFill>
                <a:cs typeface="Calibri Light" panose="020F0302020204030204" pitchFamily="34" charset="0"/>
              </a:rPr>
              <a:t>Fifth Assessment Report </a:t>
            </a:r>
            <a:r>
              <a:rPr lang="en-GB" dirty="0">
                <a:solidFill>
                  <a:schemeClr val="bg2">
                    <a:lumMod val="50000"/>
                  </a:schemeClr>
                </a:solidFill>
                <a:cs typeface="Calibri Light" panose="020F0302020204030204" pitchFamily="34" charset="0"/>
              </a:rPr>
              <a:t>(AR5, 2014)</a:t>
            </a:r>
            <a:br>
              <a:rPr lang="en-GB" dirty="0">
                <a:solidFill>
                  <a:schemeClr val="bg2">
                    <a:lumMod val="50000"/>
                  </a:schemeClr>
                </a:solidFill>
                <a:cs typeface="Calibri Light" panose="020F0302020204030204" pitchFamily="34" charset="0"/>
              </a:rPr>
            </a:br>
            <a:r>
              <a:rPr lang="en-GB" dirty="0">
                <a:solidFill>
                  <a:schemeClr val="bg2">
                    <a:lumMod val="50000"/>
                  </a:schemeClr>
                </a:solidFill>
                <a:cs typeface="Calibri Light" panose="020F0302020204030204" pitchFamily="34" charset="0"/>
              </a:rPr>
              <a:t>uses an ensemble of more than 1000 scenarios</a:t>
            </a:r>
            <a:br>
              <a:rPr lang="en-GB" dirty="0">
                <a:solidFill>
                  <a:schemeClr val="bg2">
                    <a:lumMod val="50000"/>
                  </a:schemeClr>
                </a:solidFill>
                <a:cs typeface="Calibri Light" panose="020F0302020204030204" pitchFamily="34" charset="0"/>
              </a:rPr>
            </a:br>
            <a:r>
              <a:rPr lang="en-GB" dirty="0">
                <a:solidFill>
                  <a:schemeClr val="bg2">
                    <a:lumMod val="50000"/>
                  </a:schemeClr>
                </a:solidFill>
                <a:cs typeface="Calibri Light" panose="020F0302020204030204" pitchFamily="34" charset="0"/>
              </a:rPr>
              <a:t>compiled and curated by IIASA. </a:t>
            </a:r>
            <a:r>
              <a:rPr lang="en-GB" dirty="0">
                <a:solidFill>
                  <a:schemeClr val="bg2">
                    <a:lumMod val="50000"/>
                  </a:schemeClr>
                </a:solidFill>
                <a:cs typeface="Calibri Light" panose="020F0302020204030204" pitchFamily="34" charset="0"/>
                <a:hlinkClick r:id="rId5"/>
              </a:rPr>
              <a:t>http://ipcc.ch/ar5</a:t>
            </a:r>
            <a:endParaRPr lang="en-GB" dirty="0">
              <a:solidFill>
                <a:schemeClr val="bg2">
                  <a:lumMod val="50000"/>
                </a:schemeClr>
              </a:solidFill>
              <a:cs typeface="Calibri Light" panose="020F0302020204030204" pitchFamily="34" charset="0"/>
            </a:endParaRPr>
          </a:p>
        </p:txBody>
      </p:sp>
    </p:spTree>
    <p:extLst>
      <p:ext uri="{BB962C8B-B14F-4D97-AF65-F5344CB8AC3E}">
        <p14:creationId xmlns:p14="http://schemas.microsoft.com/office/powerpoint/2010/main" val="2411625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9A2D838-B4A7-436C-99A7-1DC432EE8AC7}"/>
              </a:ext>
            </a:extLst>
          </p:cNvPr>
          <p:cNvSpPr>
            <a:spLocks noGrp="1"/>
          </p:cNvSpPr>
          <p:nvPr>
            <p:ph type="body" sz="quarter" idx="14"/>
          </p:nvPr>
        </p:nvSpPr>
        <p:spPr/>
        <p:txBody>
          <a:bodyPr/>
          <a:lstStyle/>
          <a:p>
            <a:r>
              <a:rPr lang="en-US" dirty="0"/>
              <a:t>Continuing efforts towards open &amp; FAIR science</a:t>
            </a:r>
          </a:p>
        </p:txBody>
      </p:sp>
      <p:sp>
        <p:nvSpPr>
          <p:cNvPr id="3" name="Title 2">
            <a:extLst>
              <a:ext uri="{FF2B5EF4-FFF2-40B4-BE49-F238E27FC236}">
                <a16:creationId xmlns:a16="http://schemas.microsoft.com/office/drawing/2014/main" id="{0CA9350C-3F49-49E0-9539-FB759AE3FDF5}"/>
              </a:ext>
            </a:extLst>
          </p:cNvPr>
          <p:cNvSpPr>
            <a:spLocks noGrp="1"/>
          </p:cNvSpPr>
          <p:nvPr>
            <p:ph type="title"/>
          </p:nvPr>
        </p:nvSpPr>
        <p:spPr/>
        <p:txBody>
          <a:bodyPr/>
          <a:lstStyle/>
          <a:p>
            <a:r>
              <a:rPr lang="en-US" dirty="0"/>
              <a:t>The IIASA Energy program as community data hub</a:t>
            </a:r>
          </a:p>
        </p:txBody>
      </p:sp>
      <p:sp>
        <p:nvSpPr>
          <p:cNvPr id="2" name="Slide Number Placeholder 1">
            <a:extLst>
              <a:ext uri="{FF2B5EF4-FFF2-40B4-BE49-F238E27FC236}">
                <a16:creationId xmlns:a16="http://schemas.microsoft.com/office/drawing/2014/main" id="{424B8EF5-E07B-438A-8348-9E3153533AFD}"/>
              </a:ext>
            </a:extLst>
          </p:cNvPr>
          <p:cNvSpPr>
            <a:spLocks noGrp="1"/>
          </p:cNvSpPr>
          <p:nvPr>
            <p:ph type="sldNum" sz="quarter" idx="17"/>
          </p:nvPr>
        </p:nvSpPr>
        <p:spPr/>
        <p:txBody>
          <a:bodyPr/>
          <a:lstStyle/>
          <a:p>
            <a:fld id="{838B0777-827F-8D42-90B1-61394C340E65}" type="slidenum">
              <a:rPr lang="en-GB" noProof="0" smtClean="0"/>
              <a:pPr/>
              <a:t>5</a:t>
            </a:fld>
            <a:endParaRPr lang="en-GB" noProof="0"/>
          </a:p>
        </p:txBody>
      </p:sp>
      <p:sp>
        <p:nvSpPr>
          <p:cNvPr id="8" name="Content Placeholder 7">
            <a:extLst>
              <a:ext uri="{FF2B5EF4-FFF2-40B4-BE49-F238E27FC236}">
                <a16:creationId xmlns:a16="http://schemas.microsoft.com/office/drawing/2014/main" id="{E93E384E-B4FC-4347-900F-F49EB62FA489}"/>
              </a:ext>
            </a:extLst>
          </p:cNvPr>
          <p:cNvSpPr>
            <a:spLocks noGrp="1"/>
          </p:cNvSpPr>
          <p:nvPr>
            <p:ph sz="quarter" idx="18"/>
          </p:nvPr>
        </p:nvSpPr>
        <p:spPr/>
        <p:txBody>
          <a:bodyPr>
            <a:noAutofit/>
          </a:bodyPr>
          <a:lstStyle/>
          <a:p>
            <a:r>
              <a:rPr lang="en-US" dirty="0"/>
              <a:t>Currently ongoing Horizon 2020 projects (selected)</a:t>
            </a:r>
          </a:p>
          <a:p>
            <a:pPr marL="225425" lvl="1" indent="0">
              <a:buNone/>
            </a:pPr>
            <a:r>
              <a:rPr lang="en-US" sz="2400" dirty="0"/>
              <a:t>Developing more tools for dissemination, communication</a:t>
            </a:r>
            <a:br>
              <a:rPr lang="en-US" sz="2400" dirty="0"/>
            </a:br>
            <a:r>
              <a:rPr lang="en-US" sz="2400" dirty="0"/>
              <a:t>and stakeholder engagement</a:t>
            </a:r>
          </a:p>
          <a:p>
            <a:endParaRPr lang="en-US" dirty="0"/>
          </a:p>
          <a:p>
            <a:endParaRPr lang="en-US" dirty="0"/>
          </a:p>
          <a:p>
            <a:endParaRPr lang="en-US" dirty="0"/>
          </a:p>
          <a:p>
            <a:r>
              <a:rPr lang="en-US" dirty="0"/>
              <a:t>Collaboration with IPCC for 6</a:t>
            </a:r>
            <a:r>
              <a:rPr lang="en-US" baseline="30000" dirty="0"/>
              <a:t>th</a:t>
            </a:r>
            <a:r>
              <a:rPr lang="en-US" dirty="0"/>
              <a:t> Assessment Report</a:t>
            </a:r>
          </a:p>
          <a:p>
            <a:pPr marL="225425" lvl="1" indent="0">
              <a:buNone/>
            </a:pPr>
            <a:r>
              <a:rPr lang="en-US" sz="2400" dirty="0"/>
              <a:t>Researchers at the Energy program are currently</a:t>
            </a:r>
            <a:br>
              <a:rPr lang="en-US" sz="2400" dirty="0"/>
            </a:br>
            <a:r>
              <a:rPr lang="en-US" sz="2400" dirty="0"/>
              <a:t>compiling a scenario ensemble supporting the AR6</a:t>
            </a:r>
          </a:p>
        </p:txBody>
      </p:sp>
      <p:pic>
        <p:nvPicPr>
          <p:cNvPr id="6" name="Picture 5">
            <a:extLst>
              <a:ext uri="{FF2B5EF4-FFF2-40B4-BE49-F238E27FC236}">
                <a16:creationId xmlns:a16="http://schemas.microsoft.com/office/drawing/2014/main" id="{E368D1C1-4978-4164-9046-C3E73803B1DB}"/>
              </a:ext>
            </a:extLst>
          </p:cNvPr>
          <p:cNvPicPr>
            <a:picLocks noChangeAspect="1"/>
          </p:cNvPicPr>
          <p:nvPr/>
        </p:nvPicPr>
        <p:blipFill>
          <a:blip r:embed="rId3"/>
          <a:stretch>
            <a:fillRect/>
          </a:stretch>
        </p:blipFill>
        <p:spPr>
          <a:xfrm>
            <a:off x="8794500" y="2354960"/>
            <a:ext cx="3250790" cy="4351655"/>
          </a:xfrm>
          <a:prstGeom prst="rect">
            <a:avLst/>
          </a:prstGeom>
          <a:ln w="9525">
            <a:solidFill>
              <a:schemeClr val="tx1">
                <a:lumMod val="50000"/>
                <a:lumOff val="50000"/>
              </a:schemeClr>
            </a:solidFill>
          </a:ln>
          <a:effectLst>
            <a:outerShdw blurRad="50800" dist="38100" dir="2700000" algn="tl" rotWithShape="0">
              <a:prstClr val="black">
                <a:alpha val="40000"/>
              </a:prstClr>
            </a:outerShdw>
          </a:effectLst>
        </p:spPr>
      </p:pic>
      <p:pic>
        <p:nvPicPr>
          <p:cNvPr id="9" name="Grafik 8">
            <a:extLst>
              <a:ext uri="{FF2B5EF4-FFF2-40B4-BE49-F238E27FC236}">
                <a16:creationId xmlns:a16="http://schemas.microsoft.com/office/drawing/2014/main" id="{4A67D66E-8A63-514D-BDCA-F88D328D1D30}"/>
              </a:ext>
            </a:extLst>
          </p:cNvPr>
          <p:cNvPicPr>
            <a:picLocks noChangeAspect="1"/>
          </p:cNvPicPr>
          <p:nvPr/>
        </p:nvPicPr>
        <p:blipFill>
          <a:blip r:embed="rId4"/>
          <a:stretch>
            <a:fillRect/>
          </a:stretch>
        </p:blipFill>
        <p:spPr>
          <a:xfrm>
            <a:off x="3088461" y="2898538"/>
            <a:ext cx="2033472" cy="1292102"/>
          </a:xfrm>
          <a:prstGeom prst="rect">
            <a:avLst/>
          </a:prstGeom>
        </p:spPr>
      </p:pic>
      <p:pic>
        <p:nvPicPr>
          <p:cNvPr id="10" name="Grafik 9">
            <a:extLst>
              <a:ext uri="{FF2B5EF4-FFF2-40B4-BE49-F238E27FC236}">
                <a16:creationId xmlns:a16="http://schemas.microsoft.com/office/drawing/2014/main" id="{67F9CBE7-3D08-FC49-8017-20CE77AD5148}"/>
              </a:ext>
            </a:extLst>
          </p:cNvPr>
          <p:cNvPicPr>
            <a:picLocks noChangeAspect="1"/>
          </p:cNvPicPr>
          <p:nvPr/>
        </p:nvPicPr>
        <p:blipFill>
          <a:blip r:embed="rId5"/>
          <a:stretch>
            <a:fillRect/>
          </a:stretch>
        </p:blipFill>
        <p:spPr>
          <a:xfrm>
            <a:off x="773696" y="2988242"/>
            <a:ext cx="2033472" cy="1094033"/>
          </a:xfrm>
          <a:prstGeom prst="rect">
            <a:avLst/>
          </a:prstGeom>
        </p:spPr>
      </p:pic>
      <p:sp>
        <p:nvSpPr>
          <p:cNvPr id="11" name="Rechteck 10">
            <a:extLst>
              <a:ext uri="{FF2B5EF4-FFF2-40B4-BE49-F238E27FC236}">
                <a16:creationId xmlns:a16="http://schemas.microsoft.com/office/drawing/2014/main" id="{EC7A722A-09AA-874F-A6AF-62CC3AEED164}"/>
              </a:ext>
            </a:extLst>
          </p:cNvPr>
          <p:cNvSpPr/>
          <p:nvPr/>
        </p:nvSpPr>
        <p:spPr>
          <a:xfrm>
            <a:off x="2997199" y="5825066"/>
            <a:ext cx="5590218" cy="952883"/>
          </a:xfrm>
          <a:prstGeom prst="rect">
            <a:avLst/>
          </a:prstGeom>
        </p:spPr>
        <p:txBody>
          <a:bodyPr vert="horz" lIns="0" tIns="45720" rIns="0" bIns="45720" rtlCol="0" anchor="b"/>
          <a:lstStyle/>
          <a:p>
            <a:pPr algn="r"/>
            <a:r>
              <a:rPr lang="en-GB" dirty="0">
                <a:solidFill>
                  <a:schemeClr val="bg2">
                    <a:lumMod val="50000"/>
                  </a:schemeClr>
                </a:solidFill>
                <a:cs typeface="Calibri Light" panose="020F0302020204030204" pitchFamily="34" charset="0"/>
              </a:rPr>
              <a:t>A collaboration agreement between the IPCC WGIII,</a:t>
            </a:r>
            <a:br>
              <a:rPr lang="en-GB" dirty="0">
                <a:solidFill>
                  <a:schemeClr val="bg2">
                    <a:lumMod val="50000"/>
                  </a:schemeClr>
                </a:solidFill>
                <a:cs typeface="Calibri Light" panose="020F0302020204030204" pitchFamily="34" charset="0"/>
              </a:rPr>
            </a:br>
            <a:r>
              <a:rPr lang="en-GB" dirty="0">
                <a:solidFill>
                  <a:schemeClr val="bg2">
                    <a:lumMod val="50000"/>
                  </a:schemeClr>
                </a:solidFill>
                <a:cs typeface="Calibri Light" panose="020F0302020204030204" pitchFamily="34" charset="0"/>
              </a:rPr>
              <a:t>the IAMC and IIASA sets the scope of cooperation</a:t>
            </a:r>
            <a:br>
              <a:rPr lang="en-GB" dirty="0">
                <a:solidFill>
                  <a:schemeClr val="bg2">
                    <a:lumMod val="50000"/>
                  </a:schemeClr>
                </a:solidFill>
                <a:cs typeface="Calibri Light" panose="020F0302020204030204" pitchFamily="34" charset="0"/>
              </a:rPr>
            </a:br>
            <a:r>
              <a:rPr lang="en-GB" dirty="0">
                <a:solidFill>
                  <a:schemeClr val="bg2">
                    <a:lumMod val="50000"/>
                  </a:schemeClr>
                </a:solidFill>
                <a:cs typeface="Calibri Light" panose="020F0302020204030204" pitchFamily="34" charset="0"/>
              </a:rPr>
              <a:t>for the sixth assessment cycle</a:t>
            </a:r>
          </a:p>
        </p:txBody>
      </p:sp>
      <p:pic>
        <p:nvPicPr>
          <p:cNvPr id="5" name="Grafik 4">
            <a:extLst>
              <a:ext uri="{FF2B5EF4-FFF2-40B4-BE49-F238E27FC236}">
                <a16:creationId xmlns:a16="http://schemas.microsoft.com/office/drawing/2014/main" id="{DE7D9C1C-9FFF-CD47-B06F-2F066C28BBBC}"/>
              </a:ext>
            </a:extLst>
          </p:cNvPr>
          <p:cNvPicPr>
            <a:picLocks noChangeAspect="1"/>
          </p:cNvPicPr>
          <p:nvPr/>
        </p:nvPicPr>
        <p:blipFill>
          <a:blip r:embed="rId6"/>
          <a:stretch>
            <a:fillRect/>
          </a:stretch>
        </p:blipFill>
        <p:spPr>
          <a:xfrm>
            <a:off x="6830291" y="3321633"/>
            <a:ext cx="1857334" cy="1037214"/>
          </a:xfrm>
          <a:prstGeom prst="rect">
            <a:avLst/>
          </a:prstGeom>
        </p:spPr>
      </p:pic>
    </p:spTree>
    <p:extLst>
      <p:ext uri="{BB962C8B-B14F-4D97-AF65-F5344CB8AC3E}">
        <p14:creationId xmlns:p14="http://schemas.microsoft.com/office/powerpoint/2010/main" val="1805642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fade">
                                      <p:cBhvr>
                                        <p:cTn id="21" dur="500"/>
                                        <p:tgtEl>
                                          <p:spTgt spid="8">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xEl>
                                              <p:pRg st="6" end="6"/>
                                            </p:txEl>
                                          </p:spTgt>
                                        </p:tgtEl>
                                        <p:attrNameLst>
                                          <p:attrName>style.visibility</p:attrName>
                                        </p:attrNameLst>
                                      </p:cBhvr>
                                      <p:to>
                                        <p:strVal val="visible"/>
                                      </p:to>
                                    </p:set>
                                    <p:animEffect transition="in" filter="fade">
                                      <p:cBhvr>
                                        <p:cTn id="24" dur="500"/>
                                        <p:tgtEl>
                                          <p:spTgt spid="8">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4ADFFB7-C8D3-9442-8497-34E04C152F15}"/>
              </a:ext>
            </a:extLst>
          </p:cNvPr>
          <p:cNvSpPr>
            <a:spLocks noGrp="1"/>
          </p:cNvSpPr>
          <p:nvPr>
            <p:ph type="body" sz="quarter" idx="14"/>
          </p:nvPr>
        </p:nvSpPr>
        <p:spPr/>
        <p:txBody>
          <a:bodyPr/>
          <a:lstStyle/>
          <a:p>
            <a:r>
              <a:rPr lang="en-GB" dirty="0"/>
              <a:t>Part 2</a:t>
            </a:r>
          </a:p>
        </p:txBody>
      </p:sp>
      <p:sp>
        <p:nvSpPr>
          <p:cNvPr id="3" name="Foliennummernplatzhalter 2">
            <a:extLst>
              <a:ext uri="{FF2B5EF4-FFF2-40B4-BE49-F238E27FC236}">
                <a16:creationId xmlns:a16="http://schemas.microsoft.com/office/drawing/2014/main" id="{6C95FF3C-177A-DB48-ADAA-288E2318C101}"/>
              </a:ext>
            </a:extLst>
          </p:cNvPr>
          <p:cNvSpPr>
            <a:spLocks noGrp="1"/>
          </p:cNvSpPr>
          <p:nvPr>
            <p:ph type="sldNum" sz="quarter" idx="17"/>
          </p:nvPr>
        </p:nvSpPr>
        <p:spPr/>
        <p:txBody>
          <a:bodyPr/>
          <a:lstStyle/>
          <a:p>
            <a:fld id="{838B0777-827F-8D42-90B1-61394C340E65}" type="slidenum">
              <a:rPr lang="en-GB" smtClean="0"/>
              <a:pPr/>
              <a:t>6</a:t>
            </a:fld>
            <a:endParaRPr lang="en-GB" dirty="0"/>
          </a:p>
        </p:txBody>
      </p:sp>
      <p:sp>
        <p:nvSpPr>
          <p:cNvPr id="4" name="Inhaltsplatzhalter 3">
            <a:extLst>
              <a:ext uri="{FF2B5EF4-FFF2-40B4-BE49-F238E27FC236}">
                <a16:creationId xmlns:a16="http://schemas.microsoft.com/office/drawing/2014/main" id="{34A2BA56-314E-3B45-BCE0-50BFC0864589}"/>
              </a:ext>
            </a:extLst>
          </p:cNvPr>
          <p:cNvSpPr>
            <a:spLocks noGrp="1"/>
          </p:cNvSpPr>
          <p:nvPr>
            <p:ph sz="quarter" idx="18"/>
          </p:nvPr>
        </p:nvSpPr>
        <p:spPr/>
        <p:txBody>
          <a:bodyPr/>
          <a:lstStyle/>
          <a:p>
            <a:endParaRPr lang="en-GB"/>
          </a:p>
        </p:txBody>
      </p:sp>
      <p:sp>
        <p:nvSpPr>
          <p:cNvPr id="5" name="Titel 4">
            <a:extLst>
              <a:ext uri="{FF2B5EF4-FFF2-40B4-BE49-F238E27FC236}">
                <a16:creationId xmlns:a16="http://schemas.microsoft.com/office/drawing/2014/main" id="{2EEC15D4-8133-3B42-A77B-2207DADBC7C9}"/>
              </a:ext>
            </a:extLst>
          </p:cNvPr>
          <p:cNvSpPr>
            <a:spLocks noGrp="1"/>
          </p:cNvSpPr>
          <p:nvPr>
            <p:ph type="title"/>
          </p:nvPr>
        </p:nvSpPr>
        <p:spPr/>
        <p:txBody>
          <a:bodyPr/>
          <a:lstStyle/>
          <a:p>
            <a:r>
              <a:rPr lang="en-GB" dirty="0"/>
              <a:t>Best-practice of FAIR &amp; open science</a:t>
            </a:r>
          </a:p>
        </p:txBody>
      </p:sp>
    </p:spTree>
    <p:extLst>
      <p:ext uri="{BB962C8B-B14F-4D97-AF65-F5344CB8AC3E}">
        <p14:creationId xmlns:p14="http://schemas.microsoft.com/office/powerpoint/2010/main" val="408795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665D1E3-F868-46F9-B168-1F9716CCC337}"/>
              </a:ext>
            </a:extLst>
          </p:cNvPr>
          <p:cNvSpPr>
            <a:spLocks noGrp="1"/>
          </p:cNvSpPr>
          <p:nvPr>
            <p:ph type="body" sz="quarter" idx="14"/>
          </p:nvPr>
        </p:nvSpPr>
        <p:spPr/>
        <p:txBody>
          <a:bodyPr/>
          <a:lstStyle/>
          <a:p>
            <a:r>
              <a:rPr lang="en-US" dirty="0"/>
              <a:t>Analyzing impacts of climate change in the context of the SDGs</a:t>
            </a:r>
          </a:p>
        </p:txBody>
      </p:sp>
      <p:sp>
        <p:nvSpPr>
          <p:cNvPr id="3" name="Titel 2">
            <a:extLst>
              <a:ext uri="{FF2B5EF4-FFF2-40B4-BE49-F238E27FC236}">
                <a16:creationId xmlns:a16="http://schemas.microsoft.com/office/drawing/2014/main" id="{11A96CA3-655E-4C47-A812-236CD5FBB087}"/>
              </a:ext>
            </a:extLst>
          </p:cNvPr>
          <p:cNvSpPr>
            <a:spLocks noGrp="1"/>
          </p:cNvSpPr>
          <p:nvPr>
            <p:ph type="title"/>
          </p:nvPr>
        </p:nvSpPr>
        <p:spPr/>
        <p:txBody>
          <a:bodyPr/>
          <a:lstStyle/>
          <a:p>
            <a:r>
              <a:rPr lang="en-GB" dirty="0"/>
              <a:t>A Special Report on Global Warming of 1.5°C</a:t>
            </a:r>
          </a:p>
        </p:txBody>
      </p:sp>
      <p:sp>
        <p:nvSpPr>
          <p:cNvPr id="5" name="Foliennummernplatzhalter 4">
            <a:extLst>
              <a:ext uri="{FF2B5EF4-FFF2-40B4-BE49-F238E27FC236}">
                <a16:creationId xmlns:a16="http://schemas.microsoft.com/office/drawing/2014/main" id="{95ADD3EB-7805-BE44-93EB-73FC7A107897}"/>
              </a:ext>
            </a:extLst>
          </p:cNvPr>
          <p:cNvSpPr>
            <a:spLocks noGrp="1"/>
          </p:cNvSpPr>
          <p:nvPr>
            <p:ph type="sldNum" sz="quarter" idx="17"/>
          </p:nvPr>
        </p:nvSpPr>
        <p:spPr/>
        <p:txBody>
          <a:bodyPr/>
          <a:lstStyle/>
          <a:p>
            <a:fld id="{A326DBD3-C1B3-4C61-B0C7-9E44CC26916E}" type="slidenum">
              <a:rPr lang="cs-CZ" smtClean="0"/>
              <a:pPr/>
              <a:t>7</a:t>
            </a:fld>
            <a:endParaRPr lang="cs-CZ" dirty="0"/>
          </a:p>
        </p:txBody>
      </p:sp>
      <p:sp>
        <p:nvSpPr>
          <p:cNvPr id="12" name="Rechteck 11">
            <a:extLst>
              <a:ext uri="{FF2B5EF4-FFF2-40B4-BE49-F238E27FC236}">
                <a16:creationId xmlns:a16="http://schemas.microsoft.com/office/drawing/2014/main" id="{8B0C230A-5C37-8340-94CF-03388159C1CB}"/>
              </a:ext>
            </a:extLst>
          </p:cNvPr>
          <p:cNvSpPr/>
          <p:nvPr/>
        </p:nvSpPr>
        <p:spPr>
          <a:xfrm>
            <a:off x="4164240" y="3709534"/>
            <a:ext cx="4248000" cy="320400"/>
          </a:xfrm>
          <a:prstGeom prst="rect">
            <a:avLst/>
          </a:prstGeom>
          <a:solidFill>
            <a:schemeClr val="accent4">
              <a:lumMod val="40000"/>
              <a:lumOff val="60000"/>
            </a:schemeClr>
          </a:solidFill>
        </p:spPr>
        <p:txBody>
          <a:bodyPr wrap="square" rtlCol="0" anchor="ctr">
            <a:spAutoFit/>
          </a:bodyPr>
          <a:lstStyle/>
          <a:p>
            <a:pPr algn="ctr"/>
            <a:endParaRPr lang="en-GB" dirty="0">
              <a:latin typeface="Calibri"/>
              <a:cs typeface="Calibri"/>
            </a:endParaRPr>
          </a:p>
        </p:txBody>
      </p:sp>
      <p:sp>
        <p:nvSpPr>
          <p:cNvPr id="13" name="Rechteck 12">
            <a:extLst>
              <a:ext uri="{FF2B5EF4-FFF2-40B4-BE49-F238E27FC236}">
                <a16:creationId xmlns:a16="http://schemas.microsoft.com/office/drawing/2014/main" id="{E12C7D0F-FD37-A24B-B8AF-384960F5BD0C}"/>
              </a:ext>
            </a:extLst>
          </p:cNvPr>
          <p:cNvSpPr/>
          <p:nvPr/>
        </p:nvSpPr>
        <p:spPr>
          <a:xfrm>
            <a:off x="5460384" y="3473602"/>
            <a:ext cx="1980000" cy="320400"/>
          </a:xfrm>
          <a:prstGeom prst="rect">
            <a:avLst/>
          </a:prstGeom>
          <a:solidFill>
            <a:schemeClr val="accent4">
              <a:lumMod val="40000"/>
              <a:lumOff val="60000"/>
            </a:schemeClr>
          </a:solidFill>
        </p:spPr>
        <p:txBody>
          <a:bodyPr wrap="square" rtlCol="0" anchor="ctr">
            <a:spAutoFit/>
          </a:bodyPr>
          <a:lstStyle/>
          <a:p>
            <a:pPr algn="ctr"/>
            <a:endParaRPr lang="en-GB" dirty="0">
              <a:latin typeface="Calibri"/>
              <a:cs typeface="Calibri"/>
            </a:endParaRPr>
          </a:p>
        </p:txBody>
      </p:sp>
      <p:sp>
        <p:nvSpPr>
          <p:cNvPr id="14" name="Rechteck 13">
            <a:extLst>
              <a:ext uri="{FF2B5EF4-FFF2-40B4-BE49-F238E27FC236}">
                <a16:creationId xmlns:a16="http://schemas.microsoft.com/office/drawing/2014/main" id="{A0E13215-7B76-9449-BECA-1FA4910DB592}"/>
              </a:ext>
            </a:extLst>
          </p:cNvPr>
          <p:cNvSpPr/>
          <p:nvPr/>
        </p:nvSpPr>
        <p:spPr>
          <a:xfrm>
            <a:off x="4153087" y="5782962"/>
            <a:ext cx="3538669" cy="584775"/>
          </a:xfrm>
          <a:prstGeom prst="rect">
            <a:avLst/>
          </a:prstGeom>
        </p:spPr>
        <p:txBody>
          <a:bodyPr wrap="square">
            <a:spAutoFit/>
          </a:bodyPr>
          <a:lstStyle/>
          <a:p>
            <a:r>
              <a:rPr lang="en-GB" sz="1600" dirty="0">
                <a:solidFill>
                  <a:schemeClr val="accent3"/>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www.nytimes.com/2018/10/07/climate/</a:t>
            </a:r>
            <a:br>
              <a:rPr lang="en-GB" sz="1600" dirty="0">
                <a:solidFill>
                  <a:schemeClr val="accent3"/>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br>
            <a:r>
              <a:rPr lang="en-GB" sz="1600" dirty="0">
                <a:solidFill>
                  <a:schemeClr val="accent3"/>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ipcc-climate-report-2040.html</a:t>
            </a:r>
            <a:endParaRPr lang="en-GB" sz="1600" dirty="0">
              <a:solidFill>
                <a:schemeClr val="accent3"/>
              </a:solidFill>
              <a:latin typeface="Calibri" panose="020F0502020204030204" pitchFamily="34" charset="0"/>
              <a:cs typeface="Calibri" panose="020F0502020204030204" pitchFamily="34" charset="0"/>
            </a:endParaRPr>
          </a:p>
        </p:txBody>
      </p:sp>
      <p:pic>
        <p:nvPicPr>
          <p:cNvPr id="15" name="Grafik 14">
            <a:extLst>
              <a:ext uri="{FF2B5EF4-FFF2-40B4-BE49-F238E27FC236}">
                <a16:creationId xmlns:a16="http://schemas.microsoft.com/office/drawing/2014/main" id="{DCACA36E-ECDD-C94D-804A-7C7A8EF87BCB}"/>
              </a:ext>
            </a:extLst>
          </p:cNvPr>
          <p:cNvPicPr>
            <a:picLocks noChangeAspect="1"/>
          </p:cNvPicPr>
          <p:nvPr/>
        </p:nvPicPr>
        <p:blipFill>
          <a:blip r:embed="rId4"/>
          <a:stretch>
            <a:fillRect/>
          </a:stretch>
        </p:blipFill>
        <p:spPr>
          <a:xfrm>
            <a:off x="5246639" y="1905492"/>
            <a:ext cx="2118410" cy="403899"/>
          </a:xfrm>
          <a:prstGeom prst="rect">
            <a:avLst/>
          </a:prstGeom>
        </p:spPr>
      </p:pic>
      <p:pic>
        <p:nvPicPr>
          <p:cNvPr id="16" name="Grafik 15">
            <a:extLst>
              <a:ext uri="{FF2B5EF4-FFF2-40B4-BE49-F238E27FC236}">
                <a16:creationId xmlns:a16="http://schemas.microsoft.com/office/drawing/2014/main" id="{119AE3C7-AD74-7E48-AF51-E7BF9692F4EC}"/>
              </a:ext>
            </a:extLst>
          </p:cNvPr>
          <p:cNvPicPr>
            <a:picLocks noChangeAspect="1"/>
          </p:cNvPicPr>
          <p:nvPr/>
        </p:nvPicPr>
        <p:blipFill>
          <a:blip r:embed="rId5"/>
          <a:stretch>
            <a:fillRect/>
          </a:stretch>
        </p:blipFill>
        <p:spPr>
          <a:xfrm>
            <a:off x="4153087" y="2297957"/>
            <a:ext cx="4289699" cy="823817"/>
          </a:xfrm>
          <a:prstGeom prst="rect">
            <a:avLst/>
          </a:prstGeom>
        </p:spPr>
      </p:pic>
      <p:sp>
        <p:nvSpPr>
          <p:cNvPr id="17" name="Rechteck 16">
            <a:extLst>
              <a:ext uri="{FF2B5EF4-FFF2-40B4-BE49-F238E27FC236}">
                <a16:creationId xmlns:a16="http://schemas.microsoft.com/office/drawing/2014/main" id="{7BBD5DAF-55A2-E143-ACBA-B7EAFC283D7C}"/>
              </a:ext>
            </a:extLst>
          </p:cNvPr>
          <p:cNvSpPr/>
          <p:nvPr/>
        </p:nvSpPr>
        <p:spPr>
          <a:xfrm>
            <a:off x="4153088" y="3199988"/>
            <a:ext cx="4289698" cy="2616101"/>
          </a:xfrm>
          <a:prstGeom prst="rect">
            <a:avLst/>
          </a:prstGeom>
          <a:noFill/>
        </p:spPr>
        <p:txBody>
          <a:bodyPr wrap="square">
            <a:spAutoFit/>
          </a:bodyPr>
          <a:lstStyle/>
          <a:p>
            <a:pPr algn="just"/>
            <a:r>
              <a:rPr lang="en-GB" sz="1640" dirty="0">
                <a:solidFill>
                  <a:srgbClr val="333333"/>
                </a:solidFill>
                <a:latin typeface="Times" pitchFamily="2" charset="0"/>
                <a:cs typeface="Times New Roman" panose="02020603050405020304" pitchFamily="18" charset="0"/>
              </a:rPr>
              <a:t>[…] To prevent 2.7 degrees of warming, the report said, greenhouse pollution must be reduced by 45 percent from 2010 levels by 2030, and 100 percent by 2050. It also found that, by 2050, use of coal as an electricity source would have to drop from nearly 40 percent today to between 1 and 7 percent. Renewable energy such as wind and solar, which make up about 20 percent of the electricity mix today, would have to increase to as much as 67 percent. […]</a:t>
            </a:r>
            <a:endParaRPr lang="en-GB" sz="1640" dirty="0">
              <a:latin typeface="Times" pitchFamily="2" charset="0"/>
              <a:cs typeface="Times New Roman" panose="02020603050405020304" pitchFamily="18" charset="0"/>
            </a:endParaRPr>
          </a:p>
        </p:txBody>
      </p:sp>
      <p:sp>
        <p:nvSpPr>
          <p:cNvPr id="18" name="Rechteck 17">
            <a:extLst>
              <a:ext uri="{FF2B5EF4-FFF2-40B4-BE49-F238E27FC236}">
                <a16:creationId xmlns:a16="http://schemas.microsoft.com/office/drawing/2014/main" id="{12FCC8BA-77A3-5345-A44F-987178533F18}"/>
              </a:ext>
            </a:extLst>
          </p:cNvPr>
          <p:cNvSpPr/>
          <p:nvPr/>
        </p:nvSpPr>
        <p:spPr>
          <a:xfrm>
            <a:off x="30124" y="4823242"/>
            <a:ext cx="3992236" cy="767518"/>
          </a:xfrm>
          <a:prstGeom prst="rect">
            <a:avLst/>
          </a:prstGeom>
          <a:solidFill>
            <a:schemeClr val="bg1"/>
          </a:solidFill>
        </p:spPr>
        <p:txBody>
          <a:bodyPr wrap="square" lIns="0" rIns="0">
            <a:spAutoFit/>
          </a:bodyPr>
          <a:lstStyle/>
          <a:p>
            <a:pPr algn="r"/>
            <a:r>
              <a:rPr lang="de-AT" sz="1300" dirty="0">
                <a:solidFill>
                  <a:srgbClr val="333333"/>
                </a:solidFill>
                <a:latin typeface="Times" pitchFamily="2" charset="0"/>
                <a:cs typeface="Times New Roman" panose="02020603050405020304" pitchFamily="18" charset="0"/>
              </a:rPr>
              <a:t>Harry Taylor, 6, </a:t>
            </a:r>
            <a:r>
              <a:rPr lang="de-AT" sz="1300" dirty="0" err="1">
                <a:solidFill>
                  <a:srgbClr val="333333"/>
                </a:solidFill>
                <a:latin typeface="Times" pitchFamily="2" charset="0"/>
                <a:cs typeface="Times New Roman" panose="02020603050405020304" pitchFamily="18" charset="0"/>
              </a:rPr>
              <a:t>played</a:t>
            </a:r>
            <a:r>
              <a:rPr lang="de-AT" sz="1300" dirty="0">
                <a:solidFill>
                  <a:srgbClr val="333333"/>
                </a:solidFill>
                <a:latin typeface="Times" pitchFamily="2" charset="0"/>
                <a:cs typeface="Times New Roman" panose="02020603050405020304" pitchFamily="18" charset="0"/>
              </a:rPr>
              <a:t> </a:t>
            </a:r>
            <a:r>
              <a:rPr lang="de-AT" sz="1300" dirty="0" err="1">
                <a:solidFill>
                  <a:srgbClr val="333333"/>
                </a:solidFill>
                <a:latin typeface="Times" pitchFamily="2" charset="0"/>
                <a:cs typeface="Times New Roman" panose="02020603050405020304" pitchFamily="18" charset="0"/>
              </a:rPr>
              <a:t>with</a:t>
            </a:r>
            <a:r>
              <a:rPr lang="de-AT" sz="1300" dirty="0">
                <a:solidFill>
                  <a:srgbClr val="333333"/>
                </a:solidFill>
                <a:latin typeface="Times" pitchFamily="2" charset="0"/>
                <a:cs typeface="Times New Roman" panose="02020603050405020304" pitchFamily="18" charset="0"/>
              </a:rPr>
              <a:t> </a:t>
            </a:r>
            <a:r>
              <a:rPr lang="de-AT" sz="1300" dirty="0" err="1">
                <a:solidFill>
                  <a:srgbClr val="333333"/>
                </a:solidFill>
                <a:latin typeface="Times" pitchFamily="2" charset="0"/>
                <a:cs typeface="Times New Roman" panose="02020603050405020304" pitchFamily="18" charset="0"/>
              </a:rPr>
              <a:t>the</a:t>
            </a:r>
            <a:r>
              <a:rPr lang="de-AT" sz="1300" dirty="0">
                <a:solidFill>
                  <a:srgbClr val="333333"/>
                </a:solidFill>
                <a:latin typeface="Times" pitchFamily="2" charset="0"/>
                <a:cs typeface="Times New Roman" panose="02020603050405020304" pitchFamily="18" charset="0"/>
              </a:rPr>
              <a:t> </a:t>
            </a:r>
            <a:r>
              <a:rPr lang="de-AT" sz="1300" dirty="0" err="1">
                <a:solidFill>
                  <a:srgbClr val="333333"/>
                </a:solidFill>
                <a:latin typeface="Times" pitchFamily="2" charset="0"/>
                <a:cs typeface="Times New Roman" panose="02020603050405020304" pitchFamily="18" charset="0"/>
              </a:rPr>
              <a:t>bones</a:t>
            </a:r>
            <a:r>
              <a:rPr lang="de-AT" sz="1300" dirty="0">
                <a:solidFill>
                  <a:srgbClr val="333333"/>
                </a:solidFill>
                <a:latin typeface="Times" pitchFamily="2" charset="0"/>
                <a:cs typeface="Times New Roman" panose="02020603050405020304" pitchFamily="18" charset="0"/>
              </a:rPr>
              <a:t> </a:t>
            </a:r>
            <a:r>
              <a:rPr lang="de-AT" sz="1300" dirty="0" err="1">
                <a:solidFill>
                  <a:srgbClr val="333333"/>
                </a:solidFill>
                <a:latin typeface="Times" pitchFamily="2" charset="0"/>
                <a:cs typeface="Times New Roman" panose="02020603050405020304" pitchFamily="18" charset="0"/>
              </a:rPr>
              <a:t>of</a:t>
            </a:r>
            <a:r>
              <a:rPr lang="de-AT" sz="1300" dirty="0">
                <a:solidFill>
                  <a:srgbClr val="333333"/>
                </a:solidFill>
                <a:latin typeface="Times" pitchFamily="2" charset="0"/>
                <a:cs typeface="Times New Roman" panose="02020603050405020304" pitchFamily="18" charset="0"/>
              </a:rPr>
              <a:t> </a:t>
            </a:r>
            <a:r>
              <a:rPr lang="de-AT" sz="1300" dirty="0" err="1">
                <a:solidFill>
                  <a:srgbClr val="333333"/>
                </a:solidFill>
                <a:latin typeface="Times" pitchFamily="2" charset="0"/>
                <a:cs typeface="Times New Roman" panose="02020603050405020304" pitchFamily="18" charset="0"/>
              </a:rPr>
              <a:t>dead</a:t>
            </a:r>
            <a:r>
              <a:rPr lang="de-AT" sz="1300" dirty="0">
                <a:solidFill>
                  <a:srgbClr val="333333"/>
                </a:solidFill>
                <a:latin typeface="Times" pitchFamily="2" charset="0"/>
                <a:cs typeface="Times New Roman" panose="02020603050405020304" pitchFamily="18" charset="0"/>
              </a:rPr>
              <a:t> livestock</a:t>
            </a:r>
            <a:br>
              <a:rPr lang="de-AT" sz="1300" dirty="0">
                <a:solidFill>
                  <a:srgbClr val="333333"/>
                </a:solidFill>
                <a:latin typeface="Times" pitchFamily="2" charset="0"/>
                <a:cs typeface="Times New Roman" panose="02020603050405020304" pitchFamily="18" charset="0"/>
              </a:rPr>
            </a:br>
            <a:r>
              <a:rPr lang="de-AT" sz="1300" dirty="0">
                <a:solidFill>
                  <a:srgbClr val="333333"/>
                </a:solidFill>
                <a:latin typeface="Times" pitchFamily="2" charset="0"/>
                <a:cs typeface="Times New Roman" panose="02020603050405020304" pitchFamily="18" charset="0"/>
              </a:rPr>
              <a:t>in </a:t>
            </a:r>
            <a:r>
              <a:rPr lang="de-AT" sz="1300" dirty="0" err="1">
                <a:solidFill>
                  <a:srgbClr val="333333"/>
                </a:solidFill>
                <a:latin typeface="Times" pitchFamily="2" charset="0"/>
                <a:cs typeface="Times New Roman" panose="02020603050405020304" pitchFamily="18" charset="0"/>
              </a:rPr>
              <a:t>Australia</a:t>
            </a:r>
            <a:r>
              <a:rPr lang="de-AT" sz="1300" dirty="0">
                <a:solidFill>
                  <a:srgbClr val="333333"/>
                </a:solidFill>
                <a:latin typeface="Times" pitchFamily="2" charset="0"/>
                <a:cs typeface="Times New Roman" panose="02020603050405020304" pitchFamily="18" charset="0"/>
              </a:rPr>
              <a:t>, </a:t>
            </a:r>
            <a:r>
              <a:rPr lang="de-AT" sz="1300" dirty="0" err="1">
                <a:solidFill>
                  <a:srgbClr val="333333"/>
                </a:solidFill>
                <a:latin typeface="Times" pitchFamily="2" charset="0"/>
                <a:cs typeface="Times New Roman" panose="02020603050405020304" pitchFamily="18" charset="0"/>
              </a:rPr>
              <a:t>which</a:t>
            </a:r>
            <a:r>
              <a:rPr lang="de-AT" sz="1300" dirty="0">
                <a:solidFill>
                  <a:srgbClr val="333333"/>
                </a:solidFill>
                <a:latin typeface="Times" pitchFamily="2" charset="0"/>
                <a:cs typeface="Times New Roman" panose="02020603050405020304" pitchFamily="18" charset="0"/>
              </a:rPr>
              <a:t> </a:t>
            </a:r>
            <a:r>
              <a:rPr lang="de-AT" sz="1300" dirty="0" err="1">
                <a:solidFill>
                  <a:srgbClr val="333333"/>
                </a:solidFill>
                <a:latin typeface="Times" pitchFamily="2" charset="0"/>
                <a:cs typeface="Times New Roman" panose="02020603050405020304" pitchFamily="18" charset="0"/>
              </a:rPr>
              <a:t>has</a:t>
            </a:r>
            <a:r>
              <a:rPr lang="de-AT" sz="1300" dirty="0">
                <a:solidFill>
                  <a:srgbClr val="333333"/>
                </a:solidFill>
                <a:latin typeface="Times" pitchFamily="2" charset="0"/>
                <a:cs typeface="Times New Roman" panose="02020603050405020304" pitchFamily="18" charset="0"/>
              </a:rPr>
              <a:t> </a:t>
            </a:r>
            <a:r>
              <a:rPr lang="de-AT" sz="1300" dirty="0" err="1">
                <a:solidFill>
                  <a:srgbClr val="333333"/>
                </a:solidFill>
                <a:latin typeface="Times" pitchFamily="2" charset="0"/>
                <a:cs typeface="Times New Roman" panose="02020603050405020304" pitchFamily="18" charset="0"/>
              </a:rPr>
              <a:t>faced</a:t>
            </a:r>
            <a:r>
              <a:rPr lang="de-AT" sz="1300" dirty="0">
                <a:solidFill>
                  <a:srgbClr val="333333"/>
                </a:solidFill>
                <a:latin typeface="Times" pitchFamily="2" charset="0"/>
                <a:cs typeface="Times New Roman" panose="02020603050405020304" pitchFamily="18" charset="0"/>
              </a:rPr>
              <a:t> </a:t>
            </a:r>
            <a:r>
              <a:rPr lang="de-AT" sz="1300" dirty="0" err="1">
                <a:solidFill>
                  <a:srgbClr val="333333"/>
                </a:solidFill>
                <a:latin typeface="Times" pitchFamily="2" charset="0"/>
                <a:cs typeface="Times New Roman" panose="02020603050405020304" pitchFamily="18" charset="0"/>
              </a:rPr>
              <a:t>severe</a:t>
            </a:r>
            <a:r>
              <a:rPr lang="de-AT" sz="1300" dirty="0">
                <a:solidFill>
                  <a:srgbClr val="333333"/>
                </a:solidFill>
                <a:latin typeface="Times" pitchFamily="2" charset="0"/>
                <a:cs typeface="Times New Roman" panose="02020603050405020304" pitchFamily="18" charset="0"/>
              </a:rPr>
              <a:t> </a:t>
            </a:r>
            <a:r>
              <a:rPr lang="de-AT" sz="1300" dirty="0" err="1">
                <a:solidFill>
                  <a:srgbClr val="333333"/>
                </a:solidFill>
                <a:latin typeface="Times" pitchFamily="2" charset="0"/>
                <a:cs typeface="Times New Roman" panose="02020603050405020304" pitchFamily="18" charset="0"/>
              </a:rPr>
              <a:t>drought</a:t>
            </a:r>
            <a:r>
              <a:rPr lang="de-AT" sz="1300" dirty="0">
                <a:solidFill>
                  <a:srgbClr val="333333"/>
                </a:solidFill>
                <a:latin typeface="Times" pitchFamily="2" charset="0"/>
                <a:cs typeface="Times New Roman" panose="02020603050405020304" pitchFamily="18" charset="0"/>
              </a:rPr>
              <a:t>.</a:t>
            </a:r>
          </a:p>
          <a:p>
            <a:pPr algn="r">
              <a:lnSpc>
                <a:spcPct val="150000"/>
              </a:lnSpc>
            </a:pPr>
            <a:r>
              <a:rPr lang="de-AT" sz="1300" dirty="0">
                <a:solidFill>
                  <a:schemeClr val="bg2">
                    <a:lumMod val="50000"/>
                  </a:schemeClr>
                </a:solidFill>
                <a:latin typeface="Times" pitchFamily="2" charset="0"/>
                <a:cs typeface="Times New Roman" panose="02020603050405020304" pitchFamily="18" charset="0"/>
              </a:rPr>
              <a:t>Brook Mitchell/Getty Images</a:t>
            </a:r>
            <a:endParaRPr lang="en-GB" sz="1300" dirty="0">
              <a:solidFill>
                <a:schemeClr val="bg2">
                  <a:lumMod val="50000"/>
                </a:schemeClr>
              </a:solidFill>
              <a:latin typeface="Times" pitchFamily="2" charset="0"/>
              <a:cs typeface="Times New Roman" panose="02020603050405020304" pitchFamily="18" charset="0"/>
            </a:endParaRPr>
          </a:p>
        </p:txBody>
      </p:sp>
      <p:sp>
        <p:nvSpPr>
          <p:cNvPr id="19" name="Rechteck 18">
            <a:extLst>
              <a:ext uri="{FF2B5EF4-FFF2-40B4-BE49-F238E27FC236}">
                <a16:creationId xmlns:a16="http://schemas.microsoft.com/office/drawing/2014/main" id="{703AEFD8-BA0E-C048-A9AF-18E58ACA8062}"/>
              </a:ext>
            </a:extLst>
          </p:cNvPr>
          <p:cNvSpPr/>
          <p:nvPr/>
        </p:nvSpPr>
        <p:spPr>
          <a:xfrm>
            <a:off x="8787162" y="1485572"/>
            <a:ext cx="3263636" cy="823817"/>
          </a:xfrm>
          <a:prstGeom prst="rect">
            <a:avLst/>
          </a:prstGeom>
        </p:spPr>
        <p:txBody>
          <a:bodyPr vert="horz" lIns="91440" tIns="45720" rIns="91440" bIns="45720" rtlCol="0" anchor="b"/>
          <a:lstStyle/>
          <a:p>
            <a:pPr algn="r"/>
            <a:r>
              <a:rPr lang="en-GB" dirty="0">
                <a:solidFill>
                  <a:schemeClr val="bg2">
                    <a:lumMod val="50000"/>
                  </a:schemeClr>
                </a:solidFill>
                <a:cs typeface="Calibri Light" panose="020F0302020204030204" pitchFamily="34" charset="0"/>
              </a:rPr>
              <a:t>The IPCC </a:t>
            </a:r>
            <a:r>
              <a:rPr lang="en-GB" i="1" dirty="0">
                <a:solidFill>
                  <a:schemeClr val="bg2">
                    <a:lumMod val="50000"/>
                  </a:schemeClr>
                </a:solidFill>
                <a:cs typeface="Calibri Light" panose="020F0302020204030204" pitchFamily="34" charset="0"/>
              </a:rPr>
              <a:t>Special Report on Global Warming of 1.5°C </a:t>
            </a:r>
            <a:r>
              <a:rPr lang="en-GB" dirty="0">
                <a:solidFill>
                  <a:schemeClr val="bg2">
                    <a:lumMod val="50000"/>
                  </a:schemeClr>
                </a:solidFill>
                <a:cs typeface="Calibri Light" panose="020F0302020204030204" pitchFamily="34" charset="0"/>
              </a:rPr>
              <a:t>(SR15)</a:t>
            </a:r>
            <a:br>
              <a:rPr lang="en-GB" dirty="0">
                <a:solidFill>
                  <a:schemeClr val="bg2">
                    <a:lumMod val="50000"/>
                  </a:schemeClr>
                </a:solidFill>
                <a:cs typeface="Calibri Light" panose="020F0302020204030204" pitchFamily="34" charset="0"/>
              </a:rPr>
            </a:br>
            <a:r>
              <a:rPr lang="en-GB" dirty="0">
                <a:solidFill>
                  <a:schemeClr val="bg2">
                    <a:lumMod val="50000"/>
                  </a:schemeClr>
                </a:solidFill>
                <a:cs typeface="Calibri Light" panose="020F0302020204030204" pitchFamily="34" charset="0"/>
              </a:rPr>
              <a:t>was published in the fall of 2018.</a:t>
            </a:r>
          </a:p>
        </p:txBody>
      </p:sp>
      <p:sp>
        <p:nvSpPr>
          <p:cNvPr id="20" name="Textfeld 19">
            <a:extLst>
              <a:ext uri="{FF2B5EF4-FFF2-40B4-BE49-F238E27FC236}">
                <a16:creationId xmlns:a16="http://schemas.microsoft.com/office/drawing/2014/main" id="{946548D2-287B-204A-A2AC-CC4FEC644F30}"/>
              </a:ext>
            </a:extLst>
          </p:cNvPr>
          <p:cNvSpPr txBox="1"/>
          <p:nvPr/>
        </p:nvSpPr>
        <p:spPr>
          <a:xfrm>
            <a:off x="159468" y="5660295"/>
            <a:ext cx="2834687" cy="707886"/>
          </a:xfrm>
          <a:prstGeom prst="rect">
            <a:avLst/>
          </a:prstGeom>
          <a:noFill/>
        </p:spPr>
        <p:txBody>
          <a:bodyPr wrap="none" rtlCol="0">
            <a:spAutoFit/>
          </a:bodyPr>
          <a:lstStyle/>
          <a:p>
            <a:pPr algn="ctr"/>
            <a:r>
              <a:rPr lang="en-GB" sz="2000" dirty="0"/>
              <a:t>Where do these numbers</a:t>
            </a:r>
          </a:p>
          <a:p>
            <a:pPr algn="ctr"/>
            <a:r>
              <a:rPr lang="en-GB" sz="2000" dirty="0"/>
              <a:t>come from?</a:t>
            </a:r>
          </a:p>
        </p:txBody>
      </p:sp>
      <p:cxnSp>
        <p:nvCxnSpPr>
          <p:cNvPr id="21" name="Gerade Verbindung mit Pfeil 20">
            <a:extLst>
              <a:ext uri="{FF2B5EF4-FFF2-40B4-BE49-F238E27FC236}">
                <a16:creationId xmlns:a16="http://schemas.microsoft.com/office/drawing/2014/main" id="{170BF5F2-24A7-4348-BD63-BA844A053DC4}"/>
              </a:ext>
            </a:extLst>
          </p:cNvPr>
          <p:cNvCxnSpPr>
            <a:cxnSpLocks/>
          </p:cNvCxnSpPr>
          <p:nvPr/>
        </p:nvCxnSpPr>
        <p:spPr>
          <a:xfrm flipV="1">
            <a:off x="3021552" y="5658512"/>
            <a:ext cx="993614" cy="262786"/>
          </a:xfrm>
          <a:prstGeom prst="straightConnector1">
            <a:avLst/>
          </a:prstGeom>
          <a:ln w="50800" cap="rnd">
            <a:solidFill>
              <a:schemeClr val="accent5"/>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Gerade Verbindung 27">
            <a:extLst>
              <a:ext uri="{FF2B5EF4-FFF2-40B4-BE49-F238E27FC236}">
                <a16:creationId xmlns:a16="http://schemas.microsoft.com/office/drawing/2014/main" id="{CA9A012B-B7B6-2E43-82BA-B4E81DBDCAED}"/>
              </a:ext>
            </a:extLst>
          </p:cNvPr>
          <p:cNvCxnSpPr>
            <a:cxnSpLocks/>
          </p:cNvCxnSpPr>
          <p:nvPr/>
        </p:nvCxnSpPr>
        <p:spPr>
          <a:xfrm>
            <a:off x="4219994" y="2298339"/>
            <a:ext cx="4176000" cy="0"/>
          </a:xfrm>
          <a:prstGeom prst="line">
            <a:avLst/>
          </a:prstGeom>
        </p:spPr>
        <p:style>
          <a:lnRef idx="1">
            <a:schemeClr val="dk1"/>
          </a:lnRef>
          <a:fillRef idx="0">
            <a:schemeClr val="dk1"/>
          </a:fillRef>
          <a:effectRef idx="0">
            <a:schemeClr val="dk1"/>
          </a:effectRef>
          <a:fontRef idx="minor">
            <a:schemeClr val="tx1"/>
          </a:fontRef>
        </p:style>
      </p:cxnSp>
      <p:pic>
        <p:nvPicPr>
          <p:cNvPr id="31" name="Picture 1">
            <a:extLst>
              <a:ext uri="{FF2B5EF4-FFF2-40B4-BE49-F238E27FC236}">
                <a16:creationId xmlns:a16="http://schemas.microsoft.com/office/drawing/2014/main" id="{1FFDE4CD-2457-6C40-A46E-FEC59F9BBF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14559" y="2297957"/>
            <a:ext cx="3169993" cy="3802637"/>
          </a:xfrm>
          <a:prstGeom prst="rect">
            <a:avLst/>
          </a:prstGeom>
        </p:spPr>
      </p:pic>
      <p:pic>
        <p:nvPicPr>
          <p:cNvPr id="33" name="Grafik 32">
            <a:extLst>
              <a:ext uri="{FF2B5EF4-FFF2-40B4-BE49-F238E27FC236}">
                <a16:creationId xmlns:a16="http://schemas.microsoft.com/office/drawing/2014/main" id="{FE682CD5-DD35-9043-874B-7CED2B0314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2786" y="2309390"/>
            <a:ext cx="3718600" cy="2479067"/>
          </a:xfrm>
          <a:prstGeom prst="rect">
            <a:avLst/>
          </a:prstGeom>
        </p:spPr>
      </p:pic>
      <p:sp>
        <p:nvSpPr>
          <p:cNvPr id="34" name="Rechteck 33">
            <a:extLst>
              <a:ext uri="{FF2B5EF4-FFF2-40B4-BE49-F238E27FC236}">
                <a16:creationId xmlns:a16="http://schemas.microsoft.com/office/drawing/2014/main" id="{0547D969-DB49-5447-A13C-D970BCCD107B}"/>
              </a:ext>
            </a:extLst>
          </p:cNvPr>
          <p:cNvSpPr/>
          <p:nvPr/>
        </p:nvSpPr>
        <p:spPr>
          <a:xfrm>
            <a:off x="10376300" y="6156455"/>
            <a:ext cx="1674497" cy="338554"/>
          </a:xfrm>
          <a:prstGeom prst="rect">
            <a:avLst/>
          </a:prstGeom>
        </p:spPr>
        <p:txBody>
          <a:bodyPr wrap="none">
            <a:spAutoFit/>
          </a:bodyPr>
          <a:lstStyle/>
          <a:p>
            <a:pPr algn="r"/>
            <a:r>
              <a:rPr lang="en-GB" sz="1600" dirty="0">
                <a:solidFill>
                  <a:schemeClr val="accent3"/>
                </a:solidFill>
                <a:cs typeface="Calibri Light" panose="020F0302020204030204" pitchFamily="34" charset="0"/>
                <a:hlinkClick r:id="rId8">
                  <a:extLst>
                    <a:ext uri="{A12FA001-AC4F-418D-AE19-62706E023703}">
                      <ahyp:hlinkClr xmlns:ahyp="http://schemas.microsoft.com/office/drawing/2018/hyperlinkcolor" val="tx"/>
                    </a:ext>
                  </a:extLst>
                </a:hlinkClick>
              </a:rPr>
              <a:t>www.ipcc.ch/sr15</a:t>
            </a:r>
            <a:endParaRPr lang="en-GB" sz="1600" i="1" dirty="0">
              <a:solidFill>
                <a:schemeClr val="accent3"/>
              </a:solidFill>
              <a:cs typeface="Calibri Light" panose="020F0302020204030204" pitchFamily="34" charset="0"/>
            </a:endParaRPr>
          </a:p>
        </p:txBody>
      </p:sp>
    </p:spTree>
    <p:extLst>
      <p:ext uri="{BB962C8B-B14F-4D97-AF65-F5344CB8AC3E}">
        <p14:creationId xmlns:p14="http://schemas.microsoft.com/office/powerpoint/2010/main" val="324924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9" grpId="0"/>
      <p:bldP spid="20"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36F9E2F-E92D-48F4-A7C6-FDD4C8A35EAA}"/>
              </a:ext>
            </a:extLst>
          </p:cNvPr>
          <p:cNvSpPr>
            <a:spLocks noGrp="1"/>
          </p:cNvSpPr>
          <p:nvPr>
            <p:ph type="body" sz="quarter" idx="14"/>
          </p:nvPr>
        </p:nvSpPr>
        <p:spPr>
          <a:xfrm>
            <a:off x="355600" y="881743"/>
            <a:ext cx="11273416" cy="432271"/>
          </a:xfrm>
        </p:spPr>
        <p:txBody>
          <a:bodyPr/>
          <a:lstStyle/>
          <a:p>
            <a:r>
              <a:rPr lang="en-US" dirty="0"/>
              <a:t>The IPCC assessed a large ensemble of emissions pathways</a:t>
            </a:r>
          </a:p>
        </p:txBody>
      </p:sp>
      <p:sp>
        <p:nvSpPr>
          <p:cNvPr id="3" name="Titel 2">
            <a:extLst>
              <a:ext uri="{FF2B5EF4-FFF2-40B4-BE49-F238E27FC236}">
                <a16:creationId xmlns:a16="http://schemas.microsoft.com/office/drawing/2014/main" id="{8877D9C8-A9AF-834B-B995-1DBF969A7F35}"/>
              </a:ext>
            </a:extLst>
          </p:cNvPr>
          <p:cNvSpPr>
            <a:spLocks noGrp="1"/>
          </p:cNvSpPr>
          <p:nvPr>
            <p:ph type="title"/>
          </p:nvPr>
        </p:nvSpPr>
        <p:spPr/>
        <p:txBody>
          <a:bodyPr/>
          <a:lstStyle/>
          <a:p>
            <a:r>
              <a:rPr lang="en-GB" sz="3200" dirty="0"/>
              <a:t>Diving into the ‘Summary for Policymakers’ (SPM)</a:t>
            </a:r>
          </a:p>
        </p:txBody>
      </p:sp>
      <p:sp>
        <p:nvSpPr>
          <p:cNvPr id="4" name="Foliennummernplatzhalter 3">
            <a:extLst>
              <a:ext uri="{FF2B5EF4-FFF2-40B4-BE49-F238E27FC236}">
                <a16:creationId xmlns:a16="http://schemas.microsoft.com/office/drawing/2014/main" id="{991881BC-D020-4F4E-A014-58469ADDE784}"/>
              </a:ext>
            </a:extLst>
          </p:cNvPr>
          <p:cNvSpPr>
            <a:spLocks noGrp="1"/>
          </p:cNvSpPr>
          <p:nvPr>
            <p:ph type="sldNum" sz="quarter" idx="17"/>
          </p:nvPr>
        </p:nvSpPr>
        <p:spPr/>
        <p:txBody>
          <a:bodyPr/>
          <a:lstStyle/>
          <a:p>
            <a:fld id="{A326DBD3-C1B3-4C61-B0C7-9E44CC26916E}" type="slidenum">
              <a:rPr lang="cs-CZ" smtClean="0"/>
              <a:pPr/>
              <a:t>8</a:t>
            </a:fld>
            <a:endParaRPr lang="cs-CZ" dirty="0"/>
          </a:p>
        </p:txBody>
      </p:sp>
      <p:pic>
        <p:nvPicPr>
          <p:cNvPr id="15" name="Inhaltsplatzhalter 14">
            <a:extLst>
              <a:ext uri="{FF2B5EF4-FFF2-40B4-BE49-F238E27FC236}">
                <a16:creationId xmlns:a16="http://schemas.microsoft.com/office/drawing/2014/main" id="{A094FD3D-CC0B-D14A-B6AA-333F3E3C9098}"/>
              </a:ext>
            </a:extLst>
          </p:cNvPr>
          <p:cNvPicPr>
            <a:picLocks noGrp="1" noChangeAspect="1"/>
          </p:cNvPicPr>
          <p:nvPr>
            <p:ph sz="quarter" idx="18"/>
          </p:nvPr>
        </p:nvPicPr>
        <p:blipFill>
          <a:blip r:embed="rId2">
            <a:extLst>
              <a:ext uri="{28A0092B-C50C-407E-A947-70E740481C1C}">
                <a14:useLocalDpi xmlns:a14="http://schemas.microsoft.com/office/drawing/2010/main" val="0"/>
              </a:ext>
            </a:extLst>
          </a:blip>
          <a:stretch>
            <a:fillRect/>
          </a:stretch>
        </p:blipFill>
        <p:spPr>
          <a:xfrm>
            <a:off x="325238" y="1463820"/>
            <a:ext cx="6853026" cy="4713288"/>
          </a:xfrm>
          <a:ln>
            <a:solidFill>
              <a:schemeClr val="bg1">
                <a:lumMod val="65000"/>
              </a:schemeClr>
            </a:solidFill>
          </a:ln>
        </p:spPr>
      </p:pic>
      <p:sp>
        <p:nvSpPr>
          <p:cNvPr id="5" name="Rechteck 4">
            <a:extLst>
              <a:ext uri="{FF2B5EF4-FFF2-40B4-BE49-F238E27FC236}">
                <a16:creationId xmlns:a16="http://schemas.microsoft.com/office/drawing/2014/main" id="{D18DCB38-D924-F344-8DAD-82397A5DF9A9}"/>
              </a:ext>
            </a:extLst>
          </p:cNvPr>
          <p:cNvSpPr/>
          <p:nvPr/>
        </p:nvSpPr>
        <p:spPr>
          <a:xfrm>
            <a:off x="7333653" y="1320401"/>
            <a:ext cx="3193463" cy="1015663"/>
          </a:xfrm>
          <a:prstGeom prst="rect">
            <a:avLst/>
          </a:prstGeom>
        </p:spPr>
        <p:txBody>
          <a:bodyPr vert="horz" lIns="91440" tIns="45720" rIns="91440" bIns="45720" rtlCol="0" anchor="b"/>
          <a:lstStyle/>
          <a:p>
            <a:r>
              <a:rPr lang="en-GB" dirty="0">
                <a:solidFill>
                  <a:schemeClr val="bg2">
                    <a:lumMod val="50000"/>
                  </a:schemeClr>
                </a:solidFill>
                <a:cs typeface="Calibri Light" panose="020F0302020204030204" pitchFamily="34" charset="0"/>
              </a:rPr>
              <a:t>The Summary for Policymakers of the IPCC </a:t>
            </a:r>
            <a:r>
              <a:rPr lang="en-GB" i="1" dirty="0">
                <a:solidFill>
                  <a:schemeClr val="bg2">
                    <a:lumMod val="50000"/>
                  </a:schemeClr>
                </a:solidFill>
                <a:cs typeface="Calibri Light" panose="020F0302020204030204" pitchFamily="34" charset="0"/>
              </a:rPr>
              <a:t>Special Report on Global Warming of 1.5°C </a:t>
            </a:r>
            <a:r>
              <a:rPr lang="en-GB" dirty="0">
                <a:solidFill>
                  <a:schemeClr val="bg2">
                    <a:lumMod val="50000"/>
                  </a:schemeClr>
                </a:solidFill>
                <a:cs typeface="Calibri Light" panose="020F0302020204030204" pitchFamily="34" charset="0"/>
              </a:rPr>
              <a:t>(SR15).</a:t>
            </a:r>
          </a:p>
        </p:txBody>
      </p:sp>
      <p:sp>
        <p:nvSpPr>
          <p:cNvPr id="2" name="Rechteck 1">
            <a:extLst>
              <a:ext uri="{FF2B5EF4-FFF2-40B4-BE49-F238E27FC236}">
                <a16:creationId xmlns:a16="http://schemas.microsoft.com/office/drawing/2014/main" id="{889E495E-E06B-574E-BDEC-9C8A5B298B41}"/>
              </a:ext>
            </a:extLst>
          </p:cNvPr>
          <p:cNvSpPr/>
          <p:nvPr/>
        </p:nvSpPr>
        <p:spPr>
          <a:xfrm>
            <a:off x="374072" y="4886348"/>
            <a:ext cx="11254943" cy="1015663"/>
          </a:xfrm>
          <a:prstGeom prst="rect">
            <a:avLst/>
          </a:prstGeom>
          <a:solidFill>
            <a:schemeClr val="bg1"/>
          </a:solidFill>
          <a:ln>
            <a:solidFill>
              <a:schemeClr val="bg1">
                <a:lumMod val="50000"/>
              </a:schemeClr>
            </a:solidFill>
          </a:ln>
        </p:spPr>
        <p:txBody>
          <a:bodyPr wrap="square">
            <a:spAutoFit/>
          </a:bodyPr>
          <a:lstStyle/>
          <a:p>
            <a:pPr marL="668338" indent="-668338" algn="just"/>
            <a:r>
              <a:rPr lang="en-GB" sz="2000" b="1" dirty="0">
                <a:solidFill>
                  <a:schemeClr val="accent1">
                    <a:lumMod val="75000"/>
                  </a:schemeClr>
                </a:solidFill>
                <a:latin typeface="FrutigerLTPro"/>
              </a:rPr>
              <a:t>C.1 	In model pathways with no or limited overshoot of 1.5°C, global net anthropogenic CO</a:t>
            </a:r>
            <a:r>
              <a:rPr lang="en-GB" sz="2000" b="1" baseline="-25000" dirty="0">
                <a:solidFill>
                  <a:schemeClr val="accent1">
                    <a:lumMod val="75000"/>
                  </a:schemeClr>
                </a:solidFill>
                <a:latin typeface="FrutigerLTPro"/>
              </a:rPr>
              <a:t>2</a:t>
            </a:r>
            <a:r>
              <a:rPr lang="en-GB" sz="900" b="1" dirty="0">
                <a:solidFill>
                  <a:schemeClr val="accent1">
                    <a:lumMod val="75000"/>
                  </a:schemeClr>
                </a:solidFill>
                <a:latin typeface="FrutigerLTPro"/>
              </a:rPr>
              <a:t> </a:t>
            </a:r>
            <a:r>
              <a:rPr lang="en-GB" sz="2000" b="1" dirty="0">
                <a:solidFill>
                  <a:schemeClr val="accent1">
                    <a:lumMod val="75000"/>
                  </a:schemeClr>
                </a:solidFill>
                <a:latin typeface="FrutigerLTPro"/>
              </a:rPr>
              <a:t> emissions decline by about 45% from 2010 levels by 2030 (40–60% interquartile range), reaching net zero around 2050 (2045–2055 interquartile range). [...] {2.1, 2.3, Table 2.4}</a:t>
            </a:r>
            <a:endParaRPr lang="en-GB" sz="2000" dirty="0">
              <a:solidFill>
                <a:schemeClr val="accent1">
                  <a:lumMod val="75000"/>
                </a:schemeClr>
              </a:solidFill>
            </a:endParaRPr>
          </a:p>
        </p:txBody>
      </p:sp>
    </p:spTree>
    <p:extLst>
      <p:ext uri="{BB962C8B-B14F-4D97-AF65-F5344CB8AC3E}">
        <p14:creationId xmlns:p14="http://schemas.microsoft.com/office/powerpoint/2010/main" val="204601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2481E89-9C6F-F447-A6EC-2FBFABECEC62}"/>
              </a:ext>
            </a:extLst>
          </p:cNvPr>
          <p:cNvPicPr>
            <a:picLocks noChangeAspect="1"/>
          </p:cNvPicPr>
          <p:nvPr/>
        </p:nvPicPr>
        <p:blipFill>
          <a:blip r:embed="rId2"/>
          <a:stretch>
            <a:fillRect/>
          </a:stretch>
        </p:blipFill>
        <p:spPr>
          <a:xfrm>
            <a:off x="193375" y="2384817"/>
            <a:ext cx="4265539" cy="3019332"/>
          </a:xfrm>
          <a:prstGeom prst="rect">
            <a:avLst/>
          </a:prstGeom>
          <a:noFill/>
          <a:ln w="6350">
            <a:solidFill>
              <a:schemeClr val="bg1">
                <a:lumMod val="50000"/>
              </a:schemeClr>
            </a:solidFill>
          </a:ln>
          <a:effectLst>
            <a:outerShdw blurRad="50800" dist="38100" dir="8100000" algn="tr" rotWithShape="0">
              <a:prstClr val="black">
                <a:alpha val="40000"/>
              </a:prstClr>
            </a:outerShdw>
          </a:effectLst>
        </p:spPr>
      </p:pic>
      <p:sp>
        <p:nvSpPr>
          <p:cNvPr id="14" name="Textplatzhalter 13">
            <a:extLst>
              <a:ext uri="{FF2B5EF4-FFF2-40B4-BE49-F238E27FC236}">
                <a16:creationId xmlns:a16="http://schemas.microsoft.com/office/drawing/2014/main" id="{F05810C4-BD99-DB43-BFB0-9F2A9272085E}"/>
              </a:ext>
            </a:extLst>
          </p:cNvPr>
          <p:cNvSpPr>
            <a:spLocks noGrp="1"/>
          </p:cNvSpPr>
          <p:nvPr>
            <p:ph type="body" sz="quarter" idx="14"/>
          </p:nvPr>
        </p:nvSpPr>
        <p:spPr>
          <a:xfrm>
            <a:off x="355600" y="881743"/>
            <a:ext cx="10973459" cy="432271"/>
          </a:xfrm>
        </p:spPr>
        <p:txBody>
          <a:bodyPr/>
          <a:lstStyle/>
          <a:p>
            <a:r>
              <a:rPr lang="en-GB" dirty="0"/>
              <a:t>We developed a suite of open tools to dive into the SR15 analysis</a:t>
            </a:r>
          </a:p>
        </p:txBody>
      </p:sp>
      <p:sp>
        <p:nvSpPr>
          <p:cNvPr id="7" name="Titel 6">
            <a:extLst>
              <a:ext uri="{FF2B5EF4-FFF2-40B4-BE49-F238E27FC236}">
                <a16:creationId xmlns:a16="http://schemas.microsoft.com/office/drawing/2014/main" id="{1FFC1330-EEEB-7941-BFB0-CBC762B40BE0}"/>
              </a:ext>
            </a:extLst>
          </p:cNvPr>
          <p:cNvSpPr>
            <a:spLocks noGrp="1"/>
          </p:cNvSpPr>
          <p:nvPr>
            <p:ph type="title"/>
          </p:nvPr>
        </p:nvSpPr>
        <p:spPr/>
        <p:txBody>
          <a:bodyPr/>
          <a:lstStyle/>
          <a:p>
            <a:r>
              <a:rPr lang="en-GB" dirty="0"/>
              <a:t>The “line of sight” of the SR15 scenario ensemble </a:t>
            </a:r>
          </a:p>
        </p:txBody>
      </p:sp>
      <p:sp>
        <p:nvSpPr>
          <p:cNvPr id="6" name="Foliennummernplatzhalter 5">
            <a:extLst>
              <a:ext uri="{FF2B5EF4-FFF2-40B4-BE49-F238E27FC236}">
                <a16:creationId xmlns:a16="http://schemas.microsoft.com/office/drawing/2014/main" id="{FDE472A1-A8AC-D942-88E1-77B1CBA0C555}"/>
              </a:ext>
            </a:extLst>
          </p:cNvPr>
          <p:cNvSpPr>
            <a:spLocks noGrp="1"/>
          </p:cNvSpPr>
          <p:nvPr>
            <p:ph type="sldNum" sz="quarter" idx="17"/>
          </p:nvPr>
        </p:nvSpPr>
        <p:spPr/>
        <p:txBody>
          <a:bodyPr/>
          <a:lstStyle/>
          <a:p>
            <a:fld id="{838B0777-827F-8D42-90B1-61394C340E65}" type="slidenum">
              <a:rPr lang="en-GB" noProof="0" smtClean="0"/>
              <a:pPr/>
              <a:t>9</a:t>
            </a:fld>
            <a:endParaRPr lang="en-GB" noProof="0"/>
          </a:p>
        </p:txBody>
      </p:sp>
      <p:sp>
        <p:nvSpPr>
          <p:cNvPr id="9" name="Rechteck 8">
            <a:extLst>
              <a:ext uri="{FF2B5EF4-FFF2-40B4-BE49-F238E27FC236}">
                <a16:creationId xmlns:a16="http://schemas.microsoft.com/office/drawing/2014/main" id="{E17437F2-D535-6B4B-ACD5-B15FEC17422B}"/>
              </a:ext>
            </a:extLst>
          </p:cNvPr>
          <p:cNvSpPr/>
          <p:nvPr/>
        </p:nvSpPr>
        <p:spPr>
          <a:xfrm>
            <a:off x="27332" y="5436842"/>
            <a:ext cx="4613494" cy="276376"/>
          </a:xfrm>
          <a:prstGeom prst="rect">
            <a:avLst/>
          </a:prstGeom>
        </p:spPr>
        <p:txBody>
          <a:bodyPr vert="horz" lIns="91440" tIns="45720" rIns="91440" bIns="45720" rtlCol="0" anchor="t"/>
          <a:lstStyle/>
          <a:p>
            <a:pPr algn="ctr"/>
            <a:r>
              <a:rPr lang="en-GB" sz="1600" dirty="0">
                <a:solidFill>
                  <a:schemeClr val="bg2">
                    <a:lumMod val="50000"/>
                  </a:schemeClr>
                </a:solidFill>
                <a:latin typeface="Calibri Light" panose="020F0302020204030204" pitchFamily="34" charset="0"/>
                <a:cs typeface="Calibri Light" panose="020F0302020204030204" pitchFamily="34" charset="0"/>
              </a:rPr>
              <a:t>Figure 2.4 as printed in the SR15 (</a:t>
            </a:r>
            <a:r>
              <a:rPr lang="en-GB" sz="1600" dirty="0">
                <a:solidFill>
                  <a:schemeClr val="bg2">
                    <a:lumMod val="50000"/>
                  </a:schemeClr>
                </a:solidFill>
                <a:latin typeface="Calibri Light" panose="020F0302020204030204" pitchFamily="34" charset="0"/>
                <a:cs typeface="Calibri Light" panose="020F0302020204030204" pitchFamily="34" charset="0"/>
                <a:hlinkClick r:id="rId3"/>
              </a:rPr>
              <a:t>www.ipcc.ch/sr15</a:t>
            </a:r>
            <a:r>
              <a:rPr lang="en-GB" sz="1600" dirty="0">
                <a:solidFill>
                  <a:schemeClr val="bg2">
                    <a:lumMod val="50000"/>
                  </a:schemeClr>
                </a:solidFill>
                <a:latin typeface="Calibri Light" panose="020F0302020204030204" pitchFamily="34" charset="0"/>
                <a:cs typeface="Calibri Light" panose="020F0302020204030204" pitchFamily="34" charset="0"/>
              </a:rPr>
              <a:t>)</a:t>
            </a:r>
          </a:p>
        </p:txBody>
      </p:sp>
      <p:pic>
        <p:nvPicPr>
          <p:cNvPr id="10" name="Content Placeholder 4">
            <a:extLst>
              <a:ext uri="{FF2B5EF4-FFF2-40B4-BE49-F238E27FC236}">
                <a16:creationId xmlns:a16="http://schemas.microsoft.com/office/drawing/2014/main" id="{E7256F1E-FBE7-3B4A-B09D-52518562CFF9}"/>
              </a:ext>
            </a:extLst>
          </p:cNvPr>
          <p:cNvPicPr>
            <a:picLocks noChangeAspect="1"/>
          </p:cNvPicPr>
          <p:nvPr/>
        </p:nvPicPr>
        <p:blipFill>
          <a:blip r:embed="rId4"/>
          <a:stretch>
            <a:fillRect/>
          </a:stretch>
        </p:blipFill>
        <p:spPr>
          <a:xfrm>
            <a:off x="2372404" y="1978485"/>
            <a:ext cx="5302023" cy="2982148"/>
          </a:xfrm>
          <a:prstGeom prst="rect">
            <a:avLst/>
          </a:prstGeom>
          <a:noFill/>
          <a:ln w="6350">
            <a:solidFill>
              <a:schemeClr val="bg1">
                <a:lumMod val="50000"/>
              </a:schemeClr>
            </a:solidFill>
          </a:ln>
          <a:effectLst>
            <a:outerShdw blurRad="50800" dist="38100" dir="8100000" algn="tr" rotWithShape="0">
              <a:prstClr val="black">
                <a:alpha val="40000"/>
              </a:prstClr>
            </a:outerShdw>
          </a:effectLst>
        </p:spPr>
      </p:pic>
      <p:pic>
        <p:nvPicPr>
          <p:cNvPr id="11" name="Inhaltsplatzhalter 8">
            <a:extLst>
              <a:ext uri="{FF2B5EF4-FFF2-40B4-BE49-F238E27FC236}">
                <a16:creationId xmlns:a16="http://schemas.microsoft.com/office/drawing/2014/main" id="{3007B410-BC25-0848-85E4-04C73AE8077C}"/>
              </a:ext>
            </a:extLst>
          </p:cNvPr>
          <p:cNvPicPr>
            <a:picLocks noChangeAspect="1"/>
          </p:cNvPicPr>
          <p:nvPr/>
        </p:nvPicPr>
        <p:blipFill>
          <a:blip r:embed="rId5"/>
          <a:stretch>
            <a:fillRect/>
          </a:stretch>
        </p:blipFill>
        <p:spPr>
          <a:xfrm>
            <a:off x="5060419" y="1473104"/>
            <a:ext cx="4759177" cy="3057971"/>
          </a:xfrm>
          <a:prstGeom prst="rect">
            <a:avLst/>
          </a:prstGeom>
          <a:noFill/>
          <a:ln w="6350">
            <a:solidFill>
              <a:schemeClr val="bg1">
                <a:lumMod val="50000"/>
              </a:schemeClr>
            </a:solidFill>
          </a:ln>
          <a:effectLst>
            <a:outerShdw blurRad="50800" dist="38100" dir="8100000" algn="tr" rotWithShape="0">
              <a:prstClr val="black">
                <a:alpha val="40000"/>
              </a:prstClr>
            </a:outerShdw>
          </a:effectLst>
        </p:spPr>
      </p:pic>
      <p:sp>
        <p:nvSpPr>
          <p:cNvPr id="17" name="Rechteck 16">
            <a:extLst>
              <a:ext uri="{FF2B5EF4-FFF2-40B4-BE49-F238E27FC236}">
                <a16:creationId xmlns:a16="http://schemas.microsoft.com/office/drawing/2014/main" id="{A3CADEB5-59D5-B14E-9F08-9A2FD019C235}"/>
              </a:ext>
            </a:extLst>
          </p:cNvPr>
          <p:cNvSpPr/>
          <p:nvPr/>
        </p:nvSpPr>
        <p:spPr>
          <a:xfrm>
            <a:off x="1358853" y="1402259"/>
            <a:ext cx="3459818" cy="511241"/>
          </a:xfrm>
          <a:prstGeom prst="rect">
            <a:avLst/>
          </a:prstGeom>
        </p:spPr>
        <p:txBody>
          <a:bodyPr vert="horz" lIns="91440" tIns="45720" rIns="91440" bIns="45720" rtlCol="0" anchor="t"/>
          <a:lstStyle/>
          <a:p>
            <a:pPr algn="r"/>
            <a:r>
              <a:rPr lang="en-GB" sz="1600" dirty="0">
                <a:solidFill>
                  <a:schemeClr val="bg2">
                    <a:lumMod val="50000"/>
                  </a:schemeClr>
                </a:solidFill>
                <a:latin typeface="Calibri Light" panose="020F0302020204030204" pitchFamily="34" charset="0"/>
                <a:cs typeface="Calibri Light" panose="020F0302020204030204" pitchFamily="34" charset="0"/>
              </a:rPr>
              <a:t>Interactive online scenario explorer at </a:t>
            </a:r>
            <a:r>
              <a:rPr lang="en-GB" sz="1600" dirty="0">
                <a:solidFill>
                  <a:schemeClr val="bg2">
                    <a:lumMod val="50000"/>
                  </a:schemeClr>
                </a:solidFill>
                <a:latin typeface="Calibri Light" panose="020F0302020204030204" pitchFamily="34" charset="0"/>
                <a:cs typeface="Calibri Light" panose="020F0302020204030204" pitchFamily="34" charset="0"/>
                <a:hlinkClick r:id="rId6"/>
              </a:rPr>
              <a:t>data.ene.iiasa.ac.at/iamc-1.5c-explorer</a:t>
            </a:r>
            <a:endParaRPr lang="en-GB" sz="1600" dirty="0">
              <a:solidFill>
                <a:schemeClr val="bg2">
                  <a:lumMod val="50000"/>
                </a:schemeClr>
              </a:solidFill>
              <a:latin typeface="Calibri Light" panose="020F0302020204030204" pitchFamily="34" charset="0"/>
              <a:cs typeface="Calibri Light" panose="020F0302020204030204" pitchFamily="34" charset="0"/>
            </a:endParaRPr>
          </a:p>
        </p:txBody>
      </p:sp>
      <p:sp>
        <p:nvSpPr>
          <p:cNvPr id="18" name="Rechteck 17">
            <a:extLst>
              <a:ext uri="{FF2B5EF4-FFF2-40B4-BE49-F238E27FC236}">
                <a16:creationId xmlns:a16="http://schemas.microsoft.com/office/drawing/2014/main" id="{37EE0B82-5D30-744A-9BD1-6AC88DC14F02}"/>
              </a:ext>
            </a:extLst>
          </p:cNvPr>
          <p:cNvSpPr/>
          <p:nvPr/>
        </p:nvSpPr>
        <p:spPr>
          <a:xfrm>
            <a:off x="1061132" y="5811822"/>
            <a:ext cx="4613494" cy="511241"/>
          </a:xfrm>
          <a:prstGeom prst="rect">
            <a:avLst/>
          </a:prstGeom>
        </p:spPr>
        <p:txBody>
          <a:bodyPr vert="horz" lIns="91440" tIns="45720" rIns="91440" bIns="45720" rtlCol="0" anchor="t"/>
          <a:lstStyle/>
          <a:p>
            <a:pPr algn="r"/>
            <a:r>
              <a:rPr lang="en-GB" sz="1600" dirty="0">
                <a:solidFill>
                  <a:schemeClr val="bg2">
                    <a:lumMod val="50000"/>
                  </a:schemeClr>
                </a:solidFill>
                <a:latin typeface="Calibri Light" panose="020F0302020204030204" pitchFamily="34" charset="0"/>
                <a:cs typeface="Calibri Light" panose="020F0302020204030204" pitchFamily="34" charset="0"/>
              </a:rPr>
              <a:t>Rendered  notebooks to generate figures and tables at </a:t>
            </a:r>
            <a:r>
              <a:rPr lang="en-GB" sz="1600" dirty="0">
                <a:solidFill>
                  <a:schemeClr val="bg2">
                    <a:lumMod val="50000"/>
                  </a:schemeClr>
                </a:solidFill>
                <a:latin typeface="Calibri Light" panose="020F0302020204030204" pitchFamily="34" charset="0"/>
                <a:cs typeface="Calibri Light" panose="020F0302020204030204" pitchFamily="34" charset="0"/>
                <a:hlinkClick r:id="rId7"/>
              </a:rPr>
              <a:t>data.ene.iiasa.ac.at/sr15_scenario_analysis</a:t>
            </a:r>
            <a:endParaRPr lang="en-GB" sz="1600" dirty="0">
              <a:solidFill>
                <a:schemeClr val="bg2">
                  <a:lumMod val="50000"/>
                </a:schemeClr>
              </a:solidFill>
              <a:latin typeface="Calibri Light" panose="020F0302020204030204" pitchFamily="34" charset="0"/>
              <a:cs typeface="Calibri Light" panose="020F0302020204030204" pitchFamily="34" charset="0"/>
            </a:endParaRPr>
          </a:p>
        </p:txBody>
      </p:sp>
      <p:sp>
        <p:nvSpPr>
          <p:cNvPr id="22" name="Textplatzhalter 3">
            <a:extLst>
              <a:ext uri="{FF2B5EF4-FFF2-40B4-BE49-F238E27FC236}">
                <a16:creationId xmlns:a16="http://schemas.microsoft.com/office/drawing/2014/main" id="{2AA71C61-8047-4A4E-A119-AF3A395423BA}"/>
              </a:ext>
            </a:extLst>
          </p:cNvPr>
          <p:cNvSpPr txBox="1">
            <a:spLocks/>
          </p:cNvSpPr>
          <p:nvPr/>
        </p:nvSpPr>
        <p:spPr>
          <a:xfrm>
            <a:off x="5993072" y="6471737"/>
            <a:ext cx="6122875" cy="313445"/>
          </a:xfrm>
          <a:prstGeom prst="rect">
            <a:avLst/>
          </a:prstGeom>
          <a:solidFill>
            <a:schemeClr val="tx1">
              <a:lumMod val="75000"/>
              <a:lumOff val="25000"/>
            </a:schemeClr>
          </a:solidFill>
        </p:spPr>
        <p:txBody>
          <a:bodyPr anchor="ctr">
            <a:normAutofit/>
          </a:bodyPr>
          <a:lstStyle>
            <a:lvl1pPr marL="271463" marR="0" indent="-271463" algn="l" defTabSz="914400" rtl="0" eaLnBrk="1" fontAlgn="base" latinLnBrk="0" hangingPunct="1">
              <a:lnSpc>
                <a:spcPct val="100000"/>
              </a:lnSpc>
              <a:spcBef>
                <a:spcPct val="20000"/>
              </a:spcBef>
              <a:spcAft>
                <a:spcPct val="0"/>
              </a:spcAft>
              <a:buClrTx/>
              <a:buSzPct val="80000"/>
              <a:buFontTx/>
              <a:buChar char="•"/>
              <a:tabLst/>
              <a:defRPr kumimoji="0" lang="en-US" sz="2200" b="0" i="0" u="none" strike="noStrike" kern="0" cap="none" spc="0" normalizeH="0" baseline="0" noProof="0" dirty="0" smtClean="0">
                <a:ln>
                  <a:noFill/>
                </a:ln>
                <a:solidFill>
                  <a:srgbClr val="000000"/>
                </a:solidFill>
                <a:effectLst/>
                <a:uLnTx/>
                <a:uFillTx/>
                <a:latin typeface="Calibri Light"/>
                <a:ea typeface="+mn-ea"/>
                <a:cs typeface="Calibri"/>
              </a:defRPr>
            </a:lvl1pPr>
            <a:lvl2pPr marL="534988" marR="0" indent="-344488" algn="l" defTabSz="914400" rtl="0" eaLnBrk="1" fontAlgn="base" latinLnBrk="0" hangingPunct="1">
              <a:lnSpc>
                <a:spcPct val="100000"/>
              </a:lnSpc>
              <a:spcBef>
                <a:spcPct val="20000"/>
              </a:spcBef>
              <a:spcAft>
                <a:spcPct val="0"/>
              </a:spcAft>
              <a:buClrTx/>
              <a:buSzPct val="100000"/>
              <a:buFontTx/>
              <a:buBlip>
                <a:blip r:embed="rId8"/>
              </a:buBlip>
              <a:tabLst/>
              <a:defRPr kumimoji="0" lang="en-US" sz="2200" b="0" i="0" u="none" strike="noStrike" kern="0" cap="none" spc="0" normalizeH="0" baseline="0" noProof="0" dirty="0" smtClean="0">
                <a:ln>
                  <a:noFill/>
                </a:ln>
                <a:solidFill>
                  <a:srgbClr val="000000"/>
                </a:solidFill>
                <a:effectLst/>
                <a:uLnTx/>
                <a:uFillTx/>
                <a:latin typeface="Calibri Light"/>
                <a:ea typeface="+mn-ea"/>
                <a:cs typeface="Calibri"/>
              </a:defRPr>
            </a:lvl2pPr>
            <a:lvl3pPr marL="446088" marR="0" indent="-179388" algn="l" defTabSz="895350" rtl="0" eaLnBrk="1" fontAlgn="base" latinLnBrk="0" hangingPunct="1">
              <a:lnSpc>
                <a:spcPct val="100000"/>
              </a:lnSpc>
              <a:spcBef>
                <a:spcPct val="20000"/>
              </a:spcBef>
              <a:spcAft>
                <a:spcPct val="0"/>
              </a:spcAft>
              <a:buClrTx/>
              <a:buSzPct val="80000"/>
              <a:buFont typeface="Arial"/>
              <a:buChar char="•"/>
              <a:tabLst/>
              <a:defRPr kumimoji="0" lang="en-US" sz="2000" b="0" i="0" u="none" strike="noStrike" kern="0" cap="none" spc="0" normalizeH="0" baseline="0" noProof="0" dirty="0" smtClean="0">
                <a:ln>
                  <a:noFill/>
                </a:ln>
                <a:solidFill>
                  <a:srgbClr val="000000"/>
                </a:solidFill>
                <a:effectLst/>
                <a:uLnTx/>
                <a:uFillTx/>
                <a:latin typeface="Calibri Light"/>
                <a:ea typeface="+mn-ea"/>
                <a:cs typeface="Calibri"/>
              </a:defRPr>
            </a:lvl3pPr>
            <a:lvl4pPr marL="714375" marR="0" indent="-357188" algn="l" defTabSz="714375" rtl="0" eaLnBrk="1" fontAlgn="base" latinLnBrk="0" hangingPunct="1">
              <a:lnSpc>
                <a:spcPct val="100000"/>
              </a:lnSpc>
              <a:spcBef>
                <a:spcPct val="20000"/>
              </a:spcBef>
              <a:spcAft>
                <a:spcPct val="0"/>
              </a:spcAft>
              <a:buClrTx/>
              <a:buSzPct val="100000"/>
              <a:buFontTx/>
              <a:buBlip>
                <a:blip r:embed="rId8"/>
              </a:buBlip>
              <a:tabLst/>
              <a:defRPr kumimoji="0" lang="en-US" sz="2000" b="0" i="0" u="none" strike="noStrike" kern="0" cap="none" spc="0" normalizeH="0" baseline="0" noProof="0" dirty="0" smtClean="0">
                <a:ln>
                  <a:noFill/>
                </a:ln>
                <a:solidFill>
                  <a:srgbClr val="000000"/>
                </a:solidFill>
                <a:effectLst/>
                <a:uLnTx/>
                <a:uFillTx/>
                <a:latin typeface="Calibri Light"/>
                <a:ea typeface="+mn-ea"/>
                <a:cs typeface="Calibri"/>
              </a:defRPr>
            </a:lvl4pPr>
            <a:lvl5pPr marL="1082675" marR="0" indent="-228600" algn="l" defTabSz="914400" rtl="0" eaLnBrk="1" fontAlgn="base" latinLnBrk="0" hangingPunct="1">
              <a:lnSpc>
                <a:spcPct val="100000"/>
              </a:lnSpc>
              <a:spcBef>
                <a:spcPct val="20000"/>
              </a:spcBef>
              <a:spcAft>
                <a:spcPct val="0"/>
              </a:spcAft>
              <a:buClrTx/>
              <a:buSzTx/>
              <a:buFontTx/>
              <a:buChar char="»"/>
              <a:tabLst/>
              <a:defRPr kumimoji="0" lang="en-US" sz="1000" b="0" i="0" u="none" strike="noStrike" kern="0" cap="none" spc="0" normalizeH="0" baseline="0" noProof="0" dirty="0">
                <a:ln>
                  <a:noFill/>
                </a:ln>
                <a:solidFill>
                  <a:srgbClr val="000000"/>
                </a:solidFill>
                <a:effectLst/>
                <a:uLnTx/>
                <a:uFillTx/>
                <a:latin typeface="Calibri Light"/>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1200" dirty="0">
                <a:solidFill>
                  <a:schemeClr val="bg1">
                    <a:lumMod val="95000"/>
                  </a:schemeClr>
                </a:solidFill>
                <a:latin typeface="Courier New" panose="02070309020205020404" pitchFamily="49" charset="0"/>
                <a:cs typeface="Courier New" panose="02070309020205020404" pitchFamily="49" charset="0"/>
              </a:rPr>
              <a:t>$ git clone </a:t>
            </a:r>
            <a:r>
              <a:rPr lang="en-GB" sz="1200" dirty="0" err="1">
                <a:solidFill>
                  <a:schemeClr val="bg1">
                    <a:lumMod val="95000"/>
                  </a:schemeClr>
                </a:solidFill>
                <a:latin typeface="Courier New" panose="02070309020205020404" pitchFamily="49" charset="0"/>
                <a:cs typeface="Courier New" panose="02070309020205020404" pitchFamily="49" charset="0"/>
              </a:rPr>
              <a:t>git@github.com:iiasa</a:t>
            </a:r>
            <a:r>
              <a:rPr lang="en-GB" sz="1200" dirty="0">
                <a:solidFill>
                  <a:schemeClr val="bg1">
                    <a:lumMod val="95000"/>
                  </a:schemeClr>
                </a:solidFill>
                <a:latin typeface="Courier New" panose="02070309020205020404" pitchFamily="49" charset="0"/>
                <a:cs typeface="Courier New" panose="02070309020205020404" pitchFamily="49" charset="0"/>
              </a:rPr>
              <a:t>/ipcc_sr15_scenario_analysis.git</a:t>
            </a:r>
          </a:p>
        </p:txBody>
      </p:sp>
      <p:pic>
        <p:nvPicPr>
          <p:cNvPr id="15" name="Inhaltsplatzhalter 10">
            <a:extLst>
              <a:ext uri="{FF2B5EF4-FFF2-40B4-BE49-F238E27FC236}">
                <a16:creationId xmlns:a16="http://schemas.microsoft.com/office/drawing/2014/main" id="{05598116-0126-4446-86D9-CC5BE38E06D1}"/>
              </a:ext>
            </a:extLst>
          </p:cNvPr>
          <p:cNvPicPr>
            <a:picLocks noChangeAspect="1"/>
          </p:cNvPicPr>
          <p:nvPr/>
        </p:nvPicPr>
        <p:blipFill>
          <a:blip r:embed="rId9"/>
          <a:stretch>
            <a:fillRect/>
          </a:stretch>
        </p:blipFill>
        <p:spPr>
          <a:xfrm>
            <a:off x="5765261" y="3123478"/>
            <a:ext cx="4761416" cy="3222109"/>
          </a:xfrm>
          <a:prstGeom prst="rect">
            <a:avLst/>
          </a:prstGeom>
          <a:noFill/>
          <a:ln w="6350">
            <a:solidFill>
              <a:schemeClr val="bg1">
                <a:lumMod val="50000"/>
              </a:schemeClr>
            </a:solidFill>
          </a:ln>
          <a:effectLst>
            <a:outerShdw blurRad="50800" dist="38100" dir="8100000" algn="tr" rotWithShape="0">
              <a:prstClr val="black">
                <a:alpha val="40000"/>
              </a:prstClr>
            </a:outerShdw>
          </a:effectLst>
        </p:spPr>
      </p:pic>
      <p:pic>
        <p:nvPicPr>
          <p:cNvPr id="13" name="Inhaltsplatzhalter 7">
            <a:extLst>
              <a:ext uri="{FF2B5EF4-FFF2-40B4-BE49-F238E27FC236}">
                <a16:creationId xmlns:a16="http://schemas.microsoft.com/office/drawing/2014/main" id="{6C8DFD8C-5FBE-ED44-ABF5-B03D502070D5}"/>
              </a:ext>
            </a:extLst>
          </p:cNvPr>
          <p:cNvPicPr>
            <a:picLocks noChangeAspect="1"/>
          </p:cNvPicPr>
          <p:nvPr/>
        </p:nvPicPr>
        <p:blipFill>
          <a:blip r:embed="rId10"/>
          <a:stretch>
            <a:fillRect/>
          </a:stretch>
        </p:blipFill>
        <p:spPr>
          <a:xfrm>
            <a:off x="7765062" y="3171648"/>
            <a:ext cx="4343637" cy="3247146"/>
          </a:xfrm>
          <a:prstGeom prst="rect">
            <a:avLst/>
          </a:prstGeom>
          <a:solidFill>
            <a:schemeClr val="bg1"/>
          </a:solidFill>
          <a:ln w="6350">
            <a:solidFill>
              <a:schemeClr val="bg1">
                <a:lumMod val="50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14461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18" grpId="0"/>
      <p:bldP spid="22" grpId="0" animBg="1"/>
    </p:bldLst>
  </p:timing>
</p:sld>
</file>

<file path=ppt/theme/theme1.xml><?xml version="1.0" encoding="utf-8"?>
<a:theme xmlns:a="http://schemas.openxmlformats.org/drawingml/2006/main" name="Title slide">
  <a:themeElements>
    <a:clrScheme name="IIASA color">
      <a:dk1>
        <a:sysClr val="windowText" lastClr="000000"/>
      </a:dk1>
      <a:lt1>
        <a:sysClr val="window" lastClr="FFFFFF"/>
      </a:lt1>
      <a:dk2>
        <a:srgbClr val="00599D"/>
      </a:dk2>
      <a:lt2>
        <a:srgbClr val="E7E6E6"/>
      </a:lt2>
      <a:accent1>
        <a:srgbClr val="00599D"/>
      </a:accent1>
      <a:accent2>
        <a:srgbClr val="09C6C0"/>
      </a:accent2>
      <a:accent3>
        <a:srgbClr val="24806E"/>
      </a:accent3>
      <a:accent4>
        <a:srgbClr val="FDBB40"/>
      </a:accent4>
      <a:accent5>
        <a:srgbClr val="EF6A6B"/>
      </a:accent5>
      <a:accent6>
        <a:srgbClr val="6A4C93"/>
      </a:accent6>
      <a:hlink>
        <a:srgbClr val="00599D"/>
      </a:hlink>
      <a:folHlink>
        <a:srgbClr val="6A4C9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iasa_ene_template_16-9.potx" id="{80E317BF-A6C4-4E82-BE89-8AE1E0356D4D}" vid="{713A4F0C-25F8-4D02-A329-2BEC9737173E}"/>
    </a:ext>
  </a:extLst>
</a:theme>
</file>

<file path=ppt/theme/theme2.xml><?xml version="1.0" encoding="utf-8"?>
<a:theme xmlns:a="http://schemas.openxmlformats.org/drawingml/2006/main" name="Content">
  <a:themeElements>
    <a:clrScheme name="IIASA color">
      <a:dk1>
        <a:sysClr val="windowText" lastClr="000000"/>
      </a:dk1>
      <a:lt1>
        <a:sysClr val="window" lastClr="FFFFFF"/>
      </a:lt1>
      <a:dk2>
        <a:srgbClr val="00599D"/>
      </a:dk2>
      <a:lt2>
        <a:srgbClr val="E7E6E6"/>
      </a:lt2>
      <a:accent1>
        <a:srgbClr val="00599D"/>
      </a:accent1>
      <a:accent2>
        <a:srgbClr val="09C6C0"/>
      </a:accent2>
      <a:accent3>
        <a:srgbClr val="24806E"/>
      </a:accent3>
      <a:accent4>
        <a:srgbClr val="FDBB40"/>
      </a:accent4>
      <a:accent5>
        <a:srgbClr val="EF6A6B"/>
      </a:accent5>
      <a:accent6>
        <a:srgbClr val="6A4C93"/>
      </a:accent6>
      <a:hlink>
        <a:srgbClr val="00599D"/>
      </a:hlink>
      <a:folHlink>
        <a:srgbClr val="6A4C9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iasa_ene_template_16-9.potx" id="{80E317BF-A6C4-4E82-BE89-8AE1E0356D4D}" vid="{D46BE0C4-1A38-471D-ADE5-E5F4B6F38857}"/>
    </a:ext>
  </a:extLst>
</a:theme>
</file>

<file path=ppt/theme/theme3.xml><?xml version="1.0" encoding="utf-8"?>
<a:theme xmlns:a="http://schemas.openxmlformats.org/drawingml/2006/main" name="Content (only top-right-corner logo)">
  <a:themeElements>
    <a:clrScheme name="IIASA color">
      <a:dk1>
        <a:sysClr val="windowText" lastClr="000000"/>
      </a:dk1>
      <a:lt1>
        <a:sysClr val="window" lastClr="FFFFFF"/>
      </a:lt1>
      <a:dk2>
        <a:srgbClr val="00599D"/>
      </a:dk2>
      <a:lt2>
        <a:srgbClr val="E7E6E6"/>
      </a:lt2>
      <a:accent1>
        <a:srgbClr val="00599D"/>
      </a:accent1>
      <a:accent2>
        <a:srgbClr val="09C6C0"/>
      </a:accent2>
      <a:accent3>
        <a:srgbClr val="24806E"/>
      </a:accent3>
      <a:accent4>
        <a:srgbClr val="FDBB40"/>
      </a:accent4>
      <a:accent5>
        <a:srgbClr val="EF6A6B"/>
      </a:accent5>
      <a:accent6>
        <a:srgbClr val="6A4C93"/>
      </a:accent6>
      <a:hlink>
        <a:srgbClr val="00599D"/>
      </a:hlink>
      <a:folHlink>
        <a:srgbClr val="6A4C9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iasa_ene_template_16-9.potx" id="{80E317BF-A6C4-4E82-BE89-8AE1E0356D4D}" vid="{1A3967E1-CD40-47CC-8B6A-929AE5F949E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yperlink xmlns="0e930947-29d2-4172-9913-8bc87006c7a7">
      <Url xsi:nil="true"/>
      <Description xsi:nil="true"/>
    </Hyperlink>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BD597A0C65754CAFB1342D2CED3599" ma:contentTypeVersion="5" ma:contentTypeDescription="Create a new document." ma:contentTypeScope="" ma:versionID="e73f2d262a2dfe95a7cae5f63d93e49e">
  <xsd:schema xmlns:xsd="http://www.w3.org/2001/XMLSchema" xmlns:xs="http://www.w3.org/2001/XMLSchema" xmlns:p="http://schemas.microsoft.com/office/2006/metadata/properties" xmlns:ns2="0e930947-29d2-4172-9913-8bc87006c7a7" xmlns:ns3="46547ee6-6ca2-4afd-a080-da8f16d2cd0c" targetNamespace="http://schemas.microsoft.com/office/2006/metadata/properties" ma:root="true" ma:fieldsID="8c9847191753a48968aeb28ee6409d0c" ns2:_="" ns3:_="">
    <xsd:import namespace="0e930947-29d2-4172-9913-8bc87006c7a7"/>
    <xsd:import namespace="46547ee6-6ca2-4afd-a080-da8f16d2cd0c"/>
    <xsd:element name="properties">
      <xsd:complexType>
        <xsd:sequence>
          <xsd:element name="documentManagement">
            <xsd:complexType>
              <xsd:all>
                <xsd:element ref="ns2:MediaServiceMetadata" minOccurs="0"/>
                <xsd:element ref="ns2:MediaServiceFastMetadata" minOccurs="0"/>
                <xsd:element ref="ns2:Hyperlink"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930947-29d2-4172-9913-8bc87006c7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Hyperlink" ma:index="10"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6547ee6-6ca2-4afd-a080-da8f16d2cd0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D93C57-A7ED-44E6-88BF-DA3984EE19E6}">
  <ds:schemaRefs>
    <ds:schemaRef ds:uri="http://schemas.microsoft.com/office/2006/documentManagement/types"/>
    <ds:schemaRef ds:uri="http://www.w3.org/XML/1998/namespace"/>
    <ds:schemaRef ds:uri="749ef8e9-4186-4c55-b2d4-b1c3f2fa9400"/>
    <ds:schemaRef ds:uri="http://purl.org/dc/dcmitype/"/>
    <ds:schemaRef ds:uri="http://purl.org/dc/terms/"/>
    <ds:schemaRef ds:uri="http://schemas.microsoft.com/office/infopath/2007/PartnerControls"/>
    <ds:schemaRef ds:uri="http://schemas.microsoft.com/office/2006/metadata/properties"/>
    <ds:schemaRef ds:uri="http://purl.org/dc/elements/1.1/"/>
    <ds:schemaRef ds:uri="0689c177-5e19-464b-8532-40aa8fde3a94"/>
    <ds:schemaRef ds:uri="http://schemas.openxmlformats.org/package/2006/metadata/core-properties"/>
    <ds:schemaRef ds:uri="06814371-4dd9-40ea-9cc7-40b39613c6ae"/>
    <ds:schemaRef ds:uri="0e930947-29d2-4172-9913-8bc87006c7a7"/>
  </ds:schemaRefs>
</ds:datastoreItem>
</file>

<file path=customXml/itemProps2.xml><?xml version="1.0" encoding="utf-8"?>
<ds:datastoreItem xmlns:ds="http://schemas.openxmlformats.org/officeDocument/2006/customXml" ds:itemID="{6E794EA7-8E28-4624-885F-9EF05194D2E6}">
  <ds:schemaRefs>
    <ds:schemaRef ds:uri="http://schemas.microsoft.com/sharepoint/v3/contenttype/forms"/>
  </ds:schemaRefs>
</ds:datastoreItem>
</file>

<file path=customXml/itemProps3.xml><?xml version="1.0" encoding="utf-8"?>
<ds:datastoreItem xmlns:ds="http://schemas.openxmlformats.org/officeDocument/2006/customXml" ds:itemID="{AB257C99-E4BD-46B5-8B67-50E60CF068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930947-29d2-4172-9913-8bc87006c7a7"/>
    <ds:schemaRef ds:uri="46547ee6-6ca2-4afd-a080-da8f16d2cd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Title slide</Template>
  <TotalTime>0</TotalTime>
  <Words>2504</Words>
  <Application>Microsoft Macintosh PowerPoint</Application>
  <PresentationFormat>Breitbild</PresentationFormat>
  <Paragraphs>272</Paragraphs>
  <Slides>26</Slides>
  <Notes>8</Notes>
  <HiddenSlides>1</HiddenSlides>
  <MMClips>0</MMClips>
  <ScaleCrop>false</ScaleCrop>
  <HeadingPairs>
    <vt:vector size="6" baseType="variant">
      <vt:variant>
        <vt:lpstr>Verwendete Schriftarten</vt:lpstr>
      </vt:variant>
      <vt:variant>
        <vt:i4>9</vt:i4>
      </vt:variant>
      <vt:variant>
        <vt:lpstr>Design</vt:lpstr>
      </vt:variant>
      <vt:variant>
        <vt:i4>3</vt:i4>
      </vt:variant>
      <vt:variant>
        <vt:lpstr>Folientitel</vt:lpstr>
      </vt:variant>
      <vt:variant>
        <vt:i4>26</vt:i4>
      </vt:variant>
    </vt:vector>
  </HeadingPairs>
  <TitlesOfParts>
    <vt:vector size="38" baseType="lpstr">
      <vt:lpstr>Arial</vt:lpstr>
      <vt:lpstr>Calibri</vt:lpstr>
      <vt:lpstr>Calibri Light</vt:lpstr>
      <vt:lpstr>Cambria</vt:lpstr>
      <vt:lpstr>Courier New</vt:lpstr>
      <vt:lpstr>FrutigerLTPro</vt:lpstr>
      <vt:lpstr>Lucida Grande</vt:lpstr>
      <vt:lpstr>Tahoma</vt:lpstr>
      <vt:lpstr>Times</vt:lpstr>
      <vt:lpstr>Title slide</vt:lpstr>
      <vt:lpstr>Content</vt:lpstr>
      <vt:lpstr>Content (only top-right-corner logo)</vt:lpstr>
      <vt:lpstr>IIASA as a FAIR data hub for energy systems modeling &amp; integrated assessment </vt:lpstr>
      <vt:lpstr>The IIASA Energy program as a community data hub</vt:lpstr>
      <vt:lpstr>The IIASA Energy program as community data hub</vt:lpstr>
      <vt:lpstr>The IIASA Energy program as community data hub</vt:lpstr>
      <vt:lpstr>The IIASA Energy program as community data hub</vt:lpstr>
      <vt:lpstr>Best-practice of FAIR &amp; open science</vt:lpstr>
      <vt:lpstr>A Special Report on Global Warming of 1.5°C</vt:lpstr>
      <vt:lpstr>Diving into the ‘Summary for Policymakers’ (SPM)</vt:lpstr>
      <vt:lpstr>The “line of sight” of the SR15 scenario ensemble </vt:lpstr>
      <vt:lpstr>Increasing the “FAIRness” of the IPCC assessment</vt:lpstr>
      <vt:lpstr>Findable</vt:lpstr>
      <vt:lpstr>Accessible (I) – machine-readable formats</vt:lpstr>
      <vt:lpstr>Accessible (II) – for human users</vt:lpstr>
      <vt:lpstr>Scenario explorer workspaces “in the wild”</vt:lpstr>
      <vt:lpstr>Interoperable</vt:lpstr>
      <vt:lpstr>Reusable (I)</vt:lpstr>
      <vt:lpstr>Reusable (II)</vt:lpstr>
      <vt:lpstr>Dealing with data errors (after publication)</vt:lpstr>
      <vt:lpstr>Outlook AR6: Integration with stylized climate models</vt:lpstr>
      <vt:lpstr>Using the scenario ensemble for SDG analysis</vt:lpstr>
      <vt:lpstr>Assumptions &amp; drivers across the scenario ensemble</vt:lpstr>
      <vt:lpstr>Assumptions &amp; drivers across the scenario ensemble</vt:lpstr>
      <vt:lpstr>Bioenergy and carbon capture &amp; sequestration (CCS)</vt:lpstr>
      <vt:lpstr>Energy efficiency improvements</vt:lpstr>
      <vt:lpstr>A zoo of open tools to work with 1.5°C scenarios</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HUPPMANN Daniel</dc:creator>
  <cp:lastModifiedBy>HUPPMANN Daniel</cp:lastModifiedBy>
  <cp:revision>401</cp:revision>
  <cp:lastPrinted>2020-02-24T13:30:59Z</cp:lastPrinted>
  <dcterms:created xsi:type="dcterms:W3CDTF">2019-03-06T19:42:25Z</dcterms:created>
  <dcterms:modified xsi:type="dcterms:W3CDTF">2020-02-25T08:27:18Z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0x01010024BD597A0C65754CAFB1342D2CED3599</vt:lpwstr>
  </property>
  <property fmtid="{D5CDD505-2E9C-101B-9397-08002B2CF9AE}" pid="3" name="_dlc_DocIdItemGuid">
    <vt:lpwstr>21d70297-cd61-47d2-9611-414a1fcff47b</vt:lpwstr>
  </property>
</Properties>
</file>