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32" r:id="rId3"/>
    <p:sldId id="333" r:id="rId4"/>
    <p:sldId id="334" r:id="rId5"/>
    <p:sldId id="300" r:id="rId6"/>
    <p:sldId id="330" r:id="rId7"/>
    <p:sldId id="331" r:id="rId8"/>
    <p:sldId id="27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F5C"/>
    <a:srgbClr val="AFCB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6" autoAdjust="0"/>
    <p:restoredTop sz="89686"/>
  </p:normalViewPr>
  <p:slideViewPr>
    <p:cSldViewPr snapToGrid="0">
      <p:cViewPr varScale="1">
        <p:scale>
          <a:sx n="136" d="100"/>
          <a:sy n="136" d="100"/>
        </p:scale>
        <p:origin x="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6B4CB1-74B3-4ED1-8159-8C4092702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1DD3B-3A2F-4552-B35F-88FBA86BEB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FCBED-EA64-41CF-A400-AFFD34837709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DCB7-DA33-4E50-8A3D-5D168D074A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CD38F-8410-4EF4-A492-3072EBAD1C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44955-A923-4243-AB08-331FE49639C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8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1E217-A8B1-4C28-903E-7B3DBB237F92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3CE44-F90F-4965-AC31-C53BE904C7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2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3CE44-F90F-4965-AC31-C53BE904C7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3CE44-F90F-4965-AC31-C53BE904C7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5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F0FD-9F8A-4650-8BFC-4399ADE29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8F50-4C3B-411F-8AF8-E4D4FE55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3E2D-53C0-4952-8900-F2FA074A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FCD6-653C-4941-A273-C8A85D04190C}" type="datetime1">
              <a:rPr lang="de-AT" smtClean="0"/>
              <a:t>15.04.20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C324-AE07-41D9-8C76-9B93A23A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Optional presentation title repeated in the footer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16F35-7626-436D-95EC-764CB17B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95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72965-A36C-4F21-A0C7-28A6D301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12095"/>
            <a:ext cx="10108505" cy="421567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lnSpc>
                <a:spcPct val="130000"/>
              </a:lnSpc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lnSpc>
                <a:spcPct val="130000"/>
              </a:lnSpc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lnSpc>
                <a:spcPct val="130000"/>
              </a:lnSpc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lnSpc>
                <a:spcPct val="130000"/>
              </a:lnSpc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7" y="571701"/>
            <a:ext cx="10108505" cy="801024"/>
          </a:xfrm>
        </p:spPr>
        <p:txBody>
          <a:bodyPr anchor="ctr">
            <a:normAutofit/>
          </a:bodyPr>
          <a:lstStyle>
            <a:lvl1pPr>
              <a:defRPr sz="3200" spc="-60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51B6E9B-B1BB-4EFE-A371-FBD197C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767" y="6267143"/>
            <a:ext cx="1687485" cy="365125"/>
          </a:xfrm>
        </p:spPr>
        <p:txBody>
          <a:bodyPr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4B8806B-F39B-DB48-B57B-3B006B4A277B}" type="datetime1">
              <a:rPr lang="de-AT" smtClean="0"/>
              <a:t>15.04.20</a:t>
            </a:fld>
            <a:endParaRPr lang="cs-CZ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6A8459-D65E-4321-A8C9-B8A46582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Optional presentation title repeated in the footer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5026E-83E5-41DB-9A6F-8E1F8F1F6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6" y="5927773"/>
            <a:ext cx="1227004" cy="7792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BD62A-8934-4BDB-B4BC-C2E484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84" y="6257388"/>
            <a:ext cx="62206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326DBD3-C1B3-4C61-B0C7-9E44CC26916E}" type="slidenum">
              <a:rPr lang="cs-CZ" smtClean="0"/>
              <a:pPr/>
              <a:t>‹Nr.›</a:t>
            </a:fld>
            <a:endParaRPr lang="cs-CZ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481C3A-86F0-A546-B3A1-B8202363E3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351" y="150946"/>
            <a:ext cx="544429" cy="7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4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7" y="571701"/>
            <a:ext cx="10108505" cy="801024"/>
          </a:xfrm>
        </p:spPr>
        <p:txBody>
          <a:bodyPr anchor="ctr">
            <a:normAutofit/>
          </a:bodyPr>
          <a:lstStyle>
            <a:lvl1pPr>
              <a:defRPr sz="3200" spc="-60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51B6E9B-B1BB-4EFE-A371-FBD197C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767" y="6267143"/>
            <a:ext cx="1687485" cy="365125"/>
          </a:xfrm>
        </p:spPr>
        <p:txBody>
          <a:bodyPr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5B06313-0EDE-B747-9A65-0B08064EACD4}" type="datetime1">
              <a:rPr lang="de-AT" smtClean="0"/>
              <a:t>15.04.20</a:t>
            </a:fld>
            <a:endParaRPr lang="cs-CZ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6A8459-D65E-4321-A8C9-B8A46582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Optional presentation title repeated in the footer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BD62A-8934-4BDB-B4BC-C2E484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84" y="6257388"/>
            <a:ext cx="62206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326DBD3-C1B3-4C61-B0C7-9E44CC26916E}" type="slidenum">
              <a:rPr lang="cs-CZ" smtClean="0"/>
              <a:pPr/>
              <a:t>‹Nr.›</a:t>
            </a:fld>
            <a:endParaRPr lang="cs-CZ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FA39FB-8728-436C-97D4-20A66231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67695"/>
            <a:ext cx="4898566" cy="4016266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F6B6262-B93F-4B20-B177-61BA079B4C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689" y="1759383"/>
            <a:ext cx="4898566" cy="4016266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97CCB9-D9E4-40E0-B3C5-E06D1778C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6" y="5927773"/>
            <a:ext cx="1227004" cy="7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ighlighte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CDCA88E-58B7-4AEE-8701-AF8699396688}"/>
              </a:ext>
            </a:extLst>
          </p:cNvPr>
          <p:cNvSpPr/>
          <p:nvPr userDrawn="1"/>
        </p:nvSpPr>
        <p:spPr>
          <a:xfrm>
            <a:off x="5696126" y="0"/>
            <a:ext cx="48656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8" y="571701"/>
            <a:ext cx="4162020" cy="1314000"/>
          </a:xfrm>
        </p:spPr>
        <p:txBody>
          <a:bodyPr anchor="ctr">
            <a:normAutofit/>
          </a:bodyPr>
          <a:lstStyle>
            <a:lvl1pPr>
              <a:defRPr sz="3200" spc="-60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51B6E9B-B1BB-4EFE-A371-FBD197C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767" y="6267143"/>
            <a:ext cx="1687485" cy="365125"/>
          </a:xfrm>
        </p:spPr>
        <p:txBody>
          <a:bodyPr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D55E07A-F18B-304B-9953-EC4375CBCEB8}" type="datetime1">
              <a:rPr lang="de-AT" smtClean="0"/>
              <a:t>15.04.20</a:t>
            </a:fld>
            <a:endParaRPr lang="cs-CZ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6A8459-D65E-4321-A8C9-B8A46582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Optional presentation title repeated in the footer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BD62A-8934-4BDB-B4BC-C2E484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84" y="6257388"/>
            <a:ext cx="62206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326DBD3-C1B3-4C61-B0C7-9E44CC26916E}" type="slidenum">
              <a:rPr lang="cs-CZ" smtClean="0"/>
              <a:pPr/>
              <a:t>‹Nr.›</a:t>
            </a:fld>
            <a:endParaRPr lang="cs-CZ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FA39FB-8728-436C-97D4-20A66231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2111433"/>
            <a:ext cx="4162020" cy="367252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F6B6262-B93F-4B20-B177-61BA079B4C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96126" y="1767695"/>
            <a:ext cx="4865614" cy="4016266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97CCB9-D9E4-40E0-B3C5-E06D1778C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6" y="5927773"/>
            <a:ext cx="1227004" cy="7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8730DA55-03E2-3E46-9256-F4C443CBF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8191"/>
            <a:ext cx="6731000" cy="62865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8" y="2253065"/>
            <a:ext cx="4087205" cy="3266585"/>
          </a:xfrm>
        </p:spPr>
        <p:txBody>
          <a:bodyPr anchor="t">
            <a:normAutofit/>
          </a:bodyPr>
          <a:lstStyle>
            <a:lvl1pPr>
              <a:defRPr sz="4000" spc="-6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51B6E9B-B1BB-4EFE-A371-FBD197C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767" y="6267143"/>
            <a:ext cx="1687485" cy="365125"/>
          </a:xfrm>
        </p:spPr>
        <p:txBody>
          <a:bodyPr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87C61A8-787B-ED43-A213-B1BD63A53D9A}" type="datetime1">
              <a:rPr lang="de-AT" smtClean="0"/>
              <a:t>15.04.20</a:t>
            </a:fld>
            <a:endParaRPr lang="cs-CZ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6A8459-D65E-4321-A8C9-B8A46582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Optional presentation title repeated in the footer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BD62A-8934-4BDB-B4BC-C2E484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84" y="6257388"/>
            <a:ext cx="62206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326DBD3-C1B3-4C61-B0C7-9E44CC26916E}" type="slidenum">
              <a:rPr lang="cs-CZ" smtClean="0"/>
              <a:pPr/>
              <a:t>‹Nr.›</a:t>
            </a:fld>
            <a:endParaRPr lang="cs-CZ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97CCB9-D9E4-40E0-B3C5-E06D1778C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6" y="5927773"/>
            <a:ext cx="1227004" cy="7792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E22FA3-441D-4239-B125-1E1B82A4DB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41400" y="706438"/>
            <a:ext cx="4087204" cy="11223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10646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16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D3ABC-9ABA-48B3-9993-136913A3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1155151"/>
            <a:ext cx="2139193" cy="4547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25209-88CC-4514-B72C-CDBD81282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5763" y="1155151"/>
            <a:ext cx="7772400" cy="4007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1781E-E189-4033-90C5-370C2953C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EA0D-B1AB-2242-930D-F5190254BA90}" type="datetime1">
              <a:rPr lang="de-AT" smtClean="0"/>
              <a:t>15.04.20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F4DF-1894-45AF-9F9F-BA5897BED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Optional presentation title repeated in the footer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0E2F-202F-46DC-AEC1-7A3E8FBAA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DBD3-C1B3-4C61-B0C7-9E44CC26916E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00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58" r:id="rId5"/>
    <p:sldLayoutId id="214748366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pure.iiasa.ac.at/16417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ntinel.energy/" TargetMode="External"/><Relationship Id="rId2" Type="http://schemas.openxmlformats.org/officeDocument/2006/relationships/hyperlink" Target="https://openentranc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re.iiasa.ac.at/16417/" TargetMode="External"/><Relationship Id="rId5" Type="http://schemas.openxmlformats.org/officeDocument/2006/relationships/hyperlink" Target="https://openenergy-platform.org/" TargetMode="External"/><Relationship Id="rId4" Type="http://schemas.openxmlformats.org/officeDocument/2006/relationships/hyperlink" Target="https://www.spine-model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ure.iiasa.ac.at/1641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re.iiasa.ac.at/16417/" TargetMode="External"/><Relationship Id="rId2" Type="http://schemas.openxmlformats.org/officeDocument/2006/relationships/hyperlink" Target="https://github.com/openENTRANCE/nomenclatu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yam-iamc.readthedocs.i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re.iiasa.ac.at/16417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doi.org/10.21105/joss.0109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nt.readthedocs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re.iiasa.ac.at/16417/" TargetMode="External"/><Relationship Id="rId5" Type="http://schemas.openxmlformats.org/officeDocument/2006/relationships/image" Target="../media/image9.tiff"/><Relationship Id="rId4" Type="http://schemas.openxmlformats.org/officeDocument/2006/relationships/hyperlink" Target="https://github.com/iamconsortium/uni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re.iiasa.ac.at/16417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iiasa.ac.at/staff/huppmann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huppmann@iiasa.ac.a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twitter.com/daniel_huppman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3986B0-8576-464F-8958-22E7DCAC4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5" y="328054"/>
            <a:ext cx="3090678" cy="19629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6C59735-1C08-4FAE-8256-A1A5648E01B5}"/>
              </a:ext>
            </a:extLst>
          </p:cNvPr>
          <p:cNvGrpSpPr/>
          <p:nvPr/>
        </p:nvGrpSpPr>
        <p:grpSpPr>
          <a:xfrm>
            <a:off x="241152" y="6215317"/>
            <a:ext cx="5547046" cy="504625"/>
            <a:chOff x="241152" y="6215317"/>
            <a:chExt cx="5547046" cy="5046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B0BDEA-FE41-464D-AF6B-B1BED7619A4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52" y="6281306"/>
              <a:ext cx="532765" cy="35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A777E0-13D2-4BCE-A7CB-82E08FC20CBF}"/>
                </a:ext>
              </a:extLst>
            </p:cNvPr>
            <p:cNvSpPr/>
            <p:nvPr/>
          </p:nvSpPr>
          <p:spPr>
            <a:xfrm>
              <a:off x="974161" y="6215317"/>
              <a:ext cx="4814037" cy="504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3048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noProof="1">
                  <a:solidFill>
                    <a:schemeClr val="bg2">
                      <a:lumMod val="50000"/>
                    </a:schemeClr>
                  </a:solidFill>
                  <a:latin typeface="Segoe UI Light" panose="020B0502040204020203" pitchFamily="34" charset="0"/>
                  <a:ea typeface="Cambria" panose="02040503050406030204" pitchFamily="18" charset="0"/>
                  <a:cs typeface="Segoe UI Light" panose="020B0502040204020203" pitchFamily="34" charset="0"/>
                </a:rPr>
                <a:t>This project has received funding from the European Union’s Horizon 2020 research and innovation programme under grant agreement No. 835896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487B65A-8450-4A8F-A3C8-7AACAFC445A0}"/>
              </a:ext>
            </a:extLst>
          </p:cNvPr>
          <p:cNvSpPr txBox="1">
            <a:spLocks/>
          </p:cNvSpPr>
          <p:nvPr/>
        </p:nvSpPr>
        <p:spPr>
          <a:xfrm>
            <a:off x="964732" y="2763920"/>
            <a:ext cx="7245817" cy="20317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0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 common nomenclature</a:t>
            </a:r>
            <a:br>
              <a:rPr lang="en-US" sz="40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0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 assessing low-carbon</a:t>
            </a:r>
            <a:br>
              <a:rPr lang="en-US" sz="40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0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transition pathways in Europe</a:t>
            </a:r>
            <a:br>
              <a:rPr lang="en-US" sz="44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0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and other useful tools for energy modelling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A80C238-3882-47E1-A3F5-2E4EF5D982B0}"/>
              </a:ext>
            </a:extLst>
          </p:cNvPr>
          <p:cNvSpPr txBox="1">
            <a:spLocks/>
          </p:cNvSpPr>
          <p:nvPr/>
        </p:nvSpPr>
        <p:spPr>
          <a:xfrm>
            <a:off x="964733" y="5374964"/>
            <a:ext cx="7245815" cy="887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de-AT" sz="2200" noProof="1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Dr. Daniel Huppmann and colleagues</a:t>
            </a:r>
            <a:br>
              <a:rPr lang="de-AT" sz="2200" noProof="1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AT" sz="2200" noProof="1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from IIASA and the openENTRANCE consortium</a:t>
            </a:r>
            <a:endParaRPr lang="en-US" sz="2200" noProof="1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334ED04-B8CA-474A-8DD8-30FF9499D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2" y="5394014"/>
            <a:ext cx="501956" cy="71848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33A66FC5-251F-EE4E-9239-09A4A1B2B5B9}"/>
              </a:ext>
            </a:extLst>
          </p:cNvPr>
          <p:cNvSpPr/>
          <p:nvPr/>
        </p:nvSpPr>
        <p:spPr>
          <a:xfrm>
            <a:off x="9462484" y="1855401"/>
            <a:ext cx="2575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/>
              <a:t>This presentation is available</a:t>
            </a:r>
            <a:br>
              <a:rPr lang="en-GB" sz="1600" dirty="0"/>
            </a:br>
            <a:r>
              <a:rPr lang="en-GB" sz="1600" dirty="0"/>
              <a:t>at </a:t>
            </a:r>
            <a:r>
              <a:rPr lang="en-GB" sz="1600" dirty="0">
                <a:hlinkClick r:id="rId5"/>
              </a:rPr>
              <a:t>pure.iiasa.ac.at/16417/</a:t>
            </a:r>
            <a:endParaRPr lang="en-GB" sz="16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1AE056F-BB1E-BA47-9DA9-740957E1EB33}"/>
              </a:ext>
            </a:extLst>
          </p:cNvPr>
          <p:cNvSpPr/>
          <p:nvPr/>
        </p:nvSpPr>
        <p:spPr>
          <a:xfrm>
            <a:off x="6488646" y="6262256"/>
            <a:ext cx="4312867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lvl="0" indent="0" algn="r" eaLnBrk="0" hangingPunct="0"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This presentation is licensed under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a </a:t>
            </a:r>
            <a:r>
              <a:rPr lang="en-US" sz="1200" dirty="0">
                <a:solidFill>
                  <a:schemeClr val="tx2"/>
                </a:solidFill>
                <a:latin typeface="+mn-lt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 </a:t>
            </a:r>
            <a:endParaRPr lang="en-US" sz="1200" dirty="0">
              <a:solidFill>
                <a:schemeClr val="tx2"/>
              </a:solidFill>
              <a:latin typeface="+mn-lt"/>
              <a:cs typeface="Calibri"/>
            </a:endParaRP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1840E123-9070-C94D-B4C5-E5DCF6B30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0745" y="6269314"/>
            <a:ext cx="1117600" cy="393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685ACC-3CAE-8341-A5E8-0F0FECF4BE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218" y="2176070"/>
            <a:ext cx="2758809" cy="27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C4B2EE-B025-4340-A03A-18C33253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Three ongoing Horizon 2020 projects related to </a:t>
            </a:r>
            <a:r>
              <a:rPr lang="de-AT" dirty="0"/>
              <a:t>“</a:t>
            </a:r>
            <a:r>
              <a:rPr lang="de-AT" dirty="0" err="1"/>
              <a:t>modelling</a:t>
            </a:r>
            <a:r>
              <a:rPr lang="de-AT" dirty="0"/>
              <a:t> in </a:t>
            </a:r>
            <a:r>
              <a:rPr lang="de-AT" dirty="0" err="1"/>
              <a:t>support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transition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a </a:t>
            </a:r>
            <a:r>
              <a:rPr lang="de-AT" dirty="0" err="1"/>
              <a:t>low-carbon</a:t>
            </a:r>
            <a:r>
              <a:rPr lang="de-AT" dirty="0"/>
              <a:t> </a:t>
            </a:r>
            <a:r>
              <a:rPr lang="de-AT" dirty="0" err="1"/>
              <a:t>energy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 in Europe”</a:t>
            </a:r>
          </a:p>
          <a:p>
            <a:pPr marL="457200" lvl="1" indent="0">
              <a:buNone/>
            </a:pPr>
            <a:r>
              <a:rPr lang="en-GB" dirty="0">
                <a:hlinkClick r:id="rId2"/>
              </a:rPr>
              <a:t>openENTRANCE.eu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sentinel.energy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spine-model.org</a:t>
            </a:r>
            <a:endParaRPr lang="en-GB" dirty="0"/>
          </a:p>
          <a:p>
            <a:r>
              <a:rPr lang="en-GB" dirty="0"/>
              <a:t>The Open Energy Platform provides a framework</a:t>
            </a:r>
            <a:br>
              <a:rPr lang="en-GB" dirty="0"/>
            </a:br>
            <a:r>
              <a:rPr lang="en-GB" dirty="0"/>
              <a:t>for transparent exchange and documentation of energy data</a:t>
            </a:r>
          </a:p>
          <a:p>
            <a:pPr marL="457200" lvl="1" indent="0">
              <a:buNone/>
            </a:pPr>
            <a:r>
              <a:rPr lang="en-GB" dirty="0">
                <a:hlinkClick r:id="rId5"/>
              </a:rPr>
              <a:t>openenergy-platform.org</a:t>
            </a:r>
            <a:endParaRPr lang="en-GB" dirty="0"/>
          </a:p>
          <a:p>
            <a:r>
              <a:rPr lang="en-GB" dirty="0"/>
              <a:t>The key requirement for model integration:</a:t>
            </a:r>
            <a:br>
              <a:rPr lang="en-GB" dirty="0"/>
            </a:br>
            <a:r>
              <a:rPr lang="en-GB" i="1" dirty="0"/>
              <a:t>A common nomenclature and understanding of the data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4978209-A24C-A249-A444-A1CF88B4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Integrating models across scales for </a:t>
            </a:r>
            <a:r>
              <a:rPr lang="de-AT" dirty="0" err="1"/>
              <a:t>energy</a:t>
            </a:r>
            <a:r>
              <a:rPr lang="de-AT" dirty="0"/>
              <a:t> </a:t>
            </a:r>
            <a:r>
              <a:rPr lang="de-AT" dirty="0" err="1"/>
              <a:t>transition</a:t>
            </a:r>
            <a:r>
              <a:rPr lang="de-AT" dirty="0"/>
              <a:t> </a:t>
            </a:r>
            <a:r>
              <a:rPr lang="de-AT" dirty="0" err="1"/>
              <a:t>scenarios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E1961-C91B-754E-A7F6-41F7AA46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2552B37-8A34-7040-8821-3E2E295276F6}"/>
              </a:ext>
            </a:extLst>
          </p:cNvPr>
          <p:cNvSpPr/>
          <p:nvPr/>
        </p:nvSpPr>
        <p:spPr>
          <a:xfrm>
            <a:off x="949964" y="6512525"/>
            <a:ext cx="4769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This presentation is available at </a:t>
            </a:r>
            <a:r>
              <a:rPr lang="en-GB" sz="1600" dirty="0">
                <a:hlinkClick r:id="rId6"/>
              </a:rPr>
              <a:t>pure.iiasa.ac.at/16417/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3115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EC0FF4D-426A-BA4E-A027-DA3B67C4C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12094"/>
            <a:ext cx="10108505" cy="4545293"/>
          </a:xfrm>
        </p:spPr>
        <p:txBody>
          <a:bodyPr>
            <a:noAutofit/>
          </a:bodyPr>
          <a:lstStyle/>
          <a:p>
            <a:r>
              <a:rPr lang="en-GB" dirty="0"/>
              <a:t>The obvious parts of the data dimensions</a:t>
            </a:r>
          </a:p>
          <a:p>
            <a:pPr lvl="1"/>
            <a:r>
              <a:rPr lang="en-GB" dirty="0"/>
              <a:t>Model &amp; scenario identifier</a:t>
            </a:r>
          </a:p>
          <a:p>
            <a:pPr lvl="1"/>
            <a:r>
              <a:rPr lang="en-GB" dirty="0"/>
              <a:t>Region: countries, NUTS-x, grid nodes</a:t>
            </a:r>
          </a:p>
          <a:p>
            <a:pPr lvl="1"/>
            <a:r>
              <a:rPr lang="en-GB" dirty="0"/>
              <a:t>Time dimension: either continuous-time or representative time slices like “summer-day”</a:t>
            </a:r>
          </a:p>
          <a:p>
            <a:r>
              <a:rPr lang="en-GB" dirty="0"/>
              <a:t>The part that requires more thought...</a:t>
            </a:r>
          </a:p>
          <a:p>
            <a:pPr marL="457200" lvl="1" indent="0">
              <a:buNone/>
            </a:pPr>
            <a:r>
              <a:rPr lang="en-GB" i="1" dirty="0"/>
              <a:t>How to describe what the data (timeseries) actually is?</a:t>
            </a:r>
          </a:p>
          <a:p>
            <a:pPr lvl="1"/>
            <a:r>
              <a:rPr lang="en-GB" dirty="0"/>
              <a:t>Varying number of dimensions depending on the data</a:t>
            </a:r>
          </a:p>
          <a:p>
            <a:pPr lvl="1"/>
            <a:r>
              <a:rPr lang="en-GB" dirty="0"/>
              <a:t>Concatenate all relevant dimensions into one “variable” name (string)</a:t>
            </a:r>
            <a:br>
              <a:rPr lang="en-GB" dirty="0"/>
            </a:br>
            <a:r>
              <a:rPr lang="en-GB" dirty="0"/>
              <a:t>using a hierarchical tree, </a:t>
            </a:r>
            <a:r>
              <a:rPr lang="en-GB" dirty="0" err="1"/>
              <a:t>e.g</a:t>
            </a:r>
            <a:r>
              <a:rPr lang="en-GB" dirty="0"/>
              <a:t>,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Energy|Coal|w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/CCS</a:t>
            </a: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A5E50B-CB39-064E-BD91-625E221C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(usual) dimensions of energy modelling data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8B7F16-E638-6C4E-92F9-F3075610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7DE5F36-20DB-7B40-9F54-C0A4F1A392B6}"/>
              </a:ext>
            </a:extLst>
          </p:cNvPr>
          <p:cNvSpPr/>
          <p:nvPr/>
        </p:nvSpPr>
        <p:spPr>
          <a:xfrm>
            <a:off x="949964" y="6512525"/>
            <a:ext cx="4769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This presentation is available at </a:t>
            </a:r>
            <a:r>
              <a:rPr lang="en-GB" sz="1600" dirty="0">
                <a:hlinkClick r:id="rId2"/>
              </a:rPr>
              <a:t>pure.iiasa.ac.at/16417/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4237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218AC5D-542E-A346-A1FF-F5709193C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12095"/>
            <a:ext cx="10743853" cy="4574204"/>
          </a:xfrm>
        </p:spPr>
        <p:txBody>
          <a:bodyPr>
            <a:normAutofit/>
          </a:bodyPr>
          <a:lstStyle/>
          <a:p>
            <a:r>
              <a:rPr lang="en-GB" dirty="0"/>
              <a:t>Aim: </a:t>
            </a:r>
            <a:r>
              <a:rPr lang="en-GB" i="1" dirty="0"/>
              <a:t>develop a nomenclature in a structure that is both intuitive and versatile</a:t>
            </a:r>
          </a:p>
          <a:p>
            <a:r>
              <a:rPr lang="en-GB" dirty="0"/>
              <a:t>For a modeller asking ”which descriptor should I use for ...?”,</a:t>
            </a:r>
            <a:br>
              <a:rPr lang="en-GB" dirty="0"/>
            </a:br>
            <a:r>
              <a:rPr lang="en-GB" dirty="0"/>
              <a:t>she or he should find a decent (not perfect) answer within five minutes</a:t>
            </a:r>
          </a:p>
          <a:p>
            <a:r>
              <a:rPr lang="en-GB" dirty="0"/>
              <a:t>The repository should provide some additional features</a:t>
            </a:r>
            <a:br>
              <a:rPr lang="en-GB" dirty="0"/>
            </a:br>
            <a:r>
              <a:rPr lang="en-GB" dirty="0"/>
              <a:t>that are useful to researchers across domains</a:t>
            </a:r>
          </a:p>
          <a:p>
            <a:r>
              <a:rPr lang="en-GB" dirty="0"/>
              <a:t>For example, the repository includes a code snippet to turn the </a:t>
            </a:r>
            <a:r>
              <a:rPr lang="en-GB" dirty="0" err="1"/>
              <a:t>yaml</a:t>
            </a:r>
            <a:r>
              <a:rPr lang="en-GB" dirty="0"/>
              <a:t> dictionary files </a:t>
            </a:r>
            <a:br>
              <a:rPr lang="en-GB" dirty="0"/>
            </a:br>
            <a:r>
              <a:rPr lang="en-GB" dirty="0"/>
              <a:t>into ISO2-to-country mappings </a:t>
            </a:r>
            <a:r>
              <a:rPr lang="en-GB" i="1" dirty="0"/>
              <a:t>including codes used by the European Commission</a:t>
            </a:r>
          </a:p>
          <a:p>
            <a:r>
              <a:rPr lang="en-GB" dirty="0"/>
              <a:t>Check out </a:t>
            </a:r>
            <a:r>
              <a:rPr lang="en-GB" dirty="0">
                <a:hlinkClick r:id="rId2"/>
              </a:rPr>
              <a:t>github.com/openENTRANCE/nomenclature</a:t>
            </a:r>
            <a:r>
              <a:rPr lang="en-GB" dirty="0"/>
              <a:t> for more information!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67A11A-4913-6B43-80B1-2D28FFCC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common nomenclature as a community process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65E774-47E9-5847-9167-12778685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D75B0E-3822-2C4E-9A97-52A267E31C81}"/>
              </a:ext>
            </a:extLst>
          </p:cNvPr>
          <p:cNvSpPr/>
          <p:nvPr/>
        </p:nvSpPr>
        <p:spPr>
          <a:xfrm>
            <a:off x="949964" y="6512525"/>
            <a:ext cx="4769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This presentation is available at </a:t>
            </a:r>
            <a:r>
              <a:rPr lang="en-GB" sz="1600" dirty="0">
                <a:hlinkClick r:id="rId3"/>
              </a:rPr>
              <a:t>pure.iiasa.ac.at/16417/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7335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14D46C9-D6AD-CD41-8AB3-FCFDEE7F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927" y="2835404"/>
            <a:ext cx="6926175" cy="2157984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8FC837-3787-3B46-99A9-59F47F222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Standardized processing, analysis &amp; visualization of results from </a:t>
            </a:r>
            <a:r>
              <a:rPr lang="en-GB" i="1" dirty="0"/>
              <a:t>your model!</a:t>
            </a:r>
          </a:p>
          <a:p>
            <a:pPr marL="0" indent="0">
              <a:buNone/>
            </a:pPr>
            <a:r>
              <a:rPr lang="en-GB" dirty="0"/>
              <a:t>Features: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Analysis and validation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Categorization and indicators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Visualization &amp; plotting library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Simple statistics package</a:t>
            </a:r>
          </a:p>
          <a:p>
            <a:pPr marL="0" indent="0">
              <a:buNone/>
            </a:pPr>
            <a:r>
              <a:rPr lang="en-GB" dirty="0"/>
              <a:t>More information: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dirty="0"/>
              <a:t>Documentation: </a:t>
            </a:r>
            <a:r>
              <a:rPr lang="en-GB" dirty="0" err="1">
                <a:hlinkClick r:id="rId3"/>
              </a:rPr>
              <a:t>pyam-iamc.readthedocs.io</a:t>
            </a:r>
            <a:endParaRPr lang="en-GB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GB" dirty="0"/>
              <a:t>Scientific reference: M. Gidden and D. Huppmann (2019). </a:t>
            </a:r>
            <a:br>
              <a:rPr lang="en-GB" dirty="0"/>
            </a:br>
            <a:r>
              <a:rPr lang="en-GB" dirty="0"/>
              <a:t>	</a:t>
            </a:r>
            <a:r>
              <a:rPr lang="en-GB" i="1" dirty="0"/>
              <a:t>Journal of Open Source Software</a:t>
            </a:r>
            <a:r>
              <a:rPr lang="en-GB" dirty="0"/>
              <a:t> 4(33):1095. doi: </a:t>
            </a:r>
            <a:r>
              <a:rPr lang="en-GB" dirty="0">
                <a:hlinkClick r:id="rId4"/>
              </a:rPr>
              <a:t>10.21105/joss.01095 </a:t>
            </a: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4DFA08-D239-3A4C-961B-6D852E88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pyam</a:t>
            </a:r>
            <a:r>
              <a:rPr lang="en-GB" dirty="0"/>
              <a:t>: An open-source package for streamlined workflows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5D265A-1942-3047-8570-E33B35F0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7" name="Grafik 14">
            <a:extLst>
              <a:ext uri="{FF2B5EF4-FFF2-40B4-BE49-F238E27FC236}">
                <a16:creationId xmlns:a16="http://schemas.microsoft.com/office/drawing/2014/main" id="{0E71782E-0E2D-A442-AB12-C1F14F44B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823" y="5362996"/>
            <a:ext cx="330359" cy="267591"/>
          </a:xfrm>
          <a:prstGeom prst="rect">
            <a:avLst/>
          </a:prstGeom>
        </p:spPr>
      </p:pic>
      <p:sp>
        <p:nvSpPr>
          <p:cNvPr id="8" name="Rechteck 15">
            <a:extLst>
              <a:ext uri="{FF2B5EF4-FFF2-40B4-BE49-F238E27FC236}">
                <a16:creationId xmlns:a16="http://schemas.microsoft.com/office/drawing/2014/main" id="{5018CDBA-6EEC-7249-AF9E-A9B8209AEE52}"/>
              </a:ext>
            </a:extLst>
          </p:cNvPr>
          <p:cNvSpPr/>
          <p:nvPr/>
        </p:nvSpPr>
        <p:spPr>
          <a:xfrm>
            <a:off x="10647609" y="5287310"/>
            <a:ext cx="1508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GB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pyam_iamc</a:t>
            </a:r>
            <a:endParaRPr lang="en-GB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011C38C-755B-D24F-8E53-83F476298C6C}"/>
              </a:ext>
            </a:extLst>
          </p:cNvPr>
          <p:cNvSpPr/>
          <p:nvPr/>
        </p:nvSpPr>
        <p:spPr>
          <a:xfrm>
            <a:off x="949964" y="6512525"/>
            <a:ext cx="4769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This presentation is available at </a:t>
            </a:r>
            <a:r>
              <a:rPr lang="en-GB" sz="1600" dirty="0">
                <a:hlinkClick r:id="rId6"/>
              </a:rPr>
              <a:t>pure.iiasa.ac.at/16417/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044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0B6BD7-EFB5-4A46-8378-EE795F15F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12094"/>
            <a:ext cx="11013093" cy="4714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Converting units is a common source of confusion (or worse)</a:t>
            </a:r>
            <a:br>
              <a:rPr lang="en-GB" dirty="0"/>
            </a:br>
            <a:r>
              <a:rPr lang="en-GB" dirty="0"/>
              <a:t>when preparing input data and analysing model results</a:t>
            </a:r>
          </a:p>
          <a:p>
            <a:r>
              <a:rPr lang="en-GB" dirty="0"/>
              <a:t>The python package </a:t>
            </a:r>
            <a:r>
              <a:rPr lang="en-GB" b="1" dirty="0"/>
              <a:t>pint</a:t>
            </a:r>
            <a:r>
              <a:rPr lang="en-GB" dirty="0"/>
              <a:t> “makes units easy” (see </a:t>
            </a:r>
            <a:r>
              <a:rPr lang="en-GB" dirty="0">
                <a:hlinkClick r:id="rId3"/>
              </a:rPr>
              <a:t>pint.readthedocs.io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but it does not cover all units frequently used in energy systems analysis </a:t>
            </a:r>
            <a:br>
              <a:rPr lang="en-GB" dirty="0"/>
            </a:br>
            <a:r>
              <a:rPr lang="en-GB" dirty="0"/>
              <a:t>and related fields (climate impact, currency conversion, etc.)</a:t>
            </a:r>
          </a:p>
          <a:p>
            <a:r>
              <a:rPr lang="en-GB" dirty="0"/>
              <a:t>Paul </a:t>
            </a:r>
            <a:r>
              <a:rPr lang="en-GB" dirty="0" err="1"/>
              <a:t>Kishimoto</a:t>
            </a:r>
            <a:r>
              <a:rPr lang="en-GB" dirty="0"/>
              <a:t> started an </a:t>
            </a:r>
            <a:r>
              <a:rPr lang="en-GB" b="1" dirty="0" err="1"/>
              <a:t>iam</a:t>
            </a:r>
            <a:r>
              <a:rPr lang="en-GB" b="1" dirty="0"/>
              <a:t>-units </a:t>
            </a:r>
            <a:r>
              <a:rPr lang="en-GB" dirty="0"/>
              <a:t>repo</a:t>
            </a:r>
            <a:br>
              <a:rPr lang="en-GB" b="1" dirty="0"/>
            </a:br>
            <a:r>
              <a:rPr lang="en-GB" dirty="0"/>
              <a:t>(see </a:t>
            </a:r>
            <a:r>
              <a:rPr lang="en-GB" dirty="0">
                <a:hlinkClick r:id="rId4"/>
              </a:rPr>
              <a:t>github.com/IAMconsortium/units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collecting additional units and making</a:t>
            </a:r>
            <a:br>
              <a:rPr lang="en-GB" dirty="0"/>
            </a:br>
            <a:r>
              <a:rPr lang="en-GB" dirty="0"/>
              <a:t>it available via a pip-installable package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5C47866-2D86-D24A-B52D-39AA4D5C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shared repository for common unit conversions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CB1EC0-EDA1-3147-A6B7-590263DA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1E7C2B-B225-9C49-B435-DA7451B84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3022" y="1752509"/>
            <a:ext cx="1485900" cy="22098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E69652E-F8A8-9646-8170-117DF6B9232D}"/>
              </a:ext>
            </a:extLst>
          </p:cNvPr>
          <p:cNvSpPr/>
          <p:nvPr/>
        </p:nvSpPr>
        <p:spPr>
          <a:xfrm>
            <a:off x="6631560" y="4478918"/>
            <a:ext cx="54232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D73A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solidFill>
                  <a:srgbClr val="D73A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iam_units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solidFill>
                  <a:srgbClr val="D73A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registry</a:t>
            </a:r>
            <a:b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registry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('1.2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tce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de-A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endParaRPr lang="de-A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1.2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Unit(</a:t>
            </a:r>
            <a:r>
              <a:rPr lang="de-AT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AT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tonne_of_coal_equivalent</a:t>
            </a:r>
            <a:r>
              <a:rPr lang="de-AT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A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A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qty.to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('GJ')</a:t>
            </a:r>
          </a:p>
          <a:p>
            <a:r>
              <a:rPr lang="de-AT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29.308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Unit(</a:t>
            </a:r>
            <a:r>
              <a:rPr lang="de-AT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AT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gigajoule</a:t>
            </a:r>
            <a:r>
              <a:rPr lang="de-AT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A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0B17CCF-6FC4-4B4B-801D-FD58C1366593}"/>
              </a:ext>
            </a:extLst>
          </p:cNvPr>
          <p:cNvSpPr/>
          <p:nvPr/>
        </p:nvSpPr>
        <p:spPr>
          <a:xfrm>
            <a:off x="949964" y="6512525"/>
            <a:ext cx="4769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This presentation is available at </a:t>
            </a:r>
            <a:r>
              <a:rPr lang="en-GB" sz="1600" dirty="0">
                <a:hlinkClick r:id="rId6"/>
              </a:rPr>
              <a:t>pure.iiasa.ac.at/16417/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7458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DBE6BBF-9FEF-CF4B-B0B4-602E049E4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46" y="1342826"/>
            <a:ext cx="9008713" cy="5067401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38B2C6E-617C-BE4A-9E24-C0CA403D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one-slide guide for better open &amp; FAIR research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5642F5-0AA2-7E4C-901C-6533B771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D9C244A-247B-0347-94D0-AD16413BE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9" y="1110885"/>
            <a:ext cx="2122491" cy="212249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F61C7B4-3A3D-A343-A4B3-8331C28B7971}"/>
              </a:ext>
            </a:extLst>
          </p:cNvPr>
          <p:cNvSpPr/>
          <p:nvPr/>
        </p:nvSpPr>
        <p:spPr>
          <a:xfrm>
            <a:off x="949964" y="6512525"/>
            <a:ext cx="4769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This presentation is available at </a:t>
            </a:r>
            <a:r>
              <a:rPr lang="en-GB" sz="1600" dirty="0">
                <a:hlinkClick r:id="rId5"/>
              </a:rPr>
              <a:t>pure.iiasa.ac.at/16417/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8406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88AB-FD90-4DE9-87AD-21AE223A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8" y="2079984"/>
            <a:ext cx="5224827" cy="1488425"/>
          </a:xfrm>
        </p:spPr>
        <p:txBody>
          <a:bodyPr>
            <a:noAutofit/>
          </a:bodyPr>
          <a:lstStyle/>
          <a:p>
            <a:pPr algn="l"/>
            <a:r>
              <a:rPr lang="en-US" noProof="1"/>
              <a:t>Thank you</a:t>
            </a:r>
            <a:br>
              <a:rPr lang="en-US" noProof="1"/>
            </a:br>
            <a:r>
              <a:rPr lang="en-US" noProof="1"/>
              <a:t>for your attention!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8B9534-6094-422C-9B77-0B4641794A86}"/>
              </a:ext>
            </a:extLst>
          </p:cNvPr>
          <p:cNvSpPr/>
          <p:nvPr/>
        </p:nvSpPr>
        <p:spPr>
          <a:xfrm>
            <a:off x="2384320" y="3508615"/>
            <a:ext cx="5031242" cy="251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noProof="1"/>
              <a:t>Dr. Daniel Huppmann</a:t>
            </a:r>
          </a:p>
          <a:p>
            <a:pPr>
              <a:lnSpc>
                <a:spcPct val="110000"/>
              </a:lnSpc>
            </a:pPr>
            <a:r>
              <a:rPr lang="en-US" noProof="1"/>
              <a:t>Research Scholar – Energy Program</a:t>
            </a:r>
          </a:p>
          <a:p>
            <a:pPr>
              <a:lnSpc>
                <a:spcPct val="110000"/>
              </a:lnSpc>
            </a:pPr>
            <a:r>
              <a:rPr lang="en-US" noProof="1"/>
              <a:t>International Institute for</a:t>
            </a:r>
            <a:br>
              <a:rPr lang="en-US" noProof="1"/>
            </a:br>
            <a:r>
              <a:rPr lang="en-US" noProof="1"/>
              <a:t>Applied Systems Analysis (IIASA)</a:t>
            </a:r>
            <a:br>
              <a:rPr lang="en-US" noProof="1"/>
            </a:br>
            <a:r>
              <a:rPr lang="en-US" noProof="1"/>
              <a:t>Laxenburg, Austria</a:t>
            </a:r>
          </a:p>
          <a:p>
            <a:pPr marL="622300" indent="-611188">
              <a:lnSpc>
                <a:spcPct val="110000"/>
              </a:lnSpc>
            </a:pPr>
            <a:r>
              <a:rPr lang="en-US" noProof="1">
                <a:hlinkClick r:id="rId2"/>
              </a:rPr>
              <a:t>huppmann@iiasa.ac.at</a:t>
            </a:r>
            <a:endParaRPr lang="en-US" noProof="1"/>
          </a:p>
          <a:p>
            <a:pPr marL="622300" indent="-622300">
              <a:lnSpc>
                <a:spcPct val="110000"/>
              </a:lnSpc>
            </a:pPr>
            <a:r>
              <a:rPr lang="en-US" noProof="1">
                <a:hlinkClick r:id="rId3"/>
              </a:rPr>
              <a:t>www.iiasa.ac.at/staff/huppmann</a:t>
            </a:r>
            <a:endParaRPr lang="en-US" noProof="1"/>
          </a:p>
          <a:p>
            <a:pPr marL="541338">
              <a:lnSpc>
                <a:spcPct val="120000"/>
              </a:lnSpc>
            </a:pPr>
            <a:r>
              <a:rPr lang="en-US" noProof="1">
                <a:hlinkClick r:id="rId4"/>
              </a:rPr>
              <a:t>@daniel_huppmann</a:t>
            </a:r>
            <a:endParaRPr lang="en-US" noProof="1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9086DC-37A3-1C46-97E5-5A541FED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30973A-33E9-964A-9E11-C1951FEBC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57" y="3625120"/>
            <a:ext cx="676944" cy="96895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0C12C60-14DF-2F4F-8F57-D80DCA790DF0}"/>
              </a:ext>
            </a:extLst>
          </p:cNvPr>
          <p:cNvSpPr/>
          <p:nvPr/>
        </p:nvSpPr>
        <p:spPr>
          <a:xfrm>
            <a:off x="2440075" y="6193525"/>
            <a:ext cx="6096000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lvl="0" indent="0" eaLnBrk="0" hangingPunct="0"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This presentation is licensed under</a:t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</a:b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a </a:t>
            </a:r>
            <a:r>
              <a:rPr lang="en-US" sz="1400" dirty="0">
                <a:solidFill>
                  <a:schemeClr val="tx2"/>
                </a:solidFill>
                <a:latin typeface="+mn-lt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 </a:t>
            </a:r>
            <a:endParaRPr lang="en-US" sz="1400" dirty="0">
              <a:solidFill>
                <a:schemeClr val="tx2"/>
              </a:solidFill>
              <a:latin typeface="+mn-lt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0BF7D7-35AF-9843-9990-069085154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757" y="6214337"/>
            <a:ext cx="1117600" cy="3937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E05BCF4-EEB6-1B43-81C1-AD739D2B5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48" y="5717581"/>
            <a:ext cx="363114" cy="2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penENTRANCE">
      <a:dk1>
        <a:sysClr val="windowText" lastClr="000000"/>
      </a:dk1>
      <a:lt1>
        <a:sysClr val="window" lastClr="FFFFFF"/>
      </a:lt1>
      <a:dk2>
        <a:srgbClr val="48464E"/>
      </a:dk2>
      <a:lt2>
        <a:srgbClr val="F2F2F2"/>
      </a:lt2>
      <a:accent1>
        <a:srgbClr val="AFCB08"/>
      </a:accent1>
      <a:accent2>
        <a:srgbClr val="38968A"/>
      </a:accent2>
      <a:accent3>
        <a:srgbClr val="5890BD"/>
      </a:accent3>
      <a:accent4>
        <a:srgbClr val="A3A1AC"/>
      </a:accent4>
      <a:accent5>
        <a:srgbClr val="F08475"/>
      </a:accent5>
      <a:accent6>
        <a:srgbClr val="FDC300"/>
      </a:accent6>
      <a:hlink>
        <a:srgbClr val="5890BD"/>
      </a:hlink>
      <a:folHlink>
        <a:srgbClr val="274863"/>
      </a:folHlink>
    </a:clrScheme>
    <a:fontScheme name="Custom 2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Macintosh PowerPoint</Application>
  <PresentationFormat>Breitbild</PresentationFormat>
  <Paragraphs>70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8" baseType="lpstr">
      <vt:lpstr>Arial</vt:lpstr>
      <vt:lpstr>Calibri</vt:lpstr>
      <vt:lpstr>Cambria</vt:lpstr>
      <vt:lpstr>Courier New</vt:lpstr>
      <vt:lpstr>segoe ui light</vt:lpstr>
      <vt:lpstr>segoe ui light</vt:lpstr>
      <vt:lpstr>segoe ui semibold</vt:lpstr>
      <vt:lpstr>segoe ui semibold</vt:lpstr>
      <vt:lpstr>Tahoma</vt:lpstr>
      <vt:lpstr>Office Theme</vt:lpstr>
      <vt:lpstr>PowerPoint-Präsentation</vt:lpstr>
      <vt:lpstr>Integrating models across scales for energy transition scenarios</vt:lpstr>
      <vt:lpstr>The (usual) dimensions of energy modelling data</vt:lpstr>
      <vt:lpstr>Developing a common nomenclature as a community process</vt:lpstr>
      <vt:lpstr>pyam: An open-source package for streamlined workflows</vt:lpstr>
      <vt:lpstr>A shared repository for common unit conversions</vt:lpstr>
      <vt:lpstr>A one-slide guide for better open &amp; FAIR research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a picture</dc:title>
  <dc:creator>Jana Jedlickova</dc:creator>
  <cp:lastModifiedBy>HUPPMANN Daniel</cp:lastModifiedBy>
  <cp:revision>248</cp:revision>
  <cp:lastPrinted>2020-04-15T11:06:20Z</cp:lastPrinted>
  <dcterms:created xsi:type="dcterms:W3CDTF">2019-07-22T10:00:14Z</dcterms:created>
  <dcterms:modified xsi:type="dcterms:W3CDTF">2020-04-15T12:01:32Z</dcterms:modified>
</cp:coreProperties>
</file>