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49" r:id="rId1"/>
    <p:sldMasterId id="2147484090" r:id="rId2"/>
  </p:sldMasterIdLst>
  <p:notesMasterIdLst>
    <p:notesMasterId r:id="rId11"/>
  </p:notesMasterIdLst>
  <p:handoutMasterIdLst>
    <p:handoutMasterId r:id="rId12"/>
  </p:handoutMasterIdLst>
  <p:sldIdLst>
    <p:sldId id="292" r:id="rId3"/>
    <p:sldId id="304" r:id="rId4"/>
    <p:sldId id="305" r:id="rId5"/>
    <p:sldId id="310" r:id="rId6"/>
    <p:sldId id="323" r:id="rId7"/>
    <p:sldId id="324" r:id="rId8"/>
    <p:sldId id="325" r:id="rId9"/>
    <p:sldId id="319" r:id="rId10"/>
  </p:sldIdLst>
  <p:sldSz cx="9144000" cy="6858000" type="screen4x3"/>
  <p:notesSz cx="6888163" cy="10020300"/>
  <p:defaultTextStyle>
    <a:defPPr>
      <a:defRPr lang="de-DE"/>
    </a:defPPr>
    <a:lvl1pPr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marL="4572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marL="9144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marL="13716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marL="1828800" algn="l" rtl="0" eaLnBrk="0" fontAlgn="base" hangingPunct="0">
      <a:spcBef>
        <a:spcPct val="0"/>
      </a:spcBef>
      <a:spcAft>
        <a:spcPct val="0"/>
      </a:spcAft>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22860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27432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32004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3657600" algn="l" defTabSz="914400" rtl="0" eaLnBrk="1" latinLnBrk="0" hangingPunct="1">
      <a:defRPr sz="1400" kern="12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ellers" initials="m" lastIdx="17" clrIdx="0">
    <p:extLst>
      <p:ext uri="{19B8F6BF-5375-455C-9EA6-DF929625EA0E}">
        <p15:presenceInfo xmlns:p15="http://schemas.microsoft.com/office/powerpoint/2012/main" userId="muellers" providerId="None"/>
      </p:ext>
    </p:extLst>
  </p:cmAuthor>
  <p:cmAuthor id="2" name="telteu" initials="t" lastIdx="3" clrIdx="1">
    <p:extLst>
      <p:ext uri="{19B8F6BF-5375-455C-9EA6-DF929625EA0E}">
        <p15:presenceInfo xmlns:p15="http://schemas.microsoft.com/office/powerpoint/2012/main" userId="telte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8F"/>
    <a:srgbClr val="00618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79515" autoAdjust="0"/>
  </p:normalViewPr>
  <p:slideViewPr>
    <p:cSldViewPr>
      <p:cViewPr varScale="1">
        <p:scale>
          <a:sx n="93" d="100"/>
          <a:sy n="93" d="100"/>
        </p:scale>
        <p:origin x="175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12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4871" cy="502755"/>
          </a:xfrm>
          <a:prstGeom prst="rect">
            <a:avLst/>
          </a:prstGeom>
        </p:spPr>
        <p:txBody>
          <a:bodyPr vert="horz" lIns="96616" tIns="48308" rIns="96616" bIns="48308" rtlCol="0"/>
          <a:lstStyle>
            <a:lvl1pPr algn="l" eaLnBrk="1">
              <a:defRPr sz="1300"/>
            </a:lvl1pPr>
          </a:lstStyle>
          <a:p>
            <a:pPr>
              <a:defRPr/>
            </a:pPr>
            <a:endParaRPr lang="de-DE"/>
          </a:p>
        </p:txBody>
      </p:sp>
      <p:sp>
        <p:nvSpPr>
          <p:cNvPr id="3" name="Datumsplatzhalt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eaLnBrk="1">
              <a:defRPr sz="1300"/>
            </a:lvl1pPr>
          </a:lstStyle>
          <a:p>
            <a:pPr>
              <a:defRPr/>
            </a:pPr>
            <a:fld id="{351AF12C-EC4E-47E0-A570-F51532330E5A}" type="datetimeFigureOut">
              <a:rPr lang="de-DE"/>
              <a:pPr>
                <a:defRPr/>
              </a:pPr>
              <a:t>02.05.2020</a:t>
            </a:fld>
            <a:endParaRPr lang="de-DE"/>
          </a:p>
        </p:txBody>
      </p:sp>
      <p:sp>
        <p:nvSpPr>
          <p:cNvPr id="4" name="Fußzeilenplatzhalt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eaLnBrk="1">
              <a:defRPr sz="1300"/>
            </a:lvl1pPr>
          </a:lstStyle>
          <a:p>
            <a:pPr>
              <a:defRPr/>
            </a:pPr>
            <a:r>
              <a:rPr lang="de-DE"/>
              <a:t>hblhgvfkgcgkh</a:t>
            </a:r>
          </a:p>
        </p:txBody>
      </p:sp>
      <p:sp>
        <p:nvSpPr>
          <p:cNvPr id="5" name="Foliennummernplatzhalt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eaLnBrk="1">
              <a:defRPr sz="1300"/>
            </a:lvl1pPr>
          </a:lstStyle>
          <a:p>
            <a:pPr>
              <a:defRPr/>
            </a:pPr>
            <a:fld id="{FFBC01B7-C672-49D8-BA54-734A434E3F43}" type="slidenum">
              <a:rPr lang="de-DE"/>
              <a:pPr>
                <a:defRPr/>
              </a:pPr>
              <a:t>‹#›</a:t>
            </a:fld>
            <a:endParaRPr lang="de-DE"/>
          </a:p>
        </p:txBody>
      </p:sp>
    </p:spTree>
    <p:extLst>
      <p:ext uri="{BB962C8B-B14F-4D97-AF65-F5344CB8AC3E}">
        <p14:creationId xmlns:p14="http://schemas.microsoft.com/office/powerpoint/2010/main" val="35254151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Rot="1" noChangeAspect="1"/>
          </p:cNvSpPr>
          <p:nvPr>
            <p:ph type="sldImg"/>
          </p:nvPr>
        </p:nvSpPr>
        <p:spPr bwMode="auto">
          <a:xfrm>
            <a:off x="939800" y="750888"/>
            <a:ext cx="5008563" cy="3757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Rectangle 2"/>
          <p:cNvSpPr>
            <a:spLocks noGrp="1"/>
          </p:cNvSpPr>
          <p:nvPr>
            <p:ph type="body" sz="quarter" idx="1"/>
          </p:nvPr>
        </p:nvSpPr>
        <p:spPr bwMode="auto">
          <a:xfrm>
            <a:off x="918422" y="4759643"/>
            <a:ext cx="5051320" cy="45091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bevel/>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16" tIns="48308" rIns="96616" bIns="48308" numCol="1" anchor="t" anchorCtr="0" compatLnSpc="1">
            <a:prstTxWarp prst="textNoShape">
              <a:avLst/>
            </a:prstTxWarp>
          </a:bodyPr>
          <a:lstStyle/>
          <a:p>
            <a:pPr lvl="0"/>
            <a:r>
              <a:rPr lang="de-DE" altLang="de-DE" noProof="0" smtClean="0">
                <a:sym typeface="Avenir Roman" charset="0"/>
              </a:rPr>
              <a:t>Click to edit Master text styles</a:t>
            </a:r>
          </a:p>
          <a:p>
            <a:pPr lvl="1"/>
            <a:r>
              <a:rPr lang="de-DE" altLang="de-DE" noProof="0" smtClean="0">
                <a:sym typeface="Avenir Roman" charset="0"/>
              </a:rPr>
              <a:t>Second level</a:t>
            </a:r>
          </a:p>
          <a:p>
            <a:pPr lvl="2"/>
            <a:r>
              <a:rPr lang="de-DE" altLang="de-DE" noProof="0" smtClean="0">
                <a:sym typeface="Avenir Roman" charset="0"/>
              </a:rPr>
              <a:t>Third level</a:t>
            </a:r>
          </a:p>
          <a:p>
            <a:pPr lvl="3"/>
            <a:r>
              <a:rPr lang="de-DE" altLang="de-DE" noProof="0" smtClean="0">
                <a:sym typeface="Avenir Roman" charset="0"/>
              </a:rPr>
              <a:t>Fourth level</a:t>
            </a:r>
          </a:p>
          <a:p>
            <a:pPr lvl="4"/>
            <a:r>
              <a:rPr lang="de-DE" altLang="de-DE" noProof="0" smtClean="0">
                <a:sym typeface="Avenir Roman" charset="0"/>
              </a:rPr>
              <a:t>Fifth level</a:t>
            </a:r>
          </a:p>
        </p:txBody>
      </p:sp>
    </p:spTree>
    <p:extLst>
      <p:ext uri="{BB962C8B-B14F-4D97-AF65-F5344CB8AC3E}">
        <p14:creationId xmlns:p14="http://schemas.microsoft.com/office/powerpoint/2010/main" val="3654140716"/>
      </p:ext>
    </p:extLst>
  </p:cSld>
  <p:clrMap bg1="lt1" tx1="dk1" bg2="lt2" tx2="dk2" accent1="accent1" accent2="accent2" accent3="accent3" accent4="accent4" accent5="accent5" accent6="accent6" hlink="hlink" folHlink="folHlink"/>
  <p:hf hdr="0" dt="0"/>
  <p:notesStyle>
    <a:lvl1pPr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1pPr>
    <a:lvl2pPr indent="2286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2pPr>
    <a:lvl3pPr indent="4572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3pPr>
    <a:lvl4pPr indent="6858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4pPr>
    <a:lvl5pPr indent="914400" algn="l" defTabSz="457200" rtl="0" eaLnBrk="0" fontAlgn="base" hangingPunct="0">
      <a:lnSpc>
        <a:spcPct val="125000"/>
      </a:lnSpc>
      <a:spcBef>
        <a:spcPct val="0"/>
      </a:spcBef>
      <a:spcAft>
        <a:spcPct val="0"/>
      </a:spcAft>
      <a:defRPr sz="2400" kern="1200">
        <a:solidFill>
          <a:srgbClr val="000000"/>
        </a:solidFill>
        <a:latin typeface="Avenir Roman" charset="0"/>
        <a:ea typeface="Avenir Roman" charset="0"/>
        <a:cs typeface="Avenir Roman" charset="0"/>
        <a:sym typeface="Avenir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203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95131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078">
              <a:defRPr/>
            </a:pPr>
            <a:endParaRPr lang="en-US" u="none" dirty="0"/>
          </a:p>
        </p:txBody>
      </p:sp>
    </p:spTree>
    <p:extLst>
      <p:ext uri="{BB962C8B-B14F-4D97-AF65-F5344CB8AC3E}">
        <p14:creationId xmlns:p14="http://schemas.microsoft.com/office/powerpoint/2010/main" val="3521439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2500" b="1" dirty="0">
                <a:latin typeface="Calibri" panose="020F0502020204030204" pitchFamily="34" charset="0"/>
                <a:cs typeface="Calibri" panose="020F0502020204030204" pitchFamily="34" charset="0"/>
              </a:rPr>
              <a:t>How to identify similarities and differences among 15 GWMs?</a:t>
            </a:r>
          </a:p>
          <a:p>
            <a:pPr defTabSz="483078">
              <a:defRPr/>
            </a:pPr>
            <a:r>
              <a:rPr lang="en-US" sz="2500" dirty="0"/>
              <a:t>First, we created a list with water storages and water flows of the water cycle included in the models structure. </a:t>
            </a:r>
          </a:p>
          <a:p>
            <a:pPr defTabSz="483078">
              <a:defRPr/>
            </a:pPr>
            <a:r>
              <a:rPr lang="en-US" sz="2500" dirty="0"/>
              <a:t>Second, we created the tables with the </a:t>
            </a:r>
            <a:r>
              <a:rPr lang="en-US" dirty="0" smtClean="0">
                <a:latin typeface="Times New Roman" panose="02020603050405020304" pitchFamily="18" charset="0"/>
                <a:ea typeface="Calibri" panose="020F0502020204030204" pitchFamily="34" charset="0"/>
              </a:rPr>
              <a:t>equations of</a:t>
            </a:r>
            <a:r>
              <a:rPr lang="en-US" baseline="0" dirty="0" smtClean="0">
                <a:latin typeface="Times New Roman" panose="02020603050405020304" pitchFamily="18" charset="0"/>
                <a:ea typeface="Calibri" panose="020F0502020204030204" pitchFamily="34" charset="0"/>
              </a:rPr>
              <a:t> the main </a:t>
            </a:r>
            <a:r>
              <a:rPr lang="en-US" sz="2500" dirty="0"/>
              <a:t>water storages and flows.</a:t>
            </a:r>
          </a:p>
          <a:p>
            <a:pPr defTabSz="483078">
              <a:defRPr/>
            </a:pPr>
            <a:r>
              <a:rPr lang="en-US" sz="2500" dirty="0"/>
              <a:t>Third, we find similarities and differences among GWMs.</a:t>
            </a:r>
          </a:p>
          <a:p>
            <a:pPr defTabSz="483078">
              <a:defRPr/>
            </a:pPr>
            <a:r>
              <a:rPr lang="en-US" sz="2500" dirty="0"/>
              <a:t>There is a circle, iterative process: if the structure (list) is well defined, then the tables will include the right information, the equations of the water storages and fluxes, then in the end, it will be clear and easy to discover the s</a:t>
            </a:r>
            <a:r>
              <a:rPr lang="en-US" sz="2500" dirty="0">
                <a:latin typeface="Arial" panose="020B0604020202020204" pitchFamily="34" charset="0"/>
                <a:cs typeface="Arial" panose="020B0604020202020204" pitchFamily="34" charset="0"/>
              </a:rPr>
              <a:t>imilarities and differences between models.</a:t>
            </a:r>
            <a:r>
              <a:rPr lang="en-US" sz="2500" dirty="0">
                <a:cs typeface="Arial" panose="020B0604020202020204" pitchFamily="34" charset="0"/>
              </a:rPr>
              <a:t> </a:t>
            </a:r>
            <a:endParaRPr lang="en-US" dirty="0"/>
          </a:p>
        </p:txBody>
      </p:sp>
    </p:spTree>
    <p:extLst>
      <p:ext uri="{BB962C8B-B14F-4D97-AF65-F5344CB8AC3E}">
        <p14:creationId xmlns:p14="http://schemas.microsoft.com/office/powerpoint/2010/main" val="3253674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83078">
              <a:defRPr/>
            </a:pPr>
            <a:r>
              <a:rPr lang="en-US" sz="2500" dirty="0">
                <a:latin typeface="Calibri" panose="020F0502020204030204" pitchFamily="34" charset="0"/>
                <a:ea typeface="Calibri" panose="020F0502020204030204" pitchFamily="34" charset="0"/>
                <a:cs typeface="Times New Roman" panose="02020603050405020304" pitchFamily="18" charset="0"/>
              </a:rPr>
              <a:t>f(LAI): </a:t>
            </a:r>
            <a:r>
              <a:rPr lang="en-GB" sz="2500" dirty="0"/>
              <a:t>function of </a:t>
            </a:r>
            <a:r>
              <a:rPr lang="en-US" b="0" dirty="0" smtClean="0"/>
              <a:t>Leaf area index.</a:t>
            </a:r>
          </a:p>
          <a:p>
            <a:pPr defTabSz="483078">
              <a:defRPr/>
            </a:pPr>
            <a:r>
              <a:rPr lang="en-US" sz="2500" dirty="0">
                <a:latin typeface="Calibri" panose="020F0502020204030204" pitchFamily="34" charset="0"/>
                <a:ea typeface="Calibri" panose="020F0502020204030204" pitchFamily="34" charset="0"/>
                <a:cs typeface="Times New Roman" panose="02020603050405020304" pitchFamily="18" charset="0"/>
              </a:rPr>
              <a:t>f(LAI, SAI): </a:t>
            </a:r>
            <a:r>
              <a:rPr lang="en-GB" sz="2500" dirty="0"/>
              <a:t>function of </a:t>
            </a:r>
            <a:r>
              <a:rPr lang="en-US" b="0" dirty="0" smtClean="0"/>
              <a:t>Leaf area index</a:t>
            </a:r>
            <a:r>
              <a:rPr lang="en-US" b="0" baseline="0" dirty="0" smtClean="0"/>
              <a:t> and </a:t>
            </a:r>
            <a:r>
              <a:rPr lang="en-US" b="0" dirty="0" smtClean="0"/>
              <a:t>stem area index. </a:t>
            </a:r>
          </a:p>
          <a:p>
            <a:pPr defTabSz="483078">
              <a:defRPr/>
            </a:pPr>
            <a:r>
              <a:rPr lang="en-US" sz="2500" dirty="0">
                <a:latin typeface="Calibri" panose="020F0502020204030204" pitchFamily="34" charset="0"/>
                <a:ea typeface="Calibri" panose="020F0502020204030204" pitchFamily="34" charset="0"/>
                <a:cs typeface="Times New Roman" panose="02020603050405020304" pitchFamily="18" charset="0"/>
              </a:rPr>
              <a:t>f(vegetation): </a:t>
            </a:r>
            <a:r>
              <a:rPr lang="en-GB" sz="2500" dirty="0"/>
              <a:t>function of vegetation.</a:t>
            </a:r>
            <a:endParaRPr lang="en-US" b="0" dirty="0" smtClean="0"/>
          </a:p>
          <a:p>
            <a:r>
              <a:rPr lang="en-US" baseline="0" dirty="0" smtClean="0">
                <a:latin typeface="Calibri" panose="020F0502020204030204" pitchFamily="34" charset="0"/>
                <a:ea typeface="Calibri" panose="020F0502020204030204" pitchFamily="34" charset="0"/>
                <a:cs typeface="Times New Roman" panose="02020603050405020304" pitchFamily="18" charset="0"/>
              </a:rPr>
              <a:t>PFT: </a:t>
            </a:r>
            <a:r>
              <a:rPr lang="en-US" dirty="0" smtClean="0">
                <a:latin typeface="Calibri" panose="020F0502020204030204" pitchFamily="34" charset="0"/>
                <a:ea typeface="Calibri" panose="020F0502020204030204" pitchFamily="34" charset="0"/>
                <a:cs typeface="Times New Roman" panose="02020603050405020304" pitchFamily="18" charset="0"/>
              </a:rPr>
              <a:t>plant functional types system to classify plants according to their physical, phylogenetic and </a:t>
            </a:r>
            <a:r>
              <a:rPr lang="en-US" dirty="0" err="1" smtClean="0">
                <a:latin typeface="Calibri" panose="020F0502020204030204" pitchFamily="34" charset="0"/>
                <a:ea typeface="Calibri" panose="020F0502020204030204" pitchFamily="34" charset="0"/>
                <a:cs typeface="Times New Roman" panose="02020603050405020304" pitchFamily="18" charset="0"/>
              </a:rPr>
              <a:t>phenological</a:t>
            </a:r>
            <a:r>
              <a:rPr lang="en-US" dirty="0" smtClean="0">
                <a:latin typeface="Calibri" panose="020F0502020204030204" pitchFamily="34" charset="0"/>
                <a:ea typeface="Calibri" panose="020F0502020204030204" pitchFamily="34" charset="0"/>
                <a:cs typeface="Times New Roman" panose="02020603050405020304" pitchFamily="18" charset="0"/>
              </a:rPr>
              <a:t> characteristics. </a:t>
            </a:r>
          </a:p>
          <a:p>
            <a:r>
              <a:rPr lang="en-US" dirty="0" smtClean="0">
                <a:latin typeface="Calibri" panose="020F0502020204030204" pitchFamily="34" charset="0"/>
                <a:ea typeface="Calibri" panose="020F0502020204030204" pitchFamily="34" charset="0"/>
                <a:cs typeface="Times New Roman" panose="02020603050405020304" pitchFamily="18" charset="0"/>
              </a:rPr>
              <a:t>Prescribed vegetation:</a:t>
            </a:r>
            <a:r>
              <a:rPr lang="en-US" baseline="0" dirty="0" smtClean="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simulated by other models and provided by ISIMIP2b framework as input or using several datasets such as Land Surface Parameter dataset 2 (MPI-HM), HYDE dataset and MIRCA, GLOBCOVER (PCR-GLOBWB). </a:t>
            </a:r>
          </a:p>
          <a:p>
            <a:r>
              <a:rPr lang="en-GB" sz="2500" dirty="0"/>
              <a:t>D</a:t>
            </a:r>
            <a:r>
              <a:rPr lang="en-US" sz="2500" dirty="0"/>
              <a:t>V</a:t>
            </a:r>
            <a:r>
              <a:rPr lang="en-GB" sz="2500" dirty="0"/>
              <a:t>PNV: dynamic vegetation composition on potential natural vegetation areas.</a:t>
            </a:r>
            <a:endParaRPr lang="en-US" dirty="0"/>
          </a:p>
        </p:txBody>
      </p:sp>
    </p:spTree>
    <p:extLst>
      <p:ext uri="{BB962C8B-B14F-4D97-AF65-F5344CB8AC3E}">
        <p14:creationId xmlns:p14="http://schemas.microsoft.com/office/powerpoint/2010/main" val="1544867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6567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147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6897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p:cNvSpPr>
            <a:spLocks noGrp="1"/>
          </p:cNvSpPr>
          <p:nvPr>
            <p:ph type="ctrTitle"/>
          </p:nvPr>
        </p:nvSpPr>
        <p:spPr>
          <a:xfrm>
            <a:off x="630000" y="1611432"/>
            <a:ext cx="8280920" cy="2897687"/>
          </a:xfrm>
          <a:prstGeom prst="rect">
            <a:avLst/>
          </a:prstGeom>
        </p:spPr>
        <p:txBody>
          <a:bodyPr anchor="t" anchorCtr="0"/>
          <a:lstStyle>
            <a:lvl1pPr algn="l">
              <a:defRPr sz="4400">
                <a:solidFill>
                  <a:schemeClr val="tx1"/>
                </a:solidFill>
              </a:defRPr>
            </a:lvl1pPr>
          </a:lstStyle>
          <a:p>
            <a:r>
              <a:rPr lang="de-DE" dirty="0" smtClean="0"/>
              <a:t>Titelmasterformat durch Klicken bearbeiten</a:t>
            </a:r>
            <a:endParaRPr lang="de-DE" dirty="0"/>
          </a:p>
        </p:txBody>
      </p:sp>
      <p:sp>
        <p:nvSpPr>
          <p:cNvPr id="8" name="Untertitel 2"/>
          <p:cNvSpPr>
            <a:spLocks noGrp="1"/>
          </p:cNvSpPr>
          <p:nvPr>
            <p:ph type="subTitle" idx="1"/>
          </p:nvPr>
        </p:nvSpPr>
        <p:spPr>
          <a:xfrm>
            <a:off x="629999" y="4725144"/>
            <a:ext cx="8280000" cy="1728192"/>
          </a:xfrm>
          <a:prstGeom prst="rect">
            <a:avLst/>
          </a:prstGeo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p>
          <a:p>
            <a:r>
              <a:rPr lang="de-DE" dirty="0" smtClean="0"/>
              <a:t>Kurs</a:t>
            </a:r>
          </a:p>
          <a:p>
            <a:r>
              <a:rPr lang="de-DE" dirty="0" smtClean="0"/>
              <a:t>Semester</a:t>
            </a:r>
            <a:endParaRPr lang="de-DE" dirty="0"/>
          </a:p>
        </p:txBody>
      </p:sp>
      <p:sp>
        <p:nvSpPr>
          <p:cNvPr id="9" name="Textplatzhalter 5"/>
          <p:cNvSpPr>
            <a:spLocks noGrp="1"/>
          </p:cNvSpPr>
          <p:nvPr>
            <p:ph type="body" sz="quarter" idx="12"/>
          </p:nvPr>
        </p:nvSpPr>
        <p:spPr>
          <a:xfrm>
            <a:off x="630000" y="404665"/>
            <a:ext cx="8280920" cy="1206768"/>
          </a:xfrm>
          <a:prstGeom prst="rect">
            <a:avLst/>
          </a:prstGeom>
        </p:spPr>
        <p:txBody>
          <a:bodyPr anchor="b" anchorCtr="0"/>
          <a:lstStyle>
            <a:lvl1pPr>
              <a:defRPr sz="2000">
                <a:solidFill>
                  <a:schemeClr val="tx1"/>
                </a:solidFill>
              </a:defRPr>
            </a:lvl1pPr>
          </a:lstStyle>
          <a:p>
            <a:pPr lvl="0"/>
            <a:r>
              <a:rPr lang="de-DE" smtClean="0"/>
              <a:t>Textmasterformat bearbeiten</a:t>
            </a:r>
          </a:p>
        </p:txBody>
      </p:sp>
      <p:sp>
        <p:nvSpPr>
          <p:cNvPr id="12"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3881942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628650" y="1080000"/>
            <a:ext cx="8119814"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8"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39408903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Inhalt und Bild">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628650" y="1080000"/>
            <a:ext cx="3727326"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Bildplatzhalter 4"/>
          <p:cNvSpPr>
            <a:spLocks noGrp="1"/>
          </p:cNvSpPr>
          <p:nvPr>
            <p:ph type="pic" sz="quarter" idx="12"/>
          </p:nvPr>
        </p:nvSpPr>
        <p:spPr>
          <a:xfrm>
            <a:off x="4716463" y="1079999"/>
            <a:ext cx="4032250" cy="5040000"/>
          </a:xfrm>
          <a:prstGeom prst="rect">
            <a:avLst/>
          </a:prstGeom>
        </p:spPr>
        <p:txBody>
          <a:bodyPr/>
          <a:lstStyle/>
          <a:p>
            <a:pPr lvl="0"/>
            <a:endParaRPr lang="de-DE" noProof="0">
              <a:sym typeface="Arial" panose="020B0604020202020204" pitchFamily="34" charset="0"/>
            </a:endParaRPr>
          </a:p>
        </p:txBody>
      </p:sp>
      <p:sp>
        <p:nvSpPr>
          <p:cNvPr id="7"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8"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274194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zwei Inhalte">
    <p:spTree>
      <p:nvGrpSpPr>
        <p:cNvPr id="1" name=""/>
        <p:cNvGrpSpPr/>
        <p:nvPr/>
      </p:nvGrpSpPr>
      <p:grpSpPr>
        <a:xfrm>
          <a:off x="0" y="0"/>
          <a:ext cx="0" cy="0"/>
          <a:chOff x="0" y="0"/>
          <a:chExt cx="0" cy="0"/>
        </a:xfrm>
      </p:grpSpPr>
      <p:sp>
        <p:nvSpPr>
          <p:cNvPr id="7"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8" name="Inhaltsplatzhalter 2"/>
          <p:cNvSpPr>
            <a:spLocks noGrp="1"/>
          </p:cNvSpPr>
          <p:nvPr>
            <p:ph idx="1"/>
          </p:nvPr>
        </p:nvSpPr>
        <p:spPr>
          <a:xfrm>
            <a:off x="4716016" y="1080000"/>
            <a:ext cx="3727326" cy="5040000"/>
          </a:xfrm>
          <a:prstGeom prst="rect">
            <a:avLst/>
          </a:prstGeom>
        </p:spPr>
        <p:txBody>
          <a:bodyPr/>
          <a:lstStyle>
            <a:lvl1pPr>
              <a:defRPr sz="1800">
                <a:latin typeface="Arial Narrow" panose="020B0606020202030204" pitchFamily="34" charset="0"/>
              </a:defRPr>
            </a:lvl1pPr>
            <a:lvl2pPr marL="466725" indent="-285750">
              <a:buClrTx/>
              <a:buSzPct val="100000"/>
              <a:buFont typeface="Arial" panose="020B060402020202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marL="731838" indent="-285750">
              <a:buFont typeface="Arial" panose="020B0604020202020204" pitchFamily="34" charset="0"/>
              <a:buChar char="•"/>
              <a:defRPr sz="1800">
                <a:latin typeface="Arial Narrow" panose="020B0606020202030204" pitchFamily="34" charset="0"/>
              </a:defRPr>
            </a:lvl3pPr>
            <a:lvl4pPr marL="1000125" indent="-285750">
              <a:buFont typeface="Arial" panose="020B0604020202020204" pitchFamily="34" charset="0"/>
              <a:buChar char="•"/>
              <a:defRPr sz="1800">
                <a:latin typeface="Arial Narrow" panose="020B0606020202030204" pitchFamily="34" charset="0"/>
              </a:defRPr>
            </a:lvl4pPr>
            <a:lvl5pPr marL="1274763" indent="-285750">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9" name="Inhaltsplatzhalter 2"/>
          <p:cNvSpPr>
            <a:spLocks noGrp="1"/>
          </p:cNvSpPr>
          <p:nvPr>
            <p:ph idx="11"/>
          </p:nvPr>
        </p:nvSpPr>
        <p:spPr>
          <a:xfrm>
            <a:off x="628650" y="1080000"/>
            <a:ext cx="3727326"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10"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1996577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9E095466-E308-437C-A0F4-363060B5B7E0}"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D87B1-9E1D-4B1B-82A4-84FF75A34233}" type="slidenum">
              <a:rPr lang="en-US" smtClean="0"/>
              <a:t>‹#›</a:t>
            </a:fld>
            <a:endParaRPr lang="en-US"/>
          </a:p>
        </p:txBody>
      </p:sp>
    </p:spTree>
    <p:extLst>
      <p:ext uri="{BB962C8B-B14F-4D97-AF65-F5344CB8AC3E}">
        <p14:creationId xmlns:p14="http://schemas.microsoft.com/office/powerpoint/2010/main" val="176182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p:cNvSpPr>
            <a:spLocks noGrp="1"/>
          </p:cNvSpPr>
          <p:nvPr>
            <p:ph type="ctrTitle"/>
          </p:nvPr>
        </p:nvSpPr>
        <p:spPr>
          <a:xfrm>
            <a:off x="630000" y="1611432"/>
            <a:ext cx="8280920" cy="2897687"/>
          </a:xfrm>
          <a:prstGeom prst="rect">
            <a:avLst/>
          </a:prstGeom>
        </p:spPr>
        <p:txBody>
          <a:bodyPr anchor="t" anchorCtr="0"/>
          <a:lstStyle>
            <a:lvl1pPr algn="l">
              <a:defRPr sz="4400">
                <a:solidFill>
                  <a:schemeClr val="tx1"/>
                </a:solidFill>
              </a:defRPr>
            </a:lvl1pPr>
          </a:lstStyle>
          <a:p>
            <a:r>
              <a:rPr lang="de-DE" dirty="0" smtClean="0"/>
              <a:t>Titelmasterformat durch Klicken bearbeiten</a:t>
            </a:r>
            <a:endParaRPr lang="de-DE" dirty="0"/>
          </a:p>
        </p:txBody>
      </p:sp>
      <p:sp>
        <p:nvSpPr>
          <p:cNvPr id="8" name="Untertitel 2"/>
          <p:cNvSpPr>
            <a:spLocks noGrp="1"/>
          </p:cNvSpPr>
          <p:nvPr>
            <p:ph type="subTitle" idx="1"/>
          </p:nvPr>
        </p:nvSpPr>
        <p:spPr>
          <a:xfrm>
            <a:off x="629999" y="4725144"/>
            <a:ext cx="8280000" cy="1728192"/>
          </a:xfrm>
          <a:prstGeom prst="rect">
            <a:avLst/>
          </a:prstGeo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Formatvorlage des Untertitelmasters durch Klicken bearbeiten</a:t>
            </a:r>
          </a:p>
          <a:p>
            <a:r>
              <a:rPr lang="de-DE" dirty="0" smtClean="0"/>
              <a:t>Kurs</a:t>
            </a:r>
          </a:p>
          <a:p>
            <a:r>
              <a:rPr lang="de-DE" dirty="0" smtClean="0"/>
              <a:t>Semester</a:t>
            </a:r>
            <a:endParaRPr lang="de-DE" dirty="0"/>
          </a:p>
        </p:txBody>
      </p:sp>
      <p:sp>
        <p:nvSpPr>
          <p:cNvPr id="9" name="Textplatzhalter 5"/>
          <p:cNvSpPr>
            <a:spLocks noGrp="1"/>
          </p:cNvSpPr>
          <p:nvPr>
            <p:ph type="body" sz="quarter" idx="12"/>
          </p:nvPr>
        </p:nvSpPr>
        <p:spPr>
          <a:xfrm>
            <a:off x="630000" y="404665"/>
            <a:ext cx="8280920" cy="1206768"/>
          </a:xfrm>
          <a:prstGeom prst="rect">
            <a:avLst/>
          </a:prstGeom>
        </p:spPr>
        <p:txBody>
          <a:bodyPr anchor="b" anchorCtr="0"/>
          <a:lstStyle>
            <a:lvl1pPr>
              <a:defRPr sz="2000">
                <a:solidFill>
                  <a:schemeClr val="tx1"/>
                </a:solidFill>
              </a:defRPr>
            </a:lvl1pPr>
          </a:lstStyle>
          <a:p>
            <a:pPr lvl="0"/>
            <a:r>
              <a:rPr lang="de-DE" smtClean="0"/>
              <a:t>Textmasterformat bearbeiten</a:t>
            </a:r>
          </a:p>
        </p:txBody>
      </p:sp>
      <p:sp>
        <p:nvSpPr>
          <p:cNvPr id="12"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17428663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628650" y="1080000"/>
            <a:ext cx="8119814"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8"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3251255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Inhalt und Bild">
    <p:spTree>
      <p:nvGrpSpPr>
        <p:cNvPr id="1" name=""/>
        <p:cNvGrpSpPr/>
        <p:nvPr/>
      </p:nvGrpSpPr>
      <p:grpSpPr>
        <a:xfrm>
          <a:off x="0" y="0"/>
          <a:ext cx="0" cy="0"/>
          <a:chOff x="0" y="0"/>
          <a:chExt cx="0" cy="0"/>
        </a:xfrm>
      </p:grpSpPr>
      <p:sp>
        <p:nvSpPr>
          <p:cNvPr id="2"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628650" y="1080000"/>
            <a:ext cx="3727326"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sz="1800">
                <a:latin typeface="Arial Narrow" panose="020B060602020203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Bildplatzhalter 4"/>
          <p:cNvSpPr>
            <a:spLocks noGrp="1"/>
          </p:cNvSpPr>
          <p:nvPr>
            <p:ph type="pic" sz="quarter" idx="12"/>
          </p:nvPr>
        </p:nvSpPr>
        <p:spPr>
          <a:xfrm>
            <a:off x="4716463" y="1079999"/>
            <a:ext cx="4032250" cy="5040000"/>
          </a:xfrm>
          <a:prstGeom prst="rect">
            <a:avLst/>
          </a:prstGeom>
        </p:spPr>
        <p:txBody>
          <a:bodyPr/>
          <a:lstStyle/>
          <a:p>
            <a:pPr lvl="0"/>
            <a:endParaRPr lang="de-DE" noProof="0">
              <a:sym typeface="Arial" panose="020B0604020202020204" pitchFamily="34" charset="0"/>
            </a:endParaRPr>
          </a:p>
        </p:txBody>
      </p:sp>
      <p:sp>
        <p:nvSpPr>
          <p:cNvPr id="7"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8"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280477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zwei Inhalte">
    <p:spTree>
      <p:nvGrpSpPr>
        <p:cNvPr id="1" name=""/>
        <p:cNvGrpSpPr/>
        <p:nvPr/>
      </p:nvGrpSpPr>
      <p:grpSpPr>
        <a:xfrm>
          <a:off x="0" y="0"/>
          <a:ext cx="0" cy="0"/>
          <a:chOff x="0" y="0"/>
          <a:chExt cx="0" cy="0"/>
        </a:xfrm>
      </p:grpSpPr>
      <p:sp>
        <p:nvSpPr>
          <p:cNvPr id="7" name="Titel 1"/>
          <p:cNvSpPr>
            <a:spLocks noGrp="1"/>
          </p:cNvSpPr>
          <p:nvPr>
            <p:ph type="title"/>
          </p:nvPr>
        </p:nvSpPr>
        <p:spPr>
          <a:xfrm>
            <a:off x="637442" y="116632"/>
            <a:ext cx="6598854" cy="792088"/>
          </a:xfrm>
          <a:prstGeom prst="rect">
            <a:avLst/>
          </a:prstGeom>
        </p:spPr>
        <p:txBody>
          <a:bodyPr anchor="b"/>
          <a:lstStyle>
            <a:lvl1pPr>
              <a:defRPr>
                <a:solidFill>
                  <a:schemeClr val="tx1"/>
                </a:solidFill>
              </a:defRPr>
            </a:lvl1pPr>
          </a:lstStyle>
          <a:p>
            <a:r>
              <a:rPr lang="de-DE" dirty="0" smtClean="0"/>
              <a:t>Titelmasterformat durch Klicken bearbeiten</a:t>
            </a:r>
            <a:endParaRPr lang="de-DE" dirty="0"/>
          </a:p>
        </p:txBody>
      </p:sp>
      <p:sp>
        <p:nvSpPr>
          <p:cNvPr id="8" name="Inhaltsplatzhalter 2"/>
          <p:cNvSpPr>
            <a:spLocks noGrp="1"/>
          </p:cNvSpPr>
          <p:nvPr>
            <p:ph idx="1"/>
          </p:nvPr>
        </p:nvSpPr>
        <p:spPr>
          <a:xfrm>
            <a:off x="4716016" y="1080000"/>
            <a:ext cx="3727326" cy="5040000"/>
          </a:xfrm>
          <a:prstGeom prst="rect">
            <a:avLst/>
          </a:prstGeom>
        </p:spPr>
        <p:txBody>
          <a:bodyPr/>
          <a:lstStyle>
            <a:lvl1pPr>
              <a:defRPr sz="1800">
                <a:latin typeface="Arial Narrow" panose="020B0606020202030204" pitchFamily="34" charset="0"/>
              </a:defRPr>
            </a:lvl1pPr>
            <a:lvl2pPr marL="466725" indent="-285750">
              <a:buClrTx/>
              <a:buSzPct val="100000"/>
              <a:buFont typeface="Arial" panose="020B060402020202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marL="731838" indent="-285750">
              <a:buClrTx/>
              <a:buFont typeface="Arial" panose="020B0604020202020204" pitchFamily="34" charset="0"/>
              <a:buChar char="•"/>
              <a:defRPr sz="1800">
                <a:latin typeface="Arial Narrow" panose="020B0606020202030204" pitchFamily="34" charset="0"/>
              </a:defRPr>
            </a:lvl3pPr>
            <a:lvl4pPr marL="1000125" indent="-285750">
              <a:buClrTx/>
              <a:buFont typeface="Arial" panose="020B0604020202020204" pitchFamily="34" charset="0"/>
              <a:buChar char="•"/>
              <a:defRPr sz="1800">
                <a:latin typeface="Arial Narrow" panose="020B0606020202030204" pitchFamily="34" charset="0"/>
              </a:defRPr>
            </a:lvl4pPr>
            <a:lvl5pPr marL="1274763" indent="-285750">
              <a:buClrTx/>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9" name="Inhaltsplatzhalter 2"/>
          <p:cNvSpPr>
            <a:spLocks noGrp="1"/>
          </p:cNvSpPr>
          <p:nvPr>
            <p:ph idx="11"/>
          </p:nvPr>
        </p:nvSpPr>
        <p:spPr>
          <a:xfrm>
            <a:off x="628650" y="1080000"/>
            <a:ext cx="3727326" cy="5040000"/>
          </a:xfrm>
          <a:prstGeom prst="rect">
            <a:avLst/>
          </a:prstGeom>
        </p:spPr>
        <p:txBody>
          <a:bodyPr/>
          <a:lstStyle>
            <a:lvl1pPr>
              <a:defRPr sz="1800">
                <a:latin typeface="Arial Narrow" panose="020B0606020202030204" pitchFamily="34" charset="0"/>
              </a:defRPr>
            </a:lvl1pPr>
            <a:lvl2pPr marL="417513" indent="-236538">
              <a:buClrTx/>
              <a:buSzPct val="100000"/>
              <a:buFont typeface="Arial" panose="020B0604020202020204" pitchFamily="34" charset="0"/>
              <a:buChar char="•"/>
              <a:defRPr lang="de-DE" sz="1800" kern="1200" dirty="0" smtClean="0">
                <a:solidFill>
                  <a:srgbClr val="000000"/>
                </a:solidFill>
                <a:latin typeface="Arial Narrow" panose="020B0606020202030204" pitchFamily="34" charset="0"/>
                <a:ea typeface="+mn-ea"/>
                <a:cs typeface="+mn-cs"/>
                <a:sym typeface="Arial" panose="020B0604020202020204" pitchFamily="34" charset="0"/>
              </a:defRPr>
            </a:lvl2pPr>
            <a:lvl3pPr marL="687388" indent="-241300">
              <a:buFont typeface="Arial" panose="020B0604020202020204" pitchFamily="34" charset="0"/>
              <a:buChar char="•"/>
              <a:defRPr sz="1800">
                <a:latin typeface="Arial Narrow" panose="020B0606020202030204" pitchFamily="34" charset="0"/>
              </a:defRPr>
            </a:lvl3pPr>
            <a:lvl4pPr marL="955675" indent="-241300">
              <a:buFont typeface="Arial" panose="020B0604020202020204" pitchFamily="34" charset="0"/>
              <a:buChar char="•"/>
              <a:defRPr sz="1800">
                <a:latin typeface="Arial Narrow" panose="020B0606020202030204" pitchFamily="34" charset="0"/>
              </a:defRPr>
            </a:lvl4pPr>
            <a:lvl5pPr marL="1227138" indent="-238125">
              <a:buFont typeface="Arial" panose="020B0604020202020204" pitchFamily="34" charset="0"/>
              <a:buChar char="•"/>
              <a:defRPr sz="1800">
                <a:latin typeface="Arial Narrow" panose="020B060602020203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tangle 3"/>
          <p:cNvSpPr>
            <a:spLocks noGrp="1"/>
          </p:cNvSpPr>
          <p:nvPr>
            <p:ph type="sldNum" sz="quarter" idx="4"/>
          </p:nvPr>
        </p:nvSpPr>
        <p:spPr bwMode="auto">
          <a:xfrm>
            <a:off x="8640000" y="6660000"/>
            <a:ext cx="345877"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latin typeface="+mj-lt"/>
                <a:cs typeface="+mn-cs"/>
                <a:sym typeface="Arial" panose="020B0604020202020204" pitchFamily="34" charset="0"/>
              </a:defRPr>
            </a:lvl1pPr>
          </a:lstStyle>
          <a:p>
            <a:pPr>
              <a:defRPr/>
            </a:pPr>
            <a:fld id="{E42BEB3F-08D9-49EF-B61F-64B0AC4A9AB9}" type="slidenum">
              <a:rPr lang="de-DE" altLang="de-DE"/>
              <a:pPr>
                <a:defRPr/>
              </a:pPr>
              <a:t>‹#›</a:t>
            </a:fld>
            <a:endParaRPr lang="de-DE" altLang="de-DE" dirty="0"/>
          </a:p>
        </p:txBody>
      </p:sp>
      <p:sp>
        <p:nvSpPr>
          <p:cNvPr id="10"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34909707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7">
            <a:lum/>
          </a:blip>
          <a:srcRect/>
          <a:stretch>
            <a:fillRect/>
          </a:stretch>
        </a:blipFill>
        <a:effectLst/>
      </p:bgPr>
    </p:bg>
    <p:spTree>
      <p:nvGrpSpPr>
        <p:cNvPr id="1" name=""/>
        <p:cNvGrpSpPr/>
        <p:nvPr/>
      </p:nvGrpSpPr>
      <p:grpSpPr>
        <a:xfrm>
          <a:off x="0" y="0"/>
          <a:ext cx="0" cy="0"/>
          <a:chOff x="0" y="0"/>
          <a:chExt cx="0" cy="0"/>
        </a:xfrm>
      </p:grpSpPr>
      <p:sp>
        <p:nvSpPr>
          <p:cNvPr id="3" name="Rectangle 3"/>
          <p:cNvSpPr>
            <a:spLocks noGrp="1"/>
          </p:cNvSpPr>
          <p:nvPr>
            <p:ph type="sldNum" sz="quarter" idx="4"/>
          </p:nvPr>
        </p:nvSpPr>
        <p:spPr bwMode="auto">
          <a:xfrm>
            <a:off x="8640000" y="6660000"/>
            <a:ext cx="345600"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solidFill>
                  <a:schemeClr val="tx1"/>
                </a:solidFill>
                <a:latin typeface="+mj-lt"/>
                <a:cs typeface="+mn-cs"/>
                <a:sym typeface="Arial" panose="020B0604020202020204" pitchFamily="34" charset="0"/>
              </a:defRPr>
            </a:lvl1pPr>
          </a:lstStyle>
          <a:p>
            <a:pPr>
              <a:defRPr/>
            </a:pPr>
            <a:fld id="{E42BEB3F-08D9-49EF-B61F-64B0AC4A9AB9}" type="slidenum">
              <a:rPr lang="de-DE" altLang="de-DE" smtClean="0"/>
              <a:pPr>
                <a:defRPr/>
              </a:pPr>
              <a:t>‹#›</a:t>
            </a:fld>
            <a:endParaRPr lang="de-DE" altLang="de-DE" dirty="0"/>
          </a:p>
        </p:txBody>
      </p:sp>
      <p:sp>
        <p:nvSpPr>
          <p:cNvPr id="4" name="Rectangle 1"/>
          <p:cNvSpPr>
            <a:spLocks/>
          </p:cNvSpPr>
          <p:nvPr userDrawn="1"/>
        </p:nvSpPr>
        <p:spPr bwMode="auto">
          <a:xfrm>
            <a:off x="152400" y="6654800"/>
            <a:ext cx="591509" cy="15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4572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9144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13716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18288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a:lstStyle>
          <a:p>
            <a:pPr eaLnBrk="1">
              <a:defRPr/>
            </a:pPr>
            <a:fld id="{B1653117-B3F9-4AC9-9C1A-504184EEB33D}" type="datetime4">
              <a:rPr lang="de-DE" altLang="de-DE" sz="1000" smtClean="0">
                <a:solidFill>
                  <a:schemeClr val="tx1"/>
                </a:solidFill>
                <a:latin typeface="+mj-lt"/>
              </a:rPr>
              <a:pPr eaLnBrk="1">
                <a:defRPr/>
              </a:pPr>
              <a:t>2. Mai 2020</a:t>
            </a:fld>
            <a:endParaRPr lang="de-DE" altLang="de-DE" sz="1000" dirty="0" smtClean="0">
              <a:solidFill>
                <a:schemeClr val="tx1"/>
              </a:solidFill>
              <a:latin typeface="+mj-lt"/>
            </a:endParaRPr>
          </a:p>
        </p:txBody>
      </p:sp>
      <p:sp>
        <p:nvSpPr>
          <p:cNvPr id="6"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8" r:id="rId4"/>
    <p:sldLayoutId id="2147484096" r:id="rId5"/>
  </p:sldLayoutIdLst>
  <p:timing>
    <p:tnLst>
      <p:par>
        <p:cTn id="1" dur="indefinite" restart="never" nodeType="tmRoot"/>
      </p:par>
    </p:tnLst>
  </p:timing>
  <p:hf hdr="0" dt="0"/>
  <p:txStyles>
    <p:titleStyle>
      <a:lvl1pPr algn="l" rtl="0" eaLnBrk="0" fontAlgn="base" hangingPunct="0">
        <a:spcBef>
          <a:spcPct val="0"/>
        </a:spcBef>
        <a:spcAft>
          <a:spcPct val="0"/>
        </a:spcAft>
        <a:defRPr kern="1200">
          <a:solidFill>
            <a:srgbClr val="004F8F"/>
          </a:solidFill>
          <a:latin typeface="+mj-lt"/>
          <a:ea typeface="+mj-ea"/>
          <a:cs typeface="+mj-cs"/>
          <a:sym typeface="Arial Narrow" panose="020B0606020202030204" pitchFamily="34" charset="0"/>
        </a:defRPr>
      </a:lvl1pPr>
      <a:lvl2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2pPr>
      <a:lvl3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3pPr>
      <a:lvl4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4pPr>
      <a:lvl5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5pPr>
      <a:lvl6pPr marL="4572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6pPr>
      <a:lvl7pPr marL="9144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7pPr>
      <a:lvl8pPr marL="13716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8pPr>
      <a:lvl9pPr marL="18288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9pPr>
    </p:titleStyle>
    <p:bodyStyle>
      <a:lvl1pPr marL="342900" indent="-342900" algn="l" rtl="0" eaLnBrk="0" fontAlgn="base" hangingPunct="0">
        <a:spcBef>
          <a:spcPts val="300"/>
        </a:spcBef>
        <a:spcAft>
          <a:spcPct val="0"/>
        </a:spcAft>
        <a:defRPr sz="1600" kern="1200">
          <a:solidFill>
            <a:srgbClr val="000000"/>
          </a:solidFill>
          <a:latin typeface="+mn-lt"/>
          <a:ea typeface="+mn-ea"/>
          <a:cs typeface="+mn-cs"/>
          <a:sym typeface="Arial" panose="020B0604020202020204" pitchFamily="34" charset="0"/>
        </a:defRPr>
      </a:lvl1pPr>
      <a:lvl2pPr marL="417513" indent="-236538"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2pPr>
      <a:lvl3pPr marL="687388"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3pPr>
      <a:lvl4pPr marL="955675"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4pPr>
      <a:lvl5pPr marL="1227138" indent="-238125"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6">
            <a:lum/>
          </a:blip>
          <a:srcRect/>
          <a:stretch>
            <a:fillRect/>
          </a:stretch>
        </a:blipFill>
        <a:effectLst/>
      </p:bgPr>
    </p:bg>
    <p:spTree>
      <p:nvGrpSpPr>
        <p:cNvPr id="1" name=""/>
        <p:cNvGrpSpPr/>
        <p:nvPr/>
      </p:nvGrpSpPr>
      <p:grpSpPr>
        <a:xfrm>
          <a:off x="0" y="0"/>
          <a:ext cx="0" cy="0"/>
          <a:chOff x="0" y="0"/>
          <a:chExt cx="0" cy="0"/>
        </a:xfrm>
      </p:grpSpPr>
      <p:sp>
        <p:nvSpPr>
          <p:cNvPr id="3" name="Rectangle 3"/>
          <p:cNvSpPr>
            <a:spLocks noGrp="1"/>
          </p:cNvSpPr>
          <p:nvPr>
            <p:ph type="sldNum" sz="quarter" idx="4"/>
          </p:nvPr>
        </p:nvSpPr>
        <p:spPr bwMode="auto">
          <a:xfrm>
            <a:off x="8640000" y="6660000"/>
            <a:ext cx="345600" cy="18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0" tIns="0" rIns="0" bIns="0" numCol="1" anchor="t" anchorCtr="0" compatLnSpc="1">
            <a:prstTxWarp prst="textNoShape">
              <a:avLst/>
            </a:prstTxWarp>
          </a:bodyPr>
          <a:lstStyle>
            <a:lvl1pPr algn="r" eaLnBrk="1">
              <a:defRPr sz="1000">
                <a:solidFill>
                  <a:schemeClr val="tx1"/>
                </a:solidFill>
                <a:latin typeface="+mj-lt"/>
                <a:cs typeface="+mn-cs"/>
                <a:sym typeface="Arial" panose="020B0604020202020204" pitchFamily="34" charset="0"/>
              </a:defRPr>
            </a:lvl1pPr>
          </a:lstStyle>
          <a:p>
            <a:pPr>
              <a:defRPr/>
            </a:pPr>
            <a:fld id="{E42BEB3F-08D9-49EF-B61F-64B0AC4A9AB9}" type="slidenum">
              <a:rPr lang="de-DE" altLang="de-DE" smtClean="0"/>
              <a:pPr>
                <a:defRPr/>
              </a:pPr>
              <a:t>‹#›</a:t>
            </a:fld>
            <a:endParaRPr lang="de-DE" altLang="de-DE" dirty="0"/>
          </a:p>
        </p:txBody>
      </p:sp>
      <p:sp>
        <p:nvSpPr>
          <p:cNvPr id="4" name="Rectangle 1"/>
          <p:cNvSpPr>
            <a:spLocks/>
          </p:cNvSpPr>
          <p:nvPr userDrawn="1"/>
        </p:nvSpPr>
        <p:spPr bwMode="auto">
          <a:xfrm>
            <a:off x="152400" y="6654800"/>
            <a:ext cx="591509" cy="15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1pPr>
            <a:lvl2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2pPr>
            <a:lvl3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3pPr>
            <a:lvl4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4pPr>
            <a:lvl5pPr defTabSz="457200">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5pPr>
            <a:lvl6pPr marL="4572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6pPr>
            <a:lvl7pPr marL="9144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7pPr>
            <a:lvl8pPr marL="13716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8pPr>
            <a:lvl9pPr marL="1828800" indent="1828800" defTabSz="457200" fontAlgn="base" hangingPunct="0">
              <a:spcBef>
                <a:spcPct val="0"/>
              </a:spcBef>
              <a:spcAft>
                <a:spcPct val="0"/>
              </a:spcAft>
              <a:defRPr sz="1400">
                <a:solidFill>
                  <a:srgbClr val="004F8F"/>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lvl9pPr>
          </a:lstStyle>
          <a:p>
            <a:pPr eaLnBrk="1">
              <a:defRPr/>
            </a:pPr>
            <a:fld id="{B1653117-B3F9-4AC9-9C1A-504184EEB33D}" type="datetime4">
              <a:rPr lang="de-DE" altLang="de-DE" sz="1000" smtClean="0">
                <a:solidFill>
                  <a:schemeClr val="tx1"/>
                </a:solidFill>
                <a:latin typeface="+mj-lt"/>
              </a:rPr>
              <a:pPr eaLnBrk="1">
                <a:defRPr/>
              </a:pPr>
              <a:t>2. Mai 2020</a:t>
            </a:fld>
            <a:endParaRPr lang="de-DE" altLang="de-DE" sz="1000" dirty="0" smtClean="0">
              <a:solidFill>
                <a:schemeClr val="tx1"/>
              </a:solidFill>
              <a:latin typeface="+mj-lt"/>
            </a:endParaRPr>
          </a:p>
        </p:txBody>
      </p:sp>
      <p:sp>
        <p:nvSpPr>
          <p:cNvPr id="6" name="Fußzeilenplatzhalter 2"/>
          <p:cNvSpPr>
            <a:spLocks noGrp="1"/>
          </p:cNvSpPr>
          <p:nvPr>
            <p:ph type="ftr" sz="quarter" idx="3"/>
          </p:nvPr>
        </p:nvSpPr>
        <p:spPr>
          <a:xfrm>
            <a:off x="1116013" y="6654799"/>
            <a:ext cx="7056437" cy="168275"/>
          </a:xfrm>
          <a:prstGeom prst="rect">
            <a:avLst/>
          </a:prstGeom>
        </p:spPr>
        <p:txBody>
          <a:bodyPr tIns="0"/>
          <a:lstStyle>
            <a:lvl1pPr algn="l">
              <a:defRPr sz="1000">
                <a:solidFill>
                  <a:schemeClr val="tx2"/>
                </a:solidFill>
                <a:latin typeface="Arial Narrow" panose="020B0606020202030204" pitchFamily="34" charset="0"/>
              </a:defRPr>
            </a:lvl1pPr>
          </a:lstStyle>
          <a:p>
            <a:pPr>
              <a:defRPr/>
            </a:pPr>
            <a:r>
              <a:rPr lang="de-DE" smtClean="0"/>
              <a:t>Titel der Veranstaltung</a:t>
            </a:r>
            <a:endParaRPr lang="de-DE"/>
          </a:p>
        </p:txBody>
      </p:sp>
    </p:spTree>
    <p:extLst>
      <p:ext uri="{BB962C8B-B14F-4D97-AF65-F5344CB8AC3E}">
        <p14:creationId xmlns:p14="http://schemas.microsoft.com/office/powerpoint/2010/main" val="4208879762"/>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5" r:id="rId4"/>
  </p:sldLayoutIdLst>
  <p:timing>
    <p:tnLst>
      <p:par>
        <p:cTn id="1" dur="indefinite" restart="never" nodeType="tmRoot"/>
      </p:par>
    </p:tnLst>
  </p:timing>
  <p:hf hdr="0" dt="0"/>
  <p:txStyles>
    <p:titleStyle>
      <a:lvl1pPr algn="l" rtl="0" eaLnBrk="0" fontAlgn="base" hangingPunct="0">
        <a:spcBef>
          <a:spcPct val="0"/>
        </a:spcBef>
        <a:spcAft>
          <a:spcPct val="0"/>
        </a:spcAft>
        <a:defRPr kern="1200">
          <a:solidFill>
            <a:srgbClr val="004F8F"/>
          </a:solidFill>
          <a:latin typeface="+mj-lt"/>
          <a:ea typeface="+mj-ea"/>
          <a:cs typeface="+mj-cs"/>
          <a:sym typeface="Arial Narrow" panose="020B0606020202030204" pitchFamily="34" charset="0"/>
        </a:defRPr>
      </a:lvl1pPr>
      <a:lvl2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2pPr>
      <a:lvl3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3pPr>
      <a:lvl4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4pPr>
      <a:lvl5pPr algn="l" rtl="0" eaLnBrk="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5pPr>
      <a:lvl6pPr marL="4572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6pPr>
      <a:lvl7pPr marL="9144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7pPr>
      <a:lvl8pPr marL="13716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8pPr>
      <a:lvl9pPr marL="1828800" algn="l" rtl="0" fontAlgn="base" hangingPunct="0">
        <a:spcBef>
          <a:spcPct val="0"/>
        </a:spcBef>
        <a:spcAft>
          <a:spcPct val="0"/>
        </a:spcAft>
        <a:defRPr>
          <a:solidFill>
            <a:srgbClr val="004F8F"/>
          </a:solidFill>
          <a:latin typeface="Arial Narrow" panose="020B0606020202030204" pitchFamily="34" charset="0"/>
          <a:ea typeface="Arial Narrow" panose="020B0606020202030204" pitchFamily="34" charset="0"/>
          <a:cs typeface="Arial Narrow" panose="020B0606020202030204" pitchFamily="34" charset="0"/>
          <a:sym typeface="Arial Narrow" panose="020B0606020202030204" pitchFamily="34" charset="0"/>
        </a:defRPr>
      </a:lvl9pPr>
    </p:titleStyle>
    <p:bodyStyle>
      <a:lvl1pPr marL="342900" indent="-342900" algn="l" rtl="0" eaLnBrk="0" fontAlgn="base" hangingPunct="0">
        <a:spcBef>
          <a:spcPts val="300"/>
        </a:spcBef>
        <a:spcAft>
          <a:spcPct val="0"/>
        </a:spcAft>
        <a:defRPr sz="1600" kern="1200">
          <a:solidFill>
            <a:srgbClr val="000000"/>
          </a:solidFill>
          <a:latin typeface="+mn-lt"/>
          <a:ea typeface="+mn-ea"/>
          <a:cs typeface="+mn-cs"/>
          <a:sym typeface="Arial" panose="020B0604020202020204" pitchFamily="34" charset="0"/>
        </a:defRPr>
      </a:lvl1pPr>
      <a:lvl2pPr marL="417513" indent="-236538"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2pPr>
      <a:lvl3pPr marL="687388"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3pPr>
      <a:lvl4pPr marL="955675" indent="-241300"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4pPr>
      <a:lvl5pPr marL="1227138" indent="-238125" algn="l" rtl="0" eaLnBrk="0" fontAlgn="base" hangingPunct="0">
        <a:spcBef>
          <a:spcPts val="300"/>
        </a:spcBef>
        <a:spcAft>
          <a:spcPct val="0"/>
        </a:spcAft>
        <a:buSzPct val="100000"/>
        <a:buChar char="–"/>
        <a:defRPr sz="1600" kern="1200">
          <a:solidFill>
            <a:srgbClr val="000000"/>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295400"/>
            <a:ext cx="8136903" cy="1754326"/>
          </a:xfrm>
          <a:prstGeom prst="rect">
            <a:avLst/>
          </a:prstGeom>
          <a:noFill/>
        </p:spPr>
        <p:txBody>
          <a:bodyPr wrap="square" rtlCol="0">
            <a:spAutoFit/>
          </a:bodyPr>
          <a:lstStyle/>
          <a:p>
            <a:pPr algn="ctr"/>
            <a:r>
              <a:rPr lang="en-US" sz="3600" b="1" dirty="0">
                <a:latin typeface="Calibri" panose="020F0502020204030204" pitchFamily="34" charset="0"/>
                <a:cs typeface="Calibri" panose="020F0502020204030204" pitchFamily="34" charset="0"/>
              </a:rPr>
              <a:t>Similarities and differences among fifteen global water models in simulating the vertical water balance</a:t>
            </a:r>
            <a:endParaRPr lang="en-US" sz="3600" b="1" dirty="0" smtClean="0">
              <a:latin typeface="Calibri" panose="020F0502020204030204" pitchFamily="34" charset="0"/>
              <a:cs typeface="Calibri" panose="020F0502020204030204" pitchFamily="34" charset="0"/>
            </a:endParaRPr>
          </a:p>
        </p:txBody>
      </p:sp>
      <p:sp>
        <p:nvSpPr>
          <p:cNvPr id="3" name="Subtitle 2"/>
          <p:cNvSpPr txBox="1">
            <a:spLocks/>
          </p:cNvSpPr>
          <p:nvPr/>
        </p:nvSpPr>
        <p:spPr>
          <a:xfrm>
            <a:off x="197767" y="3429000"/>
            <a:ext cx="9036496" cy="1368152"/>
          </a:xfrm>
          <a:prstGeom prst="rect">
            <a:avLst/>
          </a:prstGeom>
        </p:spPr>
        <p:txBody>
          <a:bodyPr/>
          <a:lstStyle>
            <a:lvl1pPr marL="342900" indent="-342900" algn="l" rtl="0" eaLnBrk="0" fontAlgn="base" hangingPunct="0">
              <a:spcBef>
                <a:spcPts val="300"/>
              </a:spcBef>
              <a:spcAft>
                <a:spcPct val="0"/>
              </a:spcAft>
              <a:defRPr sz="1800" kern="1200">
                <a:solidFill>
                  <a:srgbClr val="000000"/>
                </a:solidFill>
                <a:latin typeface="Arial Narrow" panose="020B0606020202030204" pitchFamily="34" charset="0"/>
                <a:ea typeface="+mn-ea"/>
                <a:cs typeface="+mn-cs"/>
                <a:sym typeface="Arial" panose="020B0604020202020204" pitchFamily="34" charset="0"/>
              </a:defRPr>
            </a:lvl1pPr>
            <a:lvl2pPr marL="417513" indent="-236538" algn="l" rtl="0" eaLnBrk="0" fontAlgn="base" hangingPunct="0">
              <a:spcBef>
                <a:spcPts val="300"/>
              </a:spcBef>
              <a:spcAft>
                <a:spcPct val="0"/>
              </a:spcAft>
              <a:buClrTx/>
              <a:buSzPct val="100000"/>
              <a:buFont typeface="Arial" panose="020B0604020202020204" pitchFamily="34" charset="0"/>
              <a:buChar char="•"/>
              <a:defRPr sz="1800" kern="1200">
                <a:solidFill>
                  <a:srgbClr val="000000"/>
                </a:solidFill>
                <a:latin typeface="Arial Narrow" panose="020B0606020202030204" pitchFamily="34" charset="0"/>
                <a:ea typeface="+mn-ea"/>
                <a:cs typeface="+mn-cs"/>
                <a:sym typeface="Arial" panose="020B0604020202020204" pitchFamily="34" charset="0"/>
              </a:defRPr>
            </a:lvl2pPr>
            <a:lvl3pPr marL="687388" indent="-241300" algn="l" rtl="0" eaLnBrk="0" fontAlgn="base" hangingPunct="0">
              <a:spcBef>
                <a:spcPts val="300"/>
              </a:spcBef>
              <a:spcAft>
                <a:spcPct val="0"/>
              </a:spcAft>
              <a:buSzPct val="100000"/>
              <a:buFont typeface="Arial" panose="020B0604020202020204" pitchFamily="34" charset="0"/>
              <a:buChar char="•"/>
              <a:defRPr sz="1800" kern="1200">
                <a:solidFill>
                  <a:srgbClr val="000000"/>
                </a:solidFill>
                <a:latin typeface="Arial Narrow" panose="020B0606020202030204" pitchFamily="34" charset="0"/>
                <a:ea typeface="+mn-ea"/>
                <a:cs typeface="+mn-cs"/>
                <a:sym typeface="Arial" panose="020B0604020202020204" pitchFamily="34" charset="0"/>
              </a:defRPr>
            </a:lvl3pPr>
            <a:lvl4pPr marL="955675" indent="-241300" algn="l" rtl="0" eaLnBrk="0" fontAlgn="base" hangingPunct="0">
              <a:spcBef>
                <a:spcPts val="300"/>
              </a:spcBef>
              <a:spcAft>
                <a:spcPct val="0"/>
              </a:spcAft>
              <a:buSzPct val="100000"/>
              <a:buFont typeface="Arial" panose="020B0604020202020204" pitchFamily="34" charset="0"/>
              <a:buChar char="•"/>
              <a:defRPr sz="1800" kern="1200">
                <a:solidFill>
                  <a:srgbClr val="000000"/>
                </a:solidFill>
                <a:latin typeface="Arial Narrow" panose="020B0606020202030204" pitchFamily="34" charset="0"/>
                <a:ea typeface="+mn-ea"/>
                <a:cs typeface="+mn-cs"/>
                <a:sym typeface="Arial" panose="020B0604020202020204" pitchFamily="34" charset="0"/>
              </a:defRPr>
            </a:lvl4pPr>
            <a:lvl5pPr marL="1227138" indent="-238125" algn="l" rtl="0" eaLnBrk="0" fontAlgn="base" hangingPunct="0">
              <a:spcBef>
                <a:spcPts val="300"/>
              </a:spcBef>
              <a:spcAft>
                <a:spcPct val="0"/>
              </a:spcAft>
              <a:buSzPct val="100000"/>
              <a:buFont typeface="Arial" panose="020B0604020202020204" pitchFamily="34" charset="0"/>
              <a:buChar char="•"/>
              <a:defRPr sz="1800" kern="1200">
                <a:solidFill>
                  <a:srgbClr val="000000"/>
                </a:solidFill>
                <a:latin typeface="Arial Narrow" panose="020B0606020202030204" pitchFamily="34" charset="0"/>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sz="2000" dirty="0" smtClean="0">
              <a:solidFill>
                <a:srgbClr val="004F8F"/>
              </a:solidFill>
              <a:latin typeface="Calibri" panose="020F0502020204030204" pitchFamily="34" charset="0"/>
              <a:ea typeface="+mj-ea"/>
              <a:cs typeface="Calibri" panose="020F0502020204030204" pitchFamily="34" charset="0"/>
            </a:endParaRPr>
          </a:p>
        </p:txBody>
      </p:sp>
      <p:pic>
        <p:nvPicPr>
          <p:cNvPr id="5" name="Picture 4"/>
          <p:cNvPicPr>
            <a:picLocks noChangeAspect="1"/>
          </p:cNvPicPr>
          <p:nvPr/>
        </p:nvPicPr>
        <p:blipFill>
          <a:blip r:embed="rId3"/>
          <a:stretch>
            <a:fillRect/>
          </a:stretch>
        </p:blipFill>
        <p:spPr>
          <a:xfrm>
            <a:off x="112047" y="323064"/>
            <a:ext cx="1272535" cy="469904"/>
          </a:xfrm>
          <a:prstGeom prst="rect">
            <a:avLst/>
          </a:prstGeom>
        </p:spPr>
      </p:pic>
      <p:sp>
        <p:nvSpPr>
          <p:cNvPr id="2" name="Rectangle 1"/>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5856" y="50024"/>
            <a:ext cx="1872208" cy="1146728"/>
          </a:xfrm>
          <a:prstGeom prst="rect">
            <a:avLst/>
          </a:prstGeom>
        </p:spPr>
      </p:pic>
      <p:sp>
        <p:nvSpPr>
          <p:cNvPr id="7" name="Rectangle 6"/>
          <p:cNvSpPr/>
          <p:nvPr/>
        </p:nvSpPr>
        <p:spPr>
          <a:xfrm>
            <a:off x="534520" y="3746766"/>
            <a:ext cx="8591465" cy="1938992"/>
          </a:xfrm>
          <a:prstGeom prst="rect">
            <a:avLst/>
          </a:prstGeom>
        </p:spPr>
        <p:txBody>
          <a:bodyPr wrap="square">
            <a:spAutoFit/>
          </a:bodyPr>
          <a:lstStyle/>
          <a:p>
            <a:r>
              <a:rPr lang="en-US" sz="2000" dirty="0">
                <a:latin typeface="Calibri" panose="020F0502020204030204" pitchFamily="34" charset="0"/>
                <a:cs typeface="Calibri" panose="020F0502020204030204" pitchFamily="34" charset="0"/>
              </a:rPr>
              <a:t>Camelia-Eliza </a:t>
            </a:r>
            <a:r>
              <a:rPr lang="en-US" sz="2000" b="1" dirty="0">
                <a:latin typeface="Calibri" panose="020F0502020204030204" pitchFamily="34" charset="0"/>
                <a:cs typeface="Calibri" panose="020F0502020204030204" pitchFamily="34" charset="0"/>
              </a:rPr>
              <a:t>Telteu</a:t>
            </a:r>
            <a:r>
              <a:rPr lang="en-US" sz="2000" dirty="0">
                <a:latin typeface="Calibri" panose="020F0502020204030204" pitchFamily="34" charset="0"/>
                <a:cs typeface="Calibri" panose="020F0502020204030204" pitchFamily="34" charset="0"/>
              </a:rPr>
              <a:t>, Hannes Müller </a:t>
            </a:r>
            <a:r>
              <a:rPr lang="en-US" sz="2000" dirty="0" err="1">
                <a:latin typeface="Calibri" panose="020F0502020204030204" pitchFamily="34" charset="0"/>
                <a:cs typeface="Calibri" panose="020F0502020204030204" pitchFamily="34" charset="0"/>
              </a:rPr>
              <a:t>Schmied</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Wim</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Thiery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Guoyong</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Leng</a:t>
            </a:r>
            <a:r>
              <a:rPr lang="en-US" sz="2000" dirty="0">
                <a:latin typeface="Calibri" panose="020F0502020204030204" pitchFamily="34" charset="0"/>
                <a:cs typeface="Calibri" panose="020F0502020204030204" pitchFamily="34" charset="0"/>
              </a:rPr>
              <a:t>, Peter </a:t>
            </a:r>
            <a:r>
              <a:rPr lang="en-US" sz="2000" dirty="0" err="1">
                <a:latin typeface="Calibri" panose="020F0502020204030204" pitchFamily="34" charset="0"/>
                <a:cs typeface="Calibri" panose="020F0502020204030204" pitchFamily="34" charset="0"/>
              </a:rPr>
              <a:t>Burek</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Xingcai</a:t>
            </a:r>
            <a:r>
              <a:rPr lang="en-US" sz="2000" dirty="0">
                <a:latin typeface="Calibri" panose="020F0502020204030204" pitchFamily="34" charset="0"/>
                <a:cs typeface="Calibri" panose="020F0502020204030204" pitchFamily="34" charset="0"/>
              </a:rPr>
              <a:t> Liu, Julien Eric </a:t>
            </a:r>
            <a:r>
              <a:rPr lang="en-US" sz="2000" dirty="0" err="1">
                <a:latin typeface="Calibri" panose="020F0502020204030204" pitchFamily="34" charset="0"/>
                <a:cs typeface="Calibri" panose="020F0502020204030204" pitchFamily="34" charset="0"/>
              </a:rPr>
              <a:t>Stanislas</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Boulange</a:t>
            </a:r>
            <a:r>
              <a:rPr lang="en-US" sz="2000" dirty="0">
                <a:latin typeface="Calibri" panose="020F0502020204030204" pitchFamily="34" charset="0"/>
                <a:cs typeface="Calibri" panose="020F0502020204030204" pitchFamily="34" charset="0"/>
              </a:rPr>
              <a:t>, Lauren Paige </a:t>
            </a:r>
            <a:r>
              <a:rPr lang="en-US" sz="2000" dirty="0" err="1">
                <a:latin typeface="Calibri" panose="020F0502020204030204" pitchFamily="34" charset="0"/>
                <a:cs typeface="Calibri" panose="020F0502020204030204" pitchFamily="34" charset="0"/>
              </a:rPr>
              <a:t>Seaby</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Manolis</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Grillakis</a:t>
            </a:r>
            <a:r>
              <a:rPr lang="en-US" sz="2000" dirty="0">
                <a:latin typeface="Calibri" panose="020F0502020204030204" pitchFamily="34" charset="0"/>
                <a:cs typeface="Calibri" panose="020F0502020204030204" pitchFamily="34" charset="0"/>
              </a:rPr>
              <a:t>, Yusuke Satoh, </a:t>
            </a:r>
            <a:r>
              <a:rPr lang="en-US" sz="2000" dirty="0" err="1">
                <a:latin typeface="Calibri" panose="020F0502020204030204" pitchFamily="34" charset="0"/>
                <a:cs typeface="Calibri" panose="020F0502020204030204" pitchFamily="34" charset="0"/>
              </a:rPr>
              <a:t>Oldrich</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Rakovec</a:t>
            </a:r>
            <a:r>
              <a:rPr lang="en-US" sz="2000" dirty="0">
                <a:latin typeface="Calibri" panose="020F0502020204030204" pitchFamily="34" charset="0"/>
                <a:cs typeface="Calibri" panose="020F0502020204030204" pitchFamily="34" charset="0"/>
              </a:rPr>
              <a:t>, Tobias </a:t>
            </a:r>
            <a:r>
              <a:rPr lang="en-US" sz="2000" dirty="0" err="1">
                <a:latin typeface="Calibri" panose="020F0502020204030204" pitchFamily="34" charset="0"/>
                <a:cs typeface="Calibri" panose="020F0502020204030204" pitchFamily="34" charset="0"/>
              </a:rPr>
              <a:t>Stacke</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Jinfeng</a:t>
            </a:r>
            <a:r>
              <a:rPr lang="en-US" sz="2000" dirty="0">
                <a:latin typeface="Calibri" panose="020F0502020204030204" pitchFamily="34" charset="0"/>
                <a:cs typeface="Calibri" panose="020F0502020204030204" pitchFamily="34" charset="0"/>
              </a:rPr>
              <a:t> Chang, Niko Wanders, </a:t>
            </a:r>
            <a:r>
              <a:rPr lang="en-US" sz="2000" dirty="0" err="1">
                <a:latin typeface="Calibri" panose="020F0502020204030204" pitchFamily="34" charset="0"/>
                <a:cs typeface="Calibri" panose="020F0502020204030204" pitchFamily="34" charset="0"/>
              </a:rPr>
              <a:t>Fulu</a:t>
            </a:r>
            <a:r>
              <a:rPr lang="en-US" sz="2000" dirty="0">
                <a:latin typeface="Calibri" panose="020F0502020204030204" pitchFamily="34" charset="0"/>
                <a:cs typeface="Calibri" panose="020F0502020204030204" pitchFamily="34" charset="0"/>
              </a:rPr>
              <a:t> Tao, Ran </a:t>
            </a:r>
            <a:r>
              <a:rPr lang="en-US" sz="2000" dirty="0" err="1">
                <a:latin typeface="Calibri" panose="020F0502020204030204" pitchFamily="34" charset="0"/>
                <a:cs typeface="Calibri" panose="020F0502020204030204" pitchFamily="34" charset="0"/>
              </a:rPr>
              <a:t>Zhai</a:t>
            </a:r>
            <a:r>
              <a:rPr lang="en-US" sz="2000" dirty="0">
                <a:latin typeface="Calibri" panose="020F0502020204030204" pitchFamily="34" charset="0"/>
                <a:cs typeface="Calibri" panose="020F0502020204030204" pitchFamily="34" charset="0"/>
              </a:rPr>
              <a:t>, Harsh </a:t>
            </a:r>
            <a:r>
              <a:rPr lang="en-US" sz="2000" dirty="0" err="1">
                <a:latin typeface="Calibri" panose="020F0502020204030204" pitchFamily="34" charset="0"/>
                <a:cs typeface="Calibri" panose="020F0502020204030204" pitchFamily="34" charset="0"/>
              </a:rPr>
              <a:t>Lovekumar</a:t>
            </a:r>
            <a:r>
              <a:rPr lang="en-US" sz="2000" dirty="0">
                <a:latin typeface="Calibri" panose="020F0502020204030204" pitchFamily="34" charset="0"/>
                <a:cs typeface="Calibri" panose="020F0502020204030204" pitchFamily="34" charset="0"/>
              </a:rPr>
              <a:t> Shah, Tim </a:t>
            </a:r>
            <a:r>
              <a:rPr lang="en-US" sz="2000" dirty="0" err="1">
                <a:latin typeface="Calibri" panose="020F0502020204030204" pitchFamily="34" charset="0"/>
                <a:cs typeface="Calibri" panose="020F0502020204030204" pitchFamily="34" charset="0"/>
              </a:rPr>
              <a:t>Trautmann</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Ganquan</a:t>
            </a:r>
            <a:r>
              <a:rPr lang="en-US" sz="2000" dirty="0">
                <a:latin typeface="Calibri" panose="020F0502020204030204" pitchFamily="34" charset="0"/>
                <a:cs typeface="Calibri" panose="020F0502020204030204" pitchFamily="34" charset="0"/>
              </a:rPr>
              <a:t> Mao, </a:t>
            </a:r>
            <a:r>
              <a:rPr lang="en-US" sz="2000" dirty="0" err="1">
                <a:latin typeface="Calibri" panose="020F0502020204030204" pitchFamily="34" charset="0"/>
                <a:cs typeface="Calibri" panose="020F0502020204030204" pitchFamily="34" charset="0"/>
              </a:rPr>
              <a:t>Aristeidis</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Koutroulis</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Yadu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Pokhrel</a:t>
            </a:r>
            <a:r>
              <a:rPr lang="en-US" sz="2000" dirty="0">
                <a:latin typeface="Calibri" panose="020F0502020204030204" pitchFamily="34" charset="0"/>
                <a:cs typeface="Calibri" panose="020F0502020204030204" pitchFamily="34" charset="0"/>
              </a:rPr>
              <a:t>, Luis </a:t>
            </a:r>
            <a:r>
              <a:rPr lang="en-US" sz="2000" dirty="0" err="1">
                <a:latin typeface="Calibri" panose="020F0502020204030204" pitchFamily="34" charset="0"/>
                <a:cs typeface="Calibri" panose="020F0502020204030204" pitchFamily="34" charset="0"/>
              </a:rPr>
              <a:t>Samaniego</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Yoshihide</a:t>
            </a:r>
            <a:r>
              <a:rPr lang="en-US" sz="2000" dirty="0">
                <a:latin typeface="Calibri" panose="020F0502020204030204" pitchFamily="34" charset="0"/>
                <a:cs typeface="Calibri" panose="020F0502020204030204" pitchFamily="34" charset="0"/>
              </a:rPr>
              <a:t> Wada, </a:t>
            </a:r>
            <a:r>
              <a:rPr lang="en-US" sz="2000" dirty="0" err="1">
                <a:latin typeface="Calibri" panose="020F0502020204030204" pitchFamily="34" charset="0"/>
                <a:cs typeface="Calibri" panose="020F0502020204030204" pitchFamily="34" charset="0"/>
              </a:rPr>
              <a:t>Vimal</a:t>
            </a:r>
            <a:r>
              <a:rPr lang="en-US" sz="2000" dirty="0">
                <a:latin typeface="Calibri" panose="020F0502020204030204" pitchFamily="34" charset="0"/>
                <a:cs typeface="Calibri" panose="020F0502020204030204" pitchFamily="34" charset="0"/>
              </a:rPr>
              <a:t> Mishra, </a:t>
            </a:r>
            <a:r>
              <a:rPr lang="en-US" sz="2000" dirty="0" err="1">
                <a:latin typeface="Calibri" panose="020F0502020204030204" pitchFamily="34" charset="0"/>
                <a:cs typeface="Calibri" panose="020F0502020204030204" pitchFamily="34" charset="0"/>
              </a:rPr>
              <a:t>Junguo</a:t>
            </a:r>
            <a:r>
              <a:rPr lang="en-US" sz="2000" dirty="0">
                <a:latin typeface="Calibri" panose="020F0502020204030204" pitchFamily="34" charset="0"/>
                <a:cs typeface="Calibri" panose="020F0502020204030204" pitchFamily="34" charset="0"/>
              </a:rPr>
              <a:t> Liu, Simon Newland Gosling, Jacob </a:t>
            </a:r>
            <a:r>
              <a:rPr lang="en-US" sz="2000" dirty="0" err="1">
                <a:latin typeface="Calibri" panose="020F0502020204030204" pitchFamily="34" charset="0"/>
                <a:cs typeface="Calibri" panose="020F0502020204030204" pitchFamily="34" charset="0"/>
              </a:rPr>
              <a:t>Schewe</a:t>
            </a:r>
            <a:r>
              <a:rPr lang="en-US" sz="2000" dirty="0">
                <a:latin typeface="Calibri" panose="020F0502020204030204" pitchFamily="34" charset="0"/>
                <a:cs typeface="Calibri" panose="020F0502020204030204" pitchFamily="34" charset="0"/>
              </a:rPr>
              <a:t>, and Fang Zhao</a:t>
            </a:r>
          </a:p>
        </p:txBody>
      </p:sp>
      <p:sp>
        <p:nvSpPr>
          <p:cNvPr id="9" name="Rectangle 8"/>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1751566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3"/>
          <p:cNvSpPr txBox="1"/>
          <p:nvPr/>
        </p:nvSpPr>
        <p:spPr>
          <a:xfrm>
            <a:off x="125814" y="1340768"/>
            <a:ext cx="9013337" cy="3908762"/>
          </a:xfrm>
          <a:prstGeom prst="rect">
            <a:avLst/>
          </a:prstGeom>
          <a:noFill/>
        </p:spPr>
        <p:txBody>
          <a:bodyPr wrap="square" rtlCol="0">
            <a:spAutoFit/>
          </a:bodyPr>
          <a:lstStyle/>
          <a:p>
            <a:endParaRPr lang="en-US" sz="2400" b="1" dirty="0" smtClean="0">
              <a:latin typeface="Arial" panose="020B0604020202020204" pitchFamily="34" charset="0"/>
              <a:cs typeface="Arial" panose="020B0604020202020204" pitchFamily="34" charset="0"/>
            </a:endParaRPr>
          </a:p>
          <a:p>
            <a:pPr lvl="0"/>
            <a:r>
              <a:rPr lang="en-US" sz="2800" dirty="0" smtClean="0">
                <a:latin typeface="Calibri" panose="020F0502020204030204" pitchFamily="34" charset="0"/>
                <a:cs typeface="Calibri" panose="020F0502020204030204" pitchFamily="34" charset="0"/>
              </a:rPr>
              <a:t>Review of </a:t>
            </a:r>
            <a:r>
              <a:rPr lang="en-US" sz="2800" dirty="0">
                <a:latin typeface="Calibri" panose="020F0502020204030204" pitchFamily="34" charset="0"/>
                <a:cs typeface="Calibri" panose="020F0502020204030204" pitchFamily="34" charset="0"/>
              </a:rPr>
              <a:t>fifteen global water </a:t>
            </a:r>
            <a:r>
              <a:rPr lang="en-US" sz="2800" dirty="0" smtClean="0">
                <a:latin typeface="Calibri" panose="020F0502020204030204" pitchFamily="34" charset="0"/>
                <a:cs typeface="Calibri" panose="020F0502020204030204" pitchFamily="34" charset="0"/>
              </a:rPr>
              <a:t>models (GWMs) included in the Inter-Sectoral </a:t>
            </a:r>
            <a:r>
              <a:rPr lang="en-US" sz="2800" dirty="0">
                <a:latin typeface="Calibri" panose="020F0502020204030204" pitchFamily="34" charset="0"/>
                <a:cs typeface="Calibri" panose="020F0502020204030204" pitchFamily="34" charset="0"/>
              </a:rPr>
              <a:t>Impact Model </a:t>
            </a:r>
            <a:r>
              <a:rPr lang="en-US" sz="2800" dirty="0" err="1">
                <a:latin typeface="Calibri" panose="020F0502020204030204" pitchFamily="34" charset="0"/>
                <a:cs typeface="Calibri" panose="020F0502020204030204" pitchFamily="34" charset="0"/>
              </a:rPr>
              <a:t>Intercomparison</a:t>
            </a:r>
            <a:r>
              <a:rPr lang="en-US" sz="2800" dirty="0">
                <a:latin typeface="Calibri" panose="020F0502020204030204" pitchFamily="34" charset="0"/>
                <a:cs typeface="Calibri" panose="020F0502020204030204" pitchFamily="34" charset="0"/>
              </a:rPr>
              <a:t> </a:t>
            </a:r>
            <a:r>
              <a:rPr lang="en-US" sz="2800" dirty="0" smtClean="0">
                <a:latin typeface="Calibri" panose="020F0502020204030204" pitchFamily="34" charset="0"/>
                <a:cs typeface="Calibri" panose="020F0502020204030204" pitchFamily="34" charset="0"/>
              </a:rPr>
              <a:t>Project phase 2b (ISIMIP2b) through a standard writing style will facilitate:</a:t>
            </a:r>
          </a:p>
          <a:p>
            <a:pPr marL="457200" indent="-457200">
              <a:buFont typeface="Wingdings" panose="05000000000000000000" pitchFamily="2" charset="2"/>
              <a:buChar char="§"/>
            </a:pPr>
            <a:r>
              <a:rPr lang="en-US" sz="2800" dirty="0" smtClean="0">
                <a:latin typeface="Calibri" panose="020F0502020204030204" pitchFamily="34" charset="0"/>
                <a:cs typeface="Calibri" panose="020F0502020204030204" pitchFamily="34" charset="0"/>
              </a:rPr>
              <a:t>understanding the model(s);</a:t>
            </a:r>
          </a:p>
          <a:p>
            <a:pPr marL="457200" indent="-457200">
              <a:buFont typeface="Wingdings" panose="05000000000000000000" pitchFamily="2" charset="2"/>
              <a:buChar char="§"/>
            </a:pPr>
            <a:r>
              <a:rPr lang="en-US" sz="2800" dirty="0" smtClean="0">
                <a:latin typeface="Calibri" panose="020F0502020204030204" pitchFamily="34" charset="0"/>
                <a:cs typeface="Calibri" panose="020F0502020204030204" pitchFamily="34" charset="0"/>
              </a:rPr>
              <a:t>understanding </a:t>
            </a:r>
            <a:r>
              <a:rPr lang="en-US" sz="2800" dirty="0">
                <a:latin typeface="Calibri" panose="020F0502020204030204" pitchFamily="34" charset="0"/>
                <a:cs typeface="Calibri" panose="020F0502020204030204" pitchFamily="34" charset="0"/>
              </a:rPr>
              <a:t>what the models have in common</a:t>
            </a:r>
            <a:r>
              <a:rPr lang="en-US" sz="2800" dirty="0" smtClean="0">
                <a:latin typeface="Calibri" panose="020F0502020204030204" pitchFamily="34" charset="0"/>
                <a:cs typeface="Calibri" panose="020F0502020204030204" pitchFamily="34" charset="0"/>
              </a:rPr>
              <a:t>;</a:t>
            </a:r>
          </a:p>
          <a:p>
            <a:pPr marL="457200" indent="-457200">
              <a:buFont typeface="Wingdings" panose="05000000000000000000" pitchFamily="2" charset="2"/>
              <a:buChar char="§"/>
            </a:pPr>
            <a:r>
              <a:rPr lang="en-US" sz="2800" dirty="0" smtClean="0">
                <a:latin typeface="Calibri" panose="020F0502020204030204" pitchFamily="34" charset="0"/>
                <a:cs typeface="Calibri" panose="020F0502020204030204" pitchFamily="34" charset="0"/>
              </a:rPr>
              <a:t>identifying what kind of data is necessary for an analysis;</a:t>
            </a:r>
          </a:p>
          <a:p>
            <a:pPr marL="457200" indent="-457200">
              <a:buFont typeface="Wingdings" panose="05000000000000000000" pitchFamily="2" charset="2"/>
              <a:buChar char="§"/>
            </a:pPr>
            <a:r>
              <a:rPr lang="en-US" sz="2800" dirty="0">
                <a:latin typeface="Calibri" panose="020F0502020204030204" pitchFamily="34" charset="0"/>
                <a:cs typeface="Calibri" panose="020F0502020204030204" pitchFamily="34" charset="0"/>
              </a:rPr>
              <a:t>to be able to select models for specific </a:t>
            </a:r>
            <a:r>
              <a:rPr lang="en-US" sz="2800" dirty="0" smtClean="0">
                <a:latin typeface="Calibri" panose="020F0502020204030204" pitchFamily="34" charset="0"/>
                <a:cs typeface="Calibri" panose="020F0502020204030204" pitchFamily="34" charset="0"/>
              </a:rPr>
              <a:t>purposes</a:t>
            </a:r>
            <a:r>
              <a:rPr lang="en-US" sz="2800" dirty="0">
                <a:latin typeface="Calibri" panose="020F0502020204030204" pitchFamily="34" charset="0"/>
                <a:cs typeface="Calibri" panose="020F0502020204030204" pitchFamily="34" charset="0"/>
              </a:rPr>
              <a:t>.</a:t>
            </a:r>
            <a:endParaRPr lang="en-US" sz="2800" dirty="0" smtClean="0">
              <a:latin typeface="Calibri" panose="020F0502020204030204" pitchFamily="34" charset="0"/>
              <a:cs typeface="Calibri" panose="020F0502020204030204" pitchFamily="34" charset="0"/>
            </a:endParaRPr>
          </a:p>
        </p:txBody>
      </p:sp>
      <p:sp>
        <p:nvSpPr>
          <p:cNvPr id="7" name="TextBox 6"/>
          <p:cNvSpPr txBox="1"/>
          <p:nvPr/>
        </p:nvSpPr>
        <p:spPr>
          <a:xfrm>
            <a:off x="3104452" y="829201"/>
            <a:ext cx="1959575" cy="553998"/>
          </a:xfrm>
          <a:prstGeom prst="rect">
            <a:avLst/>
          </a:prstGeom>
          <a:noFill/>
        </p:spPr>
        <p:txBody>
          <a:bodyPr wrap="none" rtlCol="0">
            <a:spAutoFit/>
          </a:bodyPr>
          <a:lstStyle/>
          <a:p>
            <a:r>
              <a:rPr lang="en-US" sz="3000" b="1" dirty="0" smtClean="0">
                <a:latin typeface="Calibri" panose="020F0502020204030204" pitchFamily="34" charset="0"/>
                <a:cs typeface="Calibri" panose="020F0502020204030204" pitchFamily="34" charset="0"/>
              </a:rPr>
              <a:t>Motivation</a:t>
            </a:r>
            <a:endParaRPr lang="en-US" sz="3000" b="1" dirty="0">
              <a:latin typeface="Calibri" panose="020F0502020204030204" pitchFamily="34" charset="0"/>
              <a:cs typeface="Calibri" panose="020F0502020204030204" pitchFamily="34" charset="0"/>
            </a:endParaRPr>
          </a:p>
        </p:txBody>
      </p:sp>
      <p:pic>
        <p:nvPicPr>
          <p:cNvPr id="9" name="Picture 8"/>
          <p:cNvPicPr>
            <a:picLocks noChangeAspect="1"/>
          </p:cNvPicPr>
          <p:nvPr/>
        </p:nvPicPr>
        <p:blipFill>
          <a:blip r:embed="rId3"/>
          <a:stretch>
            <a:fillRect/>
          </a:stretch>
        </p:blipFill>
        <p:spPr>
          <a:xfrm>
            <a:off x="125814" y="188640"/>
            <a:ext cx="1272535" cy="469904"/>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0735" y="-112887"/>
            <a:ext cx="1872208" cy="1146728"/>
          </a:xfrm>
          <a:prstGeom prst="rect">
            <a:avLst/>
          </a:prstGeom>
        </p:spPr>
      </p:pic>
      <p:sp>
        <p:nvSpPr>
          <p:cNvPr id="11" name="Rectangle 10"/>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8" name="Rectangle 7"/>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104673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3"/>
          <p:cNvSpPr>
            <a:spLocks noGrp="1"/>
          </p:cNvSpPr>
          <p:nvPr>
            <p:ph type="ftr" sz="quarter" idx="11"/>
          </p:nvPr>
        </p:nvSpPr>
        <p:spPr>
          <a:xfrm>
            <a:off x="33916" y="5905584"/>
            <a:ext cx="3278640" cy="523513"/>
          </a:xfrm>
        </p:spPr>
        <p:txBody>
          <a:bodyPr/>
          <a:lstStyle/>
          <a:p>
            <a:r>
              <a:rPr lang="en-US" sz="1200" dirty="0" smtClean="0">
                <a:solidFill>
                  <a:srgbClr val="FFC000"/>
                </a:solidFill>
                <a:latin typeface="Calibri" panose="020F0502020204030204" pitchFamily="34" charset="0"/>
                <a:cs typeface="Calibri" panose="020F0502020204030204" pitchFamily="34" charset="0"/>
              </a:rPr>
              <a:t>Global Land Surface Models (LSMs)</a:t>
            </a:r>
          </a:p>
          <a:p>
            <a:r>
              <a:rPr lang="en-US" sz="1200" dirty="0" smtClean="0">
                <a:solidFill>
                  <a:srgbClr val="00B050"/>
                </a:solidFill>
                <a:latin typeface="Calibri" panose="020F0502020204030204" pitchFamily="34" charset="0"/>
                <a:cs typeface="Calibri" panose="020F0502020204030204" pitchFamily="34" charset="0"/>
              </a:rPr>
              <a:t>Dynamic Global Vegetation Models (DGVMs)</a:t>
            </a:r>
            <a:r>
              <a:rPr lang="en-US" sz="1200" dirty="0">
                <a:latin typeface="Calibri" panose="020F0502020204030204" pitchFamily="34" charset="0"/>
                <a:cs typeface="Calibri" panose="020F0502020204030204" pitchFamily="34" charset="0"/>
              </a:rPr>
              <a:t> </a:t>
            </a:r>
            <a:endParaRPr lang="en-US" sz="1200" dirty="0" smtClean="0">
              <a:latin typeface="Calibri" panose="020F0502020204030204" pitchFamily="34" charset="0"/>
              <a:cs typeface="Calibri" panose="020F0502020204030204" pitchFamily="34" charset="0"/>
            </a:endParaRPr>
          </a:p>
          <a:p>
            <a:r>
              <a:rPr lang="en-US" sz="1200" dirty="0" smtClean="0">
                <a:solidFill>
                  <a:srgbClr val="004F8F"/>
                </a:solidFill>
                <a:latin typeface="Calibri" panose="020F0502020204030204" pitchFamily="34" charset="0"/>
                <a:cs typeface="Calibri" panose="020F0502020204030204" pitchFamily="34" charset="0"/>
              </a:rPr>
              <a:t>Global Hydrological</a:t>
            </a:r>
            <a:r>
              <a:rPr lang="en-US" sz="1200" dirty="0" smtClean="0">
                <a:latin typeface="Calibri" panose="020F0502020204030204" pitchFamily="34" charset="0"/>
                <a:cs typeface="Calibri" panose="020F0502020204030204" pitchFamily="34" charset="0"/>
              </a:rPr>
              <a:t> </a:t>
            </a:r>
            <a:r>
              <a:rPr lang="en-US" sz="1200" dirty="0" smtClean="0">
                <a:solidFill>
                  <a:srgbClr val="004F8F"/>
                </a:solidFill>
                <a:latin typeface="Calibri" panose="020F0502020204030204" pitchFamily="34" charset="0"/>
                <a:cs typeface="Calibri" panose="020F0502020204030204" pitchFamily="34" charset="0"/>
              </a:rPr>
              <a:t>Models (GHMs)</a:t>
            </a:r>
          </a:p>
        </p:txBody>
      </p:sp>
      <p:pic>
        <p:nvPicPr>
          <p:cNvPr id="37" name="Picture 36"/>
          <p:cNvPicPr>
            <a:picLocks noChangeAspect="1"/>
          </p:cNvPicPr>
          <p:nvPr/>
        </p:nvPicPr>
        <p:blipFill>
          <a:blip r:embed="rId3"/>
          <a:stretch>
            <a:fillRect/>
          </a:stretch>
        </p:blipFill>
        <p:spPr>
          <a:xfrm>
            <a:off x="0" y="77913"/>
            <a:ext cx="1272535" cy="469904"/>
          </a:xfrm>
          <a:prstGeom prst="rect">
            <a:avLst/>
          </a:prstGeom>
        </p:spPr>
      </p:pic>
      <p:pic>
        <p:nvPicPr>
          <p:cNvPr id="35"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297" y="3374"/>
            <a:ext cx="1080120" cy="661574"/>
          </a:xfrm>
          <a:prstGeom prst="rect">
            <a:avLst/>
          </a:prstGeom>
        </p:spPr>
      </p:pic>
      <p:sp>
        <p:nvSpPr>
          <p:cNvPr id="39" name="Rectangle 38"/>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grpSp>
        <p:nvGrpSpPr>
          <p:cNvPr id="66" name="Group 65"/>
          <p:cNvGrpSpPr/>
          <p:nvPr/>
        </p:nvGrpSpPr>
        <p:grpSpPr>
          <a:xfrm>
            <a:off x="107504" y="659621"/>
            <a:ext cx="8559735" cy="5361818"/>
            <a:chOff x="442056" y="920572"/>
            <a:chExt cx="8559735" cy="5361818"/>
          </a:xfrm>
        </p:grpSpPr>
        <p:sp>
          <p:nvSpPr>
            <p:cNvPr id="8" name="Oval 7"/>
            <p:cNvSpPr/>
            <p:nvPr/>
          </p:nvSpPr>
          <p:spPr bwMode="auto">
            <a:xfrm>
              <a:off x="6334206" y="1186326"/>
              <a:ext cx="2355065"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PCR-GLOBWB</a:t>
              </a:r>
            </a:p>
          </p:txBody>
        </p:sp>
        <p:sp>
          <p:nvSpPr>
            <p:cNvPr id="9" name="Oval 8"/>
            <p:cNvSpPr/>
            <p:nvPr/>
          </p:nvSpPr>
          <p:spPr bwMode="auto">
            <a:xfrm>
              <a:off x="6974439" y="1786626"/>
              <a:ext cx="2027352"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WaterGAP2</a:t>
              </a:r>
            </a:p>
          </p:txBody>
        </p:sp>
        <p:sp>
          <p:nvSpPr>
            <p:cNvPr id="10" name="Oval 9"/>
            <p:cNvSpPr/>
            <p:nvPr/>
          </p:nvSpPr>
          <p:spPr bwMode="auto">
            <a:xfrm>
              <a:off x="7651796" y="3534908"/>
              <a:ext cx="1296144"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algn="ctr" eaLnBrk="1"/>
              <a:r>
                <a:rPr lang="en-US" sz="1800" dirty="0">
                  <a:latin typeface="Calibri" panose="020F0502020204030204" pitchFamily="34" charset="0"/>
                  <a:cs typeface="Calibri" panose="020F0502020204030204" pitchFamily="34" charset="0"/>
                </a:rPr>
                <a:t>H08</a:t>
              </a:r>
              <a:endPar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endParaRPr>
            </a:p>
          </p:txBody>
        </p:sp>
        <p:sp>
          <p:nvSpPr>
            <p:cNvPr id="11" name="Oval 10"/>
            <p:cNvSpPr/>
            <p:nvPr/>
          </p:nvSpPr>
          <p:spPr bwMode="auto">
            <a:xfrm>
              <a:off x="7663862" y="4577179"/>
              <a:ext cx="1296144"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VIC</a:t>
              </a:r>
            </a:p>
          </p:txBody>
        </p:sp>
        <p:sp>
          <p:nvSpPr>
            <p:cNvPr id="12" name="Oval 11"/>
            <p:cNvSpPr/>
            <p:nvPr/>
          </p:nvSpPr>
          <p:spPr bwMode="auto">
            <a:xfrm>
              <a:off x="7410187" y="2620264"/>
              <a:ext cx="1528570"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MPI-HM</a:t>
              </a:r>
            </a:p>
          </p:txBody>
        </p:sp>
        <p:sp>
          <p:nvSpPr>
            <p:cNvPr id="13" name="Oval 12"/>
            <p:cNvSpPr/>
            <p:nvPr/>
          </p:nvSpPr>
          <p:spPr bwMode="auto">
            <a:xfrm>
              <a:off x="4139952" y="920572"/>
              <a:ext cx="1296144" cy="519351"/>
            </a:xfrm>
            <a:prstGeom prst="ellipse">
              <a:avLst/>
            </a:prstGeom>
            <a:solidFill>
              <a:srgbClr val="FFFFFF"/>
            </a:solidFill>
            <a:ln w="25400" cap="flat" cmpd="sng" algn="ctr">
              <a:solidFill>
                <a:srgbClr val="00B05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B050"/>
                  </a:solidFill>
                  <a:effectLst/>
                  <a:latin typeface="Calibri" panose="020F0502020204030204" pitchFamily="34" charset="0"/>
                  <a:cs typeface="Calibri" panose="020F0502020204030204" pitchFamily="34" charset="0"/>
                  <a:sym typeface="Georgia" panose="02040502050405020303" pitchFamily="18" charset="0"/>
                </a:rPr>
                <a:t>LPJmL</a:t>
              </a:r>
              <a:endParaRPr kumimoji="0" lang="en-US" sz="1800" b="0" i="0" u="none" strike="noStrike" cap="none" normalizeH="0" baseline="0" dirty="0" smtClean="0">
                <a:ln>
                  <a:noFill/>
                </a:ln>
                <a:solidFill>
                  <a:srgbClr val="00B050"/>
                </a:solidFill>
                <a:effectLst/>
                <a:latin typeface="Calibri" panose="020F0502020204030204" pitchFamily="34" charset="0"/>
                <a:cs typeface="Calibri" panose="020F0502020204030204" pitchFamily="34" charset="0"/>
                <a:sym typeface="Georgia" panose="02040502050405020303" pitchFamily="18" charset="0"/>
              </a:endParaRPr>
            </a:p>
          </p:txBody>
        </p:sp>
        <p:sp>
          <p:nvSpPr>
            <p:cNvPr id="14" name="Oval 13"/>
            <p:cNvSpPr/>
            <p:nvPr/>
          </p:nvSpPr>
          <p:spPr bwMode="auto">
            <a:xfrm>
              <a:off x="3107010" y="5763039"/>
              <a:ext cx="1296144"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DBH</a:t>
              </a:r>
            </a:p>
          </p:txBody>
        </p:sp>
        <p:sp>
          <p:nvSpPr>
            <p:cNvPr id="15" name="Oval 14"/>
            <p:cNvSpPr/>
            <p:nvPr/>
          </p:nvSpPr>
          <p:spPr bwMode="auto">
            <a:xfrm>
              <a:off x="442056" y="2586923"/>
              <a:ext cx="1877475"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JULES-W1</a:t>
              </a:r>
            </a:p>
          </p:txBody>
        </p:sp>
        <p:sp>
          <p:nvSpPr>
            <p:cNvPr id="16" name="Oval 15"/>
            <p:cNvSpPr/>
            <p:nvPr/>
          </p:nvSpPr>
          <p:spPr bwMode="auto">
            <a:xfrm>
              <a:off x="719802" y="3906256"/>
              <a:ext cx="1296144"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CLM5.0</a:t>
              </a:r>
            </a:p>
          </p:txBody>
        </p:sp>
        <p:sp>
          <p:nvSpPr>
            <p:cNvPr id="17" name="Oval 16"/>
            <p:cNvSpPr/>
            <p:nvPr/>
          </p:nvSpPr>
          <p:spPr bwMode="auto">
            <a:xfrm>
              <a:off x="955579" y="5145380"/>
              <a:ext cx="1296144"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CLM4.5</a:t>
              </a:r>
            </a:p>
          </p:txBody>
        </p:sp>
        <p:sp>
          <p:nvSpPr>
            <p:cNvPr id="18" name="Oval 17"/>
            <p:cNvSpPr/>
            <p:nvPr/>
          </p:nvSpPr>
          <p:spPr bwMode="auto">
            <a:xfrm>
              <a:off x="1663224" y="1161225"/>
              <a:ext cx="1932313"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ORCHIDEE</a:t>
              </a:r>
            </a:p>
          </p:txBody>
        </p:sp>
        <p:cxnSp>
          <p:nvCxnSpPr>
            <p:cNvPr id="20" name="Straight Connector 19"/>
            <p:cNvCxnSpPr>
              <a:stCxn id="18" idx="5"/>
              <a:endCxn id="42" idx="1"/>
            </p:cNvCxnSpPr>
            <p:nvPr/>
          </p:nvCxnSpPr>
          <p:spPr bwMode="auto">
            <a:xfrm>
              <a:off x="3312556" y="1604519"/>
              <a:ext cx="270206" cy="1041753"/>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p:cNvCxnSpPr>
              <a:stCxn id="42" idx="2"/>
              <a:endCxn id="15" idx="6"/>
            </p:cNvCxnSpPr>
            <p:nvPr/>
          </p:nvCxnSpPr>
          <p:spPr bwMode="auto">
            <a:xfrm flipH="1" flipV="1">
              <a:off x="2319531" y="2846599"/>
              <a:ext cx="841896" cy="778970"/>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a:endCxn id="16" idx="7"/>
            </p:cNvCxnSpPr>
            <p:nvPr/>
          </p:nvCxnSpPr>
          <p:spPr bwMode="auto">
            <a:xfrm flipH="1" flipV="1">
              <a:off x="1826130" y="3982313"/>
              <a:ext cx="1405376" cy="71947"/>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a:endCxn id="17" idx="6"/>
            </p:cNvCxnSpPr>
            <p:nvPr/>
          </p:nvCxnSpPr>
          <p:spPr bwMode="auto">
            <a:xfrm flipH="1">
              <a:off x="2251723" y="4337645"/>
              <a:ext cx="1710574" cy="1067411"/>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a:endCxn id="11" idx="2"/>
            </p:cNvCxnSpPr>
            <p:nvPr/>
          </p:nvCxnSpPr>
          <p:spPr bwMode="auto">
            <a:xfrm>
              <a:off x="5928643" y="3571161"/>
              <a:ext cx="1735219" cy="1265694"/>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a:endCxn id="10" idx="2"/>
            </p:cNvCxnSpPr>
            <p:nvPr/>
          </p:nvCxnSpPr>
          <p:spPr bwMode="auto">
            <a:xfrm>
              <a:off x="6044514" y="3431375"/>
              <a:ext cx="1607282" cy="363209"/>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a:endCxn id="9" idx="2"/>
            </p:cNvCxnSpPr>
            <p:nvPr/>
          </p:nvCxnSpPr>
          <p:spPr bwMode="auto">
            <a:xfrm flipV="1">
              <a:off x="5890818" y="2046302"/>
              <a:ext cx="1083621" cy="933935"/>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p:cNvCxnSpPr/>
            <p:nvPr/>
          </p:nvCxnSpPr>
          <p:spPr bwMode="auto">
            <a:xfrm flipV="1">
              <a:off x="5461577" y="1459634"/>
              <a:ext cx="858483" cy="1228843"/>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a:stCxn id="42" idx="0"/>
              <a:endCxn id="13" idx="4"/>
            </p:cNvCxnSpPr>
            <p:nvPr/>
          </p:nvCxnSpPr>
          <p:spPr bwMode="auto">
            <a:xfrm flipV="1">
              <a:off x="4599954" y="1439923"/>
              <a:ext cx="188070" cy="800711"/>
            </a:xfrm>
            <a:prstGeom prst="line">
              <a:avLst/>
            </a:prstGeom>
            <a:solidFill>
              <a:srgbClr val="FFFFFF"/>
            </a:solidFill>
            <a:ln w="25400" cap="flat" cmpd="sng" algn="ctr">
              <a:solidFill>
                <a:srgbClr val="00B05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a:stCxn id="42" idx="4"/>
              <a:endCxn id="14" idx="0"/>
            </p:cNvCxnSpPr>
            <p:nvPr/>
          </p:nvCxnSpPr>
          <p:spPr bwMode="auto">
            <a:xfrm flipH="1">
              <a:off x="3755082" y="5010504"/>
              <a:ext cx="844872" cy="752535"/>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stCxn id="12" idx="2"/>
            </p:cNvCxnSpPr>
            <p:nvPr/>
          </p:nvCxnSpPr>
          <p:spPr bwMode="auto">
            <a:xfrm flipH="1">
              <a:off x="5992824" y="2879940"/>
              <a:ext cx="1417363" cy="390091"/>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Oval 30"/>
            <p:cNvSpPr/>
            <p:nvPr/>
          </p:nvSpPr>
          <p:spPr bwMode="auto">
            <a:xfrm>
              <a:off x="647384" y="1779188"/>
              <a:ext cx="1932313" cy="519351"/>
            </a:xfrm>
            <a:prstGeom prst="ellips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C000"/>
                  </a:solidFill>
                  <a:effectLst/>
                  <a:latin typeface="Calibri" panose="020F0502020204030204" pitchFamily="34" charset="0"/>
                  <a:cs typeface="Calibri" panose="020F0502020204030204" pitchFamily="34" charset="0"/>
                  <a:sym typeface="Georgia" panose="02040502050405020303" pitchFamily="18" charset="0"/>
                </a:rPr>
                <a:t>MATSIRO</a:t>
              </a:r>
            </a:p>
          </p:txBody>
        </p:sp>
        <p:cxnSp>
          <p:nvCxnSpPr>
            <p:cNvPr id="33" name="Straight Connector 32"/>
            <p:cNvCxnSpPr>
              <a:endCxn id="31" idx="6"/>
            </p:cNvCxnSpPr>
            <p:nvPr/>
          </p:nvCxnSpPr>
          <p:spPr bwMode="auto">
            <a:xfrm flipH="1" flipV="1">
              <a:off x="2579697" y="2038864"/>
              <a:ext cx="929643" cy="933985"/>
            </a:xfrm>
            <a:prstGeom prst="line">
              <a:avLst/>
            </a:prstGeom>
            <a:solidFill>
              <a:srgbClr val="FFFFFF"/>
            </a:solidFill>
            <a:ln w="25400" cap="flat" cmpd="sng" algn="ctr">
              <a:solidFill>
                <a:srgbClr val="FFC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Oval 41"/>
            <p:cNvSpPr/>
            <p:nvPr/>
          </p:nvSpPr>
          <p:spPr bwMode="auto">
            <a:xfrm>
              <a:off x="3161427" y="2240634"/>
              <a:ext cx="2877054" cy="2769870"/>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algn="ctr" eaLnBrk="1"/>
              <a:r>
                <a:rPr lang="en-US" sz="3600" dirty="0" smtClean="0">
                  <a:solidFill>
                    <a:srgbClr val="C00000"/>
                  </a:solidFill>
                  <a:latin typeface="Calibri" panose="020F0502020204030204" pitchFamily="34" charset="0"/>
                  <a:cs typeface="Calibri" panose="020F0502020204030204" pitchFamily="34" charset="0"/>
                </a:rPr>
                <a:t>15 Global Water Models</a:t>
              </a:r>
              <a:endParaRPr lang="en-US" sz="3600" dirty="0">
                <a:solidFill>
                  <a:srgbClr val="C00000"/>
                </a:solidFill>
                <a:latin typeface="Calibri" panose="020F0502020204030204" pitchFamily="34" charset="0"/>
                <a:cs typeface="Calibri" panose="020F0502020204030204" pitchFamily="34" charset="0"/>
              </a:endParaRPr>
            </a:p>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endParaRPr>
            </a:p>
          </p:txBody>
        </p:sp>
        <p:sp>
          <p:nvSpPr>
            <p:cNvPr id="40" name="Oval 39"/>
            <p:cNvSpPr/>
            <p:nvPr/>
          </p:nvSpPr>
          <p:spPr bwMode="auto">
            <a:xfrm>
              <a:off x="7642613" y="5239741"/>
              <a:ext cx="1296144"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WAYS</a:t>
              </a:r>
            </a:p>
          </p:txBody>
        </p:sp>
        <p:sp>
          <p:nvSpPr>
            <p:cNvPr id="41" name="Oval 40"/>
            <p:cNvSpPr/>
            <p:nvPr/>
          </p:nvSpPr>
          <p:spPr bwMode="auto">
            <a:xfrm>
              <a:off x="6215595" y="5545216"/>
              <a:ext cx="1296144"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mHM</a:t>
              </a:r>
              <a:endPar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endParaRPr>
            </a:p>
          </p:txBody>
        </p:sp>
        <p:cxnSp>
          <p:nvCxnSpPr>
            <p:cNvPr id="43" name="Straight Connector 42"/>
            <p:cNvCxnSpPr>
              <a:endCxn id="40" idx="2"/>
            </p:cNvCxnSpPr>
            <p:nvPr/>
          </p:nvCxnSpPr>
          <p:spPr bwMode="auto">
            <a:xfrm>
              <a:off x="5951689" y="4068863"/>
              <a:ext cx="1690924" cy="1430554"/>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a:stCxn id="42" idx="5"/>
              <a:endCxn id="41" idx="1"/>
            </p:cNvCxnSpPr>
            <p:nvPr/>
          </p:nvCxnSpPr>
          <p:spPr bwMode="auto">
            <a:xfrm>
              <a:off x="5617146" y="4604866"/>
              <a:ext cx="788265" cy="1016407"/>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48"/>
            <p:cNvSpPr/>
            <p:nvPr/>
          </p:nvSpPr>
          <p:spPr bwMode="auto">
            <a:xfrm>
              <a:off x="4815915" y="5664731"/>
              <a:ext cx="1296144" cy="519351"/>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ctr"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rPr>
                <a:t>CWatM</a:t>
              </a:r>
              <a:endParaRPr kumimoji="0" lang="en-US" sz="1800" b="0" i="0" u="none" strike="noStrike" cap="none" normalizeH="0" baseline="0" dirty="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endParaRPr>
            </a:p>
          </p:txBody>
        </p:sp>
        <p:cxnSp>
          <p:nvCxnSpPr>
            <p:cNvPr id="51" name="Straight Connector 50"/>
            <p:cNvCxnSpPr>
              <a:endCxn id="49" idx="0"/>
            </p:cNvCxnSpPr>
            <p:nvPr/>
          </p:nvCxnSpPr>
          <p:spPr bwMode="auto">
            <a:xfrm>
              <a:off x="5190217" y="4927847"/>
              <a:ext cx="273770" cy="736884"/>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4" name="Rectangle 43"/>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1530402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2298516" y="4388293"/>
            <a:ext cx="3207728" cy="2281067"/>
          </a:xfrm>
          <a:prstGeom prst="rect">
            <a:avLst/>
          </a:prstGeom>
          <a:ln w="19050">
            <a:solidFill>
              <a:srgbClr val="000000"/>
            </a:solid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grpSp>
        <p:nvGrpSpPr>
          <p:cNvPr id="18" name="Group 17"/>
          <p:cNvGrpSpPr/>
          <p:nvPr/>
        </p:nvGrpSpPr>
        <p:grpSpPr>
          <a:xfrm>
            <a:off x="744348" y="1319849"/>
            <a:ext cx="5752144" cy="3048023"/>
            <a:chOff x="1372592" y="669421"/>
            <a:chExt cx="4632662" cy="3857439"/>
          </a:xfrm>
        </p:grpSpPr>
        <p:sp>
          <p:nvSpPr>
            <p:cNvPr id="16" name="Oval 15"/>
            <p:cNvSpPr/>
            <p:nvPr/>
          </p:nvSpPr>
          <p:spPr bwMode="auto">
            <a:xfrm>
              <a:off x="1372592" y="669421"/>
              <a:ext cx="4632662" cy="3857439"/>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4F8F"/>
                </a:solidFill>
                <a:effectLst/>
                <a:latin typeface="Calibri" panose="020F0502020204030204" pitchFamily="34" charset="0"/>
                <a:cs typeface="Calibri" panose="020F0502020204030204" pitchFamily="34" charset="0"/>
                <a:sym typeface="Georgia" panose="02040502050405020303" pitchFamily="18" charset="0"/>
              </a:endParaRPr>
            </a:p>
          </p:txBody>
        </p:sp>
        <p:grpSp>
          <p:nvGrpSpPr>
            <p:cNvPr id="38" name="Group 37"/>
            <p:cNvGrpSpPr/>
            <p:nvPr/>
          </p:nvGrpSpPr>
          <p:grpSpPr>
            <a:xfrm rot="2488403">
              <a:off x="3130308" y="1021959"/>
              <a:ext cx="2720335" cy="3380289"/>
              <a:chOff x="6395653" y="1975123"/>
              <a:chExt cx="2720335" cy="2951709"/>
            </a:xfrm>
          </p:grpSpPr>
          <p:sp>
            <p:nvSpPr>
              <p:cNvPr id="15" name="Oval 14"/>
              <p:cNvSpPr/>
              <p:nvPr/>
            </p:nvSpPr>
            <p:spPr bwMode="auto">
              <a:xfrm rot="19111597">
                <a:off x="6395653" y="3408427"/>
                <a:ext cx="1115841" cy="1291349"/>
              </a:xfrm>
              <a:prstGeom prst="ellips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algn="ctr" eaLnBrk="1"/>
                <a:r>
                  <a:rPr lang="en-US" sz="2400" b="1" dirty="0" smtClean="0">
                    <a:solidFill>
                      <a:srgbClr val="C00000"/>
                    </a:solidFill>
                    <a:latin typeface="Calibri" panose="020F0502020204030204" pitchFamily="34" charset="0"/>
                    <a:cs typeface="Calibri" panose="020F0502020204030204" pitchFamily="34" charset="0"/>
                  </a:rPr>
                  <a:t>Water Cycle</a:t>
                </a:r>
                <a:endParaRPr kumimoji="0" lang="en-US" sz="2400" b="1" i="0" u="none" strike="noStrike" cap="none" normalizeH="0" baseline="0" dirty="0" smtClean="0">
                  <a:ln>
                    <a:noFill/>
                  </a:ln>
                  <a:solidFill>
                    <a:srgbClr val="C00000"/>
                  </a:solidFill>
                  <a:effectLst/>
                  <a:latin typeface="Calibri" panose="020F0502020204030204" pitchFamily="34" charset="0"/>
                  <a:cs typeface="Calibri" panose="020F0502020204030204" pitchFamily="34" charset="0"/>
                  <a:sym typeface="Georgia" panose="02040502050405020303" pitchFamily="18" charset="0"/>
                </a:endParaRPr>
              </a:p>
            </p:txBody>
          </p:sp>
          <p:sp>
            <p:nvSpPr>
              <p:cNvPr id="34" name="Rectangle 33"/>
              <p:cNvSpPr/>
              <p:nvPr/>
            </p:nvSpPr>
            <p:spPr>
              <a:xfrm rot="19111597">
                <a:off x="7074331" y="1975123"/>
                <a:ext cx="1720937" cy="1326979"/>
              </a:xfrm>
              <a:prstGeom prst="rect">
                <a:avLst/>
              </a:prstGeom>
            </p:spPr>
            <p:txBody>
              <a:bodyPr wrap="square">
                <a:spAutoFit/>
              </a:bodyPr>
              <a:lstStyle/>
              <a:p>
                <a:r>
                  <a:rPr lang="en-US" sz="1800" dirty="0" smtClean="0">
                    <a:solidFill>
                      <a:srgbClr val="000000"/>
                    </a:solidFill>
                    <a:latin typeface="Calibri" panose="020F0502020204030204" pitchFamily="34" charset="0"/>
                    <a:cs typeface="Calibri" panose="020F0502020204030204" pitchFamily="34" charset="0"/>
                  </a:rPr>
                  <a:t>List with water storages and water</a:t>
                </a:r>
              </a:p>
              <a:p>
                <a:r>
                  <a:rPr lang="en-US" sz="1800" dirty="0" smtClean="0">
                    <a:solidFill>
                      <a:srgbClr val="000000"/>
                    </a:solidFill>
                    <a:latin typeface="Calibri" panose="020F0502020204030204" pitchFamily="34" charset="0"/>
                    <a:cs typeface="Calibri" panose="020F0502020204030204" pitchFamily="34" charset="0"/>
                  </a:rPr>
                  <a:t>flows included</a:t>
                </a:r>
                <a:endParaRPr lang="en-US" sz="1800" dirty="0">
                  <a:solidFill>
                    <a:srgbClr val="000000"/>
                  </a:solidFill>
                  <a:latin typeface="Calibri" panose="020F0502020204030204" pitchFamily="34" charset="0"/>
                  <a:cs typeface="Calibri" panose="020F0502020204030204" pitchFamily="34" charset="0"/>
                </a:endParaRPr>
              </a:p>
              <a:p>
                <a:r>
                  <a:rPr lang="en-US" sz="1800" dirty="0">
                    <a:solidFill>
                      <a:srgbClr val="000000"/>
                    </a:solidFill>
                    <a:latin typeface="Calibri" panose="020F0502020204030204" pitchFamily="34" charset="0"/>
                    <a:cs typeface="Calibri" panose="020F0502020204030204" pitchFamily="34" charset="0"/>
                  </a:rPr>
                  <a:t>i</a:t>
                </a:r>
                <a:r>
                  <a:rPr lang="en-US" sz="1800" dirty="0" smtClean="0">
                    <a:solidFill>
                      <a:srgbClr val="000000"/>
                    </a:solidFill>
                    <a:latin typeface="Calibri" panose="020F0502020204030204" pitchFamily="34" charset="0"/>
                    <a:cs typeface="Calibri" panose="020F0502020204030204" pitchFamily="34" charset="0"/>
                  </a:rPr>
                  <a:t>n GWMs</a:t>
                </a:r>
                <a:endParaRPr lang="en-US" sz="1800" dirty="0">
                  <a:latin typeface="Calibri" panose="020F0502020204030204" pitchFamily="34" charset="0"/>
                  <a:cs typeface="Calibri" panose="020F0502020204030204" pitchFamily="34" charset="0"/>
                </a:endParaRPr>
              </a:p>
            </p:txBody>
          </p:sp>
          <p:sp>
            <p:nvSpPr>
              <p:cNvPr id="35" name="Rectangle 34"/>
              <p:cNvSpPr/>
              <p:nvPr/>
            </p:nvSpPr>
            <p:spPr>
              <a:xfrm rot="19111597">
                <a:off x="6434456" y="4212574"/>
                <a:ext cx="2681532" cy="714258"/>
              </a:xfrm>
              <a:prstGeom prst="rect">
                <a:avLst/>
              </a:prstGeom>
            </p:spPr>
            <p:txBody>
              <a:bodyPr wrap="square">
                <a:spAutoFit/>
              </a:bodyPr>
              <a:lstStyle/>
              <a:p>
                <a:r>
                  <a:rPr lang="en-US" sz="1800" dirty="0" smtClean="0">
                    <a:solidFill>
                      <a:srgbClr val="000000"/>
                    </a:solidFill>
                    <a:latin typeface="Calibri" panose="020F0502020204030204" pitchFamily="34" charset="0"/>
                    <a:ea typeface="Avenir Roman" charset="0"/>
                    <a:cs typeface="Calibri" panose="020F0502020204030204" pitchFamily="34" charset="0"/>
                    <a:sym typeface="Avenir Roman" charset="0"/>
                  </a:rPr>
                  <a:t>Tables with equations of water storages and water flows</a:t>
                </a:r>
                <a:endParaRPr lang="en-US" sz="1800" dirty="0">
                  <a:latin typeface="Calibri" panose="020F0502020204030204" pitchFamily="34" charset="0"/>
                  <a:cs typeface="Calibri" panose="020F0502020204030204" pitchFamily="34" charset="0"/>
                </a:endParaRPr>
              </a:p>
            </p:txBody>
          </p:sp>
        </p:grpSp>
      </p:grpSp>
      <p:sp>
        <p:nvSpPr>
          <p:cNvPr id="5" name="TextBox 4"/>
          <p:cNvSpPr txBox="1"/>
          <p:nvPr/>
        </p:nvSpPr>
        <p:spPr>
          <a:xfrm>
            <a:off x="-354944" y="735510"/>
            <a:ext cx="9111120" cy="461665"/>
          </a:xfrm>
          <a:prstGeom prst="rect">
            <a:avLst/>
          </a:prstGeom>
          <a:noFill/>
        </p:spPr>
        <p:txBody>
          <a:bodyPr wrap="square" rtlCol="0">
            <a:spAutoFit/>
          </a:bodyPr>
          <a:lstStyle/>
          <a:p>
            <a:pPr algn="ctr"/>
            <a:r>
              <a:rPr lang="en-US" sz="2400" b="1" dirty="0">
                <a:latin typeface="Calibri" panose="020F0502020204030204" pitchFamily="34" charset="0"/>
                <a:cs typeface="Calibri" panose="020F0502020204030204" pitchFamily="34" charset="0"/>
              </a:rPr>
              <a:t>How </a:t>
            </a:r>
            <a:r>
              <a:rPr lang="en-US" sz="2400" b="1" dirty="0" smtClean="0">
                <a:latin typeface="Calibri" panose="020F0502020204030204" pitchFamily="34" charset="0"/>
                <a:cs typeface="Calibri" panose="020F0502020204030204" pitchFamily="34" charset="0"/>
              </a:rPr>
              <a:t>to identify similarities and differences among 15 GWMs?</a:t>
            </a:r>
            <a:endParaRPr lang="en-US" sz="2400" b="1" dirty="0">
              <a:latin typeface="Calibri" panose="020F0502020204030204" pitchFamily="34" charset="0"/>
              <a:cs typeface="Calibri" panose="020F0502020204030204" pitchFamily="34" charset="0"/>
            </a:endParaRPr>
          </a:p>
        </p:txBody>
      </p:sp>
      <p:cxnSp>
        <p:nvCxnSpPr>
          <p:cNvPr id="17" name="Straight Connector 16"/>
          <p:cNvCxnSpPr/>
          <p:nvPr/>
        </p:nvCxnSpPr>
        <p:spPr bwMode="auto">
          <a:xfrm>
            <a:off x="4838149" y="1611502"/>
            <a:ext cx="0" cy="0"/>
          </a:xfrm>
          <a:prstGeom prst="line">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Curved Down Arrow 43"/>
          <p:cNvSpPr/>
          <p:nvPr/>
        </p:nvSpPr>
        <p:spPr bwMode="auto">
          <a:xfrm rot="5406538">
            <a:off x="5173984" y="3131821"/>
            <a:ext cx="761856" cy="295012"/>
          </a:xfrm>
          <a:prstGeom prst="curvedDownArrow">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sp>
        <p:nvSpPr>
          <p:cNvPr id="45" name="Curved Down Arrow 44"/>
          <p:cNvSpPr/>
          <p:nvPr/>
        </p:nvSpPr>
        <p:spPr bwMode="auto">
          <a:xfrm rot="15868396">
            <a:off x="1713599" y="3195284"/>
            <a:ext cx="761856" cy="295012"/>
          </a:xfrm>
          <a:prstGeom prst="curvedDownArrow">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sp>
        <p:nvSpPr>
          <p:cNvPr id="47" name="Curved Down Arrow 46"/>
          <p:cNvSpPr/>
          <p:nvPr/>
        </p:nvSpPr>
        <p:spPr bwMode="auto">
          <a:xfrm>
            <a:off x="2787349" y="1501359"/>
            <a:ext cx="1258493" cy="315204"/>
          </a:xfrm>
          <a:prstGeom prst="curvedDownArrow">
            <a:avLst/>
          </a:pr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pic>
        <p:nvPicPr>
          <p:cNvPr id="55" name="Picture 54"/>
          <p:cNvPicPr>
            <a:picLocks noChangeAspect="1"/>
          </p:cNvPicPr>
          <p:nvPr/>
        </p:nvPicPr>
        <p:blipFill>
          <a:blip r:embed="rId3"/>
          <a:stretch>
            <a:fillRect/>
          </a:stretch>
        </p:blipFill>
        <p:spPr>
          <a:xfrm>
            <a:off x="2363445" y="4402391"/>
            <a:ext cx="3121267" cy="2370101"/>
          </a:xfrm>
          <a:prstGeom prst="rect">
            <a:avLst/>
          </a:prstGeom>
        </p:spPr>
      </p:pic>
      <p:pic>
        <p:nvPicPr>
          <p:cNvPr id="61" name="Grafik 7"/>
          <p:cNvPicPr>
            <a:picLocks noChangeAspect="1"/>
          </p:cNvPicPr>
          <p:nvPr/>
        </p:nvPicPr>
        <p:blipFill>
          <a:blip r:embed="rId4"/>
          <a:stretch>
            <a:fillRect/>
          </a:stretch>
        </p:blipFill>
        <p:spPr>
          <a:xfrm>
            <a:off x="164719" y="2012705"/>
            <a:ext cx="528179" cy="581894"/>
          </a:xfrm>
          <a:prstGeom prst="rect">
            <a:avLst/>
          </a:prstGeom>
        </p:spPr>
      </p:pic>
      <p:sp>
        <p:nvSpPr>
          <p:cNvPr id="63" name="Rectangle 62"/>
          <p:cNvSpPr/>
          <p:nvPr/>
        </p:nvSpPr>
        <p:spPr>
          <a:xfrm>
            <a:off x="1127760" y="1842520"/>
            <a:ext cx="1513247" cy="1823576"/>
          </a:xfrm>
          <a:prstGeom prst="rect">
            <a:avLst/>
          </a:prstGeom>
        </p:spPr>
        <p:txBody>
          <a:bodyPr wrap="square">
            <a:spAutoFit/>
          </a:bodyPr>
          <a:lstStyle/>
          <a:p>
            <a:pPr lvl="0" defTabSz="457200">
              <a:lnSpc>
                <a:spcPct val="125000"/>
              </a:lnSpc>
              <a:defRPr/>
            </a:pPr>
            <a:r>
              <a:rPr lang="en-US" sz="1800" dirty="0" smtClean="0">
                <a:solidFill>
                  <a:srgbClr val="000000"/>
                </a:solidFill>
                <a:latin typeface="Calibri" panose="020F0502020204030204" pitchFamily="34" charset="0"/>
                <a:ea typeface="Avenir Roman" charset="0"/>
                <a:cs typeface="Calibri" panose="020F0502020204030204" pitchFamily="34" charset="0"/>
                <a:sym typeface="Avenir Roman" charset="0"/>
              </a:rPr>
              <a:t>Similarities and differences among</a:t>
            </a:r>
          </a:p>
          <a:p>
            <a:pPr lvl="0" defTabSz="457200">
              <a:lnSpc>
                <a:spcPct val="125000"/>
              </a:lnSpc>
              <a:defRPr/>
            </a:pPr>
            <a:r>
              <a:rPr lang="en-US" sz="1800" dirty="0" smtClean="0">
                <a:solidFill>
                  <a:srgbClr val="000000"/>
                </a:solidFill>
                <a:latin typeface="Calibri" panose="020F0502020204030204" pitchFamily="34" charset="0"/>
                <a:ea typeface="Avenir Roman" charset="0"/>
                <a:cs typeface="Calibri" panose="020F0502020204030204" pitchFamily="34" charset="0"/>
                <a:sym typeface="Avenir Roman" charset="0"/>
              </a:rPr>
              <a:t>GWMs</a:t>
            </a:r>
            <a:endParaRPr lang="en-US" sz="1800" dirty="0">
              <a:solidFill>
                <a:srgbClr val="000000"/>
              </a:solidFill>
              <a:latin typeface="Calibri" panose="020F0502020204030204" pitchFamily="34" charset="0"/>
              <a:ea typeface="Avenir Roman" charset="0"/>
              <a:cs typeface="Calibri" panose="020F0502020204030204" pitchFamily="34" charset="0"/>
              <a:sym typeface="Avenir Roman" charset="0"/>
            </a:endParaRPr>
          </a:p>
        </p:txBody>
      </p:sp>
      <p:grpSp>
        <p:nvGrpSpPr>
          <p:cNvPr id="4" name="Group 3"/>
          <p:cNvGrpSpPr/>
          <p:nvPr/>
        </p:nvGrpSpPr>
        <p:grpSpPr>
          <a:xfrm>
            <a:off x="6803303" y="1820060"/>
            <a:ext cx="2690651" cy="2621253"/>
            <a:chOff x="6109781" y="1203771"/>
            <a:chExt cx="2690651" cy="2621253"/>
          </a:xfrm>
        </p:grpSpPr>
        <p:sp>
          <p:nvSpPr>
            <p:cNvPr id="2" name="Rectangle 1"/>
            <p:cNvSpPr/>
            <p:nvPr/>
          </p:nvSpPr>
          <p:spPr bwMode="auto">
            <a:xfrm>
              <a:off x="6109781" y="1270478"/>
              <a:ext cx="2226641" cy="2554546"/>
            </a:xfrm>
            <a:prstGeom prst="rect">
              <a:avLst/>
            </a:prstGeom>
            <a:solidFill>
              <a:srgbClr val="FFFFFF"/>
            </a:solidFill>
            <a:ln w="19050" cap="flat" cmpd="sng" algn="ctr">
              <a:solidFill>
                <a:srgbClr val="000000"/>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 tIns="45720" rIns="45720" bIns="45720" numCol="1" rtlCol="0" anchor="t"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sp>
          <p:nvSpPr>
            <p:cNvPr id="66" name="TextBox 65"/>
            <p:cNvSpPr txBox="1"/>
            <p:nvPr/>
          </p:nvSpPr>
          <p:spPr>
            <a:xfrm>
              <a:off x="6161231" y="1203771"/>
              <a:ext cx="2639201" cy="2462213"/>
            </a:xfrm>
            <a:prstGeom prst="rect">
              <a:avLst/>
            </a:prstGeom>
            <a:noFill/>
          </p:spPr>
          <p:txBody>
            <a:bodyPr wrap="square" rtlCol="0">
              <a:spAutoFit/>
            </a:bodyPr>
            <a:lstStyle/>
            <a:p>
              <a:r>
                <a:rPr lang="en-US" b="1" dirty="0" smtClean="0">
                  <a:solidFill>
                    <a:srgbClr val="000000"/>
                  </a:solidFill>
                  <a:latin typeface="Arial" panose="020B0604020202020204" pitchFamily="34" charset="0"/>
                  <a:cs typeface="Arial" panose="020B0604020202020204" pitchFamily="34" charset="0"/>
                </a:rPr>
                <a:t>List:</a:t>
              </a:r>
            </a:p>
            <a:p>
              <a:r>
                <a:rPr lang="en-US" b="1" dirty="0" smtClean="0">
                  <a:solidFill>
                    <a:srgbClr val="000000"/>
                  </a:solidFill>
                  <a:latin typeface="Arial" panose="020B0604020202020204" pitchFamily="34" charset="0"/>
                  <a:cs typeface="Arial" panose="020B0604020202020204" pitchFamily="34" charset="0"/>
                </a:rPr>
                <a:t>1. Canopy storage (</a:t>
              </a:r>
              <a:r>
                <a:rPr lang="en-US" b="1" dirty="0" err="1" smtClean="0">
                  <a:solidFill>
                    <a:srgbClr val="000000"/>
                  </a:solidFill>
                  <a:latin typeface="Arial" panose="020B0604020202020204" pitchFamily="34" charset="0"/>
                  <a:cs typeface="Arial" panose="020B0604020202020204" pitchFamily="34" charset="0"/>
                </a:rPr>
                <a:t>Sc</a:t>
              </a:r>
              <a:r>
                <a:rPr lang="en-US" b="1" dirty="0" smtClean="0">
                  <a:solidFill>
                    <a:srgbClr val="000000"/>
                  </a:solidFill>
                  <a:latin typeface="Arial" panose="020B0604020202020204" pitchFamily="34" charset="0"/>
                  <a:cs typeface="Arial" panose="020B0604020202020204" pitchFamily="34" charset="0"/>
                </a:rPr>
                <a:t>):</a:t>
              </a:r>
            </a:p>
            <a:p>
              <a:r>
                <a:rPr lang="en-US" i="1" dirty="0" smtClean="0">
                  <a:solidFill>
                    <a:srgbClr val="000000"/>
                  </a:solidFill>
                  <a:latin typeface="Arial" panose="020B0604020202020204" pitchFamily="34" charset="0"/>
                  <a:cs typeface="Arial" panose="020B0604020202020204" pitchFamily="34" charset="0"/>
                </a:rPr>
                <a:t>1.1. Inflow</a:t>
              </a:r>
              <a:r>
                <a:rPr lang="en-US" dirty="0" smtClean="0">
                  <a:solidFill>
                    <a:srgbClr val="000000"/>
                  </a:solidFill>
                  <a:latin typeface="Arial" panose="020B0604020202020204" pitchFamily="34" charset="0"/>
                  <a:cs typeface="Arial" panose="020B0604020202020204" pitchFamily="34" charset="0"/>
                </a:rPr>
                <a:t>:</a:t>
              </a:r>
            </a:p>
            <a:p>
              <a:r>
                <a:rPr lang="en-US" dirty="0" smtClean="0">
                  <a:solidFill>
                    <a:srgbClr val="000000"/>
                  </a:solidFill>
                  <a:latin typeface="Arial" panose="020B0604020202020204" pitchFamily="34" charset="0"/>
                  <a:cs typeface="Arial" panose="020B0604020202020204" pitchFamily="34" charset="0"/>
                </a:rPr>
                <a:t>- precipitation (P)</a:t>
              </a:r>
            </a:p>
            <a:p>
              <a:r>
                <a:rPr lang="en-US" dirty="0" smtClean="0">
                  <a:solidFill>
                    <a:srgbClr val="000000"/>
                  </a:solidFill>
                  <a:latin typeface="Arial" panose="020B0604020202020204" pitchFamily="34" charset="0"/>
                  <a:cs typeface="Arial" panose="020B0604020202020204" pitchFamily="34" charset="0"/>
                </a:rPr>
                <a:t>- rainfall (</a:t>
              </a:r>
              <a:r>
                <a:rPr lang="en-US" dirty="0" err="1" smtClean="0">
                  <a:solidFill>
                    <a:srgbClr val="000000"/>
                  </a:solidFill>
                  <a:latin typeface="Arial" panose="020B0604020202020204" pitchFamily="34" charset="0"/>
                  <a:cs typeface="Arial" panose="020B0604020202020204" pitchFamily="34" charset="0"/>
                </a:rPr>
                <a:t>Rainf</a:t>
              </a:r>
              <a:r>
                <a:rPr lang="en-US" dirty="0" smtClean="0">
                  <a:solidFill>
                    <a:srgbClr val="000000"/>
                  </a:solidFill>
                  <a:latin typeface="Arial" panose="020B0604020202020204" pitchFamily="34" charset="0"/>
                  <a:cs typeface="Arial" panose="020B0604020202020204" pitchFamily="34" charset="0"/>
                </a:rPr>
                <a:t>)</a:t>
              </a:r>
            </a:p>
            <a:p>
              <a:r>
                <a:rPr lang="en-US" dirty="0" smtClean="0">
                  <a:solidFill>
                    <a:srgbClr val="000000"/>
                  </a:solidFill>
                  <a:latin typeface="Arial" panose="020B0604020202020204" pitchFamily="34" charset="0"/>
                  <a:cs typeface="Arial" panose="020B0604020202020204" pitchFamily="34" charset="0"/>
                </a:rPr>
                <a:t>- snowfall (</a:t>
              </a:r>
              <a:r>
                <a:rPr lang="en-US" dirty="0" err="1" smtClean="0">
                  <a:solidFill>
                    <a:srgbClr val="000000"/>
                  </a:solidFill>
                  <a:latin typeface="Arial" panose="020B0604020202020204" pitchFamily="34" charset="0"/>
                  <a:cs typeface="Arial" panose="020B0604020202020204" pitchFamily="34" charset="0"/>
                </a:rPr>
                <a:t>Snowf</a:t>
              </a:r>
              <a:r>
                <a:rPr lang="en-US" dirty="0" smtClean="0">
                  <a:solidFill>
                    <a:srgbClr val="000000"/>
                  </a:solidFill>
                  <a:latin typeface="Arial" panose="020B0604020202020204" pitchFamily="34" charset="0"/>
                  <a:cs typeface="Arial" panose="020B0604020202020204" pitchFamily="34" charset="0"/>
                </a:rPr>
                <a:t>)</a:t>
              </a:r>
            </a:p>
            <a:p>
              <a:r>
                <a:rPr lang="en-US" dirty="0" smtClean="0">
                  <a:solidFill>
                    <a:srgbClr val="000000"/>
                  </a:solidFill>
                  <a:latin typeface="Arial" panose="020B0604020202020204" pitchFamily="34" charset="0"/>
                  <a:cs typeface="Arial" panose="020B0604020202020204" pitchFamily="34" charset="0"/>
                </a:rPr>
                <a:t>- dewfall (D)</a:t>
              </a:r>
            </a:p>
            <a:p>
              <a:r>
                <a:rPr lang="en-US" i="1" dirty="0" smtClean="0">
                  <a:solidFill>
                    <a:srgbClr val="000000"/>
                  </a:solidFill>
                  <a:latin typeface="Arial" panose="020B0604020202020204" pitchFamily="34" charset="0"/>
                  <a:cs typeface="Arial" panose="020B0604020202020204" pitchFamily="34" charset="0"/>
                </a:rPr>
                <a:t>1.2 Outflow:</a:t>
              </a:r>
            </a:p>
            <a:p>
              <a:r>
                <a:rPr lang="en-US" dirty="0" smtClean="0">
                  <a:solidFill>
                    <a:srgbClr val="000000"/>
                  </a:solidFill>
                  <a:latin typeface="Arial" panose="020B0604020202020204" pitchFamily="34" charset="0"/>
                  <a:cs typeface="Arial" panose="020B0604020202020204" pitchFamily="34" charset="0"/>
                </a:rPr>
                <a:t>- canopy evaporation (</a:t>
              </a:r>
              <a:r>
                <a:rPr lang="en-US" dirty="0" err="1" smtClean="0">
                  <a:solidFill>
                    <a:srgbClr val="000000"/>
                  </a:solidFill>
                  <a:latin typeface="Arial" panose="020B0604020202020204" pitchFamily="34" charset="0"/>
                  <a:cs typeface="Arial" panose="020B0604020202020204" pitchFamily="34" charset="0"/>
                </a:rPr>
                <a:t>E</a:t>
              </a:r>
              <a:r>
                <a:rPr lang="en-US" baseline="-25000" dirty="0" err="1" smtClean="0">
                  <a:solidFill>
                    <a:srgbClr val="000000"/>
                  </a:solidFill>
                  <a:latin typeface="Arial" panose="020B0604020202020204" pitchFamily="34" charset="0"/>
                  <a:cs typeface="Arial" panose="020B0604020202020204" pitchFamily="34" charset="0"/>
                </a:rPr>
                <a:t>c</a:t>
              </a:r>
              <a:r>
                <a:rPr lang="en-US" dirty="0" smtClean="0">
                  <a:solidFill>
                    <a:srgbClr val="000000"/>
                  </a:solidFill>
                  <a:latin typeface="Arial" panose="020B0604020202020204" pitchFamily="34" charset="0"/>
                  <a:cs typeface="Arial" panose="020B0604020202020204" pitchFamily="34" charset="0"/>
                </a:rPr>
                <a:t>)</a:t>
              </a:r>
            </a:p>
            <a:p>
              <a:r>
                <a:rPr lang="en-US" dirty="0" smtClean="0">
                  <a:solidFill>
                    <a:srgbClr val="000000"/>
                  </a:solidFill>
                  <a:latin typeface="Arial" panose="020B0604020202020204" pitchFamily="34" charset="0"/>
                  <a:cs typeface="Arial" panose="020B0604020202020204" pitchFamily="34" charset="0"/>
                </a:rPr>
                <a:t>- </a:t>
              </a:r>
              <a:r>
                <a:rPr lang="en-US" dirty="0" err="1" smtClean="0">
                  <a:solidFill>
                    <a:srgbClr val="000000"/>
                  </a:solidFill>
                  <a:latin typeface="Arial" panose="020B0604020202020204" pitchFamily="34" charset="0"/>
                  <a:cs typeface="Arial" panose="020B0604020202020204" pitchFamily="34" charset="0"/>
                </a:rPr>
                <a:t>throughfall</a:t>
              </a:r>
              <a:r>
                <a:rPr lang="en-US" dirty="0" smtClean="0">
                  <a:solidFill>
                    <a:srgbClr val="000000"/>
                  </a:solidFill>
                  <a:latin typeface="Arial" panose="020B0604020202020204" pitchFamily="34" charset="0"/>
                  <a:cs typeface="Arial" panose="020B0604020202020204" pitchFamily="34" charset="0"/>
                </a:rPr>
                <a:t> </a:t>
              </a:r>
              <a:r>
                <a:rPr lang="en-US" dirty="0">
                  <a:solidFill>
                    <a:srgbClr val="000000"/>
                  </a:solidFill>
                  <a:latin typeface="Arial" panose="020B0604020202020204" pitchFamily="34" charset="0"/>
                  <a:cs typeface="Arial" panose="020B0604020202020204" pitchFamily="34" charset="0"/>
                </a:rPr>
                <a:t>(</a:t>
              </a:r>
              <a:r>
                <a:rPr lang="en-US" dirty="0" err="1">
                  <a:solidFill>
                    <a:srgbClr val="000000"/>
                  </a:solidFill>
                  <a:latin typeface="Arial" panose="020B0604020202020204" pitchFamily="34" charset="0"/>
                  <a:cs typeface="Arial" panose="020B0604020202020204" pitchFamily="34" charset="0"/>
                </a:rPr>
                <a:t>T</a:t>
              </a:r>
              <a:r>
                <a:rPr lang="en-US" baseline="-25000" dirty="0" err="1">
                  <a:solidFill>
                    <a:srgbClr val="000000"/>
                  </a:solidFill>
                  <a:latin typeface="Arial" panose="020B0604020202020204" pitchFamily="34" charset="0"/>
                  <a:cs typeface="Arial" panose="020B0604020202020204" pitchFamily="34" charset="0"/>
                </a:rPr>
                <a:t>f</a:t>
              </a:r>
              <a:r>
                <a:rPr lang="en-US" dirty="0" smtClean="0">
                  <a:solidFill>
                    <a:srgbClr val="000000"/>
                  </a:solidFill>
                  <a:latin typeface="Arial" panose="020B0604020202020204" pitchFamily="34" charset="0"/>
                  <a:cs typeface="Arial" panose="020B0604020202020204" pitchFamily="34" charset="0"/>
                </a:rPr>
                <a:t>)</a:t>
              </a:r>
            </a:p>
            <a:p>
              <a:r>
                <a:rPr lang="en-US" dirty="0" smtClean="0">
                  <a:solidFill>
                    <a:srgbClr val="000000"/>
                  </a:solidFill>
                  <a:latin typeface="Arial" panose="020B0604020202020204" pitchFamily="34" charset="0"/>
                  <a:cs typeface="Arial" panose="020B0604020202020204" pitchFamily="34" charset="0"/>
                </a:rPr>
                <a:t>- </a:t>
              </a:r>
              <a:r>
                <a:rPr lang="en-US" dirty="0" err="1" smtClean="0">
                  <a:solidFill>
                    <a:srgbClr val="000000"/>
                  </a:solidFill>
                  <a:latin typeface="Arial" panose="020B0604020202020204" pitchFamily="34" charset="0"/>
                  <a:cs typeface="Arial" panose="020B0604020202020204" pitchFamily="34" charset="0"/>
                </a:rPr>
                <a:t>stemflow</a:t>
              </a:r>
              <a:r>
                <a:rPr lang="en-US" dirty="0" smtClean="0">
                  <a:solidFill>
                    <a:srgbClr val="000000"/>
                  </a:solidFill>
                  <a:latin typeface="Arial" panose="020B0604020202020204" pitchFamily="34" charset="0"/>
                  <a:cs typeface="Arial" panose="020B0604020202020204" pitchFamily="34" charset="0"/>
                </a:rPr>
                <a:t> </a:t>
              </a:r>
              <a:r>
                <a:rPr lang="en-US" dirty="0">
                  <a:solidFill>
                    <a:srgbClr val="000000"/>
                  </a:solidFill>
                  <a:latin typeface="Arial" panose="020B0604020202020204" pitchFamily="34" charset="0"/>
                  <a:cs typeface="Arial" panose="020B0604020202020204" pitchFamily="34" charset="0"/>
                </a:rPr>
                <a:t>(S</a:t>
              </a:r>
              <a:r>
                <a:rPr lang="en-US" baseline="-25000" dirty="0">
                  <a:solidFill>
                    <a:srgbClr val="000000"/>
                  </a:solidFill>
                  <a:latin typeface="Arial" panose="020B0604020202020204" pitchFamily="34" charset="0"/>
                  <a:cs typeface="Arial" panose="020B0604020202020204" pitchFamily="34" charset="0"/>
                </a:rPr>
                <a:t>f</a:t>
              </a:r>
              <a:r>
                <a:rPr lang="en-US" dirty="0" smtClean="0">
                  <a:solidFill>
                    <a:srgbClr val="000000"/>
                  </a:solidFill>
                  <a:latin typeface="Arial" panose="020B0604020202020204" pitchFamily="34" charset="0"/>
                  <a:cs typeface="Arial" panose="020B0604020202020204" pitchFamily="34" charset="0"/>
                </a:rPr>
                <a:t>)</a:t>
              </a:r>
            </a:p>
          </p:txBody>
        </p:sp>
      </p:grpSp>
      <p:cxnSp>
        <p:nvCxnSpPr>
          <p:cNvPr id="20" name="Straight Arrow Connector 19"/>
          <p:cNvCxnSpPr/>
          <p:nvPr/>
        </p:nvCxnSpPr>
        <p:spPr bwMode="auto">
          <a:xfrm flipH="1" flipV="1">
            <a:off x="570223" y="2592165"/>
            <a:ext cx="152863" cy="256870"/>
          </a:xfrm>
          <a:prstGeom prst="straightConnector1">
            <a:avLst/>
          </a:prstGeom>
          <a:solidFill>
            <a:srgbClr val="FFFFFF"/>
          </a:solidFill>
          <a:ln w="25400" cap="flat" cmpd="sng" algn="ctr">
            <a:solidFill>
              <a:srgbClr val="C00000"/>
            </a:solidFill>
            <a:prstDash val="solid"/>
            <a:bevel/>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p:cNvCxnSpPr/>
          <p:nvPr/>
        </p:nvCxnSpPr>
        <p:spPr bwMode="auto">
          <a:xfrm flipV="1">
            <a:off x="6349261" y="2184276"/>
            <a:ext cx="444925" cy="189836"/>
          </a:xfrm>
          <a:prstGeom prst="straightConnector1">
            <a:avLst/>
          </a:prstGeom>
          <a:solidFill>
            <a:srgbClr val="FFFFFF"/>
          </a:solidFill>
          <a:ln w="25400" cap="flat" cmpd="sng" algn="ctr">
            <a:solidFill>
              <a:srgbClr val="C00000"/>
            </a:solidFill>
            <a:prstDash val="solid"/>
            <a:bevel/>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p:cNvCxnSpPr>
            <a:endCxn id="16" idx="4"/>
          </p:cNvCxnSpPr>
          <p:nvPr/>
        </p:nvCxnSpPr>
        <p:spPr bwMode="auto">
          <a:xfrm>
            <a:off x="3591324" y="3986311"/>
            <a:ext cx="29096" cy="381561"/>
          </a:xfrm>
          <a:prstGeom prst="straightConnector1">
            <a:avLst/>
          </a:prstGeom>
          <a:solidFill>
            <a:srgbClr val="FFFFFF"/>
          </a:solidFill>
          <a:ln w="25400" cap="flat" cmpd="sng" algn="ctr">
            <a:solidFill>
              <a:srgbClr val="C00000"/>
            </a:solidFill>
            <a:prstDash val="solid"/>
            <a:bevel/>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7" name="Picture 26"/>
          <p:cNvPicPr>
            <a:picLocks noChangeAspect="1"/>
          </p:cNvPicPr>
          <p:nvPr/>
        </p:nvPicPr>
        <p:blipFill>
          <a:blip r:embed="rId5"/>
          <a:stretch>
            <a:fillRect/>
          </a:stretch>
        </p:blipFill>
        <p:spPr>
          <a:xfrm>
            <a:off x="38741" y="0"/>
            <a:ext cx="1272535" cy="469904"/>
          </a:xfrm>
          <a:prstGeom prst="rect">
            <a:avLst/>
          </a:prstGeom>
        </p:spPr>
      </p:pic>
      <p:pic>
        <p:nvPicPr>
          <p:cNvPr id="28" name="Picture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11212" y="5810"/>
            <a:ext cx="1112096" cy="681159"/>
          </a:xfrm>
          <a:prstGeom prst="rect">
            <a:avLst/>
          </a:prstGeom>
        </p:spPr>
      </p:pic>
      <p:sp>
        <p:nvSpPr>
          <p:cNvPr id="30" name="Rectangle 29"/>
          <p:cNvSpPr/>
          <p:nvPr/>
        </p:nvSpPr>
        <p:spPr>
          <a:xfrm>
            <a:off x="1283869" y="6572091"/>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26" name="Rectangle 25"/>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1175493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226201" y="137176"/>
            <a:ext cx="1058749" cy="39096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240708"/>
            <a:ext cx="1872208" cy="1146728"/>
          </a:xfrm>
          <a:prstGeom prst="rect">
            <a:avLst/>
          </a:prstGeom>
        </p:spPr>
      </p:pic>
      <p:sp>
        <p:nvSpPr>
          <p:cNvPr id="10" name="Rectangle 9"/>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6" name="Rectangle 5"/>
          <p:cNvSpPr/>
          <p:nvPr/>
        </p:nvSpPr>
        <p:spPr>
          <a:xfrm>
            <a:off x="-149849" y="942565"/>
            <a:ext cx="9073008" cy="1015663"/>
          </a:xfrm>
          <a:prstGeom prst="rect">
            <a:avLst/>
          </a:prstGeom>
        </p:spPr>
        <p:txBody>
          <a:bodyPr wrap="square">
            <a:spAutoFit/>
          </a:bodyPr>
          <a:lstStyle/>
          <a:p>
            <a:pPr lvl="0" algn="ctr" defTabSz="457200">
              <a:lnSpc>
                <a:spcPct val="125000"/>
              </a:lnSpc>
              <a:defRPr/>
            </a:pPr>
            <a:r>
              <a:rPr lang="en-US" sz="2400" b="1" dirty="0">
                <a:latin typeface="Calibri" panose="020F0502020204030204" pitchFamily="34" charset="0"/>
                <a:cs typeface="Calibri" panose="020F0502020204030204" pitchFamily="34" charset="0"/>
                <a:sym typeface="Avenir Roman" charset="0"/>
              </a:rPr>
              <a:t>Preliminary results on similarities and differences among </a:t>
            </a:r>
            <a:r>
              <a:rPr lang="en-US" sz="2400" b="1" dirty="0" smtClean="0">
                <a:latin typeface="Calibri" panose="020F0502020204030204" pitchFamily="34" charset="0"/>
                <a:cs typeface="Calibri" panose="020F0502020204030204" pitchFamily="34" charset="0"/>
                <a:sym typeface="Avenir Roman" charset="0"/>
              </a:rPr>
              <a:t>15 GWMs</a:t>
            </a:r>
          </a:p>
          <a:p>
            <a:pPr lvl="0" algn="ctr" defTabSz="457200">
              <a:lnSpc>
                <a:spcPct val="125000"/>
              </a:lnSpc>
              <a:defRPr/>
            </a:pPr>
            <a:r>
              <a:rPr lang="de-DE" sz="2400" b="1" dirty="0" smtClean="0">
                <a:latin typeface="Calibri" panose="020F0502020204030204" pitchFamily="34" charset="0"/>
                <a:cs typeface="Calibri" panose="020F0502020204030204" pitchFamily="34" charset="0"/>
                <a:sym typeface="Avenir Roman" charset="0"/>
              </a:rPr>
              <a:t>Part I</a:t>
            </a:r>
            <a:endParaRPr lang="en-US" sz="2400" b="1" dirty="0">
              <a:latin typeface="Calibri" panose="020F0502020204030204" pitchFamily="34" charset="0"/>
              <a:cs typeface="Calibri" panose="020F0502020204030204" pitchFamily="34" charset="0"/>
              <a:sym typeface="Avenir Roman" charset="0"/>
            </a:endParaRPr>
          </a:p>
        </p:txBody>
      </p:sp>
      <p:sp>
        <p:nvSpPr>
          <p:cNvPr id="11" name="Rectangle 10"/>
          <p:cNvSpPr/>
          <p:nvPr/>
        </p:nvSpPr>
        <p:spPr>
          <a:xfrm>
            <a:off x="117878" y="2147566"/>
            <a:ext cx="3912096" cy="2585323"/>
          </a:xfrm>
          <a:prstGeom prst="rect">
            <a:avLst/>
          </a:prstGeom>
          <a:ln>
            <a:solidFill>
              <a:srgbClr val="00618F"/>
            </a:solidFill>
          </a:ln>
        </p:spPr>
        <p:txBody>
          <a:bodyPr wrap="square">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1. Interception </a:t>
            </a:r>
            <a:r>
              <a:rPr lang="en-US" sz="1800" b="1" dirty="0">
                <a:latin typeface="Calibri" panose="020F0502020204030204" pitchFamily="34" charset="0"/>
                <a:ea typeface="Calibri" panose="020F0502020204030204" pitchFamily="34" charset="0"/>
                <a:cs typeface="Times New Roman" panose="02020603050405020304" pitchFamily="18" charset="0"/>
              </a:rPr>
              <a:t>scheme:</a:t>
            </a:r>
            <a:r>
              <a:rPr lang="en-US" sz="1800" dirty="0">
                <a:latin typeface="Calibri" panose="020F0502020204030204" pitchFamily="34" charset="0"/>
                <a:ea typeface="Calibri" panose="020F0502020204030204" pitchFamily="34" charset="0"/>
                <a:cs typeface="Times New Roman" panose="02020603050405020304" pitchFamily="18" charset="0"/>
              </a:rPr>
              <a:t> </a:t>
            </a: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dirty="0" smtClean="0">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H08, </a:t>
            </a:r>
            <a:r>
              <a:rPr lang="en-US" sz="1800" dirty="0" smtClean="0">
                <a:latin typeface="Calibri" panose="020F0502020204030204" pitchFamily="34" charset="0"/>
                <a:ea typeface="Calibri" panose="020F0502020204030204" pitchFamily="34" charset="0"/>
                <a:cs typeface="Times New Roman" panose="02020603050405020304" pitchFamily="18" charset="0"/>
              </a:rPr>
              <a:t>MPI-HM.</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f(LAI): </a:t>
            </a:r>
            <a:r>
              <a:rPr lang="en-US" sz="1800" dirty="0">
                <a:latin typeface="Calibri" panose="020F0502020204030204" pitchFamily="34" charset="0"/>
                <a:ea typeface="Calibri" panose="020F0502020204030204" pitchFamily="34" charset="0"/>
                <a:cs typeface="Times New Roman" panose="02020603050405020304" pitchFamily="18" charset="0"/>
              </a:rPr>
              <a:t>DBH, JULES-W1, </a:t>
            </a:r>
            <a:r>
              <a:rPr lang="en-US" sz="1800" dirty="0" err="1">
                <a:latin typeface="Calibri" panose="020F0502020204030204" pitchFamily="34" charset="0"/>
                <a:ea typeface="Calibri" panose="020F0502020204030204" pitchFamily="34" charset="0"/>
                <a:cs typeface="Times New Roman" panose="02020603050405020304" pitchFamily="18" charset="0"/>
              </a:rPr>
              <a:t>LPJmL</a:t>
            </a:r>
            <a:r>
              <a:rPr lang="en-US" sz="1800" dirty="0">
                <a:latin typeface="Calibri" panose="020F0502020204030204" pitchFamily="34" charset="0"/>
                <a:ea typeface="Calibri" panose="020F0502020204030204" pitchFamily="34" charset="0"/>
                <a:cs typeface="Times New Roman" panose="02020603050405020304" pitchFamily="18" charset="0"/>
              </a:rPr>
              <a:t>, MATSIRO, ORCHIDEE, </a:t>
            </a:r>
            <a:r>
              <a:rPr lang="en-US" sz="1800" dirty="0" smtClean="0">
                <a:latin typeface="Calibri" panose="020F0502020204030204" pitchFamily="34" charset="0"/>
                <a:ea typeface="Calibri" panose="020F0502020204030204" pitchFamily="34" charset="0"/>
                <a:cs typeface="Times New Roman" panose="02020603050405020304" pitchFamily="18" charset="0"/>
              </a:rPr>
              <a:t>WaterGAP2, WAYS;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f(LAI</a:t>
            </a:r>
            <a:r>
              <a:rPr lang="en-US" sz="1800" dirty="0">
                <a:latin typeface="Calibri" panose="020F0502020204030204" pitchFamily="34" charset="0"/>
                <a:ea typeface="Calibri" panose="020F0502020204030204" pitchFamily="34" charset="0"/>
                <a:cs typeface="Times New Roman" panose="02020603050405020304" pitchFamily="18" charset="0"/>
              </a:rPr>
              <a:t>, SAI</a:t>
            </a:r>
            <a:r>
              <a:rPr lang="en-US" sz="1800" dirty="0" smtClean="0">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CLM4.5, </a:t>
            </a:r>
            <a:r>
              <a:rPr lang="en-US" sz="1800" dirty="0" smtClean="0">
                <a:latin typeface="Calibri" panose="020F0502020204030204" pitchFamily="34" charset="0"/>
                <a:ea typeface="Calibri" panose="020F0502020204030204" pitchFamily="34" charset="0"/>
                <a:cs typeface="Times New Roman" panose="02020603050405020304" pitchFamily="18" charset="0"/>
              </a:rPr>
              <a:t>CLM5.0;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f(vegetation): </a:t>
            </a:r>
            <a:r>
              <a:rPr lang="en-US" sz="1800" dirty="0" err="1">
                <a:latin typeface="Calibri" panose="020F0502020204030204" pitchFamily="34" charset="0"/>
                <a:ea typeface="Calibri" panose="020F0502020204030204" pitchFamily="34" charset="0"/>
                <a:cs typeface="Times New Roman" panose="02020603050405020304" pitchFamily="18" charset="0"/>
              </a:rPr>
              <a:t>CWatM</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VIC, </a:t>
            </a:r>
            <a:r>
              <a:rPr lang="en-US" sz="1800" dirty="0" smtClean="0">
                <a:latin typeface="Calibri" panose="020F0502020204030204" pitchFamily="34" charset="0"/>
                <a:ea typeface="Calibri" panose="020F0502020204030204" pitchFamily="34" charset="0"/>
                <a:cs typeface="Times New Roman" panose="02020603050405020304" pitchFamily="18" charset="0"/>
              </a:rPr>
              <a:t>PCR-GLOBWB,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mHM</a:t>
            </a:r>
            <a:r>
              <a:rPr lang="en-US" sz="1800" dirty="0" smtClean="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4135135" y="2147566"/>
            <a:ext cx="4788024" cy="3970318"/>
          </a:xfrm>
          <a:prstGeom prst="rect">
            <a:avLst/>
          </a:prstGeom>
          <a:ln>
            <a:solidFill>
              <a:srgbClr val="004F8F"/>
            </a:solidFill>
          </a:ln>
        </p:spPr>
        <p:txBody>
          <a:bodyPr wrap="square">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2. Vegetation </a:t>
            </a:r>
            <a:r>
              <a:rPr lang="en-US" sz="1800" b="1" dirty="0">
                <a:latin typeface="Calibri" panose="020F0502020204030204" pitchFamily="34" charset="0"/>
                <a:ea typeface="Calibri" panose="020F0502020204030204" pitchFamily="34" charset="0"/>
                <a:cs typeface="Times New Roman" panose="02020603050405020304" pitchFamily="18" charset="0"/>
              </a:rPr>
              <a:t>scheme: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a:latin typeface="Calibri" panose="020F0502020204030204" pitchFamily="34" charset="0"/>
                <a:ea typeface="Calibri" panose="020F0502020204030204" pitchFamily="34" charset="0"/>
                <a:cs typeface="Times New Roman" panose="02020603050405020304" pitchFamily="18" charset="0"/>
              </a:rPr>
              <a:t>9</a:t>
            </a:r>
            <a:r>
              <a:rPr lang="en-US" sz="1800" dirty="0" smtClean="0">
                <a:latin typeface="Calibri" panose="020F0502020204030204" pitchFamily="34" charset="0"/>
                <a:ea typeface="Calibri" panose="020F0502020204030204" pitchFamily="34" charset="0"/>
                <a:cs typeface="Times New Roman" panose="02020603050405020304" pitchFamily="18" charset="0"/>
              </a:rPr>
              <a:t> GWMs include PFT: </a:t>
            </a:r>
          </a:p>
          <a:p>
            <a:pPr marR="0">
              <a:spcBef>
                <a:spcPts val="0"/>
              </a:spcBef>
              <a:spcAft>
                <a:spcPts val="0"/>
              </a:spcAft>
            </a:pPr>
            <a:r>
              <a:rPr lang="en-US" sz="1800" dirty="0" smtClean="0">
                <a:latin typeface="Calibri" panose="020F0502020204030204" pitchFamily="34" charset="0"/>
                <a:ea typeface="Calibri" panose="020F0502020204030204" pitchFamily="34" charset="0"/>
                <a:cs typeface="Times New Roman" panose="02020603050405020304" pitchFamily="18" charset="0"/>
              </a:rPr>
              <a:t>5 PFTs </a:t>
            </a:r>
            <a:r>
              <a:rPr lang="en-US" sz="1800" dirty="0">
                <a:latin typeface="Calibri" panose="020F0502020204030204" pitchFamily="34" charset="0"/>
                <a:ea typeface="Calibri" panose="020F0502020204030204" pitchFamily="34" charset="0"/>
                <a:cs typeface="Times New Roman" panose="02020603050405020304" pitchFamily="18" charset="0"/>
              </a:rPr>
              <a:t>(</a:t>
            </a:r>
            <a:r>
              <a:rPr lang="en-US" sz="1800" dirty="0" smtClean="0">
                <a:latin typeface="Calibri" panose="020F0502020204030204" pitchFamily="34" charset="0"/>
                <a:ea typeface="Calibri" panose="020F0502020204030204" pitchFamily="34" charset="0"/>
                <a:cs typeface="Times New Roman" panose="02020603050405020304" pitchFamily="18" charset="0"/>
              </a:rPr>
              <a:t>JULES-W1) – 24 PFTs </a:t>
            </a:r>
            <a:r>
              <a:rPr lang="en-US" sz="1800" dirty="0">
                <a:latin typeface="Calibri" panose="020F0502020204030204" pitchFamily="34" charset="0"/>
                <a:ea typeface="Calibri" panose="020F0502020204030204" pitchFamily="34" charset="0"/>
                <a:cs typeface="Times New Roman" panose="02020603050405020304" pitchFamily="18" charset="0"/>
              </a:rPr>
              <a:t>(CLM4.5</a:t>
            </a:r>
            <a:r>
              <a:rPr lang="en-US" sz="1800" dirty="0" smtClean="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a:latin typeface="Calibri" panose="020F0502020204030204" pitchFamily="34" charset="0"/>
                <a:ea typeface="Calibri" panose="020F0502020204030204" pitchFamily="34" charset="0"/>
                <a:cs typeface="Times New Roman" panose="02020603050405020304" pitchFamily="18" charset="0"/>
              </a:rPr>
              <a:t>CLM5.0, </a:t>
            </a:r>
            <a:r>
              <a:rPr lang="en-US" sz="1800" dirty="0" smtClean="0">
                <a:latin typeface="Calibri" panose="020F0502020204030204" pitchFamily="34" charset="0"/>
                <a:ea typeface="Calibri" panose="020F0502020204030204" pitchFamily="34" charset="0"/>
                <a:cs typeface="Times New Roman" panose="02020603050405020304" pitchFamily="18" charset="0"/>
              </a:rPr>
              <a:t>ORCHIDEE,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LPJmL</a:t>
            </a:r>
            <a:r>
              <a:rPr lang="en-US" sz="1800" dirty="0" smtClean="0">
                <a:latin typeface="Calibri" panose="020F0502020204030204" pitchFamily="34" charset="0"/>
                <a:ea typeface="Calibri" panose="020F0502020204030204" pitchFamily="34" charset="0"/>
                <a:cs typeface="Times New Roman" panose="02020603050405020304" pitchFamily="18" charset="0"/>
              </a:rPr>
              <a:t>: dynamic global vegetation model;</a:t>
            </a:r>
          </a:p>
          <a:p>
            <a:pPr marL="0" marR="0">
              <a:spcBef>
                <a:spcPts val="0"/>
              </a:spcBef>
              <a:spcAft>
                <a:spcPts val="0"/>
              </a:spcAft>
            </a:pPr>
            <a:r>
              <a:rPr lang="en-US" sz="18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WaterGAP2: LAI development model based on temperature and precipitation;</a:t>
            </a:r>
          </a:p>
          <a:p>
            <a:pPr marL="0" marR="0">
              <a:spcBef>
                <a:spcPts val="0"/>
              </a:spcBef>
              <a:spcAft>
                <a:spcPts val="0"/>
              </a:spcAft>
            </a:pPr>
            <a:r>
              <a:rPr lang="en-US" sz="18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a:latin typeface="Calibri" panose="020F0502020204030204" pitchFamily="34" charset="0"/>
                <a:ea typeface="Calibri" panose="020F0502020204030204" pitchFamily="34" charset="0"/>
                <a:cs typeface="Times New Roman" panose="02020603050405020304" pitchFamily="18" charset="0"/>
              </a:rPr>
              <a:t>DBH, MPI-HM, </a:t>
            </a:r>
            <a:r>
              <a:rPr lang="en-US" sz="1800" dirty="0" smtClean="0">
                <a:latin typeface="Calibri" panose="020F0502020204030204" pitchFamily="34" charset="0"/>
                <a:ea typeface="Calibri" panose="020F0502020204030204" pitchFamily="34" charset="0"/>
                <a:cs typeface="Times New Roman" panose="02020603050405020304" pitchFamily="18" charset="0"/>
              </a:rPr>
              <a:t>PCR-GLOBWB use </a:t>
            </a:r>
            <a:r>
              <a:rPr lang="en-US" sz="1800" dirty="0" smtClean="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a:t>
            </a:r>
            <a:r>
              <a:rPr lang="en-US" sz="1800" dirty="0" smtClean="0">
                <a:latin typeface="Calibri" panose="020F0502020204030204" pitchFamily="34" charset="0"/>
                <a:ea typeface="Calibri" panose="020F0502020204030204" pitchFamily="34" charset="0"/>
                <a:cs typeface="Times New Roman" panose="02020603050405020304" pitchFamily="18" charset="0"/>
              </a:rPr>
              <a:t>rescribed vegetation;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CWatM</a:t>
            </a:r>
            <a:r>
              <a:rPr lang="en-US" sz="1800" dirty="0" smtClean="0">
                <a:latin typeface="Calibri" panose="020F0502020204030204" pitchFamily="34" charset="0"/>
                <a:ea typeface="Calibri" panose="020F0502020204030204" pitchFamily="34" charset="0"/>
                <a:cs typeface="Times New Roman" panose="02020603050405020304" pitchFamily="18" charset="0"/>
              </a:rPr>
              <a:t> uses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subgrid</a:t>
            </a:r>
            <a:r>
              <a:rPr lang="en-US" sz="1800" dirty="0" smtClean="0">
                <a:latin typeface="Calibri" panose="020F0502020204030204" pitchFamily="34" charset="0"/>
                <a:ea typeface="Calibri" panose="020F0502020204030204" pitchFamily="34" charset="0"/>
                <a:cs typeface="Times New Roman" panose="02020603050405020304" pitchFamily="18" charset="0"/>
              </a:rPr>
              <a:t> discretization;</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ORCHIDEE </a:t>
            </a:r>
            <a:r>
              <a:rPr lang="en-US" sz="1800" dirty="0">
                <a:latin typeface="Calibri" panose="020F0502020204030204" pitchFamily="34" charset="0"/>
                <a:ea typeface="Calibri" panose="020F0502020204030204" pitchFamily="34" charset="0"/>
                <a:cs typeface="Times New Roman" panose="02020603050405020304" pitchFamily="18" charset="0"/>
              </a:rPr>
              <a:t>and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LPJmL</a:t>
            </a:r>
            <a:r>
              <a:rPr lang="en-US" sz="1800" dirty="0" smtClean="0">
                <a:latin typeface="Calibri" panose="020F0502020204030204" pitchFamily="34" charset="0"/>
                <a:ea typeface="Calibri" panose="020F0502020204030204" pitchFamily="34" charset="0"/>
                <a:cs typeface="Times New Roman" panose="02020603050405020304" pitchFamily="18" charset="0"/>
              </a:rPr>
              <a:t> (</a:t>
            </a:r>
            <a:r>
              <a:rPr lang="en-GB" sz="1800" dirty="0">
                <a:latin typeface="Calibri" panose="020F0502020204030204" pitchFamily="34" charset="0"/>
                <a:ea typeface="Calibri" panose="020F0502020204030204" pitchFamily="34" charset="0"/>
                <a:cs typeface="Times New Roman" panose="02020603050405020304" pitchFamily="18" charset="0"/>
                <a:sym typeface="Avenir Roman" charset="0"/>
              </a:rPr>
              <a:t>D</a:t>
            </a:r>
            <a:r>
              <a:rPr lang="en-US" sz="1800" dirty="0">
                <a:latin typeface="Calibri" panose="020F0502020204030204" pitchFamily="34" charset="0"/>
                <a:ea typeface="Calibri" panose="020F0502020204030204" pitchFamily="34" charset="0"/>
                <a:cs typeface="Times New Roman" panose="02020603050405020304" pitchFamily="18" charset="0"/>
                <a:sym typeface="Avenir Roman" charset="0"/>
              </a:rPr>
              <a:t>V</a:t>
            </a:r>
            <a:r>
              <a:rPr lang="en-GB" sz="1800" dirty="0" smtClean="0">
                <a:latin typeface="Calibri" panose="020F0502020204030204" pitchFamily="34" charset="0"/>
                <a:ea typeface="Calibri" panose="020F0502020204030204" pitchFamily="34" charset="0"/>
                <a:cs typeface="Times New Roman" panose="02020603050405020304" pitchFamily="18" charset="0"/>
                <a:sym typeface="Avenir Roman" charset="0"/>
              </a:rPr>
              <a:t>PNV</a:t>
            </a:r>
            <a:r>
              <a:rPr lang="en-US" sz="1800" dirty="0" smtClean="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CO</a:t>
            </a:r>
            <a:r>
              <a:rPr lang="en-US" sz="1800" baseline="-25000" dirty="0" smtClean="0">
                <a:latin typeface="Calibri" panose="020F0502020204030204" pitchFamily="34" charset="0"/>
                <a:ea typeface="Calibri" panose="020F0502020204030204" pitchFamily="34" charset="0"/>
                <a:cs typeface="Times New Roman" panose="02020603050405020304" pitchFamily="18" charset="0"/>
              </a:rPr>
              <a:t>2</a:t>
            </a:r>
            <a:r>
              <a:rPr lang="en-US" sz="1800" dirty="0" smtClean="0">
                <a:latin typeface="Calibri" panose="020F0502020204030204" pitchFamily="34" charset="0"/>
                <a:ea typeface="Calibri" panose="020F0502020204030204" pitchFamily="34" charset="0"/>
                <a:cs typeface="Times New Roman" panose="02020603050405020304" pitchFamily="18" charset="0"/>
              </a:rPr>
              <a:t> fertilization </a:t>
            </a:r>
            <a:r>
              <a:rPr lang="en-US" sz="1800" dirty="0" smtClean="0">
                <a:latin typeface="Calibri" panose="020F0502020204030204" pitchFamily="34" charset="0"/>
                <a:ea typeface="Calibri" panose="020F0502020204030204" pitchFamily="34" charset="0"/>
                <a:cs typeface="Times New Roman" panose="02020603050405020304" pitchFamily="18" charset="0"/>
              </a:rPr>
              <a:t>effect;</a:t>
            </a: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mHM</a:t>
            </a:r>
            <a:r>
              <a:rPr lang="en-US" sz="1800" dirty="0" smtClean="0">
                <a:latin typeface="Calibri" panose="020F0502020204030204" pitchFamily="34" charset="0"/>
                <a:ea typeface="Calibri" panose="020F0502020204030204" pitchFamily="34" charset="0"/>
                <a:cs typeface="Times New Roman" panose="02020603050405020304" pitchFamily="18" charset="0"/>
              </a:rPr>
              <a:t>: 3 </a:t>
            </a:r>
            <a:r>
              <a:rPr lang="en-US" sz="1800" dirty="0">
                <a:latin typeface="Calibri" panose="020F0502020204030204" pitchFamily="34" charset="0"/>
                <a:ea typeface="Calibri" panose="020F0502020204030204" pitchFamily="34" charset="0"/>
                <a:cs typeface="Times New Roman" panose="02020603050405020304" pitchFamily="18" charset="0"/>
              </a:rPr>
              <a:t>major vegetation </a:t>
            </a:r>
            <a:r>
              <a:rPr lang="en-US" sz="1800" dirty="0" smtClean="0">
                <a:latin typeface="Calibri" panose="020F0502020204030204" pitchFamily="34" charset="0"/>
                <a:ea typeface="Calibri" panose="020F0502020204030204" pitchFamily="34" charset="0"/>
                <a:cs typeface="Times New Roman" panose="02020603050405020304" pitchFamily="18" charset="0"/>
              </a:rPr>
              <a:t>classes and long-term </a:t>
            </a:r>
            <a:r>
              <a:rPr lang="en-US" sz="1800" dirty="0">
                <a:latin typeface="Calibri" panose="020F0502020204030204" pitchFamily="34" charset="0"/>
                <a:ea typeface="Calibri" panose="020F0502020204030204" pitchFamily="34" charset="0"/>
                <a:cs typeface="Times New Roman" panose="02020603050405020304" pitchFamily="18" charset="0"/>
              </a:rPr>
              <a:t>dynamics based on </a:t>
            </a:r>
            <a:r>
              <a:rPr lang="en-US" sz="1800" dirty="0" smtClean="0">
                <a:latin typeface="Calibri" panose="020F0502020204030204" pitchFamily="34" charset="0"/>
                <a:ea typeface="Calibri" panose="020F0502020204030204" pitchFamily="34" charset="0"/>
                <a:cs typeface="Times New Roman" panose="02020603050405020304" pitchFamily="18" charset="0"/>
              </a:rPr>
              <a:t>LAI.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40830" y="6246748"/>
            <a:ext cx="5292080" cy="361637"/>
          </a:xfrm>
          <a:prstGeom prst="rect">
            <a:avLst/>
          </a:prstGeom>
        </p:spPr>
        <p:txBody>
          <a:bodyPr wrap="square">
            <a:spAutoFit/>
          </a:bodyPr>
          <a:lstStyle/>
          <a:p>
            <a:pPr lvl="0" defTabSz="457200">
              <a:lnSpc>
                <a:spcPct val="125000"/>
              </a:lnSpc>
              <a:defRPr/>
            </a:pPr>
            <a:r>
              <a:rPr lang="en-US" dirty="0">
                <a:latin typeface="Calibri" panose="020F0502020204030204" pitchFamily="34" charset="0"/>
                <a:ea typeface="Calibri" panose="020F0502020204030204" pitchFamily="34" charset="0"/>
                <a:cs typeface="Times New Roman" panose="02020603050405020304" pitchFamily="18" charset="0"/>
              </a:rPr>
              <a:t>Legend: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ea typeface="Calibri" panose="020F0502020204030204" pitchFamily="34" charset="0"/>
                <a:cs typeface="Times New Roman" panose="02020603050405020304" pitchFamily="18" charset="0"/>
              </a:rPr>
              <a:t>included and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ea typeface="Calibri" panose="020F0502020204030204" pitchFamily="34" charset="0"/>
                <a:cs typeface="Times New Roman" panose="02020603050405020304" pitchFamily="18" charset="0"/>
              </a:rPr>
              <a:t>not included in the models structure.</a:t>
            </a:r>
          </a:p>
        </p:txBody>
      </p:sp>
      <p:sp>
        <p:nvSpPr>
          <p:cNvPr id="9" name="Rectangle 8"/>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539783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226201" y="137176"/>
            <a:ext cx="1058749" cy="39096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240708"/>
            <a:ext cx="1872208" cy="1146728"/>
          </a:xfrm>
          <a:prstGeom prst="rect">
            <a:avLst/>
          </a:prstGeom>
        </p:spPr>
      </p:pic>
      <p:sp>
        <p:nvSpPr>
          <p:cNvPr id="10" name="Rectangle 9"/>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6" name="Rectangle 5"/>
          <p:cNvSpPr/>
          <p:nvPr/>
        </p:nvSpPr>
        <p:spPr>
          <a:xfrm>
            <a:off x="-22236" y="704758"/>
            <a:ext cx="9073008" cy="1015663"/>
          </a:xfrm>
          <a:prstGeom prst="rect">
            <a:avLst/>
          </a:prstGeom>
        </p:spPr>
        <p:txBody>
          <a:bodyPr wrap="square">
            <a:spAutoFit/>
          </a:bodyPr>
          <a:lstStyle/>
          <a:p>
            <a:pPr lvl="0" algn="ctr" defTabSz="457200">
              <a:lnSpc>
                <a:spcPct val="125000"/>
              </a:lnSpc>
              <a:defRPr/>
            </a:pPr>
            <a:r>
              <a:rPr lang="en-US" sz="2400" b="1" dirty="0">
                <a:latin typeface="Calibri" panose="020F0502020204030204" pitchFamily="34" charset="0"/>
                <a:cs typeface="Calibri" panose="020F0502020204030204" pitchFamily="34" charset="0"/>
                <a:sym typeface="Avenir Roman" charset="0"/>
              </a:rPr>
              <a:t>Preliminary results on similarities and differences among </a:t>
            </a:r>
            <a:r>
              <a:rPr lang="en-US" sz="2400" b="1" dirty="0" smtClean="0">
                <a:latin typeface="Calibri" panose="020F0502020204030204" pitchFamily="34" charset="0"/>
                <a:cs typeface="Calibri" panose="020F0502020204030204" pitchFamily="34" charset="0"/>
                <a:sym typeface="Avenir Roman" charset="0"/>
              </a:rPr>
              <a:t>15 GWMs</a:t>
            </a:r>
          </a:p>
          <a:p>
            <a:pPr algn="ctr" defTabSz="457200">
              <a:lnSpc>
                <a:spcPct val="125000"/>
              </a:lnSpc>
              <a:defRPr/>
            </a:pPr>
            <a:r>
              <a:rPr lang="de-DE" sz="2400" b="1" dirty="0">
                <a:latin typeface="Calibri" panose="020F0502020204030204" pitchFamily="34" charset="0"/>
                <a:cs typeface="Calibri" panose="020F0502020204030204" pitchFamily="34" charset="0"/>
                <a:sym typeface="Avenir Roman" charset="0"/>
              </a:rPr>
              <a:t>Part </a:t>
            </a:r>
            <a:r>
              <a:rPr lang="de-DE" sz="2400" b="1" dirty="0" smtClean="0">
                <a:latin typeface="Calibri" panose="020F0502020204030204" pitchFamily="34" charset="0"/>
                <a:cs typeface="Calibri" panose="020F0502020204030204" pitchFamily="34" charset="0"/>
                <a:sym typeface="Avenir Roman" charset="0"/>
              </a:rPr>
              <a:t>I</a:t>
            </a:r>
            <a:r>
              <a:rPr lang="en-US" sz="2400" b="1" dirty="0">
                <a:latin typeface="Calibri" panose="020F0502020204030204" pitchFamily="34" charset="0"/>
                <a:cs typeface="Calibri" panose="020F0502020204030204" pitchFamily="34" charset="0"/>
                <a:sym typeface="Avenir Roman" charset="0"/>
              </a:rPr>
              <a:t>I</a:t>
            </a:r>
          </a:p>
        </p:txBody>
      </p:sp>
      <p:sp>
        <p:nvSpPr>
          <p:cNvPr id="14" name="Rectangle 13"/>
          <p:cNvSpPr/>
          <p:nvPr/>
        </p:nvSpPr>
        <p:spPr>
          <a:xfrm>
            <a:off x="156134" y="1823158"/>
            <a:ext cx="4112780" cy="3416320"/>
          </a:xfrm>
          <a:prstGeom prst="rect">
            <a:avLst/>
          </a:prstGeom>
          <a:ln>
            <a:solidFill>
              <a:srgbClr val="00618F"/>
            </a:solidFill>
          </a:ln>
        </p:spPr>
        <p:txBody>
          <a:bodyPr wrap="square">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3. </a:t>
            </a:r>
            <a:r>
              <a:rPr lang="en-US" sz="1800" b="1" dirty="0">
                <a:latin typeface="Calibri" panose="020F0502020204030204" pitchFamily="34" charset="0"/>
                <a:ea typeface="Calibri" panose="020F0502020204030204" pitchFamily="34" charset="0"/>
                <a:cs typeface="Times New Roman" panose="02020603050405020304" pitchFamily="18" charset="0"/>
              </a:rPr>
              <a:t>(</a:t>
            </a:r>
            <a:r>
              <a:rPr lang="en-US" sz="1800" b="1" dirty="0" smtClean="0">
                <a:latin typeface="Calibri" panose="020F0502020204030204" pitchFamily="34" charset="0"/>
                <a:ea typeface="Calibri" panose="020F0502020204030204" pitchFamily="34" charset="0"/>
                <a:cs typeface="Times New Roman" panose="02020603050405020304" pitchFamily="18" charset="0"/>
              </a:rPr>
              <a:t>Potential)  </a:t>
            </a:r>
            <a:r>
              <a:rPr lang="en-US" sz="1800" b="1" dirty="0">
                <a:latin typeface="Calibri" panose="020F0502020204030204" pitchFamily="34" charset="0"/>
                <a:ea typeface="Calibri" panose="020F0502020204030204" pitchFamily="34" charset="0"/>
                <a:cs typeface="Times New Roman" panose="02020603050405020304" pitchFamily="18" charset="0"/>
              </a:rPr>
              <a:t>evapotranspiration </a:t>
            </a:r>
            <a:r>
              <a:rPr lang="en-US" sz="1800" b="1" dirty="0" smtClean="0">
                <a:latin typeface="Calibri" panose="020F0502020204030204" pitchFamily="34" charset="0"/>
                <a:ea typeface="Calibri" panose="020F0502020204030204" pitchFamily="34" charset="0"/>
                <a:cs typeface="Times New Roman" panose="02020603050405020304" pitchFamily="18" charset="0"/>
              </a:rPr>
              <a:t>scheme: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Monin-Obukhov</a:t>
            </a:r>
            <a:r>
              <a:rPr lang="en-US" sz="1800" dirty="0" smtClean="0">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Similarity Theory: CLM4.5, </a:t>
            </a:r>
            <a:r>
              <a:rPr lang="en-US" sz="1800" dirty="0" smtClean="0">
                <a:latin typeface="Calibri" panose="020F0502020204030204" pitchFamily="34" charset="0"/>
                <a:ea typeface="Calibri" panose="020F0502020204030204" pitchFamily="34" charset="0"/>
                <a:cs typeface="Times New Roman" panose="02020603050405020304" pitchFamily="18" charset="0"/>
              </a:rPr>
              <a:t>CLM5.0;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Penman-</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Monteith</a:t>
            </a:r>
            <a:r>
              <a:rPr lang="en-US" sz="1800" dirty="0" smtClean="0">
                <a:latin typeface="Calibri" panose="020F0502020204030204" pitchFamily="34" charset="0"/>
                <a:ea typeface="Calibri" panose="020F0502020204030204" pitchFamily="34" charset="0"/>
                <a:cs typeface="Times New Roman" panose="02020603050405020304" pitchFamily="18" charset="0"/>
              </a:rPr>
              <a:t> Method with </a:t>
            </a:r>
            <a:r>
              <a:rPr lang="en-US" sz="1800" dirty="0">
                <a:latin typeface="Calibri" panose="020F0502020204030204" pitchFamily="34" charset="0"/>
                <a:ea typeface="Calibri" panose="020F0502020204030204" pitchFamily="34" charset="0"/>
                <a:cs typeface="Times New Roman" panose="02020603050405020304" pitchFamily="18" charset="0"/>
              </a:rPr>
              <a:t>or without several adjustments: </a:t>
            </a:r>
            <a:r>
              <a:rPr lang="en-US" sz="1800" dirty="0" err="1">
                <a:latin typeface="Calibri" panose="020F0502020204030204" pitchFamily="34" charset="0"/>
                <a:ea typeface="Calibri" panose="020F0502020204030204" pitchFamily="34" charset="0"/>
                <a:cs typeface="Times New Roman" panose="02020603050405020304" pitchFamily="18" charset="0"/>
              </a:rPr>
              <a:t>CWatM</a:t>
            </a:r>
            <a:r>
              <a:rPr lang="en-US" sz="1800" dirty="0">
                <a:latin typeface="Calibri" panose="020F0502020204030204" pitchFamily="34" charset="0"/>
                <a:ea typeface="Calibri" panose="020F0502020204030204" pitchFamily="34" charset="0"/>
                <a:cs typeface="Times New Roman" panose="02020603050405020304" pitchFamily="18" charset="0"/>
              </a:rPr>
              <a:t>, JULES-W1, </a:t>
            </a:r>
            <a:r>
              <a:rPr lang="en-US" sz="1800" dirty="0" smtClean="0">
                <a:latin typeface="Calibri" panose="020F0502020204030204" pitchFamily="34" charset="0"/>
                <a:ea typeface="Calibri" panose="020F0502020204030204" pitchFamily="34" charset="0"/>
                <a:cs typeface="Times New Roman" panose="02020603050405020304" pitchFamily="18" charset="0"/>
              </a:rPr>
              <a:t>MPI-HM, ORCHIDEE, WAYS;</a:t>
            </a: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Priestley-Taylor </a:t>
            </a:r>
            <a:r>
              <a:rPr lang="en-US" sz="1800" dirty="0">
                <a:latin typeface="Calibri" panose="020F0502020204030204" pitchFamily="34" charset="0"/>
                <a:ea typeface="Calibri" panose="020F0502020204030204" pitchFamily="34" charset="0"/>
                <a:cs typeface="Times New Roman" panose="02020603050405020304" pitchFamily="18" charset="0"/>
              </a:rPr>
              <a:t>Method </a:t>
            </a:r>
            <a:r>
              <a:rPr lang="en-US" sz="1800" dirty="0" smtClean="0">
                <a:latin typeface="Calibri" panose="020F0502020204030204" pitchFamily="34" charset="0"/>
                <a:ea typeface="Calibri" panose="020F0502020204030204" pitchFamily="34" charset="0"/>
                <a:cs typeface="Times New Roman" panose="02020603050405020304" pitchFamily="18" charset="0"/>
              </a:rPr>
              <a:t>with </a:t>
            </a:r>
            <a:r>
              <a:rPr lang="en-US" sz="1800" dirty="0">
                <a:latin typeface="Calibri" panose="020F0502020204030204" pitchFamily="34" charset="0"/>
                <a:ea typeface="Calibri" panose="020F0502020204030204" pitchFamily="34" charset="0"/>
                <a:cs typeface="Times New Roman" panose="02020603050405020304" pitchFamily="18" charset="0"/>
              </a:rPr>
              <a:t>some adjustments: WaterGAP2,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LPJmL</a:t>
            </a:r>
            <a:r>
              <a:rPr lang="en-US" sz="1800" dirty="0" smtClean="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Bulk Method: </a:t>
            </a:r>
            <a:r>
              <a:rPr lang="en-US" sz="1800" dirty="0">
                <a:latin typeface="Calibri" panose="020F0502020204030204" pitchFamily="34" charset="0"/>
                <a:ea typeface="Calibri" panose="020F0502020204030204" pitchFamily="34" charset="0"/>
                <a:cs typeface="Times New Roman" panose="02020603050405020304" pitchFamily="18" charset="0"/>
              </a:rPr>
              <a:t>H08, </a:t>
            </a:r>
            <a:r>
              <a:rPr lang="en-US" sz="1800" dirty="0" smtClean="0">
                <a:latin typeface="Calibri" panose="020F0502020204030204" pitchFamily="34" charset="0"/>
                <a:ea typeface="Calibri" panose="020F0502020204030204" pitchFamily="34" charset="0"/>
                <a:cs typeface="Times New Roman" panose="02020603050405020304" pitchFamily="18" charset="0"/>
              </a:rPr>
              <a:t>MATSIRO;</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Hamon</a:t>
            </a:r>
            <a:r>
              <a:rPr lang="en-US" sz="1800" dirty="0" smtClean="0">
                <a:latin typeface="Calibri" panose="020F0502020204030204" pitchFamily="34" charset="0"/>
                <a:ea typeface="Calibri" panose="020F0502020204030204" pitchFamily="34" charset="0"/>
                <a:cs typeface="Times New Roman" panose="02020603050405020304" pitchFamily="18" charset="0"/>
              </a:rPr>
              <a:t> Method: PCR-GLOBWB;</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n-US" sz="1800" b="1"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GB" sz="1800" dirty="0" smtClean="0"/>
              <a:t>Hargreaves-</a:t>
            </a:r>
            <a:r>
              <a:rPr lang="en-GB" sz="1800" dirty="0" err="1" smtClean="0"/>
              <a:t>Samani</a:t>
            </a:r>
            <a:r>
              <a:rPr lang="en-GB" sz="1800" dirty="0" smtClean="0"/>
              <a:t> Method: </a:t>
            </a:r>
            <a:r>
              <a:rPr lang="en-GB" sz="1800" dirty="0" err="1" smtClean="0"/>
              <a:t>mHM</a:t>
            </a:r>
            <a:r>
              <a:rPr lang="en-GB" sz="1800" dirty="0" smtClean="0"/>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4298451" y="1823158"/>
            <a:ext cx="4672362" cy="4247317"/>
          </a:xfrm>
          <a:prstGeom prst="rect">
            <a:avLst/>
          </a:prstGeom>
          <a:ln>
            <a:solidFill>
              <a:srgbClr val="004F8F"/>
            </a:solidFill>
          </a:ln>
        </p:spPr>
        <p:txBody>
          <a:bodyPr wrap="square">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4. Snow scheme:</a:t>
            </a: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Physically </a:t>
            </a:r>
            <a:r>
              <a:rPr lang="en-US" sz="1800" dirty="0">
                <a:latin typeface="Calibri" panose="020F0502020204030204" pitchFamily="34" charset="0"/>
                <a:ea typeface="Calibri" panose="020F0502020204030204" pitchFamily="34" charset="0"/>
                <a:cs typeface="Times New Roman" panose="02020603050405020304" pitchFamily="18" charset="0"/>
              </a:rPr>
              <a:t>based snow module: CLM4.5</a:t>
            </a:r>
            <a:r>
              <a:rPr lang="en-US" sz="1800" dirty="0" smtClean="0">
                <a:latin typeface="Calibri" panose="020F0502020204030204" pitchFamily="34" charset="0"/>
                <a:ea typeface="Calibri" panose="020F0502020204030204" pitchFamily="34" charset="0"/>
                <a:cs typeface="Times New Roman" panose="02020603050405020304" pitchFamily="18" charset="0"/>
              </a:rPr>
              <a:t>; CLM5.0</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ORCHIDEE;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Degree-day </a:t>
            </a:r>
            <a:r>
              <a:rPr lang="en-US" sz="1800" dirty="0">
                <a:latin typeface="Calibri" panose="020F0502020204030204" pitchFamily="34" charset="0"/>
                <a:ea typeface="Calibri" panose="020F0502020204030204" pitchFamily="34" charset="0"/>
                <a:cs typeface="Times New Roman" panose="02020603050405020304" pitchFamily="18" charset="0"/>
              </a:rPr>
              <a:t>Method with or without several adjustments: </a:t>
            </a:r>
            <a:r>
              <a:rPr lang="en-US" sz="1800" dirty="0" err="1">
                <a:latin typeface="Calibri" panose="020F0502020204030204" pitchFamily="34" charset="0"/>
                <a:ea typeface="Calibri" panose="020F0502020204030204" pitchFamily="34" charset="0"/>
                <a:cs typeface="Times New Roman" panose="02020603050405020304" pitchFamily="18" charset="0"/>
              </a:rPr>
              <a:t>CWatM</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LPJmL</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mHM</a:t>
            </a:r>
            <a:r>
              <a:rPr lang="en-US" sz="1800" dirty="0" smtClean="0">
                <a:latin typeface="Calibri" panose="020F0502020204030204" pitchFamily="34" charset="0"/>
                <a:ea typeface="Calibri" panose="020F0502020204030204" pitchFamily="34" charset="0"/>
                <a:cs typeface="Times New Roman" panose="02020603050405020304" pitchFamily="18" charset="0"/>
              </a:rPr>
              <a:t>, MPI-HM</a:t>
            </a:r>
            <a:r>
              <a:rPr lang="en-US" sz="1800" dirty="0">
                <a:latin typeface="Calibri" panose="020F0502020204030204" pitchFamily="34" charset="0"/>
                <a:ea typeface="Calibri" panose="020F0502020204030204" pitchFamily="34" charset="0"/>
                <a:cs typeface="Times New Roman" panose="02020603050405020304" pitchFamily="18" charset="0"/>
              </a:rPr>
              <a:t>, PCR-GLOBWB, </a:t>
            </a:r>
            <a:r>
              <a:rPr lang="en-US" sz="1800" dirty="0" smtClean="0">
                <a:latin typeface="Calibri" panose="020F0502020204030204" pitchFamily="34" charset="0"/>
                <a:ea typeface="Calibri" panose="020F0502020204030204" pitchFamily="34" charset="0"/>
                <a:cs typeface="Times New Roman" panose="02020603050405020304" pitchFamily="18" charset="0"/>
              </a:rPr>
              <a:t>WaterGAP2, WA</a:t>
            </a:r>
            <a:r>
              <a:rPr lang="de-DE" sz="1800" dirty="0" smtClean="0">
                <a:latin typeface="Calibri" panose="020F0502020204030204" pitchFamily="34" charset="0"/>
                <a:ea typeface="Calibri" panose="020F0502020204030204" pitchFamily="34" charset="0"/>
                <a:cs typeface="Times New Roman" panose="02020603050405020304" pitchFamily="18" charset="0"/>
              </a:rPr>
              <a:t>Y</a:t>
            </a:r>
            <a:r>
              <a:rPr lang="en-US" sz="1800" dirty="0" smtClean="0">
                <a:latin typeface="Calibri" panose="020F0502020204030204" pitchFamily="34" charset="0"/>
                <a:ea typeface="Calibri" panose="020F0502020204030204" pitchFamily="34" charset="0"/>
                <a:cs typeface="Times New Roman" panose="02020603050405020304" pitchFamily="18" charset="0"/>
              </a:rPr>
              <a: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Energy </a:t>
            </a:r>
            <a:r>
              <a:rPr lang="en-US" sz="1800" dirty="0">
                <a:latin typeface="Calibri" panose="020F0502020204030204" pitchFamily="34" charset="0"/>
                <a:ea typeface="Calibri" panose="020F0502020204030204" pitchFamily="34" charset="0"/>
                <a:cs typeface="Times New Roman" panose="02020603050405020304" pitchFamily="18" charset="0"/>
              </a:rPr>
              <a:t>Balance Method: DBH, H08, JULES-W1, MATSIRO, </a:t>
            </a:r>
            <a:r>
              <a:rPr lang="en-US" sz="1800" dirty="0" smtClean="0">
                <a:latin typeface="Calibri" panose="020F0502020204030204" pitchFamily="34" charset="0"/>
                <a:ea typeface="Calibri" panose="020F0502020204030204" pitchFamily="34" charset="0"/>
                <a:cs typeface="Times New Roman" panose="02020603050405020304" pitchFamily="18" charset="0"/>
              </a:rPr>
              <a:t>VIC;</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b="1" dirty="0" smtClean="0">
                <a:latin typeface="Calibri" panose="020F0502020204030204" pitchFamily="34" charset="0"/>
                <a:ea typeface="Calibri" panose="020F0502020204030204" pitchFamily="34" charset="0"/>
                <a:cs typeface="Times New Roman" panose="02020603050405020304" pitchFamily="18" charset="0"/>
              </a:rPr>
              <a:t>Snow layers (SL): </a:t>
            </a: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14 GWMs have between 1 </a:t>
            </a:r>
            <a:r>
              <a:rPr lang="en-US" sz="1800" dirty="0">
                <a:latin typeface="Calibri" panose="020F0502020204030204" pitchFamily="34" charset="0"/>
                <a:ea typeface="Calibri" panose="020F0502020204030204" pitchFamily="34" charset="0"/>
                <a:cs typeface="Times New Roman" panose="02020603050405020304" pitchFamily="18" charset="0"/>
              </a:rPr>
              <a:t>and </a:t>
            </a:r>
            <a:r>
              <a:rPr lang="en-US" sz="1800" dirty="0" smtClean="0">
                <a:latin typeface="Calibri" panose="020F0502020204030204" pitchFamily="34" charset="0"/>
                <a:ea typeface="Calibri" panose="020F0502020204030204" pitchFamily="34" charset="0"/>
                <a:cs typeface="Times New Roman" panose="02020603050405020304" pitchFamily="18" charset="0"/>
              </a:rPr>
              <a:t>12</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SL</a:t>
            </a:r>
            <a:r>
              <a:rPr lang="en-US" sz="1800" dirty="0">
                <a:latin typeface="Calibri" panose="020F0502020204030204" pitchFamily="34" charset="0"/>
                <a:ea typeface="Calibri" panose="020F0502020204030204" pitchFamily="34" charset="0"/>
                <a:cs typeface="Times New Roman" panose="02020603050405020304" pitchFamily="18" charset="0"/>
              </a:rPr>
              <a:t>s</a:t>
            </a:r>
            <a:r>
              <a:rPr lang="en-US" sz="1800" dirty="0" smtClean="0">
                <a:latin typeface="Calibri" panose="020F0502020204030204" pitchFamily="34" charset="0"/>
                <a:ea typeface="Calibri" panose="020F0502020204030204" pitchFamily="34" charset="0"/>
                <a:cs typeface="Times New Roman" panose="02020603050405020304" pitchFamily="18" charset="0"/>
              </a:rPr>
              <a:t>;</a:t>
            </a: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sz="1800" dirty="0">
                <a:latin typeface="Calibri" panose="020F0502020204030204" pitchFamily="34" charset="0"/>
                <a:ea typeface="Calibri" panose="020F0502020204030204" pitchFamily="34" charset="0"/>
                <a:cs typeface="Times New Roman" panose="02020603050405020304" pitchFamily="18" charset="0"/>
              </a:rPr>
              <a:t>WaterGAP2 </a:t>
            </a:r>
            <a:r>
              <a:rPr lang="en-US" sz="1800" dirty="0" smtClean="0">
                <a:latin typeface="Calibri" panose="020F0502020204030204" pitchFamily="34" charset="0"/>
                <a:ea typeface="Calibri" panose="020F0502020204030204" pitchFamily="34" charset="0"/>
                <a:cs typeface="Times New Roman" panose="02020603050405020304" pitchFamily="18" charset="0"/>
              </a:rPr>
              <a:t>estimates </a:t>
            </a:r>
            <a:r>
              <a:rPr lang="en-US" sz="1800" dirty="0">
                <a:latin typeface="Calibri" panose="020F0502020204030204" pitchFamily="34" charset="0"/>
                <a:ea typeface="Calibri" panose="020F0502020204030204" pitchFamily="34" charset="0"/>
                <a:cs typeface="Times New Roman" panose="02020603050405020304" pitchFamily="18" charset="0"/>
              </a:rPr>
              <a:t>snow accumulation and </a:t>
            </a:r>
            <a:r>
              <a:rPr lang="en-US" sz="1800" dirty="0" smtClean="0">
                <a:latin typeface="Calibri" panose="020F0502020204030204" pitchFamily="34" charset="0"/>
                <a:ea typeface="Calibri" panose="020F0502020204030204" pitchFamily="34" charset="0"/>
                <a:cs typeface="Times New Roman" panose="02020603050405020304" pitchFamily="18" charset="0"/>
              </a:rPr>
              <a:t>melt </a:t>
            </a:r>
            <a:r>
              <a:rPr lang="en-US" sz="1800" dirty="0">
                <a:latin typeface="Calibri" panose="020F0502020204030204" pitchFamily="34" charset="0"/>
                <a:ea typeface="Calibri" panose="020F0502020204030204" pitchFamily="34" charset="0"/>
                <a:cs typeface="Times New Roman" panose="02020603050405020304" pitchFamily="18" charset="0"/>
              </a:rPr>
              <a:t>for 100 </a:t>
            </a:r>
            <a:r>
              <a:rPr lang="en-US" sz="1800" dirty="0" err="1">
                <a:latin typeface="Calibri" panose="020F0502020204030204" pitchFamily="34" charset="0"/>
                <a:ea typeface="Calibri" panose="020F0502020204030204" pitchFamily="34" charset="0"/>
                <a:cs typeface="Times New Roman" panose="02020603050405020304" pitchFamily="18" charset="0"/>
              </a:rPr>
              <a:t>subgrid</a:t>
            </a:r>
            <a:r>
              <a:rPr lang="en-US" sz="1800" dirty="0">
                <a:latin typeface="Calibri" panose="020F0502020204030204" pitchFamily="34" charset="0"/>
                <a:ea typeface="Calibri" panose="020F0502020204030204" pitchFamily="34" charset="0"/>
                <a:cs typeface="Times New Roman" panose="02020603050405020304" pitchFamily="18" charset="0"/>
              </a:rPr>
              <a:t> cells using a degree-day </a:t>
            </a:r>
            <a:r>
              <a:rPr lang="en-US" sz="1800" dirty="0" smtClean="0">
                <a:latin typeface="Calibri" panose="020F0502020204030204" pitchFamily="34" charset="0"/>
                <a:ea typeface="Calibri" panose="020F0502020204030204" pitchFamily="34" charset="0"/>
                <a:cs typeface="Times New Roman" panose="02020603050405020304" pitchFamily="18" charset="0"/>
              </a:rPr>
              <a:t>algorithm</a:t>
            </a:r>
            <a:r>
              <a:rPr lang="en-US" sz="1800" dirty="0">
                <a:latin typeface="Calibri" panose="020F0502020204030204" pitchFamily="34" charset="0"/>
                <a:ea typeface="Calibri" panose="020F0502020204030204" pitchFamily="34" charset="0"/>
                <a:cs typeface="Times New Roman" panose="02020603050405020304" pitchFamily="18" charset="0"/>
              </a:rPr>
              <a:t>;</a:t>
            </a: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JULES-W1 adapts </a:t>
            </a:r>
            <a:r>
              <a:rPr lang="en-US" sz="1800" dirty="0">
                <a:latin typeface="Calibri" panose="020F0502020204030204" pitchFamily="34" charset="0"/>
                <a:ea typeface="Calibri" panose="020F0502020204030204" pitchFamily="34" charset="0"/>
                <a:cs typeface="Times New Roman" panose="02020603050405020304" pitchFamily="18" charset="0"/>
              </a:rPr>
              <a:t>the top soil level to represent lying snow processes.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0" y="6310633"/>
            <a:ext cx="4572000" cy="307777"/>
          </a:xfrm>
          <a:prstGeom prst="rect">
            <a:avLst/>
          </a:prstGeom>
        </p:spPr>
        <p:txBody>
          <a:bodyPr>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Legend: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ea typeface="Calibri" panose="020F0502020204030204" pitchFamily="34" charset="0"/>
                <a:cs typeface="Times New Roman" panose="02020603050405020304" pitchFamily="18" charset="0"/>
              </a:rPr>
              <a:t>included </a:t>
            </a:r>
            <a:r>
              <a:rPr lang="en-US" dirty="0" smtClean="0">
                <a:latin typeface="Calibri" panose="020F0502020204030204" pitchFamily="34" charset="0"/>
                <a:ea typeface="Calibri" panose="020F0502020204030204" pitchFamily="34" charset="0"/>
                <a:cs typeface="Times New Roman" panose="02020603050405020304" pitchFamily="18" charset="0"/>
              </a:rPr>
              <a:t>in </a:t>
            </a:r>
            <a:r>
              <a:rPr lang="en-US" dirty="0">
                <a:latin typeface="Calibri" panose="020F0502020204030204" pitchFamily="34" charset="0"/>
                <a:ea typeface="Calibri" panose="020F0502020204030204" pitchFamily="34" charset="0"/>
                <a:cs typeface="Times New Roman" panose="02020603050405020304" pitchFamily="18" charset="0"/>
              </a:rPr>
              <a:t>the models structure.</a:t>
            </a:r>
            <a:endParaRPr lang="en-US" dirty="0"/>
          </a:p>
        </p:txBody>
      </p:sp>
      <p:sp>
        <p:nvSpPr>
          <p:cNvPr id="11" name="Rectangle 10"/>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525095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226201" y="137176"/>
            <a:ext cx="1058749" cy="39096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240708"/>
            <a:ext cx="1872208" cy="1146728"/>
          </a:xfrm>
          <a:prstGeom prst="rect">
            <a:avLst/>
          </a:prstGeom>
        </p:spPr>
      </p:pic>
      <p:sp>
        <p:nvSpPr>
          <p:cNvPr id="10" name="Rectangle 9"/>
          <p:cNvSpPr/>
          <p:nvPr/>
        </p:nvSpPr>
        <p:spPr>
          <a:xfrm>
            <a:off x="1384582" y="6608385"/>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6" name="Rectangle 5"/>
          <p:cNvSpPr/>
          <p:nvPr/>
        </p:nvSpPr>
        <p:spPr>
          <a:xfrm>
            <a:off x="-6434" y="801066"/>
            <a:ext cx="9073008" cy="1015663"/>
          </a:xfrm>
          <a:prstGeom prst="rect">
            <a:avLst/>
          </a:prstGeom>
        </p:spPr>
        <p:txBody>
          <a:bodyPr wrap="square">
            <a:spAutoFit/>
          </a:bodyPr>
          <a:lstStyle/>
          <a:p>
            <a:pPr lvl="0" algn="ctr" defTabSz="457200">
              <a:lnSpc>
                <a:spcPct val="125000"/>
              </a:lnSpc>
              <a:defRPr/>
            </a:pPr>
            <a:r>
              <a:rPr lang="en-US" sz="2400" b="1" dirty="0">
                <a:latin typeface="Calibri" panose="020F0502020204030204" pitchFamily="34" charset="0"/>
                <a:cs typeface="Calibri" panose="020F0502020204030204" pitchFamily="34" charset="0"/>
                <a:sym typeface="Avenir Roman" charset="0"/>
              </a:rPr>
              <a:t>Preliminary results on similarities and differences among </a:t>
            </a:r>
            <a:r>
              <a:rPr lang="en-US" sz="2400" b="1" dirty="0" smtClean="0">
                <a:latin typeface="Calibri" panose="020F0502020204030204" pitchFamily="34" charset="0"/>
                <a:cs typeface="Calibri" panose="020F0502020204030204" pitchFamily="34" charset="0"/>
                <a:sym typeface="Avenir Roman" charset="0"/>
              </a:rPr>
              <a:t>15 GWMs</a:t>
            </a:r>
          </a:p>
          <a:p>
            <a:pPr algn="ctr" defTabSz="457200">
              <a:lnSpc>
                <a:spcPct val="125000"/>
              </a:lnSpc>
              <a:defRPr/>
            </a:pPr>
            <a:r>
              <a:rPr lang="de-DE" sz="2400" b="1" dirty="0">
                <a:latin typeface="Calibri" panose="020F0502020204030204" pitchFamily="34" charset="0"/>
                <a:cs typeface="Calibri" panose="020F0502020204030204" pitchFamily="34" charset="0"/>
                <a:sym typeface="Avenir Roman" charset="0"/>
              </a:rPr>
              <a:t>Part </a:t>
            </a:r>
            <a:r>
              <a:rPr lang="de-DE" sz="2400" b="1" dirty="0" smtClean="0">
                <a:latin typeface="Calibri" panose="020F0502020204030204" pitchFamily="34" charset="0"/>
                <a:cs typeface="Calibri" panose="020F0502020204030204" pitchFamily="34" charset="0"/>
                <a:sym typeface="Avenir Roman" charset="0"/>
              </a:rPr>
              <a:t>I</a:t>
            </a:r>
            <a:r>
              <a:rPr lang="en-US" sz="2400" b="1" dirty="0" smtClean="0">
                <a:latin typeface="Calibri" panose="020F0502020204030204" pitchFamily="34" charset="0"/>
                <a:cs typeface="Calibri" panose="020F0502020204030204" pitchFamily="34" charset="0"/>
                <a:sym typeface="Avenir Roman" charset="0"/>
              </a:rPr>
              <a:t>II</a:t>
            </a:r>
            <a:endParaRPr lang="en-US" sz="2400" b="1" dirty="0">
              <a:latin typeface="Calibri" panose="020F0502020204030204" pitchFamily="34" charset="0"/>
              <a:cs typeface="Calibri" panose="020F0502020204030204" pitchFamily="34" charset="0"/>
              <a:sym typeface="Avenir Roman" charset="0"/>
            </a:endParaRPr>
          </a:p>
        </p:txBody>
      </p:sp>
      <p:sp>
        <p:nvSpPr>
          <p:cNvPr id="2" name="Rectangle 1"/>
          <p:cNvSpPr/>
          <p:nvPr/>
        </p:nvSpPr>
        <p:spPr>
          <a:xfrm>
            <a:off x="-6434" y="2276872"/>
            <a:ext cx="4572000" cy="1754326"/>
          </a:xfrm>
          <a:prstGeom prst="rect">
            <a:avLst/>
          </a:prstGeom>
          <a:ln>
            <a:solidFill>
              <a:srgbClr val="00618F"/>
            </a:solidFill>
          </a:ln>
        </p:spPr>
        <p:txBody>
          <a:bodyPr>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5. Soil scheme: </a:t>
            </a: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b="1" dirty="0" smtClean="0">
                <a:latin typeface="Calibri" panose="020F0502020204030204" pitchFamily="34" charset="0"/>
                <a:ea typeface="Calibri" panose="020F0502020204030204" pitchFamily="34" charset="0"/>
                <a:cs typeface="Times New Roman" panose="02020603050405020304" pitchFamily="18" charset="0"/>
              </a:rPr>
              <a:t>Number </a:t>
            </a:r>
            <a:r>
              <a:rPr lang="en-US" sz="1800" b="1" dirty="0">
                <a:latin typeface="Calibri" panose="020F0502020204030204" pitchFamily="34" charset="0"/>
                <a:ea typeface="Calibri" panose="020F0502020204030204" pitchFamily="34" charset="0"/>
                <a:cs typeface="Times New Roman" panose="02020603050405020304" pitchFamily="18" charset="0"/>
              </a:rPr>
              <a:t>of soil </a:t>
            </a:r>
            <a:r>
              <a:rPr lang="en-US" sz="1800" b="1" dirty="0" smtClean="0">
                <a:latin typeface="Calibri" panose="020F0502020204030204" pitchFamily="34" charset="0"/>
                <a:ea typeface="Calibri" panose="020F0502020204030204" pitchFamily="34" charset="0"/>
                <a:cs typeface="Times New Roman" panose="02020603050405020304" pitchFamily="18" charset="0"/>
              </a:rPr>
              <a:t>layers</a:t>
            </a:r>
            <a:r>
              <a:rPr lang="en-US" sz="1800" dirty="0" smtClean="0">
                <a:latin typeface="Calibri" panose="020F0502020204030204" pitchFamily="34" charset="0"/>
                <a:ea typeface="Calibri" panose="020F0502020204030204" pitchFamily="34" charset="0"/>
                <a:cs typeface="Times New Roman" panose="02020603050405020304" pitchFamily="18" charset="0"/>
              </a:rPr>
              <a:t> ranges between </a:t>
            </a:r>
            <a:r>
              <a:rPr lang="en-US" sz="1800" dirty="0">
                <a:latin typeface="Calibri" panose="020F0502020204030204" pitchFamily="34" charset="0"/>
                <a:ea typeface="Calibri" panose="020F0502020204030204" pitchFamily="34" charset="0"/>
                <a:cs typeface="Times New Roman" panose="02020603050405020304" pitchFamily="18" charset="0"/>
              </a:rPr>
              <a:t>1 (WaterGAP2, MPI-HM) </a:t>
            </a:r>
            <a:r>
              <a:rPr lang="en-US" sz="1800" dirty="0" smtClean="0">
                <a:latin typeface="Calibri" panose="020F0502020204030204" pitchFamily="34" charset="0"/>
                <a:ea typeface="Calibri" panose="020F0502020204030204" pitchFamily="34" charset="0"/>
                <a:cs typeface="Times New Roman" panose="02020603050405020304" pitchFamily="18" charset="0"/>
              </a:rPr>
              <a:t>and 25 </a:t>
            </a:r>
            <a:r>
              <a:rPr lang="en-US" sz="1800" dirty="0">
                <a:latin typeface="Calibri" panose="020F0502020204030204" pitchFamily="34" charset="0"/>
                <a:ea typeface="Calibri" panose="020F0502020204030204" pitchFamily="34" charset="0"/>
                <a:cs typeface="Times New Roman" panose="02020603050405020304" pitchFamily="18" charset="0"/>
              </a:rPr>
              <a:t>(CLM5.0).</a:t>
            </a: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b="1" dirty="0" smtClean="0">
                <a:latin typeface="Calibri" panose="020F0502020204030204" pitchFamily="34" charset="0"/>
                <a:ea typeface="Calibri" panose="020F0502020204030204" pitchFamily="34" charset="0"/>
                <a:cs typeface="Times New Roman" panose="02020603050405020304" pitchFamily="18" charset="0"/>
              </a:rPr>
              <a:t>Total </a:t>
            </a:r>
            <a:r>
              <a:rPr lang="en-US" sz="1800" b="1" dirty="0">
                <a:latin typeface="Calibri" panose="020F0502020204030204" pitchFamily="34" charset="0"/>
                <a:ea typeface="Calibri" panose="020F0502020204030204" pitchFamily="34" charset="0"/>
                <a:cs typeface="Times New Roman" panose="02020603050405020304" pitchFamily="18" charset="0"/>
              </a:rPr>
              <a:t>soil layer depth</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generally</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LSMs have </a:t>
            </a:r>
            <a:r>
              <a:rPr lang="en-US" sz="1800" dirty="0">
                <a:latin typeface="Calibri" panose="020F0502020204030204" pitchFamily="34" charset="0"/>
                <a:ea typeface="Calibri" panose="020F0502020204030204" pitchFamily="34" charset="0"/>
                <a:cs typeface="Times New Roman" panose="02020603050405020304" pitchFamily="18" charset="0"/>
              </a:rPr>
              <a:t>a higher total soil layer </a:t>
            </a:r>
            <a:r>
              <a:rPr lang="en-US" sz="1800" dirty="0" smtClean="0">
                <a:latin typeface="Calibri" panose="020F0502020204030204" pitchFamily="34" charset="0"/>
                <a:ea typeface="Calibri" panose="020F0502020204030204" pitchFamily="34" charset="0"/>
                <a:cs typeface="Times New Roman" panose="02020603050405020304" pitchFamily="18" charset="0"/>
              </a:rPr>
              <a:t>depth (2 – 100 m) than </a:t>
            </a:r>
            <a:r>
              <a:rPr lang="en-US" sz="1800" dirty="0">
                <a:latin typeface="Calibri" panose="020F0502020204030204" pitchFamily="34" charset="0"/>
                <a:ea typeface="Calibri" panose="020F0502020204030204" pitchFamily="34" charset="0"/>
                <a:cs typeface="Times New Roman" panose="02020603050405020304" pitchFamily="18" charset="0"/>
              </a:rPr>
              <a:t>GHMs (</a:t>
            </a:r>
            <a:r>
              <a:rPr lang="en-US" sz="1800" dirty="0" smtClean="0">
                <a:latin typeface="Calibri" panose="020F0502020204030204" pitchFamily="34" charset="0"/>
                <a:ea typeface="Calibri" panose="020F0502020204030204" pitchFamily="34" charset="0"/>
                <a:cs typeface="Times New Roman" panose="02020603050405020304" pitchFamily="18" charset="0"/>
              </a:rPr>
              <a:t>1 – 4 m</a:t>
            </a:r>
            <a:r>
              <a:rPr lang="en-US" sz="18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4590767" y="2276872"/>
            <a:ext cx="4572000" cy="2862322"/>
          </a:xfrm>
          <a:prstGeom prst="rect">
            <a:avLst/>
          </a:prstGeom>
          <a:ln>
            <a:solidFill>
              <a:srgbClr val="004F8F"/>
            </a:solidFill>
          </a:ln>
        </p:spPr>
        <p:txBody>
          <a:bodyPr>
            <a:spAutoFit/>
          </a:bodyPr>
          <a:lstStyle/>
          <a:p>
            <a:pPr marL="0" marR="0">
              <a:spcBef>
                <a:spcPts val="0"/>
              </a:spcBef>
              <a:spcAft>
                <a:spcPts val="0"/>
              </a:spcAft>
            </a:pPr>
            <a:r>
              <a:rPr lang="en-US" sz="1800" b="1" dirty="0" smtClean="0">
                <a:latin typeface="Calibri" panose="020F0502020204030204" pitchFamily="34" charset="0"/>
                <a:ea typeface="Calibri" panose="020F0502020204030204" pitchFamily="34" charset="0"/>
                <a:cs typeface="Times New Roman" panose="02020603050405020304" pitchFamily="18" charset="0"/>
              </a:rPr>
              <a:t>6. Groundwater (GW) scheme:</a:t>
            </a:r>
          </a:p>
          <a:p>
            <a:pPr marL="0" marR="0">
              <a:spcBef>
                <a:spcPts val="0"/>
              </a:spcBef>
              <a:spcAft>
                <a:spcPts val="0"/>
              </a:spcAft>
            </a:pP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 DBH,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mHM</a:t>
            </a:r>
            <a:r>
              <a:rPr lang="en-US" sz="1800" dirty="0" smtClean="0">
                <a:latin typeface="Calibri" panose="020F0502020204030204" pitchFamily="34" charset="0"/>
                <a:ea typeface="Calibri" panose="020F0502020204030204" pitchFamily="34" charset="0"/>
                <a:cs typeface="Times New Roman" panose="02020603050405020304" pitchFamily="18" charset="0"/>
              </a:rPr>
              <a:t>, MPI-HM, VIC, </a:t>
            </a:r>
            <a:r>
              <a:rPr lang="en-US" sz="1800" dirty="0">
                <a:latin typeface="Calibri" panose="020F0502020204030204" pitchFamily="34" charset="0"/>
                <a:ea typeface="Calibri" panose="020F0502020204030204" pitchFamily="34" charset="0"/>
                <a:cs typeface="Times New Roman" panose="02020603050405020304" pitchFamily="18" charset="0"/>
              </a:rPr>
              <a:t>JULES-W1, </a:t>
            </a:r>
            <a:r>
              <a:rPr lang="en-US" sz="1800" dirty="0" err="1" smtClean="0">
                <a:latin typeface="Calibri" panose="020F0502020204030204" pitchFamily="34" charset="0"/>
                <a:ea typeface="Calibri" panose="020F0502020204030204" pitchFamily="34" charset="0"/>
                <a:cs typeface="Times New Roman" panose="02020603050405020304" pitchFamily="18" charset="0"/>
              </a:rPr>
              <a:t>LPJmL</a:t>
            </a:r>
            <a:r>
              <a:rPr lang="en-US" sz="1800" dirty="0" smtClean="0">
                <a:latin typeface="Calibri" panose="020F050202020403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1 </a:t>
            </a:r>
            <a:r>
              <a:rPr lang="en-US" sz="1800" dirty="0" smtClean="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GW </a:t>
            </a:r>
            <a:r>
              <a:rPr lang="en-US" sz="1800" dirty="0" smtClean="0">
                <a:latin typeface="Calibri" panose="020F0502020204030204" pitchFamily="34" charset="0"/>
                <a:ea typeface="Calibri" panose="020F0502020204030204" pitchFamily="34" charset="0"/>
                <a:cs typeface="Times New Roman" panose="02020603050405020304" pitchFamily="18" charset="0"/>
              </a:rPr>
              <a:t>layer: </a:t>
            </a:r>
            <a:r>
              <a:rPr lang="en-US" sz="1800" dirty="0">
                <a:latin typeface="Calibri" panose="020F0502020204030204" pitchFamily="34" charset="0"/>
                <a:ea typeface="Calibri" panose="020F0502020204030204" pitchFamily="34" charset="0"/>
                <a:cs typeface="Times New Roman" panose="02020603050405020304" pitchFamily="18" charset="0"/>
              </a:rPr>
              <a:t>CLM4.5; 5.0; </a:t>
            </a:r>
            <a:r>
              <a:rPr lang="en-US" sz="1800" dirty="0" err="1">
                <a:latin typeface="Calibri" panose="020F0502020204030204" pitchFamily="34" charset="0"/>
                <a:ea typeface="Calibri" panose="020F0502020204030204" pitchFamily="34" charset="0"/>
                <a:cs typeface="Times New Roman" panose="02020603050405020304" pitchFamily="18" charset="0"/>
              </a:rPr>
              <a:t>CWatM</a:t>
            </a:r>
            <a:r>
              <a:rPr lang="en-US" sz="1800" dirty="0">
                <a:latin typeface="Calibri" panose="020F0502020204030204" pitchFamily="34" charset="0"/>
                <a:ea typeface="Calibri" panose="020F0502020204030204" pitchFamily="34" charset="0"/>
                <a:cs typeface="Times New Roman" panose="02020603050405020304" pitchFamily="18" charset="0"/>
              </a:rPr>
              <a:t>, H08, MATSIRO, ORCHIDEE, </a:t>
            </a:r>
            <a:r>
              <a:rPr lang="en-US" sz="1800" dirty="0" smtClean="0">
                <a:latin typeface="Calibri" panose="020F0502020204030204" pitchFamily="34" charset="0"/>
                <a:ea typeface="Calibri" panose="020F0502020204030204" pitchFamily="34" charset="0"/>
                <a:cs typeface="Times New Roman" panose="02020603050405020304" pitchFamily="18" charset="0"/>
              </a:rPr>
              <a:t>PCR-GLOBWB, WaterGAP2, WAYS;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H08: 1 </a:t>
            </a:r>
            <a:r>
              <a:rPr lang="en-US" sz="1800" dirty="0">
                <a:latin typeface="Calibri" panose="020F0502020204030204" pitchFamily="34" charset="0"/>
                <a:ea typeface="Calibri" panose="020F0502020204030204" pitchFamily="34" charset="0"/>
                <a:cs typeface="Times New Roman" panose="02020603050405020304" pitchFamily="18" charset="0"/>
              </a:rPr>
              <a:t>renewable and 1 nonrenewable </a:t>
            </a:r>
            <a:r>
              <a:rPr lang="en-US" sz="1800" dirty="0" smtClean="0">
                <a:latin typeface="Calibri" panose="020F0502020204030204" pitchFamily="34" charset="0"/>
                <a:ea typeface="Calibri" panose="020F0502020204030204" pitchFamily="34" charset="0"/>
                <a:cs typeface="Times New Roman" panose="02020603050405020304" pitchFamily="18" charset="0"/>
              </a:rPr>
              <a:t>GW layer;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MATSIRO: dynamic </a:t>
            </a:r>
            <a:r>
              <a:rPr lang="en-US" sz="1800" dirty="0">
                <a:latin typeface="Calibri" panose="020F0502020204030204" pitchFamily="34" charset="0"/>
                <a:ea typeface="Calibri" panose="020F0502020204030204" pitchFamily="34" charset="0"/>
                <a:cs typeface="Times New Roman" panose="02020603050405020304" pitchFamily="18" charset="0"/>
              </a:rPr>
              <a:t>groundwater scheme </a:t>
            </a:r>
            <a:r>
              <a:rPr lang="en-US" sz="1800" dirty="0" smtClean="0">
                <a:latin typeface="Calibri" panose="020F0502020204030204" pitchFamily="34" charset="0"/>
                <a:ea typeface="Calibri" panose="020F0502020204030204" pitchFamily="34" charset="0"/>
                <a:cs typeface="Times New Roman" panose="02020603050405020304" pitchFamily="18" charset="0"/>
              </a:rPr>
              <a:t>and has 13 GW</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smtClean="0">
                <a:latin typeface="Calibri" panose="020F0502020204030204" pitchFamily="34" charset="0"/>
                <a:ea typeface="Calibri" panose="020F0502020204030204" pitchFamily="34" charset="0"/>
                <a:cs typeface="Times New Roman" panose="02020603050405020304" pitchFamily="18" charset="0"/>
              </a:rPr>
              <a:t>layers.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8767" y="6085165"/>
            <a:ext cx="4572000" cy="523220"/>
          </a:xfrm>
          <a:prstGeom prst="rect">
            <a:avLst/>
          </a:prstGeom>
        </p:spPr>
        <p:txBody>
          <a:bodyPr>
            <a:sp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Legend: </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ea typeface="Calibri" panose="020F0502020204030204" pitchFamily="34" charset="0"/>
                <a:cs typeface="Times New Roman" panose="02020603050405020304" pitchFamily="18" charset="0"/>
              </a:rPr>
              <a:t>included and </a:t>
            </a:r>
            <a:r>
              <a:rPr lang="en-US" b="1" dirty="0">
                <a:solidFill>
                  <a:srgbClr val="FF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b="1" dirty="0">
                <a:solidFill>
                  <a:srgbClr val="00B05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en-US" dirty="0">
                <a:latin typeface="Calibri" panose="020F0502020204030204" pitchFamily="34" charset="0"/>
                <a:ea typeface="Calibri" panose="020F0502020204030204" pitchFamily="34" charset="0"/>
                <a:cs typeface="Times New Roman" panose="02020603050405020304" pitchFamily="18" charset="0"/>
              </a:rPr>
              <a:t>not included in the models structure.</a:t>
            </a:r>
            <a:endParaRPr lang="en-US" dirty="0"/>
          </a:p>
        </p:txBody>
      </p:sp>
      <p:sp>
        <p:nvSpPr>
          <p:cNvPr id="11" name="Rectangle 10"/>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2589360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9512" y="1366015"/>
            <a:ext cx="8496944" cy="4667945"/>
          </a:xfrm>
          <a:prstGeom prst="rect">
            <a:avLst/>
          </a:prstGeom>
        </p:spPr>
        <p:txBody>
          <a:bodyPr wrap="square">
            <a:spAutoFit/>
          </a:bodyPr>
          <a:lstStyle/>
          <a:p>
            <a:pPr marL="285750" indent="-285750" algn="just">
              <a:spcBef>
                <a:spcPts val="0"/>
              </a:spcBef>
              <a:spcAft>
                <a:spcPts val="8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We needed a good list of the water storages and water flows included in the models.</a:t>
            </a:r>
          </a:p>
          <a:p>
            <a:pPr marL="285750" indent="-285750" algn="just">
              <a:spcBef>
                <a:spcPts val="0"/>
              </a:spcBef>
              <a:spcAft>
                <a:spcPts val="800"/>
              </a:spcAft>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We </a:t>
            </a:r>
            <a:r>
              <a:rPr lang="en-US" sz="2400" dirty="0">
                <a:latin typeface="Calibri" panose="020F0502020204030204" pitchFamily="34" charset="0"/>
                <a:cs typeface="Calibri" panose="020F0502020204030204" pitchFamily="34" charset="0"/>
              </a:rPr>
              <a:t>needed clear and relevant definitions of the variables used by the models</a:t>
            </a:r>
            <a:r>
              <a:rPr lang="en-US" sz="2400" dirty="0" smtClean="0">
                <a:latin typeface="Calibri" panose="020F0502020204030204" pitchFamily="34" charset="0"/>
                <a:cs typeface="Calibri" panose="020F0502020204030204" pitchFamily="34" charset="0"/>
              </a:rPr>
              <a:t>.</a:t>
            </a:r>
          </a:p>
          <a:p>
            <a:pPr marL="285750" indent="-285750" algn="just">
              <a:spcBef>
                <a:spcPts val="0"/>
              </a:spcBef>
              <a:spcAft>
                <a:spcPts val="8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We created rules for the standard writing style of the GWMs.</a:t>
            </a:r>
          </a:p>
          <a:p>
            <a:pPr marL="285750" indent="-285750" algn="just">
              <a:spcBef>
                <a:spcPts val="0"/>
              </a:spcBef>
              <a:spcAft>
                <a:spcPts val="800"/>
              </a:spcAft>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This </a:t>
            </a:r>
            <a:r>
              <a:rPr lang="en-US" sz="2400" dirty="0">
                <a:latin typeface="Calibri" panose="020F0502020204030204" pitchFamily="34" charset="0"/>
                <a:cs typeface="Calibri" panose="020F0502020204030204" pitchFamily="34" charset="0"/>
              </a:rPr>
              <a:t>study is useful for a better understanding of how </a:t>
            </a:r>
            <a:r>
              <a:rPr lang="en-US" sz="2400" dirty="0" smtClean="0">
                <a:latin typeface="Calibri" panose="020F0502020204030204" pitchFamily="34" charset="0"/>
                <a:cs typeface="Calibri" panose="020F0502020204030204" pitchFamily="34" charset="0"/>
              </a:rPr>
              <a:t>15 </a:t>
            </a:r>
            <a:r>
              <a:rPr lang="en-US" sz="2400" dirty="0">
                <a:latin typeface="Calibri" panose="020F0502020204030204" pitchFamily="34" charset="0"/>
                <a:cs typeface="Calibri" panose="020F0502020204030204" pitchFamily="34" charset="0"/>
              </a:rPr>
              <a:t>GWMs work.</a:t>
            </a:r>
          </a:p>
          <a:p>
            <a:pPr marL="285750" indent="-285750" algn="just">
              <a:spcBef>
                <a:spcPts val="0"/>
              </a:spcBef>
              <a:spcAft>
                <a:spcPts val="8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This study is useful for further model (inter)comparison.</a:t>
            </a:r>
          </a:p>
          <a:p>
            <a:pPr marL="285750" indent="-285750" algn="just">
              <a:spcBef>
                <a:spcPts val="0"/>
              </a:spcBef>
              <a:spcAft>
                <a:spcPts val="800"/>
              </a:spcAft>
              <a:buFont typeface="Arial" panose="020B0604020202020204" pitchFamily="34" charset="0"/>
              <a:buChar char="•"/>
            </a:pPr>
            <a:r>
              <a:rPr lang="de-DE" sz="2400" b="1" dirty="0">
                <a:latin typeface="Calibri" panose="020F0502020204030204" pitchFamily="34" charset="0"/>
                <a:cs typeface="Calibri" panose="020F0502020204030204" pitchFamily="34" charset="0"/>
              </a:rPr>
              <a:t>Outlook</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to</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identify</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similarities</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and</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differences</a:t>
            </a:r>
            <a:r>
              <a:rPr lang="de-DE" sz="2400" dirty="0">
                <a:latin typeface="Calibri" panose="020F0502020204030204" pitchFamily="34" charset="0"/>
                <a:cs typeface="Calibri" panose="020F0502020204030204" pitchFamily="34" charset="0"/>
              </a:rPr>
              <a:t> </a:t>
            </a:r>
            <a:r>
              <a:rPr lang="de-DE" sz="2400" dirty="0" err="1">
                <a:latin typeface="Calibri" panose="020F0502020204030204" pitchFamily="34" charset="0"/>
                <a:cs typeface="Calibri" panose="020F0502020204030204" pitchFamily="34" charset="0"/>
              </a:rPr>
              <a:t>among</a:t>
            </a:r>
            <a:r>
              <a:rPr lang="de-DE" sz="2400" dirty="0">
                <a:latin typeface="Calibri" panose="020F0502020204030204" pitchFamily="34" charset="0"/>
                <a:cs typeface="Calibri" panose="020F0502020204030204" pitchFamily="34" charset="0"/>
              </a:rPr>
              <a:t> 15 GWMs </a:t>
            </a:r>
            <a:r>
              <a:rPr lang="de-DE" sz="2400" dirty="0" err="1">
                <a:latin typeface="Calibri" panose="020F0502020204030204" pitchFamily="34" charset="0"/>
                <a:cs typeface="Calibri" panose="020F0502020204030204" pitchFamily="34" charset="0"/>
              </a:rPr>
              <a:t>regarding</a:t>
            </a:r>
            <a:r>
              <a:rPr lang="de-DE" sz="2400" dirty="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their</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parameters</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used</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for</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calibration</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and</a:t>
            </a:r>
            <a:r>
              <a:rPr lang="de-DE" sz="2400" dirty="0" smtClean="0">
                <a:latin typeface="Calibri" panose="020F0502020204030204" pitchFamily="34" charset="0"/>
                <a:cs typeface="Calibri" panose="020F0502020204030204" pitchFamily="34" charset="0"/>
              </a:rPr>
              <a:t> variables </a:t>
            </a:r>
            <a:r>
              <a:rPr lang="de-DE" sz="2400" dirty="0" err="1" smtClean="0">
                <a:latin typeface="Calibri" panose="020F0502020204030204" pitchFamily="34" charset="0"/>
                <a:cs typeface="Calibri" panose="020F0502020204030204" pitchFamily="34" charset="0"/>
              </a:rPr>
              <a:t>included</a:t>
            </a:r>
            <a:r>
              <a:rPr lang="de-DE" sz="2400" dirty="0" smtClean="0">
                <a:latin typeface="Calibri" panose="020F0502020204030204" pitchFamily="34" charset="0"/>
                <a:cs typeface="Calibri" panose="020F0502020204030204" pitchFamily="34" charset="0"/>
              </a:rPr>
              <a:t> in </a:t>
            </a:r>
            <a:r>
              <a:rPr lang="de-DE" sz="2400" dirty="0" err="1" smtClean="0">
                <a:latin typeface="Calibri" panose="020F0502020204030204" pitchFamily="34" charset="0"/>
                <a:cs typeface="Calibri" panose="020F0502020204030204" pitchFamily="34" charset="0"/>
              </a:rPr>
              <a:t>their</a:t>
            </a:r>
            <a:r>
              <a:rPr lang="de-DE" sz="2400" dirty="0" smtClean="0">
                <a:latin typeface="Calibri" panose="020F0502020204030204" pitchFamily="34" charset="0"/>
                <a:cs typeface="Calibri" panose="020F0502020204030204" pitchFamily="34" charset="0"/>
              </a:rPr>
              <a:t> </a:t>
            </a:r>
            <a:r>
              <a:rPr lang="de-DE" sz="2400" dirty="0" err="1" smtClean="0">
                <a:latin typeface="Calibri" panose="020F0502020204030204" pitchFamily="34" charset="0"/>
                <a:cs typeface="Calibri" panose="020F0502020204030204" pitchFamily="34" charset="0"/>
              </a:rPr>
              <a:t>equations</a:t>
            </a:r>
            <a:r>
              <a:rPr lang="de-DE" sz="2400" dirty="0" smtClean="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p:txBody>
      </p:sp>
      <p:sp>
        <p:nvSpPr>
          <p:cNvPr id="7" name="TextBox 6"/>
          <p:cNvSpPr txBox="1"/>
          <p:nvPr/>
        </p:nvSpPr>
        <p:spPr>
          <a:xfrm>
            <a:off x="755576" y="739077"/>
            <a:ext cx="6948264" cy="553998"/>
          </a:xfrm>
          <a:prstGeom prst="rect">
            <a:avLst/>
          </a:prstGeom>
          <a:noFill/>
        </p:spPr>
        <p:txBody>
          <a:bodyPr wrap="square" rtlCol="0">
            <a:spAutoFit/>
          </a:bodyPr>
          <a:lstStyle/>
          <a:p>
            <a:pPr algn="ctr"/>
            <a:r>
              <a:rPr lang="en-US" sz="3000" b="1" dirty="0" smtClean="0">
                <a:latin typeface="Calibri" panose="020F0502020204030204" pitchFamily="34" charset="0"/>
                <a:cs typeface="Calibri" panose="020F0502020204030204" pitchFamily="34" charset="0"/>
              </a:rPr>
              <a:t>CONCLUSIONS</a:t>
            </a:r>
          </a:p>
        </p:txBody>
      </p:sp>
      <p:pic>
        <p:nvPicPr>
          <p:cNvPr id="2" name="Picture 1"/>
          <p:cNvPicPr>
            <a:picLocks noChangeAspect="1"/>
          </p:cNvPicPr>
          <p:nvPr/>
        </p:nvPicPr>
        <p:blipFill>
          <a:blip r:embed="rId3"/>
          <a:stretch>
            <a:fillRect/>
          </a:stretch>
        </p:blipFill>
        <p:spPr>
          <a:xfrm>
            <a:off x="395536" y="201754"/>
            <a:ext cx="1310470" cy="48191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1840" y="-130652"/>
            <a:ext cx="1872208" cy="1146728"/>
          </a:xfrm>
          <a:prstGeom prst="rect">
            <a:avLst/>
          </a:prstGeom>
        </p:spPr>
      </p:pic>
      <p:sp>
        <p:nvSpPr>
          <p:cNvPr id="9" name="Rectangle 8"/>
          <p:cNvSpPr/>
          <p:nvPr/>
        </p:nvSpPr>
        <p:spPr>
          <a:xfrm>
            <a:off x="1283869" y="6572091"/>
            <a:ext cx="2640210" cy="338554"/>
          </a:xfrm>
          <a:prstGeom prst="rect">
            <a:avLst/>
          </a:prstGeom>
        </p:spPr>
        <p:txBody>
          <a:bodyPr wrap="none">
            <a:spAutoFit/>
          </a:bodyPr>
          <a:lstStyle/>
          <a:p>
            <a:r>
              <a:rPr lang="de-DE" sz="1600" dirty="0">
                <a:solidFill>
                  <a:srgbClr val="00618F"/>
                </a:solidFill>
                <a:latin typeface="Calibri" panose="020F0502020204030204" pitchFamily="34" charset="0"/>
                <a:cs typeface="Calibri" panose="020F0502020204030204" pitchFamily="34" charset="0"/>
              </a:rPr>
              <a:t> EGU General </a:t>
            </a:r>
            <a:r>
              <a:rPr lang="de-DE" sz="1600" dirty="0" err="1">
                <a:solidFill>
                  <a:srgbClr val="00618F"/>
                </a:solidFill>
                <a:latin typeface="Calibri" panose="020F0502020204030204" pitchFamily="34" charset="0"/>
                <a:cs typeface="Calibri" panose="020F0502020204030204" pitchFamily="34" charset="0"/>
              </a:rPr>
              <a:t>Assembly</a:t>
            </a:r>
            <a:r>
              <a:rPr lang="de-DE" sz="1600" dirty="0">
                <a:solidFill>
                  <a:srgbClr val="00618F"/>
                </a:solidFill>
                <a:latin typeface="Calibri" panose="020F0502020204030204" pitchFamily="34" charset="0"/>
                <a:cs typeface="Calibri" panose="020F0502020204030204" pitchFamily="34" charset="0"/>
              </a:rPr>
              <a:t> 2020 </a:t>
            </a:r>
            <a:endParaRPr lang="en-US" sz="1600" dirty="0">
              <a:solidFill>
                <a:srgbClr val="00618F"/>
              </a:solidFill>
              <a:latin typeface="Calibri" panose="020F0502020204030204" pitchFamily="34" charset="0"/>
              <a:cs typeface="Calibri" panose="020F0502020204030204" pitchFamily="34" charset="0"/>
            </a:endParaRPr>
          </a:p>
        </p:txBody>
      </p:sp>
      <p:sp>
        <p:nvSpPr>
          <p:cNvPr id="8" name="Rectangle 7"/>
          <p:cNvSpPr/>
          <p:nvPr/>
        </p:nvSpPr>
        <p:spPr>
          <a:xfrm>
            <a:off x="6736976" y="6300608"/>
            <a:ext cx="2497287" cy="307777"/>
          </a:xfrm>
          <a:prstGeom prst="rect">
            <a:avLst/>
          </a:prstGeom>
        </p:spPr>
        <p:txBody>
          <a:bodyPr wrap="none">
            <a:spAutoFit/>
          </a:bodyPr>
          <a:lstStyle/>
          <a:p>
            <a:r>
              <a:rPr lang="en-US" dirty="0">
                <a:latin typeface="Open Sans"/>
              </a:rPr>
              <a:t>© Authors. All rights reserved</a:t>
            </a:r>
            <a:endParaRPr lang="en-US" dirty="0"/>
          </a:p>
        </p:txBody>
      </p:sp>
    </p:spTree>
    <p:extLst>
      <p:ext uri="{BB962C8B-B14F-4D97-AF65-F5344CB8AC3E}">
        <p14:creationId xmlns:p14="http://schemas.microsoft.com/office/powerpoint/2010/main" val="3821551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GU Design">
  <a:themeElements>
    <a:clrScheme name="GU Farben">
      <a:dk1>
        <a:srgbClr val="00618F"/>
      </a:dk1>
      <a:lt1>
        <a:srgbClr val="FFFFFF"/>
      </a:lt1>
      <a:dk2>
        <a:srgbClr val="4D4B46"/>
      </a:dk2>
      <a:lt2>
        <a:srgbClr val="F8F6F5"/>
      </a:lt2>
      <a:accent1>
        <a:srgbClr val="00618F"/>
      </a:accent1>
      <a:accent2>
        <a:srgbClr val="E4E3DD"/>
      </a:accent2>
      <a:accent3>
        <a:srgbClr val="A5AB52"/>
      </a:accent3>
      <a:accent4>
        <a:srgbClr val="4D4B46"/>
      </a:accent4>
      <a:accent5>
        <a:srgbClr val="B3062C"/>
      </a:accent5>
      <a:accent6>
        <a:srgbClr val="C96215"/>
      </a:accent6>
      <a:hlink>
        <a:srgbClr val="48A9DA"/>
      </a:hlink>
      <a:folHlink>
        <a:srgbClr val="00618F"/>
      </a:folHlink>
    </a:clrScheme>
    <a:fontScheme name="Benutzerdefiniert 1">
      <a:majorFont>
        <a:latin typeface="Arial Narrow"/>
        <a:ea typeface="Arial Narrow"/>
        <a:cs typeface="Arial Narrow"/>
      </a:majorFont>
      <a:minorFont>
        <a:latin typeface="Arial Narrow"/>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25400" cap="flat" cmpd="sng" algn="ctr">
          <a:solidFill>
            <a:srgbClr val="004F8F"/>
          </a:solidFill>
          <a:prstDash val="solid"/>
          <a:bevel/>
          <a:headEnd type="none" w="med" len="med"/>
          <a:tailEnd type="none" w="med" len="med"/>
        </a:ln>
        <a:effectLst/>
        <a:extLst/>
      </a:spPr>
      <a:bodyPr vert="horz" wrap="square" lIns="45720" tIns="45720" rIns="45720" bIns="45720" numCol="1" rtlCol="0"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spDef>
    <a:lnDef>
      <a:spPr bwMode="auto">
        <a:xfrm>
          <a:off x="0" y="0"/>
          <a:ext cx="1" cy="1"/>
        </a:xfrm>
        <a:custGeom>
          <a:avLst/>
          <a:gdLst/>
          <a:ahLst/>
          <a:cxnLst/>
          <a:rect l="0" t="0" r="0" b="0"/>
          <a:pathLst/>
        </a:cu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de-DE" altLang="de-DE"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lnDef>
    <a:txDef>
      <a:spPr>
        <a:noFill/>
      </a:spPr>
      <a:bodyPr wrap="square" rtlCol="0">
        <a:spAutoFit/>
      </a:bodyPr>
      <a:lstStyle>
        <a:defPPr>
          <a:defRPr sz="1800" dirty="0" smtClean="0">
            <a:solidFill>
              <a:srgbClr val="000000"/>
            </a:solidFill>
            <a:latin typeface="+mn-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U Design ohne Goethekopf">
  <a:themeElements>
    <a:clrScheme name="GU Farben 2">
      <a:dk1>
        <a:srgbClr val="00618F"/>
      </a:dk1>
      <a:lt1>
        <a:srgbClr val="FFFFFF"/>
      </a:lt1>
      <a:dk2>
        <a:srgbClr val="4D4B46"/>
      </a:dk2>
      <a:lt2>
        <a:srgbClr val="F8F6F5"/>
      </a:lt2>
      <a:accent1>
        <a:srgbClr val="48A9DA"/>
      </a:accent1>
      <a:accent2>
        <a:srgbClr val="E4E3DD"/>
      </a:accent2>
      <a:accent3>
        <a:srgbClr val="737C45"/>
      </a:accent3>
      <a:accent4>
        <a:srgbClr val="4D4B46"/>
      </a:accent4>
      <a:accent5>
        <a:srgbClr val="E3BA0F"/>
      </a:accent5>
      <a:accent6>
        <a:srgbClr val="F7D926"/>
      </a:accent6>
      <a:hlink>
        <a:srgbClr val="860047"/>
      </a:hlink>
      <a:folHlink>
        <a:srgbClr val="AD3B76"/>
      </a:folHlink>
    </a:clrScheme>
    <a:fontScheme name="Benutzerdefiniert 1">
      <a:majorFont>
        <a:latin typeface="Arial Narrow"/>
        <a:ea typeface="Arial Narrow"/>
        <a:cs typeface="Arial Narrow"/>
      </a:majorFont>
      <a:minorFont>
        <a:latin typeface="Arial Narrow"/>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de-DE" altLang="de-DE"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spDef>
    <a:lnDef>
      <a:spPr bwMode="auto">
        <a:xfrm>
          <a:off x="0" y="0"/>
          <a:ext cx="1" cy="1"/>
        </a:xfrm>
        <a:custGeom>
          <a:avLst/>
          <a:gdLst/>
          <a:ahLst/>
          <a:cxnLst/>
          <a:rect l="0" t="0" r="0" b="0"/>
          <a:pathLst/>
        </a:custGeom>
        <a:solidFill>
          <a:srgbClr val="FFFFFF"/>
        </a:solidFill>
        <a:ln w="25400" cap="flat" cmpd="sng" algn="ctr">
          <a:solidFill>
            <a:srgbClr val="004F8F"/>
          </a:solidFill>
          <a:prstDash val="solid"/>
          <a:bevel/>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20" tIns="45720" rIns="45720" bIns="45720" numCol="1" anchor="t"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de-DE" altLang="de-DE" sz="1400" b="0" i="0" u="none" strike="noStrike" cap="none" normalizeH="0" baseline="0" smtClean="0">
            <a:ln>
              <a:noFill/>
            </a:ln>
            <a:solidFill>
              <a:srgbClr val="004F8F"/>
            </a:solidFill>
            <a:effectLst/>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defRPr>
        </a:defPPr>
      </a:lstStyle>
    </a:lnDef>
    <a:txDef>
      <a:spPr>
        <a:noFill/>
      </a:spPr>
      <a:bodyPr wrap="square" rtlCol="0">
        <a:spAutoFit/>
      </a:bodyPr>
      <a:lstStyle>
        <a:defPPr>
          <a:defRPr sz="1800" dirty="0" smtClean="0">
            <a:solidFill>
              <a:srgbClr val="000000"/>
            </a:solidFill>
            <a:latin typeface="+mn-lt"/>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A7A7A7"/>
      </a:dk2>
      <a:lt2>
        <a:srgbClr val="535353"/>
      </a:lt2>
      <a:accent1>
        <a:srgbClr val="004F8F"/>
      </a:accent1>
      <a:accent2>
        <a:srgbClr val="E4E3DD"/>
      </a:accent2>
      <a:accent3>
        <a:srgbClr val="FFFFFF"/>
      </a:accent3>
      <a:accent4>
        <a:srgbClr val="000000"/>
      </a:accent4>
      <a:accent5>
        <a:srgbClr val="AAB2C6"/>
      </a:accent5>
      <a:accent6>
        <a:srgbClr val="CFCEC8"/>
      </a:accent6>
      <a:hlink>
        <a:srgbClr val="0000FF"/>
      </a:hlink>
      <a:folHlink>
        <a:srgbClr val="FF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1052</Words>
  <Application>Microsoft Office PowerPoint</Application>
  <PresentationFormat>On-screen Show (4:3)</PresentationFormat>
  <Paragraphs>128</Paragraphs>
  <Slides>8</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Arial Narrow</vt:lpstr>
      <vt:lpstr>Avenir Roman</vt:lpstr>
      <vt:lpstr>Calibri</vt:lpstr>
      <vt:lpstr>Georgia</vt:lpstr>
      <vt:lpstr>Open Sans</vt:lpstr>
      <vt:lpstr>Times New Roman</vt:lpstr>
      <vt:lpstr>Wingdings</vt:lpstr>
      <vt:lpstr>GU Design</vt:lpstr>
      <vt:lpstr>GU Design ohne Goethekopf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Goethe-Universität</dc:creator>
  <cp:lastModifiedBy>telteu</cp:lastModifiedBy>
  <cp:revision>656</cp:revision>
  <cp:lastPrinted>2020-05-02T07:46:26Z</cp:lastPrinted>
  <dcterms:modified xsi:type="dcterms:W3CDTF">2020-05-02T08:00:59Z</dcterms:modified>
</cp:coreProperties>
</file>