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77" r:id="rId5"/>
  </p:sldMasterIdLst>
  <p:notesMasterIdLst>
    <p:notesMasterId r:id="rId45"/>
  </p:notesMasterIdLst>
  <p:handoutMasterIdLst>
    <p:handoutMasterId r:id="rId46"/>
  </p:handoutMasterIdLst>
  <p:sldIdLst>
    <p:sldId id="256" r:id="rId6"/>
    <p:sldId id="275" r:id="rId7"/>
    <p:sldId id="360" r:id="rId8"/>
    <p:sldId id="362" r:id="rId9"/>
    <p:sldId id="351" r:id="rId10"/>
    <p:sldId id="353" r:id="rId11"/>
    <p:sldId id="352" r:id="rId12"/>
    <p:sldId id="354" r:id="rId13"/>
    <p:sldId id="357" r:id="rId14"/>
    <p:sldId id="366" r:id="rId15"/>
    <p:sldId id="365" r:id="rId16"/>
    <p:sldId id="358" r:id="rId17"/>
    <p:sldId id="364" r:id="rId18"/>
    <p:sldId id="282" r:id="rId19"/>
    <p:sldId id="361" r:id="rId20"/>
    <p:sldId id="283" r:id="rId21"/>
    <p:sldId id="284" r:id="rId22"/>
    <p:sldId id="319" r:id="rId23"/>
    <p:sldId id="297" r:id="rId24"/>
    <p:sldId id="331" r:id="rId25"/>
    <p:sldId id="335" r:id="rId26"/>
    <p:sldId id="332" r:id="rId27"/>
    <p:sldId id="347" r:id="rId28"/>
    <p:sldId id="333" r:id="rId29"/>
    <p:sldId id="334" r:id="rId30"/>
    <p:sldId id="276" r:id="rId31"/>
    <p:sldId id="336" r:id="rId32"/>
    <p:sldId id="368" r:id="rId33"/>
    <p:sldId id="345" r:id="rId34"/>
    <p:sldId id="350" r:id="rId35"/>
    <p:sldId id="349" r:id="rId36"/>
    <p:sldId id="344" r:id="rId37"/>
    <p:sldId id="363" r:id="rId38"/>
    <p:sldId id="302" r:id="rId39"/>
    <p:sldId id="367" r:id="rId40"/>
    <p:sldId id="258" r:id="rId41"/>
    <p:sldId id="369" r:id="rId42"/>
    <p:sldId id="311" r:id="rId43"/>
    <p:sldId id="301"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BCF42AE7-80D1-7949-97EC-A923CC99C128}">
          <p14:sldIdLst>
            <p14:sldId id="256"/>
            <p14:sldId id="275"/>
            <p14:sldId id="360"/>
          </p14:sldIdLst>
        </p14:section>
        <p14:section name="Introduction" id="{AA833007-1E8B-ED4D-B85C-CC5080CF94AF}">
          <p14:sldIdLst>
            <p14:sldId id="362"/>
            <p14:sldId id="351"/>
            <p14:sldId id="353"/>
            <p14:sldId id="352"/>
            <p14:sldId id="354"/>
          </p14:sldIdLst>
        </p14:section>
        <p14:section name="Qualitative analysis" id="{2296C8B4-B762-324A-B841-1DF81EDEC59B}">
          <p14:sldIdLst>
            <p14:sldId id="357"/>
            <p14:sldId id="366"/>
            <p14:sldId id="365"/>
          </p14:sldIdLst>
        </p14:section>
        <p14:section name="Ensemble of pathways" id="{BA6D3EC4-DBB8-AF49-890F-0D6EC289CBE7}">
          <p14:sldIdLst>
            <p14:sldId id="358"/>
            <p14:sldId id="364"/>
            <p14:sldId id="282"/>
            <p14:sldId id="361"/>
            <p14:sldId id="283"/>
            <p14:sldId id="284"/>
            <p14:sldId id="319"/>
            <p14:sldId id="297"/>
            <p14:sldId id="331"/>
            <p14:sldId id="335"/>
            <p14:sldId id="332"/>
            <p14:sldId id="347"/>
            <p14:sldId id="333"/>
            <p14:sldId id="334"/>
            <p14:sldId id="276"/>
            <p14:sldId id="336"/>
          </p14:sldIdLst>
        </p14:section>
        <p14:section name="SDG analysis" id="{76657660-EB91-C84F-8AC5-584B7B86B4D9}">
          <p14:sldIdLst>
            <p14:sldId id="368"/>
            <p14:sldId id="345"/>
            <p14:sldId id="350"/>
            <p14:sldId id="349"/>
            <p14:sldId id="344"/>
          </p14:sldIdLst>
        </p14:section>
        <p14:section name="Conclusion" id="{1E0C1914-AB68-424D-BFE4-17561F0CD050}">
          <p14:sldIdLst>
            <p14:sldId id="363"/>
            <p14:sldId id="302"/>
            <p14:sldId id="367"/>
            <p14:sldId id="258"/>
            <p14:sldId id="369"/>
            <p14:sldId id="311"/>
            <p14:sldId id="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4A3"/>
    <a:srgbClr val="00589E"/>
    <a:srgbClr val="0057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6" autoAdjust="0"/>
    <p:restoredTop sz="91628" autoAdjust="0"/>
  </p:normalViewPr>
  <p:slideViewPr>
    <p:cSldViewPr snapToGrid="0" snapToObjects="1">
      <p:cViewPr>
        <p:scale>
          <a:sx n="112" d="100"/>
          <a:sy n="112" d="100"/>
        </p:scale>
        <p:origin x="920" y="6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7" d="100"/>
          <a:sy n="127" d="100"/>
        </p:scale>
        <p:origin x="430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dh/Dropbox/_MacBook_sync/_pptx/byers_hotspo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92627651038236"/>
          <c:y val="8.3588834896449729E-4"/>
          <c:w val="0.74884781904333209"/>
          <c:h val="0.80817977237780403"/>
        </c:manualLayout>
      </c:layout>
      <c:barChart>
        <c:barDir val="bar"/>
        <c:grouping val="stacked"/>
        <c:varyColors val="0"/>
        <c:ser>
          <c:idx val="0"/>
          <c:order val="0"/>
          <c:tx>
            <c:strRef>
              <c:f>Tabelle1!$B$1</c:f>
              <c:strCache>
                <c:ptCount val="1"/>
                <c:pt idx="0">
                  <c:v>1.5°C</c:v>
                </c:pt>
              </c:strCache>
            </c:strRef>
          </c:tx>
          <c:spPr>
            <a:solidFill>
              <a:schemeClr val="accent4">
                <a:lumMod val="60000"/>
                <a:lumOff val="40000"/>
              </a:schemeClr>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Tabelle1!$B$2:$B$6</c:f>
              <c:numCache>
                <c:formatCode>General</c:formatCode>
                <c:ptCount val="5"/>
                <c:pt idx="0">
                  <c:v>9.0999999999999998E-2</c:v>
                </c:pt>
                <c:pt idx="1">
                  <c:v>3.5000000000000003E-2</c:v>
                </c:pt>
                <c:pt idx="2">
                  <c:v>0.33400000000000002</c:v>
                </c:pt>
                <c:pt idx="3">
                  <c:v>3.34</c:v>
                </c:pt>
                <c:pt idx="4">
                  <c:v>3.96</c:v>
                </c:pt>
              </c:numCache>
            </c:numRef>
          </c:val>
          <c:extLst>
            <c:ext xmlns:c16="http://schemas.microsoft.com/office/drawing/2014/chart" uri="{C3380CC4-5D6E-409C-BE32-E72D297353CC}">
              <c16:uniqueId val="{00000000-EAB4-9343-A9DC-DEBA3D38599E}"/>
            </c:ext>
          </c:extLst>
        </c:ser>
        <c:ser>
          <c:idx val="1"/>
          <c:order val="1"/>
          <c:tx>
            <c:strRef>
              <c:f>Tabelle1!$C$1</c:f>
              <c:strCache>
                <c:ptCount val="1"/>
                <c:pt idx="0">
                  <c:v>2°C</c:v>
                </c:pt>
              </c:strCache>
            </c:strRef>
          </c:tx>
          <c:spPr>
            <a:solidFill>
              <a:schemeClr val="accent5">
                <a:lumMod val="50000"/>
              </a:schemeClr>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Tabelle1!$C$2:$C$6</c:f>
              <c:numCache>
                <c:formatCode>General</c:formatCode>
                <c:ptCount val="5"/>
                <c:pt idx="0">
                  <c:v>0.58899999999999997</c:v>
                </c:pt>
                <c:pt idx="1">
                  <c:v>0.32700000000000001</c:v>
                </c:pt>
                <c:pt idx="2">
                  <c:v>5.0999999999999997E-2</c:v>
                </c:pt>
                <c:pt idx="3">
                  <c:v>0.318</c:v>
                </c:pt>
                <c:pt idx="4">
                  <c:v>2.0259999999999998</c:v>
                </c:pt>
              </c:numCache>
            </c:numRef>
          </c:val>
          <c:extLst>
            <c:ext xmlns:c16="http://schemas.microsoft.com/office/drawing/2014/chart" uri="{C3380CC4-5D6E-409C-BE32-E72D297353CC}">
              <c16:uniqueId val="{00000001-EAB4-9343-A9DC-DEBA3D38599E}"/>
            </c:ext>
          </c:extLst>
        </c:ser>
        <c:ser>
          <c:idx val="2"/>
          <c:order val="2"/>
          <c:tx>
            <c:strRef>
              <c:f>Tabelle1!$D$1</c:f>
              <c:strCache>
                <c:ptCount val="1"/>
                <c:pt idx="0">
                  <c:v>3°C</c:v>
                </c:pt>
              </c:strCache>
            </c:strRef>
          </c:tx>
          <c:spPr>
            <a:solidFill>
              <a:schemeClr val="accent6">
                <a:lumMod val="75000"/>
              </a:schemeClr>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Tabelle1!$D$2:$D$6</c:f>
              <c:numCache>
                <c:formatCode>General</c:formatCode>
                <c:ptCount val="5"/>
                <c:pt idx="0">
                  <c:v>0.67700000000000005</c:v>
                </c:pt>
                <c:pt idx="1">
                  <c:v>1.4550000000000001</c:v>
                </c:pt>
                <c:pt idx="2">
                  <c:v>0.35699999999999998</c:v>
                </c:pt>
                <c:pt idx="3">
                  <c:v>0.26200000000000001</c:v>
                </c:pt>
                <c:pt idx="4">
                  <c:v>1.923</c:v>
                </c:pt>
              </c:numCache>
            </c:numRef>
          </c:val>
          <c:extLst>
            <c:ext xmlns:c16="http://schemas.microsoft.com/office/drawing/2014/chart" uri="{C3380CC4-5D6E-409C-BE32-E72D297353CC}">
              <c16:uniqueId val="{00000002-EAB4-9343-A9DC-DEBA3D38599E}"/>
            </c:ext>
          </c:extLst>
        </c:ser>
        <c:dLbls>
          <c:showLegendKey val="0"/>
          <c:showVal val="0"/>
          <c:showCatName val="0"/>
          <c:showSerName val="0"/>
          <c:showPercent val="0"/>
          <c:showBubbleSize val="0"/>
        </c:dLbls>
        <c:gapWidth val="182"/>
        <c:overlap val="100"/>
        <c:axId val="1576072735"/>
        <c:axId val="1609817999"/>
      </c:barChart>
      <c:catAx>
        <c:axId val="1576072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1609817999"/>
        <c:crosses val="autoZero"/>
        <c:auto val="1"/>
        <c:lblAlgn val="ctr"/>
        <c:lblOffset val="100"/>
        <c:noMultiLvlLbl val="0"/>
      </c:catAx>
      <c:valAx>
        <c:axId val="1609817999"/>
        <c:scaling>
          <c:orientation val="minMax"/>
          <c:max val="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576072735"/>
        <c:crosses val="autoZero"/>
        <c:crossBetween val="between"/>
      </c:valAx>
      <c:spPr>
        <a:noFill/>
        <a:ln>
          <a:noFill/>
        </a:ln>
        <a:effectLst/>
      </c:spPr>
    </c:plotArea>
    <c:legend>
      <c:legendPos val="b"/>
      <c:layout>
        <c:manualLayout>
          <c:xMode val="edge"/>
          <c:yMode val="edge"/>
          <c:x val="0.87754911746222275"/>
          <c:y val="0.24099695697227774"/>
          <c:w val="9.7704858143767656E-2"/>
          <c:h val="0.534990871946448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8CE3CE-7885-5440-B7D2-D1C38EEABC2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5AEAEB30-D659-F04F-8BCA-7E5755820EA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860766-B385-064C-89E0-D696CB68EF1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84C23E2-02F7-644F-99F5-08AC3BA5EA9E}" type="slidenum">
              <a:rPr lang="en-US" smtClean="0"/>
              <a:t>‹Nr.›</a:t>
            </a:fld>
            <a:endParaRPr lang="en-US"/>
          </a:p>
        </p:txBody>
      </p:sp>
    </p:spTree>
    <p:extLst>
      <p:ext uri="{BB962C8B-B14F-4D97-AF65-F5344CB8AC3E}">
        <p14:creationId xmlns:p14="http://schemas.microsoft.com/office/powerpoint/2010/main" val="1455367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AC332E-8893-FE4E-9A25-93BB30EFA0DA}" type="datetimeFigureOut">
              <a:rPr lang="en-US" smtClean="0"/>
              <a:t>5/13/20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17A1DD-B70C-B048-99CA-ED854228726D}" type="slidenum">
              <a:rPr lang="en-US" smtClean="0"/>
              <a:t>‹Nr.›</a:t>
            </a:fld>
            <a:endParaRPr lang="en-US"/>
          </a:p>
        </p:txBody>
      </p:sp>
    </p:spTree>
    <p:extLst>
      <p:ext uri="{BB962C8B-B14F-4D97-AF65-F5344CB8AC3E}">
        <p14:creationId xmlns:p14="http://schemas.microsoft.com/office/powerpoint/2010/main" val="124750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B03CE44-F90F-4965-AC31-C53BE904C7FD}" type="slidenum">
              <a:rPr lang="en-US" smtClean="0"/>
              <a:t>2</a:t>
            </a:fld>
            <a:endParaRPr lang="en-US"/>
          </a:p>
        </p:txBody>
      </p:sp>
    </p:spTree>
    <p:extLst>
      <p:ext uri="{BB962C8B-B14F-4D97-AF65-F5344CB8AC3E}">
        <p14:creationId xmlns:p14="http://schemas.microsoft.com/office/powerpoint/2010/main" val="47866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B03CE44-F90F-4965-AC31-C53BE904C7FD}" type="slidenum">
              <a:rPr lang="en-US" smtClean="0"/>
              <a:t>34</a:t>
            </a:fld>
            <a:endParaRPr lang="en-US"/>
          </a:p>
        </p:txBody>
      </p:sp>
    </p:spTree>
    <p:extLst>
      <p:ext uri="{BB962C8B-B14F-4D97-AF65-F5344CB8AC3E}">
        <p14:creationId xmlns:p14="http://schemas.microsoft.com/office/powerpoint/2010/main" val="3237949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DOIs</a:t>
            </a:r>
          </a:p>
        </p:txBody>
      </p:sp>
      <p:sp>
        <p:nvSpPr>
          <p:cNvPr id="4" name="Foliennummernplatzhalter 3"/>
          <p:cNvSpPr>
            <a:spLocks noGrp="1"/>
          </p:cNvSpPr>
          <p:nvPr>
            <p:ph type="sldNum" sz="quarter" idx="5"/>
          </p:nvPr>
        </p:nvSpPr>
        <p:spPr/>
        <p:txBody>
          <a:bodyPr/>
          <a:lstStyle/>
          <a:p>
            <a:fld id="{0B17A1DD-B70C-B048-99CA-ED854228726D}" type="slidenum">
              <a:rPr lang="en-US" smtClean="0"/>
              <a:t>38</a:t>
            </a:fld>
            <a:endParaRPr lang="en-US"/>
          </a:p>
        </p:txBody>
      </p:sp>
    </p:spTree>
    <p:extLst>
      <p:ext uri="{BB962C8B-B14F-4D97-AF65-F5344CB8AC3E}">
        <p14:creationId xmlns:p14="http://schemas.microsoft.com/office/powerpoint/2010/main" val="133595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B03CE44-F90F-4965-AC31-C53BE904C7FD}" type="slidenum">
              <a:rPr lang="en-US" smtClean="0"/>
              <a:t>39</a:t>
            </a:fld>
            <a:endParaRPr lang="en-US"/>
          </a:p>
        </p:txBody>
      </p:sp>
    </p:spTree>
    <p:extLst>
      <p:ext uri="{BB962C8B-B14F-4D97-AF65-F5344CB8AC3E}">
        <p14:creationId xmlns:p14="http://schemas.microsoft.com/office/powerpoint/2010/main" val="54316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B03CE44-F90F-4965-AC31-C53BE904C7FD}" type="slidenum">
              <a:rPr lang="en-US" smtClean="0"/>
              <a:t>3</a:t>
            </a:fld>
            <a:endParaRPr lang="en-US"/>
          </a:p>
        </p:txBody>
      </p:sp>
    </p:spTree>
    <p:extLst>
      <p:ext uri="{BB962C8B-B14F-4D97-AF65-F5344CB8AC3E}">
        <p14:creationId xmlns:p14="http://schemas.microsoft.com/office/powerpoint/2010/main" val="64428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SDGs comprise 17 </a:t>
            </a:r>
            <a:r>
              <a:rPr lang="en-US" b="1" dirty="0"/>
              <a:t>Sustainable Development Goals </a:t>
            </a:r>
            <a:r>
              <a:rPr lang="en-US" dirty="0"/>
              <a:t>and 169 targets, which are measured with 232 indicators.</a:t>
            </a:r>
            <a:endParaRPr lang="en-GB" dirty="0"/>
          </a:p>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8</a:t>
            </a:fld>
            <a:endParaRPr lang="en-US"/>
          </a:p>
        </p:txBody>
      </p:sp>
    </p:spTree>
    <p:extLst>
      <p:ext uri="{BB962C8B-B14F-4D97-AF65-F5344CB8AC3E}">
        <p14:creationId xmlns:p14="http://schemas.microsoft.com/office/powerpoint/2010/main" val="332590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10</a:t>
            </a:fld>
            <a:endParaRPr lang="en-US"/>
          </a:p>
        </p:txBody>
      </p:sp>
    </p:spTree>
    <p:extLst>
      <p:ext uri="{BB962C8B-B14F-4D97-AF65-F5344CB8AC3E}">
        <p14:creationId xmlns:p14="http://schemas.microsoft.com/office/powerpoint/2010/main" val="327407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B03CE44-F90F-4965-AC31-C53BE904C7FD}" type="slidenum">
              <a:rPr lang="en-US" smtClean="0"/>
              <a:t>13</a:t>
            </a:fld>
            <a:endParaRPr lang="en-US"/>
          </a:p>
        </p:txBody>
      </p:sp>
    </p:spTree>
    <p:extLst>
      <p:ext uri="{BB962C8B-B14F-4D97-AF65-F5344CB8AC3E}">
        <p14:creationId xmlns:p14="http://schemas.microsoft.com/office/powerpoint/2010/main" val="323314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23</a:t>
            </a:fld>
            <a:endParaRPr lang="en-US"/>
          </a:p>
        </p:txBody>
      </p:sp>
    </p:spTree>
    <p:extLst>
      <p:ext uri="{BB962C8B-B14F-4D97-AF65-F5344CB8AC3E}">
        <p14:creationId xmlns:p14="http://schemas.microsoft.com/office/powerpoint/2010/main" val="989297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24</a:t>
            </a:fld>
            <a:endParaRPr lang="en-US"/>
          </a:p>
        </p:txBody>
      </p:sp>
    </p:spTree>
    <p:extLst>
      <p:ext uri="{BB962C8B-B14F-4D97-AF65-F5344CB8AC3E}">
        <p14:creationId xmlns:p14="http://schemas.microsoft.com/office/powerpoint/2010/main" val="335786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31</a:t>
            </a:fld>
            <a:endParaRPr lang="en-US"/>
          </a:p>
        </p:txBody>
      </p:sp>
    </p:spTree>
    <p:extLst>
      <p:ext uri="{BB962C8B-B14F-4D97-AF65-F5344CB8AC3E}">
        <p14:creationId xmlns:p14="http://schemas.microsoft.com/office/powerpoint/2010/main" val="26433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32</a:t>
            </a:fld>
            <a:endParaRPr lang="en-US"/>
          </a:p>
        </p:txBody>
      </p:sp>
    </p:spTree>
    <p:extLst>
      <p:ext uri="{BB962C8B-B14F-4D97-AF65-F5344CB8AC3E}">
        <p14:creationId xmlns:p14="http://schemas.microsoft.com/office/powerpoint/2010/main" val="261165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buysellgraphic.com/" TargetMode="External"/><Relationship Id="rId2" Type="http://schemas.openxmlformats.org/officeDocument/2006/relationships/hyperlink" Target="https://all-free-download.com/free-vector/download/environmental-icons_310835.html"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3CA68-8BFC-2E4B-9706-CD8F1F398405}"/>
              </a:ext>
            </a:extLst>
          </p:cNvPr>
          <p:cNvSpPr>
            <a:spLocks noGrp="1"/>
          </p:cNvSpPr>
          <p:nvPr>
            <p:ph type="title" hasCustomPrompt="1"/>
          </p:nvPr>
        </p:nvSpPr>
        <p:spPr/>
        <p:txBody>
          <a:bodyPr/>
          <a:lstStyle>
            <a:lvl1pPr>
              <a:defRPr>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a:t>
            </a:r>
            <a:r>
              <a:rPr lang="en-GB" noProof="0" dirty="0"/>
              <a:t>edit</a:t>
            </a:r>
            <a:r>
              <a:rPr lang="en-GB" dirty="0"/>
              <a:t> title</a:t>
            </a:r>
          </a:p>
        </p:txBody>
      </p:sp>
      <p:sp>
        <p:nvSpPr>
          <p:cNvPr id="14" name="Inhaltsplatzhalter 13">
            <a:extLst>
              <a:ext uri="{FF2B5EF4-FFF2-40B4-BE49-F238E27FC236}">
                <a16:creationId xmlns:a16="http://schemas.microsoft.com/office/drawing/2014/main" id="{CE152937-DA5F-AD4E-8DC4-ADED40C520BA}"/>
              </a:ext>
            </a:extLst>
          </p:cNvPr>
          <p:cNvSpPr>
            <a:spLocks noGrp="1"/>
          </p:cNvSpPr>
          <p:nvPr>
            <p:ph sz="quarter" idx="10" hasCustomPrompt="1"/>
          </p:nvPr>
        </p:nvSpPr>
        <p:spPr>
          <a:xfrm>
            <a:off x="590550" y="3417888"/>
            <a:ext cx="11229935" cy="1535112"/>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lang="en-GB" sz="2400" dirty="0">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noProof="0" dirty="0"/>
              <a:t>Click to edit subtitle</a:t>
            </a:r>
          </a:p>
        </p:txBody>
      </p:sp>
      <p:sp>
        <p:nvSpPr>
          <p:cNvPr id="22" name="Textplatzhalter 21">
            <a:extLst>
              <a:ext uri="{FF2B5EF4-FFF2-40B4-BE49-F238E27FC236}">
                <a16:creationId xmlns:a16="http://schemas.microsoft.com/office/drawing/2014/main" id="{B1D1861B-F743-E74C-A3DE-0E6A3FE4B4F5}"/>
              </a:ext>
            </a:extLst>
          </p:cNvPr>
          <p:cNvSpPr>
            <a:spLocks noGrp="1"/>
          </p:cNvSpPr>
          <p:nvPr>
            <p:ph type="body" sz="quarter" idx="11" hasCustomPrompt="1"/>
          </p:nvPr>
        </p:nvSpPr>
        <p:spPr>
          <a:xfrm>
            <a:off x="590551" y="5083662"/>
            <a:ext cx="11229933" cy="936139"/>
          </a:xfrm>
          <a:prstGeom prst="rect">
            <a:avLst/>
          </a:prstGeom>
        </p:spPr>
        <p:txBody>
          <a:bodyPr lIns="36000" tIns="36000" rIns="36000" bIns="36000" anchor="b"/>
          <a:lstStyle>
            <a:lvl1pPr marL="0" indent="0" algn="r">
              <a:buNone/>
              <a:defRPr sz="240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GB" noProof="0" dirty="0"/>
              <a:t>Click to edit name and conference/location</a:t>
            </a:r>
          </a:p>
        </p:txBody>
      </p:sp>
    </p:spTree>
    <p:extLst>
      <p:ext uri="{BB962C8B-B14F-4D97-AF65-F5344CB8AC3E}">
        <p14:creationId xmlns:p14="http://schemas.microsoft.com/office/powerpoint/2010/main" val="290893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columns) with claim">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522251"/>
          </a:xfrm>
          <a:prstGeom prst="rect">
            <a:avLst/>
          </a:prstGeom>
        </p:spPr>
        <p:txBody>
          <a:bodyPr lIns="0" tIns="0" rIns="0" bIns="0" anchor="ctr">
            <a:noAutofit/>
          </a:bodyPr>
          <a:lstStyle>
            <a:lvl1pPr marL="0" indent="0">
              <a:buNone/>
              <a:defRPr sz="2800" i="1" baseline="0">
                <a:solidFill>
                  <a:schemeClr val="tx2"/>
                </a:solidFill>
                <a:latin typeface="Cambria"/>
                <a:cs typeface="Cambria"/>
              </a:defRPr>
            </a:lvl1pPr>
          </a:lstStyle>
          <a:p>
            <a:pPr lvl="0"/>
            <a:r>
              <a:rPr lang="en-US" noProof="0" dirty="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r>
              <a:rPr lang="de-AT"/>
              <a:t>Daniel Huppmann, Young Scientist Symposium 2020</a:t>
            </a:r>
            <a:endParaRPr lang="en-GB" dirty="0"/>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r>
              <a:rPr lang="en-GB"/>
              <a:t>Climate change mitigation &amp; sustainable development</a:t>
            </a:r>
            <a:endParaRPr lang="en-GB" dirty="0"/>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‹Nr.›</a:t>
            </a:fld>
            <a:endParaRPr lang="en-GB" dirty="0"/>
          </a:p>
        </p:txBody>
      </p:sp>
      <p:sp>
        <p:nvSpPr>
          <p:cNvPr id="4" name="Content Placeholder 3"/>
          <p:cNvSpPr>
            <a:spLocks noGrp="1"/>
          </p:cNvSpPr>
          <p:nvPr>
            <p:ph sz="quarter" idx="18"/>
          </p:nvPr>
        </p:nvSpPr>
        <p:spPr>
          <a:xfrm>
            <a:off x="361950" y="1543791"/>
            <a:ext cx="5614416" cy="46076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9"/>
          </p:nvPr>
        </p:nvSpPr>
        <p:spPr>
          <a:xfrm>
            <a:off x="6222671" y="1543073"/>
            <a:ext cx="5614416" cy="46084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95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laim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1"/>
            <a:ext cx="10655300" cy="970809"/>
          </a:xfrm>
          <a:prstGeom prst="rect">
            <a:avLst/>
          </a:prstGeom>
        </p:spPr>
        <p:txBody>
          <a:bodyPr vert="horz" lIns="0" tIns="0" rIns="0" bIns="0" rtlCol="0" anchor="t">
            <a:noAutofit/>
          </a:bodyPr>
          <a:lstStyle>
            <a:lvl1pPr>
              <a:defRPr lang="en-US" sz="2800" i="1" noProof="0" dirty="0">
                <a:solidFill>
                  <a:schemeClr val="tx2"/>
                </a:solidFill>
                <a:latin typeface="Cambria"/>
                <a:cs typeface="Cambria"/>
              </a:defRPr>
            </a:lvl1pPr>
          </a:lstStyle>
          <a:p>
            <a:pPr marL="0" lvl="0" indent="0">
              <a:buNone/>
            </a:pPr>
            <a:r>
              <a:rPr lang="en-US" noProof="0" dirty="0"/>
              <a:t>Click to add claim</a:t>
            </a:r>
            <a:br>
              <a:rPr lang="en-US" noProof="0" dirty="0"/>
            </a:br>
            <a:r>
              <a:rPr lang="en-US" noProof="0" dirty="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 Young Scientist Symposium 2020</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Climate change mitigation &amp; sustainable development</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362713" y="1977546"/>
            <a:ext cx="11495912" cy="4173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3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laim (2)  &amp;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1"/>
            <a:ext cx="10655300" cy="970809"/>
          </a:xfrm>
          <a:prstGeom prst="rect">
            <a:avLst/>
          </a:prstGeom>
        </p:spPr>
        <p:txBody>
          <a:bodyPr vert="horz" lIns="0" tIns="0" rIns="0" bIns="0" rtlCol="0" anchor="t">
            <a:noAutofit/>
          </a:bodyPr>
          <a:lstStyle>
            <a:lvl1pPr>
              <a:defRPr lang="en-US" sz="2800" i="1" noProof="0" dirty="0">
                <a:solidFill>
                  <a:schemeClr val="tx2"/>
                </a:solidFill>
                <a:latin typeface="Cambria"/>
                <a:cs typeface="Cambria"/>
              </a:defRPr>
            </a:lvl1pPr>
          </a:lstStyle>
          <a:p>
            <a:pPr marL="0" lvl="0" indent="0">
              <a:buNone/>
            </a:pPr>
            <a:r>
              <a:rPr lang="en-US" noProof="0" dirty="0"/>
              <a:t>Click to add claim</a:t>
            </a:r>
            <a:br>
              <a:rPr lang="en-US" noProof="0" dirty="0"/>
            </a:br>
            <a:r>
              <a:rPr lang="en-US" noProof="0" dirty="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 Young Scientist Symposium 2020</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Climate change mitigation &amp; sustainable development</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362713" y="1977546"/>
            <a:ext cx="11495912" cy="4006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Tree>
    <p:extLst>
      <p:ext uri="{BB962C8B-B14F-4D97-AF65-F5344CB8AC3E}">
        <p14:creationId xmlns:p14="http://schemas.microsoft.com/office/powerpoint/2010/main" val="3390423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laim (2), caption and y-labe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1"/>
            <a:ext cx="10655300" cy="970809"/>
          </a:xfrm>
          <a:prstGeom prst="rect">
            <a:avLst/>
          </a:prstGeom>
        </p:spPr>
        <p:txBody>
          <a:bodyPr vert="horz" lIns="0" tIns="0" rIns="0" bIns="0" rtlCol="0" anchor="t">
            <a:noAutofit/>
          </a:bodyPr>
          <a:lstStyle>
            <a:lvl1pPr>
              <a:defRPr lang="en-US" sz="2800" i="1" noProof="0" dirty="0">
                <a:solidFill>
                  <a:schemeClr val="tx2"/>
                </a:solidFill>
                <a:latin typeface="Cambria"/>
                <a:cs typeface="Cambria"/>
              </a:defRPr>
            </a:lvl1pPr>
          </a:lstStyle>
          <a:p>
            <a:pPr marL="0" lvl="0" indent="0">
              <a:buNone/>
            </a:pPr>
            <a:r>
              <a:rPr lang="en-US" noProof="0" dirty="0"/>
              <a:t>Click to add claim</a:t>
            </a:r>
            <a:br>
              <a:rPr lang="en-US" noProof="0" dirty="0"/>
            </a:br>
            <a:r>
              <a:rPr lang="en-US" noProof="0" dirty="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 Young Scientist Symposium 2020</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Climate change mitigation &amp; sustainable development</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550251" y="1977546"/>
            <a:ext cx="11308373" cy="4006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
        <p:nvSpPr>
          <p:cNvPr id="9" name="Textplatzhalter 18">
            <a:extLst>
              <a:ext uri="{FF2B5EF4-FFF2-40B4-BE49-F238E27FC236}">
                <a16:creationId xmlns:a16="http://schemas.microsoft.com/office/drawing/2014/main" id="{D502433B-089C-7144-A4B1-6A1760057CD9}"/>
              </a:ext>
            </a:extLst>
          </p:cNvPr>
          <p:cNvSpPr>
            <a:spLocks noGrp="1"/>
          </p:cNvSpPr>
          <p:nvPr>
            <p:ph type="body" sz="quarter" idx="30" hasCustomPrompt="1"/>
          </p:nvPr>
        </p:nvSpPr>
        <p:spPr>
          <a:xfrm rot="16200000">
            <a:off x="-1629663" y="3768160"/>
            <a:ext cx="3970531" cy="389299"/>
          </a:xfrm>
          <a:prstGeom prst="rect">
            <a:avLst/>
          </a:prstGeom>
          <a:noFill/>
          <a:ln w="9525">
            <a:noFill/>
            <a:miter lim="800000"/>
            <a:headEnd/>
            <a:tailEnd/>
          </a:ln>
        </p:spPr>
        <p:txBody>
          <a:bodyPr vert="horz" wrap="square" lIns="0" tIns="0" rIns="180000" bIns="36000" numCol="1" rtlCol="0" anchor="ctr" anchorCtr="0" compatLnSpc="1">
            <a:prstTxWarp prst="textNoShape">
              <a:avLst/>
            </a:prstTxWarp>
            <a:normAutofit/>
          </a:bodyPr>
          <a:lstStyle>
            <a:lvl1pPr marL="0" indent="0" algn="ctr">
              <a:buNone/>
              <a:defRPr lang="en-GB" sz="1600">
                <a:solidFill>
                  <a:srgbClr val="7F7F7F"/>
                </a:solidFill>
              </a:defRPr>
            </a:lvl1pPr>
          </a:lstStyle>
          <a:p>
            <a:pPr marL="271463" lvl="0" indent="-271463" algn="r"/>
            <a:r>
              <a:rPr lang="en-GB" noProof="0" dirty="0"/>
              <a:t>Click to edit y-label</a:t>
            </a:r>
          </a:p>
        </p:txBody>
      </p:sp>
    </p:spTree>
    <p:extLst>
      <p:ext uri="{BB962C8B-B14F-4D97-AF65-F5344CB8AC3E}">
        <p14:creationId xmlns:p14="http://schemas.microsoft.com/office/powerpoint/2010/main" val="1677744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2017525"/>
            <a:ext cx="1829334" cy="432271"/>
          </a:xfrm>
          <a:prstGeom prst="rect">
            <a:avLst/>
          </a:prstGeom>
        </p:spPr>
        <p:txBody>
          <a:bodyPr lIns="0" tIns="0" rIns="0" bIns="0" anchor="ctr">
            <a:noAutofit/>
          </a:bodyPr>
          <a:lstStyle>
            <a:lvl1pPr marL="0" indent="0">
              <a:buNone/>
              <a:defRPr sz="240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dirty="0"/>
              <a:t>Section #</a:t>
            </a:r>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r>
              <a:rPr lang="de-AT"/>
              <a:t>Daniel Huppmann, Young Scientist Symposium 2020</a:t>
            </a:r>
            <a:endParaRPr lang="en-GB" dirty="0"/>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r>
              <a:rPr lang="en-GB"/>
              <a:t>Climate change mitigation &amp; sustainable development</a:t>
            </a:r>
            <a:endParaRPr lang="en-GB" dirty="0"/>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‹Nr.›</a:t>
            </a:fld>
            <a:endParaRPr lang="en-GB" dirty="0"/>
          </a:p>
        </p:txBody>
      </p:sp>
      <p:sp>
        <p:nvSpPr>
          <p:cNvPr id="4" name="Content Placeholder 3"/>
          <p:cNvSpPr>
            <a:spLocks noGrp="1"/>
          </p:cNvSpPr>
          <p:nvPr>
            <p:ph sz="quarter" idx="18"/>
          </p:nvPr>
        </p:nvSpPr>
        <p:spPr>
          <a:xfrm>
            <a:off x="361950" y="3685633"/>
            <a:ext cx="8912680" cy="24657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el 1">
            <a:extLst>
              <a:ext uri="{FF2B5EF4-FFF2-40B4-BE49-F238E27FC236}">
                <a16:creationId xmlns:a16="http://schemas.microsoft.com/office/drawing/2014/main" id="{73F48206-2F0D-CD41-B824-FDB661303C57}"/>
              </a:ext>
            </a:extLst>
          </p:cNvPr>
          <p:cNvSpPr>
            <a:spLocks noGrp="1"/>
          </p:cNvSpPr>
          <p:nvPr>
            <p:ph type="title" hasCustomPrompt="1"/>
          </p:nvPr>
        </p:nvSpPr>
        <p:spPr>
          <a:xfrm>
            <a:off x="362713" y="2822711"/>
            <a:ext cx="8911916" cy="522251"/>
          </a:xfrm>
        </p:spPr>
        <p:txBody>
          <a:bodyPr vert="horz" lIns="36000" tIns="36000" rIns="36000" bIns="36000" rtlCol="0" anchor="b">
            <a:normAutofit/>
          </a:bodyPr>
          <a:lstStyle>
            <a:lvl1pPr>
              <a:defRPr lang="en-GB" sz="2800" noProof="0" smtClean="0">
                <a:solidFill>
                  <a:schemeClr val="tx2"/>
                </a:solidFill>
              </a:defRPr>
            </a:lvl1pPr>
          </a:lstStyle>
          <a:p>
            <a:pPr lvl="0"/>
            <a:r>
              <a:rPr lang="en-GB" noProof="0" dirty="0"/>
              <a:t>Click to edit section title</a:t>
            </a:r>
          </a:p>
        </p:txBody>
      </p:sp>
    </p:spTree>
    <p:extLst>
      <p:ext uri="{BB962C8B-B14F-4D97-AF65-F5344CB8AC3E}">
        <p14:creationId xmlns:p14="http://schemas.microsoft.com/office/powerpoint/2010/main" val="58023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environment ta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3CA68-8BFC-2E4B-9706-CD8F1F398405}"/>
              </a:ext>
            </a:extLst>
          </p:cNvPr>
          <p:cNvSpPr>
            <a:spLocks noGrp="1"/>
          </p:cNvSpPr>
          <p:nvPr>
            <p:ph type="title" hasCustomPrompt="1"/>
          </p:nvPr>
        </p:nvSpPr>
        <p:spPr/>
        <p:txBody>
          <a:bodyPr/>
          <a:lstStyle>
            <a:lvl1pPr>
              <a:defRPr>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Click to </a:t>
            </a:r>
            <a:r>
              <a:rPr lang="en-GB" noProof="0" dirty="0"/>
              <a:t>edit</a:t>
            </a:r>
            <a:r>
              <a:rPr lang="en-GB" dirty="0"/>
              <a:t> title</a:t>
            </a:r>
          </a:p>
        </p:txBody>
      </p:sp>
      <p:sp>
        <p:nvSpPr>
          <p:cNvPr id="14" name="Inhaltsplatzhalter 13">
            <a:extLst>
              <a:ext uri="{FF2B5EF4-FFF2-40B4-BE49-F238E27FC236}">
                <a16:creationId xmlns:a16="http://schemas.microsoft.com/office/drawing/2014/main" id="{CE152937-DA5F-AD4E-8DC4-ADED40C520BA}"/>
              </a:ext>
            </a:extLst>
          </p:cNvPr>
          <p:cNvSpPr>
            <a:spLocks noGrp="1"/>
          </p:cNvSpPr>
          <p:nvPr>
            <p:ph sz="quarter" idx="10" hasCustomPrompt="1"/>
          </p:nvPr>
        </p:nvSpPr>
        <p:spPr>
          <a:xfrm>
            <a:off x="590550" y="3356103"/>
            <a:ext cx="11229935" cy="1393920"/>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lang="en-GB" sz="2400">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noProof="0" dirty="0"/>
              <a:t>Click to edit subtitle</a:t>
            </a:r>
            <a:br>
              <a:rPr lang="en-GB" noProof="0" dirty="0"/>
            </a:br>
            <a:br>
              <a:rPr lang="en-GB" noProof="0" dirty="0"/>
            </a:br>
            <a:r>
              <a:rPr lang="en-GB" noProof="0" dirty="0"/>
              <a:t>Select the layout “Title slide” for a version without the print tag</a:t>
            </a:r>
          </a:p>
        </p:txBody>
      </p:sp>
      <p:sp>
        <p:nvSpPr>
          <p:cNvPr id="22" name="Textplatzhalter 21">
            <a:extLst>
              <a:ext uri="{FF2B5EF4-FFF2-40B4-BE49-F238E27FC236}">
                <a16:creationId xmlns:a16="http://schemas.microsoft.com/office/drawing/2014/main" id="{B1D1861B-F743-E74C-A3DE-0E6A3FE4B4F5}"/>
              </a:ext>
            </a:extLst>
          </p:cNvPr>
          <p:cNvSpPr>
            <a:spLocks noGrp="1"/>
          </p:cNvSpPr>
          <p:nvPr>
            <p:ph type="body" sz="quarter" idx="11" hasCustomPrompt="1"/>
          </p:nvPr>
        </p:nvSpPr>
        <p:spPr>
          <a:xfrm>
            <a:off x="590551" y="4811809"/>
            <a:ext cx="11229933" cy="1072066"/>
          </a:xfrm>
          <a:prstGeom prst="rect">
            <a:avLst/>
          </a:prstGeom>
        </p:spPr>
        <p:txBody>
          <a:bodyPr lIns="36000" tIns="36000" rIns="36000" bIns="36000" anchor="b"/>
          <a:lstStyle>
            <a:lvl1pPr marL="0" indent="0" algn="r">
              <a:buNone/>
              <a:defRPr sz="240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GB" noProof="0" dirty="0"/>
              <a:t>Click to edit name and conference/location</a:t>
            </a:r>
          </a:p>
        </p:txBody>
      </p:sp>
      <p:sp>
        <p:nvSpPr>
          <p:cNvPr id="6" name="Footer Placeholder 3">
            <a:extLst>
              <a:ext uri="{FF2B5EF4-FFF2-40B4-BE49-F238E27FC236}">
                <a16:creationId xmlns:a16="http://schemas.microsoft.com/office/drawing/2014/main" id="{CE718577-4CF6-8044-878E-EF68A850957E}"/>
              </a:ext>
            </a:extLst>
          </p:cNvPr>
          <p:cNvSpPr txBox="1">
            <a:spLocks/>
          </p:cNvSpPr>
          <p:nvPr userDrawn="1"/>
        </p:nvSpPr>
        <p:spPr>
          <a:xfrm>
            <a:off x="5704553" y="6064524"/>
            <a:ext cx="6098100" cy="5313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lang="en-US" sz="1200" kern="1200" smtClean="0">
                <a:solidFill>
                  <a:srgbClr val="008F00"/>
                </a:solidFill>
                <a:latin typeface="+mn-lt"/>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spcAft>
                <a:spcPts val="300"/>
              </a:spcAft>
            </a:pPr>
            <a:r>
              <a:rPr lang="en-GB" sz="1700" dirty="0">
                <a:latin typeface="Tahoma" panose="020B0604030504040204" pitchFamily="34" charset="0"/>
                <a:ea typeface="Tahoma" panose="020B0604030504040204" pitchFamily="34" charset="0"/>
                <a:cs typeface="Tahoma" panose="020B0604030504040204" pitchFamily="34" charset="0"/>
              </a:rPr>
              <a:t>Please consider the environment before printing this slide deck</a:t>
            </a:r>
          </a:p>
          <a:p>
            <a:pPr algn="r"/>
            <a:r>
              <a:rPr lang="de-AT" sz="1175" dirty="0">
                <a:latin typeface="Tahoma" panose="020B0604030504040204" pitchFamily="34" charset="0"/>
                <a:ea typeface="Tahoma" panose="020B0604030504040204" pitchFamily="34" charset="0"/>
                <a:cs typeface="Tahoma" panose="020B0604030504040204" pitchFamily="34" charset="0"/>
              </a:rPr>
              <a:t>Icon </a:t>
            </a:r>
            <a:r>
              <a:rPr lang="de-AT" sz="1175" dirty="0" err="1">
                <a:latin typeface="Tahoma" panose="020B0604030504040204" pitchFamily="34" charset="0"/>
                <a:ea typeface="Tahoma" panose="020B0604030504040204" pitchFamily="34" charset="0"/>
                <a:cs typeface="Tahoma" panose="020B0604030504040204" pitchFamily="34" charset="0"/>
              </a:rPr>
              <a:t>from</a:t>
            </a:r>
            <a:r>
              <a:rPr lang="de-AT" sz="1175" dirty="0">
                <a:latin typeface="Tahoma" panose="020B0604030504040204" pitchFamily="34" charset="0"/>
                <a:ea typeface="Tahoma" panose="020B0604030504040204" pitchFamily="34" charset="0"/>
                <a:cs typeface="Tahoma" panose="020B0604030504040204" pitchFamily="34" charset="0"/>
              </a:rPr>
              <a:t> </a:t>
            </a:r>
            <a:r>
              <a:rPr lang="de-AT" sz="1175" dirty="0">
                <a:latin typeface="Tahoma" panose="020B0604030504040204" pitchFamily="34" charset="0"/>
                <a:ea typeface="Tahoma" panose="020B0604030504040204" pitchFamily="34" charset="0"/>
                <a:cs typeface="Tahoma" panose="020B0604030504040204" pitchFamily="34" charset="0"/>
                <a:hlinkClick r:id="rId2"/>
              </a:rPr>
              <a:t>all-free-download.com</a:t>
            </a:r>
            <a:r>
              <a:rPr lang="de-AT" sz="1175" dirty="0">
                <a:latin typeface="Tahoma" panose="020B0604030504040204" pitchFamily="34" charset="0"/>
                <a:ea typeface="Tahoma" panose="020B0604030504040204" pitchFamily="34" charset="0"/>
                <a:cs typeface="Tahoma" panose="020B0604030504040204" pitchFamily="34" charset="0"/>
              </a:rPr>
              <a:t>, Environmental </a:t>
            </a:r>
            <a:r>
              <a:rPr lang="de-AT" sz="1175" dirty="0" err="1">
                <a:latin typeface="Tahoma" panose="020B0604030504040204" pitchFamily="34" charset="0"/>
                <a:ea typeface="Tahoma" panose="020B0604030504040204" pitchFamily="34" charset="0"/>
                <a:cs typeface="Tahoma" panose="020B0604030504040204" pitchFamily="34" charset="0"/>
              </a:rPr>
              <a:t>icons</a:t>
            </a:r>
            <a:r>
              <a:rPr lang="de-AT" sz="1175" dirty="0">
                <a:latin typeface="Tahoma" panose="020B0604030504040204" pitchFamily="34" charset="0"/>
                <a:ea typeface="Tahoma" panose="020B0604030504040204" pitchFamily="34" charset="0"/>
                <a:cs typeface="Tahoma" panose="020B0604030504040204" pitchFamily="34" charset="0"/>
              </a:rPr>
              <a:t> 310835, </a:t>
            </a:r>
            <a:r>
              <a:rPr lang="de-AT" sz="1175" dirty="0" err="1">
                <a:latin typeface="Tahoma" panose="020B0604030504040204" pitchFamily="34" charset="0"/>
                <a:ea typeface="Tahoma" panose="020B0604030504040204" pitchFamily="34" charset="0"/>
                <a:cs typeface="Tahoma" panose="020B0604030504040204" pitchFamily="34" charset="0"/>
              </a:rPr>
              <a:t>by</a:t>
            </a:r>
            <a:r>
              <a:rPr lang="de-AT" sz="1175" dirty="0">
                <a:latin typeface="Tahoma" panose="020B0604030504040204" pitchFamily="34" charset="0"/>
                <a:ea typeface="Tahoma" panose="020B0604030504040204" pitchFamily="34" charset="0"/>
                <a:cs typeface="Tahoma" panose="020B0604030504040204" pitchFamily="34" charset="0"/>
              </a:rPr>
              <a:t> </a:t>
            </a:r>
            <a:r>
              <a:rPr lang="de-AT" sz="1175" dirty="0">
                <a:latin typeface="Tahoma" panose="020B0604030504040204" pitchFamily="34" charset="0"/>
                <a:ea typeface="Tahoma" panose="020B0604030504040204" pitchFamily="34" charset="0"/>
                <a:cs typeface="Tahoma" panose="020B0604030504040204" pitchFamily="34" charset="0"/>
                <a:hlinkClick r:id="rId3"/>
              </a:rPr>
              <a:t>BSGstudio</a:t>
            </a:r>
            <a:r>
              <a:rPr lang="de-AT" sz="1175" dirty="0">
                <a:latin typeface="Tahoma" panose="020B0604030504040204" pitchFamily="34" charset="0"/>
                <a:ea typeface="Tahoma" panose="020B0604030504040204" pitchFamily="34" charset="0"/>
                <a:cs typeface="Tahoma" panose="020B0604030504040204" pitchFamily="34" charset="0"/>
              </a:rPr>
              <a:t>, </a:t>
            </a:r>
            <a:r>
              <a:rPr lang="de-AT" sz="1175" dirty="0" err="1">
                <a:latin typeface="Tahoma" panose="020B0604030504040204" pitchFamily="34" charset="0"/>
                <a:ea typeface="Tahoma" panose="020B0604030504040204" pitchFamily="34" charset="0"/>
                <a:cs typeface="Tahoma" panose="020B0604030504040204" pitchFamily="34" charset="0"/>
              </a:rPr>
              <a:t>license</a:t>
            </a:r>
            <a:r>
              <a:rPr lang="de-AT" sz="1175" dirty="0">
                <a:latin typeface="Tahoma" panose="020B0604030504040204" pitchFamily="34" charset="0"/>
                <a:ea typeface="Tahoma" panose="020B0604030504040204" pitchFamily="34" charset="0"/>
                <a:cs typeface="Tahoma" panose="020B0604030504040204" pitchFamily="34" charset="0"/>
              </a:rPr>
              <a:t> CC-BY</a:t>
            </a:r>
          </a:p>
        </p:txBody>
      </p:sp>
      <p:pic>
        <p:nvPicPr>
          <p:cNvPr id="8" name="Grafik 7">
            <a:extLst>
              <a:ext uri="{FF2B5EF4-FFF2-40B4-BE49-F238E27FC236}">
                <a16:creationId xmlns:a16="http://schemas.microsoft.com/office/drawing/2014/main" id="{7FB961A8-4483-D343-BE95-350DFA0380EB}"/>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8976" y="6006687"/>
            <a:ext cx="533400" cy="622300"/>
          </a:xfrm>
          <a:prstGeom prst="rect">
            <a:avLst/>
          </a:prstGeom>
        </p:spPr>
      </p:pic>
    </p:spTree>
    <p:extLst>
      <p:ext uri="{BB962C8B-B14F-4D97-AF65-F5344CB8AC3E}">
        <p14:creationId xmlns:p14="http://schemas.microsoft.com/office/powerpoint/2010/main" val="349251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DD1A46A0-1D3A-974A-BD7A-3938E1251820}"/>
              </a:ext>
            </a:extLst>
          </p:cNvPr>
          <p:cNvSpPr txBox="1">
            <a:spLocks noChangeArrowheads="1"/>
          </p:cNvSpPr>
          <p:nvPr userDrawn="1"/>
        </p:nvSpPr>
        <p:spPr bwMode="auto">
          <a:xfrm>
            <a:off x="591064" y="2757858"/>
            <a:ext cx="7968885" cy="677937"/>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2"/>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2"/>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US" sz="2600" dirty="0">
                <a:solidFill>
                  <a:schemeClr val="tx2"/>
                </a:solidFill>
              </a:rPr>
              <a:t>Thank you very much for your attention!</a:t>
            </a:r>
          </a:p>
        </p:txBody>
      </p:sp>
      <p:sp>
        <p:nvSpPr>
          <p:cNvPr id="8" name="Textplatzhalter 7">
            <a:extLst>
              <a:ext uri="{FF2B5EF4-FFF2-40B4-BE49-F238E27FC236}">
                <a16:creationId xmlns:a16="http://schemas.microsoft.com/office/drawing/2014/main" id="{8768A17E-D251-C544-BA8D-5422A3783509}"/>
              </a:ext>
            </a:extLst>
          </p:cNvPr>
          <p:cNvSpPr>
            <a:spLocks noGrp="1"/>
          </p:cNvSpPr>
          <p:nvPr>
            <p:ph type="body" sz="quarter" idx="10" hasCustomPrompt="1"/>
          </p:nvPr>
        </p:nvSpPr>
        <p:spPr>
          <a:xfrm>
            <a:off x="591064" y="3435794"/>
            <a:ext cx="7493000" cy="1155457"/>
          </a:xfrm>
          <a:prstGeom prst="rect">
            <a:avLst/>
          </a:prstGeom>
        </p:spPr>
        <p:txBody>
          <a:bodyPr lIns="36000" tIns="36000" rIns="36000" bIns="36000"/>
          <a:lstStyle>
            <a:lvl1pPr marL="0" indent="0">
              <a:buNone/>
              <a:defRPr sz="2400">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more information</a:t>
            </a:r>
            <a:r>
              <a:rPr lang="is-IS" dirty="0"/>
              <a:t>…</a:t>
            </a:r>
            <a:endParaRPr lang="en-US" dirty="0"/>
          </a:p>
        </p:txBody>
      </p:sp>
    </p:spTree>
    <p:extLst>
      <p:ext uri="{BB962C8B-B14F-4D97-AF65-F5344CB8AC3E}">
        <p14:creationId xmlns:p14="http://schemas.microsoft.com/office/powerpoint/2010/main" val="144826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s slide - CC BY 4.0">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DD1A46A0-1D3A-974A-BD7A-3938E1251820}"/>
              </a:ext>
            </a:extLst>
          </p:cNvPr>
          <p:cNvSpPr txBox="1">
            <a:spLocks noChangeArrowheads="1"/>
          </p:cNvSpPr>
          <p:nvPr userDrawn="1"/>
        </p:nvSpPr>
        <p:spPr bwMode="auto">
          <a:xfrm>
            <a:off x="591064" y="2757858"/>
            <a:ext cx="7968885" cy="677937"/>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2"/>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2"/>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US" sz="2600" dirty="0">
                <a:solidFill>
                  <a:schemeClr val="tx2"/>
                </a:solidFill>
              </a:rPr>
              <a:t>Thank you very much for your attention!</a:t>
            </a:r>
          </a:p>
        </p:txBody>
      </p:sp>
      <p:sp>
        <p:nvSpPr>
          <p:cNvPr id="8" name="Textplatzhalter 7">
            <a:extLst>
              <a:ext uri="{FF2B5EF4-FFF2-40B4-BE49-F238E27FC236}">
                <a16:creationId xmlns:a16="http://schemas.microsoft.com/office/drawing/2014/main" id="{8768A17E-D251-C544-BA8D-5422A3783509}"/>
              </a:ext>
            </a:extLst>
          </p:cNvPr>
          <p:cNvSpPr>
            <a:spLocks noGrp="1"/>
          </p:cNvSpPr>
          <p:nvPr>
            <p:ph type="body" sz="quarter" idx="10" hasCustomPrompt="1"/>
          </p:nvPr>
        </p:nvSpPr>
        <p:spPr>
          <a:xfrm>
            <a:off x="591064" y="3435796"/>
            <a:ext cx="7493000" cy="1148080"/>
          </a:xfrm>
          <a:prstGeom prst="rect">
            <a:avLst/>
          </a:prstGeom>
        </p:spPr>
        <p:txBody>
          <a:bodyPr lIns="36000" tIns="36000" rIns="36000" bIns="36000"/>
          <a:lstStyle>
            <a:lvl1pPr>
              <a:defRPr lang="en-US" sz="2400" dirty="0">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dirty="0"/>
              <a:t>Click to add more information</a:t>
            </a:r>
            <a:r>
              <a:rPr lang="is-IS" dirty="0"/>
              <a:t>…</a:t>
            </a:r>
            <a:endParaRPr lang="en-US" dirty="0"/>
          </a:p>
        </p:txBody>
      </p:sp>
      <p:sp>
        <p:nvSpPr>
          <p:cNvPr id="2" name="Rechteck 1">
            <a:extLst>
              <a:ext uri="{FF2B5EF4-FFF2-40B4-BE49-F238E27FC236}">
                <a16:creationId xmlns:a16="http://schemas.microsoft.com/office/drawing/2014/main" id="{7CE6EA96-8E49-2940-934C-149BDDADB7B4}"/>
              </a:ext>
            </a:extLst>
          </p:cNvPr>
          <p:cNvSpPr/>
          <p:nvPr userDrawn="1"/>
        </p:nvSpPr>
        <p:spPr>
          <a:xfrm>
            <a:off x="4613314" y="6060351"/>
            <a:ext cx="6096000"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indent="0" algn="r" eaLnBrk="0" hangingPunct="0">
              <a:spcBef>
                <a:spcPct val="20000"/>
              </a:spcBef>
              <a:buFontTx/>
              <a:buNone/>
            </a:pPr>
            <a:r>
              <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This presentation is licensed under</a:t>
            </a:r>
            <a:br>
              <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3"/>
              </a:rPr>
              <a:t>Creative Commons Attribution 4.0 International License </a:t>
            </a:r>
            <a:endPar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CE4B80A1-23C1-7740-B8D3-1DA8B9D5F5B2}"/>
              </a:ext>
            </a:extLst>
          </p:cNvPr>
          <p:cNvPicPr>
            <a:picLocks noChangeAspect="1"/>
          </p:cNvPicPr>
          <p:nvPr userDrawn="1"/>
        </p:nvPicPr>
        <p:blipFill>
          <a:blip r:embed="rId4"/>
          <a:stretch>
            <a:fillRect/>
          </a:stretch>
        </p:blipFill>
        <p:spPr>
          <a:xfrm>
            <a:off x="10753553" y="6091881"/>
            <a:ext cx="1117600" cy="393700"/>
          </a:xfrm>
          <a:prstGeom prst="rect">
            <a:avLst/>
          </a:prstGeom>
        </p:spPr>
      </p:pic>
    </p:spTree>
    <p:extLst>
      <p:ext uri="{BB962C8B-B14F-4D97-AF65-F5344CB8AC3E}">
        <p14:creationId xmlns:p14="http://schemas.microsoft.com/office/powerpoint/2010/main" val="147516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r>
              <a:rPr lang="de-AT" noProof="0"/>
              <a:t>Daniel Huppmann, Young Scientist Symposium 2020</a:t>
            </a:r>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r>
              <a:rPr lang="en-GB" noProof="0"/>
              <a:t>Climate change mitigation &amp; sustainable development</a:t>
            </a:r>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0" name="Content Placeholder 9"/>
          <p:cNvSpPr>
            <a:spLocks noGrp="1"/>
          </p:cNvSpPr>
          <p:nvPr>
            <p:ph sz="quarter" idx="17"/>
          </p:nvPr>
        </p:nvSpPr>
        <p:spPr>
          <a:xfrm>
            <a:off x="362713" y="1270661"/>
            <a:ext cx="11495912" cy="488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353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 Young Scientist Symposium 2020</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Climate change mitigation &amp; sustainable development</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362713" y="1287177"/>
            <a:ext cx="11495912" cy="4697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Tree>
    <p:extLst>
      <p:ext uri="{BB962C8B-B14F-4D97-AF65-F5344CB8AC3E}">
        <p14:creationId xmlns:p14="http://schemas.microsoft.com/office/powerpoint/2010/main" val="26332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and y-label">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 Young Scientist Symposium 2020</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Climate change mitigation &amp; sustainable development</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550251" y="1287177"/>
            <a:ext cx="11308373" cy="4697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
        <p:nvSpPr>
          <p:cNvPr id="9" name="Textplatzhalter 18">
            <a:extLst>
              <a:ext uri="{FF2B5EF4-FFF2-40B4-BE49-F238E27FC236}">
                <a16:creationId xmlns:a16="http://schemas.microsoft.com/office/drawing/2014/main" id="{D502433B-089C-7144-A4B1-6A1760057CD9}"/>
              </a:ext>
            </a:extLst>
          </p:cNvPr>
          <p:cNvSpPr>
            <a:spLocks noGrp="1"/>
          </p:cNvSpPr>
          <p:nvPr>
            <p:ph type="body" sz="quarter" idx="30" hasCustomPrompt="1"/>
          </p:nvPr>
        </p:nvSpPr>
        <p:spPr>
          <a:xfrm rot="16200000">
            <a:off x="-1971734" y="3426088"/>
            <a:ext cx="4654674" cy="389299"/>
          </a:xfrm>
          <a:prstGeom prst="rect">
            <a:avLst/>
          </a:prstGeom>
          <a:noFill/>
          <a:ln w="9525">
            <a:noFill/>
            <a:miter lim="800000"/>
            <a:headEnd/>
            <a:tailEnd/>
          </a:ln>
        </p:spPr>
        <p:txBody>
          <a:bodyPr vert="horz" wrap="square" lIns="0" tIns="0" rIns="180000" bIns="36000" numCol="1" rtlCol="0" anchor="ctr" anchorCtr="0" compatLnSpc="1">
            <a:prstTxWarp prst="textNoShape">
              <a:avLst/>
            </a:prstTxWarp>
            <a:normAutofit/>
          </a:bodyPr>
          <a:lstStyle>
            <a:lvl1pPr marL="0" indent="0" algn="ctr">
              <a:buNone/>
              <a:defRPr lang="en-GB" sz="1600">
                <a:solidFill>
                  <a:srgbClr val="7F7F7F"/>
                </a:solidFill>
              </a:defRPr>
            </a:lvl1pPr>
          </a:lstStyle>
          <a:p>
            <a:pPr marL="271463" lvl="0" indent="-271463" algn="r"/>
            <a:r>
              <a:rPr lang="en-GB" noProof="0" dirty="0"/>
              <a:t>Click to edit y-label</a:t>
            </a:r>
          </a:p>
        </p:txBody>
      </p:sp>
    </p:spTree>
    <p:extLst>
      <p:ext uri="{BB962C8B-B14F-4D97-AF65-F5344CB8AC3E}">
        <p14:creationId xmlns:p14="http://schemas.microsoft.com/office/powerpoint/2010/main" val="237857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Datumsplatzhalter 11">
            <a:extLst>
              <a:ext uri="{FF2B5EF4-FFF2-40B4-BE49-F238E27FC236}">
                <a16:creationId xmlns:a16="http://schemas.microsoft.com/office/drawing/2014/main" id="{54BEB4E2-004E-2A4A-A4E5-791ECEE48A36}"/>
              </a:ext>
            </a:extLst>
          </p:cNvPr>
          <p:cNvSpPr>
            <a:spLocks noGrp="1"/>
          </p:cNvSpPr>
          <p:nvPr>
            <p:ph type="dt" sz="half" idx="14"/>
          </p:nvPr>
        </p:nvSpPr>
        <p:spPr/>
        <p:txBody>
          <a:bodyPr/>
          <a:lstStyle/>
          <a:p>
            <a:r>
              <a:rPr lang="de-AT" noProof="0"/>
              <a:t>Daniel Huppmann, Young Scientist Symposium 2020</a:t>
            </a:r>
            <a:endParaRPr lang="en-GB" noProof="0"/>
          </a:p>
        </p:txBody>
      </p:sp>
      <p:sp>
        <p:nvSpPr>
          <p:cNvPr id="13" name="Fußzeilenplatzhalter 12">
            <a:extLst>
              <a:ext uri="{FF2B5EF4-FFF2-40B4-BE49-F238E27FC236}">
                <a16:creationId xmlns:a16="http://schemas.microsoft.com/office/drawing/2014/main" id="{E624A94B-69A8-A64E-AC8E-D406AC16748F}"/>
              </a:ext>
            </a:extLst>
          </p:cNvPr>
          <p:cNvSpPr>
            <a:spLocks noGrp="1"/>
          </p:cNvSpPr>
          <p:nvPr>
            <p:ph type="ftr" sz="quarter" idx="15"/>
          </p:nvPr>
        </p:nvSpPr>
        <p:spPr/>
        <p:txBody>
          <a:bodyPr/>
          <a:lstStyle/>
          <a:p>
            <a:pPr algn="r"/>
            <a:r>
              <a:rPr lang="en-GB" noProof="0"/>
              <a:t>Climate change mitigation &amp; sustainable development</a:t>
            </a:r>
          </a:p>
        </p:txBody>
      </p:sp>
      <p:sp>
        <p:nvSpPr>
          <p:cNvPr id="14" name="Foliennummernplatzhalter 13">
            <a:extLst>
              <a:ext uri="{FF2B5EF4-FFF2-40B4-BE49-F238E27FC236}">
                <a16:creationId xmlns:a16="http://schemas.microsoft.com/office/drawing/2014/main" id="{57A718F5-12AB-7444-AEA8-0CAA0EF22FA0}"/>
              </a:ext>
            </a:extLst>
          </p:cNvPr>
          <p:cNvSpPr>
            <a:spLocks noGrp="1"/>
          </p:cNvSpPr>
          <p:nvPr>
            <p:ph type="sldNum" sz="quarter" idx="16"/>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9D7969FA-78A3-8649-902C-D12F28E358C0}"/>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0" name="Content Placeholder 9"/>
          <p:cNvSpPr>
            <a:spLocks noGrp="1"/>
          </p:cNvSpPr>
          <p:nvPr>
            <p:ph sz="quarter" idx="17"/>
          </p:nvPr>
        </p:nvSpPr>
        <p:spPr>
          <a:xfrm>
            <a:off x="362713" y="1270661"/>
            <a:ext cx="5610575" cy="48828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8"/>
          </p:nvPr>
        </p:nvSpPr>
        <p:spPr>
          <a:xfrm>
            <a:off x="6246421" y="1270662"/>
            <a:ext cx="5612204" cy="488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72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laim">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522251"/>
          </a:xfrm>
          <a:prstGeom prst="rect">
            <a:avLst/>
          </a:prstGeom>
        </p:spPr>
        <p:txBody>
          <a:bodyPr lIns="0" tIns="0" rIns="0" bIns="0" anchor="ctr">
            <a:noAutofit/>
          </a:bodyPr>
          <a:lstStyle>
            <a:lvl1pPr marL="0" indent="0">
              <a:buNone/>
              <a:defRPr sz="2800" i="1" baseline="0">
                <a:solidFill>
                  <a:schemeClr val="tx2"/>
                </a:solidFill>
                <a:latin typeface="Cambria"/>
                <a:cs typeface="Cambria"/>
              </a:defRPr>
            </a:lvl1pPr>
          </a:lstStyle>
          <a:p>
            <a:pPr lvl="0"/>
            <a:r>
              <a:rPr lang="en-US" noProof="0" dirty="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r>
              <a:rPr lang="de-AT"/>
              <a:t>Daniel Huppmann, Young Scientist Symposium 2020</a:t>
            </a:r>
            <a:endParaRPr lang="en-GB" dirty="0"/>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r>
              <a:rPr lang="en-GB" dirty="0"/>
              <a:t>Climate change mitigation &amp; sustainable development</a:t>
            </a:r>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‹Nr.›</a:t>
            </a:fld>
            <a:endParaRPr lang="en-GB" dirty="0"/>
          </a:p>
        </p:txBody>
      </p:sp>
      <p:sp>
        <p:nvSpPr>
          <p:cNvPr id="4" name="Content Placeholder 3"/>
          <p:cNvSpPr>
            <a:spLocks noGrp="1"/>
          </p:cNvSpPr>
          <p:nvPr>
            <p:ph sz="quarter" idx="18"/>
          </p:nvPr>
        </p:nvSpPr>
        <p:spPr>
          <a:xfrm>
            <a:off x="361949" y="1543791"/>
            <a:ext cx="11497077" cy="46076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38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nul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image" Target="../media/image6.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8B164D5-1A33-8A4B-AFAD-249DDCD34AED}"/>
              </a:ext>
            </a:extLst>
          </p:cNvPr>
          <p:cNvSpPr>
            <a:spLocks noGrp="1"/>
          </p:cNvSpPr>
          <p:nvPr>
            <p:ph type="title"/>
          </p:nvPr>
        </p:nvSpPr>
        <p:spPr>
          <a:xfrm>
            <a:off x="591063" y="1961663"/>
            <a:ext cx="11229423" cy="1325563"/>
          </a:xfrm>
          <a:prstGeom prst="rect">
            <a:avLst/>
          </a:prstGeom>
        </p:spPr>
        <p:txBody>
          <a:bodyPr vert="horz" lIns="36000" tIns="36000" rIns="36000" bIns="36000" rtlCol="0" anchor="b">
            <a:normAutofit/>
          </a:bodyPr>
          <a:lstStyle/>
          <a:p>
            <a:r>
              <a:rPr lang="en-GB" dirty="0"/>
              <a:t>Click to </a:t>
            </a:r>
            <a:r>
              <a:rPr lang="en-GB" noProof="0" dirty="0"/>
              <a:t>edit</a:t>
            </a:r>
            <a:r>
              <a:rPr lang="en-GB" dirty="0"/>
              <a:t> title</a:t>
            </a:r>
          </a:p>
        </p:txBody>
      </p:sp>
      <p:pic>
        <p:nvPicPr>
          <p:cNvPr id="12" name="Picture 8">
            <a:extLst>
              <a:ext uri="{FF2B5EF4-FFF2-40B4-BE49-F238E27FC236}">
                <a16:creationId xmlns:a16="http://schemas.microsoft.com/office/drawing/2014/main" id="{95F1087B-A5F9-C84D-8FC7-3CA8ECEA127A}"/>
              </a:ext>
            </a:extLst>
          </p:cNvPr>
          <p:cNvPicPr>
            <a:picLocks noChangeAspect="1"/>
          </p:cNvPicPr>
          <p:nvPr userDrawn="1"/>
        </p:nvPicPr>
        <p:blipFill>
          <a:blip r:embed="rId6"/>
          <a:stretch>
            <a:fillRect/>
          </a:stretch>
        </p:blipFill>
        <p:spPr>
          <a:xfrm>
            <a:off x="9660876" y="293886"/>
            <a:ext cx="2159611" cy="452351"/>
          </a:xfrm>
          <a:prstGeom prst="rect">
            <a:avLst/>
          </a:prstGeom>
        </p:spPr>
      </p:pic>
      <p:pic>
        <p:nvPicPr>
          <p:cNvPr id="6" name="Picture 5">
            <a:extLst>
              <a:ext uri="{FF2B5EF4-FFF2-40B4-BE49-F238E27FC236}">
                <a16:creationId xmlns:a16="http://schemas.microsoft.com/office/drawing/2014/main" id="{C0FB13B4-4775-4053-913C-537D75D956CF}"/>
              </a:ext>
            </a:extLst>
          </p:cNvPr>
          <p:cNvPicPr>
            <a:picLocks noChangeAspect="1"/>
          </p:cNvPicPr>
          <p:nvPr userDrawn="1"/>
        </p:nvPicPr>
        <p:blipFill>
          <a:blip r:embed="rId7"/>
          <a:stretch>
            <a:fillRect/>
          </a:stretch>
        </p:blipFill>
        <p:spPr>
          <a:xfrm>
            <a:off x="0" y="0"/>
            <a:ext cx="12192000" cy="1961662"/>
          </a:xfrm>
          <a:prstGeom prst="rect">
            <a:avLst/>
          </a:prstGeom>
        </p:spPr>
      </p:pic>
      <p:pic>
        <p:nvPicPr>
          <p:cNvPr id="9" name="Picture 8">
            <a:extLst>
              <a:ext uri="{FF2B5EF4-FFF2-40B4-BE49-F238E27FC236}">
                <a16:creationId xmlns:a16="http://schemas.microsoft.com/office/drawing/2014/main" id="{6963FD1B-2945-9D4A-B758-A8D99159B6D1}"/>
              </a:ext>
            </a:extLst>
          </p:cNvPr>
          <p:cNvPicPr>
            <a:picLocks noChangeAspect="1"/>
          </p:cNvPicPr>
          <p:nvPr userDrawn="1"/>
        </p:nvPicPr>
        <p:blipFill>
          <a:blip r:embed="rId8"/>
          <a:stretch>
            <a:fillRect/>
          </a:stretch>
        </p:blipFill>
        <p:spPr>
          <a:xfrm>
            <a:off x="11411558" y="161471"/>
            <a:ext cx="459381" cy="653342"/>
          </a:xfrm>
          <a:prstGeom prst="rect">
            <a:avLst/>
          </a:prstGeom>
        </p:spPr>
      </p:pic>
      <p:pic>
        <p:nvPicPr>
          <p:cNvPr id="10" name="Picture 9">
            <a:extLst>
              <a:ext uri="{FF2B5EF4-FFF2-40B4-BE49-F238E27FC236}">
                <a16:creationId xmlns:a16="http://schemas.microsoft.com/office/drawing/2014/main" id="{13D0272A-EBA9-4B7B-A259-F6B18F1BC8B8}"/>
              </a:ext>
            </a:extLst>
          </p:cNvPr>
          <p:cNvPicPr>
            <a:picLocks noChangeAspect="1"/>
          </p:cNvPicPr>
          <p:nvPr userDrawn="1"/>
        </p:nvPicPr>
        <p:blipFill>
          <a:blip r:embed="rId9"/>
          <a:stretch>
            <a:fillRect/>
          </a:stretch>
        </p:blipFill>
        <p:spPr>
          <a:xfrm>
            <a:off x="0" y="5396524"/>
            <a:ext cx="12192000" cy="1461477"/>
          </a:xfrm>
          <a:prstGeom prst="rect">
            <a:avLst/>
          </a:prstGeom>
        </p:spPr>
      </p:pic>
    </p:spTree>
    <p:extLst>
      <p:ext uri="{BB962C8B-B14F-4D97-AF65-F5344CB8AC3E}">
        <p14:creationId xmlns:p14="http://schemas.microsoft.com/office/powerpoint/2010/main" val="3205607728"/>
      </p:ext>
    </p:extLst>
  </p:cSld>
  <p:clrMap bg1="lt1" tx1="dk1" bg2="lt2" tx2="dk2" accent1="accent1" accent2="accent2" accent3="accent3" accent4="accent4" accent5="accent5" accent6="accent6" hlink="hlink" folHlink="folHlink"/>
  <p:sldLayoutIdLst>
    <p:sldLayoutId id="2147483674" r:id="rId1"/>
    <p:sldLayoutId id="2147483700" r:id="rId2"/>
    <p:sldLayoutId id="2147483675" r:id="rId3"/>
    <p:sldLayoutId id="2147483676" r:id="rId4"/>
  </p:sldLayoutIdLst>
  <p:hf hdr="0" ftr="0" dt="0"/>
  <p:txStyles>
    <p:titleStyle>
      <a:lvl1pPr algn="l" defTabSz="914400" rtl="0" eaLnBrk="1" latinLnBrk="0" hangingPunct="1">
        <a:lnSpc>
          <a:spcPct val="110000"/>
        </a:lnSpc>
        <a:spcBef>
          <a:spcPct val="0"/>
        </a:spcBef>
        <a:buNone/>
        <a:defRPr lang="en-GB" sz="3600" b="0" kern="1200" noProof="0" smtClean="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000" kern="1200" dirty="0">
          <a:solidFill>
            <a:schemeClr val="tx1"/>
          </a:solidFill>
          <a:latin typeface="+mj-lt"/>
          <a:ea typeface="+mj-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0ED6A-9B85-4407-9D45-1136FF687F8B}"/>
              </a:ext>
            </a:extLst>
          </p:cNvPr>
          <p:cNvPicPr>
            <a:picLocks noChangeAspect="1"/>
          </p:cNvPicPr>
          <p:nvPr userDrawn="1"/>
        </p:nvPicPr>
        <p:blipFill>
          <a:blip r:embed="rId12"/>
          <a:stretch>
            <a:fillRect/>
          </a:stretch>
        </p:blipFill>
        <p:spPr>
          <a:xfrm>
            <a:off x="7627520" y="3464"/>
            <a:ext cx="4564481" cy="6854537"/>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A1E07DA8-F1F3-4A5A-BC63-BCDC6C459C20}"/>
              </a:ext>
            </a:extLst>
          </p:cNvPr>
          <p:cNvPicPr>
            <a:picLocks noChangeAspect="1"/>
          </p:cNvPicPr>
          <p:nvPr userDrawn="1"/>
        </p:nvPicPr>
        <p:blipFill>
          <a:blip r:embed="rId13"/>
          <a:stretch>
            <a:fillRect/>
          </a:stretch>
        </p:blipFill>
        <p:spPr>
          <a:xfrm>
            <a:off x="0" y="0"/>
            <a:ext cx="10289448" cy="6858000"/>
          </a:xfrm>
          <a:prstGeom prst="rect">
            <a:avLst/>
          </a:prstGeom>
        </p:spPr>
      </p:pic>
      <p:sp>
        <p:nvSpPr>
          <p:cNvPr id="4" name="Date Placeholder 3"/>
          <p:cNvSpPr>
            <a:spLocks noGrp="1"/>
          </p:cNvSpPr>
          <p:nvPr>
            <p:ph type="dt" sz="half" idx="2"/>
          </p:nvPr>
        </p:nvSpPr>
        <p:spPr>
          <a:xfrm>
            <a:off x="2774733" y="6557549"/>
            <a:ext cx="9084295" cy="230400"/>
          </a:xfrm>
          <a:prstGeom prst="rect">
            <a:avLst/>
          </a:prstGeom>
        </p:spPr>
        <p:txBody>
          <a:bodyPr vert="horz" lIns="36000" tIns="36000" rIns="36000" bIns="36000" rtlCol="0" anchor="ctr"/>
          <a:lstStyle>
            <a:lvl1pPr algn="r">
              <a:defRPr sz="14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de-AT"/>
              <a:t>Daniel Huppmann, Young Scientist Symposium 2020</a:t>
            </a:r>
            <a:endParaRPr lang="en-GB" dirty="0"/>
          </a:p>
        </p:txBody>
      </p:sp>
      <p:sp>
        <p:nvSpPr>
          <p:cNvPr id="6" name="Slide Number Placeholder 5"/>
          <p:cNvSpPr>
            <a:spLocks noGrp="1"/>
          </p:cNvSpPr>
          <p:nvPr>
            <p:ph type="sldNum" sz="quarter" idx="4"/>
          </p:nvPr>
        </p:nvSpPr>
        <p:spPr>
          <a:xfrm>
            <a:off x="356288" y="6557549"/>
            <a:ext cx="807720" cy="230400"/>
          </a:xfrm>
          <a:prstGeom prst="rect">
            <a:avLst/>
          </a:prstGeom>
        </p:spPr>
        <p:txBody>
          <a:bodyPr vert="horz" lIns="36000" tIns="36000" rIns="36000" bIns="36000" rtlCol="0" anchor="ctr"/>
          <a:lstStyle>
            <a:lvl1pPr algn="l">
              <a:defRPr lang="en-US" sz="1400" b="0" i="0" kern="1200" noProof="0" smtClean="0">
                <a:solidFill>
                  <a:schemeClr val="bg1"/>
                </a:solidFill>
                <a:latin typeface="Calibri Light" panose="020F0302020204030204" pitchFamily="34" charset="0"/>
                <a:ea typeface="+mj-ea"/>
                <a:cs typeface="Calibri Light" panose="020F0302020204030204" pitchFamily="34" charset="0"/>
              </a:defRPr>
            </a:lvl1pPr>
          </a:lstStyle>
          <a:p>
            <a:fld id="{838B0777-827F-8D42-90B1-61394C340E65}" type="slidenum">
              <a:rPr lang="en-GB" smtClean="0"/>
              <a:pPr/>
              <a:t>‹Nr.›</a:t>
            </a:fld>
            <a:endParaRPr lang="en-GB" dirty="0"/>
          </a:p>
        </p:txBody>
      </p:sp>
      <p:sp>
        <p:nvSpPr>
          <p:cNvPr id="7" name="Title Placeholder 6">
            <a:extLst>
              <a:ext uri="{FF2B5EF4-FFF2-40B4-BE49-F238E27FC236}">
                <a16:creationId xmlns:a16="http://schemas.microsoft.com/office/drawing/2014/main" id="{A2480010-F678-B344-A032-37DB46F8167F}"/>
              </a:ext>
            </a:extLst>
          </p:cNvPr>
          <p:cNvSpPr>
            <a:spLocks noGrp="1"/>
          </p:cNvSpPr>
          <p:nvPr>
            <p:ph type="title"/>
          </p:nvPr>
        </p:nvSpPr>
        <p:spPr>
          <a:xfrm>
            <a:off x="362713" y="234494"/>
            <a:ext cx="8911916" cy="522251"/>
          </a:xfrm>
          <a:prstGeom prst="rect">
            <a:avLst/>
          </a:prstGeom>
        </p:spPr>
        <p:txBody>
          <a:bodyPr vert="horz" lIns="0" tIns="36000" rIns="0" bIns="36000" rtlCol="0" anchor="ctr">
            <a:noAutofit/>
          </a:bodyPr>
          <a:lstStyle/>
          <a:p>
            <a:pPr lvl="0"/>
            <a:r>
              <a:rPr lang="en-US" dirty="0"/>
              <a:t>Click to edit title</a:t>
            </a:r>
          </a:p>
        </p:txBody>
      </p:sp>
      <p:sp>
        <p:nvSpPr>
          <p:cNvPr id="8" name="Footer Placeholder 7">
            <a:extLst>
              <a:ext uri="{FF2B5EF4-FFF2-40B4-BE49-F238E27FC236}">
                <a16:creationId xmlns:a16="http://schemas.microsoft.com/office/drawing/2014/main" id="{1EA1752F-D51E-0D41-BBC4-900B799480C7}"/>
              </a:ext>
            </a:extLst>
          </p:cNvPr>
          <p:cNvSpPr>
            <a:spLocks noGrp="1"/>
          </p:cNvSpPr>
          <p:nvPr>
            <p:ph type="ftr" sz="quarter" idx="3"/>
          </p:nvPr>
        </p:nvSpPr>
        <p:spPr>
          <a:xfrm>
            <a:off x="2774731" y="6310241"/>
            <a:ext cx="9084296" cy="230400"/>
          </a:xfrm>
          <a:prstGeom prst="rect">
            <a:avLst/>
          </a:prstGeom>
        </p:spPr>
        <p:txBody>
          <a:bodyPr vert="horz" lIns="36000" tIns="36000" rIns="36000" bIns="36000" rtlCol="0" anchor="ctr"/>
          <a:lstStyle>
            <a:lvl1pPr algn="r">
              <a:defRPr lang="en-US" sz="1400" b="0" i="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a:t>Climate change mitigation &amp; sustainable development</a:t>
            </a:r>
            <a:endParaRPr lang="en-GB" dirty="0"/>
          </a:p>
        </p:txBody>
      </p:sp>
      <p:pic>
        <p:nvPicPr>
          <p:cNvPr id="11" name="Picture 10">
            <a:extLst>
              <a:ext uri="{FF2B5EF4-FFF2-40B4-BE49-F238E27FC236}">
                <a16:creationId xmlns:a16="http://schemas.microsoft.com/office/drawing/2014/main" id="{6963FD1B-2945-9D4A-B758-A8D99159B6D1}"/>
              </a:ext>
            </a:extLst>
          </p:cNvPr>
          <p:cNvPicPr>
            <a:picLocks noChangeAspect="1"/>
          </p:cNvPicPr>
          <p:nvPr userDrawn="1"/>
        </p:nvPicPr>
        <p:blipFill>
          <a:blip r:embed="rId14"/>
          <a:stretch>
            <a:fillRect/>
          </a:stretch>
        </p:blipFill>
        <p:spPr>
          <a:xfrm>
            <a:off x="11411558" y="161471"/>
            <a:ext cx="459381" cy="653342"/>
          </a:xfrm>
          <a:prstGeom prst="rect">
            <a:avLst/>
          </a:prstGeom>
        </p:spPr>
      </p:pic>
      <p:sp>
        <p:nvSpPr>
          <p:cNvPr id="5" name="Text Placeholder 4"/>
          <p:cNvSpPr>
            <a:spLocks noGrp="1"/>
          </p:cNvSpPr>
          <p:nvPr>
            <p:ph type="body" idx="1"/>
          </p:nvPr>
        </p:nvSpPr>
        <p:spPr>
          <a:xfrm>
            <a:off x="362713" y="1270660"/>
            <a:ext cx="11496314" cy="48807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0245110"/>
      </p:ext>
    </p:extLst>
  </p:cSld>
  <p:clrMap bg1="lt1" tx1="dk1" bg2="lt2" tx2="dk2" accent1="accent1" accent2="accent2" accent3="accent3" accent4="accent4" accent5="accent5" accent6="accent6" hlink="hlink" folHlink="folHlink"/>
  <p:sldLayoutIdLst>
    <p:sldLayoutId id="2147483678" r:id="rId1"/>
    <p:sldLayoutId id="2147483686" r:id="rId2"/>
    <p:sldLayoutId id="2147483687" r:id="rId3"/>
    <p:sldLayoutId id="2147483696" r:id="rId4"/>
    <p:sldLayoutId id="2147483679" r:id="rId5"/>
    <p:sldLayoutId id="2147483697" r:id="rId6"/>
    <p:sldLayoutId id="2147483681" r:id="rId7"/>
    <p:sldLayoutId id="2147483684" r:id="rId8"/>
    <p:sldLayoutId id="2147483685" r:id="rId9"/>
    <p:sldLayoutId id="2147483701" r:id="rId10"/>
  </p:sldLayoutIdLst>
  <p:hf hdr="0" ftr="0" dt="0"/>
  <p:txStyles>
    <p:titleStyle>
      <a:lvl1pPr algn="l" defTabSz="914400" rtl="0" eaLnBrk="1" latinLnBrk="0" hangingPunct="1">
        <a:lnSpc>
          <a:spcPct val="90000"/>
        </a:lnSpc>
        <a:spcBef>
          <a:spcPct val="0"/>
        </a:spcBef>
        <a:buNone/>
        <a:defRPr lang="en-US" sz="2800" b="0" i="0" kern="1200" noProof="0" dirty="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5425" marR="0" indent="-225425"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1pPr>
      <a:lvl2pPr marL="628650" marR="0" indent="-403225" algn="l" defTabSz="914400" rtl="0" eaLnBrk="1" fontAlgn="base" latinLnBrk="0" hangingPunct="1">
        <a:lnSpc>
          <a:spcPct val="100000"/>
        </a:lnSpc>
        <a:spcBef>
          <a:spcPct val="20000"/>
        </a:spcBef>
        <a:spcAft>
          <a:spcPct val="0"/>
        </a:spcAft>
        <a:buClrTx/>
        <a:buSzPct val="100000"/>
        <a:buFontTx/>
        <a:buBlip>
          <a:blip r:embed="rId15"/>
        </a:buBlip>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2pPr>
      <a:lvl3pPr marL="855663" marR="0" indent="-227013" algn="l" defTabSz="895350" rtl="0" eaLnBrk="1" fontAlgn="base" latinLnBrk="0" hangingPunct="1">
        <a:lnSpc>
          <a:spcPct val="100000"/>
        </a:lnSpc>
        <a:spcBef>
          <a:spcPct val="20000"/>
        </a:spcBef>
        <a:spcAft>
          <a:spcPct val="0"/>
        </a:spcAft>
        <a:buClrTx/>
        <a:buSzPct val="80000"/>
        <a:buFont typeface="Arial"/>
        <a:buChar char="•"/>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3pPr>
      <a:lvl4pPr marL="1200150" marR="0" indent="-344488" algn="l" defTabSz="714375" rtl="0" eaLnBrk="1" fontAlgn="base" latinLnBrk="0" hangingPunct="1">
        <a:lnSpc>
          <a:spcPct val="100000"/>
        </a:lnSpc>
        <a:spcBef>
          <a:spcPct val="20000"/>
        </a:spcBef>
        <a:spcAft>
          <a:spcPct val="0"/>
        </a:spcAft>
        <a:buClrTx/>
        <a:buSzPct val="100000"/>
        <a:buFontTx/>
        <a:buBlip>
          <a:blip r:embed="rId15"/>
        </a:buBlip>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4pPr>
      <a:lvl5pPr marL="1425575" marR="0" indent="-166688" algn="l" defTabSz="914400" rtl="0" eaLnBrk="1" fontAlgn="base" latinLnBrk="0" hangingPunct="1">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hyperlink" Target="http://www.ipcc.ch/sr15" TargetMode="External"/><Relationship Id="rId3" Type="http://schemas.openxmlformats.org/officeDocument/2006/relationships/hyperlink" Target="http://www.nytimes.com/2018/10/07/climate/ipcc-climate-report-2040.html"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oi.org/10.1038/s41558-018-0317-4" TargetMode="Externa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pcc.ch/sr15" TargetMode="External"/><Relationship Id="rId7" Type="http://schemas.openxmlformats.org/officeDocument/2006/relationships/hyperlink" Target="https://data.ene.iiasa.ac.at/sr15_scenario_analysis" TargetMode="External"/><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hyperlink" Target="https://data.ene.iiasa.ac.at/iamc-1.5c-" TargetMode="External"/><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www.ipcc.ch/sr15" TargetMode="External"/><Relationship Id="rId3" Type="http://schemas.openxmlformats.org/officeDocument/2006/relationships/hyperlink" Target="http://www.nytimes.com/2018/10/07/climate/ipcc-climate-report-2040.html" TargetMode="External"/><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hyperlink" Target="https://data.ene.iiasa.ac.at/sr15_scenario_analysi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hyperlink" Target="https://data.ene.iiasa.ac.at/iamc-1.5c-explorer" TargetMode="Externa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twitter.com/NB_pik/status/1229885893307224064"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hyperlink" Target="https://pyam-iamc.readthedocs.io/" TargetMode="External"/><Relationship Id="rId4" Type="http://schemas.openxmlformats.org/officeDocument/2006/relationships/image" Target="../media/image42.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rdcu.be/9i8a" TargetMode="External"/><Relationship Id="rId2" Type="http://schemas.openxmlformats.org/officeDocument/2006/relationships/hyperlink" Target="https://doi.org/10.1038/s41558-018-0317-4"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iiasa/ipcc_sr15_scenario_analysis/issues" TargetMode="External"/><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hyperlink" Target="https://data.ene.iiasa.ac.at/iamc-1.5c-explorer/#/abou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s://pure.iiasa.ac.at/15824" TargetMode="External"/><Relationship Id="rId3" Type="http://schemas.openxmlformats.org/officeDocument/2006/relationships/hyperlink" Target="https://github.com/iiasa/ipcc_sr15_scenario_analysis" TargetMode="External"/><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www.ipcc.ch/sr15"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github.com/iiasa/ipcc_sr15_scenario_analysis" TargetMode="External"/><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hyperlink" Target="https://pure.iiasa.ac.at/15824" TargetMode="External"/><Relationship Id="rId4" Type="http://schemas.openxmlformats.org/officeDocument/2006/relationships/image" Target="../media/image49.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pure.iiasa.ac.at/15824" TargetMode="External"/><Relationship Id="rId5" Type="http://schemas.openxmlformats.org/officeDocument/2006/relationships/image" Target="../media/image52.png"/><Relationship Id="rId4" Type="http://schemas.openxmlformats.org/officeDocument/2006/relationships/hyperlink" Target="https://github.com/iiasa/ipcc_sr15_scenario_analysi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pure.iiasa.ac.at/15824"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hyperlink" Target="https://github.com/iiasa/ipcc_sr15_scenario_analysis" TargetMode="External"/><Relationship Id="rId4" Type="http://schemas.openxmlformats.org/officeDocument/2006/relationships/hyperlink" Target="http://pure.iiasa.ac.at/15824"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public.wmo.int/en/resources/united_in_science"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iiasa.ac.at/yssp" TargetMode="Externa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daniel_huppmann" TargetMode="External"/><Relationship Id="rId7" Type="http://schemas.openxmlformats.org/officeDocument/2006/relationships/image" Target="../media/image7.png"/><Relationship Id="rId2" Type="http://schemas.openxmlformats.org/officeDocument/2006/relationships/hyperlink" Target="mailto:huppmann@iiasa.ac.at" TargetMode="External"/><Relationship Id="rId1" Type="http://schemas.openxmlformats.org/officeDocument/2006/relationships/slideLayout" Target="../slideLayouts/slideLayout3.xml"/><Relationship Id="rId6" Type="http://schemas.openxmlformats.org/officeDocument/2006/relationships/hyperlink" Target="https://creativecommons.org/licenses/by/4.0/" TargetMode="External"/><Relationship Id="rId5" Type="http://schemas.openxmlformats.org/officeDocument/2006/relationships/image" Target="../media/image60.png"/><Relationship Id="rId4" Type="http://schemas.openxmlformats.org/officeDocument/2006/relationships/hyperlink" Target="https://www.iiasa.ac.at/staff/huppman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22022/SR15/08-2018.15428" TargetMode="External"/><Relationship Id="rId3" Type="http://schemas.openxmlformats.org/officeDocument/2006/relationships/hyperlink" Target="https://data.ene.iiasa.ac.at/iamc-1.5c-explorer" TargetMode="External"/><Relationship Id="rId7" Type="http://schemas.openxmlformats.org/officeDocument/2006/relationships/hyperlink" Target="https://pyam-iamc.readthedocs.io/" TargetMode="External"/><Relationship Id="rId12" Type="http://schemas.openxmlformats.org/officeDocument/2006/relationships/hyperlink" Target="https://pure.iiasa.ac.at/15824"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github.com/iiasa/ipcc_sr15_scenario_analysis/" TargetMode="External"/><Relationship Id="rId11" Type="http://schemas.openxmlformats.org/officeDocument/2006/relationships/image" Target="../media/image52.png"/><Relationship Id="rId5" Type="http://schemas.openxmlformats.org/officeDocument/2006/relationships/hyperlink" Target="https://data.ene.iiasa.ac.at/sr15_scenario_analysis" TargetMode="External"/><Relationship Id="rId10" Type="http://schemas.openxmlformats.org/officeDocument/2006/relationships/hyperlink" Target="https://rdcu.be/9i8a" TargetMode="External"/><Relationship Id="rId4" Type="http://schemas.openxmlformats.org/officeDocument/2006/relationships/hyperlink" Target="https://doi.org/10.22022/SR15/08-2018.15429" TargetMode="External"/><Relationship Id="rId9" Type="http://schemas.openxmlformats.org/officeDocument/2006/relationships/hyperlink" Target="https://doi.org/10.1038/s41558-018-0317-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38/s41586-019-1541-4"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hyperlink" Target="https://rdcu.be/bRpW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nature.com/immersive/d41586-019-02711-4/index.html" TargetMode="External"/><Relationship Id="rId7"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oi.org/10.1088/1748-9326/aabf4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12.png"/><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Climate change mitigation &amp; sustainable development</a:t>
            </a:r>
            <a:br>
              <a:rPr lang="en-US" dirty="0"/>
            </a:br>
            <a:r>
              <a:rPr lang="en-US" sz="3100" dirty="0"/>
              <a:t>Qualitative and quantitative analysis</a:t>
            </a:r>
            <a:br>
              <a:rPr lang="en-US" sz="3100" dirty="0"/>
            </a:br>
            <a:r>
              <a:rPr lang="en-US" sz="3100" dirty="0"/>
              <a:t>in the IPCC’s “Special Report on Global Warming of 1.5°C”</a:t>
            </a:r>
            <a:endParaRPr lang="en-GB" sz="3100" dirty="0"/>
          </a:p>
        </p:txBody>
      </p:sp>
      <p:sp>
        <p:nvSpPr>
          <p:cNvPr id="4" name="Inhaltsplatzhalter 3">
            <a:extLst>
              <a:ext uri="{FF2B5EF4-FFF2-40B4-BE49-F238E27FC236}">
                <a16:creationId xmlns:a16="http://schemas.microsoft.com/office/drawing/2014/main" id="{9E8BCCC2-075E-0C45-86A7-7715797B13EC}"/>
              </a:ext>
            </a:extLst>
          </p:cNvPr>
          <p:cNvSpPr>
            <a:spLocks noGrp="1"/>
          </p:cNvSpPr>
          <p:nvPr>
            <p:ph sz="quarter" idx="10"/>
          </p:nvPr>
        </p:nvSpPr>
        <p:spPr/>
        <p:txBody>
          <a:bodyPr/>
          <a:lstStyle/>
          <a:p>
            <a:r>
              <a:rPr lang="de-AT" dirty="0"/>
              <a:t>Young Scientist Symposium</a:t>
            </a:r>
            <a:br>
              <a:rPr lang="de-AT" dirty="0"/>
            </a:br>
            <a:r>
              <a:rPr lang="de-AT" dirty="0"/>
              <a:t>Institute </a:t>
            </a:r>
            <a:r>
              <a:rPr lang="de-AT" dirty="0" err="1"/>
              <a:t>of</a:t>
            </a:r>
            <a:r>
              <a:rPr lang="de-AT" dirty="0"/>
              <a:t> Science </a:t>
            </a:r>
            <a:r>
              <a:rPr lang="de-AT" dirty="0" err="1"/>
              <a:t>and</a:t>
            </a:r>
            <a:r>
              <a:rPr lang="de-AT" dirty="0"/>
              <a:t> Technology (IST) Austria</a:t>
            </a:r>
            <a:br>
              <a:rPr lang="de-AT" dirty="0"/>
            </a:br>
            <a:r>
              <a:rPr lang="de-AT" dirty="0"/>
              <a:t>May 15, 2020</a:t>
            </a:r>
            <a:endParaRPr lang="en-GB" dirty="0"/>
          </a:p>
        </p:txBody>
      </p:sp>
      <p:sp>
        <p:nvSpPr>
          <p:cNvPr id="7" name="Textplatzhalter 6">
            <a:extLst>
              <a:ext uri="{FF2B5EF4-FFF2-40B4-BE49-F238E27FC236}">
                <a16:creationId xmlns:a16="http://schemas.microsoft.com/office/drawing/2014/main" id="{DD5DFBCC-F15E-2141-96FD-F1AEAD2B405A}"/>
              </a:ext>
            </a:extLst>
          </p:cNvPr>
          <p:cNvSpPr>
            <a:spLocks noGrp="1"/>
          </p:cNvSpPr>
          <p:nvPr>
            <p:ph type="body" sz="quarter" idx="11"/>
          </p:nvPr>
        </p:nvSpPr>
        <p:spPr>
          <a:xfrm>
            <a:off x="590551" y="4962121"/>
            <a:ext cx="11229933" cy="454019"/>
          </a:xfrm>
        </p:spPr>
        <p:txBody>
          <a:bodyPr/>
          <a:lstStyle/>
          <a:p>
            <a:br>
              <a:rPr lang="en-GB" dirty="0"/>
            </a:br>
            <a:r>
              <a:rPr lang="en-GB" dirty="0"/>
              <a:t>Dr. Daniel Huppmann</a:t>
            </a:r>
          </a:p>
        </p:txBody>
      </p:sp>
      <p:pic>
        <p:nvPicPr>
          <p:cNvPr id="10" name="Picture 8">
            <a:extLst>
              <a:ext uri="{FF2B5EF4-FFF2-40B4-BE49-F238E27FC236}">
                <a16:creationId xmlns:a16="http://schemas.microsoft.com/office/drawing/2014/main" id="{C1A0F687-5EC2-B340-A88B-8781BFF85B8C}"/>
              </a:ext>
            </a:extLst>
          </p:cNvPr>
          <p:cNvPicPr>
            <a:picLocks noChangeAspect="1"/>
          </p:cNvPicPr>
          <p:nvPr/>
        </p:nvPicPr>
        <p:blipFill>
          <a:blip r:embed="rId2"/>
          <a:stretch>
            <a:fillRect/>
          </a:stretch>
        </p:blipFill>
        <p:spPr>
          <a:xfrm>
            <a:off x="10622071" y="5534155"/>
            <a:ext cx="1167745" cy="411365"/>
          </a:xfrm>
          <a:prstGeom prst="rect">
            <a:avLst/>
          </a:prstGeom>
        </p:spPr>
      </p:pic>
    </p:spTree>
    <p:extLst>
      <p:ext uri="{BB962C8B-B14F-4D97-AF65-F5344CB8AC3E}">
        <p14:creationId xmlns:p14="http://schemas.microsoft.com/office/powerpoint/2010/main" val="3708670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C9EBA1-91A1-3A45-9CE3-E3AD3DC22D61}"/>
              </a:ext>
            </a:extLst>
          </p:cNvPr>
          <p:cNvSpPr>
            <a:spLocks noGrp="1"/>
          </p:cNvSpPr>
          <p:nvPr>
            <p:ph type="body" sz="quarter" idx="14"/>
          </p:nvPr>
        </p:nvSpPr>
        <p:spPr/>
        <p:txBody>
          <a:bodyPr/>
          <a:lstStyle/>
          <a:p>
            <a:pPr marL="0" indent="0">
              <a:buNone/>
            </a:pPr>
            <a:r>
              <a:rPr lang="en-GB" dirty="0"/>
              <a:t>Chapter 5 aimed to provide a review of synergies &amp; trade-offs</a:t>
            </a:r>
            <a:br>
              <a:rPr lang="en-GB" dirty="0"/>
            </a:br>
            <a:r>
              <a:rPr lang="en-GB" dirty="0"/>
              <a:t>between various mitigation strategies and sustainable development</a:t>
            </a:r>
          </a:p>
        </p:txBody>
      </p:sp>
      <p:sp>
        <p:nvSpPr>
          <p:cNvPr id="3" name="Foliennummernplatzhalter 2">
            <a:extLst>
              <a:ext uri="{FF2B5EF4-FFF2-40B4-BE49-F238E27FC236}">
                <a16:creationId xmlns:a16="http://schemas.microsoft.com/office/drawing/2014/main" id="{7C528E01-6791-E241-AD58-2872C36FFC73}"/>
              </a:ext>
            </a:extLst>
          </p:cNvPr>
          <p:cNvSpPr>
            <a:spLocks noGrp="1"/>
          </p:cNvSpPr>
          <p:nvPr>
            <p:ph type="sldNum" sz="quarter" idx="17"/>
          </p:nvPr>
        </p:nvSpPr>
        <p:spPr/>
        <p:txBody>
          <a:bodyPr/>
          <a:lstStyle/>
          <a:p>
            <a:fld id="{838B0777-827F-8D42-90B1-61394C340E65}" type="slidenum">
              <a:rPr lang="en-GB" noProof="0" smtClean="0"/>
              <a:pPr/>
              <a:t>10</a:t>
            </a:fld>
            <a:endParaRPr lang="en-GB" noProof="0"/>
          </a:p>
        </p:txBody>
      </p:sp>
      <p:sp>
        <p:nvSpPr>
          <p:cNvPr id="4" name="Titel 3">
            <a:extLst>
              <a:ext uri="{FF2B5EF4-FFF2-40B4-BE49-F238E27FC236}">
                <a16:creationId xmlns:a16="http://schemas.microsoft.com/office/drawing/2014/main" id="{C34385D7-C40A-9F4C-B163-986046D96E70}"/>
              </a:ext>
            </a:extLst>
          </p:cNvPr>
          <p:cNvSpPr>
            <a:spLocks noGrp="1"/>
          </p:cNvSpPr>
          <p:nvPr>
            <p:ph type="title"/>
          </p:nvPr>
        </p:nvSpPr>
        <p:spPr>
          <a:xfrm>
            <a:off x="362712" y="234494"/>
            <a:ext cx="9238487" cy="522251"/>
          </a:xfrm>
        </p:spPr>
        <p:txBody>
          <a:bodyPr/>
          <a:lstStyle/>
          <a:p>
            <a:r>
              <a:rPr lang="en-GB" dirty="0"/>
              <a:t>A qualitative analysis of climate change mitigation options</a:t>
            </a:r>
          </a:p>
        </p:txBody>
      </p:sp>
      <p:sp>
        <p:nvSpPr>
          <p:cNvPr id="5" name="Inhaltsplatzhalter 4">
            <a:extLst>
              <a:ext uri="{FF2B5EF4-FFF2-40B4-BE49-F238E27FC236}">
                <a16:creationId xmlns:a16="http://schemas.microsoft.com/office/drawing/2014/main" id="{220F0F14-B0E3-6745-90CA-3CBA3C9C008C}"/>
              </a:ext>
            </a:extLst>
          </p:cNvPr>
          <p:cNvSpPr>
            <a:spLocks noGrp="1"/>
          </p:cNvSpPr>
          <p:nvPr>
            <p:ph sz="quarter" idx="18"/>
          </p:nvPr>
        </p:nvSpPr>
        <p:spPr/>
        <p:txBody>
          <a:bodyPr>
            <a:noAutofit/>
          </a:bodyPr>
          <a:lstStyle/>
          <a:p>
            <a:pPr marL="0" indent="0">
              <a:buNone/>
            </a:pPr>
            <a:r>
              <a:rPr lang="en-GB" dirty="0"/>
              <a:t>Dozens of scientific manuscripts and meta-studies were classified according to ...</a:t>
            </a:r>
          </a:p>
          <a:p>
            <a:pPr lvl="4"/>
            <a:endParaRPr lang="en-GB" dirty="0"/>
          </a:p>
          <a:p>
            <a:r>
              <a:rPr lang="en-GB" dirty="0"/>
              <a:t>17 Sustainable Development Goals</a:t>
            </a:r>
          </a:p>
          <a:p>
            <a:pPr lvl="4"/>
            <a:endParaRPr lang="en-GB" dirty="0"/>
          </a:p>
          <a:p>
            <a:r>
              <a:rPr lang="en-GB" dirty="0"/>
              <a:t>23 mitigation options</a:t>
            </a:r>
          </a:p>
          <a:p>
            <a:pPr lvl="3"/>
            <a:r>
              <a:rPr lang="en-GB" dirty="0"/>
              <a:t>Grouped in three domains: Energy demand, energy supply, land &amp; oceans</a:t>
            </a:r>
          </a:p>
          <a:p>
            <a:pPr lvl="3"/>
            <a:r>
              <a:rPr lang="en-GB" dirty="0"/>
              <a:t>Including efficiency, fuel switch, nuclear, carbon capture &amp; storage (CCS) ...</a:t>
            </a:r>
          </a:p>
          <a:p>
            <a:pPr lvl="4"/>
            <a:endParaRPr lang="en-GB" dirty="0"/>
          </a:p>
          <a:p>
            <a:r>
              <a:rPr lang="en-GB" dirty="0"/>
              <a:t>Indicators for the direction and strength of the interaction</a:t>
            </a:r>
          </a:p>
          <a:p>
            <a:pPr lvl="3"/>
            <a:r>
              <a:rPr lang="en-GB" dirty="0"/>
              <a:t>From “Inextricably linked” (+3) to “Makes it impossible to reach” (-3)</a:t>
            </a:r>
          </a:p>
          <a:p>
            <a:pPr lvl="4"/>
            <a:endParaRPr lang="en-GB" dirty="0"/>
          </a:p>
          <a:p>
            <a:r>
              <a:rPr lang="en-GB" dirty="0"/>
              <a:t>Level of confidence (evidence and agreement)</a:t>
            </a:r>
          </a:p>
          <a:p>
            <a:endParaRPr lang="en-GB" dirty="0"/>
          </a:p>
        </p:txBody>
      </p:sp>
    </p:spTree>
    <p:extLst>
      <p:ext uri="{BB962C8B-B14F-4D97-AF65-F5344CB8AC3E}">
        <p14:creationId xmlns:p14="http://schemas.microsoft.com/office/powerpoint/2010/main" val="701197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1E6CBBFA-D9DF-8F40-8F96-5034F24CB16F}"/>
              </a:ext>
            </a:extLst>
          </p:cNvPr>
          <p:cNvPicPr>
            <a:picLocks noGrp="1" noChangeAspect="1"/>
          </p:cNvPicPr>
          <p:nvPr>
            <p:ph sz="quarter" idx="18"/>
          </p:nvPr>
        </p:nvPicPr>
        <p:blipFill>
          <a:blip r:embed="rId2"/>
          <a:stretch>
            <a:fillRect/>
          </a:stretch>
        </p:blipFill>
        <p:spPr>
          <a:xfrm>
            <a:off x="4969950" y="1355715"/>
            <a:ext cx="7168710" cy="5373372"/>
          </a:xfrm>
        </p:spPr>
      </p:pic>
      <p:sp>
        <p:nvSpPr>
          <p:cNvPr id="14" name="Textplatzhalter 13">
            <a:extLst>
              <a:ext uri="{FF2B5EF4-FFF2-40B4-BE49-F238E27FC236}">
                <a16:creationId xmlns:a16="http://schemas.microsoft.com/office/drawing/2014/main" id="{C43E951F-AFD0-DE43-ADD6-698670EFEC03}"/>
              </a:ext>
            </a:extLst>
          </p:cNvPr>
          <p:cNvSpPr>
            <a:spLocks noGrp="1"/>
          </p:cNvSpPr>
          <p:nvPr>
            <p:ph type="body" sz="quarter" idx="14"/>
          </p:nvPr>
        </p:nvSpPr>
        <p:spPr/>
        <p:txBody>
          <a:bodyPr/>
          <a:lstStyle/>
          <a:p>
            <a:pPr marL="0" indent="0">
              <a:buNone/>
            </a:pPr>
            <a:r>
              <a:rPr lang="en-GB" dirty="0"/>
              <a:t>Demand-focused mitigation strategies have many synergies</a:t>
            </a:r>
            <a:br>
              <a:rPr lang="en-GB" dirty="0"/>
            </a:br>
            <a:r>
              <a:rPr lang="en-GB" dirty="0"/>
              <a:t>and few trade-offs with SDGs</a:t>
            </a:r>
            <a:br>
              <a:rPr lang="en-GB" dirty="0"/>
            </a:br>
            <a:endParaRPr lang="en-GB" dirty="0"/>
          </a:p>
        </p:txBody>
      </p:sp>
      <p:sp>
        <p:nvSpPr>
          <p:cNvPr id="3" name="Foliennummernplatzhalter 2">
            <a:extLst>
              <a:ext uri="{FF2B5EF4-FFF2-40B4-BE49-F238E27FC236}">
                <a16:creationId xmlns:a16="http://schemas.microsoft.com/office/drawing/2014/main" id="{39B14858-E1A0-6444-838E-59BC1A896464}"/>
              </a:ext>
            </a:extLst>
          </p:cNvPr>
          <p:cNvSpPr>
            <a:spLocks noGrp="1"/>
          </p:cNvSpPr>
          <p:nvPr>
            <p:ph type="sldNum" sz="quarter" idx="17"/>
          </p:nvPr>
        </p:nvSpPr>
        <p:spPr/>
        <p:txBody>
          <a:bodyPr/>
          <a:lstStyle/>
          <a:p>
            <a:fld id="{838B0777-827F-8D42-90B1-61394C340E65}" type="slidenum">
              <a:rPr lang="en-GB" smtClean="0"/>
              <a:pPr/>
              <a:t>11</a:t>
            </a:fld>
            <a:endParaRPr lang="en-GB" dirty="0"/>
          </a:p>
        </p:txBody>
      </p:sp>
      <p:sp>
        <p:nvSpPr>
          <p:cNvPr id="13" name="Titel 12">
            <a:extLst>
              <a:ext uri="{FF2B5EF4-FFF2-40B4-BE49-F238E27FC236}">
                <a16:creationId xmlns:a16="http://schemas.microsoft.com/office/drawing/2014/main" id="{6607ADC5-0729-0B40-83CE-B641C0F4AD54}"/>
              </a:ext>
            </a:extLst>
          </p:cNvPr>
          <p:cNvSpPr>
            <a:spLocks noGrp="1"/>
          </p:cNvSpPr>
          <p:nvPr>
            <p:ph type="title"/>
          </p:nvPr>
        </p:nvSpPr>
        <p:spPr/>
        <p:txBody>
          <a:bodyPr/>
          <a:lstStyle/>
          <a:p>
            <a:r>
              <a:rPr lang="en-GB" dirty="0"/>
              <a:t>A qualitative assessment of mitigation options &amp; SDGs</a:t>
            </a:r>
          </a:p>
        </p:txBody>
      </p:sp>
      <p:sp>
        <p:nvSpPr>
          <p:cNvPr id="16" name="Textplatzhalter 15">
            <a:extLst>
              <a:ext uri="{FF2B5EF4-FFF2-40B4-BE49-F238E27FC236}">
                <a16:creationId xmlns:a16="http://schemas.microsoft.com/office/drawing/2014/main" id="{3070DFFE-44FD-9D43-B392-AEA1A2832BE1}"/>
              </a:ext>
            </a:extLst>
          </p:cNvPr>
          <p:cNvSpPr>
            <a:spLocks noGrp="1"/>
          </p:cNvSpPr>
          <p:nvPr>
            <p:ph type="body" sz="quarter" idx="23"/>
          </p:nvPr>
        </p:nvSpPr>
        <p:spPr>
          <a:xfrm>
            <a:off x="240321" y="5270413"/>
            <a:ext cx="4578350" cy="740135"/>
          </a:xfrm>
        </p:spPr>
        <p:txBody>
          <a:bodyPr>
            <a:noAutofit/>
          </a:bodyPr>
          <a:lstStyle/>
          <a:p>
            <a:pPr algn="r"/>
            <a:r>
              <a:rPr lang="en-GB" dirty="0"/>
              <a:t>Figure 5.2. Synergies and trade-offs of</a:t>
            </a:r>
            <a:br>
              <a:rPr lang="en-GB" dirty="0"/>
            </a:br>
            <a:r>
              <a:rPr lang="en-GB" dirty="0"/>
              <a:t>individual mitigation options with the SDGs</a:t>
            </a:r>
            <a:br>
              <a:rPr lang="en-GB" dirty="0"/>
            </a:br>
            <a:r>
              <a:rPr lang="en-GB" dirty="0"/>
              <a:t>Special Report on Global Warming of 1.5°C (SR15)</a:t>
            </a:r>
          </a:p>
        </p:txBody>
      </p:sp>
      <p:sp>
        <p:nvSpPr>
          <p:cNvPr id="15" name="Textplatzhalter 7">
            <a:extLst>
              <a:ext uri="{FF2B5EF4-FFF2-40B4-BE49-F238E27FC236}">
                <a16:creationId xmlns:a16="http://schemas.microsoft.com/office/drawing/2014/main" id="{E7F65BC2-8339-7747-B5DB-C56FFB7F6397}"/>
              </a:ext>
            </a:extLst>
          </p:cNvPr>
          <p:cNvSpPr txBox="1">
            <a:spLocks/>
          </p:cNvSpPr>
          <p:nvPr/>
        </p:nvSpPr>
        <p:spPr>
          <a:xfrm>
            <a:off x="53085" y="5283476"/>
            <a:ext cx="4765586" cy="740136"/>
          </a:xfrm>
          <a:prstGeom prst="rect">
            <a:avLst/>
          </a:prstGeom>
        </p:spPr>
        <p:txBody>
          <a:bodyPr vert="horz" lIns="0" tIns="0" rIns="0" bIns="0" rtlCol="0">
            <a:noAutofit/>
          </a:bodyPr>
          <a:lstStyle>
            <a:lvl1pPr marR="0" indent="0" algn="ctr" fontAlgn="base">
              <a:lnSpc>
                <a:spcPct val="100000"/>
              </a:lnSpc>
              <a:spcBef>
                <a:spcPct val="20000"/>
              </a:spcBef>
              <a:spcAft>
                <a:spcPct val="0"/>
              </a:spcAft>
              <a:buClrTx/>
              <a:buSzPct val="80000"/>
              <a:buFont typeface="Arial" panose="020B0604020202020204" pitchFamily="34" charset="0"/>
              <a:buNone/>
              <a:tabLst/>
              <a:defRPr kumimoji="0" lang="en-US" sz="1600" b="0" i="0" u="none" strike="noStrike" kern="0" cap="none" spc="0" normalizeH="0" baseline="0" noProof="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defRPr>
            </a:lvl1pPr>
            <a:lvl2pPr marL="628650" marR="0" indent="-403225" fontAlgn="base">
              <a:lnSpc>
                <a:spcPct val="100000"/>
              </a:lnSpc>
              <a:spcBef>
                <a:spcPct val="20000"/>
              </a:spcBef>
              <a:spcAft>
                <a:spcPct val="0"/>
              </a:spcAft>
              <a:buClrTx/>
              <a:buSzPct val="100000"/>
              <a:buFontTx/>
              <a:buBlip>
                <a:blip r:embed="rId3"/>
              </a:buBlip>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2pPr>
            <a:lvl3pPr marL="855663" marR="0" indent="-227013" defTabSz="895350" fontAlgn="base">
              <a:lnSpc>
                <a:spcPct val="100000"/>
              </a:lnSpc>
              <a:spcBef>
                <a:spcPct val="20000"/>
              </a:spcBef>
              <a:spcAft>
                <a:spcPct val="0"/>
              </a:spcAft>
              <a:buClrTx/>
              <a:buSzPct val="80000"/>
              <a:buFont typeface="Arial"/>
              <a:buChar char="•"/>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3pPr>
            <a:lvl4pPr marL="1200150" marR="0" indent="-344488" defTabSz="714375" fontAlgn="base">
              <a:lnSpc>
                <a:spcPct val="100000"/>
              </a:lnSpc>
              <a:spcBef>
                <a:spcPct val="20000"/>
              </a:spcBef>
              <a:spcAft>
                <a:spcPct val="0"/>
              </a:spcAft>
              <a:buClrTx/>
              <a:buSzPct val="100000"/>
              <a:buFontTx/>
              <a:buBlip>
                <a:blip r:embed="rId3"/>
              </a:buBlip>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4pPr>
            <a:lvl5pPr marL="1425575" marR="0" indent="-166688" fontAlgn="base">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p:txBody>
      </p:sp>
      <p:sp>
        <p:nvSpPr>
          <p:cNvPr id="17" name="Rechteck 16">
            <a:extLst>
              <a:ext uri="{FF2B5EF4-FFF2-40B4-BE49-F238E27FC236}">
                <a16:creationId xmlns:a16="http://schemas.microsoft.com/office/drawing/2014/main" id="{D6E274C8-9289-164E-9201-6DCF601D4F25}"/>
              </a:ext>
            </a:extLst>
          </p:cNvPr>
          <p:cNvSpPr/>
          <p:nvPr/>
        </p:nvSpPr>
        <p:spPr>
          <a:xfrm>
            <a:off x="297471" y="3048110"/>
            <a:ext cx="4765586" cy="1631216"/>
          </a:xfrm>
          <a:prstGeom prst="rect">
            <a:avLst/>
          </a:prstGeom>
        </p:spPr>
        <p:txBody>
          <a:bodyPr wrap="square">
            <a:spAutoFit/>
          </a:bodyPr>
          <a:lstStyle/>
          <a:p>
            <a:pPr>
              <a:spcAft>
                <a:spcPts val="600"/>
              </a:spcAft>
            </a:pPr>
            <a:r>
              <a:rPr lang="en-US" sz="1900" dirty="0">
                <a:latin typeface="Tahoma" panose="020B0604030504040204" pitchFamily="34" charset="0"/>
                <a:ea typeface="Tahoma" panose="020B0604030504040204" pitchFamily="34" charset="0"/>
                <a:cs typeface="Tahoma" panose="020B0604030504040204" pitchFamily="34" charset="0"/>
              </a:rPr>
              <a:t>For each combination of mitigation option and SDG, SR15 authors made a detailed assessment based on the literature.</a:t>
            </a:r>
          </a:p>
          <a:p>
            <a:pPr>
              <a:spcAft>
                <a:spcPts val="600"/>
              </a:spcAft>
            </a:pPr>
            <a:r>
              <a:rPr lang="en-US" sz="1900" dirty="0">
                <a:latin typeface="Tahoma" panose="020B0604030504040204" pitchFamily="34" charset="0"/>
                <a:ea typeface="Tahoma" panose="020B0604030504040204" pitchFamily="34" charset="0"/>
                <a:cs typeface="Tahoma" panose="020B0604030504040204" pitchFamily="34" charset="0"/>
              </a:rPr>
              <a:t>The entire analysis is available as a table</a:t>
            </a:r>
            <a:br>
              <a:rPr lang="en-US" sz="1900" dirty="0">
                <a:latin typeface="Tahoma" panose="020B0604030504040204" pitchFamily="34" charset="0"/>
                <a:ea typeface="Tahoma" panose="020B0604030504040204" pitchFamily="34" charset="0"/>
                <a:cs typeface="Tahoma" panose="020B0604030504040204" pitchFamily="34" charset="0"/>
              </a:rPr>
            </a:br>
            <a:r>
              <a:rPr lang="en-US" sz="1900" dirty="0">
                <a:latin typeface="Tahoma" panose="020B0604030504040204" pitchFamily="34" charset="0"/>
                <a:ea typeface="Tahoma" panose="020B0604030504040204" pitchFamily="34" charset="0"/>
                <a:cs typeface="Tahoma" panose="020B0604030504040204" pitchFamily="34" charset="0"/>
              </a:rPr>
              <a:t>in the Supplementary Material.</a:t>
            </a:r>
          </a:p>
        </p:txBody>
      </p:sp>
    </p:spTree>
    <p:extLst>
      <p:ext uri="{BB962C8B-B14F-4D97-AF65-F5344CB8AC3E}">
        <p14:creationId xmlns:p14="http://schemas.microsoft.com/office/powerpoint/2010/main" val="3675662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37DF6C-089F-1F45-ACA5-56672082B519}"/>
              </a:ext>
            </a:extLst>
          </p:cNvPr>
          <p:cNvSpPr>
            <a:spLocks noGrp="1"/>
          </p:cNvSpPr>
          <p:nvPr>
            <p:ph type="body" sz="quarter" idx="14"/>
          </p:nvPr>
        </p:nvSpPr>
        <p:spPr/>
        <p:txBody>
          <a:bodyPr/>
          <a:lstStyle/>
          <a:p>
            <a:r>
              <a:rPr lang="en-GB" dirty="0"/>
              <a:t>Part 3</a:t>
            </a:r>
          </a:p>
        </p:txBody>
      </p:sp>
      <p:sp>
        <p:nvSpPr>
          <p:cNvPr id="3" name="Foliennummernplatzhalter 2">
            <a:extLst>
              <a:ext uri="{FF2B5EF4-FFF2-40B4-BE49-F238E27FC236}">
                <a16:creationId xmlns:a16="http://schemas.microsoft.com/office/drawing/2014/main" id="{34F9C9F5-2A29-8C4D-BB94-EDF7B18E2D7F}"/>
              </a:ext>
            </a:extLst>
          </p:cNvPr>
          <p:cNvSpPr>
            <a:spLocks noGrp="1"/>
          </p:cNvSpPr>
          <p:nvPr>
            <p:ph type="sldNum" sz="quarter" idx="17"/>
          </p:nvPr>
        </p:nvSpPr>
        <p:spPr/>
        <p:txBody>
          <a:bodyPr/>
          <a:lstStyle/>
          <a:p>
            <a:fld id="{838B0777-827F-8D42-90B1-61394C340E65}" type="slidenum">
              <a:rPr lang="en-GB" smtClean="0"/>
              <a:pPr/>
              <a:t>12</a:t>
            </a:fld>
            <a:endParaRPr lang="en-GB" dirty="0"/>
          </a:p>
        </p:txBody>
      </p:sp>
      <p:sp>
        <p:nvSpPr>
          <p:cNvPr id="4" name="Inhaltsplatzhalter 3">
            <a:extLst>
              <a:ext uri="{FF2B5EF4-FFF2-40B4-BE49-F238E27FC236}">
                <a16:creationId xmlns:a16="http://schemas.microsoft.com/office/drawing/2014/main" id="{FE7A9B8C-B1CD-F44B-A2D6-2DDA02B79493}"/>
              </a:ext>
            </a:extLst>
          </p:cNvPr>
          <p:cNvSpPr>
            <a:spLocks noGrp="1"/>
          </p:cNvSpPr>
          <p:nvPr>
            <p:ph sz="quarter" idx="18"/>
          </p:nvPr>
        </p:nvSpPr>
        <p:spPr/>
        <p:txBody>
          <a:bodyPr/>
          <a:lstStyle/>
          <a:p>
            <a:endParaRPr lang="en-GB"/>
          </a:p>
        </p:txBody>
      </p:sp>
      <p:sp>
        <p:nvSpPr>
          <p:cNvPr id="5" name="Titel 4">
            <a:extLst>
              <a:ext uri="{FF2B5EF4-FFF2-40B4-BE49-F238E27FC236}">
                <a16:creationId xmlns:a16="http://schemas.microsoft.com/office/drawing/2014/main" id="{810FD3FA-52B8-DD4F-AB03-228B329BA364}"/>
              </a:ext>
            </a:extLst>
          </p:cNvPr>
          <p:cNvSpPr>
            <a:spLocks noGrp="1"/>
          </p:cNvSpPr>
          <p:nvPr>
            <p:ph type="title"/>
          </p:nvPr>
        </p:nvSpPr>
        <p:spPr/>
        <p:txBody>
          <a:bodyPr anchor="t">
            <a:noAutofit/>
          </a:bodyPr>
          <a:lstStyle/>
          <a:p>
            <a:r>
              <a:rPr lang="en-GB" dirty="0"/>
              <a:t>An ensemble of quantitative pathways</a:t>
            </a:r>
          </a:p>
        </p:txBody>
      </p:sp>
    </p:spTree>
    <p:extLst>
      <p:ext uri="{BB962C8B-B14F-4D97-AF65-F5344CB8AC3E}">
        <p14:creationId xmlns:p14="http://schemas.microsoft.com/office/powerpoint/2010/main" val="2058102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65D1E3-F868-46F9-B168-1F9716CCC337}"/>
              </a:ext>
            </a:extLst>
          </p:cNvPr>
          <p:cNvSpPr>
            <a:spLocks noGrp="1"/>
          </p:cNvSpPr>
          <p:nvPr>
            <p:ph type="body" sz="quarter" idx="14"/>
          </p:nvPr>
        </p:nvSpPr>
        <p:spPr/>
        <p:txBody>
          <a:bodyPr/>
          <a:lstStyle/>
          <a:p>
            <a:r>
              <a:rPr lang="en-US" dirty="0"/>
              <a:t>Assessing climate change in the context of the SDGs</a:t>
            </a:r>
          </a:p>
        </p:txBody>
      </p:sp>
      <p:sp>
        <p:nvSpPr>
          <p:cNvPr id="3" name="Titel 2">
            <a:extLst>
              <a:ext uri="{FF2B5EF4-FFF2-40B4-BE49-F238E27FC236}">
                <a16:creationId xmlns:a16="http://schemas.microsoft.com/office/drawing/2014/main" id="{11A96CA3-655E-4C47-A812-236CD5FBB087}"/>
              </a:ext>
            </a:extLst>
          </p:cNvPr>
          <p:cNvSpPr>
            <a:spLocks noGrp="1"/>
          </p:cNvSpPr>
          <p:nvPr>
            <p:ph type="title"/>
          </p:nvPr>
        </p:nvSpPr>
        <p:spPr/>
        <p:txBody>
          <a:bodyPr/>
          <a:lstStyle/>
          <a:p>
            <a:r>
              <a:rPr lang="en-GB" dirty="0"/>
              <a:t>A Special Report on Global Warming of 1.5°C</a:t>
            </a:r>
          </a:p>
        </p:txBody>
      </p:sp>
      <p:sp>
        <p:nvSpPr>
          <p:cNvPr id="5" name="Foliennummernplatzhalter 4">
            <a:extLst>
              <a:ext uri="{FF2B5EF4-FFF2-40B4-BE49-F238E27FC236}">
                <a16:creationId xmlns:a16="http://schemas.microsoft.com/office/drawing/2014/main" id="{95ADD3EB-7805-BE44-93EB-73FC7A107897}"/>
              </a:ext>
            </a:extLst>
          </p:cNvPr>
          <p:cNvSpPr>
            <a:spLocks noGrp="1"/>
          </p:cNvSpPr>
          <p:nvPr>
            <p:ph type="sldNum" sz="quarter" idx="17"/>
          </p:nvPr>
        </p:nvSpPr>
        <p:spPr/>
        <p:txBody>
          <a:bodyPr/>
          <a:lstStyle/>
          <a:p>
            <a:fld id="{A326DBD3-C1B3-4C61-B0C7-9E44CC26916E}" type="slidenum">
              <a:rPr lang="cs-CZ" smtClean="0"/>
              <a:pPr/>
              <a:t>13</a:t>
            </a:fld>
            <a:endParaRPr lang="cs-CZ" dirty="0"/>
          </a:p>
        </p:txBody>
      </p:sp>
      <p:sp>
        <p:nvSpPr>
          <p:cNvPr id="12" name="Rechteck 11">
            <a:extLst>
              <a:ext uri="{FF2B5EF4-FFF2-40B4-BE49-F238E27FC236}">
                <a16:creationId xmlns:a16="http://schemas.microsoft.com/office/drawing/2014/main" id="{8B0C230A-5C37-8340-94CF-03388159C1CB}"/>
              </a:ext>
            </a:extLst>
          </p:cNvPr>
          <p:cNvSpPr/>
          <p:nvPr/>
        </p:nvSpPr>
        <p:spPr>
          <a:xfrm>
            <a:off x="4164240" y="3709534"/>
            <a:ext cx="4248000" cy="3204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13" name="Rechteck 12">
            <a:extLst>
              <a:ext uri="{FF2B5EF4-FFF2-40B4-BE49-F238E27FC236}">
                <a16:creationId xmlns:a16="http://schemas.microsoft.com/office/drawing/2014/main" id="{E12C7D0F-FD37-A24B-B8AF-384960F5BD0C}"/>
              </a:ext>
            </a:extLst>
          </p:cNvPr>
          <p:cNvSpPr/>
          <p:nvPr/>
        </p:nvSpPr>
        <p:spPr>
          <a:xfrm>
            <a:off x="5460384" y="3473602"/>
            <a:ext cx="1980000" cy="3204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14" name="Rechteck 13">
            <a:extLst>
              <a:ext uri="{FF2B5EF4-FFF2-40B4-BE49-F238E27FC236}">
                <a16:creationId xmlns:a16="http://schemas.microsoft.com/office/drawing/2014/main" id="{A0E13215-7B76-9449-BECA-1FA4910DB592}"/>
              </a:ext>
            </a:extLst>
          </p:cNvPr>
          <p:cNvSpPr/>
          <p:nvPr/>
        </p:nvSpPr>
        <p:spPr>
          <a:xfrm>
            <a:off x="4153087" y="5782962"/>
            <a:ext cx="3538669" cy="584775"/>
          </a:xfrm>
          <a:prstGeom prst="rect">
            <a:avLst/>
          </a:prstGeom>
        </p:spPr>
        <p:txBody>
          <a:bodyPr wrap="square">
            <a:spAutoFit/>
          </a:bodyPr>
          <a:lstStyle/>
          <a:p>
            <a: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www.nytimes.com/2018/10/07/climate/</a:t>
            </a:r>
            <a:b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br>
            <a: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ipcc-climate-report-2040.html</a:t>
            </a:r>
            <a:endParaRPr lang="en-GB" sz="1600" dirty="0">
              <a:solidFill>
                <a:schemeClr val="accent3"/>
              </a:solidFill>
              <a:latin typeface="Calibri" panose="020F0502020204030204" pitchFamily="34" charset="0"/>
              <a:cs typeface="Calibri" panose="020F0502020204030204" pitchFamily="34" charset="0"/>
            </a:endParaRPr>
          </a:p>
        </p:txBody>
      </p:sp>
      <p:pic>
        <p:nvPicPr>
          <p:cNvPr id="15" name="Grafik 14">
            <a:extLst>
              <a:ext uri="{FF2B5EF4-FFF2-40B4-BE49-F238E27FC236}">
                <a16:creationId xmlns:a16="http://schemas.microsoft.com/office/drawing/2014/main" id="{DCACA36E-ECDD-C94D-804A-7C7A8EF87BCB}"/>
              </a:ext>
            </a:extLst>
          </p:cNvPr>
          <p:cNvPicPr>
            <a:picLocks noChangeAspect="1"/>
          </p:cNvPicPr>
          <p:nvPr/>
        </p:nvPicPr>
        <p:blipFill>
          <a:blip r:embed="rId4"/>
          <a:stretch>
            <a:fillRect/>
          </a:stretch>
        </p:blipFill>
        <p:spPr>
          <a:xfrm>
            <a:off x="5246639" y="1905492"/>
            <a:ext cx="2118410" cy="403899"/>
          </a:xfrm>
          <a:prstGeom prst="rect">
            <a:avLst/>
          </a:prstGeom>
        </p:spPr>
      </p:pic>
      <p:pic>
        <p:nvPicPr>
          <p:cNvPr id="16" name="Grafik 15">
            <a:extLst>
              <a:ext uri="{FF2B5EF4-FFF2-40B4-BE49-F238E27FC236}">
                <a16:creationId xmlns:a16="http://schemas.microsoft.com/office/drawing/2014/main" id="{119AE3C7-AD74-7E48-AF51-E7BF9692F4EC}"/>
              </a:ext>
            </a:extLst>
          </p:cNvPr>
          <p:cNvPicPr>
            <a:picLocks noChangeAspect="1"/>
          </p:cNvPicPr>
          <p:nvPr/>
        </p:nvPicPr>
        <p:blipFill>
          <a:blip r:embed="rId5"/>
          <a:stretch>
            <a:fillRect/>
          </a:stretch>
        </p:blipFill>
        <p:spPr>
          <a:xfrm>
            <a:off x="4153087" y="2297957"/>
            <a:ext cx="4289699" cy="823817"/>
          </a:xfrm>
          <a:prstGeom prst="rect">
            <a:avLst/>
          </a:prstGeom>
        </p:spPr>
      </p:pic>
      <p:sp>
        <p:nvSpPr>
          <p:cNvPr id="17" name="Rechteck 16">
            <a:extLst>
              <a:ext uri="{FF2B5EF4-FFF2-40B4-BE49-F238E27FC236}">
                <a16:creationId xmlns:a16="http://schemas.microsoft.com/office/drawing/2014/main" id="{7BBD5DAF-55A2-E143-ACBA-B7EAFC283D7C}"/>
              </a:ext>
            </a:extLst>
          </p:cNvPr>
          <p:cNvSpPr/>
          <p:nvPr/>
        </p:nvSpPr>
        <p:spPr>
          <a:xfrm>
            <a:off x="4153088" y="3199988"/>
            <a:ext cx="4289698" cy="2616101"/>
          </a:xfrm>
          <a:prstGeom prst="rect">
            <a:avLst/>
          </a:prstGeom>
          <a:noFill/>
        </p:spPr>
        <p:txBody>
          <a:bodyPr wrap="square">
            <a:spAutoFit/>
          </a:bodyPr>
          <a:lstStyle/>
          <a:p>
            <a:pPr algn="just"/>
            <a:r>
              <a:rPr lang="en-GB" sz="1640" dirty="0">
                <a:solidFill>
                  <a:srgbClr val="333333"/>
                </a:solidFill>
                <a:latin typeface="Times" pitchFamily="2" charset="0"/>
                <a:cs typeface="Times New Roman" panose="02020603050405020304" pitchFamily="18" charset="0"/>
              </a:rPr>
              <a:t>[…] To prevent 2.7 degrees of warming, the report said, greenhouse pollution must be reduced by 45 percent from 2010 levels by 2030, and 100 percent by 2050. It also found that, by 2050, use of coal as an electricity source would have to drop from nearly 40 percent today to between 1 and 7 percent. Renewable energy such as wind and solar, which make up about 20 percent of the electricity mix today, would have to increase to as much as 67 percent. […]</a:t>
            </a:r>
            <a:endParaRPr lang="en-GB" sz="1640" dirty="0">
              <a:latin typeface="Times" pitchFamily="2" charset="0"/>
              <a:cs typeface="Times New Roman" panose="02020603050405020304" pitchFamily="18" charset="0"/>
            </a:endParaRPr>
          </a:p>
        </p:txBody>
      </p:sp>
      <p:sp>
        <p:nvSpPr>
          <p:cNvPr id="18" name="Rechteck 17">
            <a:extLst>
              <a:ext uri="{FF2B5EF4-FFF2-40B4-BE49-F238E27FC236}">
                <a16:creationId xmlns:a16="http://schemas.microsoft.com/office/drawing/2014/main" id="{12FCC8BA-77A3-5345-A44F-987178533F18}"/>
              </a:ext>
            </a:extLst>
          </p:cNvPr>
          <p:cNvSpPr/>
          <p:nvPr/>
        </p:nvSpPr>
        <p:spPr>
          <a:xfrm>
            <a:off x="30124" y="4823242"/>
            <a:ext cx="3992236" cy="767518"/>
          </a:xfrm>
          <a:prstGeom prst="rect">
            <a:avLst/>
          </a:prstGeom>
          <a:solidFill>
            <a:schemeClr val="bg1"/>
          </a:solidFill>
        </p:spPr>
        <p:txBody>
          <a:bodyPr wrap="square" lIns="0" rIns="0">
            <a:spAutoFit/>
          </a:bodyPr>
          <a:lstStyle/>
          <a:p>
            <a:pPr algn="r"/>
            <a:r>
              <a:rPr lang="de-AT" sz="1300" dirty="0">
                <a:solidFill>
                  <a:srgbClr val="333333"/>
                </a:solidFill>
                <a:latin typeface="Times" pitchFamily="2" charset="0"/>
                <a:cs typeface="Times New Roman" panose="02020603050405020304" pitchFamily="18" charset="0"/>
              </a:rPr>
              <a:t>Harry Taylor, 6, </a:t>
            </a:r>
            <a:r>
              <a:rPr lang="de-AT" sz="1300" dirty="0" err="1">
                <a:solidFill>
                  <a:srgbClr val="333333"/>
                </a:solidFill>
                <a:latin typeface="Times" pitchFamily="2" charset="0"/>
                <a:cs typeface="Times New Roman" panose="02020603050405020304" pitchFamily="18" charset="0"/>
              </a:rPr>
              <a:t>played</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with</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the</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bones</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of</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dead</a:t>
            </a:r>
            <a:r>
              <a:rPr lang="de-AT" sz="1300" dirty="0">
                <a:solidFill>
                  <a:srgbClr val="333333"/>
                </a:solidFill>
                <a:latin typeface="Times" pitchFamily="2" charset="0"/>
                <a:cs typeface="Times New Roman" panose="02020603050405020304" pitchFamily="18" charset="0"/>
              </a:rPr>
              <a:t> livestock</a:t>
            </a:r>
            <a:br>
              <a:rPr lang="de-AT" sz="1300" dirty="0">
                <a:solidFill>
                  <a:srgbClr val="333333"/>
                </a:solidFill>
                <a:latin typeface="Times" pitchFamily="2" charset="0"/>
                <a:cs typeface="Times New Roman" panose="02020603050405020304" pitchFamily="18" charset="0"/>
              </a:rPr>
            </a:br>
            <a:r>
              <a:rPr lang="de-AT" sz="1300" dirty="0">
                <a:solidFill>
                  <a:srgbClr val="333333"/>
                </a:solidFill>
                <a:latin typeface="Times" pitchFamily="2" charset="0"/>
                <a:cs typeface="Times New Roman" panose="02020603050405020304" pitchFamily="18" charset="0"/>
              </a:rPr>
              <a:t>in </a:t>
            </a:r>
            <a:r>
              <a:rPr lang="de-AT" sz="1300" dirty="0" err="1">
                <a:solidFill>
                  <a:srgbClr val="333333"/>
                </a:solidFill>
                <a:latin typeface="Times" pitchFamily="2" charset="0"/>
                <a:cs typeface="Times New Roman" panose="02020603050405020304" pitchFamily="18" charset="0"/>
              </a:rPr>
              <a:t>Australia</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which</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has</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faced</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severe</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drought</a:t>
            </a:r>
            <a:r>
              <a:rPr lang="de-AT" sz="1300" dirty="0">
                <a:solidFill>
                  <a:srgbClr val="333333"/>
                </a:solidFill>
                <a:latin typeface="Times" pitchFamily="2" charset="0"/>
                <a:cs typeface="Times New Roman" panose="02020603050405020304" pitchFamily="18" charset="0"/>
              </a:rPr>
              <a:t>.</a:t>
            </a:r>
          </a:p>
          <a:p>
            <a:pPr algn="r">
              <a:lnSpc>
                <a:spcPct val="150000"/>
              </a:lnSpc>
            </a:pPr>
            <a:r>
              <a:rPr lang="de-AT" sz="1300" dirty="0">
                <a:solidFill>
                  <a:schemeClr val="bg2">
                    <a:lumMod val="50000"/>
                  </a:schemeClr>
                </a:solidFill>
                <a:latin typeface="Times" pitchFamily="2" charset="0"/>
                <a:cs typeface="Times New Roman" panose="02020603050405020304" pitchFamily="18" charset="0"/>
              </a:rPr>
              <a:t>Brook Mitchell/Getty Images</a:t>
            </a:r>
            <a:endParaRPr lang="en-GB" sz="1300" dirty="0">
              <a:solidFill>
                <a:schemeClr val="bg2">
                  <a:lumMod val="50000"/>
                </a:schemeClr>
              </a:solidFill>
              <a:latin typeface="Times" pitchFamily="2" charset="0"/>
              <a:cs typeface="Times New Roman" panose="02020603050405020304" pitchFamily="18" charset="0"/>
            </a:endParaRPr>
          </a:p>
        </p:txBody>
      </p:sp>
      <p:sp>
        <p:nvSpPr>
          <p:cNvPr id="19" name="Rechteck 18">
            <a:extLst>
              <a:ext uri="{FF2B5EF4-FFF2-40B4-BE49-F238E27FC236}">
                <a16:creationId xmlns:a16="http://schemas.microsoft.com/office/drawing/2014/main" id="{703AEFD8-BA0E-C048-A9AF-18E58ACA8062}"/>
              </a:ext>
            </a:extLst>
          </p:cNvPr>
          <p:cNvSpPr/>
          <p:nvPr/>
        </p:nvSpPr>
        <p:spPr>
          <a:xfrm>
            <a:off x="8787162" y="1485572"/>
            <a:ext cx="3263636" cy="823817"/>
          </a:xfrm>
          <a:prstGeom prst="rect">
            <a:avLst/>
          </a:prstGeom>
        </p:spPr>
        <p:txBody>
          <a:bodyPr vert="horz" lIns="91440" tIns="45720" rIns="91440" bIns="45720" rtlCol="0" anchor="b"/>
          <a:lstStyle/>
          <a:p>
            <a:pPr algn="r"/>
            <a:r>
              <a:rPr lang="en-GB" dirty="0">
                <a:solidFill>
                  <a:schemeClr val="bg2">
                    <a:lumMod val="50000"/>
                  </a:schemeClr>
                </a:solidFill>
                <a:cs typeface="Calibri Light" panose="020F0302020204030204" pitchFamily="34" charset="0"/>
              </a:rPr>
              <a:t>The IPCC </a:t>
            </a:r>
            <a:r>
              <a:rPr lang="en-GB" i="1" dirty="0">
                <a:solidFill>
                  <a:schemeClr val="bg2">
                    <a:lumMod val="50000"/>
                  </a:schemeClr>
                </a:solidFill>
                <a:cs typeface="Calibri Light" panose="020F0302020204030204" pitchFamily="34" charset="0"/>
              </a:rPr>
              <a:t>Special Report on Global Warming of 1.5°C </a:t>
            </a:r>
            <a:r>
              <a:rPr lang="en-GB" dirty="0">
                <a:solidFill>
                  <a:schemeClr val="bg2">
                    <a:lumMod val="50000"/>
                  </a:schemeClr>
                </a:solidFill>
                <a:cs typeface="Calibri Light" panose="020F0302020204030204" pitchFamily="34" charset="0"/>
              </a:rPr>
              <a:t>(SR15)</a:t>
            </a:r>
            <a:br>
              <a:rPr lang="en-GB" dirty="0">
                <a:solidFill>
                  <a:schemeClr val="bg2">
                    <a:lumMod val="50000"/>
                  </a:schemeClr>
                </a:solidFill>
                <a:cs typeface="Calibri Light" panose="020F0302020204030204" pitchFamily="34" charset="0"/>
              </a:rPr>
            </a:br>
            <a:r>
              <a:rPr lang="en-GB" dirty="0">
                <a:solidFill>
                  <a:schemeClr val="bg2">
                    <a:lumMod val="50000"/>
                  </a:schemeClr>
                </a:solidFill>
                <a:cs typeface="Calibri Light" panose="020F0302020204030204" pitchFamily="34" charset="0"/>
              </a:rPr>
              <a:t>was published in the fall of 2018.</a:t>
            </a:r>
          </a:p>
        </p:txBody>
      </p:sp>
      <p:cxnSp>
        <p:nvCxnSpPr>
          <p:cNvPr id="28" name="Gerade Verbindung 27">
            <a:extLst>
              <a:ext uri="{FF2B5EF4-FFF2-40B4-BE49-F238E27FC236}">
                <a16:creationId xmlns:a16="http://schemas.microsoft.com/office/drawing/2014/main" id="{CA9A012B-B7B6-2E43-82BA-B4E81DBDCAED}"/>
              </a:ext>
            </a:extLst>
          </p:cNvPr>
          <p:cNvCxnSpPr>
            <a:cxnSpLocks/>
          </p:cNvCxnSpPr>
          <p:nvPr/>
        </p:nvCxnSpPr>
        <p:spPr>
          <a:xfrm>
            <a:off x="4219994" y="2298339"/>
            <a:ext cx="4176000" cy="0"/>
          </a:xfrm>
          <a:prstGeom prst="line">
            <a:avLst/>
          </a:prstGeom>
        </p:spPr>
        <p:style>
          <a:lnRef idx="1">
            <a:schemeClr val="dk1"/>
          </a:lnRef>
          <a:fillRef idx="0">
            <a:schemeClr val="dk1"/>
          </a:fillRef>
          <a:effectRef idx="0">
            <a:schemeClr val="dk1"/>
          </a:effectRef>
          <a:fontRef idx="minor">
            <a:schemeClr val="tx1"/>
          </a:fontRef>
        </p:style>
      </p:cxnSp>
      <p:pic>
        <p:nvPicPr>
          <p:cNvPr id="31" name="Picture 1">
            <a:extLst>
              <a:ext uri="{FF2B5EF4-FFF2-40B4-BE49-F238E27FC236}">
                <a16:creationId xmlns:a16="http://schemas.microsoft.com/office/drawing/2014/main" id="{1FFDE4CD-2457-6C40-A46E-FEC59F9BB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559" y="2297957"/>
            <a:ext cx="3169993" cy="3802637"/>
          </a:xfrm>
          <a:prstGeom prst="rect">
            <a:avLst/>
          </a:prstGeom>
        </p:spPr>
      </p:pic>
      <p:pic>
        <p:nvPicPr>
          <p:cNvPr id="33" name="Grafik 32">
            <a:extLst>
              <a:ext uri="{FF2B5EF4-FFF2-40B4-BE49-F238E27FC236}">
                <a16:creationId xmlns:a16="http://schemas.microsoft.com/office/drawing/2014/main" id="{FE682CD5-DD35-9043-874B-7CED2B031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786" y="2309390"/>
            <a:ext cx="3718600" cy="2479067"/>
          </a:xfrm>
          <a:prstGeom prst="rect">
            <a:avLst/>
          </a:prstGeom>
        </p:spPr>
      </p:pic>
      <p:sp>
        <p:nvSpPr>
          <p:cNvPr id="34" name="Rechteck 33">
            <a:extLst>
              <a:ext uri="{FF2B5EF4-FFF2-40B4-BE49-F238E27FC236}">
                <a16:creationId xmlns:a16="http://schemas.microsoft.com/office/drawing/2014/main" id="{0547D969-DB49-5447-A13C-D970BCCD107B}"/>
              </a:ext>
            </a:extLst>
          </p:cNvPr>
          <p:cNvSpPr/>
          <p:nvPr/>
        </p:nvSpPr>
        <p:spPr>
          <a:xfrm>
            <a:off x="10376300" y="6156455"/>
            <a:ext cx="1674497" cy="338554"/>
          </a:xfrm>
          <a:prstGeom prst="rect">
            <a:avLst/>
          </a:prstGeom>
        </p:spPr>
        <p:txBody>
          <a:bodyPr wrap="none">
            <a:spAutoFit/>
          </a:bodyPr>
          <a:lstStyle/>
          <a:p>
            <a:pPr algn="r"/>
            <a:r>
              <a:rPr lang="en-GB" sz="1600" dirty="0">
                <a:solidFill>
                  <a:schemeClr val="accent3"/>
                </a:solidFill>
                <a:cs typeface="Calibri Light" panose="020F0302020204030204" pitchFamily="34" charset="0"/>
                <a:hlinkClick r:id="rId8">
                  <a:extLst>
                    <a:ext uri="{A12FA001-AC4F-418D-AE19-62706E023703}">
                      <ahyp:hlinkClr xmlns:ahyp="http://schemas.microsoft.com/office/drawing/2018/hyperlinkcolor" val="tx"/>
                    </a:ext>
                  </a:extLst>
                </a:hlinkClick>
              </a:rPr>
              <a:t>www.ipcc.ch/sr15</a:t>
            </a:r>
            <a:endParaRPr lang="en-GB" sz="1600" i="1" dirty="0">
              <a:solidFill>
                <a:schemeClr val="accent3"/>
              </a:solidFill>
              <a:cs typeface="Calibri Light" panose="020F0302020204030204" pitchFamily="34" charset="0"/>
            </a:endParaRPr>
          </a:p>
        </p:txBody>
      </p:sp>
    </p:spTree>
    <p:extLst>
      <p:ext uri="{BB962C8B-B14F-4D97-AF65-F5344CB8AC3E}">
        <p14:creationId xmlns:p14="http://schemas.microsoft.com/office/powerpoint/2010/main" val="500046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36F9E2F-E92D-48F4-A7C6-FDD4C8A35EAA}"/>
              </a:ext>
            </a:extLst>
          </p:cNvPr>
          <p:cNvSpPr>
            <a:spLocks noGrp="1"/>
          </p:cNvSpPr>
          <p:nvPr>
            <p:ph type="body" sz="quarter" idx="14"/>
          </p:nvPr>
        </p:nvSpPr>
        <p:spPr>
          <a:xfrm>
            <a:off x="355600" y="881743"/>
            <a:ext cx="11273416" cy="432271"/>
          </a:xfrm>
        </p:spPr>
        <p:txBody>
          <a:bodyPr/>
          <a:lstStyle/>
          <a:p>
            <a:r>
              <a:rPr lang="en-US" dirty="0"/>
              <a:t>The IPCC assessed a large ensemble of emissions pathways</a:t>
            </a:r>
          </a:p>
        </p:txBody>
      </p:sp>
      <p:sp>
        <p:nvSpPr>
          <p:cNvPr id="3" name="Titel 2">
            <a:extLst>
              <a:ext uri="{FF2B5EF4-FFF2-40B4-BE49-F238E27FC236}">
                <a16:creationId xmlns:a16="http://schemas.microsoft.com/office/drawing/2014/main" id="{8877D9C8-A9AF-834B-B995-1DBF969A7F35}"/>
              </a:ext>
            </a:extLst>
          </p:cNvPr>
          <p:cNvSpPr>
            <a:spLocks noGrp="1"/>
          </p:cNvSpPr>
          <p:nvPr>
            <p:ph type="title"/>
          </p:nvPr>
        </p:nvSpPr>
        <p:spPr/>
        <p:txBody>
          <a:bodyPr/>
          <a:lstStyle/>
          <a:p>
            <a:r>
              <a:rPr lang="en-GB" sz="3200" dirty="0"/>
              <a:t>Diving into the ‘Summary for Policymakers’ (SPM)</a:t>
            </a:r>
          </a:p>
        </p:txBody>
      </p:sp>
      <p:sp>
        <p:nvSpPr>
          <p:cNvPr id="4" name="Foliennummernplatzhalter 3">
            <a:extLst>
              <a:ext uri="{FF2B5EF4-FFF2-40B4-BE49-F238E27FC236}">
                <a16:creationId xmlns:a16="http://schemas.microsoft.com/office/drawing/2014/main" id="{991881BC-D020-4F4E-A014-58469ADDE784}"/>
              </a:ext>
            </a:extLst>
          </p:cNvPr>
          <p:cNvSpPr>
            <a:spLocks noGrp="1"/>
          </p:cNvSpPr>
          <p:nvPr>
            <p:ph type="sldNum" sz="quarter" idx="17"/>
          </p:nvPr>
        </p:nvSpPr>
        <p:spPr/>
        <p:txBody>
          <a:bodyPr/>
          <a:lstStyle/>
          <a:p>
            <a:fld id="{A326DBD3-C1B3-4C61-B0C7-9E44CC26916E}" type="slidenum">
              <a:rPr lang="cs-CZ" smtClean="0"/>
              <a:pPr/>
              <a:t>14</a:t>
            </a:fld>
            <a:endParaRPr lang="cs-CZ" dirty="0"/>
          </a:p>
        </p:txBody>
      </p:sp>
      <p:pic>
        <p:nvPicPr>
          <p:cNvPr id="15" name="Inhaltsplatzhalter 14">
            <a:extLst>
              <a:ext uri="{FF2B5EF4-FFF2-40B4-BE49-F238E27FC236}">
                <a16:creationId xmlns:a16="http://schemas.microsoft.com/office/drawing/2014/main" id="{A094FD3D-CC0B-D14A-B6AA-333F3E3C9098}"/>
              </a:ext>
            </a:extLst>
          </p:cNvPr>
          <p:cNvPicPr>
            <a:picLocks noGrp="1" noChangeAspect="1"/>
          </p:cNvPicPr>
          <p:nvPr>
            <p:ph sz="quarter" idx="18"/>
          </p:nvPr>
        </p:nvPicPr>
        <p:blipFill>
          <a:blip r:embed="rId2">
            <a:extLst>
              <a:ext uri="{28A0092B-C50C-407E-A947-70E740481C1C}">
                <a14:useLocalDpi xmlns:a14="http://schemas.microsoft.com/office/drawing/2010/main" val="0"/>
              </a:ext>
            </a:extLst>
          </a:blip>
          <a:stretch>
            <a:fillRect/>
          </a:stretch>
        </p:blipFill>
        <p:spPr>
          <a:xfrm>
            <a:off x="325238" y="1463820"/>
            <a:ext cx="6853026" cy="4713288"/>
          </a:xfrm>
          <a:ln>
            <a:solidFill>
              <a:schemeClr val="bg1">
                <a:lumMod val="65000"/>
              </a:schemeClr>
            </a:solidFill>
          </a:ln>
        </p:spPr>
      </p:pic>
      <p:sp>
        <p:nvSpPr>
          <p:cNvPr id="5" name="Rechteck 4">
            <a:extLst>
              <a:ext uri="{FF2B5EF4-FFF2-40B4-BE49-F238E27FC236}">
                <a16:creationId xmlns:a16="http://schemas.microsoft.com/office/drawing/2014/main" id="{D18DCB38-D924-F344-8DAD-82397A5DF9A9}"/>
              </a:ext>
            </a:extLst>
          </p:cNvPr>
          <p:cNvSpPr/>
          <p:nvPr/>
        </p:nvSpPr>
        <p:spPr>
          <a:xfrm>
            <a:off x="7333653" y="1320401"/>
            <a:ext cx="3696297" cy="1015663"/>
          </a:xfrm>
          <a:prstGeom prst="rect">
            <a:avLst/>
          </a:prstGeom>
        </p:spPr>
        <p:txBody>
          <a:bodyPr vert="horz" lIns="91440" tIns="45720" rIns="91440" bIns="45720" rtlCol="0" anchor="b"/>
          <a:lstStyle/>
          <a:p>
            <a:r>
              <a:rPr lang="en-GB"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The Summary for Policymakers of the IPCC </a:t>
            </a:r>
            <a:r>
              <a:rPr lang="en-GB" i="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Special Report on Global Warming of 1.5°C </a:t>
            </a:r>
            <a:r>
              <a:rPr lang="en-GB"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(SR15).</a:t>
            </a:r>
          </a:p>
        </p:txBody>
      </p:sp>
      <p:sp>
        <p:nvSpPr>
          <p:cNvPr id="2" name="Rechteck 1">
            <a:extLst>
              <a:ext uri="{FF2B5EF4-FFF2-40B4-BE49-F238E27FC236}">
                <a16:creationId xmlns:a16="http://schemas.microsoft.com/office/drawing/2014/main" id="{889E495E-E06B-574E-BDEC-9C8A5B298B41}"/>
              </a:ext>
            </a:extLst>
          </p:cNvPr>
          <p:cNvSpPr/>
          <p:nvPr/>
        </p:nvSpPr>
        <p:spPr>
          <a:xfrm>
            <a:off x="374072" y="4886348"/>
            <a:ext cx="11254943" cy="1015663"/>
          </a:xfrm>
          <a:prstGeom prst="rect">
            <a:avLst/>
          </a:prstGeom>
          <a:solidFill>
            <a:schemeClr val="bg1"/>
          </a:solidFill>
          <a:ln>
            <a:solidFill>
              <a:schemeClr val="bg1">
                <a:lumMod val="50000"/>
              </a:schemeClr>
            </a:solidFill>
          </a:ln>
        </p:spPr>
        <p:txBody>
          <a:bodyPr wrap="square">
            <a:spAutoFit/>
          </a:bodyPr>
          <a:lstStyle/>
          <a:p>
            <a:pPr marL="668338" indent="-668338" algn="just"/>
            <a:r>
              <a:rPr lang="en-GB" sz="2000" b="1" dirty="0">
                <a:solidFill>
                  <a:schemeClr val="accent1">
                    <a:lumMod val="75000"/>
                  </a:schemeClr>
                </a:solidFill>
                <a:latin typeface="FrutigerLTPro"/>
              </a:rPr>
              <a:t>C.1 	In model pathways with no or limited overshoot of 1.5°C, global net anthropogenic CO</a:t>
            </a:r>
            <a:r>
              <a:rPr lang="en-GB" sz="2000" b="1" baseline="-25000" dirty="0">
                <a:solidFill>
                  <a:schemeClr val="accent1">
                    <a:lumMod val="75000"/>
                  </a:schemeClr>
                </a:solidFill>
                <a:latin typeface="FrutigerLTPro"/>
              </a:rPr>
              <a:t>2</a:t>
            </a:r>
            <a:r>
              <a:rPr lang="en-GB" sz="900" b="1" dirty="0">
                <a:solidFill>
                  <a:schemeClr val="accent1">
                    <a:lumMod val="75000"/>
                  </a:schemeClr>
                </a:solidFill>
                <a:latin typeface="FrutigerLTPro"/>
              </a:rPr>
              <a:t> </a:t>
            </a:r>
            <a:r>
              <a:rPr lang="en-GB" sz="2000" b="1" dirty="0">
                <a:solidFill>
                  <a:schemeClr val="accent1">
                    <a:lumMod val="75000"/>
                  </a:schemeClr>
                </a:solidFill>
                <a:latin typeface="FrutigerLTPro"/>
              </a:rPr>
              <a:t> emissions decline by about 45% from 2010 levels by 2030 (40–60% interquartile range), reaching net zero around 2050 (2045–2055 interquartile range). [...] {2.1, 2.3, Table 2.4}</a:t>
            </a:r>
            <a:endParaRPr lang="en-GB" sz="2000" dirty="0">
              <a:solidFill>
                <a:schemeClr val="accent1">
                  <a:lumMod val="75000"/>
                </a:schemeClr>
              </a:solidFill>
            </a:endParaRPr>
          </a:p>
        </p:txBody>
      </p:sp>
    </p:spTree>
    <p:extLst>
      <p:ext uri="{BB962C8B-B14F-4D97-AF65-F5344CB8AC3E}">
        <p14:creationId xmlns:p14="http://schemas.microsoft.com/office/powerpoint/2010/main" val="2046018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017D9EA-0930-D840-931E-598AA6D10788}"/>
              </a:ext>
            </a:extLst>
          </p:cNvPr>
          <p:cNvSpPr>
            <a:spLocks noGrp="1"/>
          </p:cNvSpPr>
          <p:nvPr>
            <p:ph type="body" sz="quarter" idx="14"/>
          </p:nvPr>
        </p:nvSpPr>
        <p:spPr/>
        <p:txBody>
          <a:bodyPr>
            <a:normAutofit/>
          </a:bodyPr>
          <a:lstStyle/>
          <a:p>
            <a:r>
              <a:rPr lang="en-GB" dirty="0"/>
              <a:t> IAMs (aim to) encompass the entire human &amp; earth systems</a:t>
            </a:r>
          </a:p>
        </p:txBody>
      </p:sp>
      <p:sp>
        <p:nvSpPr>
          <p:cNvPr id="2" name="Titel 1">
            <a:extLst>
              <a:ext uri="{FF2B5EF4-FFF2-40B4-BE49-F238E27FC236}">
                <a16:creationId xmlns:a16="http://schemas.microsoft.com/office/drawing/2014/main" id="{7B25685B-6091-9147-9975-ABA4D297A93D}"/>
              </a:ext>
            </a:extLst>
          </p:cNvPr>
          <p:cNvSpPr>
            <a:spLocks noGrp="1"/>
          </p:cNvSpPr>
          <p:nvPr>
            <p:ph type="title"/>
          </p:nvPr>
        </p:nvSpPr>
        <p:spPr/>
        <p:txBody>
          <a:bodyPr/>
          <a:lstStyle/>
          <a:p>
            <a:r>
              <a:rPr lang="en-GB" dirty="0"/>
              <a:t>The scope of integrated assessment models</a:t>
            </a:r>
          </a:p>
        </p:txBody>
      </p:sp>
      <p:sp>
        <p:nvSpPr>
          <p:cNvPr id="7" name="Foliennummernplatzhalter 6">
            <a:extLst>
              <a:ext uri="{FF2B5EF4-FFF2-40B4-BE49-F238E27FC236}">
                <a16:creationId xmlns:a16="http://schemas.microsoft.com/office/drawing/2014/main" id="{8D9C0070-E144-4747-BB12-15274236EB48}"/>
              </a:ext>
            </a:extLst>
          </p:cNvPr>
          <p:cNvSpPr>
            <a:spLocks noGrp="1"/>
          </p:cNvSpPr>
          <p:nvPr>
            <p:ph type="sldNum" sz="quarter" idx="17"/>
          </p:nvPr>
        </p:nvSpPr>
        <p:spPr/>
        <p:txBody>
          <a:bodyPr/>
          <a:lstStyle/>
          <a:p>
            <a:fld id="{7F5633C8-4A1E-AE41-9551-4706842F4652}" type="slidenum">
              <a:rPr lang="uk-UA" smtClean="0"/>
              <a:pPr/>
              <a:t>15</a:t>
            </a:fld>
            <a:endParaRPr lang="uk-UA" dirty="0"/>
          </a:p>
        </p:txBody>
      </p:sp>
      <p:sp>
        <p:nvSpPr>
          <p:cNvPr id="36" name="Rechteck 35">
            <a:extLst>
              <a:ext uri="{FF2B5EF4-FFF2-40B4-BE49-F238E27FC236}">
                <a16:creationId xmlns:a16="http://schemas.microsoft.com/office/drawing/2014/main" id="{4188156C-D9E0-994D-9DD6-F9C2506E00A9}"/>
              </a:ext>
            </a:extLst>
          </p:cNvPr>
          <p:cNvSpPr/>
          <p:nvPr/>
        </p:nvSpPr>
        <p:spPr>
          <a:xfrm>
            <a:off x="4583846" y="4133295"/>
            <a:ext cx="2160000" cy="630000"/>
          </a:xfrm>
          <a:prstGeom prst="rect">
            <a:avLst/>
          </a:prstGeom>
          <a:solidFill>
            <a:srgbClr val="FFC000"/>
          </a:solidFill>
        </p:spPr>
        <p:txBody>
          <a:bodyPr wrap="square" tIns="180000" bIns="180000" rtlCol="0" anchor="ctr">
            <a:spAutoFit/>
          </a:bodyPr>
          <a:lstStyle/>
          <a:p>
            <a:pPr algn="ctr"/>
            <a:r>
              <a:rPr lang="en-GB" dirty="0">
                <a:latin typeface="Calibri"/>
                <a:cs typeface="Calibri"/>
              </a:rPr>
              <a:t>Electricity sector</a:t>
            </a:r>
          </a:p>
        </p:txBody>
      </p:sp>
      <p:sp>
        <p:nvSpPr>
          <p:cNvPr id="37" name="Rechteck 36">
            <a:extLst>
              <a:ext uri="{FF2B5EF4-FFF2-40B4-BE49-F238E27FC236}">
                <a16:creationId xmlns:a16="http://schemas.microsoft.com/office/drawing/2014/main" id="{EC685D90-26DF-E549-A063-DBC0E31DA8D0}"/>
              </a:ext>
            </a:extLst>
          </p:cNvPr>
          <p:cNvSpPr/>
          <p:nvPr/>
        </p:nvSpPr>
        <p:spPr>
          <a:xfrm>
            <a:off x="4588121" y="2662900"/>
            <a:ext cx="2160000" cy="630000"/>
          </a:xfrm>
          <a:prstGeom prst="rect">
            <a:avLst/>
          </a:prstGeom>
          <a:solidFill>
            <a:srgbClr val="945200"/>
          </a:solidFill>
        </p:spPr>
        <p:txBody>
          <a:bodyPr wrap="square" tIns="180000" bIns="180000" rtlCol="0" anchor="ctr">
            <a:spAutoFit/>
          </a:bodyPr>
          <a:lstStyle/>
          <a:p>
            <a:pPr algn="ctr"/>
            <a:r>
              <a:rPr lang="en-GB" dirty="0">
                <a:solidFill>
                  <a:schemeClr val="bg1"/>
                </a:solidFill>
                <a:latin typeface="Calibri"/>
                <a:cs typeface="Calibri"/>
              </a:rPr>
              <a:t>Fossil resources</a:t>
            </a:r>
          </a:p>
        </p:txBody>
      </p:sp>
      <p:sp>
        <p:nvSpPr>
          <p:cNvPr id="38" name="Rechteck 37">
            <a:extLst>
              <a:ext uri="{FF2B5EF4-FFF2-40B4-BE49-F238E27FC236}">
                <a16:creationId xmlns:a16="http://schemas.microsoft.com/office/drawing/2014/main" id="{48E1B656-BC98-764C-B6AC-3DC79EB356F1}"/>
              </a:ext>
            </a:extLst>
          </p:cNvPr>
          <p:cNvSpPr/>
          <p:nvPr/>
        </p:nvSpPr>
        <p:spPr>
          <a:xfrm>
            <a:off x="5801375" y="4860672"/>
            <a:ext cx="2160000" cy="630000"/>
          </a:xfrm>
          <a:prstGeom prst="rect">
            <a:avLst/>
          </a:prstGeom>
          <a:solidFill>
            <a:srgbClr val="FFC000"/>
          </a:solidFill>
        </p:spPr>
        <p:txBody>
          <a:bodyPr wrap="square" tIns="180000" bIns="180000" rtlCol="0" anchor="ctr">
            <a:spAutoFit/>
          </a:bodyPr>
          <a:lstStyle/>
          <a:p>
            <a:pPr algn="ctr"/>
            <a:r>
              <a:rPr lang="en-GB" dirty="0">
                <a:latin typeface="Calibri"/>
                <a:cs typeface="Calibri"/>
              </a:rPr>
              <a:t>Demand Sector</a:t>
            </a:r>
          </a:p>
        </p:txBody>
      </p:sp>
      <p:sp>
        <p:nvSpPr>
          <p:cNvPr id="39" name="Rechteck 38">
            <a:extLst>
              <a:ext uri="{FF2B5EF4-FFF2-40B4-BE49-F238E27FC236}">
                <a16:creationId xmlns:a16="http://schemas.microsoft.com/office/drawing/2014/main" id="{AE52F7DB-55C5-964C-9B20-4B93EF16D40B}"/>
              </a:ext>
            </a:extLst>
          </p:cNvPr>
          <p:cNvSpPr/>
          <p:nvPr/>
        </p:nvSpPr>
        <p:spPr>
          <a:xfrm>
            <a:off x="6876237" y="3762740"/>
            <a:ext cx="2160000" cy="630000"/>
          </a:xfrm>
          <a:prstGeom prst="rect">
            <a:avLst/>
          </a:prstGeom>
          <a:solidFill>
            <a:srgbClr val="FFC000"/>
          </a:solidFill>
        </p:spPr>
        <p:txBody>
          <a:bodyPr wrap="square" tIns="180000" bIns="180000" rtlCol="0" anchor="ctr">
            <a:spAutoFit/>
          </a:bodyPr>
          <a:lstStyle/>
          <a:p>
            <a:pPr algn="ctr"/>
            <a:r>
              <a:rPr lang="en-GB" dirty="0">
                <a:latin typeface="Calibri"/>
                <a:cs typeface="Calibri"/>
              </a:rPr>
              <a:t>Transformation</a:t>
            </a:r>
          </a:p>
        </p:txBody>
      </p:sp>
      <p:sp>
        <p:nvSpPr>
          <p:cNvPr id="40" name="Rechteck 39">
            <a:extLst>
              <a:ext uri="{FF2B5EF4-FFF2-40B4-BE49-F238E27FC236}">
                <a16:creationId xmlns:a16="http://schemas.microsoft.com/office/drawing/2014/main" id="{465D0B3F-2CC1-7146-B41D-1DDC78476CFA}"/>
              </a:ext>
            </a:extLst>
          </p:cNvPr>
          <p:cNvSpPr/>
          <p:nvPr/>
        </p:nvSpPr>
        <p:spPr>
          <a:xfrm>
            <a:off x="6881495" y="2662900"/>
            <a:ext cx="2160000" cy="630000"/>
          </a:xfrm>
          <a:prstGeom prst="rect">
            <a:avLst/>
          </a:prstGeom>
          <a:solidFill>
            <a:srgbClr val="92D050"/>
          </a:solidFill>
        </p:spPr>
        <p:txBody>
          <a:bodyPr wrap="square" tIns="180000" bIns="180000" rtlCol="0" anchor="ctr">
            <a:spAutoFit/>
          </a:bodyPr>
          <a:lstStyle/>
          <a:p>
            <a:pPr algn="ctr"/>
            <a:r>
              <a:rPr lang="en-GB" dirty="0">
                <a:solidFill>
                  <a:schemeClr val="bg1"/>
                </a:solidFill>
                <a:latin typeface="Calibri"/>
                <a:cs typeface="Calibri"/>
              </a:rPr>
              <a:t>Renewables</a:t>
            </a:r>
          </a:p>
        </p:txBody>
      </p:sp>
      <p:sp>
        <p:nvSpPr>
          <p:cNvPr id="41" name="Rechteck 40">
            <a:extLst>
              <a:ext uri="{FF2B5EF4-FFF2-40B4-BE49-F238E27FC236}">
                <a16:creationId xmlns:a16="http://schemas.microsoft.com/office/drawing/2014/main" id="{1B7264BC-C849-8746-8F0F-01A49256D503}"/>
              </a:ext>
            </a:extLst>
          </p:cNvPr>
          <p:cNvSpPr/>
          <p:nvPr/>
        </p:nvSpPr>
        <p:spPr>
          <a:xfrm>
            <a:off x="4504991" y="2575012"/>
            <a:ext cx="4572000" cy="3672000"/>
          </a:xfrm>
          <a:prstGeom prst="rect">
            <a:avLst/>
          </a:prstGeom>
          <a:noFill/>
          <a:ln w="635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en-GB" dirty="0">
              <a:latin typeface="Calibri"/>
              <a:cs typeface="Calibri"/>
            </a:endParaRPr>
          </a:p>
        </p:txBody>
      </p:sp>
      <p:sp>
        <p:nvSpPr>
          <p:cNvPr id="42" name="Rechteck 41">
            <a:extLst>
              <a:ext uri="{FF2B5EF4-FFF2-40B4-BE49-F238E27FC236}">
                <a16:creationId xmlns:a16="http://schemas.microsoft.com/office/drawing/2014/main" id="{CCFDC357-8CA2-FA4B-8440-C9E4EF2C20A1}"/>
              </a:ext>
            </a:extLst>
          </p:cNvPr>
          <p:cNvSpPr/>
          <p:nvPr/>
        </p:nvSpPr>
        <p:spPr>
          <a:xfrm>
            <a:off x="9330219" y="2988724"/>
            <a:ext cx="2160000" cy="630000"/>
          </a:xfrm>
          <a:prstGeom prst="rect">
            <a:avLst/>
          </a:prstGeom>
          <a:solidFill>
            <a:srgbClr val="92D050"/>
          </a:solidFill>
        </p:spPr>
        <p:txBody>
          <a:bodyPr wrap="square" tIns="180000" bIns="180000" rtlCol="0" anchor="ctr">
            <a:spAutoFit/>
          </a:bodyPr>
          <a:lstStyle/>
          <a:p>
            <a:pPr algn="ctr"/>
            <a:r>
              <a:rPr lang="en-GB" dirty="0">
                <a:solidFill>
                  <a:schemeClr val="bg1"/>
                </a:solidFill>
                <a:latin typeface="Calibri"/>
                <a:cs typeface="Calibri"/>
              </a:rPr>
              <a:t>Land use</a:t>
            </a:r>
          </a:p>
        </p:txBody>
      </p:sp>
      <p:sp>
        <p:nvSpPr>
          <p:cNvPr id="43" name="Rechteck 42">
            <a:extLst>
              <a:ext uri="{FF2B5EF4-FFF2-40B4-BE49-F238E27FC236}">
                <a16:creationId xmlns:a16="http://schemas.microsoft.com/office/drawing/2014/main" id="{6A13922F-7ED7-9646-9A7E-ECA8DB05C2E5}"/>
              </a:ext>
            </a:extLst>
          </p:cNvPr>
          <p:cNvSpPr/>
          <p:nvPr/>
        </p:nvSpPr>
        <p:spPr>
          <a:xfrm>
            <a:off x="9330219" y="2178564"/>
            <a:ext cx="2160000" cy="630000"/>
          </a:xfrm>
          <a:prstGeom prst="rect">
            <a:avLst/>
          </a:prstGeom>
          <a:solidFill>
            <a:srgbClr val="008F00"/>
          </a:solidFill>
        </p:spPr>
        <p:txBody>
          <a:bodyPr wrap="square" tIns="180000" bIns="180000" rtlCol="0" anchor="ctr">
            <a:spAutoFit/>
          </a:bodyPr>
          <a:lstStyle/>
          <a:p>
            <a:pPr algn="ctr"/>
            <a:r>
              <a:rPr lang="en-GB" dirty="0">
                <a:solidFill>
                  <a:schemeClr val="bg1"/>
                </a:solidFill>
                <a:latin typeface="Calibri"/>
                <a:cs typeface="Calibri"/>
              </a:rPr>
              <a:t>Forestry</a:t>
            </a:r>
          </a:p>
        </p:txBody>
      </p:sp>
      <p:sp>
        <p:nvSpPr>
          <p:cNvPr id="44" name="Rechteck 43">
            <a:extLst>
              <a:ext uri="{FF2B5EF4-FFF2-40B4-BE49-F238E27FC236}">
                <a16:creationId xmlns:a16="http://schemas.microsoft.com/office/drawing/2014/main" id="{C2841DF9-AB01-3648-BA58-F5E306B252BE}"/>
              </a:ext>
            </a:extLst>
          </p:cNvPr>
          <p:cNvSpPr/>
          <p:nvPr/>
        </p:nvSpPr>
        <p:spPr>
          <a:xfrm>
            <a:off x="2173701" y="1619640"/>
            <a:ext cx="2160000" cy="630000"/>
          </a:xfrm>
          <a:prstGeom prst="rect">
            <a:avLst/>
          </a:prstGeom>
          <a:solidFill>
            <a:schemeClr val="tx2"/>
          </a:solidFill>
        </p:spPr>
        <p:txBody>
          <a:bodyPr wrap="square" tIns="180000" bIns="180000" rtlCol="0" anchor="ctr">
            <a:spAutoFit/>
          </a:bodyPr>
          <a:lstStyle/>
          <a:p>
            <a:pPr algn="ctr"/>
            <a:r>
              <a:rPr lang="en-GB" dirty="0">
                <a:solidFill>
                  <a:schemeClr val="bg1"/>
                </a:solidFill>
                <a:latin typeface="Calibri"/>
                <a:cs typeface="Calibri"/>
              </a:rPr>
              <a:t>Climate system</a:t>
            </a:r>
          </a:p>
        </p:txBody>
      </p:sp>
      <p:sp>
        <p:nvSpPr>
          <p:cNvPr id="45" name="Rechteck 44">
            <a:extLst>
              <a:ext uri="{FF2B5EF4-FFF2-40B4-BE49-F238E27FC236}">
                <a16:creationId xmlns:a16="http://schemas.microsoft.com/office/drawing/2014/main" id="{34843754-D418-5247-988A-01C55CF04949}"/>
              </a:ext>
            </a:extLst>
          </p:cNvPr>
          <p:cNvSpPr/>
          <p:nvPr/>
        </p:nvSpPr>
        <p:spPr>
          <a:xfrm>
            <a:off x="2161986" y="2339720"/>
            <a:ext cx="2160000" cy="640515"/>
          </a:xfrm>
          <a:prstGeom prst="rect">
            <a:avLst/>
          </a:prstGeom>
          <a:solidFill>
            <a:schemeClr val="tx2">
              <a:lumMod val="40000"/>
              <a:lumOff val="60000"/>
            </a:schemeClr>
          </a:solidFill>
        </p:spPr>
        <p:txBody>
          <a:bodyPr wrap="square" tIns="180000" bIns="180000" rtlCol="0" anchor="ctr">
            <a:spAutoFit/>
          </a:bodyPr>
          <a:lstStyle/>
          <a:p>
            <a:pPr algn="ctr"/>
            <a:r>
              <a:rPr lang="en-GB" dirty="0">
                <a:solidFill>
                  <a:schemeClr val="bg1"/>
                </a:solidFill>
                <a:latin typeface="Calibri"/>
                <a:cs typeface="Calibri"/>
              </a:rPr>
              <a:t>Oceans</a:t>
            </a:r>
          </a:p>
        </p:txBody>
      </p:sp>
      <p:sp>
        <p:nvSpPr>
          <p:cNvPr id="46" name="Rechteck 45">
            <a:extLst>
              <a:ext uri="{FF2B5EF4-FFF2-40B4-BE49-F238E27FC236}">
                <a16:creationId xmlns:a16="http://schemas.microsoft.com/office/drawing/2014/main" id="{212065F6-5A81-4C43-A8EF-74F1213F781E}"/>
              </a:ext>
            </a:extLst>
          </p:cNvPr>
          <p:cNvSpPr/>
          <p:nvPr/>
        </p:nvSpPr>
        <p:spPr>
          <a:xfrm>
            <a:off x="9345475" y="4893995"/>
            <a:ext cx="2160000" cy="630000"/>
          </a:xfrm>
          <a:prstGeom prst="rect">
            <a:avLst/>
          </a:prstGeom>
          <a:solidFill>
            <a:srgbClr val="FFFF00"/>
          </a:solidFill>
        </p:spPr>
        <p:txBody>
          <a:bodyPr wrap="square" tIns="180000" bIns="180000" rtlCol="0" anchor="ctr">
            <a:spAutoFit/>
          </a:bodyPr>
          <a:lstStyle/>
          <a:p>
            <a:pPr algn="ctr"/>
            <a:r>
              <a:rPr lang="en-GB" dirty="0">
                <a:latin typeface="Calibri"/>
                <a:cs typeface="Calibri"/>
              </a:rPr>
              <a:t>Food Demand</a:t>
            </a:r>
          </a:p>
        </p:txBody>
      </p:sp>
      <p:sp>
        <p:nvSpPr>
          <p:cNvPr id="47" name="Rechteck 46">
            <a:extLst>
              <a:ext uri="{FF2B5EF4-FFF2-40B4-BE49-F238E27FC236}">
                <a16:creationId xmlns:a16="http://schemas.microsoft.com/office/drawing/2014/main" id="{7D475ED6-2BB7-8D4B-9DD4-97C763B094AA}"/>
              </a:ext>
            </a:extLst>
          </p:cNvPr>
          <p:cNvSpPr/>
          <p:nvPr/>
        </p:nvSpPr>
        <p:spPr>
          <a:xfrm>
            <a:off x="4588121" y="3402700"/>
            <a:ext cx="2160000" cy="640515"/>
          </a:xfrm>
          <a:prstGeom prst="rect">
            <a:avLst/>
          </a:prstGeom>
          <a:solidFill>
            <a:srgbClr val="941100">
              <a:alpha val="50000"/>
            </a:srgbClr>
          </a:solidFill>
        </p:spPr>
        <p:txBody>
          <a:bodyPr wrap="square" tIns="180000" bIns="180000" rtlCol="0" anchor="ctr">
            <a:spAutoFit/>
          </a:bodyPr>
          <a:lstStyle/>
          <a:p>
            <a:pPr algn="ctr"/>
            <a:r>
              <a:rPr lang="en-GB" dirty="0">
                <a:latin typeface="Calibri"/>
                <a:cs typeface="Calibri"/>
              </a:rPr>
              <a:t>Extraction &amp; Mining</a:t>
            </a:r>
          </a:p>
        </p:txBody>
      </p:sp>
      <p:sp>
        <p:nvSpPr>
          <p:cNvPr id="48" name="Rechteck 47">
            <a:extLst>
              <a:ext uri="{FF2B5EF4-FFF2-40B4-BE49-F238E27FC236}">
                <a16:creationId xmlns:a16="http://schemas.microsoft.com/office/drawing/2014/main" id="{8DA8996B-4597-AF4D-A5D7-B0E0331ACD70}"/>
              </a:ext>
            </a:extLst>
          </p:cNvPr>
          <p:cNvSpPr/>
          <p:nvPr/>
        </p:nvSpPr>
        <p:spPr>
          <a:xfrm>
            <a:off x="2161986" y="3482265"/>
            <a:ext cx="2160000" cy="640515"/>
          </a:xfrm>
          <a:prstGeom prst="rect">
            <a:avLst/>
          </a:prstGeom>
          <a:solidFill>
            <a:schemeClr val="tx2">
              <a:lumMod val="40000"/>
              <a:lumOff val="60000"/>
            </a:schemeClr>
          </a:solidFill>
        </p:spPr>
        <p:txBody>
          <a:bodyPr wrap="square" tIns="180000" bIns="180000" rtlCol="0" anchor="ctr">
            <a:spAutoFit/>
          </a:bodyPr>
          <a:lstStyle/>
          <a:p>
            <a:pPr algn="ctr"/>
            <a:r>
              <a:rPr lang="en-GB" dirty="0">
                <a:solidFill>
                  <a:schemeClr val="bg1"/>
                </a:solidFill>
                <a:latin typeface="Calibri"/>
                <a:cs typeface="Calibri"/>
              </a:rPr>
              <a:t>Water</a:t>
            </a:r>
          </a:p>
        </p:txBody>
      </p:sp>
      <p:sp>
        <p:nvSpPr>
          <p:cNvPr id="49" name="Rechteck 48">
            <a:extLst>
              <a:ext uri="{FF2B5EF4-FFF2-40B4-BE49-F238E27FC236}">
                <a16:creationId xmlns:a16="http://schemas.microsoft.com/office/drawing/2014/main" id="{94FD047E-B7D9-1B4C-AEC0-F4313E7A7DE5}"/>
              </a:ext>
            </a:extLst>
          </p:cNvPr>
          <p:cNvSpPr/>
          <p:nvPr/>
        </p:nvSpPr>
        <p:spPr>
          <a:xfrm>
            <a:off x="2161148" y="5570497"/>
            <a:ext cx="2160000" cy="640515"/>
          </a:xfrm>
          <a:prstGeom prst="rect">
            <a:avLst/>
          </a:prstGeom>
          <a:solidFill>
            <a:schemeClr val="accent6">
              <a:lumMod val="60000"/>
              <a:lumOff val="40000"/>
            </a:schemeClr>
          </a:solidFill>
        </p:spPr>
        <p:txBody>
          <a:bodyPr wrap="square" tIns="180000" bIns="180000" rtlCol="0" anchor="ctr">
            <a:spAutoFit/>
          </a:bodyPr>
          <a:lstStyle/>
          <a:p>
            <a:pPr algn="ctr"/>
            <a:r>
              <a:rPr lang="en-GB" dirty="0">
                <a:latin typeface="Calibri"/>
                <a:cs typeface="Calibri"/>
              </a:rPr>
              <a:t>Health &amp; Poverty</a:t>
            </a:r>
          </a:p>
        </p:txBody>
      </p:sp>
      <p:sp>
        <p:nvSpPr>
          <p:cNvPr id="50" name="Rechteck 49">
            <a:extLst>
              <a:ext uri="{FF2B5EF4-FFF2-40B4-BE49-F238E27FC236}">
                <a16:creationId xmlns:a16="http://schemas.microsoft.com/office/drawing/2014/main" id="{0DC4F845-84D8-5841-B401-7FB3A799FB4C}"/>
              </a:ext>
            </a:extLst>
          </p:cNvPr>
          <p:cNvSpPr/>
          <p:nvPr/>
        </p:nvSpPr>
        <p:spPr>
          <a:xfrm>
            <a:off x="4583846" y="5570497"/>
            <a:ext cx="4452391" cy="640515"/>
          </a:xfrm>
          <a:prstGeom prst="rect">
            <a:avLst/>
          </a:prstGeom>
          <a:solidFill>
            <a:srgbClr val="FFC000"/>
          </a:solidFill>
        </p:spPr>
        <p:txBody>
          <a:bodyPr wrap="square" tIns="180000" bIns="180000" rtlCol="0" anchor="ctr">
            <a:spAutoFit/>
          </a:bodyPr>
          <a:lstStyle/>
          <a:p>
            <a:pPr algn="ctr"/>
            <a:r>
              <a:rPr lang="en-GB" dirty="0">
                <a:latin typeface="Calibri"/>
                <a:cs typeface="Calibri"/>
              </a:rPr>
              <a:t>Services: Mobility, Light, Heating/Cooling, ...</a:t>
            </a:r>
          </a:p>
        </p:txBody>
      </p:sp>
      <p:sp>
        <p:nvSpPr>
          <p:cNvPr id="51" name="Eckige Klammer links 50">
            <a:extLst>
              <a:ext uri="{FF2B5EF4-FFF2-40B4-BE49-F238E27FC236}">
                <a16:creationId xmlns:a16="http://schemas.microsoft.com/office/drawing/2014/main" id="{EDE571A6-97C7-8E48-945E-C22EFA78EFD8}"/>
              </a:ext>
            </a:extLst>
          </p:cNvPr>
          <p:cNvSpPr/>
          <p:nvPr/>
        </p:nvSpPr>
        <p:spPr>
          <a:xfrm>
            <a:off x="1729801" y="1535988"/>
            <a:ext cx="288000" cy="3672000"/>
          </a:xfrm>
          <a:prstGeom prst="leftBracket">
            <a:avLst>
              <a:gd name="adj" fmla="val 70422"/>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Textfeld 51">
            <a:extLst>
              <a:ext uri="{FF2B5EF4-FFF2-40B4-BE49-F238E27FC236}">
                <a16:creationId xmlns:a16="http://schemas.microsoft.com/office/drawing/2014/main" id="{58AA6CD8-D21E-9C44-855A-916D27576380}"/>
              </a:ext>
            </a:extLst>
          </p:cNvPr>
          <p:cNvSpPr txBox="1"/>
          <p:nvPr/>
        </p:nvSpPr>
        <p:spPr>
          <a:xfrm rot="16200000">
            <a:off x="833241" y="2095601"/>
            <a:ext cx="1340432" cy="400110"/>
          </a:xfrm>
          <a:prstGeom prst="rect">
            <a:avLst/>
          </a:prstGeom>
          <a:noFill/>
        </p:spPr>
        <p:txBody>
          <a:bodyPr wrap="none" rtlCol="0">
            <a:spAutoFit/>
          </a:bodyPr>
          <a:lstStyle/>
          <a:p>
            <a:r>
              <a:rPr lang="en-GB" sz="2000" dirty="0"/>
              <a:t>Biosphere</a:t>
            </a:r>
          </a:p>
        </p:txBody>
      </p:sp>
      <p:sp>
        <p:nvSpPr>
          <p:cNvPr id="53" name="Rechteck 52">
            <a:extLst>
              <a:ext uri="{FF2B5EF4-FFF2-40B4-BE49-F238E27FC236}">
                <a16:creationId xmlns:a16="http://schemas.microsoft.com/office/drawing/2014/main" id="{532F9A9A-F57A-304A-BD2C-31CF3B99B930}"/>
              </a:ext>
            </a:extLst>
          </p:cNvPr>
          <p:cNvSpPr/>
          <p:nvPr/>
        </p:nvSpPr>
        <p:spPr>
          <a:xfrm>
            <a:off x="9326016" y="3793231"/>
            <a:ext cx="2160000" cy="640515"/>
          </a:xfrm>
          <a:prstGeom prst="rect">
            <a:avLst/>
          </a:prstGeom>
          <a:solidFill>
            <a:srgbClr val="92D050"/>
          </a:solidFill>
        </p:spPr>
        <p:txBody>
          <a:bodyPr wrap="square" tIns="180000" bIns="180000" rtlCol="0" anchor="ctr">
            <a:spAutoFit/>
          </a:bodyPr>
          <a:lstStyle/>
          <a:p>
            <a:pPr algn="ctr"/>
            <a:r>
              <a:rPr lang="en-GB" dirty="0">
                <a:latin typeface="Calibri"/>
                <a:cs typeface="Calibri"/>
              </a:rPr>
              <a:t>Agriculture</a:t>
            </a:r>
          </a:p>
        </p:txBody>
      </p:sp>
      <p:sp>
        <p:nvSpPr>
          <p:cNvPr id="54" name="Eckige Klammer links 53">
            <a:extLst>
              <a:ext uri="{FF2B5EF4-FFF2-40B4-BE49-F238E27FC236}">
                <a16:creationId xmlns:a16="http://schemas.microsoft.com/office/drawing/2014/main" id="{11C59282-198C-3840-A422-E508EA1022F3}"/>
              </a:ext>
            </a:extLst>
          </p:cNvPr>
          <p:cNvSpPr/>
          <p:nvPr/>
        </p:nvSpPr>
        <p:spPr>
          <a:xfrm>
            <a:off x="977783" y="4678426"/>
            <a:ext cx="288000" cy="1620000"/>
          </a:xfrm>
          <a:prstGeom prst="leftBracket">
            <a:avLst>
              <a:gd name="adj" fmla="val 70422"/>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Textfeld 54">
            <a:extLst>
              <a:ext uri="{FF2B5EF4-FFF2-40B4-BE49-F238E27FC236}">
                <a16:creationId xmlns:a16="http://schemas.microsoft.com/office/drawing/2014/main" id="{8A6BFBAC-30EE-0F48-A2AA-7C85D281C049}"/>
              </a:ext>
            </a:extLst>
          </p:cNvPr>
          <p:cNvSpPr txBox="1"/>
          <p:nvPr/>
        </p:nvSpPr>
        <p:spPr>
          <a:xfrm rot="16200000">
            <a:off x="-174456" y="5280668"/>
            <a:ext cx="1851790" cy="400110"/>
          </a:xfrm>
          <a:prstGeom prst="rect">
            <a:avLst/>
          </a:prstGeom>
          <a:noFill/>
        </p:spPr>
        <p:txBody>
          <a:bodyPr wrap="none" rtlCol="0">
            <a:spAutoFit/>
          </a:bodyPr>
          <a:lstStyle/>
          <a:p>
            <a:pPr algn="ctr"/>
            <a:r>
              <a:rPr lang="en-GB" sz="2000" dirty="0"/>
              <a:t>Human needs</a:t>
            </a:r>
          </a:p>
        </p:txBody>
      </p:sp>
      <p:sp>
        <p:nvSpPr>
          <p:cNvPr id="56" name="Eckige Klammer links 55">
            <a:extLst>
              <a:ext uri="{FF2B5EF4-FFF2-40B4-BE49-F238E27FC236}">
                <a16:creationId xmlns:a16="http://schemas.microsoft.com/office/drawing/2014/main" id="{855C8CFB-511E-5943-A08B-221B1ED1CE5A}"/>
              </a:ext>
            </a:extLst>
          </p:cNvPr>
          <p:cNvSpPr/>
          <p:nvPr/>
        </p:nvSpPr>
        <p:spPr>
          <a:xfrm>
            <a:off x="1359946" y="3600828"/>
            <a:ext cx="288000" cy="1944000"/>
          </a:xfrm>
          <a:prstGeom prst="leftBracket">
            <a:avLst>
              <a:gd name="adj" fmla="val 70422"/>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Textfeld 56">
            <a:extLst>
              <a:ext uri="{FF2B5EF4-FFF2-40B4-BE49-F238E27FC236}">
                <a16:creationId xmlns:a16="http://schemas.microsoft.com/office/drawing/2014/main" id="{D04389E6-0228-E64C-8E39-F1D27E9D97BD}"/>
              </a:ext>
            </a:extLst>
          </p:cNvPr>
          <p:cNvSpPr txBox="1"/>
          <p:nvPr/>
        </p:nvSpPr>
        <p:spPr>
          <a:xfrm rot="16200000">
            <a:off x="484545" y="3799846"/>
            <a:ext cx="1253869" cy="400110"/>
          </a:xfrm>
          <a:prstGeom prst="rect">
            <a:avLst/>
          </a:prstGeom>
          <a:noFill/>
        </p:spPr>
        <p:txBody>
          <a:bodyPr wrap="none" rtlCol="0">
            <a:spAutoFit/>
          </a:bodyPr>
          <a:lstStyle/>
          <a:p>
            <a:r>
              <a:rPr lang="en-GB" sz="2000" dirty="0"/>
              <a:t>Economy</a:t>
            </a:r>
          </a:p>
        </p:txBody>
      </p:sp>
      <p:sp>
        <p:nvSpPr>
          <p:cNvPr id="58" name="Textfeld 57">
            <a:extLst>
              <a:ext uri="{FF2B5EF4-FFF2-40B4-BE49-F238E27FC236}">
                <a16:creationId xmlns:a16="http://schemas.microsoft.com/office/drawing/2014/main" id="{EEEE8A96-820E-6243-A5B7-FD49616DEC00}"/>
              </a:ext>
            </a:extLst>
          </p:cNvPr>
          <p:cNvSpPr txBox="1"/>
          <p:nvPr/>
        </p:nvSpPr>
        <p:spPr>
          <a:xfrm>
            <a:off x="5979517" y="2130958"/>
            <a:ext cx="1676933" cy="400110"/>
          </a:xfrm>
          <a:prstGeom prst="rect">
            <a:avLst/>
          </a:prstGeom>
          <a:noFill/>
        </p:spPr>
        <p:txBody>
          <a:bodyPr wrap="none" rtlCol="0">
            <a:spAutoFit/>
          </a:bodyPr>
          <a:lstStyle/>
          <a:p>
            <a:pPr algn="ctr"/>
            <a:r>
              <a:rPr lang="en-GB" sz="2000" dirty="0"/>
              <a:t>Energy system</a:t>
            </a:r>
          </a:p>
        </p:txBody>
      </p:sp>
      <p:sp>
        <p:nvSpPr>
          <p:cNvPr id="59" name="Rechteck 58">
            <a:extLst>
              <a:ext uri="{FF2B5EF4-FFF2-40B4-BE49-F238E27FC236}">
                <a16:creationId xmlns:a16="http://schemas.microsoft.com/office/drawing/2014/main" id="{D63FD7C1-8D93-224D-81A6-F3AC99CF4141}"/>
              </a:ext>
            </a:extLst>
          </p:cNvPr>
          <p:cNvSpPr/>
          <p:nvPr/>
        </p:nvSpPr>
        <p:spPr>
          <a:xfrm>
            <a:off x="9264352" y="2060848"/>
            <a:ext cx="2304256" cy="3528000"/>
          </a:xfrm>
          <a:prstGeom prst="rect">
            <a:avLst/>
          </a:prstGeom>
          <a:noFill/>
          <a:ln w="635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en-GB" dirty="0">
              <a:latin typeface="Calibri"/>
              <a:cs typeface="Calibri"/>
            </a:endParaRPr>
          </a:p>
        </p:txBody>
      </p:sp>
      <p:sp>
        <p:nvSpPr>
          <p:cNvPr id="60" name="Textfeld 59">
            <a:extLst>
              <a:ext uri="{FF2B5EF4-FFF2-40B4-BE49-F238E27FC236}">
                <a16:creationId xmlns:a16="http://schemas.microsoft.com/office/drawing/2014/main" id="{3D9199B4-DB4B-6D4B-8603-A7FEE99AFA7E}"/>
              </a:ext>
            </a:extLst>
          </p:cNvPr>
          <p:cNvSpPr txBox="1"/>
          <p:nvPr/>
        </p:nvSpPr>
        <p:spPr>
          <a:xfrm>
            <a:off x="9036237" y="1600599"/>
            <a:ext cx="2619628" cy="400110"/>
          </a:xfrm>
          <a:prstGeom prst="rect">
            <a:avLst/>
          </a:prstGeom>
          <a:noFill/>
        </p:spPr>
        <p:txBody>
          <a:bodyPr wrap="none" rtlCol="0">
            <a:spAutoFit/>
          </a:bodyPr>
          <a:lstStyle/>
          <a:p>
            <a:pPr algn="r"/>
            <a:r>
              <a:rPr lang="en-GB" sz="2000" dirty="0"/>
              <a:t>Ecosystem (services)</a:t>
            </a:r>
          </a:p>
        </p:txBody>
      </p:sp>
      <p:sp>
        <p:nvSpPr>
          <p:cNvPr id="61" name="Rechteck 60">
            <a:extLst>
              <a:ext uri="{FF2B5EF4-FFF2-40B4-BE49-F238E27FC236}">
                <a16:creationId xmlns:a16="http://schemas.microsoft.com/office/drawing/2014/main" id="{F64404BA-6A1D-1D48-9753-F7C2B2DF72D5}"/>
              </a:ext>
            </a:extLst>
          </p:cNvPr>
          <p:cNvSpPr/>
          <p:nvPr/>
        </p:nvSpPr>
        <p:spPr>
          <a:xfrm>
            <a:off x="2110681" y="1557579"/>
            <a:ext cx="2260935" cy="1476000"/>
          </a:xfrm>
          <a:prstGeom prst="rect">
            <a:avLst/>
          </a:prstGeom>
          <a:noFill/>
          <a:ln w="635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lang="en-GB" dirty="0">
              <a:latin typeface="Calibri"/>
              <a:cs typeface="Calibri"/>
            </a:endParaRPr>
          </a:p>
        </p:txBody>
      </p:sp>
      <p:sp>
        <p:nvSpPr>
          <p:cNvPr id="62" name="Textfeld 61">
            <a:extLst>
              <a:ext uri="{FF2B5EF4-FFF2-40B4-BE49-F238E27FC236}">
                <a16:creationId xmlns:a16="http://schemas.microsoft.com/office/drawing/2014/main" id="{A7C00392-96DA-554D-8492-A012777F7197}"/>
              </a:ext>
            </a:extLst>
          </p:cNvPr>
          <p:cNvSpPr txBox="1"/>
          <p:nvPr/>
        </p:nvSpPr>
        <p:spPr>
          <a:xfrm>
            <a:off x="4415087" y="1469441"/>
            <a:ext cx="3419911" cy="707886"/>
          </a:xfrm>
          <a:prstGeom prst="rect">
            <a:avLst/>
          </a:prstGeom>
          <a:noFill/>
        </p:spPr>
        <p:txBody>
          <a:bodyPr wrap="none" rtlCol="0">
            <a:spAutoFit/>
          </a:bodyPr>
          <a:lstStyle/>
          <a:p>
            <a:r>
              <a:rPr lang="en-GB" sz="2000" dirty="0"/>
              <a:t>(Stylized representation of the)</a:t>
            </a:r>
            <a:br>
              <a:rPr lang="en-GB" sz="2000" dirty="0"/>
            </a:br>
            <a:r>
              <a:rPr lang="en-GB" sz="2000" dirty="0"/>
              <a:t>Earth system</a:t>
            </a:r>
          </a:p>
        </p:txBody>
      </p:sp>
      <p:sp>
        <p:nvSpPr>
          <p:cNvPr id="63" name="Rechteck 62">
            <a:extLst>
              <a:ext uri="{FF2B5EF4-FFF2-40B4-BE49-F238E27FC236}">
                <a16:creationId xmlns:a16="http://schemas.microsoft.com/office/drawing/2014/main" id="{E158702F-47B4-CC41-9612-A59F32727E09}"/>
              </a:ext>
            </a:extLst>
          </p:cNvPr>
          <p:cNvSpPr/>
          <p:nvPr/>
        </p:nvSpPr>
        <p:spPr>
          <a:xfrm>
            <a:off x="2161986" y="4526381"/>
            <a:ext cx="2160000" cy="640515"/>
          </a:xfrm>
          <a:prstGeom prst="rect">
            <a:avLst/>
          </a:prstGeom>
          <a:solidFill>
            <a:schemeClr val="accent6">
              <a:lumMod val="40000"/>
              <a:lumOff val="60000"/>
            </a:schemeClr>
          </a:solidFill>
        </p:spPr>
        <p:txBody>
          <a:bodyPr wrap="square" tIns="180000" bIns="180000" rtlCol="0" anchor="ctr">
            <a:spAutoFit/>
          </a:bodyPr>
          <a:lstStyle/>
          <a:p>
            <a:pPr algn="ctr"/>
            <a:r>
              <a:rPr lang="en-GB" dirty="0">
                <a:solidFill>
                  <a:schemeClr val="bg1"/>
                </a:solidFill>
                <a:latin typeface="Calibri"/>
                <a:cs typeface="Calibri"/>
              </a:rPr>
              <a:t>Air quality</a:t>
            </a:r>
          </a:p>
        </p:txBody>
      </p:sp>
    </p:spTree>
    <p:extLst>
      <p:ext uri="{BB962C8B-B14F-4D97-AF65-F5344CB8AC3E}">
        <p14:creationId xmlns:p14="http://schemas.microsoft.com/office/powerpoint/2010/main" val="402082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P spid="53" grpId="0" animBg="1"/>
      <p:bldP spid="54" grpId="0" animBg="1"/>
      <p:bldP spid="55" grpId="0"/>
      <p:bldP spid="56" grpId="0" animBg="1"/>
      <p:bldP spid="57" grpId="0"/>
      <p:bldP spid="58" grpId="0"/>
      <p:bldP spid="59" grpId="0" animBg="1"/>
      <p:bldP spid="60" grpId="0"/>
      <p:bldP spid="61" grpId="0" animBg="1"/>
      <p:bldP spid="62" grpId="0"/>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A16FB24D-4EBF-0F47-A103-B22D67E5287E}"/>
              </a:ext>
            </a:extLst>
          </p:cNvPr>
          <p:cNvSpPr>
            <a:spLocks noGrp="1"/>
          </p:cNvSpPr>
          <p:nvPr>
            <p:ph type="body" sz="quarter" idx="14"/>
          </p:nvPr>
        </p:nvSpPr>
        <p:spPr/>
        <p:txBody>
          <a:bodyPr/>
          <a:lstStyle/>
          <a:p>
            <a:pPr marL="0" indent="0">
              <a:buNone/>
            </a:pPr>
            <a:r>
              <a:rPr lang="en-GB" dirty="0"/>
              <a:t>A rigorous assessment of quantitative, model-based pathways</a:t>
            </a:r>
            <a:br>
              <a:rPr lang="en-GB" dirty="0"/>
            </a:br>
            <a:r>
              <a:rPr lang="en-GB" dirty="0"/>
              <a:t>requires more information than what is available in the publication</a:t>
            </a:r>
          </a:p>
        </p:txBody>
      </p:sp>
      <p:sp>
        <p:nvSpPr>
          <p:cNvPr id="4" name="Foliennummernplatzhalter 3">
            <a:extLst>
              <a:ext uri="{FF2B5EF4-FFF2-40B4-BE49-F238E27FC236}">
                <a16:creationId xmlns:a16="http://schemas.microsoft.com/office/drawing/2014/main" id="{2EF0888D-8917-F34D-98FA-7ECB35544411}"/>
              </a:ext>
            </a:extLst>
          </p:cNvPr>
          <p:cNvSpPr>
            <a:spLocks noGrp="1"/>
          </p:cNvSpPr>
          <p:nvPr>
            <p:ph type="sldNum" sz="quarter" idx="17"/>
          </p:nvPr>
        </p:nvSpPr>
        <p:spPr/>
        <p:txBody>
          <a:bodyPr/>
          <a:lstStyle/>
          <a:p>
            <a:fld id="{A326DBD3-C1B3-4C61-B0C7-9E44CC26916E}" type="slidenum">
              <a:rPr lang="cs-CZ" smtClean="0"/>
              <a:pPr/>
              <a:t>16</a:t>
            </a:fld>
            <a:endParaRPr lang="cs-CZ" dirty="0"/>
          </a:p>
        </p:txBody>
      </p:sp>
      <p:sp>
        <p:nvSpPr>
          <p:cNvPr id="3" name="Titel 2">
            <a:extLst>
              <a:ext uri="{FF2B5EF4-FFF2-40B4-BE49-F238E27FC236}">
                <a16:creationId xmlns:a16="http://schemas.microsoft.com/office/drawing/2014/main" id="{30848DA1-8759-A044-B700-2A8103C02308}"/>
              </a:ext>
            </a:extLst>
          </p:cNvPr>
          <p:cNvSpPr>
            <a:spLocks noGrp="1"/>
          </p:cNvSpPr>
          <p:nvPr>
            <p:ph type="title"/>
          </p:nvPr>
        </p:nvSpPr>
        <p:spPr/>
        <p:txBody>
          <a:bodyPr/>
          <a:lstStyle/>
          <a:p>
            <a:r>
              <a:rPr lang="en-GB" dirty="0"/>
              <a:t>Where do the “model pathways” come from? (I)</a:t>
            </a:r>
          </a:p>
        </p:txBody>
      </p:sp>
      <p:sp>
        <p:nvSpPr>
          <p:cNvPr id="2" name="Inhaltsplatzhalter 1">
            <a:extLst>
              <a:ext uri="{FF2B5EF4-FFF2-40B4-BE49-F238E27FC236}">
                <a16:creationId xmlns:a16="http://schemas.microsoft.com/office/drawing/2014/main" id="{E5EBB4B7-C5D7-264D-A9EA-EE3D9D939FDA}"/>
              </a:ext>
            </a:extLst>
          </p:cNvPr>
          <p:cNvSpPr>
            <a:spLocks noGrp="1"/>
          </p:cNvSpPr>
          <p:nvPr>
            <p:ph sz="quarter" idx="18"/>
          </p:nvPr>
        </p:nvSpPr>
        <p:spPr/>
        <p:txBody>
          <a:bodyPr>
            <a:noAutofit/>
          </a:bodyPr>
          <a:lstStyle/>
          <a:p>
            <a:pPr marL="0" indent="0">
              <a:buNone/>
            </a:pPr>
            <a:r>
              <a:rPr lang="en-GB" sz="2200" dirty="0"/>
              <a:t>The IPCC assesses available scientific, technical and socio-economic literature relevant to understanding the scientific basis of climate change</a:t>
            </a:r>
          </a:p>
          <a:p>
            <a:pPr lvl="1"/>
            <a:r>
              <a:rPr lang="en-GB" sz="2200" dirty="0"/>
              <a:t>Published in peer-reviewed journals or eligible grey literature</a:t>
            </a:r>
            <a:br>
              <a:rPr lang="en-GB" sz="2200" dirty="0"/>
            </a:br>
            <a:r>
              <a:rPr lang="en-GB" sz="2200" dirty="0"/>
              <a:t>(e.g., IEA, industry reports)</a:t>
            </a:r>
          </a:p>
          <a:p>
            <a:pPr lvl="1"/>
            <a:r>
              <a:rPr lang="en-GB" sz="2200" dirty="0"/>
              <a:t>In most cases, it is sufficient to extract relevant insights from manuscripts or reports</a:t>
            </a:r>
          </a:p>
          <a:p>
            <a:pPr lvl="4"/>
            <a:endParaRPr lang="en-GB" sz="800" dirty="0"/>
          </a:p>
          <a:p>
            <a:pPr marL="0" indent="0">
              <a:buNone/>
            </a:pPr>
            <a:r>
              <a:rPr lang="en-GB" sz="2200" dirty="0"/>
              <a:t>But relying only on published manuscripts &amp; supplementary material</a:t>
            </a:r>
            <a:br>
              <a:rPr lang="en-GB" sz="2200" dirty="0"/>
            </a:br>
            <a:r>
              <a:rPr lang="en-GB" sz="2200" dirty="0"/>
              <a:t>for quantitative scenarios across studies and projects is challenging</a:t>
            </a:r>
          </a:p>
          <a:p>
            <a:pPr lvl="1"/>
            <a:r>
              <a:rPr lang="en-GB" sz="2200" dirty="0"/>
              <a:t>Numerical model results are not presented in the same data format</a:t>
            </a:r>
          </a:p>
          <a:p>
            <a:pPr lvl="1"/>
            <a:r>
              <a:rPr lang="en-GB" sz="2200" dirty="0"/>
              <a:t>Only a selection of numerical results presented in manuscript and supplements</a:t>
            </a:r>
            <a:br>
              <a:rPr lang="en-GB" sz="2200" dirty="0"/>
            </a:br>
            <a:r>
              <a:rPr lang="en-GB" sz="2200" dirty="0"/>
              <a:t>e.g., only indicators of interest in relation to the specific research question</a:t>
            </a:r>
          </a:p>
          <a:p>
            <a:pPr lvl="1"/>
            <a:r>
              <a:rPr lang="en-GB" sz="2200" dirty="0"/>
              <a:t>Definitions and units differ across models and studies</a:t>
            </a:r>
          </a:p>
        </p:txBody>
      </p:sp>
    </p:spTree>
    <p:extLst>
      <p:ext uri="{BB962C8B-B14F-4D97-AF65-F5344CB8AC3E}">
        <p14:creationId xmlns:p14="http://schemas.microsoft.com/office/powerpoint/2010/main" val="29279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382142-8632-ED45-8DCD-CC69F290DFA7}"/>
              </a:ext>
            </a:extLst>
          </p:cNvPr>
          <p:cNvSpPr>
            <a:spLocks noGrp="1"/>
          </p:cNvSpPr>
          <p:nvPr>
            <p:ph type="body" sz="quarter" idx="14"/>
          </p:nvPr>
        </p:nvSpPr>
        <p:spPr/>
        <p:txBody>
          <a:bodyPr/>
          <a:lstStyle/>
          <a:p>
            <a:pPr marL="0" indent="0">
              <a:buNone/>
            </a:pPr>
            <a:r>
              <a:rPr lang="en-GB" dirty="0"/>
              <a:t>We conducted a “call for scenarios” to collect an ensemble of pathways</a:t>
            </a:r>
            <a:br>
              <a:rPr lang="en-GB" dirty="0"/>
            </a:br>
            <a:r>
              <a:rPr lang="en-GB" dirty="0"/>
              <a:t>to facilitate the quantitative assessment</a:t>
            </a:r>
          </a:p>
        </p:txBody>
      </p:sp>
      <p:sp>
        <p:nvSpPr>
          <p:cNvPr id="4" name="Foliennummernplatzhalter 3">
            <a:extLst>
              <a:ext uri="{FF2B5EF4-FFF2-40B4-BE49-F238E27FC236}">
                <a16:creationId xmlns:a16="http://schemas.microsoft.com/office/drawing/2014/main" id="{1BAAC5FD-0BB8-F045-86D8-15C4D414D7F4}"/>
              </a:ext>
            </a:extLst>
          </p:cNvPr>
          <p:cNvSpPr>
            <a:spLocks noGrp="1"/>
          </p:cNvSpPr>
          <p:nvPr>
            <p:ph type="sldNum" sz="quarter" idx="17"/>
          </p:nvPr>
        </p:nvSpPr>
        <p:spPr/>
        <p:txBody>
          <a:bodyPr/>
          <a:lstStyle/>
          <a:p>
            <a:fld id="{A326DBD3-C1B3-4C61-B0C7-9E44CC26916E}" type="slidenum">
              <a:rPr lang="cs-CZ" smtClean="0"/>
              <a:pPr/>
              <a:t>17</a:t>
            </a:fld>
            <a:endParaRPr lang="cs-CZ" dirty="0"/>
          </a:p>
        </p:txBody>
      </p:sp>
      <p:sp>
        <p:nvSpPr>
          <p:cNvPr id="3" name="Titel 2">
            <a:extLst>
              <a:ext uri="{FF2B5EF4-FFF2-40B4-BE49-F238E27FC236}">
                <a16:creationId xmlns:a16="http://schemas.microsoft.com/office/drawing/2014/main" id="{A552B4CE-FDBE-144F-8EB3-5ED2DE51A754}"/>
              </a:ext>
            </a:extLst>
          </p:cNvPr>
          <p:cNvSpPr>
            <a:spLocks noGrp="1"/>
          </p:cNvSpPr>
          <p:nvPr>
            <p:ph type="title"/>
          </p:nvPr>
        </p:nvSpPr>
        <p:spPr/>
        <p:txBody>
          <a:bodyPr/>
          <a:lstStyle/>
          <a:p>
            <a:r>
              <a:rPr lang="en-GB" dirty="0"/>
              <a:t>Where do the “model pathways” come from? (II)</a:t>
            </a:r>
          </a:p>
        </p:txBody>
      </p:sp>
      <p:sp>
        <p:nvSpPr>
          <p:cNvPr id="2" name="Inhaltsplatzhalter 1">
            <a:extLst>
              <a:ext uri="{FF2B5EF4-FFF2-40B4-BE49-F238E27FC236}">
                <a16:creationId xmlns:a16="http://schemas.microsoft.com/office/drawing/2014/main" id="{7E2B645B-4A1E-C64A-BB6A-E2E2B91DBF52}"/>
              </a:ext>
            </a:extLst>
          </p:cNvPr>
          <p:cNvSpPr>
            <a:spLocks noGrp="1"/>
          </p:cNvSpPr>
          <p:nvPr>
            <p:ph sz="quarter" idx="18"/>
          </p:nvPr>
        </p:nvSpPr>
        <p:spPr/>
        <p:txBody>
          <a:bodyPr>
            <a:normAutofit/>
          </a:bodyPr>
          <a:lstStyle/>
          <a:p>
            <a:pPr marL="0" indent="0">
              <a:buNone/>
            </a:pPr>
            <a:r>
              <a:rPr lang="en-GB" dirty="0"/>
              <a:t>The “Integrated Assessment </a:t>
            </a:r>
            <a:r>
              <a:rPr lang="en-GB" dirty="0" err="1"/>
              <a:t>Modeling</a:t>
            </a:r>
            <a:r>
              <a:rPr lang="en-GB" dirty="0"/>
              <a:t> Consortium” (IAMC),</a:t>
            </a:r>
            <a:br>
              <a:rPr lang="en-GB" dirty="0"/>
            </a:br>
            <a:r>
              <a:rPr lang="en-GB" dirty="0"/>
              <a:t>the IPCC and IIASA launched a systematic community effort</a:t>
            </a:r>
          </a:p>
          <a:p>
            <a:pPr lvl="1"/>
            <a:r>
              <a:rPr lang="en-GB" dirty="0"/>
              <a:t>Building on the process used for the Fifth Assessment Report (AR5)</a:t>
            </a:r>
          </a:p>
          <a:p>
            <a:pPr lvl="1"/>
            <a:r>
              <a:rPr lang="en-GB" dirty="0"/>
              <a:t>To provide SR15 authors with a curated set of internally consistent</a:t>
            </a:r>
            <a:br>
              <a:rPr lang="en-GB" dirty="0"/>
            </a:br>
            <a:r>
              <a:rPr lang="en-GB" dirty="0"/>
              <a:t>and validated scenarios</a:t>
            </a:r>
          </a:p>
          <a:p>
            <a:pPr lvl="1"/>
            <a:r>
              <a:rPr lang="en-GB" dirty="0"/>
              <a:t>Increase transparency &amp; reproducibility of the assessment</a:t>
            </a:r>
          </a:p>
        </p:txBody>
      </p:sp>
      <p:sp>
        <p:nvSpPr>
          <p:cNvPr id="7" name="Textplatzhalter 6">
            <a:extLst>
              <a:ext uri="{FF2B5EF4-FFF2-40B4-BE49-F238E27FC236}">
                <a16:creationId xmlns:a16="http://schemas.microsoft.com/office/drawing/2014/main" id="{CCBDB62C-2FFB-C442-A9E5-5787ADD227A4}"/>
              </a:ext>
            </a:extLst>
          </p:cNvPr>
          <p:cNvSpPr>
            <a:spLocks noGrp="1"/>
          </p:cNvSpPr>
          <p:nvPr>
            <p:ph type="body" sz="quarter" idx="23"/>
          </p:nvPr>
        </p:nvSpPr>
        <p:spPr>
          <a:xfrm>
            <a:off x="1422400" y="6092558"/>
            <a:ext cx="9971315" cy="292608"/>
          </a:xfrm>
        </p:spPr>
        <p:txBody>
          <a:bodyPr/>
          <a:lstStyle/>
          <a:p>
            <a:r>
              <a:rPr lang="en-GB" dirty="0"/>
              <a:t>Figure 1, Huppmann et al., </a:t>
            </a:r>
            <a:r>
              <a:rPr lang="en-GB" i="1" dirty="0"/>
              <a:t>Nature Climate Change </a:t>
            </a:r>
            <a:r>
              <a:rPr lang="en-GB" dirty="0"/>
              <a:t>8</a:t>
            </a:r>
            <a:r>
              <a:rPr lang="de-AT" dirty="0"/>
              <a:t>:1027-1030 </a:t>
            </a:r>
            <a:r>
              <a:rPr lang="en-GB" dirty="0"/>
              <a:t>(2018)</a:t>
            </a:r>
            <a:r>
              <a:rPr lang="de-AT" dirty="0"/>
              <a:t>. doi: </a:t>
            </a:r>
            <a:r>
              <a:rPr lang="en-US" dirty="0">
                <a:hlinkClick r:id="rId2"/>
              </a:rPr>
              <a:t>10.1038/s41558-018-0317-4</a:t>
            </a:r>
            <a:endParaRPr lang="en-GB" dirty="0"/>
          </a:p>
        </p:txBody>
      </p:sp>
      <p:pic>
        <p:nvPicPr>
          <p:cNvPr id="32" name="Grafik 31">
            <a:extLst>
              <a:ext uri="{FF2B5EF4-FFF2-40B4-BE49-F238E27FC236}">
                <a16:creationId xmlns:a16="http://schemas.microsoft.com/office/drawing/2014/main" id="{D75ECC03-6931-8E4C-8FED-CD6C113D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4677582"/>
            <a:ext cx="10318213" cy="1254026"/>
          </a:xfrm>
          <a:prstGeom prst="rect">
            <a:avLst/>
          </a:prstGeom>
        </p:spPr>
      </p:pic>
      <p:sp>
        <p:nvSpPr>
          <p:cNvPr id="33" name="Textplatzhalter 3">
            <a:extLst>
              <a:ext uri="{FF2B5EF4-FFF2-40B4-BE49-F238E27FC236}">
                <a16:creationId xmlns:a16="http://schemas.microsoft.com/office/drawing/2014/main" id="{01E9D64F-C7F8-2445-A9F3-D840E5D4CB6C}"/>
              </a:ext>
            </a:extLst>
          </p:cNvPr>
          <p:cNvSpPr txBox="1">
            <a:spLocks/>
          </p:cNvSpPr>
          <p:nvPr/>
        </p:nvSpPr>
        <p:spPr>
          <a:xfrm>
            <a:off x="1041747" y="5602746"/>
            <a:ext cx="10108505" cy="288008"/>
          </a:xfrm>
          <a:prstGeom prst="rect">
            <a:avLst/>
          </a:prstGeom>
        </p:spPr>
        <p:txBody>
          <a:bodyPr vert="horz" lIns="91440" tIns="45720" rIns="91440" bIns="45720" rtlCol="0" anchor="b"/>
          <a:lstStyle>
            <a:defPPr>
              <a:defRPr lang="cs-CZ"/>
            </a:defPPr>
            <a:lvl1pPr algn="r">
              <a:defRPr sz="1600">
                <a:solidFill>
                  <a:schemeClr val="bg2">
                    <a:lumMod val="50000"/>
                  </a:schemeClr>
                </a:solidFill>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800" dirty="0"/>
          </a:p>
        </p:txBody>
      </p:sp>
      <p:pic>
        <p:nvPicPr>
          <p:cNvPr id="36" name="Grafik 35">
            <a:extLst>
              <a:ext uri="{FF2B5EF4-FFF2-40B4-BE49-F238E27FC236}">
                <a16:creationId xmlns:a16="http://schemas.microsoft.com/office/drawing/2014/main" id="{F3E12B58-0D15-2747-9E15-131550500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8763" y="1541947"/>
            <a:ext cx="1508737" cy="842541"/>
          </a:xfrm>
          <a:prstGeom prst="rect">
            <a:avLst/>
          </a:prstGeom>
        </p:spPr>
      </p:pic>
      <p:pic>
        <p:nvPicPr>
          <p:cNvPr id="38" name="Grafik 37">
            <a:extLst>
              <a:ext uri="{FF2B5EF4-FFF2-40B4-BE49-F238E27FC236}">
                <a16:creationId xmlns:a16="http://schemas.microsoft.com/office/drawing/2014/main" id="{48E8B210-00E8-2F49-B25A-3FFD03525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8547" y="2566432"/>
            <a:ext cx="1122958" cy="1136326"/>
          </a:xfrm>
          <a:prstGeom prst="rect">
            <a:avLst/>
          </a:prstGeom>
        </p:spPr>
      </p:pic>
    </p:spTree>
    <p:extLst>
      <p:ext uri="{BB962C8B-B14F-4D97-AF65-F5344CB8AC3E}">
        <p14:creationId xmlns:p14="http://schemas.microsoft.com/office/powerpoint/2010/main" val="356432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481E89-9C6F-F447-A6EC-2FBFABECEC62}"/>
              </a:ext>
            </a:extLst>
          </p:cNvPr>
          <p:cNvPicPr>
            <a:picLocks noChangeAspect="1"/>
          </p:cNvPicPr>
          <p:nvPr/>
        </p:nvPicPr>
        <p:blipFill>
          <a:blip r:embed="rId2"/>
          <a:stretch>
            <a:fillRect/>
          </a:stretch>
        </p:blipFill>
        <p:spPr>
          <a:xfrm>
            <a:off x="193375" y="2384817"/>
            <a:ext cx="4265539" cy="3019332"/>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sp>
        <p:nvSpPr>
          <p:cNvPr id="14" name="Textplatzhalter 13">
            <a:extLst>
              <a:ext uri="{FF2B5EF4-FFF2-40B4-BE49-F238E27FC236}">
                <a16:creationId xmlns:a16="http://schemas.microsoft.com/office/drawing/2014/main" id="{F05810C4-BD99-DB43-BFB0-9F2A9272085E}"/>
              </a:ext>
            </a:extLst>
          </p:cNvPr>
          <p:cNvSpPr>
            <a:spLocks noGrp="1"/>
          </p:cNvSpPr>
          <p:nvPr>
            <p:ph type="body" sz="quarter" idx="14"/>
          </p:nvPr>
        </p:nvSpPr>
        <p:spPr>
          <a:xfrm>
            <a:off x="355600" y="881743"/>
            <a:ext cx="10973459" cy="432271"/>
          </a:xfrm>
        </p:spPr>
        <p:txBody>
          <a:bodyPr/>
          <a:lstStyle/>
          <a:p>
            <a:r>
              <a:rPr lang="en-GB" dirty="0"/>
              <a:t>We developed a suite of open tools to dive into the SR15 analysis</a:t>
            </a:r>
          </a:p>
        </p:txBody>
      </p:sp>
      <p:sp>
        <p:nvSpPr>
          <p:cNvPr id="7" name="Titel 6">
            <a:extLst>
              <a:ext uri="{FF2B5EF4-FFF2-40B4-BE49-F238E27FC236}">
                <a16:creationId xmlns:a16="http://schemas.microsoft.com/office/drawing/2014/main" id="{1FFC1330-EEEB-7941-BFB0-CBC762B40BE0}"/>
              </a:ext>
            </a:extLst>
          </p:cNvPr>
          <p:cNvSpPr>
            <a:spLocks noGrp="1"/>
          </p:cNvSpPr>
          <p:nvPr>
            <p:ph type="title"/>
          </p:nvPr>
        </p:nvSpPr>
        <p:spPr/>
        <p:txBody>
          <a:bodyPr/>
          <a:lstStyle/>
          <a:p>
            <a:r>
              <a:rPr lang="en-GB" dirty="0"/>
              <a:t>The “line of sight” of the SR15 scenario ensemble </a:t>
            </a:r>
          </a:p>
        </p:txBody>
      </p:sp>
      <p:sp>
        <p:nvSpPr>
          <p:cNvPr id="6" name="Foliennummernplatzhalter 5">
            <a:extLst>
              <a:ext uri="{FF2B5EF4-FFF2-40B4-BE49-F238E27FC236}">
                <a16:creationId xmlns:a16="http://schemas.microsoft.com/office/drawing/2014/main" id="{FDE472A1-A8AC-D942-88E1-77B1CBA0C555}"/>
              </a:ext>
            </a:extLst>
          </p:cNvPr>
          <p:cNvSpPr>
            <a:spLocks noGrp="1"/>
          </p:cNvSpPr>
          <p:nvPr>
            <p:ph type="sldNum" sz="quarter" idx="17"/>
          </p:nvPr>
        </p:nvSpPr>
        <p:spPr/>
        <p:txBody>
          <a:bodyPr/>
          <a:lstStyle/>
          <a:p>
            <a:fld id="{838B0777-827F-8D42-90B1-61394C340E65}" type="slidenum">
              <a:rPr lang="en-GB" noProof="0" smtClean="0"/>
              <a:pPr/>
              <a:t>18</a:t>
            </a:fld>
            <a:endParaRPr lang="en-GB" noProof="0"/>
          </a:p>
        </p:txBody>
      </p:sp>
      <p:sp>
        <p:nvSpPr>
          <p:cNvPr id="9" name="Rechteck 8">
            <a:extLst>
              <a:ext uri="{FF2B5EF4-FFF2-40B4-BE49-F238E27FC236}">
                <a16:creationId xmlns:a16="http://schemas.microsoft.com/office/drawing/2014/main" id="{E17437F2-D535-6B4B-ACD5-B15FEC17422B}"/>
              </a:ext>
            </a:extLst>
          </p:cNvPr>
          <p:cNvSpPr/>
          <p:nvPr/>
        </p:nvSpPr>
        <p:spPr>
          <a:xfrm>
            <a:off x="27332" y="5436842"/>
            <a:ext cx="4613494" cy="276376"/>
          </a:xfrm>
          <a:prstGeom prst="rect">
            <a:avLst/>
          </a:prstGeom>
        </p:spPr>
        <p:txBody>
          <a:bodyPr vert="horz" lIns="91440" tIns="45720" rIns="91440" bIns="45720" rtlCol="0" anchor="t"/>
          <a:lstStyle/>
          <a:p>
            <a:pPr algn="ctr"/>
            <a:r>
              <a:rPr lang="en-GB" sz="1600" dirty="0">
                <a:solidFill>
                  <a:schemeClr val="bg2">
                    <a:lumMod val="50000"/>
                  </a:schemeClr>
                </a:solidFill>
                <a:latin typeface="Calibri Light" panose="020F0302020204030204" pitchFamily="34" charset="0"/>
                <a:cs typeface="Calibri Light" panose="020F0302020204030204" pitchFamily="34" charset="0"/>
              </a:rPr>
              <a:t>Figure 2.4 as printed in the SR15 (</a:t>
            </a:r>
            <a:r>
              <a:rPr lang="en-GB" sz="1600" dirty="0">
                <a:solidFill>
                  <a:schemeClr val="bg2">
                    <a:lumMod val="50000"/>
                  </a:schemeClr>
                </a:solidFill>
                <a:latin typeface="Calibri Light" panose="020F0302020204030204" pitchFamily="34" charset="0"/>
                <a:cs typeface="Calibri Light" panose="020F0302020204030204" pitchFamily="34" charset="0"/>
                <a:hlinkClick r:id="rId3"/>
              </a:rPr>
              <a:t>www.ipcc.ch/sr15</a:t>
            </a:r>
            <a:r>
              <a:rPr lang="en-GB" sz="1600" dirty="0">
                <a:solidFill>
                  <a:schemeClr val="bg2">
                    <a:lumMod val="50000"/>
                  </a:schemeClr>
                </a:solidFill>
                <a:latin typeface="Calibri Light" panose="020F0302020204030204" pitchFamily="34" charset="0"/>
                <a:cs typeface="Calibri Light" panose="020F0302020204030204" pitchFamily="34" charset="0"/>
              </a:rPr>
              <a:t>)</a:t>
            </a:r>
          </a:p>
        </p:txBody>
      </p:sp>
      <p:pic>
        <p:nvPicPr>
          <p:cNvPr id="10" name="Content Placeholder 4">
            <a:extLst>
              <a:ext uri="{FF2B5EF4-FFF2-40B4-BE49-F238E27FC236}">
                <a16:creationId xmlns:a16="http://schemas.microsoft.com/office/drawing/2014/main" id="{E7256F1E-FBE7-3B4A-B09D-52518562CFF9}"/>
              </a:ext>
            </a:extLst>
          </p:cNvPr>
          <p:cNvPicPr>
            <a:picLocks noChangeAspect="1"/>
          </p:cNvPicPr>
          <p:nvPr/>
        </p:nvPicPr>
        <p:blipFill>
          <a:blip r:embed="rId4"/>
          <a:stretch>
            <a:fillRect/>
          </a:stretch>
        </p:blipFill>
        <p:spPr>
          <a:xfrm>
            <a:off x="2372404" y="1978485"/>
            <a:ext cx="5302023" cy="2982148"/>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pic>
        <p:nvPicPr>
          <p:cNvPr id="11" name="Inhaltsplatzhalter 8">
            <a:extLst>
              <a:ext uri="{FF2B5EF4-FFF2-40B4-BE49-F238E27FC236}">
                <a16:creationId xmlns:a16="http://schemas.microsoft.com/office/drawing/2014/main" id="{3007B410-BC25-0848-85E4-04C73AE8077C}"/>
              </a:ext>
            </a:extLst>
          </p:cNvPr>
          <p:cNvPicPr>
            <a:picLocks noChangeAspect="1"/>
          </p:cNvPicPr>
          <p:nvPr/>
        </p:nvPicPr>
        <p:blipFill>
          <a:blip r:embed="rId5"/>
          <a:stretch>
            <a:fillRect/>
          </a:stretch>
        </p:blipFill>
        <p:spPr>
          <a:xfrm>
            <a:off x="5060419" y="1473104"/>
            <a:ext cx="4759177" cy="3057971"/>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sp>
        <p:nvSpPr>
          <p:cNvPr id="17" name="Rechteck 16">
            <a:extLst>
              <a:ext uri="{FF2B5EF4-FFF2-40B4-BE49-F238E27FC236}">
                <a16:creationId xmlns:a16="http://schemas.microsoft.com/office/drawing/2014/main" id="{A3CADEB5-59D5-B14E-9F08-9A2FD019C235}"/>
              </a:ext>
            </a:extLst>
          </p:cNvPr>
          <p:cNvSpPr/>
          <p:nvPr/>
        </p:nvSpPr>
        <p:spPr>
          <a:xfrm>
            <a:off x="1358853" y="1402259"/>
            <a:ext cx="3459818" cy="511241"/>
          </a:xfrm>
          <a:prstGeom prst="rect">
            <a:avLst/>
          </a:prstGeom>
        </p:spPr>
        <p:txBody>
          <a:bodyPr vert="horz" lIns="91440" tIns="45720" rIns="91440" bIns="45720" rtlCol="0" anchor="t"/>
          <a:lstStyle/>
          <a:p>
            <a:pPr algn="r"/>
            <a:r>
              <a:rPr lang="en-GB" sz="1600" dirty="0">
                <a:solidFill>
                  <a:schemeClr val="bg2">
                    <a:lumMod val="50000"/>
                  </a:schemeClr>
                </a:solidFill>
                <a:latin typeface="Calibri Light" panose="020F0302020204030204" pitchFamily="34" charset="0"/>
                <a:cs typeface="Calibri Light" panose="020F0302020204030204" pitchFamily="34" charset="0"/>
              </a:rPr>
              <a:t>Interactive online scenario explorer at </a:t>
            </a:r>
            <a:r>
              <a:rPr lang="en-GB" sz="1600" dirty="0">
                <a:solidFill>
                  <a:schemeClr val="bg2">
                    <a:lumMod val="50000"/>
                  </a:schemeClr>
                </a:solidFill>
                <a:latin typeface="Calibri Light" panose="020F0302020204030204" pitchFamily="34" charset="0"/>
                <a:cs typeface="Calibri Light" panose="020F0302020204030204" pitchFamily="34" charset="0"/>
                <a:hlinkClick r:id="rId6"/>
              </a:rPr>
              <a:t>data.ene.iiasa.ac.at/iamc-1.5c-explorer</a:t>
            </a:r>
            <a:endParaRPr lang="en-GB" sz="1600" dirty="0">
              <a:solidFill>
                <a:schemeClr val="bg2">
                  <a:lumMod val="50000"/>
                </a:schemeClr>
              </a:solidFill>
              <a:latin typeface="Calibri Light" panose="020F0302020204030204" pitchFamily="34" charset="0"/>
              <a:cs typeface="Calibri Light" panose="020F0302020204030204" pitchFamily="34" charset="0"/>
            </a:endParaRPr>
          </a:p>
        </p:txBody>
      </p:sp>
      <p:sp>
        <p:nvSpPr>
          <p:cNvPr id="18" name="Rechteck 17">
            <a:extLst>
              <a:ext uri="{FF2B5EF4-FFF2-40B4-BE49-F238E27FC236}">
                <a16:creationId xmlns:a16="http://schemas.microsoft.com/office/drawing/2014/main" id="{37EE0B82-5D30-744A-9BD1-6AC88DC14F02}"/>
              </a:ext>
            </a:extLst>
          </p:cNvPr>
          <p:cNvSpPr/>
          <p:nvPr/>
        </p:nvSpPr>
        <p:spPr>
          <a:xfrm>
            <a:off x="1061132" y="5811822"/>
            <a:ext cx="4613494" cy="511241"/>
          </a:xfrm>
          <a:prstGeom prst="rect">
            <a:avLst/>
          </a:prstGeom>
        </p:spPr>
        <p:txBody>
          <a:bodyPr vert="horz" lIns="91440" tIns="45720" rIns="91440" bIns="45720" rtlCol="0" anchor="t"/>
          <a:lstStyle/>
          <a:p>
            <a:pPr algn="r"/>
            <a:r>
              <a:rPr lang="en-GB" sz="1600" dirty="0">
                <a:solidFill>
                  <a:schemeClr val="bg2">
                    <a:lumMod val="50000"/>
                  </a:schemeClr>
                </a:solidFill>
                <a:latin typeface="Calibri Light" panose="020F0302020204030204" pitchFamily="34" charset="0"/>
                <a:cs typeface="Calibri Light" panose="020F0302020204030204" pitchFamily="34" charset="0"/>
              </a:rPr>
              <a:t>Rendered  notebooks to generate figures and tables at </a:t>
            </a:r>
            <a:r>
              <a:rPr lang="en-GB" sz="1600" dirty="0">
                <a:solidFill>
                  <a:schemeClr val="bg2">
                    <a:lumMod val="50000"/>
                  </a:schemeClr>
                </a:solidFill>
                <a:latin typeface="Calibri Light" panose="020F0302020204030204" pitchFamily="34" charset="0"/>
                <a:cs typeface="Calibri Light" panose="020F0302020204030204" pitchFamily="34" charset="0"/>
                <a:hlinkClick r:id="rId7"/>
              </a:rPr>
              <a:t>data.ene.iiasa.ac.at/sr15_scenario_analysis</a:t>
            </a:r>
            <a:endParaRPr lang="en-GB" sz="1600" dirty="0">
              <a:solidFill>
                <a:schemeClr val="bg2">
                  <a:lumMod val="50000"/>
                </a:schemeClr>
              </a:solidFill>
              <a:latin typeface="Calibri Light" panose="020F0302020204030204" pitchFamily="34" charset="0"/>
              <a:cs typeface="Calibri Light" panose="020F0302020204030204" pitchFamily="34" charset="0"/>
            </a:endParaRPr>
          </a:p>
        </p:txBody>
      </p:sp>
      <p:sp>
        <p:nvSpPr>
          <p:cNvPr id="22" name="Textplatzhalter 3">
            <a:extLst>
              <a:ext uri="{FF2B5EF4-FFF2-40B4-BE49-F238E27FC236}">
                <a16:creationId xmlns:a16="http://schemas.microsoft.com/office/drawing/2014/main" id="{2AA71C61-8047-4A4E-A119-AF3A395423BA}"/>
              </a:ext>
            </a:extLst>
          </p:cNvPr>
          <p:cNvSpPr txBox="1">
            <a:spLocks/>
          </p:cNvSpPr>
          <p:nvPr/>
        </p:nvSpPr>
        <p:spPr>
          <a:xfrm>
            <a:off x="5993072" y="6471737"/>
            <a:ext cx="6122875" cy="313445"/>
          </a:xfrm>
          <a:prstGeom prst="rect">
            <a:avLst/>
          </a:prstGeom>
          <a:solidFill>
            <a:schemeClr val="tx1">
              <a:lumMod val="75000"/>
              <a:lumOff val="25000"/>
            </a:schemeClr>
          </a:solidFill>
        </p:spPr>
        <p:txBody>
          <a:bodyPr anchor="ctr">
            <a:normAutofit/>
          </a:bodyPr>
          <a:lstStyle>
            <a:lvl1pPr marL="271463" marR="0" indent="-271463" algn="l" defTabSz="914400" rtl="0" eaLnBrk="1" fontAlgn="base" latinLnBrk="0" hangingPunct="1">
              <a:lnSpc>
                <a:spcPct val="100000"/>
              </a:lnSpc>
              <a:spcBef>
                <a:spcPct val="20000"/>
              </a:spcBef>
              <a:spcAft>
                <a:spcPct val="0"/>
              </a:spcAft>
              <a:buClrTx/>
              <a:buSzPct val="80000"/>
              <a:buFontTx/>
              <a:buChar char="•"/>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1pPr>
            <a:lvl2pPr marL="534988" marR="0" indent="-344488" algn="l" defTabSz="914400" rtl="0" eaLnBrk="1" fontAlgn="base" latinLnBrk="0" hangingPunct="1">
              <a:lnSpc>
                <a:spcPct val="100000"/>
              </a:lnSpc>
              <a:spcBef>
                <a:spcPct val="20000"/>
              </a:spcBef>
              <a:spcAft>
                <a:spcPct val="0"/>
              </a:spcAft>
              <a:buClrTx/>
              <a:buSzPct val="100000"/>
              <a:buFontTx/>
              <a:buBlip>
                <a:blip r:embed="rId8"/>
              </a:buBlip>
              <a:tabLst/>
              <a:defRPr kumimoji="0" lang="en-US" sz="2200" b="0" i="0" u="none" strike="noStrike" kern="0" cap="none" spc="0" normalizeH="0" baseline="0" noProof="0" dirty="0" smtClean="0">
                <a:ln>
                  <a:noFill/>
                </a:ln>
                <a:solidFill>
                  <a:srgbClr val="000000"/>
                </a:solidFill>
                <a:effectLst/>
                <a:uLnTx/>
                <a:uFillTx/>
                <a:latin typeface="Calibri Light"/>
                <a:ea typeface="+mn-ea"/>
                <a:cs typeface="Calibri"/>
              </a:defRPr>
            </a:lvl2pPr>
            <a:lvl3pPr marL="446088" marR="0" indent="-179388" algn="l" defTabSz="895350" rtl="0" eaLnBrk="1" fontAlgn="base" latinLnBrk="0" hangingPunct="1">
              <a:lnSpc>
                <a:spcPct val="100000"/>
              </a:lnSpc>
              <a:spcBef>
                <a:spcPct val="20000"/>
              </a:spcBef>
              <a:spcAft>
                <a:spcPct val="0"/>
              </a:spcAft>
              <a:buClrTx/>
              <a:buSzPct val="80000"/>
              <a:buFont typeface="Arial"/>
              <a:buChar char="•"/>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3pPr>
            <a:lvl4pPr marL="714375" marR="0" indent="-357188" algn="l" defTabSz="714375" rtl="0" eaLnBrk="1" fontAlgn="base" latinLnBrk="0" hangingPunct="1">
              <a:lnSpc>
                <a:spcPct val="100000"/>
              </a:lnSpc>
              <a:spcBef>
                <a:spcPct val="20000"/>
              </a:spcBef>
              <a:spcAft>
                <a:spcPct val="0"/>
              </a:spcAft>
              <a:buClrTx/>
              <a:buSzPct val="100000"/>
              <a:buFontTx/>
              <a:buBlip>
                <a:blip r:embed="rId8"/>
              </a:buBlip>
              <a:tabLst/>
              <a:defRPr kumimoji="0" lang="en-US" sz="2000" b="0" i="0" u="none" strike="noStrike" kern="0" cap="none" spc="0" normalizeH="0" baseline="0" noProof="0" dirty="0" smtClean="0">
                <a:ln>
                  <a:noFill/>
                </a:ln>
                <a:solidFill>
                  <a:srgbClr val="000000"/>
                </a:solidFill>
                <a:effectLst/>
                <a:uLnTx/>
                <a:uFillTx/>
                <a:latin typeface="Calibri Light"/>
                <a:ea typeface="+mn-ea"/>
                <a:cs typeface="Calibri"/>
              </a:defRPr>
            </a:lvl4pPr>
            <a:lvl5pPr marL="1082675" marR="0" indent="-228600" algn="l" defTabSz="914400" rtl="0" eaLnBrk="1" fontAlgn="base" latinLnBrk="0" hangingPunct="1">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Calibri Light"/>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200" dirty="0">
                <a:solidFill>
                  <a:schemeClr val="bg1">
                    <a:lumMod val="95000"/>
                  </a:schemeClr>
                </a:solidFill>
                <a:latin typeface="Courier New" panose="02070309020205020404" pitchFamily="49" charset="0"/>
                <a:cs typeface="Courier New" panose="02070309020205020404" pitchFamily="49" charset="0"/>
              </a:rPr>
              <a:t>$ git clone </a:t>
            </a:r>
            <a:r>
              <a:rPr lang="en-GB" sz="1200" dirty="0" err="1">
                <a:solidFill>
                  <a:schemeClr val="bg1">
                    <a:lumMod val="95000"/>
                  </a:schemeClr>
                </a:solidFill>
                <a:latin typeface="Courier New" panose="02070309020205020404" pitchFamily="49" charset="0"/>
                <a:cs typeface="Courier New" panose="02070309020205020404" pitchFamily="49" charset="0"/>
              </a:rPr>
              <a:t>git@github.com:iiasa</a:t>
            </a:r>
            <a:r>
              <a:rPr lang="en-GB" sz="1200" dirty="0">
                <a:solidFill>
                  <a:schemeClr val="bg1">
                    <a:lumMod val="95000"/>
                  </a:schemeClr>
                </a:solidFill>
                <a:latin typeface="Courier New" panose="02070309020205020404" pitchFamily="49" charset="0"/>
                <a:cs typeface="Courier New" panose="02070309020205020404" pitchFamily="49" charset="0"/>
              </a:rPr>
              <a:t>/ipcc_sr15_scenario_analysis.git</a:t>
            </a:r>
          </a:p>
        </p:txBody>
      </p:sp>
      <p:pic>
        <p:nvPicPr>
          <p:cNvPr id="15" name="Inhaltsplatzhalter 10">
            <a:extLst>
              <a:ext uri="{FF2B5EF4-FFF2-40B4-BE49-F238E27FC236}">
                <a16:creationId xmlns:a16="http://schemas.microsoft.com/office/drawing/2014/main" id="{05598116-0126-4446-86D9-CC5BE38E06D1}"/>
              </a:ext>
            </a:extLst>
          </p:cNvPr>
          <p:cNvPicPr>
            <a:picLocks noChangeAspect="1"/>
          </p:cNvPicPr>
          <p:nvPr/>
        </p:nvPicPr>
        <p:blipFill>
          <a:blip r:embed="rId9"/>
          <a:stretch>
            <a:fillRect/>
          </a:stretch>
        </p:blipFill>
        <p:spPr>
          <a:xfrm>
            <a:off x="5765261" y="3123478"/>
            <a:ext cx="4761416" cy="3222109"/>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pic>
        <p:nvPicPr>
          <p:cNvPr id="13" name="Inhaltsplatzhalter 7">
            <a:extLst>
              <a:ext uri="{FF2B5EF4-FFF2-40B4-BE49-F238E27FC236}">
                <a16:creationId xmlns:a16="http://schemas.microsoft.com/office/drawing/2014/main" id="{6C8DFD8C-5FBE-ED44-ABF5-B03D502070D5}"/>
              </a:ext>
            </a:extLst>
          </p:cNvPr>
          <p:cNvPicPr>
            <a:picLocks noChangeAspect="1"/>
          </p:cNvPicPr>
          <p:nvPr/>
        </p:nvPicPr>
        <p:blipFill>
          <a:blip r:embed="rId10"/>
          <a:stretch>
            <a:fillRect/>
          </a:stretch>
        </p:blipFill>
        <p:spPr>
          <a:xfrm>
            <a:off x="7765062" y="3171648"/>
            <a:ext cx="4343637" cy="3247146"/>
          </a:xfrm>
          <a:prstGeom prst="rect">
            <a:avLst/>
          </a:prstGeom>
          <a:solidFill>
            <a:schemeClr val="bg1"/>
          </a:solidFill>
          <a:ln w="6350">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44611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0F93390-8BDC-D947-89C9-FA1B4B878280}"/>
              </a:ext>
            </a:extLst>
          </p:cNvPr>
          <p:cNvSpPr>
            <a:spLocks noGrp="1"/>
          </p:cNvSpPr>
          <p:nvPr>
            <p:ph type="body" sz="quarter" idx="14"/>
          </p:nvPr>
        </p:nvSpPr>
        <p:spPr>
          <a:xfrm>
            <a:off x="355601" y="881741"/>
            <a:ext cx="11503024" cy="970809"/>
          </a:xfrm>
        </p:spPr>
        <p:txBody>
          <a:bodyPr/>
          <a:lstStyle/>
          <a:p>
            <a:pPr marL="0" indent="0">
              <a:buNone/>
            </a:pPr>
            <a:r>
              <a:rPr lang="en-GB" dirty="0"/>
              <a:t>Going beyond efforts in AR5, we followed the FAIR principles</a:t>
            </a:r>
            <a:br>
              <a:rPr lang="en-GB" dirty="0"/>
            </a:br>
            <a:r>
              <a:rPr lang="en-GB" dirty="0"/>
              <a:t>to increase transparency and reproducibility of the scenario assessment</a:t>
            </a:r>
          </a:p>
          <a:p>
            <a:endParaRPr lang="en-GB" dirty="0"/>
          </a:p>
        </p:txBody>
      </p:sp>
      <p:sp>
        <p:nvSpPr>
          <p:cNvPr id="4" name="Foliennummernplatzhalter 3">
            <a:extLst>
              <a:ext uri="{FF2B5EF4-FFF2-40B4-BE49-F238E27FC236}">
                <a16:creationId xmlns:a16="http://schemas.microsoft.com/office/drawing/2014/main" id="{F9F5731A-0B6E-8549-8DD3-4F46095A269E}"/>
              </a:ext>
            </a:extLst>
          </p:cNvPr>
          <p:cNvSpPr>
            <a:spLocks noGrp="1"/>
          </p:cNvSpPr>
          <p:nvPr>
            <p:ph type="sldNum" sz="quarter" idx="17"/>
          </p:nvPr>
        </p:nvSpPr>
        <p:spPr/>
        <p:txBody>
          <a:bodyPr/>
          <a:lstStyle/>
          <a:p>
            <a:fld id="{A326DBD3-C1B3-4C61-B0C7-9E44CC26916E}" type="slidenum">
              <a:rPr lang="cs-CZ" smtClean="0"/>
              <a:pPr/>
              <a:t>19</a:t>
            </a:fld>
            <a:endParaRPr lang="cs-CZ" dirty="0"/>
          </a:p>
        </p:txBody>
      </p:sp>
      <p:sp>
        <p:nvSpPr>
          <p:cNvPr id="3" name="Titel 2">
            <a:extLst>
              <a:ext uri="{FF2B5EF4-FFF2-40B4-BE49-F238E27FC236}">
                <a16:creationId xmlns:a16="http://schemas.microsoft.com/office/drawing/2014/main" id="{8C870156-8CD8-E343-9410-CB830D69109A}"/>
              </a:ext>
            </a:extLst>
          </p:cNvPr>
          <p:cNvSpPr>
            <a:spLocks noGrp="1"/>
          </p:cNvSpPr>
          <p:nvPr>
            <p:ph type="title"/>
          </p:nvPr>
        </p:nvSpPr>
        <p:spPr/>
        <p:txBody>
          <a:bodyPr/>
          <a:lstStyle/>
          <a:p>
            <a:r>
              <a:rPr lang="en-GB" dirty="0"/>
              <a:t>Increasing the “FAIRness” of the IPCC assessment</a:t>
            </a:r>
          </a:p>
        </p:txBody>
      </p:sp>
      <p:graphicFrame>
        <p:nvGraphicFramePr>
          <p:cNvPr id="19" name="Inhaltsplatzhalter 18">
            <a:extLst>
              <a:ext uri="{FF2B5EF4-FFF2-40B4-BE49-F238E27FC236}">
                <a16:creationId xmlns:a16="http://schemas.microsoft.com/office/drawing/2014/main" id="{92375D6A-FF2E-8940-8E5B-7AE10F47066D}"/>
              </a:ext>
            </a:extLst>
          </p:cNvPr>
          <p:cNvGraphicFramePr>
            <a:graphicFrameLocks noGrp="1"/>
          </p:cNvGraphicFramePr>
          <p:nvPr>
            <p:ph sz="quarter" idx="18"/>
            <p:extLst>
              <p:ext uri="{D42A27DB-BD31-4B8C-83A1-F6EECF244321}">
                <p14:modId xmlns:p14="http://schemas.microsoft.com/office/powerpoint/2010/main" val="2745107752"/>
              </p:ext>
            </p:extLst>
          </p:nvPr>
        </p:nvGraphicFramePr>
        <p:xfrm>
          <a:off x="361950" y="1978025"/>
          <a:ext cx="11496676" cy="3992880"/>
        </p:xfrm>
        <a:graphic>
          <a:graphicData uri="http://schemas.openxmlformats.org/drawingml/2006/table">
            <a:tbl>
              <a:tblPr firstRow="1" bandRow="1">
                <a:tableStyleId>{93296810-A885-4BE3-A3E7-6D5BEEA58F35}</a:tableStyleId>
              </a:tblPr>
              <a:tblGrid>
                <a:gridCol w="2417345">
                  <a:extLst>
                    <a:ext uri="{9D8B030D-6E8A-4147-A177-3AD203B41FA5}">
                      <a16:colId xmlns:a16="http://schemas.microsoft.com/office/drawing/2014/main" val="3202444995"/>
                    </a:ext>
                  </a:extLst>
                </a:gridCol>
                <a:gridCol w="9079331">
                  <a:extLst>
                    <a:ext uri="{9D8B030D-6E8A-4147-A177-3AD203B41FA5}">
                      <a16:colId xmlns:a16="http://schemas.microsoft.com/office/drawing/2014/main" val="478867776"/>
                    </a:ext>
                  </a:extLst>
                </a:gridCol>
              </a:tblGrid>
              <a:tr h="370840">
                <a:tc>
                  <a:txBody>
                    <a:bodyPr/>
                    <a:lstStyle/>
                    <a:p>
                      <a:r>
                        <a:rPr lang="en-GB" sz="2600" dirty="0"/>
                        <a:t>Goal</a:t>
                      </a:r>
                    </a:p>
                  </a:txBody>
                  <a:tcPr marL="137160" marR="137160" marT="137160" marB="1371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t>Implemented measures</a:t>
                      </a:r>
                    </a:p>
                  </a:txBody>
                  <a:tcPr marL="137160" marR="137160" marT="137160" marB="137160" anchor="ctr"/>
                </a:tc>
                <a:extLst>
                  <a:ext uri="{0D108BD9-81ED-4DB2-BD59-A6C34878D82A}">
                    <a16:rowId xmlns:a16="http://schemas.microsoft.com/office/drawing/2014/main" val="191995486"/>
                  </a:ext>
                </a:extLst>
              </a:tr>
              <a:tr h="370840">
                <a:tc>
                  <a:txBody>
                    <a:bodyPr/>
                    <a:lstStyle/>
                    <a:p>
                      <a:r>
                        <a:rPr lang="en-GB" sz="2600" dirty="0"/>
                        <a:t>Findable</a:t>
                      </a:r>
                    </a:p>
                  </a:txBody>
                  <a:tcPr marL="137160" marR="137160" marT="137160" marB="1371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Use proper recommended references including DOIs for data and notebooks</a:t>
                      </a:r>
                    </a:p>
                  </a:txBody>
                  <a:tcPr marL="137160" marR="137160" marT="137160" marB="137160" anchor="ctr"/>
                </a:tc>
                <a:extLst>
                  <a:ext uri="{0D108BD9-81ED-4DB2-BD59-A6C34878D82A}">
                    <a16:rowId xmlns:a16="http://schemas.microsoft.com/office/drawing/2014/main" val="3613936584"/>
                  </a:ext>
                </a:extLst>
              </a:tr>
              <a:tr h="370840">
                <a:tc>
                  <a:txBody>
                    <a:bodyPr/>
                    <a:lstStyle/>
                    <a:p>
                      <a:r>
                        <a:rPr lang="en-GB" sz="2600" dirty="0"/>
                        <a:t>Accessible</a:t>
                      </a:r>
                    </a:p>
                  </a:txBody>
                  <a:tcPr marL="137160" marR="137160" marT="137160" marB="1371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Make data and notebooks available for multiple levels of user sophistication</a:t>
                      </a:r>
                      <a:br>
                        <a:rPr lang="en-GB" sz="2000" dirty="0"/>
                      </a:br>
                      <a:r>
                        <a:rPr lang="en-GB" sz="2000" dirty="0"/>
                        <a:t>as well as via common machine-readable API’s</a:t>
                      </a:r>
                    </a:p>
                  </a:txBody>
                  <a:tcPr marL="137160" marR="137160" marT="137160" marB="137160" anchor="ctr"/>
                </a:tc>
                <a:extLst>
                  <a:ext uri="{0D108BD9-81ED-4DB2-BD59-A6C34878D82A}">
                    <a16:rowId xmlns:a16="http://schemas.microsoft.com/office/drawing/2014/main" val="2786499477"/>
                  </a:ext>
                </a:extLst>
              </a:tr>
              <a:tr h="370840">
                <a:tc>
                  <a:txBody>
                    <a:bodyPr/>
                    <a:lstStyle/>
                    <a:p>
                      <a:r>
                        <a:rPr lang="en-GB" sz="2600" dirty="0"/>
                        <a:t>Interoperable</a:t>
                      </a:r>
                    </a:p>
                  </a:txBody>
                  <a:tcPr marL="137160" marR="137160" marT="137160" marB="137160" anchor="ctr"/>
                </a:tc>
                <a:tc>
                  <a:txBody>
                    <a:bodyPr/>
                    <a:lstStyle/>
                    <a:p>
                      <a:r>
                        <a:rPr lang="en-GB" sz="2000" dirty="0"/>
                        <a:t>Use common data template developed by the IAMC</a:t>
                      </a:r>
                    </a:p>
                    <a:p>
                      <a:r>
                        <a:rPr lang="en-GB" sz="2000" dirty="0"/>
                        <a:t>Analysis using open-source Python package </a:t>
                      </a:r>
                      <a:r>
                        <a:rPr lang="en-GB" sz="2000" dirty="0" err="1">
                          <a:latin typeface="Lucida Grande" panose="020B0600040502020204" pitchFamily="34" charset="0"/>
                          <a:cs typeface="Lucida Grande" panose="020B0600040502020204" pitchFamily="34" charset="0"/>
                        </a:rPr>
                        <a:t>pyam</a:t>
                      </a:r>
                      <a:endParaRPr lang="en-GB" sz="2000" i="1" dirty="0">
                        <a:latin typeface="Lucida Grande" panose="020B0600040502020204" pitchFamily="34" charset="0"/>
                        <a:cs typeface="Lucida Grande" panose="020B0600040502020204" pitchFamily="34" charset="0"/>
                      </a:endParaRPr>
                    </a:p>
                  </a:txBody>
                  <a:tcPr marL="137160" marR="137160" marT="137160" marB="137160" anchor="ctr"/>
                </a:tc>
                <a:extLst>
                  <a:ext uri="{0D108BD9-81ED-4DB2-BD59-A6C34878D82A}">
                    <a16:rowId xmlns:a16="http://schemas.microsoft.com/office/drawing/2014/main" val="2842342419"/>
                  </a:ext>
                </a:extLst>
              </a:tr>
              <a:tr h="370840">
                <a:tc>
                  <a:txBody>
                    <a:bodyPr/>
                    <a:lstStyle/>
                    <a:p>
                      <a:r>
                        <a:rPr lang="en-GB" sz="2600" dirty="0"/>
                        <a:t>Reusable</a:t>
                      </a:r>
                    </a:p>
                  </a:txBody>
                  <a:tcPr marL="137160" marR="137160" marT="137160" marB="1371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Data and assessment notebooks released</a:t>
                      </a:r>
                      <a:br>
                        <a:rPr lang="en-GB" sz="2000" dirty="0"/>
                      </a:br>
                      <a:r>
                        <a:rPr lang="en-GB" sz="2000" dirty="0"/>
                        <a:t>under licenses that enable follow-up research</a:t>
                      </a:r>
                    </a:p>
                  </a:txBody>
                  <a:tcPr marL="137160" marR="137160" marT="137160" marB="137160" anchor="ctr"/>
                </a:tc>
                <a:extLst>
                  <a:ext uri="{0D108BD9-81ED-4DB2-BD59-A6C34878D82A}">
                    <a16:rowId xmlns:a16="http://schemas.microsoft.com/office/drawing/2014/main" val="2341490673"/>
                  </a:ext>
                </a:extLst>
              </a:tr>
            </a:tbl>
          </a:graphicData>
        </a:graphic>
      </p:graphicFrame>
      <p:sp>
        <p:nvSpPr>
          <p:cNvPr id="6" name="Textplatzhalter 5">
            <a:extLst>
              <a:ext uri="{FF2B5EF4-FFF2-40B4-BE49-F238E27FC236}">
                <a16:creationId xmlns:a16="http://schemas.microsoft.com/office/drawing/2014/main" id="{F5283209-F1D3-C34D-A183-EE74D902FE20}"/>
              </a:ext>
            </a:extLst>
          </p:cNvPr>
          <p:cNvSpPr>
            <a:spLocks noGrp="1"/>
          </p:cNvSpPr>
          <p:nvPr>
            <p:ph type="body" sz="quarter" idx="23"/>
          </p:nvPr>
        </p:nvSpPr>
        <p:spPr/>
        <p:txBody>
          <a:bodyPr/>
          <a:lstStyle/>
          <a:p>
            <a:r>
              <a:rPr lang="en-GB" dirty="0"/>
              <a:t>Wilkinson, M. D., et al. (2016). Scientific Data 3:160018. doi: </a:t>
            </a:r>
            <a:r>
              <a:rPr lang="en-GB" dirty="0">
                <a:hlinkClick r:id="rId2"/>
              </a:rPr>
              <a:t>10.1038/sdata.2016.18</a:t>
            </a:r>
            <a:endParaRPr lang="en-GB" dirty="0"/>
          </a:p>
          <a:p>
            <a:endParaRPr lang="en-GB" dirty="0"/>
          </a:p>
        </p:txBody>
      </p:sp>
    </p:spTree>
    <p:extLst>
      <p:ext uri="{BB962C8B-B14F-4D97-AF65-F5344CB8AC3E}">
        <p14:creationId xmlns:p14="http://schemas.microsoft.com/office/powerpoint/2010/main" val="341302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65D1E3-F868-46F9-B168-1F9716CCC337}"/>
              </a:ext>
            </a:extLst>
          </p:cNvPr>
          <p:cNvSpPr>
            <a:spLocks noGrp="1"/>
          </p:cNvSpPr>
          <p:nvPr>
            <p:ph type="body" sz="quarter" idx="14"/>
          </p:nvPr>
        </p:nvSpPr>
        <p:spPr/>
        <p:txBody>
          <a:bodyPr/>
          <a:lstStyle/>
          <a:p>
            <a:r>
              <a:rPr lang="en-US" dirty="0"/>
              <a:t>Assessing climate change in the context of the SDGs</a:t>
            </a:r>
          </a:p>
        </p:txBody>
      </p:sp>
      <p:sp>
        <p:nvSpPr>
          <p:cNvPr id="3" name="Titel 2">
            <a:extLst>
              <a:ext uri="{FF2B5EF4-FFF2-40B4-BE49-F238E27FC236}">
                <a16:creationId xmlns:a16="http://schemas.microsoft.com/office/drawing/2014/main" id="{11A96CA3-655E-4C47-A812-236CD5FBB087}"/>
              </a:ext>
            </a:extLst>
          </p:cNvPr>
          <p:cNvSpPr>
            <a:spLocks noGrp="1"/>
          </p:cNvSpPr>
          <p:nvPr>
            <p:ph type="title"/>
          </p:nvPr>
        </p:nvSpPr>
        <p:spPr/>
        <p:txBody>
          <a:bodyPr/>
          <a:lstStyle/>
          <a:p>
            <a:r>
              <a:rPr lang="en-GB" dirty="0"/>
              <a:t>A Special Report on Global Warming of 1.5°C</a:t>
            </a:r>
          </a:p>
        </p:txBody>
      </p:sp>
      <p:sp>
        <p:nvSpPr>
          <p:cNvPr id="5" name="Foliennummernplatzhalter 4">
            <a:extLst>
              <a:ext uri="{FF2B5EF4-FFF2-40B4-BE49-F238E27FC236}">
                <a16:creationId xmlns:a16="http://schemas.microsoft.com/office/drawing/2014/main" id="{95ADD3EB-7805-BE44-93EB-73FC7A107897}"/>
              </a:ext>
            </a:extLst>
          </p:cNvPr>
          <p:cNvSpPr>
            <a:spLocks noGrp="1"/>
          </p:cNvSpPr>
          <p:nvPr>
            <p:ph type="sldNum" sz="quarter" idx="17"/>
          </p:nvPr>
        </p:nvSpPr>
        <p:spPr/>
        <p:txBody>
          <a:bodyPr/>
          <a:lstStyle/>
          <a:p>
            <a:fld id="{A326DBD3-C1B3-4C61-B0C7-9E44CC26916E}" type="slidenum">
              <a:rPr lang="cs-CZ" smtClean="0"/>
              <a:pPr/>
              <a:t>2</a:t>
            </a:fld>
            <a:endParaRPr lang="cs-CZ" dirty="0"/>
          </a:p>
        </p:txBody>
      </p:sp>
      <p:sp>
        <p:nvSpPr>
          <p:cNvPr id="12" name="Rechteck 11">
            <a:extLst>
              <a:ext uri="{FF2B5EF4-FFF2-40B4-BE49-F238E27FC236}">
                <a16:creationId xmlns:a16="http://schemas.microsoft.com/office/drawing/2014/main" id="{8B0C230A-5C37-8340-94CF-03388159C1CB}"/>
              </a:ext>
            </a:extLst>
          </p:cNvPr>
          <p:cNvSpPr/>
          <p:nvPr/>
        </p:nvSpPr>
        <p:spPr>
          <a:xfrm>
            <a:off x="4164240" y="3709534"/>
            <a:ext cx="4248000" cy="3204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13" name="Rechteck 12">
            <a:extLst>
              <a:ext uri="{FF2B5EF4-FFF2-40B4-BE49-F238E27FC236}">
                <a16:creationId xmlns:a16="http://schemas.microsoft.com/office/drawing/2014/main" id="{E12C7D0F-FD37-A24B-B8AF-384960F5BD0C}"/>
              </a:ext>
            </a:extLst>
          </p:cNvPr>
          <p:cNvSpPr/>
          <p:nvPr/>
        </p:nvSpPr>
        <p:spPr>
          <a:xfrm>
            <a:off x="5460384" y="3473602"/>
            <a:ext cx="1980000" cy="3204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14" name="Rechteck 13">
            <a:extLst>
              <a:ext uri="{FF2B5EF4-FFF2-40B4-BE49-F238E27FC236}">
                <a16:creationId xmlns:a16="http://schemas.microsoft.com/office/drawing/2014/main" id="{A0E13215-7B76-9449-BECA-1FA4910DB592}"/>
              </a:ext>
            </a:extLst>
          </p:cNvPr>
          <p:cNvSpPr/>
          <p:nvPr/>
        </p:nvSpPr>
        <p:spPr>
          <a:xfrm>
            <a:off x="4153087" y="5782962"/>
            <a:ext cx="3538669" cy="584775"/>
          </a:xfrm>
          <a:prstGeom prst="rect">
            <a:avLst/>
          </a:prstGeom>
        </p:spPr>
        <p:txBody>
          <a:bodyPr wrap="square">
            <a:spAutoFit/>
          </a:bodyPr>
          <a:lstStyle/>
          <a:p>
            <a: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www.nytimes.com/2018/10/07/climate/</a:t>
            </a:r>
            <a:b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br>
            <a:r>
              <a:rPr lang="en-GB" sz="160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ipcc-climate-report-2040.html</a:t>
            </a:r>
            <a:endParaRPr lang="en-GB" sz="1600" dirty="0">
              <a:solidFill>
                <a:schemeClr val="accent3"/>
              </a:solidFill>
              <a:latin typeface="Calibri" panose="020F0502020204030204" pitchFamily="34" charset="0"/>
              <a:cs typeface="Calibri" panose="020F0502020204030204" pitchFamily="34" charset="0"/>
            </a:endParaRPr>
          </a:p>
        </p:txBody>
      </p:sp>
      <p:pic>
        <p:nvPicPr>
          <p:cNvPr id="15" name="Grafik 14">
            <a:extLst>
              <a:ext uri="{FF2B5EF4-FFF2-40B4-BE49-F238E27FC236}">
                <a16:creationId xmlns:a16="http://schemas.microsoft.com/office/drawing/2014/main" id="{DCACA36E-ECDD-C94D-804A-7C7A8EF87BCB}"/>
              </a:ext>
            </a:extLst>
          </p:cNvPr>
          <p:cNvPicPr>
            <a:picLocks noChangeAspect="1"/>
          </p:cNvPicPr>
          <p:nvPr/>
        </p:nvPicPr>
        <p:blipFill>
          <a:blip r:embed="rId4"/>
          <a:stretch>
            <a:fillRect/>
          </a:stretch>
        </p:blipFill>
        <p:spPr>
          <a:xfrm>
            <a:off x="5246639" y="1905492"/>
            <a:ext cx="2118410" cy="403899"/>
          </a:xfrm>
          <a:prstGeom prst="rect">
            <a:avLst/>
          </a:prstGeom>
        </p:spPr>
      </p:pic>
      <p:pic>
        <p:nvPicPr>
          <p:cNvPr id="16" name="Grafik 15">
            <a:extLst>
              <a:ext uri="{FF2B5EF4-FFF2-40B4-BE49-F238E27FC236}">
                <a16:creationId xmlns:a16="http://schemas.microsoft.com/office/drawing/2014/main" id="{119AE3C7-AD74-7E48-AF51-E7BF9692F4EC}"/>
              </a:ext>
            </a:extLst>
          </p:cNvPr>
          <p:cNvPicPr>
            <a:picLocks noChangeAspect="1"/>
          </p:cNvPicPr>
          <p:nvPr/>
        </p:nvPicPr>
        <p:blipFill>
          <a:blip r:embed="rId5"/>
          <a:stretch>
            <a:fillRect/>
          </a:stretch>
        </p:blipFill>
        <p:spPr>
          <a:xfrm>
            <a:off x="4153087" y="2297957"/>
            <a:ext cx="4289699" cy="823817"/>
          </a:xfrm>
          <a:prstGeom prst="rect">
            <a:avLst/>
          </a:prstGeom>
        </p:spPr>
      </p:pic>
      <p:sp>
        <p:nvSpPr>
          <p:cNvPr id="17" name="Rechteck 16">
            <a:extLst>
              <a:ext uri="{FF2B5EF4-FFF2-40B4-BE49-F238E27FC236}">
                <a16:creationId xmlns:a16="http://schemas.microsoft.com/office/drawing/2014/main" id="{7BBD5DAF-55A2-E143-ACBA-B7EAFC283D7C}"/>
              </a:ext>
            </a:extLst>
          </p:cNvPr>
          <p:cNvSpPr/>
          <p:nvPr/>
        </p:nvSpPr>
        <p:spPr>
          <a:xfrm>
            <a:off x="4153088" y="3199988"/>
            <a:ext cx="4289698" cy="2616101"/>
          </a:xfrm>
          <a:prstGeom prst="rect">
            <a:avLst/>
          </a:prstGeom>
          <a:noFill/>
        </p:spPr>
        <p:txBody>
          <a:bodyPr wrap="square">
            <a:spAutoFit/>
          </a:bodyPr>
          <a:lstStyle/>
          <a:p>
            <a:pPr algn="just"/>
            <a:r>
              <a:rPr lang="en-GB" sz="1640" dirty="0">
                <a:solidFill>
                  <a:srgbClr val="333333"/>
                </a:solidFill>
                <a:latin typeface="Times" pitchFamily="2" charset="0"/>
                <a:cs typeface="Times New Roman" panose="02020603050405020304" pitchFamily="18" charset="0"/>
              </a:rPr>
              <a:t>[…] To prevent 2.7 degrees of warming, the report said, greenhouse pollution must be reduced by 45 percent from 2010 levels by 2030, and 100 percent by 2050. It also found that, by 2050, use of coal as an electricity source would have to drop from nearly 40 percent today to between 1 and 7 percent. Renewable energy such as wind and solar, which make up about 20 percent of the electricity mix today, would have to increase to as much as 67 percent. […]</a:t>
            </a:r>
            <a:endParaRPr lang="en-GB" sz="1640" dirty="0">
              <a:latin typeface="Times" pitchFamily="2" charset="0"/>
              <a:cs typeface="Times New Roman" panose="02020603050405020304" pitchFamily="18" charset="0"/>
            </a:endParaRPr>
          </a:p>
        </p:txBody>
      </p:sp>
      <p:sp>
        <p:nvSpPr>
          <p:cNvPr id="18" name="Rechteck 17">
            <a:extLst>
              <a:ext uri="{FF2B5EF4-FFF2-40B4-BE49-F238E27FC236}">
                <a16:creationId xmlns:a16="http://schemas.microsoft.com/office/drawing/2014/main" id="{12FCC8BA-77A3-5345-A44F-987178533F18}"/>
              </a:ext>
            </a:extLst>
          </p:cNvPr>
          <p:cNvSpPr/>
          <p:nvPr/>
        </p:nvSpPr>
        <p:spPr>
          <a:xfrm>
            <a:off x="30124" y="4823242"/>
            <a:ext cx="3992236" cy="767518"/>
          </a:xfrm>
          <a:prstGeom prst="rect">
            <a:avLst/>
          </a:prstGeom>
          <a:solidFill>
            <a:schemeClr val="bg1"/>
          </a:solidFill>
        </p:spPr>
        <p:txBody>
          <a:bodyPr wrap="square" lIns="0" rIns="0">
            <a:spAutoFit/>
          </a:bodyPr>
          <a:lstStyle/>
          <a:p>
            <a:pPr algn="r"/>
            <a:r>
              <a:rPr lang="de-AT" sz="1300" dirty="0">
                <a:solidFill>
                  <a:srgbClr val="333333"/>
                </a:solidFill>
                <a:latin typeface="Times" pitchFamily="2" charset="0"/>
                <a:cs typeface="Times New Roman" panose="02020603050405020304" pitchFamily="18" charset="0"/>
              </a:rPr>
              <a:t>Harry Taylor, 6, </a:t>
            </a:r>
            <a:r>
              <a:rPr lang="de-AT" sz="1300" dirty="0" err="1">
                <a:solidFill>
                  <a:srgbClr val="333333"/>
                </a:solidFill>
                <a:latin typeface="Times" pitchFamily="2" charset="0"/>
                <a:cs typeface="Times New Roman" panose="02020603050405020304" pitchFamily="18" charset="0"/>
              </a:rPr>
              <a:t>played</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with</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the</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bones</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of</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dead</a:t>
            </a:r>
            <a:r>
              <a:rPr lang="de-AT" sz="1300" dirty="0">
                <a:solidFill>
                  <a:srgbClr val="333333"/>
                </a:solidFill>
                <a:latin typeface="Times" pitchFamily="2" charset="0"/>
                <a:cs typeface="Times New Roman" panose="02020603050405020304" pitchFamily="18" charset="0"/>
              </a:rPr>
              <a:t> livestock</a:t>
            </a:r>
            <a:br>
              <a:rPr lang="de-AT" sz="1300" dirty="0">
                <a:solidFill>
                  <a:srgbClr val="333333"/>
                </a:solidFill>
                <a:latin typeface="Times" pitchFamily="2" charset="0"/>
                <a:cs typeface="Times New Roman" panose="02020603050405020304" pitchFamily="18" charset="0"/>
              </a:rPr>
            </a:br>
            <a:r>
              <a:rPr lang="de-AT" sz="1300" dirty="0">
                <a:solidFill>
                  <a:srgbClr val="333333"/>
                </a:solidFill>
                <a:latin typeface="Times" pitchFamily="2" charset="0"/>
                <a:cs typeface="Times New Roman" panose="02020603050405020304" pitchFamily="18" charset="0"/>
              </a:rPr>
              <a:t>in </a:t>
            </a:r>
            <a:r>
              <a:rPr lang="de-AT" sz="1300" dirty="0" err="1">
                <a:solidFill>
                  <a:srgbClr val="333333"/>
                </a:solidFill>
                <a:latin typeface="Times" pitchFamily="2" charset="0"/>
                <a:cs typeface="Times New Roman" panose="02020603050405020304" pitchFamily="18" charset="0"/>
              </a:rPr>
              <a:t>Australia</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which</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has</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faced</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severe</a:t>
            </a:r>
            <a:r>
              <a:rPr lang="de-AT" sz="1300" dirty="0">
                <a:solidFill>
                  <a:srgbClr val="333333"/>
                </a:solidFill>
                <a:latin typeface="Times" pitchFamily="2" charset="0"/>
                <a:cs typeface="Times New Roman" panose="02020603050405020304" pitchFamily="18" charset="0"/>
              </a:rPr>
              <a:t> </a:t>
            </a:r>
            <a:r>
              <a:rPr lang="de-AT" sz="1300" dirty="0" err="1">
                <a:solidFill>
                  <a:srgbClr val="333333"/>
                </a:solidFill>
                <a:latin typeface="Times" pitchFamily="2" charset="0"/>
                <a:cs typeface="Times New Roman" panose="02020603050405020304" pitchFamily="18" charset="0"/>
              </a:rPr>
              <a:t>drought</a:t>
            </a:r>
            <a:r>
              <a:rPr lang="de-AT" sz="1300" dirty="0">
                <a:solidFill>
                  <a:srgbClr val="333333"/>
                </a:solidFill>
                <a:latin typeface="Times" pitchFamily="2" charset="0"/>
                <a:cs typeface="Times New Roman" panose="02020603050405020304" pitchFamily="18" charset="0"/>
              </a:rPr>
              <a:t>.</a:t>
            </a:r>
          </a:p>
          <a:p>
            <a:pPr algn="r">
              <a:lnSpc>
                <a:spcPct val="150000"/>
              </a:lnSpc>
            </a:pPr>
            <a:r>
              <a:rPr lang="de-AT" sz="1300" dirty="0">
                <a:solidFill>
                  <a:schemeClr val="bg2">
                    <a:lumMod val="50000"/>
                  </a:schemeClr>
                </a:solidFill>
                <a:latin typeface="Times" pitchFamily="2" charset="0"/>
                <a:cs typeface="Times New Roman" panose="02020603050405020304" pitchFamily="18" charset="0"/>
              </a:rPr>
              <a:t>Brook Mitchell/Getty Images</a:t>
            </a:r>
            <a:endParaRPr lang="en-GB" sz="1300" dirty="0">
              <a:solidFill>
                <a:schemeClr val="bg2">
                  <a:lumMod val="50000"/>
                </a:schemeClr>
              </a:solidFill>
              <a:latin typeface="Times" pitchFamily="2" charset="0"/>
              <a:cs typeface="Times New Roman" panose="02020603050405020304" pitchFamily="18" charset="0"/>
            </a:endParaRPr>
          </a:p>
        </p:txBody>
      </p:sp>
      <p:sp>
        <p:nvSpPr>
          <p:cNvPr id="19" name="Rechteck 18">
            <a:extLst>
              <a:ext uri="{FF2B5EF4-FFF2-40B4-BE49-F238E27FC236}">
                <a16:creationId xmlns:a16="http://schemas.microsoft.com/office/drawing/2014/main" id="{703AEFD8-BA0E-C048-A9AF-18E58ACA8062}"/>
              </a:ext>
            </a:extLst>
          </p:cNvPr>
          <p:cNvSpPr/>
          <p:nvPr/>
        </p:nvSpPr>
        <p:spPr>
          <a:xfrm>
            <a:off x="8787162" y="1485572"/>
            <a:ext cx="3263636" cy="823817"/>
          </a:xfrm>
          <a:prstGeom prst="rect">
            <a:avLst/>
          </a:prstGeom>
        </p:spPr>
        <p:txBody>
          <a:bodyPr vert="horz" lIns="91440" tIns="45720" rIns="91440" bIns="45720" rtlCol="0" anchor="b"/>
          <a:lstStyle/>
          <a:p>
            <a:pPr algn="r"/>
            <a:r>
              <a:rPr lang="en-GB" dirty="0">
                <a:solidFill>
                  <a:schemeClr val="bg2">
                    <a:lumMod val="50000"/>
                  </a:schemeClr>
                </a:solidFill>
                <a:cs typeface="Calibri Light" panose="020F0302020204030204" pitchFamily="34" charset="0"/>
              </a:rPr>
              <a:t>The IPCC </a:t>
            </a:r>
            <a:r>
              <a:rPr lang="en-GB" i="1" dirty="0">
                <a:solidFill>
                  <a:schemeClr val="bg2">
                    <a:lumMod val="50000"/>
                  </a:schemeClr>
                </a:solidFill>
                <a:cs typeface="Calibri Light" panose="020F0302020204030204" pitchFamily="34" charset="0"/>
              </a:rPr>
              <a:t>Special Report on Global Warming of 1.5°C </a:t>
            </a:r>
            <a:r>
              <a:rPr lang="en-GB" dirty="0">
                <a:solidFill>
                  <a:schemeClr val="bg2">
                    <a:lumMod val="50000"/>
                  </a:schemeClr>
                </a:solidFill>
                <a:cs typeface="Calibri Light" panose="020F0302020204030204" pitchFamily="34" charset="0"/>
              </a:rPr>
              <a:t>(SR15)</a:t>
            </a:r>
            <a:br>
              <a:rPr lang="en-GB" dirty="0">
                <a:solidFill>
                  <a:schemeClr val="bg2">
                    <a:lumMod val="50000"/>
                  </a:schemeClr>
                </a:solidFill>
                <a:cs typeface="Calibri Light" panose="020F0302020204030204" pitchFamily="34" charset="0"/>
              </a:rPr>
            </a:br>
            <a:r>
              <a:rPr lang="en-GB" dirty="0">
                <a:solidFill>
                  <a:schemeClr val="bg2">
                    <a:lumMod val="50000"/>
                  </a:schemeClr>
                </a:solidFill>
                <a:cs typeface="Calibri Light" panose="020F0302020204030204" pitchFamily="34" charset="0"/>
              </a:rPr>
              <a:t>was published in the fall of 2018.</a:t>
            </a:r>
          </a:p>
        </p:txBody>
      </p:sp>
      <p:cxnSp>
        <p:nvCxnSpPr>
          <p:cNvPr id="28" name="Gerade Verbindung 27">
            <a:extLst>
              <a:ext uri="{FF2B5EF4-FFF2-40B4-BE49-F238E27FC236}">
                <a16:creationId xmlns:a16="http://schemas.microsoft.com/office/drawing/2014/main" id="{CA9A012B-B7B6-2E43-82BA-B4E81DBDCAED}"/>
              </a:ext>
            </a:extLst>
          </p:cNvPr>
          <p:cNvCxnSpPr>
            <a:cxnSpLocks/>
          </p:cNvCxnSpPr>
          <p:nvPr/>
        </p:nvCxnSpPr>
        <p:spPr>
          <a:xfrm>
            <a:off x="4219994" y="2298339"/>
            <a:ext cx="4176000" cy="0"/>
          </a:xfrm>
          <a:prstGeom prst="line">
            <a:avLst/>
          </a:prstGeom>
        </p:spPr>
        <p:style>
          <a:lnRef idx="1">
            <a:schemeClr val="dk1"/>
          </a:lnRef>
          <a:fillRef idx="0">
            <a:schemeClr val="dk1"/>
          </a:fillRef>
          <a:effectRef idx="0">
            <a:schemeClr val="dk1"/>
          </a:effectRef>
          <a:fontRef idx="minor">
            <a:schemeClr val="tx1"/>
          </a:fontRef>
        </p:style>
      </p:cxnSp>
      <p:pic>
        <p:nvPicPr>
          <p:cNvPr id="31" name="Picture 1">
            <a:extLst>
              <a:ext uri="{FF2B5EF4-FFF2-40B4-BE49-F238E27FC236}">
                <a16:creationId xmlns:a16="http://schemas.microsoft.com/office/drawing/2014/main" id="{1FFDE4CD-2457-6C40-A46E-FEC59F9BB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559" y="2297957"/>
            <a:ext cx="3169993" cy="3802637"/>
          </a:xfrm>
          <a:prstGeom prst="rect">
            <a:avLst/>
          </a:prstGeom>
        </p:spPr>
      </p:pic>
      <p:pic>
        <p:nvPicPr>
          <p:cNvPr id="33" name="Grafik 32">
            <a:extLst>
              <a:ext uri="{FF2B5EF4-FFF2-40B4-BE49-F238E27FC236}">
                <a16:creationId xmlns:a16="http://schemas.microsoft.com/office/drawing/2014/main" id="{FE682CD5-DD35-9043-874B-7CED2B031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786" y="2309390"/>
            <a:ext cx="3718600" cy="2479067"/>
          </a:xfrm>
          <a:prstGeom prst="rect">
            <a:avLst/>
          </a:prstGeom>
        </p:spPr>
      </p:pic>
      <p:sp>
        <p:nvSpPr>
          <p:cNvPr id="34" name="Rechteck 33">
            <a:extLst>
              <a:ext uri="{FF2B5EF4-FFF2-40B4-BE49-F238E27FC236}">
                <a16:creationId xmlns:a16="http://schemas.microsoft.com/office/drawing/2014/main" id="{0547D969-DB49-5447-A13C-D970BCCD107B}"/>
              </a:ext>
            </a:extLst>
          </p:cNvPr>
          <p:cNvSpPr/>
          <p:nvPr/>
        </p:nvSpPr>
        <p:spPr>
          <a:xfrm>
            <a:off x="10376300" y="6156455"/>
            <a:ext cx="1674497" cy="338554"/>
          </a:xfrm>
          <a:prstGeom prst="rect">
            <a:avLst/>
          </a:prstGeom>
        </p:spPr>
        <p:txBody>
          <a:bodyPr wrap="none">
            <a:spAutoFit/>
          </a:bodyPr>
          <a:lstStyle/>
          <a:p>
            <a:pPr algn="r"/>
            <a:r>
              <a:rPr lang="en-GB" sz="1600" dirty="0">
                <a:solidFill>
                  <a:schemeClr val="accent3"/>
                </a:solidFill>
                <a:cs typeface="Calibri Light" panose="020F0302020204030204" pitchFamily="34" charset="0"/>
                <a:hlinkClick r:id="rId8">
                  <a:extLst>
                    <a:ext uri="{A12FA001-AC4F-418D-AE19-62706E023703}">
                      <ahyp:hlinkClr xmlns:ahyp="http://schemas.microsoft.com/office/drawing/2018/hyperlinkcolor" val="tx"/>
                    </a:ext>
                  </a:extLst>
                </a:hlinkClick>
              </a:rPr>
              <a:t>www.ipcc.ch/sr15</a:t>
            </a:r>
            <a:endParaRPr lang="en-GB" sz="1600" i="1" dirty="0">
              <a:solidFill>
                <a:schemeClr val="accent3"/>
              </a:solidFill>
              <a:cs typeface="Calibri Light" panose="020F0302020204030204" pitchFamily="34" charset="0"/>
            </a:endParaRPr>
          </a:p>
        </p:txBody>
      </p:sp>
    </p:spTree>
    <p:extLst>
      <p:ext uri="{BB962C8B-B14F-4D97-AF65-F5344CB8AC3E}">
        <p14:creationId xmlns:p14="http://schemas.microsoft.com/office/powerpoint/2010/main" val="3249249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5CD1B56-F708-B748-8232-65065F68A893}"/>
              </a:ext>
            </a:extLst>
          </p:cNvPr>
          <p:cNvSpPr>
            <a:spLocks noGrp="1"/>
          </p:cNvSpPr>
          <p:nvPr>
            <p:ph type="body" sz="quarter" idx="14"/>
          </p:nvPr>
        </p:nvSpPr>
        <p:spPr/>
        <p:txBody>
          <a:bodyPr/>
          <a:lstStyle/>
          <a:p>
            <a:r>
              <a:rPr lang="en-GB" dirty="0"/>
              <a:t>Use appropriate references &amp; metadata for each item</a:t>
            </a:r>
          </a:p>
        </p:txBody>
      </p:sp>
      <p:sp>
        <p:nvSpPr>
          <p:cNvPr id="3" name="Titel 2">
            <a:extLst>
              <a:ext uri="{FF2B5EF4-FFF2-40B4-BE49-F238E27FC236}">
                <a16:creationId xmlns:a16="http://schemas.microsoft.com/office/drawing/2014/main" id="{64D099A8-3487-1849-96EC-46A18CBAD7DB}"/>
              </a:ext>
            </a:extLst>
          </p:cNvPr>
          <p:cNvSpPr>
            <a:spLocks noGrp="1"/>
          </p:cNvSpPr>
          <p:nvPr>
            <p:ph type="title"/>
          </p:nvPr>
        </p:nvSpPr>
        <p:spPr/>
        <p:txBody>
          <a:bodyPr/>
          <a:lstStyle/>
          <a:p>
            <a:r>
              <a:rPr lang="en-GB" dirty="0"/>
              <a:t>Findable</a:t>
            </a:r>
          </a:p>
        </p:txBody>
      </p:sp>
      <p:sp>
        <p:nvSpPr>
          <p:cNvPr id="4" name="Foliennummernplatzhalter 3">
            <a:extLst>
              <a:ext uri="{FF2B5EF4-FFF2-40B4-BE49-F238E27FC236}">
                <a16:creationId xmlns:a16="http://schemas.microsoft.com/office/drawing/2014/main" id="{F6BCAB3B-B7EB-FE4D-9B16-45B8EB58AC82}"/>
              </a:ext>
            </a:extLst>
          </p:cNvPr>
          <p:cNvSpPr>
            <a:spLocks noGrp="1"/>
          </p:cNvSpPr>
          <p:nvPr>
            <p:ph type="sldNum" sz="quarter" idx="17"/>
          </p:nvPr>
        </p:nvSpPr>
        <p:spPr/>
        <p:txBody>
          <a:bodyPr/>
          <a:lstStyle/>
          <a:p>
            <a:fld id="{838B0777-827F-8D42-90B1-61394C340E65}" type="slidenum">
              <a:rPr lang="en-GB" smtClean="0"/>
              <a:pPr/>
              <a:t>20</a:t>
            </a:fld>
            <a:endParaRPr lang="en-GB" dirty="0"/>
          </a:p>
        </p:txBody>
      </p:sp>
      <p:sp>
        <p:nvSpPr>
          <p:cNvPr id="5" name="Inhaltsplatzhalter 4">
            <a:extLst>
              <a:ext uri="{FF2B5EF4-FFF2-40B4-BE49-F238E27FC236}">
                <a16:creationId xmlns:a16="http://schemas.microsoft.com/office/drawing/2014/main" id="{7EC2BFD1-088C-644A-847D-E3A5E8218D3D}"/>
              </a:ext>
            </a:extLst>
          </p:cNvPr>
          <p:cNvSpPr>
            <a:spLocks noGrp="1"/>
          </p:cNvSpPr>
          <p:nvPr>
            <p:ph sz="quarter" idx="18"/>
          </p:nvPr>
        </p:nvSpPr>
        <p:spPr/>
        <p:txBody>
          <a:bodyPr/>
          <a:lstStyle/>
          <a:p>
            <a:pPr marL="0" indent="0">
              <a:buNone/>
            </a:pPr>
            <a:r>
              <a:rPr lang="en-GB" dirty="0"/>
              <a:t>Separate treatment for distinct pieces of the scientific “supply chain”</a:t>
            </a:r>
          </a:p>
          <a:p>
            <a:pPr lvl="2"/>
            <a:r>
              <a:rPr lang="en-GB" dirty="0"/>
              <a:t>Scientific assessment: Chapter 2 of the SR15 and Annex</a:t>
            </a:r>
          </a:p>
          <a:p>
            <a:pPr lvl="2"/>
            <a:r>
              <a:rPr lang="en-GB" dirty="0"/>
              <a:t>Scenario ensemble (data)</a:t>
            </a:r>
          </a:p>
          <a:p>
            <a:pPr lvl="2"/>
            <a:r>
              <a:rPr lang="en-GB" dirty="0"/>
              <a:t>Notebooks for scenario assessment</a:t>
            </a:r>
          </a:p>
          <a:p>
            <a:pPr lvl="2"/>
            <a:r>
              <a:rPr lang="en-GB" dirty="0"/>
              <a:t>Scientific software package</a:t>
            </a:r>
          </a:p>
          <a:p>
            <a:pPr lvl="2"/>
            <a:r>
              <a:rPr lang="en-GB" dirty="0"/>
              <a:t>Journal manuscript on scenario ensemble compilation and user guidelines</a:t>
            </a:r>
          </a:p>
          <a:p>
            <a:pPr lvl="4"/>
            <a:endParaRPr lang="en-GB" dirty="0"/>
          </a:p>
          <a:p>
            <a:pPr lvl="1"/>
            <a:r>
              <a:rPr lang="en-GB" dirty="0"/>
              <a:t>Each item has its own recommended citation and DOI</a:t>
            </a:r>
          </a:p>
          <a:p>
            <a:pPr lvl="1"/>
            <a:r>
              <a:rPr lang="en-GB" dirty="0"/>
              <a:t>Use proper versioning for each item (data &amp; software release cycle)</a:t>
            </a:r>
          </a:p>
          <a:p>
            <a:pPr lvl="4"/>
            <a:endParaRPr lang="en-GB" dirty="0"/>
          </a:p>
        </p:txBody>
      </p:sp>
    </p:spTree>
    <p:extLst>
      <p:ext uri="{BB962C8B-B14F-4D97-AF65-F5344CB8AC3E}">
        <p14:creationId xmlns:p14="http://schemas.microsoft.com/office/powerpoint/2010/main" val="4017111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781058-FA40-FC44-8C15-ECACDB7AE97D}"/>
              </a:ext>
            </a:extLst>
          </p:cNvPr>
          <p:cNvSpPr>
            <a:spLocks noGrp="1"/>
          </p:cNvSpPr>
          <p:nvPr>
            <p:ph type="body" sz="quarter" idx="14"/>
          </p:nvPr>
        </p:nvSpPr>
        <p:spPr/>
        <p:txBody>
          <a:bodyPr/>
          <a:lstStyle/>
          <a:p>
            <a:r>
              <a:rPr lang="en-GB" dirty="0"/>
              <a:t>The infrastructure provides multiple entry points &amp; interfaces</a:t>
            </a:r>
          </a:p>
        </p:txBody>
      </p:sp>
      <p:sp>
        <p:nvSpPr>
          <p:cNvPr id="3" name="Titel 2">
            <a:extLst>
              <a:ext uri="{FF2B5EF4-FFF2-40B4-BE49-F238E27FC236}">
                <a16:creationId xmlns:a16="http://schemas.microsoft.com/office/drawing/2014/main" id="{F0003DBE-67E0-8E48-B094-58EE45A29DA6}"/>
              </a:ext>
            </a:extLst>
          </p:cNvPr>
          <p:cNvSpPr>
            <a:spLocks noGrp="1"/>
          </p:cNvSpPr>
          <p:nvPr>
            <p:ph type="title"/>
          </p:nvPr>
        </p:nvSpPr>
        <p:spPr/>
        <p:txBody>
          <a:bodyPr/>
          <a:lstStyle/>
          <a:p>
            <a:r>
              <a:rPr lang="en-GB" dirty="0"/>
              <a:t>Accessible (I) – machine-readable formats</a:t>
            </a:r>
          </a:p>
        </p:txBody>
      </p:sp>
      <p:sp>
        <p:nvSpPr>
          <p:cNvPr id="4" name="Foliennummernplatzhalter 3">
            <a:extLst>
              <a:ext uri="{FF2B5EF4-FFF2-40B4-BE49-F238E27FC236}">
                <a16:creationId xmlns:a16="http://schemas.microsoft.com/office/drawing/2014/main" id="{E8B4711F-99B7-164F-B1F8-D57D1B3EAF32}"/>
              </a:ext>
            </a:extLst>
          </p:cNvPr>
          <p:cNvSpPr>
            <a:spLocks noGrp="1"/>
          </p:cNvSpPr>
          <p:nvPr>
            <p:ph type="sldNum" sz="quarter" idx="17"/>
          </p:nvPr>
        </p:nvSpPr>
        <p:spPr/>
        <p:txBody>
          <a:bodyPr/>
          <a:lstStyle/>
          <a:p>
            <a:fld id="{838B0777-827F-8D42-90B1-61394C340E65}" type="slidenum">
              <a:rPr lang="en-GB" smtClean="0"/>
              <a:pPr/>
              <a:t>21</a:t>
            </a:fld>
            <a:endParaRPr lang="en-GB" dirty="0"/>
          </a:p>
        </p:txBody>
      </p:sp>
      <p:sp>
        <p:nvSpPr>
          <p:cNvPr id="5" name="Inhaltsplatzhalter 4">
            <a:extLst>
              <a:ext uri="{FF2B5EF4-FFF2-40B4-BE49-F238E27FC236}">
                <a16:creationId xmlns:a16="http://schemas.microsoft.com/office/drawing/2014/main" id="{8162C2AA-F38B-A645-9031-67D7A37D9959}"/>
              </a:ext>
            </a:extLst>
          </p:cNvPr>
          <p:cNvSpPr>
            <a:spLocks noGrp="1"/>
          </p:cNvSpPr>
          <p:nvPr>
            <p:ph sz="quarter" idx="18"/>
          </p:nvPr>
        </p:nvSpPr>
        <p:spPr/>
        <p:txBody>
          <a:bodyPr>
            <a:noAutofit/>
          </a:bodyPr>
          <a:lstStyle/>
          <a:p>
            <a:r>
              <a:rPr lang="en-GB" sz="2600" dirty="0"/>
              <a:t>Scenario ensemble data:</a:t>
            </a:r>
          </a:p>
          <a:p>
            <a:pPr lvl="1"/>
            <a:r>
              <a:rPr lang="en-GB" sz="2600" dirty="0"/>
              <a:t>Downloadable as </a:t>
            </a:r>
            <a:r>
              <a:rPr lang="en-GB" sz="2600" dirty="0">
                <a:latin typeface="Lucida Grande" panose="020B0600040502020204" pitchFamily="34" charset="0"/>
                <a:cs typeface="Lucida Grande" panose="020B0600040502020204" pitchFamily="34" charset="0"/>
              </a:rPr>
              <a:t>xlsx</a:t>
            </a:r>
            <a:r>
              <a:rPr lang="en-GB" sz="2600" dirty="0"/>
              <a:t> and </a:t>
            </a:r>
            <a:r>
              <a:rPr lang="en-GB" sz="2600" dirty="0">
                <a:latin typeface="Lucida Grande" panose="020B0600040502020204" pitchFamily="34" charset="0"/>
                <a:cs typeface="Lucida Grande" panose="020B0600040502020204" pitchFamily="34" charset="0"/>
              </a:rPr>
              <a:t>csv</a:t>
            </a:r>
          </a:p>
          <a:p>
            <a:pPr lvl="1"/>
            <a:r>
              <a:rPr lang="en-GB" sz="2600" dirty="0"/>
              <a:t>Accessible via a </a:t>
            </a:r>
            <a:r>
              <a:rPr lang="en-GB" sz="2600" dirty="0" err="1">
                <a:latin typeface="Lucida Grande" panose="020B0600040502020204" pitchFamily="34" charset="0"/>
                <a:cs typeface="Lucida Grande" panose="020B0600040502020204" pitchFamily="34" charset="0"/>
              </a:rPr>
              <a:t>RestAPI</a:t>
            </a:r>
            <a:r>
              <a:rPr lang="en-GB" sz="2600" dirty="0"/>
              <a:t> from the Scenario Explorer backend</a:t>
            </a:r>
          </a:p>
          <a:p>
            <a:pPr lvl="4"/>
            <a:endParaRPr lang="en-GB" sz="800" dirty="0"/>
          </a:p>
          <a:p>
            <a:r>
              <a:rPr lang="en-GB" sz="2600" dirty="0"/>
              <a:t>Assessment notebooks</a:t>
            </a:r>
          </a:p>
          <a:p>
            <a:pPr lvl="1"/>
            <a:r>
              <a:rPr lang="en-GB" sz="2600" dirty="0"/>
              <a:t>Distributed via GitHub</a:t>
            </a:r>
          </a:p>
          <a:p>
            <a:pPr lvl="1"/>
            <a:r>
              <a:rPr lang="en-GB" sz="2600" dirty="0"/>
              <a:t>Also available as rendered notebooks</a:t>
            </a:r>
          </a:p>
          <a:p>
            <a:pPr lvl="4"/>
            <a:endParaRPr lang="en-GB" sz="800" dirty="0"/>
          </a:p>
          <a:p>
            <a:r>
              <a:rPr lang="en-GB" sz="2600" dirty="0"/>
              <a:t>Scientific software</a:t>
            </a:r>
          </a:p>
          <a:p>
            <a:pPr lvl="1"/>
            <a:r>
              <a:rPr lang="en-GB" sz="2600" dirty="0"/>
              <a:t>Maintained on GitHub</a:t>
            </a:r>
          </a:p>
          <a:p>
            <a:pPr lvl="1"/>
            <a:r>
              <a:rPr lang="en-GB" sz="2600" dirty="0"/>
              <a:t>Available via </a:t>
            </a:r>
            <a:r>
              <a:rPr lang="en-GB" sz="2600" dirty="0" err="1">
                <a:latin typeface="Lucida Grande" panose="020B0600040502020204" pitchFamily="34" charset="0"/>
                <a:cs typeface="Lucida Grande" panose="020B0600040502020204" pitchFamily="34" charset="0"/>
              </a:rPr>
              <a:t>conda</a:t>
            </a:r>
            <a:r>
              <a:rPr lang="en-GB" sz="2600" dirty="0"/>
              <a:t> &amp; </a:t>
            </a:r>
            <a:r>
              <a:rPr lang="en-GB" sz="2600" dirty="0" err="1">
                <a:latin typeface="Lucida Grande" panose="020B0600040502020204" pitchFamily="34" charset="0"/>
                <a:cs typeface="Lucida Grande" panose="020B0600040502020204" pitchFamily="34" charset="0"/>
              </a:rPr>
              <a:t>pypi</a:t>
            </a:r>
            <a:endParaRPr lang="en-GB" sz="2600" dirty="0"/>
          </a:p>
        </p:txBody>
      </p:sp>
      <p:pic>
        <p:nvPicPr>
          <p:cNvPr id="7" name="Grafik 6">
            <a:extLst>
              <a:ext uri="{FF2B5EF4-FFF2-40B4-BE49-F238E27FC236}">
                <a16:creationId xmlns:a16="http://schemas.microsoft.com/office/drawing/2014/main" id="{F893816B-6E17-D846-8211-5F995106E66D}"/>
              </a:ext>
            </a:extLst>
          </p:cNvPr>
          <p:cNvPicPr>
            <a:picLocks noChangeAspect="1"/>
          </p:cNvPicPr>
          <p:nvPr/>
        </p:nvPicPr>
        <p:blipFill>
          <a:blip r:embed="rId2"/>
          <a:stretch>
            <a:fillRect/>
          </a:stretch>
        </p:blipFill>
        <p:spPr>
          <a:xfrm>
            <a:off x="4240800" y="3543048"/>
            <a:ext cx="1746340" cy="646332"/>
          </a:xfrm>
          <a:prstGeom prst="rect">
            <a:avLst/>
          </a:prstGeom>
        </p:spPr>
      </p:pic>
      <p:pic>
        <p:nvPicPr>
          <p:cNvPr id="9" name="Inhaltsplatzhalter 8">
            <a:extLst>
              <a:ext uri="{FF2B5EF4-FFF2-40B4-BE49-F238E27FC236}">
                <a16:creationId xmlns:a16="http://schemas.microsoft.com/office/drawing/2014/main" id="{9F12753E-BFDE-B242-B00D-7DF63FF130C0}"/>
              </a:ext>
            </a:extLst>
          </p:cNvPr>
          <p:cNvPicPr>
            <a:picLocks noChangeAspect="1"/>
          </p:cNvPicPr>
          <p:nvPr/>
        </p:nvPicPr>
        <p:blipFill>
          <a:blip r:embed="rId3"/>
          <a:stretch>
            <a:fillRect/>
          </a:stretch>
        </p:blipFill>
        <p:spPr>
          <a:xfrm>
            <a:off x="7018020" y="2966459"/>
            <a:ext cx="4969591" cy="3193171"/>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sp>
        <p:nvSpPr>
          <p:cNvPr id="10" name="Rechteck 9">
            <a:extLst>
              <a:ext uri="{FF2B5EF4-FFF2-40B4-BE49-F238E27FC236}">
                <a16:creationId xmlns:a16="http://schemas.microsoft.com/office/drawing/2014/main" id="{6A6E1C6D-BC25-034F-BB15-D6BE8C6A183C}"/>
              </a:ext>
            </a:extLst>
          </p:cNvPr>
          <p:cNvSpPr/>
          <p:nvPr/>
        </p:nvSpPr>
        <p:spPr>
          <a:xfrm>
            <a:off x="5977339" y="6134579"/>
            <a:ext cx="6096000" cy="646331"/>
          </a:xfrm>
          <a:prstGeom prst="rect">
            <a:avLst/>
          </a:prstGeom>
        </p:spPr>
        <p:txBody>
          <a:bodyPr>
            <a:spAutoFit/>
          </a:bodyPr>
          <a:lstStyle/>
          <a:p>
            <a:pPr algn="r"/>
            <a:r>
              <a:rPr lang="en-GB" dirty="0">
                <a:solidFill>
                  <a:schemeClr val="bg2">
                    <a:lumMod val="50000"/>
                  </a:schemeClr>
                </a:solidFill>
                <a:latin typeface="Calibri Light" panose="020F0302020204030204" pitchFamily="34" charset="0"/>
                <a:cs typeface="Calibri Light" panose="020F0302020204030204" pitchFamily="34" charset="0"/>
              </a:rPr>
              <a:t>Rendered  notebooks to generate figures and tables at </a:t>
            </a:r>
            <a:r>
              <a:rPr lang="en-GB" dirty="0">
                <a:solidFill>
                  <a:schemeClr val="bg2">
                    <a:lumMod val="50000"/>
                  </a:schemeClr>
                </a:solidFill>
                <a:latin typeface="Calibri Light" panose="020F0302020204030204" pitchFamily="34" charset="0"/>
                <a:cs typeface="Calibri Light" panose="020F0302020204030204" pitchFamily="34" charset="0"/>
                <a:hlinkClick r:id="rId4"/>
              </a:rPr>
              <a:t>data.ene.iiasa.ac.at/sr15_scenario_analysis</a:t>
            </a:r>
            <a:endParaRPr lang="en-GB" dirty="0">
              <a:solidFill>
                <a:schemeClr val="bg2">
                  <a:lumMod val="50000"/>
                </a:schemeClr>
              </a:solidFill>
              <a:latin typeface="Calibri Light" panose="020F0302020204030204" pitchFamily="34" charset="0"/>
              <a:cs typeface="Calibri Light" panose="020F0302020204030204" pitchFamily="34" charset="0"/>
            </a:endParaRPr>
          </a:p>
        </p:txBody>
      </p:sp>
      <p:pic>
        <p:nvPicPr>
          <p:cNvPr id="11" name="Grafik 10">
            <a:extLst>
              <a:ext uri="{FF2B5EF4-FFF2-40B4-BE49-F238E27FC236}">
                <a16:creationId xmlns:a16="http://schemas.microsoft.com/office/drawing/2014/main" id="{A6C147F1-73F1-BC46-B26E-976CF8467E08}"/>
              </a:ext>
            </a:extLst>
          </p:cNvPr>
          <p:cNvPicPr>
            <a:picLocks noChangeAspect="1"/>
          </p:cNvPicPr>
          <p:nvPr/>
        </p:nvPicPr>
        <p:blipFill>
          <a:blip r:embed="rId2"/>
          <a:stretch>
            <a:fillRect/>
          </a:stretch>
        </p:blipFill>
        <p:spPr>
          <a:xfrm>
            <a:off x="4240800" y="5103716"/>
            <a:ext cx="1746340" cy="646332"/>
          </a:xfrm>
          <a:prstGeom prst="rect">
            <a:avLst/>
          </a:prstGeom>
        </p:spPr>
      </p:pic>
    </p:spTree>
    <p:extLst>
      <p:ext uri="{BB962C8B-B14F-4D97-AF65-F5344CB8AC3E}">
        <p14:creationId xmlns:p14="http://schemas.microsoft.com/office/powerpoint/2010/main" val="2304599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fade">
                                      <p:cBhvr>
                                        <p:cTn id="38" dur="500"/>
                                        <p:tgtEl>
                                          <p:spTgt spid="5">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fade">
                                      <p:cBhvr>
                                        <p:cTn id="44" dur="500"/>
                                        <p:tgtEl>
                                          <p:spTgt spid="5">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AB848A19-1FB4-394E-B455-D9D56BFC5DD6}"/>
              </a:ext>
            </a:extLst>
          </p:cNvPr>
          <p:cNvSpPr>
            <a:spLocks noGrp="1"/>
          </p:cNvSpPr>
          <p:nvPr>
            <p:ph sz="quarter" idx="18"/>
          </p:nvPr>
        </p:nvSpPr>
        <p:spPr>
          <a:xfrm>
            <a:off x="361949" y="1439013"/>
            <a:ext cx="11497077" cy="4712406"/>
          </a:xfrm>
        </p:spPr>
        <p:txBody>
          <a:bodyPr>
            <a:noAutofit/>
          </a:bodyPr>
          <a:lstStyle/>
          <a:p>
            <a:pPr marL="0" indent="0">
              <a:buNone/>
            </a:pPr>
            <a:r>
              <a:rPr lang="en-GB" sz="2400" dirty="0"/>
              <a:t>Using “workspaces” to manage figures &amp; data tables</a:t>
            </a:r>
            <a:br>
              <a:rPr lang="en-GB" sz="2400" dirty="0"/>
            </a:br>
            <a:r>
              <a:rPr lang="en-GB" sz="2400" dirty="0"/>
              <a:t>including pre-defined panels replicating SR15 figures</a:t>
            </a:r>
          </a:p>
          <a:p>
            <a:endParaRPr lang="en-GB" sz="2400" dirty="0"/>
          </a:p>
          <a:p>
            <a:endParaRPr lang="en-US" sz="2400" dirty="0"/>
          </a:p>
          <a:p>
            <a:endParaRPr lang="en-US" sz="2400" dirty="0"/>
          </a:p>
          <a:p>
            <a:endParaRPr lang="en-US" sz="2400" dirty="0"/>
          </a:p>
          <a:p>
            <a:endParaRPr lang="en-US" sz="2400" dirty="0"/>
          </a:p>
          <a:p>
            <a:endParaRPr lang="en-US" sz="2400" dirty="0"/>
          </a:p>
        </p:txBody>
      </p:sp>
      <p:sp>
        <p:nvSpPr>
          <p:cNvPr id="2" name="Textplatzhalter 1">
            <a:extLst>
              <a:ext uri="{FF2B5EF4-FFF2-40B4-BE49-F238E27FC236}">
                <a16:creationId xmlns:a16="http://schemas.microsoft.com/office/drawing/2014/main" id="{5BFF59F9-764B-804F-81F6-E3AF77BD58EA}"/>
              </a:ext>
            </a:extLst>
          </p:cNvPr>
          <p:cNvSpPr>
            <a:spLocks noGrp="1"/>
          </p:cNvSpPr>
          <p:nvPr>
            <p:ph type="body" sz="quarter" idx="14"/>
          </p:nvPr>
        </p:nvSpPr>
        <p:spPr/>
        <p:txBody>
          <a:bodyPr/>
          <a:lstStyle/>
          <a:p>
            <a:r>
              <a:rPr lang="en-GB" dirty="0"/>
              <a:t>A new “IAMC 1.5° C Scenario Explorer hosted by IIASA”</a:t>
            </a:r>
          </a:p>
        </p:txBody>
      </p:sp>
      <p:sp>
        <p:nvSpPr>
          <p:cNvPr id="3" name="Titel 2">
            <a:extLst>
              <a:ext uri="{FF2B5EF4-FFF2-40B4-BE49-F238E27FC236}">
                <a16:creationId xmlns:a16="http://schemas.microsoft.com/office/drawing/2014/main" id="{744746BB-65EB-6E44-87BD-A14A54D23997}"/>
              </a:ext>
            </a:extLst>
          </p:cNvPr>
          <p:cNvSpPr>
            <a:spLocks noGrp="1"/>
          </p:cNvSpPr>
          <p:nvPr>
            <p:ph type="title"/>
          </p:nvPr>
        </p:nvSpPr>
        <p:spPr/>
        <p:txBody>
          <a:bodyPr/>
          <a:lstStyle/>
          <a:p>
            <a:r>
              <a:rPr lang="en-GB" dirty="0"/>
              <a:t>Accessible (II) – for human users</a:t>
            </a:r>
          </a:p>
        </p:txBody>
      </p:sp>
      <p:sp>
        <p:nvSpPr>
          <p:cNvPr id="4" name="Foliennummernplatzhalter 3">
            <a:extLst>
              <a:ext uri="{FF2B5EF4-FFF2-40B4-BE49-F238E27FC236}">
                <a16:creationId xmlns:a16="http://schemas.microsoft.com/office/drawing/2014/main" id="{57535FB2-2851-524C-BD80-A65F66417111}"/>
              </a:ext>
            </a:extLst>
          </p:cNvPr>
          <p:cNvSpPr>
            <a:spLocks noGrp="1"/>
          </p:cNvSpPr>
          <p:nvPr>
            <p:ph type="sldNum" sz="quarter" idx="17"/>
          </p:nvPr>
        </p:nvSpPr>
        <p:spPr/>
        <p:txBody>
          <a:bodyPr/>
          <a:lstStyle/>
          <a:p>
            <a:fld id="{838B0777-827F-8D42-90B1-61394C340E65}" type="slidenum">
              <a:rPr lang="en-GB" smtClean="0"/>
              <a:pPr/>
              <a:t>22</a:t>
            </a:fld>
            <a:endParaRPr lang="en-GB" dirty="0"/>
          </a:p>
        </p:txBody>
      </p:sp>
      <p:pic>
        <p:nvPicPr>
          <p:cNvPr id="6" name="Content Placeholder 2">
            <a:extLst>
              <a:ext uri="{FF2B5EF4-FFF2-40B4-BE49-F238E27FC236}">
                <a16:creationId xmlns:a16="http://schemas.microsoft.com/office/drawing/2014/main" id="{6F76848B-47E4-0041-889C-18297BF1F494}"/>
              </a:ext>
            </a:extLst>
          </p:cNvPr>
          <p:cNvPicPr>
            <a:picLocks noChangeAspect="1"/>
          </p:cNvPicPr>
          <p:nvPr/>
        </p:nvPicPr>
        <p:blipFill>
          <a:blip r:embed="rId2"/>
          <a:stretch>
            <a:fillRect/>
          </a:stretch>
        </p:blipFill>
        <p:spPr>
          <a:xfrm>
            <a:off x="432198" y="2272434"/>
            <a:ext cx="5025628" cy="2788143"/>
          </a:xfrm>
          <a:prstGeom prst="rect">
            <a:avLst/>
          </a:prstGeom>
        </p:spPr>
      </p:pic>
      <p:pic>
        <p:nvPicPr>
          <p:cNvPr id="9" name="Grafik 8">
            <a:extLst>
              <a:ext uri="{FF2B5EF4-FFF2-40B4-BE49-F238E27FC236}">
                <a16:creationId xmlns:a16="http://schemas.microsoft.com/office/drawing/2014/main" id="{DAECC2E9-017C-DA4D-B8D8-68DF88579E59}"/>
              </a:ext>
            </a:extLst>
          </p:cNvPr>
          <p:cNvPicPr>
            <a:picLocks noChangeAspect="1"/>
          </p:cNvPicPr>
          <p:nvPr/>
        </p:nvPicPr>
        <p:blipFill>
          <a:blip r:embed="rId3"/>
          <a:stretch>
            <a:fillRect/>
          </a:stretch>
        </p:blipFill>
        <p:spPr>
          <a:xfrm>
            <a:off x="10809699" y="1370335"/>
            <a:ext cx="1277938" cy="1293152"/>
          </a:xfrm>
          <a:prstGeom prst="rect">
            <a:avLst/>
          </a:prstGeom>
        </p:spPr>
      </p:pic>
      <p:sp>
        <p:nvSpPr>
          <p:cNvPr id="10" name="Textplatzhalter 16">
            <a:extLst>
              <a:ext uri="{FF2B5EF4-FFF2-40B4-BE49-F238E27FC236}">
                <a16:creationId xmlns:a16="http://schemas.microsoft.com/office/drawing/2014/main" id="{6730B7D2-F929-DA4B-A1DB-2C9A8C3152BA}"/>
              </a:ext>
            </a:extLst>
          </p:cNvPr>
          <p:cNvSpPr txBox="1">
            <a:spLocks/>
          </p:cNvSpPr>
          <p:nvPr/>
        </p:nvSpPr>
        <p:spPr>
          <a:xfrm>
            <a:off x="1985963" y="6151419"/>
            <a:ext cx="5725797" cy="622242"/>
          </a:xfrm>
          <a:prstGeom prst="rect">
            <a:avLst/>
          </a:prstGeom>
        </p:spPr>
        <p:txBody>
          <a:bodyPr vert="horz" lIns="0" tIns="0" rIns="0" bIns="0" rtlCol="0">
            <a:normAutofit/>
          </a:bodyPr>
          <a:lstStyle>
            <a:lvl1pPr marR="0" indent="0" algn="ctr" fontAlgn="base">
              <a:lnSpc>
                <a:spcPct val="100000"/>
              </a:lnSpc>
              <a:spcBef>
                <a:spcPct val="20000"/>
              </a:spcBef>
              <a:spcAft>
                <a:spcPct val="0"/>
              </a:spcAft>
              <a:buClrTx/>
              <a:buSzPct val="80000"/>
              <a:buFont typeface="Arial" panose="020B0604020202020204" pitchFamily="34" charset="0"/>
              <a:buNone/>
              <a:tabLst/>
              <a:defRPr kumimoji="0" lang="en-US" sz="1600" b="0" i="0" u="none" strike="noStrike" kern="0" cap="none" spc="0" normalizeH="0" baseline="0" noProof="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defRPr>
            </a:lvl1pPr>
            <a:lvl2pPr marL="628650" marR="0" indent="-403225" fontAlgn="base">
              <a:lnSpc>
                <a:spcPct val="100000"/>
              </a:lnSpc>
              <a:spcBef>
                <a:spcPct val="20000"/>
              </a:spcBef>
              <a:spcAft>
                <a:spcPct val="0"/>
              </a:spcAft>
              <a:buClrTx/>
              <a:buSzPct val="100000"/>
              <a:buFontTx/>
              <a:buBlip>
                <a:blip r:embed="rId4"/>
              </a:buBlip>
              <a:tabLst/>
              <a:defRPr kumimoji="0" lang="en-US" sz="28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2pPr>
            <a:lvl3pPr marL="855663" marR="0" indent="-227013" defTabSz="895350" fontAlgn="base">
              <a:lnSpc>
                <a:spcPct val="100000"/>
              </a:lnSpc>
              <a:spcBef>
                <a:spcPct val="20000"/>
              </a:spcBef>
              <a:spcAft>
                <a:spcPct val="0"/>
              </a:spcAft>
              <a:buClrTx/>
              <a:buSzPct val="80000"/>
              <a:buFont typeface="Arial"/>
              <a:buChar char="•"/>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3pPr>
            <a:lvl4pPr marL="1200150" marR="0" indent="-344488" defTabSz="714375" fontAlgn="base">
              <a:lnSpc>
                <a:spcPct val="100000"/>
              </a:lnSpc>
              <a:spcBef>
                <a:spcPct val="20000"/>
              </a:spcBef>
              <a:spcAft>
                <a:spcPct val="0"/>
              </a:spcAft>
              <a:buClrTx/>
              <a:buSzPct val="100000"/>
              <a:buFontTx/>
              <a:buBlip>
                <a:blip r:embed="rId4"/>
              </a:buBlip>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4pPr>
            <a:lvl5pPr marL="1425575" marR="0" indent="-166688" fontAlgn="base">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AT" dirty="0" err="1"/>
              <a:t>Visit</a:t>
            </a:r>
            <a:r>
              <a:rPr lang="de-AT" dirty="0"/>
              <a:t> </a:t>
            </a:r>
            <a:r>
              <a:rPr lang="de-AT" dirty="0" err="1"/>
              <a:t>the</a:t>
            </a:r>
            <a:r>
              <a:rPr lang="de-AT" dirty="0"/>
              <a:t> IAMC 1.5°C Scenario Explorer at</a:t>
            </a:r>
            <a:br>
              <a:rPr lang="de-AT" dirty="0"/>
            </a:br>
            <a:r>
              <a:rPr lang="de-AT" dirty="0">
                <a:hlinkClick r:id="rId5"/>
              </a:rPr>
              <a:t>https://data.ene.iiasa.ac.at/iamc-1.5c-explorer</a:t>
            </a:r>
            <a:endParaRPr lang="de-AT" dirty="0"/>
          </a:p>
          <a:p>
            <a:endParaRPr lang="de-AT" dirty="0"/>
          </a:p>
        </p:txBody>
      </p:sp>
      <p:sp>
        <p:nvSpPr>
          <p:cNvPr id="11" name="Rechteck 10">
            <a:extLst>
              <a:ext uri="{FF2B5EF4-FFF2-40B4-BE49-F238E27FC236}">
                <a16:creationId xmlns:a16="http://schemas.microsoft.com/office/drawing/2014/main" id="{12703814-7412-2C48-B8E5-384FAB99D508}"/>
              </a:ext>
            </a:extLst>
          </p:cNvPr>
          <p:cNvSpPr/>
          <p:nvPr/>
        </p:nvSpPr>
        <p:spPr>
          <a:xfrm>
            <a:off x="261530" y="5263960"/>
            <a:ext cx="6953661" cy="830997"/>
          </a:xfrm>
          <a:prstGeom prst="rect">
            <a:avLst/>
          </a:prstGeom>
        </p:spPr>
        <p:txBody>
          <a:bodyPr wrap="square">
            <a:spAutoFit/>
          </a:bodyPr>
          <a:lstStyle/>
          <a:p>
            <a:pPr algn="r"/>
            <a:r>
              <a:rPr lang="en-US" sz="2400" dirty="0">
                <a:latin typeface="Tahoma" panose="020B0604030504040204" pitchFamily="34" charset="0"/>
                <a:ea typeface="Tahoma" panose="020B0604030504040204" pitchFamily="34" charset="0"/>
                <a:cs typeface="Tahoma" panose="020B0604030504040204" pitchFamily="34" charset="0"/>
              </a:rPr>
              <a:t>The scenario explorer provides documentation</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and references for models, scenarios &amp; variables</a:t>
            </a: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12" name="Content Placeholder 3">
            <a:extLst>
              <a:ext uri="{FF2B5EF4-FFF2-40B4-BE49-F238E27FC236}">
                <a16:creationId xmlns:a16="http://schemas.microsoft.com/office/drawing/2014/main" id="{EF040E75-73FF-0043-A2FA-45EE31D90A82}"/>
              </a:ext>
            </a:extLst>
          </p:cNvPr>
          <p:cNvPicPr>
            <a:picLocks noChangeAspect="1"/>
          </p:cNvPicPr>
          <p:nvPr/>
        </p:nvPicPr>
        <p:blipFill>
          <a:blip r:embed="rId6"/>
          <a:stretch>
            <a:fillRect/>
          </a:stretch>
        </p:blipFill>
        <p:spPr>
          <a:xfrm>
            <a:off x="5494155" y="2286722"/>
            <a:ext cx="5038951" cy="2762401"/>
          </a:xfrm>
          <a:prstGeom prst="rect">
            <a:avLst/>
          </a:prstGeom>
        </p:spPr>
      </p:pic>
      <p:pic>
        <p:nvPicPr>
          <p:cNvPr id="8" name="Inhaltsplatzhalter 9">
            <a:extLst>
              <a:ext uri="{FF2B5EF4-FFF2-40B4-BE49-F238E27FC236}">
                <a16:creationId xmlns:a16="http://schemas.microsoft.com/office/drawing/2014/main" id="{F137EAA2-B8CE-994D-8CF5-E76CC89A4404}"/>
              </a:ext>
            </a:extLst>
          </p:cNvPr>
          <p:cNvPicPr>
            <a:picLocks noChangeAspect="1"/>
          </p:cNvPicPr>
          <p:nvPr/>
        </p:nvPicPr>
        <p:blipFill>
          <a:blip r:embed="rId7"/>
          <a:stretch>
            <a:fillRect/>
          </a:stretch>
        </p:blipFill>
        <p:spPr>
          <a:xfrm>
            <a:off x="7265808" y="3327572"/>
            <a:ext cx="4821829" cy="3446090"/>
          </a:xfrm>
          <a:prstGeom prst="rect">
            <a:avLst/>
          </a:prstGeom>
        </p:spPr>
      </p:pic>
      <p:sp>
        <p:nvSpPr>
          <p:cNvPr id="7" name="Oval 6">
            <a:extLst>
              <a:ext uri="{FF2B5EF4-FFF2-40B4-BE49-F238E27FC236}">
                <a16:creationId xmlns:a16="http://schemas.microsoft.com/office/drawing/2014/main" id="{333515FE-8899-624F-8371-70733F0325BE}"/>
              </a:ext>
            </a:extLst>
          </p:cNvPr>
          <p:cNvSpPr/>
          <p:nvPr/>
        </p:nvSpPr>
        <p:spPr>
          <a:xfrm>
            <a:off x="11311003" y="3231715"/>
            <a:ext cx="576197" cy="576197"/>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859623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CB215D5-293D-7640-8C9C-F601822487BA}"/>
              </a:ext>
            </a:extLst>
          </p:cNvPr>
          <p:cNvSpPr>
            <a:spLocks noGrp="1"/>
          </p:cNvSpPr>
          <p:nvPr>
            <p:ph type="body" sz="quarter" idx="14"/>
          </p:nvPr>
        </p:nvSpPr>
        <p:spPr/>
        <p:txBody>
          <a:bodyPr/>
          <a:lstStyle/>
          <a:p>
            <a:r>
              <a:rPr lang="en-GB" dirty="0"/>
              <a:t>A few weeks ago on Twitter...</a:t>
            </a:r>
          </a:p>
        </p:txBody>
      </p:sp>
      <p:sp>
        <p:nvSpPr>
          <p:cNvPr id="3" name="Titel 2">
            <a:extLst>
              <a:ext uri="{FF2B5EF4-FFF2-40B4-BE49-F238E27FC236}">
                <a16:creationId xmlns:a16="http://schemas.microsoft.com/office/drawing/2014/main" id="{BFE3CF39-E775-5344-8A75-1218559B71EC}"/>
              </a:ext>
            </a:extLst>
          </p:cNvPr>
          <p:cNvSpPr>
            <a:spLocks noGrp="1"/>
          </p:cNvSpPr>
          <p:nvPr>
            <p:ph type="title"/>
          </p:nvPr>
        </p:nvSpPr>
        <p:spPr/>
        <p:txBody>
          <a:bodyPr/>
          <a:lstStyle/>
          <a:p>
            <a:r>
              <a:rPr lang="en-GB" dirty="0"/>
              <a:t>Scenario explorer workspaces “in the wild”</a:t>
            </a:r>
          </a:p>
        </p:txBody>
      </p:sp>
      <p:sp>
        <p:nvSpPr>
          <p:cNvPr id="4" name="Foliennummernplatzhalter 3">
            <a:extLst>
              <a:ext uri="{FF2B5EF4-FFF2-40B4-BE49-F238E27FC236}">
                <a16:creationId xmlns:a16="http://schemas.microsoft.com/office/drawing/2014/main" id="{EBB2F7EC-A134-4A40-8CB8-AB49E084FA03}"/>
              </a:ext>
            </a:extLst>
          </p:cNvPr>
          <p:cNvSpPr>
            <a:spLocks noGrp="1"/>
          </p:cNvSpPr>
          <p:nvPr>
            <p:ph type="sldNum" sz="quarter" idx="17"/>
          </p:nvPr>
        </p:nvSpPr>
        <p:spPr/>
        <p:txBody>
          <a:bodyPr/>
          <a:lstStyle/>
          <a:p>
            <a:fld id="{838B0777-827F-8D42-90B1-61394C340E65}" type="slidenum">
              <a:rPr lang="en-GB" smtClean="0"/>
              <a:pPr/>
              <a:t>23</a:t>
            </a:fld>
            <a:endParaRPr lang="en-GB" dirty="0"/>
          </a:p>
        </p:txBody>
      </p:sp>
      <p:sp>
        <p:nvSpPr>
          <p:cNvPr id="5" name="Inhaltsplatzhalter 4">
            <a:extLst>
              <a:ext uri="{FF2B5EF4-FFF2-40B4-BE49-F238E27FC236}">
                <a16:creationId xmlns:a16="http://schemas.microsoft.com/office/drawing/2014/main" id="{88D48321-B291-D741-8662-ED47A695963F}"/>
              </a:ext>
            </a:extLst>
          </p:cNvPr>
          <p:cNvSpPr>
            <a:spLocks noGrp="1"/>
          </p:cNvSpPr>
          <p:nvPr>
            <p:ph sz="quarter" idx="18"/>
          </p:nvPr>
        </p:nvSpPr>
        <p:spPr>
          <a:xfrm>
            <a:off x="361950" y="1543791"/>
            <a:ext cx="5764112" cy="4607627"/>
          </a:xfrm>
        </p:spPr>
        <p:txBody>
          <a:bodyPr>
            <a:normAutofit/>
          </a:bodyPr>
          <a:lstStyle/>
          <a:p>
            <a:pPr marL="0" indent="0" algn="just">
              <a:buNone/>
            </a:pPr>
            <a:r>
              <a:rPr lang="en-GB" sz="2600" dirty="0"/>
              <a:t>Discussion in the scientific literature</a:t>
            </a:r>
            <a:br>
              <a:rPr lang="en-GB" sz="2600" dirty="0"/>
            </a:br>
            <a:r>
              <a:rPr lang="en-GB" sz="2600" dirty="0"/>
              <a:t>(and on Twitter) about assumptions</a:t>
            </a:r>
            <a:br>
              <a:rPr lang="en-GB" sz="2600" dirty="0"/>
            </a:br>
            <a:r>
              <a:rPr lang="en-GB" sz="2600" dirty="0"/>
              <a:t>of PV costs in models used in SR15...</a:t>
            </a:r>
          </a:p>
        </p:txBody>
      </p:sp>
      <p:grpSp>
        <p:nvGrpSpPr>
          <p:cNvPr id="10" name="Gruppieren 9">
            <a:extLst>
              <a:ext uri="{FF2B5EF4-FFF2-40B4-BE49-F238E27FC236}">
                <a16:creationId xmlns:a16="http://schemas.microsoft.com/office/drawing/2014/main" id="{23987F7F-76F8-994F-A1E7-1F636D3DB255}"/>
              </a:ext>
            </a:extLst>
          </p:cNvPr>
          <p:cNvGrpSpPr/>
          <p:nvPr/>
        </p:nvGrpSpPr>
        <p:grpSpPr>
          <a:xfrm>
            <a:off x="490607" y="2965289"/>
            <a:ext cx="5687611" cy="3253002"/>
            <a:chOff x="760148" y="2133600"/>
            <a:chExt cx="5399857" cy="3196194"/>
          </a:xfrm>
        </p:grpSpPr>
        <p:pic>
          <p:nvPicPr>
            <p:cNvPr id="8" name="Grafik 7">
              <a:extLst>
                <a:ext uri="{FF2B5EF4-FFF2-40B4-BE49-F238E27FC236}">
                  <a16:creationId xmlns:a16="http://schemas.microsoft.com/office/drawing/2014/main" id="{CE6442D1-A1DD-7241-8FF7-5FF1D1EEEA74}"/>
                </a:ext>
              </a:extLst>
            </p:cNvPr>
            <p:cNvPicPr>
              <a:picLocks noChangeAspect="1"/>
            </p:cNvPicPr>
            <p:nvPr/>
          </p:nvPicPr>
          <p:blipFill>
            <a:blip r:embed="rId3"/>
            <a:stretch>
              <a:fillRect/>
            </a:stretch>
          </p:blipFill>
          <p:spPr>
            <a:xfrm>
              <a:off x="817376" y="2249925"/>
              <a:ext cx="5342629" cy="3079869"/>
            </a:xfrm>
            <a:prstGeom prst="rect">
              <a:avLst/>
            </a:prstGeom>
          </p:spPr>
        </p:pic>
        <p:sp>
          <p:nvSpPr>
            <p:cNvPr id="9" name="Abgerundetes Rechteck 8">
              <a:extLst>
                <a:ext uri="{FF2B5EF4-FFF2-40B4-BE49-F238E27FC236}">
                  <a16:creationId xmlns:a16="http://schemas.microsoft.com/office/drawing/2014/main" id="{7C6977CD-725A-2D40-B74F-25B856800CA9}"/>
                </a:ext>
              </a:extLst>
            </p:cNvPr>
            <p:cNvSpPr/>
            <p:nvPr/>
          </p:nvSpPr>
          <p:spPr>
            <a:xfrm>
              <a:off x="760148" y="2133600"/>
              <a:ext cx="5350339" cy="3196194"/>
            </a:xfrm>
            <a:prstGeom prst="roundRect">
              <a:avLst>
                <a:gd name="adj" fmla="val 6912"/>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15" name="Gruppieren 14">
            <a:extLst>
              <a:ext uri="{FF2B5EF4-FFF2-40B4-BE49-F238E27FC236}">
                <a16:creationId xmlns:a16="http://schemas.microsoft.com/office/drawing/2014/main" id="{5EDE444D-6539-934C-B7C9-D19ECBD7115C}"/>
              </a:ext>
            </a:extLst>
          </p:cNvPr>
          <p:cNvGrpSpPr/>
          <p:nvPr/>
        </p:nvGrpSpPr>
        <p:grpSpPr>
          <a:xfrm>
            <a:off x="6401161" y="1391468"/>
            <a:ext cx="5636352" cy="5232038"/>
            <a:chOff x="6343019" y="1416111"/>
            <a:chExt cx="4915912" cy="4715131"/>
          </a:xfrm>
        </p:grpSpPr>
        <p:pic>
          <p:nvPicPr>
            <p:cNvPr id="12" name="Grafik 11">
              <a:extLst>
                <a:ext uri="{FF2B5EF4-FFF2-40B4-BE49-F238E27FC236}">
                  <a16:creationId xmlns:a16="http://schemas.microsoft.com/office/drawing/2014/main" id="{9F447C53-428E-8644-9640-D79F4D76ECF7}"/>
                </a:ext>
              </a:extLst>
            </p:cNvPr>
            <p:cNvPicPr>
              <a:picLocks noChangeAspect="1"/>
            </p:cNvPicPr>
            <p:nvPr/>
          </p:nvPicPr>
          <p:blipFill>
            <a:blip r:embed="rId4"/>
            <a:stretch>
              <a:fillRect/>
            </a:stretch>
          </p:blipFill>
          <p:spPr>
            <a:xfrm>
              <a:off x="6343019" y="1416111"/>
              <a:ext cx="4915128" cy="2752272"/>
            </a:xfrm>
            <a:prstGeom prst="rect">
              <a:avLst/>
            </a:prstGeom>
          </p:spPr>
        </p:pic>
        <p:pic>
          <p:nvPicPr>
            <p:cNvPr id="14" name="Grafik 13">
              <a:extLst>
                <a:ext uri="{FF2B5EF4-FFF2-40B4-BE49-F238E27FC236}">
                  <a16:creationId xmlns:a16="http://schemas.microsoft.com/office/drawing/2014/main" id="{8B7CB9C4-4C3F-7843-8D34-272F03B17B66}"/>
                </a:ext>
              </a:extLst>
            </p:cNvPr>
            <p:cNvPicPr>
              <a:picLocks noChangeAspect="1"/>
            </p:cNvPicPr>
            <p:nvPr/>
          </p:nvPicPr>
          <p:blipFill rotWithShape="1">
            <a:blip r:embed="rId5"/>
            <a:srcRect b="705"/>
            <a:stretch/>
          </p:blipFill>
          <p:spPr>
            <a:xfrm>
              <a:off x="6343802" y="4162194"/>
              <a:ext cx="4915129" cy="1969048"/>
            </a:xfrm>
            <a:prstGeom prst="rect">
              <a:avLst/>
            </a:prstGeom>
          </p:spPr>
        </p:pic>
      </p:grpSp>
      <p:sp>
        <p:nvSpPr>
          <p:cNvPr id="16" name="Rechteck 15">
            <a:extLst>
              <a:ext uri="{FF2B5EF4-FFF2-40B4-BE49-F238E27FC236}">
                <a16:creationId xmlns:a16="http://schemas.microsoft.com/office/drawing/2014/main" id="{F7A7BD95-C336-7242-B9D5-60DABA7DD1D8}"/>
              </a:ext>
            </a:extLst>
          </p:cNvPr>
          <p:cNvSpPr/>
          <p:nvPr/>
        </p:nvSpPr>
        <p:spPr>
          <a:xfrm>
            <a:off x="1346329" y="6408193"/>
            <a:ext cx="5440912" cy="338554"/>
          </a:xfrm>
          <a:prstGeom prst="rect">
            <a:avLst/>
          </a:prstGeom>
        </p:spPr>
        <p:txBody>
          <a:bodyPr vert="horz" lIns="0" tIns="0" rIns="0" bIns="0" rtlCol="0">
            <a:normAutofit/>
          </a:bodyPr>
          <a:lstStyle/>
          <a:p>
            <a:pPr algn="ctr" fontAlgn="base">
              <a:spcBef>
                <a:spcPct val="20000"/>
              </a:spcBef>
              <a:spcAft>
                <a:spcPct val="0"/>
              </a:spcAft>
              <a:buSzPct val="80000"/>
            </a:pPr>
            <a:r>
              <a:rPr lang="en-GB" sz="1600" kern="0" dirty="0">
                <a:solidFill>
                  <a:srgbClr val="7F7F7F"/>
                </a:solidFill>
                <a:latin typeface="Tahoma" panose="020B0604030504040204" pitchFamily="34" charset="0"/>
                <a:ea typeface="Tahoma" panose="020B0604030504040204" pitchFamily="34" charset="0"/>
                <a:cs typeface="Tahoma" panose="020B0604030504040204" pitchFamily="34" charset="0"/>
              </a:rPr>
              <a:t>Thread at </a:t>
            </a:r>
            <a:r>
              <a:rPr lang="en-GB" sz="1600" kern="0" dirty="0">
                <a:solidFill>
                  <a:srgbClr val="7F7F7F"/>
                </a:solidFill>
                <a:latin typeface="Tahoma" panose="020B0604030504040204" pitchFamily="34" charset="0"/>
                <a:ea typeface="Tahoma" panose="020B0604030504040204" pitchFamily="34" charset="0"/>
                <a:cs typeface="Tahoma" panose="020B0604030504040204" pitchFamily="34" charset="0"/>
                <a:hlinkClick r:id="rId6"/>
              </a:rPr>
              <a:t>https://twitter.com/NB_pik/status/...</a:t>
            </a:r>
            <a:endParaRPr lang="en-GB" sz="1600" kern="0" dirty="0">
              <a:solidFill>
                <a:srgbClr val="7F7F7F"/>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hteck 16">
            <a:extLst>
              <a:ext uri="{FF2B5EF4-FFF2-40B4-BE49-F238E27FC236}">
                <a16:creationId xmlns:a16="http://schemas.microsoft.com/office/drawing/2014/main" id="{75C4C62A-641B-1141-87D8-4432B8CB963D}"/>
              </a:ext>
            </a:extLst>
          </p:cNvPr>
          <p:cNvSpPr/>
          <p:nvPr/>
        </p:nvSpPr>
        <p:spPr>
          <a:xfrm>
            <a:off x="6401161" y="1391469"/>
            <a:ext cx="5634000" cy="5256000"/>
          </a:xfrm>
          <a:prstGeom prst="rect">
            <a:avLst/>
          </a:prstGeom>
          <a:no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85E2A08B-BEC6-3940-AF01-16FF38BBAD46}"/>
              </a:ext>
            </a:extLst>
          </p:cNvPr>
          <p:cNvSpPr/>
          <p:nvPr/>
        </p:nvSpPr>
        <p:spPr>
          <a:xfrm>
            <a:off x="488255" y="4401019"/>
            <a:ext cx="3933433" cy="459080"/>
          </a:xfrm>
          <a:prstGeom prst="ellipse">
            <a:avLst/>
          </a:prstGeom>
          <a:noFill/>
          <a:ln w="28575">
            <a:solidFill>
              <a:schemeClr val="accent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21" name="Eingebuchteter Pfeil nach rechts 20">
            <a:extLst>
              <a:ext uri="{FF2B5EF4-FFF2-40B4-BE49-F238E27FC236}">
                <a16:creationId xmlns:a16="http://schemas.microsoft.com/office/drawing/2014/main" id="{FB31BC77-154C-6C49-A0DD-E82F1C850ADA}"/>
              </a:ext>
            </a:extLst>
          </p:cNvPr>
          <p:cNvSpPr/>
          <p:nvPr/>
        </p:nvSpPr>
        <p:spPr>
          <a:xfrm rot="20980498">
            <a:off x="4520692" y="4277516"/>
            <a:ext cx="1778796" cy="365087"/>
          </a:xfrm>
          <a:prstGeom prst="notchedRightArrow">
            <a:avLst>
              <a:gd name="adj1" fmla="val 33241"/>
              <a:gd name="adj2" fmla="val 11504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5407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B5C655-28E8-7B48-92C3-381D8CE1C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849" y="2240676"/>
            <a:ext cx="1721282" cy="1060879"/>
          </a:xfrm>
          <a:prstGeom prst="rect">
            <a:avLst/>
          </a:prstGeom>
        </p:spPr>
      </p:pic>
      <p:pic>
        <p:nvPicPr>
          <p:cNvPr id="12" name="Grafik 11">
            <a:extLst>
              <a:ext uri="{FF2B5EF4-FFF2-40B4-BE49-F238E27FC236}">
                <a16:creationId xmlns:a16="http://schemas.microsoft.com/office/drawing/2014/main" id="{A753C474-E340-E045-A284-B55CAF9DCAAA}"/>
              </a:ext>
            </a:extLst>
          </p:cNvPr>
          <p:cNvPicPr>
            <a:picLocks noChangeAspect="1"/>
          </p:cNvPicPr>
          <p:nvPr/>
        </p:nvPicPr>
        <p:blipFill>
          <a:blip r:embed="rId4"/>
          <a:srcRect/>
          <a:stretch/>
        </p:blipFill>
        <p:spPr>
          <a:xfrm>
            <a:off x="6932101" y="5056906"/>
            <a:ext cx="5192604" cy="1620548"/>
          </a:xfrm>
          <a:prstGeom prst="rect">
            <a:avLst/>
          </a:prstGeom>
        </p:spPr>
      </p:pic>
      <p:sp>
        <p:nvSpPr>
          <p:cNvPr id="2" name="Textplatzhalter 1">
            <a:extLst>
              <a:ext uri="{FF2B5EF4-FFF2-40B4-BE49-F238E27FC236}">
                <a16:creationId xmlns:a16="http://schemas.microsoft.com/office/drawing/2014/main" id="{2074F592-8200-E24F-B755-E2F94CAB13B6}"/>
              </a:ext>
            </a:extLst>
          </p:cNvPr>
          <p:cNvSpPr>
            <a:spLocks noGrp="1"/>
          </p:cNvSpPr>
          <p:nvPr>
            <p:ph type="body" sz="quarter" idx="14"/>
          </p:nvPr>
        </p:nvSpPr>
        <p:spPr/>
        <p:txBody>
          <a:bodyPr/>
          <a:lstStyle/>
          <a:p>
            <a:r>
              <a:rPr lang="en-GB" dirty="0"/>
              <a:t>Apply common data standards and open-source packages</a:t>
            </a:r>
          </a:p>
        </p:txBody>
      </p:sp>
      <p:sp>
        <p:nvSpPr>
          <p:cNvPr id="3" name="Titel 2">
            <a:extLst>
              <a:ext uri="{FF2B5EF4-FFF2-40B4-BE49-F238E27FC236}">
                <a16:creationId xmlns:a16="http://schemas.microsoft.com/office/drawing/2014/main" id="{18E7546C-DA5A-E144-BE58-38EC8C5854D2}"/>
              </a:ext>
            </a:extLst>
          </p:cNvPr>
          <p:cNvSpPr>
            <a:spLocks noGrp="1"/>
          </p:cNvSpPr>
          <p:nvPr>
            <p:ph type="title"/>
          </p:nvPr>
        </p:nvSpPr>
        <p:spPr/>
        <p:txBody>
          <a:bodyPr/>
          <a:lstStyle/>
          <a:p>
            <a:r>
              <a:rPr lang="en-GB" sz="3200" dirty="0"/>
              <a:t>Interoperable</a:t>
            </a:r>
            <a:endParaRPr lang="en-GB" dirty="0"/>
          </a:p>
        </p:txBody>
      </p:sp>
      <p:sp>
        <p:nvSpPr>
          <p:cNvPr id="4" name="Foliennummernplatzhalter 3">
            <a:extLst>
              <a:ext uri="{FF2B5EF4-FFF2-40B4-BE49-F238E27FC236}">
                <a16:creationId xmlns:a16="http://schemas.microsoft.com/office/drawing/2014/main" id="{26F1AFBF-E2DB-3D47-9EBF-B8DAAF80B0B1}"/>
              </a:ext>
            </a:extLst>
          </p:cNvPr>
          <p:cNvSpPr>
            <a:spLocks noGrp="1"/>
          </p:cNvSpPr>
          <p:nvPr>
            <p:ph type="sldNum" sz="quarter" idx="17"/>
          </p:nvPr>
        </p:nvSpPr>
        <p:spPr/>
        <p:txBody>
          <a:bodyPr/>
          <a:lstStyle/>
          <a:p>
            <a:fld id="{838B0777-827F-8D42-90B1-61394C340E65}" type="slidenum">
              <a:rPr lang="en-GB" smtClean="0"/>
              <a:pPr/>
              <a:t>24</a:t>
            </a:fld>
            <a:endParaRPr lang="en-GB" dirty="0"/>
          </a:p>
        </p:txBody>
      </p:sp>
      <p:sp>
        <p:nvSpPr>
          <p:cNvPr id="5" name="Inhaltsplatzhalter 4">
            <a:extLst>
              <a:ext uri="{FF2B5EF4-FFF2-40B4-BE49-F238E27FC236}">
                <a16:creationId xmlns:a16="http://schemas.microsoft.com/office/drawing/2014/main" id="{6A001399-8D1B-5C42-94AB-F85CA4829005}"/>
              </a:ext>
            </a:extLst>
          </p:cNvPr>
          <p:cNvSpPr>
            <a:spLocks noGrp="1"/>
          </p:cNvSpPr>
          <p:nvPr>
            <p:ph sz="quarter" idx="18"/>
          </p:nvPr>
        </p:nvSpPr>
        <p:spPr>
          <a:xfrm>
            <a:off x="361949" y="1439013"/>
            <a:ext cx="11497077" cy="4712406"/>
          </a:xfrm>
        </p:spPr>
        <p:txBody>
          <a:bodyPr>
            <a:noAutofit/>
          </a:bodyPr>
          <a:lstStyle/>
          <a:p>
            <a:r>
              <a:rPr lang="en-GB" sz="2600" dirty="0"/>
              <a:t>Use common data template developed by the IAMC</a:t>
            </a:r>
          </a:p>
          <a:p>
            <a:pPr lvl="1"/>
            <a:r>
              <a:rPr lang="en-GB" sz="2400" dirty="0"/>
              <a:t>High-profile use case: IPCC Reports (AR5, SR15), EMF</a:t>
            </a:r>
          </a:p>
          <a:p>
            <a:pPr lvl="1"/>
            <a:r>
              <a:rPr lang="en-GB" sz="2400" dirty="0"/>
              <a:t>Used by ~50 research teams globally</a:t>
            </a:r>
          </a:p>
          <a:p>
            <a:endParaRPr lang="en-GB" sz="2600" dirty="0"/>
          </a:p>
          <a:p>
            <a:pPr marL="0" indent="0">
              <a:buNone/>
            </a:pPr>
            <a:endParaRPr lang="en-GB" sz="2600" dirty="0"/>
          </a:p>
          <a:p>
            <a:pPr marL="0" indent="0">
              <a:buNone/>
            </a:pPr>
            <a:endParaRPr lang="en-GB" sz="2600" dirty="0"/>
          </a:p>
          <a:p>
            <a:pPr lvl="3"/>
            <a:endParaRPr lang="en-GB" sz="2200" dirty="0"/>
          </a:p>
          <a:p>
            <a:r>
              <a:rPr lang="en-GB" sz="2600" dirty="0"/>
              <a:t>Assessment using an open-source Python package</a:t>
            </a:r>
            <a:endParaRPr lang="en-GB" sz="2600" dirty="0">
              <a:latin typeface="Lucida Grande" panose="020B0600040502020204" pitchFamily="34" charset="0"/>
              <a:cs typeface="Lucida Grande" panose="020B0600040502020204" pitchFamily="34" charset="0"/>
            </a:endParaRPr>
          </a:p>
          <a:p>
            <a:pPr lvl="1"/>
            <a:r>
              <a:rPr lang="en-GB" sz="2400" dirty="0"/>
              <a:t>Scenario analysis &amp; visualization toolbox based</a:t>
            </a:r>
            <a:br>
              <a:rPr lang="en-GB" sz="2400" dirty="0"/>
            </a:br>
            <a:r>
              <a:rPr lang="en-GB" sz="2400" dirty="0"/>
              <a:t>on collaborative scientific-software practices</a:t>
            </a:r>
          </a:p>
          <a:p>
            <a:pPr lvl="1"/>
            <a:r>
              <a:rPr lang="en-GB" sz="2400" dirty="0"/>
              <a:t>Documentation: </a:t>
            </a:r>
            <a:r>
              <a:rPr lang="en-GB" sz="2400" dirty="0">
                <a:hlinkClick r:id="rId5"/>
              </a:rPr>
              <a:t>pyam-iamc.readthedocs.io</a:t>
            </a:r>
            <a:endParaRPr lang="en-GB" sz="2400" dirty="0"/>
          </a:p>
          <a:p>
            <a:pPr lvl="1"/>
            <a:endParaRPr lang="en-GB" dirty="0"/>
          </a:p>
        </p:txBody>
      </p:sp>
      <p:pic>
        <p:nvPicPr>
          <p:cNvPr id="6" name="Grafik 5">
            <a:extLst>
              <a:ext uri="{FF2B5EF4-FFF2-40B4-BE49-F238E27FC236}">
                <a16:creationId xmlns:a16="http://schemas.microsoft.com/office/drawing/2014/main" id="{A2C9ED4A-48BA-9442-9D86-2DD3744DBCA5}"/>
              </a:ext>
            </a:extLst>
          </p:cNvPr>
          <p:cNvPicPr>
            <a:picLocks noChangeAspect="1"/>
          </p:cNvPicPr>
          <p:nvPr/>
        </p:nvPicPr>
        <p:blipFill>
          <a:blip r:embed="rId6"/>
          <a:stretch>
            <a:fillRect/>
          </a:stretch>
        </p:blipFill>
        <p:spPr>
          <a:xfrm>
            <a:off x="10235203" y="943303"/>
            <a:ext cx="1123787" cy="1137166"/>
          </a:xfrm>
          <a:prstGeom prst="rect">
            <a:avLst/>
          </a:prstGeom>
        </p:spPr>
      </p:pic>
      <p:graphicFrame>
        <p:nvGraphicFramePr>
          <p:cNvPr id="8" name="Tabelle 7">
            <a:extLst>
              <a:ext uri="{FF2B5EF4-FFF2-40B4-BE49-F238E27FC236}">
                <a16:creationId xmlns:a16="http://schemas.microsoft.com/office/drawing/2014/main" id="{0C219446-76E8-C34D-A535-02D4CC6A546A}"/>
              </a:ext>
            </a:extLst>
          </p:cNvPr>
          <p:cNvGraphicFramePr>
            <a:graphicFrameLocks noGrp="1"/>
          </p:cNvGraphicFramePr>
          <p:nvPr>
            <p:extLst>
              <p:ext uri="{D42A27DB-BD31-4B8C-83A1-F6EECF244321}">
                <p14:modId xmlns:p14="http://schemas.microsoft.com/office/powerpoint/2010/main" val="4165731057"/>
              </p:ext>
            </p:extLst>
          </p:nvPr>
        </p:nvGraphicFramePr>
        <p:xfrm>
          <a:off x="485665" y="3237479"/>
          <a:ext cx="11497076" cy="1255224"/>
        </p:xfrm>
        <a:graphic>
          <a:graphicData uri="http://schemas.openxmlformats.org/drawingml/2006/table">
            <a:tbl>
              <a:tblPr firstRow="1" bandRow="1">
                <a:effectLst>
                  <a:outerShdw blurRad="127000" dist="63500" dir="2700000" algn="tl" rotWithShape="0">
                    <a:prstClr val="black">
                      <a:alpha val="40000"/>
                    </a:prstClr>
                  </a:outerShdw>
                </a:effectLst>
                <a:tableStyleId>{616DA210-FB5B-4158-B5E0-FEB733F419BA}</a:tableStyleId>
              </a:tblPr>
              <a:tblGrid>
                <a:gridCol w="438877">
                  <a:extLst>
                    <a:ext uri="{9D8B030D-6E8A-4147-A177-3AD203B41FA5}">
                      <a16:colId xmlns:a16="http://schemas.microsoft.com/office/drawing/2014/main" val="3935174488"/>
                    </a:ext>
                  </a:extLst>
                </a:gridCol>
                <a:gridCol w="1470388">
                  <a:extLst>
                    <a:ext uri="{9D8B030D-6E8A-4147-A177-3AD203B41FA5}">
                      <a16:colId xmlns:a16="http://schemas.microsoft.com/office/drawing/2014/main" val="1190322150"/>
                    </a:ext>
                  </a:extLst>
                </a:gridCol>
                <a:gridCol w="1940394">
                  <a:extLst>
                    <a:ext uri="{9D8B030D-6E8A-4147-A177-3AD203B41FA5}">
                      <a16:colId xmlns:a16="http://schemas.microsoft.com/office/drawing/2014/main" val="341529159"/>
                    </a:ext>
                  </a:extLst>
                </a:gridCol>
                <a:gridCol w="1144941">
                  <a:extLst>
                    <a:ext uri="{9D8B030D-6E8A-4147-A177-3AD203B41FA5}">
                      <a16:colId xmlns:a16="http://schemas.microsoft.com/office/drawing/2014/main" val="3858588120"/>
                    </a:ext>
                  </a:extLst>
                </a:gridCol>
                <a:gridCol w="2007796">
                  <a:extLst>
                    <a:ext uri="{9D8B030D-6E8A-4147-A177-3AD203B41FA5}">
                      <a16:colId xmlns:a16="http://schemas.microsoft.com/office/drawing/2014/main" val="1871664285"/>
                    </a:ext>
                  </a:extLst>
                </a:gridCol>
                <a:gridCol w="846261">
                  <a:extLst>
                    <a:ext uri="{9D8B030D-6E8A-4147-A177-3AD203B41FA5}">
                      <a16:colId xmlns:a16="http://schemas.microsoft.com/office/drawing/2014/main" val="532535965"/>
                    </a:ext>
                  </a:extLst>
                </a:gridCol>
                <a:gridCol w="1113872">
                  <a:extLst>
                    <a:ext uri="{9D8B030D-6E8A-4147-A177-3AD203B41FA5}">
                      <a16:colId xmlns:a16="http://schemas.microsoft.com/office/drawing/2014/main" val="1392641437"/>
                    </a:ext>
                  </a:extLst>
                </a:gridCol>
                <a:gridCol w="1113872">
                  <a:extLst>
                    <a:ext uri="{9D8B030D-6E8A-4147-A177-3AD203B41FA5}">
                      <a16:colId xmlns:a16="http://schemas.microsoft.com/office/drawing/2014/main" val="3311623849"/>
                    </a:ext>
                  </a:extLst>
                </a:gridCol>
                <a:gridCol w="1113872">
                  <a:extLst>
                    <a:ext uri="{9D8B030D-6E8A-4147-A177-3AD203B41FA5}">
                      <a16:colId xmlns:a16="http://schemas.microsoft.com/office/drawing/2014/main" val="3919261046"/>
                    </a:ext>
                  </a:extLst>
                </a:gridCol>
                <a:gridCol w="306803">
                  <a:extLst>
                    <a:ext uri="{9D8B030D-6E8A-4147-A177-3AD203B41FA5}">
                      <a16:colId xmlns:a16="http://schemas.microsoft.com/office/drawing/2014/main" val="1331007569"/>
                    </a:ext>
                  </a:extLst>
                </a:gridCol>
              </a:tblGrid>
              <a:tr h="113875">
                <a:tc>
                  <a:txBody>
                    <a:bodyPr/>
                    <a:lstStyle/>
                    <a:p>
                      <a:endParaRPr lang="en-GB" sz="14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90000">
                          <a:schemeClr val="bg1">
                            <a:lumMod val="65000"/>
                          </a:schemeClr>
                        </a:gs>
                        <a:gs pos="62000">
                          <a:srgbClr val="A9C5EA"/>
                        </a:gs>
                        <a:gs pos="83000">
                          <a:srgbClr val="D1DAE9"/>
                        </a:gs>
                        <a:gs pos="67000">
                          <a:srgbClr val="DEE0E8"/>
                        </a:gs>
                      </a:gsLst>
                      <a:lin ang="2700000" scaled="0"/>
                    </a:gradFill>
                  </a:tcPr>
                </a:tc>
                <a:tc>
                  <a:txBody>
                    <a:bodyPr/>
                    <a:lstStyle/>
                    <a:p>
                      <a:pPr algn="ctr"/>
                      <a:r>
                        <a:rPr lang="en-GB" sz="1400" b="0" dirty="0">
                          <a:latin typeface="Arial" panose="020B0604020202020204" pitchFamily="34" charset="0"/>
                          <a:cs typeface="Arial" panose="020B0604020202020204" pitchFamily="34" charset="0"/>
                        </a:rPr>
                        <a:t>A</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B</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C</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D</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E</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F</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G</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400" b="0" dirty="0">
                          <a:latin typeface="Arial" panose="020B0604020202020204" pitchFamily="34" charset="0"/>
                          <a:cs typeface="Arial" panose="020B0604020202020204" pitchFamily="34" charset="0"/>
                        </a:rPr>
                        <a:t>H</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endParaRPr lang="en-GB" sz="14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extLst>
                  <a:ext uri="{0D108BD9-81ED-4DB2-BD59-A6C34878D82A}">
                    <a16:rowId xmlns:a16="http://schemas.microsoft.com/office/drawing/2014/main" val="1369356256"/>
                  </a:ext>
                </a:extLst>
              </a:tr>
              <a:tr h="316808">
                <a:tc>
                  <a:txBody>
                    <a:bodyPr/>
                    <a:lstStyle/>
                    <a:p>
                      <a:pPr algn="ctr"/>
                      <a:r>
                        <a:rPr lang="en-GB" sz="1400" b="0" dirty="0">
                          <a:latin typeface="Arial" panose="020B0604020202020204" pitchFamily="34" charset="0"/>
                          <a:cs typeface="Arial" panose="020B0604020202020204" pitchFamily="34" charset="0"/>
                        </a:rPr>
                        <a:t>1</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4ECF8"/>
                    </a:solidFill>
                  </a:tcPr>
                </a:tc>
                <a:tc>
                  <a:txBody>
                    <a:bodyPr/>
                    <a:lstStyle/>
                    <a:p>
                      <a:r>
                        <a:rPr lang="en-GB" sz="2000" b="1" dirty="0">
                          <a:latin typeface="Arial" panose="020B0604020202020204" pitchFamily="34" charset="0"/>
                          <a:cs typeface="Arial" panose="020B0604020202020204" pitchFamily="34" charset="0"/>
                        </a:rPr>
                        <a:t>Model</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2000" b="1" dirty="0">
                          <a:latin typeface="Arial" panose="020B0604020202020204" pitchFamily="34" charset="0"/>
                          <a:cs typeface="Arial" panose="020B0604020202020204" pitchFamily="34" charset="0"/>
                        </a:rPr>
                        <a:t>Scenario</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2000" b="1" dirty="0">
                          <a:latin typeface="Arial" panose="020B0604020202020204" pitchFamily="34" charset="0"/>
                          <a:cs typeface="Arial" panose="020B0604020202020204" pitchFamily="34" charset="0"/>
                        </a:rPr>
                        <a:t>Region</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2000" b="1" dirty="0">
                          <a:latin typeface="Arial" panose="020B0604020202020204" pitchFamily="34" charset="0"/>
                          <a:cs typeface="Arial" panose="020B0604020202020204" pitchFamily="34" charset="0"/>
                        </a:rPr>
                        <a:t>Variable</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2000" b="1" dirty="0">
                          <a:latin typeface="Arial" panose="020B0604020202020204" pitchFamily="34" charset="0"/>
                          <a:cs typeface="Arial" panose="020B0604020202020204" pitchFamily="34" charset="0"/>
                        </a:rPr>
                        <a:t>Unit</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GB" sz="2000" b="1" dirty="0">
                          <a:latin typeface="Arial" panose="020B0604020202020204" pitchFamily="34" charset="0"/>
                          <a:cs typeface="Arial" panose="020B0604020202020204" pitchFamily="34" charset="0"/>
                        </a:rPr>
                        <a:t>2005</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GB" sz="2000" b="1" dirty="0">
                          <a:latin typeface="Arial" panose="020B0604020202020204" pitchFamily="34" charset="0"/>
                          <a:cs typeface="Arial" panose="020B0604020202020204" pitchFamily="34" charset="0"/>
                        </a:rPr>
                        <a:t>2010</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lang="en-GB" sz="2000" b="1" dirty="0">
                          <a:latin typeface="Arial" panose="020B0604020202020204" pitchFamily="34" charset="0"/>
                          <a:cs typeface="Arial" panose="020B0604020202020204" pitchFamily="34" charset="0"/>
                        </a:rPr>
                        <a:t>2015</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sz="1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4199956"/>
                  </a:ext>
                </a:extLst>
              </a:tr>
              <a:tr h="316808">
                <a:tc>
                  <a:txBody>
                    <a:bodyPr/>
                    <a:lstStyle/>
                    <a:p>
                      <a:pPr algn="ctr"/>
                      <a:r>
                        <a:rPr lang="en-GB" sz="1400" b="0" dirty="0">
                          <a:latin typeface="Arial" panose="020B0604020202020204" pitchFamily="34" charset="0"/>
                          <a:cs typeface="Arial" panose="020B0604020202020204" pitchFamily="34" charset="0"/>
                        </a:rPr>
                        <a:t>2</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4ECF8"/>
                    </a:solidFill>
                  </a:tcPr>
                </a:tc>
                <a:tc>
                  <a:txBody>
                    <a:bodyPr/>
                    <a:lstStyle/>
                    <a:p>
                      <a:r>
                        <a:rPr lang="en-GB" sz="2000" dirty="0">
                          <a:latin typeface="Arial" panose="020B0604020202020204" pitchFamily="34" charset="0"/>
                          <a:cs typeface="Arial" panose="020B0604020202020204" pitchFamily="34" charset="0"/>
                        </a:rPr>
                        <a:t>MESSAGE</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2000" dirty="0">
                          <a:latin typeface="Arial" panose="020B0604020202020204" pitchFamily="34" charset="0"/>
                          <a:cs typeface="Arial" panose="020B0604020202020204" pitchFamily="34" charset="0"/>
                        </a:rPr>
                        <a:t>CD-LINKS 400</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2000" dirty="0">
                          <a:latin typeface="Arial" panose="020B0604020202020204" pitchFamily="34" charset="0"/>
                          <a:cs typeface="Arial" panose="020B0604020202020204" pitchFamily="34" charset="0"/>
                        </a:rPr>
                        <a:t>World</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2000" dirty="0">
                          <a:latin typeface="Arial" panose="020B0604020202020204" pitchFamily="34" charset="0"/>
                          <a:cs typeface="Arial" panose="020B0604020202020204" pitchFamily="34" charset="0"/>
                        </a:rPr>
                        <a:t>Primary Energy</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2000" dirty="0">
                          <a:latin typeface="Arial" panose="020B0604020202020204" pitchFamily="34" charset="0"/>
                          <a:cs typeface="Arial" panose="020B0604020202020204" pitchFamily="34" charset="0"/>
                        </a:rPr>
                        <a:t>EJ/y</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ctr"/>
                      <a:r>
                        <a:rPr lang="de-AT" sz="2000" kern="1200" dirty="0">
                          <a:solidFill>
                            <a:schemeClr val="tx1"/>
                          </a:solidFill>
                          <a:latin typeface="Arial" panose="020B0604020202020204" pitchFamily="34" charset="0"/>
                          <a:ea typeface="+mn-ea"/>
                          <a:cs typeface="Arial" panose="020B0604020202020204" pitchFamily="34" charset="0"/>
                        </a:rPr>
                        <a:t>462.5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ctr"/>
                      <a:r>
                        <a:rPr lang="de-AT" sz="2000" kern="1200" dirty="0">
                          <a:solidFill>
                            <a:schemeClr val="tx1"/>
                          </a:solidFill>
                          <a:latin typeface="Arial" panose="020B0604020202020204" pitchFamily="34" charset="0"/>
                          <a:ea typeface="+mn-ea"/>
                          <a:cs typeface="Arial" panose="020B0604020202020204" pitchFamily="34" charset="0"/>
                        </a:rPr>
                        <a:t>500.7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2000" dirty="0">
                          <a:latin typeface="Arial" panose="020B0604020202020204" pitchFamily="34" charset="0"/>
                          <a:cs typeface="Arial" panose="020B0604020202020204" pitchFamily="34" charset="0"/>
                        </a:rPr>
                        <a:t>...</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GB" sz="1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1423558"/>
                  </a:ext>
                </a:extLst>
              </a:tr>
              <a:tr h="158400">
                <a:tc>
                  <a:txBody>
                    <a:bodyPr/>
                    <a:lstStyle/>
                    <a:p>
                      <a:endParaRPr lang="en-GB" sz="6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4ECF8"/>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6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40893658"/>
                  </a:ext>
                </a:extLst>
              </a:tr>
            </a:tbl>
          </a:graphicData>
        </a:graphic>
      </p:graphicFrame>
      <p:pic>
        <p:nvPicPr>
          <p:cNvPr id="9" name="Grafik 8">
            <a:extLst>
              <a:ext uri="{FF2B5EF4-FFF2-40B4-BE49-F238E27FC236}">
                <a16:creationId xmlns:a16="http://schemas.microsoft.com/office/drawing/2014/main" id="{941E8A83-957B-CD4C-8CA0-437976F68080}"/>
              </a:ext>
            </a:extLst>
          </p:cNvPr>
          <p:cNvPicPr>
            <a:picLocks noChangeAspect="1"/>
          </p:cNvPicPr>
          <p:nvPr/>
        </p:nvPicPr>
        <p:blipFill>
          <a:blip r:embed="rId7"/>
          <a:stretch>
            <a:fillRect/>
          </a:stretch>
        </p:blipFill>
        <p:spPr>
          <a:xfrm>
            <a:off x="7672483" y="2394731"/>
            <a:ext cx="1233227" cy="723493"/>
          </a:xfrm>
          <a:prstGeom prst="rect">
            <a:avLst/>
          </a:prstGeom>
        </p:spPr>
      </p:pic>
      <p:pic>
        <p:nvPicPr>
          <p:cNvPr id="10" name="Grafik 9">
            <a:extLst>
              <a:ext uri="{FF2B5EF4-FFF2-40B4-BE49-F238E27FC236}">
                <a16:creationId xmlns:a16="http://schemas.microsoft.com/office/drawing/2014/main" id="{B5B3F2EB-9711-444D-A0F9-A03FA9288D98}"/>
              </a:ext>
            </a:extLst>
          </p:cNvPr>
          <p:cNvPicPr>
            <a:picLocks noChangeAspect="1"/>
          </p:cNvPicPr>
          <p:nvPr/>
        </p:nvPicPr>
        <p:blipFill>
          <a:blip r:embed="rId8"/>
          <a:stretch>
            <a:fillRect/>
          </a:stretch>
        </p:blipFill>
        <p:spPr>
          <a:xfrm>
            <a:off x="8854683" y="2128950"/>
            <a:ext cx="1721282" cy="1093732"/>
          </a:xfrm>
          <a:prstGeom prst="rect">
            <a:avLst/>
          </a:prstGeom>
        </p:spPr>
      </p:pic>
      <p:pic>
        <p:nvPicPr>
          <p:cNvPr id="11" name="Grafik 10">
            <a:extLst>
              <a:ext uri="{FF2B5EF4-FFF2-40B4-BE49-F238E27FC236}">
                <a16:creationId xmlns:a16="http://schemas.microsoft.com/office/drawing/2014/main" id="{6C17CE94-5DC7-9B48-8DA1-AB47D15923F4}"/>
              </a:ext>
            </a:extLst>
          </p:cNvPr>
          <p:cNvPicPr>
            <a:picLocks noChangeAspect="1"/>
          </p:cNvPicPr>
          <p:nvPr/>
        </p:nvPicPr>
        <p:blipFill>
          <a:blip r:embed="rId9"/>
          <a:stretch>
            <a:fillRect/>
          </a:stretch>
        </p:blipFill>
        <p:spPr>
          <a:xfrm>
            <a:off x="10581200" y="2359967"/>
            <a:ext cx="1416402" cy="762041"/>
          </a:xfrm>
          <a:prstGeom prst="rect">
            <a:avLst/>
          </a:prstGeom>
        </p:spPr>
      </p:pic>
    </p:spTree>
    <p:extLst>
      <p:ext uri="{BB962C8B-B14F-4D97-AF65-F5344CB8AC3E}">
        <p14:creationId xmlns:p14="http://schemas.microsoft.com/office/powerpoint/2010/main" val="3818764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B2AA35D3-C4DB-424A-94E7-E853F542D048}"/>
              </a:ext>
            </a:extLst>
          </p:cNvPr>
          <p:cNvSpPr>
            <a:spLocks noGrp="1"/>
          </p:cNvSpPr>
          <p:nvPr>
            <p:ph type="body" sz="quarter" idx="14"/>
          </p:nvPr>
        </p:nvSpPr>
        <p:spPr/>
        <p:txBody>
          <a:bodyPr/>
          <a:lstStyle/>
          <a:p>
            <a:pPr marL="0" indent="0">
              <a:buNone/>
            </a:pPr>
            <a:r>
              <a:rPr lang="en-GB" dirty="0"/>
              <a:t>All items of the scientific supply chain are released</a:t>
            </a:r>
            <a:br>
              <a:rPr lang="en-GB" dirty="0"/>
            </a:br>
            <a:r>
              <a:rPr lang="en-GB" dirty="0"/>
              <a:t>under licenses that enable follow-up research and re-use</a:t>
            </a:r>
          </a:p>
          <a:p>
            <a:endParaRPr lang="en-GB" dirty="0"/>
          </a:p>
        </p:txBody>
      </p:sp>
      <p:sp>
        <p:nvSpPr>
          <p:cNvPr id="4" name="Foliennummernplatzhalter 3">
            <a:extLst>
              <a:ext uri="{FF2B5EF4-FFF2-40B4-BE49-F238E27FC236}">
                <a16:creationId xmlns:a16="http://schemas.microsoft.com/office/drawing/2014/main" id="{04D8C154-436A-0E49-B411-6AC104293CC0}"/>
              </a:ext>
            </a:extLst>
          </p:cNvPr>
          <p:cNvSpPr>
            <a:spLocks noGrp="1"/>
          </p:cNvSpPr>
          <p:nvPr>
            <p:ph type="sldNum" sz="quarter" idx="17"/>
          </p:nvPr>
        </p:nvSpPr>
        <p:spPr/>
        <p:txBody>
          <a:bodyPr/>
          <a:lstStyle/>
          <a:p>
            <a:fld id="{838B0777-827F-8D42-90B1-61394C340E65}" type="slidenum">
              <a:rPr lang="en-GB" smtClean="0"/>
              <a:pPr/>
              <a:t>25</a:t>
            </a:fld>
            <a:endParaRPr lang="en-GB" dirty="0"/>
          </a:p>
        </p:txBody>
      </p:sp>
      <p:sp>
        <p:nvSpPr>
          <p:cNvPr id="3" name="Titel 2">
            <a:extLst>
              <a:ext uri="{FF2B5EF4-FFF2-40B4-BE49-F238E27FC236}">
                <a16:creationId xmlns:a16="http://schemas.microsoft.com/office/drawing/2014/main" id="{ECD54F79-A2D2-324F-98D6-B50006D8A0B8}"/>
              </a:ext>
            </a:extLst>
          </p:cNvPr>
          <p:cNvSpPr>
            <a:spLocks noGrp="1"/>
          </p:cNvSpPr>
          <p:nvPr>
            <p:ph type="title"/>
          </p:nvPr>
        </p:nvSpPr>
        <p:spPr/>
        <p:txBody>
          <a:bodyPr/>
          <a:lstStyle/>
          <a:p>
            <a:r>
              <a:rPr lang="en-GB" dirty="0"/>
              <a:t>Reusable (I)</a:t>
            </a:r>
          </a:p>
        </p:txBody>
      </p:sp>
      <p:sp>
        <p:nvSpPr>
          <p:cNvPr id="5" name="Inhaltsplatzhalter 4">
            <a:extLst>
              <a:ext uri="{FF2B5EF4-FFF2-40B4-BE49-F238E27FC236}">
                <a16:creationId xmlns:a16="http://schemas.microsoft.com/office/drawing/2014/main" id="{7E866F90-977F-1441-9A49-7CB137110D7B}"/>
              </a:ext>
            </a:extLst>
          </p:cNvPr>
          <p:cNvSpPr>
            <a:spLocks noGrp="1"/>
          </p:cNvSpPr>
          <p:nvPr>
            <p:ph sz="quarter" idx="18"/>
          </p:nvPr>
        </p:nvSpPr>
        <p:spPr/>
        <p:txBody>
          <a:bodyPr>
            <a:noAutofit/>
          </a:bodyPr>
          <a:lstStyle/>
          <a:p>
            <a:pPr marL="0" indent="0">
              <a:buNone/>
            </a:pPr>
            <a:r>
              <a:rPr lang="en-GB" dirty="0"/>
              <a:t>Scenario ensemble data:</a:t>
            </a:r>
          </a:p>
          <a:p>
            <a:pPr lvl="1"/>
            <a:r>
              <a:rPr lang="en-GB" sz="2200" dirty="0"/>
              <a:t>Custom license modified from Creative Commons CC-BY 4.0</a:t>
            </a:r>
          </a:p>
          <a:p>
            <a:pPr lvl="1"/>
            <a:r>
              <a:rPr lang="en-GB" sz="2200" dirty="0"/>
              <a:t>Aim: allow re-use for scientific research and science communication</a:t>
            </a:r>
            <a:br>
              <a:rPr lang="en-GB" sz="2200" dirty="0"/>
            </a:br>
            <a:r>
              <a:rPr lang="en-GB" sz="2200" dirty="0"/>
              <a:t>	but keep IAMC 1.5°C Scenario Explorer as “gateway” for entire dataset</a:t>
            </a:r>
          </a:p>
          <a:p>
            <a:pPr lvl="1"/>
            <a:r>
              <a:rPr lang="en-GB" sz="2200" dirty="0"/>
              <a:t>Why? anticipating updates, we want to avoid multiple out-of-sync versions</a:t>
            </a:r>
          </a:p>
          <a:p>
            <a:pPr lvl="4"/>
            <a:endParaRPr lang="en-GB" dirty="0"/>
          </a:p>
          <a:p>
            <a:r>
              <a:rPr lang="en-GB" dirty="0"/>
              <a:t>Assessment notebooks </a:t>
            </a:r>
            <a:r>
              <a:rPr lang="en-GB" sz="2200" dirty="0"/>
              <a:t>(Licensed under Apache 2.0, distributed via GitHub)</a:t>
            </a:r>
          </a:p>
          <a:p>
            <a:pPr lvl="4"/>
            <a:endParaRPr lang="en-GB" dirty="0"/>
          </a:p>
          <a:p>
            <a:r>
              <a:rPr lang="en-GB" dirty="0"/>
              <a:t>Scenario ensemble manuscript:</a:t>
            </a:r>
          </a:p>
          <a:p>
            <a:pPr lvl="1"/>
            <a:r>
              <a:rPr lang="en-GB" sz="2200" dirty="0"/>
              <a:t>Bound by Springer-Nature policy</a:t>
            </a:r>
          </a:p>
          <a:p>
            <a:pPr lvl="1"/>
            <a:r>
              <a:rPr lang="en-GB" sz="2200" dirty="0"/>
              <a:t>But: distribute </a:t>
            </a:r>
            <a:r>
              <a:rPr lang="en-GB" sz="2200" dirty="0" err="1"/>
              <a:t>Readcube</a:t>
            </a:r>
            <a:r>
              <a:rPr lang="en-GB" sz="2200" dirty="0"/>
              <a:t> link for free access on personal website and social media,</a:t>
            </a:r>
            <a:br>
              <a:rPr lang="en-GB" sz="2200" dirty="0"/>
            </a:br>
            <a:r>
              <a:rPr lang="en-GB" sz="2200" dirty="0"/>
              <a:t>	share post-print version on IIASA website after embargo period</a:t>
            </a:r>
          </a:p>
          <a:p>
            <a:endParaRPr lang="en-GB" dirty="0"/>
          </a:p>
        </p:txBody>
      </p:sp>
    </p:spTree>
    <p:extLst>
      <p:ext uri="{BB962C8B-B14F-4D97-AF65-F5344CB8AC3E}">
        <p14:creationId xmlns:p14="http://schemas.microsoft.com/office/powerpoint/2010/main" val="3568498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CEE41B7-E490-304C-B256-2C72F941C0C3}"/>
              </a:ext>
            </a:extLst>
          </p:cNvPr>
          <p:cNvSpPr>
            <a:spLocks noGrp="1"/>
          </p:cNvSpPr>
          <p:nvPr>
            <p:ph type="body" sz="quarter" idx="14"/>
          </p:nvPr>
        </p:nvSpPr>
        <p:spPr>
          <a:xfrm>
            <a:off x="355601" y="881741"/>
            <a:ext cx="10655300" cy="522251"/>
          </a:xfrm>
        </p:spPr>
        <p:txBody>
          <a:bodyPr>
            <a:normAutofit/>
          </a:bodyPr>
          <a:lstStyle/>
          <a:p>
            <a:pPr marL="0" indent="0">
              <a:buNone/>
            </a:pPr>
            <a:r>
              <a:rPr lang="en-GB" dirty="0"/>
              <a:t>The scenario set is an unstructured “ensemble of opportunity”</a:t>
            </a:r>
          </a:p>
        </p:txBody>
      </p:sp>
      <p:sp>
        <p:nvSpPr>
          <p:cNvPr id="5" name="Foliennummernplatzhalter 4">
            <a:extLst>
              <a:ext uri="{FF2B5EF4-FFF2-40B4-BE49-F238E27FC236}">
                <a16:creationId xmlns:a16="http://schemas.microsoft.com/office/drawing/2014/main" id="{9154E2AE-415F-D144-9B59-9A33E3D4B375}"/>
              </a:ext>
            </a:extLst>
          </p:cNvPr>
          <p:cNvSpPr>
            <a:spLocks noGrp="1"/>
          </p:cNvSpPr>
          <p:nvPr>
            <p:ph type="sldNum" sz="quarter" idx="17"/>
          </p:nvPr>
        </p:nvSpPr>
        <p:spPr/>
        <p:txBody>
          <a:bodyPr/>
          <a:lstStyle/>
          <a:p>
            <a:fld id="{A326DBD3-C1B3-4C61-B0C7-9E44CC26916E}" type="slidenum">
              <a:rPr lang="cs-CZ" smtClean="0"/>
              <a:pPr/>
              <a:t>26</a:t>
            </a:fld>
            <a:endParaRPr lang="cs-CZ" dirty="0"/>
          </a:p>
        </p:txBody>
      </p:sp>
      <p:sp>
        <p:nvSpPr>
          <p:cNvPr id="8" name="Titel 7">
            <a:extLst>
              <a:ext uri="{FF2B5EF4-FFF2-40B4-BE49-F238E27FC236}">
                <a16:creationId xmlns:a16="http://schemas.microsoft.com/office/drawing/2014/main" id="{DB130ABA-5B8D-7B4E-A531-4F9D121069F4}"/>
              </a:ext>
            </a:extLst>
          </p:cNvPr>
          <p:cNvSpPr>
            <a:spLocks noGrp="1"/>
          </p:cNvSpPr>
          <p:nvPr>
            <p:ph type="title"/>
          </p:nvPr>
        </p:nvSpPr>
        <p:spPr/>
        <p:txBody>
          <a:bodyPr/>
          <a:lstStyle/>
          <a:p>
            <a:r>
              <a:rPr lang="en-GB" dirty="0"/>
              <a:t>Reusable (II)</a:t>
            </a:r>
          </a:p>
        </p:txBody>
      </p:sp>
      <p:sp>
        <p:nvSpPr>
          <p:cNvPr id="2" name="Inhaltsplatzhalter 1">
            <a:extLst>
              <a:ext uri="{FF2B5EF4-FFF2-40B4-BE49-F238E27FC236}">
                <a16:creationId xmlns:a16="http://schemas.microsoft.com/office/drawing/2014/main" id="{3C1DEEB3-6222-4342-A92A-9EA8E50BB5B6}"/>
              </a:ext>
            </a:extLst>
          </p:cNvPr>
          <p:cNvSpPr>
            <a:spLocks noGrp="1"/>
          </p:cNvSpPr>
          <p:nvPr>
            <p:ph sz="quarter" idx="18"/>
          </p:nvPr>
        </p:nvSpPr>
        <p:spPr>
          <a:xfrm>
            <a:off x="362713" y="1528988"/>
            <a:ext cx="11495912" cy="4455222"/>
          </a:xfrm>
        </p:spPr>
        <p:txBody>
          <a:bodyPr>
            <a:normAutofit/>
          </a:bodyPr>
          <a:lstStyle/>
          <a:p>
            <a:pPr marL="0" indent="0">
              <a:buNone/>
            </a:pPr>
            <a:r>
              <a:rPr lang="en-GB" sz="2500" dirty="0"/>
              <a:t>The data was compiled from studies &amp; reports addressing various research questions and based on differing scenario designs and underlying assumptions.</a:t>
            </a:r>
          </a:p>
        </p:txBody>
      </p:sp>
      <p:sp>
        <p:nvSpPr>
          <p:cNvPr id="15" name="Textplatzhalter 14">
            <a:extLst>
              <a:ext uri="{FF2B5EF4-FFF2-40B4-BE49-F238E27FC236}">
                <a16:creationId xmlns:a16="http://schemas.microsoft.com/office/drawing/2014/main" id="{BA769149-E07C-E843-BE9A-40D1F08E18DF}"/>
              </a:ext>
            </a:extLst>
          </p:cNvPr>
          <p:cNvSpPr>
            <a:spLocks noGrp="1"/>
          </p:cNvSpPr>
          <p:nvPr>
            <p:ph type="body" sz="quarter" idx="23"/>
          </p:nvPr>
        </p:nvSpPr>
        <p:spPr>
          <a:xfrm>
            <a:off x="1422400" y="6092558"/>
            <a:ext cx="9971315" cy="292608"/>
          </a:xfrm>
        </p:spPr>
        <p:txBody>
          <a:bodyPr>
            <a:noAutofit/>
          </a:bodyPr>
          <a:lstStyle/>
          <a:p>
            <a:r>
              <a:rPr lang="en-GB" dirty="0"/>
              <a:t>Based on Box 1, Huppmann et al., </a:t>
            </a:r>
            <a:r>
              <a:rPr lang="en-GB" i="1" dirty="0"/>
              <a:t>Nature Climate Change</a:t>
            </a:r>
            <a:r>
              <a:rPr lang="en-GB" dirty="0"/>
              <a:t> 8</a:t>
            </a:r>
            <a:r>
              <a:rPr lang="de-AT" dirty="0"/>
              <a:t>:1027-1030 </a:t>
            </a:r>
            <a:r>
              <a:rPr lang="en-GB" dirty="0"/>
              <a:t>(2018)</a:t>
            </a:r>
            <a:r>
              <a:rPr lang="de-AT" dirty="0"/>
              <a:t>.</a:t>
            </a:r>
            <a:br>
              <a:rPr lang="de-AT" dirty="0"/>
            </a:br>
            <a:r>
              <a:rPr lang="de-AT" dirty="0"/>
              <a:t>doi: </a:t>
            </a:r>
            <a:r>
              <a:rPr lang="en-US" dirty="0">
                <a:hlinkClick r:id="rId2"/>
              </a:rPr>
              <a:t>10.1038/s41558-018-0317-4</a:t>
            </a:r>
            <a:r>
              <a:rPr lang="en-US" dirty="0"/>
              <a:t> | paywall-free access: </a:t>
            </a:r>
            <a:r>
              <a:rPr lang="en-US" dirty="0">
                <a:hlinkClick r:id="rId3"/>
              </a:rPr>
              <a:t>rdcu.be/9i8a</a:t>
            </a:r>
            <a:endParaRPr lang="en-GB" dirty="0"/>
          </a:p>
        </p:txBody>
      </p:sp>
      <p:graphicFrame>
        <p:nvGraphicFramePr>
          <p:cNvPr id="3" name="Tabelle 2">
            <a:extLst>
              <a:ext uri="{FF2B5EF4-FFF2-40B4-BE49-F238E27FC236}">
                <a16:creationId xmlns:a16="http://schemas.microsoft.com/office/drawing/2014/main" id="{11E78FCD-DDFC-9B44-9858-CABC514CD7CF}"/>
              </a:ext>
            </a:extLst>
          </p:cNvPr>
          <p:cNvGraphicFramePr>
            <a:graphicFrameLocks noGrp="1"/>
          </p:cNvGraphicFramePr>
          <p:nvPr>
            <p:extLst>
              <p:ext uri="{D42A27DB-BD31-4B8C-83A1-F6EECF244321}">
                <p14:modId xmlns:p14="http://schemas.microsoft.com/office/powerpoint/2010/main" val="3852594973"/>
              </p:ext>
            </p:extLst>
          </p:nvPr>
        </p:nvGraphicFramePr>
        <p:xfrm>
          <a:off x="381000" y="2606040"/>
          <a:ext cx="11495912" cy="3427551"/>
        </p:xfrm>
        <a:graphic>
          <a:graphicData uri="http://schemas.openxmlformats.org/drawingml/2006/table">
            <a:tbl>
              <a:tblPr firstRow="1" bandRow="1">
                <a:tableStyleId>{F5AB1C69-6EDB-4FF4-983F-18BD219EF322}</a:tableStyleId>
              </a:tblPr>
              <a:tblGrid>
                <a:gridCol w="11495912">
                  <a:extLst>
                    <a:ext uri="{9D8B030D-6E8A-4147-A177-3AD203B41FA5}">
                      <a16:colId xmlns:a16="http://schemas.microsoft.com/office/drawing/2014/main" val="3890036065"/>
                    </a:ext>
                  </a:extLst>
                </a:gridCol>
              </a:tblGrid>
              <a:tr h="652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2400" kern="1200" dirty="0">
                          <a:effectLst/>
                        </a:rPr>
                        <a:t>A </a:t>
                      </a:r>
                      <a:r>
                        <a:rPr lang="de-AT" sz="2400" kern="1200" dirty="0" err="1">
                          <a:effectLst/>
                        </a:rPr>
                        <a:t>user’s</a:t>
                      </a:r>
                      <a:r>
                        <a:rPr lang="de-AT" sz="2400" kern="1200" dirty="0">
                          <a:effectLst/>
                        </a:rPr>
                        <a:t> </a:t>
                      </a:r>
                      <a:r>
                        <a:rPr lang="de-AT" sz="2400" kern="1200" dirty="0" err="1">
                          <a:effectLst/>
                        </a:rPr>
                        <a:t>guide</a:t>
                      </a:r>
                      <a:r>
                        <a:rPr lang="de-AT" sz="2400" kern="1200" dirty="0">
                          <a:effectLst/>
                        </a:rPr>
                        <a:t> </a:t>
                      </a:r>
                      <a:r>
                        <a:rPr lang="de-AT" sz="2400" kern="1200" dirty="0" err="1">
                          <a:effectLst/>
                        </a:rPr>
                        <a:t>to</a:t>
                      </a:r>
                      <a:r>
                        <a:rPr lang="de-AT" sz="2400" kern="1200" dirty="0">
                          <a:effectLst/>
                        </a:rPr>
                        <a:t> </a:t>
                      </a:r>
                      <a:r>
                        <a:rPr lang="de-AT" sz="2400" kern="1200" dirty="0" err="1">
                          <a:effectLst/>
                        </a:rPr>
                        <a:t>the</a:t>
                      </a:r>
                      <a:r>
                        <a:rPr lang="de-AT" sz="2400" kern="1200" dirty="0">
                          <a:effectLst/>
                        </a:rPr>
                        <a:t> </a:t>
                      </a:r>
                      <a:r>
                        <a:rPr lang="de-AT" sz="2400" kern="1200" dirty="0" err="1">
                          <a:effectLst/>
                        </a:rPr>
                        <a:t>analysis</a:t>
                      </a:r>
                      <a:r>
                        <a:rPr lang="de-AT" sz="2400" kern="1200" dirty="0">
                          <a:effectLst/>
                        </a:rPr>
                        <a:t> </a:t>
                      </a:r>
                      <a:r>
                        <a:rPr lang="de-AT" sz="2400" kern="1200" dirty="0" err="1">
                          <a:effectLst/>
                        </a:rPr>
                        <a:t>and</a:t>
                      </a:r>
                      <a:r>
                        <a:rPr lang="de-AT" sz="2400" kern="1200" dirty="0">
                          <a:effectLst/>
                        </a:rPr>
                        <a:t> </a:t>
                      </a:r>
                      <a:r>
                        <a:rPr lang="de-AT" sz="2400" kern="1200" dirty="0" err="1">
                          <a:effectLst/>
                        </a:rPr>
                        <a:t>interpretation</a:t>
                      </a:r>
                      <a:r>
                        <a:rPr lang="de-AT" sz="2400" kern="1200" dirty="0">
                          <a:effectLst/>
                        </a:rPr>
                        <a:t> </a:t>
                      </a:r>
                      <a:r>
                        <a:rPr lang="de-AT" sz="2400" kern="1200" dirty="0" err="1">
                          <a:effectLst/>
                        </a:rPr>
                        <a:t>of</a:t>
                      </a:r>
                      <a:r>
                        <a:rPr lang="de-AT" sz="2400" kern="1200" dirty="0">
                          <a:effectLst/>
                        </a:rPr>
                        <a:t> </a:t>
                      </a:r>
                      <a:r>
                        <a:rPr lang="de-AT" sz="2400" kern="1200" dirty="0" err="1">
                          <a:effectLst/>
                        </a:rPr>
                        <a:t>scenario</a:t>
                      </a:r>
                      <a:r>
                        <a:rPr lang="de-AT" sz="2400" kern="1200" dirty="0">
                          <a:effectLst/>
                        </a:rPr>
                        <a:t> </a:t>
                      </a:r>
                      <a:r>
                        <a:rPr lang="de-AT" sz="2400" kern="1200" dirty="0" err="1">
                          <a:effectLst/>
                        </a:rPr>
                        <a:t>ensembles</a:t>
                      </a:r>
                      <a:r>
                        <a:rPr lang="de-AT" sz="2400" kern="1200" dirty="0">
                          <a:effectLst/>
                        </a:rPr>
                        <a:t> </a:t>
                      </a:r>
                      <a:endParaRPr lang="de-AT" sz="2400" dirty="0">
                        <a:solidFill>
                          <a:schemeClr val="tx1"/>
                        </a:solidFill>
                      </a:endParaRPr>
                    </a:p>
                  </a:txBody>
                  <a:tcPr marL="137160" marR="137160" marT="137160" marB="137160"/>
                </a:tc>
                <a:extLst>
                  <a:ext uri="{0D108BD9-81ED-4DB2-BD59-A6C34878D82A}">
                    <a16:rowId xmlns:a16="http://schemas.microsoft.com/office/drawing/2014/main" val="1652910506"/>
                  </a:ext>
                </a:extLst>
              </a:tr>
              <a:tr h="2774684">
                <a:tc>
                  <a:txBody>
                    <a:bodyPr/>
                    <a:lstStyle/>
                    <a:p>
                      <a:pPr>
                        <a:spcAft>
                          <a:spcPts val="600"/>
                        </a:spcAft>
                      </a:pPr>
                      <a:r>
                        <a:rPr lang="en-GB" sz="2400" dirty="0"/>
                        <a:t>Don’t interpret the scenario ensemble as a statistical sample or as likelihood/agreement.</a:t>
                      </a:r>
                    </a:p>
                    <a:p>
                      <a:pPr>
                        <a:spcAft>
                          <a:spcPts val="600"/>
                        </a:spcAft>
                      </a:pPr>
                      <a:r>
                        <a:rPr lang="en-GB" sz="2400" dirty="0"/>
                        <a:t>Don’t focus only on the medians, but consider the full range over the scenario set. </a:t>
                      </a:r>
                    </a:p>
                    <a:p>
                      <a:pPr>
                        <a:spcAft>
                          <a:spcPts val="600"/>
                        </a:spcAft>
                      </a:pPr>
                      <a:r>
                        <a:rPr lang="en-GB" sz="2400" dirty="0"/>
                        <a:t>Don’t cherry-pick individual scenarios to make general conclusions. </a:t>
                      </a:r>
                    </a:p>
                    <a:p>
                      <a:pPr>
                        <a:spcAft>
                          <a:spcPts val="600"/>
                        </a:spcAft>
                      </a:pPr>
                      <a:r>
                        <a:rPr lang="en-GB" sz="2400" dirty="0"/>
                        <a:t>Don’t over-interpret scenario results and don’t venture too far from the original question. </a:t>
                      </a:r>
                    </a:p>
                    <a:p>
                      <a:pPr marL="144463" indent="-144463">
                        <a:spcAft>
                          <a:spcPts val="600"/>
                        </a:spcAft>
                        <a:tabLst/>
                      </a:pPr>
                      <a:r>
                        <a:rPr lang="en-GB" sz="2400" dirty="0"/>
                        <a:t>Don’t conclude that the absence of a particular scenario (necessarily)</a:t>
                      </a:r>
                      <a:br>
                        <a:rPr lang="en-GB" sz="2400" dirty="0"/>
                      </a:br>
                      <a:r>
                        <a:rPr lang="en-GB" sz="2400" dirty="0"/>
                        <a:t>means that this scenario is not feasible or possible. </a:t>
                      </a:r>
                      <a:endParaRPr lang="en-GB" sz="2400" i="0" dirty="0">
                        <a:solidFill>
                          <a:schemeClr val="tx1"/>
                        </a:solidFill>
                        <a:latin typeface="Times" pitchFamily="2" charset="0"/>
                      </a:endParaRPr>
                    </a:p>
                  </a:txBody>
                  <a:tcPr marL="137160" marR="137160" marT="137160" marB="137160"/>
                </a:tc>
                <a:extLst>
                  <a:ext uri="{0D108BD9-81ED-4DB2-BD59-A6C34878D82A}">
                    <a16:rowId xmlns:a16="http://schemas.microsoft.com/office/drawing/2014/main" val="3767224931"/>
                  </a:ext>
                </a:extLst>
              </a:tr>
            </a:tbl>
          </a:graphicData>
        </a:graphic>
      </p:graphicFrame>
    </p:spTree>
    <p:extLst>
      <p:ext uri="{BB962C8B-B14F-4D97-AF65-F5344CB8AC3E}">
        <p14:creationId xmlns:p14="http://schemas.microsoft.com/office/powerpoint/2010/main" val="2851856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4E44799-27FE-1946-BF90-8CB5A38B6740}"/>
              </a:ext>
            </a:extLst>
          </p:cNvPr>
          <p:cNvSpPr>
            <a:spLocks noGrp="1"/>
          </p:cNvSpPr>
          <p:nvPr>
            <p:ph type="body" sz="quarter" idx="14"/>
          </p:nvPr>
        </p:nvSpPr>
        <p:spPr>
          <a:xfrm>
            <a:off x="355601" y="881741"/>
            <a:ext cx="10655300" cy="522251"/>
          </a:xfrm>
        </p:spPr>
        <p:txBody>
          <a:bodyPr/>
          <a:lstStyle/>
          <a:p>
            <a:pPr marL="0" indent="0">
              <a:buNone/>
            </a:pPr>
            <a:r>
              <a:rPr lang="en-GB" dirty="0"/>
              <a:t>Using GitHub “Issues” to track errors in the scenario ensemble</a:t>
            </a:r>
          </a:p>
        </p:txBody>
      </p:sp>
      <p:sp>
        <p:nvSpPr>
          <p:cNvPr id="3" name="Foliennummernplatzhalter 2">
            <a:extLst>
              <a:ext uri="{FF2B5EF4-FFF2-40B4-BE49-F238E27FC236}">
                <a16:creationId xmlns:a16="http://schemas.microsoft.com/office/drawing/2014/main" id="{57E16CEF-09AE-9742-8F4D-F26105C37D94}"/>
              </a:ext>
            </a:extLst>
          </p:cNvPr>
          <p:cNvSpPr>
            <a:spLocks noGrp="1"/>
          </p:cNvSpPr>
          <p:nvPr>
            <p:ph type="sldNum" sz="quarter" idx="17"/>
          </p:nvPr>
        </p:nvSpPr>
        <p:spPr/>
        <p:txBody>
          <a:bodyPr/>
          <a:lstStyle/>
          <a:p>
            <a:fld id="{838B0777-827F-8D42-90B1-61394C340E65}" type="slidenum">
              <a:rPr lang="en-GB" noProof="0" smtClean="0"/>
              <a:pPr/>
              <a:t>27</a:t>
            </a:fld>
            <a:endParaRPr lang="en-GB" noProof="0"/>
          </a:p>
        </p:txBody>
      </p:sp>
      <p:sp>
        <p:nvSpPr>
          <p:cNvPr id="4" name="Titel 3">
            <a:extLst>
              <a:ext uri="{FF2B5EF4-FFF2-40B4-BE49-F238E27FC236}">
                <a16:creationId xmlns:a16="http://schemas.microsoft.com/office/drawing/2014/main" id="{2923170C-36E7-4D4C-93E0-2B2026A9FDCA}"/>
              </a:ext>
            </a:extLst>
          </p:cNvPr>
          <p:cNvSpPr>
            <a:spLocks noGrp="1"/>
          </p:cNvSpPr>
          <p:nvPr>
            <p:ph type="title"/>
          </p:nvPr>
        </p:nvSpPr>
        <p:spPr/>
        <p:txBody>
          <a:bodyPr/>
          <a:lstStyle/>
          <a:p>
            <a:r>
              <a:rPr lang="en-GB" dirty="0"/>
              <a:t>Dealing with data errors (after publication)</a:t>
            </a:r>
          </a:p>
        </p:txBody>
      </p:sp>
      <p:pic>
        <p:nvPicPr>
          <p:cNvPr id="7" name="Inhaltsplatzhalter 6">
            <a:extLst>
              <a:ext uri="{FF2B5EF4-FFF2-40B4-BE49-F238E27FC236}">
                <a16:creationId xmlns:a16="http://schemas.microsoft.com/office/drawing/2014/main" id="{12AB86FA-4CFC-6542-B9D2-6E6A4AB733F4}"/>
              </a:ext>
            </a:extLst>
          </p:cNvPr>
          <p:cNvPicPr>
            <a:picLocks noGrp="1" noChangeAspect="1"/>
          </p:cNvPicPr>
          <p:nvPr>
            <p:ph sz="quarter" idx="18"/>
          </p:nvPr>
        </p:nvPicPr>
        <p:blipFill>
          <a:blip r:embed="rId2"/>
          <a:srcRect/>
          <a:stretch/>
        </p:blipFill>
        <p:spPr>
          <a:xfrm>
            <a:off x="361125" y="1483237"/>
            <a:ext cx="7505764" cy="4581934"/>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sp>
        <p:nvSpPr>
          <p:cNvPr id="6" name="Textplatzhalter 5">
            <a:extLst>
              <a:ext uri="{FF2B5EF4-FFF2-40B4-BE49-F238E27FC236}">
                <a16:creationId xmlns:a16="http://schemas.microsoft.com/office/drawing/2014/main" id="{ADA35E04-21F3-014D-8360-DCECCA177C5B}"/>
              </a:ext>
            </a:extLst>
          </p:cNvPr>
          <p:cNvSpPr>
            <a:spLocks noGrp="1"/>
          </p:cNvSpPr>
          <p:nvPr>
            <p:ph type="body" sz="quarter" idx="23"/>
          </p:nvPr>
        </p:nvSpPr>
        <p:spPr>
          <a:xfrm>
            <a:off x="4957893" y="6204663"/>
            <a:ext cx="7069801" cy="597574"/>
          </a:xfrm>
        </p:spPr>
        <p:txBody>
          <a:bodyPr>
            <a:noAutofit/>
          </a:bodyPr>
          <a:lstStyle/>
          <a:p>
            <a:r>
              <a:rPr lang="en-GB" dirty="0"/>
              <a:t>See </a:t>
            </a:r>
            <a:r>
              <a:rPr lang="en-GB" dirty="0">
                <a:hlinkClick r:id="rId3"/>
              </a:rPr>
              <a:t>github.com/iiasa/ipcc_sr15_scenario_analysis/issues</a:t>
            </a:r>
            <a:r>
              <a:rPr lang="en-GB" dirty="0"/>
              <a:t> and</a:t>
            </a:r>
            <a:br>
              <a:rPr lang="en-GB" dirty="0"/>
            </a:br>
            <a:r>
              <a:rPr lang="en-GB" dirty="0">
                <a:hlinkClick r:id="rId4"/>
              </a:rPr>
              <a:t>data.ene.iiasa.ac.at/iamc-1.5c-explorer/#/about</a:t>
            </a:r>
            <a:r>
              <a:rPr lang="en-GB" dirty="0"/>
              <a:t> for more information</a:t>
            </a:r>
          </a:p>
        </p:txBody>
      </p:sp>
      <p:pic>
        <p:nvPicPr>
          <p:cNvPr id="9" name="Grafik 8">
            <a:extLst>
              <a:ext uri="{FF2B5EF4-FFF2-40B4-BE49-F238E27FC236}">
                <a16:creationId xmlns:a16="http://schemas.microsoft.com/office/drawing/2014/main" id="{271EE453-FD9E-AE4A-A5A3-29B80AAE5671}"/>
              </a:ext>
            </a:extLst>
          </p:cNvPr>
          <p:cNvPicPr>
            <a:picLocks noChangeAspect="1"/>
          </p:cNvPicPr>
          <p:nvPr/>
        </p:nvPicPr>
        <p:blipFill>
          <a:blip r:embed="rId5"/>
          <a:srcRect/>
          <a:stretch/>
        </p:blipFill>
        <p:spPr>
          <a:xfrm>
            <a:off x="4086225" y="1995204"/>
            <a:ext cx="7941470" cy="4136182"/>
          </a:xfrm>
          <a:prstGeom prst="rect">
            <a:avLst/>
          </a:prstGeom>
          <a:noFill/>
          <a:ln w="6350">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64539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190BEFAC-D72A-5E4A-8A33-945A62D29B24}"/>
              </a:ext>
            </a:extLst>
          </p:cNvPr>
          <p:cNvSpPr>
            <a:spLocks noGrp="1"/>
          </p:cNvSpPr>
          <p:nvPr>
            <p:ph type="body" sz="quarter" idx="14"/>
          </p:nvPr>
        </p:nvSpPr>
        <p:spPr/>
        <p:txBody>
          <a:bodyPr/>
          <a:lstStyle/>
          <a:p>
            <a:r>
              <a:rPr lang="en-GB" dirty="0"/>
              <a:t>Part 4</a:t>
            </a:r>
          </a:p>
        </p:txBody>
      </p:sp>
      <p:sp>
        <p:nvSpPr>
          <p:cNvPr id="3" name="Foliennummernplatzhalter 2">
            <a:extLst>
              <a:ext uri="{FF2B5EF4-FFF2-40B4-BE49-F238E27FC236}">
                <a16:creationId xmlns:a16="http://schemas.microsoft.com/office/drawing/2014/main" id="{67393807-85C0-0F4A-B991-20904BF47F71}"/>
              </a:ext>
            </a:extLst>
          </p:cNvPr>
          <p:cNvSpPr>
            <a:spLocks noGrp="1"/>
          </p:cNvSpPr>
          <p:nvPr>
            <p:ph type="sldNum" sz="quarter" idx="17"/>
          </p:nvPr>
        </p:nvSpPr>
        <p:spPr/>
        <p:txBody>
          <a:bodyPr/>
          <a:lstStyle/>
          <a:p>
            <a:fld id="{838B0777-827F-8D42-90B1-61394C340E65}" type="slidenum">
              <a:rPr lang="en-GB" noProof="0" smtClean="0"/>
              <a:pPr/>
              <a:t>28</a:t>
            </a:fld>
            <a:endParaRPr lang="en-GB" noProof="0"/>
          </a:p>
        </p:txBody>
      </p:sp>
      <p:sp>
        <p:nvSpPr>
          <p:cNvPr id="9" name="Inhaltsplatzhalter 8">
            <a:extLst>
              <a:ext uri="{FF2B5EF4-FFF2-40B4-BE49-F238E27FC236}">
                <a16:creationId xmlns:a16="http://schemas.microsoft.com/office/drawing/2014/main" id="{AC17F95B-6D60-D246-B67C-DA3FA1183214}"/>
              </a:ext>
            </a:extLst>
          </p:cNvPr>
          <p:cNvSpPr>
            <a:spLocks noGrp="1"/>
          </p:cNvSpPr>
          <p:nvPr>
            <p:ph sz="quarter" idx="18"/>
          </p:nvPr>
        </p:nvSpPr>
        <p:spPr/>
        <p:txBody>
          <a:bodyPr/>
          <a:lstStyle/>
          <a:p>
            <a:endParaRPr lang="en-GB"/>
          </a:p>
        </p:txBody>
      </p:sp>
      <p:sp>
        <p:nvSpPr>
          <p:cNvPr id="7" name="Titel 6">
            <a:extLst>
              <a:ext uri="{FF2B5EF4-FFF2-40B4-BE49-F238E27FC236}">
                <a16:creationId xmlns:a16="http://schemas.microsoft.com/office/drawing/2014/main" id="{4FF7DCAD-482F-4040-AA0E-210D7B104A61}"/>
              </a:ext>
            </a:extLst>
          </p:cNvPr>
          <p:cNvSpPr>
            <a:spLocks noGrp="1"/>
          </p:cNvSpPr>
          <p:nvPr>
            <p:ph type="title"/>
          </p:nvPr>
        </p:nvSpPr>
        <p:spPr/>
        <p:txBody>
          <a:bodyPr anchor="t">
            <a:noAutofit/>
          </a:bodyPr>
          <a:lstStyle/>
          <a:p>
            <a:r>
              <a:rPr lang="en-GB" dirty="0"/>
              <a:t>Using the scenario ensemble</a:t>
            </a:r>
            <a:br>
              <a:rPr lang="en-GB" dirty="0"/>
            </a:br>
            <a:r>
              <a:rPr lang="en-GB" dirty="0"/>
              <a:t>to gain insights on the SDGs</a:t>
            </a:r>
          </a:p>
        </p:txBody>
      </p:sp>
    </p:spTree>
    <p:extLst>
      <p:ext uri="{BB962C8B-B14F-4D97-AF65-F5344CB8AC3E}">
        <p14:creationId xmlns:p14="http://schemas.microsoft.com/office/powerpoint/2010/main" val="764188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A9EAD30-DE3E-6440-B4AF-E758C100CD25}"/>
              </a:ext>
            </a:extLst>
          </p:cNvPr>
          <p:cNvSpPr>
            <a:spLocks noGrp="1"/>
          </p:cNvSpPr>
          <p:nvPr>
            <p:ph type="body" sz="quarter" idx="14"/>
          </p:nvPr>
        </p:nvSpPr>
        <p:spPr/>
        <p:txBody>
          <a:bodyPr/>
          <a:lstStyle/>
          <a:p>
            <a:pPr marL="0" indent="0">
              <a:buNone/>
            </a:pPr>
            <a:r>
              <a:rPr lang="en-GB" dirty="0"/>
              <a:t>There are pathways reaching the Paris 1.5</a:t>
            </a:r>
            <a:r>
              <a:rPr lang="en-GB" i="0" dirty="0"/>
              <a:t>°</a:t>
            </a:r>
            <a:r>
              <a:rPr lang="en-GB" dirty="0"/>
              <a:t>C temperature goal</a:t>
            </a:r>
            <a:br>
              <a:rPr lang="en-GB" dirty="0"/>
            </a:br>
            <a:r>
              <a:rPr lang="en-GB" dirty="0"/>
              <a:t> across a broad range of socio-economic development</a:t>
            </a:r>
          </a:p>
        </p:txBody>
      </p:sp>
      <p:sp>
        <p:nvSpPr>
          <p:cNvPr id="3" name="Foliennummernplatzhalter 2">
            <a:extLst>
              <a:ext uri="{FF2B5EF4-FFF2-40B4-BE49-F238E27FC236}">
                <a16:creationId xmlns:a16="http://schemas.microsoft.com/office/drawing/2014/main" id="{BEAF1BF4-4EE2-7A41-A7FB-300FFE2809F8}"/>
              </a:ext>
            </a:extLst>
          </p:cNvPr>
          <p:cNvSpPr>
            <a:spLocks noGrp="1"/>
          </p:cNvSpPr>
          <p:nvPr>
            <p:ph type="sldNum" sz="quarter" idx="17"/>
          </p:nvPr>
        </p:nvSpPr>
        <p:spPr/>
        <p:txBody>
          <a:bodyPr/>
          <a:lstStyle/>
          <a:p>
            <a:fld id="{838B0777-827F-8D42-90B1-61394C340E65}" type="slidenum">
              <a:rPr lang="en-GB" smtClean="0"/>
              <a:pPr/>
              <a:t>29</a:t>
            </a:fld>
            <a:endParaRPr lang="en-GB" dirty="0"/>
          </a:p>
        </p:txBody>
      </p:sp>
      <p:sp>
        <p:nvSpPr>
          <p:cNvPr id="2" name="Titel 1">
            <a:extLst>
              <a:ext uri="{FF2B5EF4-FFF2-40B4-BE49-F238E27FC236}">
                <a16:creationId xmlns:a16="http://schemas.microsoft.com/office/drawing/2014/main" id="{0764B1A2-C9E1-DD4B-B6F9-45110068B79E}"/>
              </a:ext>
            </a:extLst>
          </p:cNvPr>
          <p:cNvSpPr>
            <a:spLocks noGrp="1"/>
          </p:cNvSpPr>
          <p:nvPr>
            <p:ph type="title"/>
          </p:nvPr>
        </p:nvSpPr>
        <p:spPr/>
        <p:txBody>
          <a:bodyPr/>
          <a:lstStyle/>
          <a:p>
            <a:r>
              <a:rPr lang="en-GB" dirty="0"/>
              <a:t>Assumptions &amp; drivers across the scenario ensemble</a:t>
            </a:r>
          </a:p>
        </p:txBody>
      </p:sp>
      <p:pic>
        <p:nvPicPr>
          <p:cNvPr id="19" name="Inhaltsplatzhalter 18">
            <a:extLst>
              <a:ext uri="{FF2B5EF4-FFF2-40B4-BE49-F238E27FC236}">
                <a16:creationId xmlns:a16="http://schemas.microsoft.com/office/drawing/2014/main" id="{36DF7069-9808-C24F-82F2-0F06F2555634}"/>
              </a:ext>
            </a:extLst>
          </p:cNvPr>
          <p:cNvPicPr>
            <a:picLocks noGrp="1" noChangeAspect="1"/>
          </p:cNvPicPr>
          <p:nvPr>
            <p:ph sz="quarter" idx="18"/>
          </p:nvPr>
        </p:nvPicPr>
        <p:blipFill>
          <a:blip r:embed="rId2"/>
          <a:stretch>
            <a:fillRect/>
          </a:stretch>
        </p:blipFill>
        <p:spPr>
          <a:xfrm>
            <a:off x="1430945" y="1977546"/>
            <a:ext cx="7894566" cy="3841363"/>
          </a:xfrm>
        </p:spPr>
      </p:pic>
      <p:sp>
        <p:nvSpPr>
          <p:cNvPr id="20" name="Textplatzhalter 8">
            <a:extLst>
              <a:ext uri="{FF2B5EF4-FFF2-40B4-BE49-F238E27FC236}">
                <a16:creationId xmlns:a16="http://schemas.microsoft.com/office/drawing/2014/main" id="{9FAF28E7-FC25-A24A-BF4A-98DC5DCA4101}"/>
              </a:ext>
            </a:extLst>
          </p:cNvPr>
          <p:cNvSpPr>
            <a:spLocks noGrp="1"/>
          </p:cNvSpPr>
          <p:nvPr>
            <p:ph type="body" sz="quarter" idx="23"/>
          </p:nvPr>
        </p:nvSpPr>
        <p:spPr>
          <a:xfrm>
            <a:off x="1681858" y="5996902"/>
            <a:ext cx="7416000" cy="296824"/>
          </a:xfrm>
        </p:spPr>
        <p:txBody>
          <a:bodyPr>
            <a:noAutofit/>
          </a:bodyPr>
          <a:lstStyle/>
          <a:p>
            <a:r>
              <a:rPr lang="en-GB" dirty="0"/>
              <a:t>Based on Figure 2.4 IPCC SR15 (2018)</a:t>
            </a:r>
            <a:br>
              <a:rPr lang="en-GB" dirty="0"/>
            </a:br>
            <a:r>
              <a:rPr lang="en-GB" dirty="0"/>
              <a:t>Source code to generate this figure available at</a:t>
            </a:r>
            <a:br>
              <a:rPr lang="en-GB" dirty="0"/>
            </a:br>
            <a:r>
              <a:rPr lang="en-GB" dirty="0">
                <a:hlinkClick r:id="rId3"/>
              </a:rPr>
              <a:t>github.com/iiasa/ipcc_sr15_scenario_analysis</a:t>
            </a:r>
            <a:endParaRPr lang="en-GB" dirty="0"/>
          </a:p>
          <a:p>
            <a:endParaRPr lang="en-GB" dirty="0"/>
          </a:p>
        </p:txBody>
      </p:sp>
      <p:pic>
        <p:nvPicPr>
          <p:cNvPr id="22" name="Grafik 21">
            <a:extLst>
              <a:ext uri="{FF2B5EF4-FFF2-40B4-BE49-F238E27FC236}">
                <a16:creationId xmlns:a16="http://schemas.microsoft.com/office/drawing/2014/main" id="{8217BE3A-E0BF-F547-89E3-A12DB0322C77}"/>
              </a:ext>
            </a:extLst>
          </p:cNvPr>
          <p:cNvPicPr>
            <a:picLocks noChangeAspect="1"/>
          </p:cNvPicPr>
          <p:nvPr/>
        </p:nvPicPr>
        <p:blipFill>
          <a:blip r:embed="rId4"/>
          <a:stretch>
            <a:fillRect/>
          </a:stretch>
        </p:blipFill>
        <p:spPr>
          <a:xfrm>
            <a:off x="10017721" y="1564383"/>
            <a:ext cx="1923099" cy="1656000"/>
          </a:xfrm>
          <a:prstGeom prst="rect">
            <a:avLst/>
          </a:prstGeom>
        </p:spPr>
      </p:pic>
      <p:pic>
        <p:nvPicPr>
          <p:cNvPr id="37" name="Grafik 36">
            <a:extLst>
              <a:ext uri="{FF2B5EF4-FFF2-40B4-BE49-F238E27FC236}">
                <a16:creationId xmlns:a16="http://schemas.microsoft.com/office/drawing/2014/main" id="{EF8AEFA0-651A-A146-999E-08791BE9D8CF}"/>
              </a:ext>
            </a:extLst>
          </p:cNvPr>
          <p:cNvPicPr>
            <a:picLocks noChangeAspect="1"/>
          </p:cNvPicPr>
          <p:nvPr/>
        </p:nvPicPr>
        <p:blipFill>
          <a:blip r:embed="rId5"/>
          <a:stretch>
            <a:fillRect/>
          </a:stretch>
        </p:blipFill>
        <p:spPr>
          <a:xfrm>
            <a:off x="400148" y="3125049"/>
            <a:ext cx="720000" cy="720000"/>
          </a:xfrm>
          <a:prstGeom prst="rect">
            <a:avLst/>
          </a:prstGeom>
        </p:spPr>
      </p:pic>
      <p:pic>
        <p:nvPicPr>
          <p:cNvPr id="39" name="Grafik 38">
            <a:extLst>
              <a:ext uri="{FF2B5EF4-FFF2-40B4-BE49-F238E27FC236}">
                <a16:creationId xmlns:a16="http://schemas.microsoft.com/office/drawing/2014/main" id="{33661413-98FC-1143-9059-2C5FCEFCB97A}"/>
              </a:ext>
            </a:extLst>
          </p:cNvPr>
          <p:cNvPicPr>
            <a:picLocks noChangeAspect="1"/>
          </p:cNvPicPr>
          <p:nvPr/>
        </p:nvPicPr>
        <p:blipFill>
          <a:blip r:embed="rId6"/>
          <a:stretch>
            <a:fillRect/>
          </a:stretch>
        </p:blipFill>
        <p:spPr>
          <a:xfrm>
            <a:off x="400148" y="2280018"/>
            <a:ext cx="720000" cy="720000"/>
          </a:xfrm>
          <a:prstGeom prst="rect">
            <a:avLst/>
          </a:prstGeom>
        </p:spPr>
      </p:pic>
      <p:pic>
        <p:nvPicPr>
          <p:cNvPr id="13" name="Grafik 12">
            <a:extLst>
              <a:ext uri="{FF2B5EF4-FFF2-40B4-BE49-F238E27FC236}">
                <a16:creationId xmlns:a16="http://schemas.microsoft.com/office/drawing/2014/main" id="{66AB0D5B-52F6-8A45-BCD5-1DBEA77F1A86}"/>
              </a:ext>
            </a:extLst>
          </p:cNvPr>
          <p:cNvPicPr>
            <a:picLocks noChangeAspect="1"/>
          </p:cNvPicPr>
          <p:nvPr/>
        </p:nvPicPr>
        <p:blipFill>
          <a:blip r:embed="rId7">
            <a:duotone>
              <a:schemeClr val="accent1">
                <a:shade val="45000"/>
                <a:satMod val="135000"/>
              </a:schemeClr>
              <a:prstClr val="white"/>
            </a:duotone>
          </a:blip>
          <a:stretch>
            <a:fillRect/>
          </a:stretch>
        </p:blipFill>
        <p:spPr>
          <a:xfrm>
            <a:off x="9959077" y="3576888"/>
            <a:ext cx="1957669" cy="1969499"/>
          </a:xfrm>
          <a:prstGeom prst="rect">
            <a:avLst/>
          </a:prstGeom>
        </p:spPr>
      </p:pic>
      <p:sp>
        <p:nvSpPr>
          <p:cNvPr id="15" name="Rechteck 14">
            <a:extLst>
              <a:ext uri="{FF2B5EF4-FFF2-40B4-BE49-F238E27FC236}">
                <a16:creationId xmlns:a16="http://schemas.microsoft.com/office/drawing/2014/main" id="{925C2D2E-065A-AF40-A94D-66ACC48B428E}"/>
              </a:ext>
            </a:extLst>
          </p:cNvPr>
          <p:cNvSpPr/>
          <p:nvPr/>
        </p:nvSpPr>
        <p:spPr>
          <a:xfrm>
            <a:off x="8143248" y="6087439"/>
            <a:ext cx="3858892" cy="658897"/>
          </a:xfrm>
          <a:prstGeom prst="rect">
            <a:avLst/>
          </a:prstGeom>
        </p:spPr>
        <p:txBody>
          <a:bodyPr vert="horz" lIns="91440" tIns="45720" rIns="91440" bIns="45720" rtlCol="0" anchor="b"/>
          <a:lstStyle/>
          <a:p>
            <a:pPr algn="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More information on the </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scenario ensemble, the SDGs, and</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open tools supporting the IPCC SR15</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at </a:t>
            </a:r>
            <a:r>
              <a:rPr lang="de-AT" sz="1600" dirty="0">
                <a:latin typeface="Tahoma" panose="020B0604030504040204" pitchFamily="34" charset="0"/>
                <a:ea typeface="Tahoma" panose="020B0604030504040204" pitchFamily="34" charset="0"/>
                <a:cs typeface="Tahoma" panose="020B0604030504040204" pitchFamily="34" charset="0"/>
                <a:hlinkClick r:id="rId8"/>
              </a:rPr>
              <a:t>https://pure.iiasa.ac.at/15824</a:t>
            </a:r>
            <a:endParaRPr lang="de-AT"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5622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65D1E3-F868-46F9-B168-1F9716CCC337}"/>
              </a:ext>
            </a:extLst>
          </p:cNvPr>
          <p:cNvSpPr>
            <a:spLocks noGrp="1"/>
          </p:cNvSpPr>
          <p:nvPr>
            <p:ph type="body" sz="quarter" idx="14"/>
          </p:nvPr>
        </p:nvSpPr>
        <p:spPr/>
        <p:txBody>
          <a:bodyPr/>
          <a:lstStyle/>
          <a:p>
            <a:r>
              <a:rPr lang="en-US" dirty="0"/>
              <a:t>Assessing climate change in the context of the SDGS</a:t>
            </a:r>
          </a:p>
        </p:txBody>
      </p:sp>
      <p:sp>
        <p:nvSpPr>
          <p:cNvPr id="3" name="Titel 2">
            <a:extLst>
              <a:ext uri="{FF2B5EF4-FFF2-40B4-BE49-F238E27FC236}">
                <a16:creationId xmlns:a16="http://schemas.microsoft.com/office/drawing/2014/main" id="{11A96CA3-655E-4C47-A812-236CD5FBB087}"/>
              </a:ext>
            </a:extLst>
          </p:cNvPr>
          <p:cNvSpPr>
            <a:spLocks noGrp="1"/>
          </p:cNvSpPr>
          <p:nvPr>
            <p:ph type="title"/>
          </p:nvPr>
        </p:nvSpPr>
        <p:spPr/>
        <p:txBody>
          <a:bodyPr/>
          <a:lstStyle/>
          <a:p>
            <a:r>
              <a:rPr lang="en-GB" dirty="0"/>
              <a:t>A Special Report on Global Warming of 1.5°C</a:t>
            </a:r>
          </a:p>
        </p:txBody>
      </p:sp>
      <p:sp>
        <p:nvSpPr>
          <p:cNvPr id="5" name="Foliennummernplatzhalter 4">
            <a:extLst>
              <a:ext uri="{FF2B5EF4-FFF2-40B4-BE49-F238E27FC236}">
                <a16:creationId xmlns:a16="http://schemas.microsoft.com/office/drawing/2014/main" id="{95ADD3EB-7805-BE44-93EB-73FC7A107897}"/>
              </a:ext>
            </a:extLst>
          </p:cNvPr>
          <p:cNvSpPr>
            <a:spLocks noGrp="1"/>
          </p:cNvSpPr>
          <p:nvPr>
            <p:ph type="sldNum" sz="quarter" idx="17"/>
          </p:nvPr>
        </p:nvSpPr>
        <p:spPr/>
        <p:txBody>
          <a:bodyPr/>
          <a:lstStyle/>
          <a:p>
            <a:fld id="{A326DBD3-C1B3-4C61-B0C7-9E44CC26916E}" type="slidenum">
              <a:rPr lang="cs-CZ" smtClean="0"/>
              <a:pPr/>
              <a:t>3</a:t>
            </a:fld>
            <a:endParaRPr lang="cs-CZ" dirty="0"/>
          </a:p>
        </p:txBody>
      </p:sp>
      <p:sp>
        <p:nvSpPr>
          <p:cNvPr id="2" name="Inhaltsplatzhalter 1">
            <a:extLst>
              <a:ext uri="{FF2B5EF4-FFF2-40B4-BE49-F238E27FC236}">
                <a16:creationId xmlns:a16="http://schemas.microsoft.com/office/drawing/2014/main" id="{4882191A-6455-A64A-8E96-48B8C2BB01EC}"/>
              </a:ext>
            </a:extLst>
          </p:cNvPr>
          <p:cNvSpPr>
            <a:spLocks noGrp="1"/>
          </p:cNvSpPr>
          <p:nvPr>
            <p:ph sz="quarter" idx="18"/>
          </p:nvPr>
        </p:nvSpPr>
        <p:spPr>
          <a:xfrm>
            <a:off x="361948" y="2297957"/>
            <a:ext cx="7616192" cy="3853462"/>
          </a:xfrm>
        </p:spPr>
        <p:txBody>
          <a:bodyPr>
            <a:normAutofit/>
          </a:bodyPr>
          <a:lstStyle/>
          <a:p>
            <a:pPr marL="0" indent="0">
              <a:lnSpc>
                <a:spcPct val="120000"/>
              </a:lnSpc>
              <a:buNone/>
            </a:pPr>
            <a:r>
              <a:rPr lang="en-GB" dirty="0"/>
              <a:t>Agenda</a:t>
            </a:r>
          </a:p>
          <a:p>
            <a:pPr>
              <a:lnSpc>
                <a:spcPct val="120000"/>
              </a:lnSpc>
            </a:pPr>
            <a:r>
              <a:rPr lang="en-GB" sz="2200" dirty="0"/>
              <a:t>Introduction to climate change</a:t>
            </a:r>
            <a:br>
              <a:rPr lang="en-GB" sz="2200" dirty="0"/>
            </a:br>
            <a:r>
              <a:rPr lang="en-GB" sz="2200" dirty="0"/>
              <a:t>and the Sustainable Development Goals</a:t>
            </a:r>
          </a:p>
          <a:p>
            <a:pPr>
              <a:lnSpc>
                <a:spcPct val="120000"/>
              </a:lnSpc>
            </a:pPr>
            <a:r>
              <a:rPr lang="en-GB" sz="2200" dirty="0"/>
              <a:t>Qualitative assessment of mitigation options in the SR15</a:t>
            </a:r>
          </a:p>
          <a:p>
            <a:pPr>
              <a:lnSpc>
                <a:spcPct val="120000"/>
              </a:lnSpc>
            </a:pPr>
            <a:r>
              <a:rPr lang="en-GB" sz="2200" dirty="0"/>
              <a:t>Assessment of quantitative, model-based pathways</a:t>
            </a:r>
            <a:br>
              <a:rPr lang="en-GB" sz="2200" dirty="0"/>
            </a:br>
            <a:r>
              <a:rPr lang="en-GB" sz="2200" dirty="0"/>
              <a:t>with a focus on transparency, reproducibility &amp; FAIRness</a:t>
            </a:r>
          </a:p>
          <a:p>
            <a:pPr>
              <a:lnSpc>
                <a:spcPct val="120000"/>
              </a:lnSpc>
            </a:pPr>
            <a:r>
              <a:rPr lang="en-GB" sz="2200" dirty="0"/>
              <a:t>Using the scenario ensemble to gain insights on the SDGs</a:t>
            </a:r>
          </a:p>
          <a:p>
            <a:pPr>
              <a:lnSpc>
                <a:spcPct val="120000"/>
              </a:lnSpc>
            </a:pPr>
            <a:r>
              <a:rPr lang="en-GB" sz="2200" dirty="0"/>
              <a:t>Near-term policy outlook</a:t>
            </a:r>
          </a:p>
        </p:txBody>
      </p:sp>
      <p:sp>
        <p:nvSpPr>
          <p:cNvPr id="9" name="Rechteck 8">
            <a:extLst>
              <a:ext uri="{FF2B5EF4-FFF2-40B4-BE49-F238E27FC236}">
                <a16:creationId xmlns:a16="http://schemas.microsoft.com/office/drawing/2014/main" id="{6EF2C1E2-0D56-2346-8975-7B63E5C5BDCA}"/>
              </a:ext>
            </a:extLst>
          </p:cNvPr>
          <p:cNvSpPr/>
          <p:nvPr/>
        </p:nvSpPr>
        <p:spPr>
          <a:xfrm>
            <a:off x="8787162" y="1485572"/>
            <a:ext cx="3263636" cy="823817"/>
          </a:xfrm>
          <a:prstGeom prst="rect">
            <a:avLst/>
          </a:prstGeom>
        </p:spPr>
        <p:txBody>
          <a:bodyPr vert="horz" lIns="91440" tIns="45720" rIns="91440" bIns="45720" rtlCol="0" anchor="b"/>
          <a:lstStyle/>
          <a:p>
            <a:pPr algn="r"/>
            <a:r>
              <a:rPr lang="en-GB" dirty="0">
                <a:solidFill>
                  <a:schemeClr val="bg2">
                    <a:lumMod val="50000"/>
                  </a:schemeClr>
                </a:solidFill>
                <a:cs typeface="Calibri Light" panose="020F0302020204030204" pitchFamily="34" charset="0"/>
              </a:rPr>
              <a:t>The IPCC </a:t>
            </a:r>
            <a:r>
              <a:rPr lang="en-GB" i="1" dirty="0">
                <a:solidFill>
                  <a:schemeClr val="bg2">
                    <a:lumMod val="50000"/>
                  </a:schemeClr>
                </a:solidFill>
                <a:cs typeface="Calibri Light" panose="020F0302020204030204" pitchFamily="34" charset="0"/>
              </a:rPr>
              <a:t>Special Report on Global Warming of 1.5°C </a:t>
            </a:r>
            <a:r>
              <a:rPr lang="en-GB" dirty="0">
                <a:solidFill>
                  <a:schemeClr val="bg2">
                    <a:lumMod val="50000"/>
                  </a:schemeClr>
                </a:solidFill>
                <a:cs typeface="Calibri Light" panose="020F0302020204030204" pitchFamily="34" charset="0"/>
              </a:rPr>
              <a:t>(SR15)</a:t>
            </a:r>
            <a:br>
              <a:rPr lang="en-GB" dirty="0">
                <a:solidFill>
                  <a:schemeClr val="bg2">
                    <a:lumMod val="50000"/>
                  </a:schemeClr>
                </a:solidFill>
                <a:cs typeface="Calibri Light" panose="020F0302020204030204" pitchFamily="34" charset="0"/>
              </a:rPr>
            </a:br>
            <a:r>
              <a:rPr lang="en-GB" dirty="0">
                <a:solidFill>
                  <a:schemeClr val="bg2">
                    <a:lumMod val="50000"/>
                  </a:schemeClr>
                </a:solidFill>
                <a:cs typeface="Calibri Light" panose="020F0302020204030204" pitchFamily="34" charset="0"/>
              </a:rPr>
              <a:t>was published in the fall of 2018.</a:t>
            </a:r>
          </a:p>
        </p:txBody>
      </p:sp>
      <p:pic>
        <p:nvPicPr>
          <p:cNvPr id="10" name="Picture 1">
            <a:extLst>
              <a:ext uri="{FF2B5EF4-FFF2-40B4-BE49-F238E27FC236}">
                <a16:creationId xmlns:a16="http://schemas.microsoft.com/office/drawing/2014/main" id="{C04545C0-718B-E446-ACB4-03DAB08B8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59" y="2297957"/>
            <a:ext cx="3169993" cy="3802637"/>
          </a:xfrm>
          <a:prstGeom prst="rect">
            <a:avLst/>
          </a:prstGeom>
        </p:spPr>
      </p:pic>
      <p:sp>
        <p:nvSpPr>
          <p:cNvPr id="11" name="Rechteck 10">
            <a:extLst>
              <a:ext uri="{FF2B5EF4-FFF2-40B4-BE49-F238E27FC236}">
                <a16:creationId xmlns:a16="http://schemas.microsoft.com/office/drawing/2014/main" id="{20F63F17-4BB4-344E-835A-4FECFAD60575}"/>
              </a:ext>
            </a:extLst>
          </p:cNvPr>
          <p:cNvSpPr/>
          <p:nvPr/>
        </p:nvSpPr>
        <p:spPr>
          <a:xfrm>
            <a:off x="10376300" y="6156455"/>
            <a:ext cx="1674497" cy="338554"/>
          </a:xfrm>
          <a:prstGeom prst="rect">
            <a:avLst/>
          </a:prstGeom>
        </p:spPr>
        <p:txBody>
          <a:bodyPr wrap="none">
            <a:spAutoFit/>
          </a:bodyPr>
          <a:lstStyle/>
          <a:p>
            <a:pPr algn="r"/>
            <a:r>
              <a:rPr lang="en-GB" sz="1600" dirty="0">
                <a:solidFill>
                  <a:schemeClr val="accent3"/>
                </a:solidFill>
                <a:cs typeface="Calibri Light" panose="020F0302020204030204" pitchFamily="34" charset="0"/>
                <a:hlinkClick r:id="rId4">
                  <a:extLst>
                    <a:ext uri="{A12FA001-AC4F-418D-AE19-62706E023703}">
                      <ahyp:hlinkClr xmlns:ahyp="http://schemas.microsoft.com/office/drawing/2018/hyperlinkcolor" val="tx"/>
                    </a:ext>
                  </a:extLst>
                </a:hlinkClick>
              </a:rPr>
              <a:t>www.ipcc.ch/sr15</a:t>
            </a:r>
            <a:endParaRPr lang="en-GB" sz="1600" i="1" dirty="0">
              <a:solidFill>
                <a:schemeClr val="accent3"/>
              </a:solidFill>
              <a:cs typeface="Calibri Light" panose="020F0302020204030204" pitchFamily="34" charset="0"/>
            </a:endParaRPr>
          </a:p>
        </p:txBody>
      </p:sp>
    </p:spTree>
    <p:extLst>
      <p:ext uri="{BB962C8B-B14F-4D97-AF65-F5344CB8AC3E}">
        <p14:creationId xmlns:p14="http://schemas.microsoft.com/office/powerpoint/2010/main" val="1547105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A9EAD30-DE3E-6440-B4AF-E758C100CD25}"/>
              </a:ext>
            </a:extLst>
          </p:cNvPr>
          <p:cNvSpPr>
            <a:spLocks noGrp="1"/>
          </p:cNvSpPr>
          <p:nvPr>
            <p:ph type="body" sz="quarter" idx="14"/>
          </p:nvPr>
        </p:nvSpPr>
        <p:spPr/>
        <p:txBody>
          <a:bodyPr/>
          <a:lstStyle/>
          <a:p>
            <a:pPr marL="0" indent="0">
              <a:buNone/>
            </a:pPr>
            <a:r>
              <a:rPr lang="en-GB" dirty="0"/>
              <a:t>There are pathways reaching the Paris 1.5</a:t>
            </a:r>
            <a:r>
              <a:rPr lang="en-GB" i="0" dirty="0"/>
              <a:t>°</a:t>
            </a:r>
            <a:r>
              <a:rPr lang="en-GB" dirty="0"/>
              <a:t>C temperature goal</a:t>
            </a:r>
            <a:br>
              <a:rPr lang="en-GB" dirty="0"/>
            </a:br>
            <a:r>
              <a:rPr lang="en-GB" dirty="0"/>
              <a:t> across a broad range of socio-economic development</a:t>
            </a:r>
          </a:p>
        </p:txBody>
      </p:sp>
      <p:sp>
        <p:nvSpPr>
          <p:cNvPr id="3" name="Foliennummernplatzhalter 2">
            <a:extLst>
              <a:ext uri="{FF2B5EF4-FFF2-40B4-BE49-F238E27FC236}">
                <a16:creationId xmlns:a16="http://schemas.microsoft.com/office/drawing/2014/main" id="{BEAF1BF4-4EE2-7A41-A7FB-300FFE2809F8}"/>
              </a:ext>
            </a:extLst>
          </p:cNvPr>
          <p:cNvSpPr>
            <a:spLocks noGrp="1"/>
          </p:cNvSpPr>
          <p:nvPr>
            <p:ph type="sldNum" sz="quarter" idx="17"/>
          </p:nvPr>
        </p:nvSpPr>
        <p:spPr/>
        <p:txBody>
          <a:bodyPr/>
          <a:lstStyle/>
          <a:p>
            <a:fld id="{838B0777-827F-8D42-90B1-61394C340E65}" type="slidenum">
              <a:rPr lang="en-GB" smtClean="0"/>
              <a:pPr/>
              <a:t>30</a:t>
            </a:fld>
            <a:endParaRPr lang="en-GB" dirty="0"/>
          </a:p>
        </p:txBody>
      </p:sp>
      <p:sp>
        <p:nvSpPr>
          <p:cNvPr id="2" name="Titel 1">
            <a:extLst>
              <a:ext uri="{FF2B5EF4-FFF2-40B4-BE49-F238E27FC236}">
                <a16:creationId xmlns:a16="http://schemas.microsoft.com/office/drawing/2014/main" id="{0764B1A2-C9E1-DD4B-B6F9-45110068B79E}"/>
              </a:ext>
            </a:extLst>
          </p:cNvPr>
          <p:cNvSpPr>
            <a:spLocks noGrp="1"/>
          </p:cNvSpPr>
          <p:nvPr>
            <p:ph type="title"/>
          </p:nvPr>
        </p:nvSpPr>
        <p:spPr/>
        <p:txBody>
          <a:bodyPr/>
          <a:lstStyle/>
          <a:p>
            <a:r>
              <a:rPr lang="en-GB" dirty="0"/>
              <a:t>Assumptions &amp; drivers across the scenario ensemble</a:t>
            </a:r>
          </a:p>
        </p:txBody>
      </p:sp>
      <p:pic>
        <p:nvPicPr>
          <p:cNvPr id="19" name="Inhaltsplatzhalter 18">
            <a:extLst>
              <a:ext uri="{FF2B5EF4-FFF2-40B4-BE49-F238E27FC236}">
                <a16:creationId xmlns:a16="http://schemas.microsoft.com/office/drawing/2014/main" id="{36DF7069-9808-C24F-82F2-0F06F2555634}"/>
              </a:ext>
            </a:extLst>
          </p:cNvPr>
          <p:cNvPicPr>
            <a:picLocks noGrp="1" noChangeAspect="1"/>
          </p:cNvPicPr>
          <p:nvPr>
            <p:ph sz="quarter" idx="18"/>
          </p:nvPr>
        </p:nvPicPr>
        <p:blipFill>
          <a:blip r:embed="rId2"/>
          <a:srcRect/>
          <a:stretch/>
        </p:blipFill>
        <p:spPr>
          <a:xfrm>
            <a:off x="1430945" y="1980976"/>
            <a:ext cx="7894566" cy="3834503"/>
          </a:xfrm>
        </p:spPr>
      </p:pic>
      <p:sp>
        <p:nvSpPr>
          <p:cNvPr id="20" name="Textplatzhalter 8">
            <a:extLst>
              <a:ext uri="{FF2B5EF4-FFF2-40B4-BE49-F238E27FC236}">
                <a16:creationId xmlns:a16="http://schemas.microsoft.com/office/drawing/2014/main" id="{9FAF28E7-FC25-A24A-BF4A-98DC5DCA4101}"/>
              </a:ext>
            </a:extLst>
          </p:cNvPr>
          <p:cNvSpPr>
            <a:spLocks noGrp="1"/>
          </p:cNvSpPr>
          <p:nvPr>
            <p:ph type="body" sz="quarter" idx="23"/>
          </p:nvPr>
        </p:nvSpPr>
        <p:spPr>
          <a:xfrm>
            <a:off x="1681858" y="5996902"/>
            <a:ext cx="7416000" cy="296824"/>
          </a:xfrm>
        </p:spPr>
        <p:txBody>
          <a:bodyPr>
            <a:noAutofit/>
          </a:bodyPr>
          <a:lstStyle/>
          <a:p>
            <a:r>
              <a:rPr lang="en-GB" dirty="0"/>
              <a:t>Based on Figure 2.4 IPCC SR15 (2018)</a:t>
            </a:r>
            <a:br>
              <a:rPr lang="en-GB" dirty="0"/>
            </a:br>
            <a:r>
              <a:rPr lang="en-GB" dirty="0"/>
              <a:t>Source code to generate this figure available at</a:t>
            </a:r>
            <a:br>
              <a:rPr lang="en-GB" dirty="0"/>
            </a:br>
            <a:r>
              <a:rPr lang="en-GB" dirty="0">
                <a:hlinkClick r:id="rId3"/>
              </a:rPr>
              <a:t>github.com/iiasa/ipcc_sr15_scenario_analysis</a:t>
            </a:r>
            <a:endParaRPr lang="en-GB" dirty="0"/>
          </a:p>
          <a:p>
            <a:endParaRPr lang="en-GB" dirty="0"/>
          </a:p>
        </p:txBody>
      </p:sp>
      <p:pic>
        <p:nvPicPr>
          <p:cNvPr id="22" name="Grafik 21">
            <a:extLst>
              <a:ext uri="{FF2B5EF4-FFF2-40B4-BE49-F238E27FC236}">
                <a16:creationId xmlns:a16="http://schemas.microsoft.com/office/drawing/2014/main" id="{8217BE3A-E0BF-F547-89E3-A12DB0322C77}"/>
              </a:ext>
            </a:extLst>
          </p:cNvPr>
          <p:cNvPicPr>
            <a:picLocks noChangeAspect="1"/>
          </p:cNvPicPr>
          <p:nvPr/>
        </p:nvPicPr>
        <p:blipFill>
          <a:blip r:embed="rId4"/>
          <a:stretch>
            <a:fillRect/>
          </a:stretch>
        </p:blipFill>
        <p:spPr>
          <a:xfrm>
            <a:off x="10017720" y="1564382"/>
            <a:ext cx="1923099" cy="1656000"/>
          </a:xfrm>
          <a:prstGeom prst="rect">
            <a:avLst/>
          </a:prstGeom>
        </p:spPr>
      </p:pic>
      <p:pic>
        <p:nvPicPr>
          <p:cNvPr id="10" name="Grafik 9">
            <a:extLst>
              <a:ext uri="{FF2B5EF4-FFF2-40B4-BE49-F238E27FC236}">
                <a16:creationId xmlns:a16="http://schemas.microsoft.com/office/drawing/2014/main" id="{3350A4FC-4B84-EE4C-8514-108243FCC730}"/>
              </a:ext>
            </a:extLst>
          </p:cNvPr>
          <p:cNvPicPr>
            <a:picLocks noChangeAspect="1"/>
          </p:cNvPicPr>
          <p:nvPr/>
        </p:nvPicPr>
        <p:blipFill>
          <a:blip r:embed="rId5"/>
          <a:stretch>
            <a:fillRect/>
          </a:stretch>
        </p:blipFill>
        <p:spPr>
          <a:xfrm>
            <a:off x="400148" y="3125049"/>
            <a:ext cx="720000" cy="720000"/>
          </a:xfrm>
          <a:prstGeom prst="rect">
            <a:avLst/>
          </a:prstGeom>
        </p:spPr>
      </p:pic>
      <p:pic>
        <p:nvPicPr>
          <p:cNvPr id="11" name="Grafik 10">
            <a:extLst>
              <a:ext uri="{FF2B5EF4-FFF2-40B4-BE49-F238E27FC236}">
                <a16:creationId xmlns:a16="http://schemas.microsoft.com/office/drawing/2014/main" id="{1C04A6D7-078F-4043-B2C9-FEB6686EBF99}"/>
              </a:ext>
            </a:extLst>
          </p:cNvPr>
          <p:cNvPicPr>
            <a:picLocks noChangeAspect="1"/>
          </p:cNvPicPr>
          <p:nvPr/>
        </p:nvPicPr>
        <p:blipFill>
          <a:blip r:embed="rId6"/>
          <a:stretch>
            <a:fillRect/>
          </a:stretch>
        </p:blipFill>
        <p:spPr>
          <a:xfrm>
            <a:off x="400148" y="3969203"/>
            <a:ext cx="720000" cy="720000"/>
          </a:xfrm>
          <a:prstGeom prst="rect">
            <a:avLst/>
          </a:prstGeom>
        </p:spPr>
      </p:pic>
      <p:pic>
        <p:nvPicPr>
          <p:cNvPr id="13" name="Grafik 12">
            <a:extLst>
              <a:ext uri="{FF2B5EF4-FFF2-40B4-BE49-F238E27FC236}">
                <a16:creationId xmlns:a16="http://schemas.microsoft.com/office/drawing/2014/main" id="{0C56FB09-A662-1747-B314-FC73A88405C4}"/>
              </a:ext>
            </a:extLst>
          </p:cNvPr>
          <p:cNvPicPr>
            <a:picLocks noChangeAspect="1"/>
          </p:cNvPicPr>
          <p:nvPr/>
        </p:nvPicPr>
        <p:blipFill>
          <a:blip r:embed="rId7"/>
          <a:stretch>
            <a:fillRect/>
          </a:stretch>
        </p:blipFill>
        <p:spPr>
          <a:xfrm>
            <a:off x="400148" y="4813357"/>
            <a:ext cx="720000" cy="720000"/>
          </a:xfrm>
          <a:prstGeom prst="rect">
            <a:avLst/>
          </a:prstGeom>
        </p:spPr>
      </p:pic>
      <p:pic>
        <p:nvPicPr>
          <p:cNvPr id="15" name="Grafik 14">
            <a:extLst>
              <a:ext uri="{FF2B5EF4-FFF2-40B4-BE49-F238E27FC236}">
                <a16:creationId xmlns:a16="http://schemas.microsoft.com/office/drawing/2014/main" id="{BE2A6374-6D13-A945-8B27-077FE26C13AB}"/>
              </a:ext>
            </a:extLst>
          </p:cNvPr>
          <p:cNvPicPr>
            <a:picLocks noChangeAspect="1"/>
          </p:cNvPicPr>
          <p:nvPr/>
        </p:nvPicPr>
        <p:blipFill>
          <a:blip r:embed="rId8"/>
          <a:stretch>
            <a:fillRect/>
          </a:stretch>
        </p:blipFill>
        <p:spPr>
          <a:xfrm>
            <a:off x="400148" y="2280018"/>
            <a:ext cx="720000" cy="720000"/>
          </a:xfrm>
          <a:prstGeom prst="rect">
            <a:avLst/>
          </a:prstGeom>
        </p:spPr>
      </p:pic>
      <p:pic>
        <p:nvPicPr>
          <p:cNvPr id="14" name="Grafik 13">
            <a:extLst>
              <a:ext uri="{FF2B5EF4-FFF2-40B4-BE49-F238E27FC236}">
                <a16:creationId xmlns:a16="http://schemas.microsoft.com/office/drawing/2014/main" id="{AFE983E7-30B6-6E41-9B5E-331CDB157FDB}"/>
              </a:ext>
            </a:extLst>
          </p:cNvPr>
          <p:cNvPicPr>
            <a:picLocks noChangeAspect="1"/>
          </p:cNvPicPr>
          <p:nvPr/>
        </p:nvPicPr>
        <p:blipFill>
          <a:blip r:embed="rId9">
            <a:duotone>
              <a:schemeClr val="accent1">
                <a:shade val="45000"/>
                <a:satMod val="135000"/>
              </a:schemeClr>
              <a:prstClr val="white"/>
            </a:duotone>
          </a:blip>
          <a:stretch>
            <a:fillRect/>
          </a:stretch>
        </p:blipFill>
        <p:spPr>
          <a:xfrm>
            <a:off x="9959077" y="3576888"/>
            <a:ext cx="1957669" cy="1969499"/>
          </a:xfrm>
          <a:prstGeom prst="rect">
            <a:avLst/>
          </a:prstGeom>
        </p:spPr>
      </p:pic>
      <p:sp>
        <p:nvSpPr>
          <p:cNvPr id="17" name="Rechteck 16">
            <a:extLst>
              <a:ext uri="{FF2B5EF4-FFF2-40B4-BE49-F238E27FC236}">
                <a16:creationId xmlns:a16="http://schemas.microsoft.com/office/drawing/2014/main" id="{D7470E06-1DE4-4843-8B64-2C662D18704E}"/>
              </a:ext>
            </a:extLst>
          </p:cNvPr>
          <p:cNvSpPr/>
          <p:nvPr/>
        </p:nvSpPr>
        <p:spPr>
          <a:xfrm>
            <a:off x="8143248" y="6087439"/>
            <a:ext cx="3858892" cy="658897"/>
          </a:xfrm>
          <a:prstGeom prst="rect">
            <a:avLst/>
          </a:prstGeom>
        </p:spPr>
        <p:txBody>
          <a:bodyPr vert="horz" lIns="91440" tIns="45720" rIns="91440" bIns="45720" rtlCol="0" anchor="b"/>
          <a:lstStyle/>
          <a:p>
            <a:pPr algn="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More information on the </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scenario ensemble, the SDGs, and</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open tools supporting the IPCC SR15</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at </a:t>
            </a:r>
            <a:r>
              <a:rPr lang="de-AT" sz="1600" dirty="0">
                <a:latin typeface="Tahoma" panose="020B0604030504040204" pitchFamily="34" charset="0"/>
                <a:ea typeface="Tahoma" panose="020B0604030504040204" pitchFamily="34" charset="0"/>
                <a:cs typeface="Tahoma" panose="020B0604030504040204" pitchFamily="34" charset="0"/>
                <a:hlinkClick r:id="rId10"/>
              </a:rPr>
              <a:t>https://pure.iiasa.ac.at/15824</a:t>
            </a:r>
            <a:endParaRPr lang="de-AT"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8599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AACEBB4-0F5A-3C49-95D7-338F88078AF2}"/>
              </a:ext>
            </a:extLst>
          </p:cNvPr>
          <p:cNvSpPr>
            <a:spLocks noGrp="1"/>
          </p:cNvSpPr>
          <p:nvPr>
            <p:ph type="body" sz="quarter" idx="14"/>
          </p:nvPr>
        </p:nvSpPr>
        <p:spPr/>
        <p:txBody>
          <a:bodyPr/>
          <a:lstStyle/>
          <a:p>
            <a:pPr marL="0" indent="0">
              <a:buNone/>
            </a:pPr>
            <a:r>
              <a:rPr lang="en-GB" dirty="0"/>
              <a:t>Many pathways consistent with the Paris temperature goal</a:t>
            </a:r>
            <a:br>
              <a:rPr lang="en-GB" dirty="0"/>
            </a:br>
            <a:r>
              <a:rPr lang="en-GB" dirty="0"/>
              <a:t>use bioenergy in conjunction with CCS – but not all scenarios!</a:t>
            </a:r>
          </a:p>
        </p:txBody>
      </p:sp>
      <p:sp>
        <p:nvSpPr>
          <p:cNvPr id="4" name="Foliennummernplatzhalter 3">
            <a:extLst>
              <a:ext uri="{FF2B5EF4-FFF2-40B4-BE49-F238E27FC236}">
                <a16:creationId xmlns:a16="http://schemas.microsoft.com/office/drawing/2014/main" id="{71F7B17E-D092-F54C-B2FE-C25B9AF1AFCD}"/>
              </a:ext>
            </a:extLst>
          </p:cNvPr>
          <p:cNvSpPr>
            <a:spLocks noGrp="1"/>
          </p:cNvSpPr>
          <p:nvPr>
            <p:ph type="sldNum" sz="quarter" idx="17"/>
          </p:nvPr>
        </p:nvSpPr>
        <p:spPr/>
        <p:txBody>
          <a:bodyPr/>
          <a:lstStyle/>
          <a:p>
            <a:fld id="{838B0777-827F-8D42-90B1-61394C340E65}" type="slidenum">
              <a:rPr lang="en-GB" smtClean="0"/>
              <a:pPr/>
              <a:t>31</a:t>
            </a:fld>
            <a:endParaRPr lang="en-GB" dirty="0"/>
          </a:p>
        </p:txBody>
      </p:sp>
      <p:sp>
        <p:nvSpPr>
          <p:cNvPr id="6" name="Titel 5">
            <a:extLst>
              <a:ext uri="{FF2B5EF4-FFF2-40B4-BE49-F238E27FC236}">
                <a16:creationId xmlns:a16="http://schemas.microsoft.com/office/drawing/2014/main" id="{37D98C10-4F9A-D349-A92D-74CEEA3F6F2F}"/>
              </a:ext>
            </a:extLst>
          </p:cNvPr>
          <p:cNvSpPr>
            <a:spLocks noGrp="1"/>
          </p:cNvSpPr>
          <p:nvPr>
            <p:ph type="title"/>
          </p:nvPr>
        </p:nvSpPr>
        <p:spPr/>
        <p:txBody>
          <a:bodyPr/>
          <a:lstStyle/>
          <a:p>
            <a:r>
              <a:rPr lang="en-GB" dirty="0"/>
              <a:t>Bioenergy and carbon capture &amp; sequestration (CCS)</a:t>
            </a:r>
          </a:p>
        </p:txBody>
      </p:sp>
      <p:pic>
        <p:nvPicPr>
          <p:cNvPr id="11" name="Inhaltsplatzhalter 10">
            <a:extLst>
              <a:ext uri="{FF2B5EF4-FFF2-40B4-BE49-F238E27FC236}">
                <a16:creationId xmlns:a16="http://schemas.microsoft.com/office/drawing/2014/main" id="{3CCA259B-E8A2-A04E-A9AE-A38392D41F2C}"/>
              </a:ext>
            </a:extLst>
          </p:cNvPr>
          <p:cNvPicPr>
            <a:picLocks noGrp="1" noChangeAspect="1"/>
          </p:cNvPicPr>
          <p:nvPr>
            <p:ph sz="quarter" idx="18"/>
          </p:nvPr>
        </p:nvPicPr>
        <p:blipFill rotWithShape="1">
          <a:blip r:embed="rId3"/>
          <a:srcRect b="7317"/>
          <a:stretch/>
        </p:blipFill>
        <p:spPr>
          <a:xfrm>
            <a:off x="914404" y="1978025"/>
            <a:ext cx="6960714" cy="4337430"/>
          </a:xfrm>
        </p:spPr>
      </p:pic>
      <p:sp>
        <p:nvSpPr>
          <p:cNvPr id="9" name="Textplatzhalter 8">
            <a:extLst>
              <a:ext uri="{FF2B5EF4-FFF2-40B4-BE49-F238E27FC236}">
                <a16:creationId xmlns:a16="http://schemas.microsoft.com/office/drawing/2014/main" id="{D723ED07-CBC8-C34B-A89F-12CD414ECC80}"/>
              </a:ext>
            </a:extLst>
          </p:cNvPr>
          <p:cNvSpPr>
            <a:spLocks noGrp="1"/>
          </p:cNvSpPr>
          <p:nvPr>
            <p:ph type="body" sz="quarter" idx="23"/>
          </p:nvPr>
        </p:nvSpPr>
        <p:spPr>
          <a:xfrm>
            <a:off x="7906516" y="2261314"/>
            <a:ext cx="4222854" cy="1070609"/>
          </a:xfrm>
        </p:spPr>
        <p:txBody>
          <a:bodyPr>
            <a:noAutofit/>
          </a:bodyPr>
          <a:lstStyle/>
          <a:p>
            <a:pPr algn="l"/>
            <a:r>
              <a:rPr lang="en-GB" dirty="0"/>
              <a:t>Based on Figure 1, Huppmann et al.,</a:t>
            </a:r>
            <a:br>
              <a:rPr lang="en-GB" dirty="0"/>
            </a:br>
            <a:r>
              <a:rPr lang="en-GB" i="1" dirty="0"/>
              <a:t>Nature Climate Change</a:t>
            </a:r>
            <a:r>
              <a:rPr lang="en-GB" dirty="0"/>
              <a:t> 8</a:t>
            </a:r>
            <a:r>
              <a:rPr lang="de-AT" dirty="0"/>
              <a:t>:1027-1030 </a:t>
            </a:r>
            <a:r>
              <a:rPr lang="en-GB" dirty="0"/>
              <a:t>(2018)</a:t>
            </a:r>
            <a:r>
              <a:rPr lang="de-AT" dirty="0"/>
              <a:t>.</a:t>
            </a:r>
            <a:br>
              <a:rPr lang="de-AT" dirty="0"/>
            </a:br>
            <a:r>
              <a:rPr lang="en-GB" dirty="0"/>
              <a:t>Source code to generate this figure</a:t>
            </a:r>
            <a:br>
              <a:rPr lang="en-GB" dirty="0"/>
            </a:br>
            <a:r>
              <a:rPr lang="en-GB" dirty="0">
                <a:hlinkClick r:id="rId4"/>
              </a:rPr>
              <a:t>github.com/iiasa/ipcc_sr15_scenario_analysis</a:t>
            </a:r>
            <a:endParaRPr lang="en-GB" dirty="0"/>
          </a:p>
        </p:txBody>
      </p:sp>
      <p:sp>
        <p:nvSpPr>
          <p:cNvPr id="14" name="Textfeld 13">
            <a:extLst>
              <a:ext uri="{FF2B5EF4-FFF2-40B4-BE49-F238E27FC236}">
                <a16:creationId xmlns:a16="http://schemas.microsoft.com/office/drawing/2014/main" id="{29A5D5C4-A34A-DF4A-88D1-F1344A981139}"/>
              </a:ext>
            </a:extLst>
          </p:cNvPr>
          <p:cNvSpPr txBox="1"/>
          <p:nvPr/>
        </p:nvSpPr>
        <p:spPr>
          <a:xfrm>
            <a:off x="1966588" y="6329310"/>
            <a:ext cx="5601726" cy="353943"/>
          </a:xfrm>
          <a:prstGeom prst="rect">
            <a:avLst/>
          </a:prstGeom>
          <a:noFill/>
        </p:spPr>
        <p:txBody>
          <a:bodyPr wrap="none" rtlCol="0">
            <a:spAutoFit/>
          </a:bodyPr>
          <a:lstStyle/>
          <a:p>
            <a:r>
              <a:rPr lang="en-GB" sz="1700" spc="-50" dirty="0">
                <a:latin typeface="Calibri" panose="020F0502020204030204" pitchFamily="34" charset="0"/>
                <a:cs typeface="Calibri" panose="020F0502020204030204" pitchFamily="34" charset="0"/>
              </a:rPr>
              <a:t>Cumulative carbon sequestration from 2020 until 2100 (in Gt CO</a:t>
            </a:r>
            <a:r>
              <a:rPr lang="en-GB" sz="1700" spc="-50" baseline="-25000" dirty="0">
                <a:latin typeface="Calibri" panose="020F0502020204030204" pitchFamily="34" charset="0"/>
                <a:cs typeface="Calibri" panose="020F0502020204030204" pitchFamily="34" charset="0"/>
              </a:rPr>
              <a:t>2</a:t>
            </a:r>
            <a:r>
              <a:rPr lang="en-GB" sz="1700" spc="-50" dirty="0">
                <a:latin typeface="Calibri" panose="020F0502020204030204" pitchFamily="34" charset="0"/>
                <a:cs typeface="Calibri" panose="020F0502020204030204" pitchFamily="34" charset="0"/>
              </a:rPr>
              <a:t>)</a:t>
            </a:r>
          </a:p>
        </p:txBody>
      </p:sp>
      <p:pic>
        <p:nvPicPr>
          <p:cNvPr id="12" name="Grafik 11">
            <a:extLst>
              <a:ext uri="{FF2B5EF4-FFF2-40B4-BE49-F238E27FC236}">
                <a16:creationId xmlns:a16="http://schemas.microsoft.com/office/drawing/2014/main" id="{5FEDF49D-4DA6-4C4D-B834-D527B59313C9}"/>
              </a:ext>
            </a:extLst>
          </p:cNvPr>
          <p:cNvPicPr>
            <a:picLocks noChangeAspect="1"/>
          </p:cNvPicPr>
          <p:nvPr/>
        </p:nvPicPr>
        <p:blipFill>
          <a:blip r:embed="rId5">
            <a:duotone>
              <a:schemeClr val="accent1">
                <a:shade val="45000"/>
                <a:satMod val="135000"/>
              </a:schemeClr>
              <a:prstClr val="white"/>
            </a:duotone>
          </a:blip>
          <a:stretch>
            <a:fillRect/>
          </a:stretch>
        </p:blipFill>
        <p:spPr>
          <a:xfrm>
            <a:off x="9959077" y="3576888"/>
            <a:ext cx="1957669" cy="1969499"/>
          </a:xfrm>
          <a:prstGeom prst="rect">
            <a:avLst/>
          </a:prstGeom>
        </p:spPr>
      </p:pic>
      <p:sp>
        <p:nvSpPr>
          <p:cNvPr id="13" name="Rechteck 12">
            <a:extLst>
              <a:ext uri="{FF2B5EF4-FFF2-40B4-BE49-F238E27FC236}">
                <a16:creationId xmlns:a16="http://schemas.microsoft.com/office/drawing/2014/main" id="{300ADB18-5672-F740-A394-92CA3FD68EE5}"/>
              </a:ext>
            </a:extLst>
          </p:cNvPr>
          <p:cNvSpPr/>
          <p:nvPr/>
        </p:nvSpPr>
        <p:spPr>
          <a:xfrm>
            <a:off x="8143248" y="6087439"/>
            <a:ext cx="3858892" cy="658897"/>
          </a:xfrm>
          <a:prstGeom prst="rect">
            <a:avLst/>
          </a:prstGeom>
        </p:spPr>
        <p:txBody>
          <a:bodyPr vert="horz" lIns="91440" tIns="45720" rIns="91440" bIns="45720" rtlCol="0" anchor="b"/>
          <a:lstStyle/>
          <a:p>
            <a:pPr algn="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More information on the </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scenario ensemble, the SDGs, and</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open tools supporting the IPCC SR15</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at </a:t>
            </a:r>
            <a:r>
              <a:rPr lang="de-AT" sz="1600" dirty="0">
                <a:latin typeface="Tahoma" panose="020B0604030504040204" pitchFamily="34" charset="0"/>
                <a:ea typeface="Tahoma" panose="020B0604030504040204" pitchFamily="34" charset="0"/>
                <a:cs typeface="Tahoma" panose="020B0604030504040204" pitchFamily="34" charset="0"/>
                <a:hlinkClick r:id="rId6"/>
              </a:rPr>
              <a:t>https://pure.iiasa.ac.at/15824</a:t>
            </a:r>
            <a:endParaRPr lang="de-AT"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9305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haltsplatzhalter 7">
            <a:extLst>
              <a:ext uri="{FF2B5EF4-FFF2-40B4-BE49-F238E27FC236}">
                <a16:creationId xmlns:a16="http://schemas.microsoft.com/office/drawing/2014/main" id="{3E8E59B7-7FCE-1E4E-9366-8D326D748E6A}"/>
              </a:ext>
            </a:extLst>
          </p:cNvPr>
          <p:cNvPicPr>
            <a:picLocks noGrp="1" noChangeAspect="1"/>
          </p:cNvPicPr>
          <p:nvPr>
            <p:ph sz="quarter" idx="18"/>
          </p:nvPr>
        </p:nvPicPr>
        <p:blipFill rotWithShape="1">
          <a:blip r:embed="rId3"/>
          <a:srcRect b="6091"/>
          <a:stretch/>
        </p:blipFill>
        <p:spPr>
          <a:xfrm>
            <a:off x="1220570" y="1978024"/>
            <a:ext cx="6708598" cy="4392795"/>
          </a:xfrm>
          <a:prstGeom prst="rect">
            <a:avLst/>
          </a:prstGeom>
        </p:spPr>
      </p:pic>
      <p:sp>
        <p:nvSpPr>
          <p:cNvPr id="7" name="Textplatzhalter 6">
            <a:extLst>
              <a:ext uri="{FF2B5EF4-FFF2-40B4-BE49-F238E27FC236}">
                <a16:creationId xmlns:a16="http://schemas.microsoft.com/office/drawing/2014/main" id="{5AACEBB4-0F5A-3C49-95D7-338F88078AF2}"/>
              </a:ext>
            </a:extLst>
          </p:cNvPr>
          <p:cNvSpPr>
            <a:spLocks noGrp="1"/>
          </p:cNvSpPr>
          <p:nvPr>
            <p:ph type="body" sz="quarter" idx="14"/>
          </p:nvPr>
        </p:nvSpPr>
        <p:spPr>
          <a:xfrm>
            <a:off x="355600" y="881741"/>
            <a:ext cx="11337635" cy="970809"/>
          </a:xfrm>
        </p:spPr>
        <p:txBody>
          <a:bodyPr/>
          <a:lstStyle/>
          <a:p>
            <a:pPr marL="0" indent="0">
              <a:buNone/>
            </a:pPr>
            <a:r>
              <a:rPr lang="en-GB" dirty="0"/>
              <a:t>All pathways consistent with the ambitious Paris temperature goal</a:t>
            </a:r>
            <a:br>
              <a:rPr lang="en-GB" dirty="0"/>
            </a:br>
            <a:r>
              <a:rPr lang="en-GB" dirty="0"/>
              <a:t>exhibit much faster energy efficiency improvements than 2</a:t>
            </a:r>
            <a:r>
              <a:rPr lang="en-GB" i="0" dirty="0"/>
              <a:t>°</a:t>
            </a:r>
            <a:r>
              <a:rPr lang="en-GB" dirty="0"/>
              <a:t>C scenarios</a:t>
            </a:r>
          </a:p>
        </p:txBody>
      </p:sp>
      <p:sp>
        <p:nvSpPr>
          <p:cNvPr id="4" name="Foliennummernplatzhalter 3">
            <a:extLst>
              <a:ext uri="{FF2B5EF4-FFF2-40B4-BE49-F238E27FC236}">
                <a16:creationId xmlns:a16="http://schemas.microsoft.com/office/drawing/2014/main" id="{71F7B17E-D092-F54C-B2FE-C25B9AF1AFCD}"/>
              </a:ext>
            </a:extLst>
          </p:cNvPr>
          <p:cNvSpPr>
            <a:spLocks noGrp="1"/>
          </p:cNvSpPr>
          <p:nvPr>
            <p:ph type="sldNum" sz="quarter" idx="17"/>
          </p:nvPr>
        </p:nvSpPr>
        <p:spPr/>
        <p:txBody>
          <a:bodyPr/>
          <a:lstStyle/>
          <a:p>
            <a:fld id="{838B0777-827F-8D42-90B1-61394C340E65}" type="slidenum">
              <a:rPr lang="en-GB" smtClean="0"/>
              <a:pPr/>
              <a:t>32</a:t>
            </a:fld>
            <a:endParaRPr lang="en-GB" dirty="0"/>
          </a:p>
        </p:txBody>
      </p:sp>
      <p:sp>
        <p:nvSpPr>
          <p:cNvPr id="6" name="Titel 5">
            <a:extLst>
              <a:ext uri="{FF2B5EF4-FFF2-40B4-BE49-F238E27FC236}">
                <a16:creationId xmlns:a16="http://schemas.microsoft.com/office/drawing/2014/main" id="{37D98C10-4F9A-D349-A92D-74CEEA3F6F2F}"/>
              </a:ext>
            </a:extLst>
          </p:cNvPr>
          <p:cNvSpPr>
            <a:spLocks noGrp="1"/>
          </p:cNvSpPr>
          <p:nvPr>
            <p:ph type="title"/>
          </p:nvPr>
        </p:nvSpPr>
        <p:spPr/>
        <p:txBody>
          <a:bodyPr/>
          <a:lstStyle/>
          <a:p>
            <a:r>
              <a:rPr lang="en-GB" dirty="0"/>
              <a:t>Energy efficiency improvements</a:t>
            </a:r>
          </a:p>
        </p:txBody>
      </p:sp>
      <p:sp>
        <p:nvSpPr>
          <p:cNvPr id="9" name="Textplatzhalter 8">
            <a:extLst>
              <a:ext uri="{FF2B5EF4-FFF2-40B4-BE49-F238E27FC236}">
                <a16:creationId xmlns:a16="http://schemas.microsoft.com/office/drawing/2014/main" id="{D723ED07-CBC8-C34B-A89F-12CD414ECC80}"/>
              </a:ext>
            </a:extLst>
          </p:cNvPr>
          <p:cNvSpPr>
            <a:spLocks noGrp="1"/>
          </p:cNvSpPr>
          <p:nvPr>
            <p:ph type="body" sz="quarter" idx="23"/>
          </p:nvPr>
        </p:nvSpPr>
        <p:spPr>
          <a:xfrm>
            <a:off x="7906516" y="2095054"/>
            <a:ext cx="4222854" cy="1118589"/>
          </a:xfrm>
        </p:spPr>
        <p:txBody>
          <a:bodyPr>
            <a:noAutofit/>
          </a:bodyPr>
          <a:lstStyle/>
          <a:p>
            <a:pPr algn="l"/>
            <a:r>
              <a:rPr lang="en-GB" dirty="0"/>
              <a:t>Huppmann et al., Conference Poster (2019).</a:t>
            </a:r>
            <a:br>
              <a:rPr lang="en-GB" dirty="0"/>
            </a:br>
            <a:r>
              <a:rPr lang="en-GB" dirty="0">
                <a:hlinkClick r:id="rId4"/>
              </a:rPr>
              <a:t>https://pure.iiasa.ac.at/15824</a:t>
            </a:r>
            <a:endParaRPr lang="en-GB" dirty="0"/>
          </a:p>
          <a:p>
            <a:pPr algn="l"/>
            <a:r>
              <a:rPr lang="en-GB" dirty="0"/>
              <a:t>Source code to generate this figure</a:t>
            </a:r>
            <a:br>
              <a:rPr lang="en-GB" dirty="0"/>
            </a:br>
            <a:r>
              <a:rPr lang="en-GB" dirty="0">
                <a:hlinkClick r:id="rId5"/>
              </a:rPr>
              <a:t>github.com/iiasa/ipcc_sr15_scenario_analysis</a:t>
            </a:r>
            <a:br>
              <a:rPr lang="en-GB" dirty="0"/>
            </a:br>
            <a:endParaRPr lang="en-GB" dirty="0"/>
          </a:p>
        </p:txBody>
      </p:sp>
      <p:sp>
        <p:nvSpPr>
          <p:cNvPr id="14" name="Textfeld 13">
            <a:extLst>
              <a:ext uri="{FF2B5EF4-FFF2-40B4-BE49-F238E27FC236}">
                <a16:creationId xmlns:a16="http://schemas.microsoft.com/office/drawing/2014/main" id="{29A5D5C4-A34A-DF4A-88D1-F1344A981139}"/>
              </a:ext>
            </a:extLst>
          </p:cNvPr>
          <p:cNvSpPr txBox="1"/>
          <p:nvPr/>
        </p:nvSpPr>
        <p:spPr>
          <a:xfrm>
            <a:off x="1904151" y="6329310"/>
            <a:ext cx="6024213" cy="353943"/>
          </a:xfrm>
          <a:prstGeom prst="rect">
            <a:avLst/>
          </a:prstGeom>
          <a:noFill/>
        </p:spPr>
        <p:txBody>
          <a:bodyPr wrap="none" rtlCol="0">
            <a:spAutoFit/>
          </a:bodyPr>
          <a:lstStyle/>
          <a:p>
            <a:r>
              <a:rPr lang="en-GB" sz="1700" dirty="0">
                <a:latin typeface="Calibri" panose="020F0502020204030204" pitchFamily="34" charset="0"/>
                <a:cs typeface="Calibri" panose="020F0502020204030204" pitchFamily="34" charset="0"/>
              </a:rPr>
              <a:t>Energy efficiency computed as total of final energy per unit of GDP</a:t>
            </a:r>
          </a:p>
        </p:txBody>
      </p:sp>
      <p:pic>
        <p:nvPicPr>
          <p:cNvPr id="10" name="Grafik 9">
            <a:extLst>
              <a:ext uri="{FF2B5EF4-FFF2-40B4-BE49-F238E27FC236}">
                <a16:creationId xmlns:a16="http://schemas.microsoft.com/office/drawing/2014/main" id="{58D0839E-B63D-3340-B517-C4133111738F}"/>
              </a:ext>
            </a:extLst>
          </p:cNvPr>
          <p:cNvPicPr>
            <a:picLocks noChangeAspect="1"/>
          </p:cNvPicPr>
          <p:nvPr/>
        </p:nvPicPr>
        <p:blipFill>
          <a:blip r:embed="rId6">
            <a:duotone>
              <a:schemeClr val="accent1">
                <a:shade val="45000"/>
                <a:satMod val="135000"/>
              </a:schemeClr>
              <a:prstClr val="white"/>
            </a:duotone>
          </a:blip>
          <a:stretch>
            <a:fillRect/>
          </a:stretch>
        </p:blipFill>
        <p:spPr>
          <a:xfrm>
            <a:off x="9959077" y="3576888"/>
            <a:ext cx="1957669" cy="1969499"/>
          </a:xfrm>
          <a:prstGeom prst="rect">
            <a:avLst/>
          </a:prstGeom>
        </p:spPr>
      </p:pic>
      <p:sp>
        <p:nvSpPr>
          <p:cNvPr id="11" name="Rechteck 10">
            <a:extLst>
              <a:ext uri="{FF2B5EF4-FFF2-40B4-BE49-F238E27FC236}">
                <a16:creationId xmlns:a16="http://schemas.microsoft.com/office/drawing/2014/main" id="{BEFF6436-BB92-1C4B-9ACC-653820548FE5}"/>
              </a:ext>
            </a:extLst>
          </p:cNvPr>
          <p:cNvSpPr/>
          <p:nvPr/>
        </p:nvSpPr>
        <p:spPr>
          <a:xfrm>
            <a:off x="8143248" y="6087439"/>
            <a:ext cx="3858892" cy="658897"/>
          </a:xfrm>
          <a:prstGeom prst="rect">
            <a:avLst/>
          </a:prstGeom>
        </p:spPr>
        <p:txBody>
          <a:bodyPr vert="horz" lIns="91440" tIns="45720" rIns="91440" bIns="45720" rtlCol="0" anchor="b"/>
          <a:lstStyle/>
          <a:p>
            <a:pPr algn="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More information on the </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scenario ensemble, the SDGs, and</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open tools supporting the IPCC SR15</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at </a:t>
            </a:r>
            <a:r>
              <a:rPr lang="de-AT" sz="1600" dirty="0">
                <a:latin typeface="Tahoma" panose="020B0604030504040204" pitchFamily="34" charset="0"/>
                <a:ea typeface="Tahoma" panose="020B0604030504040204" pitchFamily="34" charset="0"/>
                <a:cs typeface="Tahoma" panose="020B0604030504040204" pitchFamily="34" charset="0"/>
                <a:hlinkClick r:id="rId7"/>
              </a:rPr>
              <a:t>https://pure.iiasa.ac.at/15824</a:t>
            </a:r>
            <a:endParaRPr lang="de-AT"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7367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6E64C3C-A469-DD4A-9D59-FA6EECCDF1B7}"/>
              </a:ext>
            </a:extLst>
          </p:cNvPr>
          <p:cNvSpPr>
            <a:spLocks noGrp="1"/>
          </p:cNvSpPr>
          <p:nvPr>
            <p:ph type="body" sz="quarter" idx="14"/>
          </p:nvPr>
        </p:nvSpPr>
        <p:spPr/>
        <p:txBody>
          <a:bodyPr/>
          <a:lstStyle/>
          <a:p>
            <a:r>
              <a:rPr lang="en-GB" dirty="0"/>
              <a:t>Part 5</a:t>
            </a:r>
          </a:p>
        </p:txBody>
      </p:sp>
      <p:sp>
        <p:nvSpPr>
          <p:cNvPr id="3" name="Foliennummernplatzhalter 2">
            <a:extLst>
              <a:ext uri="{FF2B5EF4-FFF2-40B4-BE49-F238E27FC236}">
                <a16:creationId xmlns:a16="http://schemas.microsoft.com/office/drawing/2014/main" id="{76350175-20FB-B047-B3C3-56074CA7BDD9}"/>
              </a:ext>
            </a:extLst>
          </p:cNvPr>
          <p:cNvSpPr>
            <a:spLocks noGrp="1"/>
          </p:cNvSpPr>
          <p:nvPr>
            <p:ph type="sldNum" sz="quarter" idx="17"/>
          </p:nvPr>
        </p:nvSpPr>
        <p:spPr/>
        <p:txBody>
          <a:bodyPr/>
          <a:lstStyle/>
          <a:p>
            <a:fld id="{838B0777-827F-8D42-90B1-61394C340E65}" type="slidenum">
              <a:rPr lang="en-GB" smtClean="0"/>
              <a:pPr/>
              <a:t>33</a:t>
            </a:fld>
            <a:endParaRPr lang="en-GB" dirty="0"/>
          </a:p>
        </p:txBody>
      </p:sp>
      <p:sp>
        <p:nvSpPr>
          <p:cNvPr id="4" name="Inhaltsplatzhalter 3">
            <a:extLst>
              <a:ext uri="{FF2B5EF4-FFF2-40B4-BE49-F238E27FC236}">
                <a16:creationId xmlns:a16="http://schemas.microsoft.com/office/drawing/2014/main" id="{0F9D7097-3C46-614E-A9AB-721F7E1AB4B5}"/>
              </a:ext>
            </a:extLst>
          </p:cNvPr>
          <p:cNvSpPr>
            <a:spLocks noGrp="1"/>
          </p:cNvSpPr>
          <p:nvPr>
            <p:ph sz="quarter" idx="18"/>
          </p:nvPr>
        </p:nvSpPr>
        <p:spPr/>
        <p:txBody>
          <a:bodyPr/>
          <a:lstStyle/>
          <a:p>
            <a:endParaRPr lang="en-GB"/>
          </a:p>
        </p:txBody>
      </p:sp>
      <p:sp>
        <p:nvSpPr>
          <p:cNvPr id="5" name="Titel 4">
            <a:extLst>
              <a:ext uri="{FF2B5EF4-FFF2-40B4-BE49-F238E27FC236}">
                <a16:creationId xmlns:a16="http://schemas.microsoft.com/office/drawing/2014/main" id="{65661E27-7E7E-5240-881E-9AF895074FA0}"/>
              </a:ext>
            </a:extLst>
          </p:cNvPr>
          <p:cNvSpPr>
            <a:spLocks noGrp="1"/>
          </p:cNvSpPr>
          <p:nvPr>
            <p:ph type="title"/>
          </p:nvPr>
        </p:nvSpPr>
        <p:spPr/>
        <p:txBody>
          <a:bodyPr/>
          <a:lstStyle/>
          <a:p>
            <a:r>
              <a:rPr lang="en-GB" dirty="0"/>
              <a:t>Near-term policy outlook</a:t>
            </a:r>
          </a:p>
        </p:txBody>
      </p:sp>
    </p:spTree>
    <p:extLst>
      <p:ext uri="{BB962C8B-B14F-4D97-AF65-F5344CB8AC3E}">
        <p14:creationId xmlns:p14="http://schemas.microsoft.com/office/powerpoint/2010/main" val="3930367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8FA6E4-C291-4446-92A5-E57B46F8552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339"/>
          <a:stretch/>
        </p:blipFill>
        <p:spPr>
          <a:xfrm>
            <a:off x="6886943" y="1664631"/>
            <a:ext cx="5656425" cy="5411013"/>
          </a:xfrm>
          <a:prstGeom prst="rect">
            <a:avLst/>
          </a:prstGeom>
        </p:spPr>
      </p:pic>
      <p:sp>
        <p:nvSpPr>
          <p:cNvPr id="5" name="Textplatzhalter 4">
            <a:extLst>
              <a:ext uri="{FF2B5EF4-FFF2-40B4-BE49-F238E27FC236}">
                <a16:creationId xmlns:a16="http://schemas.microsoft.com/office/drawing/2014/main" id="{B3149D89-9E14-C741-B5B2-8228D7AAE5EC}"/>
              </a:ext>
            </a:extLst>
          </p:cNvPr>
          <p:cNvSpPr>
            <a:spLocks noGrp="1"/>
          </p:cNvSpPr>
          <p:nvPr>
            <p:ph type="body" sz="quarter" idx="14"/>
          </p:nvPr>
        </p:nvSpPr>
        <p:spPr/>
        <p:txBody>
          <a:bodyPr/>
          <a:lstStyle/>
          <a:p>
            <a:pPr marL="0" indent="0">
              <a:buNone/>
            </a:pPr>
            <a:r>
              <a:rPr lang="en-GB" dirty="0"/>
              <a:t>We need fundamental socio-economic transformation in key sectors</a:t>
            </a:r>
            <a:br>
              <a:rPr lang="en-GB" dirty="0"/>
            </a:br>
            <a:r>
              <a:rPr lang="en-GB" dirty="0"/>
              <a:t>to avert dangerous global temperature increase</a:t>
            </a:r>
            <a:br>
              <a:rPr lang="en-GB" dirty="0"/>
            </a:br>
            <a:r>
              <a:rPr lang="en-GB" dirty="0"/>
              <a:t>with potentially irreversible impacts</a:t>
            </a:r>
          </a:p>
        </p:txBody>
      </p:sp>
      <p:sp>
        <p:nvSpPr>
          <p:cNvPr id="4" name="Foliennummernplatzhalter 3">
            <a:extLst>
              <a:ext uri="{FF2B5EF4-FFF2-40B4-BE49-F238E27FC236}">
                <a16:creationId xmlns:a16="http://schemas.microsoft.com/office/drawing/2014/main" id="{B1189D35-FEEE-6A47-870A-2CB30BD74925}"/>
              </a:ext>
            </a:extLst>
          </p:cNvPr>
          <p:cNvSpPr>
            <a:spLocks noGrp="1"/>
          </p:cNvSpPr>
          <p:nvPr>
            <p:ph type="sldNum" sz="quarter" idx="17"/>
          </p:nvPr>
        </p:nvSpPr>
        <p:spPr/>
        <p:txBody>
          <a:bodyPr/>
          <a:lstStyle/>
          <a:p>
            <a:fld id="{A326DBD3-C1B3-4C61-B0C7-9E44CC26916E}" type="slidenum">
              <a:rPr lang="cs-CZ" smtClean="0"/>
              <a:pPr/>
              <a:t>34</a:t>
            </a:fld>
            <a:endParaRPr lang="cs-CZ" dirty="0"/>
          </a:p>
        </p:txBody>
      </p:sp>
      <p:sp>
        <p:nvSpPr>
          <p:cNvPr id="3" name="Titel 2">
            <a:extLst>
              <a:ext uri="{FF2B5EF4-FFF2-40B4-BE49-F238E27FC236}">
                <a16:creationId xmlns:a16="http://schemas.microsoft.com/office/drawing/2014/main" id="{A77C4FB6-07C2-BE4D-92D1-8914F95CFCFD}"/>
              </a:ext>
            </a:extLst>
          </p:cNvPr>
          <p:cNvSpPr>
            <a:spLocks noGrp="1"/>
          </p:cNvSpPr>
          <p:nvPr>
            <p:ph type="title"/>
          </p:nvPr>
        </p:nvSpPr>
        <p:spPr/>
        <p:txBody>
          <a:bodyPr/>
          <a:lstStyle/>
          <a:p>
            <a:r>
              <a:rPr lang="en-GB" dirty="0"/>
              <a:t>Policy implications for near-term developments</a:t>
            </a:r>
          </a:p>
        </p:txBody>
      </p:sp>
      <p:sp>
        <p:nvSpPr>
          <p:cNvPr id="2" name="Inhaltsplatzhalter 1">
            <a:extLst>
              <a:ext uri="{FF2B5EF4-FFF2-40B4-BE49-F238E27FC236}">
                <a16:creationId xmlns:a16="http://schemas.microsoft.com/office/drawing/2014/main" id="{691BB40C-A34D-2548-93E2-AB304D2337F7}"/>
              </a:ext>
            </a:extLst>
          </p:cNvPr>
          <p:cNvSpPr>
            <a:spLocks noGrp="1"/>
          </p:cNvSpPr>
          <p:nvPr>
            <p:ph sz="quarter" idx="18"/>
          </p:nvPr>
        </p:nvSpPr>
        <p:spPr>
          <a:xfrm>
            <a:off x="362713" y="2217420"/>
            <a:ext cx="11495912" cy="3766790"/>
          </a:xfrm>
        </p:spPr>
        <p:txBody>
          <a:bodyPr>
            <a:normAutofit/>
          </a:bodyPr>
          <a:lstStyle/>
          <a:p>
            <a:r>
              <a:rPr lang="en-GB" dirty="0"/>
              <a:t>Current policies are insufficient</a:t>
            </a:r>
            <a:r>
              <a:rPr lang="en-GB" i="1" dirty="0"/>
              <a:t> </a:t>
            </a:r>
            <a:r>
              <a:rPr lang="en-GB" dirty="0"/>
              <a:t>to meet 2°C target</a:t>
            </a:r>
          </a:p>
          <a:p>
            <a:r>
              <a:rPr lang="en-GB" dirty="0"/>
              <a:t>More ambitious climate pledges are needed</a:t>
            </a:r>
            <a:br>
              <a:rPr lang="en-GB" dirty="0"/>
            </a:br>
            <a:r>
              <a:rPr lang="en-GB" dirty="0"/>
              <a:t>as part of the “ratcheting up” process</a:t>
            </a:r>
          </a:p>
          <a:p>
            <a:pPr lvl="1"/>
            <a:r>
              <a:rPr lang="en-GB" dirty="0"/>
              <a:t>Specific short-term measures:</a:t>
            </a:r>
          </a:p>
          <a:p>
            <a:pPr marL="1076325" lvl="1" indent="-465138">
              <a:buAutoNum type="arabicParenR"/>
            </a:pPr>
            <a:r>
              <a:rPr lang="en-GB" dirty="0"/>
              <a:t>Increase efficiency</a:t>
            </a:r>
          </a:p>
          <a:p>
            <a:pPr marL="1076325" lvl="1" indent="-465138">
              <a:buAutoNum type="arabicParenR"/>
            </a:pPr>
            <a:r>
              <a:rPr lang="en-GB" dirty="0"/>
              <a:t>Electrify</a:t>
            </a:r>
          </a:p>
          <a:p>
            <a:pPr marL="1076325" lvl="1" indent="-465138">
              <a:buAutoNum type="arabicParenR"/>
            </a:pPr>
            <a:r>
              <a:rPr lang="en-GB" dirty="0"/>
              <a:t>Decarbonise power</a:t>
            </a:r>
          </a:p>
          <a:p>
            <a:pPr marL="1076325" lvl="1" indent="-465138">
              <a:buAutoNum type="arabicParenR"/>
            </a:pPr>
            <a:r>
              <a:rPr lang="en-GB" dirty="0"/>
              <a:t>Replace residual fuels</a:t>
            </a:r>
          </a:p>
        </p:txBody>
      </p:sp>
      <p:sp>
        <p:nvSpPr>
          <p:cNvPr id="8" name="Textplatzhalter 7">
            <a:extLst>
              <a:ext uri="{FF2B5EF4-FFF2-40B4-BE49-F238E27FC236}">
                <a16:creationId xmlns:a16="http://schemas.microsoft.com/office/drawing/2014/main" id="{9C74BF73-F8C4-E149-BEB2-C359715618D3}"/>
              </a:ext>
            </a:extLst>
          </p:cNvPr>
          <p:cNvSpPr>
            <a:spLocks noGrp="1"/>
          </p:cNvSpPr>
          <p:nvPr>
            <p:ph type="body" sz="quarter" idx="23"/>
          </p:nvPr>
        </p:nvSpPr>
        <p:spPr>
          <a:xfrm>
            <a:off x="1268730" y="5735323"/>
            <a:ext cx="6972988" cy="803177"/>
          </a:xfrm>
        </p:spPr>
        <p:txBody>
          <a:bodyPr>
            <a:noAutofit/>
          </a:bodyPr>
          <a:lstStyle/>
          <a:p>
            <a:pPr marL="225425" indent="-214313" algn="l"/>
            <a:r>
              <a:rPr lang="en-GB" dirty="0"/>
              <a:t>“United in Science” high-level synthesis report of latest climate science</a:t>
            </a:r>
            <a:br>
              <a:rPr lang="en-GB" dirty="0"/>
            </a:br>
            <a:r>
              <a:rPr lang="en-GB" dirty="0"/>
              <a:t>by the Science Advisory Group of the UN Climate Action Summit 2019</a:t>
            </a:r>
          </a:p>
          <a:p>
            <a:pPr algn="r"/>
            <a:r>
              <a:rPr lang="en-GB" dirty="0" err="1">
                <a:hlinkClick r:id="rId4"/>
              </a:rPr>
              <a:t>public.wmo.int</a:t>
            </a:r>
            <a:r>
              <a:rPr lang="en-GB" dirty="0">
                <a:hlinkClick r:id="rId4"/>
              </a:rPr>
              <a:t>/</a:t>
            </a:r>
            <a:r>
              <a:rPr lang="en-GB" dirty="0" err="1">
                <a:hlinkClick r:id="rId4"/>
              </a:rPr>
              <a:t>en</a:t>
            </a:r>
            <a:r>
              <a:rPr lang="en-GB" dirty="0">
                <a:hlinkClick r:id="rId4"/>
              </a:rPr>
              <a:t>/resources/</a:t>
            </a:r>
            <a:r>
              <a:rPr lang="en-GB" dirty="0" err="1">
                <a:hlinkClick r:id="rId4"/>
              </a:rPr>
              <a:t>united_in_science</a:t>
            </a:r>
            <a:endParaRPr lang="en-GB" dirty="0"/>
          </a:p>
        </p:txBody>
      </p:sp>
    </p:spTree>
    <p:extLst>
      <p:ext uri="{BB962C8B-B14F-4D97-AF65-F5344CB8AC3E}">
        <p14:creationId xmlns:p14="http://schemas.microsoft.com/office/powerpoint/2010/main" val="2136728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1790F8-D57F-C047-A6C5-CBBBCE15061E}"/>
              </a:ext>
            </a:extLst>
          </p:cNvPr>
          <p:cNvSpPr>
            <a:spLocks noGrp="1"/>
          </p:cNvSpPr>
          <p:nvPr>
            <p:ph type="body" sz="quarter" idx="14"/>
          </p:nvPr>
        </p:nvSpPr>
        <p:spPr>
          <a:xfrm>
            <a:off x="355600" y="881741"/>
            <a:ext cx="11495912" cy="970809"/>
          </a:xfrm>
        </p:spPr>
        <p:txBody>
          <a:bodyPr/>
          <a:lstStyle/>
          <a:p>
            <a:pPr marL="0" indent="0">
              <a:buNone/>
            </a:pPr>
            <a:r>
              <a:rPr lang="en-GB" dirty="0"/>
              <a:t>Every summer, dozens of PhD students spend three months in Laxenburg</a:t>
            </a:r>
            <a:br>
              <a:rPr lang="en-GB" dirty="0"/>
            </a:br>
            <a:r>
              <a:rPr lang="en-GB" dirty="0"/>
              <a:t>to work on their dissertation – supported and mentored by IIASA researchers!</a:t>
            </a:r>
          </a:p>
        </p:txBody>
      </p:sp>
      <p:sp>
        <p:nvSpPr>
          <p:cNvPr id="3" name="Foliennummernplatzhalter 2">
            <a:extLst>
              <a:ext uri="{FF2B5EF4-FFF2-40B4-BE49-F238E27FC236}">
                <a16:creationId xmlns:a16="http://schemas.microsoft.com/office/drawing/2014/main" id="{240684AC-BEA5-4146-B4FE-27595D4ECC41}"/>
              </a:ext>
            </a:extLst>
          </p:cNvPr>
          <p:cNvSpPr>
            <a:spLocks noGrp="1"/>
          </p:cNvSpPr>
          <p:nvPr>
            <p:ph type="sldNum" sz="quarter" idx="17"/>
          </p:nvPr>
        </p:nvSpPr>
        <p:spPr/>
        <p:txBody>
          <a:bodyPr/>
          <a:lstStyle/>
          <a:p>
            <a:fld id="{838B0777-827F-8D42-90B1-61394C340E65}" type="slidenum">
              <a:rPr lang="en-GB" noProof="0" smtClean="0"/>
              <a:pPr/>
              <a:t>35</a:t>
            </a:fld>
            <a:endParaRPr lang="en-GB" noProof="0"/>
          </a:p>
        </p:txBody>
      </p:sp>
      <p:sp>
        <p:nvSpPr>
          <p:cNvPr id="4" name="Titel 3">
            <a:extLst>
              <a:ext uri="{FF2B5EF4-FFF2-40B4-BE49-F238E27FC236}">
                <a16:creationId xmlns:a16="http://schemas.microsoft.com/office/drawing/2014/main" id="{C45FBF14-8F38-AE4C-A70E-45EFE5F6A1AB}"/>
              </a:ext>
            </a:extLst>
          </p:cNvPr>
          <p:cNvSpPr>
            <a:spLocks noGrp="1"/>
          </p:cNvSpPr>
          <p:nvPr>
            <p:ph type="title"/>
          </p:nvPr>
        </p:nvSpPr>
        <p:spPr/>
        <p:txBody>
          <a:bodyPr/>
          <a:lstStyle/>
          <a:p>
            <a:r>
              <a:rPr lang="en-GB" dirty="0"/>
              <a:t>PSA: The Young Scientist Summer Program at IIASA</a:t>
            </a:r>
          </a:p>
        </p:txBody>
      </p:sp>
      <p:sp>
        <p:nvSpPr>
          <p:cNvPr id="7" name="Inhaltsplatzhalter 6">
            <a:extLst>
              <a:ext uri="{FF2B5EF4-FFF2-40B4-BE49-F238E27FC236}">
                <a16:creationId xmlns:a16="http://schemas.microsoft.com/office/drawing/2014/main" id="{5E05B262-E3CE-4949-A619-5CF2E0056A33}"/>
              </a:ext>
            </a:extLst>
          </p:cNvPr>
          <p:cNvSpPr>
            <a:spLocks noGrp="1"/>
          </p:cNvSpPr>
          <p:nvPr>
            <p:ph sz="quarter" idx="18"/>
          </p:nvPr>
        </p:nvSpPr>
        <p:spPr/>
        <p:txBody>
          <a:bodyPr/>
          <a:lstStyle/>
          <a:p>
            <a:pPr marL="0" indent="0">
              <a:buNone/>
            </a:pPr>
            <a:r>
              <a:rPr lang="en-GB" dirty="0"/>
              <a:t>If...</a:t>
            </a:r>
          </a:p>
          <a:p>
            <a:pPr marL="849313" indent="-612775">
              <a:buNone/>
            </a:pPr>
            <a:r>
              <a:rPr lang="en-GB" dirty="0"/>
              <a:t>... you are a PhD student and</a:t>
            </a:r>
          </a:p>
          <a:p>
            <a:pPr marL="849313" indent="-612775">
              <a:buNone/>
            </a:pPr>
            <a:r>
              <a:rPr lang="en-GB" dirty="0"/>
              <a:t>... working on a dissertation topic related to the SDGs</a:t>
            </a:r>
            <a:br>
              <a:rPr lang="en-GB" dirty="0"/>
            </a:br>
            <a:r>
              <a:rPr lang="en-GB" dirty="0"/>
              <a:t>(or methodologies that can be applied in that context)</a:t>
            </a:r>
          </a:p>
          <a:p>
            <a:pPr lvl="1"/>
            <a:endParaRPr lang="en-GB" dirty="0"/>
          </a:p>
          <a:p>
            <a:pPr lvl="1"/>
            <a:r>
              <a:rPr lang="en-GB" dirty="0"/>
              <a:t>Visit </a:t>
            </a:r>
            <a:r>
              <a:rPr lang="en-GB" dirty="0">
                <a:hlinkClick r:id="rId2"/>
              </a:rPr>
              <a:t>iiasa.ac.at/yssp</a:t>
            </a:r>
            <a:r>
              <a:rPr lang="en-GB" dirty="0"/>
              <a:t> and mark your calendars to apply for summer 2021</a:t>
            </a:r>
          </a:p>
          <a:p>
            <a:pPr marL="628650" lvl="2" indent="0">
              <a:buNone/>
            </a:pPr>
            <a:r>
              <a:rPr lang="en-GB" dirty="0"/>
              <a:t>Deadline: January 11, 2021</a:t>
            </a:r>
          </a:p>
          <a:p>
            <a:pPr lvl="4"/>
            <a:endParaRPr lang="en-GB" dirty="0"/>
          </a:p>
          <a:p>
            <a:pPr lvl="1"/>
            <a:r>
              <a:rPr lang="en-GB" dirty="0"/>
              <a:t>Reach out to researchers at IIASA well before the deadline</a:t>
            </a:r>
            <a:br>
              <a:rPr lang="en-GB" dirty="0"/>
            </a:br>
            <a:r>
              <a:rPr lang="en-GB" dirty="0"/>
              <a:t>to receive feedback on your ideas!</a:t>
            </a:r>
          </a:p>
        </p:txBody>
      </p:sp>
    </p:spTree>
    <p:extLst>
      <p:ext uri="{BB962C8B-B14F-4D97-AF65-F5344CB8AC3E}">
        <p14:creationId xmlns:p14="http://schemas.microsoft.com/office/powerpoint/2010/main" val="527189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E3388-EF85-F643-AD65-3CF9C9E688E7}"/>
              </a:ext>
            </a:extLst>
          </p:cNvPr>
          <p:cNvSpPr txBox="1"/>
          <p:nvPr/>
        </p:nvSpPr>
        <p:spPr>
          <a:xfrm>
            <a:off x="606621" y="3398832"/>
            <a:ext cx="7968885" cy="210518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US" sz="20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Dr. Daniel Huppmann</a:t>
            </a:r>
          </a:p>
          <a:p>
            <a:pPr lvl="0"/>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Research</a:t>
            </a:r>
            <a:r>
              <a:rPr lang="en-US" sz="1600" baseline="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Scholar – Energy Program</a:t>
            </a:r>
            <a:endPar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lvl="0"/>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b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Laxenburg, Austria</a:t>
            </a:r>
          </a:p>
          <a:p>
            <a:pPr lvl="0"/>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2"/>
              </a:rPr>
              <a:t>huppmann@iiasa.ac.at</a:t>
            </a:r>
            <a:endPar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lvl="0">
              <a:tabLst>
                <a:tab pos="396875" algn="l"/>
              </a:tabLst>
            </a:pP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@daniel_huppmann</a:t>
            </a:r>
            <a:endPar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lvl="0"/>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4"/>
              </a:rPr>
              <a:t>www.iiasa.ac.at/staff/huppmann</a:t>
            </a:r>
            <a:endPar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lvl="0"/>
            <a:endPar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Grafik 3">
            <a:extLst>
              <a:ext uri="{FF2B5EF4-FFF2-40B4-BE49-F238E27FC236}">
                <a16:creationId xmlns:a16="http://schemas.microsoft.com/office/drawing/2014/main" id="{FEDD9659-3E4A-0143-83CC-4CD3A956357F}"/>
              </a:ext>
            </a:extLst>
          </p:cNvPr>
          <p:cNvPicPr>
            <a:picLocks noChangeAspect="1"/>
          </p:cNvPicPr>
          <p:nvPr/>
        </p:nvPicPr>
        <p:blipFill>
          <a:blip r:embed="rId5"/>
          <a:stretch>
            <a:fillRect/>
          </a:stretch>
        </p:blipFill>
        <p:spPr>
          <a:xfrm>
            <a:off x="671618" y="4898798"/>
            <a:ext cx="317500" cy="257175"/>
          </a:xfrm>
          <a:prstGeom prst="rect">
            <a:avLst/>
          </a:prstGeom>
        </p:spPr>
      </p:pic>
      <p:sp>
        <p:nvSpPr>
          <p:cNvPr id="9" name="Rechteck 8">
            <a:extLst>
              <a:ext uri="{FF2B5EF4-FFF2-40B4-BE49-F238E27FC236}">
                <a16:creationId xmlns:a16="http://schemas.microsoft.com/office/drawing/2014/main" id="{4119D617-76A9-9545-AFA1-2A353A5F19A3}"/>
              </a:ext>
            </a:extLst>
          </p:cNvPr>
          <p:cNvSpPr/>
          <p:nvPr/>
        </p:nvSpPr>
        <p:spPr>
          <a:xfrm>
            <a:off x="3124200" y="5972669"/>
            <a:ext cx="7297016"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indent="0" algn="r" eaLnBrk="0" hangingPunct="0">
              <a:spcBef>
                <a:spcPct val="20000"/>
              </a:spcBef>
              <a:buFontTx/>
              <a:buNone/>
            </a:pPr>
            <a:r>
              <a:rPr lang="en-US"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This presentation is licensed under a </a:t>
            </a:r>
            <a:r>
              <a:rPr lang="en-US"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6"/>
              </a:rPr>
              <a:t>Creative Commons</a:t>
            </a:r>
            <a:br>
              <a:rPr lang="en-US"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6"/>
              </a:rPr>
            </a:br>
            <a:r>
              <a:rPr lang="en-US"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6"/>
              </a:rPr>
              <a:t>Attribution 4.0 International License </a:t>
            </a:r>
            <a:endParaRPr lang="en-US"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8">
            <a:extLst>
              <a:ext uri="{FF2B5EF4-FFF2-40B4-BE49-F238E27FC236}">
                <a16:creationId xmlns:a16="http://schemas.microsoft.com/office/drawing/2014/main" id="{FCA2E42A-12F4-9943-955D-56D3AD473EF6}"/>
              </a:ext>
            </a:extLst>
          </p:cNvPr>
          <p:cNvPicPr>
            <a:picLocks noChangeAspect="1"/>
          </p:cNvPicPr>
          <p:nvPr/>
        </p:nvPicPr>
        <p:blipFill>
          <a:blip r:embed="rId7"/>
          <a:stretch>
            <a:fillRect/>
          </a:stretch>
        </p:blipFill>
        <p:spPr>
          <a:xfrm>
            <a:off x="10521818" y="6010247"/>
            <a:ext cx="1349335" cy="475334"/>
          </a:xfrm>
          <a:prstGeom prst="rect">
            <a:avLst/>
          </a:prstGeom>
        </p:spPr>
      </p:pic>
    </p:spTree>
    <p:extLst>
      <p:ext uri="{BB962C8B-B14F-4D97-AF65-F5344CB8AC3E}">
        <p14:creationId xmlns:p14="http://schemas.microsoft.com/office/powerpoint/2010/main" val="382161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FAB2879-4CDE-1542-B41D-EEE4923197AB}"/>
              </a:ext>
            </a:extLst>
          </p:cNvPr>
          <p:cNvSpPr>
            <a:spLocks noGrp="1"/>
          </p:cNvSpPr>
          <p:nvPr>
            <p:ph type="body" sz="quarter" idx="14"/>
          </p:nvPr>
        </p:nvSpPr>
        <p:spPr/>
        <p:txBody>
          <a:bodyPr/>
          <a:lstStyle/>
          <a:p>
            <a:r>
              <a:rPr lang="en-GB" dirty="0"/>
              <a:t>Appendix</a:t>
            </a:r>
          </a:p>
        </p:txBody>
      </p:sp>
      <p:sp>
        <p:nvSpPr>
          <p:cNvPr id="3" name="Foliennummernplatzhalter 2">
            <a:extLst>
              <a:ext uri="{FF2B5EF4-FFF2-40B4-BE49-F238E27FC236}">
                <a16:creationId xmlns:a16="http://schemas.microsoft.com/office/drawing/2014/main" id="{CEADA10F-C43B-0247-B7BF-8736E07440A9}"/>
              </a:ext>
            </a:extLst>
          </p:cNvPr>
          <p:cNvSpPr>
            <a:spLocks noGrp="1"/>
          </p:cNvSpPr>
          <p:nvPr>
            <p:ph type="sldNum" sz="quarter" idx="17"/>
          </p:nvPr>
        </p:nvSpPr>
        <p:spPr/>
        <p:txBody>
          <a:bodyPr/>
          <a:lstStyle/>
          <a:p>
            <a:fld id="{838B0777-827F-8D42-90B1-61394C340E65}" type="slidenum">
              <a:rPr lang="en-GB" smtClean="0"/>
              <a:pPr/>
              <a:t>37</a:t>
            </a:fld>
            <a:endParaRPr lang="en-GB" dirty="0"/>
          </a:p>
        </p:txBody>
      </p:sp>
      <p:sp>
        <p:nvSpPr>
          <p:cNvPr id="4" name="Inhaltsplatzhalter 3">
            <a:extLst>
              <a:ext uri="{FF2B5EF4-FFF2-40B4-BE49-F238E27FC236}">
                <a16:creationId xmlns:a16="http://schemas.microsoft.com/office/drawing/2014/main" id="{5CDBD11B-901F-0049-9294-FA1CA4EB09FE}"/>
              </a:ext>
            </a:extLst>
          </p:cNvPr>
          <p:cNvSpPr>
            <a:spLocks noGrp="1"/>
          </p:cNvSpPr>
          <p:nvPr>
            <p:ph sz="quarter" idx="18"/>
          </p:nvPr>
        </p:nvSpPr>
        <p:spPr/>
        <p:txBody>
          <a:bodyPr/>
          <a:lstStyle/>
          <a:p>
            <a:endParaRPr lang="en-GB"/>
          </a:p>
        </p:txBody>
      </p:sp>
      <p:sp>
        <p:nvSpPr>
          <p:cNvPr id="5" name="Titel 4">
            <a:extLst>
              <a:ext uri="{FF2B5EF4-FFF2-40B4-BE49-F238E27FC236}">
                <a16:creationId xmlns:a16="http://schemas.microsoft.com/office/drawing/2014/main" id="{F9FB7AE8-64EA-764A-981F-532ACF59E768}"/>
              </a:ext>
            </a:extLst>
          </p:cNvPr>
          <p:cNvSpPr>
            <a:spLocks noGrp="1"/>
          </p:cNvSpPr>
          <p:nvPr>
            <p:ph type="title"/>
          </p:nvPr>
        </p:nvSpPr>
        <p:spPr/>
        <p:txBody>
          <a:bodyPr/>
          <a:lstStyle/>
          <a:p>
            <a:r>
              <a:rPr lang="en-GB" dirty="0"/>
              <a:t>Supplementary slides</a:t>
            </a:r>
          </a:p>
        </p:txBody>
      </p:sp>
    </p:spTree>
    <p:extLst>
      <p:ext uri="{BB962C8B-B14F-4D97-AF65-F5344CB8AC3E}">
        <p14:creationId xmlns:p14="http://schemas.microsoft.com/office/powerpoint/2010/main" val="2548166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2CDF65D9-BD62-1743-A88C-6C62EBA9E561}"/>
              </a:ext>
            </a:extLst>
          </p:cNvPr>
          <p:cNvSpPr>
            <a:spLocks noGrp="1"/>
          </p:cNvSpPr>
          <p:nvPr>
            <p:ph type="body" sz="quarter" idx="14"/>
          </p:nvPr>
        </p:nvSpPr>
        <p:spPr>
          <a:xfrm>
            <a:off x="355601" y="881743"/>
            <a:ext cx="11240654" cy="522251"/>
          </a:xfrm>
        </p:spPr>
        <p:txBody>
          <a:bodyPr/>
          <a:lstStyle/>
          <a:p>
            <a:r>
              <a:rPr lang="en-GB" dirty="0"/>
              <a:t>Making it easy and FAIR to dive into the SR15 scenario assessment</a:t>
            </a:r>
          </a:p>
        </p:txBody>
      </p:sp>
      <p:sp>
        <p:nvSpPr>
          <p:cNvPr id="6" name="Titel 5">
            <a:extLst>
              <a:ext uri="{FF2B5EF4-FFF2-40B4-BE49-F238E27FC236}">
                <a16:creationId xmlns:a16="http://schemas.microsoft.com/office/drawing/2014/main" id="{58539D29-CCCE-B845-A417-BDF174AF84AE}"/>
              </a:ext>
            </a:extLst>
          </p:cNvPr>
          <p:cNvSpPr>
            <a:spLocks noGrp="1"/>
          </p:cNvSpPr>
          <p:nvPr>
            <p:ph type="title"/>
          </p:nvPr>
        </p:nvSpPr>
        <p:spPr/>
        <p:txBody>
          <a:bodyPr/>
          <a:lstStyle/>
          <a:p>
            <a:r>
              <a:rPr lang="en-GB" dirty="0"/>
              <a:t>A suite of open tools to work with 1.5°C scenarios</a:t>
            </a:r>
          </a:p>
        </p:txBody>
      </p:sp>
      <p:sp>
        <p:nvSpPr>
          <p:cNvPr id="5" name="Foliennummernplatzhalter 4">
            <a:extLst>
              <a:ext uri="{FF2B5EF4-FFF2-40B4-BE49-F238E27FC236}">
                <a16:creationId xmlns:a16="http://schemas.microsoft.com/office/drawing/2014/main" id="{6215751F-DBF5-714F-A196-7A6F474BD3C4}"/>
              </a:ext>
            </a:extLst>
          </p:cNvPr>
          <p:cNvSpPr>
            <a:spLocks noGrp="1"/>
          </p:cNvSpPr>
          <p:nvPr>
            <p:ph type="sldNum" sz="quarter" idx="17"/>
          </p:nvPr>
        </p:nvSpPr>
        <p:spPr/>
        <p:txBody>
          <a:bodyPr/>
          <a:lstStyle/>
          <a:p>
            <a:fld id="{838B0777-827F-8D42-90B1-61394C340E65}" type="slidenum">
              <a:rPr lang="en-GB" noProof="0" smtClean="0"/>
              <a:pPr/>
              <a:t>38</a:t>
            </a:fld>
            <a:endParaRPr lang="en-GB" noProof="0"/>
          </a:p>
        </p:txBody>
      </p:sp>
      <p:sp>
        <p:nvSpPr>
          <p:cNvPr id="2" name="Inhaltsplatzhalter 1">
            <a:extLst>
              <a:ext uri="{FF2B5EF4-FFF2-40B4-BE49-F238E27FC236}">
                <a16:creationId xmlns:a16="http://schemas.microsoft.com/office/drawing/2014/main" id="{A9ADDB4C-9D76-CF45-9C7D-19D7A6CA08C5}"/>
              </a:ext>
            </a:extLst>
          </p:cNvPr>
          <p:cNvSpPr>
            <a:spLocks noGrp="1"/>
          </p:cNvSpPr>
          <p:nvPr>
            <p:ph sz="quarter" idx="18"/>
          </p:nvPr>
        </p:nvSpPr>
        <p:spPr/>
        <p:txBody>
          <a:bodyPr>
            <a:noAutofit/>
          </a:bodyPr>
          <a:lstStyle/>
          <a:p>
            <a:r>
              <a:rPr lang="en-GB" sz="2300" dirty="0"/>
              <a:t>A new interactive online scenario explorer: </a:t>
            </a:r>
            <a:r>
              <a:rPr lang="en-GB" sz="2300" dirty="0">
                <a:hlinkClick r:id="rId3"/>
              </a:rPr>
              <a:t>data.ene.iiasa.ac.at/iamc-1.5c-explorer</a:t>
            </a:r>
            <a:endParaRPr lang="en-GB" sz="2300" dirty="0"/>
          </a:p>
          <a:p>
            <a:pPr lvl="1" indent="0">
              <a:buNone/>
            </a:pPr>
            <a:r>
              <a:rPr lang="en-GB" sz="1800" dirty="0"/>
              <a:t>D. Huppmann, E. </a:t>
            </a:r>
            <a:r>
              <a:rPr lang="en-GB" sz="1800" dirty="0" err="1"/>
              <a:t>Kriegler</a:t>
            </a:r>
            <a:r>
              <a:rPr lang="en-GB" sz="1800" dirty="0"/>
              <a:t>, V. Krey, K. </a:t>
            </a:r>
            <a:r>
              <a:rPr lang="en-GB" sz="1800" dirty="0" err="1"/>
              <a:t>Riahi</a:t>
            </a:r>
            <a:r>
              <a:rPr lang="en-GB" sz="1800" dirty="0"/>
              <a:t>, J. </a:t>
            </a:r>
            <a:r>
              <a:rPr lang="en-GB" sz="1800" dirty="0" err="1"/>
              <a:t>Rogelj</a:t>
            </a:r>
            <a:r>
              <a:rPr lang="en-GB" sz="1800" dirty="0"/>
              <a:t>, S.K. Rose, J. </a:t>
            </a:r>
            <a:r>
              <a:rPr lang="en-GB" sz="1800" dirty="0" err="1"/>
              <a:t>Weyant</a:t>
            </a:r>
            <a:r>
              <a:rPr lang="en-GB" sz="1800" dirty="0"/>
              <a:t>, et al. (2018)</a:t>
            </a:r>
            <a:br>
              <a:rPr lang="en-GB" sz="1800" dirty="0"/>
            </a:br>
            <a:r>
              <a:rPr lang="en-GB" sz="1800" i="1" dirty="0"/>
              <a:t>IAMC 1.5°C Scenario Explorer and Data hosted by IIASA.</a:t>
            </a:r>
            <a:r>
              <a:rPr lang="en-GB" sz="1800" dirty="0"/>
              <a:t> doi: </a:t>
            </a:r>
            <a:r>
              <a:rPr lang="en-GB" sz="1800" dirty="0">
                <a:hlinkClick r:id="rId4"/>
              </a:rPr>
              <a:t>10.22022/SR15/08-2018.15429</a:t>
            </a:r>
            <a:endParaRPr lang="en-GB" sz="1800" dirty="0"/>
          </a:p>
          <a:p>
            <a:pPr lvl="3"/>
            <a:endParaRPr lang="en-GB" sz="1000" dirty="0"/>
          </a:p>
          <a:p>
            <a:r>
              <a:rPr lang="en-GB" sz="2300" dirty="0"/>
              <a:t>Assessment and generation of figures &amp; tables using open-source </a:t>
            </a:r>
            <a:r>
              <a:rPr lang="en-GB" sz="2300" dirty="0" err="1"/>
              <a:t>Jupyter</a:t>
            </a:r>
            <a:r>
              <a:rPr lang="en-GB" sz="2300" dirty="0"/>
              <a:t> notebooks</a:t>
            </a:r>
          </a:p>
          <a:p>
            <a:pPr lvl="1"/>
            <a:r>
              <a:rPr lang="en-US" sz="2000" dirty="0"/>
              <a:t>Rendered notebooks: </a:t>
            </a:r>
            <a:r>
              <a:rPr lang="en-US" sz="2000" dirty="0">
                <a:hlinkClick r:id="rId5"/>
              </a:rPr>
              <a:t>data.ene.iiasa.ac.at/sr15_scenario_analysis</a:t>
            </a:r>
            <a:endParaRPr lang="en-US" sz="2000" dirty="0"/>
          </a:p>
          <a:p>
            <a:pPr lvl="1"/>
            <a:r>
              <a:rPr lang="en-US" sz="2000" dirty="0"/>
              <a:t>GitHub repository: </a:t>
            </a:r>
            <a:r>
              <a:rPr lang="en-US" sz="2000" dirty="0">
                <a:hlinkClick r:id="rId6"/>
              </a:rPr>
              <a:t>github.com/iiasa/ipcc_sr15_scenario_analysis</a:t>
            </a:r>
            <a:endParaRPr lang="en-US" sz="2000" dirty="0"/>
          </a:p>
          <a:p>
            <a:pPr lvl="1"/>
            <a:r>
              <a:rPr lang="en-GB" sz="2000" dirty="0"/>
              <a:t>Based on open-source package </a:t>
            </a:r>
            <a:r>
              <a:rPr lang="en-GB" sz="2000" dirty="0" err="1">
                <a:latin typeface="Lucida Grande" panose="020B0600040502020204" pitchFamily="34" charset="0"/>
                <a:cs typeface="Lucida Grande" panose="020B0600040502020204" pitchFamily="34" charset="0"/>
              </a:rPr>
              <a:t>pyam</a:t>
            </a:r>
            <a:r>
              <a:rPr lang="en-GB" sz="2000" dirty="0"/>
              <a:t>: </a:t>
            </a:r>
            <a:r>
              <a:rPr lang="en-GB" sz="2000" dirty="0">
                <a:hlinkClick r:id="rId7"/>
              </a:rPr>
              <a:t>pyam-iamc.readthedocs.io</a:t>
            </a:r>
            <a:endParaRPr lang="en-GB" sz="2000" dirty="0"/>
          </a:p>
          <a:p>
            <a:pPr lvl="1" indent="0">
              <a:buNone/>
            </a:pPr>
            <a:r>
              <a:rPr lang="en-GB" sz="1800" dirty="0"/>
              <a:t>D. Huppmann et al. (2018) </a:t>
            </a:r>
            <a:r>
              <a:rPr lang="en-GB" sz="1800" i="1" dirty="0"/>
              <a:t>Scenario analysis notebooks for the IPCC SR15.</a:t>
            </a:r>
            <a:br>
              <a:rPr lang="en-GB" sz="1800" dirty="0"/>
            </a:br>
            <a:r>
              <a:rPr lang="en-GB" sz="1800" dirty="0"/>
              <a:t>doi: </a:t>
            </a:r>
            <a:r>
              <a:rPr lang="en-GB" sz="1800" dirty="0">
                <a:hlinkClick r:id="rId8"/>
              </a:rPr>
              <a:t>10.22022/SR15/08-2018.15428</a:t>
            </a:r>
            <a:endParaRPr lang="en-GB" sz="1800" dirty="0"/>
          </a:p>
          <a:p>
            <a:pPr lvl="3"/>
            <a:endParaRPr lang="en-GB" sz="1000" dirty="0"/>
          </a:p>
          <a:p>
            <a:r>
              <a:rPr lang="en-GB" sz="2300" dirty="0"/>
              <a:t>Description of ensemble compilation and assessment process</a:t>
            </a:r>
          </a:p>
          <a:p>
            <a:pPr lvl="1" indent="0">
              <a:buNone/>
            </a:pPr>
            <a:r>
              <a:rPr lang="en-US" sz="1800" dirty="0"/>
              <a:t>D. Huppmann et al. (2018). A new scenario resource for 1.5 °C research.</a:t>
            </a:r>
            <a:br>
              <a:rPr lang="en-US" sz="1800" dirty="0"/>
            </a:br>
            <a:r>
              <a:rPr lang="en-US" sz="1800" i="1" dirty="0"/>
              <a:t>Nature Climate Change</a:t>
            </a:r>
            <a:r>
              <a:rPr lang="en-US" sz="1800" dirty="0"/>
              <a:t>, </a:t>
            </a:r>
            <a:r>
              <a:rPr lang="de-AT" sz="1800" dirty="0"/>
              <a:t>8:1027-1030.</a:t>
            </a:r>
            <a:br>
              <a:rPr lang="de-AT" sz="1800" dirty="0"/>
            </a:br>
            <a:r>
              <a:rPr lang="de-AT" sz="1800" dirty="0"/>
              <a:t>	</a:t>
            </a:r>
            <a:r>
              <a:rPr lang="en-US" sz="1800" dirty="0"/>
              <a:t>doi: </a:t>
            </a:r>
            <a:r>
              <a:rPr lang="en-US" sz="1800" dirty="0">
                <a:hlinkClick r:id="rId9"/>
              </a:rPr>
              <a:t>10.1038/s41558-018-0317-4</a:t>
            </a:r>
            <a:r>
              <a:rPr lang="en-US" sz="1800" dirty="0"/>
              <a:t> | paywall-free access: </a:t>
            </a:r>
            <a:r>
              <a:rPr lang="en-US" sz="1800" dirty="0">
                <a:hlinkClick r:id="rId10"/>
              </a:rPr>
              <a:t>rdcu.be/9i8a</a:t>
            </a:r>
            <a:endParaRPr lang="en-US" sz="1800" dirty="0"/>
          </a:p>
        </p:txBody>
      </p:sp>
      <p:pic>
        <p:nvPicPr>
          <p:cNvPr id="15" name="Grafik 14">
            <a:extLst>
              <a:ext uri="{FF2B5EF4-FFF2-40B4-BE49-F238E27FC236}">
                <a16:creationId xmlns:a16="http://schemas.microsoft.com/office/drawing/2014/main" id="{19FBF271-90A9-E541-90FD-AE837264F200}"/>
              </a:ext>
            </a:extLst>
          </p:cNvPr>
          <p:cNvPicPr>
            <a:picLocks noChangeAspect="1"/>
          </p:cNvPicPr>
          <p:nvPr/>
        </p:nvPicPr>
        <p:blipFill>
          <a:blip r:embed="rId11">
            <a:duotone>
              <a:schemeClr val="accent1">
                <a:shade val="45000"/>
                <a:satMod val="135000"/>
              </a:schemeClr>
              <a:prstClr val="white"/>
            </a:duotone>
          </a:blip>
          <a:stretch>
            <a:fillRect/>
          </a:stretch>
        </p:blipFill>
        <p:spPr>
          <a:xfrm>
            <a:off x="9959077" y="3576888"/>
            <a:ext cx="1957669" cy="1969499"/>
          </a:xfrm>
          <a:prstGeom prst="rect">
            <a:avLst/>
          </a:prstGeom>
        </p:spPr>
      </p:pic>
      <p:sp>
        <p:nvSpPr>
          <p:cNvPr id="16" name="Rechteck 15">
            <a:extLst>
              <a:ext uri="{FF2B5EF4-FFF2-40B4-BE49-F238E27FC236}">
                <a16:creationId xmlns:a16="http://schemas.microsoft.com/office/drawing/2014/main" id="{D2E620B7-28F0-D64F-88F1-BE40C92D6698}"/>
              </a:ext>
            </a:extLst>
          </p:cNvPr>
          <p:cNvSpPr/>
          <p:nvPr/>
        </p:nvSpPr>
        <p:spPr>
          <a:xfrm>
            <a:off x="8143248" y="6087439"/>
            <a:ext cx="3858892" cy="658897"/>
          </a:xfrm>
          <a:prstGeom prst="rect">
            <a:avLst/>
          </a:prstGeom>
        </p:spPr>
        <p:txBody>
          <a:bodyPr vert="horz" lIns="91440" tIns="45720" rIns="91440" bIns="45720" rtlCol="0" anchor="b"/>
          <a:lstStyle/>
          <a:p>
            <a:pPr algn="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More information on the </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scenario ensemble, the SDGs, and</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open tools supporting the IPCC SR15</a:t>
            </a:r>
            <a:b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sz="16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at </a:t>
            </a:r>
            <a:r>
              <a:rPr lang="de-AT" sz="1600" dirty="0">
                <a:latin typeface="Tahoma" panose="020B0604030504040204" pitchFamily="34" charset="0"/>
                <a:ea typeface="Tahoma" panose="020B0604030504040204" pitchFamily="34" charset="0"/>
                <a:cs typeface="Tahoma" panose="020B0604030504040204" pitchFamily="34" charset="0"/>
                <a:hlinkClick r:id="rId12"/>
              </a:rPr>
              <a:t>https://pure.iiasa.ac.at/15824</a:t>
            </a:r>
            <a:endParaRPr lang="de-AT"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4755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C7B3F664-2B0A-7A45-B641-B4AB8557ACAD}"/>
              </a:ext>
            </a:extLst>
          </p:cNvPr>
          <p:cNvSpPr>
            <a:spLocks noGrp="1"/>
          </p:cNvSpPr>
          <p:nvPr>
            <p:ph type="body" sz="quarter" idx="14"/>
          </p:nvPr>
        </p:nvSpPr>
        <p:spPr/>
        <p:txBody>
          <a:bodyPr/>
          <a:lstStyle/>
          <a:p>
            <a:r>
              <a:rPr lang="en-GB" dirty="0"/>
              <a:t>Going beyond bounds on cumulative emissions to specific policy choices</a:t>
            </a:r>
          </a:p>
        </p:txBody>
      </p:sp>
      <p:sp>
        <p:nvSpPr>
          <p:cNvPr id="3" name="Titel 2">
            <a:extLst>
              <a:ext uri="{FF2B5EF4-FFF2-40B4-BE49-F238E27FC236}">
                <a16:creationId xmlns:a16="http://schemas.microsoft.com/office/drawing/2014/main" id="{EE5A4D90-1AAD-A143-9609-89444D2E61DC}"/>
              </a:ext>
            </a:extLst>
          </p:cNvPr>
          <p:cNvSpPr>
            <a:spLocks noGrp="1"/>
          </p:cNvSpPr>
          <p:nvPr>
            <p:ph type="title"/>
          </p:nvPr>
        </p:nvSpPr>
        <p:spPr>
          <a:xfrm>
            <a:off x="362712" y="234494"/>
            <a:ext cx="9089897" cy="522251"/>
          </a:xfrm>
        </p:spPr>
        <p:txBody>
          <a:bodyPr/>
          <a:lstStyle/>
          <a:p>
            <a:r>
              <a:rPr lang="en-GB" sz="2600" dirty="0"/>
              <a:t>A new scenario logic for the Paris long-term temperature goal</a:t>
            </a:r>
          </a:p>
        </p:txBody>
      </p:sp>
      <p:sp>
        <p:nvSpPr>
          <p:cNvPr id="4" name="Foliennummernplatzhalter 3">
            <a:extLst>
              <a:ext uri="{FF2B5EF4-FFF2-40B4-BE49-F238E27FC236}">
                <a16:creationId xmlns:a16="http://schemas.microsoft.com/office/drawing/2014/main" id="{B5892ADB-1D61-CC47-A6DF-BF8F635FAED3}"/>
              </a:ext>
            </a:extLst>
          </p:cNvPr>
          <p:cNvSpPr>
            <a:spLocks noGrp="1"/>
          </p:cNvSpPr>
          <p:nvPr>
            <p:ph type="sldNum" sz="quarter" idx="17"/>
          </p:nvPr>
        </p:nvSpPr>
        <p:spPr/>
        <p:txBody>
          <a:bodyPr/>
          <a:lstStyle/>
          <a:p>
            <a:fld id="{A326DBD3-C1B3-4C61-B0C7-9E44CC26916E}" type="slidenum">
              <a:rPr lang="cs-CZ" smtClean="0"/>
              <a:pPr/>
              <a:t>39</a:t>
            </a:fld>
            <a:endParaRPr lang="cs-CZ" dirty="0"/>
          </a:p>
        </p:txBody>
      </p:sp>
      <p:sp>
        <p:nvSpPr>
          <p:cNvPr id="2" name="Inhaltsplatzhalter 1">
            <a:extLst>
              <a:ext uri="{FF2B5EF4-FFF2-40B4-BE49-F238E27FC236}">
                <a16:creationId xmlns:a16="http://schemas.microsoft.com/office/drawing/2014/main" id="{F382DDE3-97AB-3241-AE22-57C5B4071EAE}"/>
              </a:ext>
            </a:extLst>
          </p:cNvPr>
          <p:cNvSpPr>
            <a:spLocks noGrp="1"/>
          </p:cNvSpPr>
          <p:nvPr>
            <p:ph sz="quarter" idx="18"/>
          </p:nvPr>
        </p:nvSpPr>
        <p:spPr>
          <a:xfrm>
            <a:off x="361949" y="1543792"/>
            <a:ext cx="11497077" cy="522252"/>
          </a:xfrm>
        </p:spPr>
        <p:txBody>
          <a:bodyPr/>
          <a:lstStyle/>
          <a:p>
            <a:pPr marL="0" indent="0">
              <a:buNone/>
            </a:pPr>
            <a:r>
              <a:rPr lang="en-GB" dirty="0"/>
              <a:t>Previously, many IAM studies used a constraint on cumulative GHG emissions.</a:t>
            </a:r>
          </a:p>
        </p:txBody>
      </p:sp>
      <p:sp>
        <p:nvSpPr>
          <p:cNvPr id="6" name="Rechteck 5">
            <a:extLst>
              <a:ext uri="{FF2B5EF4-FFF2-40B4-BE49-F238E27FC236}">
                <a16:creationId xmlns:a16="http://schemas.microsoft.com/office/drawing/2014/main" id="{8D82DDEE-8B94-9944-B447-2F8C91C6F350}"/>
              </a:ext>
            </a:extLst>
          </p:cNvPr>
          <p:cNvSpPr/>
          <p:nvPr/>
        </p:nvSpPr>
        <p:spPr>
          <a:xfrm>
            <a:off x="475872" y="5791516"/>
            <a:ext cx="5442601" cy="830997"/>
          </a:xfrm>
          <a:prstGeom prst="rect">
            <a:avLst/>
          </a:prstGeom>
        </p:spPr>
        <p:txBody>
          <a:bodyPr wrap="square" lIns="0" rIns="0">
            <a:spAutoFit/>
          </a:bodyPr>
          <a:lstStyle/>
          <a:p>
            <a:pPr algn="ctr" fontAlgn="base">
              <a:spcBef>
                <a:spcPts val="1000"/>
              </a:spcBef>
              <a:spcAft>
                <a:spcPct val="0"/>
              </a:spcAft>
              <a:buSzPct val="80000"/>
            </a:pPr>
            <a:r>
              <a:rPr lang="en-GB" sz="1600" kern="0" dirty="0" err="1">
                <a:solidFill>
                  <a:srgbClr val="7F7F7F"/>
                </a:solidFill>
                <a:cs typeface="Calibri"/>
              </a:rPr>
              <a:t>Rogelj</a:t>
            </a:r>
            <a:r>
              <a:rPr lang="en-GB" sz="1600" kern="0" dirty="0">
                <a:solidFill>
                  <a:srgbClr val="7F7F7F"/>
                </a:solidFill>
                <a:cs typeface="Calibri"/>
              </a:rPr>
              <a:t>, Huppmann, et al. (2019). </a:t>
            </a:r>
            <a:r>
              <a:rPr lang="en-GB" sz="1600" i="1" kern="0" dirty="0">
                <a:solidFill>
                  <a:srgbClr val="7F7F7F"/>
                </a:solidFill>
                <a:cs typeface="Calibri"/>
              </a:rPr>
              <a:t>Nature </a:t>
            </a:r>
            <a:r>
              <a:rPr lang="en-GB" sz="1600" kern="0" dirty="0">
                <a:solidFill>
                  <a:srgbClr val="7F7F7F"/>
                </a:solidFill>
                <a:cs typeface="Calibri"/>
              </a:rPr>
              <a:t>573(7774):357-363.</a:t>
            </a:r>
            <a:br>
              <a:rPr lang="en-GB" sz="1600" kern="0" dirty="0">
                <a:solidFill>
                  <a:srgbClr val="7F7F7F"/>
                </a:solidFill>
                <a:cs typeface="Calibri"/>
              </a:rPr>
            </a:br>
            <a:r>
              <a:rPr lang="en-GB" sz="1600" kern="0" dirty="0">
                <a:solidFill>
                  <a:srgbClr val="7F7F7F"/>
                </a:solidFill>
                <a:cs typeface="Calibri"/>
              </a:rPr>
              <a:t>doi: </a:t>
            </a:r>
            <a:r>
              <a:rPr lang="en-GB" sz="1600" kern="0" dirty="0">
                <a:solidFill>
                  <a:srgbClr val="7F7F7F"/>
                </a:solidFill>
                <a:cs typeface="Calibri"/>
                <a:hlinkClick r:id="rId3"/>
              </a:rPr>
              <a:t>10.1038/s41586-019-1541-4</a:t>
            </a:r>
            <a:r>
              <a:rPr lang="en-GB" sz="1600" kern="0" dirty="0">
                <a:solidFill>
                  <a:srgbClr val="7F7F7F"/>
                </a:solidFill>
                <a:cs typeface="Calibri"/>
              </a:rPr>
              <a:t> </a:t>
            </a:r>
            <a:br>
              <a:rPr lang="en-GB" sz="1600" kern="0" dirty="0">
                <a:solidFill>
                  <a:srgbClr val="7F7F7F"/>
                </a:solidFill>
                <a:cs typeface="Calibri"/>
              </a:rPr>
            </a:br>
            <a:r>
              <a:rPr lang="en-GB" sz="1600" kern="0" dirty="0">
                <a:solidFill>
                  <a:srgbClr val="7F7F7F"/>
                </a:solidFill>
                <a:cs typeface="Calibri"/>
              </a:rPr>
              <a:t>paywall-free: </a:t>
            </a:r>
            <a:r>
              <a:rPr lang="en-GB" sz="1600" kern="0" dirty="0">
                <a:solidFill>
                  <a:srgbClr val="7F7F7F"/>
                </a:solidFill>
                <a:cs typeface="Calibri"/>
                <a:hlinkClick r:id="rId4"/>
              </a:rPr>
              <a:t>rdcu.be/bRpWa</a:t>
            </a:r>
            <a:endParaRPr lang="en-GB" sz="1600" kern="0" dirty="0">
              <a:solidFill>
                <a:srgbClr val="7F7F7F"/>
              </a:solidFill>
              <a:cs typeface="Calibri"/>
            </a:endParaRPr>
          </a:p>
        </p:txBody>
      </p:sp>
      <p:grpSp>
        <p:nvGrpSpPr>
          <p:cNvPr id="16" name="Gruppieren 15">
            <a:extLst>
              <a:ext uri="{FF2B5EF4-FFF2-40B4-BE49-F238E27FC236}">
                <a16:creationId xmlns:a16="http://schemas.microsoft.com/office/drawing/2014/main" id="{343D1CD2-2EAC-ED44-B904-4EFF1A9E1214}"/>
              </a:ext>
            </a:extLst>
          </p:cNvPr>
          <p:cNvGrpSpPr/>
          <p:nvPr/>
        </p:nvGrpSpPr>
        <p:grpSpPr>
          <a:xfrm>
            <a:off x="358540" y="2209543"/>
            <a:ext cx="5508860" cy="3581973"/>
            <a:chOff x="1041747" y="2295333"/>
            <a:chExt cx="6305185" cy="3778049"/>
          </a:xfrm>
        </p:grpSpPr>
        <p:pic>
          <p:nvPicPr>
            <p:cNvPr id="5" name="Picture 1">
              <a:extLst>
                <a:ext uri="{FF2B5EF4-FFF2-40B4-BE49-F238E27FC236}">
                  <a16:creationId xmlns:a16="http://schemas.microsoft.com/office/drawing/2014/main" id="{A0BCE3D8-FA8C-484B-927C-D9E4DA7026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633"/>
            <a:stretch/>
          </p:blipFill>
          <p:spPr>
            <a:xfrm>
              <a:off x="1041747" y="2295333"/>
              <a:ext cx="6305185" cy="3778049"/>
            </a:xfrm>
            <a:prstGeom prst="rect">
              <a:avLst/>
            </a:prstGeom>
          </p:spPr>
        </p:pic>
        <p:sp>
          <p:nvSpPr>
            <p:cNvPr id="14" name="Rechteck 13">
              <a:extLst>
                <a:ext uri="{FF2B5EF4-FFF2-40B4-BE49-F238E27FC236}">
                  <a16:creationId xmlns:a16="http://schemas.microsoft.com/office/drawing/2014/main" id="{D9699E01-F77A-6547-BA3F-75A9077E3B03}"/>
                </a:ext>
              </a:extLst>
            </p:cNvPr>
            <p:cNvSpPr/>
            <p:nvPr/>
          </p:nvSpPr>
          <p:spPr>
            <a:xfrm>
              <a:off x="5247861" y="2319128"/>
              <a:ext cx="2099071" cy="3008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5" name="Tabelle 14">
            <a:extLst>
              <a:ext uri="{FF2B5EF4-FFF2-40B4-BE49-F238E27FC236}">
                <a16:creationId xmlns:a16="http://schemas.microsoft.com/office/drawing/2014/main" id="{DD36DBA8-7E70-FD4D-AB83-B42B8E51C8D9}"/>
              </a:ext>
            </a:extLst>
          </p:cNvPr>
          <p:cNvGraphicFramePr>
            <a:graphicFrameLocks noGrp="1"/>
          </p:cNvGraphicFramePr>
          <p:nvPr>
            <p:extLst>
              <p:ext uri="{D42A27DB-BD31-4B8C-83A1-F6EECF244321}">
                <p14:modId xmlns:p14="http://schemas.microsoft.com/office/powerpoint/2010/main" val="3314884931"/>
              </p:ext>
            </p:extLst>
          </p:nvPr>
        </p:nvGraphicFramePr>
        <p:xfrm>
          <a:off x="5918474" y="4796318"/>
          <a:ext cx="6167510" cy="1811860"/>
        </p:xfrm>
        <a:graphic>
          <a:graphicData uri="http://schemas.openxmlformats.org/drawingml/2006/table">
            <a:tbl>
              <a:tblPr firstRow="1" bandRow="1">
                <a:tableStyleId>{F5AB1C69-6EDB-4FF4-983F-18BD219EF322}</a:tableStyleId>
              </a:tblPr>
              <a:tblGrid>
                <a:gridCol w="2791186">
                  <a:extLst>
                    <a:ext uri="{9D8B030D-6E8A-4147-A177-3AD203B41FA5}">
                      <a16:colId xmlns:a16="http://schemas.microsoft.com/office/drawing/2014/main" val="297437919"/>
                    </a:ext>
                  </a:extLst>
                </a:gridCol>
                <a:gridCol w="3376324">
                  <a:extLst>
                    <a:ext uri="{9D8B030D-6E8A-4147-A177-3AD203B41FA5}">
                      <a16:colId xmlns:a16="http://schemas.microsoft.com/office/drawing/2014/main" val="512531738"/>
                    </a:ext>
                  </a:extLst>
                </a:gridCol>
              </a:tblGrid>
              <a:tr h="328824">
                <a:tc>
                  <a:txBody>
                    <a:bodyPr/>
                    <a:lstStyle/>
                    <a:p>
                      <a:pPr algn="l" fontAlgn="b"/>
                      <a:r>
                        <a:rPr lang="en-GB" sz="2000" u="none" strike="noStrike" noProof="0" dirty="0">
                          <a:effectLst/>
                        </a:rPr>
                        <a:t>Policy choice</a:t>
                      </a:r>
                      <a:endParaRPr lang="en-GB"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tc>
                  <a:txBody>
                    <a:bodyPr/>
                    <a:lstStyle/>
                    <a:p>
                      <a:pPr algn="l" fontAlgn="b"/>
                      <a:r>
                        <a:rPr lang="en-GB" sz="2000" u="none" strike="noStrike" noProof="0" dirty="0">
                          <a:effectLst/>
                        </a:rPr>
                        <a:t>Corresponding to</a:t>
                      </a:r>
                      <a:endParaRPr lang="en-GB" sz="2000" b="1" i="0" u="none" strike="noStrike" noProof="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1509322146"/>
                  </a:ext>
                </a:extLst>
              </a:tr>
              <a:tr h="4437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u="none" strike="noStrike" kern="1200" noProof="0" dirty="0">
                          <a:effectLst/>
                        </a:rPr>
                        <a:t>Year of net-zero</a:t>
                      </a:r>
                      <a:endParaRPr lang="en-GB" sz="2000" u="none" strike="noStrike" kern="1200" noProof="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tc>
                  <a:txBody>
                    <a:bodyPr/>
                    <a:lstStyle/>
                    <a:p>
                      <a:r>
                        <a:rPr lang="en-GB" sz="2000" kern="1200" noProof="0" dirty="0">
                          <a:effectLst/>
                        </a:rPr>
                        <a:t>Year of peak warming</a:t>
                      </a:r>
                      <a:endParaRPr lang="en-GB" sz="2000" noProof="0" dirty="0">
                        <a:latin typeface="Tahoma" panose="020B0604030504040204" pitchFamily="34" charset="0"/>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4131870464"/>
                  </a:ext>
                </a:extLst>
              </a:tr>
              <a:tr h="485959">
                <a:tc>
                  <a:txBody>
                    <a:bodyPr/>
                    <a:lstStyle/>
                    <a:p>
                      <a:pPr algn="l" fontAlgn="b"/>
                      <a:r>
                        <a:rPr lang="en-GB" sz="2000" u="none" strike="noStrike" noProof="0" dirty="0">
                          <a:effectLst/>
                        </a:rPr>
                        <a:t>Ambition until net-zero</a:t>
                      </a:r>
                      <a:endParaRPr lang="en-GB" sz="20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tc>
                  <a:txBody>
                    <a:bodyPr/>
                    <a:lstStyle/>
                    <a:p>
                      <a:r>
                        <a:rPr lang="en-GB" sz="2000" kern="1200" noProof="0" dirty="0">
                          <a:effectLst/>
                        </a:rPr>
                        <a:t>Level of peak warming</a:t>
                      </a:r>
                      <a:endParaRPr lang="en-GB" sz="2000" noProof="0" dirty="0">
                        <a:latin typeface="Tahoma" panose="020B0604030504040204" pitchFamily="34" charset="0"/>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1333785624"/>
                  </a:ext>
                </a:extLst>
              </a:tr>
              <a:tr h="485959">
                <a:tc>
                  <a:txBody>
                    <a:bodyPr/>
                    <a:lstStyle/>
                    <a:p>
                      <a:pPr algn="l" fontAlgn="b"/>
                      <a:r>
                        <a:rPr lang="en-GB" sz="2000" u="none" strike="noStrike" noProof="0" dirty="0">
                          <a:effectLst/>
                        </a:rPr>
                        <a:t>Long-term CO2 removal</a:t>
                      </a:r>
                      <a:endParaRPr lang="en-GB" sz="20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tc>
                  <a:txBody>
                    <a:bodyPr/>
                    <a:lstStyle/>
                    <a:p>
                      <a:r>
                        <a:rPr lang="en-GB" sz="2000" kern="1200" noProof="0" dirty="0">
                          <a:effectLst/>
                        </a:rPr>
                        <a:t>Temperature reduction rate</a:t>
                      </a:r>
                      <a:endParaRPr lang="en-GB" sz="2000" noProof="0" dirty="0">
                        <a:effectLst/>
                        <a:latin typeface="Tahoma" panose="020B0604030504040204" pitchFamily="34" charset="0"/>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3047519535"/>
                  </a:ext>
                </a:extLst>
              </a:tr>
            </a:tbl>
          </a:graphicData>
        </a:graphic>
      </p:graphicFrame>
      <p:sp>
        <p:nvSpPr>
          <p:cNvPr id="13" name="Rechteck 12">
            <a:extLst>
              <a:ext uri="{FF2B5EF4-FFF2-40B4-BE49-F238E27FC236}">
                <a16:creationId xmlns:a16="http://schemas.microsoft.com/office/drawing/2014/main" id="{2C251A3E-20A9-9D47-8DC2-A2F905953246}"/>
              </a:ext>
            </a:extLst>
          </p:cNvPr>
          <p:cNvSpPr/>
          <p:nvPr/>
        </p:nvSpPr>
        <p:spPr>
          <a:xfrm>
            <a:off x="5867400" y="2205842"/>
            <a:ext cx="6339871" cy="2382191"/>
          </a:xfrm>
          <a:prstGeom prst="rect">
            <a:avLst/>
          </a:prstGeom>
        </p:spPr>
        <p:txBody>
          <a:bodyPr vert="horz" lIns="91440" tIns="45720" rIns="91440" bIns="45720" rtlCol="0">
            <a:normAutofit/>
          </a:bodyPr>
          <a:lstStyle/>
          <a:p>
            <a:pPr fontAlgn="base">
              <a:spcBef>
                <a:spcPct val="20000"/>
              </a:spcBef>
              <a:spcAft>
                <a:spcPct val="0"/>
              </a:spcAft>
              <a:buSzPct val="80000"/>
            </a:pPr>
            <a:r>
              <a:rPr lang="en-GB" sz="2400" kern="0" dirty="0">
                <a:solidFill>
                  <a:srgbClr val="000000"/>
                </a:solidFill>
                <a:latin typeface="Tahoma" panose="020B0604030504040204" pitchFamily="34" charset="0"/>
                <a:ea typeface="Tahoma" panose="020B0604030504040204" pitchFamily="34" charset="0"/>
                <a:cs typeface="Tahoma" panose="020B0604030504040204" pitchFamily="34" charset="0"/>
              </a:rPr>
              <a:t>This emphasised end-of-century warming and it puts a lot of (implicit) weight on discount rates, future technology availability, CDR, BECCS, etc.</a:t>
            </a:r>
          </a:p>
          <a:p>
            <a:pPr fontAlgn="base">
              <a:spcBef>
                <a:spcPct val="20000"/>
              </a:spcBef>
              <a:spcAft>
                <a:spcPct val="0"/>
              </a:spcAft>
              <a:buSzPct val="80000"/>
            </a:pPr>
            <a:r>
              <a:rPr lang="en-GB" sz="2400" kern="0" dirty="0">
                <a:solidFill>
                  <a:srgbClr val="000000"/>
                </a:solidFill>
                <a:latin typeface="Tahoma" panose="020B0604030504040204" pitchFamily="34" charset="0"/>
                <a:ea typeface="Tahoma" panose="020B0604030504040204" pitchFamily="34" charset="0"/>
                <a:cs typeface="Tahoma" panose="020B0604030504040204" pitchFamily="34" charset="0"/>
              </a:rPr>
              <a:t>We propose a new scenario logic closely following the text of the Paris Agreement.</a:t>
            </a:r>
          </a:p>
        </p:txBody>
      </p:sp>
    </p:spTree>
    <p:extLst>
      <p:ext uri="{BB962C8B-B14F-4D97-AF65-F5344CB8AC3E}">
        <p14:creationId xmlns:p14="http://schemas.microsoft.com/office/powerpoint/2010/main" val="17889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E15793A-F7CD-5A4F-8270-81453F370AFA}"/>
              </a:ext>
            </a:extLst>
          </p:cNvPr>
          <p:cNvSpPr>
            <a:spLocks noGrp="1"/>
          </p:cNvSpPr>
          <p:nvPr>
            <p:ph type="body" sz="quarter" idx="14"/>
          </p:nvPr>
        </p:nvSpPr>
        <p:spPr/>
        <p:txBody>
          <a:bodyPr/>
          <a:lstStyle/>
          <a:p>
            <a:r>
              <a:rPr lang="en-GB" dirty="0"/>
              <a:t>Part 1</a:t>
            </a:r>
          </a:p>
        </p:txBody>
      </p:sp>
      <p:sp>
        <p:nvSpPr>
          <p:cNvPr id="4" name="Foliennummernplatzhalter 3">
            <a:extLst>
              <a:ext uri="{FF2B5EF4-FFF2-40B4-BE49-F238E27FC236}">
                <a16:creationId xmlns:a16="http://schemas.microsoft.com/office/drawing/2014/main" id="{83F376F2-B5A7-5044-9FDD-9BC75B9F6D5C}"/>
              </a:ext>
            </a:extLst>
          </p:cNvPr>
          <p:cNvSpPr>
            <a:spLocks noGrp="1"/>
          </p:cNvSpPr>
          <p:nvPr>
            <p:ph type="sldNum" sz="quarter" idx="17"/>
          </p:nvPr>
        </p:nvSpPr>
        <p:spPr/>
        <p:txBody>
          <a:bodyPr/>
          <a:lstStyle/>
          <a:p>
            <a:fld id="{838B0777-827F-8D42-90B1-61394C340E65}" type="slidenum">
              <a:rPr lang="en-GB" smtClean="0"/>
              <a:pPr/>
              <a:t>4</a:t>
            </a:fld>
            <a:endParaRPr lang="en-GB" dirty="0"/>
          </a:p>
        </p:txBody>
      </p:sp>
      <p:sp>
        <p:nvSpPr>
          <p:cNvPr id="8" name="Inhaltsplatzhalter 7">
            <a:extLst>
              <a:ext uri="{FF2B5EF4-FFF2-40B4-BE49-F238E27FC236}">
                <a16:creationId xmlns:a16="http://schemas.microsoft.com/office/drawing/2014/main" id="{BD1B5C31-9238-E74D-8800-E82D1541E13C}"/>
              </a:ext>
            </a:extLst>
          </p:cNvPr>
          <p:cNvSpPr>
            <a:spLocks noGrp="1"/>
          </p:cNvSpPr>
          <p:nvPr>
            <p:ph sz="quarter" idx="18"/>
          </p:nvPr>
        </p:nvSpPr>
        <p:spPr/>
        <p:txBody>
          <a:bodyPr/>
          <a:lstStyle/>
          <a:p>
            <a:endParaRPr lang="en-GB"/>
          </a:p>
        </p:txBody>
      </p:sp>
      <p:sp>
        <p:nvSpPr>
          <p:cNvPr id="6" name="Titel 5">
            <a:extLst>
              <a:ext uri="{FF2B5EF4-FFF2-40B4-BE49-F238E27FC236}">
                <a16:creationId xmlns:a16="http://schemas.microsoft.com/office/drawing/2014/main" id="{F73BE9A1-94F4-7C4B-91FD-154A61C6E4A2}"/>
              </a:ext>
            </a:extLst>
          </p:cNvPr>
          <p:cNvSpPr>
            <a:spLocks noGrp="1"/>
          </p:cNvSpPr>
          <p:nvPr>
            <p:ph type="title"/>
          </p:nvPr>
        </p:nvSpPr>
        <p:spPr/>
        <p:txBody>
          <a:bodyPr anchor="t">
            <a:noAutofit/>
          </a:bodyPr>
          <a:lstStyle/>
          <a:p>
            <a:r>
              <a:rPr lang="en-GB" dirty="0"/>
              <a:t>A short introduction to climate change</a:t>
            </a:r>
            <a:br>
              <a:rPr lang="en-GB" dirty="0"/>
            </a:br>
            <a:r>
              <a:rPr lang="en-GB" dirty="0"/>
              <a:t>and sustainable development</a:t>
            </a:r>
          </a:p>
        </p:txBody>
      </p:sp>
    </p:spTree>
    <p:extLst>
      <p:ext uri="{BB962C8B-B14F-4D97-AF65-F5344CB8AC3E}">
        <p14:creationId xmlns:p14="http://schemas.microsoft.com/office/powerpoint/2010/main" val="2973272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haltsplatzhalter 18">
            <a:extLst>
              <a:ext uri="{FF2B5EF4-FFF2-40B4-BE49-F238E27FC236}">
                <a16:creationId xmlns:a16="http://schemas.microsoft.com/office/drawing/2014/main" id="{064D2529-1DA5-CA42-BAF0-CF70F11E6357}"/>
              </a:ext>
            </a:extLst>
          </p:cNvPr>
          <p:cNvPicPr>
            <a:picLocks noGrp="1" noChangeAspect="1"/>
          </p:cNvPicPr>
          <p:nvPr>
            <p:ph sz="quarter" idx="18"/>
          </p:nvPr>
        </p:nvPicPr>
        <p:blipFill>
          <a:blip r:embed="rId2"/>
          <a:stretch>
            <a:fillRect/>
          </a:stretch>
        </p:blipFill>
        <p:spPr>
          <a:xfrm>
            <a:off x="355601" y="1528992"/>
            <a:ext cx="4663846" cy="4608513"/>
          </a:xfrm>
          <a:ln>
            <a:solidFill>
              <a:schemeClr val="bg1">
                <a:lumMod val="65000"/>
              </a:schemeClr>
            </a:solidFill>
          </a:ln>
        </p:spPr>
      </p:pic>
      <p:sp>
        <p:nvSpPr>
          <p:cNvPr id="25" name="Rechteck 24">
            <a:extLst>
              <a:ext uri="{FF2B5EF4-FFF2-40B4-BE49-F238E27FC236}">
                <a16:creationId xmlns:a16="http://schemas.microsoft.com/office/drawing/2014/main" id="{08CF22F5-131B-3347-A304-8D2D5D001633}"/>
              </a:ext>
            </a:extLst>
          </p:cNvPr>
          <p:cNvSpPr/>
          <p:nvPr/>
        </p:nvSpPr>
        <p:spPr>
          <a:xfrm>
            <a:off x="3430382" y="2493422"/>
            <a:ext cx="8523317" cy="41549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a:extLst>
              <a:ext uri="{FF2B5EF4-FFF2-40B4-BE49-F238E27FC236}">
                <a16:creationId xmlns:a16="http://schemas.microsoft.com/office/drawing/2014/main" id="{5309C3F8-BC8A-0D4C-9A3F-16864EA931E4}"/>
              </a:ext>
            </a:extLst>
          </p:cNvPr>
          <p:cNvSpPr/>
          <p:nvPr/>
        </p:nvSpPr>
        <p:spPr>
          <a:xfrm>
            <a:off x="3493914" y="5594464"/>
            <a:ext cx="6431481" cy="3240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4" name="Rechteck 23">
            <a:extLst>
              <a:ext uri="{FF2B5EF4-FFF2-40B4-BE49-F238E27FC236}">
                <a16:creationId xmlns:a16="http://schemas.microsoft.com/office/drawing/2014/main" id="{EB0C4CA1-1382-2B4F-98C0-DBA7627C5C6B}"/>
              </a:ext>
            </a:extLst>
          </p:cNvPr>
          <p:cNvSpPr/>
          <p:nvPr/>
        </p:nvSpPr>
        <p:spPr>
          <a:xfrm>
            <a:off x="4261529" y="3233234"/>
            <a:ext cx="3286427" cy="3240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 name="Textplatzhalter 1">
            <a:extLst>
              <a:ext uri="{FF2B5EF4-FFF2-40B4-BE49-F238E27FC236}">
                <a16:creationId xmlns:a16="http://schemas.microsoft.com/office/drawing/2014/main" id="{436AE298-E660-3B46-A9FA-919E5B27C868}"/>
              </a:ext>
            </a:extLst>
          </p:cNvPr>
          <p:cNvSpPr>
            <a:spLocks noGrp="1"/>
          </p:cNvSpPr>
          <p:nvPr>
            <p:ph type="body" sz="quarter" idx="14"/>
          </p:nvPr>
        </p:nvSpPr>
        <p:spPr>
          <a:xfrm>
            <a:off x="355600" y="881743"/>
            <a:ext cx="11257279" cy="522251"/>
          </a:xfrm>
        </p:spPr>
        <p:txBody>
          <a:bodyPr/>
          <a:lstStyle/>
          <a:p>
            <a:r>
              <a:rPr lang="en-GB" dirty="0"/>
              <a:t>It’s not only about the mean but also about (increasing) variability</a:t>
            </a:r>
          </a:p>
        </p:txBody>
      </p:sp>
      <p:sp>
        <p:nvSpPr>
          <p:cNvPr id="3" name="Titel 2">
            <a:extLst>
              <a:ext uri="{FF2B5EF4-FFF2-40B4-BE49-F238E27FC236}">
                <a16:creationId xmlns:a16="http://schemas.microsoft.com/office/drawing/2014/main" id="{74B27845-C326-5D40-9E39-B0BA6279EA37}"/>
              </a:ext>
            </a:extLst>
          </p:cNvPr>
          <p:cNvSpPr>
            <a:spLocks noGrp="1"/>
          </p:cNvSpPr>
          <p:nvPr>
            <p:ph type="title"/>
          </p:nvPr>
        </p:nvSpPr>
        <p:spPr/>
        <p:txBody>
          <a:bodyPr/>
          <a:lstStyle/>
          <a:p>
            <a:r>
              <a:rPr lang="en-GB" dirty="0"/>
              <a:t>A definition of climate change</a:t>
            </a:r>
          </a:p>
        </p:txBody>
      </p:sp>
      <p:sp>
        <p:nvSpPr>
          <p:cNvPr id="4" name="Foliennummernplatzhalter 3">
            <a:extLst>
              <a:ext uri="{FF2B5EF4-FFF2-40B4-BE49-F238E27FC236}">
                <a16:creationId xmlns:a16="http://schemas.microsoft.com/office/drawing/2014/main" id="{4C7AAA28-B905-5144-9FE4-6B246D90D4E7}"/>
              </a:ext>
            </a:extLst>
          </p:cNvPr>
          <p:cNvSpPr>
            <a:spLocks noGrp="1"/>
          </p:cNvSpPr>
          <p:nvPr>
            <p:ph type="sldNum" sz="quarter" idx="17"/>
          </p:nvPr>
        </p:nvSpPr>
        <p:spPr/>
        <p:txBody>
          <a:bodyPr/>
          <a:lstStyle/>
          <a:p>
            <a:fld id="{838B0777-827F-8D42-90B1-61394C340E65}" type="slidenum">
              <a:rPr lang="en-GB" smtClean="0"/>
              <a:pPr/>
              <a:t>5</a:t>
            </a:fld>
            <a:endParaRPr lang="en-GB" dirty="0"/>
          </a:p>
        </p:txBody>
      </p:sp>
      <p:sp>
        <p:nvSpPr>
          <p:cNvPr id="21" name="Rechteck 20">
            <a:extLst>
              <a:ext uri="{FF2B5EF4-FFF2-40B4-BE49-F238E27FC236}">
                <a16:creationId xmlns:a16="http://schemas.microsoft.com/office/drawing/2014/main" id="{DC556A53-963D-E34F-B672-471D342311DF}"/>
              </a:ext>
            </a:extLst>
          </p:cNvPr>
          <p:cNvSpPr/>
          <p:nvPr/>
        </p:nvSpPr>
        <p:spPr>
          <a:xfrm>
            <a:off x="5151793" y="1487413"/>
            <a:ext cx="5702135" cy="871867"/>
          </a:xfrm>
          <a:prstGeom prst="rect">
            <a:avLst/>
          </a:prstGeom>
        </p:spPr>
        <p:txBody>
          <a:bodyPr vert="horz" lIns="91440" tIns="45720" rIns="91440" bIns="45720" rtlCol="0" anchor="t"/>
          <a:lstStyle/>
          <a:p>
            <a:r>
              <a:rPr lang="en-GB"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Definitions in the Glossary, Annex 1,</a:t>
            </a:r>
            <a:br>
              <a:rPr lang="en-GB"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Special Report on Global Warming of 1.5°C (SR15)</a:t>
            </a:r>
          </a:p>
        </p:txBody>
      </p:sp>
      <p:sp>
        <p:nvSpPr>
          <p:cNvPr id="28" name="Rechteck 27">
            <a:extLst>
              <a:ext uri="{FF2B5EF4-FFF2-40B4-BE49-F238E27FC236}">
                <a16:creationId xmlns:a16="http://schemas.microsoft.com/office/drawing/2014/main" id="{A90197C4-1662-C54B-BB6F-FE7742963A54}"/>
              </a:ext>
            </a:extLst>
          </p:cNvPr>
          <p:cNvSpPr/>
          <p:nvPr/>
        </p:nvSpPr>
        <p:spPr>
          <a:xfrm>
            <a:off x="4967910" y="2889086"/>
            <a:ext cx="5544000" cy="324000"/>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0" name="Rechteck 19">
            <a:extLst>
              <a:ext uri="{FF2B5EF4-FFF2-40B4-BE49-F238E27FC236}">
                <a16:creationId xmlns:a16="http://schemas.microsoft.com/office/drawing/2014/main" id="{D0EC1198-5E73-E94E-B55F-929B4B798388}"/>
              </a:ext>
            </a:extLst>
          </p:cNvPr>
          <p:cNvSpPr/>
          <p:nvPr/>
        </p:nvSpPr>
        <p:spPr>
          <a:xfrm>
            <a:off x="3430382" y="2493422"/>
            <a:ext cx="8523317" cy="4154984"/>
          </a:xfrm>
          <a:prstGeom prst="rect">
            <a:avLst/>
          </a:prstGeom>
          <a:noFill/>
          <a:ln>
            <a:solidFill>
              <a:schemeClr val="bg1">
                <a:lumMod val="50000"/>
              </a:schemeClr>
            </a:solidFill>
          </a:ln>
        </p:spPr>
        <p:txBody>
          <a:bodyPr wrap="square">
            <a:spAutoFit/>
          </a:bodyPr>
          <a:lstStyle/>
          <a:p>
            <a:pPr algn="just">
              <a:tabLst>
                <a:tab pos="2078038" algn="l"/>
              </a:tabLst>
            </a:pPr>
            <a:r>
              <a:rPr lang="en-GB" sz="2200" b="1" dirty="0">
                <a:latin typeface="FrutigerLTPro"/>
              </a:rPr>
              <a:t>Climate change	</a:t>
            </a:r>
            <a:r>
              <a:rPr lang="en-GB" sz="2200" dirty="0">
                <a:latin typeface="FrutigerLTPro"/>
              </a:rPr>
              <a:t>Climate change refers to a change in the state of the </a:t>
            </a:r>
            <a:r>
              <a:rPr lang="en-GB" sz="2200" i="1" dirty="0">
                <a:solidFill>
                  <a:srgbClr val="4FA5FF"/>
                </a:solidFill>
                <a:latin typeface="FrutigerLTPro"/>
              </a:rPr>
              <a:t>climate </a:t>
            </a:r>
            <a:r>
              <a:rPr lang="en-GB" sz="2200" dirty="0">
                <a:latin typeface="FrutigerLTPro"/>
              </a:rPr>
              <a:t>that can be identified (e.g., by using statistical tests) by changes in the mean and/or the variability of its properties and that persists for an extended period, typically decades or longer. Climate change may be due to natural internal processes or external </a:t>
            </a:r>
            <a:r>
              <a:rPr lang="en-GB" sz="2200" i="1" dirty="0" err="1">
                <a:solidFill>
                  <a:srgbClr val="4FA5FF"/>
                </a:solidFill>
                <a:latin typeface="FrutigerLTPro"/>
              </a:rPr>
              <a:t>forcings</a:t>
            </a:r>
            <a:r>
              <a:rPr lang="en-GB" sz="2200" i="1" dirty="0">
                <a:solidFill>
                  <a:srgbClr val="4FA5FF"/>
                </a:solidFill>
                <a:latin typeface="FrutigerLTPro"/>
              </a:rPr>
              <a:t> </a:t>
            </a:r>
            <a:r>
              <a:rPr lang="en-GB" sz="2200" dirty="0">
                <a:latin typeface="FrutigerLTPro"/>
              </a:rPr>
              <a:t>such as modulations of the solar cycles, volcanic eruptions and persistent </a:t>
            </a:r>
            <a:r>
              <a:rPr lang="en-GB" sz="2200" i="1" dirty="0">
                <a:solidFill>
                  <a:srgbClr val="4FA5FF"/>
                </a:solidFill>
                <a:latin typeface="FrutigerLTPro"/>
              </a:rPr>
              <a:t>anthropogenic </a:t>
            </a:r>
            <a:r>
              <a:rPr lang="en-GB" sz="2200" dirty="0">
                <a:latin typeface="FrutigerLTPro"/>
              </a:rPr>
              <a:t>changes in the composition of the </a:t>
            </a:r>
            <a:r>
              <a:rPr lang="en-GB" sz="2200" i="1" dirty="0">
                <a:solidFill>
                  <a:srgbClr val="4FA5FF"/>
                </a:solidFill>
                <a:latin typeface="FrutigerLTPro"/>
              </a:rPr>
              <a:t>atmosphere </a:t>
            </a:r>
            <a:r>
              <a:rPr lang="en-GB" sz="2200" dirty="0">
                <a:latin typeface="FrutigerLTPro"/>
              </a:rPr>
              <a:t>or in </a:t>
            </a:r>
            <a:r>
              <a:rPr lang="en-GB" sz="2200" i="1" dirty="0">
                <a:solidFill>
                  <a:srgbClr val="4FA5FF"/>
                </a:solidFill>
                <a:latin typeface="FrutigerLTPro"/>
              </a:rPr>
              <a:t>land use. </a:t>
            </a:r>
            <a:r>
              <a:rPr lang="en-GB" sz="2200" dirty="0">
                <a:latin typeface="FrutigerLTPro"/>
              </a:rPr>
              <a:t>Note that the </a:t>
            </a:r>
            <a:r>
              <a:rPr lang="en-GB" sz="2200" i="1" dirty="0">
                <a:solidFill>
                  <a:srgbClr val="4FA5FF"/>
                </a:solidFill>
                <a:latin typeface="FrutigerLTPro"/>
              </a:rPr>
              <a:t>Framework Convention on Climate Change (UNFCCC)</a:t>
            </a:r>
            <a:r>
              <a:rPr lang="en-GB" sz="2200" dirty="0">
                <a:latin typeface="FrutigerLTPro"/>
              </a:rPr>
              <a:t>, in its Article 1, defines climate change as: ‘a change of climate which is attributed directly or indirectly to human activity that alters the composition of the global atmosphere and which is in addition to natural climate variability observed over comparable time periods.’ </a:t>
            </a:r>
            <a:endParaRPr lang="en-GB" sz="2200" dirty="0"/>
          </a:p>
        </p:txBody>
      </p:sp>
    </p:spTree>
    <p:extLst>
      <p:ext uri="{BB962C8B-B14F-4D97-AF65-F5344CB8AC3E}">
        <p14:creationId xmlns:p14="http://schemas.microsoft.com/office/powerpoint/2010/main" val="797035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24" grpId="0" animBg="1"/>
      <p:bldP spid="2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8F3D31-2FAB-F446-A6A2-1083DBB7653E}"/>
              </a:ext>
            </a:extLst>
          </p:cNvPr>
          <p:cNvSpPr>
            <a:spLocks noGrp="1"/>
          </p:cNvSpPr>
          <p:nvPr>
            <p:ph type="body" sz="quarter" idx="14"/>
          </p:nvPr>
        </p:nvSpPr>
        <p:spPr/>
        <p:txBody>
          <a:bodyPr/>
          <a:lstStyle/>
          <a:p>
            <a:pPr marL="0" indent="0">
              <a:buNone/>
            </a:pPr>
            <a:r>
              <a:rPr lang="en-GB" dirty="0"/>
              <a:t>Cumulative emissions of CO2 and future non-CO2 radiative forcing</a:t>
            </a:r>
            <a:br>
              <a:rPr lang="en-GB" dirty="0"/>
            </a:br>
            <a:r>
              <a:rPr lang="en-GB" dirty="0"/>
              <a:t>determine the probability of limiting warming to 1.5</a:t>
            </a:r>
            <a:r>
              <a:rPr lang="en-GB" i="0" dirty="0"/>
              <a:t>°</a:t>
            </a:r>
            <a:r>
              <a:rPr lang="en-GB" dirty="0"/>
              <a:t>C</a:t>
            </a:r>
          </a:p>
        </p:txBody>
      </p:sp>
      <p:sp>
        <p:nvSpPr>
          <p:cNvPr id="4" name="Foliennummernplatzhalter 3">
            <a:extLst>
              <a:ext uri="{FF2B5EF4-FFF2-40B4-BE49-F238E27FC236}">
                <a16:creationId xmlns:a16="http://schemas.microsoft.com/office/drawing/2014/main" id="{C840202D-1D12-C14C-8F3E-51A8048683E4}"/>
              </a:ext>
            </a:extLst>
          </p:cNvPr>
          <p:cNvSpPr>
            <a:spLocks noGrp="1"/>
          </p:cNvSpPr>
          <p:nvPr>
            <p:ph type="sldNum" sz="quarter" idx="17"/>
          </p:nvPr>
        </p:nvSpPr>
        <p:spPr/>
        <p:txBody>
          <a:bodyPr/>
          <a:lstStyle/>
          <a:p>
            <a:fld id="{838B0777-827F-8D42-90B1-61394C340E65}" type="slidenum">
              <a:rPr lang="en-GB" smtClean="0"/>
              <a:pPr/>
              <a:t>6</a:t>
            </a:fld>
            <a:endParaRPr lang="en-GB" dirty="0"/>
          </a:p>
        </p:txBody>
      </p:sp>
      <p:sp>
        <p:nvSpPr>
          <p:cNvPr id="3" name="Titel 2">
            <a:extLst>
              <a:ext uri="{FF2B5EF4-FFF2-40B4-BE49-F238E27FC236}">
                <a16:creationId xmlns:a16="http://schemas.microsoft.com/office/drawing/2014/main" id="{3C1C97FB-6568-2D49-96E8-2A28C035D480}"/>
              </a:ext>
            </a:extLst>
          </p:cNvPr>
          <p:cNvSpPr>
            <a:spLocks noGrp="1"/>
          </p:cNvSpPr>
          <p:nvPr>
            <p:ph type="title"/>
          </p:nvPr>
        </p:nvSpPr>
        <p:spPr/>
        <p:txBody>
          <a:bodyPr/>
          <a:lstStyle/>
          <a:p>
            <a:r>
              <a:rPr lang="en-GB" dirty="0"/>
              <a:t>The trajectory of climate change</a:t>
            </a:r>
          </a:p>
        </p:txBody>
      </p:sp>
      <p:pic>
        <p:nvPicPr>
          <p:cNvPr id="9" name="Inhaltsplatzhalter 6">
            <a:extLst>
              <a:ext uri="{FF2B5EF4-FFF2-40B4-BE49-F238E27FC236}">
                <a16:creationId xmlns:a16="http://schemas.microsoft.com/office/drawing/2014/main" id="{DB5C7AE9-97A8-494F-9BE5-4F41A247C60D}"/>
              </a:ext>
            </a:extLst>
          </p:cNvPr>
          <p:cNvPicPr>
            <a:picLocks noGrp="1" noChangeAspect="1"/>
          </p:cNvPicPr>
          <p:nvPr>
            <p:ph sz="quarter" idx="18"/>
          </p:nvPr>
        </p:nvPicPr>
        <p:blipFill>
          <a:blip r:embed="rId2"/>
          <a:stretch>
            <a:fillRect/>
          </a:stretch>
        </p:blipFill>
        <p:spPr>
          <a:xfrm>
            <a:off x="280417" y="1852550"/>
            <a:ext cx="7828269" cy="4027042"/>
          </a:xfrm>
        </p:spPr>
      </p:pic>
      <p:sp>
        <p:nvSpPr>
          <p:cNvPr id="12" name="Textplatzhalter 11">
            <a:extLst>
              <a:ext uri="{FF2B5EF4-FFF2-40B4-BE49-F238E27FC236}">
                <a16:creationId xmlns:a16="http://schemas.microsoft.com/office/drawing/2014/main" id="{98571992-8F4F-7D48-8CDB-862BDEA515AC}"/>
              </a:ext>
            </a:extLst>
          </p:cNvPr>
          <p:cNvSpPr>
            <a:spLocks noGrp="1"/>
          </p:cNvSpPr>
          <p:nvPr>
            <p:ph type="body" sz="quarter" idx="23"/>
          </p:nvPr>
        </p:nvSpPr>
        <p:spPr>
          <a:xfrm>
            <a:off x="1422400" y="6001118"/>
            <a:ext cx="6962649" cy="292608"/>
          </a:xfrm>
        </p:spPr>
        <p:txBody>
          <a:bodyPr>
            <a:noAutofit/>
          </a:bodyPr>
          <a:lstStyle/>
          <a:p>
            <a:r>
              <a:rPr lang="en-GB" dirty="0">
                <a:solidFill>
                  <a:schemeClr val="bg2">
                    <a:lumMod val="50000"/>
                  </a:schemeClr>
                </a:solidFill>
                <a:cs typeface="Calibri Light" panose="020F0302020204030204" pitchFamily="34" charset="0"/>
              </a:rPr>
              <a:t>Figure 1, Summary for Policymakers,</a:t>
            </a:r>
            <a:br>
              <a:rPr lang="en-GB" dirty="0">
                <a:solidFill>
                  <a:schemeClr val="bg2">
                    <a:lumMod val="50000"/>
                  </a:schemeClr>
                </a:solidFill>
                <a:cs typeface="Calibri Light" panose="020F0302020204030204" pitchFamily="34" charset="0"/>
              </a:rPr>
            </a:br>
            <a:r>
              <a:rPr lang="en-GB" dirty="0">
                <a:solidFill>
                  <a:schemeClr val="bg2">
                    <a:lumMod val="50000"/>
                  </a:schemeClr>
                </a:solidFill>
              </a:rPr>
              <a:t>Special Report on Global Warming of 1.5°C (SR15)</a:t>
            </a:r>
            <a:r>
              <a:rPr lang="en-GB" dirty="0">
                <a:solidFill>
                  <a:schemeClr val="bg2">
                    <a:lumMod val="50000"/>
                  </a:schemeClr>
                </a:solidFill>
                <a:cs typeface="Calibri Light" panose="020F0302020204030204" pitchFamily="34" charset="0"/>
              </a:rPr>
              <a:t> </a:t>
            </a:r>
          </a:p>
        </p:txBody>
      </p:sp>
      <p:sp>
        <p:nvSpPr>
          <p:cNvPr id="13" name="Inhaltsplatzhalter 1">
            <a:extLst>
              <a:ext uri="{FF2B5EF4-FFF2-40B4-BE49-F238E27FC236}">
                <a16:creationId xmlns:a16="http://schemas.microsoft.com/office/drawing/2014/main" id="{DD8E92B2-9626-DC42-8710-245324286328}"/>
              </a:ext>
            </a:extLst>
          </p:cNvPr>
          <p:cNvSpPr txBox="1">
            <a:spLocks/>
          </p:cNvSpPr>
          <p:nvPr/>
        </p:nvSpPr>
        <p:spPr>
          <a:xfrm>
            <a:off x="8247888" y="2026131"/>
            <a:ext cx="3739896" cy="3853461"/>
          </a:xfrm>
          <a:prstGeom prst="rect">
            <a:avLst/>
          </a:prstGeom>
        </p:spPr>
        <p:txBody>
          <a:bodyPr vert="horz" lIns="91440" tIns="45720" rIns="91440" bIns="45720" rtlCol="0">
            <a:normAutofit/>
          </a:bodyPr>
          <a:lstStyle>
            <a:lvl1pPr marL="225425" marR="0" indent="-225425"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1pPr>
            <a:lvl2pPr marL="628650" marR="0" indent="-403225" algn="l" defTabSz="914400" rtl="0" eaLnBrk="1" fontAlgn="base" latinLnBrk="0" hangingPunct="1">
              <a:lnSpc>
                <a:spcPct val="100000"/>
              </a:lnSpc>
              <a:spcBef>
                <a:spcPct val="20000"/>
              </a:spcBef>
              <a:spcAft>
                <a:spcPct val="0"/>
              </a:spcAft>
              <a:buClrTx/>
              <a:buSzPct val="100000"/>
              <a:buFontTx/>
              <a:buBlip>
                <a:blip r:embed="rId3"/>
              </a:buBlip>
              <a:tabLst/>
              <a:defRPr kumimoji="0" lang="en-US" sz="24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2pPr>
            <a:lvl3pPr marL="855663" marR="0" indent="-227013" algn="l" defTabSz="895350" rtl="0" eaLnBrk="1" fontAlgn="base" latinLnBrk="0" hangingPunct="1">
              <a:lnSpc>
                <a:spcPct val="100000"/>
              </a:lnSpc>
              <a:spcBef>
                <a:spcPct val="20000"/>
              </a:spcBef>
              <a:spcAft>
                <a:spcPct val="0"/>
              </a:spcAft>
              <a:buClrTx/>
              <a:buSzPct val="80000"/>
              <a:buFont typeface="Arial"/>
              <a:buChar char="•"/>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3pPr>
            <a:lvl4pPr marL="1200150" marR="0" indent="-344488" algn="l" defTabSz="714375" rtl="0" eaLnBrk="1" fontAlgn="base" latinLnBrk="0" hangingPunct="1">
              <a:lnSpc>
                <a:spcPct val="100000"/>
              </a:lnSpc>
              <a:spcBef>
                <a:spcPct val="20000"/>
              </a:spcBef>
              <a:spcAft>
                <a:spcPct val="0"/>
              </a:spcAft>
              <a:buClrTx/>
              <a:buSzPct val="100000"/>
              <a:buFontTx/>
              <a:buBlip>
                <a:blip r:embed="rId3"/>
              </a:buBlip>
              <a:tabLst/>
              <a:defRPr kumimoji="0" lang="en-US" sz="2200" b="0" i="0" u="none" strike="noStrike" kern="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4pPr>
            <a:lvl5pPr marL="1425575" marR="0" indent="-166688" algn="l" defTabSz="914400" rtl="0" eaLnBrk="1" fontAlgn="base" latinLnBrk="0" hangingPunct="1">
              <a:lnSpc>
                <a:spcPct val="100000"/>
              </a:lnSpc>
              <a:spcBef>
                <a:spcPct val="20000"/>
              </a:spcBef>
              <a:spcAft>
                <a:spcPct val="0"/>
              </a:spcAft>
              <a:buClrTx/>
              <a:buSzTx/>
              <a:buFontTx/>
              <a:buChar char="»"/>
              <a:tabLst/>
              <a:defRPr kumimoji="0" lang="en-US" sz="1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900" dirty="0"/>
              <a:t>Reducing CO2 emissions to</a:t>
            </a:r>
            <a:br>
              <a:rPr lang="en-GB" sz="1900" dirty="0"/>
            </a:br>
            <a:r>
              <a:rPr lang="en-GB" sz="1900" dirty="0"/>
              <a:t>net-zero until </a:t>
            </a:r>
            <a:r>
              <a:rPr lang="en-GB" sz="1900" b="1" dirty="0">
                <a:solidFill>
                  <a:schemeClr val="tx1">
                    <a:lumMod val="50000"/>
                    <a:lumOff val="50000"/>
                  </a:schemeClr>
                </a:solidFill>
              </a:rPr>
              <a:t>2055</a:t>
            </a:r>
            <a:r>
              <a:rPr lang="en-GB" sz="1900" dirty="0"/>
              <a:t> or </a:t>
            </a:r>
            <a:r>
              <a:rPr lang="en-GB" sz="1900" b="1" dirty="0">
                <a:solidFill>
                  <a:schemeClr val="accent2">
                    <a:lumMod val="75000"/>
                  </a:schemeClr>
                </a:solidFill>
              </a:rPr>
              <a:t>2040</a:t>
            </a:r>
            <a:r>
              <a:rPr lang="en-GB" sz="1900" dirty="0">
                <a:solidFill>
                  <a:schemeClr val="tx1"/>
                </a:solidFill>
              </a:rPr>
              <a:t> result in different probability</a:t>
            </a:r>
            <a:br>
              <a:rPr lang="en-GB" sz="1900" dirty="0">
                <a:solidFill>
                  <a:schemeClr val="tx1"/>
                </a:solidFill>
              </a:rPr>
            </a:br>
            <a:r>
              <a:rPr lang="en-GB" sz="1900" dirty="0">
                <a:solidFill>
                  <a:schemeClr val="tx1"/>
                </a:solidFill>
              </a:rPr>
              <a:t>of temperature change.</a:t>
            </a:r>
          </a:p>
          <a:p>
            <a:pPr marL="0" indent="0">
              <a:buFont typeface="Arial" panose="020B0604020202020204" pitchFamily="34" charset="0"/>
              <a:buNone/>
            </a:pPr>
            <a:r>
              <a:rPr lang="en-GB" sz="1900" dirty="0">
                <a:solidFill>
                  <a:schemeClr val="tx1"/>
                </a:solidFill>
              </a:rPr>
              <a:t>The ranges are computed from stylized emissions pathways.</a:t>
            </a:r>
            <a:br>
              <a:rPr lang="en-GB" sz="1900" dirty="0"/>
            </a:br>
            <a:endParaRPr lang="en-GB" sz="1900" dirty="0"/>
          </a:p>
        </p:txBody>
      </p:sp>
      <p:pic>
        <p:nvPicPr>
          <p:cNvPr id="5" name="Grafik 4">
            <a:extLst>
              <a:ext uri="{FF2B5EF4-FFF2-40B4-BE49-F238E27FC236}">
                <a16:creationId xmlns:a16="http://schemas.microsoft.com/office/drawing/2014/main" id="{4BADBE82-C4B9-A242-A2A9-F6E6B6D3A5EF}"/>
              </a:ext>
            </a:extLst>
          </p:cNvPr>
          <p:cNvPicPr>
            <a:picLocks noChangeAspect="1"/>
          </p:cNvPicPr>
          <p:nvPr/>
        </p:nvPicPr>
        <p:blipFill>
          <a:blip r:embed="rId4"/>
          <a:stretch>
            <a:fillRect/>
          </a:stretch>
        </p:blipFill>
        <p:spPr>
          <a:xfrm>
            <a:off x="8330185" y="3952861"/>
            <a:ext cx="2848862" cy="2613242"/>
          </a:xfrm>
          <a:prstGeom prst="rect">
            <a:avLst/>
          </a:prstGeom>
        </p:spPr>
      </p:pic>
    </p:spTree>
    <p:extLst>
      <p:ext uri="{BB962C8B-B14F-4D97-AF65-F5344CB8AC3E}">
        <p14:creationId xmlns:p14="http://schemas.microsoft.com/office/powerpoint/2010/main" val="3838748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A3F1467-F41C-C641-A784-AEB8E7E247A9}"/>
              </a:ext>
            </a:extLst>
          </p:cNvPr>
          <p:cNvPicPr>
            <a:picLocks noChangeAspect="1"/>
          </p:cNvPicPr>
          <p:nvPr/>
        </p:nvPicPr>
        <p:blipFill>
          <a:blip r:embed="rId2"/>
          <a:stretch>
            <a:fillRect/>
          </a:stretch>
        </p:blipFill>
        <p:spPr>
          <a:xfrm>
            <a:off x="949961" y="2052465"/>
            <a:ext cx="4118551" cy="2052000"/>
          </a:xfrm>
          <a:prstGeom prst="rect">
            <a:avLst/>
          </a:prstGeom>
          <a:ln>
            <a:solidFill>
              <a:schemeClr val="bg1">
                <a:lumMod val="50000"/>
              </a:schemeClr>
            </a:solidFill>
          </a:ln>
        </p:spPr>
      </p:pic>
      <p:sp>
        <p:nvSpPr>
          <p:cNvPr id="8" name="Textplatzhalter 7">
            <a:extLst>
              <a:ext uri="{FF2B5EF4-FFF2-40B4-BE49-F238E27FC236}">
                <a16:creationId xmlns:a16="http://schemas.microsoft.com/office/drawing/2014/main" id="{07BA53F7-CAE5-274B-BACC-5C7852BC56C4}"/>
              </a:ext>
            </a:extLst>
          </p:cNvPr>
          <p:cNvSpPr>
            <a:spLocks noGrp="1"/>
          </p:cNvSpPr>
          <p:nvPr>
            <p:ph type="body" sz="quarter" idx="14"/>
          </p:nvPr>
        </p:nvSpPr>
        <p:spPr/>
        <p:txBody>
          <a:bodyPr/>
          <a:lstStyle/>
          <a:p>
            <a:pPr marL="0" indent="0">
              <a:buNone/>
            </a:pPr>
            <a:r>
              <a:rPr lang="en-GB" dirty="0"/>
              <a:t>Increasing temperatures expose billions of people</a:t>
            </a:r>
            <a:br>
              <a:rPr lang="en-GB" dirty="0"/>
            </a:br>
            <a:r>
              <a:rPr lang="en-GB" dirty="0"/>
              <a:t>to multi-sector risks</a:t>
            </a:r>
          </a:p>
        </p:txBody>
      </p:sp>
      <p:sp>
        <p:nvSpPr>
          <p:cNvPr id="4" name="Foliennummernplatzhalter 3">
            <a:extLst>
              <a:ext uri="{FF2B5EF4-FFF2-40B4-BE49-F238E27FC236}">
                <a16:creationId xmlns:a16="http://schemas.microsoft.com/office/drawing/2014/main" id="{7A7FCF7F-492B-EE4F-A692-A4016CE4A0E7}"/>
              </a:ext>
            </a:extLst>
          </p:cNvPr>
          <p:cNvSpPr>
            <a:spLocks noGrp="1"/>
          </p:cNvSpPr>
          <p:nvPr>
            <p:ph type="sldNum" sz="quarter" idx="17"/>
          </p:nvPr>
        </p:nvSpPr>
        <p:spPr/>
        <p:txBody>
          <a:bodyPr/>
          <a:lstStyle/>
          <a:p>
            <a:fld id="{838B0777-827F-8D42-90B1-61394C340E65}" type="slidenum">
              <a:rPr lang="en-GB" smtClean="0"/>
              <a:pPr/>
              <a:t>7</a:t>
            </a:fld>
            <a:endParaRPr lang="en-GB" dirty="0"/>
          </a:p>
        </p:txBody>
      </p:sp>
      <p:sp>
        <p:nvSpPr>
          <p:cNvPr id="3" name="Titel 2">
            <a:extLst>
              <a:ext uri="{FF2B5EF4-FFF2-40B4-BE49-F238E27FC236}">
                <a16:creationId xmlns:a16="http://schemas.microsoft.com/office/drawing/2014/main" id="{4FBCBEA9-644B-0149-A91B-3957E3E503C8}"/>
              </a:ext>
            </a:extLst>
          </p:cNvPr>
          <p:cNvSpPr>
            <a:spLocks noGrp="1"/>
          </p:cNvSpPr>
          <p:nvPr>
            <p:ph type="title"/>
          </p:nvPr>
        </p:nvSpPr>
        <p:spPr/>
        <p:txBody>
          <a:bodyPr/>
          <a:lstStyle/>
          <a:p>
            <a:r>
              <a:rPr lang="en-GB" dirty="0"/>
              <a:t>The impacts of climate change</a:t>
            </a:r>
          </a:p>
        </p:txBody>
      </p:sp>
      <p:sp>
        <p:nvSpPr>
          <p:cNvPr id="10" name="Textplatzhalter 9">
            <a:extLst>
              <a:ext uri="{FF2B5EF4-FFF2-40B4-BE49-F238E27FC236}">
                <a16:creationId xmlns:a16="http://schemas.microsoft.com/office/drawing/2014/main" id="{5D53CA03-BDBC-3542-B3B9-2A978CBC32F6}"/>
              </a:ext>
            </a:extLst>
          </p:cNvPr>
          <p:cNvSpPr>
            <a:spLocks noGrp="1"/>
          </p:cNvSpPr>
          <p:nvPr>
            <p:ph type="body" sz="quarter" idx="23"/>
          </p:nvPr>
        </p:nvSpPr>
        <p:spPr/>
        <p:txBody>
          <a:bodyPr>
            <a:noAutofit/>
          </a:bodyPr>
          <a:lstStyle/>
          <a:p>
            <a:r>
              <a:rPr lang="en-GB" dirty="0"/>
              <a:t>Source: “The hard truths of climate change — by the numbers“ (</a:t>
            </a:r>
            <a:r>
              <a:rPr lang="en-GB" dirty="0">
                <a:hlinkClick r:id="rId3"/>
              </a:rPr>
              <a:t>Nature 573:324, September 19, 2019</a:t>
            </a:r>
            <a:r>
              <a:rPr lang="en-GB" dirty="0"/>
              <a:t>)</a:t>
            </a:r>
            <a:br>
              <a:rPr lang="en-GB" dirty="0"/>
            </a:br>
            <a:r>
              <a:rPr lang="en-GB" dirty="0"/>
              <a:t>based on Byers et al. (2019, doi: </a:t>
            </a:r>
            <a:r>
              <a:rPr lang="en-GB" dirty="0">
                <a:hlinkClick r:id="rId4"/>
              </a:rPr>
              <a:t>10.1088/1748-9326/aabf45</a:t>
            </a:r>
            <a:r>
              <a:rPr lang="en-GB" dirty="0"/>
              <a:t>)</a:t>
            </a:r>
          </a:p>
        </p:txBody>
      </p:sp>
      <p:pic>
        <p:nvPicPr>
          <p:cNvPr id="20" name="Grafik 19">
            <a:extLst>
              <a:ext uri="{FF2B5EF4-FFF2-40B4-BE49-F238E27FC236}">
                <a16:creationId xmlns:a16="http://schemas.microsoft.com/office/drawing/2014/main" id="{A5C68F33-BFE4-854A-8F0E-B5DA781D21E5}"/>
              </a:ext>
            </a:extLst>
          </p:cNvPr>
          <p:cNvPicPr>
            <a:picLocks noChangeAspect="1"/>
          </p:cNvPicPr>
          <p:nvPr/>
        </p:nvPicPr>
        <p:blipFill>
          <a:blip r:embed="rId5"/>
          <a:stretch>
            <a:fillRect/>
          </a:stretch>
        </p:blipFill>
        <p:spPr>
          <a:xfrm>
            <a:off x="4351253" y="1663500"/>
            <a:ext cx="4118551" cy="2052000"/>
          </a:xfrm>
          <a:prstGeom prst="rect">
            <a:avLst/>
          </a:prstGeom>
          <a:ln>
            <a:solidFill>
              <a:schemeClr val="bg1">
                <a:lumMod val="50000"/>
              </a:schemeClr>
            </a:solidFill>
          </a:ln>
        </p:spPr>
      </p:pic>
      <p:pic>
        <p:nvPicPr>
          <p:cNvPr id="22" name="Grafik 21">
            <a:extLst>
              <a:ext uri="{FF2B5EF4-FFF2-40B4-BE49-F238E27FC236}">
                <a16:creationId xmlns:a16="http://schemas.microsoft.com/office/drawing/2014/main" id="{7F89FF90-8622-D247-8CB3-17C2E5D749B4}"/>
              </a:ext>
            </a:extLst>
          </p:cNvPr>
          <p:cNvPicPr>
            <a:picLocks noChangeAspect="1"/>
          </p:cNvPicPr>
          <p:nvPr/>
        </p:nvPicPr>
        <p:blipFill>
          <a:blip r:embed="rId6"/>
          <a:stretch>
            <a:fillRect/>
          </a:stretch>
        </p:blipFill>
        <p:spPr>
          <a:xfrm>
            <a:off x="7752545" y="1274536"/>
            <a:ext cx="4118551" cy="2052000"/>
          </a:xfrm>
          <a:prstGeom prst="rect">
            <a:avLst/>
          </a:prstGeom>
          <a:ln>
            <a:solidFill>
              <a:schemeClr val="bg1">
                <a:lumMod val="50000"/>
              </a:schemeClr>
            </a:solidFill>
          </a:ln>
        </p:spPr>
      </p:pic>
      <p:graphicFrame>
        <p:nvGraphicFramePr>
          <p:cNvPr id="25" name="Inhaltsplatzhalter 24">
            <a:extLst>
              <a:ext uri="{FF2B5EF4-FFF2-40B4-BE49-F238E27FC236}">
                <a16:creationId xmlns:a16="http://schemas.microsoft.com/office/drawing/2014/main" id="{383CE55F-44C4-A443-A53E-BEE82479E73C}"/>
              </a:ext>
            </a:extLst>
          </p:cNvPr>
          <p:cNvGraphicFramePr>
            <a:graphicFrameLocks noGrp="1"/>
          </p:cNvGraphicFramePr>
          <p:nvPr>
            <p:ph sz="quarter" idx="18"/>
            <p:extLst>
              <p:ext uri="{D42A27DB-BD31-4B8C-83A1-F6EECF244321}">
                <p14:modId xmlns:p14="http://schemas.microsoft.com/office/powerpoint/2010/main" val="2069793831"/>
              </p:ext>
            </p:extLst>
          </p:nvPr>
        </p:nvGraphicFramePr>
        <p:xfrm>
          <a:off x="361950" y="4158076"/>
          <a:ext cx="11496675" cy="1826799"/>
        </p:xfrm>
        <a:graphic>
          <a:graphicData uri="http://schemas.openxmlformats.org/drawingml/2006/chart">
            <c:chart xmlns:c="http://schemas.openxmlformats.org/drawingml/2006/chart" xmlns:r="http://schemas.openxmlformats.org/officeDocument/2006/relationships" r:id="rId7"/>
          </a:graphicData>
        </a:graphic>
      </p:graphicFrame>
      <p:sp>
        <p:nvSpPr>
          <p:cNvPr id="26" name="Rechteck 25">
            <a:extLst>
              <a:ext uri="{FF2B5EF4-FFF2-40B4-BE49-F238E27FC236}">
                <a16:creationId xmlns:a16="http://schemas.microsoft.com/office/drawing/2014/main" id="{C2FE2144-00C4-2246-975F-BD57B3B88791}"/>
              </a:ext>
            </a:extLst>
          </p:cNvPr>
          <p:cNvSpPr/>
          <p:nvPr/>
        </p:nvSpPr>
        <p:spPr>
          <a:xfrm>
            <a:off x="8549640" y="3774195"/>
            <a:ext cx="3152831" cy="374101"/>
          </a:xfrm>
          <a:prstGeom prst="rect">
            <a:avLst/>
          </a:prstGeom>
        </p:spPr>
        <p:txBody>
          <a:bodyPr vert="horz" lIns="91440" tIns="45720" rIns="91440" bIns="45720" rtlCol="0" anchor="b"/>
          <a:lstStyle/>
          <a:p>
            <a:pPr algn="r"/>
            <a:r>
              <a:rPr lang="en-GB" dirty="0">
                <a:solidFill>
                  <a:schemeClr val="bg2">
                    <a:lumMod val="50000"/>
                  </a:schemeClr>
                </a:solidFill>
                <a:cs typeface="Calibri Light" panose="020F0302020204030204" pitchFamily="34" charset="0"/>
              </a:rPr>
              <a:t>People exposed to risks (billion)</a:t>
            </a:r>
          </a:p>
        </p:txBody>
      </p:sp>
    </p:spTree>
    <p:extLst>
      <p:ext uri="{BB962C8B-B14F-4D97-AF65-F5344CB8AC3E}">
        <p14:creationId xmlns:p14="http://schemas.microsoft.com/office/powerpoint/2010/main" val="2906933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graphicEl>
                                              <a:chart seriesIdx="-3" categoryIdx="-3" bldStep="gridLegend"/>
                                            </p:graphicEl>
                                          </p:spTgt>
                                        </p:tgtEl>
                                        <p:attrNameLst>
                                          <p:attrName>style.visibility</p:attrName>
                                        </p:attrNameLst>
                                      </p:cBhvr>
                                      <p:to>
                                        <p:strVal val="visible"/>
                                      </p:to>
                                    </p:set>
                                    <p:animEffect transition="in" filter="fade">
                                      <p:cBhvr>
                                        <p:cTn id="7" dur="500"/>
                                        <p:tgtEl>
                                          <p:spTgt spid="25">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fade">
                                      <p:cBhvr>
                                        <p:cTn id="15" dur="500"/>
                                        <p:tgtEl>
                                          <p:spTgt spid="25">
                                            <p:graphicEl>
                                              <a:chart seriesIdx="0"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fade">
                                      <p:cBhvr>
                                        <p:cTn id="25" dur="500"/>
                                        <p:tgtEl>
                                          <p:spTgt spid="25">
                                            <p:graphicEl>
                                              <a:chart seriesIdx="1" categoryIdx="-4" bldStep="series"/>
                                            </p:graphic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fade">
                                      <p:cBhvr>
                                        <p:cTn id="33" dur="500"/>
                                        <p:tgtEl>
                                          <p:spTgt spid="25">
                                            <p:graphicEl>
                                              <a:chart seriesIdx="2" categoryIdx="-4" bldStep="series"/>
                                            </p:graphic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p:bldSub>
      </p:bldGraphic>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40F86D3-AB85-9E49-BD65-9937C2017C71}"/>
              </a:ext>
            </a:extLst>
          </p:cNvPr>
          <p:cNvSpPr>
            <a:spLocks noGrp="1"/>
          </p:cNvSpPr>
          <p:nvPr>
            <p:ph type="body" sz="quarter" idx="14"/>
          </p:nvPr>
        </p:nvSpPr>
        <p:spPr/>
        <p:txBody>
          <a:bodyPr/>
          <a:lstStyle/>
          <a:p>
            <a:pPr marL="0" indent="0">
              <a:buNone/>
            </a:pPr>
            <a:r>
              <a:rPr lang="en-GB" dirty="0"/>
              <a:t>Two landmark agreements in 2015 define the policy agenda</a:t>
            </a:r>
          </a:p>
        </p:txBody>
      </p:sp>
      <p:sp>
        <p:nvSpPr>
          <p:cNvPr id="3" name="Titel 2">
            <a:extLst>
              <a:ext uri="{FF2B5EF4-FFF2-40B4-BE49-F238E27FC236}">
                <a16:creationId xmlns:a16="http://schemas.microsoft.com/office/drawing/2014/main" id="{3057A8FA-88E3-9743-A144-33DB299B917D}"/>
              </a:ext>
            </a:extLst>
          </p:cNvPr>
          <p:cNvSpPr>
            <a:spLocks noGrp="1"/>
          </p:cNvSpPr>
          <p:nvPr>
            <p:ph type="title"/>
          </p:nvPr>
        </p:nvSpPr>
        <p:spPr/>
        <p:txBody>
          <a:bodyPr/>
          <a:lstStyle/>
          <a:p>
            <a:r>
              <a:rPr lang="en-GB" dirty="0"/>
              <a:t>Climate change and sustainable development</a:t>
            </a:r>
          </a:p>
        </p:txBody>
      </p:sp>
      <p:sp>
        <p:nvSpPr>
          <p:cNvPr id="4" name="Foliennummernplatzhalter 3">
            <a:extLst>
              <a:ext uri="{FF2B5EF4-FFF2-40B4-BE49-F238E27FC236}">
                <a16:creationId xmlns:a16="http://schemas.microsoft.com/office/drawing/2014/main" id="{7C8ADAF1-DD74-F648-AD3C-EA4C67961045}"/>
              </a:ext>
            </a:extLst>
          </p:cNvPr>
          <p:cNvSpPr>
            <a:spLocks noGrp="1"/>
          </p:cNvSpPr>
          <p:nvPr>
            <p:ph type="sldNum" sz="quarter" idx="17"/>
          </p:nvPr>
        </p:nvSpPr>
        <p:spPr/>
        <p:txBody>
          <a:bodyPr/>
          <a:lstStyle/>
          <a:p>
            <a:fld id="{838B0777-827F-8D42-90B1-61394C340E65}" type="slidenum">
              <a:rPr lang="en-GB" smtClean="0"/>
              <a:pPr/>
              <a:t>8</a:t>
            </a:fld>
            <a:endParaRPr lang="en-GB" dirty="0"/>
          </a:p>
        </p:txBody>
      </p:sp>
      <p:pic>
        <p:nvPicPr>
          <p:cNvPr id="6" name="Inhaltsplatzhalter 18">
            <a:extLst>
              <a:ext uri="{FF2B5EF4-FFF2-40B4-BE49-F238E27FC236}">
                <a16:creationId xmlns:a16="http://schemas.microsoft.com/office/drawing/2014/main" id="{7D6BF473-0491-5740-89D8-1E0435B4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5275" y="1465056"/>
            <a:ext cx="4086225" cy="2080132"/>
          </a:xfrm>
          <a:prstGeom prst="rect">
            <a:avLst/>
          </a:prstGeom>
          <a:noFill/>
          <a:ln w="9525">
            <a:noFill/>
            <a:miter lim="800000"/>
            <a:headEnd/>
            <a:tailEnd/>
          </a:ln>
        </p:spPr>
      </p:pic>
      <p:pic>
        <p:nvPicPr>
          <p:cNvPr id="7" name="Bild 26">
            <a:extLst>
              <a:ext uri="{FF2B5EF4-FFF2-40B4-BE49-F238E27FC236}">
                <a16:creationId xmlns:a16="http://schemas.microsoft.com/office/drawing/2014/main" id="{D705CF21-55AE-9D4E-8443-41EA47D2A086}"/>
              </a:ext>
            </a:extLst>
          </p:cNvPr>
          <p:cNvPicPr>
            <a:picLocks noChangeAspect="1"/>
          </p:cNvPicPr>
          <p:nvPr/>
        </p:nvPicPr>
        <p:blipFill>
          <a:blip r:embed="rId4"/>
          <a:stretch>
            <a:fillRect/>
          </a:stretch>
        </p:blipFill>
        <p:spPr>
          <a:xfrm>
            <a:off x="7549822" y="2510820"/>
            <a:ext cx="1272548" cy="1272548"/>
          </a:xfrm>
          <a:prstGeom prst="rect">
            <a:avLst/>
          </a:prstGeom>
          <a:effectLst>
            <a:glow rad="63500">
              <a:schemeClr val="accent3">
                <a:satMod val="175000"/>
                <a:alpha val="40000"/>
              </a:schemeClr>
            </a:glow>
            <a:outerShdw blurRad="50800" dist="76200" dir="2700000" algn="tl" rotWithShape="0">
              <a:prstClr val="black">
                <a:alpha val="40000"/>
              </a:prstClr>
            </a:outerShdw>
          </a:effectLst>
        </p:spPr>
      </p:pic>
      <p:pic>
        <p:nvPicPr>
          <p:cNvPr id="16" name="Picture 1">
            <a:extLst>
              <a:ext uri="{FF2B5EF4-FFF2-40B4-BE49-F238E27FC236}">
                <a16:creationId xmlns:a16="http://schemas.microsoft.com/office/drawing/2014/main" id="{8AB2765F-4E65-5642-9228-F647235B9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798" y="3263900"/>
            <a:ext cx="2364754" cy="2836694"/>
          </a:xfrm>
          <a:prstGeom prst="rect">
            <a:avLst/>
          </a:prstGeom>
        </p:spPr>
      </p:pic>
      <p:sp>
        <p:nvSpPr>
          <p:cNvPr id="17" name="Rechteck 16">
            <a:extLst>
              <a:ext uri="{FF2B5EF4-FFF2-40B4-BE49-F238E27FC236}">
                <a16:creationId xmlns:a16="http://schemas.microsoft.com/office/drawing/2014/main" id="{AB048C57-C56D-924C-8D00-15C88D65EB7A}"/>
              </a:ext>
            </a:extLst>
          </p:cNvPr>
          <p:cNvSpPr/>
          <p:nvPr/>
        </p:nvSpPr>
        <p:spPr>
          <a:xfrm>
            <a:off x="2301000" y="5268853"/>
            <a:ext cx="9057905" cy="1323439"/>
          </a:xfrm>
          <a:prstGeom prst="rect">
            <a:avLst/>
          </a:prstGeom>
          <a:solidFill>
            <a:schemeClr val="tx2">
              <a:lumMod val="75000"/>
            </a:schemeClr>
          </a:solidFill>
          <a:ln>
            <a:solidFill>
              <a:schemeClr val="bg1">
                <a:lumMod val="50000"/>
              </a:schemeClr>
            </a:solidFill>
          </a:ln>
        </p:spPr>
        <p:txBody>
          <a:bodyPr wrap="square" anchor="ctr">
            <a:spAutoFit/>
          </a:bodyPr>
          <a:lstStyle/>
          <a:p>
            <a:pPr marL="9525" indent="-9525" algn="ctr"/>
            <a:r>
              <a:rPr lang="en-GB" sz="2000" b="1" dirty="0">
                <a:solidFill>
                  <a:schemeClr val="bg1"/>
                </a:solidFill>
              </a:rPr>
              <a:t>An IPCC Special Report on the impacts of global warming of 1.5°C</a:t>
            </a:r>
            <a:br>
              <a:rPr lang="en-GB" sz="2000" b="1" dirty="0">
                <a:solidFill>
                  <a:schemeClr val="bg1"/>
                </a:solidFill>
              </a:rPr>
            </a:br>
            <a:r>
              <a:rPr lang="en-GB" sz="2000" b="1" dirty="0">
                <a:solidFill>
                  <a:schemeClr val="bg1"/>
                </a:solidFill>
              </a:rPr>
              <a:t>above pre-industrial levels and related global greenhouse gas emission pathways,</a:t>
            </a:r>
            <a:br>
              <a:rPr lang="en-GB" sz="2000" b="1" dirty="0">
                <a:solidFill>
                  <a:schemeClr val="bg1"/>
                </a:solidFill>
              </a:rPr>
            </a:br>
            <a:r>
              <a:rPr lang="en-GB" sz="2000" b="1" dirty="0">
                <a:solidFill>
                  <a:schemeClr val="bg1"/>
                </a:solidFill>
              </a:rPr>
              <a:t>in the context of strengthening the global response to the threat of climate change,</a:t>
            </a:r>
            <a:br>
              <a:rPr lang="en-GB" sz="2000" b="1" dirty="0">
                <a:solidFill>
                  <a:schemeClr val="bg1"/>
                </a:solidFill>
              </a:rPr>
            </a:br>
            <a:r>
              <a:rPr lang="en-GB" sz="2000" b="1" dirty="0">
                <a:solidFill>
                  <a:schemeClr val="bg1"/>
                </a:solidFill>
              </a:rPr>
              <a:t>sustainable development, and efforts to eradicate poverty </a:t>
            </a:r>
            <a:endParaRPr lang="en-GB" sz="2000" dirty="0">
              <a:solidFill>
                <a:schemeClr val="bg1"/>
              </a:solidFill>
            </a:endParaRPr>
          </a:p>
        </p:txBody>
      </p:sp>
      <p:pic>
        <p:nvPicPr>
          <p:cNvPr id="14" name="Grafik 13">
            <a:extLst>
              <a:ext uri="{FF2B5EF4-FFF2-40B4-BE49-F238E27FC236}">
                <a16:creationId xmlns:a16="http://schemas.microsoft.com/office/drawing/2014/main" id="{2CF35CC6-7370-0E42-9312-9EC2C3C9B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 y="3680395"/>
            <a:ext cx="1635189" cy="2235449"/>
          </a:xfrm>
          <a:prstGeom prst="rect">
            <a:avLst/>
          </a:prstGeom>
        </p:spPr>
      </p:pic>
      <p:pic>
        <p:nvPicPr>
          <p:cNvPr id="18" name="Grafik 17">
            <a:extLst>
              <a:ext uri="{FF2B5EF4-FFF2-40B4-BE49-F238E27FC236}">
                <a16:creationId xmlns:a16="http://schemas.microsoft.com/office/drawing/2014/main" id="{8130A06C-66D3-6F4D-8B8A-FEEC94D63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557" y="2818826"/>
            <a:ext cx="3676751" cy="689898"/>
          </a:xfrm>
          <a:prstGeom prst="rect">
            <a:avLst/>
          </a:prstGeom>
        </p:spPr>
      </p:pic>
      <p:sp>
        <p:nvSpPr>
          <p:cNvPr id="13" name="Rechteck 12">
            <a:extLst>
              <a:ext uri="{FF2B5EF4-FFF2-40B4-BE49-F238E27FC236}">
                <a16:creationId xmlns:a16="http://schemas.microsoft.com/office/drawing/2014/main" id="{50803A07-47FD-4740-A08E-E0407E54018F}"/>
              </a:ext>
            </a:extLst>
          </p:cNvPr>
          <p:cNvSpPr/>
          <p:nvPr/>
        </p:nvSpPr>
        <p:spPr>
          <a:xfrm>
            <a:off x="1346200" y="3869984"/>
            <a:ext cx="7928429" cy="1277273"/>
          </a:xfrm>
          <a:prstGeom prst="rect">
            <a:avLst/>
          </a:prstGeom>
        </p:spPr>
        <p:txBody>
          <a:bodyPr wrap="square">
            <a:spAutoFit/>
          </a:bodyPr>
          <a:lstStyle/>
          <a:p>
            <a:pPr>
              <a:spcAft>
                <a:spcPts val="600"/>
              </a:spcAft>
            </a:pPr>
            <a:r>
              <a:rPr lang="en-GB" dirty="0">
                <a:latin typeface="Tahoma" panose="020B0604030504040204" pitchFamily="34" charset="0"/>
                <a:ea typeface="Tahoma" panose="020B0604030504040204" pitchFamily="34" charset="0"/>
                <a:cs typeface="Tahoma" panose="020B0604030504040204" pitchFamily="34" charset="0"/>
              </a:rPr>
              <a:t>The </a:t>
            </a:r>
            <a:r>
              <a:rPr lang="en-GB" b="1" dirty="0">
                <a:latin typeface="Tahoma" panose="020B0604030504040204" pitchFamily="34" charset="0"/>
                <a:ea typeface="Tahoma" panose="020B0604030504040204" pitchFamily="34" charset="0"/>
                <a:cs typeface="Tahoma" panose="020B0604030504040204" pitchFamily="34" charset="0"/>
              </a:rPr>
              <a:t>„Paris Agreement“ </a:t>
            </a:r>
            <a:r>
              <a:rPr lang="en-GB" dirty="0">
                <a:latin typeface="Tahoma" panose="020B0604030504040204" pitchFamily="34" charset="0"/>
                <a:ea typeface="Tahoma" panose="020B0604030504040204" pitchFamily="34" charset="0"/>
                <a:cs typeface="Tahoma" panose="020B0604030504040204" pitchFamily="34" charset="0"/>
              </a:rPr>
              <a:t>was adopted at the 21</a:t>
            </a:r>
            <a:r>
              <a:rPr lang="en-GB" baseline="30000" dirty="0">
                <a:latin typeface="Tahoma" panose="020B0604030504040204" pitchFamily="34" charset="0"/>
                <a:ea typeface="Tahoma" panose="020B0604030504040204" pitchFamily="34" charset="0"/>
                <a:cs typeface="Tahoma" panose="020B0604030504040204" pitchFamily="34" charset="0"/>
              </a:rPr>
              <a:t>st</a:t>
            </a:r>
            <a:r>
              <a:rPr lang="en-GB" dirty="0">
                <a:latin typeface="Tahoma" panose="020B0604030504040204" pitchFamily="34" charset="0"/>
                <a:ea typeface="Tahoma" panose="020B0604030504040204" pitchFamily="34" charset="0"/>
                <a:cs typeface="Tahoma" panose="020B0604030504040204" pitchFamily="34" charset="0"/>
              </a:rPr>
              <a:t> Conference of the Parties (COP21) of the UNFCCC in Paris on December 12, 2015.</a:t>
            </a:r>
          </a:p>
          <a:p>
            <a:pPr>
              <a:spcAft>
                <a:spcPts val="600"/>
              </a:spcAft>
            </a:pPr>
            <a:r>
              <a:rPr lang="en-GB" dirty="0">
                <a:latin typeface="Tahoma" panose="020B0604030504040204" pitchFamily="34" charset="0"/>
                <a:ea typeface="Tahoma" panose="020B0604030504040204" pitchFamily="34" charset="0"/>
                <a:cs typeface="Tahoma" panose="020B0604030504040204" pitchFamily="34" charset="0"/>
              </a:rPr>
              <a:t>It aims to keep global warming to “well below 2 °C” relative to pre-industrial levels and to "pursue efforts to" limit the temperature increase to 1.5 °C.</a:t>
            </a:r>
          </a:p>
        </p:txBody>
      </p:sp>
      <p:sp>
        <p:nvSpPr>
          <p:cNvPr id="15" name="Rechteck 14">
            <a:extLst>
              <a:ext uri="{FF2B5EF4-FFF2-40B4-BE49-F238E27FC236}">
                <a16:creationId xmlns:a16="http://schemas.microsoft.com/office/drawing/2014/main" id="{2552D669-FE63-8047-87BA-1DB2EABE3244}"/>
              </a:ext>
            </a:extLst>
          </p:cNvPr>
          <p:cNvSpPr/>
          <p:nvPr/>
        </p:nvSpPr>
        <p:spPr>
          <a:xfrm>
            <a:off x="4699000" y="1438220"/>
            <a:ext cx="7197725" cy="1000274"/>
          </a:xfrm>
          <a:prstGeom prst="rect">
            <a:avLst/>
          </a:prstGeom>
        </p:spPr>
        <p:txBody>
          <a:bodyPr wrap="square">
            <a:spAutoFit/>
          </a:bodyPr>
          <a:lstStyle/>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The </a:t>
            </a:r>
            <a:r>
              <a:rPr lang="en-US" b="1" dirty="0">
                <a:latin typeface="Tahoma" panose="020B0604030504040204" pitchFamily="34" charset="0"/>
                <a:ea typeface="Tahoma" panose="020B0604030504040204" pitchFamily="34" charset="0"/>
                <a:cs typeface="Tahoma" panose="020B0604030504040204" pitchFamily="34" charset="0"/>
              </a:rPr>
              <a:t>“2030 Agenda for Sustainable Development”</a:t>
            </a:r>
            <a:r>
              <a:rPr lang="en-US" dirty="0">
                <a:latin typeface="Tahoma" panose="020B0604030504040204" pitchFamily="34" charset="0"/>
                <a:ea typeface="Tahoma" panose="020B0604030504040204" pitchFamily="34" charset="0"/>
                <a:cs typeface="Tahoma" panose="020B0604030504040204" pitchFamily="34" charset="0"/>
              </a:rPr>
              <a:t> was adopted</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the UN Sustainable Development Summit on September 25, 2015.</a:t>
            </a:r>
          </a:p>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It specifies 17 goals linked to 169 targets and 232 indicators.</a:t>
            </a:r>
          </a:p>
        </p:txBody>
      </p:sp>
      <p:sp>
        <p:nvSpPr>
          <p:cNvPr id="19" name="Freihandform 18">
            <a:extLst>
              <a:ext uri="{FF2B5EF4-FFF2-40B4-BE49-F238E27FC236}">
                <a16:creationId xmlns:a16="http://schemas.microsoft.com/office/drawing/2014/main" id="{283674A1-3776-F543-BBB5-E4D321E36CD2}"/>
              </a:ext>
            </a:extLst>
          </p:cNvPr>
          <p:cNvSpPr/>
          <p:nvPr/>
        </p:nvSpPr>
        <p:spPr>
          <a:xfrm>
            <a:off x="3534941" y="6121629"/>
            <a:ext cx="3030950" cy="629543"/>
          </a:xfrm>
          <a:custGeom>
            <a:avLst/>
            <a:gdLst>
              <a:gd name="connsiteX0" fmla="*/ 2426057 w 2426057"/>
              <a:gd name="connsiteY0" fmla="*/ 12700 h 1541398"/>
              <a:gd name="connsiteX1" fmla="*/ 1308457 w 2426057"/>
              <a:gd name="connsiteY1" fmla="*/ 279400 h 1541398"/>
              <a:gd name="connsiteX2" fmla="*/ 357 w 2426057"/>
              <a:gd name="connsiteY2" fmla="*/ 203200 h 1541398"/>
              <a:gd name="connsiteX3" fmla="*/ 1435457 w 2426057"/>
              <a:gd name="connsiteY3" fmla="*/ 1536700 h 1541398"/>
              <a:gd name="connsiteX4" fmla="*/ 1816457 w 2426057"/>
              <a:gd name="connsiteY4" fmla="*/ 622300 h 1541398"/>
              <a:gd name="connsiteX5" fmla="*/ 1092557 w 2426057"/>
              <a:gd name="connsiteY5" fmla="*/ 0 h 1541398"/>
              <a:gd name="connsiteX0" fmla="*/ 2432274 w 2432274"/>
              <a:gd name="connsiteY0" fmla="*/ 458406 h 1987104"/>
              <a:gd name="connsiteX1" fmla="*/ 971774 w 2432274"/>
              <a:gd name="connsiteY1" fmla="*/ 1206 h 1987104"/>
              <a:gd name="connsiteX2" fmla="*/ 6574 w 2432274"/>
              <a:gd name="connsiteY2" fmla="*/ 648906 h 1987104"/>
              <a:gd name="connsiteX3" fmla="*/ 1441674 w 2432274"/>
              <a:gd name="connsiteY3" fmla="*/ 1982406 h 1987104"/>
              <a:gd name="connsiteX4" fmla="*/ 1822674 w 2432274"/>
              <a:gd name="connsiteY4" fmla="*/ 1068006 h 1987104"/>
              <a:gd name="connsiteX5" fmla="*/ 1098774 w 2432274"/>
              <a:gd name="connsiteY5" fmla="*/ 445706 h 1987104"/>
              <a:gd name="connsiteX0" fmla="*/ 971774 w 1835475"/>
              <a:gd name="connsiteY0" fmla="*/ 0 h 1985898"/>
              <a:gd name="connsiteX1" fmla="*/ 6574 w 1835475"/>
              <a:gd name="connsiteY1" fmla="*/ 647700 h 1985898"/>
              <a:gd name="connsiteX2" fmla="*/ 1441674 w 1835475"/>
              <a:gd name="connsiteY2" fmla="*/ 1981200 h 1985898"/>
              <a:gd name="connsiteX3" fmla="*/ 1822674 w 1835475"/>
              <a:gd name="connsiteY3" fmla="*/ 1066800 h 1985898"/>
              <a:gd name="connsiteX4" fmla="*/ 1098774 w 1835475"/>
              <a:gd name="connsiteY4" fmla="*/ 444500 h 1985898"/>
              <a:gd name="connsiteX0" fmla="*/ 1034733 w 1899065"/>
              <a:gd name="connsiteY0" fmla="*/ 0 h 1983215"/>
              <a:gd name="connsiteX1" fmla="*/ 6033 w 1899065"/>
              <a:gd name="connsiteY1" fmla="*/ 800100 h 1983215"/>
              <a:gd name="connsiteX2" fmla="*/ 1504633 w 1899065"/>
              <a:gd name="connsiteY2" fmla="*/ 1981200 h 1983215"/>
              <a:gd name="connsiteX3" fmla="*/ 1885633 w 1899065"/>
              <a:gd name="connsiteY3" fmla="*/ 1066800 h 1983215"/>
              <a:gd name="connsiteX4" fmla="*/ 1161733 w 1899065"/>
              <a:gd name="connsiteY4" fmla="*/ 444500 h 1983215"/>
              <a:gd name="connsiteX0" fmla="*/ 1030112 w 1881484"/>
              <a:gd name="connsiteY0" fmla="*/ 0 h 1102736"/>
              <a:gd name="connsiteX1" fmla="*/ 1412 w 1881484"/>
              <a:gd name="connsiteY1" fmla="*/ 800100 h 1102736"/>
              <a:gd name="connsiteX2" fmla="*/ 1246012 w 1881484"/>
              <a:gd name="connsiteY2" fmla="*/ 1003300 h 1102736"/>
              <a:gd name="connsiteX3" fmla="*/ 1881012 w 1881484"/>
              <a:gd name="connsiteY3" fmla="*/ 1066800 h 1102736"/>
              <a:gd name="connsiteX4" fmla="*/ 1157112 w 1881484"/>
              <a:gd name="connsiteY4" fmla="*/ 444500 h 1102736"/>
              <a:gd name="connsiteX0" fmla="*/ 1030112 w 1894170"/>
              <a:gd name="connsiteY0" fmla="*/ 0 h 1022627"/>
              <a:gd name="connsiteX1" fmla="*/ 1412 w 1894170"/>
              <a:gd name="connsiteY1" fmla="*/ 800100 h 1022627"/>
              <a:gd name="connsiteX2" fmla="*/ 1246012 w 1894170"/>
              <a:gd name="connsiteY2" fmla="*/ 1003300 h 1022627"/>
              <a:gd name="connsiteX3" fmla="*/ 1893712 w 1894170"/>
              <a:gd name="connsiteY3" fmla="*/ 419100 h 1022627"/>
              <a:gd name="connsiteX4" fmla="*/ 1157112 w 1894170"/>
              <a:gd name="connsiteY4" fmla="*/ 444500 h 1022627"/>
              <a:gd name="connsiteX0" fmla="*/ 1030112 w 1894170"/>
              <a:gd name="connsiteY0" fmla="*/ 0 h 1022627"/>
              <a:gd name="connsiteX1" fmla="*/ 1412 w 1894170"/>
              <a:gd name="connsiteY1" fmla="*/ 800100 h 1022627"/>
              <a:gd name="connsiteX2" fmla="*/ 1246012 w 1894170"/>
              <a:gd name="connsiteY2" fmla="*/ 1003300 h 1022627"/>
              <a:gd name="connsiteX3" fmla="*/ 1893712 w 1894170"/>
              <a:gd name="connsiteY3" fmla="*/ 419100 h 1022627"/>
              <a:gd name="connsiteX4" fmla="*/ 1157112 w 1894170"/>
              <a:gd name="connsiteY4" fmla="*/ 444500 h 1022627"/>
              <a:gd name="connsiteX0" fmla="*/ 1030112 w 1898977"/>
              <a:gd name="connsiteY0" fmla="*/ 0 h 1022627"/>
              <a:gd name="connsiteX1" fmla="*/ 1412 w 1898977"/>
              <a:gd name="connsiteY1" fmla="*/ 800100 h 1022627"/>
              <a:gd name="connsiteX2" fmla="*/ 1246012 w 1898977"/>
              <a:gd name="connsiteY2" fmla="*/ 1003300 h 1022627"/>
              <a:gd name="connsiteX3" fmla="*/ 1893712 w 1898977"/>
              <a:gd name="connsiteY3" fmla="*/ 419100 h 1022627"/>
              <a:gd name="connsiteX4" fmla="*/ 915812 w 1898977"/>
              <a:gd name="connsiteY4" fmla="*/ 304800 h 1022627"/>
              <a:gd name="connsiteX0" fmla="*/ 1030112 w 1894304"/>
              <a:gd name="connsiteY0" fmla="*/ 0 h 1022627"/>
              <a:gd name="connsiteX1" fmla="*/ 1412 w 1894304"/>
              <a:gd name="connsiteY1" fmla="*/ 800100 h 1022627"/>
              <a:gd name="connsiteX2" fmla="*/ 1246012 w 1894304"/>
              <a:gd name="connsiteY2" fmla="*/ 1003300 h 1022627"/>
              <a:gd name="connsiteX3" fmla="*/ 1893712 w 1894304"/>
              <a:gd name="connsiteY3" fmla="*/ 419100 h 1022627"/>
              <a:gd name="connsiteX4" fmla="*/ 915812 w 1894304"/>
              <a:gd name="connsiteY4" fmla="*/ 304800 h 1022627"/>
              <a:gd name="connsiteX0" fmla="*/ 1032556 w 1896748"/>
              <a:gd name="connsiteY0" fmla="*/ 0 h 1066665"/>
              <a:gd name="connsiteX1" fmla="*/ 3856 w 1896748"/>
              <a:gd name="connsiteY1" fmla="*/ 800100 h 1066665"/>
              <a:gd name="connsiteX2" fmla="*/ 1248456 w 1896748"/>
              <a:gd name="connsiteY2" fmla="*/ 1003300 h 1066665"/>
              <a:gd name="connsiteX3" fmla="*/ 1896156 w 1896748"/>
              <a:gd name="connsiteY3" fmla="*/ 419100 h 1066665"/>
              <a:gd name="connsiteX4" fmla="*/ 918256 w 1896748"/>
              <a:gd name="connsiteY4" fmla="*/ 304800 h 1066665"/>
              <a:gd name="connsiteX0" fmla="*/ 1032556 w 1896844"/>
              <a:gd name="connsiteY0" fmla="*/ 0 h 1050534"/>
              <a:gd name="connsiteX1" fmla="*/ 3856 w 1896844"/>
              <a:gd name="connsiteY1" fmla="*/ 800100 h 1050534"/>
              <a:gd name="connsiteX2" fmla="*/ 1248456 w 1896844"/>
              <a:gd name="connsiteY2" fmla="*/ 1003300 h 1050534"/>
              <a:gd name="connsiteX3" fmla="*/ 1896156 w 1896844"/>
              <a:gd name="connsiteY3" fmla="*/ 419100 h 1050534"/>
              <a:gd name="connsiteX4" fmla="*/ 918256 w 1896844"/>
              <a:gd name="connsiteY4" fmla="*/ 304800 h 1050534"/>
              <a:gd name="connsiteX0" fmla="*/ 1032556 w 1896748"/>
              <a:gd name="connsiteY0" fmla="*/ 0 h 1012623"/>
              <a:gd name="connsiteX1" fmla="*/ 3856 w 1896748"/>
              <a:gd name="connsiteY1" fmla="*/ 622724 h 1012623"/>
              <a:gd name="connsiteX2" fmla="*/ 1248456 w 1896748"/>
              <a:gd name="connsiteY2" fmla="*/ 1003300 h 1012623"/>
              <a:gd name="connsiteX3" fmla="*/ 1896156 w 1896748"/>
              <a:gd name="connsiteY3" fmla="*/ 419100 h 1012623"/>
              <a:gd name="connsiteX4" fmla="*/ 918256 w 1896748"/>
              <a:gd name="connsiteY4" fmla="*/ 304800 h 1012623"/>
              <a:gd name="connsiteX0" fmla="*/ 1033675 w 1897867"/>
              <a:gd name="connsiteY0" fmla="*/ 1848 h 1014470"/>
              <a:gd name="connsiteX1" fmla="*/ 4975 w 1897867"/>
              <a:gd name="connsiteY1" fmla="*/ 624572 h 1014470"/>
              <a:gd name="connsiteX2" fmla="*/ 1249575 w 1897867"/>
              <a:gd name="connsiteY2" fmla="*/ 1005148 h 1014470"/>
              <a:gd name="connsiteX3" fmla="*/ 1897275 w 1897867"/>
              <a:gd name="connsiteY3" fmla="*/ 420948 h 1014470"/>
              <a:gd name="connsiteX4" fmla="*/ 919375 w 1897867"/>
              <a:gd name="connsiteY4" fmla="*/ 306648 h 1014470"/>
              <a:gd name="connsiteX0" fmla="*/ 1033675 w 1902129"/>
              <a:gd name="connsiteY0" fmla="*/ 1850 h 1014472"/>
              <a:gd name="connsiteX1" fmla="*/ 4975 w 1902129"/>
              <a:gd name="connsiteY1" fmla="*/ 624574 h 1014472"/>
              <a:gd name="connsiteX2" fmla="*/ 1249575 w 1902129"/>
              <a:gd name="connsiteY2" fmla="*/ 1005150 h 1014472"/>
              <a:gd name="connsiteX3" fmla="*/ 1897275 w 1902129"/>
              <a:gd name="connsiteY3" fmla="*/ 420950 h 1014472"/>
              <a:gd name="connsiteX4" fmla="*/ 934139 w 1902129"/>
              <a:gd name="connsiteY4" fmla="*/ 247525 h 1014472"/>
              <a:gd name="connsiteX0" fmla="*/ 1033675 w 1897422"/>
              <a:gd name="connsiteY0" fmla="*/ 1850 h 1014472"/>
              <a:gd name="connsiteX1" fmla="*/ 4975 w 1897422"/>
              <a:gd name="connsiteY1" fmla="*/ 624574 h 1014472"/>
              <a:gd name="connsiteX2" fmla="*/ 1249575 w 1897422"/>
              <a:gd name="connsiteY2" fmla="*/ 1005150 h 1014472"/>
              <a:gd name="connsiteX3" fmla="*/ 1897275 w 1897422"/>
              <a:gd name="connsiteY3" fmla="*/ 420950 h 1014472"/>
              <a:gd name="connsiteX4" fmla="*/ 934139 w 1897422"/>
              <a:gd name="connsiteY4" fmla="*/ 247525 h 1014472"/>
              <a:gd name="connsiteX0" fmla="*/ 848397 w 1901066"/>
              <a:gd name="connsiteY0" fmla="*/ 1195 h 968162"/>
              <a:gd name="connsiteX1" fmla="*/ 8619 w 1901066"/>
              <a:gd name="connsiteY1" fmla="*/ 584502 h 968162"/>
              <a:gd name="connsiteX2" fmla="*/ 1253219 w 1901066"/>
              <a:gd name="connsiteY2" fmla="*/ 965078 h 968162"/>
              <a:gd name="connsiteX3" fmla="*/ 1900919 w 1901066"/>
              <a:gd name="connsiteY3" fmla="*/ 380878 h 968162"/>
              <a:gd name="connsiteX4" fmla="*/ 937783 w 1901066"/>
              <a:gd name="connsiteY4" fmla="*/ 207453 h 968162"/>
              <a:gd name="connsiteX0" fmla="*/ 846827 w 1899496"/>
              <a:gd name="connsiteY0" fmla="*/ 2025 h 974371"/>
              <a:gd name="connsiteX1" fmla="*/ 7049 w 1899496"/>
              <a:gd name="connsiteY1" fmla="*/ 585332 h 974371"/>
              <a:gd name="connsiteX2" fmla="*/ 1251649 w 1899496"/>
              <a:gd name="connsiteY2" fmla="*/ 965908 h 974371"/>
              <a:gd name="connsiteX3" fmla="*/ 1899349 w 1899496"/>
              <a:gd name="connsiteY3" fmla="*/ 381708 h 974371"/>
              <a:gd name="connsiteX4" fmla="*/ 936213 w 1899496"/>
              <a:gd name="connsiteY4" fmla="*/ 208283 h 974371"/>
              <a:gd name="connsiteX0" fmla="*/ 750844 w 1803507"/>
              <a:gd name="connsiteY0" fmla="*/ 1895 h 976952"/>
              <a:gd name="connsiteX1" fmla="*/ 9305 w 1803507"/>
              <a:gd name="connsiteY1" fmla="*/ 604910 h 976952"/>
              <a:gd name="connsiteX2" fmla="*/ 1155666 w 1803507"/>
              <a:gd name="connsiteY2" fmla="*/ 965778 h 976952"/>
              <a:gd name="connsiteX3" fmla="*/ 1803366 w 1803507"/>
              <a:gd name="connsiteY3" fmla="*/ 381578 h 976952"/>
              <a:gd name="connsiteX4" fmla="*/ 840230 w 1803507"/>
              <a:gd name="connsiteY4" fmla="*/ 208153 h 976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507" h="976952">
                <a:moveTo>
                  <a:pt x="750844" y="1895"/>
                </a:moveTo>
                <a:cubicBezTo>
                  <a:pt x="176769" y="-25479"/>
                  <a:pt x="-50608" y="247180"/>
                  <a:pt x="9305" y="604910"/>
                </a:cubicBezTo>
                <a:cubicBezTo>
                  <a:pt x="69218" y="962640"/>
                  <a:pt x="856656" y="1003000"/>
                  <a:pt x="1155666" y="965778"/>
                </a:cubicBezTo>
                <a:cubicBezTo>
                  <a:pt x="1454676" y="928556"/>
                  <a:pt x="1811645" y="704934"/>
                  <a:pt x="1803366" y="381578"/>
                </a:cubicBezTo>
                <a:cubicBezTo>
                  <a:pt x="1795087" y="58222"/>
                  <a:pt x="1237105" y="-27856"/>
                  <a:pt x="840230" y="208153"/>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75000"/>
                </a:schemeClr>
              </a:solidFill>
            </a:endParaRPr>
          </a:p>
        </p:txBody>
      </p:sp>
    </p:spTree>
    <p:extLst>
      <p:ext uri="{BB962C8B-B14F-4D97-AF65-F5344CB8AC3E}">
        <p14:creationId xmlns:p14="http://schemas.microsoft.com/office/powerpoint/2010/main" val="2365065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5"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A67DD0-EB40-BA46-8C37-4A599F1D8068}"/>
              </a:ext>
            </a:extLst>
          </p:cNvPr>
          <p:cNvSpPr>
            <a:spLocks noGrp="1"/>
          </p:cNvSpPr>
          <p:nvPr>
            <p:ph type="body" sz="quarter" idx="14"/>
          </p:nvPr>
        </p:nvSpPr>
        <p:spPr/>
        <p:txBody>
          <a:bodyPr/>
          <a:lstStyle/>
          <a:p>
            <a:r>
              <a:rPr lang="en-GB" dirty="0"/>
              <a:t>Part 2</a:t>
            </a:r>
          </a:p>
        </p:txBody>
      </p:sp>
      <p:sp>
        <p:nvSpPr>
          <p:cNvPr id="3" name="Foliennummernplatzhalter 2">
            <a:extLst>
              <a:ext uri="{FF2B5EF4-FFF2-40B4-BE49-F238E27FC236}">
                <a16:creationId xmlns:a16="http://schemas.microsoft.com/office/drawing/2014/main" id="{D444482B-FA7E-4B45-8589-67CA7CC2E865}"/>
              </a:ext>
            </a:extLst>
          </p:cNvPr>
          <p:cNvSpPr>
            <a:spLocks noGrp="1"/>
          </p:cNvSpPr>
          <p:nvPr>
            <p:ph type="sldNum" sz="quarter" idx="17"/>
          </p:nvPr>
        </p:nvSpPr>
        <p:spPr/>
        <p:txBody>
          <a:bodyPr/>
          <a:lstStyle/>
          <a:p>
            <a:fld id="{838B0777-827F-8D42-90B1-61394C340E65}" type="slidenum">
              <a:rPr lang="en-GB" smtClean="0"/>
              <a:pPr/>
              <a:t>9</a:t>
            </a:fld>
            <a:endParaRPr lang="en-GB" dirty="0"/>
          </a:p>
        </p:txBody>
      </p:sp>
      <p:sp>
        <p:nvSpPr>
          <p:cNvPr id="4" name="Inhaltsplatzhalter 3">
            <a:extLst>
              <a:ext uri="{FF2B5EF4-FFF2-40B4-BE49-F238E27FC236}">
                <a16:creationId xmlns:a16="http://schemas.microsoft.com/office/drawing/2014/main" id="{B22D6A45-C591-5A42-8DA9-45A7F72B1EF3}"/>
              </a:ext>
            </a:extLst>
          </p:cNvPr>
          <p:cNvSpPr>
            <a:spLocks noGrp="1"/>
          </p:cNvSpPr>
          <p:nvPr>
            <p:ph sz="quarter" idx="18"/>
          </p:nvPr>
        </p:nvSpPr>
        <p:spPr/>
        <p:txBody>
          <a:bodyPr/>
          <a:lstStyle/>
          <a:p>
            <a:endParaRPr lang="en-GB"/>
          </a:p>
        </p:txBody>
      </p:sp>
      <p:sp>
        <p:nvSpPr>
          <p:cNvPr id="5" name="Titel 4">
            <a:extLst>
              <a:ext uri="{FF2B5EF4-FFF2-40B4-BE49-F238E27FC236}">
                <a16:creationId xmlns:a16="http://schemas.microsoft.com/office/drawing/2014/main" id="{AEFD0383-9A3B-3444-A9E5-8251114EB12F}"/>
              </a:ext>
            </a:extLst>
          </p:cNvPr>
          <p:cNvSpPr>
            <a:spLocks noGrp="1"/>
          </p:cNvSpPr>
          <p:nvPr>
            <p:ph type="title"/>
          </p:nvPr>
        </p:nvSpPr>
        <p:spPr/>
        <p:txBody>
          <a:bodyPr anchor="t">
            <a:noAutofit/>
          </a:bodyPr>
          <a:lstStyle/>
          <a:p>
            <a:r>
              <a:rPr lang="en-GB" dirty="0"/>
              <a:t>Qualitative analysis of climate change mitigation</a:t>
            </a:r>
            <a:br>
              <a:rPr lang="en-GB" dirty="0"/>
            </a:br>
            <a:r>
              <a:rPr lang="en-GB" dirty="0"/>
              <a:t>and sustainable development in the SR15</a:t>
            </a:r>
          </a:p>
        </p:txBody>
      </p:sp>
    </p:spTree>
    <p:extLst>
      <p:ext uri="{BB962C8B-B14F-4D97-AF65-F5344CB8AC3E}">
        <p14:creationId xmlns:p14="http://schemas.microsoft.com/office/powerpoint/2010/main" val="2068534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itle slide">
  <a:themeElements>
    <a:clrScheme name="IIASA color">
      <a:dk1>
        <a:sysClr val="windowText" lastClr="000000"/>
      </a:dk1>
      <a:lt1>
        <a:sysClr val="window" lastClr="FFFFFF"/>
      </a:lt1>
      <a:dk2>
        <a:srgbClr val="00599D"/>
      </a:dk2>
      <a:lt2>
        <a:srgbClr val="E7E6E6"/>
      </a:lt2>
      <a:accent1>
        <a:srgbClr val="00599D"/>
      </a:accent1>
      <a:accent2>
        <a:srgbClr val="09C6C0"/>
      </a:accent2>
      <a:accent3>
        <a:srgbClr val="24806E"/>
      </a:accent3>
      <a:accent4>
        <a:srgbClr val="FDBB40"/>
      </a:accent4>
      <a:accent5>
        <a:srgbClr val="EF6A6B"/>
      </a:accent5>
      <a:accent6>
        <a:srgbClr val="6A4C93"/>
      </a:accent6>
      <a:hlink>
        <a:srgbClr val="00599D"/>
      </a:hlink>
      <a:folHlink>
        <a:srgbClr val="6A4C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_ene_template_16-9.potx" id="{80E317BF-A6C4-4E82-BE89-8AE1E0356D4D}" vid="{713A4F0C-25F8-4D02-A329-2BEC9737173E}"/>
    </a:ext>
  </a:extLst>
</a:theme>
</file>

<file path=ppt/theme/theme2.xml><?xml version="1.0" encoding="utf-8"?>
<a:theme xmlns:a="http://schemas.openxmlformats.org/drawingml/2006/main" name="Content">
  <a:themeElements>
    <a:clrScheme name="IIASA color">
      <a:dk1>
        <a:sysClr val="windowText" lastClr="000000"/>
      </a:dk1>
      <a:lt1>
        <a:sysClr val="window" lastClr="FFFFFF"/>
      </a:lt1>
      <a:dk2>
        <a:srgbClr val="00599D"/>
      </a:dk2>
      <a:lt2>
        <a:srgbClr val="E7E6E6"/>
      </a:lt2>
      <a:accent1>
        <a:srgbClr val="00599D"/>
      </a:accent1>
      <a:accent2>
        <a:srgbClr val="09C6C0"/>
      </a:accent2>
      <a:accent3>
        <a:srgbClr val="24806E"/>
      </a:accent3>
      <a:accent4>
        <a:srgbClr val="FDBB40"/>
      </a:accent4>
      <a:accent5>
        <a:srgbClr val="EF6A6B"/>
      </a:accent5>
      <a:accent6>
        <a:srgbClr val="6A4C93"/>
      </a:accent6>
      <a:hlink>
        <a:srgbClr val="00599D"/>
      </a:hlink>
      <a:folHlink>
        <a:srgbClr val="6A4C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_ene_template_16-9.potx" id="{80E317BF-A6C4-4E82-BE89-8AE1E0356D4D}" vid="{D46BE0C4-1A38-471D-ADE5-E5F4B6F3885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BD597A0C65754CAFB1342D2CED3599" ma:contentTypeVersion="5" ma:contentTypeDescription="Create a new document." ma:contentTypeScope="" ma:versionID="e73f2d262a2dfe95a7cae5f63d93e49e">
  <xsd:schema xmlns:xsd="http://www.w3.org/2001/XMLSchema" xmlns:xs="http://www.w3.org/2001/XMLSchema" xmlns:p="http://schemas.microsoft.com/office/2006/metadata/properties" xmlns:ns2="0e930947-29d2-4172-9913-8bc87006c7a7" xmlns:ns3="46547ee6-6ca2-4afd-a080-da8f16d2cd0c" targetNamespace="http://schemas.microsoft.com/office/2006/metadata/properties" ma:root="true" ma:fieldsID="8c9847191753a48968aeb28ee6409d0c" ns2:_="" ns3:_="">
    <xsd:import namespace="0e930947-29d2-4172-9913-8bc87006c7a7"/>
    <xsd:import namespace="46547ee6-6ca2-4afd-a080-da8f16d2cd0c"/>
    <xsd:element name="properties">
      <xsd:complexType>
        <xsd:sequence>
          <xsd:element name="documentManagement">
            <xsd:complexType>
              <xsd:all>
                <xsd:element ref="ns2:MediaServiceMetadata" minOccurs="0"/>
                <xsd:element ref="ns2:MediaServiceFastMetadata" minOccurs="0"/>
                <xsd:element ref="ns2:Hyperlink"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30947-29d2-4172-9913-8bc87006c7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Hyperlink" ma:index="10"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547ee6-6ca2-4afd-a080-da8f16d2cd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yperlink xmlns="0e930947-29d2-4172-9913-8bc87006c7a7">
      <Url xsi:nil="true"/>
      <Description xsi:nil="true"/>
    </Hyperlink>
  </documentManagement>
</p:properties>
</file>

<file path=customXml/itemProps1.xml><?xml version="1.0" encoding="utf-8"?>
<ds:datastoreItem xmlns:ds="http://schemas.openxmlformats.org/officeDocument/2006/customXml" ds:itemID="{6E794EA7-8E28-4624-885F-9EF05194D2E6}">
  <ds:schemaRefs>
    <ds:schemaRef ds:uri="http://schemas.microsoft.com/sharepoint/v3/contenttype/forms"/>
  </ds:schemaRefs>
</ds:datastoreItem>
</file>

<file path=customXml/itemProps2.xml><?xml version="1.0" encoding="utf-8"?>
<ds:datastoreItem xmlns:ds="http://schemas.openxmlformats.org/officeDocument/2006/customXml" ds:itemID="{AB257C99-E4BD-46B5-8B67-50E60CF06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930947-29d2-4172-9913-8bc87006c7a7"/>
    <ds:schemaRef ds:uri="46547ee6-6ca2-4afd-a080-da8f16d2cd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D93C57-A7ED-44E6-88BF-DA3984EE19E6}">
  <ds:schemaRefs>
    <ds:schemaRef ds:uri="http://schemas.microsoft.com/office/2006/documentManagement/types"/>
    <ds:schemaRef ds:uri="http://www.w3.org/XML/1998/namespace"/>
    <ds:schemaRef ds:uri="749ef8e9-4186-4c55-b2d4-b1c3f2fa9400"/>
    <ds:schemaRef ds:uri="http://purl.org/dc/dcmitype/"/>
    <ds:schemaRef ds:uri="http://purl.org/dc/terms/"/>
    <ds:schemaRef ds:uri="http://schemas.microsoft.com/office/infopath/2007/PartnerControls"/>
    <ds:schemaRef ds:uri="http://schemas.microsoft.com/office/2006/metadata/properties"/>
    <ds:schemaRef ds:uri="http://purl.org/dc/elements/1.1/"/>
    <ds:schemaRef ds:uri="0689c177-5e19-464b-8532-40aa8fde3a94"/>
    <ds:schemaRef ds:uri="http://schemas.openxmlformats.org/package/2006/metadata/core-properties"/>
    <ds:schemaRef ds:uri="06814371-4dd9-40ea-9cc7-40b39613c6ae"/>
    <ds:schemaRef ds:uri="0e930947-29d2-4172-9913-8bc87006c7a7"/>
  </ds:schemaRefs>
</ds:datastoreItem>
</file>

<file path=docProps/app.xml><?xml version="1.0" encoding="utf-8"?>
<Properties xmlns="http://schemas.openxmlformats.org/officeDocument/2006/extended-properties" xmlns:vt="http://schemas.openxmlformats.org/officeDocument/2006/docPropsVTypes">
  <Template>Title slide</Template>
  <TotalTime>0</TotalTime>
  <Words>3719</Words>
  <Application>Microsoft Macintosh PowerPoint</Application>
  <PresentationFormat>Breitbild</PresentationFormat>
  <Paragraphs>372</Paragraphs>
  <Slides>39</Slides>
  <Notes>12</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39</vt:i4>
      </vt:variant>
    </vt:vector>
  </HeadingPairs>
  <TitlesOfParts>
    <vt:vector size="50" baseType="lpstr">
      <vt:lpstr>Arial</vt:lpstr>
      <vt:lpstr>Calibri</vt:lpstr>
      <vt:lpstr>Calibri Light</vt:lpstr>
      <vt:lpstr>Cambria</vt:lpstr>
      <vt:lpstr>Courier New</vt:lpstr>
      <vt:lpstr>FrutigerLTPro</vt:lpstr>
      <vt:lpstr>Lucida Grande</vt:lpstr>
      <vt:lpstr>Tahoma</vt:lpstr>
      <vt:lpstr>Times</vt:lpstr>
      <vt:lpstr>Title slide</vt:lpstr>
      <vt:lpstr>Content</vt:lpstr>
      <vt:lpstr>Climate change mitigation &amp; sustainable development Qualitative and quantitative analysis in the IPCC’s “Special Report on Global Warming of 1.5°C”</vt:lpstr>
      <vt:lpstr>A Special Report on Global Warming of 1.5°C</vt:lpstr>
      <vt:lpstr>A Special Report on Global Warming of 1.5°C</vt:lpstr>
      <vt:lpstr>A short introduction to climate change and sustainable development</vt:lpstr>
      <vt:lpstr>A definition of climate change</vt:lpstr>
      <vt:lpstr>The trajectory of climate change</vt:lpstr>
      <vt:lpstr>The impacts of climate change</vt:lpstr>
      <vt:lpstr>Climate change and sustainable development</vt:lpstr>
      <vt:lpstr>Qualitative analysis of climate change mitigation and sustainable development in the SR15</vt:lpstr>
      <vt:lpstr>A qualitative analysis of climate change mitigation options</vt:lpstr>
      <vt:lpstr>A qualitative assessment of mitigation options &amp; SDGs</vt:lpstr>
      <vt:lpstr>An ensemble of quantitative pathways</vt:lpstr>
      <vt:lpstr>A Special Report on Global Warming of 1.5°C</vt:lpstr>
      <vt:lpstr>Diving into the ‘Summary for Policymakers’ (SPM)</vt:lpstr>
      <vt:lpstr>The scope of integrated assessment models</vt:lpstr>
      <vt:lpstr>Where do the “model pathways” come from? (I)</vt:lpstr>
      <vt:lpstr>Where do the “model pathways” come from? (II)</vt:lpstr>
      <vt:lpstr>The “line of sight” of the SR15 scenario ensemble </vt:lpstr>
      <vt:lpstr>Increasing the “FAIRness” of the IPCC assessment</vt:lpstr>
      <vt:lpstr>Findable</vt:lpstr>
      <vt:lpstr>Accessible (I) – machine-readable formats</vt:lpstr>
      <vt:lpstr>Accessible (II) – for human users</vt:lpstr>
      <vt:lpstr>Scenario explorer workspaces “in the wild”</vt:lpstr>
      <vt:lpstr>Interoperable</vt:lpstr>
      <vt:lpstr>Reusable (I)</vt:lpstr>
      <vt:lpstr>Reusable (II)</vt:lpstr>
      <vt:lpstr>Dealing with data errors (after publication)</vt:lpstr>
      <vt:lpstr>Using the scenario ensemble to gain insights on the SDGs</vt:lpstr>
      <vt:lpstr>Assumptions &amp; drivers across the scenario ensemble</vt:lpstr>
      <vt:lpstr>Assumptions &amp; drivers across the scenario ensemble</vt:lpstr>
      <vt:lpstr>Bioenergy and carbon capture &amp; sequestration (CCS)</vt:lpstr>
      <vt:lpstr>Energy efficiency improvements</vt:lpstr>
      <vt:lpstr>Near-term policy outlook</vt:lpstr>
      <vt:lpstr>Policy implications for near-term developments</vt:lpstr>
      <vt:lpstr>PSA: The Young Scientist Summer Program at IIASA</vt:lpstr>
      <vt:lpstr>PowerPoint-Präsentation</vt:lpstr>
      <vt:lpstr>Supplementary slides</vt:lpstr>
      <vt:lpstr>A suite of open tools to work with 1.5°C scenarios</vt:lpstr>
      <vt:lpstr>A new scenario logic for the Paris long-term temperature goal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HUPPMANN Daniel</dc:creator>
  <cp:lastModifiedBy>HUPPMANN Daniel</cp:lastModifiedBy>
  <cp:revision>626</cp:revision>
  <cp:lastPrinted>2020-02-24T13:30:59Z</cp:lastPrinted>
  <dcterms:created xsi:type="dcterms:W3CDTF">2019-03-06T19:42:25Z</dcterms:created>
  <dcterms:modified xsi:type="dcterms:W3CDTF">2020-05-15T05:52:37Z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0x01010024BD597A0C65754CAFB1342D2CED3599</vt:lpwstr>
  </property>
  <property fmtid="{D5CDD505-2E9C-101B-9397-08002B2CF9AE}" pid="3" name="_dlc_DocIdItemGuid">
    <vt:lpwstr>21d70297-cd61-47d2-9611-414a1fcff47b</vt:lpwstr>
  </property>
</Properties>
</file>