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Lst>
  <p:notesMasterIdLst>
    <p:notesMasterId r:id="rId19"/>
  </p:notesMasterIdLst>
  <p:handoutMasterIdLst>
    <p:handoutMasterId r:id="rId20"/>
  </p:handoutMasterIdLst>
  <p:sldIdLst>
    <p:sldId id="258" r:id="rId3"/>
    <p:sldId id="470" r:id="rId4"/>
    <p:sldId id="460" r:id="rId5"/>
    <p:sldId id="451" r:id="rId6"/>
    <p:sldId id="353" r:id="rId7"/>
    <p:sldId id="278" r:id="rId8"/>
    <p:sldId id="440" r:id="rId9"/>
    <p:sldId id="434" r:id="rId10"/>
    <p:sldId id="281" r:id="rId11"/>
    <p:sldId id="433" r:id="rId12"/>
    <p:sldId id="280" r:id="rId13"/>
    <p:sldId id="469" r:id="rId14"/>
    <p:sldId id="282" r:id="rId15"/>
    <p:sldId id="284" r:id="rId16"/>
    <p:sldId id="285" r:id="rId17"/>
    <p:sldId id="286"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8F7"/>
    <a:srgbClr val="C3CD63"/>
    <a:srgbClr val="DCC2D5"/>
    <a:srgbClr val="009900"/>
    <a:srgbClr val="FFFFFF"/>
    <a:srgbClr val="C9CD95"/>
    <a:srgbClr val="9EC59D"/>
    <a:srgbClr val="001B55"/>
    <a:srgbClr val="00184B"/>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2" autoAdjust="0"/>
    <p:restoredTop sz="87315" autoAdjust="0"/>
  </p:normalViewPr>
  <p:slideViewPr>
    <p:cSldViewPr>
      <p:cViewPr varScale="1">
        <p:scale>
          <a:sx n="88" d="100"/>
          <a:sy n="88" d="100"/>
        </p:scale>
        <p:origin x="1380" y="96"/>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Energy</a:t>
            </a:r>
            <a:r>
              <a:rPr lang="en-US" baseline="0" dirty="0"/>
              <a:t> consumption Structure in 2012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99399025108321"/>
          <c:y val="0.24605878901525954"/>
          <c:w val="0.59735839536347812"/>
          <c:h val="0.58121379201627443"/>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21-49B9-BC25-3EFB19B77D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21-49B9-BC25-3EFB19B77D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21-49B9-BC25-3EFB19B77D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21-49B9-BC25-3EFB19B77DC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21-49B9-BC25-3EFB19B77DC6}"/>
              </c:ext>
            </c:extLst>
          </c:dPt>
          <c:dLbls>
            <c:dLbl>
              <c:idx val="0"/>
              <c:layout>
                <c:manualLayout>
                  <c:x val="-0.15175169097995403"/>
                  <c:y val="-0.1321977981918926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2021-49B9-BC25-3EFB19B77DC6}"/>
                </c:ext>
              </c:extLst>
            </c:dLbl>
            <c:dLbl>
              <c:idx val="4"/>
              <c:layout>
                <c:manualLayout>
                  <c:x val="0.14377586080634314"/>
                  <c:y val="4.6901793525809275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2021-49B9-BC25-3EFB19B77D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Sheet3!$C$3:$C$7</c:f>
              <c:strCache>
                <c:ptCount val="5"/>
                <c:pt idx="0">
                  <c:v>Coal </c:v>
                </c:pt>
                <c:pt idx="1">
                  <c:v>Renewable</c:v>
                </c:pt>
                <c:pt idx="2">
                  <c:v>crude oil</c:v>
                </c:pt>
                <c:pt idx="3">
                  <c:v>Gas</c:v>
                </c:pt>
                <c:pt idx="4">
                  <c:v>Nuclear</c:v>
                </c:pt>
              </c:strCache>
            </c:strRef>
          </c:cat>
          <c:val>
            <c:numRef>
              <c:f>Sheet3!$D$3:$D$7</c:f>
              <c:numCache>
                <c:formatCode>0.00</c:formatCode>
                <c:ptCount val="5"/>
                <c:pt idx="0">
                  <c:v>23.964400000000005</c:v>
                </c:pt>
                <c:pt idx="1">
                  <c:v>3.258</c:v>
                </c:pt>
                <c:pt idx="2">
                  <c:v>6.805600000000001</c:v>
                </c:pt>
                <c:pt idx="3">
                  <c:v>1.9548000000000001</c:v>
                </c:pt>
                <c:pt idx="4">
                  <c:v>0.21720000000000003</c:v>
                </c:pt>
              </c:numCache>
            </c:numRef>
          </c:val>
          <c:extLst>
            <c:ext xmlns:c16="http://schemas.microsoft.com/office/drawing/2014/chart" uri="{C3380CC4-5D6E-409C-BE32-E72D297353CC}">
              <c16:uniqueId val="{0000000A-2021-49B9-BC25-3EFB19B77DC6}"/>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600" b="1" i="0" u="none" strike="noStrike" kern="1200" cap="none" spc="0" normalizeH="0" baseline="0" dirty="0" smtClean="0">
                <a:solidFill>
                  <a:prstClr val="black">
                    <a:lumMod val="50000"/>
                    <a:lumOff val="50000"/>
                  </a:prstClr>
                </a:solidFill>
                <a:latin typeface="+mn-lt"/>
                <a:ea typeface="+mj-ea"/>
                <a:cs typeface="+mj-cs"/>
              </a:defRPr>
            </a:pPr>
            <a:r>
              <a:rPr lang="en-US" sz="1600" b="1" i="0" u="none" strike="noStrike" kern="1200" cap="none" spc="0" normalizeH="0" baseline="0" dirty="0">
                <a:solidFill>
                  <a:prstClr val="black">
                    <a:lumMod val="50000"/>
                    <a:lumOff val="50000"/>
                  </a:prstClr>
                </a:solidFill>
                <a:latin typeface="+mn-lt"/>
                <a:ea typeface="+mj-ea"/>
                <a:cs typeface="+mj-cs"/>
              </a:rPr>
              <a:t>Coal Production in 2012</a:t>
            </a:r>
          </a:p>
        </c:rich>
      </c:tx>
      <c:layout>
        <c:manualLayout>
          <c:xMode val="edge"/>
          <c:yMode val="edge"/>
          <c:x val="0.20208814457348787"/>
          <c:y val="6.7824149870009273E-2"/>
        </c:manualLayout>
      </c:layout>
      <c:overlay val="0"/>
      <c:spPr>
        <a:noFill/>
        <a:ln>
          <a:noFill/>
        </a:ln>
        <a:effectLst/>
      </c:spPr>
      <c:txPr>
        <a:bodyPr rot="0" spcFirstLastPara="1" vertOverflow="ellipsis" vert="horz" wrap="square" anchor="ctr" anchorCtr="1"/>
        <a:lstStyle/>
        <a:p>
          <a:pPr algn="ctr" rtl="0">
            <a:defRPr lang="en-US" sz="1600" b="1" i="0" u="none" strike="noStrike" kern="1200" cap="none" spc="0" normalizeH="0" baseline="0" dirty="0" smtClean="0">
              <a:solidFill>
                <a:prstClr val="black">
                  <a:lumMod val="50000"/>
                  <a:lumOff val="50000"/>
                </a:prstClr>
              </a:solidFill>
              <a:latin typeface="+mn-lt"/>
              <a:ea typeface="+mj-ea"/>
              <a:cs typeface="+mj-cs"/>
            </a:defRPr>
          </a:pPr>
          <a:endParaRPr lang="en-US"/>
        </a:p>
      </c:txPr>
    </c:title>
    <c:autoTitleDeleted val="0"/>
    <c:plotArea>
      <c:layout>
        <c:manualLayout>
          <c:layoutTarget val="inner"/>
          <c:xMode val="edge"/>
          <c:yMode val="edge"/>
          <c:x val="0.229302802143551"/>
          <c:y val="0.19625021060412795"/>
          <c:w val="0.72680304669608786"/>
          <c:h val="0.71340286624888538"/>
        </c:manualLayout>
      </c:layout>
      <c:barChart>
        <c:barDir val="bar"/>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52EC-49F4-9614-7EEC3BE3DFE0}"/>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52EC-49F4-9614-7EEC3BE3DFE0}"/>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52EC-49F4-9614-7EEC3BE3DFE0}"/>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52EC-49F4-9614-7EEC3BE3DFE0}"/>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52EC-49F4-9614-7EEC3BE3DFE0}"/>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52EC-49F4-9614-7EEC3BE3DFE0}"/>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52EC-49F4-9614-7EEC3BE3DFE0}"/>
              </c:ext>
            </c:extLst>
          </c:dPt>
          <c:dPt>
            <c:idx val="7"/>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F-52EC-49F4-9614-7EEC3BE3DFE0}"/>
              </c:ext>
            </c:extLst>
          </c:dPt>
          <c:dPt>
            <c:idx val="8"/>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11-52EC-49F4-9614-7EEC3BE3DFE0}"/>
              </c:ext>
            </c:extLst>
          </c:dPt>
          <c:dPt>
            <c:idx val="9"/>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13-52EC-49F4-9614-7EEC3BE3DFE0}"/>
              </c:ext>
            </c:extLst>
          </c:dPt>
          <c:dPt>
            <c:idx val="1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15-52EC-49F4-9614-7EEC3BE3DFE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Sheet1!$N$4:$N$14</c:f>
              <c:strCache>
                <c:ptCount val="11"/>
                <c:pt idx="0">
                  <c:v>Hebei</c:v>
                </c:pt>
                <c:pt idx="1">
                  <c:v>Shandong</c:v>
                </c:pt>
                <c:pt idx="2">
                  <c:v>Henan</c:v>
                </c:pt>
                <c:pt idx="3">
                  <c:v>Guizhou</c:v>
                </c:pt>
                <c:pt idx="4">
                  <c:v>Yunnan</c:v>
                </c:pt>
                <c:pt idx="5">
                  <c:v>Shannxi</c:v>
                </c:pt>
                <c:pt idx="6">
                  <c:v>Inner Mogolia</c:v>
                </c:pt>
                <c:pt idx="7">
                  <c:v>Anhui</c:v>
                </c:pt>
                <c:pt idx="8">
                  <c:v>Shanxi</c:v>
                </c:pt>
                <c:pt idx="9">
                  <c:v>Xinjiang</c:v>
                </c:pt>
                <c:pt idx="10">
                  <c:v>Others</c:v>
                </c:pt>
              </c:strCache>
            </c:strRef>
          </c:cat>
          <c:val>
            <c:numRef>
              <c:f>Sheet1!$O$4:$O$14</c:f>
              <c:numCache>
                <c:formatCode>General</c:formatCode>
                <c:ptCount val="11"/>
                <c:pt idx="0">
                  <c:v>9.1999999999999998E-2</c:v>
                </c:pt>
                <c:pt idx="1">
                  <c:v>0.14499999999999999</c:v>
                </c:pt>
                <c:pt idx="2">
                  <c:v>0.14699999999999999</c:v>
                </c:pt>
                <c:pt idx="3">
                  <c:v>0.18099999999999999</c:v>
                </c:pt>
                <c:pt idx="4">
                  <c:v>0.104</c:v>
                </c:pt>
                <c:pt idx="5">
                  <c:v>0.42699999999999999</c:v>
                </c:pt>
                <c:pt idx="6">
                  <c:v>1.0620000000000001</c:v>
                </c:pt>
                <c:pt idx="7">
                  <c:v>0.14699999999999999</c:v>
                </c:pt>
                <c:pt idx="8">
                  <c:v>0.91400000000000003</c:v>
                </c:pt>
                <c:pt idx="9">
                  <c:v>0.13900000000000001</c:v>
                </c:pt>
                <c:pt idx="10">
                  <c:v>0.29199999999999998</c:v>
                </c:pt>
              </c:numCache>
            </c:numRef>
          </c:val>
          <c:extLst>
            <c:ext xmlns:c16="http://schemas.microsoft.com/office/drawing/2014/chart" uri="{C3380CC4-5D6E-409C-BE32-E72D297353CC}">
              <c16:uniqueId val="{00000016-52EC-49F4-9614-7EEC3BE3DFE0}"/>
            </c:ext>
          </c:extLst>
        </c:ser>
        <c:dLbls>
          <c:dLblPos val="outEnd"/>
          <c:showLegendKey val="0"/>
          <c:showVal val="1"/>
          <c:showCatName val="0"/>
          <c:showSerName val="0"/>
          <c:showPercent val="0"/>
          <c:showBubbleSize val="0"/>
        </c:dLbls>
        <c:gapWidth val="100"/>
        <c:axId val="393787232"/>
        <c:axId val="430796096"/>
      </c:barChart>
      <c:valAx>
        <c:axId val="4307960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Unit: Billion Tons</a:t>
                </a:r>
              </a:p>
            </c:rich>
          </c:tx>
          <c:layout>
            <c:manualLayout>
              <c:xMode val="edge"/>
              <c:yMode val="edge"/>
              <c:x val="0.71662821194470461"/>
              <c:y val="0.892043148437643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787232"/>
        <c:crosses val="autoZero"/>
        <c:crossBetween val="between"/>
      </c:valAx>
      <c:catAx>
        <c:axId val="3937872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07960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06952-28AB-4F61-B03A-95BE2B9EB494}" type="doc">
      <dgm:prSet loTypeId="urn:microsoft.com/office/officeart/2005/8/layout/venn1" loCatId="relationship" qsTypeId="urn:microsoft.com/office/officeart/2005/8/quickstyle/simple1" qsCatId="simple" csTypeId="urn:microsoft.com/office/officeart/2005/8/colors/colorful2" csCatId="colorful" phldr="1"/>
      <dgm:spPr/>
    </dgm:pt>
    <dgm:pt modelId="{89EFFC3E-C3F6-4AAB-A650-54E3AAE09931}">
      <dgm:prSet phldrT="[Text]"/>
      <dgm:spPr>
        <a:solidFill>
          <a:srgbClr val="7030A0">
            <a:alpha val="50000"/>
          </a:srgbClr>
        </a:solidFill>
      </dgm:spPr>
      <dgm:t>
        <a:bodyPr/>
        <a:lstStyle/>
        <a:p>
          <a:r>
            <a:rPr lang="en-US" altLang="zh-CN" dirty="0">
              <a:solidFill>
                <a:schemeClr val="tx1"/>
              </a:solidFill>
            </a:rPr>
            <a:t>Energy Production</a:t>
          </a:r>
          <a:endParaRPr lang="en-US" dirty="0">
            <a:solidFill>
              <a:schemeClr val="tx1"/>
            </a:solidFill>
          </a:endParaRPr>
        </a:p>
      </dgm:t>
    </dgm:pt>
    <dgm:pt modelId="{04E944D1-3375-4F0D-89B7-C58563027485}" type="parTrans" cxnId="{049BE66D-E6E6-4C41-895C-17407A11029D}">
      <dgm:prSet/>
      <dgm:spPr/>
      <dgm:t>
        <a:bodyPr/>
        <a:lstStyle/>
        <a:p>
          <a:endParaRPr lang="en-US"/>
        </a:p>
      </dgm:t>
    </dgm:pt>
    <dgm:pt modelId="{D4E69712-C5B2-481D-ABAD-2F860D96A1DB}" type="sibTrans" cxnId="{049BE66D-E6E6-4C41-895C-17407A11029D}">
      <dgm:prSet/>
      <dgm:spPr/>
      <dgm:t>
        <a:bodyPr/>
        <a:lstStyle/>
        <a:p>
          <a:endParaRPr lang="en-US"/>
        </a:p>
      </dgm:t>
    </dgm:pt>
    <dgm:pt modelId="{4C84E4DB-580B-49FA-A72E-1C9C5C6A55D2}">
      <dgm:prSet phldrT="[Text]"/>
      <dgm:spPr>
        <a:solidFill>
          <a:srgbClr val="00B0F0">
            <a:alpha val="50000"/>
          </a:srgbClr>
        </a:solidFill>
      </dgm:spPr>
      <dgm:t>
        <a:bodyPr/>
        <a:lstStyle/>
        <a:p>
          <a:r>
            <a:rPr lang="en-US" altLang="zh-CN" dirty="0"/>
            <a:t>Water Resource Allocation</a:t>
          </a:r>
          <a:endParaRPr lang="en-US" dirty="0"/>
        </a:p>
      </dgm:t>
    </dgm:pt>
    <dgm:pt modelId="{93964AC6-A6CD-4909-BB0B-1F3E65FD41DF}" type="parTrans" cxnId="{82DF8E71-386B-42B6-9CAE-236B1C91D04D}">
      <dgm:prSet/>
      <dgm:spPr/>
      <dgm:t>
        <a:bodyPr/>
        <a:lstStyle/>
        <a:p>
          <a:endParaRPr lang="en-US"/>
        </a:p>
      </dgm:t>
    </dgm:pt>
    <dgm:pt modelId="{36B6DE05-A8A1-4857-B51B-81E963208FE3}" type="sibTrans" cxnId="{82DF8E71-386B-42B6-9CAE-236B1C91D04D}">
      <dgm:prSet/>
      <dgm:spPr/>
      <dgm:t>
        <a:bodyPr/>
        <a:lstStyle/>
        <a:p>
          <a:endParaRPr lang="en-US"/>
        </a:p>
      </dgm:t>
    </dgm:pt>
    <dgm:pt modelId="{2DAAAD13-F3A2-4100-8649-DDD21CACED05}">
      <dgm:prSet phldrT="[Text]"/>
      <dgm:spPr>
        <a:solidFill>
          <a:srgbClr val="00B050">
            <a:alpha val="50000"/>
          </a:srgbClr>
        </a:solidFill>
      </dgm:spPr>
      <dgm:t>
        <a:bodyPr/>
        <a:lstStyle/>
        <a:p>
          <a:r>
            <a:rPr lang="en-US" altLang="zh-CN" dirty="0"/>
            <a:t>Food Production</a:t>
          </a:r>
          <a:endParaRPr lang="en-US" dirty="0"/>
        </a:p>
      </dgm:t>
    </dgm:pt>
    <dgm:pt modelId="{5F3C0165-76BA-417A-B8AD-7F636DD125C0}" type="parTrans" cxnId="{17B03CC1-EC46-4CB2-AF67-E8F007E8CF27}">
      <dgm:prSet/>
      <dgm:spPr/>
      <dgm:t>
        <a:bodyPr/>
        <a:lstStyle/>
        <a:p>
          <a:endParaRPr lang="en-US"/>
        </a:p>
      </dgm:t>
    </dgm:pt>
    <dgm:pt modelId="{9E5619B5-91B7-447B-91AB-FC49037F64E0}" type="sibTrans" cxnId="{17B03CC1-EC46-4CB2-AF67-E8F007E8CF27}">
      <dgm:prSet/>
      <dgm:spPr/>
      <dgm:t>
        <a:bodyPr/>
        <a:lstStyle/>
        <a:p>
          <a:endParaRPr lang="en-US"/>
        </a:p>
      </dgm:t>
    </dgm:pt>
    <dgm:pt modelId="{D0B7B0DA-5A7F-4EAB-A6CD-381C75999119}" type="pres">
      <dgm:prSet presAssocID="{31A06952-28AB-4F61-B03A-95BE2B9EB494}" presName="compositeShape" presStyleCnt="0">
        <dgm:presLayoutVars>
          <dgm:chMax val="7"/>
          <dgm:dir/>
          <dgm:resizeHandles val="exact"/>
        </dgm:presLayoutVars>
      </dgm:prSet>
      <dgm:spPr/>
    </dgm:pt>
    <dgm:pt modelId="{C4D7E657-0CD6-48AB-BF1A-CE67CBBB605F}" type="pres">
      <dgm:prSet presAssocID="{89EFFC3E-C3F6-4AAB-A650-54E3AAE09931}" presName="circ1" presStyleLbl="vennNode1" presStyleIdx="0" presStyleCnt="3" custLinFactNeighborX="2184" custLinFactNeighborY="-50509"/>
      <dgm:spPr/>
    </dgm:pt>
    <dgm:pt modelId="{B189ECFC-BB06-4653-9F97-2A4CA863939A}" type="pres">
      <dgm:prSet presAssocID="{89EFFC3E-C3F6-4AAB-A650-54E3AAE09931}" presName="circ1Tx" presStyleLbl="revTx" presStyleIdx="0" presStyleCnt="0">
        <dgm:presLayoutVars>
          <dgm:chMax val="0"/>
          <dgm:chPref val="0"/>
          <dgm:bulletEnabled val="1"/>
        </dgm:presLayoutVars>
      </dgm:prSet>
      <dgm:spPr/>
    </dgm:pt>
    <dgm:pt modelId="{F71ECF92-FD2C-40E4-97A7-9751CEE51430}" type="pres">
      <dgm:prSet presAssocID="{4C84E4DB-580B-49FA-A72E-1C9C5C6A55D2}" presName="circ2" presStyleLbl="vennNode1" presStyleIdx="1" presStyleCnt="3"/>
      <dgm:spPr/>
    </dgm:pt>
    <dgm:pt modelId="{9A735F9E-FBFF-4623-8A35-FD646E40F9F7}" type="pres">
      <dgm:prSet presAssocID="{4C84E4DB-580B-49FA-A72E-1C9C5C6A55D2}" presName="circ2Tx" presStyleLbl="revTx" presStyleIdx="0" presStyleCnt="0">
        <dgm:presLayoutVars>
          <dgm:chMax val="0"/>
          <dgm:chPref val="0"/>
          <dgm:bulletEnabled val="1"/>
        </dgm:presLayoutVars>
      </dgm:prSet>
      <dgm:spPr/>
    </dgm:pt>
    <dgm:pt modelId="{866B8F1F-1246-4DB1-8670-1C3B5A441ED5}" type="pres">
      <dgm:prSet presAssocID="{2DAAAD13-F3A2-4100-8649-DDD21CACED05}" presName="circ3" presStyleLbl="vennNode1" presStyleIdx="2" presStyleCnt="3"/>
      <dgm:spPr/>
    </dgm:pt>
    <dgm:pt modelId="{DFA1764E-CB06-4BB2-AD30-3391CF1448E2}" type="pres">
      <dgm:prSet presAssocID="{2DAAAD13-F3A2-4100-8649-DDD21CACED05}" presName="circ3Tx" presStyleLbl="revTx" presStyleIdx="0" presStyleCnt="0">
        <dgm:presLayoutVars>
          <dgm:chMax val="0"/>
          <dgm:chPref val="0"/>
          <dgm:bulletEnabled val="1"/>
        </dgm:presLayoutVars>
      </dgm:prSet>
      <dgm:spPr/>
    </dgm:pt>
  </dgm:ptLst>
  <dgm:cxnLst>
    <dgm:cxn modelId="{4D102503-95CE-478F-84E5-172ECCAF7662}" type="presOf" srcId="{89EFFC3E-C3F6-4AAB-A650-54E3AAE09931}" destId="{C4D7E657-0CD6-48AB-BF1A-CE67CBBB605F}" srcOrd="0" destOrd="0" presId="urn:microsoft.com/office/officeart/2005/8/layout/venn1"/>
    <dgm:cxn modelId="{049BE66D-E6E6-4C41-895C-17407A11029D}" srcId="{31A06952-28AB-4F61-B03A-95BE2B9EB494}" destId="{89EFFC3E-C3F6-4AAB-A650-54E3AAE09931}" srcOrd="0" destOrd="0" parTransId="{04E944D1-3375-4F0D-89B7-C58563027485}" sibTransId="{D4E69712-C5B2-481D-ABAD-2F860D96A1DB}"/>
    <dgm:cxn modelId="{82DF8E71-386B-42B6-9CAE-236B1C91D04D}" srcId="{31A06952-28AB-4F61-B03A-95BE2B9EB494}" destId="{4C84E4DB-580B-49FA-A72E-1C9C5C6A55D2}" srcOrd="1" destOrd="0" parTransId="{93964AC6-A6CD-4909-BB0B-1F3E65FD41DF}" sibTransId="{36B6DE05-A8A1-4857-B51B-81E963208FE3}"/>
    <dgm:cxn modelId="{B9370A8F-600E-4D74-BBD8-13FDC1CFB318}" type="presOf" srcId="{2DAAAD13-F3A2-4100-8649-DDD21CACED05}" destId="{DFA1764E-CB06-4BB2-AD30-3391CF1448E2}" srcOrd="1" destOrd="0" presId="urn:microsoft.com/office/officeart/2005/8/layout/venn1"/>
    <dgm:cxn modelId="{79E60B96-D78D-4022-90FC-79A42B11E6D4}" type="presOf" srcId="{2DAAAD13-F3A2-4100-8649-DDD21CACED05}" destId="{866B8F1F-1246-4DB1-8670-1C3B5A441ED5}" srcOrd="0" destOrd="0" presId="urn:microsoft.com/office/officeart/2005/8/layout/venn1"/>
    <dgm:cxn modelId="{A92B01A7-BA0C-41A4-89CA-3FAB9C48E30F}" type="presOf" srcId="{89EFFC3E-C3F6-4AAB-A650-54E3AAE09931}" destId="{B189ECFC-BB06-4653-9F97-2A4CA863939A}" srcOrd="1" destOrd="0" presId="urn:microsoft.com/office/officeart/2005/8/layout/venn1"/>
    <dgm:cxn modelId="{3F734BAB-20FB-4A91-8A2A-0B674BE7A310}" type="presOf" srcId="{4C84E4DB-580B-49FA-A72E-1C9C5C6A55D2}" destId="{F71ECF92-FD2C-40E4-97A7-9751CEE51430}" srcOrd="0" destOrd="0" presId="urn:microsoft.com/office/officeart/2005/8/layout/venn1"/>
    <dgm:cxn modelId="{D8CB78B3-70A1-4051-90F9-DBFA3B6A05EE}" type="presOf" srcId="{4C84E4DB-580B-49FA-A72E-1C9C5C6A55D2}" destId="{9A735F9E-FBFF-4623-8A35-FD646E40F9F7}" srcOrd="1" destOrd="0" presId="urn:microsoft.com/office/officeart/2005/8/layout/venn1"/>
    <dgm:cxn modelId="{17B03CC1-EC46-4CB2-AF67-E8F007E8CF27}" srcId="{31A06952-28AB-4F61-B03A-95BE2B9EB494}" destId="{2DAAAD13-F3A2-4100-8649-DDD21CACED05}" srcOrd="2" destOrd="0" parTransId="{5F3C0165-76BA-417A-B8AD-7F636DD125C0}" sibTransId="{9E5619B5-91B7-447B-91AB-FC49037F64E0}"/>
    <dgm:cxn modelId="{FEA61CFC-9DFC-42F8-B555-E4CDA1FB253E}" type="presOf" srcId="{31A06952-28AB-4F61-B03A-95BE2B9EB494}" destId="{D0B7B0DA-5A7F-4EAB-A6CD-381C75999119}" srcOrd="0" destOrd="0" presId="urn:microsoft.com/office/officeart/2005/8/layout/venn1"/>
    <dgm:cxn modelId="{90ACEEA2-3F30-4A8C-9862-94831878653C}" type="presParOf" srcId="{D0B7B0DA-5A7F-4EAB-A6CD-381C75999119}" destId="{C4D7E657-0CD6-48AB-BF1A-CE67CBBB605F}" srcOrd="0" destOrd="0" presId="urn:microsoft.com/office/officeart/2005/8/layout/venn1"/>
    <dgm:cxn modelId="{50CD68B1-B3B8-4933-9A4A-81C9369D53A4}" type="presParOf" srcId="{D0B7B0DA-5A7F-4EAB-A6CD-381C75999119}" destId="{B189ECFC-BB06-4653-9F97-2A4CA863939A}" srcOrd="1" destOrd="0" presId="urn:microsoft.com/office/officeart/2005/8/layout/venn1"/>
    <dgm:cxn modelId="{0541D709-8F90-4664-9418-1938566EFA14}" type="presParOf" srcId="{D0B7B0DA-5A7F-4EAB-A6CD-381C75999119}" destId="{F71ECF92-FD2C-40E4-97A7-9751CEE51430}" srcOrd="2" destOrd="0" presId="urn:microsoft.com/office/officeart/2005/8/layout/venn1"/>
    <dgm:cxn modelId="{B2A5C386-CF63-4A42-99F1-CC1CA99D2E10}" type="presParOf" srcId="{D0B7B0DA-5A7F-4EAB-A6CD-381C75999119}" destId="{9A735F9E-FBFF-4623-8A35-FD646E40F9F7}" srcOrd="3" destOrd="0" presId="urn:microsoft.com/office/officeart/2005/8/layout/venn1"/>
    <dgm:cxn modelId="{845C63A4-F780-4107-86F4-B1E3CAB366F5}" type="presParOf" srcId="{D0B7B0DA-5A7F-4EAB-A6CD-381C75999119}" destId="{866B8F1F-1246-4DB1-8670-1C3B5A441ED5}" srcOrd="4" destOrd="0" presId="urn:microsoft.com/office/officeart/2005/8/layout/venn1"/>
    <dgm:cxn modelId="{8B6C7B60-D499-412C-AC53-3C64410060AC}" type="presParOf" srcId="{D0B7B0DA-5A7F-4EAB-A6CD-381C75999119}" destId="{DFA1764E-CB06-4BB2-AD30-3391CF1448E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7E657-0CD6-48AB-BF1A-CE67CBBB605F}">
      <dsp:nvSpPr>
        <dsp:cNvPr id="0" name=""/>
        <dsp:cNvSpPr/>
      </dsp:nvSpPr>
      <dsp:spPr>
        <a:xfrm>
          <a:off x="1014195" y="0"/>
          <a:ext cx="1960516" cy="1960516"/>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solidFill>
                <a:schemeClr val="tx1"/>
              </a:solidFill>
            </a:rPr>
            <a:t>Energy Production</a:t>
          </a:r>
          <a:endParaRPr lang="en-US" sz="2300" kern="1200" dirty="0">
            <a:solidFill>
              <a:schemeClr val="tx1"/>
            </a:solidFill>
          </a:endParaRPr>
        </a:p>
      </dsp:txBody>
      <dsp:txXfrm>
        <a:off x="1275597" y="343090"/>
        <a:ext cx="1437712" cy="882232"/>
      </dsp:txXfrm>
    </dsp:sp>
    <dsp:sp modelId="{F71ECF92-FD2C-40E4-97A7-9751CEE51430}">
      <dsp:nvSpPr>
        <dsp:cNvPr id="0" name=""/>
        <dsp:cNvSpPr/>
      </dsp:nvSpPr>
      <dsp:spPr>
        <a:xfrm>
          <a:off x="1678797" y="1266167"/>
          <a:ext cx="1960516" cy="1960516"/>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Water Resource Allocation</a:t>
          </a:r>
          <a:endParaRPr lang="en-US" sz="2300" kern="1200" dirty="0"/>
        </a:p>
      </dsp:txBody>
      <dsp:txXfrm>
        <a:off x="2278388" y="1772633"/>
        <a:ext cx="1176310" cy="1078284"/>
      </dsp:txXfrm>
    </dsp:sp>
    <dsp:sp modelId="{866B8F1F-1246-4DB1-8670-1C3B5A441ED5}">
      <dsp:nvSpPr>
        <dsp:cNvPr id="0" name=""/>
        <dsp:cNvSpPr/>
      </dsp:nvSpPr>
      <dsp:spPr>
        <a:xfrm>
          <a:off x="263957" y="1266167"/>
          <a:ext cx="1960516" cy="1960516"/>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Food Production</a:t>
          </a:r>
          <a:endParaRPr lang="en-US" sz="2300" kern="1200" dirty="0"/>
        </a:p>
      </dsp:txBody>
      <dsp:txXfrm>
        <a:off x="448573" y="1772633"/>
        <a:ext cx="1176310" cy="107828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303" tIns="45651" rIns="91303" bIns="45651"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1303" tIns="45651" rIns="91303" bIns="45651" rtlCol="0"/>
          <a:lstStyle>
            <a:lvl1pPr algn="r">
              <a:defRPr sz="1200"/>
            </a:lvl1pPr>
          </a:lstStyle>
          <a:p>
            <a:fld id="{4E866C05-00C6-401C-A41E-15A025EB6CD4}" type="datetimeFigureOut">
              <a:rPr lang="en-US" smtClean="0"/>
              <a:pPr/>
              <a:t>12/16/2019</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1303" tIns="45651" rIns="91303" bIns="45651"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1303" tIns="45651" rIns="91303" bIns="45651" rtlCol="0" anchor="b"/>
          <a:lstStyle>
            <a:lvl1pPr algn="r">
              <a:defRPr sz="1200"/>
            </a:lvl1pPr>
          </a:lstStyle>
          <a:p>
            <a:fld id="{61FD0CEC-C13B-47DB-86B9-275A41E0E6FF}" type="slidenum">
              <a:rPr lang="en-US" smtClean="0"/>
              <a:pPr/>
              <a:t>‹#›</a:t>
            </a:fld>
            <a:endParaRPr lang="en-US"/>
          </a:p>
        </p:txBody>
      </p:sp>
    </p:spTree>
    <p:extLst>
      <p:ext uri="{BB962C8B-B14F-4D97-AF65-F5344CB8AC3E}">
        <p14:creationId xmlns:p14="http://schemas.microsoft.com/office/powerpoint/2010/main" val="1334561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3037840" cy="464820"/>
          </a:xfrm>
          <a:prstGeom prst="rect">
            <a:avLst/>
          </a:prstGeom>
        </p:spPr>
        <p:txBody>
          <a:bodyPr vert="horz" lIns="91303" tIns="45651" rIns="91303" bIns="45651" rtlCol="0"/>
          <a:lstStyle>
            <a:lvl1pPr algn="l">
              <a:defRPr sz="1200"/>
            </a:lvl1pPr>
          </a:lstStyle>
          <a:p>
            <a:endParaRPr lang="ru-RU"/>
          </a:p>
        </p:txBody>
      </p:sp>
      <p:sp>
        <p:nvSpPr>
          <p:cNvPr id="3" name="Дата 2"/>
          <p:cNvSpPr>
            <a:spLocks noGrp="1"/>
          </p:cNvSpPr>
          <p:nvPr>
            <p:ph type="dt" idx="1"/>
          </p:nvPr>
        </p:nvSpPr>
        <p:spPr>
          <a:xfrm>
            <a:off x="3970939" y="0"/>
            <a:ext cx="3037840" cy="464820"/>
          </a:xfrm>
          <a:prstGeom prst="rect">
            <a:avLst/>
          </a:prstGeom>
        </p:spPr>
        <p:txBody>
          <a:bodyPr vert="horz" lIns="91303" tIns="45651" rIns="91303" bIns="45651" rtlCol="0"/>
          <a:lstStyle>
            <a:lvl1pPr algn="r">
              <a:defRPr sz="1200"/>
            </a:lvl1pPr>
          </a:lstStyle>
          <a:p>
            <a:fld id="{3A769ABA-9CEF-420F-8221-E703674AAA88}" type="datetimeFigureOut">
              <a:rPr lang="ru-RU" smtClean="0"/>
              <a:pPr/>
              <a:t>16.12.2019</a:t>
            </a:fld>
            <a:endParaRPr lang="ru-RU"/>
          </a:p>
        </p:txBody>
      </p:sp>
      <p:sp>
        <p:nvSpPr>
          <p:cNvPr id="4" name="Образ слайда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303" tIns="45651" rIns="91303" bIns="45651" rtlCol="0" anchor="ctr"/>
          <a:lstStyle/>
          <a:p>
            <a:endParaRPr lang="ru-RU"/>
          </a:p>
        </p:txBody>
      </p:sp>
      <p:sp>
        <p:nvSpPr>
          <p:cNvPr id="5" name="Заметки 4"/>
          <p:cNvSpPr>
            <a:spLocks noGrp="1"/>
          </p:cNvSpPr>
          <p:nvPr>
            <p:ph type="body" sz="quarter" idx="3"/>
          </p:nvPr>
        </p:nvSpPr>
        <p:spPr>
          <a:xfrm>
            <a:off x="701041" y="4415790"/>
            <a:ext cx="5608320" cy="4183380"/>
          </a:xfrm>
          <a:prstGeom prst="rect">
            <a:avLst/>
          </a:prstGeom>
        </p:spPr>
        <p:txBody>
          <a:bodyPr vert="horz" lIns="91303" tIns="45651" rIns="91303" bIns="45651"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8829967"/>
            <a:ext cx="3037840" cy="464820"/>
          </a:xfrm>
          <a:prstGeom prst="rect">
            <a:avLst/>
          </a:prstGeom>
        </p:spPr>
        <p:txBody>
          <a:bodyPr vert="horz" lIns="91303" tIns="45651" rIns="91303" bIns="45651" rtlCol="0" anchor="b"/>
          <a:lstStyle>
            <a:lvl1pPr algn="l">
              <a:defRPr sz="1200"/>
            </a:lvl1pPr>
          </a:lstStyle>
          <a:p>
            <a:endParaRPr lang="ru-RU"/>
          </a:p>
        </p:txBody>
      </p:sp>
      <p:sp>
        <p:nvSpPr>
          <p:cNvPr id="7" name="Номер слайда 6"/>
          <p:cNvSpPr>
            <a:spLocks noGrp="1"/>
          </p:cNvSpPr>
          <p:nvPr>
            <p:ph type="sldNum" sz="quarter" idx="5"/>
          </p:nvPr>
        </p:nvSpPr>
        <p:spPr>
          <a:xfrm>
            <a:off x="3970939" y="8829967"/>
            <a:ext cx="3037840" cy="464820"/>
          </a:xfrm>
          <a:prstGeom prst="rect">
            <a:avLst/>
          </a:prstGeom>
        </p:spPr>
        <p:txBody>
          <a:bodyPr vert="horz" lIns="91303" tIns="45651" rIns="91303" bIns="45651" rtlCol="0" anchor="b"/>
          <a:lstStyle>
            <a:lvl1pPr algn="r">
              <a:defRPr sz="1200"/>
            </a:lvl1pPr>
          </a:lstStyle>
          <a:p>
            <a:fld id="{45F5CBB5-77EC-4D4B-ABCD-BB2818511792}" type="slidenum">
              <a:rPr lang="ru-RU" smtClean="0"/>
              <a:pPr/>
              <a:t>‹#›</a:t>
            </a:fld>
            <a:endParaRPr lang="ru-RU"/>
          </a:p>
        </p:txBody>
      </p:sp>
    </p:spTree>
    <p:extLst>
      <p:ext uri="{BB962C8B-B14F-4D97-AF65-F5344CB8AC3E}">
        <p14:creationId xmlns:p14="http://schemas.microsoft.com/office/powerpoint/2010/main" val="365050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 </a:t>
            </a:r>
          </a:p>
        </p:txBody>
      </p:sp>
      <p:sp>
        <p:nvSpPr>
          <p:cNvPr id="4" name="Номер слайда 3"/>
          <p:cNvSpPr>
            <a:spLocks noGrp="1"/>
          </p:cNvSpPr>
          <p:nvPr>
            <p:ph type="sldNum" sz="quarter" idx="10"/>
          </p:nvPr>
        </p:nvSpPr>
        <p:spPr/>
        <p:txBody>
          <a:bodyPr/>
          <a:lstStyle/>
          <a:p>
            <a:fld id="{45F5CBB5-77EC-4D4B-ABCD-BB2818511792}" type="slidenum">
              <a:rPr lang="ru-RU" smtClean="0"/>
              <a:pPr/>
              <a:t>1</a:t>
            </a:fld>
            <a:endParaRPr lang="ru-RU"/>
          </a:p>
        </p:txBody>
      </p:sp>
    </p:spTree>
    <p:extLst>
      <p:ext uri="{BB962C8B-B14F-4D97-AF65-F5344CB8AC3E}">
        <p14:creationId xmlns:p14="http://schemas.microsoft.com/office/powerpoint/2010/main" val="421481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This is not very clear now, should</a:t>
            </a:r>
            <a:r>
              <a:rPr lang="en-US" baseline="0" dirty="0"/>
              <a:t> be discussed </a:t>
            </a:r>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12</a:t>
            </a:fld>
            <a:endParaRPr lang="ru-RU"/>
          </a:p>
        </p:txBody>
      </p:sp>
    </p:spTree>
    <p:extLst>
      <p:ext uri="{BB962C8B-B14F-4D97-AF65-F5344CB8AC3E}">
        <p14:creationId xmlns:p14="http://schemas.microsoft.com/office/powerpoint/2010/main" val="85526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Here there should be an example </a:t>
            </a:r>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13</a:t>
            </a:fld>
            <a:endParaRPr lang="ru-RU"/>
          </a:p>
        </p:txBody>
      </p:sp>
    </p:spTree>
    <p:extLst>
      <p:ext uri="{BB962C8B-B14F-4D97-AF65-F5344CB8AC3E}">
        <p14:creationId xmlns:p14="http://schemas.microsoft.com/office/powerpoint/2010/main" val="3226353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14</a:t>
            </a:fld>
            <a:endParaRPr lang="ru-RU"/>
          </a:p>
        </p:txBody>
      </p:sp>
    </p:spTree>
    <p:extLst>
      <p:ext uri="{BB962C8B-B14F-4D97-AF65-F5344CB8AC3E}">
        <p14:creationId xmlns:p14="http://schemas.microsoft.com/office/powerpoint/2010/main" val="395926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a:t>
            </a:r>
            <a:r>
              <a:rPr lang="en-US" dirty="0" err="1"/>
              <a:t>nu_A</a:t>
            </a:r>
            <a:r>
              <a:rPr lang="en-US" dirty="0"/>
              <a:t>,</a:t>
            </a:r>
            <a:r>
              <a:rPr lang="en-US" baseline="0" dirty="0"/>
              <a:t> \</a:t>
            </a:r>
            <a:r>
              <a:rPr lang="en-US" baseline="0" dirty="0" err="1"/>
              <a:t>nu_E</a:t>
            </a:r>
            <a:r>
              <a:rPr lang="en-US" baseline="0" dirty="0"/>
              <a:t> – are the solutions to the max problem or given dual variables???</a:t>
            </a:r>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15</a:t>
            </a:fld>
            <a:endParaRPr lang="ru-RU"/>
          </a:p>
        </p:txBody>
      </p:sp>
    </p:spTree>
    <p:extLst>
      <p:ext uri="{BB962C8B-B14F-4D97-AF65-F5344CB8AC3E}">
        <p14:creationId xmlns:p14="http://schemas.microsoft.com/office/powerpoint/2010/main" val="310253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16</a:t>
            </a:fld>
            <a:endParaRPr lang="ru-RU"/>
          </a:p>
        </p:txBody>
      </p:sp>
    </p:spTree>
    <p:extLst>
      <p:ext uri="{BB962C8B-B14F-4D97-AF65-F5344CB8AC3E}">
        <p14:creationId xmlns:p14="http://schemas.microsoft.com/office/powerpoint/2010/main" val="147301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a:t>
            </a:r>
            <a:r>
              <a:rPr lang="en-US" baseline="0" dirty="0"/>
              <a:t>, the government make the plans for energy production, food production and water resource allocation independently. </a:t>
            </a:r>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8602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5DBF32-94F7-4FD5-9DDB-C0F235DFB885}" type="slidenum">
              <a:rPr lang="ru-RU" altLang="ru-RU"/>
              <a:pPr>
                <a:spcBef>
                  <a:spcPct val="0"/>
                </a:spcBef>
              </a:pPr>
              <a:t>3</a:t>
            </a:fld>
            <a:endParaRPr lang="ru-RU" altLang="ru-RU"/>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normAutofit fontScale="85000" lnSpcReduction="20000"/>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Three fundamental elements (energy) security:  ―Physical supply: availability and accessibility; ―Economic: affordability;  ―Environmental sustainability: acceptability. Most important factor determining the energy system is risks, which depend on how the system is considered as a whole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emphasis on a systemic approach to risk management: regulating the system as a whole, not just its individual components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ru-RU" sz="1200" kern="1200" dirty="0">
                <a:solidFill>
                  <a:schemeClr val="tx1"/>
                </a:solidFill>
                <a:effectLst/>
                <a:latin typeface="+mn-lt"/>
                <a:ea typeface="+mn-ea"/>
                <a:cs typeface="+mn-cs"/>
              </a:rPr>
              <a:t>Systemic risks is risks in a complex “network” driven by supply-demand-price relations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Framework that can be scaled to capture the key components and relationships at different levels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 tool which helps identify regional energy security gaps and self-sufficiency levels depending on various other factors and areas of priority</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ru-RU" sz="1200" kern="1200" dirty="0">
                <a:solidFill>
                  <a:schemeClr val="tx1"/>
                </a:solidFill>
                <a:effectLst/>
                <a:latin typeface="+mn-lt"/>
                <a:ea typeface="+mn-ea"/>
                <a:cs typeface="+mn-cs"/>
              </a:rPr>
              <a:t>A tool which allows to set the priorities and initiate a discussion with decision-makers</a:t>
            </a:r>
            <a:endParaRPr lang="ru-RU" altLang="ru-RU" dirty="0">
              <a:latin typeface="Arial" panose="020B0604020202020204" pitchFamily="34" charset="0"/>
            </a:endParaRPr>
          </a:p>
          <a:p>
            <a:pPr marL="171450" indent="-171450" eaLnBrk="1" hangingPunct="1">
              <a:buFontTx/>
              <a:buChar char="-"/>
            </a:pPr>
            <a:endParaRPr lang="en-US" sz="1200" kern="1200" dirty="0">
              <a:solidFill>
                <a:schemeClr val="tx1"/>
              </a:solidFill>
              <a:effectLst/>
              <a:latin typeface="+mn-lt"/>
              <a:ea typeface="+mn-ea"/>
              <a:cs typeface="+mn-cs"/>
            </a:endParaRPr>
          </a:p>
          <a:p>
            <a:pPr marL="171450" indent="-171450" eaLnBrk="1" hangingPunct="1">
              <a:buFontTx/>
              <a:buChar char="-"/>
            </a:pPr>
            <a:r>
              <a:rPr lang="en-US" sz="1200" kern="1200" dirty="0">
                <a:solidFill>
                  <a:schemeClr val="tx1"/>
                </a:solidFill>
                <a:effectLst/>
                <a:latin typeface="+mn-lt"/>
                <a:ea typeface="+mn-ea"/>
                <a:cs typeface="+mn-cs"/>
              </a:rPr>
              <a:t>International (traditional) energy security frameworks were developed primarily following the crude oil supply disruptions of the 1970s</a:t>
            </a:r>
          </a:p>
          <a:p>
            <a:pPr marL="171450" indent="-171450" eaLnBrk="1" hangingPunct="1">
              <a:buFontTx/>
              <a:buChar char="-"/>
            </a:pPr>
            <a:endParaRPr lang="en-US" sz="1200" kern="1200" dirty="0">
              <a:solidFill>
                <a:schemeClr val="tx1"/>
              </a:solidFill>
              <a:effectLst/>
              <a:latin typeface="+mn-lt"/>
              <a:ea typeface="+mn-ea"/>
              <a:cs typeface="+mn-cs"/>
            </a:endParaRPr>
          </a:p>
          <a:p>
            <a:pPr marL="171450" indent="-171450" eaLnBrk="1" hangingPunct="1">
              <a:buFontTx/>
              <a:buChar char="-"/>
            </a:pPr>
            <a:r>
              <a:rPr lang="en-US" sz="1200" kern="1200" dirty="0">
                <a:solidFill>
                  <a:schemeClr val="tx1"/>
                </a:solidFill>
                <a:effectLst/>
                <a:latin typeface="+mn-lt"/>
                <a:ea typeface="+mn-ea"/>
                <a:cs typeface="+mn-cs"/>
              </a:rPr>
              <a:t>Significant changes in energy markets over the last 40 years</a:t>
            </a:r>
          </a:p>
          <a:p>
            <a:pPr marL="171450" indent="-171450" eaLnBrk="1" hangingPunct="1">
              <a:buFontTx/>
              <a:buChar char="-"/>
            </a:pPr>
            <a:r>
              <a:rPr lang="en-US" sz="1200" kern="1200" dirty="0">
                <a:solidFill>
                  <a:schemeClr val="tx1"/>
                </a:solidFill>
                <a:effectLst/>
                <a:latin typeface="+mn-lt"/>
                <a:ea typeface="+mn-ea"/>
                <a:cs typeface="+mn-cs"/>
              </a:rPr>
              <a:t>•Increased diversification of the fuel mix, with oil use displaced by increasing use of coal and natural gas. </a:t>
            </a:r>
          </a:p>
          <a:p>
            <a:pPr marL="171450" indent="-171450" eaLnBrk="1" hangingPunct="1">
              <a:buFontTx/>
              <a:buChar char="-"/>
            </a:pPr>
            <a:r>
              <a:rPr lang="en-US" sz="1200" kern="1200" dirty="0">
                <a:solidFill>
                  <a:schemeClr val="tx1"/>
                </a:solidFill>
                <a:effectLst/>
                <a:latin typeface="+mn-lt"/>
                <a:ea typeface="+mn-ea"/>
                <a:cs typeface="+mn-cs"/>
              </a:rPr>
              <a:t>•A shift in consumption patterns towards non-OECD emerging economies.</a:t>
            </a:r>
          </a:p>
          <a:p>
            <a:pPr marL="171450" indent="-171450" eaLnBrk="1" hangingPunct="1">
              <a:buFontTx/>
              <a:buChar char="-"/>
            </a:pPr>
            <a:r>
              <a:rPr lang="en-US" sz="1200" kern="1200" dirty="0">
                <a:solidFill>
                  <a:schemeClr val="tx1"/>
                </a:solidFill>
                <a:effectLst/>
                <a:latin typeface="+mn-lt"/>
                <a:ea typeface="+mn-ea"/>
                <a:cs typeface="+mn-cs"/>
              </a:rPr>
              <a:t>•Changes in the structure of the international crude oil market, from vertically integrated market of the 1970’s to the current segmented and highly </a:t>
            </a:r>
            <a:r>
              <a:rPr lang="en-US" sz="1200" kern="1200" dirty="0" err="1">
                <a:solidFill>
                  <a:schemeClr val="tx1"/>
                </a:solidFill>
                <a:effectLst/>
                <a:latin typeface="+mn-lt"/>
                <a:ea typeface="+mn-ea"/>
                <a:cs typeface="+mn-cs"/>
              </a:rPr>
              <a:t>specialised</a:t>
            </a:r>
            <a:r>
              <a:rPr lang="en-US" sz="1200" kern="1200" dirty="0">
                <a:solidFill>
                  <a:schemeClr val="tx1"/>
                </a:solidFill>
                <a:effectLst/>
                <a:latin typeface="+mn-lt"/>
                <a:ea typeface="+mn-ea"/>
                <a:cs typeface="+mn-cs"/>
              </a:rPr>
              <a:t> market. </a:t>
            </a:r>
          </a:p>
          <a:p>
            <a:pPr marL="171450" indent="-171450" eaLnBrk="1" hangingPunct="1">
              <a:buFontTx/>
              <a:buChar char="-"/>
            </a:pPr>
            <a:r>
              <a:rPr lang="en-US" sz="1200" kern="1200" dirty="0">
                <a:solidFill>
                  <a:schemeClr val="tx1"/>
                </a:solidFill>
                <a:effectLst/>
                <a:latin typeface="+mn-lt"/>
                <a:ea typeface="+mn-ea"/>
                <a:cs typeface="+mn-cs"/>
              </a:rPr>
              <a:t>•The move from long term contracts to an increasing share of spot transactions and the emergence of oil futures and derivatives markets, increasing the depth and liquidity of the market.</a:t>
            </a:r>
          </a:p>
          <a:p>
            <a:pPr marL="171450" indent="-171450" eaLnBrk="1" hangingPunct="1">
              <a:buFontTx/>
              <a:buChar char="-"/>
            </a:pPr>
            <a:r>
              <a:rPr lang="en-US" sz="1200" kern="1200" dirty="0">
                <a:solidFill>
                  <a:schemeClr val="tx1"/>
                </a:solidFill>
                <a:effectLst/>
                <a:latin typeface="+mn-lt"/>
                <a:ea typeface="+mn-ea"/>
                <a:cs typeface="+mn-cs"/>
              </a:rPr>
              <a:t>•New causes of imbalance between supply and demand beyond geopolitical shocks to crude oil supply. For example, refinery shutdowns (e.g. Hurricane Katrina 2005), demand surges (e.g. Asia 2013) and the loss of specific types of crude (Libya 2011</a:t>
            </a:r>
          </a:p>
          <a:p>
            <a:pPr marL="171450" indent="-171450" eaLnBrk="1" hangingPunct="1">
              <a:buFontTx/>
              <a:buChar char="-"/>
            </a:pPr>
            <a:endParaRPr lang="ru-RU" altLang="ru-RU" dirty="0">
              <a:latin typeface="Arial" panose="020B0604020202020204" pitchFamily="34" charset="0"/>
            </a:endParaRPr>
          </a:p>
        </p:txBody>
      </p:sp>
    </p:spTree>
    <p:extLst>
      <p:ext uri="{BB962C8B-B14F-4D97-AF65-F5344CB8AC3E}">
        <p14:creationId xmlns:p14="http://schemas.microsoft.com/office/powerpoint/2010/main" val="312793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5</a:t>
            </a:fld>
            <a:endParaRPr lang="ru-RU"/>
          </a:p>
        </p:txBody>
      </p:sp>
    </p:spTree>
    <p:extLst>
      <p:ext uri="{BB962C8B-B14F-4D97-AF65-F5344CB8AC3E}">
        <p14:creationId xmlns:p14="http://schemas.microsoft.com/office/powerpoint/2010/main" val="234966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7</a:t>
            </a:fld>
            <a:endParaRPr lang="ru-RU"/>
          </a:p>
        </p:txBody>
      </p:sp>
    </p:spTree>
    <p:extLst>
      <p:ext uri="{BB962C8B-B14F-4D97-AF65-F5344CB8AC3E}">
        <p14:creationId xmlns:p14="http://schemas.microsoft.com/office/powerpoint/2010/main" val="176868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386496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we all know china is lack of water, the per capita water resource in china is just one quarter of the world level, what makes things worse is </a:t>
            </a:r>
            <a:r>
              <a:rPr lang="en-US" sz="1200" kern="1200" dirty="0">
                <a:solidFill>
                  <a:schemeClr val="tx1"/>
                </a:solidFill>
                <a:effectLst/>
                <a:latin typeface="+mn-lt"/>
                <a:ea typeface="+mn-ea"/>
                <a:cs typeface="+mn-cs"/>
              </a:rPr>
              <a:t>geographical mismatch between water availability and coal industry. From</a:t>
            </a:r>
            <a:r>
              <a:rPr lang="en-US" baseline="0" dirty="0"/>
              <a:t> the pic we can easily see it</a:t>
            </a:r>
            <a:r>
              <a:rPr lang="en-US" sz="1200" kern="1200" baseline="0" dirty="0">
                <a:solidFill>
                  <a:schemeClr val="tx1"/>
                </a:solidFill>
                <a:effectLst/>
                <a:latin typeface="+mn-lt"/>
                <a:ea typeface="+mn-ea"/>
                <a:cs typeface="+mn-cs"/>
              </a:rPr>
              <a:t> The light blue bar is on behalf of the water resources, the dark blue bar is on the behalf of coal reserves.  We can see most of coal industries in the north of china where the water is short.</a:t>
            </a:r>
            <a:r>
              <a:rPr lang="en-US" dirty="0">
                <a:effectLst/>
              </a:rPr>
              <a:t> Up to 83% of China’s coal lies in water scarce and water stressed regions. And coal</a:t>
            </a:r>
            <a:r>
              <a:rPr lang="en-US" baseline="0" dirty="0">
                <a:effectLst/>
              </a:rPr>
              <a:t> industry is water intensive activity</a:t>
            </a:r>
            <a:r>
              <a:rPr lang="en-US" dirty="0">
                <a:effectLst/>
              </a:rPr>
              <a:t>, in some</a:t>
            </a:r>
            <a:r>
              <a:rPr lang="en-US" baseline="0" dirty="0">
                <a:effectLst/>
              </a:rPr>
              <a:t> coal production area, the people don’t have water to take a shower, they can’t access to water every time.</a:t>
            </a:r>
            <a:r>
              <a:rPr lang="en-US" dirty="0">
                <a:effectLst/>
              </a:rPr>
              <a:t> Above</a:t>
            </a:r>
            <a:r>
              <a:rPr lang="en-US" baseline="0" dirty="0">
                <a:effectLst/>
              </a:rPr>
              <a:t> all, we know</a:t>
            </a:r>
            <a:r>
              <a:rPr lang="en-US" altLang="zh-CN" dirty="0">
                <a:effectLst/>
              </a:rPr>
              <a:t> coal industry</a:t>
            </a:r>
            <a:r>
              <a:rPr lang="en-US" altLang="zh-CN" baseline="0" dirty="0">
                <a:effectLst/>
              </a:rPr>
              <a:t> has brought those negative impact in China , However if there is no regulation from the government to control it, the coal industry could continue to develop like before.</a:t>
            </a:r>
            <a:endParaRPr lang="en-US" dirty="0"/>
          </a:p>
        </p:txBody>
      </p:sp>
      <p:sp>
        <p:nvSpPr>
          <p:cNvPr id="4" name="Slide Number Placeholder 3"/>
          <p:cNvSpPr>
            <a:spLocks noGrp="1"/>
          </p:cNvSpPr>
          <p:nvPr>
            <p:ph type="sldNum" sz="quarter" idx="10"/>
          </p:nvPr>
        </p:nvSpPr>
        <p:spPr/>
        <p:txBody>
          <a:bodyPr/>
          <a:lstStyle/>
          <a:p>
            <a:fld id="{D758FA7B-27C0-444B-87DA-2506428CE36C}" type="slidenum">
              <a:rPr lang="en-US" smtClean="0"/>
              <a:t>9</a:t>
            </a:fld>
            <a:endParaRPr lang="en-US" dirty="0"/>
          </a:p>
        </p:txBody>
      </p:sp>
    </p:spTree>
    <p:extLst>
      <p:ext uri="{BB962C8B-B14F-4D97-AF65-F5344CB8AC3E}">
        <p14:creationId xmlns:p14="http://schemas.microsoft.com/office/powerpoint/2010/main" val="166890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10</a:t>
            </a:fld>
            <a:endParaRPr lang="ru-RU"/>
          </a:p>
        </p:txBody>
      </p:sp>
    </p:spTree>
    <p:extLst>
      <p:ext uri="{BB962C8B-B14F-4D97-AF65-F5344CB8AC3E}">
        <p14:creationId xmlns:p14="http://schemas.microsoft.com/office/powerpoint/2010/main" val="19061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11</a:t>
            </a:fld>
            <a:endParaRPr lang="ru-RU"/>
          </a:p>
        </p:txBody>
      </p:sp>
    </p:spTree>
    <p:extLst>
      <p:ext uri="{BB962C8B-B14F-4D97-AF65-F5344CB8AC3E}">
        <p14:creationId xmlns:p14="http://schemas.microsoft.com/office/powerpoint/2010/main" val="3757909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1E4312B2-5599-4BAB-9629-F8FF3E2D26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356F685-8D31-4F3D-8A52-5F9F92A1AC1B}" type="slidenum">
              <a:rPr lang="en-US"/>
              <a:pPr>
                <a:defRPr/>
              </a:pPr>
              <a:t>‹#›</a:t>
            </a:fld>
            <a:r>
              <a:rPr lang="en-US"/>
              <a:t>, date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F2CA046-3722-4950-924C-5359C54C5ADE}" type="slidenum">
              <a:rPr lang="en-US"/>
              <a:pPr>
                <a:defRPr/>
              </a:pPr>
              <a:t>‹#›</a:t>
            </a:fld>
            <a:r>
              <a:rPr lang="en-US"/>
              <a:t>,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99592" y="152400"/>
            <a:ext cx="7787208" cy="990600"/>
          </a:xfrm>
        </p:spPr>
        <p:txBody>
          <a:bodyPr/>
          <a:lstStyle/>
          <a:p>
            <a:r>
              <a:rPr lang="fr-FR"/>
              <a:t>Cliquez pour modifier le style du titre</a:t>
            </a:r>
            <a:endParaRPr lang="en-US" dirty="0"/>
          </a:p>
        </p:txBody>
      </p:sp>
      <p:sp>
        <p:nvSpPr>
          <p:cNvPr id="8" name="Espace réservé du contenu 7"/>
          <p:cNvSpPr>
            <a:spLocks noGrp="1"/>
          </p:cNvSpPr>
          <p:nvPr>
            <p:ph sz="quarter" idx="1"/>
          </p:nvPr>
        </p:nvSpPr>
        <p:spPr>
          <a:xfrm>
            <a:off x="899592" y="1219200"/>
            <a:ext cx="7787208" cy="4937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Espace réservé de la date 3"/>
          <p:cNvSpPr>
            <a:spLocks noGrp="1"/>
          </p:cNvSpPr>
          <p:nvPr>
            <p:ph type="dt" sz="half" idx="10"/>
          </p:nvPr>
        </p:nvSpPr>
        <p:spPr>
          <a:xfrm>
            <a:off x="6286501" y="6356352"/>
            <a:ext cx="2403475" cy="365125"/>
          </a:xfrm>
          <a:prstGeom prst="rect">
            <a:avLst/>
          </a:prstGeom>
        </p:spPr>
        <p:txBody>
          <a:bodyPr/>
          <a:lstStyle>
            <a:lvl1pPr algn="r">
              <a:defRPr sz="900" smtClean="0"/>
            </a:lvl1pPr>
          </a:lstStyle>
          <a:p>
            <a:pPr>
              <a:defRPr/>
            </a:pPr>
            <a:endParaRPr lang="fr-FR">
              <a:solidFill>
                <a:srgbClr val="464653"/>
              </a:solidFill>
            </a:endParaRPr>
          </a:p>
        </p:txBody>
      </p:sp>
      <p:sp>
        <p:nvSpPr>
          <p:cNvPr id="5" name="Espace réservé du pied de page 4"/>
          <p:cNvSpPr>
            <a:spLocks noGrp="1"/>
          </p:cNvSpPr>
          <p:nvPr>
            <p:ph type="ftr" sz="quarter" idx="11"/>
          </p:nvPr>
        </p:nvSpPr>
        <p:spPr>
          <a:xfrm>
            <a:off x="1619672" y="6356352"/>
            <a:ext cx="6048672" cy="365125"/>
          </a:xfrm>
          <a:prstGeom prst="rect">
            <a:avLst/>
          </a:prstGeom>
        </p:spPr>
        <p:txBody>
          <a:bodyPr/>
          <a:lstStyle>
            <a:lvl1pPr algn="ctr">
              <a:defRPr sz="900"/>
            </a:lvl1pPr>
          </a:lstStyle>
          <a:p>
            <a:pPr>
              <a:defRPr/>
            </a:pPr>
            <a:endParaRPr lang="fr-FR" dirty="0">
              <a:solidFill>
                <a:srgbClr val="464653"/>
              </a:solidFill>
            </a:endParaRPr>
          </a:p>
        </p:txBody>
      </p:sp>
      <p:sp>
        <p:nvSpPr>
          <p:cNvPr id="6" name="Espace réservé du numéro de diapositive 5"/>
          <p:cNvSpPr>
            <a:spLocks noGrp="1"/>
          </p:cNvSpPr>
          <p:nvPr>
            <p:ph type="sldNum" sz="quarter" idx="12"/>
          </p:nvPr>
        </p:nvSpPr>
        <p:spPr>
          <a:xfrm>
            <a:off x="899593" y="6381330"/>
            <a:ext cx="1694382" cy="340147"/>
          </a:xfrm>
        </p:spPr>
        <p:txBody>
          <a:bodyPr/>
          <a:lstStyle>
            <a:lvl1pPr>
              <a:defRPr smtClean="0"/>
            </a:lvl1pPr>
          </a:lstStyle>
          <a:p>
            <a:pPr>
              <a:defRPr/>
            </a:pPr>
            <a:fld id="{BE5FA575-5F86-4498-A185-CC1474E42237}" type="slidenum">
              <a:rPr lang="fr-FR">
                <a:solidFill>
                  <a:srgbClr val="464653"/>
                </a:solidFill>
              </a:rPr>
              <a:pPr>
                <a:defRPr/>
              </a:pPr>
              <a:t>‹#›</a:t>
            </a:fld>
            <a:endParaRPr lang="fr-FR" dirty="0">
              <a:solidFill>
                <a:srgbClr val="464653"/>
              </a:solidFill>
            </a:endParaRPr>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0042"/>
          <a:stretch/>
        </p:blipFill>
        <p:spPr bwMode="auto">
          <a:xfrm>
            <a:off x="4763" y="0"/>
            <a:ext cx="883578" cy="6851650"/>
          </a:xfrm>
          <a:prstGeom prst="rect">
            <a:avLst/>
          </a:prstGeom>
          <a:solidFill>
            <a:schemeClr val="bg1"/>
          </a:solidFill>
          <a:ln>
            <a:noFill/>
          </a:ln>
          <a:effectLst/>
        </p:spPr>
      </p:pic>
    </p:spTree>
    <p:extLst>
      <p:ext uri="{BB962C8B-B14F-4D97-AF65-F5344CB8AC3E}">
        <p14:creationId xmlns:p14="http://schemas.microsoft.com/office/powerpoint/2010/main" val="141859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112711BC-CB1F-4E99-8CB3-0C61FE49B3B7}" type="slidenum">
              <a:rPr lang="en-US"/>
              <a:pPr>
                <a:defRPr/>
              </a:pPr>
              <a:t>‹#›</a:t>
            </a:fld>
            <a:r>
              <a:rPr lang="en-US"/>
              <a:t>,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C85BF2D6-F2CE-4825-AA43-5FCA2B174C18}" type="slidenum">
              <a:rPr lang="en-US"/>
              <a:pPr>
                <a:defRPr/>
              </a:pPr>
              <a:t>‹#›</a:t>
            </a:fld>
            <a:r>
              <a:rPr lang="en-US"/>
              <a:t>, 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4193024A-A1CF-4A6E-8F6A-5095CE996DF9}" type="slidenum">
              <a:rPr lang="en-US"/>
              <a:pPr>
                <a:defRPr/>
              </a:pPr>
              <a:t>‹#›</a:t>
            </a:fld>
            <a:r>
              <a:rPr lang="en-US"/>
              <a:t>, 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AF2A010B-BAF6-40A5-B717-FF159C823536}" type="slidenum">
              <a:rPr lang="en-US"/>
              <a:pPr>
                <a:defRPr/>
              </a:pPr>
              <a:t>‹#›</a:t>
            </a:fld>
            <a:r>
              <a:rPr lang="en-US"/>
              <a:t>, 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B9224A6-702E-4A01-99F0-96056F73EC9A}" type="slidenum">
              <a:rPr lang="en-US"/>
              <a:pPr>
                <a:defRPr/>
              </a:pPr>
              <a:t>‹#›</a:t>
            </a:fld>
            <a:r>
              <a:rPr lang="en-US"/>
              <a:t>, 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C3884531-87E1-44F5-B3D0-04F68C17036F}" type="slidenum">
              <a:rPr lang="en-US"/>
              <a:pPr>
                <a:defRPr/>
              </a:pPr>
              <a:t>‹#›</a:t>
            </a:fld>
            <a:r>
              <a:rPr lang="en-US"/>
              <a:t>, 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EDEA0DC2-634B-4A4B-A9CE-6B1EFB94E78A}" type="slidenum">
              <a:rPr lang="en-US"/>
              <a:pPr>
                <a:defRPr/>
              </a:pPr>
              <a:t>‹#›</a:t>
            </a:fld>
            <a:r>
              <a:rPr lang="en-US"/>
              <a:t>, 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dirty="0"/>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71584800-6692-4F7A-844A-C16EE7CAB8D0}" type="slidenum">
              <a:rPr lang="en-US" smtClean="0"/>
              <a:pPr>
                <a:defRPr/>
              </a:pPr>
              <a:t>‹#›</a:t>
            </a:fld>
            <a:r>
              <a:rPr lang="en-US" dirty="0"/>
              <a:t>, date</a:t>
            </a:r>
          </a:p>
        </p:txBody>
      </p:sp>
    </p:spTree>
  </p:cSld>
  <p:clrMap bg1="lt1" tx1="dk1" bg2="lt2" tx2="dk2" accent1="accent1" accent2="accent2" accent3="accent3" accent4="accent4" accent5="accent5" accent6="accent6" hlink="hlink" folHlink="folHlink"/>
  <p:sldLayoutIdLst>
    <p:sldLayoutId id="2147483727" r:id="rId1"/>
    <p:sldLayoutId id="2147483694"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Lst>
  <p:hf hdr="0" ftr="0" dt="0"/>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r>
              <a:rPr lang="en-US" dirty="0"/>
              <a:t>, date</a:t>
            </a:r>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29" r:id="rId1"/>
    <p:sldLayoutId id="2147483714"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30" r:id="rId11"/>
  </p:sldLayoutIdLst>
  <p:hf hdr="0" ftr="0" dt="0"/>
  <p:txStyles>
    <p:title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18.wmf"/><Relationship Id="rId3" Type="http://schemas.openxmlformats.org/officeDocument/2006/relationships/notesSlide" Target="../notesSlides/notesSlide9.xml"/><Relationship Id="rId7" Type="http://schemas.openxmlformats.org/officeDocument/2006/relationships/image" Target="../media/image16.wmf"/><Relationship Id="rId12"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wmf"/><Relationship Id="rId5" Type="http://schemas.openxmlformats.org/officeDocument/2006/relationships/image" Target="../media/image15.wmf"/><Relationship Id="rId15" Type="http://schemas.openxmlformats.org/officeDocument/2006/relationships/image" Target="../media/image19.w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21.jpg"/><Relationship Id="rId1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4.wmf"/><Relationship Id="rId18" Type="http://schemas.openxmlformats.org/officeDocument/2006/relationships/oleObject" Target="../embeddings/oleObject13.bin"/><Relationship Id="rId3" Type="http://schemas.openxmlformats.org/officeDocument/2006/relationships/notesSlide" Target="../notesSlides/notesSlide10.xml"/><Relationship Id="rId21" Type="http://schemas.openxmlformats.org/officeDocument/2006/relationships/image" Target="../media/image28.wmf"/><Relationship Id="rId7" Type="http://schemas.openxmlformats.org/officeDocument/2006/relationships/image" Target="../media/image16.wmf"/><Relationship Id="rId12" Type="http://schemas.openxmlformats.org/officeDocument/2006/relationships/oleObject" Target="../embeddings/oleObject10.bin"/><Relationship Id="rId17" Type="http://schemas.openxmlformats.org/officeDocument/2006/relationships/image" Target="../media/image26.wmf"/><Relationship Id="rId2" Type="http://schemas.openxmlformats.org/officeDocument/2006/relationships/slideLayout" Target="../slideLayouts/slideLayout12.xml"/><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3.wmf"/><Relationship Id="rId5" Type="http://schemas.openxmlformats.org/officeDocument/2006/relationships/image" Target="../media/image15.wmf"/><Relationship Id="rId15" Type="http://schemas.openxmlformats.org/officeDocument/2006/relationships/image" Target="../media/image25.wmf"/><Relationship Id="rId10" Type="http://schemas.openxmlformats.org/officeDocument/2006/relationships/oleObject" Target="../embeddings/oleObject9.bin"/><Relationship Id="rId19" Type="http://schemas.openxmlformats.org/officeDocument/2006/relationships/image" Target="../media/image27.wmf"/><Relationship Id="rId4" Type="http://schemas.openxmlformats.org/officeDocument/2006/relationships/oleObject" Target="../embeddings/oleObject6.bin"/><Relationship Id="rId9" Type="http://schemas.openxmlformats.org/officeDocument/2006/relationships/image" Target="../media/image22.wmf"/><Relationship Id="rId1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1.xml"/><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6.bin"/><Relationship Id="rId5" Type="http://schemas.openxmlformats.org/officeDocument/2006/relationships/image" Target="../media/image15.wmf"/><Relationship Id="rId4" Type="http://schemas.openxmlformats.org/officeDocument/2006/relationships/oleObject" Target="../embeddings/oleObject15.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2.xml"/><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31.wmf"/><Relationship Id="rId5" Type="http://schemas.openxmlformats.org/officeDocument/2006/relationships/image" Target="../media/image29.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6.wmf"/><Relationship Id="rId3" Type="http://schemas.openxmlformats.org/officeDocument/2006/relationships/notesSlide" Target="../notesSlides/notesSlide13.xml"/><Relationship Id="rId7" Type="http://schemas.openxmlformats.org/officeDocument/2006/relationships/image" Target="../media/image33.wmf"/><Relationship Id="rId12"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23.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4.wmf"/><Relationship Id="rId14" Type="http://schemas.openxmlformats.org/officeDocument/2006/relationships/oleObject" Target="../embeddings/oleObject2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14.xml"/><Relationship Id="rId7" Type="http://schemas.openxmlformats.org/officeDocument/2006/relationships/image" Target="../media/image39.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29.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40.w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subTitle" idx="1"/>
          </p:nvPr>
        </p:nvSpPr>
        <p:spPr>
          <a:xfrm>
            <a:off x="2771800" y="3248980"/>
            <a:ext cx="6264696" cy="1368152"/>
          </a:xfrm>
        </p:spPr>
        <p:txBody>
          <a:bodyPr/>
          <a:lstStyle/>
          <a:p>
            <a:pPr algn="r"/>
            <a:endParaRPr lang="en-US" sz="2400" b="1" i="1" dirty="0">
              <a:solidFill>
                <a:srgbClr val="336699"/>
              </a:solidFill>
              <a:latin typeface="Cambria"/>
              <a:cs typeface="Cambria"/>
            </a:endParaRPr>
          </a:p>
          <a:p>
            <a:pPr algn="r"/>
            <a:r>
              <a:rPr lang="en-US" sz="2400" b="1" i="1" dirty="0">
                <a:solidFill>
                  <a:srgbClr val="336699"/>
                </a:solidFill>
                <a:latin typeface="Cambria"/>
                <a:cs typeface="Cambria"/>
              </a:rPr>
              <a:t>Yuri </a:t>
            </a:r>
            <a:r>
              <a:rPr lang="en-US" sz="2400" b="1" i="1" dirty="0" err="1">
                <a:solidFill>
                  <a:srgbClr val="336699"/>
                </a:solidFill>
                <a:latin typeface="Cambria"/>
                <a:cs typeface="Cambria"/>
              </a:rPr>
              <a:t>Ermoliev</a:t>
            </a:r>
            <a:r>
              <a:rPr lang="en-US" sz="2400" b="1" i="1" dirty="0">
                <a:solidFill>
                  <a:srgbClr val="336699"/>
                </a:solidFill>
                <a:latin typeface="Cambria"/>
                <a:cs typeface="Cambria"/>
              </a:rPr>
              <a:t> </a:t>
            </a:r>
          </a:p>
          <a:p>
            <a:pPr algn="r"/>
            <a:r>
              <a:rPr lang="en-US" sz="2400" b="1" i="1" dirty="0">
                <a:solidFill>
                  <a:srgbClr val="336699"/>
                </a:solidFill>
                <a:latin typeface="Cambria"/>
                <a:cs typeface="Cambria"/>
              </a:rPr>
              <a:t>Tatiana Ermolieva </a:t>
            </a:r>
          </a:p>
          <a:p>
            <a:pPr algn="r"/>
            <a:r>
              <a:rPr lang="en-GB" sz="2400" b="1" i="1" dirty="0">
                <a:solidFill>
                  <a:srgbClr val="336699"/>
                </a:solidFill>
                <a:latin typeface="Cambria"/>
              </a:rPr>
              <a:t>Petr </a:t>
            </a:r>
            <a:r>
              <a:rPr lang="en-GB" sz="2400" b="1" i="1" dirty="0" err="1">
                <a:solidFill>
                  <a:srgbClr val="336699"/>
                </a:solidFill>
                <a:latin typeface="Cambria"/>
              </a:rPr>
              <a:t>Havlik</a:t>
            </a:r>
            <a:endParaRPr lang="en-GB" sz="2400" b="1" i="1" dirty="0">
              <a:solidFill>
                <a:srgbClr val="336699"/>
              </a:solidFill>
              <a:latin typeface="Cambria"/>
            </a:endParaRPr>
          </a:p>
          <a:p>
            <a:pPr algn="r"/>
            <a:r>
              <a:rPr lang="en-GB" sz="2400" b="1" i="1" dirty="0">
                <a:solidFill>
                  <a:srgbClr val="336699"/>
                </a:solidFill>
                <a:latin typeface="Cambria"/>
              </a:rPr>
              <a:t>Elena </a:t>
            </a:r>
            <a:r>
              <a:rPr lang="en-GB" sz="2400" b="1" i="1" dirty="0" err="1">
                <a:solidFill>
                  <a:srgbClr val="336699"/>
                </a:solidFill>
                <a:latin typeface="Cambria"/>
              </a:rPr>
              <a:t>Rovenskaya</a:t>
            </a:r>
            <a:endParaRPr lang="en-US" sz="2400" b="1" i="1" dirty="0">
              <a:solidFill>
                <a:srgbClr val="336699"/>
              </a:solidFill>
              <a:latin typeface="Cambria"/>
            </a:endParaRPr>
          </a:p>
          <a:p>
            <a:pPr algn="r"/>
            <a:endParaRPr lang="en-US" sz="2400" b="1" i="1" dirty="0">
              <a:solidFill>
                <a:srgbClr val="336699"/>
              </a:solidFill>
              <a:latin typeface="Cambria"/>
              <a:cs typeface="Cambria"/>
            </a:endParaRPr>
          </a:p>
        </p:txBody>
      </p:sp>
      <p:sp>
        <p:nvSpPr>
          <p:cNvPr id="9" name="Заголовок 1"/>
          <p:cNvSpPr txBox="1">
            <a:spLocks/>
          </p:cNvSpPr>
          <p:nvPr/>
        </p:nvSpPr>
        <p:spPr bwMode="auto">
          <a:xfrm>
            <a:off x="2430016" y="-171400"/>
            <a:ext cx="6948264" cy="3960440"/>
          </a:xfrm>
          <a:prstGeom prst="rect">
            <a:avLst/>
          </a:prstGeom>
          <a:noFill/>
          <a:ln w="9525">
            <a:noFill/>
            <a:miter lim="800000"/>
            <a:headEnd/>
            <a:tailEnd/>
          </a:ln>
        </p:spPr>
        <p:txBody>
          <a:bodyPr vert="horz" wrap="square" lIns="457200" tIns="0" rIns="457200" bIns="0" numCol="1" anchor="ctr" anchorCtr="0" compatLnSpc="1">
            <a:prstTxWarp prst="textNoShape">
              <a:avLst/>
            </a:prstTxWarp>
            <a:normAutofit/>
          </a:bodyPr>
          <a:lstStyle/>
          <a:p>
            <a:r>
              <a:rPr lang="en-GB" sz="3000" b="1" dirty="0">
                <a:solidFill>
                  <a:srgbClr val="C00000"/>
                </a:solidFill>
              </a:rPr>
              <a:t>Robust food-energy-water-environmental security management: linking distributed sectorial and regional models</a:t>
            </a:r>
            <a:endParaRPr lang="en-US" sz="3000" dirty="0">
              <a:solidFill>
                <a:srgbClr val="C00000"/>
              </a:solidFill>
            </a:endParaRPr>
          </a:p>
        </p:txBody>
      </p:sp>
      <p:sp>
        <p:nvSpPr>
          <p:cNvPr id="6" name="Subtitle 2">
            <a:extLst>
              <a:ext uri="{FF2B5EF4-FFF2-40B4-BE49-F238E27FC236}">
                <a16:creationId xmlns:a16="http://schemas.microsoft.com/office/drawing/2014/main" id="{CE6B43D7-F196-402A-BBCD-6334C4C63C49}"/>
              </a:ext>
            </a:extLst>
          </p:cNvPr>
          <p:cNvSpPr txBox="1">
            <a:spLocks/>
          </p:cNvSpPr>
          <p:nvPr/>
        </p:nvSpPr>
        <p:spPr>
          <a:xfrm>
            <a:off x="4779846" y="5445224"/>
            <a:ext cx="4384725" cy="1103514"/>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dirty="0">
                <a:solidFill>
                  <a:schemeClr val="tx1">
                    <a:lumMod val="50000"/>
                    <a:lumOff val="50000"/>
                  </a:schemeClr>
                </a:solidFill>
              </a:rPr>
              <a:t>EU Conference on Modelling for Policy Support</a:t>
            </a:r>
          </a:p>
          <a:p>
            <a:pPr algn="r"/>
            <a:r>
              <a:rPr lang="en-GB" sz="1200" dirty="0">
                <a:solidFill>
                  <a:schemeClr val="tx1">
                    <a:lumMod val="50000"/>
                    <a:lumOff val="50000"/>
                  </a:schemeClr>
                </a:solidFill>
              </a:rPr>
              <a:t>26-27 November, 2019</a:t>
            </a:r>
            <a:endParaRPr lang="en-GB" sz="1200" noProof="0" dirty="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97E59875-F9F6-4836-AF6C-67E50E866FF8}"/>
              </a:ext>
            </a:extLst>
          </p:cNvPr>
          <p:cNvSpPr>
            <a:spLocks noGrp="1"/>
          </p:cNvSpPr>
          <p:nvPr>
            <p:ph type="sldNum" sz="quarter" idx="10"/>
          </p:nvPr>
        </p:nvSpPr>
        <p:spPr/>
        <p:txBody>
          <a:bodyPr/>
          <a:lstStyle/>
          <a:p>
            <a:pPr>
              <a:defRPr/>
            </a:pPr>
            <a:fld id="{5F6694AA-2A09-4281-A0AC-055865A5D50D}"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7850" y="195155"/>
            <a:ext cx="8229600" cy="999775"/>
          </a:xfrm>
          <a:noFill/>
          <a:ln w="9525">
            <a:noFill/>
            <a:miter lim="800000"/>
            <a:headEnd/>
            <a:tailEnd/>
          </a:ln>
        </p:spPr>
        <p:txBody>
          <a:bodyPr vert="horz" wrap="square" lIns="0" tIns="0" rIns="0" bIns="0" numCol="1" anchor="t" anchorCtr="0" compatLnSpc="1">
            <a:prstTxWarp prst="textNoShape">
              <a:avLst/>
            </a:prstTxWarp>
            <a:normAutofit/>
          </a:bodyPr>
          <a:lstStyle/>
          <a:p>
            <a:pPr algn="ctr"/>
            <a:r>
              <a:rPr lang="en-US" sz="2500" b="1" kern="1200" dirty="0">
                <a:solidFill>
                  <a:srgbClr val="C00000"/>
                </a:solidFill>
                <a:latin typeface="+mj-lt"/>
                <a:cs typeface="Cambria"/>
              </a:rPr>
              <a:t>Energy-water-food security, Shanxi province, China</a:t>
            </a: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17" descr="Bildergebnis für agri cultur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453428" y="931615"/>
            <a:ext cx="8271694" cy="1200329"/>
          </a:xfrm>
          <a:prstGeom prst="rect">
            <a:avLst/>
          </a:prstGeom>
        </p:spPr>
        <p:txBody>
          <a:bodyPr wrap="square">
            <a:spAutoFit/>
          </a:bodyPr>
          <a:lstStyle/>
          <a:p>
            <a:r>
              <a:rPr lang="en-US" dirty="0">
                <a:solidFill>
                  <a:schemeClr val="bg1">
                    <a:lumMod val="50000"/>
                  </a:schemeClr>
                </a:solidFill>
                <a:latin typeface="Cambria" panose="02040503050406030204" pitchFamily="18" charset="0"/>
              </a:rPr>
              <a:t>Xu, X., Gao, J., Cao, G.-Y., Ermoliev, Y., Ermolieva, T., Kryazhimskiy, A.V. and Rovenskaya, E. (2015): </a:t>
            </a:r>
            <a:r>
              <a:rPr lang="en-US" i="1" dirty="0">
                <a:solidFill>
                  <a:schemeClr val="bg1">
                    <a:lumMod val="50000"/>
                  </a:schemeClr>
                </a:solidFill>
                <a:latin typeface="Cambria" panose="02040503050406030204" pitchFamily="18" charset="0"/>
              </a:rPr>
              <a:t>Modeling water-energy-food nexus for planning energy and agriculture developments: case study of coal mining industry in Shanxi province, China.</a:t>
            </a:r>
            <a:r>
              <a:rPr lang="en-US" dirty="0">
                <a:solidFill>
                  <a:schemeClr val="bg1">
                    <a:lumMod val="50000"/>
                  </a:schemeClr>
                </a:solidFill>
                <a:latin typeface="Cambria" panose="02040503050406030204" pitchFamily="18" charset="0"/>
              </a:rPr>
              <a:t> IIASA Interim Report 15-020</a:t>
            </a:r>
          </a:p>
        </p:txBody>
      </p:sp>
      <p:sp>
        <p:nvSpPr>
          <p:cNvPr id="17" name="Rectangle 16"/>
          <p:cNvSpPr/>
          <p:nvPr/>
        </p:nvSpPr>
        <p:spPr>
          <a:xfrm>
            <a:off x="179512" y="2923033"/>
            <a:ext cx="3547131" cy="3693319"/>
          </a:xfrm>
          <a:prstGeom prst="rect">
            <a:avLst/>
          </a:prstGeom>
        </p:spPr>
        <p:txBody>
          <a:bodyPr wrap="square">
            <a:spAutoFit/>
          </a:bodyPr>
          <a:lstStyle/>
          <a:p>
            <a:pPr marL="285750" indent="-285750">
              <a:buFont typeface="Arial" panose="020B0604020202020204" pitchFamily="34" charset="0"/>
              <a:buChar char="•"/>
            </a:pPr>
            <a:r>
              <a:rPr lang="en-US" dirty="0">
                <a:solidFill>
                  <a:srgbClr val="001B55"/>
                </a:solidFill>
                <a:latin typeface="Cambria" panose="02040503050406030204" pitchFamily="18" charset="0"/>
              </a:rPr>
              <a:t>Coal (energy) vs. crops </a:t>
            </a:r>
          </a:p>
          <a:p>
            <a:pPr marL="285750" indent="-285750">
              <a:buFont typeface="Arial" panose="020B0604020202020204" pitchFamily="34" charset="0"/>
              <a:buChar char="•"/>
            </a:pPr>
            <a:r>
              <a:rPr lang="en-US" dirty="0">
                <a:solidFill>
                  <a:srgbClr val="001B55"/>
                </a:solidFill>
                <a:latin typeface="Cambria" panose="02040503050406030204" pitchFamily="18" charset="0"/>
              </a:rPr>
              <a:t>Tight water constraints </a:t>
            </a:r>
          </a:p>
          <a:p>
            <a:pPr marL="285750" indent="-285750">
              <a:buFont typeface="Arial" panose="020B0604020202020204" pitchFamily="34" charset="0"/>
              <a:buChar char="•"/>
            </a:pPr>
            <a:r>
              <a:rPr lang="en-US" dirty="0">
                <a:solidFill>
                  <a:srgbClr val="001B55"/>
                </a:solidFill>
                <a:latin typeface="Cambria" panose="02040503050406030204" pitchFamily="18" charset="0"/>
              </a:rPr>
              <a:t>11 locations (prefectures) </a:t>
            </a:r>
          </a:p>
          <a:p>
            <a:pPr marL="285750" indent="-285750">
              <a:buFont typeface="Arial" panose="020B0604020202020204" pitchFamily="34" charset="0"/>
              <a:buChar char="•"/>
            </a:pPr>
            <a:r>
              <a:rPr lang="en-US" dirty="0">
                <a:solidFill>
                  <a:srgbClr val="001B55"/>
                </a:solidFill>
                <a:latin typeface="Cambria" panose="02040503050406030204" pitchFamily="18" charset="0"/>
              </a:rPr>
              <a:t>Sector-specific constraints on production</a:t>
            </a:r>
          </a:p>
          <a:p>
            <a:pPr marL="285750" indent="-285750">
              <a:buFont typeface="Arial" panose="020B0604020202020204" pitchFamily="34" charset="0"/>
              <a:buChar char="•"/>
            </a:pPr>
            <a:r>
              <a:rPr lang="en-US" dirty="0">
                <a:solidFill>
                  <a:srgbClr val="001B55"/>
                </a:solidFill>
                <a:latin typeface="Cambria" panose="02040503050406030204" pitchFamily="18" charset="0"/>
              </a:rPr>
              <a:t>Demand – supply equilibrium </a:t>
            </a:r>
          </a:p>
          <a:p>
            <a:pPr marL="285750" indent="-285750">
              <a:buFont typeface="Arial" panose="020B0604020202020204" pitchFamily="34" charset="0"/>
              <a:buChar char="•"/>
            </a:pPr>
            <a:r>
              <a:rPr lang="en-US" dirty="0">
                <a:solidFill>
                  <a:srgbClr val="001B55"/>
                </a:solidFill>
                <a:latin typeface="Cambria" panose="02040503050406030204" pitchFamily="18" charset="0"/>
              </a:rPr>
              <a:t>Stochastic agro-energy demand</a:t>
            </a:r>
          </a:p>
          <a:p>
            <a:pPr marL="285750" indent="-285750">
              <a:buFont typeface="Arial" panose="020B0604020202020204" pitchFamily="34" charset="0"/>
              <a:buChar char="•"/>
            </a:pPr>
            <a:r>
              <a:rPr lang="en-US" dirty="0">
                <a:solidFill>
                  <a:srgbClr val="001B55"/>
                </a:solidFill>
                <a:latin typeface="Cambria" panose="02040503050406030204" pitchFamily="18" charset="0"/>
              </a:rPr>
              <a:t>Stochastic water supply</a:t>
            </a:r>
          </a:p>
          <a:p>
            <a:pPr marL="285750" indent="-285750">
              <a:buFont typeface="Arial" panose="020B0604020202020204" pitchFamily="34" charset="0"/>
              <a:buChar char="•"/>
            </a:pPr>
            <a:endParaRPr lang="en-US" dirty="0">
              <a:solidFill>
                <a:srgbClr val="001B55"/>
              </a:solidFill>
              <a:latin typeface="Cambria" panose="02040503050406030204" pitchFamily="18" charset="0"/>
            </a:endParaRPr>
          </a:p>
          <a:p>
            <a:pPr marL="285750" indent="-285750">
              <a:buFont typeface="Arial" panose="020B0604020202020204" pitchFamily="34" charset="0"/>
              <a:buChar char="•"/>
            </a:pPr>
            <a:r>
              <a:rPr lang="en-US" dirty="0">
                <a:solidFill>
                  <a:srgbClr val="001B55"/>
                </a:solidFill>
                <a:latin typeface="Cambria" panose="02040503050406030204" pitchFamily="18" charset="0"/>
              </a:rPr>
              <a:t>Joint constraints on water consumption and land use </a:t>
            </a:r>
          </a:p>
          <a:p>
            <a:pPr marL="285750" indent="-285750">
              <a:buFont typeface="Arial" panose="020B0604020202020204" pitchFamily="34" charset="0"/>
              <a:buChar char="•"/>
            </a:pPr>
            <a:r>
              <a:rPr lang="en-US" dirty="0">
                <a:solidFill>
                  <a:srgbClr val="001B55"/>
                </a:solidFill>
                <a:latin typeface="Cambria" panose="02040503050406030204" pitchFamily="18" charset="0"/>
              </a:rPr>
              <a:t>Stochastic water supply</a:t>
            </a:r>
          </a:p>
          <a:p>
            <a:pPr marL="285750" indent="-285750">
              <a:buFont typeface="Arial" panose="020B0604020202020204" pitchFamily="34" charset="0"/>
              <a:buChar char="•"/>
            </a:pPr>
            <a:endParaRPr lang="en-US" dirty="0">
              <a:solidFill>
                <a:srgbClr val="001B55"/>
              </a:solidFill>
              <a:latin typeface="Cambria" panose="02040503050406030204" pitchFamily="18" charset="0"/>
            </a:endParaRPr>
          </a:p>
        </p:txBody>
      </p:sp>
      <p:pic>
        <p:nvPicPr>
          <p:cNvPr id="11" name="Picture 10"/>
          <p:cNvPicPr>
            <a:picLocks noChangeAspect="1"/>
          </p:cNvPicPr>
          <p:nvPr/>
        </p:nvPicPr>
        <p:blipFill>
          <a:blip r:embed="rId3"/>
          <a:stretch>
            <a:fillRect/>
          </a:stretch>
        </p:blipFill>
        <p:spPr>
          <a:xfrm>
            <a:off x="3815756" y="2564904"/>
            <a:ext cx="5234706" cy="3890419"/>
          </a:xfrm>
          <a:prstGeom prst="rect">
            <a:avLst/>
          </a:prstGeom>
        </p:spPr>
      </p:pic>
      <p:sp>
        <p:nvSpPr>
          <p:cNvPr id="3" name="Slide Number Placeholder 2"/>
          <p:cNvSpPr>
            <a:spLocks noGrp="1"/>
          </p:cNvSpPr>
          <p:nvPr>
            <p:ph type="sldNum" sz="quarter" idx="11"/>
          </p:nvPr>
        </p:nvSpPr>
        <p:spPr/>
        <p:txBody>
          <a:bodyPr/>
          <a:lstStyle/>
          <a:p>
            <a:pPr>
              <a:defRPr/>
            </a:pPr>
            <a:fld id="{4114CD66-9604-4305-B5A8-78B29733E3FB}" type="slidenum">
              <a:rPr lang="en-US" smtClean="0"/>
              <a:pPr>
                <a:defRPr/>
              </a:pPr>
              <a:t>10</a:t>
            </a:fld>
            <a:r>
              <a:rPr lang="en-US"/>
              <a:t>, date</a:t>
            </a:r>
          </a:p>
        </p:txBody>
      </p:sp>
    </p:spTree>
    <p:extLst>
      <p:ext uri="{BB962C8B-B14F-4D97-AF65-F5344CB8AC3E}">
        <p14:creationId xmlns:p14="http://schemas.microsoft.com/office/powerpoint/2010/main" val="37250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Rounded Rectangle 3"/>
          <p:cNvSpPr/>
          <p:nvPr/>
        </p:nvSpPr>
        <p:spPr>
          <a:xfrm>
            <a:off x="1493658" y="2062237"/>
            <a:ext cx="2160240" cy="3040814"/>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601671" y="1659020"/>
            <a:ext cx="2813463" cy="369332"/>
          </a:xfrm>
          <a:prstGeom prst="rect">
            <a:avLst/>
          </a:prstGeom>
          <a:noFill/>
        </p:spPr>
        <p:txBody>
          <a:bodyPr wrap="none" rtlCol="0">
            <a:spAutoFit/>
          </a:bodyPr>
          <a:lstStyle/>
          <a:p>
            <a:r>
              <a:rPr lang="en-US" b="1" dirty="0">
                <a:solidFill>
                  <a:srgbClr val="001B55"/>
                </a:solidFill>
                <a:latin typeface="Cambria"/>
                <a:cs typeface="Cambria"/>
              </a:rPr>
              <a:t>Model of sector/region A</a:t>
            </a:r>
          </a:p>
        </p:txBody>
      </p:sp>
      <p:sp>
        <p:nvSpPr>
          <p:cNvPr id="8" name="Rounded Rectangle 7"/>
          <p:cNvSpPr/>
          <p:nvPr/>
        </p:nvSpPr>
        <p:spPr>
          <a:xfrm>
            <a:off x="5436096" y="2008231"/>
            <a:ext cx="2160240" cy="3094820"/>
          </a:xfrm>
          <a:prstGeom prst="roundRect">
            <a:avLst/>
          </a:prstGeom>
          <a:solidFill>
            <a:srgbClr val="9EC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436096" y="1646667"/>
            <a:ext cx="2795830" cy="369332"/>
          </a:xfrm>
          <a:prstGeom prst="rect">
            <a:avLst/>
          </a:prstGeom>
          <a:noFill/>
        </p:spPr>
        <p:txBody>
          <a:bodyPr wrap="none" rtlCol="0">
            <a:spAutoFit/>
          </a:bodyPr>
          <a:lstStyle/>
          <a:p>
            <a:r>
              <a:rPr lang="en-US" b="1" dirty="0">
                <a:solidFill>
                  <a:srgbClr val="008000"/>
                </a:solidFill>
                <a:latin typeface="Cambria"/>
                <a:cs typeface="Cambria"/>
              </a:rPr>
              <a:t>Model of sector/region E</a:t>
            </a:r>
          </a:p>
        </p:txBody>
      </p:sp>
      <p:sp>
        <p:nvSpPr>
          <p:cNvPr id="11" name="TextBox 10"/>
          <p:cNvSpPr txBox="1"/>
          <p:nvPr/>
        </p:nvSpPr>
        <p:spPr>
          <a:xfrm>
            <a:off x="2357754" y="233226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graphicFrame>
        <p:nvGraphicFramePr>
          <p:cNvPr id="7" name="Object 6"/>
          <p:cNvGraphicFramePr>
            <a:graphicFrameLocks noChangeAspect="1"/>
          </p:cNvGraphicFramePr>
          <p:nvPr/>
        </p:nvGraphicFramePr>
        <p:xfrm>
          <a:off x="1978837" y="2499332"/>
          <a:ext cx="1243013" cy="1285875"/>
        </p:xfrm>
        <a:graphic>
          <a:graphicData uri="http://schemas.openxmlformats.org/presentationml/2006/ole">
            <mc:AlternateContent xmlns:mc="http://schemas.openxmlformats.org/markup-compatibility/2006">
              <mc:Choice xmlns:v="urn:schemas-microsoft-com:vml" Requires="v">
                <p:oleObj spid="_x0000_s1071" name="Equation" r:id="rId4" imgW="952200" imgH="990360" progId="Equation.3">
                  <p:embed/>
                </p:oleObj>
              </mc:Choice>
              <mc:Fallback>
                <p:oleObj name="Equation" r:id="rId4" imgW="952200" imgH="990360" progId="Equation.3">
                  <p:embed/>
                  <p:pic>
                    <p:nvPicPr>
                      <p:cNvPr id="7" name="Object 6"/>
                      <p:cNvPicPr/>
                      <p:nvPr/>
                    </p:nvPicPr>
                    <p:blipFill>
                      <a:blip r:embed="rId5"/>
                      <a:stretch>
                        <a:fillRect/>
                      </a:stretch>
                    </p:blipFill>
                    <p:spPr>
                      <a:xfrm>
                        <a:off x="1978837" y="2499332"/>
                        <a:ext cx="1243013" cy="128587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959803" y="2494230"/>
          <a:ext cx="1258491" cy="1285875"/>
        </p:xfrm>
        <a:graphic>
          <a:graphicData uri="http://schemas.openxmlformats.org/presentationml/2006/ole">
            <mc:AlternateContent xmlns:mc="http://schemas.openxmlformats.org/markup-compatibility/2006">
              <mc:Choice xmlns:v="urn:schemas-microsoft-com:vml" Requires="v">
                <p:oleObj spid="_x0000_s1072" name="Equation" r:id="rId6" imgW="965160" imgH="990360" progId="Equation.3">
                  <p:embed/>
                </p:oleObj>
              </mc:Choice>
              <mc:Fallback>
                <p:oleObj name="Equation" r:id="rId6" imgW="965160" imgH="990360" progId="Equation.3">
                  <p:embed/>
                  <p:pic>
                    <p:nvPicPr>
                      <p:cNvPr id="12" name="Object 11"/>
                      <p:cNvPicPr/>
                      <p:nvPr/>
                    </p:nvPicPr>
                    <p:blipFill>
                      <a:blip r:embed="rId7"/>
                      <a:stretch>
                        <a:fillRect/>
                      </a:stretch>
                    </p:blipFill>
                    <p:spPr>
                      <a:xfrm>
                        <a:off x="5959803" y="2494230"/>
                        <a:ext cx="1258491" cy="1285875"/>
                      </a:xfrm>
                      <a:prstGeom prst="rect">
                        <a:avLst/>
                      </a:prstGeom>
                    </p:spPr>
                  </p:pic>
                </p:oleObj>
              </mc:Fallback>
            </mc:AlternateContent>
          </a:graphicData>
        </a:graphic>
      </p:graphicFrame>
      <p:sp>
        <p:nvSpPr>
          <p:cNvPr id="13" name="TextBox 12"/>
          <p:cNvSpPr txBox="1"/>
          <p:nvPr/>
        </p:nvSpPr>
        <p:spPr>
          <a:xfrm>
            <a:off x="3884921" y="2059932"/>
            <a:ext cx="1846980" cy="369332"/>
          </a:xfrm>
          <a:prstGeom prst="rect">
            <a:avLst/>
          </a:prstGeom>
          <a:noFill/>
        </p:spPr>
        <p:txBody>
          <a:bodyPr wrap="none" rtlCol="0">
            <a:spAutoFit/>
          </a:bodyPr>
          <a:lstStyle/>
          <a:p>
            <a:r>
              <a:rPr lang="en-US" dirty="0">
                <a:solidFill>
                  <a:srgbClr val="FF6600"/>
                </a:solidFill>
                <a:latin typeface="Cambria"/>
                <a:cs typeface="Cambria"/>
              </a:rPr>
              <a:t>Minimizing costs</a:t>
            </a:r>
          </a:p>
        </p:txBody>
      </p:sp>
      <p:cxnSp>
        <p:nvCxnSpPr>
          <p:cNvPr id="5" name="Straight Arrow Connector 4"/>
          <p:cNvCxnSpPr/>
          <p:nvPr/>
        </p:nvCxnSpPr>
        <p:spPr>
          <a:xfrm flipH="1">
            <a:off x="2841602" y="2188326"/>
            <a:ext cx="1086057" cy="333905"/>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210520" y="2220382"/>
            <a:ext cx="981661" cy="262907"/>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626895" y="2589886"/>
            <a:ext cx="1782198" cy="923330"/>
          </a:xfrm>
          <a:prstGeom prst="rect">
            <a:avLst/>
          </a:prstGeom>
          <a:noFill/>
        </p:spPr>
        <p:txBody>
          <a:bodyPr wrap="square" rtlCol="0">
            <a:spAutoFit/>
          </a:bodyPr>
          <a:lstStyle/>
          <a:p>
            <a:pPr algn="ctr"/>
            <a:r>
              <a:rPr lang="en-US" dirty="0">
                <a:solidFill>
                  <a:srgbClr val="FF6600"/>
                </a:solidFill>
                <a:latin typeface="Cambria"/>
                <a:cs typeface="Cambria"/>
              </a:rPr>
              <a:t>Constraints on volume of production </a:t>
            </a:r>
          </a:p>
        </p:txBody>
      </p:sp>
      <p:cxnSp>
        <p:nvCxnSpPr>
          <p:cNvPr id="15" name="Straight Arrow Connector 14"/>
          <p:cNvCxnSpPr/>
          <p:nvPr/>
        </p:nvCxnSpPr>
        <p:spPr>
          <a:xfrm flipH="1">
            <a:off x="2875062" y="2853588"/>
            <a:ext cx="862365" cy="162124"/>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130190" y="2770959"/>
            <a:ext cx="853241" cy="21947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640397" y="3233146"/>
            <a:ext cx="1782198" cy="1200329"/>
          </a:xfrm>
          <a:prstGeom prst="rect">
            <a:avLst/>
          </a:prstGeom>
          <a:noFill/>
        </p:spPr>
        <p:txBody>
          <a:bodyPr wrap="square" rtlCol="0">
            <a:spAutoFit/>
          </a:bodyPr>
          <a:lstStyle/>
          <a:p>
            <a:pPr algn="ctr"/>
            <a:r>
              <a:rPr lang="en-US" dirty="0">
                <a:solidFill>
                  <a:srgbClr val="FF0000"/>
                </a:solidFill>
                <a:latin typeface="Cambria"/>
                <a:cs typeface="Cambria"/>
              </a:rPr>
              <a:t>Constraints on available resources (land, water, etc.)</a:t>
            </a:r>
          </a:p>
        </p:txBody>
      </p:sp>
      <p:cxnSp>
        <p:nvCxnSpPr>
          <p:cNvPr id="19" name="Straight Arrow Connector 18"/>
          <p:cNvCxnSpPr/>
          <p:nvPr/>
        </p:nvCxnSpPr>
        <p:spPr>
          <a:xfrm flipH="1" flipV="1">
            <a:off x="3066713" y="3399962"/>
            <a:ext cx="667758" cy="15602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343879" y="3347522"/>
            <a:ext cx="497263" cy="20846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6201" y="4236106"/>
            <a:ext cx="1078746" cy="717857"/>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0163" y="4236997"/>
            <a:ext cx="1062142" cy="704246"/>
          </a:xfrm>
          <a:prstGeom prst="rect">
            <a:avLst/>
          </a:prstGeom>
        </p:spPr>
      </p:pic>
      <p:sp>
        <p:nvSpPr>
          <p:cNvPr id="38" name="TextBox 37"/>
          <p:cNvSpPr txBox="1"/>
          <p:nvPr/>
        </p:nvSpPr>
        <p:spPr>
          <a:xfrm>
            <a:off x="3653898" y="4492509"/>
            <a:ext cx="1782198" cy="1477328"/>
          </a:xfrm>
          <a:prstGeom prst="rect">
            <a:avLst/>
          </a:prstGeom>
          <a:noFill/>
          <a:ln>
            <a:solidFill>
              <a:srgbClr val="FF0000"/>
            </a:solidFill>
          </a:ln>
        </p:spPr>
        <p:txBody>
          <a:bodyPr wrap="square" rtlCol="0">
            <a:spAutoFit/>
          </a:bodyPr>
          <a:lstStyle/>
          <a:p>
            <a:pPr algn="ctr"/>
            <a:r>
              <a:rPr lang="en-US" b="1" dirty="0">
                <a:solidFill>
                  <a:srgbClr val="FF0000"/>
                </a:solidFill>
                <a:latin typeface="Cambria" panose="02040503050406030204" pitchFamily="18" charset="0"/>
              </a:rPr>
              <a:t>Can be separated for simplicity but in reality are inter-linked!</a:t>
            </a:r>
          </a:p>
        </p:txBody>
      </p:sp>
      <p:sp>
        <p:nvSpPr>
          <p:cNvPr id="39" name="Up Arrow 38"/>
          <p:cNvSpPr/>
          <p:nvPr/>
        </p:nvSpPr>
        <p:spPr>
          <a:xfrm>
            <a:off x="4147468" y="3898400"/>
            <a:ext cx="727935" cy="56686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nvGraphicFramePr>
        <p:xfrm>
          <a:off x="3759994" y="5585943"/>
          <a:ext cx="1458516" cy="280988"/>
        </p:xfrm>
        <a:graphic>
          <a:graphicData uri="http://schemas.openxmlformats.org/presentationml/2006/ole">
            <mc:AlternateContent xmlns:mc="http://schemas.openxmlformats.org/markup-compatibility/2006">
              <mc:Choice xmlns:v="urn:schemas-microsoft-com:vml" Requires="v">
                <p:oleObj spid="_x0000_s1073" name="Equation" r:id="rId10" imgW="1117440" imgH="215640" progId="Equation.3">
                  <p:embed/>
                </p:oleObj>
              </mc:Choice>
              <mc:Fallback>
                <p:oleObj name="Equation" r:id="rId10" imgW="1117440" imgH="215640" progId="Equation.3">
                  <p:embed/>
                  <p:pic>
                    <p:nvPicPr>
                      <p:cNvPr id="41" name="Object 40"/>
                      <p:cNvPicPr/>
                      <p:nvPr/>
                    </p:nvPicPr>
                    <p:blipFill>
                      <a:blip r:embed="rId11"/>
                      <a:stretch>
                        <a:fillRect/>
                      </a:stretch>
                    </p:blipFill>
                    <p:spPr>
                      <a:xfrm>
                        <a:off x="3759994" y="5585943"/>
                        <a:ext cx="1458516" cy="280988"/>
                      </a:xfrm>
                      <a:prstGeom prst="rect">
                        <a:avLst/>
                      </a:prstGeom>
                    </p:spPr>
                  </p:pic>
                </p:oleObj>
              </mc:Fallback>
            </mc:AlternateContent>
          </a:graphicData>
        </a:graphic>
      </p:graphicFrame>
      <p:graphicFrame>
        <p:nvGraphicFramePr>
          <p:cNvPr id="43" name="Object 42"/>
          <p:cNvGraphicFramePr>
            <a:graphicFrameLocks noChangeAspect="1"/>
          </p:cNvGraphicFramePr>
          <p:nvPr/>
        </p:nvGraphicFramePr>
        <p:xfrm>
          <a:off x="1979712" y="3806907"/>
          <a:ext cx="895350" cy="280988"/>
        </p:xfrm>
        <a:graphic>
          <a:graphicData uri="http://schemas.openxmlformats.org/presentationml/2006/ole">
            <mc:AlternateContent xmlns:mc="http://schemas.openxmlformats.org/markup-compatibility/2006">
              <mc:Choice xmlns:v="urn:schemas-microsoft-com:vml" Requires="v">
                <p:oleObj spid="_x0000_s1074" name="Equation" r:id="rId12" imgW="685800" imgH="215640" progId="Equation.3">
                  <p:embed/>
                </p:oleObj>
              </mc:Choice>
              <mc:Fallback>
                <p:oleObj name="Equation" r:id="rId12" imgW="685800" imgH="215640" progId="Equation.3">
                  <p:embed/>
                  <p:pic>
                    <p:nvPicPr>
                      <p:cNvPr id="43" name="Object 42"/>
                      <p:cNvPicPr/>
                      <p:nvPr/>
                    </p:nvPicPr>
                    <p:blipFill>
                      <a:blip r:embed="rId13"/>
                      <a:stretch>
                        <a:fillRect/>
                      </a:stretch>
                    </p:blipFill>
                    <p:spPr>
                      <a:xfrm>
                        <a:off x="1979712" y="3806907"/>
                        <a:ext cx="895350" cy="280988"/>
                      </a:xfrm>
                      <a:prstGeom prst="rect">
                        <a:avLst/>
                      </a:prstGeom>
                    </p:spPr>
                  </p:pic>
                </p:oleObj>
              </mc:Fallback>
            </mc:AlternateContent>
          </a:graphicData>
        </a:graphic>
      </p:graphicFrame>
      <p:graphicFrame>
        <p:nvGraphicFramePr>
          <p:cNvPr id="44" name="Object 43"/>
          <p:cNvGraphicFramePr>
            <a:graphicFrameLocks noChangeAspect="1"/>
          </p:cNvGraphicFramePr>
          <p:nvPr/>
        </p:nvGraphicFramePr>
        <p:xfrm>
          <a:off x="5983429" y="3807149"/>
          <a:ext cx="910829" cy="280988"/>
        </p:xfrm>
        <a:graphic>
          <a:graphicData uri="http://schemas.openxmlformats.org/presentationml/2006/ole">
            <mc:AlternateContent xmlns:mc="http://schemas.openxmlformats.org/markup-compatibility/2006">
              <mc:Choice xmlns:v="urn:schemas-microsoft-com:vml" Requires="v">
                <p:oleObj spid="_x0000_s1075" name="Equation" r:id="rId14" imgW="698400" imgH="215640" progId="Equation.3">
                  <p:embed/>
                </p:oleObj>
              </mc:Choice>
              <mc:Fallback>
                <p:oleObj name="Equation" r:id="rId14" imgW="698400" imgH="215640" progId="Equation.3">
                  <p:embed/>
                  <p:pic>
                    <p:nvPicPr>
                      <p:cNvPr id="44" name="Object 43"/>
                      <p:cNvPicPr/>
                      <p:nvPr/>
                    </p:nvPicPr>
                    <p:blipFill>
                      <a:blip r:embed="rId15"/>
                      <a:stretch>
                        <a:fillRect/>
                      </a:stretch>
                    </p:blipFill>
                    <p:spPr>
                      <a:xfrm>
                        <a:off x="5983429" y="3807149"/>
                        <a:ext cx="910829" cy="280988"/>
                      </a:xfrm>
                      <a:prstGeom prst="rect">
                        <a:avLst/>
                      </a:prstGeom>
                    </p:spPr>
                  </p:pic>
                </p:oleObj>
              </mc:Fallback>
            </mc:AlternateContent>
          </a:graphicData>
        </a:graphic>
      </p:graphicFrame>
      <p:sp>
        <p:nvSpPr>
          <p:cNvPr id="50" name="Oval 49"/>
          <p:cNvSpPr/>
          <p:nvPr/>
        </p:nvSpPr>
        <p:spPr>
          <a:xfrm>
            <a:off x="3500870" y="5436918"/>
            <a:ext cx="2034250" cy="563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946303" y="3741815"/>
            <a:ext cx="1064843" cy="4104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924504" y="3768039"/>
            <a:ext cx="1064843" cy="4104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flipH="1">
            <a:off x="3090495" y="3682206"/>
            <a:ext cx="692050" cy="26981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5263307" y="3733559"/>
            <a:ext cx="604838" cy="20894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089172" y="3689151"/>
            <a:ext cx="542136" cy="600164"/>
          </a:xfrm>
          <a:prstGeom prst="rect">
            <a:avLst/>
          </a:prstGeom>
          <a:noFill/>
        </p:spPr>
        <p:txBody>
          <a:bodyPr wrap="none" rtlCol="0">
            <a:spAutoFit/>
          </a:bodyPr>
          <a:lstStyle/>
          <a:p>
            <a:r>
              <a:rPr lang="en-US" sz="3300" dirty="0">
                <a:solidFill>
                  <a:srgbClr val="FF0000"/>
                </a:solidFill>
                <a:sym typeface="Wingdings" panose="05000000000000000000" pitchFamily="2" charset="2"/>
              </a:rPr>
              <a:t></a:t>
            </a:r>
            <a:endParaRPr lang="en-US" sz="3300" dirty="0">
              <a:solidFill>
                <a:srgbClr val="FF0000"/>
              </a:solidFill>
            </a:endParaRPr>
          </a:p>
        </p:txBody>
      </p:sp>
      <p:sp>
        <p:nvSpPr>
          <p:cNvPr id="62" name="TextBox 61"/>
          <p:cNvSpPr txBox="1"/>
          <p:nvPr/>
        </p:nvSpPr>
        <p:spPr>
          <a:xfrm>
            <a:off x="1461296" y="3689279"/>
            <a:ext cx="542136" cy="600164"/>
          </a:xfrm>
          <a:prstGeom prst="rect">
            <a:avLst/>
          </a:prstGeom>
          <a:noFill/>
        </p:spPr>
        <p:txBody>
          <a:bodyPr wrap="none" rtlCol="0">
            <a:spAutoFit/>
          </a:bodyPr>
          <a:lstStyle/>
          <a:p>
            <a:r>
              <a:rPr lang="en-US" sz="3300" dirty="0">
                <a:solidFill>
                  <a:srgbClr val="FF0000"/>
                </a:solidFill>
                <a:sym typeface="Wingdings" panose="05000000000000000000" pitchFamily="2" charset="2"/>
              </a:rPr>
              <a:t></a:t>
            </a:r>
            <a:endParaRPr lang="en-US" sz="3300" dirty="0">
              <a:solidFill>
                <a:srgbClr val="FF0000"/>
              </a:solidFill>
            </a:endParaRPr>
          </a:p>
        </p:txBody>
      </p:sp>
      <p:sp>
        <p:nvSpPr>
          <p:cNvPr id="63" name="TextBox 62"/>
          <p:cNvSpPr txBox="1"/>
          <p:nvPr/>
        </p:nvSpPr>
        <p:spPr>
          <a:xfrm>
            <a:off x="5620360" y="5435674"/>
            <a:ext cx="1491114" cy="600164"/>
          </a:xfrm>
          <a:prstGeom prst="rect">
            <a:avLst/>
          </a:prstGeom>
          <a:noFill/>
        </p:spPr>
        <p:txBody>
          <a:bodyPr wrap="none" rtlCol="0">
            <a:spAutoFit/>
          </a:bodyPr>
          <a:lstStyle/>
          <a:p>
            <a:r>
              <a:rPr lang="en-US" sz="3300" dirty="0">
                <a:solidFill>
                  <a:srgbClr val="FF0000"/>
                </a:solidFill>
                <a:sym typeface="Wingdings" panose="05000000000000000000" pitchFamily="2" charset="2"/>
              </a:rPr>
              <a:t>  </a:t>
            </a:r>
          </a:p>
        </p:txBody>
      </p:sp>
      <p:sp>
        <p:nvSpPr>
          <p:cNvPr id="40" name="Rectangle 39"/>
          <p:cNvSpPr/>
          <p:nvPr/>
        </p:nvSpPr>
        <p:spPr>
          <a:xfrm>
            <a:off x="463591" y="953291"/>
            <a:ext cx="8237575" cy="612091"/>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spAutoFit/>
          </a:bodyPr>
          <a:lstStyle/>
          <a:p>
            <a:pPr algn="ctr">
              <a:lnSpc>
                <a:spcPct val="90000"/>
              </a:lnSpc>
              <a:spcBef>
                <a:spcPct val="0"/>
              </a:spcBef>
            </a:pPr>
            <a:r>
              <a:rPr lang="en-US" sz="195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Iterative algorithms for ML of robust distributed systems: </a:t>
            </a:r>
          </a:p>
          <a:p>
            <a:pPr algn="ctr">
              <a:lnSpc>
                <a:spcPct val="90000"/>
              </a:lnSpc>
              <a:spcBef>
                <a:spcPct val="0"/>
              </a:spcBef>
            </a:pPr>
            <a:r>
              <a:rPr lang="en-US" sz="195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Distributed systems linkage with SQG iterative learning for robust decisions</a:t>
            </a:r>
          </a:p>
        </p:txBody>
      </p:sp>
      <p:sp>
        <p:nvSpPr>
          <p:cNvPr id="22" name="Slide Number Placeholder 2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11</a:t>
            </a:fld>
            <a:endParaRPr lang="en-US"/>
          </a:p>
        </p:txBody>
      </p:sp>
    </p:spTree>
    <p:extLst>
      <p:ext uri="{BB962C8B-B14F-4D97-AF65-F5344CB8AC3E}">
        <p14:creationId xmlns:p14="http://schemas.microsoft.com/office/powerpoint/2010/main" val="90993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93658" y="5001230"/>
            <a:ext cx="6102678" cy="48605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1493658" y="1052736"/>
            <a:ext cx="6172200" cy="490524"/>
          </a:xfrm>
          <a:noFill/>
          <a:ln w="9525">
            <a:noFill/>
            <a:miter lim="800000"/>
            <a:headEnd/>
            <a:tailEnd/>
          </a:ln>
        </p:spPr>
        <p:txBody>
          <a:bodyPr vert="horz" wrap="square" lIns="0" tIns="0" rIns="0" bIns="0" numCol="1" rtlCol="0" anchor="t" anchorCtr="0" compatLnSpc="1">
            <a:prstTxWarp prst="textNoShape">
              <a:avLst/>
            </a:prstTxWarp>
            <a:normAutofit fontScale="90000"/>
          </a:bodyPr>
          <a:lstStyle/>
          <a:p>
            <a:pPr algn="ctr"/>
            <a:r>
              <a:rPr lang="en-US" sz="2400" b="1" dirty="0">
                <a:solidFill>
                  <a:srgbClr val="C00000"/>
                </a:solidFill>
                <a:cs typeface="Cambria"/>
              </a:rPr>
              <a:t>“Naïve” approach: direct iterative exchange between models </a:t>
            </a:r>
            <a:endParaRPr lang="ru-RU" sz="2400" b="1" dirty="0">
              <a:solidFill>
                <a:srgbClr val="C00000"/>
              </a:solidFill>
              <a:cs typeface="Cambria"/>
            </a:endParaRP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Rounded Rectangle 3"/>
          <p:cNvSpPr/>
          <p:nvPr/>
        </p:nvSpPr>
        <p:spPr>
          <a:xfrm>
            <a:off x="1493658" y="2286048"/>
            <a:ext cx="2160240" cy="2230724"/>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436096" y="2278396"/>
            <a:ext cx="2160240" cy="2230724"/>
          </a:xfrm>
          <a:prstGeom prst="roundRect">
            <a:avLst/>
          </a:prstGeom>
          <a:solidFill>
            <a:srgbClr val="9EC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357754" y="255607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graphicFrame>
        <p:nvGraphicFramePr>
          <p:cNvPr id="7" name="Object 6"/>
          <p:cNvGraphicFramePr>
            <a:graphicFrameLocks noChangeAspect="1"/>
          </p:cNvGraphicFramePr>
          <p:nvPr/>
        </p:nvGraphicFramePr>
        <p:xfrm>
          <a:off x="1978837" y="2723142"/>
          <a:ext cx="1243013" cy="1285875"/>
        </p:xfrm>
        <a:graphic>
          <a:graphicData uri="http://schemas.openxmlformats.org/presentationml/2006/ole">
            <mc:AlternateContent xmlns:mc="http://schemas.openxmlformats.org/markup-compatibility/2006">
              <mc:Choice xmlns:v="urn:schemas-microsoft-com:vml" Requires="v">
                <p:oleObj spid="_x0000_s2131" name="Equation" r:id="rId4" imgW="952200" imgH="990360" progId="Equation.3">
                  <p:embed/>
                </p:oleObj>
              </mc:Choice>
              <mc:Fallback>
                <p:oleObj name="Equation" r:id="rId4" imgW="952200" imgH="990360" progId="Equation.3">
                  <p:embed/>
                  <p:pic>
                    <p:nvPicPr>
                      <p:cNvPr id="7" name="Object 6"/>
                      <p:cNvPicPr/>
                      <p:nvPr/>
                    </p:nvPicPr>
                    <p:blipFill>
                      <a:blip r:embed="rId5"/>
                      <a:stretch>
                        <a:fillRect/>
                      </a:stretch>
                    </p:blipFill>
                    <p:spPr>
                      <a:xfrm>
                        <a:off x="1978837" y="2723142"/>
                        <a:ext cx="1243013" cy="128587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959803" y="2718041"/>
          <a:ext cx="1258491" cy="1285875"/>
        </p:xfrm>
        <a:graphic>
          <a:graphicData uri="http://schemas.openxmlformats.org/presentationml/2006/ole">
            <mc:AlternateContent xmlns:mc="http://schemas.openxmlformats.org/markup-compatibility/2006">
              <mc:Choice xmlns:v="urn:schemas-microsoft-com:vml" Requires="v">
                <p:oleObj spid="_x0000_s2132" name="Equation" r:id="rId6" imgW="965160" imgH="990360" progId="Equation.3">
                  <p:embed/>
                </p:oleObj>
              </mc:Choice>
              <mc:Fallback>
                <p:oleObj name="Equation" r:id="rId6" imgW="965160" imgH="990360" progId="Equation.3">
                  <p:embed/>
                  <p:pic>
                    <p:nvPicPr>
                      <p:cNvPr id="12" name="Object 11"/>
                      <p:cNvPicPr/>
                      <p:nvPr/>
                    </p:nvPicPr>
                    <p:blipFill>
                      <a:blip r:embed="rId7"/>
                      <a:stretch>
                        <a:fillRect/>
                      </a:stretch>
                    </p:blipFill>
                    <p:spPr>
                      <a:xfrm>
                        <a:off x="5959803" y="2718041"/>
                        <a:ext cx="1258491" cy="1285875"/>
                      </a:xfrm>
                      <a:prstGeom prst="rect">
                        <a:avLst/>
                      </a:prstGeom>
                    </p:spPr>
                  </p:pic>
                </p:oleObj>
              </mc:Fallback>
            </mc:AlternateContent>
          </a:graphicData>
        </a:graphic>
      </p:graphicFrame>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graphicFrame>
        <p:nvGraphicFramePr>
          <p:cNvPr id="41" name="Object 40"/>
          <p:cNvGraphicFramePr>
            <a:graphicFrameLocks noChangeAspect="1"/>
          </p:cNvGraphicFramePr>
          <p:nvPr/>
        </p:nvGraphicFramePr>
        <p:xfrm>
          <a:off x="3815740" y="5103186"/>
          <a:ext cx="1458515" cy="280988"/>
        </p:xfrm>
        <a:graphic>
          <a:graphicData uri="http://schemas.openxmlformats.org/presentationml/2006/ole">
            <mc:AlternateContent xmlns:mc="http://schemas.openxmlformats.org/markup-compatibility/2006">
              <mc:Choice xmlns:v="urn:schemas-microsoft-com:vml" Requires="v">
                <p:oleObj spid="_x0000_s2133" name="Equation" r:id="rId8" imgW="1117440" imgH="215640" progId="Equation.3">
                  <p:embed/>
                </p:oleObj>
              </mc:Choice>
              <mc:Fallback>
                <p:oleObj name="Equation" r:id="rId8" imgW="1117440" imgH="215640" progId="Equation.3">
                  <p:embed/>
                  <p:pic>
                    <p:nvPicPr>
                      <p:cNvPr id="41" name="Object 40"/>
                      <p:cNvPicPr/>
                      <p:nvPr/>
                    </p:nvPicPr>
                    <p:blipFill>
                      <a:blip r:embed="rId9"/>
                      <a:stretch>
                        <a:fillRect/>
                      </a:stretch>
                    </p:blipFill>
                    <p:spPr>
                      <a:xfrm>
                        <a:off x="3815740" y="5103186"/>
                        <a:ext cx="1458515" cy="280988"/>
                      </a:xfrm>
                      <a:prstGeom prst="rect">
                        <a:avLst/>
                      </a:prstGeom>
                    </p:spPr>
                  </p:pic>
                </p:oleObj>
              </mc:Fallback>
            </mc:AlternateContent>
          </a:graphicData>
        </a:graphic>
      </p:graphicFrame>
      <p:cxnSp>
        <p:nvCxnSpPr>
          <p:cNvPr id="24" name="Curved Connector 23"/>
          <p:cNvCxnSpPr/>
          <p:nvPr/>
        </p:nvCxnSpPr>
        <p:spPr>
          <a:xfrm rot="16200000" flipV="1">
            <a:off x="2969621" y="3627223"/>
            <a:ext cx="1409058" cy="1336649"/>
          </a:xfrm>
          <a:prstGeom prst="curvedConnector3">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Object 44"/>
          <p:cNvGraphicFramePr>
            <a:graphicFrameLocks noChangeAspect="1"/>
          </p:cNvGraphicFramePr>
          <p:nvPr/>
        </p:nvGraphicFramePr>
        <p:xfrm>
          <a:off x="3777488" y="4557082"/>
          <a:ext cx="442781" cy="242450"/>
        </p:xfrm>
        <a:graphic>
          <a:graphicData uri="http://schemas.openxmlformats.org/presentationml/2006/ole">
            <mc:AlternateContent xmlns:mc="http://schemas.openxmlformats.org/markup-compatibility/2006">
              <mc:Choice xmlns:v="urn:schemas-microsoft-com:vml" Requires="v">
                <p:oleObj spid="_x0000_s2134" name="Equation" r:id="rId10" imgW="393480" imgH="215640" progId="Equation.3">
                  <p:embed/>
                </p:oleObj>
              </mc:Choice>
              <mc:Fallback>
                <p:oleObj name="Equation" r:id="rId10" imgW="393480" imgH="215640" progId="Equation.3">
                  <p:embed/>
                  <p:pic>
                    <p:nvPicPr>
                      <p:cNvPr id="45" name="Object 44"/>
                      <p:cNvPicPr/>
                      <p:nvPr/>
                    </p:nvPicPr>
                    <p:blipFill>
                      <a:blip r:embed="rId11"/>
                      <a:stretch>
                        <a:fillRect/>
                      </a:stretch>
                    </p:blipFill>
                    <p:spPr>
                      <a:xfrm>
                        <a:off x="3777488" y="4557082"/>
                        <a:ext cx="442781" cy="242450"/>
                      </a:xfrm>
                      <a:prstGeom prst="rect">
                        <a:avLst/>
                      </a:prstGeom>
                    </p:spPr>
                  </p:pic>
                </p:oleObj>
              </mc:Fallback>
            </mc:AlternateContent>
          </a:graphicData>
        </a:graphic>
      </p:graphicFrame>
      <p:graphicFrame>
        <p:nvGraphicFramePr>
          <p:cNvPr id="54" name="Object 53"/>
          <p:cNvGraphicFramePr>
            <a:graphicFrameLocks noChangeAspect="1"/>
          </p:cNvGraphicFramePr>
          <p:nvPr/>
        </p:nvGraphicFramePr>
        <p:xfrm>
          <a:off x="3467100" y="2532460"/>
          <a:ext cx="1300163" cy="241697"/>
        </p:xfrm>
        <a:graphic>
          <a:graphicData uri="http://schemas.openxmlformats.org/presentationml/2006/ole">
            <mc:AlternateContent xmlns:mc="http://schemas.openxmlformats.org/markup-compatibility/2006">
              <mc:Choice xmlns:v="urn:schemas-microsoft-com:vml" Requires="v">
                <p:oleObj spid="_x0000_s2135" name="Equation" r:id="rId12" imgW="1155600" imgH="215640" progId="Equation.3">
                  <p:embed/>
                </p:oleObj>
              </mc:Choice>
              <mc:Fallback>
                <p:oleObj name="Equation" r:id="rId12" imgW="1155600" imgH="215640" progId="Equation.3">
                  <p:embed/>
                  <p:pic>
                    <p:nvPicPr>
                      <p:cNvPr id="54" name="Object 53"/>
                      <p:cNvPicPr/>
                      <p:nvPr/>
                    </p:nvPicPr>
                    <p:blipFill>
                      <a:blip r:embed="rId13"/>
                      <a:stretch>
                        <a:fillRect/>
                      </a:stretch>
                    </p:blipFill>
                    <p:spPr>
                      <a:xfrm>
                        <a:off x="3467100" y="2532460"/>
                        <a:ext cx="1300163" cy="241697"/>
                      </a:xfrm>
                      <a:prstGeom prst="rect">
                        <a:avLst/>
                      </a:prstGeom>
                    </p:spPr>
                  </p:pic>
                </p:oleObj>
              </mc:Fallback>
            </mc:AlternateContent>
          </a:graphicData>
        </a:graphic>
      </p:graphicFrame>
      <p:cxnSp>
        <p:nvCxnSpPr>
          <p:cNvPr id="55" name="Curved Connector 54"/>
          <p:cNvCxnSpPr>
            <a:stCxn id="3" idx="0"/>
          </p:cNvCxnSpPr>
          <p:nvPr/>
        </p:nvCxnSpPr>
        <p:spPr>
          <a:xfrm rot="5400000" flipH="1" flipV="1">
            <a:off x="4415924" y="3603016"/>
            <a:ext cx="1527287" cy="1269141"/>
          </a:xfrm>
          <a:prstGeom prst="curvedConnector3">
            <a:avLst>
              <a:gd name="adj1" fmla="val 50000"/>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9" name="Object 58"/>
          <p:cNvGraphicFramePr>
            <a:graphicFrameLocks noChangeAspect="1"/>
          </p:cNvGraphicFramePr>
          <p:nvPr/>
        </p:nvGraphicFramePr>
        <p:xfrm>
          <a:off x="4626006" y="4617132"/>
          <a:ext cx="1393271" cy="231558"/>
        </p:xfrm>
        <a:graphic>
          <a:graphicData uri="http://schemas.openxmlformats.org/presentationml/2006/ole">
            <mc:AlternateContent xmlns:mc="http://schemas.openxmlformats.org/markup-compatibility/2006">
              <mc:Choice xmlns:v="urn:schemas-microsoft-com:vml" Requires="v">
                <p:oleObj spid="_x0000_s2136" name="Equation" r:id="rId14" imgW="1295280" imgH="215640" progId="Equation.3">
                  <p:embed/>
                </p:oleObj>
              </mc:Choice>
              <mc:Fallback>
                <p:oleObj name="Equation" r:id="rId14" imgW="1295280" imgH="215640" progId="Equation.3">
                  <p:embed/>
                  <p:pic>
                    <p:nvPicPr>
                      <p:cNvPr id="59" name="Object 58"/>
                      <p:cNvPicPr/>
                      <p:nvPr/>
                    </p:nvPicPr>
                    <p:blipFill>
                      <a:blip r:embed="rId15"/>
                      <a:stretch>
                        <a:fillRect/>
                      </a:stretch>
                    </p:blipFill>
                    <p:spPr>
                      <a:xfrm>
                        <a:off x="4626006" y="4617132"/>
                        <a:ext cx="1393271" cy="231558"/>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4512469" y="3107533"/>
          <a:ext cx="900113" cy="241697"/>
        </p:xfrm>
        <a:graphic>
          <a:graphicData uri="http://schemas.openxmlformats.org/presentationml/2006/ole">
            <mc:AlternateContent xmlns:mc="http://schemas.openxmlformats.org/markup-compatibility/2006">
              <mc:Choice xmlns:v="urn:schemas-microsoft-com:vml" Requires="v">
                <p:oleObj spid="_x0000_s2137" name="Equation" r:id="rId16" imgW="799920" imgH="215640" progId="Equation.3">
                  <p:embed/>
                </p:oleObj>
              </mc:Choice>
              <mc:Fallback>
                <p:oleObj name="Equation" r:id="rId16" imgW="799920" imgH="215640" progId="Equation.3">
                  <p:embed/>
                  <p:pic>
                    <p:nvPicPr>
                      <p:cNvPr id="19" name="Object 18"/>
                      <p:cNvPicPr/>
                      <p:nvPr/>
                    </p:nvPicPr>
                    <p:blipFill>
                      <a:blip r:embed="rId17"/>
                      <a:stretch>
                        <a:fillRect/>
                      </a:stretch>
                    </p:blipFill>
                    <p:spPr>
                      <a:xfrm>
                        <a:off x="4512469" y="3107533"/>
                        <a:ext cx="900113" cy="241697"/>
                      </a:xfrm>
                      <a:prstGeom prst="rect">
                        <a:avLst/>
                      </a:prstGeom>
                    </p:spPr>
                  </p:pic>
                </p:oleObj>
              </mc:Fallback>
            </mc:AlternateContent>
          </a:graphicData>
        </a:graphic>
      </p:graphicFrame>
      <p:cxnSp>
        <p:nvCxnSpPr>
          <p:cNvPr id="20" name="Curved Connector 19"/>
          <p:cNvCxnSpPr/>
          <p:nvPr/>
        </p:nvCxnSpPr>
        <p:spPr>
          <a:xfrm rot="5400000">
            <a:off x="3927314" y="3970283"/>
            <a:ext cx="1596041" cy="474385"/>
          </a:xfrm>
          <a:prstGeom prst="curvedConnector3">
            <a:avLst>
              <a:gd name="adj1" fmla="val 50000"/>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nvGraphicFramePr>
        <p:xfrm>
          <a:off x="4948238" y="3652837"/>
          <a:ext cx="457200" cy="242888"/>
        </p:xfrm>
        <a:graphic>
          <a:graphicData uri="http://schemas.openxmlformats.org/presentationml/2006/ole">
            <mc:AlternateContent xmlns:mc="http://schemas.openxmlformats.org/markup-compatibility/2006">
              <mc:Choice xmlns:v="urn:schemas-microsoft-com:vml" Requires="v">
                <p:oleObj spid="_x0000_s2138" name="Equation" r:id="rId18" imgW="406080" imgH="215640" progId="Equation.3">
                  <p:embed/>
                </p:oleObj>
              </mc:Choice>
              <mc:Fallback>
                <p:oleObj name="Equation" r:id="rId18" imgW="406080" imgH="215640" progId="Equation.3">
                  <p:embed/>
                  <p:pic>
                    <p:nvPicPr>
                      <p:cNvPr id="23" name="Object 22"/>
                      <p:cNvPicPr/>
                      <p:nvPr/>
                    </p:nvPicPr>
                    <p:blipFill>
                      <a:blip r:embed="rId19"/>
                      <a:stretch>
                        <a:fillRect/>
                      </a:stretch>
                    </p:blipFill>
                    <p:spPr>
                      <a:xfrm>
                        <a:off x="4948238" y="3652837"/>
                        <a:ext cx="457200" cy="242888"/>
                      </a:xfrm>
                      <a:prstGeom prst="rect">
                        <a:avLst/>
                      </a:prstGeom>
                    </p:spPr>
                  </p:pic>
                </p:oleObj>
              </mc:Fallback>
            </mc:AlternateContent>
          </a:graphicData>
        </a:graphic>
      </p:graphicFrame>
      <p:cxnSp>
        <p:nvCxnSpPr>
          <p:cNvPr id="25" name="Curved Connector 24"/>
          <p:cNvCxnSpPr/>
          <p:nvPr/>
        </p:nvCxnSpPr>
        <p:spPr>
          <a:xfrm rot="10800000" flipV="1">
            <a:off x="5443242" y="3135036"/>
            <a:ext cx="370900" cy="147638"/>
          </a:xfrm>
          <a:prstGeom prst="curvedConnector3">
            <a:avLst>
              <a:gd name="adj1" fmla="val 50000"/>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flipV="1">
            <a:off x="3203639" y="2539801"/>
            <a:ext cx="907764" cy="129030"/>
          </a:xfrm>
          <a:prstGeom prst="curvedConnector4">
            <a:avLst>
              <a:gd name="adj1" fmla="val 37806"/>
              <a:gd name="adj2" fmla="val 232876"/>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6200000" flipV="1">
            <a:off x="2999126" y="3512381"/>
            <a:ext cx="1561395" cy="1287321"/>
          </a:xfrm>
          <a:prstGeom prst="curvedConnector3">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Object 33"/>
          <p:cNvGraphicFramePr>
            <a:graphicFrameLocks noChangeAspect="1"/>
          </p:cNvGraphicFramePr>
          <p:nvPr/>
        </p:nvGraphicFramePr>
        <p:xfrm>
          <a:off x="3200400" y="3677842"/>
          <a:ext cx="1463279" cy="211931"/>
        </p:xfrm>
        <a:graphic>
          <a:graphicData uri="http://schemas.openxmlformats.org/presentationml/2006/ole">
            <mc:AlternateContent xmlns:mc="http://schemas.openxmlformats.org/markup-compatibility/2006">
              <mc:Choice xmlns:v="urn:schemas-microsoft-com:vml" Requires="v">
                <p:oleObj spid="_x0000_s2139" name="Equation" r:id="rId20" imgW="1485720" imgH="215640" progId="Equation.3">
                  <p:embed/>
                </p:oleObj>
              </mc:Choice>
              <mc:Fallback>
                <p:oleObj name="Equation" r:id="rId20" imgW="1485720" imgH="215640" progId="Equation.3">
                  <p:embed/>
                  <p:pic>
                    <p:nvPicPr>
                      <p:cNvPr id="34" name="Object 33"/>
                      <p:cNvPicPr/>
                      <p:nvPr/>
                    </p:nvPicPr>
                    <p:blipFill>
                      <a:blip r:embed="rId21"/>
                      <a:stretch>
                        <a:fillRect/>
                      </a:stretch>
                    </p:blipFill>
                    <p:spPr>
                      <a:xfrm>
                        <a:off x="3200400" y="3677842"/>
                        <a:ext cx="1463279" cy="211931"/>
                      </a:xfrm>
                      <a:prstGeom prst="rect">
                        <a:avLst/>
                      </a:prstGeom>
                    </p:spPr>
                  </p:pic>
                </p:oleObj>
              </mc:Fallback>
            </mc:AlternateContent>
          </a:graphicData>
        </a:graphic>
      </p:graphicFrame>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12</a:t>
            </a:fld>
            <a:endParaRPr lang="en-US"/>
          </a:p>
        </p:txBody>
      </p:sp>
    </p:spTree>
    <p:extLst>
      <p:ext uri="{BB962C8B-B14F-4D97-AF65-F5344CB8AC3E}">
        <p14:creationId xmlns:p14="http://schemas.microsoft.com/office/powerpoint/2010/main" val="52281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8419" y="4701365"/>
            <a:ext cx="6102678" cy="48605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1493658" y="1052736"/>
            <a:ext cx="6172200" cy="805693"/>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US" sz="2400" b="1" dirty="0">
                <a:solidFill>
                  <a:srgbClr val="C00000"/>
                </a:solidFill>
                <a:cs typeface="Cambria"/>
              </a:rPr>
              <a:t>“Naïve” approach: example – dependence on the initial condition!</a:t>
            </a:r>
            <a:endParaRPr lang="ru-RU" sz="2400" b="1" dirty="0">
              <a:solidFill>
                <a:srgbClr val="C00000"/>
              </a:solidFill>
              <a:cs typeface="Cambria"/>
            </a:endParaRP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Rounded Rectangle 3"/>
          <p:cNvSpPr/>
          <p:nvPr/>
        </p:nvSpPr>
        <p:spPr>
          <a:xfrm>
            <a:off x="1493658" y="2286048"/>
            <a:ext cx="2160240" cy="2230724"/>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436096" y="2278396"/>
            <a:ext cx="2160240" cy="2230724"/>
          </a:xfrm>
          <a:prstGeom prst="roundRect">
            <a:avLst/>
          </a:prstGeom>
          <a:solidFill>
            <a:srgbClr val="9EC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357754" y="255607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graphicFrame>
        <p:nvGraphicFramePr>
          <p:cNvPr id="7" name="Object 6"/>
          <p:cNvGraphicFramePr>
            <a:graphicFrameLocks noChangeAspect="1"/>
          </p:cNvGraphicFramePr>
          <p:nvPr/>
        </p:nvGraphicFramePr>
        <p:xfrm>
          <a:off x="1978837" y="2723142"/>
          <a:ext cx="1243013" cy="1285875"/>
        </p:xfrm>
        <a:graphic>
          <a:graphicData uri="http://schemas.openxmlformats.org/presentationml/2006/ole">
            <mc:AlternateContent xmlns:mc="http://schemas.openxmlformats.org/markup-compatibility/2006">
              <mc:Choice xmlns:v="urn:schemas-microsoft-com:vml" Requires="v">
                <p:oleObj spid="_x0000_s3101" name="Equation" r:id="rId4" imgW="952200" imgH="990360" progId="Equation.3">
                  <p:embed/>
                </p:oleObj>
              </mc:Choice>
              <mc:Fallback>
                <p:oleObj name="Equation" r:id="rId4" imgW="952200" imgH="990360" progId="Equation.3">
                  <p:embed/>
                  <p:pic>
                    <p:nvPicPr>
                      <p:cNvPr id="7" name="Object 6"/>
                      <p:cNvPicPr/>
                      <p:nvPr/>
                    </p:nvPicPr>
                    <p:blipFill>
                      <a:blip r:embed="rId5"/>
                      <a:stretch>
                        <a:fillRect/>
                      </a:stretch>
                    </p:blipFill>
                    <p:spPr>
                      <a:xfrm>
                        <a:off x="1978837" y="2723142"/>
                        <a:ext cx="1243013" cy="128587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959803" y="2718041"/>
          <a:ext cx="1258491" cy="1285875"/>
        </p:xfrm>
        <a:graphic>
          <a:graphicData uri="http://schemas.openxmlformats.org/presentationml/2006/ole">
            <mc:AlternateContent xmlns:mc="http://schemas.openxmlformats.org/markup-compatibility/2006">
              <mc:Choice xmlns:v="urn:schemas-microsoft-com:vml" Requires="v">
                <p:oleObj spid="_x0000_s3102" name="Equation" r:id="rId6" imgW="965160" imgH="990360" progId="Equation.3">
                  <p:embed/>
                </p:oleObj>
              </mc:Choice>
              <mc:Fallback>
                <p:oleObj name="Equation" r:id="rId6" imgW="965160" imgH="990360" progId="Equation.3">
                  <p:embed/>
                  <p:pic>
                    <p:nvPicPr>
                      <p:cNvPr id="12" name="Object 11"/>
                      <p:cNvPicPr/>
                      <p:nvPr/>
                    </p:nvPicPr>
                    <p:blipFill>
                      <a:blip r:embed="rId7"/>
                      <a:stretch>
                        <a:fillRect/>
                      </a:stretch>
                    </p:blipFill>
                    <p:spPr>
                      <a:xfrm>
                        <a:off x="5959803" y="2718041"/>
                        <a:ext cx="1258491" cy="1285875"/>
                      </a:xfrm>
                      <a:prstGeom prst="rect">
                        <a:avLst/>
                      </a:prstGeom>
                    </p:spPr>
                  </p:pic>
                </p:oleObj>
              </mc:Fallback>
            </mc:AlternateContent>
          </a:graphicData>
        </a:graphic>
      </p:graphicFrame>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graphicFrame>
        <p:nvGraphicFramePr>
          <p:cNvPr id="41" name="Object 40"/>
          <p:cNvGraphicFramePr>
            <a:graphicFrameLocks noChangeAspect="1"/>
          </p:cNvGraphicFramePr>
          <p:nvPr/>
        </p:nvGraphicFramePr>
        <p:xfrm>
          <a:off x="3850501" y="4803898"/>
          <a:ext cx="1458515" cy="280988"/>
        </p:xfrm>
        <a:graphic>
          <a:graphicData uri="http://schemas.openxmlformats.org/presentationml/2006/ole">
            <mc:AlternateContent xmlns:mc="http://schemas.openxmlformats.org/markup-compatibility/2006">
              <mc:Choice xmlns:v="urn:schemas-microsoft-com:vml" Requires="v">
                <p:oleObj spid="_x0000_s3103" name="Equation" r:id="rId8" imgW="1117440" imgH="215640" progId="Equation.3">
                  <p:embed/>
                </p:oleObj>
              </mc:Choice>
              <mc:Fallback>
                <p:oleObj name="Equation" r:id="rId8" imgW="1117440" imgH="215640" progId="Equation.3">
                  <p:embed/>
                  <p:pic>
                    <p:nvPicPr>
                      <p:cNvPr id="41" name="Object 40"/>
                      <p:cNvPicPr/>
                      <p:nvPr/>
                    </p:nvPicPr>
                    <p:blipFill>
                      <a:blip r:embed="rId9"/>
                      <a:stretch>
                        <a:fillRect/>
                      </a:stretch>
                    </p:blipFill>
                    <p:spPr>
                      <a:xfrm>
                        <a:off x="3850501" y="4803898"/>
                        <a:ext cx="1458515" cy="280988"/>
                      </a:xfrm>
                      <a:prstGeom prst="rect">
                        <a:avLst/>
                      </a:prstGeom>
                    </p:spPr>
                  </p:pic>
                </p:oleObj>
              </mc:Fallback>
            </mc:AlternateContent>
          </a:graphicData>
        </a:graphic>
      </p:graphicFrame>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13</a:t>
            </a:fld>
            <a:endParaRPr lang="en-US"/>
          </a:p>
        </p:txBody>
      </p:sp>
    </p:spTree>
    <p:extLst>
      <p:ext uri="{BB962C8B-B14F-4D97-AF65-F5344CB8AC3E}">
        <p14:creationId xmlns:p14="http://schemas.microsoft.com/office/powerpoint/2010/main" val="382760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16157" y="4843097"/>
            <a:ext cx="6102678" cy="48605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1493658" y="944725"/>
            <a:ext cx="6172200" cy="892286"/>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US" sz="2400" b="1" dirty="0">
                <a:solidFill>
                  <a:srgbClr val="C00000"/>
                </a:solidFill>
                <a:cs typeface="Cambria"/>
              </a:rPr>
              <a:t>Hard linking approach: minimization of the overall welfare function </a:t>
            </a:r>
            <a:endParaRPr lang="ru-RU" sz="2400" b="1" dirty="0">
              <a:solidFill>
                <a:srgbClr val="C00000"/>
              </a:solidFill>
              <a:cs typeface="Cambria"/>
            </a:endParaRP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Rounded Rectangle 3"/>
          <p:cNvSpPr/>
          <p:nvPr/>
        </p:nvSpPr>
        <p:spPr>
          <a:xfrm>
            <a:off x="1859802" y="2438194"/>
            <a:ext cx="2160240" cy="2230724"/>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818671" y="2460336"/>
            <a:ext cx="2160240" cy="2230724"/>
          </a:xfrm>
          <a:prstGeom prst="roundRect">
            <a:avLst/>
          </a:prstGeom>
          <a:solidFill>
            <a:srgbClr val="9EC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357754" y="255607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graphicFrame>
        <p:nvGraphicFramePr>
          <p:cNvPr id="7" name="Object 6"/>
          <p:cNvGraphicFramePr>
            <a:graphicFrameLocks noChangeAspect="1"/>
          </p:cNvGraphicFramePr>
          <p:nvPr/>
        </p:nvGraphicFramePr>
        <p:xfrm>
          <a:off x="2094311" y="2947989"/>
          <a:ext cx="1010840" cy="889397"/>
        </p:xfrm>
        <a:graphic>
          <a:graphicData uri="http://schemas.openxmlformats.org/presentationml/2006/ole">
            <mc:AlternateContent xmlns:mc="http://schemas.openxmlformats.org/markup-compatibility/2006">
              <mc:Choice xmlns:v="urn:schemas-microsoft-com:vml" Requires="v">
                <p:oleObj spid="_x0000_s4134" name="Equation" r:id="rId4" imgW="774360" imgH="685800" progId="Equation.3">
                  <p:embed/>
                </p:oleObj>
              </mc:Choice>
              <mc:Fallback>
                <p:oleObj name="Equation" r:id="rId4" imgW="774360" imgH="685800" progId="Equation.3">
                  <p:embed/>
                  <p:pic>
                    <p:nvPicPr>
                      <p:cNvPr id="7" name="Object 6"/>
                      <p:cNvPicPr/>
                      <p:nvPr/>
                    </p:nvPicPr>
                    <p:blipFill>
                      <a:blip r:embed="rId5"/>
                      <a:stretch>
                        <a:fillRect/>
                      </a:stretch>
                    </p:blipFill>
                    <p:spPr>
                      <a:xfrm>
                        <a:off x="2094311" y="2947989"/>
                        <a:ext cx="1010840" cy="889397"/>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436395" y="2956322"/>
          <a:ext cx="959644" cy="889397"/>
        </p:xfrm>
        <a:graphic>
          <a:graphicData uri="http://schemas.openxmlformats.org/presentationml/2006/ole">
            <mc:AlternateContent xmlns:mc="http://schemas.openxmlformats.org/markup-compatibility/2006">
              <mc:Choice xmlns:v="urn:schemas-microsoft-com:vml" Requires="v">
                <p:oleObj spid="_x0000_s4135" name="Equation" r:id="rId6" imgW="736560" imgH="685800" progId="Equation.3">
                  <p:embed/>
                </p:oleObj>
              </mc:Choice>
              <mc:Fallback>
                <p:oleObj name="Equation" r:id="rId6" imgW="736560" imgH="685800" progId="Equation.3">
                  <p:embed/>
                  <p:pic>
                    <p:nvPicPr>
                      <p:cNvPr id="12" name="Object 11"/>
                      <p:cNvPicPr/>
                      <p:nvPr/>
                    </p:nvPicPr>
                    <p:blipFill>
                      <a:blip r:embed="rId7"/>
                      <a:stretch>
                        <a:fillRect/>
                      </a:stretch>
                    </p:blipFill>
                    <p:spPr>
                      <a:xfrm>
                        <a:off x="5436395" y="2956322"/>
                        <a:ext cx="959644" cy="889397"/>
                      </a:xfrm>
                      <a:prstGeom prst="rect">
                        <a:avLst/>
                      </a:prstGeom>
                    </p:spPr>
                  </p:pic>
                </p:oleObj>
              </mc:Fallback>
            </mc:AlternateContent>
          </a:graphicData>
        </a:graphic>
      </p:graphicFrame>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graphicFrame>
        <p:nvGraphicFramePr>
          <p:cNvPr id="41" name="Object 40"/>
          <p:cNvGraphicFramePr>
            <a:graphicFrameLocks noChangeAspect="1"/>
          </p:cNvGraphicFramePr>
          <p:nvPr/>
        </p:nvGraphicFramePr>
        <p:xfrm>
          <a:off x="3838239" y="5028904"/>
          <a:ext cx="1458515" cy="280988"/>
        </p:xfrm>
        <a:graphic>
          <a:graphicData uri="http://schemas.openxmlformats.org/presentationml/2006/ole">
            <mc:AlternateContent xmlns:mc="http://schemas.openxmlformats.org/markup-compatibility/2006">
              <mc:Choice xmlns:v="urn:schemas-microsoft-com:vml" Requires="v">
                <p:oleObj spid="_x0000_s4136" name="Equation" r:id="rId8" imgW="1117440" imgH="215640" progId="Equation.3">
                  <p:embed/>
                </p:oleObj>
              </mc:Choice>
              <mc:Fallback>
                <p:oleObj name="Equation" r:id="rId8" imgW="1117440" imgH="215640" progId="Equation.3">
                  <p:embed/>
                  <p:pic>
                    <p:nvPicPr>
                      <p:cNvPr id="41" name="Object 40"/>
                      <p:cNvPicPr/>
                      <p:nvPr/>
                    </p:nvPicPr>
                    <p:blipFill>
                      <a:blip r:embed="rId9"/>
                      <a:stretch>
                        <a:fillRect/>
                      </a:stretch>
                    </p:blipFill>
                    <p:spPr>
                      <a:xfrm>
                        <a:off x="3838239" y="5028904"/>
                        <a:ext cx="1458515" cy="280988"/>
                      </a:xfrm>
                      <a:prstGeom prst="rect">
                        <a:avLst/>
                      </a:prstGeom>
                    </p:spPr>
                  </p:pic>
                </p:oleObj>
              </mc:Fallback>
            </mc:AlternateContent>
          </a:graphicData>
        </a:graphic>
      </p:graphicFrame>
      <p:sp>
        <p:nvSpPr>
          <p:cNvPr id="26" name="Rounded Rectangle 25"/>
          <p:cNvSpPr/>
          <p:nvPr/>
        </p:nvSpPr>
        <p:spPr>
          <a:xfrm>
            <a:off x="1493657" y="1828114"/>
            <a:ext cx="6102678" cy="48605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Object 27"/>
          <p:cNvGraphicFramePr>
            <a:graphicFrameLocks noChangeAspect="1"/>
          </p:cNvGraphicFramePr>
          <p:nvPr/>
        </p:nvGraphicFramePr>
        <p:xfrm>
          <a:off x="3278069" y="1876035"/>
          <a:ext cx="2021681" cy="395288"/>
        </p:xfrm>
        <a:graphic>
          <a:graphicData uri="http://schemas.openxmlformats.org/presentationml/2006/ole">
            <mc:AlternateContent xmlns:mc="http://schemas.openxmlformats.org/markup-compatibility/2006">
              <mc:Choice xmlns:v="urn:schemas-microsoft-com:vml" Requires="v">
                <p:oleObj spid="_x0000_s4137" name="Equation" r:id="rId10" imgW="1549080" imgH="304560" progId="Equation.3">
                  <p:embed/>
                </p:oleObj>
              </mc:Choice>
              <mc:Fallback>
                <p:oleObj name="Equation" r:id="rId10" imgW="1549080" imgH="304560" progId="Equation.3">
                  <p:embed/>
                  <p:pic>
                    <p:nvPicPr>
                      <p:cNvPr id="28" name="Object 27"/>
                      <p:cNvPicPr/>
                      <p:nvPr/>
                    </p:nvPicPr>
                    <p:blipFill>
                      <a:blip r:embed="rId11"/>
                      <a:stretch>
                        <a:fillRect/>
                      </a:stretch>
                    </p:blipFill>
                    <p:spPr>
                      <a:xfrm>
                        <a:off x="3278069" y="1876035"/>
                        <a:ext cx="2021681" cy="395288"/>
                      </a:xfrm>
                      <a:prstGeom prst="rect">
                        <a:avLst/>
                      </a:prstGeom>
                    </p:spPr>
                  </p:pic>
                </p:oleObj>
              </mc:Fallback>
            </mc:AlternateContent>
          </a:graphicData>
        </a:graphic>
      </p:graphicFrame>
      <p:sp>
        <p:nvSpPr>
          <p:cNvPr id="30" name="Rectangle 29"/>
          <p:cNvSpPr/>
          <p:nvPr/>
        </p:nvSpPr>
        <p:spPr>
          <a:xfrm>
            <a:off x="2146058" y="5379664"/>
            <a:ext cx="4802207" cy="646331"/>
          </a:xfrm>
          <a:prstGeom prst="rect">
            <a:avLst/>
          </a:prstGeom>
        </p:spPr>
        <p:txBody>
          <a:bodyPr wrap="square">
            <a:spAutoFit/>
          </a:bodyPr>
          <a:lstStyle/>
          <a:p>
            <a:r>
              <a:rPr lang="en-US" b="1" dirty="0">
                <a:solidFill>
                  <a:srgbClr val="FF0000"/>
                </a:solidFill>
                <a:latin typeface="Cambria"/>
                <a:cs typeface="Cambria"/>
              </a:rPr>
              <a:t>Implementation may be challenging – computing time, needs to re-code etc.</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14</a:t>
            </a:fld>
            <a:endParaRPr lang="en-US"/>
          </a:p>
        </p:txBody>
      </p:sp>
    </p:spTree>
    <p:extLst>
      <p:ext uri="{BB962C8B-B14F-4D97-AF65-F5344CB8AC3E}">
        <p14:creationId xmlns:p14="http://schemas.microsoft.com/office/powerpoint/2010/main" val="59568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3658" y="1052736"/>
            <a:ext cx="6172200" cy="486054"/>
          </a:xfrm>
          <a:noFill/>
          <a:ln w="9525">
            <a:noFill/>
            <a:miter lim="800000"/>
            <a:headEnd/>
            <a:tailEnd/>
          </a:ln>
        </p:spPr>
        <p:txBody>
          <a:bodyPr vert="horz" wrap="square" lIns="0" tIns="0" rIns="0" bIns="0" numCol="1" rtlCol="0" anchor="t" anchorCtr="0" compatLnSpc="1">
            <a:prstTxWarp prst="textNoShape">
              <a:avLst/>
            </a:prstTxWarp>
            <a:normAutofit fontScale="90000"/>
          </a:bodyPr>
          <a:lstStyle/>
          <a:p>
            <a:pPr algn="ctr"/>
            <a:r>
              <a:rPr lang="en-US" sz="2400" b="1" dirty="0">
                <a:solidFill>
                  <a:srgbClr val="C00000"/>
                </a:solidFill>
                <a:cs typeface="Cambria"/>
              </a:rPr>
              <a:t>Linking models via a central “hub” under uncertainty and asymmetric information</a:t>
            </a: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Rounded Rectangle 5"/>
          <p:cNvSpPr/>
          <p:nvPr/>
        </p:nvSpPr>
        <p:spPr>
          <a:xfrm>
            <a:off x="1578848" y="4443150"/>
            <a:ext cx="6102678" cy="147012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655499" y="2340273"/>
            <a:ext cx="2646471" cy="1665554"/>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900006" y="2373082"/>
            <a:ext cx="2553500" cy="1665554"/>
          </a:xfrm>
          <a:prstGeom prst="roundRect">
            <a:avLst/>
          </a:prstGeom>
          <a:solidFill>
            <a:srgbClr val="9EC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357754" y="255607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graphicFrame>
        <p:nvGraphicFramePr>
          <p:cNvPr id="11" name="Object 10"/>
          <p:cNvGraphicFramePr>
            <a:graphicFrameLocks noChangeAspect="1"/>
          </p:cNvGraphicFramePr>
          <p:nvPr/>
        </p:nvGraphicFramePr>
        <p:xfrm>
          <a:off x="5110207" y="2678257"/>
          <a:ext cx="2337197" cy="1004888"/>
        </p:xfrm>
        <a:graphic>
          <a:graphicData uri="http://schemas.openxmlformats.org/presentationml/2006/ole">
            <mc:AlternateContent xmlns:mc="http://schemas.openxmlformats.org/markup-compatibility/2006">
              <mc:Choice xmlns:v="urn:schemas-microsoft-com:vml" Requires="v">
                <p:oleObj spid="_x0000_s5176" name="Equation" r:id="rId4" imgW="1790640" imgH="774360" progId="Equation.3">
                  <p:embed/>
                </p:oleObj>
              </mc:Choice>
              <mc:Fallback>
                <p:oleObj name="Equation" r:id="rId4" imgW="1790640" imgH="774360" progId="Equation.3">
                  <p:embed/>
                  <p:pic>
                    <p:nvPicPr>
                      <p:cNvPr id="11" name="Object 10"/>
                      <p:cNvPicPr/>
                      <p:nvPr/>
                    </p:nvPicPr>
                    <p:blipFill>
                      <a:blip r:embed="rId5"/>
                      <a:stretch>
                        <a:fillRect/>
                      </a:stretch>
                    </p:blipFill>
                    <p:spPr>
                      <a:xfrm>
                        <a:off x="5110207" y="2678257"/>
                        <a:ext cx="2337197" cy="1004888"/>
                      </a:xfrm>
                      <a:prstGeom prst="rect">
                        <a:avLst/>
                      </a:prstGeom>
                    </p:spPr>
                  </p:pic>
                </p:oleObj>
              </mc:Fallback>
            </mc:AlternateContent>
          </a:graphicData>
        </a:graphic>
      </p:graphicFrame>
      <p:graphicFrame>
        <p:nvGraphicFramePr>
          <p:cNvPr id="20" name="Object 19"/>
          <p:cNvGraphicFramePr>
            <a:graphicFrameLocks noChangeAspect="1"/>
          </p:cNvGraphicFramePr>
          <p:nvPr/>
        </p:nvGraphicFramePr>
        <p:xfrm>
          <a:off x="2612231" y="1736377"/>
          <a:ext cx="3811191" cy="396479"/>
        </p:xfrm>
        <a:graphic>
          <a:graphicData uri="http://schemas.openxmlformats.org/presentationml/2006/ole">
            <mc:AlternateContent xmlns:mc="http://schemas.openxmlformats.org/markup-compatibility/2006">
              <mc:Choice xmlns:v="urn:schemas-microsoft-com:vml" Requires="v">
                <p:oleObj spid="_x0000_s5177" name="Equation" r:id="rId6" imgW="2920680" imgH="304560" progId="Equation.3">
                  <p:embed/>
                </p:oleObj>
              </mc:Choice>
              <mc:Fallback>
                <p:oleObj name="Equation" r:id="rId6" imgW="2920680" imgH="304560" progId="Equation.3">
                  <p:embed/>
                  <p:pic>
                    <p:nvPicPr>
                      <p:cNvPr id="20" name="Object 19"/>
                      <p:cNvPicPr/>
                      <p:nvPr/>
                    </p:nvPicPr>
                    <p:blipFill>
                      <a:blip r:embed="rId7"/>
                      <a:stretch>
                        <a:fillRect/>
                      </a:stretch>
                    </p:blipFill>
                    <p:spPr>
                      <a:xfrm>
                        <a:off x="2612231" y="1736377"/>
                        <a:ext cx="3811191" cy="396479"/>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1924436" y="2703415"/>
          <a:ext cx="2337197" cy="1004888"/>
        </p:xfrm>
        <a:graphic>
          <a:graphicData uri="http://schemas.openxmlformats.org/presentationml/2006/ole">
            <mc:AlternateContent xmlns:mc="http://schemas.openxmlformats.org/markup-compatibility/2006">
              <mc:Choice xmlns:v="urn:schemas-microsoft-com:vml" Requires="v">
                <p:oleObj spid="_x0000_s5178" name="Equation" r:id="rId8" imgW="1790640" imgH="774360" progId="Equation.3">
                  <p:embed/>
                </p:oleObj>
              </mc:Choice>
              <mc:Fallback>
                <p:oleObj name="Equation" r:id="rId8" imgW="1790640" imgH="774360" progId="Equation.3">
                  <p:embed/>
                  <p:pic>
                    <p:nvPicPr>
                      <p:cNvPr id="21" name="Object 20"/>
                      <p:cNvPicPr/>
                      <p:nvPr/>
                    </p:nvPicPr>
                    <p:blipFill>
                      <a:blip r:embed="rId9"/>
                      <a:stretch>
                        <a:fillRect/>
                      </a:stretch>
                    </p:blipFill>
                    <p:spPr>
                      <a:xfrm>
                        <a:off x="1924436" y="2703415"/>
                        <a:ext cx="2337197" cy="1004888"/>
                      </a:xfrm>
                      <a:prstGeom prst="rect">
                        <a:avLst/>
                      </a:prstGeom>
                    </p:spPr>
                  </p:pic>
                </p:oleObj>
              </mc:Fallback>
            </mc:AlternateContent>
          </a:graphicData>
        </a:graphic>
      </p:graphicFrame>
      <p:graphicFrame>
        <p:nvGraphicFramePr>
          <p:cNvPr id="22" name="Object 21"/>
          <p:cNvGraphicFramePr>
            <a:graphicFrameLocks noChangeAspect="1"/>
          </p:cNvGraphicFramePr>
          <p:nvPr/>
        </p:nvGraphicFramePr>
        <p:xfrm>
          <a:off x="2690739" y="4699844"/>
          <a:ext cx="3825478" cy="889397"/>
        </p:xfrm>
        <a:graphic>
          <a:graphicData uri="http://schemas.openxmlformats.org/presentationml/2006/ole">
            <mc:AlternateContent xmlns:mc="http://schemas.openxmlformats.org/markup-compatibility/2006">
              <mc:Choice xmlns:v="urn:schemas-microsoft-com:vml" Requires="v">
                <p:oleObj spid="_x0000_s5179" name="Equation" r:id="rId10" imgW="2933640" imgH="685800" progId="Equation.3">
                  <p:embed/>
                </p:oleObj>
              </mc:Choice>
              <mc:Fallback>
                <p:oleObj name="Equation" r:id="rId10" imgW="2933640" imgH="685800" progId="Equation.3">
                  <p:embed/>
                  <p:pic>
                    <p:nvPicPr>
                      <p:cNvPr id="22" name="Object 21"/>
                      <p:cNvPicPr/>
                      <p:nvPr/>
                    </p:nvPicPr>
                    <p:blipFill>
                      <a:blip r:embed="rId11"/>
                      <a:stretch>
                        <a:fillRect/>
                      </a:stretch>
                    </p:blipFill>
                    <p:spPr>
                      <a:xfrm>
                        <a:off x="2690739" y="4699844"/>
                        <a:ext cx="3825478" cy="889397"/>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2786064" y="4004836"/>
          <a:ext cx="513160" cy="279797"/>
        </p:xfrm>
        <a:graphic>
          <a:graphicData uri="http://schemas.openxmlformats.org/presentationml/2006/ole">
            <mc:AlternateContent xmlns:mc="http://schemas.openxmlformats.org/markup-compatibility/2006">
              <mc:Choice xmlns:v="urn:schemas-microsoft-com:vml" Requires="v">
                <p:oleObj spid="_x0000_s5180" name="Equation" r:id="rId12" imgW="393480" imgH="215640" progId="Equation.3">
                  <p:embed/>
                </p:oleObj>
              </mc:Choice>
              <mc:Fallback>
                <p:oleObj name="Equation" r:id="rId12" imgW="393480" imgH="215640" progId="Equation.3">
                  <p:embed/>
                  <p:pic>
                    <p:nvPicPr>
                      <p:cNvPr id="23" name="Object 22"/>
                      <p:cNvPicPr/>
                      <p:nvPr/>
                    </p:nvPicPr>
                    <p:blipFill>
                      <a:blip r:embed="rId13"/>
                      <a:stretch>
                        <a:fillRect/>
                      </a:stretch>
                    </p:blipFill>
                    <p:spPr>
                      <a:xfrm>
                        <a:off x="2786064" y="4004836"/>
                        <a:ext cx="513160" cy="279797"/>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5931656" y="4013299"/>
          <a:ext cx="513160" cy="279797"/>
        </p:xfrm>
        <a:graphic>
          <a:graphicData uri="http://schemas.openxmlformats.org/presentationml/2006/ole">
            <mc:AlternateContent xmlns:mc="http://schemas.openxmlformats.org/markup-compatibility/2006">
              <mc:Choice xmlns:v="urn:schemas-microsoft-com:vml" Requires="v">
                <p:oleObj spid="_x0000_s5181" name="Equation" r:id="rId14" imgW="393480" imgH="215640" progId="Equation.3">
                  <p:embed/>
                </p:oleObj>
              </mc:Choice>
              <mc:Fallback>
                <p:oleObj name="Equation" r:id="rId14" imgW="393480" imgH="215640" progId="Equation.3">
                  <p:embed/>
                  <p:pic>
                    <p:nvPicPr>
                      <p:cNvPr id="24" name="Object 23"/>
                      <p:cNvPicPr/>
                      <p:nvPr/>
                    </p:nvPicPr>
                    <p:blipFill>
                      <a:blip r:embed="rId15"/>
                      <a:stretch>
                        <a:fillRect/>
                      </a:stretch>
                    </p:blipFill>
                    <p:spPr>
                      <a:xfrm>
                        <a:off x="5931656" y="4013299"/>
                        <a:ext cx="513160" cy="279797"/>
                      </a:xfrm>
                      <a:prstGeom prst="rect">
                        <a:avLst/>
                      </a:prstGeom>
                    </p:spPr>
                  </p:pic>
                </p:oleObj>
              </mc:Fallback>
            </mc:AlternateContent>
          </a:graphicData>
        </a:graphic>
      </p:graphicFrame>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15</a:t>
            </a:fld>
            <a:endParaRPr lang="en-US"/>
          </a:p>
        </p:txBody>
      </p:sp>
    </p:spTree>
    <p:extLst>
      <p:ext uri="{BB962C8B-B14F-4D97-AF65-F5344CB8AC3E}">
        <p14:creationId xmlns:p14="http://schemas.microsoft.com/office/powerpoint/2010/main" val="86017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3658" y="1052736"/>
            <a:ext cx="6172200" cy="486054"/>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US" sz="2400" b="1" dirty="0">
                <a:solidFill>
                  <a:srgbClr val="C00000"/>
                </a:solidFill>
                <a:cs typeface="Cambria"/>
              </a:rPr>
              <a:t>Convergence theorem</a:t>
            </a: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Rounded Rectangle 5"/>
          <p:cNvSpPr/>
          <p:nvPr/>
        </p:nvSpPr>
        <p:spPr>
          <a:xfrm>
            <a:off x="1493658" y="1862826"/>
            <a:ext cx="6102678" cy="302433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357754" y="255607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sp>
        <p:nvSpPr>
          <p:cNvPr id="3" name="TextBox 2"/>
          <p:cNvSpPr txBox="1"/>
          <p:nvPr/>
        </p:nvSpPr>
        <p:spPr>
          <a:xfrm>
            <a:off x="1717633" y="2044590"/>
            <a:ext cx="550151" cy="369332"/>
          </a:xfrm>
          <a:prstGeom prst="rect">
            <a:avLst/>
          </a:prstGeom>
          <a:noFill/>
        </p:spPr>
        <p:txBody>
          <a:bodyPr wrap="none" rtlCol="0">
            <a:spAutoFit/>
          </a:bodyPr>
          <a:lstStyle/>
          <a:p>
            <a:r>
              <a:rPr lang="en-US" dirty="0">
                <a:latin typeface="Cambria" panose="02040503050406030204" pitchFamily="18" charset="0"/>
              </a:rPr>
              <a:t>Let </a:t>
            </a:r>
          </a:p>
        </p:txBody>
      </p:sp>
      <p:graphicFrame>
        <p:nvGraphicFramePr>
          <p:cNvPr id="4" name="Object 3"/>
          <p:cNvGraphicFramePr>
            <a:graphicFrameLocks noChangeAspect="1"/>
          </p:cNvGraphicFramePr>
          <p:nvPr/>
        </p:nvGraphicFramePr>
        <p:xfrm>
          <a:off x="2500716" y="1923086"/>
          <a:ext cx="2862263" cy="506015"/>
        </p:xfrm>
        <a:graphic>
          <a:graphicData uri="http://schemas.openxmlformats.org/presentationml/2006/ole">
            <mc:AlternateContent xmlns:mc="http://schemas.openxmlformats.org/markup-compatibility/2006">
              <mc:Choice xmlns:v="urn:schemas-microsoft-com:vml" Requires="v">
                <p:oleObj spid="_x0000_s6182" name="Equation" r:id="rId4" imgW="2438280" imgH="431640" progId="Equation.3">
                  <p:embed/>
                </p:oleObj>
              </mc:Choice>
              <mc:Fallback>
                <p:oleObj name="Equation" r:id="rId4" imgW="2438280" imgH="431640" progId="Equation.3">
                  <p:embed/>
                  <p:pic>
                    <p:nvPicPr>
                      <p:cNvPr id="4" name="Object 3"/>
                      <p:cNvPicPr/>
                      <p:nvPr/>
                    </p:nvPicPr>
                    <p:blipFill>
                      <a:blip r:embed="rId5"/>
                      <a:stretch>
                        <a:fillRect/>
                      </a:stretch>
                    </p:blipFill>
                    <p:spPr>
                      <a:xfrm>
                        <a:off x="2500716" y="1923086"/>
                        <a:ext cx="2862263" cy="506015"/>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2496254" y="2489360"/>
          <a:ext cx="2743200" cy="267890"/>
        </p:xfrm>
        <a:graphic>
          <a:graphicData uri="http://schemas.openxmlformats.org/presentationml/2006/ole">
            <mc:AlternateContent xmlns:mc="http://schemas.openxmlformats.org/markup-compatibility/2006">
              <mc:Choice xmlns:v="urn:schemas-microsoft-com:vml" Requires="v">
                <p:oleObj spid="_x0000_s6183" name="Equation" r:id="rId6" imgW="2336760" imgH="228600" progId="Equation.3">
                  <p:embed/>
                </p:oleObj>
              </mc:Choice>
              <mc:Fallback>
                <p:oleObj name="Equation" r:id="rId6" imgW="2336760" imgH="228600" progId="Equation.3">
                  <p:embed/>
                  <p:pic>
                    <p:nvPicPr>
                      <p:cNvPr id="18" name="Object 17"/>
                      <p:cNvPicPr/>
                      <p:nvPr/>
                    </p:nvPicPr>
                    <p:blipFill>
                      <a:blip r:embed="rId7"/>
                      <a:stretch>
                        <a:fillRect/>
                      </a:stretch>
                    </p:blipFill>
                    <p:spPr>
                      <a:xfrm>
                        <a:off x="2496254" y="2489360"/>
                        <a:ext cx="2743200" cy="267890"/>
                      </a:xfrm>
                      <a:prstGeom prst="rect">
                        <a:avLst/>
                      </a:prstGeom>
                    </p:spPr>
                  </p:pic>
                </p:oleObj>
              </mc:Fallback>
            </mc:AlternateContent>
          </a:graphicData>
        </a:graphic>
      </p:graphicFrame>
      <p:sp>
        <p:nvSpPr>
          <p:cNvPr id="19" name="TextBox 18"/>
          <p:cNvSpPr txBox="1"/>
          <p:nvPr/>
        </p:nvSpPr>
        <p:spPr>
          <a:xfrm>
            <a:off x="1712187" y="2451616"/>
            <a:ext cx="739305" cy="369332"/>
          </a:xfrm>
          <a:prstGeom prst="rect">
            <a:avLst/>
          </a:prstGeom>
          <a:noFill/>
        </p:spPr>
        <p:txBody>
          <a:bodyPr wrap="none" rtlCol="0">
            <a:spAutoFit/>
          </a:bodyPr>
          <a:lstStyle/>
          <a:p>
            <a:r>
              <a:rPr lang="en-US" dirty="0">
                <a:latin typeface="Cambria" panose="02040503050406030204" pitchFamily="18" charset="0"/>
              </a:rPr>
              <a:t>Then </a:t>
            </a:r>
          </a:p>
        </p:txBody>
      </p:sp>
      <p:sp>
        <p:nvSpPr>
          <p:cNvPr id="25" name="TextBox 24"/>
          <p:cNvSpPr txBox="1"/>
          <p:nvPr/>
        </p:nvSpPr>
        <p:spPr>
          <a:xfrm>
            <a:off x="1712187" y="3077659"/>
            <a:ext cx="805798" cy="369332"/>
          </a:xfrm>
          <a:prstGeom prst="rect">
            <a:avLst/>
          </a:prstGeom>
          <a:noFill/>
        </p:spPr>
        <p:txBody>
          <a:bodyPr wrap="none" rtlCol="0">
            <a:spAutoFit/>
          </a:bodyPr>
          <a:lstStyle/>
          <a:p>
            <a:r>
              <a:rPr lang="en-US" dirty="0">
                <a:latin typeface="Cambria" panose="02040503050406030204" pitchFamily="18" charset="0"/>
              </a:rPr>
              <a:t>where</a:t>
            </a:r>
          </a:p>
        </p:txBody>
      </p:sp>
      <p:graphicFrame>
        <p:nvGraphicFramePr>
          <p:cNvPr id="26" name="Object 25"/>
          <p:cNvGraphicFramePr>
            <a:graphicFrameLocks noChangeAspect="1"/>
          </p:cNvGraphicFramePr>
          <p:nvPr/>
        </p:nvGraphicFramePr>
        <p:xfrm>
          <a:off x="2496253" y="3086768"/>
          <a:ext cx="1042988" cy="535781"/>
        </p:xfrm>
        <a:graphic>
          <a:graphicData uri="http://schemas.openxmlformats.org/presentationml/2006/ole">
            <mc:AlternateContent xmlns:mc="http://schemas.openxmlformats.org/markup-compatibility/2006">
              <mc:Choice xmlns:v="urn:schemas-microsoft-com:vml" Requires="v">
                <p:oleObj spid="_x0000_s6184" name="Equation" r:id="rId8" imgW="888840" imgH="457200" progId="Equation.3">
                  <p:embed/>
                </p:oleObj>
              </mc:Choice>
              <mc:Fallback>
                <p:oleObj name="Equation" r:id="rId8" imgW="888840" imgH="457200" progId="Equation.3">
                  <p:embed/>
                  <p:pic>
                    <p:nvPicPr>
                      <p:cNvPr id="26" name="Object 25"/>
                      <p:cNvPicPr/>
                      <p:nvPr/>
                    </p:nvPicPr>
                    <p:blipFill>
                      <a:blip r:embed="rId9"/>
                      <a:stretch>
                        <a:fillRect/>
                      </a:stretch>
                    </p:blipFill>
                    <p:spPr>
                      <a:xfrm>
                        <a:off x="2496253" y="3086768"/>
                        <a:ext cx="1042988" cy="535781"/>
                      </a:xfrm>
                      <a:prstGeom prst="rect">
                        <a:avLst/>
                      </a:prstGeom>
                    </p:spPr>
                  </p:pic>
                </p:oleObj>
              </mc:Fallback>
            </mc:AlternateContent>
          </a:graphicData>
        </a:graphic>
      </p:graphicFrame>
      <p:graphicFrame>
        <p:nvGraphicFramePr>
          <p:cNvPr id="27" name="Object 26"/>
          <p:cNvGraphicFramePr>
            <a:graphicFrameLocks noChangeAspect="1"/>
          </p:cNvGraphicFramePr>
          <p:nvPr/>
        </p:nvGraphicFramePr>
        <p:xfrm>
          <a:off x="3653899" y="3072129"/>
          <a:ext cx="2370535" cy="1599009"/>
        </p:xfrm>
        <a:graphic>
          <a:graphicData uri="http://schemas.openxmlformats.org/presentationml/2006/ole">
            <mc:AlternateContent xmlns:mc="http://schemas.openxmlformats.org/markup-compatibility/2006">
              <mc:Choice xmlns:v="urn:schemas-microsoft-com:vml" Requires="v">
                <p:oleObj spid="_x0000_s6185" name="Equation" r:id="rId10" imgW="1815840" imgH="1231560" progId="Equation.3">
                  <p:embed/>
                </p:oleObj>
              </mc:Choice>
              <mc:Fallback>
                <p:oleObj name="Equation" r:id="rId10" imgW="1815840" imgH="1231560" progId="Equation.3">
                  <p:embed/>
                  <p:pic>
                    <p:nvPicPr>
                      <p:cNvPr id="27" name="Object 26"/>
                      <p:cNvPicPr/>
                      <p:nvPr/>
                    </p:nvPicPr>
                    <p:blipFill>
                      <a:blip r:embed="rId11"/>
                      <a:stretch>
                        <a:fillRect/>
                      </a:stretch>
                    </p:blipFill>
                    <p:spPr>
                      <a:xfrm>
                        <a:off x="3653899" y="3072129"/>
                        <a:ext cx="2370535" cy="1599009"/>
                      </a:xfrm>
                      <a:prstGeom prst="rect">
                        <a:avLst/>
                      </a:prstGeom>
                    </p:spPr>
                  </p:pic>
                </p:oleObj>
              </mc:Fallback>
            </mc:AlternateContent>
          </a:graphicData>
        </a:graphic>
      </p:graphicFrame>
      <p:sp>
        <p:nvSpPr>
          <p:cNvPr id="15" name="Rectangle 14"/>
          <p:cNvSpPr/>
          <p:nvPr/>
        </p:nvSpPr>
        <p:spPr>
          <a:xfrm>
            <a:off x="1042681" y="5467369"/>
            <a:ext cx="7004633" cy="923330"/>
          </a:xfrm>
          <a:prstGeom prst="rect">
            <a:avLst/>
          </a:prstGeom>
        </p:spPr>
        <p:txBody>
          <a:bodyPr wrap="square">
            <a:spAutoFit/>
          </a:bodyPr>
          <a:lstStyle/>
          <a:p>
            <a:pPr marL="214313" indent="-214313">
              <a:buFont typeface="Arial" panose="020B0604020202020204" pitchFamily="34" charset="0"/>
              <a:buChar char="•"/>
            </a:pPr>
            <a:r>
              <a:rPr lang="en-US" dirty="0">
                <a:solidFill>
                  <a:srgbClr val="001B55"/>
                </a:solidFill>
                <a:latin typeface="Cambria" panose="02040503050406030204" pitchFamily="18" charset="0"/>
              </a:rPr>
              <a:t>Yuri </a:t>
            </a:r>
            <a:r>
              <a:rPr lang="en-US" dirty="0" err="1">
                <a:solidFill>
                  <a:srgbClr val="001B55"/>
                </a:solidFill>
                <a:latin typeface="Cambria" panose="02040503050406030204" pitchFamily="18" charset="0"/>
              </a:rPr>
              <a:t>Ermoliev</a:t>
            </a:r>
            <a:r>
              <a:rPr lang="en-US" dirty="0">
                <a:solidFill>
                  <a:srgbClr val="001B55"/>
                </a:solidFill>
                <a:latin typeface="Cambria" panose="02040503050406030204" pitchFamily="18" charset="0"/>
              </a:rPr>
              <a:t> (1988), Yuri </a:t>
            </a:r>
            <a:r>
              <a:rPr lang="en-US" dirty="0" err="1">
                <a:solidFill>
                  <a:srgbClr val="001B55"/>
                </a:solidFill>
                <a:latin typeface="Cambria" panose="02040503050406030204" pitchFamily="18" charset="0"/>
              </a:rPr>
              <a:t>Ermoliev</a:t>
            </a:r>
            <a:r>
              <a:rPr lang="en-US" dirty="0">
                <a:solidFill>
                  <a:srgbClr val="001B55"/>
                </a:solidFill>
                <a:latin typeface="Cambria" panose="02040503050406030204" pitchFamily="18" charset="0"/>
              </a:rPr>
              <a:t> et al. ( 2017, 2019) for Deterministic and stochastic cases</a:t>
            </a:r>
          </a:p>
          <a:p>
            <a:pPr marL="214313" indent="-214313">
              <a:buFont typeface="Arial" panose="020B0604020202020204" pitchFamily="34" charset="0"/>
              <a:buChar char="•"/>
            </a:pPr>
            <a:endParaRPr lang="en-US" dirty="0">
              <a:solidFill>
                <a:srgbClr val="001B55"/>
              </a:solidFill>
              <a:latin typeface="Cambria" panose="02040503050406030204" pitchFamily="18"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16</a:t>
            </a:fld>
            <a:endParaRPr lang="en-US"/>
          </a:p>
        </p:txBody>
      </p:sp>
    </p:spTree>
    <p:extLst>
      <p:ext uri="{BB962C8B-B14F-4D97-AF65-F5344CB8AC3E}">
        <p14:creationId xmlns:p14="http://schemas.microsoft.com/office/powerpoint/2010/main" val="278090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29" y="340250"/>
            <a:ext cx="7997825" cy="1143000"/>
          </a:xfrm>
        </p:spPr>
        <p:txBody>
          <a:bodyPr/>
          <a:lstStyle/>
          <a:p>
            <a:r>
              <a:rPr lang="en-US" dirty="0"/>
              <a:t>Motivation</a:t>
            </a:r>
          </a:p>
        </p:txBody>
      </p:sp>
      <p:sp>
        <p:nvSpPr>
          <p:cNvPr id="4" name="Content Placeholder 3"/>
          <p:cNvSpPr>
            <a:spLocks noGrp="1"/>
          </p:cNvSpPr>
          <p:nvPr>
            <p:ph idx="1"/>
          </p:nvPr>
        </p:nvSpPr>
        <p:spPr>
          <a:xfrm>
            <a:off x="550529" y="1999381"/>
            <a:ext cx="4607867" cy="4525963"/>
          </a:xfrm>
        </p:spPr>
        <p:txBody>
          <a:bodyPr/>
          <a:lstStyle/>
          <a:p>
            <a:r>
              <a:rPr lang="en-US" altLang="zh-CN" sz="2000" dirty="0"/>
              <a:t>Water, energy and food are essential element for human being.</a:t>
            </a:r>
          </a:p>
          <a:p>
            <a:endParaRPr lang="en-US" altLang="zh-CN" sz="2000" dirty="0"/>
          </a:p>
          <a:p>
            <a:r>
              <a:rPr lang="en-US" altLang="zh-CN" sz="2000" dirty="0"/>
              <a:t>Independent plans for:</a:t>
            </a:r>
          </a:p>
          <a:p>
            <a:pPr lvl="1">
              <a:buFont typeface="Wingdings" panose="05000000000000000000" pitchFamily="2" charset="2"/>
              <a:buChar char="Ø"/>
            </a:pPr>
            <a:r>
              <a:rPr lang="en-US" altLang="zh-CN" sz="1600" dirty="0"/>
              <a:t>Energy production</a:t>
            </a:r>
          </a:p>
          <a:p>
            <a:pPr lvl="1">
              <a:buFont typeface="Wingdings" panose="05000000000000000000" pitchFamily="2" charset="2"/>
              <a:buChar char="Ø"/>
            </a:pPr>
            <a:r>
              <a:rPr lang="en-US" sz="1600" dirty="0"/>
              <a:t>Food production</a:t>
            </a:r>
          </a:p>
          <a:p>
            <a:pPr lvl="1">
              <a:buFont typeface="Wingdings" panose="05000000000000000000" pitchFamily="2" charset="2"/>
              <a:buChar char="Ø"/>
            </a:pPr>
            <a:r>
              <a:rPr lang="en-US" sz="1600" dirty="0"/>
              <a:t>Water resource allocation</a:t>
            </a:r>
          </a:p>
          <a:p>
            <a:pPr lvl="1">
              <a:buFont typeface="Wingdings" panose="05000000000000000000" pitchFamily="2" charset="2"/>
              <a:buChar char="Ø"/>
            </a:pPr>
            <a:endParaRPr lang="en-US" sz="1600" dirty="0"/>
          </a:p>
          <a:p>
            <a:pPr>
              <a:buFont typeface="Arial" panose="020B0604020202020204" pitchFamily="34" charset="0"/>
              <a:buChar char="•"/>
            </a:pPr>
            <a:r>
              <a:rPr lang="en-US" sz="2000" dirty="0"/>
              <a:t>How the sectors are linked?</a:t>
            </a:r>
          </a:p>
        </p:txBody>
      </p:sp>
      <p:graphicFrame>
        <p:nvGraphicFramePr>
          <p:cNvPr id="7" name="Diagram 6"/>
          <p:cNvGraphicFramePr/>
          <p:nvPr/>
        </p:nvGraphicFramePr>
        <p:xfrm>
          <a:off x="4972350" y="1553724"/>
          <a:ext cx="3903272" cy="3267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35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0" y="-7938"/>
            <a:ext cx="9144000" cy="86177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ctr" eaLnBrk="0" hangingPunct="0">
              <a:defRPr sz="2500" b="1">
                <a:solidFill>
                  <a:srgbClr val="C00000"/>
                </a:solidFill>
                <a:latin typeface="+mj-lt"/>
                <a:ea typeface="+mj-ea"/>
                <a:cs typeface="Cambria"/>
              </a:defRPr>
            </a:lvl1pPr>
            <a:lvl2pPr eaLnBrk="0" hangingPunct="0">
              <a:defRPr sz="4000">
                <a:solidFill>
                  <a:srgbClr val="003399"/>
                </a:solidFill>
                <a:latin typeface="Arial Narrow" pitchFamily="34" charset="0"/>
              </a:defRPr>
            </a:lvl2pPr>
            <a:lvl3pPr eaLnBrk="0" hangingPunct="0">
              <a:defRPr sz="4000">
                <a:solidFill>
                  <a:srgbClr val="003399"/>
                </a:solidFill>
                <a:latin typeface="Arial Narrow" pitchFamily="34" charset="0"/>
              </a:defRPr>
            </a:lvl3pPr>
            <a:lvl4pPr eaLnBrk="0" hangingPunct="0">
              <a:defRPr sz="4000">
                <a:solidFill>
                  <a:srgbClr val="003399"/>
                </a:solidFill>
                <a:latin typeface="Arial Narrow" pitchFamily="34" charset="0"/>
              </a:defRPr>
            </a:lvl4pPr>
            <a:lvl5pPr eaLnBrk="0" hangingPunct="0">
              <a:defRPr sz="4000">
                <a:solidFill>
                  <a:srgbClr val="003399"/>
                </a:solidFill>
                <a:latin typeface="Arial Narrow" pitchFamily="34" charset="0"/>
              </a:defRPr>
            </a:lvl5pPr>
            <a:lvl6pPr marL="457200" fontAlgn="base">
              <a:spcBef>
                <a:spcPct val="0"/>
              </a:spcBef>
              <a:spcAft>
                <a:spcPct val="0"/>
              </a:spcAft>
              <a:defRPr sz="4000">
                <a:solidFill>
                  <a:srgbClr val="003399"/>
                </a:solidFill>
                <a:latin typeface="Arial Narrow" pitchFamily="34" charset="0"/>
              </a:defRPr>
            </a:lvl6pPr>
            <a:lvl7pPr marL="914400" fontAlgn="base">
              <a:spcBef>
                <a:spcPct val="0"/>
              </a:spcBef>
              <a:spcAft>
                <a:spcPct val="0"/>
              </a:spcAft>
              <a:defRPr sz="4000">
                <a:solidFill>
                  <a:srgbClr val="003399"/>
                </a:solidFill>
                <a:latin typeface="Arial Narrow" pitchFamily="34" charset="0"/>
              </a:defRPr>
            </a:lvl7pPr>
            <a:lvl8pPr marL="1371600" fontAlgn="base">
              <a:spcBef>
                <a:spcPct val="0"/>
              </a:spcBef>
              <a:spcAft>
                <a:spcPct val="0"/>
              </a:spcAft>
              <a:defRPr sz="4000">
                <a:solidFill>
                  <a:srgbClr val="003399"/>
                </a:solidFill>
                <a:latin typeface="Arial Narrow" pitchFamily="34" charset="0"/>
              </a:defRPr>
            </a:lvl8pPr>
            <a:lvl9pPr marL="1828800" fontAlgn="base">
              <a:spcBef>
                <a:spcPct val="0"/>
              </a:spcBef>
              <a:spcAft>
                <a:spcPct val="0"/>
              </a:spcAft>
              <a:defRPr sz="4000">
                <a:solidFill>
                  <a:srgbClr val="003399"/>
                </a:solidFill>
                <a:latin typeface="Arial Narrow" pitchFamily="34" charset="0"/>
              </a:defRPr>
            </a:lvl9pPr>
          </a:lstStyle>
          <a:p>
            <a:r>
              <a:rPr lang="en-US" altLang="ru-RU" dirty="0"/>
              <a:t>Advanced Analysis of Interdependencies, Systemic Threats, </a:t>
            </a:r>
          </a:p>
          <a:p>
            <a:r>
              <a:rPr lang="en-US" altLang="ru-RU" dirty="0"/>
              <a:t>Multi-Dimensional Systemic risks, and Systemic Security</a:t>
            </a:r>
            <a:endParaRPr lang="uk-UA" altLang="ru-RU" dirty="0"/>
          </a:p>
        </p:txBody>
      </p:sp>
      <p:sp>
        <p:nvSpPr>
          <p:cNvPr id="20483" name="Rectangle 6"/>
          <p:cNvSpPr>
            <a:spLocks noChangeArrowheads="1"/>
          </p:cNvSpPr>
          <p:nvPr/>
        </p:nvSpPr>
        <p:spPr bwMode="auto">
          <a:xfrm>
            <a:off x="3346450" y="3140100"/>
            <a:ext cx="2449513" cy="1295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Nested multi-model welfare analysis and systemic security management</a:t>
            </a:r>
            <a:endParaRPr lang="ru-RU" altLang="ru-RU" sz="1800" b="1" dirty="0"/>
          </a:p>
        </p:txBody>
      </p:sp>
      <p:sp>
        <p:nvSpPr>
          <p:cNvPr id="20484" name="Rectangle 7"/>
          <p:cNvSpPr>
            <a:spLocks noChangeArrowheads="1"/>
          </p:cNvSpPr>
          <p:nvPr/>
        </p:nvSpPr>
        <p:spPr bwMode="auto">
          <a:xfrm>
            <a:off x="539750" y="1628800"/>
            <a:ext cx="1728788" cy="10795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Energy Security</a:t>
            </a:r>
            <a:endParaRPr lang="ru-RU" altLang="ru-RU" sz="1800" b="1"/>
          </a:p>
        </p:txBody>
      </p:sp>
      <p:sp>
        <p:nvSpPr>
          <p:cNvPr id="20485" name="Rectangle 8"/>
          <p:cNvSpPr>
            <a:spLocks noChangeArrowheads="1"/>
          </p:cNvSpPr>
          <p:nvPr/>
        </p:nvSpPr>
        <p:spPr bwMode="auto">
          <a:xfrm>
            <a:off x="468313" y="4940325"/>
            <a:ext cx="1728787" cy="10795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Water Security</a:t>
            </a:r>
            <a:endParaRPr lang="ru-RU" altLang="ru-RU" sz="1800" b="1"/>
          </a:p>
        </p:txBody>
      </p:sp>
      <p:sp>
        <p:nvSpPr>
          <p:cNvPr id="20486" name="Rectangle 9"/>
          <p:cNvSpPr>
            <a:spLocks noChangeArrowheads="1"/>
          </p:cNvSpPr>
          <p:nvPr/>
        </p:nvSpPr>
        <p:spPr bwMode="auto">
          <a:xfrm>
            <a:off x="6948488" y="4940325"/>
            <a:ext cx="1728787" cy="10795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Socio -Economic Security</a:t>
            </a:r>
            <a:endParaRPr lang="ru-RU" altLang="ru-RU" sz="1800" b="1"/>
          </a:p>
        </p:txBody>
      </p:sp>
      <p:sp>
        <p:nvSpPr>
          <p:cNvPr id="20487" name="Rectangle 10"/>
          <p:cNvSpPr>
            <a:spLocks noChangeArrowheads="1"/>
          </p:cNvSpPr>
          <p:nvPr/>
        </p:nvSpPr>
        <p:spPr bwMode="auto">
          <a:xfrm>
            <a:off x="7019925" y="1628800"/>
            <a:ext cx="1728788" cy="10795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Food Security</a:t>
            </a:r>
            <a:endParaRPr lang="ru-RU" altLang="ru-RU" sz="1800" b="1"/>
          </a:p>
        </p:txBody>
      </p:sp>
      <p:sp>
        <p:nvSpPr>
          <p:cNvPr id="20488" name="Text Box 602"/>
          <p:cNvSpPr txBox="1">
            <a:spLocks noChangeArrowheads="1"/>
          </p:cNvSpPr>
          <p:nvPr/>
        </p:nvSpPr>
        <p:spPr bwMode="auto">
          <a:xfrm>
            <a:off x="270938" y="2745224"/>
            <a:ext cx="2881312" cy="1865126"/>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0000"/>
              </a:spcAft>
              <a:buFontTx/>
              <a:buNone/>
            </a:pPr>
            <a:r>
              <a:rPr lang="en-US" altLang="en-US" sz="1200" dirty="0"/>
              <a:t>Energy security and water security;  supply standards; </a:t>
            </a:r>
            <a:r>
              <a:rPr lang="en-US" altLang="en-US" sz="1200" dirty="0">
                <a:solidFill>
                  <a:srgbClr val="FF0000"/>
                </a:solidFill>
              </a:rPr>
              <a:t>Energy &amp; water prices; D</a:t>
            </a:r>
            <a:r>
              <a:rPr lang="en-US" altLang="en-US" sz="1200" dirty="0"/>
              <a:t>iversification of energy supply; </a:t>
            </a:r>
          </a:p>
          <a:p>
            <a:pPr eaLnBrk="1" hangingPunct="1">
              <a:spcBef>
                <a:spcPct val="0"/>
              </a:spcBef>
              <a:spcAft>
                <a:spcPct val="20000"/>
              </a:spcAft>
              <a:buFontTx/>
              <a:buNone/>
            </a:pPr>
            <a:r>
              <a:rPr lang="en-US" altLang="en-US" sz="1200" dirty="0"/>
              <a:t>Ex-ante and ex-post risk management; </a:t>
            </a:r>
            <a:r>
              <a:rPr lang="en-US" altLang="en-US" sz="1200" dirty="0">
                <a:solidFill>
                  <a:srgbClr val="FF0000"/>
                </a:solidFill>
              </a:rPr>
              <a:t>electricity supply security;</a:t>
            </a:r>
          </a:p>
          <a:p>
            <a:pPr eaLnBrk="1" hangingPunct="1">
              <a:spcBef>
                <a:spcPct val="0"/>
              </a:spcBef>
              <a:spcAft>
                <a:spcPct val="20000"/>
              </a:spcAft>
              <a:buFontTx/>
              <a:buNone/>
            </a:pPr>
            <a:r>
              <a:rPr lang="en-US" altLang="en-US" sz="1200" dirty="0"/>
              <a:t>global and local threats to electricity supply systems; endogenous risks; cyberattacks;</a:t>
            </a:r>
          </a:p>
          <a:p>
            <a:pPr eaLnBrk="1" hangingPunct="1">
              <a:spcBef>
                <a:spcPct val="0"/>
              </a:spcBef>
              <a:spcAft>
                <a:spcPct val="20000"/>
              </a:spcAft>
              <a:buFontTx/>
              <a:buNone/>
            </a:pPr>
            <a:r>
              <a:rPr lang="en-US" altLang="en-US" sz="1200" dirty="0"/>
              <a:t>protection of critical infrastructure</a:t>
            </a:r>
            <a:endParaRPr lang="ru-RU" altLang="en-US" sz="1200" dirty="0"/>
          </a:p>
        </p:txBody>
      </p:sp>
      <p:sp>
        <p:nvSpPr>
          <p:cNvPr id="20489" name="Text Box 605"/>
          <p:cNvSpPr txBox="1">
            <a:spLocks noChangeArrowheads="1"/>
          </p:cNvSpPr>
          <p:nvPr/>
        </p:nvSpPr>
        <p:spPr bwMode="auto">
          <a:xfrm>
            <a:off x="2785938" y="5430570"/>
            <a:ext cx="3527425" cy="1061829"/>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5000"/>
              </a:spcAft>
              <a:buFontTx/>
              <a:buNone/>
            </a:pPr>
            <a:r>
              <a:rPr lang="en-US" altLang="en-US" sz="1200" dirty="0"/>
              <a:t>Control of water resources; reliability vs. disasters; Monitoring of infrastructure reliability; monitoring of water resources vulnerability and accessibility; </a:t>
            </a:r>
          </a:p>
          <a:p>
            <a:pPr eaLnBrk="1" hangingPunct="1">
              <a:spcBef>
                <a:spcPct val="0"/>
              </a:spcBef>
              <a:spcAft>
                <a:spcPct val="25000"/>
              </a:spcAft>
              <a:buFontTx/>
              <a:buNone/>
            </a:pPr>
            <a:r>
              <a:rPr lang="en-US" altLang="en-US" sz="1200" dirty="0"/>
              <a:t>Monitoring &amp; control of water contamination;</a:t>
            </a:r>
          </a:p>
        </p:txBody>
      </p:sp>
      <p:sp>
        <p:nvSpPr>
          <p:cNvPr id="20490" name="Text Box 604"/>
          <p:cNvSpPr txBox="1">
            <a:spLocks noChangeArrowheads="1"/>
          </p:cNvSpPr>
          <p:nvPr/>
        </p:nvSpPr>
        <p:spPr bwMode="auto">
          <a:xfrm>
            <a:off x="6225013" y="3099028"/>
            <a:ext cx="3025775" cy="1606594"/>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0000"/>
              </a:spcAft>
              <a:buFontTx/>
              <a:buNone/>
            </a:pPr>
            <a:r>
              <a:rPr lang="en-US" altLang="en-US" sz="1200" dirty="0"/>
              <a:t>Incomes; economic and population growth; demand changes; life and nutrition standards; prices;</a:t>
            </a:r>
          </a:p>
          <a:p>
            <a:pPr eaLnBrk="1" hangingPunct="1">
              <a:spcBef>
                <a:spcPct val="0"/>
              </a:spcBef>
              <a:spcAft>
                <a:spcPct val="20000"/>
              </a:spcAft>
              <a:buFontTx/>
              <a:buNone/>
            </a:pPr>
            <a:r>
              <a:rPr lang="en-US" altLang="en-US" sz="1200" dirty="0"/>
              <a:t>Impacts of energy prices on food prices; Dependencies between agricultural and energy markets through bio-fuels; Agricultural subsidies; renewables subsidies, etc.  </a:t>
            </a:r>
            <a:endParaRPr lang="ru-RU" altLang="en-US" sz="1200" dirty="0"/>
          </a:p>
        </p:txBody>
      </p:sp>
      <p:sp>
        <p:nvSpPr>
          <p:cNvPr id="20491" name="Text Box 603"/>
          <p:cNvSpPr txBox="1">
            <a:spLocks noChangeArrowheads="1"/>
          </p:cNvSpPr>
          <p:nvPr/>
        </p:nvSpPr>
        <p:spPr bwMode="auto">
          <a:xfrm>
            <a:off x="2773362" y="1292755"/>
            <a:ext cx="3959225" cy="1237262"/>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20000"/>
              </a:spcAft>
              <a:buNone/>
            </a:pPr>
            <a:r>
              <a:rPr lang="en-US" altLang="en-US" sz="1200" dirty="0">
                <a:solidFill>
                  <a:srgbClr val="FF0000"/>
                </a:solidFill>
              </a:rPr>
              <a:t>Growing demand vs environmental standards (SDGs); </a:t>
            </a:r>
            <a:r>
              <a:rPr lang="en-US" altLang="en-US" sz="1200" dirty="0"/>
              <a:t>electricity infrastructure innovations and investments; </a:t>
            </a:r>
            <a:r>
              <a:rPr lang="en-US" altLang="en-US" sz="1200" dirty="0">
                <a:solidFill>
                  <a:srgbClr val="FF0000"/>
                </a:solidFill>
              </a:rPr>
              <a:t>systemic security; </a:t>
            </a:r>
            <a:r>
              <a:rPr lang="en-US" altLang="en-US" sz="1200" dirty="0"/>
              <a:t>increasing returns vs sunk costs;</a:t>
            </a:r>
            <a:endParaRPr lang="ru-RU" altLang="en-US" sz="1200" dirty="0"/>
          </a:p>
          <a:p>
            <a:pPr eaLnBrk="1" hangingPunct="1">
              <a:spcBef>
                <a:spcPct val="0"/>
              </a:spcBef>
              <a:spcAft>
                <a:spcPct val="20000"/>
              </a:spcAft>
              <a:buFontTx/>
              <a:buNone/>
            </a:pPr>
            <a:r>
              <a:rPr lang="en-US" altLang="en-US" sz="1200" dirty="0"/>
              <a:t>climate change and uncertainty; strategic- and operational planning; long- vs short-term decisions; competition for resources, </a:t>
            </a:r>
            <a:r>
              <a:rPr lang="en-US" altLang="en-US" sz="1200" dirty="0" err="1"/>
              <a:t>etc</a:t>
            </a:r>
            <a:endParaRPr lang="ru-RU" altLang="en-US" sz="1200" dirty="0"/>
          </a:p>
        </p:txBody>
      </p:sp>
      <p:sp>
        <p:nvSpPr>
          <p:cNvPr id="20492" name="AutoShape 17"/>
          <p:cNvSpPr>
            <a:spLocks noChangeArrowheads="1"/>
          </p:cNvSpPr>
          <p:nvPr/>
        </p:nvSpPr>
        <p:spPr bwMode="auto">
          <a:xfrm rot="-1424970">
            <a:off x="2262188" y="4478362"/>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3" name="AutoShape 18"/>
          <p:cNvSpPr>
            <a:spLocks noChangeArrowheads="1"/>
          </p:cNvSpPr>
          <p:nvPr/>
        </p:nvSpPr>
        <p:spPr bwMode="auto">
          <a:xfrm rot="-1424970">
            <a:off x="5867400" y="2636862"/>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4" name="AutoShape 19"/>
          <p:cNvSpPr>
            <a:spLocks noChangeArrowheads="1"/>
          </p:cNvSpPr>
          <p:nvPr/>
        </p:nvSpPr>
        <p:spPr bwMode="auto">
          <a:xfrm rot="1813388">
            <a:off x="5795963" y="4508525"/>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5" name="AutoShape 20"/>
          <p:cNvSpPr>
            <a:spLocks noChangeArrowheads="1"/>
          </p:cNvSpPr>
          <p:nvPr/>
        </p:nvSpPr>
        <p:spPr bwMode="auto">
          <a:xfrm rot="1813388">
            <a:off x="2268538" y="2708300"/>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6" name="AutoShape 21"/>
          <p:cNvSpPr>
            <a:spLocks noChangeArrowheads="1"/>
          </p:cNvSpPr>
          <p:nvPr/>
        </p:nvSpPr>
        <p:spPr bwMode="auto">
          <a:xfrm rot="-5400000">
            <a:off x="4497388" y="3181374"/>
            <a:ext cx="763588" cy="6443663"/>
          </a:xfrm>
          <a:prstGeom prst="curvedRightArrow">
            <a:avLst>
              <a:gd name="adj1" fmla="val 33325"/>
              <a:gd name="adj2" fmla="val 20209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7" name="AutoShape 22"/>
          <p:cNvSpPr>
            <a:spLocks noChangeArrowheads="1"/>
          </p:cNvSpPr>
          <p:nvPr/>
        </p:nvSpPr>
        <p:spPr bwMode="auto">
          <a:xfrm rot="5400000">
            <a:off x="3887788" y="-1935138"/>
            <a:ext cx="647700" cy="6480175"/>
          </a:xfrm>
          <a:prstGeom prst="curvedRightArrow">
            <a:avLst>
              <a:gd name="adj1" fmla="val 39510"/>
              <a:gd name="adj2" fmla="val 23960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8" name="AutoShape 23"/>
          <p:cNvSpPr>
            <a:spLocks noChangeArrowheads="1"/>
          </p:cNvSpPr>
          <p:nvPr/>
        </p:nvSpPr>
        <p:spPr bwMode="auto">
          <a:xfrm rot="5400000">
            <a:off x="-1511300" y="3536975"/>
            <a:ext cx="3671887" cy="287338"/>
          </a:xfrm>
          <a:prstGeom prst="curvedUpArrow">
            <a:avLst>
              <a:gd name="adj1" fmla="val 140036"/>
              <a:gd name="adj2" fmla="val 395616"/>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9" name="AutoShape 24"/>
          <p:cNvSpPr>
            <a:spLocks noChangeArrowheads="1"/>
          </p:cNvSpPr>
          <p:nvPr/>
        </p:nvSpPr>
        <p:spPr bwMode="auto">
          <a:xfrm rot="-5400000">
            <a:off x="7056438" y="3608412"/>
            <a:ext cx="3671888" cy="287337"/>
          </a:xfrm>
          <a:prstGeom prst="curvedUpArrow">
            <a:avLst>
              <a:gd name="adj1" fmla="val 140037"/>
              <a:gd name="adj2" fmla="val 395617"/>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 name="Slide Number Placeholder 2">
            <a:extLst>
              <a:ext uri="{FF2B5EF4-FFF2-40B4-BE49-F238E27FC236}">
                <a16:creationId xmlns:a16="http://schemas.microsoft.com/office/drawing/2014/main" id="{8266DA65-F7D2-4AD3-ABC9-4B0ACD3E709A}"/>
              </a:ext>
            </a:extLst>
          </p:cNvPr>
          <p:cNvSpPr>
            <a:spLocks noGrp="1"/>
          </p:cNvSpPr>
          <p:nvPr>
            <p:ph type="sldNum" sz="quarter" idx="11"/>
          </p:nvPr>
        </p:nvSpPr>
        <p:spPr/>
        <p:txBody>
          <a:bodyPr/>
          <a:lstStyle/>
          <a:p>
            <a:pPr>
              <a:defRPr/>
            </a:pPr>
            <a:fld id="{4114CD66-9604-4305-B5A8-78B29733E3FB}" type="slidenum">
              <a:rPr lang="en-US" smtClean="0"/>
              <a:pPr>
                <a:defRPr/>
              </a:pPr>
              <a:t>3</a:t>
            </a:fld>
            <a:r>
              <a:rPr lang="en-US"/>
              <a:t>, date</a:t>
            </a:r>
          </a:p>
        </p:txBody>
      </p:sp>
    </p:spTree>
    <p:extLst>
      <p:ext uri="{BB962C8B-B14F-4D97-AF65-F5344CB8AC3E}">
        <p14:creationId xmlns:p14="http://schemas.microsoft.com/office/powerpoint/2010/main" val="151289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0126"/>
            <a:ext cx="88924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rtlCol="0" anchor="ctr">
            <a:spAutoFit/>
          </a:bodyPr>
          <a:lstStyle/>
          <a:p>
            <a:pPr algn="ctr"/>
            <a:r>
              <a:rPr lang="en-US" sz="2500" b="1" dirty="0">
                <a:solidFill>
                  <a:srgbClr val="C00000"/>
                </a:solidFill>
              </a:rPr>
              <a:t>New threats, new risks, new challenges:</a:t>
            </a:r>
          </a:p>
          <a:p>
            <a:pPr algn="ctr"/>
            <a:r>
              <a:rPr lang="en-US" sz="2500" b="1" dirty="0">
                <a:solidFill>
                  <a:srgbClr val="C00000"/>
                </a:solidFill>
              </a:rPr>
              <a:t>Risk-Based Decision Making</a:t>
            </a:r>
          </a:p>
        </p:txBody>
      </p:sp>
      <p:sp>
        <p:nvSpPr>
          <p:cNvPr id="5" name="Text Box 1095"/>
          <p:cNvSpPr txBox="1">
            <a:spLocks noChangeArrowheads="1"/>
          </p:cNvSpPr>
          <p:nvPr/>
        </p:nvSpPr>
        <p:spPr bwMode="auto">
          <a:xfrm>
            <a:off x="107504" y="620688"/>
            <a:ext cx="8784976" cy="656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23744" tIns="61869" rIns="123744" bIns="61869">
            <a:spAutoFit/>
          </a:bodyPr>
          <a:lstStyle>
            <a:lvl1pPr marL="466725" indent="-466725" defTabSz="884238">
              <a:spcBef>
                <a:spcPct val="20000"/>
              </a:spcBef>
              <a:buChar char="•"/>
              <a:defRPr sz="3200">
                <a:solidFill>
                  <a:schemeClr val="tx1"/>
                </a:solidFill>
                <a:latin typeface="Arial" panose="020B0604020202020204" pitchFamily="34" charset="0"/>
              </a:defRPr>
            </a:lvl1pPr>
            <a:lvl2pPr marL="742950" indent="-285750" defTabSz="884238">
              <a:spcBef>
                <a:spcPct val="20000"/>
              </a:spcBef>
              <a:buChar char="–"/>
              <a:defRPr sz="2800">
                <a:solidFill>
                  <a:schemeClr val="tx1"/>
                </a:solidFill>
                <a:latin typeface="Arial" panose="020B0604020202020204" pitchFamily="34" charset="0"/>
              </a:defRPr>
            </a:lvl2pPr>
            <a:lvl3pPr marL="1143000" indent="-228600" defTabSz="884238">
              <a:spcBef>
                <a:spcPct val="20000"/>
              </a:spcBef>
              <a:buChar char="•"/>
              <a:defRPr sz="2400">
                <a:solidFill>
                  <a:schemeClr val="tx1"/>
                </a:solidFill>
                <a:latin typeface="Arial" panose="020B0604020202020204" pitchFamily="34" charset="0"/>
              </a:defRPr>
            </a:lvl3pPr>
            <a:lvl4pPr marL="1600200" indent="-228600" defTabSz="884238">
              <a:spcBef>
                <a:spcPct val="20000"/>
              </a:spcBef>
              <a:buChar char="–"/>
              <a:defRPr sz="2000">
                <a:solidFill>
                  <a:schemeClr val="tx1"/>
                </a:solidFill>
                <a:latin typeface="Arial" panose="020B0604020202020204" pitchFamily="34" charset="0"/>
              </a:defRPr>
            </a:lvl4pPr>
            <a:lvl5pPr marL="2057400" indent="-228600" defTabSz="884238">
              <a:spcBef>
                <a:spcPct val="20000"/>
              </a:spcBef>
              <a:buChar char="»"/>
              <a:defRPr sz="2000">
                <a:solidFill>
                  <a:schemeClr val="tx1"/>
                </a:solidFill>
                <a:latin typeface="Arial" panose="020B0604020202020204" pitchFamily="34" charset="0"/>
              </a:defRPr>
            </a:lvl5pPr>
            <a:lvl6pPr marL="25146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5000"/>
              </a:spcBef>
              <a:buClr>
                <a:schemeClr val="hlink"/>
              </a:buClr>
              <a:buFont typeface="Wingdings" panose="05000000000000000000" pitchFamily="2" charset="2"/>
              <a:buChar char="n"/>
            </a:pPr>
            <a:r>
              <a:rPr lang="en-GB" altLang="en-US" sz="1800" dirty="0"/>
              <a:t>Standard risks</a:t>
            </a:r>
          </a:p>
          <a:p>
            <a:pPr lvl="1" algn="just">
              <a:spcBef>
                <a:spcPct val="35000"/>
              </a:spcBef>
              <a:buClr>
                <a:schemeClr val="hlink"/>
              </a:buClr>
              <a:buFont typeface="Wingdings" panose="05000000000000000000" pitchFamily="2" charset="2"/>
              <a:buChar char="n"/>
            </a:pPr>
            <a:r>
              <a:rPr lang="en-GB" altLang="en-US" sz="1500" dirty="0"/>
              <a:t>Generated by exogenous events</a:t>
            </a:r>
          </a:p>
          <a:p>
            <a:pPr lvl="1" algn="just">
              <a:spcBef>
                <a:spcPct val="35000"/>
              </a:spcBef>
              <a:buClr>
                <a:schemeClr val="hlink"/>
              </a:buClr>
              <a:buFont typeface="Wingdings" panose="05000000000000000000" pitchFamily="2" charset="2"/>
              <a:buChar char="n"/>
            </a:pPr>
            <a:r>
              <a:rPr lang="en-GB" altLang="en-US" sz="1500" dirty="0"/>
              <a:t>Historical observations characterise risks by probability distributions </a:t>
            </a:r>
          </a:p>
          <a:p>
            <a:pPr lvl="1" algn="just">
              <a:spcBef>
                <a:spcPct val="35000"/>
              </a:spcBef>
              <a:buClr>
                <a:schemeClr val="hlink"/>
              </a:buClr>
              <a:buFont typeface="Wingdings" panose="05000000000000000000" pitchFamily="2" charset="2"/>
              <a:buChar char="n"/>
            </a:pPr>
            <a:r>
              <a:rPr lang="en-GB" altLang="en-US" sz="1500" dirty="0"/>
              <a:t>Risk assessment is used for risk management </a:t>
            </a:r>
          </a:p>
          <a:p>
            <a:pPr lvl="1" algn="just">
              <a:spcBef>
                <a:spcPct val="35000"/>
              </a:spcBef>
              <a:buClr>
                <a:schemeClr val="hlink"/>
              </a:buClr>
              <a:buFont typeface="Wingdings" panose="05000000000000000000" pitchFamily="2" charset="2"/>
              <a:buChar char="n"/>
            </a:pPr>
            <a:r>
              <a:rPr lang="en-GB" altLang="en-US" sz="1500" dirty="0"/>
              <a:t>Statistical decision theory, expected utility theory, cost-benefit analysis, </a:t>
            </a:r>
            <a:r>
              <a:rPr lang="en-GB" altLang="en-US" sz="1500" dirty="0" err="1">
                <a:solidFill>
                  <a:srgbClr val="FF0000"/>
                </a:solidFill>
              </a:rPr>
              <a:t>levelized</a:t>
            </a:r>
            <a:r>
              <a:rPr lang="en-GB" altLang="en-US" sz="1500" dirty="0">
                <a:solidFill>
                  <a:srgbClr val="FF0000"/>
                </a:solidFill>
              </a:rPr>
              <a:t> costs,  </a:t>
            </a:r>
            <a:r>
              <a:rPr lang="en-GB" altLang="en-US" sz="1500" dirty="0" err="1">
                <a:solidFill>
                  <a:srgbClr val="FF0000"/>
                </a:solidFill>
              </a:rPr>
              <a:t>annualization</a:t>
            </a:r>
            <a:r>
              <a:rPr lang="en-GB" altLang="en-US" sz="1500" dirty="0">
                <a:solidFill>
                  <a:srgbClr val="FF0000"/>
                </a:solidFill>
              </a:rPr>
              <a:t> of profits or losses</a:t>
            </a:r>
            <a:r>
              <a:rPr lang="en-GB" altLang="en-US" sz="1500" dirty="0"/>
              <a:t>, etc.</a:t>
            </a:r>
          </a:p>
          <a:p>
            <a:pPr lvl="1" algn="just">
              <a:spcBef>
                <a:spcPct val="35000"/>
              </a:spcBef>
              <a:buClr>
                <a:schemeClr val="hlink"/>
              </a:buClr>
              <a:buFont typeface="Wingdings" panose="05000000000000000000" pitchFamily="2" charset="2"/>
              <a:buChar char="n"/>
            </a:pPr>
            <a:r>
              <a:rPr lang="en-GB" altLang="en-US" sz="1500" dirty="0"/>
              <a:t>…</a:t>
            </a:r>
          </a:p>
          <a:p>
            <a:pPr algn="just" eaLnBrk="1" hangingPunct="1">
              <a:spcBef>
                <a:spcPct val="35000"/>
              </a:spcBef>
              <a:buClr>
                <a:schemeClr val="hlink"/>
              </a:buClr>
              <a:buFont typeface="Wingdings" panose="05000000000000000000" pitchFamily="2" charset="2"/>
              <a:buChar char="n"/>
            </a:pPr>
            <a:r>
              <a:rPr lang="en-GB" altLang="en-US" sz="1800" dirty="0"/>
              <a:t>Unknown (systemic) risks</a:t>
            </a:r>
          </a:p>
          <a:p>
            <a:pPr lvl="1" algn="just">
              <a:spcBef>
                <a:spcPct val="35000"/>
              </a:spcBef>
              <a:buClr>
                <a:schemeClr val="hlink"/>
              </a:buClr>
              <a:buFont typeface="Wingdings" panose="05000000000000000000" pitchFamily="2" charset="2"/>
              <a:buChar char="n"/>
            </a:pPr>
            <a:r>
              <a:rPr lang="en-GB" altLang="en-US" sz="1500" dirty="0"/>
              <a:t>Catastrophic risks, missing observations</a:t>
            </a:r>
          </a:p>
          <a:p>
            <a:pPr lvl="1" algn="just">
              <a:spcBef>
                <a:spcPct val="35000"/>
              </a:spcBef>
              <a:buClr>
                <a:schemeClr val="hlink"/>
              </a:buClr>
              <a:buFont typeface="Wingdings" panose="05000000000000000000" pitchFamily="2" charset="2"/>
              <a:buChar char="n"/>
            </a:pPr>
            <a:r>
              <a:rPr lang="en-GB" altLang="en-US" sz="1500" dirty="0"/>
              <a:t>Interdependencies</a:t>
            </a:r>
          </a:p>
          <a:p>
            <a:pPr algn="just">
              <a:spcBef>
                <a:spcPct val="35000"/>
              </a:spcBef>
              <a:buClr>
                <a:schemeClr val="hlink"/>
              </a:buClr>
              <a:buFont typeface="Wingdings" panose="05000000000000000000" pitchFamily="2" charset="2"/>
              <a:buChar char="n"/>
            </a:pPr>
            <a:r>
              <a:rPr lang="en-GB" altLang="en-US" sz="1900" dirty="0"/>
              <a:t>Unknowable (systemic) threats, risks, and security management</a:t>
            </a:r>
          </a:p>
          <a:p>
            <a:pPr lvl="1" algn="just">
              <a:spcBef>
                <a:spcPct val="35000"/>
              </a:spcBef>
              <a:buClr>
                <a:schemeClr val="hlink"/>
              </a:buClr>
              <a:buFont typeface="Wingdings" panose="05000000000000000000" pitchFamily="2" charset="2"/>
              <a:buChar char="n"/>
            </a:pPr>
            <a:r>
              <a:rPr lang="en-GB" altLang="en-US" sz="1500" dirty="0"/>
              <a:t>New interdependent systems,  missing observations</a:t>
            </a:r>
          </a:p>
          <a:p>
            <a:pPr lvl="1" algn="just">
              <a:spcBef>
                <a:spcPct val="35000"/>
              </a:spcBef>
              <a:buClr>
                <a:schemeClr val="hlink"/>
              </a:buClr>
              <a:buFont typeface="Wingdings" panose="05000000000000000000" pitchFamily="2" charset="2"/>
              <a:buChar char="n"/>
            </a:pPr>
            <a:r>
              <a:rPr lang="en-GB" altLang="en-US" sz="1500" dirty="0"/>
              <a:t>Endogenous risks </a:t>
            </a:r>
          </a:p>
          <a:p>
            <a:pPr lvl="1" algn="just">
              <a:spcBef>
                <a:spcPct val="35000"/>
              </a:spcBef>
              <a:buClr>
                <a:schemeClr val="hlink"/>
              </a:buClr>
              <a:buFont typeface="Wingdings" panose="05000000000000000000" pitchFamily="2" charset="2"/>
              <a:buChar char="n"/>
            </a:pPr>
            <a:r>
              <a:rPr lang="en-GB" altLang="en-US" sz="1500" dirty="0"/>
              <a:t>Risks generated by decisions of agents </a:t>
            </a:r>
          </a:p>
          <a:p>
            <a:pPr lvl="2" algn="just">
              <a:spcBef>
                <a:spcPct val="35000"/>
              </a:spcBef>
              <a:buClr>
                <a:schemeClr val="hlink"/>
              </a:buClr>
              <a:buFont typeface="Wingdings" panose="05000000000000000000" pitchFamily="2" charset="2"/>
              <a:buChar char="n"/>
            </a:pPr>
            <a:r>
              <a:rPr lang="en-US" sz="1400" dirty="0"/>
              <a:t>Blackouts of energy system due to natural disasters, triggered by rains, hurricanes, and earthquakes in combination with inappropriate land use planning, maintenance of flood protection systems and behavior of various stake holders</a:t>
            </a:r>
          </a:p>
          <a:p>
            <a:pPr lvl="2" algn="just">
              <a:spcBef>
                <a:spcPct val="35000"/>
              </a:spcBef>
              <a:buClr>
                <a:schemeClr val="hlink"/>
              </a:buClr>
              <a:buFont typeface="Wingdings" panose="05000000000000000000" pitchFamily="2" charset="2"/>
              <a:buChar char="n"/>
            </a:pPr>
            <a:r>
              <a:rPr lang="de-AT" sz="1400" dirty="0"/>
              <a:t>High GHG </a:t>
            </a:r>
            <a:r>
              <a:rPr lang="de-AT" sz="1400" dirty="0" err="1"/>
              <a:t>goals</a:t>
            </a:r>
            <a:r>
              <a:rPr lang="de-AT" sz="1400" dirty="0"/>
              <a:t>, </a:t>
            </a:r>
            <a:r>
              <a:rPr lang="de-AT" sz="1400" dirty="0" err="1"/>
              <a:t>energy</a:t>
            </a:r>
            <a:r>
              <a:rPr lang="de-AT" sz="1400" dirty="0"/>
              <a:t> </a:t>
            </a:r>
            <a:r>
              <a:rPr lang="de-AT" sz="1400" dirty="0" err="1"/>
              <a:t>prices</a:t>
            </a:r>
            <a:r>
              <a:rPr lang="de-AT" sz="1400" dirty="0"/>
              <a:t> </a:t>
            </a:r>
            <a:r>
              <a:rPr lang="de-AT" sz="1400" dirty="0" err="1"/>
              <a:t>and</a:t>
            </a:r>
            <a:r>
              <a:rPr lang="de-AT" sz="1400" dirty="0"/>
              <a:t> </a:t>
            </a:r>
            <a:r>
              <a:rPr lang="de-AT" sz="1400" dirty="0" err="1"/>
              <a:t>volatility</a:t>
            </a:r>
            <a:r>
              <a:rPr lang="de-AT" sz="1400" dirty="0"/>
              <a:t>, global </a:t>
            </a:r>
            <a:r>
              <a:rPr lang="de-AT" sz="1400" dirty="0" err="1"/>
              <a:t>climate</a:t>
            </a:r>
            <a:r>
              <a:rPr lang="de-AT" sz="1400" dirty="0"/>
              <a:t> </a:t>
            </a:r>
            <a:r>
              <a:rPr lang="de-AT" sz="1400" dirty="0" err="1"/>
              <a:t>change</a:t>
            </a:r>
            <a:r>
              <a:rPr lang="de-AT" sz="1400" dirty="0"/>
              <a:t> </a:t>
            </a:r>
            <a:r>
              <a:rPr lang="de-AT" sz="1400" dirty="0" err="1"/>
              <a:t>concerns</a:t>
            </a:r>
            <a:r>
              <a:rPr lang="de-AT" sz="1400" dirty="0"/>
              <a:t> </a:t>
            </a:r>
            <a:r>
              <a:rPr lang="de-AT" sz="1400" dirty="0" err="1"/>
              <a:t>create</a:t>
            </a:r>
            <a:r>
              <a:rPr lang="de-AT" sz="1400" dirty="0"/>
              <a:t> high </a:t>
            </a:r>
            <a:r>
              <a:rPr lang="de-AT" sz="1400" dirty="0" err="1"/>
              <a:t>demand</a:t>
            </a:r>
            <a:r>
              <a:rPr lang="de-AT" sz="1400" dirty="0"/>
              <a:t> </a:t>
            </a:r>
            <a:r>
              <a:rPr lang="de-AT" sz="1400" dirty="0" err="1"/>
              <a:t>for</a:t>
            </a:r>
            <a:r>
              <a:rPr lang="de-AT" sz="1400" dirty="0"/>
              <a:t> </a:t>
            </a:r>
            <a:r>
              <a:rPr lang="de-AT" sz="1400" dirty="0" err="1"/>
              <a:t>biomass</a:t>
            </a:r>
            <a:r>
              <a:rPr lang="de-AT" sz="1400" dirty="0"/>
              <a:t> </a:t>
            </a:r>
          </a:p>
          <a:p>
            <a:pPr algn="just" eaLnBrk="1" hangingPunct="1">
              <a:spcBef>
                <a:spcPct val="35000"/>
              </a:spcBef>
              <a:buClr>
                <a:schemeClr val="hlink"/>
              </a:buClr>
              <a:buFont typeface="Wingdings" panose="05000000000000000000" pitchFamily="2" charset="2"/>
              <a:buChar char="n"/>
            </a:pPr>
            <a:r>
              <a:rPr lang="en-GB" altLang="en-US" sz="1800" dirty="0">
                <a:solidFill>
                  <a:schemeClr val="accent6">
                    <a:lumMod val="60000"/>
                    <a:lumOff val="40000"/>
                  </a:schemeClr>
                </a:solidFill>
              </a:rPr>
              <a:t>The need to design new systems, which are robust against possible “unknown and unknowable” risks</a:t>
            </a:r>
          </a:p>
          <a:p>
            <a:pPr algn="just" eaLnBrk="1" hangingPunct="1">
              <a:spcBef>
                <a:spcPct val="35000"/>
              </a:spcBef>
              <a:buClr>
                <a:schemeClr val="hlink"/>
              </a:buClr>
              <a:buFont typeface="Wingdings" panose="05000000000000000000" pitchFamily="2" charset="2"/>
              <a:buChar char="n"/>
            </a:pPr>
            <a:endParaRPr lang="en-GB" altLang="en-US" sz="800" dirty="0"/>
          </a:p>
        </p:txBody>
      </p:sp>
      <p:sp>
        <p:nvSpPr>
          <p:cNvPr id="6" name="Slide Number Placeholder 5"/>
          <p:cNvSpPr>
            <a:spLocks noGrp="1"/>
          </p:cNvSpPr>
          <p:nvPr>
            <p:ph type="sldNum" sz="quarter" idx="11"/>
          </p:nvPr>
        </p:nvSpPr>
        <p:spPr/>
        <p:txBody>
          <a:bodyPr/>
          <a:lstStyle/>
          <a:p>
            <a:pPr>
              <a:defRPr/>
            </a:pPr>
            <a:fld id="{4114CD66-9604-4305-B5A8-78B29733E3FB}" type="slidenum">
              <a:rPr lang="en-US" smtClean="0"/>
              <a:pPr>
                <a:defRPr/>
              </a:pPr>
              <a:t>4</a:t>
            </a:fld>
            <a:r>
              <a:rPr lang="en-US"/>
              <a:t>, date</a:t>
            </a:r>
          </a:p>
        </p:txBody>
      </p:sp>
    </p:spTree>
    <p:extLst>
      <p:ext uri="{BB962C8B-B14F-4D97-AF65-F5344CB8AC3E}">
        <p14:creationId xmlns:p14="http://schemas.microsoft.com/office/powerpoint/2010/main" val="213759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3633" y="2027719"/>
            <a:ext cx="8759057" cy="4864061"/>
          </a:xfrm>
          <a:prstGeom prst="rect">
            <a:avLst/>
          </a:prstGeom>
        </p:spPr>
      </p:pic>
      <p:sp>
        <p:nvSpPr>
          <p:cNvPr id="5" name="Rectangle 4"/>
          <p:cNvSpPr/>
          <p:nvPr/>
        </p:nvSpPr>
        <p:spPr>
          <a:xfrm>
            <a:off x="179512" y="188640"/>
            <a:ext cx="5699889" cy="1224136"/>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7500"/>
          </a:bodyPr>
          <a:lstStyle/>
          <a:p>
            <a:pPr eaLnBrk="0" hangingPunct="0"/>
            <a:r>
              <a:rPr lang="en-US" sz="2200" b="1" dirty="0">
                <a:solidFill>
                  <a:srgbClr val="C00000"/>
                </a:solidFill>
                <a:latin typeface="+mj-lt"/>
                <a:ea typeface="+mj-ea"/>
                <a:cs typeface="Cambria"/>
              </a:rPr>
              <a:t>Examples of linkages: representation of the energy-water nexus, UK</a:t>
            </a:r>
          </a:p>
        </p:txBody>
      </p:sp>
      <p:pic>
        <p:nvPicPr>
          <p:cNvPr id="6" name="Picture 5"/>
          <p:cNvPicPr>
            <a:picLocks noChangeAspect="1"/>
          </p:cNvPicPr>
          <p:nvPr/>
        </p:nvPicPr>
        <p:blipFill>
          <a:blip r:embed="rId4"/>
          <a:stretch>
            <a:fillRect/>
          </a:stretch>
        </p:blipFill>
        <p:spPr>
          <a:xfrm>
            <a:off x="33001" y="2132856"/>
            <a:ext cx="5880521" cy="4464496"/>
          </a:xfrm>
          <a:prstGeom prst="rect">
            <a:avLst/>
          </a:prstGeom>
        </p:spPr>
      </p:pic>
      <p:pic>
        <p:nvPicPr>
          <p:cNvPr id="7" name="Picture 6"/>
          <p:cNvPicPr>
            <a:picLocks noChangeAspect="1"/>
          </p:cNvPicPr>
          <p:nvPr/>
        </p:nvPicPr>
        <p:blipFill>
          <a:blip r:embed="rId5"/>
          <a:stretch>
            <a:fillRect/>
          </a:stretch>
        </p:blipFill>
        <p:spPr>
          <a:xfrm>
            <a:off x="5527915" y="0"/>
            <a:ext cx="3651334" cy="6858000"/>
          </a:xfrm>
          <a:prstGeom prst="rect">
            <a:avLst/>
          </a:prstGeom>
        </p:spPr>
      </p:pic>
      <p:pic>
        <p:nvPicPr>
          <p:cNvPr id="13" name="Picture 12"/>
          <p:cNvPicPr>
            <a:picLocks noChangeAspect="1"/>
          </p:cNvPicPr>
          <p:nvPr/>
        </p:nvPicPr>
        <p:blipFill>
          <a:blip r:embed="rId6"/>
          <a:stretch>
            <a:fillRect/>
          </a:stretch>
        </p:blipFill>
        <p:spPr>
          <a:xfrm>
            <a:off x="0" y="988279"/>
            <a:ext cx="9144000" cy="4881442"/>
          </a:xfrm>
          <a:prstGeom prst="rect">
            <a:avLst/>
          </a:prstGeom>
        </p:spPr>
      </p:pic>
      <p:sp>
        <p:nvSpPr>
          <p:cNvPr id="2" name="Rectangle 1"/>
          <p:cNvSpPr/>
          <p:nvPr/>
        </p:nvSpPr>
        <p:spPr>
          <a:xfrm>
            <a:off x="213633" y="6558361"/>
            <a:ext cx="8138032" cy="307777"/>
          </a:xfrm>
          <a:prstGeom prst="rect">
            <a:avLst/>
          </a:prstGeom>
        </p:spPr>
        <p:txBody>
          <a:bodyPr wrap="square">
            <a:spAutoFit/>
          </a:bodyPr>
          <a:lstStyle/>
          <a:p>
            <a:pPr algn="just" eaLnBrk="0" hangingPunct="0"/>
            <a:r>
              <a:rPr lang="en-US" sz="1400" b="1" dirty="0">
                <a:solidFill>
                  <a:srgbClr val="C00000"/>
                </a:solidFill>
                <a:cs typeface="Cambria"/>
              </a:rPr>
              <a:t>A. Majid, T. Ermolieva, Y. </a:t>
            </a:r>
            <a:r>
              <a:rPr lang="en-US" sz="1400" b="1" dirty="0" err="1">
                <a:solidFill>
                  <a:srgbClr val="C00000"/>
                </a:solidFill>
                <a:cs typeface="Cambria"/>
              </a:rPr>
              <a:t>Ermoliev</a:t>
            </a:r>
            <a:r>
              <a:rPr lang="en-US" sz="1400" b="1" dirty="0">
                <a:solidFill>
                  <a:srgbClr val="C00000"/>
                </a:solidFill>
                <a:cs typeface="Cambria"/>
              </a:rPr>
              <a:t> et al., 2018-2019</a:t>
            </a:r>
          </a:p>
        </p:txBody>
      </p:sp>
      <p:sp>
        <p:nvSpPr>
          <p:cNvPr id="3" name="Slide Number Placeholder 2"/>
          <p:cNvSpPr>
            <a:spLocks noGrp="1"/>
          </p:cNvSpPr>
          <p:nvPr>
            <p:ph type="sldNum" sz="quarter" idx="11"/>
          </p:nvPr>
        </p:nvSpPr>
        <p:spPr/>
        <p:txBody>
          <a:bodyPr/>
          <a:lstStyle/>
          <a:p>
            <a:pPr>
              <a:defRPr/>
            </a:pPr>
            <a:fld id="{4114CD66-9604-4305-B5A8-78B29733E3FB}" type="slidenum">
              <a:rPr lang="en-US" smtClean="0"/>
              <a:pPr>
                <a:defRPr/>
              </a:pPr>
              <a:t>5</a:t>
            </a:fld>
            <a:r>
              <a:rPr lang="en-US"/>
              <a:t>, date</a:t>
            </a:r>
          </a:p>
        </p:txBody>
      </p:sp>
    </p:spTree>
    <p:extLst>
      <p:ext uri="{BB962C8B-B14F-4D97-AF65-F5344CB8AC3E}">
        <p14:creationId xmlns:p14="http://schemas.microsoft.com/office/powerpoint/2010/main" val="403762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1578625"/>
            <a:ext cx="6534726" cy="442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90971" y="260648"/>
            <a:ext cx="7360640" cy="746358"/>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7500"/>
          </a:bodyPr>
          <a:lstStyle/>
          <a:p>
            <a:pPr eaLnBrk="0" hangingPunct="0"/>
            <a:r>
              <a:rPr lang="en-US" sz="2200" b="1" dirty="0">
                <a:solidFill>
                  <a:srgbClr val="C00000"/>
                </a:solidFill>
                <a:latin typeface="+mj-lt"/>
                <a:ea typeface="+mj-ea"/>
                <a:cs typeface="Cambria"/>
              </a:rPr>
              <a:t>Example of distributed models linkage: a robust distributed local-global network system, </a:t>
            </a:r>
            <a:r>
              <a:rPr lang="fr-FR" sz="2200" b="1" dirty="0">
                <a:solidFill>
                  <a:srgbClr val="C00000"/>
                </a:solidFill>
                <a:latin typeface="+mj-lt"/>
                <a:ea typeface="+mj-ea"/>
                <a:cs typeface="Cambria"/>
              </a:rPr>
              <a:t>IIASA-NASU FWEES Security Project</a:t>
            </a:r>
            <a:endParaRPr lang="en-US" sz="2200" b="1" dirty="0">
              <a:solidFill>
                <a:srgbClr val="C00000"/>
              </a:solidFill>
              <a:latin typeface="+mj-lt"/>
              <a:ea typeface="+mj-ea"/>
              <a:cs typeface="Cambria"/>
            </a:endParaRPr>
          </a:p>
        </p:txBody>
      </p:sp>
      <p:sp>
        <p:nvSpPr>
          <p:cNvPr id="7" name="Slide Number Placeholder 6"/>
          <p:cNvSpPr>
            <a:spLocks noGrp="1"/>
          </p:cNvSpPr>
          <p:nvPr>
            <p:ph type="sldNum" sz="quarter" idx="12"/>
          </p:nvPr>
        </p:nvSpPr>
        <p:spPr/>
        <p:txBody>
          <a:bodyPr/>
          <a:lstStyle/>
          <a:p>
            <a:pPr>
              <a:defRPr/>
            </a:pPr>
            <a:fld id="{BE5FA575-5F86-4498-A185-CC1474E42237}" type="slidenum">
              <a:rPr lang="fr-FR" smtClean="0">
                <a:solidFill>
                  <a:srgbClr val="464653"/>
                </a:solidFill>
              </a:rPr>
              <a:pPr>
                <a:defRPr/>
              </a:pPr>
              <a:t>6</a:t>
            </a:fld>
            <a:endParaRPr lang="fr-FR" dirty="0">
              <a:solidFill>
                <a:srgbClr val="464653"/>
              </a:solidFill>
            </a:endParaRPr>
          </a:p>
        </p:txBody>
      </p:sp>
    </p:spTree>
    <p:extLst>
      <p:ext uri="{BB962C8B-B14F-4D97-AF65-F5344CB8AC3E}">
        <p14:creationId xmlns:p14="http://schemas.microsoft.com/office/powerpoint/2010/main" val="331737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5" y="180876"/>
            <a:ext cx="7997825" cy="1143000"/>
          </a:xfrm>
          <a:noFill/>
          <a:ln w="9525">
            <a:noFill/>
            <a:miter lim="800000"/>
            <a:headEnd/>
            <a:tailEnd/>
          </a:ln>
        </p:spPr>
        <p:txBody>
          <a:bodyPr vert="horz" wrap="square" lIns="0" tIns="0" rIns="0" bIns="0" numCol="1" anchor="t" anchorCtr="0" compatLnSpc="1">
            <a:prstTxWarp prst="textNoShape">
              <a:avLst/>
            </a:prstTxWarp>
            <a:normAutofit/>
          </a:bodyPr>
          <a:lstStyle/>
          <a:p>
            <a:pPr algn="ctr"/>
            <a:r>
              <a:rPr lang="en-US" sz="2200" b="1" kern="1200" dirty="0">
                <a:solidFill>
                  <a:srgbClr val="C00000"/>
                </a:solidFill>
                <a:latin typeface="+mj-lt"/>
                <a:cs typeface="Cambria"/>
              </a:rPr>
              <a:t>Linkage of distributed energy-agriculture-water models</a:t>
            </a:r>
          </a:p>
        </p:txBody>
      </p:sp>
      <p:grpSp>
        <p:nvGrpSpPr>
          <p:cNvPr id="3" name="Group 2"/>
          <p:cNvGrpSpPr/>
          <p:nvPr/>
        </p:nvGrpSpPr>
        <p:grpSpPr>
          <a:xfrm>
            <a:off x="467544" y="862670"/>
            <a:ext cx="7888912" cy="5374642"/>
            <a:chOff x="467544" y="862670"/>
            <a:chExt cx="7888912" cy="5374642"/>
          </a:xfrm>
        </p:grpSpPr>
        <p:sp>
          <p:nvSpPr>
            <p:cNvPr id="4" name="TextBox 3"/>
            <p:cNvSpPr txBox="1"/>
            <p:nvPr/>
          </p:nvSpPr>
          <p:spPr>
            <a:xfrm>
              <a:off x="3075784" y="862670"/>
              <a:ext cx="2560320" cy="1188720"/>
            </a:xfrm>
            <a:prstGeom prst="rect">
              <a:avLst/>
            </a:prstGeom>
            <a:noFill/>
            <a:ln w="12700">
              <a:solidFill>
                <a:srgbClr val="5B9BD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solidFill>
                  <a:latin typeface="Calibri" panose="020F0502020204030204"/>
                </a:rPr>
                <a:t>Coal related industry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 name="TextBox 4"/>
            <p:cNvSpPr txBox="1"/>
            <p:nvPr/>
          </p:nvSpPr>
          <p:spPr>
            <a:xfrm>
              <a:off x="3131840" y="2551340"/>
              <a:ext cx="2560320" cy="1188720"/>
            </a:xfrm>
            <a:prstGeom prst="rect">
              <a:avLst/>
            </a:prstGeom>
            <a:noFill/>
            <a:ln w="12700">
              <a:solidFill>
                <a:srgbClr val="5B9BD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rPr>
                <a:t>Coal </a:t>
              </a:r>
              <a:r>
                <a:rPr kumimoji="0" lang="en-US" altLang="zh-CN" sz="1600" b="1" i="0" u="none" strike="noStrike" kern="0" cap="none" spc="0" normalizeH="0" baseline="0" noProof="0" dirty="0">
                  <a:ln>
                    <a:noFill/>
                  </a:ln>
                  <a:solidFill>
                    <a:prstClr val="black"/>
                  </a:solidFill>
                  <a:effectLst/>
                  <a:uLnTx/>
                  <a:uFillTx/>
                  <a:latin typeface="Calibri" panose="020F0502020204030204"/>
                </a:rPr>
                <a:t>Mining</a:t>
              </a: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6" name="TextBox 3"/>
            <p:cNvSpPr txBox="1"/>
            <p:nvPr/>
          </p:nvSpPr>
          <p:spPr>
            <a:xfrm>
              <a:off x="3144376" y="4315637"/>
              <a:ext cx="2560320" cy="1188720"/>
            </a:xfrm>
            <a:prstGeom prst="rect">
              <a:avLst/>
            </a:prstGeom>
            <a:noFill/>
            <a:ln w="12700">
              <a:solidFill>
                <a:srgbClr val="5B9BD5"/>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r>
                <a:rPr lang="en-US" altLang="zh-CN" sz="1600" b="1" kern="0" dirty="0">
                  <a:solidFill>
                    <a:prstClr val="black"/>
                  </a:solidFill>
                  <a:latin typeface="Calibri" panose="020F0502020204030204"/>
                </a:rPr>
                <a:t>Agriculture</a:t>
              </a:r>
              <a:endParaRPr lang="en-US" sz="1600" b="1" kern="0" dirty="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 name="TextBox 6"/>
            <p:cNvSpPr txBox="1"/>
            <p:nvPr/>
          </p:nvSpPr>
          <p:spPr>
            <a:xfrm>
              <a:off x="467544" y="2684035"/>
              <a:ext cx="1371600" cy="923330"/>
            </a:xfrm>
            <a:prstGeom prst="rect">
              <a:avLst/>
            </a:prstGeom>
            <a:noFill/>
            <a:ln>
              <a:solidFill>
                <a:srgbClr val="5B9BD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Water resource</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prstClr val="black"/>
                  </a:solidFill>
                  <a:latin typeface="Calibri" panose="020F0502020204030204"/>
                </a:rPr>
                <a:t>Quantity</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8" name="TextBox 7"/>
            <p:cNvSpPr txBox="1"/>
            <p:nvPr/>
          </p:nvSpPr>
          <p:spPr>
            <a:xfrm>
              <a:off x="6984856" y="2684035"/>
              <a:ext cx="1371600" cy="923330"/>
            </a:xfrm>
            <a:prstGeom prst="rect">
              <a:avLst/>
            </a:prstGeom>
            <a:noFill/>
            <a:ln>
              <a:solidFill>
                <a:srgbClr val="5B9BD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Water resource</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prstClr val="black"/>
                  </a:solidFill>
                  <a:latin typeface="Calibri" panose="020F0502020204030204"/>
                </a:rPr>
                <a:t>Quality</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9" name="TextBox 8"/>
            <p:cNvSpPr txBox="1"/>
            <p:nvPr/>
          </p:nvSpPr>
          <p:spPr>
            <a:xfrm>
              <a:off x="2267744" y="5867980"/>
              <a:ext cx="4320480" cy="369332"/>
            </a:xfrm>
            <a:prstGeom prst="rect">
              <a:avLst/>
            </a:prstGeom>
            <a:noFill/>
            <a:ln>
              <a:solidFill>
                <a:srgbClr val="5B9BD5"/>
              </a:solidFill>
            </a:ln>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a:ln>
                    <a:noFill/>
                  </a:ln>
                  <a:solidFill>
                    <a:prstClr val="black"/>
                  </a:solidFill>
                  <a:effectLst/>
                  <a:uLnTx/>
                  <a:uFillTx/>
                  <a:latin typeface="Calibri" panose="020F0502020204030204"/>
                </a:defRPr>
              </a:lvl1pPr>
            </a:lstStyle>
            <a:p>
              <a:r>
                <a:rPr lang="en-US" altLang="zh-CN" dirty="0"/>
                <a:t>Air Pollution</a:t>
              </a:r>
              <a:endParaRPr lang="en-US" dirty="0"/>
            </a:p>
          </p:txBody>
        </p:sp>
        <p:sp>
          <p:nvSpPr>
            <p:cNvPr id="10" name="TextBox 9"/>
            <p:cNvSpPr txBox="1"/>
            <p:nvPr/>
          </p:nvSpPr>
          <p:spPr>
            <a:xfrm>
              <a:off x="3709683" y="2964150"/>
              <a:ext cx="1314386" cy="246221"/>
            </a:xfrm>
            <a:prstGeom prst="rect">
              <a:avLst/>
            </a:prstGeom>
            <a:noFill/>
            <a:ln w="12700">
              <a:solidFill>
                <a:srgbClr val="5B9BD5"/>
              </a:solidFill>
            </a:ln>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000" b="1" i="0" u="none" strike="noStrike" kern="0" cap="none" spc="0" normalizeH="0" baseline="0">
                  <a:ln>
                    <a:noFill/>
                  </a:ln>
                  <a:solidFill>
                    <a:prstClr val="black"/>
                  </a:solidFill>
                  <a:effectLst/>
                  <a:uLnTx/>
                  <a:uFillTx/>
                  <a:latin typeface="Calibri" panose="020F0502020204030204"/>
                </a:defRPr>
              </a:lvl1pPr>
            </a:lstStyle>
            <a:p>
              <a:r>
                <a:rPr lang="en-US" dirty="0"/>
                <a:t>Coal </a:t>
              </a:r>
              <a:r>
                <a:rPr lang="en-US" altLang="zh-CN" dirty="0"/>
                <a:t>quantity</a:t>
              </a:r>
              <a:endParaRPr lang="en-US" dirty="0"/>
            </a:p>
          </p:txBody>
        </p:sp>
        <p:sp>
          <p:nvSpPr>
            <p:cNvPr id="11" name="TextBox 10"/>
            <p:cNvSpPr txBox="1"/>
            <p:nvPr/>
          </p:nvSpPr>
          <p:spPr>
            <a:xfrm>
              <a:off x="3706488" y="3341961"/>
              <a:ext cx="1314386" cy="246221"/>
            </a:xfrm>
            <a:prstGeom prst="rect">
              <a:avLst/>
            </a:prstGeom>
            <a:noFill/>
            <a:ln w="12700">
              <a:solidFill>
                <a:srgbClr val="5B9BD5"/>
              </a:solidFill>
            </a:ln>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000" b="1" i="0" u="none" strike="noStrike" kern="0" cap="none" spc="0" normalizeH="0" baseline="0">
                  <a:ln>
                    <a:noFill/>
                  </a:ln>
                  <a:solidFill>
                    <a:prstClr val="black"/>
                  </a:solidFill>
                  <a:effectLst/>
                  <a:uLnTx/>
                  <a:uFillTx/>
                  <a:latin typeface="Calibri" panose="020F0502020204030204"/>
                </a:defRPr>
              </a:lvl1pPr>
            </a:lstStyle>
            <a:p>
              <a:r>
                <a:rPr lang="en-US" dirty="0"/>
                <a:t>Drainage </a:t>
              </a:r>
              <a:r>
                <a:rPr lang="en-US" altLang="zh-CN" dirty="0"/>
                <a:t>water</a:t>
              </a:r>
              <a:endParaRPr lang="en-US" dirty="0"/>
            </a:p>
          </p:txBody>
        </p:sp>
        <p:sp>
          <p:nvSpPr>
            <p:cNvPr id="12" name="TextBox 11"/>
            <p:cNvSpPr txBox="1"/>
            <p:nvPr/>
          </p:nvSpPr>
          <p:spPr>
            <a:xfrm>
              <a:off x="3721849" y="1178312"/>
              <a:ext cx="1314386" cy="246221"/>
            </a:xfrm>
            <a:prstGeom prst="rect">
              <a:avLst/>
            </a:prstGeom>
            <a:noFill/>
            <a:ln w="12700">
              <a:solidFill>
                <a:srgbClr val="5B9BD5"/>
              </a:solidFill>
            </a:ln>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prstClr val="black"/>
                  </a:solidFill>
                  <a:effectLst/>
                  <a:uLnTx/>
                  <a:uFillTx/>
                  <a:latin typeface="Calibri" panose="020F0502020204030204"/>
                </a:defRPr>
              </a:lvl1pPr>
            </a:lstStyle>
            <a:p>
              <a:r>
                <a:rPr lang="en-US" altLang="zh-CN" sz="1000" dirty="0"/>
                <a:t>Power</a:t>
              </a:r>
              <a:endParaRPr lang="en-US" sz="1000" dirty="0"/>
            </a:p>
          </p:txBody>
        </p:sp>
        <p:sp>
          <p:nvSpPr>
            <p:cNvPr id="13" name="TextBox 9"/>
            <p:cNvSpPr txBox="1"/>
            <p:nvPr/>
          </p:nvSpPr>
          <p:spPr>
            <a:xfrm>
              <a:off x="3721107" y="1495950"/>
              <a:ext cx="1314386" cy="246221"/>
            </a:xfrm>
            <a:prstGeom prst="rect">
              <a:avLst/>
            </a:prstGeom>
            <a:noFill/>
            <a:ln w="12700">
              <a:solidFill>
                <a:srgbClr val="5B9BD5"/>
              </a:solidFill>
            </a:ln>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000" b="1" i="0" u="none" strike="noStrike" kern="0" cap="none" spc="0" normalizeH="0" baseline="0">
                  <a:ln>
                    <a:noFill/>
                  </a:ln>
                  <a:solidFill>
                    <a:prstClr val="black"/>
                  </a:solidFill>
                  <a:effectLst/>
                  <a:uLnTx/>
                  <a:uFillTx/>
                  <a:latin typeface="Calibri" panose="020F0502020204030204"/>
                </a:defRPr>
              </a:lvl1pPr>
            </a:lstStyle>
            <a:p>
              <a:r>
                <a:rPr lang="en-US" altLang="zh-CN" dirty="0"/>
                <a:t>coke</a:t>
              </a:r>
              <a:endParaRPr lang="en-US" dirty="0"/>
            </a:p>
          </p:txBody>
        </p:sp>
        <p:sp>
          <p:nvSpPr>
            <p:cNvPr id="14" name="TextBox 9"/>
            <p:cNvSpPr txBox="1"/>
            <p:nvPr/>
          </p:nvSpPr>
          <p:spPr>
            <a:xfrm>
              <a:off x="3767343" y="4678671"/>
              <a:ext cx="1314386" cy="246221"/>
            </a:xfrm>
            <a:prstGeom prst="rect">
              <a:avLst/>
            </a:prstGeom>
            <a:noFill/>
            <a:ln w="12700">
              <a:solidFill>
                <a:srgbClr val="5B9BD5"/>
              </a:solidFill>
            </a:ln>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000" b="1" i="0" u="none" strike="noStrike" kern="0" cap="none" spc="0" normalizeH="0" baseline="0">
                  <a:ln>
                    <a:noFill/>
                  </a:ln>
                  <a:solidFill>
                    <a:prstClr val="black"/>
                  </a:solidFill>
                  <a:effectLst/>
                  <a:uLnTx/>
                  <a:uFillTx/>
                  <a:latin typeface="Calibri" panose="020F0502020204030204"/>
                </a:defRPr>
              </a:lvl1pPr>
            </a:lstStyle>
            <a:p>
              <a:r>
                <a:rPr lang="en-US" altLang="zh-CN" dirty="0"/>
                <a:t>Crop </a:t>
              </a:r>
              <a:r>
                <a:rPr lang="en-US" altLang="zh-CN" dirty="0" err="1"/>
                <a:t>stucture</a:t>
              </a:r>
              <a:endParaRPr lang="en-US" dirty="0"/>
            </a:p>
          </p:txBody>
        </p:sp>
        <p:sp>
          <p:nvSpPr>
            <p:cNvPr id="15" name="TextBox 9"/>
            <p:cNvSpPr txBox="1"/>
            <p:nvPr/>
          </p:nvSpPr>
          <p:spPr>
            <a:xfrm>
              <a:off x="3767343" y="5091514"/>
              <a:ext cx="1314386" cy="246221"/>
            </a:xfrm>
            <a:prstGeom prst="rect">
              <a:avLst/>
            </a:prstGeom>
            <a:noFill/>
            <a:ln w="12700">
              <a:solidFill>
                <a:srgbClr val="5B9BD5"/>
              </a:solidFill>
            </a:ln>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000" b="1" i="0" u="none" strike="noStrike" kern="0" cap="none" spc="0" normalizeH="0" baseline="0">
                  <a:ln>
                    <a:noFill/>
                  </a:ln>
                  <a:solidFill>
                    <a:prstClr val="black"/>
                  </a:solidFill>
                  <a:effectLst/>
                  <a:uLnTx/>
                  <a:uFillTx/>
                  <a:latin typeface="Calibri" panose="020F0502020204030204"/>
                </a:defRPr>
              </a:lvl1pPr>
            </a:lstStyle>
            <a:p>
              <a:r>
                <a:rPr lang="en-US" altLang="zh-CN" dirty="0"/>
                <a:t>crop</a:t>
              </a:r>
              <a:r>
                <a:rPr lang="en-US" dirty="0"/>
                <a:t> quantity</a:t>
              </a:r>
            </a:p>
          </p:txBody>
        </p:sp>
        <p:cxnSp>
          <p:nvCxnSpPr>
            <p:cNvPr id="19" name="Elbow Connector 18"/>
            <p:cNvCxnSpPr>
              <a:stCxn id="7" idx="3"/>
              <a:endCxn id="4" idx="1"/>
            </p:cNvCxnSpPr>
            <p:nvPr/>
          </p:nvCxnSpPr>
          <p:spPr>
            <a:xfrm flipV="1">
              <a:off x="1839144" y="1457030"/>
              <a:ext cx="1236640" cy="1688670"/>
            </a:xfrm>
            <a:prstGeom prst="bentConnector3">
              <a:avLst>
                <a:gd name="adj1" fmla="val 34287"/>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7" idx="3"/>
              <a:endCxn id="6" idx="1"/>
            </p:cNvCxnSpPr>
            <p:nvPr/>
          </p:nvCxnSpPr>
          <p:spPr>
            <a:xfrm>
              <a:off x="1839144" y="3145700"/>
              <a:ext cx="1305232" cy="1764297"/>
            </a:xfrm>
            <a:prstGeom prst="bentConnector3">
              <a:avLst>
                <a:gd name="adj1" fmla="val 32486"/>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4" idx="3"/>
              <a:endCxn id="8" idx="1"/>
            </p:cNvCxnSpPr>
            <p:nvPr/>
          </p:nvCxnSpPr>
          <p:spPr>
            <a:xfrm>
              <a:off x="5636104" y="1457030"/>
              <a:ext cx="1348752" cy="1688670"/>
            </a:xfrm>
            <a:prstGeom prst="bentConnector3">
              <a:avLst>
                <a:gd name="adj1" fmla="val 4406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6" idx="3"/>
              <a:endCxn id="8" idx="1"/>
            </p:cNvCxnSpPr>
            <p:nvPr/>
          </p:nvCxnSpPr>
          <p:spPr>
            <a:xfrm flipV="1">
              <a:off x="5704696" y="3145700"/>
              <a:ext cx="1280160" cy="1764297"/>
            </a:xfrm>
            <a:prstGeom prst="bentConnector3">
              <a:avLst>
                <a:gd name="adj1" fmla="val 4107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25372" y="3259076"/>
              <a:ext cx="791467" cy="400110"/>
            </a:xfrm>
            <a:prstGeom prst="rect">
              <a:avLst/>
            </a:prstGeom>
            <a:noFill/>
          </p:spPr>
          <p:txBody>
            <a:bodyPr wrap="square" rtlCol="0">
              <a:spAutoFit/>
            </a:bodyPr>
            <a:lstStyle/>
            <a:p>
              <a:pPr fontAlgn="auto">
                <a:spcBef>
                  <a:spcPts val="0"/>
                </a:spcBef>
                <a:spcAft>
                  <a:spcPts val="0"/>
                </a:spcAft>
              </a:pPr>
              <a:r>
                <a:rPr lang="en-US" sz="1000" dirty="0">
                  <a:solidFill>
                    <a:srgbClr val="7030A0"/>
                  </a:solidFill>
                  <a:latin typeface="Calibri" panose="020F0502020204030204"/>
                </a:rPr>
                <a:t>Dry/reuse of water</a:t>
              </a:r>
            </a:p>
          </p:txBody>
        </p:sp>
        <p:cxnSp>
          <p:nvCxnSpPr>
            <p:cNvPr id="40" name="Straight Arrow Connector 39"/>
            <p:cNvCxnSpPr/>
            <p:nvPr/>
          </p:nvCxnSpPr>
          <p:spPr>
            <a:xfrm>
              <a:off x="4355976" y="2028091"/>
              <a:ext cx="0" cy="52324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499992" y="2028091"/>
              <a:ext cx="0" cy="52324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355976" y="3740060"/>
              <a:ext cx="0" cy="52324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499992" y="3740060"/>
              <a:ext cx="0" cy="52324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721107" y="1787567"/>
              <a:ext cx="1314386" cy="246221"/>
            </a:xfrm>
            <a:prstGeom prst="rect">
              <a:avLst/>
            </a:prstGeom>
            <a:noFill/>
            <a:ln w="12700">
              <a:solidFill>
                <a:srgbClr val="5B9BD5"/>
              </a:solidFill>
            </a:ln>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prstClr val="black"/>
                  </a:solidFill>
                  <a:effectLst/>
                  <a:uLnTx/>
                  <a:uFillTx/>
                  <a:latin typeface="Calibri" panose="020F0502020204030204"/>
                </a:defRPr>
              </a:lvl1pPr>
            </a:lstStyle>
            <a:p>
              <a:r>
                <a:rPr lang="en-US" altLang="zh-CN" sz="1000" dirty="0"/>
                <a:t>Power</a:t>
              </a:r>
              <a:endParaRPr lang="en-US" sz="1000" dirty="0"/>
            </a:p>
          </p:txBody>
        </p:sp>
        <p:sp>
          <p:nvSpPr>
            <p:cNvPr id="48" name="TextBox 47"/>
            <p:cNvSpPr txBox="1"/>
            <p:nvPr/>
          </p:nvSpPr>
          <p:spPr>
            <a:xfrm>
              <a:off x="2350249" y="1075164"/>
              <a:ext cx="1000595" cy="400110"/>
            </a:xfrm>
            <a:prstGeom prst="rect">
              <a:avLst/>
            </a:prstGeom>
            <a:noFill/>
          </p:spPr>
          <p:txBody>
            <a:bodyPr wrap="square" rtlCol="0">
              <a:spAutoFit/>
            </a:bodyPr>
            <a:lstStyle/>
            <a:p>
              <a:r>
                <a:rPr lang="en-US" sz="1000" dirty="0">
                  <a:solidFill>
                    <a:srgbClr val="7030A0"/>
                  </a:solidFill>
                </a:rPr>
                <a:t>Cooling technology</a:t>
              </a:r>
            </a:p>
          </p:txBody>
        </p:sp>
        <p:sp>
          <p:nvSpPr>
            <p:cNvPr id="49" name="TextBox 48"/>
            <p:cNvSpPr txBox="1"/>
            <p:nvPr/>
          </p:nvSpPr>
          <p:spPr>
            <a:xfrm>
              <a:off x="2329177" y="1506051"/>
              <a:ext cx="776631" cy="400110"/>
            </a:xfrm>
            <a:prstGeom prst="rect">
              <a:avLst/>
            </a:prstGeom>
            <a:noFill/>
          </p:spPr>
          <p:txBody>
            <a:bodyPr wrap="square" rtlCol="0">
              <a:spAutoFit/>
            </a:bodyPr>
            <a:lstStyle/>
            <a:p>
              <a:r>
                <a:rPr lang="en-US" sz="1000" dirty="0">
                  <a:solidFill>
                    <a:srgbClr val="7030A0"/>
                  </a:solidFill>
                </a:rPr>
                <a:t>dry quenching </a:t>
              </a:r>
            </a:p>
          </p:txBody>
        </p:sp>
        <p:sp>
          <p:nvSpPr>
            <p:cNvPr id="50" name="TextBox 70"/>
            <p:cNvSpPr txBox="1"/>
            <p:nvPr/>
          </p:nvSpPr>
          <p:spPr>
            <a:xfrm>
              <a:off x="2405775" y="1894220"/>
              <a:ext cx="1603285"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7030A0"/>
                  </a:solidFill>
                  <a:effectLst/>
                  <a:uLnTx/>
                  <a:uFillTx/>
                  <a:latin typeface="Calibri" panose="020F0502020204030204"/>
                  <a:ea typeface="+mn-ea"/>
                  <a:cs typeface="+mn-cs"/>
                </a:rPr>
                <a:t>reuse</a:t>
              </a:r>
              <a:endParaRPr kumimoji="0" lang="en-US" sz="1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51" name="TextBox 50"/>
            <p:cNvSpPr txBox="1"/>
            <p:nvPr/>
          </p:nvSpPr>
          <p:spPr>
            <a:xfrm>
              <a:off x="6338508" y="1467282"/>
              <a:ext cx="769683" cy="553998"/>
            </a:xfrm>
            <a:prstGeom prst="rect">
              <a:avLst/>
            </a:prstGeom>
            <a:noFill/>
          </p:spPr>
          <p:txBody>
            <a:bodyPr wrap="square" rtlCol="0">
              <a:spAutoFit/>
            </a:bodyPr>
            <a:lstStyle/>
            <a:p>
              <a:pPr fontAlgn="auto">
                <a:spcBef>
                  <a:spcPts val="0"/>
                </a:spcBef>
                <a:spcAft>
                  <a:spcPts val="0"/>
                </a:spcAft>
              </a:pPr>
              <a:r>
                <a:rPr lang="en-US" altLang="zh-CN" sz="1000" dirty="0">
                  <a:solidFill>
                    <a:srgbClr val="7030A0"/>
                  </a:solidFill>
                  <a:latin typeface="Calibri" panose="020F0502020204030204"/>
                </a:rPr>
                <a:t>Waste water treatment</a:t>
              </a:r>
              <a:endParaRPr lang="en-US" sz="1000" dirty="0">
                <a:solidFill>
                  <a:srgbClr val="7030A0"/>
                </a:solidFill>
                <a:latin typeface="Calibri" panose="020F0502020204030204"/>
              </a:endParaRPr>
            </a:p>
          </p:txBody>
        </p:sp>
        <p:sp>
          <p:nvSpPr>
            <p:cNvPr id="52" name="TextBox 51"/>
            <p:cNvSpPr txBox="1"/>
            <p:nvPr/>
          </p:nvSpPr>
          <p:spPr>
            <a:xfrm>
              <a:off x="6278505" y="2551340"/>
              <a:ext cx="725752" cy="553998"/>
            </a:xfrm>
            <a:prstGeom prst="rect">
              <a:avLst/>
            </a:prstGeom>
            <a:noFill/>
          </p:spPr>
          <p:txBody>
            <a:bodyPr wrap="square" rtlCol="0">
              <a:spAutoFit/>
            </a:bodyPr>
            <a:lstStyle/>
            <a:p>
              <a:pPr fontAlgn="auto">
                <a:spcBef>
                  <a:spcPts val="0"/>
                </a:spcBef>
                <a:spcAft>
                  <a:spcPts val="0"/>
                </a:spcAft>
              </a:pPr>
              <a:r>
                <a:rPr lang="en-US" altLang="zh-CN" sz="1000" dirty="0">
                  <a:solidFill>
                    <a:srgbClr val="7030A0"/>
                  </a:solidFill>
                  <a:latin typeface="Calibri" panose="020F0502020204030204"/>
                </a:rPr>
                <a:t>Waste water treatment</a:t>
              </a:r>
              <a:endParaRPr lang="en-US" sz="1000" dirty="0">
                <a:solidFill>
                  <a:srgbClr val="7030A0"/>
                </a:solidFill>
                <a:latin typeface="Calibri" panose="020F0502020204030204"/>
              </a:endParaRPr>
            </a:p>
          </p:txBody>
        </p:sp>
        <p:cxnSp>
          <p:nvCxnSpPr>
            <p:cNvPr id="66" name="Straight Connector 65"/>
            <p:cNvCxnSpPr>
              <a:stCxn id="5" idx="3"/>
            </p:cNvCxnSpPr>
            <p:nvPr/>
          </p:nvCxnSpPr>
          <p:spPr>
            <a:xfrm>
              <a:off x="5692160" y="3145700"/>
              <a:ext cx="5863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 idx="1"/>
            </p:cNvCxnSpPr>
            <p:nvPr/>
          </p:nvCxnSpPr>
          <p:spPr>
            <a:xfrm>
              <a:off x="2267744" y="3145700"/>
              <a:ext cx="86409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3" name="图片 187"/>
          <p:cNvPicPr/>
          <p:nvPr/>
        </p:nvPicPr>
        <p:blipFill>
          <a:blip r:embed="rId3">
            <a:extLst>
              <a:ext uri="{28A0092B-C50C-407E-A947-70E740481C1C}">
                <a14:useLocalDpi xmlns:a14="http://schemas.microsoft.com/office/drawing/2010/main" val="0"/>
              </a:ext>
            </a:extLst>
          </a:blip>
          <a:srcRect/>
          <a:stretch>
            <a:fillRect/>
          </a:stretch>
        </p:blipFill>
        <p:spPr bwMode="auto">
          <a:xfrm>
            <a:off x="179512" y="862670"/>
            <a:ext cx="8712968" cy="5950706"/>
          </a:xfrm>
          <a:prstGeom prst="rect">
            <a:avLst/>
          </a:prstGeom>
          <a:noFill/>
          <a:ln>
            <a:noFill/>
          </a:ln>
        </p:spPr>
      </p:pic>
      <p:sp>
        <p:nvSpPr>
          <p:cNvPr id="16" name="Slide Number Placeholder 15"/>
          <p:cNvSpPr>
            <a:spLocks noGrp="1"/>
          </p:cNvSpPr>
          <p:nvPr>
            <p:ph type="sldNum" sz="quarter" idx="11"/>
          </p:nvPr>
        </p:nvSpPr>
        <p:spPr/>
        <p:txBody>
          <a:bodyPr/>
          <a:lstStyle/>
          <a:p>
            <a:pPr>
              <a:defRPr/>
            </a:pPr>
            <a:fld id="{4114CD66-9604-4305-B5A8-78B29733E3FB}" type="slidenum">
              <a:rPr lang="en-US" smtClean="0"/>
              <a:pPr>
                <a:defRPr/>
              </a:pPr>
              <a:t>7</a:t>
            </a:fld>
            <a:r>
              <a:rPr lang="en-US"/>
              <a:t>, date</a:t>
            </a:r>
          </a:p>
        </p:txBody>
      </p:sp>
    </p:spTree>
    <p:extLst>
      <p:ext uri="{BB962C8B-B14F-4D97-AF65-F5344CB8AC3E}">
        <p14:creationId xmlns:p14="http://schemas.microsoft.com/office/powerpoint/2010/main" val="22079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251" y="445426"/>
            <a:ext cx="7997825" cy="1143000"/>
          </a:xfrm>
        </p:spPr>
        <p:txBody>
          <a:bodyPr/>
          <a:lstStyle/>
          <a:p>
            <a:r>
              <a:rPr lang="en-US" dirty="0"/>
              <a:t>Coal in China</a:t>
            </a:r>
          </a:p>
        </p:txBody>
      </p:sp>
      <p:sp>
        <p:nvSpPr>
          <p:cNvPr id="3" name="Content Placeholder 2"/>
          <p:cNvSpPr>
            <a:spLocks noGrp="1"/>
          </p:cNvSpPr>
          <p:nvPr>
            <p:ph idx="1"/>
          </p:nvPr>
        </p:nvSpPr>
        <p:spPr>
          <a:xfrm>
            <a:off x="251521" y="1737679"/>
            <a:ext cx="3672407" cy="4248472"/>
          </a:xfrm>
        </p:spPr>
        <p:txBody>
          <a:bodyPr/>
          <a:lstStyle/>
          <a:p>
            <a:pPr>
              <a:lnSpc>
                <a:spcPct val="200000"/>
              </a:lnSpc>
            </a:pPr>
            <a:r>
              <a:rPr lang="en-US" sz="1400" dirty="0"/>
              <a:t>67% of total consumption in China</a:t>
            </a:r>
          </a:p>
          <a:p>
            <a:pPr lvl="0">
              <a:lnSpc>
                <a:spcPct val="200000"/>
              </a:lnSpc>
            </a:pPr>
            <a:r>
              <a:rPr lang="en-US" sz="1400" dirty="0"/>
              <a:t>Shanxi  produce 26% coal in 2012</a:t>
            </a:r>
          </a:p>
          <a:p>
            <a:pPr lvl="0">
              <a:lnSpc>
                <a:spcPct val="200000"/>
              </a:lnSpc>
            </a:pPr>
            <a:r>
              <a:rPr lang="en-US" sz="1400" dirty="0"/>
              <a:t>About 64% coal exported to other provinces (5.8/9.1)</a:t>
            </a:r>
          </a:p>
          <a:p>
            <a:pPr lvl="0">
              <a:lnSpc>
                <a:spcPct val="200000"/>
              </a:lnSpc>
            </a:pPr>
            <a:r>
              <a:rPr lang="en-US" sz="1400" dirty="0"/>
              <a:t>About 80% GDP from coal related industry in Shanxi  </a:t>
            </a:r>
          </a:p>
          <a:p>
            <a:pPr lvl="0">
              <a:lnSpc>
                <a:spcPct val="200000"/>
              </a:lnSpc>
            </a:pPr>
            <a:r>
              <a:rPr lang="en-US" sz="1400" dirty="0"/>
              <a:t>Serious environmental, social, and economic impacts</a:t>
            </a:r>
          </a:p>
          <a:p>
            <a:pPr lvl="0">
              <a:lnSpc>
                <a:spcPct val="200000"/>
              </a:lnSpc>
            </a:pPr>
            <a:endParaRPr lang="en-US" sz="1400" dirty="0"/>
          </a:p>
          <a:p>
            <a:pPr lvl="0">
              <a:lnSpc>
                <a:spcPct val="200000"/>
              </a:lnSpc>
            </a:pPr>
            <a:endParaRPr lang="en-US" sz="1400" dirty="0"/>
          </a:p>
          <a:p>
            <a:pPr>
              <a:lnSpc>
                <a:spcPct val="200000"/>
              </a:lnSpc>
            </a:pPr>
            <a:endParaRPr lang="en-US" sz="1600" dirty="0"/>
          </a:p>
          <a:p>
            <a:pPr>
              <a:lnSpc>
                <a:spcPct val="200000"/>
              </a:lnSpc>
            </a:pPr>
            <a:endParaRPr lang="en-US" sz="1600" dirty="0"/>
          </a:p>
          <a:p>
            <a:pPr indent="0">
              <a:lnSpc>
                <a:spcPct val="200000"/>
              </a:lnSpc>
              <a:buFont typeface="Wingdings" panose="05000000000000000000" pitchFamily="2" charset="2"/>
              <a:buChar char="Ø"/>
            </a:pPr>
            <a:endParaRPr lang="en-US" sz="1600" dirty="0"/>
          </a:p>
          <a:p>
            <a:pPr indent="0">
              <a:lnSpc>
                <a:spcPct val="150000"/>
              </a:lnSpc>
              <a:buFont typeface="Wingdings" panose="05000000000000000000" pitchFamily="2" charset="2"/>
              <a:buChar char="Ø"/>
            </a:pPr>
            <a:endParaRPr lang="en-US" sz="1600" dirty="0"/>
          </a:p>
        </p:txBody>
      </p:sp>
      <p:graphicFrame>
        <p:nvGraphicFramePr>
          <p:cNvPr id="14" name="Chart 13"/>
          <p:cNvGraphicFramePr>
            <a:graphicFrameLocks/>
          </p:cNvGraphicFramePr>
          <p:nvPr/>
        </p:nvGraphicFramePr>
        <p:xfrm>
          <a:off x="3995936" y="754937"/>
          <a:ext cx="2304256" cy="2592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6060850" y="754937"/>
          <a:ext cx="2880320" cy="2592287"/>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p:cNvPicPr>
            <a:picLocks noChangeAspect="1"/>
          </p:cNvPicPr>
          <p:nvPr/>
        </p:nvPicPr>
        <p:blipFill>
          <a:blip r:embed="rId5"/>
          <a:stretch>
            <a:fillRect/>
          </a:stretch>
        </p:blipFill>
        <p:spPr>
          <a:xfrm>
            <a:off x="3915957" y="3854110"/>
            <a:ext cx="2609106" cy="188990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1714" y="3933056"/>
            <a:ext cx="2296993" cy="1592625"/>
          </a:xfrm>
          <a:prstGeom prst="rect">
            <a:avLst/>
          </a:prstGeom>
        </p:spPr>
      </p:pic>
      <p:sp>
        <p:nvSpPr>
          <p:cNvPr id="6" name="Rectangle 5"/>
          <p:cNvSpPr/>
          <p:nvPr/>
        </p:nvSpPr>
        <p:spPr>
          <a:xfrm>
            <a:off x="582251" y="1268760"/>
            <a:ext cx="2108269" cy="400110"/>
          </a:xfrm>
          <a:prstGeom prst="rect">
            <a:avLst/>
          </a:prstGeom>
        </p:spPr>
        <p:txBody>
          <a:bodyPr wrap="none">
            <a:spAutoFit/>
          </a:bodyPr>
          <a:lstStyle/>
          <a:p>
            <a:r>
              <a:rPr lang="en-US" sz="2000" b="1" kern="0" dirty="0">
                <a:solidFill>
                  <a:srgbClr val="C00000"/>
                </a:solidFill>
                <a:latin typeface="Arial" pitchFamily="34" charset="0"/>
                <a:ea typeface="+mj-ea"/>
                <a:cs typeface="Arial" pitchFamily="34" charset="0"/>
              </a:rPr>
              <a:t>Energy security</a:t>
            </a:r>
            <a:endParaRPr lang="en-US" b="1" dirty="0">
              <a:solidFill>
                <a:srgbClr val="C00000"/>
              </a:solidFill>
            </a:endParaRPr>
          </a:p>
        </p:txBody>
      </p:sp>
      <p:sp>
        <p:nvSpPr>
          <p:cNvPr id="9" name="Rectangle 8"/>
          <p:cNvSpPr/>
          <p:nvPr/>
        </p:nvSpPr>
        <p:spPr>
          <a:xfrm>
            <a:off x="567775" y="5777077"/>
            <a:ext cx="3031599" cy="369332"/>
          </a:xfrm>
          <a:prstGeom prst="rect">
            <a:avLst/>
          </a:prstGeom>
        </p:spPr>
        <p:txBody>
          <a:bodyPr wrap="none">
            <a:spAutoFit/>
          </a:bodyPr>
          <a:lstStyle/>
          <a:p>
            <a:pPr lvl="0"/>
            <a:r>
              <a:rPr lang="en-US" dirty="0">
                <a:solidFill>
                  <a:srgbClr val="FF0000"/>
                </a:solidFill>
              </a:rPr>
              <a:t>Unsustainable development</a:t>
            </a:r>
          </a:p>
        </p:txBody>
      </p:sp>
      <p:sp>
        <p:nvSpPr>
          <p:cNvPr id="7" name="Slide Number Placeholder 6"/>
          <p:cNvSpPr>
            <a:spLocks noGrp="1"/>
          </p:cNvSpPr>
          <p:nvPr>
            <p:ph type="sldNum" sz="quarter" idx="11"/>
          </p:nvPr>
        </p:nvSpPr>
        <p:spPr/>
        <p:txBody>
          <a:bodyPr/>
          <a:lstStyle/>
          <a:p>
            <a:pPr>
              <a:defRPr/>
            </a:pPr>
            <a:fld id="{4114CD66-9604-4305-B5A8-78B29733E3FB}" type="slidenum">
              <a:rPr lang="en-US" smtClean="0"/>
              <a:pPr>
                <a:defRPr/>
              </a:pPr>
              <a:t>8</a:t>
            </a:fld>
            <a:r>
              <a:rPr lang="en-US"/>
              <a:t>, date</a:t>
            </a:r>
          </a:p>
        </p:txBody>
      </p:sp>
    </p:spTree>
    <p:extLst>
      <p:ext uri="{BB962C8B-B14F-4D97-AF65-F5344CB8AC3E}">
        <p14:creationId xmlns:p14="http://schemas.microsoft.com/office/powerpoint/2010/main" val="322579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10" y="-162272"/>
            <a:ext cx="8229600" cy="1143000"/>
          </a:xfrm>
        </p:spPr>
        <p:txBody>
          <a:bodyPr>
            <a:normAutofit/>
          </a:bodyPr>
          <a:lstStyle/>
          <a:p>
            <a:r>
              <a:rPr lang="en-US" b="1" dirty="0">
                <a:cs typeface="Times New Roman" panose="02020603050405020304" pitchFamily="18" charset="0"/>
              </a:rPr>
              <a:t>Water shortage</a:t>
            </a:r>
          </a:p>
        </p:txBody>
      </p:sp>
      <p:sp>
        <p:nvSpPr>
          <p:cNvPr id="3" name="Content Placeholder 2"/>
          <p:cNvSpPr>
            <a:spLocks noGrp="1"/>
          </p:cNvSpPr>
          <p:nvPr>
            <p:ph idx="1"/>
          </p:nvPr>
        </p:nvSpPr>
        <p:spPr>
          <a:xfrm>
            <a:off x="107504" y="836712"/>
            <a:ext cx="9036496" cy="5832648"/>
          </a:xfrm>
        </p:spPr>
        <p:txBody>
          <a:bodyPr>
            <a:normAutofit lnSpcReduction="10000"/>
          </a:bodyPr>
          <a:lstStyle/>
          <a:p>
            <a:r>
              <a:rPr lang="en-US" sz="2400" b="1" dirty="0"/>
              <a:t>83% of China’s coal lies in water scarce and water stressed regions.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2400" dirty="0"/>
              <a:t>Geographical mismatch between water availability and coal industry</a:t>
            </a:r>
          </a:p>
        </p:txBody>
      </p:sp>
      <p:grpSp>
        <p:nvGrpSpPr>
          <p:cNvPr id="5" name="Group 4"/>
          <p:cNvGrpSpPr/>
          <p:nvPr/>
        </p:nvGrpSpPr>
        <p:grpSpPr>
          <a:xfrm>
            <a:off x="395536" y="1401712"/>
            <a:ext cx="6934751" cy="5348948"/>
            <a:chOff x="-405649" y="119273"/>
            <a:chExt cx="10166556" cy="8383851"/>
          </a:xfrm>
        </p:grpSpPr>
        <p:pic>
          <p:nvPicPr>
            <p:cNvPr id="6" name="Picture 3" descr="C:\Users\gao\Desktop\1-s2_0-S0301421512002686-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051" y="119273"/>
              <a:ext cx="7704856" cy="68360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5649" y="7924239"/>
              <a:ext cx="4539334" cy="578885"/>
            </a:xfrm>
            <a:prstGeom prst="rect">
              <a:avLst/>
            </a:prstGeom>
            <a:noFill/>
          </p:spPr>
          <p:txBody>
            <a:bodyPr wrap="square" rtlCol="0">
              <a:spAutoFit/>
            </a:bodyPr>
            <a:lstStyle/>
            <a:p>
              <a:r>
                <a:rPr lang="en-US" dirty="0"/>
                <a:t>Source: Pan, Y., et al. (2012)</a:t>
              </a:r>
            </a:p>
          </p:txBody>
        </p:sp>
      </p:grpSp>
      <p:sp>
        <p:nvSpPr>
          <p:cNvPr id="4" name="Slide Number Placeholder 3">
            <a:extLst>
              <a:ext uri="{FF2B5EF4-FFF2-40B4-BE49-F238E27FC236}">
                <a16:creationId xmlns:a16="http://schemas.microsoft.com/office/drawing/2014/main" id="{70AA8C43-9FF9-4770-950E-FBF0DC093FE2}"/>
              </a:ext>
            </a:extLst>
          </p:cNvPr>
          <p:cNvSpPr>
            <a:spLocks noGrp="1"/>
          </p:cNvSpPr>
          <p:nvPr>
            <p:ph type="sldNum" sz="quarter" idx="11"/>
          </p:nvPr>
        </p:nvSpPr>
        <p:spPr/>
        <p:txBody>
          <a:bodyPr/>
          <a:lstStyle/>
          <a:p>
            <a:pPr>
              <a:defRPr/>
            </a:pPr>
            <a:fld id="{4114CD66-9604-4305-B5A8-78B29733E3FB}" type="slidenum">
              <a:rPr lang="en-US" smtClean="0"/>
              <a:pPr>
                <a:defRPr/>
              </a:pPr>
              <a:t>9</a:t>
            </a:fld>
            <a:r>
              <a:rPr lang="en-US"/>
              <a:t>, date</a:t>
            </a:r>
          </a:p>
        </p:txBody>
      </p:sp>
    </p:spTree>
    <p:extLst>
      <p:ext uri="{BB962C8B-B14F-4D97-AF65-F5344CB8AC3E}">
        <p14:creationId xmlns:p14="http://schemas.microsoft.com/office/powerpoint/2010/main" val="1490693581"/>
      </p:ext>
    </p:extLst>
  </p:cSld>
  <p:clrMapOvr>
    <a:masterClrMapping/>
  </p:clrMapOvr>
</p:sld>
</file>

<file path=ppt/theme/theme1.xml><?xml version="1.0" encoding="utf-8"?>
<a:theme xmlns:a="http://schemas.openxmlformats.org/drawingml/2006/main" name="iiasa-pptx-template-dark-&amp;-light">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iiasa-pptx-template-dark-&amp;-light</Template>
  <TotalTime>46500</TotalTime>
  <Words>1467</Words>
  <Application>Microsoft Office PowerPoint</Application>
  <PresentationFormat>On-screen Show (4:3)</PresentationFormat>
  <Paragraphs>228</Paragraphs>
  <Slides>16</Slides>
  <Notes>14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6" baseType="lpstr">
      <vt:lpstr>Adobe Garamond Pro</vt:lpstr>
      <vt:lpstr>Arial</vt:lpstr>
      <vt:lpstr>Arial Narrow</vt:lpstr>
      <vt:lpstr>Calibri</vt:lpstr>
      <vt:lpstr>Cambria</vt:lpstr>
      <vt:lpstr>Tahoma</vt:lpstr>
      <vt:lpstr>Wingdings</vt:lpstr>
      <vt:lpstr>iiasa-pptx-template-dark-&amp;-light</vt:lpstr>
      <vt:lpstr>iiasa-light-version</vt:lpstr>
      <vt:lpstr>Equation</vt:lpstr>
      <vt:lpstr>PowerPoint Presentation</vt:lpstr>
      <vt:lpstr>Motivation</vt:lpstr>
      <vt:lpstr>PowerPoint Presentation</vt:lpstr>
      <vt:lpstr>PowerPoint Presentation</vt:lpstr>
      <vt:lpstr>PowerPoint Presentation</vt:lpstr>
      <vt:lpstr>PowerPoint Presentation</vt:lpstr>
      <vt:lpstr>Linkage of distributed energy-agriculture-water models</vt:lpstr>
      <vt:lpstr>Coal in China</vt:lpstr>
      <vt:lpstr>Water shortage</vt:lpstr>
      <vt:lpstr>Energy-water-food security, Shanxi province, China</vt:lpstr>
      <vt:lpstr>PowerPoint Presentation</vt:lpstr>
      <vt:lpstr>“Naïve” approach: direct iterative exchange between models </vt:lpstr>
      <vt:lpstr>“Naïve” approach: example – dependence on the initial condition!</vt:lpstr>
      <vt:lpstr>Hard linking approach: minimization of the overall welfare function </vt:lpstr>
      <vt:lpstr>Linking models via a central “hub” under uncertainty and asymmetric information</vt:lpstr>
      <vt:lpstr>Convergence theorem</vt:lpstr>
    </vt:vector>
  </TitlesOfParts>
  <Company>IIASA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teply</dc:creator>
  <cp:lastModifiedBy>ERMOLIEVA Tatiana</cp:lastModifiedBy>
  <cp:revision>628</cp:revision>
  <cp:lastPrinted>2019-11-24T11:59:53Z</cp:lastPrinted>
  <dcterms:created xsi:type="dcterms:W3CDTF">2012-04-11T12:26:19Z</dcterms:created>
  <dcterms:modified xsi:type="dcterms:W3CDTF">2019-12-16T09:08:25Z</dcterms:modified>
</cp:coreProperties>
</file>