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6" r:id="rId2"/>
    <p:sldMasterId id="2147483687" r:id="rId3"/>
  </p:sldMasterIdLst>
  <p:notesMasterIdLst>
    <p:notesMasterId r:id="rId12"/>
  </p:notesMasterIdLst>
  <p:sldIdLst>
    <p:sldId id="256" r:id="rId4"/>
    <p:sldId id="265" r:id="rId5"/>
    <p:sldId id="267" r:id="rId6"/>
    <p:sldId id="269" r:id="rId7"/>
    <p:sldId id="268" r:id="rId8"/>
    <p:sldId id="273" r:id="rId9"/>
    <p:sldId id="274" r:id="rId10"/>
    <p:sldId id="260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rmorant Garamond" pitchFamily="2" charset="77"/>
      <p:regular r:id="rId17"/>
      <p:bold r:id="rId18"/>
      <p:italic r:id="rId19"/>
      <p:boldItalic r:id="rId20"/>
    </p:embeddedFont>
    <p:embeddedFont>
      <p:font typeface="Cormorant Garamond Medium" pitchFamily="2" charset="77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5"/>
    <p:restoredTop sz="74206"/>
  </p:normalViewPr>
  <p:slideViewPr>
    <p:cSldViewPr snapToGrid="0" snapToObjects="1">
      <p:cViewPr varScale="1">
        <p:scale>
          <a:sx n="83" d="100"/>
          <a:sy n="83" d="100"/>
        </p:scale>
        <p:origin x="16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2.fntdata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dirty="0"/>
          </a:p>
        </p:txBody>
      </p:sp>
      <p:sp>
        <p:nvSpPr>
          <p:cNvPr id="299" name="Google Shape;2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8500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Font typeface="Arial" panose="020B0604020202020204" pitchFamily="34" charset="0"/>
              <a:buNone/>
            </a:pPr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3661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0" fontAlgn="base">
              <a:buFont typeface="Arial" panose="020B0604020202020204" pitchFamily="34" charset="0"/>
              <a:buNone/>
            </a:pPr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7449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2608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endParaRPr lang="en-AT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4746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2667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3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3863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3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27268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2868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917611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2689" y="281046"/>
            <a:ext cx="2184761" cy="1269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65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dt" idx="10"/>
          </p:nvPr>
        </p:nvSpPr>
        <p:spPr>
          <a:xfrm>
            <a:off x="27268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ldNum" idx="12"/>
          </p:nvPr>
        </p:nvSpPr>
        <p:spPr>
          <a:xfrm>
            <a:off x="917611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172" name="Google Shape;17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2689" y="5567140"/>
            <a:ext cx="2743200" cy="699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>
            <a:spLocks noGrp="1"/>
          </p:cNvSpPr>
          <p:nvPr>
            <p:ph type="title"/>
          </p:nvPr>
        </p:nvSpPr>
        <p:spPr>
          <a:xfrm>
            <a:off x="235307" y="1627320"/>
            <a:ext cx="11684003" cy="2935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body" idx="1"/>
          </p:nvPr>
        </p:nvSpPr>
        <p:spPr>
          <a:xfrm>
            <a:off x="235307" y="4546121"/>
            <a:ext cx="11684003" cy="154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dt" idx="10"/>
          </p:nvPr>
        </p:nvSpPr>
        <p:spPr>
          <a:xfrm>
            <a:off x="27268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sldNum" idx="12"/>
          </p:nvPr>
        </p:nvSpPr>
        <p:spPr>
          <a:xfrm>
            <a:off x="917611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179" name="Google Shape;17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308" y="214441"/>
            <a:ext cx="2184761" cy="1269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381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381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25"/>
          <p:cNvSpPr txBox="1">
            <a:spLocks noGrp="1"/>
          </p:cNvSpPr>
          <p:nvPr>
            <p:ph type="dt" idx="10"/>
          </p:nvPr>
        </p:nvSpPr>
        <p:spPr>
          <a:xfrm>
            <a:off x="27268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sldNum" idx="12"/>
          </p:nvPr>
        </p:nvSpPr>
        <p:spPr>
          <a:xfrm>
            <a:off x="917611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187" name="Google Shape;18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2689" y="5567140"/>
            <a:ext cx="2743200" cy="699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dt" idx="10"/>
          </p:nvPr>
        </p:nvSpPr>
        <p:spPr>
          <a:xfrm>
            <a:off x="27268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6"/>
          <p:cNvSpPr txBox="1">
            <a:spLocks noGrp="1"/>
          </p:cNvSpPr>
          <p:nvPr>
            <p:ph type="sldNum" idx="12"/>
          </p:nvPr>
        </p:nvSpPr>
        <p:spPr>
          <a:xfrm>
            <a:off x="917611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197" name="Google Shape;197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2689" y="5567140"/>
            <a:ext cx="2743200" cy="699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>
            <a:spLocks noGrp="1"/>
          </p:cNvSpPr>
          <p:nvPr>
            <p:ph type="title"/>
          </p:nvPr>
        </p:nvSpPr>
        <p:spPr>
          <a:xfrm>
            <a:off x="272689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dt" idx="10"/>
          </p:nvPr>
        </p:nvSpPr>
        <p:spPr>
          <a:xfrm>
            <a:off x="27268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7"/>
          <p:cNvSpPr txBox="1">
            <a:spLocks noGrp="1"/>
          </p:cNvSpPr>
          <p:nvPr>
            <p:ph type="sldNum" idx="12"/>
          </p:nvPr>
        </p:nvSpPr>
        <p:spPr>
          <a:xfrm>
            <a:off x="917611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203" name="Google Shape;20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2689" y="5567140"/>
            <a:ext cx="2743200" cy="699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>
            <a:spLocks noGrp="1"/>
          </p:cNvSpPr>
          <p:nvPr>
            <p:ph type="dt" idx="10"/>
          </p:nvPr>
        </p:nvSpPr>
        <p:spPr>
          <a:xfrm>
            <a:off x="27268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sldNum" idx="12"/>
          </p:nvPr>
        </p:nvSpPr>
        <p:spPr>
          <a:xfrm>
            <a:off x="917611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208" name="Google Shape;20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2689" y="5567140"/>
            <a:ext cx="2743200" cy="699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57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5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dt" idx="10"/>
          </p:nvPr>
        </p:nvSpPr>
        <p:spPr>
          <a:xfrm>
            <a:off x="27268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sldNum" idx="12"/>
          </p:nvPr>
        </p:nvSpPr>
        <p:spPr>
          <a:xfrm>
            <a:off x="917611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216" name="Google Shape;21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2689" y="5567140"/>
            <a:ext cx="2743200" cy="699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0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57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2868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B494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2868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5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1" name="Google Shape;221;p30"/>
          <p:cNvSpPr txBox="1">
            <a:spLocks noGrp="1"/>
          </p:cNvSpPr>
          <p:nvPr>
            <p:ph type="dt" idx="10"/>
          </p:nvPr>
        </p:nvSpPr>
        <p:spPr>
          <a:xfrm>
            <a:off x="27268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sldNum" idx="12"/>
          </p:nvPr>
        </p:nvSpPr>
        <p:spPr>
          <a:xfrm>
            <a:off x="917611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224" name="Google Shape;22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2689" y="5567140"/>
            <a:ext cx="2743200" cy="699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3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4" name="Google Shape;234;p32"/>
          <p:cNvSpPr txBox="1">
            <a:spLocks noGrp="1"/>
          </p:cNvSpPr>
          <p:nvPr>
            <p:ph type="dt" idx="10"/>
          </p:nvPr>
        </p:nvSpPr>
        <p:spPr>
          <a:xfrm>
            <a:off x="27268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2868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2"/>
          <p:cNvSpPr txBox="1">
            <a:spLocks noGrp="1"/>
          </p:cNvSpPr>
          <p:nvPr>
            <p:ph type="sldNum" idx="12"/>
          </p:nvPr>
        </p:nvSpPr>
        <p:spPr>
          <a:xfrm>
            <a:off x="917611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237" name="Google Shape;237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308" y="214441"/>
            <a:ext cx="2184761" cy="1269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3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65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33"/>
          <p:cNvSpPr txBox="1">
            <a:spLocks noGrp="1"/>
          </p:cNvSpPr>
          <p:nvPr>
            <p:ph type="dt" idx="10"/>
          </p:nvPr>
        </p:nvSpPr>
        <p:spPr>
          <a:xfrm>
            <a:off x="27268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3"/>
          <p:cNvSpPr txBox="1">
            <a:spLocks noGrp="1"/>
          </p:cNvSpPr>
          <p:nvPr>
            <p:ph type="sldNum" idx="12"/>
          </p:nvPr>
        </p:nvSpPr>
        <p:spPr>
          <a:xfrm>
            <a:off x="917611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244" name="Google Shape;244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2689" y="5567140"/>
            <a:ext cx="2743200" cy="699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3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65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3863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3"/>
              </a:buClr>
              <a:buSzPts val="18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27268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917611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36" name="Google Shape;3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2689" y="5567141"/>
            <a:ext cx="2743200" cy="699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>
            <a:spLocks noGrp="1"/>
          </p:cNvSpPr>
          <p:nvPr>
            <p:ph type="title"/>
          </p:nvPr>
        </p:nvSpPr>
        <p:spPr>
          <a:xfrm>
            <a:off x="235307" y="1627320"/>
            <a:ext cx="11684003" cy="2935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3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4"/>
          <p:cNvSpPr txBox="1">
            <a:spLocks noGrp="1"/>
          </p:cNvSpPr>
          <p:nvPr>
            <p:ph type="body" idx="1"/>
          </p:nvPr>
        </p:nvSpPr>
        <p:spPr>
          <a:xfrm>
            <a:off x="235307" y="4546121"/>
            <a:ext cx="11684003" cy="154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34"/>
          <p:cNvSpPr txBox="1">
            <a:spLocks noGrp="1"/>
          </p:cNvSpPr>
          <p:nvPr>
            <p:ph type="dt" idx="10"/>
          </p:nvPr>
        </p:nvSpPr>
        <p:spPr>
          <a:xfrm>
            <a:off x="27268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34"/>
          <p:cNvSpPr txBox="1">
            <a:spLocks noGrp="1"/>
          </p:cNvSpPr>
          <p:nvPr>
            <p:ph type="sldNum" idx="12"/>
          </p:nvPr>
        </p:nvSpPr>
        <p:spPr>
          <a:xfrm>
            <a:off x="917611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251" name="Google Shape;251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308" y="214441"/>
            <a:ext cx="2184761" cy="1269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3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381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381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35"/>
          <p:cNvSpPr txBox="1">
            <a:spLocks noGrp="1"/>
          </p:cNvSpPr>
          <p:nvPr>
            <p:ph type="dt" idx="10"/>
          </p:nvPr>
        </p:nvSpPr>
        <p:spPr>
          <a:xfrm>
            <a:off x="27268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35"/>
          <p:cNvSpPr txBox="1">
            <a:spLocks noGrp="1"/>
          </p:cNvSpPr>
          <p:nvPr>
            <p:ph type="sldNum" idx="12"/>
          </p:nvPr>
        </p:nvSpPr>
        <p:spPr>
          <a:xfrm>
            <a:off x="917611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259" name="Google Shape;259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2689" y="5567140"/>
            <a:ext cx="2743200" cy="699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3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3" name="Google Shape;263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5" name="Google Shape;265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36"/>
          <p:cNvSpPr txBox="1">
            <a:spLocks noGrp="1"/>
          </p:cNvSpPr>
          <p:nvPr>
            <p:ph type="dt" idx="10"/>
          </p:nvPr>
        </p:nvSpPr>
        <p:spPr>
          <a:xfrm>
            <a:off x="27268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36"/>
          <p:cNvSpPr txBox="1">
            <a:spLocks noGrp="1"/>
          </p:cNvSpPr>
          <p:nvPr>
            <p:ph type="sldNum" idx="12"/>
          </p:nvPr>
        </p:nvSpPr>
        <p:spPr>
          <a:xfrm>
            <a:off x="917611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269" name="Google Shape;269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2689" y="5567140"/>
            <a:ext cx="2743200" cy="699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 txBox="1">
            <a:spLocks noGrp="1"/>
          </p:cNvSpPr>
          <p:nvPr>
            <p:ph type="title"/>
          </p:nvPr>
        </p:nvSpPr>
        <p:spPr>
          <a:xfrm>
            <a:off x="272689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3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37"/>
          <p:cNvSpPr txBox="1">
            <a:spLocks noGrp="1"/>
          </p:cNvSpPr>
          <p:nvPr>
            <p:ph type="dt" idx="10"/>
          </p:nvPr>
        </p:nvSpPr>
        <p:spPr>
          <a:xfrm>
            <a:off x="27268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7"/>
          <p:cNvSpPr txBox="1">
            <a:spLocks noGrp="1"/>
          </p:cNvSpPr>
          <p:nvPr>
            <p:ph type="sldNum" idx="12"/>
          </p:nvPr>
        </p:nvSpPr>
        <p:spPr>
          <a:xfrm>
            <a:off x="917611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275" name="Google Shape;275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2689" y="5567140"/>
            <a:ext cx="2743200" cy="699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8"/>
          <p:cNvSpPr txBox="1">
            <a:spLocks noGrp="1"/>
          </p:cNvSpPr>
          <p:nvPr>
            <p:ph type="dt" idx="10"/>
          </p:nvPr>
        </p:nvSpPr>
        <p:spPr>
          <a:xfrm>
            <a:off x="27268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38"/>
          <p:cNvSpPr txBox="1">
            <a:spLocks noGrp="1"/>
          </p:cNvSpPr>
          <p:nvPr>
            <p:ph type="sldNum" idx="12"/>
          </p:nvPr>
        </p:nvSpPr>
        <p:spPr>
          <a:xfrm>
            <a:off x="917611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280" name="Google Shape;280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2689" y="5567140"/>
            <a:ext cx="2743200" cy="699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3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9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57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84" name="Google Shape;284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5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85" name="Google Shape;285;p39"/>
          <p:cNvSpPr txBox="1">
            <a:spLocks noGrp="1"/>
          </p:cNvSpPr>
          <p:nvPr>
            <p:ph type="dt" idx="10"/>
          </p:nvPr>
        </p:nvSpPr>
        <p:spPr>
          <a:xfrm>
            <a:off x="27268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9"/>
          <p:cNvSpPr txBox="1">
            <a:spLocks noGrp="1"/>
          </p:cNvSpPr>
          <p:nvPr>
            <p:ph type="sldNum" idx="12"/>
          </p:nvPr>
        </p:nvSpPr>
        <p:spPr>
          <a:xfrm>
            <a:off x="917611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288" name="Google Shape;288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2689" y="5567140"/>
            <a:ext cx="2743200" cy="699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3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40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57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2868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B494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2868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2" name="Google Shape;292;p4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5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93" name="Google Shape;293;p40"/>
          <p:cNvSpPr txBox="1">
            <a:spLocks noGrp="1"/>
          </p:cNvSpPr>
          <p:nvPr>
            <p:ph type="dt" idx="10"/>
          </p:nvPr>
        </p:nvSpPr>
        <p:spPr>
          <a:xfrm>
            <a:off x="27268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0"/>
          <p:cNvSpPr txBox="1">
            <a:spLocks noGrp="1"/>
          </p:cNvSpPr>
          <p:nvPr>
            <p:ph type="sldNum" idx="12"/>
          </p:nvPr>
        </p:nvSpPr>
        <p:spPr>
          <a:xfrm>
            <a:off x="917611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296" name="Google Shape;296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2689" y="5567140"/>
            <a:ext cx="2743200" cy="699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272689" y="1643722"/>
            <a:ext cx="11646622" cy="291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3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272689" y="4554747"/>
            <a:ext cx="11646622" cy="153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3863"/>
              </a:buClr>
              <a:buSzPts val="2400"/>
              <a:buNone/>
              <a:defRPr sz="2400">
                <a:solidFill>
                  <a:srgbClr val="20386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27268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917611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43" name="Google Shape;4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2689" y="281046"/>
            <a:ext cx="2184761" cy="1269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3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381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3863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3"/>
              </a:buClr>
              <a:buSzPts val="18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381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3863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3"/>
              </a:buClr>
              <a:buSzPts val="18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27268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917611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2689" y="5567141"/>
            <a:ext cx="2743200" cy="699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3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3863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3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3863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3"/>
              </a:buClr>
              <a:buSzPts val="18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3863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3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3863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3"/>
              </a:buClr>
              <a:buSzPts val="18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27268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917611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2689" y="5567141"/>
            <a:ext cx="2743200" cy="699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272689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3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dt" idx="10"/>
          </p:nvPr>
        </p:nvSpPr>
        <p:spPr>
          <a:xfrm>
            <a:off x="27268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917611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67" name="Google Shape;6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2689" y="5567141"/>
            <a:ext cx="2743200" cy="699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27268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917611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2689" y="5567141"/>
            <a:ext cx="2743200" cy="699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3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57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3863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3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5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3863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3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dt" idx="10"/>
          </p:nvPr>
        </p:nvSpPr>
        <p:spPr>
          <a:xfrm>
            <a:off x="27268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917611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80" name="Google Shape;8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2689" y="5567141"/>
            <a:ext cx="2743200" cy="699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dt" idx="10"/>
          </p:nvPr>
        </p:nvSpPr>
        <p:spPr>
          <a:xfrm>
            <a:off x="27268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2868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sldNum" idx="12"/>
          </p:nvPr>
        </p:nvSpPr>
        <p:spPr>
          <a:xfrm>
            <a:off x="917611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165" name="Google Shape;16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308" y="214441"/>
            <a:ext cx="2184761" cy="1269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3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20386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65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3863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2038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2868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03863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B49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03863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03863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28683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rgbClr val="20386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27268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2038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917611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3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65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2868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B49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28683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dt" idx="10"/>
          </p:nvPr>
        </p:nvSpPr>
        <p:spPr>
          <a:xfrm>
            <a:off x="27268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sldNum" idx="12"/>
          </p:nvPr>
        </p:nvSpPr>
        <p:spPr>
          <a:xfrm>
            <a:off x="917611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E2868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B494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3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20386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7" name="Google Shape;227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65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2868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B49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28683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31"/>
          <p:cNvSpPr txBox="1">
            <a:spLocks noGrp="1"/>
          </p:cNvSpPr>
          <p:nvPr>
            <p:ph type="dt" idx="10"/>
          </p:nvPr>
        </p:nvSpPr>
        <p:spPr>
          <a:xfrm>
            <a:off x="27268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2038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31"/>
          <p:cNvSpPr txBox="1">
            <a:spLocks noGrp="1"/>
          </p:cNvSpPr>
          <p:nvPr>
            <p:ph type="sldNum" idx="12"/>
          </p:nvPr>
        </p:nvSpPr>
        <p:spPr>
          <a:xfrm>
            <a:off x="917611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2038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20386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20386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20386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20386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20386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20386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20386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20386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raisl@iiasa.ac.a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fraisl@iiasa.ac.a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"/>
          <p:cNvSpPr txBox="1">
            <a:spLocks noGrp="1"/>
          </p:cNvSpPr>
          <p:nvPr>
            <p:ph type="ctrTitle"/>
          </p:nvPr>
        </p:nvSpPr>
        <p:spPr>
          <a:xfrm>
            <a:off x="1524000" y="1573634"/>
            <a:ext cx="9144000" cy="151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US" sz="4800" dirty="0"/>
              <a:t>Quality Criteria</a:t>
            </a:r>
            <a:br>
              <a:rPr lang="en-US" sz="4800" dirty="0"/>
            </a:br>
            <a:r>
              <a:rPr lang="en-US" sz="4800" dirty="0"/>
              <a:t>Citizen Science Resources</a:t>
            </a:r>
            <a:endParaRPr sz="4800" dirty="0"/>
          </a:p>
        </p:txBody>
      </p:sp>
      <p:sp>
        <p:nvSpPr>
          <p:cNvPr id="302" name="Google Shape;302;p41"/>
          <p:cNvSpPr txBox="1">
            <a:spLocks noGrp="1"/>
          </p:cNvSpPr>
          <p:nvPr>
            <p:ph type="subTitle" idx="1"/>
          </p:nvPr>
        </p:nvSpPr>
        <p:spPr>
          <a:xfrm>
            <a:off x="1524000" y="3203200"/>
            <a:ext cx="9144000" cy="910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3"/>
              </a:buClr>
              <a:buSzPts val="2400"/>
              <a:buNone/>
            </a:pPr>
            <a:r>
              <a:rPr lang="nl-NL" dirty="0"/>
              <a:t>Dilek FRAISL, Gerid HAGER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3"/>
              </a:buClr>
              <a:buSzPts val="2400"/>
              <a:buNone/>
            </a:pPr>
            <a:r>
              <a:rPr lang="nl-NL" dirty="0"/>
              <a:t>International Institute for Applied Systems Analysis (IIASA)</a:t>
            </a:r>
            <a:endParaRPr dirty="0"/>
          </a:p>
        </p:txBody>
      </p:sp>
      <p:sp>
        <p:nvSpPr>
          <p:cNvPr id="305" name="Google Shape;305;p41"/>
          <p:cNvSpPr txBox="1">
            <a:spLocks noGrp="1"/>
          </p:cNvSpPr>
          <p:nvPr>
            <p:ph type="sldNum" idx="12"/>
          </p:nvPr>
        </p:nvSpPr>
        <p:spPr>
          <a:xfrm>
            <a:off x="917611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</a:t>
            </a:fld>
            <a:endParaRPr/>
          </a:p>
        </p:txBody>
      </p:sp>
      <p:sp>
        <p:nvSpPr>
          <p:cNvPr id="306" name="Google Shape;306;p41"/>
          <p:cNvSpPr txBox="1"/>
          <p:nvPr/>
        </p:nvSpPr>
        <p:spPr>
          <a:xfrm>
            <a:off x="1524000" y="5061214"/>
            <a:ext cx="9144000" cy="40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B494"/>
              </a:buClr>
              <a:buSzPts val="2400"/>
              <a:buFont typeface="Arial"/>
              <a:buNone/>
            </a:pPr>
            <a:r>
              <a:rPr lang="nl-NL" sz="2400" b="0" i="0" u="none" strike="noStrike" cap="none" dirty="0">
                <a:solidFill>
                  <a:srgbClr val="A4B494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rPr>
              <a:t>ECSA 2020 – 8 September 2020</a:t>
            </a:r>
            <a:endParaRPr dirty="0"/>
          </a:p>
        </p:txBody>
      </p:sp>
      <p:sp>
        <p:nvSpPr>
          <p:cNvPr id="8" name="Google Shape;302;p41">
            <a:extLst>
              <a:ext uri="{FF2B5EF4-FFF2-40B4-BE49-F238E27FC236}">
                <a16:creationId xmlns:a16="http://schemas.microsoft.com/office/drawing/2014/main" id="{26ACCE6C-FFEC-6B49-9495-0CB986FC51D1}"/>
              </a:ext>
            </a:extLst>
          </p:cNvPr>
          <p:cNvSpPr txBox="1">
            <a:spLocks/>
          </p:cNvSpPr>
          <p:nvPr/>
        </p:nvSpPr>
        <p:spPr>
          <a:xfrm>
            <a:off x="1747653" y="4116961"/>
            <a:ext cx="9144000" cy="745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386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2038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2868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03863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B49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03863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03863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marL="2286000" marR="0" lvl="4" indent="-3175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28683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0386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nl-NL" sz="1800" b="0" dirty="0">
                <a:hlinkClick r:id="rId3"/>
              </a:rPr>
              <a:t>fraisl@iiasa.ac.at</a:t>
            </a:r>
            <a:endParaRPr lang="nl-NL" sz="1800" b="0" dirty="0"/>
          </a:p>
          <a:p>
            <a:pPr marL="0" indent="0">
              <a:spcBef>
                <a:spcPts val="0"/>
              </a:spcBef>
            </a:pPr>
            <a:r>
              <a:rPr lang="nl-NL" sz="1800" b="0" dirty="0"/>
              <a:t>@dilekfraisl1</a:t>
            </a:r>
          </a:p>
          <a:p>
            <a:pPr marL="0" indent="0">
              <a:spcBef>
                <a:spcPts val="0"/>
              </a:spcBef>
            </a:pPr>
            <a:r>
              <a:rPr lang="nl-NL" sz="1800" b="0" dirty="0" err="1"/>
              <a:t>www.iiasa.ac.at</a:t>
            </a:r>
            <a:endParaRPr lang="nl-NL" sz="1800" b="0" dirty="0"/>
          </a:p>
        </p:txBody>
      </p:sp>
      <p:pic>
        <p:nvPicPr>
          <p:cNvPr id="9" name="Google Shape;317;p42">
            <a:extLst>
              <a:ext uri="{FF2B5EF4-FFF2-40B4-BE49-F238E27FC236}">
                <a16:creationId xmlns:a16="http://schemas.microsoft.com/office/drawing/2014/main" id="{8A2F25AC-FDD8-A947-A9AD-17A893B20C4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59594" y="5673034"/>
            <a:ext cx="1114080" cy="744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32646-61FB-4128-9674-2366BC8405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2</a:t>
            </a:fld>
            <a:endParaRPr lang="nl-NL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8B9039F-4AC5-3E40-8001-EE5848660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830" y="338003"/>
            <a:ext cx="9683858" cy="524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01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1F7FF-1AEC-1C47-A71F-8EC7972B4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61654"/>
            <a:ext cx="10515600" cy="3934691"/>
          </a:xfrm>
        </p:spPr>
        <p:txBody>
          <a:bodyPr/>
          <a:lstStyle/>
          <a:p>
            <a:r>
              <a:rPr lang="en-GB" sz="3000" b="0" dirty="0">
                <a:latin typeface="Cormorant Garamond Medium"/>
              </a:rPr>
              <a:t>An integrated top-down and bottom-up approach </a:t>
            </a:r>
          </a:p>
          <a:p>
            <a:r>
              <a:rPr lang="en-GB" sz="3000" b="0" dirty="0">
                <a:latin typeface="Cormorant Garamond Medium"/>
              </a:rPr>
              <a:t>Top-down:</a:t>
            </a:r>
          </a:p>
          <a:p>
            <a:pPr lvl="1"/>
            <a:r>
              <a:rPr lang="en-GB" dirty="0"/>
              <a:t>Step 1: 3 Overarching criteria</a:t>
            </a:r>
          </a:p>
          <a:p>
            <a:pPr lvl="1"/>
            <a:r>
              <a:rPr lang="en-GB" dirty="0"/>
              <a:t>Step 2: 9 Specific criteria + 4 Supporting Criteria</a:t>
            </a:r>
            <a:endParaRPr lang="en-GB" b="0" dirty="0"/>
          </a:p>
          <a:p>
            <a:r>
              <a:rPr lang="en-GB" sz="3000" b="0" dirty="0">
                <a:latin typeface="Cormorant Garamond Medium"/>
              </a:rPr>
              <a:t>Bottom-up:</a:t>
            </a:r>
          </a:p>
          <a:p>
            <a:pPr lvl="1"/>
            <a:r>
              <a:rPr lang="en-GB" b="0" dirty="0"/>
              <a:t>Community uploading resources they find useful</a:t>
            </a:r>
          </a:p>
          <a:p>
            <a:pPr lvl="1"/>
            <a:r>
              <a:rPr lang="en-GB" dirty="0"/>
              <a:t>Rate and feedback on resources available on the platform</a:t>
            </a:r>
            <a:endParaRPr lang="en-GB" b="0" dirty="0"/>
          </a:p>
          <a:p>
            <a:pPr lvl="1"/>
            <a:endParaRPr lang="en-GB" b="0" dirty="0"/>
          </a:p>
          <a:p>
            <a:pPr lvl="1"/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EA594-1F42-3744-A22C-3CBF7D223B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400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FE195-7BD5-EC4A-AB29-D3406AB1E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40220"/>
          </a:xfrm>
        </p:spPr>
        <p:txBody>
          <a:bodyPr/>
          <a:lstStyle/>
          <a:p>
            <a:pPr algn="ctr"/>
            <a:r>
              <a:rPr lang="en-AT" dirty="0"/>
              <a:t>Decision Tree &amp; Resource Categories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24988-6DC6-6E40-A5BA-CCEB588FAE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4</a:t>
            </a:fld>
            <a:endParaRPr lang="nl-N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E3DA59-DF15-3543-A8E5-CC5323932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1108365"/>
            <a:ext cx="9118600" cy="469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343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32F9D-6E09-064D-A232-27A50F2D8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8325"/>
            <a:ext cx="10515600" cy="1225679"/>
          </a:xfrm>
        </p:spPr>
        <p:txBody>
          <a:bodyPr/>
          <a:lstStyle/>
          <a:p>
            <a:r>
              <a:rPr lang="en-AT" dirty="0">
                <a:latin typeface="Cormorant Garamond Medium"/>
              </a:rPr>
              <a:t>Quality + </a:t>
            </a:r>
            <a:r>
              <a:rPr lang="en-GB" dirty="0">
                <a:latin typeface="Cormorant Garamond Medium"/>
              </a:rPr>
              <a:t>a living, well balanced and sustainable high quality repository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9103D-F92D-2D44-BCC2-E73AE3D86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78488"/>
            <a:ext cx="10654553" cy="4065023"/>
          </a:xfrm>
        </p:spPr>
        <p:txBody>
          <a:bodyPr/>
          <a:lstStyle/>
          <a:p>
            <a:pPr algn="just"/>
            <a:r>
              <a:rPr lang="en-GB" sz="3000" b="0" dirty="0">
                <a:latin typeface="Cormorant Garamond Medium"/>
              </a:rPr>
              <a:t>Addresses the diverse needs and expectations of different target groups and empowers the community to take ownership of the process</a:t>
            </a:r>
          </a:p>
          <a:p>
            <a:pPr algn="just"/>
            <a:r>
              <a:rPr lang="en-GB" sz="3000" b="0" dirty="0">
                <a:latin typeface="Cormorant Garamond Medium"/>
              </a:rPr>
              <a:t>Might carry an important function of guiding and influencing how new resources are developed in line with these criteria.</a:t>
            </a:r>
          </a:p>
          <a:p>
            <a:pPr algn="just"/>
            <a:r>
              <a:rPr lang="en-GB" sz="3000" b="0" dirty="0">
                <a:latin typeface="Cormorant Garamond Medium"/>
                <a:sym typeface="Calibri"/>
              </a:rPr>
              <a:t>Making it transparent to provide a basis and guidance to other existing and emerging platforms at the local, national and global levels.</a:t>
            </a:r>
            <a:endParaRPr lang="en-AT" sz="3000" b="0" dirty="0">
              <a:latin typeface="Cormorant Garamond Medium"/>
            </a:endParaRPr>
          </a:p>
          <a:p>
            <a:pPr algn="just"/>
            <a:endParaRPr lang="en-GB" sz="3000" b="0" dirty="0">
              <a:latin typeface="Cormorant Garamond Medium"/>
            </a:endParaRPr>
          </a:p>
          <a:p>
            <a:endParaRPr lang="en-GB" sz="1800" b="0" dirty="0"/>
          </a:p>
          <a:p>
            <a:endParaRPr lang="en-GB" sz="1800" b="0" dirty="0"/>
          </a:p>
          <a:p>
            <a:endParaRPr lang="en-GB" sz="1800" b="0" dirty="0"/>
          </a:p>
          <a:p>
            <a:endParaRPr lang="en-GB" b="0" dirty="0"/>
          </a:p>
          <a:p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3B6BE-CD0E-7E4A-BD94-D52349ACDB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5945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B61D-146B-B044-B780-EF76434EC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8597"/>
            <a:ext cx="10515600" cy="1325563"/>
          </a:xfrm>
        </p:spPr>
        <p:txBody>
          <a:bodyPr/>
          <a:lstStyle/>
          <a:p>
            <a:r>
              <a:rPr lang="en-AT" dirty="0"/>
              <a:t>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96A20-127E-8E4D-B0B1-7EBA8AF0D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64126"/>
            <a:ext cx="10515600" cy="3044213"/>
          </a:xfrm>
        </p:spPr>
        <p:txBody>
          <a:bodyPr/>
          <a:lstStyle/>
          <a:p>
            <a:pPr algn="just"/>
            <a:r>
              <a:rPr lang="en-US" sz="3000" b="0" dirty="0">
                <a:latin typeface="Cormorant Garamond Medium"/>
                <a:sym typeface="Calibri"/>
              </a:rPr>
              <a:t>C</a:t>
            </a:r>
            <a:r>
              <a:rPr lang="en-AT" sz="3000" b="0" dirty="0">
                <a:latin typeface="Cormorant Garamond Medium"/>
                <a:sym typeface="Calibri"/>
              </a:rPr>
              <a:t>omplexity of implementation</a:t>
            </a:r>
          </a:p>
          <a:p>
            <a:pPr algn="just"/>
            <a:r>
              <a:rPr lang="en-AT" sz="3000" b="0" dirty="0">
                <a:latin typeface="Cormorant Garamond Medium"/>
                <a:sym typeface="Calibri"/>
              </a:rPr>
              <a:t>Sustainability of the approach</a:t>
            </a:r>
            <a:endParaRPr lang="en-US" sz="3000" b="0" dirty="0">
              <a:latin typeface="Cormorant Garamond Medium"/>
              <a:sym typeface="Calibri"/>
            </a:endParaRPr>
          </a:p>
          <a:p>
            <a:pPr algn="just"/>
            <a:r>
              <a:rPr lang="en-US" sz="3000" b="0" dirty="0">
                <a:latin typeface="Cormorant Garamond Medium"/>
                <a:sym typeface="Calibri"/>
              </a:rPr>
              <a:t>Complexity of citizen science as an emerging field</a:t>
            </a:r>
          </a:p>
          <a:p>
            <a:pPr lvl="0" algn="just"/>
            <a:r>
              <a:rPr lang="en-US" sz="3000" b="0" dirty="0">
                <a:latin typeface="Cormorant Garamond Medium"/>
                <a:sym typeface="Calibri"/>
              </a:rPr>
              <a:t>Quality is a subjective concept, </a:t>
            </a:r>
            <a:r>
              <a:rPr lang="en-AT" sz="3000" b="0" dirty="0">
                <a:latin typeface="Cormorant Garamond Medium"/>
                <a:sym typeface="Calibri"/>
              </a:rPr>
              <a:t>difficult to turn the process into a standardized methodology. </a:t>
            </a:r>
            <a:r>
              <a:rPr lang="en-US" sz="3000" b="0" dirty="0">
                <a:latin typeface="Cormorant Garamond Medium"/>
                <a:sym typeface="Calibri"/>
              </a:rPr>
              <a:t>  </a:t>
            </a:r>
          </a:p>
          <a:p>
            <a:pPr marL="50800" lvl="0" indent="0" algn="just">
              <a:buNone/>
            </a:pPr>
            <a:endParaRPr lang="en-US" sz="3000" b="0" dirty="0">
              <a:latin typeface="Cormorant Garamond Medium"/>
              <a:sym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57A61-B702-1B41-A8D8-5E0BA15388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3622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4D2CC-DDDF-BD44-AE64-176333545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8806"/>
            <a:ext cx="10515600" cy="1059914"/>
          </a:xfrm>
        </p:spPr>
        <p:txBody>
          <a:bodyPr/>
          <a:lstStyle/>
          <a:p>
            <a:r>
              <a:rPr lang="en-GB" dirty="0"/>
              <a:t>N</a:t>
            </a:r>
            <a:r>
              <a:rPr lang="en-AT" dirty="0"/>
              <a:t>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88F37-A5A6-5C44-8D96-7F1DEE2DA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33146"/>
            <a:ext cx="10515600" cy="2461367"/>
          </a:xfrm>
        </p:spPr>
        <p:txBody>
          <a:bodyPr/>
          <a:lstStyle/>
          <a:p>
            <a:r>
              <a:rPr lang="en-AT" dirty="0"/>
              <a:t>Resources Gaps Analysis</a:t>
            </a:r>
          </a:p>
          <a:p>
            <a:pPr marL="50800" indent="0">
              <a:buNone/>
            </a:pPr>
            <a:endParaRPr lang="en-AT" dirty="0"/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Cormorant Garamond Medium"/>
                <a:sym typeface="Calibri"/>
              </a:rPr>
              <a:t>Review of the </a:t>
            </a:r>
            <a:r>
              <a:rPr lang="en-US" dirty="0">
                <a:sym typeface="Calibri"/>
              </a:rPr>
              <a:t>Criteria Framework</a:t>
            </a:r>
            <a:endParaRPr lang="en-AT" dirty="0">
              <a:latin typeface="Cormorant Garamond Medium"/>
            </a:endParaRPr>
          </a:p>
          <a:p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AE377-5E45-EF44-A3E6-CE748F93E2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2857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5"/>
          <p:cNvSpPr txBox="1">
            <a:spLocks noGrp="1"/>
          </p:cNvSpPr>
          <p:nvPr>
            <p:ph type="ctrTitle"/>
          </p:nvPr>
        </p:nvSpPr>
        <p:spPr>
          <a:xfrm>
            <a:off x="1524000" y="1703352"/>
            <a:ext cx="9144000" cy="103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!</a:t>
            </a:r>
            <a:endParaRPr dirty="0"/>
          </a:p>
        </p:txBody>
      </p:sp>
      <p:sp>
        <p:nvSpPr>
          <p:cNvPr id="343" name="Google Shape;343;p45"/>
          <p:cNvSpPr txBox="1">
            <a:spLocks noGrp="1"/>
          </p:cNvSpPr>
          <p:nvPr>
            <p:ph type="subTitle" idx="1"/>
          </p:nvPr>
        </p:nvSpPr>
        <p:spPr>
          <a:xfrm>
            <a:off x="1523999" y="2927101"/>
            <a:ext cx="9144000" cy="187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Dilek Fraisl</a:t>
            </a:r>
          </a:p>
          <a:p>
            <a:pPr marL="0" indent="0">
              <a:spcBef>
                <a:spcPts val="0"/>
              </a:spcBef>
            </a:pPr>
            <a:r>
              <a:rPr lang="nl-NL" b="0" dirty="0">
                <a:hlinkClick r:id="rId3"/>
              </a:rPr>
              <a:t>fraisl@iiasa.ac.at</a:t>
            </a:r>
            <a:endParaRPr lang="nl-NL" b="0" dirty="0"/>
          </a:p>
          <a:p>
            <a:pPr marL="0" indent="0">
              <a:spcBef>
                <a:spcPts val="0"/>
              </a:spcBef>
            </a:pPr>
            <a:r>
              <a:rPr lang="nl-NL" b="0" dirty="0"/>
              <a:t>@dilekfraisl1</a:t>
            </a:r>
          </a:p>
          <a:p>
            <a:pPr marL="0" indent="0">
              <a:spcBef>
                <a:spcPts val="0"/>
              </a:spcBef>
            </a:pPr>
            <a:r>
              <a:rPr lang="nl-NL" b="0" dirty="0" err="1"/>
              <a:t>www.iiasa.ac.at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nl-NL" dirty="0" err="1"/>
              <a:t>www.eu-citizen.science</a:t>
            </a:r>
            <a:r>
              <a:rPr lang="nl-NL" dirty="0"/>
              <a:t> – </a:t>
            </a:r>
            <a:r>
              <a:rPr lang="nl-NL" dirty="0" err="1"/>
              <a:t>mail@eu-citizen.science</a:t>
            </a:r>
            <a:r>
              <a:rPr lang="nl-NL" dirty="0"/>
              <a:t> </a:t>
            </a:r>
            <a:endParaRPr dirty="0"/>
          </a:p>
        </p:txBody>
      </p:sp>
      <p:sp>
        <p:nvSpPr>
          <p:cNvPr id="345" name="Google Shape;345;p45"/>
          <p:cNvSpPr txBox="1">
            <a:spLocks noGrp="1"/>
          </p:cNvSpPr>
          <p:nvPr>
            <p:ph type="ftr" idx="11"/>
          </p:nvPr>
        </p:nvSpPr>
        <p:spPr>
          <a:xfrm>
            <a:off x="3796145" y="6019800"/>
            <a:ext cx="4599709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0" dirty="0">
                <a:latin typeface="Cormorant Garamond"/>
                <a:ea typeface="Cormorant Garamond"/>
                <a:cs typeface="Cormorant Garamond"/>
                <a:sym typeface="Cormorant Garamond"/>
              </a:rPr>
              <a:t>EU-Citizen.Science has </a:t>
            </a:r>
            <a:r>
              <a:rPr lang="nl-NL" b="0" dirty="0" err="1">
                <a:latin typeface="Cormorant Garamond"/>
                <a:ea typeface="Cormorant Garamond"/>
                <a:cs typeface="Cormorant Garamond"/>
                <a:sym typeface="Cormorant Garamond"/>
              </a:rPr>
              <a:t>received</a:t>
            </a:r>
            <a:r>
              <a:rPr lang="nl-NL" b="0" dirty="0"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nl-NL" b="0" dirty="0" err="1">
                <a:latin typeface="Cormorant Garamond"/>
                <a:ea typeface="Cormorant Garamond"/>
                <a:cs typeface="Cormorant Garamond"/>
                <a:sym typeface="Cormorant Garamond"/>
              </a:rPr>
              <a:t>funding</a:t>
            </a:r>
            <a:r>
              <a:rPr lang="nl-NL" b="0" dirty="0"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nl-NL" b="0" dirty="0" err="1">
                <a:latin typeface="Cormorant Garamond"/>
                <a:ea typeface="Cormorant Garamond"/>
                <a:cs typeface="Cormorant Garamond"/>
                <a:sym typeface="Cormorant Garamond"/>
              </a:rPr>
              <a:t>from</a:t>
            </a:r>
            <a:r>
              <a:rPr lang="nl-NL" b="0" dirty="0"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nl-NL" b="0" dirty="0" err="1">
                <a:latin typeface="Cormorant Garamond"/>
                <a:ea typeface="Cormorant Garamond"/>
                <a:cs typeface="Cormorant Garamond"/>
                <a:sym typeface="Cormorant Garamond"/>
              </a:rPr>
              <a:t>the</a:t>
            </a:r>
            <a:r>
              <a:rPr lang="nl-NL" b="0" dirty="0">
                <a:latin typeface="Cormorant Garamond"/>
                <a:ea typeface="Cormorant Garamond"/>
                <a:cs typeface="Cormorant Garamond"/>
                <a:sym typeface="Cormorant Garamond"/>
              </a:rPr>
              <a:t> European </a:t>
            </a:r>
            <a:r>
              <a:rPr lang="nl-NL" b="0" dirty="0" err="1">
                <a:latin typeface="Cormorant Garamond"/>
                <a:ea typeface="Cormorant Garamond"/>
                <a:cs typeface="Cormorant Garamond"/>
                <a:sym typeface="Cormorant Garamond"/>
              </a:rPr>
              <a:t>Union’s</a:t>
            </a:r>
            <a:r>
              <a:rPr lang="nl-NL" b="0" dirty="0">
                <a:latin typeface="Cormorant Garamond"/>
                <a:ea typeface="Cormorant Garamond"/>
                <a:cs typeface="Cormorant Garamond"/>
                <a:sym typeface="Cormorant Garamond"/>
              </a:rPr>
              <a:t> Horizon 2020 Research and </a:t>
            </a:r>
            <a:r>
              <a:rPr lang="nl-NL" b="0" dirty="0" err="1">
                <a:latin typeface="Cormorant Garamond"/>
                <a:ea typeface="Cormorant Garamond"/>
                <a:cs typeface="Cormorant Garamond"/>
                <a:sym typeface="Cormorant Garamond"/>
              </a:rPr>
              <a:t>Innovation</a:t>
            </a:r>
            <a:r>
              <a:rPr lang="nl-NL" b="0" dirty="0">
                <a:latin typeface="Cormorant Garamond"/>
                <a:ea typeface="Cormorant Garamond"/>
                <a:cs typeface="Cormorant Garamond"/>
                <a:sym typeface="Cormorant Garamond"/>
              </a:rPr>
              <a:t> Programme </a:t>
            </a:r>
            <a:r>
              <a:rPr lang="nl-NL" b="0" dirty="0" err="1">
                <a:latin typeface="Cormorant Garamond"/>
                <a:ea typeface="Cormorant Garamond"/>
                <a:cs typeface="Cormorant Garamond"/>
                <a:sym typeface="Cormorant Garamond"/>
              </a:rPr>
              <a:t>under</a:t>
            </a:r>
            <a:r>
              <a:rPr lang="nl-NL" b="0" dirty="0">
                <a:latin typeface="Cormorant Garamond"/>
                <a:ea typeface="Cormorant Garamond"/>
                <a:cs typeface="Cormorant Garamond"/>
                <a:sym typeface="Cormorant Garamond"/>
              </a:rPr>
              <a:t> Grant Agreement no. 824580.</a:t>
            </a:r>
            <a:endParaRPr b="0" dirty="0"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346" name="Google Shape;346;p45"/>
          <p:cNvSpPr txBox="1">
            <a:spLocks noGrp="1"/>
          </p:cNvSpPr>
          <p:nvPr>
            <p:ph type="sldNum" idx="12"/>
          </p:nvPr>
        </p:nvSpPr>
        <p:spPr>
          <a:xfrm>
            <a:off x="917611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8</a:t>
            </a:fld>
            <a:endParaRPr/>
          </a:p>
        </p:txBody>
      </p:sp>
      <p:pic>
        <p:nvPicPr>
          <p:cNvPr id="347" name="Google Shape;347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8959" y="5036718"/>
            <a:ext cx="1114080" cy="744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hit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reen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277</Words>
  <Application>Microsoft Macintosh PowerPoint</Application>
  <PresentationFormat>Widescreen</PresentationFormat>
  <Paragraphs>53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Cormorant Garamond Medium</vt:lpstr>
      <vt:lpstr>Calibri</vt:lpstr>
      <vt:lpstr>Arial</vt:lpstr>
      <vt:lpstr>Wingdings</vt:lpstr>
      <vt:lpstr>Cormorant Garamond</vt:lpstr>
      <vt:lpstr>White Theme</vt:lpstr>
      <vt:lpstr>Blue Theme</vt:lpstr>
      <vt:lpstr>Green Theme</vt:lpstr>
      <vt:lpstr>Quality Criteria Citizen Science Resources</vt:lpstr>
      <vt:lpstr>PowerPoint Presentation</vt:lpstr>
      <vt:lpstr>PowerPoint Presentation</vt:lpstr>
      <vt:lpstr>Decision Tree &amp; Resource Categories</vt:lpstr>
      <vt:lpstr>Quality + a living, well balanced and sustainable high quality repository</vt:lpstr>
      <vt:lpstr>Challenges</vt:lpstr>
      <vt:lpstr>Next Steps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Criteria Citizen Science Resources</dc:title>
  <cp:lastModifiedBy>FRAISL Dilek</cp:lastModifiedBy>
  <cp:revision>35</cp:revision>
  <dcterms:modified xsi:type="dcterms:W3CDTF">2020-09-08T09:21:22Z</dcterms:modified>
</cp:coreProperties>
</file>