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703" r:id="rId5"/>
    <p:sldMasterId id="2147483688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1" r:id="rId8"/>
    <p:sldId id="263" r:id="rId9"/>
    <p:sldId id="262" r:id="rId10"/>
    <p:sldId id="267" r:id="rId11"/>
    <p:sldId id="266" r:id="rId12"/>
    <p:sldId id="265" r:id="rId13"/>
    <p:sldId id="335" r:id="rId14"/>
    <p:sldId id="258" r:id="rId15"/>
    <p:sldId id="334" r:id="rId16"/>
    <p:sldId id="333" r:id="rId17"/>
    <p:sldId id="32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4A3"/>
    <a:srgbClr val="00589E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5" autoAdjust="0"/>
    <p:restoredTop sz="94731" autoAdjust="0"/>
  </p:normalViewPr>
  <p:slideViewPr>
    <p:cSldViewPr snapToGrid="0" snapToObjects="1">
      <p:cViewPr varScale="1">
        <p:scale>
          <a:sx n="114" d="100"/>
          <a:sy n="114" d="100"/>
        </p:scale>
        <p:origin x="5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2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buysellgraphic.com/" TargetMode="External"/><Relationship Id="rId2" Type="http://schemas.openxmlformats.org/officeDocument/2006/relationships/hyperlink" Target="https://all-free-download.com/free-vector/download/environmental-icons_310835.htm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environment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570775"/>
            <a:ext cx="11229935" cy="11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GB" noProof="0" dirty="0"/>
            </a:br>
            <a:r>
              <a:rPr lang="en-GB" noProof="0" dirty="0"/>
              <a:t>Select the layout “Title slide” for a version without the print tag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4976913"/>
            <a:ext cx="11229933" cy="906961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E718577-4CF6-8044-878E-EF68A850957E}"/>
              </a:ext>
            </a:extLst>
          </p:cNvPr>
          <p:cNvSpPr txBox="1">
            <a:spLocks/>
          </p:cNvSpPr>
          <p:nvPr userDrawn="1"/>
        </p:nvSpPr>
        <p:spPr>
          <a:xfrm>
            <a:off x="5721178" y="6064524"/>
            <a:ext cx="6098100" cy="5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rgbClr val="008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Aft>
                <a:spcPts val="300"/>
              </a:spcAft>
            </a:pPr>
            <a:r>
              <a:rPr lang="en-GB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consider the environment before printing this slide deck</a:t>
            </a:r>
          </a:p>
          <a:p>
            <a:pPr algn="r"/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all-free-download.com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Environmental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icons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310835,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BSGstudio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AT" sz="11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</a:t>
            </a:r>
            <a:r>
              <a:rPr lang="de-AT" sz="1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CC-BY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B961A8-4483-D343-BE95-350DFA038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1" y="6006687"/>
            <a:ext cx="533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80218"/>
            <a:ext cx="10655300" cy="504000"/>
          </a:xfrm>
          <a:prstGeom prst="rect">
            <a:avLst/>
          </a:prstGeom>
        </p:spPr>
        <p:txBody>
          <a:bodyPr vert="horz" lIns="90000" tIns="0" rIns="0" bIns="0" rtlCol="0" anchor="ctr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617785"/>
            <a:ext cx="5614416" cy="45336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617079"/>
            <a:ext cx="5614416" cy="4534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66147"/>
            <a:ext cx="10655300" cy="1044000"/>
          </a:xfrm>
          <a:prstGeom prst="rect">
            <a:avLst/>
          </a:prstGeom>
        </p:spPr>
        <p:txBody>
          <a:bodyPr vert="horz" lIns="90000" tIns="0" rIns="0" bIns="0" rtlCol="0" anchor="ctr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2152356"/>
            <a:ext cx="11495912" cy="39990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4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80216"/>
            <a:ext cx="10655300" cy="1044000"/>
          </a:xfrm>
          <a:prstGeom prst="rect">
            <a:avLst/>
          </a:prstGeom>
        </p:spPr>
        <p:txBody>
          <a:bodyPr vert="horz" lIns="90000" tIns="0" rIns="0" bIns="0" rtlCol="0" anchor="ctr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2158962"/>
            <a:ext cx="11495912" cy="37188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5944846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6860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80216"/>
            <a:ext cx="10655300" cy="1044000"/>
          </a:xfrm>
          <a:prstGeom prst="rect">
            <a:avLst/>
          </a:prstGeom>
        </p:spPr>
        <p:txBody>
          <a:bodyPr vert="horz" lIns="90000" tIns="0" rIns="0" bIns="0" rtlCol="0" anchor="ctr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2158962"/>
            <a:ext cx="11308373" cy="3825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539772" y="3858048"/>
            <a:ext cx="379075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189108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90000" tIns="0" rIns="9000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90000" tIns="36000" rIns="90000" bIns="36000" rtlCol="0" anchor="b">
            <a:normAutofit/>
          </a:bodyPr>
          <a:lstStyle>
            <a:lvl1pPr>
              <a:defRPr lang="de-DE" sz="3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94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5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9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24630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 dirty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37368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2"/>
            <a:ext cx="10648188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4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570774"/>
            <a:ext cx="11229935" cy="13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to edit subtitle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5176895"/>
            <a:ext cx="11229933" cy="842906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/>
              <a:t>Click to edit name and conference/location</a:t>
            </a:r>
          </a:p>
        </p:txBody>
      </p:sp>
    </p:spTree>
    <p:extLst>
      <p:ext uri="{BB962C8B-B14F-4D97-AF65-F5344CB8AC3E}">
        <p14:creationId xmlns:p14="http://schemas.microsoft.com/office/powerpoint/2010/main" val="290893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74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10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0"/>
            <a:ext cx="10648188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9470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2027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3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4"/>
            <a:ext cx="7493000" cy="115545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- CC 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6"/>
            <a:ext cx="7493000" cy="114808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E6EA96-8E49-2940-934C-149BDDADB7B4}"/>
              </a:ext>
            </a:extLst>
          </p:cNvPr>
          <p:cNvSpPr/>
          <p:nvPr userDrawn="1"/>
        </p:nvSpPr>
        <p:spPr>
          <a:xfrm>
            <a:off x="4613314" y="60603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Creative Commons Attribution 4.0 International License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B80A1-23C1-7740-B8D3-1DA8B9D5F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3553" y="609188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448971"/>
            <a:ext cx="11495912" cy="4704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7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434905"/>
            <a:ext cx="11495912" cy="4549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2458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 dirty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448972"/>
            <a:ext cx="11308373" cy="4426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5944846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857675" y="3472368"/>
            <a:ext cx="442656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33994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448971"/>
            <a:ext cx="5610575" cy="4704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448958"/>
            <a:ext cx="5612204" cy="470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83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980216"/>
            <a:ext cx="10655300" cy="504000"/>
          </a:xfrm>
          <a:prstGeom prst="rect">
            <a:avLst/>
          </a:prstGeom>
        </p:spPr>
        <p:txBody>
          <a:bodyPr lIns="9000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631851"/>
            <a:ext cx="11497077" cy="45195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6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(null)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B164D5-1A33-8A4B-AFAD-249DDCD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3" y="1961663"/>
            <a:ext cx="11229423" cy="1325563"/>
          </a:xfrm>
          <a:prstGeom prst="rect">
            <a:avLst/>
          </a:prstGeom>
        </p:spPr>
        <p:txBody>
          <a:bodyPr vert="horz" lIns="36000" tIns="36000" rIns="36000" bIns="36000" rtlCol="0" anchor="b">
            <a:normAutofit/>
          </a:bodyPr>
          <a:lstStyle/>
          <a:p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title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95F1087B-A5F9-C84D-8FC7-3CA8ECEA12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0876" y="293886"/>
            <a:ext cx="2159611" cy="452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0" kern="1200" noProof="0" smtClean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000" kern="1200" dirty="0">
          <a:solidFill>
            <a:schemeClr val="tx1"/>
          </a:solidFill>
          <a:latin typeface="+mj-lt"/>
          <a:ea typeface="+mj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8911916" cy="684000"/>
          </a:xfrm>
          <a:prstGeom prst="rect">
            <a:avLst/>
          </a:prstGeom>
        </p:spPr>
        <p:txBody>
          <a:bodyPr vert="horz" lIns="90000" tIns="36000" rIns="9000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448972"/>
            <a:ext cx="11496314" cy="4702446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97422"/>
            <a:ext cx="8911916" cy="612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5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7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yam-iamc.readthedocs.io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hyperlink" Target="https://doi.org/10.21105/joss.010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sr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22022/ene/04-2020.164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ene.iiasa.ac.at/iamc-1.5c-" TargetMode="External"/><Relationship Id="rId3" Type="http://schemas.openxmlformats.org/officeDocument/2006/relationships/hyperlink" Target="http://www.ipcc.ch/sr15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hyperlink" Target="https://data.ene.iiasa.ac.at/sr15_scenario_analys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ss.tuwien.ac.at/course/courseDetails.xhtml?dswid=5667&amp;dsrid=361&amp;courseNr=370062&amp;semester=2020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blog.iiasa.ac.at/2020/09/18/open-science-has-to-go-beyond-open-source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data.ene.iiasa.ac.at/teach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iel_huppmann" TargetMode="External"/><Relationship Id="rId2" Type="http://schemas.openxmlformats.org/officeDocument/2006/relationships/hyperlink" Target="mailto:huppmann@iiasa.ac.a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iiasa.ac.at/staff/huppman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80ACF5D-4603-AB44-A047-18BAB3DD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Teaching best-practice</a:t>
            </a:r>
            <a:br>
              <a:rPr lang="en-GB" dirty="0"/>
            </a:br>
            <a:r>
              <a:rPr lang="en-GB" dirty="0"/>
              <a:t>of open-source collaborative</a:t>
            </a:r>
            <a:br>
              <a:rPr lang="en-GB" dirty="0"/>
            </a:br>
            <a:r>
              <a:rPr lang="en-GB" dirty="0"/>
              <a:t>scientific software development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62C06E-C490-D542-9B13-70A1CD71AF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Panel 3: “Educating Future Macro-Energy Systems Researchers“</a:t>
            </a:r>
          </a:p>
          <a:p>
            <a:r>
              <a:rPr lang="en-GB" dirty="0"/>
              <a:t>Macro-Energy Systems Workshop hosted by Stanford Energy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521E69-9A45-594C-920E-8EC56FE3A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Daniel </a:t>
            </a:r>
            <a:r>
              <a:rPr lang="en-GB" dirty="0" err="1"/>
              <a:t>Huppmann</a:t>
            </a:r>
            <a:endParaRPr lang="en-GB" dirty="0"/>
          </a:p>
          <a:p>
            <a:r>
              <a:rPr lang="en-GB" dirty="0"/>
              <a:t>September 18, 2020</a:t>
            </a: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F0E9C4-F6FB-EE43-AB77-58014E7AF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CFF5A9-F885-C04A-8AF0-0D521D79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IPCC SR15 </a:t>
            </a:r>
            <a:r>
              <a:rPr lang="de-DE" dirty="0" err="1"/>
              <a:t>analysis</a:t>
            </a:r>
            <a:r>
              <a:rPr lang="de-DE" dirty="0"/>
              <a:t>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D3B38A4-5155-3844-9FAC-59DD2A22A54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90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B5C655-28E8-7B48-92C3-381D8CE1C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72" y="5555173"/>
            <a:ext cx="1547557" cy="9538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41E8A83-957B-CD4C-8CA0-437976F68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679" y="5695310"/>
            <a:ext cx="1254302" cy="7358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17CE94-5DC7-9B48-8DA1-AB47D1592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55" y="5676377"/>
            <a:ext cx="1547557" cy="8326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F131D61-300B-C04A-A342-F5226CA39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486" y="5826122"/>
            <a:ext cx="1774768" cy="43346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74F592-8200-E24F-B755-E2F94CAB1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community standard for compiling scenario results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E7546C-DA5A-E144-BE58-38EC8C58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IAMC template for timeseries data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F1AFBF-E2DB-3D47-9EBF-B8DAAF80B0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A001399-8D1B-5C42-94AB-F85CA482900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integrated-assessment community (IAMC)</a:t>
            </a:r>
            <a:br>
              <a:rPr lang="en-GB" sz="2400" dirty="0"/>
            </a:br>
            <a:r>
              <a:rPr lang="en-GB" sz="2400" dirty="0"/>
              <a:t>developed a tabular scenario data format for energy systems, SDG dimensions, …</a:t>
            </a:r>
          </a:p>
          <a:p>
            <a:pPr lvl="1"/>
            <a:r>
              <a:rPr lang="en-GB" sz="2400" dirty="0"/>
              <a:t>Used in IPCC Reports (AR5, SR15), Horizon 2020 projects, EMF, …</a:t>
            </a:r>
          </a:p>
          <a:p>
            <a:pPr lvl="1"/>
            <a:r>
              <a:rPr lang="en-GB" sz="2400" dirty="0"/>
              <a:t>Adopted by ~50 teams globally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Current and recent projects: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219446-76E8-C34D-A535-02D4CC6A5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16368"/>
              </p:ext>
            </p:extLst>
          </p:nvPr>
        </p:nvGraphicFramePr>
        <p:xfrm>
          <a:off x="380374" y="3507217"/>
          <a:ext cx="11497076" cy="1255224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438877">
                  <a:extLst>
                    <a:ext uri="{9D8B030D-6E8A-4147-A177-3AD203B41FA5}">
                      <a16:colId xmlns:a16="http://schemas.microsoft.com/office/drawing/2014/main" val="3935174488"/>
                    </a:ext>
                  </a:extLst>
                </a:gridCol>
                <a:gridCol w="1470388">
                  <a:extLst>
                    <a:ext uri="{9D8B030D-6E8A-4147-A177-3AD203B41FA5}">
                      <a16:colId xmlns:a16="http://schemas.microsoft.com/office/drawing/2014/main" val="1190322150"/>
                    </a:ext>
                  </a:extLst>
                </a:gridCol>
                <a:gridCol w="1940394">
                  <a:extLst>
                    <a:ext uri="{9D8B030D-6E8A-4147-A177-3AD203B41FA5}">
                      <a16:colId xmlns:a16="http://schemas.microsoft.com/office/drawing/2014/main" val="341529159"/>
                    </a:ext>
                  </a:extLst>
                </a:gridCol>
                <a:gridCol w="1144941">
                  <a:extLst>
                    <a:ext uri="{9D8B030D-6E8A-4147-A177-3AD203B41FA5}">
                      <a16:colId xmlns:a16="http://schemas.microsoft.com/office/drawing/2014/main" val="3858588120"/>
                    </a:ext>
                  </a:extLst>
                </a:gridCol>
                <a:gridCol w="2007796">
                  <a:extLst>
                    <a:ext uri="{9D8B030D-6E8A-4147-A177-3AD203B41FA5}">
                      <a16:colId xmlns:a16="http://schemas.microsoft.com/office/drawing/2014/main" val="1871664285"/>
                    </a:ext>
                  </a:extLst>
                </a:gridCol>
                <a:gridCol w="846261">
                  <a:extLst>
                    <a:ext uri="{9D8B030D-6E8A-4147-A177-3AD203B41FA5}">
                      <a16:colId xmlns:a16="http://schemas.microsoft.com/office/drawing/2014/main" val="532535965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1392641437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3311623849"/>
                    </a:ext>
                  </a:extLst>
                </a:gridCol>
                <a:gridCol w="1113872">
                  <a:extLst>
                    <a:ext uri="{9D8B030D-6E8A-4147-A177-3AD203B41FA5}">
                      <a16:colId xmlns:a16="http://schemas.microsoft.com/office/drawing/2014/main" val="3919261046"/>
                    </a:ext>
                  </a:extLst>
                </a:gridCol>
                <a:gridCol w="306803">
                  <a:extLst>
                    <a:ext uri="{9D8B030D-6E8A-4147-A177-3AD203B41FA5}">
                      <a16:colId xmlns:a16="http://schemas.microsoft.com/office/drawing/2014/main" val="1331007569"/>
                    </a:ext>
                  </a:extLst>
                </a:gridCol>
              </a:tblGrid>
              <a:tr h="113875">
                <a:tc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0000">
                          <a:schemeClr val="bg1">
                            <a:lumMod val="65000"/>
                          </a:schemeClr>
                        </a:gs>
                        <a:gs pos="62000">
                          <a:srgbClr val="A9C5EA"/>
                        </a:gs>
                        <a:gs pos="83000">
                          <a:srgbClr val="D1DAE9"/>
                        </a:gs>
                        <a:gs pos="67000">
                          <a:srgbClr val="DEE0E8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rgbClr val="E4ECF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3562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995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CD-LINKS 400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Energy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2355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C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1564" marB="4156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93658"/>
                  </a:ext>
                </a:extLst>
              </a:tr>
            </a:tbl>
          </a:graphicData>
        </a:graphic>
      </p:graphicFrame>
      <p:pic>
        <p:nvPicPr>
          <p:cNvPr id="16" name="Grafik 15" descr="Ein Bild, das Schild, Front, sitzend, Mann enthält.&#10;&#10;Automatisch generierte Beschreibung">
            <a:extLst>
              <a:ext uri="{FF2B5EF4-FFF2-40B4-BE49-F238E27FC236}">
                <a16:creationId xmlns:a16="http://schemas.microsoft.com/office/drawing/2014/main" id="{E6A992A8-F713-1546-A8A7-13D856D4F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1493" y="1330868"/>
            <a:ext cx="1991248" cy="7896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5A7D0BD-51B7-1B4D-BBD2-70B8FF1BD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4597" y="5468673"/>
            <a:ext cx="1711353" cy="10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1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F9F4AF9-A1E7-8044-A016-6A54EA7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90" y="2903181"/>
            <a:ext cx="5590478" cy="2800169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7EC369-093F-D643-BC7E-75560B4DC7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open-source package to facilitate streamlined processing,</a:t>
            </a:r>
            <a:br>
              <a:rPr lang="en-GB" dirty="0"/>
            </a:br>
            <a:r>
              <a:rPr lang="en-GB" dirty="0"/>
              <a:t>validation and assessment of scenario results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D265A-1942-3047-8570-E33B35F0C7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4DFA08-D239-3A4C-961B-6D852E88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pyam</a:t>
            </a:r>
            <a:r>
              <a:rPr lang="en-GB" dirty="0"/>
              <a:t>: a Python package for scenario analysis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8FC837-3787-3B46-99A9-59F47F22255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Aim: develop a package of useful functions for scenario analysis &amp; visualization</a:t>
            </a:r>
            <a:br>
              <a:rPr lang="en-GB" sz="2400" dirty="0"/>
            </a:br>
            <a:r>
              <a:rPr lang="en-GB" sz="2400" dirty="0"/>
              <a:t>following best practice of collaborative scientific software development</a:t>
            </a:r>
          </a:p>
          <a:p>
            <a:r>
              <a:rPr lang="en-GB" sz="2400" dirty="0"/>
              <a:t>Features:</a:t>
            </a:r>
          </a:p>
          <a:p>
            <a:pPr lvl="1"/>
            <a:r>
              <a:rPr lang="en-GB" sz="2000" dirty="0"/>
              <a:t>Scenario processing workflow (I/O, units, …)</a:t>
            </a:r>
          </a:p>
          <a:p>
            <a:pPr lvl="1"/>
            <a:r>
              <a:rPr lang="en-GB" sz="2000" dirty="0"/>
              <a:t>Analysis &amp; validation</a:t>
            </a:r>
          </a:p>
          <a:p>
            <a:pPr lvl="1"/>
            <a:r>
              <a:rPr lang="en-GB" sz="2000" dirty="0"/>
              <a:t>Categorization &amp; quantitative indicators</a:t>
            </a:r>
          </a:p>
          <a:p>
            <a:pPr lvl="1"/>
            <a:r>
              <a:rPr lang="en-GB" sz="2000" dirty="0"/>
              <a:t>Visualization features &amp; plotting library</a:t>
            </a:r>
          </a:p>
          <a:p>
            <a:r>
              <a:rPr lang="en-GB" sz="2400" dirty="0"/>
              <a:t>More information:</a:t>
            </a:r>
          </a:p>
          <a:p>
            <a:pPr lvl="1"/>
            <a:r>
              <a:rPr lang="en-GB" sz="2000" dirty="0"/>
              <a:t>Documentation: </a:t>
            </a:r>
            <a:r>
              <a:rPr lang="en-GB" sz="2000" dirty="0">
                <a:hlinkClick r:id="rId3"/>
              </a:rPr>
              <a:t>pyam-iamc.readthedocs.io</a:t>
            </a:r>
            <a:endParaRPr lang="en-GB" sz="2000" dirty="0"/>
          </a:p>
          <a:p>
            <a:pPr lvl="1"/>
            <a:r>
              <a:rPr lang="en-GB" sz="2000" dirty="0"/>
              <a:t>Scientific reference: M. Gidden and D. </a:t>
            </a:r>
            <a:r>
              <a:rPr lang="en-GB" sz="2000" dirty="0" err="1"/>
              <a:t>Huppmann</a:t>
            </a:r>
            <a:r>
              <a:rPr lang="en-GB" sz="2000" dirty="0"/>
              <a:t> (2019).</a:t>
            </a:r>
            <a:br>
              <a:rPr lang="en-GB" sz="2000" dirty="0"/>
            </a:br>
            <a:r>
              <a:rPr lang="en-GB" sz="2000" dirty="0"/>
              <a:t>Journal of Open Source Software 4(33):1095. </a:t>
            </a:r>
            <a:r>
              <a:rPr lang="en-GB" sz="2000" dirty="0" err="1"/>
              <a:t>doi</a:t>
            </a:r>
            <a:r>
              <a:rPr lang="en-GB" sz="2000" dirty="0"/>
              <a:t>: </a:t>
            </a:r>
            <a:r>
              <a:rPr lang="en-GB" sz="2000" dirty="0">
                <a:hlinkClick r:id="rId4"/>
              </a:rPr>
              <a:t>10.21105/joss.01095 </a:t>
            </a:r>
            <a:endParaRPr lang="en-GB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DBA162-9ECE-7C4F-95A1-7143B0FF0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901" y="1573510"/>
            <a:ext cx="2032000" cy="596900"/>
          </a:xfrm>
          <a:prstGeom prst="rect">
            <a:avLst/>
          </a:prstGeom>
        </p:spPr>
      </p:pic>
      <p:pic>
        <p:nvPicPr>
          <p:cNvPr id="9" name="Grafik 14">
            <a:extLst>
              <a:ext uri="{FF2B5EF4-FFF2-40B4-BE49-F238E27FC236}">
                <a16:creationId xmlns:a16="http://schemas.microsoft.com/office/drawing/2014/main" id="{571B9E65-F91E-4BED-8A2A-6652F9753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129" y="6159328"/>
            <a:ext cx="553812" cy="448588"/>
          </a:xfrm>
          <a:prstGeom prst="rect">
            <a:avLst/>
          </a:prstGeom>
        </p:spPr>
      </p:pic>
      <p:sp>
        <p:nvSpPr>
          <p:cNvPr id="10" name="Rechteck 15">
            <a:extLst>
              <a:ext uri="{FF2B5EF4-FFF2-40B4-BE49-F238E27FC236}">
                <a16:creationId xmlns:a16="http://schemas.microsoft.com/office/drawing/2014/main" id="{BEDB60B6-DB04-4B0C-898B-DF2C390D652B}"/>
              </a:ext>
            </a:extLst>
          </p:cNvPr>
          <p:cNvSpPr/>
          <p:nvPr/>
        </p:nvSpPr>
        <p:spPr>
          <a:xfrm>
            <a:off x="10121899" y="6142985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pyam_iamc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914F7F4-C3BB-A144-A47F-C879B1D5F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Starting a new course from scratch…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DDB75C-029D-7A4F-8A25-B554EAB2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8CD9E-BB42-45B5-A8A5-34C0076587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59ED535-4017-EB43-B9EF-92C50D8DC92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Two years ago, I was asked to create a new course at TU Wien</a:t>
            </a:r>
            <a:br>
              <a:rPr lang="en-GB" sz="2400" dirty="0"/>
            </a:br>
            <a:r>
              <a:rPr lang="en-GB" sz="2400" dirty="0"/>
              <a:t>on “open-source energy system modelling”…</a:t>
            </a:r>
          </a:p>
          <a:p>
            <a:pPr lvl="4"/>
            <a:endParaRPr lang="en-GB" sz="600" dirty="0"/>
          </a:p>
          <a:p>
            <a:pPr marL="0" indent="0">
              <a:buNone/>
            </a:pPr>
            <a:r>
              <a:rPr lang="en-GB" sz="2400" dirty="0"/>
              <a:t>Overview and teaching goals:</a:t>
            </a:r>
          </a:p>
          <a:p>
            <a:pPr lvl="1"/>
            <a:r>
              <a:rPr lang="en-GB" sz="2400" dirty="0"/>
              <a:t>Introduction to scientific programming:</a:t>
            </a:r>
            <a:br>
              <a:rPr lang="en-GB" sz="2400" dirty="0"/>
            </a:br>
            <a:r>
              <a:rPr lang="en-GB" sz="2400" dirty="0"/>
              <a:t>open-source software &amp; FAIR data</a:t>
            </a:r>
          </a:p>
          <a:p>
            <a:pPr marL="628650" lvl="2" indent="0">
              <a:buNone/>
            </a:pPr>
            <a:r>
              <a:rPr lang="en-GB" sz="2000" dirty="0"/>
              <a:t>What is it, why do we it, how do we do it?</a:t>
            </a:r>
          </a:p>
          <a:p>
            <a:pPr lvl="4"/>
            <a:endParaRPr lang="en-GB" sz="600" dirty="0"/>
          </a:p>
          <a:p>
            <a:pPr lvl="1"/>
            <a:r>
              <a:rPr lang="en-GB" sz="2400" dirty="0"/>
              <a:t>Assessment of climate change &amp; sustainable development</a:t>
            </a:r>
          </a:p>
          <a:p>
            <a:pPr marL="628650" lvl="2" indent="0">
              <a:buNone/>
            </a:pPr>
            <a:r>
              <a:rPr lang="en-GB" sz="2000" dirty="0"/>
              <a:t>How can scenarios be used for analysis in line with open science?</a:t>
            </a:r>
          </a:p>
          <a:p>
            <a:pPr lvl="4"/>
            <a:endParaRPr lang="en-GB" sz="600" dirty="0"/>
          </a:p>
          <a:p>
            <a:pPr lvl="1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of a stylized national energy system model</a:t>
            </a:r>
          </a:p>
          <a:p>
            <a:pPr marL="628650" lvl="2" indent="0">
              <a:buNone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can we develop our own scenarios to analyse policy measures?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E74AC3A-B147-994F-A309-C8708BDB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32" y="3469831"/>
            <a:ext cx="2562006" cy="31752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A4F8125-6570-5145-98DC-CD6C5BA6D28A}"/>
              </a:ext>
            </a:extLst>
          </p:cNvPr>
          <p:cNvSpPr/>
          <p:nvPr/>
        </p:nvSpPr>
        <p:spPr>
          <a:xfrm>
            <a:off x="7638584" y="2397511"/>
            <a:ext cx="4366509" cy="1047346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algn="r"/>
            <a:br>
              <a:rPr lang="en-GB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second part of the lecture is based on my work for the 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IPCC Special Report</a:t>
            </a:r>
            <a:br>
              <a:rPr lang="en-GB" sz="16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Global Warming of 1.5°C</a:t>
            </a:r>
            <a:br>
              <a:rPr lang="en-GB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www.ipcc.ch/sr15</a:t>
            </a:r>
            <a:endParaRPr lang="en-GB" sz="1600" i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 descr="Ein Bild, das Text, Schild, Zeichnung enthält.&#10;&#10;Automatisch generierte Beschreibung">
            <a:extLst>
              <a:ext uri="{FF2B5EF4-FFF2-40B4-BE49-F238E27FC236}">
                <a16:creationId xmlns:a16="http://schemas.microsoft.com/office/drawing/2014/main" id="{0AF28760-BDD3-224B-9A92-D5EB8A2DA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371" y="1566346"/>
            <a:ext cx="1711967" cy="652723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D4F2B65-4216-C741-A4C1-96C0370DFB24}"/>
              </a:ext>
            </a:extLst>
          </p:cNvPr>
          <p:cNvGrpSpPr/>
          <p:nvPr/>
        </p:nvGrpSpPr>
        <p:grpSpPr>
          <a:xfrm>
            <a:off x="1107926" y="5363737"/>
            <a:ext cx="7560000" cy="491745"/>
            <a:chOff x="6802244" y="3429000"/>
            <a:chExt cx="339309" cy="735857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4494A43-752C-2E47-9FDB-E81C412CF28E}"/>
                </a:ext>
              </a:extLst>
            </p:cNvPr>
            <p:cNvCxnSpPr/>
            <p:nvPr/>
          </p:nvCxnSpPr>
          <p:spPr>
            <a:xfrm>
              <a:off x="6802247" y="3429000"/>
              <a:ext cx="339306" cy="7200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F25F523-EB7E-C149-A399-EF21E5FE6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2244" y="3444857"/>
              <a:ext cx="339306" cy="7200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63C1318F-7CA0-6F48-AB73-80090B9F7709}"/>
              </a:ext>
            </a:extLst>
          </p:cNvPr>
          <p:cNvSpPr txBox="1"/>
          <p:nvPr/>
        </p:nvSpPr>
        <p:spPr>
          <a:xfrm>
            <a:off x="3859257" y="6028912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topic of this talk…</a:t>
            </a:r>
          </a:p>
        </p:txBody>
      </p:sp>
    </p:spTree>
    <p:extLst>
      <p:ext uri="{BB962C8B-B14F-4D97-AF65-F5344CB8AC3E}">
        <p14:creationId xmlns:p14="http://schemas.microsoft.com/office/powerpoint/2010/main" val="4687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118495-674B-8046-8BDC-3649C6BB9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100"/>
              <a:t>Concepts that should be familiar to any macro-energy modeller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C44F9C-5B0E-0740-8570-CDB7B3C9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Best practice in scientific software development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406D7A-B96C-AA49-9506-680BDB6F04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D9E824-E074-0A4D-84DB-3EA16931F4C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Overview of concepts discussed in the course (part 1)</a:t>
            </a:r>
          </a:p>
          <a:p>
            <a:pPr lvl="1"/>
            <a:r>
              <a:rPr lang="en-GB" sz="2400" dirty="0"/>
              <a:t>Open-source licenses</a:t>
            </a:r>
          </a:p>
          <a:p>
            <a:pPr lvl="1"/>
            <a:r>
              <a:rPr lang="en-GB" sz="2400" dirty="0"/>
              <a:t>FAIR principles: Findable, Accessible, Interoperable, Reusable</a:t>
            </a:r>
          </a:p>
          <a:p>
            <a:pPr lvl="1"/>
            <a:r>
              <a:rPr lang="en-GB" sz="2400" dirty="0"/>
              <a:t>Git version control &amp; code review (using </a:t>
            </a:r>
            <a:r>
              <a:rPr lang="en-GB" sz="2400" dirty="0" err="1"/>
              <a:t>Github</a:t>
            </a:r>
            <a:r>
              <a:rPr lang="en-GB" sz="2400" dirty="0"/>
              <a:t> or similar services)</a:t>
            </a:r>
          </a:p>
          <a:p>
            <a:pPr lvl="1"/>
            <a:r>
              <a:rPr lang="en-GB" sz="2400" dirty="0"/>
              <a:t>Style guides and documentation</a:t>
            </a:r>
          </a:p>
          <a:p>
            <a:pPr lvl="1"/>
            <a:r>
              <a:rPr lang="en-GB" sz="2400" dirty="0"/>
              <a:t>Semantic versioning</a:t>
            </a:r>
          </a:p>
          <a:p>
            <a:pPr lvl="1"/>
            <a:r>
              <a:rPr lang="en-GB" sz="2400" dirty="0"/>
              <a:t>Testing and “continuous integration“</a:t>
            </a:r>
          </a:p>
          <a:p>
            <a:pPr lvl="4"/>
            <a:endParaRPr lang="en-GB" sz="600" dirty="0"/>
          </a:p>
          <a:p>
            <a:pPr marL="0" indent="0">
              <a:buNone/>
            </a:pPr>
            <a:r>
              <a:rPr lang="en-GB" sz="2400" dirty="0"/>
              <a:t>Homework assignment (for part 1):</a:t>
            </a:r>
          </a:p>
          <a:p>
            <a:pPr lvl="1"/>
            <a:r>
              <a:rPr lang="en-GB" sz="2400" dirty="0"/>
              <a:t>Student uses some code snippet from her/his prior work</a:t>
            </a:r>
          </a:p>
          <a:p>
            <a:pPr lvl="1"/>
            <a:r>
              <a:rPr lang="en-GB" sz="2400" dirty="0"/>
              <a:t>Add continuous-integration features (unit testing and style guide validation)</a:t>
            </a:r>
          </a:p>
        </p:txBody>
      </p:sp>
    </p:spTree>
    <p:extLst>
      <p:ext uri="{BB962C8B-B14F-4D97-AF65-F5344CB8AC3E}">
        <p14:creationId xmlns:p14="http://schemas.microsoft.com/office/powerpoint/2010/main" val="82459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FBBD56-4C35-C84F-AD69-2E1071A10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Even accomplished researchers aren’t always up to speed…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9A2CFB-40AE-3C49-9024-66BD8A41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one-slide guide to open &amp; FAIR research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26BB81-866B-514B-BD6B-A2D4591DBD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673EED-466B-FA46-B9FF-3E20D5F2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4" y="1417310"/>
            <a:ext cx="2143843" cy="2143843"/>
          </a:xfrm>
          <a:prstGeom prst="rect">
            <a:avLst/>
          </a:prstGeom>
        </p:spPr>
      </p:pic>
      <p:pic>
        <p:nvPicPr>
          <p:cNvPr id="8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1144A8B-E3F8-C544-BBA8-6ED8402CB23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3200523" y="1618962"/>
            <a:ext cx="8871624" cy="4990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CFD515-3610-7942-908E-1920DBBC3732}"/>
              </a:ext>
            </a:extLst>
          </p:cNvPr>
          <p:cNvSpPr/>
          <p:nvPr/>
        </p:nvSpPr>
        <p:spPr>
          <a:xfrm>
            <a:off x="344450" y="3573021"/>
            <a:ext cx="27318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DOI:</a:t>
            </a:r>
          </a:p>
          <a:p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10.22022/</a:t>
            </a:r>
            <a:r>
              <a:rPr lang="de-DE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ene</a:t>
            </a:r>
            <a:r>
              <a:rPr lang="de-D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/04-2020.16404</a:t>
            </a:r>
            <a:endParaRPr lang="de-DE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07EE40-3158-B440-9CCE-49D985C9A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can only stand on the shoulders of giants if they let you…</a:t>
            </a:r>
            <a:endParaRPr lang="en-GB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7136B4-022D-7544-8719-BA8583E8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for open-source research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4AFBE-60D0-6E4F-A91C-3256D61971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613A7A-146E-2341-B1C2-A74C2D61A87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Science has to be built on transparency and reproducibility</a:t>
            </a:r>
          </a:p>
          <a:p>
            <a:pPr lvl="4"/>
            <a:endParaRPr lang="en-GB" sz="600" dirty="0"/>
          </a:p>
          <a:p>
            <a:r>
              <a:rPr lang="en-GB" sz="2400" dirty="0"/>
              <a:t>Describing methods/algorithms with words is a sub-optimal way to share ideas</a:t>
            </a:r>
          </a:p>
          <a:p>
            <a:pPr lvl="4"/>
            <a:endParaRPr lang="en-GB" sz="600" dirty="0"/>
          </a:p>
          <a:p>
            <a:r>
              <a:rPr lang="en-GB" sz="2400" dirty="0"/>
              <a:t>Evolution of sharing &amp; openness in the energy modelling community:</a:t>
            </a:r>
          </a:p>
          <a:p>
            <a:pPr lvl="4"/>
            <a:endParaRPr lang="en-GB" sz="600" dirty="0"/>
          </a:p>
          <a:p>
            <a:pPr marL="225425" lvl="1" indent="0">
              <a:buNone/>
            </a:pPr>
            <a:r>
              <a:rPr lang="de-AT" dirty="0"/>
              <a:t>🙄</a:t>
            </a:r>
            <a:r>
              <a:rPr lang="de-AT" b="1" dirty="0"/>
              <a:t>	</a:t>
            </a:r>
            <a:r>
              <a:rPr lang="en-GB" sz="2400" dirty="0"/>
              <a:t>“Available upon reasonable request”</a:t>
            </a:r>
            <a:endParaRPr lang="en-GB" sz="600" dirty="0"/>
          </a:p>
          <a:p>
            <a:pPr lvl="4"/>
            <a:endParaRPr lang="de-AT" dirty="0"/>
          </a:p>
          <a:p>
            <a:pPr marL="225425" lvl="1" indent="0">
              <a:buNone/>
            </a:pPr>
            <a:r>
              <a:rPr lang="de-AT" dirty="0"/>
              <a:t>😐	</a:t>
            </a:r>
            <a:r>
              <a:rPr lang="en-GB" sz="2400" dirty="0"/>
              <a:t>Dumping the final version of a model or scientific software</a:t>
            </a:r>
            <a:br>
              <a:rPr lang="en-GB" sz="2400" dirty="0"/>
            </a:br>
            <a:r>
              <a:rPr lang="en-GB" sz="2400" dirty="0"/>
              <a:t>	on an institutional server or a service like </a:t>
            </a:r>
            <a:r>
              <a:rPr lang="en-GB" sz="2400" dirty="0">
                <a:hlinkClick r:id="rId2"/>
              </a:rPr>
              <a:t>GitHub</a:t>
            </a:r>
            <a:r>
              <a:rPr lang="en-GB" sz="2400" dirty="0"/>
              <a:t> or </a:t>
            </a:r>
            <a:r>
              <a:rPr lang="en-GB" sz="2400" dirty="0">
                <a:hlinkClick r:id="rId3"/>
              </a:rPr>
              <a:t>Zenodo</a:t>
            </a:r>
            <a:endParaRPr lang="en-GB" sz="2400" dirty="0"/>
          </a:p>
          <a:p>
            <a:pPr lvl="4"/>
            <a:endParaRPr lang="en-GB" sz="600" dirty="0"/>
          </a:p>
          <a:p>
            <a:pPr marL="225425" lvl="1" indent="0">
              <a:buNone/>
            </a:pPr>
            <a:r>
              <a:rPr lang="de-AT" dirty="0">
                <a:latin typeface="apple color emoji" pitchFamily="2" charset="0"/>
              </a:rPr>
              <a:t>🤩</a:t>
            </a:r>
            <a:r>
              <a:rPr lang="de-AT" sz="2400" dirty="0">
                <a:latin typeface="apple color emoji" pitchFamily="2" charset="0"/>
              </a:rPr>
              <a:t> </a:t>
            </a:r>
            <a:r>
              <a:rPr lang="en-GB" sz="2400" dirty="0"/>
              <a:t>Separating the model or scientific software into several modules</a:t>
            </a:r>
            <a:br>
              <a:rPr lang="en-GB" sz="2400" dirty="0"/>
            </a:br>
            <a:r>
              <a:rPr lang="en-GB" sz="2400" dirty="0"/>
              <a:t>	and making parts open-source as early as possible,</a:t>
            </a:r>
            <a:br>
              <a:rPr lang="en-GB" sz="2400" dirty="0"/>
            </a:br>
            <a:r>
              <a:rPr lang="en-GB" sz="2400" dirty="0"/>
              <a:t>	writing comprehensive documentation &amp; tutorials, etc.</a:t>
            </a:r>
          </a:p>
        </p:txBody>
      </p:sp>
      <p:pic>
        <p:nvPicPr>
          <p:cNvPr id="7" name="Grafik 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DB2C497B-CB44-384E-81F3-B576EAE65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550" y="3697157"/>
            <a:ext cx="1689105" cy="625149"/>
          </a:xfrm>
          <a:prstGeom prst="rect">
            <a:avLst/>
          </a:prstGeom>
        </p:spPr>
      </p:pic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2AE1C7E1-E67E-0246-887E-F1A5CF03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154" y="4430539"/>
            <a:ext cx="1562872" cy="6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07EE40-3158-B440-9CCE-49D985C9A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Following best-practice principles in your work</a:t>
            </a:r>
            <a:br>
              <a:rPr lang="en-GB" dirty="0"/>
            </a:br>
            <a:r>
              <a:rPr lang="en-GB" dirty="0"/>
              <a:t>will give you </a:t>
            </a:r>
            <a:r>
              <a:rPr lang="en-GB" b="1" dirty="0"/>
              <a:t>more time </a:t>
            </a:r>
            <a:r>
              <a:rPr lang="en-GB" dirty="0"/>
              <a:t>to do </a:t>
            </a:r>
            <a:r>
              <a:rPr lang="en-GB" b="1" dirty="0"/>
              <a:t>better research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4AFBE-60D0-6E4F-A91C-3256D61971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7136B4-022D-7544-8719-BA8583E8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9182731" cy="684000"/>
          </a:xfrm>
        </p:spPr>
        <p:txBody>
          <a:bodyPr/>
          <a:lstStyle/>
          <a:p>
            <a:r>
              <a:rPr lang="en-GB" dirty="0"/>
              <a:t>Rationale for best-practice scientific programming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613A7A-146E-2341-B1C2-A74C2D61A87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Modelling and scientific analysis is usually a “constant prototyping” exercise</a:t>
            </a:r>
          </a:p>
          <a:p>
            <a:pPr lvl="1"/>
            <a:r>
              <a:rPr lang="en-GB" sz="2400" dirty="0"/>
              <a:t>”Just adding one more feature” often breaks existing functionality</a:t>
            </a:r>
          </a:p>
          <a:p>
            <a:pPr lvl="1"/>
            <a:r>
              <a:rPr lang="en-GB" sz="2400" dirty="0"/>
              <a:t>Dependencies (open-source packages) change over time</a:t>
            </a:r>
          </a:p>
          <a:p>
            <a:pPr lvl="1"/>
            <a:r>
              <a:rPr lang="en-GB" sz="2400" dirty="0"/>
              <a:t>Models and tools are too complex to immediately notice changed behaviour</a:t>
            </a:r>
          </a:p>
          <a:p>
            <a:pPr lvl="4"/>
            <a:endParaRPr lang="en-GB" sz="600" dirty="0"/>
          </a:p>
          <a:p>
            <a:pPr marL="0" indent="0">
              <a:buNone/>
            </a:pPr>
            <a:r>
              <a:rPr lang="en-GB" sz="2400" i="1" dirty="0"/>
              <a:t>Who has not yet experienced the panic &amp; stress</a:t>
            </a:r>
            <a:br>
              <a:rPr lang="en-GB" sz="2400" i="1" dirty="0"/>
            </a:br>
            <a:r>
              <a:rPr lang="en-GB" sz="2400" i="1" dirty="0"/>
              <a:t>from a model not solving shortly before a deadline…?</a:t>
            </a:r>
          </a:p>
          <a:p>
            <a:pPr lvl="4"/>
            <a:endParaRPr lang="en-GB" sz="600" dirty="0"/>
          </a:p>
          <a:p>
            <a:pPr marL="0" indent="0">
              <a:buNone/>
            </a:pPr>
            <a:r>
              <a:rPr lang="en-GB" sz="2400" dirty="0"/>
              <a:t>Following best-practice principles…</a:t>
            </a:r>
          </a:p>
          <a:p>
            <a:pPr lvl="1"/>
            <a:r>
              <a:rPr lang="en-GB" sz="2400" dirty="0"/>
              <a:t>Guards against models and tools failing to work (as expected)</a:t>
            </a:r>
          </a:p>
          <a:p>
            <a:pPr lvl="1"/>
            <a:r>
              <a:rPr lang="en-GB" sz="2400" dirty="0"/>
              <a:t>Helps you to understand </a:t>
            </a:r>
            <a:r>
              <a:rPr lang="en-GB" sz="2400" i="1" dirty="0"/>
              <a:t>your own thinking </a:t>
            </a:r>
            <a:r>
              <a:rPr lang="en-GB" sz="2400" dirty="0"/>
              <a:t>a few months later</a:t>
            </a:r>
          </a:p>
        </p:txBody>
      </p:sp>
    </p:spTree>
    <p:extLst>
      <p:ext uri="{BB962C8B-B14F-4D97-AF65-F5344CB8AC3E}">
        <p14:creationId xmlns:p14="http://schemas.microsoft.com/office/powerpoint/2010/main" val="220597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B551DE-8094-6D40-B8CA-AA84BCA0D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1" y="980216"/>
            <a:ext cx="10996340" cy="504000"/>
          </a:xfrm>
        </p:spPr>
        <p:txBody>
          <a:bodyPr/>
          <a:lstStyle/>
          <a:p>
            <a:r>
              <a:rPr lang="en-GB" dirty="0"/>
              <a:t>The IPCC SR15 as a case study of open &amp; FAIR scenario analysis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72E02E-6AB4-864C-A9BC-DA3D0C11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open &amp; FAIR science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5D2ED-E60F-A44C-B6B8-6FF30F3529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C9BF61-B6C6-6C41-BFA3-C6C99892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3" y="2254010"/>
            <a:ext cx="4613494" cy="326826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79BD39F-76A1-6A48-B0FE-20B2B74EE69A}"/>
              </a:ext>
            </a:extLst>
          </p:cNvPr>
          <p:cNvSpPr/>
          <p:nvPr/>
        </p:nvSpPr>
        <p:spPr>
          <a:xfrm>
            <a:off x="362713" y="5544116"/>
            <a:ext cx="4613494" cy="276376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algn="ctr"/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Figure 2.4 as printed in the SR15 (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www.ipcc.ch/sr15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FBF2D34-D2A2-D649-8B97-4928E486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907" y="2120285"/>
            <a:ext cx="5302023" cy="298214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C6D1833-90D9-3143-8112-DBAEAAF6F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06" y="1666507"/>
            <a:ext cx="4920969" cy="3161929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nhaltsplatzhalter 10">
            <a:extLst>
              <a:ext uri="{FF2B5EF4-FFF2-40B4-BE49-F238E27FC236}">
                <a16:creationId xmlns:a16="http://schemas.microsoft.com/office/drawing/2014/main" id="{9ACC65F7-34F9-D640-89CD-D0C08EF73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540" y="2535673"/>
            <a:ext cx="4887229" cy="33072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5D81FA46-B739-D144-BE5A-50BAC5C0D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055" y="2848276"/>
            <a:ext cx="4657618" cy="34818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4DB979D-B880-E947-9674-7BEE12A14EA8}"/>
              </a:ext>
            </a:extLst>
          </p:cNvPr>
          <p:cNvSpPr/>
          <p:nvPr/>
        </p:nvSpPr>
        <p:spPr>
          <a:xfrm>
            <a:off x="2246077" y="1572657"/>
            <a:ext cx="3002248" cy="511241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algn="r"/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Interactive online scenario explorer at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data.ene.iiasa.ac.at/iamc-1.5c-explorer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305831B-B094-F84A-8C91-12EFE484AE3B}"/>
              </a:ext>
            </a:extLst>
          </p:cNvPr>
          <p:cNvSpPr/>
          <p:nvPr/>
        </p:nvSpPr>
        <p:spPr>
          <a:xfrm>
            <a:off x="3393442" y="5855759"/>
            <a:ext cx="3863565" cy="511241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algn="r"/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Rendered  notebooks to generate figures and tables at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data.ene.iiasa.ac.at/sr15_scenario_analysis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2C1808A-C1B4-C243-BA3A-AB6578E741FB}"/>
              </a:ext>
            </a:extLst>
          </p:cNvPr>
          <p:cNvSpPr txBox="1">
            <a:spLocks/>
          </p:cNvSpPr>
          <p:nvPr/>
        </p:nvSpPr>
        <p:spPr>
          <a:xfrm>
            <a:off x="5906420" y="6383085"/>
            <a:ext cx="6122875" cy="3134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271463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1pPr>
            <a:lvl2pPr marL="534988" marR="0" indent="-344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10"/>
              </a:buBlip>
              <a:tabLst/>
              <a:def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2pPr>
            <a:lvl3pPr marL="446088" marR="0" indent="-17938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tabLst/>
              <a:def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3pPr>
            <a:lvl4pPr marL="714375" marR="0" indent="-357188" algn="l" defTabSz="7143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10"/>
              </a:buBlip>
              <a:tabLst/>
              <a:def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4pPr>
            <a:lvl5pPr marL="1082675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clone </a:t>
            </a:r>
            <a:r>
              <a:rPr lang="en-GB" sz="1200" dirty="0" err="1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git@github.com:iiasa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/ipcc_sr15_scenario_analysis.git</a:t>
            </a:r>
          </a:p>
        </p:txBody>
      </p:sp>
    </p:spTree>
    <p:extLst>
      <p:ext uri="{BB962C8B-B14F-4D97-AF65-F5344CB8AC3E}">
        <p14:creationId xmlns:p14="http://schemas.microsoft.com/office/powerpoint/2010/main" val="151264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CC4A2D-72EA-9143-97DD-93AAA2EBF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Open science has to go beyond open source…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F7CC6B-D087-BA45-82A2-55AAE5D2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road ahead for macro-energy research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5876C9-CB34-F740-A361-0361DCA517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D84093-AEF2-1446-A7A4-B4253C83502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In an IIASA nexus blog post published today,</a:t>
            </a:r>
            <a:br>
              <a:rPr lang="en-GB" sz="2600" dirty="0"/>
            </a:br>
            <a:r>
              <a:rPr lang="en-GB" sz="2600" dirty="0"/>
              <a:t>I </a:t>
            </a:r>
            <a:r>
              <a:rPr lang="de-AT" sz="2600" dirty="0" err="1"/>
              <a:t>discuss</a:t>
            </a:r>
            <a:r>
              <a:rPr lang="de-AT" sz="2600" dirty="0"/>
              <a:t> </a:t>
            </a:r>
            <a:r>
              <a:rPr lang="de-AT" sz="2600" dirty="0" err="1"/>
              <a:t>how</a:t>
            </a:r>
            <a:r>
              <a:rPr lang="de-AT" sz="2600" dirty="0"/>
              <a:t> open-source </a:t>
            </a:r>
            <a:r>
              <a:rPr lang="de-AT" sz="2600" dirty="0" err="1"/>
              <a:t>scientific</a:t>
            </a:r>
            <a:r>
              <a:rPr lang="de-AT" sz="2600" dirty="0"/>
              <a:t> </a:t>
            </a:r>
            <a:r>
              <a:rPr lang="de-AT" sz="2600" dirty="0" err="1"/>
              <a:t>software</a:t>
            </a:r>
            <a:r>
              <a:rPr lang="de-AT" sz="2600" dirty="0"/>
              <a:t> </a:t>
            </a:r>
            <a:r>
              <a:rPr lang="de-AT" sz="2600" dirty="0" err="1"/>
              <a:t>and</a:t>
            </a:r>
            <a:br>
              <a:rPr lang="de-AT" sz="2600" dirty="0"/>
            </a:br>
            <a:r>
              <a:rPr lang="de-AT" sz="2600" dirty="0"/>
              <a:t>FAIR data can bring us one step closer to a community of open science.</a:t>
            </a:r>
            <a:endParaRPr lang="en-GB" sz="2600" dirty="0"/>
          </a:p>
          <a:p>
            <a:pPr lvl="1"/>
            <a:r>
              <a:rPr lang="en-GB" sz="2200" dirty="0">
                <a:hlinkClick r:id="rId2"/>
              </a:rPr>
              <a:t>https://blog.iiasa.ac.at/</a:t>
            </a:r>
            <a:endParaRPr lang="en-GB" sz="2200" dirty="0"/>
          </a:p>
          <a:p>
            <a:pPr lvl="3"/>
            <a:endParaRPr lang="en-GB" sz="2200" dirty="0"/>
          </a:p>
          <a:p>
            <a:pPr marL="0" indent="0">
              <a:buNone/>
            </a:pPr>
            <a:r>
              <a:rPr lang="en-GB" sz="2600" dirty="0"/>
              <a:t>More information on my course at TU Wien (VU 370.062)</a:t>
            </a:r>
          </a:p>
          <a:p>
            <a:pPr lvl="1"/>
            <a:r>
              <a:rPr lang="en-GB" sz="2200" dirty="0">
                <a:hlinkClick r:id="rId3"/>
              </a:rPr>
              <a:t>https://</a:t>
            </a:r>
            <a:r>
              <a:rPr lang="en-GB" sz="2200" dirty="0" err="1">
                <a:hlinkClick r:id="rId3"/>
              </a:rPr>
              <a:t>tiss.tuwien.ac.at</a:t>
            </a:r>
            <a:endParaRPr lang="en-GB" sz="2200" dirty="0"/>
          </a:p>
          <a:p>
            <a:pPr lvl="1"/>
            <a:r>
              <a:rPr lang="en-GB" sz="2200" dirty="0">
                <a:hlinkClick r:id="rId4"/>
              </a:rPr>
              <a:t>https://data.ene.iiasa.ac.at/teaching</a:t>
            </a:r>
            <a:r>
              <a:rPr lang="en-GB" sz="2200" dirty="0"/>
              <a:t> (including recording of some lectures)</a:t>
            </a:r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dirty="0"/>
              <a:t>My plea to the audience of this workshop</a:t>
            </a:r>
          </a:p>
          <a:p>
            <a:pPr lvl="1"/>
            <a:r>
              <a:rPr lang="en-GB" dirty="0"/>
              <a:t>Make teaching resources openly available!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62FC6E-4BDE-9C41-846F-EED0E31B9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118" y="1687606"/>
            <a:ext cx="2392347" cy="67209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9D33BD5E-3428-F04E-8106-159572B5A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420" y="6159328"/>
            <a:ext cx="553812" cy="448588"/>
          </a:xfrm>
          <a:prstGeom prst="rect">
            <a:avLst/>
          </a:prstGeom>
        </p:spPr>
      </p:pic>
      <p:sp>
        <p:nvSpPr>
          <p:cNvPr id="13" name="Rechteck 15">
            <a:extLst>
              <a:ext uri="{FF2B5EF4-FFF2-40B4-BE49-F238E27FC236}">
                <a16:creationId xmlns:a16="http://schemas.microsoft.com/office/drawing/2014/main" id="{DA326404-28E1-544B-BB3D-9C4867096EDB}"/>
              </a:ext>
            </a:extLst>
          </p:cNvPr>
          <p:cNvSpPr/>
          <p:nvPr/>
        </p:nvSpPr>
        <p:spPr>
          <a:xfrm>
            <a:off x="9559190" y="6142985"/>
            <a:ext cx="2432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freethelectures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rafik 13" descr="Ein Bild, das Text, Schild, Zeichnung enthält.&#10;&#10;Automatisch generierte Beschreibung">
            <a:extLst>
              <a:ext uri="{FF2B5EF4-FFF2-40B4-BE49-F238E27FC236}">
                <a16:creationId xmlns:a16="http://schemas.microsoft.com/office/drawing/2014/main" id="{38EA91A1-14A9-6F47-B798-99DEBB6AB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9436" y="3661068"/>
            <a:ext cx="1711967" cy="6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38A43C-E03E-044E-8429-9AF7FC9AE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</a:pP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E3388-EF85-F643-AD65-3CF9C9E688E7}"/>
              </a:ext>
            </a:extLst>
          </p:cNvPr>
          <p:cNvSpPr txBox="1"/>
          <p:nvPr/>
        </p:nvSpPr>
        <p:spPr>
          <a:xfrm>
            <a:off x="3937169" y="3836020"/>
            <a:ext cx="7968885" cy="21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Daniel Huppmann</a:t>
            </a: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Scholar – Energy Program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Institute for Applied Systems Analysis (IIASA)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Laxenburg, Austria</a:t>
            </a: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huppmann@iiasa.ac.at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@daniel_huppmann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http://www.iiasa.ac.at/staff/huppmann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E17182-FD19-6940-BB30-B53ADD588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803" y="5333696"/>
            <a:ext cx="3175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dh_template_16-9" id="{A0C720F1-1D91-3B4D-AB42-43726C16F5A8}" vid="{34DEA573-14FF-EF47-897B-1EE97C97F432}"/>
    </a:ext>
  </a:extLst>
</a:theme>
</file>

<file path=ppt/theme/theme2.xml><?xml version="1.0" encoding="utf-8"?>
<a:theme xmlns:a="http://schemas.openxmlformats.org/drawingml/2006/main" name="Standard slides 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dh_template_16-9" id="{A0C720F1-1D91-3B4D-AB42-43726C16F5A8}" vid="{DF2ACF9F-2564-664B-AFB0-18B0320C9AD9}"/>
    </a:ext>
  </a:extLst>
</a:theme>
</file>

<file path=ppt/theme/theme3.xml><?xml version="1.0" encoding="utf-8"?>
<a:theme xmlns:a="http://schemas.openxmlformats.org/drawingml/2006/main" name="Standard content (only top-right-corner logo)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dh_template_16-9" id="{A0C720F1-1D91-3B4D-AB42-43726C16F5A8}" vid="{9709198A-F856-2E48-A1AB-84461247CD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0e930947-29d2-4172-9913-8bc87006c7a7">
      <Url xsi:nil="true"/>
      <Description xsi:nil="true"/>
    </Hyperlink>
    <SharedWithUsers xmlns="46547ee6-6ca2-4afd-a080-da8f16d2cd0c">
      <UserInfo>
        <DisplayName>MASTRUCCI Alessio</DisplayName>
        <AccountId>132</AccountId>
        <AccountType/>
      </UserInfo>
      <UserInfo>
        <DisplayName>Laidlaw Emily</DisplayName>
        <AccountId>697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D597A0C65754CAFB1342D2CED3599" ma:contentTypeVersion="7" ma:contentTypeDescription="Create a new document." ma:contentTypeScope="" ma:versionID="367cb7531ca44ba0f20dcc241851e4f4">
  <xsd:schema xmlns:xsd="http://www.w3.org/2001/XMLSchema" xmlns:xs="http://www.w3.org/2001/XMLSchema" xmlns:p="http://schemas.microsoft.com/office/2006/metadata/properties" xmlns:ns2="0e930947-29d2-4172-9913-8bc87006c7a7" xmlns:ns3="46547ee6-6ca2-4afd-a080-da8f16d2cd0c" targetNamespace="http://schemas.microsoft.com/office/2006/metadata/properties" ma:root="true" ma:fieldsID="89d4a3e479005670833b46cf4ff41c89" ns2:_="" ns3:_="">
    <xsd:import namespace="0e930947-29d2-4172-9913-8bc87006c7a7"/>
    <xsd:import namespace="46547ee6-6ca2-4afd-a080-da8f16d2cd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Hyperlink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30947-29d2-4172-9913-8bc87006c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Hyperlink" ma:index="10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47ee6-6ca2-4afd-a080-da8f16d2cd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93C57-A7ED-44E6-88BF-DA3984EE19E6}">
  <ds:schemaRefs>
    <ds:schemaRef ds:uri="http://schemas.microsoft.com/office/infopath/2007/PartnerControls"/>
    <ds:schemaRef ds:uri="46547ee6-6ca2-4afd-a080-da8f16d2cd0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e930947-29d2-4172-9913-8bc87006c7a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841CA-AAB4-45DA-BDA5-BA1B31A76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30947-29d2-4172-9913-8bc87006c7a7"/>
    <ds:schemaRef ds:uri="46547ee6-6ca2-4afd-a080-da8f16d2c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0</TotalTime>
  <Words>995</Words>
  <Application>Microsoft Macintosh PowerPoint</Application>
  <PresentationFormat>Breitbild</PresentationFormat>
  <Paragraphs>145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apple color emoji</vt:lpstr>
      <vt:lpstr>Arial</vt:lpstr>
      <vt:lpstr>Calibri</vt:lpstr>
      <vt:lpstr>Calibri Light</vt:lpstr>
      <vt:lpstr>Cambria</vt:lpstr>
      <vt:lpstr>Courier New</vt:lpstr>
      <vt:lpstr>Tahoma</vt:lpstr>
      <vt:lpstr>Title slide</vt:lpstr>
      <vt:lpstr>Standard slides content</vt:lpstr>
      <vt:lpstr>Standard content (only top-right-corner logo)</vt:lpstr>
      <vt:lpstr>Teaching best-practice of open-source collaborative scientific software development</vt:lpstr>
      <vt:lpstr>Background</vt:lpstr>
      <vt:lpstr>Best practice in scientific software development</vt:lpstr>
      <vt:lpstr>A one-slide guide to open &amp; FAIR research</vt:lpstr>
      <vt:lpstr>Rationale for open-source research</vt:lpstr>
      <vt:lpstr>Rationale for best-practice scientific programming</vt:lpstr>
      <vt:lpstr>An example of open &amp; FAIR science</vt:lpstr>
      <vt:lpstr>The road ahead for macro-energy research</vt:lpstr>
      <vt:lpstr>PowerPoint-Präsentation</vt:lpstr>
      <vt:lpstr>Backup slides (for IPCC SR15 analysis)</vt:lpstr>
      <vt:lpstr>The IAMC template for timeseries data</vt:lpstr>
      <vt:lpstr>pyam: a Python package for scenario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HUPPMANN Daniel</dc:creator>
  <cp:lastModifiedBy>HUPPMANN Daniel</cp:lastModifiedBy>
  <cp:revision>107</cp:revision>
  <cp:lastPrinted>2019-03-15T09:20:47Z</cp:lastPrinted>
  <dcterms:created xsi:type="dcterms:W3CDTF">2020-09-16T19:30:30Z</dcterms:created>
  <dcterms:modified xsi:type="dcterms:W3CDTF">2020-09-18T11:09:46Z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0x01010024BD597A0C65754CAFB1342D2CED3599</vt:lpwstr>
  </property>
  <property fmtid="{D5CDD505-2E9C-101B-9397-08002B2CF9AE}" pid="3" name="_dlc_DocIdItemGuid">
    <vt:lpwstr>21d70297-cd61-47d2-9611-414a1fcff47b</vt:lpwstr>
  </property>
  <property fmtid="{D5CDD505-2E9C-101B-9397-08002B2CF9AE}" pid="4" name="AuthorIds_UIVersion_4608">
    <vt:lpwstr>28</vt:lpwstr>
  </property>
</Properties>
</file>