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336" r:id="rId3"/>
    <p:sldId id="340" r:id="rId4"/>
    <p:sldId id="341" r:id="rId5"/>
    <p:sldId id="342" r:id="rId6"/>
    <p:sldId id="277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F5C"/>
    <a:srgbClr val="AFCB0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02" autoAdjust="0"/>
    <p:restoredTop sz="82909"/>
  </p:normalViewPr>
  <p:slideViewPr>
    <p:cSldViewPr snapToGrid="0">
      <p:cViewPr varScale="1">
        <p:scale>
          <a:sx n="90" d="100"/>
          <a:sy n="90" d="100"/>
        </p:scale>
        <p:origin x="11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84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6B4CB1-74B3-4ED1-8159-8C40927020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71DD3B-3A2F-4552-B35F-88FBA86BEB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FCBED-EA64-41CF-A400-AFFD34837709}" type="datetimeFigureOut">
              <a:rPr lang="en-US" smtClean="0"/>
              <a:t>9/30/20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F9DCB7-DA33-4E50-8A3D-5D168D074A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BCD38F-8410-4EF4-A492-3072EBAD1C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44955-A923-4243-AB08-331FE49639C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84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1E217-A8B1-4C28-903E-7B3DBB237F92}" type="datetimeFigureOut">
              <a:rPr lang="en-US" smtClean="0"/>
              <a:t>9/30/20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3CE44-F90F-4965-AC31-C53BE904C7F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25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3CE44-F90F-4965-AC31-C53BE904C7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64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3CE44-F90F-4965-AC31-C53BE904C7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92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a simple </a:t>
            </a:r>
            <a:r>
              <a:rPr lang="de-DE" dirty="0" err="1"/>
              <a:t>tabular</a:t>
            </a:r>
            <a:r>
              <a:rPr lang="de-DE" dirty="0"/>
              <a:t> </a:t>
            </a:r>
            <a:r>
              <a:rPr lang="de-DE" dirty="0" err="1"/>
              <a:t>datat</a:t>
            </a:r>
            <a:r>
              <a:rPr lang="de-DE" dirty="0"/>
              <a:t> </a:t>
            </a:r>
            <a:r>
              <a:rPr lang="de-DE" dirty="0" err="1"/>
              <a:t>format</a:t>
            </a:r>
            <a:r>
              <a:rPr lang="de-DE" dirty="0"/>
              <a:t> </a:t>
            </a:r>
            <a:r>
              <a:rPr lang="de-DE" dirty="0" err="1"/>
              <a:t>developed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„</a:t>
            </a:r>
            <a:r>
              <a:rPr lang="en-GB" dirty="0"/>
              <a:t>Integrated Assessment </a:t>
            </a:r>
            <a:r>
              <a:rPr lang="en-GB" dirty="0" err="1"/>
              <a:t>Modeling</a:t>
            </a:r>
            <a:r>
              <a:rPr lang="en-GB" dirty="0"/>
              <a:t> Consortium” over the past decade,</a:t>
            </a:r>
          </a:p>
          <a:p>
            <a:r>
              <a:rPr lang="en-GB" dirty="0"/>
              <a:t>And we extend it to cover </a:t>
            </a:r>
            <a:r>
              <a:rPr lang="en-GB" dirty="0" err="1"/>
              <a:t>subannual</a:t>
            </a:r>
            <a:r>
              <a:rPr lang="en-GB" dirty="0"/>
              <a:t> time resolution, because this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3CE44-F90F-4965-AC31-C53BE904C7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68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3CE44-F90F-4965-AC31-C53BE904C7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85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3CE44-F90F-4965-AC31-C53BE904C7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98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8F0FD-9F8A-4650-8BFC-4399ADE29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9F8F50-4C3B-411F-8AF8-E4D4FE554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D3E2D-53C0-4952-8900-F2FA074A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FCD6-653C-4941-A273-C8A85D04190C}" type="datetime1">
              <a:rPr lang="de-AT" smtClean="0"/>
              <a:t>30.09.20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C324-AE07-41D9-8C76-9B93A23AF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Optional presentation title repeated in the footer</a:t>
            </a: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16F35-7626-436D-95EC-764CB17BE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DBD3-C1B3-4C61-B0C7-9E44CC26916E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95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72965-A36C-4F21-A0C7-28A6D301D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747" y="1712095"/>
            <a:ext cx="10108505" cy="4215678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lnSpc>
                <a:spcPct val="130000"/>
              </a:lnSpc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lnSpc>
                <a:spcPct val="130000"/>
              </a:lnSpc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lnSpc>
                <a:spcPct val="130000"/>
              </a:lnSpc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lnSpc>
                <a:spcPct val="130000"/>
              </a:lnSpc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ACF8B68-59E4-427C-9A1D-4431DCDCB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47" y="571701"/>
            <a:ext cx="10108505" cy="801024"/>
          </a:xfrm>
        </p:spPr>
        <p:txBody>
          <a:bodyPr anchor="ctr">
            <a:normAutofit/>
          </a:bodyPr>
          <a:lstStyle>
            <a:lvl1pPr>
              <a:defRPr sz="3200" spc="-60" baseline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51B6E9B-B1BB-4EFE-A371-FBD197CB38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62767" y="6267143"/>
            <a:ext cx="1687485" cy="365125"/>
          </a:xfrm>
        </p:spPr>
        <p:txBody>
          <a:bodyPr/>
          <a:lstStyle>
            <a:lvl1pPr algn="l">
              <a:defRPr sz="1000">
                <a:solidFill>
                  <a:schemeClr val="accent4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4B8806B-F39B-DB48-B57B-3B006B4A277B}" type="datetime1">
              <a:rPr lang="de-AT" smtClean="0"/>
              <a:t>30.09.20</a:t>
            </a:fld>
            <a:endParaRPr lang="cs-CZ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86A8459-D65E-4321-A8C9-B8A46582F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1748" y="6257388"/>
            <a:ext cx="5596841" cy="374880"/>
          </a:xfrm>
        </p:spPr>
        <p:txBody>
          <a:bodyPr anchor="ctr"/>
          <a:lstStyle>
            <a:lvl1pPr algn="l">
              <a:defRPr sz="1000">
                <a:solidFill>
                  <a:schemeClr val="accent4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Optional presentation title repeated in the footer</a:t>
            </a:r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35026E-83E5-41DB-9A6F-8E1F8F1F6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846" y="5927773"/>
            <a:ext cx="1227004" cy="77928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B799471-0262-49E4-A5BE-DF4FA4664F0A}"/>
              </a:ext>
            </a:extLst>
          </p:cNvPr>
          <p:cNvSpPr/>
          <p:nvPr userDrawn="1"/>
        </p:nvSpPr>
        <p:spPr>
          <a:xfrm flipH="1" flipV="1">
            <a:off x="0" y="0"/>
            <a:ext cx="622068" cy="6858000"/>
          </a:xfrm>
          <a:prstGeom prst="rect">
            <a:avLst/>
          </a:prstGeom>
          <a:solidFill>
            <a:srgbClr val="A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A5BD62A-8934-4BDB-B4BC-C2E484F1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084" y="6257388"/>
            <a:ext cx="622069" cy="36512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A326DBD3-C1B3-4C61-B0C7-9E44CC26916E}" type="slidenum">
              <a:rPr lang="cs-CZ" smtClean="0"/>
              <a:pPr/>
              <a:t>‹Nr.›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864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ACF8B68-59E4-427C-9A1D-4431DCDCB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47" y="571701"/>
            <a:ext cx="10108505" cy="801024"/>
          </a:xfrm>
        </p:spPr>
        <p:txBody>
          <a:bodyPr anchor="ctr">
            <a:normAutofit/>
          </a:bodyPr>
          <a:lstStyle>
            <a:lvl1pPr>
              <a:defRPr sz="3200" spc="-60" baseline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51B6E9B-B1BB-4EFE-A371-FBD197CB38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62767" y="6267143"/>
            <a:ext cx="1687485" cy="365125"/>
          </a:xfrm>
        </p:spPr>
        <p:txBody>
          <a:bodyPr/>
          <a:lstStyle>
            <a:lvl1pPr algn="l">
              <a:defRPr sz="1000">
                <a:solidFill>
                  <a:schemeClr val="accent4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5B06313-0EDE-B747-9A65-0B08064EACD4}" type="datetime1">
              <a:rPr lang="de-AT" smtClean="0"/>
              <a:t>30.09.20</a:t>
            </a:fld>
            <a:endParaRPr lang="cs-CZ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86A8459-D65E-4321-A8C9-B8A46582F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1748" y="6257388"/>
            <a:ext cx="5596841" cy="374880"/>
          </a:xfrm>
        </p:spPr>
        <p:txBody>
          <a:bodyPr anchor="ctr"/>
          <a:lstStyle>
            <a:lvl1pPr algn="l">
              <a:defRPr sz="1000">
                <a:solidFill>
                  <a:schemeClr val="accent4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Optional presentation title repeated in the footer</a:t>
            </a:r>
            <a:endParaRPr lang="cs-CZ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799471-0262-49E4-A5BE-DF4FA4664F0A}"/>
              </a:ext>
            </a:extLst>
          </p:cNvPr>
          <p:cNvSpPr/>
          <p:nvPr userDrawn="1"/>
        </p:nvSpPr>
        <p:spPr>
          <a:xfrm flipH="1" flipV="1">
            <a:off x="0" y="0"/>
            <a:ext cx="622068" cy="6858000"/>
          </a:xfrm>
          <a:prstGeom prst="rect">
            <a:avLst/>
          </a:prstGeom>
          <a:solidFill>
            <a:srgbClr val="A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A5BD62A-8934-4BDB-B4BC-C2E484F1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084" y="6257388"/>
            <a:ext cx="622069" cy="36512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A326DBD3-C1B3-4C61-B0C7-9E44CC26916E}" type="slidenum">
              <a:rPr lang="cs-CZ" smtClean="0"/>
              <a:pPr/>
              <a:t>‹Nr.›</a:t>
            </a:fld>
            <a:endParaRPr lang="cs-CZ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9FA39FB-8728-436C-97D4-20A662317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747" y="1767695"/>
            <a:ext cx="4898566" cy="4016266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lnSpc>
                <a:spcPct val="130000"/>
              </a:lnSpc>
              <a:buNone/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lnSpc>
                <a:spcPct val="130000"/>
              </a:lnSpc>
              <a:buNone/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lnSpc>
                <a:spcPct val="130000"/>
              </a:lnSpc>
              <a:buNone/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lnSpc>
                <a:spcPct val="130000"/>
              </a:lnSpc>
              <a:buNone/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cs-CZ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F6B6262-B93F-4B20-B177-61BA079B4C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1689" y="1759383"/>
            <a:ext cx="4898566" cy="4016266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lnSpc>
                <a:spcPct val="130000"/>
              </a:lnSpc>
              <a:buNone/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lnSpc>
                <a:spcPct val="130000"/>
              </a:lnSpc>
              <a:buNone/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lnSpc>
                <a:spcPct val="130000"/>
              </a:lnSpc>
              <a:buNone/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lnSpc>
                <a:spcPct val="130000"/>
              </a:lnSpc>
              <a:buNone/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cs-CZ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997CCB9-D9E4-40E0-B3C5-E06D1778CF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846" y="5927773"/>
            <a:ext cx="1227004" cy="77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0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highlighted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CDCA88E-58B7-4AEE-8701-AF8699396688}"/>
              </a:ext>
            </a:extLst>
          </p:cNvPr>
          <p:cNvSpPr/>
          <p:nvPr userDrawn="1"/>
        </p:nvSpPr>
        <p:spPr>
          <a:xfrm>
            <a:off x="5696126" y="0"/>
            <a:ext cx="48656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ACF8B68-59E4-427C-9A1D-4431DCDCB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48" y="571701"/>
            <a:ext cx="4162020" cy="1314000"/>
          </a:xfrm>
        </p:spPr>
        <p:txBody>
          <a:bodyPr anchor="ctr">
            <a:normAutofit/>
          </a:bodyPr>
          <a:lstStyle>
            <a:lvl1pPr>
              <a:defRPr sz="3200" spc="-60" baseline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51B6E9B-B1BB-4EFE-A371-FBD197CB38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62767" y="6267143"/>
            <a:ext cx="1687485" cy="365125"/>
          </a:xfrm>
        </p:spPr>
        <p:txBody>
          <a:bodyPr/>
          <a:lstStyle>
            <a:lvl1pPr algn="l">
              <a:defRPr sz="1000">
                <a:solidFill>
                  <a:schemeClr val="accent4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D55E07A-F18B-304B-9953-EC4375CBCEB8}" type="datetime1">
              <a:rPr lang="de-AT" smtClean="0"/>
              <a:t>30.09.20</a:t>
            </a:fld>
            <a:endParaRPr lang="cs-CZ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86A8459-D65E-4321-A8C9-B8A46582F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1748" y="6257388"/>
            <a:ext cx="5596841" cy="374880"/>
          </a:xfrm>
        </p:spPr>
        <p:txBody>
          <a:bodyPr anchor="ctr"/>
          <a:lstStyle>
            <a:lvl1pPr algn="l">
              <a:defRPr sz="1000">
                <a:solidFill>
                  <a:schemeClr val="accent4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Optional presentation title repeated in the footer</a:t>
            </a:r>
            <a:endParaRPr lang="cs-CZ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799471-0262-49E4-A5BE-DF4FA4664F0A}"/>
              </a:ext>
            </a:extLst>
          </p:cNvPr>
          <p:cNvSpPr/>
          <p:nvPr userDrawn="1"/>
        </p:nvSpPr>
        <p:spPr>
          <a:xfrm flipH="1" flipV="1">
            <a:off x="0" y="0"/>
            <a:ext cx="622068" cy="6858000"/>
          </a:xfrm>
          <a:prstGeom prst="rect">
            <a:avLst/>
          </a:prstGeom>
          <a:solidFill>
            <a:srgbClr val="A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A5BD62A-8934-4BDB-B4BC-C2E484F1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084" y="6257388"/>
            <a:ext cx="622069" cy="36512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A326DBD3-C1B3-4C61-B0C7-9E44CC26916E}" type="slidenum">
              <a:rPr lang="cs-CZ" smtClean="0"/>
              <a:pPr/>
              <a:t>‹Nr.›</a:t>
            </a:fld>
            <a:endParaRPr lang="cs-CZ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9FA39FB-8728-436C-97D4-20A662317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747" y="2111433"/>
            <a:ext cx="4162020" cy="367252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lnSpc>
                <a:spcPct val="130000"/>
              </a:lnSpc>
              <a:buNone/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lnSpc>
                <a:spcPct val="130000"/>
              </a:lnSpc>
              <a:buNone/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lnSpc>
                <a:spcPct val="130000"/>
              </a:lnSpc>
              <a:buNone/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lnSpc>
                <a:spcPct val="130000"/>
              </a:lnSpc>
              <a:buNone/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cs-CZ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F6B6262-B93F-4B20-B177-61BA079B4C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96126" y="1767695"/>
            <a:ext cx="4865614" cy="4016266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lnSpc>
                <a:spcPct val="130000"/>
              </a:lnSpc>
              <a:buNone/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lnSpc>
                <a:spcPct val="130000"/>
              </a:lnSpc>
              <a:buNone/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lnSpc>
                <a:spcPct val="130000"/>
              </a:lnSpc>
              <a:buNone/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lnSpc>
                <a:spcPct val="130000"/>
              </a:lnSpc>
              <a:buNone/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cs-CZ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997CCB9-D9E4-40E0-B3C5-E06D1778CF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846" y="5927773"/>
            <a:ext cx="1227004" cy="77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0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8730DA55-03E2-3E46-9256-F4C443CBF2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8191"/>
            <a:ext cx="6731000" cy="62865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ACF8B68-59E4-427C-9A1D-4431DCDCB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48" y="2253065"/>
            <a:ext cx="4087205" cy="3266585"/>
          </a:xfrm>
        </p:spPr>
        <p:txBody>
          <a:bodyPr anchor="t">
            <a:normAutofit/>
          </a:bodyPr>
          <a:lstStyle>
            <a:lvl1pPr>
              <a:defRPr sz="4000" spc="-60" baseline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51B6E9B-B1BB-4EFE-A371-FBD197CB38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62767" y="6267143"/>
            <a:ext cx="1687485" cy="365125"/>
          </a:xfrm>
        </p:spPr>
        <p:txBody>
          <a:bodyPr/>
          <a:lstStyle>
            <a:lvl1pPr algn="l">
              <a:defRPr sz="1000">
                <a:solidFill>
                  <a:schemeClr val="accent4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87C61A8-787B-ED43-A213-B1BD63A53D9A}" type="datetime1">
              <a:rPr lang="de-AT" smtClean="0"/>
              <a:t>30.09.20</a:t>
            </a:fld>
            <a:endParaRPr lang="cs-CZ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86A8459-D65E-4321-A8C9-B8A46582F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1748" y="6257388"/>
            <a:ext cx="5596841" cy="374880"/>
          </a:xfrm>
        </p:spPr>
        <p:txBody>
          <a:bodyPr anchor="ctr"/>
          <a:lstStyle>
            <a:lvl1pPr algn="l">
              <a:defRPr sz="1000">
                <a:solidFill>
                  <a:schemeClr val="accent4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Optional presentation title repeated in the footer</a:t>
            </a:r>
            <a:endParaRPr lang="cs-CZ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799471-0262-49E4-A5BE-DF4FA4664F0A}"/>
              </a:ext>
            </a:extLst>
          </p:cNvPr>
          <p:cNvSpPr/>
          <p:nvPr userDrawn="1"/>
        </p:nvSpPr>
        <p:spPr>
          <a:xfrm flipH="1" flipV="1">
            <a:off x="0" y="0"/>
            <a:ext cx="622068" cy="6858000"/>
          </a:xfrm>
          <a:prstGeom prst="rect">
            <a:avLst/>
          </a:prstGeom>
          <a:solidFill>
            <a:srgbClr val="A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A5BD62A-8934-4BDB-B4BC-C2E484F1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084" y="6257388"/>
            <a:ext cx="622069" cy="36512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A326DBD3-C1B3-4C61-B0C7-9E44CC26916E}" type="slidenum">
              <a:rPr lang="cs-CZ" smtClean="0"/>
              <a:pPr/>
              <a:t>‹Nr.›</a:t>
            </a:fld>
            <a:endParaRPr lang="cs-CZ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997CCB9-D9E4-40E0-B3C5-E06D1778CF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846" y="5927773"/>
            <a:ext cx="1227004" cy="779281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E22FA3-441D-4239-B125-1E1B82A4DB5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41400" y="706438"/>
            <a:ext cx="4087204" cy="11223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 err="1"/>
              <a:t>Chapter</a:t>
            </a:r>
            <a:r>
              <a:rPr lang="cs-CZ" dirty="0"/>
              <a:t> </a:t>
            </a: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10646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laim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0"/>
            <a:ext cx="10655300" cy="104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sz="3200" i="1" noProof="0" dirty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Click to add claim</a:t>
            </a:r>
            <a:br>
              <a:rPr lang="en-US" noProof="0" dirty="0"/>
            </a:br>
            <a:r>
              <a:rPr lang="en-US" noProof="0" dirty="0"/>
              <a:t>with a second line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  <a:endParaRPr lang="en-GB" noProof="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2713" y="1977546"/>
            <a:ext cx="11495912" cy="4173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616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980216"/>
            <a:ext cx="10655300" cy="504000"/>
          </a:xfrm>
          <a:prstGeom prst="rect">
            <a:avLst/>
          </a:prstGeom>
        </p:spPr>
        <p:txBody>
          <a:bodyPr lIns="90000" tIns="0" rIns="0" bIns="0" anchor="ctr">
            <a:noAutofit/>
          </a:bodyPr>
          <a:lstStyle>
            <a:lvl1pPr marL="0" indent="0">
              <a:buNone/>
              <a:defRPr sz="3200" i="1" baseline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 dirty="0"/>
              <a:t>Click to add claim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729D5D4-C64B-074D-8279-BA239F46B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EB4B0E75-1EF5-3F4E-9763-1ADA2EE8CD8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774733" y="6548750"/>
            <a:ext cx="9084295" cy="230266"/>
          </a:xfrm>
        </p:spPr>
        <p:txBody>
          <a:bodyPr/>
          <a:lstStyle/>
          <a:p>
            <a:r>
              <a:rPr lang="de-AT"/>
              <a:t>Use 'Header &amp; Footer - Date' to set second footer line</a:t>
            </a:r>
            <a:endParaRPr lang="en-GB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EB8A87EB-53EF-6C4E-AEB5-195A5FC670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Use 'Header &amp; Footer - Footer' to set the first footer line</a:t>
            </a:r>
            <a:endParaRPr lang="en-GB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F79ECAAF-9C72-C046-8E8B-212A51577E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1949" y="1631851"/>
            <a:ext cx="11497077" cy="45195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080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FD3ABC-9ABA-48B3-9993-136913A3B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02" y="1155151"/>
            <a:ext cx="2139193" cy="4547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25209-88CC-4514-B72C-CDBD81282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5763" y="1155151"/>
            <a:ext cx="7772400" cy="4007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1781E-E189-4033-90C5-370C2953C1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DEA0D-B1AB-2242-930D-F5190254BA90}" type="datetime1">
              <a:rPr lang="de-AT" smtClean="0"/>
              <a:t>30.09.20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DF4DF-1894-45AF-9F9F-BA5897BED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Optional presentation title repeated in the footer</a:t>
            </a: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70E2F-202F-46DC-AEC1-7A3E8FBAA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6DBD3-C1B3-4C61-B0C7-9E44CC26916E}" type="slidenum">
              <a:rPr lang="cs-CZ" smtClean="0"/>
              <a:t>‹Nr.›</a:t>
            </a:fld>
            <a:endParaRPr lang="cs-CZ"/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AF22EB-F32A-BB45-A8D2-A94CEFAE98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7" r="22142"/>
          <a:stretch/>
        </p:blipFill>
        <p:spPr>
          <a:xfrm>
            <a:off x="11071859" y="49732"/>
            <a:ext cx="1131571" cy="105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0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9" r:id="rId4"/>
    <p:sldLayoutId id="2147483658" r:id="rId5"/>
    <p:sldLayoutId id="2147483660" r:id="rId6"/>
    <p:sldLayoutId id="214748366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hyperlink" Target="http://software.ene.iiasa.ac.at/ixmp-serve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ENTRANCE/nomenclatur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pyam-iamc.readthedocs.io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.jpg"/><Relationship Id="rId3" Type="http://schemas.openxmlformats.org/officeDocument/2006/relationships/hyperlink" Target="mailto:huppmann@iiasa.ac.at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hyperlink" Target="http://www.iiasa.ac.at/staff/huppmann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reativecommons.org/licenses/by/4.0/" TargetMode="External"/><Relationship Id="rId11" Type="http://schemas.openxmlformats.org/officeDocument/2006/relationships/image" Target="../media/image19.png"/><Relationship Id="rId5" Type="http://schemas.openxmlformats.org/officeDocument/2006/relationships/image" Target="../media/image7.jpg"/><Relationship Id="rId10" Type="http://schemas.openxmlformats.org/officeDocument/2006/relationships/image" Target="../media/image18.png"/><Relationship Id="rId4" Type="http://schemas.openxmlformats.org/officeDocument/2006/relationships/hyperlink" Target="https://twitter.com/daniel_huppmann" TargetMode="Externa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73986B0-8576-464F-8958-22E7DCAC4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5" y="328054"/>
            <a:ext cx="3090678" cy="19629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B0BDEA-FE41-464D-AF6B-B1BED7619A4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52" y="6281306"/>
            <a:ext cx="532765" cy="3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FA777E0-13D2-4BCE-A7CB-82E08FC20CBF}"/>
              </a:ext>
            </a:extLst>
          </p:cNvPr>
          <p:cNvSpPr/>
          <p:nvPr/>
        </p:nvSpPr>
        <p:spPr>
          <a:xfrm>
            <a:off x="974161" y="6215317"/>
            <a:ext cx="5243759" cy="50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noProof="1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This project has received funding from the European Union’s Horizon 2020 research and innovation programme under grant agreement No. 835896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487B65A-8450-4A8F-A3C8-7AACAFC445A0}"/>
              </a:ext>
            </a:extLst>
          </p:cNvPr>
          <p:cNvSpPr txBox="1">
            <a:spLocks/>
          </p:cNvSpPr>
          <p:nvPr/>
        </p:nvSpPr>
        <p:spPr>
          <a:xfrm>
            <a:off x="964732" y="2515723"/>
            <a:ext cx="10883279" cy="20317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3600" spc="-60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 common nomenclature</a:t>
            </a:r>
            <a:br>
              <a:rPr lang="en-US" sz="3600" spc="-60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3600" spc="-60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for assessing low-carbon</a:t>
            </a:r>
            <a:br>
              <a:rPr lang="en-US" sz="3600" spc="-60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3600" spc="-60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transition pathways in Europe</a:t>
            </a:r>
            <a:br>
              <a:rPr lang="en-US" sz="4000" spc="-60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2800" spc="-60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and tools supporting an integrated modelling platform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A80C238-3882-47E1-A3F5-2E4EF5D982B0}"/>
              </a:ext>
            </a:extLst>
          </p:cNvPr>
          <p:cNvSpPr txBox="1">
            <a:spLocks/>
          </p:cNvSpPr>
          <p:nvPr/>
        </p:nvSpPr>
        <p:spPr>
          <a:xfrm>
            <a:off x="974161" y="5711798"/>
            <a:ext cx="11139460" cy="393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de-AT" sz="1800" noProof="1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Video-Poster at the Energy Modelling Platform for Europe (EMP-E) 2020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1AE056F-BB1E-BA47-9DA9-740957E1EB33}"/>
              </a:ext>
            </a:extLst>
          </p:cNvPr>
          <p:cNvSpPr/>
          <p:nvPr/>
        </p:nvSpPr>
        <p:spPr>
          <a:xfrm>
            <a:off x="6488646" y="6215317"/>
            <a:ext cx="4312867" cy="498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This presentation and the recording are licensed under</a:t>
            </a:r>
            <a:br>
              <a:rPr lang="en-US" sz="120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4.0 International License 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id="{1840E123-9070-C94D-B4C5-E5DCF6B304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0745" y="6269314"/>
            <a:ext cx="1117600" cy="393700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E6D7C5C1-4B47-BF42-99E3-7A2E17E617B8}"/>
              </a:ext>
            </a:extLst>
          </p:cNvPr>
          <p:cNvSpPr txBox="1">
            <a:spLocks/>
          </p:cNvSpPr>
          <p:nvPr/>
        </p:nvSpPr>
        <p:spPr>
          <a:xfrm>
            <a:off x="974161" y="4619103"/>
            <a:ext cx="7245815" cy="958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de-AT" sz="1800" noProof="1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Daniel Huppmann, Sandrine Charousset, Erik Francisco Álvarez Quispe,</a:t>
            </a:r>
            <a:br>
              <a:rPr lang="de-AT" sz="1800" noProof="1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de-AT" sz="1800" noProof="1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Sebastian Zwickl-Bernhard, Thorsten Burandt, Volker Krey,</a:t>
            </a:r>
            <a:br>
              <a:rPr lang="de-AT" sz="1800" noProof="1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de-AT" sz="1800" noProof="1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and the openENTRANCE consortium</a:t>
            </a:r>
          </a:p>
        </p:txBody>
      </p:sp>
    </p:spTree>
    <p:extLst>
      <p:ext uri="{BB962C8B-B14F-4D97-AF65-F5344CB8AC3E}">
        <p14:creationId xmlns:p14="http://schemas.microsoft.com/office/powerpoint/2010/main" val="22744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B3F946B-FFF2-104F-9A48-EA298D348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200" dirty="0"/>
              <a:t>The </a:t>
            </a:r>
            <a:r>
              <a:rPr lang="en-GB" sz="2200" dirty="0" err="1"/>
              <a:t>openENTRANCE</a:t>
            </a:r>
            <a:r>
              <a:rPr lang="en-GB" sz="2200" dirty="0"/>
              <a:t> project aims at developing</a:t>
            </a:r>
            <a:br>
              <a:rPr lang="en-GB" sz="2200" dirty="0"/>
            </a:br>
            <a:r>
              <a:rPr lang="en-GB" sz="2200" dirty="0"/>
              <a:t>a </a:t>
            </a:r>
            <a:r>
              <a:rPr lang="en-GB" sz="2200" dirty="0">
                <a:latin typeface="Segoe UI" panose="020B0502040204020203" pitchFamily="34" charset="0"/>
                <a:cs typeface="Segoe UI" panose="020B0502040204020203" pitchFamily="34" charset="0"/>
              </a:rPr>
              <a:t>transparent &amp; integrated modelling platform</a:t>
            </a:r>
            <a:br>
              <a:rPr lang="en-GB" sz="2200" b="1" dirty="0"/>
            </a:br>
            <a:r>
              <a:rPr lang="en-GB" sz="2200" dirty="0"/>
              <a:t>for assessing low-carbon transition pathways in Europe.</a:t>
            </a:r>
          </a:p>
          <a:p>
            <a:r>
              <a:rPr lang="en-GB" sz="2200" dirty="0"/>
              <a:t>The project links </a:t>
            </a:r>
            <a:r>
              <a:rPr lang="en-GB" sz="2200" dirty="0">
                <a:latin typeface="Segoe UI" panose="020B0502040204020203" pitchFamily="34" charset="0"/>
                <a:cs typeface="Segoe UI" panose="020B0502040204020203" pitchFamily="34" charset="0"/>
              </a:rPr>
              <a:t>macro-economic &amp; energy system models</a:t>
            </a:r>
            <a:r>
              <a:rPr lang="en-GB" sz="2200" dirty="0"/>
              <a:t>,</a:t>
            </a:r>
            <a:br>
              <a:rPr lang="en-GB" sz="2200" dirty="0"/>
            </a:br>
            <a:r>
              <a:rPr lang="en-GB" sz="2200" dirty="0"/>
              <a:t>and provides </a:t>
            </a:r>
            <a:r>
              <a:rPr lang="en-GB" sz="2200" dirty="0">
                <a:latin typeface="Segoe UI" panose="020B0502040204020203" pitchFamily="34" charset="0"/>
                <a:cs typeface="Segoe UI" panose="020B0502040204020203" pitchFamily="34" charset="0"/>
              </a:rPr>
              <a:t>economic &amp; human behavioural data</a:t>
            </a:r>
            <a:br>
              <a:rPr lang="en-GB" sz="2200" dirty="0"/>
            </a:br>
            <a:r>
              <a:rPr lang="en-GB" sz="2200" dirty="0"/>
              <a:t>relevant for understanding the energy transition.</a:t>
            </a:r>
          </a:p>
          <a:p>
            <a:r>
              <a:rPr lang="en-GB" sz="2200" dirty="0"/>
              <a:t>The </a:t>
            </a:r>
            <a:r>
              <a:rPr lang="en-GB" sz="2200" dirty="0">
                <a:latin typeface="Segoe UI" panose="020B0502040204020203" pitchFamily="34" charset="0"/>
                <a:cs typeface="Segoe UI" panose="020B0502040204020203" pitchFamily="34" charset="0"/>
              </a:rPr>
              <a:t>IIASA Scenario Explorer </a:t>
            </a:r>
            <a:r>
              <a:rPr lang="en-GB" sz="2200" dirty="0"/>
              <a:t>infrastructure</a:t>
            </a:r>
            <a:br>
              <a:rPr lang="en-GB" sz="2200" dirty="0"/>
            </a:br>
            <a:r>
              <a:rPr lang="en-GB" sz="2200" dirty="0"/>
              <a:t>serves as a central data hub to integrate</a:t>
            </a:r>
            <a:br>
              <a:rPr lang="en-GB" sz="2200" dirty="0"/>
            </a:br>
            <a:r>
              <a:rPr lang="en-GB" sz="2200" dirty="0"/>
              <a:t>models across spatial &amp; sectoral scales.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3440DE4-F28A-7C4E-8422-277E62D37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Aim: a modelling platform for the European energy transition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29982A-8CBA-2543-B9CB-BC73C1D6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DBD3-C1B3-4C61-B0C7-9E44CC26916E}" type="slidenum">
              <a:rPr lang="cs-CZ" smtClean="0"/>
              <a:pPr/>
              <a:t>2</a:t>
            </a:fld>
            <a:endParaRPr lang="cs-CZ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91A6A3F-0412-9C4F-BA9B-89A65EC55108}"/>
              </a:ext>
            </a:extLst>
          </p:cNvPr>
          <p:cNvGrpSpPr/>
          <p:nvPr/>
        </p:nvGrpSpPr>
        <p:grpSpPr>
          <a:xfrm>
            <a:off x="6864249" y="4603070"/>
            <a:ext cx="3827417" cy="2152607"/>
            <a:chOff x="3303049" y="2002314"/>
            <a:chExt cx="2630611" cy="1516138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63D77D1B-7329-204A-B2C8-3EFF694CDE3E}"/>
                </a:ext>
              </a:extLst>
            </p:cNvPr>
            <p:cNvSpPr/>
            <p:nvPr/>
          </p:nvSpPr>
          <p:spPr>
            <a:xfrm>
              <a:off x="3303049" y="2002314"/>
              <a:ext cx="2630611" cy="15161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F6DE82D6-9242-D841-81C6-1358CFA69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2538" y="2111978"/>
              <a:ext cx="2400715" cy="1323362"/>
            </a:xfrm>
            <a:prstGeom prst="rect">
              <a:avLst/>
            </a:prstGeom>
          </p:spPr>
        </p:pic>
      </p:grpSp>
      <p:sp>
        <p:nvSpPr>
          <p:cNvPr id="14" name="Rechteck 13">
            <a:extLst>
              <a:ext uri="{FF2B5EF4-FFF2-40B4-BE49-F238E27FC236}">
                <a16:creationId xmlns:a16="http://schemas.microsoft.com/office/drawing/2014/main" id="{8C2AAFF3-7B95-D04F-AE33-71DE308B85D5}"/>
              </a:ext>
            </a:extLst>
          </p:cNvPr>
          <p:cNvSpPr/>
          <p:nvPr/>
        </p:nvSpPr>
        <p:spPr>
          <a:xfrm>
            <a:off x="7315200" y="1807516"/>
            <a:ext cx="4729896" cy="2677552"/>
          </a:xfrm>
          <a:prstGeom prst="rect">
            <a:avLst/>
          </a:prstGeom>
        </p:spPr>
        <p:txBody>
          <a:bodyPr vert="horz" lIns="91440" tIns="45720" rIns="91440" bIns="45720" rtlCol="0" anchor="t"/>
          <a:lstStyle/>
          <a:p>
            <a:pPr algn="r">
              <a:lnSpc>
                <a:spcPct val="114000"/>
              </a:lnSpc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The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IIASA Scenario Explorer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was developed</a:t>
            </a:r>
            <a:br>
              <a:rPr lang="en-GB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</a:b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to provide access to the quantitative data supporting the IPCC </a:t>
            </a:r>
            <a:r>
              <a:rPr lang="en-GB" i="1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Special Report on</a:t>
            </a:r>
            <a:br>
              <a:rPr lang="en-GB" i="1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</a:br>
            <a:r>
              <a:rPr lang="en-GB" i="1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Global Warming of 1.5° C.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 It is now </a:t>
            </a:r>
            <a:br>
              <a:rPr lang="en-GB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</a:b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further expanded into a versatile</a:t>
            </a:r>
            <a:br>
              <a:rPr lang="en-GB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</a:b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hub for model integration</a:t>
            </a:r>
            <a:br>
              <a:rPr lang="en-GB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</a:b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and data comparison.</a:t>
            </a:r>
          </a:p>
          <a:p>
            <a:pPr algn="r">
              <a:lnSpc>
                <a:spcPct val="114000"/>
              </a:lnSpc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  <a:hlinkClick r:id="rId4"/>
              </a:rPr>
              <a:t>software.ene.iiasa.ac.at/ixmp-server/</a:t>
            </a:r>
            <a:endParaRPr lang="en-GB" dirty="0">
              <a:solidFill>
                <a:schemeClr val="bg2">
                  <a:lumMod val="50000"/>
                </a:schemeClr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16" name="Grafik 1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85C85A8-D271-5642-A9BC-9AE38F1E29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442" y="4609601"/>
            <a:ext cx="6477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6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7601DA2-5C79-244F-9919-B3A45E8F3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747" y="1712095"/>
            <a:ext cx="10765807" cy="4215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Three ingredients to connect models via a central data hub: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 common data format</a:t>
            </a:r>
          </a:p>
          <a:p>
            <a:pPr lvl="1"/>
            <a:r>
              <a:rPr lang="en-GB" dirty="0"/>
              <a:t>We adapt the format developed by the </a:t>
            </a:r>
            <a:r>
              <a:rPr lang="en-GB" b="1" dirty="0"/>
              <a:t>Integrated Assessment </a:t>
            </a:r>
            <a:r>
              <a:rPr lang="en-GB" b="1" dirty="0" err="1"/>
              <a:t>Modeling</a:t>
            </a:r>
            <a:r>
              <a:rPr lang="en-GB" b="1" dirty="0"/>
              <a:t> Consortium (IAMC)</a:t>
            </a:r>
            <a:br>
              <a:rPr lang="en-GB" b="1" dirty="0"/>
            </a:br>
            <a:r>
              <a:rPr lang="en-GB" dirty="0"/>
              <a:t>used by the IPCC WG III and numerous Horizon 2020 &amp; other projects.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In </a:t>
            </a:r>
            <a:r>
              <a:rPr lang="en-GB" b="1" dirty="0" err="1"/>
              <a:t>openENTRANCE</a:t>
            </a:r>
            <a:r>
              <a:rPr lang="en-GB" dirty="0"/>
              <a:t>, we extend the format</a:t>
            </a:r>
            <a:br>
              <a:rPr lang="en-GB" dirty="0"/>
            </a:br>
            <a:r>
              <a:rPr lang="en-GB" dirty="0"/>
              <a:t>to work with </a:t>
            </a:r>
            <a:r>
              <a:rPr lang="en-GB" dirty="0" err="1"/>
              <a:t>subannual</a:t>
            </a:r>
            <a:r>
              <a:rPr lang="en-GB" dirty="0"/>
              <a:t> time resolution.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0AF8F9C-1058-984F-B97E-FFBE26EC6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key components for model integration (1/3)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FF75E7-58BF-BF45-9CCF-83BA4356D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DBD3-C1B3-4C61-B0C7-9E44CC26916E}" type="slidenum">
              <a:rPr lang="cs-CZ" smtClean="0"/>
              <a:pPr/>
              <a:t>3</a:t>
            </a:fld>
            <a:endParaRPr lang="cs-CZ" dirty="0"/>
          </a:p>
        </p:txBody>
      </p:sp>
      <p:pic>
        <p:nvPicPr>
          <p:cNvPr id="5" name="Grafik 4" descr="Ein Bild, das Schild, Front, sitzend, Mann enthält.&#10;&#10;Automatisch generierte Beschreibung">
            <a:extLst>
              <a:ext uri="{FF2B5EF4-FFF2-40B4-BE49-F238E27FC236}">
                <a16:creationId xmlns:a16="http://schemas.microsoft.com/office/drawing/2014/main" id="{24194197-767F-614B-9FBE-6C3155641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5192" y="2084451"/>
            <a:ext cx="1689710" cy="670058"/>
          </a:xfrm>
          <a:prstGeom prst="rect">
            <a:avLst/>
          </a:prstGeom>
        </p:spPr>
      </p:pic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DD994F33-49E4-A844-81E2-FBD6D9A4D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959662"/>
              </p:ext>
            </p:extLst>
          </p:nvPr>
        </p:nvGraphicFramePr>
        <p:xfrm>
          <a:off x="1806213" y="3854075"/>
          <a:ext cx="9887041" cy="1074192"/>
        </p:xfrm>
        <a:graphic>
          <a:graphicData uri="http://schemas.openxmlformats.org/drawingml/2006/table">
            <a:tbl>
              <a:tblPr firstRow="1" bandRow="1"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tableStyleId>{616DA210-FB5B-4158-B5E0-FEB733F419BA}</a:tableStyleId>
              </a:tblPr>
              <a:tblGrid>
                <a:gridCol w="438877">
                  <a:extLst>
                    <a:ext uri="{9D8B030D-6E8A-4147-A177-3AD203B41FA5}">
                      <a16:colId xmlns:a16="http://schemas.microsoft.com/office/drawing/2014/main" val="3935174488"/>
                    </a:ext>
                  </a:extLst>
                </a:gridCol>
                <a:gridCol w="1571999">
                  <a:extLst>
                    <a:ext uri="{9D8B030D-6E8A-4147-A177-3AD203B41FA5}">
                      <a16:colId xmlns:a16="http://schemas.microsoft.com/office/drawing/2014/main" val="119032215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341529159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3858588120"/>
                    </a:ext>
                  </a:extLst>
                </a:gridCol>
                <a:gridCol w="1514475">
                  <a:extLst>
                    <a:ext uri="{9D8B030D-6E8A-4147-A177-3AD203B41FA5}">
                      <a16:colId xmlns:a16="http://schemas.microsoft.com/office/drawing/2014/main" val="1871664285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532535965"/>
                    </a:ext>
                  </a:extLst>
                </a:gridCol>
                <a:gridCol w="832433">
                  <a:extLst>
                    <a:ext uri="{9D8B030D-6E8A-4147-A177-3AD203B41FA5}">
                      <a16:colId xmlns:a16="http://schemas.microsoft.com/office/drawing/2014/main" val="1392641437"/>
                    </a:ext>
                  </a:extLst>
                </a:gridCol>
                <a:gridCol w="832433">
                  <a:extLst>
                    <a:ext uri="{9D8B030D-6E8A-4147-A177-3AD203B41FA5}">
                      <a16:colId xmlns:a16="http://schemas.microsoft.com/office/drawing/2014/main" val="3311623849"/>
                    </a:ext>
                  </a:extLst>
                </a:gridCol>
                <a:gridCol w="832433">
                  <a:extLst>
                    <a:ext uri="{9D8B030D-6E8A-4147-A177-3AD203B41FA5}">
                      <a16:colId xmlns:a16="http://schemas.microsoft.com/office/drawing/2014/main" val="3919261046"/>
                    </a:ext>
                  </a:extLst>
                </a:gridCol>
                <a:gridCol w="306803">
                  <a:extLst>
                    <a:ext uri="{9D8B030D-6E8A-4147-A177-3AD203B41FA5}">
                      <a16:colId xmlns:a16="http://schemas.microsoft.com/office/drawing/2014/main" val="1331007569"/>
                    </a:ext>
                  </a:extLst>
                </a:gridCol>
              </a:tblGrid>
              <a:tr h="113875">
                <a:tc>
                  <a:txBody>
                    <a:bodyPr/>
                    <a:lstStyle/>
                    <a:p>
                      <a:endParaRPr lang="en-GB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0000">
                          <a:schemeClr val="bg1">
                            <a:lumMod val="65000"/>
                          </a:schemeClr>
                        </a:gs>
                        <a:gs pos="62000">
                          <a:srgbClr val="A9C5EA"/>
                        </a:gs>
                        <a:gs pos="83000">
                          <a:srgbClr val="D1DAE9"/>
                        </a:gs>
                        <a:gs pos="67000">
                          <a:srgbClr val="DEE0E8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rgbClr val="E4ECF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rgbClr val="E4ECF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rgbClr val="E4ECF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rgbClr val="E4ECF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rgbClr val="E4ECF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rgbClr val="E4ECF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rgbClr val="E4ECF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rgbClr val="E4ECF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rgbClr val="E4ECF8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69356256"/>
                  </a:ext>
                </a:extLst>
              </a:tr>
              <a:tr h="316808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C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199956"/>
                  </a:ext>
                </a:extLst>
              </a:tr>
              <a:tr h="316808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C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GENeSYS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-MOD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Societal Commitment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Energy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EJ/y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423558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endParaRPr lang="en-GB" sz="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C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893658"/>
                  </a:ext>
                </a:extLst>
              </a:tr>
            </a:tbl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99A7B68A-2C7D-3745-BDBB-995B5AFCF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7640" y="5153963"/>
            <a:ext cx="1172639" cy="63089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9C96333-2A29-FF43-BBB1-9BB9A03705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5989" y="5314644"/>
            <a:ext cx="1344805" cy="32845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2FE9CA7-AFDF-6F4C-8348-ED0B4E14E3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90" y="5308722"/>
            <a:ext cx="852612" cy="47613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30078AA-F4AE-4947-95D4-78EAC06D2EC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0"/>
          <a:stretch/>
        </p:blipFill>
        <p:spPr>
          <a:xfrm>
            <a:off x="7829547" y="5209344"/>
            <a:ext cx="1354731" cy="63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6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C531105-A081-9047-AFE9-A9806E8D6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747" y="1712094"/>
            <a:ext cx="10108505" cy="476014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GB" dirty="0"/>
              <a:t>A common nomenclature (naming conventions, definitions, list of regions)</a:t>
            </a:r>
          </a:p>
          <a:p>
            <a:pPr lvl="1"/>
            <a:r>
              <a:rPr lang="en-GB" dirty="0"/>
              <a:t>We need a </a:t>
            </a:r>
            <a:r>
              <a:rPr lang="en-GB" b="1" dirty="0"/>
              <a:t>common understanding </a:t>
            </a:r>
            <a:r>
              <a:rPr lang="en-GB" dirty="0"/>
              <a:t>across all modelling teams on the naming</a:t>
            </a:r>
            <a:br>
              <a:rPr lang="en-GB" dirty="0"/>
            </a:br>
            <a:r>
              <a:rPr lang="en-GB" dirty="0"/>
              <a:t>of key variables, regional (dis)aggregation and temporal resolution</a:t>
            </a:r>
          </a:p>
          <a:p>
            <a:pPr lvl="1"/>
            <a:r>
              <a:rPr lang="en-GB" dirty="0"/>
              <a:t>We started a </a:t>
            </a:r>
            <a:r>
              <a:rPr lang="en-GB" b="1" dirty="0"/>
              <a:t>collaborative process </a:t>
            </a:r>
            <a:r>
              <a:rPr lang="en-GB" dirty="0"/>
              <a:t>on GitHub</a:t>
            </a:r>
            <a:br>
              <a:rPr lang="en-GB" dirty="0"/>
            </a:br>
            <a:r>
              <a:rPr lang="en-GB" dirty="0"/>
              <a:t>to facilitate an open discussion and a clear history of changes.</a:t>
            </a:r>
          </a:p>
          <a:p>
            <a:pPr lvl="1"/>
            <a:r>
              <a:rPr lang="en-GB" dirty="0"/>
              <a:t>The nomenclature is implemented as </a:t>
            </a:r>
            <a:r>
              <a:rPr lang="en-GB" b="1" dirty="0" err="1"/>
              <a:t>yaml</a:t>
            </a:r>
            <a:r>
              <a:rPr lang="en-GB" b="1" dirty="0"/>
              <a:t>-format dictionary files</a:t>
            </a:r>
            <a:br>
              <a:rPr lang="en-GB" dirty="0"/>
            </a:br>
            <a:r>
              <a:rPr lang="en-GB" dirty="0"/>
              <a:t>to strike a balance between (human) readability vs. (machine) processability.</a:t>
            </a:r>
          </a:p>
          <a:p>
            <a:pPr marL="944563" lvl="1" indent="-268288">
              <a:buNone/>
            </a:pPr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Courier" pitchFamily="2" charset="0"/>
              </a:rPr>
              <a:t>Final Energy</a:t>
            </a:r>
            <a:r>
              <a:rPr lang="en-GB" sz="1400" dirty="0">
                <a:latin typeface="Courier" pitchFamily="2" charset="0"/>
              </a:rPr>
              <a:t>:</a:t>
            </a:r>
            <a:br>
              <a:rPr lang="en-GB" sz="1400" dirty="0">
                <a:latin typeface="Courier" pitchFamily="2" charset="0"/>
              </a:rPr>
            </a:br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Courier" pitchFamily="2" charset="0"/>
              </a:rPr>
              <a:t>description</a:t>
            </a:r>
            <a:r>
              <a:rPr lang="en-GB" sz="1400" dirty="0">
                <a:latin typeface="Courier" pitchFamily="2" charset="0"/>
              </a:rPr>
              <a:t>: Total final energy consumption by all end-use sectors and all fuels,</a:t>
            </a:r>
            <a:br>
              <a:rPr lang="en-GB" sz="1400" dirty="0">
                <a:latin typeface="Courier" pitchFamily="2" charset="0"/>
              </a:rPr>
            </a:br>
            <a:r>
              <a:rPr lang="en-GB" sz="1400" dirty="0">
                <a:latin typeface="Courier" pitchFamily="2" charset="0"/>
              </a:rPr>
              <a:t>  excluding transmission/distribution losses</a:t>
            </a:r>
            <a:br>
              <a:rPr lang="en-GB" sz="1400" dirty="0">
                <a:latin typeface="Courier" pitchFamily="2" charset="0"/>
              </a:rPr>
            </a:br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Courier" pitchFamily="2" charset="0"/>
              </a:rPr>
              <a:t>unit</a:t>
            </a:r>
            <a:r>
              <a:rPr lang="en-GB" sz="1400" dirty="0">
                <a:latin typeface="Courier" pitchFamily="2" charset="0"/>
              </a:rPr>
              <a:t>: EJ/</a:t>
            </a:r>
            <a:r>
              <a:rPr lang="en-GB" sz="1400" dirty="0" err="1">
                <a:latin typeface="Courier" pitchFamily="2" charset="0"/>
              </a:rPr>
              <a:t>yr</a:t>
            </a:r>
            <a:endParaRPr lang="en-GB" sz="1400" dirty="0">
              <a:latin typeface="Courier" pitchFamily="2" charset="0"/>
            </a:endParaRPr>
          </a:p>
          <a:p>
            <a:pPr lvl="1"/>
            <a:r>
              <a:rPr lang="en-GB" dirty="0"/>
              <a:t>Link to the </a:t>
            </a:r>
            <a:r>
              <a:rPr lang="en-GB" dirty="0" err="1"/>
              <a:t>Github</a:t>
            </a:r>
            <a:r>
              <a:rPr lang="en-GB" dirty="0"/>
              <a:t> repo: </a:t>
            </a:r>
            <a:r>
              <a:rPr lang="en-GB" dirty="0">
                <a:hlinkClick r:id="rId3"/>
              </a:rPr>
              <a:t>github.com/openENTRANCE/nomenclature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71B2E61-380A-6F4E-8202-CB5C5586D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key components for model integration (2/3)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01CB49-6C42-7143-B3FF-3B5DAE364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DBD3-C1B3-4C61-B0C7-9E44CC26916E}" type="slidenum">
              <a:rPr lang="cs-CZ" smtClean="0"/>
              <a:pPr/>
              <a:t>4</a:t>
            </a:fld>
            <a:endParaRPr lang="cs-CZ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F451D5B-9F97-844B-AC59-36988C9E3C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853" y="3157591"/>
            <a:ext cx="2525147" cy="9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1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7D35D5CF-A8E9-D843-8024-84996EB3C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571" y="3943351"/>
            <a:ext cx="5189538" cy="1616900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C531105-A081-9047-AFE9-A9806E8D6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747" y="1712094"/>
            <a:ext cx="10745441" cy="476014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GB" dirty="0"/>
              <a:t>Shared workflow scripts, processing tools, and analysis/visualization packages</a:t>
            </a:r>
          </a:p>
          <a:p>
            <a:pPr lvl="1"/>
            <a:r>
              <a:rPr lang="en-GB" dirty="0"/>
              <a:t>The nomenclature comes with a simple, installable Python package</a:t>
            </a:r>
            <a:br>
              <a:rPr lang="en-GB" dirty="0"/>
            </a:br>
            <a:r>
              <a:rPr lang="en-GB" dirty="0"/>
              <a:t>providing </a:t>
            </a:r>
            <a:r>
              <a:rPr lang="en-GB" b="1" dirty="0"/>
              <a:t>validation tools and utility functions</a:t>
            </a:r>
            <a:br>
              <a:rPr lang="en-GB" dirty="0"/>
            </a:br>
            <a:r>
              <a:rPr lang="en-GB" dirty="0"/>
              <a:t>for conforming to the common data format and definitions</a:t>
            </a:r>
          </a:p>
          <a:p>
            <a:pPr lvl="3"/>
            <a:endParaRPr lang="en-GB" sz="1200" dirty="0"/>
          </a:p>
          <a:p>
            <a:pPr lvl="1"/>
            <a:r>
              <a:rPr lang="en-GB" dirty="0"/>
              <a:t>The </a:t>
            </a:r>
            <a:r>
              <a:rPr lang="en-GB" dirty="0" err="1"/>
              <a:t>openENTRANCE</a:t>
            </a:r>
            <a:r>
              <a:rPr lang="en-GB" dirty="0"/>
              <a:t> data format can fully utilize</a:t>
            </a:r>
            <a:br>
              <a:rPr lang="en-GB" dirty="0"/>
            </a:br>
            <a:r>
              <a:rPr lang="en-GB" dirty="0"/>
              <a:t>the open-source Python package </a:t>
            </a:r>
            <a:r>
              <a:rPr lang="en-GB" b="1" i="1" dirty="0" err="1"/>
              <a:t>pyam</a:t>
            </a:r>
            <a:br>
              <a:rPr lang="en-GB" b="1" i="1" dirty="0"/>
            </a:br>
            <a:r>
              <a:rPr lang="en-GB" dirty="0"/>
              <a:t>for scenario processing, analysis &amp; visualization</a:t>
            </a:r>
          </a:p>
          <a:p>
            <a:pPr lvl="2"/>
            <a:r>
              <a:rPr lang="en-GB" dirty="0"/>
              <a:t>More information: </a:t>
            </a:r>
            <a:r>
              <a:rPr lang="en-GB" dirty="0">
                <a:hlinkClick r:id="rId4"/>
              </a:rPr>
              <a:t>pyam-iamc.readthedocs.io</a:t>
            </a:r>
            <a:endParaRPr lang="en-GB" dirty="0"/>
          </a:p>
          <a:p>
            <a:pPr lvl="3"/>
            <a:endParaRPr lang="en-GB" sz="1200" dirty="0"/>
          </a:p>
          <a:p>
            <a:pPr marL="457200" lvl="1" indent="0">
              <a:buNone/>
            </a:pPr>
            <a:r>
              <a:rPr lang="en-GB" dirty="0"/>
              <a:t>Note: the Python packages are intended as a useful resource for modelling teams,</a:t>
            </a:r>
            <a:br>
              <a:rPr lang="en-GB" dirty="0"/>
            </a:br>
            <a:r>
              <a:rPr lang="en-GB" dirty="0"/>
              <a:t>but it is </a:t>
            </a:r>
            <a:r>
              <a:rPr lang="en-GB" b="1" dirty="0"/>
              <a:t>not mandatory </a:t>
            </a:r>
            <a:r>
              <a:rPr lang="en-GB" dirty="0"/>
              <a:t>that they are used in the </a:t>
            </a:r>
            <a:r>
              <a:rPr lang="en-GB" dirty="0" err="1"/>
              <a:t>openENTRANCE</a:t>
            </a:r>
            <a:r>
              <a:rPr lang="en-GB" dirty="0"/>
              <a:t> project!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71B2E61-380A-6F4E-8202-CB5C5586D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key components for model integration (3/3)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01CB49-6C42-7143-B3FF-3B5DAE364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DBD3-C1B3-4C61-B0C7-9E44CC26916E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EFD61F7-CE7C-BF47-9B3F-5D58B44A43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238" y="2584450"/>
            <a:ext cx="2047128" cy="61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3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88B9534-6094-422C-9B77-0B4641794A86}"/>
              </a:ext>
            </a:extLst>
          </p:cNvPr>
          <p:cNvSpPr/>
          <p:nvPr/>
        </p:nvSpPr>
        <p:spPr>
          <a:xfrm>
            <a:off x="2384319" y="4737353"/>
            <a:ext cx="6096000" cy="1307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noProof="1"/>
              <a:t>Dr. Daniel Huppmann</a:t>
            </a:r>
          </a:p>
          <a:p>
            <a:pPr>
              <a:lnSpc>
                <a:spcPct val="110000"/>
              </a:lnSpc>
            </a:pPr>
            <a:r>
              <a:rPr lang="en-US" noProof="1"/>
              <a:t>Research Scholar – IIASA Energy Program </a:t>
            </a:r>
            <a:r>
              <a:rPr lang="en-US" noProof="1">
                <a:hlinkClick r:id="rId2"/>
              </a:rPr>
              <a:t>www.iiasa.ac.at/staff/huppmann</a:t>
            </a:r>
            <a:r>
              <a:rPr lang="en-US" noProof="1"/>
              <a:t> | </a:t>
            </a:r>
            <a:r>
              <a:rPr lang="en-US" noProof="1">
                <a:hlinkClick r:id="rId3"/>
              </a:rPr>
              <a:t>huppmann@iiasa.ac.at</a:t>
            </a:r>
            <a:endParaRPr lang="en-US" noProof="1"/>
          </a:p>
          <a:p>
            <a:pPr marL="541338">
              <a:lnSpc>
                <a:spcPct val="120000"/>
              </a:lnSpc>
            </a:pPr>
            <a:r>
              <a:rPr lang="en-US" noProof="1">
                <a:hlinkClick r:id="rId4"/>
              </a:rPr>
              <a:t>@daniel_huppmann</a:t>
            </a:r>
            <a:endParaRPr lang="en-US" noProof="1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49086DC-37A3-1C46-97E5-5A541FEDB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DBD3-C1B3-4C61-B0C7-9E44CC26916E}" type="slidenum">
              <a:rPr lang="cs-CZ" smtClean="0"/>
              <a:pPr/>
              <a:t>6</a:t>
            </a:fld>
            <a:endParaRPr lang="cs-CZ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530973A-33E9-964A-9E11-C1951FEBC1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57" y="4839568"/>
            <a:ext cx="676944" cy="96895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C0C12C60-14DF-2F4F-8F57-D80DCA790DF0}"/>
              </a:ext>
            </a:extLst>
          </p:cNvPr>
          <p:cNvSpPr/>
          <p:nvPr/>
        </p:nvSpPr>
        <p:spPr>
          <a:xfrm>
            <a:off x="2440075" y="6193525"/>
            <a:ext cx="6096000" cy="49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marL="0" lvl="0" indent="0" eaLnBrk="0" hangingPunct="0"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  <a:t>This presentation is licensed under</a:t>
            </a:r>
            <a:br>
              <a:rPr lang="en-US" sz="1400" dirty="0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</a:b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  <a:t>a </a:t>
            </a:r>
            <a:r>
              <a:rPr lang="en-US" sz="1400" dirty="0">
                <a:solidFill>
                  <a:schemeClr val="tx2"/>
                </a:solidFill>
                <a:latin typeface="+mn-lt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4.0 International License </a:t>
            </a:r>
            <a:endParaRPr lang="en-US" sz="1400" dirty="0">
              <a:solidFill>
                <a:schemeClr val="tx2"/>
              </a:solidFill>
              <a:latin typeface="+mn-lt"/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0BF7D7-35AF-9843-9990-0690851545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757" y="6214337"/>
            <a:ext cx="1117600" cy="3937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E05BCF4-EEB6-1B43-81C1-AD739D2B59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948" y="5746157"/>
            <a:ext cx="363114" cy="294122"/>
          </a:xfrm>
          <a:prstGeom prst="rect">
            <a:avLst/>
          </a:prstGeom>
        </p:spPr>
      </p:pic>
      <p:sp>
        <p:nvSpPr>
          <p:cNvPr id="10" name="Titel 2">
            <a:extLst>
              <a:ext uri="{FF2B5EF4-FFF2-40B4-BE49-F238E27FC236}">
                <a16:creationId xmlns:a16="http://schemas.microsoft.com/office/drawing/2014/main" id="{4D1685B6-F533-8644-B84B-BF3CA5E898BF}"/>
              </a:ext>
            </a:extLst>
          </p:cNvPr>
          <p:cNvSpPr txBox="1">
            <a:spLocks/>
          </p:cNvSpPr>
          <p:nvPr/>
        </p:nvSpPr>
        <p:spPr>
          <a:xfrm>
            <a:off x="1041747" y="648419"/>
            <a:ext cx="10108505" cy="8010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accent1"/>
                </a:solidFill>
                <a:latin typeface="+mj-lt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GB" sz="3200" dirty="0">
                <a:latin typeface="Segoe UI" panose="020B0502040204020203" pitchFamily="34" charset="0"/>
                <a:cs typeface="Segoe UI" panose="020B0502040204020203" pitchFamily="34" charset="0"/>
              </a:rPr>
              <a:t>Related event at EMP-E</a:t>
            </a:r>
          </a:p>
        </p:txBody>
      </p:sp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45EEDBEF-47D8-4442-941D-A846ABE27D8E}"/>
              </a:ext>
            </a:extLst>
          </p:cNvPr>
          <p:cNvSpPr txBox="1">
            <a:spLocks/>
          </p:cNvSpPr>
          <p:nvPr/>
        </p:nvSpPr>
        <p:spPr>
          <a:xfrm>
            <a:off x="1041747" y="1408293"/>
            <a:ext cx="10108505" cy="42156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GB" sz="2200" dirty="0"/>
              <a:t>Join the </a:t>
            </a:r>
            <a:r>
              <a:rPr lang="en-GB" sz="2200" b="1" dirty="0"/>
              <a:t>EMP-E 2020 </a:t>
            </a:r>
            <a:r>
              <a:rPr lang="en-GB" sz="2200" dirty="0"/>
              <a:t>Focus Group 5</a:t>
            </a:r>
            <a:br>
              <a:rPr lang="en-GB" sz="2200" dirty="0"/>
            </a:br>
            <a:r>
              <a:rPr lang="en-GB" sz="2200" dirty="0"/>
              <a:t>on infrastructure for model integration</a:t>
            </a:r>
            <a:br>
              <a:rPr lang="en-GB" sz="2200" dirty="0"/>
            </a:br>
            <a:r>
              <a:rPr lang="en-GB" sz="2200" dirty="0"/>
              <a:t>and open science (Thursday Oct 8)</a:t>
            </a:r>
            <a:br>
              <a:rPr lang="en-GB" sz="2200" dirty="0"/>
            </a:br>
            <a:r>
              <a:rPr lang="en-GB" sz="2200" dirty="0"/>
              <a:t>co-organized with our partner projects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2FCA63B-3EEF-AD4F-BA04-C699E6DC0E9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4" t="14532" r="34545" b="11102"/>
          <a:stretch/>
        </p:blipFill>
        <p:spPr>
          <a:xfrm>
            <a:off x="956020" y="3222708"/>
            <a:ext cx="1217610" cy="119337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2D44378-863E-6D4B-8C13-2C780F483D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19" y="3429000"/>
            <a:ext cx="1586086" cy="73121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4C281BA-0CAD-0E4B-9084-BF8CCBD43C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709" y="3705891"/>
            <a:ext cx="930347" cy="35353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00CBBF0-FF95-814A-AF11-923B8D97C5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937" y="3295919"/>
            <a:ext cx="1970117" cy="1251845"/>
          </a:xfrm>
          <a:prstGeom prst="rect">
            <a:avLst/>
          </a:prstGeom>
        </p:spPr>
      </p:pic>
      <p:pic>
        <p:nvPicPr>
          <p:cNvPr id="18" name="Grafik 17" descr="Ein Bild, das Text enthält.&#10;&#10;Automatisch generierte Beschreibung">
            <a:extLst>
              <a:ext uri="{FF2B5EF4-FFF2-40B4-BE49-F238E27FC236}">
                <a16:creationId xmlns:a16="http://schemas.microsoft.com/office/drawing/2014/main" id="{DFC57524-8B4F-7C4A-8A00-0BEA2752CC4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937" y="213077"/>
            <a:ext cx="2236941" cy="111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0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penENTRANCE">
      <a:dk1>
        <a:sysClr val="windowText" lastClr="000000"/>
      </a:dk1>
      <a:lt1>
        <a:sysClr val="window" lastClr="FFFFFF"/>
      </a:lt1>
      <a:dk2>
        <a:srgbClr val="48464E"/>
      </a:dk2>
      <a:lt2>
        <a:srgbClr val="F2F2F2"/>
      </a:lt2>
      <a:accent1>
        <a:srgbClr val="AFCB08"/>
      </a:accent1>
      <a:accent2>
        <a:srgbClr val="38968A"/>
      </a:accent2>
      <a:accent3>
        <a:srgbClr val="5890BD"/>
      </a:accent3>
      <a:accent4>
        <a:srgbClr val="A3A1AC"/>
      </a:accent4>
      <a:accent5>
        <a:srgbClr val="F08475"/>
      </a:accent5>
      <a:accent6>
        <a:srgbClr val="FDC300"/>
      </a:accent6>
      <a:hlink>
        <a:srgbClr val="5890BD"/>
      </a:hlink>
      <a:folHlink>
        <a:srgbClr val="274863"/>
      </a:folHlink>
    </a:clrScheme>
    <a:fontScheme name="Custom 2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695</Words>
  <Application>Microsoft Macintosh PowerPoint</Application>
  <PresentationFormat>Breitbild</PresentationFormat>
  <Paragraphs>78</Paragraphs>
  <Slides>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6" baseType="lpstr">
      <vt:lpstr>Arial</vt:lpstr>
      <vt:lpstr>Calibri</vt:lpstr>
      <vt:lpstr>Cambria</vt:lpstr>
      <vt:lpstr>Courier</vt:lpstr>
      <vt:lpstr>Segoe UI</vt:lpstr>
      <vt:lpstr>segoe ui light</vt:lpstr>
      <vt:lpstr>segoe ui light</vt:lpstr>
      <vt:lpstr>Segoe UI Semibold</vt:lpstr>
      <vt:lpstr>Segoe UI Semibold</vt:lpstr>
      <vt:lpstr>Office Theme</vt:lpstr>
      <vt:lpstr>PowerPoint-Präsentation</vt:lpstr>
      <vt:lpstr>Aim: a modelling platform for the European energy transition</vt:lpstr>
      <vt:lpstr>The key components for model integration (1/3)</vt:lpstr>
      <vt:lpstr>The key components for model integration (2/3)</vt:lpstr>
      <vt:lpstr>The key components for model integration (3/3)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page with a picture</dc:title>
  <dc:creator>Jana Jedlickova</dc:creator>
  <cp:lastModifiedBy>HUPPMANN Daniel</cp:lastModifiedBy>
  <cp:revision>351</cp:revision>
  <cp:lastPrinted>2020-04-15T11:06:20Z</cp:lastPrinted>
  <dcterms:created xsi:type="dcterms:W3CDTF">2019-07-22T10:00:14Z</dcterms:created>
  <dcterms:modified xsi:type="dcterms:W3CDTF">2020-10-02T08:42:37Z</dcterms:modified>
</cp:coreProperties>
</file>