
<file path=[Content_Types].xml><?xml version="1.0" encoding="utf-8"?>
<Types xmlns="http://schemas.openxmlformats.org/package/2006/content-types">
  <Default Extension="(null)"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703" r:id="rId5"/>
    <p:sldMasterId id="2147483688" r:id="rId6"/>
  </p:sldMasterIdLst>
  <p:notesMasterIdLst>
    <p:notesMasterId r:id="rId24"/>
  </p:notesMasterIdLst>
  <p:handoutMasterIdLst>
    <p:handoutMasterId r:id="rId25"/>
  </p:handoutMasterIdLst>
  <p:sldIdLst>
    <p:sldId id="256" r:id="rId7"/>
    <p:sldId id="260" r:id="rId8"/>
    <p:sldId id="336" r:id="rId9"/>
    <p:sldId id="335" r:id="rId10"/>
    <p:sldId id="266" r:id="rId11"/>
    <p:sldId id="262" r:id="rId12"/>
    <p:sldId id="275" r:id="rId13"/>
    <p:sldId id="265" r:id="rId14"/>
    <p:sldId id="331" r:id="rId15"/>
    <p:sldId id="329" r:id="rId16"/>
    <p:sldId id="332" r:id="rId17"/>
    <p:sldId id="341" r:id="rId18"/>
    <p:sldId id="337" r:id="rId19"/>
    <p:sldId id="258" r:id="rId20"/>
    <p:sldId id="264" r:id="rId21"/>
    <p:sldId id="333" r:id="rId22"/>
    <p:sldId id="276"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4A3"/>
    <a:srgbClr val="00589E"/>
    <a:srgbClr val="005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5" autoAdjust="0"/>
    <p:restoredTop sz="94733" autoAdjust="0"/>
  </p:normalViewPr>
  <p:slideViewPr>
    <p:cSldViewPr snapToGrid="0" snapToObjects="1">
      <p:cViewPr varScale="1">
        <p:scale>
          <a:sx n="106" d="100"/>
          <a:sy n="106" d="100"/>
        </p:scale>
        <p:origin x="288"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0" d="100"/>
          <a:sy n="80" d="100"/>
        </p:scale>
        <p:origin x="321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8CE3CE-7885-5440-B7D2-D1C38EEABC2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5AEAEB30-D659-F04F-8BCA-7E5755820EA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860766-B385-064C-89E0-D696CB68EF1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84C23E2-02F7-644F-99F5-08AC3BA5EA9E}" type="slidenum">
              <a:rPr lang="en-US" smtClean="0"/>
              <a:t>‹Nr.›</a:t>
            </a:fld>
            <a:endParaRPr lang="en-US"/>
          </a:p>
        </p:txBody>
      </p:sp>
    </p:spTree>
    <p:extLst>
      <p:ext uri="{BB962C8B-B14F-4D97-AF65-F5344CB8AC3E}">
        <p14:creationId xmlns:p14="http://schemas.microsoft.com/office/powerpoint/2010/main" val="1455367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AC332E-8893-FE4E-9A25-93BB30EFA0DA}" type="datetimeFigureOut">
              <a:rPr lang="en-US" smtClean="0"/>
              <a:t>10/21/20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17A1DD-B70C-B048-99CA-ED854228726D}" type="slidenum">
              <a:rPr lang="en-US" smtClean="0"/>
              <a:t>‹Nr.›</a:t>
            </a:fld>
            <a:endParaRPr lang="en-US"/>
          </a:p>
        </p:txBody>
      </p:sp>
    </p:spTree>
    <p:extLst>
      <p:ext uri="{BB962C8B-B14F-4D97-AF65-F5344CB8AC3E}">
        <p14:creationId xmlns:p14="http://schemas.microsoft.com/office/powerpoint/2010/main" val="124750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4B03CE44-F90F-4965-AC31-C53BE904C7FD}" type="slidenum">
              <a:rPr lang="en-US" smtClean="0"/>
              <a:t>7</a:t>
            </a:fld>
            <a:endParaRPr lang="en-US"/>
          </a:p>
        </p:txBody>
      </p:sp>
    </p:spTree>
    <p:extLst>
      <p:ext uri="{BB962C8B-B14F-4D97-AF65-F5344CB8AC3E}">
        <p14:creationId xmlns:p14="http://schemas.microsoft.com/office/powerpoint/2010/main" val="136161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0B17A1DD-B70C-B048-99CA-ED854228726D}" type="slidenum">
              <a:rPr lang="en-US" smtClean="0"/>
              <a:t>9</a:t>
            </a:fld>
            <a:endParaRPr lang="en-US"/>
          </a:p>
        </p:txBody>
      </p:sp>
    </p:spTree>
    <p:extLst>
      <p:ext uri="{BB962C8B-B14F-4D97-AF65-F5344CB8AC3E}">
        <p14:creationId xmlns:p14="http://schemas.microsoft.com/office/powerpoint/2010/main" val="316112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0B17A1DD-B70C-B048-99CA-ED854228726D}" type="slidenum">
              <a:rPr lang="en-US" smtClean="0"/>
              <a:t>11</a:t>
            </a:fld>
            <a:endParaRPr lang="en-US"/>
          </a:p>
        </p:txBody>
      </p:sp>
    </p:spTree>
    <p:extLst>
      <p:ext uri="{BB962C8B-B14F-4D97-AF65-F5344CB8AC3E}">
        <p14:creationId xmlns:p14="http://schemas.microsoft.com/office/powerpoint/2010/main" val="88002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B03CE44-F90F-4965-AC31-C53BE904C7FD}" type="slidenum">
              <a:rPr lang="en-US" smtClean="0"/>
              <a:t>12</a:t>
            </a:fld>
            <a:endParaRPr lang="en-US"/>
          </a:p>
        </p:txBody>
      </p:sp>
    </p:spTree>
    <p:extLst>
      <p:ext uri="{BB962C8B-B14F-4D97-AF65-F5344CB8AC3E}">
        <p14:creationId xmlns:p14="http://schemas.microsoft.com/office/powerpoint/2010/main" val="163295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FAIR: Interoperable</a:t>
            </a:r>
          </a:p>
        </p:txBody>
      </p:sp>
      <p:sp>
        <p:nvSpPr>
          <p:cNvPr id="4" name="Foliennummernplatzhalter 3"/>
          <p:cNvSpPr>
            <a:spLocks noGrp="1"/>
          </p:cNvSpPr>
          <p:nvPr>
            <p:ph type="sldNum" sz="quarter" idx="10"/>
          </p:nvPr>
        </p:nvSpPr>
        <p:spPr/>
        <p:txBody>
          <a:bodyPr/>
          <a:lstStyle/>
          <a:p>
            <a:fld id="{4214F848-489F-D14B-AC7F-41C3B2443E08}" type="slidenum">
              <a:rPr lang="en-US" smtClean="0"/>
              <a:t>15</a:t>
            </a:fld>
            <a:endParaRPr lang="en-US"/>
          </a:p>
        </p:txBody>
      </p:sp>
    </p:spTree>
    <p:extLst>
      <p:ext uri="{BB962C8B-B14F-4D97-AF65-F5344CB8AC3E}">
        <p14:creationId xmlns:p14="http://schemas.microsoft.com/office/powerpoint/2010/main" val="2819325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buysellgraphic.com/" TargetMode="External"/><Relationship Id="rId2" Type="http://schemas.openxmlformats.org/officeDocument/2006/relationships/hyperlink" Target="https://all-free-download.com/free-vector/download/environmental-icons_310835.html"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environment t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3CA68-8BFC-2E4B-9706-CD8F1F398405}"/>
              </a:ext>
            </a:extLst>
          </p:cNvPr>
          <p:cNvSpPr>
            <a:spLocks noGrp="1"/>
          </p:cNvSpPr>
          <p:nvPr>
            <p:ph type="title" hasCustomPrompt="1"/>
          </p:nvPr>
        </p:nvSpPr>
        <p:spPr/>
        <p:txBody>
          <a:bodyPr/>
          <a:lstStyle>
            <a:lvl1pPr>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GB" dirty="0"/>
              <a:t>Click to </a:t>
            </a:r>
            <a:r>
              <a:rPr lang="en-GB" noProof="0" dirty="0"/>
              <a:t>edit</a:t>
            </a:r>
            <a:r>
              <a:rPr lang="en-GB" dirty="0"/>
              <a:t> title</a:t>
            </a:r>
          </a:p>
        </p:txBody>
      </p:sp>
      <p:sp>
        <p:nvSpPr>
          <p:cNvPr id="14" name="Inhaltsplatzhalter 13">
            <a:extLst>
              <a:ext uri="{FF2B5EF4-FFF2-40B4-BE49-F238E27FC236}">
                <a16:creationId xmlns:a16="http://schemas.microsoft.com/office/drawing/2014/main" id="{CE152937-DA5F-AD4E-8DC4-ADED40C520BA}"/>
              </a:ext>
            </a:extLst>
          </p:cNvPr>
          <p:cNvSpPr>
            <a:spLocks noGrp="1"/>
          </p:cNvSpPr>
          <p:nvPr>
            <p:ph sz="quarter" idx="10" hasCustomPrompt="1"/>
          </p:nvPr>
        </p:nvSpPr>
        <p:spPr>
          <a:xfrm>
            <a:off x="590550" y="3356103"/>
            <a:ext cx="11229935" cy="1393920"/>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lang="en-GB" sz="2800">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noProof="0" dirty="0"/>
              <a:t>Click to edit subtitle</a:t>
            </a:r>
            <a:br>
              <a:rPr lang="en-GB" noProof="0" dirty="0"/>
            </a:br>
            <a:br>
              <a:rPr lang="en-GB" noProof="0" dirty="0"/>
            </a:br>
            <a:r>
              <a:rPr lang="en-GB" noProof="0" dirty="0"/>
              <a:t>Select the layout “Title slide” for a version without the print tag</a:t>
            </a:r>
          </a:p>
        </p:txBody>
      </p:sp>
      <p:sp>
        <p:nvSpPr>
          <p:cNvPr id="22" name="Textplatzhalter 21">
            <a:extLst>
              <a:ext uri="{FF2B5EF4-FFF2-40B4-BE49-F238E27FC236}">
                <a16:creationId xmlns:a16="http://schemas.microsoft.com/office/drawing/2014/main" id="{B1D1861B-F743-E74C-A3DE-0E6A3FE4B4F5}"/>
              </a:ext>
            </a:extLst>
          </p:cNvPr>
          <p:cNvSpPr>
            <a:spLocks noGrp="1"/>
          </p:cNvSpPr>
          <p:nvPr>
            <p:ph type="body" sz="quarter" idx="11" hasCustomPrompt="1"/>
          </p:nvPr>
        </p:nvSpPr>
        <p:spPr>
          <a:xfrm>
            <a:off x="590551" y="4811809"/>
            <a:ext cx="11229933" cy="1072066"/>
          </a:xfrm>
          <a:prstGeom prst="rect">
            <a:avLst/>
          </a:prstGeom>
        </p:spPr>
        <p:txBody>
          <a:bodyPr lIns="36000" tIns="36000" rIns="36000" bIns="36000" anchor="b"/>
          <a:lstStyle>
            <a:lvl1pPr marL="0" indent="0" algn="r">
              <a:buNone/>
              <a:defRPr sz="28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to edit name and conference/location</a:t>
            </a:r>
          </a:p>
        </p:txBody>
      </p:sp>
      <p:sp>
        <p:nvSpPr>
          <p:cNvPr id="6" name="Footer Placeholder 3">
            <a:extLst>
              <a:ext uri="{FF2B5EF4-FFF2-40B4-BE49-F238E27FC236}">
                <a16:creationId xmlns:a16="http://schemas.microsoft.com/office/drawing/2014/main" id="{CE718577-4CF6-8044-878E-EF68A850957E}"/>
              </a:ext>
            </a:extLst>
          </p:cNvPr>
          <p:cNvSpPr txBox="1">
            <a:spLocks/>
          </p:cNvSpPr>
          <p:nvPr userDrawn="1"/>
        </p:nvSpPr>
        <p:spPr>
          <a:xfrm>
            <a:off x="5721178" y="6064524"/>
            <a:ext cx="6098100" cy="53134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200" kern="1200" smtClean="0">
                <a:solidFill>
                  <a:srgbClr val="008F00"/>
                </a:solidFill>
                <a:latin typeface="+mn-lt"/>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spcAft>
                <a:spcPts val="300"/>
              </a:spcAft>
            </a:pPr>
            <a:r>
              <a:rPr lang="en-GB" sz="1700" dirty="0">
                <a:latin typeface="Tahoma" panose="020B0604030504040204" pitchFamily="34" charset="0"/>
                <a:ea typeface="Tahoma" panose="020B0604030504040204" pitchFamily="34" charset="0"/>
                <a:cs typeface="Tahoma" panose="020B0604030504040204" pitchFamily="34" charset="0"/>
              </a:rPr>
              <a:t>Please consider the environment before printing this slide deck</a:t>
            </a:r>
          </a:p>
          <a:p>
            <a:pPr algn="r"/>
            <a:r>
              <a:rPr lang="de-AT" sz="1175" dirty="0">
                <a:latin typeface="Tahoma" panose="020B0604030504040204" pitchFamily="34" charset="0"/>
                <a:ea typeface="Tahoma" panose="020B0604030504040204" pitchFamily="34" charset="0"/>
                <a:cs typeface="Tahoma" panose="020B0604030504040204" pitchFamily="34" charset="0"/>
              </a:rPr>
              <a:t>Icon </a:t>
            </a:r>
            <a:r>
              <a:rPr lang="de-AT" sz="1175" dirty="0" err="1">
                <a:latin typeface="Tahoma" panose="020B0604030504040204" pitchFamily="34" charset="0"/>
                <a:ea typeface="Tahoma" panose="020B0604030504040204" pitchFamily="34" charset="0"/>
                <a:cs typeface="Tahoma" panose="020B0604030504040204" pitchFamily="34" charset="0"/>
              </a:rPr>
              <a:t>from</a:t>
            </a:r>
            <a:r>
              <a:rPr lang="de-AT" sz="1175" dirty="0">
                <a:latin typeface="Tahoma" panose="020B0604030504040204" pitchFamily="34" charset="0"/>
                <a:ea typeface="Tahoma" panose="020B0604030504040204" pitchFamily="34" charset="0"/>
                <a:cs typeface="Tahoma" panose="020B0604030504040204" pitchFamily="34" charset="0"/>
              </a:rPr>
              <a:t> </a:t>
            </a:r>
            <a:r>
              <a:rPr lang="de-AT" sz="1175" dirty="0">
                <a:latin typeface="Tahoma" panose="020B0604030504040204" pitchFamily="34" charset="0"/>
                <a:ea typeface="Tahoma" panose="020B0604030504040204" pitchFamily="34" charset="0"/>
                <a:cs typeface="Tahoma" panose="020B0604030504040204" pitchFamily="34" charset="0"/>
                <a:hlinkClick r:id="rId2"/>
              </a:rPr>
              <a:t>all-free-download.com</a:t>
            </a:r>
            <a:r>
              <a:rPr lang="de-AT" sz="1175" dirty="0">
                <a:latin typeface="Tahoma" panose="020B0604030504040204" pitchFamily="34" charset="0"/>
                <a:ea typeface="Tahoma" panose="020B0604030504040204" pitchFamily="34" charset="0"/>
                <a:cs typeface="Tahoma" panose="020B0604030504040204" pitchFamily="34" charset="0"/>
              </a:rPr>
              <a:t>, Environmental </a:t>
            </a:r>
            <a:r>
              <a:rPr lang="de-AT" sz="1175" dirty="0" err="1">
                <a:latin typeface="Tahoma" panose="020B0604030504040204" pitchFamily="34" charset="0"/>
                <a:ea typeface="Tahoma" panose="020B0604030504040204" pitchFamily="34" charset="0"/>
                <a:cs typeface="Tahoma" panose="020B0604030504040204" pitchFamily="34" charset="0"/>
              </a:rPr>
              <a:t>icons</a:t>
            </a:r>
            <a:r>
              <a:rPr lang="de-AT" sz="1175" dirty="0">
                <a:latin typeface="Tahoma" panose="020B0604030504040204" pitchFamily="34" charset="0"/>
                <a:ea typeface="Tahoma" panose="020B0604030504040204" pitchFamily="34" charset="0"/>
                <a:cs typeface="Tahoma" panose="020B0604030504040204" pitchFamily="34" charset="0"/>
              </a:rPr>
              <a:t> 310835, </a:t>
            </a:r>
            <a:r>
              <a:rPr lang="de-AT" sz="1175" dirty="0" err="1">
                <a:latin typeface="Tahoma" panose="020B0604030504040204" pitchFamily="34" charset="0"/>
                <a:ea typeface="Tahoma" panose="020B0604030504040204" pitchFamily="34" charset="0"/>
                <a:cs typeface="Tahoma" panose="020B0604030504040204" pitchFamily="34" charset="0"/>
              </a:rPr>
              <a:t>by</a:t>
            </a:r>
            <a:r>
              <a:rPr lang="de-AT" sz="1175" dirty="0">
                <a:latin typeface="Tahoma" panose="020B0604030504040204" pitchFamily="34" charset="0"/>
                <a:ea typeface="Tahoma" panose="020B0604030504040204" pitchFamily="34" charset="0"/>
                <a:cs typeface="Tahoma" panose="020B0604030504040204" pitchFamily="34" charset="0"/>
              </a:rPr>
              <a:t> </a:t>
            </a:r>
            <a:r>
              <a:rPr lang="de-AT" sz="1175" dirty="0">
                <a:latin typeface="Tahoma" panose="020B0604030504040204" pitchFamily="34" charset="0"/>
                <a:ea typeface="Tahoma" panose="020B0604030504040204" pitchFamily="34" charset="0"/>
                <a:cs typeface="Tahoma" panose="020B0604030504040204" pitchFamily="34" charset="0"/>
                <a:hlinkClick r:id="rId3"/>
              </a:rPr>
              <a:t>BSGstudio</a:t>
            </a:r>
            <a:r>
              <a:rPr lang="de-AT" sz="1175" dirty="0">
                <a:latin typeface="Tahoma" panose="020B0604030504040204" pitchFamily="34" charset="0"/>
                <a:ea typeface="Tahoma" panose="020B0604030504040204" pitchFamily="34" charset="0"/>
                <a:cs typeface="Tahoma" panose="020B0604030504040204" pitchFamily="34" charset="0"/>
              </a:rPr>
              <a:t>, </a:t>
            </a:r>
            <a:r>
              <a:rPr lang="de-AT" sz="1175" dirty="0" err="1">
                <a:latin typeface="Tahoma" panose="020B0604030504040204" pitchFamily="34" charset="0"/>
                <a:ea typeface="Tahoma" panose="020B0604030504040204" pitchFamily="34" charset="0"/>
                <a:cs typeface="Tahoma" panose="020B0604030504040204" pitchFamily="34" charset="0"/>
              </a:rPr>
              <a:t>license</a:t>
            </a:r>
            <a:r>
              <a:rPr lang="de-AT" sz="1175" dirty="0">
                <a:latin typeface="Tahoma" panose="020B0604030504040204" pitchFamily="34" charset="0"/>
                <a:ea typeface="Tahoma" panose="020B0604030504040204" pitchFamily="34" charset="0"/>
                <a:cs typeface="Tahoma" panose="020B0604030504040204" pitchFamily="34" charset="0"/>
              </a:rPr>
              <a:t> CC-BY</a:t>
            </a:r>
          </a:p>
        </p:txBody>
      </p:sp>
      <p:pic>
        <p:nvPicPr>
          <p:cNvPr id="8" name="Grafik 7">
            <a:extLst>
              <a:ext uri="{FF2B5EF4-FFF2-40B4-BE49-F238E27FC236}">
                <a16:creationId xmlns:a16="http://schemas.microsoft.com/office/drawing/2014/main" id="{7FB961A8-4483-D343-BE95-350DFA0380EB}"/>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85601" y="6006687"/>
            <a:ext cx="533400" cy="622300"/>
          </a:xfrm>
          <a:prstGeom prst="rect">
            <a:avLst/>
          </a:prstGeom>
        </p:spPr>
      </p:pic>
    </p:spTree>
    <p:extLst>
      <p:ext uri="{BB962C8B-B14F-4D97-AF65-F5344CB8AC3E}">
        <p14:creationId xmlns:p14="http://schemas.microsoft.com/office/powerpoint/2010/main" val="4203605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wo columns) with clai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2"/>
            <a:ext cx="10655300" cy="504000"/>
          </a:xfrm>
          <a:prstGeom prst="rect">
            <a:avLst/>
          </a:prstGeom>
        </p:spPr>
        <p:txBody>
          <a:bodyPr lIns="0" tIns="0" rIns="0" bIns="0" anchor="ctr">
            <a:noAutofit/>
          </a:bodyPr>
          <a:lstStyle>
            <a:lvl1pPr marL="0" indent="0">
              <a:buNone/>
              <a:defRPr sz="3200" i="1" baseline="0">
                <a:solidFill>
                  <a:schemeClr val="tx2"/>
                </a:solidFill>
                <a:latin typeface="Cambria"/>
                <a:cs typeface="Cambria"/>
              </a:defRPr>
            </a:lvl1pPr>
          </a:lstStyle>
          <a:p>
            <a:pPr lvl="0"/>
            <a:r>
              <a:rPr lang="en-US" noProof="0" dirty="0"/>
              <a:t>Click to add claim</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r>
              <a:rPr lang="de-AT"/>
              <a:t>Use 'Header &amp; Footer - Date' to set second footer line</a:t>
            </a:r>
            <a:endParaRPr lang="en-GB" dirty="0"/>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r>
              <a:rPr lang="en-GB"/>
              <a:t>Use 'Header &amp; Footer - Footer' to set the first footer line</a:t>
            </a:r>
            <a:endParaRPr lang="en-GB" dirty="0"/>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‹Nr.›</a:t>
            </a:fld>
            <a:endParaRPr lang="en-GB" dirty="0"/>
          </a:p>
        </p:txBody>
      </p:sp>
      <p:sp>
        <p:nvSpPr>
          <p:cNvPr id="4" name="Content Placeholder 3"/>
          <p:cNvSpPr>
            <a:spLocks noGrp="1"/>
          </p:cNvSpPr>
          <p:nvPr>
            <p:ph sz="quarter" idx="18"/>
          </p:nvPr>
        </p:nvSpPr>
        <p:spPr>
          <a:xfrm>
            <a:off x="361950" y="1439013"/>
            <a:ext cx="5614416" cy="47124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9"/>
          </p:nvPr>
        </p:nvSpPr>
        <p:spPr>
          <a:xfrm>
            <a:off x="6222671" y="1438275"/>
            <a:ext cx="5614416" cy="471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392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laim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0"/>
            <a:ext cx="10655300" cy="1044000"/>
          </a:xfrm>
          <a:prstGeom prst="rect">
            <a:avLst/>
          </a:prstGeom>
        </p:spPr>
        <p:txBody>
          <a:bodyPr vert="horz" lIns="0" tIns="0" rIns="0" bIns="0" rtlCol="0" anchor="t">
            <a:noAutofit/>
          </a:bodyPr>
          <a:lstStyle>
            <a:lvl1pPr>
              <a:defRPr lang="en-US" sz="3200" i="1" noProof="0" dirty="0">
                <a:solidFill>
                  <a:schemeClr val="tx2"/>
                </a:solidFill>
                <a:latin typeface="Cambria"/>
                <a:cs typeface="Cambria"/>
              </a:defRPr>
            </a:lvl1pPr>
          </a:lstStyle>
          <a:p>
            <a:pPr marL="0" lvl="0" indent="0">
              <a:buNone/>
            </a:pPr>
            <a:r>
              <a:rPr lang="en-US" noProof="0" dirty="0"/>
              <a:t>Click to add claim</a:t>
            </a:r>
            <a:br>
              <a:rPr lang="en-US" noProof="0" dirty="0"/>
            </a:br>
            <a:r>
              <a:rPr lang="en-US" noProof="0" dirty="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Use 'Header &amp; Footer - Footer' to set the first footer line</a:t>
            </a: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362713" y="1977546"/>
            <a:ext cx="11495912" cy="4173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43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laim (2)  &amp; captio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0"/>
            <a:ext cx="10655300" cy="1044000"/>
          </a:xfrm>
          <a:prstGeom prst="rect">
            <a:avLst/>
          </a:prstGeom>
        </p:spPr>
        <p:txBody>
          <a:bodyPr vert="horz" lIns="0" tIns="0" rIns="0" bIns="0" rtlCol="0" anchor="t">
            <a:noAutofit/>
          </a:bodyPr>
          <a:lstStyle>
            <a:lvl1pPr>
              <a:defRPr lang="en-US" sz="3200" i="1" noProof="0" dirty="0">
                <a:solidFill>
                  <a:schemeClr val="tx2"/>
                </a:solidFill>
                <a:latin typeface="Cambria"/>
                <a:cs typeface="Cambria"/>
              </a:defRPr>
            </a:lvl1pPr>
          </a:lstStyle>
          <a:p>
            <a:pPr marL="0" lvl="0" indent="0">
              <a:buNone/>
            </a:pPr>
            <a:r>
              <a:rPr lang="en-US" noProof="0" dirty="0"/>
              <a:t>Click to add claim</a:t>
            </a:r>
            <a:br>
              <a:rPr lang="en-US" noProof="0" dirty="0"/>
            </a:br>
            <a:r>
              <a:rPr lang="en-US" noProof="0" dirty="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Use 'Header &amp; Footer - Footer' to set the first footer line</a:t>
            </a: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362713" y="1977546"/>
            <a:ext cx="11495912" cy="4006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Tree>
    <p:extLst>
      <p:ext uri="{BB962C8B-B14F-4D97-AF65-F5344CB8AC3E}">
        <p14:creationId xmlns:p14="http://schemas.microsoft.com/office/powerpoint/2010/main" val="3768604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laim (2), caption and y-labe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0"/>
            <a:ext cx="10655300" cy="1044000"/>
          </a:xfrm>
          <a:prstGeom prst="rect">
            <a:avLst/>
          </a:prstGeom>
        </p:spPr>
        <p:txBody>
          <a:bodyPr vert="horz" lIns="0" tIns="0" rIns="0" bIns="0" rtlCol="0" anchor="t">
            <a:noAutofit/>
          </a:bodyPr>
          <a:lstStyle>
            <a:lvl1pPr>
              <a:defRPr lang="en-US" sz="3200" i="1" noProof="0" dirty="0">
                <a:solidFill>
                  <a:schemeClr val="tx2"/>
                </a:solidFill>
                <a:latin typeface="Cambria"/>
                <a:cs typeface="Cambria"/>
              </a:defRPr>
            </a:lvl1pPr>
          </a:lstStyle>
          <a:p>
            <a:pPr marL="0" lvl="0" indent="0">
              <a:buNone/>
            </a:pPr>
            <a:r>
              <a:rPr lang="en-US" noProof="0" dirty="0"/>
              <a:t>Click to add claim</a:t>
            </a:r>
            <a:br>
              <a:rPr lang="en-US" noProof="0" dirty="0"/>
            </a:br>
            <a:r>
              <a:rPr lang="en-US" noProof="0" dirty="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Use 'Header &amp; Footer - Footer' to set the first footer line</a:t>
            </a: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550251" y="1977546"/>
            <a:ext cx="11308373" cy="40066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
        <p:nvSpPr>
          <p:cNvPr id="9" name="Textplatzhalter 18">
            <a:extLst>
              <a:ext uri="{FF2B5EF4-FFF2-40B4-BE49-F238E27FC236}">
                <a16:creationId xmlns:a16="http://schemas.microsoft.com/office/drawing/2014/main" id="{D502433B-089C-7144-A4B1-6A1760057CD9}"/>
              </a:ext>
            </a:extLst>
          </p:cNvPr>
          <p:cNvSpPr>
            <a:spLocks noGrp="1"/>
          </p:cNvSpPr>
          <p:nvPr>
            <p:ph type="body" sz="quarter" idx="30" hasCustomPrompt="1"/>
          </p:nvPr>
        </p:nvSpPr>
        <p:spPr>
          <a:xfrm rot="16200000">
            <a:off x="-1629663" y="3768160"/>
            <a:ext cx="3970531" cy="389299"/>
          </a:xfrm>
          <a:prstGeom prst="rect">
            <a:avLst/>
          </a:prstGeom>
          <a:noFill/>
          <a:ln w="9525">
            <a:noFill/>
            <a:miter lim="800000"/>
            <a:headEnd/>
            <a:tailEnd/>
          </a:ln>
        </p:spPr>
        <p:txBody>
          <a:bodyPr vert="horz" wrap="square" lIns="0" tIns="0" rIns="180000" bIns="36000" numCol="1" rtlCol="0" anchor="ctr" anchorCtr="0" compatLnSpc="1">
            <a:prstTxWarp prst="textNoShape">
              <a:avLst/>
            </a:prstTxWarp>
            <a:normAutofit/>
          </a:bodyPr>
          <a:lstStyle>
            <a:lvl1pPr marL="0" indent="0" algn="ctr">
              <a:buNone/>
              <a:defRPr lang="en-GB" sz="1600">
                <a:solidFill>
                  <a:srgbClr val="7F7F7F"/>
                </a:solidFill>
              </a:defRPr>
            </a:lvl1pPr>
          </a:lstStyle>
          <a:p>
            <a:pPr marL="271463" lvl="0" indent="-271463" algn="r"/>
            <a:r>
              <a:rPr lang="en-GB" noProof="0" dirty="0"/>
              <a:t>Click to edit y-label</a:t>
            </a:r>
          </a:p>
        </p:txBody>
      </p:sp>
    </p:spTree>
    <p:extLst>
      <p:ext uri="{BB962C8B-B14F-4D97-AF65-F5344CB8AC3E}">
        <p14:creationId xmlns:p14="http://schemas.microsoft.com/office/powerpoint/2010/main" val="1891081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2017525"/>
            <a:ext cx="1829334" cy="432271"/>
          </a:xfrm>
          <a:prstGeom prst="rect">
            <a:avLst/>
          </a:prstGeom>
        </p:spPr>
        <p:txBody>
          <a:bodyPr lIns="0" tIns="0" rIns="0" bIns="0" anchor="ctr">
            <a:noAutofit/>
          </a:bodyPr>
          <a:lstStyle>
            <a:lvl1pPr marL="0" indent="0">
              <a:buNone/>
              <a:defRPr sz="240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dirty="0"/>
              <a:t>Section #</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a:xfrm>
            <a:off x="362713" y="2741044"/>
            <a:ext cx="8911916" cy="653341"/>
          </a:xfrm>
        </p:spPr>
        <p:txBody>
          <a:bodyPr vert="horz" lIns="0" tIns="36000" rIns="0" bIns="36000" rtlCol="0" anchor="b">
            <a:normAutofit/>
          </a:bodyPr>
          <a:lstStyle>
            <a:lvl1pPr>
              <a:defRPr lang="de-DE" sz="3600" dirty="0">
                <a:solidFill>
                  <a:schemeClr val="tx2"/>
                </a:solidFill>
              </a:defRPr>
            </a:lvl1pPr>
          </a:lstStyle>
          <a:p>
            <a:pPr lvl="0"/>
            <a:r>
              <a:rPr lang="en-US" dirty="0"/>
              <a:t>Click to edit section title</a:t>
            </a:r>
            <a:endParaRPr lang="de-DE" dirty="0"/>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r>
              <a:rPr lang="de-AT"/>
              <a:t>Use 'Header &amp; Footer - Date' to set second footer line</a:t>
            </a:r>
            <a:endParaRPr lang="en-GB" dirty="0"/>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r>
              <a:rPr lang="en-GB"/>
              <a:t>Use 'Header &amp; Footer - Footer' to set the first footer line</a:t>
            </a:r>
            <a:endParaRPr lang="en-GB" dirty="0"/>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‹Nr.›</a:t>
            </a:fld>
            <a:endParaRPr lang="en-GB" dirty="0"/>
          </a:p>
        </p:txBody>
      </p:sp>
      <p:sp>
        <p:nvSpPr>
          <p:cNvPr id="4" name="Content Placeholder 3"/>
          <p:cNvSpPr>
            <a:spLocks noGrp="1"/>
          </p:cNvSpPr>
          <p:nvPr>
            <p:ph sz="quarter" idx="18"/>
          </p:nvPr>
        </p:nvSpPr>
        <p:spPr>
          <a:xfrm>
            <a:off x="361950" y="3685633"/>
            <a:ext cx="8912680" cy="24657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0946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 with on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072965-A36C-4F21-A0C7-28A6D301D826}"/>
              </a:ext>
            </a:extLst>
          </p:cNvPr>
          <p:cNvSpPr>
            <a:spLocks noGrp="1"/>
          </p:cNvSpPr>
          <p:nvPr>
            <p:ph idx="1"/>
          </p:nvPr>
        </p:nvSpPr>
        <p:spPr>
          <a:xfrm>
            <a:off x="1041747" y="1712095"/>
            <a:ext cx="10108505" cy="4215678"/>
          </a:xfrm>
        </p:spPr>
        <p:txBody>
          <a:bodyPr>
            <a:normAutofit/>
          </a:bodyPr>
          <a:lstStyle>
            <a:lvl1pPr>
              <a:lnSpc>
                <a:spcPct val="130000"/>
              </a:lnSpc>
              <a:defRPr sz="2400">
                <a:latin typeface="Segoe UI Light" panose="020B0502040204020203" pitchFamily="34" charset="0"/>
                <a:cs typeface="Segoe UI Light" panose="020B0502040204020203" pitchFamily="34" charset="0"/>
              </a:defRPr>
            </a:lvl1pPr>
            <a:lvl2pPr>
              <a:lnSpc>
                <a:spcPct val="130000"/>
              </a:lnSpc>
              <a:defRPr sz="2000">
                <a:latin typeface="Segoe UI Light" panose="020B0502040204020203" pitchFamily="34" charset="0"/>
                <a:cs typeface="Segoe UI Light" panose="020B0502040204020203" pitchFamily="34" charset="0"/>
              </a:defRPr>
            </a:lvl2pPr>
            <a:lvl3pPr>
              <a:lnSpc>
                <a:spcPct val="130000"/>
              </a:lnSpc>
              <a:defRPr sz="1800">
                <a:latin typeface="Segoe UI Light" panose="020B0502040204020203" pitchFamily="34" charset="0"/>
                <a:cs typeface="Segoe UI Light" panose="020B0502040204020203" pitchFamily="34" charset="0"/>
              </a:defRPr>
            </a:lvl3pPr>
            <a:lvl4pPr>
              <a:lnSpc>
                <a:spcPct val="130000"/>
              </a:lnSpc>
              <a:defRPr sz="1600">
                <a:latin typeface="Segoe UI Light" panose="020B0502040204020203" pitchFamily="34" charset="0"/>
                <a:cs typeface="Segoe UI Light" panose="020B0502040204020203" pitchFamily="34" charset="0"/>
              </a:defRPr>
            </a:lvl4pPr>
            <a:lvl5pPr>
              <a:lnSpc>
                <a:spcPct val="130000"/>
              </a:lnSpc>
              <a:defRPr sz="1600">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10" name="Title 9">
            <a:extLst>
              <a:ext uri="{FF2B5EF4-FFF2-40B4-BE49-F238E27FC236}">
                <a16:creationId xmlns:a16="http://schemas.microsoft.com/office/drawing/2014/main" id="{9ACF8B68-59E4-427C-9A1D-4431DCDCB20E}"/>
              </a:ext>
            </a:extLst>
          </p:cNvPr>
          <p:cNvSpPr>
            <a:spLocks noGrp="1"/>
          </p:cNvSpPr>
          <p:nvPr>
            <p:ph type="title"/>
          </p:nvPr>
        </p:nvSpPr>
        <p:spPr>
          <a:xfrm>
            <a:off x="1041747" y="571701"/>
            <a:ext cx="10108505" cy="801024"/>
          </a:xfrm>
        </p:spPr>
        <p:txBody>
          <a:bodyPr anchor="ctr">
            <a:normAutofit/>
          </a:bodyPr>
          <a:lstStyle>
            <a:lvl1pPr>
              <a:defRPr sz="3200" spc="-60" baseline="0">
                <a:solidFill>
                  <a:schemeClr val="tx2"/>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11" name="Date Placeholder 10">
            <a:extLst>
              <a:ext uri="{FF2B5EF4-FFF2-40B4-BE49-F238E27FC236}">
                <a16:creationId xmlns:a16="http://schemas.microsoft.com/office/drawing/2014/main" id="{351B6E9B-B1BB-4EFE-A371-FBD197CB3889}"/>
              </a:ext>
            </a:extLst>
          </p:cNvPr>
          <p:cNvSpPr>
            <a:spLocks noGrp="1"/>
          </p:cNvSpPr>
          <p:nvPr>
            <p:ph type="dt" sz="half" idx="10"/>
          </p:nvPr>
        </p:nvSpPr>
        <p:spPr>
          <a:xfrm>
            <a:off x="9462767" y="6267143"/>
            <a:ext cx="1687485" cy="365125"/>
          </a:xfrm>
        </p:spPr>
        <p:txBody>
          <a:bodyPr/>
          <a:lstStyle>
            <a:lvl1pPr algn="l">
              <a:defRPr sz="1000">
                <a:solidFill>
                  <a:schemeClr val="accent4"/>
                </a:solidFill>
                <a:latin typeface="Segoe UI Light" panose="020B0502040204020203" pitchFamily="34" charset="0"/>
                <a:cs typeface="Segoe UI Light" panose="020B0502040204020203" pitchFamily="34" charset="0"/>
              </a:defRPr>
            </a:lvl1pPr>
          </a:lstStyle>
          <a:p>
            <a:fld id="{C4B8806B-F39B-DB48-B57B-3B006B4A277B}" type="datetime1">
              <a:rPr lang="de-AT" smtClean="0"/>
              <a:t>21.10.20</a:t>
            </a:fld>
            <a:endParaRPr lang="cs-CZ" dirty="0"/>
          </a:p>
        </p:txBody>
      </p:sp>
      <p:sp>
        <p:nvSpPr>
          <p:cNvPr id="12" name="Footer Placeholder 11">
            <a:extLst>
              <a:ext uri="{FF2B5EF4-FFF2-40B4-BE49-F238E27FC236}">
                <a16:creationId xmlns:a16="http://schemas.microsoft.com/office/drawing/2014/main" id="{686A8459-D65E-4321-A8C9-B8A46582FBC0}"/>
              </a:ext>
            </a:extLst>
          </p:cNvPr>
          <p:cNvSpPr>
            <a:spLocks noGrp="1"/>
          </p:cNvSpPr>
          <p:nvPr>
            <p:ph type="ftr" sz="quarter" idx="11"/>
          </p:nvPr>
        </p:nvSpPr>
        <p:spPr>
          <a:xfrm>
            <a:off x="1041748" y="6257388"/>
            <a:ext cx="5596841" cy="374880"/>
          </a:xfrm>
        </p:spPr>
        <p:txBody>
          <a:bodyPr anchor="ctr"/>
          <a:lstStyle>
            <a:lvl1pPr algn="l">
              <a:defRPr sz="1000">
                <a:solidFill>
                  <a:schemeClr val="accent4"/>
                </a:solidFill>
                <a:latin typeface="Segoe UI Light" panose="020B0502040204020203" pitchFamily="34" charset="0"/>
                <a:cs typeface="Segoe UI Light" panose="020B0502040204020203" pitchFamily="34" charset="0"/>
              </a:defRPr>
            </a:lvl1pPr>
          </a:lstStyle>
          <a:p>
            <a:r>
              <a:rPr lang="en-US"/>
              <a:t>Optional presentation title repeated in the footer</a:t>
            </a:r>
            <a:endParaRPr lang="cs-CZ" dirty="0"/>
          </a:p>
        </p:txBody>
      </p:sp>
      <p:pic>
        <p:nvPicPr>
          <p:cNvPr id="4" name="Picture 3">
            <a:extLst>
              <a:ext uri="{FF2B5EF4-FFF2-40B4-BE49-F238E27FC236}">
                <a16:creationId xmlns:a16="http://schemas.microsoft.com/office/drawing/2014/main" id="{CF35026E-83E5-41DB-9A6F-8E1F8F1F6E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4846" y="5927773"/>
            <a:ext cx="1227004" cy="779281"/>
          </a:xfrm>
          <a:prstGeom prst="rect">
            <a:avLst/>
          </a:prstGeom>
        </p:spPr>
      </p:pic>
      <p:sp>
        <p:nvSpPr>
          <p:cNvPr id="14" name="Rectangle 13">
            <a:extLst>
              <a:ext uri="{FF2B5EF4-FFF2-40B4-BE49-F238E27FC236}">
                <a16:creationId xmlns:a16="http://schemas.microsoft.com/office/drawing/2014/main" id="{8B799471-0262-49E4-A5BE-DF4FA4664F0A}"/>
              </a:ext>
            </a:extLst>
          </p:cNvPr>
          <p:cNvSpPr/>
          <p:nvPr userDrawn="1"/>
        </p:nvSpPr>
        <p:spPr>
          <a:xfrm flipH="1" flipV="1">
            <a:off x="0" y="0"/>
            <a:ext cx="622068" cy="6858000"/>
          </a:xfrm>
          <a:prstGeom prst="rect">
            <a:avLst/>
          </a:prstGeom>
          <a:solidFill>
            <a:srgbClr val="AFC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Slide Number Placeholder 12">
            <a:extLst>
              <a:ext uri="{FF2B5EF4-FFF2-40B4-BE49-F238E27FC236}">
                <a16:creationId xmlns:a16="http://schemas.microsoft.com/office/drawing/2014/main" id="{9A5BD62A-8934-4BDB-B4BC-C2E484F10097}"/>
              </a:ext>
            </a:extLst>
          </p:cNvPr>
          <p:cNvSpPr>
            <a:spLocks noGrp="1"/>
          </p:cNvSpPr>
          <p:nvPr>
            <p:ph type="sldNum" sz="quarter" idx="12"/>
          </p:nvPr>
        </p:nvSpPr>
        <p:spPr>
          <a:xfrm>
            <a:off x="-3084" y="6257388"/>
            <a:ext cx="622069" cy="365125"/>
          </a:xfrm>
        </p:spPr>
        <p:txBody>
          <a:bodyPr/>
          <a:lstStyle>
            <a:lvl1pPr algn="ctr">
              <a:defRPr sz="1600">
                <a:solidFill>
                  <a:schemeClr val="bg1"/>
                </a:solidFill>
                <a:latin typeface="Segoe UI Semibold" panose="020B0702040204020203" pitchFamily="34" charset="0"/>
                <a:cs typeface="Segoe UI Semibold" panose="020B0702040204020203" pitchFamily="34" charset="0"/>
              </a:defRPr>
            </a:lvl1pPr>
          </a:lstStyle>
          <a:p>
            <a:fld id="{A326DBD3-C1B3-4C61-B0C7-9E44CC26916E}" type="slidenum">
              <a:rPr lang="cs-CZ" smtClean="0"/>
              <a:pPr/>
              <a:t>‹Nr.›</a:t>
            </a:fld>
            <a:endParaRPr lang="cs-CZ" dirty="0"/>
          </a:p>
        </p:txBody>
      </p:sp>
    </p:spTree>
    <p:extLst>
      <p:ext uri="{BB962C8B-B14F-4D97-AF65-F5344CB8AC3E}">
        <p14:creationId xmlns:p14="http://schemas.microsoft.com/office/powerpoint/2010/main" val="1857652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r>
              <a:rPr lang="de-AT" noProof="0"/>
              <a:t>Use 'Header &amp; Footer - Date' to set second footer line</a:t>
            </a:r>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r>
              <a:rPr lang="en-GB" noProof="0"/>
              <a:t>Use 'Header &amp; Footer - Footer' to set the first footer line</a:t>
            </a:r>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0" name="Content Placeholder 9"/>
          <p:cNvSpPr>
            <a:spLocks noGrp="1"/>
          </p:cNvSpPr>
          <p:nvPr>
            <p:ph sz="quarter" idx="17"/>
          </p:nvPr>
        </p:nvSpPr>
        <p:spPr>
          <a:xfrm>
            <a:off x="362713" y="1270661"/>
            <a:ext cx="11495912" cy="4882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3453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r>
              <a:rPr lang="de-AT" noProof="0"/>
              <a:t>Use 'Header &amp; Footer - Date' to set second footer line</a:t>
            </a:r>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r>
              <a:rPr lang="en-GB" noProof="0"/>
              <a:t>Use 'Header &amp; Footer - Footer' to set the first footer line</a:t>
            </a:r>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0" name="Content Placeholder 9"/>
          <p:cNvSpPr>
            <a:spLocks noGrp="1"/>
          </p:cNvSpPr>
          <p:nvPr>
            <p:ph sz="quarter" idx="17"/>
          </p:nvPr>
        </p:nvSpPr>
        <p:spPr>
          <a:xfrm>
            <a:off x="362713" y="1270661"/>
            <a:ext cx="5610575" cy="48828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8"/>
          </p:nvPr>
        </p:nvSpPr>
        <p:spPr>
          <a:xfrm>
            <a:off x="6246421" y="1270000"/>
            <a:ext cx="5612204" cy="488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597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Use 'Header &amp; Footer - Footer' to set the first footer line</a:t>
            </a: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362713" y="1287177"/>
            <a:ext cx="11495912" cy="4697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Tree>
    <p:extLst>
      <p:ext uri="{BB962C8B-B14F-4D97-AF65-F5344CB8AC3E}">
        <p14:creationId xmlns:p14="http://schemas.microsoft.com/office/powerpoint/2010/main" val="4246309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and y-label">
    <p:spTree>
      <p:nvGrpSpPr>
        <p:cNvPr id="1" name=""/>
        <p:cNvGrpSpPr/>
        <p:nvPr/>
      </p:nvGrpSpPr>
      <p:grpSpPr>
        <a:xfrm>
          <a:off x="0" y="0"/>
          <a:ext cx="0" cy="0"/>
          <a:chOff x="0" y="0"/>
          <a:chExt cx="0" cy="0"/>
        </a:xfrm>
      </p:grpSpPr>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dirty="0"/>
              <a:t>Use 'Header &amp; Footer - Footer' to set the first footer line</a:t>
            </a:r>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550251" y="1287177"/>
            <a:ext cx="11308373" cy="46970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
        <p:nvSpPr>
          <p:cNvPr id="9" name="Textplatzhalter 18">
            <a:extLst>
              <a:ext uri="{FF2B5EF4-FFF2-40B4-BE49-F238E27FC236}">
                <a16:creationId xmlns:a16="http://schemas.microsoft.com/office/drawing/2014/main" id="{D502433B-089C-7144-A4B1-6A1760057CD9}"/>
              </a:ext>
            </a:extLst>
          </p:cNvPr>
          <p:cNvSpPr>
            <a:spLocks noGrp="1"/>
          </p:cNvSpPr>
          <p:nvPr>
            <p:ph type="body" sz="quarter" idx="30" hasCustomPrompt="1"/>
          </p:nvPr>
        </p:nvSpPr>
        <p:spPr>
          <a:xfrm rot="16200000">
            <a:off x="-1971734" y="3426088"/>
            <a:ext cx="4654674" cy="389299"/>
          </a:xfrm>
          <a:prstGeom prst="rect">
            <a:avLst/>
          </a:prstGeom>
          <a:noFill/>
          <a:ln w="9525">
            <a:noFill/>
            <a:miter lim="800000"/>
            <a:headEnd/>
            <a:tailEnd/>
          </a:ln>
        </p:spPr>
        <p:txBody>
          <a:bodyPr vert="horz" wrap="square" lIns="0" tIns="0" rIns="180000" bIns="36000" numCol="1" rtlCol="0" anchor="ctr" anchorCtr="0" compatLnSpc="1">
            <a:prstTxWarp prst="textNoShape">
              <a:avLst/>
            </a:prstTxWarp>
            <a:normAutofit/>
          </a:bodyPr>
          <a:lstStyle>
            <a:lvl1pPr marL="0" indent="0" algn="ctr">
              <a:buNone/>
              <a:defRPr lang="en-GB" sz="1600">
                <a:solidFill>
                  <a:srgbClr val="7F7F7F"/>
                </a:solidFill>
              </a:defRPr>
            </a:lvl1pPr>
          </a:lstStyle>
          <a:p>
            <a:pPr marL="271463" lvl="0" indent="-271463" algn="r"/>
            <a:r>
              <a:rPr lang="en-GB" noProof="0" dirty="0"/>
              <a:t>Click to edit y-label</a:t>
            </a:r>
          </a:p>
        </p:txBody>
      </p:sp>
    </p:spTree>
    <p:extLst>
      <p:ext uri="{BB962C8B-B14F-4D97-AF65-F5344CB8AC3E}">
        <p14:creationId xmlns:p14="http://schemas.microsoft.com/office/powerpoint/2010/main" val="337368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3CA68-8BFC-2E4B-9706-CD8F1F398405}"/>
              </a:ext>
            </a:extLst>
          </p:cNvPr>
          <p:cNvSpPr>
            <a:spLocks noGrp="1"/>
          </p:cNvSpPr>
          <p:nvPr>
            <p:ph type="title" hasCustomPrompt="1"/>
          </p:nvPr>
        </p:nvSpPr>
        <p:spPr/>
        <p:txBody>
          <a:bodyPr/>
          <a:lstStyle>
            <a:lvl1pPr>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GB" dirty="0"/>
              <a:t>Click to </a:t>
            </a:r>
            <a:r>
              <a:rPr lang="en-GB" noProof="0" dirty="0"/>
              <a:t>edit</a:t>
            </a:r>
            <a:r>
              <a:rPr lang="en-GB" dirty="0"/>
              <a:t> title</a:t>
            </a:r>
          </a:p>
        </p:txBody>
      </p:sp>
      <p:sp>
        <p:nvSpPr>
          <p:cNvPr id="14" name="Inhaltsplatzhalter 13">
            <a:extLst>
              <a:ext uri="{FF2B5EF4-FFF2-40B4-BE49-F238E27FC236}">
                <a16:creationId xmlns:a16="http://schemas.microsoft.com/office/drawing/2014/main" id="{CE152937-DA5F-AD4E-8DC4-ADED40C520BA}"/>
              </a:ext>
            </a:extLst>
          </p:cNvPr>
          <p:cNvSpPr>
            <a:spLocks noGrp="1"/>
          </p:cNvSpPr>
          <p:nvPr>
            <p:ph sz="quarter" idx="10" hasCustomPrompt="1"/>
          </p:nvPr>
        </p:nvSpPr>
        <p:spPr>
          <a:xfrm>
            <a:off x="590550" y="3417888"/>
            <a:ext cx="11229935" cy="1535112"/>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lang="en-GB" sz="2800" dirty="0">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noProof="0" dirty="0"/>
              <a:t>Click to edit subtitle</a:t>
            </a:r>
          </a:p>
        </p:txBody>
      </p:sp>
      <p:sp>
        <p:nvSpPr>
          <p:cNvPr id="22" name="Textplatzhalter 21">
            <a:extLst>
              <a:ext uri="{FF2B5EF4-FFF2-40B4-BE49-F238E27FC236}">
                <a16:creationId xmlns:a16="http://schemas.microsoft.com/office/drawing/2014/main" id="{B1D1861B-F743-E74C-A3DE-0E6A3FE4B4F5}"/>
              </a:ext>
            </a:extLst>
          </p:cNvPr>
          <p:cNvSpPr>
            <a:spLocks noGrp="1"/>
          </p:cNvSpPr>
          <p:nvPr>
            <p:ph type="body" sz="quarter" idx="11" hasCustomPrompt="1"/>
          </p:nvPr>
        </p:nvSpPr>
        <p:spPr>
          <a:xfrm>
            <a:off x="590551" y="5083662"/>
            <a:ext cx="11229933" cy="936139"/>
          </a:xfrm>
          <a:prstGeom prst="rect">
            <a:avLst/>
          </a:prstGeom>
        </p:spPr>
        <p:txBody>
          <a:bodyPr lIns="36000" tIns="36000" rIns="36000" bIns="36000" anchor="b"/>
          <a:lstStyle>
            <a:lvl1pPr marL="0" indent="0" algn="r">
              <a:buNone/>
              <a:defRPr sz="28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to edit name and conference/location</a:t>
            </a:r>
          </a:p>
        </p:txBody>
      </p:sp>
    </p:spTree>
    <p:extLst>
      <p:ext uri="{BB962C8B-B14F-4D97-AF65-F5344CB8AC3E}">
        <p14:creationId xmlns:p14="http://schemas.microsoft.com/office/powerpoint/2010/main" val="2908937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lai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62713" y="881742"/>
            <a:ext cx="10648188" cy="504000"/>
          </a:xfrm>
          <a:prstGeom prst="rect">
            <a:avLst/>
          </a:prstGeom>
        </p:spPr>
        <p:txBody>
          <a:bodyPr lIns="0" tIns="0" rIns="0" bIns="0" anchor="ctr">
            <a:noAutofit/>
          </a:bodyPr>
          <a:lstStyle>
            <a:lvl1pPr marL="0" indent="0">
              <a:buNone/>
              <a:defRPr sz="3200" i="1" baseline="0">
                <a:solidFill>
                  <a:schemeClr val="tx2"/>
                </a:solidFill>
                <a:latin typeface="Cambria"/>
                <a:cs typeface="Cambria"/>
              </a:defRPr>
            </a:lvl1pPr>
          </a:lstStyle>
          <a:p>
            <a:pPr lvl="0"/>
            <a:r>
              <a:rPr lang="en-US" noProof="0" dirty="0"/>
              <a:t>Click to add claim</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r>
              <a:rPr lang="de-AT"/>
              <a:t>Use 'Header &amp; Footer - Date' to set second footer line</a:t>
            </a:r>
            <a:endParaRPr lang="en-GB" dirty="0"/>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r>
              <a:rPr lang="en-GB"/>
              <a:t>Use 'Header &amp; Footer - Footer' to set the first footer line</a:t>
            </a:r>
            <a:endParaRPr lang="en-GB" dirty="0"/>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‹Nr.›</a:t>
            </a:fld>
            <a:endParaRPr lang="en-GB" dirty="0"/>
          </a:p>
        </p:txBody>
      </p:sp>
      <p:sp>
        <p:nvSpPr>
          <p:cNvPr id="4" name="Content Placeholder 3"/>
          <p:cNvSpPr>
            <a:spLocks noGrp="1"/>
          </p:cNvSpPr>
          <p:nvPr>
            <p:ph sz="quarter" idx="18"/>
          </p:nvPr>
        </p:nvSpPr>
        <p:spPr>
          <a:xfrm>
            <a:off x="361949" y="1439013"/>
            <a:ext cx="11497077" cy="47124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1437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wo columns) with clai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2"/>
            <a:ext cx="10655300" cy="504000"/>
          </a:xfrm>
          <a:prstGeom prst="rect">
            <a:avLst/>
          </a:prstGeom>
        </p:spPr>
        <p:txBody>
          <a:bodyPr lIns="0" tIns="0" rIns="0" bIns="0" anchor="ctr">
            <a:noAutofit/>
          </a:bodyPr>
          <a:lstStyle>
            <a:lvl1pPr marL="0" indent="0">
              <a:buNone/>
              <a:defRPr sz="3200" i="1" baseline="0">
                <a:solidFill>
                  <a:schemeClr val="tx2"/>
                </a:solidFill>
                <a:latin typeface="Cambria"/>
                <a:cs typeface="Cambria"/>
              </a:defRPr>
            </a:lvl1pPr>
          </a:lstStyle>
          <a:p>
            <a:pPr lvl="0"/>
            <a:r>
              <a:rPr lang="en-US" noProof="0" dirty="0"/>
              <a:t>Click to add claim</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r>
              <a:rPr lang="de-AT"/>
              <a:t>Use 'Header &amp; Footer - Date' to set second footer line</a:t>
            </a:r>
            <a:endParaRPr lang="en-GB" dirty="0"/>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r>
              <a:rPr lang="en-GB"/>
              <a:t>Use 'Header &amp; Footer - Footer' to set the first footer line</a:t>
            </a:r>
            <a:endParaRPr lang="en-GB" dirty="0"/>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‹Nr.›</a:t>
            </a:fld>
            <a:endParaRPr lang="en-GB" dirty="0"/>
          </a:p>
        </p:txBody>
      </p:sp>
      <p:sp>
        <p:nvSpPr>
          <p:cNvPr id="4" name="Content Placeholder 3"/>
          <p:cNvSpPr>
            <a:spLocks noGrp="1"/>
          </p:cNvSpPr>
          <p:nvPr>
            <p:ph sz="quarter" idx="18"/>
          </p:nvPr>
        </p:nvSpPr>
        <p:spPr>
          <a:xfrm>
            <a:off x="361950" y="1439013"/>
            <a:ext cx="5614416" cy="47124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9"/>
          </p:nvPr>
        </p:nvSpPr>
        <p:spPr>
          <a:xfrm>
            <a:off x="6222671" y="1438275"/>
            <a:ext cx="5614416" cy="471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8748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laim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0"/>
            <a:ext cx="10655300" cy="1044000"/>
          </a:xfrm>
          <a:prstGeom prst="rect">
            <a:avLst/>
          </a:prstGeom>
        </p:spPr>
        <p:txBody>
          <a:bodyPr vert="horz" lIns="0" tIns="0" rIns="0" bIns="0" rtlCol="0" anchor="t">
            <a:noAutofit/>
          </a:bodyPr>
          <a:lstStyle>
            <a:lvl1pPr>
              <a:defRPr lang="en-US" sz="3200" i="1" noProof="0" dirty="0">
                <a:solidFill>
                  <a:schemeClr val="tx2"/>
                </a:solidFill>
                <a:latin typeface="Cambria"/>
                <a:cs typeface="Cambria"/>
              </a:defRPr>
            </a:lvl1pPr>
          </a:lstStyle>
          <a:p>
            <a:pPr marL="0" lvl="0" indent="0">
              <a:buNone/>
            </a:pPr>
            <a:r>
              <a:rPr lang="en-US" noProof="0" dirty="0"/>
              <a:t>Click to add claim</a:t>
            </a:r>
            <a:br>
              <a:rPr lang="en-US" noProof="0" dirty="0"/>
            </a:br>
            <a:r>
              <a:rPr lang="en-US" noProof="0" dirty="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Use 'Header &amp; Footer - Footer' to set the first footer line</a:t>
            </a: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362713" y="1977546"/>
            <a:ext cx="11495912" cy="4173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10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laim (2)  &amp; captio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62713" y="881740"/>
            <a:ext cx="10648188" cy="1044000"/>
          </a:xfrm>
          <a:prstGeom prst="rect">
            <a:avLst/>
          </a:prstGeom>
        </p:spPr>
        <p:txBody>
          <a:bodyPr vert="horz" lIns="0" tIns="0" rIns="0" bIns="0" rtlCol="0" anchor="t">
            <a:noAutofit/>
          </a:bodyPr>
          <a:lstStyle>
            <a:lvl1pPr>
              <a:defRPr lang="en-US" sz="3200" i="1" noProof="0" dirty="0">
                <a:solidFill>
                  <a:schemeClr val="tx2"/>
                </a:solidFill>
                <a:latin typeface="Cambria"/>
                <a:cs typeface="Cambria"/>
              </a:defRPr>
            </a:lvl1pPr>
          </a:lstStyle>
          <a:p>
            <a:pPr marL="0" lvl="0" indent="0">
              <a:buNone/>
            </a:pPr>
            <a:r>
              <a:rPr lang="en-US" noProof="0" dirty="0"/>
              <a:t>Click to add claim</a:t>
            </a:r>
            <a:br>
              <a:rPr lang="en-US" noProof="0" dirty="0"/>
            </a:br>
            <a:r>
              <a:rPr lang="en-US" noProof="0" dirty="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Use 'Header &amp; Footer - Footer' to set the first footer line</a:t>
            </a: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362713" y="1977546"/>
            <a:ext cx="11495912" cy="4006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Tree>
    <p:extLst>
      <p:ext uri="{BB962C8B-B14F-4D97-AF65-F5344CB8AC3E}">
        <p14:creationId xmlns:p14="http://schemas.microsoft.com/office/powerpoint/2010/main" val="94708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laim (2), caption and y-labe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0"/>
            <a:ext cx="10655300" cy="1044000"/>
          </a:xfrm>
          <a:prstGeom prst="rect">
            <a:avLst/>
          </a:prstGeom>
        </p:spPr>
        <p:txBody>
          <a:bodyPr vert="horz" lIns="0" tIns="0" rIns="0" bIns="0" rtlCol="0" anchor="t">
            <a:noAutofit/>
          </a:bodyPr>
          <a:lstStyle>
            <a:lvl1pPr>
              <a:defRPr lang="en-US" sz="3200" i="1" noProof="0" dirty="0">
                <a:solidFill>
                  <a:schemeClr val="tx2"/>
                </a:solidFill>
                <a:latin typeface="Cambria"/>
                <a:cs typeface="Cambria"/>
              </a:defRPr>
            </a:lvl1pPr>
          </a:lstStyle>
          <a:p>
            <a:pPr marL="0" lvl="0" indent="0">
              <a:buNone/>
            </a:pPr>
            <a:r>
              <a:rPr lang="en-US" noProof="0" dirty="0"/>
              <a:t>Click to add claim</a:t>
            </a:r>
            <a:br>
              <a:rPr lang="en-US" noProof="0" dirty="0"/>
            </a:br>
            <a:r>
              <a:rPr lang="en-US" noProof="0" dirty="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Use 'Header &amp; Footer - Footer' to set the first footer line</a:t>
            </a: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550251" y="1977546"/>
            <a:ext cx="11308373" cy="40066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
        <p:nvSpPr>
          <p:cNvPr id="9" name="Textplatzhalter 18">
            <a:extLst>
              <a:ext uri="{FF2B5EF4-FFF2-40B4-BE49-F238E27FC236}">
                <a16:creationId xmlns:a16="http://schemas.microsoft.com/office/drawing/2014/main" id="{D502433B-089C-7144-A4B1-6A1760057CD9}"/>
              </a:ext>
            </a:extLst>
          </p:cNvPr>
          <p:cNvSpPr>
            <a:spLocks noGrp="1"/>
          </p:cNvSpPr>
          <p:nvPr>
            <p:ph type="body" sz="quarter" idx="30" hasCustomPrompt="1"/>
          </p:nvPr>
        </p:nvSpPr>
        <p:spPr>
          <a:xfrm rot="16200000">
            <a:off x="-1629663" y="3768160"/>
            <a:ext cx="3970531" cy="389299"/>
          </a:xfrm>
          <a:prstGeom prst="rect">
            <a:avLst/>
          </a:prstGeom>
          <a:noFill/>
          <a:ln w="9525">
            <a:noFill/>
            <a:miter lim="800000"/>
            <a:headEnd/>
            <a:tailEnd/>
          </a:ln>
        </p:spPr>
        <p:txBody>
          <a:bodyPr vert="horz" wrap="square" lIns="0" tIns="0" rIns="180000" bIns="36000" numCol="1" rtlCol="0" anchor="ctr" anchorCtr="0" compatLnSpc="1">
            <a:prstTxWarp prst="textNoShape">
              <a:avLst/>
            </a:prstTxWarp>
            <a:normAutofit/>
          </a:bodyPr>
          <a:lstStyle>
            <a:lvl1pPr marL="0" indent="0" algn="ctr">
              <a:buNone/>
              <a:defRPr lang="en-GB" sz="1600">
                <a:solidFill>
                  <a:srgbClr val="7F7F7F"/>
                </a:solidFill>
              </a:defRPr>
            </a:lvl1pPr>
          </a:lstStyle>
          <a:p>
            <a:pPr marL="271463" lvl="0" indent="-271463" algn="r"/>
            <a:r>
              <a:rPr lang="en-GB" noProof="0" dirty="0"/>
              <a:t>Click to edit y-label</a:t>
            </a:r>
          </a:p>
        </p:txBody>
      </p:sp>
    </p:spTree>
    <p:extLst>
      <p:ext uri="{BB962C8B-B14F-4D97-AF65-F5344CB8AC3E}">
        <p14:creationId xmlns:p14="http://schemas.microsoft.com/office/powerpoint/2010/main" val="220270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2017525"/>
            <a:ext cx="1829334" cy="432271"/>
          </a:xfrm>
          <a:prstGeom prst="rect">
            <a:avLst/>
          </a:prstGeom>
        </p:spPr>
        <p:txBody>
          <a:bodyPr lIns="0" tIns="0" rIns="0" bIns="0" anchor="ctr">
            <a:noAutofit/>
          </a:bodyPr>
          <a:lstStyle>
            <a:lvl1pPr marL="0" indent="0">
              <a:buNone/>
              <a:defRPr sz="240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dirty="0"/>
              <a:t>Section #</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a:xfrm>
            <a:off x="362713" y="2741044"/>
            <a:ext cx="8911916" cy="653341"/>
          </a:xfrm>
        </p:spPr>
        <p:txBody>
          <a:bodyPr vert="horz" lIns="0" tIns="36000" rIns="0" bIns="36000" rtlCol="0" anchor="b">
            <a:normAutofit/>
          </a:bodyPr>
          <a:lstStyle>
            <a:lvl1pPr>
              <a:defRPr lang="de-DE" sz="3600" dirty="0">
                <a:solidFill>
                  <a:schemeClr val="tx2"/>
                </a:solidFill>
              </a:defRPr>
            </a:lvl1pPr>
          </a:lstStyle>
          <a:p>
            <a:pPr lvl="0"/>
            <a:r>
              <a:rPr lang="en-US" dirty="0"/>
              <a:t>Click to edit section title</a:t>
            </a:r>
            <a:endParaRPr lang="de-DE" dirty="0"/>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r>
              <a:rPr lang="de-AT"/>
              <a:t>Use 'Header &amp; Footer - Date' to set second footer line</a:t>
            </a:r>
            <a:endParaRPr lang="en-GB" dirty="0"/>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r>
              <a:rPr lang="en-GB"/>
              <a:t>Use 'Header &amp; Footer - Footer' to set the first footer line</a:t>
            </a:r>
            <a:endParaRPr lang="en-GB" dirty="0"/>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‹Nr.›</a:t>
            </a:fld>
            <a:endParaRPr lang="en-GB" dirty="0"/>
          </a:p>
        </p:txBody>
      </p:sp>
      <p:sp>
        <p:nvSpPr>
          <p:cNvPr id="4" name="Content Placeholder 3"/>
          <p:cNvSpPr>
            <a:spLocks noGrp="1"/>
          </p:cNvSpPr>
          <p:nvPr>
            <p:ph sz="quarter" idx="18"/>
          </p:nvPr>
        </p:nvSpPr>
        <p:spPr>
          <a:xfrm>
            <a:off x="361950" y="3685633"/>
            <a:ext cx="8912680" cy="24657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37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DD1A46A0-1D3A-974A-BD7A-3938E1251820}"/>
              </a:ext>
            </a:extLst>
          </p:cNvPr>
          <p:cNvSpPr txBox="1">
            <a:spLocks noChangeArrowheads="1"/>
          </p:cNvSpPr>
          <p:nvPr userDrawn="1"/>
        </p:nvSpPr>
        <p:spPr bwMode="auto">
          <a:xfrm>
            <a:off x="591064" y="2757858"/>
            <a:ext cx="7968885" cy="677937"/>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0" lvl="0" indent="0" eaLnBrk="0" hangingPunct="0">
              <a:spcBef>
                <a:spcPct val="20000"/>
              </a:spcBef>
              <a:buSzPct val="80000"/>
              <a:buNone/>
              <a:defRPr sz="2400" i="1">
                <a:solidFill>
                  <a:srgbClr val="003399"/>
                </a:solidFill>
                <a:latin typeface="Cambria"/>
                <a:cs typeface="Cambria"/>
              </a:defRPr>
            </a:lvl1pPr>
            <a:lvl2pPr marL="534988" indent="-344488" eaLnBrk="0" hangingPunct="0">
              <a:spcBef>
                <a:spcPct val="20000"/>
              </a:spcBef>
              <a:buSzPct val="100000"/>
              <a:buFontTx/>
              <a:buBlip>
                <a:blip r:embed="rId2"/>
              </a:buBlip>
              <a:defRPr sz="2200">
                <a:latin typeface="Calibri"/>
                <a:cs typeface="Calibri"/>
              </a:defRPr>
            </a:lvl2pPr>
            <a:lvl3pPr marL="446088" indent="-179388" defTabSz="895350" eaLnBrk="0" hangingPunct="0">
              <a:spcBef>
                <a:spcPct val="20000"/>
              </a:spcBef>
              <a:buSzPct val="80000"/>
              <a:buFont typeface="Arial"/>
              <a:buChar char="•"/>
              <a:defRPr sz="2000">
                <a:latin typeface="Calibri"/>
                <a:cs typeface="Calibri"/>
              </a:defRPr>
            </a:lvl3pPr>
            <a:lvl4pPr marL="714375" indent="-357188" defTabSz="714375" eaLnBrk="0" hangingPunct="0">
              <a:spcBef>
                <a:spcPct val="20000"/>
              </a:spcBef>
              <a:buSzPct val="100000"/>
              <a:buFontTx/>
              <a:buBlip>
                <a:blip r:embed="rId2"/>
              </a:buBlip>
              <a:defRPr sz="2000">
                <a:latin typeface="Calibri"/>
                <a:cs typeface="Calibri"/>
              </a:defRPr>
            </a:lvl4pPr>
            <a:lvl5pPr marL="1082675" indent="-228600" eaLnBrk="0" hangingPunct="0">
              <a:spcBef>
                <a:spcPct val="20000"/>
              </a:spcBef>
              <a:buChar char="»"/>
              <a:defRPr sz="1000">
                <a:latin typeface="Calibri"/>
                <a:cs typeface="Calibri"/>
              </a:defRPr>
            </a:lvl5pPr>
            <a:lvl6pPr marL="2514600" indent="-228600" fontAlgn="base">
              <a:spcBef>
                <a:spcPct val="20000"/>
              </a:spcBef>
              <a:spcAft>
                <a:spcPct val="0"/>
              </a:spcAft>
              <a:buChar char="»"/>
              <a:defRPr sz="3200">
                <a:solidFill>
                  <a:srgbClr val="003399"/>
                </a:solidFill>
                <a:latin typeface="+mn-lt"/>
              </a:defRPr>
            </a:lvl6pPr>
            <a:lvl7pPr marL="2971800" indent="-228600" fontAlgn="base">
              <a:spcBef>
                <a:spcPct val="20000"/>
              </a:spcBef>
              <a:spcAft>
                <a:spcPct val="0"/>
              </a:spcAft>
              <a:buChar char="»"/>
              <a:defRPr sz="3200">
                <a:solidFill>
                  <a:srgbClr val="003399"/>
                </a:solidFill>
                <a:latin typeface="+mn-lt"/>
              </a:defRPr>
            </a:lvl7pPr>
            <a:lvl8pPr marL="3429000" indent="-228600" fontAlgn="base">
              <a:spcBef>
                <a:spcPct val="20000"/>
              </a:spcBef>
              <a:spcAft>
                <a:spcPct val="0"/>
              </a:spcAft>
              <a:buChar char="»"/>
              <a:defRPr sz="3200">
                <a:solidFill>
                  <a:srgbClr val="003399"/>
                </a:solidFill>
                <a:latin typeface="+mn-lt"/>
              </a:defRPr>
            </a:lvl8pPr>
            <a:lvl9pPr marL="3886200" indent="-228600" fontAlgn="base">
              <a:spcBef>
                <a:spcPct val="20000"/>
              </a:spcBef>
              <a:spcAft>
                <a:spcPct val="0"/>
              </a:spcAft>
              <a:buChar char="»"/>
              <a:defRPr sz="3200">
                <a:solidFill>
                  <a:srgbClr val="003399"/>
                </a:solidFill>
                <a:latin typeface="+mn-lt"/>
              </a:defRPr>
            </a:lvl9pPr>
          </a:lstStyle>
          <a:p>
            <a:pPr lvl="0"/>
            <a:r>
              <a:rPr lang="en-US" sz="2600" dirty="0">
                <a:solidFill>
                  <a:schemeClr val="tx2"/>
                </a:solidFill>
              </a:rPr>
              <a:t>Thank you very much for your attention!</a:t>
            </a:r>
          </a:p>
        </p:txBody>
      </p:sp>
      <p:sp>
        <p:nvSpPr>
          <p:cNvPr id="8" name="Textplatzhalter 7">
            <a:extLst>
              <a:ext uri="{FF2B5EF4-FFF2-40B4-BE49-F238E27FC236}">
                <a16:creationId xmlns:a16="http://schemas.microsoft.com/office/drawing/2014/main" id="{8768A17E-D251-C544-BA8D-5422A3783509}"/>
              </a:ext>
            </a:extLst>
          </p:cNvPr>
          <p:cNvSpPr>
            <a:spLocks noGrp="1"/>
          </p:cNvSpPr>
          <p:nvPr>
            <p:ph type="body" sz="quarter" idx="10" hasCustomPrompt="1"/>
          </p:nvPr>
        </p:nvSpPr>
        <p:spPr>
          <a:xfrm>
            <a:off x="591064" y="3435794"/>
            <a:ext cx="7493000" cy="1155457"/>
          </a:xfrm>
          <a:prstGeom prst="rect">
            <a:avLst/>
          </a:prstGeom>
        </p:spPr>
        <p:txBody>
          <a:bodyPr lIns="36000" tIns="36000" rIns="36000" bIns="36000"/>
          <a:lstStyle>
            <a:lvl1pPr marL="0" indent="0">
              <a:buNone/>
              <a:defRPr sz="2400">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more information</a:t>
            </a:r>
            <a:r>
              <a:rPr lang="is-IS" dirty="0"/>
              <a:t>…</a:t>
            </a:r>
            <a:endParaRPr lang="en-US" dirty="0"/>
          </a:p>
        </p:txBody>
      </p:sp>
    </p:spTree>
    <p:extLst>
      <p:ext uri="{BB962C8B-B14F-4D97-AF65-F5344CB8AC3E}">
        <p14:creationId xmlns:p14="http://schemas.microsoft.com/office/powerpoint/2010/main" val="1448267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s slide - CC BY 4.0">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DD1A46A0-1D3A-974A-BD7A-3938E1251820}"/>
              </a:ext>
            </a:extLst>
          </p:cNvPr>
          <p:cNvSpPr txBox="1">
            <a:spLocks noChangeArrowheads="1"/>
          </p:cNvSpPr>
          <p:nvPr userDrawn="1"/>
        </p:nvSpPr>
        <p:spPr bwMode="auto">
          <a:xfrm>
            <a:off x="591064" y="2588526"/>
            <a:ext cx="7968885" cy="677937"/>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0" lvl="0" indent="0" eaLnBrk="0" hangingPunct="0">
              <a:spcBef>
                <a:spcPct val="20000"/>
              </a:spcBef>
              <a:buSzPct val="80000"/>
              <a:buNone/>
              <a:defRPr sz="2400" i="1">
                <a:solidFill>
                  <a:srgbClr val="003399"/>
                </a:solidFill>
                <a:latin typeface="Cambria"/>
                <a:cs typeface="Cambria"/>
              </a:defRPr>
            </a:lvl1pPr>
            <a:lvl2pPr marL="534988" indent="-344488" eaLnBrk="0" hangingPunct="0">
              <a:spcBef>
                <a:spcPct val="20000"/>
              </a:spcBef>
              <a:buSzPct val="100000"/>
              <a:buFontTx/>
              <a:buBlip>
                <a:blip r:embed="rId2"/>
              </a:buBlip>
              <a:defRPr sz="2200">
                <a:latin typeface="Calibri"/>
                <a:cs typeface="Calibri"/>
              </a:defRPr>
            </a:lvl2pPr>
            <a:lvl3pPr marL="446088" indent="-179388" defTabSz="895350" eaLnBrk="0" hangingPunct="0">
              <a:spcBef>
                <a:spcPct val="20000"/>
              </a:spcBef>
              <a:buSzPct val="80000"/>
              <a:buFont typeface="Arial"/>
              <a:buChar char="•"/>
              <a:defRPr sz="2000">
                <a:latin typeface="Calibri"/>
                <a:cs typeface="Calibri"/>
              </a:defRPr>
            </a:lvl3pPr>
            <a:lvl4pPr marL="714375" indent="-357188" defTabSz="714375" eaLnBrk="0" hangingPunct="0">
              <a:spcBef>
                <a:spcPct val="20000"/>
              </a:spcBef>
              <a:buSzPct val="100000"/>
              <a:buFontTx/>
              <a:buBlip>
                <a:blip r:embed="rId2"/>
              </a:buBlip>
              <a:defRPr sz="2000">
                <a:latin typeface="Calibri"/>
                <a:cs typeface="Calibri"/>
              </a:defRPr>
            </a:lvl4pPr>
            <a:lvl5pPr marL="1082675" indent="-228600" eaLnBrk="0" hangingPunct="0">
              <a:spcBef>
                <a:spcPct val="20000"/>
              </a:spcBef>
              <a:buChar char="»"/>
              <a:defRPr sz="1000">
                <a:latin typeface="Calibri"/>
                <a:cs typeface="Calibri"/>
              </a:defRPr>
            </a:lvl5pPr>
            <a:lvl6pPr marL="2514600" indent="-228600" fontAlgn="base">
              <a:spcBef>
                <a:spcPct val="20000"/>
              </a:spcBef>
              <a:spcAft>
                <a:spcPct val="0"/>
              </a:spcAft>
              <a:buChar char="»"/>
              <a:defRPr sz="3200">
                <a:solidFill>
                  <a:srgbClr val="003399"/>
                </a:solidFill>
                <a:latin typeface="+mn-lt"/>
              </a:defRPr>
            </a:lvl6pPr>
            <a:lvl7pPr marL="2971800" indent="-228600" fontAlgn="base">
              <a:spcBef>
                <a:spcPct val="20000"/>
              </a:spcBef>
              <a:spcAft>
                <a:spcPct val="0"/>
              </a:spcAft>
              <a:buChar char="»"/>
              <a:defRPr sz="3200">
                <a:solidFill>
                  <a:srgbClr val="003399"/>
                </a:solidFill>
                <a:latin typeface="+mn-lt"/>
              </a:defRPr>
            </a:lvl7pPr>
            <a:lvl8pPr marL="3429000" indent="-228600" fontAlgn="base">
              <a:spcBef>
                <a:spcPct val="20000"/>
              </a:spcBef>
              <a:spcAft>
                <a:spcPct val="0"/>
              </a:spcAft>
              <a:buChar char="»"/>
              <a:defRPr sz="3200">
                <a:solidFill>
                  <a:srgbClr val="003399"/>
                </a:solidFill>
                <a:latin typeface="+mn-lt"/>
              </a:defRPr>
            </a:lvl8pPr>
            <a:lvl9pPr marL="3886200" indent="-228600" fontAlgn="base">
              <a:spcBef>
                <a:spcPct val="20000"/>
              </a:spcBef>
              <a:spcAft>
                <a:spcPct val="0"/>
              </a:spcAft>
              <a:buChar char="»"/>
              <a:defRPr sz="3200">
                <a:solidFill>
                  <a:srgbClr val="003399"/>
                </a:solidFill>
                <a:latin typeface="+mn-lt"/>
              </a:defRPr>
            </a:lvl9pPr>
          </a:lstStyle>
          <a:p>
            <a:pPr lvl="0"/>
            <a:r>
              <a:rPr lang="en-US" sz="2600" dirty="0">
                <a:solidFill>
                  <a:schemeClr val="tx2"/>
                </a:solidFill>
              </a:rPr>
              <a:t>Thank you very much for your attention!</a:t>
            </a:r>
          </a:p>
        </p:txBody>
      </p:sp>
      <p:sp>
        <p:nvSpPr>
          <p:cNvPr id="8" name="Textplatzhalter 7">
            <a:extLst>
              <a:ext uri="{FF2B5EF4-FFF2-40B4-BE49-F238E27FC236}">
                <a16:creationId xmlns:a16="http://schemas.microsoft.com/office/drawing/2014/main" id="{8768A17E-D251-C544-BA8D-5422A3783509}"/>
              </a:ext>
            </a:extLst>
          </p:cNvPr>
          <p:cNvSpPr>
            <a:spLocks noGrp="1"/>
          </p:cNvSpPr>
          <p:nvPr>
            <p:ph type="body" sz="quarter" idx="10" hasCustomPrompt="1"/>
          </p:nvPr>
        </p:nvSpPr>
        <p:spPr>
          <a:xfrm>
            <a:off x="591064" y="3435796"/>
            <a:ext cx="7493000" cy="1148080"/>
          </a:xfrm>
          <a:prstGeom prst="rect">
            <a:avLst/>
          </a:prstGeom>
        </p:spPr>
        <p:txBody>
          <a:bodyPr lIns="36000" tIns="36000" rIns="36000" bIns="36000"/>
          <a:lstStyle>
            <a:lvl1pPr>
              <a:defRPr lang="en-US" sz="2400" dirty="0">
                <a:latin typeface="Tahoma" panose="020B0604030504040204" pitchFamily="34" charset="0"/>
                <a:ea typeface="Tahoma" panose="020B0604030504040204" pitchFamily="34" charset="0"/>
                <a:cs typeface="Tahoma" panose="020B0604030504040204" pitchFamily="34" charset="0"/>
              </a:defRPr>
            </a:lvl1pPr>
          </a:lstStyle>
          <a:p>
            <a:pPr marL="0" lvl="0" indent="0">
              <a:buNone/>
            </a:pPr>
            <a:r>
              <a:rPr lang="en-US" dirty="0"/>
              <a:t>Click to add more information</a:t>
            </a:r>
            <a:r>
              <a:rPr lang="is-IS" dirty="0"/>
              <a:t>…</a:t>
            </a:r>
            <a:endParaRPr lang="en-US" dirty="0"/>
          </a:p>
        </p:txBody>
      </p:sp>
      <p:sp>
        <p:nvSpPr>
          <p:cNvPr id="2" name="Rechteck 1">
            <a:extLst>
              <a:ext uri="{FF2B5EF4-FFF2-40B4-BE49-F238E27FC236}">
                <a16:creationId xmlns:a16="http://schemas.microsoft.com/office/drawing/2014/main" id="{7CE6EA96-8E49-2940-934C-149BDDADB7B4}"/>
              </a:ext>
            </a:extLst>
          </p:cNvPr>
          <p:cNvSpPr/>
          <p:nvPr userDrawn="1"/>
        </p:nvSpPr>
        <p:spPr>
          <a:xfrm>
            <a:off x="4613314" y="6060351"/>
            <a:ext cx="6096000" cy="492849"/>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lvl="0" indent="0" algn="r" eaLnBrk="0" hangingPunct="0">
              <a:spcBef>
                <a:spcPct val="20000"/>
              </a:spcBef>
              <a:buFontTx/>
              <a:buNone/>
            </a:pPr>
            <a:r>
              <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This presentation is licensed under</a:t>
            </a:r>
            <a:br>
              <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 </a:t>
            </a:r>
            <a:r>
              <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hlinkClick r:id="rId3"/>
              </a:rPr>
              <a:t>Creative Commons Attribution 4.0 International License </a:t>
            </a:r>
            <a:endPar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CE4B80A1-23C1-7740-B8D3-1DA8B9D5F5B2}"/>
              </a:ext>
            </a:extLst>
          </p:cNvPr>
          <p:cNvPicPr>
            <a:picLocks noChangeAspect="1"/>
          </p:cNvPicPr>
          <p:nvPr userDrawn="1"/>
        </p:nvPicPr>
        <p:blipFill>
          <a:blip r:embed="rId4"/>
          <a:stretch>
            <a:fillRect/>
          </a:stretch>
        </p:blipFill>
        <p:spPr>
          <a:xfrm>
            <a:off x="10753553" y="6091881"/>
            <a:ext cx="1117600" cy="393700"/>
          </a:xfrm>
          <a:prstGeom prst="rect">
            <a:avLst/>
          </a:prstGeom>
        </p:spPr>
      </p:pic>
    </p:spTree>
    <p:extLst>
      <p:ext uri="{BB962C8B-B14F-4D97-AF65-F5344CB8AC3E}">
        <p14:creationId xmlns:p14="http://schemas.microsoft.com/office/powerpoint/2010/main" val="14751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r>
              <a:rPr lang="de-AT" noProof="0"/>
              <a:t>Use 'Header &amp; Footer - Date' to set second footer line</a:t>
            </a:r>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r>
              <a:rPr lang="en-GB" noProof="0"/>
              <a:t>Use 'Header &amp; Footer - Footer' to set the first footer line</a:t>
            </a:r>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0" name="Content Placeholder 9"/>
          <p:cNvSpPr>
            <a:spLocks noGrp="1"/>
          </p:cNvSpPr>
          <p:nvPr>
            <p:ph sz="quarter" idx="17"/>
          </p:nvPr>
        </p:nvSpPr>
        <p:spPr>
          <a:xfrm>
            <a:off x="362713" y="1270661"/>
            <a:ext cx="11495912" cy="4882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874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Use 'Header &amp; Footer - Footer' to set the first footer line</a:t>
            </a: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362713" y="1275644"/>
            <a:ext cx="11495912" cy="4708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Tree>
    <p:extLst>
      <p:ext uri="{BB962C8B-B14F-4D97-AF65-F5344CB8AC3E}">
        <p14:creationId xmlns:p14="http://schemas.microsoft.com/office/powerpoint/2010/main" val="182458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and y-label">
    <p:spTree>
      <p:nvGrpSpPr>
        <p:cNvPr id="1" name=""/>
        <p:cNvGrpSpPr/>
        <p:nvPr/>
      </p:nvGrpSpPr>
      <p:grpSpPr>
        <a:xfrm>
          <a:off x="0" y="0"/>
          <a:ext cx="0" cy="0"/>
          <a:chOff x="0" y="0"/>
          <a:chExt cx="0" cy="0"/>
        </a:xfrm>
      </p:grpSpPr>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Use 'Header &amp; Footer - Date' to set second footer line</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dirty="0"/>
              <a:t>Use 'Header &amp; Footer - Footer' to set the first footer line</a:t>
            </a:r>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550251" y="1287177"/>
            <a:ext cx="11308373" cy="46970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
        <p:nvSpPr>
          <p:cNvPr id="9" name="Textplatzhalter 18">
            <a:extLst>
              <a:ext uri="{FF2B5EF4-FFF2-40B4-BE49-F238E27FC236}">
                <a16:creationId xmlns:a16="http://schemas.microsoft.com/office/drawing/2014/main" id="{D502433B-089C-7144-A4B1-6A1760057CD9}"/>
              </a:ext>
            </a:extLst>
          </p:cNvPr>
          <p:cNvSpPr>
            <a:spLocks noGrp="1"/>
          </p:cNvSpPr>
          <p:nvPr>
            <p:ph type="body" sz="quarter" idx="30" hasCustomPrompt="1"/>
          </p:nvPr>
        </p:nvSpPr>
        <p:spPr>
          <a:xfrm rot="16200000">
            <a:off x="-1971734" y="3426088"/>
            <a:ext cx="4654674" cy="389299"/>
          </a:xfrm>
          <a:prstGeom prst="rect">
            <a:avLst/>
          </a:prstGeom>
          <a:noFill/>
          <a:ln w="9525">
            <a:noFill/>
            <a:miter lim="800000"/>
            <a:headEnd/>
            <a:tailEnd/>
          </a:ln>
        </p:spPr>
        <p:txBody>
          <a:bodyPr vert="horz" wrap="square" lIns="0" tIns="0" rIns="180000" bIns="36000" numCol="1" rtlCol="0" anchor="ctr" anchorCtr="0" compatLnSpc="1">
            <a:prstTxWarp prst="textNoShape">
              <a:avLst/>
            </a:prstTxWarp>
            <a:normAutofit/>
          </a:bodyPr>
          <a:lstStyle>
            <a:lvl1pPr marL="0" indent="0" algn="ctr">
              <a:buNone/>
              <a:defRPr lang="en-GB" sz="1600">
                <a:solidFill>
                  <a:srgbClr val="7F7F7F"/>
                </a:solidFill>
              </a:defRPr>
            </a:lvl1pPr>
          </a:lstStyle>
          <a:p>
            <a:pPr marL="271463" lvl="0" indent="-271463" algn="r"/>
            <a:r>
              <a:rPr lang="en-GB" noProof="0" dirty="0"/>
              <a:t>Click to edit y-label</a:t>
            </a:r>
          </a:p>
        </p:txBody>
      </p:sp>
    </p:spTree>
    <p:extLst>
      <p:ext uri="{BB962C8B-B14F-4D97-AF65-F5344CB8AC3E}">
        <p14:creationId xmlns:p14="http://schemas.microsoft.com/office/powerpoint/2010/main" val="333994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r>
              <a:rPr lang="de-AT" noProof="0"/>
              <a:t>Use 'Header &amp; Footer - Date' to set second footer line</a:t>
            </a:r>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r>
              <a:rPr lang="en-GB" noProof="0"/>
              <a:t>Use 'Header &amp; Footer - Footer' to set the first footer line</a:t>
            </a:r>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0" name="Content Placeholder 9"/>
          <p:cNvSpPr>
            <a:spLocks noGrp="1"/>
          </p:cNvSpPr>
          <p:nvPr>
            <p:ph sz="quarter" idx="17"/>
          </p:nvPr>
        </p:nvSpPr>
        <p:spPr>
          <a:xfrm>
            <a:off x="362713" y="1270661"/>
            <a:ext cx="5610575" cy="48828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8"/>
          </p:nvPr>
        </p:nvSpPr>
        <p:spPr>
          <a:xfrm>
            <a:off x="6246421" y="1270662"/>
            <a:ext cx="5612204" cy="4882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883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lai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2"/>
            <a:ext cx="10655300" cy="504000"/>
          </a:xfrm>
          <a:prstGeom prst="rect">
            <a:avLst/>
          </a:prstGeom>
        </p:spPr>
        <p:txBody>
          <a:bodyPr lIns="0" tIns="0" rIns="0" bIns="0" anchor="ctr">
            <a:noAutofit/>
          </a:bodyPr>
          <a:lstStyle>
            <a:lvl1pPr marL="0" indent="0">
              <a:buNone/>
              <a:defRPr sz="3200" i="1" baseline="0">
                <a:solidFill>
                  <a:schemeClr val="tx2"/>
                </a:solidFill>
                <a:latin typeface="Cambria"/>
                <a:cs typeface="Cambria"/>
              </a:defRPr>
            </a:lvl1pPr>
          </a:lstStyle>
          <a:p>
            <a:pPr lvl="0"/>
            <a:r>
              <a:rPr lang="en-US" noProof="0" dirty="0"/>
              <a:t>Click to add claim</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r>
              <a:rPr lang="de-AT"/>
              <a:t>Use 'Header &amp; Footer - Date' to set second footer line</a:t>
            </a:r>
            <a:endParaRPr lang="en-GB" dirty="0"/>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r>
              <a:rPr lang="en-GB"/>
              <a:t>Use 'Header &amp; Footer - Footer' to set the first footer line</a:t>
            </a:r>
            <a:endParaRPr lang="en-GB" dirty="0"/>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‹Nr.›</a:t>
            </a:fld>
            <a:endParaRPr lang="en-GB" dirty="0"/>
          </a:p>
        </p:txBody>
      </p:sp>
      <p:sp>
        <p:nvSpPr>
          <p:cNvPr id="4" name="Content Placeholder 3"/>
          <p:cNvSpPr>
            <a:spLocks noGrp="1"/>
          </p:cNvSpPr>
          <p:nvPr>
            <p:ph sz="quarter" idx="18"/>
          </p:nvPr>
        </p:nvSpPr>
        <p:spPr>
          <a:xfrm>
            <a:off x="361949" y="1439013"/>
            <a:ext cx="11497077" cy="47124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565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nul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emf"/><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8B164D5-1A33-8A4B-AFAD-249DDCD34AED}"/>
              </a:ext>
            </a:extLst>
          </p:cNvPr>
          <p:cNvSpPr>
            <a:spLocks noGrp="1"/>
          </p:cNvSpPr>
          <p:nvPr>
            <p:ph type="title"/>
          </p:nvPr>
        </p:nvSpPr>
        <p:spPr>
          <a:xfrm>
            <a:off x="591063" y="1961663"/>
            <a:ext cx="11229423" cy="1325563"/>
          </a:xfrm>
          <a:prstGeom prst="rect">
            <a:avLst/>
          </a:prstGeom>
        </p:spPr>
        <p:txBody>
          <a:bodyPr vert="horz" lIns="36000" tIns="36000" rIns="36000" bIns="36000" rtlCol="0" anchor="b">
            <a:normAutofit/>
          </a:bodyPr>
          <a:lstStyle/>
          <a:p>
            <a:r>
              <a:rPr lang="en-GB" dirty="0"/>
              <a:t>Click to </a:t>
            </a:r>
            <a:r>
              <a:rPr lang="en-GB" noProof="0" dirty="0"/>
              <a:t>edit</a:t>
            </a:r>
            <a:r>
              <a:rPr lang="en-GB" dirty="0"/>
              <a:t> title</a:t>
            </a:r>
          </a:p>
        </p:txBody>
      </p:sp>
      <p:pic>
        <p:nvPicPr>
          <p:cNvPr id="12" name="Picture 8">
            <a:extLst>
              <a:ext uri="{FF2B5EF4-FFF2-40B4-BE49-F238E27FC236}">
                <a16:creationId xmlns:a16="http://schemas.microsoft.com/office/drawing/2014/main" id="{95F1087B-A5F9-C84D-8FC7-3CA8ECEA127A}"/>
              </a:ext>
            </a:extLst>
          </p:cNvPr>
          <p:cNvPicPr>
            <a:picLocks noChangeAspect="1"/>
          </p:cNvPicPr>
          <p:nvPr userDrawn="1"/>
        </p:nvPicPr>
        <p:blipFill>
          <a:blip r:embed="rId6"/>
          <a:stretch>
            <a:fillRect/>
          </a:stretch>
        </p:blipFill>
        <p:spPr>
          <a:xfrm>
            <a:off x="9660876" y="293886"/>
            <a:ext cx="2159611" cy="452351"/>
          </a:xfrm>
          <a:prstGeom prst="rect">
            <a:avLst/>
          </a:prstGeom>
        </p:spPr>
      </p:pic>
      <p:pic>
        <p:nvPicPr>
          <p:cNvPr id="6" name="Picture 5">
            <a:extLst>
              <a:ext uri="{FF2B5EF4-FFF2-40B4-BE49-F238E27FC236}">
                <a16:creationId xmlns:a16="http://schemas.microsoft.com/office/drawing/2014/main" id="{C0FB13B4-4775-4053-913C-537D75D956CF}"/>
              </a:ext>
            </a:extLst>
          </p:cNvPr>
          <p:cNvPicPr>
            <a:picLocks noChangeAspect="1"/>
          </p:cNvPicPr>
          <p:nvPr userDrawn="1"/>
        </p:nvPicPr>
        <p:blipFill>
          <a:blip r:embed="rId7"/>
          <a:stretch>
            <a:fillRect/>
          </a:stretch>
        </p:blipFill>
        <p:spPr>
          <a:xfrm>
            <a:off x="0" y="0"/>
            <a:ext cx="12192000" cy="1961662"/>
          </a:xfrm>
          <a:prstGeom prst="rect">
            <a:avLst/>
          </a:prstGeom>
        </p:spPr>
      </p:pic>
      <p:pic>
        <p:nvPicPr>
          <p:cNvPr id="9" name="Picture 8">
            <a:extLst>
              <a:ext uri="{FF2B5EF4-FFF2-40B4-BE49-F238E27FC236}">
                <a16:creationId xmlns:a16="http://schemas.microsoft.com/office/drawing/2014/main" id="{6963FD1B-2945-9D4A-B758-A8D99159B6D1}"/>
              </a:ext>
            </a:extLst>
          </p:cNvPr>
          <p:cNvPicPr>
            <a:picLocks noChangeAspect="1"/>
          </p:cNvPicPr>
          <p:nvPr userDrawn="1"/>
        </p:nvPicPr>
        <p:blipFill>
          <a:blip r:embed="rId8"/>
          <a:stretch>
            <a:fillRect/>
          </a:stretch>
        </p:blipFill>
        <p:spPr>
          <a:xfrm>
            <a:off x="11411558" y="161471"/>
            <a:ext cx="459381" cy="653342"/>
          </a:xfrm>
          <a:prstGeom prst="rect">
            <a:avLst/>
          </a:prstGeom>
        </p:spPr>
      </p:pic>
      <p:pic>
        <p:nvPicPr>
          <p:cNvPr id="10" name="Picture 9">
            <a:extLst>
              <a:ext uri="{FF2B5EF4-FFF2-40B4-BE49-F238E27FC236}">
                <a16:creationId xmlns:a16="http://schemas.microsoft.com/office/drawing/2014/main" id="{13D0272A-EBA9-4B7B-A259-F6B18F1BC8B8}"/>
              </a:ext>
            </a:extLst>
          </p:cNvPr>
          <p:cNvPicPr>
            <a:picLocks noChangeAspect="1"/>
          </p:cNvPicPr>
          <p:nvPr userDrawn="1"/>
        </p:nvPicPr>
        <p:blipFill>
          <a:blip r:embed="rId9"/>
          <a:stretch>
            <a:fillRect/>
          </a:stretch>
        </p:blipFill>
        <p:spPr>
          <a:xfrm>
            <a:off x="0" y="5396524"/>
            <a:ext cx="12192000" cy="1461477"/>
          </a:xfrm>
          <a:prstGeom prst="rect">
            <a:avLst/>
          </a:prstGeom>
        </p:spPr>
      </p:pic>
    </p:spTree>
    <p:extLst>
      <p:ext uri="{BB962C8B-B14F-4D97-AF65-F5344CB8AC3E}">
        <p14:creationId xmlns:p14="http://schemas.microsoft.com/office/powerpoint/2010/main" val="3205607728"/>
      </p:ext>
    </p:extLst>
  </p:cSld>
  <p:clrMap bg1="lt1" tx1="dk1" bg2="lt2" tx2="dk2" accent1="accent1" accent2="accent2" accent3="accent3" accent4="accent4" accent5="accent5" accent6="accent6" hlink="hlink" folHlink="folHlink"/>
  <p:sldLayoutIdLst>
    <p:sldLayoutId id="2147483700" r:id="rId1"/>
    <p:sldLayoutId id="2147483674" r:id="rId2"/>
    <p:sldLayoutId id="2147483675" r:id="rId3"/>
    <p:sldLayoutId id="2147483676" r:id="rId4"/>
  </p:sldLayoutIdLst>
  <p:hf hdr="0" ftr="0" dt="0"/>
  <p:txStyles>
    <p:titleStyle>
      <a:lvl1pPr algn="l" defTabSz="914400" rtl="0" eaLnBrk="1" latinLnBrk="0" hangingPunct="1">
        <a:lnSpc>
          <a:spcPct val="90000"/>
        </a:lnSpc>
        <a:spcBef>
          <a:spcPct val="0"/>
        </a:spcBef>
        <a:buNone/>
        <a:defRPr lang="en-GB" sz="4000" b="0" kern="1200" noProof="0" smtClean="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2000" kern="1200" dirty="0">
          <a:solidFill>
            <a:schemeClr val="tx1"/>
          </a:solidFill>
          <a:latin typeface="+mj-lt"/>
          <a:ea typeface="+mj-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20ED6A-9B85-4407-9D45-1136FF687F8B}"/>
              </a:ext>
            </a:extLst>
          </p:cNvPr>
          <p:cNvPicPr>
            <a:picLocks noChangeAspect="1"/>
          </p:cNvPicPr>
          <p:nvPr userDrawn="1"/>
        </p:nvPicPr>
        <p:blipFill>
          <a:blip r:embed="rId13"/>
          <a:stretch>
            <a:fillRect/>
          </a:stretch>
        </p:blipFill>
        <p:spPr>
          <a:xfrm>
            <a:off x="7627520" y="3464"/>
            <a:ext cx="4564481" cy="6854537"/>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14"/>
          <a:stretch>
            <a:fillRect/>
          </a:stretch>
        </p:blipFill>
        <p:spPr>
          <a:xfrm>
            <a:off x="0" y="0"/>
            <a:ext cx="10289448" cy="6858000"/>
          </a:xfrm>
          <a:prstGeom prst="rect">
            <a:avLst/>
          </a:prstGeom>
        </p:spPr>
      </p:pic>
      <p:sp>
        <p:nvSpPr>
          <p:cNvPr id="4" name="Date Placeholder 3"/>
          <p:cNvSpPr>
            <a:spLocks noGrp="1"/>
          </p:cNvSpPr>
          <p:nvPr>
            <p:ph type="dt" sz="half" idx="2"/>
          </p:nvPr>
        </p:nvSpPr>
        <p:spPr>
          <a:xfrm>
            <a:off x="2774733" y="6557549"/>
            <a:ext cx="9084295" cy="230400"/>
          </a:xfrm>
          <a:prstGeom prst="rect">
            <a:avLst/>
          </a:prstGeom>
        </p:spPr>
        <p:txBody>
          <a:bodyPr vert="horz" lIns="36000" tIns="36000" rIns="36000" bIns="36000" rtlCol="0" anchor="ctr"/>
          <a:lstStyle>
            <a:lvl1pPr algn="r">
              <a:defRPr sz="14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de-AT"/>
              <a:t>Use 'Header &amp; Footer - Date' to set second footer line</a:t>
            </a:r>
            <a:endParaRPr lang="en-GB" dirty="0"/>
          </a:p>
        </p:txBody>
      </p:sp>
      <p:sp>
        <p:nvSpPr>
          <p:cNvPr id="6" name="Slide Number Placeholder 5"/>
          <p:cNvSpPr>
            <a:spLocks noGrp="1"/>
          </p:cNvSpPr>
          <p:nvPr>
            <p:ph type="sldNum" sz="quarter" idx="4"/>
          </p:nvPr>
        </p:nvSpPr>
        <p:spPr>
          <a:xfrm>
            <a:off x="356288" y="6557549"/>
            <a:ext cx="807720" cy="230400"/>
          </a:xfrm>
          <a:prstGeom prst="rect">
            <a:avLst/>
          </a:prstGeom>
        </p:spPr>
        <p:txBody>
          <a:bodyPr vert="horz" lIns="36000" tIns="36000" rIns="36000" bIns="36000" rtlCol="0" anchor="ctr"/>
          <a:lstStyle>
            <a:lvl1pPr algn="l">
              <a:defRPr lang="en-US" sz="1400" b="0" i="0" kern="1200" noProof="0" smtClean="0">
                <a:solidFill>
                  <a:schemeClr val="bg1"/>
                </a:solidFill>
                <a:latin typeface="Calibri Light" panose="020F0302020204030204" pitchFamily="34" charset="0"/>
                <a:ea typeface="+mj-ea"/>
                <a:cs typeface="Calibri Light" panose="020F0302020204030204" pitchFamily="34" charset="0"/>
              </a:defRPr>
            </a:lvl1pPr>
          </a:lstStyle>
          <a:p>
            <a:fld id="{838B0777-827F-8D42-90B1-61394C340E65}" type="slidenum">
              <a:rPr lang="en-GB" smtClean="0"/>
              <a:pPr/>
              <a:t>‹Nr.›</a:t>
            </a:fld>
            <a:endParaRPr lang="en-GB" dirty="0"/>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3" y="161470"/>
            <a:ext cx="8911916" cy="684000"/>
          </a:xfrm>
          <a:prstGeom prst="rect">
            <a:avLst/>
          </a:prstGeom>
        </p:spPr>
        <p:txBody>
          <a:bodyPr vert="horz" lIns="0" tIns="36000" rIns="0" bIns="36000" rtlCol="0" anchor="ctr">
            <a:noAutofit/>
          </a:bodyPr>
          <a:lstStyle/>
          <a:p>
            <a:pPr lvl="0"/>
            <a:r>
              <a:rPr lang="en-US" dirty="0"/>
              <a:t>Click to edit title</a:t>
            </a:r>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74731" y="6310241"/>
            <a:ext cx="9084296" cy="230400"/>
          </a:xfrm>
          <a:prstGeom prst="rect">
            <a:avLst/>
          </a:prstGeom>
        </p:spPr>
        <p:txBody>
          <a:bodyPr vert="horz" lIns="36000" tIns="36000" rIns="36000" bIns="36000" rtlCol="0" anchor="ctr"/>
          <a:lstStyle>
            <a:lvl1pPr algn="r">
              <a:defRPr lang="en-US" sz="1400" b="0" i="0" smtClean="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GB"/>
              <a:t>Use 'Header &amp; Footer - Footer' to set the first footer line</a:t>
            </a:r>
            <a:endParaRPr lang="en-GB" dirty="0"/>
          </a:p>
        </p:txBody>
      </p:sp>
      <p:pic>
        <p:nvPicPr>
          <p:cNvPr id="11" name="Picture 10">
            <a:extLst>
              <a:ext uri="{FF2B5EF4-FFF2-40B4-BE49-F238E27FC236}">
                <a16:creationId xmlns:a16="http://schemas.microsoft.com/office/drawing/2014/main" id="{6963FD1B-2945-9D4A-B758-A8D99159B6D1}"/>
              </a:ext>
            </a:extLst>
          </p:cNvPr>
          <p:cNvPicPr>
            <a:picLocks noChangeAspect="1"/>
          </p:cNvPicPr>
          <p:nvPr userDrawn="1"/>
        </p:nvPicPr>
        <p:blipFill>
          <a:blip r:embed="rId15"/>
          <a:stretch>
            <a:fillRect/>
          </a:stretch>
        </p:blipFill>
        <p:spPr>
          <a:xfrm>
            <a:off x="11411558" y="161471"/>
            <a:ext cx="459381" cy="653342"/>
          </a:xfrm>
          <a:prstGeom prst="rect">
            <a:avLst/>
          </a:prstGeom>
        </p:spPr>
      </p:pic>
      <p:sp>
        <p:nvSpPr>
          <p:cNvPr id="5" name="Text Placeholder 4"/>
          <p:cNvSpPr>
            <a:spLocks noGrp="1"/>
          </p:cNvSpPr>
          <p:nvPr>
            <p:ph type="body" idx="1"/>
          </p:nvPr>
        </p:nvSpPr>
        <p:spPr>
          <a:xfrm>
            <a:off x="362713" y="1270660"/>
            <a:ext cx="11496314" cy="48807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29338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defTabSz="914400" rtl="0" eaLnBrk="1" latinLnBrk="0" hangingPunct="1">
        <a:lnSpc>
          <a:spcPct val="90000"/>
        </a:lnSpc>
        <a:spcBef>
          <a:spcPct val="0"/>
        </a:spcBef>
        <a:buNone/>
        <a:defRPr lang="en-US" sz="3200" b="0" i="0" kern="1200" noProof="0" dirty="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16"/>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16"/>
        </a:buBlip>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20ED6A-9B85-4407-9D45-1136FF687F8B}"/>
              </a:ext>
            </a:extLst>
          </p:cNvPr>
          <p:cNvPicPr>
            <a:picLocks noChangeAspect="1"/>
          </p:cNvPicPr>
          <p:nvPr userDrawn="1"/>
        </p:nvPicPr>
        <p:blipFill>
          <a:blip r:embed="rId12"/>
          <a:stretch>
            <a:fillRect/>
          </a:stretch>
        </p:blipFill>
        <p:spPr>
          <a:xfrm>
            <a:off x="7627520" y="3464"/>
            <a:ext cx="4564481" cy="6854537"/>
          </a:xfrm>
          <a:prstGeom prst="rect">
            <a:avLst/>
          </a:prstGeom>
        </p:spPr>
      </p:pic>
      <p:sp>
        <p:nvSpPr>
          <p:cNvPr id="4" name="Date Placeholder 3"/>
          <p:cNvSpPr>
            <a:spLocks noGrp="1"/>
          </p:cNvSpPr>
          <p:nvPr>
            <p:ph type="dt" sz="half" idx="2"/>
          </p:nvPr>
        </p:nvSpPr>
        <p:spPr>
          <a:xfrm>
            <a:off x="2774733" y="6557549"/>
            <a:ext cx="9084295" cy="230400"/>
          </a:xfrm>
          <a:prstGeom prst="rect">
            <a:avLst/>
          </a:prstGeom>
        </p:spPr>
        <p:txBody>
          <a:bodyPr vert="horz" lIns="36000" tIns="36000" rIns="36000" bIns="36000" rtlCol="0" anchor="ctr"/>
          <a:lstStyle>
            <a:lvl1pPr algn="r">
              <a:defRPr sz="14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de-AT"/>
              <a:t>Use 'Header &amp; Footer - Date' to set second footer line</a:t>
            </a:r>
            <a:endParaRPr lang="en-GB" dirty="0"/>
          </a:p>
        </p:txBody>
      </p:sp>
      <p:sp>
        <p:nvSpPr>
          <p:cNvPr id="6" name="Slide Number Placeholder 5"/>
          <p:cNvSpPr>
            <a:spLocks noGrp="1"/>
          </p:cNvSpPr>
          <p:nvPr>
            <p:ph type="sldNum" sz="quarter" idx="4"/>
          </p:nvPr>
        </p:nvSpPr>
        <p:spPr>
          <a:xfrm>
            <a:off x="356288" y="6557549"/>
            <a:ext cx="807720" cy="230400"/>
          </a:xfrm>
          <a:prstGeom prst="rect">
            <a:avLst/>
          </a:prstGeom>
        </p:spPr>
        <p:txBody>
          <a:bodyPr vert="horz" lIns="36000" tIns="36000" rIns="36000" bIns="36000" rtlCol="0" anchor="ctr"/>
          <a:lstStyle>
            <a:lvl1pPr algn="l">
              <a:defRPr lang="en-US" sz="1400" b="0" i="0" kern="1200" noProof="0" smtClean="0">
                <a:solidFill>
                  <a:schemeClr val="tx1">
                    <a:lumMod val="50000"/>
                    <a:lumOff val="50000"/>
                  </a:schemeClr>
                </a:solidFill>
                <a:latin typeface="Calibri Light" panose="020F0302020204030204" pitchFamily="34" charset="0"/>
                <a:ea typeface="+mj-ea"/>
                <a:cs typeface="Calibri Light" panose="020F0302020204030204" pitchFamily="34" charset="0"/>
              </a:defRPr>
            </a:lvl1pPr>
          </a:lstStyle>
          <a:p>
            <a:fld id="{838B0777-827F-8D42-90B1-61394C340E65}" type="slidenum">
              <a:rPr lang="en-GB" smtClean="0"/>
              <a:pPr/>
              <a:t>‹Nr.›</a:t>
            </a:fld>
            <a:endParaRPr lang="en-GB" dirty="0"/>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3" y="197422"/>
            <a:ext cx="8911916" cy="612000"/>
          </a:xfrm>
          <a:prstGeom prst="rect">
            <a:avLst/>
          </a:prstGeom>
        </p:spPr>
        <p:txBody>
          <a:bodyPr vert="horz" lIns="0" tIns="36000" rIns="0" bIns="36000" rtlCol="0" anchor="ctr">
            <a:noAutofit/>
          </a:bodyPr>
          <a:lstStyle/>
          <a:p>
            <a:pPr lvl="0"/>
            <a:r>
              <a:rPr lang="en-US" dirty="0"/>
              <a:t>Click to edit title</a:t>
            </a:r>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74731" y="6310241"/>
            <a:ext cx="9084296" cy="230400"/>
          </a:xfrm>
          <a:prstGeom prst="rect">
            <a:avLst/>
          </a:prstGeom>
        </p:spPr>
        <p:txBody>
          <a:bodyPr vert="horz" lIns="36000" tIns="36000" rIns="36000" bIns="36000" rtlCol="0" anchor="ctr"/>
          <a:lstStyle>
            <a:lvl1pPr algn="r">
              <a:defRPr lang="en-US" sz="1400" b="0" i="0" smtClean="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GB"/>
              <a:t>Use 'Header &amp; Footer - Footer' to set the first footer line</a:t>
            </a:r>
            <a:endParaRPr lang="en-GB" dirty="0"/>
          </a:p>
        </p:txBody>
      </p:sp>
      <p:pic>
        <p:nvPicPr>
          <p:cNvPr id="11" name="Picture 10">
            <a:extLst>
              <a:ext uri="{FF2B5EF4-FFF2-40B4-BE49-F238E27FC236}">
                <a16:creationId xmlns:a16="http://schemas.microsoft.com/office/drawing/2014/main" id="{6963FD1B-2945-9D4A-B758-A8D99159B6D1}"/>
              </a:ext>
            </a:extLst>
          </p:cNvPr>
          <p:cNvPicPr>
            <a:picLocks noChangeAspect="1"/>
          </p:cNvPicPr>
          <p:nvPr userDrawn="1"/>
        </p:nvPicPr>
        <p:blipFill>
          <a:blip r:embed="rId13"/>
          <a:stretch>
            <a:fillRect/>
          </a:stretch>
        </p:blipFill>
        <p:spPr>
          <a:xfrm>
            <a:off x="11411558" y="161471"/>
            <a:ext cx="459381" cy="653342"/>
          </a:xfrm>
          <a:prstGeom prst="rect">
            <a:avLst/>
          </a:prstGeom>
        </p:spPr>
      </p:pic>
      <p:sp>
        <p:nvSpPr>
          <p:cNvPr id="5" name="Text Placeholder 4"/>
          <p:cNvSpPr>
            <a:spLocks noGrp="1"/>
          </p:cNvSpPr>
          <p:nvPr>
            <p:ph type="body" idx="1"/>
          </p:nvPr>
        </p:nvSpPr>
        <p:spPr>
          <a:xfrm>
            <a:off x="362713" y="1270660"/>
            <a:ext cx="11496314" cy="48807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9589236"/>
      </p:ext>
    </p:extLst>
  </p:cSld>
  <p:clrMap bg1="lt1" tx1="dk1" bg2="lt2" tx2="dk2" accent1="accent1" accent2="accent2" accent3="accent3" accent4="accent4" accent5="accent5" accent6="accent6" hlink="hlink" folHlink="folHlink"/>
  <p:sldLayoutIdLst>
    <p:sldLayoutId id="2147483689" r:id="rId1"/>
    <p:sldLayoutId id="2147483699" r:id="rId2"/>
    <p:sldLayoutId id="2147483690" r:id="rId3"/>
    <p:sldLayoutId id="2147483691" r:id="rId4"/>
    <p:sldLayoutId id="2147483692" r:id="rId5"/>
    <p:sldLayoutId id="2147483698" r:id="rId6"/>
    <p:sldLayoutId id="2147483693" r:id="rId7"/>
    <p:sldLayoutId id="2147483694" r:id="rId8"/>
    <p:sldLayoutId id="2147483695" r:id="rId9"/>
    <p:sldLayoutId id="2147483702" r:id="rId10"/>
  </p:sldLayoutIdLst>
  <p:hf hdr="0" ftr="0" dt="0"/>
  <p:txStyles>
    <p:titleStyle>
      <a:lvl1pPr algn="l" defTabSz="914400" rtl="0" eaLnBrk="1" latinLnBrk="0" hangingPunct="1">
        <a:lnSpc>
          <a:spcPct val="90000"/>
        </a:lnSpc>
        <a:spcBef>
          <a:spcPct val="0"/>
        </a:spcBef>
        <a:buNone/>
        <a:defRPr lang="en-US" sz="3600" b="0" i="0" kern="1200" noProof="0" dirty="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14"/>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14"/>
        </a:buBlip>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yam-iamc.readthedocs.io/" TargetMode="External"/><Relationship Id="rId2" Type="http://schemas.openxmlformats.org/officeDocument/2006/relationships/image" Target="../media/image23.png"/><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doi.org/10.21105/joss.0109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hyperlink" Target="http://www.ipcc.ch/sr15"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openENTRANCE/nomenclature"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s://data.ene.iiasa.ac.at/teaching" TargetMode="External"/><Relationship Id="rId2" Type="http://schemas.openxmlformats.org/officeDocument/2006/relationships/hyperlink" Target="https://blog.iiasa.ac.at/2020/09/18/open-science-has-to-go-beyond-open-source/" TargetMode="Externa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hyperlink" Target="https://rdcu.be/9i8a" TargetMode="External"/><Relationship Id="rId7" Type="http://schemas.openxmlformats.org/officeDocument/2006/relationships/image" Target="../media/image25.png"/><Relationship Id="rId2" Type="http://schemas.openxmlformats.org/officeDocument/2006/relationships/hyperlink" Target="https://pyam-iamc.readthedocs.io/" TargetMode="External"/><Relationship Id="rId1" Type="http://schemas.openxmlformats.org/officeDocument/2006/relationships/slideLayout" Target="../slideLayouts/slideLayout4.xml"/><Relationship Id="rId6" Type="http://schemas.openxmlformats.org/officeDocument/2006/relationships/hyperlink" Target="http://www.iiasa.ac.at/staff/huppmann" TargetMode="External"/><Relationship Id="rId5" Type="http://schemas.openxmlformats.org/officeDocument/2006/relationships/hyperlink" Target="https://twitter.com/daniel_huppmann" TargetMode="External"/><Relationship Id="rId4" Type="http://schemas.openxmlformats.org/officeDocument/2006/relationships/hyperlink" Target="mailto:huppmann@iiasa.ac.a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hyperlink" Target="https://pyam-iamc.readthedocs.io/en/stable/data.html"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rdcu.be/9i8a" TargetMode="External"/><Relationship Id="rId2" Type="http://schemas.openxmlformats.org/officeDocument/2006/relationships/hyperlink" Target="https://doi.org/10.1038/s41558-018-0317-4"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hyperlink" Target="https://www.go-fair.org/fair-principles/" TargetMode="External"/><Relationship Id="rId4" Type="http://schemas.openxmlformats.org/officeDocument/2006/relationships/hyperlink" Target="https://doi.org/10.22022/ene/04-2020.16404"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ipcc.ch/sr15" TargetMode="External"/><Relationship Id="rId3" Type="http://schemas.openxmlformats.org/officeDocument/2006/relationships/hyperlink" Target="http://www.nytimes.com/2018/10/07/climate/ipcc-climate-report-2040.html" TargetMode="External"/><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tiff"/></Relationships>
</file>

<file path=ppt/slides/_rels/slide8.xml.rels><?xml version="1.0" encoding="UTF-8" standalone="yes"?>
<Relationships xmlns="http://schemas.openxmlformats.org/package/2006/relationships"><Relationship Id="rId8" Type="http://schemas.openxmlformats.org/officeDocument/2006/relationships/hyperlink" Target="https://data.ene.iiasa.ac.at/iamc-1.5c-" TargetMode="External"/><Relationship Id="rId3" Type="http://schemas.openxmlformats.org/officeDocument/2006/relationships/hyperlink" Target="http://www.ipcc.ch/sr15" TargetMode="External"/><Relationship Id="rId7" Type="http://schemas.openxmlformats.org/officeDocument/2006/relationships/image" Target="../media/image21.png"/><Relationship Id="rId2" Type="http://schemas.openxmlformats.org/officeDocument/2006/relationships/image" Target="../media/image17.emf"/><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6.png"/><Relationship Id="rId4" Type="http://schemas.openxmlformats.org/officeDocument/2006/relationships/image" Target="../media/image18.png"/><Relationship Id="rId9" Type="http://schemas.openxmlformats.org/officeDocument/2006/relationships/hyperlink" Target="https://data.ene.iiasa.ac.at/sr15_scenario_analysi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22022/SR15/08-2018.15428"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hyperlink" Target="https://data.ene.iiasa.ac.at/sr15_scenario_analys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ACF5D-4603-AB44-A047-18BAB3DD2506}"/>
              </a:ext>
            </a:extLst>
          </p:cNvPr>
          <p:cNvSpPr>
            <a:spLocks noGrp="1"/>
          </p:cNvSpPr>
          <p:nvPr>
            <p:ph type="title"/>
          </p:nvPr>
        </p:nvSpPr>
        <p:spPr/>
        <p:txBody>
          <a:bodyPr>
            <a:normAutofit/>
          </a:bodyPr>
          <a:lstStyle/>
          <a:p>
            <a:r>
              <a:rPr lang="en-GB"/>
              <a:t>We don’t need any more open-source models!</a:t>
            </a:r>
            <a:endParaRPr lang="en-GB" sz="3500" i="1"/>
          </a:p>
        </p:txBody>
      </p:sp>
      <p:sp>
        <p:nvSpPr>
          <p:cNvPr id="6" name="Inhaltsplatzhalter 5">
            <a:extLst>
              <a:ext uri="{FF2B5EF4-FFF2-40B4-BE49-F238E27FC236}">
                <a16:creationId xmlns:a16="http://schemas.microsoft.com/office/drawing/2014/main" id="{FE62C06E-C490-D542-9B13-70A1CD71AF48}"/>
              </a:ext>
            </a:extLst>
          </p:cNvPr>
          <p:cNvSpPr>
            <a:spLocks noGrp="1"/>
          </p:cNvSpPr>
          <p:nvPr>
            <p:ph sz="quarter" idx="10"/>
          </p:nvPr>
        </p:nvSpPr>
        <p:spPr/>
        <p:txBody>
          <a:bodyPr/>
          <a:lstStyle/>
          <a:p>
            <a:r>
              <a:rPr lang="en-GB"/>
              <a:t>Energy Modelling Seminar Series, October 21, 2020</a:t>
            </a:r>
            <a:br>
              <a:rPr lang="en-GB"/>
            </a:br>
            <a:r>
              <a:rPr lang="en-GB"/>
              <a:t>Aalto University</a:t>
            </a:r>
          </a:p>
        </p:txBody>
      </p:sp>
      <p:sp>
        <p:nvSpPr>
          <p:cNvPr id="7" name="Textplatzhalter 6">
            <a:extLst>
              <a:ext uri="{FF2B5EF4-FFF2-40B4-BE49-F238E27FC236}">
                <a16:creationId xmlns:a16="http://schemas.microsoft.com/office/drawing/2014/main" id="{DB521E69-9A45-594C-920E-8EC56FE3A537}"/>
              </a:ext>
            </a:extLst>
          </p:cNvPr>
          <p:cNvSpPr>
            <a:spLocks noGrp="1"/>
          </p:cNvSpPr>
          <p:nvPr>
            <p:ph type="body" sz="quarter" idx="11"/>
          </p:nvPr>
        </p:nvSpPr>
        <p:spPr>
          <a:xfrm>
            <a:off x="590551" y="4811809"/>
            <a:ext cx="11229933" cy="498791"/>
          </a:xfrm>
        </p:spPr>
        <p:txBody>
          <a:bodyPr/>
          <a:lstStyle/>
          <a:p>
            <a:r>
              <a:rPr lang="en-GB" dirty="0"/>
              <a:t>Daniel Huppmann</a:t>
            </a:r>
          </a:p>
        </p:txBody>
      </p:sp>
      <p:sp>
        <p:nvSpPr>
          <p:cNvPr id="8" name="Rechteck 7">
            <a:extLst>
              <a:ext uri="{FF2B5EF4-FFF2-40B4-BE49-F238E27FC236}">
                <a16:creationId xmlns:a16="http://schemas.microsoft.com/office/drawing/2014/main" id="{3B1B4E3C-F78C-7445-8758-CD66D748F7E3}"/>
              </a:ext>
            </a:extLst>
          </p:cNvPr>
          <p:cNvSpPr/>
          <p:nvPr/>
        </p:nvSpPr>
        <p:spPr>
          <a:xfrm>
            <a:off x="6295073" y="5440812"/>
            <a:ext cx="4312867" cy="498791"/>
          </a:xfrm>
          <a:prstGeom prst="rect">
            <a:avLst/>
          </a:prstGeom>
        </p:spPr>
        <p:txBody>
          <a:bodyPr wrap="square">
            <a:spAutoFit/>
          </a:bodyPr>
          <a:lstStyle/>
          <a:p>
            <a:pPr marR="30480" algn="r">
              <a:lnSpc>
                <a:spcPct val="115000"/>
              </a:lnSpc>
              <a:spcBef>
                <a:spcPts val="600"/>
              </a:spcBef>
              <a:spcAft>
                <a:spcPts val="600"/>
              </a:spcAft>
            </a:pPr>
            <a:r>
              <a:rPr lang="en-US" sz="1200" dirty="0">
                <a:solidFill>
                  <a:schemeClr val="bg2">
                    <a:lumMod val="50000"/>
                  </a:schemeClr>
                </a:solidFill>
                <a:latin typeface="Segoe UI Light" panose="020B0502040204020203" pitchFamily="34" charset="0"/>
                <a:cs typeface="Segoe UI Light" panose="020B0502040204020203" pitchFamily="34" charset="0"/>
              </a:rPr>
              <a:t>This presentation and the recording are licensed under</a:t>
            </a:r>
            <a:br>
              <a:rPr lang="en-US" sz="1200" dirty="0">
                <a:solidFill>
                  <a:schemeClr val="bg2">
                    <a:lumMod val="50000"/>
                  </a:schemeClr>
                </a:solidFill>
                <a:latin typeface="Segoe UI Light" panose="020B0502040204020203" pitchFamily="34" charset="0"/>
                <a:cs typeface="Segoe UI Light" panose="020B0502040204020203" pitchFamily="34" charset="0"/>
              </a:rPr>
            </a:br>
            <a:r>
              <a:rPr lang="en-US" sz="1200" dirty="0">
                <a:solidFill>
                  <a:schemeClr val="bg2">
                    <a:lumMod val="50000"/>
                  </a:schemeClr>
                </a:solidFill>
                <a:latin typeface="Segoe UI Light" panose="020B0502040204020203" pitchFamily="34" charset="0"/>
                <a:cs typeface="Segoe UI Light" panose="020B0502040204020203" pitchFamily="34" charset="0"/>
              </a:rPr>
              <a:t>a </a:t>
            </a:r>
            <a:r>
              <a:rPr lang="en-US" sz="1200" dirty="0">
                <a:solidFill>
                  <a:schemeClr val="bg2">
                    <a:lumMod val="50000"/>
                  </a:schemeClr>
                </a:solidFill>
                <a:latin typeface="Segoe UI Light" panose="020B0502040204020203" pitchFamily="34" charset="0"/>
                <a:cs typeface="Segoe UI Light" panose="020B0502040204020203" pitchFamily="34" charset="0"/>
                <a:hlinkClick r:id="rId2">
                  <a:extLst>
                    <a:ext uri="{A12FA001-AC4F-418D-AE19-62706E023703}">
                      <ahyp:hlinkClr xmlns:ahyp="http://schemas.microsoft.com/office/drawing/2018/hyperlinkcolor" val="tx"/>
                    </a:ext>
                  </a:extLst>
                </a:hlinkClick>
              </a:rPr>
              <a:t>Creative Commons Attribution 4.0 International License </a:t>
            </a:r>
            <a:endParaRPr lang="en-US" sz="1200" dirty="0">
              <a:solidFill>
                <a:schemeClr val="bg2">
                  <a:lumMod val="50000"/>
                </a:schemeClr>
              </a:solidFill>
              <a:latin typeface="Segoe UI Light" panose="020B0502040204020203" pitchFamily="34" charset="0"/>
              <a:cs typeface="Segoe UI Light" panose="020B0502040204020203" pitchFamily="34" charset="0"/>
            </a:endParaRPr>
          </a:p>
        </p:txBody>
      </p:sp>
      <p:pic>
        <p:nvPicPr>
          <p:cNvPr id="9" name="Picture 8">
            <a:extLst>
              <a:ext uri="{FF2B5EF4-FFF2-40B4-BE49-F238E27FC236}">
                <a16:creationId xmlns:a16="http://schemas.microsoft.com/office/drawing/2014/main" id="{18E5AFB7-46EE-1045-9F2E-D77AC1ACB745}"/>
              </a:ext>
            </a:extLst>
          </p:cNvPr>
          <p:cNvPicPr>
            <a:picLocks noChangeAspect="1"/>
          </p:cNvPicPr>
          <p:nvPr/>
        </p:nvPicPr>
        <p:blipFill>
          <a:blip r:embed="rId3"/>
          <a:stretch>
            <a:fillRect/>
          </a:stretch>
        </p:blipFill>
        <p:spPr>
          <a:xfrm>
            <a:off x="10717172" y="5494809"/>
            <a:ext cx="1117600" cy="393700"/>
          </a:xfrm>
          <a:prstGeom prst="rect">
            <a:avLst/>
          </a:prstGeom>
        </p:spPr>
      </p:pic>
    </p:spTree>
    <p:extLst>
      <p:ext uri="{BB962C8B-B14F-4D97-AF65-F5344CB8AC3E}">
        <p14:creationId xmlns:p14="http://schemas.microsoft.com/office/powerpoint/2010/main" val="370867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enthält.&#10;&#10;Automatisch generierte Beschreibung">
            <a:extLst>
              <a:ext uri="{FF2B5EF4-FFF2-40B4-BE49-F238E27FC236}">
                <a16:creationId xmlns:a16="http://schemas.microsoft.com/office/drawing/2014/main" id="{632F8138-B3ED-3149-9C3C-4126057B70FA}"/>
              </a:ext>
            </a:extLst>
          </p:cNvPr>
          <p:cNvPicPr>
            <a:picLocks noChangeAspect="1"/>
          </p:cNvPicPr>
          <p:nvPr/>
        </p:nvPicPr>
        <p:blipFill>
          <a:blip r:embed="rId2"/>
          <a:stretch>
            <a:fillRect/>
          </a:stretch>
        </p:blipFill>
        <p:spPr>
          <a:xfrm>
            <a:off x="4310743" y="2965729"/>
            <a:ext cx="7794390" cy="2428492"/>
          </a:xfrm>
          <a:prstGeom prst="rect">
            <a:avLst/>
          </a:prstGeom>
        </p:spPr>
      </p:pic>
      <p:sp>
        <p:nvSpPr>
          <p:cNvPr id="5" name="Textplatzhalter 4">
            <a:extLst>
              <a:ext uri="{FF2B5EF4-FFF2-40B4-BE49-F238E27FC236}">
                <a16:creationId xmlns:a16="http://schemas.microsoft.com/office/drawing/2014/main" id="{527EC369-093F-D643-BC7E-75560B4DC7C9}"/>
              </a:ext>
            </a:extLst>
          </p:cNvPr>
          <p:cNvSpPr>
            <a:spLocks noGrp="1"/>
          </p:cNvSpPr>
          <p:nvPr>
            <p:ph type="body" sz="quarter" idx="14"/>
          </p:nvPr>
        </p:nvSpPr>
        <p:spPr>
          <a:xfrm>
            <a:off x="355600" y="881741"/>
            <a:ext cx="10858499" cy="970809"/>
          </a:xfrm>
        </p:spPr>
        <p:txBody>
          <a:bodyPr/>
          <a:lstStyle/>
          <a:p>
            <a:pPr marL="0" indent="0">
              <a:buNone/>
            </a:pPr>
            <a:r>
              <a:rPr lang="en-GB" dirty="0"/>
              <a:t>To facilitate the validation and assessment of scenario results,</a:t>
            </a:r>
            <a:br>
              <a:rPr lang="en-GB" dirty="0"/>
            </a:br>
            <a:r>
              <a:rPr lang="en-GB" dirty="0"/>
              <a:t>we developed a dedicated open-source package</a:t>
            </a:r>
          </a:p>
          <a:p>
            <a:endParaRPr lang="en-GB" dirty="0"/>
          </a:p>
        </p:txBody>
      </p:sp>
      <p:sp>
        <p:nvSpPr>
          <p:cNvPr id="4" name="Foliennummernplatzhalter 3">
            <a:extLst>
              <a:ext uri="{FF2B5EF4-FFF2-40B4-BE49-F238E27FC236}">
                <a16:creationId xmlns:a16="http://schemas.microsoft.com/office/drawing/2014/main" id="{975D265A-1942-3047-8570-E33B35F0C73F}"/>
              </a:ext>
            </a:extLst>
          </p:cNvPr>
          <p:cNvSpPr>
            <a:spLocks noGrp="1"/>
          </p:cNvSpPr>
          <p:nvPr>
            <p:ph type="sldNum" sz="quarter" idx="17"/>
          </p:nvPr>
        </p:nvSpPr>
        <p:spPr/>
        <p:txBody>
          <a:bodyPr/>
          <a:lstStyle/>
          <a:p>
            <a:fld id="{A326DBD3-C1B3-4C61-B0C7-9E44CC26916E}" type="slidenum">
              <a:rPr lang="cs-CZ" smtClean="0"/>
              <a:pPr/>
              <a:t>10</a:t>
            </a:fld>
            <a:endParaRPr lang="cs-CZ" dirty="0"/>
          </a:p>
        </p:txBody>
      </p:sp>
      <p:sp>
        <p:nvSpPr>
          <p:cNvPr id="3" name="Titel 2">
            <a:extLst>
              <a:ext uri="{FF2B5EF4-FFF2-40B4-BE49-F238E27FC236}">
                <a16:creationId xmlns:a16="http://schemas.microsoft.com/office/drawing/2014/main" id="{C44DFA08-D239-3A4C-961B-6D852E8808CA}"/>
              </a:ext>
            </a:extLst>
          </p:cNvPr>
          <p:cNvSpPr>
            <a:spLocks noGrp="1"/>
          </p:cNvSpPr>
          <p:nvPr>
            <p:ph type="title"/>
          </p:nvPr>
        </p:nvSpPr>
        <p:spPr/>
        <p:txBody>
          <a:bodyPr/>
          <a:lstStyle/>
          <a:p>
            <a:r>
              <a:rPr lang="en-GB" sz="3200" dirty="0" err="1"/>
              <a:t>pyam</a:t>
            </a:r>
            <a:r>
              <a:rPr lang="en-GB" sz="3200" dirty="0"/>
              <a:t>: a Python package for scenario analysis</a:t>
            </a:r>
          </a:p>
        </p:txBody>
      </p:sp>
      <p:sp>
        <p:nvSpPr>
          <p:cNvPr id="2" name="Inhaltsplatzhalter 1">
            <a:extLst>
              <a:ext uri="{FF2B5EF4-FFF2-40B4-BE49-F238E27FC236}">
                <a16:creationId xmlns:a16="http://schemas.microsoft.com/office/drawing/2014/main" id="{008FC837-3787-3B46-99A9-59F47F22255F}"/>
              </a:ext>
            </a:extLst>
          </p:cNvPr>
          <p:cNvSpPr>
            <a:spLocks noGrp="1"/>
          </p:cNvSpPr>
          <p:nvPr>
            <p:ph sz="quarter" idx="18"/>
          </p:nvPr>
        </p:nvSpPr>
        <p:spPr/>
        <p:txBody>
          <a:bodyPr>
            <a:noAutofit/>
          </a:bodyPr>
          <a:lstStyle/>
          <a:p>
            <a:pPr marL="355600" indent="-355600">
              <a:buNone/>
            </a:pPr>
            <a:r>
              <a:rPr lang="en-GB" sz="2300" dirty="0"/>
              <a:t>Aim: develop a package for scenario analysis &amp; visualization</a:t>
            </a:r>
          </a:p>
          <a:p>
            <a:pPr marL="355600" indent="-355600">
              <a:buNone/>
            </a:pPr>
            <a:r>
              <a:rPr lang="en-GB" sz="2300" dirty="0"/>
              <a:t>	following best practice of collaborative scientific software development</a:t>
            </a:r>
          </a:p>
          <a:p>
            <a:pPr marL="0" indent="0">
              <a:buNone/>
            </a:pPr>
            <a:r>
              <a:rPr lang="en-GB" sz="2300" dirty="0"/>
              <a:t>Features:</a:t>
            </a:r>
          </a:p>
          <a:p>
            <a:pPr marL="660400" lvl="3" indent="-342900">
              <a:lnSpc>
                <a:spcPct val="110000"/>
              </a:lnSpc>
            </a:pPr>
            <a:r>
              <a:rPr lang="en-GB" sz="2100" dirty="0"/>
              <a:t>Analysis &amp; validation</a:t>
            </a:r>
          </a:p>
          <a:p>
            <a:pPr marL="660400" lvl="3" indent="-342900">
              <a:lnSpc>
                <a:spcPct val="110000"/>
              </a:lnSpc>
            </a:pPr>
            <a:r>
              <a:rPr lang="en-GB" sz="2100" dirty="0"/>
              <a:t>Categorization &amp; indicators</a:t>
            </a:r>
          </a:p>
          <a:p>
            <a:pPr marL="660400" lvl="3" indent="-342900">
              <a:lnSpc>
                <a:spcPct val="110000"/>
              </a:lnSpc>
            </a:pPr>
            <a:r>
              <a:rPr lang="en-GB" sz="2100" dirty="0"/>
              <a:t>Visualization features</a:t>
            </a:r>
          </a:p>
          <a:p>
            <a:pPr marL="660400" lvl="3" indent="-342900">
              <a:lnSpc>
                <a:spcPct val="110000"/>
              </a:lnSpc>
            </a:pPr>
            <a:r>
              <a:rPr lang="en-GB" sz="2100" dirty="0"/>
              <a:t>Statistics package</a:t>
            </a:r>
          </a:p>
          <a:p>
            <a:pPr marL="0" indent="0">
              <a:buNone/>
            </a:pPr>
            <a:r>
              <a:rPr lang="en-GB" sz="2300" dirty="0"/>
              <a:t>More information:</a:t>
            </a:r>
          </a:p>
          <a:p>
            <a:pPr marL="628650" lvl="2" indent="0">
              <a:buNone/>
            </a:pPr>
            <a:r>
              <a:rPr lang="en-GB" sz="2100" dirty="0"/>
              <a:t>Documentation: </a:t>
            </a:r>
            <a:r>
              <a:rPr lang="en-GB" sz="2100" dirty="0">
                <a:hlinkClick r:id="rId3"/>
              </a:rPr>
              <a:t>pyam-iamc.readthedocs.io</a:t>
            </a:r>
            <a:br>
              <a:rPr lang="en-GB" sz="2100" dirty="0"/>
            </a:br>
            <a:r>
              <a:rPr lang="en-GB" sz="2100" dirty="0"/>
              <a:t>Scientific reference: M. Gidden and D. Huppmann (2019). </a:t>
            </a:r>
            <a:br>
              <a:rPr lang="en-GB" sz="2100" dirty="0"/>
            </a:br>
            <a:r>
              <a:rPr lang="en-GB" sz="2100" dirty="0"/>
              <a:t>		</a:t>
            </a:r>
            <a:r>
              <a:rPr lang="en-GB" sz="2100" i="1" dirty="0"/>
              <a:t>Journal of Open Source Software</a:t>
            </a:r>
            <a:r>
              <a:rPr lang="en-GB" sz="2100" dirty="0"/>
              <a:t> 4(33):1095.</a:t>
            </a:r>
            <a:br>
              <a:rPr lang="en-GB" sz="2100" dirty="0"/>
            </a:br>
            <a:r>
              <a:rPr lang="en-GB" sz="2100" dirty="0"/>
              <a:t>			doi: </a:t>
            </a:r>
            <a:r>
              <a:rPr lang="en-GB" sz="2100" dirty="0">
                <a:hlinkClick r:id="rId4"/>
              </a:rPr>
              <a:t>10.21105/joss.01095 </a:t>
            </a:r>
            <a:endParaRPr lang="en-GB" sz="2100" dirty="0"/>
          </a:p>
        </p:txBody>
      </p:sp>
      <p:pic>
        <p:nvPicPr>
          <p:cNvPr id="8" name="Grafik 7">
            <a:extLst>
              <a:ext uri="{FF2B5EF4-FFF2-40B4-BE49-F238E27FC236}">
                <a16:creationId xmlns:a16="http://schemas.microsoft.com/office/drawing/2014/main" id="{F0DBA162-9ECE-7C4F-95A1-7143B0FF0B22}"/>
              </a:ext>
            </a:extLst>
          </p:cNvPr>
          <p:cNvPicPr>
            <a:picLocks noChangeAspect="1"/>
          </p:cNvPicPr>
          <p:nvPr/>
        </p:nvPicPr>
        <p:blipFill>
          <a:blip r:embed="rId5"/>
          <a:stretch>
            <a:fillRect/>
          </a:stretch>
        </p:blipFill>
        <p:spPr>
          <a:xfrm>
            <a:off x="9670140" y="1603784"/>
            <a:ext cx="2291224" cy="673047"/>
          </a:xfrm>
          <a:prstGeom prst="rect">
            <a:avLst/>
          </a:prstGeom>
        </p:spPr>
      </p:pic>
      <p:pic>
        <p:nvPicPr>
          <p:cNvPr id="9" name="Grafik 14">
            <a:extLst>
              <a:ext uri="{FF2B5EF4-FFF2-40B4-BE49-F238E27FC236}">
                <a16:creationId xmlns:a16="http://schemas.microsoft.com/office/drawing/2014/main" id="{571B9E65-F91E-4BED-8A2A-6652F9753CAD}"/>
              </a:ext>
            </a:extLst>
          </p:cNvPr>
          <p:cNvPicPr>
            <a:picLocks noChangeAspect="1"/>
          </p:cNvPicPr>
          <p:nvPr/>
        </p:nvPicPr>
        <p:blipFill>
          <a:blip r:embed="rId6"/>
          <a:stretch>
            <a:fillRect/>
          </a:stretch>
        </p:blipFill>
        <p:spPr>
          <a:xfrm>
            <a:off x="9444644" y="6241423"/>
            <a:ext cx="553812" cy="448588"/>
          </a:xfrm>
          <a:prstGeom prst="rect">
            <a:avLst/>
          </a:prstGeom>
        </p:spPr>
      </p:pic>
      <p:sp>
        <p:nvSpPr>
          <p:cNvPr id="10" name="Rechteck 15">
            <a:extLst>
              <a:ext uri="{FF2B5EF4-FFF2-40B4-BE49-F238E27FC236}">
                <a16:creationId xmlns:a16="http://schemas.microsoft.com/office/drawing/2014/main" id="{BEDB60B6-DB04-4B0C-898B-DF2C390D652B}"/>
              </a:ext>
            </a:extLst>
          </p:cNvPr>
          <p:cNvSpPr/>
          <p:nvPr/>
        </p:nvSpPr>
        <p:spPr>
          <a:xfrm>
            <a:off x="10070414" y="6225080"/>
            <a:ext cx="1947969" cy="461665"/>
          </a:xfrm>
          <a:prstGeom prst="rect">
            <a:avLst/>
          </a:prstGeom>
        </p:spPr>
        <p:txBody>
          <a:bodyPr wrap="none">
            <a:spAutoFit/>
          </a:bodyPr>
          <a:lstStyle/>
          <a:p>
            <a:r>
              <a:rPr lang="en-GB"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en-GB" sz="24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pyam_iamc</a:t>
            </a:r>
            <a:endParaRPr lang="en-GB"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805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732E9D2-D13D-C84E-BBBF-ADDEA2FE90EB}"/>
              </a:ext>
            </a:extLst>
          </p:cNvPr>
          <p:cNvSpPr>
            <a:spLocks noGrp="1"/>
          </p:cNvSpPr>
          <p:nvPr>
            <p:ph type="body" sz="quarter" idx="14"/>
          </p:nvPr>
        </p:nvSpPr>
        <p:spPr>
          <a:xfrm>
            <a:off x="355599" y="881740"/>
            <a:ext cx="11404991" cy="1044000"/>
          </a:xfrm>
        </p:spPr>
        <p:txBody>
          <a:bodyPr/>
          <a:lstStyle/>
          <a:p>
            <a:pPr marL="0" indent="0">
              <a:buNone/>
              <a:tabLst>
                <a:tab pos="7897813" algn="l"/>
              </a:tabLst>
            </a:pPr>
            <a:r>
              <a:rPr lang="en-GB" dirty="0"/>
              <a:t>Many figures &amp; tables in the SR15 were created with pyam</a:t>
            </a:r>
            <a:br>
              <a:rPr lang="en-GB" dirty="0"/>
            </a:br>
            <a:r>
              <a:rPr lang="en-GB" dirty="0"/>
              <a:t>Check out the open-source notebooks – transparent &amp; reproducible!</a:t>
            </a:r>
          </a:p>
        </p:txBody>
      </p:sp>
      <p:sp>
        <p:nvSpPr>
          <p:cNvPr id="3" name="Foliennummernplatzhalter 2">
            <a:extLst>
              <a:ext uri="{FF2B5EF4-FFF2-40B4-BE49-F238E27FC236}">
                <a16:creationId xmlns:a16="http://schemas.microsoft.com/office/drawing/2014/main" id="{5828EC6D-7760-B54A-8D99-7B65CB5F6D6B}"/>
              </a:ext>
            </a:extLst>
          </p:cNvPr>
          <p:cNvSpPr>
            <a:spLocks noGrp="1"/>
          </p:cNvSpPr>
          <p:nvPr>
            <p:ph type="sldNum" sz="quarter" idx="17"/>
          </p:nvPr>
        </p:nvSpPr>
        <p:spPr/>
        <p:txBody>
          <a:bodyPr/>
          <a:lstStyle/>
          <a:p>
            <a:fld id="{838B0777-827F-8D42-90B1-61394C340E65}" type="slidenum">
              <a:rPr lang="en-GB" noProof="0" smtClean="0"/>
              <a:pPr/>
              <a:t>11</a:t>
            </a:fld>
            <a:endParaRPr lang="en-GB" noProof="0"/>
          </a:p>
        </p:txBody>
      </p:sp>
      <p:sp>
        <p:nvSpPr>
          <p:cNvPr id="4" name="Titel 3">
            <a:extLst>
              <a:ext uri="{FF2B5EF4-FFF2-40B4-BE49-F238E27FC236}">
                <a16:creationId xmlns:a16="http://schemas.microsoft.com/office/drawing/2014/main" id="{BDF8C879-7514-4B4B-B8C4-3513426A6498}"/>
              </a:ext>
            </a:extLst>
          </p:cNvPr>
          <p:cNvSpPr>
            <a:spLocks noGrp="1"/>
          </p:cNvSpPr>
          <p:nvPr>
            <p:ph type="title"/>
          </p:nvPr>
        </p:nvSpPr>
        <p:spPr>
          <a:xfrm>
            <a:off x="362712" y="161470"/>
            <a:ext cx="9212361" cy="684000"/>
          </a:xfrm>
        </p:spPr>
        <p:txBody>
          <a:bodyPr/>
          <a:lstStyle/>
          <a:p>
            <a:r>
              <a:rPr lang="en-GB" dirty="0"/>
              <a:t>pyam: supporting the IPCC SR15 assessment</a:t>
            </a:r>
          </a:p>
        </p:txBody>
      </p:sp>
      <p:pic>
        <p:nvPicPr>
          <p:cNvPr id="6" name="Grafik 5">
            <a:extLst>
              <a:ext uri="{FF2B5EF4-FFF2-40B4-BE49-F238E27FC236}">
                <a16:creationId xmlns:a16="http://schemas.microsoft.com/office/drawing/2014/main" id="{C9338FAC-85F2-D741-B599-45217189EB55}"/>
              </a:ext>
            </a:extLst>
          </p:cNvPr>
          <p:cNvPicPr>
            <a:picLocks noChangeAspect="1"/>
          </p:cNvPicPr>
          <p:nvPr/>
        </p:nvPicPr>
        <p:blipFill>
          <a:blip r:embed="rId3"/>
          <a:stretch>
            <a:fillRect/>
          </a:stretch>
        </p:blipFill>
        <p:spPr>
          <a:xfrm>
            <a:off x="10046338" y="3877753"/>
            <a:ext cx="1979973" cy="1991936"/>
          </a:xfrm>
          <a:prstGeom prst="rect">
            <a:avLst/>
          </a:prstGeom>
        </p:spPr>
      </p:pic>
      <p:sp>
        <p:nvSpPr>
          <p:cNvPr id="7" name="Rechteck 6">
            <a:extLst>
              <a:ext uri="{FF2B5EF4-FFF2-40B4-BE49-F238E27FC236}">
                <a16:creationId xmlns:a16="http://schemas.microsoft.com/office/drawing/2014/main" id="{5361C51A-96BE-FE41-9217-74DE96A2B0D3}"/>
              </a:ext>
            </a:extLst>
          </p:cNvPr>
          <p:cNvSpPr/>
          <p:nvPr/>
        </p:nvSpPr>
        <p:spPr>
          <a:xfrm>
            <a:off x="9483632" y="5901229"/>
            <a:ext cx="2619003" cy="886720"/>
          </a:xfrm>
          <a:prstGeom prst="rect">
            <a:avLst/>
          </a:prstGeom>
        </p:spPr>
        <p:txBody>
          <a:bodyPr vert="horz" lIns="91440" tIns="45720" rIns="91440" bIns="45720" rtlCol="0" anchor="t"/>
          <a:lstStyle/>
          <a:p>
            <a:pPr algn="r"/>
            <a:r>
              <a:rPr lang="en-GB" dirty="0">
                <a:solidFill>
                  <a:schemeClr val="bg2">
                    <a:lumMod val="50000"/>
                  </a:schemeClr>
                </a:solidFill>
                <a:latin typeface="Calibri Light" panose="020F0302020204030204" pitchFamily="34" charset="0"/>
                <a:cs typeface="Calibri Light" panose="020F0302020204030204" pitchFamily="34" charset="0"/>
              </a:rPr>
              <a:t>More information on open tools &amp; resources</a:t>
            </a:r>
            <a:br>
              <a:rPr lang="en-GB" dirty="0">
                <a:solidFill>
                  <a:schemeClr val="bg2">
                    <a:lumMod val="50000"/>
                  </a:schemeClr>
                </a:solidFill>
                <a:latin typeface="Calibri Light" panose="020F0302020204030204" pitchFamily="34" charset="0"/>
                <a:cs typeface="Calibri Light" panose="020F0302020204030204" pitchFamily="34" charset="0"/>
              </a:rPr>
            </a:br>
            <a:r>
              <a:rPr lang="en-GB" dirty="0">
                <a:solidFill>
                  <a:schemeClr val="bg2">
                    <a:lumMod val="50000"/>
                  </a:schemeClr>
                </a:solidFill>
                <a:latin typeface="Calibri Light" panose="020F0302020204030204" pitchFamily="34" charset="0"/>
                <a:cs typeface="Calibri Light" panose="020F0302020204030204" pitchFamily="34" charset="0"/>
              </a:rPr>
              <a:t>supporting the IPCC SR15</a:t>
            </a:r>
            <a:endParaRPr lang="en-GB" b="1" dirty="0">
              <a:solidFill>
                <a:schemeClr val="bg2">
                  <a:lumMod val="50000"/>
                </a:schemeClr>
              </a:solidFill>
              <a:latin typeface="Calibri Light" panose="020F0302020204030204" pitchFamily="34" charset="0"/>
              <a:cs typeface="Calibri Light" panose="020F0302020204030204" pitchFamily="34" charset="0"/>
            </a:endParaRPr>
          </a:p>
        </p:txBody>
      </p:sp>
      <p:sp>
        <p:nvSpPr>
          <p:cNvPr id="8" name="Rechteck 7">
            <a:extLst>
              <a:ext uri="{FF2B5EF4-FFF2-40B4-BE49-F238E27FC236}">
                <a16:creationId xmlns:a16="http://schemas.microsoft.com/office/drawing/2014/main" id="{B8EDA7EC-BA61-6741-841A-492B84426CBF}"/>
              </a:ext>
            </a:extLst>
          </p:cNvPr>
          <p:cNvSpPr/>
          <p:nvPr/>
        </p:nvSpPr>
        <p:spPr>
          <a:xfrm>
            <a:off x="421732" y="1987784"/>
            <a:ext cx="2941711" cy="611726"/>
          </a:xfrm>
          <a:prstGeom prst="rect">
            <a:avLst/>
          </a:prstGeom>
        </p:spPr>
        <p:txBody>
          <a:bodyPr vert="horz" lIns="91440" tIns="45720" rIns="91440" bIns="45720" rtlCol="0" anchor="b"/>
          <a:lstStyle/>
          <a:p>
            <a:pPr algn="ctr"/>
            <a:r>
              <a:rPr lang="en-GB" dirty="0">
                <a:solidFill>
                  <a:schemeClr val="bg2">
                    <a:lumMod val="50000"/>
                  </a:schemeClr>
                </a:solidFill>
                <a:cs typeface="Calibri Light" panose="020F0302020204030204" pitchFamily="34" charset="0"/>
              </a:rPr>
              <a:t>The IPCC </a:t>
            </a:r>
            <a:r>
              <a:rPr lang="en-GB" i="1" dirty="0">
                <a:solidFill>
                  <a:schemeClr val="bg2">
                    <a:lumMod val="50000"/>
                  </a:schemeClr>
                </a:solidFill>
                <a:cs typeface="Calibri Light" panose="020F0302020204030204" pitchFamily="34" charset="0"/>
              </a:rPr>
              <a:t>Special Report on Global Warming of 1.5°C </a:t>
            </a:r>
            <a:endParaRPr lang="en-GB" dirty="0">
              <a:solidFill>
                <a:schemeClr val="bg2">
                  <a:lumMod val="50000"/>
                </a:schemeClr>
              </a:solidFill>
              <a:cs typeface="Calibri Light" panose="020F0302020204030204" pitchFamily="34" charset="0"/>
            </a:endParaRPr>
          </a:p>
        </p:txBody>
      </p:sp>
      <p:pic>
        <p:nvPicPr>
          <p:cNvPr id="9" name="Picture 1">
            <a:extLst>
              <a:ext uri="{FF2B5EF4-FFF2-40B4-BE49-F238E27FC236}">
                <a16:creationId xmlns:a16="http://schemas.microsoft.com/office/drawing/2014/main" id="{210AA6B8-4D3E-654F-8705-3A8EBC1F3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647" y="2599510"/>
            <a:ext cx="2910871" cy="3491801"/>
          </a:xfrm>
          <a:prstGeom prst="rect">
            <a:avLst/>
          </a:prstGeom>
        </p:spPr>
      </p:pic>
      <p:sp>
        <p:nvSpPr>
          <p:cNvPr id="10" name="Rechteck 9">
            <a:extLst>
              <a:ext uri="{FF2B5EF4-FFF2-40B4-BE49-F238E27FC236}">
                <a16:creationId xmlns:a16="http://schemas.microsoft.com/office/drawing/2014/main" id="{6E886379-2641-5F4D-A12E-BC1C0657C873}"/>
              </a:ext>
            </a:extLst>
          </p:cNvPr>
          <p:cNvSpPr/>
          <p:nvPr/>
        </p:nvSpPr>
        <p:spPr>
          <a:xfrm>
            <a:off x="1688432" y="6123262"/>
            <a:ext cx="1674497" cy="338554"/>
          </a:xfrm>
          <a:prstGeom prst="rect">
            <a:avLst/>
          </a:prstGeom>
        </p:spPr>
        <p:txBody>
          <a:bodyPr wrap="none">
            <a:spAutoFit/>
          </a:bodyPr>
          <a:lstStyle/>
          <a:p>
            <a:pPr algn="r"/>
            <a:r>
              <a:rPr lang="en-GB" sz="1600" dirty="0">
                <a:solidFill>
                  <a:schemeClr val="tx2"/>
                </a:solidFill>
                <a:cs typeface="Calibri Light" panose="020F0302020204030204" pitchFamily="34" charset="0"/>
                <a:hlinkClick r:id="rId5">
                  <a:extLst>
                    <a:ext uri="{A12FA001-AC4F-418D-AE19-62706E023703}">
                      <ahyp:hlinkClr xmlns:ahyp="http://schemas.microsoft.com/office/drawing/2018/hyperlinkcolor" val="tx"/>
                    </a:ext>
                  </a:extLst>
                </a:hlinkClick>
              </a:rPr>
              <a:t>www.ipcc.ch/sr15</a:t>
            </a:r>
            <a:endParaRPr lang="en-GB" sz="1600" i="1" dirty="0">
              <a:solidFill>
                <a:schemeClr val="tx2"/>
              </a:solidFill>
              <a:cs typeface="Calibri Light" panose="020F0302020204030204" pitchFamily="34" charset="0"/>
            </a:endParaRPr>
          </a:p>
        </p:txBody>
      </p:sp>
      <p:pic>
        <p:nvPicPr>
          <p:cNvPr id="11" name="Grafik 10">
            <a:extLst>
              <a:ext uri="{FF2B5EF4-FFF2-40B4-BE49-F238E27FC236}">
                <a16:creationId xmlns:a16="http://schemas.microsoft.com/office/drawing/2014/main" id="{BDD87953-4621-FF41-84F6-38ED585C2DD2}"/>
              </a:ext>
            </a:extLst>
          </p:cNvPr>
          <p:cNvPicPr>
            <a:picLocks noChangeAspect="1"/>
          </p:cNvPicPr>
          <p:nvPr/>
        </p:nvPicPr>
        <p:blipFill>
          <a:blip r:embed="rId6"/>
          <a:srcRect/>
          <a:stretch/>
        </p:blipFill>
        <p:spPr>
          <a:xfrm>
            <a:off x="4153918" y="2599510"/>
            <a:ext cx="5199906" cy="3780918"/>
          </a:xfrm>
          <a:prstGeom prst="rect">
            <a:avLst/>
          </a:prstGeom>
        </p:spPr>
      </p:pic>
      <p:sp>
        <p:nvSpPr>
          <p:cNvPr id="12" name="Rechteck 11">
            <a:extLst>
              <a:ext uri="{FF2B5EF4-FFF2-40B4-BE49-F238E27FC236}">
                <a16:creationId xmlns:a16="http://schemas.microsoft.com/office/drawing/2014/main" id="{99886559-9890-5648-83F3-4D24E3BAAF43}"/>
              </a:ext>
            </a:extLst>
          </p:cNvPr>
          <p:cNvSpPr/>
          <p:nvPr/>
        </p:nvSpPr>
        <p:spPr>
          <a:xfrm>
            <a:off x="3814102" y="2012482"/>
            <a:ext cx="6113669" cy="611726"/>
          </a:xfrm>
          <a:prstGeom prst="rect">
            <a:avLst/>
          </a:prstGeom>
        </p:spPr>
        <p:txBody>
          <a:bodyPr vert="horz" lIns="91440" tIns="45720" rIns="91440" bIns="45720" rtlCol="0" anchor="b"/>
          <a:lstStyle/>
          <a:p>
            <a:pPr algn="ctr"/>
            <a:r>
              <a:rPr lang="de-AT" sz="2000" dirty="0">
                <a:latin typeface="Tahoma" panose="020B0604030504040204" pitchFamily="34" charset="0"/>
                <a:ea typeface="Tahoma" panose="020B0604030504040204" pitchFamily="34" charset="0"/>
                <a:cs typeface="Tahoma" panose="020B0604030504040204" pitchFamily="34" charset="0"/>
              </a:rPr>
              <a:t>Range </a:t>
            </a:r>
            <a:r>
              <a:rPr lang="de-AT" sz="2000" dirty="0" err="1">
                <a:latin typeface="Tahoma" panose="020B0604030504040204" pitchFamily="34" charset="0"/>
                <a:ea typeface="Tahoma" panose="020B0604030504040204" pitchFamily="34" charset="0"/>
                <a:cs typeface="Tahoma" panose="020B0604030504040204" pitchFamily="34" charset="0"/>
              </a:rPr>
              <a:t>of</a:t>
            </a:r>
            <a:r>
              <a:rPr lang="de-AT" sz="2000" dirty="0">
                <a:latin typeface="Tahoma" panose="020B0604030504040204" pitchFamily="34" charset="0"/>
                <a:ea typeface="Tahoma" panose="020B0604030504040204" pitchFamily="34" charset="0"/>
                <a:cs typeface="Tahoma" panose="020B0604030504040204" pitchFamily="34" charset="0"/>
              </a:rPr>
              <a:t> </a:t>
            </a:r>
            <a:r>
              <a:rPr lang="de-AT" sz="2000" dirty="0" err="1">
                <a:latin typeface="Tahoma" panose="020B0604030504040204" pitchFamily="34" charset="0"/>
                <a:ea typeface="Tahoma" panose="020B0604030504040204" pitchFamily="34" charset="0"/>
                <a:cs typeface="Tahoma" panose="020B0604030504040204" pitchFamily="34" charset="0"/>
              </a:rPr>
              <a:t>assumptions</a:t>
            </a:r>
            <a:r>
              <a:rPr lang="de-AT" sz="2000" dirty="0">
                <a:latin typeface="Tahoma" panose="020B0604030504040204" pitchFamily="34" charset="0"/>
                <a:ea typeface="Tahoma" panose="020B0604030504040204" pitchFamily="34" charset="0"/>
                <a:cs typeface="Tahoma" panose="020B0604030504040204" pitchFamily="34" charset="0"/>
              </a:rPr>
              <a:t> </a:t>
            </a:r>
            <a:r>
              <a:rPr lang="de-AT" sz="2000" dirty="0" err="1">
                <a:latin typeface="Tahoma" panose="020B0604030504040204" pitchFamily="34" charset="0"/>
                <a:ea typeface="Tahoma" panose="020B0604030504040204" pitchFamily="34" charset="0"/>
                <a:cs typeface="Tahoma" panose="020B0604030504040204" pitchFamily="34" charset="0"/>
              </a:rPr>
              <a:t>about</a:t>
            </a:r>
            <a:r>
              <a:rPr lang="de-AT" sz="2000" dirty="0">
                <a:latin typeface="Tahoma" panose="020B0604030504040204" pitchFamily="34" charset="0"/>
                <a:ea typeface="Tahoma" panose="020B0604030504040204" pitchFamily="34" charset="0"/>
                <a:cs typeface="Tahoma" panose="020B0604030504040204" pitchFamily="34" charset="0"/>
              </a:rPr>
              <a:t> </a:t>
            </a:r>
            <a:r>
              <a:rPr lang="de-AT" sz="2000" dirty="0" err="1">
                <a:latin typeface="Tahoma" panose="020B0604030504040204" pitchFamily="34" charset="0"/>
                <a:ea typeface="Tahoma" panose="020B0604030504040204" pitchFamily="34" charset="0"/>
                <a:cs typeface="Tahoma" panose="020B0604030504040204" pitchFamily="34" charset="0"/>
              </a:rPr>
              <a:t>socio-economic</a:t>
            </a:r>
            <a:r>
              <a:rPr lang="de-AT" sz="2000" dirty="0">
                <a:latin typeface="Tahoma" panose="020B0604030504040204" pitchFamily="34" charset="0"/>
                <a:ea typeface="Tahoma" panose="020B0604030504040204" pitchFamily="34" charset="0"/>
                <a:cs typeface="Tahoma" panose="020B0604030504040204" pitchFamily="34" charset="0"/>
              </a:rPr>
              <a:t> </a:t>
            </a:r>
            <a:r>
              <a:rPr lang="de-AT" sz="2000" dirty="0" err="1">
                <a:latin typeface="Tahoma" panose="020B0604030504040204" pitchFamily="34" charset="0"/>
                <a:ea typeface="Tahoma" panose="020B0604030504040204" pitchFamily="34" charset="0"/>
                <a:cs typeface="Tahoma" panose="020B0604030504040204" pitchFamily="34" charset="0"/>
              </a:rPr>
              <a:t>drivers</a:t>
            </a:r>
            <a:br>
              <a:rPr lang="de-AT" sz="2000" dirty="0">
                <a:latin typeface="Tahoma" panose="020B0604030504040204" pitchFamily="34" charset="0"/>
                <a:ea typeface="Tahoma" panose="020B0604030504040204" pitchFamily="34" charset="0"/>
                <a:cs typeface="Tahoma" panose="020B0604030504040204" pitchFamily="34" charset="0"/>
              </a:rPr>
            </a:br>
            <a:r>
              <a:rPr lang="de-AT" sz="2000" dirty="0" err="1">
                <a:latin typeface="Tahoma" panose="020B0604030504040204" pitchFamily="34" charset="0"/>
                <a:ea typeface="Tahoma" panose="020B0604030504040204" pitchFamily="34" charset="0"/>
                <a:cs typeface="Tahoma" panose="020B0604030504040204" pitchFamily="34" charset="0"/>
              </a:rPr>
              <a:t>and</a:t>
            </a:r>
            <a:r>
              <a:rPr lang="de-AT" sz="2000" dirty="0">
                <a:latin typeface="Tahoma" panose="020B0604030504040204" pitchFamily="34" charset="0"/>
                <a:ea typeface="Tahoma" panose="020B0604030504040204" pitchFamily="34" charset="0"/>
                <a:cs typeface="Tahoma" panose="020B0604030504040204" pitchFamily="34" charset="0"/>
              </a:rPr>
              <a:t> </a:t>
            </a:r>
            <a:r>
              <a:rPr lang="de-AT" sz="2000" dirty="0" err="1">
                <a:latin typeface="Tahoma" panose="020B0604030504040204" pitchFamily="34" charset="0"/>
                <a:ea typeface="Tahoma" panose="020B0604030504040204" pitchFamily="34" charset="0"/>
                <a:cs typeface="Tahoma" panose="020B0604030504040204" pitchFamily="34" charset="0"/>
              </a:rPr>
              <a:t>projections</a:t>
            </a:r>
            <a:r>
              <a:rPr lang="de-AT" sz="2000" dirty="0">
                <a:latin typeface="Tahoma" panose="020B0604030504040204" pitchFamily="34" charset="0"/>
                <a:ea typeface="Tahoma" panose="020B0604030504040204" pitchFamily="34" charset="0"/>
                <a:cs typeface="Tahoma" panose="020B0604030504040204" pitchFamily="34" charset="0"/>
              </a:rPr>
              <a:t> </a:t>
            </a:r>
            <a:r>
              <a:rPr lang="de-AT" sz="2000" dirty="0" err="1">
                <a:latin typeface="Tahoma" panose="020B0604030504040204" pitchFamily="34" charset="0"/>
                <a:ea typeface="Tahoma" panose="020B0604030504040204" pitchFamily="34" charset="0"/>
                <a:cs typeface="Tahoma" panose="020B0604030504040204" pitchFamily="34" charset="0"/>
              </a:rPr>
              <a:t>for</a:t>
            </a:r>
            <a:r>
              <a:rPr lang="de-AT" sz="2000" dirty="0">
                <a:latin typeface="Tahoma" panose="020B0604030504040204" pitchFamily="34" charset="0"/>
                <a:ea typeface="Tahoma" panose="020B0604030504040204" pitchFamily="34" charset="0"/>
                <a:cs typeface="Tahoma" panose="020B0604030504040204" pitchFamily="34" charset="0"/>
              </a:rPr>
              <a:t> </a:t>
            </a:r>
            <a:r>
              <a:rPr lang="de-AT" sz="2000" dirty="0" err="1">
                <a:latin typeface="Tahoma" panose="020B0604030504040204" pitchFamily="34" charset="0"/>
                <a:ea typeface="Tahoma" panose="020B0604030504040204" pitchFamily="34" charset="0"/>
                <a:cs typeface="Tahoma" panose="020B0604030504040204" pitchFamily="34" charset="0"/>
              </a:rPr>
              <a:t>energy</a:t>
            </a:r>
            <a:r>
              <a:rPr lang="de-AT" sz="2000" dirty="0">
                <a:latin typeface="Tahoma" panose="020B0604030504040204" pitchFamily="34" charset="0"/>
                <a:ea typeface="Tahoma" panose="020B0604030504040204" pitchFamily="34" charset="0"/>
                <a:cs typeface="Tahoma" panose="020B0604030504040204" pitchFamily="34" charset="0"/>
              </a:rPr>
              <a:t> </a:t>
            </a:r>
            <a:r>
              <a:rPr lang="de-AT" sz="2000" dirty="0" err="1">
                <a:latin typeface="Tahoma" panose="020B0604030504040204" pitchFamily="34" charset="0"/>
                <a:ea typeface="Tahoma" panose="020B0604030504040204" pitchFamily="34" charset="0"/>
                <a:cs typeface="Tahoma" panose="020B0604030504040204" pitchFamily="34" charset="0"/>
              </a:rPr>
              <a:t>and</a:t>
            </a:r>
            <a:r>
              <a:rPr lang="de-AT" sz="2000" dirty="0">
                <a:latin typeface="Tahoma" panose="020B0604030504040204" pitchFamily="34" charset="0"/>
                <a:ea typeface="Tahoma" panose="020B0604030504040204" pitchFamily="34" charset="0"/>
                <a:cs typeface="Tahoma" panose="020B0604030504040204" pitchFamily="34" charset="0"/>
              </a:rPr>
              <a:t> </a:t>
            </a:r>
            <a:r>
              <a:rPr lang="de-AT" sz="2000" dirty="0" err="1">
                <a:latin typeface="Tahoma" panose="020B0604030504040204" pitchFamily="34" charset="0"/>
                <a:ea typeface="Tahoma" panose="020B0604030504040204" pitchFamily="34" charset="0"/>
                <a:cs typeface="Tahoma" panose="020B0604030504040204" pitchFamily="34" charset="0"/>
              </a:rPr>
              <a:t>food</a:t>
            </a:r>
            <a:r>
              <a:rPr lang="de-AT" sz="2000" dirty="0">
                <a:latin typeface="Tahoma" panose="020B0604030504040204" pitchFamily="34" charset="0"/>
                <a:ea typeface="Tahoma" panose="020B0604030504040204" pitchFamily="34" charset="0"/>
                <a:cs typeface="Tahoma" panose="020B0604030504040204" pitchFamily="34" charset="0"/>
              </a:rPr>
              <a:t> </a:t>
            </a:r>
            <a:r>
              <a:rPr lang="de-AT" sz="2000" dirty="0" err="1">
                <a:latin typeface="Tahoma" panose="020B0604030504040204" pitchFamily="34" charset="0"/>
                <a:ea typeface="Tahoma" panose="020B0604030504040204" pitchFamily="34" charset="0"/>
                <a:cs typeface="Tahoma" panose="020B0604030504040204" pitchFamily="34" charset="0"/>
              </a:rPr>
              <a:t>demand</a:t>
            </a:r>
            <a:r>
              <a:rPr lang="de-AT" sz="2000" dirty="0">
                <a:latin typeface="Tahoma" panose="020B0604030504040204" pitchFamily="34" charset="0"/>
                <a:ea typeface="Tahoma" panose="020B0604030504040204" pitchFamily="34" charset="0"/>
                <a:cs typeface="Tahoma" panose="020B0604030504040204" pitchFamily="34" charset="0"/>
              </a:rPr>
              <a:t> </a:t>
            </a:r>
          </a:p>
        </p:txBody>
      </p:sp>
      <p:sp>
        <p:nvSpPr>
          <p:cNvPr id="13" name="Rechteck 12">
            <a:extLst>
              <a:ext uri="{FF2B5EF4-FFF2-40B4-BE49-F238E27FC236}">
                <a16:creationId xmlns:a16="http://schemas.microsoft.com/office/drawing/2014/main" id="{4BA62727-39CA-0843-A667-1E74D27D0CC0}"/>
              </a:ext>
            </a:extLst>
          </p:cNvPr>
          <p:cNvSpPr/>
          <p:nvPr/>
        </p:nvSpPr>
        <p:spPr>
          <a:xfrm>
            <a:off x="5283015" y="6380428"/>
            <a:ext cx="2941711" cy="355291"/>
          </a:xfrm>
          <a:prstGeom prst="rect">
            <a:avLst/>
          </a:prstGeom>
        </p:spPr>
        <p:txBody>
          <a:bodyPr vert="horz" lIns="91440" tIns="45720" rIns="91440" bIns="45720" rtlCol="0" anchor="b"/>
          <a:lstStyle/>
          <a:p>
            <a:pPr algn="ctr"/>
            <a:r>
              <a:rPr lang="en-GB" dirty="0">
                <a:solidFill>
                  <a:schemeClr val="bg2">
                    <a:lumMod val="50000"/>
                  </a:schemeClr>
                </a:solidFill>
                <a:cs typeface="Calibri Light" panose="020F0302020204030204" pitchFamily="34" charset="0"/>
              </a:rPr>
              <a:t>Figure 2.4, page 111, SR15</a:t>
            </a:r>
          </a:p>
        </p:txBody>
      </p:sp>
    </p:spTree>
    <p:extLst>
      <p:ext uri="{BB962C8B-B14F-4D97-AF65-F5344CB8AC3E}">
        <p14:creationId xmlns:p14="http://schemas.microsoft.com/office/powerpoint/2010/main" val="379455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870F1B75-3E43-9546-BBE3-634A6ABB579D}"/>
              </a:ext>
            </a:extLst>
          </p:cNvPr>
          <p:cNvSpPr>
            <a:spLocks noGrp="1"/>
          </p:cNvSpPr>
          <p:nvPr>
            <p:ph type="body" sz="quarter" idx="14"/>
          </p:nvPr>
        </p:nvSpPr>
        <p:spPr/>
        <p:txBody>
          <a:bodyPr/>
          <a:lstStyle/>
          <a:p>
            <a:pPr marL="0" indent="0">
              <a:buNone/>
            </a:pPr>
            <a:r>
              <a:rPr lang="de-DE" dirty="0"/>
              <a:t>In </a:t>
            </a:r>
            <a:r>
              <a:rPr lang="de-DE" dirty="0" err="1"/>
              <a:t>the</a:t>
            </a:r>
            <a:r>
              <a:rPr lang="de-DE" dirty="0"/>
              <a:t> openENTRANCE </a:t>
            </a:r>
            <a:r>
              <a:rPr lang="de-DE" dirty="0" err="1"/>
              <a:t>project</a:t>
            </a:r>
            <a:r>
              <a:rPr lang="de-DE" dirty="0"/>
              <a:t>, </a:t>
            </a:r>
            <a:r>
              <a:rPr lang="de-DE" dirty="0" err="1"/>
              <a:t>we</a:t>
            </a:r>
            <a:r>
              <a:rPr lang="de-DE" dirty="0"/>
              <a:t> </a:t>
            </a:r>
            <a:r>
              <a:rPr lang="de-DE" dirty="0" err="1"/>
              <a:t>aim</a:t>
            </a:r>
            <a:r>
              <a:rPr lang="de-DE" dirty="0"/>
              <a:t> </a:t>
            </a:r>
            <a:r>
              <a:rPr lang="de-DE" dirty="0" err="1"/>
              <a:t>to</a:t>
            </a:r>
            <a:r>
              <a:rPr lang="de-DE" dirty="0"/>
              <a:t> </a:t>
            </a:r>
            <a:r>
              <a:rPr lang="de-DE" dirty="0" err="1"/>
              <a:t>develop</a:t>
            </a:r>
            <a:br>
              <a:rPr lang="de-DE" dirty="0"/>
            </a:br>
            <a:r>
              <a:rPr lang="de-DE" dirty="0"/>
              <a:t>an </a:t>
            </a:r>
            <a:r>
              <a:rPr lang="de-DE" dirty="0" err="1"/>
              <a:t>ecosystem</a:t>
            </a:r>
            <a:r>
              <a:rPr lang="de-DE" dirty="0"/>
              <a:t> </a:t>
            </a:r>
            <a:r>
              <a:rPr lang="de-DE" dirty="0" err="1"/>
              <a:t>of</a:t>
            </a:r>
            <a:r>
              <a:rPr lang="de-DE" dirty="0"/>
              <a:t> </a:t>
            </a:r>
            <a:r>
              <a:rPr lang="de-DE" dirty="0" err="1"/>
              <a:t>models</a:t>
            </a:r>
            <a:r>
              <a:rPr lang="de-DE" dirty="0"/>
              <a:t> &amp; </a:t>
            </a:r>
            <a:r>
              <a:rPr lang="de-DE" dirty="0" err="1"/>
              <a:t>tools</a:t>
            </a:r>
            <a:r>
              <a:rPr lang="de-DE" dirty="0"/>
              <a:t> </a:t>
            </a:r>
            <a:r>
              <a:rPr lang="de-DE" dirty="0" err="1"/>
              <a:t>for</a:t>
            </a:r>
            <a:r>
              <a:rPr lang="de-DE" dirty="0"/>
              <a:t> </a:t>
            </a:r>
            <a:r>
              <a:rPr lang="de-DE" dirty="0" err="1"/>
              <a:t>decarbonization</a:t>
            </a:r>
            <a:r>
              <a:rPr lang="de-DE" dirty="0"/>
              <a:t> </a:t>
            </a:r>
            <a:r>
              <a:rPr lang="de-DE" dirty="0" err="1"/>
              <a:t>pathways</a:t>
            </a:r>
            <a:endParaRPr lang="de-DE" dirty="0"/>
          </a:p>
        </p:txBody>
      </p:sp>
      <p:sp>
        <p:nvSpPr>
          <p:cNvPr id="4" name="Foliennummernplatzhalter 3">
            <a:extLst>
              <a:ext uri="{FF2B5EF4-FFF2-40B4-BE49-F238E27FC236}">
                <a16:creationId xmlns:a16="http://schemas.microsoft.com/office/drawing/2014/main" id="{1201CB49-6C42-7143-B3FF-3B5DAE364745}"/>
              </a:ext>
            </a:extLst>
          </p:cNvPr>
          <p:cNvSpPr>
            <a:spLocks noGrp="1"/>
          </p:cNvSpPr>
          <p:nvPr>
            <p:ph type="sldNum" sz="quarter" idx="17"/>
          </p:nvPr>
        </p:nvSpPr>
        <p:spPr/>
        <p:txBody>
          <a:bodyPr/>
          <a:lstStyle/>
          <a:p>
            <a:fld id="{A326DBD3-C1B3-4C61-B0C7-9E44CC26916E}" type="slidenum">
              <a:rPr lang="cs-CZ" smtClean="0"/>
              <a:pPr/>
              <a:t>12</a:t>
            </a:fld>
            <a:endParaRPr lang="cs-CZ" dirty="0"/>
          </a:p>
        </p:txBody>
      </p:sp>
      <p:sp>
        <p:nvSpPr>
          <p:cNvPr id="3" name="Titel 2">
            <a:extLst>
              <a:ext uri="{FF2B5EF4-FFF2-40B4-BE49-F238E27FC236}">
                <a16:creationId xmlns:a16="http://schemas.microsoft.com/office/drawing/2014/main" id="{A71B2E61-380A-6F4E-8202-CB5C5586DFEF}"/>
              </a:ext>
            </a:extLst>
          </p:cNvPr>
          <p:cNvSpPr>
            <a:spLocks noGrp="1"/>
          </p:cNvSpPr>
          <p:nvPr>
            <p:ph type="title"/>
          </p:nvPr>
        </p:nvSpPr>
        <p:spPr/>
        <p:txBody>
          <a:bodyPr>
            <a:normAutofit/>
          </a:bodyPr>
          <a:lstStyle/>
          <a:p>
            <a:r>
              <a:rPr lang="en-GB" dirty="0"/>
              <a:t>The key components for model integration</a:t>
            </a:r>
          </a:p>
        </p:txBody>
      </p:sp>
      <p:sp>
        <p:nvSpPr>
          <p:cNvPr id="2" name="Inhaltsplatzhalter 1">
            <a:extLst>
              <a:ext uri="{FF2B5EF4-FFF2-40B4-BE49-F238E27FC236}">
                <a16:creationId xmlns:a16="http://schemas.microsoft.com/office/drawing/2014/main" id="{FC531105-A081-9047-AFE9-A9806E8D6581}"/>
              </a:ext>
            </a:extLst>
          </p:cNvPr>
          <p:cNvSpPr>
            <a:spLocks noGrp="1"/>
          </p:cNvSpPr>
          <p:nvPr>
            <p:ph sz="quarter" idx="18"/>
          </p:nvPr>
        </p:nvSpPr>
        <p:spPr/>
        <p:txBody>
          <a:bodyPr>
            <a:noAutofit/>
          </a:bodyPr>
          <a:lstStyle/>
          <a:p>
            <a:pPr marL="0" indent="0">
              <a:buNone/>
            </a:pPr>
            <a:r>
              <a:rPr lang="en-GB" dirty="0"/>
              <a:t>Model integration requires a common nomenclature</a:t>
            </a:r>
          </a:p>
          <a:p>
            <a:pPr marL="628650" lvl="2" indent="0">
              <a:buNone/>
            </a:pPr>
            <a:r>
              <a:rPr lang="en-GB" dirty="0"/>
              <a:t>i.e., naming conventions, definitions, list of regions</a:t>
            </a:r>
          </a:p>
          <a:p>
            <a:pPr lvl="1"/>
            <a:r>
              <a:rPr lang="en-GB" dirty="0"/>
              <a:t>We started a collaborative process on GitHub</a:t>
            </a:r>
            <a:br>
              <a:rPr lang="en-GB" dirty="0"/>
            </a:br>
            <a:r>
              <a:rPr lang="en-GB" dirty="0"/>
              <a:t>to facilitate an open discussion and a clear history of changes.</a:t>
            </a:r>
          </a:p>
          <a:p>
            <a:pPr lvl="1"/>
            <a:r>
              <a:rPr lang="en-GB" dirty="0"/>
              <a:t>Implemented as </a:t>
            </a:r>
            <a:r>
              <a:rPr lang="en-GB" dirty="0" err="1"/>
              <a:t>yaml</a:t>
            </a:r>
            <a:r>
              <a:rPr lang="en-GB" dirty="0"/>
              <a:t>-format dictionary files</a:t>
            </a:r>
            <a:br>
              <a:rPr lang="en-GB" dirty="0"/>
            </a:br>
            <a:r>
              <a:rPr lang="en-GB" dirty="0"/>
              <a:t>to balance (human) readability vs. machine processability</a:t>
            </a:r>
          </a:p>
          <a:p>
            <a:pPr lvl="4"/>
            <a:endParaRPr lang="en-GB" dirty="0"/>
          </a:p>
          <a:p>
            <a:pPr marL="944563" lvl="1" indent="-268288">
              <a:buNone/>
            </a:pPr>
            <a:r>
              <a:rPr lang="en-GB" sz="1600" dirty="0">
                <a:solidFill>
                  <a:schemeClr val="accent2">
                    <a:lumMod val="75000"/>
                  </a:schemeClr>
                </a:solidFill>
                <a:latin typeface="Courier" pitchFamily="2" charset="0"/>
              </a:rPr>
              <a:t>Final Energy</a:t>
            </a:r>
            <a:r>
              <a:rPr lang="en-GB" sz="1600" dirty="0">
                <a:latin typeface="Courier" pitchFamily="2" charset="0"/>
              </a:rPr>
              <a:t>:</a:t>
            </a:r>
            <a:br>
              <a:rPr lang="en-GB" sz="1600" dirty="0">
                <a:latin typeface="Courier" pitchFamily="2" charset="0"/>
              </a:rPr>
            </a:br>
            <a:r>
              <a:rPr lang="en-GB" sz="1600" dirty="0">
                <a:solidFill>
                  <a:schemeClr val="accent2">
                    <a:lumMod val="75000"/>
                  </a:schemeClr>
                </a:solidFill>
                <a:latin typeface="Courier" pitchFamily="2" charset="0"/>
              </a:rPr>
              <a:t>description</a:t>
            </a:r>
            <a:r>
              <a:rPr lang="en-GB" sz="1600" dirty="0">
                <a:latin typeface="Courier" pitchFamily="2" charset="0"/>
              </a:rPr>
              <a:t>: Total final energy consumption by all end-use sectors and all fuels,</a:t>
            </a:r>
            <a:br>
              <a:rPr lang="en-GB" sz="1600" dirty="0">
                <a:latin typeface="Courier" pitchFamily="2" charset="0"/>
              </a:rPr>
            </a:br>
            <a:r>
              <a:rPr lang="en-GB" sz="1600" dirty="0">
                <a:latin typeface="Courier" pitchFamily="2" charset="0"/>
              </a:rPr>
              <a:t>  excluding transmission/distribution losses</a:t>
            </a:r>
            <a:br>
              <a:rPr lang="en-GB" sz="1600" dirty="0">
                <a:latin typeface="Courier" pitchFamily="2" charset="0"/>
              </a:rPr>
            </a:br>
            <a:r>
              <a:rPr lang="en-GB" sz="1600" dirty="0">
                <a:solidFill>
                  <a:schemeClr val="accent2">
                    <a:lumMod val="75000"/>
                  </a:schemeClr>
                </a:solidFill>
                <a:latin typeface="Courier" pitchFamily="2" charset="0"/>
              </a:rPr>
              <a:t>unit</a:t>
            </a:r>
            <a:r>
              <a:rPr lang="en-GB" sz="1600" dirty="0">
                <a:latin typeface="Courier" pitchFamily="2" charset="0"/>
              </a:rPr>
              <a:t>: EJ/</a:t>
            </a:r>
            <a:r>
              <a:rPr lang="en-GB" sz="1600" dirty="0" err="1">
                <a:latin typeface="Courier" pitchFamily="2" charset="0"/>
              </a:rPr>
              <a:t>yr</a:t>
            </a:r>
            <a:endParaRPr lang="en-GB" sz="1600" dirty="0">
              <a:latin typeface="Courier" pitchFamily="2" charset="0"/>
            </a:endParaRPr>
          </a:p>
          <a:p>
            <a:pPr marL="225425" lvl="1" indent="0">
              <a:buNone/>
            </a:pPr>
            <a:r>
              <a:rPr lang="en-GB" dirty="0"/>
              <a:t>			More info </a:t>
            </a:r>
            <a:r>
              <a:rPr lang="en-GB" dirty="0">
                <a:hlinkClick r:id="rId3"/>
              </a:rPr>
              <a:t>github.com/openENTRANCE/nomenclature</a:t>
            </a:r>
            <a:endParaRPr lang="en-GB" dirty="0"/>
          </a:p>
          <a:p>
            <a:pPr marL="457200" lvl="1" indent="0">
              <a:buNone/>
            </a:pPr>
            <a:endParaRPr lang="en-GB" dirty="0"/>
          </a:p>
        </p:txBody>
      </p:sp>
      <p:pic>
        <p:nvPicPr>
          <p:cNvPr id="8" name="Grafik 7">
            <a:extLst>
              <a:ext uri="{FF2B5EF4-FFF2-40B4-BE49-F238E27FC236}">
                <a16:creationId xmlns:a16="http://schemas.microsoft.com/office/drawing/2014/main" id="{BF451D5B-9F97-844B-AC59-36988C9E3C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0117" y="3918857"/>
            <a:ext cx="1901883" cy="703900"/>
          </a:xfrm>
          <a:prstGeom prst="rect">
            <a:avLst/>
          </a:prstGeom>
        </p:spPr>
      </p:pic>
      <p:pic>
        <p:nvPicPr>
          <p:cNvPr id="9" name="Grafik 8">
            <a:extLst>
              <a:ext uri="{FF2B5EF4-FFF2-40B4-BE49-F238E27FC236}">
                <a16:creationId xmlns:a16="http://schemas.microsoft.com/office/drawing/2014/main" id="{3A08CA17-8A82-3341-8819-8F79CD867E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8786" y="1873589"/>
            <a:ext cx="2296885" cy="1459479"/>
          </a:xfrm>
          <a:prstGeom prst="rect">
            <a:avLst/>
          </a:prstGeom>
        </p:spPr>
      </p:pic>
    </p:spTree>
    <p:extLst>
      <p:ext uri="{BB962C8B-B14F-4D97-AF65-F5344CB8AC3E}">
        <p14:creationId xmlns:p14="http://schemas.microsoft.com/office/powerpoint/2010/main" val="5009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ACC4A2D-72EA-9143-97DD-93AAA2EBFB26}"/>
              </a:ext>
            </a:extLst>
          </p:cNvPr>
          <p:cNvSpPr>
            <a:spLocks noGrp="1"/>
          </p:cNvSpPr>
          <p:nvPr>
            <p:ph type="body" sz="quarter" idx="14"/>
          </p:nvPr>
        </p:nvSpPr>
        <p:spPr>
          <a:xfrm>
            <a:off x="355601" y="881742"/>
            <a:ext cx="10655300" cy="504000"/>
          </a:xfrm>
        </p:spPr>
        <p:txBody>
          <a:bodyPr/>
          <a:lstStyle/>
          <a:p>
            <a:r>
              <a:rPr lang="en-GB" dirty="0"/>
              <a:t>Open science has to go beyond open source…</a:t>
            </a:r>
          </a:p>
        </p:txBody>
      </p:sp>
      <p:sp>
        <p:nvSpPr>
          <p:cNvPr id="3" name="Titel 2">
            <a:extLst>
              <a:ext uri="{FF2B5EF4-FFF2-40B4-BE49-F238E27FC236}">
                <a16:creationId xmlns:a16="http://schemas.microsoft.com/office/drawing/2014/main" id="{F3F7CC6B-D087-BA45-82A2-55AAE5D2E366}"/>
              </a:ext>
            </a:extLst>
          </p:cNvPr>
          <p:cNvSpPr>
            <a:spLocks noGrp="1"/>
          </p:cNvSpPr>
          <p:nvPr>
            <p:ph type="title"/>
          </p:nvPr>
        </p:nvSpPr>
        <p:spPr>
          <a:xfrm>
            <a:off x="362713" y="161470"/>
            <a:ext cx="8911916" cy="684000"/>
          </a:xfrm>
        </p:spPr>
        <p:txBody>
          <a:bodyPr/>
          <a:lstStyle/>
          <a:p>
            <a:r>
              <a:rPr lang="en-GB" dirty="0"/>
              <a:t>My view on the road ahead for energy modelling</a:t>
            </a:r>
          </a:p>
        </p:txBody>
      </p:sp>
      <p:sp>
        <p:nvSpPr>
          <p:cNvPr id="4" name="Foliennummernplatzhalter 3">
            <a:extLst>
              <a:ext uri="{FF2B5EF4-FFF2-40B4-BE49-F238E27FC236}">
                <a16:creationId xmlns:a16="http://schemas.microsoft.com/office/drawing/2014/main" id="{715876C9-CB34-F740-A361-0361DCA5172B}"/>
              </a:ext>
            </a:extLst>
          </p:cNvPr>
          <p:cNvSpPr>
            <a:spLocks noGrp="1"/>
          </p:cNvSpPr>
          <p:nvPr>
            <p:ph type="sldNum" sz="quarter" idx="17"/>
          </p:nvPr>
        </p:nvSpPr>
        <p:spPr>
          <a:xfrm>
            <a:off x="356288" y="6557549"/>
            <a:ext cx="807720" cy="230400"/>
          </a:xfrm>
        </p:spPr>
        <p:txBody>
          <a:bodyPr/>
          <a:lstStyle/>
          <a:p>
            <a:fld id="{838B0777-827F-8D42-90B1-61394C340E65}" type="slidenum">
              <a:rPr lang="en-GB" smtClean="0"/>
              <a:pPr/>
              <a:t>13</a:t>
            </a:fld>
            <a:endParaRPr lang="en-GB" dirty="0"/>
          </a:p>
        </p:txBody>
      </p:sp>
      <p:sp>
        <p:nvSpPr>
          <p:cNvPr id="5" name="Inhaltsplatzhalter 4">
            <a:extLst>
              <a:ext uri="{FF2B5EF4-FFF2-40B4-BE49-F238E27FC236}">
                <a16:creationId xmlns:a16="http://schemas.microsoft.com/office/drawing/2014/main" id="{08D84093-AEF2-1446-A7A4-B4253C835026}"/>
              </a:ext>
            </a:extLst>
          </p:cNvPr>
          <p:cNvSpPr>
            <a:spLocks noGrp="1"/>
          </p:cNvSpPr>
          <p:nvPr>
            <p:ph sz="quarter" idx="18"/>
          </p:nvPr>
        </p:nvSpPr>
        <p:spPr>
          <a:xfrm>
            <a:off x="361950" y="1438275"/>
            <a:ext cx="11739563" cy="4713288"/>
          </a:xfrm>
        </p:spPr>
        <p:txBody>
          <a:bodyPr>
            <a:noAutofit/>
          </a:bodyPr>
          <a:lstStyle/>
          <a:p>
            <a:pPr lvl="4"/>
            <a:endParaRPr lang="en-GB" dirty="0"/>
          </a:p>
          <a:p>
            <a:pPr marL="0" indent="0">
              <a:buNone/>
            </a:pPr>
            <a:r>
              <a:rPr lang="en-GB" dirty="0"/>
              <a:t>In an IIASA nexus blog post published a few weeks ago…</a:t>
            </a:r>
          </a:p>
          <a:p>
            <a:pPr lvl="1"/>
            <a:r>
              <a:rPr lang="en-GB" dirty="0"/>
              <a:t>I </a:t>
            </a:r>
            <a:r>
              <a:rPr lang="de-AT" dirty="0" err="1"/>
              <a:t>discuss</a:t>
            </a:r>
            <a:r>
              <a:rPr lang="de-AT" dirty="0"/>
              <a:t> </a:t>
            </a:r>
            <a:r>
              <a:rPr lang="de-AT" dirty="0" err="1"/>
              <a:t>how</a:t>
            </a:r>
            <a:r>
              <a:rPr lang="de-AT" dirty="0"/>
              <a:t> open-source </a:t>
            </a:r>
            <a:r>
              <a:rPr lang="de-AT" dirty="0" err="1"/>
              <a:t>scientific</a:t>
            </a:r>
            <a:r>
              <a:rPr lang="de-AT" dirty="0"/>
              <a:t> </a:t>
            </a:r>
            <a:r>
              <a:rPr lang="de-AT" dirty="0" err="1"/>
              <a:t>software</a:t>
            </a:r>
            <a:r>
              <a:rPr lang="de-AT" dirty="0"/>
              <a:t> </a:t>
            </a:r>
            <a:r>
              <a:rPr lang="de-AT" dirty="0" err="1"/>
              <a:t>and</a:t>
            </a:r>
            <a:br>
              <a:rPr lang="de-AT" dirty="0"/>
            </a:br>
            <a:r>
              <a:rPr lang="de-AT" dirty="0"/>
              <a:t>FAIR data can bring </a:t>
            </a:r>
            <a:r>
              <a:rPr lang="de-AT" dirty="0" err="1"/>
              <a:t>us</a:t>
            </a:r>
            <a:r>
              <a:rPr lang="de-AT" dirty="0"/>
              <a:t> a step closer to a community of open </a:t>
            </a:r>
            <a:r>
              <a:rPr lang="de-AT" dirty="0" err="1"/>
              <a:t>science</a:t>
            </a:r>
            <a:endParaRPr lang="de-AT" dirty="0"/>
          </a:p>
          <a:p>
            <a:pPr marL="628650" lvl="2" indent="0">
              <a:buNone/>
            </a:pPr>
            <a:r>
              <a:rPr lang="en-GB" dirty="0">
                <a:hlinkClick r:id="rId2"/>
              </a:rPr>
              <a:t>https://blog.iiasa.ac.at/</a:t>
            </a:r>
            <a:endParaRPr lang="en-GB" dirty="0"/>
          </a:p>
          <a:p>
            <a:pPr lvl="4"/>
            <a:endParaRPr lang="en-GB" dirty="0"/>
          </a:p>
          <a:p>
            <a:pPr marL="0" indent="0">
              <a:buNone/>
            </a:pPr>
            <a:r>
              <a:rPr lang="en-GB" dirty="0"/>
              <a:t>More information on my lectures at TU Wien (VU 370.062)</a:t>
            </a:r>
          </a:p>
          <a:p>
            <a:pPr marL="628650" lvl="2" indent="0">
              <a:buNone/>
            </a:pPr>
            <a:r>
              <a:rPr lang="en-GB" dirty="0">
                <a:hlinkClick r:id="rId3"/>
              </a:rPr>
              <a:t>https://data.ene.iiasa.ac.at/teaching</a:t>
            </a:r>
            <a:r>
              <a:rPr lang="en-GB" dirty="0"/>
              <a:t> </a:t>
            </a:r>
            <a:r>
              <a:rPr lang="en-GB" sz="2000" dirty="0"/>
              <a:t>(including recording of some lectures)</a:t>
            </a:r>
          </a:p>
          <a:p>
            <a:pPr lvl="4"/>
            <a:endParaRPr lang="en-GB" dirty="0"/>
          </a:p>
          <a:p>
            <a:pPr marL="0" indent="0">
              <a:buNone/>
            </a:pPr>
            <a:r>
              <a:rPr lang="en-GB" dirty="0"/>
              <a:t>My plea to the audience of this seminar</a:t>
            </a:r>
          </a:p>
          <a:p>
            <a:pPr lvl="1"/>
            <a:r>
              <a:rPr lang="en-GB" dirty="0"/>
              <a:t>Contribute to other work rather than develop new models!</a:t>
            </a:r>
          </a:p>
          <a:p>
            <a:pPr lvl="1"/>
            <a:r>
              <a:rPr lang="en-GB" dirty="0"/>
              <a:t>Follow best-practice of scientific software dev &amp; FAIR principles!</a:t>
            </a:r>
          </a:p>
        </p:txBody>
      </p:sp>
      <p:pic>
        <p:nvPicPr>
          <p:cNvPr id="6" name="Grafik 5">
            <a:extLst>
              <a:ext uri="{FF2B5EF4-FFF2-40B4-BE49-F238E27FC236}">
                <a16:creationId xmlns:a16="http://schemas.microsoft.com/office/drawing/2014/main" id="{E862FC6E-4BDE-9C41-846F-EED0E31B98D0}"/>
              </a:ext>
            </a:extLst>
          </p:cNvPr>
          <p:cNvPicPr>
            <a:picLocks noChangeAspect="1"/>
          </p:cNvPicPr>
          <p:nvPr/>
        </p:nvPicPr>
        <p:blipFill>
          <a:blip r:embed="rId4"/>
          <a:stretch>
            <a:fillRect/>
          </a:stretch>
        </p:blipFill>
        <p:spPr>
          <a:xfrm>
            <a:off x="9709166" y="1789743"/>
            <a:ext cx="2392347" cy="672098"/>
          </a:xfrm>
          <a:prstGeom prst="rect">
            <a:avLst/>
          </a:prstGeom>
          <a:solidFill>
            <a:schemeClr val="accent1"/>
          </a:solidFill>
        </p:spPr>
      </p:pic>
      <p:pic>
        <p:nvPicPr>
          <p:cNvPr id="14" name="Grafik 13" descr="Ein Bild, das Text, Schild, Zeichnung enthält.&#10;&#10;Automatisch generierte Beschreibung">
            <a:extLst>
              <a:ext uri="{FF2B5EF4-FFF2-40B4-BE49-F238E27FC236}">
                <a16:creationId xmlns:a16="http://schemas.microsoft.com/office/drawing/2014/main" id="{38EA91A1-14A9-6F47-B798-99DEBB6AB78A}"/>
              </a:ext>
            </a:extLst>
          </p:cNvPr>
          <p:cNvPicPr>
            <a:picLocks noChangeAspect="1"/>
          </p:cNvPicPr>
          <p:nvPr/>
        </p:nvPicPr>
        <p:blipFill>
          <a:blip r:embed="rId5"/>
          <a:stretch>
            <a:fillRect/>
          </a:stretch>
        </p:blipFill>
        <p:spPr>
          <a:xfrm>
            <a:off x="10147059" y="3829309"/>
            <a:ext cx="1711967" cy="652723"/>
          </a:xfrm>
          <a:prstGeom prst="rect">
            <a:avLst/>
          </a:prstGeom>
        </p:spPr>
      </p:pic>
    </p:spTree>
    <p:extLst>
      <p:ext uri="{BB962C8B-B14F-4D97-AF65-F5344CB8AC3E}">
        <p14:creationId xmlns:p14="http://schemas.microsoft.com/office/powerpoint/2010/main" val="371176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8" end="8"/>
                                            </p:txEl>
                                          </p:spTgt>
                                        </p:tgtEl>
                                        <p:attrNameLst>
                                          <p:attrName>style.visibility</p:attrName>
                                        </p:attrNameLst>
                                      </p:cBhvr>
                                      <p:to>
                                        <p:strVal val="visible"/>
                                      </p:to>
                                    </p:set>
                                    <p:animEffect transition="in" filter="fade">
                                      <p:cBhvr>
                                        <p:cTn id="26" dur="500"/>
                                        <p:tgtEl>
                                          <p:spTgt spid="5">
                                            <p:txEl>
                                              <p:pRg st="8" end="8"/>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Effect transition="in" filter="fade">
                                      <p:cBhvr>
                                        <p:cTn id="29" dur="500"/>
                                        <p:tgtEl>
                                          <p:spTgt spid="5">
                                            <p:txEl>
                                              <p:pRg st="9" end="9"/>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538A43C-E03E-044E-8429-9AF7FC9AE2E3}"/>
              </a:ext>
            </a:extLst>
          </p:cNvPr>
          <p:cNvSpPr>
            <a:spLocks noGrp="1"/>
          </p:cNvSpPr>
          <p:nvPr>
            <p:ph type="body" sz="quarter" idx="10"/>
          </p:nvPr>
        </p:nvSpPr>
        <p:spPr>
          <a:xfrm>
            <a:off x="591063" y="3533329"/>
            <a:ext cx="7782915" cy="1716016"/>
          </a:xfrm>
        </p:spPr>
        <p:txBody>
          <a:bodyPr/>
          <a:lstStyle/>
          <a:p>
            <a:pPr marL="0" indent="0">
              <a:buNone/>
            </a:pPr>
            <a:r>
              <a:rPr lang="en-GB" sz="2200" dirty="0"/>
              <a:t>Curious about the </a:t>
            </a:r>
            <a:r>
              <a:rPr lang="en-GB" sz="2200" dirty="0" err="1"/>
              <a:t>pyam</a:t>
            </a:r>
            <a:r>
              <a:rPr lang="en-GB" sz="2200" dirty="0"/>
              <a:t> package?</a:t>
            </a:r>
          </a:p>
          <a:p>
            <a:r>
              <a:rPr lang="en-GB" sz="2200" dirty="0"/>
              <a:t>Read the docs on </a:t>
            </a:r>
            <a:r>
              <a:rPr lang="en-GB" sz="2200" dirty="0">
                <a:hlinkClick r:id="rId2"/>
              </a:rPr>
              <a:t>pyam-iamc.readthedocs.io</a:t>
            </a:r>
            <a:endParaRPr lang="en-GB" sz="2200" dirty="0"/>
          </a:p>
          <a:p>
            <a:pPr marL="0" indent="0">
              <a:buNone/>
            </a:pPr>
            <a:r>
              <a:rPr lang="en-GB" sz="2200" dirty="0"/>
              <a:t>Want to learn more about the IPCC SR15</a:t>
            </a:r>
            <a:br>
              <a:rPr lang="en-GB" sz="2200" dirty="0"/>
            </a:br>
            <a:r>
              <a:rPr lang="en-GB" sz="2200" dirty="0"/>
              <a:t>scenario ensemble &amp; assessment?</a:t>
            </a:r>
          </a:p>
          <a:p>
            <a:r>
              <a:rPr lang="en-US" sz="2000" dirty="0"/>
              <a:t>Read our commentary in Nature Climate Change</a:t>
            </a:r>
            <a:br>
              <a:rPr lang="en-US" sz="2000" dirty="0"/>
            </a:br>
            <a:r>
              <a:rPr lang="en-US" sz="2000" dirty="0"/>
              <a:t>at </a:t>
            </a:r>
            <a:r>
              <a:rPr lang="en-US" sz="2000" dirty="0">
                <a:hlinkClick r:id="rId3"/>
              </a:rPr>
              <a:t>https://rdcu.be/9i8a</a:t>
            </a:r>
            <a:endParaRPr lang="en-GB" sz="2200" dirty="0"/>
          </a:p>
        </p:txBody>
      </p:sp>
      <p:sp>
        <p:nvSpPr>
          <p:cNvPr id="3" name="TextBox 2">
            <a:extLst>
              <a:ext uri="{FF2B5EF4-FFF2-40B4-BE49-F238E27FC236}">
                <a16:creationId xmlns:a16="http://schemas.microsoft.com/office/drawing/2014/main" id="{F87E3388-EF85-F643-AD65-3CF9C9E688E7}"/>
              </a:ext>
            </a:extLst>
          </p:cNvPr>
          <p:cNvSpPr txBox="1"/>
          <p:nvPr/>
        </p:nvSpPr>
        <p:spPr>
          <a:xfrm>
            <a:off x="3926018" y="3804557"/>
            <a:ext cx="7968885" cy="2186823"/>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lvl1pPr marL="0" indent="0" eaLnBrk="0" hangingPunct="0">
              <a:spcBef>
                <a:spcPct val="20000"/>
              </a:spcBef>
              <a:buFontTx/>
              <a:buNone/>
              <a:defRPr sz="1800">
                <a:solidFill>
                  <a:srgbClr val="003399"/>
                </a:solidFill>
                <a:latin typeface="Arial" pitchFamily="34" charset="0"/>
                <a:cs typeface="Arial" pitchFamily="34" charset="0"/>
              </a:defRPr>
            </a:lvl1pPr>
            <a:lvl2pPr marL="742950" indent="-285750" eaLnBrk="0" hangingPunct="0">
              <a:spcBef>
                <a:spcPct val="20000"/>
              </a:spcBef>
              <a:buFont typeface="Arial"/>
              <a:buChar char="•"/>
              <a:defRPr sz="2800">
                <a:solidFill>
                  <a:srgbClr val="003399"/>
                </a:solidFill>
                <a:latin typeface="Arial" pitchFamily="34" charset="0"/>
                <a:cs typeface="Arial" pitchFamily="34" charset="0"/>
              </a:defRPr>
            </a:lvl2pPr>
            <a:lvl3pPr marL="806450" indent="-228600" eaLnBrk="0" hangingPunct="0">
              <a:spcBef>
                <a:spcPct val="20000"/>
              </a:spcBef>
              <a:buSzPct val="100000"/>
              <a:buFont typeface="Wingdings" charset="2"/>
              <a:buChar char="²"/>
              <a:defRPr sz="2800">
                <a:solidFill>
                  <a:srgbClr val="003399"/>
                </a:solidFill>
                <a:latin typeface="Arial" pitchFamily="34" charset="0"/>
                <a:cs typeface="Arial" pitchFamily="34" charset="0"/>
              </a:defRPr>
            </a:lvl3pPr>
            <a:lvl4pPr marL="1600200" indent="-228600" eaLnBrk="0" hangingPunct="0">
              <a:spcBef>
                <a:spcPct val="20000"/>
              </a:spcBef>
              <a:buChar char="–"/>
              <a:defRPr sz="2400">
                <a:solidFill>
                  <a:srgbClr val="003399"/>
                </a:solidFill>
                <a:latin typeface="Arial" pitchFamily="34" charset="0"/>
                <a:cs typeface="Arial" pitchFamily="34" charset="0"/>
              </a:defRPr>
            </a:lvl4pPr>
            <a:lvl5pPr marL="2057400" indent="-228600" eaLnBrk="0" hangingPunct="0">
              <a:spcBef>
                <a:spcPct val="20000"/>
              </a:spcBef>
              <a:buChar char="»"/>
              <a:defRPr sz="2400">
                <a:solidFill>
                  <a:srgbClr val="003399"/>
                </a:solidFill>
                <a:latin typeface="Arial" pitchFamily="34" charset="0"/>
                <a:cs typeface="Arial" pitchFamily="34" charset="0"/>
              </a:defRPr>
            </a:lvl5pPr>
            <a:lvl6pPr marL="2514600" indent="-228600" fontAlgn="base">
              <a:spcBef>
                <a:spcPct val="20000"/>
              </a:spcBef>
              <a:spcAft>
                <a:spcPct val="0"/>
              </a:spcAft>
              <a:buChar char="»"/>
              <a:defRPr sz="3200">
                <a:solidFill>
                  <a:srgbClr val="003399"/>
                </a:solidFill>
                <a:latin typeface="+mn-lt"/>
              </a:defRPr>
            </a:lvl6pPr>
            <a:lvl7pPr marL="2971800" indent="-228600" fontAlgn="base">
              <a:spcBef>
                <a:spcPct val="20000"/>
              </a:spcBef>
              <a:spcAft>
                <a:spcPct val="0"/>
              </a:spcAft>
              <a:buChar char="»"/>
              <a:defRPr sz="3200">
                <a:solidFill>
                  <a:srgbClr val="003399"/>
                </a:solidFill>
                <a:latin typeface="+mn-lt"/>
              </a:defRPr>
            </a:lvl7pPr>
            <a:lvl8pPr marL="3429000" indent="-228600" fontAlgn="base">
              <a:spcBef>
                <a:spcPct val="20000"/>
              </a:spcBef>
              <a:spcAft>
                <a:spcPct val="0"/>
              </a:spcAft>
              <a:buChar char="»"/>
              <a:defRPr sz="3200">
                <a:solidFill>
                  <a:srgbClr val="003399"/>
                </a:solidFill>
                <a:latin typeface="+mn-lt"/>
              </a:defRPr>
            </a:lvl8pPr>
            <a:lvl9pPr marL="3886200" indent="-228600" fontAlgn="base">
              <a:spcBef>
                <a:spcPct val="20000"/>
              </a:spcBef>
              <a:spcAft>
                <a:spcPct val="0"/>
              </a:spcAft>
              <a:buChar char="»"/>
              <a:defRPr sz="3200">
                <a:solidFill>
                  <a:srgbClr val="003399"/>
                </a:solidFill>
                <a:latin typeface="+mn-lt"/>
              </a:defRPr>
            </a:lvl9pPr>
          </a:lstStyle>
          <a:p>
            <a:pPr lvl="0" algn="r"/>
            <a:r>
              <a:rPr lang="en-US" sz="2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Dr. Daniel Huppmann</a:t>
            </a:r>
          </a:p>
          <a:p>
            <a:pPr lvl="0" algn="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Research</a:t>
            </a:r>
            <a:r>
              <a:rPr lang="en-US" sz="1600" baseline="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Scholar – Energy Program</a:t>
            </a:r>
            <a:endPar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lvl="0" algn="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International Institute for Applied Systems Analysis (IIASA)</a:t>
            </a:r>
            <a:b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Laxenburg, Austria</a:t>
            </a:r>
          </a:p>
          <a:p>
            <a:pPr lvl="0" algn="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hlinkClick r:id="rId4"/>
              </a:rPr>
              <a:t>huppmann@iiasa.ac.at</a:t>
            </a:r>
            <a:endPar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algn="r"/>
            <a:r>
              <a:rPr lang="en-US" sz="1600" noProof="1">
                <a:hlinkClick r:id="rId5"/>
              </a:rPr>
              <a:t>@daniel_huppmann</a:t>
            </a:r>
            <a:endParaRPr lang="en-US" sz="1600" noProof="1"/>
          </a:p>
          <a:p>
            <a:pPr lvl="0" algn="r"/>
            <a:r>
              <a:rPr lang="en-US" sz="1600" u="sng"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hlinkClick r:id="rId6"/>
              </a:rPr>
              <a:t>http://www.iiasa.ac.at/staff/huppmann</a:t>
            </a:r>
            <a:endPar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lvl="0" algn="r"/>
            <a:endPar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8" name="Grafik 7">
            <a:extLst>
              <a:ext uri="{FF2B5EF4-FFF2-40B4-BE49-F238E27FC236}">
                <a16:creationId xmlns:a16="http://schemas.microsoft.com/office/drawing/2014/main" id="{10E8882A-D35D-5C4C-B74C-648667EB72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00877" y="5285195"/>
            <a:ext cx="363114" cy="294122"/>
          </a:xfrm>
          <a:prstGeom prst="rect">
            <a:avLst/>
          </a:prstGeom>
        </p:spPr>
      </p:pic>
    </p:spTree>
    <p:extLst>
      <p:ext uri="{BB962C8B-B14F-4D97-AF65-F5344CB8AC3E}">
        <p14:creationId xmlns:p14="http://schemas.microsoft.com/office/powerpoint/2010/main" val="38216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898D5A6-7007-324C-A053-D97D0B7C8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487" y="2689278"/>
            <a:ext cx="1626796" cy="829998"/>
          </a:xfrm>
          <a:prstGeom prst="rect">
            <a:avLst/>
          </a:prstGeom>
        </p:spPr>
      </p:pic>
      <p:sp>
        <p:nvSpPr>
          <p:cNvPr id="24" name="Textplatzhalter 7">
            <a:extLst>
              <a:ext uri="{FF2B5EF4-FFF2-40B4-BE49-F238E27FC236}">
                <a16:creationId xmlns:a16="http://schemas.microsoft.com/office/drawing/2014/main" id="{B44DB26B-0341-F847-A33F-29C228E057E4}"/>
              </a:ext>
            </a:extLst>
          </p:cNvPr>
          <p:cNvSpPr>
            <a:spLocks noGrp="1"/>
          </p:cNvSpPr>
          <p:nvPr>
            <p:ph type="body" sz="quarter" idx="14"/>
          </p:nvPr>
        </p:nvSpPr>
        <p:spPr/>
        <p:txBody>
          <a:bodyPr/>
          <a:lstStyle/>
          <a:p>
            <a:r>
              <a:rPr lang="en-GB" dirty="0"/>
              <a:t>A community standard for compiling scenario results</a:t>
            </a:r>
          </a:p>
        </p:txBody>
      </p:sp>
      <p:sp>
        <p:nvSpPr>
          <p:cNvPr id="6" name="Titel 5">
            <a:extLst>
              <a:ext uri="{FF2B5EF4-FFF2-40B4-BE49-F238E27FC236}">
                <a16:creationId xmlns:a16="http://schemas.microsoft.com/office/drawing/2014/main" id="{72AB915E-8150-C84B-B5C4-2424813D5370}"/>
              </a:ext>
            </a:extLst>
          </p:cNvPr>
          <p:cNvSpPr>
            <a:spLocks noGrp="1"/>
          </p:cNvSpPr>
          <p:nvPr>
            <p:ph type="title"/>
          </p:nvPr>
        </p:nvSpPr>
        <p:spPr/>
        <p:txBody>
          <a:bodyPr/>
          <a:lstStyle/>
          <a:p>
            <a:r>
              <a:rPr lang="en-GB" sz="3200" dirty="0"/>
              <a:t>The IAMC template for timeseries data</a:t>
            </a:r>
          </a:p>
        </p:txBody>
      </p:sp>
      <p:sp>
        <p:nvSpPr>
          <p:cNvPr id="8" name="Foliennummernplatzhalter 7">
            <a:extLst>
              <a:ext uri="{FF2B5EF4-FFF2-40B4-BE49-F238E27FC236}">
                <a16:creationId xmlns:a16="http://schemas.microsoft.com/office/drawing/2014/main" id="{CDA7917B-D1C7-6548-8FFD-09B825C09D5C}"/>
              </a:ext>
            </a:extLst>
          </p:cNvPr>
          <p:cNvSpPr>
            <a:spLocks noGrp="1"/>
          </p:cNvSpPr>
          <p:nvPr>
            <p:ph type="sldNum" sz="quarter" idx="17"/>
          </p:nvPr>
        </p:nvSpPr>
        <p:spPr/>
        <p:txBody>
          <a:bodyPr/>
          <a:lstStyle/>
          <a:p>
            <a:fld id="{7F5633C8-4A1E-AE41-9551-4706842F4652}" type="slidenum">
              <a:rPr lang="uk-UA" smtClean="0"/>
              <a:pPr/>
              <a:t>15</a:t>
            </a:fld>
            <a:endParaRPr lang="uk-UA" dirty="0"/>
          </a:p>
        </p:txBody>
      </p:sp>
      <p:sp>
        <p:nvSpPr>
          <p:cNvPr id="7" name="Inhaltsplatzhalter 6">
            <a:extLst>
              <a:ext uri="{FF2B5EF4-FFF2-40B4-BE49-F238E27FC236}">
                <a16:creationId xmlns:a16="http://schemas.microsoft.com/office/drawing/2014/main" id="{23369BD0-38A6-8546-A50C-60A8CC9CF2E4}"/>
              </a:ext>
            </a:extLst>
          </p:cNvPr>
          <p:cNvSpPr>
            <a:spLocks noGrp="1"/>
          </p:cNvSpPr>
          <p:nvPr>
            <p:ph sz="quarter" idx="18"/>
          </p:nvPr>
        </p:nvSpPr>
        <p:spPr/>
        <p:txBody>
          <a:bodyPr>
            <a:noAutofit/>
          </a:bodyPr>
          <a:lstStyle/>
          <a:p>
            <a:pPr marL="0" indent="0">
              <a:buNone/>
            </a:pPr>
            <a:r>
              <a:rPr lang="en-GB" sz="2400" dirty="0"/>
              <a:t>Over the past decade, the integrated-assessment community (IAMC)</a:t>
            </a:r>
            <a:br>
              <a:rPr lang="en-GB" sz="2400" dirty="0"/>
            </a:br>
            <a:r>
              <a:rPr lang="en-GB" sz="2400" dirty="0"/>
              <a:t>developed a tabular data format for model inter-comparison projects</a:t>
            </a:r>
          </a:p>
          <a:p>
            <a:pPr lvl="1"/>
            <a:r>
              <a:rPr lang="en-GB" sz="2400" dirty="0"/>
              <a:t>High-profile use case: IPCC Reports (AR5, SR15)</a:t>
            </a:r>
          </a:p>
          <a:p>
            <a:pPr lvl="1"/>
            <a:r>
              <a:rPr lang="en-GB" sz="2400" dirty="0"/>
              <a:t>Used by ~50 research teams globally</a:t>
            </a:r>
          </a:p>
          <a:p>
            <a:pPr lvl="1"/>
            <a:endParaRPr lang="en-GB" sz="2400" dirty="0"/>
          </a:p>
          <a:p>
            <a:endParaRPr lang="en-GB" sz="2400" dirty="0"/>
          </a:p>
          <a:p>
            <a:endParaRPr lang="en-GB" sz="2400" dirty="0"/>
          </a:p>
          <a:p>
            <a:pPr marL="0" indent="0">
              <a:buNone/>
            </a:pPr>
            <a:endParaRPr lang="en-GB" sz="2400" dirty="0"/>
          </a:p>
          <a:p>
            <a:pPr marL="0" indent="0">
              <a:buNone/>
            </a:pPr>
            <a:r>
              <a:rPr lang="en-GB" sz="2400" dirty="0"/>
              <a:t>It’s not a great standard...</a:t>
            </a:r>
          </a:p>
          <a:p>
            <a:pPr lvl="1"/>
            <a:r>
              <a:rPr lang="en-GB" sz="2400" dirty="0"/>
              <a:t>No direct metadata, no sub-annual time resolution (yet), scalability issues, ...</a:t>
            </a:r>
          </a:p>
          <a:p>
            <a:pPr lvl="1"/>
            <a:r>
              <a:rPr lang="en-GB" sz="2400" dirty="0"/>
              <a:t>But it’s easy to work with for non-experts, across platforms,</a:t>
            </a:r>
            <a:br>
              <a:rPr lang="en-GB" sz="2400" dirty="0"/>
            </a:br>
            <a:r>
              <a:rPr lang="en-GB" sz="2400" dirty="0"/>
              <a:t>	 	and there is plenty of existing infrastructure to work with this format</a:t>
            </a:r>
          </a:p>
        </p:txBody>
      </p:sp>
      <p:graphicFrame>
        <p:nvGraphicFramePr>
          <p:cNvPr id="5" name="Tabelle 4">
            <a:extLst>
              <a:ext uri="{FF2B5EF4-FFF2-40B4-BE49-F238E27FC236}">
                <a16:creationId xmlns:a16="http://schemas.microsoft.com/office/drawing/2014/main" id="{70A1A11E-272E-D643-8E5B-1833C4E55EE5}"/>
              </a:ext>
            </a:extLst>
          </p:cNvPr>
          <p:cNvGraphicFramePr>
            <a:graphicFrameLocks noGrp="1"/>
          </p:cNvGraphicFramePr>
          <p:nvPr/>
        </p:nvGraphicFramePr>
        <p:xfrm>
          <a:off x="447177" y="3670343"/>
          <a:ext cx="11392524" cy="1163784"/>
        </p:xfrm>
        <a:graphic>
          <a:graphicData uri="http://schemas.openxmlformats.org/drawingml/2006/table">
            <a:tbl>
              <a:tblPr firstRow="1" bandRow="1">
                <a:effectLst>
                  <a:outerShdw blurRad="127000" dist="63500" dir="2700000" algn="tl" rotWithShape="0">
                    <a:prstClr val="black">
                      <a:alpha val="40000"/>
                    </a:prstClr>
                  </a:outerShdw>
                </a:effectLst>
                <a:tableStyleId>{616DA210-FB5B-4158-B5E0-FEB733F419BA}</a:tableStyleId>
              </a:tblPr>
              <a:tblGrid>
                <a:gridCol w="396474">
                  <a:extLst>
                    <a:ext uri="{9D8B030D-6E8A-4147-A177-3AD203B41FA5}">
                      <a16:colId xmlns:a16="http://schemas.microsoft.com/office/drawing/2014/main" val="3935174488"/>
                    </a:ext>
                  </a:extLst>
                </a:gridCol>
                <a:gridCol w="1328324">
                  <a:extLst>
                    <a:ext uri="{9D8B030D-6E8A-4147-A177-3AD203B41FA5}">
                      <a16:colId xmlns:a16="http://schemas.microsoft.com/office/drawing/2014/main" val="1190322150"/>
                    </a:ext>
                  </a:extLst>
                </a:gridCol>
                <a:gridCol w="1752920">
                  <a:extLst>
                    <a:ext uri="{9D8B030D-6E8A-4147-A177-3AD203B41FA5}">
                      <a16:colId xmlns:a16="http://schemas.microsoft.com/office/drawing/2014/main" val="341529159"/>
                    </a:ext>
                  </a:extLst>
                </a:gridCol>
                <a:gridCol w="1034321">
                  <a:extLst>
                    <a:ext uri="{9D8B030D-6E8A-4147-A177-3AD203B41FA5}">
                      <a16:colId xmlns:a16="http://schemas.microsoft.com/office/drawing/2014/main" val="3858588120"/>
                    </a:ext>
                  </a:extLst>
                </a:gridCol>
                <a:gridCol w="1813810">
                  <a:extLst>
                    <a:ext uri="{9D8B030D-6E8A-4147-A177-3AD203B41FA5}">
                      <a16:colId xmlns:a16="http://schemas.microsoft.com/office/drawing/2014/main" val="1871664285"/>
                    </a:ext>
                  </a:extLst>
                </a:gridCol>
                <a:gridCol w="764498">
                  <a:extLst>
                    <a:ext uri="{9D8B030D-6E8A-4147-A177-3AD203B41FA5}">
                      <a16:colId xmlns:a16="http://schemas.microsoft.com/office/drawing/2014/main" val="532535965"/>
                    </a:ext>
                  </a:extLst>
                </a:gridCol>
                <a:gridCol w="1006254">
                  <a:extLst>
                    <a:ext uri="{9D8B030D-6E8A-4147-A177-3AD203B41FA5}">
                      <a16:colId xmlns:a16="http://schemas.microsoft.com/office/drawing/2014/main" val="1392641437"/>
                    </a:ext>
                  </a:extLst>
                </a:gridCol>
                <a:gridCol w="1006254">
                  <a:extLst>
                    <a:ext uri="{9D8B030D-6E8A-4147-A177-3AD203B41FA5}">
                      <a16:colId xmlns:a16="http://schemas.microsoft.com/office/drawing/2014/main" val="3311623849"/>
                    </a:ext>
                  </a:extLst>
                </a:gridCol>
                <a:gridCol w="1006254">
                  <a:extLst>
                    <a:ext uri="{9D8B030D-6E8A-4147-A177-3AD203B41FA5}">
                      <a16:colId xmlns:a16="http://schemas.microsoft.com/office/drawing/2014/main" val="3919261046"/>
                    </a:ext>
                  </a:extLst>
                </a:gridCol>
                <a:gridCol w="1006254">
                  <a:extLst>
                    <a:ext uri="{9D8B030D-6E8A-4147-A177-3AD203B41FA5}">
                      <a16:colId xmlns:a16="http://schemas.microsoft.com/office/drawing/2014/main" val="564872139"/>
                    </a:ext>
                  </a:extLst>
                </a:gridCol>
                <a:gridCol w="277161">
                  <a:extLst>
                    <a:ext uri="{9D8B030D-6E8A-4147-A177-3AD203B41FA5}">
                      <a16:colId xmlns:a16="http://schemas.microsoft.com/office/drawing/2014/main" val="1331007569"/>
                    </a:ext>
                  </a:extLst>
                </a:gridCol>
              </a:tblGrid>
              <a:tr h="113875">
                <a:tc>
                  <a:txBody>
                    <a:bodyPr/>
                    <a:lstStyle/>
                    <a:p>
                      <a:endParaRPr lang="en-GB" sz="1300" b="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90000">
                          <a:schemeClr val="bg1">
                            <a:lumMod val="65000"/>
                          </a:schemeClr>
                        </a:gs>
                        <a:gs pos="62000">
                          <a:srgbClr val="A9C5EA"/>
                        </a:gs>
                        <a:gs pos="83000">
                          <a:srgbClr val="D1DAE9"/>
                        </a:gs>
                        <a:gs pos="67000">
                          <a:srgbClr val="DEE0E8"/>
                        </a:gs>
                      </a:gsLst>
                      <a:lin ang="2700000" scaled="0"/>
                    </a:gradFill>
                  </a:tcPr>
                </a:tc>
                <a:tc>
                  <a:txBody>
                    <a:bodyPr/>
                    <a:lstStyle/>
                    <a:p>
                      <a:pPr algn="ctr"/>
                      <a:r>
                        <a:rPr lang="en-GB" sz="1300" b="0" dirty="0">
                          <a:latin typeface="Arial" panose="020B0604020202020204" pitchFamily="34" charset="0"/>
                          <a:cs typeface="Arial" panose="020B0604020202020204" pitchFamily="34" charset="0"/>
                        </a:rPr>
                        <a:t>A</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tc>
                  <a:txBody>
                    <a:bodyPr/>
                    <a:lstStyle/>
                    <a:p>
                      <a:pPr algn="ctr"/>
                      <a:r>
                        <a:rPr lang="en-GB" sz="1300" b="0" dirty="0">
                          <a:latin typeface="Arial" panose="020B0604020202020204" pitchFamily="34" charset="0"/>
                          <a:cs typeface="Arial" panose="020B0604020202020204" pitchFamily="34" charset="0"/>
                        </a:rPr>
                        <a:t>B</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tc>
                  <a:txBody>
                    <a:bodyPr/>
                    <a:lstStyle/>
                    <a:p>
                      <a:pPr algn="ctr"/>
                      <a:r>
                        <a:rPr lang="en-GB" sz="1300" b="0" dirty="0">
                          <a:latin typeface="Arial" panose="020B0604020202020204" pitchFamily="34" charset="0"/>
                          <a:cs typeface="Arial" panose="020B0604020202020204" pitchFamily="34" charset="0"/>
                        </a:rPr>
                        <a:t>C</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tc>
                  <a:txBody>
                    <a:bodyPr/>
                    <a:lstStyle/>
                    <a:p>
                      <a:pPr algn="ctr"/>
                      <a:r>
                        <a:rPr lang="en-GB" sz="1300" b="0" dirty="0">
                          <a:latin typeface="Arial" panose="020B0604020202020204" pitchFamily="34" charset="0"/>
                          <a:cs typeface="Arial" panose="020B0604020202020204" pitchFamily="34" charset="0"/>
                        </a:rPr>
                        <a:t>D</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tc>
                  <a:txBody>
                    <a:bodyPr/>
                    <a:lstStyle/>
                    <a:p>
                      <a:pPr algn="ctr"/>
                      <a:r>
                        <a:rPr lang="en-GB" sz="1300" b="0" dirty="0">
                          <a:latin typeface="Arial" panose="020B0604020202020204" pitchFamily="34" charset="0"/>
                          <a:cs typeface="Arial" panose="020B0604020202020204" pitchFamily="34" charset="0"/>
                        </a:rPr>
                        <a:t>E</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tc>
                  <a:txBody>
                    <a:bodyPr/>
                    <a:lstStyle/>
                    <a:p>
                      <a:pPr algn="ctr"/>
                      <a:r>
                        <a:rPr lang="en-GB" sz="1300" b="0" dirty="0">
                          <a:latin typeface="Arial" panose="020B0604020202020204" pitchFamily="34" charset="0"/>
                          <a:cs typeface="Arial" panose="020B0604020202020204" pitchFamily="34" charset="0"/>
                        </a:rPr>
                        <a:t>F</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tc>
                  <a:txBody>
                    <a:bodyPr/>
                    <a:lstStyle/>
                    <a:p>
                      <a:pPr algn="ctr"/>
                      <a:r>
                        <a:rPr lang="en-GB" sz="1300" b="0" dirty="0">
                          <a:latin typeface="Arial" panose="020B0604020202020204" pitchFamily="34" charset="0"/>
                          <a:cs typeface="Arial" panose="020B0604020202020204" pitchFamily="34" charset="0"/>
                        </a:rPr>
                        <a:t>G</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tc>
                  <a:txBody>
                    <a:bodyPr/>
                    <a:lstStyle/>
                    <a:p>
                      <a:pPr algn="ctr"/>
                      <a:r>
                        <a:rPr lang="en-GB" sz="1300" b="0" dirty="0">
                          <a:latin typeface="Arial" panose="020B0604020202020204" pitchFamily="34" charset="0"/>
                          <a:cs typeface="Arial" panose="020B0604020202020204" pitchFamily="34" charset="0"/>
                        </a:rPr>
                        <a:t>H</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tc>
                  <a:txBody>
                    <a:bodyPr/>
                    <a:lstStyle/>
                    <a:p>
                      <a:pPr algn="ctr"/>
                      <a:r>
                        <a:rPr lang="en-GB" sz="1300" b="0" dirty="0">
                          <a:latin typeface="Arial" panose="020B0604020202020204" pitchFamily="34" charset="0"/>
                          <a:cs typeface="Arial" panose="020B0604020202020204" pitchFamily="34" charset="0"/>
                        </a:rPr>
                        <a:t>I</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tc>
                  <a:txBody>
                    <a:bodyPr/>
                    <a:lstStyle/>
                    <a:p>
                      <a:pPr algn="ctr"/>
                      <a:endParaRPr lang="en-GB" sz="1300" b="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extLst>
                  <a:ext uri="{0D108BD9-81ED-4DB2-BD59-A6C34878D82A}">
                    <a16:rowId xmlns:a16="http://schemas.microsoft.com/office/drawing/2014/main" val="1369356256"/>
                  </a:ext>
                </a:extLst>
              </a:tr>
              <a:tr h="316808">
                <a:tc>
                  <a:txBody>
                    <a:bodyPr/>
                    <a:lstStyle/>
                    <a:p>
                      <a:pPr algn="ctr"/>
                      <a:r>
                        <a:rPr lang="en-GB" sz="1300" b="0" dirty="0">
                          <a:latin typeface="Arial" panose="020B0604020202020204" pitchFamily="34" charset="0"/>
                          <a:cs typeface="Arial" panose="020B0604020202020204" pitchFamily="34" charset="0"/>
                        </a:rPr>
                        <a:t>1</a:t>
                      </a:r>
                    </a:p>
                  </a:txBody>
                  <a:tcPr marT="41564" marB="4156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ECF8"/>
                    </a:solidFill>
                  </a:tcPr>
                </a:tc>
                <a:tc>
                  <a:txBody>
                    <a:bodyPr/>
                    <a:lstStyle/>
                    <a:p>
                      <a:r>
                        <a:rPr lang="en-GB" sz="1800" b="1" dirty="0">
                          <a:latin typeface="Arial" panose="020B0604020202020204" pitchFamily="34" charset="0"/>
                          <a:cs typeface="Arial" panose="020B0604020202020204" pitchFamily="34" charset="0"/>
                        </a:rPr>
                        <a:t>Model</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GB" sz="1800" b="1" dirty="0">
                          <a:latin typeface="Arial" panose="020B0604020202020204" pitchFamily="34" charset="0"/>
                          <a:cs typeface="Arial" panose="020B0604020202020204" pitchFamily="34" charset="0"/>
                        </a:rPr>
                        <a:t>Scenario</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GB" sz="1800" b="1" dirty="0">
                          <a:latin typeface="Arial" panose="020B0604020202020204" pitchFamily="34" charset="0"/>
                          <a:cs typeface="Arial" panose="020B0604020202020204" pitchFamily="34" charset="0"/>
                        </a:rPr>
                        <a:t>Region</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GB" sz="1800" b="1" dirty="0">
                          <a:latin typeface="Arial" panose="020B0604020202020204" pitchFamily="34" charset="0"/>
                          <a:cs typeface="Arial" panose="020B0604020202020204" pitchFamily="34" charset="0"/>
                        </a:rPr>
                        <a:t>Variable</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GB" sz="1800" b="1" dirty="0">
                          <a:latin typeface="Arial" panose="020B0604020202020204" pitchFamily="34" charset="0"/>
                          <a:cs typeface="Arial" panose="020B0604020202020204" pitchFamily="34" charset="0"/>
                        </a:rPr>
                        <a:t>Unit</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GB" sz="1800" b="1" dirty="0">
                          <a:latin typeface="Arial" panose="020B0604020202020204" pitchFamily="34" charset="0"/>
                          <a:cs typeface="Arial" panose="020B0604020202020204" pitchFamily="34" charset="0"/>
                        </a:rPr>
                        <a:t>2005</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GB" sz="1800" b="1" dirty="0">
                          <a:latin typeface="Arial" panose="020B0604020202020204" pitchFamily="34" charset="0"/>
                          <a:cs typeface="Arial" panose="020B0604020202020204" pitchFamily="34" charset="0"/>
                        </a:rPr>
                        <a:t>2010</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GB" sz="1800" b="1" dirty="0">
                          <a:latin typeface="Arial" panose="020B0604020202020204" pitchFamily="34" charset="0"/>
                          <a:cs typeface="Arial" panose="020B0604020202020204" pitchFamily="34" charset="0"/>
                        </a:rPr>
                        <a:t>2015</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GB" sz="1800" b="1" dirty="0">
                          <a:latin typeface="Arial" panose="020B0604020202020204" pitchFamily="34" charset="0"/>
                          <a:cs typeface="Arial" panose="020B0604020202020204" pitchFamily="34" charset="0"/>
                        </a:rPr>
                        <a:t>2020</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4199956"/>
                  </a:ext>
                </a:extLst>
              </a:tr>
              <a:tr h="316808">
                <a:tc>
                  <a:txBody>
                    <a:bodyPr/>
                    <a:lstStyle/>
                    <a:p>
                      <a:pPr algn="ctr"/>
                      <a:r>
                        <a:rPr lang="en-GB" sz="1300" b="0" dirty="0">
                          <a:latin typeface="Arial" panose="020B0604020202020204" pitchFamily="34" charset="0"/>
                          <a:cs typeface="Arial" panose="020B0604020202020204" pitchFamily="34" charset="0"/>
                        </a:rPr>
                        <a:t>2</a:t>
                      </a:r>
                    </a:p>
                  </a:txBody>
                  <a:tcPr marT="41564" marB="4156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ECF8"/>
                    </a:solidFill>
                  </a:tcPr>
                </a:tc>
                <a:tc>
                  <a:txBody>
                    <a:bodyPr/>
                    <a:lstStyle/>
                    <a:p>
                      <a:r>
                        <a:rPr lang="en-GB" sz="1800" dirty="0">
                          <a:latin typeface="Arial" panose="020B0604020202020204" pitchFamily="34" charset="0"/>
                          <a:cs typeface="Arial" panose="020B0604020202020204" pitchFamily="34" charset="0"/>
                        </a:rPr>
                        <a:t>MESSAGE</a:t>
                      </a:r>
                    </a:p>
                  </a:txBody>
                  <a:tcPr marT="41564" marB="4156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GB" sz="1800" dirty="0">
                          <a:latin typeface="Arial" panose="020B0604020202020204" pitchFamily="34" charset="0"/>
                          <a:cs typeface="Arial" panose="020B0604020202020204" pitchFamily="34" charset="0"/>
                        </a:rPr>
                        <a:t>CD-LINKS 400</a:t>
                      </a:r>
                    </a:p>
                  </a:txBody>
                  <a:tcPr marT="41564" marB="4156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GB" sz="1800" dirty="0">
                          <a:latin typeface="Arial" panose="020B0604020202020204" pitchFamily="34" charset="0"/>
                          <a:cs typeface="Arial" panose="020B0604020202020204" pitchFamily="34" charset="0"/>
                        </a:rPr>
                        <a:t>World</a:t>
                      </a:r>
                    </a:p>
                  </a:txBody>
                  <a:tcPr marT="41564" marB="4156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GB" sz="1800" dirty="0">
                          <a:latin typeface="Arial" panose="020B0604020202020204" pitchFamily="34" charset="0"/>
                          <a:cs typeface="Arial" panose="020B0604020202020204" pitchFamily="34" charset="0"/>
                        </a:rPr>
                        <a:t>Primary Energy</a:t>
                      </a:r>
                    </a:p>
                  </a:txBody>
                  <a:tcPr marT="41564" marB="4156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GB" sz="1800" dirty="0">
                          <a:latin typeface="Arial" panose="020B0604020202020204" pitchFamily="34" charset="0"/>
                          <a:cs typeface="Arial" panose="020B0604020202020204" pitchFamily="34" charset="0"/>
                        </a:rPr>
                        <a:t>EJ/y</a:t>
                      </a:r>
                    </a:p>
                  </a:txBody>
                  <a:tcPr marT="41564" marB="4156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fontAlgn="ctr"/>
                      <a:r>
                        <a:rPr lang="de-AT" sz="1800" kern="1200" dirty="0">
                          <a:solidFill>
                            <a:schemeClr val="tx1"/>
                          </a:solidFill>
                          <a:latin typeface="Arial" panose="020B0604020202020204" pitchFamily="34" charset="0"/>
                          <a:ea typeface="+mn-ea"/>
                          <a:cs typeface="Arial" panose="020B0604020202020204" pitchFamily="34" charset="0"/>
                        </a:rPr>
                        <a:t>454.5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fontAlgn="ctr"/>
                      <a:r>
                        <a:rPr lang="de-AT" sz="1800" kern="1200" dirty="0">
                          <a:solidFill>
                            <a:schemeClr val="tx1"/>
                          </a:solidFill>
                          <a:latin typeface="Arial" panose="020B0604020202020204" pitchFamily="34" charset="0"/>
                          <a:ea typeface="+mn-ea"/>
                          <a:cs typeface="Arial" panose="020B0604020202020204" pitchFamily="34" charset="0"/>
                        </a:rPr>
                        <a:t>479.6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GB" sz="1800" dirty="0">
                          <a:latin typeface="Arial" panose="020B0604020202020204" pitchFamily="34" charset="0"/>
                          <a:cs typeface="Arial" panose="020B0604020202020204" pitchFamily="34" charset="0"/>
                        </a:rPr>
                        <a:t>...</a:t>
                      </a:r>
                    </a:p>
                  </a:txBody>
                  <a:tcPr marT="41564" marB="4156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GB" sz="1800" dirty="0">
                          <a:latin typeface="Arial" panose="020B0604020202020204" pitchFamily="34" charset="0"/>
                          <a:cs typeface="Arial" panose="020B0604020202020204" pitchFamily="34" charset="0"/>
                        </a:rPr>
                        <a:t>...</a:t>
                      </a:r>
                    </a:p>
                  </a:txBody>
                  <a:tcPr marT="41564" marB="4156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14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1423558"/>
                  </a:ext>
                </a:extLst>
              </a:tr>
              <a:tr h="158400">
                <a:tc>
                  <a:txBody>
                    <a:bodyPr/>
                    <a:lstStyle/>
                    <a:p>
                      <a:endParaRPr lang="en-GB" sz="500" b="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E4ECF8"/>
                    </a:solidFill>
                  </a:tcPr>
                </a:tc>
                <a:tc>
                  <a:txBody>
                    <a:bodyPr/>
                    <a:lstStyle/>
                    <a:p>
                      <a:endParaRPr lang="en-GB" sz="5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5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5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5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5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5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5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5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5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5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40893658"/>
                  </a:ext>
                </a:extLst>
              </a:tr>
            </a:tbl>
          </a:graphicData>
        </a:graphic>
      </p:graphicFrame>
      <p:pic>
        <p:nvPicPr>
          <p:cNvPr id="3" name="Grafik 2">
            <a:extLst>
              <a:ext uri="{FF2B5EF4-FFF2-40B4-BE49-F238E27FC236}">
                <a16:creationId xmlns:a16="http://schemas.microsoft.com/office/drawing/2014/main" id="{788E0328-934C-7A45-B08F-4E7667832FA8}"/>
              </a:ext>
            </a:extLst>
          </p:cNvPr>
          <p:cNvPicPr>
            <a:picLocks noChangeAspect="1"/>
          </p:cNvPicPr>
          <p:nvPr/>
        </p:nvPicPr>
        <p:blipFill>
          <a:blip r:embed="rId4"/>
          <a:stretch>
            <a:fillRect/>
          </a:stretch>
        </p:blipFill>
        <p:spPr>
          <a:xfrm>
            <a:off x="7737283" y="2832174"/>
            <a:ext cx="1060539" cy="622183"/>
          </a:xfrm>
          <a:prstGeom prst="rect">
            <a:avLst/>
          </a:prstGeom>
        </p:spPr>
      </p:pic>
      <p:pic>
        <p:nvPicPr>
          <p:cNvPr id="9" name="Grafik 8">
            <a:extLst>
              <a:ext uri="{FF2B5EF4-FFF2-40B4-BE49-F238E27FC236}">
                <a16:creationId xmlns:a16="http://schemas.microsoft.com/office/drawing/2014/main" id="{00FCA000-BAB4-B248-B8A8-73669AB08682}"/>
              </a:ext>
            </a:extLst>
          </p:cNvPr>
          <p:cNvPicPr>
            <a:picLocks noChangeAspect="1"/>
          </p:cNvPicPr>
          <p:nvPr/>
        </p:nvPicPr>
        <p:blipFill>
          <a:blip r:embed="rId5"/>
          <a:stretch>
            <a:fillRect/>
          </a:stretch>
        </p:blipFill>
        <p:spPr>
          <a:xfrm>
            <a:off x="8944366" y="2672121"/>
            <a:ext cx="1480252" cy="940577"/>
          </a:xfrm>
          <a:prstGeom prst="rect">
            <a:avLst/>
          </a:prstGeom>
        </p:spPr>
      </p:pic>
      <p:pic>
        <p:nvPicPr>
          <p:cNvPr id="15" name="Grafik 14">
            <a:extLst>
              <a:ext uri="{FF2B5EF4-FFF2-40B4-BE49-F238E27FC236}">
                <a16:creationId xmlns:a16="http://schemas.microsoft.com/office/drawing/2014/main" id="{C15C2AF5-F1BF-3E42-83FE-DF161831ACB6}"/>
              </a:ext>
            </a:extLst>
          </p:cNvPr>
          <p:cNvPicPr>
            <a:picLocks noChangeAspect="1"/>
          </p:cNvPicPr>
          <p:nvPr/>
        </p:nvPicPr>
        <p:blipFill>
          <a:blip r:embed="rId6"/>
          <a:stretch>
            <a:fillRect/>
          </a:stretch>
        </p:blipFill>
        <p:spPr>
          <a:xfrm>
            <a:off x="10515255" y="2710534"/>
            <a:ext cx="1480252" cy="796393"/>
          </a:xfrm>
          <a:prstGeom prst="rect">
            <a:avLst/>
          </a:prstGeom>
        </p:spPr>
      </p:pic>
      <p:pic>
        <p:nvPicPr>
          <p:cNvPr id="10" name="Grafik 9">
            <a:extLst>
              <a:ext uri="{FF2B5EF4-FFF2-40B4-BE49-F238E27FC236}">
                <a16:creationId xmlns:a16="http://schemas.microsoft.com/office/drawing/2014/main" id="{566DC02F-BD57-B244-A051-51B7A7256C6B}"/>
              </a:ext>
            </a:extLst>
          </p:cNvPr>
          <p:cNvPicPr>
            <a:picLocks noChangeAspect="1"/>
          </p:cNvPicPr>
          <p:nvPr/>
        </p:nvPicPr>
        <p:blipFill>
          <a:blip r:embed="rId7"/>
          <a:stretch>
            <a:fillRect/>
          </a:stretch>
        </p:blipFill>
        <p:spPr>
          <a:xfrm>
            <a:off x="10173373" y="1070295"/>
            <a:ext cx="1753893" cy="1759798"/>
          </a:xfrm>
          <a:prstGeom prst="rect">
            <a:avLst/>
          </a:prstGeom>
        </p:spPr>
      </p:pic>
    </p:spTree>
    <p:extLst>
      <p:ext uri="{BB962C8B-B14F-4D97-AF65-F5344CB8AC3E}">
        <p14:creationId xmlns:p14="http://schemas.microsoft.com/office/powerpoint/2010/main" val="272450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4A315277-C377-7C4A-997D-5B81EE235B41}"/>
              </a:ext>
            </a:extLst>
          </p:cNvPr>
          <p:cNvSpPr>
            <a:spLocks noGrp="1"/>
          </p:cNvSpPr>
          <p:nvPr>
            <p:ph type="body" sz="quarter" idx="14"/>
          </p:nvPr>
        </p:nvSpPr>
        <p:spPr/>
        <p:txBody>
          <a:bodyPr/>
          <a:lstStyle/>
          <a:p>
            <a:pPr marL="0" indent="0">
              <a:buNone/>
            </a:pPr>
            <a:r>
              <a:rPr lang="en-GB" dirty="0"/>
              <a:t>The IAMC data format uses the “variable” column</a:t>
            </a:r>
            <a:br>
              <a:rPr lang="en-GB" dirty="0"/>
            </a:br>
            <a:r>
              <a:rPr lang="en-GB" dirty="0"/>
              <a:t>to implement a semi-hierarchical structure</a:t>
            </a:r>
          </a:p>
        </p:txBody>
      </p:sp>
      <p:sp>
        <p:nvSpPr>
          <p:cNvPr id="4" name="Foliennummernplatzhalter 3">
            <a:extLst>
              <a:ext uri="{FF2B5EF4-FFF2-40B4-BE49-F238E27FC236}">
                <a16:creationId xmlns:a16="http://schemas.microsoft.com/office/drawing/2014/main" id="{63555B39-1295-0942-855A-F543C7C63A2A}"/>
              </a:ext>
            </a:extLst>
          </p:cNvPr>
          <p:cNvSpPr>
            <a:spLocks noGrp="1"/>
          </p:cNvSpPr>
          <p:nvPr>
            <p:ph type="sldNum" sz="quarter" idx="17"/>
          </p:nvPr>
        </p:nvSpPr>
        <p:spPr/>
        <p:txBody>
          <a:bodyPr/>
          <a:lstStyle/>
          <a:p>
            <a:fld id="{838B0777-827F-8D42-90B1-61394C340E65}" type="slidenum">
              <a:rPr lang="en-GB" smtClean="0"/>
              <a:pPr/>
              <a:t>16</a:t>
            </a:fld>
            <a:endParaRPr lang="en-GB" dirty="0"/>
          </a:p>
        </p:txBody>
      </p:sp>
      <p:sp>
        <p:nvSpPr>
          <p:cNvPr id="3" name="Titel 2">
            <a:extLst>
              <a:ext uri="{FF2B5EF4-FFF2-40B4-BE49-F238E27FC236}">
                <a16:creationId xmlns:a16="http://schemas.microsoft.com/office/drawing/2014/main" id="{6599C196-A3D2-DD49-A905-F833DFFF3286}"/>
              </a:ext>
            </a:extLst>
          </p:cNvPr>
          <p:cNvSpPr>
            <a:spLocks noGrp="1"/>
          </p:cNvSpPr>
          <p:nvPr>
            <p:ph type="title"/>
          </p:nvPr>
        </p:nvSpPr>
        <p:spPr/>
        <p:txBody>
          <a:bodyPr/>
          <a:lstStyle/>
          <a:p>
            <a:r>
              <a:rPr lang="en-GB" dirty="0"/>
              <a:t>The “variable” column</a:t>
            </a:r>
          </a:p>
        </p:txBody>
      </p:sp>
      <p:sp>
        <p:nvSpPr>
          <p:cNvPr id="5" name="Inhaltsplatzhalter 4">
            <a:extLst>
              <a:ext uri="{FF2B5EF4-FFF2-40B4-BE49-F238E27FC236}">
                <a16:creationId xmlns:a16="http://schemas.microsoft.com/office/drawing/2014/main" id="{B81DAA9F-0996-D647-A565-F6E790BDDB4D}"/>
              </a:ext>
            </a:extLst>
          </p:cNvPr>
          <p:cNvSpPr>
            <a:spLocks noGrp="1"/>
          </p:cNvSpPr>
          <p:nvPr>
            <p:ph sz="quarter" idx="18"/>
          </p:nvPr>
        </p:nvSpPr>
        <p:spPr/>
        <p:txBody>
          <a:bodyPr>
            <a:noAutofit/>
          </a:bodyPr>
          <a:lstStyle/>
          <a:p>
            <a:pPr marL="0" indent="0">
              <a:buNone/>
            </a:pPr>
            <a:r>
              <a:rPr lang="en-GB" sz="2600" dirty="0"/>
              <a:t>The “variable” column can be used to implement a hierarchical tree</a:t>
            </a:r>
          </a:p>
          <a:p>
            <a:pPr lvl="3"/>
            <a:r>
              <a:rPr lang="en-GB" dirty="0"/>
              <a:t>Aggregate: 		</a:t>
            </a:r>
            <a:r>
              <a:rPr lang="en-GB" dirty="0">
                <a:latin typeface="Courier New" panose="02070309020205020404" pitchFamily="49" charset="0"/>
                <a:cs typeface="Courier New" panose="02070309020205020404" pitchFamily="49" charset="0"/>
              </a:rPr>
              <a:t>Primary Energy</a:t>
            </a:r>
          </a:p>
          <a:p>
            <a:pPr lvl="3"/>
            <a:r>
              <a:rPr lang="en-GB" dirty="0"/>
              <a:t>Subcategory:	</a:t>
            </a:r>
            <a:r>
              <a:rPr lang="en-GB" dirty="0">
                <a:latin typeface="Courier New" panose="02070309020205020404" pitchFamily="49" charset="0"/>
                <a:cs typeface="Courier New" panose="02070309020205020404" pitchFamily="49" charset="0"/>
              </a:rPr>
              <a:t>Primary </a:t>
            </a:r>
            <a:r>
              <a:rPr lang="en-GB" dirty="0" err="1">
                <a:latin typeface="Courier New" panose="02070309020205020404" pitchFamily="49" charset="0"/>
                <a:cs typeface="Courier New" panose="02070309020205020404" pitchFamily="49" charset="0"/>
              </a:rPr>
              <a:t>Energy|Coal</a:t>
            </a:r>
            <a:endParaRPr lang="en-GB" dirty="0">
              <a:latin typeface="Courier New" panose="02070309020205020404" pitchFamily="49" charset="0"/>
              <a:cs typeface="Courier New" panose="02070309020205020404" pitchFamily="49" charset="0"/>
            </a:endParaRPr>
          </a:p>
          <a:p>
            <a:pPr lvl="3"/>
            <a:r>
              <a:rPr lang="en-GB" dirty="0"/>
              <a:t>Further detail:	</a:t>
            </a:r>
            <a:r>
              <a:rPr lang="en-GB" dirty="0">
                <a:latin typeface="Courier New" panose="02070309020205020404" pitchFamily="49" charset="0"/>
                <a:cs typeface="Courier New" panose="02070309020205020404" pitchFamily="49" charset="0"/>
              </a:rPr>
              <a:t>Primary </a:t>
            </a:r>
            <a:r>
              <a:rPr lang="en-GB" dirty="0" err="1">
                <a:latin typeface="Courier New" panose="02070309020205020404" pitchFamily="49" charset="0"/>
                <a:cs typeface="Courier New" panose="02070309020205020404" pitchFamily="49" charset="0"/>
              </a:rPr>
              <a:t>Energy|Coal|w</a:t>
            </a:r>
            <a:r>
              <a:rPr lang="en-GB" dirty="0">
                <a:latin typeface="Courier New" panose="02070309020205020404" pitchFamily="49" charset="0"/>
                <a:cs typeface="Courier New" panose="02070309020205020404" pitchFamily="49" charset="0"/>
              </a:rPr>
              <a:t>/CCS</a:t>
            </a:r>
          </a:p>
          <a:p>
            <a:pPr lvl="4"/>
            <a:endParaRPr lang="en-GB" sz="800" dirty="0"/>
          </a:p>
          <a:p>
            <a:pPr lvl="1"/>
            <a:r>
              <a:rPr lang="en-GB" sz="2600" dirty="0"/>
              <a:t>The </a:t>
            </a:r>
            <a:r>
              <a:rPr lang="en-GB" sz="2600" dirty="0" err="1"/>
              <a:t>pyam</a:t>
            </a:r>
            <a:r>
              <a:rPr lang="en-GB" sz="2600" dirty="0"/>
              <a:t> package offers many tools to work with such hierarchical trees</a:t>
            </a:r>
          </a:p>
          <a:p>
            <a:pPr marL="628650" lvl="2" indent="0">
              <a:buNone/>
            </a:pPr>
            <a:r>
              <a:rPr lang="en-GB" sz="2600" dirty="0" err="1">
                <a:latin typeface="Courier New" panose="02070309020205020404" pitchFamily="49" charset="0"/>
                <a:cs typeface="Courier New" panose="02070309020205020404" pitchFamily="49" charset="0"/>
              </a:rPr>
              <a:t>df.filter</a:t>
            </a:r>
            <a:r>
              <a:rPr lang="en-GB" sz="2600" dirty="0">
                <a:latin typeface="Courier New" panose="02070309020205020404" pitchFamily="49" charset="0"/>
                <a:cs typeface="Courier New" panose="02070309020205020404" pitchFamily="49" charset="0"/>
              </a:rPr>
              <a:t>(variable=‘Primary Energy*’, level=1)</a:t>
            </a:r>
          </a:p>
          <a:p>
            <a:pPr marL="628650" lvl="2" indent="0">
              <a:buNone/>
            </a:pPr>
            <a:r>
              <a:rPr lang="en-GB" sz="2600" dirty="0" err="1">
                <a:latin typeface="Courier New" panose="02070309020205020404" pitchFamily="49" charset="0"/>
                <a:cs typeface="Courier New" panose="02070309020205020404" pitchFamily="49" charset="0"/>
              </a:rPr>
              <a:t>df.aggregate</a:t>
            </a:r>
            <a:r>
              <a:rPr lang="en-GB" sz="2600" dirty="0">
                <a:latin typeface="Courier New" panose="02070309020205020404" pitchFamily="49" charset="0"/>
                <a:cs typeface="Courier New" panose="02070309020205020404" pitchFamily="49" charset="0"/>
              </a:rPr>
              <a:t>(variable=‘Primary Energy’)</a:t>
            </a:r>
          </a:p>
          <a:p>
            <a:pPr lvl="4"/>
            <a:endParaRPr lang="en-GB" dirty="0"/>
          </a:p>
          <a:p>
            <a:pPr marL="0" indent="0">
              <a:buNone/>
            </a:pPr>
            <a:r>
              <a:rPr lang="en-GB" sz="2600" dirty="0"/>
              <a:t>Read the docs for more information:</a:t>
            </a:r>
          </a:p>
          <a:p>
            <a:pPr marL="1165225" lvl="1" indent="-479425"/>
            <a:r>
              <a:rPr lang="en-GB" sz="2600" dirty="0">
                <a:hlinkClick r:id="rId2"/>
              </a:rPr>
              <a:t>https://pyam-iamc.readthedocs.io/en/stable/data.html</a:t>
            </a:r>
            <a:endParaRPr lang="en-GB" sz="2600" dirty="0"/>
          </a:p>
        </p:txBody>
      </p:sp>
    </p:spTree>
    <p:extLst>
      <p:ext uri="{BB962C8B-B14F-4D97-AF65-F5344CB8AC3E}">
        <p14:creationId xmlns:p14="http://schemas.microsoft.com/office/powerpoint/2010/main" val="133622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CEE41B7-E490-304C-B256-2C72F941C0C3}"/>
              </a:ext>
            </a:extLst>
          </p:cNvPr>
          <p:cNvSpPr>
            <a:spLocks noGrp="1"/>
          </p:cNvSpPr>
          <p:nvPr>
            <p:ph type="body" sz="quarter" idx="14"/>
          </p:nvPr>
        </p:nvSpPr>
        <p:spPr>
          <a:xfrm>
            <a:off x="355601" y="881740"/>
            <a:ext cx="11306516" cy="1044000"/>
          </a:xfrm>
        </p:spPr>
        <p:txBody>
          <a:bodyPr/>
          <a:lstStyle/>
          <a:p>
            <a:pPr marL="0" indent="0">
              <a:buNone/>
            </a:pPr>
            <a:r>
              <a:rPr lang="en-GB" dirty="0"/>
              <a:t>As part of the effort supporting the IPCC SR15 assessment,</a:t>
            </a:r>
            <a:br>
              <a:rPr lang="en-GB" dirty="0"/>
            </a:br>
            <a:r>
              <a:rPr lang="en-GB" dirty="0"/>
              <a:t>we wrote a list of “do’s and don’ts” for model/scenario comparison</a:t>
            </a:r>
          </a:p>
        </p:txBody>
      </p:sp>
      <p:sp>
        <p:nvSpPr>
          <p:cNvPr id="5" name="Foliennummernplatzhalter 4">
            <a:extLst>
              <a:ext uri="{FF2B5EF4-FFF2-40B4-BE49-F238E27FC236}">
                <a16:creationId xmlns:a16="http://schemas.microsoft.com/office/drawing/2014/main" id="{9154E2AE-415F-D144-9B59-9A33E3D4B375}"/>
              </a:ext>
            </a:extLst>
          </p:cNvPr>
          <p:cNvSpPr>
            <a:spLocks noGrp="1"/>
          </p:cNvSpPr>
          <p:nvPr>
            <p:ph type="sldNum" sz="quarter" idx="17"/>
          </p:nvPr>
        </p:nvSpPr>
        <p:spPr/>
        <p:txBody>
          <a:bodyPr/>
          <a:lstStyle/>
          <a:p>
            <a:fld id="{A326DBD3-C1B3-4C61-B0C7-9E44CC26916E}" type="slidenum">
              <a:rPr lang="cs-CZ" smtClean="0"/>
              <a:pPr/>
              <a:t>17</a:t>
            </a:fld>
            <a:endParaRPr lang="cs-CZ" dirty="0"/>
          </a:p>
        </p:txBody>
      </p:sp>
      <p:sp>
        <p:nvSpPr>
          <p:cNvPr id="8" name="Titel 7">
            <a:extLst>
              <a:ext uri="{FF2B5EF4-FFF2-40B4-BE49-F238E27FC236}">
                <a16:creationId xmlns:a16="http://schemas.microsoft.com/office/drawing/2014/main" id="{DB130ABA-5B8D-7B4E-A531-4F9D121069F4}"/>
              </a:ext>
            </a:extLst>
          </p:cNvPr>
          <p:cNvSpPr>
            <a:spLocks noGrp="1"/>
          </p:cNvSpPr>
          <p:nvPr>
            <p:ph type="title"/>
          </p:nvPr>
        </p:nvSpPr>
        <p:spPr>
          <a:xfrm>
            <a:off x="362712" y="161470"/>
            <a:ext cx="9817608" cy="684000"/>
          </a:xfrm>
        </p:spPr>
        <p:txBody>
          <a:bodyPr/>
          <a:lstStyle/>
          <a:p>
            <a:r>
              <a:rPr lang="en-GB" sz="3400" dirty="0"/>
              <a:t>Good practice for scenarios ensemble analysis</a:t>
            </a:r>
          </a:p>
        </p:txBody>
      </p:sp>
      <p:sp>
        <p:nvSpPr>
          <p:cNvPr id="6" name="Text Placeholder 5">
            <a:extLst>
              <a:ext uri="{FF2B5EF4-FFF2-40B4-BE49-F238E27FC236}">
                <a16:creationId xmlns:a16="http://schemas.microsoft.com/office/drawing/2014/main" id="{2B4C7596-2E14-4698-B807-855E252250EA}"/>
              </a:ext>
            </a:extLst>
          </p:cNvPr>
          <p:cNvSpPr>
            <a:spLocks noGrp="1"/>
          </p:cNvSpPr>
          <p:nvPr>
            <p:ph type="body" sz="quarter" idx="23"/>
          </p:nvPr>
        </p:nvSpPr>
        <p:spPr/>
        <p:txBody>
          <a:bodyPr>
            <a:noAutofit/>
          </a:bodyPr>
          <a:lstStyle/>
          <a:p>
            <a:r>
              <a:rPr lang="en-GB" dirty="0"/>
              <a:t>Based on Box 1, Huppmann et al., Nature Climate Change 8</a:t>
            </a:r>
            <a:r>
              <a:rPr lang="de-AT" dirty="0"/>
              <a:t>:1027-1030 </a:t>
            </a:r>
            <a:r>
              <a:rPr lang="en-GB" dirty="0"/>
              <a:t>(2018)</a:t>
            </a:r>
            <a:r>
              <a:rPr lang="de-AT" dirty="0"/>
              <a:t>.</a:t>
            </a:r>
            <a:br>
              <a:rPr lang="de-AT" dirty="0"/>
            </a:br>
            <a:r>
              <a:rPr lang="de-AT" dirty="0"/>
              <a:t>doi: </a:t>
            </a:r>
            <a:r>
              <a:rPr lang="en-US" dirty="0">
                <a:hlinkClick r:id="rId2"/>
              </a:rPr>
              <a:t>10.1038/s41558-018-0317-4</a:t>
            </a:r>
            <a:r>
              <a:rPr lang="en-US" dirty="0"/>
              <a:t> | open-access version: </a:t>
            </a:r>
            <a:r>
              <a:rPr lang="en-US" dirty="0">
                <a:hlinkClick r:id="rId3"/>
              </a:rPr>
              <a:t>https://rdcu.be/9i8a</a:t>
            </a:r>
            <a:endParaRPr lang="en-US" dirty="0"/>
          </a:p>
        </p:txBody>
      </p:sp>
      <p:graphicFrame>
        <p:nvGraphicFramePr>
          <p:cNvPr id="13" name="Tabelle 2">
            <a:extLst>
              <a:ext uri="{FF2B5EF4-FFF2-40B4-BE49-F238E27FC236}">
                <a16:creationId xmlns:a16="http://schemas.microsoft.com/office/drawing/2014/main" id="{E0D00B58-3383-41DF-B726-67F8B015372E}"/>
              </a:ext>
            </a:extLst>
          </p:cNvPr>
          <p:cNvGraphicFramePr>
            <a:graphicFrameLocks noGrp="1"/>
          </p:cNvGraphicFramePr>
          <p:nvPr>
            <p:ph sz="quarter" idx="18"/>
            <p:extLst>
              <p:ext uri="{D42A27DB-BD31-4B8C-83A1-F6EECF244321}">
                <p14:modId xmlns:p14="http://schemas.microsoft.com/office/powerpoint/2010/main" val="3865237170"/>
              </p:ext>
            </p:extLst>
          </p:nvPr>
        </p:nvGraphicFramePr>
        <p:xfrm>
          <a:off x="361949" y="2211976"/>
          <a:ext cx="11516541" cy="3605349"/>
        </p:xfrm>
        <a:graphic>
          <a:graphicData uri="http://schemas.openxmlformats.org/drawingml/2006/table">
            <a:tbl>
              <a:tblPr firstRow="1" bandRow="1">
                <a:tableStyleId>{93296810-A885-4BE3-A3E7-6D5BEEA58F35}</a:tableStyleId>
              </a:tblPr>
              <a:tblGrid>
                <a:gridCol w="11516541">
                  <a:extLst>
                    <a:ext uri="{9D8B030D-6E8A-4147-A177-3AD203B41FA5}">
                      <a16:colId xmlns:a16="http://schemas.microsoft.com/office/drawing/2014/main" val="3890036065"/>
                    </a:ext>
                  </a:extLst>
                </a:gridCol>
              </a:tblGrid>
              <a:tr h="686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400" kern="1200" dirty="0">
                          <a:effectLst/>
                        </a:rPr>
                        <a:t>A </a:t>
                      </a:r>
                      <a:r>
                        <a:rPr lang="de-AT" sz="2400" kern="1200" dirty="0" err="1">
                          <a:effectLst/>
                        </a:rPr>
                        <a:t>user’s</a:t>
                      </a:r>
                      <a:r>
                        <a:rPr lang="de-AT" sz="2400" kern="1200" dirty="0">
                          <a:effectLst/>
                        </a:rPr>
                        <a:t> </a:t>
                      </a:r>
                      <a:r>
                        <a:rPr lang="de-AT" sz="2400" kern="1200" dirty="0" err="1">
                          <a:effectLst/>
                        </a:rPr>
                        <a:t>guide</a:t>
                      </a:r>
                      <a:r>
                        <a:rPr lang="de-AT" sz="2400" kern="1200" dirty="0">
                          <a:effectLst/>
                        </a:rPr>
                        <a:t> </a:t>
                      </a:r>
                      <a:r>
                        <a:rPr lang="de-AT" sz="2400" kern="1200" dirty="0" err="1">
                          <a:effectLst/>
                        </a:rPr>
                        <a:t>to</a:t>
                      </a:r>
                      <a:r>
                        <a:rPr lang="de-AT" sz="2400" kern="1200" dirty="0">
                          <a:effectLst/>
                        </a:rPr>
                        <a:t> </a:t>
                      </a:r>
                      <a:r>
                        <a:rPr lang="de-AT" sz="2400" kern="1200" dirty="0" err="1">
                          <a:effectLst/>
                        </a:rPr>
                        <a:t>the</a:t>
                      </a:r>
                      <a:r>
                        <a:rPr lang="de-AT" sz="2400" kern="1200" dirty="0">
                          <a:effectLst/>
                        </a:rPr>
                        <a:t> </a:t>
                      </a:r>
                      <a:r>
                        <a:rPr lang="de-AT" sz="2400" kern="1200" dirty="0" err="1">
                          <a:effectLst/>
                        </a:rPr>
                        <a:t>analysis</a:t>
                      </a:r>
                      <a:r>
                        <a:rPr lang="de-AT" sz="2400" kern="1200" dirty="0">
                          <a:effectLst/>
                        </a:rPr>
                        <a:t> </a:t>
                      </a:r>
                      <a:r>
                        <a:rPr lang="de-AT" sz="2400" kern="1200" dirty="0" err="1">
                          <a:effectLst/>
                        </a:rPr>
                        <a:t>and</a:t>
                      </a:r>
                      <a:r>
                        <a:rPr lang="de-AT" sz="2400" kern="1200" dirty="0">
                          <a:effectLst/>
                        </a:rPr>
                        <a:t> </a:t>
                      </a:r>
                      <a:r>
                        <a:rPr lang="de-AT" sz="2400" kern="1200" dirty="0" err="1">
                          <a:effectLst/>
                        </a:rPr>
                        <a:t>interpretation</a:t>
                      </a:r>
                      <a:r>
                        <a:rPr lang="de-AT" sz="2400" kern="1200" dirty="0">
                          <a:effectLst/>
                        </a:rPr>
                        <a:t> </a:t>
                      </a:r>
                      <a:r>
                        <a:rPr lang="de-AT" sz="2400" kern="1200" dirty="0" err="1">
                          <a:effectLst/>
                        </a:rPr>
                        <a:t>of</a:t>
                      </a:r>
                      <a:r>
                        <a:rPr lang="de-AT" sz="2400" kern="1200" dirty="0">
                          <a:effectLst/>
                        </a:rPr>
                        <a:t> (</a:t>
                      </a:r>
                      <a:r>
                        <a:rPr lang="de-AT" sz="2400" kern="1200" dirty="0" err="1">
                          <a:effectLst/>
                        </a:rPr>
                        <a:t>unstructured</a:t>
                      </a:r>
                      <a:r>
                        <a:rPr lang="de-AT" sz="2400" kern="1200" dirty="0">
                          <a:effectLst/>
                        </a:rPr>
                        <a:t>) </a:t>
                      </a:r>
                      <a:r>
                        <a:rPr lang="de-AT" sz="2400" kern="1200" dirty="0" err="1">
                          <a:effectLst/>
                        </a:rPr>
                        <a:t>scenario</a:t>
                      </a:r>
                      <a:r>
                        <a:rPr lang="de-AT" sz="2400" kern="1200" dirty="0">
                          <a:effectLst/>
                        </a:rPr>
                        <a:t> </a:t>
                      </a:r>
                      <a:r>
                        <a:rPr lang="de-AT" sz="2400" kern="1200" dirty="0" err="1">
                          <a:effectLst/>
                        </a:rPr>
                        <a:t>ensembles</a:t>
                      </a:r>
                      <a:r>
                        <a:rPr lang="de-AT" sz="2400" kern="1200" dirty="0">
                          <a:effectLst/>
                        </a:rPr>
                        <a:t> </a:t>
                      </a:r>
                      <a:endParaRPr lang="de-AT" sz="2400" dirty="0">
                        <a:solidFill>
                          <a:schemeClr val="tx1"/>
                        </a:solidFill>
                      </a:endParaRPr>
                    </a:p>
                  </a:txBody>
                  <a:tcPr marL="137160" marR="137160" marT="137160" marB="137160"/>
                </a:tc>
                <a:extLst>
                  <a:ext uri="{0D108BD9-81ED-4DB2-BD59-A6C34878D82A}">
                    <a16:rowId xmlns:a16="http://schemas.microsoft.com/office/drawing/2014/main" val="1652910506"/>
                  </a:ext>
                </a:extLst>
              </a:tr>
              <a:tr h="2918615">
                <a:tc>
                  <a:txBody>
                    <a:bodyPr/>
                    <a:lstStyle/>
                    <a:p>
                      <a:pPr>
                        <a:spcAft>
                          <a:spcPts val="600"/>
                        </a:spcAft>
                      </a:pPr>
                      <a:r>
                        <a:rPr lang="en-GB" sz="2400" dirty="0"/>
                        <a:t>Don’t interpret the scenario ensemble as a statistical sample or as likelihood/agreement.</a:t>
                      </a:r>
                    </a:p>
                    <a:p>
                      <a:pPr>
                        <a:spcAft>
                          <a:spcPts val="600"/>
                        </a:spcAft>
                      </a:pPr>
                      <a:r>
                        <a:rPr lang="en-GB" sz="2400" dirty="0"/>
                        <a:t>Don’t focus only on the medians, but consider the full range over the scenario set. </a:t>
                      </a:r>
                    </a:p>
                    <a:p>
                      <a:pPr>
                        <a:spcAft>
                          <a:spcPts val="600"/>
                        </a:spcAft>
                      </a:pPr>
                      <a:r>
                        <a:rPr lang="en-GB" sz="2400" dirty="0"/>
                        <a:t>Don’t cherry-pick individual scenarios to make general conclusions. </a:t>
                      </a:r>
                    </a:p>
                    <a:p>
                      <a:pPr>
                        <a:spcAft>
                          <a:spcPts val="600"/>
                        </a:spcAft>
                      </a:pPr>
                      <a:r>
                        <a:rPr lang="en-GB" sz="2400" dirty="0"/>
                        <a:t>Don’t over-interpret scenario results and don’t venture too far from the original question. </a:t>
                      </a:r>
                    </a:p>
                    <a:p>
                      <a:pPr marL="144463" indent="-144463">
                        <a:spcAft>
                          <a:spcPts val="600"/>
                        </a:spcAft>
                        <a:tabLst/>
                      </a:pPr>
                      <a:r>
                        <a:rPr lang="en-GB" sz="2400" dirty="0"/>
                        <a:t>Don’t conclude that the absence of a particular scenario (necessarily)</a:t>
                      </a:r>
                      <a:br>
                        <a:rPr lang="en-GB" sz="2400" dirty="0"/>
                      </a:br>
                      <a:r>
                        <a:rPr lang="en-GB" sz="2400" dirty="0"/>
                        <a:t>means that this scenario is not feasible or possible. </a:t>
                      </a:r>
                      <a:endParaRPr lang="en-GB" sz="2400" i="0" dirty="0">
                        <a:solidFill>
                          <a:schemeClr val="tx1"/>
                        </a:solidFill>
                        <a:latin typeface="Times" pitchFamily="2" charset="0"/>
                      </a:endParaRPr>
                    </a:p>
                  </a:txBody>
                  <a:tcPr marL="137160" marR="137160" marT="137160" marB="137160"/>
                </a:tc>
                <a:extLst>
                  <a:ext uri="{0D108BD9-81ED-4DB2-BD59-A6C34878D82A}">
                    <a16:rowId xmlns:a16="http://schemas.microsoft.com/office/drawing/2014/main" val="3767224931"/>
                  </a:ext>
                </a:extLst>
              </a:tr>
            </a:tbl>
          </a:graphicData>
        </a:graphic>
      </p:graphicFrame>
    </p:spTree>
    <p:extLst>
      <p:ext uri="{BB962C8B-B14F-4D97-AF65-F5344CB8AC3E}">
        <p14:creationId xmlns:p14="http://schemas.microsoft.com/office/powerpoint/2010/main" val="258555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ihandform 21">
            <a:extLst>
              <a:ext uri="{FF2B5EF4-FFF2-40B4-BE49-F238E27FC236}">
                <a16:creationId xmlns:a16="http://schemas.microsoft.com/office/drawing/2014/main" id="{8C117498-AF7E-3B46-961D-2ED3304AC5D0}"/>
              </a:ext>
            </a:extLst>
          </p:cNvPr>
          <p:cNvSpPr/>
          <p:nvPr/>
        </p:nvSpPr>
        <p:spPr>
          <a:xfrm>
            <a:off x="406375" y="4306531"/>
            <a:ext cx="11461698" cy="1763714"/>
          </a:xfrm>
          <a:custGeom>
            <a:avLst/>
            <a:gdLst>
              <a:gd name="connsiteX0" fmla="*/ 0 w 11029071"/>
              <a:gd name="connsiteY0" fmla="*/ 0 h 705560"/>
              <a:gd name="connsiteX1" fmla="*/ 5936567 w 11029071"/>
              <a:gd name="connsiteY1" fmla="*/ 168812 h 705560"/>
              <a:gd name="connsiteX2" fmla="*/ 7779434 w 11029071"/>
              <a:gd name="connsiteY2" fmla="*/ 520505 h 705560"/>
              <a:gd name="connsiteX3" fmla="*/ 10438228 w 11029071"/>
              <a:gd name="connsiteY3" fmla="*/ 689317 h 705560"/>
              <a:gd name="connsiteX4" fmla="*/ 11029071 w 11029071"/>
              <a:gd name="connsiteY4" fmla="*/ 689317 h 705560"/>
              <a:gd name="connsiteX0" fmla="*/ 0 w 11029071"/>
              <a:gd name="connsiteY0" fmla="*/ 0 h 705560"/>
              <a:gd name="connsiteX1" fmla="*/ 2743199 w 11029071"/>
              <a:gd name="connsiteY1" fmla="*/ 67902 h 705560"/>
              <a:gd name="connsiteX2" fmla="*/ 7779434 w 11029071"/>
              <a:gd name="connsiteY2" fmla="*/ 520505 h 705560"/>
              <a:gd name="connsiteX3" fmla="*/ 10438228 w 11029071"/>
              <a:gd name="connsiteY3" fmla="*/ 689317 h 705560"/>
              <a:gd name="connsiteX4" fmla="*/ 11029071 w 11029071"/>
              <a:gd name="connsiteY4" fmla="*/ 689317 h 705560"/>
              <a:gd name="connsiteX0" fmla="*/ 0 w 11063678"/>
              <a:gd name="connsiteY0" fmla="*/ 0 h 714376"/>
              <a:gd name="connsiteX1" fmla="*/ 2743199 w 11063678"/>
              <a:gd name="connsiteY1" fmla="*/ 67902 h 714376"/>
              <a:gd name="connsiteX2" fmla="*/ 5753686 w 11063678"/>
              <a:gd name="connsiteY2" fmla="*/ 397971 h 714376"/>
              <a:gd name="connsiteX3" fmla="*/ 10438228 w 11063678"/>
              <a:gd name="connsiteY3" fmla="*/ 689317 h 714376"/>
              <a:gd name="connsiteX4" fmla="*/ 11029071 w 11063678"/>
              <a:gd name="connsiteY4" fmla="*/ 689317 h 714376"/>
              <a:gd name="connsiteX0" fmla="*/ 0 w 11063678"/>
              <a:gd name="connsiteY0" fmla="*/ 0 h 714376"/>
              <a:gd name="connsiteX1" fmla="*/ 2743199 w 11063678"/>
              <a:gd name="connsiteY1" fmla="*/ 67902 h 714376"/>
              <a:gd name="connsiteX2" fmla="*/ 5753686 w 11063678"/>
              <a:gd name="connsiteY2" fmla="*/ 397971 h 714376"/>
              <a:gd name="connsiteX3" fmla="*/ 10438228 w 11063678"/>
              <a:gd name="connsiteY3" fmla="*/ 689317 h 714376"/>
              <a:gd name="connsiteX4" fmla="*/ 11029071 w 11063678"/>
              <a:gd name="connsiteY4" fmla="*/ 689317 h 714376"/>
              <a:gd name="connsiteX0" fmla="*/ 0 w 11063678"/>
              <a:gd name="connsiteY0" fmla="*/ 0 h 714376"/>
              <a:gd name="connsiteX1" fmla="*/ 2743199 w 11063678"/>
              <a:gd name="connsiteY1" fmla="*/ 67902 h 714376"/>
              <a:gd name="connsiteX2" fmla="*/ 5753686 w 11063678"/>
              <a:gd name="connsiteY2" fmla="*/ 397971 h 714376"/>
              <a:gd name="connsiteX3" fmla="*/ 10438228 w 11063678"/>
              <a:gd name="connsiteY3" fmla="*/ 689317 h 714376"/>
              <a:gd name="connsiteX4" fmla="*/ 11029071 w 11063678"/>
              <a:gd name="connsiteY4" fmla="*/ 689317 h 714376"/>
              <a:gd name="connsiteX0" fmla="*/ 0 w 11029071"/>
              <a:gd name="connsiteY0" fmla="*/ 0 h 689789"/>
              <a:gd name="connsiteX1" fmla="*/ 2743199 w 11029071"/>
              <a:gd name="connsiteY1" fmla="*/ 67902 h 689789"/>
              <a:gd name="connsiteX2" fmla="*/ 5753686 w 11029071"/>
              <a:gd name="connsiteY2" fmla="*/ 397971 h 689789"/>
              <a:gd name="connsiteX3" fmla="*/ 7202658 w 11029071"/>
              <a:gd name="connsiteY3" fmla="*/ 350547 h 689789"/>
              <a:gd name="connsiteX4" fmla="*/ 11029071 w 11029071"/>
              <a:gd name="connsiteY4" fmla="*/ 689317 h 689789"/>
              <a:gd name="connsiteX0" fmla="*/ 0 w 11029071"/>
              <a:gd name="connsiteY0" fmla="*/ 0 h 689789"/>
              <a:gd name="connsiteX1" fmla="*/ 2743199 w 11029071"/>
              <a:gd name="connsiteY1" fmla="*/ 67902 h 689789"/>
              <a:gd name="connsiteX2" fmla="*/ 5753686 w 11029071"/>
              <a:gd name="connsiteY2" fmla="*/ 397971 h 689789"/>
              <a:gd name="connsiteX3" fmla="*/ 7202658 w 11029071"/>
              <a:gd name="connsiteY3" fmla="*/ 350547 h 689789"/>
              <a:gd name="connsiteX4" fmla="*/ 11029071 w 11029071"/>
              <a:gd name="connsiteY4" fmla="*/ 689317 h 689789"/>
              <a:gd name="connsiteX0" fmla="*/ 0 w 11029071"/>
              <a:gd name="connsiteY0" fmla="*/ 0 h 689789"/>
              <a:gd name="connsiteX1" fmla="*/ 2743199 w 11029071"/>
              <a:gd name="connsiteY1" fmla="*/ 67902 h 689789"/>
              <a:gd name="connsiteX2" fmla="*/ 5753686 w 11029071"/>
              <a:gd name="connsiteY2" fmla="*/ 397971 h 689789"/>
              <a:gd name="connsiteX3" fmla="*/ 7202658 w 11029071"/>
              <a:gd name="connsiteY3" fmla="*/ 350547 h 689789"/>
              <a:gd name="connsiteX4" fmla="*/ 11029071 w 11029071"/>
              <a:gd name="connsiteY4" fmla="*/ 689317 h 689789"/>
              <a:gd name="connsiteX0" fmla="*/ 0 w 11029071"/>
              <a:gd name="connsiteY0" fmla="*/ 0 h 689732"/>
              <a:gd name="connsiteX1" fmla="*/ 2743199 w 11029071"/>
              <a:gd name="connsiteY1" fmla="*/ 67902 h 689732"/>
              <a:gd name="connsiteX2" fmla="*/ 5753686 w 11029071"/>
              <a:gd name="connsiteY2" fmla="*/ 397971 h 689732"/>
              <a:gd name="connsiteX3" fmla="*/ 7202658 w 11029071"/>
              <a:gd name="connsiteY3" fmla="*/ 350547 h 689732"/>
              <a:gd name="connsiteX4" fmla="*/ 11029071 w 11029071"/>
              <a:gd name="connsiteY4" fmla="*/ 689317 h 689732"/>
              <a:gd name="connsiteX0" fmla="*/ 0 w 11029071"/>
              <a:gd name="connsiteY0" fmla="*/ 0 h 689317"/>
              <a:gd name="connsiteX1" fmla="*/ 2743199 w 11029071"/>
              <a:gd name="connsiteY1" fmla="*/ 67902 h 689317"/>
              <a:gd name="connsiteX2" fmla="*/ 5753686 w 11029071"/>
              <a:gd name="connsiteY2" fmla="*/ 397971 h 689317"/>
              <a:gd name="connsiteX3" fmla="*/ 7202658 w 11029071"/>
              <a:gd name="connsiteY3" fmla="*/ 350547 h 689317"/>
              <a:gd name="connsiteX4" fmla="*/ 9186204 w 11029071"/>
              <a:gd name="connsiteY4" fmla="*/ 510049 h 689317"/>
              <a:gd name="connsiteX5" fmla="*/ 11029071 w 11029071"/>
              <a:gd name="connsiteY5" fmla="*/ 689317 h 689317"/>
              <a:gd name="connsiteX0" fmla="*/ 0 w 11029071"/>
              <a:gd name="connsiteY0" fmla="*/ 0 h 689317"/>
              <a:gd name="connsiteX1" fmla="*/ 2743199 w 11029071"/>
              <a:gd name="connsiteY1" fmla="*/ 67902 h 689317"/>
              <a:gd name="connsiteX2" fmla="*/ 5753686 w 11029071"/>
              <a:gd name="connsiteY2" fmla="*/ 397971 h 689317"/>
              <a:gd name="connsiteX3" fmla="*/ 7202658 w 11029071"/>
              <a:gd name="connsiteY3" fmla="*/ 350547 h 689317"/>
              <a:gd name="connsiteX4" fmla="*/ 9115866 w 11029071"/>
              <a:gd name="connsiteY4" fmla="*/ 639791 h 689317"/>
              <a:gd name="connsiteX5" fmla="*/ 11029071 w 11029071"/>
              <a:gd name="connsiteY5" fmla="*/ 689317 h 689317"/>
              <a:gd name="connsiteX0" fmla="*/ 0 w 11029071"/>
              <a:gd name="connsiteY0" fmla="*/ 0 h 689317"/>
              <a:gd name="connsiteX1" fmla="*/ 2743199 w 11029071"/>
              <a:gd name="connsiteY1" fmla="*/ 67902 h 689317"/>
              <a:gd name="connsiteX2" fmla="*/ 5753686 w 11029071"/>
              <a:gd name="connsiteY2" fmla="*/ 397971 h 689317"/>
              <a:gd name="connsiteX3" fmla="*/ 7202658 w 11029071"/>
              <a:gd name="connsiteY3" fmla="*/ 350547 h 689317"/>
              <a:gd name="connsiteX4" fmla="*/ 9115866 w 11029071"/>
              <a:gd name="connsiteY4" fmla="*/ 639791 h 689317"/>
              <a:gd name="connsiteX5" fmla="*/ 11029071 w 11029071"/>
              <a:gd name="connsiteY5" fmla="*/ 689317 h 68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29071" h="689317">
                <a:moveTo>
                  <a:pt x="0" y="0"/>
                </a:moveTo>
                <a:cubicBezTo>
                  <a:pt x="2319997" y="41030"/>
                  <a:pt x="1995267" y="23198"/>
                  <a:pt x="2743199" y="67902"/>
                </a:cubicBezTo>
                <a:cubicBezTo>
                  <a:pt x="3491131" y="112606"/>
                  <a:pt x="4911970" y="394111"/>
                  <a:pt x="5753686" y="397971"/>
                </a:cubicBezTo>
                <a:cubicBezTo>
                  <a:pt x="6595402" y="401831"/>
                  <a:pt x="6642295" y="310244"/>
                  <a:pt x="7202658" y="350547"/>
                </a:cubicBezTo>
                <a:cubicBezTo>
                  <a:pt x="7763021" y="390850"/>
                  <a:pt x="8478131" y="583329"/>
                  <a:pt x="9115866" y="639791"/>
                </a:cubicBezTo>
                <a:cubicBezTo>
                  <a:pt x="9809871" y="692339"/>
                  <a:pt x="10391336" y="672808"/>
                  <a:pt x="11029071" y="689317"/>
                </a:cubicBezTo>
              </a:path>
            </a:pathLst>
          </a:custGeom>
          <a:no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platzhalter 7">
            <a:extLst>
              <a:ext uri="{FF2B5EF4-FFF2-40B4-BE49-F238E27FC236}">
                <a16:creationId xmlns:a16="http://schemas.microsoft.com/office/drawing/2014/main" id="{CB492A5C-8DB1-744B-A7C8-6C89684653A7}"/>
              </a:ext>
            </a:extLst>
          </p:cNvPr>
          <p:cNvSpPr>
            <a:spLocks noGrp="1"/>
          </p:cNvSpPr>
          <p:nvPr>
            <p:ph type="body" sz="quarter" idx="14"/>
          </p:nvPr>
        </p:nvSpPr>
        <p:spPr/>
        <p:txBody>
          <a:bodyPr/>
          <a:lstStyle/>
          <a:p>
            <a:pPr marL="0" indent="0">
              <a:buNone/>
            </a:pPr>
            <a:r>
              <a:rPr lang="en-GB" dirty="0"/>
              <a:t>Open-source tools (can) increase the efficiency of</a:t>
            </a:r>
            <a:br>
              <a:rPr lang="en-GB" dirty="0"/>
            </a:br>
            <a:r>
              <a:rPr lang="en-GB" dirty="0"/>
              <a:t>modelling, scenario development, analysis, and writing</a:t>
            </a:r>
          </a:p>
        </p:txBody>
      </p:sp>
      <p:sp>
        <p:nvSpPr>
          <p:cNvPr id="3" name="Foliennummernplatzhalter 2">
            <a:extLst>
              <a:ext uri="{FF2B5EF4-FFF2-40B4-BE49-F238E27FC236}">
                <a16:creationId xmlns:a16="http://schemas.microsoft.com/office/drawing/2014/main" id="{144E0235-6EB3-3145-B41B-B447987360FA}"/>
              </a:ext>
            </a:extLst>
          </p:cNvPr>
          <p:cNvSpPr>
            <a:spLocks noGrp="1"/>
          </p:cNvSpPr>
          <p:nvPr>
            <p:ph type="sldNum" sz="quarter" idx="17"/>
          </p:nvPr>
        </p:nvSpPr>
        <p:spPr>
          <a:xfrm>
            <a:off x="208808" y="6557549"/>
            <a:ext cx="807720" cy="230400"/>
          </a:xfrm>
        </p:spPr>
        <p:txBody>
          <a:bodyPr/>
          <a:lstStyle/>
          <a:p>
            <a:fld id="{838B0777-827F-8D42-90B1-61394C340E65}" type="slidenum">
              <a:rPr lang="en-GB" noProof="0" smtClean="0"/>
              <a:pPr/>
              <a:t>2</a:t>
            </a:fld>
            <a:endParaRPr lang="en-GB" noProof="0"/>
          </a:p>
        </p:txBody>
      </p:sp>
      <p:sp>
        <p:nvSpPr>
          <p:cNvPr id="4" name="Titel 3">
            <a:extLst>
              <a:ext uri="{FF2B5EF4-FFF2-40B4-BE49-F238E27FC236}">
                <a16:creationId xmlns:a16="http://schemas.microsoft.com/office/drawing/2014/main" id="{A90EC9AB-F91F-ED4E-9375-DA1EC7030638}"/>
              </a:ext>
            </a:extLst>
          </p:cNvPr>
          <p:cNvSpPr>
            <a:spLocks noGrp="1"/>
          </p:cNvSpPr>
          <p:nvPr>
            <p:ph type="title"/>
          </p:nvPr>
        </p:nvSpPr>
        <p:spPr/>
        <p:txBody>
          <a:bodyPr/>
          <a:lstStyle/>
          <a:p>
            <a:r>
              <a:rPr lang="en-GB" dirty="0"/>
              <a:t>Introduction: a typical modelling project</a:t>
            </a:r>
          </a:p>
        </p:txBody>
      </p:sp>
      <p:sp>
        <p:nvSpPr>
          <p:cNvPr id="2" name="Rechteck 1">
            <a:extLst>
              <a:ext uri="{FF2B5EF4-FFF2-40B4-BE49-F238E27FC236}">
                <a16:creationId xmlns:a16="http://schemas.microsoft.com/office/drawing/2014/main" id="{017A1E74-8C14-5A46-A57C-B3C32370397A}"/>
              </a:ext>
            </a:extLst>
          </p:cNvPr>
          <p:cNvSpPr/>
          <p:nvPr/>
        </p:nvSpPr>
        <p:spPr>
          <a:xfrm>
            <a:off x="366728" y="1969700"/>
            <a:ext cx="6918980" cy="416726"/>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Time allocated for scenario development and analysis</a:t>
            </a:r>
          </a:p>
        </p:txBody>
      </p:sp>
      <p:sp>
        <p:nvSpPr>
          <p:cNvPr id="7" name="Rechteck 6">
            <a:extLst>
              <a:ext uri="{FF2B5EF4-FFF2-40B4-BE49-F238E27FC236}">
                <a16:creationId xmlns:a16="http://schemas.microsoft.com/office/drawing/2014/main" id="{0A2427D2-DB2D-E948-A295-C4699752E194}"/>
              </a:ext>
            </a:extLst>
          </p:cNvPr>
          <p:cNvSpPr/>
          <p:nvPr/>
        </p:nvSpPr>
        <p:spPr>
          <a:xfrm>
            <a:off x="366727" y="2522315"/>
            <a:ext cx="2426207" cy="445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Coding a toy problem</a:t>
            </a:r>
          </a:p>
        </p:txBody>
      </p:sp>
      <p:sp>
        <p:nvSpPr>
          <p:cNvPr id="10" name="Rechteck 9">
            <a:extLst>
              <a:ext uri="{FF2B5EF4-FFF2-40B4-BE49-F238E27FC236}">
                <a16:creationId xmlns:a16="http://schemas.microsoft.com/office/drawing/2014/main" id="{7524F0EA-B2B6-D74E-994D-91512DF76335}"/>
              </a:ext>
            </a:extLst>
          </p:cNvPr>
          <p:cNvSpPr/>
          <p:nvPr/>
        </p:nvSpPr>
        <p:spPr>
          <a:xfrm>
            <a:off x="1838856" y="3067300"/>
            <a:ext cx="2209698" cy="4450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dirty="0"/>
              <a:t>Collecting data</a:t>
            </a:r>
          </a:p>
        </p:txBody>
      </p:sp>
      <p:sp>
        <p:nvSpPr>
          <p:cNvPr id="11" name="Rechteck 10">
            <a:extLst>
              <a:ext uri="{FF2B5EF4-FFF2-40B4-BE49-F238E27FC236}">
                <a16:creationId xmlns:a16="http://schemas.microsoft.com/office/drawing/2014/main" id="{D40615DE-DE3A-264C-BDB8-62818F82C7B1}"/>
              </a:ext>
            </a:extLst>
          </p:cNvPr>
          <p:cNvSpPr/>
          <p:nvPr/>
        </p:nvSpPr>
        <p:spPr>
          <a:xfrm>
            <a:off x="3287302" y="3612285"/>
            <a:ext cx="2475182" cy="4450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t>Calibrating a baseline</a:t>
            </a:r>
          </a:p>
        </p:txBody>
      </p:sp>
      <p:cxnSp>
        <p:nvCxnSpPr>
          <p:cNvPr id="6" name="Gerade Verbindung mit Pfeil 5">
            <a:extLst>
              <a:ext uri="{FF2B5EF4-FFF2-40B4-BE49-F238E27FC236}">
                <a16:creationId xmlns:a16="http://schemas.microsoft.com/office/drawing/2014/main" id="{1989E1C0-8842-4546-8901-C6ACA44F0666}"/>
              </a:ext>
            </a:extLst>
          </p:cNvPr>
          <p:cNvCxnSpPr>
            <a:cxnSpLocks/>
          </p:cNvCxnSpPr>
          <p:nvPr/>
        </p:nvCxnSpPr>
        <p:spPr>
          <a:xfrm flipV="1">
            <a:off x="406375" y="3952568"/>
            <a:ext cx="0" cy="2230724"/>
          </a:xfrm>
          <a:prstGeom prst="straightConnector1">
            <a:avLst/>
          </a:prstGeom>
          <a:ln w="3175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F95EBB57-D97C-3E4B-A54A-2D3823E09F91}"/>
              </a:ext>
            </a:extLst>
          </p:cNvPr>
          <p:cNvCxnSpPr>
            <a:cxnSpLocks/>
          </p:cNvCxnSpPr>
          <p:nvPr/>
        </p:nvCxnSpPr>
        <p:spPr>
          <a:xfrm>
            <a:off x="235436" y="6083594"/>
            <a:ext cx="11844000" cy="0"/>
          </a:xfrm>
          <a:prstGeom prst="straightConnector1">
            <a:avLst/>
          </a:prstGeom>
          <a:ln w="3175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4296891E-D3A2-FA48-AE48-578E1751CD2E}"/>
              </a:ext>
            </a:extLst>
          </p:cNvPr>
          <p:cNvSpPr/>
          <p:nvPr/>
        </p:nvSpPr>
        <p:spPr>
          <a:xfrm>
            <a:off x="4961500" y="4157270"/>
            <a:ext cx="2475182" cy="4450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dirty="0"/>
              <a:t>Developing scenarios</a:t>
            </a:r>
          </a:p>
        </p:txBody>
      </p:sp>
      <p:sp>
        <p:nvSpPr>
          <p:cNvPr id="15" name="Rechteck 14">
            <a:extLst>
              <a:ext uri="{FF2B5EF4-FFF2-40B4-BE49-F238E27FC236}">
                <a16:creationId xmlns:a16="http://schemas.microsoft.com/office/drawing/2014/main" id="{688FF8AB-D2D7-C54B-AF91-4D565E01E993}"/>
              </a:ext>
            </a:extLst>
          </p:cNvPr>
          <p:cNvSpPr/>
          <p:nvPr/>
        </p:nvSpPr>
        <p:spPr>
          <a:xfrm>
            <a:off x="9939609" y="4702256"/>
            <a:ext cx="2042769" cy="4450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t>Analysis &amp; writing</a:t>
            </a:r>
          </a:p>
        </p:txBody>
      </p:sp>
      <p:sp>
        <p:nvSpPr>
          <p:cNvPr id="16" name="Rechteck 15">
            <a:extLst>
              <a:ext uri="{FF2B5EF4-FFF2-40B4-BE49-F238E27FC236}">
                <a16:creationId xmlns:a16="http://schemas.microsoft.com/office/drawing/2014/main" id="{6F3039E4-FE42-2F4C-ACD9-8A495812ABC4}"/>
              </a:ext>
            </a:extLst>
          </p:cNvPr>
          <p:cNvSpPr/>
          <p:nvPr/>
        </p:nvSpPr>
        <p:spPr>
          <a:xfrm>
            <a:off x="6198365" y="2522315"/>
            <a:ext cx="2256894" cy="445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More coding</a:t>
            </a:r>
          </a:p>
        </p:txBody>
      </p:sp>
      <p:sp>
        <p:nvSpPr>
          <p:cNvPr id="17" name="Rechteck 16">
            <a:extLst>
              <a:ext uri="{FF2B5EF4-FFF2-40B4-BE49-F238E27FC236}">
                <a16:creationId xmlns:a16="http://schemas.microsoft.com/office/drawing/2014/main" id="{26D11A48-E3F9-9142-A4A0-6684591CF73E}"/>
              </a:ext>
            </a:extLst>
          </p:cNvPr>
          <p:cNvSpPr/>
          <p:nvPr/>
        </p:nvSpPr>
        <p:spPr>
          <a:xfrm>
            <a:off x="7480925" y="3067300"/>
            <a:ext cx="2344381" cy="4450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dirty="0"/>
              <a:t>Collecting more data</a:t>
            </a:r>
          </a:p>
        </p:txBody>
      </p:sp>
      <p:sp>
        <p:nvSpPr>
          <p:cNvPr id="19" name="Rechteck 18">
            <a:extLst>
              <a:ext uri="{FF2B5EF4-FFF2-40B4-BE49-F238E27FC236}">
                <a16:creationId xmlns:a16="http://schemas.microsoft.com/office/drawing/2014/main" id="{A9BD78D4-8677-3744-97E5-B971F5D9C998}"/>
              </a:ext>
            </a:extLst>
          </p:cNvPr>
          <p:cNvSpPr/>
          <p:nvPr/>
        </p:nvSpPr>
        <p:spPr>
          <a:xfrm>
            <a:off x="8297818" y="3612285"/>
            <a:ext cx="2344381" cy="4450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t>More calibrating</a:t>
            </a:r>
          </a:p>
        </p:txBody>
      </p:sp>
      <p:sp>
        <p:nvSpPr>
          <p:cNvPr id="20" name="Rechteck 19">
            <a:extLst>
              <a:ext uri="{FF2B5EF4-FFF2-40B4-BE49-F238E27FC236}">
                <a16:creationId xmlns:a16="http://schemas.microsoft.com/office/drawing/2014/main" id="{A3707686-107E-8E41-8576-B0DA421CFB1A}"/>
              </a:ext>
            </a:extLst>
          </p:cNvPr>
          <p:cNvSpPr/>
          <p:nvPr/>
        </p:nvSpPr>
        <p:spPr>
          <a:xfrm>
            <a:off x="8905927" y="4157270"/>
            <a:ext cx="2639567" cy="44508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2000" dirty="0"/>
              <a:t>Working on scenarios</a:t>
            </a:r>
          </a:p>
        </p:txBody>
      </p:sp>
      <p:sp>
        <p:nvSpPr>
          <p:cNvPr id="21" name="Textfeld 20">
            <a:extLst>
              <a:ext uri="{FF2B5EF4-FFF2-40B4-BE49-F238E27FC236}">
                <a16:creationId xmlns:a16="http://schemas.microsoft.com/office/drawing/2014/main" id="{D48DCADD-5E15-6C4E-934C-28AE3FEAABE8}"/>
              </a:ext>
            </a:extLst>
          </p:cNvPr>
          <p:cNvSpPr txBox="1"/>
          <p:nvPr/>
        </p:nvSpPr>
        <p:spPr>
          <a:xfrm>
            <a:off x="2742861" y="6227084"/>
            <a:ext cx="7385493" cy="370330"/>
          </a:xfrm>
          <a:prstGeom prst="rect">
            <a:avLst/>
          </a:prstGeom>
        </p:spPr>
        <p:txBody>
          <a:bodyPr vert="horz" lIns="0" tIns="0" rIns="0" bIns="0" rtlCol="0">
            <a:normAutofit/>
          </a:bodyPr>
          <a:lstStyle>
            <a:lvl1pPr marR="0" indent="0" algn="ctr" fontAlgn="base">
              <a:lnSpc>
                <a:spcPct val="100000"/>
              </a:lnSpc>
              <a:spcBef>
                <a:spcPct val="20000"/>
              </a:spcBef>
              <a:spcAft>
                <a:spcPct val="0"/>
              </a:spcAft>
              <a:buClrTx/>
              <a:buSzPct val="80000"/>
              <a:buFont typeface="Arial" panose="020B0604020202020204" pitchFamily="34" charset="0"/>
              <a:buNone/>
              <a:tabLst/>
              <a:defRPr kumimoji="0" lang="en-US" sz="1600" b="0" i="0" u="none" strike="noStrike" kern="0" cap="none" spc="0" normalizeH="0" baseline="0" noProof="0">
                <a:ln>
                  <a:noFill/>
                </a:ln>
                <a:solidFill>
                  <a:srgbClr val="7F7F7F"/>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fontAlgn="base">
              <a:lnSpc>
                <a:spcPct val="100000"/>
              </a:lnSpc>
              <a:spcBef>
                <a:spcPct val="20000"/>
              </a:spcBef>
              <a:spcAft>
                <a:spcPct val="0"/>
              </a:spcAft>
              <a:buClrTx/>
              <a:buSzPct val="100000"/>
              <a:buFontTx/>
              <a:buBlip>
                <a:blip r:embed="rId2"/>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defTabSz="895350" fontAlgn="base">
              <a:lnSpc>
                <a:spcPct val="100000"/>
              </a:lnSpc>
              <a:spcBef>
                <a:spcPct val="20000"/>
              </a:spcBef>
              <a:spcAft>
                <a:spcPct val="0"/>
              </a:spcAft>
              <a:buClrTx/>
              <a:buSzPct val="80000"/>
              <a:buFont typeface="Arial"/>
              <a:buChar char="•"/>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defTabSz="714375" fontAlgn="base">
              <a:lnSpc>
                <a:spcPct val="100000"/>
              </a:lnSpc>
              <a:spcBef>
                <a:spcPct val="20000"/>
              </a:spcBef>
              <a:spcAft>
                <a:spcPct val="0"/>
              </a:spcAft>
              <a:buClrTx/>
              <a:buSzPct val="100000"/>
              <a:buFontTx/>
              <a:buBlip>
                <a:blip r:embed="rId2"/>
              </a:buBlip>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fontAlgn="base">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2000" dirty="0"/>
              <a:t>Quality of code review, documentation, etc. over project duration</a:t>
            </a:r>
          </a:p>
        </p:txBody>
      </p:sp>
    </p:spTree>
    <p:extLst>
      <p:ext uri="{BB962C8B-B14F-4D97-AF65-F5344CB8AC3E}">
        <p14:creationId xmlns:p14="http://schemas.microsoft.com/office/powerpoint/2010/main" val="47028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 grpId="0" animBg="1"/>
      <p:bldP spid="10" grpId="0" animBg="1"/>
      <p:bldP spid="11" grpId="0" animBg="1"/>
      <p:bldP spid="14" grpId="0" animBg="1"/>
      <p:bldP spid="15" grpId="0" animBg="1"/>
      <p:bldP spid="16" grpId="0" animBg="1"/>
      <p:bldP spid="17" grpId="0" animBg="1"/>
      <p:bldP spid="19" grpId="0" animBg="1"/>
      <p:bldP spid="20"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F238FBC-391E-F14A-AF08-C29E5D63E21D}"/>
              </a:ext>
            </a:extLst>
          </p:cNvPr>
          <p:cNvSpPr>
            <a:spLocks noGrp="1"/>
          </p:cNvSpPr>
          <p:nvPr>
            <p:ph type="body" sz="quarter" idx="14"/>
          </p:nvPr>
        </p:nvSpPr>
        <p:spPr/>
        <p:txBody>
          <a:bodyPr/>
          <a:lstStyle/>
          <a:p>
            <a:pPr marL="0" indent="0">
              <a:buNone/>
            </a:pPr>
            <a:r>
              <a:rPr lang="en-GB" dirty="0"/>
              <a:t>There are many concerns that open-source projects</a:t>
            </a:r>
            <a:br>
              <a:rPr lang="en-GB" dirty="0"/>
            </a:br>
            <a:r>
              <a:rPr lang="en-GB" dirty="0"/>
              <a:t>deliver sub-par quality compared to closed-source tools</a:t>
            </a:r>
          </a:p>
        </p:txBody>
      </p:sp>
      <p:sp>
        <p:nvSpPr>
          <p:cNvPr id="3" name="Foliennummernplatzhalter 2">
            <a:extLst>
              <a:ext uri="{FF2B5EF4-FFF2-40B4-BE49-F238E27FC236}">
                <a16:creationId xmlns:a16="http://schemas.microsoft.com/office/drawing/2014/main" id="{6687C33D-D710-D04D-B9AC-68C253A30A9E}"/>
              </a:ext>
            </a:extLst>
          </p:cNvPr>
          <p:cNvSpPr>
            <a:spLocks noGrp="1"/>
          </p:cNvSpPr>
          <p:nvPr>
            <p:ph type="sldNum" sz="quarter" idx="17"/>
          </p:nvPr>
        </p:nvSpPr>
        <p:spPr/>
        <p:txBody>
          <a:bodyPr/>
          <a:lstStyle/>
          <a:p>
            <a:fld id="{838B0777-827F-8D42-90B1-61394C340E65}" type="slidenum">
              <a:rPr lang="en-GB" noProof="0" smtClean="0"/>
              <a:pPr/>
              <a:t>3</a:t>
            </a:fld>
            <a:endParaRPr lang="en-GB" noProof="0"/>
          </a:p>
        </p:txBody>
      </p:sp>
      <p:sp>
        <p:nvSpPr>
          <p:cNvPr id="4" name="Titel 3">
            <a:extLst>
              <a:ext uri="{FF2B5EF4-FFF2-40B4-BE49-F238E27FC236}">
                <a16:creationId xmlns:a16="http://schemas.microsoft.com/office/drawing/2014/main" id="{53DADCAF-A8EE-E642-92E1-62946B0593B6}"/>
              </a:ext>
            </a:extLst>
          </p:cNvPr>
          <p:cNvSpPr>
            <a:spLocks noGrp="1"/>
          </p:cNvSpPr>
          <p:nvPr>
            <p:ph type="title"/>
          </p:nvPr>
        </p:nvSpPr>
        <p:spPr/>
        <p:txBody>
          <a:bodyPr/>
          <a:lstStyle/>
          <a:p>
            <a:r>
              <a:rPr lang="en-GB" dirty="0"/>
              <a:t>Problems with open-source scientific software</a:t>
            </a:r>
          </a:p>
        </p:txBody>
      </p:sp>
      <p:sp>
        <p:nvSpPr>
          <p:cNvPr id="5" name="Inhaltsplatzhalter 4">
            <a:extLst>
              <a:ext uri="{FF2B5EF4-FFF2-40B4-BE49-F238E27FC236}">
                <a16:creationId xmlns:a16="http://schemas.microsoft.com/office/drawing/2014/main" id="{48A04E9B-B180-6747-A8A4-E63302913ADC}"/>
              </a:ext>
            </a:extLst>
          </p:cNvPr>
          <p:cNvSpPr>
            <a:spLocks noGrp="1"/>
          </p:cNvSpPr>
          <p:nvPr>
            <p:ph sz="quarter" idx="18"/>
          </p:nvPr>
        </p:nvSpPr>
        <p:spPr/>
        <p:txBody>
          <a:bodyPr>
            <a:normAutofit/>
          </a:bodyPr>
          <a:lstStyle/>
          <a:p>
            <a:pPr marL="0" indent="0">
              <a:buNone/>
            </a:pPr>
            <a:r>
              <a:rPr lang="en-GB" dirty="0"/>
              <a:t>List of drawbacks:</a:t>
            </a:r>
          </a:p>
          <a:p>
            <a:r>
              <a:rPr lang="en-GB" dirty="0"/>
              <a:t> …?</a:t>
            </a:r>
          </a:p>
          <a:p>
            <a:r>
              <a:rPr lang="en-GB" dirty="0"/>
              <a:t> …?</a:t>
            </a:r>
          </a:p>
          <a:p>
            <a:r>
              <a:rPr lang="en-GB" dirty="0"/>
              <a:t> …?</a:t>
            </a:r>
          </a:p>
          <a:p>
            <a:pPr marL="225425" lvl="1" indent="0">
              <a:buNone/>
            </a:pPr>
            <a:endParaRPr lang="en-GB" dirty="0"/>
          </a:p>
          <a:p>
            <a:pPr lvl="1"/>
            <a:r>
              <a:rPr lang="en-GB" dirty="0"/>
              <a:t>It’s just a question of committed resources…</a:t>
            </a:r>
          </a:p>
          <a:p>
            <a:pPr lvl="1"/>
            <a:r>
              <a:rPr lang="en-GB" dirty="0"/>
              <a:t>Overall, the downsides &amp; risks are (pretty much) the same</a:t>
            </a:r>
            <a:br>
              <a:rPr lang="en-GB" dirty="0"/>
            </a:br>
            <a:r>
              <a:rPr lang="en-GB" dirty="0"/>
              <a:t>as a close-source (commercial or academic) project</a:t>
            </a:r>
          </a:p>
        </p:txBody>
      </p:sp>
    </p:spTree>
    <p:extLst>
      <p:ext uri="{BB962C8B-B14F-4D97-AF65-F5344CB8AC3E}">
        <p14:creationId xmlns:p14="http://schemas.microsoft.com/office/powerpoint/2010/main" val="149887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CC2DD8-66CB-FD42-8A65-2FA21C8376CE}"/>
              </a:ext>
            </a:extLst>
          </p:cNvPr>
          <p:cNvSpPr>
            <a:spLocks noGrp="1"/>
          </p:cNvSpPr>
          <p:nvPr>
            <p:ph type="body" sz="quarter" idx="14"/>
          </p:nvPr>
        </p:nvSpPr>
        <p:spPr>
          <a:xfrm>
            <a:off x="355601" y="881740"/>
            <a:ext cx="11221356" cy="1044000"/>
          </a:xfrm>
        </p:spPr>
        <p:txBody>
          <a:bodyPr/>
          <a:lstStyle/>
          <a:p>
            <a:pPr marL="0" indent="0">
              <a:buNone/>
            </a:pPr>
            <a:r>
              <a:rPr lang="en-GB" dirty="0"/>
              <a:t>If the quality of open-source projects depends on resources,</a:t>
            </a:r>
            <a:br>
              <a:rPr lang="en-GB" dirty="0"/>
            </a:br>
            <a:r>
              <a:rPr lang="en-GB" dirty="0"/>
              <a:t>how do we make sure that projects get adequate support?</a:t>
            </a:r>
          </a:p>
        </p:txBody>
      </p:sp>
      <p:sp>
        <p:nvSpPr>
          <p:cNvPr id="3" name="Foliennummernplatzhalter 2">
            <a:extLst>
              <a:ext uri="{FF2B5EF4-FFF2-40B4-BE49-F238E27FC236}">
                <a16:creationId xmlns:a16="http://schemas.microsoft.com/office/drawing/2014/main" id="{AB5C9D42-B08E-9244-BBC1-E49AAE58CD4C}"/>
              </a:ext>
            </a:extLst>
          </p:cNvPr>
          <p:cNvSpPr>
            <a:spLocks noGrp="1"/>
          </p:cNvSpPr>
          <p:nvPr>
            <p:ph type="sldNum" sz="quarter" idx="17"/>
          </p:nvPr>
        </p:nvSpPr>
        <p:spPr/>
        <p:txBody>
          <a:bodyPr/>
          <a:lstStyle/>
          <a:p>
            <a:fld id="{838B0777-827F-8D42-90B1-61394C340E65}" type="slidenum">
              <a:rPr lang="en-GB" noProof="0" smtClean="0"/>
              <a:pPr/>
              <a:t>4</a:t>
            </a:fld>
            <a:endParaRPr lang="en-GB" noProof="0"/>
          </a:p>
        </p:txBody>
      </p:sp>
      <p:sp>
        <p:nvSpPr>
          <p:cNvPr id="4" name="Titel 3">
            <a:extLst>
              <a:ext uri="{FF2B5EF4-FFF2-40B4-BE49-F238E27FC236}">
                <a16:creationId xmlns:a16="http://schemas.microsoft.com/office/drawing/2014/main" id="{70855AE8-0E3B-D240-A205-8E558F8B89AD}"/>
              </a:ext>
            </a:extLst>
          </p:cNvPr>
          <p:cNvSpPr>
            <a:spLocks noGrp="1"/>
          </p:cNvSpPr>
          <p:nvPr>
            <p:ph type="title"/>
          </p:nvPr>
        </p:nvSpPr>
        <p:spPr/>
        <p:txBody>
          <a:bodyPr/>
          <a:lstStyle/>
          <a:p>
            <a:r>
              <a:rPr lang="en-GB" dirty="0"/>
              <a:t>Actual issues of open-source scientific software</a:t>
            </a:r>
          </a:p>
        </p:txBody>
      </p:sp>
      <p:sp>
        <p:nvSpPr>
          <p:cNvPr id="5" name="Inhaltsplatzhalter 4">
            <a:extLst>
              <a:ext uri="{FF2B5EF4-FFF2-40B4-BE49-F238E27FC236}">
                <a16:creationId xmlns:a16="http://schemas.microsoft.com/office/drawing/2014/main" id="{3EC78FD0-AD86-F94C-B470-D91F98770127}"/>
              </a:ext>
            </a:extLst>
          </p:cNvPr>
          <p:cNvSpPr>
            <a:spLocks noGrp="1"/>
          </p:cNvSpPr>
          <p:nvPr>
            <p:ph sz="quarter" idx="18"/>
          </p:nvPr>
        </p:nvSpPr>
        <p:spPr/>
        <p:txBody>
          <a:bodyPr>
            <a:noAutofit/>
          </a:bodyPr>
          <a:lstStyle/>
          <a:p>
            <a:pPr marL="0" indent="0">
              <a:buNone/>
            </a:pPr>
            <a:r>
              <a:rPr lang="en-GB" dirty="0"/>
              <a:t>A few ideas on how to improve collaboration:</a:t>
            </a:r>
          </a:p>
          <a:p>
            <a:pPr lvl="1"/>
            <a:r>
              <a:rPr lang="en-GB" dirty="0"/>
              <a:t>Make open-source required by funding agencies</a:t>
            </a:r>
          </a:p>
          <a:p>
            <a:pPr lvl="1"/>
            <a:r>
              <a:rPr lang="en-GB" dirty="0"/>
              <a:t>Change the expectation in the community</a:t>
            </a:r>
          </a:p>
          <a:p>
            <a:pPr lvl="1"/>
            <a:r>
              <a:rPr lang="en-GB" dirty="0"/>
              <a:t>Look around for existing projects rather than start from scratch…</a:t>
            </a:r>
          </a:p>
          <a:p>
            <a:pPr lvl="4"/>
            <a:endParaRPr lang="en-GB" dirty="0"/>
          </a:p>
          <a:p>
            <a:pPr marL="0" indent="0">
              <a:buNone/>
            </a:pPr>
            <a:r>
              <a:rPr lang="en-GB" dirty="0"/>
              <a:t>Challenges</a:t>
            </a:r>
          </a:p>
          <a:p>
            <a:pPr lvl="1"/>
            <a:r>
              <a:rPr lang="en-GB" dirty="0"/>
              <a:t>In particular for early-career researchers,</a:t>
            </a:r>
            <a:br>
              <a:rPr lang="en-GB" dirty="0"/>
            </a:br>
            <a:r>
              <a:rPr lang="en-GB" dirty="0"/>
              <a:t>how to get recognition for contributions to other projects?</a:t>
            </a:r>
          </a:p>
          <a:p>
            <a:pPr lvl="1"/>
            <a:r>
              <a:rPr lang="en-GB" dirty="0"/>
              <a:t>Open-source doesn’t mean high-quality scientific software</a:t>
            </a:r>
          </a:p>
        </p:txBody>
      </p:sp>
    </p:spTree>
    <p:extLst>
      <p:ext uri="{BB962C8B-B14F-4D97-AF65-F5344CB8AC3E}">
        <p14:creationId xmlns:p14="http://schemas.microsoft.com/office/powerpoint/2010/main" val="228723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807EE40-3158-B440-9CCE-49D985C9A4E2}"/>
              </a:ext>
            </a:extLst>
          </p:cNvPr>
          <p:cNvSpPr>
            <a:spLocks noGrp="1"/>
          </p:cNvSpPr>
          <p:nvPr>
            <p:ph type="body" sz="quarter" idx="14"/>
          </p:nvPr>
        </p:nvSpPr>
        <p:spPr/>
        <p:txBody>
          <a:bodyPr/>
          <a:lstStyle/>
          <a:p>
            <a:pPr marL="0" indent="0">
              <a:buNone/>
            </a:pPr>
            <a:r>
              <a:rPr lang="en-GB" dirty="0"/>
              <a:t>Following best-practice principles in your work</a:t>
            </a:r>
            <a:br>
              <a:rPr lang="en-GB" dirty="0"/>
            </a:br>
            <a:r>
              <a:rPr lang="en-GB" dirty="0"/>
              <a:t>will give you more time to do better research</a:t>
            </a:r>
          </a:p>
        </p:txBody>
      </p:sp>
      <p:sp>
        <p:nvSpPr>
          <p:cNvPr id="4" name="Foliennummernplatzhalter 3">
            <a:extLst>
              <a:ext uri="{FF2B5EF4-FFF2-40B4-BE49-F238E27FC236}">
                <a16:creationId xmlns:a16="http://schemas.microsoft.com/office/drawing/2014/main" id="{6B54AFBE-60D0-6E4F-A91C-3256D61971D2}"/>
              </a:ext>
            </a:extLst>
          </p:cNvPr>
          <p:cNvSpPr>
            <a:spLocks noGrp="1"/>
          </p:cNvSpPr>
          <p:nvPr>
            <p:ph type="sldNum" sz="quarter" idx="17"/>
          </p:nvPr>
        </p:nvSpPr>
        <p:spPr/>
        <p:txBody>
          <a:bodyPr/>
          <a:lstStyle/>
          <a:p>
            <a:fld id="{838B0777-827F-8D42-90B1-61394C340E65}" type="slidenum">
              <a:rPr lang="en-GB" smtClean="0"/>
              <a:pPr/>
              <a:t>5</a:t>
            </a:fld>
            <a:endParaRPr lang="en-GB" dirty="0"/>
          </a:p>
        </p:txBody>
      </p:sp>
      <p:sp>
        <p:nvSpPr>
          <p:cNvPr id="3" name="Titel 2">
            <a:extLst>
              <a:ext uri="{FF2B5EF4-FFF2-40B4-BE49-F238E27FC236}">
                <a16:creationId xmlns:a16="http://schemas.microsoft.com/office/drawing/2014/main" id="{9C7136B4-022D-7544-8719-BA8583E829DF}"/>
              </a:ext>
            </a:extLst>
          </p:cNvPr>
          <p:cNvSpPr>
            <a:spLocks noGrp="1"/>
          </p:cNvSpPr>
          <p:nvPr>
            <p:ph type="title"/>
          </p:nvPr>
        </p:nvSpPr>
        <p:spPr>
          <a:xfrm>
            <a:off x="362713" y="161470"/>
            <a:ext cx="9182731" cy="684000"/>
          </a:xfrm>
        </p:spPr>
        <p:txBody>
          <a:bodyPr/>
          <a:lstStyle/>
          <a:p>
            <a:r>
              <a:rPr lang="en-GB" dirty="0"/>
              <a:t>Rationale for best-practice scientific programming</a:t>
            </a:r>
          </a:p>
        </p:txBody>
      </p:sp>
      <p:sp>
        <p:nvSpPr>
          <p:cNvPr id="5" name="Inhaltsplatzhalter 4">
            <a:extLst>
              <a:ext uri="{FF2B5EF4-FFF2-40B4-BE49-F238E27FC236}">
                <a16:creationId xmlns:a16="http://schemas.microsoft.com/office/drawing/2014/main" id="{4A613A7A-146E-2341-B1C2-A74C2D61A87F}"/>
              </a:ext>
            </a:extLst>
          </p:cNvPr>
          <p:cNvSpPr>
            <a:spLocks noGrp="1"/>
          </p:cNvSpPr>
          <p:nvPr>
            <p:ph sz="quarter" idx="18"/>
          </p:nvPr>
        </p:nvSpPr>
        <p:spPr/>
        <p:txBody>
          <a:bodyPr>
            <a:normAutofit/>
          </a:bodyPr>
          <a:lstStyle/>
          <a:p>
            <a:pPr marL="0" indent="0">
              <a:buNone/>
            </a:pPr>
            <a:r>
              <a:rPr lang="en-GB" sz="2400" dirty="0"/>
              <a:t>Modelling and scientific analysis is usually a “constant prototyping” exercise</a:t>
            </a:r>
          </a:p>
          <a:p>
            <a:pPr lvl="1"/>
            <a:r>
              <a:rPr lang="en-GB" sz="2400" dirty="0"/>
              <a:t>”Just adding one more feature” often breaks existing functionality</a:t>
            </a:r>
          </a:p>
          <a:p>
            <a:pPr lvl="1"/>
            <a:r>
              <a:rPr lang="en-GB" sz="2400" dirty="0"/>
              <a:t>Dependencies (open-source packages) change over time</a:t>
            </a:r>
          </a:p>
          <a:p>
            <a:pPr lvl="1"/>
            <a:r>
              <a:rPr lang="en-GB" sz="2400" dirty="0"/>
              <a:t>Models and tools are too complex to immediately notice changed behaviour</a:t>
            </a:r>
          </a:p>
          <a:p>
            <a:pPr lvl="4"/>
            <a:endParaRPr lang="en-GB" sz="600" dirty="0"/>
          </a:p>
          <a:p>
            <a:pPr marL="0" indent="0">
              <a:buNone/>
            </a:pPr>
            <a:r>
              <a:rPr lang="en-GB" sz="2400" dirty="0"/>
              <a:t>	Who has not yet experienced the panic &amp; stress</a:t>
            </a:r>
            <a:br>
              <a:rPr lang="en-GB" sz="2400" dirty="0"/>
            </a:br>
            <a:r>
              <a:rPr lang="en-GB" sz="2400" dirty="0"/>
              <a:t>	from a model not solving shortly before a deadline…?</a:t>
            </a:r>
          </a:p>
          <a:p>
            <a:pPr lvl="4"/>
            <a:endParaRPr lang="en-GB" sz="600" dirty="0"/>
          </a:p>
          <a:p>
            <a:pPr marL="0" indent="0">
              <a:buNone/>
            </a:pPr>
            <a:r>
              <a:rPr lang="en-GB" sz="2400" dirty="0"/>
              <a:t>Following best-practice principles…</a:t>
            </a:r>
          </a:p>
          <a:p>
            <a:pPr lvl="1"/>
            <a:r>
              <a:rPr lang="en-GB" sz="2400" dirty="0"/>
              <a:t>Guards against models and tools failing to work (as expected)</a:t>
            </a:r>
          </a:p>
          <a:p>
            <a:pPr lvl="1"/>
            <a:r>
              <a:rPr lang="en-GB" sz="2400" dirty="0"/>
              <a:t>Helps you to understand </a:t>
            </a:r>
            <a:r>
              <a:rPr lang="en-GB" sz="2400" i="1" dirty="0"/>
              <a:t>your own thinking </a:t>
            </a:r>
            <a:r>
              <a:rPr lang="en-GB" sz="2400" dirty="0"/>
              <a:t>a few months later</a:t>
            </a:r>
          </a:p>
        </p:txBody>
      </p:sp>
    </p:spTree>
    <p:extLst>
      <p:ext uri="{BB962C8B-B14F-4D97-AF65-F5344CB8AC3E}">
        <p14:creationId xmlns:p14="http://schemas.microsoft.com/office/powerpoint/2010/main" val="26841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0FBBD56-4C35-C84F-AD69-2E1071A10E88}"/>
              </a:ext>
            </a:extLst>
          </p:cNvPr>
          <p:cNvSpPr>
            <a:spLocks noGrp="1"/>
          </p:cNvSpPr>
          <p:nvPr>
            <p:ph type="body" sz="quarter" idx="14"/>
          </p:nvPr>
        </p:nvSpPr>
        <p:spPr/>
        <p:txBody>
          <a:bodyPr/>
          <a:lstStyle/>
          <a:p>
            <a:r>
              <a:rPr lang="en-GB" dirty="0"/>
              <a:t>Even accomplished researchers aren’t always up to speed… </a:t>
            </a:r>
          </a:p>
        </p:txBody>
      </p:sp>
      <p:sp>
        <p:nvSpPr>
          <p:cNvPr id="3" name="Titel 2">
            <a:extLst>
              <a:ext uri="{FF2B5EF4-FFF2-40B4-BE49-F238E27FC236}">
                <a16:creationId xmlns:a16="http://schemas.microsoft.com/office/drawing/2014/main" id="{719A2CFB-40AE-3C49-9024-66BD8A417F1C}"/>
              </a:ext>
            </a:extLst>
          </p:cNvPr>
          <p:cNvSpPr>
            <a:spLocks noGrp="1"/>
          </p:cNvSpPr>
          <p:nvPr>
            <p:ph type="title"/>
          </p:nvPr>
        </p:nvSpPr>
        <p:spPr/>
        <p:txBody>
          <a:bodyPr/>
          <a:lstStyle/>
          <a:p>
            <a:r>
              <a:rPr lang="en-GB" dirty="0"/>
              <a:t>A one-slide guide to open &amp; FAIR research</a:t>
            </a:r>
            <a:endParaRPr lang="de-DE" dirty="0"/>
          </a:p>
        </p:txBody>
      </p:sp>
      <p:sp>
        <p:nvSpPr>
          <p:cNvPr id="4" name="Foliennummernplatzhalter 3">
            <a:extLst>
              <a:ext uri="{FF2B5EF4-FFF2-40B4-BE49-F238E27FC236}">
                <a16:creationId xmlns:a16="http://schemas.microsoft.com/office/drawing/2014/main" id="{7026BB81-866B-514B-BD6B-A2D4591DBD35}"/>
              </a:ext>
            </a:extLst>
          </p:cNvPr>
          <p:cNvSpPr>
            <a:spLocks noGrp="1"/>
          </p:cNvSpPr>
          <p:nvPr>
            <p:ph type="sldNum" sz="quarter" idx="17"/>
          </p:nvPr>
        </p:nvSpPr>
        <p:spPr/>
        <p:txBody>
          <a:bodyPr/>
          <a:lstStyle/>
          <a:p>
            <a:fld id="{838B0777-827F-8D42-90B1-61394C340E65}" type="slidenum">
              <a:rPr lang="en-GB" smtClean="0"/>
              <a:pPr/>
              <a:t>6</a:t>
            </a:fld>
            <a:endParaRPr lang="en-GB" dirty="0"/>
          </a:p>
        </p:txBody>
      </p:sp>
      <p:pic>
        <p:nvPicPr>
          <p:cNvPr id="7" name="Grafik 6">
            <a:extLst>
              <a:ext uri="{FF2B5EF4-FFF2-40B4-BE49-F238E27FC236}">
                <a16:creationId xmlns:a16="http://schemas.microsoft.com/office/drawing/2014/main" id="{89673EED-466B-FA46-B9FF-3E20D5F2A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12" y="1417310"/>
            <a:ext cx="2143843" cy="2143843"/>
          </a:xfrm>
          <a:prstGeom prst="rect">
            <a:avLst/>
          </a:prstGeom>
        </p:spPr>
      </p:pic>
      <p:pic>
        <p:nvPicPr>
          <p:cNvPr id="8" name="Inhaltsplatzhalter 6" descr="Ein Bild, das Screenshot enthält.&#10;&#10;Automatisch generierte Beschreibung">
            <a:extLst>
              <a:ext uri="{FF2B5EF4-FFF2-40B4-BE49-F238E27FC236}">
                <a16:creationId xmlns:a16="http://schemas.microsoft.com/office/drawing/2014/main" id="{11144A8B-E3F8-C544-BBA8-6ED8402CB233}"/>
              </a:ext>
            </a:extLst>
          </p:cNvPr>
          <p:cNvPicPr>
            <a:picLocks noGrp="1" noChangeAspect="1"/>
          </p:cNvPicPr>
          <p:nvPr>
            <p:ph sz="quarter" idx="18"/>
          </p:nvPr>
        </p:nvPicPr>
        <p:blipFill>
          <a:blip r:embed="rId3"/>
          <a:stretch>
            <a:fillRect/>
          </a:stretch>
        </p:blipFill>
        <p:spPr>
          <a:xfrm>
            <a:off x="3200523" y="1618962"/>
            <a:ext cx="8871624" cy="4990289"/>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5" name="Rechteck 4">
            <a:extLst>
              <a:ext uri="{FF2B5EF4-FFF2-40B4-BE49-F238E27FC236}">
                <a16:creationId xmlns:a16="http://schemas.microsoft.com/office/drawing/2014/main" id="{B6CFD515-3610-7942-908E-1920DBBC3732}"/>
              </a:ext>
            </a:extLst>
          </p:cNvPr>
          <p:cNvSpPr/>
          <p:nvPr/>
        </p:nvSpPr>
        <p:spPr>
          <a:xfrm>
            <a:off x="287298" y="3573021"/>
            <a:ext cx="2731838" cy="553998"/>
          </a:xfrm>
          <a:prstGeom prst="rect">
            <a:avLst/>
          </a:prstGeom>
        </p:spPr>
        <p:txBody>
          <a:bodyPr wrap="none">
            <a:spAutoFit/>
          </a:bodyPr>
          <a:lstStyle/>
          <a:p>
            <a:r>
              <a:rPr lang="de-DE" sz="1500" dirty="0">
                <a:latin typeface="Tahoma" panose="020B0604030504040204" pitchFamily="34" charset="0"/>
                <a:ea typeface="Tahoma" panose="020B0604030504040204" pitchFamily="34" charset="0"/>
                <a:cs typeface="Tahoma" panose="020B0604030504040204" pitchFamily="34" charset="0"/>
              </a:rPr>
              <a:t>DOI:</a:t>
            </a:r>
          </a:p>
          <a:p>
            <a:r>
              <a:rPr lang="de-DE" sz="1500" dirty="0">
                <a:latin typeface="Tahoma" panose="020B0604030504040204" pitchFamily="34" charset="0"/>
                <a:ea typeface="Tahoma" panose="020B0604030504040204" pitchFamily="34" charset="0"/>
                <a:cs typeface="Tahoma" panose="020B0604030504040204" pitchFamily="34" charset="0"/>
                <a:hlinkClick r:id="rId4"/>
              </a:rPr>
              <a:t>10.22022/</a:t>
            </a:r>
            <a:r>
              <a:rPr lang="de-DE" sz="1500" dirty="0" err="1">
                <a:latin typeface="Tahoma" panose="020B0604030504040204" pitchFamily="34" charset="0"/>
                <a:ea typeface="Tahoma" panose="020B0604030504040204" pitchFamily="34" charset="0"/>
                <a:cs typeface="Tahoma" panose="020B0604030504040204" pitchFamily="34" charset="0"/>
                <a:hlinkClick r:id="rId4"/>
              </a:rPr>
              <a:t>ene</a:t>
            </a:r>
            <a:r>
              <a:rPr lang="de-DE" sz="1500" dirty="0">
                <a:latin typeface="Tahoma" panose="020B0604030504040204" pitchFamily="34" charset="0"/>
                <a:ea typeface="Tahoma" panose="020B0604030504040204" pitchFamily="34" charset="0"/>
                <a:cs typeface="Tahoma" panose="020B0604030504040204" pitchFamily="34" charset="0"/>
                <a:hlinkClick r:id="rId4"/>
              </a:rPr>
              <a:t>/04-2020.16404</a:t>
            </a:r>
            <a:endParaRPr lang="de-DE" sz="1500" dirty="0">
              <a:latin typeface="Tahoma" panose="020B0604030504040204" pitchFamily="34" charset="0"/>
              <a:ea typeface="Tahoma" panose="020B0604030504040204" pitchFamily="34" charset="0"/>
              <a:cs typeface="Tahoma" panose="020B0604030504040204" pitchFamily="34" charset="0"/>
            </a:endParaRPr>
          </a:p>
        </p:txBody>
      </p:sp>
      <p:sp>
        <p:nvSpPr>
          <p:cNvPr id="10" name="Rechteck 9">
            <a:extLst>
              <a:ext uri="{FF2B5EF4-FFF2-40B4-BE49-F238E27FC236}">
                <a16:creationId xmlns:a16="http://schemas.microsoft.com/office/drawing/2014/main" id="{D5005D7E-26D9-834E-833C-51629CF04C3D}"/>
              </a:ext>
            </a:extLst>
          </p:cNvPr>
          <p:cNvSpPr/>
          <p:nvPr/>
        </p:nvSpPr>
        <p:spPr>
          <a:xfrm>
            <a:off x="287298" y="4368358"/>
            <a:ext cx="2863091" cy="553998"/>
          </a:xfrm>
          <a:prstGeom prst="rect">
            <a:avLst/>
          </a:prstGeom>
        </p:spPr>
        <p:txBody>
          <a:bodyPr wrap="none">
            <a:spAutoFit/>
          </a:bodyPr>
          <a:lstStyle/>
          <a:p>
            <a:r>
              <a:rPr lang="de-DE" sz="1500" dirty="0">
                <a:latin typeface="Tahoma" panose="020B0604030504040204" pitchFamily="34" charset="0"/>
                <a:ea typeface="Tahoma" panose="020B0604030504040204" pitchFamily="34" charset="0"/>
                <a:cs typeface="Tahoma" panose="020B0604030504040204" pitchFamily="34" charset="0"/>
              </a:rPr>
              <a:t>More </a:t>
            </a:r>
            <a:r>
              <a:rPr lang="de-DE" sz="1500" dirty="0" err="1">
                <a:latin typeface="Tahoma" panose="020B0604030504040204" pitchFamily="34" charset="0"/>
                <a:ea typeface="Tahoma" panose="020B0604030504040204" pitchFamily="34" charset="0"/>
                <a:cs typeface="Tahoma" panose="020B0604030504040204" pitchFamily="34" charset="0"/>
              </a:rPr>
              <a:t>about</a:t>
            </a:r>
            <a:r>
              <a:rPr lang="de-DE" sz="1500" dirty="0">
                <a:latin typeface="Tahoma" panose="020B0604030504040204" pitchFamily="34" charset="0"/>
                <a:ea typeface="Tahoma" panose="020B0604030504040204" pitchFamily="34" charset="0"/>
                <a:cs typeface="Tahoma" panose="020B0604030504040204" pitchFamily="34" charset="0"/>
              </a:rPr>
              <a:t> </a:t>
            </a:r>
            <a:r>
              <a:rPr lang="de-DE" sz="1500" dirty="0" err="1">
                <a:latin typeface="Tahoma" panose="020B0604030504040204" pitchFamily="34" charset="0"/>
                <a:ea typeface="Tahoma" panose="020B0604030504040204" pitchFamily="34" charset="0"/>
                <a:cs typeface="Tahoma" panose="020B0604030504040204" pitchFamily="34" charset="0"/>
              </a:rPr>
              <a:t>the</a:t>
            </a:r>
            <a:r>
              <a:rPr lang="de-DE" sz="1500" dirty="0">
                <a:latin typeface="Tahoma" panose="020B0604030504040204" pitchFamily="34" charset="0"/>
                <a:ea typeface="Tahoma" panose="020B0604030504040204" pitchFamily="34" charset="0"/>
                <a:cs typeface="Tahoma" panose="020B0604030504040204" pitchFamily="34" charset="0"/>
              </a:rPr>
              <a:t> FAIR </a:t>
            </a:r>
            <a:r>
              <a:rPr lang="de-DE" sz="1500" dirty="0" err="1">
                <a:latin typeface="Tahoma" panose="020B0604030504040204" pitchFamily="34" charset="0"/>
                <a:ea typeface="Tahoma" panose="020B0604030504040204" pitchFamily="34" charset="0"/>
                <a:cs typeface="Tahoma" panose="020B0604030504040204" pitchFamily="34" charset="0"/>
              </a:rPr>
              <a:t>principles</a:t>
            </a:r>
            <a:r>
              <a:rPr lang="de-DE" sz="1500" dirty="0">
                <a:latin typeface="Tahoma" panose="020B0604030504040204" pitchFamily="34" charset="0"/>
                <a:ea typeface="Tahoma" panose="020B0604030504040204" pitchFamily="34" charset="0"/>
                <a:cs typeface="Tahoma" panose="020B0604030504040204" pitchFamily="34" charset="0"/>
              </a:rPr>
              <a:t>:</a:t>
            </a:r>
          </a:p>
          <a:p>
            <a:r>
              <a:rPr lang="de-DE" sz="1500" dirty="0">
                <a:latin typeface="Tahoma" panose="020B0604030504040204" pitchFamily="34" charset="0"/>
                <a:ea typeface="Tahoma" panose="020B0604030504040204" pitchFamily="34" charset="0"/>
                <a:cs typeface="Tahoma" panose="020B0604030504040204" pitchFamily="34" charset="0"/>
                <a:hlinkClick r:id="rId5"/>
              </a:rPr>
              <a:t>www.go-fair.org/fair-principles/</a:t>
            </a:r>
            <a:endParaRPr lang="de-DE" sz="15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264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665D1E3-F868-46F9-B168-1F9716CCC337}"/>
              </a:ext>
            </a:extLst>
          </p:cNvPr>
          <p:cNvSpPr>
            <a:spLocks noGrp="1"/>
          </p:cNvSpPr>
          <p:nvPr>
            <p:ph type="body" sz="quarter" idx="14"/>
          </p:nvPr>
        </p:nvSpPr>
        <p:spPr/>
        <p:txBody>
          <a:bodyPr/>
          <a:lstStyle/>
          <a:p>
            <a:r>
              <a:rPr lang="en-US" dirty="0"/>
              <a:t>Analyzing impacts of climate change in the context of the SDGs</a:t>
            </a:r>
          </a:p>
        </p:txBody>
      </p:sp>
      <p:sp>
        <p:nvSpPr>
          <p:cNvPr id="3" name="Titel 2">
            <a:extLst>
              <a:ext uri="{FF2B5EF4-FFF2-40B4-BE49-F238E27FC236}">
                <a16:creationId xmlns:a16="http://schemas.microsoft.com/office/drawing/2014/main" id="{11A96CA3-655E-4C47-A812-236CD5FBB087}"/>
              </a:ext>
            </a:extLst>
          </p:cNvPr>
          <p:cNvSpPr>
            <a:spLocks noGrp="1"/>
          </p:cNvSpPr>
          <p:nvPr>
            <p:ph type="title"/>
          </p:nvPr>
        </p:nvSpPr>
        <p:spPr/>
        <p:txBody>
          <a:bodyPr/>
          <a:lstStyle/>
          <a:p>
            <a:r>
              <a:rPr lang="en-GB" dirty="0"/>
              <a:t>A Special Report on Global Warming of 1.5°C</a:t>
            </a:r>
          </a:p>
        </p:txBody>
      </p:sp>
      <p:sp>
        <p:nvSpPr>
          <p:cNvPr id="5" name="Foliennummernplatzhalter 4">
            <a:extLst>
              <a:ext uri="{FF2B5EF4-FFF2-40B4-BE49-F238E27FC236}">
                <a16:creationId xmlns:a16="http://schemas.microsoft.com/office/drawing/2014/main" id="{95ADD3EB-7805-BE44-93EB-73FC7A107897}"/>
              </a:ext>
            </a:extLst>
          </p:cNvPr>
          <p:cNvSpPr>
            <a:spLocks noGrp="1"/>
          </p:cNvSpPr>
          <p:nvPr>
            <p:ph type="sldNum" sz="quarter" idx="17"/>
          </p:nvPr>
        </p:nvSpPr>
        <p:spPr/>
        <p:txBody>
          <a:bodyPr/>
          <a:lstStyle/>
          <a:p>
            <a:fld id="{A326DBD3-C1B3-4C61-B0C7-9E44CC26916E}" type="slidenum">
              <a:rPr lang="cs-CZ" smtClean="0"/>
              <a:pPr/>
              <a:t>7</a:t>
            </a:fld>
            <a:endParaRPr lang="cs-CZ" dirty="0"/>
          </a:p>
        </p:txBody>
      </p:sp>
      <p:sp>
        <p:nvSpPr>
          <p:cNvPr id="12" name="Rechteck 11">
            <a:extLst>
              <a:ext uri="{FF2B5EF4-FFF2-40B4-BE49-F238E27FC236}">
                <a16:creationId xmlns:a16="http://schemas.microsoft.com/office/drawing/2014/main" id="{8B0C230A-5C37-8340-94CF-03388159C1CB}"/>
              </a:ext>
            </a:extLst>
          </p:cNvPr>
          <p:cNvSpPr/>
          <p:nvPr/>
        </p:nvSpPr>
        <p:spPr>
          <a:xfrm>
            <a:off x="4164240" y="3709534"/>
            <a:ext cx="4248000" cy="320400"/>
          </a:xfrm>
          <a:prstGeom prst="rect">
            <a:avLst/>
          </a:prstGeom>
          <a:solidFill>
            <a:schemeClr val="accent4">
              <a:lumMod val="40000"/>
              <a:lumOff val="60000"/>
            </a:schemeClr>
          </a:solidFill>
        </p:spPr>
        <p:txBody>
          <a:bodyPr wrap="square" rtlCol="0" anchor="ctr">
            <a:spAutoFit/>
          </a:bodyPr>
          <a:lstStyle/>
          <a:p>
            <a:pPr algn="ctr"/>
            <a:endParaRPr lang="en-GB" dirty="0">
              <a:latin typeface="Calibri"/>
              <a:cs typeface="Calibri"/>
            </a:endParaRPr>
          </a:p>
        </p:txBody>
      </p:sp>
      <p:sp>
        <p:nvSpPr>
          <p:cNvPr id="13" name="Rechteck 12">
            <a:extLst>
              <a:ext uri="{FF2B5EF4-FFF2-40B4-BE49-F238E27FC236}">
                <a16:creationId xmlns:a16="http://schemas.microsoft.com/office/drawing/2014/main" id="{E12C7D0F-FD37-A24B-B8AF-384960F5BD0C}"/>
              </a:ext>
            </a:extLst>
          </p:cNvPr>
          <p:cNvSpPr/>
          <p:nvPr/>
        </p:nvSpPr>
        <p:spPr>
          <a:xfrm>
            <a:off x="5460384" y="3473602"/>
            <a:ext cx="1980000" cy="320400"/>
          </a:xfrm>
          <a:prstGeom prst="rect">
            <a:avLst/>
          </a:prstGeom>
          <a:solidFill>
            <a:schemeClr val="accent4">
              <a:lumMod val="40000"/>
              <a:lumOff val="60000"/>
            </a:schemeClr>
          </a:solidFill>
        </p:spPr>
        <p:txBody>
          <a:bodyPr wrap="square" rtlCol="0" anchor="ctr">
            <a:spAutoFit/>
          </a:bodyPr>
          <a:lstStyle/>
          <a:p>
            <a:pPr algn="ctr"/>
            <a:endParaRPr lang="en-GB" dirty="0">
              <a:latin typeface="Calibri"/>
              <a:cs typeface="Calibri"/>
            </a:endParaRPr>
          </a:p>
        </p:txBody>
      </p:sp>
      <p:sp>
        <p:nvSpPr>
          <p:cNvPr id="14" name="Rechteck 13">
            <a:extLst>
              <a:ext uri="{FF2B5EF4-FFF2-40B4-BE49-F238E27FC236}">
                <a16:creationId xmlns:a16="http://schemas.microsoft.com/office/drawing/2014/main" id="{A0E13215-7B76-9449-BECA-1FA4910DB592}"/>
              </a:ext>
            </a:extLst>
          </p:cNvPr>
          <p:cNvSpPr/>
          <p:nvPr/>
        </p:nvSpPr>
        <p:spPr>
          <a:xfrm>
            <a:off x="4153087" y="5782962"/>
            <a:ext cx="3538669" cy="584775"/>
          </a:xfrm>
          <a:prstGeom prst="rect">
            <a:avLst/>
          </a:prstGeom>
        </p:spPr>
        <p:txBody>
          <a:bodyPr wrap="square">
            <a:spAutoFit/>
          </a:bodyPr>
          <a:lstStyle/>
          <a:p>
            <a:r>
              <a:rPr lang="en-GB" sz="1600" dirty="0">
                <a:solidFill>
                  <a:schemeClr val="accent3"/>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www.nytimes.com/2018/10/07/climate/</a:t>
            </a:r>
            <a:br>
              <a:rPr lang="en-GB" sz="1600" dirty="0">
                <a:solidFill>
                  <a:schemeClr val="accent3"/>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br>
            <a:r>
              <a:rPr lang="en-GB" sz="1600" dirty="0">
                <a:solidFill>
                  <a:schemeClr val="accent3"/>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ipcc-climate-report-2040.html</a:t>
            </a:r>
            <a:endParaRPr lang="en-GB" sz="1600" dirty="0">
              <a:solidFill>
                <a:schemeClr val="accent3"/>
              </a:solidFill>
              <a:latin typeface="Calibri" panose="020F0502020204030204" pitchFamily="34" charset="0"/>
              <a:cs typeface="Calibri" panose="020F0502020204030204" pitchFamily="34" charset="0"/>
            </a:endParaRPr>
          </a:p>
        </p:txBody>
      </p:sp>
      <p:pic>
        <p:nvPicPr>
          <p:cNvPr id="15" name="Grafik 14">
            <a:extLst>
              <a:ext uri="{FF2B5EF4-FFF2-40B4-BE49-F238E27FC236}">
                <a16:creationId xmlns:a16="http://schemas.microsoft.com/office/drawing/2014/main" id="{DCACA36E-ECDD-C94D-804A-7C7A8EF87BCB}"/>
              </a:ext>
            </a:extLst>
          </p:cNvPr>
          <p:cNvPicPr>
            <a:picLocks noChangeAspect="1"/>
          </p:cNvPicPr>
          <p:nvPr/>
        </p:nvPicPr>
        <p:blipFill>
          <a:blip r:embed="rId4"/>
          <a:stretch>
            <a:fillRect/>
          </a:stretch>
        </p:blipFill>
        <p:spPr>
          <a:xfrm>
            <a:off x="5246639" y="1905492"/>
            <a:ext cx="2118410" cy="403899"/>
          </a:xfrm>
          <a:prstGeom prst="rect">
            <a:avLst/>
          </a:prstGeom>
        </p:spPr>
      </p:pic>
      <p:pic>
        <p:nvPicPr>
          <p:cNvPr id="16" name="Grafik 15">
            <a:extLst>
              <a:ext uri="{FF2B5EF4-FFF2-40B4-BE49-F238E27FC236}">
                <a16:creationId xmlns:a16="http://schemas.microsoft.com/office/drawing/2014/main" id="{119AE3C7-AD74-7E48-AF51-E7BF9692F4EC}"/>
              </a:ext>
            </a:extLst>
          </p:cNvPr>
          <p:cNvPicPr>
            <a:picLocks noChangeAspect="1"/>
          </p:cNvPicPr>
          <p:nvPr/>
        </p:nvPicPr>
        <p:blipFill>
          <a:blip r:embed="rId5"/>
          <a:stretch>
            <a:fillRect/>
          </a:stretch>
        </p:blipFill>
        <p:spPr>
          <a:xfrm>
            <a:off x="4153087" y="2297957"/>
            <a:ext cx="4289699" cy="823817"/>
          </a:xfrm>
          <a:prstGeom prst="rect">
            <a:avLst/>
          </a:prstGeom>
        </p:spPr>
      </p:pic>
      <p:sp>
        <p:nvSpPr>
          <p:cNvPr id="17" name="Rechteck 16">
            <a:extLst>
              <a:ext uri="{FF2B5EF4-FFF2-40B4-BE49-F238E27FC236}">
                <a16:creationId xmlns:a16="http://schemas.microsoft.com/office/drawing/2014/main" id="{7BBD5DAF-55A2-E143-ACBA-B7EAFC283D7C}"/>
              </a:ext>
            </a:extLst>
          </p:cNvPr>
          <p:cNvSpPr/>
          <p:nvPr/>
        </p:nvSpPr>
        <p:spPr>
          <a:xfrm>
            <a:off x="4153088" y="3199988"/>
            <a:ext cx="4289698" cy="2616101"/>
          </a:xfrm>
          <a:prstGeom prst="rect">
            <a:avLst/>
          </a:prstGeom>
          <a:noFill/>
        </p:spPr>
        <p:txBody>
          <a:bodyPr wrap="square">
            <a:spAutoFit/>
          </a:bodyPr>
          <a:lstStyle/>
          <a:p>
            <a:pPr algn="just"/>
            <a:r>
              <a:rPr lang="en-GB" sz="1640" dirty="0">
                <a:solidFill>
                  <a:srgbClr val="333333"/>
                </a:solidFill>
                <a:latin typeface="Times" pitchFamily="2" charset="0"/>
                <a:cs typeface="Times New Roman" panose="02020603050405020304" pitchFamily="18" charset="0"/>
              </a:rPr>
              <a:t>[…] To prevent 2.7 degrees of warming, the report said, greenhouse pollution must be reduced by 45 percent from 2010 levels by 2030, and 100 percent by 2050. It also found that, by 2050, use of coal as an electricity source would have to drop from nearly 40 percent today to between 1 and 7 percent. Renewable energy such as wind and solar, which make up about 20 percent of the electricity mix today, would have to increase to as much as 67 percent. […]</a:t>
            </a:r>
            <a:endParaRPr lang="en-GB" sz="1640" dirty="0">
              <a:latin typeface="Times" pitchFamily="2" charset="0"/>
              <a:cs typeface="Times New Roman" panose="02020603050405020304" pitchFamily="18" charset="0"/>
            </a:endParaRPr>
          </a:p>
        </p:txBody>
      </p:sp>
      <p:sp>
        <p:nvSpPr>
          <p:cNvPr id="18" name="Rechteck 17">
            <a:extLst>
              <a:ext uri="{FF2B5EF4-FFF2-40B4-BE49-F238E27FC236}">
                <a16:creationId xmlns:a16="http://schemas.microsoft.com/office/drawing/2014/main" id="{12FCC8BA-77A3-5345-A44F-987178533F18}"/>
              </a:ext>
            </a:extLst>
          </p:cNvPr>
          <p:cNvSpPr/>
          <p:nvPr/>
        </p:nvSpPr>
        <p:spPr>
          <a:xfrm>
            <a:off x="30124" y="4823242"/>
            <a:ext cx="3992236" cy="767518"/>
          </a:xfrm>
          <a:prstGeom prst="rect">
            <a:avLst/>
          </a:prstGeom>
          <a:solidFill>
            <a:schemeClr val="bg1"/>
          </a:solidFill>
        </p:spPr>
        <p:txBody>
          <a:bodyPr wrap="square" lIns="0" rIns="0">
            <a:spAutoFit/>
          </a:bodyPr>
          <a:lstStyle/>
          <a:p>
            <a:pPr algn="r"/>
            <a:r>
              <a:rPr lang="de-AT" sz="1300" dirty="0">
                <a:solidFill>
                  <a:srgbClr val="333333"/>
                </a:solidFill>
                <a:latin typeface="Times" pitchFamily="2" charset="0"/>
                <a:cs typeface="Times New Roman" panose="02020603050405020304" pitchFamily="18" charset="0"/>
              </a:rPr>
              <a:t>Harry Taylor, 6, </a:t>
            </a:r>
            <a:r>
              <a:rPr lang="de-AT" sz="1300" dirty="0" err="1">
                <a:solidFill>
                  <a:srgbClr val="333333"/>
                </a:solidFill>
                <a:latin typeface="Times" pitchFamily="2" charset="0"/>
                <a:cs typeface="Times New Roman" panose="02020603050405020304" pitchFamily="18" charset="0"/>
              </a:rPr>
              <a:t>played</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with</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the</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bones</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of</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dead</a:t>
            </a:r>
            <a:r>
              <a:rPr lang="de-AT" sz="1300" dirty="0">
                <a:solidFill>
                  <a:srgbClr val="333333"/>
                </a:solidFill>
                <a:latin typeface="Times" pitchFamily="2" charset="0"/>
                <a:cs typeface="Times New Roman" panose="02020603050405020304" pitchFamily="18" charset="0"/>
              </a:rPr>
              <a:t> livestock</a:t>
            </a:r>
            <a:br>
              <a:rPr lang="de-AT" sz="1300" dirty="0">
                <a:solidFill>
                  <a:srgbClr val="333333"/>
                </a:solidFill>
                <a:latin typeface="Times" pitchFamily="2" charset="0"/>
                <a:cs typeface="Times New Roman" panose="02020603050405020304" pitchFamily="18" charset="0"/>
              </a:rPr>
            </a:br>
            <a:r>
              <a:rPr lang="de-AT" sz="1300" dirty="0">
                <a:solidFill>
                  <a:srgbClr val="333333"/>
                </a:solidFill>
                <a:latin typeface="Times" pitchFamily="2" charset="0"/>
                <a:cs typeface="Times New Roman" panose="02020603050405020304" pitchFamily="18" charset="0"/>
              </a:rPr>
              <a:t>in </a:t>
            </a:r>
            <a:r>
              <a:rPr lang="de-AT" sz="1300" dirty="0" err="1">
                <a:solidFill>
                  <a:srgbClr val="333333"/>
                </a:solidFill>
                <a:latin typeface="Times" pitchFamily="2" charset="0"/>
                <a:cs typeface="Times New Roman" panose="02020603050405020304" pitchFamily="18" charset="0"/>
              </a:rPr>
              <a:t>Australia</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which</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has</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faced</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severe</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drought</a:t>
            </a:r>
            <a:r>
              <a:rPr lang="de-AT" sz="1300" dirty="0">
                <a:solidFill>
                  <a:srgbClr val="333333"/>
                </a:solidFill>
                <a:latin typeface="Times" pitchFamily="2" charset="0"/>
                <a:cs typeface="Times New Roman" panose="02020603050405020304" pitchFamily="18" charset="0"/>
              </a:rPr>
              <a:t>.</a:t>
            </a:r>
          </a:p>
          <a:p>
            <a:pPr algn="r">
              <a:lnSpc>
                <a:spcPct val="150000"/>
              </a:lnSpc>
            </a:pPr>
            <a:r>
              <a:rPr lang="de-AT" sz="1300" dirty="0">
                <a:solidFill>
                  <a:schemeClr val="bg2">
                    <a:lumMod val="50000"/>
                  </a:schemeClr>
                </a:solidFill>
                <a:latin typeface="Times" pitchFamily="2" charset="0"/>
                <a:cs typeface="Times New Roman" panose="02020603050405020304" pitchFamily="18" charset="0"/>
              </a:rPr>
              <a:t>Brook Mitchell/Getty Images</a:t>
            </a:r>
            <a:endParaRPr lang="en-GB" sz="1300" dirty="0">
              <a:solidFill>
                <a:schemeClr val="bg2">
                  <a:lumMod val="50000"/>
                </a:schemeClr>
              </a:solidFill>
              <a:latin typeface="Times" pitchFamily="2" charset="0"/>
              <a:cs typeface="Times New Roman" panose="02020603050405020304" pitchFamily="18" charset="0"/>
            </a:endParaRPr>
          </a:p>
        </p:txBody>
      </p:sp>
      <p:sp>
        <p:nvSpPr>
          <p:cNvPr id="19" name="Rechteck 18">
            <a:extLst>
              <a:ext uri="{FF2B5EF4-FFF2-40B4-BE49-F238E27FC236}">
                <a16:creationId xmlns:a16="http://schemas.microsoft.com/office/drawing/2014/main" id="{703AEFD8-BA0E-C048-A9AF-18E58ACA8062}"/>
              </a:ext>
            </a:extLst>
          </p:cNvPr>
          <p:cNvSpPr/>
          <p:nvPr/>
        </p:nvSpPr>
        <p:spPr>
          <a:xfrm>
            <a:off x="8787162" y="1485572"/>
            <a:ext cx="3263636" cy="823817"/>
          </a:xfrm>
          <a:prstGeom prst="rect">
            <a:avLst/>
          </a:prstGeom>
        </p:spPr>
        <p:txBody>
          <a:bodyPr vert="horz" lIns="91440" tIns="45720" rIns="91440" bIns="45720" rtlCol="0" anchor="b"/>
          <a:lstStyle/>
          <a:p>
            <a:pPr algn="r"/>
            <a:r>
              <a:rPr lang="en-GB" dirty="0">
                <a:solidFill>
                  <a:schemeClr val="bg2">
                    <a:lumMod val="50000"/>
                  </a:schemeClr>
                </a:solidFill>
                <a:cs typeface="Calibri Light" panose="020F0302020204030204" pitchFamily="34" charset="0"/>
              </a:rPr>
              <a:t>The IPCC </a:t>
            </a:r>
            <a:r>
              <a:rPr lang="en-GB" i="1" dirty="0">
                <a:solidFill>
                  <a:schemeClr val="bg2">
                    <a:lumMod val="50000"/>
                  </a:schemeClr>
                </a:solidFill>
                <a:cs typeface="Calibri Light" panose="020F0302020204030204" pitchFamily="34" charset="0"/>
              </a:rPr>
              <a:t>Special Report on Global Warming of 1.5°C </a:t>
            </a:r>
            <a:r>
              <a:rPr lang="en-GB" dirty="0">
                <a:solidFill>
                  <a:schemeClr val="bg2">
                    <a:lumMod val="50000"/>
                  </a:schemeClr>
                </a:solidFill>
                <a:cs typeface="Calibri Light" panose="020F0302020204030204" pitchFamily="34" charset="0"/>
              </a:rPr>
              <a:t>(SR15)</a:t>
            </a:r>
            <a:br>
              <a:rPr lang="en-GB" dirty="0">
                <a:solidFill>
                  <a:schemeClr val="bg2">
                    <a:lumMod val="50000"/>
                  </a:schemeClr>
                </a:solidFill>
                <a:cs typeface="Calibri Light" panose="020F0302020204030204" pitchFamily="34" charset="0"/>
              </a:rPr>
            </a:br>
            <a:r>
              <a:rPr lang="en-GB" dirty="0">
                <a:solidFill>
                  <a:schemeClr val="bg2">
                    <a:lumMod val="50000"/>
                  </a:schemeClr>
                </a:solidFill>
                <a:cs typeface="Calibri Light" panose="020F0302020204030204" pitchFamily="34" charset="0"/>
              </a:rPr>
              <a:t>was published in the fall of 2018.</a:t>
            </a:r>
          </a:p>
        </p:txBody>
      </p:sp>
      <p:sp>
        <p:nvSpPr>
          <p:cNvPr id="20" name="Textfeld 19">
            <a:extLst>
              <a:ext uri="{FF2B5EF4-FFF2-40B4-BE49-F238E27FC236}">
                <a16:creationId xmlns:a16="http://schemas.microsoft.com/office/drawing/2014/main" id="{946548D2-287B-204A-A2AC-CC4FEC644F30}"/>
              </a:ext>
            </a:extLst>
          </p:cNvPr>
          <p:cNvSpPr txBox="1"/>
          <p:nvPr/>
        </p:nvSpPr>
        <p:spPr>
          <a:xfrm>
            <a:off x="159468" y="5660295"/>
            <a:ext cx="2834687" cy="707886"/>
          </a:xfrm>
          <a:prstGeom prst="rect">
            <a:avLst/>
          </a:prstGeom>
          <a:noFill/>
        </p:spPr>
        <p:txBody>
          <a:bodyPr wrap="none" rtlCol="0">
            <a:spAutoFit/>
          </a:bodyPr>
          <a:lstStyle/>
          <a:p>
            <a:pPr algn="ctr"/>
            <a:r>
              <a:rPr lang="en-GB" sz="2000" dirty="0"/>
              <a:t>Where do these numbers</a:t>
            </a:r>
          </a:p>
          <a:p>
            <a:pPr algn="ctr"/>
            <a:r>
              <a:rPr lang="en-GB" sz="2000" dirty="0"/>
              <a:t>come from?</a:t>
            </a:r>
          </a:p>
        </p:txBody>
      </p:sp>
      <p:cxnSp>
        <p:nvCxnSpPr>
          <p:cNvPr id="21" name="Gerade Verbindung mit Pfeil 20">
            <a:extLst>
              <a:ext uri="{FF2B5EF4-FFF2-40B4-BE49-F238E27FC236}">
                <a16:creationId xmlns:a16="http://schemas.microsoft.com/office/drawing/2014/main" id="{170BF5F2-24A7-4348-BD63-BA844A053DC4}"/>
              </a:ext>
            </a:extLst>
          </p:cNvPr>
          <p:cNvCxnSpPr>
            <a:cxnSpLocks/>
          </p:cNvCxnSpPr>
          <p:nvPr/>
        </p:nvCxnSpPr>
        <p:spPr>
          <a:xfrm flipV="1">
            <a:off x="3021552" y="5658512"/>
            <a:ext cx="993614" cy="262786"/>
          </a:xfrm>
          <a:prstGeom prst="straightConnector1">
            <a:avLst/>
          </a:prstGeom>
          <a:ln w="50800" cap="rnd">
            <a:solidFill>
              <a:schemeClr val="accent5"/>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CA9A012B-B7B6-2E43-82BA-B4E81DBDCAED}"/>
              </a:ext>
            </a:extLst>
          </p:cNvPr>
          <p:cNvCxnSpPr>
            <a:cxnSpLocks/>
          </p:cNvCxnSpPr>
          <p:nvPr/>
        </p:nvCxnSpPr>
        <p:spPr>
          <a:xfrm>
            <a:off x="4219994" y="2298339"/>
            <a:ext cx="4176000" cy="0"/>
          </a:xfrm>
          <a:prstGeom prst="line">
            <a:avLst/>
          </a:prstGeom>
        </p:spPr>
        <p:style>
          <a:lnRef idx="1">
            <a:schemeClr val="dk1"/>
          </a:lnRef>
          <a:fillRef idx="0">
            <a:schemeClr val="dk1"/>
          </a:fillRef>
          <a:effectRef idx="0">
            <a:schemeClr val="dk1"/>
          </a:effectRef>
          <a:fontRef idx="minor">
            <a:schemeClr val="tx1"/>
          </a:fontRef>
        </p:style>
      </p:cxnSp>
      <p:pic>
        <p:nvPicPr>
          <p:cNvPr id="31" name="Picture 1">
            <a:extLst>
              <a:ext uri="{FF2B5EF4-FFF2-40B4-BE49-F238E27FC236}">
                <a16:creationId xmlns:a16="http://schemas.microsoft.com/office/drawing/2014/main" id="{1FFDE4CD-2457-6C40-A46E-FEC59F9BBF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4559" y="2297957"/>
            <a:ext cx="3169993" cy="3802637"/>
          </a:xfrm>
          <a:prstGeom prst="rect">
            <a:avLst/>
          </a:prstGeom>
        </p:spPr>
      </p:pic>
      <p:pic>
        <p:nvPicPr>
          <p:cNvPr id="33" name="Grafik 32">
            <a:extLst>
              <a:ext uri="{FF2B5EF4-FFF2-40B4-BE49-F238E27FC236}">
                <a16:creationId xmlns:a16="http://schemas.microsoft.com/office/drawing/2014/main" id="{FE682CD5-DD35-9043-874B-7CED2B0314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786" y="2309390"/>
            <a:ext cx="3718600" cy="2479067"/>
          </a:xfrm>
          <a:prstGeom prst="rect">
            <a:avLst/>
          </a:prstGeom>
        </p:spPr>
      </p:pic>
      <p:sp>
        <p:nvSpPr>
          <p:cNvPr id="34" name="Rechteck 33">
            <a:extLst>
              <a:ext uri="{FF2B5EF4-FFF2-40B4-BE49-F238E27FC236}">
                <a16:creationId xmlns:a16="http://schemas.microsoft.com/office/drawing/2014/main" id="{0547D969-DB49-5447-A13C-D970BCCD107B}"/>
              </a:ext>
            </a:extLst>
          </p:cNvPr>
          <p:cNvSpPr/>
          <p:nvPr/>
        </p:nvSpPr>
        <p:spPr>
          <a:xfrm>
            <a:off x="10376300" y="6156455"/>
            <a:ext cx="1674497" cy="338554"/>
          </a:xfrm>
          <a:prstGeom prst="rect">
            <a:avLst/>
          </a:prstGeom>
        </p:spPr>
        <p:txBody>
          <a:bodyPr wrap="none">
            <a:spAutoFit/>
          </a:bodyPr>
          <a:lstStyle/>
          <a:p>
            <a:pPr algn="r"/>
            <a:r>
              <a:rPr lang="en-GB" sz="1600" dirty="0">
                <a:solidFill>
                  <a:schemeClr val="accent3"/>
                </a:solidFill>
                <a:cs typeface="Calibri Light" panose="020F0302020204030204" pitchFamily="34" charset="0"/>
                <a:hlinkClick r:id="rId8">
                  <a:extLst>
                    <a:ext uri="{A12FA001-AC4F-418D-AE19-62706E023703}">
                      <ahyp:hlinkClr xmlns:ahyp="http://schemas.microsoft.com/office/drawing/2018/hyperlinkcolor" val="tx"/>
                    </a:ext>
                  </a:extLst>
                </a:hlinkClick>
              </a:rPr>
              <a:t>www.ipcc.ch/sr15</a:t>
            </a:r>
            <a:endParaRPr lang="en-GB" sz="1600" i="1" dirty="0">
              <a:solidFill>
                <a:schemeClr val="accent3"/>
              </a:solidFill>
              <a:cs typeface="Calibri Light" panose="020F0302020204030204" pitchFamily="34" charset="0"/>
            </a:endParaRPr>
          </a:p>
        </p:txBody>
      </p:sp>
    </p:spTree>
    <p:extLst>
      <p:ext uri="{BB962C8B-B14F-4D97-AF65-F5344CB8AC3E}">
        <p14:creationId xmlns:p14="http://schemas.microsoft.com/office/powerpoint/2010/main" val="15897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p:bldP spid="20"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DB551DE-8094-6D40-B8CA-AA84BCA0DD58}"/>
              </a:ext>
            </a:extLst>
          </p:cNvPr>
          <p:cNvSpPr>
            <a:spLocks noGrp="1"/>
          </p:cNvSpPr>
          <p:nvPr>
            <p:ph type="body" sz="quarter" idx="14"/>
          </p:nvPr>
        </p:nvSpPr>
        <p:spPr>
          <a:xfrm>
            <a:off x="355601" y="980216"/>
            <a:ext cx="10996340" cy="504000"/>
          </a:xfrm>
        </p:spPr>
        <p:txBody>
          <a:bodyPr/>
          <a:lstStyle/>
          <a:p>
            <a:r>
              <a:rPr lang="en-GB" dirty="0"/>
              <a:t>The IPCC SR15 as a case study of open &amp; FAIR scenario analysis</a:t>
            </a:r>
          </a:p>
        </p:txBody>
      </p:sp>
      <p:sp>
        <p:nvSpPr>
          <p:cNvPr id="3" name="Titel 2">
            <a:extLst>
              <a:ext uri="{FF2B5EF4-FFF2-40B4-BE49-F238E27FC236}">
                <a16:creationId xmlns:a16="http://schemas.microsoft.com/office/drawing/2014/main" id="{7C72E02E-6AB4-864C-A9BC-DA3D0C11A63F}"/>
              </a:ext>
            </a:extLst>
          </p:cNvPr>
          <p:cNvSpPr>
            <a:spLocks noGrp="1"/>
          </p:cNvSpPr>
          <p:nvPr>
            <p:ph type="title"/>
          </p:nvPr>
        </p:nvSpPr>
        <p:spPr/>
        <p:txBody>
          <a:bodyPr/>
          <a:lstStyle/>
          <a:p>
            <a:r>
              <a:rPr lang="en-GB" dirty="0"/>
              <a:t>An example of open &amp; FAIR science</a:t>
            </a:r>
          </a:p>
        </p:txBody>
      </p:sp>
      <p:sp>
        <p:nvSpPr>
          <p:cNvPr id="4" name="Foliennummernplatzhalter 3">
            <a:extLst>
              <a:ext uri="{FF2B5EF4-FFF2-40B4-BE49-F238E27FC236}">
                <a16:creationId xmlns:a16="http://schemas.microsoft.com/office/drawing/2014/main" id="{99B5D2ED-E60F-A44C-B6B8-6FF30F352903}"/>
              </a:ext>
            </a:extLst>
          </p:cNvPr>
          <p:cNvSpPr>
            <a:spLocks noGrp="1"/>
          </p:cNvSpPr>
          <p:nvPr>
            <p:ph type="sldNum" sz="quarter" idx="17"/>
          </p:nvPr>
        </p:nvSpPr>
        <p:spPr/>
        <p:txBody>
          <a:bodyPr/>
          <a:lstStyle/>
          <a:p>
            <a:fld id="{838B0777-827F-8D42-90B1-61394C340E65}" type="slidenum">
              <a:rPr lang="en-GB" smtClean="0"/>
              <a:pPr/>
              <a:t>8</a:t>
            </a:fld>
            <a:endParaRPr lang="en-GB" dirty="0"/>
          </a:p>
        </p:txBody>
      </p:sp>
      <p:pic>
        <p:nvPicPr>
          <p:cNvPr id="6" name="Grafik 5">
            <a:extLst>
              <a:ext uri="{FF2B5EF4-FFF2-40B4-BE49-F238E27FC236}">
                <a16:creationId xmlns:a16="http://schemas.microsoft.com/office/drawing/2014/main" id="{46C9BF61-B6C6-6C41-BFA3-C6C998924F7D}"/>
              </a:ext>
            </a:extLst>
          </p:cNvPr>
          <p:cNvPicPr>
            <a:picLocks noChangeAspect="1"/>
          </p:cNvPicPr>
          <p:nvPr/>
        </p:nvPicPr>
        <p:blipFill>
          <a:blip r:embed="rId2"/>
          <a:stretch>
            <a:fillRect/>
          </a:stretch>
        </p:blipFill>
        <p:spPr>
          <a:xfrm>
            <a:off x="362713" y="2254010"/>
            <a:ext cx="4613494" cy="3268269"/>
          </a:xfrm>
          <a:prstGeom prst="rect">
            <a:avLst/>
          </a:prstGeom>
          <a:solidFill>
            <a:schemeClr val="bg1"/>
          </a:solidFill>
          <a:ln w="6350">
            <a:solidFill>
              <a:schemeClr val="bg1">
                <a:lumMod val="50000"/>
              </a:schemeClr>
            </a:solidFill>
          </a:ln>
          <a:effectLst>
            <a:outerShdw blurRad="50800" dist="38100" dir="8100000" algn="tr" rotWithShape="0">
              <a:prstClr val="black">
                <a:alpha val="40000"/>
              </a:prstClr>
            </a:outerShdw>
          </a:effectLst>
        </p:spPr>
      </p:pic>
      <p:sp>
        <p:nvSpPr>
          <p:cNvPr id="7" name="Rechteck 6">
            <a:extLst>
              <a:ext uri="{FF2B5EF4-FFF2-40B4-BE49-F238E27FC236}">
                <a16:creationId xmlns:a16="http://schemas.microsoft.com/office/drawing/2014/main" id="{C79BD39F-76A1-6A48-B0FE-20B2B74EE69A}"/>
              </a:ext>
            </a:extLst>
          </p:cNvPr>
          <p:cNvSpPr/>
          <p:nvPr/>
        </p:nvSpPr>
        <p:spPr>
          <a:xfrm>
            <a:off x="362713" y="5544116"/>
            <a:ext cx="4613494" cy="276376"/>
          </a:xfrm>
          <a:prstGeom prst="rect">
            <a:avLst/>
          </a:prstGeom>
        </p:spPr>
        <p:txBody>
          <a:bodyPr vert="horz" lIns="91440" tIns="45720" rIns="91440" bIns="45720" rtlCol="0" anchor="t"/>
          <a:lstStyle/>
          <a:p>
            <a:pPr algn="ctr"/>
            <a:r>
              <a:rPr lang="en-GB" sz="1400" dirty="0">
                <a:solidFill>
                  <a:schemeClr val="bg2">
                    <a:lumMod val="50000"/>
                  </a:schemeClr>
                </a:solidFill>
                <a:latin typeface="Calibri Light" panose="020F0302020204030204" pitchFamily="34" charset="0"/>
                <a:cs typeface="Calibri Light" panose="020F0302020204030204" pitchFamily="34" charset="0"/>
              </a:rPr>
              <a:t>Figure 2.4 as printed in the SR15 (</a:t>
            </a:r>
            <a:r>
              <a:rPr lang="en-GB" sz="1400" dirty="0">
                <a:solidFill>
                  <a:schemeClr val="bg2">
                    <a:lumMod val="50000"/>
                  </a:schemeClr>
                </a:solidFill>
                <a:latin typeface="Calibri Light" panose="020F0302020204030204" pitchFamily="34" charset="0"/>
                <a:cs typeface="Calibri Light" panose="020F0302020204030204" pitchFamily="34" charset="0"/>
                <a:hlinkClick r:id="rId3"/>
              </a:rPr>
              <a:t>www.ipcc.ch/sr15</a:t>
            </a:r>
            <a:r>
              <a:rPr lang="en-GB" sz="1400" dirty="0">
                <a:solidFill>
                  <a:schemeClr val="bg2">
                    <a:lumMod val="50000"/>
                  </a:schemeClr>
                </a:solidFill>
                <a:latin typeface="Calibri Light" panose="020F0302020204030204" pitchFamily="34" charset="0"/>
                <a:cs typeface="Calibri Light" panose="020F0302020204030204" pitchFamily="34" charset="0"/>
              </a:rPr>
              <a:t>)</a:t>
            </a:r>
          </a:p>
        </p:txBody>
      </p:sp>
      <p:pic>
        <p:nvPicPr>
          <p:cNvPr id="8" name="Content Placeholder 4">
            <a:extLst>
              <a:ext uri="{FF2B5EF4-FFF2-40B4-BE49-F238E27FC236}">
                <a16:creationId xmlns:a16="http://schemas.microsoft.com/office/drawing/2014/main" id="{5FBF2D34-D2A2-D649-8B97-4928E486FE20}"/>
              </a:ext>
            </a:extLst>
          </p:cNvPr>
          <p:cNvPicPr>
            <a:picLocks noChangeAspect="1"/>
          </p:cNvPicPr>
          <p:nvPr/>
        </p:nvPicPr>
        <p:blipFill>
          <a:blip r:embed="rId4"/>
          <a:stretch>
            <a:fillRect/>
          </a:stretch>
        </p:blipFill>
        <p:spPr>
          <a:xfrm>
            <a:off x="2636907" y="2120285"/>
            <a:ext cx="5302023" cy="2982148"/>
          </a:xfrm>
          <a:prstGeom prst="rect">
            <a:avLst/>
          </a:prstGeom>
          <a:noFill/>
          <a:ln w="6350">
            <a:solidFill>
              <a:schemeClr val="bg1">
                <a:lumMod val="50000"/>
              </a:schemeClr>
            </a:solidFill>
          </a:ln>
          <a:effectLst>
            <a:outerShdw blurRad="50800" dist="38100" dir="8100000" algn="tr" rotWithShape="0">
              <a:prstClr val="black">
                <a:alpha val="40000"/>
              </a:prstClr>
            </a:outerShdw>
          </a:effectLst>
        </p:spPr>
      </p:pic>
      <p:pic>
        <p:nvPicPr>
          <p:cNvPr id="9" name="Inhaltsplatzhalter 8">
            <a:extLst>
              <a:ext uri="{FF2B5EF4-FFF2-40B4-BE49-F238E27FC236}">
                <a16:creationId xmlns:a16="http://schemas.microsoft.com/office/drawing/2014/main" id="{1C6D1833-90D9-3143-8112-DBAEAAF6FE45}"/>
              </a:ext>
            </a:extLst>
          </p:cNvPr>
          <p:cNvPicPr>
            <a:picLocks noChangeAspect="1"/>
          </p:cNvPicPr>
          <p:nvPr/>
        </p:nvPicPr>
        <p:blipFill>
          <a:blip r:embed="rId5"/>
          <a:stretch>
            <a:fillRect/>
          </a:stretch>
        </p:blipFill>
        <p:spPr>
          <a:xfrm>
            <a:off x="5302206" y="1666507"/>
            <a:ext cx="4920969" cy="3161929"/>
          </a:xfrm>
          <a:prstGeom prst="rect">
            <a:avLst/>
          </a:prstGeom>
          <a:noFill/>
          <a:ln w="6350">
            <a:solidFill>
              <a:schemeClr val="bg1">
                <a:lumMod val="50000"/>
              </a:schemeClr>
            </a:solidFill>
          </a:ln>
          <a:effectLst>
            <a:outerShdw blurRad="50800" dist="38100" dir="8100000" algn="tr" rotWithShape="0">
              <a:prstClr val="black">
                <a:alpha val="40000"/>
              </a:prstClr>
            </a:outerShdw>
          </a:effectLst>
        </p:spPr>
      </p:pic>
      <p:pic>
        <p:nvPicPr>
          <p:cNvPr id="10" name="Inhaltsplatzhalter 10">
            <a:extLst>
              <a:ext uri="{FF2B5EF4-FFF2-40B4-BE49-F238E27FC236}">
                <a16:creationId xmlns:a16="http://schemas.microsoft.com/office/drawing/2014/main" id="{9ACC65F7-34F9-D640-89CD-D0C08EF730CB}"/>
              </a:ext>
            </a:extLst>
          </p:cNvPr>
          <p:cNvPicPr>
            <a:picLocks noChangeAspect="1"/>
          </p:cNvPicPr>
          <p:nvPr/>
        </p:nvPicPr>
        <p:blipFill>
          <a:blip r:embed="rId6"/>
          <a:stretch>
            <a:fillRect/>
          </a:stretch>
        </p:blipFill>
        <p:spPr>
          <a:xfrm>
            <a:off x="5548540" y="2535673"/>
            <a:ext cx="4887229" cy="3307249"/>
          </a:xfrm>
          <a:prstGeom prst="rect">
            <a:avLst/>
          </a:prstGeom>
          <a:solidFill>
            <a:schemeClr val="bg1"/>
          </a:solidFill>
          <a:ln w="6350">
            <a:solidFill>
              <a:schemeClr val="bg1">
                <a:lumMod val="50000"/>
              </a:schemeClr>
            </a:solidFill>
          </a:ln>
          <a:effectLst>
            <a:outerShdw blurRad="50800" dist="38100" dir="8100000" algn="tr" rotWithShape="0">
              <a:prstClr val="black">
                <a:alpha val="40000"/>
              </a:prstClr>
            </a:outerShdw>
          </a:effectLst>
        </p:spPr>
      </p:pic>
      <p:pic>
        <p:nvPicPr>
          <p:cNvPr id="11" name="Inhaltsplatzhalter 7">
            <a:extLst>
              <a:ext uri="{FF2B5EF4-FFF2-40B4-BE49-F238E27FC236}">
                <a16:creationId xmlns:a16="http://schemas.microsoft.com/office/drawing/2014/main" id="{5D81FA46-B739-D144-BE5A-50BAC5C0D46D}"/>
              </a:ext>
            </a:extLst>
          </p:cNvPr>
          <p:cNvPicPr>
            <a:picLocks noChangeAspect="1"/>
          </p:cNvPicPr>
          <p:nvPr/>
        </p:nvPicPr>
        <p:blipFill>
          <a:blip r:embed="rId7"/>
          <a:stretch>
            <a:fillRect/>
          </a:stretch>
        </p:blipFill>
        <p:spPr>
          <a:xfrm>
            <a:off x="7343055" y="2848276"/>
            <a:ext cx="4657618" cy="3481866"/>
          </a:xfrm>
          <a:prstGeom prst="rect">
            <a:avLst/>
          </a:prstGeom>
          <a:solidFill>
            <a:schemeClr val="bg1"/>
          </a:solidFill>
          <a:ln w="6350">
            <a:solidFill>
              <a:schemeClr val="bg1">
                <a:lumMod val="50000"/>
              </a:schemeClr>
            </a:solidFill>
          </a:ln>
          <a:effectLst>
            <a:outerShdw blurRad="50800" dist="38100" dir="8100000" algn="tr" rotWithShape="0">
              <a:prstClr val="black">
                <a:alpha val="40000"/>
              </a:prstClr>
            </a:outerShdw>
          </a:effectLst>
        </p:spPr>
      </p:pic>
      <p:sp>
        <p:nvSpPr>
          <p:cNvPr id="12" name="Rechteck 11">
            <a:extLst>
              <a:ext uri="{FF2B5EF4-FFF2-40B4-BE49-F238E27FC236}">
                <a16:creationId xmlns:a16="http://schemas.microsoft.com/office/drawing/2014/main" id="{D4DB979D-B880-E947-9674-7BEE12A14EA8}"/>
              </a:ext>
            </a:extLst>
          </p:cNvPr>
          <p:cNvSpPr/>
          <p:nvPr/>
        </p:nvSpPr>
        <p:spPr>
          <a:xfrm>
            <a:off x="2246077" y="1572657"/>
            <a:ext cx="3002248" cy="511241"/>
          </a:xfrm>
          <a:prstGeom prst="rect">
            <a:avLst/>
          </a:prstGeom>
        </p:spPr>
        <p:txBody>
          <a:bodyPr vert="horz" lIns="91440" tIns="45720" rIns="91440" bIns="45720" rtlCol="0" anchor="t"/>
          <a:lstStyle/>
          <a:p>
            <a:pPr algn="r"/>
            <a:r>
              <a:rPr lang="en-GB" sz="1400" dirty="0">
                <a:solidFill>
                  <a:schemeClr val="bg2">
                    <a:lumMod val="50000"/>
                  </a:schemeClr>
                </a:solidFill>
                <a:latin typeface="Calibri Light" panose="020F0302020204030204" pitchFamily="34" charset="0"/>
                <a:cs typeface="Calibri Light" panose="020F0302020204030204" pitchFamily="34" charset="0"/>
              </a:rPr>
              <a:t>Interactive online scenario explorer at </a:t>
            </a:r>
            <a:r>
              <a:rPr lang="en-GB" sz="1400" dirty="0">
                <a:solidFill>
                  <a:schemeClr val="bg2">
                    <a:lumMod val="50000"/>
                  </a:schemeClr>
                </a:solidFill>
                <a:latin typeface="Calibri Light" panose="020F0302020204030204" pitchFamily="34" charset="0"/>
                <a:cs typeface="Calibri Light" panose="020F0302020204030204" pitchFamily="34" charset="0"/>
                <a:hlinkClick r:id="rId8"/>
              </a:rPr>
              <a:t>data.ene.iiasa.ac.at/iamc-1.5c-explorer</a:t>
            </a:r>
            <a:endParaRPr lang="en-GB" sz="1400" dirty="0">
              <a:solidFill>
                <a:schemeClr val="bg2">
                  <a:lumMod val="50000"/>
                </a:schemeClr>
              </a:solidFill>
              <a:latin typeface="Calibri Light" panose="020F0302020204030204" pitchFamily="34" charset="0"/>
              <a:cs typeface="Calibri Light" panose="020F0302020204030204" pitchFamily="34" charset="0"/>
            </a:endParaRPr>
          </a:p>
        </p:txBody>
      </p:sp>
      <p:sp>
        <p:nvSpPr>
          <p:cNvPr id="13" name="Rechteck 12">
            <a:extLst>
              <a:ext uri="{FF2B5EF4-FFF2-40B4-BE49-F238E27FC236}">
                <a16:creationId xmlns:a16="http://schemas.microsoft.com/office/drawing/2014/main" id="{E305831B-B094-F84A-8C91-12EFE484AE3B}"/>
              </a:ext>
            </a:extLst>
          </p:cNvPr>
          <p:cNvSpPr/>
          <p:nvPr/>
        </p:nvSpPr>
        <p:spPr>
          <a:xfrm>
            <a:off x="3393442" y="5855759"/>
            <a:ext cx="3863565" cy="511241"/>
          </a:xfrm>
          <a:prstGeom prst="rect">
            <a:avLst/>
          </a:prstGeom>
        </p:spPr>
        <p:txBody>
          <a:bodyPr vert="horz" lIns="91440" tIns="45720" rIns="91440" bIns="45720" rtlCol="0" anchor="t"/>
          <a:lstStyle/>
          <a:p>
            <a:pPr algn="r"/>
            <a:r>
              <a:rPr lang="en-GB" sz="1400" dirty="0">
                <a:solidFill>
                  <a:schemeClr val="bg2">
                    <a:lumMod val="50000"/>
                  </a:schemeClr>
                </a:solidFill>
                <a:latin typeface="Calibri Light" panose="020F0302020204030204" pitchFamily="34" charset="0"/>
                <a:cs typeface="Calibri Light" panose="020F0302020204030204" pitchFamily="34" charset="0"/>
              </a:rPr>
              <a:t>Rendered  notebooks to generate figures and tables at </a:t>
            </a:r>
            <a:r>
              <a:rPr lang="en-GB" sz="1400" dirty="0">
                <a:solidFill>
                  <a:schemeClr val="bg2">
                    <a:lumMod val="50000"/>
                  </a:schemeClr>
                </a:solidFill>
                <a:latin typeface="Calibri Light" panose="020F0302020204030204" pitchFamily="34" charset="0"/>
                <a:cs typeface="Calibri Light" panose="020F0302020204030204" pitchFamily="34" charset="0"/>
                <a:hlinkClick r:id="rId9"/>
              </a:rPr>
              <a:t>data.ene.iiasa.ac.at/sr15_scenario_analysis</a:t>
            </a:r>
            <a:endParaRPr lang="en-GB" sz="1400" dirty="0">
              <a:solidFill>
                <a:schemeClr val="bg2">
                  <a:lumMod val="50000"/>
                </a:schemeClr>
              </a:solidFill>
              <a:latin typeface="Calibri Light" panose="020F0302020204030204" pitchFamily="34" charset="0"/>
              <a:cs typeface="Calibri Light" panose="020F0302020204030204" pitchFamily="34" charset="0"/>
            </a:endParaRPr>
          </a:p>
        </p:txBody>
      </p:sp>
      <p:sp>
        <p:nvSpPr>
          <p:cNvPr id="14" name="Textplatzhalter 3">
            <a:extLst>
              <a:ext uri="{FF2B5EF4-FFF2-40B4-BE49-F238E27FC236}">
                <a16:creationId xmlns:a16="http://schemas.microsoft.com/office/drawing/2014/main" id="{72C1808A-C1B4-C243-BA3A-AB6578E741FB}"/>
              </a:ext>
            </a:extLst>
          </p:cNvPr>
          <p:cNvSpPr txBox="1">
            <a:spLocks/>
          </p:cNvSpPr>
          <p:nvPr/>
        </p:nvSpPr>
        <p:spPr>
          <a:xfrm>
            <a:off x="5906420" y="6383085"/>
            <a:ext cx="6122875" cy="313445"/>
          </a:xfrm>
          <a:prstGeom prst="rect">
            <a:avLst/>
          </a:prstGeom>
          <a:solidFill>
            <a:schemeClr val="tx1">
              <a:lumMod val="75000"/>
              <a:lumOff val="25000"/>
            </a:schemeClr>
          </a:solidFill>
        </p:spPr>
        <p:txBody>
          <a:bodyPr anchor="ctr">
            <a:normAutofit/>
          </a:bodyPr>
          <a:lstStyle>
            <a:lvl1pPr marL="271463" marR="0" indent="-271463" algn="l" defTabSz="914400" rtl="0" eaLnBrk="1" fontAlgn="base" latinLnBrk="0" hangingPunct="1">
              <a:lnSpc>
                <a:spcPct val="100000"/>
              </a:lnSpc>
              <a:spcBef>
                <a:spcPct val="20000"/>
              </a:spcBef>
              <a:spcAft>
                <a:spcPct val="0"/>
              </a:spcAft>
              <a:buClrTx/>
              <a:buSzPct val="80000"/>
              <a:buFontTx/>
              <a:buChar char="•"/>
              <a:tabLst/>
              <a:defRPr kumimoji="0" lang="en-US" sz="2200" b="0" i="0" u="none" strike="noStrike" kern="0" cap="none" spc="0" normalizeH="0" baseline="0" noProof="0" dirty="0" smtClean="0">
                <a:ln>
                  <a:noFill/>
                </a:ln>
                <a:solidFill>
                  <a:srgbClr val="000000"/>
                </a:solidFill>
                <a:effectLst/>
                <a:uLnTx/>
                <a:uFillTx/>
                <a:latin typeface="Calibri Light"/>
                <a:ea typeface="+mn-ea"/>
                <a:cs typeface="Calibri"/>
              </a:defRPr>
            </a:lvl1pPr>
            <a:lvl2pPr marL="534988" marR="0" indent="-344488" algn="l" defTabSz="914400" rtl="0" eaLnBrk="1" fontAlgn="base" latinLnBrk="0" hangingPunct="1">
              <a:lnSpc>
                <a:spcPct val="100000"/>
              </a:lnSpc>
              <a:spcBef>
                <a:spcPct val="20000"/>
              </a:spcBef>
              <a:spcAft>
                <a:spcPct val="0"/>
              </a:spcAft>
              <a:buClrTx/>
              <a:buSzPct val="100000"/>
              <a:buFontTx/>
              <a:buBlip>
                <a:blip r:embed="rId10"/>
              </a:buBlip>
              <a:tabLst/>
              <a:defRPr kumimoji="0" lang="en-US" sz="2200" b="0" i="0" u="none" strike="noStrike" kern="0" cap="none" spc="0" normalizeH="0" baseline="0" noProof="0" dirty="0" smtClean="0">
                <a:ln>
                  <a:noFill/>
                </a:ln>
                <a:solidFill>
                  <a:srgbClr val="000000"/>
                </a:solidFill>
                <a:effectLst/>
                <a:uLnTx/>
                <a:uFillTx/>
                <a:latin typeface="Calibri Light"/>
                <a:ea typeface="+mn-ea"/>
                <a:cs typeface="Calibri"/>
              </a:defRPr>
            </a:lvl2pPr>
            <a:lvl3pPr marL="446088" marR="0" indent="-179388" algn="l" defTabSz="895350" rtl="0" eaLnBrk="1" fontAlgn="base" latinLnBrk="0" hangingPunct="1">
              <a:lnSpc>
                <a:spcPct val="100000"/>
              </a:lnSpc>
              <a:spcBef>
                <a:spcPct val="20000"/>
              </a:spcBef>
              <a:spcAft>
                <a:spcPct val="0"/>
              </a:spcAft>
              <a:buClrTx/>
              <a:buSzPct val="80000"/>
              <a:buFont typeface="Arial"/>
              <a:buChar char="•"/>
              <a:tabLst/>
              <a:defRPr kumimoji="0" lang="en-US" sz="2000" b="0" i="0" u="none" strike="noStrike" kern="0" cap="none" spc="0" normalizeH="0" baseline="0" noProof="0" dirty="0" smtClean="0">
                <a:ln>
                  <a:noFill/>
                </a:ln>
                <a:solidFill>
                  <a:srgbClr val="000000"/>
                </a:solidFill>
                <a:effectLst/>
                <a:uLnTx/>
                <a:uFillTx/>
                <a:latin typeface="Calibri Light"/>
                <a:ea typeface="+mn-ea"/>
                <a:cs typeface="Calibri"/>
              </a:defRPr>
            </a:lvl3pPr>
            <a:lvl4pPr marL="714375" marR="0" indent="-357188" algn="l" defTabSz="714375" rtl="0" eaLnBrk="1" fontAlgn="base" latinLnBrk="0" hangingPunct="1">
              <a:lnSpc>
                <a:spcPct val="100000"/>
              </a:lnSpc>
              <a:spcBef>
                <a:spcPct val="20000"/>
              </a:spcBef>
              <a:spcAft>
                <a:spcPct val="0"/>
              </a:spcAft>
              <a:buClrTx/>
              <a:buSzPct val="100000"/>
              <a:buFontTx/>
              <a:buBlip>
                <a:blip r:embed="rId10"/>
              </a:buBlip>
              <a:tabLst/>
              <a:defRPr kumimoji="0" lang="en-US" sz="2000" b="0" i="0" u="none" strike="noStrike" kern="0" cap="none" spc="0" normalizeH="0" baseline="0" noProof="0" dirty="0" smtClean="0">
                <a:ln>
                  <a:noFill/>
                </a:ln>
                <a:solidFill>
                  <a:srgbClr val="000000"/>
                </a:solidFill>
                <a:effectLst/>
                <a:uLnTx/>
                <a:uFillTx/>
                <a:latin typeface="Calibri Light"/>
                <a:ea typeface="+mn-ea"/>
                <a:cs typeface="Calibri"/>
              </a:defRPr>
            </a:lvl4pPr>
            <a:lvl5pPr marL="1082675" marR="0" indent="-228600"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Calibri Ligh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200" dirty="0">
                <a:solidFill>
                  <a:schemeClr val="bg1">
                    <a:lumMod val="95000"/>
                  </a:schemeClr>
                </a:solidFill>
                <a:latin typeface="Courier New" panose="02070309020205020404" pitchFamily="49" charset="0"/>
                <a:cs typeface="Courier New" panose="02070309020205020404" pitchFamily="49" charset="0"/>
              </a:rPr>
              <a:t>$ git clone </a:t>
            </a:r>
            <a:r>
              <a:rPr lang="en-GB" sz="1200" dirty="0" err="1">
                <a:solidFill>
                  <a:schemeClr val="bg1">
                    <a:lumMod val="95000"/>
                  </a:schemeClr>
                </a:solidFill>
                <a:latin typeface="Courier New" panose="02070309020205020404" pitchFamily="49" charset="0"/>
                <a:cs typeface="Courier New" panose="02070309020205020404" pitchFamily="49" charset="0"/>
              </a:rPr>
              <a:t>git@github.com:iiasa</a:t>
            </a:r>
            <a:r>
              <a:rPr lang="en-GB" sz="1200" dirty="0">
                <a:solidFill>
                  <a:schemeClr val="bg1">
                    <a:lumMod val="95000"/>
                  </a:schemeClr>
                </a:solidFill>
                <a:latin typeface="Courier New" panose="02070309020205020404" pitchFamily="49" charset="0"/>
                <a:cs typeface="Courier New" panose="02070309020205020404" pitchFamily="49" charset="0"/>
              </a:rPr>
              <a:t>/ipcc_sr15_scenario_analysis.git</a:t>
            </a:r>
          </a:p>
        </p:txBody>
      </p:sp>
    </p:spTree>
    <p:extLst>
      <p:ext uri="{BB962C8B-B14F-4D97-AF65-F5344CB8AC3E}">
        <p14:creationId xmlns:p14="http://schemas.microsoft.com/office/powerpoint/2010/main" val="57374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5B4A2E4E-8688-2D40-8EA2-F70A893092BB}"/>
              </a:ext>
            </a:extLst>
          </p:cNvPr>
          <p:cNvSpPr>
            <a:spLocks noGrp="1"/>
          </p:cNvSpPr>
          <p:nvPr>
            <p:ph type="body" sz="quarter" idx="14"/>
          </p:nvPr>
        </p:nvSpPr>
        <p:spPr/>
        <p:txBody>
          <a:bodyPr/>
          <a:lstStyle/>
          <a:p>
            <a:pPr marL="0" indent="0">
              <a:buNone/>
            </a:pPr>
            <a:r>
              <a:rPr lang="en-GB" dirty="0"/>
              <a:t>The pyam package enables streamlined processing of results</a:t>
            </a:r>
            <a:br>
              <a:rPr lang="en-GB" dirty="0"/>
            </a:br>
            <a:r>
              <a:rPr lang="en-GB" dirty="0"/>
              <a:t>as well as versatile exploration, analysis and visualization tools</a:t>
            </a:r>
          </a:p>
        </p:txBody>
      </p:sp>
      <p:sp>
        <p:nvSpPr>
          <p:cNvPr id="3" name="Foliennummernplatzhalter 2">
            <a:extLst>
              <a:ext uri="{FF2B5EF4-FFF2-40B4-BE49-F238E27FC236}">
                <a16:creationId xmlns:a16="http://schemas.microsoft.com/office/drawing/2014/main" id="{D2C5D0FE-2F26-FA45-8305-416D9B815314}"/>
              </a:ext>
            </a:extLst>
          </p:cNvPr>
          <p:cNvSpPr>
            <a:spLocks noGrp="1"/>
          </p:cNvSpPr>
          <p:nvPr>
            <p:ph type="sldNum" sz="quarter" idx="17"/>
          </p:nvPr>
        </p:nvSpPr>
        <p:spPr/>
        <p:txBody>
          <a:bodyPr/>
          <a:lstStyle/>
          <a:p>
            <a:fld id="{838B0777-827F-8D42-90B1-61394C340E65}" type="slidenum">
              <a:rPr lang="en-GB" noProof="0" smtClean="0"/>
              <a:pPr/>
              <a:t>9</a:t>
            </a:fld>
            <a:endParaRPr lang="en-GB" noProof="0"/>
          </a:p>
        </p:txBody>
      </p:sp>
      <p:sp>
        <p:nvSpPr>
          <p:cNvPr id="10" name="Titel 9">
            <a:extLst>
              <a:ext uri="{FF2B5EF4-FFF2-40B4-BE49-F238E27FC236}">
                <a16:creationId xmlns:a16="http://schemas.microsoft.com/office/drawing/2014/main" id="{10E3ED82-56C6-9945-85BF-F8E2D2307B1D}"/>
              </a:ext>
            </a:extLst>
          </p:cNvPr>
          <p:cNvSpPr>
            <a:spLocks noGrp="1"/>
          </p:cNvSpPr>
          <p:nvPr>
            <p:ph type="title"/>
          </p:nvPr>
        </p:nvSpPr>
        <p:spPr/>
        <p:txBody>
          <a:bodyPr/>
          <a:lstStyle/>
          <a:p>
            <a:r>
              <a:rPr lang="en-GB" dirty="0"/>
              <a:t>A toolbox for scenario analysis &amp; visualization</a:t>
            </a:r>
            <a:endParaRPr lang="en-GB" i="1" dirty="0"/>
          </a:p>
        </p:txBody>
      </p:sp>
      <p:sp>
        <p:nvSpPr>
          <p:cNvPr id="12" name="Inhaltsplatzhalter 11">
            <a:extLst>
              <a:ext uri="{FF2B5EF4-FFF2-40B4-BE49-F238E27FC236}">
                <a16:creationId xmlns:a16="http://schemas.microsoft.com/office/drawing/2014/main" id="{7CE34115-F27A-0C4A-AD95-E1D823A6B5FD}"/>
              </a:ext>
            </a:extLst>
          </p:cNvPr>
          <p:cNvSpPr>
            <a:spLocks noGrp="1"/>
          </p:cNvSpPr>
          <p:nvPr>
            <p:ph sz="quarter" idx="18"/>
          </p:nvPr>
        </p:nvSpPr>
        <p:spPr/>
        <p:txBody>
          <a:bodyPr>
            <a:noAutofit/>
          </a:bodyPr>
          <a:lstStyle/>
          <a:p>
            <a:pPr marL="0" indent="0">
              <a:buNone/>
            </a:pPr>
            <a:r>
              <a:rPr lang="en-GB" sz="2600" dirty="0"/>
              <a:t>Requirement 1: </a:t>
            </a:r>
          </a:p>
          <a:p>
            <a:pPr lvl="1"/>
            <a:r>
              <a:rPr lang="en-GB" sz="2600" dirty="0"/>
              <a:t>Standardized, scripted, version-controlled, unit-tested workflow</a:t>
            </a:r>
            <a:br>
              <a:rPr lang="en-GB" sz="2600" dirty="0"/>
            </a:br>
            <a:r>
              <a:rPr lang="en-GB" sz="2600" dirty="0"/>
              <a:t>to efficiently get from raw model </a:t>
            </a:r>
            <a:r>
              <a:rPr lang="en-GB" sz="2600" i="1" dirty="0"/>
              <a:t>output</a:t>
            </a:r>
            <a:r>
              <a:rPr lang="en-GB" sz="2600" dirty="0"/>
              <a:t> to processed </a:t>
            </a:r>
            <a:r>
              <a:rPr lang="en-GB" sz="2600" i="1" dirty="0"/>
              <a:t>results</a:t>
            </a:r>
            <a:br>
              <a:rPr lang="en-GB" sz="2600" i="1" dirty="0"/>
            </a:br>
            <a:r>
              <a:rPr lang="en-GB" sz="2600" i="1" dirty="0"/>
              <a:t>	</a:t>
            </a:r>
            <a:r>
              <a:rPr lang="en-GB" sz="2200" dirty="0"/>
              <a:t>e.g., aggregate over sectors &amp; regions using context-specific methods</a:t>
            </a:r>
            <a:br>
              <a:rPr lang="en-GB" sz="2200" dirty="0"/>
            </a:br>
            <a:r>
              <a:rPr lang="en-GB" sz="2200" dirty="0"/>
              <a:t>	(sum, weighted average, min/max)</a:t>
            </a:r>
          </a:p>
          <a:p>
            <a:pPr lvl="1"/>
            <a:r>
              <a:rPr lang="en-GB" sz="2600" dirty="0"/>
              <a:t>Validation and consistency checking</a:t>
            </a:r>
          </a:p>
          <a:p>
            <a:pPr marL="0" indent="0">
              <a:buNone/>
            </a:pPr>
            <a:r>
              <a:rPr lang="en-GB" sz="2600" dirty="0"/>
              <a:t>Requirement 2:</a:t>
            </a:r>
          </a:p>
          <a:p>
            <a:pPr lvl="1"/>
            <a:r>
              <a:rPr lang="en-GB" sz="2600" dirty="0"/>
              <a:t>Exploration and analysis of results</a:t>
            </a:r>
            <a:br>
              <a:rPr lang="en-GB" sz="2600" dirty="0"/>
            </a:br>
            <a:r>
              <a:rPr lang="en-GB" sz="2600" dirty="0"/>
              <a:t>in a </a:t>
            </a:r>
            <a:r>
              <a:rPr lang="en-GB" sz="2600" i="1" dirty="0"/>
              <a:t>reproducible &amp; transparent </a:t>
            </a:r>
            <a:r>
              <a:rPr lang="en-GB" sz="2600" dirty="0"/>
              <a:t>manner</a:t>
            </a:r>
          </a:p>
        </p:txBody>
      </p:sp>
      <p:sp>
        <p:nvSpPr>
          <p:cNvPr id="5" name="Textplatzhalter 4">
            <a:extLst>
              <a:ext uri="{FF2B5EF4-FFF2-40B4-BE49-F238E27FC236}">
                <a16:creationId xmlns:a16="http://schemas.microsoft.com/office/drawing/2014/main" id="{BEF8644B-1648-F044-8FED-59A8B0849E2E}"/>
              </a:ext>
            </a:extLst>
          </p:cNvPr>
          <p:cNvSpPr>
            <a:spLocks noGrp="1"/>
          </p:cNvSpPr>
          <p:nvPr>
            <p:ph type="body" sz="quarter" idx="23"/>
          </p:nvPr>
        </p:nvSpPr>
        <p:spPr>
          <a:xfrm>
            <a:off x="1419539" y="5928131"/>
            <a:ext cx="6299283" cy="835753"/>
          </a:xfrm>
        </p:spPr>
        <p:txBody>
          <a:bodyPr>
            <a:noAutofit/>
          </a:bodyPr>
          <a:lstStyle/>
          <a:p>
            <a:pPr algn="r"/>
            <a:r>
              <a:rPr lang="en-GB" dirty="0"/>
              <a:t>Carbon dioxide emissions across 1.5°C pathways</a:t>
            </a:r>
            <a:br>
              <a:rPr lang="en-GB" dirty="0"/>
            </a:br>
            <a:r>
              <a:rPr lang="en-GB" dirty="0"/>
              <a:t>SPM 3a, IPCC SR15 | doi: </a:t>
            </a:r>
            <a:r>
              <a:rPr lang="de-AT" dirty="0">
                <a:hlinkClick r:id="rId3"/>
              </a:rPr>
              <a:t>10.22022/SR15/08-2018.15428</a:t>
            </a:r>
            <a:br>
              <a:rPr lang="en-GB" dirty="0"/>
            </a:br>
            <a:r>
              <a:rPr lang="en-GB" dirty="0" err="1"/>
              <a:t>url</a:t>
            </a:r>
            <a:r>
              <a:rPr lang="en-GB" dirty="0"/>
              <a:t>: </a:t>
            </a:r>
            <a:r>
              <a:rPr lang="en-GB" dirty="0">
                <a:hlinkClick r:id="rId4"/>
              </a:rPr>
              <a:t>https://data.ene.iiasa.ac.at/sr15_scenario_analysis/</a:t>
            </a:r>
            <a:endParaRPr lang="en-GB" dirty="0"/>
          </a:p>
        </p:txBody>
      </p:sp>
      <p:pic>
        <p:nvPicPr>
          <p:cNvPr id="4" name="Grafik 3">
            <a:extLst>
              <a:ext uri="{FF2B5EF4-FFF2-40B4-BE49-F238E27FC236}">
                <a16:creationId xmlns:a16="http://schemas.microsoft.com/office/drawing/2014/main" id="{E1BC8449-A53D-FD41-8104-94C4F45ED18F}"/>
              </a:ext>
            </a:extLst>
          </p:cNvPr>
          <p:cNvPicPr>
            <a:picLocks noChangeAspect="1"/>
          </p:cNvPicPr>
          <p:nvPr/>
        </p:nvPicPr>
        <p:blipFill>
          <a:blip r:embed="rId5"/>
          <a:stretch>
            <a:fillRect/>
          </a:stretch>
        </p:blipFill>
        <p:spPr>
          <a:xfrm>
            <a:off x="7721682" y="3743396"/>
            <a:ext cx="4396806" cy="3096980"/>
          </a:xfrm>
          <a:prstGeom prst="rect">
            <a:avLst/>
          </a:prstGeom>
        </p:spPr>
      </p:pic>
    </p:spTree>
    <p:extLst>
      <p:ext uri="{BB962C8B-B14F-4D97-AF65-F5344CB8AC3E}">
        <p14:creationId xmlns:p14="http://schemas.microsoft.com/office/powerpoint/2010/main" val="144855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fade">
                                      <p:cBhvr>
                                        <p:cTn id="18" dur="500"/>
                                        <p:tgtEl>
                                          <p:spTgt spid="1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500"/>
                                        <p:tgtEl>
                                          <p:spTgt spid="1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5" grpId="0" build="p"/>
    </p:bldLst>
  </p:timing>
</p:sld>
</file>

<file path=ppt/theme/theme1.xml><?xml version="1.0" encoding="utf-8"?>
<a:theme xmlns:a="http://schemas.openxmlformats.org/drawingml/2006/main" name="Title slide">
  <a:themeElements>
    <a:clrScheme name="IIASA color">
      <a:dk1>
        <a:sysClr val="windowText" lastClr="000000"/>
      </a:dk1>
      <a:lt1>
        <a:sysClr val="window" lastClr="FFFFFF"/>
      </a:lt1>
      <a:dk2>
        <a:srgbClr val="00599D"/>
      </a:dk2>
      <a:lt2>
        <a:srgbClr val="E7E6E6"/>
      </a:lt2>
      <a:accent1>
        <a:srgbClr val="00599D"/>
      </a:accent1>
      <a:accent2>
        <a:srgbClr val="09C6C0"/>
      </a:accent2>
      <a:accent3>
        <a:srgbClr val="24806E"/>
      </a:accent3>
      <a:accent4>
        <a:srgbClr val="FDBB40"/>
      </a:accent4>
      <a:accent5>
        <a:srgbClr val="EF6A6B"/>
      </a:accent5>
      <a:accent6>
        <a:srgbClr val="6A4C93"/>
      </a:accent6>
      <a:hlink>
        <a:srgbClr val="00599D"/>
      </a:hlink>
      <a:folHlink>
        <a:srgbClr val="6A4C9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_ene_dh_template_16-9" id="{85FAAABC-D49D-41DB-99BA-FB235B71F1D1}" vid="{16C6273D-A7E5-4F14-B4A7-478079886B98}"/>
    </a:ext>
  </a:extLst>
</a:theme>
</file>

<file path=ppt/theme/theme2.xml><?xml version="1.0" encoding="utf-8"?>
<a:theme xmlns:a="http://schemas.openxmlformats.org/drawingml/2006/main" name="Standard slides content">
  <a:themeElements>
    <a:clrScheme name="IIASA color">
      <a:dk1>
        <a:sysClr val="windowText" lastClr="000000"/>
      </a:dk1>
      <a:lt1>
        <a:sysClr val="window" lastClr="FFFFFF"/>
      </a:lt1>
      <a:dk2>
        <a:srgbClr val="00599D"/>
      </a:dk2>
      <a:lt2>
        <a:srgbClr val="E7E6E6"/>
      </a:lt2>
      <a:accent1>
        <a:srgbClr val="00599D"/>
      </a:accent1>
      <a:accent2>
        <a:srgbClr val="09C6C0"/>
      </a:accent2>
      <a:accent3>
        <a:srgbClr val="24806E"/>
      </a:accent3>
      <a:accent4>
        <a:srgbClr val="FDBB40"/>
      </a:accent4>
      <a:accent5>
        <a:srgbClr val="EF6A6B"/>
      </a:accent5>
      <a:accent6>
        <a:srgbClr val="6A4C93"/>
      </a:accent6>
      <a:hlink>
        <a:srgbClr val="00599D"/>
      </a:hlink>
      <a:folHlink>
        <a:srgbClr val="6A4C9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_ene_dh_template_16-9" id="{85FAAABC-D49D-41DB-99BA-FB235B71F1D1}" vid="{1C6CF27F-1650-4A01-9007-CAD5EF20C739}"/>
    </a:ext>
  </a:extLst>
</a:theme>
</file>

<file path=ppt/theme/theme3.xml><?xml version="1.0" encoding="utf-8"?>
<a:theme xmlns:a="http://schemas.openxmlformats.org/drawingml/2006/main" name="Standard content (only top-right-corner logo)">
  <a:themeElements>
    <a:clrScheme name="IIASA color">
      <a:dk1>
        <a:sysClr val="windowText" lastClr="000000"/>
      </a:dk1>
      <a:lt1>
        <a:sysClr val="window" lastClr="FFFFFF"/>
      </a:lt1>
      <a:dk2>
        <a:srgbClr val="00599D"/>
      </a:dk2>
      <a:lt2>
        <a:srgbClr val="E7E6E6"/>
      </a:lt2>
      <a:accent1>
        <a:srgbClr val="00599D"/>
      </a:accent1>
      <a:accent2>
        <a:srgbClr val="09C6C0"/>
      </a:accent2>
      <a:accent3>
        <a:srgbClr val="24806E"/>
      </a:accent3>
      <a:accent4>
        <a:srgbClr val="FDBB40"/>
      </a:accent4>
      <a:accent5>
        <a:srgbClr val="EF6A6B"/>
      </a:accent5>
      <a:accent6>
        <a:srgbClr val="6A4C93"/>
      </a:accent6>
      <a:hlink>
        <a:srgbClr val="00599D"/>
      </a:hlink>
      <a:folHlink>
        <a:srgbClr val="6A4C9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_ene_dh_template_16-9" id="{85FAAABC-D49D-41DB-99BA-FB235B71F1D1}" vid="{2ABE3777-D5AB-41A9-9C24-4DDDD2E3B9F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yperlink xmlns="0e930947-29d2-4172-9913-8bc87006c7a7">
      <Url xsi:nil="true"/>
      <Description xsi:nil="true"/>
    </Hyperlink>
    <SharedWithUsers xmlns="46547ee6-6ca2-4afd-a080-da8f16d2cd0c">
      <UserInfo>
        <DisplayName>MASTRUCCI Alessio</DisplayName>
        <AccountId>132</AccountId>
        <AccountType/>
      </UserInfo>
      <UserInfo>
        <DisplayName>Laidlaw Emily</DisplayName>
        <AccountId>697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BD597A0C65754CAFB1342D2CED3599" ma:contentTypeVersion="7" ma:contentTypeDescription="Create a new document." ma:contentTypeScope="" ma:versionID="367cb7531ca44ba0f20dcc241851e4f4">
  <xsd:schema xmlns:xsd="http://www.w3.org/2001/XMLSchema" xmlns:xs="http://www.w3.org/2001/XMLSchema" xmlns:p="http://schemas.microsoft.com/office/2006/metadata/properties" xmlns:ns2="0e930947-29d2-4172-9913-8bc87006c7a7" xmlns:ns3="46547ee6-6ca2-4afd-a080-da8f16d2cd0c" targetNamespace="http://schemas.microsoft.com/office/2006/metadata/properties" ma:root="true" ma:fieldsID="89d4a3e479005670833b46cf4ff41c89" ns2:_="" ns3:_="">
    <xsd:import namespace="0e930947-29d2-4172-9913-8bc87006c7a7"/>
    <xsd:import namespace="46547ee6-6ca2-4afd-a080-da8f16d2cd0c"/>
    <xsd:element name="properties">
      <xsd:complexType>
        <xsd:sequence>
          <xsd:element name="documentManagement">
            <xsd:complexType>
              <xsd:all>
                <xsd:element ref="ns2:MediaServiceMetadata" minOccurs="0"/>
                <xsd:element ref="ns2:MediaServiceFastMetadata" minOccurs="0"/>
                <xsd:element ref="ns2:Hyperlink" minOccurs="0"/>
                <xsd:element ref="ns3:SharedWithUsers" minOccurs="0"/>
                <xsd:element ref="ns3:SharedWithDetails"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930947-29d2-4172-9913-8bc87006c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Hyperlink" ma:index="10"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547ee6-6ca2-4afd-a080-da8f16d2cd0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794EA7-8E28-4624-885F-9EF05194D2E6}">
  <ds:schemaRefs>
    <ds:schemaRef ds:uri="http://schemas.microsoft.com/sharepoint/v3/contenttype/forms"/>
  </ds:schemaRefs>
</ds:datastoreItem>
</file>

<file path=customXml/itemProps2.xml><?xml version="1.0" encoding="utf-8"?>
<ds:datastoreItem xmlns:ds="http://schemas.openxmlformats.org/officeDocument/2006/customXml" ds:itemID="{5AD93C57-A7ED-44E6-88BF-DA3984EE19E6}">
  <ds:schemaRefs>
    <ds:schemaRef ds:uri="http://schemas.microsoft.com/office/infopath/2007/PartnerControls"/>
    <ds:schemaRef ds:uri="46547ee6-6ca2-4afd-a080-da8f16d2cd0c"/>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0e930947-29d2-4172-9913-8bc87006c7a7"/>
    <ds:schemaRef ds:uri="http://www.w3.org/XML/1998/namespace"/>
    <ds:schemaRef ds:uri="http://purl.org/dc/terms/"/>
  </ds:schemaRefs>
</ds:datastoreItem>
</file>

<file path=customXml/itemProps3.xml><?xml version="1.0" encoding="utf-8"?>
<ds:datastoreItem xmlns:ds="http://schemas.openxmlformats.org/officeDocument/2006/customXml" ds:itemID="{69D841CA-AAB4-45DA-BDA5-BA1B31A766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930947-29d2-4172-9913-8bc87006c7a7"/>
    <ds:schemaRef ds:uri="46547ee6-6ca2-4afd-a080-da8f16d2cd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Title slide</Template>
  <TotalTime>0</TotalTime>
  <Words>1778</Words>
  <Application>Microsoft Macintosh PowerPoint</Application>
  <PresentationFormat>Breitbild</PresentationFormat>
  <Paragraphs>213</Paragraphs>
  <Slides>17</Slides>
  <Notes>5</Notes>
  <HiddenSlides>0</HiddenSlides>
  <MMClips>0</MMClips>
  <ScaleCrop>false</ScaleCrop>
  <HeadingPairs>
    <vt:vector size="6" baseType="variant">
      <vt:variant>
        <vt:lpstr>Verwendete Schriftarten</vt:lpstr>
      </vt:variant>
      <vt:variant>
        <vt:i4>10</vt:i4>
      </vt:variant>
      <vt:variant>
        <vt:lpstr>Design</vt:lpstr>
      </vt:variant>
      <vt:variant>
        <vt:i4>3</vt:i4>
      </vt:variant>
      <vt:variant>
        <vt:lpstr>Folientitel</vt:lpstr>
      </vt:variant>
      <vt:variant>
        <vt:i4>17</vt:i4>
      </vt:variant>
    </vt:vector>
  </HeadingPairs>
  <TitlesOfParts>
    <vt:vector size="30" baseType="lpstr">
      <vt:lpstr>Arial</vt:lpstr>
      <vt:lpstr>Calibri</vt:lpstr>
      <vt:lpstr>Calibri Light</vt:lpstr>
      <vt:lpstr>Cambria</vt:lpstr>
      <vt:lpstr>Courier</vt:lpstr>
      <vt:lpstr>Courier New</vt:lpstr>
      <vt:lpstr>Segoe UI Light</vt:lpstr>
      <vt:lpstr>Segoe UI Semibold</vt:lpstr>
      <vt:lpstr>Tahoma</vt:lpstr>
      <vt:lpstr>Times</vt:lpstr>
      <vt:lpstr>Title slide</vt:lpstr>
      <vt:lpstr>Standard slides content</vt:lpstr>
      <vt:lpstr>Standard content (only top-right-corner logo)</vt:lpstr>
      <vt:lpstr>We don’t need any more open-source models!</vt:lpstr>
      <vt:lpstr>Introduction: a typical modelling project</vt:lpstr>
      <vt:lpstr>Problems with open-source scientific software</vt:lpstr>
      <vt:lpstr>Actual issues of open-source scientific software</vt:lpstr>
      <vt:lpstr>Rationale for best-practice scientific programming</vt:lpstr>
      <vt:lpstr>A one-slide guide to open &amp; FAIR research</vt:lpstr>
      <vt:lpstr>A Special Report on Global Warming of 1.5°C</vt:lpstr>
      <vt:lpstr>An example of open &amp; FAIR science</vt:lpstr>
      <vt:lpstr>A toolbox for scenario analysis &amp; visualization</vt:lpstr>
      <vt:lpstr>pyam: a Python package for scenario analysis</vt:lpstr>
      <vt:lpstr>pyam: supporting the IPCC SR15 assessment</vt:lpstr>
      <vt:lpstr>The key components for model integration</vt:lpstr>
      <vt:lpstr>My view on the road ahead for energy modelling</vt:lpstr>
      <vt:lpstr>PowerPoint-Präsentation</vt:lpstr>
      <vt:lpstr>The IAMC template for timeseries data</vt:lpstr>
      <vt:lpstr>The “variable” column</vt:lpstr>
      <vt:lpstr>Good practice for scenarios ensemble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pyam</dc:title>
  <dc:creator>HUPPMANN Daniel</dc:creator>
  <cp:lastModifiedBy>HUPPMANN Daniel</cp:lastModifiedBy>
  <cp:revision>166</cp:revision>
  <cp:lastPrinted>2019-03-15T09:20:47Z</cp:lastPrinted>
  <dcterms:created xsi:type="dcterms:W3CDTF">2020-01-12T08:03:24Z</dcterms:created>
  <dcterms:modified xsi:type="dcterms:W3CDTF">2020-10-21T09:12:21Z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0x01010024BD597A0C65754CAFB1342D2CED3599</vt:lpwstr>
  </property>
  <property fmtid="{D5CDD505-2E9C-101B-9397-08002B2CF9AE}" pid="3" name="_dlc_DocIdItemGuid">
    <vt:lpwstr>21d70297-cd61-47d2-9611-414a1fcff47b</vt:lpwstr>
  </property>
  <property fmtid="{D5CDD505-2E9C-101B-9397-08002B2CF9AE}" pid="4" name="AuthorIds_UIVersion_4608">
    <vt:lpwstr>28</vt:lpwstr>
  </property>
</Properties>
</file>