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665" r:id="rId2"/>
  </p:sldMasterIdLst>
  <p:notesMasterIdLst>
    <p:notesMasterId r:id="rId8"/>
  </p:notesMasterIdLst>
  <p:handoutMasterIdLst>
    <p:handoutMasterId r:id="rId9"/>
  </p:handoutMasterIdLst>
  <p:sldIdLst>
    <p:sldId id="258" r:id="rId3"/>
    <p:sldId id="280" r:id="rId4"/>
    <p:sldId id="281" r:id="rId5"/>
    <p:sldId id="275" r:id="rId6"/>
    <p:sldId id="262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1FA1F3"/>
    <a:srgbClr val="009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0" autoAdjust="0"/>
    <p:restoredTop sz="89521" autoAdjust="0"/>
  </p:normalViewPr>
  <p:slideViewPr>
    <p:cSldViewPr>
      <p:cViewPr varScale="1">
        <p:scale>
          <a:sx n="98" d="100"/>
          <a:sy n="98" d="100"/>
        </p:scale>
        <p:origin x="888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2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68E00-D2B7-6E4E-AA6A-AC71D730947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0C91D-6C58-3F4B-AD86-7A996FAA17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3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E5847-F5B5-7B41-9197-583712EACD10}" type="datetimeFigureOut">
              <a:rPr lang="en-US" smtClean="0"/>
              <a:t>5/11/21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4F848-489F-D14B-AC7F-41C3B2443E0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060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Welcome to this short video about the pyam package</a:t>
            </a:r>
          </a:p>
          <a:p>
            <a:r>
              <a:rPr lang="en-US" baseline="0" dirty="0"/>
              <a:t>an open-source Python package for analysis &amp; data visualization</a:t>
            </a:r>
            <a:br>
              <a:rPr lang="en-US" baseline="0" dirty="0"/>
            </a:br>
            <a:r>
              <a:rPr lang="en-US" baseline="0" dirty="0"/>
              <a:t>of integrated assessment models and macro-energy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integrated</a:t>
            </a:r>
            <a:r>
              <a:rPr lang="de-DE" dirty="0"/>
              <a:t> </a:t>
            </a:r>
            <a:r>
              <a:rPr lang="de-DE" dirty="0" err="1"/>
              <a:t>assement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</a:t>
            </a:r>
            <a:r>
              <a:rPr lang="de-DE" dirty="0" err="1"/>
              <a:t>or</a:t>
            </a:r>
            <a:endParaRPr lang="de-DE" dirty="0"/>
          </a:p>
          <a:p>
            <a:r>
              <a:rPr lang="de-DE" dirty="0" err="1"/>
              <a:t>analysing</a:t>
            </a:r>
            <a:r>
              <a:rPr lang="de-DE" dirty="0"/>
              <a:t> quantitative </a:t>
            </a:r>
            <a:r>
              <a:rPr lang="de-DE" dirty="0" err="1"/>
              <a:t>scenarios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climate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mitigation</a:t>
            </a:r>
            <a:r>
              <a:rPr lang="de-DE" dirty="0"/>
              <a:t>,</a:t>
            </a:r>
            <a:br>
              <a:rPr lang="de-DE" dirty="0"/>
            </a:b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transition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land-</a:t>
            </a:r>
            <a:r>
              <a:rPr lang="de-DE" dirty="0" err="1"/>
              <a:t>use</a:t>
            </a:r>
            <a:r>
              <a:rPr lang="de-DE" dirty="0"/>
              <a:t> &amp; </a:t>
            </a:r>
            <a:r>
              <a:rPr lang="de-DE" dirty="0" err="1"/>
              <a:t>agriculture</a:t>
            </a:r>
            <a:endParaRPr lang="de-DE" dirty="0"/>
          </a:p>
          <a:p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quite</a:t>
            </a:r>
            <a:r>
              <a:rPr lang="de-DE" dirty="0"/>
              <a:t> substantial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raw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outputs</a:t>
            </a:r>
            <a:endParaRPr lang="de-DE" dirty="0"/>
          </a:p>
          <a:p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figures</a:t>
            </a:r>
            <a:r>
              <a:rPr lang="de-DE" dirty="0"/>
              <a:t> 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scientific</a:t>
            </a:r>
            <a:r>
              <a:rPr lang="de-DE" dirty="0"/>
              <a:t> </a:t>
            </a:r>
            <a:r>
              <a:rPr lang="de-DE" dirty="0" err="1"/>
              <a:t>manuscript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a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report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packages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workflow</a:t>
            </a:r>
            <a:r>
              <a:rPr lang="de-DE" dirty="0"/>
              <a:t>,</a:t>
            </a:r>
          </a:p>
          <a:p>
            <a:r>
              <a:rPr lang="de-DE" dirty="0"/>
              <a:t>But </a:t>
            </a:r>
            <a:r>
              <a:rPr lang="de-DE" dirty="0" err="1"/>
              <a:t>usually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either</a:t>
            </a:r>
            <a:r>
              <a:rPr lang="de-DE" dirty="0"/>
              <a:t> </a:t>
            </a:r>
            <a:r>
              <a:rPr lang="de-DE" dirty="0" err="1"/>
              <a:t>hard-wired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modelling</a:t>
            </a:r>
            <a:r>
              <a:rPr lang="de-DE" dirty="0"/>
              <a:t> </a:t>
            </a:r>
            <a:r>
              <a:rPr lang="de-DE" dirty="0" err="1"/>
              <a:t>framework</a:t>
            </a:r>
            <a:endParaRPr lang="de-DE" dirty="0"/>
          </a:p>
          <a:p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general-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packages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Today, I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introduce</a:t>
            </a:r>
            <a:r>
              <a:rPr lang="de-DE" dirty="0"/>
              <a:t> a </a:t>
            </a:r>
            <a:r>
              <a:rPr lang="de-DE" dirty="0" err="1"/>
              <a:t>package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bridges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gap</a:t>
            </a:r>
            <a:r>
              <a:rPr lang="de-DE" dirty="0"/>
              <a:t>.</a:t>
            </a:r>
          </a:p>
          <a:p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integrated</a:t>
            </a:r>
            <a:r>
              <a:rPr lang="de-DE" dirty="0"/>
              <a:t> </a:t>
            </a:r>
            <a:r>
              <a:rPr lang="de-DE" dirty="0" err="1"/>
              <a:t>assessment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,</a:t>
            </a:r>
          </a:p>
          <a:p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a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features</a:t>
            </a:r>
            <a:r>
              <a:rPr lang="de-DE" dirty="0"/>
              <a:t>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 </a:t>
            </a:r>
            <a:r>
              <a:rPr lang="de-DE" dirty="0" err="1"/>
              <a:t>domain</a:t>
            </a:r>
            <a:endParaRPr lang="de-DE" dirty="0"/>
          </a:p>
          <a:p>
            <a:r>
              <a:rPr lang="de-DE" dirty="0"/>
              <a:t>so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help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efficient</a:t>
            </a:r>
            <a:endParaRPr lang="de-DE" dirty="0"/>
          </a:p>
          <a:p>
            <a:r>
              <a:rPr lang="de-DE" dirty="0"/>
              <a:t>- </a:t>
            </a:r>
            <a:r>
              <a:rPr lang="de-DE" dirty="0" err="1"/>
              <a:t>and</a:t>
            </a:r>
            <a:r>
              <a:rPr lang="de-DE" dirty="0"/>
              <a:t> save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time so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do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!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70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package</a:t>
            </a:r>
            <a:r>
              <a:rPr lang="de-DE" dirty="0"/>
              <a:t> was </a:t>
            </a:r>
            <a:r>
              <a:rPr lang="de-DE" dirty="0" err="1"/>
              <a:t>initially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specifically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IAMC </a:t>
            </a:r>
            <a:r>
              <a:rPr lang="de-DE" dirty="0" err="1"/>
              <a:t>template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yearly</a:t>
            </a:r>
            <a:r>
              <a:rPr lang="de-DE" dirty="0"/>
              <a:t> </a:t>
            </a:r>
            <a:r>
              <a:rPr lang="de-DE" dirty="0" err="1"/>
              <a:t>timeseries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But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package</a:t>
            </a:r>
            <a:r>
              <a:rPr lang="de-DE" dirty="0"/>
              <a:t> also </a:t>
            </a:r>
            <a:r>
              <a:rPr lang="de-DE" dirty="0" err="1"/>
              <a:t>supports</a:t>
            </a:r>
            <a:r>
              <a:rPr lang="de-DE" dirty="0"/>
              <a:t> </a:t>
            </a:r>
            <a:r>
              <a:rPr lang="de-DE" dirty="0" err="1"/>
              <a:t>timeseries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detailed</a:t>
            </a:r>
            <a:r>
              <a:rPr lang="de-DE" dirty="0"/>
              <a:t> time </a:t>
            </a:r>
            <a:r>
              <a:rPr lang="de-DE" dirty="0" err="1"/>
              <a:t>resolution</a:t>
            </a:r>
            <a:r>
              <a:rPr lang="de-DE" dirty="0"/>
              <a:t>,</a:t>
            </a:r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hourly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.</a:t>
            </a:r>
          </a:p>
          <a:p>
            <a:r>
              <a:rPr lang="de-DE" dirty="0" err="1"/>
              <a:t>It</a:t>
            </a:r>
            <a:r>
              <a:rPr lang="de-DE" dirty="0"/>
              <a:t> also </a:t>
            </a:r>
            <a:r>
              <a:rPr lang="de-DE" dirty="0" err="1"/>
              <a:t>works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„</a:t>
            </a:r>
            <a:r>
              <a:rPr lang="de-DE" dirty="0" err="1"/>
              <a:t>representative</a:t>
            </a:r>
            <a:r>
              <a:rPr lang="de-DE" dirty="0"/>
              <a:t> timeslices“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in </a:t>
            </a:r>
            <a:r>
              <a:rPr lang="de-DE" dirty="0" err="1"/>
              <a:t>energy</a:t>
            </a:r>
            <a:r>
              <a:rPr lang="de-DE" dirty="0"/>
              <a:t>-systems </a:t>
            </a:r>
            <a:r>
              <a:rPr lang="de-DE" dirty="0" err="1"/>
              <a:t>models</a:t>
            </a:r>
            <a:r>
              <a:rPr lang="de-DE" dirty="0"/>
              <a:t>.</a:t>
            </a:r>
          </a:p>
          <a:p>
            <a:endParaRPr lang="de-DE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Pyam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at least a </a:t>
            </a:r>
            <a:r>
              <a:rPr lang="de-DE" dirty="0" err="1"/>
              <a:t>dozen</a:t>
            </a:r>
            <a:r>
              <a:rPr lang="de-DE" dirty="0"/>
              <a:t> </a:t>
            </a:r>
            <a:r>
              <a:rPr lang="de-DE" dirty="0" err="1"/>
              <a:t>modelling</a:t>
            </a:r>
            <a:r>
              <a:rPr lang="de-DE" dirty="0"/>
              <a:t> </a:t>
            </a:r>
            <a:r>
              <a:rPr lang="de-DE" dirty="0" err="1"/>
              <a:t>teams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in large </a:t>
            </a:r>
            <a:r>
              <a:rPr lang="de-DE" dirty="0" err="1"/>
              <a:t>range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projects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43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So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pyam </a:t>
            </a:r>
            <a:r>
              <a:rPr lang="de-DE" dirty="0" err="1"/>
              <a:t>offer</a:t>
            </a:r>
            <a:r>
              <a:rPr lang="de-DE" dirty="0"/>
              <a:t>?</a:t>
            </a:r>
          </a:p>
          <a:p>
            <a:endParaRPr lang="de-DE" dirty="0"/>
          </a:p>
          <a:p>
            <a:r>
              <a:rPr lang="de-DE" dirty="0"/>
              <a:t>pyam </a:t>
            </a:r>
            <a:r>
              <a:rPr lang="de-DE" dirty="0" err="1"/>
              <a:t>is</a:t>
            </a:r>
            <a:r>
              <a:rPr lang="de-DE" dirty="0"/>
              <a:t> an open-</a:t>
            </a:r>
            <a:r>
              <a:rPr lang="de-DE" dirty="0" err="1"/>
              <a:t>source</a:t>
            </a:r>
            <a:r>
              <a:rPr lang="de-DE" dirty="0"/>
              <a:t> Python </a:t>
            </a:r>
            <a:r>
              <a:rPr lang="de-DE" dirty="0" err="1"/>
              <a:t>package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scenario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processing</a:t>
            </a:r>
            <a:r>
              <a:rPr lang="de-DE" dirty="0"/>
              <a:t> &amp; </a:t>
            </a:r>
            <a:r>
              <a:rPr lang="de-DE" dirty="0" err="1"/>
              <a:t>visualization</a:t>
            </a:r>
            <a:endParaRPr lang="de-DE" dirty="0"/>
          </a:p>
          <a:p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in </a:t>
            </a:r>
            <a:r>
              <a:rPr lang="de-DE" dirty="0" err="1"/>
              <a:t>combination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Integrated-Assessment, </a:t>
            </a:r>
            <a:r>
              <a:rPr lang="de-DE" dirty="0" err="1"/>
              <a:t>Macro-Energy</a:t>
            </a:r>
            <a:r>
              <a:rPr lang="de-DE" dirty="0"/>
              <a:t>, </a:t>
            </a:r>
            <a:r>
              <a:rPr lang="de-DE" dirty="0" err="1"/>
              <a:t>Energy</a:t>
            </a:r>
            <a:r>
              <a:rPr lang="de-DE" dirty="0"/>
              <a:t>-Systems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similar</a:t>
            </a:r>
            <a:r>
              <a:rPr lang="de-DE" dirty="0"/>
              <a:t> type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The </a:t>
            </a:r>
            <a:r>
              <a:rPr lang="de-DE" dirty="0" err="1"/>
              <a:t>package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a </a:t>
            </a:r>
            <a:r>
              <a:rPr lang="de-DE" dirty="0" err="1"/>
              <a:t>lot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features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</a:p>
          <a:p>
            <a:r>
              <a:rPr lang="de-DE" dirty="0"/>
              <a:t> - </a:t>
            </a:r>
            <a:r>
              <a:rPr lang="de-DE" dirty="0" err="1"/>
              <a:t>processing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outputs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scenario</a:t>
            </a:r>
            <a:r>
              <a:rPr lang="de-DE" dirty="0"/>
              <a:t> </a:t>
            </a:r>
            <a:r>
              <a:rPr lang="de-DE" dirty="0" err="1"/>
              <a:t>results</a:t>
            </a:r>
            <a:endParaRPr lang="de-DE" dirty="0"/>
          </a:p>
          <a:p>
            <a:r>
              <a:rPr lang="de-DE" dirty="0"/>
              <a:t> - </a:t>
            </a:r>
            <a:r>
              <a:rPr lang="de-DE" dirty="0" err="1"/>
              <a:t>validation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endParaRPr lang="de-DE" dirty="0"/>
          </a:p>
          <a:p>
            <a:r>
              <a:rPr lang="de-DE" dirty="0"/>
              <a:t> - </a:t>
            </a:r>
            <a:r>
              <a:rPr lang="de-DE" dirty="0" err="1"/>
              <a:t>analysis</a:t>
            </a:r>
            <a:r>
              <a:rPr lang="de-DE" dirty="0"/>
              <a:t> &amp; </a:t>
            </a:r>
            <a:r>
              <a:rPr lang="de-DE" dirty="0" err="1"/>
              <a:t>visualization</a:t>
            </a:r>
            <a:endParaRPr lang="de-DE" dirty="0"/>
          </a:p>
          <a:p>
            <a:endParaRPr lang="de-DE" dirty="0"/>
          </a:p>
          <a:p>
            <a:r>
              <a:rPr lang="de-DE" dirty="0"/>
              <a:t>Most </a:t>
            </a:r>
            <a:r>
              <a:rPr lang="de-DE" dirty="0" err="1"/>
              <a:t>importantly</a:t>
            </a:r>
            <a:r>
              <a:rPr lang="de-DE" dirty="0"/>
              <a:t>,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really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an </a:t>
            </a:r>
            <a:r>
              <a:rPr lang="de-DE" dirty="0" err="1"/>
              <a:t>effort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follow best-</a:t>
            </a:r>
            <a:r>
              <a:rPr lang="de-DE" dirty="0" err="1"/>
              <a:t>practice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collaborative</a:t>
            </a:r>
            <a:r>
              <a:rPr lang="de-DE" dirty="0"/>
              <a:t> </a:t>
            </a:r>
            <a:r>
              <a:rPr lang="de-DE" dirty="0" err="1"/>
              <a:t>scientific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, </a:t>
            </a:r>
            <a:r>
              <a:rPr lang="de-DE" dirty="0" err="1"/>
              <a:t>take</a:t>
            </a:r>
            <a:r>
              <a:rPr lang="de-DE" dirty="0"/>
              <a:t> a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documentation</a:t>
            </a:r>
            <a:r>
              <a:rPr lang="de-DE" dirty="0"/>
              <a:t>,</a:t>
            </a:r>
          </a:p>
          <a:p>
            <a:r>
              <a:rPr lang="de-DE" dirty="0" err="1"/>
              <a:t>subscribe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mailing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join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Slack</a:t>
            </a:r>
            <a:r>
              <a:rPr lang="de-DE" dirty="0"/>
              <a:t> </a:t>
            </a:r>
            <a:r>
              <a:rPr lang="de-DE" dirty="0" err="1"/>
              <a:t>workspace</a:t>
            </a:r>
            <a:r>
              <a:rPr lang="de-DE" dirty="0"/>
              <a:t>!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0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0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buysellgraphic.com/" TargetMode="External"/><Relationship Id="rId2" Type="http://schemas.openxmlformats.org/officeDocument/2006/relationships/hyperlink" Target="https://all-free-download.com/free-vector/download/environmental-icons_310835.html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daniel_huppmann" TargetMode="External"/><Relationship Id="rId2" Type="http://schemas.openxmlformats.org/officeDocument/2006/relationships/hyperlink" Target="mailto:huppmann@iiasa.ac.at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hyperlink" Target="http://www.iiasa.ac.at/staff/huppmann" TargetMode="Externa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twitter.com/daniel_huppmann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huppmann@iiasa.ac.at" TargetMode="External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s://www.iiasa.ac.at/staff/huppmann" TargetMode="Externa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381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and two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 hasCustomPrompt="1"/>
          </p:nvPr>
        </p:nvSpPr>
        <p:spPr>
          <a:xfrm>
            <a:off x="1103447" y="1988840"/>
            <a:ext cx="10472604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1103447" y="6093320"/>
            <a:ext cx="10472604" cy="28800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-1105435" y="3812438"/>
            <a:ext cx="4033689" cy="384011"/>
          </a:xfrm>
          <a:prstGeom prst="rect">
            <a:avLst/>
          </a:prstGeom>
        </p:spPr>
        <p:txBody>
          <a:bodyPr vert="horz" lIns="0" tIns="0" rIns="180000" bIns="36000" rtlCol="0" anchor="ctr" anchorCtr="0">
            <a:normAutofit/>
          </a:bodyPr>
          <a:lstStyle>
            <a:lvl1pPr>
              <a:defRPr lang="en-GB" sz="1600" baseline="0" dirty="0">
                <a:solidFill>
                  <a:srgbClr val="7F7F7F"/>
                </a:solidFill>
              </a:defRPr>
            </a:lvl1pPr>
          </a:lstStyle>
          <a:p>
            <a:pPr marL="0" lvl="0" indent="0" algn="r">
              <a:buNone/>
            </a:pPr>
            <a:r>
              <a:rPr lang="en-GB" noProof="0" dirty="0"/>
              <a:t>Click to edit Secondary Subtitle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44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4936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environment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15414" y="3465851"/>
            <a:ext cx="10472605" cy="1763349"/>
          </a:xfrm>
        </p:spPr>
        <p:txBody>
          <a:bodyPr lIns="0" rIns="0"/>
          <a:lstStyle>
            <a:lvl1pPr marL="0" indent="0" algn="ctr">
              <a:buFontTx/>
              <a:buNone/>
              <a:defRPr sz="2400">
                <a:latin typeface="+mn-lt"/>
              </a:defRPr>
            </a:lvl1pPr>
          </a:lstStyle>
          <a:p>
            <a:r>
              <a:rPr lang="en-GB" dirty="0"/>
              <a:t>Click to edit </a:t>
            </a:r>
            <a:r>
              <a:rPr lang="en-GB" noProof="0" dirty="0"/>
              <a:t>Master</a:t>
            </a:r>
            <a:r>
              <a:rPr lang="en-GB" dirty="0"/>
              <a:t>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4" y="5373216"/>
            <a:ext cx="10472605" cy="64829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71463" indent="-271463" algn="r">
              <a:buNone/>
              <a:defRPr lang="de-AT" sz="1800" smtClean="0">
                <a:solidFill>
                  <a:srgbClr val="808080"/>
                </a:solidFill>
                <a:latin typeface="+mn-lt"/>
              </a:defRPr>
            </a:lvl1pPr>
            <a:lvl2pPr>
              <a:defRPr lang="de-AT" smtClean="0"/>
            </a:lvl2pPr>
            <a:lvl3pPr>
              <a:defRPr lang="de-AT" smtClean="0"/>
            </a:lvl3pPr>
            <a:lvl4pPr>
              <a:defRPr lang="de-AT" smtClean="0"/>
            </a:lvl4pPr>
            <a:lvl5pPr>
              <a:defRPr lang="en-US"/>
            </a:lvl5pPr>
          </a:lstStyle>
          <a:p>
            <a:pPr marL="0" lvl="0" indent="0"/>
            <a:r>
              <a:rPr lang="en-GB" noProof="0" dirty="0"/>
              <a:t>Click to edit name and conference/location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815412" y="1881675"/>
            <a:ext cx="10472605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GB" noProof="0" dirty="0"/>
              <a:t>Click to edit Master title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7F1A919-9C43-224F-B7CA-743CC30C0DA0}"/>
              </a:ext>
            </a:extLst>
          </p:cNvPr>
          <p:cNvSpPr txBox="1">
            <a:spLocks/>
          </p:cNvSpPr>
          <p:nvPr userDrawn="1"/>
        </p:nvSpPr>
        <p:spPr>
          <a:xfrm>
            <a:off x="759272" y="6314703"/>
            <a:ext cx="6336704" cy="45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8F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GB" sz="1400" dirty="0"/>
              <a:t>Please consider the environment before printing this slide deck</a:t>
            </a:r>
          </a:p>
          <a:p>
            <a:r>
              <a:rPr lang="de-AT" sz="970" dirty="0"/>
              <a:t>Icon </a:t>
            </a:r>
            <a:r>
              <a:rPr lang="de-AT" sz="970" dirty="0" err="1"/>
              <a:t>from</a:t>
            </a:r>
            <a:r>
              <a:rPr lang="de-AT" sz="970" dirty="0"/>
              <a:t> </a:t>
            </a:r>
            <a:r>
              <a:rPr lang="de-AT" sz="970" dirty="0">
                <a:hlinkClick r:id="rId2"/>
              </a:rPr>
              <a:t>all-free-download.com</a:t>
            </a:r>
            <a:r>
              <a:rPr lang="de-AT" sz="970" dirty="0"/>
              <a:t>, Environmental </a:t>
            </a:r>
            <a:r>
              <a:rPr lang="de-AT" sz="970" dirty="0" err="1"/>
              <a:t>icons</a:t>
            </a:r>
            <a:r>
              <a:rPr lang="de-AT" sz="970" dirty="0"/>
              <a:t> 310835 </a:t>
            </a:r>
            <a:r>
              <a:rPr lang="de-AT" sz="970" dirty="0" err="1"/>
              <a:t>by</a:t>
            </a:r>
            <a:r>
              <a:rPr lang="de-AT" sz="970" dirty="0"/>
              <a:t> </a:t>
            </a:r>
            <a:r>
              <a:rPr lang="de-AT" sz="970" dirty="0">
                <a:hlinkClick r:id="rId3"/>
              </a:rPr>
              <a:t>BSGstudio</a:t>
            </a:r>
            <a:r>
              <a:rPr lang="de-AT" sz="970" dirty="0"/>
              <a:t>, </a:t>
            </a:r>
            <a:r>
              <a:rPr lang="de-AT" sz="970" dirty="0" err="1"/>
              <a:t>under</a:t>
            </a:r>
            <a:r>
              <a:rPr lang="de-AT" sz="970" dirty="0"/>
              <a:t> CC-BY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C5E7B66-A10E-9F4B-8163-0855C37A12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191076"/>
            <a:ext cx="533400" cy="62230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D08A5CE4-AF6D-2841-AEED-E154ABAC48A1}"/>
              </a:ext>
            </a:extLst>
          </p:cNvPr>
          <p:cNvSpPr/>
          <p:nvPr userDrawn="1"/>
        </p:nvSpPr>
        <p:spPr>
          <a:xfrm>
            <a:off x="4752528" y="6314703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a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 </a:t>
            </a:r>
            <a:endParaRPr lang="en-US" sz="1400" dirty="0">
              <a:solidFill>
                <a:schemeClr val="tx2"/>
              </a:solidFill>
              <a:latin typeface="+mn-lt"/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2F99E0-AE91-AF47-86ED-7E85D0F62E5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55064" y="6343793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20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15414" y="3465851"/>
            <a:ext cx="10472605" cy="2065784"/>
          </a:xfrm>
        </p:spPr>
        <p:txBody>
          <a:bodyPr lIns="0" rIns="0"/>
          <a:lstStyle>
            <a:lvl1pPr marL="0" indent="0" algn="ctr">
              <a:buFontTx/>
              <a:buNone/>
              <a:defRPr sz="2400">
                <a:latin typeface="+mn-lt"/>
              </a:defRPr>
            </a:lvl1pPr>
          </a:lstStyle>
          <a:p>
            <a:r>
              <a:rPr lang="en-GB" dirty="0"/>
              <a:t>Click to edit </a:t>
            </a:r>
            <a:r>
              <a:rPr lang="en-GB" noProof="0" dirty="0"/>
              <a:t>Master</a:t>
            </a:r>
            <a:r>
              <a:rPr lang="en-GB" dirty="0"/>
              <a:t>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4" y="5769885"/>
            <a:ext cx="10472605" cy="64829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71463" indent="-271463" algn="r">
              <a:buNone/>
              <a:defRPr lang="de-AT" sz="1800" smtClean="0">
                <a:solidFill>
                  <a:srgbClr val="808080"/>
                </a:solidFill>
                <a:latin typeface="+mn-lt"/>
              </a:defRPr>
            </a:lvl1pPr>
            <a:lvl2pPr>
              <a:defRPr lang="de-AT" smtClean="0"/>
            </a:lvl2pPr>
            <a:lvl3pPr>
              <a:defRPr lang="de-AT" smtClean="0"/>
            </a:lvl3pPr>
            <a:lvl4pPr>
              <a:defRPr lang="de-AT" smtClean="0"/>
            </a:lvl4pPr>
            <a:lvl5pPr>
              <a:defRPr lang="en-US"/>
            </a:lvl5pPr>
          </a:lstStyle>
          <a:p>
            <a:pPr marL="0" lvl="0" indent="0"/>
            <a:r>
              <a:rPr lang="en-GB" noProof="0" dirty="0"/>
              <a:t>Click to edit name and conference/location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815412" y="1881675"/>
            <a:ext cx="10472605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GB" noProof="0" dirty="0"/>
              <a:t>Click to edit Master title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5" name="Rectangle 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7381" y="2927401"/>
            <a:ext cx="11329259" cy="1221679"/>
          </a:xfrm>
        </p:spPr>
        <p:txBody>
          <a:bodyPr lIns="36000" rIns="36000" anchor="t" anchorCtr="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more information…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3887755" y="4869160"/>
            <a:ext cx="796888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indent="0" eaLnBrk="0" hangingPunct="0">
              <a:spcBef>
                <a:spcPct val="20000"/>
              </a:spcBef>
              <a:buFontTx/>
              <a:buNone/>
              <a:defRPr sz="1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/>
              <a:buChar char="•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2pPr>
            <a:lvl3pPr marL="806450" indent="-228600" eaLnBrk="0" hangingPunct="0">
              <a:spcBef>
                <a:spcPct val="20000"/>
              </a:spcBef>
              <a:buSzPct val="100000"/>
              <a:buFont typeface="Wingdings" charset="2"/>
              <a:buChar char="²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 algn="r"/>
            <a:r>
              <a:rPr lang="en-GB" sz="1600" kern="1200" noProof="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Calibri"/>
              </a:rPr>
              <a:t>Dr. Daniel Huppmann</a:t>
            </a: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Research</a:t>
            </a:r>
            <a:r>
              <a:rPr lang="en-GB" sz="1400" baseline="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Scholar – Energy Program</a:t>
            </a:r>
            <a:endParaRPr lang="en-GB" sz="14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International Institute for Applied Systems Analysis (IIASA)</a:t>
            </a:r>
            <a:b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GB" sz="1400" noProof="0" dirty="0" err="1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Schlossplatz</a:t>
            </a:r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1, A-2361 Laxenburg, Austria</a:t>
            </a: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huppmann@iiasa.ac.at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1200" noProof="0" dirty="0">
                <a:solidFill>
                  <a:schemeClr val="tx2"/>
                </a:solidFill>
                <a:latin typeface="+mn-lt"/>
                <a:ea typeface="+mn-ea"/>
                <a:cs typeface="Calibri"/>
                <a:hlinkClick r:id="rId3"/>
              </a:rPr>
              <a:t>@daniel_huppmann</a:t>
            </a:r>
            <a:endParaRPr lang="en-GB" sz="1400" kern="1200" noProof="0" dirty="0">
              <a:solidFill>
                <a:schemeClr val="tx2"/>
              </a:solidFill>
              <a:latin typeface="+mn-lt"/>
              <a:ea typeface="+mn-ea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http://www.iiasa.ac.at/staff/huppmann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5" name="Rectangle 9"/>
          <p:cNvSpPr txBox="1">
            <a:spLocks noChangeArrowheads="1"/>
          </p:cNvSpPr>
          <p:nvPr userDrawn="1"/>
        </p:nvSpPr>
        <p:spPr bwMode="auto">
          <a:xfrm>
            <a:off x="527381" y="2247008"/>
            <a:ext cx="11329259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GB" sz="2400" noProof="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pic>
        <p:nvPicPr>
          <p:cNvPr id="6" name="Grafik 5" descr="Ein Bild, das Axt enthält.&#10;&#10;Automatisch generierte Beschreibung">
            <a:extLst>
              <a:ext uri="{FF2B5EF4-FFF2-40B4-BE49-F238E27FC236}">
                <a16:creationId xmlns:a16="http://schemas.microsoft.com/office/drawing/2014/main" id="{0DC0C088-D06B-7649-8FA2-794B9AFC15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165304"/>
            <a:ext cx="266696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91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CC-B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5" name="Rectangle 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7381" y="2927401"/>
            <a:ext cx="11329259" cy="1005655"/>
          </a:xfrm>
        </p:spPr>
        <p:txBody>
          <a:bodyPr lIns="36000" rIns="36000" anchor="t" anchorCtr="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more information…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3887755" y="4149080"/>
            <a:ext cx="796888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indent="0" eaLnBrk="0" hangingPunct="0">
              <a:spcBef>
                <a:spcPct val="20000"/>
              </a:spcBef>
              <a:buFontTx/>
              <a:buNone/>
              <a:defRPr sz="1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/>
              <a:buChar char="•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2pPr>
            <a:lvl3pPr marL="806450" indent="-228600" eaLnBrk="0" hangingPunct="0">
              <a:spcBef>
                <a:spcPct val="20000"/>
              </a:spcBef>
              <a:buSzPct val="100000"/>
              <a:buFont typeface="Wingdings" charset="2"/>
              <a:buChar char="²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 algn="r"/>
            <a:r>
              <a:rPr lang="en-GB" sz="20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Dr. Daniel Huppmann</a:t>
            </a: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Research</a:t>
            </a:r>
            <a:r>
              <a:rPr lang="en-GB" sz="1400" baseline="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Scholar – Energy Program</a:t>
            </a:r>
            <a:endParaRPr lang="en-GB" sz="14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International Institute for Applied Systems Analysis (IIASA)</a:t>
            </a:r>
            <a:b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GB" sz="1400" noProof="0" dirty="0" err="1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Schlossplatz</a:t>
            </a:r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1, A-2361 Laxenburg, Austria</a:t>
            </a: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huppmann@iiasa.ac.at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3"/>
              </a:rPr>
              <a:t>@daniel_huppmann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www.iiasa.ac.at/staff/huppmann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5" name="Rectangle 9"/>
          <p:cNvSpPr txBox="1">
            <a:spLocks noChangeArrowheads="1"/>
          </p:cNvSpPr>
          <p:nvPr userDrawn="1"/>
        </p:nvSpPr>
        <p:spPr bwMode="auto">
          <a:xfrm>
            <a:off x="527381" y="2247008"/>
            <a:ext cx="11329259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GB" sz="2400" noProof="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B881C1D-8804-D449-87E0-26AB326013B3}"/>
              </a:ext>
            </a:extLst>
          </p:cNvPr>
          <p:cNvSpPr/>
          <p:nvPr userDrawn="1"/>
        </p:nvSpPr>
        <p:spPr>
          <a:xfrm>
            <a:off x="453650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a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 </a:t>
            </a:r>
            <a:endParaRPr lang="en-US" sz="1400" dirty="0">
              <a:solidFill>
                <a:schemeClr val="tx2"/>
              </a:solidFill>
              <a:latin typeface="+mn-lt"/>
              <a:cs typeface="Calibri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A0F55128-5E99-D54C-9C48-1DA725F9FB2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39040" y="6089441"/>
            <a:ext cx="1117600" cy="393700"/>
          </a:xfrm>
          <a:prstGeom prst="rect">
            <a:avLst/>
          </a:prstGeom>
        </p:spPr>
      </p:pic>
      <p:pic>
        <p:nvPicPr>
          <p:cNvPr id="4" name="Grafik 3" descr="Ein Bild, das Axt enthält.&#10;&#10;Automatisch generierte Beschreibung">
            <a:extLst>
              <a:ext uri="{FF2B5EF4-FFF2-40B4-BE49-F238E27FC236}">
                <a16:creationId xmlns:a16="http://schemas.microsoft.com/office/drawing/2014/main" id="{B8A3F325-21AE-9642-B474-FC8890F3EDE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5517232"/>
            <a:ext cx="266696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175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67CD1-1B92-9341-B6EB-89FE8FB86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2348880"/>
            <a:ext cx="10465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section title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AEEE99-B767-8246-A681-4EA20706C7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r>
              <a:rPr lang="de-AT" noProof="0"/>
              <a:t>Use Header/Footer to set date/author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E0ECE9-8260-2049-A7CF-32F94D80330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 dirty="0"/>
              <a:t>Use Header/Footer to set (short) presentation title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8F728F-6B39-BE4C-8B94-41AE1E38DEE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‹Nr.›</a:t>
            </a:fld>
            <a:endParaRPr lang="en-GB" noProof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6A70D36C-84F8-AE43-8234-6C73208880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1225" y="3860800"/>
            <a:ext cx="10464800" cy="23764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Click to edit subtitle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01E965A-F2E9-3B47-A1FA-126BC9AFA7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1225" y="1700808"/>
            <a:ext cx="6432550" cy="4327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2600" i="1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271463" lvl="0" indent="-271463">
              <a:spcBef>
                <a:spcPts val="1000"/>
              </a:spcBef>
              <a:buSzPct val="80000"/>
            </a:pPr>
            <a:r>
              <a:rPr lang="en-GB" noProof="0" dirty="0"/>
              <a:t>Section number</a:t>
            </a:r>
          </a:p>
        </p:txBody>
      </p:sp>
    </p:spTree>
    <p:extLst>
      <p:ext uri="{BB962C8B-B14F-4D97-AF65-F5344CB8AC3E}">
        <p14:creationId xmlns:p14="http://schemas.microsoft.com/office/powerpoint/2010/main" val="237929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052514"/>
            <a:ext cx="5230283" cy="53288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052514"/>
            <a:ext cx="5230284" cy="53288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266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4" y="1628800"/>
            <a:ext cx="10663767" cy="475252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433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911426" y="1628824"/>
            <a:ext cx="10657184" cy="439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6324" cy="432269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358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and two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1103416" y="1628824"/>
            <a:ext cx="10465194" cy="439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6324" cy="432269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03A271A-8BB6-F441-A493-B4239DD7500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rot="16200000">
            <a:off x="-1284822" y="3633050"/>
            <a:ext cx="4392464" cy="384011"/>
          </a:xfrm>
          <a:prstGeom prst="rect">
            <a:avLst/>
          </a:prstGeom>
        </p:spPr>
        <p:txBody>
          <a:bodyPr vert="horz" lIns="0" tIns="0" rIns="180000" bIns="36000" rtlCol="0" anchor="ctr" anchorCtr="0">
            <a:normAutofit/>
          </a:bodyPr>
          <a:lstStyle>
            <a:lvl1pPr>
              <a:defRPr lang="en-GB" sz="1600" baseline="0" dirty="0">
                <a:solidFill>
                  <a:srgbClr val="7F7F7F"/>
                </a:solidFill>
              </a:defRPr>
            </a:lvl1pPr>
          </a:lstStyle>
          <a:p>
            <a:pPr marL="0" lvl="0" indent="0" algn="r">
              <a:buNone/>
            </a:pPr>
            <a:r>
              <a:rPr lang="en-GB" noProof="0" dirty="0"/>
              <a:t>Click to edit Secondary Subtitle</a:t>
            </a:r>
          </a:p>
        </p:txBody>
      </p:sp>
    </p:spTree>
    <p:extLst>
      <p:ext uri="{BB962C8B-B14F-4D97-AF65-F5344CB8AC3E}">
        <p14:creationId xmlns:p14="http://schemas.microsoft.com/office/powerpoint/2010/main" val="359144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600200"/>
            <a:ext cx="5230283" cy="47811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600200"/>
            <a:ext cx="5230284" cy="47811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414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with claim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600200"/>
            <a:ext cx="5230283" cy="43776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600200"/>
            <a:ext cx="5230284" cy="43776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5C2DF0B-4286-944C-9954-5138A4A1E95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5231141" cy="28803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3DA57D45-5B58-824A-930C-1567D36F2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45767" y="6093296"/>
            <a:ext cx="5231141" cy="28803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10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4" y="1988840"/>
            <a:ext cx="10663767" cy="43924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771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911426" y="1988864"/>
            <a:ext cx="10657184" cy="410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797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1425" y="6525344"/>
            <a:ext cx="6336704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Use Header/Footer to set (short) presentation title </a:t>
            </a:r>
          </a:p>
        </p:txBody>
      </p:sp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2284" y="341784"/>
            <a:ext cx="10663767" cy="494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3789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052737"/>
            <a:ext cx="10663767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568609" y="6525344"/>
            <a:ext cx="488833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lang="en-US" sz="1200" smtClean="0">
                <a:solidFill>
                  <a:srgbClr val="143C8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7344139" y="6525344"/>
            <a:ext cx="4032448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lang="en-US" sz="12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AT"/>
              <a:t>Use Header/Footer to set date/author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628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72" r:id="rId2"/>
    <p:sldLayoutId id="2147483755" r:id="rId3"/>
    <p:sldLayoutId id="2147483784" r:id="rId4"/>
    <p:sldLayoutId id="2147483786" r:id="rId5"/>
    <p:sldLayoutId id="2147483756" r:id="rId6"/>
    <p:sldLayoutId id="2147483785" r:id="rId7"/>
    <p:sldLayoutId id="2147483764" r:id="rId8"/>
    <p:sldLayoutId id="2147483759" r:id="rId9"/>
    <p:sldLayoutId id="2147483760" r:id="rId10"/>
    <p:sldLayoutId id="214748378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9pPr>
    </p:titleStyle>
    <p:bodyStyle>
      <a:lvl1pPr marL="271463" indent="-271463" algn="l" rtl="0" eaLnBrk="1" fontAlgn="base" hangingPunct="1">
        <a:spcBef>
          <a:spcPts val="1000"/>
        </a:spcBef>
        <a:spcAft>
          <a:spcPct val="0"/>
        </a:spcAft>
        <a:buSzPct val="80000"/>
        <a:buChar char="•"/>
        <a:defRPr sz="2200">
          <a:solidFill>
            <a:schemeClr val="tx1"/>
          </a:solidFill>
          <a:latin typeface="+mn-lt"/>
          <a:ea typeface="+mn-ea"/>
          <a:cs typeface="Calibri"/>
        </a:defRPr>
      </a:lvl1pPr>
      <a:lvl2pPr marL="534988" indent="-344488" algn="l" rtl="0" eaLnBrk="1" fontAlgn="base" hangingPunct="1">
        <a:spcBef>
          <a:spcPct val="20000"/>
        </a:spcBef>
        <a:spcAft>
          <a:spcPct val="0"/>
        </a:spcAft>
        <a:buSzPct val="100000"/>
        <a:buFontTx/>
        <a:buBlip>
          <a:blip r:embed="rId13"/>
        </a:buBlip>
        <a:defRPr sz="2200">
          <a:solidFill>
            <a:schemeClr val="tx1"/>
          </a:solidFill>
          <a:latin typeface="+mn-lt"/>
          <a:cs typeface="Calibri"/>
        </a:defRPr>
      </a:lvl2pPr>
      <a:lvl3pPr marL="446088" indent="-179388" algn="l" defTabSz="895350" rtl="0" eaLnBrk="1" fontAlgn="base" hangingPunct="1">
        <a:spcBef>
          <a:spcPct val="20000"/>
        </a:spcBef>
        <a:spcAft>
          <a:spcPct val="0"/>
        </a:spcAft>
        <a:buSzPct val="80000"/>
        <a:buFont typeface="Arial"/>
        <a:buChar char="•"/>
        <a:defRPr sz="2000">
          <a:solidFill>
            <a:schemeClr val="tx1"/>
          </a:solidFill>
          <a:latin typeface="+mn-lt"/>
          <a:cs typeface="Calibri"/>
        </a:defRPr>
      </a:lvl3pPr>
      <a:lvl4pPr marL="714375" indent="-357188" algn="l" defTabSz="714375" rtl="0" eaLnBrk="1" fontAlgn="base" hangingPunct="1">
        <a:spcBef>
          <a:spcPct val="20000"/>
        </a:spcBef>
        <a:spcAft>
          <a:spcPct val="0"/>
        </a:spcAft>
        <a:buSzPct val="100000"/>
        <a:buFontTx/>
        <a:buBlip>
          <a:blip r:embed="rId13"/>
        </a:buBlip>
        <a:defRPr sz="2000">
          <a:solidFill>
            <a:schemeClr val="tx1"/>
          </a:solidFill>
          <a:latin typeface="+mn-lt"/>
          <a:cs typeface="Calibri"/>
        </a:defRPr>
      </a:lvl4pPr>
      <a:lvl5pPr marL="1082675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1424" y="628229"/>
            <a:ext cx="104726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title</a:t>
            </a:r>
          </a:p>
        </p:txBody>
      </p:sp>
      <p:sp>
        <p:nvSpPr>
          <p:cNvPr id="3789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424" y="1772817"/>
            <a:ext cx="1047260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>
              <a:buSzPct val="80000"/>
            </a:pPr>
            <a:r>
              <a:rPr lang="en-GB" noProof="0" dirty="0"/>
              <a:t>Click to edit Master text</a:t>
            </a:r>
          </a:p>
          <a:p>
            <a:pPr marL="534988" lvl="1" indent="-344488">
              <a:buSzPct val="100000"/>
              <a:buFontTx/>
              <a:buBlip>
                <a:blip r:embed="rId7"/>
              </a:buBlip>
            </a:pPr>
            <a:r>
              <a:rPr lang="en-GB" noProof="0" dirty="0"/>
              <a:t>Second level</a:t>
            </a:r>
          </a:p>
          <a:p>
            <a:pPr marL="446088" lvl="2" indent="-179388">
              <a:buFont typeface="Arial"/>
              <a:buChar char="•"/>
            </a:pPr>
            <a:r>
              <a:rPr lang="en-GB" noProof="0" dirty="0"/>
              <a:t>Third level</a:t>
            </a:r>
          </a:p>
          <a:p>
            <a:pPr lvl="3" indent="-357188">
              <a:buSzPct val="100000"/>
              <a:buFontTx/>
              <a:buBlip>
                <a:blip r:embed="rId7"/>
              </a:buBlip>
            </a:pPr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37D16C65-606B-C144-891F-64AD24D9B1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44139" y="6525344"/>
            <a:ext cx="4032448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AT" sz="14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r"/>
            <a:r>
              <a:rPr lang="de-AT" noProof="0"/>
              <a:t>Use Header/Footer to set date/author</a:t>
            </a:r>
            <a:endParaRPr lang="en-GB" noProof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79985828-F622-DB42-95F3-093A56FC2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425" y="6525344"/>
            <a:ext cx="6336704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14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GB" noProof="0"/>
              <a:t>Use Header/Footer to set (short) presentation title 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9BD6499A-CEB6-3940-A43A-D338CA163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609" y="6525344"/>
            <a:ext cx="488833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uk-UA" sz="1400" smtClean="0">
                <a:solidFill>
                  <a:srgbClr val="143C8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r"/>
            <a:fld id="{7F5633C8-4A1E-AE41-9551-4706842F4652}" type="slidenum">
              <a:rPr lang="en-GB" noProof="0" smtClean="0"/>
              <a:pPr algn="r"/>
              <a:t>‹Nr.›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29" r:id="rId2"/>
    <p:sldLayoutId id="2147483734" r:id="rId3"/>
    <p:sldLayoutId id="2147483782" r:id="rId4"/>
    <p:sldLayoutId id="2147483787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har char="•"/>
        <a:defRPr lang="en-US" sz="2200" dirty="0" smtClean="0">
          <a:solidFill>
            <a:schemeClr val="tx1"/>
          </a:solidFill>
          <a:latin typeface="+mn-lt"/>
          <a:ea typeface="+mn-ea"/>
          <a:cs typeface="Calibri"/>
        </a:defRPr>
      </a:lvl1pPr>
      <a:lvl2pPr marL="442913" indent="-2571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lang="en-US" sz="2200" dirty="0" smtClean="0">
          <a:solidFill>
            <a:schemeClr val="tx1"/>
          </a:solidFill>
          <a:latin typeface="+mn-lt"/>
          <a:cs typeface="Calibri"/>
        </a:defRPr>
      </a:lvl2pPr>
      <a:lvl3pPr marL="533400" indent="-317500" algn="l" defTabSz="895350" rtl="0" eaLnBrk="0" fontAlgn="base" hangingPunct="0">
        <a:spcBef>
          <a:spcPct val="20000"/>
        </a:spcBef>
        <a:spcAft>
          <a:spcPct val="0"/>
        </a:spcAft>
        <a:buSzPct val="80000"/>
        <a:buFont typeface="Wingdings" charset="2"/>
        <a:buChar char="Ø"/>
        <a:defRPr lang="en-US" sz="2000" dirty="0" smtClean="0">
          <a:solidFill>
            <a:schemeClr val="tx1"/>
          </a:solidFill>
          <a:latin typeface="+mn-lt"/>
          <a:cs typeface="Calibri"/>
        </a:defRPr>
      </a:lvl3pPr>
      <a:lvl4pPr marL="714375" indent="-180975" algn="l" defTabSz="714375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lang="en-US" sz="2000" dirty="0" smtClean="0">
          <a:solidFill>
            <a:schemeClr val="tx1"/>
          </a:solidFill>
          <a:latin typeface="+mn-lt"/>
          <a:cs typeface="Calibri"/>
        </a:defRPr>
      </a:lvl4pPr>
      <a:lvl5pPr marL="1082675" indent="-228600" algn="l" rtl="0" eaLnBrk="0" fontAlgn="base" hangingPunct="0">
        <a:spcBef>
          <a:spcPct val="20000"/>
        </a:spcBef>
        <a:spcAft>
          <a:spcPct val="0"/>
        </a:spcAft>
        <a:buChar char="»"/>
        <a:defRPr lang="en-US" sz="1000" dirty="0" smtClean="0">
          <a:solidFill>
            <a:schemeClr val="tx1"/>
          </a:solidFill>
          <a:latin typeface="+mn-lt"/>
          <a:cs typeface="Calibri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doi.org/10.21105/joss.01095" TargetMode="External"/><Relationship Id="rId7" Type="http://schemas.openxmlformats.org/officeDocument/2006/relationships/hyperlink" Target="https://pyam-iamc.readthedocs.i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twitter.com/search?q=%23pyam_iamc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hyperlink" Target="https://pyam-iamc.readthedocs.io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github.com/iamconsortium/pyam/" TargetMode="External"/><Relationship Id="rId5" Type="http://schemas.openxmlformats.org/officeDocument/2006/relationships/hyperlink" Target="https://pyam-iamc.slack.com/" TargetMode="External"/><Relationship Id="rId10" Type="http://schemas.openxmlformats.org/officeDocument/2006/relationships/image" Target="../media/image21.png"/><Relationship Id="rId4" Type="http://schemas.openxmlformats.org/officeDocument/2006/relationships/hyperlink" Target="https://groups.io/g/pyam" TargetMode="External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tertitel 3">
            <a:extLst>
              <a:ext uri="{FF2B5EF4-FFF2-40B4-BE49-F238E27FC236}">
                <a16:creationId xmlns:a16="http://schemas.microsoft.com/office/drawing/2014/main" id="{46D0E505-06DF-0742-9DA3-E61A122B4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414" y="3128789"/>
            <a:ext cx="10472605" cy="2100412"/>
          </a:xfrm>
        </p:spPr>
        <p:txBody>
          <a:bodyPr/>
          <a:lstStyle/>
          <a:p>
            <a:pPr algn="l"/>
            <a:r>
              <a:rPr lang="en-GB" sz="2000" dirty="0"/>
              <a:t>Daniel Huppmann, Matthew Gidden, Zebedee Nicholls, Jonas </a:t>
            </a:r>
            <a:r>
              <a:rPr lang="en-GB" sz="2000" dirty="0" err="1"/>
              <a:t>Hörsch</a:t>
            </a:r>
            <a:r>
              <a:rPr lang="en-GB" sz="2000" dirty="0"/>
              <a:t>, Robin </a:t>
            </a:r>
            <a:r>
              <a:rPr lang="en-GB" sz="2000" dirty="0" err="1"/>
              <a:t>Lamboll</a:t>
            </a:r>
            <a:r>
              <a:rPr lang="en-GB" sz="2000" dirty="0"/>
              <a:t>,</a:t>
            </a:r>
            <a:br>
              <a:rPr lang="de-AT" sz="2000" dirty="0"/>
            </a:br>
            <a:r>
              <a:rPr lang="de-AT" sz="2000" dirty="0"/>
              <a:t>Paul </a:t>
            </a:r>
            <a:r>
              <a:rPr lang="de-AT" sz="2000" dirty="0" err="1"/>
              <a:t>Natsuo</a:t>
            </a:r>
            <a:r>
              <a:rPr lang="de-AT" sz="2000" dirty="0"/>
              <a:t> </a:t>
            </a:r>
            <a:r>
              <a:rPr lang="de-AT" sz="2000" dirty="0" err="1"/>
              <a:t>Kishimoto</a:t>
            </a:r>
            <a:r>
              <a:rPr lang="de-AT" sz="2000" dirty="0"/>
              <a:t>, Thorsten </a:t>
            </a:r>
            <a:r>
              <a:rPr lang="de-AT" sz="2000" dirty="0" err="1"/>
              <a:t>Burandt</a:t>
            </a:r>
            <a:r>
              <a:rPr lang="de-AT" sz="2000" dirty="0"/>
              <a:t>, </a:t>
            </a:r>
            <a:r>
              <a:rPr lang="de-AT" sz="2000" dirty="0" err="1"/>
              <a:t>and</a:t>
            </a:r>
            <a:r>
              <a:rPr lang="de-AT" sz="2000" dirty="0"/>
              <a:t> </a:t>
            </a:r>
            <a:r>
              <a:rPr lang="en-GB" sz="2000" dirty="0"/>
              <a:t>many others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88FFBE1-5E60-D544-B7B3-15E036DB7E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5C1240-B47E-0341-B3A0-184D9CEBE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3" y="1526874"/>
            <a:ext cx="10472605" cy="1470078"/>
          </a:xfrm>
        </p:spPr>
        <p:txBody>
          <a:bodyPr/>
          <a:lstStyle/>
          <a:p>
            <a:pPr algn="l"/>
            <a:r>
              <a:rPr lang="en-GB" dirty="0"/>
              <a:t>The </a:t>
            </a:r>
            <a:r>
              <a:rPr lang="en-GB" i="1" dirty="0">
                <a:latin typeface="Cambria" panose="02040503050406030204" pitchFamily="18" charset="0"/>
              </a:rPr>
              <a:t>pyam</a:t>
            </a:r>
            <a:r>
              <a:rPr lang="en-GB" dirty="0"/>
              <a:t> package</a:t>
            </a:r>
            <a:br>
              <a:rPr lang="en-GB" dirty="0"/>
            </a:br>
            <a:r>
              <a:rPr lang="en-GB" dirty="0"/>
              <a:t>An open-source Python package for analysis &amp; visualisation</a:t>
            </a:r>
            <a:br>
              <a:rPr lang="en-GB" dirty="0"/>
            </a:br>
            <a:r>
              <a:rPr lang="en-GB" dirty="0"/>
              <a:t>of integrated assessment and macro-energy scenarios</a:t>
            </a:r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C80C35F7-BD8C-1A42-AF1E-DEFC07A36D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12" t="32399" b="9062"/>
          <a:stretch/>
        </p:blipFill>
        <p:spPr>
          <a:xfrm>
            <a:off x="623392" y="3941348"/>
            <a:ext cx="7416824" cy="2100412"/>
          </a:xfrm>
          <a:prstGeom prst="rect">
            <a:avLst/>
          </a:prstGeom>
        </p:spPr>
      </p:pic>
      <p:pic>
        <p:nvPicPr>
          <p:cNvPr id="6" name="Grafik 5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7433CC72-B738-2844-BFC7-A64015E1F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487" y="301461"/>
            <a:ext cx="1583246" cy="6278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DD13B-28E3-6744-825E-06239AD72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Motivation – the workflow from model to insight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260593-BCB2-5D44-9F53-E82A6079B1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400" dirty="0"/>
              <a:t>There are numerous tools for data processing &amp; scenario analysis,</a:t>
            </a:r>
            <a:br>
              <a:rPr lang="en-GB" sz="2400" dirty="0"/>
            </a:br>
            <a:r>
              <a:rPr lang="en-GB" sz="2400" dirty="0"/>
              <a:t>but most solutions are either “hard-wired” to a model or general-purpose packages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121114A-7EF9-9D41-BC88-E1849573A2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2</a:t>
            </a:fld>
            <a:endParaRPr lang="uk-UA" dirty="0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9230C47A-4910-7F47-9648-A995B9A9516A}"/>
              </a:ext>
            </a:extLst>
          </p:cNvPr>
          <p:cNvSpPr/>
          <p:nvPr/>
        </p:nvSpPr>
        <p:spPr>
          <a:xfrm>
            <a:off x="2674373" y="2612841"/>
            <a:ext cx="3312368" cy="14642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+mj-lt"/>
              </a:rPr>
              <a:t>Model</a:t>
            </a:r>
            <a:br>
              <a:rPr lang="en-GB" dirty="0">
                <a:solidFill>
                  <a:sysClr val="windowText" lastClr="000000"/>
                </a:solidFill>
                <a:latin typeface="+mj-lt"/>
              </a:rPr>
            </a:br>
            <a:br>
              <a:rPr lang="en-GB" sz="12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integrated-assessment,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macro-energy system,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land use (change), other sectors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03DF1967-A6AB-0E47-BC98-C1663F833760}"/>
              </a:ext>
            </a:extLst>
          </p:cNvPr>
          <p:cNvSpPr/>
          <p:nvPr/>
        </p:nvSpPr>
        <p:spPr>
          <a:xfrm>
            <a:off x="6424275" y="2347892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B0A6B78E-87D1-8246-B5C4-AAACDA86F20C}"/>
              </a:ext>
            </a:extLst>
          </p:cNvPr>
          <p:cNvSpPr/>
          <p:nvPr/>
        </p:nvSpPr>
        <p:spPr>
          <a:xfrm>
            <a:off x="6853259" y="2609934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E483FCF2-31B0-3C4D-B929-0D347A20B399}"/>
              </a:ext>
            </a:extLst>
          </p:cNvPr>
          <p:cNvSpPr/>
          <p:nvPr/>
        </p:nvSpPr>
        <p:spPr>
          <a:xfrm>
            <a:off x="7282243" y="2871977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708DEE9-2D3D-F243-B8A5-ECE5765FCFAF}"/>
              </a:ext>
            </a:extLst>
          </p:cNvPr>
          <p:cNvSpPr txBox="1"/>
          <p:nvPr/>
        </p:nvSpPr>
        <p:spPr>
          <a:xfrm>
            <a:off x="7282243" y="1834189"/>
            <a:ext cx="20837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>
              <a:defRPr sz="1600">
                <a:latin typeface="+mj-lt"/>
              </a:defRPr>
            </a:lvl1pPr>
          </a:lstStyle>
          <a:p>
            <a:r>
              <a:rPr lang="en-GB" sz="2000" dirty="0"/>
              <a:t>Input data sources</a:t>
            </a:r>
            <a:br>
              <a:rPr lang="en-GB" sz="2000" dirty="0"/>
            </a:br>
            <a:r>
              <a:rPr lang="en-GB" sz="2000" dirty="0"/>
              <a:t>and references</a:t>
            </a:r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C3B8F85F-7FAE-014D-9920-68808731E1AE}"/>
              </a:ext>
            </a:extLst>
          </p:cNvPr>
          <p:cNvSpPr/>
          <p:nvPr/>
        </p:nvSpPr>
        <p:spPr>
          <a:xfrm>
            <a:off x="7656334" y="5985032"/>
            <a:ext cx="1968058" cy="71508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+mj-lt"/>
              </a:rPr>
              <a:t>Scientific manuscript</a:t>
            </a:r>
          </a:p>
        </p:txBody>
      </p:sp>
      <p:sp>
        <p:nvSpPr>
          <p:cNvPr id="14" name="Freihandform 13">
            <a:extLst>
              <a:ext uri="{FF2B5EF4-FFF2-40B4-BE49-F238E27FC236}">
                <a16:creationId xmlns:a16="http://schemas.microsoft.com/office/drawing/2014/main" id="{4BEC2FCA-E748-EF4C-BC20-F647E1E8878D}"/>
              </a:ext>
            </a:extLst>
          </p:cNvPr>
          <p:cNvSpPr/>
          <p:nvPr/>
        </p:nvSpPr>
        <p:spPr>
          <a:xfrm rot="20120810">
            <a:off x="5370614" y="1878156"/>
            <a:ext cx="1109394" cy="628008"/>
          </a:xfrm>
          <a:custGeom>
            <a:avLst/>
            <a:gdLst>
              <a:gd name="connsiteX0" fmla="*/ 0 w 2301765"/>
              <a:gd name="connsiteY0" fmla="*/ 930166 h 1418897"/>
              <a:gd name="connsiteX1" fmla="*/ 220717 w 2301765"/>
              <a:gd name="connsiteY1" fmla="*/ 0 h 1418897"/>
              <a:gd name="connsiteX2" fmla="*/ 378372 w 2301765"/>
              <a:gd name="connsiteY2" fmla="*/ 228600 h 1418897"/>
              <a:gd name="connsiteX3" fmla="*/ 2301765 w 2301765"/>
              <a:gd name="connsiteY3" fmla="*/ 1418897 h 1418897"/>
              <a:gd name="connsiteX4" fmla="*/ 717331 w 2301765"/>
              <a:gd name="connsiteY4" fmla="*/ 567559 h 1418897"/>
              <a:gd name="connsiteX5" fmla="*/ 851338 w 2301765"/>
              <a:gd name="connsiteY5" fmla="*/ 709449 h 1418897"/>
              <a:gd name="connsiteX6" fmla="*/ 0 w 2301765"/>
              <a:gd name="connsiteY6" fmla="*/ 930166 h 1418897"/>
              <a:gd name="connsiteX0" fmla="*/ 0 w 2305475"/>
              <a:gd name="connsiteY0" fmla="*/ 930166 h 1418897"/>
              <a:gd name="connsiteX1" fmla="*/ 220717 w 2305475"/>
              <a:gd name="connsiteY1" fmla="*/ 0 h 1418897"/>
              <a:gd name="connsiteX2" fmla="*/ 378372 w 2305475"/>
              <a:gd name="connsiteY2" fmla="*/ 228600 h 1418897"/>
              <a:gd name="connsiteX3" fmla="*/ 2301765 w 2305475"/>
              <a:gd name="connsiteY3" fmla="*/ 1418897 h 1418897"/>
              <a:gd name="connsiteX4" fmla="*/ 717331 w 2305475"/>
              <a:gd name="connsiteY4" fmla="*/ 567559 h 1418897"/>
              <a:gd name="connsiteX5" fmla="*/ 851338 w 2305475"/>
              <a:gd name="connsiteY5" fmla="*/ 709449 h 1418897"/>
              <a:gd name="connsiteX6" fmla="*/ 0 w 2305475"/>
              <a:gd name="connsiteY6" fmla="*/ 930166 h 1418897"/>
              <a:gd name="connsiteX0" fmla="*/ 0 w 2304895"/>
              <a:gd name="connsiteY0" fmla="*/ 930166 h 1418897"/>
              <a:gd name="connsiteX1" fmla="*/ 220717 w 2304895"/>
              <a:gd name="connsiteY1" fmla="*/ 0 h 1418897"/>
              <a:gd name="connsiteX2" fmla="*/ 378372 w 2304895"/>
              <a:gd name="connsiteY2" fmla="*/ 228600 h 1418897"/>
              <a:gd name="connsiteX3" fmla="*/ 2301765 w 2304895"/>
              <a:gd name="connsiteY3" fmla="*/ 1418897 h 1418897"/>
              <a:gd name="connsiteX4" fmla="*/ 717331 w 2304895"/>
              <a:gd name="connsiteY4" fmla="*/ 567559 h 1418897"/>
              <a:gd name="connsiteX5" fmla="*/ 851338 w 2304895"/>
              <a:gd name="connsiteY5" fmla="*/ 709449 h 1418897"/>
              <a:gd name="connsiteX6" fmla="*/ 0 w 2304895"/>
              <a:gd name="connsiteY6" fmla="*/ 930166 h 1418897"/>
              <a:gd name="connsiteX0" fmla="*/ 0 w 2302156"/>
              <a:gd name="connsiteY0" fmla="*/ 930166 h 1418897"/>
              <a:gd name="connsiteX1" fmla="*/ 220717 w 2302156"/>
              <a:gd name="connsiteY1" fmla="*/ 0 h 1418897"/>
              <a:gd name="connsiteX2" fmla="*/ 378372 w 2302156"/>
              <a:gd name="connsiteY2" fmla="*/ 228600 h 1418897"/>
              <a:gd name="connsiteX3" fmla="*/ 2301765 w 2302156"/>
              <a:gd name="connsiteY3" fmla="*/ 1418897 h 1418897"/>
              <a:gd name="connsiteX4" fmla="*/ 717331 w 2302156"/>
              <a:gd name="connsiteY4" fmla="*/ 567559 h 1418897"/>
              <a:gd name="connsiteX5" fmla="*/ 851338 w 2302156"/>
              <a:gd name="connsiteY5" fmla="*/ 709449 h 1418897"/>
              <a:gd name="connsiteX6" fmla="*/ 0 w 2302156"/>
              <a:gd name="connsiteY6" fmla="*/ 930166 h 1418897"/>
              <a:gd name="connsiteX0" fmla="*/ 0 w 2302685"/>
              <a:gd name="connsiteY0" fmla="*/ 930166 h 1418897"/>
              <a:gd name="connsiteX1" fmla="*/ 220717 w 2302685"/>
              <a:gd name="connsiteY1" fmla="*/ 0 h 1418897"/>
              <a:gd name="connsiteX2" fmla="*/ 378372 w 2302685"/>
              <a:gd name="connsiteY2" fmla="*/ 228600 h 1418897"/>
              <a:gd name="connsiteX3" fmla="*/ 2301765 w 2302685"/>
              <a:gd name="connsiteY3" fmla="*/ 1418897 h 1418897"/>
              <a:gd name="connsiteX4" fmla="*/ 717331 w 2302685"/>
              <a:gd name="connsiteY4" fmla="*/ 567559 h 1418897"/>
              <a:gd name="connsiteX5" fmla="*/ 851338 w 2302685"/>
              <a:gd name="connsiteY5" fmla="*/ 709449 h 1418897"/>
              <a:gd name="connsiteX6" fmla="*/ 0 w 2302685"/>
              <a:gd name="connsiteY6" fmla="*/ 930166 h 1418897"/>
              <a:gd name="connsiteX0" fmla="*/ 0 w 2302761"/>
              <a:gd name="connsiteY0" fmla="*/ 930166 h 1418897"/>
              <a:gd name="connsiteX1" fmla="*/ 220717 w 2302761"/>
              <a:gd name="connsiteY1" fmla="*/ 0 h 1418897"/>
              <a:gd name="connsiteX2" fmla="*/ 378372 w 2302761"/>
              <a:gd name="connsiteY2" fmla="*/ 228600 h 1418897"/>
              <a:gd name="connsiteX3" fmla="*/ 2301765 w 2302761"/>
              <a:gd name="connsiteY3" fmla="*/ 1418897 h 1418897"/>
              <a:gd name="connsiteX4" fmla="*/ 717331 w 2302761"/>
              <a:gd name="connsiteY4" fmla="*/ 567559 h 1418897"/>
              <a:gd name="connsiteX5" fmla="*/ 851338 w 2302761"/>
              <a:gd name="connsiteY5" fmla="*/ 709449 h 1418897"/>
              <a:gd name="connsiteX6" fmla="*/ 0 w 2302761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717331 w 2302185"/>
              <a:gd name="connsiteY4" fmla="*/ 567559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85200 w 2302185"/>
              <a:gd name="connsiteY5" fmla="*/ 743397 h 1418897"/>
              <a:gd name="connsiteX6" fmla="*/ 0 w 2302185"/>
              <a:gd name="connsiteY6" fmla="*/ 930166 h 141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2185" h="1418897">
                <a:moveTo>
                  <a:pt x="0" y="930166"/>
                </a:moveTo>
                <a:lnTo>
                  <a:pt x="220717" y="0"/>
                </a:lnTo>
                <a:lnTo>
                  <a:pt x="362607" y="252249"/>
                </a:lnTo>
                <a:cubicBezTo>
                  <a:pt x="861848" y="-44668"/>
                  <a:pt x="2330669" y="36787"/>
                  <a:pt x="2301765" y="1418897"/>
                </a:cubicBezTo>
                <a:cubicBezTo>
                  <a:pt x="1899744" y="362608"/>
                  <a:pt x="1127236" y="299545"/>
                  <a:pt x="670035" y="559677"/>
                </a:cubicBezTo>
                <a:lnTo>
                  <a:pt x="885200" y="743397"/>
                </a:lnTo>
                <a:lnTo>
                  <a:pt x="0" y="930166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43A8612-3B13-AA46-9EFC-A2BEA60B469C}"/>
              </a:ext>
            </a:extLst>
          </p:cNvPr>
          <p:cNvSpPr/>
          <p:nvPr/>
        </p:nvSpPr>
        <p:spPr>
          <a:xfrm>
            <a:off x="3857307" y="3983057"/>
            <a:ext cx="2551807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Processing of 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raw model outputs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72381C1-B2F7-4D4D-8142-F7DAC7A2C410}"/>
              </a:ext>
            </a:extLst>
          </p:cNvPr>
          <p:cNvSpPr/>
          <p:nvPr/>
        </p:nvSpPr>
        <p:spPr>
          <a:xfrm>
            <a:off x="4836732" y="4694927"/>
            <a:ext cx="2551807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Validation of scenario results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13525C-84E3-E646-AC6E-3158B735526C}"/>
              </a:ext>
            </a:extLst>
          </p:cNvPr>
          <p:cNvSpPr/>
          <p:nvPr/>
        </p:nvSpPr>
        <p:spPr>
          <a:xfrm>
            <a:off x="5896513" y="5415007"/>
            <a:ext cx="2551807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Evaluation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and analysis</a:t>
            </a:r>
          </a:p>
        </p:txBody>
      </p:sp>
      <p:sp>
        <p:nvSpPr>
          <p:cNvPr id="18" name="Freihandform 17">
            <a:extLst>
              <a:ext uri="{FF2B5EF4-FFF2-40B4-BE49-F238E27FC236}">
                <a16:creationId xmlns:a16="http://schemas.microsoft.com/office/drawing/2014/main" id="{36D5D5B2-3775-A442-AEF3-CE2012519388}"/>
              </a:ext>
            </a:extLst>
          </p:cNvPr>
          <p:cNvSpPr/>
          <p:nvPr/>
        </p:nvSpPr>
        <p:spPr>
          <a:xfrm rot="18738111" flipV="1">
            <a:off x="6995499" y="3777871"/>
            <a:ext cx="1109394" cy="743197"/>
          </a:xfrm>
          <a:custGeom>
            <a:avLst/>
            <a:gdLst>
              <a:gd name="connsiteX0" fmla="*/ 0 w 2301765"/>
              <a:gd name="connsiteY0" fmla="*/ 930166 h 1418897"/>
              <a:gd name="connsiteX1" fmla="*/ 220717 w 2301765"/>
              <a:gd name="connsiteY1" fmla="*/ 0 h 1418897"/>
              <a:gd name="connsiteX2" fmla="*/ 378372 w 2301765"/>
              <a:gd name="connsiteY2" fmla="*/ 228600 h 1418897"/>
              <a:gd name="connsiteX3" fmla="*/ 2301765 w 2301765"/>
              <a:gd name="connsiteY3" fmla="*/ 1418897 h 1418897"/>
              <a:gd name="connsiteX4" fmla="*/ 717331 w 2301765"/>
              <a:gd name="connsiteY4" fmla="*/ 567559 h 1418897"/>
              <a:gd name="connsiteX5" fmla="*/ 851338 w 2301765"/>
              <a:gd name="connsiteY5" fmla="*/ 709449 h 1418897"/>
              <a:gd name="connsiteX6" fmla="*/ 0 w 2301765"/>
              <a:gd name="connsiteY6" fmla="*/ 930166 h 1418897"/>
              <a:gd name="connsiteX0" fmla="*/ 0 w 2305475"/>
              <a:gd name="connsiteY0" fmla="*/ 930166 h 1418897"/>
              <a:gd name="connsiteX1" fmla="*/ 220717 w 2305475"/>
              <a:gd name="connsiteY1" fmla="*/ 0 h 1418897"/>
              <a:gd name="connsiteX2" fmla="*/ 378372 w 2305475"/>
              <a:gd name="connsiteY2" fmla="*/ 228600 h 1418897"/>
              <a:gd name="connsiteX3" fmla="*/ 2301765 w 2305475"/>
              <a:gd name="connsiteY3" fmla="*/ 1418897 h 1418897"/>
              <a:gd name="connsiteX4" fmla="*/ 717331 w 2305475"/>
              <a:gd name="connsiteY4" fmla="*/ 567559 h 1418897"/>
              <a:gd name="connsiteX5" fmla="*/ 851338 w 2305475"/>
              <a:gd name="connsiteY5" fmla="*/ 709449 h 1418897"/>
              <a:gd name="connsiteX6" fmla="*/ 0 w 2305475"/>
              <a:gd name="connsiteY6" fmla="*/ 930166 h 1418897"/>
              <a:gd name="connsiteX0" fmla="*/ 0 w 2304895"/>
              <a:gd name="connsiteY0" fmla="*/ 930166 h 1418897"/>
              <a:gd name="connsiteX1" fmla="*/ 220717 w 2304895"/>
              <a:gd name="connsiteY1" fmla="*/ 0 h 1418897"/>
              <a:gd name="connsiteX2" fmla="*/ 378372 w 2304895"/>
              <a:gd name="connsiteY2" fmla="*/ 228600 h 1418897"/>
              <a:gd name="connsiteX3" fmla="*/ 2301765 w 2304895"/>
              <a:gd name="connsiteY3" fmla="*/ 1418897 h 1418897"/>
              <a:gd name="connsiteX4" fmla="*/ 717331 w 2304895"/>
              <a:gd name="connsiteY4" fmla="*/ 567559 h 1418897"/>
              <a:gd name="connsiteX5" fmla="*/ 851338 w 2304895"/>
              <a:gd name="connsiteY5" fmla="*/ 709449 h 1418897"/>
              <a:gd name="connsiteX6" fmla="*/ 0 w 2304895"/>
              <a:gd name="connsiteY6" fmla="*/ 930166 h 1418897"/>
              <a:gd name="connsiteX0" fmla="*/ 0 w 2302156"/>
              <a:gd name="connsiteY0" fmla="*/ 930166 h 1418897"/>
              <a:gd name="connsiteX1" fmla="*/ 220717 w 2302156"/>
              <a:gd name="connsiteY1" fmla="*/ 0 h 1418897"/>
              <a:gd name="connsiteX2" fmla="*/ 378372 w 2302156"/>
              <a:gd name="connsiteY2" fmla="*/ 228600 h 1418897"/>
              <a:gd name="connsiteX3" fmla="*/ 2301765 w 2302156"/>
              <a:gd name="connsiteY3" fmla="*/ 1418897 h 1418897"/>
              <a:gd name="connsiteX4" fmla="*/ 717331 w 2302156"/>
              <a:gd name="connsiteY4" fmla="*/ 567559 h 1418897"/>
              <a:gd name="connsiteX5" fmla="*/ 851338 w 2302156"/>
              <a:gd name="connsiteY5" fmla="*/ 709449 h 1418897"/>
              <a:gd name="connsiteX6" fmla="*/ 0 w 2302156"/>
              <a:gd name="connsiteY6" fmla="*/ 930166 h 1418897"/>
              <a:gd name="connsiteX0" fmla="*/ 0 w 2302685"/>
              <a:gd name="connsiteY0" fmla="*/ 930166 h 1418897"/>
              <a:gd name="connsiteX1" fmla="*/ 220717 w 2302685"/>
              <a:gd name="connsiteY1" fmla="*/ 0 h 1418897"/>
              <a:gd name="connsiteX2" fmla="*/ 378372 w 2302685"/>
              <a:gd name="connsiteY2" fmla="*/ 228600 h 1418897"/>
              <a:gd name="connsiteX3" fmla="*/ 2301765 w 2302685"/>
              <a:gd name="connsiteY3" fmla="*/ 1418897 h 1418897"/>
              <a:gd name="connsiteX4" fmla="*/ 717331 w 2302685"/>
              <a:gd name="connsiteY4" fmla="*/ 567559 h 1418897"/>
              <a:gd name="connsiteX5" fmla="*/ 851338 w 2302685"/>
              <a:gd name="connsiteY5" fmla="*/ 709449 h 1418897"/>
              <a:gd name="connsiteX6" fmla="*/ 0 w 2302685"/>
              <a:gd name="connsiteY6" fmla="*/ 930166 h 1418897"/>
              <a:gd name="connsiteX0" fmla="*/ 0 w 2302761"/>
              <a:gd name="connsiteY0" fmla="*/ 930166 h 1418897"/>
              <a:gd name="connsiteX1" fmla="*/ 220717 w 2302761"/>
              <a:gd name="connsiteY1" fmla="*/ 0 h 1418897"/>
              <a:gd name="connsiteX2" fmla="*/ 378372 w 2302761"/>
              <a:gd name="connsiteY2" fmla="*/ 228600 h 1418897"/>
              <a:gd name="connsiteX3" fmla="*/ 2301765 w 2302761"/>
              <a:gd name="connsiteY3" fmla="*/ 1418897 h 1418897"/>
              <a:gd name="connsiteX4" fmla="*/ 717331 w 2302761"/>
              <a:gd name="connsiteY4" fmla="*/ 567559 h 1418897"/>
              <a:gd name="connsiteX5" fmla="*/ 851338 w 2302761"/>
              <a:gd name="connsiteY5" fmla="*/ 709449 h 1418897"/>
              <a:gd name="connsiteX6" fmla="*/ 0 w 2302761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717331 w 2302185"/>
              <a:gd name="connsiteY4" fmla="*/ 567559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85200 w 2302185"/>
              <a:gd name="connsiteY5" fmla="*/ 743397 h 1418897"/>
              <a:gd name="connsiteX6" fmla="*/ 0 w 2302185"/>
              <a:gd name="connsiteY6" fmla="*/ 930166 h 141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2185" h="1418897">
                <a:moveTo>
                  <a:pt x="0" y="930166"/>
                </a:moveTo>
                <a:lnTo>
                  <a:pt x="220717" y="0"/>
                </a:lnTo>
                <a:lnTo>
                  <a:pt x="362607" y="252249"/>
                </a:lnTo>
                <a:cubicBezTo>
                  <a:pt x="861848" y="-44668"/>
                  <a:pt x="2330669" y="36787"/>
                  <a:pt x="2301765" y="1418897"/>
                </a:cubicBezTo>
                <a:cubicBezTo>
                  <a:pt x="1899744" y="362608"/>
                  <a:pt x="1127236" y="299545"/>
                  <a:pt x="670035" y="559677"/>
                </a:cubicBezTo>
                <a:lnTo>
                  <a:pt x="885200" y="743397"/>
                </a:lnTo>
                <a:lnTo>
                  <a:pt x="0" y="930166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AFDD2E3-D934-4A4B-9EF8-C07248C4618C}"/>
              </a:ext>
            </a:extLst>
          </p:cNvPr>
          <p:cNvSpPr>
            <a:spLocks noChangeAspect="1"/>
          </p:cNvSpPr>
          <p:nvPr/>
        </p:nvSpPr>
        <p:spPr>
          <a:xfrm>
            <a:off x="95585" y="3537911"/>
            <a:ext cx="2904071" cy="3131449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6800" rIns="0"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Data processing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tools and solutions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for specific </a:t>
            </a:r>
            <a:r>
              <a:rPr lang="en-GB" sz="1600" dirty="0" err="1">
                <a:solidFill>
                  <a:sysClr val="windowText" lastClr="000000"/>
                </a:solidFill>
                <a:latin typeface="+mj-lt"/>
              </a:rPr>
              <a:t>modeling</a:t>
            </a: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 frameworks</a:t>
            </a:r>
          </a:p>
          <a:p>
            <a:pPr algn="ctr"/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e.g., TIMES-VEDA,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OSeMOSYS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MESSAGEix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REMIND, GCAM,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mimi.jl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TEMOA,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pypsa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PLEXOS, …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7DB1DAB-4878-E34D-B667-8914F75FB2D4}"/>
              </a:ext>
            </a:extLst>
          </p:cNvPr>
          <p:cNvSpPr>
            <a:spLocks/>
          </p:cNvSpPr>
          <p:nvPr/>
        </p:nvSpPr>
        <p:spPr>
          <a:xfrm>
            <a:off x="9194430" y="3861048"/>
            <a:ext cx="2880000" cy="216000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6800" rIns="0"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General-purpose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data analysis &amp; manipulation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e.g.,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numpy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 pandas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&amp;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tidyverse</a:t>
            </a:r>
            <a:endParaRPr lang="en-GB" sz="14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81543BB-DA11-6348-A419-13F5DCC010E5}"/>
              </a:ext>
            </a:extLst>
          </p:cNvPr>
          <p:cNvSpPr>
            <a:spLocks/>
          </p:cNvSpPr>
          <p:nvPr/>
        </p:nvSpPr>
        <p:spPr>
          <a:xfrm>
            <a:off x="9232828" y="1916832"/>
            <a:ext cx="2880000" cy="216000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General-purpose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plotting packages</a:t>
            </a:r>
          </a:p>
          <a:p>
            <a:pPr algn="ctr"/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e.g., matplotlib, seaborn,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ggplot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 &amp; shiny </a:t>
            </a:r>
          </a:p>
        </p:txBody>
      </p:sp>
      <p:pic>
        <p:nvPicPr>
          <p:cNvPr id="22" name="Grafik 21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B24720DC-30D0-E44B-A63B-E7E3652D8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487" y="301461"/>
            <a:ext cx="1583246" cy="62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27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6B656F-E9B4-A24E-88CC-4CF1B029F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Supported data models and file formats</a:t>
            </a:r>
          </a:p>
        </p:txBody>
      </p:sp>
      <p:sp>
        <p:nvSpPr>
          <p:cNvPr id="22" name="Inhaltsplatzhalter 21">
            <a:extLst>
              <a:ext uri="{FF2B5EF4-FFF2-40B4-BE49-F238E27FC236}">
                <a16:creationId xmlns:a16="http://schemas.microsoft.com/office/drawing/2014/main" id="{61CDB13A-35F0-B846-9CF8-28AC958F8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Supported timeseries data formats:</a:t>
            </a:r>
          </a:p>
          <a:p>
            <a:pPr marL="190500" lvl="1" indent="0">
              <a:buNone/>
            </a:pPr>
            <a:r>
              <a:rPr lang="en-GB" dirty="0"/>
              <a:t>The </a:t>
            </a:r>
            <a:r>
              <a:rPr lang="en-GB" i="1" dirty="0">
                <a:latin typeface="Cambria" panose="02040503050406030204" pitchFamily="18" charset="0"/>
              </a:rPr>
              <a:t>pyam</a:t>
            </a:r>
            <a:r>
              <a:rPr lang="en-GB" dirty="0"/>
              <a:t> package was initially developed to work with the </a:t>
            </a:r>
            <a:r>
              <a:rPr lang="en-GB" i="1" dirty="0"/>
              <a:t>IAMC template,</a:t>
            </a:r>
            <a:br>
              <a:rPr lang="en-GB" i="1" dirty="0"/>
            </a:br>
            <a:r>
              <a:rPr lang="en-GB" dirty="0"/>
              <a:t>a tabular format for yearly timeseries data</a:t>
            </a:r>
          </a:p>
          <a:p>
            <a:endParaRPr lang="en-GB" dirty="0"/>
          </a:p>
          <a:p>
            <a:endParaRPr lang="en-GB" dirty="0"/>
          </a:p>
          <a:p>
            <a:pPr marL="190500" lvl="1" indent="0">
              <a:buNone/>
            </a:pPr>
            <a:r>
              <a:rPr lang="en-GB" dirty="0"/>
              <a:t>But the package also supports sub-annual time resolution</a:t>
            </a:r>
          </a:p>
          <a:p>
            <a:pPr lvl="3"/>
            <a:r>
              <a:rPr lang="en-GB" dirty="0"/>
              <a:t>Continuous-time formats (e.g., hourly timeseries data)</a:t>
            </a:r>
          </a:p>
          <a:p>
            <a:pPr lvl="3"/>
            <a:r>
              <a:rPr lang="en-GB" dirty="0"/>
              <a:t>Representative sub-annual timeslices (e.g., “winter-night”)</a:t>
            </a:r>
          </a:p>
          <a:p>
            <a:pPr lvl="4"/>
            <a:endParaRPr lang="en-GB" dirty="0"/>
          </a:p>
          <a:p>
            <a:pPr marL="0" indent="0">
              <a:buNone/>
            </a:pPr>
            <a:r>
              <a:rPr lang="en-GB" dirty="0"/>
              <a:t>Compatible </a:t>
            </a:r>
            <a:r>
              <a:rPr lang="en-GB" dirty="0" err="1"/>
              <a:t>i</a:t>
            </a:r>
            <a:r>
              <a:rPr lang="en-GB" dirty="0"/>
              <a:t>/o and file formats:</a:t>
            </a:r>
          </a:p>
          <a:p>
            <a:pPr lvl="1"/>
            <a:r>
              <a:rPr lang="en-GB" dirty="0"/>
              <a:t>Full integration with the </a:t>
            </a:r>
            <a:r>
              <a:rPr lang="en-GB" i="1" dirty="0">
                <a:latin typeface="Cambria" panose="02040503050406030204" pitchFamily="18" charset="0"/>
              </a:rPr>
              <a:t>pandas</a:t>
            </a:r>
            <a:r>
              <a:rPr lang="en-GB" dirty="0"/>
              <a:t> data analysis package</a:t>
            </a:r>
          </a:p>
          <a:p>
            <a:pPr lvl="1"/>
            <a:r>
              <a:rPr lang="en-GB" dirty="0"/>
              <a:t>Tabular data</a:t>
            </a:r>
            <a:r>
              <a:rPr lang="en-GB" sz="2000" dirty="0"/>
              <a:t> </a:t>
            </a:r>
            <a:r>
              <a:rPr lang="en-GB" sz="1800" dirty="0"/>
              <a:t>(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xlsx</a:t>
            </a:r>
            <a:r>
              <a:rPr lang="en-GB" sz="1800" dirty="0"/>
              <a:t>,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csv</a:t>
            </a:r>
            <a:r>
              <a:rPr lang="en-GB" sz="1800" dirty="0"/>
              <a:t>)</a:t>
            </a:r>
            <a:r>
              <a:rPr lang="en-GB" dirty="0"/>
              <a:t> &amp; “frictionless” </a:t>
            </a:r>
            <a:r>
              <a:rPr lang="en-GB" dirty="0" err="1"/>
              <a:t>datapackage</a:t>
            </a:r>
            <a:r>
              <a:rPr lang="en-GB" dirty="0"/>
              <a:t> format</a:t>
            </a:r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F8EA6FE1-76ED-AE44-8A29-41548DCB69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The package supports various formats &amp; types of timeseries data</a:t>
            </a:r>
            <a:br>
              <a:rPr lang="en-GB" dirty="0"/>
            </a:br>
            <a:r>
              <a:rPr lang="en-GB" dirty="0"/>
              <a:t>and is currently used by more than a dozen modelling teams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69757800-F82F-9C41-886B-C7D90202E81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3</a:t>
            </a:fld>
            <a:endParaRPr lang="en-GB" noProof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C54A272-DED1-9A47-8FAB-653D474A56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981230"/>
            <a:ext cx="1756743" cy="89629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2EDA1AE5-432E-1E4F-A610-1A000DC83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6070" y="1983777"/>
            <a:ext cx="1312561" cy="770036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790F224B-1DDB-FD47-8928-D93B7ADC2C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6529" y="4052166"/>
            <a:ext cx="1646562" cy="104625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4B25328A-A9E1-F34A-A20C-7B8038F77E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87287" y="2989735"/>
            <a:ext cx="1665943" cy="896297"/>
          </a:xfrm>
          <a:prstGeom prst="rect">
            <a:avLst/>
          </a:prstGeom>
        </p:spPr>
      </p:pic>
      <p:pic>
        <p:nvPicPr>
          <p:cNvPr id="18" name="Grafik 17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2FFA0DEA-813F-2542-ACC9-DE13CEAE5C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487" y="301461"/>
            <a:ext cx="1583246" cy="627839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493A3DAE-999E-E64E-94CA-27C19DC21F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3068960"/>
            <a:ext cx="7560840" cy="979807"/>
          </a:xfrm>
          <a:prstGeom prst="rect">
            <a:avLst/>
          </a:prstGeom>
        </p:spPr>
      </p:pic>
      <p:pic>
        <p:nvPicPr>
          <p:cNvPr id="4" name="Grafik 3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73946A54-118E-4746-B17D-757F67ACA9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5371456"/>
            <a:ext cx="1480252" cy="36153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CB09A8F-0EED-144B-8A4D-AE45B402D0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29691" y="6017344"/>
            <a:ext cx="17145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8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>
            <a:extLst>
              <a:ext uri="{FF2B5EF4-FFF2-40B4-BE49-F238E27FC236}">
                <a16:creationId xmlns:a16="http://schemas.microsoft.com/office/drawing/2014/main" id="{14CB451C-8723-104F-AA91-9778D702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i="1" spc="100" dirty="0">
                <a:latin typeface="Cambria" panose="02040503050406030204" pitchFamily="18" charset="0"/>
                <a:cs typeface="Calibri" panose="020F0502020204030204" pitchFamily="34" charset="0"/>
              </a:rPr>
              <a:t>pyam</a:t>
            </a:r>
            <a:r>
              <a:rPr lang="en-GB" dirty="0"/>
              <a:t> package for integrated assessment &amp; macro-energy modelling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BA9D38-C164-4A41-BDBE-FBD986DFC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2204864"/>
            <a:ext cx="10934161" cy="417646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Use cases and features</a:t>
            </a:r>
          </a:p>
          <a:p>
            <a:pPr lvl="1"/>
            <a:r>
              <a:rPr lang="en-GB" dirty="0"/>
              <a:t>Data processing     </a:t>
            </a:r>
            <a:r>
              <a:rPr lang="en-GB" sz="1800" dirty="0"/>
              <a:t>Data </a:t>
            </a:r>
            <a:r>
              <a:rPr lang="en-GB" sz="1800" dirty="0" err="1"/>
              <a:t>i</a:t>
            </a:r>
            <a:r>
              <a:rPr lang="en-GB" sz="1800" dirty="0"/>
              <a:t>/o &amp; file format conversion, aggregation, downscaling, unit conversion, …</a:t>
            </a:r>
          </a:p>
          <a:p>
            <a:pPr lvl="1"/>
            <a:r>
              <a:rPr lang="en-GB" dirty="0"/>
              <a:t>Validation     </a:t>
            </a:r>
            <a:r>
              <a:rPr lang="en-GB" sz="1800" dirty="0"/>
              <a:t>Checks for completeness of data, internal/external consistency, numerical plausibility …</a:t>
            </a:r>
          </a:p>
          <a:p>
            <a:pPr lvl="1"/>
            <a:r>
              <a:rPr lang="en-GB" dirty="0"/>
              <a:t>Analysis &amp; visualization     </a:t>
            </a:r>
            <a:r>
              <a:rPr lang="en-GB" sz="1800" dirty="0"/>
              <a:t>Categorization and statistics of scenario ensembles, plotting library, …</a:t>
            </a:r>
          </a:p>
          <a:p>
            <a:pPr marL="12700" lvl="2" indent="0">
              <a:buNone/>
            </a:pPr>
            <a:br>
              <a:rPr lang="en-GB" sz="1800" dirty="0"/>
            </a:br>
            <a:r>
              <a:rPr lang="en-GB" sz="1950" dirty="0"/>
              <a:t>M. Gidden and D. Huppmann (2019).  </a:t>
            </a:r>
            <a:r>
              <a:rPr lang="en-GB" sz="1950" i="1" dirty="0"/>
              <a:t>Journal of Open Source Software </a:t>
            </a:r>
            <a:r>
              <a:rPr lang="en-GB" sz="1950" dirty="0"/>
              <a:t>4(33):1095. </a:t>
            </a:r>
            <a:r>
              <a:rPr lang="en-GB" sz="1950" dirty="0" err="1"/>
              <a:t>doi</a:t>
            </a:r>
            <a:r>
              <a:rPr lang="en-GB" sz="1950" dirty="0"/>
              <a:t>: </a:t>
            </a:r>
            <a:r>
              <a:rPr lang="en-GB" sz="1950" dirty="0">
                <a:hlinkClick r:id="rId3"/>
              </a:rPr>
              <a:t>10.21105/joss.01095 </a:t>
            </a:r>
            <a:endParaRPr lang="en-GB" sz="1950" dirty="0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0072C97F-7E7E-D949-B118-A1CFA887F7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12700" indent="-12700"/>
            <a:r>
              <a:rPr lang="en-GB" sz="2800" dirty="0"/>
              <a:t>A community package for scenario processing, analysis &amp; visualization</a:t>
            </a:r>
            <a:br>
              <a:rPr lang="en-GB" sz="2800" dirty="0"/>
            </a:br>
            <a:r>
              <a:rPr lang="en-GB" sz="2800" dirty="0"/>
              <a:t>following best practice of collaborative scientific software development</a:t>
            </a:r>
            <a:endParaRPr lang="en-GB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AE610F3-A741-E349-AF19-2447523CDFD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4</a:t>
            </a:fld>
            <a:endParaRPr lang="uk-UA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1FDCF8-4BA0-A242-AE88-1159398A1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0456" y="2069976"/>
            <a:ext cx="1684862" cy="494928"/>
          </a:xfrm>
          <a:prstGeom prst="rect">
            <a:avLst/>
          </a:prstGeom>
        </p:spPr>
      </p:pic>
      <p:pic>
        <p:nvPicPr>
          <p:cNvPr id="12" name="Inhaltsplatzhalter 15">
            <a:extLst>
              <a:ext uri="{FF2B5EF4-FFF2-40B4-BE49-F238E27FC236}">
                <a16:creationId xmlns:a16="http://schemas.microsoft.com/office/drawing/2014/main" id="{667FC7F5-CDFF-A34C-9B0C-E65B933B1E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0088" y="6004752"/>
            <a:ext cx="446312" cy="36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hteck 15">
            <a:hlinkClick r:id="rId6"/>
            <a:extLst>
              <a:ext uri="{FF2B5EF4-FFF2-40B4-BE49-F238E27FC236}">
                <a16:creationId xmlns:a16="http://schemas.microsoft.com/office/drawing/2014/main" id="{3BCE690E-DBEA-794E-AA71-3CF8810C2AAF}"/>
              </a:ext>
            </a:extLst>
          </p:cNvPr>
          <p:cNvSpPr/>
          <p:nvPr/>
        </p:nvSpPr>
        <p:spPr>
          <a:xfrm>
            <a:off x="10323996" y="5981218"/>
            <a:ext cx="14956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#pyam_iamc</a:t>
            </a:r>
            <a:endParaRPr lang="en-GB" sz="2000" dirty="0">
              <a:solidFill>
                <a:schemeClr val="accent6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EAFBA15-7B69-6841-BAA0-E3A090973D36}"/>
              </a:ext>
            </a:extLst>
          </p:cNvPr>
          <p:cNvSpPr/>
          <p:nvPr/>
        </p:nvSpPr>
        <p:spPr>
          <a:xfrm>
            <a:off x="8904312" y="6364975"/>
            <a:ext cx="2915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+mj-lt"/>
                <a:cs typeface="Calibri" panose="020F0502020204030204" pitchFamily="34" charset="0"/>
                <a:hlinkClick r:id="rId7"/>
              </a:rPr>
              <a:t>pyam-iamc.readthedocs.io</a:t>
            </a:r>
            <a:endParaRPr lang="de-DE" sz="20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A8EBF3E9-41B1-6246-8F64-AB80370ABEA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12" t="32399" b="9062"/>
          <a:stretch/>
        </p:blipFill>
        <p:spPr>
          <a:xfrm>
            <a:off x="677122" y="4577928"/>
            <a:ext cx="7723134" cy="2187158"/>
          </a:xfrm>
          <a:prstGeom prst="rect">
            <a:avLst/>
          </a:prstGeom>
        </p:spPr>
      </p:pic>
      <p:pic>
        <p:nvPicPr>
          <p:cNvPr id="16" name="Grafik 15" descr="Ein Bild, das Text, drinnen enthält.&#10;&#10;Automatisch generierte Beschreibung">
            <a:extLst>
              <a:ext uri="{FF2B5EF4-FFF2-40B4-BE49-F238E27FC236}">
                <a16:creationId xmlns:a16="http://schemas.microsoft.com/office/drawing/2014/main" id="{596CD9CA-2554-2847-8AC8-54404F511D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118" y="4468774"/>
            <a:ext cx="1624522" cy="1624522"/>
          </a:xfrm>
          <a:prstGeom prst="rect">
            <a:avLst/>
          </a:prstGeom>
        </p:spPr>
      </p:pic>
      <p:pic>
        <p:nvPicPr>
          <p:cNvPr id="7" name="Grafik 6" descr="Ein Bild, das Text, ClipArt, Vektorgrafiken enthält.&#10;&#10;Automatisch generierte Beschreibung">
            <a:extLst>
              <a:ext uri="{FF2B5EF4-FFF2-40B4-BE49-F238E27FC236}">
                <a16:creationId xmlns:a16="http://schemas.microsoft.com/office/drawing/2014/main" id="{3144DB71-BA4B-9E42-983B-90EE0A86F18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072" y="6004753"/>
            <a:ext cx="357384" cy="35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1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83947DF-C131-E140-B364-88F5D0A2B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381" y="3215433"/>
            <a:ext cx="11329259" cy="194175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200" dirty="0"/>
              <a:t>Read the docs on </a:t>
            </a:r>
            <a:r>
              <a:rPr lang="en-GB" sz="2200" dirty="0">
                <a:hlinkClick r:id="rId3"/>
              </a:rPr>
              <a:t>pyam-iamc.readthedocs.io</a:t>
            </a:r>
            <a:br>
              <a:rPr lang="en-GB" sz="2200" dirty="0"/>
            </a:br>
            <a:br>
              <a:rPr lang="en-GB" sz="1200" dirty="0"/>
            </a:br>
            <a:r>
              <a:rPr lang="en-GB" sz="2200" dirty="0"/>
              <a:t>Join the mailing list on </a:t>
            </a:r>
            <a:r>
              <a:rPr lang="en-GB" sz="2200" dirty="0">
                <a:hlinkClick r:id="rId4"/>
              </a:rPr>
              <a:t>groups.io</a:t>
            </a:r>
            <a:r>
              <a:rPr lang="en-GB" sz="2200" dirty="0"/>
              <a:t> or the </a:t>
            </a:r>
            <a:r>
              <a:rPr lang="en-GB" sz="2200" dirty="0">
                <a:hlinkClick r:id="rId5"/>
              </a:rPr>
              <a:t>Slack workspace</a:t>
            </a:r>
            <a:br>
              <a:rPr lang="en-GB" sz="2200" dirty="0"/>
            </a:br>
            <a:br>
              <a:rPr lang="en-GB" sz="1200" dirty="0"/>
            </a:br>
            <a:r>
              <a:rPr lang="en-GB" sz="2200" dirty="0"/>
              <a:t>Create an issue or start a pull request</a:t>
            </a:r>
            <a:br>
              <a:rPr lang="en-GB" sz="2200" dirty="0"/>
            </a:br>
            <a:r>
              <a:rPr lang="en-GB" sz="2200" dirty="0"/>
              <a:t>on </a:t>
            </a:r>
            <a:r>
              <a:rPr lang="en-GB" sz="2200" dirty="0">
                <a:hlinkClick r:id="rId6"/>
              </a:rPr>
              <a:t>github.com/IAMconsortium/pyam/</a:t>
            </a:r>
            <a:endParaRPr lang="en-GB" sz="22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AF9DE31-D4FF-224C-83CC-119FC360B7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9576" y="5309151"/>
            <a:ext cx="1632606" cy="43980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E0D28A1-1BAF-144D-B8D2-A9735A8288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549" y="5358019"/>
            <a:ext cx="1710341" cy="34206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BAB554D-66F0-1440-80D3-D14A88034D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31904" y="5201923"/>
            <a:ext cx="1824742" cy="675349"/>
          </a:xfrm>
          <a:prstGeom prst="rect">
            <a:avLst/>
          </a:prstGeom>
        </p:spPr>
      </p:pic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6632B122-1023-3D40-9887-5B0290574BD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760" y="5285492"/>
            <a:ext cx="1338530" cy="54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68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h light with header">
  <a:themeElements>
    <a:clrScheme name="iiasa">
      <a:dk1>
        <a:srgbClr val="000000"/>
      </a:dk1>
      <a:lt1>
        <a:srgbClr val="FFFFFF"/>
      </a:lt1>
      <a:dk2>
        <a:srgbClr val="00599D"/>
      </a:dk2>
      <a:lt2>
        <a:srgbClr val="E0E0E0"/>
      </a:lt2>
      <a:accent1>
        <a:srgbClr val="2B7664"/>
      </a:accent1>
      <a:accent2>
        <a:srgbClr val="F3B548"/>
      </a:accent2>
      <a:accent3>
        <a:srgbClr val="E06464"/>
      </a:accent3>
      <a:accent4>
        <a:srgbClr val="60457F"/>
      </a:accent4>
      <a:accent5>
        <a:srgbClr val="62BEB2"/>
      </a:accent5>
      <a:accent6>
        <a:srgbClr val="005087"/>
      </a:accent6>
      <a:hlink>
        <a:srgbClr val="005087"/>
      </a:hlink>
      <a:folHlink>
        <a:srgbClr val="60457F"/>
      </a:folHlink>
    </a:clrScheme>
    <a:fontScheme name="IIAS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dirty="0" smtClean="0">
            <a:latin typeface="Calibri"/>
            <a:cs typeface="Calibri"/>
          </a:defRPr>
        </a:defPPr>
      </a:lstStyle>
    </a:spDef>
  </a:objectDefaults>
  <a:extraClrSchemeLst>
    <a:extraClrScheme>
      <a:clrScheme name="iiasa-version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h_template" id="{E4E9532B-F84B-C245-A83F-C8FAF6031D04}" vid="{A0104B71-3E6A-EA45-9CEB-0749CC830090}"/>
    </a:ext>
  </a:extLst>
</a:theme>
</file>

<file path=ppt/theme/theme2.xml><?xml version="1.0" encoding="utf-8"?>
<a:theme xmlns:a="http://schemas.openxmlformats.org/drawingml/2006/main" name="dh light title &amp; final (english)">
  <a:themeElements>
    <a:clrScheme name="iiasa">
      <a:dk1>
        <a:srgbClr val="000000"/>
      </a:dk1>
      <a:lt1>
        <a:srgbClr val="FFFFFF"/>
      </a:lt1>
      <a:dk2>
        <a:srgbClr val="00599D"/>
      </a:dk2>
      <a:lt2>
        <a:srgbClr val="E0E0E0"/>
      </a:lt2>
      <a:accent1>
        <a:srgbClr val="2B7664"/>
      </a:accent1>
      <a:accent2>
        <a:srgbClr val="F3B548"/>
      </a:accent2>
      <a:accent3>
        <a:srgbClr val="E06464"/>
      </a:accent3>
      <a:accent4>
        <a:srgbClr val="60457F"/>
      </a:accent4>
      <a:accent5>
        <a:srgbClr val="62BEB2"/>
      </a:accent5>
      <a:accent6>
        <a:srgbClr val="005087"/>
      </a:accent6>
      <a:hlink>
        <a:srgbClr val="005087"/>
      </a:hlink>
      <a:folHlink>
        <a:srgbClr val="60457F"/>
      </a:folHlink>
    </a:clrScheme>
    <a:fontScheme name="IIAS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asa-version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h_template" id="{E4E9532B-F84B-C245-A83F-C8FAF6031D04}" vid="{7DCD7D38-5549-AE41-9719-C1E915D97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 light with header</Template>
  <TotalTime>0</TotalTime>
  <Words>818</Words>
  <Application>Microsoft Macintosh PowerPoint</Application>
  <PresentationFormat>Breitbild</PresentationFormat>
  <Paragraphs>83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Cambria</vt:lpstr>
      <vt:lpstr>Courier New</vt:lpstr>
      <vt:lpstr>Wingdings</vt:lpstr>
      <vt:lpstr>dh light with header</vt:lpstr>
      <vt:lpstr>dh light title &amp; final (english)</vt:lpstr>
      <vt:lpstr>The pyam package An open-source Python package for analysis &amp; visualisation of integrated assessment and macro-energy scenarios</vt:lpstr>
      <vt:lpstr>Motivation – the workflow from model to insight</vt:lpstr>
      <vt:lpstr>Supported data models and file formats</vt:lpstr>
      <vt:lpstr>The pyam package for integrated assessment &amp; macro-energy modelling</vt:lpstr>
      <vt:lpstr>Read the docs on pyam-iamc.readthedocs.io  Join the mailing list on groups.io or the Slack workspace  Create an issue or start a pull request on github.com/IAMconsortium/pyam/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pyam package</dc:title>
  <dc:subject>An open-source Python package for analysis &amp; visualisation of integrated assessment and macro-energy scenarios</dc:subject>
  <dc:creator>Daniel Huppmann, Matthew Gidden, Zebedee Nicholls, Jonas Hörsch, Robin Lamboll, Paul Natsuo Kishimoto, Thorsten Burandt, and many others</dc:creator>
  <cp:keywords/>
  <dc:description/>
  <cp:lastModifiedBy>HUPPMANN Daniel</cp:lastModifiedBy>
  <cp:revision>164</cp:revision>
  <cp:lastPrinted>2021-04-19T09:12:57Z</cp:lastPrinted>
  <dcterms:created xsi:type="dcterms:W3CDTF">2021-04-08T08:48:28Z</dcterms:created>
  <dcterms:modified xsi:type="dcterms:W3CDTF">2021-05-11T09:29:56Z</dcterms:modified>
  <cp:category/>
</cp:coreProperties>
</file>