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665" r:id="rId2"/>
  </p:sldMasterIdLst>
  <p:notesMasterIdLst>
    <p:notesMasterId r:id="rId17"/>
  </p:notesMasterIdLst>
  <p:handoutMasterIdLst>
    <p:handoutMasterId r:id="rId18"/>
  </p:handoutMasterIdLst>
  <p:sldIdLst>
    <p:sldId id="258" r:id="rId3"/>
    <p:sldId id="282" r:id="rId4"/>
    <p:sldId id="280" r:id="rId5"/>
    <p:sldId id="286" r:id="rId6"/>
    <p:sldId id="285" r:id="rId7"/>
    <p:sldId id="283" r:id="rId8"/>
    <p:sldId id="281" r:id="rId9"/>
    <p:sldId id="275" r:id="rId10"/>
    <p:sldId id="284" r:id="rId11"/>
    <p:sldId id="262" r:id="rId12"/>
    <p:sldId id="335" r:id="rId13"/>
    <p:sldId id="334" r:id="rId14"/>
    <p:sldId id="333" r:id="rId15"/>
    <p:sldId id="276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1FA1F3"/>
    <a:srgbClr val="009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89505" autoAdjust="0"/>
  </p:normalViewPr>
  <p:slideViewPr>
    <p:cSldViewPr>
      <p:cViewPr varScale="1">
        <p:scale>
          <a:sx n="98" d="100"/>
          <a:sy n="98" d="100"/>
        </p:scale>
        <p:origin x="99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2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68E00-D2B7-6E4E-AA6A-AC71D730947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C91D-6C58-3F4B-AD86-7A996FAA17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3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E5847-F5B5-7B41-9197-583712EACD1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4F848-489F-D14B-AC7F-41C3B2443E0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der Analyse von Modell-Ergebnissen muss man meistens ab einem bestimmten Zeitpunkt über die vom Framework angebotenen Standard-Funktionen oder Plot-Typen hinaus…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4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0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0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daniel_huppmann" TargetMode="External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http://www.iiasa.ac.at/staff/huppmann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witter.com/daniel_huppmann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iiasa.ac.at/staff/huppmann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81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 hasCustomPrompt="1"/>
          </p:nvPr>
        </p:nvSpPr>
        <p:spPr>
          <a:xfrm>
            <a:off x="1103447" y="1988840"/>
            <a:ext cx="10472604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1103447" y="6093320"/>
            <a:ext cx="10472604" cy="28800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-1105435" y="3812438"/>
            <a:ext cx="4033689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4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4936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389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216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310597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2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  <a:endParaRPr lang="en-GB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13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C-BY and environment ta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1763349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373216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7F1A919-9C43-224F-B7CA-743CC30C0DA0}"/>
              </a:ext>
            </a:extLst>
          </p:cNvPr>
          <p:cNvSpPr txBox="1">
            <a:spLocks/>
          </p:cNvSpPr>
          <p:nvPr userDrawn="1"/>
        </p:nvSpPr>
        <p:spPr>
          <a:xfrm>
            <a:off x="759272" y="6314703"/>
            <a:ext cx="6336704" cy="45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GB" sz="1400" dirty="0"/>
              <a:t>Please consider the environment before printing this slide deck</a:t>
            </a:r>
          </a:p>
          <a:p>
            <a:r>
              <a:rPr lang="de-AT" sz="970" dirty="0"/>
              <a:t>Icon </a:t>
            </a:r>
            <a:r>
              <a:rPr lang="de-AT" sz="970" dirty="0" err="1"/>
              <a:t>from</a:t>
            </a:r>
            <a:r>
              <a:rPr lang="de-AT" sz="970" dirty="0"/>
              <a:t> </a:t>
            </a:r>
            <a:r>
              <a:rPr lang="de-AT" sz="970" dirty="0">
                <a:hlinkClick r:id="rId2"/>
              </a:rPr>
              <a:t>all-free-download.com</a:t>
            </a:r>
            <a:r>
              <a:rPr lang="de-AT" sz="970" dirty="0"/>
              <a:t>, Environmental </a:t>
            </a:r>
            <a:r>
              <a:rPr lang="de-AT" sz="970" dirty="0" err="1"/>
              <a:t>icons</a:t>
            </a:r>
            <a:r>
              <a:rPr lang="de-AT" sz="970" dirty="0"/>
              <a:t> 310835 </a:t>
            </a:r>
            <a:r>
              <a:rPr lang="de-AT" sz="970" dirty="0" err="1"/>
              <a:t>by</a:t>
            </a:r>
            <a:r>
              <a:rPr lang="de-AT" sz="970" dirty="0"/>
              <a:t> </a:t>
            </a:r>
            <a:r>
              <a:rPr lang="de-AT" sz="970" dirty="0">
                <a:hlinkClick r:id="rId3"/>
              </a:rPr>
              <a:t>BSGstudio</a:t>
            </a:r>
            <a:r>
              <a:rPr lang="de-AT" sz="970" dirty="0"/>
              <a:t>, </a:t>
            </a:r>
            <a:r>
              <a:rPr lang="de-AT" sz="970" dirty="0" err="1"/>
              <a:t>under</a:t>
            </a:r>
            <a:r>
              <a:rPr lang="de-AT" sz="970" dirty="0"/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C5E7B66-A10E-9F4B-8163-0855C37A12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191076"/>
            <a:ext cx="533400" cy="6223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D08A5CE4-AF6D-2841-AEED-E154ABAC48A1}"/>
              </a:ext>
            </a:extLst>
          </p:cNvPr>
          <p:cNvSpPr/>
          <p:nvPr userDrawn="1"/>
        </p:nvSpPr>
        <p:spPr>
          <a:xfrm>
            <a:off x="4752528" y="6314703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2F99E0-AE91-AF47-86ED-7E85D0F62E5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55064" y="634379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C-BY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1763349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373216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8A5CE4-AF6D-2841-AEED-E154ABAC48A1}"/>
              </a:ext>
            </a:extLst>
          </p:cNvPr>
          <p:cNvSpPr/>
          <p:nvPr userDrawn="1"/>
        </p:nvSpPr>
        <p:spPr>
          <a:xfrm>
            <a:off x="4752528" y="6314703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2F99E0-AE91-AF47-86ED-7E85D0F62E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55064" y="634379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82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2065784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769885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221679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869160"/>
            <a:ext cx="79688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1600" kern="1200" noProof="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</a:t>
            </a:r>
            <a:r>
              <a:rPr lang="en-GB" sz="1400" baseline="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Scholar – Energy, Climate, and Environment Program (ECE)</a:t>
            </a:r>
            <a:endParaRPr lang="en-GB" sz="14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noProof="0" dirty="0">
                <a:solidFill>
                  <a:schemeClr val="tx2"/>
                </a:solidFill>
                <a:latin typeface="+mn-lt"/>
                <a:ea typeface="+mn-ea"/>
                <a:cs typeface="Calibri"/>
                <a:hlinkClick r:id="rId3"/>
              </a:rPr>
              <a:t>@daniel_huppmann</a:t>
            </a:r>
            <a:endParaRPr lang="en-GB" sz="1400" kern="1200" noProof="0" dirty="0">
              <a:solidFill>
                <a:schemeClr val="tx2"/>
              </a:solidFill>
              <a:latin typeface="+mn-lt"/>
              <a:ea typeface="+mn-ea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pic>
        <p:nvPicPr>
          <p:cNvPr id="6" name="Grafik 5" descr="Ein Bild, das Axt enthält.&#10;&#10;Automatisch generierte Beschreibung">
            <a:extLst>
              <a:ext uri="{FF2B5EF4-FFF2-40B4-BE49-F238E27FC236}">
                <a16:creationId xmlns:a16="http://schemas.microsoft.com/office/drawing/2014/main" id="{0DC0C088-D06B-7649-8FA2-794B9AFC15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165304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9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052514"/>
            <a:ext cx="5230283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052514"/>
            <a:ext cx="5230284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2660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CC-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005655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149080"/>
            <a:ext cx="796888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20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 Scholar – Energy, Climate, and Environment Program (ECE)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3"/>
              </a:rPr>
              <a:t>@daniel_huppmann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B881C1D-8804-D449-87E0-26AB326013B3}"/>
              </a:ext>
            </a:extLst>
          </p:cNvPr>
          <p:cNvSpPr/>
          <p:nvPr userDrawn="1"/>
        </p:nvSpPr>
        <p:spPr>
          <a:xfrm>
            <a:off x="453650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A0F55128-5E99-D54C-9C48-1DA725F9FB2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39040" y="6089441"/>
            <a:ext cx="1117600" cy="393700"/>
          </a:xfrm>
          <a:prstGeom prst="rect">
            <a:avLst/>
          </a:prstGeom>
        </p:spPr>
      </p:pic>
      <p:pic>
        <p:nvPicPr>
          <p:cNvPr id="4" name="Grafik 3" descr="Ein Bild, das Axt enthält.&#10;&#10;Automatisch generierte Beschreibung">
            <a:extLst>
              <a:ext uri="{FF2B5EF4-FFF2-40B4-BE49-F238E27FC236}">
                <a16:creationId xmlns:a16="http://schemas.microsoft.com/office/drawing/2014/main" id="{B8A3F325-21AE-9642-B474-FC8890F3EDE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5517232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75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67CD1-1B92-9341-B6EB-89FE8FB86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2348880"/>
            <a:ext cx="10465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section title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AEEE99-B767-8246-A681-4EA20706C7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0ECE9-8260-2049-A7CF-32F94D80330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/>
              <a:t>Use Header/Footer to set (short) presentation title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8F728F-6B39-BE4C-8B94-41AE1E38DE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6A70D36C-84F8-AE43-8234-6C73208880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225" y="3860800"/>
            <a:ext cx="10464800" cy="23764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edit subtitle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01E965A-F2E9-3B47-A1FA-126BC9AFA7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1225" y="1700808"/>
            <a:ext cx="6432550" cy="4327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2600" i="1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271463" lvl="0" indent="-271463">
              <a:spcBef>
                <a:spcPts val="1000"/>
              </a:spcBef>
              <a:buSzPct val="80000"/>
            </a:pPr>
            <a:r>
              <a:rPr lang="en-GB" noProof="0" dirty="0"/>
              <a:t>Section number</a:t>
            </a:r>
          </a:p>
        </p:txBody>
      </p:sp>
    </p:spTree>
    <p:extLst>
      <p:ext uri="{BB962C8B-B14F-4D97-AF65-F5344CB8AC3E}">
        <p14:creationId xmlns:p14="http://schemas.microsoft.com/office/powerpoint/2010/main" val="237929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628800"/>
            <a:ext cx="10663767" cy="475252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43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628824"/>
            <a:ext cx="1065718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58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1103416" y="1628824"/>
            <a:ext cx="1046519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03A271A-8BB6-F441-A493-B4239DD7500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rot="16200000">
            <a:off x="-1284822" y="3633050"/>
            <a:ext cx="4392464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</p:spTree>
    <p:extLst>
      <p:ext uri="{BB962C8B-B14F-4D97-AF65-F5344CB8AC3E}">
        <p14:creationId xmlns:p14="http://schemas.microsoft.com/office/powerpoint/2010/main" val="359144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414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5C2DF0B-4286-944C-9954-5138A4A1E95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DA57D45-5B58-824A-930C-1567D36F2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45767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10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988840"/>
            <a:ext cx="10663767" cy="43924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77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988864"/>
            <a:ext cx="10657184" cy="410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797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Use Header/Footer to set (short) presentation title </a:t>
            </a:r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2284" y="341784"/>
            <a:ext cx="10663767" cy="49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052737"/>
            <a:ext cx="1066376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AT"/>
              <a:t>Use Header/Footer to set date/author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628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72" r:id="rId2"/>
    <p:sldLayoutId id="2147483755" r:id="rId3"/>
    <p:sldLayoutId id="2147483784" r:id="rId4"/>
    <p:sldLayoutId id="2147483786" r:id="rId5"/>
    <p:sldLayoutId id="2147483756" r:id="rId6"/>
    <p:sldLayoutId id="2147483785" r:id="rId7"/>
    <p:sldLayoutId id="2147483764" r:id="rId8"/>
    <p:sldLayoutId id="2147483759" r:id="rId9"/>
    <p:sldLayoutId id="2147483760" r:id="rId10"/>
    <p:sldLayoutId id="2147483781" r:id="rId11"/>
    <p:sldLayoutId id="2147483789" r:id="rId12"/>
    <p:sldLayoutId id="2147483790" r:id="rId13"/>
    <p:sldLayoutId id="2147483791" r:id="rId14"/>
    <p:sldLayoutId id="2147483793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1" fontAlgn="base" hangingPunct="1">
        <a:spcBef>
          <a:spcPts val="1000"/>
        </a:spcBef>
        <a:spcAft>
          <a:spcPct val="0"/>
        </a:spcAft>
        <a:buSzPct val="80000"/>
        <a:buChar char="•"/>
        <a:defRPr sz="2200">
          <a:solidFill>
            <a:schemeClr val="tx1"/>
          </a:solidFill>
          <a:latin typeface="+mn-lt"/>
          <a:ea typeface="+mn-ea"/>
          <a:cs typeface="Calibri"/>
        </a:defRPr>
      </a:lvl1pPr>
      <a:lvl2pPr marL="534988" indent="-344488" algn="l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7"/>
        </a:buBlip>
        <a:defRPr sz="2200">
          <a:solidFill>
            <a:schemeClr val="tx1"/>
          </a:solidFill>
          <a:latin typeface="+mn-lt"/>
          <a:cs typeface="Calibri"/>
        </a:defRPr>
      </a:lvl2pPr>
      <a:lvl3pPr marL="446088" indent="-179388" algn="l" defTabSz="895350" rtl="0" eaLnBrk="1" fontAlgn="base" hangingPunct="1">
        <a:spcBef>
          <a:spcPct val="20000"/>
        </a:spcBef>
        <a:spcAft>
          <a:spcPct val="0"/>
        </a:spcAft>
        <a:buSzPct val="80000"/>
        <a:buFont typeface="Arial"/>
        <a:buChar char="•"/>
        <a:defRPr sz="2000">
          <a:solidFill>
            <a:schemeClr val="tx1"/>
          </a:solidFill>
          <a:latin typeface="+mn-lt"/>
          <a:cs typeface="Calibri"/>
        </a:defRPr>
      </a:lvl3pPr>
      <a:lvl4pPr marL="714375" indent="-357188" algn="l" defTabSz="714375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7"/>
        </a:buBlip>
        <a:defRPr sz="200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1424" y="628229"/>
            <a:ext cx="104726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424" y="1772817"/>
            <a:ext cx="104726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>
              <a:buSzPct val="80000"/>
            </a:pPr>
            <a:r>
              <a:rPr lang="en-GB" noProof="0" dirty="0"/>
              <a:t>Click to edit Master text</a:t>
            </a:r>
          </a:p>
          <a:p>
            <a:pPr marL="534988" lvl="1" indent="-344488">
              <a:buSzPct val="100000"/>
              <a:buFontTx/>
              <a:buBlip>
                <a:blip r:embed="rId8"/>
              </a:buBlip>
            </a:pPr>
            <a:r>
              <a:rPr lang="en-GB" noProof="0" dirty="0"/>
              <a:t>Second level</a:t>
            </a:r>
          </a:p>
          <a:p>
            <a:pPr marL="446088" lvl="2" indent="-179388">
              <a:buFont typeface="Arial"/>
              <a:buChar char="•"/>
            </a:pPr>
            <a:r>
              <a:rPr lang="en-GB" noProof="0" dirty="0"/>
              <a:t>Third level</a:t>
            </a:r>
          </a:p>
          <a:p>
            <a:pPr lvl="3" indent="-357188">
              <a:buSzPct val="100000"/>
              <a:buFontTx/>
              <a:buBlip>
                <a:blip r:embed="rId8"/>
              </a:buBlip>
            </a:pPr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7D16C65-606B-C144-891F-64AD24D9B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AT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9985828-F622-DB42-95F3-093A56FC2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Use Header/Footer to set (short) presentation title 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9BD6499A-CEB6-3940-A43A-D338CA163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uk-UA" sz="14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8" r:id="rId2"/>
    <p:sldLayoutId id="2147483729" r:id="rId3"/>
    <p:sldLayoutId id="2147483734" r:id="rId4"/>
    <p:sldLayoutId id="2147483782" r:id="rId5"/>
    <p:sldLayoutId id="2147483787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har char="•"/>
        <a:defRPr lang="en-US" sz="2200" dirty="0" smtClean="0">
          <a:solidFill>
            <a:schemeClr val="tx1"/>
          </a:solidFill>
          <a:latin typeface="+mn-lt"/>
          <a:ea typeface="+mn-ea"/>
          <a:cs typeface="Calibri"/>
        </a:defRPr>
      </a:lvl1pPr>
      <a:lvl2pPr marL="442913" indent="-2571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200" dirty="0" smtClean="0">
          <a:solidFill>
            <a:schemeClr val="tx1"/>
          </a:solidFill>
          <a:latin typeface="+mn-lt"/>
          <a:cs typeface="Calibri"/>
        </a:defRPr>
      </a:lvl2pPr>
      <a:lvl3pPr marL="533400" indent="-317500" algn="l" defTabSz="895350" rtl="0" eaLnBrk="0" fontAlgn="base" hangingPunct="0">
        <a:spcBef>
          <a:spcPct val="20000"/>
        </a:spcBef>
        <a:spcAft>
          <a:spcPct val="0"/>
        </a:spcAft>
        <a:buSzPct val="80000"/>
        <a:buFont typeface="Wingdings" charset="2"/>
        <a:buChar char="Ø"/>
        <a:defRPr lang="en-US" sz="2000" dirty="0" smtClean="0">
          <a:solidFill>
            <a:schemeClr val="tx1"/>
          </a:solidFill>
          <a:latin typeface="+mn-lt"/>
          <a:cs typeface="Calibri"/>
        </a:defRPr>
      </a:lvl3pPr>
      <a:lvl4pPr marL="714375" indent="-180975" algn="l" defTabSz="714375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000" dirty="0" smtClean="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1000" dirty="0" smtClean="0">
          <a:solidFill>
            <a:schemeClr val="tx1"/>
          </a:solidFill>
          <a:latin typeface="+mn-lt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11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s://pyam-iamc.readthedocs.io/" TargetMode="External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github.com/iamconsortium/pyam/" TargetMode="External"/><Relationship Id="rId5" Type="http://schemas.openxmlformats.org/officeDocument/2006/relationships/hyperlink" Target="https://pyam-iamc.slack.com/" TargetMode="External"/><Relationship Id="rId10" Type="http://schemas.openxmlformats.org/officeDocument/2006/relationships/image" Target="../media/image23.png"/><Relationship Id="rId4" Type="http://schemas.openxmlformats.org/officeDocument/2006/relationships/hyperlink" Target="https://groups.io/g/pyam" TargetMode="External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yam-iamc.readthedocs.io/en/stable/data.html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dcu.be/9i8a" TargetMode="External"/><Relationship Id="rId2" Type="http://schemas.openxmlformats.org/officeDocument/2006/relationships/hyperlink" Target="https://doi.org/10.1038/s41558-018-0317-4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2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11" Type="http://schemas.openxmlformats.org/officeDocument/2006/relationships/image" Target="../media/image16.svg"/><Relationship Id="rId5" Type="http://schemas.openxmlformats.org/officeDocument/2006/relationships/image" Target="../media/image7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doi.org/10.12688/openreseurope.13633.1" TargetMode="External"/><Relationship Id="rId7" Type="http://schemas.openxmlformats.org/officeDocument/2006/relationships/hyperlink" Target="https://pyam-iamc.readthedocs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twitter.com/search?q=%23pyam_iamc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CB1D6F-051A-674E-AC87-457DD3DD09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7408" y="5517009"/>
            <a:ext cx="11257250" cy="648295"/>
          </a:xfrm>
        </p:spPr>
        <p:txBody>
          <a:bodyPr/>
          <a:lstStyle/>
          <a:p>
            <a:r>
              <a:rPr lang="de-DE" dirty="0"/>
              <a:t>Daniel Huppmann</a:t>
            </a:r>
            <a:br>
              <a:rPr lang="de-DE" dirty="0"/>
            </a:br>
            <a:r>
              <a:rPr lang="de-DE" dirty="0"/>
              <a:t>Online-Strommarkttreffen – 14. Juli 2021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5C1240-B47E-0341-B3A0-184D9CEB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2" y="1530076"/>
            <a:ext cx="10681188" cy="1327165"/>
          </a:xfrm>
        </p:spPr>
        <p:txBody>
          <a:bodyPr/>
          <a:lstStyle/>
          <a:p>
            <a:pPr algn="l"/>
            <a:r>
              <a:rPr lang="en-GB" dirty="0">
                <a:cs typeface="Calibri" panose="020F0502020204030204" pitchFamily="34" charset="0"/>
              </a:rPr>
              <a:t>Das Python-</a:t>
            </a:r>
            <a:r>
              <a:rPr lang="en-GB" dirty="0" err="1">
                <a:cs typeface="Calibri" panose="020F0502020204030204" pitchFamily="34" charset="0"/>
              </a:rPr>
              <a:t>Paket</a:t>
            </a:r>
            <a:r>
              <a:rPr lang="en-GB" dirty="0">
                <a:cs typeface="Calibri" panose="020F0502020204030204" pitchFamily="34" charset="0"/>
              </a:rPr>
              <a:t> </a:t>
            </a:r>
            <a:r>
              <a:rPr lang="en-GB" i="1" dirty="0">
                <a:latin typeface="Cambria" panose="02040503050406030204" pitchFamily="18" charset="0"/>
                <a:cs typeface="Calibri" panose="020F0502020204030204" pitchFamily="34" charset="0"/>
              </a:rPr>
              <a:t>pyam</a:t>
            </a:r>
            <a:r>
              <a:rPr lang="en-GB" dirty="0">
                <a:cs typeface="Calibri" panose="020F0502020204030204" pitchFamily="34" charset="0"/>
              </a:rPr>
              <a:t> </a:t>
            </a:r>
            <a:r>
              <a:rPr lang="en-GB" dirty="0" err="1">
                <a:cs typeface="Calibri" panose="020F0502020204030204" pitchFamily="34" charset="0"/>
              </a:rPr>
              <a:t>zur</a:t>
            </a:r>
            <a:r>
              <a:rPr lang="en-GB" dirty="0">
                <a:cs typeface="Calibri" panose="020F0502020204030204" pitchFamily="34" charset="0"/>
              </a:rPr>
              <a:t> Analyse, </a:t>
            </a:r>
            <a:r>
              <a:rPr lang="en-GB" dirty="0" err="1">
                <a:cs typeface="Calibri" panose="020F0502020204030204" pitchFamily="34" charset="0"/>
              </a:rPr>
              <a:t>Validierung</a:t>
            </a:r>
            <a:r>
              <a:rPr lang="en-GB" dirty="0">
                <a:cs typeface="Calibri" panose="020F0502020204030204" pitchFamily="34" charset="0"/>
              </a:rPr>
              <a:t> &amp; </a:t>
            </a:r>
            <a:r>
              <a:rPr lang="en-GB" dirty="0" err="1">
                <a:cs typeface="Calibri" panose="020F0502020204030204" pitchFamily="34" charset="0"/>
              </a:rPr>
              <a:t>Visualisierung</a:t>
            </a:r>
            <a:r>
              <a:rPr lang="en-GB" dirty="0">
                <a:cs typeface="Calibri" panose="020F0502020204030204" pitchFamily="34" charset="0"/>
              </a:rPr>
              <a:t> von </a:t>
            </a:r>
            <a:r>
              <a:rPr lang="en-GB" dirty="0" err="1">
                <a:cs typeface="Calibri" panose="020F0502020204030204" pitchFamily="34" charset="0"/>
              </a:rPr>
              <a:t>Energiesystem</a:t>
            </a:r>
            <a:r>
              <a:rPr lang="en-GB" dirty="0">
                <a:cs typeface="Calibri" panose="020F0502020204030204" pitchFamily="34" charset="0"/>
              </a:rPr>
              <a:t>- und </a:t>
            </a:r>
            <a:r>
              <a:rPr lang="en-GB" dirty="0" err="1">
                <a:cs typeface="Calibri" panose="020F0502020204030204" pitchFamily="34" charset="0"/>
              </a:rPr>
              <a:t>Klimaszenarien</a:t>
            </a:r>
            <a:endParaRPr lang="en-GB" dirty="0">
              <a:cs typeface="Calibri" panose="020F0502020204030204" pitchFamily="34" charset="0"/>
            </a:endParaRPr>
          </a:p>
        </p:txBody>
      </p:sp>
      <p:pic>
        <p:nvPicPr>
          <p:cNvPr id="6" name="Grafik 5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7433CC72-B738-2844-BFC7-A64015E1F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196975"/>
            <a:ext cx="1583246" cy="627839"/>
          </a:xfrm>
          <a:prstGeom prst="rect">
            <a:avLst/>
          </a:prstGeom>
        </p:spPr>
      </p:pic>
      <p:pic>
        <p:nvPicPr>
          <p:cNvPr id="8" name="Picture 11">
            <a:extLst>
              <a:ext uri="{FF2B5EF4-FFF2-40B4-BE49-F238E27FC236}">
                <a16:creationId xmlns:a16="http://schemas.microsoft.com/office/drawing/2014/main" id="{52C2B8E1-23A1-1546-BBA7-10D0C289F1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75" y="6283503"/>
            <a:ext cx="685979" cy="45786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1B7590CF-C75D-E541-92A7-A45DBD5F9BEC}"/>
              </a:ext>
            </a:extLst>
          </p:cNvPr>
          <p:cNvSpPr/>
          <p:nvPr/>
        </p:nvSpPr>
        <p:spPr>
          <a:xfrm>
            <a:off x="983432" y="6309320"/>
            <a:ext cx="6525098" cy="434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This work has received funding via several grants under the</a:t>
            </a:r>
            <a:b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</a:br>
            <a: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European Union’s Horizon 2020 research and innovation programme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3A7501B-6D4B-BF40-BF47-B468346D9A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6480" y="2387884"/>
            <a:ext cx="1709757" cy="1086408"/>
          </a:xfrm>
          <a:prstGeom prst="rect">
            <a:avLst/>
          </a:prstGeom>
        </p:spPr>
      </p:pic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1E148E1D-E789-D84A-9FAF-AA6616036CF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2" t="31193" b="8750"/>
          <a:stretch/>
        </p:blipFill>
        <p:spPr>
          <a:xfrm>
            <a:off x="646647" y="2980203"/>
            <a:ext cx="7959481" cy="2336055"/>
          </a:xfrm>
          <a:prstGeom prst="rect">
            <a:avLst/>
          </a:prstGeom>
        </p:spPr>
      </p:pic>
      <p:pic>
        <p:nvPicPr>
          <p:cNvPr id="13" name="Grafik 12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F0761551-3AF7-9B42-9116-36B3FCD97F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144" y="3773297"/>
            <a:ext cx="1538582" cy="375783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87DE7CF-6ED7-4543-ADBD-8E1DD82104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04512" y="4410397"/>
            <a:ext cx="1295214" cy="696840"/>
          </a:xfrm>
          <a:prstGeom prst="rect">
            <a:avLst/>
          </a:prstGeom>
        </p:spPr>
      </p:pic>
      <p:pic>
        <p:nvPicPr>
          <p:cNvPr id="19" name="Grafik 18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FBA13566-CFF2-8141-BFB2-3944DD62DE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75" y="196975"/>
            <a:ext cx="463872" cy="6639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83947DF-C131-E140-B364-88F5D0A2B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381" y="2924945"/>
            <a:ext cx="11329259" cy="22322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200" dirty="0"/>
              <a:t>Read the docs on </a:t>
            </a:r>
            <a:r>
              <a:rPr lang="en-GB" sz="2200" dirty="0">
                <a:hlinkClick r:id="rId3"/>
              </a:rPr>
              <a:t>pyam-iamc.readthedocs.io</a:t>
            </a:r>
            <a:br>
              <a:rPr lang="en-GB" sz="2200" dirty="0"/>
            </a:br>
            <a:br>
              <a:rPr lang="en-GB" sz="1200" dirty="0"/>
            </a:br>
            <a:r>
              <a:rPr lang="en-GB" sz="2200" dirty="0"/>
              <a:t>Join the mailing list on </a:t>
            </a:r>
            <a:r>
              <a:rPr lang="en-GB" sz="2200" dirty="0">
                <a:hlinkClick r:id="rId4"/>
              </a:rPr>
              <a:t>groups.io</a:t>
            </a:r>
            <a:br>
              <a:rPr lang="en-GB" sz="2200" dirty="0"/>
            </a:br>
            <a:r>
              <a:rPr lang="en-GB" sz="2200" dirty="0"/>
              <a:t>or the </a:t>
            </a:r>
            <a:r>
              <a:rPr lang="en-GB" sz="2200" dirty="0">
                <a:hlinkClick r:id="rId5"/>
              </a:rPr>
              <a:t>Slack workspace</a:t>
            </a:r>
            <a:br>
              <a:rPr lang="en-GB" sz="2200" dirty="0"/>
            </a:br>
            <a:br>
              <a:rPr lang="en-GB" sz="1200" dirty="0"/>
            </a:br>
            <a:r>
              <a:rPr lang="en-GB" sz="2200" dirty="0"/>
              <a:t>Create an issue or start a pull request</a:t>
            </a:r>
            <a:br>
              <a:rPr lang="en-GB" sz="2200" dirty="0"/>
            </a:br>
            <a:r>
              <a:rPr lang="en-GB" sz="2200" dirty="0"/>
              <a:t>on </a:t>
            </a:r>
            <a:r>
              <a:rPr lang="en-GB" sz="2200" dirty="0">
                <a:hlinkClick r:id="rId6"/>
              </a:rPr>
              <a:t>github.com/IAMconsortium/pyam/</a:t>
            </a:r>
            <a:endParaRPr lang="en-GB" sz="2200"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BE3CA0E4-D029-074B-B93B-0C2E39B0EDDC}"/>
              </a:ext>
            </a:extLst>
          </p:cNvPr>
          <p:cNvGrpSpPr>
            <a:grpSpLocks noChangeAspect="1"/>
          </p:cNvGrpSpPr>
          <p:nvPr/>
        </p:nvGrpSpPr>
        <p:grpSpPr>
          <a:xfrm>
            <a:off x="522551" y="5201923"/>
            <a:ext cx="5224577" cy="540000"/>
            <a:chOff x="522549" y="5201923"/>
            <a:chExt cx="6534097" cy="67534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5AF9DE31-D4FF-224C-83CC-119FC360B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79576" y="5309151"/>
              <a:ext cx="1632606" cy="439804"/>
            </a:xfrm>
            <a:prstGeom prst="rect">
              <a:avLst/>
            </a:prstGeom>
          </p:spPr>
        </p:pic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DE0D28A1-1BAF-144D-B8D2-A9735A828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22549" y="5358019"/>
              <a:ext cx="1710341" cy="342068"/>
            </a:xfrm>
            <a:prstGeom prst="rect">
              <a:avLst/>
            </a:prstGeom>
          </p:spPr>
        </p:pic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9BAB554D-66F0-1440-80D3-D14A88034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31904" y="5201923"/>
              <a:ext cx="1824742" cy="675349"/>
            </a:xfrm>
            <a:prstGeom prst="rect">
              <a:avLst/>
            </a:prstGeom>
          </p:spPr>
        </p:pic>
        <p:pic>
          <p:nvPicPr>
            <p:cNvPr id="7" name="Grafik 6" descr="Ein Bild, das Text enthält.&#10;&#10;Automatisch generierte Beschreibung">
              <a:extLst>
                <a:ext uri="{FF2B5EF4-FFF2-40B4-BE49-F238E27FC236}">
                  <a16:creationId xmlns:a16="http://schemas.microsoft.com/office/drawing/2014/main" id="{6632B122-1023-3D40-9887-5B0290574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5760" y="5285492"/>
              <a:ext cx="1338530" cy="5466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968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263267F-E14C-AC44-8283-1019F4D5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Backup </a:t>
            </a:r>
            <a:r>
              <a:rPr lang="de-DE" dirty="0" err="1"/>
              <a:t>Slides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F1C485-3D2D-524F-8A6A-9819157B1C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11</a:t>
            </a:fld>
            <a:endParaRPr lang="uk-UA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69B5E7A-CF80-0D40-A87D-4E37C0254E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9E1B93-7BC5-6842-B9A1-472DD22375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43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DA8A1A7-ED36-4849-87EC-C2DA5065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 support &amp; ongoing development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E94BDBAC-3C03-064A-88DD-F6E0D9D4CE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Time domain</a:t>
            </a:r>
          </a:p>
          <a:p>
            <a:pPr lvl="1"/>
            <a:r>
              <a:rPr lang="en-GB" dirty="0"/>
              <a:t>Standard IAMC format: yearly data</a:t>
            </a:r>
          </a:p>
          <a:p>
            <a:pPr lvl="1"/>
            <a:r>
              <a:rPr lang="en-GB" dirty="0" err="1"/>
              <a:t>Subannual</a:t>
            </a:r>
            <a:r>
              <a:rPr lang="en-GB" dirty="0"/>
              <a:t> </a:t>
            </a:r>
            <a:r>
              <a:rPr lang="en-GB" dirty="0" err="1"/>
              <a:t>timeslices</a:t>
            </a:r>
            <a:endParaRPr lang="en-GB" dirty="0"/>
          </a:p>
          <a:p>
            <a:pPr marL="628650" lvl="2" indent="0">
              <a:buNone/>
            </a:pPr>
            <a:r>
              <a:rPr lang="en-GB" dirty="0"/>
              <a:t>e.g., representative days</a:t>
            </a:r>
          </a:p>
          <a:p>
            <a:pPr lvl="1"/>
            <a:r>
              <a:rPr lang="en-GB" dirty="0"/>
              <a:t>Continuous-time format </a:t>
            </a:r>
          </a:p>
          <a:p>
            <a:pPr marL="628650" lvl="2" indent="0">
              <a:buNone/>
            </a:pPr>
            <a:r>
              <a:rPr lang="en-GB" dirty="0"/>
              <a:t>e.g., ISO 8601, Python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endParaRPr lang="en-GB" dirty="0"/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Directional data</a:t>
            </a:r>
          </a:p>
          <a:p>
            <a:pPr marL="323850" lvl="2" indent="0">
              <a:buNone/>
            </a:pPr>
            <a:r>
              <a:rPr lang="en-GB" dirty="0"/>
              <a:t>use “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dirty="0"/>
              <a:t>” in the region column</a:t>
            </a:r>
          </a:p>
          <a:p>
            <a:pPr marL="323850" lvl="2" indent="0">
              <a:buNone/>
            </a:pPr>
            <a:r>
              <a:rPr lang="en-GB" dirty="0"/>
              <a:t>(e.g.,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Germany&gt;France</a:t>
            </a:r>
            <a:r>
              <a:rPr lang="en-GB" dirty="0"/>
              <a:t>)</a:t>
            </a:r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C5D1AA36-8364-334D-9998-26073F79BE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File types</a:t>
            </a:r>
          </a:p>
          <a:p>
            <a:pPr lvl="1"/>
            <a:r>
              <a:rPr lang="en-GB" dirty="0"/>
              <a:t>tabular data </a:t>
            </a:r>
            <a:r>
              <a:rPr lang="en-GB" sz="2600" dirty="0"/>
              <a:t>(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xlsx</a:t>
            </a:r>
            <a:r>
              <a:rPr lang="en-GB" sz="2000" dirty="0"/>
              <a:t>,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csv</a:t>
            </a:r>
            <a:r>
              <a:rPr lang="en-GB" sz="2000" dirty="0"/>
              <a:t> </a:t>
            </a:r>
            <a:r>
              <a:rPr lang="en-GB" sz="2600" dirty="0"/>
              <a:t>)</a:t>
            </a: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“frictionless” data format</a:t>
            </a:r>
          </a:p>
          <a:p>
            <a:pPr lvl="1"/>
            <a:r>
              <a:rPr lang="en-GB" dirty="0"/>
              <a:t>database format </a:t>
            </a:r>
            <a:r>
              <a:rPr lang="en-GB" sz="2600" dirty="0"/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netcdf</a:t>
            </a:r>
            <a:r>
              <a:rPr lang="en-GB" sz="2600" dirty="0"/>
              <a:t>)</a:t>
            </a: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Additional “extra” columns</a:t>
            </a:r>
          </a:p>
          <a:p>
            <a:pPr marL="222250" lvl="2" indent="0">
              <a:buNone/>
            </a:pPr>
            <a:r>
              <a:rPr lang="en-GB" dirty="0"/>
              <a:t>import file with non-standard index or columns</a:t>
            </a: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Metadata and license info</a:t>
            </a:r>
          </a:p>
          <a:p>
            <a:pPr marL="0" indent="0">
              <a:buNone/>
            </a:pPr>
            <a:r>
              <a:rPr lang="en-GB" dirty="0"/>
              <a:t>Provenance tracking</a:t>
            </a:r>
          </a:p>
          <a:p>
            <a:endParaRPr lang="en-GB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7936DC6-8EC4-404D-8D98-B4A40C4C75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We are committed to support more use cases &amp; applications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AF25123-CC5F-FC48-A1F1-FB68596311F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12</a:t>
            </a:fld>
            <a:endParaRPr lang="en-GB" noProof="0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DD3DE6CD-BF2A-EC49-B9CA-C4038D762516}"/>
              </a:ext>
            </a:extLst>
          </p:cNvPr>
          <p:cNvSpPr/>
          <p:nvPr/>
        </p:nvSpPr>
        <p:spPr>
          <a:xfrm>
            <a:off x="5559519" y="1988840"/>
            <a:ext cx="36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2D86E933-82B7-C94D-B15E-FA1434E69E01}"/>
              </a:ext>
            </a:extLst>
          </p:cNvPr>
          <p:cNvSpPr/>
          <p:nvPr/>
        </p:nvSpPr>
        <p:spPr>
          <a:xfrm>
            <a:off x="5559519" y="2544114"/>
            <a:ext cx="360000" cy="36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F38CA740-EAE7-6B4A-93BA-576B0AB2EBE1}"/>
              </a:ext>
            </a:extLst>
          </p:cNvPr>
          <p:cNvSpPr/>
          <p:nvPr/>
        </p:nvSpPr>
        <p:spPr>
          <a:xfrm>
            <a:off x="5559519" y="3284984"/>
            <a:ext cx="360000" cy="36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8C8E9529-4FB0-BB4A-895B-352F90C0D02D}"/>
              </a:ext>
            </a:extLst>
          </p:cNvPr>
          <p:cNvSpPr/>
          <p:nvPr/>
        </p:nvSpPr>
        <p:spPr>
          <a:xfrm>
            <a:off x="5559519" y="4581168"/>
            <a:ext cx="36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D9AA2173-609C-6148-AE47-39E00B93E56D}"/>
              </a:ext>
            </a:extLst>
          </p:cNvPr>
          <p:cNvSpPr/>
          <p:nvPr/>
        </p:nvSpPr>
        <p:spPr>
          <a:xfrm>
            <a:off x="11470050" y="4581128"/>
            <a:ext cx="360000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7C553BF9-ABFE-9D4E-97D2-55218195AD97}"/>
              </a:ext>
            </a:extLst>
          </p:cNvPr>
          <p:cNvSpPr/>
          <p:nvPr/>
        </p:nvSpPr>
        <p:spPr>
          <a:xfrm>
            <a:off x="1720984" y="6221428"/>
            <a:ext cx="288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Fully tested &amp; documented</a:t>
            </a: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5D1AA2DB-CA2A-484E-A213-2D7927FEAE2B}"/>
              </a:ext>
            </a:extLst>
          </p:cNvPr>
          <p:cNvSpPr/>
          <p:nvPr/>
        </p:nvSpPr>
        <p:spPr>
          <a:xfrm>
            <a:off x="7680176" y="6221428"/>
            <a:ext cx="288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Not (yet) implemented</a:t>
            </a:r>
          </a:p>
        </p:txBody>
      </p:sp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1FCEA6C4-6F85-A14A-992E-C4867E48132A}"/>
              </a:ext>
            </a:extLst>
          </p:cNvPr>
          <p:cNvSpPr/>
          <p:nvPr/>
        </p:nvSpPr>
        <p:spPr>
          <a:xfrm>
            <a:off x="4700580" y="6221428"/>
            <a:ext cx="2880000" cy="54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Experimental support</a:t>
            </a: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9756DE40-C25A-0A4B-AD70-34CE90D7F7A3}"/>
              </a:ext>
            </a:extLst>
          </p:cNvPr>
          <p:cNvSpPr/>
          <p:nvPr/>
        </p:nvSpPr>
        <p:spPr>
          <a:xfrm>
            <a:off x="11470050" y="3573056"/>
            <a:ext cx="360000" cy="36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E308AF14-462A-0544-BD5D-E72426BFFBE1}"/>
              </a:ext>
            </a:extLst>
          </p:cNvPr>
          <p:cNvSpPr/>
          <p:nvPr/>
        </p:nvSpPr>
        <p:spPr>
          <a:xfrm>
            <a:off x="11470050" y="1912114"/>
            <a:ext cx="36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4B813AB4-B1D8-8E4C-AE94-F6AA78C93D79}"/>
              </a:ext>
            </a:extLst>
          </p:cNvPr>
          <p:cNvSpPr/>
          <p:nvPr/>
        </p:nvSpPr>
        <p:spPr>
          <a:xfrm>
            <a:off x="11470050" y="2411420"/>
            <a:ext cx="360000" cy="36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F0710D5D-0254-174B-B0DD-2D6F07AC90FC}"/>
              </a:ext>
            </a:extLst>
          </p:cNvPr>
          <p:cNvSpPr/>
          <p:nvPr/>
        </p:nvSpPr>
        <p:spPr>
          <a:xfrm>
            <a:off x="11470050" y="5080282"/>
            <a:ext cx="360000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E6006B5F-5854-4040-B11E-F1995D4136A4}"/>
              </a:ext>
            </a:extLst>
          </p:cNvPr>
          <p:cNvCxnSpPr>
            <a:cxnSpLocks/>
          </p:cNvCxnSpPr>
          <p:nvPr/>
        </p:nvCxnSpPr>
        <p:spPr>
          <a:xfrm>
            <a:off x="6096000" y="1585265"/>
            <a:ext cx="0" cy="414799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bgerundetes Rechteck 27">
            <a:extLst>
              <a:ext uri="{FF2B5EF4-FFF2-40B4-BE49-F238E27FC236}">
                <a16:creationId xmlns:a16="http://schemas.microsoft.com/office/drawing/2014/main" id="{21572677-7E8E-7C42-83CA-06797459C04E}"/>
              </a:ext>
            </a:extLst>
          </p:cNvPr>
          <p:cNvSpPr/>
          <p:nvPr/>
        </p:nvSpPr>
        <p:spPr>
          <a:xfrm>
            <a:off x="11470050" y="2924984"/>
            <a:ext cx="360000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3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6" grpId="0" animBg="1"/>
      <p:bldP spid="22" grpId="0" animBg="1"/>
      <p:bldP spid="23" grpId="0" animBg="1"/>
      <p:bldP spid="24" grpId="0" animBg="1"/>
      <p:bldP spid="25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599C196-A3D2-DD49-A905-F833DFFF3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“variable” column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1DAA9F-0996-D647-A565-F6E790BDD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The “variable” column can be used to implement a hierarchical tree</a:t>
            </a:r>
          </a:p>
          <a:p>
            <a:pPr lvl="1"/>
            <a:r>
              <a:rPr lang="en-GB" dirty="0"/>
              <a:t>Aggregate: 	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Primary Energy</a:t>
            </a:r>
          </a:p>
          <a:p>
            <a:pPr lvl="1"/>
            <a:r>
              <a:rPr lang="en-GB" dirty="0"/>
              <a:t>Subcategory: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Energy|Coal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Further detail: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Energy|Coal|w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/CCS</a:t>
            </a:r>
          </a:p>
          <a:p>
            <a:pPr lvl="4"/>
            <a:endParaRPr lang="en-GB" sz="800" dirty="0"/>
          </a:p>
          <a:p>
            <a:pPr lvl="1"/>
            <a:r>
              <a:rPr lang="en-GB" sz="2600" dirty="0"/>
              <a:t>The package offers many tools to work with such hierarchical trees</a:t>
            </a:r>
          </a:p>
          <a:p>
            <a:pPr marL="628650" lvl="2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df.filter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(variable=‘Primary Energy*’, level=1)</a:t>
            </a:r>
          </a:p>
          <a:p>
            <a:pPr marL="628650" lvl="2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df.aggregate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(variable=‘Primary Energy’)</a:t>
            </a: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sz="2600" dirty="0"/>
              <a:t>Read the docs for more information:</a:t>
            </a:r>
          </a:p>
          <a:p>
            <a:pPr marL="1165225" lvl="1" indent="-479425"/>
            <a:r>
              <a:rPr lang="en-GB" sz="2600" dirty="0">
                <a:hlinkClick r:id="rId2"/>
              </a:rPr>
              <a:t>https://pyam-iamc.readthedocs.io/en/stable/data.html</a:t>
            </a:r>
            <a:endParaRPr lang="en-GB" sz="260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A315277-C377-7C4A-997D-5B81EE235B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IAMC data format uses the “variable” column</a:t>
            </a:r>
            <a:br>
              <a:rPr lang="en-GB" dirty="0"/>
            </a:br>
            <a:r>
              <a:rPr lang="en-GB" dirty="0"/>
              <a:t>to implement a semi-hierarchical structure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555B39-1295-0942-855A-F543C7C63A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2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DB130ABA-5B8D-7B4E-A531-4F9D12106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84" y="341784"/>
            <a:ext cx="10663767" cy="494928"/>
          </a:xfrm>
        </p:spPr>
        <p:txBody>
          <a:bodyPr/>
          <a:lstStyle/>
          <a:p>
            <a:r>
              <a:rPr lang="en-GB" dirty="0"/>
              <a:t>Good practice for scenarios ensemble analysis</a:t>
            </a:r>
          </a:p>
        </p:txBody>
      </p:sp>
      <p:graphicFrame>
        <p:nvGraphicFramePr>
          <p:cNvPr id="13" name="Tabelle 2">
            <a:extLst>
              <a:ext uri="{FF2B5EF4-FFF2-40B4-BE49-F238E27FC236}">
                <a16:creationId xmlns:a16="http://schemas.microsoft.com/office/drawing/2014/main" id="{E0D00B58-3383-41DF-B726-67F8B015372E}"/>
              </a:ext>
            </a:extLst>
          </p:cNvPr>
          <p:cNvGraphicFramePr>
            <a:graphicFrameLocks noGrp="1"/>
          </p:cNvGraphicFramePr>
          <p:nvPr>
            <p:ph sz="quarter" idx="24"/>
            <p:extLst>
              <p:ext uri="{D42A27DB-BD31-4B8C-83A1-F6EECF244321}">
                <p14:modId xmlns:p14="http://schemas.microsoft.com/office/powerpoint/2010/main" val="2396107215"/>
              </p:ext>
            </p:extLst>
          </p:nvPr>
        </p:nvGraphicFramePr>
        <p:xfrm>
          <a:off x="911225" y="2133154"/>
          <a:ext cx="10656888" cy="33840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656888">
                  <a:extLst>
                    <a:ext uri="{9D8B030D-6E8A-4147-A177-3AD203B41FA5}">
                      <a16:colId xmlns:a16="http://schemas.microsoft.com/office/drawing/2014/main" val="3890036065"/>
                    </a:ext>
                  </a:extLst>
                </a:gridCol>
              </a:tblGrid>
              <a:tr h="644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2300" kern="1200" dirty="0">
                          <a:effectLst/>
                        </a:rPr>
                        <a:t>A </a:t>
                      </a:r>
                      <a:r>
                        <a:rPr lang="de-AT" sz="2300" kern="1200" dirty="0" err="1">
                          <a:effectLst/>
                        </a:rPr>
                        <a:t>user’s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guide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to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the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analysis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and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interpretation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of</a:t>
                      </a:r>
                      <a:r>
                        <a:rPr lang="de-AT" sz="2300" kern="1200" dirty="0">
                          <a:effectLst/>
                        </a:rPr>
                        <a:t> (</a:t>
                      </a:r>
                      <a:r>
                        <a:rPr lang="de-AT" sz="2300" kern="1200" dirty="0" err="1">
                          <a:effectLst/>
                        </a:rPr>
                        <a:t>unstructured</a:t>
                      </a:r>
                      <a:r>
                        <a:rPr lang="de-AT" sz="2300" kern="1200" dirty="0">
                          <a:effectLst/>
                        </a:rPr>
                        <a:t>) </a:t>
                      </a:r>
                      <a:r>
                        <a:rPr lang="de-AT" sz="2300" kern="1200" dirty="0" err="1">
                          <a:effectLst/>
                        </a:rPr>
                        <a:t>scenario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r>
                        <a:rPr lang="de-AT" sz="2300" kern="1200" dirty="0" err="1">
                          <a:effectLst/>
                        </a:rPr>
                        <a:t>ensembles</a:t>
                      </a:r>
                      <a:r>
                        <a:rPr lang="de-AT" sz="2300" kern="1200" dirty="0">
                          <a:effectLst/>
                        </a:rPr>
                        <a:t> </a:t>
                      </a:r>
                      <a:endParaRPr lang="de-AT" sz="23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652910506"/>
                  </a:ext>
                </a:extLst>
              </a:tr>
              <a:tr h="27394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300" dirty="0"/>
                        <a:t>Don’t interpret the scenario ensemble as a statistical sample or as likelihood/agreement.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300" dirty="0"/>
                        <a:t>Don’t focus only on the medians, but consider the full range over the scenario set.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300" dirty="0"/>
                        <a:t>Don’t cherry-pick individual scenarios to make general conclusions.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300" dirty="0"/>
                        <a:t>Don’t over-interpret scenario results &amp; don’t venture too far from the original question. </a:t>
                      </a:r>
                    </a:p>
                    <a:p>
                      <a:pPr marL="144463" indent="-144463">
                        <a:spcAft>
                          <a:spcPts val="600"/>
                        </a:spcAft>
                        <a:tabLst/>
                      </a:pPr>
                      <a:r>
                        <a:rPr lang="en-GB" sz="2300" dirty="0"/>
                        <a:t>Don’t conclude that the absence of a particular scenario (necessarily)</a:t>
                      </a:r>
                      <a:br>
                        <a:rPr lang="en-GB" sz="2300" dirty="0"/>
                      </a:br>
                      <a:r>
                        <a:rPr lang="en-GB" sz="2300" dirty="0"/>
                        <a:t>means that this scenario is not feasible or possible. </a:t>
                      </a:r>
                      <a:endParaRPr lang="en-GB" sz="2300" i="0" dirty="0">
                        <a:solidFill>
                          <a:schemeClr val="tx1"/>
                        </a:solidFill>
                        <a:latin typeface="Times" pitchFamily="2" charset="0"/>
                      </a:endParaRP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767224931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4C7596-2E14-4698-B807-855E252250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11426" y="6093296"/>
            <a:ext cx="10657184" cy="288008"/>
          </a:xfrm>
        </p:spPr>
        <p:txBody>
          <a:bodyPr>
            <a:noAutofit/>
          </a:bodyPr>
          <a:lstStyle/>
          <a:p>
            <a:r>
              <a:rPr lang="en-GB" dirty="0"/>
              <a:t>Based on Box 1, Huppmann et al., Nature Climate Change 8</a:t>
            </a:r>
            <a:r>
              <a:rPr lang="de-AT" dirty="0"/>
              <a:t>:1027-1030 </a:t>
            </a:r>
            <a:r>
              <a:rPr lang="en-GB" dirty="0"/>
              <a:t>(2018)</a:t>
            </a:r>
            <a:r>
              <a:rPr lang="de-AT" dirty="0"/>
              <a:t>.</a:t>
            </a:r>
            <a:br>
              <a:rPr lang="de-AT" dirty="0"/>
            </a:br>
            <a:r>
              <a:rPr lang="de-AT" dirty="0"/>
              <a:t>doi: </a:t>
            </a:r>
            <a:r>
              <a:rPr lang="en-US" dirty="0">
                <a:hlinkClick r:id="rId2"/>
              </a:rPr>
              <a:t>10.1038/s41558-018-0317-4</a:t>
            </a:r>
            <a:r>
              <a:rPr lang="en-US" dirty="0"/>
              <a:t> | open-access version: </a:t>
            </a:r>
            <a:r>
              <a:rPr lang="en-US" dirty="0">
                <a:hlinkClick r:id="rId3"/>
              </a:rPr>
              <a:t>https://rdcu.be/9i8a</a:t>
            </a:r>
            <a:endParaRPr lang="en-US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EE41B7-E490-304C-B256-2C72F941C0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85" y="980727"/>
            <a:ext cx="10656324" cy="828000"/>
          </a:xfrm>
        </p:spPr>
        <p:txBody>
          <a:bodyPr/>
          <a:lstStyle/>
          <a:p>
            <a:r>
              <a:rPr lang="en-GB" dirty="0"/>
              <a:t>As part of the effort supporting the IPCC SR15 assessment,</a:t>
            </a:r>
            <a:br>
              <a:rPr lang="en-GB" dirty="0"/>
            </a:br>
            <a:r>
              <a:rPr lang="en-GB" dirty="0"/>
              <a:t>we wrote a list of “do’s and don’ts” for model/scenario comparison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54E2AE-415F-D144-9B59-9A33E3D4B37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1568609" y="6525344"/>
            <a:ext cx="488833" cy="324000"/>
          </a:xfrm>
        </p:spPr>
        <p:txBody>
          <a:bodyPr/>
          <a:lstStyle/>
          <a:p>
            <a:fld id="{A326DBD3-C1B3-4C61-B0C7-9E44CC26916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308B7B9-31BD-654A-8008-0404DA64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 &amp; Motivation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6B6244-299D-C047-8455-F784A1D7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342A67-9F47-514F-8F38-40397A5563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Teil 1</a:t>
            </a:r>
          </a:p>
        </p:txBody>
      </p:sp>
    </p:spTree>
    <p:extLst>
      <p:ext uri="{BB962C8B-B14F-4D97-AF65-F5344CB8AC3E}">
        <p14:creationId xmlns:p14="http://schemas.microsoft.com/office/powerpoint/2010/main" val="305518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DD13B-28E3-6744-825E-06239AD7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Einleitung: von Modellergebnissen zu Analyse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260593-BCB2-5D44-9F53-E82A6079B1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400" dirty="0"/>
              <a:t>Es gibt viele Lösungen &amp; Tools zur Szenario-Datenverarbeitung &amp; Visualisierung,</a:t>
            </a:r>
            <a:br>
              <a:rPr lang="de-DE" sz="2400" dirty="0"/>
            </a:br>
            <a:r>
              <a:rPr lang="de-DE" sz="2400" dirty="0"/>
              <a:t>aber die meisten sind in ein Modell-Framework integriert oder komplett allgemein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121114A-7EF9-9D41-BC88-E1849573A2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9230C47A-4910-7F47-9648-A995B9A9516A}"/>
              </a:ext>
            </a:extLst>
          </p:cNvPr>
          <p:cNvSpPr/>
          <p:nvPr/>
        </p:nvSpPr>
        <p:spPr>
          <a:xfrm>
            <a:off x="2639616" y="2564904"/>
            <a:ext cx="3312368" cy="14642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AT" sz="2000" dirty="0">
                <a:solidFill>
                  <a:sysClr val="windowText" lastClr="000000"/>
                </a:solidFill>
                <a:latin typeface="+mj-lt"/>
              </a:rPr>
              <a:t>Modell</a:t>
            </a:r>
            <a:br>
              <a:rPr lang="de-AT" dirty="0">
                <a:solidFill>
                  <a:sysClr val="windowText" lastClr="000000"/>
                </a:solidFill>
                <a:latin typeface="+mj-lt"/>
              </a:rPr>
            </a:br>
            <a:br>
              <a:rPr lang="de-AT" sz="1200" dirty="0">
                <a:solidFill>
                  <a:sysClr val="windowText" lastClr="000000"/>
                </a:solidFill>
                <a:latin typeface="+mj-lt"/>
              </a:rPr>
            </a:br>
            <a:r>
              <a:rPr lang="de-AT" sz="1600" dirty="0">
                <a:solidFill>
                  <a:sysClr val="windowText" lastClr="000000"/>
                </a:solidFill>
                <a:latin typeface="+mj-lt"/>
              </a:rPr>
              <a:t>Integrated-Assessment,</a:t>
            </a:r>
            <a:br>
              <a:rPr lang="de-AT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de-AT" sz="1600" dirty="0">
                <a:solidFill>
                  <a:sysClr val="windowText" lastClr="000000"/>
                </a:solidFill>
                <a:latin typeface="+mj-lt"/>
              </a:rPr>
              <a:t>Energiesystem, Stromsektor,</a:t>
            </a:r>
            <a:br>
              <a:rPr lang="de-AT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de-AT" sz="1600" dirty="0">
                <a:solidFill>
                  <a:sysClr val="windowText" lastClr="000000"/>
                </a:solidFill>
                <a:latin typeface="+mj-lt"/>
              </a:rPr>
              <a:t>Landnutzung, andere Sektoren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03DF1967-A6AB-0E47-BC98-C1663F833760}"/>
              </a:ext>
            </a:extLst>
          </p:cNvPr>
          <p:cNvSpPr/>
          <p:nvPr/>
        </p:nvSpPr>
        <p:spPr>
          <a:xfrm>
            <a:off x="6424275" y="2347892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B0A6B78E-87D1-8246-B5C4-AAACDA86F20C}"/>
              </a:ext>
            </a:extLst>
          </p:cNvPr>
          <p:cNvSpPr/>
          <p:nvPr/>
        </p:nvSpPr>
        <p:spPr>
          <a:xfrm>
            <a:off x="6853259" y="2609934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E483FCF2-31B0-3C4D-B929-0D347A20B399}"/>
              </a:ext>
            </a:extLst>
          </p:cNvPr>
          <p:cNvSpPr/>
          <p:nvPr/>
        </p:nvSpPr>
        <p:spPr>
          <a:xfrm>
            <a:off x="7282243" y="2871977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708DEE9-2D3D-F243-B8A5-ECE5765FCFAF}"/>
              </a:ext>
            </a:extLst>
          </p:cNvPr>
          <p:cNvSpPr txBox="1"/>
          <p:nvPr/>
        </p:nvSpPr>
        <p:spPr>
          <a:xfrm>
            <a:off x="7368729" y="2057088"/>
            <a:ext cx="1667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600">
                <a:latin typeface="+mj-lt"/>
              </a:defRPr>
            </a:lvl1pPr>
          </a:lstStyle>
          <a:p>
            <a:r>
              <a:rPr lang="de-DE" sz="2000"/>
              <a:t>Referenzdaten</a:t>
            </a: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C3B8F85F-7FAE-014D-9920-68808731E1AE}"/>
              </a:ext>
            </a:extLst>
          </p:cNvPr>
          <p:cNvSpPr/>
          <p:nvPr/>
        </p:nvSpPr>
        <p:spPr>
          <a:xfrm>
            <a:off x="7248128" y="6026279"/>
            <a:ext cx="3020836" cy="7150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ysClr val="windowText" lastClr="000000"/>
                </a:solidFill>
                <a:latin typeface="+mj-lt"/>
              </a:rPr>
              <a:t>Ergebnisse und  wissenschaftliche Publikation</a:t>
            </a:r>
          </a:p>
        </p:txBody>
      </p:sp>
      <p:sp>
        <p:nvSpPr>
          <p:cNvPr id="14" name="Freihandform 13">
            <a:extLst>
              <a:ext uri="{FF2B5EF4-FFF2-40B4-BE49-F238E27FC236}">
                <a16:creationId xmlns:a16="http://schemas.microsoft.com/office/drawing/2014/main" id="{4BEC2FCA-E748-EF4C-BC20-F647E1E8878D}"/>
              </a:ext>
            </a:extLst>
          </p:cNvPr>
          <p:cNvSpPr/>
          <p:nvPr/>
        </p:nvSpPr>
        <p:spPr>
          <a:xfrm rot="20120810">
            <a:off x="5370614" y="1878156"/>
            <a:ext cx="1109394" cy="628008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3A8612-3B13-AA46-9EFC-A2BEA60B469C}"/>
              </a:ext>
            </a:extLst>
          </p:cNvPr>
          <p:cNvSpPr/>
          <p:nvPr/>
        </p:nvSpPr>
        <p:spPr>
          <a:xfrm>
            <a:off x="3669869" y="3983057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AT" sz="1600" dirty="0">
                <a:solidFill>
                  <a:sysClr val="windowText" lastClr="000000"/>
                </a:solidFill>
                <a:latin typeface="+mj-lt"/>
              </a:rPr>
              <a:t>Verarbeitung der Modell-Ergebnisse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72381C1-B2F7-4D4D-8142-F7DAC7A2C410}"/>
              </a:ext>
            </a:extLst>
          </p:cNvPr>
          <p:cNvSpPr/>
          <p:nvPr/>
        </p:nvSpPr>
        <p:spPr>
          <a:xfrm>
            <a:off x="4649294" y="4653136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600">
                <a:solidFill>
                  <a:sysClr val="windowText" lastClr="000000"/>
                </a:solidFill>
                <a:latin typeface="+mj-lt"/>
              </a:rPr>
              <a:t>Validierung der Szenarien-Ergebnisse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13525C-84E3-E646-AC6E-3158B735526C}"/>
              </a:ext>
            </a:extLst>
          </p:cNvPr>
          <p:cNvSpPr/>
          <p:nvPr/>
        </p:nvSpPr>
        <p:spPr>
          <a:xfrm>
            <a:off x="5709075" y="5301208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600" dirty="0">
                <a:solidFill>
                  <a:sysClr val="windowText" lastClr="000000"/>
                </a:solidFill>
                <a:latin typeface="+mj-lt"/>
              </a:rPr>
              <a:t>Evaluierung</a:t>
            </a:r>
            <a:br>
              <a:rPr lang="de-DE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600" dirty="0">
                <a:solidFill>
                  <a:sysClr val="windowText" lastClr="000000"/>
                </a:solidFill>
                <a:latin typeface="+mj-lt"/>
              </a:rPr>
              <a:t>&amp; Analyse</a:t>
            </a:r>
          </a:p>
        </p:txBody>
      </p:sp>
      <p:sp>
        <p:nvSpPr>
          <p:cNvPr id="18" name="Freihandform 17">
            <a:extLst>
              <a:ext uri="{FF2B5EF4-FFF2-40B4-BE49-F238E27FC236}">
                <a16:creationId xmlns:a16="http://schemas.microsoft.com/office/drawing/2014/main" id="{36D5D5B2-3775-A442-AEF3-CE2012519388}"/>
              </a:ext>
            </a:extLst>
          </p:cNvPr>
          <p:cNvSpPr/>
          <p:nvPr/>
        </p:nvSpPr>
        <p:spPr>
          <a:xfrm rot="18738111" flipV="1">
            <a:off x="6995499" y="3777871"/>
            <a:ext cx="1109394" cy="743197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AFDD2E3-D934-4A4B-9EF8-C07248C4618C}"/>
              </a:ext>
            </a:extLst>
          </p:cNvPr>
          <p:cNvSpPr>
            <a:spLocks noChangeAspect="1"/>
          </p:cNvSpPr>
          <p:nvPr/>
        </p:nvSpPr>
        <p:spPr>
          <a:xfrm>
            <a:off x="95585" y="3717032"/>
            <a:ext cx="3652434" cy="288032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de-DE" sz="1600" dirty="0">
                <a:solidFill>
                  <a:sysClr val="windowText" lastClr="000000"/>
                </a:solidFill>
                <a:latin typeface="+mj-lt"/>
              </a:rPr>
              <a:t>Datenverarbeitungs-</a:t>
            </a:r>
            <a:br>
              <a:rPr lang="de-DE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600" dirty="0">
                <a:solidFill>
                  <a:sysClr val="windowText" lastClr="000000"/>
                </a:solidFill>
                <a:latin typeface="+mj-lt"/>
              </a:rPr>
              <a:t>und Analyse-Tools für ein bestimmtes Modell-Framework</a:t>
            </a:r>
          </a:p>
          <a:p>
            <a:pPr algn="ctr"/>
            <a:br>
              <a:rPr lang="de-DE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e.g., TIMES-VEDA,</a:t>
            </a:r>
            <a:br>
              <a:rPr lang="de-DE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400" dirty="0" err="1">
                <a:solidFill>
                  <a:sysClr val="windowText" lastClr="000000"/>
                </a:solidFill>
                <a:latin typeface="+mj-lt"/>
              </a:rPr>
              <a:t>OSeMOSYS</a:t>
            </a: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, </a:t>
            </a:r>
            <a:r>
              <a:rPr lang="de-DE" sz="1400" dirty="0" err="1">
                <a:solidFill>
                  <a:sysClr val="windowText" lastClr="000000"/>
                </a:solidFill>
                <a:latin typeface="+mj-lt"/>
              </a:rPr>
              <a:t>MESSAGEix</a:t>
            </a: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de-DE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REMIND, GCAM, </a:t>
            </a:r>
            <a:r>
              <a:rPr lang="de-DE" sz="1400" dirty="0" err="1">
                <a:solidFill>
                  <a:sysClr val="windowText" lastClr="000000"/>
                </a:solidFill>
                <a:latin typeface="+mj-lt"/>
              </a:rPr>
              <a:t>mimi.jl</a:t>
            </a: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de-DE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TEMOA, </a:t>
            </a:r>
            <a:r>
              <a:rPr lang="de-DE" sz="1400" dirty="0" err="1">
                <a:solidFill>
                  <a:sysClr val="windowText" lastClr="000000"/>
                </a:solidFill>
                <a:latin typeface="+mj-lt"/>
              </a:rPr>
              <a:t>pypsa</a:t>
            </a: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de-DE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de-DE" sz="1400" dirty="0">
                <a:solidFill>
                  <a:sysClr val="windowText" lastClr="000000"/>
                </a:solidFill>
                <a:latin typeface="+mj-lt"/>
              </a:rPr>
              <a:t>PLEXOS, …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7DB1DAB-4878-E34D-B667-8914F75FB2D4}"/>
              </a:ext>
            </a:extLst>
          </p:cNvPr>
          <p:cNvSpPr>
            <a:spLocks/>
          </p:cNvSpPr>
          <p:nvPr/>
        </p:nvSpPr>
        <p:spPr>
          <a:xfrm>
            <a:off x="8986539" y="3717032"/>
            <a:ext cx="3087891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de-DE" sz="1600">
                <a:solidFill>
                  <a:sysClr val="windowText" lastClr="000000"/>
                </a:solidFill>
                <a:latin typeface="+mj-lt"/>
              </a:rPr>
              <a:t>Allgemeine Pakete</a:t>
            </a:r>
            <a:br>
              <a:rPr lang="de-DE" sz="1600">
                <a:solidFill>
                  <a:sysClr val="windowText" lastClr="000000"/>
                </a:solidFill>
                <a:latin typeface="+mj-lt"/>
              </a:rPr>
            </a:br>
            <a:r>
              <a:rPr lang="de-DE" sz="1600">
                <a:solidFill>
                  <a:sysClr val="windowText" lastClr="000000"/>
                </a:solidFill>
                <a:latin typeface="+mj-lt"/>
              </a:rPr>
              <a:t>zur Datenverarbeitung</a:t>
            </a:r>
            <a:br>
              <a:rPr lang="de-DE" sz="1600">
                <a:solidFill>
                  <a:sysClr val="windowText" lastClr="000000"/>
                </a:solidFill>
                <a:latin typeface="+mj-lt"/>
              </a:rPr>
            </a:br>
            <a:br>
              <a:rPr lang="de-DE" sz="1400">
                <a:solidFill>
                  <a:sysClr val="windowText" lastClr="000000"/>
                </a:solidFill>
                <a:latin typeface="+mj-lt"/>
              </a:rPr>
            </a:br>
            <a:r>
              <a:rPr lang="de-DE" sz="1400">
                <a:solidFill>
                  <a:sysClr val="windowText" lastClr="000000"/>
                </a:solidFill>
                <a:latin typeface="+mj-lt"/>
              </a:rPr>
              <a:t>z.B. numpy, pandas</a:t>
            </a:r>
            <a:br>
              <a:rPr lang="de-DE" sz="1400">
                <a:solidFill>
                  <a:sysClr val="windowText" lastClr="000000"/>
                </a:solidFill>
                <a:latin typeface="+mj-lt"/>
              </a:rPr>
            </a:br>
            <a:r>
              <a:rPr lang="de-DE" sz="1400">
                <a:solidFill>
                  <a:sysClr val="windowText" lastClr="000000"/>
                </a:solidFill>
                <a:latin typeface="+mj-lt"/>
              </a:rPr>
              <a:t>&amp; tidyverse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81543BB-DA11-6348-A419-13F5DCC010E5}"/>
              </a:ext>
            </a:extLst>
          </p:cNvPr>
          <p:cNvSpPr>
            <a:spLocks/>
          </p:cNvSpPr>
          <p:nvPr/>
        </p:nvSpPr>
        <p:spPr>
          <a:xfrm>
            <a:off x="9024937" y="1916832"/>
            <a:ext cx="3087891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>
                <a:solidFill>
                  <a:sysClr val="windowText" lastClr="000000"/>
                </a:solidFill>
                <a:latin typeface="+mj-lt"/>
              </a:rPr>
              <a:t>Allgemeine Pakete</a:t>
            </a:r>
            <a:br>
              <a:rPr lang="de-DE" sz="1600">
                <a:solidFill>
                  <a:sysClr val="windowText" lastClr="000000"/>
                </a:solidFill>
                <a:latin typeface="+mj-lt"/>
              </a:rPr>
            </a:br>
            <a:r>
              <a:rPr lang="de-DE" sz="1600">
                <a:solidFill>
                  <a:sysClr val="windowText" lastClr="000000"/>
                </a:solidFill>
                <a:latin typeface="+mj-lt"/>
              </a:rPr>
              <a:t>zur Visualierung</a:t>
            </a:r>
          </a:p>
          <a:p>
            <a:pPr algn="ctr"/>
            <a:br>
              <a:rPr lang="de-DE" sz="1400">
                <a:solidFill>
                  <a:sysClr val="windowText" lastClr="000000"/>
                </a:solidFill>
                <a:latin typeface="+mj-lt"/>
              </a:rPr>
            </a:br>
            <a:r>
              <a:rPr lang="de-DE" sz="1400">
                <a:solidFill>
                  <a:sysClr val="windowText" lastClr="000000"/>
                </a:solidFill>
                <a:latin typeface="+mj-lt"/>
              </a:rPr>
              <a:t>z.B. matplotlib, seaborn,</a:t>
            </a:r>
            <a:br>
              <a:rPr lang="de-DE" sz="1400">
                <a:solidFill>
                  <a:sysClr val="windowText" lastClr="000000"/>
                </a:solidFill>
                <a:latin typeface="+mj-lt"/>
              </a:rPr>
            </a:br>
            <a:r>
              <a:rPr lang="de-DE" sz="1400">
                <a:solidFill>
                  <a:sysClr val="windowText" lastClr="000000"/>
                </a:solidFill>
                <a:latin typeface="+mj-lt"/>
              </a:rPr>
              <a:t>ggplot &amp; shiny </a:t>
            </a:r>
          </a:p>
        </p:txBody>
      </p:sp>
    </p:spTree>
    <p:extLst>
      <p:ext uri="{BB962C8B-B14F-4D97-AF65-F5344CB8AC3E}">
        <p14:creationId xmlns:p14="http://schemas.microsoft.com/office/powerpoint/2010/main" val="277827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F5A0E-182C-B248-9B7E-4CD230E81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Skripte zur Verarbeitung und Analyse von Modell-Ergebnissen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E7FA4-D2AB-6A4D-B9A2-354827EE6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übliche Schema der Erstellung von Skripten zur Analyse von Modellergebnissen:</a:t>
            </a:r>
          </a:p>
          <a:p>
            <a:pPr lvl="1"/>
            <a:r>
              <a:rPr lang="de-DE" dirty="0"/>
              <a:t>Ein paar Zeilen Code – dann noch ein paar Features – dann noch ein paar Features …</a:t>
            </a:r>
          </a:p>
          <a:p>
            <a:r>
              <a:rPr lang="de-DE" dirty="0"/>
              <a:t>Folgen der der inkrementellen Herangehensweise… (nicht immer, aber oft)</a:t>
            </a:r>
          </a:p>
          <a:p>
            <a:pPr lvl="1"/>
            <a:r>
              <a:rPr lang="de-DE" i="1" dirty="0" err="1"/>
              <a:t>copy</a:t>
            </a:r>
            <a:r>
              <a:rPr lang="de-DE" i="1" dirty="0"/>
              <a:t>-paste </a:t>
            </a:r>
            <a:r>
              <a:rPr lang="de-DE" dirty="0"/>
              <a:t>von Code-Blöcken von Projekt zu Projekt</a:t>
            </a:r>
          </a:p>
          <a:p>
            <a:pPr lvl="1"/>
            <a:r>
              <a:rPr lang="de-DE" dirty="0"/>
              <a:t>Kein Versions-Management der Analyse-Skripte</a:t>
            </a:r>
          </a:p>
          <a:p>
            <a:pPr lvl="1"/>
            <a:r>
              <a:rPr lang="de-DE" dirty="0"/>
              <a:t>Keine (ausreichende) Dokumentation des Codes</a:t>
            </a:r>
          </a:p>
          <a:p>
            <a:pPr lvl="1"/>
            <a:r>
              <a:rPr lang="de-DE" dirty="0"/>
              <a:t>Keine automatisierten Tests (im Sinne einer </a:t>
            </a:r>
            <a:r>
              <a:rPr lang="de-DE" i="1" dirty="0" err="1"/>
              <a:t>continuous</a:t>
            </a:r>
            <a:r>
              <a:rPr lang="de-DE" i="1" dirty="0"/>
              <a:t>-integration</a:t>
            </a:r>
            <a:r>
              <a:rPr lang="de-DE" dirty="0"/>
              <a:t>-Strategie)</a:t>
            </a:r>
          </a:p>
          <a:p>
            <a:r>
              <a:rPr lang="de-DE" dirty="0"/>
              <a:t>Warum ist das ein Problem für gute Wissenschaft?</a:t>
            </a:r>
          </a:p>
          <a:p>
            <a:pPr lvl="1"/>
            <a:r>
              <a:rPr lang="de-DE" dirty="0"/>
              <a:t>Kaum Nachvollziehbarkeit, Reproduzierbarkeit und Transparenz der Ergebnisse</a:t>
            </a:r>
          </a:p>
          <a:p>
            <a:pPr lvl="1"/>
            <a:r>
              <a:rPr lang="de-DE" dirty="0"/>
              <a:t>Risiko von Fehlern/Bugs in existierenden Features bei der Weiterentwicklung</a:t>
            </a:r>
          </a:p>
          <a:p>
            <a:pPr lvl="1"/>
            <a:r>
              <a:rPr lang="de-DE" dirty="0"/>
              <a:t>Risiko von Fehlern/Bugs durch Updates von verwendeten Software-Paketen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C26E43-2932-044E-BB53-1D7B80A81F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Im Gegensatz zu (open-</a:t>
            </a:r>
            <a:r>
              <a:rPr lang="de-DE" dirty="0" err="1"/>
              <a:t>source</a:t>
            </a:r>
            <a:r>
              <a:rPr lang="de-DE" dirty="0"/>
              <a:t>) Modell-Frameworks folgen interne Skripte</a:t>
            </a:r>
            <a:br>
              <a:rPr lang="de-DE" dirty="0"/>
            </a:br>
            <a:r>
              <a:rPr lang="de-DE" dirty="0"/>
              <a:t>zur Szenario-Analyse selten „best-</a:t>
            </a:r>
            <a:r>
              <a:rPr lang="de-DE" dirty="0" err="1"/>
              <a:t>practice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“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42F24-178E-9B4A-AAB4-48108F969A5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764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2823B-5C62-2D4D-B3E4-EFC3EAFB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Vision: eine Python-Toolbox für Energie- und Klima-Modellierung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3358ED-8884-F840-8C4F-B0C648BAC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Design-Prinzip:</a:t>
            </a:r>
          </a:p>
          <a:p>
            <a:pPr lvl="1"/>
            <a:r>
              <a:rPr lang="de-DE" dirty="0"/>
              <a:t>Harmonisiertes Daten-Modell (=Struktur)</a:t>
            </a:r>
          </a:p>
          <a:p>
            <a:pPr lvl="1"/>
            <a:r>
              <a:rPr lang="de-DE" dirty="0"/>
              <a:t>Modell-unabhängige Standard-Funktionen zur Analyse &amp; Visualisierung</a:t>
            </a:r>
          </a:p>
          <a:p>
            <a:pPr lvl="1"/>
            <a:r>
              <a:rPr lang="de-DE" dirty="0"/>
              <a:t>Modulare Paket-Architektur und einfache Integration von/in andere Python-Pakete</a:t>
            </a:r>
          </a:p>
          <a:p>
            <a:pPr lvl="4"/>
            <a:endParaRPr lang="de-DE" dirty="0"/>
          </a:p>
          <a:p>
            <a:r>
              <a:rPr lang="de-DE" dirty="0"/>
              <a:t>Vorteile für Modelierer·innen:</a:t>
            </a:r>
          </a:p>
          <a:p>
            <a:pPr lvl="1"/>
            <a:r>
              <a:rPr lang="de-DE" dirty="0"/>
              <a:t>Standardisiertes Interface orientiert an </a:t>
            </a:r>
            <a:r>
              <a:rPr lang="de-DE" i="1" dirty="0" err="1">
                <a:latin typeface="Cambria" panose="02040503050406030204" pitchFamily="18" charset="0"/>
              </a:rPr>
              <a:t>pandas</a:t>
            </a:r>
            <a:r>
              <a:rPr lang="de-DE" dirty="0"/>
              <a:t> &amp; </a:t>
            </a:r>
            <a:r>
              <a:rPr lang="de-DE" i="1" dirty="0" err="1">
                <a:latin typeface="Cambria" panose="02040503050406030204" pitchFamily="18" charset="0"/>
              </a:rPr>
              <a:t>matplotlib</a:t>
            </a:r>
            <a:r>
              <a:rPr lang="de-DE" dirty="0"/>
              <a:t> für effiziente Analyse</a:t>
            </a:r>
          </a:p>
          <a:p>
            <a:pPr lvl="1"/>
            <a:r>
              <a:rPr lang="de-DE" dirty="0"/>
              <a:t>Umfangreiche Dokumentation, Tutorials, Mail-Verteiler, </a:t>
            </a:r>
            <a:r>
              <a:rPr lang="de-DE" dirty="0" err="1"/>
              <a:t>Slack</a:t>
            </a:r>
            <a:r>
              <a:rPr lang="de-DE" dirty="0"/>
              <a:t>-Workspace, …</a:t>
            </a:r>
          </a:p>
          <a:p>
            <a:pPr lvl="1"/>
            <a:r>
              <a:rPr lang="de-DE" dirty="0"/>
              <a:t>Performante interne Implementierung als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pandas.Series</a:t>
            </a:r>
            <a:r>
              <a:rPr lang="de-DE" dirty="0"/>
              <a:t> statt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pandas.DataFrame</a:t>
            </a:r>
            <a:endParaRPr lang="de-DE" dirty="0"/>
          </a:p>
          <a:p>
            <a:pPr lvl="1"/>
            <a:r>
              <a:rPr lang="de-DE" dirty="0"/>
              <a:t>Verbesserte Transparenz &amp; Nachvollziehbarkeit durch kürzere Analyse-Skripte</a:t>
            </a:r>
          </a:p>
          <a:p>
            <a:pPr lvl="1"/>
            <a:r>
              <a:rPr lang="de-DE" dirty="0"/>
              <a:t>Erhöhte Zuverlässigkeit durch umfangreiche Tests &amp; </a:t>
            </a:r>
            <a:r>
              <a:rPr lang="de-DE" i="1" dirty="0" err="1"/>
              <a:t>continuous</a:t>
            </a:r>
            <a:r>
              <a:rPr lang="de-DE" i="1" dirty="0"/>
              <a:t>-integration</a:t>
            </a:r>
            <a:r>
              <a:rPr lang="de-DE" dirty="0"/>
              <a:t>-Strategie</a:t>
            </a:r>
          </a:p>
          <a:p>
            <a:pPr lvl="1"/>
            <a:endParaRPr lang="de-DE" dirty="0"/>
          </a:p>
          <a:p>
            <a:pPr lvl="1"/>
            <a:endParaRPr lang="de-DE" sz="20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F8C5F6-3BA0-DD4A-965F-84F318B8D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Das pyam-Paket bietet eine Reihe an modell-unabhängigen Funktionen,</a:t>
            </a:r>
            <a:br>
              <a:rPr lang="de-DE" dirty="0"/>
            </a:br>
            <a:r>
              <a:rPr lang="de-DE" dirty="0"/>
              <a:t>um die Analyse &amp; Visualisierung von Szenarien zu vereinfachen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635259-8DDF-1F4F-87BF-A114EB5A7E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588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91894-AFE5-4540-9A58-854B8EFD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pyam-Paket und das zugrunde liegende Daten-Modell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0C7084-58F1-9247-BF62-6487B0CAC4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6</a:t>
            </a:fld>
            <a:endParaRPr lang="en-GB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214657-38E4-B048-A472-A20A3AFE91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7EC404-B933-9349-B3D9-2992B48308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Teil 2</a:t>
            </a:r>
          </a:p>
        </p:txBody>
      </p:sp>
    </p:spTree>
    <p:extLst>
      <p:ext uri="{BB962C8B-B14F-4D97-AF65-F5344CB8AC3E}">
        <p14:creationId xmlns:p14="http://schemas.microsoft.com/office/powerpoint/2010/main" val="18206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B656F-E9B4-A24E-88CC-4CF1B029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Supported data models and file formats</a:t>
            </a:r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61CDB13A-35F0-B846-9CF8-28AC958F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Supported timeseries data formats:</a:t>
            </a:r>
          </a:p>
          <a:p>
            <a:pPr marL="190500" lvl="1" indent="0">
              <a:buNone/>
            </a:pPr>
            <a:r>
              <a:rPr lang="en-GB" dirty="0"/>
              <a:t>The </a:t>
            </a:r>
            <a:r>
              <a:rPr lang="en-GB" sz="2000" i="1" dirty="0">
                <a:latin typeface="Cambria" panose="02040503050406030204" pitchFamily="18" charset="0"/>
              </a:rPr>
              <a:t>pyam</a:t>
            </a:r>
            <a:r>
              <a:rPr lang="en-GB" dirty="0"/>
              <a:t> package was initially developed to work with the </a:t>
            </a:r>
            <a:r>
              <a:rPr lang="en-GB" i="1" dirty="0"/>
              <a:t>IAMC template,</a:t>
            </a:r>
            <a:br>
              <a:rPr lang="en-GB" i="1" dirty="0"/>
            </a:br>
            <a:r>
              <a:rPr lang="en-GB" dirty="0"/>
              <a:t>a tabular format for yearly timeseries data</a:t>
            </a:r>
          </a:p>
          <a:p>
            <a:endParaRPr lang="en-GB" dirty="0"/>
          </a:p>
          <a:p>
            <a:endParaRPr lang="en-GB" dirty="0"/>
          </a:p>
          <a:p>
            <a:pPr marL="190500" lvl="1" indent="0">
              <a:buNone/>
            </a:pPr>
            <a:r>
              <a:rPr lang="en-GB" dirty="0"/>
              <a:t>But the package also supports sub-annual time resolution</a:t>
            </a:r>
          </a:p>
          <a:p>
            <a:pPr lvl="3"/>
            <a:r>
              <a:rPr lang="en-GB" dirty="0"/>
              <a:t>Continuous-time formats (e.g., hourly timeseries data)</a:t>
            </a:r>
          </a:p>
          <a:p>
            <a:pPr lvl="3"/>
            <a:r>
              <a:rPr lang="en-GB" dirty="0"/>
              <a:t>Representative sub-annual timeslices (e.g., “winter-night”)</a:t>
            </a: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Compatible </a:t>
            </a:r>
            <a:r>
              <a:rPr lang="en-GB" dirty="0" err="1"/>
              <a:t>i</a:t>
            </a:r>
            <a:r>
              <a:rPr lang="en-GB" dirty="0"/>
              <a:t>/o and file formats:</a:t>
            </a:r>
          </a:p>
          <a:p>
            <a:pPr lvl="1"/>
            <a:r>
              <a:rPr lang="en-GB" dirty="0"/>
              <a:t>Full integration with the </a:t>
            </a:r>
            <a:r>
              <a:rPr lang="en-GB" i="1" dirty="0">
                <a:latin typeface="Cambria" panose="02040503050406030204" pitchFamily="18" charset="0"/>
              </a:rPr>
              <a:t>pandas</a:t>
            </a:r>
            <a:r>
              <a:rPr lang="en-GB" dirty="0"/>
              <a:t> data analysis package</a:t>
            </a:r>
          </a:p>
          <a:p>
            <a:pPr lvl="1"/>
            <a:r>
              <a:rPr lang="en-GB" dirty="0"/>
              <a:t>Tabular data</a:t>
            </a:r>
            <a:r>
              <a:rPr lang="en-GB" sz="2000" dirty="0"/>
              <a:t> </a:t>
            </a:r>
            <a:r>
              <a:rPr lang="en-GB" sz="1800" dirty="0"/>
              <a:t>(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xlsx</a:t>
            </a:r>
            <a:r>
              <a:rPr lang="en-GB" sz="1800" dirty="0"/>
              <a:t>,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csv</a:t>
            </a:r>
            <a:r>
              <a:rPr lang="en-GB" sz="1800" dirty="0"/>
              <a:t>)</a:t>
            </a:r>
            <a:r>
              <a:rPr lang="en-GB" dirty="0"/>
              <a:t> &amp; “frictionless” </a:t>
            </a:r>
            <a:r>
              <a:rPr lang="en-GB" dirty="0" err="1"/>
              <a:t>datapackage</a:t>
            </a:r>
            <a:r>
              <a:rPr lang="en-GB" dirty="0"/>
              <a:t> format</a:t>
            </a: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8EA6FE1-76ED-AE44-8A29-41548DCB69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The package supports various formats &amp; types of timeseries data</a:t>
            </a:r>
            <a:br>
              <a:rPr lang="en-GB" dirty="0"/>
            </a:br>
            <a:r>
              <a:rPr lang="en-GB" dirty="0"/>
              <a:t>and is currently used by more than a dozen modelling teams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9757800-F82F-9C41-886B-C7D90202E81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7</a:t>
            </a:fld>
            <a:endParaRPr lang="en-GB" noProof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C54A272-DED1-9A47-8FAB-653D474A5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981230"/>
            <a:ext cx="1756743" cy="89629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EDA1AE5-432E-1E4F-A610-1A000DC83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6070" y="1983777"/>
            <a:ext cx="1312561" cy="77003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90F224B-1DDB-FD47-8928-D93B7ADC2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6529" y="4052166"/>
            <a:ext cx="1646562" cy="104625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B25328A-A9E1-F34A-A20C-7B8038F77E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7441" y="3133241"/>
            <a:ext cx="1436750" cy="772988"/>
          </a:xfrm>
          <a:prstGeom prst="rect">
            <a:avLst/>
          </a:prstGeom>
        </p:spPr>
      </p:pic>
      <p:pic>
        <p:nvPicPr>
          <p:cNvPr id="18" name="Grafik 17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2FFA0DEA-813F-2542-ACC9-DE13CEAE5C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87" y="301461"/>
            <a:ext cx="1583246" cy="627839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93A3DAE-999E-E64E-94CA-27C19DC21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068960"/>
            <a:ext cx="7560840" cy="979807"/>
          </a:xfrm>
          <a:prstGeom prst="rect">
            <a:avLst/>
          </a:prstGeom>
        </p:spPr>
      </p:pic>
      <p:pic>
        <p:nvPicPr>
          <p:cNvPr id="4" name="Grafik 3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73946A54-118E-4746-B17D-757F67ACA9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5371456"/>
            <a:ext cx="1480252" cy="36153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CB09A8F-0EED-144B-8A4D-AE45B402D0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29691" y="6017344"/>
            <a:ext cx="17145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8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14CB451C-8723-104F-AA91-9778D702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i="1" spc="100" dirty="0">
                <a:latin typeface="Cambria" panose="02040503050406030204" pitchFamily="18" charset="0"/>
                <a:cs typeface="Calibri" panose="020F0502020204030204" pitchFamily="34" charset="0"/>
              </a:rPr>
              <a:t>pyam</a:t>
            </a:r>
            <a:r>
              <a:rPr lang="en-GB" dirty="0"/>
              <a:t> package for integrated assessment &amp; macro-energy modelling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BA9D38-C164-4A41-BDBE-FBD986DFC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2204864"/>
            <a:ext cx="10934161" cy="417646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Use cases and features</a:t>
            </a:r>
          </a:p>
          <a:p>
            <a:pPr lvl="1"/>
            <a:r>
              <a:rPr lang="en-GB" dirty="0"/>
              <a:t>Data processing     </a:t>
            </a:r>
            <a:r>
              <a:rPr lang="en-GB" sz="1800" dirty="0"/>
              <a:t>Data </a:t>
            </a:r>
            <a:r>
              <a:rPr lang="en-GB" sz="1800" dirty="0" err="1"/>
              <a:t>i</a:t>
            </a:r>
            <a:r>
              <a:rPr lang="en-GB" sz="1800" dirty="0"/>
              <a:t>/o &amp; file format conversion, aggregation, downscaling, unit conversion, …</a:t>
            </a:r>
          </a:p>
          <a:p>
            <a:pPr lvl="1"/>
            <a:r>
              <a:rPr lang="en-GB" dirty="0"/>
              <a:t>Validation     </a:t>
            </a:r>
            <a:r>
              <a:rPr lang="en-GB" sz="1800" dirty="0"/>
              <a:t>Checks for completeness of data, internal/external consistency, numerical plausibility …</a:t>
            </a:r>
          </a:p>
          <a:p>
            <a:pPr lvl="1"/>
            <a:r>
              <a:rPr lang="en-GB" dirty="0"/>
              <a:t>Analysis &amp; visualization     </a:t>
            </a:r>
            <a:r>
              <a:rPr lang="en-GB" sz="1800" dirty="0"/>
              <a:t>Categorization and statistics of scenario ensembles, plotting library, …</a:t>
            </a:r>
          </a:p>
          <a:p>
            <a:pPr marL="12700" lvl="2" indent="0">
              <a:buNone/>
            </a:pPr>
            <a:br>
              <a:rPr lang="en-GB" sz="1800" dirty="0"/>
            </a:br>
            <a:r>
              <a:rPr lang="en-GB" sz="1950" dirty="0"/>
              <a:t>D. Huppmann, M. Gidden, et al. (2021).  </a:t>
            </a:r>
            <a:r>
              <a:rPr lang="en-GB" sz="1950" i="1" dirty="0"/>
              <a:t>Open Research Europe </a:t>
            </a:r>
            <a:r>
              <a:rPr lang="en-GB" sz="1950" b="1" dirty="0"/>
              <a:t>1</a:t>
            </a:r>
            <a:r>
              <a:rPr lang="en-GB" sz="1950" dirty="0"/>
              <a:t>:74. </a:t>
            </a:r>
            <a:r>
              <a:rPr lang="en-GB" sz="1950" dirty="0" err="1"/>
              <a:t>doi</a:t>
            </a:r>
            <a:r>
              <a:rPr lang="en-GB" sz="1950" dirty="0"/>
              <a:t>: </a:t>
            </a:r>
            <a:r>
              <a:rPr lang="en-GB" sz="1950" dirty="0">
                <a:hlinkClick r:id="rId3"/>
              </a:rPr>
              <a:t>10.12688/openreseurope.13633.1</a:t>
            </a:r>
            <a:endParaRPr lang="en-GB" sz="1950" dirty="0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0072C97F-7E7E-D949-B118-A1CFA887F7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12700" indent="-12700"/>
            <a:r>
              <a:rPr lang="en-GB" sz="2800" dirty="0"/>
              <a:t>A community package for scenario processing, analysis &amp; visualization</a:t>
            </a:r>
            <a:br>
              <a:rPr lang="en-GB" sz="2800" dirty="0"/>
            </a:br>
            <a:r>
              <a:rPr lang="en-GB" sz="2800" dirty="0"/>
              <a:t>following best practice of collaborative scientific software development</a:t>
            </a:r>
            <a:endParaRPr lang="en-GB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AE610F3-A741-E349-AF19-2447523CDF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8</a:t>
            </a:fld>
            <a:endParaRPr lang="uk-UA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1FDCF8-4BA0-A242-AE88-1159398A1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0456" y="2069976"/>
            <a:ext cx="1684862" cy="494928"/>
          </a:xfrm>
          <a:prstGeom prst="rect">
            <a:avLst/>
          </a:prstGeom>
        </p:spPr>
      </p:pic>
      <p:pic>
        <p:nvPicPr>
          <p:cNvPr id="12" name="Inhaltsplatzhalter 15">
            <a:extLst>
              <a:ext uri="{FF2B5EF4-FFF2-40B4-BE49-F238E27FC236}">
                <a16:creationId xmlns:a16="http://schemas.microsoft.com/office/drawing/2014/main" id="{667FC7F5-CDFF-A34C-9B0C-E65B933B1E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0088" y="6004752"/>
            <a:ext cx="446312" cy="36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hteck 15">
            <a:hlinkClick r:id="rId6"/>
            <a:extLst>
              <a:ext uri="{FF2B5EF4-FFF2-40B4-BE49-F238E27FC236}">
                <a16:creationId xmlns:a16="http://schemas.microsoft.com/office/drawing/2014/main" id="{3BCE690E-DBEA-794E-AA71-3CF8810C2AAF}"/>
              </a:ext>
            </a:extLst>
          </p:cNvPr>
          <p:cNvSpPr/>
          <p:nvPr/>
        </p:nvSpPr>
        <p:spPr>
          <a:xfrm>
            <a:off x="10323996" y="5981218"/>
            <a:ext cx="14956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#pyam_iamc</a:t>
            </a:r>
            <a:endParaRPr lang="en-GB" sz="2000" dirty="0">
              <a:solidFill>
                <a:schemeClr val="accent6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EAFBA15-7B69-6841-BAA0-E3A090973D36}"/>
              </a:ext>
            </a:extLst>
          </p:cNvPr>
          <p:cNvSpPr/>
          <p:nvPr/>
        </p:nvSpPr>
        <p:spPr>
          <a:xfrm>
            <a:off x="8904312" y="6364975"/>
            <a:ext cx="2915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+mj-lt"/>
                <a:cs typeface="Calibri" panose="020F0502020204030204" pitchFamily="34" charset="0"/>
                <a:hlinkClick r:id="rId7"/>
              </a:rPr>
              <a:t>pyam-iamc.readthedocs.io</a:t>
            </a:r>
            <a:endParaRPr lang="de-DE" sz="20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6" name="Grafik 15" descr="Ein Bild, das Text, drinnen enthält.&#10;&#10;Automatisch generierte Beschreibung">
            <a:extLst>
              <a:ext uri="{FF2B5EF4-FFF2-40B4-BE49-F238E27FC236}">
                <a16:creationId xmlns:a16="http://schemas.microsoft.com/office/drawing/2014/main" id="{596CD9CA-2554-2847-8AC8-54404F511D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118" y="4468774"/>
            <a:ext cx="1624522" cy="1624522"/>
          </a:xfrm>
          <a:prstGeom prst="rect">
            <a:avLst/>
          </a:prstGeom>
        </p:spPr>
      </p:pic>
      <p:pic>
        <p:nvPicPr>
          <p:cNvPr id="7" name="Grafik 6" descr="Ein Bild, das Text, ClipArt, Vektorgrafiken enthält.&#10;&#10;Automatisch generierte Beschreibung">
            <a:extLst>
              <a:ext uri="{FF2B5EF4-FFF2-40B4-BE49-F238E27FC236}">
                <a16:creationId xmlns:a16="http://schemas.microsoft.com/office/drawing/2014/main" id="{3144DB71-BA4B-9E42-983B-90EE0A86F1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72" y="6004753"/>
            <a:ext cx="357384" cy="357384"/>
          </a:xfrm>
          <a:prstGeom prst="rect">
            <a:avLst/>
          </a:prstGeom>
        </p:spPr>
      </p:pic>
      <p:pic>
        <p:nvPicPr>
          <p:cNvPr id="18" name="Grafik 17" descr="Ein Bild, das Text enthält.&#10;&#10;Automatisch generierte Beschreibung">
            <a:extLst>
              <a:ext uri="{FF2B5EF4-FFF2-40B4-BE49-F238E27FC236}">
                <a16:creationId xmlns:a16="http://schemas.microsoft.com/office/drawing/2014/main" id="{7BFD96FA-F5B9-134C-8794-B448FAB2E6B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2" t="31193" b="8750"/>
          <a:stretch/>
        </p:blipFill>
        <p:spPr>
          <a:xfrm>
            <a:off x="695400" y="4430247"/>
            <a:ext cx="7997518" cy="234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1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6302D-C8CA-D243-9C73-063E880A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Rule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1 </a:t>
            </a:r>
            <a:r>
              <a:rPr lang="de-DE" dirty="0" err="1"/>
              <a:t>of</a:t>
            </a:r>
            <a:r>
              <a:rPr lang="de-DE" dirty="0"/>
              <a:t> live </a:t>
            </a:r>
            <a:r>
              <a:rPr lang="de-DE" dirty="0" err="1"/>
              <a:t>demos</a:t>
            </a:r>
            <a:r>
              <a:rPr lang="de-DE" dirty="0"/>
              <a:t> – </a:t>
            </a:r>
            <a:r>
              <a:rPr lang="de-DE" dirty="0" err="1"/>
              <a:t>never</a:t>
            </a:r>
            <a:r>
              <a:rPr lang="de-DE" dirty="0"/>
              <a:t> do a live </a:t>
            </a:r>
            <a:r>
              <a:rPr lang="de-DE" dirty="0" err="1"/>
              <a:t>demo</a:t>
            </a:r>
            <a:r>
              <a:rPr lang="de-DE" dirty="0"/>
              <a:t>…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2325AD8-ED95-4E4F-ADE6-1B0CE7DF44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9</a:t>
            </a:fld>
            <a:endParaRPr lang="en-GB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7B40C6-4B66-8646-AA80-219D43E39E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206A887-FE31-024A-AD0E-942A955AEB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Teil 3</a:t>
            </a:r>
          </a:p>
        </p:txBody>
      </p:sp>
    </p:spTree>
    <p:extLst>
      <p:ext uri="{BB962C8B-B14F-4D97-AF65-F5344CB8AC3E}">
        <p14:creationId xmlns:p14="http://schemas.microsoft.com/office/powerpoint/2010/main" val="85521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h light with header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 smtClean="0">
            <a:latin typeface="Calibri"/>
            <a:cs typeface="Calibri"/>
          </a:defRPr>
        </a:defPPr>
      </a:lstStyle>
    </a:spDef>
  </a:objectDefaults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A0104B71-3E6A-EA45-9CEB-0749CC830090}"/>
    </a:ext>
  </a:extLst>
</a:theme>
</file>

<file path=ppt/theme/theme2.xml><?xml version="1.0" encoding="utf-8"?>
<a:theme xmlns:a="http://schemas.openxmlformats.org/drawingml/2006/main" name="dh light title &amp; final (english)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7DCD7D38-5549-AE41-9719-C1E915D97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 light with header</Template>
  <TotalTime>0</TotalTime>
  <Words>1132</Words>
  <Application>Microsoft Macintosh PowerPoint</Application>
  <PresentationFormat>Breitbild</PresentationFormat>
  <Paragraphs>136</Paragraphs>
  <Slides>14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Cambria</vt:lpstr>
      <vt:lpstr>Courier New</vt:lpstr>
      <vt:lpstr>Times</vt:lpstr>
      <vt:lpstr>Wingdings</vt:lpstr>
      <vt:lpstr>dh light with header</vt:lpstr>
      <vt:lpstr>dh light title &amp; final (english)</vt:lpstr>
      <vt:lpstr>Das Python-Paket pyam zur Analyse, Validierung &amp; Visualisierung von Energiesystem- und Klimaszenarien</vt:lpstr>
      <vt:lpstr>Einleitung &amp; Motivation</vt:lpstr>
      <vt:lpstr>Einleitung: von Modellergebnissen zu Analyse</vt:lpstr>
      <vt:lpstr>Skripte zur Verarbeitung und Analyse von Modell-Ergebnissen</vt:lpstr>
      <vt:lpstr>Vision: eine Python-Toolbox für Energie- und Klima-Modellierung</vt:lpstr>
      <vt:lpstr>Das pyam-Paket und das zugrunde liegende Daten-Modell</vt:lpstr>
      <vt:lpstr>Supported data models and file formats</vt:lpstr>
      <vt:lpstr>The pyam package for integrated assessment &amp; macro-energy modelling</vt:lpstr>
      <vt:lpstr>Rule number 1 of live demos – never do a live demo…</vt:lpstr>
      <vt:lpstr>Read the docs on pyam-iamc.readthedocs.io  Join the mailing list on groups.io or the Slack workspace  Create an issue or start a pull request on github.com/IAMconsortium/pyam/</vt:lpstr>
      <vt:lpstr>Backup Slides</vt:lpstr>
      <vt:lpstr>Feature support &amp; ongoing development</vt:lpstr>
      <vt:lpstr>The “variable” column</vt:lpstr>
      <vt:lpstr>Good practice for scenarios ensemble analysis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pyam package</dc:title>
  <dc:subject>An open-source Python package for analysis &amp; visualisation of integrated assessment and macro-energy scenarios</dc:subject>
  <dc:creator>Daniel Huppmann, Matthew Gidden, Zebedee Nicholls, Jonas Hörsch, Robin Lamboll, Paul Natsuo Kishimoto, Thorsten Burandt, and many others</dc:creator>
  <cp:keywords/>
  <dc:description/>
  <cp:lastModifiedBy>HUPPMANN Daniel</cp:lastModifiedBy>
  <cp:revision>255</cp:revision>
  <cp:lastPrinted>2021-04-19T09:12:57Z</cp:lastPrinted>
  <dcterms:created xsi:type="dcterms:W3CDTF">2021-04-08T08:48:28Z</dcterms:created>
  <dcterms:modified xsi:type="dcterms:W3CDTF">2021-07-12T13:13:15Z</dcterms:modified>
  <cp:category/>
</cp:coreProperties>
</file>