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65" r:id="rId2"/>
  </p:sldMasterIdLst>
  <p:notesMasterIdLst>
    <p:notesMasterId r:id="rId15"/>
  </p:notesMasterIdLst>
  <p:handoutMasterIdLst>
    <p:handoutMasterId r:id="rId16"/>
  </p:handoutMasterIdLst>
  <p:sldIdLst>
    <p:sldId id="258" r:id="rId3"/>
    <p:sldId id="275" r:id="rId4"/>
    <p:sldId id="276" r:id="rId5"/>
    <p:sldId id="278" r:id="rId6"/>
    <p:sldId id="333" r:id="rId7"/>
    <p:sldId id="334" r:id="rId8"/>
    <p:sldId id="281" r:id="rId9"/>
    <p:sldId id="336" r:id="rId10"/>
    <p:sldId id="337" r:id="rId11"/>
    <p:sldId id="280" r:id="rId12"/>
    <p:sldId id="277" r:id="rId13"/>
    <p:sldId id="262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940"/>
    <a:srgbClr val="D4F4D0"/>
    <a:srgbClr val="11403F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5988" autoAdjust="0"/>
  </p:normalViewPr>
  <p:slideViewPr>
    <p:cSldViewPr>
      <p:cViewPr varScale="1">
        <p:scale>
          <a:sx n="91" d="100"/>
          <a:sy n="91" d="100"/>
        </p:scale>
        <p:origin x="200" y="6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2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68E00-D2B7-6E4E-AA6A-AC71D730947D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C91D-6C58-3F4B-AD86-7A996FAA17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5847-F5B5-7B41-9197-583712EACD1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F848-489F-D14B-AC7F-41C3B2443E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06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F848-489F-D14B-AC7F-41C3B2443E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4F848-489F-D14B-AC7F-41C3B2443E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uysellgraphic.com/" TargetMode="External"/><Relationship Id="rId2" Type="http://schemas.openxmlformats.org/officeDocument/2006/relationships/hyperlink" Target="https://all-free-download.com/free-vector/download/environmental-icons_310835.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iel_huppmann" TargetMode="External"/><Relationship Id="rId2" Type="http://schemas.openxmlformats.org/officeDocument/2006/relationships/hyperlink" Target="mailto:huppmann@iiasa.ac.at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://www.iiasa.ac.at/staff/huppmann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twitter.com/daniel_huppmann" TargetMode="External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mailto:huppmann@iiasa.ac.at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.svg"/><Relationship Id="rId4" Type="http://schemas.openxmlformats.org/officeDocument/2006/relationships/hyperlink" Target="https://www.iiasa.ac.at/staff/huppmann" TargetMode="Externa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38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and tw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 hasCustomPrompt="1"/>
          </p:nvPr>
        </p:nvSpPr>
        <p:spPr>
          <a:xfrm>
            <a:off x="1103447" y="1988840"/>
            <a:ext cx="10472604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103447" y="6093320"/>
            <a:ext cx="10472604" cy="2880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1105435" y="3812438"/>
            <a:ext cx="4033689" cy="384011"/>
          </a:xfrm>
          <a:prstGeom prst="rect">
            <a:avLst/>
          </a:prstGeom>
        </p:spPr>
        <p:txBody>
          <a:bodyPr vert="horz" lIns="0" tIns="0" rIns="180000" bIns="36000" rtlCol="0" anchor="ctr" anchorCtr="0">
            <a:normAutofit/>
          </a:bodyPr>
          <a:lstStyle>
            <a:lvl1pPr>
              <a:defRPr lang="en-GB" sz="1600" baseline="0" dirty="0">
                <a:solidFill>
                  <a:srgbClr val="7F7F7F"/>
                </a:solidFill>
              </a:defRPr>
            </a:lvl1pPr>
          </a:lstStyle>
          <a:p>
            <a:pPr marL="0" lvl="0" indent="0" algn="r">
              <a:buNone/>
            </a:pPr>
            <a:r>
              <a:rPr lang="en-GB" noProof="0" dirty="0"/>
              <a:t>Click to edit Secondary 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44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493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0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Developing tools for model linkage &amp; cross-sectoral scenario analysis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18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0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Developing tools for model linkage &amp; cross-sectoral scenario analysis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0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52225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Daniel Huppmann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Developing tools for model linkage &amp; cross-sectoral scenario analysis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543791"/>
            <a:ext cx="11497077" cy="4607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2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0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Developing tools for model linkage &amp; cross-sectoral scenario analysis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400955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environment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15414" y="3465851"/>
            <a:ext cx="10472605" cy="1763349"/>
          </a:xfrm>
        </p:spPr>
        <p:txBody>
          <a:bodyPr lIns="0" rIns="0"/>
          <a:lstStyle>
            <a:lvl1pPr marL="0" indent="0" algn="ctr">
              <a:buFontTx/>
              <a:buNone/>
              <a:defRPr sz="2400">
                <a:latin typeface="+mn-lt"/>
              </a:defRPr>
            </a:lvl1pPr>
          </a:lstStyle>
          <a:p>
            <a:r>
              <a:rPr lang="en-GB" dirty="0"/>
              <a:t>Click to edit </a:t>
            </a:r>
            <a:r>
              <a:rPr lang="en-GB" noProof="0" dirty="0"/>
              <a:t>Master</a:t>
            </a:r>
            <a:r>
              <a:rPr lang="en-GB" dirty="0"/>
              <a:t>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5373216"/>
            <a:ext cx="10472605" cy="6482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71463" indent="-271463" algn="r">
              <a:buNone/>
              <a:defRPr lang="de-AT" sz="1800" smtClean="0">
                <a:solidFill>
                  <a:srgbClr val="808080"/>
                </a:solidFill>
                <a:latin typeface="+mn-lt"/>
              </a:defRPr>
            </a:lvl1pPr>
            <a:lvl2pPr>
              <a:defRPr lang="de-AT" smtClean="0"/>
            </a:lvl2pPr>
            <a:lvl3pPr>
              <a:defRPr lang="de-AT" smtClean="0"/>
            </a:lvl3pPr>
            <a:lvl4pPr>
              <a:defRPr lang="de-AT" smtClean="0"/>
            </a:lvl4pPr>
            <a:lvl5pPr>
              <a:defRPr lang="en-US"/>
            </a:lvl5pPr>
          </a:lstStyle>
          <a:p>
            <a:pPr marL="0" lvl="0" indent="0"/>
            <a:r>
              <a:rPr lang="en-GB" noProof="0" dirty="0"/>
              <a:t>Click to edit name and conference/location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815412" y="1881675"/>
            <a:ext cx="10472605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noProof="0" dirty="0"/>
              <a:t>Click to edit Master title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7F1A919-9C43-224F-B7CA-743CC30C0DA0}"/>
              </a:ext>
            </a:extLst>
          </p:cNvPr>
          <p:cNvSpPr txBox="1">
            <a:spLocks/>
          </p:cNvSpPr>
          <p:nvPr userDrawn="1"/>
        </p:nvSpPr>
        <p:spPr>
          <a:xfrm>
            <a:off x="759272" y="6314703"/>
            <a:ext cx="6336704" cy="45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rgbClr val="008F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1400" dirty="0"/>
              <a:t>Please consider the environment before printing this slide deck</a:t>
            </a:r>
          </a:p>
          <a:p>
            <a:r>
              <a:rPr lang="de-AT" sz="970" dirty="0"/>
              <a:t>Icon </a:t>
            </a:r>
            <a:r>
              <a:rPr lang="de-AT" sz="970" dirty="0" err="1"/>
              <a:t>from</a:t>
            </a:r>
            <a:r>
              <a:rPr lang="de-AT" sz="970" dirty="0"/>
              <a:t> </a:t>
            </a:r>
            <a:r>
              <a:rPr lang="de-AT" sz="970" dirty="0">
                <a:hlinkClick r:id="rId2"/>
              </a:rPr>
              <a:t>all-free-download.com</a:t>
            </a:r>
            <a:r>
              <a:rPr lang="de-AT" sz="970" dirty="0"/>
              <a:t>, Environmental </a:t>
            </a:r>
            <a:r>
              <a:rPr lang="de-AT" sz="970" dirty="0" err="1"/>
              <a:t>icons</a:t>
            </a:r>
            <a:r>
              <a:rPr lang="de-AT" sz="970" dirty="0"/>
              <a:t> 310835 </a:t>
            </a:r>
            <a:r>
              <a:rPr lang="de-AT" sz="970" dirty="0" err="1"/>
              <a:t>by</a:t>
            </a:r>
            <a:r>
              <a:rPr lang="de-AT" sz="970" dirty="0"/>
              <a:t> </a:t>
            </a:r>
            <a:r>
              <a:rPr lang="de-AT" sz="970" dirty="0">
                <a:hlinkClick r:id="rId3"/>
              </a:rPr>
              <a:t>BSGstudio</a:t>
            </a:r>
            <a:r>
              <a:rPr lang="de-AT" sz="970" dirty="0"/>
              <a:t>, </a:t>
            </a:r>
            <a:r>
              <a:rPr lang="de-AT" sz="970" dirty="0" err="1"/>
              <a:t>under</a:t>
            </a:r>
            <a:r>
              <a:rPr lang="de-AT" sz="970" dirty="0"/>
              <a:t> CC-BY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E7B66-A10E-9F4B-8163-0855C37A1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91076"/>
            <a:ext cx="533400" cy="622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08A5CE4-AF6D-2841-AEED-E154ABAC48A1}"/>
              </a:ext>
            </a:extLst>
          </p:cNvPr>
          <p:cNvSpPr/>
          <p:nvPr userDrawn="1"/>
        </p:nvSpPr>
        <p:spPr>
          <a:xfrm>
            <a:off x="4752528" y="6314703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a </a:t>
            </a:r>
            <a:r>
              <a:rPr lang="en-US" sz="1400" dirty="0">
                <a:solidFill>
                  <a:schemeClr val="tx2"/>
                </a:solidFill>
                <a:latin typeface="+mn-lt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4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2F99E0-AE91-AF47-86ED-7E85D0F62E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55064" y="6343793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15414" y="3465851"/>
            <a:ext cx="10472605" cy="2065784"/>
          </a:xfrm>
        </p:spPr>
        <p:txBody>
          <a:bodyPr lIns="0" rIns="0"/>
          <a:lstStyle>
            <a:lvl1pPr marL="0" indent="0" algn="ctr">
              <a:buFontTx/>
              <a:buNone/>
              <a:defRPr sz="2400">
                <a:latin typeface="+mn-lt"/>
              </a:defRPr>
            </a:lvl1pPr>
          </a:lstStyle>
          <a:p>
            <a:r>
              <a:rPr lang="en-GB" dirty="0"/>
              <a:t>Click to edit </a:t>
            </a:r>
            <a:r>
              <a:rPr lang="en-GB" noProof="0" dirty="0"/>
              <a:t>Master</a:t>
            </a:r>
            <a:r>
              <a:rPr lang="en-GB" dirty="0"/>
              <a:t>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5769885"/>
            <a:ext cx="10472605" cy="6482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71463" indent="-271463" algn="r">
              <a:buNone/>
              <a:defRPr lang="de-AT" sz="1800" smtClean="0">
                <a:solidFill>
                  <a:srgbClr val="808080"/>
                </a:solidFill>
                <a:latin typeface="+mn-lt"/>
              </a:defRPr>
            </a:lvl1pPr>
            <a:lvl2pPr>
              <a:defRPr lang="de-AT" smtClean="0"/>
            </a:lvl2pPr>
            <a:lvl3pPr>
              <a:defRPr lang="de-AT" smtClean="0"/>
            </a:lvl3pPr>
            <a:lvl4pPr>
              <a:defRPr lang="de-AT" smtClean="0"/>
            </a:lvl4pPr>
            <a:lvl5pPr>
              <a:defRPr lang="en-US"/>
            </a:lvl5pPr>
          </a:lstStyle>
          <a:p>
            <a:pPr marL="0" lvl="0" indent="0"/>
            <a:r>
              <a:rPr lang="en-GB" noProof="0" dirty="0"/>
              <a:t>Click to edit name and conference/location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815412" y="1881675"/>
            <a:ext cx="10472605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noProof="0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7381" y="2927401"/>
            <a:ext cx="11329259" cy="1221679"/>
          </a:xfrm>
        </p:spPr>
        <p:txBody>
          <a:bodyPr lIns="36000" rIns="3600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more information…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887755" y="4869160"/>
            <a:ext cx="79688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Tx/>
              <a:buNone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•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806450" indent="-228600" eaLnBrk="0" hangingPunct="0">
              <a:spcBef>
                <a:spcPct val="20000"/>
              </a:spcBef>
              <a:buSzPct val="100000"/>
              <a:buFont typeface="Wingdings" charset="2"/>
              <a:buChar char="²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 algn="r"/>
            <a:r>
              <a:rPr lang="en-GB" sz="1600" kern="1200" noProof="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Calibri"/>
              </a:rPr>
              <a:t>Dr. Daniel Huppmann</a:t>
            </a: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Research</a:t>
            </a:r>
            <a:r>
              <a:rPr lang="en-GB" sz="1400" baseline="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Scholar – Energy Program</a:t>
            </a:r>
            <a:endParaRPr lang="en-GB" sz="14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International Institute for Applied Systems Analysis (IIASA)</a:t>
            </a:r>
            <a:b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GB" sz="1400" noProof="0" dirty="0" err="1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Schlossplatz</a:t>
            </a:r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1, A-2361 Laxenburg, Austria</a:t>
            </a:r>
          </a:p>
          <a:p>
            <a:pPr lvl="0" algn="r"/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huppmann@iiasa.ac.at</a:t>
            </a:r>
            <a:endParaRPr lang="en-GB" sz="1400" noProof="0" dirty="0">
              <a:solidFill>
                <a:schemeClr val="tx2"/>
              </a:solidFill>
              <a:latin typeface="+mn-lt"/>
              <a:cs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noProof="0" dirty="0">
                <a:solidFill>
                  <a:schemeClr val="tx2"/>
                </a:solidFill>
                <a:latin typeface="+mn-lt"/>
                <a:ea typeface="+mn-ea"/>
                <a:cs typeface="Calibri"/>
                <a:hlinkClick r:id="rId3"/>
              </a:rPr>
              <a:t>@daniel_huppmann</a:t>
            </a:r>
            <a:endParaRPr lang="en-GB" sz="1400" kern="1200" noProof="0" dirty="0">
              <a:solidFill>
                <a:schemeClr val="tx2"/>
              </a:solidFill>
              <a:latin typeface="+mn-lt"/>
              <a:ea typeface="+mn-ea"/>
              <a:cs typeface="Calibri"/>
            </a:endParaRPr>
          </a:p>
          <a:p>
            <a:pPr lvl="0" algn="r"/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http://www.iiasa.ac.at/staff/huppmann</a:t>
            </a:r>
            <a:endParaRPr lang="en-GB" sz="1400" noProof="0" dirty="0">
              <a:solidFill>
                <a:schemeClr val="tx2"/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527381" y="2247008"/>
            <a:ext cx="11329259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GB" sz="2400" noProof="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pic>
        <p:nvPicPr>
          <p:cNvPr id="6" name="Grafik 5" descr="Ein Bild, das Axt enthält.&#10;&#10;Automatisch generierte Beschreibung">
            <a:extLst>
              <a:ext uri="{FF2B5EF4-FFF2-40B4-BE49-F238E27FC236}">
                <a16:creationId xmlns:a16="http://schemas.microsoft.com/office/drawing/2014/main" id="{0DC0C088-D06B-7649-8FA2-794B9AFC15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6165304"/>
            <a:ext cx="266696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9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7381" y="2927401"/>
            <a:ext cx="11329259" cy="1005655"/>
          </a:xfrm>
        </p:spPr>
        <p:txBody>
          <a:bodyPr lIns="36000" rIns="3600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more information…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887755" y="4149080"/>
            <a:ext cx="796888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Tx/>
              <a:buNone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•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806450" indent="-228600" eaLnBrk="0" hangingPunct="0">
              <a:spcBef>
                <a:spcPct val="20000"/>
              </a:spcBef>
              <a:buSzPct val="100000"/>
              <a:buFont typeface="Wingdings" charset="2"/>
              <a:buChar char="²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 algn="r"/>
            <a:r>
              <a:rPr lang="en-GB" sz="20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Dr. Daniel Huppmann</a:t>
            </a: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Research</a:t>
            </a:r>
            <a:r>
              <a:rPr lang="en-GB" sz="1400" baseline="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Scholar – Energy, Climate, and Environment Program</a:t>
            </a:r>
            <a:endParaRPr lang="en-GB" sz="14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International Institute for Applied Systems Analysis (IIASA)</a:t>
            </a:r>
            <a:b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GB" sz="1400" noProof="0" dirty="0" err="1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Schlossplatz</a:t>
            </a:r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1, A-2361 Laxenburg, Austria</a:t>
            </a:r>
          </a:p>
          <a:p>
            <a:pPr lvl="0" algn="r"/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huppmann@iiasa.ac.at</a:t>
            </a:r>
            <a:endParaRPr lang="en-GB" sz="1400" noProof="0" dirty="0">
              <a:solidFill>
                <a:schemeClr val="tx2"/>
              </a:solidFill>
              <a:latin typeface="+mn-lt"/>
              <a:cs typeface="Calibri"/>
            </a:endParaRPr>
          </a:p>
          <a:p>
            <a:pPr lvl="0" algn="r"/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3"/>
              </a:rPr>
              <a:t>@daniel_huppmann</a:t>
            </a:r>
            <a:endParaRPr lang="en-GB" sz="1400" noProof="0" dirty="0">
              <a:solidFill>
                <a:schemeClr val="tx2"/>
              </a:solidFill>
              <a:latin typeface="+mn-lt"/>
              <a:cs typeface="Calibri"/>
            </a:endParaRPr>
          </a:p>
          <a:p>
            <a:pPr lvl="0" algn="r"/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www.iiasa.ac.at/staff/huppmann</a:t>
            </a:r>
            <a:endParaRPr lang="en-GB" sz="1400" noProof="0" dirty="0">
              <a:solidFill>
                <a:schemeClr val="tx2"/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527381" y="2247008"/>
            <a:ext cx="11329259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GB" sz="2400" noProof="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pic>
        <p:nvPicPr>
          <p:cNvPr id="4" name="Grafik 3" descr="Ein Bild, das Axt enthält.&#10;&#10;Automatisch generierte Beschreibung">
            <a:extLst>
              <a:ext uri="{FF2B5EF4-FFF2-40B4-BE49-F238E27FC236}">
                <a16:creationId xmlns:a16="http://schemas.microsoft.com/office/drawing/2014/main" id="{B8A3F325-21AE-9642-B474-FC8890F3ED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517232"/>
            <a:ext cx="266696" cy="2160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9ECBCAA-0CA0-E74B-B87B-496C38907ACE}"/>
              </a:ext>
            </a:extLst>
          </p:cNvPr>
          <p:cNvSpPr/>
          <p:nvPr userDrawn="1"/>
        </p:nvSpPr>
        <p:spPr>
          <a:xfrm>
            <a:off x="6463653" y="6237312"/>
            <a:ext cx="4312867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a </a:t>
            </a:r>
            <a:r>
              <a:rPr lang="en-US" sz="1200" dirty="0">
                <a:solidFill>
                  <a:schemeClr val="tx2"/>
                </a:solidFill>
                <a:latin typeface="+mn-lt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2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C1A869-C478-0148-87D6-B5496F6AA4F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10745" y="6269314"/>
            <a:ext cx="1117600" cy="393700"/>
          </a:xfrm>
          <a:prstGeom prst="rect">
            <a:avLst/>
          </a:prstGeom>
        </p:spPr>
      </p:pic>
      <p:pic>
        <p:nvPicPr>
          <p:cNvPr id="10" name="Graphic 5">
            <a:extLst>
              <a:ext uri="{FF2B5EF4-FFF2-40B4-BE49-F238E27FC236}">
                <a16:creationId xmlns:a16="http://schemas.microsoft.com/office/drawing/2014/main" id="{913396F7-6B95-5043-93DC-0827FAA8990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9716" y="164760"/>
            <a:ext cx="743962" cy="7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7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052514"/>
            <a:ext cx="5230283" cy="53288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052514"/>
            <a:ext cx="5230284" cy="53288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2660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67CD1-1B92-9341-B6EB-89FE8FB86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5" y="2348880"/>
            <a:ext cx="10465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section title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AEEE99-B767-8246-A681-4EA20706C7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E0ECE9-8260-2049-A7CF-32F94D8033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Developing tools for model linkage &amp; cross-sectoral scenario analysis</a:t>
            </a:r>
            <a:br>
              <a:rPr lang="en-GB" noProof="0"/>
            </a:br>
            <a:endParaRPr lang="en-GB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8F728F-6B39-BE4C-8B94-41AE1E38DE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7F5633C8-4A1E-AE41-9551-4706842F4652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A70D36C-84F8-AE43-8234-6C7320888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3860800"/>
            <a:ext cx="10464800" cy="2376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1E965A-F2E9-3B47-A1FA-126BC9AFA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1700808"/>
            <a:ext cx="6432550" cy="4327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2600" i="1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271463" lvl="0" indent="-271463">
              <a:spcBef>
                <a:spcPts val="1000"/>
              </a:spcBef>
              <a:buSzPct val="80000"/>
            </a:pPr>
            <a:r>
              <a:rPr lang="en-GB" noProof="0" dirty="0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237929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628800"/>
            <a:ext cx="10663767" cy="47525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43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911426" y="1628824"/>
            <a:ext cx="10657184" cy="439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6324" cy="432269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358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and tw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1103416" y="1628824"/>
            <a:ext cx="10465194" cy="439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6324" cy="432269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03A271A-8BB6-F441-A493-B4239DD750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1284822" y="3633050"/>
            <a:ext cx="4392464" cy="384011"/>
          </a:xfrm>
          <a:prstGeom prst="rect">
            <a:avLst/>
          </a:prstGeom>
        </p:spPr>
        <p:txBody>
          <a:bodyPr vert="horz" lIns="0" tIns="0" rIns="180000" bIns="36000" rtlCol="0" anchor="ctr" anchorCtr="0">
            <a:normAutofit/>
          </a:bodyPr>
          <a:lstStyle>
            <a:lvl1pPr>
              <a:defRPr lang="en-GB" sz="1600" baseline="0" dirty="0">
                <a:solidFill>
                  <a:srgbClr val="7F7F7F"/>
                </a:solidFill>
              </a:defRPr>
            </a:lvl1pPr>
          </a:lstStyle>
          <a:p>
            <a:pPr marL="0" lvl="0" indent="0" algn="r">
              <a:buNone/>
            </a:pPr>
            <a:r>
              <a:rPr lang="en-GB" noProof="0" dirty="0"/>
              <a:t>Click to edit Secondary Subtitle</a:t>
            </a:r>
          </a:p>
        </p:txBody>
      </p:sp>
    </p:spTree>
    <p:extLst>
      <p:ext uri="{BB962C8B-B14F-4D97-AF65-F5344CB8AC3E}">
        <p14:creationId xmlns:p14="http://schemas.microsoft.com/office/powerpoint/2010/main" val="35914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0"/>
            <a:ext cx="5230283" cy="4781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0"/>
            <a:ext cx="5230284" cy="4781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414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with claim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0"/>
            <a:ext cx="5230283" cy="43776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0"/>
            <a:ext cx="5230284" cy="43776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5C2DF0B-4286-944C-9954-5138A4A1E9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5231141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DA57D45-5B58-824A-930C-1567D36F2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5767" y="6093296"/>
            <a:ext cx="5231141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1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988840"/>
            <a:ext cx="10663767" cy="43924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771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911426" y="1988864"/>
            <a:ext cx="10657184" cy="410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79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1425" y="6525344"/>
            <a:ext cx="633670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1426" y="341784"/>
            <a:ext cx="10664626" cy="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052737"/>
            <a:ext cx="1066376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8609" y="6525344"/>
            <a:ext cx="48883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smtClean="0">
                <a:solidFill>
                  <a:srgbClr val="143C8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344139" y="6525344"/>
            <a:ext cx="4032448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smtClean="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AT"/>
              <a:t>Daniel Huppmann</a:t>
            </a:r>
            <a:endParaRPr lang="hr-HR" dirty="0"/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F994CFEC-E600-854A-98B7-5B89C874129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79716" y="164760"/>
            <a:ext cx="743962" cy="7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2" r:id="rId2"/>
    <p:sldLayoutId id="2147483755" r:id="rId3"/>
    <p:sldLayoutId id="2147483784" r:id="rId4"/>
    <p:sldLayoutId id="2147483786" r:id="rId5"/>
    <p:sldLayoutId id="2147483756" r:id="rId6"/>
    <p:sldLayoutId id="2147483785" r:id="rId7"/>
    <p:sldLayoutId id="2147483764" r:id="rId8"/>
    <p:sldLayoutId id="2147483759" r:id="rId9"/>
    <p:sldLayoutId id="2147483760" r:id="rId10"/>
    <p:sldLayoutId id="2147483781" r:id="rId11"/>
    <p:sldLayoutId id="2147483788" r:id="rId12"/>
    <p:sldLayoutId id="2147483789" r:id="rId13"/>
    <p:sldLayoutId id="2147483790" r:id="rId14"/>
    <p:sldLayoutId id="2147483791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271463" indent="-271463" algn="l" rtl="0" eaLnBrk="1" fontAlgn="base" hangingPunct="1">
        <a:spcBef>
          <a:spcPts val="1000"/>
        </a:spcBef>
        <a:spcAft>
          <a:spcPct val="0"/>
        </a:spcAft>
        <a:buSzPct val="80000"/>
        <a:buChar char="•"/>
        <a:defRPr sz="2200">
          <a:solidFill>
            <a:schemeClr val="tx1"/>
          </a:solidFill>
          <a:latin typeface="+mn-lt"/>
          <a:ea typeface="+mn-ea"/>
          <a:cs typeface="Calibri"/>
        </a:defRPr>
      </a:lvl1pPr>
      <a:lvl2pPr marL="534988" indent="-344488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9"/>
        </a:buBlip>
        <a:defRPr sz="2200">
          <a:solidFill>
            <a:schemeClr val="tx1"/>
          </a:solidFill>
          <a:latin typeface="+mn-lt"/>
          <a:cs typeface="Calibri"/>
        </a:defRPr>
      </a:lvl2pPr>
      <a:lvl3pPr marL="446088" indent="-179388" algn="l" defTabSz="895350" rtl="0" eaLnBrk="1" fontAlgn="base" hangingPunct="1">
        <a:spcBef>
          <a:spcPct val="20000"/>
        </a:spcBef>
        <a:spcAft>
          <a:spcPct val="0"/>
        </a:spcAft>
        <a:buSzPct val="80000"/>
        <a:buFont typeface="Arial"/>
        <a:buChar char="•"/>
        <a:defRPr sz="2000">
          <a:solidFill>
            <a:schemeClr val="tx1"/>
          </a:solidFill>
          <a:latin typeface="+mn-lt"/>
          <a:cs typeface="Calibri"/>
        </a:defRPr>
      </a:lvl3pPr>
      <a:lvl4pPr marL="714375" indent="-357188" algn="l" defTabSz="714375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9"/>
        </a:buBlip>
        <a:defRPr sz="2000">
          <a:solidFill>
            <a:schemeClr val="tx1"/>
          </a:solidFill>
          <a:latin typeface="+mn-lt"/>
          <a:cs typeface="Calibri"/>
        </a:defRPr>
      </a:lvl4pPr>
      <a:lvl5pPr marL="1082675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1424" y="628229"/>
            <a:ext cx="104726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424" y="1772817"/>
            <a:ext cx="104726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buSzPct val="80000"/>
            </a:pPr>
            <a:r>
              <a:rPr lang="en-GB" noProof="0" dirty="0"/>
              <a:t>Click to edit Master text</a:t>
            </a:r>
          </a:p>
          <a:p>
            <a:pPr marL="534988" lvl="1" indent="-344488">
              <a:buSzPct val="100000"/>
              <a:buFontTx/>
              <a:buBlip>
                <a:blip r:embed="rId7"/>
              </a:buBlip>
            </a:pPr>
            <a:r>
              <a:rPr lang="en-GB" noProof="0" dirty="0"/>
              <a:t>Second level</a:t>
            </a:r>
          </a:p>
          <a:p>
            <a:pPr marL="446088" lvl="2" indent="-179388">
              <a:buFont typeface="Arial"/>
              <a:buChar char="•"/>
            </a:pPr>
            <a:r>
              <a:rPr lang="en-GB" noProof="0" dirty="0"/>
              <a:t>Third level</a:t>
            </a:r>
          </a:p>
          <a:p>
            <a:pPr lvl="3" indent="-357188">
              <a:buSzPct val="100000"/>
              <a:buFontTx/>
              <a:buBlip>
                <a:blip r:embed="rId7"/>
              </a:buBlip>
            </a:pPr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37D16C65-606B-C144-891F-64AD24D9B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4139" y="6525344"/>
            <a:ext cx="4032448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AT" sz="1400" smtClean="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79985828-F622-DB42-95F3-093A56FC2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425" y="6525344"/>
            <a:ext cx="633670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Developing tools for model linkage &amp; cross-sectoral scenario analysis</a:t>
            </a:r>
            <a:br>
              <a:rPr lang="en-GB" noProof="0"/>
            </a:br>
            <a:endParaRPr lang="en-GB" noProof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BD6499A-CEB6-3940-A43A-D338CA163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609" y="6525344"/>
            <a:ext cx="48883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uk-UA" sz="1400" smtClean="0">
                <a:solidFill>
                  <a:srgbClr val="143C8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fld id="{7F5633C8-4A1E-AE41-9551-4706842F4652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29" r:id="rId2"/>
    <p:sldLayoutId id="2147483734" r:id="rId3"/>
    <p:sldLayoutId id="2147483782" r:id="rId4"/>
    <p:sldLayoutId id="2147483787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har char="•"/>
        <a:defRPr lang="en-US" sz="2200" dirty="0" smtClean="0">
          <a:solidFill>
            <a:schemeClr val="tx1"/>
          </a:solidFill>
          <a:latin typeface="+mn-lt"/>
          <a:ea typeface="+mn-ea"/>
          <a:cs typeface="Calibri"/>
        </a:defRPr>
      </a:lvl1pPr>
      <a:lvl2pPr marL="442913" indent="-2571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lang="en-US" sz="2200" dirty="0" smtClean="0">
          <a:solidFill>
            <a:schemeClr val="tx1"/>
          </a:solidFill>
          <a:latin typeface="+mn-lt"/>
          <a:cs typeface="Calibri"/>
        </a:defRPr>
      </a:lvl2pPr>
      <a:lvl3pPr marL="533400" indent="-317500" algn="l" defTabSz="895350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Ø"/>
        <a:defRPr lang="en-US" sz="2000" dirty="0" smtClean="0">
          <a:solidFill>
            <a:schemeClr val="tx1"/>
          </a:solidFill>
          <a:latin typeface="+mn-lt"/>
          <a:cs typeface="Calibri"/>
        </a:defRPr>
      </a:lvl3pPr>
      <a:lvl4pPr marL="714375" indent="-180975" algn="l" defTabSz="714375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lang="en-US" sz="2000" dirty="0" smtClean="0">
          <a:solidFill>
            <a:schemeClr val="tx1"/>
          </a:solidFill>
          <a:latin typeface="+mn-lt"/>
          <a:cs typeface="Calibri"/>
        </a:defRPr>
      </a:lvl4pPr>
      <a:lvl5pPr marL="1082675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sz="1000" dirty="0" smtClean="0">
          <a:solidFill>
            <a:schemeClr val="tx1"/>
          </a:solidFill>
          <a:latin typeface="+mn-lt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ece.iiasa.ac.at/openentrance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cemf.eu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https:/doi.org/10.22022/ene/04-2020.164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inel-energy.github.io/friendly_data/" TargetMode="External"/><Relationship Id="rId2" Type="http://schemas.openxmlformats.org/officeDocument/2006/relationships/hyperlink" Target="https://openenergy-platform.org/ontology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openENTRANCE/nomenclatur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yam-iamc.readthedocs.io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twitter.com/search?q=%23pyam_iam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hyperlink" Target="https://doi.org/10.12688/openreseurope.13633.2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7.sv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hyperlink" Target="https://data.ece.iiasa.ac.at/iamc-1.5c-explorer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D2B1FAE-0B92-0043-96FB-8F7211B9F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600" y="5054893"/>
            <a:ext cx="9532745" cy="1038403"/>
          </a:xfrm>
        </p:spPr>
        <p:txBody>
          <a:bodyPr/>
          <a:lstStyle/>
          <a:p>
            <a:r>
              <a:rPr lang="de-DE" sz="2000" dirty="0"/>
              <a:t>Dr. Daniel Huppmann</a:t>
            </a:r>
            <a:br>
              <a:rPr lang="de-DE" sz="2000" dirty="0"/>
            </a:br>
            <a:r>
              <a:rPr lang="de-DE" sz="2000" dirty="0" err="1"/>
              <a:t>Plenary</a:t>
            </a:r>
            <a:r>
              <a:rPr lang="de-DE" sz="2000" dirty="0"/>
              <a:t> III: Collaborative </a:t>
            </a:r>
            <a:r>
              <a:rPr lang="de-DE" sz="2000" dirty="0" err="1"/>
              <a:t>Modelling</a:t>
            </a:r>
            <a:r>
              <a:rPr lang="de-DE" sz="2000" dirty="0"/>
              <a:t> in Practice</a:t>
            </a:r>
            <a:br>
              <a:rPr lang="de-DE" sz="2000" dirty="0"/>
            </a:br>
            <a:r>
              <a:rPr lang="de-DE" sz="2000" dirty="0" err="1"/>
              <a:t>October</a:t>
            </a:r>
            <a:r>
              <a:rPr lang="de-DE" sz="2000" dirty="0"/>
              <a:t> 28, 2021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5EA9F2-5876-FB46-A5CD-4B3DECC5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89" y="3517449"/>
            <a:ext cx="9911991" cy="797363"/>
          </a:xfrm>
        </p:spPr>
        <p:txBody>
          <a:bodyPr/>
          <a:lstStyle/>
          <a:p>
            <a:pPr algn="l"/>
            <a:r>
              <a:rPr lang="de-AT" sz="2600" dirty="0" err="1">
                <a:solidFill>
                  <a:schemeClr val="tx1"/>
                </a:solidFill>
              </a:rPr>
              <a:t>Developing</a:t>
            </a:r>
            <a:r>
              <a:rPr lang="de-AT" sz="2600" dirty="0">
                <a:solidFill>
                  <a:schemeClr val="tx1"/>
                </a:solidFill>
              </a:rPr>
              <a:t> </a:t>
            </a:r>
            <a:r>
              <a:rPr lang="de-AT" sz="2600" dirty="0" err="1">
                <a:solidFill>
                  <a:schemeClr val="tx1"/>
                </a:solidFill>
              </a:rPr>
              <a:t>tools</a:t>
            </a:r>
            <a:r>
              <a:rPr lang="de-AT" sz="2600" dirty="0">
                <a:solidFill>
                  <a:schemeClr val="tx1"/>
                </a:solidFill>
              </a:rPr>
              <a:t> </a:t>
            </a:r>
            <a:r>
              <a:rPr lang="de-AT" sz="2600" dirty="0" err="1">
                <a:solidFill>
                  <a:schemeClr val="tx1"/>
                </a:solidFill>
              </a:rPr>
              <a:t>for</a:t>
            </a:r>
            <a:r>
              <a:rPr lang="de-AT" sz="2600" dirty="0">
                <a:solidFill>
                  <a:schemeClr val="tx1"/>
                </a:solidFill>
              </a:rPr>
              <a:t> </a:t>
            </a:r>
            <a:r>
              <a:rPr lang="de-AT" sz="2600" dirty="0" err="1">
                <a:solidFill>
                  <a:schemeClr val="tx1"/>
                </a:solidFill>
              </a:rPr>
              <a:t>model</a:t>
            </a:r>
            <a:r>
              <a:rPr lang="de-AT" sz="2600" dirty="0">
                <a:solidFill>
                  <a:schemeClr val="tx1"/>
                </a:solidFill>
              </a:rPr>
              <a:t> </a:t>
            </a:r>
            <a:r>
              <a:rPr lang="de-AT" sz="2600" dirty="0" err="1">
                <a:solidFill>
                  <a:schemeClr val="tx1"/>
                </a:solidFill>
              </a:rPr>
              <a:t>linkage</a:t>
            </a:r>
            <a:r>
              <a:rPr lang="de-AT" sz="2600" dirty="0">
                <a:solidFill>
                  <a:schemeClr val="tx1"/>
                </a:solidFill>
              </a:rPr>
              <a:t> &amp; </a:t>
            </a:r>
            <a:r>
              <a:rPr lang="de-AT" sz="2600" dirty="0" err="1">
                <a:solidFill>
                  <a:schemeClr val="tx1"/>
                </a:solidFill>
              </a:rPr>
              <a:t>cross-sectoral</a:t>
            </a:r>
            <a:r>
              <a:rPr lang="de-AT" sz="2600" dirty="0">
                <a:solidFill>
                  <a:schemeClr val="tx1"/>
                </a:solidFill>
              </a:rPr>
              <a:t> </a:t>
            </a:r>
            <a:r>
              <a:rPr lang="de-AT" sz="2600" dirty="0" err="1">
                <a:solidFill>
                  <a:schemeClr val="tx1"/>
                </a:solidFill>
              </a:rPr>
              <a:t>scenario</a:t>
            </a:r>
            <a:r>
              <a:rPr lang="de-AT" sz="2600" dirty="0">
                <a:solidFill>
                  <a:schemeClr val="tx1"/>
                </a:solidFill>
              </a:rPr>
              <a:t> </a:t>
            </a:r>
            <a:r>
              <a:rPr lang="de-AT" sz="2600" dirty="0" err="1">
                <a:solidFill>
                  <a:schemeClr val="tx1"/>
                </a:solidFill>
              </a:rPr>
              <a:t>analysis</a:t>
            </a:r>
            <a:br>
              <a:rPr lang="de-AT" sz="2600" dirty="0">
                <a:solidFill>
                  <a:schemeClr val="tx1"/>
                </a:solidFill>
              </a:rPr>
            </a:br>
            <a:r>
              <a:rPr lang="de-AT" sz="2600" dirty="0" err="1">
                <a:solidFill>
                  <a:schemeClr val="tx1"/>
                </a:solidFill>
              </a:rPr>
              <a:t>Lessons</a:t>
            </a:r>
            <a:r>
              <a:rPr lang="de-AT" sz="2600" dirty="0">
                <a:solidFill>
                  <a:schemeClr val="tx1"/>
                </a:solidFill>
              </a:rPr>
              <a:t> </a:t>
            </a:r>
            <a:r>
              <a:rPr lang="de-AT" sz="2600" dirty="0" err="1">
                <a:solidFill>
                  <a:schemeClr val="tx1"/>
                </a:solidFill>
              </a:rPr>
              <a:t>learned</a:t>
            </a:r>
            <a:r>
              <a:rPr lang="de-AT" sz="2600" dirty="0">
                <a:solidFill>
                  <a:schemeClr val="tx1"/>
                </a:solidFill>
              </a:rPr>
              <a:t> in </a:t>
            </a:r>
            <a:r>
              <a:rPr lang="de-AT" sz="2600" dirty="0" err="1">
                <a:solidFill>
                  <a:schemeClr val="tx1"/>
                </a:solidFill>
              </a:rPr>
              <a:t>the</a:t>
            </a:r>
            <a:r>
              <a:rPr lang="de-AT" sz="2600" dirty="0">
                <a:solidFill>
                  <a:schemeClr val="tx1"/>
                </a:solidFill>
              </a:rPr>
              <a:t> openENTRANCE </a:t>
            </a:r>
            <a:r>
              <a:rPr lang="de-AT" sz="2600" dirty="0" err="1">
                <a:solidFill>
                  <a:schemeClr val="tx1"/>
                </a:solidFill>
              </a:rPr>
              <a:t>project</a:t>
            </a:r>
            <a:r>
              <a:rPr lang="de-AT" sz="2600" dirty="0">
                <a:solidFill>
                  <a:schemeClr val="tx1"/>
                </a:solidFill>
              </a:rPr>
              <a:t> </a:t>
            </a:r>
            <a:endParaRPr lang="de-DE" sz="2600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A99ADF-3F24-8A4B-A9C3-BB02F863F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5" b="27210"/>
          <a:stretch/>
        </p:blipFill>
        <p:spPr>
          <a:xfrm>
            <a:off x="1845" y="-7815"/>
            <a:ext cx="9144000" cy="2785183"/>
          </a:xfrm>
          <a:prstGeom prst="rect">
            <a:avLst/>
          </a:prstGeom>
          <a:ln>
            <a:solidFill>
              <a:srgbClr val="364940"/>
            </a:solidFill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505547E-9518-1A4E-87DB-D8C6E4739E60}"/>
              </a:ext>
            </a:extLst>
          </p:cNvPr>
          <p:cNvSpPr/>
          <p:nvPr/>
        </p:nvSpPr>
        <p:spPr>
          <a:xfrm>
            <a:off x="9145845" y="-7815"/>
            <a:ext cx="3070835" cy="2785183"/>
          </a:xfrm>
          <a:prstGeom prst="rect">
            <a:avLst/>
          </a:prstGeom>
          <a:solidFill>
            <a:srgbClr val="364940"/>
          </a:solidFill>
          <a:ln>
            <a:solidFill>
              <a:srgbClr val="364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D5F7E41-0B0F-394C-AAD0-FF2026A96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" y="3284984"/>
            <a:ext cx="1939299" cy="123226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1C57DA6-4C18-934D-ACD5-89AB0D469A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" y="6281306"/>
            <a:ext cx="532765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64CCC18E-F05D-C642-AAA7-585818563691}"/>
              </a:ext>
            </a:extLst>
          </p:cNvPr>
          <p:cNvSpPr/>
          <p:nvPr/>
        </p:nvSpPr>
        <p:spPr>
          <a:xfrm>
            <a:off x="902153" y="6215317"/>
            <a:ext cx="5121839" cy="5046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R="3048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noProof="1">
                <a:solidFill>
                  <a:schemeClr val="bg2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Segoe UI Light" panose="020B0502040204020203" pitchFamily="34" charset="0"/>
              </a:rPr>
              <a:t>This project has received funding from the European Union’s Horizon 2020 research and innovation programme under grant agreement No. 835896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7832D57-1E31-244E-B0A8-9E3696D17EDA}"/>
              </a:ext>
            </a:extLst>
          </p:cNvPr>
          <p:cNvSpPr/>
          <p:nvPr/>
        </p:nvSpPr>
        <p:spPr>
          <a:xfrm>
            <a:off x="6463653" y="6269314"/>
            <a:ext cx="4312867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a </a:t>
            </a:r>
            <a:r>
              <a:rPr lang="en-US" sz="1200" dirty="0">
                <a:solidFill>
                  <a:schemeClr val="tx2"/>
                </a:solidFill>
                <a:latin typeface="+mn-lt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2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85BB2A48-1C6C-9A40-B624-1AA438314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745" y="6269314"/>
            <a:ext cx="1117600" cy="39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BC93E-4380-9042-BBB0-146DB453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Opening up the openENTRANCE Scenario Explorer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FDF60A-21EA-5340-8881-4D49C071A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part of our mission to promote open science and transparency, the openENTRANCE project enables any modelling team working on European decarbonization scenarios</a:t>
            </a:r>
            <a:br>
              <a:rPr lang="en-GB" dirty="0"/>
            </a:br>
            <a:r>
              <a:rPr lang="en-GB" dirty="0"/>
              <a:t>to use the public openENTRANCE Scenario Explorer for dissemination of their results.</a:t>
            </a:r>
          </a:p>
          <a:p>
            <a:r>
              <a:rPr lang="en-GB" dirty="0"/>
              <a:t>Advantages:</a:t>
            </a:r>
          </a:p>
          <a:p>
            <a:pPr lvl="1"/>
            <a:r>
              <a:rPr lang="en-GB" dirty="0"/>
              <a:t>Make your data available via a state-of-the-art web user interface</a:t>
            </a:r>
          </a:p>
          <a:p>
            <a:pPr lvl="1"/>
            <a:r>
              <a:rPr lang="en-GB" dirty="0"/>
              <a:t>Compare results between openENTRANCE pathways and your studies</a:t>
            </a:r>
          </a:p>
          <a:p>
            <a:pPr lvl="1"/>
            <a:r>
              <a:rPr lang="en-GB" dirty="0"/>
              <a:t>Use the IIASA database infrastructure and related tools for further work</a:t>
            </a:r>
          </a:p>
          <a:p>
            <a:r>
              <a:rPr lang="en-GB" dirty="0"/>
              <a:t>Read more about the “Data Submission” Terms of Use on </a:t>
            </a:r>
            <a:r>
              <a:rPr lang="en-GB" dirty="0">
                <a:hlinkClick r:id="rId2"/>
              </a:rPr>
              <a:t>https://data.ece.iiasa.ac.at/openentrance</a:t>
            </a:r>
            <a:endParaRPr lang="en-GB" dirty="0"/>
          </a:p>
          <a:p>
            <a:pPr lvl="4"/>
            <a:endParaRPr lang="en-GB" dirty="0"/>
          </a:p>
          <a:p>
            <a:r>
              <a:rPr lang="en-GB" dirty="0"/>
              <a:t>Feedback? Are modellers interested in this offer?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B16061-D255-924C-B272-D3007A67C5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550"/>
              <a:t>We are inviting modelling teams to use the openENTRANCE Scenario Explorer</a:t>
            </a:r>
            <a:br>
              <a:rPr lang="en-GB" sz="2550"/>
            </a:br>
            <a:r>
              <a:rPr lang="en-GB" sz="2550"/>
              <a:t>as a central data repository for dissemination of their results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1A7F14-D695-734A-8E32-DEA65F8EB8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8AC994-CA73-754B-B824-49552306E8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Developing tools for model linkage &amp; cross-sectoral scenario analysis</a:t>
            </a:r>
            <a:br>
              <a:rPr lang="en-US" dirty="0"/>
            </a:b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DEC99F-0A56-1940-A1B8-BE4E781E60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77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79428-CFBA-2C49-9AEE-2497311F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Re-using the openENTRANCE infrastructure in the ECEMF project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5DF64F-4F2B-7644-924D-F7437F8E6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Horizon 2020 project ECEMF started in May 2021,</a:t>
            </a:r>
            <a:br>
              <a:rPr lang="en-US" dirty="0"/>
            </a:br>
            <a:r>
              <a:rPr lang="en-US" dirty="0"/>
              <a:t>bringing together a consortium of modelling teams</a:t>
            </a:r>
          </a:p>
          <a:p>
            <a:pPr lvl="4"/>
            <a:endParaRPr lang="en-US" dirty="0"/>
          </a:p>
          <a:p>
            <a:r>
              <a:rPr lang="en-US" dirty="0"/>
              <a:t>Similar aims to openENTRANCE:</a:t>
            </a:r>
          </a:p>
          <a:p>
            <a:pPr lvl="1"/>
            <a:r>
              <a:rPr lang="en-US" dirty="0"/>
              <a:t>Develop scenarios of European decarbonization policy and carbon neutrality</a:t>
            </a:r>
          </a:p>
          <a:p>
            <a:pPr lvl="1"/>
            <a:r>
              <a:rPr lang="en-US" dirty="0"/>
              <a:t>Implement new tools for data analysis, visualization and model linkage</a:t>
            </a:r>
          </a:p>
          <a:p>
            <a:pPr lvl="1"/>
            <a:r>
              <a:rPr lang="en-US" dirty="0"/>
              <a:t>Facilitate a community of European modelling activities</a:t>
            </a:r>
          </a:p>
          <a:p>
            <a:pPr lvl="4"/>
            <a:endParaRPr lang="en-US" dirty="0"/>
          </a:p>
          <a:p>
            <a:r>
              <a:rPr lang="en-US" dirty="0"/>
              <a:t>Implementation strategy for tools and database infrastructure:</a:t>
            </a:r>
          </a:p>
          <a:p>
            <a:pPr lvl="1"/>
            <a:r>
              <a:rPr lang="en-US" dirty="0"/>
              <a:t>Build on solutions implemented by openENTRANCE rather than re-invent the wheel…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Visit </a:t>
            </a:r>
            <a:r>
              <a:rPr lang="en-US" dirty="0">
                <a:hlinkClick r:id="rId2"/>
              </a:rPr>
              <a:t>https://www.ecemf.eu</a:t>
            </a:r>
            <a:r>
              <a:rPr lang="en-US" dirty="0"/>
              <a:t> for more information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3438CC-748F-1A47-8FFD-6F50E7A37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just-starting project ECEMF will build on the openENTRANCE tools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F8ABE8-5EF8-2F4F-8845-912A622A502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0F7373-3195-E040-98C6-56D21D5771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420BD4-6CBE-AE43-97FB-5EF6EA4D26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11</a:t>
            </a:fld>
            <a:endParaRPr lang="uk-UA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6084A4-94D2-4447-95E1-4D5F520A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19" y="1452593"/>
            <a:ext cx="3196745" cy="12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3947DF-C131-E140-B364-88F5D0A2B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6B61F1D-8004-D644-838D-28E522E393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" y="6237312"/>
            <a:ext cx="532765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184BAB81-2872-7042-9D70-AE30A25AA775}"/>
              </a:ext>
            </a:extLst>
          </p:cNvPr>
          <p:cNvSpPr/>
          <p:nvPr/>
        </p:nvSpPr>
        <p:spPr>
          <a:xfrm>
            <a:off x="911424" y="6165304"/>
            <a:ext cx="5121839" cy="47019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R="3048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00" noProof="1">
                <a:solidFill>
                  <a:schemeClr val="bg2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Segoe UI Light" panose="020B0502040204020203" pitchFamily="34" charset="0"/>
              </a:rPr>
              <a:t>This project has received funding from the European Union’s Horizon 2020 research</a:t>
            </a:r>
            <a:br>
              <a:rPr lang="en-US" sz="1100" noProof="1">
                <a:solidFill>
                  <a:schemeClr val="bg2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Segoe UI Light" panose="020B0502040204020203" pitchFamily="34" charset="0"/>
              </a:rPr>
            </a:br>
            <a:r>
              <a:rPr lang="en-US" sz="1100" noProof="1">
                <a:solidFill>
                  <a:schemeClr val="bg2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Segoe UI Light" panose="020B0502040204020203" pitchFamily="34" charset="0"/>
              </a:rPr>
              <a:t>and innovation programme under grant agreement No. 835896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DA9021-5DDD-304B-9FC4-BFBD7056A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2" y="138058"/>
            <a:ext cx="1939299" cy="12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14CB451C-8723-104F-AA91-9778D702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3510E4D-8299-A744-A87C-398D0FA65E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did we aim to do, and what did we learn on the way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A9D38-C164-4A41-BDBE-FBD986DF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The </a:t>
            </a:r>
            <a:r>
              <a:rPr lang="de-AT" dirty="0" err="1"/>
              <a:t>Horizon</a:t>
            </a:r>
            <a:r>
              <a:rPr lang="de-AT" dirty="0"/>
              <a:t> 2020 </a:t>
            </a:r>
            <a:r>
              <a:rPr lang="de-AT" dirty="0" err="1"/>
              <a:t>project</a:t>
            </a:r>
            <a:r>
              <a:rPr lang="de-AT" dirty="0"/>
              <a:t> openENTRANCE…</a:t>
            </a:r>
          </a:p>
          <a:p>
            <a:pPr marL="277813" indent="0">
              <a:buNone/>
            </a:pPr>
            <a:r>
              <a:rPr lang="de-AT" dirty="0"/>
              <a:t>… aims at developing, using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disseminating</a:t>
            </a:r>
            <a:br>
              <a:rPr lang="de-AT" dirty="0"/>
            </a:br>
            <a:r>
              <a:rPr lang="de-AT" dirty="0"/>
              <a:t>an open, transparent </a:t>
            </a:r>
            <a:r>
              <a:rPr lang="de-AT" dirty="0" err="1"/>
              <a:t>and</a:t>
            </a:r>
            <a:r>
              <a:rPr lang="de-AT" dirty="0"/>
              <a:t> integrated </a:t>
            </a:r>
            <a:r>
              <a:rPr lang="de-AT" dirty="0" err="1"/>
              <a:t>modelling</a:t>
            </a:r>
            <a:r>
              <a:rPr lang="de-AT" dirty="0"/>
              <a:t> </a:t>
            </a:r>
            <a:r>
              <a:rPr lang="de-AT" dirty="0" err="1"/>
              <a:t>platform</a:t>
            </a:r>
            <a:br>
              <a:rPr lang="de-AT" dirty="0"/>
            </a:br>
            <a:r>
              <a:rPr lang="de-AT" dirty="0" err="1"/>
              <a:t>for</a:t>
            </a:r>
            <a:r>
              <a:rPr lang="de-AT" dirty="0"/>
              <a:t> assessing low-carbon transition pathways in Europe.</a:t>
            </a:r>
            <a:endParaRPr lang="en-GB" dirty="0"/>
          </a:p>
          <a:p>
            <a:pPr lvl="4"/>
            <a:endParaRPr lang="en-GB" dirty="0"/>
          </a:p>
          <a:p>
            <a:pPr marL="0" indent="0">
              <a:buNone/>
            </a:pPr>
            <a:r>
              <a:rPr lang="en-GB" dirty="0"/>
              <a:t>Observations and insights:</a:t>
            </a:r>
          </a:p>
          <a:p>
            <a:r>
              <a:rPr lang="en-GB" dirty="0"/>
              <a:t>Most modellers have understood that open-source work is the “new normal”…</a:t>
            </a:r>
          </a:p>
          <a:p>
            <a:pPr lvl="1"/>
            <a:r>
              <a:rPr lang="en-GB" dirty="0"/>
              <a:t>But knowledge of open-source, collaborative development</a:t>
            </a:r>
            <a:br>
              <a:rPr lang="en-GB" dirty="0"/>
            </a:br>
            <a:r>
              <a:rPr lang="en-GB" dirty="0"/>
              <a:t>is not as widespread as it should be</a:t>
            </a:r>
          </a:p>
          <a:p>
            <a:r>
              <a:rPr lang="en-GB" dirty="0"/>
              <a:t>Modellers like to work on their models…</a:t>
            </a:r>
          </a:p>
          <a:p>
            <a:pPr lvl="1"/>
            <a:r>
              <a:rPr lang="en-GB" dirty="0"/>
              <a:t>And they often wait too long to develop the model-linkage workflows</a:t>
            </a:r>
            <a:br>
              <a:rPr lang="en-GB" dirty="0"/>
            </a:br>
            <a:r>
              <a:rPr lang="en-GB" dirty="0"/>
              <a:t>necessary for projects like openENTRANCE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AE610F3-A741-E349-AF19-2447523CDF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9EA8C8-FC9C-DD4C-B856-E0632DCCF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0" y="1764689"/>
            <a:ext cx="1939299" cy="12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D793A-5247-2B4D-9241-BA39BFD7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Adopting open &amp; FAIR practices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59A5E2-DA17-9142-B214-3D13F81517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 one-slide guide to apply better-practices in research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F2CF47-BBCE-9C41-A703-24EA12BD56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6356D3-0FC6-EA4D-8635-DF057370AF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Developing tools for model linkage &amp; cross-sectoral scenario analysis</a:t>
            </a:r>
            <a:br>
              <a:rPr lang="en-US" dirty="0"/>
            </a:b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88299C-B709-7F43-9068-45A1B2212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F92196C1-5517-7E46-985A-F2F21553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2" y="1575652"/>
            <a:ext cx="8560707" cy="4815398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10704A8-A0BD-2F45-AF8E-3544E29BB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340768"/>
            <a:ext cx="2592288" cy="259228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BD74208-B156-4648-9DF7-063C67EB8374}"/>
              </a:ext>
            </a:extLst>
          </p:cNvPr>
          <p:cNvSpPr/>
          <p:nvPr/>
        </p:nvSpPr>
        <p:spPr>
          <a:xfrm>
            <a:off x="9622417" y="3789040"/>
            <a:ext cx="2442193" cy="43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Daniel Huppmann et al., 2020</a:t>
            </a:r>
            <a:br>
              <a:rPr lang="en-US" sz="1400" dirty="0">
                <a:solidFill>
                  <a:srgbClr val="80808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808080"/>
                </a:solidFill>
                <a:latin typeface="+mn-lt"/>
                <a:cs typeface="Arial" panose="020B0604020202020204" pitchFamily="34" charset="0"/>
                <a:hlinkClick r:id="rId4"/>
              </a:rPr>
              <a:t>10.22022/ene/04-2020.16404</a:t>
            </a:r>
            <a:endParaRPr lang="de-DE" sz="1400" dirty="0">
              <a:solidFill>
                <a:srgbClr val="80808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8CF09-3877-114B-A8A3-B46AF341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approaches to develop model linkages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1F3C94-332F-204A-9C29-EF46FA58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holistic approach: The </a:t>
            </a:r>
            <a:r>
              <a:rPr lang="en-US" b="1" dirty="0"/>
              <a:t>Open Energy Ontology</a:t>
            </a:r>
          </a:p>
          <a:p>
            <a:pPr lvl="3"/>
            <a:r>
              <a:rPr lang="en-US" dirty="0"/>
              <a:t>Develop a comprehensive ontology of the entire energy modelling domain</a:t>
            </a:r>
            <a:br>
              <a:rPr lang="en-US" dirty="0"/>
            </a:br>
            <a:r>
              <a:rPr lang="en-US" dirty="0"/>
              <a:t>including physical and social concepts</a:t>
            </a:r>
          </a:p>
          <a:p>
            <a:pPr lvl="3"/>
            <a:r>
              <a:rPr lang="en-US" dirty="0">
                <a:hlinkClick r:id="rId2"/>
              </a:rPr>
              <a:t>https://openenergy-platform.org/ontology/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The software-tool-based approach: The </a:t>
            </a:r>
            <a:r>
              <a:rPr lang="en-US" b="1" dirty="0"/>
              <a:t>SENTINEL “friendly data” package</a:t>
            </a:r>
          </a:p>
          <a:p>
            <a:pPr lvl="3"/>
            <a:r>
              <a:rPr lang="en-US" dirty="0"/>
              <a:t>Provide a solution to convert model-specific formats to common standards</a:t>
            </a:r>
          </a:p>
          <a:p>
            <a:pPr lvl="3"/>
            <a:r>
              <a:rPr lang="en-US" dirty="0">
                <a:hlinkClick r:id="rId3"/>
              </a:rPr>
              <a:t>https://sentinel-energy.github.io/friendly_data/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The dictatorial approach: The </a:t>
            </a:r>
            <a:r>
              <a:rPr lang="en-US" b="1" dirty="0"/>
              <a:t>openENTRANCE nomenclature and data format</a:t>
            </a:r>
          </a:p>
          <a:p>
            <a:pPr lvl="3"/>
            <a:r>
              <a:rPr lang="en-US" dirty="0"/>
              <a:t>Require modelling teams to follow well-specified data format</a:t>
            </a:r>
          </a:p>
          <a:p>
            <a:pPr lvl="3"/>
            <a:r>
              <a:rPr lang="en-US" dirty="0"/>
              <a:t>Develop common language as we proceed in the project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28E0D9-F50E-284B-9486-4A12B578F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Comparing approaches chosen by three projects:</a:t>
            </a:r>
            <a:br>
              <a:rPr lang="en-US" dirty="0"/>
            </a:br>
            <a:r>
              <a:rPr lang="en-US" dirty="0"/>
              <a:t>Data formats, a common language and workflows for model linkage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69FD92-0499-6045-A564-7F16E8730FC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DAE5F2-AE2A-AF46-804E-C5004B9EE5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20EEFC-67A6-B344-9F30-079F91D0A4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1028" name="Picture 4" descr="Veröffentlichung der Open Energy Ontology für Energiesystemmodellierungen">
            <a:extLst>
              <a:ext uri="{FF2B5EF4-FFF2-40B4-BE49-F238E27FC236}">
                <a16:creationId xmlns:a16="http://schemas.microsoft.com/office/drawing/2014/main" id="{B43BD2F2-30C6-F841-918C-D7379AC8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14653"/>
            <a:ext cx="1556903" cy="15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0C3543C5-19D4-A14A-BB69-4A9A557B3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 b="35625"/>
          <a:stretch/>
        </p:blipFill>
        <p:spPr bwMode="auto">
          <a:xfrm>
            <a:off x="10200456" y="3717032"/>
            <a:ext cx="1775741" cy="8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0E1C43-3D10-2B4F-A498-1F468BE0F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149065"/>
            <a:ext cx="1939299" cy="123226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A5B3D93-B8B6-9E40-BA8C-BB13645D03EF}"/>
              </a:ext>
            </a:extLst>
          </p:cNvPr>
          <p:cNvSpPr/>
          <p:nvPr/>
        </p:nvSpPr>
        <p:spPr>
          <a:xfrm>
            <a:off x="839416" y="5013176"/>
            <a:ext cx="9289032" cy="11521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9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B5C655-28E8-7B48-92C3-381D8CE1C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12" y="2852452"/>
            <a:ext cx="1233227" cy="7600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41E8A83-957B-CD4C-8CA0-437976F68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804" y="2937565"/>
            <a:ext cx="1005426" cy="5898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17CE94-5DC7-9B48-8DA1-AB47D1592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807" y="2865907"/>
            <a:ext cx="1233227" cy="6634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F131D61-300B-C04A-A342-F5226CA39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010" y="3005245"/>
            <a:ext cx="1838667" cy="4490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8E7546C-DA5A-E144-BE58-38EC8C58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IAMC template for timeseries data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A001399-8D1B-5C42-94AB-F85CA482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integrated-assessment community (IAMC)</a:t>
            </a:r>
            <a:br>
              <a:rPr lang="en-GB" sz="2400" dirty="0"/>
            </a:br>
            <a:r>
              <a:rPr lang="en-GB" sz="2400" dirty="0"/>
              <a:t>developed a tabular scenario data format for data exchange</a:t>
            </a:r>
          </a:p>
          <a:p>
            <a:pPr lvl="1"/>
            <a:r>
              <a:rPr lang="en-GB" sz="2400" dirty="0"/>
              <a:t>Used in IPCC Reports (AR6, SR15), Horizon 2020 projects, …</a:t>
            </a:r>
          </a:p>
          <a:p>
            <a:pPr lvl="1"/>
            <a:r>
              <a:rPr lang="en-GB" sz="2400" dirty="0"/>
              <a:t>Adopted by ~50 teams globally</a:t>
            </a:r>
          </a:p>
          <a:p>
            <a:pPr lvl="2"/>
            <a:endParaRPr lang="en-GB" sz="2200" dirty="0"/>
          </a:p>
          <a:p>
            <a:pPr lvl="2"/>
            <a:endParaRPr lang="en-GB" sz="2200" dirty="0"/>
          </a:p>
          <a:p>
            <a:endParaRPr lang="en-GB" sz="2600" dirty="0"/>
          </a:p>
          <a:p>
            <a:endParaRPr lang="en-GB" sz="2600" dirty="0"/>
          </a:p>
          <a:p>
            <a:pPr lvl="4"/>
            <a:endParaRPr lang="en-GB" sz="800" dirty="0"/>
          </a:p>
          <a:p>
            <a:pPr marL="0" indent="0">
              <a:buNone/>
            </a:pPr>
            <a:r>
              <a:rPr lang="en-GB" sz="2400" dirty="0"/>
              <a:t>The Horizon 2020 project openENTRANCE is implementing</a:t>
            </a:r>
            <a:br>
              <a:rPr lang="en-GB" sz="2400" dirty="0"/>
            </a:br>
            <a:r>
              <a:rPr lang="en-GB" sz="2400" dirty="0"/>
              <a:t>an extension to cover sub-annual time resolution.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74F592-8200-E24F-B755-E2F94CAB1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 community standard for compiling scenario results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F1AFBF-E2DB-3D47-9EBF-B8DAAF80B0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C219446-76E8-C34D-A535-02D4CC6A5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86107"/>
              </p:ext>
            </p:extLst>
          </p:nvPr>
        </p:nvGraphicFramePr>
        <p:xfrm>
          <a:off x="575588" y="3829960"/>
          <a:ext cx="11497076" cy="1255224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438877">
                  <a:extLst>
                    <a:ext uri="{9D8B030D-6E8A-4147-A177-3AD203B41FA5}">
                      <a16:colId xmlns:a16="http://schemas.microsoft.com/office/drawing/2014/main" val="3935174488"/>
                    </a:ext>
                  </a:extLst>
                </a:gridCol>
                <a:gridCol w="1470388">
                  <a:extLst>
                    <a:ext uri="{9D8B030D-6E8A-4147-A177-3AD203B41FA5}">
                      <a16:colId xmlns:a16="http://schemas.microsoft.com/office/drawing/2014/main" val="1190322150"/>
                    </a:ext>
                  </a:extLst>
                </a:gridCol>
                <a:gridCol w="1940394">
                  <a:extLst>
                    <a:ext uri="{9D8B030D-6E8A-4147-A177-3AD203B41FA5}">
                      <a16:colId xmlns:a16="http://schemas.microsoft.com/office/drawing/2014/main" val="341529159"/>
                    </a:ext>
                  </a:extLst>
                </a:gridCol>
                <a:gridCol w="1144941">
                  <a:extLst>
                    <a:ext uri="{9D8B030D-6E8A-4147-A177-3AD203B41FA5}">
                      <a16:colId xmlns:a16="http://schemas.microsoft.com/office/drawing/2014/main" val="3858588120"/>
                    </a:ext>
                  </a:extLst>
                </a:gridCol>
                <a:gridCol w="2007796">
                  <a:extLst>
                    <a:ext uri="{9D8B030D-6E8A-4147-A177-3AD203B41FA5}">
                      <a16:colId xmlns:a16="http://schemas.microsoft.com/office/drawing/2014/main" val="1871664285"/>
                    </a:ext>
                  </a:extLst>
                </a:gridCol>
                <a:gridCol w="846261">
                  <a:extLst>
                    <a:ext uri="{9D8B030D-6E8A-4147-A177-3AD203B41FA5}">
                      <a16:colId xmlns:a16="http://schemas.microsoft.com/office/drawing/2014/main" val="532535965"/>
                    </a:ext>
                  </a:extLst>
                </a:gridCol>
                <a:gridCol w="1113872">
                  <a:extLst>
                    <a:ext uri="{9D8B030D-6E8A-4147-A177-3AD203B41FA5}">
                      <a16:colId xmlns:a16="http://schemas.microsoft.com/office/drawing/2014/main" val="1392641437"/>
                    </a:ext>
                  </a:extLst>
                </a:gridCol>
                <a:gridCol w="1113872">
                  <a:extLst>
                    <a:ext uri="{9D8B030D-6E8A-4147-A177-3AD203B41FA5}">
                      <a16:colId xmlns:a16="http://schemas.microsoft.com/office/drawing/2014/main" val="3311623849"/>
                    </a:ext>
                  </a:extLst>
                </a:gridCol>
                <a:gridCol w="1113872">
                  <a:extLst>
                    <a:ext uri="{9D8B030D-6E8A-4147-A177-3AD203B41FA5}">
                      <a16:colId xmlns:a16="http://schemas.microsoft.com/office/drawing/2014/main" val="3919261046"/>
                    </a:ext>
                  </a:extLst>
                </a:gridCol>
                <a:gridCol w="306803">
                  <a:extLst>
                    <a:ext uri="{9D8B030D-6E8A-4147-A177-3AD203B41FA5}">
                      <a16:colId xmlns:a16="http://schemas.microsoft.com/office/drawing/2014/main" val="1331007569"/>
                    </a:ext>
                  </a:extLst>
                </a:gridCol>
              </a:tblGrid>
              <a:tr h="113875">
                <a:tc>
                  <a:txBody>
                    <a:bodyPr/>
                    <a:lstStyle/>
                    <a:p>
                      <a:endParaRPr lang="en-GB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0000">
                          <a:schemeClr val="bg1">
                            <a:lumMod val="65000"/>
                          </a:schemeClr>
                        </a:gs>
                        <a:gs pos="62000">
                          <a:srgbClr val="A9C5EA"/>
                        </a:gs>
                        <a:gs pos="83000">
                          <a:srgbClr val="D1DAE9"/>
                        </a:gs>
                        <a:gs pos="67000">
                          <a:srgbClr val="DEE0E8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35625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9995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CD-LINKS 400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Energy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2355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93658"/>
                  </a:ext>
                </a:extLst>
              </a:tr>
            </a:tbl>
          </a:graphicData>
        </a:graphic>
      </p:graphicFrame>
      <p:pic>
        <p:nvPicPr>
          <p:cNvPr id="16" name="Grafik 15" descr="Ein Bild, das Schild, Front, sitzend, Mann enthält.&#10;&#10;Automatisch generierte Beschreibung">
            <a:extLst>
              <a:ext uri="{FF2B5EF4-FFF2-40B4-BE49-F238E27FC236}">
                <a16:creationId xmlns:a16="http://schemas.microsoft.com/office/drawing/2014/main" id="{E6A992A8-F713-1546-A8A7-13D856D4F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437" y="1420076"/>
            <a:ext cx="2265304" cy="89831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5A7D0BD-51B7-1B4D-BBD2-70B8FF1BD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8016" y="5229200"/>
            <a:ext cx="1900084" cy="1207346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99548D-0661-0846-BDF1-07772133F91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8668854-B324-B048-8700-34CE8B1D49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A67A11A-4913-6B43-80B1-2D28FFCC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common nomenclature across research domains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18AC5D-542E-A346-A1FF-F5709193C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Aim: develop a nomenclature in a structure that is intuitive and versatile</a:t>
            </a:r>
          </a:p>
          <a:p>
            <a:pPr lvl="4"/>
            <a:endParaRPr lang="en-GB" sz="800" dirty="0"/>
          </a:p>
          <a:p>
            <a:pPr marL="0" indent="0">
              <a:buNone/>
            </a:pPr>
            <a:r>
              <a:rPr lang="en-GB" sz="2400" dirty="0"/>
              <a:t>Approach &amp; features: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dirty="0"/>
              <a:t>Maintained on GitHub: native tools for discussion &amp; version control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dirty="0"/>
              <a:t>Based on 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yaml</a:t>
            </a:r>
            <a:r>
              <a:rPr lang="en-GB" sz="2000" dirty="0"/>
              <a:t> text files: human-readable and easy to use in scripts &amp; workflows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dirty="0"/>
              <a:t>Provides some additional features that are useful to researchers across domains</a:t>
            </a:r>
            <a:br>
              <a:rPr lang="en-GB" sz="2000" dirty="0"/>
            </a:br>
            <a:r>
              <a:rPr lang="en-GB" sz="2000" dirty="0"/>
              <a:t>(e.g., ISO2/ISO3-to-country mappings, NUTS hierarchy mappings)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dirty="0"/>
              <a:t>Includes an installable Python package 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nomenclature</a:t>
            </a:r>
            <a:br>
              <a:rPr lang="en-GB" sz="2000" dirty="0"/>
            </a:br>
            <a:r>
              <a:rPr lang="en-GB" sz="2000" dirty="0"/>
              <a:t>with useful features for validation, mapping-dictionaries, etc. </a:t>
            </a:r>
          </a:p>
          <a:p>
            <a:pPr lvl="4"/>
            <a:endParaRPr lang="en-GB" sz="800" dirty="0"/>
          </a:p>
          <a:p>
            <a:pPr marL="0" indent="0">
              <a:buNone/>
            </a:pPr>
            <a:r>
              <a:rPr lang="en-GB" sz="2400" dirty="0"/>
              <a:t>Check out </a:t>
            </a:r>
            <a:r>
              <a:rPr lang="en-GB" sz="2400" dirty="0">
                <a:hlinkClick r:id="rId2"/>
              </a:rPr>
              <a:t>github.com/openENTRANCE/nomenclature</a:t>
            </a:r>
            <a:r>
              <a:rPr lang="en-GB" sz="2400" dirty="0"/>
              <a:t> for details!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6198C3-640D-2541-A3A9-49C9E2541F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the openENTRANCE project, we are developing a nomenclature across sectoral models based on the IAMC template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5E774-47E9-5847-9167-12778685AC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F91F703-B3B4-004C-8EE8-2E76C532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014" y="4668366"/>
            <a:ext cx="1664088" cy="488826"/>
          </a:xfrm>
          <a:prstGeom prst="rect">
            <a:avLst/>
          </a:prstGeom>
        </p:spPr>
      </p:pic>
      <p:pic>
        <p:nvPicPr>
          <p:cNvPr id="7" name="Grafik 6" descr="Ein Bild, das Essen enthält.&#10;&#10;Automatisch generierte Beschreibung">
            <a:extLst>
              <a:ext uri="{FF2B5EF4-FFF2-40B4-BE49-F238E27FC236}">
                <a16:creationId xmlns:a16="http://schemas.microsoft.com/office/drawing/2014/main" id="{89CD43EE-EFD2-4B49-AEA1-37013C527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07" y="2852936"/>
            <a:ext cx="1959367" cy="7251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57D64D-9BC8-A04B-B0AB-5CFB37993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839" y="1456215"/>
            <a:ext cx="1900084" cy="1207346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CBA80A78-D49F-7E40-8A4A-3028AB9957F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D78C485-FF1B-9148-B41A-67425438B4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596CD9CA-2554-2847-8AC8-54404F511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4205063"/>
            <a:ext cx="1624522" cy="1624522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14CB451C-8723-104F-AA91-9778D702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sz="2900" i="1" dirty="0">
                <a:latin typeface="Cambria" panose="02040503050406030204" pitchFamily="18" charset="0"/>
              </a:rPr>
              <a:t>pyam</a:t>
            </a:r>
            <a:r>
              <a:rPr lang="en-GB" dirty="0"/>
              <a:t> package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A9D38-C164-4A41-BDBE-FBD986DF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Use cases and features</a:t>
            </a:r>
          </a:p>
          <a:p>
            <a:pPr lvl="1"/>
            <a:r>
              <a:rPr lang="en-GB" sz="2200" dirty="0"/>
              <a:t>Data processing     </a:t>
            </a:r>
            <a:r>
              <a:rPr lang="en-GB" sz="1600" dirty="0"/>
              <a:t>Aggregation, downscaling, unit conversion, I/O to xlsx, csv &amp; frictionless </a:t>
            </a:r>
            <a:r>
              <a:rPr lang="en-GB" sz="1600" dirty="0" err="1"/>
              <a:t>datapackage</a:t>
            </a:r>
            <a:r>
              <a:rPr lang="en-GB" sz="1600" dirty="0"/>
              <a:t>…</a:t>
            </a:r>
          </a:p>
          <a:p>
            <a:pPr lvl="1"/>
            <a:r>
              <a:rPr lang="en-GB" sz="2200" dirty="0"/>
              <a:t>Validation     </a:t>
            </a:r>
            <a:r>
              <a:rPr lang="en-GB" sz="1600" dirty="0"/>
              <a:t>Checks for completeness of data, internal/external consistency, numerical plausibility …</a:t>
            </a:r>
          </a:p>
          <a:p>
            <a:pPr lvl="1"/>
            <a:r>
              <a:rPr lang="en-GB" sz="2200" dirty="0"/>
              <a:t>Analysis &amp; visualization     </a:t>
            </a:r>
            <a:r>
              <a:rPr lang="en-GB" sz="1600" dirty="0"/>
              <a:t>Categorization and statistics of scenario ensembles, plotting library, …</a:t>
            </a:r>
          </a:p>
          <a:p>
            <a:pPr lvl="3"/>
            <a:endParaRPr lang="en-GB" sz="1400" dirty="0"/>
          </a:p>
          <a:p>
            <a:pPr marL="190500" lvl="1" indent="0">
              <a:buNone/>
            </a:pPr>
            <a:r>
              <a:rPr lang="de-AT" sz="1800" dirty="0"/>
              <a:t>Huppmann</a:t>
            </a:r>
            <a:r>
              <a:rPr lang="de-AT" sz="1800" i="1" dirty="0"/>
              <a:t> et al</a:t>
            </a:r>
            <a:r>
              <a:rPr lang="de-AT" sz="1800" dirty="0"/>
              <a:t>. pyam: Analysis and visualisation of integrated assessment and </a:t>
            </a:r>
            <a:r>
              <a:rPr lang="de-AT" sz="1800" dirty="0" err="1"/>
              <a:t>macro-energy</a:t>
            </a:r>
            <a:r>
              <a:rPr lang="de-AT" sz="1800" dirty="0"/>
              <a:t> </a:t>
            </a:r>
            <a:r>
              <a:rPr lang="de-AT" sz="1800" dirty="0" err="1"/>
              <a:t>scenarios</a:t>
            </a:r>
            <a:r>
              <a:rPr lang="de-AT" sz="1800" dirty="0"/>
              <a:t>.</a:t>
            </a:r>
            <a:br>
              <a:rPr lang="de-AT" sz="1800" dirty="0"/>
            </a:br>
            <a:r>
              <a:rPr lang="de-AT" sz="1800" i="1" dirty="0"/>
              <a:t>Open Research Europe </a:t>
            </a:r>
            <a:r>
              <a:rPr lang="de-AT" sz="1800" dirty="0"/>
              <a:t>2021, </a:t>
            </a:r>
            <a:r>
              <a:rPr lang="de-AT" sz="1800" b="1" dirty="0"/>
              <a:t>1</a:t>
            </a:r>
            <a:r>
              <a:rPr lang="de-AT" sz="1800" dirty="0"/>
              <a:t>:74 (</a:t>
            </a:r>
            <a:r>
              <a:rPr lang="de-AT" sz="1800" dirty="0">
                <a:hlinkClick r:id="rId4"/>
              </a:rPr>
              <a:t>https://doi.org/10.12688/openreseurope.13633.2</a:t>
            </a:r>
            <a:r>
              <a:rPr lang="de-AT" sz="1800" dirty="0"/>
              <a:t>)</a:t>
            </a:r>
            <a:endParaRPr lang="en-GB" sz="1800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072C97F-7E7E-D949-B118-A1CFA887F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 community package for scenario processing, analysis &amp; visualization</a:t>
            </a:r>
            <a:br>
              <a:rPr lang="en-GB"/>
            </a:br>
            <a:r>
              <a:rPr lang="en-GB"/>
              <a:t>following best practice of collaborative scientific software development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AE610F3-A741-E349-AF19-2447523CDF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7</a:t>
            </a:fld>
            <a:endParaRPr lang="uk-UA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1FDCF8-4BA0-A242-AE88-1159398A1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786" y="1908448"/>
            <a:ext cx="1684862" cy="494928"/>
          </a:xfrm>
          <a:prstGeom prst="rect">
            <a:avLst/>
          </a:prstGeom>
        </p:spPr>
      </p:pic>
      <p:pic>
        <p:nvPicPr>
          <p:cNvPr id="12" name="Inhaltsplatzhalter 15">
            <a:extLst>
              <a:ext uri="{FF2B5EF4-FFF2-40B4-BE49-F238E27FC236}">
                <a16:creationId xmlns:a16="http://schemas.microsoft.com/office/drawing/2014/main" id="{667FC7F5-CDFF-A34C-9B0C-E65B933B1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2269" y="5788613"/>
            <a:ext cx="369679" cy="2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5">
            <a:hlinkClick r:id="rId7"/>
            <a:extLst>
              <a:ext uri="{FF2B5EF4-FFF2-40B4-BE49-F238E27FC236}">
                <a16:creationId xmlns:a16="http://schemas.microsoft.com/office/drawing/2014/main" id="{3BCE690E-DBEA-794E-AA71-3CF8810C2AAF}"/>
              </a:ext>
            </a:extLst>
          </p:cNvPr>
          <p:cNvSpPr/>
          <p:nvPr/>
        </p:nvSpPr>
        <p:spPr>
          <a:xfrm>
            <a:off x="10396004" y="5717507"/>
            <a:ext cx="1495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#pyam_iamc</a:t>
            </a:r>
            <a:endParaRPr lang="en-GB" sz="2000">
              <a:solidFill>
                <a:schemeClr val="accent6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EAFBA15-7B69-6841-BAA0-E3A090973D36}"/>
              </a:ext>
            </a:extLst>
          </p:cNvPr>
          <p:cNvSpPr/>
          <p:nvPr/>
        </p:nvSpPr>
        <p:spPr>
          <a:xfrm>
            <a:off x="8976320" y="6101264"/>
            <a:ext cx="2915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  <a:hlinkClick r:id="rId8"/>
              </a:rPr>
              <a:t>pyam-iamc.readthedocs.io</a:t>
            </a:r>
            <a:endParaRPr lang="de-DE" sz="200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3144DB71-BA4B-9E42-983B-90EE0A86F1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60" y="5798878"/>
            <a:ext cx="275963" cy="275963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AD8466-797B-4147-8154-8FAADEAB6D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8" t="32301" b="8188"/>
          <a:stretch/>
        </p:blipFill>
        <p:spPr>
          <a:xfrm>
            <a:off x="839416" y="4476717"/>
            <a:ext cx="7096741" cy="2048626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6FC8C6-1236-C44F-B793-ABA16EEDD27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B545F26-9E23-7042-8681-3960180D8C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8B6CA-4FF6-094F-8B81-160D9F3E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of the </a:t>
            </a:r>
            <a:r>
              <a:rPr lang="en-GB" i="1" dirty="0">
                <a:latin typeface="Cambria" panose="02040503050406030204" pitchFamily="18" charset="0"/>
              </a:rPr>
              <a:t>pyam</a:t>
            </a:r>
            <a:r>
              <a:rPr lang="en-GB" dirty="0"/>
              <a:t> package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AAA3CE-92B0-654F-AF2E-00F7573C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Intended users include modellers, researchers &amp; analysists irrespective of Python knowledge</a:t>
            </a:r>
          </a:p>
          <a:p>
            <a:pPr lvl="1"/>
            <a:r>
              <a:rPr lang="en-GB" dirty="0"/>
              <a:t>Tutorials and a full-fledged documentation (and even a tutorial for R users)</a:t>
            </a:r>
          </a:p>
          <a:p>
            <a:pPr lvl="1"/>
            <a:r>
              <a:rPr lang="en-GB" dirty="0"/>
              <a:t>Two published manuscripts (2019, 2021) plus DOI’s of each release via </a:t>
            </a:r>
            <a:r>
              <a:rPr lang="en-GB" dirty="0" err="1"/>
              <a:t>Zenodo</a:t>
            </a:r>
            <a:endParaRPr lang="en-GB" dirty="0"/>
          </a:p>
          <a:p>
            <a:pPr lvl="1"/>
            <a:r>
              <a:rPr lang="en-GB" dirty="0"/>
              <a:t>Several active communication channels:</a:t>
            </a:r>
            <a:br>
              <a:rPr lang="en-GB" dirty="0"/>
            </a:br>
            <a:r>
              <a:rPr lang="en-GB" dirty="0"/>
              <a:t>a mailing list, Slack channel, GitHub repository, social media</a:t>
            </a:r>
          </a:p>
          <a:p>
            <a:pPr lvl="1"/>
            <a:r>
              <a:rPr lang="en-GB" dirty="0"/>
              <a:t>Based on the widely used </a:t>
            </a:r>
            <a:r>
              <a:rPr lang="en-GB" i="1" dirty="0">
                <a:latin typeface="Cambria" panose="02040503050406030204" pitchFamily="18" charset="0"/>
              </a:rPr>
              <a:t>pandas</a:t>
            </a:r>
            <a:r>
              <a:rPr lang="en-GB" dirty="0"/>
              <a:t> package for data analysis</a:t>
            </a:r>
          </a:p>
          <a:p>
            <a:pPr lvl="1"/>
            <a:r>
              <a:rPr lang="en-GB" dirty="0"/>
              <a:t>Supporting multiple data formats, file types, reference data sources, …</a:t>
            </a:r>
          </a:p>
          <a:p>
            <a:pPr lvl="1"/>
            <a:r>
              <a:rPr lang="en-GB" dirty="0"/>
              <a:t>Adopt best-practice of open-source, collaborative scientific software development</a:t>
            </a:r>
            <a:br>
              <a:rPr lang="en-GB" dirty="0"/>
            </a:br>
            <a:r>
              <a:rPr lang="en-GB" dirty="0"/>
              <a:t>including continuous integration (test coverage </a:t>
            </a:r>
            <a:r>
              <a:rPr lang="en-GB" sz="1600" dirty="0"/>
              <a:t>~ </a:t>
            </a:r>
            <a:r>
              <a:rPr lang="en-GB" dirty="0"/>
              <a:t>95%) and release management</a:t>
            </a:r>
          </a:p>
          <a:p>
            <a:pPr lvl="4"/>
            <a:endParaRPr lang="en-GB" dirty="0"/>
          </a:p>
          <a:p>
            <a:pPr marL="1201738" indent="-1190625">
              <a:buNone/>
            </a:pPr>
            <a:r>
              <a:rPr lang="en-GB" dirty="0"/>
              <a:t>Ambition: relying on a well-maintained, structured package instead of ad-hoc scripts</a:t>
            </a:r>
            <a:br>
              <a:rPr lang="en-GB" dirty="0"/>
            </a:br>
            <a:r>
              <a:rPr lang="en-GB" dirty="0"/>
              <a:t>will free up researchers’ time to do more research!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B3D263-DCED-A642-95A6-254E321577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 aimed to create a community package that is useful – and that</a:t>
            </a:r>
            <a:br>
              <a:rPr lang="en-GB" dirty="0"/>
            </a:br>
            <a:r>
              <a:rPr lang="en-GB" dirty="0"/>
              <a:t>can serve as a best-practice example of open-source, collaborative work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A00D86-BA03-CF49-9F50-CEAE64CBF9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2DE2ED-BC44-D148-BC1E-9928ED15CE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Developing tools for model linkage &amp; cross-sectoral scenario analysis</a:t>
            </a:r>
            <a:br>
              <a:rPr lang="en-US" dirty="0"/>
            </a:b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BEBC86-C783-C648-89AF-F8008440A3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9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66606BDC-787B-404C-9803-0BEDDF3F7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20" y="5693260"/>
            <a:ext cx="1233227" cy="7600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22029A-04B0-6C45-8572-39D3E32C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IIASA Scenario Explorer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0A399AD-4D13-7B45-BA7F-00387B075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Scope and features</a:t>
            </a:r>
          </a:p>
          <a:p>
            <a:r>
              <a:rPr lang="en-GB" sz="2000" dirty="0"/>
              <a:t>Make scenario results accessible</a:t>
            </a:r>
            <a:br>
              <a:rPr lang="en-GB" sz="2000" dirty="0"/>
            </a:br>
            <a:r>
              <a:rPr lang="en-GB" sz="2000" dirty="0"/>
              <a:t>including documentation</a:t>
            </a:r>
          </a:p>
          <a:p>
            <a:r>
              <a:rPr lang="en-GB" sz="2000" dirty="0"/>
              <a:t>Manage scenario results in</a:t>
            </a:r>
            <a:br>
              <a:rPr lang="en-GB" sz="2000" dirty="0"/>
            </a:br>
            <a:r>
              <a:rPr lang="en-GB" sz="2000" dirty="0"/>
              <a:t>model comparison projects</a:t>
            </a:r>
          </a:p>
          <a:p>
            <a:r>
              <a:rPr lang="en-GB" sz="2000" dirty="0"/>
              <a:t>Facilitate “post-processing”</a:t>
            </a:r>
            <a:br>
              <a:rPr lang="en-GB" sz="2000" dirty="0"/>
            </a:br>
            <a:r>
              <a:rPr lang="en-GB" sz="2000" dirty="0"/>
              <a:t>of scenario results</a:t>
            </a:r>
            <a:endParaRPr lang="en-GB" sz="2400" dirty="0"/>
          </a:p>
          <a:p>
            <a:pPr marL="0" indent="0">
              <a:buNone/>
            </a:pPr>
            <a:r>
              <a:rPr lang="en-GB" sz="2200" dirty="0"/>
              <a:t>Currently used in various projects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38066B7-22BD-1D46-9E7F-26316AF478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dirty="0"/>
              <a:t>An interactive, versatile web user interface for model comparison projects</a:t>
            </a:r>
            <a:br>
              <a:rPr lang="en-US" sz="2700" dirty="0"/>
            </a:br>
            <a:r>
              <a:rPr lang="en-US" sz="2700" dirty="0"/>
              <a:t>and dissemination of results to researchers, policymakers &amp; stakeholders</a:t>
            </a:r>
            <a:endParaRPr lang="en-GB" sz="27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F98A63-BBEA-1E41-AA17-5120E94BEB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16434B2-04CD-054A-8FA6-2E4AAA0BCB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3971" y="5942161"/>
            <a:ext cx="7004097" cy="511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The Scenario Explorer was initially developed for the IPCC’s Special Report on 1.5°C.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Visit the IAMC 1.5°C Scenario Explorer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https://data.ece.iiasa.ac.at/iamc-1.5c-explorer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A931E800-FEB7-8044-A3D2-CF415BB7C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045" y="1970351"/>
            <a:ext cx="7004097" cy="38857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A50F0F6-893B-644E-961D-FA7581239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760" y="5054869"/>
            <a:ext cx="1127074" cy="6063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2B14D52-A53E-4E40-9A40-5568E631B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385" y="5212874"/>
            <a:ext cx="1246146" cy="3043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6D7A71-DDED-4A4B-8D6F-46D0C8018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08" y="4945252"/>
            <a:ext cx="1303081" cy="82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A7621D9-3942-734A-8136-1F77BDEF9C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2" y="5936438"/>
            <a:ext cx="901857" cy="50363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D8AFEF-6833-8E4A-82E1-A6F9B84CD9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1664" y="5845925"/>
            <a:ext cx="1806990" cy="53540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CE7E1-5F58-C346-8FD3-B0B137AA21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C7F8E6-F315-774B-8CE8-05A8F0CEC1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Developing tools for model linkage &amp; cross-sectoral scenario analysis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h light with header">
  <a:themeElements>
    <a:clrScheme name="iiasa">
      <a:dk1>
        <a:srgbClr val="000000"/>
      </a:dk1>
      <a:lt1>
        <a:srgbClr val="FFFFFF"/>
      </a:lt1>
      <a:dk2>
        <a:srgbClr val="00599D"/>
      </a:dk2>
      <a:lt2>
        <a:srgbClr val="E0E0E0"/>
      </a:lt2>
      <a:accent1>
        <a:srgbClr val="2B7664"/>
      </a:accent1>
      <a:accent2>
        <a:srgbClr val="F3B548"/>
      </a:accent2>
      <a:accent3>
        <a:srgbClr val="E06464"/>
      </a:accent3>
      <a:accent4>
        <a:srgbClr val="60457F"/>
      </a:accent4>
      <a:accent5>
        <a:srgbClr val="62BEB2"/>
      </a:accent5>
      <a:accent6>
        <a:srgbClr val="005087"/>
      </a:accent6>
      <a:hlink>
        <a:srgbClr val="005087"/>
      </a:hlink>
      <a:folHlink>
        <a:srgbClr val="60457F"/>
      </a:folHlink>
    </a:clrScheme>
    <a:fontScheme name="IIAS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 smtClean="0">
            <a:latin typeface="Calibri"/>
            <a:cs typeface="Calibri"/>
          </a:defRPr>
        </a:defPPr>
      </a:lstStyle>
    </a:spDef>
  </a:objectDefaults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_template" id="{E4E9532B-F84B-C245-A83F-C8FAF6031D04}" vid="{A0104B71-3E6A-EA45-9CEB-0749CC830090}"/>
    </a:ext>
  </a:extLst>
</a:theme>
</file>

<file path=ppt/theme/theme2.xml><?xml version="1.0" encoding="utf-8"?>
<a:theme xmlns:a="http://schemas.openxmlformats.org/drawingml/2006/main" name="dh light title &amp; final (english)">
  <a:themeElements>
    <a:clrScheme name="iiasa">
      <a:dk1>
        <a:srgbClr val="000000"/>
      </a:dk1>
      <a:lt1>
        <a:srgbClr val="FFFFFF"/>
      </a:lt1>
      <a:dk2>
        <a:srgbClr val="00599D"/>
      </a:dk2>
      <a:lt2>
        <a:srgbClr val="E0E0E0"/>
      </a:lt2>
      <a:accent1>
        <a:srgbClr val="2B7664"/>
      </a:accent1>
      <a:accent2>
        <a:srgbClr val="F3B548"/>
      </a:accent2>
      <a:accent3>
        <a:srgbClr val="E06464"/>
      </a:accent3>
      <a:accent4>
        <a:srgbClr val="60457F"/>
      </a:accent4>
      <a:accent5>
        <a:srgbClr val="62BEB2"/>
      </a:accent5>
      <a:accent6>
        <a:srgbClr val="005087"/>
      </a:accent6>
      <a:hlink>
        <a:srgbClr val="005087"/>
      </a:hlink>
      <a:folHlink>
        <a:srgbClr val="60457F"/>
      </a:folHlink>
    </a:clrScheme>
    <a:fontScheme name="IIAS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_template" id="{E4E9532B-F84B-C245-A83F-C8FAF6031D04}" vid="{7DCD7D38-5549-AE41-9719-C1E915D97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iasa">
    <a:dk1>
      <a:srgbClr val="000000"/>
    </a:dk1>
    <a:lt1>
      <a:srgbClr val="FFFFFF"/>
    </a:lt1>
    <a:dk2>
      <a:srgbClr val="00599D"/>
    </a:dk2>
    <a:lt2>
      <a:srgbClr val="E0E0E0"/>
    </a:lt2>
    <a:accent1>
      <a:srgbClr val="2B7664"/>
    </a:accent1>
    <a:accent2>
      <a:srgbClr val="F3B548"/>
    </a:accent2>
    <a:accent3>
      <a:srgbClr val="E06464"/>
    </a:accent3>
    <a:accent4>
      <a:srgbClr val="60457F"/>
    </a:accent4>
    <a:accent5>
      <a:srgbClr val="62BEB2"/>
    </a:accent5>
    <a:accent6>
      <a:srgbClr val="005087"/>
    </a:accent6>
    <a:hlink>
      <a:srgbClr val="005087"/>
    </a:hlink>
    <a:folHlink>
      <a:srgbClr val="6045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dh light with header</Template>
  <TotalTime>0</TotalTime>
  <Words>1294</Words>
  <Application>Microsoft Macintosh PowerPoint</Application>
  <PresentationFormat>Breitbild</PresentationFormat>
  <Paragraphs>165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Cambria</vt:lpstr>
      <vt:lpstr>Courier</vt:lpstr>
      <vt:lpstr>Wingdings</vt:lpstr>
      <vt:lpstr>dh light with header</vt:lpstr>
      <vt:lpstr>dh light title &amp; final (english)</vt:lpstr>
      <vt:lpstr>Developing tools for model linkage &amp; cross-sectoral scenario analysis Lessons learned in the openENTRANCE project </vt:lpstr>
      <vt:lpstr>Background</vt:lpstr>
      <vt:lpstr>Adopting open &amp; FAIR practices</vt:lpstr>
      <vt:lpstr>Three approaches to develop model linkages</vt:lpstr>
      <vt:lpstr>The IAMC template for timeseries data</vt:lpstr>
      <vt:lpstr>A common nomenclature across research domains</vt:lpstr>
      <vt:lpstr>The pyam package</vt:lpstr>
      <vt:lpstr>Design principles of the pyam package</vt:lpstr>
      <vt:lpstr>The IIASA Scenario Explorer</vt:lpstr>
      <vt:lpstr>Opening up the openENTRANCE Scenario Explorer</vt:lpstr>
      <vt:lpstr>Re-using the openENTRANCE infrastructure in the ECEMF project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tools for model linkage &amp; cross-sectoral scenario analysis Lessons learned in the openENTRANCE project </dc:title>
  <dc:creator>HUPPMANN Daniel</dc:creator>
  <cp:lastModifiedBy>HUPPMANN Daniel</cp:lastModifiedBy>
  <cp:revision>84</cp:revision>
  <cp:lastPrinted>2015-10-09T11:58:21Z</cp:lastPrinted>
  <dcterms:created xsi:type="dcterms:W3CDTF">2021-10-27T13:15:24Z</dcterms:created>
  <dcterms:modified xsi:type="dcterms:W3CDTF">2021-10-28T08:21:24Z</dcterms:modified>
</cp:coreProperties>
</file>