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3665" r:id="rId2"/>
  </p:sldMasterIdLst>
  <p:notesMasterIdLst>
    <p:notesMasterId r:id="rId27"/>
  </p:notesMasterIdLst>
  <p:handoutMasterIdLst>
    <p:handoutMasterId r:id="rId28"/>
  </p:handoutMasterIdLst>
  <p:sldIdLst>
    <p:sldId id="258" r:id="rId3"/>
    <p:sldId id="460" r:id="rId4"/>
    <p:sldId id="471" r:id="rId5"/>
    <p:sldId id="280" r:id="rId6"/>
    <p:sldId id="469" r:id="rId7"/>
    <p:sldId id="284" r:id="rId8"/>
    <p:sldId id="473" r:id="rId9"/>
    <p:sldId id="285" r:id="rId10"/>
    <p:sldId id="474" r:id="rId11"/>
    <p:sldId id="475" r:id="rId12"/>
    <p:sldId id="476" r:id="rId13"/>
    <p:sldId id="478" r:id="rId14"/>
    <p:sldId id="286" r:id="rId15"/>
    <p:sldId id="477" r:id="rId16"/>
    <p:sldId id="479" r:id="rId17"/>
    <p:sldId id="482" r:id="rId18"/>
    <p:sldId id="440" r:id="rId19"/>
    <p:sldId id="483" r:id="rId20"/>
    <p:sldId id="484" r:id="rId21"/>
    <p:sldId id="485" r:id="rId22"/>
    <p:sldId id="486" r:id="rId23"/>
    <p:sldId id="487" r:id="rId24"/>
    <p:sldId id="488" r:id="rId25"/>
    <p:sldId id="489" r:id="rId26"/>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EE8F7"/>
    <a:srgbClr val="C3CD63"/>
    <a:srgbClr val="DCC2D5"/>
    <a:srgbClr val="FFFFFF"/>
    <a:srgbClr val="C9CD95"/>
    <a:srgbClr val="9EC59D"/>
    <a:srgbClr val="001B55"/>
    <a:srgbClr val="00184B"/>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42" autoAdjust="0"/>
    <p:restoredTop sz="87315" autoAdjust="0"/>
  </p:normalViewPr>
  <p:slideViewPr>
    <p:cSldViewPr>
      <p:cViewPr varScale="1">
        <p:scale>
          <a:sx n="65" d="100"/>
          <a:sy n="65" d="100"/>
        </p:scale>
        <p:origin x="1320" y="66"/>
      </p:cViewPr>
      <p:guideLst>
        <p:guide orient="horz" pos="2160"/>
        <p:guide pos="2880"/>
      </p:guideLst>
    </p:cSldViewPr>
  </p:slideViewPr>
  <p:outlineViewPr>
    <p:cViewPr>
      <p:scale>
        <a:sx n="33" d="100"/>
        <a:sy n="33" d="100"/>
      </p:scale>
      <p:origin x="21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5" Type="http://schemas.openxmlformats.org/officeDocument/2006/relationships/image" Target="../media/image8.wmf"/><Relationship Id="rId4"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image" Target="../media/image11.wmf"/><Relationship Id="rId7" Type="http://schemas.openxmlformats.org/officeDocument/2006/relationships/image" Target="../media/image15.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 Id="rId9"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6" Type="http://schemas.openxmlformats.org/officeDocument/2006/relationships/image" Target="../media/image26.wmf"/><Relationship Id="rId5" Type="http://schemas.openxmlformats.org/officeDocument/2006/relationships/image" Target="../media/image25.wmf"/><Relationship Id="rId4" Type="http://schemas.openxmlformats.org/officeDocument/2006/relationships/image" Target="../media/image2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4" Type="http://schemas.openxmlformats.org/officeDocument/2006/relationships/image" Target="../media/image3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303" tIns="45651" rIns="91303" bIns="45651" rtlCol="0"/>
          <a:lstStyle>
            <a:lvl1pPr algn="l">
              <a:defRPr sz="1200"/>
            </a:lvl1pPr>
          </a:lstStyle>
          <a:p>
            <a:endParaRPr lang="en-US"/>
          </a:p>
        </p:txBody>
      </p:sp>
      <p:sp>
        <p:nvSpPr>
          <p:cNvPr id="3" name="Date Placeholder 2"/>
          <p:cNvSpPr>
            <a:spLocks noGrp="1"/>
          </p:cNvSpPr>
          <p:nvPr>
            <p:ph type="dt" sz="quarter" idx="1"/>
          </p:nvPr>
        </p:nvSpPr>
        <p:spPr>
          <a:xfrm>
            <a:off x="3850444" y="0"/>
            <a:ext cx="2945659" cy="496332"/>
          </a:xfrm>
          <a:prstGeom prst="rect">
            <a:avLst/>
          </a:prstGeom>
        </p:spPr>
        <p:txBody>
          <a:bodyPr vert="horz" lIns="91303" tIns="45651" rIns="91303" bIns="45651" rtlCol="0"/>
          <a:lstStyle>
            <a:lvl1pPr algn="r">
              <a:defRPr sz="1200"/>
            </a:lvl1pPr>
          </a:lstStyle>
          <a:p>
            <a:fld id="{4E866C05-00C6-401C-A41E-15A025EB6CD4}" type="datetimeFigureOut">
              <a:rPr lang="en-US" smtClean="0"/>
              <a:pPr/>
              <a:t>11/29/2021</a:t>
            </a:fld>
            <a:endParaRPr lang="en-US"/>
          </a:p>
        </p:txBody>
      </p:sp>
      <p:sp>
        <p:nvSpPr>
          <p:cNvPr id="4" name="Footer Placeholder 3"/>
          <p:cNvSpPr>
            <a:spLocks noGrp="1"/>
          </p:cNvSpPr>
          <p:nvPr>
            <p:ph type="ftr" sz="quarter" idx="2"/>
          </p:nvPr>
        </p:nvSpPr>
        <p:spPr>
          <a:xfrm>
            <a:off x="1" y="9428584"/>
            <a:ext cx="2945659" cy="496332"/>
          </a:xfrm>
          <a:prstGeom prst="rect">
            <a:avLst/>
          </a:prstGeom>
        </p:spPr>
        <p:txBody>
          <a:bodyPr vert="horz" lIns="91303" tIns="45651" rIns="91303" bIns="45651" rtlCol="0" anchor="b"/>
          <a:lstStyle>
            <a:lvl1pPr algn="l">
              <a:defRPr sz="1200"/>
            </a:lvl1pPr>
          </a:lstStyle>
          <a:p>
            <a:endParaRPr lang="en-US"/>
          </a:p>
        </p:txBody>
      </p:sp>
      <p:sp>
        <p:nvSpPr>
          <p:cNvPr id="5" name="Slide Number Placeholder 4"/>
          <p:cNvSpPr>
            <a:spLocks noGrp="1"/>
          </p:cNvSpPr>
          <p:nvPr>
            <p:ph type="sldNum" sz="quarter" idx="3"/>
          </p:nvPr>
        </p:nvSpPr>
        <p:spPr>
          <a:xfrm>
            <a:off x="3850444" y="9428584"/>
            <a:ext cx="2945659" cy="496332"/>
          </a:xfrm>
          <a:prstGeom prst="rect">
            <a:avLst/>
          </a:prstGeom>
        </p:spPr>
        <p:txBody>
          <a:bodyPr vert="horz" lIns="91303" tIns="45651" rIns="91303" bIns="45651" rtlCol="0" anchor="b"/>
          <a:lstStyle>
            <a:lvl1pPr algn="r">
              <a:defRPr sz="1200"/>
            </a:lvl1pPr>
          </a:lstStyle>
          <a:p>
            <a:fld id="{61FD0CEC-C13B-47DB-86B9-275A41E0E6FF}" type="slidenum">
              <a:rPr lang="en-US" smtClean="0"/>
              <a:pPr/>
              <a:t>‹#›</a:t>
            </a:fld>
            <a:endParaRPr lang="en-US"/>
          </a:p>
        </p:txBody>
      </p:sp>
    </p:spTree>
    <p:extLst>
      <p:ext uri="{BB962C8B-B14F-4D97-AF65-F5344CB8AC3E}">
        <p14:creationId xmlns:p14="http://schemas.microsoft.com/office/powerpoint/2010/main" val="13345614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45659" cy="496332"/>
          </a:xfrm>
          <a:prstGeom prst="rect">
            <a:avLst/>
          </a:prstGeom>
        </p:spPr>
        <p:txBody>
          <a:bodyPr vert="horz" lIns="91303" tIns="45651" rIns="91303" bIns="45651" rtlCol="0"/>
          <a:lstStyle>
            <a:lvl1pPr algn="l">
              <a:defRPr sz="1200"/>
            </a:lvl1pPr>
          </a:lstStyle>
          <a:p>
            <a:endParaRPr lang="ru-RU"/>
          </a:p>
        </p:txBody>
      </p:sp>
      <p:sp>
        <p:nvSpPr>
          <p:cNvPr id="3" name="Дата 2"/>
          <p:cNvSpPr>
            <a:spLocks noGrp="1"/>
          </p:cNvSpPr>
          <p:nvPr>
            <p:ph type="dt" idx="1"/>
          </p:nvPr>
        </p:nvSpPr>
        <p:spPr>
          <a:xfrm>
            <a:off x="3850444" y="0"/>
            <a:ext cx="2945659" cy="496332"/>
          </a:xfrm>
          <a:prstGeom prst="rect">
            <a:avLst/>
          </a:prstGeom>
        </p:spPr>
        <p:txBody>
          <a:bodyPr vert="horz" lIns="91303" tIns="45651" rIns="91303" bIns="45651" rtlCol="0"/>
          <a:lstStyle>
            <a:lvl1pPr algn="r">
              <a:defRPr sz="1200"/>
            </a:lvl1pPr>
          </a:lstStyle>
          <a:p>
            <a:fld id="{3A769ABA-9CEF-420F-8221-E703674AAA88}" type="datetimeFigureOut">
              <a:rPr lang="ru-RU" smtClean="0"/>
              <a:pPr/>
              <a:t>29.11.2021</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303" tIns="45651" rIns="91303" bIns="45651" rtlCol="0" anchor="ctr"/>
          <a:lstStyle/>
          <a:p>
            <a:endParaRPr lang="ru-RU"/>
          </a:p>
        </p:txBody>
      </p:sp>
      <p:sp>
        <p:nvSpPr>
          <p:cNvPr id="5" name="Заметки 4"/>
          <p:cNvSpPr>
            <a:spLocks noGrp="1"/>
          </p:cNvSpPr>
          <p:nvPr>
            <p:ph type="body" sz="quarter" idx="3"/>
          </p:nvPr>
        </p:nvSpPr>
        <p:spPr>
          <a:xfrm>
            <a:off x="679768" y="4715153"/>
            <a:ext cx="5438140" cy="4466987"/>
          </a:xfrm>
          <a:prstGeom prst="rect">
            <a:avLst/>
          </a:prstGeom>
        </p:spPr>
        <p:txBody>
          <a:bodyPr vert="horz" lIns="91303" tIns="45651" rIns="91303" bIns="45651"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1" y="9428584"/>
            <a:ext cx="2945659" cy="496332"/>
          </a:xfrm>
          <a:prstGeom prst="rect">
            <a:avLst/>
          </a:prstGeom>
        </p:spPr>
        <p:txBody>
          <a:bodyPr vert="horz" lIns="91303" tIns="45651" rIns="91303" bIns="45651" rtlCol="0" anchor="b"/>
          <a:lstStyle>
            <a:lvl1pPr algn="l">
              <a:defRPr sz="1200"/>
            </a:lvl1pPr>
          </a:lstStyle>
          <a:p>
            <a:endParaRPr lang="ru-RU"/>
          </a:p>
        </p:txBody>
      </p:sp>
      <p:sp>
        <p:nvSpPr>
          <p:cNvPr id="7" name="Номер слайда 6"/>
          <p:cNvSpPr>
            <a:spLocks noGrp="1"/>
          </p:cNvSpPr>
          <p:nvPr>
            <p:ph type="sldNum" sz="quarter" idx="5"/>
          </p:nvPr>
        </p:nvSpPr>
        <p:spPr>
          <a:xfrm>
            <a:off x="3850444" y="9428584"/>
            <a:ext cx="2945659" cy="496332"/>
          </a:xfrm>
          <a:prstGeom prst="rect">
            <a:avLst/>
          </a:prstGeom>
        </p:spPr>
        <p:txBody>
          <a:bodyPr vert="horz" lIns="91303" tIns="45651" rIns="91303" bIns="45651" rtlCol="0" anchor="b"/>
          <a:lstStyle>
            <a:lvl1pPr algn="r">
              <a:defRPr sz="1200"/>
            </a:lvl1pPr>
          </a:lstStyle>
          <a:p>
            <a:fld id="{45F5CBB5-77EC-4D4B-ABCD-BB2818511792}" type="slidenum">
              <a:rPr lang="ru-RU" smtClean="0"/>
              <a:pPr/>
              <a:t>‹#›</a:t>
            </a:fld>
            <a:endParaRPr lang="ru-RU"/>
          </a:p>
        </p:txBody>
      </p:sp>
    </p:spTree>
    <p:extLst>
      <p:ext uri="{BB962C8B-B14F-4D97-AF65-F5344CB8AC3E}">
        <p14:creationId xmlns:p14="http://schemas.microsoft.com/office/powerpoint/2010/main" val="3650507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a:t> </a:t>
            </a:r>
          </a:p>
        </p:txBody>
      </p:sp>
      <p:sp>
        <p:nvSpPr>
          <p:cNvPr id="4" name="Номер слайда 3"/>
          <p:cNvSpPr>
            <a:spLocks noGrp="1"/>
          </p:cNvSpPr>
          <p:nvPr>
            <p:ph type="sldNum" sz="quarter" idx="10"/>
          </p:nvPr>
        </p:nvSpPr>
        <p:spPr/>
        <p:txBody>
          <a:bodyPr/>
          <a:lstStyle/>
          <a:p>
            <a:fld id="{45F5CBB5-77EC-4D4B-ABCD-BB2818511792}" type="slidenum">
              <a:rPr lang="ru-RU" smtClean="0"/>
              <a:pPr/>
              <a:t>1</a:t>
            </a:fld>
            <a:endParaRPr lang="ru-RU"/>
          </a:p>
        </p:txBody>
      </p:sp>
    </p:spTree>
    <p:extLst>
      <p:ext uri="{BB962C8B-B14F-4D97-AF65-F5344CB8AC3E}">
        <p14:creationId xmlns:p14="http://schemas.microsoft.com/office/powerpoint/2010/main" val="4214810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B5DBF32-94F7-4FD5-9DDB-C0F235DFB885}" type="slidenum">
              <a:rPr lang="ru-RU" altLang="ru-RU"/>
              <a:pPr>
                <a:spcBef>
                  <a:spcPct val="0"/>
                </a:spcBef>
              </a:pPr>
              <a:t>2</a:t>
            </a:fld>
            <a:endParaRPr lang="ru-RU" altLang="ru-RU"/>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normAutofit fontScale="85000" lnSpcReduction="10000"/>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Three fundamental elements (energy) security:  ―Physical supply: availability and accessibility; ―Economic: affordability;  ―Environmental sustainability: acceptability. Most important factor determining the energy system is risks, which depend on how the system is considered as a whole</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US" sz="1200" kern="1200" dirty="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emphasis on a systemic approach to risk management: regulating the system as a whole, not just its individual components</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US" altLang="ru-RU" sz="1200" kern="1200" dirty="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altLang="ru-RU" sz="1200" kern="1200" dirty="0">
                <a:solidFill>
                  <a:schemeClr val="tx1"/>
                </a:solidFill>
                <a:effectLst/>
                <a:latin typeface="+mn-lt"/>
                <a:ea typeface="+mn-ea"/>
                <a:cs typeface="+mn-cs"/>
              </a:rPr>
              <a:t>Systemic risks is risks in a complex “network” driven by supply-demand-price relations</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US" altLang="ru-RU" sz="1200" kern="1200" dirty="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Framework that can be scaled to capture the key components and relationships at different levels</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US" altLang="ru-RU" sz="1200" kern="1200" dirty="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A tool which helps identify regional energy security gaps and self-sufficiency levels depending on various other factors and areas of priority</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US" altLang="ru-RU" sz="1200" kern="1200" dirty="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altLang="ru-RU" sz="1200" kern="1200" dirty="0">
                <a:solidFill>
                  <a:schemeClr val="tx1"/>
                </a:solidFill>
                <a:effectLst/>
                <a:latin typeface="+mn-lt"/>
                <a:ea typeface="+mn-ea"/>
                <a:cs typeface="+mn-cs"/>
              </a:rPr>
              <a:t>A tool which allows to set the priorities and initiate a discussion with decision-makers</a:t>
            </a:r>
            <a:endParaRPr lang="ru-RU" altLang="ru-RU" dirty="0">
              <a:latin typeface="Arial" panose="020B0604020202020204" pitchFamily="34" charset="0"/>
            </a:endParaRPr>
          </a:p>
          <a:p>
            <a:pPr marL="171450" indent="-171450" eaLnBrk="1" hangingPunct="1">
              <a:buFontTx/>
              <a:buChar char="-"/>
            </a:pPr>
            <a:endParaRPr lang="en-US" sz="1200" kern="1200" dirty="0">
              <a:solidFill>
                <a:schemeClr val="tx1"/>
              </a:solidFill>
              <a:effectLst/>
              <a:latin typeface="+mn-lt"/>
              <a:ea typeface="+mn-ea"/>
              <a:cs typeface="+mn-cs"/>
            </a:endParaRPr>
          </a:p>
          <a:p>
            <a:pPr marL="171450" indent="-171450" eaLnBrk="1" hangingPunct="1">
              <a:buFontTx/>
              <a:buChar char="-"/>
            </a:pPr>
            <a:r>
              <a:rPr lang="en-US" sz="1200" kern="1200" dirty="0">
                <a:solidFill>
                  <a:schemeClr val="tx1"/>
                </a:solidFill>
                <a:effectLst/>
                <a:latin typeface="+mn-lt"/>
                <a:ea typeface="+mn-ea"/>
                <a:cs typeface="+mn-cs"/>
              </a:rPr>
              <a:t>International (traditional) energy security frameworks were developed primarily following the crude oil supply disruptions of the 1970s</a:t>
            </a:r>
          </a:p>
          <a:p>
            <a:pPr marL="171450" indent="-171450" eaLnBrk="1" hangingPunct="1">
              <a:buFontTx/>
              <a:buChar char="-"/>
            </a:pPr>
            <a:endParaRPr lang="en-US" sz="1200" kern="1200" dirty="0">
              <a:solidFill>
                <a:schemeClr val="tx1"/>
              </a:solidFill>
              <a:effectLst/>
              <a:latin typeface="+mn-lt"/>
              <a:ea typeface="+mn-ea"/>
              <a:cs typeface="+mn-cs"/>
            </a:endParaRPr>
          </a:p>
          <a:p>
            <a:pPr marL="171450" indent="-171450" eaLnBrk="1" hangingPunct="1">
              <a:buFontTx/>
              <a:buChar char="-"/>
            </a:pPr>
            <a:r>
              <a:rPr lang="en-US" sz="1200" kern="1200" dirty="0">
                <a:solidFill>
                  <a:schemeClr val="tx1"/>
                </a:solidFill>
                <a:effectLst/>
                <a:latin typeface="+mn-lt"/>
                <a:ea typeface="+mn-ea"/>
                <a:cs typeface="+mn-cs"/>
              </a:rPr>
              <a:t>Significant changes in energy markets over the last 40 years</a:t>
            </a:r>
          </a:p>
          <a:p>
            <a:pPr marL="171450" indent="-171450" eaLnBrk="1" hangingPunct="1">
              <a:buFontTx/>
              <a:buChar char="-"/>
            </a:pPr>
            <a:r>
              <a:rPr lang="en-US" sz="1200" kern="1200" dirty="0">
                <a:solidFill>
                  <a:schemeClr val="tx1"/>
                </a:solidFill>
                <a:effectLst/>
                <a:latin typeface="+mn-lt"/>
                <a:ea typeface="+mn-ea"/>
                <a:cs typeface="+mn-cs"/>
              </a:rPr>
              <a:t>•Increased diversification of the fuel mix, with oil use displaced by increasing use of coal and natural gas. </a:t>
            </a:r>
          </a:p>
          <a:p>
            <a:pPr marL="171450" indent="-171450" eaLnBrk="1" hangingPunct="1">
              <a:buFontTx/>
              <a:buChar char="-"/>
            </a:pPr>
            <a:r>
              <a:rPr lang="en-US" sz="1200" kern="1200" dirty="0">
                <a:solidFill>
                  <a:schemeClr val="tx1"/>
                </a:solidFill>
                <a:effectLst/>
                <a:latin typeface="+mn-lt"/>
                <a:ea typeface="+mn-ea"/>
                <a:cs typeface="+mn-cs"/>
              </a:rPr>
              <a:t>•A shift in consumption patterns towards non-OECD emerging economies.</a:t>
            </a:r>
          </a:p>
          <a:p>
            <a:pPr marL="171450" indent="-171450" eaLnBrk="1" hangingPunct="1">
              <a:buFontTx/>
              <a:buChar char="-"/>
            </a:pPr>
            <a:r>
              <a:rPr lang="en-US" sz="1200" kern="1200" dirty="0">
                <a:solidFill>
                  <a:schemeClr val="tx1"/>
                </a:solidFill>
                <a:effectLst/>
                <a:latin typeface="+mn-lt"/>
                <a:ea typeface="+mn-ea"/>
                <a:cs typeface="+mn-cs"/>
              </a:rPr>
              <a:t>•Changes in the structure of the international crude oil market, from vertically integrated market of the 1970’s to the current segmented and highly </a:t>
            </a:r>
            <a:r>
              <a:rPr lang="en-US" sz="1200" kern="1200" dirty="0" err="1">
                <a:solidFill>
                  <a:schemeClr val="tx1"/>
                </a:solidFill>
                <a:effectLst/>
                <a:latin typeface="+mn-lt"/>
                <a:ea typeface="+mn-ea"/>
                <a:cs typeface="+mn-cs"/>
              </a:rPr>
              <a:t>specialised</a:t>
            </a:r>
            <a:r>
              <a:rPr lang="en-US" sz="1200" kern="1200" dirty="0">
                <a:solidFill>
                  <a:schemeClr val="tx1"/>
                </a:solidFill>
                <a:effectLst/>
                <a:latin typeface="+mn-lt"/>
                <a:ea typeface="+mn-ea"/>
                <a:cs typeface="+mn-cs"/>
              </a:rPr>
              <a:t> market. </a:t>
            </a:r>
          </a:p>
          <a:p>
            <a:pPr marL="171450" indent="-171450" eaLnBrk="1" hangingPunct="1">
              <a:buFontTx/>
              <a:buChar char="-"/>
            </a:pPr>
            <a:r>
              <a:rPr lang="en-US" sz="1200" kern="1200" dirty="0">
                <a:solidFill>
                  <a:schemeClr val="tx1"/>
                </a:solidFill>
                <a:effectLst/>
                <a:latin typeface="+mn-lt"/>
                <a:ea typeface="+mn-ea"/>
                <a:cs typeface="+mn-cs"/>
              </a:rPr>
              <a:t>•The move from long term contracts to an increasing share of spot transactions and the emergence of oil futures and derivatives markets, increasing the depth and liquidity of the market.</a:t>
            </a:r>
          </a:p>
          <a:p>
            <a:pPr marL="171450" indent="-171450" eaLnBrk="1" hangingPunct="1">
              <a:buFontTx/>
              <a:buChar char="-"/>
            </a:pPr>
            <a:r>
              <a:rPr lang="en-US" sz="1200" kern="1200" dirty="0">
                <a:solidFill>
                  <a:schemeClr val="tx1"/>
                </a:solidFill>
                <a:effectLst/>
                <a:latin typeface="+mn-lt"/>
                <a:ea typeface="+mn-ea"/>
                <a:cs typeface="+mn-cs"/>
              </a:rPr>
              <a:t>•New causes of imbalance between supply and demand beyond geopolitical shocks to crude oil supply. For example, refinery shutdowns (e.g. Hurricane Katrina 2005), demand surges (e.g. Asia 2013) and the loss of specific types of crude (Libya 2011</a:t>
            </a:r>
          </a:p>
          <a:p>
            <a:pPr marL="171450" indent="-171450" eaLnBrk="1" hangingPunct="1">
              <a:buFontTx/>
              <a:buChar char="-"/>
            </a:pPr>
            <a:endParaRPr lang="ru-RU" altLang="ru-RU" dirty="0">
              <a:latin typeface="Arial" panose="020B0604020202020204" pitchFamily="34" charset="0"/>
            </a:endParaRPr>
          </a:p>
        </p:txBody>
      </p:sp>
    </p:spTree>
    <p:extLst>
      <p:ext uri="{BB962C8B-B14F-4D97-AF65-F5344CB8AC3E}">
        <p14:creationId xmlns:p14="http://schemas.microsoft.com/office/powerpoint/2010/main" val="530782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Currently</a:t>
            </a:r>
            <a:r>
              <a:rPr lang="en-US" baseline="0" dirty="0"/>
              <a:t>, the government make the plans for energy production, food production and water resource allocation independently. </a:t>
            </a:r>
            <a:endParaRPr lang="en-US" dirty="0"/>
          </a:p>
        </p:txBody>
      </p:sp>
      <p:sp>
        <p:nvSpPr>
          <p:cNvPr id="4" name="Slide Number Placeholder 3"/>
          <p:cNvSpPr>
            <a:spLocks noGrp="1"/>
          </p:cNvSpPr>
          <p:nvPr>
            <p:ph type="sldNum" sz="quarter" idx="10"/>
          </p:nvPr>
        </p:nvSpPr>
        <p:spPr/>
        <p:txBody>
          <a:bodyPr/>
          <a:lstStyle/>
          <a:p>
            <a:fld id="{45F5CBB5-77EC-4D4B-ABCD-BB2818511792}" type="slidenum">
              <a:rPr lang="ru-RU" smtClean="0">
                <a:solidFill>
                  <a:prstClr val="black"/>
                </a:solidFill>
              </a:rPr>
              <a:pPr/>
              <a:t>3</a:t>
            </a:fld>
            <a:endParaRPr lang="ru-RU">
              <a:solidFill>
                <a:prstClr val="black"/>
              </a:solidFill>
            </a:endParaRPr>
          </a:p>
        </p:txBody>
      </p:sp>
    </p:spTree>
    <p:extLst>
      <p:ext uri="{BB962C8B-B14F-4D97-AF65-F5344CB8AC3E}">
        <p14:creationId xmlns:p14="http://schemas.microsoft.com/office/powerpoint/2010/main" val="4028206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5E61223-4572-4179-8653-CB39C3A34DC7}" type="slidenum">
              <a:rPr lang="ru-RU" smtClean="0"/>
              <a:pPr/>
              <a:t>4</a:t>
            </a:fld>
            <a:endParaRPr lang="ru-RU"/>
          </a:p>
        </p:txBody>
      </p:sp>
    </p:spTree>
    <p:extLst>
      <p:ext uri="{BB962C8B-B14F-4D97-AF65-F5344CB8AC3E}">
        <p14:creationId xmlns:p14="http://schemas.microsoft.com/office/powerpoint/2010/main" val="70871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dirty="0"/>
              <a:t>This is not very clear now, should</a:t>
            </a:r>
            <a:r>
              <a:rPr lang="en-US" baseline="0" dirty="0"/>
              <a:t> be discussed </a:t>
            </a:r>
            <a:endParaRPr lang="ru-RU" dirty="0"/>
          </a:p>
        </p:txBody>
      </p:sp>
      <p:sp>
        <p:nvSpPr>
          <p:cNvPr id="4" name="Номер слайда 3"/>
          <p:cNvSpPr>
            <a:spLocks noGrp="1"/>
          </p:cNvSpPr>
          <p:nvPr>
            <p:ph type="sldNum" sz="quarter" idx="10"/>
          </p:nvPr>
        </p:nvSpPr>
        <p:spPr/>
        <p:txBody>
          <a:bodyPr/>
          <a:lstStyle/>
          <a:p>
            <a:fld id="{E5E61223-4572-4179-8653-CB39C3A34DC7}" type="slidenum">
              <a:rPr lang="ru-RU" smtClean="0"/>
              <a:pPr/>
              <a:t>5</a:t>
            </a:fld>
            <a:endParaRPr lang="ru-RU"/>
          </a:p>
        </p:txBody>
      </p:sp>
    </p:spTree>
    <p:extLst>
      <p:ext uri="{BB962C8B-B14F-4D97-AF65-F5344CB8AC3E}">
        <p14:creationId xmlns:p14="http://schemas.microsoft.com/office/powerpoint/2010/main" val="2837916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5E61223-4572-4179-8653-CB39C3A34DC7}" type="slidenum">
              <a:rPr lang="ru-RU" smtClean="0"/>
              <a:pPr/>
              <a:t>6</a:t>
            </a:fld>
            <a:endParaRPr lang="ru-RU"/>
          </a:p>
        </p:txBody>
      </p:sp>
    </p:spTree>
    <p:extLst>
      <p:ext uri="{BB962C8B-B14F-4D97-AF65-F5344CB8AC3E}">
        <p14:creationId xmlns:p14="http://schemas.microsoft.com/office/powerpoint/2010/main" val="147654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dirty="0"/>
              <a:t>\</a:t>
            </a:r>
            <a:r>
              <a:rPr lang="en-US" dirty="0" err="1"/>
              <a:t>nu_A</a:t>
            </a:r>
            <a:r>
              <a:rPr lang="en-US" dirty="0"/>
              <a:t>,</a:t>
            </a:r>
            <a:r>
              <a:rPr lang="en-US" baseline="0" dirty="0"/>
              <a:t> \</a:t>
            </a:r>
            <a:r>
              <a:rPr lang="en-US" baseline="0" dirty="0" err="1"/>
              <a:t>nu_E</a:t>
            </a:r>
            <a:r>
              <a:rPr lang="en-US" baseline="0" dirty="0"/>
              <a:t> – are the solutions to the max problem or given dual variables???</a:t>
            </a:r>
            <a:endParaRPr lang="ru-RU" dirty="0"/>
          </a:p>
        </p:txBody>
      </p:sp>
      <p:sp>
        <p:nvSpPr>
          <p:cNvPr id="4" name="Номер слайда 3"/>
          <p:cNvSpPr>
            <a:spLocks noGrp="1"/>
          </p:cNvSpPr>
          <p:nvPr>
            <p:ph type="sldNum" sz="quarter" idx="10"/>
          </p:nvPr>
        </p:nvSpPr>
        <p:spPr/>
        <p:txBody>
          <a:bodyPr/>
          <a:lstStyle/>
          <a:p>
            <a:fld id="{E5E61223-4572-4179-8653-CB39C3A34DC7}" type="slidenum">
              <a:rPr lang="ru-RU" smtClean="0"/>
              <a:pPr/>
              <a:t>8</a:t>
            </a:fld>
            <a:endParaRPr lang="ru-RU"/>
          </a:p>
        </p:txBody>
      </p:sp>
    </p:spTree>
    <p:extLst>
      <p:ext uri="{BB962C8B-B14F-4D97-AF65-F5344CB8AC3E}">
        <p14:creationId xmlns:p14="http://schemas.microsoft.com/office/powerpoint/2010/main" val="4133104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5E61223-4572-4179-8653-CB39C3A34DC7}" type="slidenum">
              <a:rPr lang="ru-RU" smtClean="0"/>
              <a:pPr/>
              <a:t>13</a:t>
            </a:fld>
            <a:endParaRPr lang="ru-RU"/>
          </a:p>
        </p:txBody>
      </p:sp>
    </p:spTree>
    <p:extLst>
      <p:ext uri="{BB962C8B-B14F-4D97-AF65-F5344CB8AC3E}">
        <p14:creationId xmlns:p14="http://schemas.microsoft.com/office/powerpoint/2010/main" val="2690301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F5CBB5-77EC-4D4B-ABCD-BB2818511792}" type="slidenum">
              <a:rPr lang="ru-RU" smtClean="0"/>
              <a:pPr/>
              <a:t>17</a:t>
            </a:fld>
            <a:endParaRPr lang="ru-RU"/>
          </a:p>
        </p:txBody>
      </p:sp>
    </p:spTree>
    <p:extLst>
      <p:ext uri="{BB962C8B-B14F-4D97-AF65-F5344CB8AC3E}">
        <p14:creationId xmlns:p14="http://schemas.microsoft.com/office/powerpoint/2010/main" val="35384313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entry-slide-title-0"/>
          <p:cNvPicPr>
            <a:picLocks noChangeAspect="1" noChangeArrowheads="1"/>
          </p:cNvPicPr>
          <p:nvPr/>
        </p:nvPicPr>
        <p:blipFill>
          <a:blip r:embed="rId2" cstate="print"/>
          <a:srcRect/>
          <a:stretch>
            <a:fillRect/>
          </a:stretch>
        </p:blipFill>
        <p:spPr bwMode="auto">
          <a:xfrm>
            <a:off x="0" y="-9525"/>
            <a:ext cx="9144000" cy="6877050"/>
          </a:xfrm>
          <a:prstGeom prst="rect">
            <a:avLst/>
          </a:prstGeom>
          <a:noFill/>
          <a:ln w="9525">
            <a:noFill/>
            <a:miter lim="800000"/>
            <a:headEnd/>
            <a:tailEnd/>
          </a:ln>
        </p:spPr>
      </p:pic>
      <p:sp>
        <p:nvSpPr>
          <p:cNvPr id="8202" name="Rectangle 10"/>
          <p:cNvSpPr>
            <a:spLocks noGrp="1" noChangeArrowheads="1"/>
          </p:cNvSpPr>
          <p:nvPr>
            <p:ph type="ctrTitle"/>
          </p:nvPr>
        </p:nvSpPr>
        <p:spPr>
          <a:xfrm>
            <a:off x="2513013" y="1919288"/>
            <a:ext cx="6630987" cy="1470025"/>
          </a:xfrm>
        </p:spPr>
        <p:txBody>
          <a:bodyPr lIns="457200" rIns="457200" anchor="ctr"/>
          <a:lstStyle>
            <a:lvl1pPr>
              <a:defRPr>
                <a:solidFill>
                  <a:srgbClr val="003399"/>
                </a:solidFill>
              </a:defRPr>
            </a:lvl1pPr>
          </a:lstStyle>
          <a:p>
            <a:r>
              <a:rPr lang="en-US"/>
              <a:t>Click to edit Master title style</a:t>
            </a:r>
            <a:endParaRPr lang="en-US" dirty="0"/>
          </a:p>
        </p:txBody>
      </p:sp>
      <p:sp>
        <p:nvSpPr>
          <p:cNvPr id="8203" name="Rectangle 11"/>
          <p:cNvSpPr>
            <a:spLocks noGrp="1" noChangeArrowheads="1"/>
          </p:cNvSpPr>
          <p:nvPr>
            <p:ph type="subTitle" idx="1"/>
          </p:nvPr>
        </p:nvSpPr>
        <p:spPr>
          <a:xfrm>
            <a:off x="2513013" y="3886200"/>
            <a:ext cx="6627812" cy="1752600"/>
          </a:xfrm>
        </p:spPr>
        <p:txBody>
          <a:bodyPr lIns="457200" rIns="457200"/>
          <a:lstStyle>
            <a:lvl1pPr marL="0" indent="0">
              <a:buFontTx/>
              <a:buNone/>
              <a:defRPr>
                <a:solidFill>
                  <a:srgbClr val="003399"/>
                </a:solidFill>
              </a:defRPr>
            </a:lvl1pPr>
          </a:lstStyle>
          <a:p>
            <a:r>
              <a:rPr lang="en-US"/>
              <a:t>Click to edit Master subtitle style</a:t>
            </a:r>
            <a:endParaRPr lang="en-US" dirty="0"/>
          </a:p>
        </p:txBody>
      </p:sp>
      <p:sp>
        <p:nvSpPr>
          <p:cNvPr id="5" name="Rectangle 13"/>
          <p:cNvSpPr>
            <a:spLocks noGrp="1" noChangeArrowheads="1"/>
          </p:cNvSpPr>
          <p:nvPr>
            <p:ph type="sldNum" sz="quarter" idx="10"/>
          </p:nvPr>
        </p:nvSpPr>
        <p:spPr>
          <a:xfrm>
            <a:off x="7092950" y="6516688"/>
            <a:ext cx="1582738" cy="320675"/>
          </a:xfrm>
        </p:spPr>
        <p:txBody>
          <a:bodyPr/>
          <a:lstStyle>
            <a:lvl1pPr>
              <a:defRPr>
                <a:solidFill>
                  <a:srgbClr val="003399"/>
                </a:solidFill>
              </a:defRPr>
            </a:lvl1pPr>
          </a:lstStyle>
          <a:p>
            <a:pPr>
              <a:defRPr/>
            </a:pPr>
            <a:fld id="{1E4312B2-5599-4BAB-9629-F8FF3E2D26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3375" y="455613"/>
            <a:ext cx="1998663" cy="5670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4213" y="455613"/>
            <a:ext cx="5846762" cy="5670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6"/>
          <p:cNvSpPr>
            <a:spLocks noGrp="1" noChangeArrowheads="1"/>
          </p:cNvSpPr>
          <p:nvPr>
            <p:ph type="ftr" sz="quarter" idx="10"/>
          </p:nvPr>
        </p:nvSpPr>
        <p:spPr>
          <a:ln/>
        </p:spPr>
        <p:txBody>
          <a:bodyPr/>
          <a:lstStyle>
            <a:lvl1pPr>
              <a:defRPr/>
            </a:lvl1pPr>
          </a:lstStyle>
          <a:p>
            <a:pPr>
              <a:defRPr/>
            </a:pPr>
            <a:endParaRPr lang="en-US"/>
          </a:p>
        </p:txBody>
      </p:sp>
      <p:sp>
        <p:nvSpPr>
          <p:cNvPr id="5" name="Rectangle 17"/>
          <p:cNvSpPr>
            <a:spLocks noGrp="1" noChangeArrowheads="1"/>
          </p:cNvSpPr>
          <p:nvPr>
            <p:ph type="sldNum" sz="quarter" idx="11"/>
          </p:nvPr>
        </p:nvSpPr>
        <p:spPr>
          <a:ln/>
        </p:spPr>
        <p:txBody>
          <a:bodyPr/>
          <a:lstStyle>
            <a:lvl1pPr>
              <a:defRPr/>
            </a:lvl1pPr>
          </a:lstStyle>
          <a:p>
            <a:pPr>
              <a:defRPr/>
            </a:pPr>
            <a:fld id="{8356F685-8D31-4F3D-8A52-5F9F92A1AC1B}" type="slidenum">
              <a:rPr lang="en-US"/>
              <a:pPr>
                <a:defRPr/>
              </a:pPr>
              <a:t>‹#›</a:t>
            </a:fld>
            <a:r>
              <a:rPr lang="en-US"/>
              <a:t>, date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entry-slide-title-0"/>
          <p:cNvPicPr>
            <a:picLocks noChangeAspect="1" noChangeArrowheads="1"/>
          </p:cNvPicPr>
          <p:nvPr/>
        </p:nvPicPr>
        <p:blipFill>
          <a:blip r:embed="rId2" cstate="print"/>
          <a:srcRect/>
          <a:stretch>
            <a:fillRect/>
          </a:stretch>
        </p:blipFill>
        <p:spPr bwMode="auto">
          <a:xfrm>
            <a:off x="0" y="-9525"/>
            <a:ext cx="9144000" cy="6877050"/>
          </a:xfrm>
          <a:prstGeom prst="rect">
            <a:avLst/>
          </a:prstGeom>
          <a:noFill/>
          <a:ln w="9525">
            <a:noFill/>
            <a:miter lim="800000"/>
            <a:headEnd/>
            <a:tailEnd/>
          </a:ln>
        </p:spPr>
      </p:pic>
      <p:sp>
        <p:nvSpPr>
          <p:cNvPr id="106505" name="Rectangle 9"/>
          <p:cNvSpPr>
            <a:spLocks noGrp="1" noChangeArrowheads="1"/>
          </p:cNvSpPr>
          <p:nvPr>
            <p:ph type="ctrTitle"/>
          </p:nvPr>
        </p:nvSpPr>
        <p:spPr>
          <a:xfrm>
            <a:off x="2513013" y="1919288"/>
            <a:ext cx="6630987" cy="1470025"/>
          </a:xfrm>
        </p:spPr>
        <p:txBody>
          <a:bodyPr lIns="457200" rIns="457200" anchor="ctr"/>
          <a:lstStyle>
            <a:lvl1pPr>
              <a:defRPr sz="4500"/>
            </a:lvl1pPr>
          </a:lstStyle>
          <a:p>
            <a:r>
              <a:rPr lang="en-US" dirty="0"/>
              <a:t>Click to edit Master</a:t>
            </a:r>
            <a:br>
              <a:rPr lang="en-US" dirty="0"/>
            </a:br>
            <a:r>
              <a:rPr lang="en-US" dirty="0"/>
              <a:t>title style</a:t>
            </a:r>
          </a:p>
        </p:txBody>
      </p:sp>
      <p:sp>
        <p:nvSpPr>
          <p:cNvPr id="106506" name="Rectangle 10"/>
          <p:cNvSpPr>
            <a:spLocks noGrp="1" noChangeArrowheads="1"/>
          </p:cNvSpPr>
          <p:nvPr>
            <p:ph type="subTitle" idx="1"/>
          </p:nvPr>
        </p:nvSpPr>
        <p:spPr>
          <a:xfrm>
            <a:off x="2513013" y="3886200"/>
            <a:ext cx="6627812" cy="1752600"/>
          </a:xfrm>
        </p:spPr>
        <p:txBody>
          <a:bodyPr lIns="457200" rIns="457200"/>
          <a:lstStyle>
            <a:lvl1pPr marL="0" indent="0">
              <a:buFontTx/>
              <a:buNone/>
              <a:defRPr/>
            </a:lvl1pPr>
          </a:lstStyle>
          <a:p>
            <a:r>
              <a:rPr lang="en-US" dirty="0"/>
              <a:t>Click to edit Master subtitle style</a:t>
            </a:r>
          </a:p>
        </p:txBody>
      </p:sp>
      <p:sp>
        <p:nvSpPr>
          <p:cNvPr id="5" name="Rectangle 12"/>
          <p:cNvSpPr>
            <a:spLocks noGrp="1" noChangeArrowheads="1"/>
          </p:cNvSpPr>
          <p:nvPr>
            <p:ph type="sldNum" sz="quarter" idx="10"/>
          </p:nvPr>
        </p:nvSpPr>
        <p:spPr>
          <a:xfrm>
            <a:off x="7092950" y="6516688"/>
            <a:ext cx="1582738" cy="320675"/>
          </a:xfrm>
        </p:spPr>
        <p:txBody>
          <a:bodyPr/>
          <a:lstStyle>
            <a:lvl1pPr>
              <a:defRPr/>
            </a:lvl1pPr>
          </a:lstStyle>
          <a:p>
            <a:pPr>
              <a:defRPr/>
            </a:pPr>
            <a:fld id="{5F6694AA-2A09-4281-A0AC-055865A5D50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pPr>
              <a:defRPr/>
            </a:pPr>
            <a:fld id="{4114CD66-9604-4305-B5A8-78B29733E3FB}" type="slidenum">
              <a:rPr lang="en-US"/>
              <a:pPr>
                <a:defRPr/>
              </a:pPr>
              <a:t>‹#›</a:t>
            </a:fld>
            <a:r>
              <a:rPr lang="en-US"/>
              <a:t>, date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4213" y="1600200"/>
            <a:ext cx="39227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59325" y="1600200"/>
            <a:ext cx="39227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pPr>
              <a:defRPr/>
            </a:pPr>
            <a:fld id="{56642101-ADE3-4411-8509-CE09211AA481}" type="slidenum">
              <a:rPr lang="en-US"/>
              <a:pPr>
                <a:defRPr/>
              </a:pPr>
              <a:t>‹#›</a:t>
            </a:fld>
            <a:r>
              <a:rPr lang="en-US"/>
              <a:t>, date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ftr" sz="quarter" idx="10"/>
          </p:nvPr>
        </p:nvSpPr>
        <p:spPr>
          <a:ln/>
        </p:spPr>
        <p:txBody>
          <a:bodyPr/>
          <a:lstStyle>
            <a:lvl1pPr>
              <a:defRPr/>
            </a:lvl1pPr>
          </a:lstStyle>
          <a:p>
            <a:pPr>
              <a:defRPr/>
            </a:pPr>
            <a:endParaRPr lang="en-US"/>
          </a:p>
        </p:txBody>
      </p:sp>
      <p:sp>
        <p:nvSpPr>
          <p:cNvPr id="8" name="Rectangle 10"/>
          <p:cNvSpPr>
            <a:spLocks noGrp="1" noChangeArrowheads="1"/>
          </p:cNvSpPr>
          <p:nvPr>
            <p:ph type="sldNum" sz="quarter" idx="11"/>
          </p:nvPr>
        </p:nvSpPr>
        <p:spPr>
          <a:ln/>
        </p:spPr>
        <p:txBody>
          <a:bodyPr/>
          <a:lstStyle>
            <a:lvl1pPr>
              <a:defRPr/>
            </a:lvl1pPr>
          </a:lstStyle>
          <a:p>
            <a:pPr>
              <a:defRPr/>
            </a:pPr>
            <a:fld id="{30857529-EAD9-48B3-91A9-187C3E17D5BF}" type="slidenum">
              <a:rPr lang="en-US"/>
              <a:pPr>
                <a:defRPr/>
              </a:pPr>
              <a:t>‹#›</a:t>
            </a:fld>
            <a:r>
              <a:rPr lang="en-US"/>
              <a:t>, date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ftr" sz="quarter" idx="10"/>
          </p:nvPr>
        </p:nvSpPr>
        <p:spPr>
          <a:ln/>
        </p:spPr>
        <p:txBody>
          <a:bodyPr/>
          <a:lstStyle>
            <a:lvl1pPr>
              <a:defRPr/>
            </a:lvl1pPr>
          </a:lstStyle>
          <a:p>
            <a:pPr>
              <a:defRPr/>
            </a:pPr>
            <a:endParaRPr lang="en-US"/>
          </a:p>
        </p:txBody>
      </p:sp>
      <p:sp>
        <p:nvSpPr>
          <p:cNvPr id="4" name="Rectangle 10"/>
          <p:cNvSpPr>
            <a:spLocks noGrp="1" noChangeArrowheads="1"/>
          </p:cNvSpPr>
          <p:nvPr>
            <p:ph type="sldNum" sz="quarter" idx="11"/>
          </p:nvPr>
        </p:nvSpPr>
        <p:spPr>
          <a:ln/>
        </p:spPr>
        <p:txBody>
          <a:bodyPr/>
          <a:lstStyle>
            <a:lvl1pPr>
              <a:defRPr/>
            </a:lvl1pPr>
          </a:lstStyle>
          <a:p>
            <a:pPr>
              <a:defRPr/>
            </a:pPr>
            <a:fld id="{87B575DE-90EA-43E8-99E7-C79D7B8D1FF9}" type="slidenum">
              <a:rPr lang="en-US"/>
              <a:pPr>
                <a:defRPr/>
              </a:pPr>
              <a:t>‹#›</a:t>
            </a:fld>
            <a:r>
              <a:rPr lang="en-US"/>
              <a:t>, date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ftr" sz="quarter" idx="10"/>
          </p:nvPr>
        </p:nvSpPr>
        <p:spPr>
          <a:ln/>
        </p:spPr>
        <p:txBody>
          <a:bodyPr/>
          <a:lstStyle>
            <a:lvl1pPr>
              <a:defRPr/>
            </a:lvl1pPr>
          </a:lstStyle>
          <a:p>
            <a:pPr>
              <a:defRPr/>
            </a:pPr>
            <a:endParaRPr lang="en-US"/>
          </a:p>
        </p:txBody>
      </p:sp>
      <p:sp>
        <p:nvSpPr>
          <p:cNvPr id="3" name="Rectangle 10"/>
          <p:cNvSpPr>
            <a:spLocks noGrp="1" noChangeArrowheads="1"/>
          </p:cNvSpPr>
          <p:nvPr>
            <p:ph type="sldNum" sz="quarter" idx="11"/>
          </p:nvPr>
        </p:nvSpPr>
        <p:spPr>
          <a:ln/>
        </p:spPr>
        <p:txBody>
          <a:bodyPr/>
          <a:lstStyle>
            <a:lvl1pPr>
              <a:defRPr/>
            </a:lvl1pPr>
          </a:lstStyle>
          <a:p>
            <a:pPr>
              <a:defRPr/>
            </a:pPr>
            <a:fld id="{F2B785DD-37C5-4445-A386-69E4688B873F}" type="slidenum">
              <a:rPr lang="en-US"/>
              <a:pPr>
                <a:defRPr/>
              </a:pPr>
              <a:t>‹#›</a:t>
            </a:fld>
            <a:r>
              <a:rPr lang="en-US"/>
              <a:t>, date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pPr>
              <a:defRPr/>
            </a:pPr>
            <a:fld id="{EA2A11DA-FCFA-40A2-8A7C-551411CC873A}" type="slidenum">
              <a:rPr lang="en-US"/>
              <a:pPr>
                <a:defRPr/>
              </a:pPr>
              <a:t>‹#›</a:t>
            </a:fld>
            <a:r>
              <a:rPr lang="en-US"/>
              <a:t>, date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pPr>
              <a:defRPr/>
            </a:pPr>
            <a:fld id="{2AA39C79-261A-4A22-ACC0-31F52339D5E6}" type="slidenum">
              <a:rPr lang="en-US"/>
              <a:pPr>
                <a:defRPr/>
              </a:pPr>
              <a:t>‹#›</a:t>
            </a:fld>
            <a:r>
              <a:rPr lang="en-US"/>
              <a:t>, date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pPr>
              <a:defRPr/>
            </a:pPr>
            <a:fld id="{332F412E-6CE6-4894-9AD8-4FECDCDD323A}" type="slidenum">
              <a:rPr lang="en-US"/>
              <a:pPr>
                <a:defRPr/>
              </a:pPr>
              <a:t>‹#›</a:t>
            </a:fld>
            <a:r>
              <a:rPr lang="en-US"/>
              <a:t>, date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16"/>
          <p:cNvSpPr>
            <a:spLocks noGrp="1" noChangeArrowheads="1"/>
          </p:cNvSpPr>
          <p:nvPr>
            <p:ph type="ftr" sz="quarter" idx="10"/>
          </p:nvPr>
        </p:nvSpPr>
        <p:spPr>
          <a:ln/>
        </p:spPr>
        <p:txBody>
          <a:bodyPr/>
          <a:lstStyle>
            <a:lvl1pPr>
              <a:defRPr/>
            </a:lvl1pPr>
          </a:lstStyle>
          <a:p>
            <a:pPr>
              <a:defRPr/>
            </a:pPr>
            <a:endParaRPr lang="en-US"/>
          </a:p>
        </p:txBody>
      </p:sp>
      <p:sp>
        <p:nvSpPr>
          <p:cNvPr id="5" name="Rectangle 17"/>
          <p:cNvSpPr>
            <a:spLocks noGrp="1" noChangeArrowheads="1"/>
          </p:cNvSpPr>
          <p:nvPr>
            <p:ph type="sldNum" sz="quarter" idx="11"/>
          </p:nvPr>
        </p:nvSpPr>
        <p:spPr>
          <a:ln/>
        </p:spPr>
        <p:txBody>
          <a:bodyPr/>
          <a:lstStyle>
            <a:lvl1pPr>
              <a:defRPr/>
            </a:lvl1pPr>
          </a:lstStyle>
          <a:p>
            <a:pPr>
              <a:defRPr/>
            </a:pPr>
            <a:fld id="{8F2CA046-3722-4950-924C-5359C54C5ADE}" type="slidenum">
              <a:rPr lang="en-US"/>
              <a:pPr>
                <a:defRPr/>
              </a:pPr>
              <a:t>‹#›</a:t>
            </a:fld>
            <a:r>
              <a:rPr lang="en-US"/>
              <a:t>, date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3375" y="455613"/>
            <a:ext cx="1998663" cy="5670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4213" y="455613"/>
            <a:ext cx="5846762" cy="5670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pPr>
              <a:defRPr/>
            </a:pPr>
            <a:fld id="{3165EA59-A23C-4E7E-9995-208EA4FE05B4}" type="slidenum">
              <a:rPr lang="en-US"/>
              <a:pPr>
                <a:defRPr/>
              </a:pPr>
              <a:t>‹#›</a:t>
            </a:fld>
            <a:r>
              <a:rPr lang="en-US"/>
              <a:t>, date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4213" y="1600200"/>
            <a:ext cx="39227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9325" y="1600200"/>
            <a:ext cx="39227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6"/>
          <p:cNvSpPr>
            <a:spLocks noGrp="1" noChangeArrowheads="1"/>
          </p:cNvSpPr>
          <p:nvPr>
            <p:ph type="ftr" sz="quarter" idx="10"/>
          </p:nvPr>
        </p:nvSpPr>
        <p:spPr>
          <a:ln/>
        </p:spPr>
        <p:txBody>
          <a:bodyPr/>
          <a:lstStyle>
            <a:lvl1pPr>
              <a:defRPr/>
            </a:lvl1pPr>
          </a:lstStyle>
          <a:p>
            <a:pPr>
              <a:defRPr/>
            </a:pPr>
            <a:endParaRPr lang="en-US"/>
          </a:p>
        </p:txBody>
      </p:sp>
      <p:sp>
        <p:nvSpPr>
          <p:cNvPr id="6" name="Rectangle 17"/>
          <p:cNvSpPr>
            <a:spLocks noGrp="1" noChangeArrowheads="1"/>
          </p:cNvSpPr>
          <p:nvPr>
            <p:ph type="sldNum" sz="quarter" idx="11"/>
          </p:nvPr>
        </p:nvSpPr>
        <p:spPr>
          <a:ln/>
        </p:spPr>
        <p:txBody>
          <a:bodyPr/>
          <a:lstStyle>
            <a:lvl1pPr>
              <a:defRPr/>
            </a:lvl1pPr>
          </a:lstStyle>
          <a:p>
            <a:pPr>
              <a:defRPr/>
            </a:pPr>
            <a:fld id="{112711BC-CB1F-4E99-8CB3-0C61FE49B3B7}" type="slidenum">
              <a:rPr lang="en-US"/>
              <a:pPr>
                <a:defRPr/>
              </a:pPr>
              <a:t>‹#›</a:t>
            </a:fld>
            <a:r>
              <a:rPr lang="en-US"/>
              <a:t>, date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6"/>
          <p:cNvSpPr>
            <a:spLocks noGrp="1" noChangeArrowheads="1"/>
          </p:cNvSpPr>
          <p:nvPr>
            <p:ph type="ftr" sz="quarter" idx="10"/>
          </p:nvPr>
        </p:nvSpPr>
        <p:spPr>
          <a:ln/>
        </p:spPr>
        <p:txBody>
          <a:bodyPr/>
          <a:lstStyle>
            <a:lvl1pPr>
              <a:defRPr/>
            </a:lvl1pPr>
          </a:lstStyle>
          <a:p>
            <a:pPr>
              <a:defRPr/>
            </a:pPr>
            <a:endParaRPr lang="en-US"/>
          </a:p>
        </p:txBody>
      </p:sp>
      <p:sp>
        <p:nvSpPr>
          <p:cNvPr id="8" name="Rectangle 17"/>
          <p:cNvSpPr>
            <a:spLocks noGrp="1" noChangeArrowheads="1"/>
          </p:cNvSpPr>
          <p:nvPr>
            <p:ph type="sldNum" sz="quarter" idx="11"/>
          </p:nvPr>
        </p:nvSpPr>
        <p:spPr>
          <a:ln/>
        </p:spPr>
        <p:txBody>
          <a:bodyPr/>
          <a:lstStyle>
            <a:lvl1pPr>
              <a:defRPr/>
            </a:lvl1pPr>
          </a:lstStyle>
          <a:p>
            <a:pPr>
              <a:defRPr/>
            </a:pPr>
            <a:fld id="{C85BF2D6-F2CE-4825-AA43-5FCA2B174C18}" type="slidenum">
              <a:rPr lang="en-US"/>
              <a:pPr>
                <a:defRPr/>
              </a:pPr>
              <a:t>‹#›</a:t>
            </a:fld>
            <a:r>
              <a:rPr lang="en-US"/>
              <a:t>, date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6"/>
          <p:cNvSpPr>
            <a:spLocks noGrp="1" noChangeArrowheads="1"/>
          </p:cNvSpPr>
          <p:nvPr>
            <p:ph type="ftr" sz="quarter" idx="10"/>
          </p:nvPr>
        </p:nvSpPr>
        <p:spPr>
          <a:ln/>
        </p:spPr>
        <p:txBody>
          <a:bodyPr/>
          <a:lstStyle>
            <a:lvl1pPr>
              <a:defRPr/>
            </a:lvl1pPr>
          </a:lstStyle>
          <a:p>
            <a:pPr>
              <a:defRPr/>
            </a:pPr>
            <a:endParaRPr lang="en-US"/>
          </a:p>
        </p:txBody>
      </p:sp>
      <p:sp>
        <p:nvSpPr>
          <p:cNvPr id="4" name="Rectangle 17"/>
          <p:cNvSpPr>
            <a:spLocks noGrp="1" noChangeArrowheads="1"/>
          </p:cNvSpPr>
          <p:nvPr>
            <p:ph type="sldNum" sz="quarter" idx="11"/>
          </p:nvPr>
        </p:nvSpPr>
        <p:spPr>
          <a:ln/>
        </p:spPr>
        <p:txBody>
          <a:bodyPr/>
          <a:lstStyle>
            <a:lvl1pPr>
              <a:defRPr/>
            </a:lvl1pPr>
          </a:lstStyle>
          <a:p>
            <a:pPr>
              <a:defRPr/>
            </a:pPr>
            <a:fld id="{4193024A-A1CF-4A6E-8F6A-5095CE996DF9}" type="slidenum">
              <a:rPr lang="en-US"/>
              <a:pPr>
                <a:defRPr/>
              </a:pPr>
              <a:t>‹#›</a:t>
            </a:fld>
            <a:r>
              <a:rPr lang="en-US"/>
              <a:t>, date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6"/>
          <p:cNvSpPr>
            <a:spLocks noGrp="1" noChangeArrowheads="1"/>
          </p:cNvSpPr>
          <p:nvPr>
            <p:ph type="ftr" sz="quarter" idx="10"/>
          </p:nvPr>
        </p:nvSpPr>
        <p:spPr>
          <a:ln/>
        </p:spPr>
        <p:txBody>
          <a:bodyPr/>
          <a:lstStyle>
            <a:lvl1pPr>
              <a:defRPr/>
            </a:lvl1pPr>
          </a:lstStyle>
          <a:p>
            <a:pPr>
              <a:defRPr/>
            </a:pPr>
            <a:endParaRPr lang="en-US"/>
          </a:p>
        </p:txBody>
      </p:sp>
      <p:sp>
        <p:nvSpPr>
          <p:cNvPr id="3" name="Rectangle 17"/>
          <p:cNvSpPr>
            <a:spLocks noGrp="1" noChangeArrowheads="1"/>
          </p:cNvSpPr>
          <p:nvPr>
            <p:ph type="sldNum" sz="quarter" idx="11"/>
          </p:nvPr>
        </p:nvSpPr>
        <p:spPr>
          <a:ln/>
        </p:spPr>
        <p:txBody>
          <a:bodyPr/>
          <a:lstStyle>
            <a:lvl1pPr>
              <a:defRPr/>
            </a:lvl1pPr>
          </a:lstStyle>
          <a:p>
            <a:pPr>
              <a:defRPr/>
            </a:pPr>
            <a:fld id="{AF2A010B-BAF6-40A5-B717-FF159C823536}" type="slidenum">
              <a:rPr lang="en-US"/>
              <a:pPr>
                <a:defRPr/>
              </a:pPr>
              <a:t>‹#›</a:t>
            </a:fld>
            <a:r>
              <a:rPr lang="en-US"/>
              <a:t>, date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6"/>
          <p:cNvSpPr>
            <a:spLocks noGrp="1" noChangeArrowheads="1"/>
          </p:cNvSpPr>
          <p:nvPr>
            <p:ph type="ftr" sz="quarter" idx="10"/>
          </p:nvPr>
        </p:nvSpPr>
        <p:spPr>
          <a:ln/>
        </p:spPr>
        <p:txBody>
          <a:bodyPr/>
          <a:lstStyle>
            <a:lvl1pPr>
              <a:defRPr/>
            </a:lvl1pPr>
          </a:lstStyle>
          <a:p>
            <a:pPr>
              <a:defRPr/>
            </a:pPr>
            <a:endParaRPr lang="en-US"/>
          </a:p>
        </p:txBody>
      </p:sp>
      <p:sp>
        <p:nvSpPr>
          <p:cNvPr id="6" name="Rectangle 17"/>
          <p:cNvSpPr>
            <a:spLocks noGrp="1" noChangeArrowheads="1"/>
          </p:cNvSpPr>
          <p:nvPr>
            <p:ph type="sldNum" sz="quarter" idx="11"/>
          </p:nvPr>
        </p:nvSpPr>
        <p:spPr>
          <a:ln/>
        </p:spPr>
        <p:txBody>
          <a:bodyPr/>
          <a:lstStyle>
            <a:lvl1pPr>
              <a:defRPr/>
            </a:lvl1pPr>
          </a:lstStyle>
          <a:p>
            <a:pPr>
              <a:defRPr/>
            </a:pPr>
            <a:fld id="{0B9224A6-702E-4A01-99F0-96056F73EC9A}" type="slidenum">
              <a:rPr lang="en-US"/>
              <a:pPr>
                <a:defRPr/>
              </a:pPr>
              <a:t>‹#›</a:t>
            </a:fld>
            <a:r>
              <a:rPr lang="en-US"/>
              <a:t>, date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6"/>
          <p:cNvSpPr>
            <a:spLocks noGrp="1" noChangeArrowheads="1"/>
          </p:cNvSpPr>
          <p:nvPr>
            <p:ph type="ftr" sz="quarter" idx="10"/>
          </p:nvPr>
        </p:nvSpPr>
        <p:spPr>
          <a:ln/>
        </p:spPr>
        <p:txBody>
          <a:bodyPr/>
          <a:lstStyle>
            <a:lvl1pPr>
              <a:defRPr/>
            </a:lvl1pPr>
          </a:lstStyle>
          <a:p>
            <a:pPr>
              <a:defRPr/>
            </a:pPr>
            <a:endParaRPr lang="en-US"/>
          </a:p>
        </p:txBody>
      </p:sp>
      <p:sp>
        <p:nvSpPr>
          <p:cNvPr id="6" name="Rectangle 17"/>
          <p:cNvSpPr>
            <a:spLocks noGrp="1" noChangeArrowheads="1"/>
          </p:cNvSpPr>
          <p:nvPr>
            <p:ph type="sldNum" sz="quarter" idx="11"/>
          </p:nvPr>
        </p:nvSpPr>
        <p:spPr>
          <a:ln/>
        </p:spPr>
        <p:txBody>
          <a:bodyPr/>
          <a:lstStyle>
            <a:lvl1pPr>
              <a:defRPr/>
            </a:lvl1pPr>
          </a:lstStyle>
          <a:p>
            <a:pPr>
              <a:defRPr/>
            </a:pPr>
            <a:fld id="{C3884531-87E1-44F5-B3D0-04F68C17036F}" type="slidenum">
              <a:rPr lang="en-US"/>
              <a:pPr>
                <a:defRPr/>
              </a:pPr>
              <a:t>‹#›</a:t>
            </a:fld>
            <a:r>
              <a:rPr lang="en-US"/>
              <a:t>, date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6"/>
          <p:cNvSpPr>
            <a:spLocks noGrp="1" noChangeArrowheads="1"/>
          </p:cNvSpPr>
          <p:nvPr>
            <p:ph type="ftr" sz="quarter" idx="10"/>
          </p:nvPr>
        </p:nvSpPr>
        <p:spPr>
          <a:ln/>
        </p:spPr>
        <p:txBody>
          <a:bodyPr/>
          <a:lstStyle>
            <a:lvl1pPr>
              <a:defRPr/>
            </a:lvl1pPr>
          </a:lstStyle>
          <a:p>
            <a:pPr>
              <a:defRPr/>
            </a:pPr>
            <a:endParaRPr lang="en-US"/>
          </a:p>
        </p:txBody>
      </p:sp>
      <p:sp>
        <p:nvSpPr>
          <p:cNvPr id="5" name="Rectangle 17"/>
          <p:cNvSpPr>
            <a:spLocks noGrp="1" noChangeArrowheads="1"/>
          </p:cNvSpPr>
          <p:nvPr>
            <p:ph type="sldNum" sz="quarter" idx="11"/>
          </p:nvPr>
        </p:nvSpPr>
        <p:spPr>
          <a:ln/>
        </p:spPr>
        <p:txBody>
          <a:bodyPr/>
          <a:lstStyle>
            <a:lvl1pPr>
              <a:defRPr/>
            </a:lvl1pPr>
          </a:lstStyle>
          <a:p>
            <a:pPr>
              <a:defRPr/>
            </a:pPr>
            <a:fld id="{EDEA0DC2-634B-4A4B-A9CE-6B1EFB94E78A}" type="slidenum">
              <a:rPr lang="en-US"/>
              <a:pPr>
                <a:defRPr/>
              </a:pPr>
              <a:t>‹#›</a:t>
            </a:fld>
            <a:r>
              <a:rPr lang="en-US"/>
              <a:t>, date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34EA2"/>
        </a:solidFill>
        <a:effectLst/>
      </p:bgPr>
    </p:bg>
    <p:spTree>
      <p:nvGrpSpPr>
        <p:cNvPr id="1" name=""/>
        <p:cNvGrpSpPr/>
        <p:nvPr/>
      </p:nvGrpSpPr>
      <p:grpSpPr>
        <a:xfrm>
          <a:off x="0" y="0"/>
          <a:ext cx="0" cy="0"/>
          <a:chOff x="0" y="0"/>
          <a:chExt cx="0" cy="0"/>
        </a:xfrm>
      </p:grpSpPr>
      <p:pic>
        <p:nvPicPr>
          <p:cNvPr id="13314" name="Picture 11" descr="entry-slide-content-dark"/>
          <p:cNvPicPr>
            <a:picLocks noChangeAspect="1" noChangeArrowheads="1"/>
          </p:cNvPicPr>
          <p:nvPr/>
        </p:nvPicPr>
        <p:blipFill>
          <a:blip r:embed="rId12" cstate="print"/>
          <a:srcRect/>
          <a:stretch>
            <a:fillRect/>
          </a:stretch>
        </p:blipFill>
        <p:spPr bwMode="auto">
          <a:xfrm>
            <a:off x="0" y="-9525"/>
            <a:ext cx="9144000" cy="6877050"/>
          </a:xfrm>
          <a:prstGeom prst="rect">
            <a:avLst/>
          </a:prstGeom>
          <a:noFill/>
          <a:ln w="9525">
            <a:noFill/>
            <a:miter lim="800000"/>
            <a:headEnd/>
            <a:tailEnd/>
          </a:ln>
        </p:spPr>
      </p:pic>
      <p:sp>
        <p:nvSpPr>
          <p:cNvPr id="13315" name="Rectangle 14"/>
          <p:cNvSpPr>
            <a:spLocks noGrp="1" noChangeArrowheads="1"/>
          </p:cNvSpPr>
          <p:nvPr>
            <p:ph type="title"/>
          </p:nvPr>
        </p:nvSpPr>
        <p:spPr bwMode="auto">
          <a:xfrm>
            <a:off x="684213" y="455613"/>
            <a:ext cx="7997825" cy="1143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3316" name="Rectangle 15"/>
          <p:cNvSpPr>
            <a:spLocks noGrp="1" noChangeArrowheads="1"/>
          </p:cNvSpPr>
          <p:nvPr>
            <p:ph type="body" idx="1"/>
          </p:nvPr>
        </p:nvSpPr>
        <p:spPr bwMode="auto">
          <a:xfrm>
            <a:off x="684213" y="1600200"/>
            <a:ext cx="7997825"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184" name="Rectangle 16"/>
          <p:cNvSpPr>
            <a:spLocks noGrp="1" noChangeArrowheads="1"/>
          </p:cNvSpPr>
          <p:nvPr>
            <p:ph type="ftr" sz="quarter" idx="3"/>
          </p:nvPr>
        </p:nvSpPr>
        <p:spPr bwMode="auto">
          <a:xfrm>
            <a:off x="3408363" y="6516688"/>
            <a:ext cx="2895600" cy="3206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chemeClr val="bg1"/>
                </a:solidFill>
                <a:latin typeface="Arial" pitchFamily="34" charset="0"/>
                <a:cs typeface="Arial" pitchFamily="34" charset="0"/>
              </a:defRPr>
            </a:lvl1pPr>
          </a:lstStyle>
          <a:p>
            <a:pPr>
              <a:defRPr/>
            </a:pPr>
            <a:endParaRPr lang="en-US" dirty="0"/>
          </a:p>
        </p:txBody>
      </p:sp>
      <p:sp>
        <p:nvSpPr>
          <p:cNvPr id="7185" name="Rectangle 17"/>
          <p:cNvSpPr>
            <a:spLocks noGrp="1" noChangeArrowheads="1"/>
          </p:cNvSpPr>
          <p:nvPr>
            <p:ph type="sldNum" sz="quarter" idx="4"/>
          </p:nvPr>
        </p:nvSpPr>
        <p:spPr bwMode="auto">
          <a:xfrm>
            <a:off x="6516688" y="6516688"/>
            <a:ext cx="2166937" cy="3206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chemeClr val="bg1"/>
                </a:solidFill>
                <a:latin typeface="Arial" pitchFamily="34" charset="0"/>
                <a:cs typeface="Arial" pitchFamily="34" charset="0"/>
              </a:defRPr>
            </a:lvl1pPr>
          </a:lstStyle>
          <a:p>
            <a:pPr>
              <a:defRPr/>
            </a:pPr>
            <a:fld id="{71584800-6692-4F7A-844A-C16EE7CAB8D0}" type="slidenum">
              <a:rPr lang="en-US" smtClean="0"/>
              <a:pPr>
                <a:defRPr/>
              </a:pPr>
              <a:t>‹#›</a:t>
            </a:fld>
            <a:r>
              <a:rPr lang="en-US" dirty="0"/>
              <a:t>, date</a:t>
            </a:r>
          </a:p>
        </p:txBody>
      </p:sp>
    </p:spTree>
  </p:cSld>
  <p:clrMap bg1="lt1" tx1="dk1" bg2="lt2" tx2="dk2" accent1="accent1" accent2="accent2" accent3="accent3" accent4="accent4" accent5="accent5" accent6="accent6" hlink="hlink" folHlink="folHlink"/>
  <p:sldLayoutIdLst>
    <p:sldLayoutId id="2147483727" r:id="rId1"/>
    <p:sldLayoutId id="2147483694" r:id="rId2"/>
    <p:sldLayoutId id="2147483692" r:id="rId3"/>
    <p:sldLayoutId id="2147483691" r:id="rId4"/>
    <p:sldLayoutId id="2147483690" r:id="rId5"/>
    <p:sldLayoutId id="2147483689" r:id="rId6"/>
    <p:sldLayoutId id="2147483688" r:id="rId7"/>
    <p:sldLayoutId id="2147483687" r:id="rId8"/>
    <p:sldLayoutId id="2147483686" r:id="rId9"/>
    <p:sldLayoutId id="2147483685" r:id="rId10"/>
  </p:sldLayoutIdLst>
  <p:hf hdr="0" ftr="0"/>
  <p:txStyles>
    <p:titleStyle>
      <a:lvl1pPr algn="l" rtl="0" eaLnBrk="1" fontAlgn="base" hangingPunct="1">
        <a:spcBef>
          <a:spcPct val="0"/>
        </a:spcBef>
        <a:spcAft>
          <a:spcPct val="0"/>
        </a:spcAft>
        <a:defRPr sz="4000">
          <a:solidFill>
            <a:schemeClr val="bg1"/>
          </a:solidFill>
          <a:latin typeface="Arial" pitchFamily="34" charset="0"/>
          <a:ea typeface="+mj-ea"/>
          <a:cs typeface="Arial" pitchFamily="34" charset="0"/>
        </a:defRPr>
      </a:lvl1pPr>
      <a:lvl2pPr algn="l" rtl="0" eaLnBrk="1" fontAlgn="base" hangingPunct="1">
        <a:spcBef>
          <a:spcPct val="0"/>
        </a:spcBef>
        <a:spcAft>
          <a:spcPct val="0"/>
        </a:spcAft>
        <a:defRPr sz="4000">
          <a:solidFill>
            <a:schemeClr val="bg1"/>
          </a:solidFill>
          <a:latin typeface="Arial Narrow" pitchFamily="34" charset="0"/>
        </a:defRPr>
      </a:lvl2pPr>
      <a:lvl3pPr algn="l" rtl="0" eaLnBrk="1" fontAlgn="base" hangingPunct="1">
        <a:spcBef>
          <a:spcPct val="0"/>
        </a:spcBef>
        <a:spcAft>
          <a:spcPct val="0"/>
        </a:spcAft>
        <a:defRPr sz="4000">
          <a:solidFill>
            <a:schemeClr val="bg1"/>
          </a:solidFill>
          <a:latin typeface="Arial Narrow" pitchFamily="34" charset="0"/>
        </a:defRPr>
      </a:lvl3pPr>
      <a:lvl4pPr algn="l" rtl="0" eaLnBrk="1" fontAlgn="base" hangingPunct="1">
        <a:spcBef>
          <a:spcPct val="0"/>
        </a:spcBef>
        <a:spcAft>
          <a:spcPct val="0"/>
        </a:spcAft>
        <a:defRPr sz="4000">
          <a:solidFill>
            <a:schemeClr val="bg1"/>
          </a:solidFill>
          <a:latin typeface="Arial Narrow" pitchFamily="34" charset="0"/>
        </a:defRPr>
      </a:lvl4pPr>
      <a:lvl5pPr algn="l" rtl="0" eaLnBrk="1" fontAlgn="base" hangingPunct="1">
        <a:spcBef>
          <a:spcPct val="0"/>
        </a:spcBef>
        <a:spcAft>
          <a:spcPct val="0"/>
        </a:spcAft>
        <a:defRPr sz="4000">
          <a:solidFill>
            <a:schemeClr val="bg1"/>
          </a:solidFill>
          <a:latin typeface="Arial Narrow" pitchFamily="34" charset="0"/>
        </a:defRPr>
      </a:lvl5pPr>
      <a:lvl6pPr marL="457200" algn="l" rtl="0" eaLnBrk="1" fontAlgn="base" hangingPunct="1">
        <a:spcBef>
          <a:spcPct val="0"/>
        </a:spcBef>
        <a:spcAft>
          <a:spcPct val="0"/>
        </a:spcAft>
        <a:defRPr sz="4000">
          <a:solidFill>
            <a:schemeClr val="bg1"/>
          </a:solidFill>
          <a:latin typeface="Arial Narrow" pitchFamily="34" charset="0"/>
        </a:defRPr>
      </a:lvl6pPr>
      <a:lvl7pPr marL="914400" algn="l" rtl="0" eaLnBrk="1" fontAlgn="base" hangingPunct="1">
        <a:spcBef>
          <a:spcPct val="0"/>
        </a:spcBef>
        <a:spcAft>
          <a:spcPct val="0"/>
        </a:spcAft>
        <a:defRPr sz="4000">
          <a:solidFill>
            <a:schemeClr val="bg1"/>
          </a:solidFill>
          <a:latin typeface="Arial Narrow" pitchFamily="34" charset="0"/>
        </a:defRPr>
      </a:lvl7pPr>
      <a:lvl8pPr marL="1371600" algn="l" rtl="0" eaLnBrk="1" fontAlgn="base" hangingPunct="1">
        <a:spcBef>
          <a:spcPct val="0"/>
        </a:spcBef>
        <a:spcAft>
          <a:spcPct val="0"/>
        </a:spcAft>
        <a:defRPr sz="4000">
          <a:solidFill>
            <a:schemeClr val="bg1"/>
          </a:solidFill>
          <a:latin typeface="Arial Narrow" pitchFamily="34" charset="0"/>
        </a:defRPr>
      </a:lvl8pPr>
      <a:lvl9pPr marL="1828800" algn="l" rtl="0" eaLnBrk="1" fontAlgn="base" hangingPunct="1">
        <a:spcBef>
          <a:spcPct val="0"/>
        </a:spcBef>
        <a:spcAft>
          <a:spcPct val="0"/>
        </a:spcAft>
        <a:defRPr sz="4000">
          <a:solidFill>
            <a:schemeClr val="bg1"/>
          </a:solidFill>
          <a:latin typeface="Arial Narrow" pitchFamily="34" charset="0"/>
        </a:defRPr>
      </a:lvl9pPr>
    </p:titleStyle>
    <p:bodyStyle>
      <a:lvl1pPr marL="342900" indent="-342900" algn="l" rtl="0" eaLnBrk="1" fontAlgn="base" hangingPunct="1">
        <a:spcBef>
          <a:spcPct val="20000"/>
        </a:spcBef>
        <a:spcAft>
          <a:spcPct val="0"/>
        </a:spcAft>
        <a:buChar char="•"/>
        <a:defRPr sz="3200">
          <a:solidFill>
            <a:schemeClr val="bg1"/>
          </a:solidFill>
          <a:latin typeface="Arial" pitchFamily="34" charset="0"/>
          <a:ea typeface="+mn-ea"/>
          <a:cs typeface="Arial" pitchFamily="34" charset="0"/>
        </a:defRPr>
      </a:lvl1pPr>
      <a:lvl2pPr marL="742950" indent="-285750" algn="l" rtl="0" eaLnBrk="1" fontAlgn="base" hangingPunct="1">
        <a:spcBef>
          <a:spcPct val="20000"/>
        </a:spcBef>
        <a:spcAft>
          <a:spcPct val="0"/>
        </a:spcAft>
        <a:buChar char="–"/>
        <a:defRPr sz="2800">
          <a:solidFill>
            <a:schemeClr val="bg1"/>
          </a:solidFill>
          <a:latin typeface="Arial" pitchFamily="34" charset="0"/>
          <a:cs typeface="Arial" pitchFamily="34" charset="0"/>
        </a:defRPr>
      </a:lvl2pPr>
      <a:lvl3pPr marL="1143000" indent="-228600" algn="l" rtl="0" eaLnBrk="1" fontAlgn="base" hangingPunct="1">
        <a:spcBef>
          <a:spcPct val="20000"/>
        </a:spcBef>
        <a:spcAft>
          <a:spcPct val="0"/>
        </a:spcAft>
        <a:buChar char="•"/>
        <a:defRPr sz="2400">
          <a:solidFill>
            <a:schemeClr val="bg1"/>
          </a:solidFill>
          <a:latin typeface="Arial" pitchFamily="34" charset="0"/>
          <a:cs typeface="Arial" pitchFamily="34" charset="0"/>
        </a:defRPr>
      </a:lvl3pPr>
      <a:lvl4pPr marL="1600200" indent="-228600" algn="l" rtl="0" eaLnBrk="1" fontAlgn="base" hangingPunct="1">
        <a:spcBef>
          <a:spcPct val="20000"/>
        </a:spcBef>
        <a:spcAft>
          <a:spcPct val="0"/>
        </a:spcAft>
        <a:buChar char="–"/>
        <a:defRPr sz="2000">
          <a:solidFill>
            <a:schemeClr val="bg1"/>
          </a:solidFill>
          <a:latin typeface="Arial" pitchFamily="34" charset="0"/>
          <a:cs typeface="Arial" pitchFamily="34" charset="0"/>
        </a:defRPr>
      </a:lvl4pPr>
      <a:lvl5pPr marL="2057400" indent="-228600" algn="l" rtl="0" eaLnBrk="1" fontAlgn="base" hangingPunct="1">
        <a:spcBef>
          <a:spcPct val="20000"/>
        </a:spcBef>
        <a:spcAft>
          <a:spcPct val="0"/>
        </a:spcAft>
        <a:buChar char="»"/>
        <a:defRPr sz="2000">
          <a:solidFill>
            <a:schemeClr val="bg1"/>
          </a:solidFill>
          <a:latin typeface="Arial" pitchFamily="34" charset="0"/>
          <a:cs typeface="Arial" pitchFamily="34" charset="0"/>
        </a:defRPr>
      </a:lvl5pPr>
      <a:lvl6pPr marL="2514600" indent="-228600" algn="l" rtl="0" eaLnBrk="1" fontAlgn="base" hangingPunct="1">
        <a:spcBef>
          <a:spcPct val="20000"/>
        </a:spcBef>
        <a:spcAft>
          <a:spcPct val="0"/>
        </a:spcAft>
        <a:buChar char="»"/>
        <a:defRPr sz="2000">
          <a:solidFill>
            <a:schemeClr val="bg1"/>
          </a:solidFill>
          <a:latin typeface="Arial" charset="0"/>
        </a:defRPr>
      </a:lvl6pPr>
      <a:lvl7pPr marL="2971800" indent="-228600" algn="l" rtl="0" eaLnBrk="1" fontAlgn="base" hangingPunct="1">
        <a:spcBef>
          <a:spcPct val="20000"/>
        </a:spcBef>
        <a:spcAft>
          <a:spcPct val="0"/>
        </a:spcAft>
        <a:buChar char="»"/>
        <a:defRPr sz="2000">
          <a:solidFill>
            <a:schemeClr val="bg1"/>
          </a:solidFill>
          <a:latin typeface="Arial" charset="0"/>
        </a:defRPr>
      </a:lvl7pPr>
      <a:lvl8pPr marL="3429000" indent="-228600" algn="l" rtl="0" eaLnBrk="1" fontAlgn="base" hangingPunct="1">
        <a:spcBef>
          <a:spcPct val="20000"/>
        </a:spcBef>
        <a:spcAft>
          <a:spcPct val="0"/>
        </a:spcAft>
        <a:buChar char="»"/>
        <a:defRPr sz="2000">
          <a:solidFill>
            <a:schemeClr val="bg1"/>
          </a:solidFill>
          <a:latin typeface="Arial" charset="0"/>
        </a:defRPr>
      </a:lvl8pPr>
      <a:lvl9pPr marL="3886200" indent="-228600" algn="l" rtl="0" eaLnBrk="1" fontAlgn="base" hangingPunct="1">
        <a:spcBef>
          <a:spcPct val="20000"/>
        </a:spcBef>
        <a:spcAft>
          <a:spcPct val="0"/>
        </a:spcAft>
        <a:buChar char="»"/>
        <a:defRPr sz="2000">
          <a:solidFill>
            <a:schemeClr val="bg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34EA2"/>
        </a:solidFill>
        <a:effectLst/>
      </p:bgPr>
    </p:bg>
    <p:spTree>
      <p:nvGrpSpPr>
        <p:cNvPr id="1" name=""/>
        <p:cNvGrpSpPr/>
        <p:nvPr/>
      </p:nvGrpSpPr>
      <p:grpSpPr>
        <a:xfrm>
          <a:off x="0" y="0"/>
          <a:ext cx="0" cy="0"/>
          <a:chOff x="0" y="0"/>
          <a:chExt cx="0" cy="0"/>
        </a:xfrm>
      </p:grpSpPr>
      <p:pic>
        <p:nvPicPr>
          <p:cNvPr id="37890" name="Picture 8" descr="entry-slide-content-light"/>
          <p:cNvPicPr>
            <a:picLocks noChangeAspect="1" noChangeArrowheads="1"/>
          </p:cNvPicPr>
          <p:nvPr/>
        </p:nvPicPr>
        <p:blipFill>
          <a:blip r:embed="rId12" cstate="print"/>
          <a:srcRect/>
          <a:stretch>
            <a:fillRect/>
          </a:stretch>
        </p:blipFill>
        <p:spPr bwMode="auto">
          <a:xfrm>
            <a:off x="0" y="0"/>
            <a:ext cx="9144000" cy="6877050"/>
          </a:xfrm>
          <a:prstGeom prst="rect">
            <a:avLst/>
          </a:prstGeom>
          <a:noFill/>
          <a:ln w="9525">
            <a:noFill/>
            <a:miter lim="800000"/>
            <a:headEnd/>
            <a:tailEnd/>
          </a:ln>
        </p:spPr>
      </p:pic>
      <p:sp>
        <p:nvSpPr>
          <p:cNvPr id="105481" name="Rectangle 9"/>
          <p:cNvSpPr>
            <a:spLocks noGrp="1" noChangeArrowheads="1"/>
          </p:cNvSpPr>
          <p:nvPr>
            <p:ph type="ftr" sz="quarter" idx="3"/>
          </p:nvPr>
        </p:nvSpPr>
        <p:spPr bwMode="auto">
          <a:xfrm>
            <a:off x="3408363" y="6516688"/>
            <a:ext cx="2895600" cy="3206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rgbClr val="003399"/>
                </a:solidFill>
                <a:latin typeface="Arial" pitchFamily="34" charset="0"/>
                <a:cs typeface="Arial" pitchFamily="34" charset="0"/>
              </a:defRPr>
            </a:lvl1pPr>
          </a:lstStyle>
          <a:p>
            <a:pPr>
              <a:defRPr/>
            </a:pPr>
            <a:endParaRPr lang="en-US" dirty="0"/>
          </a:p>
        </p:txBody>
      </p:sp>
      <p:sp>
        <p:nvSpPr>
          <p:cNvPr id="105482" name="Rectangle 10"/>
          <p:cNvSpPr>
            <a:spLocks noGrp="1" noChangeArrowheads="1"/>
          </p:cNvSpPr>
          <p:nvPr>
            <p:ph type="sldNum" sz="quarter" idx="4"/>
          </p:nvPr>
        </p:nvSpPr>
        <p:spPr bwMode="auto">
          <a:xfrm>
            <a:off x="6516688" y="6516688"/>
            <a:ext cx="2166937" cy="3206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solidFill>
                  <a:srgbClr val="003399"/>
                </a:solidFill>
                <a:latin typeface="Arial" pitchFamily="34" charset="0"/>
                <a:cs typeface="Arial" pitchFamily="34" charset="0"/>
              </a:defRPr>
            </a:lvl1pPr>
          </a:lstStyle>
          <a:p>
            <a:pPr>
              <a:defRPr/>
            </a:pPr>
            <a:fld id="{0CCA0B88-0A52-4D2E-93D1-C5B7E15B7FE4}" type="slidenum">
              <a:rPr lang="en-US" smtClean="0"/>
              <a:pPr>
                <a:defRPr/>
              </a:pPr>
              <a:t>‹#›</a:t>
            </a:fld>
            <a:r>
              <a:rPr lang="en-US" dirty="0"/>
              <a:t>, date</a:t>
            </a:r>
          </a:p>
        </p:txBody>
      </p:sp>
      <p:sp>
        <p:nvSpPr>
          <p:cNvPr id="37893" name="Rectangle 11"/>
          <p:cNvSpPr>
            <a:spLocks noGrp="1" noChangeArrowheads="1"/>
          </p:cNvSpPr>
          <p:nvPr>
            <p:ph type="title"/>
          </p:nvPr>
        </p:nvSpPr>
        <p:spPr bwMode="auto">
          <a:xfrm>
            <a:off x="684213" y="455613"/>
            <a:ext cx="7997825" cy="1143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title style</a:t>
            </a:r>
          </a:p>
        </p:txBody>
      </p:sp>
      <p:sp>
        <p:nvSpPr>
          <p:cNvPr id="37894" name="Rectangle 12"/>
          <p:cNvSpPr>
            <a:spLocks noGrp="1" noChangeArrowheads="1"/>
          </p:cNvSpPr>
          <p:nvPr>
            <p:ph type="body" idx="1"/>
          </p:nvPr>
        </p:nvSpPr>
        <p:spPr bwMode="auto">
          <a:xfrm>
            <a:off x="684213" y="1600200"/>
            <a:ext cx="7997825"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729" r:id="rId1"/>
    <p:sldLayoutId id="2147483714" r:id="rId2"/>
    <p:sldLayoutId id="2147483712" r:id="rId3"/>
    <p:sldLayoutId id="2147483711" r:id="rId4"/>
    <p:sldLayoutId id="2147483710" r:id="rId5"/>
    <p:sldLayoutId id="2147483709" r:id="rId6"/>
    <p:sldLayoutId id="2147483708" r:id="rId7"/>
    <p:sldLayoutId id="2147483707" r:id="rId8"/>
    <p:sldLayoutId id="2147483706" r:id="rId9"/>
    <p:sldLayoutId id="2147483705" r:id="rId10"/>
  </p:sldLayoutIdLst>
  <p:hf hdr="0" ftr="0"/>
  <p:txStyles>
    <p:titleStyle>
      <a:lvl1pPr algn="l" rtl="0" eaLnBrk="0" fontAlgn="base" hangingPunct="0">
        <a:spcBef>
          <a:spcPct val="0"/>
        </a:spcBef>
        <a:spcAft>
          <a:spcPct val="0"/>
        </a:spcAft>
        <a:defRPr sz="4000">
          <a:solidFill>
            <a:srgbClr val="003399"/>
          </a:solidFill>
          <a:latin typeface="Arial" pitchFamily="34" charset="0"/>
          <a:ea typeface="+mj-ea"/>
          <a:cs typeface="Arial" pitchFamily="34" charset="0"/>
        </a:defRPr>
      </a:lvl1pPr>
      <a:lvl2pPr algn="l" rtl="0" eaLnBrk="0" fontAlgn="base" hangingPunct="0">
        <a:spcBef>
          <a:spcPct val="0"/>
        </a:spcBef>
        <a:spcAft>
          <a:spcPct val="0"/>
        </a:spcAft>
        <a:defRPr sz="4000">
          <a:solidFill>
            <a:srgbClr val="003399"/>
          </a:solidFill>
          <a:latin typeface="Arial Narrow" pitchFamily="34" charset="0"/>
        </a:defRPr>
      </a:lvl2pPr>
      <a:lvl3pPr algn="l" rtl="0" eaLnBrk="0" fontAlgn="base" hangingPunct="0">
        <a:spcBef>
          <a:spcPct val="0"/>
        </a:spcBef>
        <a:spcAft>
          <a:spcPct val="0"/>
        </a:spcAft>
        <a:defRPr sz="4000">
          <a:solidFill>
            <a:srgbClr val="003399"/>
          </a:solidFill>
          <a:latin typeface="Arial Narrow" pitchFamily="34" charset="0"/>
        </a:defRPr>
      </a:lvl3pPr>
      <a:lvl4pPr algn="l" rtl="0" eaLnBrk="0" fontAlgn="base" hangingPunct="0">
        <a:spcBef>
          <a:spcPct val="0"/>
        </a:spcBef>
        <a:spcAft>
          <a:spcPct val="0"/>
        </a:spcAft>
        <a:defRPr sz="4000">
          <a:solidFill>
            <a:srgbClr val="003399"/>
          </a:solidFill>
          <a:latin typeface="Arial Narrow" pitchFamily="34" charset="0"/>
        </a:defRPr>
      </a:lvl4pPr>
      <a:lvl5pPr algn="l" rtl="0" eaLnBrk="0" fontAlgn="base" hangingPunct="0">
        <a:spcBef>
          <a:spcPct val="0"/>
        </a:spcBef>
        <a:spcAft>
          <a:spcPct val="0"/>
        </a:spcAft>
        <a:defRPr sz="4000">
          <a:solidFill>
            <a:srgbClr val="003399"/>
          </a:solidFill>
          <a:latin typeface="Arial Narrow" pitchFamily="34" charset="0"/>
        </a:defRPr>
      </a:lvl5pPr>
      <a:lvl6pPr marL="457200" algn="l" rtl="0" fontAlgn="base">
        <a:spcBef>
          <a:spcPct val="0"/>
        </a:spcBef>
        <a:spcAft>
          <a:spcPct val="0"/>
        </a:spcAft>
        <a:defRPr sz="4000">
          <a:solidFill>
            <a:srgbClr val="003399"/>
          </a:solidFill>
          <a:latin typeface="Arial Narrow" pitchFamily="34" charset="0"/>
        </a:defRPr>
      </a:lvl6pPr>
      <a:lvl7pPr marL="914400" algn="l" rtl="0" fontAlgn="base">
        <a:spcBef>
          <a:spcPct val="0"/>
        </a:spcBef>
        <a:spcAft>
          <a:spcPct val="0"/>
        </a:spcAft>
        <a:defRPr sz="4000">
          <a:solidFill>
            <a:srgbClr val="003399"/>
          </a:solidFill>
          <a:latin typeface="Arial Narrow" pitchFamily="34" charset="0"/>
        </a:defRPr>
      </a:lvl7pPr>
      <a:lvl8pPr marL="1371600" algn="l" rtl="0" fontAlgn="base">
        <a:spcBef>
          <a:spcPct val="0"/>
        </a:spcBef>
        <a:spcAft>
          <a:spcPct val="0"/>
        </a:spcAft>
        <a:defRPr sz="4000">
          <a:solidFill>
            <a:srgbClr val="003399"/>
          </a:solidFill>
          <a:latin typeface="Arial Narrow" pitchFamily="34" charset="0"/>
        </a:defRPr>
      </a:lvl8pPr>
      <a:lvl9pPr marL="1828800" algn="l" rtl="0" fontAlgn="base">
        <a:spcBef>
          <a:spcPct val="0"/>
        </a:spcBef>
        <a:spcAft>
          <a:spcPct val="0"/>
        </a:spcAft>
        <a:defRPr sz="4000">
          <a:solidFill>
            <a:srgbClr val="003399"/>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rgbClr val="003399"/>
          </a:solidFill>
          <a:latin typeface="Arial" pitchFamily="34" charset="0"/>
          <a:ea typeface="+mn-ea"/>
          <a:cs typeface="Arial" pitchFamily="34" charset="0"/>
        </a:defRPr>
      </a:lvl1pPr>
      <a:lvl2pPr marL="742950" indent="-285750" algn="l" rtl="0" eaLnBrk="0" fontAlgn="base" hangingPunct="0">
        <a:spcBef>
          <a:spcPct val="20000"/>
        </a:spcBef>
        <a:spcAft>
          <a:spcPct val="0"/>
        </a:spcAft>
        <a:buChar char="–"/>
        <a:defRPr sz="3200">
          <a:solidFill>
            <a:srgbClr val="003399"/>
          </a:solidFill>
          <a:latin typeface="Arial" pitchFamily="34" charset="0"/>
          <a:cs typeface="Arial" pitchFamily="34" charset="0"/>
        </a:defRPr>
      </a:lvl2pPr>
      <a:lvl3pPr marL="1143000" indent="-228600" algn="l" rtl="0" eaLnBrk="0" fontAlgn="base" hangingPunct="0">
        <a:spcBef>
          <a:spcPct val="20000"/>
        </a:spcBef>
        <a:spcAft>
          <a:spcPct val="0"/>
        </a:spcAft>
        <a:buChar char="•"/>
        <a:defRPr sz="3200">
          <a:solidFill>
            <a:srgbClr val="003399"/>
          </a:solidFill>
          <a:latin typeface="Arial" pitchFamily="34" charset="0"/>
          <a:cs typeface="Arial" pitchFamily="34" charset="0"/>
        </a:defRPr>
      </a:lvl3pPr>
      <a:lvl4pPr marL="1600200" indent="-228600" algn="l" rtl="0" eaLnBrk="0" fontAlgn="base" hangingPunct="0">
        <a:spcBef>
          <a:spcPct val="20000"/>
        </a:spcBef>
        <a:spcAft>
          <a:spcPct val="0"/>
        </a:spcAft>
        <a:buChar char="–"/>
        <a:defRPr sz="3200">
          <a:solidFill>
            <a:srgbClr val="003399"/>
          </a:solidFill>
          <a:latin typeface="Arial" pitchFamily="34" charset="0"/>
          <a:cs typeface="Arial" pitchFamily="34" charset="0"/>
        </a:defRPr>
      </a:lvl4pPr>
      <a:lvl5pPr marL="2057400" indent="-228600" algn="l" rtl="0" eaLnBrk="0" fontAlgn="base" hangingPunct="0">
        <a:spcBef>
          <a:spcPct val="20000"/>
        </a:spcBef>
        <a:spcAft>
          <a:spcPct val="0"/>
        </a:spcAft>
        <a:buChar char="»"/>
        <a:defRPr sz="3200">
          <a:solidFill>
            <a:srgbClr val="003399"/>
          </a:solidFill>
          <a:latin typeface="Arial" pitchFamily="34" charset="0"/>
          <a:cs typeface="Arial" pitchFamily="34" charset="0"/>
        </a:defRPr>
      </a:lvl5pPr>
      <a:lvl6pPr marL="2514600" indent="-228600" algn="l" rtl="0" fontAlgn="base">
        <a:spcBef>
          <a:spcPct val="20000"/>
        </a:spcBef>
        <a:spcAft>
          <a:spcPct val="0"/>
        </a:spcAft>
        <a:buChar char="»"/>
        <a:defRPr sz="3200">
          <a:solidFill>
            <a:srgbClr val="003399"/>
          </a:solidFill>
          <a:latin typeface="+mn-lt"/>
        </a:defRPr>
      </a:lvl6pPr>
      <a:lvl7pPr marL="2971800" indent="-228600" algn="l" rtl="0" fontAlgn="base">
        <a:spcBef>
          <a:spcPct val="20000"/>
        </a:spcBef>
        <a:spcAft>
          <a:spcPct val="0"/>
        </a:spcAft>
        <a:buChar char="»"/>
        <a:defRPr sz="3200">
          <a:solidFill>
            <a:srgbClr val="003399"/>
          </a:solidFill>
          <a:latin typeface="+mn-lt"/>
        </a:defRPr>
      </a:lvl7pPr>
      <a:lvl8pPr marL="3429000" indent="-228600" algn="l" rtl="0" fontAlgn="base">
        <a:spcBef>
          <a:spcPct val="20000"/>
        </a:spcBef>
        <a:spcAft>
          <a:spcPct val="0"/>
        </a:spcAft>
        <a:buChar char="»"/>
        <a:defRPr sz="3200">
          <a:solidFill>
            <a:srgbClr val="003399"/>
          </a:solidFill>
          <a:latin typeface="+mn-lt"/>
        </a:defRPr>
      </a:lvl8pPr>
      <a:lvl9pPr marL="3886200" indent="-228600" algn="l" rtl="0" fontAlgn="base">
        <a:spcBef>
          <a:spcPct val="20000"/>
        </a:spcBef>
        <a:spcAft>
          <a:spcPct val="0"/>
        </a:spcAft>
        <a:buChar char="»"/>
        <a:defRPr sz="32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notesSlide" Target="../notesSlides/notesSlide8.xml"/><Relationship Id="rId7" Type="http://schemas.openxmlformats.org/officeDocument/2006/relationships/image" Target="../media/image32.wmf"/><Relationship Id="rId2" Type="http://schemas.openxmlformats.org/officeDocument/2006/relationships/slideLayout" Target="../slideLayouts/slideLayout12.xml"/><Relationship Id="rId1" Type="http://schemas.openxmlformats.org/officeDocument/2006/relationships/vmlDrawing" Target="../drawings/vmlDrawing5.vml"/><Relationship Id="rId6" Type="http://schemas.openxmlformats.org/officeDocument/2006/relationships/oleObject" Target="../embeddings/oleObject26.bin"/><Relationship Id="rId11" Type="http://schemas.openxmlformats.org/officeDocument/2006/relationships/image" Target="../media/image34.wmf"/><Relationship Id="rId5" Type="http://schemas.openxmlformats.org/officeDocument/2006/relationships/image" Target="../media/image31.wmf"/><Relationship Id="rId10" Type="http://schemas.openxmlformats.org/officeDocument/2006/relationships/oleObject" Target="../embeddings/oleObject28.bin"/><Relationship Id="rId4" Type="http://schemas.openxmlformats.org/officeDocument/2006/relationships/oleObject" Target="../embeddings/oleObject25.bin"/><Relationship Id="rId9" Type="http://schemas.openxmlformats.org/officeDocument/2006/relationships/image" Target="../media/image33.wmf"/></Relationships>
</file>

<file path=ppt/slides/_rels/slide14.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36.em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41.emf"/><Relationship Id="rId2" Type="http://schemas.openxmlformats.org/officeDocument/2006/relationships/image" Target="../media/image40.emf"/><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42.em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43.emf"/><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47.emf"/><Relationship Id="rId2" Type="http://schemas.openxmlformats.org/officeDocument/2006/relationships/image" Target="../media/image46.emf"/><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image" Target="../media/image9.jpg"/><Relationship Id="rId13" Type="http://schemas.openxmlformats.org/officeDocument/2006/relationships/image" Target="../media/image7.wmf"/><Relationship Id="rId3" Type="http://schemas.openxmlformats.org/officeDocument/2006/relationships/notesSlide" Target="../notesSlides/notesSlide4.xml"/><Relationship Id="rId7" Type="http://schemas.openxmlformats.org/officeDocument/2006/relationships/image" Target="../media/image5.wmf"/><Relationship Id="rId12"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6.wmf"/><Relationship Id="rId5" Type="http://schemas.openxmlformats.org/officeDocument/2006/relationships/image" Target="../media/image4.wmf"/><Relationship Id="rId15" Type="http://schemas.openxmlformats.org/officeDocument/2006/relationships/image" Target="../media/image8.wmf"/><Relationship Id="rId10" Type="http://schemas.openxmlformats.org/officeDocument/2006/relationships/oleObject" Target="../embeddings/oleObject3.bin"/><Relationship Id="rId4" Type="http://schemas.openxmlformats.org/officeDocument/2006/relationships/oleObject" Target="../embeddings/oleObject1.bin"/><Relationship Id="rId9" Type="http://schemas.openxmlformats.org/officeDocument/2006/relationships/image" Target="../media/image10.jpg"/><Relationship Id="rId1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13.wmf"/><Relationship Id="rId18" Type="http://schemas.openxmlformats.org/officeDocument/2006/relationships/oleObject" Target="../embeddings/oleObject13.bin"/><Relationship Id="rId3" Type="http://schemas.openxmlformats.org/officeDocument/2006/relationships/notesSlide" Target="../notesSlides/notesSlide5.xml"/><Relationship Id="rId21" Type="http://schemas.openxmlformats.org/officeDocument/2006/relationships/image" Target="../media/image17.wmf"/><Relationship Id="rId7" Type="http://schemas.openxmlformats.org/officeDocument/2006/relationships/image" Target="../media/image5.wmf"/><Relationship Id="rId12" Type="http://schemas.openxmlformats.org/officeDocument/2006/relationships/oleObject" Target="../embeddings/oleObject10.bin"/><Relationship Id="rId17" Type="http://schemas.openxmlformats.org/officeDocument/2006/relationships/image" Target="../media/image15.wmf"/><Relationship Id="rId2" Type="http://schemas.openxmlformats.org/officeDocument/2006/relationships/slideLayout" Target="../slideLayouts/slideLayout12.xml"/><Relationship Id="rId16" Type="http://schemas.openxmlformats.org/officeDocument/2006/relationships/oleObject" Target="../embeddings/oleObject12.bin"/><Relationship Id="rId20" Type="http://schemas.openxmlformats.org/officeDocument/2006/relationships/oleObject" Target="../embeddings/oleObject14.bin"/><Relationship Id="rId1" Type="http://schemas.openxmlformats.org/officeDocument/2006/relationships/vmlDrawing" Target="../drawings/vmlDrawing2.vml"/><Relationship Id="rId6" Type="http://schemas.openxmlformats.org/officeDocument/2006/relationships/oleObject" Target="../embeddings/oleObject7.bin"/><Relationship Id="rId11" Type="http://schemas.openxmlformats.org/officeDocument/2006/relationships/image" Target="../media/image12.wmf"/><Relationship Id="rId5" Type="http://schemas.openxmlformats.org/officeDocument/2006/relationships/image" Target="../media/image4.wmf"/><Relationship Id="rId15" Type="http://schemas.openxmlformats.org/officeDocument/2006/relationships/image" Target="../media/image14.wmf"/><Relationship Id="rId10" Type="http://schemas.openxmlformats.org/officeDocument/2006/relationships/oleObject" Target="../embeddings/oleObject9.bin"/><Relationship Id="rId19" Type="http://schemas.openxmlformats.org/officeDocument/2006/relationships/image" Target="../media/image16.wmf"/><Relationship Id="rId4" Type="http://schemas.openxmlformats.org/officeDocument/2006/relationships/oleObject" Target="../embeddings/oleObject6.bin"/><Relationship Id="rId9" Type="http://schemas.openxmlformats.org/officeDocument/2006/relationships/image" Target="../media/image11.wmf"/><Relationship Id="rId14" Type="http://schemas.openxmlformats.org/officeDocument/2006/relationships/oleObject" Target="../embeddings/oleObject11.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notesSlide" Target="../notesSlides/notesSlide6.xml"/><Relationship Id="rId7" Type="http://schemas.openxmlformats.org/officeDocument/2006/relationships/image" Target="../media/image19.wmf"/><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oleObject" Target="../embeddings/oleObject16.bin"/><Relationship Id="rId11" Type="http://schemas.openxmlformats.org/officeDocument/2006/relationships/image" Target="../media/image20.wmf"/><Relationship Id="rId5" Type="http://schemas.openxmlformats.org/officeDocument/2006/relationships/image" Target="../media/image18.wmf"/><Relationship Id="rId10" Type="http://schemas.openxmlformats.org/officeDocument/2006/relationships/oleObject" Target="../embeddings/oleObject18.bin"/><Relationship Id="rId4" Type="http://schemas.openxmlformats.org/officeDocument/2006/relationships/oleObject" Target="../embeddings/oleObject15.bin"/><Relationship Id="rId9" Type="http://schemas.openxmlformats.org/officeDocument/2006/relationships/image" Target="../media/image11.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1.bin"/><Relationship Id="rId13" Type="http://schemas.openxmlformats.org/officeDocument/2006/relationships/image" Target="../media/image25.wmf"/><Relationship Id="rId3" Type="http://schemas.openxmlformats.org/officeDocument/2006/relationships/notesSlide" Target="../notesSlides/notesSlide7.xml"/><Relationship Id="rId7" Type="http://schemas.openxmlformats.org/officeDocument/2006/relationships/image" Target="../media/image22.wmf"/><Relationship Id="rId12" Type="http://schemas.openxmlformats.org/officeDocument/2006/relationships/oleObject" Target="../embeddings/oleObject23.bin"/><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oleObject" Target="../embeddings/oleObject20.bin"/><Relationship Id="rId11" Type="http://schemas.openxmlformats.org/officeDocument/2006/relationships/image" Target="../media/image24.wmf"/><Relationship Id="rId5" Type="http://schemas.openxmlformats.org/officeDocument/2006/relationships/image" Target="../media/image21.wmf"/><Relationship Id="rId15" Type="http://schemas.openxmlformats.org/officeDocument/2006/relationships/image" Target="../media/image26.wmf"/><Relationship Id="rId10" Type="http://schemas.openxmlformats.org/officeDocument/2006/relationships/oleObject" Target="../embeddings/oleObject22.bin"/><Relationship Id="rId4" Type="http://schemas.openxmlformats.org/officeDocument/2006/relationships/oleObject" Target="../embeddings/oleObject19.bin"/><Relationship Id="rId9" Type="http://schemas.openxmlformats.org/officeDocument/2006/relationships/image" Target="../media/image23.wmf"/><Relationship Id="rId14" Type="http://schemas.openxmlformats.org/officeDocument/2006/relationships/oleObject" Target="../embeddings/oleObject24.bin"/></Relationships>
</file>

<file path=ppt/slides/_rels/slide9.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type="subTitle" idx="1"/>
          </p:nvPr>
        </p:nvSpPr>
        <p:spPr>
          <a:xfrm>
            <a:off x="2771800" y="3248980"/>
            <a:ext cx="6264696" cy="1368152"/>
          </a:xfrm>
        </p:spPr>
        <p:txBody>
          <a:bodyPr/>
          <a:lstStyle/>
          <a:p>
            <a:pPr algn="ctr"/>
            <a:endParaRPr lang="en-US" sz="2400" b="1" i="1" dirty="0">
              <a:solidFill>
                <a:srgbClr val="336699"/>
              </a:solidFill>
              <a:latin typeface="Cambria"/>
              <a:cs typeface="Cambria"/>
            </a:endParaRPr>
          </a:p>
          <a:p>
            <a:pPr algn="ctr"/>
            <a:r>
              <a:rPr lang="en-US" sz="1800" dirty="0">
                <a:latin typeface="Times New Roman" panose="02020603050405020304" pitchFamily="18" charset="0"/>
              </a:rPr>
              <a:t>Yuri M. </a:t>
            </a:r>
            <a:r>
              <a:rPr lang="en-US" sz="1800" dirty="0" err="1">
                <a:latin typeface="Times New Roman" panose="02020603050405020304" pitchFamily="18" charset="0"/>
              </a:rPr>
              <a:t>Ermoliev</a:t>
            </a:r>
            <a:r>
              <a:rPr lang="en-US" sz="1800" dirty="0">
                <a:latin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rPr>
              <a:t>Anatoliy G. </a:t>
            </a:r>
            <a:r>
              <a:rPr lang="en-US" sz="1800" dirty="0" err="1">
                <a:effectLst/>
                <a:latin typeface="Times New Roman" panose="02020603050405020304" pitchFamily="18" charset="0"/>
                <a:ea typeface="Calibri" panose="020F0502020204030204" pitchFamily="34" charset="0"/>
              </a:rPr>
              <a:t>Zagorodniy</a:t>
            </a:r>
            <a:r>
              <a:rPr lang="en-US" sz="1800" dirty="0">
                <a:effectLst/>
                <a:latin typeface="Times New Roman" panose="02020603050405020304" pitchFamily="18" charset="0"/>
                <a:ea typeface="Calibri" panose="020F0502020204030204" pitchFamily="34" charset="0"/>
              </a:rPr>
              <a:t> , Vyacheslav L. Bogdanov , Tatiana Y. Ermolieva , Petr </a:t>
            </a:r>
            <a:r>
              <a:rPr lang="en-US" sz="1800" dirty="0" err="1">
                <a:effectLst/>
                <a:latin typeface="Times New Roman" panose="02020603050405020304" pitchFamily="18" charset="0"/>
                <a:ea typeface="Calibri" panose="020F0502020204030204" pitchFamily="34" charset="0"/>
              </a:rPr>
              <a:t>Havlik</a:t>
            </a:r>
            <a:r>
              <a:rPr lang="en-US" sz="1800" dirty="0">
                <a:effectLst/>
                <a:latin typeface="Times New Roman" panose="02020603050405020304" pitchFamily="18" charset="0"/>
                <a:ea typeface="Calibri" panose="020F0502020204030204" pitchFamily="34" charset="0"/>
              </a:rPr>
              <a:t>, Elena </a:t>
            </a:r>
            <a:r>
              <a:rPr lang="en-US" sz="1800" dirty="0" err="1">
                <a:effectLst/>
                <a:latin typeface="Times New Roman" panose="02020603050405020304" pitchFamily="18" charset="0"/>
                <a:ea typeface="Calibri" panose="020F0502020204030204" pitchFamily="34" charset="0"/>
              </a:rPr>
              <a:t>Rovenskaya</a:t>
            </a:r>
            <a:r>
              <a:rPr lang="en-US" sz="1800" dirty="0">
                <a:effectLst/>
                <a:latin typeface="Times New Roman" panose="02020603050405020304" pitchFamily="18" charset="0"/>
                <a:ea typeface="Calibri" panose="020F0502020204030204" pitchFamily="34" charset="0"/>
              </a:rPr>
              <a:t>, Nadejda Komendantova, Michael </a:t>
            </a:r>
            <a:r>
              <a:rPr lang="en-US" sz="1800" dirty="0" err="1">
                <a:effectLst/>
                <a:latin typeface="Times New Roman" panose="02020603050405020304" pitchFamily="18" charset="0"/>
                <a:ea typeface="Calibri" panose="020F0502020204030204" pitchFamily="34" charset="0"/>
              </a:rPr>
              <a:t>Obersteiner</a:t>
            </a:r>
            <a:endParaRPr lang="en-US" sz="2400" b="1" i="1" dirty="0">
              <a:solidFill>
                <a:srgbClr val="336699"/>
              </a:solidFill>
              <a:latin typeface="Cambria"/>
              <a:cs typeface="Cambria"/>
            </a:endParaRPr>
          </a:p>
        </p:txBody>
      </p:sp>
      <p:sp>
        <p:nvSpPr>
          <p:cNvPr id="9" name="Заголовок 1"/>
          <p:cNvSpPr txBox="1">
            <a:spLocks/>
          </p:cNvSpPr>
          <p:nvPr/>
        </p:nvSpPr>
        <p:spPr bwMode="auto">
          <a:xfrm>
            <a:off x="2430016" y="-171400"/>
            <a:ext cx="6948264" cy="3960440"/>
          </a:xfrm>
          <a:prstGeom prst="rect">
            <a:avLst/>
          </a:prstGeom>
          <a:noFill/>
          <a:ln w="9525">
            <a:noFill/>
            <a:miter lim="800000"/>
            <a:headEnd/>
            <a:tailEnd/>
          </a:ln>
        </p:spPr>
        <p:txBody>
          <a:bodyPr vert="horz" wrap="square" lIns="457200" tIns="0" rIns="457200" bIns="0" numCol="1" anchor="ctr" anchorCtr="0" compatLnSpc="1">
            <a:prstTxWarp prst="textNoShape">
              <a:avLst/>
            </a:prstTxWarp>
            <a:normAutofit/>
          </a:bodyPr>
          <a:lstStyle/>
          <a:p>
            <a:pPr algn="l"/>
            <a:r>
              <a:rPr lang="en-US" sz="2500" b="1" i="0" u="none" strike="noStrike" baseline="0" dirty="0">
                <a:solidFill>
                  <a:srgbClr val="FF0000"/>
                </a:solidFill>
                <a:latin typeface="NimbusSanL-Bold"/>
              </a:rPr>
              <a:t>Iterative solution procedure for </a:t>
            </a:r>
            <a:r>
              <a:rPr lang="en-US" sz="2500" b="1" i="0" u="none" strike="noStrike" baseline="0" dirty="0" err="1">
                <a:solidFill>
                  <a:srgbClr val="FF0000"/>
                </a:solidFill>
                <a:latin typeface="NimbusSanL-Bold"/>
              </a:rPr>
              <a:t>nonsmooth</a:t>
            </a:r>
            <a:r>
              <a:rPr lang="en-US" sz="2500" b="1" i="0" u="none" strike="noStrike" baseline="0" dirty="0">
                <a:solidFill>
                  <a:srgbClr val="FF0000"/>
                </a:solidFill>
                <a:latin typeface="NimbusSanL-Bold"/>
              </a:rPr>
              <a:t> nondifferentiable stochastic optimization: linking distributed models for food, water, energy security nexus management</a:t>
            </a:r>
            <a:endParaRPr lang="en-US" sz="2500" dirty="0">
              <a:solidFill>
                <a:srgbClr val="FF0000"/>
              </a:solidFill>
            </a:endParaRPr>
          </a:p>
        </p:txBody>
      </p:sp>
      <p:sp>
        <p:nvSpPr>
          <p:cNvPr id="6" name="Subtitle 2">
            <a:extLst>
              <a:ext uri="{FF2B5EF4-FFF2-40B4-BE49-F238E27FC236}">
                <a16:creationId xmlns:a16="http://schemas.microsoft.com/office/drawing/2014/main" id="{CE6B43D7-F196-402A-BBCD-6334C4C63C49}"/>
              </a:ext>
            </a:extLst>
          </p:cNvPr>
          <p:cNvSpPr txBox="1">
            <a:spLocks/>
          </p:cNvSpPr>
          <p:nvPr/>
        </p:nvSpPr>
        <p:spPr>
          <a:xfrm>
            <a:off x="4651771" y="4869160"/>
            <a:ext cx="4384725" cy="1103514"/>
          </a:xfrm>
          <a:prstGeom prst="rect">
            <a:avLst/>
          </a:prstGeom>
        </p:spPr>
        <p:txBody>
          <a:bodyPr vert="horz" lIns="91440" tIns="45720" rIns="91440" bIns="45720" rtlCol="0" anchor="b">
            <a:normAutofit/>
          </a:bodyPr>
          <a:lstStyle>
            <a:lvl1pPr marL="0" indent="0" algn="l" defTabSz="914400" rtl="0" eaLnBrk="1" latinLnBrk="0" hangingPunct="1">
              <a:lnSpc>
                <a:spcPct val="110000"/>
              </a:lnSpc>
              <a:spcBef>
                <a:spcPts val="1000"/>
              </a:spcBef>
              <a:buFont typeface="Arial" panose="020B0604020202020204" pitchFamily="34" charset="0"/>
              <a:buNone/>
              <a:defRPr lang="en-US" sz="2400" kern="1200" dirty="0" smtClean="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lgn="ctr" defTabSz="914400" rtl="0" eaLnBrk="1" latinLnBrk="0" hangingPunct="1">
              <a:lnSpc>
                <a:spcPct val="90000"/>
              </a:lnSpc>
              <a:spcBef>
                <a:spcPts val="500"/>
              </a:spcBef>
              <a:buFont typeface="Courier New" panose="02070309020205020404" pitchFamily="49" charset="0"/>
              <a:buNone/>
              <a:defRPr sz="2000" b="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indent="0" algn="ctr" defTabSz="914400" rtl="0" eaLnBrk="1" latinLnBrk="0" hangingPunct="1">
              <a:lnSpc>
                <a:spcPct val="90000"/>
              </a:lnSpc>
              <a:spcBef>
                <a:spcPts val="500"/>
              </a:spcBef>
              <a:buFont typeface="Wingdings" pitchFamily="2" charset="2"/>
              <a:buNone/>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828800" indent="0" algn="ctr" defTabSz="914400" rtl="0" eaLnBrk="1" latinLnBrk="0" hangingPunct="1">
              <a:lnSpc>
                <a:spcPct val="90000"/>
              </a:lnSpc>
              <a:spcBef>
                <a:spcPts val="500"/>
              </a:spcBef>
              <a:buFont typeface="Courier New" panose="02070309020205020404" pitchFamily="49" charset="0"/>
              <a:buNone/>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GB" sz="1200">
                <a:solidFill>
                  <a:schemeClr val="tx1">
                    <a:lumMod val="50000"/>
                    <a:lumOff val="50000"/>
                  </a:schemeClr>
                </a:solidFill>
              </a:rPr>
              <a:t>EURO21 </a:t>
            </a:r>
            <a:r>
              <a:rPr lang="en-GB" sz="1200" dirty="0">
                <a:solidFill>
                  <a:schemeClr val="tx1">
                    <a:lumMod val="50000"/>
                    <a:lumOff val="50000"/>
                  </a:schemeClr>
                </a:solidFill>
              </a:rPr>
              <a:t>ATHENS 2021, Athens, GREECE</a:t>
            </a:r>
          </a:p>
          <a:p>
            <a:pPr algn="r"/>
            <a:r>
              <a:rPr lang="en-GB" sz="1200" dirty="0">
                <a:solidFill>
                  <a:schemeClr val="tx1">
                    <a:lumMod val="50000"/>
                    <a:lumOff val="50000"/>
                  </a:schemeClr>
                </a:solidFill>
              </a:rPr>
              <a:t>11-14 July, 2021</a:t>
            </a:r>
            <a:endParaRPr lang="en-GB" sz="1200" noProof="0"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563413-55B6-416C-894A-139EB0BA63AE}"/>
              </a:ext>
            </a:extLst>
          </p:cNvPr>
          <p:cNvSpPr>
            <a:spLocks noGrp="1"/>
          </p:cNvSpPr>
          <p:nvPr>
            <p:ph type="sldNum" sz="quarter" idx="11"/>
          </p:nvPr>
        </p:nvSpPr>
        <p:spPr/>
        <p:txBody>
          <a:bodyPr/>
          <a:lstStyle/>
          <a:p>
            <a:pPr>
              <a:defRPr/>
            </a:pPr>
            <a:fld id="{4114CD66-9604-4305-B5A8-78B29733E3FB}" type="slidenum">
              <a:rPr lang="en-US" smtClean="0"/>
              <a:pPr>
                <a:defRPr/>
              </a:pPr>
              <a:t>10</a:t>
            </a:fld>
            <a:r>
              <a:rPr lang="en-US"/>
              <a:t>, date</a:t>
            </a:r>
          </a:p>
        </p:txBody>
      </p:sp>
      <p:pic>
        <p:nvPicPr>
          <p:cNvPr id="6" name="Picture 5">
            <a:extLst>
              <a:ext uri="{FF2B5EF4-FFF2-40B4-BE49-F238E27FC236}">
                <a16:creationId xmlns:a16="http://schemas.microsoft.com/office/drawing/2014/main" id="{32DCD68A-EFA3-4581-88E0-4201CD1C4FF5}"/>
              </a:ext>
            </a:extLst>
          </p:cNvPr>
          <p:cNvPicPr>
            <a:picLocks noChangeAspect="1"/>
          </p:cNvPicPr>
          <p:nvPr/>
        </p:nvPicPr>
        <p:blipFill>
          <a:blip r:embed="rId2"/>
          <a:stretch>
            <a:fillRect/>
          </a:stretch>
        </p:blipFill>
        <p:spPr>
          <a:xfrm>
            <a:off x="1259632" y="648022"/>
            <a:ext cx="6192688" cy="5838537"/>
          </a:xfrm>
          <a:prstGeom prst="rect">
            <a:avLst/>
          </a:prstGeom>
        </p:spPr>
      </p:pic>
      <p:sp>
        <p:nvSpPr>
          <p:cNvPr id="7" name="Rectangle 6">
            <a:extLst>
              <a:ext uri="{FF2B5EF4-FFF2-40B4-BE49-F238E27FC236}">
                <a16:creationId xmlns:a16="http://schemas.microsoft.com/office/drawing/2014/main" id="{8ABD698B-D0EE-4A8E-A11C-1472F1ECFD19}"/>
              </a:ext>
            </a:extLst>
          </p:cNvPr>
          <p:cNvSpPr/>
          <p:nvPr/>
        </p:nvSpPr>
        <p:spPr>
          <a:xfrm>
            <a:off x="323528" y="548680"/>
            <a:ext cx="8136904" cy="1656184"/>
          </a:xfrm>
          <a:prstGeom prst="rect">
            <a:avLst/>
          </a:prstGeom>
          <a:solidFill>
            <a:schemeClr val="accent1">
              <a:alpha val="20000"/>
            </a:scheme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E9FF3A8-A881-47CB-A8C9-D0CE4BC3363F}"/>
              </a:ext>
            </a:extLst>
          </p:cNvPr>
          <p:cNvSpPr/>
          <p:nvPr/>
        </p:nvSpPr>
        <p:spPr>
          <a:xfrm>
            <a:off x="323528" y="5301208"/>
            <a:ext cx="8136904" cy="1368152"/>
          </a:xfrm>
          <a:prstGeom prst="rect">
            <a:avLst/>
          </a:prstGeom>
          <a:solidFill>
            <a:schemeClr val="accent1">
              <a:alpha val="20000"/>
            </a:scheme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Заголовок 1">
            <a:extLst>
              <a:ext uri="{FF2B5EF4-FFF2-40B4-BE49-F238E27FC236}">
                <a16:creationId xmlns:a16="http://schemas.microsoft.com/office/drawing/2014/main" id="{381110C4-CB74-4782-8B10-1221CCEB5A9F}"/>
              </a:ext>
            </a:extLst>
          </p:cNvPr>
          <p:cNvSpPr>
            <a:spLocks noGrp="1"/>
          </p:cNvSpPr>
          <p:nvPr>
            <p:ph type="title"/>
          </p:nvPr>
        </p:nvSpPr>
        <p:spPr>
          <a:xfrm>
            <a:off x="1517378" y="44624"/>
            <a:ext cx="6172200" cy="486054"/>
          </a:xfrm>
          <a:noFill/>
          <a:ln w="9525">
            <a:noFill/>
            <a:miter lim="800000"/>
            <a:headEnd/>
            <a:tailEnd/>
          </a:ln>
        </p:spPr>
        <p:txBody>
          <a:bodyPr vert="horz" wrap="square" lIns="0" tIns="0" rIns="0" bIns="0" numCol="1" rtlCol="0" anchor="t" anchorCtr="0" compatLnSpc="1">
            <a:prstTxWarp prst="textNoShape">
              <a:avLst/>
            </a:prstTxWarp>
            <a:normAutofit/>
          </a:bodyPr>
          <a:lstStyle/>
          <a:p>
            <a:pPr algn="ctr"/>
            <a:r>
              <a:rPr lang="en-US" sz="2400" b="1" dirty="0">
                <a:solidFill>
                  <a:srgbClr val="C00000"/>
                </a:solidFill>
                <a:cs typeface="Cambria"/>
              </a:rPr>
              <a:t>Iterative procedure</a:t>
            </a:r>
          </a:p>
        </p:txBody>
      </p:sp>
    </p:spTree>
    <p:extLst>
      <p:ext uri="{BB962C8B-B14F-4D97-AF65-F5344CB8AC3E}">
        <p14:creationId xmlns:p14="http://schemas.microsoft.com/office/powerpoint/2010/main" val="246770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AB7A241-71A2-4A2D-B138-D2469FA44C01}"/>
              </a:ext>
            </a:extLst>
          </p:cNvPr>
          <p:cNvSpPr>
            <a:spLocks noGrp="1"/>
          </p:cNvSpPr>
          <p:nvPr>
            <p:ph type="sldNum" sz="quarter" idx="11"/>
          </p:nvPr>
        </p:nvSpPr>
        <p:spPr/>
        <p:txBody>
          <a:bodyPr/>
          <a:lstStyle/>
          <a:p>
            <a:pPr>
              <a:defRPr/>
            </a:pPr>
            <a:fld id="{4114CD66-9604-4305-B5A8-78B29733E3FB}" type="slidenum">
              <a:rPr lang="en-US" smtClean="0"/>
              <a:pPr>
                <a:defRPr/>
              </a:pPr>
              <a:t>11</a:t>
            </a:fld>
            <a:r>
              <a:rPr lang="en-US"/>
              <a:t>, date</a:t>
            </a:r>
          </a:p>
        </p:txBody>
      </p:sp>
      <p:pic>
        <p:nvPicPr>
          <p:cNvPr id="6" name="Picture 5">
            <a:extLst>
              <a:ext uri="{FF2B5EF4-FFF2-40B4-BE49-F238E27FC236}">
                <a16:creationId xmlns:a16="http://schemas.microsoft.com/office/drawing/2014/main" id="{E1D01FDE-5B2E-4A35-8783-89215859C9A8}"/>
              </a:ext>
            </a:extLst>
          </p:cNvPr>
          <p:cNvPicPr>
            <a:picLocks noChangeAspect="1"/>
          </p:cNvPicPr>
          <p:nvPr/>
        </p:nvPicPr>
        <p:blipFill>
          <a:blip r:embed="rId2"/>
          <a:stretch>
            <a:fillRect/>
          </a:stretch>
        </p:blipFill>
        <p:spPr>
          <a:xfrm>
            <a:off x="1115616" y="592578"/>
            <a:ext cx="6756826" cy="5212686"/>
          </a:xfrm>
          <a:prstGeom prst="rect">
            <a:avLst/>
          </a:prstGeom>
        </p:spPr>
      </p:pic>
      <p:sp>
        <p:nvSpPr>
          <p:cNvPr id="7" name="Rectangle 6">
            <a:extLst>
              <a:ext uri="{FF2B5EF4-FFF2-40B4-BE49-F238E27FC236}">
                <a16:creationId xmlns:a16="http://schemas.microsoft.com/office/drawing/2014/main" id="{6EEC196B-0EA4-4668-A1E9-35C26D54FD22}"/>
              </a:ext>
            </a:extLst>
          </p:cNvPr>
          <p:cNvSpPr/>
          <p:nvPr/>
        </p:nvSpPr>
        <p:spPr>
          <a:xfrm>
            <a:off x="323528" y="4293096"/>
            <a:ext cx="8136904" cy="1656184"/>
          </a:xfrm>
          <a:prstGeom prst="rect">
            <a:avLst/>
          </a:prstGeom>
          <a:solidFill>
            <a:schemeClr val="accent1">
              <a:alpha val="20000"/>
            </a:scheme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2037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882DE4D-7614-4BF0-9830-6FCDCABC6BE5}"/>
              </a:ext>
            </a:extLst>
          </p:cNvPr>
          <p:cNvSpPr>
            <a:spLocks noGrp="1"/>
          </p:cNvSpPr>
          <p:nvPr>
            <p:ph type="sldNum" sz="quarter" idx="11"/>
          </p:nvPr>
        </p:nvSpPr>
        <p:spPr/>
        <p:txBody>
          <a:bodyPr/>
          <a:lstStyle/>
          <a:p>
            <a:pPr>
              <a:defRPr/>
            </a:pPr>
            <a:fld id="{4114CD66-9604-4305-B5A8-78B29733E3FB}" type="slidenum">
              <a:rPr lang="en-US" smtClean="0"/>
              <a:pPr>
                <a:defRPr/>
              </a:pPr>
              <a:t>12</a:t>
            </a:fld>
            <a:r>
              <a:rPr lang="en-US"/>
              <a:t>, date</a:t>
            </a:r>
          </a:p>
        </p:txBody>
      </p:sp>
      <p:pic>
        <p:nvPicPr>
          <p:cNvPr id="8" name="Picture 7">
            <a:extLst>
              <a:ext uri="{FF2B5EF4-FFF2-40B4-BE49-F238E27FC236}">
                <a16:creationId xmlns:a16="http://schemas.microsoft.com/office/drawing/2014/main" id="{338AD58A-05D1-4C83-8B1A-9D27B49B6B82}"/>
              </a:ext>
            </a:extLst>
          </p:cNvPr>
          <p:cNvPicPr>
            <a:picLocks noChangeAspect="1"/>
          </p:cNvPicPr>
          <p:nvPr/>
        </p:nvPicPr>
        <p:blipFill>
          <a:blip r:embed="rId2"/>
          <a:stretch>
            <a:fillRect/>
          </a:stretch>
        </p:blipFill>
        <p:spPr>
          <a:xfrm>
            <a:off x="1403648" y="20637"/>
            <a:ext cx="6120679" cy="6960772"/>
          </a:xfrm>
          <a:prstGeom prst="rect">
            <a:avLst/>
          </a:prstGeom>
        </p:spPr>
      </p:pic>
      <p:sp>
        <p:nvSpPr>
          <p:cNvPr id="9" name="Rectangle 8">
            <a:extLst>
              <a:ext uri="{FF2B5EF4-FFF2-40B4-BE49-F238E27FC236}">
                <a16:creationId xmlns:a16="http://schemas.microsoft.com/office/drawing/2014/main" id="{8781E44A-52B5-4F40-A6BD-E63936E7D381}"/>
              </a:ext>
            </a:extLst>
          </p:cNvPr>
          <p:cNvSpPr/>
          <p:nvPr/>
        </p:nvSpPr>
        <p:spPr>
          <a:xfrm>
            <a:off x="323528" y="4509120"/>
            <a:ext cx="8136904" cy="1440160"/>
          </a:xfrm>
          <a:prstGeom prst="rect">
            <a:avLst/>
          </a:prstGeom>
          <a:solidFill>
            <a:schemeClr val="accent1">
              <a:alpha val="20000"/>
            </a:scheme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99FE121-46FD-475A-97F9-353084B1C399}"/>
              </a:ext>
            </a:extLst>
          </p:cNvPr>
          <p:cNvSpPr/>
          <p:nvPr/>
        </p:nvSpPr>
        <p:spPr>
          <a:xfrm>
            <a:off x="323528" y="692696"/>
            <a:ext cx="8136903" cy="2088232"/>
          </a:xfrm>
          <a:prstGeom prst="rect">
            <a:avLst/>
          </a:prstGeom>
          <a:solidFill>
            <a:schemeClr val="accent1">
              <a:alpha val="20000"/>
            </a:scheme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7F0A3474-7575-4914-A406-16D42CEDD0C5}"/>
              </a:ext>
            </a:extLst>
          </p:cNvPr>
          <p:cNvCxnSpPr>
            <a:cxnSpLocks/>
          </p:cNvCxnSpPr>
          <p:nvPr/>
        </p:nvCxnSpPr>
        <p:spPr>
          <a:xfrm>
            <a:off x="2987824" y="980728"/>
            <a:ext cx="3168352"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4A38370-06C3-43DE-98E0-1A31C79FA4B9}"/>
              </a:ext>
            </a:extLst>
          </p:cNvPr>
          <p:cNvCxnSpPr>
            <a:cxnSpLocks/>
          </p:cNvCxnSpPr>
          <p:nvPr/>
        </p:nvCxnSpPr>
        <p:spPr>
          <a:xfrm>
            <a:off x="3419872" y="1268760"/>
            <a:ext cx="4104455"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ACCC009-5E54-4C67-9E3A-87A2CE0560D5}"/>
              </a:ext>
            </a:extLst>
          </p:cNvPr>
          <p:cNvCxnSpPr>
            <a:cxnSpLocks/>
          </p:cNvCxnSpPr>
          <p:nvPr/>
        </p:nvCxnSpPr>
        <p:spPr>
          <a:xfrm>
            <a:off x="1403648" y="1556792"/>
            <a:ext cx="3888432"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0E55B0E-8A1F-4DC0-9D8C-E3414D9D9179}"/>
              </a:ext>
            </a:extLst>
          </p:cNvPr>
          <p:cNvCxnSpPr>
            <a:cxnSpLocks/>
          </p:cNvCxnSpPr>
          <p:nvPr/>
        </p:nvCxnSpPr>
        <p:spPr>
          <a:xfrm>
            <a:off x="1403648" y="4797152"/>
            <a:ext cx="5113040"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1396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93658" y="1052736"/>
            <a:ext cx="6172200" cy="486054"/>
          </a:xfrm>
          <a:noFill/>
          <a:ln w="9525">
            <a:noFill/>
            <a:miter lim="800000"/>
            <a:headEnd/>
            <a:tailEnd/>
          </a:ln>
        </p:spPr>
        <p:txBody>
          <a:bodyPr vert="horz" wrap="square" lIns="0" tIns="0" rIns="0" bIns="0" numCol="1" rtlCol="0" anchor="t" anchorCtr="0" compatLnSpc="1">
            <a:prstTxWarp prst="textNoShape">
              <a:avLst/>
            </a:prstTxWarp>
            <a:normAutofit/>
          </a:bodyPr>
          <a:lstStyle/>
          <a:p>
            <a:pPr algn="ctr"/>
            <a:r>
              <a:rPr lang="en-US" sz="2400" b="1" dirty="0">
                <a:solidFill>
                  <a:srgbClr val="C00000"/>
                </a:solidFill>
                <a:cs typeface="Cambria"/>
              </a:rPr>
              <a:t>Convergence theorem</a:t>
            </a:r>
          </a:p>
        </p:txBody>
      </p:sp>
      <p:sp>
        <p:nvSpPr>
          <p:cNvPr id="9" name="AutoShape 2" descr="data:image/jpeg;base64,/9j/4AAQSkZJRgABAQAAAQABAAD/2wCEAAkGBxQTEhUUEhQWFRUXGRwYGBgXFxgaFxccFRwcFhgYFxcYHCggGBwlHxcXITEhJSkrLi4uFx8zODMsNygtLisBCgoKBQUFDgUFDisZExkrKysrKysrKysrKysrKysrKysrKysrKysrKysrKysrKysrKysrKysrKysrKysrKysrK//AABEIAN4A4wMBIgACEQEDEQH/xAAcAAACAgMBAQAAAAAAAAAAAAAEBQMGAAIHAQj/xAA+EAABAwIEAwYEAwYGAgMAAAABAAIRAyEEEjFBBVFhBiJxgZHwE6Gx0TLB4RQjQlJi8QcVcoKSorLCFjRD/8QAFAEBAAAAAAAAAAAAAAAAAAAAAP/EABQRAQAAAAAAAAAAAAAAAAAAAAD/2gAMAwEAAhEDEQA/AKE6stfjGVpUbdaZkB2GrGdU1bXsq/hqneTRrkB3x1s2qUGHKZjkEtSqtWVFFVK8pICA9elyjXhKDys+xQ9NykrFQ00BLHqZrkM1EB1kErVK1qHDlPmQTAqKs5byoK5QSg2C1c5ah+i1LkGOK1LV4Ssc5BlY2QdSpdS1XoOvsgKdUstGVDKge6Fq2ogbYaqjaFa6T4V6LoPugsTattViEY+yxBRaigJRWJbdBVAg3w57ya0ik9E3TmkLIJWhTsavKTEQxiCCqF7Tb+qkqNJ7rRPiEXh+HPMSQ2b2Fz9J/VBFQw5dFjfSEzp9nHuIjT3zRGCw8WBk+EfJN8O5wtJQKv8A4idzI5DxQzuyDge6Z/JXKhUPvRFi+qDnVbs5VECJJ0IuCDp6fmgMZgqlIkPaQRz096LrTCBE8lrjuGU67CHgd4Ra3UEcj1QccFVTMqKxce7E16ZmiTVYNjYg7wCb6bKpuDmuhwIPUEfIoGIeoa77LVj7KKsbIJmPsszrSlotmlBhctS9avCicUG9R6CrvuFPKBxDu8EBdQ2Q8qZ7rIbNdAdh3Iqm66XsqIqk5A3p1DAWIRtVYgSYlt0FWamWIbcoGoEEOHbdPaDEowre8rDRpoJqNNbPxDQcrO87cwYHmheIYw0wGt/E63hO/wAk44Lwl+SWgBzv4nbeDbyUC7iHFm4UCWh9U3DZ011AP2lLMHVxWIdmOaDs0NaOsAj3a6stXsoymXVKhzOPINzfnHnPkpuGEMddsTo0D/y+3igFweJfTEOBEbnS8XDmzHy2R2Hxsus6J0vp4T9FnaJ7cuUWOrsu5OxPvVKuCAGLX3MzvpfwQXGjjy38QPjc/RHU8fP2I/P7wl9GlO1/ojGYYcx5X+iCR2Oi3pO0dfumWHxPpP8AZLv2W6Jw9MtKBm3EWS3jfAqOJaS5oa/+F4FwRcXF/JGsg2KnYy0HX6oOK42g6nUcx4gjzHkQLhDVXWT/ALWYMsrOLtzyIHlIE6HS1kgrCyDag6ykzKPDaKfIgiWj2qcNUWIQCuQlbVEPQ9RBu91kOTdTuKidCCSm5GYdyBYEZQQMWEQsQoeViDTEsuUveE3xlO5S9zLoI8GzvKwVKopsLztYdToAPf0SrBU++FN2gJe+nQZGZxk8mjQuPSCfRBv2YwBxFU1XgmDM7An7CfCyur8c8fu6IkgXIHdG0JJSrsw7W0WkiYFrOcSNCToSAZ5R0laYnilUxTpZaTTcAahv8x3M8zzHUID+IcQrCxqFvk3zO5UHC2EuLjJ8bm+5t780srnKNZm5cbl31JKY8DxQGXMb666n+Y9Bt18bBNxvDbmNDYmAPAgXO6W8CbBbMTs2R3Qb36n6fOwcZoZmbzeDvcG3ifeir1EZKoIvmPLS0R5fmguGH6mTrlAJjrl/MpnhapOrXerB9DKUYWrlAaLnlf1JTClWAM/FYOYIG3LvWQNCz/V6n8itQOT48QP0WtOoHDukO6iR5jWQtmyNf0QS0825B8BH5lMZlgmxHv34JaxjTpI/0g/QfZF0btkOkA3B1aZnXXyP6IEXbbCNqYZziQHMgjnG489FzLENGWy6r2pwjizuSd4BAzf0mbEa2P8AbmOMmXZgGmdAIA6AbIAqDUU0Iei36o1jUEWRR1WooiEPVQLaxQLnXTGq1BVWIJagsENF0S8WCHJQbtKKoHmgpU9NyBmzRYoWPssQH49mqVRdPOIjVJxcoMa/Lf34IzA5aFSrVeQXimI/1OMx4SQPCVDTpzUaNhc/Qfmte0VEhrObyAPGYA/7H5IPGV4/eOOZ8S2dO8PxO52i3MnkpqFVrG5qpJc695J6Tv8AqhqUvZm2sBHIfo1yTYfizxVLg1rhqQ4TbkOVkDfiONDriegNvyW/Ba3fl2gsOsaAD3uUqqYym4k5SJ2F46aiPnojuHVszgQIaOcfIczzKC1YjHF/cpnSJgwOZAPXSyV18TkrNPy2JNxPgYnoCjOEtBmBcE2mxnTw9PWb60+Fuq1CSJDA4TaQ6ROp/lJ8ZKBthXGox2QkWLS7+KBfXQEmeQNrwAFTMRg6GYsONE2OWYBIEkEjS+g28VYeIVH0mNpUmfGe+ZAuGgbWtqbm+4voFPAKuPxDzQYxjQ3MXMfRAogNbLWk6guPdtznZBZOy3E/hlrC+0RBJIcOYPqr9QrNcJXNW4LPSbTNJ1F4dNN0RBcJLDaxFwQOQIsQrVwWq9uFL6t8gJJEXDRJMeSB7jMcykC4kCL+i34TxaniKeam4EgajlyP2K5b2s4tVqCM1Om03IqOuANdJNt7WQ/Yj49LFN0e10HNTdmpuBOWWuHI2IN76XCDtuLphzYK5j2rwwFR0iDzHI2mN101j9juqx2s4N8QZgbgED6357+7oOa0WI1jFo2hlJvN9RpbUaIpjUELmITEhNHMsl+IbdAsqoSqUfXYgKzUGE2CicpNgoqiDWFNTULQiKSAgLFuAsQOuIaFJ6bbptxE6pXTF0ElI5XB3MfMGQPr6KPimPFUsY0GacuJNrwQI6WBlHfDGWTt9do6zCTcNpmpVquOpLdNhmk/IfIoLH2f4eH4cCDDQ6fBgqA/+U+iouDpk0n1ANIkjwj8iuodiP8A61STMVHg+lOf/b5rm3ZbGtptrUawJY4ZXRq0icp9ZHogWYZznG+/Lbl76piAQIBOl76+S9OENGAe82oyWOHnAPI/otaTphA0wPEi2AQTycJ20EtvufsV0fhDC6m0tcXE6Fwpu9HZASBK5QCQ6BubLpvYuuXh2vdOW+8bdBc+coDcTw4OBMkPaSA5gJIHXIAW6bREeM5R+M0ACrUfJsCxsebiwH1PJPHUpgi8aAW5kEeMoumwRJ2ve6BFiaLi0Z+6G94AfzbE8yL+qM7OPBZ8Nws4ZTyh1kn45xBtIufVeGg6NJuY6Kfs1ixUAe0yOaBfxrspRr1QXfEa5pLHmmBJbMFjov8AIiBEWsz4D2f+BjHlrv3WV1VjACBT+LlYWwdZNEEm1yPEvOJ4RwqCswwHCXaWO8jU6E+aJlpAeWjMG5ZGoDtYPIkadEG9aoIQmNxbchn3vI8BdAVcS7ML2lI+KYk55abajyOnW4QJ8Wz948czJtvzEaL2lTXs5nF25N1OxqCF7EFVYmNcwEFhsLUruy048XGB6gFAsr00qxLVceM9mK+HpfFfkcywJaT3Z0kEC02nqqhjHBAOFo5bzZaFyD1rUTSaoWlFUkE7QsW7QvEDLH6lLWFH4510vGqA0nuHoJ/43j5KDgmEdSzPcLFw9YkeXePqiaOoSrtH2iFJrcPQdOUd5xgxyaOcT8hqgd9luJCnUdhXmBVYCCdqhlxB8ngf7Vz9lN1Ku5tRpa4OcHtOuske+izEcTzPFUEh4MuHU3JB8bjy5X84nxc13B77vFs3MdUFm44ycLQewy1joMbTH1I+aS0RcIA4l+XJmOSQSPBG0fwzugOw1Eue0dbeV1f+BtNGmCdydegJPrb1KofDX94E7fn7+avHFcTLGMaJAANjzsB8ieoQXDA4vOARZbYzGQC1kZtyfwt6mNfBIuE43KxrTY8rSOZ8AmdPEt77YkAEuk3MiSdPJBR8BxijW+J+2Pb3pyucLQbDzTXsNjKdIGlmmDLeRBuoOM9jKD2n4bSx7oIi+UHoTcX2vb0A7O9jMQ2oGufkpy68Zja1hoJ+XJB1vB4lr25fRK8fLG5ZuXe9PJDv4Q6iaRoFzmic4cZcT/MTabSLacl7xfEy49I+fsIFmKqZQXazYdPf5pTUfJMTF9UVi6phAtdAJ5DTnsB5myCOg2/mpsDjGftIp6lol3LMf4Z6b9TGyW9q8ZVwlFmUQX2LwNCRoDshOxfDKleu95cRTFpH4nnlOwG515IHnaXjVOpUYyk2aklpMWIB1trFwT4DYxZuF4dlCiHOABAm59XOK5gMdUoY5zvhFxa4syZbhoMQG2tCsHHu1DpDnUywAAsY6A4kaOcATlA2E63QXH/Nqj3ZXCQbtpRFtnVLWv8AS0kLbiHCqNYg4ihTJH9IBg/1CCfcKv8AAu2eEZhs9WqxlW+afxneQ3Vx8P7eUe0xxQNdxNHCif3jx36kX7jdh1OptCCPtd2GpfCbUwDXZ8wBpZi4EHVwLzLY11iNpSyh/h3UNMufWa14aSG5ZbmE9wumbxExadOd44Ni6fw21QcrSMw72ckHSTz26KbjuHNehUGDrCnVINojNOrf6CRbN/cBw+k7RH0TKG/YKoZ8Q0nhn8xaQ29heNNlNh0B7YWLRoWID8ey6X5DKd46mBJNgN1T+JcTLyW0rN0Ltzzjp1QZxnixH7uiZcbFw0b4HmluB4MXOGYgA6mdPFG4LA2snWGwwNiNPURCAQdnKQhrpc7015eqR8X4IaRtcHTx5eKvVelmGt9jr5HWLmyScTDcrmuHeE66eXP+6CpMuEfRMhA5odff5qajUi2yCycDY1xIOtiD4TP5I2riiys0HSAJncDr4wq7gsWWEEHRNuK18zaT9w4Dffn6IGPafi7qdVoYJDqYFgNjJk7jS3gt/wD5QJbUaDeQ9vIvuNrwcxBtYkQUfjOGMq5XQJDBEcyN/l6rzC9lpuLHpNryJ6oIaPbpoIe5pIDQA0CTJsbac79Y2Vn7P9pmOZBdLtgQZvpBP9Ikb6bqv1Oyb3OzBzR0LTf0cPFEYLs06m1xc4PHIDKI1udSRqNRI3QX7BcQDwPr5x+aT8YcM5y6G/n+SRdjKNTIXOcfhiGtn+J38TusQBPMnkmmKugBeoW0c1SkwfzZj4M/Uj0UjtUufxMUcU7MbfBa4c7F4geaDX/EzFisKWFZ+LNmJ5Bu59bdYTfshFINaLWFj1P6FVTABr6hqRcmTHyHorfw53f5BrB/7fcoLDxDK4iAJNgd52uqrxbsIa9bOahDTqIB9Dsn9VsiemW1o96eaNdiSGdfrGqDnLuwVE4jvFxpi0TqRqSeW0dEs7eOc12WIosADQNOWnyXSsJ32knaZO9t7KpYnsgcVXL8Q5/w2/hpt1JN5cWjunSR8xuFH7OVeIVZpYM1Cye9BHw2+LnWb4Ayun9mez1agM+MrZ3E6MkBvi7V3yCsHB8C6lS+Gym2m1tmAWEc4G6qnb3B40Uy55H7PYO+G7mYGcQCATAtbmgg7W9paZbUw9GCCMpi95BMu3gDbn0vU6IQjGRpoi2FAaxlli9pmwWIF3GuJOruj8LNm8+ruaXNpAae/P3qtXPkoqnAHM/IoD8IJMA296c00+AY1kapfwgiC6AdN738T7umjKg1/WBtcWn7FBGCW252gT6LTG0fjgAHK6Y1Akbj3zW1YT+Gw5G31svBzMxzi4HX7oKRj6YzxoBY+KEBj7q6cZ4drUDQXRpt0Ntxuq1UwJazNNyYj36oBWVUYMUcoE2BlLw2PH5LYuI92QXTg/HS2A42A18BCvfBONMNreIj5riNPEkIzhlTEVaraeHa59Q6Buo6k6AdTACD6Gp8SYYEoLi9cPIpA3eDMGDlFzcacp6hUij2exs5a+LpMfEhoa6pGsQZaCfd0owvE30a4dUe5zgYcTv4NGg6IOj0qrDTb8MANAgAbRaIQdYKtYLiZp4qtS1Y4h7L2GYZreqsWGxDarZbtqNwUAVZt1Uu3lIh1GpzDmHyIcPq5XSrTukHbfCZ8KXC5pkVPId13/VxPkgq/Bq0vjfa5sSI+/qr72cfJv0b6XE+91Q+z1HNLun2/L6roXZxo77vO/kD9B69UDaqCAQLjXyN/upqjgGX215xz8VrR66C/gHaDyQXHmOynKY2jrdAl4l2p+EYpgQ4FrjqJcC0EDcaXSjhH+JDqBearHuDzm7gbItEXIjTrqlOL4NXMlxAuYE2vyCQDBVHvcGgOya7SeQnUoL/AFP8XBMCg8jm4tn0B/ND4zttUxdFzWtDKZ7pBu46O8ANFUsFwVtUzmOUXdaDP8o5H6Jw+m1gytAAGgCAIi6mplRP1UjEBzDZeqNuixBXQbnmps1vHzsoM0GEQx0wD1Pv1QPOCVmllgJAkyRePKUypPby+9t9fsq9g6hpMcHA9DPha9ttPFMKOKdaGA8nGBb/AHfYIGzqAMbSeZt6HrqtGsIka25x4iEP8d5iGthw1zR1v3YH5KdufKGOpk5Y3sANbxM3FoQe0iW6zG4+3RK+M8HMZ2Hu7tM25EchJhMGY4AQ8ODgTYiNLze40UlKqA4ac8hIg25c4J9UFA4hhi0h0EA8/vodkJ8TWV0HjPDRTcHgA0XyROxEZm+UD1CMwXZDBVho5ryNnyBETb18kFI7K8GOJxDGZczAQalyGhu8kXvoAN+S7fwuhTo0w2hTYxg2Y0CepjU9SlHAuzDcM6WnNMaCNNL38fNOqTAAQJhAl7aVjT+HXAkA5XHluD8j8lznj9UPrZho+HCPn811DjFAVaFSk7+JpE8jEg+RC5L8SaYB1aZH0KBlUqEOw9XfKWyd4uL+Z9Ex4NxT4eNF+5VgEbCbfVLsQ7NRb/Q4H1sfqq86uQQRNjbpug7RiKd0Fi6YLXB2hBB8CIKR8E7WZg1ta40zjUf6hv4qLiXaYVC5lFmZucUc0kSXyJbGgsb7oAuwdAPoiZkXmFe8BhAxhH9X11CQ8BoNYTSptgMawnUnvguEnwDvTqrFgq7XNzRDdNb2kG22hQE0KJABsYt5civOJUxl734fcEoygGkS0+tj80j7WcaZhaTi4tMggUzPfP8AKIBieeg1QVTtXXNJhIcCScrQBcRq48/1VRwYIhn8R6/izXnqhK/E3Pq/EJM/w75RsJi8WE7x5K09mMCypQq1i4Gs0m2waPxZRsZ1PSPEJqDMrY9nqhcQVMalkHVcgHeVvTKiepqZQEM0XqjDliBCbmCiKZtYidTbw+xUFaJXtOod7hA3pEQCS7MIhwsbbcpG3mOSJpkOHdAgXuYtp5A/L6KmVg6J16+76I7D1rkwCY6RHQDf633sgPptcSQCQTqNATafe/0Z0icoLRrM310v75JQ2NQJBG0x3b77aeHkmOEqmNYOkRfUiTeJ08fRBNX74y1GBw11uPA6+/UU4N1MjI4vbP8AF+MeejtTfXvTdMyzMB3Te0W8/pvr6FY0XJh1vprv52+6ArA5a9N2HdYP/Ad2vZceRH16pMWOw9XKQWkabjQxYbXnyR2HqAVKbg7KZaXRsM2vknfaLBfFpB4AztH9wfAgoDeGY0OBvuR6cr3CmbUv78fNVTguJh0EAEWiR4Hz00Vg+L3hf37+iCTFP3528JXJqVMB9Smf4ajm+Un8l1LF1Ib4aDwXMeNjJjKn9UO9+iAmjRim9s6CfRITh5HgPmU2rYiD4hAUakUzO6AfBkjMNoVg7OcPzGk3TMTV5aTTZ01dU/4lV+k7WTA+/sq0cM4k3M7JSeXOp5WkNNoYWg9RnLt/4igsGFJ/fVhcOJy8yAPhiPSoR/qHNEB7mUqbOsGd4sTtqGu9UFheIUvh0m96mM1viMe2coBb3oyzIE3mzinDaINRtyQ1tjNjN5ka2bH+9AVQxmYkv0YN7XPWduv8wVb7fdnnYimMRTeT8NmZ1M7tJ/EORAm3Q+bygwFukmo+D4Duz/xaDZC9ouJjD0n1D3sxyNAsTq0N8Pxmf7IKXwPs+GfvKv4B3jOkC6edkeGHB4OpUr919Vh7hFwIOUHcHfzQ+F7VgZW06F9pdtOumot81FWxtSuw1KphuUkACAM5IGu8ByBaKltVC5w5qJ7GDcoV5b1QFuqDmtmvB3S3M3qiKeXkUDIEc1iha9nIrECmsLlRhS1RdRQgkZUjoj2PBBtH6+9P7JZCIpHYIH/D3hxicpGh6za+/wBtUbSdNoHIj5Hfnb0SLC1yB1029/dOsNiM1h3bai0ka/lfbfmge0RBiQJ9DPhv9R5KSnSPuPl6Ja2q4AgfSx2uN+ca3RtDEGI1O1wRbr+fqgj4hgXRmp6jUR+LpE9fmU67OYovpd7+F2U66EW+hQXxy03Avy0Gx85j3plKvlLi22bXrF7/ADQA8WwrqdQwLGb3i8GeiN4fjJI+ZOtzPKJgdNV7xGt8WmbQ4apdhao0idNfIjpKBnjcZBjVc/7RVJxAPSFZOL4mXnoqjxAy4HqgjxTtPMLR+kRaF7iBonHZ8UgS6qwVNYBmBA5DWUCvA0xmBInoRbzCuWExweyPwvcTlLRduwEHW0iPBeTg3kfuw0kz3cwvYD8tk1pYGjaHRGl7oI8JjQXtYR+AA6HUDbpBd4o7HcNdTd8TDvLH5gTOZ1N865mTa03bF+aAw2Ciq3KevnsJ8L+atFcfgkyIgn6FAiwXGA14pV2/DqMMU4ktqZmgAtcR3tYKrX+INUGpRo/y94+cAT6H/kVauL4IVMM8CQQHPY7drmgwWkbgx7K5tjcd8Zwe4OLu63e8NAmepHzQPeGYQftAt/8Ak0jWxyuB8dEVRw+amLd34bRbQ3cY6ofB5w5lRrDGQZs5A/DNoEzvyTFjQAzLpoeeot4BAnq4JvJDPwTeS3xuPLXubGhI9EK7iZ/lQbswDeiPw+Aby+SVf5m7kp6XFX8kDkcPbyWJV/mtTkvUCSq25UJCLrNuoS1BAt2GCtsqzKgLpCU2wWIg6kA2np5+PsJJRKOoV4iN/wAU6ILAyjMtExO+nh6bDyRtCiRqSSbiZkE2kx8uaD4bVaQJNxc6bHl1Hz6pnSEwSfSPSPFBtRw9pzb7fRSvwQdp8l7SrT0G88xaffJSB+azbePXzQB4rDlhEXGhPig6TY/FHsi/6qxBkC99yfeyFxmBDtAATuEFJ4viO+Unq6hG8TkVHBwggx6WQiDWqzRMsLQinre5j5D81FheHVav4GyOpAHlmN/JPsNw+syC5sRvII8bT7CBR/kVctztEiJ1ErMNxCrQOV0jSxnxB6q+YOYEj30PvZRcY4ayuwgjvx3T4e9OqDTgGMDxn5+OtrT6+UKyO0HL5Ln3BHPw7zTd3bTfQidbq90KgLQRcQgE4u7Lh6x2DXH/AKn5LlgdYQuk9sKuTC1Nbw3/AJEBc5pt0t1QPsHWJaZtb2SpMPUuy2hPqgcJVkHnGiLL8oHhz5oBMRSBc4xuVF+zjkiS5etKAQYZEUcMFOGnkpGygi/ZwvVIsQV/FUr+aEc1Maom6HLEAoasLUR8NbfDQChsIikV6aa9axAVgq+V0qz4WvmAPO59NZHv6Kptaj+H1y07+vNBZ3NMTYEzt798ltScAQRMxp8j+f5rzDulo9fnyRFJl/15IJKOIBmAdJKnpVbwNB8kOaUH+qI6GP7qekYbMCeiAHi3DKGb4jqYc885uerdFmP4bTrUS1zGh1spDQC0+P5KDHVyXidAPupq9YsbT5F4HrKBN/lDMzmMqvFRuxjKY2EaeKlwPEXjuOJkWg6gixB97IfjjDSxWZp/GM3ht+SZVMCKo+M2zoGcHQnnbwQN8O4EAjvePWUSxh566pRw6oWiJ0Mfb6JzT719NkCfjWBl9N8SRIPOPBNqBGQECLXnpz9IW+IYHOE7aea8c2IHKSfJBVu3uLkMpg6nMfKw+Z+Sq9BmmshH9o6xqYhx5Q0eV/qSh6VNBPhmHX35ogiTovaGiwhBnwl62hBleyV5kJ3QTQVG6VjaR5r34ZQQlyxS/DWIP//Z"/>
          <p:cNvSpPr>
            <a:spLocks noChangeAspect="1" noChangeArrowheads="1"/>
          </p:cNvSpPr>
          <p:nvPr/>
        </p:nvSpPr>
        <p:spPr bwMode="auto">
          <a:xfrm>
            <a:off x="1143000" y="748903"/>
            <a:ext cx="228600" cy="2286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a:p>
        </p:txBody>
      </p:sp>
      <p:sp>
        <p:nvSpPr>
          <p:cNvPr id="31" name="AutoShape 17" descr="Bildergebnis für agri culture"/>
          <p:cNvSpPr>
            <a:spLocks noChangeAspect="1" noChangeArrowheads="1"/>
          </p:cNvSpPr>
          <p:nvPr/>
        </p:nvSpPr>
        <p:spPr bwMode="auto">
          <a:xfrm>
            <a:off x="1119188" y="754856"/>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a:p>
        </p:txBody>
      </p:sp>
      <p:sp>
        <p:nvSpPr>
          <p:cNvPr id="32" name="AutoShape 19" descr="Bildergebnis für agri culture"/>
          <p:cNvSpPr>
            <a:spLocks noChangeAspect="1" noChangeArrowheads="1"/>
          </p:cNvSpPr>
          <p:nvPr/>
        </p:nvSpPr>
        <p:spPr bwMode="auto">
          <a:xfrm>
            <a:off x="1233488" y="869156"/>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a:p>
        </p:txBody>
      </p:sp>
      <p:sp>
        <p:nvSpPr>
          <p:cNvPr id="6" name="Rounded Rectangle 5"/>
          <p:cNvSpPr/>
          <p:nvPr/>
        </p:nvSpPr>
        <p:spPr>
          <a:xfrm>
            <a:off x="1493658" y="1862826"/>
            <a:ext cx="6102678" cy="3024336"/>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2357754" y="2556079"/>
            <a:ext cx="235962" cy="646331"/>
          </a:xfrm>
          <a:prstGeom prst="rect">
            <a:avLst/>
          </a:prstGeom>
          <a:noFill/>
        </p:spPr>
        <p:txBody>
          <a:bodyPr wrap="none" rtlCol="0">
            <a:spAutoFit/>
          </a:bodyPr>
          <a:lstStyle/>
          <a:p>
            <a:endParaRPr lang="en-US" dirty="0">
              <a:solidFill>
                <a:srgbClr val="001B55"/>
              </a:solidFill>
              <a:latin typeface="Cambria"/>
              <a:cs typeface="Cambria"/>
            </a:endParaRPr>
          </a:p>
          <a:p>
            <a:r>
              <a:rPr lang="en-US" dirty="0">
                <a:solidFill>
                  <a:srgbClr val="001B55"/>
                </a:solidFill>
                <a:latin typeface="Cambria"/>
                <a:cs typeface="Cambria"/>
              </a:rPr>
              <a:t> </a:t>
            </a:r>
          </a:p>
        </p:txBody>
      </p:sp>
      <p:sp>
        <p:nvSpPr>
          <p:cNvPr id="3" name="TextBox 2"/>
          <p:cNvSpPr txBox="1"/>
          <p:nvPr/>
        </p:nvSpPr>
        <p:spPr>
          <a:xfrm>
            <a:off x="1717633" y="2044590"/>
            <a:ext cx="550151" cy="369332"/>
          </a:xfrm>
          <a:prstGeom prst="rect">
            <a:avLst/>
          </a:prstGeom>
          <a:noFill/>
        </p:spPr>
        <p:txBody>
          <a:bodyPr wrap="none" rtlCol="0">
            <a:spAutoFit/>
          </a:bodyPr>
          <a:lstStyle/>
          <a:p>
            <a:r>
              <a:rPr lang="en-US" dirty="0">
                <a:latin typeface="Cambria" panose="02040503050406030204" pitchFamily="18" charset="0"/>
              </a:rPr>
              <a:t>Let </a:t>
            </a:r>
          </a:p>
        </p:txBody>
      </p:sp>
      <p:graphicFrame>
        <p:nvGraphicFramePr>
          <p:cNvPr id="4" name="Object 3"/>
          <p:cNvGraphicFramePr>
            <a:graphicFrameLocks noChangeAspect="1"/>
          </p:cNvGraphicFramePr>
          <p:nvPr/>
        </p:nvGraphicFramePr>
        <p:xfrm>
          <a:off x="2500716" y="1923086"/>
          <a:ext cx="2862263" cy="506015"/>
        </p:xfrm>
        <a:graphic>
          <a:graphicData uri="http://schemas.openxmlformats.org/presentationml/2006/ole">
            <mc:AlternateContent xmlns:mc="http://schemas.openxmlformats.org/markup-compatibility/2006">
              <mc:Choice xmlns:v="urn:schemas-microsoft-com:vml" Requires="v">
                <p:oleObj spid="_x0000_s6150" name="Equation" r:id="rId4" imgW="2438280" imgH="431640" progId="Equation.3">
                  <p:embed/>
                </p:oleObj>
              </mc:Choice>
              <mc:Fallback>
                <p:oleObj name="Equation" r:id="rId4" imgW="2438280" imgH="431640" progId="Equation.3">
                  <p:embed/>
                  <p:pic>
                    <p:nvPicPr>
                      <p:cNvPr id="4" name="Object 3"/>
                      <p:cNvPicPr/>
                      <p:nvPr/>
                    </p:nvPicPr>
                    <p:blipFill>
                      <a:blip r:embed="rId5"/>
                      <a:stretch>
                        <a:fillRect/>
                      </a:stretch>
                    </p:blipFill>
                    <p:spPr>
                      <a:xfrm>
                        <a:off x="2500716" y="1923086"/>
                        <a:ext cx="2862263" cy="506015"/>
                      </a:xfrm>
                      <a:prstGeom prst="rect">
                        <a:avLst/>
                      </a:prstGeom>
                    </p:spPr>
                  </p:pic>
                </p:oleObj>
              </mc:Fallback>
            </mc:AlternateContent>
          </a:graphicData>
        </a:graphic>
      </p:graphicFrame>
      <p:graphicFrame>
        <p:nvGraphicFramePr>
          <p:cNvPr id="18" name="Object 17"/>
          <p:cNvGraphicFramePr>
            <a:graphicFrameLocks noChangeAspect="1"/>
          </p:cNvGraphicFramePr>
          <p:nvPr/>
        </p:nvGraphicFramePr>
        <p:xfrm>
          <a:off x="2496254" y="2489360"/>
          <a:ext cx="2743200" cy="267890"/>
        </p:xfrm>
        <a:graphic>
          <a:graphicData uri="http://schemas.openxmlformats.org/presentationml/2006/ole">
            <mc:AlternateContent xmlns:mc="http://schemas.openxmlformats.org/markup-compatibility/2006">
              <mc:Choice xmlns:v="urn:schemas-microsoft-com:vml" Requires="v">
                <p:oleObj spid="_x0000_s6151" name="Equation" r:id="rId6" imgW="2336760" imgH="228600" progId="Equation.3">
                  <p:embed/>
                </p:oleObj>
              </mc:Choice>
              <mc:Fallback>
                <p:oleObj name="Equation" r:id="rId6" imgW="2336760" imgH="228600" progId="Equation.3">
                  <p:embed/>
                  <p:pic>
                    <p:nvPicPr>
                      <p:cNvPr id="18" name="Object 17"/>
                      <p:cNvPicPr/>
                      <p:nvPr/>
                    </p:nvPicPr>
                    <p:blipFill>
                      <a:blip r:embed="rId7"/>
                      <a:stretch>
                        <a:fillRect/>
                      </a:stretch>
                    </p:blipFill>
                    <p:spPr>
                      <a:xfrm>
                        <a:off x="2496254" y="2489360"/>
                        <a:ext cx="2743200" cy="267890"/>
                      </a:xfrm>
                      <a:prstGeom prst="rect">
                        <a:avLst/>
                      </a:prstGeom>
                    </p:spPr>
                  </p:pic>
                </p:oleObj>
              </mc:Fallback>
            </mc:AlternateContent>
          </a:graphicData>
        </a:graphic>
      </p:graphicFrame>
      <p:sp>
        <p:nvSpPr>
          <p:cNvPr id="19" name="TextBox 18"/>
          <p:cNvSpPr txBox="1"/>
          <p:nvPr/>
        </p:nvSpPr>
        <p:spPr>
          <a:xfrm>
            <a:off x="1712187" y="2451616"/>
            <a:ext cx="739305" cy="369332"/>
          </a:xfrm>
          <a:prstGeom prst="rect">
            <a:avLst/>
          </a:prstGeom>
          <a:noFill/>
        </p:spPr>
        <p:txBody>
          <a:bodyPr wrap="none" rtlCol="0">
            <a:spAutoFit/>
          </a:bodyPr>
          <a:lstStyle/>
          <a:p>
            <a:r>
              <a:rPr lang="en-US" dirty="0">
                <a:latin typeface="Cambria" panose="02040503050406030204" pitchFamily="18" charset="0"/>
              </a:rPr>
              <a:t>Then </a:t>
            </a:r>
          </a:p>
        </p:txBody>
      </p:sp>
      <p:sp>
        <p:nvSpPr>
          <p:cNvPr id="25" name="TextBox 24"/>
          <p:cNvSpPr txBox="1"/>
          <p:nvPr/>
        </p:nvSpPr>
        <p:spPr>
          <a:xfrm>
            <a:off x="1712187" y="3077659"/>
            <a:ext cx="805798" cy="369332"/>
          </a:xfrm>
          <a:prstGeom prst="rect">
            <a:avLst/>
          </a:prstGeom>
          <a:noFill/>
        </p:spPr>
        <p:txBody>
          <a:bodyPr wrap="none" rtlCol="0">
            <a:spAutoFit/>
          </a:bodyPr>
          <a:lstStyle/>
          <a:p>
            <a:r>
              <a:rPr lang="en-US" dirty="0">
                <a:latin typeface="Cambria" panose="02040503050406030204" pitchFamily="18" charset="0"/>
              </a:rPr>
              <a:t>where</a:t>
            </a:r>
          </a:p>
        </p:txBody>
      </p:sp>
      <p:graphicFrame>
        <p:nvGraphicFramePr>
          <p:cNvPr id="26" name="Object 25"/>
          <p:cNvGraphicFramePr>
            <a:graphicFrameLocks noChangeAspect="1"/>
          </p:cNvGraphicFramePr>
          <p:nvPr/>
        </p:nvGraphicFramePr>
        <p:xfrm>
          <a:off x="2496253" y="3086768"/>
          <a:ext cx="1042988" cy="535781"/>
        </p:xfrm>
        <a:graphic>
          <a:graphicData uri="http://schemas.openxmlformats.org/presentationml/2006/ole">
            <mc:AlternateContent xmlns:mc="http://schemas.openxmlformats.org/markup-compatibility/2006">
              <mc:Choice xmlns:v="urn:schemas-microsoft-com:vml" Requires="v">
                <p:oleObj spid="_x0000_s6152" name="Equation" r:id="rId8" imgW="888840" imgH="457200" progId="Equation.3">
                  <p:embed/>
                </p:oleObj>
              </mc:Choice>
              <mc:Fallback>
                <p:oleObj name="Equation" r:id="rId8" imgW="888840" imgH="457200" progId="Equation.3">
                  <p:embed/>
                  <p:pic>
                    <p:nvPicPr>
                      <p:cNvPr id="26" name="Object 25"/>
                      <p:cNvPicPr/>
                      <p:nvPr/>
                    </p:nvPicPr>
                    <p:blipFill>
                      <a:blip r:embed="rId9"/>
                      <a:stretch>
                        <a:fillRect/>
                      </a:stretch>
                    </p:blipFill>
                    <p:spPr>
                      <a:xfrm>
                        <a:off x="2496253" y="3086768"/>
                        <a:ext cx="1042988" cy="535781"/>
                      </a:xfrm>
                      <a:prstGeom prst="rect">
                        <a:avLst/>
                      </a:prstGeom>
                    </p:spPr>
                  </p:pic>
                </p:oleObj>
              </mc:Fallback>
            </mc:AlternateContent>
          </a:graphicData>
        </a:graphic>
      </p:graphicFrame>
      <p:graphicFrame>
        <p:nvGraphicFramePr>
          <p:cNvPr id="27" name="Object 26"/>
          <p:cNvGraphicFramePr>
            <a:graphicFrameLocks noChangeAspect="1"/>
          </p:cNvGraphicFramePr>
          <p:nvPr/>
        </p:nvGraphicFramePr>
        <p:xfrm>
          <a:off x="3653899" y="3072129"/>
          <a:ext cx="2370535" cy="1599009"/>
        </p:xfrm>
        <a:graphic>
          <a:graphicData uri="http://schemas.openxmlformats.org/presentationml/2006/ole">
            <mc:AlternateContent xmlns:mc="http://schemas.openxmlformats.org/markup-compatibility/2006">
              <mc:Choice xmlns:v="urn:schemas-microsoft-com:vml" Requires="v">
                <p:oleObj spid="_x0000_s6153" name="Equation" r:id="rId10" imgW="1815840" imgH="1231560" progId="Equation.3">
                  <p:embed/>
                </p:oleObj>
              </mc:Choice>
              <mc:Fallback>
                <p:oleObj name="Equation" r:id="rId10" imgW="1815840" imgH="1231560" progId="Equation.3">
                  <p:embed/>
                  <p:pic>
                    <p:nvPicPr>
                      <p:cNvPr id="27" name="Object 26"/>
                      <p:cNvPicPr/>
                      <p:nvPr/>
                    </p:nvPicPr>
                    <p:blipFill>
                      <a:blip r:embed="rId11"/>
                      <a:stretch>
                        <a:fillRect/>
                      </a:stretch>
                    </p:blipFill>
                    <p:spPr>
                      <a:xfrm>
                        <a:off x="3653899" y="3072129"/>
                        <a:ext cx="2370535" cy="1599009"/>
                      </a:xfrm>
                      <a:prstGeom prst="rect">
                        <a:avLst/>
                      </a:prstGeom>
                    </p:spPr>
                  </p:pic>
                </p:oleObj>
              </mc:Fallback>
            </mc:AlternateContent>
          </a:graphicData>
        </a:graphic>
      </p:graphicFrame>
      <p:sp>
        <p:nvSpPr>
          <p:cNvPr id="15" name="Rectangle 14"/>
          <p:cNvSpPr/>
          <p:nvPr/>
        </p:nvSpPr>
        <p:spPr>
          <a:xfrm>
            <a:off x="1042681" y="5467369"/>
            <a:ext cx="7004633" cy="923330"/>
          </a:xfrm>
          <a:prstGeom prst="rect">
            <a:avLst/>
          </a:prstGeom>
        </p:spPr>
        <p:txBody>
          <a:bodyPr wrap="square">
            <a:spAutoFit/>
          </a:bodyPr>
          <a:lstStyle/>
          <a:p>
            <a:pPr marL="214313" indent="-214313">
              <a:buFont typeface="Arial" panose="020B0604020202020204" pitchFamily="34" charset="0"/>
              <a:buChar char="•"/>
            </a:pPr>
            <a:r>
              <a:rPr lang="en-US" dirty="0">
                <a:solidFill>
                  <a:srgbClr val="001B55"/>
                </a:solidFill>
                <a:latin typeface="Cambria" panose="02040503050406030204" pitchFamily="18" charset="0"/>
              </a:rPr>
              <a:t>Yuri </a:t>
            </a:r>
            <a:r>
              <a:rPr lang="en-US" dirty="0" err="1">
                <a:solidFill>
                  <a:srgbClr val="001B55"/>
                </a:solidFill>
                <a:latin typeface="Cambria" panose="02040503050406030204" pitchFamily="18" charset="0"/>
              </a:rPr>
              <a:t>Ermoliev</a:t>
            </a:r>
            <a:r>
              <a:rPr lang="en-US" dirty="0">
                <a:solidFill>
                  <a:srgbClr val="001B55"/>
                </a:solidFill>
                <a:latin typeface="Cambria" panose="02040503050406030204" pitchFamily="18" charset="0"/>
              </a:rPr>
              <a:t> (1988), Yuri </a:t>
            </a:r>
            <a:r>
              <a:rPr lang="en-US" dirty="0" err="1">
                <a:solidFill>
                  <a:srgbClr val="001B55"/>
                </a:solidFill>
                <a:latin typeface="Cambria" panose="02040503050406030204" pitchFamily="18" charset="0"/>
              </a:rPr>
              <a:t>Ermoliev</a:t>
            </a:r>
            <a:r>
              <a:rPr lang="en-US" dirty="0">
                <a:solidFill>
                  <a:srgbClr val="001B55"/>
                </a:solidFill>
                <a:latin typeface="Cambria" panose="02040503050406030204" pitchFamily="18" charset="0"/>
              </a:rPr>
              <a:t> et al. ( 2017, 2019) for Deterministic and stochastic cases</a:t>
            </a:r>
          </a:p>
          <a:p>
            <a:pPr marL="214313" indent="-214313">
              <a:buFont typeface="Arial" panose="020B0604020202020204" pitchFamily="34" charset="0"/>
              <a:buChar char="•"/>
            </a:pPr>
            <a:endParaRPr lang="en-US" dirty="0">
              <a:solidFill>
                <a:srgbClr val="001B55"/>
              </a:solidFill>
              <a:latin typeface="Cambria" panose="02040503050406030204" pitchFamily="18" charset="0"/>
            </a:endParaRPr>
          </a:p>
        </p:txBody>
      </p:sp>
      <p:sp>
        <p:nvSpPr>
          <p:cNvPr id="7" name="Slide Number Placeholder 6"/>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401BB53-E9FF-45DD-950A-D408DF9D136F}" type="slidenum">
              <a:rPr lang="en-US" smtClean="0"/>
              <a:pPr/>
              <a:t>13</a:t>
            </a:fld>
            <a:endParaRPr lang="en-US"/>
          </a:p>
        </p:txBody>
      </p:sp>
    </p:spTree>
    <p:extLst>
      <p:ext uri="{BB962C8B-B14F-4D97-AF65-F5344CB8AC3E}">
        <p14:creationId xmlns:p14="http://schemas.microsoft.com/office/powerpoint/2010/main" val="2426351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05A3406-0ED4-4506-9C14-07E4F98DDDB1}"/>
              </a:ext>
            </a:extLst>
          </p:cNvPr>
          <p:cNvSpPr>
            <a:spLocks noGrp="1"/>
          </p:cNvSpPr>
          <p:nvPr>
            <p:ph type="sldNum" sz="quarter" idx="11"/>
          </p:nvPr>
        </p:nvSpPr>
        <p:spPr/>
        <p:txBody>
          <a:bodyPr/>
          <a:lstStyle/>
          <a:p>
            <a:pPr>
              <a:defRPr/>
            </a:pPr>
            <a:fld id="{4114CD66-9604-4305-B5A8-78B29733E3FB}" type="slidenum">
              <a:rPr lang="en-US" smtClean="0"/>
              <a:pPr>
                <a:defRPr/>
              </a:pPr>
              <a:t>14</a:t>
            </a:fld>
            <a:r>
              <a:rPr lang="en-US"/>
              <a:t>, date</a:t>
            </a:r>
          </a:p>
        </p:txBody>
      </p:sp>
      <p:pic>
        <p:nvPicPr>
          <p:cNvPr id="6" name="Picture 5">
            <a:extLst>
              <a:ext uri="{FF2B5EF4-FFF2-40B4-BE49-F238E27FC236}">
                <a16:creationId xmlns:a16="http://schemas.microsoft.com/office/drawing/2014/main" id="{0933D529-DDBA-460D-ABFD-ABFC865A0C58}"/>
              </a:ext>
            </a:extLst>
          </p:cNvPr>
          <p:cNvPicPr>
            <a:picLocks noChangeAspect="1"/>
          </p:cNvPicPr>
          <p:nvPr/>
        </p:nvPicPr>
        <p:blipFill>
          <a:blip r:embed="rId2"/>
          <a:stretch>
            <a:fillRect/>
          </a:stretch>
        </p:blipFill>
        <p:spPr>
          <a:xfrm>
            <a:off x="1191445" y="116632"/>
            <a:ext cx="6408711" cy="6865275"/>
          </a:xfrm>
          <a:prstGeom prst="rect">
            <a:avLst/>
          </a:prstGeom>
        </p:spPr>
      </p:pic>
      <p:cxnSp>
        <p:nvCxnSpPr>
          <p:cNvPr id="8" name="Straight Connector 7">
            <a:extLst>
              <a:ext uri="{FF2B5EF4-FFF2-40B4-BE49-F238E27FC236}">
                <a16:creationId xmlns:a16="http://schemas.microsoft.com/office/drawing/2014/main" id="{83D0CEA0-6474-4ED0-B973-359F25E0ABB3}"/>
              </a:ext>
            </a:extLst>
          </p:cNvPr>
          <p:cNvCxnSpPr/>
          <p:nvPr/>
        </p:nvCxnSpPr>
        <p:spPr>
          <a:xfrm>
            <a:off x="1191445" y="1556792"/>
            <a:ext cx="500235"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7547945-2C89-45BD-A0BE-DFBC3A93E194}"/>
              </a:ext>
            </a:extLst>
          </p:cNvPr>
          <p:cNvCxnSpPr/>
          <p:nvPr/>
        </p:nvCxnSpPr>
        <p:spPr>
          <a:xfrm>
            <a:off x="1191445" y="2636912"/>
            <a:ext cx="500235"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987CD28-A75D-45F6-9EB7-1F48C648EBD7}"/>
              </a:ext>
            </a:extLst>
          </p:cNvPr>
          <p:cNvCxnSpPr/>
          <p:nvPr/>
        </p:nvCxnSpPr>
        <p:spPr>
          <a:xfrm>
            <a:off x="1191445" y="3356992"/>
            <a:ext cx="500235"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FE50A63-0368-4DCC-A3D6-C471E8322310}"/>
              </a:ext>
            </a:extLst>
          </p:cNvPr>
          <p:cNvCxnSpPr/>
          <p:nvPr/>
        </p:nvCxnSpPr>
        <p:spPr>
          <a:xfrm>
            <a:off x="1191445" y="4077072"/>
            <a:ext cx="500235"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D147E2F-E10E-4592-AE05-4EF7618515B8}"/>
              </a:ext>
            </a:extLst>
          </p:cNvPr>
          <p:cNvCxnSpPr/>
          <p:nvPr/>
        </p:nvCxnSpPr>
        <p:spPr>
          <a:xfrm>
            <a:off x="1187624" y="5445224"/>
            <a:ext cx="500235"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Заголовок 1">
            <a:extLst>
              <a:ext uri="{FF2B5EF4-FFF2-40B4-BE49-F238E27FC236}">
                <a16:creationId xmlns:a16="http://schemas.microsoft.com/office/drawing/2014/main" id="{05349070-2BFB-4652-B994-4C63AC975DA2}"/>
              </a:ext>
            </a:extLst>
          </p:cNvPr>
          <p:cNvSpPr>
            <a:spLocks noGrp="1"/>
          </p:cNvSpPr>
          <p:nvPr>
            <p:ph type="title"/>
          </p:nvPr>
        </p:nvSpPr>
        <p:spPr>
          <a:xfrm>
            <a:off x="1517378" y="62626"/>
            <a:ext cx="6172200" cy="486054"/>
          </a:xfrm>
          <a:noFill/>
          <a:ln w="9525">
            <a:noFill/>
            <a:miter lim="800000"/>
            <a:headEnd/>
            <a:tailEnd/>
          </a:ln>
        </p:spPr>
        <p:txBody>
          <a:bodyPr vert="horz" wrap="square" lIns="0" tIns="0" rIns="0" bIns="0" numCol="1" rtlCol="0" anchor="t" anchorCtr="0" compatLnSpc="1">
            <a:prstTxWarp prst="textNoShape">
              <a:avLst/>
            </a:prstTxWarp>
            <a:normAutofit/>
          </a:bodyPr>
          <a:lstStyle/>
          <a:p>
            <a:pPr algn="ctr"/>
            <a:r>
              <a:rPr lang="en-US" sz="2400" b="1" dirty="0">
                <a:solidFill>
                  <a:srgbClr val="C00000"/>
                </a:solidFill>
                <a:cs typeface="Cambria"/>
              </a:rPr>
              <a:t>Iterative procedure</a:t>
            </a:r>
          </a:p>
        </p:txBody>
      </p:sp>
    </p:spTree>
    <p:extLst>
      <p:ext uri="{BB962C8B-B14F-4D97-AF65-F5344CB8AC3E}">
        <p14:creationId xmlns:p14="http://schemas.microsoft.com/office/powerpoint/2010/main" val="335545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24EFAE1-1DF0-43D6-AA95-31143B707BEB}"/>
              </a:ext>
            </a:extLst>
          </p:cNvPr>
          <p:cNvSpPr>
            <a:spLocks noGrp="1"/>
          </p:cNvSpPr>
          <p:nvPr>
            <p:ph type="sldNum" sz="quarter" idx="11"/>
          </p:nvPr>
        </p:nvSpPr>
        <p:spPr/>
        <p:txBody>
          <a:bodyPr/>
          <a:lstStyle/>
          <a:p>
            <a:pPr>
              <a:defRPr/>
            </a:pPr>
            <a:fld id="{4114CD66-9604-4305-B5A8-78B29733E3FB}" type="slidenum">
              <a:rPr lang="en-US" smtClean="0"/>
              <a:pPr>
                <a:defRPr/>
              </a:pPr>
              <a:t>15</a:t>
            </a:fld>
            <a:r>
              <a:rPr lang="en-US"/>
              <a:t>, date</a:t>
            </a:r>
          </a:p>
        </p:txBody>
      </p:sp>
      <p:pic>
        <p:nvPicPr>
          <p:cNvPr id="5" name="Picture 4">
            <a:extLst>
              <a:ext uri="{FF2B5EF4-FFF2-40B4-BE49-F238E27FC236}">
                <a16:creationId xmlns:a16="http://schemas.microsoft.com/office/drawing/2014/main" id="{E72B1401-CCDB-485E-914E-EE6A9DFEE673}"/>
              </a:ext>
            </a:extLst>
          </p:cNvPr>
          <p:cNvPicPr>
            <a:picLocks noChangeAspect="1"/>
          </p:cNvPicPr>
          <p:nvPr/>
        </p:nvPicPr>
        <p:blipFill>
          <a:blip r:embed="rId2"/>
          <a:stretch>
            <a:fillRect/>
          </a:stretch>
        </p:blipFill>
        <p:spPr>
          <a:xfrm>
            <a:off x="107504" y="117021"/>
            <a:ext cx="6984777" cy="3511284"/>
          </a:xfrm>
          <a:prstGeom prst="rect">
            <a:avLst/>
          </a:prstGeom>
          <a:solidFill>
            <a:schemeClr val="accent1"/>
          </a:solidFill>
          <a:ln w="34925">
            <a:solidFill>
              <a:srgbClr val="C00000"/>
            </a:solidFill>
          </a:ln>
        </p:spPr>
      </p:pic>
      <p:pic>
        <p:nvPicPr>
          <p:cNvPr id="7" name="Picture 6">
            <a:extLst>
              <a:ext uri="{FF2B5EF4-FFF2-40B4-BE49-F238E27FC236}">
                <a16:creationId xmlns:a16="http://schemas.microsoft.com/office/drawing/2014/main" id="{40F0D2C6-A80B-4F42-B208-301720168494}"/>
              </a:ext>
            </a:extLst>
          </p:cNvPr>
          <p:cNvPicPr>
            <a:picLocks noChangeAspect="1"/>
          </p:cNvPicPr>
          <p:nvPr/>
        </p:nvPicPr>
        <p:blipFill>
          <a:blip r:embed="rId3"/>
          <a:stretch>
            <a:fillRect/>
          </a:stretch>
        </p:blipFill>
        <p:spPr>
          <a:xfrm>
            <a:off x="2123728" y="3861048"/>
            <a:ext cx="6893835" cy="2912369"/>
          </a:xfrm>
          <a:prstGeom prst="rect">
            <a:avLst/>
          </a:prstGeom>
          <a:solidFill>
            <a:schemeClr val="accent1"/>
          </a:solidFill>
          <a:ln w="34925">
            <a:solidFill>
              <a:srgbClr val="C00000"/>
            </a:solidFill>
          </a:ln>
        </p:spPr>
      </p:pic>
    </p:spTree>
    <p:extLst>
      <p:ext uri="{BB962C8B-B14F-4D97-AF65-F5344CB8AC3E}">
        <p14:creationId xmlns:p14="http://schemas.microsoft.com/office/powerpoint/2010/main" val="815570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2807826-A1BA-470D-A3FF-8A0E3B41F82B}"/>
              </a:ext>
            </a:extLst>
          </p:cNvPr>
          <p:cNvSpPr>
            <a:spLocks noGrp="1"/>
          </p:cNvSpPr>
          <p:nvPr>
            <p:ph type="sldNum" sz="quarter" idx="11"/>
          </p:nvPr>
        </p:nvSpPr>
        <p:spPr/>
        <p:txBody>
          <a:bodyPr/>
          <a:lstStyle/>
          <a:p>
            <a:pPr>
              <a:defRPr/>
            </a:pPr>
            <a:fld id="{4114CD66-9604-4305-B5A8-78B29733E3FB}" type="slidenum">
              <a:rPr lang="en-US" smtClean="0"/>
              <a:pPr>
                <a:defRPr/>
              </a:pPr>
              <a:t>16</a:t>
            </a:fld>
            <a:r>
              <a:rPr lang="en-US"/>
              <a:t>, date</a:t>
            </a:r>
          </a:p>
        </p:txBody>
      </p:sp>
      <p:pic>
        <p:nvPicPr>
          <p:cNvPr id="6" name="Picture 5">
            <a:extLst>
              <a:ext uri="{FF2B5EF4-FFF2-40B4-BE49-F238E27FC236}">
                <a16:creationId xmlns:a16="http://schemas.microsoft.com/office/drawing/2014/main" id="{300CF0E6-F557-484F-B2E2-764F86AE1C07}"/>
              </a:ext>
            </a:extLst>
          </p:cNvPr>
          <p:cNvPicPr>
            <a:picLocks noChangeAspect="1"/>
          </p:cNvPicPr>
          <p:nvPr/>
        </p:nvPicPr>
        <p:blipFill>
          <a:blip r:embed="rId2"/>
          <a:stretch>
            <a:fillRect/>
          </a:stretch>
        </p:blipFill>
        <p:spPr>
          <a:xfrm>
            <a:off x="1043608" y="516976"/>
            <a:ext cx="7056784" cy="5824048"/>
          </a:xfrm>
          <a:prstGeom prst="rect">
            <a:avLst/>
          </a:prstGeom>
        </p:spPr>
      </p:pic>
      <p:sp>
        <p:nvSpPr>
          <p:cNvPr id="7" name="Rectangle 6">
            <a:extLst>
              <a:ext uri="{FF2B5EF4-FFF2-40B4-BE49-F238E27FC236}">
                <a16:creationId xmlns:a16="http://schemas.microsoft.com/office/drawing/2014/main" id="{04DC8543-3EB5-41EF-B606-26A951B93282}"/>
              </a:ext>
            </a:extLst>
          </p:cNvPr>
          <p:cNvSpPr/>
          <p:nvPr/>
        </p:nvSpPr>
        <p:spPr>
          <a:xfrm>
            <a:off x="395536" y="2708920"/>
            <a:ext cx="8136903" cy="3632104"/>
          </a:xfrm>
          <a:prstGeom prst="rect">
            <a:avLst/>
          </a:prstGeom>
          <a:solidFill>
            <a:schemeClr val="accent1">
              <a:alpha val="20000"/>
            </a:scheme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E7F3F666-B60F-4FF6-9481-7FBA87A537F0}"/>
              </a:ext>
            </a:extLst>
          </p:cNvPr>
          <p:cNvCxnSpPr/>
          <p:nvPr/>
        </p:nvCxnSpPr>
        <p:spPr>
          <a:xfrm>
            <a:off x="1043608" y="908720"/>
            <a:ext cx="460851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8953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615" y="180876"/>
            <a:ext cx="7997825" cy="1143000"/>
          </a:xfrm>
          <a:noFill/>
          <a:ln w="9525">
            <a:noFill/>
            <a:miter lim="800000"/>
            <a:headEnd/>
            <a:tailEnd/>
          </a:ln>
        </p:spPr>
        <p:txBody>
          <a:bodyPr vert="horz" wrap="square" lIns="0" tIns="0" rIns="0" bIns="0" numCol="1" anchor="t" anchorCtr="0" compatLnSpc="1">
            <a:prstTxWarp prst="textNoShape">
              <a:avLst/>
            </a:prstTxWarp>
            <a:normAutofit/>
          </a:bodyPr>
          <a:lstStyle/>
          <a:p>
            <a:pPr algn="ctr"/>
            <a:r>
              <a:rPr lang="en-US" sz="2200" b="1" kern="1200" dirty="0">
                <a:solidFill>
                  <a:srgbClr val="C00000"/>
                </a:solidFill>
                <a:latin typeface="+mj-lt"/>
                <a:cs typeface="Cambria"/>
              </a:rPr>
              <a:t>Linkage of distributed energy-agriculture-water models</a:t>
            </a:r>
          </a:p>
        </p:txBody>
      </p:sp>
      <p:grpSp>
        <p:nvGrpSpPr>
          <p:cNvPr id="3" name="Group 2"/>
          <p:cNvGrpSpPr/>
          <p:nvPr/>
        </p:nvGrpSpPr>
        <p:grpSpPr>
          <a:xfrm>
            <a:off x="467544" y="862670"/>
            <a:ext cx="7888912" cy="5374642"/>
            <a:chOff x="467544" y="862670"/>
            <a:chExt cx="7888912" cy="5374642"/>
          </a:xfrm>
        </p:grpSpPr>
        <p:sp>
          <p:nvSpPr>
            <p:cNvPr id="4" name="TextBox 3"/>
            <p:cNvSpPr txBox="1"/>
            <p:nvPr/>
          </p:nvSpPr>
          <p:spPr>
            <a:xfrm>
              <a:off x="3075784" y="862670"/>
              <a:ext cx="2560320" cy="1188720"/>
            </a:xfrm>
            <a:prstGeom prst="rect">
              <a:avLst/>
            </a:prstGeom>
            <a:noFill/>
            <a:ln w="12700">
              <a:solidFill>
                <a:srgbClr val="5B9BD5"/>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kern="0" dirty="0">
                  <a:solidFill>
                    <a:prstClr val="black"/>
                  </a:solidFill>
                  <a:latin typeface="Calibri" panose="020F0502020204030204"/>
                </a:rPr>
                <a:t>Coal related industry</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p:txBody>
        </p:sp>
        <p:sp>
          <p:nvSpPr>
            <p:cNvPr id="5" name="TextBox 4"/>
            <p:cNvSpPr txBox="1"/>
            <p:nvPr/>
          </p:nvSpPr>
          <p:spPr>
            <a:xfrm>
              <a:off x="3131840" y="2551340"/>
              <a:ext cx="2560320" cy="1188720"/>
            </a:xfrm>
            <a:prstGeom prst="rect">
              <a:avLst/>
            </a:prstGeom>
            <a:noFill/>
            <a:ln w="12700">
              <a:solidFill>
                <a:srgbClr val="5B9BD5"/>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Calibri" panose="020F0502020204030204"/>
                </a:rPr>
                <a:t>Coal </a:t>
              </a:r>
              <a:r>
                <a:rPr kumimoji="0" lang="en-US" altLang="zh-CN" sz="1600" b="1" i="0" u="none" strike="noStrike" kern="0" cap="none" spc="0" normalizeH="0" baseline="0" noProof="0" dirty="0">
                  <a:ln>
                    <a:noFill/>
                  </a:ln>
                  <a:solidFill>
                    <a:prstClr val="black"/>
                  </a:solidFill>
                  <a:effectLst/>
                  <a:uLnTx/>
                  <a:uFillTx/>
                  <a:latin typeface="Calibri" panose="020F0502020204030204"/>
                </a:rPr>
                <a:t>Mining</a:t>
              </a: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p:txBody>
        </p:sp>
        <p:sp>
          <p:nvSpPr>
            <p:cNvPr id="6" name="TextBox 3"/>
            <p:cNvSpPr txBox="1"/>
            <p:nvPr/>
          </p:nvSpPr>
          <p:spPr>
            <a:xfrm>
              <a:off x="3144376" y="4315637"/>
              <a:ext cx="2560320" cy="1188720"/>
            </a:xfrm>
            <a:prstGeom prst="rect">
              <a:avLst/>
            </a:prstGeom>
            <a:noFill/>
            <a:ln w="12700">
              <a:solidFill>
                <a:srgbClr val="5B9BD5"/>
              </a:solidFill>
            </a:ln>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fontAlgn="auto">
                <a:spcBef>
                  <a:spcPts val="0"/>
                </a:spcBef>
                <a:spcAft>
                  <a:spcPts val="0"/>
                </a:spcAft>
              </a:pPr>
              <a:r>
                <a:rPr lang="en-US" altLang="zh-CN" sz="1600" b="1" kern="0" dirty="0">
                  <a:solidFill>
                    <a:prstClr val="black"/>
                  </a:solidFill>
                  <a:latin typeface="Calibri" panose="020F0502020204030204"/>
                </a:rPr>
                <a:t>Agriculture</a:t>
              </a:r>
              <a:endParaRPr lang="en-US" sz="1600" b="1" kern="0" dirty="0">
                <a:solidFill>
                  <a:prstClr val="black"/>
                </a:solidFill>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panose="020F0502020204030204"/>
              </a:endParaRPr>
            </a:p>
          </p:txBody>
        </p:sp>
        <p:sp>
          <p:nvSpPr>
            <p:cNvPr id="7" name="TextBox 6"/>
            <p:cNvSpPr txBox="1"/>
            <p:nvPr/>
          </p:nvSpPr>
          <p:spPr>
            <a:xfrm>
              <a:off x="467544" y="2684035"/>
              <a:ext cx="1371600" cy="923330"/>
            </a:xfrm>
            <a:prstGeom prst="rect">
              <a:avLst/>
            </a:prstGeom>
            <a:noFill/>
            <a:ln>
              <a:solidFill>
                <a:srgbClr val="5B9BD5"/>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panose="020F0502020204030204"/>
                </a:rPr>
                <a:t>Water resource</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kern="0" dirty="0">
                  <a:solidFill>
                    <a:prstClr val="black"/>
                  </a:solidFill>
                  <a:latin typeface="Calibri" panose="020F0502020204030204"/>
                </a:rPr>
                <a:t>Quantity</a:t>
              </a:r>
              <a:endParaRPr kumimoji="0" lang="en-US" sz="1800" b="0" i="0" u="none" strike="noStrike" kern="0" cap="none" spc="0" normalizeH="0" baseline="0" noProof="0" dirty="0">
                <a:ln>
                  <a:noFill/>
                </a:ln>
                <a:solidFill>
                  <a:prstClr val="black"/>
                </a:solidFill>
                <a:effectLst/>
                <a:uLnTx/>
                <a:uFillTx/>
                <a:latin typeface="Calibri" panose="020F0502020204030204"/>
              </a:endParaRPr>
            </a:p>
          </p:txBody>
        </p:sp>
        <p:sp>
          <p:nvSpPr>
            <p:cNvPr id="8" name="TextBox 7"/>
            <p:cNvSpPr txBox="1"/>
            <p:nvPr/>
          </p:nvSpPr>
          <p:spPr>
            <a:xfrm>
              <a:off x="6984856" y="2684035"/>
              <a:ext cx="1371600" cy="923330"/>
            </a:xfrm>
            <a:prstGeom prst="rect">
              <a:avLst/>
            </a:prstGeom>
            <a:noFill/>
            <a:ln>
              <a:solidFill>
                <a:srgbClr val="5B9BD5"/>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black"/>
                  </a:solidFill>
                  <a:effectLst/>
                  <a:uLnTx/>
                  <a:uFillTx/>
                  <a:latin typeface="Calibri" panose="020F0502020204030204"/>
                </a:rPr>
                <a:t>Water resource</a:t>
              </a:r>
            </a:p>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kern="0" dirty="0">
                  <a:solidFill>
                    <a:prstClr val="black"/>
                  </a:solidFill>
                  <a:latin typeface="Calibri" panose="020F0502020204030204"/>
                </a:rPr>
                <a:t>Quality</a:t>
              </a:r>
              <a:endParaRPr kumimoji="0" lang="en-US" sz="1800" b="0" i="0" u="none" strike="noStrike" kern="0" cap="none" spc="0" normalizeH="0" baseline="0" noProof="0" dirty="0">
                <a:ln>
                  <a:noFill/>
                </a:ln>
                <a:solidFill>
                  <a:prstClr val="black"/>
                </a:solidFill>
                <a:effectLst/>
                <a:uLnTx/>
                <a:uFillTx/>
                <a:latin typeface="Calibri" panose="020F0502020204030204"/>
              </a:endParaRPr>
            </a:p>
          </p:txBody>
        </p:sp>
        <p:sp>
          <p:nvSpPr>
            <p:cNvPr id="9" name="TextBox 8"/>
            <p:cNvSpPr txBox="1"/>
            <p:nvPr/>
          </p:nvSpPr>
          <p:spPr>
            <a:xfrm>
              <a:off x="2267744" y="5867980"/>
              <a:ext cx="4320480" cy="369332"/>
            </a:xfrm>
            <a:prstGeom prst="rect">
              <a:avLst/>
            </a:prstGeom>
            <a:noFill/>
            <a:ln>
              <a:solidFill>
                <a:srgbClr val="5B9BD5"/>
              </a:solidFill>
            </a:ln>
          </p:spPr>
          <p:txBody>
            <a:bodyPr wrap="square" rtlCol="0">
              <a:spAutoFit/>
            </a:bodyPr>
            <a:lstStyle>
              <a:defPPr>
                <a:defRPr lang="en-US"/>
              </a:defPPr>
              <a:lvl1pPr marL="0" marR="0" lvl="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a:ln>
                    <a:noFill/>
                  </a:ln>
                  <a:solidFill>
                    <a:prstClr val="black"/>
                  </a:solidFill>
                  <a:effectLst/>
                  <a:uLnTx/>
                  <a:uFillTx/>
                  <a:latin typeface="Calibri" panose="020F0502020204030204"/>
                </a:defRPr>
              </a:lvl1pPr>
            </a:lstStyle>
            <a:p>
              <a:r>
                <a:rPr lang="en-US" altLang="zh-CN" dirty="0"/>
                <a:t>Air Pollution</a:t>
              </a:r>
              <a:endParaRPr lang="en-US" dirty="0"/>
            </a:p>
          </p:txBody>
        </p:sp>
        <p:sp>
          <p:nvSpPr>
            <p:cNvPr id="10" name="TextBox 9"/>
            <p:cNvSpPr txBox="1"/>
            <p:nvPr/>
          </p:nvSpPr>
          <p:spPr>
            <a:xfrm>
              <a:off x="3709683" y="2964150"/>
              <a:ext cx="1314386" cy="246221"/>
            </a:xfrm>
            <a:prstGeom prst="rect">
              <a:avLst/>
            </a:prstGeom>
            <a:noFill/>
            <a:ln w="12700">
              <a:solidFill>
                <a:srgbClr val="5B9BD5"/>
              </a:solidFill>
            </a:ln>
          </p:spPr>
          <p:txBody>
            <a:bodyPr wrap="square" rtlCol="0">
              <a:spAutoFit/>
            </a:bodyPr>
            <a:lstStyle>
              <a:defPPr>
                <a:defRPr lang="en-US"/>
              </a:defPPr>
              <a:lvl1pPr marL="0" marR="0" lvl="0" indent="0" algn="ctr" defTabSz="914400" eaLnBrk="1" fontAlgn="auto" latinLnBrk="0" hangingPunct="1">
                <a:lnSpc>
                  <a:spcPct val="100000"/>
                </a:lnSpc>
                <a:spcBef>
                  <a:spcPts val="0"/>
                </a:spcBef>
                <a:spcAft>
                  <a:spcPts val="0"/>
                </a:spcAft>
                <a:buClrTx/>
                <a:buSzTx/>
                <a:buFontTx/>
                <a:buNone/>
                <a:tabLst/>
                <a:defRPr kumimoji="0" sz="1000" b="1" i="0" u="none" strike="noStrike" kern="0" cap="none" spc="0" normalizeH="0" baseline="0">
                  <a:ln>
                    <a:noFill/>
                  </a:ln>
                  <a:solidFill>
                    <a:prstClr val="black"/>
                  </a:solidFill>
                  <a:effectLst/>
                  <a:uLnTx/>
                  <a:uFillTx/>
                  <a:latin typeface="Calibri" panose="020F0502020204030204"/>
                </a:defRPr>
              </a:lvl1pPr>
            </a:lstStyle>
            <a:p>
              <a:r>
                <a:rPr lang="en-US" dirty="0"/>
                <a:t>Coal </a:t>
              </a:r>
              <a:r>
                <a:rPr lang="en-US" altLang="zh-CN" dirty="0"/>
                <a:t>quantity</a:t>
              </a:r>
              <a:endParaRPr lang="en-US" dirty="0"/>
            </a:p>
          </p:txBody>
        </p:sp>
        <p:sp>
          <p:nvSpPr>
            <p:cNvPr id="11" name="TextBox 10"/>
            <p:cNvSpPr txBox="1"/>
            <p:nvPr/>
          </p:nvSpPr>
          <p:spPr>
            <a:xfrm>
              <a:off x="3706488" y="3341961"/>
              <a:ext cx="1314386" cy="246221"/>
            </a:xfrm>
            <a:prstGeom prst="rect">
              <a:avLst/>
            </a:prstGeom>
            <a:noFill/>
            <a:ln w="12700">
              <a:solidFill>
                <a:srgbClr val="5B9BD5"/>
              </a:solidFill>
            </a:ln>
          </p:spPr>
          <p:txBody>
            <a:bodyPr wrap="square" rtlCol="0">
              <a:spAutoFit/>
            </a:bodyPr>
            <a:lstStyle>
              <a:defPPr>
                <a:defRPr lang="en-US"/>
              </a:defPPr>
              <a:lvl1pPr marL="0" marR="0" lvl="0" indent="0" algn="ctr" defTabSz="914400" eaLnBrk="1" fontAlgn="auto" latinLnBrk="0" hangingPunct="1">
                <a:lnSpc>
                  <a:spcPct val="100000"/>
                </a:lnSpc>
                <a:spcBef>
                  <a:spcPts val="0"/>
                </a:spcBef>
                <a:spcAft>
                  <a:spcPts val="0"/>
                </a:spcAft>
                <a:buClrTx/>
                <a:buSzTx/>
                <a:buFontTx/>
                <a:buNone/>
                <a:tabLst/>
                <a:defRPr kumimoji="0" sz="1000" b="1" i="0" u="none" strike="noStrike" kern="0" cap="none" spc="0" normalizeH="0" baseline="0">
                  <a:ln>
                    <a:noFill/>
                  </a:ln>
                  <a:solidFill>
                    <a:prstClr val="black"/>
                  </a:solidFill>
                  <a:effectLst/>
                  <a:uLnTx/>
                  <a:uFillTx/>
                  <a:latin typeface="Calibri" panose="020F0502020204030204"/>
                </a:defRPr>
              </a:lvl1pPr>
            </a:lstStyle>
            <a:p>
              <a:r>
                <a:rPr lang="en-US" dirty="0"/>
                <a:t>Drainage </a:t>
              </a:r>
              <a:r>
                <a:rPr lang="en-US" altLang="zh-CN" dirty="0"/>
                <a:t>water</a:t>
              </a:r>
              <a:endParaRPr lang="en-US" dirty="0"/>
            </a:p>
          </p:txBody>
        </p:sp>
        <p:sp>
          <p:nvSpPr>
            <p:cNvPr id="12" name="TextBox 11"/>
            <p:cNvSpPr txBox="1"/>
            <p:nvPr/>
          </p:nvSpPr>
          <p:spPr>
            <a:xfrm>
              <a:off x="3721849" y="1178312"/>
              <a:ext cx="1314386" cy="246221"/>
            </a:xfrm>
            <a:prstGeom prst="rect">
              <a:avLst/>
            </a:prstGeom>
            <a:noFill/>
            <a:ln w="12700">
              <a:solidFill>
                <a:srgbClr val="5B9BD5"/>
              </a:solidFill>
            </a:ln>
          </p:spPr>
          <p:txBody>
            <a:bodyPr wrap="square" rtlCol="0">
              <a:spAutoFit/>
            </a:bodyPr>
            <a:lstStyle>
              <a:defPPr>
                <a:defRPr lang="en-US"/>
              </a:defPPr>
              <a:lvl1pPr marL="0" marR="0" lvl="0" indent="0" algn="ctr" defTabSz="914400" eaLnBrk="1" fontAlgn="auto" latinLnBrk="0" hangingPunct="1">
                <a:lnSpc>
                  <a:spcPct val="100000"/>
                </a:lnSpc>
                <a:spcBef>
                  <a:spcPts val="0"/>
                </a:spcBef>
                <a:spcAft>
                  <a:spcPts val="0"/>
                </a:spcAft>
                <a:buClrTx/>
                <a:buSzTx/>
                <a:buFontTx/>
                <a:buNone/>
                <a:tabLst/>
                <a:defRPr kumimoji="0" sz="1600" b="1" i="0" u="none" strike="noStrike" kern="0" cap="none" spc="0" normalizeH="0" baseline="0">
                  <a:ln>
                    <a:noFill/>
                  </a:ln>
                  <a:solidFill>
                    <a:prstClr val="black"/>
                  </a:solidFill>
                  <a:effectLst/>
                  <a:uLnTx/>
                  <a:uFillTx/>
                  <a:latin typeface="Calibri" panose="020F0502020204030204"/>
                </a:defRPr>
              </a:lvl1pPr>
            </a:lstStyle>
            <a:p>
              <a:r>
                <a:rPr lang="en-US" altLang="zh-CN" sz="1000" dirty="0"/>
                <a:t>Power</a:t>
              </a:r>
              <a:endParaRPr lang="en-US" sz="1000" dirty="0"/>
            </a:p>
          </p:txBody>
        </p:sp>
        <p:sp>
          <p:nvSpPr>
            <p:cNvPr id="13" name="TextBox 9"/>
            <p:cNvSpPr txBox="1"/>
            <p:nvPr/>
          </p:nvSpPr>
          <p:spPr>
            <a:xfrm>
              <a:off x="3721107" y="1495950"/>
              <a:ext cx="1314386" cy="246221"/>
            </a:xfrm>
            <a:prstGeom prst="rect">
              <a:avLst/>
            </a:prstGeom>
            <a:noFill/>
            <a:ln w="12700">
              <a:solidFill>
                <a:srgbClr val="5B9BD5"/>
              </a:solidFill>
            </a:ln>
          </p:spPr>
          <p:txBody>
            <a:bodyPr wrap="square" rtlCol="0">
              <a:spAutoFit/>
            </a:bodyPr>
            <a:lstStyle>
              <a:defPPr>
                <a:defRPr lang="en-US"/>
              </a:defPPr>
              <a:lvl1pPr marL="0" marR="0" lvl="0" indent="0" algn="ctr" defTabSz="914400" eaLnBrk="1" fontAlgn="auto" latinLnBrk="0" hangingPunct="1">
                <a:lnSpc>
                  <a:spcPct val="100000"/>
                </a:lnSpc>
                <a:spcBef>
                  <a:spcPts val="0"/>
                </a:spcBef>
                <a:spcAft>
                  <a:spcPts val="0"/>
                </a:spcAft>
                <a:buClrTx/>
                <a:buSzTx/>
                <a:buFontTx/>
                <a:buNone/>
                <a:tabLst/>
                <a:defRPr kumimoji="0" sz="1000" b="1" i="0" u="none" strike="noStrike" kern="0" cap="none" spc="0" normalizeH="0" baseline="0">
                  <a:ln>
                    <a:noFill/>
                  </a:ln>
                  <a:solidFill>
                    <a:prstClr val="black"/>
                  </a:solidFill>
                  <a:effectLst/>
                  <a:uLnTx/>
                  <a:uFillTx/>
                  <a:latin typeface="Calibri" panose="020F0502020204030204"/>
                </a:defRPr>
              </a:lvl1pPr>
            </a:lstStyle>
            <a:p>
              <a:r>
                <a:rPr lang="en-US" altLang="zh-CN" dirty="0"/>
                <a:t>coke</a:t>
              </a:r>
              <a:endParaRPr lang="en-US" dirty="0"/>
            </a:p>
          </p:txBody>
        </p:sp>
        <p:sp>
          <p:nvSpPr>
            <p:cNvPr id="14" name="TextBox 9"/>
            <p:cNvSpPr txBox="1"/>
            <p:nvPr/>
          </p:nvSpPr>
          <p:spPr>
            <a:xfrm>
              <a:off x="3767343" y="4678671"/>
              <a:ext cx="1314386" cy="246221"/>
            </a:xfrm>
            <a:prstGeom prst="rect">
              <a:avLst/>
            </a:prstGeom>
            <a:noFill/>
            <a:ln w="12700">
              <a:solidFill>
                <a:srgbClr val="5B9BD5"/>
              </a:solidFill>
            </a:ln>
          </p:spPr>
          <p:txBody>
            <a:bodyPr wrap="square" rtlCol="0">
              <a:spAutoFit/>
            </a:bodyPr>
            <a:lstStyle>
              <a:defPPr>
                <a:defRPr lang="en-US"/>
              </a:defPPr>
              <a:lvl1pPr marL="0" marR="0" lvl="0" indent="0" algn="ctr" defTabSz="914400" eaLnBrk="1" fontAlgn="auto" latinLnBrk="0" hangingPunct="1">
                <a:lnSpc>
                  <a:spcPct val="100000"/>
                </a:lnSpc>
                <a:spcBef>
                  <a:spcPts val="0"/>
                </a:spcBef>
                <a:spcAft>
                  <a:spcPts val="0"/>
                </a:spcAft>
                <a:buClrTx/>
                <a:buSzTx/>
                <a:buFontTx/>
                <a:buNone/>
                <a:tabLst/>
                <a:defRPr kumimoji="0" sz="1000" b="1" i="0" u="none" strike="noStrike" kern="0" cap="none" spc="0" normalizeH="0" baseline="0">
                  <a:ln>
                    <a:noFill/>
                  </a:ln>
                  <a:solidFill>
                    <a:prstClr val="black"/>
                  </a:solidFill>
                  <a:effectLst/>
                  <a:uLnTx/>
                  <a:uFillTx/>
                  <a:latin typeface="Calibri" panose="020F0502020204030204"/>
                </a:defRPr>
              </a:lvl1pPr>
            </a:lstStyle>
            <a:p>
              <a:r>
                <a:rPr lang="en-US" altLang="zh-CN" dirty="0"/>
                <a:t>Crop </a:t>
              </a:r>
              <a:r>
                <a:rPr lang="en-US" altLang="zh-CN" dirty="0" err="1"/>
                <a:t>stucture</a:t>
              </a:r>
              <a:endParaRPr lang="en-US" dirty="0"/>
            </a:p>
          </p:txBody>
        </p:sp>
        <p:sp>
          <p:nvSpPr>
            <p:cNvPr id="15" name="TextBox 9"/>
            <p:cNvSpPr txBox="1"/>
            <p:nvPr/>
          </p:nvSpPr>
          <p:spPr>
            <a:xfrm>
              <a:off x="3767343" y="5091514"/>
              <a:ext cx="1314386" cy="246221"/>
            </a:xfrm>
            <a:prstGeom prst="rect">
              <a:avLst/>
            </a:prstGeom>
            <a:noFill/>
            <a:ln w="12700">
              <a:solidFill>
                <a:srgbClr val="5B9BD5"/>
              </a:solidFill>
            </a:ln>
          </p:spPr>
          <p:txBody>
            <a:bodyPr wrap="square" rtlCol="0">
              <a:spAutoFit/>
            </a:bodyPr>
            <a:lstStyle>
              <a:defPPr>
                <a:defRPr lang="en-US"/>
              </a:defPPr>
              <a:lvl1pPr marL="0" marR="0" lvl="0" indent="0" algn="ctr" defTabSz="914400" eaLnBrk="1" fontAlgn="auto" latinLnBrk="0" hangingPunct="1">
                <a:lnSpc>
                  <a:spcPct val="100000"/>
                </a:lnSpc>
                <a:spcBef>
                  <a:spcPts val="0"/>
                </a:spcBef>
                <a:spcAft>
                  <a:spcPts val="0"/>
                </a:spcAft>
                <a:buClrTx/>
                <a:buSzTx/>
                <a:buFontTx/>
                <a:buNone/>
                <a:tabLst/>
                <a:defRPr kumimoji="0" sz="1000" b="1" i="0" u="none" strike="noStrike" kern="0" cap="none" spc="0" normalizeH="0" baseline="0">
                  <a:ln>
                    <a:noFill/>
                  </a:ln>
                  <a:solidFill>
                    <a:prstClr val="black"/>
                  </a:solidFill>
                  <a:effectLst/>
                  <a:uLnTx/>
                  <a:uFillTx/>
                  <a:latin typeface="Calibri" panose="020F0502020204030204"/>
                </a:defRPr>
              </a:lvl1pPr>
            </a:lstStyle>
            <a:p>
              <a:r>
                <a:rPr lang="en-US" altLang="zh-CN" dirty="0"/>
                <a:t>crop</a:t>
              </a:r>
              <a:r>
                <a:rPr lang="en-US" dirty="0"/>
                <a:t> quantity</a:t>
              </a:r>
            </a:p>
          </p:txBody>
        </p:sp>
        <p:cxnSp>
          <p:nvCxnSpPr>
            <p:cNvPr id="19" name="Elbow Connector 18"/>
            <p:cNvCxnSpPr>
              <a:stCxn id="7" idx="3"/>
              <a:endCxn id="4" idx="1"/>
            </p:cNvCxnSpPr>
            <p:nvPr/>
          </p:nvCxnSpPr>
          <p:spPr>
            <a:xfrm flipV="1">
              <a:off x="1839144" y="1457030"/>
              <a:ext cx="1236640" cy="1688670"/>
            </a:xfrm>
            <a:prstGeom prst="bentConnector3">
              <a:avLst>
                <a:gd name="adj1" fmla="val 34287"/>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Elbow Connector 24"/>
            <p:cNvCxnSpPr>
              <a:stCxn id="7" idx="3"/>
              <a:endCxn id="6" idx="1"/>
            </p:cNvCxnSpPr>
            <p:nvPr/>
          </p:nvCxnSpPr>
          <p:spPr>
            <a:xfrm>
              <a:off x="1839144" y="3145700"/>
              <a:ext cx="1305232" cy="1764297"/>
            </a:xfrm>
            <a:prstGeom prst="bentConnector3">
              <a:avLst>
                <a:gd name="adj1" fmla="val 32486"/>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4" idx="3"/>
              <a:endCxn id="8" idx="1"/>
            </p:cNvCxnSpPr>
            <p:nvPr/>
          </p:nvCxnSpPr>
          <p:spPr>
            <a:xfrm>
              <a:off x="5636104" y="1457030"/>
              <a:ext cx="1348752" cy="1688670"/>
            </a:xfrm>
            <a:prstGeom prst="bentConnector3">
              <a:avLst>
                <a:gd name="adj1" fmla="val 44068"/>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6" idx="3"/>
              <a:endCxn id="8" idx="1"/>
            </p:cNvCxnSpPr>
            <p:nvPr/>
          </p:nvCxnSpPr>
          <p:spPr>
            <a:xfrm flipV="1">
              <a:off x="5704696" y="3145700"/>
              <a:ext cx="1280160" cy="1764297"/>
            </a:xfrm>
            <a:prstGeom prst="bentConnector3">
              <a:avLst>
                <a:gd name="adj1" fmla="val 4107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2425372" y="3259076"/>
              <a:ext cx="791467" cy="400110"/>
            </a:xfrm>
            <a:prstGeom prst="rect">
              <a:avLst/>
            </a:prstGeom>
            <a:noFill/>
          </p:spPr>
          <p:txBody>
            <a:bodyPr wrap="square" rtlCol="0">
              <a:spAutoFit/>
            </a:bodyPr>
            <a:lstStyle/>
            <a:p>
              <a:pPr fontAlgn="auto">
                <a:spcBef>
                  <a:spcPts val="0"/>
                </a:spcBef>
                <a:spcAft>
                  <a:spcPts val="0"/>
                </a:spcAft>
              </a:pPr>
              <a:r>
                <a:rPr lang="en-US" sz="1000" dirty="0">
                  <a:solidFill>
                    <a:srgbClr val="7030A0"/>
                  </a:solidFill>
                  <a:latin typeface="Calibri" panose="020F0502020204030204"/>
                </a:rPr>
                <a:t>Dry/reuse of water</a:t>
              </a:r>
            </a:p>
          </p:txBody>
        </p:sp>
        <p:cxnSp>
          <p:nvCxnSpPr>
            <p:cNvPr id="40" name="Straight Arrow Connector 39"/>
            <p:cNvCxnSpPr/>
            <p:nvPr/>
          </p:nvCxnSpPr>
          <p:spPr>
            <a:xfrm>
              <a:off x="4355976" y="2028091"/>
              <a:ext cx="0" cy="523249"/>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4499992" y="2028091"/>
              <a:ext cx="0" cy="523249"/>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355976" y="3740060"/>
              <a:ext cx="0" cy="523249"/>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4499992" y="3740060"/>
              <a:ext cx="0" cy="523249"/>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3721107" y="1787567"/>
              <a:ext cx="1314386" cy="246221"/>
            </a:xfrm>
            <a:prstGeom prst="rect">
              <a:avLst/>
            </a:prstGeom>
            <a:noFill/>
            <a:ln w="12700">
              <a:solidFill>
                <a:srgbClr val="5B9BD5"/>
              </a:solidFill>
            </a:ln>
          </p:spPr>
          <p:txBody>
            <a:bodyPr wrap="square" rtlCol="0">
              <a:spAutoFit/>
            </a:bodyPr>
            <a:lstStyle>
              <a:defPPr>
                <a:defRPr lang="en-US"/>
              </a:defPPr>
              <a:lvl1pPr marL="0" marR="0" lvl="0" indent="0" algn="ctr" defTabSz="914400" eaLnBrk="1" fontAlgn="auto" latinLnBrk="0" hangingPunct="1">
                <a:lnSpc>
                  <a:spcPct val="100000"/>
                </a:lnSpc>
                <a:spcBef>
                  <a:spcPts val="0"/>
                </a:spcBef>
                <a:spcAft>
                  <a:spcPts val="0"/>
                </a:spcAft>
                <a:buClrTx/>
                <a:buSzTx/>
                <a:buFontTx/>
                <a:buNone/>
                <a:tabLst/>
                <a:defRPr kumimoji="0" sz="1600" b="1" i="0" u="none" strike="noStrike" kern="0" cap="none" spc="0" normalizeH="0" baseline="0">
                  <a:ln>
                    <a:noFill/>
                  </a:ln>
                  <a:solidFill>
                    <a:prstClr val="black"/>
                  </a:solidFill>
                  <a:effectLst/>
                  <a:uLnTx/>
                  <a:uFillTx/>
                  <a:latin typeface="Calibri" panose="020F0502020204030204"/>
                </a:defRPr>
              </a:lvl1pPr>
            </a:lstStyle>
            <a:p>
              <a:r>
                <a:rPr lang="en-US" altLang="zh-CN" sz="1000" dirty="0"/>
                <a:t>Power</a:t>
              </a:r>
              <a:endParaRPr lang="en-US" sz="1000" dirty="0"/>
            </a:p>
          </p:txBody>
        </p:sp>
        <p:sp>
          <p:nvSpPr>
            <p:cNvPr id="48" name="TextBox 47"/>
            <p:cNvSpPr txBox="1"/>
            <p:nvPr/>
          </p:nvSpPr>
          <p:spPr>
            <a:xfrm>
              <a:off x="2350249" y="1075164"/>
              <a:ext cx="1000595" cy="400110"/>
            </a:xfrm>
            <a:prstGeom prst="rect">
              <a:avLst/>
            </a:prstGeom>
            <a:noFill/>
          </p:spPr>
          <p:txBody>
            <a:bodyPr wrap="square" rtlCol="0">
              <a:spAutoFit/>
            </a:bodyPr>
            <a:lstStyle/>
            <a:p>
              <a:r>
                <a:rPr lang="en-US" sz="1000" dirty="0">
                  <a:solidFill>
                    <a:srgbClr val="7030A0"/>
                  </a:solidFill>
                </a:rPr>
                <a:t>Cooling technology</a:t>
              </a:r>
            </a:p>
          </p:txBody>
        </p:sp>
        <p:sp>
          <p:nvSpPr>
            <p:cNvPr id="49" name="TextBox 48"/>
            <p:cNvSpPr txBox="1"/>
            <p:nvPr/>
          </p:nvSpPr>
          <p:spPr>
            <a:xfrm>
              <a:off x="2329177" y="1506051"/>
              <a:ext cx="776631" cy="400110"/>
            </a:xfrm>
            <a:prstGeom prst="rect">
              <a:avLst/>
            </a:prstGeom>
            <a:noFill/>
          </p:spPr>
          <p:txBody>
            <a:bodyPr wrap="square" rtlCol="0">
              <a:spAutoFit/>
            </a:bodyPr>
            <a:lstStyle/>
            <a:p>
              <a:r>
                <a:rPr lang="en-US" sz="1000" dirty="0">
                  <a:solidFill>
                    <a:srgbClr val="7030A0"/>
                  </a:solidFill>
                </a:rPr>
                <a:t>dry quenching </a:t>
              </a:r>
            </a:p>
          </p:txBody>
        </p:sp>
        <p:sp>
          <p:nvSpPr>
            <p:cNvPr id="50" name="TextBox 70"/>
            <p:cNvSpPr txBox="1"/>
            <p:nvPr/>
          </p:nvSpPr>
          <p:spPr>
            <a:xfrm>
              <a:off x="2405775" y="1894220"/>
              <a:ext cx="1603285" cy="24622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srgbClr val="7030A0"/>
                  </a:solidFill>
                  <a:effectLst/>
                  <a:uLnTx/>
                  <a:uFillTx/>
                  <a:latin typeface="Calibri" panose="020F0502020204030204"/>
                  <a:ea typeface="+mn-ea"/>
                  <a:cs typeface="+mn-cs"/>
                </a:rPr>
                <a:t>reuse</a:t>
              </a:r>
              <a:endParaRPr kumimoji="0" lang="en-US" sz="1000" b="0" i="0" u="none" strike="noStrike" kern="1200" cap="none" spc="0" normalizeH="0" baseline="0" noProof="0" dirty="0">
                <a:ln>
                  <a:noFill/>
                </a:ln>
                <a:solidFill>
                  <a:srgbClr val="7030A0"/>
                </a:solidFill>
                <a:effectLst/>
                <a:uLnTx/>
                <a:uFillTx/>
                <a:latin typeface="Calibri" panose="020F0502020204030204"/>
                <a:ea typeface="+mn-ea"/>
                <a:cs typeface="+mn-cs"/>
              </a:endParaRPr>
            </a:p>
          </p:txBody>
        </p:sp>
        <p:sp>
          <p:nvSpPr>
            <p:cNvPr id="51" name="TextBox 50"/>
            <p:cNvSpPr txBox="1"/>
            <p:nvPr/>
          </p:nvSpPr>
          <p:spPr>
            <a:xfrm>
              <a:off x="6338508" y="1467282"/>
              <a:ext cx="769683" cy="553998"/>
            </a:xfrm>
            <a:prstGeom prst="rect">
              <a:avLst/>
            </a:prstGeom>
            <a:noFill/>
          </p:spPr>
          <p:txBody>
            <a:bodyPr wrap="square" rtlCol="0">
              <a:spAutoFit/>
            </a:bodyPr>
            <a:lstStyle/>
            <a:p>
              <a:pPr fontAlgn="auto">
                <a:spcBef>
                  <a:spcPts val="0"/>
                </a:spcBef>
                <a:spcAft>
                  <a:spcPts val="0"/>
                </a:spcAft>
              </a:pPr>
              <a:r>
                <a:rPr lang="en-US" altLang="zh-CN" sz="1000" dirty="0">
                  <a:solidFill>
                    <a:srgbClr val="7030A0"/>
                  </a:solidFill>
                  <a:latin typeface="Calibri" panose="020F0502020204030204"/>
                </a:rPr>
                <a:t>Waste water treatment</a:t>
              </a:r>
              <a:endParaRPr lang="en-US" sz="1000" dirty="0">
                <a:solidFill>
                  <a:srgbClr val="7030A0"/>
                </a:solidFill>
                <a:latin typeface="Calibri" panose="020F0502020204030204"/>
              </a:endParaRPr>
            </a:p>
          </p:txBody>
        </p:sp>
        <p:sp>
          <p:nvSpPr>
            <p:cNvPr id="52" name="TextBox 51"/>
            <p:cNvSpPr txBox="1"/>
            <p:nvPr/>
          </p:nvSpPr>
          <p:spPr>
            <a:xfrm>
              <a:off x="6278505" y="2551340"/>
              <a:ext cx="725752" cy="553998"/>
            </a:xfrm>
            <a:prstGeom prst="rect">
              <a:avLst/>
            </a:prstGeom>
            <a:noFill/>
          </p:spPr>
          <p:txBody>
            <a:bodyPr wrap="square" rtlCol="0">
              <a:spAutoFit/>
            </a:bodyPr>
            <a:lstStyle/>
            <a:p>
              <a:pPr fontAlgn="auto">
                <a:spcBef>
                  <a:spcPts val="0"/>
                </a:spcBef>
                <a:spcAft>
                  <a:spcPts val="0"/>
                </a:spcAft>
              </a:pPr>
              <a:r>
                <a:rPr lang="en-US" altLang="zh-CN" sz="1000" dirty="0">
                  <a:solidFill>
                    <a:srgbClr val="7030A0"/>
                  </a:solidFill>
                  <a:latin typeface="Calibri" panose="020F0502020204030204"/>
                </a:rPr>
                <a:t>Waste water treatment</a:t>
              </a:r>
              <a:endParaRPr lang="en-US" sz="1000" dirty="0">
                <a:solidFill>
                  <a:srgbClr val="7030A0"/>
                </a:solidFill>
                <a:latin typeface="Calibri" panose="020F0502020204030204"/>
              </a:endParaRPr>
            </a:p>
          </p:txBody>
        </p:sp>
        <p:cxnSp>
          <p:nvCxnSpPr>
            <p:cNvPr id="66" name="Straight Connector 65"/>
            <p:cNvCxnSpPr>
              <a:stCxn id="5" idx="3"/>
            </p:cNvCxnSpPr>
            <p:nvPr/>
          </p:nvCxnSpPr>
          <p:spPr>
            <a:xfrm>
              <a:off x="5692160" y="3145700"/>
              <a:ext cx="58634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endCxn id="5" idx="1"/>
            </p:cNvCxnSpPr>
            <p:nvPr/>
          </p:nvCxnSpPr>
          <p:spPr>
            <a:xfrm>
              <a:off x="2267744" y="3145700"/>
              <a:ext cx="864096"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pic>
        <p:nvPicPr>
          <p:cNvPr id="33" name="图片 187"/>
          <p:cNvPicPr/>
          <p:nvPr/>
        </p:nvPicPr>
        <p:blipFill>
          <a:blip r:embed="rId3">
            <a:extLst>
              <a:ext uri="{28A0092B-C50C-407E-A947-70E740481C1C}">
                <a14:useLocalDpi xmlns:a14="http://schemas.microsoft.com/office/drawing/2010/main" val="0"/>
              </a:ext>
            </a:extLst>
          </a:blip>
          <a:srcRect/>
          <a:stretch>
            <a:fillRect/>
          </a:stretch>
        </p:blipFill>
        <p:spPr bwMode="auto">
          <a:xfrm>
            <a:off x="179512" y="862670"/>
            <a:ext cx="8712968" cy="5950706"/>
          </a:xfrm>
          <a:prstGeom prst="rect">
            <a:avLst/>
          </a:prstGeom>
          <a:noFill/>
          <a:ln>
            <a:noFill/>
          </a:ln>
        </p:spPr>
      </p:pic>
      <p:sp>
        <p:nvSpPr>
          <p:cNvPr id="16" name="Slide Number Placeholder 15"/>
          <p:cNvSpPr>
            <a:spLocks noGrp="1"/>
          </p:cNvSpPr>
          <p:nvPr>
            <p:ph type="sldNum" sz="quarter" idx="11"/>
          </p:nvPr>
        </p:nvSpPr>
        <p:spPr/>
        <p:txBody>
          <a:bodyPr/>
          <a:lstStyle/>
          <a:p>
            <a:pPr>
              <a:defRPr/>
            </a:pPr>
            <a:fld id="{4114CD66-9604-4305-B5A8-78B29733E3FB}" type="slidenum">
              <a:rPr lang="en-US" smtClean="0"/>
              <a:pPr>
                <a:defRPr/>
              </a:pPr>
              <a:t>17</a:t>
            </a:fld>
            <a:r>
              <a:rPr lang="en-US"/>
              <a:t>, date</a:t>
            </a:r>
          </a:p>
        </p:txBody>
      </p:sp>
    </p:spTree>
    <p:extLst>
      <p:ext uri="{BB962C8B-B14F-4D97-AF65-F5344CB8AC3E}">
        <p14:creationId xmlns:p14="http://schemas.microsoft.com/office/powerpoint/2010/main" val="2858860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1000"/>
                                        <p:tgtEl>
                                          <p:spTgt spid="33"/>
                                        </p:tgtEl>
                                      </p:cBhvr>
                                    </p:animEffect>
                                    <p:anim calcmode="lin" valueType="num">
                                      <p:cBhvr>
                                        <p:cTn id="8" dur="1000" fill="hold"/>
                                        <p:tgtEl>
                                          <p:spTgt spid="33"/>
                                        </p:tgtEl>
                                        <p:attrNameLst>
                                          <p:attrName>ppt_x</p:attrName>
                                        </p:attrNameLst>
                                      </p:cBhvr>
                                      <p:tavLst>
                                        <p:tav tm="0">
                                          <p:val>
                                            <p:strVal val="#ppt_x"/>
                                          </p:val>
                                        </p:tav>
                                        <p:tav tm="100000">
                                          <p:val>
                                            <p:strVal val="#ppt_x"/>
                                          </p:val>
                                        </p:tav>
                                      </p:tavLst>
                                    </p:anim>
                                    <p:anim calcmode="lin" valueType="num">
                                      <p:cBhvr>
                                        <p:cTn id="9"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1F07E0A-5E11-47F7-AADC-6801C94D7540}"/>
              </a:ext>
            </a:extLst>
          </p:cNvPr>
          <p:cNvSpPr>
            <a:spLocks noGrp="1"/>
          </p:cNvSpPr>
          <p:nvPr>
            <p:ph type="sldNum" sz="quarter" idx="11"/>
          </p:nvPr>
        </p:nvSpPr>
        <p:spPr/>
        <p:txBody>
          <a:bodyPr/>
          <a:lstStyle/>
          <a:p>
            <a:pPr>
              <a:defRPr/>
            </a:pPr>
            <a:fld id="{4114CD66-9604-4305-B5A8-78B29733E3FB}" type="slidenum">
              <a:rPr lang="en-US" smtClean="0"/>
              <a:pPr>
                <a:defRPr/>
              </a:pPr>
              <a:t>18</a:t>
            </a:fld>
            <a:r>
              <a:rPr lang="en-US"/>
              <a:t>, date</a:t>
            </a:r>
          </a:p>
        </p:txBody>
      </p:sp>
      <p:pic>
        <p:nvPicPr>
          <p:cNvPr id="6" name="Picture 5">
            <a:extLst>
              <a:ext uri="{FF2B5EF4-FFF2-40B4-BE49-F238E27FC236}">
                <a16:creationId xmlns:a16="http://schemas.microsoft.com/office/drawing/2014/main" id="{8816238F-1115-486F-9085-BCAA98ADCFC7}"/>
              </a:ext>
            </a:extLst>
          </p:cNvPr>
          <p:cNvPicPr>
            <a:picLocks noChangeAspect="1"/>
          </p:cNvPicPr>
          <p:nvPr/>
        </p:nvPicPr>
        <p:blipFill>
          <a:blip r:embed="rId2"/>
          <a:stretch>
            <a:fillRect/>
          </a:stretch>
        </p:blipFill>
        <p:spPr>
          <a:xfrm>
            <a:off x="1043608" y="363982"/>
            <a:ext cx="6665421" cy="2376264"/>
          </a:xfrm>
          <a:prstGeom prst="rect">
            <a:avLst/>
          </a:prstGeom>
        </p:spPr>
      </p:pic>
      <p:pic>
        <p:nvPicPr>
          <p:cNvPr id="8" name="Picture 7">
            <a:extLst>
              <a:ext uri="{FF2B5EF4-FFF2-40B4-BE49-F238E27FC236}">
                <a16:creationId xmlns:a16="http://schemas.microsoft.com/office/drawing/2014/main" id="{E32543A3-93D9-4FF6-B3A2-3B0A3799D5FB}"/>
              </a:ext>
            </a:extLst>
          </p:cNvPr>
          <p:cNvPicPr>
            <a:picLocks noChangeAspect="1"/>
          </p:cNvPicPr>
          <p:nvPr/>
        </p:nvPicPr>
        <p:blipFill>
          <a:blip r:embed="rId3"/>
          <a:stretch>
            <a:fillRect/>
          </a:stretch>
        </p:blipFill>
        <p:spPr>
          <a:xfrm>
            <a:off x="1055358" y="2970053"/>
            <a:ext cx="6665421" cy="3706972"/>
          </a:xfrm>
          <a:prstGeom prst="rect">
            <a:avLst/>
          </a:prstGeom>
        </p:spPr>
      </p:pic>
      <p:cxnSp>
        <p:nvCxnSpPr>
          <p:cNvPr id="9" name="Straight Connector 8">
            <a:extLst>
              <a:ext uri="{FF2B5EF4-FFF2-40B4-BE49-F238E27FC236}">
                <a16:creationId xmlns:a16="http://schemas.microsoft.com/office/drawing/2014/main" id="{45A4F724-9CD8-410B-9742-9DEF644816D0}"/>
              </a:ext>
            </a:extLst>
          </p:cNvPr>
          <p:cNvCxnSpPr/>
          <p:nvPr/>
        </p:nvCxnSpPr>
        <p:spPr>
          <a:xfrm>
            <a:off x="1043608" y="764704"/>
            <a:ext cx="460851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DD0A3C2-83A8-4931-8D8F-6EC126157829}"/>
              </a:ext>
            </a:extLst>
          </p:cNvPr>
          <p:cNvCxnSpPr/>
          <p:nvPr/>
        </p:nvCxnSpPr>
        <p:spPr>
          <a:xfrm>
            <a:off x="1043608" y="3356992"/>
            <a:ext cx="460851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8417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1F755DF-71C7-4EAA-B53D-1CD5775EF8A6}"/>
              </a:ext>
            </a:extLst>
          </p:cNvPr>
          <p:cNvSpPr>
            <a:spLocks noGrp="1"/>
          </p:cNvSpPr>
          <p:nvPr>
            <p:ph type="sldNum" sz="quarter" idx="11"/>
          </p:nvPr>
        </p:nvSpPr>
        <p:spPr/>
        <p:txBody>
          <a:bodyPr/>
          <a:lstStyle/>
          <a:p>
            <a:pPr>
              <a:defRPr/>
            </a:pPr>
            <a:fld id="{4114CD66-9604-4305-B5A8-78B29733E3FB}" type="slidenum">
              <a:rPr lang="en-US" smtClean="0"/>
              <a:pPr>
                <a:defRPr/>
              </a:pPr>
              <a:t>19</a:t>
            </a:fld>
            <a:r>
              <a:rPr lang="en-US"/>
              <a:t>, date</a:t>
            </a:r>
          </a:p>
        </p:txBody>
      </p:sp>
      <p:pic>
        <p:nvPicPr>
          <p:cNvPr id="6" name="Picture 5">
            <a:extLst>
              <a:ext uri="{FF2B5EF4-FFF2-40B4-BE49-F238E27FC236}">
                <a16:creationId xmlns:a16="http://schemas.microsoft.com/office/drawing/2014/main" id="{F0C201EE-906B-4770-BC1D-2B4E0FB1C546}"/>
              </a:ext>
            </a:extLst>
          </p:cNvPr>
          <p:cNvPicPr>
            <a:picLocks noChangeAspect="1"/>
          </p:cNvPicPr>
          <p:nvPr/>
        </p:nvPicPr>
        <p:blipFill>
          <a:blip r:embed="rId2"/>
          <a:stretch>
            <a:fillRect/>
          </a:stretch>
        </p:blipFill>
        <p:spPr>
          <a:xfrm>
            <a:off x="971600" y="786140"/>
            <a:ext cx="6683078" cy="5285720"/>
          </a:xfrm>
          <a:prstGeom prst="rect">
            <a:avLst/>
          </a:prstGeom>
        </p:spPr>
      </p:pic>
      <p:cxnSp>
        <p:nvCxnSpPr>
          <p:cNvPr id="7" name="Straight Connector 6">
            <a:extLst>
              <a:ext uri="{FF2B5EF4-FFF2-40B4-BE49-F238E27FC236}">
                <a16:creationId xmlns:a16="http://schemas.microsoft.com/office/drawing/2014/main" id="{D57ABD39-5DEA-4626-93A0-8C27DB21469F}"/>
              </a:ext>
            </a:extLst>
          </p:cNvPr>
          <p:cNvCxnSpPr/>
          <p:nvPr/>
        </p:nvCxnSpPr>
        <p:spPr>
          <a:xfrm>
            <a:off x="971600" y="1052736"/>
            <a:ext cx="460851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0801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5"/>
          <p:cNvSpPr txBox="1">
            <a:spLocks noChangeArrowheads="1"/>
          </p:cNvSpPr>
          <p:nvPr/>
        </p:nvSpPr>
        <p:spPr bwMode="auto">
          <a:xfrm>
            <a:off x="0" y="-7938"/>
            <a:ext cx="9144000" cy="861774"/>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lvl1pPr algn="ctr" eaLnBrk="0" hangingPunct="0">
              <a:defRPr sz="2500" b="1">
                <a:solidFill>
                  <a:srgbClr val="C00000"/>
                </a:solidFill>
                <a:latin typeface="+mj-lt"/>
                <a:ea typeface="+mj-ea"/>
                <a:cs typeface="Cambria"/>
              </a:defRPr>
            </a:lvl1pPr>
            <a:lvl2pPr eaLnBrk="0" hangingPunct="0">
              <a:defRPr sz="4000">
                <a:solidFill>
                  <a:srgbClr val="003399"/>
                </a:solidFill>
                <a:latin typeface="Arial Narrow" pitchFamily="34" charset="0"/>
              </a:defRPr>
            </a:lvl2pPr>
            <a:lvl3pPr eaLnBrk="0" hangingPunct="0">
              <a:defRPr sz="4000">
                <a:solidFill>
                  <a:srgbClr val="003399"/>
                </a:solidFill>
                <a:latin typeface="Arial Narrow" pitchFamily="34" charset="0"/>
              </a:defRPr>
            </a:lvl3pPr>
            <a:lvl4pPr eaLnBrk="0" hangingPunct="0">
              <a:defRPr sz="4000">
                <a:solidFill>
                  <a:srgbClr val="003399"/>
                </a:solidFill>
                <a:latin typeface="Arial Narrow" pitchFamily="34" charset="0"/>
              </a:defRPr>
            </a:lvl4pPr>
            <a:lvl5pPr eaLnBrk="0" hangingPunct="0">
              <a:defRPr sz="4000">
                <a:solidFill>
                  <a:srgbClr val="003399"/>
                </a:solidFill>
                <a:latin typeface="Arial Narrow" pitchFamily="34" charset="0"/>
              </a:defRPr>
            </a:lvl5pPr>
            <a:lvl6pPr marL="457200" fontAlgn="base">
              <a:spcBef>
                <a:spcPct val="0"/>
              </a:spcBef>
              <a:spcAft>
                <a:spcPct val="0"/>
              </a:spcAft>
              <a:defRPr sz="4000">
                <a:solidFill>
                  <a:srgbClr val="003399"/>
                </a:solidFill>
                <a:latin typeface="Arial Narrow" pitchFamily="34" charset="0"/>
              </a:defRPr>
            </a:lvl6pPr>
            <a:lvl7pPr marL="914400" fontAlgn="base">
              <a:spcBef>
                <a:spcPct val="0"/>
              </a:spcBef>
              <a:spcAft>
                <a:spcPct val="0"/>
              </a:spcAft>
              <a:defRPr sz="4000">
                <a:solidFill>
                  <a:srgbClr val="003399"/>
                </a:solidFill>
                <a:latin typeface="Arial Narrow" pitchFamily="34" charset="0"/>
              </a:defRPr>
            </a:lvl7pPr>
            <a:lvl8pPr marL="1371600" fontAlgn="base">
              <a:spcBef>
                <a:spcPct val="0"/>
              </a:spcBef>
              <a:spcAft>
                <a:spcPct val="0"/>
              </a:spcAft>
              <a:defRPr sz="4000">
                <a:solidFill>
                  <a:srgbClr val="003399"/>
                </a:solidFill>
                <a:latin typeface="Arial Narrow" pitchFamily="34" charset="0"/>
              </a:defRPr>
            </a:lvl8pPr>
            <a:lvl9pPr marL="1828800" fontAlgn="base">
              <a:spcBef>
                <a:spcPct val="0"/>
              </a:spcBef>
              <a:spcAft>
                <a:spcPct val="0"/>
              </a:spcAft>
              <a:defRPr sz="4000">
                <a:solidFill>
                  <a:srgbClr val="003399"/>
                </a:solidFill>
                <a:latin typeface="Arial Narrow" pitchFamily="34" charset="0"/>
              </a:defRPr>
            </a:lvl9pPr>
          </a:lstStyle>
          <a:p>
            <a:r>
              <a:rPr lang="en-US" altLang="ru-RU" dirty="0"/>
              <a:t>Advanced Analysis of Interdependencies, Systemic Threats, </a:t>
            </a:r>
          </a:p>
          <a:p>
            <a:r>
              <a:rPr lang="en-US" altLang="ru-RU" dirty="0"/>
              <a:t>Multi-Dimensional Systemic risks, and Systemic Security</a:t>
            </a:r>
            <a:endParaRPr lang="uk-UA" altLang="ru-RU" dirty="0"/>
          </a:p>
        </p:txBody>
      </p:sp>
      <p:sp>
        <p:nvSpPr>
          <p:cNvPr id="20483" name="Rectangle 6"/>
          <p:cNvSpPr>
            <a:spLocks noChangeArrowheads="1"/>
          </p:cNvSpPr>
          <p:nvPr/>
        </p:nvSpPr>
        <p:spPr bwMode="auto">
          <a:xfrm>
            <a:off x="3346450" y="3140100"/>
            <a:ext cx="2449513" cy="12954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b="1" dirty="0"/>
              <a:t>Nested multi-model welfare analysis and systemic security management</a:t>
            </a:r>
            <a:endParaRPr lang="ru-RU" altLang="ru-RU" sz="1800" b="1" dirty="0"/>
          </a:p>
        </p:txBody>
      </p:sp>
      <p:sp>
        <p:nvSpPr>
          <p:cNvPr id="20484" name="Rectangle 7"/>
          <p:cNvSpPr>
            <a:spLocks noChangeArrowheads="1"/>
          </p:cNvSpPr>
          <p:nvPr/>
        </p:nvSpPr>
        <p:spPr bwMode="auto">
          <a:xfrm>
            <a:off x="539750" y="1628800"/>
            <a:ext cx="1728788" cy="1079500"/>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b="1"/>
              <a:t>Energy Security</a:t>
            </a:r>
            <a:endParaRPr lang="ru-RU" altLang="ru-RU" sz="1800" b="1"/>
          </a:p>
        </p:txBody>
      </p:sp>
      <p:sp>
        <p:nvSpPr>
          <p:cNvPr id="20485" name="Rectangle 8"/>
          <p:cNvSpPr>
            <a:spLocks noChangeArrowheads="1"/>
          </p:cNvSpPr>
          <p:nvPr/>
        </p:nvSpPr>
        <p:spPr bwMode="auto">
          <a:xfrm>
            <a:off x="468313" y="4940325"/>
            <a:ext cx="1728787" cy="1079500"/>
          </a:xfrm>
          <a:prstGeom prst="rect">
            <a:avLst/>
          </a:prstGeom>
          <a:solidFill>
            <a:srgbClr val="00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b="1"/>
              <a:t>Water Security</a:t>
            </a:r>
            <a:endParaRPr lang="ru-RU" altLang="ru-RU" sz="1800" b="1"/>
          </a:p>
        </p:txBody>
      </p:sp>
      <p:sp>
        <p:nvSpPr>
          <p:cNvPr id="20486" name="Rectangle 9"/>
          <p:cNvSpPr>
            <a:spLocks noChangeArrowheads="1"/>
          </p:cNvSpPr>
          <p:nvPr/>
        </p:nvSpPr>
        <p:spPr bwMode="auto">
          <a:xfrm>
            <a:off x="6948488" y="4940325"/>
            <a:ext cx="1728787" cy="10795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b="1"/>
              <a:t>Socio -Economic Security</a:t>
            </a:r>
            <a:endParaRPr lang="ru-RU" altLang="ru-RU" sz="1800" b="1"/>
          </a:p>
        </p:txBody>
      </p:sp>
      <p:sp>
        <p:nvSpPr>
          <p:cNvPr id="20487" name="Rectangle 10"/>
          <p:cNvSpPr>
            <a:spLocks noChangeArrowheads="1"/>
          </p:cNvSpPr>
          <p:nvPr/>
        </p:nvSpPr>
        <p:spPr bwMode="auto">
          <a:xfrm>
            <a:off x="7019925" y="1628800"/>
            <a:ext cx="1728788" cy="107950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b="1"/>
              <a:t>Food Security</a:t>
            </a:r>
            <a:endParaRPr lang="ru-RU" altLang="ru-RU" sz="1800" b="1"/>
          </a:p>
        </p:txBody>
      </p:sp>
      <p:sp>
        <p:nvSpPr>
          <p:cNvPr id="20488" name="Text Box 602"/>
          <p:cNvSpPr txBox="1">
            <a:spLocks noChangeArrowheads="1"/>
          </p:cNvSpPr>
          <p:nvPr/>
        </p:nvSpPr>
        <p:spPr bwMode="auto">
          <a:xfrm>
            <a:off x="270938" y="2745224"/>
            <a:ext cx="2881312" cy="1865126"/>
          </a:xfrm>
          <a:prstGeom prst="rect">
            <a:avLst/>
          </a:prstGeom>
          <a:noFill/>
          <a:ln>
            <a:noFill/>
          </a:ln>
          <a:effectLst/>
          <a:extLst>
            <a:ext uri="{909E8E84-426E-40DD-AFC4-6F175D3DCCD1}">
              <a14:hiddenFill xmlns:a14="http://schemas.microsoft.com/office/drawing/2010/main">
                <a:solidFill>
                  <a:srgbClr val="C0C0C0">
                    <a:alpha val="30196"/>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ct val="20000"/>
              </a:spcAft>
              <a:buFontTx/>
              <a:buNone/>
            </a:pPr>
            <a:r>
              <a:rPr lang="en-US" altLang="en-US" sz="1200" dirty="0"/>
              <a:t>Energy security and water security;  supply standards; </a:t>
            </a:r>
            <a:r>
              <a:rPr lang="en-US" altLang="en-US" sz="1200" dirty="0">
                <a:solidFill>
                  <a:srgbClr val="FF0000"/>
                </a:solidFill>
              </a:rPr>
              <a:t>Energy &amp; water prices; D</a:t>
            </a:r>
            <a:r>
              <a:rPr lang="en-US" altLang="en-US" sz="1200" dirty="0"/>
              <a:t>iversification of energy supply; </a:t>
            </a:r>
          </a:p>
          <a:p>
            <a:pPr eaLnBrk="1" hangingPunct="1">
              <a:spcBef>
                <a:spcPct val="0"/>
              </a:spcBef>
              <a:spcAft>
                <a:spcPct val="20000"/>
              </a:spcAft>
              <a:buFontTx/>
              <a:buNone/>
            </a:pPr>
            <a:r>
              <a:rPr lang="en-US" altLang="en-US" sz="1200" dirty="0"/>
              <a:t>Ex-ante and ex-post risk management; </a:t>
            </a:r>
            <a:r>
              <a:rPr lang="en-US" altLang="en-US" sz="1200" dirty="0">
                <a:solidFill>
                  <a:srgbClr val="FF0000"/>
                </a:solidFill>
              </a:rPr>
              <a:t>electricity supply security;</a:t>
            </a:r>
          </a:p>
          <a:p>
            <a:pPr eaLnBrk="1" hangingPunct="1">
              <a:spcBef>
                <a:spcPct val="0"/>
              </a:spcBef>
              <a:spcAft>
                <a:spcPct val="20000"/>
              </a:spcAft>
              <a:buFontTx/>
              <a:buNone/>
            </a:pPr>
            <a:r>
              <a:rPr lang="en-US" altLang="en-US" sz="1200" dirty="0"/>
              <a:t>global and local threats to electricity supply systems; endogenous risks; cyberattacks;</a:t>
            </a:r>
          </a:p>
          <a:p>
            <a:pPr eaLnBrk="1" hangingPunct="1">
              <a:spcBef>
                <a:spcPct val="0"/>
              </a:spcBef>
              <a:spcAft>
                <a:spcPct val="20000"/>
              </a:spcAft>
              <a:buFontTx/>
              <a:buNone/>
            </a:pPr>
            <a:r>
              <a:rPr lang="en-US" altLang="en-US" sz="1200" dirty="0"/>
              <a:t>protection of critical infrastructure</a:t>
            </a:r>
            <a:endParaRPr lang="ru-RU" altLang="en-US" sz="1200" dirty="0"/>
          </a:p>
        </p:txBody>
      </p:sp>
      <p:sp>
        <p:nvSpPr>
          <p:cNvPr id="20489" name="Text Box 605"/>
          <p:cNvSpPr txBox="1">
            <a:spLocks noChangeArrowheads="1"/>
          </p:cNvSpPr>
          <p:nvPr/>
        </p:nvSpPr>
        <p:spPr bwMode="auto">
          <a:xfrm>
            <a:off x="2785938" y="5430570"/>
            <a:ext cx="3527425" cy="1061829"/>
          </a:xfrm>
          <a:prstGeom prst="rect">
            <a:avLst/>
          </a:prstGeom>
          <a:noFill/>
          <a:ln>
            <a:noFill/>
          </a:ln>
          <a:effectLst/>
          <a:extLst>
            <a:ext uri="{909E8E84-426E-40DD-AFC4-6F175D3DCCD1}">
              <a14:hiddenFill xmlns:a14="http://schemas.microsoft.com/office/drawing/2010/main">
                <a:solidFill>
                  <a:srgbClr val="C0C0C0">
                    <a:alpha val="30196"/>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ct val="25000"/>
              </a:spcAft>
              <a:buFontTx/>
              <a:buNone/>
            </a:pPr>
            <a:r>
              <a:rPr lang="en-US" altLang="en-US" sz="1200" dirty="0"/>
              <a:t>Control of water resources; reliability vs. disasters; Monitoring of infrastructure reliability; monitoring of water resources vulnerability and accessibility; </a:t>
            </a:r>
          </a:p>
          <a:p>
            <a:pPr eaLnBrk="1" hangingPunct="1">
              <a:spcBef>
                <a:spcPct val="0"/>
              </a:spcBef>
              <a:spcAft>
                <a:spcPct val="25000"/>
              </a:spcAft>
              <a:buFontTx/>
              <a:buNone/>
            </a:pPr>
            <a:r>
              <a:rPr lang="en-US" altLang="en-US" sz="1200" dirty="0"/>
              <a:t>Monitoring &amp; control of water contamination;</a:t>
            </a:r>
          </a:p>
        </p:txBody>
      </p:sp>
      <p:sp>
        <p:nvSpPr>
          <p:cNvPr id="20490" name="Text Box 604"/>
          <p:cNvSpPr txBox="1">
            <a:spLocks noChangeArrowheads="1"/>
          </p:cNvSpPr>
          <p:nvPr/>
        </p:nvSpPr>
        <p:spPr bwMode="auto">
          <a:xfrm>
            <a:off x="6225013" y="3099028"/>
            <a:ext cx="3025775" cy="1606594"/>
          </a:xfrm>
          <a:prstGeom prst="rect">
            <a:avLst/>
          </a:prstGeom>
          <a:noFill/>
          <a:ln>
            <a:noFill/>
          </a:ln>
          <a:effectLst/>
          <a:extLst>
            <a:ext uri="{909E8E84-426E-40DD-AFC4-6F175D3DCCD1}">
              <a14:hiddenFill xmlns:a14="http://schemas.microsoft.com/office/drawing/2010/main">
                <a:solidFill>
                  <a:srgbClr val="C0C0C0">
                    <a:alpha val="30196"/>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ct val="20000"/>
              </a:spcAft>
              <a:buFontTx/>
              <a:buNone/>
            </a:pPr>
            <a:r>
              <a:rPr lang="en-US" altLang="en-US" sz="1200" dirty="0"/>
              <a:t>Incomes; economic and population growth; demand changes; life and nutrition standards; prices;</a:t>
            </a:r>
          </a:p>
          <a:p>
            <a:pPr eaLnBrk="1" hangingPunct="1">
              <a:spcBef>
                <a:spcPct val="0"/>
              </a:spcBef>
              <a:spcAft>
                <a:spcPct val="20000"/>
              </a:spcAft>
              <a:buFontTx/>
              <a:buNone/>
            </a:pPr>
            <a:r>
              <a:rPr lang="en-US" altLang="en-US" sz="1200" dirty="0"/>
              <a:t>Impacts of energy prices on food prices; Dependencies between agricultural and energy markets through bio-fuels; Agricultural subsidies; renewables subsidies, etc.  </a:t>
            </a:r>
            <a:endParaRPr lang="ru-RU" altLang="en-US" sz="1200" dirty="0"/>
          </a:p>
        </p:txBody>
      </p:sp>
      <p:sp>
        <p:nvSpPr>
          <p:cNvPr id="20491" name="Text Box 603"/>
          <p:cNvSpPr txBox="1">
            <a:spLocks noChangeArrowheads="1"/>
          </p:cNvSpPr>
          <p:nvPr/>
        </p:nvSpPr>
        <p:spPr bwMode="auto">
          <a:xfrm>
            <a:off x="2773362" y="1292755"/>
            <a:ext cx="3959225" cy="1237262"/>
          </a:xfrm>
          <a:prstGeom prst="rect">
            <a:avLst/>
          </a:prstGeom>
          <a:noFill/>
          <a:ln>
            <a:noFill/>
          </a:ln>
          <a:effectLst/>
          <a:extLst>
            <a:ext uri="{909E8E84-426E-40DD-AFC4-6F175D3DCCD1}">
              <a14:hiddenFill xmlns:a14="http://schemas.microsoft.com/office/drawing/2010/main">
                <a:solidFill>
                  <a:srgbClr val="C0C0C0">
                    <a:alpha val="30196"/>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spcAft>
                <a:spcPct val="20000"/>
              </a:spcAft>
              <a:buNone/>
            </a:pPr>
            <a:r>
              <a:rPr lang="en-US" altLang="en-US" sz="1200" dirty="0">
                <a:solidFill>
                  <a:srgbClr val="FF0000"/>
                </a:solidFill>
              </a:rPr>
              <a:t>Growing demand vs environmental standards (SDGs); </a:t>
            </a:r>
            <a:r>
              <a:rPr lang="en-US" altLang="en-US" sz="1200" dirty="0"/>
              <a:t>electricity infrastructure innovations and investments; </a:t>
            </a:r>
            <a:r>
              <a:rPr lang="en-US" altLang="en-US" sz="1200" dirty="0">
                <a:solidFill>
                  <a:srgbClr val="FF0000"/>
                </a:solidFill>
              </a:rPr>
              <a:t>systemic security; </a:t>
            </a:r>
            <a:r>
              <a:rPr lang="en-US" altLang="en-US" sz="1200" dirty="0"/>
              <a:t>increasing returns vs sunk costs;</a:t>
            </a:r>
            <a:endParaRPr lang="ru-RU" altLang="en-US" sz="1200" dirty="0"/>
          </a:p>
          <a:p>
            <a:pPr eaLnBrk="1" hangingPunct="1">
              <a:spcBef>
                <a:spcPct val="0"/>
              </a:spcBef>
              <a:spcAft>
                <a:spcPct val="20000"/>
              </a:spcAft>
              <a:buFontTx/>
              <a:buNone/>
            </a:pPr>
            <a:r>
              <a:rPr lang="en-US" altLang="en-US" sz="1200" dirty="0"/>
              <a:t>climate change and uncertainty; strategic- and operational planning; long- vs short-term decisions; competition for resources, </a:t>
            </a:r>
            <a:r>
              <a:rPr lang="en-US" altLang="en-US" sz="1200" dirty="0" err="1"/>
              <a:t>etc</a:t>
            </a:r>
            <a:endParaRPr lang="ru-RU" altLang="en-US" sz="1200" dirty="0"/>
          </a:p>
        </p:txBody>
      </p:sp>
      <p:sp>
        <p:nvSpPr>
          <p:cNvPr id="20492" name="AutoShape 17"/>
          <p:cNvSpPr>
            <a:spLocks noChangeArrowheads="1"/>
          </p:cNvSpPr>
          <p:nvPr/>
        </p:nvSpPr>
        <p:spPr bwMode="auto">
          <a:xfrm rot="-1424970">
            <a:off x="2262188" y="4478362"/>
            <a:ext cx="1079500" cy="431800"/>
          </a:xfrm>
          <a:prstGeom prst="leftRightArrow">
            <a:avLst>
              <a:gd name="adj1" fmla="val 50000"/>
              <a:gd name="adj2"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p>
        </p:txBody>
      </p:sp>
      <p:sp>
        <p:nvSpPr>
          <p:cNvPr id="20493" name="AutoShape 18"/>
          <p:cNvSpPr>
            <a:spLocks noChangeArrowheads="1"/>
          </p:cNvSpPr>
          <p:nvPr/>
        </p:nvSpPr>
        <p:spPr bwMode="auto">
          <a:xfrm rot="-1424970">
            <a:off x="5867400" y="2636862"/>
            <a:ext cx="1079500" cy="431800"/>
          </a:xfrm>
          <a:prstGeom prst="leftRightArrow">
            <a:avLst>
              <a:gd name="adj1" fmla="val 50000"/>
              <a:gd name="adj2"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p>
        </p:txBody>
      </p:sp>
      <p:sp>
        <p:nvSpPr>
          <p:cNvPr id="20494" name="AutoShape 19"/>
          <p:cNvSpPr>
            <a:spLocks noChangeArrowheads="1"/>
          </p:cNvSpPr>
          <p:nvPr/>
        </p:nvSpPr>
        <p:spPr bwMode="auto">
          <a:xfrm rot="1813388">
            <a:off x="5795963" y="4508525"/>
            <a:ext cx="1079500" cy="431800"/>
          </a:xfrm>
          <a:prstGeom prst="leftRightArrow">
            <a:avLst>
              <a:gd name="adj1" fmla="val 50000"/>
              <a:gd name="adj2"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p>
        </p:txBody>
      </p:sp>
      <p:sp>
        <p:nvSpPr>
          <p:cNvPr id="20495" name="AutoShape 20"/>
          <p:cNvSpPr>
            <a:spLocks noChangeArrowheads="1"/>
          </p:cNvSpPr>
          <p:nvPr/>
        </p:nvSpPr>
        <p:spPr bwMode="auto">
          <a:xfrm rot="1813388">
            <a:off x="2268538" y="2708300"/>
            <a:ext cx="1079500" cy="431800"/>
          </a:xfrm>
          <a:prstGeom prst="leftRightArrow">
            <a:avLst>
              <a:gd name="adj1" fmla="val 50000"/>
              <a:gd name="adj2"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p>
        </p:txBody>
      </p:sp>
      <p:sp>
        <p:nvSpPr>
          <p:cNvPr id="20496" name="AutoShape 21"/>
          <p:cNvSpPr>
            <a:spLocks noChangeArrowheads="1"/>
          </p:cNvSpPr>
          <p:nvPr/>
        </p:nvSpPr>
        <p:spPr bwMode="auto">
          <a:xfrm rot="-5400000">
            <a:off x="4497388" y="3181374"/>
            <a:ext cx="763588" cy="6443663"/>
          </a:xfrm>
          <a:prstGeom prst="curvedRightArrow">
            <a:avLst>
              <a:gd name="adj1" fmla="val 33325"/>
              <a:gd name="adj2" fmla="val 202098"/>
              <a:gd name="adj3" fmla="val 58514"/>
            </a:avLst>
          </a:prstGeom>
          <a:solidFill>
            <a:srgbClr val="C0C0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p>
        </p:txBody>
      </p:sp>
      <p:sp>
        <p:nvSpPr>
          <p:cNvPr id="20497" name="AutoShape 22"/>
          <p:cNvSpPr>
            <a:spLocks noChangeArrowheads="1"/>
          </p:cNvSpPr>
          <p:nvPr/>
        </p:nvSpPr>
        <p:spPr bwMode="auto">
          <a:xfrm rot="5400000">
            <a:off x="3887788" y="-1935138"/>
            <a:ext cx="647700" cy="6480175"/>
          </a:xfrm>
          <a:prstGeom prst="curvedRightArrow">
            <a:avLst>
              <a:gd name="adj1" fmla="val 39510"/>
              <a:gd name="adj2" fmla="val 239608"/>
              <a:gd name="adj3" fmla="val 58514"/>
            </a:avLst>
          </a:prstGeom>
          <a:solidFill>
            <a:srgbClr val="C0C0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p>
        </p:txBody>
      </p:sp>
      <p:sp>
        <p:nvSpPr>
          <p:cNvPr id="20498" name="AutoShape 23"/>
          <p:cNvSpPr>
            <a:spLocks noChangeArrowheads="1"/>
          </p:cNvSpPr>
          <p:nvPr/>
        </p:nvSpPr>
        <p:spPr bwMode="auto">
          <a:xfrm rot="5400000">
            <a:off x="-1511300" y="3536975"/>
            <a:ext cx="3671887" cy="287338"/>
          </a:xfrm>
          <a:prstGeom prst="curvedUpArrow">
            <a:avLst>
              <a:gd name="adj1" fmla="val 140036"/>
              <a:gd name="adj2" fmla="val 395616"/>
              <a:gd name="adj3" fmla="val 55801"/>
            </a:avLst>
          </a:prstGeom>
          <a:solidFill>
            <a:srgbClr val="C0C0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p>
        </p:txBody>
      </p:sp>
      <p:sp>
        <p:nvSpPr>
          <p:cNvPr id="20499" name="AutoShape 24"/>
          <p:cNvSpPr>
            <a:spLocks noChangeArrowheads="1"/>
          </p:cNvSpPr>
          <p:nvPr/>
        </p:nvSpPr>
        <p:spPr bwMode="auto">
          <a:xfrm rot="-5400000">
            <a:off x="7056438" y="3608412"/>
            <a:ext cx="3671888" cy="287337"/>
          </a:xfrm>
          <a:prstGeom prst="curvedUpArrow">
            <a:avLst>
              <a:gd name="adj1" fmla="val 140037"/>
              <a:gd name="adj2" fmla="val 395617"/>
              <a:gd name="adj3" fmla="val 55801"/>
            </a:avLst>
          </a:prstGeom>
          <a:solidFill>
            <a:srgbClr val="C0C0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ru-RU" sz="1800"/>
          </a:p>
        </p:txBody>
      </p:sp>
      <p:sp>
        <p:nvSpPr>
          <p:cNvPr id="3" name="Slide Number Placeholder 2">
            <a:extLst>
              <a:ext uri="{FF2B5EF4-FFF2-40B4-BE49-F238E27FC236}">
                <a16:creationId xmlns:a16="http://schemas.microsoft.com/office/drawing/2014/main" id="{8266DA65-F7D2-4AD3-ABC9-4B0ACD3E709A}"/>
              </a:ext>
            </a:extLst>
          </p:cNvPr>
          <p:cNvSpPr>
            <a:spLocks noGrp="1"/>
          </p:cNvSpPr>
          <p:nvPr>
            <p:ph type="sldNum" sz="quarter" idx="11"/>
          </p:nvPr>
        </p:nvSpPr>
        <p:spPr/>
        <p:txBody>
          <a:bodyPr/>
          <a:lstStyle/>
          <a:p>
            <a:pPr>
              <a:defRPr/>
            </a:pPr>
            <a:fld id="{4114CD66-9604-4305-B5A8-78B29733E3FB}" type="slidenum">
              <a:rPr lang="en-US" smtClean="0"/>
              <a:pPr>
                <a:defRPr/>
              </a:pPr>
              <a:t>2</a:t>
            </a:fld>
            <a:r>
              <a:rPr lang="en-US"/>
              <a:t>, date</a:t>
            </a:r>
          </a:p>
        </p:txBody>
      </p:sp>
    </p:spTree>
    <p:extLst>
      <p:ext uri="{BB962C8B-B14F-4D97-AF65-F5344CB8AC3E}">
        <p14:creationId xmlns:p14="http://schemas.microsoft.com/office/powerpoint/2010/main" val="2953779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9F323E-88FE-4422-B20D-EBCDB941EC70}"/>
              </a:ext>
            </a:extLst>
          </p:cNvPr>
          <p:cNvSpPr>
            <a:spLocks noGrp="1"/>
          </p:cNvSpPr>
          <p:nvPr>
            <p:ph type="sldNum" sz="quarter" idx="11"/>
          </p:nvPr>
        </p:nvSpPr>
        <p:spPr/>
        <p:txBody>
          <a:bodyPr/>
          <a:lstStyle/>
          <a:p>
            <a:pPr>
              <a:defRPr/>
            </a:pPr>
            <a:fld id="{4114CD66-9604-4305-B5A8-78B29733E3FB}" type="slidenum">
              <a:rPr lang="en-US" smtClean="0"/>
              <a:pPr>
                <a:defRPr/>
              </a:pPr>
              <a:t>20</a:t>
            </a:fld>
            <a:r>
              <a:rPr lang="en-US"/>
              <a:t>, date</a:t>
            </a:r>
          </a:p>
        </p:txBody>
      </p:sp>
      <p:pic>
        <p:nvPicPr>
          <p:cNvPr id="6" name="Picture 5">
            <a:extLst>
              <a:ext uri="{FF2B5EF4-FFF2-40B4-BE49-F238E27FC236}">
                <a16:creationId xmlns:a16="http://schemas.microsoft.com/office/drawing/2014/main" id="{A462FC3D-A67F-4AC1-B2F3-DC282A411071}"/>
              </a:ext>
            </a:extLst>
          </p:cNvPr>
          <p:cNvPicPr>
            <a:picLocks noChangeAspect="1"/>
          </p:cNvPicPr>
          <p:nvPr/>
        </p:nvPicPr>
        <p:blipFill>
          <a:blip r:embed="rId2"/>
          <a:stretch>
            <a:fillRect/>
          </a:stretch>
        </p:blipFill>
        <p:spPr>
          <a:xfrm>
            <a:off x="1763688" y="33213"/>
            <a:ext cx="5284805" cy="6858000"/>
          </a:xfrm>
          <a:prstGeom prst="rect">
            <a:avLst/>
          </a:prstGeom>
        </p:spPr>
      </p:pic>
      <p:cxnSp>
        <p:nvCxnSpPr>
          <p:cNvPr id="7" name="Straight Connector 6">
            <a:extLst>
              <a:ext uri="{FF2B5EF4-FFF2-40B4-BE49-F238E27FC236}">
                <a16:creationId xmlns:a16="http://schemas.microsoft.com/office/drawing/2014/main" id="{8B9E1A86-7473-468B-84AE-E3B375B31C6F}"/>
              </a:ext>
            </a:extLst>
          </p:cNvPr>
          <p:cNvCxnSpPr/>
          <p:nvPr/>
        </p:nvCxnSpPr>
        <p:spPr>
          <a:xfrm>
            <a:off x="1763688" y="332656"/>
            <a:ext cx="460851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3536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71073C-33C9-4051-8583-281E5731CFCD}"/>
              </a:ext>
            </a:extLst>
          </p:cNvPr>
          <p:cNvSpPr>
            <a:spLocks noGrp="1"/>
          </p:cNvSpPr>
          <p:nvPr>
            <p:ph type="sldNum" sz="quarter" idx="11"/>
          </p:nvPr>
        </p:nvSpPr>
        <p:spPr/>
        <p:txBody>
          <a:bodyPr/>
          <a:lstStyle/>
          <a:p>
            <a:pPr>
              <a:defRPr/>
            </a:pPr>
            <a:fld id="{4114CD66-9604-4305-B5A8-78B29733E3FB}" type="slidenum">
              <a:rPr lang="en-US" smtClean="0"/>
              <a:pPr>
                <a:defRPr/>
              </a:pPr>
              <a:t>21</a:t>
            </a:fld>
            <a:r>
              <a:rPr lang="en-US"/>
              <a:t>, date</a:t>
            </a:r>
          </a:p>
        </p:txBody>
      </p:sp>
      <p:pic>
        <p:nvPicPr>
          <p:cNvPr id="8" name="Picture 7">
            <a:extLst>
              <a:ext uri="{FF2B5EF4-FFF2-40B4-BE49-F238E27FC236}">
                <a16:creationId xmlns:a16="http://schemas.microsoft.com/office/drawing/2014/main" id="{9B8F378A-C775-47DE-9730-2A69D2578EC3}"/>
              </a:ext>
            </a:extLst>
          </p:cNvPr>
          <p:cNvPicPr>
            <a:picLocks noChangeAspect="1"/>
          </p:cNvPicPr>
          <p:nvPr/>
        </p:nvPicPr>
        <p:blipFill>
          <a:blip r:embed="rId2"/>
          <a:stretch>
            <a:fillRect/>
          </a:stretch>
        </p:blipFill>
        <p:spPr>
          <a:xfrm>
            <a:off x="1043608" y="590653"/>
            <a:ext cx="6696744" cy="5574651"/>
          </a:xfrm>
          <a:prstGeom prst="rect">
            <a:avLst/>
          </a:prstGeom>
        </p:spPr>
      </p:pic>
    </p:spTree>
    <p:extLst>
      <p:ext uri="{BB962C8B-B14F-4D97-AF65-F5344CB8AC3E}">
        <p14:creationId xmlns:p14="http://schemas.microsoft.com/office/powerpoint/2010/main" val="857970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F9AAF76-D046-40D4-B802-771DB4A43814}"/>
              </a:ext>
            </a:extLst>
          </p:cNvPr>
          <p:cNvSpPr>
            <a:spLocks noGrp="1"/>
          </p:cNvSpPr>
          <p:nvPr>
            <p:ph type="sldNum" sz="quarter" idx="11"/>
          </p:nvPr>
        </p:nvSpPr>
        <p:spPr/>
        <p:txBody>
          <a:bodyPr/>
          <a:lstStyle/>
          <a:p>
            <a:pPr>
              <a:defRPr/>
            </a:pPr>
            <a:fld id="{4114CD66-9604-4305-B5A8-78B29733E3FB}" type="slidenum">
              <a:rPr lang="en-US" smtClean="0"/>
              <a:pPr>
                <a:defRPr/>
              </a:pPr>
              <a:t>22</a:t>
            </a:fld>
            <a:r>
              <a:rPr lang="en-US"/>
              <a:t>, date</a:t>
            </a:r>
          </a:p>
        </p:txBody>
      </p:sp>
      <p:pic>
        <p:nvPicPr>
          <p:cNvPr id="5" name="Picture 4">
            <a:extLst>
              <a:ext uri="{FF2B5EF4-FFF2-40B4-BE49-F238E27FC236}">
                <a16:creationId xmlns:a16="http://schemas.microsoft.com/office/drawing/2014/main" id="{E3544BB2-A166-4D53-8764-14666270F4F8}"/>
              </a:ext>
            </a:extLst>
          </p:cNvPr>
          <p:cNvPicPr>
            <a:picLocks noChangeAspect="1"/>
          </p:cNvPicPr>
          <p:nvPr/>
        </p:nvPicPr>
        <p:blipFill>
          <a:blip r:embed="rId2"/>
          <a:stretch>
            <a:fillRect/>
          </a:stretch>
        </p:blipFill>
        <p:spPr>
          <a:xfrm>
            <a:off x="1172295" y="764704"/>
            <a:ext cx="6799409" cy="4896544"/>
          </a:xfrm>
          <a:prstGeom prst="rect">
            <a:avLst/>
          </a:prstGeom>
        </p:spPr>
      </p:pic>
      <p:sp>
        <p:nvSpPr>
          <p:cNvPr id="6" name="Rectangle 5">
            <a:extLst>
              <a:ext uri="{FF2B5EF4-FFF2-40B4-BE49-F238E27FC236}">
                <a16:creationId xmlns:a16="http://schemas.microsoft.com/office/drawing/2014/main" id="{66273759-1665-4F0F-BFE7-B7294DAB22BD}"/>
              </a:ext>
            </a:extLst>
          </p:cNvPr>
          <p:cNvSpPr/>
          <p:nvPr/>
        </p:nvSpPr>
        <p:spPr>
          <a:xfrm>
            <a:off x="683568" y="692696"/>
            <a:ext cx="7776863" cy="1800200"/>
          </a:xfrm>
          <a:prstGeom prst="rect">
            <a:avLst/>
          </a:prstGeom>
          <a:solidFill>
            <a:schemeClr val="accent1">
              <a:alpha val="20000"/>
            </a:scheme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167666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AAD3417-1513-4533-AF80-1733C985EED5}"/>
              </a:ext>
            </a:extLst>
          </p:cNvPr>
          <p:cNvSpPr>
            <a:spLocks noGrp="1"/>
          </p:cNvSpPr>
          <p:nvPr>
            <p:ph type="sldNum" sz="quarter" idx="11"/>
          </p:nvPr>
        </p:nvSpPr>
        <p:spPr/>
        <p:txBody>
          <a:bodyPr/>
          <a:lstStyle/>
          <a:p>
            <a:pPr>
              <a:defRPr/>
            </a:pPr>
            <a:fld id="{4114CD66-9604-4305-B5A8-78B29733E3FB}" type="slidenum">
              <a:rPr lang="en-US" smtClean="0"/>
              <a:pPr>
                <a:defRPr/>
              </a:pPr>
              <a:t>23</a:t>
            </a:fld>
            <a:r>
              <a:rPr lang="en-US"/>
              <a:t>, date</a:t>
            </a:r>
          </a:p>
        </p:txBody>
      </p:sp>
      <p:pic>
        <p:nvPicPr>
          <p:cNvPr id="5" name="Picture 4">
            <a:extLst>
              <a:ext uri="{FF2B5EF4-FFF2-40B4-BE49-F238E27FC236}">
                <a16:creationId xmlns:a16="http://schemas.microsoft.com/office/drawing/2014/main" id="{7D70EE9F-0C0B-4D73-BD85-5597D7A5BBA3}"/>
              </a:ext>
            </a:extLst>
          </p:cNvPr>
          <p:cNvPicPr>
            <a:picLocks noChangeAspect="1"/>
          </p:cNvPicPr>
          <p:nvPr/>
        </p:nvPicPr>
        <p:blipFill>
          <a:blip r:embed="rId2"/>
          <a:stretch>
            <a:fillRect/>
          </a:stretch>
        </p:blipFill>
        <p:spPr>
          <a:xfrm>
            <a:off x="1448488" y="188640"/>
            <a:ext cx="6651904" cy="4813324"/>
          </a:xfrm>
          <a:prstGeom prst="rect">
            <a:avLst/>
          </a:prstGeom>
        </p:spPr>
      </p:pic>
      <p:pic>
        <p:nvPicPr>
          <p:cNvPr id="7" name="Picture 6">
            <a:extLst>
              <a:ext uri="{FF2B5EF4-FFF2-40B4-BE49-F238E27FC236}">
                <a16:creationId xmlns:a16="http://schemas.microsoft.com/office/drawing/2014/main" id="{33012A50-9F2F-4DA8-95CF-A3659114020D}"/>
              </a:ext>
            </a:extLst>
          </p:cNvPr>
          <p:cNvPicPr>
            <a:picLocks noChangeAspect="1"/>
          </p:cNvPicPr>
          <p:nvPr/>
        </p:nvPicPr>
        <p:blipFill>
          <a:blip r:embed="rId3"/>
          <a:stretch>
            <a:fillRect/>
          </a:stretch>
        </p:blipFill>
        <p:spPr>
          <a:xfrm>
            <a:off x="1475656" y="5301208"/>
            <a:ext cx="6651904" cy="1422867"/>
          </a:xfrm>
          <a:prstGeom prst="rect">
            <a:avLst/>
          </a:prstGeom>
        </p:spPr>
      </p:pic>
      <p:sp>
        <p:nvSpPr>
          <p:cNvPr id="8" name="Rectangle 7">
            <a:extLst>
              <a:ext uri="{FF2B5EF4-FFF2-40B4-BE49-F238E27FC236}">
                <a16:creationId xmlns:a16="http://schemas.microsoft.com/office/drawing/2014/main" id="{1FA90035-7859-4B96-B6A0-933DB74709AD}"/>
              </a:ext>
            </a:extLst>
          </p:cNvPr>
          <p:cNvSpPr/>
          <p:nvPr/>
        </p:nvSpPr>
        <p:spPr>
          <a:xfrm>
            <a:off x="1016440" y="5141814"/>
            <a:ext cx="7443991" cy="1527546"/>
          </a:xfrm>
          <a:prstGeom prst="rect">
            <a:avLst/>
          </a:prstGeom>
          <a:solidFill>
            <a:schemeClr val="accent1">
              <a:alpha val="20000"/>
            </a:scheme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9932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1D94941-5262-47ED-98B6-5975D3DC68C8}"/>
              </a:ext>
            </a:extLst>
          </p:cNvPr>
          <p:cNvSpPr>
            <a:spLocks noGrp="1"/>
          </p:cNvSpPr>
          <p:nvPr>
            <p:ph type="sldNum" sz="quarter" idx="11"/>
          </p:nvPr>
        </p:nvSpPr>
        <p:spPr/>
        <p:txBody>
          <a:bodyPr/>
          <a:lstStyle/>
          <a:p>
            <a:pPr>
              <a:defRPr/>
            </a:pPr>
            <a:fld id="{4114CD66-9604-4305-B5A8-78B29733E3FB}" type="slidenum">
              <a:rPr lang="en-US" smtClean="0"/>
              <a:pPr>
                <a:defRPr/>
              </a:pPr>
              <a:t>24</a:t>
            </a:fld>
            <a:r>
              <a:rPr lang="en-US"/>
              <a:t>, date</a:t>
            </a:r>
          </a:p>
        </p:txBody>
      </p:sp>
      <p:pic>
        <p:nvPicPr>
          <p:cNvPr id="6" name="Picture 5">
            <a:extLst>
              <a:ext uri="{FF2B5EF4-FFF2-40B4-BE49-F238E27FC236}">
                <a16:creationId xmlns:a16="http://schemas.microsoft.com/office/drawing/2014/main" id="{B98F4615-9FE8-4355-9E7A-2F389CCF6908}"/>
              </a:ext>
            </a:extLst>
          </p:cNvPr>
          <p:cNvPicPr>
            <a:picLocks noChangeAspect="1"/>
          </p:cNvPicPr>
          <p:nvPr/>
        </p:nvPicPr>
        <p:blipFill>
          <a:blip r:embed="rId2"/>
          <a:stretch>
            <a:fillRect/>
          </a:stretch>
        </p:blipFill>
        <p:spPr>
          <a:xfrm>
            <a:off x="1908067" y="-27384"/>
            <a:ext cx="6048309" cy="8352928"/>
          </a:xfrm>
          <a:prstGeom prst="rect">
            <a:avLst/>
          </a:prstGeom>
        </p:spPr>
      </p:pic>
      <p:sp>
        <p:nvSpPr>
          <p:cNvPr id="7" name="Rectangle 6">
            <a:extLst>
              <a:ext uri="{FF2B5EF4-FFF2-40B4-BE49-F238E27FC236}">
                <a16:creationId xmlns:a16="http://schemas.microsoft.com/office/drawing/2014/main" id="{72C52BC6-2B8C-4598-A2FC-AD9C6107E73B}"/>
              </a:ext>
            </a:extLst>
          </p:cNvPr>
          <p:cNvSpPr/>
          <p:nvPr/>
        </p:nvSpPr>
        <p:spPr>
          <a:xfrm>
            <a:off x="1403649" y="332656"/>
            <a:ext cx="6984776" cy="2336900"/>
          </a:xfrm>
          <a:prstGeom prst="rect">
            <a:avLst/>
          </a:prstGeom>
          <a:solidFill>
            <a:schemeClr val="accent1">
              <a:alpha val="20000"/>
            </a:scheme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69D6852-635E-48F9-8330-C81DB230C7DF}"/>
              </a:ext>
            </a:extLst>
          </p:cNvPr>
          <p:cNvSpPr/>
          <p:nvPr/>
        </p:nvSpPr>
        <p:spPr>
          <a:xfrm>
            <a:off x="1403648" y="2780928"/>
            <a:ext cx="6984776" cy="1584176"/>
          </a:xfrm>
          <a:prstGeom prst="rect">
            <a:avLst/>
          </a:prstGeom>
          <a:solidFill>
            <a:schemeClr val="accent1">
              <a:alpha val="20000"/>
            </a:schemeClr>
          </a:solidFill>
          <a:ln w="38100">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1140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529" y="340250"/>
            <a:ext cx="7997825" cy="1143000"/>
          </a:xfrm>
        </p:spPr>
        <p:txBody>
          <a:bodyPr/>
          <a:lstStyle/>
          <a:p>
            <a:r>
              <a:rPr lang="en-US" dirty="0"/>
              <a:t>Modeling Challenges</a:t>
            </a:r>
          </a:p>
        </p:txBody>
      </p:sp>
      <p:sp>
        <p:nvSpPr>
          <p:cNvPr id="4" name="Content Placeholder 3"/>
          <p:cNvSpPr>
            <a:spLocks noGrp="1"/>
          </p:cNvSpPr>
          <p:nvPr>
            <p:ph idx="1"/>
          </p:nvPr>
        </p:nvSpPr>
        <p:spPr>
          <a:xfrm>
            <a:off x="251519" y="1166018"/>
            <a:ext cx="8640961" cy="4525963"/>
          </a:xfrm>
        </p:spPr>
        <p:txBody>
          <a:bodyPr/>
          <a:lstStyle/>
          <a:p>
            <a:r>
              <a:rPr lang="en-US" altLang="zh-CN" sz="1800" dirty="0"/>
              <a:t>Many detailed sectoral models are developed independently by different modeling teams (ministries, authorities, modelers, etc.)</a:t>
            </a:r>
          </a:p>
          <a:p>
            <a:endParaRPr lang="en-US" altLang="zh-CN" sz="1800" dirty="0"/>
          </a:p>
          <a:p>
            <a:r>
              <a:rPr lang="en-US" altLang="zh-CN" sz="1800" dirty="0"/>
              <a:t>The teams are not able to exchange the information about the models (</a:t>
            </a:r>
            <a:r>
              <a:rPr lang="en-US" altLang="zh-CN" sz="1800" dirty="0">
                <a:solidFill>
                  <a:srgbClr val="FF0000"/>
                </a:solidFill>
              </a:rPr>
              <a:t>asymmetric information, ASI</a:t>
            </a:r>
            <a:r>
              <a:rPr lang="en-US" altLang="zh-CN" sz="1800" dirty="0"/>
              <a:t>); Joint resource constraints and supply-demand relations are not accounted for</a:t>
            </a:r>
          </a:p>
          <a:p>
            <a:endParaRPr lang="en-US" altLang="zh-CN" sz="1800" dirty="0"/>
          </a:p>
          <a:p>
            <a:r>
              <a:rPr lang="en-US" altLang="zh-CN" sz="1800" b="1" dirty="0">
                <a:solidFill>
                  <a:srgbClr val="FF0000"/>
                </a:solidFill>
              </a:rPr>
              <a:t>How to link the detailed models under joint constraints and ASI?</a:t>
            </a:r>
            <a:r>
              <a:rPr lang="en-US" altLang="zh-CN" sz="1800" dirty="0"/>
              <a:t> </a:t>
            </a:r>
          </a:p>
          <a:p>
            <a:endParaRPr lang="en-US" sz="1800" dirty="0"/>
          </a:p>
          <a:p>
            <a:pPr>
              <a:buFont typeface="Arial" panose="020B0604020202020204" pitchFamily="34" charset="0"/>
              <a:buChar char="•"/>
            </a:pPr>
            <a:r>
              <a:rPr lang="en-US" sz="1800" dirty="0"/>
              <a:t>Traditional integrated modeling (IM) is based on developing and aggregating all relevant (sub)models (sectoral, regional) and corresponding data sets into a single integrated linear programming (LP) model</a:t>
            </a:r>
          </a:p>
          <a:p>
            <a:pPr>
              <a:buFont typeface="Arial" panose="020B0604020202020204" pitchFamily="34" charset="0"/>
              <a:buChar char="•"/>
            </a:pPr>
            <a:endParaRPr lang="en-US" sz="1800" dirty="0">
              <a:latin typeface="Times New Roman" panose="02020603050405020304" pitchFamily="18" charset="0"/>
              <a:ea typeface="MS Mincho" panose="02020609040205080304" pitchFamily="49" charset="-128"/>
            </a:endParaRPr>
          </a:p>
          <a:p>
            <a:pPr>
              <a:buFont typeface="Arial" panose="020B0604020202020204" pitchFamily="34" charset="0"/>
              <a:buChar char="•"/>
            </a:pPr>
            <a:r>
              <a:rPr lang="en-US" sz="1800" dirty="0"/>
              <a:t>The lack of common information about (LP) </a:t>
            </a:r>
            <a:r>
              <a:rPr lang="en-US" sz="1800" dirty="0" err="1"/>
              <a:t>submodels</a:t>
            </a:r>
            <a:r>
              <a:rPr lang="en-US" sz="1800" dirty="0"/>
              <a:t> makes LP methods inapplicable for integrated LP models</a:t>
            </a:r>
          </a:p>
          <a:p>
            <a:pPr>
              <a:buFont typeface="Arial" panose="020B0604020202020204" pitchFamily="34" charset="0"/>
              <a:buChar char="•"/>
            </a:pPr>
            <a:endParaRPr lang="en-US" sz="1800" dirty="0"/>
          </a:p>
          <a:p>
            <a:pPr>
              <a:buFont typeface="Arial" panose="020B0604020202020204" pitchFamily="34" charset="0"/>
              <a:buChar char="•"/>
            </a:pPr>
            <a:r>
              <a:rPr lang="en-US" sz="1800" dirty="0"/>
              <a:t>Our approach is based on the linkage of separate sectoral/regional LP models under ASI</a:t>
            </a:r>
          </a:p>
        </p:txBody>
      </p:sp>
      <p:sp>
        <p:nvSpPr>
          <p:cNvPr id="3" name="Slide Number Placeholder 2">
            <a:extLst>
              <a:ext uri="{FF2B5EF4-FFF2-40B4-BE49-F238E27FC236}">
                <a16:creationId xmlns:a16="http://schemas.microsoft.com/office/drawing/2014/main" id="{E9599B41-A762-46D4-B681-B58048879823}"/>
              </a:ext>
            </a:extLst>
          </p:cNvPr>
          <p:cNvSpPr>
            <a:spLocks noGrp="1"/>
          </p:cNvSpPr>
          <p:nvPr>
            <p:ph type="sldNum" sz="quarter" idx="11"/>
          </p:nvPr>
        </p:nvSpPr>
        <p:spPr/>
        <p:txBody>
          <a:bodyPr/>
          <a:lstStyle/>
          <a:p>
            <a:pPr>
              <a:defRPr/>
            </a:pPr>
            <a:fld id="{4114CD66-9604-4305-B5A8-78B29733E3FB}" type="slidenum">
              <a:rPr lang="en-US" smtClean="0"/>
              <a:pPr>
                <a:defRPr/>
              </a:pPr>
              <a:t>3</a:t>
            </a:fld>
            <a:r>
              <a:rPr lang="en-US"/>
              <a:t>, date</a:t>
            </a:r>
          </a:p>
        </p:txBody>
      </p:sp>
    </p:spTree>
    <p:extLst>
      <p:ext uri="{BB962C8B-B14F-4D97-AF65-F5344CB8AC3E}">
        <p14:creationId xmlns:p14="http://schemas.microsoft.com/office/powerpoint/2010/main" val="2355386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2" descr="data:image/jpeg;base64,/9j/4AAQSkZJRgABAQAAAQABAAD/2wCEAAkGBxQTEhUUEhQWFRUXGRwYGBgXFxgaFxccFRwcFhgYFxcYHCggGBwlHxcXITEhJSkrLi4uFx8zODMsNygtLisBCgoKBQUFDgUFDisZExkrKysrKysrKysrKysrKysrKysrKysrKysrKysrKysrKysrKysrKysrKysrKysrKysrK//AABEIAN4A4wMBIgACEQEDEQH/xAAcAAACAgMBAQAAAAAAAAAAAAAEBQMGAAIHAQj/xAA+EAABAwIEAwYEAwYGAgMAAAABAAIRAyEEEjFBBVFhBiJxgZHwE6Gx0TLB4RQjQlJi8QcVcoKSorLCFjRD/8QAFAEBAAAAAAAAAAAAAAAAAAAAAP/EABQRAQAAAAAAAAAAAAAAAAAAAAD/2gAMAwEAAhEDEQA/AKE6stfjGVpUbdaZkB2GrGdU1bXsq/hqneTRrkB3x1s2qUGHKZjkEtSqtWVFFVK8pICA9elyjXhKDys+xQ9NykrFQ00BLHqZrkM1EB1kErVK1qHDlPmQTAqKs5byoK5QSg2C1c5ah+i1LkGOK1LV4Ssc5BlY2QdSpdS1XoOvsgKdUstGVDKge6Fq2ogbYaqjaFa6T4V6LoPugsTattViEY+yxBRaigJRWJbdBVAg3w57ya0ik9E3TmkLIJWhTsavKTEQxiCCqF7Tb+qkqNJ7rRPiEXh+HPMSQ2b2Fz9J/VBFQw5dFjfSEzp9nHuIjT3zRGCw8WBk+EfJN8O5wtJQKv8A4idzI5DxQzuyDge6Z/JXKhUPvRFi+qDnVbs5VECJJ0IuCDp6fmgMZgqlIkPaQRz096LrTCBE8lrjuGU67CHgd4Ra3UEcj1QccFVTMqKxce7E16ZmiTVYNjYg7wCb6bKpuDmuhwIPUEfIoGIeoa77LVj7KKsbIJmPsszrSlotmlBhctS9avCicUG9R6CrvuFPKBxDu8EBdQ2Q8qZ7rIbNdAdh3Iqm66XsqIqk5A3p1DAWIRtVYgSYlt0FWamWIbcoGoEEOHbdPaDEowre8rDRpoJqNNbPxDQcrO87cwYHmheIYw0wGt/E63hO/wAk44Lwl+SWgBzv4nbeDbyUC7iHFm4UCWh9U3DZ011AP2lLMHVxWIdmOaDs0NaOsAj3a6stXsoymXVKhzOPINzfnHnPkpuGEMddsTo0D/y+3igFweJfTEOBEbnS8XDmzHy2R2Hxsus6J0vp4T9FnaJ7cuUWOrsu5OxPvVKuCAGLX3MzvpfwQXGjjy38QPjc/RHU8fP2I/P7wl9GlO1/ojGYYcx5X+iCR2Oi3pO0dfumWHxPpP8AZLv2W6Jw9MtKBm3EWS3jfAqOJaS5oa/+F4FwRcXF/JGsg2KnYy0HX6oOK42g6nUcx4gjzHkQLhDVXWT/ALWYMsrOLtzyIHlIE6HS1kgrCyDag6ykzKPDaKfIgiWj2qcNUWIQCuQlbVEPQ9RBu91kOTdTuKidCCSm5GYdyBYEZQQMWEQsQoeViDTEsuUveE3xlO5S9zLoI8GzvKwVKopsLztYdToAPf0SrBU++FN2gJe+nQZGZxk8mjQuPSCfRBv2YwBxFU1XgmDM7An7CfCyur8c8fu6IkgXIHdG0JJSrsw7W0WkiYFrOcSNCToSAZ5R0laYnilUxTpZaTTcAahv8x3M8zzHUID+IcQrCxqFvk3zO5UHC2EuLjJ8bm+5t780srnKNZm5cbl31JKY8DxQGXMb666n+Y9Bt18bBNxvDbmNDYmAPAgXO6W8CbBbMTs2R3Qb36n6fOwcZoZmbzeDvcG3ifeir1EZKoIvmPLS0R5fmguGH6mTrlAJjrl/MpnhapOrXerB9DKUYWrlAaLnlf1JTClWAM/FYOYIG3LvWQNCz/V6n8itQOT48QP0WtOoHDukO6iR5jWQtmyNf0QS0825B8BH5lMZlgmxHv34JaxjTpI/0g/QfZF0btkOkA3B1aZnXXyP6IEXbbCNqYZziQHMgjnG489FzLENGWy6r2pwjizuSd4BAzf0mbEa2P8AbmOMmXZgGmdAIA6AbIAqDUU0Iei36o1jUEWRR1WooiEPVQLaxQLnXTGq1BVWIJagsENF0S8WCHJQbtKKoHmgpU9NyBmzRYoWPssQH49mqVRdPOIjVJxcoMa/Lf34IzA5aFSrVeQXimI/1OMx4SQPCVDTpzUaNhc/Qfmte0VEhrObyAPGYA/7H5IPGV4/eOOZ8S2dO8PxO52i3MnkpqFVrG5qpJc695J6Tv8AqhqUvZm2sBHIfo1yTYfizxVLg1rhqQ4TbkOVkDfiONDriegNvyW/Ba3fl2gsOsaAD3uUqqYym4k5SJ2F46aiPnojuHVszgQIaOcfIczzKC1YjHF/cpnSJgwOZAPXSyV18TkrNPy2JNxPgYnoCjOEtBmBcE2mxnTw9PWb60+Fuq1CSJDA4TaQ6ROp/lJ8ZKBthXGox2QkWLS7+KBfXQEmeQNrwAFTMRg6GYsONE2OWYBIEkEjS+g28VYeIVH0mNpUmfGe+ZAuGgbWtqbm+4voFPAKuPxDzQYxjQ3MXMfRAogNbLWk6guPdtznZBZOy3E/hlrC+0RBJIcOYPqr9QrNcJXNW4LPSbTNJ1F4dNN0RBcJLDaxFwQOQIsQrVwWq9uFL6t8gJJEXDRJMeSB7jMcykC4kCL+i34TxaniKeam4EgajlyP2K5b2s4tVqCM1Om03IqOuANdJNt7WQ/Yj49LFN0e10HNTdmpuBOWWuHI2IN76XCDtuLphzYK5j2rwwFR0iDzHI2mN101j9juqx2s4N8QZgbgED6357+7oOa0WI1jFo2hlJvN9RpbUaIpjUELmITEhNHMsl+IbdAsqoSqUfXYgKzUGE2CicpNgoqiDWFNTULQiKSAgLFuAsQOuIaFJ6bbptxE6pXTF0ElI5XB3MfMGQPr6KPimPFUsY0GacuJNrwQI6WBlHfDGWTt9do6zCTcNpmpVquOpLdNhmk/IfIoLH2f4eH4cCDDQ6fBgqA/+U+iouDpk0n1ANIkjwj8iuodiP8A61STMVHg+lOf/b5rm3ZbGtptrUawJY4ZXRq0icp9ZHogWYZznG+/Lbl76piAQIBOl76+S9OENGAe82oyWOHnAPI/otaTphA0wPEi2AQTycJ20EtvufsV0fhDC6m0tcXE6Fwpu9HZASBK5QCQ6BubLpvYuuXh2vdOW+8bdBc+coDcTw4OBMkPaSA5gJIHXIAW6bREeM5R+M0ACrUfJsCxsebiwH1PJPHUpgi8aAW5kEeMoumwRJ2ve6BFiaLi0Z+6G94AfzbE8yL+qM7OPBZ8Nws4ZTyh1kn45xBtIufVeGg6NJuY6Kfs1ixUAe0yOaBfxrspRr1QXfEa5pLHmmBJbMFjov8AIiBEWsz4D2f+BjHlrv3WV1VjACBT+LlYWwdZNEEm1yPEvOJ4RwqCswwHCXaWO8jU6E+aJlpAeWjMG5ZGoDtYPIkadEG9aoIQmNxbchn3vI8BdAVcS7ML2lI+KYk55abajyOnW4QJ8Wz948czJtvzEaL2lTXs5nF25N1OxqCF7EFVYmNcwEFhsLUruy048XGB6gFAsr00qxLVceM9mK+HpfFfkcywJaT3Z0kEC02nqqhjHBAOFo5bzZaFyD1rUTSaoWlFUkE7QsW7QvEDLH6lLWFH4510vGqA0nuHoJ/43j5KDgmEdSzPcLFw9YkeXePqiaOoSrtH2iFJrcPQdOUd5xgxyaOcT8hqgd9luJCnUdhXmBVYCCdqhlxB8ngf7Vz9lN1Ku5tRpa4OcHtOuske+izEcTzPFUEh4MuHU3JB8bjy5X84nxc13B77vFs3MdUFm44ycLQewy1joMbTH1I+aS0RcIA4l+XJmOSQSPBG0fwzugOw1Eue0dbeV1f+BtNGmCdydegJPrb1KofDX94E7fn7+avHFcTLGMaJAANjzsB8ieoQXDA4vOARZbYzGQC1kZtyfwt6mNfBIuE43KxrTY8rSOZ8AmdPEt77YkAEuk3MiSdPJBR8BxijW+J+2Pb3pyucLQbDzTXsNjKdIGlmmDLeRBuoOM9jKD2n4bSx7oIi+UHoTcX2vb0A7O9jMQ2oGufkpy68Zja1hoJ+XJB1vB4lr25fRK8fLG5ZuXe9PJDv4Q6iaRoFzmic4cZcT/MTabSLacl7xfEy49I+fsIFmKqZQXazYdPf5pTUfJMTF9UVi6phAtdAJ5DTnsB5myCOg2/mpsDjGftIp6lol3LMf4Z6b9TGyW9q8ZVwlFmUQX2LwNCRoDshOxfDKleu95cRTFpH4nnlOwG515IHnaXjVOpUYyk2aklpMWIB1trFwT4DYxZuF4dlCiHOABAm59XOK5gMdUoY5zvhFxa4syZbhoMQG2tCsHHu1DpDnUywAAsY6A4kaOcATlA2E63QXH/Nqj3ZXCQbtpRFtnVLWv8AS0kLbiHCqNYg4ihTJH9IBg/1CCfcKv8AAu2eEZhs9WqxlW+afxneQ3Vx8P7eUe0xxQNdxNHCif3jx36kX7jdh1OptCCPtd2GpfCbUwDXZ8wBpZi4EHVwLzLY11iNpSyh/h3UNMufWa14aSG5ZbmE9wumbxExadOd44Ni6fw21QcrSMw72ckHSTz26KbjuHNehUGDrCnVINojNOrf6CRbN/cBw+k7RH0TKG/YKoZ8Q0nhn8xaQ29heNNlNh0B7YWLRoWID8ey6X5DKd46mBJNgN1T+JcTLyW0rN0Ltzzjp1QZxnixH7uiZcbFw0b4HmluB4MXOGYgA6mdPFG4LA2snWGwwNiNPURCAQdnKQhrpc7015eqR8X4IaRtcHTx5eKvVelmGt9jr5HWLmyScTDcrmuHeE66eXP+6CpMuEfRMhA5odff5qajUi2yCycDY1xIOtiD4TP5I2riiys0HSAJncDr4wq7gsWWEEHRNuK18zaT9w4Dffn6IGPafi7qdVoYJDqYFgNjJk7jS3gt/wD5QJbUaDeQ9vIvuNrwcxBtYkQUfjOGMq5XQJDBEcyN/l6rzC9lpuLHpNryJ6oIaPbpoIe5pIDQA0CTJsbac79Y2Vn7P9pmOZBdLtgQZvpBP9Ikb6bqv1Oyb3OzBzR0LTf0cPFEYLs06m1xc4PHIDKI1udSRqNRI3QX7BcQDwPr5x+aT8YcM5y6G/n+SRdjKNTIXOcfhiGtn+J38TusQBPMnkmmKugBeoW0c1SkwfzZj4M/Uj0UjtUufxMUcU7MbfBa4c7F4geaDX/EzFisKWFZ+LNmJ5Bu59bdYTfshFINaLWFj1P6FVTABr6hqRcmTHyHorfw53f5BrB/7fcoLDxDK4iAJNgd52uqrxbsIa9bOahDTqIB9Dsn9VsiemW1o96eaNdiSGdfrGqDnLuwVE4jvFxpi0TqRqSeW0dEs7eOc12WIosADQNOWnyXSsJ32knaZO9t7KpYnsgcVXL8Q5/w2/hpt1JN5cWjunSR8xuFH7OVeIVZpYM1Cye9BHw2+LnWb4Ayun9mez1agM+MrZ3E6MkBvi7V3yCsHB8C6lS+Gym2m1tmAWEc4G6qnb3B40Uy55H7PYO+G7mYGcQCATAtbmgg7W9paZbUw9GCCMpi95BMu3gDbn0vU6IQjGRpoi2FAaxlli9pmwWIF3GuJOruj8LNm8+ruaXNpAae/P3qtXPkoqnAHM/IoD8IJMA296c00+AY1kapfwgiC6AdN738T7umjKg1/WBtcWn7FBGCW252gT6LTG0fjgAHK6Y1Akbj3zW1YT+Gw5G31svBzMxzi4HX7oKRj6YzxoBY+KEBj7q6cZ4drUDQXRpt0Ntxuq1UwJazNNyYj36oBWVUYMUcoE2BlLw2PH5LYuI92QXTg/HS2A42A18BCvfBONMNreIj5riNPEkIzhlTEVaraeHa59Q6Buo6k6AdTACD6Gp8SYYEoLi9cPIpA3eDMGDlFzcacp6hUij2exs5a+LpMfEhoa6pGsQZaCfd0owvE30a4dUe5zgYcTv4NGg6IOj0qrDTb8MANAgAbRaIQdYKtYLiZp4qtS1Y4h7L2GYZreqsWGxDarZbtqNwUAVZt1Uu3lIh1GpzDmHyIcPq5XSrTukHbfCZ8KXC5pkVPId13/VxPkgq/Bq0vjfa5sSI+/qr72cfJv0b6XE+91Q+z1HNLun2/L6roXZxo77vO/kD9B69UDaqCAQLjXyN/upqjgGX215xz8VrR66C/gHaDyQXHmOynKY2jrdAl4l2p+EYpgQ4FrjqJcC0EDcaXSjhH+JDqBearHuDzm7gbItEXIjTrqlOL4NXMlxAuYE2vyCQDBVHvcGgOya7SeQnUoL/AFP8XBMCg8jm4tn0B/ND4zttUxdFzWtDKZ7pBu46O8ANFUsFwVtUzmOUXdaDP8o5H6Jw+m1gytAAGgCAIi6mplRP1UjEBzDZeqNuixBXQbnmps1vHzsoM0GEQx0wD1Pv1QPOCVmllgJAkyRePKUypPby+9t9fsq9g6hpMcHA9DPha9ttPFMKOKdaGA8nGBb/AHfYIGzqAMbSeZt6HrqtGsIka25x4iEP8d5iGthw1zR1v3YH5KdufKGOpk5Y3sANbxM3FoQe0iW6zG4+3RK+M8HMZ2Hu7tM25EchJhMGY4AQ8ODgTYiNLze40UlKqA4ac8hIg25c4J9UFA4hhi0h0EA8/vodkJ8TWV0HjPDRTcHgA0XyROxEZm+UD1CMwXZDBVho5ryNnyBETb18kFI7K8GOJxDGZczAQalyGhu8kXvoAN+S7fwuhTo0w2hTYxg2Y0CepjU9SlHAuzDcM6WnNMaCNNL38fNOqTAAQJhAl7aVjT+HXAkA5XHluD8j8lznj9UPrZho+HCPn811DjFAVaFSk7+JpE8jEg+RC5L8SaYB1aZH0KBlUqEOw9XfKWyd4uL+Z9Ex4NxT4eNF+5VgEbCbfVLsQ7NRb/Q4H1sfqq86uQQRNjbpug7RiKd0Fi6YLXB2hBB8CIKR8E7WZg1ta40zjUf6hv4qLiXaYVC5lFmZucUc0kSXyJbGgsb7oAuwdAPoiZkXmFe8BhAxhH9X11CQ8BoNYTSptgMawnUnvguEnwDvTqrFgq7XNzRDdNb2kG22hQE0KJABsYt5civOJUxl734fcEoygGkS0+tj80j7WcaZhaTi4tMggUzPfP8AKIBieeg1QVTtXXNJhIcCScrQBcRq48/1VRwYIhn8R6/izXnqhK/E3Pq/EJM/w75RsJi8WE7x5K09mMCypQq1i4Gs0m2waPxZRsZ1PSPEJqDMrY9nqhcQVMalkHVcgHeVvTKiepqZQEM0XqjDliBCbmCiKZtYidTbw+xUFaJXtOod7hA3pEQCS7MIhwsbbcpG3mOSJpkOHdAgXuYtp5A/L6KmVg6J16+76I7D1rkwCY6RHQDf633sgPptcSQCQTqNATafe/0Z0icoLRrM310v75JQ2NQJBG0x3b77aeHkmOEqmNYOkRfUiTeJ08fRBNX74y1GBw11uPA6+/UU4N1MjI4vbP8AF+MeejtTfXvTdMyzMB3Te0W8/pvr6FY0XJh1vprv52+6ArA5a9N2HdYP/Ad2vZceRH16pMWOw9XKQWkabjQxYbXnyR2HqAVKbg7KZaXRsM2vknfaLBfFpB4AztH9wfAgoDeGY0OBvuR6cr3CmbUv78fNVTguJh0EAEWiR4Hz00Vg+L3hf37+iCTFP3528JXJqVMB9Smf4ajm+Un8l1LF1Ib4aDwXMeNjJjKn9UO9+iAmjRim9s6CfRITh5HgPmU2rYiD4hAUakUzO6AfBkjMNoVg7OcPzGk3TMTV5aTTZ01dU/4lV+k7WTA+/sq0cM4k3M7JSeXOp5WkNNoYWg9RnLt/4igsGFJ/fVhcOJy8yAPhiPSoR/qHNEB7mUqbOsGd4sTtqGu9UFheIUvh0m96mM1viMe2coBb3oyzIE3mzinDaINRtyQ1tjNjN5ka2bH+9AVQxmYkv0YN7XPWduv8wVb7fdnnYimMRTeT8NmZ1M7tJ/EORAm3Q+bygwFukmo+D4Duz/xaDZC9ouJjD0n1D3sxyNAsTq0N8Pxmf7IKXwPs+GfvKv4B3jOkC6edkeGHB4OpUr919Vh7hFwIOUHcHfzQ+F7VgZW06F9pdtOumot81FWxtSuw1KphuUkACAM5IGu8ByBaKltVC5w5qJ7GDcoV5b1QFuqDmtmvB3S3M3qiKeXkUDIEc1iha9nIrECmsLlRhS1RdRQgkZUjoj2PBBtH6+9P7JZCIpHYIH/D3hxicpGh6za+/wBtUbSdNoHIj5Hfnb0SLC1yB1029/dOsNiM1h3bai0ka/lfbfmge0RBiQJ9DPhv9R5KSnSPuPl6Ja2q4AgfSx2uN+ca3RtDEGI1O1wRbr+fqgj4hgXRmp6jUR+LpE9fmU67OYovpd7+F2U66EW+hQXxy03Avy0Gx85j3plKvlLi22bXrF7/ADQA8WwrqdQwLGb3i8GeiN4fjJI+ZOtzPKJgdNV7xGt8WmbQ4apdhao0idNfIjpKBnjcZBjVc/7RVJxAPSFZOL4mXnoqjxAy4HqgjxTtPMLR+kRaF7iBonHZ8UgS6qwVNYBmBA5DWUCvA0xmBInoRbzCuWExweyPwvcTlLRduwEHW0iPBeTg3kfuw0kz3cwvYD8tk1pYGjaHRGl7oI8JjQXtYR+AA6HUDbpBd4o7HcNdTd8TDvLH5gTOZ1N865mTa03bF+aAw2Ciq3KevnsJ8L+atFcfgkyIgn6FAiwXGA14pV2/DqMMU4ktqZmgAtcR3tYKrX+INUGpRo/y94+cAT6H/kVauL4IVMM8CQQHPY7drmgwWkbgx7K5tjcd8Zwe4OLu63e8NAmepHzQPeGYQftAt/8Ak0jWxyuB8dEVRw+amLd34bRbQ3cY6ofB5w5lRrDGQZs5A/DNoEzvyTFjQAzLpoeeot4BAnq4JvJDPwTeS3xuPLXubGhI9EK7iZ/lQbswDeiPw+Aby+SVf5m7kp6XFX8kDkcPbyWJV/mtTkvUCSq25UJCLrNuoS1BAt2GCtsqzKgLpCU2wWIg6kA2np5+PsJJRKOoV4iN/wAU6ILAyjMtExO+nh6bDyRtCiRqSSbiZkE2kx8uaD4bVaQJNxc6bHl1Hz6pnSEwSfSPSPFBtRw9pzb7fRSvwQdp8l7SrT0G88xaffJSB+azbePXzQB4rDlhEXGhPig6TY/FHsi/6qxBkC99yfeyFxmBDtAATuEFJ4viO+Unq6hG8TkVHBwggx6WQiDWqzRMsLQinre5j5D81FheHVav4GyOpAHlmN/JPsNw+syC5sRvII8bT7CBR/kVctztEiJ1ErMNxCrQOV0jSxnxB6q+YOYEj30PvZRcY4ayuwgjvx3T4e9OqDTgGMDxn5+OtrT6+UKyO0HL5Ln3BHPw7zTd3bTfQidbq90KgLQRcQgE4u7Lh6x2DXH/AKn5LlgdYQuk9sKuTC1Nbw3/AJEBc5pt0t1QPsHWJaZtb2SpMPUuy2hPqgcJVkHnGiLL8oHhz5oBMRSBc4xuVF+zjkiS5etKAQYZEUcMFOGnkpGygi/ZwvVIsQV/FUr+aEc1Maom6HLEAoasLUR8NbfDQChsIikV6aa9axAVgq+V0qz4WvmAPO59NZHv6Kptaj+H1y07+vNBZ3NMTYEzt798ltScAQRMxp8j+f5rzDulo9fnyRFJl/15IJKOIBmAdJKnpVbwNB8kOaUH+qI6GP7qekYbMCeiAHi3DKGb4jqYc885uerdFmP4bTrUS1zGh1spDQC0+P5KDHVyXidAPupq9YsbT5F4HrKBN/lDMzmMqvFRuxjKY2EaeKlwPEXjuOJkWg6gixB97IfjjDSxWZp/GM3ht+SZVMCKo+M2zoGcHQnnbwQN8O4EAjvePWUSxh566pRw6oWiJ0Mfb6JzT719NkCfjWBl9N8SRIPOPBNqBGQECLXnpz9IW+IYHOE7aea8c2IHKSfJBVu3uLkMpg6nMfKw+Z+Sq9BmmshH9o6xqYhx5Q0eV/qSh6VNBPhmHX35ogiTovaGiwhBnwl62hBleyV5kJ3QTQVG6VjaR5r34ZQQlyxS/DWIP//Z"/>
          <p:cNvSpPr>
            <a:spLocks noChangeAspect="1" noChangeArrowheads="1"/>
          </p:cNvSpPr>
          <p:nvPr/>
        </p:nvSpPr>
        <p:spPr bwMode="auto">
          <a:xfrm>
            <a:off x="1143000" y="748903"/>
            <a:ext cx="228600" cy="2286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a:p>
        </p:txBody>
      </p:sp>
      <p:sp>
        <p:nvSpPr>
          <p:cNvPr id="4" name="Rounded Rectangle 3"/>
          <p:cNvSpPr/>
          <p:nvPr/>
        </p:nvSpPr>
        <p:spPr>
          <a:xfrm>
            <a:off x="1291994" y="1527961"/>
            <a:ext cx="2160240" cy="3040814"/>
          </a:xfrm>
          <a:prstGeom prst="roundRect">
            <a:avLst/>
          </a:prstGeom>
          <a:solidFill>
            <a:schemeClr val="accent5">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400007" y="1124744"/>
            <a:ext cx="2813463" cy="369332"/>
          </a:xfrm>
          <a:prstGeom prst="rect">
            <a:avLst/>
          </a:prstGeom>
          <a:noFill/>
        </p:spPr>
        <p:txBody>
          <a:bodyPr wrap="none" rtlCol="0">
            <a:spAutoFit/>
          </a:bodyPr>
          <a:lstStyle/>
          <a:p>
            <a:r>
              <a:rPr lang="en-US" b="1" dirty="0">
                <a:solidFill>
                  <a:srgbClr val="001B55"/>
                </a:solidFill>
                <a:latin typeface="Cambria"/>
                <a:cs typeface="Cambria"/>
              </a:rPr>
              <a:t>Model of sector/region A</a:t>
            </a:r>
          </a:p>
        </p:txBody>
      </p:sp>
      <p:sp>
        <p:nvSpPr>
          <p:cNvPr id="8" name="Rounded Rectangle 7"/>
          <p:cNvSpPr/>
          <p:nvPr/>
        </p:nvSpPr>
        <p:spPr>
          <a:xfrm>
            <a:off x="5678962" y="1528096"/>
            <a:ext cx="2160240" cy="3094820"/>
          </a:xfrm>
          <a:prstGeom prst="roundRect">
            <a:avLst/>
          </a:prstGeom>
          <a:solidFill>
            <a:srgbClr val="9EC59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5678962" y="1157240"/>
            <a:ext cx="2795830" cy="369332"/>
          </a:xfrm>
          <a:prstGeom prst="rect">
            <a:avLst/>
          </a:prstGeom>
          <a:noFill/>
        </p:spPr>
        <p:txBody>
          <a:bodyPr wrap="none" rtlCol="0">
            <a:spAutoFit/>
          </a:bodyPr>
          <a:lstStyle/>
          <a:p>
            <a:r>
              <a:rPr lang="en-US" b="1" dirty="0">
                <a:solidFill>
                  <a:srgbClr val="008000"/>
                </a:solidFill>
                <a:latin typeface="Cambria"/>
                <a:cs typeface="Cambria"/>
              </a:rPr>
              <a:t>Model of sector/region E</a:t>
            </a:r>
          </a:p>
        </p:txBody>
      </p:sp>
      <p:sp>
        <p:nvSpPr>
          <p:cNvPr id="11" name="TextBox 10"/>
          <p:cNvSpPr txBox="1"/>
          <p:nvPr/>
        </p:nvSpPr>
        <p:spPr>
          <a:xfrm>
            <a:off x="2156090" y="1797993"/>
            <a:ext cx="235962" cy="646331"/>
          </a:xfrm>
          <a:prstGeom prst="rect">
            <a:avLst/>
          </a:prstGeom>
          <a:noFill/>
        </p:spPr>
        <p:txBody>
          <a:bodyPr wrap="none" rtlCol="0">
            <a:spAutoFit/>
          </a:bodyPr>
          <a:lstStyle/>
          <a:p>
            <a:endParaRPr lang="en-US" dirty="0">
              <a:solidFill>
                <a:srgbClr val="001B55"/>
              </a:solidFill>
              <a:latin typeface="Cambria"/>
              <a:cs typeface="Cambria"/>
            </a:endParaRPr>
          </a:p>
          <a:p>
            <a:r>
              <a:rPr lang="en-US" dirty="0">
                <a:solidFill>
                  <a:srgbClr val="001B55"/>
                </a:solidFill>
                <a:latin typeface="Cambria"/>
                <a:cs typeface="Cambria"/>
              </a:rPr>
              <a:t> </a:t>
            </a:r>
          </a:p>
        </p:txBody>
      </p:sp>
      <p:graphicFrame>
        <p:nvGraphicFramePr>
          <p:cNvPr id="7" name="Object 6"/>
          <p:cNvGraphicFramePr>
            <a:graphicFrameLocks noChangeAspect="1"/>
          </p:cNvGraphicFramePr>
          <p:nvPr>
            <p:extLst>
              <p:ext uri="{D42A27DB-BD31-4B8C-83A1-F6EECF244321}">
                <p14:modId xmlns:p14="http://schemas.microsoft.com/office/powerpoint/2010/main" val="4094638964"/>
              </p:ext>
            </p:extLst>
          </p:nvPr>
        </p:nvGraphicFramePr>
        <p:xfrm>
          <a:off x="1777173" y="1965056"/>
          <a:ext cx="1243013" cy="1285875"/>
        </p:xfrm>
        <a:graphic>
          <a:graphicData uri="http://schemas.openxmlformats.org/presentationml/2006/ole">
            <mc:AlternateContent xmlns:mc="http://schemas.openxmlformats.org/markup-compatibility/2006">
              <mc:Choice xmlns:v="urn:schemas-microsoft-com:vml" Requires="v">
                <p:oleObj spid="_x0000_s2055" name="Equation" r:id="rId4" imgW="952200" imgH="990360" progId="Equation.3">
                  <p:embed/>
                </p:oleObj>
              </mc:Choice>
              <mc:Fallback>
                <p:oleObj name="Equation" r:id="rId4" imgW="952200" imgH="990360" progId="Equation.3">
                  <p:embed/>
                  <p:pic>
                    <p:nvPicPr>
                      <p:cNvPr id="7" name="Object 6"/>
                      <p:cNvPicPr/>
                      <p:nvPr/>
                    </p:nvPicPr>
                    <p:blipFill>
                      <a:blip r:embed="rId5"/>
                      <a:stretch>
                        <a:fillRect/>
                      </a:stretch>
                    </p:blipFill>
                    <p:spPr>
                      <a:xfrm>
                        <a:off x="1777173" y="1965056"/>
                        <a:ext cx="1243013" cy="1285875"/>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841904687"/>
              </p:ext>
            </p:extLst>
          </p:nvPr>
        </p:nvGraphicFramePr>
        <p:xfrm>
          <a:off x="6202669" y="2014095"/>
          <a:ext cx="1258491" cy="1285875"/>
        </p:xfrm>
        <a:graphic>
          <a:graphicData uri="http://schemas.openxmlformats.org/presentationml/2006/ole">
            <mc:AlternateContent xmlns:mc="http://schemas.openxmlformats.org/markup-compatibility/2006">
              <mc:Choice xmlns:v="urn:schemas-microsoft-com:vml" Requires="v">
                <p:oleObj spid="_x0000_s2056" name="Equation" r:id="rId6" imgW="965160" imgH="990360" progId="Equation.3">
                  <p:embed/>
                </p:oleObj>
              </mc:Choice>
              <mc:Fallback>
                <p:oleObj name="Equation" r:id="rId6" imgW="965160" imgH="990360" progId="Equation.3">
                  <p:embed/>
                  <p:pic>
                    <p:nvPicPr>
                      <p:cNvPr id="12" name="Object 11"/>
                      <p:cNvPicPr/>
                      <p:nvPr/>
                    </p:nvPicPr>
                    <p:blipFill>
                      <a:blip r:embed="rId7"/>
                      <a:stretch>
                        <a:fillRect/>
                      </a:stretch>
                    </p:blipFill>
                    <p:spPr>
                      <a:xfrm>
                        <a:off x="6202669" y="2014095"/>
                        <a:ext cx="1258491" cy="1285875"/>
                      </a:xfrm>
                      <a:prstGeom prst="rect">
                        <a:avLst/>
                      </a:prstGeom>
                    </p:spPr>
                  </p:pic>
                </p:oleObj>
              </mc:Fallback>
            </mc:AlternateContent>
          </a:graphicData>
        </a:graphic>
      </p:graphicFrame>
      <p:sp>
        <p:nvSpPr>
          <p:cNvPr id="13" name="TextBox 12"/>
          <p:cNvSpPr txBox="1"/>
          <p:nvPr/>
        </p:nvSpPr>
        <p:spPr>
          <a:xfrm>
            <a:off x="3683257" y="1525656"/>
            <a:ext cx="1846980" cy="369332"/>
          </a:xfrm>
          <a:prstGeom prst="rect">
            <a:avLst/>
          </a:prstGeom>
          <a:noFill/>
        </p:spPr>
        <p:txBody>
          <a:bodyPr wrap="none" rtlCol="0">
            <a:spAutoFit/>
          </a:bodyPr>
          <a:lstStyle/>
          <a:p>
            <a:r>
              <a:rPr lang="en-US" dirty="0">
                <a:solidFill>
                  <a:srgbClr val="FF6600"/>
                </a:solidFill>
                <a:latin typeface="Cambria"/>
                <a:cs typeface="Cambria"/>
              </a:rPr>
              <a:t>Minimizing costs</a:t>
            </a:r>
          </a:p>
        </p:txBody>
      </p:sp>
      <p:cxnSp>
        <p:nvCxnSpPr>
          <p:cNvPr id="5" name="Straight Arrow Connector 4"/>
          <p:cNvCxnSpPr/>
          <p:nvPr/>
        </p:nvCxnSpPr>
        <p:spPr>
          <a:xfrm flipH="1">
            <a:off x="2639938" y="1654050"/>
            <a:ext cx="1086057" cy="333905"/>
          </a:xfrm>
          <a:prstGeom prst="straightConnector1">
            <a:avLst/>
          </a:prstGeom>
          <a:ln>
            <a:solidFill>
              <a:srgbClr val="FF66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a:off x="5453386" y="1740247"/>
            <a:ext cx="981661" cy="262907"/>
          </a:xfrm>
          <a:prstGeom prst="straightConnector1">
            <a:avLst/>
          </a:prstGeom>
          <a:ln>
            <a:solidFill>
              <a:srgbClr val="FF6600"/>
            </a:solidFill>
            <a:tailEnd type="arrow"/>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3425231" y="2055610"/>
            <a:ext cx="1782198" cy="923330"/>
          </a:xfrm>
          <a:prstGeom prst="rect">
            <a:avLst/>
          </a:prstGeom>
          <a:noFill/>
        </p:spPr>
        <p:txBody>
          <a:bodyPr wrap="square" rtlCol="0">
            <a:spAutoFit/>
          </a:bodyPr>
          <a:lstStyle/>
          <a:p>
            <a:pPr algn="ctr"/>
            <a:r>
              <a:rPr lang="en-US" dirty="0">
                <a:solidFill>
                  <a:srgbClr val="FF6600"/>
                </a:solidFill>
                <a:latin typeface="Cambria"/>
                <a:cs typeface="Cambria"/>
              </a:rPr>
              <a:t>Constraints on volume of production </a:t>
            </a:r>
          </a:p>
        </p:txBody>
      </p:sp>
      <p:cxnSp>
        <p:nvCxnSpPr>
          <p:cNvPr id="15" name="Straight Arrow Connector 14"/>
          <p:cNvCxnSpPr/>
          <p:nvPr/>
        </p:nvCxnSpPr>
        <p:spPr>
          <a:xfrm flipH="1">
            <a:off x="2673398" y="2319312"/>
            <a:ext cx="862365" cy="162124"/>
          </a:xfrm>
          <a:prstGeom prst="straightConnector1">
            <a:avLst/>
          </a:prstGeom>
          <a:ln>
            <a:solidFill>
              <a:srgbClr val="FF66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a:off x="5373056" y="2290824"/>
            <a:ext cx="853241" cy="219470"/>
          </a:xfrm>
          <a:prstGeom prst="straightConnector1">
            <a:avLst/>
          </a:prstGeom>
          <a:ln>
            <a:solidFill>
              <a:srgbClr val="FF6600"/>
            </a:solidFill>
            <a:tailEnd type="arrow"/>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3438733" y="2935431"/>
            <a:ext cx="1782198" cy="1200329"/>
          </a:xfrm>
          <a:prstGeom prst="rect">
            <a:avLst/>
          </a:prstGeom>
          <a:noFill/>
        </p:spPr>
        <p:txBody>
          <a:bodyPr wrap="square" rtlCol="0">
            <a:spAutoFit/>
          </a:bodyPr>
          <a:lstStyle/>
          <a:p>
            <a:pPr algn="ctr"/>
            <a:r>
              <a:rPr lang="en-US" dirty="0">
                <a:solidFill>
                  <a:srgbClr val="FF0000"/>
                </a:solidFill>
                <a:latin typeface="Cambria"/>
                <a:cs typeface="Cambria"/>
              </a:rPr>
              <a:t>Constraints on available resources (land, water, etc.)</a:t>
            </a:r>
          </a:p>
        </p:txBody>
      </p:sp>
      <p:cxnSp>
        <p:nvCxnSpPr>
          <p:cNvPr id="19" name="Straight Arrow Connector 18"/>
          <p:cNvCxnSpPr/>
          <p:nvPr/>
        </p:nvCxnSpPr>
        <p:spPr>
          <a:xfrm flipH="1" flipV="1">
            <a:off x="2865049" y="2865686"/>
            <a:ext cx="667758" cy="156024"/>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V="1">
            <a:off x="5586745" y="2867387"/>
            <a:ext cx="497263" cy="208464"/>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31" name="AutoShape 17" descr="Bildergebnis für agri culture"/>
          <p:cNvSpPr>
            <a:spLocks noChangeAspect="1" noChangeArrowheads="1"/>
          </p:cNvSpPr>
          <p:nvPr/>
        </p:nvSpPr>
        <p:spPr bwMode="auto">
          <a:xfrm>
            <a:off x="1119188" y="754856"/>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a:p>
        </p:txBody>
      </p:sp>
      <p:sp>
        <p:nvSpPr>
          <p:cNvPr id="32" name="AutoShape 19" descr="Bildergebnis für agri culture"/>
          <p:cNvSpPr>
            <a:spLocks noChangeAspect="1" noChangeArrowheads="1"/>
          </p:cNvSpPr>
          <p:nvPr/>
        </p:nvSpPr>
        <p:spPr bwMode="auto">
          <a:xfrm>
            <a:off x="1233488" y="869156"/>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a:p>
        </p:txBody>
      </p:sp>
      <p:pic>
        <p:nvPicPr>
          <p:cNvPr id="35" name="Picture 3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804537" y="3701830"/>
            <a:ext cx="1078746" cy="717857"/>
          </a:xfrm>
          <a:prstGeom prst="rect">
            <a:avLst/>
          </a:prstGeom>
        </p:spPr>
      </p:pic>
      <p:pic>
        <p:nvPicPr>
          <p:cNvPr id="37" name="Picture 3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273029" y="3756862"/>
            <a:ext cx="1062142" cy="704246"/>
          </a:xfrm>
          <a:prstGeom prst="rect">
            <a:avLst/>
          </a:prstGeom>
        </p:spPr>
      </p:pic>
      <p:sp>
        <p:nvSpPr>
          <p:cNvPr id="38" name="TextBox 37"/>
          <p:cNvSpPr txBox="1"/>
          <p:nvPr/>
        </p:nvSpPr>
        <p:spPr>
          <a:xfrm>
            <a:off x="3434232" y="4653136"/>
            <a:ext cx="1782198" cy="923330"/>
          </a:xfrm>
          <a:prstGeom prst="rect">
            <a:avLst/>
          </a:prstGeom>
          <a:noFill/>
          <a:ln>
            <a:solidFill>
              <a:srgbClr val="FF0000"/>
            </a:solidFill>
          </a:ln>
        </p:spPr>
        <p:txBody>
          <a:bodyPr wrap="square" rtlCol="0">
            <a:spAutoFit/>
          </a:bodyPr>
          <a:lstStyle/>
          <a:p>
            <a:pPr algn="ctr"/>
            <a:r>
              <a:rPr lang="en-US" b="1" dirty="0">
                <a:solidFill>
                  <a:srgbClr val="FF0000"/>
                </a:solidFill>
                <a:latin typeface="Cambria" panose="02040503050406030204" pitchFamily="18" charset="0"/>
              </a:rPr>
              <a:t>Constraints are inter-linked!</a:t>
            </a:r>
          </a:p>
        </p:txBody>
      </p:sp>
      <p:sp>
        <p:nvSpPr>
          <p:cNvPr id="39" name="Up Arrow 38"/>
          <p:cNvSpPr/>
          <p:nvPr/>
        </p:nvSpPr>
        <p:spPr>
          <a:xfrm>
            <a:off x="3945804" y="4358203"/>
            <a:ext cx="727935" cy="192705"/>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1" name="Object 40"/>
          <p:cNvGraphicFramePr>
            <a:graphicFrameLocks noChangeAspect="1"/>
          </p:cNvGraphicFramePr>
          <p:nvPr>
            <p:extLst>
              <p:ext uri="{D42A27DB-BD31-4B8C-83A1-F6EECF244321}">
                <p14:modId xmlns:p14="http://schemas.microsoft.com/office/powerpoint/2010/main" val="3955654798"/>
              </p:ext>
            </p:extLst>
          </p:nvPr>
        </p:nvGraphicFramePr>
        <p:xfrm>
          <a:off x="3558330" y="6214136"/>
          <a:ext cx="1458516" cy="280988"/>
        </p:xfrm>
        <a:graphic>
          <a:graphicData uri="http://schemas.openxmlformats.org/presentationml/2006/ole">
            <mc:AlternateContent xmlns:mc="http://schemas.openxmlformats.org/markup-compatibility/2006">
              <mc:Choice xmlns:v="urn:schemas-microsoft-com:vml" Requires="v">
                <p:oleObj spid="_x0000_s2057" name="Equation" r:id="rId10" imgW="1117440" imgH="215640" progId="Equation.3">
                  <p:embed/>
                </p:oleObj>
              </mc:Choice>
              <mc:Fallback>
                <p:oleObj name="Equation" r:id="rId10" imgW="1117440" imgH="215640" progId="Equation.3">
                  <p:embed/>
                  <p:pic>
                    <p:nvPicPr>
                      <p:cNvPr id="41" name="Object 40"/>
                      <p:cNvPicPr/>
                      <p:nvPr/>
                    </p:nvPicPr>
                    <p:blipFill>
                      <a:blip r:embed="rId11"/>
                      <a:stretch>
                        <a:fillRect/>
                      </a:stretch>
                    </p:blipFill>
                    <p:spPr>
                      <a:xfrm>
                        <a:off x="3558330" y="6214136"/>
                        <a:ext cx="1458516" cy="280988"/>
                      </a:xfrm>
                      <a:prstGeom prst="rect">
                        <a:avLst/>
                      </a:prstGeom>
                    </p:spPr>
                  </p:pic>
                </p:oleObj>
              </mc:Fallback>
            </mc:AlternateContent>
          </a:graphicData>
        </a:graphic>
      </p:graphicFrame>
      <p:graphicFrame>
        <p:nvGraphicFramePr>
          <p:cNvPr id="43" name="Object 42"/>
          <p:cNvGraphicFramePr>
            <a:graphicFrameLocks noChangeAspect="1"/>
          </p:cNvGraphicFramePr>
          <p:nvPr>
            <p:extLst>
              <p:ext uri="{D42A27DB-BD31-4B8C-83A1-F6EECF244321}">
                <p14:modId xmlns:p14="http://schemas.microsoft.com/office/powerpoint/2010/main" val="3342584813"/>
              </p:ext>
            </p:extLst>
          </p:nvPr>
        </p:nvGraphicFramePr>
        <p:xfrm>
          <a:off x="1778048" y="3272631"/>
          <a:ext cx="895350" cy="280988"/>
        </p:xfrm>
        <a:graphic>
          <a:graphicData uri="http://schemas.openxmlformats.org/presentationml/2006/ole">
            <mc:AlternateContent xmlns:mc="http://schemas.openxmlformats.org/markup-compatibility/2006">
              <mc:Choice xmlns:v="urn:schemas-microsoft-com:vml" Requires="v">
                <p:oleObj spid="_x0000_s2058" name="Equation" r:id="rId12" imgW="685800" imgH="215640" progId="Equation.3">
                  <p:embed/>
                </p:oleObj>
              </mc:Choice>
              <mc:Fallback>
                <p:oleObj name="Equation" r:id="rId12" imgW="685800" imgH="215640" progId="Equation.3">
                  <p:embed/>
                  <p:pic>
                    <p:nvPicPr>
                      <p:cNvPr id="43" name="Object 42"/>
                      <p:cNvPicPr/>
                      <p:nvPr/>
                    </p:nvPicPr>
                    <p:blipFill>
                      <a:blip r:embed="rId13"/>
                      <a:stretch>
                        <a:fillRect/>
                      </a:stretch>
                    </p:blipFill>
                    <p:spPr>
                      <a:xfrm>
                        <a:off x="1778048" y="3272631"/>
                        <a:ext cx="895350" cy="280988"/>
                      </a:xfrm>
                      <a:prstGeom prst="rect">
                        <a:avLst/>
                      </a:prstGeom>
                    </p:spPr>
                  </p:pic>
                </p:oleObj>
              </mc:Fallback>
            </mc:AlternateContent>
          </a:graphicData>
        </a:graphic>
      </p:graphicFrame>
      <p:graphicFrame>
        <p:nvGraphicFramePr>
          <p:cNvPr id="44" name="Object 43"/>
          <p:cNvGraphicFramePr>
            <a:graphicFrameLocks noChangeAspect="1"/>
          </p:cNvGraphicFramePr>
          <p:nvPr>
            <p:extLst>
              <p:ext uri="{D42A27DB-BD31-4B8C-83A1-F6EECF244321}">
                <p14:modId xmlns:p14="http://schemas.microsoft.com/office/powerpoint/2010/main" val="1425737892"/>
              </p:ext>
            </p:extLst>
          </p:nvPr>
        </p:nvGraphicFramePr>
        <p:xfrm>
          <a:off x="6226295" y="3327014"/>
          <a:ext cx="910829" cy="280988"/>
        </p:xfrm>
        <a:graphic>
          <a:graphicData uri="http://schemas.openxmlformats.org/presentationml/2006/ole">
            <mc:AlternateContent xmlns:mc="http://schemas.openxmlformats.org/markup-compatibility/2006">
              <mc:Choice xmlns:v="urn:schemas-microsoft-com:vml" Requires="v">
                <p:oleObj spid="_x0000_s2059" name="Equation" r:id="rId14" imgW="698400" imgH="215640" progId="Equation.3">
                  <p:embed/>
                </p:oleObj>
              </mc:Choice>
              <mc:Fallback>
                <p:oleObj name="Equation" r:id="rId14" imgW="698400" imgH="215640" progId="Equation.3">
                  <p:embed/>
                  <p:pic>
                    <p:nvPicPr>
                      <p:cNvPr id="44" name="Object 43"/>
                      <p:cNvPicPr/>
                      <p:nvPr/>
                    </p:nvPicPr>
                    <p:blipFill>
                      <a:blip r:embed="rId15"/>
                      <a:stretch>
                        <a:fillRect/>
                      </a:stretch>
                    </p:blipFill>
                    <p:spPr>
                      <a:xfrm>
                        <a:off x="6226295" y="3327014"/>
                        <a:ext cx="910829" cy="280988"/>
                      </a:xfrm>
                      <a:prstGeom prst="rect">
                        <a:avLst/>
                      </a:prstGeom>
                    </p:spPr>
                  </p:pic>
                </p:oleObj>
              </mc:Fallback>
            </mc:AlternateContent>
          </a:graphicData>
        </a:graphic>
      </p:graphicFrame>
      <p:sp>
        <p:nvSpPr>
          <p:cNvPr id="50" name="Oval 49"/>
          <p:cNvSpPr/>
          <p:nvPr/>
        </p:nvSpPr>
        <p:spPr>
          <a:xfrm>
            <a:off x="3299206" y="6063076"/>
            <a:ext cx="2034250" cy="5638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6189169" y="3261680"/>
            <a:ext cx="1064843" cy="41044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1722840" y="3233763"/>
            <a:ext cx="1064843" cy="41044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Arrow Connector 52"/>
          <p:cNvCxnSpPr/>
          <p:nvPr/>
        </p:nvCxnSpPr>
        <p:spPr>
          <a:xfrm flipH="1">
            <a:off x="2888831" y="3147930"/>
            <a:ext cx="692050" cy="269818"/>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a:off x="5506173" y="3253424"/>
            <a:ext cx="604838" cy="208949"/>
          </a:xfrm>
          <a:prstGeom prst="straightConnector1">
            <a:avLst/>
          </a:prstGeom>
          <a:ln>
            <a:solidFill>
              <a:srgbClr val="FF0000"/>
            </a:solidFill>
            <a:tailEnd type="arrow"/>
          </a:ln>
          <a:effectLst/>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7332038" y="3209016"/>
            <a:ext cx="542136" cy="600164"/>
          </a:xfrm>
          <a:prstGeom prst="rect">
            <a:avLst/>
          </a:prstGeom>
          <a:noFill/>
        </p:spPr>
        <p:txBody>
          <a:bodyPr wrap="none" rtlCol="0">
            <a:spAutoFit/>
          </a:bodyPr>
          <a:lstStyle/>
          <a:p>
            <a:r>
              <a:rPr lang="en-US" sz="3300" dirty="0">
                <a:solidFill>
                  <a:srgbClr val="FF0000"/>
                </a:solidFill>
                <a:sym typeface="Wingdings" panose="05000000000000000000" pitchFamily="2" charset="2"/>
              </a:rPr>
              <a:t></a:t>
            </a:r>
            <a:endParaRPr lang="en-US" sz="3300" dirty="0">
              <a:solidFill>
                <a:srgbClr val="FF0000"/>
              </a:solidFill>
            </a:endParaRPr>
          </a:p>
        </p:txBody>
      </p:sp>
      <p:sp>
        <p:nvSpPr>
          <p:cNvPr id="62" name="TextBox 61"/>
          <p:cNvSpPr txBox="1"/>
          <p:nvPr/>
        </p:nvSpPr>
        <p:spPr>
          <a:xfrm>
            <a:off x="1259632" y="3155003"/>
            <a:ext cx="542136" cy="600164"/>
          </a:xfrm>
          <a:prstGeom prst="rect">
            <a:avLst/>
          </a:prstGeom>
          <a:noFill/>
        </p:spPr>
        <p:txBody>
          <a:bodyPr wrap="none" rtlCol="0">
            <a:spAutoFit/>
          </a:bodyPr>
          <a:lstStyle/>
          <a:p>
            <a:r>
              <a:rPr lang="en-US" sz="3300" dirty="0">
                <a:solidFill>
                  <a:srgbClr val="FF0000"/>
                </a:solidFill>
                <a:sym typeface="Wingdings" panose="05000000000000000000" pitchFamily="2" charset="2"/>
              </a:rPr>
              <a:t></a:t>
            </a:r>
            <a:endParaRPr lang="en-US" sz="3300" dirty="0">
              <a:solidFill>
                <a:srgbClr val="FF0000"/>
              </a:solidFill>
            </a:endParaRPr>
          </a:p>
        </p:txBody>
      </p:sp>
      <p:sp>
        <p:nvSpPr>
          <p:cNvPr id="63" name="TextBox 62"/>
          <p:cNvSpPr txBox="1"/>
          <p:nvPr/>
        </p:nvSpPr>
        <p:spPr>
          <a:xfrm>
            <a:off x="5553581" y="6093908"/>
            <a:ext cx="1491114" cy="600164"/>
          </a:xfrm>
          <a:prstGeom prst="rect">
            <a:avLst/>
          </a:prstGeom>
          <a:noFill/>
        </p:spPr>
        <p:txBody>
          <a:bodyPr wrap="none" rtlCol="0">
            <a:spAutoFit/>
          </a:bodyPr>
          <a:lstStyle/>
          <a:p>
            <a:r>
              <a:rPr lang="en-US" sz="3300" dirty="0">
                <a:solidFill>
                  <a:srgbClr val="FF0000"/>
                </a:solidFill>
                <a:sym typeface="Wingdings" panose="05000000000000000000" pitchFamily="2" charset="2"/>
              </a:rPr>
              <a:t>  </a:t>
            </a:r>
          </a:p>
        </p:txBody>
      </p:sp>
      <p:sp>
        <p:nvSpPr>
          <p:cNvPr id="40" name="Rectangle 39"/>
          <p:cNvSpPr/>
          <p:nvPr/>
        </p:nvSpPr>
        <p:spPr>
          <a:xfrm>
            <a:off x="453212" y="235531"/>
            <a:ext cx="8237575" cy="1177245"/>
          </a:xfrm>
          <a:prstGeom prst="rect">
            <a:avLst/>
          </a:prstGeom>
          <a:noFill/>
          <a:ln w="9525">
            <a:noFill/>
            <a:miter lim="800000"/>
            <a:headEnd/>
            <a:tailEnd/>
          </a:ln>
        </p:spPr>
        <p:txBody>
          <a:bodyPr vert="horz" wrap="square" lIns="0" tIns="0" rIns="0" bIns="0" numCol="1" rtlCol="0" anchor="t" anchorCtr="0" compatLnSpc="1">
            <a:prstTxWarp prst="textNoShape">
              <a:avLst/>
            </a:prstTxWarp>
            <a:normAutofit fontScale="97500"/>
          </a:bodyPr>
          <a:lstStyle/>
          <a:p>
            <a:pPr algn="ctr" eaLnBrk="0" hangingPunct="0"/>
            <a:r>
              <a:rPr lang="en-US" sz="2400" b="1" dirty="0">
                <a:solidFill>
                  <a:srgbClr val="C00000"/>
                </a:solidFill>
                <a:latin typeface="Arial" pitchFamily="34" charset="0"/>
                <a:ea typeface="+mj-ea"/>
                <a:cs typeface="Cambria"/>
              </a:rPr>
              <a:t>Linkage of distributed sectoral/regional models</a:t>
            </a:r>
          </a:p>
        </p:txBody>
      </p:sp>
      <p:sp>
        <p:nvSpPr>
          <p:cNvPr id="22" name="Slide Number Placeholder 21"/>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401BB53-E9FF-45DD-950A-D408DF9D136F}" type="slidenum">
              <a:rPr lang="en-US" smtClean="0"/>
              <a:pPr/>
              <a:t>4</a:t>
            </a:fld>
            <a:endParaRPr lang="en-US"/>
          </a:p>
        </p:txBody>
      </p:sp>
      <p:sp>
        <p:nvSpPr>
          <p:cNvPr id="42" name="TextBox 41">
            <a:extLst>
              <a:ext uri="{FF2B5EF4-FFF2-40B4-BE49-F238E27FC236}">
                <a16:creationId xmlns:a16="http://schemas.microsoft.com/office/drawing/2014/main" id="{D580692E-BAA0-4D21-9A96-77B7CB982D68}"/>
              </a:ext>
            </a:extLst>
          </p:cNvPr>
          <p:cNvSpPr txBox="1"/>
          <p:nvPr/>
        </p:nvSpPr>
        <p:spPr>
          <a:xfrm>
            <a:off x="896356" y="6103144"/>
            <a:ext cx="2235484" cy="307777"/>
          </a:xfrm>
          <a:prstGeom prst="rect">
            <a:avLst/>
          </a:prstGeom>
          <a:noFill/>
        </p:spPr>
        <p:txBody>
          <a:bodyPr wrap="none" rtlCol="0">
            <a:spAutoFit/>
          </a:bodyPr>
          <a:lstStyle/>
          <a:p>
            <a:r>
              <a:rPr lang="en-US" sz="1400" b="1" dirty="0">
                <a:solidFill>
                  <a:srgbClr val="001B55"/>
                </a:solidFill>
                <a:latin typeface="Cambria"/>
                <a:cs typeface="Cambria"/>
              </a:rPr>
              <a:t>Joint resource constraint</a:t>
            </a:r>
          </a:p>
        </p:txBody>
      </p:sp>
      <p:cxnSp>
        <p:nvCxnSpPr>
          <p:cNvPr id="23" name="Straight Arrow Connector 22">
            <a:extLst>
              <a:ext uri="{FF2B5EF4-FFF2-40B4-BE49-F238E27FC236}">
                <a16:creationId xmlns:a16="http://schemas.microsoft.com/office/drawing/2014/main" id="{7E6F05E8-926E-4B09-A8FF-E767B9EC91BD}"/>
              </a:ext>
            </a:extLst>
          </p:cNvPr>
          <p:cNvCxnSpPr/>
          <p:nvPr/>
        </p:nvCxnSpPr>
        <p:spPr>
          <a:xfrm>
            <a:off x="899592" y="6410921"/>
            <a:ext cx="2299336" cy="0"/>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9291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475656" y="5791794"/>
            <a:ext cx="6102678" cy="486054"/>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p:cNvSpPr>
            <a:spLocks noGrp="1"/>
          </p:cNvSpPr>
          <p:nvPr>
            <p:ph type="title"/>
          </p:nvPr>
        </p:nvSpPr>
        <p:spPr>
          <a:xfrm>
            <a:off x="1493658" y="260648"/>
            <a:ext cx="6172200" cy="490524"/>
          </a:xfrm>
          <a:noFill/>
          <a:ln w="9525">
            <a:noFill/>
            <a:miter lim="800000"/>
            <a:headEnd/>
            <a:tailEnd/>
          </a:ln>
        </p:spPr>
        <p:txBody>
          <a:bodyPr vert="horz" wrap="square" lIns="0" tIns="0" rIns="0" bIns="0" numCol="1" rtlCol="0" anchor="t" anchorCtr="0" compatLnSpc="1">
            <a:prstTxWarp prst="textNoShape">
              <a:avLst/>
            </a:prstTxWarp>
            <a:normAutofit fontScale="90000"/>
          </a:bodyPr>
          <a:lstStyle/>
          <a:p>
            <a:pPr algn="ctr"/>
            <a:r>
              <a:rPr lang="en-US" sz="2400" b="1" dirty="0">
                <a:solidFill>
                  <a:srgbClr val="C00000"/>
                </a:solidFill>
                <a:cs typeface="Cambria"/>
              </a:rPr>
              <a:t>“Naïve” approach: direct iterative exchange between models </a:t>
            </a:r>
            <a:endParaRPr lang="ru-RU" sz="2400" b="1" dirty="0">
              <a:solidFill>
                <a:srgbClr val="C00000"/>
              </a:solidFill>
              <a:cs typeface="Cambria"/>
            </a:endParaRPr>
          </a:p>
        </p:txBody>
      </p:sp>
      <p:sp>
        <p:nvSpPr>
          <p:cNvPr id="9" name="AutoShape 2" descr="data:image/jpeg;base64,/9j/4AAQSkZJRgABAQAAAQABAAD/2wCEAAkGBxQTEhUUEhQWFRUXGRwYGBgXFxgaFxccFRwcFhgYFxcYHCggGBwlHxcXITEhJSkrLi4uFx8zODMsNygtLisBCgoKBQUFDgUFDisZExkrKysrKysrKysrKysrKysrKysrKysrKysrKysrKysrKysrKysrKysrKysrKysrKysrK//AABEIAN4A4wMBIgACEQEDEQH/xAAcAAACAgMBAQAAAAAAAAAAAAAEBQMGAAIHAQj/xAA+EAABAwIEAwYEAwYGAgMAAAABAAIRAyEEEjFBBVFhBiJxgZHwE6Gx0TLB4RQjQlJi8QcVcoKSorLCFjRD/8QAFAEBAAAAAAAAAAAAAAAAAAAAAP/EABQRAQAAAAAAAAAAAAAAAAAAAAD/2gAMAwEAAhEDEQA/AKE6stfjGVpUbdaZkB2GrGdU1bXsq/hqneTRrkB3x1s2qUGHKZjkEtSqtWVFFVK8pICA9elyjXhKDys+xQ9NykrFQ00BLHqZrkM1EB1kErVK1qHDlPmQTAqKs5byoK5QSg2C1c5ah+i1LkGOK1LV4Ssc5BlY2QdSpdS1XoOvsgKdUstGVDKge6Fq2ogbYaqjaFa6T4V6LoPugsTattViEY+yxBRaigJRWJbdBVAg3w57ya0ik9E3TmkLIJWhTsavKTEQxiCCqF7Tb+qkqNJ7rRPiEXh+HPMSQ2b2Fz9J/VBFQw5dFjfSEzp9nHuIjT3zRGCw8WBk+EfJN8O5wtJQKv8A4idzI5DxQzuyDge6Z/JXKhUPvRFi+qDnVbs5VECJJ0IuCDp6fmgMZgqlIkPaQRz096LrTCBE8lrjuGU67CHgd4Ra3UEcj1QccFVTMqKxce7E16ZmiTVYNjYg7wCb6bKpuDmuhwIPUEfIoGIeoa77LVj7KKsbIJmPsszrSlotmlBhctS9avCicUG9R6CrvuFPKBxDu8EBdQ2Q8qZ7rIbNdAdh3Iqm66XsqIqk5A3p1DAWIRtVYgSYlt0FWamWIbcoGoEEOHbdPaDEowre8rDRpoJqNNbPxDQcrO87cwYHmheIYw0wGt/E63hO/wAk44Lwl+SWgBzv4nbeDbyUC7iHFm4UCWh9U3DZ011AP2lLMHVxWIdmOaDs0NaOsAj3a6stXsoymXVKhzOPINzfnHnPkpuGEMddsTo0D/y+3igFweJfTEOBEbnS8XDmzHy2R2Hxsus6J0vp4T9FnaJ7cuUWOrsu5OxPvVKuCAGLX3MzvpfwQXGjjy38QPjc/RHU8fP2I/P7wl9GlO1/ojGYYcx5X+iCR2Oi3pO0dfumWHxPpP8AZLv2W6Jw9MtKBm3EWS3jfAqOJaS5oa/+F4FwRcXF/JGsg2KnYy0HX6oOK42g6nUcx4gjzHkQLhDVXWT/ALWYMsrOLtzyIHlIE6HS1kgrCyDag6ykzKPDaKfIgiWj2qcNUWIQCuQlbVEPQ9RBu91kOTdTuKidCCSm5GYdyBYEZQQMWEQsQoeViDTEsuUveE3xlO5S9zLoI8GzvKwVKopsLztYdToAPf0SrBU++FN2gJe+nQZGZxk8mjQuPSCfRBv2YwBxFU1XgmDM7An7CfCyur8c8fu6IkgXIHdG0JJSrsw7W0WkiYFrOcSNCToSAZ5R0laYnilUxTpZaTTcAahv8x3M8zzHUID+IcQrCxqFvk3zO5UHC2EuLjJ8bm+5t780srnKNZm5cbl31JKY8DxQGXMb666n+Y9Bt18bBNxvDbmNDYmAPAgXO6W8CbBbMTs2R3Qb36n6fOwcZoZmbzeDvcG3ifeir1EZKoIvmPLS0R5fmguGH6mTrlAJjrl/MpnhapOrXerB9DKUYWrlAaLnlf1JTClWAM/FYOYIG3LvWQNCz/V6n8itQOT48QP0WtOoHDukO6iR5jWQtmyNf0QS0825B8BH5lMZlgmxHv34JaxjTpI/0g/QfZF0btkOkA3B1aZnXXyP6IEXbbCNqYZziQHMgjnG489FzLENGWy6r2pwjizuSd4BAzf0mbEa2P8AbmOMmXZgGmdAIA6AbIAqDUU0Iei36o1jUEWRR1WooiEPVQLaxQLnXTGq1BVWIJagsENF0S8WCHJQbtKKoHmgpU9NyBmzRYoWPssQH49mqVRdPOIjVJxcoMa/Lf34IzA5aFSrVeQXimI/1OMx4SQPCVDTpzUaNhc/Qfmte0VEhrObyAPGYA/7H5IPGV4/eOOZ8S2dO8PxO52i3MnkpqFVrG5qpJc695J6Tv8AqhqUvZm2sBHIfo1yTYfizxVLg1rhqQ4TbkOVkDfiONDriegNvyW/Ba3fl2gsOsaAD3uUqqYym4k5SJ2F46aiPnojuHVszgQIaOcfIczzKC1YjHF/cpnSJgwOZAPXSyV18TkrNPy2JNxPgYnoCjOEtBmBcE2mxnTw9PWb60+Fuq1CSJDA4TaQ6ROp/lJ8ZKBthXGox2QkWLS7+KBfXQEmeQNrwAFTMRg6GYsONE2OWYBIEkEjS+g28VYeIVH0mNpUmfGe+ZAuGgbWtqbm+4voFPAKuPxDzQYxjQ3MXMfRAogNbLWk6guPdtznZBZOy3E/hlrC+0RBJIcOYPqr9QrNcJXNW4LPSbTNJ1F4dNN0RBcJLDaxFwQOQIsQrVwWq9uFL6t8gJJEXDRJMeSB7jMcykC4kCL+i34TxaniKeam4EgajlyP2K5b2s4tVqCM1Om03IqOuANdJNt7WQ/Yj49LFN0e10HNTdmpuBOWWuHI2IN76XCDtuLphzYK5j2rwwFR0iDzHI2mN101j9juqx2s4N8QZgbgED6357+7oOa0WI1jFo2hlJvN9RpbUaIpjUELmITEhNHMsl+IbdAsqoSqUfXYgKzUGE2CicpNgoqiDWFNTULQiKSAgLFuAsQOuIaFJ6bbptxE6pXTF0ElI5XB3MfMGQPr6KPimPFUsY0GacuJNrwQI6WBlHfDGWTt9do6zCTcNpmpVquOpLdNhmk/IfIoLH2f4eH4cCDDQ6fBgqA/+U+iouDpk0n1ANIkjwj8iuodiP8A61STMVHg+lOf/b5rm3ZbGtptrUawJY4ZXRq0icp9ZHogWYZznG+/Lbl76piAQIBOl76+S9OENGAe82oyWOHnAPI/otaTphA0wPEi2AQTycJ20EtvufsV0fhDC6m0tcXE6Fwpu9HZASBK5QCQ6BubLpvYuuXh2vdOW+8bdBc+coDcTw4OBMkPaSA5gJIHXIAW6bREeM5R+M0ACrUfJsCxsebiwH1PJPHUpgi8aAW5kEeMoumwRJ2ve6BFiaLi0Z+6G94AfzbE8yL+qM7OPBZ8Nws4ZTyh1kn45xBtIufVeGg6NJuY6Kfs1ixUAe0yOaBfxrspRr1QXfEa5pLHmmBJbMFjov8AIiBEWsz4D2f+BjHlrv3WV1VjACBT+LlYWwdZNEEm1yPEvOJ4RwqCswwHCXaWO8jU6E+aJlpAeWjMG5ZGoDtYPIkadEG9aoIQmNxbchn3vI8BdAVcS7ML2lI+KYk55abajyOnW4QJ8Wz948czJtvzEaL2lTXs5nF25N1OxqCF7EFVYmNcwEFhsLUruy048XGB6gFAsr00qxLVceM9mK+HpfFfkcywJaT3Z0kEC02nqqhjHBAOFo5bzZaFyD1rUTSaoWlFUkE7QsW7QvEDLH6lLWFH4510vGqA0nuHoJ/43j5KDgmEdSzPcLFw9YkeXePqiaOoSrtH2iFJrcPQdOUd5xgxyaOcT8hqgd9luJCnUdhXmBVYCCdqhlxB8ngf7Vz9lN1Ku5tRpa4OcHtOuske+izEcTzPFUEh4MuHU3JB8bjy5X84nxc13B77vFs3MdUFm44ycLQewy1joMbTH1I+aS0RcIA4l+XJmOSQSPBG0fwzugOw1Eue0dbeV1f+BtNGmCdydegJPrb1KofDX94E7fn7+avHFcTLGMaJAANjzsB8ieoQXDA4vOARZbYzGQC1kZtyfwt6mNfBIuE43KxrTY8rSOZ8AmdPEt77YkAEuk3MiSdPJBR8BxijW+J+2Pb3pyucLQbDzTXsNjKdIGlmmDLeRBuoOM9jKD2n4bSx7oIi+UHoTcX2vb0A7O9jMQ2oGufkpy68Zja1hoJ+XJB1vB4lr25fRK8fLG5ZuXe9PJDv4Q6iaRoFzmic4cZcT/MTabSLacl7xfEy49I+fsIFmKqZQXazYdPf5pTUfJMTF9UVi6phAtdAJ5DTnsB5myCOg2/mpsDjGftIp6lol3LMf4Z6b9TGyW9q8ZVwlFmUQX2LwNCRoDshOxfDKleu95cRTFpH4nnlOwG515IHnaXjVOpUYyk2aklpMWIB1trFwT4DYxZuF4dlCiHOABAm59XOK5gMdUoY5zvhFxa4syZbhoMQG2tCsHHu1DpDnUywAAsY6A4kaOcATlA2E63QXH/Nqj3ZXCQbtpRFtnVLWv8AS0kLbiHCqNYg4ihTJH9IBg/1CCfcKv8AAu2eEZhs9WqxlW+afxneQ3Vx8P7eUe0xxQNdxNHCif3jx36kX7jdh1OptCCPtd2GpfCbUwDXZ8wBpZi4EHVwLzLY11iNpSyh/h3UNMufWa14aSG5ZbmE9wumbxExadOd44Ni6fw21QcrSMw72ckHSTz26KbjuHNehUGDrCnVINojNOrf6CRbN/cBw+k7RH0TKG/YKoZ8Q0nhn8xaQ29heNNlNh0B7YWLRoWID8ey6X5DKd46mBJNgN1T+JcTLyW0rN0Ltzzjp1QZxnixH7uiZcbFw0b4HmluB4MXOGYgA6mdPFG4LA2snWGwwNiNPURCAQdnKQhrpc7015eqR8X4IaRtcHTx5eKvVelmGt9jr5HWLmyScTDcrmuHeE66eXP+6CpMuEfRMhA5odff5qajUi2yCycDY1xIOtiD4TP5I2riiys0HSAJncDr4wq7gsWWEEHRNuK18zaT9w4Dffn6IGPafi7qdVoYJDqYFgNjJk7jS3gt/wD5QJbUaDeQ9vIvuNrwcxBtYkQUfjOGMq5XQJDBEcyN/l6rzC9lpuLHpNryJ6oIaPbpoIe5pIDQA0CTJsbac79Y2Vn7P9pmOZBdLtgQZvpBP9Ikb6bqv1Oyb3OzBzR0LTf0cPFEYLs06m1xc4PHIDKI1udSRqNRI3QX7BcQDwPr5x+aT8YcM5y6G/n+SRdjKNTIXOcfhiGtn+J38TusQBPMnkmmKugBeoW0c1SkwfzZj4M/Uj0UjtUufxMUcU7MbfBa4c7F4geaDX/EzFisKWFZ+LNmJ5Bu59bdYTfshFINaLWFj1P6FVTABr6hqRcmTHyHorfw53f5BrB/7fcoLDxDK4iAJNgd52uqrxbsIa9bOahDTqIB9Dsn9VsiemW1o96eaNdiSGdfrGqDnLuwVE4jvFxpi0TqRqSeW0dEs7eOc12WIosADQNOWnyXSsJ32knaZO9t7KpYnsgcVXL8Q5/w2/hpt1JN5cWjunSR8xuFH7OVeIVZpYM1Cye9BHw2+LnWb4Ayun9mez1agM+MrZ3E6MkBvi7V3yCsHB8C6lS+Gym2m1tmAWEc4G6qnb3B40Uy55H7PYO+G7mYGcQCATAtbmgg7W9paZbUw9GCCMpi95BMu3gDbn0vU6IQjGRpoi2FAaxlli9pmwWIF3GuJOruj8LNm8+ruaXNpAae/P3qtXPkoqnAHM/IoD8IJMA296c00+AY1kapfwgiC6AdN738T7umjKg1/WBtcWn7FBGCW252gT6LTG0fjgAHK6Y1Akbj3zW1YT+Gw5G31svBzMxzi4HX7oKRj6YzxoBY+KEBj7q6cZ4drUDQXRpt0Ntxuq1UwJazNNyYj36oBWVUYMUcoE2BlLw2PH5LYuI92QXTg/HS2A42A18BCvfBONMNreIj5riNPEkIzhlTEVaraeHa59Q6Buo6k6AdTACD6Gp8SYYEoLi9cPIpA3eDMGDlFzcacp6hUij2exs5a+LpMfEhoa6pGsQZaCfd0owvE30a4dUe5zgYcTv4NGg6IOj0qrDTb8MANAgAbRaIQdYKtYLiZp4qtS1Y4h7L2GYZreqsWGxDarZbtqNwUAVZt1Uu3lIh1GpzDmHyIcPq5XSrTukHbfCZ8KXC5pkVPId13/VxPkgq/Bq0vjfa5sSI+/qr72cfJv0b6XE+91Q+z1HNLun2/L6roXZxo77vO/kD9B69UDaqCAQLjXyN/upqjgGX215xz8VrR66C/gHaDyQXHmOynKY2jrdAl4l2p+EYpgQ4FrjqJcC0EDcaXSjhH+JDqBearHuDzm7gbItEXIjTrqlOL4NXMlxAuYE2vyCQDBVHvcGgOya7SeQnUoL/AFP8XBMCg8jm4tn0B/ND4zttUxdFzWtDKZ7pBu46O8ANFUsFwVtUzmOUXdaDP8o5H6Jw+m1gytAAGgCAIi6mplRP1UjEBzDZeqNuixBXQbnmps1vHzsoM0GEQx0wD1Pv1QPOCVmllgJAkyRePKUypPby+9t9fsq9g6hpMcHA9DPha9ttPFMKOKdaGA8nGBb/AHfYIGzqAMbSeZt6HrqtGsIka25x4iEP8d5iGthw1zR1v3YH5KdufKGOpk5Y3sANbxM3FoQe0iW6zG4+3RK+M8HMZ2Hu7tM25EchJhMGY4AQ8ODgTYiNLze40UlKqA4ac8hIg25c4J9UFA4hhi0h0EA8/vodkJ8TWV0HjPDRTcHgA0XyROxEZm+UD1CMwXZDBVho5ryNnyBETb18kFI7K8GOJxDGZczAQalyGhu8kXvoAN+S7fwuhTo0w2hTYxg2Y0CepjU9SlHAuzDcM6WnNMaCNNL38fNOqTAAQJhAl7aVjT+HXAkA5XHluD8j8lznj9UPrZho+HCPn811DjFAVaFSk7+JpE8jEg+RC5L8SaYB1aZH0KBlUqEOw9XfKWyd4uL+Z9Ex4NxT4eNF+5VgEbCbfVLsQ7NRb/Q4H1sfqq86uQQRNjbpug7RiKd0Fi6YLXB2hBB8CIKR8E7WZg1ta40zjUf6hv4qLiXaYVC5lFmZucUc0kSXyJbGgsb7oAuwdAPoiZkXmFe8BhAxhH9X11CQ8BoNYTSptgMawnUnvguEnwDvTqrFgq7XNzRDdNb2kG22hQE0KJABsYt5civOJUxl734fcEoygGkS0+tj80j7WcaZhaTi4tMggUzPfP8AKIBieeg1QVTtXXNJhIcCScrQBcRq48/1VRwYIhn8R6/izXnqhK/E3Pq/EJM/w75RsJi8WE7x5K09mMCypQq1i4Gs0m2waPxZRsZ1PSPEJqDMrY9nqhcQVMalkHVcgHeVvTKiepqZQEM0XqjDliBCbmCiKZtYidTbw+xUFaJXtOod7hA3pEQCS7MIhwsbbcpG3mOSJpkOHdAgXuYtp5A/L6KmVg6J16+76I7D1rkwCY6RHQDf633sgPptcSQCQTqNATafe/0Z0icoLRrM310v75JQ2NQJBG0x3b77aeHkmOEqmNYOkRfUiTeJ08fRBNX74y1GBw11uPA6+/UU4N1MjI4vbP8AF+MeejtTfXvTdMyzMB3Te0W8/pvr6FY0XJh1vprv52+6ArA5a9N2HdYP/Ad2vZceRH16pMWOw9XKQWkabjQxYbXnyR2HqAVKbg7KZaXRsM2vknfaLBfFpB4AztH9wfAgoDeGY0OBvuR6cr3CmbUv78fNVTguJh0EAEWiR4Hz00Vg+L3hf37+iCTFP3528JXJqVMB9Smf4ajm+Un8l1LF1Ib4aDwXMeNjJjKn9UO9+iAmjRim9s6CfRITh5HgPmU2rYiD4hAUakUzO6AfBkjMNoVg7OcPzGk3TMTV5aTTZ01dU/4lV+k7WTA+/sq0cM4k3M7JSeXOp5WkNNoYWg9RnLt/4igsGFJ/fVhcOJy8yAPhiPSoR/qHNEB7mUqbOsGd4sTtqGu9UFheIUvh0m96mM1viMe2coBb3oyzIE3mzinDaINRtyQ1tjNjN5ka2bH+9AVQxmYkv0YN7XPWduv8wVb7fdnnYimMRTeT8NmZ1M7tJ/EORAm3Q+bygwFukmo+D4Duz/xaDZC9ouJjD0n1D3sxyNAsTq0N8Pxmf7IKXwPs+GfvKv4B3jOkC6edkeGHB4OpUr919Vh7hFwIOUHcHfzQ+F7VgZW06F9pdtOumot81FWxtSuw1KphuUkACAM5IGu8ByBaKltVC5w5qJ7GDcoV5b1QFuqDmtmvB3S3M3qiKeXkUDIEc1iha9nIrECmsLlRhS1RdRQgkZUjoj2PBBtH6+9P7JZCIpHYIH/D3hxicpGh6za+/wBtUbSdNoHIj5Hfnb0SLC1yB1029/dOsNiM1h3bai0ka/lfbfmge0RBiQJ9DPhv9R5KSnSPuPl6Ja2q4AgfSx2uN+ca3RtDEGI1O1wRbr+fqgj4hgXRmp6jUR+LpE9fmU67OYovpd7+F2U66EW+hQXxy03Avy0Gx85j3plKvlLi22bXrF7/ADQA8WwrqdQwLGb3i8GeiN4fjJI+ZOtzPKJgdNV7xGt8WmbQ4apdhao0idNfIjpKBnjcZBjVc/7RVJxAPSFZOL4mXnoqjxAy4HqgjxTtPMLR+kRaF7iBonHZ8UgS6qwVNYBmBA5DWUCvA0xmBInoRbzCuWExweyPwvcTlLRduwEHW0iPBeTg3kfuw0kz3cwvYD8tk1pYGjaHRGl7oI8JjQXtYR+AA6HUDbpBd4o7HcNdTd8TDvLH5gTOZ1N865mTa03bF+aAw2Ciq3KevnsJ8L+atFcfgkyIgn6FAiwXGA14pV2/DqMMU4ktqZmgAtcR3tYKrX+INUGpRo/y94+cAT6H/kVauL4IVMM8CQQHPY7drmgwWkbgx7K5tjcd8Zwe4OLu63e8NAmepHzQPeGYQftAt/8Ak0jWxyuB8dEVRw+amLd34bRbQ3cY6ofB5w5lRrDGQZs5A/DNoEzvyTFjQAzLpoeeot4BAnq4JvJDPwTeS3xuPLXubGhI9EK7iZ/lQbswDeiPw+Aby+SVf5m7kp6XFX8kDkcPbyWJV/mtTkvUCSq25UJCLrNuoS1BAt2GCtsqzKgLpCU2wWIg6kA2np5+PsJJRKOoV4iN/wAU6ILAyjMtExO+nh6bDyRtCiRqSSbiZkE2kx8uaD4bVaQJNxc6bHl1Hz6pnSEwSfSPSPFBtRw9pzb7fRSvwQdp8l7SrT0G88xaffJSB+azbePXzQB4rDlhEXGhPig6TY/FHsi/6qxBkC99yfeyFxmBDtAATuEFJ4viO+Unq6hG8TkVHBwggx6WQiDWqzRMsLQinre5j5D81FheHVav4GyOpAHlmN/JPsNw+syC5sRvII8bT7CBR/kVctztEiJ1ErMNxCrQOV0jSxnxB6q+YOYEj30PvZRcY4ayuwgjvx3T4e9OqDTgGMDxn5+OtrT6+UKyO0HL5Ln3BHPw7zTd3bTfQidbq90KgLQRcQgE4u7Lh6x2DXH/AKn5LlgdYQuk9sKuTC1Nbw3/AJEBc5pt0t1QPsHWJaZtb2SpMPUuy2hPqgcJVkHnGiLL8oHhz5oBMRSBc4xuVF+zjkiS5etKAQYZEUcMFOGnkpGygi/ZwvVIsQV/FUr+aEc1Maom6HLEAoasLUR8NbfDQChsIikV6aa9axAVgq+V0qz4WvmAPO59NZHv6Kptaj+H1y07+vNBZ3NMTYEzt798ltScAQRMxp8j+f5rzDulo9fnyRFJl/15IJKOIBmAdJKnpVbwNB8kOaUH+qI6GP7qekYbMCeiAHi3DKGb4jqYc885uerdFmP4bTrUS1zGh1spDQC0+P5KDHVyXidAPupq9YsbT5F4HrKBN/lDMzmMqvFRuxjKY2EaeKlwPEXjuOJkWg6gixB97IfjjDSxWZp/GM3ht+SZVMCKo+M2zoGcHQnnbwQN8O4EAjvePWUSxh566pRw6oWiJ0Mfb6JzT719NkCfjWBl9N8SRIPOPBNqBGQECLXnpz9IW+IYHOE7aea8c2IHKSfJBVu3uLkMpg6nMfKw+Z+Sq9BmmshH9o6xqYhx5Q0eV/qSh6VNBPhmHX35ogiTovaGiwhBnwl62hBleyV5kJ3QTQVG6VjaR5r34ZQQlyxS/DWIP//Z"/>
          <p:cNvSpPr>
            <a:spLocks noChangeAspect="1" noChangeArrowheads="1"/>
          </p:cNvSpPr>
          <p:nvPr/>
        </p:nvSpPr>
        <p:spPr bwMode="auto">
          <a:xfrm>
            <a:off x="1143000" y="748903"/>
            <a:ext cx="228600" cy="2286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a:p>
        </p:txBody>
      </p:sp>
      <p:sp>
        <p:nvSpPr>
          <p:cNvPr id="4" name="Rounded Rectangle 3"/>
          <p:cNvSpPr/>
          <p:nvPr/>
        </p:nvSpPr>
        <p:spPr>
          <a:xfrm>
            <a:off x="1475656" y="3076612"/>
            <a:ext cx="2160240" cy="2230724"/>
          </a:xfrm>
          <a:prstGeom prst="roundRect">
            <a:avLst/>
          </a:prstGeom>
          <a:solidFill>
            <a:schemeClr val="accent5">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ounded Rectangle 7"/>
          <p:cNvSpPr/>
          <p:nvPr/>
        </p:nvSpPr>
        <p:spPr>
          <a:xfrm>
            <a:off x="5418094" y="3068960"/>
            <a:ext cx="2160240" cy="2230724"/>
          </a:xfrm>
          <a:prstGeom prst="roundRect">
            <a:avLst/>
          </a:prstGeom>
          <a:solidFill>
            <a:srgbClr val="9EC59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2339752" y="3346643"/>
            <a:ext cx="235962" cy="646331"/>
          </a:xfrm>
          <a:prstGeom prst="rect">
            <a:avLst/>
          </a:prstGeom>
          <a:noFill/>
        </p:spPr>
        <p:txBody>
          <a:bodyPr wrap="none" rtlCol="0">
            <a:spAutoFit/>
          </a:bodyPr>
          <a:lstStyle/>
          <a:p>
            <a:endParaRPr lang="en-US" dirty="0">
              <a:solidFill>
                <a:srgbClr val="001B55"/>
              </a:solidFill>
              <a:latin typeface="Cambria"/>
              <a:cs typeface="Cambria"/>
            </a:endParaRPr>
          </a:p>
          <a:p>
            <a:r>
              <a:rPr lang="en-US" dirty="0">
                <a:solidFill>
                  <a:srgbClr val="001B55"/>
                </a:solidFill>
                <a:latin typeface="Cambria"/>
                <a:cs typeface="Cambria"/>
              </a:rPr>
              <a:t> </a:t>
            </a:r>
          </a:p>
        </p:txBody>
      </p:sp>
      <p:graphicFrame>
        <p:nvGraphicFramePr>
          <p:cNvPr id="7" name="Object 6"/>
          <p:cNvGraphicFramePr>
            <a:graphicFrameLocks noChangeAspect="1"/>
          </p:cNvGraphicFramePr>
          <p:nvPr>
            <p:extLst>
              <p:ext uri="{D42A27DB-BD31-4B8C-83A1-F6EECF244321}">
                <p14:modId xmlns:p14="http://schemas.microsoft.com/office/powerpoint/2010/main" val="2940110343"/>
              </p:ext>
            </p:extLst>
          </p:nvPr>
        </p:nvGraphicFramePr>
        <p:xfrm>
          <a:off x="1960835" y="3513706"/>
          <a:ext cx="1243013" cy="1285875"/>
        </p:xfrm>
        <a:graphic>
          <a:graphicData uri="http://schemas.openxmlformats.org/presentationml/2006/ole">
            <mc:AlternateContent xmlns:mc="http://schemas.openxmlformats.org/markup-compatibility/2006">
              <mc:Choice xmlns:v="urn:schemas-microsoft-com:vml" Requires="v">
                <p:oleObj spid="_x0000_s3083" name="Equation" r:id="rId4" imgW="952200" imgH="990360" progId="Equation.3">
                  <p:embed/>
                </p:oleObj>
              </mc:Choice>
              <mc:Fallback>
                <p:oleObj name="Equation" r:id="rId4" imgW="952200" imgH="990360" progId="Equation.3">
                  <p:embed/>
                  <p:pic>
                    <p:nvPicPr>
                      <p:cNvPr id="7" name="Object 6"/>
                      <p:cNvPicPr/>
                      <p:nvPr/>
                    </p:nvPicPr>
                    <p:blipFill>
                      <a:blip r:embed="rId5"/>
                      <a:stretch>
                        <a:fillRect/>
                      </a:stretch>
                    </p:blipFill>
                    <p:spPr>
                      <a:xfrm>
                        <a:off x="1960835" y="3513706"/>
                        <a:ext cx="1243013" cy="1285875"/>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1957073779"/>
              </p:ext>
            </p:extLst>
          </p:nvPr>
        </p:nvGraphicFramePr>
        <p:xfrm>
          <a:off x="5941801" y="3508605"/>
          <a:ext cx="1258491" cy="1285875"/>
        </p:xfrm>
        <a:graphic>
          <a:graphicData uri="http://schemas.openxmlformats.org/presentationml/2006/ole">
            <mc:AlternateContent xmlns:mc="http://schemas.openxmlformats.org/markup-compatibility/2006">
              <mc:Choice xmlns:v="urn:schemas-microsoft-com:vml" Requires="v">
                <p:oleObj spid="_x0000_s3084" name="Equation" r:id="rId6" imgW="965160" imgH="990360" progId="Equation.3">
                  <p:embed/>
                </p:oleObj>
              </mc:Choice>
              <mc:Fallback>
                <p:oleObj name="Equation" r:id="rId6" imgW="965160" imgH="990360" progId="Equation.3">
                  <p:embed/>
                  <p:pic>
                    <p:nvPicPr>
                      <p:cNvPr id="12" name="Object 11"/>
                      <p:cNvPicPr/>
                      <p:nvPr/>
                    </p:nvPicPr>
                    <p:blipFill>
                      <a:blip r:embed="rId7"/>
                      <a:stretch>
                        <a:fillRect/>
                      </a:stretch>
                    </p:blipFill>
                    <p:spPr>
                      <a:xfrm>
                        <a:off x="5941801" y="3508605"/>
                        <a:ext cx="1258491" cy="1285875"/>
                      </a:xfrm>
                      <a:prstGeom prst="rect">
                        <a:avLst/>
                      </a:prstGeom>
                    </p:spPr>
                  </p:pic>
                </p:oleObj>
              </mc:Fallback>
            </mc:AlternateContent>
          </a:graphicData>
        </a:graphic>
      </p:graphicFrame>
      <p:sp>
        <p:nvSpPr>
          <p:cNvPr id="31" name="AutoShape 17" descr="Bildergebnis für agri culture"/>
          <p:cNvSpPr>
            <a:spLocks noChangeAspect="1" noChangeArrowheads="1"/>
          </p:cNvSpPr>
          <p:nvPr/>
        </p:nvSpPr>
        <p:spPr bwMode="auto">
          <a:xfrm>
            <a:off x="1119188" y="754856"/>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a:p>
        </p:txBody>
      </p:sp>
      <p:sp>
        <p:nvSpPr>
          <p:cNvPr id="32" name="AutoShape 19" descr="Bildergebnis für agri culture"/>
          <p:cNvSpPr>
            <a:spLocks noChangeAspect="1" noChangeArrowheads="1"/>
          </p:cNvSpPr>
          <p:nvPr/>
        </p:nvSpPr>
        <p:spPr bwMode="auto">
          <a:xfrm>
            <a:off x="1233488" y="869156"/>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a:p>
        </p:txBody>
      </p:sp>
      <p:graphicFrame>
        <p:nvGraphicFramePr>
          <p:cNvPr id="41" name="Object 40"/>
          <p:cNvGraphicFramePr>
            <a:graphicFrameLocks noChangeAspect="1"/>
          </p:cNvGraphicFramePr>
          <p:nvPr>
            <p:extLst>
              <p:ext uri="{D42A27DB-BD31-4B8C-83A1-F6EECF244321}">
                <p14:modId xmlns:p14="http://schemas.microsoft.com/office/powerpoint/2010/main" val="1881307277"/>
              </p:ext>
            </p:extLst>
          </p:nvPr>
        </p:nvGraphicFramePr>
        <p:xfrm>
          <a:off x="3797738" y="5893750"/>
          <a:ext cx="1458515" cy="280988"/>
        </p:xfrm>
        <a:graphic>
          <a:graphicData uri="http://schemas.openxmlformats.org/presentationml/2006/ole">
            <mc:AlternateContent xmlns:mc="http://schemas.openxmlformats.org/markup-compatibility/2006">
              <mc:Choice xmlns:v="urn:schemas-microsoft-com:vml" Requires="v">
                <p:oleObj spid="_x0000_s3085" name="Equation" r:id="rId8" imgW="1117440" imgH="215640" progId="Equation.3">
                  <p:embed/>
                </p:oleObj>
              </mc:Choice>
              <mc:Fallback>
                <p:oleObj name="Equation" r:id="rId8" imgW="1117440" imgH="215640" progId="Equation.3">
                  <p:embed/>
                  <p:pic>
                    <p:nvPicPr>
                      <p:cNvPr id="41" name="Object 40"/>
                      <p:cNvPicPr/>
                      <p:nvPr/>
                    </p:nvPicPr>
                    <p:blipFill>
                      <a:blip r:embed="rId9"/>
                      <a:stretch>
                        <a:fillRect/>
                      </a:stretch>
                    </p:blipFill>
                    <p:spPr>
                      <a:xfrm>
                        <a:off x="3797738" y="5893750"/>
                        <a:ext cx="1458515" cy="280988"/>
                      </a:xfrm>
                      <a:prstGeom prst="rect">
                        <a:avLst/>
                      </a:prstGeom>
                    </p:spPr>
                  </p:pic>
                </p:oleObj>
              </mc:Fallback>
            </mc:AlternateContent>
          </a:graphicData>
        </a:graphic>
      </p:graphicFrame>
      <p:cxnSp>
        <p:nvCxnSpPr>
          <p:cNvPr id="24" name="Curved Connector 23"/>
          <p:cNvCxnSpPr/>
          <p:nvPr/>
        </p:nvCxnSpPr>
        <p:spPr>
          <a:xfrm rot="16200000" flipV="1">
            <a:off x="2951619" y="4417787"/>
            <a:ext cx="1409058" cy="1336649"/>
          </a:xfrm>
          <a:prstGeom prst="curvedConnector3">
            <a:avLst/>
          </a:prstGeom>
          <a:ln w="34925">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45" name="Object 44"/>
          <p:cNvGraphicFramePr>
            <a:graphicFrameLocks noChangeAspect="1"/>
          </p:cNvGraphicFramePr>
          <p:nvPr>
            <p:extLst>
              <p:ext uri="{D42A27DB-BD31-4B8C-83A1-F6EECF244321}">
                <p14:modId xmlns:p14="http://schemas.microsoft.com/office/powerpoint/2010/main" val="2827421323"/>
              </p:ext>
            </p:extLst>
          </p:nvPr>
        </p:nvGraphicFramePr>
        <p:xfrm>
          <a:off x="3759486" y="5347646"/>
          <a:ext cx="442781" cy="242450"/>
        </p:xfrm>
        <a:graphic>
          <a:graphicData uri="http://schemas.openxmlformats.org/presentationml/2006/ole">
            <mc:AlternateContent xmlns:mc="http://schemas.openxmlformats.org/markup-compatibility/2006">
              <mc:Choice xmlns:v="urn:schemas-microsoft-com:vml" Requires="v">
                <p:oleObj spid="_x0000_s3086" name="Equation" r:id="rId10" imgW="393480" imgH="215640" progId="Equation.3">
                  <p:embed/>
                </p:oleObj>
              </mc:Choice>
              <mc:Fallback>
                <p:oleObj name="Equation" r:id="rId10" imgW="393480" imgH="215640" progId="Equation.3">
                  <p:embed/>
                  <p:pic>
                    <p:nvPicPr>
                      <p:cNvPr id="45" name="Object 44"/>
                      <p:cNvPicPr/>
                      <p:nvPr/>
                    </p:nvPicPr>
                    <p:blipFill>
                      <a:blip r:embed="rId11"/>
                      <a:stretch>
                        <a:fillRect/>
                      </a:stretch>
                    </p:blipFill>
                    <p:spPr>
                      <a:xfrm>
                        <a:off x="3759486" y="5347646"/>
                        <a:ext cx="442781" cy="242450"/>
                      </a:xfrm>
                      <a:prstGeom prst="rect">
                        <a:avLst/>
                      </a:prstGeom>
                    </p:spPr>
                  </p:pic>
                </p:oleObj>
              </mc:Fallback>
            </mc:AlternateContent>
          </a:graphicData>
        </a:graphic>
      </p:graphicFrame>
      <p:graphicFrame>
        <p:nvGraphicFramePr>
          <p:cNvPr id="54" name="Object 53"/>
          <p:cNvGraphicFramePr>
            <a:graphicFrameLocks noChangeAspect="1"/>
          </p:cNvGraphicFramePr>
          <p:nvPr>
            <p:extLst>
              <p:ext uri="{D42A27DB-BD31-4B8C-83A1-F6EECF244321}">
                <p14:modId xmlns:p14="http://schemas.microsoft.com/office/powerpoint/2010/main" val="895310376"/>
              </p:ext>
            </p:extLst>
          </p:nvPr>
        </p:nvGraphicFramePr>
        <p:xfrm>
          <a:off x="3449098" y="3323024"/>
          <a:ext cx="1300163" cy="241697"/>
        </p:xfrm>
        <a:graphic>
          <a:graphicData uri="http://schemas.openxmlformats.org/presentationml/2006/ole">
            <mc:AlternateContent xmlns:mc="http://schemas.openxmlformats.org/markup-compatibility/2006">
              <mc:Choice xmlns:v="urn:schemas-microsoft-com:vml" Requires="v">
                <p:oleObj spid="_x0000_s3087" name="Equation" r:id="rId12" imgW="1155600" imgH="215640" progId="Equation.3">
                  <p:embed/>
                </p:oleObj>
              </mc:Choice>
              <mc:Fallback>
                <p:oleObj name="Equation" r:id="rId12" imgW="1155600" imgH="215640" progId="Equation.3">
                  <p:embed/>
                  <p:pic>
                    <p:nvPicPr>
                      <p:cNvPr id="54" name="Object 53"/>
                      <p:cNvPicPr/>
                      <p:nvPr/>
                    </p:nvPicPr>
                    <p:blipFill>
                      <a:blip r:embed="rId13"/>
                      <a:stretch>
                        <a:fillRect/>
                      </a:stretch>
                    </p:blipFill>
                    <p:spPr>
                      <a:xfrm>
                        <a:off x="3449098" y="3323024"/>
                        <a:ext cx="1300163" cy="241697"/>
                      </a:xfrm>
                      <a:prstGeom prst="rect">
                        <a:avLst/>
                      </a:prstGeom>
                    </p:spPr>
                  </p:pic>
                </p:oleObj>
              </mc:Fallback>
            </mc:AlternateContent>
          </a:graphicData>
        </a:graphic>
      </p:graphicFrame>
      <p:cxnSp>
        <p:nvCxnSpPr>
          <p:cNvPr id="55" name="Curved Connector 54"/>
          <p:cNvCxnSpPr>
            <a:stCxn id="3" idx="0"/>
          </p:cNvCxnSpPr>
          <p:nvPr/>
        </p:nvCxnSpPr>
        <p:spPr>
          <a:xfrm rot="5400000" flipH="1" flipV="1">
            <a:off x="4397922" y="4393580"/>
            <a:ext cx="1527287" cy="1269141"/>
          </a:xfrm>
          <a:prstGeom prst="curvedConnector3">
            <a:avLst>
              <a:gd name="adj1" fmla="val 50000"/>
            </a:avLst>
          </a:prstGeom>
          <a:ln w="34925">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59" name="Object 58"/>
          <p:cNvGraphicFramePr>
            <a:graphicFrameLocks noChangeAspect="1"/>
          </p:cNvGraphicFramePr>
          <p:nvPr>
            <p:extLst>
              <p:ext uri="{D42A27DB-BD31-4B8C-83A1-F6EECF244321}">
                <p14:modId xmlns:p14="http://schemas.microsoft.com/office/powerpoint/2010/main" val="2663768185"/>
              </p:ext>
            </p:extLst>
          </p:nvPr>
        </p:nvGraphicFramePr>
        <p:xfrm>
          <a:off x="4608004" y="5407696"/>
          <a:ext cx="1393271" cy="231558"/>
        </p:xfrm>
        <a:graphic>
          <a:graphicData uri="http://schemas.openxmlformats.org/presentationml/2006/ole">
            <mc:AlternateContent xmlns:mc="http://schemas.openxmlformats.org/markup-compatibility/2006">
              <mc:Choice xmlns:v="urn:schemas-microsoft-com:vml" Requires="v">
                <p:oleObj spid="_x0000_s3088" name="Equation" r:id="rId14" imgW="1295280" imgH="215640" progId="Equation.3">
                  <p:embed/>
                </p:oleObj>
              </mc:Choice>
              <mc:Fallback>
                <p:oleObj name="Equation" r:id="rId14" imgW="1295280" imgH="215640" progId="Equation.3">
                  <p:embed/>
                  <p:pic>
                    <p:nvPicPr>
                      <p:cNvPr id="59" name="Object 58"/>
                      <p:cNvPicPr/>
                      <p:nvPr/>
                    </p:nvPicPr>
                    <p:blipFill>
                      <a:blip r:embed="rId15"/>
                      <a:stretch>
                        <a:fillRect/>
                      </a:stretch>
                    </p:blipFill>
                    <p:spPr>
                      <a:xfrm>
                        <a:off x="4608004" y="5407696"/>
                        <a:ext cx="1393271" cy="231558"/>
                      </a:xfrm>
                      <a:prstGeom prst="rect">
                        <a:avLst/>
                      </a:prstGeom>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2718201207"/>
              </p:ext>
            </p:extLst>
          </p:nvPr>
        </p:nvGraphicFramePr>
        <p:xfrm>
          <a:off x="4494467" y="3898097"/>
          <a:ext cx="900113" cy="241697"/>
        </p:xfrm>
        <a:graphic>
          <a:graphicData uri="http://schemas.openxmlformats.org/presentationml/2006/ole">
            <mc:AlternateContent xmlns:mc="http://schemas.openxmlformats.org/markup-compatibility/2006">
              <mc:Choice xmlns:v="urn:schemas-microsoft-com:vml" Requires="v">
                <p:oleObj spid="_x0000_s3089" name="Equation" r:id="rId16" imgW="799920" imgH="215640" progId="Equation.3">
                  <p:embed/>
                </p:oleObj>
              </mc:Choice>
              <mc:Fallback>
                <p:oleObj name="Equation" r:id="rId16" imgW="799920" imgH="215640" progId="Equation.3">
                  <p:embed/>
                  <p:pic>
                    <p:nvPicPr>
                      <p:cNvPr id="19" name="Object 18"/>
                      <p:cNvPicPr/>
                      <p:nvPr/>
                    </p:nvPicPr>
                    <p:blipFill>
                      <a:blip r:embed="rId17"/>
                      <a:stretch>
                        <a:fillRect/>
                      </a:stretch>
                    </p:blipFill>
                    <p:spPr>
                      <a:xfrm>
                        <a:off x="4494467" y="3898097"/>
                        <a:ext cx="900113" cy="241697"/>
                      </a:xfrm>
                      <a:prstGeom prst="rect">
                        <a:avLst/>
                      </a:prstGeom>
                    </p:spPr>
                  </p:pic>
                </p:oleObj>
              </mc:Fallback>
            </mc:AlternateContent>
          </a:graphicData>
        </a:graphic>
      </p:graphicFrame>
      <p:cxnSp>
        <p:nvCxnSpPr>
          <p:cNvPr id="20" name="Curved Connector 19"/>
          <p:cNvCxnSpPr/>
          <p:nvPr/>
        </p:nvCxnSpPr>
        <p:spPr>
          <a:xfrm rot="5400000">
            <a:off x="3909312" y="4760847"/>
            <a:ext cx="1596041" cy="474385"/>
          </a:xfrm>
          <a:prstGeom prst="curvedConnector3">
            <a:avLst>
              <a:gd name="adj1" fmla="val 50000"/>
            </a:avLst>
          </a:prstGeom>
          <a:ln w="34925">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3" name="Object 22"/>
          <p:cNvGraphicFramePr>
            <a:graphicFrameLocks noChangeAspect="1"/>
          </p:cNvGraphicFramePr>
          <p:nvPr>
            <p:extLst>
              <p:ext uri="{D42A27DB-BD31-4B8C-83A1-F6EECF244321}">
                <p14:modId xmlns:p14="http://schemas.microsoft.com/office/powerpoint/2010/main" val="1766744238"/>
              </p:ext>
            </p:extLst>
          </p:nvPr>
        </p:nvGraphicFramePr>
        <p:xfrm>
          <a:off x="4930236" y="4443401"/>
          <a:ext cx="457200" cy="242888"/>
        </p:xfrm>
        <a:graphic>
          <a:graphicData uri="http://schemas.openxmlformats.org/presentationml/2006/ole">
            <mc:AlternateContent xmlns:mc="http://schemas.openxmlformats.org/markup-compatibility/2006">
              <mc:Choice xmlns:v="urn:schemas-microsoft-com:vml" Requires="v">
                <p:oleObj spid="_x0000_s3090" name="Equation" r:id="rId18" imgW="406080" imgH="215640" progId="Equation.3">
                  <p:embed/>
                </p:oleObj>
              </mc:Choice>
              <mc:Fallback>
                <p:oleObj name="Equation" r:id="rId18" imgW="406080" imgH="215640" progId="Equation.3">
                  <p:embed/>
                  <p:pic>
                    <p:nvPicPr>
                      <p:cNvPr id="23" name="Object 22"/>
                      <p:cNvPicPr/>
                      <p:nvPr/>
                    </p:nvPicPr>
                    <p:blipFill>
                      <a:blip r:embed="rId19"/>
                      <a:stretch>
                        <a:fillRect/>
                      </a:stretch>
                    </p:blipFill>
                    <p:spPr>
                      <a:xfrm>
                        <a:off x="4930236" y="4443401"/>
                        <a:ext cx="457200" cy="242888"/>
                      </a:xfrm>
                      <a:prstGeom prst="rect">
                        <a:avLst/>
                      </a:prstGeom>
                    </p:spPr>
                  </p:pic>
                </p:oleObj>
              </mc:Fallback>
            </mc:AlternateContent>
          </a:graphicData>
        </a:graphic>
      </p:graphicFrame>
      <p:cxnSp>
        <p:nvCxnSpPr>
          <p:cNvPr id="25" name="Curved Connector 24"/>
          <p:cNvCxnSpPr/>
          <p:nvPr/>
        </p:nvCxnSpPr>
        <p:spPr>
          <a:xfrm rot="10800000" flipV="1">
            <a:off x="5425240" y="3925600"/>
            <a:ext cx="370900" cy="147638"/>
          </a:xfrm>
          <a:prstGeom prst="curvedConnector3">
            <a:avLst>
              <a:gd name="adj1" fmla="val 50000"/>
            </a:avLst>
          </a:prstGeom>
          <a:ln w="34925">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urved Connector 26"/>
          <p:cNvCxnSpPr/>
          <p:nvPr/>
        </p:nvCxnSpPr>
        <p:spPr>
          <a:xfrm flipV="1">
            <a:off x="3185637" y="3330365"/>
            <a:ext cx="907764" cy="129030"/>
          </a:xfrm>
          <a:prstGeom prst="curvedConnector4">
            <a:avLst>
              <a:gd name="adj1" fmla="val 37806"/>
              <a:gd name="adj2" fmla="val 232876"/>
            </a:avLst>
          </a:prstGeom>
          <a:ln w="34925">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urved Connector 28"/>
          <p:cNvCxnSpPr/>
          <p:nvPr/>
        </p:nvCxnSpPr>
        <p:spPr>
          <a:xfrm rot="16200000" flipV="1">
            <a:off x="2981124" y="4302945"/>
            <a:ext cx="1561395" cy="1287321"/>
          </a:xfrm>
          <a:prstGeom prst="curvedConnector3">
            <a:avLst/>
          </a:prstGeom>
          <a:ln w="34925">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34" name="Object 33"/>
          <p:cNvGraphicFramePr>
            <a:graphicFrameLocks noChangeAspect="1"/>
          </p:cNvGraphicFramePr>
          <p:nvPr>
            <p:extLst>
              <p:ext uri="{D42A27DB-BD31-4B8C-83A1-F6EECF244321}">
                <p14:modId xmlns:p14="http://schemas.microsoft.com/office/powerpoint/2010/main" val="2665573045"/>
              </p:ext>
            </p:extLst>
          </p:nvPr>
        </p:nvGraphicFramePr>
        <p:xfrm>
          <a:off x="3182398" y="4468406"/>
          <a:ext cx="1463279" cy="211931"/>
        </p:xfrm>
        <a:graphic>
          <a:graphicData uri="http://schemas.openxmlformats.org/presentationml/2006/ole">
            <mc:AlternateContent xmlns:mc="http://schemas.openxmlformats.org/markup-compatibility/2006">
              <mc:Choice xmlns:v="urn:schemas-microsoft-com:vml" Requires="v">
                <p:oleObj spid="_x0000_s3091" name="Equation" r:id="rId20" imgW="1485720" imgH="215640" progId="Equation.3">
                  <p:embed/>
                </p:oleObj>
              </mc:Choice>
              <mc:Fallback>
                <p:oleObj name="Equation" r:id="rId20" imgW="1485720" imgH="215640" progId="Equation.3">
                  <p:embed/>
                  <p:pic>
                    <p:nvPicPr>
                      <p:cNvPr id="34" name="Object 33"/>
                      <p:cNvPicPr/>
                      <p:nvPr/>
                    </p:nvPicPr>
                    <p:blipFill>
                      <a:blip r:embed="rId21"/>
                      <a:stretch>
                        <a:fillRect/>
                      </a:stretch>
                    </p:blipFill>
                    <p:spPr>
                      <a:xfrm>
                        <a:off x="3182398" y="4468406"/>
                        <a:ext cx="1463279" cy="211931"/>
                      </a:xfrm>
                      <a:prstGeom prst="rect">
                        <a:avLst/>
                      </a:prstGeom>
                    </p:spPr>
                  </p:pic>
                </p:oleObj>
              </mc:Fallback>
            </mc:AlternateContent>
          </a:graphicData>
        </a:graphic>
      </p:graphicFrame>
      <p:sp>
        <p:nvSpPr>
          <p:cNvPr id="6" name="Slide Number Placeholder 5"/>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401BB53-E9FF-45DD-950A-D408DF9D136F}" type="slidenum">
              <a:rPr lang="en-US" smtClean="0"/>
              <a:pPr/>
              <a:t>5</a:t>
            </a:fld>
            <a:endParaRPr lang="en-US"/>
          </a:p>
        </p:txBody>
      </p:sp>
      <p:sp>
        <p:nvSpPr>
          <p:cNvPr id="28" name="TextBox 27">
            <a:extLst>
              <a:ext uri="{FF2B5EF4-FFF2-40B4-BE49-F238E27FC236}">
                <a16:creationId xmlns:a16="http://schemas.microsoft.com/office/drawing/2014/main" id="{2D2EB371-15C8-41A1-9B4C-BD348B1E8810}"/>
              </a:ext>
            </a:extLst>
          </p:cNvPr>
          <p:cNvSpPr txBox="1"/>
          <p:nvPr/>
        </p:nvSpPr>
        <p:spPr>
          <a:xfrm>
            <a:off x="467544" y="1143963"/>
            <a:ext cx="9073008" cy="1477328"/>
          </a:xfrm>
          <a:prstGeom prst="rect">
            <a:avLst/>
          </a:prstGeom>
          <a:noFill/>
        </p:spPr>
        <p:txBody>
          <a:bodyPr wrap="square">
            <a:spAutoFit/>
          </a:bodyPr>
          <a:lstStyle/>
          <a:p>
            <a:pPr>
              <a:buFont typeface="Arial" panose="020B0604020202020204" pitchFamily="34" charset="0"/>
              <a:buChar char="•"/>
            </a:pPr>
            <a:r>
              <a:rPr lang="en-US" sz="1800" dirty="0"/>
              <a:t> Sequential exchange of “outputs-inputs” between the models</a:t>
            </a:r>
          </a:p>
          <a:p>
            <a:pPr>
              <a:buFont typeface="Arial" panose="020B0604020202020204" pitchFamily="34" charset="0"/>
              <a:buChar char="•"/>
            </a:pPr>
            <a:endParaRPr lang="en-US" dirty="0"/>
          </a:p>
          <a:p>
            <a:pPr>
              <a:buFont typeface="Arial" panose="020B0604020202020204" pitchFamily="34" charset="0"/>
              <a:buChar char="•"/>
            </a:pPr>
            <a:r>
              <a:rPr lang="en-US" sz="1800" dirty="0"/>
              <a:t> Leads to inconsistent solution dependent on initial condition (starting model)</a:t>
            </a:r>
          </a:p>
          <a:p>
            <a:pPr>
              <a:buFont typeface="Arial" panose="020B0604020202020204" pitchFamily="34" charset="0"/>
              <a:buChar char="•"/>
            </a:pPr>
            <a:endParaRPr lang="en-US" sz="1800" dirty="0"/>
          </a:p>
          <a:p>
            <a:pPr>
              <a:buFont typeface="Arial" panose="020B0604020202020204" pitchFamily="34" charset="0"/>
              <a:buChar char="•"/>
            </a:pPr>
            <a:r>
              <a:rPr lang="en-US" dirty="0"/>
              <a:t> The procedure does not converge</a:t>
            </a:r>
            <a:r>
              <a:rPr lang="en-US" sz="1800" dirty="0"/>
              <a:t> </a:t>
            </a:r>
          </a:p>
        </p:txBody>
      </p:sp>
    </p:spTree>
    <p:extLst>
      <p:ext uri="{BB962C8B-B14F-4D97-AF65-F5344CB8AC3E}">
        <p14:creationId xmlns:p14="http://schemas.microsoft.com/office/powerpoint/2010/main" val="4163018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637674" y="5867919"/>
            <a:ext cx="6102678" cy="486054"/>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p:cNvSpPr>
            <a:spLocks noGrp="1"/>
          </p:cNvSpPr>
          <p:nvPr>
            <p:ph type="title"/>
          </p:nvPr>
        </p:nvSpPr>
        <p:spPr>
          <a:xfrm>
            <a:off x="1499674" y="341651"/>
            <a:ext cx="6172200" cy="892286"/>
          </a:xfrm>
          <a:noFill/>
          <a:ln w="9525">
            <a:noFill/>
            <a:miter lim="800000"/>
            <a:headEnd/>
            <a:tailEnd/>
          </a:ln>
        </p:spPr>
        <p:txBody>
          <a:bodyPr vert="horz" wrap="square" lIns="0" tIns="0" rIns="0" bIns="0" numCol="1" rtlCol="0" anchor="t" anchorCtr="0" compatLnSpc="1">
            <a:prstTxWarp prst="textNoShape">
              <a:avLst/>
            </a:prstTxWarp>
            <a:normAutofit/>
          </a:bodyPr>
          <a:lstStyle/>
          <a:p>
            <a:pPr algn="ctr"/>
            <a:r>
              <a:rPr lang="en-US" sz="2400" b="1" dirty="0">
                <a:solidFill>
                  <a:srgbClr val="C00000"/>
                </a:solidFill>
                <a:cs typeface="Cambria"/>
              </a:rPr>
              <a:t>Hard linking approach: minimization of the overall welfare function </a:t>
            </a:r>
            <a:endParaRPr lang="ru-RU" sz="2400" b="1" dirty="0">
              <a:solidFill>
                <a:srgbClr val="C00000"/>
              </a:solidFill>
              <a:cs typeface="Cambria"/>
            </a:endParaRPr>
          </a:p>
        </p:txBody>
      </p:sp>
      <p:sp>
        <p:nvSpPr>
          <p:cNvPr id="9" name="AutoShape 2" descr="data:image/jpeg;base64,/9j/4AAQSkZJRgABAQAAAQABAAD/2wCEAAkGBxQTEhUUEhQWFRUXGRwYGBgXFxgaFxccFRwcFhgYFxcYHCggGBwlHxcXITEhJSkrLi4uFx8zODMsNygtLisBCgoKBQUFDgUFDisZExkrKysrKysrKysrKysrKysrKysrKysrKysrKysrKysrKysrKysrKysrKysrKysrKysrK//AABEIAN4A4wMBIgACEQEDEQH/xAAcAAACAgMBAQAAAAAAAAAAAAAEBQMGAAIHAQj/xAA+EAABAwIEAwYEAwYGAgMAAAABAAIRAyEEEjFBBVFhBiJxgZHwE6Gx0TLB4RQjQlJi8QcVcoKSorLCFjRD/8QAFAEBAAAAAAAAAAAAAAAAAAAAAP/EABQRAQAAAAAAAAAAAAAAAAAAAAD/2gAMAwEAAhEDEQA/AKE6stfjGVpUbdaZkB2GrGdU1bXsq/hqneTRrkB3x1s2qUGHKZjkEtSqtWVFFVK8pICA9elyjXhKDys+xQ9NykrFQ00BLHqZrkM1EB1kErVK1qHDlPmQTAqKs5byoK5QSg2C1c5ah+i1LkGOK1LV4Ssc5BlY2QdSpdS1XoOvsgKdUstGVDKge6Fq2ogbYaqjaFa6T4V6LoPugsTattViEY+yxBRaigJRWJbdBVAg3w57ya0ik9E3TmkLIJWhTsavKTEQxiCCqF7Tb+qkqNJ7rRPiEXh+HPMSQ2b2Fz9J/VBFQw5dFjfSEzp9nHuIjT3zRGCw8WBk+EfJN8O5wtJQKv8A4idzI5DxQzuyDge6Z/JXKhUPvRFi+qDnVbs5VECJJ0IuCDp6fmgMZgqlIkPaQRz096LrTCBE8lrjuGU67CHgd4Ra3UEcj1QccFVTMqKxce7E16ZmiTVYNjYg7wCb6bKpuDmuhwIPUEfIoGIeoa77LVj7KKsbIJmPsszrSlotmlBhctS9avCicUG9R6CrvuFPKBxDu8EBdQ2Q8qZ7rIbNdAdh3Iqm66XsqIqk5A3p1DAWIRtVYgSYlt0FWamWIbcoGoEEOHbdPaDEowre8rDRpoJqNNbPxDQcrO87cwYHmheIYw0wGt/E63hO/wAk44Lwl+SWgBzv4nbeDbyUC7iHFm4UCWh9U3DZ011AP2lLMHVxWIdmOaDs0NaOsAj3a6stXsoymXVKhzOPINzfnHnPkpuGEMddsTo0D/y+3igFweJfTEOBEbnS8XDmzHy2R2Hxsus6J0vp4T9FnaJ7cuUWOrsu5OxPvVKuCAGLX3MzvpfwQXGjjy38QPjc/RHU8fP2I/P7wl9GlO1/ojGYYcx5X+iCR2Oi3pO0dfumWHxPpP8AZLv2W6Jw9MtKBm3EWS3jfAqOJaS5oa/+F4FwRcXF/JGsg2KnYy0HX6oOK42g6nUcx4gjzHkQLhDVXWT/ALWYMsrOLtzyIHlIE6HS1kgrCyDag6ykzKPDaKfIgiWj2qcNUWIQCuQlbVEPQ9RBu91kOTdTuKidCCSm5GYdyBYEZQQMWEQsQoeViDTEsuUveE3xlO5S9zLoI8GzvKwVKopsLztYdToAPf0SrBU++FN2gJe+nQZGZxk8mjQuPSCfRBv2YwBxFU1XgmDM7An7CfCyur8c8fu6IkgXIHdG0JJSrsw7W0WkiYFrOcSNCToSAZ5R0laYnilUxTpZaTTcAahv8x3M8zzHUID+IcQrCxqFvk3zO5UHC2EuLjJ8bm+5t780srnKNZm5cbl31JKY8DxQGXMb666n+Y9Bt18bBNxvDbmNDYmAPAgXO6W8CbBbMTs2R3Qb36n6fOwcZoZmbzeDvcG3ifeir1EZKoIvmPLS0R5fmguGH6mTrlAJjrl/MpnhapOrXerB9DKUYWrlAaLnlf1JTClWAM/FYOYIG3LvWQNCz/V6n8itQOT48QP0WtOoHDukO6iR5jWQtmyNf0QS0825B8BH5lMZlgmxHv34JaxjTpI/0g/QfZF0btkOkA3B1aZnXXyP6IEXbbCNqYZziQHMgjnG489FzLENGWy6r2pwjizuSd4BAzf0mbEa2P8AbmOMmXZgGmdAIA6AbIAqDUU0Iei36o1jUEWRR1WooiEPVQLaxQLnXTGq1BVWIJagsENF0S8WCHJQbtKKoHmgpU9NyBmzRYoWPssQH49mqVRdPOIjVJxcoMa/Lf34IzA5aFSrVeQXimI/1OMx4SQPCVDTpzUaNhc/Qfmte0VEhrObyAPGYA/7H5IPGV4/eOOZ8S2dO8PxO52i3MnkpqFVrG5qpJc695J6Tv8AqhqUvZm2sBHIfo1yTYfizxVLg1rhqQ4TbkOVkDfiONDriegNvyW/Ba3fl2gsOsaAD3uUqqYym4k5SJ2F46aiPnojuHVszgQIaOcfIczzKC1YjHF/cpnSJgwOZAPXSyV18TkrNPy2JNxPgYnoCjOEtBmBcE2mxnTw9PWb60+Fuq1CSJDA4TaQ6ROp/lJ8ZKBthXGox2QkWLS7+KBfXQEmeQNrwAFTMRg6GYsONE2OWYBIEkEjS+g28VYeIVH0mNpUmfGe+ZAuGgbWtqbm+4voFPAKuPxDzQYxjQ3MXMfRAogNbLWk6guPdtznZBZOy3E/hlrC+0RBJIcOYPqr9QrNcJXNW4LPSbTNJ1F4dNN0RBcJLDaxFwQOQIsQrVwWq9uFL6t8gJJEXDRJMeSB7jMcykC4kCL+i34TxaniKeam4EgajlyP2K5b2s4tVqCM1Om03IqOuANdJNt7WQ/Yj49LFN0e10HNTdmpuBOWWuHI2IN76XCDtuLphzYK5j2rwwFR0iDzHI2mN101j9juqx2s4N8QZgbgED6357+7oOa0WI1jFo2hlJvN9RpbUaIpjUELmITEhNHMsl+IbdAsqoSqUfXYgKzUGE2CicpNgoqiDWFNTULQiKSAgLFuAsQOuIaFJ6bbptxE6pXTF0ElI5XB3MfMGQPr6KPimPFUsY0GacuJNrwQI6WBlHfDGWTt9do6zCTcNpmpVquOpLdNhmk/IfIoLH2f4eH4cCDDQ6fBgqA/+U+iouDpk0n1ANIkjwj8iuodiP8A61STMVHg+lOf/b5rm3ZbGtptrUawJY4ZXRq0icp9ZHogWYZznG+/Lbl76piAQIBOl76+S9OENGAe82oyWOHnAPI/otaTphA0wPEi2AQTycJ20EtvufsV0fhDC6m0tcXE6Fwpu9HZASBK5QCQ6BubLpvYuuXh2vdOW+8bdBc+coDcTw4OBMkPaSA5gJIHXIAW6bREeM5R+M0ACrUfJsCxsebiwH1PJPHUpgi8aAW5kEeMoumwRJ2ve6BFiaLi0Z+6G94AfzbE8yL+qM7OPBZ8Nws4ZTyh1kn45xBtIufVeGg6NJuY6Kfs1ixUAe0yOaBfxrspRr1QXfEa5pLHmmBJbMFjov8AIiBEWsz4D2f+BjHlrv3WV1VjACBT+LlYWwdZNEEm1yPEvOJ4RwqCswwHCXaWO8jU6E+aJlpAeWjMG5ZGoDtYPIkadEG9aoIQmNxbchn3vI8BdAVcS7ML2lI+KYk55abajyOnW4QJ8Wz948czJtvzEaL2lTXs5nF25N1OxqCF7EFVYmNcwEFhsLUruy048XGB6gFAsr00qxLVceM9mK+HpfFfkcywJaT3Z0kEC02nqqhjHBAOFo5bzZaFyD1rUTSaoWlFUkE7QsW7QvEDLH6lLWFH4510vGqA0nuHoJ/43j5KDgmEdSzPcLFw9YkeXePqiaOoSrtH2iFJrcPQdOUd5xgxyaOcT8hqgd9luJCnUdhXmBVYCCdqhlxB8ngf7Vz9lN1Ku5tRpa4OcHtOuske+izEcTzPFUEh4MuHU3JB8bjy5X84nxc13B77vFs3MdUFm44ycLQewy1joMbTH1I+aS0RcIA4l+XJmOSQSPBG0fwzugOw1Eue0dbeV1f+BtNGmCdydegJPrb1KofDX94E7fn7+avHFcTLGMaJAANjzsB8ieoQXDA4vOARZbYzGQC1kZtyfwt6mNfBIuE43KxrTY8rSOZ8AmdPEt77YkAEuk3MiSdPJBR8BxijW+J+2Pb3pyucLQbDzTXsNjKdIGlmmDLeRBuoOM9jKD2n4bSx7oIi+UHoTcX2vb0A7O9jMQ2oGufkpy68Zja1hoJ+XJB1vB4lr25fRK8fLG5ZuXe9PJDv4Q6iaRoFzmic4cZcT/MTabSLacl7xfEy49I+fsIFmKqZQXazYdPf5pTUfJMTF9UVi6phAtdAJ5DTnsB5myCOg2/mpsDjGftIp6lol3LMf4Z6b9TGyW9q8ZVwlFmUQX2LwNCRoDshOxfDKleu95cRTFpH4nnlOwG515IHnaXjVOpUYyk2aklpMWIB1trFwT4DYxZuF4dlCiHOABAm59XOK5gMdUoY5zvhFxa4syZbhoMQG2tCsHHu1DpDnUywAAsY6A4kaOcATlA2E63QXH/Nqj3ZXCQbtpRFtnVLWv8AS0kLbiHCqNYg4ihTJH9IBg/1CCfcKv8AAu2eEZhs9WqxlW+afxneQ3Vx8P7eUe0xxQNdxNHCif3jx36kX7jdh1OptCCPtd2GpfCbUwDXZ8wBpZi4EHVwLzLY11iNpSyh/h3UNMufWa14aSG5ZbmE9wumbxExadOd44Ni6fw21QcrSMw72ckHSTz26KbjuHNehUGDrCnVINojNOrf6CRbN/cBw+k7RH0TKG/YKoZ8Q0nhn8xaQ29heNNlNh0B7YWLRoWID8ey6X5DKd46mBJNgN1T+JcTLyW0rN0Ltzzjp1QZxnixH7uiZcbFw0b4HmluB4MXOGYgA6mdPFG4LA2snWGwwNiNPURCAQdnKQhrpc7015eqR8X4IaRtcHTx5eKvVelmGt9jr5HWLmyScTDcrmuHeE66eXP+6CpMuEfRMhA5odff5qajUi2yCycDY1xIOtiD4TP5I2riiys0HSAJncDr4wq7gsWWEEHRNuK18zaT9w4Dffn6IGPafi7qdVoYJDqYFgNjJk7jS3gt/wD5QJbUaDeQ9vIvuNrwcxBtYkQUfjOGMq5XQJDBEcyN/l6rzC9lpuLHpNryJ6oIaPbpoIe5pIDQA0CTJsbac79Y2Vn7P9pmOZBdLtgQZvpBP9Ikb6bqv1Oyb3OzBzR0LTf0cPFEYLs06m1xc4PHIDKI1udSRqNRI3QX7BcQDwPr5x+aT8YcM5y6G/n+SRdjKNTIXOcfhiGtn+J38TusQBPMnkmmKugBeoW0c1SkwfzZj4M/Uj0UjtUufxMUcU7MbfBa4c7F4geaDX/EzFisKWFZ+LNmJ5Bu59bdYTfshFINaLWFj1P6FVTABr6hqRcmTHyHorfw53f5BrB/7fcoLDxDK4iAJNgd52uqrxbsIa9bOahDTqIB9Dsn9VsiemW1o96eaNdiSGdfrGqDnLuwVE4jvFxpi0TqRqSeW0dEs7eOc12WIosADQNOWnyXSsJ32knaZO9t7KpYnsgcVXL8Q5/w2/hpt1JN5cWjunSR8xuFH7OVeIVZpYM1Cye9BHw2+LnWb4Ayun9mez1agM+MrZ3E6MkBvi7V3yCsHB8C6lS+Gym2m1tmAWEc4G6qnb3B40Uy55H7PYO+G7mYGcQCATAtbmgg7W9paZbUw9GCCMpi95BMu3gDbn0vU6IQjGRpoi2FAaxlli9pmwWIF3GuJOruj8LNm8+ruaXNpAae/P3qtXPkoqnAHM/IoD8IJMA296c00+AY1kapfwgiC6AdN738T7umjKg1/WBtcWn7FBGCW252gT6LTG0fjgAHK6Y1Akbj3zW1YT+Gw5G31svBzMxzi4HX7oKRj6YzxoBY+KEBj7q6cZ4drUDQXRpt0Ntxuq1UwJazNNyYj36oBWVUYMUcoE2BlLw2PH5LYuI92QXTg/HS2A42A18BCvfBONMNreIj5riNPEkIzhlTEVaraeHa59Q6Buo6k6AdTACD6Gp8SYYEoLi9cPIpA3eDMGDlFzcacp6hUij2exs5a+LpMfEhoa6pGsQZaCfd0owvE30a4dUe5zgYcTv4NGg6IOj0qrDTb8MANAgAbRaIQdYKtYLiZp4qtS1Y4h7L2GYZreqsWGxDarZbtqNwUAVZt1Uu3lIh1GpzDmHyIcPq5XSrTukHbfCZ8KXC5pkVPId13/VxPkgq/Bq0vjfa5sSI+/qr72cfJv0b6XE+91Q+z1HNLun2/L6roXZxo77vO/kD9B69UDaqCAQLjXyN/upqjgGX215xz8VrR66C/gHaDyQXHmOynKY2jrdAl4l2p+EYpgQ4FrjqJcC0EDcaXSjhH+JDqBearHuDzm7gbItEXIjTrqlOL4NXMlxAuYE2vyCQDBVHvcGgOya7SeQnUoL/AFP8XBMCg8jm4tn0B/ND4zttUxdFzWtDKZ7pBu46O8ANFUsFwVtUzmOUXdaDP8o5H6Jw+m1gytAAGgCAIi6mplRP1UjEBzDZeqNuixBXQbnmps1vHzsoM0GEQx0wD1Pv1QPOCVmllgJAkyRePKUypPby+9t9fsq9g6hpMcHA9DPha9ttPFMKOKdaGA8nGBb/AHfYIGzqAMbSeZt6HrqtGsIka25x4iEP8d5iGthw1zR1v3YH5KdufKGOpk5Y3sANbxM3FoQe0iW6zG4+3RK+M8HMZ2Hu7tM25EchJhMGY4AQ8ODgTYiNLze40UlKqA4ac8hIg25c4J9UFA4hhi0h0EA8/vodkJ8TWV0HjPDRTcHgA0XyROxEZm+UD1CMwXZDBVho5ryNnyBETb18kFI7K8GOJxDGZczAQalyGhu8kXvoAN+S7fwuhTo0w2hTYxg2Y0CepjU9SlHAuzDcM6WnNMaCNNL38fNOqTAAQJhAl7aVjT+HXAkA5XHluD8j8lznj9UPrZho+HCPn811DjFAVaFSk7+JpE8jEg+RC5L8SaYB1aZH0KBlUqEOw9XfKWyd4uL+Z9Ex4NxT4eNF+5VgEbCbfVLsQ7NRb/Q4H1sfqq86uQQRNjbpug7RiKd0Fi6YLXB2hBB8CIKR8E7WZg1ta40zjUf6hv4qLiXaYVC5lFmZucUc0kSXyJbGgsb7oAuwdAPoiZkXmFe8BhAxhH9X11CQ8BoNYTSptgMawnUnvguEnwDvTqrFgq7XNzRDdNb2kG22hQE0KJABsYt5civOJUxl734fcEoygGkS0+tj80j7WcaZhaTi4tMggUzPfP8AKIBieeg1QVTtXXNJhIcCScrQBcRq48/1VRwYIhn8R6/izXnqhK/E3Pq/EJM/w75RsJi8WE7x5K09mMCypQq1i4Gs0m2waPxZRsZ1PSPEJqDMrY9nqhcQVMalkHVcgHeVvTKiepqZQEM0XqjDliBCbmCiKZtYidTbw+xUFaJXtOod7hA3pEQCS7MIhwsbbcpG3mOSJpkOHdAgXuYtp5A/L6KmVg6J16+76I7D1rkwCY6RHQDf633sgPptcSQCQTqNATafe/0Z0icoLRrM310v75JQ2NQJBG0x3b77aeHkmOEqmNYOkRfUiTeJ08fRBNX74y1GBw11uPA6+/UU4N1MjI4vbP8AF+MeejtTfXvTdMyzMB3Te0W8/pvr6FY0XJh1vprv52+6ArA5a9N2HdYP/Ad2vZceRH16pMWOw9XKQWkabjQxYbXnyR2HqAVKbg7KZaXRsM2vknfaLBfFpB4AztH9wfAgoDeGY0OBvuR6cr3CmbUv78fNVTguJh0EAEWiR4Hz00Vg+L3hf37+iCTFP3528JXJqVMB9Smf4ajm+Un8l1LF1Ib4aDwXMeNjJjKn9UO9+iAmjRim9s6CfRITh5HgPmU2rYiD4hAUakUzO6AfBkjMNoVg7OcPzGk3TMTV5aTTZ01dU/4lV+k7WTA+/sq0cM4k3M7JSeXOp5WkNNoYWg9RnLt/4igsGFJ/fVhcOJy8yAPhiPSoR/qHNEB7mUqbOsGd4sTtqGu9UFheIUvh0m96mM1viMe2coBb3oyzIE3mzinDaINRtyQ1tjNjN5ka2bH+9AVQxmYkv0YN7XPWduv8wVb7fdnnYimMRTeT8NmZ1M7tJ/EORAm3Q+bygwFukmo+D4Duz/xaDZC9ouJjD0n1D3sxyNAsTq0N8Pxmf7IKXwPs+GfvKv4B3jOkC6edkeGHB4OpUr919Vh7hFwIOUHcHfzQ+F7VgZW06F9pdtOumot81FWxtSuw1KphuUkACAM5IGu8ByBaKltVC5w5qJ7GDcoV5b1QFuqDmtmvB3S3M3qiKeXkUDIEc1iha9nIrECmsLlRhS1RdRQgkZUjoj2PBBtH6+9P7JZCIpHYIH/D3hxicpGh6za+/wBtUbSdNoHIj5Hfnb0SLC1yB1029/dOsNiM1h3bai0ka/lfbfmge0RBiQJ9DPhv9R5KSnSPuPl6Ja2q4AgfSx2uN+ca3RtDEGI1O1wRbr+fqgj4hgXRmp6jUR+LpE9fmU67OYovpd7+F2U66EW+hQXxy03Avy0Gx85j3plKvlLi22bXrF7/ADQA8WwrqdQwLGb3i8GeiN4fjJI+ZOtzPKJgdNV7xGt8WmbQ4apdhao0idNfIjpKBnjcZBjVc/7RVJxAPSFZOL4mXnoqjxAy4HqgjxTtPMLR+kRaF7iBonHZ8UgS6qwVNYBmBA5DWUCvA0xmBInoRbzCuWExweyPwvcTlLRduwEHW0iPBeTg3kfuw0kz3cwvYD8tk1pYGjaHRGl7oI8JjQXtYR+AA6HUDbpBd4o7HcNdTd8TDvLH5gTOZ1N865mTa03bF+aAw2Ciq3KevnsJ8L+atFcfgkyIgn6FAiwXGA14pV2/DqMMU4ktqZmgAtcR3tYKrX+INUGpRo/y94+cAT6H/kVauL4IVMM8CQQHPY7drmgwWkbgx7K5tjcd8Zwe4OLu63e8NAmepHzQPeGYQftAt/8Ak0jWxyuB8dEVRw+amLd34bRbQ3cY6ofB5w5lRrDGQZs5A/DNoEzvyTFjQAzLpoeeot4BAnq4JvJDPwTeS3xuPLXubGhI9EK7iZ/lQbswDeiPw+Aby+SVf5m7kp6XFX8kDkcPbyWJV/mtTkvUCSq25UJCLrNuoS1BAt2GCtsqzKgLpCU2wWIg6kA2np5+PsJJRKOoV4iN/wAU6ILAyjMtExO+nh6bDyRtCiRqSSbiZkE2kx8uaD4bVaQJNxc6bHl1Hz6pnSEwSfSPSPFBtRw9pzb7fRSvwQdp8l7SrT0G88xaffJSB+azbePXzQB4rDlhEXGhPig6TY/FHsi/6qxBkC99yfeyFxmBDtAATuEFJ4viO+Unq6hG8TkVHBwggx6WQiDWqzRMsLQinre5j5D81FheHVav4GyOpAHlmN/JPsNw+syC5sRvII8bT7CBR/kVctztEiJ1ErMNxCrQOV0jSxnxB6q+YOYEj30PvZRcY4ayuwgjvx3T4e9OqDTgGMDxn5+OtrT6+UKyO0HL5Ln3BHPw7zTd3bTfQidbq90KgLQRcQgE4u7Lh6x2DXH/AKn5LlgdYQuk9sKuTC1Nbw3/AJEBc5pt0t1QPsHWJaZtb2SpMPUuy2hPqgcJVkHnGiLL8oHhz5oBMRSBc4xuVF+zjkiS5etKAQYZEUcMFOGnkpGygi/ZwvVIsQV/FUr+aEc1Maom6HLEAoasLUR8NbfDQChsIikV6aa9axAVgq+V0qz4WvmAPO59NZHv6Kptaj+H1y07+vNBZ3NMTYEzt798ltScAQRMxp8j+f5rzDulo9fnyRFJl/15IJKOIBmAdJKnpVbwNB8kOaUH+qI6GP7qekYbMCeiAHi3DKGb4jqYc885uerdFmP4bTrUS1zGh1spDQC0+P5KDHVyXidAPupq9YsbT5F4HrKBN/lDMzmMqvFRuxjKY2EaeKlwPEXjuOJkWg6gixB97IfjjDSxWZp/GM3ht+SZVMCKo+M2zoGcHQnnbwQN8O4EAjvePWUSxh566pRw6oWiJ0Mfb6JzT719NkCfjWBl9N8SRIPOPBNqBGQECLXnpz9IW+IYHOE7aea8c2IHKSfJBVu3uLkMpg6nMfKw+Z+Sq9BmmshH9o6xqYhx5Q0eV/qSh6VNBPhmHX35ogiTovaGiwhBnwl62hBleyV5kJ3QTQVG6VjaR5r34ZQQlyxS/DWIP//Z"/>
          <p:cNvSpPr>
            <a:spLocks noChangeAspect="1" noChangeArrowheads="1"/>
          </p:cNvSpPr>
          <p:nvPr/>
        </p:nvSpPr>
        <p:spPr bwMode="auto">
          <a:xfrm>
            <a:off x="1143000" y="748903"/>
            <a:ext cx="228600" cy="2286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a:p>
        </p:txBody>
      </p:sp>
      <p:sp>
        <p:nvSpPr>
          <p:cNvPr id="4" name="Rounded Rectangle 3"/>
          <p:cNvSpPr/>
          <p:nvPr/>
        </p:nvSpPr>
        <p:spPr>
          <a:xfrm>
            <a:off x="1981319" y="3463016"/>
            <a:ext cx="2160240" cy="2230724"/>
          </a:xfrm>
          <a:prstGeom prst="roundRect">
            <a:avLst/>
          </a:prstGeom>
          <a:solidFill>
            <a:schemeClr val="accent5">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ounded Rectangle 7"/>
          <p:cNvSpPr/>
          <p:nvPr/>
        </p:nvSpPr>
        <p:spPr>
          <a:xfrm>
            <a:off x="4940188" y="3485158"/>
            <a:ext cx="2160240" cy="2230724"/>
          </a:xfrm>
          <a:prstGeom prst="roundRect">
            <a:avLst/>
          </a:prstGeom>
          <a:solidFill>
            <a:srgbClr val="9EC59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2479271" y="3580901"/>
            <a:ext cx="235962" cy="646331"/>
          </a:xfrm>
          <a:prstGeom prst="rect">
            <a:avLst/>
          </a:prstGeom>
          <a:noFill/>
        </p:spPr>
        <p:txBody>
          <a:bodyPr wrap="none" rtlCol="0">
            <a:spAutoFit/>
          </a:bodyPr>
          <a:lstStyle/>
          <a:p>
            <a:endParaRPr lang="en-US" dirty="0">
              <a:solidFill>
                <a:srgbClr val="001B55"/>
              </a:solidFill>
              <a:latin typeface="Cambria"/>
              <a:cs typeface="Cambria"/>
            </a:endParaRPr>
          </a:p>
          <a:p>
            <a:r>
              <a:rPr lang="en-US" dirty="0">
                <a:solidFill>
                  <a:srgbClr val="001B55"/>
                </a:solidFill>
                <a:latin typeface="Cambria"/>
                <a:cs typeface="Cambria"/>
              </a:rPr>
              <a:t> </a:t>
            </a:r>
          </a:p>
        </p:txBody>
      </p:sp>
      <p:graphicFrame>
        <p:nvGraphicFramePr>
          <p:cNvPr id="7" name="Object 6"/>
          <p:cNvGraphicFramePr>
            <a:graphicFrameLocks noChangeAspect="1"/>
          </p:cNvGraphicFramePr>
          <p:nvPr>
            <p:extLst>
              <p:ext uri="{D42A27DB-BD31-4B8C-83A1-F6EECF244321}">
                <p14:modId xmlns:p14="http://schemas.microsoft.com/office/powerpoint/2010/main" val="1049336230"/>
              </p:ext>
            </p:extLst>
          </p:nvPr>
        </p:nvGraphicFramePr>
        <p:xfrm>
          <a:off x="2215828" y="3972811"/>
          <a:ext cx="1010840" cy="889397"/>
        </p:xfrm>
        <a:graphic>
          <a:graphicData uri="http://schemas.openxmlformats.org/presentationml/2006/ole">
            <mc:AlternateContent xmlns:mc="http://schemas.openxmlformats.org/markup-compatibility/2006">
              <mc:Choice xmlns:v="urn:schemas-microsoft-com:vml" Requires="v">
                <p:oleObj spid="_x0000_s4102" name="Equation" r:id="rId4" imgW="774360" imgH="685800" progId="Equation.3">
                  <p:embed/>
                </p:oleObj>
              </mc:Choice>
              <mc:Fallback>
                <p:oleObj name="Equation" r:id="rId4" imgW="774360" imgH="685800" progId="Equation.3">
                  <p:embed/>
                  <p:pic>
                    <p:nvPicPr>
                      <p:cNvPr id="7" name="Object 6"/>
                      <p:cNvPicPr/>
                      <p:nvPr/>
                    </p:nvPicPr>
                    <p:blipFill>
                      <a:blip r:embed="rId5"/>
                      <a:stretch>
                        <a:fillRect/>
                      </a:stretch>
                    </p:blipFill>
                    <p:spPr>
                      <a:xfrm>
                        <a:off x="2215828" y="3972811"/>
                        <a:ext cx="1010840" cy="889397"/>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193872252"/>
              </p:ext>
            </p:extLst>
          </p:nvPr>
        </p:nvGraphicFramePr>
        <p:xfrm>
          <a:off x="5557912" y="3981144"/>
          <a:ext cx="959644" cy="889397"/>
        </p:xfrm>
        <a:graphic>
          <a:graphicData uri="http://schemas.openxmlformats.org/presentationml/2006/ole">
            <mc:AlternateContent xmlns:mc="http://schemas.openxmlformats.org/markup-compatibility/2006">
              <mc:Choice xmlns:v="urn:schemas-microsoft-com:vml" Requires="v">
                <p:oleObj spid="_x0000_s4103" name="Equation" r:id="rId6" imgW="736560" imgH="685800" progId="Equation.3">
                  <p:embed/>
                </p:oleObj>
              </mc:Choice>
              <mc:Fallback>
                <p:oleObj name="Equation" r:id="rId6" imgW="736560" imgH="685800" progId="Equation.3">
                  <p:embed/>
                  <p:pic>
                    <p:nvPicPr>
                      <p:cNvPr id="12" name="Object 11"/>
                      <p:cNvPicPr/>
                      <p:nvPr/>
                    </p:nvPicPr>
                    <p:blipFill>
                      <a:blip r:embed="rId7"/>
                      <a:stretch>
                        <a:fillRect/>
                      </a:stretch>
                    </p:blipFill>
                    <p:spPr>
                      <a:xfrm>
                        <a:off x="5557912" y="3981144"/>
                        <a:ext cx="959644" cy="889397"/>
                      </a:xfrm>
                      <a:prstGeom prst="rect">
                        <a:avLst/>
                      </a:prstGeom>
                    </p:spPr>
                  </p:pic>
                </p:oleObj>
              </mc:Fallback>
            </mc:AlternateContent>
          </a:graphicData>
        </a:graphic>
      </p:graphicFrame>
      <p:sp>
        <p:nvSpPr>
          <p:cNvPr id="31" name="AutoShape 17" descr="Bildergebnis für agri culture"/>
          <p:cNvSpPr>
            <a:spLocks noChangeAspect="1" noChangeArrowheads="1"/>
          </p:cNvSpPr>
          <p:nvPr/>
        </p:nvSpPr>
        <p:spPr bwMode="auto">
          <a:xfrm>
            <a:off x="1119188" y="754856"/>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a:p>
        </p:txBody>
      </p:sp>
      <p:sp>
        <p:nvSpPr>
          <p:cNvPr id="32" name="AutoShape 19" descr="Bildergebnis für agri culture"/>
          <p:cNvSpPr>
            <a:spLocks noChangeAspect="1" noChangeArrowheads="1"/>
          </p:cNvSpPr>
          <p:nvPr/>
        </p:nvSpPr>
        <p:spPr bwMode="auto">
          <a:xfrm>
            <a:off x="1233488" y="869156"/>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a:p>
        </p:txBody>
      </p:sp>
      <p:graphicFrame>
        <p:nvGraphicFramePr>
          <p:cNvPr id="41" name="Object 40"/>
          <p:cNvGraphicFramePr>
            <a:graphicFrameLocks noChangeAspect="1"/>
          </p:cNvGraphicFramePr>
          <p:nvPr>
            <p:extLst>
              <p:ext uri="{D42A27DB-BD31-4B8C-83A1-F6EECF244321}">
                <p14:modId xmlns:p14="http://schemas.microsoft.com/office/powerpoint/2010/main" val="29291540"/>
              </p:ext>
            </p:extLst>
          </p:nvPr>
        </p:nvGraphicFramePr>
        <p:xfrm>
          <a:off x="3959756" y="6053726"/>
          <a:ext cx="1458515" cy="280988"/>
        </p:xfrm>
        <a:graphic>
          <a:graphicData uri="http://schemas.openxmlformats.org/presentationml/2006/ole">
            <mc:AlternateContent xmlns:mc="http://schemas.openxmlformats.org/markup-compatibility/2006">
              <mc:Choice xmlns:v="urn:schemas-microsoft-com:vml" Requires="v">
                <p:oleObj spid="_x0000_s4104" name="Equation" r:id="rId8" imgW="1117440" imgH="215640" progId="Equation.3">
                  <p:embed/>
                </p:oleObj>
              </mc:Choice>
              <mc:Fallback>
                <p:oleObj name="Equation" r:id="rId8" imgW="1117440" imgH="215640" progId="Equation.3">
                  <p:embed/>
                  <p:pic>
                    <p:nvPicPr>
                      <p:cNvPr id="41" name="Object 40"/>
                      <p:cNvPicPr/>
                      <p:nvPr/>
                    </p:nvPicPr>
                    <p:blipFill>
                      <a:blip r:embed="rId9"/>
                      <a:stretch>
                        <a:fillRect/>
                      </a:stretch>
                    </p:blipFill>
                    <p:spPr>
                      <a:xfrm>
                        <a:off x="3959756" y="6053726"/>
                        <a:ext cx="1458515" cy="280988"/>
                      </a:xfrm>
                      <a:prstGeom prst="rect">
                        <a:avLst/>
                      </a:prstGeom>
                    </p:spPr>
                  </p:pic>
                </p:oleObj>
              </mc:Fallback>
            </mc:AlternateContent>
          </a:graphicData>
        </a:graphic>
      </p:graphicFrame>
      <p:sp>
        <p:nvSpPr>
          <p:cNvPr id="26" name="Rounded Rectangle 25"/>
          <p:cNvSpPr/>
          <p:nvPr/>
        </p:nvSpPr>
        <p:spPr>
          <a:xfrm>
            <a:off x="1615174" y="2852936"/>
            <a:ext cx="6102678" cy="486054"/>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8" name="Object 27"/>
          <p:cNvGraphicFramePr>
            <a:graphicFrameLocks noChangeAspect="1"/>
          </p:cNvGraphicFramePr>
          <p:nvPr>
            <p:extLst>
              <p:ext uri="{D42A27DB-BD31-4B8C-83A1-F6EECF244321}">
                <p14:modId xmlns:p14="http://schemas.microsoft.com/office/powerpoint/2010/main" val="418874055"/>
              </p:ext>
            </p:extLst>
          </p:nvPr>
        </p:nvGraphicFramePr>
        <p:xfrm>
          <a:off x="3399586" y="2900857"/>
          <a:ext cx="2021681" cy="395288"/>
        </p:xfrm>
        <a:graphic>
          <a:graphicData uri="http://schemas.openxmlformats.org/presentationml/2006/ole">
            <mc:AlternateContent xmlns:mc="http://schemas.openxmlformats.org/markup-compatibility/2006">
              <mc:Choice xmlns:v="urn:schemas-microsoft-com:vml" Requires="v">
                <p:oleObj spid="_x0000_s4105" name="Equation" r:id="rId10" imgW="1549080" imgH="304560" progId="Equation.3">
                  <p:embed/>
                </p:oleObj>
              </mc:Choice>
              <mc:Fallback>
                <p:oleObj name="Equation" r:id="rId10" imgW="1549080" imgH="304560" progId="Equation.3">
                  <p:embed/>
                  <p:pic>
                    <p:nvPicPr>
                      <p:cNvPr id="28" name="Object 27"/>
                      <p:cNvPicPr/>
                      <p:nvPr/>
                    </p:nvPicPr>
                    <p:blipFill>
                      <a:blip r:embed="rId11"/>
                      <a:stretch>
                        <a:fillRect/>
                      </a:stretch>
                    </p:blipFill>
                    <p:spPr>
                      <a:xfrm>
                        <a:off x="3399586" y="2900857"/>
                        <a:ext cx="2021681" cy="395288"/>
                      </a:xfrm>
                      <a:prstGeom prst="rect">
                        <a:avLst/>
                      </a:prstGeom>
                    </p:spPr>
                  </p:pic>
                </p:oleObj>
              </mc:Fallback>
            </mc:AlternateContent>
          </a:graphicData>
        </a:graphic>
      </p:graphicFrame>
      <p:sp>
        <p:nvSpPr>
          <p:cNvPr id="30" name="Rectangle 29"/>
          <p:cNvSpPr/>
          <p:nvPr/>
        </p:nvSpPr>
        <p:spPr>
          <a:xfrm>
            <a:off x="575048" y="6496439"/>
            <a:ext cx="8568952" cy="369332"/>
          </a:xfrm>
          <a:prstGeom prst="rect">
            <a:avLst/>
          </a:prstGeom>
        </p:spPr>
        <p:txBody>
          <a:bodyPr wrap="square">
            <a:spAutoFit/>
          </a:bodyPr>
          <a:lstStyle/>
          <a:p>
            <a:r>
              <a:rPr lang="en-US" b="1" dirty="0">
                <a:solidFill>
                  <a:srgbClr val="FF0000"/>
                </a:solidFill>
                <a:latin typeface="Cambria"/>
                <a:cs typeface="Cambria"/>
              </a:rPr>
              <a:t>Implementation may be challenging – computing time, needs to re-code etc.</a:t>
            </a:r>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401BB53-E9FF-45DD-950A-D408DF9D136F}" type="slidenum">
              <a:rPr lang="en-US" smtClean="0"/>
              <a:pPr/>
              <a:t>6</a:t>
            </a:fld>
            <a:endParaRPr lang="en-US"/>
          </a:p>
        </p:txBody>
      </p:sp>
      <p:sp>
        <p:nvSpPr>
          <p:cNvPr id="17" name="TextBox 16">
            <a:extLst>
              <a:ext uri="{FF2B5EF4-FFF2-40B4-BE49-F238E27FC236}">
                <a16:creationId xmlns:a16="http://schemas.microsoft.com/office/drawing/2014/main" id="{0C948AE0-1AEB-44FC-AA35-D3F96DD01B89}"/>
              </a:ext>
            </a:extLst>
          </p:cNvPr>
          <p:cNvSpPr txBox="1"/>
          <p:nvPr/>
        </p:nvSpPr>
        <p:spPr>
          <a:xfrm>
            <a:off x="467544" y="1143963"/>
            <a:ext cx="9073008" cy="1477328"/>
          </a:xfrm>
          <a:prstGeom prst="rect">
            <a:avLst/>
          </a:prstGeom>
          <a:noFill/>
        </p:spPr>
        <p:txBody>
          <a:bodyPr wrap="square">
            <a:spAutoFit/>
          </a:bodyPr>
          <a:lstStyle/>
          <a:p>
            <a:pPr>
              <a:buFont typeface="Arial" panose="020B0604020202020204" pitchFamily="34" charset="0"/>
              <a:buChar char="•"/>
            </a:pPr>
            <a:r>
              <a:rPr lang="en-US" sz="1800" dirty="0"/>
              <a:t> “Hard linkage” within the same programming code</a:t>
            </a:r>
          </a:p>
          <a:p>
            <a:pPr>
              <a:buFont typeface="Arial" panose="020B0604020202020204" pitchFamily="34" charset="0"/>
              <a:buChar char="•"/>
            </a:pPr>
            <a:endParaRPr lang="en-US" dirty="0"/>
          </a:p>
          <a:p>
            <a:pPr>
              <a:buFont typeface="Arial" panose="020B0604020202020204" pitchFamily="34" charset="0"/>
              <a:buChar char="•"/>
            </a:pPr>
            <a:r>
              <a:rPr lang="en-US" sz="1800" dirty="0"/>
              <a:t> Often requires reprogramming and harmonization of inputs</a:t>
            </a:r>
          </a:p>
          <a:p>
            <a:pPr>
              <a:buFont typeface="Arial" panose="020B0604020202020204" pitchFamily="34" charset="0"/>
              <a:buChar char="•"/>
            </a:pPr>
            <a:endParaRPr lang="en-US" sz="1800" dirty="0"/>
          </a:p>
          <a:p>
            <a:pPr>
              <a:buFont typeface="Arial" panose="020B0604020202020204" pitchFamily="34" charset="0"/>
              <a:buChar char="•"/>
            </a:pPr>
            <a:r>
              <a:rPr lang="en-US" dirty="0"/>
              <a:t> Many details of individual models can be lost</a:t>
            </a:r>
            <a:endParaRPr lang="en-US" sz="1800" dirty="0"/>
          </a:p>
        </p:txBody>
      </p:sp>
    </p:spTree>
    <p:extLst>
      <p:ext uri="{BB962C8B-B14F-4D97-AF65-F5344CB8AC3E}">
        <p14:creationId xmlns:p14="http://schemas.microsoft.com/office/powerpoint/2010/main" val="1819166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D32E0B-1442-4053-9F72-1FF88E1137E2}"/>
              </a:ext>
            </a:extLst>
          </p:cNvPr>
          <p:cNvSpPr>
            <a:spLocks noGrp="1"/>
          </p:cNvSpPr>
          <p:nvPr>
            <p:ph idx="1"/>
          </p:nvPr>
        </p:nvSpPr>
        <p:spPr>
          <a:xfrm>
            <a:off x="685800" y="1340768"/>
            <a:ext cx="7997825" cy="4985980"/>
          </a:xfrm>
          <a:noFill/>
        </p:spPr>
        <p:txBody>
          <a:bodyPr wrap="square">
            <a:spAutoFit/>
          </a:bodyPr>
          <a:lstStyle/>
          <a:p>
            <a:pPr>
              <a:spcBef>
                <a:spcPct val="0"/>
              </a:spcBef>
            </a:pPr>
            <a:r>
              <a:rPr lang="en-US" sz="1800" kern="1200" dirty="0">
                <a:solidFill>
                  <a:srgbClr val="002060"/>
                </a:solidFill>
                <a:latin typeface="Times New Roman" panose="02020603050405020304" pitchFamily="18" charset="0"/>
                <a:ea typeface="MS Mincho" panose="02020609040205080304" pitchFamily="49" charset="-128"/>
                <a:cs typeface="+mn-cs"/>
              </a:rPr>
              <a:t>We reformulate the integrated LP model under ASI as a basic equivalent non-smooth optimization model. </a:t>
            </a:r>
          </a:p>
          <a:p>
            <a:pPr>
              <a:spcBef>
                <a:spcPct val="0"/>
              </a:spcBef>
            </a:pPr>
            <a:endParaRPr lang="en-US" sz="1800" kern="1200" dirty="0">
              <a:solidFill>
                <a:srgbClr val="002060"/>
              </a:solidFill>
              <a:latin typeface="Times New Roman" panose="02020603050405020304" pitchFamily="18" charset="0"/>
              <a:ea typeface="MS Mincho" panose="02020609040205080304" pitchFamily="49" charset="-128"/>
              <a:cs typeface="+mn-cs"/>
            </a:endParaRPr>
          </a:p>
          <a:p>
            <a:pPr>
              <a:spcBef>
                <a:spcPct val="0"/>
              </a:spcBef>
            </a:pPr>
            <a:r>
              <a:rPr lang="en-US" sz="1800" kern="1200" dirty="0">
                <a:solidFill>
                  <a:srgbClr val="002060"/>
                </a:solidFill>
                <a:latin typeface="Times New Roman" panose="02020603050405020304" pitchFamily="18" charset="0"/>
                <a:ea typeface="MS Mincho" panose="02020609040205080304" pitchFamily="49" charset="-128"/>
                <a:cs typeface="+mn-cs"/>
              </a:rPr>
              <a:t>For the linkage, the sectorial/regional models don’t need recoding or reprogramming. They also don’t require additional data harmonization tasks.</a:t>
            </a:r>
          </a:p>
          <a:p>
            <a:pPr>
              <a:spcBef>
                <a:spcPct val="0"/>
              </a:spcBef>
            </a:pPr>
            <a:endParaRPr lang="en-US" sz="1800" kern="1200" dirty="0">
              <a:solidFill>
                <a:srgbClr val="002060"/>
              </a:solidFill>
              <a:latin typeface="Times New Roman" panose="02020603050405020304" pitchFamily="18" charset="0"/>
              <a:ea typeface="MS Mincho" panose="02020609040205080304" pitchFamily="49" charset="-128"/>
              <a:cs typeface="+mn-cs"/>
            </a:endParaRPr>
          </a:p>
          <a:p>
            <a:pPr>
              <a:spcBef>
                <a:spcPct val="0"/>
              </a:spcBef>
            </a:pPr>
            <a:r>
              <a:rPr lang="en-US" sz="1800" kern="1200" dirty="0">
                <a:solidFill>
                  <a:srgbClr val="002060"/>
                </a:solidFill>
                <a:latin typeface="Times New Roman" panose="02020603050405020304" pitchFamily="18" charset="0"/>
                <a:ea typeface="MS Mincho" panose="02020609040205080304" pitchFamily="49" charset="-128"/>
                <a:cs typeface="+mn-cs"/>
              </a:rPr>
              <a:t>Instead, they solve their LP </a:t>
            </a:r>
            <a:r>
              <a:rPr lang="en-US" sz="1800" kern="1200" dirty="0" err="1">
                <a:solidFill>
                  <a:srgbClr val="002060"/>
                </a:solidFill>
                <a:latin typeface="Times New Roman" panose="02020603050405020304" pitchFamily="18" charset="0"/>
                <a:ea typeface="MS Mincho" panose="02020609040205080304" pitchFamily="49" charset="-128"/>
                <a:cs typeface="+mn-cs"/>
              </a:rPr>
              <a:t>submodels</a:t>
            </a:r>
            <a:r>
              <a:rPr lang="en-US" sz="1800" kern="1200" dirty="0">
                <a:solidFill>
                  <a:srgbClr val="002060"/>
                </a:solidFill>
                <a:latin typeface="Times New Roman" panose="02020603050405020304" pitchFamily="18" charset="0"/>
                <a:ea typeface="MS Mincho" panose="02020609040205080304" pitchFamily="49" charset="-128"/>
                <a:cs typeface="+mn-cs"/>
              </a:rPr>
              <a:t> independently and in parallel by a specific iterative </a:t>
            </a:r>
            <a:r>
              <a:rPr lang="en-US" sz="1800" kern="1200" dirty="0" err="1">
                <a:solidFill>
                  <a:srgbClr val="002060"/>
                </a:solidFill>
                <a:latin typeface="Times New Roman" panose="02020603050405020304" pitchFamily="18" charset="0"/>
                <a:ea typeface="MS Mincho" panose="02020609040205080304" pitchFamily="49" charset="-128"/>
                <a:cs typeface="+mn-cs"/>
              </a:rPr>
              <a:t>subgradient</a:t>
            </a:r>
            <a:r>
              <a:rPr lang="en-US" sz="1800" kern="1200" dirty="0">
                <a:solidFill>
                  <a:srgbClr val="002060"/>
                </a:solidFill>
                <a:latin typeface="Times New Roman" panose="02020603050405020304" pitchFamily="18" charset="0"/>
                <a:ea typeface="MS Mincho" panose="02020609040205080304" pitchFamily="49" charset="-128"/>
                <a:cs typeface="+mn-cs"/>
              </a:rPr>
              <a:t> algorithm. </a:t>
            </a:r>
          </a:p>
          <a:p>
            <a:pPr>
              <a:spcBef>
                <a:spcPct val="0"/>
              </a:spcBef>
            </a:pPr>
            <a:endParaRPr lang="en-US" sz="1800" kern="1200" dirty="0">
              <a:solidFill>
                <a:srgbClr val="002060"/>
              </a:solidFill>
              <a:latin typeface="Times New Roman" panose="02020603050405020304" pitchFamily="18" charset="0"/>
              <a:ea typeface="MS Mincho" panose="02020609040205080304" pitchFamily="49" charset="-128"/>
              <a:cs typeface="+mn-cs"/>
            </a:endParaRPr>
          </a:p>
          <a:p>
            <a:pPr>
              <a:spcBef>
                <a:spcPct val="0"/>
              </a:spcBef>
            </a:pPr>
            <a:r>
              <a:rPr lang="en-US" sz="1800" kern="1200" dirty="0">
                <a:solidFill>
                  <a:srgbClr val="002060"/>
                </a:solidFill>
                <a:latin typeface="Times New Roman" panose="02020603050405020304" pitchFamily="18" charset="0"/>
                <a:ea typeface="MS Mincho" panose="02020609040205080304" pitchFamily="49" charset="-128"/>
                <a:cs typeface="+mn-cs"/>
              </a:rPr>
              <a:t>The </a:t>
            </a:r>
            <a:r>
              <a:rPr lang="en-US" sz="1800" kern="1200" dirty="0" err="1">
                <a:solidFill>
                  <a:srgbClr val="002060"/>
                </a:solidFill>
                <a:latin typeface="Times New Roman" panose="02020603050405020304" pitchFamily="18" charset="0"/>
                <a:ea typeface="MS Mincho" panose="02020609040205080304" pitchFamily="49" charset="-128"/>
                <a:cs typeface="+mn-cs"/>
              </a:rPr>
              <a:t>submodels</a:t>
            </a:r>
            <a:r>
              <a:rPr lang="en-US" sz="1800" kern="1200" dirty="0">
                <a:solidFill>
                  <a:srgbClr val="002060"/>
                </a:solidFill>
                <a:latin typeface="Times New Roman" panose="02020603050405020304" pitchFamily="18" charset="0"/>
                <a:ea typeface="MS Mincho" panose="02020609040205080304" pitchFamily="49" charset="-128"/>
                <a:cs typeface="+mn-cs"/>
              </a:rPr>
              <a:t> continue to be the same separate LP models. </a:t>
            </a:r>
          </a:p>
          <a:p>
            <a:pPr>
              <a:spcBef>
                <a:spcPct val="0"/>
              </a:spcBef>
            </a:pPr>
            <a:endParaRPr lang="en-US" sz="1800" kern="1200" dirty="0">
              <a:solidFill>
                <a:srgbClr val="002060"/>
              </a:solidFill>
              <a:latin typeface="Times New Roman" panose="02020603050405020304" pitchFamily="18" charset="0"/>
              <a:ea typeface="MS Mincho" panose="02020609040205080304" pitchFamily="49" charset="-128"/>
              <a:cs typeface="+mn-cs"/>
            </a:endParaRPr>
          </a:p>
          <a:p>
            <a:pPr>
              <a:spcBef>
                <a:spcPct val="0"/>
              </a:spcBef>
            </a:pPr>
            <a:r>
              <a:rPr lang="en-US" sz="1800" kern="1200" dirty="0">
                <a:solidFill>
                  <a:srgbClr val="002060"/>
                </a:solidFill>
                <a:latin typeface="Times New Roman" panose="02020603050405020304" pitchFamily="18" charset="0"/>
                <a:ea typeface="MS Mincho" panose="02020609040205080304" pitchFamily="49" charset="-128"/>
                <a:cs typeface="+mn-cs"/>
              </a:rPr>
              <a:t>A social planner (central hub) only needs to adjust the joint resource constraints to simple </a:t>
            </a:r>
            <a:r>
              <a:rPr lang="en-US" sz="1800" kern="1200" dirty="0" err="1">
                <a:solidFill>
                  <a:srgbClr val="002060"/>
                </a:solidFill>
                <a:latin typeface="Times New Roman" panose="02020603050405020304" pitchFamily="18" charset="0"/>
                <a:ea typeface="MS Mincho" panose="02020609040205080304" pitchFamily="49" charset="-128"/>
                <a:cs typeface="+mn-cs"/>
              </a:rPr>
              <a:t>subgradient</a:t>
            </a:r>
            <a:r>
              <a:rPr lang="en-US" sz="1800" kern="1200" dirty="0">
                <a:solidFill>
                  <a:srgbClr val="002060"/>
                </a:solidFill>
                <a:latin typeface="Times New Roman" panose="02020603050405020304" pitchFamily="18" charset="0"/>
                <a:ea typeface="MS Mincho" panose="02020609040205080304" pitchFamily="49" charset="-128"/>
                <a:cs typeface="+mn-cs"/>
              </a:rPr>
              <a:t> changes calculated by the algorithm. </a:t>
            </a:r>
          </a:p>
          <a:p>
            <a:pPr>
              <a:spcBef>
                <a:spcPct val="0"/>
              </a:spcBef>
            </a:pPr>
            <a:endParaRPr lang="en-US" sz="1800" kern="1200" dirty="0">
              <a:solidFill>
                <a:srgbClr val="002060"/>
              </a:solidFill>
              <a:latin typeface="Times New Roman" panose="02020603050405020304" pitchFamily="18" charset="0"/>
              <a:ea typeface="MS Mincho" panose="02020609040205080304" pitchFamily="49" charset="-128"/>
              <a:cs typeface="+mn-cs"/>
            </a:endParaRPr>
          </a:p>
          <a:p>
            <a:pPr>
              <a:spcBef>
                <a:spcPct val="0"/>
              </a:spcBef>
            </a:pPr>
            <a:r>
              <a:rPr lang="en-US" sz="1800" kern="1200" dirty="0">
                <a:solidFill>
                  <a:srgbClr val="002060"/>
                </a:solidFill>
                <a:latin typeface="Times New Roman" panose="02020603050405020304" pitchFamily="18" charset="0"/>
                <a:ea typeface="MS Mincho" panose="02020609040205080304" pitchFamily="49" charset="-128"/>
                <a:cs typeface="+mn-cs"/>
              </a:rPr>
              <a:t>The application of this approach is considered for a case study in Ukraine and China that focuses on the nexus of the agriculture and the energy sectors that are competing for limited water and land resources. </a:t>
            </a:r>
          </a:p>
          <a:p>
            <a:pPr>
              <a:spcBef>
                <a:spcPct val="0"/>
              </a:spcBef>
            </a:pPr>
            <a:endParaRPr lang="en-US" sz="1800" kern="1200" dirty="0">
              <a:solidFill>
                <a:srgbClr val="002060"/>
              </a:solidFill>
              <a:latin typeface="Times New Roman" panose="02020603050405020304" pitchFamily="18" charset="0"/>
              <a:ea typeface="MS Mincho" panose="02020609040205080304" pitchFamily="49" charset="-128"/>
              <a:cs typeface="+mn-cs"/>
            </a:endParaRPr>
          </a:p>
        </p:txBody>
      </p:sp>
      <p:sp>
        <p:nvSpPr>
          <p:cNvPr id="4" name="Slide Number Placeholder 3">
            <a:extLst>
              <a:ext uri="{FF2B5EF4-FFF2-40B4-BE49-F238E27FC236}">
                <a16:creationId xmlns:a16="http://schemas.microsoft.com/office/drawing/2014/main" id="{E6D78782-5DD8-4BA1-B3B3-AF6557FB07A6}"/>
              </a:ext>
            </a:extLst>
          </p:cNvPr>
          <p:cNvSpPr>
            <a:spLocks noGrp="1"/>
          </p:cNvSpPr>
          <p:nvPr>
            <p:ph type="sldNum" sz="quarter" idx="11"/>
          </p:nvPr>
        </p:nvSpPr>
        <p:spPr/>
        <p:txBody>
          <a:bodyPr/>
          <a:lstStyle/>
          <a:p>
            <a:pPr>
              <a:defRPr/>
            </a:pPr>
            <a:fld id="{4114CD66-9604-4305-B5A8-78B29733E3FB}" type="slidenum">
              <a:rPr lang="en-US" smtClean="0"/>
              <a:pPr>
                <a:defRPr/>
              </a:pPr>
              <a:t>7</a:t>
            </a:fld>
            <a:r>
              <a:rPr lang="en-US"/>
              <a:t>, date</a:t>
            </a:r>
          </a:p>
        </p:txBody>
      </p:sp>
      <p:sp>
        <p:nvSpPr>
          <p:cNvPr id="5" name="Заголовок 1">
            <a:extLst>
              <a:ext uri="{FF2B5EF4-FFF2-40B4-BE49-F238E27FC236}">
                <a16:creationId xmlns:a16="http://schemas.microsoft.com/office/drawing/2014/main" id="{9BE235CC-E800-4E26-AECB-707D6624416E}"/>
              </a:ext>
            </a:extLst>
          </p:cNvPr>
          <p:cNvSpPr>
            <a:spLocks noGrp="1"/>
          </p:cNvSpPr>
          <p:nvPr>
            <p:ph type="title"/>
          </p:nvPr>
        </p:nvSpPr>
        <p:spPr>
          <a:xfrm>
            <a:off x="1517378" y="236743"/>
            <a:ext cx="6172200" cy="486054"/>
          </a:xfrm>
          <a:noFill/>
          <a:ln w="9525">
            <a:noFill/>
            <a:miter lim="800000"/>
            <a:headEnd/>
            <a:tailEnd/>
          </a:ln>
        </p:spPr>
        <p:txBody>
          <a:bodyPr vert="horz" wrap="square" lIns="0" tIns="0" rIns="0" bIns="0" numCol="1" rtlCol="0" anchor="t" anchorCtr="0" compatLnSpc="1">
            <a:prstTxWarp prst="textNoShape">
              <a:avLst/>
            </a:prstTxWarp>
            <a:normAutofit fontScale="90000"/>
          </a:bodyPr>
          <a:lstStyle/>
          <a:p>
            <a:pPr algn="ctr"/>
            <a:r>
              <a:rPr lang="en-US" sz="2400" b="1" dirty="0">
                <a:solidFill>
                  <a:srgbClr val="C00000"/>
                </a:solidFill>
                <a:cs typeface="Cambria"/>
              </a:rPr>
              <a:t>Linking models via a central “hub” under uncertainty and asymmetric information</a:t>
            </a:r>
          </a:p>
        </p:txBody>
      </p:sp>
    </p:spTree>
    <p:extLst>
      <p:ext uri="{BB962C8B-B14F-4D97-AF65-F5344CB8AC3E}">
        <p14:creationId xmlns:p14="http://schemas.microsoft.com/office/powerpoint/2010/main" val="3521683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7378" y="116632"/>
            <a:ext cx="6172200" cy="486054"/>
          </a:xfrm>
          <a:noFill/>
          <a:ln w="9525">
            <a:noFill/>
            <a:miter lim="800000"/>
            <a:headEnd/>
            <a:tailEnd/>
          </a:ln>
        </p:spPr>
        <p:txBody>
          <a:bodyPr vert="horz" wrap="square" lIns="0" tIns="0" rIns="0" bIns="0" numCol="1" rtlCol="0" anchor="t" anchorCtr="0" compatLnSpc="1">
            <a:prstTxWarp prst="textNoShape">
              <a:avLst/>
            </a:prstTxWarp>
            <a:normAutofit fontScale="90000"/>
          </a:bodyPr>
          <a:lstStyle/>
          <a:p>
            <a:pPr algn="ctr"/>
            <a:r>
              <a:rPr lang="en-US" sz="2400" b="1" dirty="0">
                <a:solidFill>
                  <a:srgbClr val="C00000"/>
                </a:solidFill>
                <a:cs typeface="Cambria"/>
              </a:rPr>
              <a:t>Linking models via a central “hub” under uncertainty and asymmetric information</a:t>
            </a:r>
          </a:p>
        </p:txBody>
      </p:sp>
      <p:sp>
        <p:nvSpPr>
          <p:cNvPr id="9" name="AutoShape 2" descr="data:image/jpeg;base64,/9j/4AAQSkZJRgABAQAAAQABAAD/2wCEAAkGBxQTEhUUEhQWFRUXGRwYGBgXFxgaFxccFRwcFhgYFxcYHCggGBwlHxcXITEhJSkrLi4uFx8zODMsNygtLisBCgoKBQUFDgUFDisZExkrKysrKysrKysrKysrKysrKysrKysrKysrKysrKysrKysrKysrKysrKysrKysrKysrK//AABEIAN4A4wMBIgACEQEDEQH/xAAcAAACAgMBAQAAAAAAAAAAAAAEBQMGAAIHAQj/xAA+EAABAwIEAwYEAwYGAgMAAAABAAIRAyEEEjFBBVFhBiJxgZHwE6Gx0TLB4RQjQlJi8QcVcoKSorLCFjRD/8QAFAEBAAAAAAAAAAAAAAAAAAAAAP/EABQRAQAAAAAAAAAAAAAAAAAAAAD/2gAMAwEAAhEDEQA/AKE6stfjGVpUbdaZkB2GrGdU1bXsq/hqneTRrkB3x1s2qUGHKZjkEtSqtWVFFVK8pICA9elyjXhKDys+xQ9NykrFQ00BLHqZrkM1EB1kErVK1qHDlPmQTAqKs5byoK5QSg2C1c5ah+i1LkGOK1LV4Ssc5BlY2QdSpdS1XoOvsgKdUstGVDKge6Fq2ogbYaqjaFa6T4V6LoPugsTattViEY+yxBRaigJRWJbdBVAg3w57ya0ik9E3TmkLIJWhTsavKTEQxiCCqF7Tb+qkqNJ7rRPiEXh+HPMSQ2b2Fz9J/VBFQw5dFjfSEzp9nHuIjT3zRGCw8WBk+EfJN8O5wtJQKv8A4idzI5DxQzuyDge6Z/JXKhUPvRFi+qDnVbs5VECJJ0IuCDp6fmgMZgqlIkPaQRz096LrTCBE8lrjuGU67CHgd4Ra3UEcj1QccFVTMqKxce7E16ZmiTVYNjYg7wCb6bKpuDmuhwIPUEfIoGIeoa77LVj7KKsbIJmPsszrSlotmlBhctS9avCicUG9R6CrvuFPKBxDu8EBdQ2Q8qZ7rIbNdAdh3Iqm66XsqIqk5A3p1DAWIRtVYgSYlt0FWamWIbcoGoEEOHbdPaDEowre8rDRpoJqNNbPxDQcrO87cwYHmheIYw0wGt/E63hO/wAk44Lwl+SWgBzv4nbeDbyUC7iHFm4UCWh9U3DZ011AP2lLMHVxWIdmOaDs0NaOsAj3a6stXsoymXVKhzOPINzfnHnPkpuGEMddsTo0D/y+3igFweJfTEOBEbnS8XDmzHy2R2Hxsus6J0vp4T9FnaJ7cuUWOrsu5OxPvVKuCAGLX3MzvpfwQXGjjy38QPjc/RHU8fP2I/P7wl9GlO1/ojGYYcx5X+iCR2Oi3pO0dfumWHxPpP8AZLv2W6Jw9MtKBm3EWS3jfAqOJaS5oa/+F4FwRcXF/JGsg2KnYy0HX6oOK42g6nUcx4gjzHkQLhDVXWT/ALWYMsrOLtzyIHlIE6HS1kgrCyDag6ykzKPDaKfIgiWj2qcNUWIQCuQlbVEPQ9RBu91kOTdTuKidCCSm5GYdyBYEZQQMWEQsQoeViDTEsuUveE3xlO5S9zLoI8GzvKwVKopsLztYdToAPf0SrBU++FN2gJe+nQZGZxk8mjQuPSCfRBv2YwBxFU1XgmDM7An7CfCyur8c8fu6IkgXIHdG0JJSrsw7W0WkiYFrOcSNCToSAZ5R0laYnilUxTpZaTTcAahv8x3M8zzHUID+IcQrCxqFvk3zO5UHC2EuLjJ8bm+5t780srnKNZm5cbl31JKY8DxQGXMb666n+Y9Bt18bBNxvDbmNDYmAPAgXO6W8CbBbMTs2R3Qb36n6fOwcZoZmbzeDvcG3ifeir1EZKoIvmPLS0R5fmguGH6mTrlAJjrl/MpnhapOrXerB9DKUYWrlAaLnlf1JTClWAM/FYOYIG3LvWQNCz/V6n8itQOT48QP0WtOoHDukO6iR5jWQtmyNf0QS0825B8BH5lMZlgmxHv34JaxjTpI/0g/QfZF0btkOkA3B1aZnXXyP6IEXbbCNqYZziQHMgjnG489FzLENGWy6r2pwjizuSd4BAzf0mbEa2P8AbmOMmXZgGmdAIA6AbIAqDUU0Iei36o1jUEWRR1WooiEPVQLaxQLnXTGq1BVWIJagsENF0S8WCHJQbtKKoHmgpU9NyBmzRYoWPssQH49mqVRdPOIjVJxcoMa/Lf34IzA5aFSrVeQXimI/1OMx4SQPCVDTpzUaNhc/Qfmte0VEhrObyAPGYA/7H5IPGV4/eOOZ8S2dO8PxO52i3MnkpqFVrG5qpJc695J6Tv8AqhqUvZm2sBHIfo1yTYfizxVLg1rhqQ4TbkOVkDfiONDriegNvyW/Ba3fl2gsOsaAD3uUqqYym4k5SJ2F46aiPnojuHVszgQIaOcfIczzKC1YjHF/cpnSJgwOZAPXSyV18TkrNPy2JNxPgYnoCjOEtBmBcE2mxnTw9PWb60+Fuq1CSJDA4TaQ6ROp/lJ8ZKBthXGox2QkWLS7+KBfXQEmeQNrwAFTMRg6GYsONE2OWYBIEkEjS+g28VYeIVH0mNpUmfGe+ZAuGgbWtqbm+4voFPAKuPxDzQYxjQ3MXMfRAogNbLWk6guPdtznZBZOy3E/hlrC+0RBJIcOYPqr9QrNcJXNW4LPSbTNJ1F4dNN0RBcJLDaxFwQOQIsQrVwWq9uFL6t8gJJEXDRJMeSB7jMcykC4kCL+i34TxaniKeam4EgajlyP2K5b2s4tVqCM1Om03IqOuANdJNt7WQ/Yj49LFN0e10HNTdmpuBOWWuHI2IN76XCDtuLphzYK5j2rwwFR0iDzHI2mN101j9juqx2s4N8QZgbgED6357+7oOa0WI1jFo2hlJvN9RpbUaIpjUELmITEhNHMsl+IbdAsqoSqUfXYgKzUGE2CicpNgoqiDWFNTULQiKSAgLFuAsQOuIaFJ6bbptxE6pXTF0ElI5XB3MfMGQPr6KPimPFUsY0GacuJNrwQI6WBlHfDGWTt9do6zCTcNpmpVquOpLdNhmk/IfIoLH2f4eH4cCDDQ6fBgqA/+U+iouDpk0n1ANIkjwj8iuodiP8A61STMVHg+lOf/b5rm3ZbGtptrUawJY4ZXRq0icp9ZHogWYZznG+/Lbl76piAQIBOl76+S9OENGAe82oyWOHnAPI/otaTphA0wPEi2AQTycJ20EtvufsV0fhDC6m0tcXE6Fwpu9HZASBK5QCQ6BubLpvYuuXh2vdOW+8bdBc+coDcTw4OBMkPaSA5gJIHXIAW6bREeM5R+M0ACrUfJsCxsebiwH1PJPHUpgi8aAW5kEeMoumwRJ2ve6BFiaLi0Z+6G94AfzbE8yL+qM7OPBZ8Nws4ZTyh1kn45xBtIufVeGg6NJuY6Kfs1ixUAe0yOaBfxrspRr1QXfEa5pLHmmBJbMFjov8AIiBEWsz4D2f+BjHlrv3WV1VjACBT+LlYWwdZNEEm1yPEvOJ4RwqCswwHCXaWO8jU6E+aJlpAeWjMG5ZGoDtYPIkadEG9aoIQmNxbchn3vI8BdAVcS7ML2lI+KYk55abajyOnW4QJ8Wz948czJtvzEaL2lTXs5nF25N1OxqCF7EFVYmNcwEFhsLUruy048XGB6gFAsr00qxLVceM9mK+HpfFfkcywJaT3Z0kEC02nqqhjHBAOFo5bzZaFyD1rUTSaoWlFUkE7QsW7QvEDLH6lLWFH4510vGqA0nuHoJ/43j5KDgmEdSzPcLFw9YkeXePqiaOoSrtH2iFJrcPQdOUd5xgxyaOcT8hqgd9luJCnUdhXmBVYCCdqhlxB8ngf7Vz9lN1Ku5tRpa4OcHtOuske+izEcTzPFUEh4MuHU3JB8bjy5X84nxc13B77vFs3MdUFm44ycLQewy1joMbTH1I+aS0RcIA4l+XJmOSQSPBG0fwzugOw1Eue0dbeV1f+BtNGmCdydegJPrb1KofDX94E7fn7+avHFcTLGMaJAANjzsB8ieoQXDA4vOARZbYzGQC1kZtyfwt6mNfBIuE43KxrTY8rSOZ8AmdPEt77YkAEuk3MiSdPJBR8BxijW+J+2Pb3pyucLQbDzTXsNjKdIGlmmDLeRBuoOM9jKD2n4bSx7oIi+UHoTcX2vb0A7O9jMQ2oGufkpy68Zja1hoJ+XJB1vB4lr25fRK8fLG5ZuXe9PJDv4Q6iaRoFzmic4cZcT/MTabSLacl7xfEy49I+fsIFmKqZQXazYdPf5pTUfJMTF9UVi6phAtdAJ5DTnsB5myCOg2/mpsDjGftIp6lol3LMf4Z6b9TGyW9q8ZVwlFmUQX2LwNCRoDshOxfDKleu95cRTFpH4nnlOwG515IHnaXjVOpUYyk2aklpMWIB1trFwT4DYxZuF4dlCiHOABAm59XOK5gMdUoY5zvhFxa4syZbhoMQG2tCsHHu1DpDnUywAAsY6A4kaOcATlA2E63QXH/Nqj3ZXCQbtpRFtnVLWv8AS0kLbiHCqNYg4ihTJH9IBg/1CCfcKv8AAu2eEZhs9WqxlW+afxneQ3Vx8P7eUe0xxQNdxNHCif3jx36kX7jdh1OptCCPtd2GpfCbUwDXZ8wBpZi4EHVwLzLY11iNpSyh/h3UNMufWa14aSG5ZbmE9wumbxExadOd44Ni6fw21QcrSMw72ckHSTz26KbjuHNehUGDrCnVINojNOrf6CRbN/cBw+k7RH0TKG/YKoZ8Q0nhn8xaQ29heNNlNh0B7YWLRoWID8ey6X5DKd46mBJNgN1T+JcTLyW0rN0Ltzzjp1QZxnixH7uiZcbFw0b4HmluB4MXOGYgA6mdPFG4LA2snWGwwNiNPURCAQdnKQhrpc7015eqR8X4IaRtcHTx5eKvVelmGt9jr5HWLmyScTDcrmuHeE66eXP+6CpMuEfRMhA5odff5qajUi2yCycDY1xIOtiD4TP5I2riiys0HSAJncDr4wq7gsWWEEHRNuK18zaT9w4Dffn6IGPafi7qdVoYJDqYFgNjJk7jS3gt/wD5QJbUaDeQ9vIvuNrwcxBtYkQUfjOGMq5XQJDBEcyN/l6rzC9lpuLHpNryJ6oIaPbpoIe5pIDQA0CTJsbac79Y2Vn7P9pmOZBdLtgQZvpBP9Ikb6bqv1Oyb3OzBzR0LTf0cPFEYLs06m1xc4PHIDKI1udSRqNRI3QX7BcQDwPr5x+aT8YcM5y6G/n+SRdjKNTIXOcfhiGtn+J38TusQBPMnkmmKugBeoW0c1SkwfzZj4M/Uj0UjtUufxMUcU7MbfBa4c7F4geaDX/EzFisKWFZ+LNmJ5Bu59bdYTfshFINaLWFj1P6FVTABr6hqRcmTHyHorfw53f5BrB/7fcoLDxDK4iAJNgd52uqrxbsIa9bOahDTqIB9Dsn9VsiemW1o96eaNdiSGdfrGqDnLuwVE4jvFxpi0TqRqSeW0dEs7eOc12WIosADQNOWnyXSsJ32knaZO9t7KpYnsgcVXL8Q5/w2/hpt1JN5cWjunSR8xuFH7OVeIVZpYM1Cye9BHw2+LnWb4Ayun9mez1agM+MrZ3E6MkBvi7V3yCsHB8C6lS+Gym2m1tmAWEc4G6qnb3B40Uy55H7PYO+G7mYGcQCATAtbmgg7W9paZbUw9GCCMpi95BMu3gDbn0vU6IQjGRpoi2FAaxlli9pmwWIF3GuJOruj8LNm8+ruaXNpAae/P3qtXPkoqnAHM/IoD8IJMA296c00+AY1kapfwgiC6AdN738T7umjKg1/WBtcWn7FBGCW252gT6LTG0fjgAHK6Y1Akbj3zW1YT+Gw5G31svBzMxzi4HX7oKRj6YzxoBY+KEBj7q6cZ4drUDQXRpt0Ntxuq1UwJazNNyYj36oBWVUYMUcoE2BlLw2PH5LYuI92QXTg/HS2A42A18BCvfBONMNreIj5riNPEkIzhlTEVaraeHa59Q6Buo6k6AdTACD6Gp8SYYEoLi9cPIpA3eDMGDlFzcacp6hUij2exs5a+LpMfEhoa6pGsQZaCfd0owvE30a4dUe5zgYcTv4NGg6IOj0qrDTb8MANAgAbRaIQdYKtYLiZp4qtS1Y4h7L2GYZreqsWGxDarZbtqNwUAVZt1Uu3lIh1GpzDmHyIcPq5XSrTukHbfCZ8KXC5pkVPId13/VxPkgq/Bq0vjfa5sSI+/qr72cfJv0b6XE+91Q+z1HNLun2/L6roXZxo77vO/kD9B69UDaqCAQLjXyN/upqjgGX215xz8VrR66C/gHaDyQXHmOynKY2jrdAl4l2p+EYpgQ4FrjqJcC0EDcaXSjhH+JDqBearHuDzm7gbItEXIjTrqlOL4NXMlxAuYE2vyCQDBVHvcGgOya7SeQnUoL/AFP8XBMCg8jm4tn0B/ND4zttUxdFzWtDKZ7pBu46O8ANFUsFwVtUzmOUXdaDP8o5H6Jw+m1gytAAGgCAIi6mplRP1UjEBzDZeqNuixBXQbnmps1vHzsoM0GEQx0wD1Pv1QPOCVmllgJAkyRePKUypPby+9t9fsq9g6hpMcHA9DPha9ttPFMKOKdaGA8nGBb/AHfYIGzqAMbSeZt6HrqtGsIka25x4iEP8d5iGthw1zR1v3YH5KdufKGOpk5Y3sANbxM3FoQe0iW6zG4+3RK+M8HMZ2Hu7tM25EchJhMGY4AQ8ODgTYiNLze40UlKqA4ac8hIg25c4J9UFA4hhi0h0EA8/vodkJ8TWV0HjPDRTcHgA0XyROxEZm+UD1CMwXZDBVho5ryNnyBETb18kFI7K8GOJxDGZczAQalyGhu8kXvoAN+S7fwuhTo0w2hTYxg2Y0CepjU9SlHAuzDcM6WnNMaCNNL38fNOqTAAQJhAl7aVjT+HXAkA5XHluD8j8lznj9UPrZho+HCPn811DjFAVaFSk7+JpE8jEg+RC5L8SaYB1aZH0KBlUqEOw9XfKWyd4uL+Z9Ex4NxT4eNF+5VgEbCbfVLsQ7NRb/Q4H1sfqq86uQQRNjbpug7RiKd0Fi6YLXB2hBB8CIKR8E7WZg1ta40zjUf6hv4qLiXaYVC5lFmZucUc0kSXyJbGgsb7oAuwdAPoiZkXmFe8BhAxhH9X11CQ8BoNYTSptgMawnUnvguEnwDvTqrFgq7XNzRDdNb2kG22hQE0KJABsYt5civOJUxl734fcEoygGkS0+tj80j7WcaZhaTi4tMggUzPfP8AKIBieeg1QVTtXXNJhIcCScrQBcRq48/1VRwYIhn8R6/izXnqhK/E3Pq/EJM/w75RsJi8WE7x5K09mMCypQq1i4Gs0m2waPxZRsZ1PSPEJqDMrY9nqhcQVMalkHVcgHeVvTKiepqZQEM0XqjDliBCbmCiKZtYidTbw+xUFaJXtOod7hA3pEQCS7MIhwsbbcpG3mOSJpkOHdAgXuYtp5A/L6KmVg6J16+76I7D1rkwCY6RHQDf633sgPptcSQCQTqNATafe/0Z0icoLRrM310v75JQ2NQJBG0x3b77aeHkmOEqmNYOkRfUiTeJ08fRBNX74y1GBw11uPA6+/UU4N1MjI4vbP8AF+MeejtTfXvTdMyzMB3Te0W8/pvr6FY0XJh1vprv52+6ArA5a9N2HdYP/Ad2vZceRH16pMWOw9XKQWkabjQxYbXnyR2HqAVKbg7KZaXRsM2vknfaLBfFpB4AztH9wfAgoDeGY0OBvuR6cr3CmbUv78fNVTguJh0EAEWiR4Hz00Vg+L3hf37+iCTFP3528JXJqVMB9Smf4ajm+Un8l1LF1Ib4aDwXMeNjJjKn9UO9+iAmjRim9s6CfRITh5HgPmU2rYiD4hAUakUzO6AfBkjMNoVg7OcPzGk3TMTV5aTTZ01dU/4lV+k7WTA+/sq0cM4k3M7JSeXOp5WkNNoYWg9RnLt/4igsGFJ/fVhcOJy8yAPhiPSoR/qHNEB7mUqbOsGd4sTtqGu9UFheIUvh0m96mM1viMe2coBb3oyzIE3mzinDaINRtyQ1tjNjN5ka2bH+9AVQxmYkv0YN7XPWduv8wVb7fdnnYimMRTeT8NmZ1M7tJ/EORAm3Q+bygwFukmo+D4Duz/xaDZC9ouJjD0n1D3sxyNAsTq0N8Pxmf7IKXwPs+GfvKv4B3jOkC6edkeGHB4OpUr919Vh7hFwIOUHcHfzQ+F7VgZW06F9pdtOumot81FWxtSuw1KphuUkACAM5IGu8ByBaKltVC5w5qJ7GDcoV5b1QFuqDmtmvB3S3M3qiKeXkUDIEc1iha9nIrECmsLlRhS1RdRQgkZUjoj2PBBtH6+9P7JZCIpHYIH/D3hxicpGh6za+/wBtUbSdNoHIj5Hfnb0SLC1yB1029/dOsNiM1h3bai0ka/lfbfmge0RBiQJ9DPhv9R5KSnSPuPl6Ja2q4AgfSx2uN+ca3RtDEGI1O1wRbr+fqgj4hgXRmp6jUR+LpE9fmU67OYovpd7+F2U66EW+hQXxy03Avy0Gx85j3plKvlLi22bXrF7/ADQA8WwrqdQwLGb3i8GeiN4fjJI+ZOtzPKJgdNV7xGt8WmbQ4apdhao0idNfIjpKBnjcZBjVc/7RVJxAPSFZOL4mXnoqjxAy4HqgjxTtPMLR+kRaF7iBonHZ8UgS6qwVNYBmBA5DWUCvA0xmBInoRbzCuWExweyPwvcTlLRduwEHW0iPBeTg3kfuw0kz3cwvYD8tk1pYGjaHRGl7oI8JjQXtYR+AA6HUDbpBd4o7HcNdTd8TDvLH5gTOZ1N865mTa03bF+aAw2Ciq3KevnsJ8L+atFcfgkyIgn6FAiwXGA14pV2/DqMMU4ktqZmgAtcR3tYKrX+INUGpRo/y94+cAT6H/kVauL4IVMM8CQQHPY7drmgwWkbgx7K5tjcd8Zwe4OLu63e8NAmepHzQPeGYQftAt/8Ak0jWxyuB8dEVRw+amLd34bRbQ3cY6ofB5w5lRrDGQZs5A/DNoEzvyTFjQAzLpoeeot4BAnq4JvJDPwTeS3xuPLXubGhI9EK7iZ/lQbswDeiPw+Aby+SVf5m7kp6XFX8kDkcPbyWJV/mtTkvUCSq25UJCLrNuoS1BAt2GCtsqzKgLpCU2wWIg6kA2np5+PsJJRKOoV4iN/wAU6ILAyjMtExO+nh6bDyRtCiRqSSbiZkE2kx8uaD4bVaQJNxc6bHl1Hz6pnSEwSfSPSPFBtRw9pzb7fRSvwQdp8l7SrT0G88xaffJSB+azbePXzQB4rDlhEXGhPig6TY/FHsi/6qxBkC99yfeyFxmBDtAATuEFJ4viO+Unq6hG8TkVHBwggx6WQiDWqzRMsLQinre5j5D81FheHVav4GyOpAHlmN/JPsNw+syC5sRvII8bT7CBR/kVctztEiJ1ErMNxCrQOV0jSxnxB6q+YOYEj30PvZRcY4ayuwgjvx3T4e9OqDTgGMDxn5+OtrT6+UKyO0HL5Ln3BHPw7zTd3bTfQidbq90KgLQRcQgE4u7Lh6x2DXH/AKn5LlgdYQuk9sKuTC1Nbw3/AJEBc5pt0t1QPsHWJaZtb2SpMPUuy2hPqgcJVkHnGiLL8oHhz5oBMRSBc4xuVF+zjkiS5etKAQYZEUcMFOGnkpGygi/ZwvVIsQV/FUr+aEc1Maom6HLEAoasLUR8NbfDQChsIikV6aa9axAVgq+V0qz4WvmAPO59NZHv6Kptaj+H1y07+vNBZ3NMTYEzt798ltScAQRMxp8j+f5rzDulo9fnyRFJl/15IJKOIBmAdJKnpVbwNB8kOaUH+qI6GP7qekYbMCeiAHi3DKGb4jqYc885uerdFmP4bTrUS1zGh1spDQC0+P5KDHVyXidAPupq9YsbT5F4HrKBN/lDMzmMqvFRuxjKY2EaeKlwPEXjuOJkWg6gixB97IfjjDSxWZp/GM3ht+SZVMCKo+M2zoGcHQnnbwQN8O4EAjvePWUSxh566pRw6oWiJ0Mfb6JzT719NkCfjWBl9N8SRIPOPBNqBGQECLXnpz9IW+IYHOE7aea8c2IHKSfJBVu3uLkMpg6nMfKw+Z+Sq9BmmshH9o6xqYhx5Q0eV/qSh6VNBPhmHX35ogiTovaGiwhBnwl62hBleyV5kJ3QTQVG6VjaR5r34ZQQlyxS/DWIP//Z"/>
          <p:cNvSpPr>
            <a:spLocks noChangeAspect="1" noChangeArrowheads="1"/>
          </p:cNvSpPr>
          <p:nvPr/>
        </p:nvSpPr>
        <p:spPr bwMode="auto">
          <a:xfrm>
            <a:off x="1111104" y="620688"/>
            <a:ext cx="228600" cy="2286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a:p>
        </p:txBody>
      </p:sp>
      <p:sp>
        <p:nvSpPr>
          <p:cNvPr id="31" name="AutoShape 17" descr="Bildergebnis für agri culture"/>
          <p:cNvSpPr>
            <a:spLocks noChangeAspect="1" noChangeArrowheads="1"/>
          </p:cNvSpPr>
          <p:nvPr/>
        </p:nvSpPr>
        <p:spPr bwMode="auto">
          <a:xfrm>
            <a:off x="1087292" y="626641"/>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a:p>
        </p:txBody>
      </p:sp>
      <p:sp>
        <p:nvSpPr>
          <p:cNvPr id="32" name="AutoShape 19" descr="Bildergebnis für agri culture"/>
          <p:cNvSpPr>
            <a:spLocks noChangeAspect="1" noChangeArrowheads="1"/>
          </p:cNvSpPr>
          <p:nvPr/>
        </p:nvSpPr>
        <p:spPr bwMode="auto">
          <a:xfrm>
            <a:off x="1201592" y="740941"/>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a:p>
        </p:txBody>
      </p:sp>
      <p:sp>
        <p:nvSpPr>
          <p:cNvPr id="6" name="Rounded Rectangle 5"/>
          <p:cNvSpPr/>
          <p:nvPr/>
        </p:nvSpPr>
        <p:spPr>
          <a:xfrm>
            <a:off x="1547664" y="5739374"/>
            <a:ext cx="6102678" cy="1097907"/>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1624315" y="4081658"/>
            <a:ext cx="2646471" cy="1288376"/>
          </a:xfrm>
          <a:prstGeom prst="roundRect">
            <a:avLst/>
          </a:prstGeom>
          <a:solidFill>
            <a:schemeClr val="accent5">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ounded Rectangle 7"/>
          <p:cNvSpPr/>
          <p:nvPr/>
        </p:nvSpPr>
        <p:spPr>
          <a:xfrm>
            <a:off x="4868822" y="4005064"/>
            <a:ext cx="2553500" cy="1398592"/>
          </a:xfrm>
          <a:prstGeom prst="roundRect">
            <a:avLst/>
          </a:prstGeom>
          <a:solidFill>
            <a:srgbClr val="9EC59D"/>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2326570" y="4053193"/>
            <a:ext cx="235962" cy="646331"/>
          </a:xfrm>
          <a:prstGeom prst="rect">
            <a:avLst/>
          </a:prstGeom>
          <a:noFill/>
        </p:spPr>
        <p:txBody>
          <a:bodyPr wrap="none" rtlCol="0">
            <a:spAutoFit/>
          </a:bodyPr>
          <a:lstStyle/>
          <a:p>
            <a:endParaRPr lang="en-US" dirty="0">
              <a:solidFill>
                <a:srgbClr val="001B55"/>
              </a:solidFill>
              <a:latin typeface="Cambria"/>
              <a:cs typeface="Cambria"/>
            </a:endParaRPr>
          </a:p>
          <a:p>
            <a:r>
              <a:rPr lang="en-US" dirty="0">
                <a:solidFill>
                  <a:srgbClr val="001B55"/>
                </a:solidFill>
                <a:latin typeface="Cambria"/>
                <a:cs typeface="Cambria"/>
              </a:rPr>
              <a:t> </a:t>
            </a:r>
          </a:p>
        </p:txBody>
      </p:sp>
      <p:graphicFrame>
        <p:nvGraphicFramePr>
          <p:cNvPr id="11" name="Object 10"/>
          <p:cNvGraphicFramePr>
            <a:graphicFrameLocks noChangeAspect="1"/>
          </p:cNvGraphicFramePr>
          <p:nvPr>
            <p:extLst>
              <p:ext uri="{D42A27DB-BD31-4B8C-83A1-F6EECF244321}">
                <p14:modId xmlns:p14="http://schemas.microsoft.com/office/powerpoint/2010/main" val="2215865156"/>
              </p:ext>
            </p:extLst>
          </p:nvPr>
        </p:nvGraphicFramePr>
        <p:xfrm>
          <a:off x="5079023" y="4175371"/>
          <a:ext cx="2337197" cy="1004888"/>
        </p:xfrm>
        <a:graphic>
          <a:graphicData uri="http://schemas.openxmlformats.org/presentationml/2006/ole">
            <mc:AlternateContent xmlns:mc="http://schemas.openxmlformats.org/markup-compatibility/2006">
              <mc:Choice xmlns:v="urn:schemas-microsoft-com:vml" Requires="v">
                <p:oleObj spid="_x0000_s5128" name="Equation" r:id="rId4" imgW="1790640" imgH="774360" progId="Equation.3">
                  <p:embed/>
                </p:oleObj>
              </mc:Choice>
              <mc:Fallback>
                <p:oleObj name="Equation" r:id="rId4" imgW="1790640" imgH="774360" progId="Equation.3">
                  <p:embed/>
                  <p:pic>
                    <p:nvPicPr>
                      <p:cNvPr id="11" name="Object 10"/>
                      <p:cNvPicPr/>
                      <p:nvPr/>
                    </p:nvPicPr>
                    <p:blipFill>
                      <a:blip r:embed="rId5"/>
                      <a:stretch>
                        <a:fillRect/>
                      </a:stretch>
                    </p:blipFill>
                    <p:spPr>
                      <a:xfrm>
                        <a:off x="5079023" y="4175371"/>
                        <a:ext cx="2337197" cy="1004888"/>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423858622"/>
              </p:ext>
            </p:extLst>
          </p:nvPr>
        </p:nvGraphicFramePr>
        <p:xfrm>
          <a:off x="2457105" y="3264346"/>
          <a:ext cx="3811191" cy="396479"/>
        </p:xfrm>
        <a:graphic>
          <a:graphicData uri="http://schemas.openxmlformats.org/presentationml/2006/ole">
            <mc:AlternateContent xmlns:mc="http://schemas.openxmlformats.org/markup-compatibility/2006">
              <mc:Choice xmlns:v="urn:schemas-microsoft-com:vml" Requires="v">
                <p:oleObj spid="_x0000_s5129" name="Equation" r:id="rId6" imgW="2920680" imgH="304560" progId="Equation.3">
                  <p:embed/>
                </p:oleObj>
              </mc:Choice>
              <mc:Fallback>
                <p:oleObj name="Equation" r:id="rId6" imgW="2920680" imgH="304560" progId="Equation.3">
                  <p:embed/>
                  <p:pic>
                    <p:nvPicPr>
                      <p:cNvPr id="20" name="Object 19"/>
                      <p:cNvPicPr/>
                      <p:nvPr/>
                    </p:nvPicPr>
                    <p:blipFill>
                      <a:blip r:embed="rId7"/>
                      <a:stretch>
                        <a:fillRect/>
                      </a:stretch>
                    </p:blipFill>
                    <p:spPr>
                      <a:xfrm>
                        <a:off x="2457105" y="3264346"/>
                        <a:ext cx="3811191" cy="396479"/>
                      </a:xfrm>
                      <a:prstGeom prst="rect">
                        <a:avLst/>
                      </a:prstGeom>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1387436397"/>
              </p:ext>
            </p:extLst>
          </p:nvPr>
        </p:nvGraphicFramePr>
        <p:xfrm>
          <a:off x="1893252" y="4200529"/>
          <a:ext cx="2337197" cy="1004888"/>
        </p:xfrm>
        <a:graphic>
          <a:graphicData uri="http://schemas.openxmlformats.org/presentationml/2006/ole">
            <mc:AlternateContent xmlns:mc="http://schemas.openxmlformats.org/markup-compatibility/2006">
              <mc:Choice xmlns:v="urn:schemas-microsoft-com:vml" Requires="v">
                <p:oleObj spid="_x0000_s5130" name="Equation" r:id="rId8" imgW="1790640" imgH="774360" progId="Equation.3">
                  <p:embed/>
                </p:oleObj>
              </mc:Choice>
              <mc:Fallback>
                <p:oleObj name="Equation" r:id="rId8" imgW="1790640" imgH="774360" progId="Equation.3">
                  <p:embed/>
                  <p:pic>
                    <p:nvPicPr>
                      <p:cNvPr id="21" name="Object 20"/>
                      <p:cNvPicPr/>
                      <p:nvPr/>
                    </p:nvPicPr>
                    <p:blipFill>
                      <a:blip r:embed="rId9"/>
                      <a:stretch>
                        <a:fillRect/>
                      </a:stretch>
                    </p:blipFill>
                    <p:spPr>
                      <a:xfrm>
                        <a:off x="1893252" y="4200529"/>
                        <a:ext cx="2337197" cy="1004888"/>
                      </a:xfrm>
                      <a:prstGeom prst="rect">
                        <a:avLst/>
                      </a:prstGeom>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4009470186"/>
              </p:ext>
            </p:extLst>
          </p:nvPr>
        </p:nvGraphicFramePr>
        <p:xfrm>
          <a:off x="2659555" y="5815968"/>
          <a:ext cx="3825478" cy="889397"/>
        </p:xfrm>
        <a:graphic>
          <a:graphicData uri="http://schemas.openxmlformats.org/presentationml/2006/ole">
            <mc:AlternateContent xmlns:mc="http://schemas.openxmlformats.org/markup-compatibility/2006">
              <mc:Choice xmlns:v="urn:schemas-microsoft-com:vml" Requires="v">
                <p:oleObj spid="_x0000_s5131" name="Equation" r:id="rId10" imgW="2933640" imgH="685800" progId="Equation.3">
                  <p:embed/>
                </p:oleObj>
              </mc:Choice>
              <mc:Fallback>
                <p:oleObj name="Equation" r:id="rId10" imgW="2933640" imgH="685800" progId="Equation.3">
                  <p:embed/>
                  <p:pic>
                    <p:nvPicPr>
                      <p:cNvPr id="22" name="Object 21"/>
                      <p:cNvPicPr/>
                      <p:nvPr/>
                    </p:nvPicPr>
                    <p:blipFill>
                      <a:blip r:embed="rId11"/>
                      <a:stretch>
                        <a:fillRect/>
                      </a:stretch>
                    </p:blipFill>
                    <p:spPr>
                      <a:xfrm>
                        <a:off x="2659555" y="5815968"/>
                        <a:ext cx="3825478" cy="889397"/>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3832962922"/>
              </p:ext>
            </p:extLst>
          </p:nvPr>
        </p:nvGraphicFramePr>
        <p:xfrm>
          <a:off x="2754880" y="5394166"/>
          <a:ext cx="513160" cy="279797"/>
        </p:xfrm>
        <a:graphic>
          <a:graphicData uri="http://schemas.openxmlformats.org/presentationml/2006/ole">
            <mc:AlternateContent xmlns:mc="http://schemas.openxmlformats.org/markup-compatibility/2006">
              <mc:Choice xmlns:v="urn:schemas-microsoft-com:vml" Requires="v">
                <p:oleObj spid="_x0000_s5132" name="Equation" r:id="rId12" imgW="393480" imgH="215640" progId="Equation.3">
                  <p:embed/>
                </p:oleObj>
              </mc:Choice>
              <mc:Fallback>
                <p:oleObj name="Equation" r:id="rId12" imgW="393480" imgH="215640" progId="Equation.3">
                  <p:embed/>
                  <p:pic>
                    <p:nvPicPr>
                      <p:cNvPr id="23" name="Object 22"/>
                      <p:cNvPicPr/>
                      <p:nvPr/>
                    </p:nvPicPr>
                    <p:blipFill>
                      <a:blip r:embed="rId13"/>
                      <a:stretch>
                        <a:fillRect/>
                      </a:stretch>
                    </p:blipFill>
                    <p:spPr>
                      <a:xfrm>
                        <a:off x="2754880" y="5394166"/>
                        <a:ext cx="513160" cy="279797"/>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592656061"/>
              </p:ext>
            </p:extLst>
          </p:nvPr>
        </p:nvGraphicFramePr>
        <p:xfrm>
          <a:off x="5900472" y="5402629"/>
          <a:ext cx="513160" cy="279797"/>
        </p:xfrm>
        <a:graphic>
          <a:graphicData uri="http://schemas.openxmlformats.org/presentationml/2006/ole">
            <mc:AlternateContent xmlns:mc="http://schemas.openxmlformats.org/markup-compatibility/2006">
              <mc:Choice xmlns:v="urn:schemas-microsoft-com:vml" Requires="v">
                <p:oleObj spid="_x0000_s5133" name="Equation" r:id="rId14" imgW="393480" imgH="215640" progId="Equation.3">
                  <p:embed/>
                </p:oleObj>
              </mc:Choice>
              <mc:Fallback>
                <p:oleObj name="Equation" r:id="rId14" imgW="393480" imgH="215640" progId="Equation.3">
                  <p:embed/>
                  <p:pic>
                    <p:nvPicPr>
                      <p:cNvPr id="24" name="Object 23"/>
                      <p:cNvPicPr/>
                      <p:nvPr/>
                    </p:nvPicPr>
                    <p:blipFill>
                      <a:blip r:embed="rId15"/>
                      <a:stretch>
                        <a:fillRect/>
                      </a:stretch>
                    </p:blipFill>
                    <p:spPr>
                      <a:xfrm>
                        <a:off x="5900472" y="5402629"/>
                        <a:ext cx="513160" cy="279797"/>
                      </a:xfrm>
                      <a:prstGeom prst="rect">
                        <a:avLst/>
                      </a:prstGeom>
                    </p:spPr>
                  </p:pic>
                </p:oleObj>
              </mc:Fallback>
            </mc:AlternateContent>
          </a:graphicData>
        </a:graphic>
      </p:graphicFrame>
      <p:sp>
        <p:nvSpPr>
          <p:cNvPr id="4" name="Slide Number Placeholder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401BB53-E9FF-45DD-950A-D408DF9D136F}" type="slidenum">
              <a:rPr lang="en-US" smtClean="0"/>
              <a:pPr/>
              <a:t>8</a:t>
            </a:fld>
            <a:endParaRPr lang="en-US"/>
          </a:p>
        </p:txBody>
      </p:sp>
      <p:sp>
        <p:nvSpPr>
          <p:cNvPr id="18" name="TextBox 17">
            <a:extLst>
              <a:ext uri="{FF2B5EF4-FFF2-40B4-BE49-F238E27FC236}">
                <a16:creationId xmlns:a16="http://schemas.microsoft.com/office/drawing/2014/main" id="{4BAF2CA8-0BF6-4A36-A6CC-883C71C9E87F}"/>
              </a:ext>
            </a:extLst>
          </p:cNvPr>
          <p:cNvSpPr txBox="1"/>
          <p:nvPr/>
        </p:nvSpPr>
        <p:spPr>
          <a:xfrm>
            <a:off x="467544" y="852513"/>
            <a:ext cx="7974403" cy="3139321"/>
          </a:xfrm>
          <a:prstGeom prst="rect">
            <a:avLst/>
          </a:prstGeom>
          <a:noFill/>
        </p:spPr>
        <p:txBody>
          <a:bodyPr wrap="square">
            <a:spAutoFit/>
          </a:bodyPr>
          <a:lstStyle/>
          <a:p>
            <a:r>
              <a:rPr lang="en-US" sz="1800" dirty="0">
                <a:solidFill>
                  <a:srgbClr val="002060"/>
                </a:solidFill>
                <a:effectLst/>
                <a:latin typeface="Times New Roman" panose="02020603050405020304" pitchFamily="18" charset="0"/>
                <a:ea typeface="MS Mincho" panose="02020609040205080304" pitchFamily="49" charset="-128"/>
              </a:rPr>
              <a:t>We reformulate the integrated LP model under ASI as a basic equivalent non-smooth optimization model. </a:t>
            </a:r>
          </a:p>
          <a:p>
            <a:endParaRPr lang="en-US" sz="1800" dirty="0">
              <a:solidFill>
                <a:srgbClr val="002060"/>
              </a:solidFill>
              <a:effectLst/>
              <a:latin typeface="Times New Roman" panose="02020603050405020304" pitchFamily="18" charset="0"/>
              <a:ea typeface="MS Mincho" panose="02020609040205080304" pitchFamily="49" charset="-128"/>
            </a:endParaRPr>
          </a:p>
          <a:p>
            <a:r>
              <a:rPr lang="en-US" sz="1800" dirty="0">
                <a:solidFill>
                  <a:srgbClr val="002060"/>
                </a:solidFill>
                <a:effectLst/>
                <a:latin typeface="Times New Roman" panose="02020603050405020304" pitchFamily="18" charset="0"/>
                <a:ea typeface="MS Mincho" panose="02020609040205080304" pitchFamily="49" charset="-128"/>
              </a:rPr>
              <a:t>For the linkage, the sectorial/regional models don’t need recoding or reprogramming. </a:t>
            </a:r>
          </a:p>
          <a:p>
            <a:endParaRPr lang="en-US" dirty="0">
              <a:solidFill>
                <a:srgbClr val="002060"/>
              </a:solidFill>
              <a:latin typeface="Times New Roman" panose="02020603050405020304" pitchFamily="18" charset="0"/>
              <a:ea typeface="MS Mincho" panose="02020609040205080304" pitchFamily="49" charset="-128"/>
            </a:endParaRPr>
          </a:p>
          <a:p>
            <a:r>
              <a:rPr lang="en-US" sz="1800" dirty="0">
                <a:solidFill>
                  <a:srgbClr val="002060"/>
                </a:solidFill>
                <a:effectLst/>
                <a:latin typeface="Times New Roman" panose="02020603050405020304" pitchFamily="18" charset="0"/>
                <a:ea typeface="MS Mincho" panose="02020609040205080304" pitchFamily="49" charset="-128"/>
              </a:rPr>
              <a:t>Instead, they solve their LP </a:t>
            </a:r>
            <a:r>
              <a:rPr lang="en-US" sz="1800" dirty="0" err="1">
                <a:solidFill>
                  <a:srgbClr val="002060"/>
                </a:solidFill>
                <a:effectLst/>
                <a:latin typeface="Times New Roman" panose="02020603050405020304" pitchFamily="18" charset="0"/>
                <a:ea typeface="MS Mincho" panose="02020609040205080304" pitchFamily="49" charset="-128"/>
              </a:rPr>
              <a:t>submodels</a:t>
            </a:r>
            <a:r>
              <a:rPr lang="en-US" sz="1800" dirty="0">
                <a:solidFill>
                  <a:srgbClr val="002060"/>
                </a:solidFill>
                <a:effectLst/>
                <a:latin typeface="Times New Roman" panose="02020603050405020304" pitchFamily="18" charset="0"/>
                <a:ea typeface="MS Mincho" panose="02020609040205080304" pitchFamily="49" charset="-128"/>
              </a:rPr>
              <a:t> independently and in parallel by a specific iterative </a:t>
            </a:r>
            <a:r>
              <a:rPr lang="en-US" sz="1800" dirty="0" err="1">
                <a:solidFill>
                  <a:srgbClr val="002060"/>
                </a:solidFill>
                <a:effectLst/>
                <a:latin typeface="Times New Roman" panose="02020603050405020304" pitchFamily="18" charset="0"/>
                <a:ea typeface="MS Mincho" panose="02020609040205080304" pitchFamily="49" charset="-128"/>
              </a:rPr>
              <a:t>subgradient</a:t>
            </a:r>
            <a:r>
              <a:rPr lang="en-US" sz="1800" dirty="0">
                <a:solidFill>
                  <a:srgbClr val="002060"/>
                </a:solidFill>
                <a:effectLst/>
                <a:latin typeface="Times New Roman" panose="02020603050405020304" pitchFamily="18" charset="0"/>
                <a:ea typeface="MS Mincho" panose="02020609040205080304" pitchFamily="49" charset="-128"/>
              </a:rPr>
              <a:t> algorithm. </a:t>
            </a:r>
          </a:p>
          <a:p>
            <a:endParaRPr lang="en-US" dirty="0">
              <a:solidFill>
                <a:srgbClr val="002060"/>
              </a:solidFill>
              <a:latin typeface="Times New Roman" panose="02020603050405020304" pitchFamily="18" charset="0"/>
              <a:ea typeface="MS Mincho" panose="02020609040205080304" pitchFamily="49" charset="-128"/>
            </a:endParaRPr>
          </a:p>
          <a:p>
            <a:r>
              <a:rPr lang="en-US" sz="1800" dirty="0">
                <a:solidFill>
                  <a:srgbClr val="002060"/>
                </a:solidFill>
                <a:effectLst/>
                <a:latin typeface="Times New Roman" panose="02020603050405020304" pitchFamily="18" charset="0"/>
                <a:ea typeface="MS Mincho" panose="02020609040205080304" pitchFamily="49" charset="-128"/>
              </a:rPr>
              <a:t>Linkage variable </a:t>
            </a:r>
            <a:r>
              <a:rPr lang="en-US" sz="1800" i="1" dirty="0">
                <a:solidFill>
                  <a:srgbClr val="002060"/>
                </a:solidFill>
                <a:effectLst/>
                <a:latin typeface="Times New Roman" panose="02020603050405020304" pitchFamily="18" charset="0"/>
                <a:ea typeface="MS Mincho" panose="02020609040205080304" pitchFamily="49" charset="-128"/>
              </a:rPr>
              <a:t>y:                                                                     , </a:t>
            </a:r>
            <a:r>
              <a:rPr lang="en-US" sz="1800" dirty="0">
                <a:solidFill>
                  <a:srgbClr val="002060"/>
                </a:solidFill>
                <a:effectLst/>
                <a:latin typeface="Times New Roman" panose="02020603050405020304" pitchFamily="18" charset="0"/>
                <a:ea typeface="MS Mincho" panose="02020609040205080304" pitchFamily="49" charset="-128"/>
              </a:rPr>
              <a:t>defines constraint on joint resources   </a:t>
            </a:r>
          </a:p>
        </p:txBody>
      </p:sp>
    </p:spTree>
    <p:extLst>
      <p:ext uri="{BB962C8B-B14F-4D97-AF65-F5344CB8AC3E}">
        <p14:creationId xmlns:p14="http://schemas.microsoft.com/office/powerpoint/2010/main" val="2236307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F2C0977-010E-48B7-8A01-D93458925417}"/>
              </a:ext>
            </a:extLst>
          </p:cNvPr>
          <p:cNvSpPr>
            <a:spLocks noGrp="1"/>
          </p:cNvSpPr>
          <p:nvPr>
            <p:ph type="sldNum" sz="quarter" idx="11"/>
          </p:nvPr>
        </p:nvSpPr>
        <p:spPr/>
        <p:txBody>
          <a:bodyPr/>
          <a:lstStyle/>
          <a:p>
            <a:pPr>
              <a:defRPr/>
            </a:pPr>
            <a:fld id="{4114CD66-9604-4305-B5A8-78B29733E3FB}" type="slidenum">
              <a:rPr lang="en-US" smtClean="0"/>
              <a:pPr>
                <a:defRPr/>
              </a:pPr>
              <a:t>9</a:t>
            </a:fld>
            <a:r>
              <a:rPr lang="en-US"/>
              <a:t>, date</a:t>
            </a:r>
          </a:p>
        </p:txBody>
      </p:sp>
      <p:pic>
        <p:nvPicPr>
          <p:cNvPr id="7" name="Picture 6">
            <a:extLst>
              <a:ext uri="{FF2B5EF4-FFF2-40B4-BE49-F238E27FC236}">
                <a16:creationId xmlns:a16="http://schemas.microsoft.com/office/drawing/2014/main" id="{656CB1A4-58E7-480D-A327-7743B18B623A}"/>
              </a:ext>
            </a:extLst>
          </p:cNvPr>
          <p:cNvPicPr>
            <a:picLocks noChangeAspect="1"/>
          </p:cNvPicPr>
          <p:nvPr/>
        </p:nvPicPr>
        <p:blipFill>
          <a:blip r:embed="rId2"/>
          <a:stretch>
            <a:fillRect/>
          </a:stretch>
        </p:blipFill>
        <p:spPr>
          <a:xfrm>
            <a:off x="971600" y="908720"/>
            <a:ext cx="7421680" cy="5832648"/>
          </a:xfrm>
          <a:prstGeom prst="rect">
            <a:avLst/>
          </a:prstGeom>
        </p:spPr>
      </p:pic>
      <p:sp>
        <p:nvSpPr>
          <p:cNvPr id="8" name="Заголовок 1">
            <a:extLst>
              <a:ext uri="{FF2B5EF4-FFF2-40B4-BE49-F238E27FC236}">
                <a16:creationId xmlns:a16="http://schemas.microsoft.com/office/drawing/2014/main" id="{9A3C6B94-4899-4A3D-A76D-9136C2D6FF2A}"/>
              </a:ext>
            </a:extLst>
          </p:cNvPr>
          <p:cNvSpPr>
            <a:spLocks noGrp="1"/>
          </p:cNvSpPr>
          <p:nvPr>
            <p:ph type="title"/>
          </p:nvPr>
        </p:nvSpPr>
        <p:spPr>
          <a:xfrm>
            <a:off x="1517378" y="236743"/>
            <a:ext cx="6172200" cy="486054"/>
          </a:xfrm>
          <a:noFill/>
          <a:ln w="9525">
            <a:noFill/>
            <a:miter lim="800000"/>
            <a:headEnd/>
            <a:tailEnd/>
          </a:ln>
        </p:spPr>
        <p:txBody>
          <a:bodyPr vert="horz" wrap="square" lIns="0" tIns="0" rIns="0" bIns="0" numCol="1" rtlCol="0" anchor="t" anchorCtr="0" compatLnSpc="1">
            <a:prstTxWarp prst="textNoShape">
              <a:avLst/>
            </a:prstTxWarp>
            <a:normAutofit/>
          </a:bodyPr>
          <a:lstStyle/>
          <a:p>
            <a:pPr algn="ctr"/>
            <a:r>
              <a:rPr lang="en-US" sz="2400" b="1" dirty="0">
                <a:solidFill>
                  <a:srgbClr val="C00000"/>
                </a:solidFill>
                <a:cs typeface="Cambria"/>
              </a:rPr>
              <a:t>Iterative procedure</a:t>
            </a:r>
          </a:p>
        </p:txBody>
      </p:sp>
      <p:sp>
        <p:nvSpPr>
          <p:cNvPr id="9" name="Rectangle 8">
            <a:extLst>
              <a:ext uri="{FF2B5EF4-FFF2-40B4-BE49-F238E27FC236}">
                <a16:creationId xmlns:a16="http://schemas.microsoft.com/office/drawing/2014/main" id="{B0981635-E830-43DA-908F-FAD792C3D86D}"/>
              </a:ext>
            </a:extLst>
          </p:cNvPr>
          <p:cNvSpPr/>
          <p:nvPr/>
        </p:nvSpPr>
        <p:spPr>
          <a:xfrm>
            <a:off x="539552" y="3717032"/>
            <a:ext cx="8144072" cy="484311"/>
          </a:xfrm>
          <a:prstGeom prst="rect">
            <a:avLst/>
          </a:prstGeom>
          <a:solidFill>
            <a:schemeClr val="accent1">
              <a:alpha val="24000"/>
            </a:schemeClr>
          </a:solidFill>
          <a:ln w="349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2E27C22-7368-4BCD-B134-24CABC10A58C}"/>
              </a:ext>
            </a:extLst>
          </p:cNvPr>
          <p:cNvSpPr/>
          <p:nvPr/>
        </p:nvSpPr>
        <p:spPr>
          <a:xfrm>
            <a:off x="539551" y="5373215"/>
            <a:ext cx="8144073" cy="1248041"/>
          </a:xfrm>
          <a:prstGeom prst="rect">
            <a:avLst/>
          </a:prstGeom>
          <a:solidFill>
            <a:schemeClr val="accent1">
              <a:alpha val="24000"/>
            </a:schemeClr>
          </a:solidFill>
          <a:ln w="349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B5A54DDD-9E36-4895-A980-7DAD86D8716D}"/>
              </a:ext>
            </a:extLst>
          </p:cNvPr>
          <p:cNvSpPr txBox="1"/>
          <p:nvPr/>
        </p:nvSpPr>
        <p:spPr>
          <a:xfrm>
            <a:off x="4212311" y="3789040"/>
            <a:ext cx="1941557" cy="307777"/>
          </a:xfrm>
          <a:prstGeom prst="rect">
            <a:avLst/>
          </a:prstGeom>
          <a:solidFill>
            <a:srgbClr val="FFC000">
              <a:alpha val="16000"/>
            </a:srgbClr>
          </a:solidFill>
          <a:ln w="22225">
            <a:solidFill>
              <a:srgbClr val="C00000"/>
            </a:solidFill>
          </a:ln>
        </p:spPr>
        <p:txBody>
          <a:bodyPr wrap="none" rtlCol="0">
            <a:spAutoFit/>
          </a:bodyPr>
          <a:lstStyle/>
          <a:p>
            <a:r>
              <a:rPr lang="en-US" sz="1400" dirty="0">
                <a:latin typeface="Times New Roman" panose="02020603050405020304" pitchFamily="18" charset="0"/>
                <a:cs typeface="Times New Roman" panose="02020603050405020304" pitchFamily="18" charset="0"/>
              </a:rPr>
              <a:t>Joint resource constraint</a:t>
            </a:r>
          </a:p>
        </p:txBody>
      </p:sp>
      <p:sp>
        <p:nvSpPr>
          <p:cNvPr id="17" name="TextBox 16">
            <a:extLst>
              <a:ext uri="{FF2B5EF4-FFF2-40B4-BE49-F238E27FC236}">
                <a16:creationId xmlns:a16="http://schemas.microsoft.com/office/drawing/2014/main" id="{38575004-C300-48FA-98C1-050832E89A0A}"/>
              </a:ext>
            </a:extLst>
          </p:cNvPr>
          <p:cNvSpPr txBox="1"/>
          <p:nvPr/>
        </p:nvSpPr>
        <p:spPr>
          <a:xfrm>
            <a:off x="4211960" y="3337247"/>
            <a:ext cx="2329484" cy="307777"/>
          </a:xfrm>
          <a:prstGeom prst="rect">
            <a:avLst/>
          </a:prstGeom>
          <a:solidFill>
            <a:srgbClr val="FFC000">
              <a:alpha val="16000"/>
            </a:srgbClr>
          </a:solidFill>
          <a:ln w="22225">
            <a:solidFill>
              <a:srgbClr val="C00000"/>
            </a:solidFill>
          </a:ln>
        </p:spPr>
        <p:txBody>
          <a:bodyPr wrap="none" rtlCol="0">
            <a:spAutoFit/>
          </a:bodyPr>
          <a:lstStyle/>
          <a:p>
            <a:r>
              <a:rPr lang="en-US" sz="1400" dirty="0">
                <a:latin typeface="Times New Roman" panose="02020603050405020304" pitchFamily="18" charset="0"/>
                <a:cs typeface="Times New Roman" panose="02020603050405020304" pitchFamily="18" charset="0"/>
              </a:rPr>
              <a:t>Individual resource constraint</a:t>
            </a:r>
          </a:p>
        </p:txBody>
      </p:sp>
      <p:cxnSp>
        <p:nvCxnSpPr>
          <p:cNvPr id="20" name="Straight Arrow Connector 19">
            <a:extLst>
              <a:ext uri="{FF2B5EF4-FFF2-40B4-BE49-F238E27FC236}">
                <a16:creationId xmlns:a16="http://schemas.microsoft.com/office/drawing/2014/main" id="{77872C90-B0E0-448C-B3C7-AC6C798B9A10}"/>
              </a:ext>
            </a:extLst>
          </p:cNvPr>
          <p:cNvCxnSpPr/>
          <p:nvPr/>
        </p:nvCxnSpPr>
        <p:spPr>
          <a:xfrm flipH="1">
            <a:off x="2339752" y="3501008"/>
            <a:ext cx="1800200"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A7ABD33-24B1-4E19-82B9-617265B70533}"/>
              </a:ext>
            </a:extLst>
          </p:cNvPr>
          <p:cNvCxnSpPr/>
          <p:nvPr/>
        </p:nvCxnSpPr>
        <p:spPr>
          <a:xfrm flipH="1">
            <a:off x="2339752" y="3933056"/>
            <a:ext cx="1800200"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7336571"/>
      </p:ext>
    </p:extLst>
  </p:cSld>
  <p:clrMapOvr>
    <a:masterClrMapping/>
  </p:clrMapOvr>
</p:sld>
</file>

<file path=ppt/theme/theme1.xml><?xml version="1.0" encoding="utf-8"?>
<a:theme xmlns:a="http://schemas.openxmlformats.org/drawingml/2006/main" name="iiasa-pptx-template-dark-&amp;-light">
  <a:themeElements>
    <a:clrScheme name="iiasa-version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iasa-version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iasa-version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iasa-version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iasa-version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iasa-version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iasa-version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iasa-version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iasa-version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iasa-version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iasa-version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iasa-version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iasa-version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iasa-version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iasa-light-version">
  <a:themeElements>
    <a:clrScheme name="iiasa-version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iasa-version4">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iasa-version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iasa-version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iasa-version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iasa-version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iasa-version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iasa-version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iasa-version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iasa-version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iasa-version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iasa-version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iasa-version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iasa-version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iiasa-pptx-template-dark-&amp;-light</Template>
  <TotalTime>59827</TotalTime>
  <Words>1259</Words>
  <Application>Microsoft Office PowerPoint</Application>
  <PresentationFormat>On-screen Show (4:3)</PresentationFormat>
  <Paragraphs>195</Paragraphs>
  <Slides>24</Slides>
  <Notes>9</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24</vt:i4>
      </vt:variant>
    </vt:vector>
  </HeadingPairs>
  <TitlesOfParts>
    <vt:vector size="34" baseType="lpstr">
      <vt:lpstr>Arial</vt:lpstr>
      <vt:lpstr>Arial Narrow</vt:lpstr>
      <vt:lpstr>Calibri</vt:lpstr>
      <vt:lpstr>Cambria</vt:lpstr>
      <vt:lpstr>NimbusSanL-Bold</vt:lpstr>
      <vt:lpstr>Tahoma</vt:lpstr>
      <vt:lpstr>Times New Roman</vt:lpstr>
      <vt:lpstr>iiasa-pptx-template-dark-&amp;-light</vt:lpstr>
      <vt:lpstr>iiasa-light-version</vt:lpstr>
      <vt:lpstr>Equation</vt:lpstr>
      <vt:lpstr>PowerPoint Presentation</vt:lpstr>
      <vt:lpstr>PowerPoint Presentation</vt:lpstr>
      <vt:lpstr>Modeling Challenges</vt:lpstr>
      <vt:lpstr>PowerPoint Presentation</vt:lpstr>
      <vt:lpstr>“Naïve” approach: direct iterative exchange between models </vt:lpstr>
      <vt:lpstr>Hard linking approach: minimization of the overall welfare function </vt:lpstr>
      <vt:lpstr>Linking models via a central “hub” under uncertainty and asymmetric information</vt:lpstr>
      <vt:lpstr>Linking models via a central “hub” under uncertainty and asymmetric information</vt:lpstr>
      <vt:lpstr>Iterative procedure</vt:lpstr>
      <vt:lpstr>Iterative procedure</vt:lpstr>
      <vt:lpstr>PowerPoint Presentation</vt:lpstr>
      <vt:lpstr>PowerPoint Presentation</vt:lpstr>
      <vt:lpstr>Convergence theorem</vt:lpstr>
      <vt:lpstr>Iterative procedure</vt:lpstr>
      <vt:lpstr>PowerPoint Presentation</vt:lpstr>
      <vt:lpstr>PowerPoint Presentation</vt:lpstr>
      <vt:lpstr>Linkage of distributed energy-agriculture-water models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IIASA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teply</dc:creator>
  <cp:lastModifiedBy>ERMOLIEVA Tatiana</cp:lastModifiedBy>
  <cp:revision>658</cp:revision>
  <cp:lastPrinted>2021-07-09T09:52:01Z</cp:lastPrinted>
  <dcterms:created xsi:type="dcterms:W3CDTF">2012-04-11T12:26:19Z</dcterms:created>
  <dcterms:modified xsi:type="dcterms:W3CDTF">2021-11-29T13:58:23Z</dcterms:modified>
</cp:coreProperties>
</file>