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8" r:id="rId2"/>
    <p:sldId id="309" r:id="rId3"/>
    <p:sldId id="451" r:id="rId4"/>
    <p:sldId id="442" r:id="rId5"/>
    <p:sldId id="274" r:id="rId6"/>
    <p:sldId id="454" r:id="rId7"/>
    <p:sldId id="452" r:id="rId8"/>
    <p:sldId id="453" r:id="rId9"/>
    <p:sldId id="465" r:id="rId10"/>
    <p:sldId id="449" r:id="rId11"/>
    <p:sldId id="310" r:id="rId12"/>
    <p:sldId id="443" r:id="rId13"/>
    <p:sldId id="444" r:id="rId14"/>
    <p:sldId id="445" r:id="rId15"/>
    <p:sldId id="290" r:id="rId16"/>
    <p:sldId id="291" r:id="rId17"/>
    <p:sldId id="459" r:id="rId18"/>
    <p:sldId id="275" r:id="rId19"/>
    <p:sldId id="276" r:id="rId20"/>
    <p:sldId id="455" r:id="rId21"/>
    <p:sldId id="460" r:id="rId22"/>
    <p:sldId id="456" r:id="rId23"/>
    <p:sldId id="458" r:id="rId24"/>
    <p:sldId id="461" r:id="rId25"/>
    <p:sldId id="462" r:id="rId26"/>
    <p:sldId id="463" r:id="rId27"/>
    <p:sldId id="464" r:id="rId28"/>
    <p:sldId id="447" r:id="rId29"/>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MOLIEVA Tatiana" initials="ET" lastIdx="1" clrIdx="0">
    <p:extLst>
      <p:ext uri="{19B8F6BF-5375-455C-9EA6-DF929625EA0E}">
        <p15:presenceInfo xmlns:p15="http://schemas.microsoft.com/office/powerpoint/2012/main" userId="S::ermol@iiasa.ac.at::e23de5b7-1ee0-4f17-87dc-5dfbb0c27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2" autoAdjust="0"/>
    <p:restoredTop sz="92634" autoAdjust="0"/>
  </p:normalViewPr>
  <p:slideViewPr>
    <p:cSldViewPr>
      <p:cViewPr varScale="1">
        <p:scale>
          <a:sx n="69" d="100"/>
          <a:sy n="69" d="100"/>
        </p:scale>
        <p:origin x="13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0651BFC6-9B59-48EF-AF9D-DEAC0BF682C4}" type="datetimeFigureOut">
              <a:rPr lang="en-US" smtClean="0"/>
              <a:t>11/29/2021</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B7B238B5-F3E9-437D-BBA5-AD5B344BAD84}" type="slidenum">
              <a:rPr lang="en-US" smtClean="0"/>
              <a:t>‹#›</a:t>
            </a:fld>
            <a:endParaRPr lang="en-US"/>
          </a:p>
        </p:txBody>
      </p:sp>
    </p:spTree>
    <p:extLst>
      <p:ext uri="{BB962C8B-B14F-4D97-AF65-F5344CB8AC3E}">
        <p14:creationId xmlns:p14="http://schemas.microsoft.com/office/powerpoint/2010/main" val="1215408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238B5-F3E9-437D-BBA5-AD5B344BAD84}" type="slidenum">
              <a:rPr lang="en-US" smtClean="0"/>
              <a:t>2</a:t>
            </a:fld>
            <a:endParaRPr lang="en-US"/>
          </a:p>
        </p:txBody>
      </p:sp>
    </p:spTree>
    <p:extLst>
      <p:ext uri="{BB962C8B-B14F-4D97-AF65-F5344CB8AC3E}">
        <p14:creationId xmlns:p14="http://schemas.microsoft.com/office/powerpoint/2010/main" val="61304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Production conditions are naturally uncertain – weather events, markets instabilities, interdependencies among sectors which bring additional uncertainties. However production policies are often adopted without accounting for uncertainties and interdependencies.</a:t>
            </a:r>
          </a:p>
        </p:txBody>
      </p:sp>
      <p:sp>
        <p:nvSpPr>
          <p:cNvPr id="4" name="Slide Number Placeholder 3"/>
          <p:cNvSpPr>
            <a:spLocks noGrp="1"/>
          </p:cNvSpPr>
          <p:nvPr>
            <p:ph type="sldNum" sz="quarter" idx="10"/>
          </p:nvPr>
        </p:nvSpPr>
        <p:spPr/>
        <p:txBody>
          <a:bodyPr/>
          <a:lstStyle/>
          <a:p>
            <a:fld id="{1301AAB0-BB99-42AE-BC46-B73E22BDAC9C}" type="slidenum">
              <a:rPr lang="en-US" smtClean="0"/>
              <a:t>15</a:t>
            </a:fld>
            <a:endParaRPr lang="en-US"/>
          </a:p>
        </p:txBody>
      </p:sp>
    </p:spTree>
    <p:extLst>
      <p:ext uri="{BB962C8B-B14F-4D97-AF65-F5344CB8AC3E}">
        <p14:creationId xmlns:p14="http://schemas.microsoft.com/office/powerpoint/2010/main" val="1714738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pPr>
            <a:r>
              <a:rPr lang="en-US" altLang="en-US" sz="1200" b="0" dirty="0">
                <a:solidFill>
                  <a:srgbClr val="00B050"/>
                </a:solidFill>
                <a:latin typeface="Times New Roman" panose="02020603050405020304" pitchFamily="18" charset="0"/>
                <a:cs typeface="Times New Roman" panose="02020603050405020304" pitchFamily="18" charset="0"/>
              </a:rPr>
              <a:t>New system with trade or/and storages! Ex ante strategic land allocation decisions x, ex post adaptive scenario-specific trade or storage decisions</a:t>
            </a:r>
          </a:p>
          <a:p>
            <a:endParaRPr lang="en-US" dirty="0"/>
          </a:p>
        </p:txBody>
      </p:sp>
      <p:sp>
        <p:nvSpPr>
          <p:cNvPr id="4" name="Slide Number Placeholder 3"/>
          <p:cNvSpPr>
            <a:spLocks noGrp="1"/>
          </p:cNvSpPr>
          <p:nvPr>
            <p:ph type="sldNum" sz="quarter" idx="5"/>
          </p:nvPr>
        </p:nvSpPr>
        <p:spPr/>
        <p:txBody>
          <a:bodyPr/>
          <a:lstStyle/>
          <a:p>
            <a:fld id="{B7B238B5-F3E9-437D-BBA5-AD5B344BAD84}" type="slidenum">
              <a:rPr lang="en-US" smtClean="0"/>
              <a:t>16</a:t>
            </a:fld>
            <a:endParaRPr lang="en-US"/>
          </a:p>
        </p:txBody>
      </p:sp>
    </p:spTree>
    <p:extLst>
      <p:ext uri="{BB962C8B-B14F-4D97-AF65-F5344CB8AC3E}">
        <p14:creationId xmlns:p14="http://schemas.microsoft.com/office/powerpoint/2010/main" val="2682546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Modeling of internal and external </a:t>
            </a:r>
            <a:r>
              <a:rPr lang="en-US" dirty="0" err="1"/>
              <a:t>schocks</a:t>
            </a:r>
            <a:r>
              <a:rPr lang="en-US" dirty="0"/>
              <a:t> </a:t>
            </a:r>
          </a:p>
        </p:txBody>
      </p:sp>
      <p:sp>
        <p:nvSpPr>
          <p:cNvPr id="4" name="Slide Number Placeholder 3"/>
          <p:cNvSpPr>
            <a:spLocks noGrp="1"/>
          </p:cNvSpPr>
          <p:nvPr>
            <p:ph type="sldNum" sz="quarter" idx="10"/>
          </p:nvPr>
        </p:nvSpPr>
        <p:spPr/>
        <p:txBody>
          <a:bodyPr/>
          <a:lstStyle/>
          <a:p>
            <a:fld id="{B7B238B5-F3E9-437D-BBA5-AD5B344BAD84}" type="slidenum">
              <a:rPr lang="en-US" smtClean="0"/>
              <a:t>17</a:t>
            </a:fld>
            <a:endParaRPr lang="en-US"/>
          </a:p>
        </p:txBody>
      </p:sp>
    </p:spTree>
    <p:extLst>
      <p:ext uri="{BB962C8B-B14F-4D97-AF65-F5344CB8AC3E}">
        <p14:creationId xmlns:p14="http://schemas.microsoft.com/office/powerpoint/2010/main" val="3513434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238B5-F3E9-437D-BBA5-AD5B344BAD84}" type="slidenum">
              <a:rPr lang="en-US" smtClean="0"/>
              <a:t>23</a:t>
            </a:fld>
            <a:endParaRPr lang="en-US"/>
          </a:p>
        </p:txBody>
      </p:sp>
    </p:spTree>
    <p:extLst>
      <p:ext uri="{BB962C8B-B14F-4D97-AF65-F5344CB8AC3E}">
        <p14:creationId xmlns:p14="http://schemas.microsoft.com/office/powerpoint/2010/main" val="177786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238B5-F3E9-437D-BBA5-AD5B344BAD84}" type="slidenum">
              <a:rPr lang="en-US" smtClean="0"/>
              <a:t>4</a:t>
            </a:fld>
            <a:endParaRPr lang="en-US"/>
          </a:p>
        </p:txBody>
      </p:sp>
    </p:spTree>
    <p:extLst>
      <p:ext uri="{BB962C8B-B14F-4D97-AF65-F5344CB8AC3E}">
        <p14:creationId xmlns:p14="http://schemas.microsoft.com/office/powerpoint/2010/main" val="297953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Modeling of internal and external </a:t>
            </a:r>
            <a:r>
              <a:rPr lang="en-US" dirty="0" err="1"/>
              <a:t>schocks</a:t>
            </a:r>
            <a:r>
              <a:rPr lang="en-US" dirty="0"/>
              <a:t> </a:t>
            </a:r>
          </a:p>
        </p:txBody>
      </p:sp>
      <p:sp>
        <p:nvSpPr>
          <p:cNvPr id="4" name="Slide Number Placeholder 3"/>
          <p:cNvSpPr>
            <a:spLocks noGrp="1"/>
          </p:cNvSpPr>
          <p:nvPr>
            <p:ph type="sldNum" sz="quarter" idx="10"/>
          </p:nvPr>
        </p:nvSpPr>
        <p:spPr/>
        <p:txBody>
          <a:bodyPr/>
          <a:lstStyle/>
          <a:p>
            <a:fld id="{B7B238B5-F3E9-437D-BBA5-AD5B344BAD84}" type="slidenum">
              <a:rPr lang="en-US" smtClean="0"/>
              <a:t>5</a:t>
            </a:fld>
            <a:endParaRPr lang="en-US"/>
          </a:p>
        </p:txBody>
      </p:sp>
    </p:spTree>
    <p:extLst>
      <p:ext uri="{BB962C8B-B14F-4D97-AF65-F5344CB8AC3E}">
        <p14:creationId xmlns:p14="http://schemas.microsoft.com/office/powerpoint/2010/main" val="26434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43000" y="685800"/>
            <a:ext cx="4572000" cy="3429000"/>
          </a:xfrm>
          <a:ln/>
        </p:spPr>
      </p:sp>
      <mc:AlternateContent xmlns:mc="http://schemas.openxmlformats.org/markup-compatibility/2006" xmlns:a14="http://schemas.microsoft.com/office/drawing/2010/main">
        <mc:Choice Requires="a14">
          <p:sp>
            <p:nvSpPr>
              <p:cNvPr id="56323"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illustrates how the concept of a two-stage stochastic optimization and robust strategic-adaptive decisions can assist robust decision analysis and system’s security management. Consider a basic model, which may correspond to a problem of a decision maker (regional planner) concerned with investments into agricultural production technologies (irrigation, storage), bio-based electricity production facility, water reservoir infrastructure or any other long-term and costly project associated with possible irreversibility costs. Assume there is only one producer (region) operating in uncertain environment and this producer needs to satisfy some demand. One of the variables (or both variables) can be stochastic. In this section let us consider a very simple relation between the production capacity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the stochastic demand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𝜔</m:t>
                    </m:r>
                  </m:oMath>
                </a14:m>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SimSun" panose="02010600030101010101" pitchFamily="2" charset="-122"/>
                  </a:rPr>
                  <a:t>The imbalance between the demand and supply can induce an exceedance of a vital systemic threshold and, as a result, a systemic failure. Planning production </a:t>
                </a:r>
                <a14:m>
                  <m:oMath xmlns:m="http://schemas.openxmlformats.org/officeDocument/2006/math">
                    <m:r>
                      <a:rPr lang="en-US" sz="1800" i="1">
                        <a:solidFill>
                          <a:srgbClr val="000000"/>
                        </a:solidFill>
                        <a:effectLst/>
                        <a:latin typeface="Cambria Math" panose="02040503050406030204" pitchFamily="18" charset="0"/>
                        <a:ea typeface="SimSun" panose="02010600030101010101" pitchFamily="2" charset="-122"/>
                      </a:rPr>
                      <m:t>𝑥</m:t>
                    </m:r>
                  </m:oMath>
                </a14:m>
                <a:r>
                  <a:rPr lang="en-US" sz="1800" dirty="0">
                    <a:solidFill>
                      <a:srgbClr val="000000"/>
                    </a:solidFill>
                    <a:effectLst/>
                    <a:latin typeface="Palatino Linotype" panose="02040502050505030304" pitchFamily="18" charset="0"/>
                    <a:ea typeface="SimSun" panose="02010600030101010101" pitchFamily="2" charset="-122"/>
                  </a:rPr>
                  <a:t> before exact information on the level of stochastic demand </a:t>
                </a:r>
                <a14:m>
                  <m:oMath xmlns:m="http://schemas.openxmlformats.org/officeDocument/2006/math">
                    <m:r>
                      <a:rPr lang="en-US" sz="1800" i="1">
                        <a:solidFill>
                          <a:srgbClr val="000000"/>
                        </a:solidFill>
                        <a:effectLst/>
                        <a:latin typeface="Cambria Math" panose="02040503050406030204" pitchFamily="18" charset="0"/>
                        <a:ea typeface="SimSun" panose="02010600030101010101" pitchFamily="2" charset="-122"/>
                      </a:rPr>
                      <m:t>𝜔</m:t>
                    </m:r>
                  </m:oMath>
                </a14:m>
                <a:r>
                  <a:rPr lang="en-US" sz="1800" dirty="0">
                    <a:solidFill>
                      <a:srgbClr val="000000"/>
                    </a:solidFill>
                    <a:effectLst/>
                    <a:latin typeface="Palatino Linotype" panose="02040502050505030304" pitchFamily="18" charset="0"/>
                    <a:ea typeface="SimSun" panose="02010600030101010101" pitchFamily="2" charset="-122"/>
                  </a:rPr>
                  <a:t> is available can result in two situations: a) If the production is lower than the demand, then the producer can potentially fulfill the demand by storage withdrawal (“borrowing”) at price </a:t>
                </a:r>
                <a14:m>
                  <m:oMath xmlns:m="http://schemas.openxmlformats.org/officeDocument/2006/math">
                    <m:sSubSup>
                      <m:sSubSupPr>
                        <m:ctrlPr>
                          <a:rPr lang="en-US" sz="1800" i="1">
                            <a:solidFill>
                              <a:srgbClr val="000000"/>
                            </a:solidFill>
                            <a:effectLst/>
                            <a:latin typeface="Cambria Math" panose="02040503050406030204" pitchFamily="18" charset="0"/>
                            <a:ea typeface="SimSun" panose="02010600030101010101" pitchFamily="2" charset="-122"/>
                          </a:rPr>
                        </m:ctrlPr>
                      </m:sSubSupPr>
                      <m:e>
                        <m:r>
                          <a:rPr lang="en-US" sz="1800" i="1">
                            <a:solidFill>
                              <a:srgbClr val="000000"/>
                            </a:solidFill>
                            <a:effectLst/>
                            <a:latin typeface="Cambria Math" panose="02040503050406030204" pitchFamily="18" charset="0"/>
                            <a:ea typeface="SimSun" panose="02010600030101010101" pitchFamily="2" charset="-122"/>
                          </a:rPr>
                          <m:t>𝛼</m:t>
                        </m:r>
                        <m:r>
                          <a:rPr lang="en-US" sz="1800">
                            <a:solidFill>
                              <a:srgbClr val="000000"/>
                            </a:solidFill>
                            <a:effectLst/>
                            <a:latin typeface="Cambria Math" panose="02040503050406030204" pitchFamily="18" charset="0"/>
                            <a:ea typeface="SimSun" panose="02010600030101010101" pitchFamily="2" charset="-122"/>
                          </a:rPr>
                          <m:t>&gt;</m:t>
                        </m:r>
                        <m:r>
                          <a:rPr lang="en-US" sz="1800" i="1">
                            <a:solidFill>
                              <a:srgbClr val="000000"/>
                            </a:solidFill>
                            <a:effectLst/>
                            <a:latin typeface="Cambria Math" panose="02040503050406030204" pitchFamily="18" charset="0"/>
                            <a:ea typeface="SimSun" panose="02010600030101010101" pitchFamily="2" charset="-122"/>
                          </a:rPr>
                          <m:t>𝑐</m:t>
                        </m:r>
                      </m:e>
                      <m:sub/>
                      <m:sup/>
                    </m:sSubSup>
                  </m:oMath>
                </a14:m>
                <a:r>
                  <a:rPr lang="en-US" sz="1800" dirty="0">
                    <a:solidFill>
                      <a:srgbClr val="000000"/>
                    </a:solidFill>
                    <a:effectLst/>
                    <a:latin typeface="Palatino Linotype" panose="02040502050505030304" pitchFamily="18" charset="0"/>
                    <a:ea typeface="SimSun" panose="02010600030101010101" pitchFamily="2" charset="-122"/>
                  </a:rPr>
                  <a:t>.  If the demand is lower than the production </a:t>
                </a:r>
                <a14:m>
                  <m:oMath xmlns:m="http://schemas.openxmlformats.org/officeDocument/2006/math">
                    <m:r>
                      <a:rPr lang="en-US" sz="1800" i="1">
                        <a:solidFill>
                          <a:srgbClr val="000000"/>
                        </a:solidFill>
                        <a:effectLst/>
                        <a:latin typeface="Cambria Math" panose="02040503050406030204" pitchFamily="18" charset="0"/>
                        <a:ea typeface="SimSun" panose="02010600030101010101" pitchFamily="2" charset="-122"/>
                      </a:rPr>
                      <m:t>𝑥</m:t>
                    </m:r>
                  </m:oMath>
                </a14:m>
                <a:r>
                  <a:rPr lang="en-US" sz="1800" dirty="0">
                    <a:solidFill>
                      <a:srgbClr val="000000"/>
                    </a:solidFill>
                    <a:effectLst/>
                    <a:latin typeface="Palatino Linotype" panose="02040502050505030304" pitchFamily="18" charset="0"/>
                    <a:ea typeface="SimSun" panose="02010600030101010101" pitchFamily="2" charset="-122"/>
                  </a:rPr>
                  <a:t>, the producer can store the excess production at price </a:t>
                </a:r>
                <a14:m>
                  <m:oMath xmlns:m="http://schemas.openxmlformats.org/officeDocument/2006/math">
                    <m:r>
                      <a:rPr lang="en-US" sz="1800" i="1">
                        <a:solidFill>
                          <a:srgbClr val="000000"/>
                        </a:solidFill>
                        <a:effectLst/>
                        <a:latin typeface="Cambria Math" panose="02040503050406030204" pitchFamily="18" charset="0"/>
                        <a:ea typeface="SimSun" panose="02010600030101010101" pitchFamily="2" charset="-122"/>
                      </a:rPr>
                      <m:t>𝛽</m:t>
                    </m:r>
                    <m:r>
                      <a:rPr lang="en-US" sz="1800">
                        <a:solidFill>
                          <a:srgbClr val="000000"/>
                        </a:solidFill>
                        <a:effectLst/>
                        <a:latin typeface="Cambria Math" panose="02040503050406030204" pitchFamily="18" charset="0"/>
                        <a:ea typeface="SimSun" panose="02010600030101010101" pitchFamily="2" charset="-122"/>
                      </a:rPr>
                      <m:t>&lt;</m:t>
                    </m:r>
                    <m:r>
                      <a:rPr lang="en-US" sz="1800" i="1">
                        <a:solidFill>
                          <a:srgbClr val="000000"/>
                        </a:solidFill>
                        <a:effectLst/>
                        <a:latin typeface="Cambria Math" panose="02040503050406030204" pitchFamily="18" charset="0"/>
                        <a:ea typeface="SimSun" panose="02010600030101010101" pitchFamily="2" charset="-122"/>
                      </a:rPr>
                      <m:t>𝑐</m:t>
                    </m:r>
                  </m:oMath>
                </a14:m>
                <a:r>
                  <a:rPr lang="en-US" sz="1800" dirty="0">
                    <a:solidFill>
                      <a:srgbClr val="000000"/>
                    </a:solidFill>
                    <a:effectLst/>
                    <a:latin typeface="Palatino Linotype" panose="02040502050505030304" pitchFamily="18" charset="0"/>
                    <a:ea typeface="SimSun" panose="02010600030101010101" pitchFamily="2" charset="-122"/>
                  </a:rPr>
                  <a:t>. The shortage and the excess production indicate systemic imbalances and risks, which require additional actions and costs for borrowing and storing. In general, costs </a:t>
                </a:r>
                <a:endParaRPr lang="en-US" sz="1800" dirty="0">
                  <a:solidFill>
                    <a:srgbClr val="000000"/>
                  </a:solidFill>
                  <a:effectLst/>
                  <a:latin typeface="Times New Roman" panose="02020603050405020304" pitchFamily="18" charset="0"/>
                  <a:ea typeface="Times New Roman" panose="02020603050405020304" pitchFamily="18" charset="0"/>
                </a:endParaRPr>
              </a:p>
              <a:p>
                <a:pPr eaLnBrk="1" hangingPunct="1"/>
                <a:endParaRPr lang="en-US" altLang="en-US" dirty="0"/>
              </a:p>
            </p:txBody>
          </p:sp>
        </mc:Choice>
        <mc:Fallback xmlns="">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illustrates how the concept of a two-stage stochastic optimization and robust strategic-adaptive decisions can assist robust decision analysis and system’s security management. Consider a basic model, which may correspond to a problem of a decision maker (regional planner) concerned with investments into agricultural production technologies (irrigation, storage), bio-based electricity production facility, water reservoir infrastructure or any other long-term and costly project associated with possible irreversibility costs. Assume there is only one producer (region) operating in uncertain environment and this producer needs to satisfy some demand. One of the variables (or both variables) can be stochastic. In this section let us consider a very simple relation between the production capacity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the stochastic demand </a:t>
                </a:r>
                <a:r>
                  <a:rPr lang="en-US" sz="1200" i="0" kern="1200">
                    <a:solidFill>
                      <a:schemeClr val="tx1"/>
                    </a:solidFill>
                    <a:effectLst/>
                    <a:latin typeface="+mn-lt"/>
                    <a:ea typeface="+mn-ea"/>
                    <a:cs typeface="+mn-cs"/>
                  </a:rPr>
                  <a:t>𝜔</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SimSun" panose="02010600030101010101" pitchFamily="2" charset="-122"/>
                  </a:rPr>
                  <a:t>The imbalance between the demand and supply can induce an exceedance of a vital systemic threshold and, as a result, a systemic failure. Planning production </a:t>
                </a:r>
                <a:r>
                  <a:rPr lang="en-US" sz="1800" i="0">
                    <a:solidFill>
                      <a:srgbClr val="000000"/>
                    </a:solidFill>
                    <a:effectLst/>
                    <a:latin typeface="Cambria Math" panose="02040503050406030204" pitchFamily="18" charset="0"/>
                    <a:ea typeface="SimSun" panose="02010600030101010101" pitchFamily="2" charset="-122"/>
                  </a:rPr>
                  <a:t>𝑥</a:t>
                </a:r>
                <a:r>
                  <a:rPr lang="en-US" sz="1800" dirty="0">
                    <a:solidFill>
                      <a:srgbClr val="000000"/>
                    </a:solidFill>
                    <a:effectLst/>
                    <a:latin typeface="Palatino Linotype" panose="02040502050505030304" pitchFamily="18" charset="0"/>
                    <a:ea typeface="SimSun" panose="02010600030101010101" pitchFamily="2" charset="-122"/>
                  </a:rPr>
                  <a:t> before exact information on the level of stochastic demand </a:t>
                </a:r>
                <a:r>
                  <a:rPr lang="en-US" sz="1800" i="0">
                    <a:solidFill>
                      <a:srgbClr val="000000"/>
                    </a:solidFill>
                    <a:effectLst/>
                    <a:latin typeface="Cambria Math" panose="02040503050406030204" pitchFamily="18" charset="0"/>
                    <a:ea typeface="SimSun" panose="02010600030101010101" pitchFamily="2" charset="-122"/>
                  </a:rPr>
                  <a:t>𝜔</a:t>
                </a:r>
                <a:r>
                  <a:rPr lang="en-US" sz="1800" dirty="0">
                    <a:solidFill>
                      <a:srgbClr val="000000"/>
                    </a:solidFill>
                    <a:effectLst/>
                    <a:latin typeface="Palatino Linotype" panose="02040502050505030304" pitchFamily="18" charset="0"/>
                    <a:ea typeface="SimSun" panose="02010600030101010101" pitchFamily="2" charset="-122"/>
                  </a:rPr>
                  <a:t> is available can result in two situations: a) If the production is lower than the demand, then the producer can potentially fulfill the demand by storage withdrawal (“borrowing”) at price </a:t>
                </a:r>
                <a:r>
                  <a:rPr lang="en-US" sz="1800" i="0">
                    <a:solidFill>
                      <a:srgbClr val="000000"/>
                    </a:solidFill>
                    <a:effectLst/>
                    <a:latin typeface="Cambria Math" panose="02040503050406030204" pitchFamily="18" charset="0"/>
                    <a:ea typeface="SimSun" panose="02010600030101010101" pitchFamily="2" charset="-122"/>
                  </a:rPr>
                  <a:t>〖𝛼&gt;𝑐〗_^ </a:t>
                </a:r>
                <a:r>
                  <a:rPr lang="en-US" sz="1800" dirty="0">
                    <a:solidFill>
                      <a:srgbClr val="000000"/>
                    </a:solidFill>
                    <a:effectLst/>
                    <a:latin typeface="Palatino Linotype" panose="02040502050505030304" pitchFamily="18" charset="0"/>
                    <a:ea typeface="SimSun" panose="02010600030101010101" pitchFamily="2" charset="-122"/>
                  </a:rPr>
                  <a:t>.  If the demand is lower than the production </a:t>
                </a:r>
                <a:r>
                  <a:rPr lang="en-US" sz="1800" i="0">
                    <a:solidFill>
                      <a:srgbClr val="000000"/>
                    </a:solidFill>
                    <a:effectLst/>
                    <a:latin typeface="Cambria Math" panose="02040503050406030204" pitchFamily="18" charset="0"/>
                    <a:ea typeface="SimSun" panose="02010600030101010101" pitchFamily="2" charset="-122"/>
                  </a:rPr>
                  <a:t>𝑥</a:t>
                </a:r>
                <a:r>
                  <a:rPr lang="en-US" sz="1800" dirty="0">
                    <a:solidFill>
                      <a:srgbClr val="000000"/>
                    </a:solidFill>
                    <a:effectLst/>
                    <a:latin typeface="Palatino Linotype" panose="02040502050505030304" pitchFamily="18" charset="0"/>
                    <a:ea typeface="SimSun" panose="02010600030101010101" pitchFamily="2" charset="-122"/>
                  </a:rPr>
                  <a:t>, the producer can store the excess production at price </a:t>
                </a:r>
                <a:r>
                  <a:rPr lang="en-US" sz="1800" i="0">
                    <a:solidFill>
                      <a:srgbClr val="000000"/>
                    </a:solidFill>
                    <a:effectLst/>
                    <a:latin typeface="Cambria Math" panose="02040503050406030204" pitchFamily="18" charset="0"/>
                    <a:ea typeface="SimSun" panose="02010600030101010101" pitchFamily="2" charset="-122"/>
                  </a:rPr>
                  <a:t>𝛽&lt;𝑐</a:t>
                </a:r>
                <a:r>
                  <a:rPr lang="en-US" sz="1800" dirty="0">
                    <a:solidFill>
                      <a:srgbClr val="000000"/>
                    </a:solidFill>
                    <a:effectLst/>
                    <a:latin typeface="Palatino Linotype" panose="02040502050505030304" pitchFamily="18" charset="0"/>
                    <a:ea typeface="SimSun" panose="02010600030101010101" pitchFamily="2" charset="-122"/>
                  </a:rPr>
                  <a:t>. The shortage and the excess production indicate systemic imbalances and risks, which require additional actions and costs for borrowing and storing. In general, costs </a:t>
                </a:r>
                <a:endParaRPr lang="en-US" sz="1800" dirty="0">
                  <a:solidFill>
                    <a:srgbClr val="000000"/>
                  </a:solidFill>
                  <a:effectLst/>
                  <a:latin typeface="Times New Roman" panose="02020603050405020304" pitchFamily="18" charset="0"/>
                  <a:ea typeface="Times New Roman" panose="02020603050405020304" pitchFamily="18" charset="0"/>
                </a:endParaRPr>
              </a:p>
              <a:p>
                <a:pPr eaLnBrk="1" hangingPunct="1"/>
                <a:endParaRPr lang="en-US" altLang="en-US" dirty="0"/>
              </a:p>
            </p:txBody>
          </p:sp>
        </mc:Fallback>
      </mc:AlternateContent>
    </p:spTree>
    <p:extLst>
      <p:ext uri="{BB962C8B-B14F-4D97-AF65-F5344CB8AC3E}">
        <p14:creationId xmlns:p14="http://schemas.microsoft.com/office/powerpoint/2010/main" val="180894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43000" y="685800"/>
            <a:ext cx="4572000" cy="3429000"/>
          </a:xfrm>
          <a:ln/>
        </p:spPr>
      </p:sp>
      <mc:AlternateContent xmlns:mc="http://schemas.openxmlformats.org/markup-compatibility/2006" xmlns:a14="http://schemas.microsoft.com/office/drawing/2010/main">
        <mc:Choice Requires="a14">
          <p:sp>
            <p:nvSpPr>
              <p:cNvPr id="56323"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illustrates how the concept of a two-stage stochastic optimization and robust strategic-adaptive decisions can assist robust decision analysis and system’s security management. Consider a basic model, which may correspond to a problem of a decision maker (regional planner) concerned with investments into agricultural production technologies (irrigation, storage), bio-based electricity production facility, water reservoir infrastructure or any other long-term and costly project associated with possible irreversibility costs. Assume there is only one producer (region) operating in uncertain environment and this producer needs to satisfy some demand. One of the variables (or both variables) can be stochastic. In this section let us consider a very simple relation between the production capacity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the stochastic demand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𝜔</m:t>
                    </m:r>
                  </m:oMath>
                </a14:m>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SimSun" panose="02010600030101010101" pitchFamily="2" charset="-122"/>
                  </a:rPr>
                  <a:t>The imbalance between the demand and supply can induce an exceedance of a vital systemic threshold and, as a result, a systemic failure. Planning production </a:t>
                </a:r>
                <a14:m>
                  <m:oMath xmlns:m="http://schemas.openxmlformats.org/officeDocument/2006/math">
                    <m:r>
                      <a:rPr lang="en-US" sz="1800" i="1">
                        <a:solidFill>
                          <a:srgbClr val="000000"/>
                        </a:solidFill>
                        <a:effectLst/>
                        <a:latin typeface="Cambria Math" panose="02040503050406030204" pitchFamily="18" charset="0"/>
                        <a:ea typeface="SimSun" panose="02010600030101010101" pitchFamily="2" charset="-122"/>
                      </a:rPr>
                      <m:t>𝑥</m:t>
                    </m:r>
                  </m:oMath>
                </a14:m>
                <a:r>
                  <a:rPr lang="en-US" sz="1800" dirty="0">
                    <a:solidFill>
                      <a:srgbClr val="000000"/>
                    </a:solidFill>
                    <a:effectLst/>
                    <a:latin typeface="Palatino Linotype" panose="02040502050505030304" pitchFamily="18" charset="0"/>
                    <a:ea typeface="SimSun" panose="02010600030101010101" pitchFamily="2" charset="-122"/>
                  </a:rPr>
                  <a:t> before exact information on the level of stochastic demand </a:t>
                </a:r>
                <a14:m>
                  <m:oMath xmlns:m="http://schemas.openxmlformats.org/officeDocument/2006/math">
                    <m:r>
                      <a:rPr lang="en-US" sz="1800" i="1">
                        <a:solidFill>
                          <a:srgbClr val="000000"/>
                        </a:solidFill>
                        <a:effectLst/>
                        <a:latin typeface="Cambria Math" panose="02040503050406030204" pitchFamily="18" charset="0"/>
                        <a:ea typeface="SimSun" panose="02010600030101010101" pitchFamily="2" charset="-122"/>
                      </a:rPr>
                      <m:t>𝜔</m:t>
                    </m:r>
                  </m:oMath>
                </a14:m>
                <a:r>
                  <a:rPr lang="en-US" sz="1800" dirty="0">
                    <a:solidFill>
                      <a:srgbClr val="000000"/>
                    </a:solidFill>
                    <a:effectLst/>
                    <a:latin typeface="Palatino Linotype" panose="02040502050505030304" pitchFamily="18" charset="0"/>
                    <a:ea typeface="SimSun" panose="02010600030101010101" pitchFamily="2" charset="-122"/>
                  </a:rPr>
                  <a:t> is available can result in two situations: a) If the production is lower than the demand, then the producer can potentially fulfill the demand by storage withdrawal (“borrowing”) at price </a:t>
                </a:r>
                <a14:m>
                  <m:oMath xmlns:m="http://schemas.openxmlformats.org/officeDocument/2006/math">
                    <m:sSubSup>
                      <m:sSubSupPr>
                        <m:ctrlPr>
                          <a:rPr lang="en-US" sz="1800" i="1">
                            <a:solidFill>
                              <a:srgbClr val="000000"/>
                            </a:solidFill>
                            <a:effectLst/>
                            <a:latin typeface="Cambria Math" panose="02040503050406030204" pitchFamily="18" charset="0"/>
                            <a:ea typeface="SimSun" panose="02010600030101010101" pitchFamily="2" charset="-122"/>
                          </a:rPr>
                        </m:ctrlPr>
                      </m:sSubSupPr>
                      <m:e>
                        <m:r>
                          <a:rPr lang="en-US" sz="1800" i="1">
                            <a:solidFill>
                              <a:srgbClr val="000000"/>
                            </a:solidFill>
                            <a:effectLst/>
                            <a:latin typeface="Cambria Math" panose="02040503050406030204" pitchFamily="18" charset="0"/>
                            <a:ea typeface="SimSun" panose="02010600030101010101" pitchFamily="2" charset="-122"/>
                          </a:rPr>
                          <m:t>𝛼</m:t>
                        </m:r>
                        <m:r>
                          <a:rPr lang="en-US" sz="1800">
                            <a:solidFill>
                              <a:srgbClr val="000000"/>
                            </a:solidFill>
                            <a:effectLst/>
                            <a:latin typeface="Cambria Math" panose="02040503050406030204" pitchFamily="18" charset="0"/>
                            <a:ea typeface="SimSun" panose="02010600030101010101" pitchFamily="2" charset="-122"/>
                          </a:rPr>
                          <m:t>&gt;</m:t>
                        </m:r>
                        <m:r>
                          <a:rPr lang="en-US" sz="1800" i="1">
                            <a:solidFill>
                              <a:srgbClr val="000000"/>
                            </a:solidFill>
                            <a:effectLst/>
                            <a:latin typeface="Cambria Math" panose="02040503050406030204" pitchFamily="18" charset="0"/>
                            <a:ea typeface="SimSun" panose="02010600030101010101" pitchFamily="2" charset="-122"/>
                          </a:rPr>
                          <m:t>𝑐</m:t>
                        </m:r>
                      </m:e>
                      <m:sub/>
                      <m:sup/>
                    </m:sSubSup>
                  </m:oMath>
                </a14:m>
                <a:r>
                  <a:rPr lang="en-US" sz="1800" dirty="0">
                    <a:solidFill>
                      <a:srgbClr val="000000"/>
                    </a:solidFill>
                    <a:effectLst/>
                    <a:latin typeface="Palatino Linotype" panose="02040502050505030304" pitchFamily="18" charset="0"/>
                    <a:ea typeface="SimSun" panose="02010600030101010101" pitchFamily="2" charset="-122"/>
                  </a:rPr>
                  <a:t>.  If the demand is lower than the production </a:t>
                </a:r>
                <a14:m>
                  <m:oMath xmlns:m="http://schemas.openxmlformats.org/officeDocument/2006/math">
                    <m:r>
                      <a:rPr lang="en-US" sz="1800" i="1">
                        <a:solidFill>
                          <a:srgbClr val="000000"/>
                        </a:solidFill>
                        <a:effectLst/>
                        <a:latin typeface="Cambria Math" panose="02040503050406030204" pitchFamily="18" charset="0"/>
                        <a:ea typeface="SimSun" panose="02010600030101010101" pitchFamily="2" charset="-122"/>
                      </a:rPr>
                      <m:t>𝑥</m:t>
                    </m:r>
                  </m:oMath>
                </a14:m>
                <a:r>
                  <a:rPr lang="en-US" sz="1800" dirty="0">
                    <a:solidFill>
                      <a:srgbClr val="000000"/>
                    </a:solidFill>
                    <a:effectLst/>
                    <a:latin typeface="Palatino Linotype" panose="02040502050505030304" pitchFamily="18" charset="0"/>
                    <a:ea typeface="SimSun" panose="02010600030101010101" pitchFamily="2" charset="-122"/>
                  </a:rPr>
                  <a:t>, the producer can store the excess production at price </a:t>
                </a:r>
                <a14:m>
                  <m:oMath xmlns:m="http://schemas.openxmlformats.org/officeDocument/2006/math">
                    <m:r>
                      <a:rPr lang="en-US" sz="1800" i="1">
                        <a:solidFill>
                          <a:srgbClr val="000000"/>
                        </a:solidFill>
                        <a:effectLst/>
                        <a:latin typeface="Cambria Math" panose="02040503050406030204" pitchFamily="18" charset="0"/>
                        <a:ea typeface="SimSun" panose="02010600030101010101" pitchFamily="2" charset="-122"/>
                      </a:rPr>
                      <m:t>𝛽</m:t>
                    </m:r>
                    <m:r>
                      <a:rPr lang="en-US" sz="1800">
                        <a:solidFill>
                          <a:srgbClr val="000000"/>
                        </a:solidFill>
                        <a:effectLst/>
                        <a:latin typeface="Cambria Math" panose="02040503050406030204" pitchFamily="18" charset="0"/>
                        <a:ea typeface="SimSun" panose="02010600030101010101" pitchFamily="2" charset="-122"/>
                      </a:rPr>
                      <m:t>&lt;</m:t>
                    </m:r>
                    <m:r>
                      <a:rPr lang="en-US" sz="1800" i="1">
                        <a:solidFill>
                          <a:srgbClr val="000000"/>
                        </a:solidFill>
                        <a:effectLst/>
                        <a:latin typeface="Cambria Math" panose="02040503050406030204" pitchFamily="18" charset="0"/>
                        <a:ea typeface="SimSun" panose="02010600030101010101" pitchFamily="2" charset="-122"/>
                      </a:rPr>
                      <m:t>𝑐</m:t>
                    </m:r>
                  </m:oMath>
                </a14:m>
                <a:r>
                  <a:rPr lang="en-US" sz="1800" dirty="0">
                    <a:solidFill>
                      <a:srgbClr val="000000"/>
                    </a:solidFill>
                    <a:effectLst/>
                    <a:latin typeface="Palatino Linotype" panose="02040502050505030304" pitchFamily="18" charset="0"/>
                    <a:ea typeface="SimSun" panose="02010600030101010101" pitchFamily="2" charset="-122"/>
                  </a:rPr>
                  <a:t>. The shortage and the excess production indicate systemic imbalances and risks, which require additional actions and costs for borrowing and storing. In general, costs </a:t>
                </a:r>
                <a:endParaRPr lang="en-US" sz="1800" dirty="0">
                  <a:solidFill>
                    <a:srgbClr val="000000"/>
                  </a:solidFill>
                  <a:effectLst/>
                  <a:latin typeface="Times New Roman" panose="02020603050405020304" pitchFamily="18" charset="0"/>
                  <a:ea typeface="Times New Roman" panose="02020603050405020304" pitchFamily="18" charset="0"/>
                </a:endParaRPr>
              </a:p>
              <a:p>
                <a:pPr eaLnBrk="1" hangingPunct="1"/>
                <a:endParaRPr lang="en-US" altLang="en-US" dirty="0"/>
              </a:p>
            </p:txBody>
          </p:sp>
        </mc:Choice>
        <mc:Fallback xmlns="">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illustrates how the concept of a two-stage stochastic optimization and robust strategic-adaptive decisions can assist robust decision analysis and system’s security management. Consider a basic model, which may correspond to a problem of a decision maker (regional planner) concerned with investments into agricultural production technologies (irrigation, storage), bio-based electricity production facility, water reservoir infrastructure or any other long-term and costly project associated with possible irreversibility costs. Assume there is only one producer (region) operating in uncertain environment and this producer needs to satisfy some demand. One of the variables (or both variables) can be stochastic. In this section let us consider a very simple relation between the production capacity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the stochastic demand </a:t>
                </a:r>
                <a:r>
                  <a:rPr lang="en-US" sz="1200" i="0" kern="1200">
                    <a:solidFill>
                      <a:schemeClr val="tx1"/>
                    </a:solidFill>
                    <a:effectLst/>
                    <a:latin typeface="+mn-lt"/>
                    <a:ea typeface="+mn-ea"/>
                    <a:cs typeface="+mn-cs"/>
                  </a:rPr>
                  <a:t>𝜔</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SimSun" panose="02010600030101010101" pitchFamily="2" charset="-122"/>
                  </a:rPr>
                  <a:t>The imbalance between the demand and supply can induce an exceedance of a vital systemic threshold and, as a result, a systemic failure. Planning production </a:t>
                </a:r>
                <a:r>
                  <a:rPr lang="en-US" sz="1800" i="0">
                    <a:solidFill>
                      <a:srgbClr val="000000"/>
                    </a:solidFill>
                    <a:effectLst/>
                    <a:latin typeface="Cambria Math" panose="02040503050406030204" pitchFamily="18" charset="0"/>
                    <a:ea typeface="SimSun" panose="02010600030101010101" pitchFamily="2" charset="-122"/>
                  </a:rPr>
                  <a:t>𝑥</a:t>
                </a:r>
                <a:r>
                  <a:rPr lang="en-US" sz="1800" dirty="0">
                    <a:solidFill>
                      <a:srgbClr val="000000"/>
                    </a:solidFill>
                    <a:effectLst/>
                    <a:latin typeface="Palatino Linotype" panose="02040502050505030304" pitchFamily="18" charset="0"/>
                    <a:ea typeface="SimSun" panose="02010600030101010101" pitchFamily="2" charset="-122"/>
                  </a:rPr>
                  <a:t> before exact information on the level of stochastic demand </a:t>
                </a:r>
                <a:r>
                  <a:rPr lang="en-US" sz="1800" i="0">
                    <a:solidFill>
                      <a:srgbClr val="000000"/>
                    </a:solidFill>
                    <a:effectLst/>
                    <a:latin typeface="Cambria Math" panose="02040503050406030204" pitchFamily="18" charset="0"/>
                    <a:ea typeface="SimSun" panose="02010600030101010101" pitchFamily="2" charset="-122"/>
                  </a:rPr>
                  <a:t>𝜔</a:t>
                </a:r>
                <a:r>
                  <a:rPr lang="en-US" sz="1800" dirty="0">
                    <a:solidFill>
                      <a:srgbClr val="000000"/>
                    </a:solidFill>
                    <a:effectLst/>
                    <a:latin typeface="Palatino Linotype" panose="02040502050505030304" pitchFamily="18" charset="0"/>
                    <a:ea typeface="SimSun" panose="02010600030101010101" pitchFamily="2" charset="-122"/>
                  </a:rPr>
                  <a:t> is available can result in two situations: a) If the production is lower than the demand, then the producer can potentially fulfill the demand by storage withdrawal (“borrowing”) at price </a:t>
                </a:r>
                <a:r>
                  <a:rPr lang="en-US" sz="1800" i="0">
                    <a:solidFill>
                      <a:srgbClr val="000000"/>
                    </a:solidFill>
                    <a:effectLst/>
                    <a:latin typeface="Cambria Math" panose="02040503050406030204" pitchFamily="18" charset="0"/>
                    <a:ea typeface="SimSun" panose="02010600030101010101" pitchFamily="2" charset="-122"/>
                  </a:rPr>
                  <a:t>〖𝛼&gt;𝑐〗_^ </a:t>
                </a:r>
                <a:r>
                  <a:rPr lang="en-US" sz="1800" dirty="0">
                    <a:solidFill>
                      <a:srgbClr val="000000"/>
                    </a:solidFill>
                    <a:effectLst/>
                    <a:latin typeface="Palatino Linotype" panose="02040502050505030304" pitchFamily="18" charset="0"/>
                    <a:ea typeface="SimSun" panose="02010600030101010101" pitchFamily="2" charset="-122"/>
                  </a:rPr>
                  <a:t>.  If the demand is lower than the production </a:t>
                </a:r>
                <a:r>
                  <a:rPr lang="en-US" sz="1800" i="0">
                    <a:solidFill>
                      <a:srgbClr val="000000"/>
                    </a:solidFill>
                    <a:effectLst/>
                    <a:latin typeface="Cambria Math" panose="02040503050406030204" pitchFamily="18" charset="0"/>
                    <a:ea typeface="SimSun" panose="02010600030101010101" pitchFamily="2" charset="-122"/>
                  </a:rPr>
                  <a:t>𝑥</a:t>
                </a:r>
                <a:r>
                  <a:rPr lang="en-US" sz="1800" dirty="0">
                    <a:solidFill>
                      <a:srgbClr val="000000"/>
                    </a:solidFill>
                    <a:effectLst/>
                    <a:latin typeface="Palatino Linotype" panose="02040502050505030304" pitchFamily="18" charset="0"/>
                    <a:ea typeface="SimSun" panose="02010600030101010101" pitchFamily="2" charset="-122"/>
                  </a:rPr>
                  <a:t>, the producer can store the excess production at price </a:t>
                </a:r>
                <a:r>
                  <a:rPr lang="en-US" sz="1800" i="0">
                    <a:solidFill>
                      <a:srgbClr val="000000"/>
                    </a:solidFill>
                    <a:effectLst/>
                    <a:latin typeface="Cambria Math" panose="02040503050406030204" pitchFamily="18" charset="0"/>
                    <a:ea typeface="SimSun" panose="02010600030101010101" pitchFamily="2" charset="-122"/>
                  </a:rPr>
                  <a:t>𝛽&lt;𝑐</a:t>
                </a:r>
                <a:r>
                  <a:rPr lang="en-US" sz="1800" dirty="0">
                    <a:solidFill>
                      <a:srgbClr val="000000"/>
                    </a:solidFill>
                    <a:effectLst/>
                    <a:latin typeface="Palatino Linotype" panose="02040502050505030304" pitchFamily="18" charset="0"/>
                    <a:ea typeface="SimSun" panose="02010600030101010101" pitchFamily="2" charset="-122"/>
                  </a:rPr>
                  <a:t>. The shortage and the excess production indicate systemic imbalances and risks, which require additional actions and costs for borrowing and storing. In general, costs </a:t>
                </a:r>
                <a:endParaRPr lang="en-US" sz="1800" dirty="0">
                  <a:solidFill>
                    <a:srgbClr val="000000"/>
                  </a:solidFill>
                  <a:effectLst/>
                  <a:latin typeface="Times New Roman" panose="02020603050405020304" pitchFamily="18" charset="0"/>
                  <a:ea typeface="Times New Roman" panose="02020603050405020304" pitchFamily="18" charset="0"/>
                </a:endParaRPr>
              </a:p>
              <a:p>
                <a:pPr eaLnBrk="1" hangingPunct="1"/>
                <a:endParaRPr lang="en-US" altLang="en-US" dirty="0"/>
              </a:p>
            </p:txBody>
          </p:sp>
        </mc:Fallback>
      </mc:AlternateContent>
    </p:spTree>
    <p:extLst>
      <p:ext uri="{BB962C8B-B14F-4D97-AF65-F5344CB8AC3E}">
        <p14:creationId xmlns:p14="http://schemas.microsoft.com/office/powerpoint/2010/main" val="1120884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43000" y="685800"/>
            <a:ext cx="4572000" cy="3429000"/>
          </a:xfrm>
          <a:ln/>
        </p:spPr>
      </p:sp>
      <mc:AlternateContent xmlns:mc="http://schemas.openxmlformats.org/markup-compatibility/2006" xmlns:a14="http://schemas.microsoft.com/office/drawing/2010/main">
        <mc:Choice Requires="a14">
          <p:sp>
            <p:nvSpPr>
              <p:cNvPr id="56323"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illustrates how the concept of a two-stage stochastic optimization and robust strategic-adaptive decisions can assist robust decision analysis and system’s security management. Consider a basic model, which may correspond to a problem of a decision maker (regional planner) concerned with investments into agricultural production technologies (irrigation, storage), bio-based electricity production facility, water reservoir infrastructure or any other long-term and costly project associated with possible irreversibility costs. Assume there is only one producer (region) operating in uncertain environment and this producer needs to satisfy some demand. One of the variables (or both variables) can be stochastic. In this section let us consider a very simple relation between the production capacity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the stochastic demand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𝜔</m:t>
                    </m:r>
                  </m:oMath>
                </a14:m>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SimSun" panose="02010600030101010101" pitchFamily="2" charset="-122"/>
                  </a:rPr>
                  <a:t>The imbalance between the demand and supply can induce an exceedance of a vital systemic threshold and, as a result, a systemic failure. Planning production </a:t>
                </a:r>
                <a14:m>
                  <m:oMath xmlns:m="http://schemas.openxmlformats.org/officeDocument/2006/math">
                    <m:r>
                      <a:rPr lang="en-US" sz="1800" i="1">
                        <a:solidFill>
                          <a:srgbClr val="000000"/>
                        </a:solidFill>
                        <a:effectLst/>
                        <a:latin typeface="Cambria Math" panose="02040503050406030204" pitchFamily="18" charset="0"/>
                        <a:ea typeface="SimSun" panose="02010600030101010101" pitchFamily="2" charset="-122"/>
                      </a:rPr>
                      <m:t>𝑥</m:t>
                    </m:r>
                  </m:oMath>
                </a14:m>
                <a:r>
                  <a:rPr lang="en-US" sz="1800" dirty="0">
                    <a:solidFill>
                      <a:srgbClr val="000000"/>
                    </a:solidFill>
                    <a:effectLst/>
                    <a:latin typeface="Palatino Linotype" panose="02040502050505030304" pitchFamily="18" charset="0"/>
                    <a:ea typeface="SimSun" panose="02010600030101010101" pitchFamily="2" charset="-122"/>
                  </a:rPr>
                  <a:t> before exact information on the level of stochastic demand </a:t>
                </a:r>
                <a14:m>
                  <m:oMath xmlns:m="http://schemas.openxmlformats.org/officeDocument/2006/math">
                    <m:r>
                      <a:rPr lang="en-US" sz="1800" i="1">
                        <a:solidFill>
                          <a:srgbClr val="000000"/>
                        </a:solidFill>
                        <a:effectLst/>
                        <a:latin typeface="Cambria Math" panose="02040503050406030204" pitchFamily="18" charset="0"/>
                        <a:ea typeface="SimSun" panose="02010600030101010101" pitchFamily="2" charset="-122"/>
                      </a:rPr>
                      <m:t>𝜔</m:t>
                    </m:r>
                  </m:oMath>
                </a14:m>
                <a:r>
                  <a:rPr lang="en-US" sz="1800" dirty="0">
                    <a:solidFill>
                      <a:srgbClr val="000000"/>
                    </a:solidFill>
                    <a:effectLst/>
                    <a:latin typeface="Palatino Linotype" panose="02040502050505030304" pitchFamily="18" charset="0"/>
                    <a:ea typeface="SimSun" panose="02010600030101010101" pitchFamily="2" charset="-122"/>
                  </a:rPr>
                  <a:t> is available can result in two situations: a) If the production is lower than the demand, then the producer can potentially fulfill the demand by storage withdrawal (“borrowing”) at price </a:t>
                </a:r>
                <a14:m>
                  <m:oMath xmlns:m="http://schemas.openxmlformats.org/officeDocument/2006/math">
                    <m:sSubSup>
                      <m:sSubSupPr>
                        <m:ctrlPr>
                          <a:rPr lang="en-US" sz="1800" i="1">
                            <a:solidFill>
                              <a:srgbClr val="000000"/>
                            </a:solidFill>
                            <a:effectLst/>
                            <a:latin typeface="Cambria Math" panose="02040503050406030204" pitchFamily="18" charset="0"/>
                            <a:ea typeface="SimSun" panose="02010600030101010101" pitchFamily="2" charset="-122"/>
                          </a:rPr>
                        </m:ctrlPr>
                      </m:sSubSupPr>
                      <m:e>
                        <m:r>
                          <a:rPr lang="en-US" sz="1800" i="1">
                            <a:solidFill>
                              <a:srgbClr val="000000"/>
                            </a:solidFill>
                            <a:effectLst/>
                            <a:latin typeface="Cambria Math" panose="02040503050406030204" pitchFamily="18" charset="0"/>
                            <a:ea typeface="SimSun" panose="02010600030101010101" pitchFamily="2" charset="-122"/>
                          </a:rPr>
                          <m:t>𝛼</m:t>
                        </m:r>
                        <m:r>
                          <a:rPr lang="en-US" sz="1800">
                            <a:solidFill>
                              <a:srgbClr val="000000"/>
                            </a:solidFill>
                            <a:effectLst/>
                            <a:latin typeface="Cambria Math" panose="02040503050406030204" pitchFamily="18" charset="0"/>
                            <a:ea typeface="SimSun" panose="02010600030101010101" pitchFamily="2" charset="-122"/>
                          </a:rPr>
                          <m:t>&gt;</m:t>
                        </m:r>
                        <m:r>
                          <a:rPr lang="en-US" sz="1800" i="1">
                            <a:solidFill>
                              <a:srgbClr val="000000"/>
                            </a:solidFill>
                            <a:effectLst/>
                            <a:latin typeface="Cambria Math" panose="02040503050406030204" pitchFamily="18" charset="0"/>
                            <a:ea typeface="SimSun" panose="02010600030101010101" pitchFamily="2" charset="-122"/>
                          </a:rPr>
                          <m:t>𝑐</m:t>
                        </m:r>
                      </m:e>
                      <m:sub/>
                      <m:sup/>
                    </m:sSubSup>
                  </m:oMath>
                </a14:m>
                <a:r>
                  <a:rPr lang="en-US" sz="1800" dirty="0">
                    <a:solidFill>
                      <a:srgbClr val="000000"/>
                    </a:solidFill>
                    <a:effectLst/>
                    <a:latin typeface="Palatino Linotype" panose="02040502050505030304" pitchFamily="18" charset="0"/>
                    <a:ea typeface="SimSun" panose="02010600030101010101" pitchFamily="2" charset="-122"/>
                  </a:rPr>
                  <a:t>.  If the demand is lower than the production </a:t>
                </a:r>
                <a14:m>
                  <m:oMath xmlns:m="http://schemas.openxmlformats.org/officeDocument/2006/math">
                    <m:r>
                      <a:rPr lang="en-US" sz="1800" i="1">
                        <a:solidFill>
                          <a:srgbClr val="000000"/>
                        </a:solidFill>
                        <a:effectLst/>
                        <a:latin typeface="Cambria Math" panose="02040503050406030204" pitchFamily="18" charset="0"/>
                        <a:ea typeface="SimSun" panose="02010600030101010101" pitchFamily="2" charset="-122"/>
                      </a:rPr>
                      <m:t>𝑥</m:t>
                    </m:r>
                  </m:oMath>
                </a14:m>
                <a:r>
                  <a:rPr lang="en-US" sz="1800" dirty="0">
                    <a:solidFill>
                      <a:srgbClr val="000000"/>
                    </a:solidFill>
                    <a:effectLst/>
                    <a:latin typeface="Palatino Linotype" panose="02040502050505030304" pitchFamily="18" charset="0"/>
                    <a:ea typeface="SimSun" panose="02010600030101010101" pitchFamily="2" charset="-122"/>
                  </a:rPr>
                  <a:t>, the producer can store the excess production at price </a:t>
                </a:r>
                <a14:m>
                  <m:oMath xmlns:m="http://schemas.openxmlformats.org/officeDocument/2006/math">
                    <m:r>
                      <a:rPr lang="en-US" sz="1800" i="1">
                        <a:solidFill>
                          <a:srgbClr val="000000"/>
                        </a:solidFill>
                        <a:effectLst/>
                        <a:latin typeface="Cambria Math" panose="02040503050406030204" pitchFamily="18" charset="0"/>
                        <a:ea typeface="SimSun" panose="02010600030101010101" pitchFamily="2" charset="-122"/>
                      </a:rPr>
                      <m:t>𝛽</m:t>
                    </m:r>
                    <m:r>
                      <a:rPr lang="en-US" sz="1800">
                        <a:solidFill>
                          <a:srgbClr val="000000"/>
                        </a:solidFill>
                        <a:effectLst/>
                        <a:latin typeface="Cambria Math" panose="02040503050406030204" pitchFamily="18" charset="0"/>
                        <a:ea typeface="SimSun" panose="02010600030101010101" pitchFamily="2" charset="-122"/>
                      </a:rPr>
                      <m:t>&lt;</m:t>
                    </m:r>
                    <m:r>
                      <a:rPr lang="en-US" sz="1800" i="1">
                        <a:solidFill>
                          <a:srgbClr val="000000"/>
                        </a:solidFill>
                        <a:effectLst/>
                        <a:latin typeface="Cambria Math" panose="02040503050406030204" pitchFamily="18" charset="0"/>
                        <a:ea typeface="SimSun" panose="02010600030101010101" pitchFamily="2" charset="-122"/>
                      </a:rPr>
                      <m:t>𝑐</m:t>
                    </m:r>
                  </m:oMath>
                </a14:m>
                <a:r>
                  <a:rPr lang="en-US" sz="1800" dirty="0">
                    <a:solidFill>
                      <a:srgbClr val="000000"/>
                    </a:solidFill>
                    <a:effectLst/>
                    <a:latin typeface="Palatino Linotype" panose="02040502050505030304" pitchFamily="18" charset="0"/>
                    <a:ea typeface="SimSun" panose="02010600030101010101" pitchFamily="2" charset="-122"/>
                  </a:rPr>
                  <a:t>. The shortage and the excess production indicate systemic imbalances and risks, which require additional actions and costs for borrowing and storing. In general, costs </a:t>
                </a:r>
                <a:endParaRPr lang="en-US" sz="1800" dirty="0">
                  <a:solidFill>
                    <a:srgbClr val="000000"/>
                  </a:solidFill>
                  <a:effectLst/>
                  <a:latin typeface="Times New Roman" panose="02020603050405020304" pitchFamily="18" charset="0"/>
                  <a:ea typeface="Times New Roman" panose="02020603050405020304" pitchFamily="18" charset="0"/>
                </a:endParaRPr>
              </a:p>
              <a:p>
                <a:pPr eaLnBrk="1" hangingPunct="1"/>
                <a:endParaRPr lang="en-US" altLang="en-US" dirty="0"/>
              </a:p>
            </p:txBody>
          </p:sp>
        </mc:Choice>
        <mc:Fallback xmlns="">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illustrates how the concept of a two-stage stochastic optimization and robust strategic-adaptive decisions can assist robust decision analysis and system’s security management. Consider a basic model, which may correspond to a problem of a decision maker (regional planner) concerned with investments into agricultural production technologies (irrigation, storage), bio-based electricity production facility, water reservoir infrastructure or any other long-term and costly project associated with possible irreversibility costs. Assume there is only one producer (region) operating in uncertain environment and this producer needs to satisfy some demand. One of the variables (or both variables) can be stochastic. In this section let us consider a very simple relation between the production capacity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and the stochastic demand </a:t>
                </a:r>
                <a:r>
                  <a:rPr lang="en-US" sz="1200" i="0" kern="1200">
                    <a:solidFill>
                      <a:schemeClr val="tx1"/>
                    </a:solidFill>
                    <a:effectLst/>
                    <a:latin typeface="+mn-lt"/>
                    <a:ea typeface="+mn-ea"/>
                    <a:cs typeface="+mn-cs"/>
                  </a:rPr>
                  <a:t>𝜔</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Palatino Linotype" panose="02040502050505030304" pitchFamily="18" charset="0"/>
                    <a:ea typeface="SimSun" panose="02010600030101010101" pitchFamily="2" charset="-122"/>
                  </a:rPr>
                  <a:t>The imbalance between the demand and supply can induce an exceedance of a vital systemic threshold and, as a result, a systemic failure. Planning production </a:t>
                </a:r>
                <a:r>
                  <a:rPr lang="en-US" sz="1800" i="0">
                    <a:solidFill>
                      <a:srgbClr val="000000"/>
                    </a:solidFill>
                    <a:effectLst/>
                    <a:latin typeface="Cambria Math" panose="02040503050406030204" pitchFamily="18" charset="0"/>
                    <a:ea typeface="SimSun" panose="02010600030101010101" pitchFamily="2" charset="-122"/>
                  </a:rPr>
                  <a:t>𝑥</a:t>
                </a:r>
                <a:r>
                  <a:rPr lang="en-US" sz="1800" dirty="0">
                    <a:solidFill>
                      <a:srgbClr val="000000"/>
                    </a:solidFill>
                    <a:effectLst/>
                    <a:latin typeface="Palatino Linotype" panose="02040502050505030304" pitchFamily="18" charset="0"/>
                    <a:ea typeface="SimSun" panose="02010600030101010101" pitchFamily="2" charset="-122"/>
                  </a:rPr>
                  <a:t> before exact information on the level of stochastic demand </a:t>
                </a:r>
                <a:r>
                  <a:rPr lang="en-US" sz="1800" i="0">
                    <a:solidFill>
                      <a:srgbClr val="000000"/>
                    </a:solidFill>
                    <a:effectLst/>
                    <a:latin typeface="Cambria Math" panose="02040503050406030204" pitchFamily="18" charset="0"/>
                    <a:ea typeface="SimSun" panose="02010600030101010101" pitchFamily="2" charset="-122"/>
                  </a:rPr>
                  <a:t>𝜔</a:t>
                </a:r>
                <a:r>
                  <a:rPr lang="en-US" sz="1800" dirty="0">
                    <a:solidFill>
                      <a:srgbClr val="000000"/>
                    </a:solidFill>
                    <a:effectLst/>
                    <a:latin typeface="Palatino Linotype" panose="02040502050505030304" pitchFamily="18" charset="0"/>
                    <a:ea typeface="SimSun" panose="02010600030101010101" pitchFamily="2" charset="-122"/>
                  </a:rPr>
                  <a:t> is available can result in two situations: a) If the production is lower than the demand, then the producer can potentially fulfill the demand by storage withdrawal (“borrowing”) at price </a:t>
                </a:r>
                <a:r>
                  <a:rPr lang="en-US" sz="1800" i="0">
                    <a:solidFill>
                      <a:srgbClr val="000000"/>
                    </a:solidFill>
                    <a:effectLst/>
                    <a:latin typeface="Cambria Math" panose="02040503050406030204" pitchFamily="18" charset="0"/>
                    <a:ea typeface="SimSun" panose="02010600030101010101" pitchFamily="2" charset="-122"/>
                  </a:rPr>
                  <a:t>〖𝛼&gt;𝑐〗_^ </a:t>
                </a:r>
                <a:r>
                  <a:rPr lang="en-US" sz="1800" dirty="0">
                    <a:solidFill>
                      <a:srgbClr val="000000"/>
                    </a:solidFill>
                    <a:effectLst/>
                    <a:latin typeface="Palatino Linotype" panose="02040502050505030304" pitchFamily="18" charset="0"/>
                    <a:ea typeface="SimSun" panose="02010600030101010101" pitchFamily="2" charset="-122"/>
                  </a:rPr>
                  <a:t>.  If the demand is lower than the production </a:t>
                </a:r>
                <a:r>
                  <a:rPr lang="en-US" sz="1800" i="0">
                    <a:solidFill>
                      <a:srgbClr val="000000"/>
                    </a:solidFill>
                    <a:effectLst/>
                    <a:latin typeface="Cambria Math" panose="02040503050406030204" pitchFamily="18" charset="0"/>
                    <a:ea typeface="SimSun" panose="02010600030101010101" pitchFamily="2" charset="-122"/>
                  </a:rPr>
                  <a:t>𝑥</a:t>
                </a:r>
                <a:r>
                  <a:rPr lang="en-US" sz="1800" dirty="0">
                    <a:solidFill>
                      <a:srgbClr val="000000"/>
                    </a:solidFill>
                    <a:effectLst/>
                    <a:latin typeface="Palatino Linotype" panose="02040502050505030304" pitchFamily="18" charset="0"/>
                    <a:ea typeface="SimSun" panose="02010600030101010101" pitchFamily="2" charset="-122"/>
                  </a:rPr>
                  <a:t>, the producer can store the excess production at price </a:t>
                </a:r>
                <a:r>
                  <a:rPr lang="en-US" sz="1800" i="0">
                    <a:solidFill>
                      <a:srgbClr val="000000"/>
                    </a:solidFill>
                    <a:effectLst/>
                    <a:latin typeface="Cambria Math" panose="02040503050406030204" pitchFamily="18" charset="0"/>
                    <a:ea typeface="SimSun" panose="02010600030101010101" pitchFamily="2" charset="-122"/>
                  </a:rPr>
                  <a:t>𝛽&lt;𝑐</a:t>
                </a:r>
                <a:r>
                  <a:rPr lang="en-US" sz="1800" dirty="0">
                    <a:solidFill>
                      <a:srgbClr val="000000"/>
                    </a:solidFill>
                    <a:effectLst/>
                    <a:latin typeface="Palatino Linotype" panose="02040502050505030304" pitchFamily="18" charset="0"/>
                    <a:ea typeface="SimSun" panose="02010600030101010101" pitchFamily="2" charset="-122"/>
                  </a:rPr>
                  <a:t>. The shortage and the excess production indicate systemic imbalances and risks, which require additional actions and costs for borrowing and storing. In general, costs </a:t>
                </a:r>
                <a:endParaRPr lang="en-US" sz="1800" dirty="0">
                  <a:solidFill>
                    <a:srgbClr val="000000"/>
                  </a:solidFill>
                  <a:effectLst/>
                  <a:latin typeface="Times New Roman" panose="02020603050405020304" pitchFamily="18" charset="0"/>
                  <a:ea typeface="Times New Roman" panose="02020603050405020304" pitchFamily="18" charset="0"/>
                </a:endParaRPr>
              </a:p>
              <a:p>
                <a:pPr eaLnBrk="1" hangingPunct="1"/>
                <a:endParaRPr lang="en-US" altLang="en-US" dirty="0"/>
              </a:p>
            </p:txBody>
          </p:sp>
        </mc:Fallback>
      </mc:AlternateContent>
    </p:spTree>
    <p:extLst>
      <p:ext uri="{BB962C8B-B14F-4D97-AF65-F5344CB8AC3E}">
        <p14:creationId xmlns:p14="http://schemas.microsoft.com/office/powerpoint/2010/main" val="2915285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238B5-F3E9-437D-BBA5-AD5B344BAD84}" type="slidenum">
              <a:rPr lang="en-US" smtClean="0"/>
              <a:t>10</a:t>
            </a:fld>
            <a:endParaRPr lang="en-US"/>
          </a:p>
        </p:txBody>
      </p:sp>
    </p:spTree>
    <p:extLst>
      <p:ext uri="{BB962C8B-B14F-4D97-AF65-F5344CB8AC3E}">
        <p14:creationId xmlns:p14="http://schemas.microsoft.com/office/powerpoint/2010/main" val="2267691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it is so important to consider interdependencies between strategic and adaptive models and decisions</a:t>
            </a:r>
          </a:p>
          <a:p>
            <a:endParaRPr lang="en-US" dirty="0"/>
          </a:p>
          <a:p>
            <a:r>
              <a:rPr lang="en-US" dirty="0"/>
              <a:t>Because inconsistent strategic and adaptive decisions can lead to irreversibility and lock-in situations.</a:t>
            </a:r>
          </a:p>
          <a:p>
            <a:endParaRPr lang="en-US" dirty="0"/>
          </a:p>
          <a:p>
            <a:r>
              <a:rPr lang="en-US" dirty="0"/>
              <a:t>Many sectoral and multi-sectoral exclude operational adaptive decisions and ignore consideration of uncertainties </a:t>
            </a:r>
          </a:p>
          <a:p>
            <a:r>
              <a:rPr lang="en-US" dirty="0"/>
              <a:t>They only design long-term strategic decisions, e.g. land transformations to land use management types, energy production facilities (windmills or solar panels, etc. )</a:t>
            </a:r>
          </a:p>
          <a:p>
            <a:endParaRPr lang="en-US" dirty="0"/>
          </a:p>
          <a:p>
            <a:r>
              <a:rPr lang="en-US" dirty="0"/>
              <a:t>However, in the presence of stochastic operational conditions, the need to operational adaptive decisions becomes more clear</a:t>
            </a:r>
          </a:p>
          <a:p>
            <a:endParaRPr lang="en-US" dirty="0"/>
          </a:p>
          <a:p>
            <a:r>
              <a:rPr lang="en-US" dirty="0"/>
              <a:t>Accounting for irreversibility of strategic decisions</a:t>
            </a:r>
          </a:p>
        </p:txBody>
      </p:sp>
      <p:sp>
        <p:nvSpPr>
          <p:cNvPr id="4" name="Slide Number Placeholder 3"/>
          <p:cNvSpPr>
            <a:spLocks noGrp="1"/>
          </p:cNvSpPr>
          <p:nvPr>
            <p:ph type="sldNum" sz="quarter" idx="5"/>
          </p:nvPr>
        </p:nvSpPr>
        <p:spPr/>
        <p:txBody>
          <a:bodyPr/>
          <a:lstStyle/>
          <a:p>
            <a:fld id="{B7B238B5-F3E9-437D-BBA5-AD5B344BAD84}" type="slidenum">
              <a:rPr lang="en-US" smtClean="0"/>
              <a:t>11</a:t>
            </a:fld>
            <a:endParaRPr lang="en-US"/>
          </a:p>
        </p:txBody>
      </p:sp>
    </p:spTree>
    <p:extLst>
      <p:ext uri="{BB962C8B-B14F-4D97-AF65-F5344CB8AC3E}">
        <p14:creationId xmlns:p14="http://schemas.microsoft.com/office/powerpoint/2010/main" val="4119895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238B5-F3E9-437D-BBA5-AD5B344BAD84}" type="slidenum">
              <a:rPr lang="en-US" smtClean="0"/>
              <a:t>13</a:t>
            </a:fld>
            <a:endParaRPr lang="en-US"/>
          </a:p>
        </p:txBody>
      </p:sp>
    </p:spTree>
    <p:extLst>
      <p:ext uri="{BB962C8B-B14F-4D97-AF65-F5344CB8AC3E}">
        <p14:creationId xmlns:p14="http://schemas.microsoft.com/office/powerpoint/2010/main" val="3549107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CDDC53-1045-476D-8C06-CCB593EB05B0}"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0DF74-1E61-4B2B-82A9-44D20868CB20}" type="slidenum">
              <a:rPr lang="en-US" smtClean="0"/>
              <a:t>‹#›</a:t>
            </a:fld>
            <a:endParaRPr lang="en-US"/>
          </a:p>
        </p:txBody>
      </p:sp>
    </p:spTree>
    <p:extLst>
      <p:ext uri="{BB962C8B-B14F-4D97-AF65-F5344CB8AC3E}">
        <p14:creationId xmlns:p14="http://schemas.microsoft.com/office/powerpoint/2010/main" val="76557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CDDC53-1045-476D-8C06-CCB593EB05B0}"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0DF74-1E61-4B2B-82A9-44D20868CB20}" type="slidenum">
              <a:rPr lang="en-US" smtClean="0"/>
              <a:t>‹#›</a:t>
            </a:fld>
            <a:endParaRPr lang="en-US"/>
          </a:p>
        </p:txBody>
      </p:sp>
    </p:spTree>
    <p:extLst>
      <p:ext uri="{BB962C8B-B14F-4D97-AF65-F5344CB8AC3E}">
        <p14:creationId xmlns:p14="http://schemas.microsoft.com/office/powerpoint/2010/main" val="427341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CDDC53-1045-476D-8C06-CCB593EB05B0}"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0DF74-1E61-4B2B-82A9-44D20868CB20}" type="slidenum">
              <a:rPr lang="en-US" smtClean="0"/>
              <a:t>‹#›</a:t>
            </a:fld>
            <a:endParaRPr lang="en-US"/>
          </a:p>
        </p:txBody>
      </p:sp>
    </p:spTree>
    <p:extLst>
      <p:ext uri="{BB962C8B-B14F-4D97-AF65-F5344CB8AC3E}">
        <p14:creationId xmlns:p14="http://schemas.microsoft.com/office/powerpoint/2010/main" val="1049651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8B6497-541E-4F9E-9034-2D271CA70EE3}" type="slidenum">
              <a:rPr lang="en-US"/>
              <a:pPr>
                <a:defRPr/>
              </a:pPr>
              <a:t>‹#›</a:t>
            </a:fld>
            <a:endParaRPr lang="en-US"/>
          </a:p>
        </p:txBody>
      </p:sp>
    </p:spTree>
    <p:extLst>
      <p:ext uri="{BB962C8B-B14F-4D97-AF65-F5344CB8AC3E}">
        <p14:creationId xmlns:p14="http://schemas.microsoft.com/office/powerpoint/2010/main" val="2630729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A012E26-A946-4F02-BA7C-0D75CED934A8}" type="slidenum">
              <a:rPr lang="en-US"/>
              <a:pPr>
                <a:defRPr/>
              </a:pPr>
              <a:t>‹#›</a:t>
            </a:fld>
            <a:endParaRPr lang="en-US"/>
          </a:p>
        </p:txBody>
      </p:sp>
    </p:spTree>
    <p:extLst>
      <p:ext uri="{BB962C8B-B14F-4D97-AF65-F5344CB8AC3E}">
        <p14:creationId xmlns:p14="http://schemas.microsoft.com/office/powerpoint/2010/main" val="354269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CDDC53-1045-476D-8C06-CCB593EB05B0}"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0DF74-1E61-4B2B-82A9-44D20868CB20}" type="slidenum">
              <a:rPr lang="en-US" smtClean="0"/>
              <a:t>‹#›</a:t>
            </a:fld>
            <a:endParaRPr lang="en-US"/>
          </a:p>
        </p:txBody>
      </p:sp>
    </p:spTree>
    <p:extLst>
      <p:ext uri="{BB962C8B-B14F-4D97-AF65-F5344CB8AC3E}">
        <p14:creationId xmlns:p14="http://schemas.microsoft.com/office/powerpoint/2010/main" val="357455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CDDC53-1045-476D-8C06-CCB593EB05B0}"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0DF74-1E61-4B2B-82A9-44D20868CB20}" type="slidenum">
              <a:rPr lang="en-US" smtClean="0"/>
              <a:t>‹#›</a:t>
            </a:fld>
            <a:endParaRPr lang="en-US"/>
          </a:p>
        </p:txBody>
      </p:sp>
    </p:spTree>
    <p:extLst>
      <p:ext uri="{BB962C8B-B14F-4D97-AF65-F5344CB8AC3E}">
        <p14:creationId xmlns:p14="http://schemas.microsoft.com/office/powerpoint/2010/main" val="297882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CDDC53-1045-476D-8C06-CCB593EB05B0}"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0DF74-1E61-4B2B-82A9-44D20868CB20}" type="slidenum">
              <a:rPr lang="en-US" smtClean="0"/>
              <a:t>‹#›</a:t>
            </a:fld>
            <a:endParaRPr lang="en-US"/>
          </a:p>
        </p:txBody>
      </p:sp>
    </p:spTree>
    <p:extLst>
      <p:ext uri="{BB962C8B-B14F-4D97-AF65-F5344CB8AC3E}">
        <p14:creationId xmlns:p14="http://schemas.microsoft.com/office/powerpoint/2010/main" val="300905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CDDC53-1045-476D-8C06-CCB593EB05B0}" type="datetimeFigureOut">
              <a:rPr lang="en-US" smtClean="0"/>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0DF74-1E61-4B2B-82A9-44D20868CB20}" type="slidenum">
              <a:rPr lang="en-US" smtClean="0"/>
              <a:t>‹#›</a:t>
            </a:fld>
            <a:endParaRPr lang="en-US"/>
          </a:p>
        </p:txBody>
      </p:sp>
    </p:spTree>
    <p:extLst>
      <p:ext uri="{BB962C8B-B14F-4D97-AF65-F5344CB8AC3E}">
        <p14:creationId xmlns:p14="http://schemas.microsoft.com/office/powerpoint/2010/main" val="205217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CDDC53-1045-476D-8C06-CCB593EB05B0}" type="datetimeFigureOut">
              <a:rPr lang="en-US" smtClean="0"/>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0DF74-1E61-4B2B-82A9-44D20868CB20}" type="slidenum">
              <a:rPr lang="en-US" smtClean="0"/>
              <a:t>‹#›</a:t>
            </a:fld>
            <a:endParaRPr lang="en-US"/>
          </a:p>
        </p:txBody>
      </p:sp>
    </p:spTree>
    <p:extLst>
      <p:ext uri="{BB962C8B-B14F-4D97-AF65-F5344CB8AC3E}">
        <p14:creationId xmlns:p14="http://schemas.microsoft.com/office/powerpoint/2010/main" val="232859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DDC53-1045-476D-8C06-CCB593EB05B0}" type="datetimeFigureOut">
              <a:rPr lang="en-US" smtClean="0"/>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0DF74-1E61-4B2B-82A9-44D20868CB20}" type="slidenum">
              <a:rPr lang="en-US" smtClean="0"/>
              <a:t>‹#›</a:t>
            </a:fld>
            <a:endParaRPr lang="en-US"/>
          </a:p>
        </p:txBody>
      </p:sp>
    </p:spTree>
    <p:extLst>
      <p:ext uri="{BB962C8B-B14F-4D97-AF65-F5344CB8AC3E}">
        <p14:creationId xmlns:p14="http://schemas.microsoft.com/office/powerpoint/2010/main" val="98688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CDDC53-1045-476D-8C06-CCB593EB05B0}"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0DF74-1E61-4B2B-82A9-44D20868CB20}" type="slidenum">
              <a:rPr lang="en-US" smtClean="0"/>
              <a:t>‹#›</a:t>
            </a:fld>
            <a:endParaRPr lang="en-US"/>
          </a:p>
        </p:txBody>
      </p:sp>
    </p:spTree>
    <p:extLst>
      <p:ext uri="{BB962C8B-B14F-4D97-AF65-F5344CB8AC3E}">
        <p14:creationId xmlns:p14="http://schemas.microsoft.com/office/powerpoint/2010/main" val="20960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CDDC53-1045-476D-8C06-CCB593EB05B0}"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0DF74-1E61-4B2B-82A9-44D20868CB20}" type="slidenum">
              <a:rPr lang="en-US" smtClean="0"/>
              <a:t>‹#›</a:t>
            </a:fld>
            <a:endParaRPr lang="en-US"/>
          </a:p>
        </p:txBody>
      </p:sp>
    </p:spTree>
    <p:extLst>
      <p:ext uri="{BB962C8B-B14F-4D97-AF65-F5344CB8AC3E}">
        <p14:creationId xmlns:p14="http://schemas.microsoft.com/office/powerpoint/2010/main" val="143842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DDC53-1045-476D-8C06-CCB593EB05B0}" type="datetimeFigureOut">
              <a:rPr lang="en-US" smtClean="0"/>
              <a:t>11/29/2021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0DF74-1E61-4B2B-82A9-44D20868CB20}" type="slidenum">
              <a:rPr lang="en-US" smtClean="0"/>
              <a:t>‹#›</a:t>
            </a:fld>
            <a:endParaRPr lang="en-US"/>
          </a:p>
        </p:txBody>
      </p:sp>
    </p:spTree>
    <p:extLst>
      <p:ext uri="{BB962C8B-B14F-4D97-AF65-F5344CB8AC3E}">
        <p14:creationId xmlns:p14="http://schemas.microsoft.com/office/powerpoint/2010/main" val="2343072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2.bin"/><Relationship Id="rId10" Type="http://schemas.openxmlformats.org/officeDocument/2006/relationships/image" Target="../media/image12.emf"/><Relationship Id="rId4" Type="http://schemas.openxmlformats.org/officeDocument/2006/relationships/image" Target="../media/image10.emf"/><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33.emf"/><Relationship Id="rId3" Type="http://schemas.openxmlformats.org/officeDocument/2006/relationships/notesSlide" Target="../notesSlides/notesSlide10.xml"/><Relationship Id="rId7" Type="http://schemas.openxmlformats.org/officeDocument/2006/relationships/image" Target="../media/image29.wmf"/><Relationship Id="rId12"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31.emf"/><Relationship Id="rId5" Type="http://schemas.openxmlformats.org/officeDocument/2006/relationships/image" Target="../media/image28.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0.wmf"/><Relationship Id="rId14" Type="http://schemas.openxmlformats.org/officeDocument/2006/relationships/image" Target="../media/image34.emf"/></Relationships>
</file>

<file path=ppt/slides/_rels/slide16.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1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731524" y="4855319"/>
            <a:ext cx="3350580" cy="2002681"/>
            <a:chOff x="388700" y="838849"/>
            <a:chExt cx="8552704" cy="3839081"/>
          </a:xfrm>
          <a:noFill/>
        </p:grpSpPr>
        <p:pic>
          <p:nvPicPr>
            <p:cNvPr id="5" name="Picture 2" descr="E:\IIASA\GLOBIOM documentation\globiom_30.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201"/>
            <a:stretch/>
          </p:blipFill>
          <p:spPr bwMode="auto">
            <a:xfrm>
              <a:off x="388700" y="838849"/>
              <a:ext cx="8552704" cy="3839081"/>
            </a:xfrm>
            <a:prstGeom prst="rect">
              <a:avLst/>
            </a:prstGeom>
            <a:grpFill/>
            <a:ln>
              <a:noFill/>
              <a:prstDash val="sysDot"/>
            </a:ln>
          </p:spPr>
        </p:pic>
        <p:sp>
          <p:nvSpPr>
            <p:cNvPr id="6" name="Rectangle 5"/>
            <p:cNvSpPr/>
            <p:nvPr/>
          </p:nvSpPr>
          <p:spPr>
            <a:xfrm>
              <a:off x="3168144" y="3318143"/>
              <a:ext cx="829320" cy="736983"/>
            </a:xfrm>
            <a:prstGeom prst="rect">
              <a:avLst/>
            </a:prstGeom>
            <a:grp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53196" y="3083830"/>
              <a:ext cx="504056" cy="602804"/>
            </a:xfrm>
            <a:prstGeom prst="rect">
              <a:avLst/>
            </a:prstGeom>
            <a:grp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67387" y="3231380"/>
              <a:ext cx="1008112" cy="466953"/>
            </a:xfrm>
            <a:prstGeom prst="rect">
              <a:avLst/>
            </a:prstGeom>
            <a:grp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re 1"/>
          <p:cNvSpPr>
            <a:spLocks noGrp="1"/>
          </p:cNvSpPr>
          <p:nvPr>
            <p:ph type="ctrTitle"/>
          </p:nvPr>
        </p:nvSpPr>
        <p:spPr>
          <a:xfrm>
            <a:off x="-61896" y="661665"/>
            <a:ext cx="9144000" cy="923330"/>
          </a:xfr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pPr>
              <a:lnSpc>
                <a:spcPct val="90000"/>
              </a:lnSpc>
            </a:pPr>
            <a:r>
              <a:rPr lang="en-US" sz="3000" b="1" dirty="0">
                <a:solidFill>
                  <a:srgbClr val="0A941A"/>
                </a:solidFill>
              </a:rPr>
              <a:t>Two-stage STO for robust management of systemic risks and FWEE security in interdependent systems</a:t>
            </a:r>
            <a:endParaRPr lang="en-US" sz="3000" kern="1200" dirty="0">
              <a:solidFill>
                <a:schemeClr val="tx1">
                  <a:lumMod val="50000"/>
                  <a:lumOff val="50000"/>
                </a:schemeClr>
              </a:solidFill>
              <a:effectLst>
                <a:outerShdw blurRad="38100" dist="38100" dir="2700000" algn="tl">
                  <a:srgbClr val="C0C0C0"/>
                </a:outerShdw>
              </a:effectLst>
              <a:ea typeface="PMingLiU" pitchFamily="18" charset="-120"/>
            </a:endParaRPr>
          </a:p>
        </p:txBody>
      </p:sp>
      <p:sp>
        <p:nvSpPr>
          <p:cNvPr id="10" name="Sous-titre 2"/>
          <p:cNvSpPr>
            <a:spLocks noGrp="1"/>
          </p:cNvSpPr>
          <p:nvPr>
            <p:ph type="subTitle" idx="1"/>
          </p:nvPr>
        </p:nvSpPr>
        <p:spPr>
          <a:xfrm>
            <a:off x="152399" y="1984057"/>
            <a:ext cx="8839201" cy="1368152"/>
          </a:xfrm>
          <a:ln>
            <a:noFill/>
          </a:ln>
        </p:spPr>
        <p:txBody>
          <a:bodyPr>
            <a:noAutofit/>
          </a:bodyPr>
          <a:lstStyle/>
          <a:p>
            <a:pPr marL="0" lvl="2" indent="-514350" algn="ctr">
              <a:lnSpc>
                <a:spcPct val="120000"/>
              </a:lnSpc>
              <a:buNone/>
            </a:pPr>
            <a:r>
              <a:rPr lang="de-AT" sz="2000" b="1" dirty="0">
                <a:solidFill>
                  <a:schemeClr val="tx2"/>
                </a:solidFill>
                <a:latin typeface="+mn-lt"/>
              </a:rPr>
              <a:t>Tatiana </a:t>
            </a:r>
            <a:r>
              <a:rPr lang="de-AT" sz="2000" b="1" dirty="0" err="1">
                <a:solidFill>
                  <a:schemeClr val="tx2"/>
                </a:solidFill>
                <a:latin typeface="+mn-lt"/>
              </a:rPr>
              <a:t>Ermolieva</a:t>
            </a:r>
            <a:endParaRPr lang="de-AT" sz="2000" b="1" dirty="0">
              <a:solidFill>
                <a:schemeClr val="tx2"/>
              </a:solidFill>
              <a:latin typeface="+mn-lt"/>
            </a:endParaRPr>
          </a:p>
          <a:p>
            <a:pPr marL="0" lvl="2" indent="-514350">
              <a:lnSpc>
                <a:spcPct val="120000"/>
              </a:lnSpc>
            </a:pPr>
            <a:r>
              <a:rPr lang="de-AT" sz="2000" b="1" dirty="0">
                <a:solidFill>
                  <a:schemeClr val="tx2"/>
                </a:solidFill>
                <a:latin typeface="+mn-lt"/>
              </a:rPr>
              <a:t>Petr Havlik, </a:t>
            </a:r>
            <a:r>
              <a:rPr lang="de-AT" sz="2000" b="1" dirty="0">
                <a:solidFill>
                  <a:schemeClr val="tx2"/>
                </a:solidFill>
              </a:rPr>
              <a:t>Yurii Ermoliev, Taher Kahil, </a:t>
            </a:r>
            <a:r>
              <a:rPr lang="en-US" sz="2000" b="1" dirty="0">
                <a:solidFill>
                  <a:schemeClr val="tx2"/>
                </a:solidFill>
              </a:rPr>
              <a:t>Elena </a:t>
            </a:r>
            <a:r>
              <a:rPr lang="en-US" sz="2000" b="1" dirty="0" err="1">
                <a:solidFill>
                  <a:schemeClr val="tx2"/>
                </a:solidFill>
              </a:rPr>
              <a:t>Rovenskaya</a:t>
            </a:r>
            <a:r>
              <a:rPr lang="en-US" sz="2000" b="1" dirty="0">
                <a:solidFill>
                  <a:schemeClr val="tx2"/>
                </a:solidFill>
              </a:rPr>
              <a:t>, Michael </a:t>
            </a:r>
            <a:r>
              <a:rPr lang="en-US" sz="2000" b="1" dirty="0" err="1">
                <a:solidFill>
                  <a:schemeClr val="tx2"/>
                </a:solidFill>
              </a:rPr>
              <a:t>Obersteiner</a:t>
            </a:r>
            <a:r>
              <a:rPr lang="en-US" sz="2000" b="1" dirty="0">
                <a:solidFill>
                  <a:schemeClr val="tx2"/>
                </a:solidFill>
              </a:rPr>
              <a:t>, Pavel S. Knopov, Olena M. </a:t>
            </a:r>
            <a:r>
              <a:rPr lang="en-US" sz="2000" b="1" dirty="0" err="1">
                <a:solidFill>
                  <a:schemeClr val="tx2"/>
                </a:solidFill>
              </a:rPr>
              <a:t>Borodina</a:t>
            </a:r>
            <a:r>
              <a:rPr lang="en-US" sz="2000" b="1" dirty="0">
                <a:solidFill>
                  <a:schemeClr val="tx2"/>
                </a:solidFill>
              </a:rPr>
              <a:t>, </a:t>
            </a:r>
            <a:r>
              <a:rPr lang="en-US" sz="2000" b="1" dirty="0" err="1">
                <a:solidFill>
                  <a:schemeClr val="tx2"/>
                </a:solidFill>
              </a:rPr>
              <a:t>Vasyl</a:t>
            </a:r>
            <a:r>
              <a:rPr lang="en-US" sz="2000" b="1" dirty="0">
                <a:solidFill>
                  <a:schemeClr val="tx2"/>
                </a:solidFill>
              </a:rPr>
              <a:t> M. </a:t>
            </a:r>
            <a:r>
              <a:rPr lang="en-US" sz="2000" b="1" dirty="0" err="1">
                <a:solidFill>
                  <a:schemeClr val="tx2"/>
                </a:solidFill>
              </a:rPr>
              <a:t>Gorbachuk</a:t>
            </a:r>
            <a:r>
              <a:rPr lang="en-US" sz="2000" b="1" dirty="0">
                <a:solidFill>
                  <a:schemeClr val="tx2"/>
                </a:solidFill>
              </a:rPr>
              <a:t>, </a:t>
            </a:r>
            <a:r>
              <a:rPr lang="en-US" sz="2000" b="1" dirty="0" err="1">
                <a:solidFill>
                  <a:schemeClr val="tx2"/>
                </a:solidFill>
              </a:rPr>
              <a:t>Olexandr</a:t>
            </a:r>
            <a:r>
              <a:rPr lang="en-US" sz="2000" b="1" dirty="0">
                <a:solidFill>
                  <a:schemeClr val="tx2"/>
                </a:solidFill>
              </a:rPr>
              <a:t> V. Bogdanov</a:t>
            </a:r>
            <a:endParaRPr lang="de-AT" sz="2000" b="1" dirty="0">
              <a:solidFill>
                <a:schemeClr val="tx2"/>
              </a:solidFill>
              <a:latin typeface="+mn-lt"/>
            </a:endParaRPr>
          </a:p>
          <a:p>
            <a:pPr marL="0" lvl="2" indent="-514350" algn="ctr">
              <a:lnSpc>
                <a:spcPct val="120000"/>
              </a:lnSpc>
              <a:buNone/>
            </a:pPr>
            <a:endParaRPr lang="en-US" sz="1000" b="1" dirty="0">
              <a:solidFill>
                <a:schemeClr val="tx2"/>
              </a:solidFill>
              <a:latin typeface="+mn-lt"/>
            </a:endParaRPr>
          </a:p>
          <a:p>
            <a:pPr marL="0" lvl="2" indent="-514350" algn="ctr">
              <a:lnSpc>
                <a:spcPct val="120000"/>
              </a:lnSpc>
              <a:buNone/>
            </a:pPr>
            <a:r>
              <a:rPr lang="de-AT" sz="2000" b="1" dirty="0">
                <a:solidFill>
                  <a:schemeClr val="tx2"/>
                </a:solidFill>
                <a:latin typeface="+mn-lt"/>
              </a:rPr>
              <a:t>International Institute </a:t>
            </a:r>
            <a:r>
              <a:rPr lang="de-AT" sz="2000" b="1" dirty="0" err="1">
                <a:solidFill>
                  <a:schemeClr val="tx2"/>
                </a:solidFill>
                <a:latin typeface="+mn-lt"/>
              </a:rPr>
              <a:t>for</a:t>
            </a:r>
            <a:r>
              <a:rPr lang="de-AT" sz="2000" b="1" dirty="0">
                <a:solidFill>
                  <a:schemeClr val="tx2"/>
                </a:solidFill>
                <a:latin typeface="+mn-lt"/>
              </a:rPr>
              <a:t> Applied Systems Analysis</a:t>
            </a:r>
          </a:p>
          <a:p>
            <a:pPr marL="0" lvl="2" indent="-514350" algn="ctr">
              <a:lnSpc>
                <a:spcPct val="120000"/>
              </a:lnSpc>
              <a:buNone/>
            </a:pPr>
            <a:r>
              <a:rPr lang="de-AT" sz="2000" b="1" dirty="0">
                <a:solidFill>
                  <a:schemeClr val="tx2"/>
                </a:solidFill>
              </a:rPr>
              <a:t>Laxenburg, Austria</a:t>
            </a:r>
          </a:p>
          <a:p>
            <a:pPr marL="0" lvl="2" indent="-514350" algn="ctr">
              <a:lnSpc>
                <a:spcPct val="120000"/>
              </a:lnSpc>
              <a:buNone/>
            </a:pPr>
            <a:r>
              <a:rPr lang="de-AT" sz="2000" b="1" dirty="0">
                <a:solidFill>
                  <a:schemeClr val="tx2"/>
                </a:solidFill>
              </a:rPr>
              <a:t>National Academy </a:t>
            </a:r>
            <a:r>
              <a:rPr lang="de-AT" sz="2000" b="1">
                <a:solidFill>
                  <a:schemeClr val="tx2"/>
                </a:solidFill>
              </a:rPr>
              <a:t>of Sciences</a:t>
            </a:r>
            <a:r>
              <a:rPr lang="de-AT" sz="2000" b="1" dirty="0">
                <a:solidFill>
                  <a:schemeClr val="tx2"/>
                </a:solidFill>
              </a:rPr>
              <a:t>, Ukraine</a:t>
            </a:r>
          </a:p>
        </p:txBody>
      </p:sp>
      <p:sp>
        <p:nvSpPr>
          <p:cNvPr id="13" name="Rectangle 12"/>
          <p:cNvSpPr/>
          <p:nvPr/>
        </p:nvSpPr>
        <p:spPr>
          <a:xfrm>
            <a:off x="4383832" y="44624"/>
            <a:ext cx="5598368" cy="369332"/>
          </a:xfrm>
          <a:prstGeom prst="rect">
            <a:avLst/>
          </a:prstGeom>
        </p:spPr>
        <p:txBody>
          <a:bodyPr wrap="square">
            <a:spAutoFit/>
          </a:bodyPr>
          <a:lstStyle/>
          <a:p>
            <a:pPr algn="ctr" eaLnBrk="0" hangingPunct="0">
              <a:spcBef>
                <a:spcPct val="20000"/>
              </a:spcBef>
            </a:pPr>
            <a:r>
              <a:rPr lang="en-US" dirty="0">
                <a:solidFill>
                  <a:srgbClr val="0070C0"/>
                </a:solidFill>
                <a:latin typeface="Calibri" pitchFamily="34" charset="0"/>
                <a:cs typeface="Arial" pitchFamily="34" charset="0"/>
              </a:rPr>
              <a:t>EURO2021 Athens, Greece</a:t>
            </a:r>
          </a:p>
        </p:txBody>
      </p:sp>
      <p:pic>
        <p:nvPicPr>
          <p:cNvPr id="18" name="Picture 17">
            <a:extLst>
              <a:ext uri="{FF2B5EF4-FFF2-40B4-BE49-F238E27FC236}">
                <a16:creationId xmlns:a16="http://schemas.microsoft.com/office/drawing/2014/main" id="{225668A0-DDBD-4CD9-98FC-521E411C489F}"/>
              </a:ext>
            </a:extLst>
          </p:cNvPr>
          <p:cNvPicPr>
            <a:picLocks noChangeAspect="1"/>
          </p:cNvPicPr>
          <p:nvPr/>
        </p:nvPicPr>
        <p:blipFill>
          <a:blip r:embed="rId3"/>
          <a:stretch>
            <a:fillRect/>
          </a:stretch>
        </p:blipFill>
        <p:spPr>
          <a:xfrm>
            <a:off x="2971800" y="4855318"/>
            <a:ext cx="3563882" cy="2002681"/>
          </a:xfrm>
          <a:prstGeom prst="rect">
            <a:avLst/>
          </a:prstGeom>
        </p:spPr>
      </p:pic>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872157"/>
            <a:ext cx="2752175" cy="198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图片 187">
            <a:extLst>
              <a:ext uri="{FF2B5EF4-FFF2-40B4-BE49-F238E27FC236}">
                <a16:creationId xmlns:a16="http://schemas.microsoft.com/office/drawing/2014/main" id="{D2BB7521-D764-495B-AA37-A739C6D8435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90" y="5071523"/>
            <a:ext cx="3246951" cy="1780135"/>
          </a:xfrm>
          <a:prstGeom prst="rect">
            <a:avLst/>
          </a:prstGeom>
          <a:noFill/>
          <a:ln>
            <a:noFill/>
          </a:ln>
        </p:spPr>
      </p:pic>
    </p:spTree>
    <p:extLst>
      <p:ext uri="{BB962C8B-B14F-4D97-AF65-F5344CB8AC3E}">
        <p14:creationId xmlns:p14="http://schemas.microsoft.com/office/powerpoint/2010/main" val="631246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4"/>
          <p:cNvSpPr txBox="1">
            <a:spLocks noChangeArrowheads="1"/>
          </p:cNvSpPr>
          <p:nvPr/>
        </p:nvSpPr>
        <p:spPr bwMode="auto">
          <a:xfrm>
            <a:off x="-74613" y="115647"/>
            <a:ext cx="9293225" cy="503237"/>
          </a:xfrm>
          <a:prstGeom prst="rect">
            <a:avLst/>
          </a:prstGeom>
          <a:noFill/>
          <a:ln w="12700" cap="sq" algn="ctr">
            <a:noFill/>
            <a:miter lim="800000"/>
            <a:headEnd/>
            <a:tailEnd/>
          </a:ln>
          <a:effectLst/>
        </p:spPr>
        <p:txBody>
          <a:bodyPr>
            <a:spAutoFit/>
          </a:bodyPr>
          <a:lstStyle/>
          <a:p>
            <a:pPr algn="ctr">
              <a:lnSpc>
                <a:spcPct val="90000"/>
              </a:lnSpc>
              <a:defRPr/>
            </a:pPr>
            <a:r>
              <a:rPr lang="en-US" sz="3000" dirty="0">
                <a:solidFill>
                  <a:srgbClr val="CC0000"/>
                </a:solidFill>
                <a:effectLst>
                  <a:outerShdw blurRad="38100" dist="38100" dir="2700000" algn="tl">
                    <a:srgbClr val="C0C0C0"/>
                  </a:outerShdw>
                </a:effectLst>
                <a:ea typeface="新細明體" pitchFamily="18" charset="-120"/>
              </a:rPr>
              <a:t>Robust decision-making: strategic and adaptive solutions</a:t>
            </a:r>
          </a:p>
        </p:txBody>
      </p:sp>
      <p:pic>
        <p:nvPicPr>
          <p:cNvPr id="5" name="Picture 4">
            <a:extLst>
              <a:ext uri="{FF2B5EF4-FFF2-40B4-BE49-F238E27FC236}">
                <a16:creationId xmlns:a16="http://schemas.microsoft.com/office/drawing/2014/main" id="{0C1B152A-FDEC-4766-B985-FA87FF548958}"/>
              </a:ext>
            </a:extLst>
          </p:cNvPr>
          <p:cNvPicPr>
            <a:picLocks noChangeAspect="1"/>
          </p:cNvPicPr>
          <p:nvPr/>
        </p:nvPicPr>
        <p:blipFill>
          <a:blip r:embed="rId4"/>
          <a:stretch>
            <a:fillRect/>
          </a:stretch>
        </p:blipFill>
        <p:spPr>
          <a:xfrm>
            <a:off x="592719" y="4810007"/>
            <a:ext cx="9341870" cy="695503"/>
          </a:xfrm>
          <a:prstGeom prst="rect">
            <a:avLst/>
          </a:prstGeom>
        </p:spPr>
      </p:pic>
      <p:grpSp>
        <p:nvGrpSpPr>
          <p:cNvPr id="6" name="Group 5">
            <a:extLst>
              <a:ext uri="{FF2B5EF4-FFF2-40B4-BE49-F238E27FC236}">
                <a16:creationId xmlns:a16="http://schemas.microsoft.com/office/drawing/2014/main" id="{CED45752-ACB0-41C2-87A8-EFF32B1CC107}"/>
              </a:ext>
            </a:extLst>
          </p:cNvPr>
          <p:cNvGrpSpPr/>
          <p:nvPr/>
        </p:nvGrpSpPr>
        <p:grpSpPr>
          <a:xfrm>
            <a:off x="228600" y="1356608"/>
            <a:ext cx="8915400" cy="5501392"/>
            <a:chOff x="228600" y="1352490"/>
            <a:chExt cx="8915400" cy="5501392"/>
          </a:xfrm>
        </p:grpSpPr>
        <p:sp>
          <p:nvSpPr>
            <p:cNvPr id="3077" name="Rectangle 2"/>
            <p:cNvSpPr>
              <a:spLocks noChangeArrowheads="1"/>
            </p:cNvSpPr>
            <p:nvPr/>
          </p:nvSpPr>
          <p:spPr bwMode="auto">
            <a:xfrm>
              <a:off x="228600" y="1352490"/>
              <a:ext cx="7701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Char char="§"/>
              </a:pPr>
              <a:r>
                <a:rPr lang="en-US" altLang="en-US" sz="2000" dirty="0">
                  <a:solidFill>
                    <a:srgbClr val="000099"/>
                  </a:solidFill>
                  <a:latin typeface="Arial" charset="0"/>
                </a:rPr>
                <a:t>   Robust solution minimizes expected value of a trade-off function</a:t>
              </a:r>
            </a:p>
          </p:txBody>
        </p:sp>
        <p:sp>
          <p:nvSpPr>
            <p:cNvPr id="3089" name="Text Box 5"/>
            <p:cNvSpPr txBox="1">
              <a:spLocks noChangeArrowheads="1"/>
            </p:cNvSpPr>
            <p:nvPr/>
          </p:nvSpPr>
          <p:spPr bwMode="auto">
            <a:xfrm>
              <a:off x="3292761" y="4971430"/>
              <a:ext cx="3076725" cy="36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009900"/>
                  </a:solidFill>
                </a:rPr>
                <a:t>(</a:t>
              </a:r>
              <a:r>
                <a:rPr lang="en-US" altLang="en-US" b="1" dirty="0" err="1">
                  <a:solidFill>
                    <a:srgbClr val="009900"/>
                  </a:solidFill>
                </a:rPr>
                <a:t>VaR</a:t>
              </a:r>
              <a:r>
                <a:rPr lang="en-US" altLang="en-US" b="1" dirty="0">
                  <a:solidFill>
                    <a:srgbClr val="009900"/>
                  </a:solidFill>
                </a:rPr>
                <a:t>)          </a:t>
              </a:r>
              <a:r>
                <a:rPr lang="en-US" altLang="en-US" b="1" i="1" dirty="0">
                  <a:solidFill>
                    <a:srgbClr val="009900"/>
                  </a:solidFill>
                </a:rPr>
                <a:t>F(</a:t>
              </a:r>
              <a:r>
                <a:rPr lang="en-US" altLang="en-US" b="1" i="1" dirty="0" err="1">
                  <a:solidFill>
                    <a:srgbClr val="009900"/>
                  </a:solidFill>
                </a:rPr>
                <a:t>x</a:t>
              </a:r>
              <a:r>
                <a:rPr lang="en-US" altLang="en-US" b="1" i="1" baseline="30000" dirty="0" err="1">
                  <a:solidFill>
                    <a:srgbClr val="009900"/>
                  </a:solidFill>
                </a:rPr>
                <a:t>rob</a:t>
              </a:r>
              <a:r>
                <a:rPr lang="en-US" altLang="en-US" b="1" i="1" dirty="0">
                  <a:solidFill>
                    <a:srgbClr val="009900"/>
                  </a:solidFill>
                </a:rPr>
                <a:t>)</a:t>
              </a:r>
              <a:r>
                <a:rPr lang="en-US" altLang="en-US" b="1" dirty="0">
                  <a:solidFill>
                    <a:srgbClr val="009900"/>
                  </a:solidFill>
                </a:rPr>
                <a:t> = </a:t>
              </a:r>
              <a:r>
                <a:rPr lang="en-US" altLang="en-US" b="1" dirty="0" err="1">
                  <a:solidFill>
                    <a:srgbClr val="009900"/>
                  </a:solidFill>
                </a:rPr>
                <a:t>CVaR</a:t>
              </a:r>
              <a:endParaRPr lang="en-US" altLang="en-US" b="1" dirty="0">
                <a:solidFill>
                  <a:srgbClr val="009900"/>
                </a:solidFill>
              </a:endParaRPr>
            </a:p>
          </p:txBody>
        </p:sp>
        <p:grpSp>
          <p:nvGrpSpPr>
            <p:cNvPr id="3079" name="Group 11"/>
            <p:cNvGrpSpPr>
              <a:grpSpLocks/>
            </p:cNvGrpSpPr>
            <p:nvPr/>
          </p:nvGrpSpPr>
          <p:grpSpPr bwMode="auto">
            <a:xfrm>
              <a:off x="381000" y="5619750"/>
              <a:ext cx="5233988" cy="400050"/>
              <a:chOff x="567" y="3821"/>
              <a:chExt cx="3297" cy="252"/>
            </a:xfrm>
          </p:grpSpPr>
          <p:sp>
            <p:nvSpPr>
              <p:cNvPr id="3088" name="Rectangle 12"/>
              <p:cNvSpPr>
                <a:spLocks noChangeArrowheads="1"/>
              </p:cNvSpPr>
              <p:nvPr/>
            </p:nvSpPr>
            <p:spPr bwMode="auto">
              <a:xfrm>
                <a:off x="567" y="3821"/>
                <a:ext cx="32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buFont typeface="Wingdings" panose="05000000000000000000" pitchFamily="2" charset="2"/>
                  <a:buChar char="§"/>
                </a:pPr>
                <a:r>
                  <a:rPr lang="en-US" altLang="en-US" sz="2000" dirty="0">
                    <a:solidFill>
                      <a:srgbClr val="000099"/>
                    </a:solidFill>
                  </a:rPr>
                  <a:t>Quantile is defined by slopes      ,            </a:t>
                </a:r>
              </a:p>
            </p:txBody>
          </p:sp>
          <p:graphicFrame>
            <p:nvGraphicFramePr>
              <p:cNvPr id="3074" name="Object 13"/>
              <p:cNvGraphicFramePr>
                <a:graphicFrameLocks noChangeAspect="1"/>
              </p:cNvGraphicFramePr>
              <p:nvPr>
                <p:extLst>
                  <p:ext uri="{D42A27DB-BD31-4B8C-83A1-F6EECF244321}">
                    <p14:modId xmlns:p14="http://schemas.microsoft.com/office/powerpoint/2010/main" val="2279297664"/>
                  </p:ext>
                </p:extLst>
              </p:nvPr>
            </p:nvGraphicFramePr>
            <p:xfrm>
              <a:off x="2924" y="3869"/>
              <a:ext cx="193" cy="177"/>
            </p:xfrm>
            <a:graphic>
              <a:graphicData uri="http://schemas.openxmlformats.org/presentationml/2006/ole">
                <mc:AlternateContent xmlns:mc="http://schemas.openxmlformats.org/markup-compatibility/2006">
                  <mc:Choice xmlns:v="urn:schemas-microsoft-com:vml" Requires="v">
                    <p:oleObj spid="_x0000_s3078" name="Equation" r:id="rId5" imgW="152280" imgH="139680" progId="Equation.3">
                      <p:embed/>
                    </p:oleObj>
                  </mc:Choice>
                  <mc:Fallback>
                    <p:oleObj name="Equation" r:id="rId5" imgW="152280" imgH="139680" progId="Equation.3">
                      <p:embed/>
                      <p:pic>
                        <p:nvPicPr>
                          <p:cNvPr id="3074"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4" y="3869"/>
                            <a:ext cx="193" cy="1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14"/>
              <p:cNvGraphicFramePr>
                <a:graphicFrameLocks noChangeAspect="1"/>
              </p:cNvGraphicFramePr>
              <p:nvPr>
                <p:extLst>
                  <p:ext uri="{D42A27DB-BD31-4B8C-83A1-F6EECF244321}">
                    <p14:modId xmlns:p14="http://schemas.microsoft.com/office/powerpoint/2010/main" val="3661328215"/>
                  </p:ext>
                </p:extLst>
              </p:nvPr>
            </p:nvGraphicFramePr>
            <p:xfrm>
              <a:off x="3217" y="3821"/>
              <a:ext cx="188" cy="251"/>
            </p:xfrm>
            <a:graphic>
              <a:graphicData uri="http://schemas.openxmlformats.org/presentationml/2006/ole">
                <mc:AlternateContent xmlns:mc="http://schemas.openxmlformats.org/markup-compatibility/2006">
                  <mc:Choice xmlns:v="urn:schemas-microsoft-com:vml" Requires="v">
                    <p:oleObj spid="_x0000_s3079" name="Equation" r:id="rId7" imgW="152280" imgH="203040" progId="Equation.3">
                      <p:embed/>
                    </p:oleObj>
                  </mc:Choice>
                  <mc:Fallback>
                    <p:oleObj name="Equation" r:id="rId7" imgW="152280" imgH="203040" progId="Equation.3">
                      <p:embed/>
                      <p:pic>
                        <p:nvPicPr>
                          <p:cNvPr id="3075"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7" y="3821"/>
                            <a:ext cx="188" cy="2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083" name="Rectangle 19"/>
            <p:cNvSpPr>
              <a:spLocks noChangeArrowheads="1"/>
            </p:cNvSpPr>
            <p:nvPr/>
          </p:nvSpPr>
          <p:spPr bwMode="auto">
            <a:xfrm>
              <a:off x="235792" y="2940784"/>
              <a:ext cx="890820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pPr>
              <a:r>
                <a:rPr lang="en-US" altLang="en-US" sz="2000" dirty="0">
                  <a:solidFill>
                    <a:srgbClr val="000099"/>
                  </a:solidFill>
                </a:rPr>
                <a:t>   Model combines robust interdependent </a:t>
              </a:r>
              <a:r>
                <a:rPr lang="en-US" altLang="en-US" sz="2000" dirty="0">
                  <a:solidFill>
                    <a:srgbClr val="CC0000"/>
                  </a:solidFill>
                </a:rPr>
                <a:t>anticipative and adaptive decisions</a:t>
              </a:r>
              <a:endParaRPr lang="en-US" altLang="en-US" sz="2000" dirty="0">
                <a:solidFill>
                  <a:srgbClr val="000099"/>
                </a:solidFill>
              </a:endParaRPr>
            </a:p>
            <a:p>
              <a:pPr eaLnBrk="1" hangingPunct="1">
                <a:buFont typeface="Wingdings" pitchFamily="2" charset="2"/>
                <a:buNone/>
              </a:pPr>
              <a:endParaRPr lang="en-US" altLang="en-US" sz="2000" dirty="0">
                <a:solidFill>
                  <a:srgbClr val="000099"/>
                </a:solidFill>
              </a:endParaRPr>
            </a:p>
            <a:p>
              <a:pPr eaLnBrk="1" hangingPunct="1">
                <a:buFont typeface="Wingdings" pitchFamily="2" charset="2"/>
                <a:buNone/>
              </a:pPr>
              <a:r>
                <a:rPr lang="en-US" altLang="en-US" sz="2000" dirty="0">
                  <a:solidFill>
                    <a:srgbClr val="000099"/>
                  </a:solidFill>
                </a:rPr>
                <a:t>  a solution  </a:t>
              </a:r>
              <a:r>
                <a:rPr lang="en-US" altLang="en-US" sz="2000" i="1" dirty="0"/>
                <a:t>x</a:t>
              </a:r>
              <a:r>
                <a:rPr lang="en-US" altLang="en-US" sz="2000" dirty="0">
                  <a:solidFill>
                    <a:srgbClr val="000099"/>
                  </a:solidFill>
                </a:rPr>
                <a:t>  is selected ex-ante, demand is observed and then </a:t>
              </a:r>
              <a:r>
                <a:rPr lang="en-US" altLang="en-US" sz="2000" i="1" dirty="0">
                  <a:latin typeface="Times New Roman" panose="02020603050405020304" pitchFamily="18" charset="0"/>
                  <a:cs typeface="Times New Roman" panose="02020603050405020304" pitchFamily="18" charset="0"/>
                </a:rPr>
                <a:t>x</a:t>
              </a:r>
              <a:r>
                <a:rPr lang="en-US" altLang="en-US" sz="2000" dirty="0">
                  <a:solidFill>
                    <a:srgbClr val="000099"/>
                  </a:solidFill>
                </a:rPr>
                <a:t> is </a:t>
              </a:r>
            </a:p>
            <a:p>
              <a:pPr eaLnBrk="1" hangingPunct="1">
                <a:buFont typeface="Wingdings" pitchFamily="2" charset="2"/>
                <a:buNone/>
              </a:pPr>
              <a:endParaRPr lang="en-US" altLang="en-US" sz="2000" dirty="0">
                <a:solidFill>
                  <a:srgbClr val="000099"/>
                </a:solidFill>
              </a:endParaRPr>
            </a:p>
            <a:p>
              <a:pPr eaLnBrk="1" hangingPunct="1">
                <a:buFont typeface="Wingdings" pitchFamily="2" charset="2"/>
                <a:buNone/>
              </a:pPr>
              <a:r>
                <a:rPr lang="en-US" altLang="en-US" sz="2000" dirty="0">
                  <a:solidFill>
                    <a:srgbClr val="000099"/>
                  </a:solidFill>
                </a:rPr>
                <a:t>  adjusted with cost 	</a:t>
              </a:r>
            </a:p>
          </p:txBody>
        </p:sp>
        <p:sp>
          <p:nvSpPr>
            <p:cNvPr id="3086" name="Rectangle 7"/>
            <p:cNvSpPr>
              <a:spLocks noChangeArrowheads="1"/>
            </p:cNvSpPr>
            <p:nvPr/>
          </p:nvSpPr>
          <p:spPr bwMode="auto">
            <a:xfrm>
              <a:off x="242888" y="1974850"/>
              <a:ext cx="60997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pPr>
              <a:r>
                <a:rPr lang="en-US" altLang="en-US" sz="2000" dirty="0">
                  <a:solidFill>
                    <a:srgbClr val="000099"/>
                  </a:solidFill>
                </a:rPr>
                <a:t>                                                                                </a:t>
              </a:r>
              <a:endParaRPr lang="en-US" altLang="en-US" sz="2000" dirty="0">
                <a:solidFill>
                  <a:srgbClr val="CC0000"/>
                </a:solidFill>
              </a:endParaRPr>
            </a:p>
          </p:txBody>
        </p:sp>
        <p:pic>
          <p:nvPicPr>
            <p:cNvPr id="3085"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0519" y="6420494"/>
              <a:ext cx="8270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76979D9-3FFB-405C-A19B-E36F7E4F7779}"/>
                </a:ext>
              </a:extLst>
            </p:cNvPr>
            <p:cNvPicPr>
              <a:picLocks noChangeAspect="1"/>
            </p:cNvPicPr>
            <p:nvPr/>
          </p:nvPicPr>
          <p:blipFill>
            <a:blip r:embed="rId10"/>
            <a:stretch>
              <a:fillRect/>
            </a:stretch>
          </p:blipFill>
          <p:spPr>
            <a:xfrm>
              <a:off x="615465" y="2046509"/>
              <a:ext cx="8391769" cy="653167"/>
            </a:xfrm>
            <a:prstGeom prst="rect">
              <a:avLst/>
            </a:prstGeom>
          </p:spPr>
        </p:pic>
        <p:sp>
          <p:nvSpPr>
            <p:cNvPr id="24" name="Rectangle 6">
              <a:extLst>
                <a:ext uri="{FF2B5EF4-FFF2-40B4-BE49-F238E27FC236}">
                  <a16:creationId xmlns:a16="http://schemas.microsoft.com/office/drawing/2014/main" id="{A7E04D79-EBC8-4877-8549-50D1DFB6512E}"/>
                </a:ext>
              </a:extLst>
            </p:cNvPr>
            <p:cNvSpPr>
              <a:spLocks noChangeArrowheads="1"/>
            </p:cNvSpPr>
            <p:nvPr/>
          </p:nvSpPr>
          <p:spPr bwMode="auto">
            <a:xfrm>
              <a:off x="2769394" y="2057400"/>
              <a:ext cx="228600" cy="33855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6">
              <a:extLst>
                <a:ext uri="{FF2B5EF4-FFF2-40B4-BE49-F238E27FC236}">
                  <a16:creationId xmlns:a16="http://schemas.microsoft.com/office/drawing/2014/main" id="{D887EC8B-1424-4CE6-B47D-9145B0361CED}"/>
                </a:ext>
              </a:extLst>
            </p:cNvPr>
            <p:cNvSpPr>
              <a:spLocks noChangeArrowheads="1"/>
            </p:cNvSpPr>
            <p:nvPr/>
          </p:nvSpPr>
          <p:spPr bwMode="auto">
            <a:xfrm>
              <a:off x="3352800" y="2057381"/>
              <a:ext cx="228600" cy="33855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6">
              <a:extLst>
                <a:ext uri="{FF2B5EF4-FFF2-40B4-BE49-F238E27FC236}">
                  <a16:creationId xmlns:a16="http://schemas.microsoft.com/office/drawing/2014/main" id="{0E47730C-2A78-40DC-B4A5-07EB9FAC68C0}"/>
                </a:ext>
              </a:extLst>
            </p:cNvPr>
            <p:cNvSpPr>
              <a:spLocks noChangeArrowheads="1"/>
            </p:cNvSpPr>
            <p:nvPr/>
          </p:nvSpPr>
          <p:spPr bwMode="auto">
            <a:xfrm>
              <a:off x="5774014" y="2057400"/>
              <a:ext cx="228600" cy="33855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6">
              <a:extLst>
                <a:ext uri="{FF2B5EF4-FFF2-40B4-BE49-F238E27FC236}">
                  <a16:creationId xmlns:a16="http://schemas.microsoft.com/office/drawing/2014/main" id="{D326DEA1-8E03-402D-8F53-3A36F1F18367}"/>
                </a:ext>
              </a:extLst>
            </p:cNvPr>
            <p:cNvSpPr>
              <a:spLocks noChangeArrowheads="1"/>
            </p:cNvSpPr>
            <p:nvPr/>
          </p:nvSpPr>
          <p:spPr bwMode="auto">
            <a:xfrm>
              <a:off x="6400800" y="2044365"/>
              <a:ext cx="228600" cy="33855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6">
              <a:extLst>
                <a:ext uri="{FF2B5EF4-FFF2-40B4-BE49-F238E27FC236}">
                  <a16:creationId xmlns:a16="http://schemas.microsoft.com/office/drawing/2014/main" id="{EB5625F6-375D-4763-AE26-9C37E63B98F3}"/>
                </a:ext>
              </a:extLst>
            </p:cNvPr>
            <p:cNvSpPr>
              <a:spLocks noChangeArrowheads="1"/>
            </p:cNvSpPr>
            <p:nvPr/>
          </p:nvSpPr>
          <p:spPr bwMode="auto">
            <a:xfrm>
              <a:off x="7497687" y="2058166"/>
              <a:ext cx="228600" cy="33855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6">
              <a:extLst>
                <a:ext uri="{FF2B5EF4-FFF2-40B4-BE49-F238E27FC236}">
                  <a16:creationId xmlns:a16="http://schemas.microsoft.com/office/drawing/2014/main" id="{98821BB0-DA4D-4974-A75B-ACB2FE28ECD2}"/>
                </a:ext>
              </a:extLst>
            </p:cNvPr>
            <p:cNvSpPr>
              <a:spLocks noChangeArrowheads="1"/>
            </p:cNvSpPr>
            <p:nvPr/>
          </p:nvSpPr>
          <p:spPr bwMode="auto">
            <a:xfrm>
              <a:off x="838200" y="4919246"/>
              <a:ext cx="228600" cy="338554"/>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054118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B41701-A07A-41C2-8F0C-C693A938CD5F}"/>
              </a:ext>
            </a:extLst>
          </p:cNvPr>
          <p:cNvSpPr/>
          <p:nvPr/>
        </p:nvSpPr>
        <p:spPr>
          <a:xfrm>
            <a:off x="1120586" y="76200"/>
            <a:ext cx="69028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none" lIns="91440" tIns="45720" rIns="91440" bIns="45720" rtlCol="0" anchor="ctr">
            <a:spAutoFit/>
          </a:bodyPr>
          <a:lstStyle/>
          <a:p>
            <a:pPr algn="ctr">
              <a:spcBef>
                <a:spcPct val="0"/>
              </a:spcBef>
            </a:pPr>
            <a:r>
              <a:rPr lang="en-US" sz="2800" dirty="0">
                <a:solidFill>
                  <a:srgbClr val="CC0000"/>
                </a:solidFill>
                <a:latin typeface="Arial" charset="0"/>
              </a:rPr>
              <a:t>Irreversibility of decisions: simple example</a:t>
            </a:r>
          </a:p>
        </p:txBody>
      </p:sp>
      <p:pic>
        <p:nvPicPr>
          <p:cNvPr id="9" name="Picture 8">
            <a:extLst>
              <a:ext uri="{FF2B5EF4-FFF2-40B4-BE49-F238E27FC236}">
                <a16:creationId xmlns:a16="http://schemas.microsoft.com/office/drawing/2014/main" id="{9CAD35E3-FF41-478F-BA07-1B13DCF76F66}"/>
              </a:ext>
            </a:extLst>
          </p:cNvPr>
          <p:cNvPicPr>
            <a:picLocks noChangeAspect="1"/>
          </p:cNvPicPr>
          <p:nvPr/>
        </p:nvPicPr>
        <p:blipFill>
          <a:blip r:embed="rId3"/>
          <a:stretch>
            <a:fillRect/>
          </a:stretch>
        </p:blipFill>
        <p:spPr>
          <a:xfrm>
            <a:off x="3674267" y="4829782"/>
            <a:ext cx="2293987" cy="411336"/>
          </a:xfrm>
          <a:prstGeom prst="rect">
            <a:avLst/>
          </a:prstGeom>
        </p:spPr>
      </p:pic>
      <p:pic>
        <p:nvPicPr>
          <p:cNvPr id="10" name="Picture 9">
            <a:extLst>
              <a:ext uri="{FF2B5EF4-FFF2-40B4-BE49-F238E27FC236}">
                <a16:creationId xmlns:a16="http://schemas.microsoft.com/office/drawing/2014/main" id="{8AE53C93-0B73-4406-B358-624EA34E685F}"/>
              </a:ext>
            </a:extLst>
          </p:cNvPr>
          <p:cNvPicPr>
            <a:picLocks noChangeAspect="1"/>
          </p:cNvPicPr>
          <p:nvPr/>
        </p:nvPicPr>
        <p:blipFill>
          <a:blip r:embed="rId4"/>
          <a:stretch>
            <a:fillRect/>
          </a:stretch>
        </p:blipFill>
        <p:spPr>
          <a:xfrm>
            <a:off x="3445667" y="5378616"/>
            <a:ext cx="3276601" cy="385482"/>
          </a:xfrm>
          <a:prstGeom prst="rect">
            <a:avLst/>
          </a:prstGeom>
        </p:spPr>
      </p:pic>
      <p:sp>
        <p:nvSpPr>
          <p:cNvPr id="26" name="Text Box 21">
            <a:extLst>
              <a:ext uri="{FF2B5EF4-FFF2-40B4-BE49-F238E27FC236}">
                <a16:creationId xmlns:a16="http://schemas.microsoft.com/office/drawing/2014/main" id="{593DE259-BBF7-427C-9522-F5C496C2BA55}"/>
              </a:ext>
            </a:extLst>
          </p:cNvPr>
          <p:cNvSpPr txBox="1">
            <a:spLocks noChangeArrowheads="1"/>
          </p:cNvSpPr>
          <p:nvPr/>
        </p:nvSpPr>
        <p:spPr bwMode="auto">
          <a:xfrm>
            <a:off x="323528" y="827420"/>
            <a:ext cx="80605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Assume, that we need to prepare land for irrigation before we know the exact water supply. Therefore, we prepare       hectares before learning the exact value            of land which can be irrigated and depends on  water supply </a:t>
            </a:r>
            <a:r>
              <a:rPr lang="el-GR" altLang="en-US" i="1" dirty="0">
                <a:latin typeface="Times New Roman" panose="02020603050405020304" pitchFamily="18" charset="0"/>
                <a:cs typeface="Times New Roman" panose="02020603050405020304" pitchFamily="18" charset="0"/>
              </a:rPr>
              <a:t>ω</a:t>
            </a:r>
            <a:r>
              <a:rPr lang="en-US" altLang="en-US" i="1" dirty="0">
                <a:latin typeface="Times New Roman" panose="02020603050405020304" pitchFamily="18" charset="0"/>
                <a:cs typeface="Times New Roman" panose="02020603050405020304" pitchFamily="18" charset="0"/>
              </a:rPr>
              <a:t>.</a:t>
            </a:r>
            <a:r>
              <a:rPr lang="en-US" altLang="en-US" dirty="0"/>
              <a:t>      </a:t>
            </a:r>
          </a:p>
        </p:txBody>
      </p:sp>
      <p:pic>
        <p:nvPicPr>
          <p:cNvPr id="14" name="Picture 13">
            <a:extLst>
              <a:ext uri="{FF2B5EF4-FFF2-40B4-BE49-F238E27FC236}">
                <a16:creationId xmlns:a16="http://schemas.microsoft.com/office/drawing/2014/main" id="{30999E8A-9173-4D03-A42D-9224F74933FC}"/>
              </a:ext>
            </a:extLst>
          </p:cNvPr>
          <p:cNvPicPr>
            <a:picLocks noChangeAspect="1"/>
          </p:cNvPicPr>
          <p:nvPr/>
        </p:nvPicPr>
        <p:blipFill>
          <a:blip r:embed="rId5"/>
          <a:stretch>
            <a:fillRect/>
          </a:stretch>
        </p:blipFill>
        <p:spPr>
          <a:xfrm>
            <a:off x="4419600" y="1066800"/>
            <a:ext cx="407013" cy="407013"/>
          </a:xfrm>
          <a:prstGeom prst="rect">
            <a:avLst/>
          </a:prstGeom>
        </p:spPr>
      </p:pic>
      <p:pic>
        <p:nvPicPr>
          <p:cNvPr id="20" name="Picture 19">
            <a:extLst>
              <a:ext uri="{FF2B5EF4-FFF2-40B4-BE49-F238E27FC236}">
                <a16:creationId xmlns:a16="http://schemas.microsoft.com/office/drawing/2014/main" id="{2E861AB6-C4FF-4C7B-967F-8487FA19D116}"/>
              </a:ext>
            </a:extLst>
          </p:cNvPr>
          <p:cNvPicPr>
            <a:picLocks noChangeAspect="1"/>
          </p:cNvPicPr>
          <p:nvPr/>
        </p:nvPicPr>
        <p:blipFill>
          <a:blip r:embed="rId6"/>
          <a:stretch>
            <a:fillRect/>
          </a:stretch>
        </p:blipFill>
        <p:spPr>
          <a:xfrm>
            <a:off x="1974775" y="1397613"/>
            <a:ext cx="692225" cy="354987"/>
          </a:xfrm>
          <a:prstGeom prst="rect">
            <a:avLst/>
          </a:prstGeom>
        </p:spPr>
      </p:pic>
      <p:sp>
        <p:nvSpPr>
          <p:cNvPr id="29" name="Text Box 21">
            <a:extLst>
              <a:ext uri="{FF2B5EF4-FFF2-40B4-BE49-F238E27FC236}">
                <a16:creationId xmlns:a16="http://schemas.microsoft.com/office/drawing/2014/main" id="{96D10037-68C2-4F76-A6A1-61BC9E6A258C}"/>
              </a:ext>
            </a:extLst>
          </p:cNvPr>
          <p:cNvSpPr txBox="1">
            <a:spLocks noChangeArrowheads="1"/>
          </p:cNvSpPr>
          <p:nvPr/>
        </p:nvSpPr>
        <p:spPr bwMode="auto">
          <a:xfrm>
            <a:off x="321467" y="2397886"/>
            <a:ext cx="8060533"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Decision        can be revised by decision                after learning exact scenario </a:t>
            </a:r>
            <a:r>
              <a:rPr lang="el-GR" altLang="en-US" sz="2000" i="1" dirty="0">
                <a:latin typeface="Times New Roman" panose="02020603050405020304" pitchFamily="18" charset="0"/>
                <a:cs typeface="Times New Roman" panose="02020603050405020304" pitchFamily="18" charset="0"/>
              </a:rPr>
              <a:t>ω</a:t>
            </a:r>
            <a:r>
              <a:rPr lang="en-US" altLang="en-US" i="1" dirty="0">
                <a:latin typeface="Times New Roman" panose="02020603050405020304" pitchFamily="18" charset="0"/>
                <a:cs typeface="Times New Roman" panose="02020603050405020304" pitchFamily="18" charset="0"/>
              </a:rPr>
              <a:t>. Assume, for each           there exists                .  </a:t>
            </a:r>
            <a:r>
              <a:rPr lang="en-US" altLang="en-US" dirty="0"/>
              <a:t>      </a:t>
            </a:r>
          </a:p>
          <a:p>
            <a:pPr eaLnBrk="1" hangingPunct="1"/>
            <a:endParaRPr lang="en-US" altLang="en-US" dirty="0"/>
          </a:p>
          <a:p>
            <a:pPr eaLnBrk="1" hangingPunct="1"/>
            <a:r>
              <a:rPr lang="en-US" altLang="en-US" dirty="0"/>
              <a:t>Goal is to minimize :</a:t>
            </a:r>
          </a:p>
          <a:p>
            <a:pPr eaLnBrk="1" hangingPunct="1"/>
            <a:endParaRPr lang="en-US" altLang="en-US" dirty="0"/>
          </a:p>
          <a:p>
            <a:pPr eaLnBrk="1" hangingPunct="1"/>
            <a:r>
              <a:rPr lang="en-US" altLang="en-US" dirty="0"/>
              <a:t>Subject to: </a:t>
            </a:r>
          </a:p>
          <a:p>
            <a:pPr eaLnBrk="1" hangingPunct="1"/>
            <a:endParaRPr lang="en-US" altLang="en-US" dirty="0"/>
          </a:p>
          <a:p>
            <a:pPr eaLnBrk="1" hangingPunct="1"/>
            <a:r>
              <a:rPr lang="en-US" altLang="en-US" dirty="0"/>
              <a:t>Optimal second period decision depends on irreversible decision      :</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Then, the goal is to minimize                                                      . </a:t>
            </a:r>
          </a:p>
          <a:p>
            <a:pPr eaLnBrk="1" hangingPunct="1"/>
            <a:r>
              <a:rPr lang="en-US" altLang="en-US" dirty="0"/>
              <a:t>   </a:t>
            </a:r>
          </a:p>
          <a:p>
            <a:pPr eaLnBrk="1" hangingPunct="1"/>
            <a:endParaRPr lang="en-US" altLang="en-US" dirty="0"/>
          </a:p>
          <a:p>
            <a:pPr eaLnBrk="1" hangingPunct="1"/>
            <a:r>
              <a:rPr lang="en-US" altLang="en-US" dirty="0"/>
              <a:t>Cross-period interactions depend on </a:t>
            </a:r>
            <a:r>
              <a:rPr lang="en-US" altLang="en-US" i="1" dirty="0"/>
              <a:t>C</a:t>
            </a:r>
            <a:r>
              <a:rPr lang="en-US" altLang="en-US" i="1" baseline="-25000" dirty="0"/>
              <a:t>1</a:t>
            </a:r>
            <a:r>
              <a:rPr lang="en-US" altLang="en-US" dirty="0"/>
              <a:t> and </a:t>
            </a:r>
            <a:r>
              <a:rPr lang="en-US" altLang="en-US" i="1" dirty="0"/>
              <a:t>C</a:t>
            </a:r>
            <a:r>
              <a:rPr lang="en-US" altLang="en-US" i="1" baseline="-25000" dirty="0"/>
              <a:t>2</a:t>
            </a:r>
            <a:r>
              <a:rPr lang="en-US" altLang="en-US" dirty="0"/>
              <a:t> </a:t>
            </a:r>
          </a:p>
          <a:p>
            <a:pPr eaLnBrk="1" hangingPunct="1"/>
            <a:endParaRPr lang="en-US" altLang="en-US" dirty="0"/>
          </a:p>
        </p:txBody>
      </p:sp>
      <p:pic>
        <p:nvPicPr>
          <p:cNvPr id="30" name="Picture 29">
            <a:extLst>
              <a:ext uri="{FF2B5EF4-FFF2-40B4-BE49-F238E27FC236}">
                <a16:creationId xmlns:a16="http://schemas.microsoft.com/office/drawing/2014/main" id="{ABBAEE02-EC47-4EA9-A9CB-22A7FBCE11DA}"/>
              </a:ext>
            </a:extLst>
          </p:cNvPr>
          <p:cNvPicPr>
            <a:picLocks noChangeAspect="1"/>
          </p:cNvPicPr>
          <p:nvPr/>
        </p:nvPicPr>
        <p:blipFill>
          <a:blip r:embed="rId5"/>
          <a:stretch>
            <a:fillRect/>
          </a:stretch>
        </p:blipFill>
        <p:spPr>
          <a:xfrm>
            <a:off x="1312067" y="2360924"/>
            <a:ext cx="407013" cy="407013"/>
          </a:xfrm>
          <a:prstGeom prst="rect">
            <a:avLst/>
          </a:prstGeom>
        </p:spPr>
      </p:pic>
      <p:pic>
        <p:nvPicPr>
          <p:cNvPr id="31" name="Picture 30">
            <a:extLst>
              <a:ext uri="{FF2B5EF4-FFF2-40B4-BE49-F238E27FC236}">
                <a16:creationId xmlns:a16="http://schemas.microsoft.com/office/drawing/2014/main" id="{FD25934D-F8B8-43E0-96A1-C300E632FBBC}"/>
              </a:ext>
            </a:extLst>
          </p:cNvPr>
          <p:cNvPicPr>
            <a:picLocks noChangeAspect="1"/>
          </p:cNvPicPr>
          <p:nvPr/>
        </p:nvPicPr>
        <p:blipFill>
          <a:blip r:embed="rId7"/>
          <a:stretch>
            <a:fillRect/>
          </a:stretch>
        </p:blipFill>
        <p:spPr>
          <a:xfrm>
            <a:off x="4587609" y="2342322"/>
            <a:ext cx="763058" cy="391312"/>
          </a:xfrm>
          <a:prstGeom prst="rect">
            <a:avLst/>
          </a:prstGeom>
        </p:spPr>
      </p:pic>
      <p:pic>
        <p:nvPicPr>
          <p:cNvPr id="32" name="Picture 31">
            <a:extLst>
              <a:ext uri="{FF2B5EF4-FFF2-40B4-BE49-F238E27FC236}">
                <a16:creationId xmlns:a16="http://schemas.microsoft.com/office/drawing/2014/main" id="{9CCA5E98-92B5-44B3-8F0F-B295167E2F59}"/>
              </a:ext>
            </a:extLst>
          </p:cNvPr>
          <p:cNvPicPr>
            <a:picLocks noChangeAspect="1"/>
          </p:cNvPicPr>
          <p:nvPr/>
        </p:nvPicPr>
        <p:blipFill>
          <a:blip r:embed="rId8"/>
          <a:stretch>
            <a:fillRect/>
          </a:stretch>
        </p:blipFill>
        <p:spPr>
          <a:xfrm>
            <a:off x="3638148" y="3223986"/>
            <a:ext cx="2093519" cy="391312"/>
          </a:xfrm>
          <a:prstGeom prst="rect">
            <a:avLst/>
          </a:prstGeom>
        </p:spPr>
      </p:pic>
      <p:pic>
        <p:nvPicPr>
          <p:cNvPr id="33" name="Picture 32">
            <a:extLst>
              <a:ext uri="{FF2B5EF4-FFF2-40B4-BE49-F238E27FC236}">
                <a16:creationId xmlns:a16="http://schemas.microsoft.com/office/drawing/2014/main" id="{D02F742D-A71A-4037-B0BF-3173A5015151}"/>
              </a:ext>
            </a:extLst>
          </p:cNvPr>
          <p:cNvPicPr>
            <a:picLocks noChangeAspect="1"/>
          </p:cNvPicPr>
          <p:nvPr/>
        </p:nvPicPr>
        <p:blipFill>
          <a:blip r:embed="rId9"/>
          <a:stretch>
            <a:fillRect/>
          </a:stretch>
        </p:blipFill>
        <p:spPr>
          <a:xfrm>
            <a:off x="3643786" y="3702216"/>
            <a:ext cx="2011681" cy="414779"/>
          </a:xfrm>
          <a:prstGeom prst="rect">
            <a:avLst/>
          </a:prstGeom>
        </p:spPr>
      </p:pic>
      <p:pic>
        <p:nvPicPr>
          <p:cNvPr id="34" name="Picture 33">
            <a:extLst>
              <a:ext uri="{FF2B5EF4-FFF2-40B4-BE49-F238E27FC236}">
                <a16:creationId xmlns:a16="http://schemas.microsoft.com/office/drawing/2014/main" id="{8A694522-0E57-4395-AB5E-A77E24FDC119}"/>
              </a:ext>
            </a:extLst>
          </p:cNvPr>
          <p:cNvPicPr>
            <a:picLocks noChangeAspect="1"/>
          </p:cNvPicPr>
          <p:nvPr/>
        </p:nvPicPr>
        <p:blipFill>
          <a:blip r:embed="rId5"/>
          <a:stretch>
            <a:fillRect/>
          </a:stretch>
        </p:blipFill>
        <p:spPr>
          <a:xfrm>
            <a:off x="6950867" y="4287590"/>
            <a:ext cx="407013" cy="407013"/>
          </a:xfrm>
          <a:prstGeom prst="rect">
            <a:avLst/>
          </a:prstGeom>
        </p:spPr>
      </p:pic>
      <p:pic>
        <p:nvPicPr>
          <p:cNvPr id="35" name="Picture 34">
            <a:extLst>
              <a:ext uri="{FF2B5EF4-FFF2-40B4-BE49-F238E27FC236}">
                <a16:creationId xmlns:a16="http://schemas.microsoft.com/office/drawing/2014/main" id="{4051D3EA-4458-4FB9-9365-35EB2BF62AF2}"/>
              </a:ext>
            </a:extLst>
          </p:cNvPr>
          <p:cNvPicPr>
            <a:picLocks noChangeAspect="1"/>
          </p:cNvPicPr>
          <p:nvPr/>
        </p:nvPicPr>
        <p:blipFill>
          <a:blip r:embed="rId5"/>
          <a:stretch>
            <a:fillRect/>
          </a:stretch>
        </p:blipFill>
        <p:spPr>
          <a:xfrm>
            <a:off x="3692669" y="2664086"/>
            <a:ext cx="407013" cy="407013"/>
          </a:xfrm>
          <a:prstGeom prst="rect">
            <a:avLst/>
          </a:prstGeom>
        </p:spPr>
      </p:pic>
      <p:pic>
        <p:nvPicPr>
          <p:cNvPr id="36" name="Picture 35">
            <a:extLst>
              <a:ext uri="{FF2B5EF4-FFF2-40B4-BE49-F238E27FC236}">
                <a16:creationId xmlns:a16="http://schemas.microsoft.com/office/drawing/2014/main" id="{C6F5C04C-5178-44B0-9709-08F98AAC5857}"/>
              </a:ext>
            </a:extLst>
          </p:cNvPr>
          <p:cNvPicPr>
            <a:picLocks noChangeAspect="1"/>
          </p:cNvPicPr>
          <p:nvPr/>
        </p:nvPicPr>
        <p:blipFill>
          <a:blip r:embed="rId7"/>
          <a:stretch>
            <a:fillRect/>
          </a:stretch>
        </p:blipFill>
        <p:spPr>
          <a:xfrm>
            <a:off x="5332942" y="2667000"/>
            <a:ext cx="763058" cy="391312"/>
          </a:xfrm>
          <a:prstGeom prst="rect">
            <a:avLst/>
          </a:prstGeom>
        </p:spPr>
      </p:pic>
      <p:grpSp>
        <p:nvGrpSpPr>
          <p:cNvPr id="37" name="Group 4">
            <a:extLst>
              <a:ext uri="{FF2B5EF4-FFF2-40B4-BE49-F238E27FC236}">
                <a16:creationId xmlns:a16="http://schemas.microsoft.com/office/drawing/2014/main" id="{E9A89B1F-5674-4870-B555-16F87ECB14FF}"/>
              </a:ext>
            </a:extLst>
          </p:cNvPr>
          <p:cNvGrpSpPr>
            <a:grpSpLocks noChangeAspect="1"/>
          </p:cNvGrpSpPr>
          <p:nvPr/>
        </p:nvGrpSpPr>
        <p:grpSpPr bwMode="auto">
          <a:xfrm>
            <a:off x="3571875" y="1828800"/>
            <a:ext cx="1914525" cy="395288"/>
            <a:chOff x="2250" y="1152"/>
            <a:chExt cx="1206" cy="249"/>
          </a:xfrm>
        </p:grpSpPr>
        <p:sp>
          <p:nvSpPr>
            <p:cNvPr id="38" name="AutoShape 3">
              <a:extLst>
                <a:ext uri="{FF2B5EF4-FFF2-40B4-BE49-F238E27FC236}">
                  <a16:creationId xmlns:a16="http://schemas.microsoft.com/office/drawing/2014/main" id="{A18E99D4-A528-4AB2-81FE-7175DB8665D2}"/>
                </a:ext>
              </a:extLst>
            </p:cNvPr>
            <p:cNvSpPr>
              <a:spLocks noChangeAspect="1" noChangeArrowheads="1" noTextEdit="1"/>
            </p:cNvSpPr>
            <p:nvPr/>
          </p:nvSpPr>
          <p:spPr bwMode="auto">
            <a:xfrm>
              <a:off x="2250" y="1152"/>
              <a:ext cx="120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5">
              <a:extLst>
                <a:ext uri="{FF2B5EF4-FFF2-40B4-BE49-F238E27FC236}">
                  <a16:creationId xmlns:a16="http://schemas.microsoft.com/office/drawing/2014/main" id="{2B0F40A1-0B5F-4004-A5E1-DBCB5A238CE0}"/>
                </a:ext>
              </a:extLst>
            </p:cNvPr>
            <p:cNvSpPr>
              <a:spLocks noChangeArrowheads="1"/>
            </p:cNvSpPr>
            <p:nvPr/>
          </p:nvSpPr>
          <p:spPr bwMode="auto">
            <a:xfrm>
              <a:off x="2250" y="1152"/>
              <a:ext cx="1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000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0" name="Group 16">
              <a:extLst>
                <a:ext uri="{FF2B5EF4-FFF2-40B4-BE49-F238E27FC236}">
                  <a16:creationId xmlns:a16="http://schemas.microsoft.com/office/drawing/2014/main" id="{0D1DBCC5-1414-4851-B4FD-87D018C29DB8}"/>
                </a:ext>
              </a:extLst>
            </p:cNvPr>
            <p:cNvGrpSpPr>
              <a:grpSpLocks/>
            </p:cNvGrpSpPr>
            <p:nvPr/>
          </p:nvGrpSpPr>
          <p:grpSpPr bwMode="auto">
            <a:xfrm>
              <a:off x="2292" y="1164"/>
              <a:ext cx="1237" cy="282"/>
              <a:chOff x="2292" y="1164"/>
              <a:chExt cx="1237" cy="282"/>
            </a:xfrm>
          </p:grpSpPr>
          <p:sp>
            <p:nvSpPr>
              <p:cNvPr id="41" name="Rectangle 6">
                <a:extLst>
                  <a:ext uri="{FF2B5EF4-FFF2-40B4-BE49-F238E27FC236}">
                    <a16:creationId xmlns:a16="http://schemas.microsoft.com/office/drawing/2014/main" id="{26A32AB4-8002-4336-96E4-201796A46BB6}"/>
                  </a:ext>
                </a:extLst>
              </p:cNvPr>
              <p:cNvSpPr>
                <a:spLocks noChangeArrowheads="1"/>
              </p:cNvSpPr>
              <p:nvPr/>
            </p:nvSpPr>
            <p:spPr bwMode="auto">
              <a:xfrm>
                <a:off x="3294" y="1164"/>
                <a:ext cx="23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a:ln>
                      <a:noFill/>
                    </a:ln>
                    <a:solidFill>
                      <a:srgbClr val="000000"/>
                    </a:solidFill>
                    <a:effectLst/>
                    <a:latin typeface="Symbol" panose="05050102010706020507" pitchFamily="18" charset="2"/>
                  </a:rPr>
                  <a:t>q</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7">
                <a:extLst>
                  <a:ext uri="{FF2B5EF4-FFF2-40B4-BE49-F238E27FC236}">
                    <a16:creationId xmlns:a16="http://schemas.microsoft.com/office/drawing/2014/main" id="{15D08467-E85C-42A0-B08F-92B15E3FECF5}"/>
                  </a:ext>
                </a:extLst>
              </p:cNvPr>
              <p:cNvSpPr>
                <a:spLocks noChangeArrowheads="1"/>
              </p:cNvSpPr>
              <p:nvPr/>
            </p:nvSpPr>
            <p:spPr bwMode="auto">
              <a:xfrm>
                <a:off x="2886" y="1164"/>
                <a:ext cx="23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a:ln>
                      <a:noFill/>
                    </a:ln>
                    <a:solidFill>
                      <a:srgbClr val="000000"/>
                    </a:solidFill>
                    <a:effectLst/>
                    <a:latin typeface="Symbol" panose="05050102010706020507" pitchFamily="18" charset="2"/>
                  </a:rPr>
                  <a:t>q</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8">
                <a:extLst>
                  <a:ext uri="{FF2B5EF4-FFF2-40B4-BE49-F238E27FC236}">
                    <a16:creationId xmlns:a16="http://schemas.microsoft.com/office/drawing/2014/main" id="{7CDDAC9E-7446-4802-80CA-B45DE6359CEB}"/>
                  </a:ext>
                </a:extLst>
              </p:cNvPr>
              <p:cNvSpPr>
                <a:spLocks noChangeArrowheads="1"/>
              </p:cNvSpPr>
              <p:nvPr/>
            </p:nvSpPr>
            <p:spPr bwMode="auto">
              <a:xfrm>
                <a:off x="3144" y="1164"/>
                <a:ext cx="24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Symbol" panose="05050102010706020507" pitchFamily="18" charset="2"/>
                  </a:rPr>
                  <a:t>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9">
                <a:extLst>
                  <a:ext uri="{FF2B5EF4-FFF2-40B4-BE49-F238E27FC236}">
                    <a16:creationId xmlns:a16="http://schemas.microsoft.com/office/drawing/2014/main" id="{BECB5F17-1167-4D20-AAF9-3ED0DE992498}"/>
                  </a:ext>
                </a:extLst>
              </p:cNvPr>
              <p:cNvSpPr>
                <a:spLocks noChangeArrowheads="1"/>
              </p:cNvSpPr>
              <p:nvPr/>
            </p:nvSpPr>
            <p:spPr bwMode="auto">
              <a:xfrm>
                <a:off x="2482" y="1164"/>
                <a:ext cx="24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10">
                <a:extLst>
                  <a:ext uri="{FF2B5EF4-FFF2-40B4-BE49-F238E27FC236}">
                    <a16:creationId xmlns:a16="http://schemas.microsoft.com/office/drawing/2014/main" id="{999AE7AB-4F27-438F-8370-514750550011}"/>
                  </a:ext>
                </a:extLst>
              </p:cNvPr>
              <p:cNvSpPr>
                <a:spLocks noChangeArrowheads="1"/>
              </p:cNvSpPr>
              <p:nvPr/>
            </p:nvSpPr>
            <p:spPr bwMode="auto">
              <a:xfrm>
                <a:off x="3023" y="1184"/>
                <a:ext cx="15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11">
                <a:extLst>
                  <a:ext uri="{FF2B5EF4-FFF2-40B4-BE49-F238E27FC236}">
                    <a16:creationId xmlns:a16="http://schemas.microsoft.com/office/drawing/2014/main" id="{3777550F-A703-4707-AE02-8779C0DC7E0E}"/>
                  </a:ext>
                </a:extLst>
              </p:cNvPr>
              <p:cNvSpPr>
                <a:spLocks noChangeArrowheads="1"/>
              </p:cNvSpPr>
              <p:nvPr/>
            </p:nvSpPr>
            <p:spPr bwMode="auto">
              <a:xfrm>
                <a:off x="2831" y="1184"/>
                <a:ext cx="15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12">
                <a:extLst>
                  <a:ext uri="{FF2B5EF4-FFF2-40B4-BE49-F238E27FC236}">
                    <a16:creationId xmlns:a16="http://schemas.microsoft.com/office/drawing/2014/main" id="{CB0DC50E-6AB6-4A6C-AB51-7BD8B8EB4062}"/>
                  </a:ext>
                </a:extLst>
              </p:cNvPr>
              <p:cNvSpPr>
                <a:spLocks noChangeArrowheads="1"/>
              </p:cNvSpPr>
              <p:nvPr/>
            </p:nvSpPr>
            <p:spPr bwMode="auto">
              <a:xfrm>
                <a:off x="2739" y="1281"/>
                <a:ext cx="12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13">
                <a:extLst>
                  <a:ext uri="{FF2B5EF4-FFF2-40B4-BE49-F238E27FC236}">
                    <a16:creationId xmlns:a16="http://schemas.microsoft.com/office/drawing/2014/main" id="{7C7004A1-F7DF-4101-9062-3F90FBBABA47}"/>
                  </a:ext>
                </a:extLst>
              </p:cNvPr>
              <p:cNvSpPr>
                <a:spLocks noChangeArrowheads="1"/>
              </p:cNvSpPr>
              <p:nvPr/>
            </p:nvSpPr>
            <p:spPr bwMode="auto">
              <a:xfrm>
                <a:off x="2369" y="1281"/>
                <a:ext cx="12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Times New Roman" panose="02020603050405020304" pitchFamily="18"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14">
                <a:extLst>
                  <a:ext uri="{FF2B5EF4-FFF2-40B4-BE49-F238E27FC236}">
                    <a16:creationId xmlns:a16="http://schemas.microsoft.com/office/drawing/2014/main" id="{0FAA0B72-BC40-44D2-AC94-06E087C0637F}"/>
                  </a:ext>
                </a:extLst>
              </p:cNvPr>
              <p:cNvSpPr>
                <a:spLocks noChangeArrowheads="1"/>
              </p:cNvSpPr>
              <p:nvPr/>
            </p:nvSpPr>
            <p:spPr bwMode="auto">
              <a:xfrm>
                <a:off x="2647" y="1184"/>
                <a:ext cx="17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a:ln>
                      <a:noFill/>
                    </a:ln>
                    <a:solidFill>
                      <a:srgbClr val="000000"/>
                    </a:solidFill>
                    <a:effectLst/>
                    <a:latin typeface="Times New Roman" panose="02020603050405020304" pitchFamily="18"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15">
                <a:extLst>
                  <a:ext uri="{FF2B5EF4-FFF2-40B4-BE49-F238E27FC236}">
                    <a16:creationId xmlns:a16="http://schemas.microsoft.com/office/drawing/2014/main" id="{D50EBC6C-830B-463F-A218-DDF80411A6AD}"/>
                  </a:ext>
                </a:extLst>
              </p:cNvPr>
              <p:cNvSpPr>
                <a:spLocks noChangeArrowheads="1"/>
              </p:cNvSpPr>
              <p:nvPr/>
            </p:nvSpPr>
            <p:spPr bwMode="auto">
              <a:xfrm>
                <a:off x="2292" y="1184"/>
                <a:ext cx="17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a:ln>
                      <a:noFill/>
                    </a:ln>
                    <a:solidFill>
                      <a:srgbClr val="000000"/>
                    </a:solidFill>
                    <a:effectLst/>
                    <a:latin typeface="Times New Roman" panose="02020603050405020304" pitchFamily="18"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
        <p:nvSpPr>
          <p:cNvPr id="51" name="Rectangle 50">
            <a:extLst>
              <a:ext uri="{FF2B5EF4-FFF2-40B4-BE49-F238E27FC236}">
                <a16:creationId xmlns:a16="http://schemas.microsoft.com/office/drawing/2014/main" id="{32B57D22-F999-4C1A-A0B5-0B0728BF816B}"/>
              </a:ext>
            </a:extLst>
          </p:cNvPr>
          <p:cNvSpPr/>
          <p:nvPr/>
        </p:nvSpPr>
        <p:spPr>
          <a:xfrm>
            <a:off x="321467" y="2360924"/>
            <a:ext cx="8501065" cy="794860"/>
          </a:xfrm>
          <a:prstGeom prst="rect">
            <a:avLst/>
          </a:prstGeom>
          <a:solidFill>
            <a:schemeClr val="accent1">
              <a:alpha val="14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D4DACEE-2DFC-4F99-A4BC-718919BF64CB}"/>
              </a:ext>
            </a:extLst>
          </p:cNvPr>
          <p:cNvSpPr/>
          <p:nvPr/>
        </p:nvSpPr>
        <p:spPr>
          <a:xfrm>
            <a:off x="302418" y="4234340"/>
            <a:ext cx="8501065" cy="1144276"/>
          </a:xfrm>
          <a:prstGeom prst="rect">
            <a:avLst/>
          </a:prstGeom>
          <a:solidFill>
            <a:schemeClr val="accent1">
              <a:alpha val="14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981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3CCE77-FB3D-4B41-B942-0D337D30ADF4}"/>
              </a:ext>
            </a:extLst>
          </p:cNvPr>
          <p:cNvSpPr txBox="1"/>
          <p:nvPr/>
        </p:nvSpPr>
        <p:spPr>
          <a:xfrm>
            <a:off x="533400" y="228600"/>
            <a:ext cx="8077200" cy="646331"/>
          </a:xfrm>
          <a:prstGeom prst="rect">
            <a:avLst/>
          </a:prstGeom>
          <a:noFill/>
        </p:spPr>
        <p:txBody>
          <a:bodyPr wrap="square">
            <a:spAutoFit/>
          </a:bodyPr>
          <a:lstStyle/>
          <a:p>
            <a:pPr eaLnBrk="1" hangingPunct="1"/>
            <a:r>
              <a:rPr lang="en-US" altLang="en-US" dirty="0">
                <a:solidFill>
                  <a:schemeClr val="tx2"/>
                </a:solidFill>
              </a:rPr>
              <a:t>Interactions between decisions depend on irreversible costs </a:t>
            </a:r>
            <a:r>
              <a:rPr lang="en-US" altLang="en-US" i="1" dirty="0"/>
              <a:t>C</a:t>
            </a:r>
            <a:r>
              <a:rPr lang="en-US" altLang="en-US" i="1" baseline="-25000" dirty="0"/>
              <a:t>1</a:t>
            </a:r>
            <a:r>
              <a:rPr lang="en-US" altLang="en-US" dirty="0">
                <a:solidFill>
                  <a:schemeClr val="tx2"/>
                </a:solidFill>
              </a:rPr>
              <a:t> of strategic decisions and adaptation costs </a:t>
            </a:r>
            <a:r>
              <a:rPr lang="en-US" altLang="en-US" i="1" dirty="0"/>
              <a:t>C</a:t>
            </a:r>
            <a:r>
              <a:rPr lang="en-US" altLang="en-US" i="1" baseline="-25000" dirty="0"/>
              <a:t>2  </a:t>
            </a:r>
            <a:r>
              <a:rPr lang="en-US" altLang="en-US" dirty="0">
                <a:solidFill>
                  <a:schemeClr val="tx2"/>
                </a:solidFill>
              </a:rPr>
              <a:t>of operational decision </a:t>
            </a:r>
          </a:p>
        </p:txBody>
      </p:sp>
      <p:pic>
        <p:nvPicPr>
          <p:cNvPr id="6" name="Picture 5">
            <a:extLst>
              <a:ext uri="{FF2B5EF4-FFF2-40B4-BE49-F238E27FC236}">
                <a16:creationId xmlns:a16="http://schemas.microsoft.com/office/drawing/2014/main" id="{D87296C2-64E8-4F1E-9ADC-FD86FC4E9209}"/>
              </a:ext>
            </a:extLst>
          </p:cNvPr>
          <p:cNvPicPr>
            <a:picLocks noChangeAspect="1"/>
          </p:cNvPicPr>
          <p:nvPr/>
        </p:nvPicPr>
        <p:blipFill>
          <a:blip r:embed="rId2"/>
          <a:stretch>
            <a:fillRect/>
          </a:stretch>
        </p:blipFill>
        <p:spPr>
          <a:xfrm>
            <a:off x="731520" y="1143000"/>
            <a:ext cx="7879080" cy="4924426"/>
          </a:xfrm>
          <a:prstGeom prst="rect">
            <a:avLst/>
          </a:prstGeom>
        </p:spPr>
      </p:pic>
      <p:sp>
        <p:nvSpPr>
          <p:cNvPr id="7" name="Rectangle 6">
            <a:extLst>
              <a:ext uri="{FF2B5EF4-FFF2-40B4-BE49-F238E27FC236}">
                <a16:creationId xmlns:a16="http://schemas.microsoft.com/office/drawing/2014/main" id="{BAAC369C-E347-4DEB-92F7-07BCF5A3D4B0}"/>
              </a:ext>
            </a:extLst>
          </p:cNvPr>
          <p:cNvSpPr/>
          <p:nvPr/>
        </p:nvSpPr>
        <p:spPr>
          <a:xfrm>
            <a:off x="302418" y="152400"/>
            <a:ext cx="8501065" cy="838200"/>
          </a:xfrm>
          <a:prstGeom prst="rect">
            <a:avLst/>
          </a:prstGeom>
          <a:solidFill>
            <a:schemeClr val="accent1">
              <a:alpha val="14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C7392E0-578D-435B-BFB2-BBF898E6E57B}"/>
              </a:ext>
            </a:extLst>
          </p:cNvPr>
          <p:cNvSpPr/>
          <p:nvPr/>
        </p:nvSpPr>
        <p:spPr>
          <a:xfrm>
            <a:off x="321467" y="2895600"/>
            <a:ext cx="8501065" cy="533400"/>
          </a:xfrm>
          <a:prstGeom prst="rect">
            <a:avLst/>
          </a:prstGeom>
          <a:solidFill>
            <a:schemeClr val="accent1">
              <a:alpha val="14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 Safety constraints</a:t>
            </a:r>
          </a:p>
        </p:txBody>
      </p:sp>
    </p:spTree>
    <p:extLst>
      <p:ext uri="{BB962C8B-B14F-4D97-AF65-F5344CB8AC3E}">
        <p14:creationId xmlns:p14="http://schemas.microsoft.com/office/powerpoint/2010/main" val="3627711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C91AD8-4EE0-4067-B5FE-D1D4C836BAE3}"/>
              </a:ext>
            </a:extLst>
          </p:cNvPr>
          <p:cNvSpPr/>
          <p:nvPr/>
        </p:nvSpPr>
        <p:spPr>
          <a:xfrm>
            <a:off x="1250437" y="76200"/>
            <a:ext cx="66431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none" lIns="91440" tIns="45720" rIns="91440" bIns="45720" rtlCol="0" anchor="ctr">
            <a:spAutoFit/>
          </a:bodyPr>
          <a:lstStyle/>
          <a:p>
            <a:pPr algn="ctr">
              <a:spcBef>
                <a:spcPct val="0"/>
              </a:spcBef>
            </a:pPr>
            <a:r>
              <a:rPr lang="en-US" sz="2800" dirty="0">
                <a:solidFill>
                  <a:srgbClr val="CC0000"/>
                </a:solidFill>
                <a:latin typeface="Arial" charset="0"/>
              </a:rPr>
              <a:t>Interactions between risks and decisions</a:t>
            </a:r>
          </a:p>
        </p:txBody>
      </p:sp>
      <p:pic>
        <p:nvPicPr>
          <p:cNvPr id="10" name="Picture 9">
            <a:extLst>
              <a:ext uri="{FF2B5EF4-FFF2-40B4-BE49-F238E27FC236}">
                <a16:creationId xmlns:a16="http://schemas.microsoft.com/office/drawing/2014/main" id="{90885425-91F4-417B-B212-5FDC9C19B7C9}"/>
              </a:ext>
            </a:extLst>
          </p:cNvPr>
          <p:cNvPicPr>
            <a:picLocks noChangeAspect="1"/>
          </p:cNvPicPr>
          <p:nvPr/>
        </p:nvPicPr>
        <p:blipFill>
          <a:blip r:embed="rId3"/>
          <a:stretch>
            <a:fillRect/>
          </a:stretch>
        </p:blipFill>
        <p:spPr>
          <a:xfrm>
            <a:off x="228600" y="985510"/>
            <a:ext cx="8214026" cy="3962400"/>
          </a:xfrm>
          <a:prstGeom prst="rect">
            <a:avLst/>
          </a:prstGeom>
        </p:spPr>
      </p:pic>
      <p:pic>
        <p:nvPicPr>
          <p:cNvPr id="11" name="Picture 10">
            <a:extLst>
              <a:ext uri="{FF2B5EF4-FFF2-40B4-BE49-F238E27FC236}">
                <a16:creationId xmlns:a16="http://schemas.microsoft.com/office/drawing/2014/main" id="{483B1152-6D9A-4663-9D51-392F35A246E8}"/>
              </a:ext>
            </a:extLst>
          </p:cNvPr>
          <p:cNvPicPr>
            <a:picLocks noChangeAspect="1"/>
          </p:cNvPicPr>
          <p:nvPr/>
        </p:nvPicPr>
        <p:blipFill>
          <a:blip r:embed="rId4"/>
          <a:stretch>
            <a:fillRect/>
          </a:stretch>
        </p:blipFill>
        <p:spPr>
          <a:xfrm>
            <a:off x="304799" y="5105400"/>
            <a:ext cx="8142083" cy="1447800"/>
          </a:xfrm>
          <a:prstGeom prst="rect">
            <a:avLst/>
          </a:prstGeom>
        </p:spPr>
      </p:pic>
    </p:spTree>
    <p:extLst>
      <p:ext uri="{BB962C8B-B14F-4D97-AF65-F5344CB8AC3E}">
        <p14:creationId xmlns:p14="http://schemas.microsoft.com/office/powerpoint/2010/main" val="480231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F3AA27-F4A5-4566-8A88-993F3725BA66}"/>
              </a:ext>
            </a:extLst>
          </p:cNvPr>
          <p:cNvSpPr/>
          <p:nvPr/>
        </p:nvSpPr>
        <p:spPr>
          <a:xfrm>
            <a:off x="3141180" y="76200"/>
            <a:ext cx="28616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none" lIns="91440" tIns="45720" rIns="91440" bIns="45720" rtlCol="0" anchor="ctr">
            <a:spAutoFit/>
          </a:bodyPr>
          <a:lstStyle/>
          <a:p>
            <a:pPr algn="ctr">
              <a:spcBef>
                <a:spcPct val="0"/>
              </a:spcBef>
            </a:pPr>
            <a:r>
              <a:rPr lang="en-US" sz="2800" dirty="0">
                <a:solidFill>
                  <a:srgbClr val="CC0000"/>
                </a:solidFill>
                <a:latin typeface="Arial" charset="0"/>
              </a:rPr>
              <a:t>Safety constraint</a:t>
            </a:r>
          </a:p>
        </p:txBody>
      </p:sp>
      <p:sp>
        <p:nvSpPr>
          <p:cNvPr id="5" name="Text Box 21">
            <a:extLst>
              <a:ext uri="{FF2B5EF4-FFF2-40B4-BE49-F238E27FC236}">
                <a16:creationId xmlns:a16="http://schemas.microsoft.com/office/drawing/2014/main" id="{3D775EBD-5B06-416C-8D10-2294463A2F7B}"/>
              </a:ext>
            </a:extLst>
          </p:cNvPr>
          <p:cNvSpPr txBox="1">
            <a:spLocks noChangeArrowheads="1"/>
          </p:cNvSpPr>
          <p:nvPr/>
        </p:nvSpPr>
        <p:spPr bwMode="auto">
          <a:xfrm>
            <a:off x="609600" y="838200"/>
            <a:ext cx="8229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Explicit introduction of safety constraint                               introduces a</a:t>
            </a:r>
          </a:p>
          <a:p>
            <a:pPr eaLnBrk="1" hangingPunct="1"/>
            <a:endParaRPr lang="en-US" altLang="en-US" dirty="0"/>
          </a:p>
          <a:p>
            <a:pPr eaLnBrk="1" hangingPunct="1"/>
            <a:r>
              <a:rPr lang="en-US" altLang="en-US" dirty="0"/>
              <a:t>tradeoff between cost-effectiveness and risk. The optimal risk-based solution </a:t>
            </a:r>
          </a:p>
          <a:p>
            <a:pPr eaLnBrk="1" hangingPunct="1"/>
            <a:endParaRPr lang="en-US" altLang="en-US" dirty="0"/>
          </a:p>
          <a:p>
            <a:pPr eaLnBrk="1" hangingPunct="1"/>
            <a:r>
              <a:rPr lang="en-US" altLang="en-US" dirty="0"/>
              <a:t>           may be greater or less than       or        depending on safety</a:t>
            </a:r>
          </a:p>
          <a:p>
            <a:pPr eaLnBrk="1" hangingPunct="1"/>
            <a:endParaRPr lang="en-US" altLang="en-US" dirty="0"/>
          </a:p>
          <a:p>
            <a:pPr eaLnBrk="1" hangingPunct="1"/>
            <a:r>
              <a:rPr lang="en-US" altLang="en-US" dirty="0"/>
              <a:t>requirement      , the ratio </a:t>
            </a:r>
            <a:r>
              <a:rPr lang="en-US" altLang="en-US" i="1" dirty="0"/>
              <a:t>C</a:t>
            </a:r>
            <a:r>
              <a:rPr lang="en-US" altLang="en-US" i="1" baseline="-25000" dirty="0"/>
              <a:t>1</a:t>
            </a:r>
            <a:r>
              <a:rPr lang="en-US" altLang="en-US" dirty="0"/>
              <a:t> /</a:t>
            </a:r>
            <a:r>
              <a:rPr lang="en-US" altLang="en-US" i="1" dirty="0"/>
              <a:t>C</a:t>
            </a:r>
            <a:r>
              <a:rPr lang="en-US" altLang="en-US" i="1" baseline="-25000" dirty="0"/>
              <a:t>2</a:t>
            </a:r>
            <a:r>
              <a:rPr lang="en-US" altLang="en-US" dirty="0"/>
              <a:t> , and the probability distribution of uncertainty </a:t>
            </a:r>
          </a:p>
          <a:p>
            <a:pPr eaLnBrk="1" hangingPunct="1"/>
            <a:endParaRPr lang="en-US" altLang="en-US" dirty="0"/>
          </a:p>
        </p:txBody>
      </p:sp>
      <p:pic>
        <p:nvPicPr>
          <p:cNvPr id="6" name="Picture 5">
            <a:extLst>
              <a:ext uri="{FF2B5EF4-FFF2-40B4-BE49-F238E27FC236}">
                <a16:creationId xmlns:a16="http://schemas.microsoft.com/office/drawing/2014/main" id="{8DAD3ABE-7197-4EE8-AC0F-F05632997470}"/>
              </a:ext>
            </a:extLst>
          </p:cNvPr>
          <p:cNvPicPr>
            <a:picLocks noChangeAspect="1"/>
          </p:cNvPicPr>
          <p:nvPr/>
        </p:nvPicPr>
        <p:blipFill>
          <a:blip r:embed="rId2"/>
          <a:stretch>
            <a:fillRect/>
          </a:stretch>
        </p:blipFill>
        <p:spPr>
          <a:xfrm>
            <a:off x="4800600" y="833967"/>
            <a:ext cx="1733550" cy="385233"/>
          </a:xfrm>
          <a:prstGeom prst="rect">
            <a:avLst/>
          </a:prstGeom>
        </p:spPr>
      </p:pic>
      <p:pic>
        <p:nvPicPr>
          <p:cNvPr id="7" name="Picture 6">
            <a:extLst>
              <a:ext uri="{FF2B5EF4-FFF2-40B4-BE49-F238E27FC236}">
                <a16:creationId xmlns:a16="http://schemas.microsoft.com/office/drawing/2014/main" id="{5C49198D-E5D8-4D26-BC43-7E5EE2F7A4B9}"/>
              </a:ext>
            </a:extLst>
          </p:cNvPr>
          <p:cNvPicPr>
            <a:picLocks noChangeAspect="1"/>
          </p:cNvPicPr>
          <p:nvPr/>
        </p:nvPicPr>
        <p:blipFill>
          <a:blip r:embed="rId3"/>
          <a:stretch>
            <a:fillRect/>
          </a:stretch>
        </p:blipFill>
        <p:spPr>
          <a:xfrm>
            <a:off x="609600" y="1905000"/>
            <a:ext cx="766763" cy="406854"/>
          </a:xfrm>
          <a:prstGeom prst="rect">
            <a:avLst/>
          </a:prstGeom>
        </p:spPr>
      </p:pic>
      <p:pic>
        <p:nvPicPr>
          <p:cNvPr id="10" name="Picture 9">
            <a:extLst>
              <a:ext uri="{FF2B5EF4-FFF2-40B4-BE49-F238E27FC236}">
                <a16:creationId xmlns:a16="http://schemas.microsoft.com/office/drawing/2014/main" id="{DDA5320E-6E0D-4BB2-A061-BCCEE183F553}"/>
              </a:ext>
            </a:extLst>
          </p:cNvPr>
          <p:cNvPicPr>
            <a:picLocks noChangeAspect="1"/>
          </p:cNvPicPr>
          <p:nvPr/>
        </p:nvPicPr>
        <p:blipFill>
          <a:blip r:embed="rId4"/>
          <a:stretch>
            <a:fillRect/>
          </a:stretch>
        </p:blipFill>
        <p:spPr>
          <a:xfrm>
            <a:off x="4267201" y="1903909"/>
            <a:ext cx="254284" cy="406854"/>
          </a:xfrm>
          <a:prstGeom prst="rect">
            <a:avLst/>
          </a:prstGeom>
        </p:spPr>
      </p:pic>
      <p:pic>
        <p:nvPicPr>
          <p:cNvPr id="11" name="Picture 10">
            <a:extLst>
              <a:ext uri="{FF2B5EF4-FFF2-40B4-BE49-F238E27FC236}">
                <a16:creationId xmlns:a16="http://schemas.microsoft.com/office/drawing/2014/main" id="{1CB6CB5A-E531-448D-BBF9-4A84991B2509}"/>
              </a:ext>
            </a:extLst>
          </p:cNvPr>
          <p:cNvPicPr>
            <a:picLocks noChangeAspect="1"/>
          </p:cNvPicPr>
          <p:nvPr/>
        </p:nvPicPr>
        <p:blipFill>
          <a:blip r:embed="rId5"/>
          <a:stretch>
            <a:fillRect/>
          </a:stretch>
        </p:blipFill>
        <p:spPr>
          <a:xfrm>
            <a:off x="4953000" y="1897380"/>
            <a:ext cx="323850" cy="388620"/>
          </a:xfrm>
          <a:prstGeom prst="rect">
            <a:avLst/>
          </a:prstGeom>
        </p:spPr>
      </p:pic>
      <p:pic>
        <p:nvPicPr>
          <p:cNvPr id="13" name="Picture 12">
            <a:extLst>
              <a:ext uri="{FF2B5EF4-FFF2-40B4-BE49-F238E27FC236}">
                <a16:creationId xmlns:a16="http://schemas.microsoft.com/office/drawing/2014/main" id="{1246109C-E935-4769-8F8B-C1DFD0407C0E}"/>
              </a:ext>
            </a:extLst>
          </p:cNvPr>
          <p:cNvPicPr>
            <a:picLocks noChangeAspect="1"/>
          </p:cNvPicPr>
          <p:nvPr/>
        </p:nvPicPr>
        <p:blipFill>
          <a:blip r:embed="rId6"/>
          <a:stretch>
            <a:fillRect/>
          </a:stretch>
        </p:blipFill>
        <p:spPr>
          <a:xfrm>
            <a:off x="1981200" y="2557233"/>
            <a:ext cx="267132" cy="338367"/>
          </a:xfrm>
          <a:prstGeom prst="rect">
            <a:avLst/>
          </a:prstGeom>
        </p:spPr>
      </p:pic>
      <p:sp>
        <p:nvSpPr>
          <p:cNvPr id="9" name="Rectangle 8">
            <a:extLst>
              <a:ext uri="{FF2B5EF4-FFF2-40B4-BE49-F238E27FC236}">
                <a16:creationId xmlns:a16="http://schemas.microsoft.com/office/drawing/2014/main" id="{9641DB24-06C9-4C8F-8D36-A3728565AB11}"/>
              </a:ext>
            </a:extLst>
          </p:cNvPr>
          <p:cNvSpPr/>
          <p:nvPr/>
        </p:nvSpPr>
        <p:spPr>
          <a:xfrm>
            <a:off x="4800600" y="759883"/>
            <a:ext cx="1733550" cy="533400"/>
          </a:xfrm>
          <a:prstGeom prst="rect">
            <a:avLst/>
          </a:prstGeom>
          <a:solidFill>
            <a:schemeClr val="accent1">
              <a:alpha val="4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3128207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535684" y="4799519"/>
            <a:ext cx="3828604" cy="1107350"/>
          </a:xfrm>
          <a:prstGeom prst="rect">
            <a:avLst/>
          </a:prstGeom>
          <a:solidFill>
            <a:schemeClr val="accent3">
              <a:lumMod val="20000"/>
              <a:lumOff val="80000"/>
              <a:alpha val="51000"/>
            </a:schemeClr>
          </a:solidFill>
          <a:ln>
            <a:noFill/>
          </a:ln>
        </p:spPr>
        <p:txBody>
          <a:bodyPr wrap="none" anchor="ctr"/>
          <a:lstStyle/>
          <a:p>
            <a:endParaRPr lang="en-US" altLang="en-US">
              <a:latin typeface="Arial" charset="0"/>
            </a:endParaRPr>
          </a:p>
        </p:txBody>
      </p:sp>
      <p:sp>
        <p:nvSpPr>
          <p:cNvPr id="6" name="Rectangle 4"/>
          <p:cNvSpPr>
            <a:spLocks noChangeArrowheads="1"/>
          </p:cNvSpPr>
          <p:nvPr/>
        </p:nvSpPr>
        <p:spPr bwMode="auto">
          <a:xfrm>
            <a:off x="2401888" y="1681163"/>
            <a:ext cx="3962400" cy="1390650"/>
          </a:xfrm>
          <a:prstGeom prst="rect">
            <a:avLst/>
          </a:prstGeom>
          <a:solidFill>
            <a:schemeClr val="accent3">
              <a:lumMod val="20000"/>
              <a:lumOff val="80000"/>
              <a:alpha val="51000"/>
            </a:schemeClr>
          </a:solidFill>
          <a:ln>
            <a:noFill/>
          </a:ln>
        </p:spPr>
        <p:txBody>
          <a:bodyPr wrap="none" anchor="ctr"/>
          <a:lstStyle/>
          <a:p>
            <a:endParaRPr lang="en-US" altLang="en-US">
              <a:latin typeface="Arial" charset="0"/>
            </a:endParaRPr>
          </a:p>
        </p:txBody>
      </p:sp>
      <p:sp>
        <p:nvSpPr>
          <p:cNvPr id="7" name="Text Box 6"/>
          <p:cNvSpPr txBox="1">
            <a:spLocks noChangeArrowheads="1"/>
          </p:cNvSpPr>
          <p:nvPr/>
        </p:nvSpPr>
        <p:spPr bwMode="auto">
          <a:xfrm>
            <a:off x="232916" y="852329"/>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chemeClr val="accent2"/>
                </a:solidFill>
              </a:rPr>
              <a:t>Deterministic, not accounting for risks:</a:t>
            </a:r>
            <a:r>
              <a:rPr lang="en-US" altLang="en-US" b="1" dirty="0">
                <a:solidFill>
                  <a:srgbClr val="3333FF"/>
                </a:solidFill>
              </a:rPr>
              <a:t> </a:t>
            </a:r>
            <a:r>
              <a:rPr lang="en-US" altLang="en-US" dirty="0">
                <a:solidFill>
                  <a:schemeClr val="tx2"/>
                </a:solidFill>
              </a:rPr>
              <a:t>Two sectors or regions with production costs: </a:t>
            </a:r>
            <a:r>
              <a:rPr lang="en-US" altLang="en-US" i="1" dirty="0">
                <a:solidFill>
                  <a:schemeClr val="tx2"/>
                </a:solidFill>
              </a:rPr>
              <a:t>c</a:t>
            </a:r>
            <a:r>
              <a:rPr lang="en-US" altLang="en-US" i="1" baseline="-25000" dirty="0">
                <a:solidFill>
                  <a:schemeClr val="tx2"/>
                </a:solidFill>
              </a:rPr>
              <a:t>1</a:t>
            </a:r>
            <a:r>
              <a:rPr lang="en-US" altLang="en-US" dirty="0">
                <a:solidFill>
                  <a:schemeClr val="tx2"/>
                </a:solidFill>
              </a:rPr>
              <a:t> &lt; </a:t>
            </a:r>
            <a:r>
              <a:rPr lang="en-US" altLang="en-US" i="1" dirty="0">
                <a:solidFill>
                  <a:schemeClr val="tx2"/>
                </a:solidFill>
              </a:rPr>
              <a:t>c</a:t>
            </a:r>
            <a:r>
              <a:rPr lang="en-US" altLang="en-US" i="1" baseline="-25000" dirty="0">
                <a:solidFill>
                  <a:schemeClr val="tx2"/>
                </a:solidFill>
              </a:rPr>
              <a:t>2</a:t>
            </a:r>
            <a:r>
              <a:rPr lang="en-US" altLang="en-US" dirty="0">
                <a:solidFill>
                  <a:schemeClr val="tx2"/>
                </a:solidFill>
              </a:rPr>
              <a:t> &lt; </a:t>
            </a:r>
            <a:r>
              <a:rPr lang="en-US" altLang="en-US" i="1" dirty="0">
                <a:solidFill>
                  <a:schemeClr val="tx2"/>
                </a:solidFill>
              </a:rPr>
              <a:t>b; </a:t>
            </a:r>
            <a:r>
              <a:rPr lang="en-US" altLang="en-US" dirty="0">
                <a:solidFill>
                  <a:schemeClr val="tx2"/>
                </a:solidFill>
              </a:rPr>
              <a:t>joint constraint on demand (food or energy security) d</a:t>
            </a:r>
          </a:p>
        </p:txBody>
      </p:sp>
      <p:sp>
        <p:nvSpPr>
          <p:cNvPr id="9" name="Text Box 8"/>
          <p:cNvSpPr txBox="1">
            <a:spLocks noChangeArrowheads="1"/>
          </p:cNvSpPr>
          <p:nvPr/>
        </p:nvSpPr>
        <p:spPr bwMode="auto">
          <a:xfrm>
            <a:off x="228600" y="4034661"/>
            <a:ext cx="9498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chemeClr val="accent2"/>
                </a:solidFill>
              </a:rPr>
              <a:t>Stochastic, accounting for risks:</a:t>
            </a:r>
            <a:r>
              <a:rPr lang="en-US" altLang="en-US" dirty="0"/>
              <a:t>  </a:t>
            </a:r>
            <a:r>
              <a:rPr lang="en-US" altLang="en-US" i="1" dirty="0">
                <a:solidFill>
                  <a:schemeClr val="tx2"/>
                </a:solidFill>
              </a:rPr>
              <a:t>a</a:t>
            </a:r>
            <a:r>
              <a:rPr lang="en-US" altLang="en-US" i="1" baseline="-25000" dirty="0">
                <a:solidFill>
                  <a:schemeClr val="tx2"/>
                </a:solidFill>
              </a:rPr>
              <a:t>1</a:t>
            </a:r>
            <a:r>
              <a:rPr lang="en-US" altLang="en-US" dirty="0">
                <a:solidFill>
                  <a:schemeClr val="tx2"/>
                </a:solidFill>
              </a:rPr>
              <a:t> and </a:t>
            </a:r>
            <a:r>
              <a:rPr lang="en-US" altLang="en-US" i="1" dirty="0">
                <a:solidFill>
                  <a:schemeClr val="tx2"/>
                </a:solidFill>
              </a:rPr>
              <a:t>a</a:t>
            </a:r>
            <a:r>
              <a:rPr lang="en-US" altLang="en-US" i="1" baseline="-25000" dirty="0">
                <a:solidFill>
                  <a:schemeClr val="tx2"/>
                </a:solidFill>
              </a:rPr>
              <a:t>2</a:t>
            </a:r>
            <a:r>
              <a:rPr lang="en-US" altLang="en-US" dirty="0">
                <a:solidFill>
                  <a:schemeClr val="tx2"/>
                </a:solidFill>
              </a:rPr>
              <a:t> are random shocks/(yields) to production</a:t>
            </a:r>
          </a:p>
        </p:txBody>
      </p:sp>
      <p:graphicFrame>
        <p:nvGraphicFramePr>
          <p:cNvPr id="10" name="Object 9"/>
          <p:cNvGraphicFramePr>
            <a:graphicFrameLocks noChangeAspect="1"/>
          </p:cNvGraphicFramePr>
          <p:nvPr>
            <p:extLst>
              <p:ext uri="{D42A27DB-BD31-4B8C-83A1-F6EECF244321}">
                <p14:modId xmlns:p14="http://schemas.microsoft.com/office/powerpoint/2010/main" val="277514411"/>
              </p:ext>
            </p:extLst>
          </p:nvPr>
        </p:nvGraphicFramePr>
        <p:xfrm>
          <a:off x="2479675" y="1676400"/>
          <a:ext cx="1439863" cy="442913"/>
        </p:xfrm>
        <a:graphic>
          <a:graphicData uri="http://schemas.openxmlformats.org/presentationml/2006/ole">
            <mc:AlternateContent xmlns:mc="http://schemas.openxmlformats.org/markup-compatibility/2006">
              <mc:Choice xmlns:v="urn:schemas-microsoft-com:vml" Requires="v">
                <p:oleObj spid="_x0000_s4106" name="Equation" r:id="rId4" imgW="710891" imgH="215806" progId="Equation.3">
                  <p:embed/>
                </p:oleObj>
              </mc:Choice>
              <mc:Fallback>
                <p:oleObj name="Equation" r:id="rId4" imgW="710891" imgH="215806" progId="Equation.3">
                  <p:embed/>
                  <p:pic>
                    <p:nvPicPr>
                      <p:cNvPr id="1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675" y="1676400"/>
                        <a:ext cx="1439863"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49142200"/>
              </p:ext>
            </p:extLst>
          </p:nvPr>
        </p:nvGraphicFramePr>
        <p:xfrm>
          <a:off x="2489200" y="2605063"/>
          <a:ext cx="935038" cy="485775"/>
        </p:xfrm>
        <a:graphic>
          <a:graphicData uri="http://schemas.openxmlformats.org/presentationml/2006/ole">
            <mc:AlternateContent xmlns:mc="http://schemas.openxmlformats.org/markup-compatibility/2006">
              <mc:Choice xmlns:v="urn:schemas-microsoft-com:vml" Requires="v">
                <p:oleObj spid="_x0000_s4107" name="Equation" r:id="rId6" imgW="457200" imgH="241300" progId="Equation.3">
                  <p:embed/>
                </p:oleObj>
              </mc:Choice>
              <mc:Fallback>
                <p:oleObj name="Equation" r:id="rId6" imgW="457200" imgH="241300" progId="Equation.3">
                  <p:embed/>
                  <p:pic>
                    <p:nvPicPr>
                      <p:cNvPr id="11"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9200" y="2605063"/>
                        <a:ext cx="935038"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856058053"/>
              </p:ext>
            </p:extLst>
          </p:nvPr>
        </p:nvGraphicFramePr>
        <p:xfrm>
          <a:off x="3640138" y="2592363"/>
          <a:ext cx="865187" cy="481012"/>
        </p:xfrm>
        <a:graphic>
          <a:graphicData uri="http://schemas.openxmlformats.org/presentationml/2006/ole">
            <mc:AlternateContent xmlns:mc="http://schemas.openxmlformats.org/markup-compatibility/2006">
              <mc:Choice xmlns:v="urn:schemas-microsoft-com:vml" Requires="v">
                <p:oleObj spid="_x0000_s4108" name="Equation" r:id="rId8" imgW="431613" imgH="241195" progId="Equation.3">
                  <p:embed/>
                </p:oleObj>
              </mc:Choice>
              <mc:Fallback>
                <p:oleObj name="Equation" r:id="rId8" imgW="431613" imgH="241195" progId="Equation.3">
                  <p:embed/>
                  <p:pic>
                    <p:nvPicPr>
                      <p:cNvPr id="12"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0138" y="2592363"/>
                        <a:ext cx="865187" cy="481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761538065"/>
              </p:ext>
            </p:extLst>
          </p:nvPr>
        </p:nvGraphicFramePr>
        <p:xfrm>
          <a:off x="2638871" y="4748719"/>
          <a:ext cx="1512888" cy="465137"/>
        </p:xfrm>
        <a:graphic>
          <a:graphicData uri="http://schemas.openxmlformats.org/presentationml/2006/ole">
            <mc:AlternateContent xmlns:mc="http://schemas.openxmlformats.org/markup-compatibility/2006">
              <mc:Choice xmlns:v="urn:schemas-microsoft-com:vml" Requires="v">
                <p:oleObj spid="_x0000_s4109" name="Equation" r:id="rId10" imgW="710891" imgH="215806" progId="Equation.3">
                  <p:embed/>
                </p:oleObj>
              </mc:Choice>
              <mc:Fallback>
                <p:oleObj name="Equation" r:id="rId10" imgW="710891" imgH="215806" progId="Equation.3">
                  <p:embed/>
                  <p:pic>
                    <p:nvPicPr>
                      <p:cNvPr id="17"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8871" y="4748719"/>
                        <a:ext cx="1512888"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19"/>
          <p:cNvSpPr txBox="1">
            <a:spLocks noChangeArrowheads="1"/>
          </p:cNvSpPr>
          <p:nvPr/>
        </p:nvSpPr>
        <p:spPr bwMode="auto">
          <a:xfrm>
            <a:off x="1120775" y="1719263"/>
            <a:ext cx="1208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solidFill>
                  <a:schemeClr val="tx2"/>
                </a:solidFill>
              </a:rPr>
              <a:t>minimize</a:t>
            </a:r>
          </a:p>
        </p:txBody>
      </p:sp>
      <p:sp>
        <p:nvSpPr>
          <p:cNvPr id="20" name="Text Box 20"/>
          <p:cNvSpPr txBox="1">
            <a:spLocks noChangeArrowheads="1"/>
          </p:cNvSpPr>
          <p:nvPr/>
        </p:nvSpPr>
        <p:spPr bwMode="auto">
          <a:xfrm>
            <a:off x="1138238" y="2692375"/>
            <a:ext cx="1208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solidFill>
                  <a:schemeClr val="tx2"/>
                </a:solidFill>
              </a:rPr>
              <a:t>solution</a:t>
            </a:r>
          </a:p>
        </p:txBody>
      </p:sp>
      <p:sp>
        <p:nvSpPr>
          <p:cNvPr id="21" name="Text Box 21"/>
          <p:cNvSpPr txBox="1">
            <a:spLocks noChangeArrowheads="1"/>
          </p:cNvSpPr>
          <p:nvPr/>
        </p:nvSpPr>
        <p:spPr bwMode="auto">
          <a:xfrm>
            <a:off x="1251396" y="4799519"/>
            <a:ext cx="1208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chemeClr val="tx2"/>
                </a:solidFill>
              </a:rPr>
              <a:t>minimize</a:t>
            </a:r>
          </a:p>
        </p:txBody>
      </p:sp>
      <p:sp>
        <p:nvSpPr>
          <p:cNvPr id="24" name="Text Box 27"/>
          <p:cNvSpPr txBox="1">
            <a:spLocks noChangeArrowheads="1"/>
          </p:cNvSpPr>
          <p:nvPr/>
        </p:nvSpPr>
        <p:spPr bwMode="auto">
          <a:xfrm>
            <a:off x="5010596" y="5105400"/>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dirty="0"/>
              <a:t>?</a:t>
            </a:r>
          </a:p>
        </p:txBody>
      </p:sp>
      <p:pic>
        <p:nvPicPr>
          <p:cNvPr id="1126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94198" y="5266273"/>
            <a:ext cx="3013298" cy="47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14600" y="2172256"/>
            <a:ext cx="1792289" cy="46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19600" y="2168066"/>
            <a:ext cx="794133" cy="445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34000" y="2135873"/>
            <a:ext cx="934594" cy="47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Placeholder 5"/>
          <p:cNvSpPr txBox="1">
            <a:spLocks/>
          </p:cNvSpPr>
          <p:nvPr/>
        </p:nvSpPr>
        <p:spPr bwMode="auto">
          <a:xfrm>
            <a:off x="810443" y="118779"/>
            <a:ext cx="7523113" cy="539891"/>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defPPr>
              <a:defRPr lang="en-US"/>
            </a:defPPr>
            <a:lvl1pPr algn="ctr">
              <a:lnSpc>
                <a:spcPct val="90000"/>
              </a:lnSpc>
              <a:spcBef>
                <a:spcPct val="0"/>
              </a:spcBef>
              <a:defRPr sz="320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defRPr>
            </a:lvl1pPr>
          </a:lstStyle>
          <a:p>
            <a:r>
              <a:rPr lang="de-AT" dirty="0"/>
              <a:t>Two sectors or two regions model</a:t>
            </a:r>
            <a:endParaRPr lang="en-US" dirty="0"/>
          </a:p>
        </p:txBody>
      </p:sp>
      <p:sp>
        <p:nvSpPr>
          <p:cNvPr id="23" name="Text Box 8"/>
          <p:cNvSpPr txBox="1">
            <a:spLocks noChangeArrowheads="1"/>
          </p:cNvSpPr>
          <p:nvPr/>
        </p:nvSpPr>
        <p:spPr bwMode="auto">
          <a:xfrm>
            <a:off x="228600" y="5906869"/>
            <a:ext cx="90730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tx2"/>
                </a:solidFill>
              </a:rPr>
              <a:t>Also other constraints, e.g. on emissions, water supply, water pollution, biofuel targets, etc.</a:t>
            </a:r>
          </a:p>
        </p:txBody>
      </p:sp>
    </p:spTree>
    <p:extLst>
      <p:ext uri="{BB962C8B-B14F-4D97-AF65-F5344CB8AC3E}">
        <p14:creationId xmlns:p14="http://schemas.microsoft.com/office/powerpoint/2010/main" val="262403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noChangeArrowheads="1"/>
          </p:cNvSpPr>
          <p:nvPr/>
        </p:nvSpPr>
        <p:spPr bwMode="auto">
          <a:xfrm>
            <a:off x="314504" y="4187485"/>
            <a:ext cx="8458200" cy="1343578"/>
          </a:xfrm>
          <a:prstGeom prst="rect">
            <a:avLst/>
          </a:prstGeom>
          <a:solidFill>
            <a:srgbClr val="F1D9EC">
              <a:alpha val="50980"/>
            </a:srgbClr>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0000"/>
              </a:solidFill>
            </a:endParaRPr>
          </a:p>
        </p:txBody>
      </p:sp>
      <p:sp>
        <p:nvSpPr>
          <p:cNvPr id="5" name="Rectangle 3"/>
          <p:cNvSpPr>
            <a:spLocks noChangeArrowheads="1"/>
          </p:cNvSpPr>
          <p:nvPr/>
        </p:nvSpPr>
        <p:spPr bwMode="auto">
          <a:xfrm>
            <a:off x="2664939" y="1652736"/>
            <a:ext cx="5486400" cy="1014264"/>
          </a:xfrm>
          <a:prstGeom prst="rect">
            <a:avLst/>
          </a:prstGeom>
          <a:solidFill>
            <a:schemeClr val="accent3">
              <a:lumMod val="20000"/>
              <a:lumOff val="80000"/>
              <a:alpha val="51000"/>
            </a:schemeClr>
          </a:solidFill>
          <a:ln>
            <a:noFill/>
          </a:ln>
        </p:spPr>
        <p:txBody>
          <a:bodyPr wrap="none" anchor="ctr"/>
          <a:lstStyle/>
          <a:p>
            <a:endParaRPr lang="en-US" altLang="en-US">
              <a:latin typeface="Arial" charset="0"/>
            </a:endParaRPr>
          </a:p>
        </p:txBody>
      </p:sp>
      <p:sp>
        <p:nvSpPr>
          <p:cNvPr id="7" name="Rectangle 18"/>
          <p:cNvSpPr>
            <a:spLocks noChangeArrowheads="1"/>
          </p:cNvSpPr>
          <p:nvPr/>
        </p:nvSpPr>
        <p:spPr bwMode="auto">
          <a:xfrm>
            <a:off x="304800" y="3102601"/>
            <a:ext cx="815816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pPr>
            <a:r>
              <a:rPr lang="en-US" altLang="en-US" i="1" dirty="0">
                <a:solidFill>
                  <a:schemeClr val="tx2"/>
                </a:solidFill>
              </a:rPr>
              <a:t>where                                                     </a:t>
            </a:r>
            <a:r>
              <a:rPr lang="en-US" altLang="en-US" dirty="0">
                <a:solidFill>
                  <a:schemeClr val="tx2"/>
                </a:solidFill>
              </a:rPr>
              <a:t>is the expected storage/import cost if demand exceeds the supply </a:t>
            </a:r>
          </a:p>
        </p:txBody>
      </p:sp>
      <p:sp>
        <p:nvSpPr>
          <p:cNvPr id="8" name="Text Box 21"/>
          <p:cNvSpPr txBox="1">
            <a:spLocks noChangeArrowheads="1"/>
          </p:cNvSpPr>
          <p:nvPr/>
        </p:nvSpPr>
        <p:spPr bwMode="auto">
          <a:xfrm>
            <a:off x="397667" y="1211395"/>
            <a:ext cx="806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tx2"/>
                </a:solidFill>
              </a:rPr>
              <a:t>Safety constraint:</a:t>
            </a:r>
          </a:p>
        </p:txBody>
      </p:sp>
      <p:sp>
        <p:nvSpPr>
          <p:cNvPr id="9" name="AutoShape 22"/>
          <p:cNvSpPr>
            <a:spLocks noChangeArrowheads="1"/>
          </p:cNvSpPr>
          <p:nvPr/>
        </p:nvSpPr>
        <p:spPr bwMode="auto">
          <a:xfrm>
            <a:off x="658339" y="2156791"/>
            <a:ext cx="593725" cy="449262"/>
          </a:xfrm>
          <a:prstGeom prst="rightArrow">
            <a:avLst>
              <a:gd name="adj1" fmla="val 50000"/>
              <a:gd name="adj2" fmla="val 33039"/>
            </a:avLst>
          </a:prstGeom>
          <a:solidFill>
            <a:srgbClr val="FFFFCC"/>
          </a:solidFill>
          <a:ln w="12700" cap="sq">
            <a:solidFill>
              <a:srgbClr val="C00000"/>
            </a:solidFill>
            <a:miter lim="800000"/>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 name="Text Box 23"/>
          <p:cNvSpPr txBox="1">
            <a:spLocks noChangeArrowheads="1"/>
          </p:cNvSpPr>
          <p:nvPr/>
        </p:nvSpPr>
        <p:spPr bwMode="auto">
          <a:xfrm>
            <a:off x="1277464" y="2185366"/>
            <a:ext cx="1208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chemeClr val="tx2"/>
                </a:solidFill>
              </a:rPr>
              <a:t>minimize</a:t>
            </a: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6737" y="1652735"/>
            <a:ext cx="3096266" cy="38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4939" y="2221679"/>
            <a:ext cx="5410200" cy="3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877" y="3154988"/>
            <a:ext cx="3232105" cy="33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89678" y="6058525"/>
            <a:ext cx="8746818" cy="723275"/>
            <a:chOff x="289678" y="5490354"/>
            <a:chExt cx="8746818" cy="723275"/>
          </a:xfrm>
        </p:grpSpPr>
        <p:sp>
          <p:nvSpPr>
            <p:cNvPr id="16" name="Rectangle 15"/>
            <p:cNvSpPr/>
            <p:nvPr/>
          </p:nvSpPr>
          <p:spPr>
            <a:xfrm>
              <a:off x="289678" y="5490354"/>
              <a:ext cx="8746818" cy="723275"/>
            </a:xfrm>
            <a:prstGeom prst="rect">
              <a:avLst/>
            </a:prstGeom>
          </p:spPr>
          <p:txBody>
            <a:bodyPr wrap="none">
              <a:spAutoFit/>
            </a:bodyPr>
            <a:lstStyle/>
            <a:p>
              <a:r>
                <a:rPr lang="en-US" dirty="0">
                  <a:solidFill>
                    <a:schemeClr val="tx2"/>
                  </a:solidFill>
                  <a:latin typeface="Arial" panose="020B0604020202020204" pitchFamily="34" charset="0"/>
                  <a:cs typeface="Arial" panose="020B0604020202020204" pitchFamily="34" charset="0"/>
                </a:rPr>
                <a:t>      can be chosen to satisfy the safety constraint with required probability,               ,</a:t>
              </a:r>
            </a:p>
            <a:p>
              <a:endParaRPr lang="en-US" sz="500"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i.e. for a percentage (percentile) of scenarios. </a:t>
              </a:r>
            </a:p>
          </p:txBody>
        </p:sp>
        <p:pic>
          <p:nvPicPr>
            <p:cNvPr id="1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910" y="5604029"/>
              <a:ext cx="26289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2217" y="6130771"/>
            <a:ext cx="880783" cy="31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838200" y="162580"/>
            <a:ext cx="10820400" cy="547842"/>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ct val="0"/>
              </a:spcBef>
            </a:pPr>
            <a:r>
              <a:rPr lang="en-US" sz="32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Emergence of systemic risks and risk sharing</a:t>
            </a:r>
          </a:p>
        </p:txBody>
      </p:sp>
      <p:pic>
        <p:nvPicPr>
          <p:cNvPr id="3" name="Picture 2"/>
          <p:cNvPicPr>
            <a:picLocks noChangeAspect="1"/>
          </p:cNvPicPr>
          <p:nvPr/>
        </p:nvPicPr>
        <p:blipFill>
          <a:blip r:embed="rId8"/>
          <a:stretch>
            <a:fillRect/>
          </a:stretch>
        </p:blipFill>
        <p:spPr>
          <a:xfrm>
            <a:off x="2718615" y="5589240"/>
            <a:ext cx="3187546" cy="392838"/>
          </a:xfrm>
          <a:prstGeom prst="rect">
            <a:avLst/>
          </a:prstGeom>
        </p:spPr>
      </p:pic>
      <p:sp>
        <p:nvSpPr>
          <p:cNvPr id="23" name="Text Box 21"/>
          <p:cNvSpPr txBox="1">
            <a:spLocks noChangeArrowheads="1"/>
          </p:cNvSpPr>
          <p:nvPr/>
        </p:nvSpPr>
        <p:spPr bwMode="auto">
          <a:xfrm>
            <a:off x="452437" y="4509120"/>
            <a:ext cx="806053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tx2"/>
                </a:solidFill>
              </a:rPr>
              <a:t>If only Region 1 is at risk (yield a</a:t>
            </a:r>
            <a:r>
              <a:rPr lang="en-US" altLang="en-US" baseline="-25000" dirty="0">
                <a:solidFill>
                  <a:schemeClr val="tx2"/>
                </a:solidFill>
              </a:rPr>
              <a:t>1</a:t>
            </a:r>
            <a:r>
              <a:rPr lang="en-US" altLang="en-US" dirty="0">
                <a:solidFill>
                  <a:schemeClr val="tx2"/>
                </a:solidFill>
              </a:rPr>
              <a:t> is stochastic), the production of</a:t>
            </a:r>
          </a:p>
          <a:p>
            <a:pPr eaLnBrk="1" hangingPunct="1"/>
            <a:r>
              <a:rPr lang="en-US" altLang="en-US" dirty="0">
                <a:solidFill>
                  <a:schemeClr val="tx2"/>
                </a:solidFill>
              </a:rPr>
              <a:t>the risk-free Region 2 depends on the </a:t>
            </a:r>
            <a:r>
              <a:rPr lang="en-US" altLang="en-US" dirty="0">
                <a:solidFill>
                  <a:srgbClr val="FF0000"/>
                </a:solidFill>
              </a:rPr>
              <a:t>stochasticity of Region 1</a:t>
            </a:r>
            <a:r>
              <a:rPr lang="en-US" altLang="en-US" dirty="0">
                <a:solidFill>
                  <a:schemeClr val="tx2"/>
                </a:solidFill>
              </a:rPr>
              <a:t>,</a:t>
            </a:r>
          </a:p>
          <a:p>
            <a:pPr eaLnBrk="1" hangingPunct="1"/>
            <a:r>
              <a:rPr lang="en-US" altLang="en-US" dirty="0">
                <a:solidFill>
                  <a:srgbClr val="007A37"/>
                </a:solidFill>
              </a:rPr>
              <a:t>costs</a:t>
            </a:r>
            <a:r>
              <a:rPr lang="en-US" altLang="en-US" dirty="0">
                <a:solidFill>
                  <a:schemeClr val="tx2"/>
                </a:solidFill>
              </a:rPr>
              <a:t>, </a:t>
            </a:r>
            <a:r>
              <a:rPr lang="en-US" altLang="en-US" dirty="0">
                <a:solidFill>
                  <a:srgbClr val="FF33CC"/>
                </a:solidFill>
              </a:rPr>
              <a:t>trade price</a:t>
            </a:r>
            <a:r>
              <a:rPr lang="en-US" altLang="en-US" dirty="0">
                <a:solidFill>
                  <a:schemeClr val="tx2"/>
                </a:solidFill>
              </a:rPr>
              <a:t>, </a:t>
            </a:r>
            <a:r>
              <a:rPr lang="en-US" altLang="en-US" dirty="0">
                <a:solidFill>
                  <a:srgbClr val="0066FF"/>
                </a:solidFill>
              </a:rPr>
              <a:t>demand security</a:t>
            </a:r>
            <a:r>
              <a:rPr lang="en-US" altLang="en-US" dirty="0">
                <a:solidFill>
                  <a:schemeClr val="tx2"/>
                </a:solidFill>
              </a:rPr>
              <a:t>, ….</a:t>
            </a:r>
            <a:endParaRPr lang="en-US" altLang="en-US" baseline="-25000" dirty="0">
              <a:solidFill>
                <a:schemeClr val="tx2"/>
              </a:solidFill>
            </a:endParaRPr>
          </a:p>
        </p:txBody>
      </p:sp>
      <p:sp>
        <p:nvSpPr>
          <p:cNvPr id="20" name="Rectangle 19">
            <a:extLst>
              <a:ext uri="{FF2B5EF4-FFF2-40B4-BE49-F238E27FC236}">
                <a16:creationId xmlns:a16="http://schemas.microsoft.com/office/drawing/2014/main" id="{E11989CB-07FE-4EDB-BEF5-E28DC6501FB5}"/>
              </a:ext>
            </a:extLst>
          </p:cNvPr>
          <p:cNvSpPr/>
          <p:nvPr/>
        </p:nvSpPr>
        <p:spPr>
          <a:xfrm>
            <a:off x="2664939" y="1600200"/>
            <a:ext cx="5486400" cy="533400"/>
          </a:xfrm>
          <a:prstGeom prst="rect">
            <a:avLst/>
          </a:prstGeom>
          <a:solidFill>
            <a:schemeClr val="accent1">
              <a:alpha val="14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234236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064" y="81842"/>
            <a:ext cx="8941871" cy="511935"/>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ct val="0"/>
              </a:spcBef>
            </a:pPr>
            <a:r>
              <a:rPr lang="en-US" sz="30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Systemic interdependencies: land use model GLOBIOM</a:t>
            </a:r>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266" y="589481"/>
            <a:ext cx="8045467" cy="642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157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511" y="152400"/>
            <a:ext cx="8610600" cy="576312"/>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ct val="0"/>
              </a:spcBef>
            </a:pPr>
            <a:r>
              <a:rPr lang="en-US" sz="34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Stochastic GLOBIOM: goal function</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838201"/>
            <a:ext cx="5132485" cy="281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3"/>
          <p:cNvSpPr txBox="1">
            <a:spLocks noChangeArrowheads="1"/>
          </p:cNvSpPr>
          <p:nvPr/>
        </p:nvSpPr>
        <p:spPr bwMode="auto">
          <a:xfrm>
            <a:off x="288925" y="1524000"/>
            <a:ext cx="285664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342900" indent="-342900">
              <a:defRPr sz="2000">
                <a:solidFill>
                  <a:schemeClr val="tx2"/>
                </a:solidFill>
                <a:latin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en-US" altLang="en-US" dirty="0"/>
              <a:t>Maximize welfare:</a:t>
            </a:r>
          </a:p>
          <a:p>
            <a:r>
              <a:rPr lang="en-US" altLang="en-US" dirty="0"/>
              <a:t>Consumer and</a:t>
            </a:r>
          </a:p>
          <a:p>
            <a:r>
              <a:rPr lang="en-US" altLang="en-US" dirty="0"/>
              <a:t>producer surplus -</a:t>
            </a:r>
          </a:p>
          <a:p>
            <a:r>
              <a:rPr lang="en-US" altLang="en-US" dirty="0"/>
              <a:t>transportation costs -</a:t>
            </a:r>
          </a:p>
          <a:p>
            <a:r>
              <a:rPr lang="en-US" altLang="en-US" dirty="0"/>
              <a:t>production costs -</a:t>
            </a:r>
          </a:p>
          <a:p>
            <a:r>
              <a:rPr lang="en-US" altLang="en-US" dirty="0"/>
              <a:t>“environmental” costs,</a:t>
            </a:r>
          </a:p>
          <a:p>
            <a:r>
              <a:rPr lang="en-US" altLang="en-US" dirty="0"/>
              <a:t>etc.</a:t>
            </a:r>
          </a:p>
        </p:txBody>
      </p:sp>
      <p:sp>
        <p:nvSpPr>
          <p:cNvPr id="10" name="Text Box 23"/>
          <p:cNvSpPr txBox="1">
            <a:spLocks noChangeArrowheads="1"/>
          </p:cNvSpPr>
          <p:nvPr/>
        </p:nvSpPr>
        <p:spPr bwMode="auto">
          <a:xfrm>
            <a:off x="304800" y="5619690"/>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solidFill>
                  <a:schemeClr val="tx2"/>
                </a:solidFill>
              </a:rPr>
              <a:t>Food security</a:t>
            </a:r>
          </a:p>
        </p:txBody>
      </p:sp>
      <p:sp>
        <p:nvSpPr>
          <p:cNvPr id="11" name="Text Box 23"/>
          <p:cNvSpPr txBox="1">
            <a:spLocks noChangeArrowheads="1"/>
          </p:cNvSpPr>
          <p:nvPr/>
        </p:nvSpPr>
        <p:spPr bwMode="auto">
          <a:xfrm>
            <a:off x="304800" y="6076890"/>
            <a:ext cx="3162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solidFill>
                  <a:schemeClr val="tx2"/>
                </a:solidFill>
              </a:rPr>
              <a:t>Environmental security</a:t>
            </a:r>
          </a:p>
        </p:txBody>
      </p:sp>
      <p:pic>
        <p:nvPicPr>
          <p:cNvPr id="174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039" y="6049177"/>
            <a:ext cx="2583962" cy="41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23"/>
          <p:cNvSpPr txBox="1">
            <a:spLocks noChangeArrowheads="1"/>
          </p:cNvSpPr>
          <p:nvPr/>
        </p:nvSpPr>
        <p:spPr bwMode="auto">
          <a:xfrm>
            <a:off x="304800" y="6499086"/>
            <a:ext cx="3162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solidFill>
                  <a:schemeClr val="tx2"/>
                </a:solidFill>
              </a:rPr>
              <a:t>Bio-energy security</a:t>
            </a:r>
          </a:p>
        </p:txBody>
      </p:sp>
      <p:pic>
        <p:nvPicPr>
          <p:cNvPr id="174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6448533"/>
            <a:ext cx="2624874" cy="38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5574" y="5619690"/>
            <a:ext cx="2569427" cy="38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23"/>
          <p:cNvSpPr txBox="1">
            <a:spLocks noChangeArrowheads="1"/>
          </p:cNvSpPr>
          <p:nvPr/>
        </p:nvSpPr>
        <p:spPr bwMode="auto">
          <a:xfrm>
            <a:off x="304800" y="4854714"/>
            <a:ext cx="198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solidFill>
                  <a:schemeClr val="tx2"/>
                </a:solidFill>
              </a:rPr>
              <a:t>Production</a:t>
            </a:r>
          </a:p>
          <a:p>
            <a:pPr eaLnBrk="1" hangingPunct="1"/>
            <a:r>
              <a:rPr lang="en-US" altLang="en-US" sz="2000" dirty="0">
                <a:solidFill>
                  <a:schemeClr val="tx2"/>
                </a:solidFill>
              </a:rPr>
              <a:t>balance</a:t>
            </a:r>
          </a:p>
        </p:txBody>
      </p:sp>
      <p:pic>
        <p:nvPicPr>
          <p:cNvPr id="1741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5999" y="4957954"/>
            <a:ext cx="5867401" cy="59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23"/>
          <p:cNvSpPr txBox="1">
            <a:spLocks noChangeArrowheads="1"/>
          </p:cNvSpPr>
          <p:nvPr/>
        </p:nvSpPr>
        <p:spPr bwMode="auto">
          <a:xfrm>
            <a:off x="836578" y="3810000"/>
            <a:ext cx="7926422" cy="892552"/>
          </a:xfrm>
          <a:prstGeom prst="rect">
            <a:avLst/>
          </a:prstGeom>
          <a:solidFill>
            <a:srgbClr val="92D050">
              <a:alpha val="55000"/>
            </a:srgbClr>
          </a:solidFill>
          <a:ln>
            <a:noFill/>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dirty="0">
                <a:solidFill>
                  <a:srgbClr val="00B050"/>
                </a:solidFill>
              </a:rPr>
              <a:t>Land allocation, irrigation capacities, etc., are strategic long-term variables  </a:t>
            </a:r>
          </a:p>
          <a:p>
            <a:pPr eaLnBrk="1" hangingPunct="1"/>
            <a:endParaRPr lang="en-US" altLang="en-US" sz="1000" b="1" dirty="0">
              <a:solidFill>
                <a:srgbClr val="00B050"/>
              </a:solidFill>
            </a:endParaRPr>
          </a:p>
          <a:p>
            <a:pPr eaLnBrk="1" hangingPunct="1"/>
            <a:r>
              <a:rPr lang="en-US" altLang="en-US" sz="1400" b="1" dirty="0">
                <a:solidFill>
                  <a:srgbClr val="00B050"/>
                </a:solidFill>
              </a:rPr>
              <a:t>Demand, trade flows, storage withdrawals, etc., are stochastic scenario-dependent operational (adaptive) variables</a:t>
            </a:r>
          </a:p>
        </p:txBody>
      </p:sp>
    </p:spTree>
    <p:extLst>
      <p:ext uri="{BB962C8B-B14F-4D97-AF65-F5344CB8AC3E}">
        <p14:creationId xmlns:p14="http://schemas.microsoft.com/office/powerpoint/2010/main" val="2614806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47800"/>
            <a:ext cx="9525000" cy="5355312"/>
          </a:xfrm>
          <a:prstGeom prst="rect">
            <a:avLst/>
          </a:prstGeom>
        </p:spPr>
        <p:txBody>
          <a:bodyPr wrap="square">
            <a:spAutoFit/>
          </a:bodyPr>
          <a:lstStyle/>
          <a:p>
            <a:r>
              <a:rPr lang="en-US" b="1" dirty="0">
                <a:solidFill>
                  <a:schemeClr val="accent2"/>
                </a:solidFill>
                <a:latin typeface="Adobe Garamond Pro" pitchFamily="18" charset="0"/>
                <a:cs typeface="Arial" panose="020B0604020202020204" pitchFamily="34" charset="0"/>
              </a:rPr>
              <a:t>Advantages of robust percentile-based solutions in GLOBIOM: </a:t>
            </a: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       a. allow to treat systemic risks by a proper combination of strategic long-term  </a:t>
            </a:r>
          </a:p>
          <a:p>
            <a:r>
              <a:rPr lang="en-US" dirty="0">
                <a:solidFill>
                  <a:schemeClr val="tx2"/>
                </a:solidFill>
                <a:latin typeface="Arial" panose="020B0604020202020204" pitchFamily="34" charset="0"/>
                <a:cs typeface="Arial" panose="020B0604020202020204" pitchFamily="34" charset="0"/>
              </a:rPr>
              <a:t>           decisions and short-term adaptive decisions</a:t>
            </a: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       b. robustness of solution towards different shocks: diversified risk sharing solution</a:t>
            </a: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       c. minimize the “reversibility” costs of decisions </a:t>
            </a: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       d. reduction of price variability: new shock does not affect much the robust solution </a:t>
            </a: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       e. reduction of prices of high-demand commodities under strict targets</a:t>
            </a: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       f.  introduction financial (insurance, credits) mechanisms for high impact rare </a:t>
            </a:r>
            <a:r>
              <a:rPr lang="en-US" dirty="0" err="1">
                <a:solidFill>
                  <a:schemeClr val="tx2"/>
                </a:solidFill>
                <a:latin typeface="Arial" panose="020B0604020202020204" pitchFamily="34" charset="0"/>
                <a:cs typeface="Arial" panose="020B0604020202020204" pitchFamily="34" charset="0"/>
              </a:rPr>
              <a:t>scen</a:t>
            </a:r>
            <a:r>
              <a:rPr lang="en-US" dirty="0">
                <a:solidFill>
                  <a:schemeClr val="tx2"/>
                </a:solidFill>
                <a:latin typeface="Arial" panose="020B0604020202020204" pitchFamily="34" charset="0"/>
                <a:cs typeface="Arial" panose="020B0604020202020204" pitchFamily="34" charset="0"/>
              </a:rPr>
              <a:t>.</a:t>
            </a: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       f. avoids “high-pressure” of inconsistent policy measures, </a:t>
            </a:r>
          </a:p>
          <a:p>
            <a:r>
              <a:rPr lang="en-US" dirty="0">
                <a:solidFill>
                  <a:schemeClr val="tx2"/>
                </a:solidFill>
                <a:latin typeface="Arial" panose="020B0604020202020204" pitchFamily="34" charset="0"/>
                <a:cs typeface="Arial" panose="020B0604020202020204" pitchFamily="34" charset="0"/>
              </a:rPr>
              <a:t>           e.g. relax burden of high environmental (CO2) or biofuel targets</a:t>
            </a: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      g. … </a:t>
            </a:r>
          </a:p>
        </p:txBody>
      </p:sp>
      <p:sp>
        <p:nvSpPr>
          <p:cNvPr id="3" name="AutoShape 22"/>
          <p:cNvSpPr>
            <a:spLocks noChangeArrowheads="1"/>
          </p:cNvSpPr>
          <p:nvPr/>
        </p:nvSpPr>
        <p:spPr bwMode="auto">
          <a:xfrm>
            <a:off x="571052" y="617538"/>
            <a:ext cx="593725" cy="449262"/>
          </a:xfrm>
          <a:prstGeom prst="rightArrow">
            <a:avLst>
              <a:gd name="adj1" fmla="val 50000"/>
              <a:gd name="adj2" fmla="val 33039"/>
            </a:avLst>
          </a:prstGeom>
          <a:solidFill>
            <a:srgbClr val="FFFFCC"/>
          </a:solidFill>
          <a:ln w="12700" cap="sq">
            <a:solidFill>
              <a:srgbClr val="C00000"/>
            </a:solidFill>
            <a:miter lim="800000"/>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 name="Text Box 23"/>
          <p:cNvSpPr txBox="1">
            <a:spLocks noChangeArrowheads="1"/>
          </p:cNvSpPr>
          <p:nvPr/>
        </p:nvSpPr>
        <p:spPr bwMode="auto">
          <a:xfrm>
            <a:off x="1469577" y="609600"/>
            <a:ext cx="1616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t>maximize</a:t>
            </a:r>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5652" y="620880"/>
            <a:ext cx="5296348" cy="45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38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34105" y="685800"/>
            <a:ext cx="9506705"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4500" indent="-444500">
              <a:tabLst>
                <a:tab pos="444500" algn="l"/>
              </a:tabLst>
              <a:defRPr>
                <a:solidFill>
                  <a:schemeClr val="tx1"/>
                </a:solidFill>
                <a:latin typeface="Arial" charset="0"/>
              </a:defRPr>
            </a:lvl1pPr>
            <a:lvl2pPr marL="1079500" indent="-355600">
              <a:tabLst>
                <a:tab pos="444500" algn="l"/>
              </a:tabLst>
              <a:defRPr>
                <a:solidFill>
                  <a:schemeClr val="tx1"/>
                </a:solidFill>
                <a:latin typeface="Arial" charset="0"/>
              </a:defRPr>
            </a:lvl2pPr>
            <a:lvl3pPr marL="1274763">
              <a:tabLst>
                <a:tab pos="444500" algn="l"/>
              </a:tabLst>
              <a:defRPr>
                <a:solidFill>
                  <a:schemeClr val="tx1"/>
                </a:solidFill>
                <a:latin typeface="Arial" charset="0"/>
              </a:defRPr>
            </a:lvl3pPr>
            <a:lvl4pPr marL="1911350" indent="-228600">
              <a:tabLst>
                <a:tab pos="444500" algn="l"/>
              </a:tabLst>
              <a:defRPr>
                <a:solidFill>
                  <a:schemeClr val="tx1"/>
                </a:solidFill>
                <a:latin typeface="Arial" charset="0"/>
              </a:defRPr>
            </a:lvl4pPr>
            <a:lvl5pPr marL="2319338" indent="-228600">
              <a:tabLst>
                <a:tab pos="444500" algn="l"/>
              </a:tabLst>
              <a:defRPr>
                <a:solidFill>
                  <a:schemeClr val="tx1"/>
                </a:solidFill>
                <a:latin typeface="Arial" charset="0"/>
              </a:defRPr>
            </a:lvl5pPr>
            <a:lvl6pPr marL="2776538" indent="-228600" fontAlgn="base">
              <a:spcBef>
                <a:spcPct val="0"/>
              </a:spcBef>
              <a:spcAft>
                <a:spcPct val="0"/>
              </a:spcAft>
              <a:tabLst>
                <a:tab pos="444500" algn="l"/>
              </a:tabLst>
              <a:defRPr>
                <a:solidFill>
                  <a:schemeClr val="tx1"/>
                </a:solidFill>
                <a:latin typeface="Arial" charset="0"/>
              </a:defRPr>
            </a:lvl6pPr>
            <a:lvl7pPr marL="3233738" indent="-228600" fontAlgn="base">
              <a:spcBef>
                <a:spcPct val="0"/>
              </a:spcBef>
              <a:spcAft>
                <a:spcPct val="0"/>
              </a:spcAft>
              <a:tabLst>
                <a:tab pos="444500" algn="l"/>
              </a:tabLst>
              <a:defRPr>
                <a:solidFill>
                  <a:schemeClr val="tx1"/>
                </a:solidFill>
                <a:latin typeface="Arial" charset="0"/>
              </a:defRPr>
            </a:lvl7pPr>
            <a:lvl8pPr marL="3690938" indent="-228600" fontAlgn="base">
              <a:spcBef>
                <a:spcPct val="0"/>
              </a:spcBef>
              <a:spcAft>
                <a:spcPct val="0"/>
              </a:spcAft>
              <a:tabLst>
                <a:tab pos="444500" algn="l"/>
              </a:tabLst>
              <a:defRPr>
                <a:solidFill>
                  <a:schemeClr val="tx1"/>
                </a:solidFill>
                <a:latin typeface="Arial" charset="0"/>
              </a:defRPr>
            </a:lvl8pPr>
            <a:lvl9pPr marL="4148138" indent="-228600" fontAlgn="base">
              <a:spcBef>
                <a:spcPct val="0"/>
              </a:spcBef>
              <a:spcAft>
                <a:spcPct val="0"/>
              </a:spcAft>
              <a:tabLst>
                <a:tab pos="444500" algn="l"/>
              </a:tabLst>
              <a:defRPr>
                <a:solidFill>
                  <a:schemeClr val="tx1"/>
                </a:solidFill>
                <a:latin typeface="Arial" charset="0"/>
              </a:defRPr>
            </a:lvl9pPr>
          </a:lstStyle>
          <a:p>
            <a:pPr>
              <a:buClr>
                <a:srgbClr val="CC0000"/>
              </a:buClr>
              <a:buSzPct val="150000"/>
              <a:buFontTx/>
              <a:buChar char="•"/>
            </a:pPr>
            <a:r>
              <a:rPr lang="en-US" sz="1600" dirty="0">
                <a:solidFill>
                  <a:srgbClr val="000000"/>
                </a:solidFill>
                <a:effectLst/>
                <a:latin typeface="Times New Roman" panose="02020603050405020304" pitchFamily="18" charset="0"/>
                <a:ea typeface="Palatino Linotype" panose="02040502050505030304" pitchFamily="18" charset="0"/>
                <a:cs typeface="Times New Roman" panose="02020603050405020304" pitchFamily="18" charset="0"/>
              </a:rPr>
              <a:t>Systemic risks in interdependent FWE systems are the risks of a subsystem (a part of the system) </a:t>
            </a:r>
          </a:p>
          <a:p>
            <a:pPr marL="0" indent="0">
              <a:buClr>
                <a:srgbClr val="CC0000"/>
              </a:buClr>
              <a:buSzPct val="150000"/>
            </a:pPr>
            <a:r>
              <a:rPr lang="en-US" sz="1600" dirty="0">
                <a:solidFill>
                  <a:srgbClr val="000000"/>
                </a:solidFill>
                <a:latin typeface="Times New Roman" panose="02020603050405020304" pitchFamily="18" charset="0"/>
                <a:ea typeface="Palatino Linotype" panose="02040502050505030304" pitchFamily="18" charset="0"/>
                <a:cs typeface="Times New Roman" panose="02020603050405020304" pitchFamily="18" charset="0"/>
              </a:rPr>
              <a:t>         </a:t>
            </a:r>
            <a:r>
              <a:rPr lang="en-US" sz="1600" dirty="0">
                <a:solidFill>
                  <a:srgbClr val="000000"/>
                </a:solidFill>
                <a:effectLst/>
                <a:latin typeface="Times New Roman" panose="02020603050405020304" pitchFamily="18" charset="0"/>
                <a:ea typeface="Palatino Linotype" panose="02040502050505030304" pitchFamily="18" charset="0"/>
                <a:cs typeface="Times New Roman" panose="02020603050405020304" pitchFamily="18" charset="0"/>
              </a:rPr>
              <a:t>threatening the sustainable performance and achievement of FWE security goals within the whole system</a:t>
            </a:r>
          </a:p>
          <a:p>
            <a:pPr marL="0" indent="0">
              <a:buClr>
                <a:srgbClr val="CC0000"/>
              </a:buClr>
              <a:buSzPct val="150000"/>
            </a:pPr>
            <a:r>
              <a:rPr lang="en-US" sz="1600" dirty="0">
                <a:solidFill>
                  <a:srgbClr val="000000"/>
                </a:solidFill>
                <a:effectLst/>
                <a:latin typeface="Times New Roman" panose="02020603050405020304" pitchFamily="18" charset="0"/>
                <a:ea typeface="Palatino Linotype" panose="0204050205050503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a:buClr>
                <a:srgbClr val="CC0000"/>
              </a:buClr>
              <a:buSzPct val="150000"/>
              <a:buFontTx/>
              <a:buChar char="•"/>
            </a:pPr>
            <a:r>
              <a:rPr lang="en-US" sz="1600" dirty="0">
                <a:latin typeface="Times New Roman" panose="02020603050405020304" pitchFamily="18" charset="0"/>
                <a:cs typeface="Times New Roman" panose="02020603050405020304" pitchFamily="18" charset="0"/>
              </a:rPr>
              <a:t>Sectoral, regional and national </a:t>
            </a:r>
            <a:r>
              <a:rPr lang="en-US" sz="1600" dirty="0">
                <a:solidFill>
                  <a:srgbClr val="000000"/>
                </a:solidFill>
                <a:effectLst/>
                <a:latin typeface="Times New Roman" panose="02020603050405020304" pitchFamily="18" charset="0"/>
                <a:ea typeface="Palatino Linotype" panose="02040502050505030304" pitchFamily="18" charset="0"/>
                <a:cs typeface="Times New Roman" panose="02020603050405020304" pitchFamily="18" charset="0"/>
              </a:rPr>
              <a:t>FWE </a:t>
            </a:r>
            <a:r>
              <a:rPr lang="en-US" sz="1600" dirty="0">
                <a:latin typeface="Times New Roman" panose="02020603050405020304" pitchFamily="18" charset="0"/>
                <a:cs typeface="Times New Roman" panose="02020603050405020304" pitchFamily="18" charset="0"/>
              </a:rPr>
              <a:t>systems/models are linked through supply-demand relations:</a:t>
            </a:r>
          </a:p>
          <a:p>
            <a:pPr marL="0" indent="0">
              <a:buClr>
                <a:srgbClr val="CC0000"/>
              </a:buClr>
              <a:buSzPct val="150000"/>
            </a:pPr>
            <a:r>
              <a:rPr lang="en-US" sz="1600" dirty="0">
                <a:latin typeface="Times New Roman" panose="02020603050405020304" pitchFamily="18" charset="0"/>
                <a:cs typeface="Times New Roman" panose="02020603050405020304" pitchFamily="18" charset="0"/>
              </a:rPr>
              <a:t>         trading, cooperation and </a:t>
            </a:r>
            <a:r>
              <a:rPr lang="de-AT" sz="1600" dirty="0">
                <a:latin typeface="Times New Roman" panose="02020603050405020304" pitchFamily="18" charset="0"/>
                <a:cs typeface="Times New Roman" panose="02020603050405020304" pitchFamily="18" charset="0"/>
              </a:rPr>
              <a:t>integration options, pollution and emission control targets, ...</a:t>
            </a:r>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pPr>
              <a:buClr>
                <a:srgbClr val="CC0000"/>
              </a:buClr>
              <a:buSzPct val="150000"/>
              <a:buFontTx/>
              <a:buChar char="•"/>
            </a:pPr>
            <a:r>
              <a:rPr lang="en-US" sz="1600" dirty="0">
                <a:latin typeface="Times New Roman" panose="02020603050405020304" pitchFamily="18" charset="0"/>
                <a:cs typeface="Times New Roman" panose="02020603050405020304" pitchFamily="18" charset="0"/>
              </a:rPr>
              <a:t>Systemic risks emerge due to </a:t>
            </a:r>
            <a:r>
              <a:rPr lang="en-US" sz="1600" b="1" dirty="0">
                <a:latin typeface="Times New Roman" panose="02020603050405020304" pitchFamily="18" charset="0"/>
                <a:cs typeface="Times New Roman" panose="02020603050405020304" pitchFamily="18" charset="0"/>
              </a:rPr>
              <a:t>critical supply-demand imbalances and exceedance of thresholds</a:t>
            </a:r>
            <a:r>
              <a:rPr lang="en-US" sz="1600" dirty="0">
                <a:latin typeface="Times New Roman" panose="02020603050405020304" pitchFamily="18" charset="0"/>
                <a:cs typeface="Times New Roman" panose="02020603050405020304" pitchFamily="18" charset="0"/>
              </a:rPr>
              <a:t> because </a:t>
            </a:r>
          </a:p>
          <a:p>
            <a:pPr marL="0" indent="0">
              <a:buClr>
                <a:srgbClr val="CC0000"/>
              </a:buClr>
              <a:buSzPct val="150000"/>
            </a:pPr>
            <a:r>
              <a:rPr lang="en-US" sz="1600" dirty="0">
                <a:latin typeface="Times New Roman" panose="02020603050405020304" pitchFamily="18" charset="0"/>
                <a:cs typeface="Times New Roman" panose="02020603050405020304" pitchFamily="18" charset="0"/>
              </a:rPr>
              <a:t>         of policy interventions or shocks which can trigger a disruption in the network of </a:t>
            </a:r>
            <a:r>
              <a:rPr lang="en-US" sz="1600" dirty="0">
                <a:solidFill>
                  <a:srgbClr val="000000"/>
                </a:solidFill>
                <a:effectLst/>
                <a:latin typeface="Times New Roman" panose="02020603050405020304" pitchFamily="18" charset="0"/>
                <a:ea typeface="Palatino Linotype" panose="02040502050505030304" pitchFamily="18" charset="0"/>
                <a:cs typeface="Times New Roman" panose="02020603050405020304" pitchFamily="18" charset="0"/>
              </a:rPr>
              <a:t>FWE </a:t>
            </a:r>
            <a:r>
              <a:rPr lang="en-US" sz="1600" dirty="0">
                <a:latin typeface="Times New Roman" panose="02020603050405020304" pitchFamily="18" charset="0"/>
                <a:cs typeface="Times New Roman" panose="02020603050405020304" pitchFamily="18" charset="0"/>
              </a:rPr>
              <a:t>systems </a:t>
            </a:r>
          </a:p>
          <a:p>
            <a:pPr marL="0" indent="0">
              <a:buClr>
                <a:srgbClr val="CC0000"/>
              </a:buClr>
              <a:buSzPct val="150000"/>
            </a:pPr>
            <a:endParaRPr lang="en-US" sz="1600" dirty="0">
              <a:latin typeface="Times New Roman" panose="02020603050405020304" pitchFamily="18" charset="0"/>
              <a:cs typeface="Times New Roman" panose="02020603050405020304" pitchFamily="18" charset="0"/>
            </a:endParaRPr>
          </a:p>
          <a:p>
            <a:pPr>
              <a:buClr>
                <a:srgbClr val="CC0000"/>
              </a:buClr>
              <a:buSzPct val="150000"/>
              <a:buFontTx/>
              <a:buChar char="•"/>
            </a:pPr>
            <a:r>
              <a:rPr lang="en-US" sz="1600" dirty="0">
                <a:latin typeface="Times New Roman" panose="02020603050405020304" pitchFamily="18" charset="0"/>
                <a:cs typeface="Times New Roman" panose="02020603050405020304" pitchFamily="18" charset="0"/>
              </a:rPr>
              <a:t>Policy formulations and assessments are often done by disconnected teams and models without</a:t>
            </a:r>
          </a:p>
          <a:p>
            <a:pPr marL="0" indent="0">
              <a:buClr>
                <a:srgbClr val="CC0000"/>
              </a:buClr>
              <a:buSzPct val="150000"/>
            </a:pPr>
            <a:r>
              <a:rPr lang="en-US" sz="1600" dirty="0">
                <a:latin typeface="Times New Roman" panose="02020603050405020304" pitchFamily="18" charset="0"/>
                <a:cs typeface="Times New Roman" panose="02020603050405020304" pitchFamily="18" charset="0"/>
              </a:rPr>
              <a:t>         accounting for sectoral and international links, supply-demand relations and joint resource constraints</a:t>
            </a:r>
          </a:p>
          <a:p>
            <a:pPr marL="0" indent="0">
              <a:buClr>
                <a:srgbClr val="CC0000"/>
              </a:buClr>
              <a:buSzPct val="150000"/>
            </a:pPr>
            <a:endParaRPr lang="en-US" sz="1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285750" indent="-285750">
              <a:buClr>
                <a:srgbClr val="CC0000"/>
              </a:buClr>
              <a:buSzPct val="1500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Prediction of systemic risks in interdependent policy-driven FWE systems is impossible </a:t>
            </a:r>
          </a:p>
          <a:p>
            <a:pPr marL="0" indent="0">
              <a:buClr>
                <a:srgbClr val="CC0000"/>
              </a:buClr>
              <a:buSzPct val="150000"/>
            </a:pPr>
            <a:r>
              <a:rPr lang="en-US" sz="1600" dirty="0">
                <a:latin typeface="Times New Roman" panose="02020603050405020304" pitchFamily="18" charset="0"/>
                <a:cs typeface="Times New Roman" panose="02020603050405020304" pitchFamily="18" charset="0"/>
              </a:rPr>
              <a:t> </a:t>
            </a:r>
          </a:p>
          <a:p>
            <a:pPr marL="285750" indent="-285750">
              <a:buClr>
                <a:srgbClr val="CC0000"/>
              </a:buClr>
              <a:buSzPct val="1500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main issue is robust management of the risks at all levels by equipping the systems</a:t>
            </a:r>
          </a:p>
          <a:p>
            <a:pPr marL="0" indent="0">
              <a:buClr>
                <a:srgbClr val="CC0000"/>
              </a:buClr>
              <a:buSzPct val="150000"/>
            </a:pPr>
            <a:r>
              <a:rPr lang="en-US" sz="1600" dirty="0">
                <a:latin typeface="Times New Roman" panose="02020603050405020304" pitchFamily="18" charset="0"/>
                <a:cs typeface="Times New Roman" panose="02020603050405020304" pitchFamily="18" charset="0"/>
              </a:rPr>
              <a:t>     with precautionary and adaptive measures enabling the systems sufficient flexibility and robustness</a:t>
            </a:r>
          </a:p>
          <a:p>
            <a:pPr marL="0" indent="0">
              <a:buClr>
                <a:srgbClr val="CC0000"/>
              </a:buClr>
              <a:buSzPct val="150000"/>
            </a:pPr>
            <a:r>
              <a:rPr lang="en-US" sz="1600" dirty="0">
                <a:latin typeface="Times New Roman" panose="02020603050405020304" pitchFamily="18" charset="0"/>
                <a:cs typeface="Times New Roman" panose="02020603050405020304" pitchFamily="18" charset="0"/>
              </a:rPr>
              <a:t>     to maintain sustainable performance and fulfill joint FWE security goals under the shocks</a:t>
            </a:r>
          </a:p>
          <a:p>
            <a:pPr marL="0" indent="0">
              <a:buClr>
                <a:srgbClr val="CC0000"/>
              </a:buClr>
              <a:buSzPct val="150000"/>
            </a:pPr>
            <a:endParaRPr lang="en-US" sz="1600" dirty="0">
              <a:latin typeface="Times New Roman" panose="02020603050405020304" pitchFamily="18" charset="0"/>
              <a:cs typeface="Times New Roman" panose="02020603050405020304" pitchFamily="18" charset="0"/>
            </a:endParaRPr>
          </a:p>
          <a:p>
            <a:pPr>
              <a:buClr>
                <a:srgbClr val="CC0000"/>
              </a:buClr>
              <a:buSzPct val="150000"/>
              <a:buFontTx/>
              <a:buChar char="•"/>
            </a:pPr>
            <a:r>
              <a:rPr lang="en-US" sz="1600" dirty="0">
                <a:latin typeface="Times New Roman" panose="02020603050405020304" pitchFamily="18" charset="0"/>
                <a:cs typeface="Times New Roman" panose="02020603050405020304" pitchFamily="18" charset="0"/>
              </a:rPr>
              <a:t>Modeling and management of systemic risks, security, robustness, stability are all interconnected issues</a:t>
            </a:r>
          </a:p>
          <a:p>
            <a:pPr marL="0" indent="0">
              <a:buClr>
                <a:srgbClr val="CC0000"/>
              </a:buClr>
              <a:buSzPct val="150000"/>
            </a:pPr>
            <a:r>
              <a:rPr lang="en-US" sz="1600" dirty="0">
                <a:latin typeface="Times New Roman" panose="02020603050405020304" pitchFamily="18" charset="0"/>
                <a:cs typeface="Times New Roman" panose="02020603050405020304" pitchFamily="18" charset="0"/>
              </a:rPr>
              <a:t>         requires approaches to integrated modeling through </a:t>
            </a:r>
          </a:p>
          <a:p>
            <a:pPr marL="0" indent="0">
              <a:buClr>
                <a:srgbClr val="CC0000"/>
              </a:buClr>
              <a:buSzPct val="150000"/>
            </a:pPr>
            <a:endParaRPr lang="en-US" sz="1600" dirty="0">
              <a:latin typeface="Times New Roman" panose="02020603050405020304" pitchFamily="18" charset="0"/>
              <a:cs typeface="Times New Roman" panose="02020603050405020304" pitchFamily="18" charset="0"/>
            </a:endParaRPr>
          </a:p>
          <a:p>
            <a:pPr marL="920750" lvl="1" indent="-285750">
              <a:buClr>
                <a:srgbClr val="CC0000"/>
              </a:buClr>
              <a:buSzPct val="150000"/>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Developing procedures for distributed models’ linkages,</a:t>
            </a:r>
          </a:p>
          <a:p>
            <a:pPr marL="920750" lvl="1" indent="-285750">
              <a:buClr>
                <a:srgbClr val="CC0000"/>
              </a:buClr>
              <a:buSzPct val="150000"/>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Developing and using quantile-based security/reliability/resilience indicators,</a:t>
            </a:r>
          </a:p>
          <a:p>
            <a:pPr marL="920750" lvl="1" indent="-285750">
              <a:buClr>
                <a:srgbClr val="CC0000"/>
              </a:buClr>
              <a:buSzPct val="150000"/>
              <a:buFont typeface="Courier New" panose="02070309020205020404" pitchFamily="49" charset="0"/>
              <a:buChar char="o"/>
            </a:pPr>
            <a:r>
              <a:rPr lang="en-US" sz="1600" dirty="0">
                <a:latin typeface="Times New Roman" panose="02020603050405020304" pitchFamily="18" charset="0"/>
                <a:cs typeface="Times New Roman" panose="02020603050405020304" pitchFamily="18" charset="0"/>
              </a:rPr>
              <a:t>Developing strategic-adaptive two-stage STO models to design robust sets of interconnected</a:t>
            </a:r>
          </a:p>
          <a:p>
            <a:pPr marL="635000" lvl="1" indent="0">
              <a:buClr>
                <a:srgbClr val="CC0000"/>
              </a:buClr>
              <a:buSzPct val="150000"/>
            </a:pPr>
            <a:r>
              <a:rPr lang="en-US" sz="1600" dirty="0">
                <a:latin typeface="Times New Roman" panose="02020603050405020304" pitchFamily="18" charset="0"/>
                <a:cs typeface="Times New Roman" panose="02020603050405020304" pitchFamily="18" charset="0"/>
              </a:rPr>
              <a:t>      precautionary and adaptive measures</a:t>
            </a:r>
            <a:endParaRPr lang="de-AT"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
        <p:nvSpPr>
          <p:cNvPr id="6" name="Rectangle 5"/>
          <p:cNvSpPr/>
          <p:nvPr/>
        </p:nvSpPr>
        <p:spPr>
          <a:xfrm>
            <a:off x="2667000" y="228600"/>
            <a:ext cx="3191771" cy="507831"/>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ct val="0"/>
              </a:spcBef>
            </a:pPr>
            <a:r>
              <a:rPr lang="de-AT" sz="30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Preliminary remarks</a:t>
            </a:r>
            <a:endParaRPr lang="en-US" sz="30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endParaRPr>
          </a:p>
        </p:txBody>
      </p:sp>
      <p:sp>
        <p:nvSpPr>
          <p:cNvPr id="4" name="Rectangle 3">
            <a:extLst>
              <a:ext uri="{FF2B5EF4-FFF2-40B4-BE49-F238E27FC236}">
                <a16:creationId xmlns:a16="http://schemas.microsoft.com/office/drawing/2014/main" id="{0CF292B1-C42C-46F3-AF86-890EED74FF93}"/>
              </a:ext>
            </a:extLst>
          </p:cNvPr>
          <p:cNvSpPr/>
          <p:nvPr/>
        </p:nvSpPr>
        <p:spPr>
          <a:xfrm>
            <a:off x="0" y="3581400"/>
            <a:ext cx="9143999" cy="1447800"/>
          </a:xfrm>
          <a:prstGeom prst="rect">
            <a:avLst/>
          </a:prstGeom>
          <a:solidFill>
            <a:schemeClr val="accent1">
              <a:alpha val="14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6A680CCD-7AE5-451D-98FA-067BAA148C08}"/>
              </a:ext>
            </a:extLst>
          </p:cNvPr>
          <p:cNvCxnSpPr/>
          <p:nvPr/>
        </p:nvCxnSpPr>
        <p:spPr>
          <a:xfrm>
            <a:off x="609600" y="4648200"/>
            <a:ext cx="77724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2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7904DA-6A52-4937-A674-77C66EF17D08}"/>
              </a:ext>
            </a:extLst>
          </p:cNvPr>
          <p:cNvPicPr>
            <a:picLocks noChangeAspect="1"/>
          </p:cNvPicPr>
          <p:nvPr/>
        </p:nvPicPr>
        <p:blipFill>
          <a:blip r:embed="rId2"/>
          <a:stretch>
            <a:fillRect/>
          </a:stretch>
        </p:blipFill>
        <p:spPr>
          <a:xfrm>
            <a:off x="480411" y="514350"/>
            <a:ext cx="8183177" cy="5829300"/>
          </a:xfrm>
          <a:prstGeom prst="rect">
            <a:avLst/>
          </a:prstGeom>
        </p:spPr>
      </p:pic>
      <p:sp>
        <p:nvSpPr>
          <p:cNvPr id="9" name="Rectangle 8">
            <a:extLst>
              <a:ext uri="{FF2B5EF4-FFF2-40B4-BE49-F238E27FC236}">
                <a16:creationId xmlns:a16="http://schemas.microsoft.com/office/drawing/2014/main" id="{DF5C61F6-FEBE-4177-8632-287DD9E82C12}"/>
              </a:ext>
            </a:extLst>
          </p:cNvPr>
          <p:cNvSpPr/>
          <p:nvPr/>
        </p:nvSpPr>
        <p:spPr>
          <a:xfrm>
            <a:off x="304800" y="3352800"/>
            <a:ext cx="8501065" cy="1981200"/>
          </a:xfrm>
          <a:prstGeom prst="rect">
            <a:avLst/>
          </a:prstGeom>
          <a:solidFill>
            <a:schemeClr val="accent1">
              <a:alpha val="14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683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7F492E-B099-4C62-8A12-6FFBC0528A09}"/>
              </a:ext>
            </a:extLst>
          </p:cNvPr>
          <p:cNvPicPr>
            <a:picLocks noChangeAspect="1"/>
          </p:cNvPicPr>
          <p:nvPr/>
        </p:nvPicPr>
        <p:blipFill>
          <a:blip r:embed="rId2"/>
          <a:stretch>
            <a:fillRect/>
          </a:stretch>
        </p:blipFill>
        <p:spPr>
          <a:xfrm>
            <a:off x="499859" y="1143000"/>
            <a:ext cx="8144282" cy="4313300"/>
          </a:xfrm>
          <a:prstGeom prst="rect">
            <a:avLst/>
          </a:prstGeom>
        </p:spPr>
      </p:pic>
      <p:sp>
        <p:nvSpPr>
          <p:cNvPr id="5" name="Rectangle 4">
            <a:extLst>
              <a:ext uri="{FF2B5EF4-FFF2-40B4-BE49-F238E27FC236}">
                <a16:creationId xmlns:a16="http://schemas.microsoft.com/office/drawing/2014/main" id="{703CCC87-EA4C-4295-9397-1DF58B6C475B}"/>
              </a:ext>
            </a:extLst>
          </p:cNvPr>
          <p:cNvSpPr/>
          <p:nvPr/>
        </p:nvSpPr>
        <p:spPr>
          <a:xfrm>
            <a:off x="304800" y="3352800"/>
            <a:ext cx="8501065" cy="2103500"/>
          </a:xfrm>
          <a:prstGeom prst="rect">
            <a:avLst/>
          </a:prstGeom>
          <a:solidFill>
            <a:schemeClr val="accent1">
              <a:alpha val="14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776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F1D177-5987-4739-BB27-71FE0538585D}"/>
              </a:ext>
            </a:extLst>
          </p:cNvPr>
          <p:cNvPicPr>
            <a:picLocks noChangeAspect="1"/>
          </p:cNvPicPr>
          <p:nvPr/>
        </p:nvPicPr>
        <p:blipFill>
          <a:blip r:embed="rId2"/>
          <a:stretch>
            <a:fillRect/>
          </a:stretch>
        </p:blipFill>
        <p:spPr>
          <a:xfrm>
            <a:off x="990600" y="152400"/>
            <a:ext cx="7315200" cy="6881981"/>
          </a:xfrm>
          <a:prstGeom prst="rect">
            <a:avLst/>
          </a:prstGeom>
        </p:spPr>
      </p:pic>
      <p:sp>
        <p:nvSpPr>
          <p:cNvPr id="8" name="Rectangle 7">
            <a:extLst>
              <a:ext uri="{FF2B5EF4-FFF2-40B4-BE49-F238E27FC236}">
                <a16:creationId xmlns:a16="http://schemas.microsoft.com/office/drawing/2014/main" id="{8F78A9E4-C9DA-41FA-9027-6A9D9A028AD7}"/>
              </a:ext>
            </a:extLst>
          </p:cNvPr>
          <p:cNvSpPr/>
          <p:nvPr/>
        </p:nvSpPr>
        <p:spPr>
          <a:xfrm>
            <a:off x="397667" y="2514600"/>
            <a:ext cx="8501065" cy="4343400"/>
          </a:xfrm>
          <a:prstGeom prst="rect">
            <a:avLst/>
          </a:prstGeom>
          <a:solidFill>
            <a:schemeClr val="accent1">
              <a:alpha val="14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BDD8AE0-5245-4D89-9AD4-9E82B091D90E}"/>
              </a:ext>
            </a:extLst>
          </p:cNvPr>
          <p:cNvSpPr/>
          <p:nvPr/>
        </p:nvSpPr>
        <p:spPr>
          <a:xfrm>
            <a:off x="381000" y="3886200"/>
            <a:ext cx="8501065" cy="838200"/>
          </a:xfrm>
          <a:prstGeom prst="rect">
            <a:avLst/>
          </a:prstGeom>
          <a:solidFill>
            <a:schemeClr val="accent1">
              <a:alpha val="14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 Safety constraints</a:t>
            </a:r>
          </a:p>
        </p:txBody>
      </p:sp>
    </p:spTree>
    <p:extLst>
      <p:ext uri="{BB962C8B-B14F-4D97-AF65-F5344CB8AC3E}">
        <p14:creationId xmlns:p14="http://schemas.microsoft.com/office/powerpoint/2010/main" val="3456686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B6911C-B5D5-4E94-8922-7B15DF1E80E9}"/>
              </a:ext>
            </a:extLst>
          </p:cNvPr>
          <p:cNvSpPr/>
          <p:nvPr/>
        </p:nvSpPr>
        <p:spPr>
          <a:xfrm>
            <a:off x="304800" y="217512"/>
            <a:ext cx="8501065" cy="6542499"/>
          </a:xfrm>
          <a:prstGeom prst="rect">
            <a:avLst/>
          </a:prstGeom>
          <a:solidFill>
            <a:schemeClr val="accent1">
              <a:alpha val="14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84CE56D-1BB2-4B74-AC3A-6DE6A8F68519}"/>
              </a:ext>
            </a:extLst>
          </p:cNvPr>
          <p:cNvPicPr>
            <a:picLocks noChangeAspect="1"/>
          </p:cNvPicPr>
          <p:nvPr/>
        </p:nvPicPr>
        <p:blipFill>
          <a:blip r:embed="rId3"/>
          <a:stretch>
            <a:fillRect/>
          </a:stretch>
        </p:blipFill>
        <p:spPr>
          <a:xfrm>
            <a:off x="609600" y="206424"/>
            <a:ext cx="7924800" cy="6422976"/>
          </a:xfrm>
          <a:prstGeom prst="rect">
            <a:avLst/>
          </a:prstGeom>
        </p:spPr>
      </p:pic>
    </p:spTree>
    <p:extLst>
      <p:ext uri="{BB962C8B-B14F-4D97-AF65-F5344CB8AC3E}">
        <p14:creationId xmlns:p14="http://schemas.microsoft.com/office/powerpoint/2010/main" val="311834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6E228A-F354-4242-AA02-B5FEB0425727}"/>
              </a:ext>
            </a:extLst>
          </p:cNvPr>
          <p:cNvSpPr txBox="1"/>
          <p:nvPr/>
        </p:nvSpPr>
        <p:spPr>
          <a:xfrm>
            <a:off x="762000" y="228600"/>
            <a:ext cx="7848600" cy="927433"/>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defPPr>
              <a:defRPr lang="en-US"/>
            </a:defPPr>
            <a:lvl1pPr algn="ctr">
              <a:lnSpc>
                <a:spcPct val="90000"/>
              </a:lnSpc>
              <a:spcBef>
                <a:spcPct val="0"/>
              </a:spcBef>
              <a:defRPr sz="300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defRPr>
            </a:lvl1pPr>
          </a:lstStyle>
          <a:p>
            <a:r>
              <a:rPr lang="en-US" dirty="0"/>
              <a:t>Optimal and robust portfolio of interdependent measures for climate change management</a:t>
            </a:r>
          </a:p>
        </p:txBody>
      </p:sp>
      <p:sp>
        <p:nvSpPr>
          <p:cNvPr id="6" name="Text Box 21">
            <a:extLst>
              <a:ext uri="{FF2B5EF4-FFF2-40B4-BE49-F238E27FC236}">
                <a16:creationId xmlns:a16="http://schemas.microsoft.com/office/drawing/2014/main" id="{00662A3F-C41A-410A-8EF4-3EE119C22F18}"/>
              </a:ext>
            </a:extLst>
          </p:cNvPr>
          <p:cNvSpPr txBox="1">
            <a:spLocks noChangeArrowheads="1"/>
          </p:cNvSpPr>
          <p:nvPr/>
        </p:nvSpPr>
        <p:spPr bwMode="auto">
          <a:xfrm>
            <a:off x="541732" y="1259681"/>
            <a:ext cx="8060533"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tx2"/>
                </a:solidFill>
              </a:rPr>
              <a:t>Yield shocks</a:t>
            </a:r>
          </a:p>
          <a:p>
            <a:pPr eaLnBrk="1" hangingPunct="1"/>
            <a:endParaRPr lang="en-US" altLang="en-US" dirty="0">
              <a:solidFill>
                <a:schemeClr val="tx2"/>
              </a:solidFill>
            </a:endParaRPr>
          </a:p>
          <a:p>
            <a:pPr eaLnBrk="1" hangingPunct="1"/>
            <a:r>
              <a:rPr lang="en-US" altLang="en-US" dirty="0">
                <a:solidFill>
                  <a:schemeClr val="tx2"/>
                </a:solidFill>
              </a:rPr>
              <a:t>Food-feed-biofuel security constraint</a:t>
            </a:r>
          </a:p>
          <a:p>
            <a:pPr eaLnBrk="1" hangingPunct="1"/>
            <a:endParaRPr lang="en-US" altLang="en-US" dirty="0">
              <a:solidFill>
                <a:schemeClr val="tx2"/>
              </a:solidFill>
            </a:endParaRPr>
          </a:p>
          <a:p>
            <a:pPr eaLnBrk="1" hangingPunct="1"/>
            <a:r>
              <a:rPr lang="en-US" altLang="en-US" dirty="0">
                <a:solidFill>
                  <a:schemeClr val="tx2"/>
                </a:solidFill>
              </a:rPr>
              <a:t>Through joint constraint, less risky region becomes more risk-exposed</a:t>
            </a:r>
          </a:p>
          <a:p>
            <a:pPr eaLnBrk="1" hangingPunct="1"/>
            <a:endParaRPr lang="en-US" altLang="en-US" dirty="0">
              <a:solidFill>
                <a:schemeClr val="tx2"/>
              </a:solidFill>
            </a:endParaRPr>
          </a:p>
          <a:p>
            <a:pPr eaLnBrk="1" hangingPunct="1"/>
            <a:r>
              <a:rPr lang="en-US" altLang="en-US" dirty="0">
                <a:solidFill>
                  <a:schemeClr val="tx2"/>
                </a:solidFill>
              </a:rPr>
              <a:t>Changed structure of CAP subsidies effects costs and prices</a:t>
            </a:r>
          </a:p>
          <a:p>
            <a:pPr eaLnBrk="1" hangingPunct="1"/>
            <a:endParaRPr lang="en-US" altLang="en-US" dirty="0">
              <a:solidFill>
                <a:schemeClr val="tx2"/>
              </a:solidFill>
            </a:endParaRPr>
          </a:p>
          <a:p>
            <a:pPr eaLnBrk="1" hangingPunct="1"/>
            <a:r>
              <a:rPr lang="en-US" altLang="en-US" dirty="0">
                <a:solidFill>
                  <a:schemeClr val="tx2"/>
                </a:solidFill>
              </a:rPr>
              <a:t>Production allocation</a:t>
            </a:r>
          </a:p>
          <a:p>
            <a:pPr eaLnBrk="1" hangingPunct="1"/>
            <a:endParaRPr lang="en-US" altLang="en-US" dirty="0">
              <a:solidFill>
                <a:schemeClr val="tx2"/>
              </a:solidFill>
            </a:endParaRPr>
          </a:p>
          <a:p>
            <a:pPr eaLnBrk="1" hangingPunct="1"/>
            <a:endParaRPr lang="en-US" altLang="en-US" dirty="0">
              <a:solidFill>
                <a:schemeClr val="tx2"/>
              </a:solidFill>
            </a:endParaRPr>
          </a:p>
          <a:p>
            <a:pPr eaLnBrk="1" hangingPunct="1"/>
            <a:endParaRPr lang="en-US" altLang="en-US" dirty="0">
              <a:solidFill>
                <a:schemeClr val="tx2"/>
              </a:solidFill>
            </a:endParaRPr>
          </a:p>
          <a:p>
            <a:pPr eaLnBrk="1" hangingPunct="1"/>
            <a:endParaRPr lang="en-US" altLang="en-US" dirty="0">
              <a:solidFill>
                <a:schemeClr val="tx2"/>
              </a:solidFill>
            </a:endParaRPr>
          </a:p>
        </p:txBody>
      </p:sp>
      <p:pic>
        <p:nvPicPr>
          <p:cNvPr id="7" name="Picture 6">
            <a:extLst>
              <a:ext uri="{FF2B5EF4-FFF2-40B4-BE49-F238E27FC236}">
                <a16:creationId xmlns:a16="http://schemas.microsoft.com/office/drawing/2014/main" id="{8BF66D7C-F17D-40F3-8E78-5E685DC00B9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071730"/>
            <a:ext cx="6022658" cy="2749102"/>
          </a:xfrm>
          <a:prstGeom prst="rect">
            <a:avLst/>
          </a:prstGeom>
          <a:noFill/>
          <a:ln>
            <a:noFill/>
          </a:ln>
        </p:spPr>
      </p:pic>
    </p:spTree>
    <p:extLst>
      <p:ext uri="{BB962C8B-B14F-4D97-AF65-F5344CB8AC3E}">
        <p14:creationId xmlns:p14="http://schemas.microsoft.com/office/powerpoint/2010/main" val="3167623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D29C9A-8828-4356-9BA4-3437E0C8D525}"/>
              </a:ext>
            </a:extLst>
          </p:cNvPr>
          <p:cNvPicPr>
            <a:picLocks noChangeAspect="1"/>
          </p:cNvPicPr>
          <p:nvPr/>
        </p:nvPicPr>
        <p:blipFill>
          <a:blip r:embed="rId2"/>
          <a:stretch>
            <a:fillRect/>
          </a:stretch>
        </p:blipFill>
        <p:spPr>
          <a:xfrm>
            <a:off x="869254" y="914400"/>
            <a:ext cx="7405491" cy="5379113"/>
          </a:xfrm>
          <a:prstGeom prst="rect">
            <a:avLst/>
          </a:prstGeom>
        </p:spPr>
      </p:pic>
    </p:spTree>
    <p:extLst>
      <p:ext uri="{BB962C8B-B14F-4D97-AF65-F5344CB8AC3E}">
        <p14:creationId xmlns:p14="http://schemas.microsoft.com/office/powerpoint/2010/main" val="1107985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C8D11D-7261-49F5-B39B-553BF6EC9F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1150" y="381000"/>
            <a:ext cx="5981700" cy="2294890"/>
          </a:xfrm>
          <a:prstGeom prst="rect">
            <a:avLst/>
          </a:prstGeom>
          <a:noFill/>
          <a:ln>
            <a:noFill/>
          </a:ln>
        </p:spPr>
      </p:pic>
      <p:sp>
        <p:nvSpPr>
          <p:cNvPr id="6" name="TextBox 5">
            <a:extLst>
              <a:ext uri="{FF2B5EF4-FFF2-40B4-BE49-F238E27FC236}">
                <a16:creationId xmlns:a16="http://schemas.microsoft.com/office/drawing/2014/main" id="{7A78C9BB-1DA7-48CC-94B0-5455AFB6ED4C}"/>
              </a:ext>
            </a:extLst>
          </p:cNvPr>
          <p:cNvSpPr txBox="1"/>
          <p:nvPr/>
        </p:nvSpPr>
        <p:spPr>
          <a:xfrm>
            <a:off x="685800" y="2699081"/>
            <a:ext cx="9296400" cy="602024"/>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Figure 2a: Grain yields, in percentage change,        Figure 2b: Grain yields, in percentage change,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dirty="0">
                <a:solidFill>
                  <a:srgbClr val="000000"/>
                </a:solidFill>
                <a:effectLst/>
                <a:latin typeface="Times New Roman" panose="02020603050405020304" pitchFamily="18" charset="0"/>
                <a:ea typeface="Times New Roman" panose="02020603050405020304" pitchFamily="18" charset="0"/>
              </a:rPr>
              <a:t>from “historic” to “robust” subsidies.                      from “flat” to “robust” subsidies.</a:t>
            </a:r>
            <a:endParaRPr lang="en-US" sz="1600" dirty="0"/>
          </a:p>
        </p:txBody>
      </p:sp>
      <p:pic>
        <p:nvPicPr>
          <p:cNvPr id="7" name="Picture 6">
            <a:extLst>
              <a:ext uri="{FF2B5EF4-FFF2-40B4-BE49-F238E27FC236}">
                <a16:creationId xmlns:a16="http://schemas.microsoft.com/office/drawing/2014/main" id="{68F57010-E6CB-4A19-96C2-91FAB5429D4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1150" y="3429000"/>
            <a:ext cx="5981700" cy="2514600"/>
          </a:xfrm>
          <a:prstGeom prst="rect">
            <a:avLst/>
          </a:prstGeom>
          <a:noFill/>
          <a:ln>
            <a:noFill/>
          </a:ln>
        </p:spPr>
      </p:pic>
      <p:sp>
        <p:nvSpPr>
          <p:cNvPr id="9" name="TextBox 8">
            <a:extLst>
              <a:ext uri="{FF2B5EF4-FFF2-40B4-BE49-F238E27FC236}">
                <a16:creationId xmlns:a16="http://schemas.microsoft.com/office/drawing/2014/main" id="{09D9945C-E39F-4466-973D-365728A6262D}"/>
              </a:ext>
            </a:extLst>
          </p:cNvPr>
          <p:cNvSpPr txBox="1"/>
          <p:nvPr/>
        </p:nvSpPr>
        <p:spPr>
          <a:xfrm>
            <a:off x="742122" y="6019800"/>
            <a:ext cx="8478078" cy="602024"/>
          </a:xfrm>
          <a:prstGeom prst="rect">
            <a:avLst/>
          </a:prstGeom>
          <a:noFill/>
        </p:spPr>
        <p:txBody>
          <a:bodyPr wrap="square">
            <a:spAutoFit/>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Figure 3a: Grain area, in percentage change,        Figure 3b: Grain area, in percentage change,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dirty="0">
                <a:effectLst/>
                <a:latin typeface="Times New Roman" panose="02020603050405020304" pitchFamily="18" charset="0"/>
                <a:ea typeface="Calibri" panose="020F0502020204030204" pitchFamily="34" charset="0"/>
              </a:rPr>
              <a:t>from “historic” to “robust” subsidies.                          from “flat” to “robust” subsidies</a:t>
            </a:r>
            <a:endParaRPr lang="en-US" sz="1600" dirty="0"/>
          </a:p>
        </p:txBody>
      </p:sp>
    </p:spTree>
    <p:extLst>
      <p:ext uri="{BB962C8B-B14F-4D97-AF65-F5344CB8AC3E}">
        <p14:creationId xmlns:p14="http://schemas.microsoft.com/office/powerpoint/2010/main" val="3634669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054B78-A366-4D83-A2D2-881A0E4484B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81000"/>
            <a:ext cx="5943600" cy="2514600"/>
          </a:xfrm>
          <a:prstGeom prst="rect">
            <a:avLst/>
          </a:prstGeom>
          <a:noFill/>
          <a:ln>
            <a:noFill/>
          </a:ln>
        </p:spPr>
      </p:pic>
      <p:sp>
        <p:nvSpPr>
          <p:cNvPr id="6" name="TextBox 5">
            <a:extLst>
              <a:ext uri="{FF2B5EF4-FFF2-40B4-BE49-F238E27FC236}">
                <a16:creationId xmlns:a16="http://schemas.microsoft.com/office/drawing/2014/main" id="{B528D370-D730-4DD8-AB11-378706DBEEDA}"/>
              </a:ext>
            </a:extLst>
          </p:cNvPr>
          <p:cNvSpPr txBox="1"/>
          <p:nvPr/>
        </p:nvSpPr>
        <p:spPr>
          <a:xfrm>
            <a:off x="762000" y="3125872"/>
            <a:ext cx="8229600" cy="606256"/>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Figure 4a: Irrigated area, percentage change,          Figure 4b: Irrigated area, percentage change,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“robust” to “historic” subsidies.                      from “robust” to “flat” subsidies.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7942155-02C8-4F94-95BE-7C3AE6CD276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768571"/>
            <a:ext cx="6172200" cy="2286000"/>
          </a:xfrm>
          <a:prstGeom prst="rect">
            <a:avLst/>
          </a:prstGeom>
          <a:noFill/>
          <a:ln>
            <a:noFill/>
          </a:ln>
        </p:spPr>
      </p:pic>
      <p:sp>
        <p:nvSpPr>
          <p:cNvPr id="9" name="TextBox 8">
            <a:extLst>
              <a:ext uri="{FF2B5EF4-FFF2-40B4-BE49-F238E27FC236}">
                <a16:creationId xmlns:a16="http://schemas.microsoft.com/office/drawing/2014/main" id="{DD28D8C9-6354-4315-B77C-C3A031FCC7F0}"/>
              </a:ext>
            </a:extLst>
          </p:cNvPr>
          <p:cNvSpPr txBox="1"/>
          <p:nvPr/>
        </p:nvSpPr>
        <p:spPr>
          <a:xfrm>
            <a:off x="762000" y="6175544"/>
            <a:ext cx="8222974" cy="606256"/>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Figure 5a: Water demand, percentage change,       Figure 5b: Water demand, percentage change,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“historic” to “robust” subsidies.                     from “flat” to “robust” subsidies.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626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23850" y="496887"/>
            <a:ext cx="8547100" cy="666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FF0000"/>
              </a:buClr>
              <a:buFont typeface="Wingdings" pitchFamily="2" charset="2"/>
              <a:buChar char="§"/>
            </a:pPr>
            <a:r>
              <a:rPr lang="en-US" altLang="en-US" sz="2400" dirty="0">
                <a:solidFill>
                  <a:schemeClr val="accent2"/>
                </a:solidFill>
              </a:rPr>
              <a:t>  Example of robust solutions: planning regional food security</a:t>
            </a:r>
          </a:p>
          <a:p>
            <a:pPr eaLnBrk="1" hangingPunct="1">
              <a:buClr>
                <a:srgbClr val="FF0000"/>
              </a:buClr>
              <a:buFont typeface="Wingdings" pitchFamily="2" charset="2"/>
              <a:buNone/>
            </a:pPr>
            <a:r>
              <a:rPr lang="en-US" altLang="en-US" sz="800" dirty="0">
                <a:solidFill>
                  <a:schemeClr val="accent2"/>
                </a:solidFill>
              </a:rPr>
              <a:t>          </a:t>
            </a:r>
          </a:p>
          <a:p>
            <a:pPr eaLnBrk="1" hangingPunct="1">
              <a:buClr>
                <a:srgbClr val="FF0000"/>
              </a:buClr>
              <a:buFont typeface="Wingdings" pitchFamily="2" charset="2"/>
              <a:buNone/>
            </a:pPr>
            <a:r>
              <a:rPr lang="en-US" altLang="en-US" sz="800" dirty="0">
                <a:solidFill>
                  <a:schemeClr val="accent2"/>
                </a:solidFill>
              </a:rPr>
              <a:t>          </a:t>
            </a:r>
            <a:r>
              <a:rPr lang="en-US" altLang="en-US" dirty="0">
                <a:solidFill>
                  <a:schemeClr val="accent2"/>
                </a:solidFill>
              </a:rPr>
              <a:t>        </a:t>
            </a:r>
            <a:r>
              <a:rPr lang="en-US" altLang="en-US" sz="2400" dirty="0"/>
              <a:t>Dry season – crop A; </a:t>
            </a:r>
          </a:p>
          <a:p>
            <a:pPr eaLnBrk="1" hangingPunct="1">
              <a:buClr>
                <a:srgbClr val="FF0000"/>
              </a:buClr>
              <a:buFont typeface="Wingdings" pitchFamily="2" charset="2"/>
              <a:buNone/>
            </a:pPr>
            <a:endParaRPr lang="en-US" altLang="en-US" sz="1000" dirty="0"/>
          </a:p>
          <a:p>
            <a:pPr eaLnBrk="1" hangingPunct="1">
              <a:buClr>
                <a:srgbClr val="FF0000"/>
              </a:buClr>
              <a:buFont typeface="Wingdings" pitchFamily="2" charset="2"/>
              <a:buNone/>
            </a:pPr>
            <a:r>
              <a:rPr lang="en-US" altLang="en-US" sz="2400" dirty="0"/>
              <a:t>          Wet season – crop B. </a:t>
            </a:r>
          </a:p>
          <a:p>
            <a:pPr eaLnBrk="1" hangingPunct="1">
              <a:buClr>
                <a:srgbClr val="FF0000"/>
              </a:buClr>
              <a:buFont typeface="Wingdings" pitchFamily="2" charset="2"/>
              <a:buNone/>
            </a:pPr>
            <a:endParaRPr lang="en-US" altLang="en-US" sz="1000" dirty="0"/>
          </a:p>
          <a:p>
            <a:pPr eaLnBrk="1" hangingPunct="1">
              <a:buClr>
                <a:srgbClr val="FF0000"/>
              </a:buClr>
              <a:buFont typeface="Wingdings" pitchFamily="2" charset="2"/>
              <a:buNone/>
            </a:pPr>
            <a:r>
              <a:rPr lang="en-US" altLang="en-US" sz="2400" dirty="0"/>
              <a:t>          Next season may be dry or wet.</a:t>
            </a:r>
          </a:p>
          <a:p>
            <a:pPr eaLnBrk="1" hangingPunct="1">
              <a:buClr>
                <a:srgbClr val="FF0000"/>
              </a:buClr>
              <a:buFont typeface="Wingdings" pitchFamily="2" charset="2"/>
              <a:buNone/>
            </a:pPr>
            <a:r>
              <a:rPr lang="en-US" altLang="en-US" sz="1000" dirty="0">
                <a:solidFill>
                  <a:schemeClr val="accent2"/>
                </a:solidFill>
              </a:rPr>
              <a:t>   </a:t>
            </a:r>
          </a:p>
          <a:p>
            <a:pPr eaLnBrk="1" hangingPunct="1">
              <a:buClr>
                <a:srgbClr val="FF0000"/>
              </a:buClr>
              <a:buFont typeface="Wingdings" pitchFamily="2" charset="2"/>
              <a:buNone/>
            </a:pPr>
            <a:r>
              <a:rPr lang="en-US" altLang="en-US" sz="2400" dirty="0">
                <a:solidFill>
                  <a:schemeClr val="accent2"/>
                </a:solidFill>
              </a:rPr>
              <a:t>          </a:t>
            </a:r>
            <a:r>
              <a:rPr lang="en-US" altLang="en-US" sz="2400" dirty="0">
                <a:solidFill>
                  <a:srgbClr val="CC0000"/>
                </a:solidFill>
              </a:rPr>
              <a:t>Exact prediction of next season ?  </a:t>
            </a:r>
          </a:p>
          <a:p>
            <a:pPr eaLnBrk="1" hangingPunct="1">
              <a:buClr>
                <a:srgbClr val="FF0000"/>
              </a:buClr>
              <a:buFont typeface="Wingdings" pitchFamily="2" charset="2"/>
              <a:buNone/>
            </a:pPr>
            <a:endParaRPr lang="en-US" altLang="en-US" sz="2400" dirty="0">
              <a:solidFill>
                <a:schemeClr val="accent2"/>
              </a:solidFill>
            </a:endParaRPr>
          </a:p>
          <a:p>
            <a:pPr eaLnBrk="1" hangingPunct="1">
              <a:buClr>
                <a:srgbClr val="FF0000"/>
              </a:buClr>
              <a:buFont typeface="Wingdings" pitchFamily="2" charset="2"/>
              <a:buChar char="§"/>
            </a:pPr>
            <a:r>
              <a:rPr lang="en-US" altLang="en-US" sz="2400" dirty="0">
                <a:solidFill>
                  <a:schemeClr val="accent2"/>
                </a:solidFill>
              </a:rPr>
              <a:t>  Robust solution is to take a combination of A and B, </a:t>
            </a:r>
          </a:p>
          <a:p>
            <a:pPr eaLnBrk="1" hangingPunct="1">
              <a:buClr>
                <a:srgbClr val="FF0000"/>
              </a:buClr>
              <a:buFont typeface="Wingdings" pitchFamily="2" charset="2"/>
              <a:buNone/>
            </a:pPr>
            <a:endParaRPr lang="en-US" altLang="en-US" sz="1000" dirty="0">
              <a:solidFill>
                <a:schemeClr val="accent2"/>
              </a:solidFill>
            </a:endParaRPr>
          </a:p>
          <a:p>
            <a:pPr eaLnBrk="1" hangingPunct="1">
              <a:buClr>
                <a:srgbClr val="FF0000"/>
              </a:buClr>
              <a:buFont typeface="Wingdings" pitchFamily="2" charset="2"/>
              <a:buNone/>
            </a:pPr>
            <a:r>
              <a:rPr lang="en-US" altLang="en-US" sz="2400" dirty="0">
                <a:solidFill>
                  <a:schemeClr val="accent2"/>
                </a:solidFill>
              </a:rPr>
              <a:t>    or take (design) crop C.</a:t>
            </a:r>
          </a:p>
          <a:p>
            <a:pPr eaLnBrk="1" hangingPunct="1">
              <a:buClr>
                <a:srgbClr val="FF0000"/>
              </a:buClr>
              <a:buFont typeface="Wingdings" pitchFamily="2" charset="2"/>
              <a:buNone/>
            </a:pPr>
            <a:r>
              <a:rPr lang="en-US" altLang="en-US" sz="2400" dirty="0">
                <a:solidFill>
                  <a:schemeClr val="accent2"/>
                </a:solidFill>
              </a:rPr>
              <a:t>      </a:t>
            </a:r>
          </a:p>
          <a:p>
            <a:pPr eaLnBrk="1" hangingPunct="1">
              <a:buClr>
                <a:srgbClr val="FF0000"/>
              </a:buClr>
              <a:buFont typeface="Wingdings" pitchFamily="2" charset="2"/>
              <a:buChar char="§"/>
            </a:pPr>
            <a:r>
              <a:rPr lang="en-US" altLang="en-US" sz="2400" dirty="0">
                <a:solidFill>
                  <a:schemeClr val="accent2"/>
                </a:solidFill>
              </a:rPr>
              <a:t>  In deterministic models only one scenario: </a:t>
            </a:r>
          </a:p>
          <a:p>
            <a:pPr eaLnBrk="1" hangingPunct="1">
              <a:buClr>
                <a:srgbClr val="FF0000"/>
              </a:buClr>
              <a:buFont typeface="Wingdings" pitchFamily="2" charset="2"/>
              <a:buNone/>
            </a:pPr>
            <a:endParaRPr lang="en-US" altLang="en-US" sz="2400" dirty="0">
              <a:solidFill>
                <a:schemeClr val="accent2"/>
              </a:solidFill>
            </a:endParaRPr>
          </a:p>
          <a:p>
            <a:pPr eaLnBrk="1" hangingPunct="1">
              <a:buClr>
                <a:srgbClr val="FF0000"/>
              </a:buClr>
              <a:buFont typeface="Wingdings" pitchFamily="2" charset="2"/>
              <a:buNone/>
            </a:pPr>
            <a:r>
              <a:rPr lang="en-US" altLang="en-US" sz="2400" dirty="0"/>
              <a:t>          Season is either dry or wet, i.e.,  only crop A or B</a:t>
            </a:r>
          </a:p>
          <a:p>
            <a:pPr eaLnBrk="1" hangingPunct="1">
              <a:buClr>
                <a:srgbClr val="FF0000"/>
              </a:buClr>
              <a:buFont typeface="Wingdings" pitchFamily="2" charset="2"/>
              <a:buNone/>
            </a:pPr>
            <a:r>
              <a:rPr lang="en-US" altLang="en-US" sz="2400" dirty="0">
                <a:solidFill>
                  <a:schemeClr val="accent2"/>
                </a:solidFill>
              </a:rPr>
              <a:t>      </a:t>
            </a:r>
          </a:p>
          <a:p>
            <a:pPr eaLnBrk="1" hangingPunct="1">
              <a:buClr>
                <a:srgbClr val="FF0000"/>
              </a:buClr>
              <a:buFont typeface="Wingdings" pitchFamily="2" charset="2"/>
              <a:buChar char="§"/>
            </a:pPr>
            <a:r>
              <a:rPr lang="en-US" altLang="en-US" sz="2400" dirty="0"/>
              <a:t>  </a:t>
            </a:r>
            <a:r>
              <a:rPr lang="en-US" altLang="en-US" sz="2400" dirty="0">
                <a:solidFill>
                  <a:srgbClr val="000099"/>
                </a:solidFill>
              </a:rPr>
              <a:t>Design of robust solutions cannot rely on deterministic </a:t>
            </a:r>
          </a:p>
          <a:p>
            <a:pPr eaLnBrk="1" hangingPunct="1">
              <a:buClr>
                <a:srgbClr val="FF0000"/>
              </a:buClr>
              <a:buFont typeface="Wingdings" pitchFamily="2" charset="2"/>
              <a:buNone/>
            </a:pPr>
            <a:r>
              <a:rPr lang="en-US" altLang="en-US" sz="2400" dirty="0">
                <a:solidFill>
                  <a:srgbClr val="000099"/>
                </a:solidFill>
              </a:rPr>
              <a:t>    (average) models/indicators</a:t>
            </a:r>
          </a:p>
          <a:p>
            <a:pPr eaLnBrk="1" hangingPunct="1">
              <a:buClr>
                <a:srgbClr val="FF0000"/>
              </a:buClr>
              <a:buFont typeface="Wingdings" pitchFamily="2" charset="2"/>
              <a:buNone/>
            </a:pPr>
            <a:endParaRPr lang="en-US" altLang="en-US" sz="2400" dirty="0">
              <a:solidFill>
                <a:schemeClr val="accent2"/>
              </a:solidFill>
            </a:endParaRPr>
          </a:p>
        </p:txBody>
      </p:sp>
    </p:spTree>
    <p:extLst>
      <p:ext uri="{BB962C8B-B14F-4D97-AF65-F5344CB8AC3E}">
        <p14:creationId xmlns:p14="http://schemas.microsoft.com/office/powerpoint/2010/main" val="957126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FDC45D54-413A-4E5E-B0A4-A0CCA3FD6D12}"/>
              </a:ext>
            </a:extLst>
          </p:cNvPr>
          <p:cNvSpPr txBox="1">
            <a:spLocks noChangeArrowheads="1"/>
          </p:cNvSpPr>
          <p:nvPr/>
        </p:nvSpPr>
        <p:spPr bwMode="auto">
          <a:xfrm>
            <a:off x="35560" y="1024890"/>
            <a:ext cx="8824852"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4500" indent="-444500">
              <a:tabLst>
                <a:tab pos="444500" algn="l"/>
              </a:tabLst>
              <a:defRPr>
                <a:solidFill>
                  <a:schemeClr val="tx1"/>
                </a:solidFill>
                <a:latin typeface="Arial" charset="0"/>
              </a:defRPr>
            </a:lvl1pPr>
            <a:lvl2pPr marL="1079500" indent="-355600">
              <a:tabLst>
                <a:tab pos="444500" algn="l"/>
              </a:tabLst>
              <a:defRPr>
                <a:solidFill>
                  <a:schemeClr val="tx1"/>
                </a:solidFill>
                <a:latin typeface="Arial" charset="0"/>
              </a:defRPr>
            </a:lvl2pPr>
            <a:lvl3pPr marL="1274763">
              <a:tabLst>
                <a:tab pos="444500" algn="l"/>
              </a:tabLst>
              <a:defRPr>
                <a:solidFill>
                  <a:schemeClr val="tx1"/>
                </a:solidFill>
                <a:latin typeface="Arial" charset="0"/>
              </a:defRPr>
            </a:lvl3pPr>
            <a:lvl4pPr marL="1911350" indent="-228600">
              <a:tabLst>
                <a:tab pos="444500" algn="l"/>
              </a:tabLst>
              <a:defRPr>
                <a:solidFill>
                  <a:schemeClr val="tx1"/>
                </a:solidFill>
                <a:latin typeface="Arial" charset="0"/>
              </a:defRPr>
            </a:lvl4pPr>
            <a:lvl5pPr marL="2319338" indent="-228600">
              <a:tabLst>
                <a:tab pos="444500" algn="l"/>
              </a:tabLst>
              <a:defRPr>
                <a:solidFill>
                  <a:schemeClr val="tx1"/>
                </a:solidFill>
                <a:latin typeface="Arial" charset="0"/>
              </a:defRPr>
            </a:lvl5pPr>
            <a:lvl6pPr marL="2776538" indent="-228600" fontAlgn="base">
              <a:spcBef>
                <a:spcPct val="0"/>
              </a:spcBef>
              <a:spcAft>
                <a:spcPct val="0"/>
              </a:spcAft>
              <a:tabLst>
                <a:tab pos="444500" algn="l"/>
              </a:tabLst>
              <a:defRPr>
                <a:solidFill>
                  <a:schemeClr val="tx1"/>
                </a:solidFill>
                <a:latin typeface="Arial" charset="0"/>
              </a:defRPr>
            </a:lvl6pPr>
            <a:lvl7pPr marL="3233738" indent="-228600" fontAlgn="base">
              <a:spcBef>
                <a:spcPct val="0"/>
              </a:spcBef>
              <a:spcAft>
                <a:spcPct val="0"/>
              </a:spcAft>
              <a:tabLst>
                <a:tab pos="444500" algn="l"/>
              </a:tabLst>
              <a:defRPr>
                <a:solidFill>
                  <a:schemeClr val="tx1"/>
                </a:solidFill>
                <a:latin typeface="Arial" charset="0"/>
              </a:defRPr>
            </a:lvl7pPr>
            <a:lvl8pPr marL="3690938" indent="-228600" fontAlgn="base">
              <a:spcBef>
                <a:spcPct val="0"/>
              </a:spcBef>
              <a:spcAft>
                <a:spcPct val="0"/>
              </a:spcAft>
              <a:tabLst>
                <a:tab pos="444500" algn="l"/>
              </a:tabLst>
              <a:defRPr>
                <a:solidFill>
                  <a:schemeClr val="tx1"/>
                </a:solidFill>
                <a:latin typeface="Arial" charset="0"/>
              </a:defRPr>
            </a:lvl8pPr>
            <a:lvl9pPr marL="4148138" indent="-228600" fontAlgn="base">
              <a:spcBef>
                <a:spcPct val="0"/>
              </a:spcBef>
              <a:spcAft>
                <a:spcPct val="0"/>
              </a:spcAft>
              <a:tabLst>
                <a:tab pos="444500" algn="l"/>
              </a:tabLst>
              <a:defRPr>
                <a:solidFill>
                  <a:schemeClr val="tx1"/>
                </a:solidFill>
                <a:latin typeface="Arial" charset="0"/>
              </a:defRPr>
            </a:lvl9pPr>
          </a:lstStyle>
          <a:p>
            <a:pPr>
              <a:buClr>
                <a:srgbClr val="CC0000"/>
              </a:buClr>
              <a:buSzPct val="150000"/>
              <a:buFontTx/>
              <a:buChar char="•"/>
            </a:pPr>
            <a:r>
              <a:rPr lang="en-US" dirty="0"/>
              <a:t>Land use and agricultural systems management</a:t>
            </a:r>
          </a:p>
          <a:p>
            <a:pPr lvl="1">
              <a:buClr>
                <a:srgbClr val="CC0000"/>
              </a:buClr>
              <a:buSzPct val="150000"/>
              <a:buFont typeface="Courier New" panose="02070309020205020404" pitchFamily="49" charset="0"/>
              <a:buChar char="o"/>
            </a:pPr>
            <a:r>
              <a:rPr lang="en-US" sz="1600" dirty="0"/>
              <a:t>Strategic: Preparation and allocation of irrigated land, land conversion</a:t>
            </a:r>
          </a:p>
          <a:p>
            <a:pPr lvl="1">
              <a:buClr>
                <a:srgbClr val="CC0000"/>
              </a:buClr>
              <a:buSzPct val="150000"/>
              <a:buFont typeface="Courier New" panose="02070309020205020404" pitchFamily="49" charset="0"/>
              <a:buChar char="o"/>
            </a:pPr>
            <a:r>
              <a:rPr lang="en-US" sz="1600" dirty="0"/>
              <a:t>Adaptive: Revision of land allocation depending on water availability</a:t>
            </a:r>
          </a:p>
          <a:p>
            <a:endParaRPr lang="de-AT" dirty="0"/>
          </a:p>
          <a:p>
            <a:pPr>
              <a:buClr>
                <a:srgbClr val="CC0000"/>
              </a:buClr>
              <a:buSzPct val="150000"/>
              <a:buFontTx/>
              <a:buChar char="•"/>
            </a:pPr>
            <a:r>
              <a:rPr lang="en-US" dirty="0"/>
              <a:t>Investments in energy technologies</a:t>
            </a:r>
          </a:p>
          <a:p>
            <a:pPr lvl="1">
              <a:buClr>
                <a:srgbClr val="CC0000"/>
              </a:buClr>
              <a:buSzPct val="150000"/>
              <a:buFont typeface="Courier New" panose="02070309020205020404" pitchFamily="49" charset="0"/>
              <a:buChar char="o"/>
            </a:pPr>
            <a:r>
              <a:rPr lang="en-US" sz="1600" dirty="0"/>
              <a:t>Strategic: investments in new energy technologies (generation and storage)</a:t>
            </a:r>
          </a:p>
          <a:p>
            <a:pPr lvl="1">
              <a:buClr>
                <a:srgbClr val="CC0000"/>
              </a:buClr>
              <a:buSzPct val="150000"/>
              <a:buFont typeface="Courier New" panose="02070309020205020404" pitchFamily="49" charset="0"/>
              <a:buChar char="o"/>
            </a:pPr>
            <a:r>
              <a:rPr lang="en-US" sz="1600" dirty="0"/>
              <a:t>Adaptive: management energy loads (depending on weather profiles)</a:t>
            </a:r>
          </a:p>
          <a:p>
            <a:pPr marL="723900" lvl="1" indent="0">
              <a:buClr>
                <a:srgbClr val="CC0000"/>
              </a:buClr>
              <a:buSzPct val="150000"/>
            </a:pPr>
            <a:r>
              <a:rPr lang="en-US" dirty="0"/>
              <a:t> </a:t>
            </a:r>
          </a:p>
          <a:p>
            <a:pPr>
              <a:buClr>
                <a:srgbClr val="CC0000"/>
              </a:buClr>
              <a:buSzPct val="150000"/>
              <a:buFontTx/>
              <a:buChar char="•"/>
            </a:pPr>
            <a:r>
              <a:rPr lang="en-US" dirty="0"/>
              <a:t>Water infrastructure investments</a:t>
            </a:r>
          </a:p>
          <a:p>
            <a:pPr lvl="1">
              <a:buClr>
                <a:srgbClr val="CC0000"/>
              </a:buClr>
              <a:buSzPct val="150000"/>
              <a:buFont typeface="Courier New" panose="02070309020205020404" pitchFamily="49" charset="0"/>
              <a:buChar char="o"/>
            </a:pPr>
            <a:r>
              <a:rPr lang="en-US" sz="1600" dirty="0"/>
              <a:t>Strategic: multi-purpose water reservoir capacity, water channels  </a:t>
            </a:r>
          </a:p>
          <a:p>
            <a:pPr lvl="1">
              <a:buClr>
                <a:srgbClr val="CC0000"/>
              </a:buClr>
              <a:buSzPct val="150000"/>
              <a:buFont typeface="Courier New" panose="02070309020205020404" pitchFamily="49" charset="0"/>
              <a:buChar char="o"/>
            </a:pPr>
            <a:r>
              <a:rPr lang="en-US" sz="1600" dirty="0"/>
              <a:t>Adaptive: water releases and distribution, infrastructure maintenance, environ flows</a:t>
            </a:r>
            <a:endParaRPr lang="de-AT" sz="1600" dirty="0"/>
          </a:p>
          <a:p>
            <a:endParaRPr lang="en-US" dirty="0"/>
          </a:p>
          <a:p>
            <a:pPr>
              <a:buClr>
                <a:srgbClr val="C00000"/>
              </a:buClr>
              <a:buSzPct val="140000"/>
              <a:buFont typeface="Arial" panose="020B0604020202020204" pitchFamily="34" charset="0"/>
              <a:buChar char="•"/>
            </a:pPr>
            <a:r>
              <a:rPr lang="en-US" dirty="0"/>
              <a:t>Food infrastructure </a:t>
            </a:r>
          </a:p>
          <a:p>
            <a:pPr lvl="1">
              <a:buClr>
                <a:srgbClr val="C00000"/>
              </a:buClr>
              <a:buSzPct val="140000"/>
              <a:buFont typeface="Courier New" panose="02070309020205020404" pitchFamily="49" charset="0"/>
              <a:buChar char="o"/>
            </a:pPr>
            <a:r>
              <a:rPr lang="en-US" sz="1600" dirty="0"/>
              <a:t>Strategic: production, processing, retailing, waste management facilities</a:t>
            </a:r>
          </a:p>
          <a:p>
            <a:pPr lvl="1">
              <a:buClr>
                <a:srgbClr val="C00000"/>
              </a:buClr>
              <a:buSzPct val="140000"/>
              <a:buFont typeface="Courier New" panose="02070309020205020404" pitchFamily="49" charset="0"/>
              <a:buChar char="o"/>
            </a:pPr>
            <a:r>
              <a:rPr lang="en-US" sz="1600" dirty="0"/>
              <a:t>Adaptive: operation of facilities depending on real-time conditions</a:t>
            </a:r>
          </a:p>
          <a:p>
            <a:pPr>
              <a:buClr>
                <a:srgbClr val="C00000"/>
              </a:buClr>
              <a:buSzPct val="140000"/>
              <a:buFont typeface="Arial" panose="020B0604020202020204" pitchFamily="34" charset="0"/>
              <a:buChar char="•"/>
            </a:pPr>
            <a:endParaRPr lang="en-US" dirty="0"/>
          </a:p>
          <a:p>
            <a:pPr>
              <a:buClr>
                <a:srgbClr val="C00000"/>
              </a:buClr>
              <a:buSzPct val="140000"/>
              <a:buFont typeface="Arial" panose="020B0604020202020204" pitchFamily="34" charset="0"/>
              <a:buChar char="•"/>
            </a:pPr>
            <a:r>
              <a:rPr lang="en-US" dirty="0"/>
              <a:t>Coping with epidemics</a:t>
            </a:r>
          </a:p>
          <a:p>
            <a:pPr lvl="1">
              <a:buClr>
                <a:srgbClr val="C00000"/>
              </a:buClr>
              <a:buSzPct val="140000"/>
              <a:buFont typeface="Courier New" panose="02070309020205020404" pitchFamily="49" charset="0"/>
              <a:buChar char="o"/>
            </a:pPr>
            <a:r>
              <a:rPr lang="en-US" sz="1600" dirty="0"/>
              <a:t>Strategic: Investments in infrastructure, sufficient hospitals and equipment </a:t>
            </a:r>
          </a:p>
          <a:p>
            <a:pPr lvl="1">
              <a:buClr>
                <a:srgbClr val="C00000"/>
              </a:buClr>
              <a:buSzPct val="140000"/>
              <a:buFont typeface="Courier New" panose="02070309020205020404" pitchFamily="49" charset="0"/>
              <a:buChar char="o"/>
            </a:pPr>
            <a:r>
              <a:rPr lang="en-US" sz="1600" dirty="0"/>
              <a:t>Adaptive: Allocation and management of patients flows</a:t>
            </a:r>
          </a:p>
          <a:p>
            <a:pPr lvl="1">
              <a:buClr>
                <a:srgbClr val="C00000"/>
              </a:buClr>
              <a:buSzPct val="140000"/>
              <a:buFont typeface="Courier New" panose="02070309020205020404" pitchFamily="49" charset="0"/>
              <a:buChar char="o"/>
            </a:pPr>
            <a:endParaRPr lang="en-US" dirty="0"/>
          </a:p>
          <a:p>
            <a:pPr>
              <a:buClr>
                <a:srgbClr val="C00000"/>
              </a:buClr>
              <a:buSzPct val="140000"/>
              <a:buFont typeface="Arial" panose="020B0604020202020204" pitchFamily="34" charset="0"/>
              <a:buChar char="•"/>
            </a:pPr>
            <a:r>
              <a:rPr lang="en-US" dirty="0"/>
              <a:t>Strategic (long-term): ensure sufficient capacities, upgrade and new capacities</a:t>
            </a:r>
          </a:p>
          <a:p>
            <a:pPr>
              <a:buClr>
                <a:srgbClr val="C00000"/>
              </a:buClr>
              <a:buSzPct val="140000"/>
              <a:buFont typeface="Arial" panose="020B0604020202020204" pitchFamily="34" charset="0"/>
              <a:buChar char="•"/>
            </a:pPr>
            <a:r>
              <a:rPr lang="en-US" dirty="0"/>
              <a:t>Adaptive (operational): help to operate </a:t>
            </a:r>
            <a:r>
              <a:rPr lang="en-US" dirty="0" err="1"/>
              <a:t>str.dec</a:t>
            </a:r>
            <a:r>
              <a:rPr lang="en-US" dirty="0"/>
              <a:t>. within each scenario</a:t>
            </a:r>
          </a:p>
        </p:txBody>
      </p:sp>
      <p:sp>
        <p:nvSpPr>
          <p:cNvPr id="5" name="Rectangle 4">
            <a:extLst>
              <a:ext uri="{FF2B5EF4-FFF2-40B4-BE49-F238E27FC236}">
                <a16:creationId xmlns:a16="http://schemas.microsoft.com/office/drawing/2014/main" id="{9AA821F9-B672-4E5C-AD67-6E78A84797E8}"/>
              </a:ext>
            </a:extLst>
          </p:cNvPr>
          <p:cNvSpPr/>
          <p:nvPr/>
        </p:nvSpPr>
        <p:spPr>
          <a:xfrm>
            <a:off x="381000" y="76200"/>
            <a:ext cx="8458200" cy="927433"/>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ct val="0"/>
              </a:spcBef>
            </a:pPr>
            <a:r>
              <a:rPr lang="de-AT" sz="30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Examples of robust interconnected </a:t>
            </a:r>
          </a:p>
          <a:p>
            <a:pPr algn="ctr">
              <a:lnSpc>
                <a:spcPct val="90000"/>
              </a:lnSpc>
              <a:spcBef>
                <a:spcPct val="0"/>
              </a:spcBef>
            </a:pPr>
            <a:r>
              <a:rPr lang="de-AT" sz="30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strategic and adaptive decisions</a:t>
            </a:r>
            <a:endParaRPr lang="en-US" sz="30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endParaRPr>
          </a:p>
        </p:txBody>
      </p:sp>
    </p:spTree>
    <p:extLst>
      <p:ext uri="{BB962C8B-B14F-4D97-AF65-F5344CB8AC3E}">
        <p14:creationId xmlns:p14="http://schemas.microsoft.com/office/powerpoint/2010/main" val="5056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1143000"/>
            <a:ext cx="928972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4500" indent="-444500">
              <a:tabLst>
                <a:tab pos="444500" algn="l"/>
              </a:tabLst>
              <a:defRPr>
                <a:solidFill>
                  <a:schemeClr val="tx1"/>
                </a:solidFill>
                <a:latin typeface="Arial" charset="0"/>
              </a:defRPr>
            </a:lvl1pPr>
            <a:lvl2pPr marL="1079500" indent="-355600">
              <a:tabLst>
                <a:tab pos="444500" algn="l"/>
              </a:tabLst>
              <a:defRPr>
                <a:solidFill>
                  <a:schemeClr val="tx1"/>
                </a:solidFill>
                <a:latin typeface="Arial" charset="0"/>
              </a:defRPr>
            </a:lvl2pPr>
            <a:lvl3pPr marL="1274763">
              <a:tabLst>
                <a:tab pos="444500" algn="l"/>
              </a:tabLst>
              <a:defRPr>
                <a:solidFill>
                  <a:schemeClr val="tx1"/>
                </a:solidFill>
                <a:latin typeface="Arial" charset="0"/>
              </a:defRPr>
            </a:lvl3pPr>
            <a:lvl4pPr marL="1911350" indent="-228600">
              <a:tabLst>
                <a:tab pos="444500" algn="l"/>
              </a:tabLst>
              <a:defRPr>
                <a:solidFill>
                  <a:schemeClr val="tx1"/>
                </a:solidFill>
                <a:latin typeface="Arial" charset="0"/>
              </a:defRPr>
            </a:lvl4pPr>
            <a:lvl5pPr marL="2319338" indent="-228600">
              <a:tabLst>
                <a:tab pos="444500" algn="l"/>
              </a:tabLst>
              <a:defRPr>
                <a:solidFill>
                  <a:schemeClr val="tx1"/>
                </a:solidFill>
                <a:latin typeface="Arial" charset="0"/>
              </a:defRPr>
            </a:lvl5pPr>
            <a:lvl6pPr marL="2776538" indent="-228600" fontAlgn="base">
              <a:spcBef>
                <a:spcPct val="0"/>
              </a:spcBef>
              <a:spcAft>
                <a:spcPct val="0"/>
              </a:spcAft>
              <a:tabLst>
                <a:tab pos="444500" algn="l"/>
              </a:tabLst>
              <a:defRPr>
                <a:solidFill>
                  <a:schemeClr val="tx1"/>
                </a:solidFill>
                <a:latin typeface="Arial" charset="0"/>
              </a:defRPr>
            </a:lvl6pPr>
            <a:lvl7pPr marL="3233738" indent="-228600" fontAlgn="base">
              <a:spcBef>
                <a:spcPct val="0"/>
              </a:spcBef>
              <a:spcAft>
                <a:spcPct val="0"/>
              </a:spcAft>
              <a:tabLst>
                <a:tab pos="444500" algn="l"/>
              </a:tabLst>
              <a:defRPr>
                <a:solidFill>
                  <a:schemeClr val="tx1"/>
                </a:solidFill>
                <a:latin typeface="Arial" charset="0"/>
              </a:defRPr>
            </a:lvl7pPr>
            <a:lvl8pPr marL="3690938" indent="-228600" fontAlgn="base">
              <a:spcBef>
                <a:spcPct val="0"/>
              </a:spcBef>
              <a:spcAft>
                <a:spcPct val="0"/>
              </a:spcAft>
              <a:tabLst>
                <a:tab pos="444500" algn="l"/>
              </a:tabLst>
              <a:defRPr>
                <a:solidFill>
                  <a:schemeClr val="tx1"/>
                </a:solidFill>
                <a:latin typeface="Arial" charset="0"/>
              </a:defRPr>
            </a:lvl8pPr>
            <a:lvl9pPr marL="4148138" indent="-228600" fontAlgn="base">
              <a:spcBef>
                <a:spcPct val="0"/>
              </a:spcBef>
              <a:spcAft>
                <a:spcPct val="0"/>
              </a:spcAft>
              <a:tabLst>
                <a:tab pos="444500" algn="l"/>
              </a:tabLst>
              <a:defRPr>
                <a:solidFill>
                  <a:schemeClr val="tx1"/>
                </a:solidFill>
                <a:latin typeface="Arial" charset="0"/>
              </a:defRPr>
            </a:lvl9pPr>
          </a:lstStyle>
          <a:p>
            <a:pPr>
              <a:buClr>
                <a:srgbClr val="CC0000"/>
              </a:buClr>
              <a:buSzPct val="150000"/>
              <a:buFontTx/>
              <a:buChar char="•"/>
            </a:pPr>
            <a:r>
              <a:rPr lang="en-US" dirty="0"/>
              <a:t>Systemic interactions between large-scale distributed optimization models:</a:t>
            </a:r>
          </a:p>
          <a:p>
            <a:pPr>
              <a:buClr>
                <a:srgbClr val="CC0000"/>
              </a:buClr>
              <a:buSzPct val="150000"/>
              <a:buFontTx/>
              <a:buChar char="•"/>
            </a:pPr>
            <a:endParaRPr lang="en-US" dirty="0"/>
          </a:p>
          <a:p>
            <a:pPr lvl="1">
              <a:buClr>
                <a:srgbClr val="CC0000"/>
              </a:buClr>
              <a:buSzPct val="150000"/>
              <a:buFont typeface="Courier New" panose="02070309020205020404" pitchFamily="49" charset="0"/>
              <a:buChar char="o"/>
            </a:pPr>
            <a:r>
              <a:rPr lang="en-US" dirty="0"/>
              <a:t>Joint resource constraints and supply-demand relations</a:t>
            </a:r>
          </a:p>
          <a:p>
            <a:pPr lvl="1">
              <a:buClr>
                <a:srgbClr val="CC0000"/>
              </a:buClr>
              <a:buSzPct val="150000"/>
              <a:buFont typeface="Courier New" panose="02070309020205020404" pitchFamily="49" charset="0"/>
              <a:buChar char="o"/>
            </a:pPr>
            <a:r>
              <a:rPr lang="en-US" dirty="0" err="1"/>
              <a:t>Nonsmooth</a:t>
            </a:r>
            <a:r>
              <a:rPr lang="en-US" dirty="0"/>
              <a:t> iterative optimization</a:t>
            </a:r>
          </a:p>
          <a:p>
            <a:endParaRPr lang="de-AT" dirty="0"/>
          </a:p>
          <a:p>
            <a:pPr>
              <a:buClr>
                <a:srgbClr val="CC0000"/>
              </a:buClr>
              <a:buSzPct val="150000"/>
              <a:buFontTx/>
              <a:buChar char="•"/>
            </a:pPr>
            <a:r>
              <a:rPr lang="en-US" dirty="0"/>
              <a:t>Systemic interactions between global and local, strategic and adaptive models:</a:t>
            </a:r>
          </a:p>
          <a:p>
            <a:pPr>
              <a:buClr>
                <a:srgbClr val="CC0000"/>
              </a:buClr>
              <a:buSzPct val="150000"/>
              <a:buFontTx/>
              <a:buChar char="•"/>
            </a:pPr>
            <a:endParaRPr lang="en-US" dirty="0"/>
          </a:p>
          <a:p>
            <a:pPr lvl="1">
              <a:buClr>
                <a:srgbClr val="CC0000"/>
              </a:buClr>
              <a:buSzPct val="150000"/>
              <a:buFont typeface="Courier New" panose="02070309020205020404" pitchFamily="49" charset="0"/>
              <a:buChar char="o"/>
            </a:pPr>
            <a:r>
              <a:rPr lang="en-US" dirty="0"/>
              <a:t>Strategic costly irreversible decisions</a:t>
            </a:r>
          </a:p>
          <a:p>
            <a:pPr lvl="1">
              <a:buClr>
                <a:srgbClr val="CC0000"/>
              </a:buClr>
              <a:buSzPct val="150000"/>
              <a:buFont typeface="Courier New" panose="02070309020205020404" pitchFamily="49" charset="0"/>
              <a:buChar char="o"/>
            </a:pPr>
            <a:r>
              <a:rPr lang="en-US" dirty="0"/>
              <a:t>Adaptive operational decisions</a:t>
            </a:r>
          </a:p>
          <a:p>
            <a:pPr lvl="1">
              <a:buClr>
                <a:srgbClr val="CC0000"/>
              </a:buClr>
              <a:buSzPct val="150000"/>
              <a:buFont typeface="Courier New" panose="02070309020205020404" pitchFamily="49" charset="0"/>
              <a:buChar char="o"/>
            </a:pPr>
            <a:r>
              <a:rPr lang="en-US" dirty="0"/>
              <a:t>Long-term vs short-term decisions</a:t>
            </a:r>
          </a:p>
          <a:p>
            <a:endParaRPr lang="en-US" dirty="0"/>
          </a:p>
          <a:p>
            <a:pPr>
              <a:buClr>
                <a:srgbClr val="CC0000"/>
              </a:buClr>
              <a:buSzPct val="150000"/>
              <a:buFontTx/>
              <a:buChar char="•"/>
            </a:pPr>
            <a:r>
              <a:rPr lang="en-US" dirty="0"/>
              <a:t>Systemic interactions between risks and decisions (decision-driven risks):</a:t>
            </a:r>
          </a:p>
          <a:p>
            <a:pPr>
              <a:buClr>
                <a:srgbClr val="CC0000"/>
              </a:buClr>
              <a:buSzPct val="150000"/>
              <a:buFontTx/>
              <a:buChar char="•"/>
            </a:pPr>
            <a:endParaRPr lang="en-US" dirty="0"/>
          </a:p>
          <a:p>
            <a:pPr lvl="1">
              <a:buClr>
                <a:srgbClr val="CC0000"/>
              </a:buClr>
              <a:buSzPct val="150000"/>
              <a:buFont typeface="Courier New" panose="02070309020205020404" pitchFamily="49" charset="0"/>
              <a:buChar char="o"/>
            </a:pPr>
            <a:r>
              <a:rPr lang="en-US" dirty="0"/>
              <a:t>Endogenous decision-dependent risks </a:t>
            </a:r>
          </a:p>
          <a:p>
            <a:pPr lvl="1">
              <a:buClr>
                <a:srgbClr val="CC0000"/>
              </a:buClr>
              <a:buSzPct val="150000"/>
              <a:buFont typeface="Courier New" panose="02070309020205020404" pitchFamily="49" charset="0"/>
              <a:buChar char="o"/>
            </a:pPr>
            <a:r>
              <a:rPr lang="en-US" dirty="0"/>
              <a:t>Iterative revision of decisions (and risks) towards safety constraints</a:t>
            </a:r>
            <a:endParaRPr lang="de-AT" dirty="0"/>
          </a:p>
          <a:p>
            <a:endParaRPr lang="en-US" dirty="0"/>
          </a:p>
          <a:p>
            <a:pPr>
              <a:buClr>
                <a:srgbClr val="C00000"/>
              </a:buClr>
              <a:buSzPct val="140000"/>
              <a:buFont typeface="Arial" panose="020B0604020202020204" pitchFamily="34" charset="0"/>
              <a:buChar char="•"/>
            </a:pPr>
            <a:r>
              <a:rPr lang="en-US" dirty="0"/>
              <a:t>Robust decisions - interdependent two-stage strategic ex-ante and adaptive ex-post</a:t>
            </a:r>
          </a:p>
          <a:p>
            <a:pPr marL="0" indent="0">
              <a:buClr>
                <a:srgbClr val="C00000"/>
              </a:buClr>
              <a:buSzPct val="140000"/>
            </a:pPr>
            <a:r>
              <a:rPr lang="en-US" dirty="0"/>
              <a:t>       decisions that minimize imbalances and keep systems resilient to shocks of all kinds</a:t>
            </a:r>
          </a:p>
          <a:p>
            <a:pPr marL="0" indent="0">
              <a:buClr>
                <a:srgbClr val="C00000"/>
              </a:buClr>
              <a:buSzPct val="140000"/>
            </a:pPr>
            <a:endParaRPr lang="en-US" dirty="0"/>
          </a:p>
        </p:txBody>
      </p:sp>
      <p:sp>
        <p:nvSpPr>
          <p:cNvPr id="6" name="Rectangle 5"/>
          <p:cNvSpPr/>
          <p:nvPr/>
        </p:nvSpPr>
        <p:spPr>
          <a:xfrm>
            <a:off x="381000" y="76200"/>
            <a:ext cx="8458200" cy="927433"/>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ct val="0"/>
              </a:spcBef>
            </a:pPr>
            <a:r>
              <a:rPr lang="de-AT" sz="30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Challengies of modeling and managing systemic interactions and risks</a:t>
            </a:r>
            <a:endParaRPr lang="en-US" sz="30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endParaRPr>
          </a:p>
        </p:txBody>
      </p:sp>
      <p:cxnSp>
        <p:nvCxnSpPr>
          <p:cNvPr id="3" name="Straight Connector 2">
            <a:extLst>
              <a:ext uri="{FF2B5EF4-FFF2-40B4-BE49-F238E27FC236}">
                <a16:creationId xmlns:a16="http://schemas.microsoft.com/office/drawing/2014/main" id="{8CEA8722-B950-4F67-B7D3-62B632353BF4}"/>
              </a:ext>
            </a:extLst>
          </p:cNvPr>
          <p:cNvCxnSpPr>
            <a:cxnSpLocks/>
          </p:cNvCxnSpPr>
          <p:nvPr/>
        </p:nvCxnSpPr>
        <p:spPr>
          <a:xfrm>
            <a:off x="533400" y="5867400"/>
            <a:ext cx="78486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9BFBDFA-B879-4CEB-9996-2BC5D34A5DC9}"/>
              </a:ext>
            </a:extLst>
          </p:cNvPr>
          <p:cNvCxnSpPr>
            <a:cxnSpLocks/>
          </p:cNvCxnSpPr>
          <p:nvPr/>
        </p:nvCxnSpPr>
        <p:spPr>
          <a:xfrm>
            <a:off x="533400" y="6172200"/>
            <a:ext cx="784860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84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064" y="81842"/>
            <a:ext cx="8941871" cy="511935"/>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ct val="0"/>
              </a:spcBef>
            </a:pPr>
            <a:r>
              <a:rPr lang="en-US" sz="30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Systemic interdependencies: land use model GLOBIOM</a:t>
            </a:r>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265" y="762000"/>
            <a:ext cx="8045467" cy="642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10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 name="Rectangle 5"/>
          <p:cNvSpPr>
            <a:spLocks noChangeArrowheads="1"/>
          </p:cNvSpPr>
          <p:nvPr/>
        </p:nvSpPr>
        <p:spPr bwMode="auto">
          <a:xfrm>
            <a:off x="438150" y="1290637"/>
            <a:ext cx="75584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pPr>
            <a:r>
              <a:rPr lang="en-US" altLang="en-US" sz="2000" dirty="0">
                <a:solidFill>
                  <a:srgbClr val="000099"/>
                </a:solidFill>
              </a:rPr>
              <a:t>Supply (</a:t>
            </a:r>
            <a:r>
              <a:rPr lang="en-US" altLang="en-US" sz="2000" i="1" dirty="0">
                <a:latin typeface="Times New Roman" panose="02020603050405020304" pitchFamily="18" charset="0"/>
                <a:cs typeface="Times New Roman" panose="02020603050405020304" pitchFamily="18" charset="0"/>
              </a:rPr>
              <a:t>x)</a:t>
            </a:r>
            <a:r>
              <a:rPr lang="en-US" altLang="en-US" sz="2000" dirty="0">
                <a:solidFill>
                  <a:srgbClr val="000099"/>
                </a:solidFill>
              </a:rPr>
              <a:t>  = demand (   ), random scenarios	                    , </a:t>
            </a:r>
          </a:p>
        </p:txBody>
      </p:sp>
      <p:sp>
        <p:nvSpPr>
          <p:cNvPr id="2059" name="Rectangle 39"/>
          <p:cNvSpPr>
            <a:spLocks noChangeArrowheads="1"/>
          </p:cNvSpPr>
          <p:nvPr/>
        </p:nvSpPr>
        <p:spPr bwMode="auto">
          <a:xfrm>
            <a:off x="466725" y="4405312"/>
            <a:ext cx="65021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pPr>
            <a:r>
              <a:rPr lang="en-US" altLang="en-US" sz="2000" dirty="0">
                <a:solidFill>
                  <a:srgbClr val="000099"/>
                </a:solidFill>
              </a:rPr>
              <a:t> Problem: planning supply  </a:t>
            </a:r>
            <a:r>
              <a:rPr lang="en-US" altLang="en-US" sz="2000" i="1" dirty="0">
                <a:latin typeface="Times New Roman" panose="02020603050405020304" pitchFamily="18" charset="0"/>
                <a:cs typeface="Times New Roman" panose="02020603050405020304" pitchFamily="18" charset="0"/>
              </a:rPr>
              <a:t>x</a:t>
            </a:r>
            <a:r>
              <a:rPr lang="en-US" altLang="en-US" sz="2000" dirty="0">
                <a:solidFill>
                  <a:srgbClr val="000099"/>
                </a:solidFill>
              </a:rPr>
              <a:t>  before   </a:t>
            </a:r>
            <a:r>
              <a:rPr kumimoji="0" lang="en-US" altLang="en-US" sz="2000" b="0" i="1" u="none" strike="noStrike" cap="none" normalizeH="0" baseline="0" dirty="0">
                <a:ln>
                  <a:noFill/>
                </a:ln>
                <a:solidFill>
                  <a:srgbClr val="000000"/>
                </a:solidFill>
                <a:effectLst/>
                <a:latin typeface="Symbol" panose="05050102010706020507" pitchFamily="18" charset="2"/>
              </a:rPr>
              <a:t>q</a:t>
            </a:r>
            <a:r>
              <a:rPr kumimoji="0" lang="en-US" altLang="en-US" sz="2000" b="0" i="1" u="none" strike="noStrike" cap="none" normalizeH="0" baseline="-25000" dirty="0">
                <a:ln>
                  <a:noFill/>
                </a:ln>
                <a:solidFill>
                  <a:srgbClr val="000000"/>
                </a:solidFill>
                <a:effectLst/>
                <a:latin typeface="Times New Roman" panose="02020603050405020304" pitchFamily="18" charset="0"/>
                <a:cs typeface="Times New Roman" panose="02020603050405020304" pitchFamily="18" charset="0"/>
              </a:rPr>
              <a:t>i</a:t>
            </a:r>
            <a:r>
              <a:rPr lang="en-US" altLang="en-US" sz="2000" dirty="0">
                <a:solidFill>
                  <a:srgbClr val="000099"/>
                </a:solidFill>
              </a:rPr>
              <a:t>    is observed </a:t>
            </a:r>
          </a:p>
        </p:txBody>
      </p:sp>
      <p:grpSp>
        <p:nvGrpSpPr>
          <p:cNvPr id="2064" name="Group 60"/>
          <p:cNvGrpSpPr>
            <a:grpSpLocks/>
          </p:cNvGrpSpPr>
          <p:nvPr/>
        </p:nvGrpSpPr>
        <p:grpSpPr bwMode="auto">
          <a:xfrm>
            <a:off x="466725" y="2043109"/>
            <a:ext cx="7702759" cy="400050"/>
            <a:chOff x="-2457" y="54"/>
            <a:chExt cx="322188" cy="3000"/>
          </a:xfrm>
        </p:grpSpPr>
        <p:sp>
          <p:nvSpPr>
            <p:cNvPr id="2066" name="Rectangle 61"/>
            <p:cNvSpPr>
              <a:spLocks noChangeArrowheads="1"/>
            </p:cNvSpPr>
            <p:nvPr/>
          </p:nvSpPr>
          <p:spPr bwMode="auto">
            <a:xfrm>
              <a:off x="-2457" y="54"/>
              <a:ext cx="32218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pPr>
              <a:r>
                <a:rPr lang="en-US" altLang="en-US" sz="2000" dirty="0">
                  <a:solidFill>
                    <a:srgbClr val="000099"/>
                  </a:solidFill>
                </a:rPr>
                <a:t> Deterministic model:  </a:t>
              </a:r>
              <a:r>
                <a:rPr lang="en-US" altLang="en-US" sz="2000" i="1" dirty="0">
                  <a:solidFill>
                    <a:srgbClr val="000099"/>
                  </a:solidFill>
                  <a:latin typeface="Times New Roman" panose="02020603050405020304" pitchFamily="18" charset="0"/>
                  <a:cs typeface="Times New Roman" panose="02020603050405020304" pitchFamily="18" charset="0"/>
                </a:rPr>
                <a:t>x*</a:t>
              </a:r>
              <a:r>
                <a:rPr lang="en-US" altLang="en-US" sz="2000" dirty="0">
                  <a:solidFill>
                    <a:srgbClr val="000099"/>
                  </a:solidFill>
                </a:rPr>
                <a:t> = E               - standard average solution</a:t>
              </a:r>
            </a:p>
          </p:txBody>
        </p:sp>
        <p:graphicFrame>
          <p:nvGraphicFramePr>
            <p:cNvPr id="2051" name="Object 62"/>
            <p:cNvGraphicFramePr>
              <a:graphicFrameLocks noChangeAspect="1"/>
            </p:cNvGraphicFramePr>
            <p:nvPr/>
          </p:nvGraphicFramePr>
          <p:xfrm>
            <a:off x="2381" y="2155"/>
            <a:ext cx="408" cy="232"/>
          </p:xfrm>
          <a:graphic>
            <a:graphicData uri="http://schemas.openxmlformats.org/presentationml/2006/ole">
              <mc:AlternateContent xmlns:mc="http://schemas.openxmlformats.org/markup-compatibility/2006">
                <mc:Choice xmlns:v="urn:schemas-microsoft-com:vml" Requires="v">
                  <p:oleObj spid="_x0000_s1028" name="Equation" r:id="rId4" imgW="355320" imgH="203040" progId="Equation.3">
                    <p:embed/>
                  </p:oleObj>
                </mc:Choice>
                <mc:Fallback>
                  <p:oleObj name="Equation" r:id="rId4" imgW="355320" imgH="203040" progId="Equation.3">
                    <p:embed/>
                    <p:pic>
                      <p:nvPicPr>
                        <p:cNvPr id="2051" name="Object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 y="2155"/>
                          <a:ext cx="40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9" name="Text Box 4"/>
          <p:cNvSpPr txBox="1">
            <a:spLocks noChangeArrowheads="1"/>
          </p:cNvSpPr>
          <p:nvPr/>
        </p:nvSpPr>
        <p:spPr bwMode="auto">
          <a:xfrm>
            <a:off x="-149225" y="152400"/>
            <a:ext cx="9293225" cy="923330"/>
          </a:xfrm>
          <a:prstGeom prst="rect">
            <a:avLst/>
          </a:prstGeom>
          <a:noFill/>
          <a:ln w="12700" cap="sq" algn="ctr">
            <a:noFill/>
            <a:miter lim="800000"/>
            <a:headEnd/>
            <a:tailEnd/>
          </a:ln>
          <a:effectLst/>
        </p:spPr>
        <p:txBody>
          <a:bodyPr>
            <a:spAutoFit/>
          </a:bodyPr>
          <a:lstStyle/>
          <a:p>
            <a:pPr algn="ctr">
              <a:lnSpc>
                <a:spcPct val="90000"/>
              </a:lnSpc>
              <a:defRPr/>
            </a:pPr>
            <a:r>
              <a:rPr lang="en-US" sz="3000" dirty="0">
                <a:solidFill>
                  <a:srgbClr val="CC0000"/>
                </a:solidFill>
                <a:effectLst>
                  <a:outerShdw blurRad="38100" dist="38100" dir="2700000" algn="tl">
                    <a:srgbClr val="C0C0C0"/>
                  </a:outerShdw>
                </a:effectLst>
                <a:ea typeface="新細明體" pitchFamily="18" charset="-120"/>
              </a:rPr>
              <a:t>Robust interconnected two types decision-making: </a:t>
            </a:r>
          </a:p>
          <a:p>
            <a:pPr algn="ctr">
              <a:lnSpc>
                <a:spcPct val="90000"/>
              </a:lnSpc>
              <a:defRPr/>
            </a:pPr>
            <a:r>
              <a:rPr lang="en-US" sz="3000" dirty="0">
                <a:solidFill>
                  <a:srgbClr val="CC0000"/>
                </a:solidFill>
                <a:effectLst>
                  <a:outerShdw blurRad="38100" dist="38100" dir="2700000" algn="tl">
                    <a:srgbClr val="C0C0C0"/>
                  </a:outerShdw>
                </a:effectLst>
                <a:ea typeface="新細明體" pitchFamily="18" charset="-120"/>
              </a:rPr>
              <a:t>minimizing imbalances in the face of uncertain future</a:t>
            </a:r>
          </a:p>
        </p:txBody>
      </p:sp>
      <p:sp>
        <p:nvSpPr>
          <p:cNvPr id="87" name="Rectangle 41"/>
          <p:cNvSpPr>
            <a:spLocks noChangeArrowheads="1"/>
          </p:cNvSpPr>
          <p:nvPr/>
        </p:nvSpPr>
        <p:spPr bwMode="auto">
          <a:xfrm>
            <a:off x="466725" y="2700873"/>
            <a:ext cx="868058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pPr>
            <a:r>
              <a:rPr lang="en-US" altLang="en-US" sz="2000" dirty="0">
                <a:solidFill>
                  <a:srgbClr val="000099"/>
                </a:solidFill>
              </a:rPr>
              <a:t> Scenario analysis: what is optimal production once demand is simulated?</a:t>
            </a:r>
          </a:p>
          <a:p>
            <a:pPr eaLnBrk="1" hangingPunct="1">
              <a:buFont typeface="Wingdings" pitchFamily="2" charset="2"/>
              <a:buChar char="§"/>
            </a:pPr>
            <a:endParaRPr lang="en-US" altLang="en-US" sz="2000" dirty="0">
              <a:solidFill>
                <a:srgbClr val="000099"/>
              </a:solidFill>
            </a:endParaRPr>
          </a:p>
          <a:p>
            <a:pPr eaLnBrk="1" hangingPunct="1">
              <a:buFont typeface="Wingdings" pitchFamily="2" charset="2"/>
              <a:buChar char="§"/>
            </a:pPr>
            <a:endParaRPr lang="en-US" altLang="en-US" sz="2000" dirty="0">
              <a:solidFill>
                <a:srgbClr val="000099"/>
              </a:solidFill>
            </a:endParaRPr>
          </a:p>
          <a:p>
            <a:pPr eaLnBrk="1" hangingPunct="1">
              <a:buFont typeface="Wingdings" pitchFamily="2" charset="2"/>
              <a:buChar char="§"/>
            </a:pPr>
            <a:r>
              <a:rPr lang="en-US" altLang="en-US" sz="2000" dirty="0">
                <a:solidFill>
                  <a:srgbClr val="000099"/>
                </a:solidFill>
              </a:rPr>
              <a:t> Worst case minimax solution x= max (     ) can be too costly </a:t>
            </a:r>
          </a:p>
        </p:txBody>
      </p:sp>
      <p:sp>
        <p:nvSpPr>
          <p:cNvPr id="48" name="Rectangle 6">
            <a:extLst>
              <a:ext uri="{FF2B5EF4-FFF2-40B4-BE49-F238E27FC236}">
                <a16:creationId xmlns:a16="http://schemas.microsoft.com/office/drawing/2014/main" id="{2D8C4470-1589-4649-B539-0B83DA26A16E}"/>
              </a:ext>
            </a:extLst>
          </p:cNvPr>
          <p:cNvSpPr>
            <a:spLocks noChangeArrowheads="1"/>
          </p:cNvSpPr>
          <p:nvPr/>
        </p:nvSpPr>
        <p:spPr bwMode="auto">
          <a:xfrm>
            <a:off x="3208337" y="1295400"/>
            <a:ext cx="3730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6">
            <a:extLst>
              <a:ext uri="{FF2B5EF4-FFF2-40B4-BE49-F238E27FC236}">
                <a16:creationId xmlns:a16="http://schemas.microsoft.com/office/drawing/2014/main" id="{821BED81-AAAE-4846-BF77-762466A4FF8F}"/>
              </a:ext>
            </a:extLst>
          </p:cNvPr>
          <p:cNvSpPr>
            <a:spLocks noChangeArrowheads="1"/>
          </p:cNvSpPr>
          <p:nvPr/>
        </p:nvSpPr>
        <p:spPr bwMode="auto">
          <a:xfrm>
            <a:off x="3970337" y="2066981"/>
            <a:ext cx="3366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6">
            <a:extLst>
              <a:ext uri="{FF2B5EF4-FFF2-40B4-BE49-F238E27FC236}">
                <a16:creationId xmlns:a16="http://schemas.microsoft.com/office/drawing/2014/main" id="{F1864A01-71A7-4F2A-9B8D-964A47697199}"/>
              </a:ext>
            </a:extLst>
          </p:cNvPr>
          <p:cNvSpPr>
            <a:spLocks noChangeArrowheads="1"/>
          </p:cNvSpPr>
          <p:nvPr/>
        </p:nvSpPr>
        <p:spPr bwMode="auto">
          <a:xfrm>
            <a:off x="1680179" y="3152358"/>
            <a:ext cx="7582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x</a:t>
            </a:r>
            <a:r>
              <a:rPr kumimoji="0" lang="en-US" altLang="en-US" sz="2200" b="0" i="1" u="none" strike="noStrike" cap="none" normalizeH="0" baseline="-25000" dirty="0">
                <a:ln>
                  <a:noFill/>
                </a:ln>
                <a:solidFill>
                  <a:srgbClr val="000000"/>
                </a:solidFill>
                <a:effectLst/>
                <a:latin typeface="Times New Roman" panose="02020603050405020304" pitchFamily="18" charset="0"/>
                <a:cs typeface="Times New Roman" panose="02020603050405020304" pitchFamily="18" charset="0"/>
              </a:rPr>
              <a:t>1</a:t>
            </a:r>
            <a:r>
              <a:rPr kumimoji="0" lang="en-US" altLang="en-US" sz="22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1"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a:t>
            </a:r>
            <a:r>
              <a:rPr kumimoji="0" lang="en-US" altLang="en-US" sz="22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1" u="none" strike="noStrike" cap="none" normalizeH="0" baseline="0" dirty="0">
                <a:ln>
                  <a:noFill/>
                </a:ln>
                <a:solidFill>
                  <a:srgbClr val="000000"/>
                </a:solidFill>
                <a:effectLst/>
                <a:latin typeface="Symbol" panose="05050102010706020507" pitchFamily="18" charset="2"/>
              </a:rPr>
              <a:t>q</a:t>
            </a:r>
            <a:r>
              <a:rPr kumimoji="0" lang="en-US" altLang="en-US" sz="2200" b="0" i="1" u="none" strike="noStrike" cap="none" normalizeH="0" baseline="-25000" dirty="0">
                <a:ln>
                  <a:noFill/>
                </a:ln>
                <a:solidFill>
                  <a:srgbClr val="000000"/>
                </a:solidFill>
                <a:effectLst/>
                <a:latin typeface="Symbol" panose="05050102010706020507" pitchFamily="18" charset="2"/>
              </a:rPr>
              <a:t>1</a:t>
            </a:r>
            <a:endParaRPr kumimoji="0" lang="en-US" altLang="en-US" sz="1800" b="0" i="0" u="none" strike="noStrike" cap="none" normalizeH="0" baseline="-25000" dirty="0">
              <a:ln>
                <a:noFill/>
              </a:ln>
              <a:solidFill>
                <a:schemeClr val="tx1"/>
              </a:solidFill>
              <a:effectLst/>
              <a:latin typeface="Arial" panose="020B0604020202020204" pitchFamily="34" charset="0"/>
            </a:endParaRPr>
          </a:p>
        </p:txBody>
      </p:sp>
      <p:sp>
        <p:nvSpPr>
          <p:cNvPr id="89" name="Rectangle 6">
            <a:extLst>
              <a:ext uri="{FF2B5EF4-FFF2-40B4-BE49-F238E27FC236}">
                <a16:creationId xmlns:a16="http://schemas.microsoft.com/office/drawing/2014/main" id="{193F644D-E1C3-4151-A069-B70AC1F4C3BF}"/>
              </a:ext>
            </a:extLst>
          </p:cNvPr>
          <p:cNvSpPr>
            <a:spLocks noChangeArrowheads="1"/>
          </p:cNvSpPr>
          <p:nvPr/>
        </p:nvSpPr>
        <p:spPr bwMode="auto">
          <a:xfrm>
            <a:off x="3051779" y="3152358"/>
            <a:ext cx="7582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x</a:t>
            </a:r>
            <a:r>
              <a:rPr kumimoji="0" lang="en-US" altLang="en-US" sz="2200" b="0" i="1" u="none" strike="noStrike" cap="none" normalizeH="0" baseline="-25000" dirty="0">
                <a:ln>
                  <a:noFill/>
                </a:ln>
                <a:solidFill>
                  <a:srgbClr val="000000"/>
                </a:solidFill>
                <a:effectLst/>
                <a:latin typeface="Times New Roman" panose="02020603050405020304" pitchFamily="18" charset="0"/>
                <a:cs typeface="Times New Roman" panose="02020603050405020304" pitchFamily="18" charset="0"/>
              </a:rPr>
              <a:t>1</a:t>
            </a:r>
            <a:r>
              <a:rPr kumimoji="0" lang="en-US" altLang="en-US" sz="22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1"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 </a:t>
            </a:r>
            <a:r>
              <a:rPr kumimoji="0" lang="en-US" altLang="en-US" sz="2200" b="0" i="1" u="none" strike="noStrike" cap="none" normalizeH="0" baseline="0" dirty="0">
                <a:ln>
                  <a:noFill/>
                </a:ln>
                <a:solidFill>
                  <a:srgbClr val="000000"/>
                </a:solidFill>
                <a:effectLst/>
                <a:latin typeface="Symbol" panose="05050102010706020507" pitchFamily="18" charset="2"/>
              </a:rPr>
              <a:t>q</a:t>
            </a:r>
            <a:r>
              <a:rPr lang="en-US" altLang="en-US" sz="2200" i="1" baseline="-25000" dirty="0">
                <a:solidFill>
                  <a:srgbClr val="000000"/>
                </a:solidFill>
                <a:latin typeface="Symbol" panose="05050102010706020507" pitchFamily="18" charset="2"/>
              </a:rPr>
              <a:t>2</a:t>
            </a:r>
            <a:endParaRPr kumimoji="0" lang="en-US" altLang="en-US" sz="1800" b="0" i="0" u="none" strike="noStrike" cap="none" normalizeH="0" baseline="-25000" dirty="0">
              <a:ln>
                <a:noFill/>
              </a:ln>
              <a:solidFill>
                <a:schemeClr val="tx1"/>
              </a:solidFill>
              <a:effectLst/>
              <a:latin typeface="Arial" panose="020B0604020202020204" pitchFamily="34" charset="0"/>
            </a:endParaRPr>
          </a:p>
        </p:txBody>
      </p:sp>
      <p:sp>
        <p:nvSpPr>
          <p:cNvPr id="90" name="Rectangle 6">
            <a:extLst>
              <a:ext uri="{FF2B5EF4-FFF2-40B4-BE49-F238E27FC236}">
                <a16:creationId xmlns:a16="http://schemas.microsoft.com/office/drawing/2014/main" id="{D10F226E-86C4-4307-9EC4-AD595F3A4955}"/>
              </a:ext>
            </a:extLst>
          </p:cNvPr>
          <p:cNvSpPr>
            <a:spLocks noChangeArrowheads="1"/>
          </p:cNvSpPr>
          <p:nvPr/>
        </p:nvSpPr>
        <p:spPr bwMode="auto">
          <a:xfrm>
            <a:off x="5334000" y="3152358"/>
            <a:ext cx="8191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a:t>
            </a:r>
            <a:r>
              <a:rPr lang="en-US" altLang="en-US" sz="2200" i="1" baseline="-25000" dirty="0" err="1">
                <a:solidFill>
                  <a:srgbClr val="000000"/>
                </a:solidFill>
                <a:latin typeface="Times New Roman" panose="02020603050405020304" pitchFamily="18" charset="0"/>
                <a:cs typeface="Times New Roman" panose="02020603050405020304" pitchFamily="18" charset="0"/>
              </a:rPr>
              <a:t>N</a:t>
            </a:r>
            <a:r>
              <a:rPr kumimoji="0" lang="en-US" altLang="en-US" sz="22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1"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 </a:t>
            </a:r>
            <a:r>
              <a:rPr kumimoji="0" lang="en-US" altLang="en-US" sz="2200" b="0" i="1" u="none" strike="noStrike" cap="none" normalizeH="0" baseline="0" dirty="0" err="1">
                <a:ln>
                  <a:noFill/>
                </a:ln>
                <a:solidFill>
                  <a:srgbClr val="000000"/>
                </a:solidFill>
                <a:effectLst/>
                <a:latin typeface="Symbol" panose="05050102010706020507" pitchFamily="18" charset="2"/>
              </a:rPr>
              <a:t>q</a:t>
            </a:r>
            <a:r>
              <a:rPr lang="en-US" altLang="en-US" sz="2200" i="1" baseline="-25000" dirty="0" err="1">
                <a:solidFill>
                  <a:srgbClr val="000000"/>
                </a:solidFill>
                <a:latin typeface="Times New Roman" panose="02020603050405020304" pitchFamily="18" charset="0"/>
                <a:cs typeface="Times New Roman" panose="02020603050405020304" pitchFamily="18" charset="0"/>
              </a:rPr>
              <a:t>N</a:t>
            </a:r>
            <a:endParaRPr kumimoji="0" lang="en-US" altLang="en-US" sz="1800" b="0" i="0" u="none" strike="noStrike" cap="none" normalizeH="0" baseline="-25000" dirty="0">
              <a:ln>
                <a:noFill/>
              </a:ln>
              <a:solidFill>
                <a:schemeClr val="tx1"/>
              </a:solidFill>
              <a:effectLst/>
              <a:latin typeface="Arial" panose="020B0604020202020204" pitchFamily="34" charset="0"/>
            </a:endParaRPr>
          </a:p>
        </p:txBody>
      </p:sp>
      <p:sp>
        <p:nvSpPr>
          <p:cNvPr id="98" name="Rectangle 6">
            <a:extLst>
              <a:ext uri="{FF2B5EF4-FFF2-40B4-BE49-F238E27FC236}">
                <a16:creationId xmlns:a16="http://schemas.microsoft.com/office/drawing/2014/main" id="{BFED2DA0-8AA4-4840-943F-C011B7D20BCE}"/>
              </a:ext>
            </a:extLst>
          </p:cNvPr>
          <p:cNvSpPr>
            <a:spLocks noChangeArrowheads="1"/>
          </p:cNvSpPr>
          <p:nvPr/>
        </p:nvSpPr>
        <p:spPr bwMode="auto">
          <a:xfrm>
            <a:off x="5105400" y="3636651"/>
            <a:ext cx="3730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1" name="Group 30">
            <a:extLst>
              <a:ext uri="{FF2B5EF4-FFF2-40B4-BE49-F238E27FC236}">
                <a16:creationId xmlns:a16="http://schemas.microsoft.com/office/drawing/2014/main" id="{0E9BE53B-AF5D-48A0-8A8F-4D8A5F0644A8}"/>
              </a:ext>
            </a:extLst>
          </p:cNvPr>
          <p:cNvGrpSpPr/>
          <p:nvPr/>
        </p:nvGrpSpPr>
        <p:grpSpPr>
          <a:xfrm>
            <a:off x="457200" y="5138794"/>
            <a:ext cx="8153400" cy="1295400"/>
            <a:chOff x="457200" y="4876800"/>
            <a:chExt cx="8153400" cy="1295400"/>
          </a:xfrm>
        </p:grpSpPr>
        <p:sp>
          <p:nvSpPr>
            <p:cNvPr id="56" name="Rectangle 39"/>
            <p:cNvSpPr>
              <a:spLocks noChangeArrowheads="1"/>
            </p:cNvSpPr>
            <p:nvPr/>
          </p:nvSpPr>
          <p:spPr bwMode="auto">
            <a:xfrm>
              <a:off x="457200" y="4949820"/>
              <a:ext cx="58592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pPr>
              <a:r>
                <a:rPr lang="en-US" altLang="en-US" sz="2000" dirty="0">
                  <a:solidFill>
                    <a:srgbClr val="000099"/>
                  </a:solidFill>
                </a:rPr>
                <a:t> Imbalance                     defines adaptive solution</a:t>
              </a:r>
            </a:p>
          </p:txBody>
        </p:sp>
        <p:grpSp>
          <p:nvGrpSpPr>
            <p:cNvPr id="54" name="Group 16">
              <a:extLst>
                <a:ext uri="{FF2B5EF4-FFF2-40B4-BE49-F238E27FC236}">
                  <a16:creationId xmlns:a16="http://schemas.microsoft.com/office/drawing/2014/main" id="{6152FDE0-5BEF-4942-8BF7-D215C72DF1D8}"/>
                </a:ext>
              </a:extLst>
            </p:cNvPr>
            <p:cNvGrpSpPr>
              <a:grpSpLocks/>
            </p:cNvGrpSpPr>
            <p:nvPr/>
          </p:nvGrpSpPr>
          <p:grpSpPr bwMode="auto">
            <a:xfrm>
              <a:off x="2276475" y="4949820"/>
              <a:ext cx="1160463" cy="404813"/>
              <a:chOff x="2292" y="1116"/>
              <a:chExt cx="731" cy="255"/>
            </a:xfrm>
          </p:grpSpPr>
          <p:sp>
            <p:nvSpPr>
              <p:cNvPr id="57" name="Rectangle 6">
                <a:extLst>
                  <a:ext uri="{FF2B5EF4-FFF2-40B4-BE49-F238E27FC236}">
                    <a16:creationId xmlns:a16="http://schemas.microsoft.com/office/drawing/2014/main" id="{304F0FFF-9EA3-4D03-9134-3E11BFECCE95}"/>
                  </a:ext>
                </a:extLst>
              </p:cNvPr>
              <p:cNvSpPr>
                <a:spLocks noChangeArrowheads="1"/>
              </p:cNvSpPr>
              <p:nvPr/>
            </p:nvSpPr>
            <p:spPr bwMode="auto">
              <a:xfrm>
                <a:off x="2687" y="1116"/>
                <a:ext cx="23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Rectangle 8">
                <a:extLst>
                  <a:ext uri="{FF2B5EF4-FFF2-40B4-BE49-F238E27FC236}">
                    <a16:creationId xmlns:a16="http://schemas.microsoft.com/office/drawing/2014/main" id="{E413F985-F33C-4B9C-A2D4-2960E1DA3A88}"/>
                  </a:ext>
                </a:extLst>
              </p:cNvPr>
              <p:cNvSpPr>
                <a:spLocks noChangeArrowheads="1"/>
              </p:cNvSpPr>
              <p:nvPr/>
            </p:nvSpPr>
            <p:spPr bwMode="auto">
              <a:xfrm>
                <a:off x="2482" y="1116"/>
                <a:ext cx="9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000000"/>
                    </a:solidFill>
                    <a:latin typeface="Symbol" panose="05050102010706020507" pitchFamily="18" charset="2"/>
                  </a:rPr>
                  <a:t>&lt;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Rectangle 10">
                <a:extLst>
                  <a:ext uri="{FF2B5EF4-FFF2-40B4-BE49-F238E27FC236}">
                    <a16:creationId xmlns:a16="http://schemas.microsoft.com/office/drawing/2014/main" id="{03675C7A-E68D-4626-8295-E31E77BD20FE}"/>
                  </a:ext>
                </a:extLst>
              </p:cNvPr>
              <p:cNvSpPr>
                <a:spLocks noChangeArrowheads="1"/>
              </p:cNvSpPr>
              <p:nvPr/>
            </p:nvSpPr>
            <p:spPr bwMode="auto">
              <a:xfrm>
                <a:off x="3023" y="118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Rectangle 15">
                <a:extLst>
                  <a:ext uri="{FF2B5EF4-FFF2-40B4-BE49-F238E27FC236}">
                    <a16:creationId xmlns:a16="http://schemas.microsoft.com/office/drawing/2014/main" id="{9DC7A1E6-3F7F-4F20-9948-C61B87960E54}"/>
                  </a:ext>
                </a:extLst>
              </p:cNvPr>
              <p:cNvSpPr>
                <a:spLocks noChangeArrowheads="1"/>
              </p:cNvSpPr>
              <p:nvPr/>
            </p:nvSpPr>
            <p:spPr bwMode="auto">
              <a:xfrm>
                <a:off x="2292" y="1116"/>
                <a:ext cx="17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Times New Roman" panose="02020603050405020304" pitchFamily="18"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1" name="Group 20">
              <a:extLst>
                <a:ext uri="{FF2B5EF4-FFF2-40B4-BE49-F238E27FC236}">
                  <a16:creationId xmlns:a16="http://schemas.microsoft.com/office/drawing/2014/main" id="{7CECE145-B68F-453C-B44C-67CB674200FF}"/>
                </a:ext>
              </a:extLst>
            </p:cNvPr>
            <p:cNvGrpSpPr/>
            <p:nvPr/>
          </p:nvGrpSpPr>
          <p:grpSpPr>
            <a:xfrm>
              <a:off x="6318250" y="4876800"/>
              <a:ext cx="2292350" cy="481013"/>
              <a:chOff x="4833938" y="4322767"/>
              <a:chExt cx="2292350" cy="481013"/>
            </a:xfrm>
          </p:grpSpPr>
          <p:grpSp>
            <p:nvGrpSpPr>
              <p:cNvPr id="2" name="Group 4">
                <a:extLst>
                  <a:ext uri="{FF2B5EF4-FFF2-40B4-BE49-F238E27FC236}">
                    <a16:creationId xmlns:a16="http://schemas.microsoft.com/office/drawing/2014/main" id="{3B782401-6A1E-4755-97DD-1C078806EDF0}"/>
                  </a:ext>
                </a:extLst>
              </p:cNvPr>
              <p:cNvGrpSpPr>
                <a:grpSpLocks noChangeAspect="1"/>
              </p:cNvGrpSpPr>
              <p:nvPr/>
            </p:nvGrpSpPr>
            <p:grpSpPr bwMode="auto">
              <a:xfrm>
                <a:off x="4833938" y="4322767"/>
                <a:ext cx="2292350" cy="481013"/>
                <a:chOff x="3045" y="2723"/>
                <a:chExt cx="1444" cy="303"/>
              </a:xfrm>
            </p:grpSpPr>
            <p:sp>
              <p:nvSpPr>
                <p:cNvPr id="3" name="AutoShape 3">
                  <a:extLst>
                    <a:ext uri="{FF2B5EF4-FFF2-40B4-BE49-F238E27FC236}">
                      <a16:creationId xmlns:a16="http://schemas.microsoft.com/office/drawing/2014/main" id="{21EF1943-F07B-43CB-8045-FAFF4F8B51A8}"/>
                    </a:ext>
                  </a:extLst>
                </p:cNvPr>
                <p:cNvSpPr>
                  <a:spLocks noChangeAspect="1" noChangeArrowheads="1" noTextEdit="1"/>
                </p:cNvSpPr>
                <p:nvPr/>
              </p:nvSpPr>
              <p:spPr bwMode="auto">
                <a:xfrm>
                  <a:off x="3045" y="2741"/>
                  <a:ext cx="144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Rectangle 5">
                  <a:extLst>
                    <a:ext uri="{FF2B5EF4-FFF2-40B4-BE49-F238E27FC236}">
                      <a16:creationId xmlns:a16="http://schemas.microsoft.com/office/drawing/2014/main" id="{518AD1AF-8A26-41BF-BA73-16B0192B4DCD}"/>
                    </a:ext>
                  </a:extLst>
                </p:cNvPr>
                <p:cNvSpPr>
                  <a:spLocks noChangeArrowheads="1"/>
                </p:cNvSpPr>
                <p:nvPr/>
              </p:nvSpPr>
              <p:spPr bwMode="auto">
                <a:xfrm>
                  <a:off x="3045" y="2739"/>
                  <a:ext cx="14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 name="Group 17">
                  <a:extLst>
                    <a:ext uri="{FF2B5EF4-FFF2-40B4-BE49-F238E27FC236}">
                      <a16:creationId xmlns:a16="http://schemas.microsoft.com/office/drawing/2014/main" id="{109C5743-6E0A-4754-81B7-059AD01A1FC0}"/>
                    </a:ext>
                  </a:extLst>
                </p:cNvPr>
                <p:cNvGrpSpPr>
                  <a:grpSpLocks/>
                </p:cNvGrpSpPr>
                <p:nvPr/>
              </p:nvGrpSpPr>
              <p:grpSpPr bwMode="auto">
                <a:xfrm>
                  <a:off x="3095" y="2723"/>
                  <a:ext cx="1209" cy="299"/>
                  <a:chOff x="3095" y="2723"/>
                  <a:chExt cx="1209" cy="299"/>
                </a:xfrm>
              </p:grpSpPr>
              <p:sp>
                <p:nvSpPr>
                  <p:cNvPr id="10" name="Rectangle 6">
                    <a:extLst>
                      <a:ext uri="{FF2B5EF4-FFF2-40B4-BE49-F238E27FC236}">
                        <a16:creationId xmlns:a16="http://schemas.microsoft.com/office/drawing/2014/main" id="{5536FAB4-C006-45B8-8A19-9F3480953358}"/>
                      </a:ext>
                    </a:extLst>
                  </p:cNvPr>
                  <p:cNvSpPr>
                    <a:spLocks noChangeArrowheads="1"/>
                  </p:cNvSpPr>
                  <p:nvPr/>
                </p:nvSpPr>
                <p:spPr bwMode="auto">
                  <a:xfrm>
                    <a:off x="4128" y="2736"/>
                    <a:ext cx="176"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1" u="none" strike="noStrike" cap="none" normalizeH="0" baseline="0" dirty="0">
                        <a:ln>
                          <a:noFill/>
                        </a:ln>
                        <a:solidFill>
                          <a:srgbClr val="000000"/>
                        </a:solidFill>
                        <a:effectLst/>
                        <a:latin typeface="Times New Roman" panose="02020603050405020304" pitchFamily="18"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50D49DEA-BF3E-41AA-81EE-4E2698EA359F}"/>
                      </a:ext>
                    </a:extLst>
                  </p:cNvPr>
                  <p:cNvSpPr>
                    <a:spLocks noChangeArrowheads="1"/>
                  </p:cNvSpPr>
                  <p:nvPr/>
                </p:nvSpPr>
                <p:spPr bwMode="auto">
                  <a:xfrm>
                    <a:off x="3095" y="2746"/>
                    <a:ext cx="13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1" u="none" strike="noStrike" cap="none" normalizeH="0" baseline="0" dirty="0">
                        <a:ln>
                          <a:noFill/>
                        </a:ln>
                        <a:solidFill>
                          <a:srgbClr val="000000"/>
                        </a:solidFill>
                        <a:effectLst/>
                        <a:latin typeface="Times New Roman" panose="02020603050405020304" pitchFamily="18" charset="0"/>
                      </a:rPr>
                      <a:t>y</a:t>
                    </a:r>
                    <a:r>
                      <a:rPr kumimoji="0" lang="en-US" altLang="en-US" sz="2600" b="0" i="1" u="none" strike="noStrike" cap="none" normalizeH="0" baseline="30000" dirty="0">
                        <a:ln>
                          <a:noFill/>
                        </a:ln>
                        <a:solidFill>
                          <a:srgbClr val="000000"/>
                        </a:solidFill>
                        <a:effectLst/>
                        <a:latin typeface="Times New Roman" panose="02020603050405020304" pitchFamily="18" charset="0"/>
                      </a:rPr>
                      <a:t>-</a:t>
                    </a:r>
                    <a:endParaRPr kumimoji="0" lang="en-US" altLang="en-US" sz="1800" b="0" i="0" u="none" strike="noStrike" cap="none" normalizeH="0" baseline="30000" dirty="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02F320B5-0B7C-4E08-9C28-4EA507DCA045}"/>
                      </a:ext>
                    </a:extLst>
                  </p:cNvPr>
                  <p:cNvSpPr>
                    <a:spLocks noChangeArrowheads="1"/>
                  </p:cNvSpPr>
                  <p:nvPr/>
                </p:nvSpPr>
                <p:spPr bwMode="auto">
                  <a:xfrm>
                    <a:off x="3887" y="2723"/>
                    <a:ext cx="24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000000"/>
                        </a:solidFill>
                        <a:effectLst/>
                        <a:latin typeface="Symbol" panose="05050102010706020507" pitchFamily="18"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422461E9-E178-426B-8BE4-CD5306B7A435}"/>
                      </a:ext>
                    </a:extLst>
                  </p:cNvPr>
                  <p:cNvSpPr>
                    <a:spLocks noChangeArrowheads="1"/>
                  </p:cNvSpPr>
                  <p:nvPr/>
                </p:nvSpPr>
                <p:spPr bwMode="auto">
                  <a:xfrm>
                    <a:off x="3533" y="2723"/>
                    <a:ext cx="24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2B132C68-EC61-426A-A5C6-9165C817FAA5}"/>
                      </a:ext>
                    </a:extLst>
                  </p:cNvPr>
                  <p:cNvSpPr>
                    <a:spLocks noChangeArrowheads="1"/>
                  </p:cNvSpPr>
                  <p:nvPr/>
                </p:nvSpPr>
                <p:spPr bwMode="auto">
                  <a:xfrm>
                    <a:off x="3861" y="274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A15E0086-4541-4552-B0D3-C26698D9B26E}"/>
                      </a:ext>
                    </a:extLst>
                  </p:cNvPr>
                  <p:cNvSpPr>
                    <a:spLocks noChangeArrowheads="1"/>
                  </p:cNvSpPr>
                  <p:nvPr/>
                </p:nvSpPr>
                <p:spPr bwMode="auto">
                  <a:xfrm>
                    <a:off x="3411" y="2745"/>
                    <a:ext cx="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600" i="1" dirty="0">
                        <a:solidFill>
                          <a:srgbClr val="000000"/>
                        </a:solidFill>
                        <a:latin typeface="Times New Roman" panose="02020603050405020304" pitchFamily="18" charset="0"/>
                      </a:rPr>
                      <a:t>)</a:t>
                    </a:r>
                    <a:endParaRPr kumimoji="0" lang="en-US" altLang="en-US" sz="1800" b="0" i="1" u="none" strike="noStrike" cap="none" normalizeH="0" baseline="0" dirty="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8EF49F51-6250-490E-87B7-7D18041591A9}"/>
                      </a:ext>
                    </a:extLst>
                  </p:cNvPr>
                  <p:cNvSpPr>
                    <a:spLocks noChangeArrowheads="1"/>
                  </p:cNvSpPr>
                  <p:nvPr/>
                </p:nvSpPr>
                <p:spPr bwMode="auto">
                  <a:xfrm>
                    <a:off x="3195" y="274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F9BFD723-EB60-4CB2-8045-F9EE5501EBA2}"/>
                      </a:ext>
                    </a:extLst>
                  </p:cNvPr>
                  <p:cNvSpPr>
                    <a:spLocks noChangeArrowheads="1"/>
                  </p:cNvSpPr>
                  <p:nvPr/>
                </p:nvSpPr>
                <p:spPr bwMode="auto">
                  <a:xfrm>
                    <a:off x="3922" y="272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6271D39B-19A5-4147-9D5C-2D3DDA4D714D}"/>
                      </a:ext>
                    </a:extLst>
                  </p:cNvPr>
                  <p:cNvSpPr>
                    <a:spLocks noChangeArrowheads="1"/>
                  </p:cNvSpPr>
                  <p:nvPr/>
                </p:nvSpPr>
                <p:spPr bwMode="auto">
                  <a:xfrm>
                    <a:off x="3256" y="272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
            <p:nvSpPr>
              <p:cNvPr id="82" name="Rectangle 6">
                <a:extLst>
                  <a:ext uri="{FF2B5EF4-FFF2-40B4-BE49-F238E27FC236}">
                    <a16:creationId xmlns:a16="http://schemas.microsoft.com/office/drawing/2014/main" id="{630291E9-BDC2-4DE1-B66D-33F5AE09F58D}"/>
                  </a:ext>
                </a:extLst>
              </p:cNvPr>
              <p:cNvSpPr>
                <a:spLocks noChangeArrowheads="1"/>
              </p:cNvSpPr>
              <p:nvPr/>
            </p:nvSpPr>
            <p:spPr bwMode="auto">
              <a:xfrm>
                <a:off x="5884453" y="4368006"/>
                <a:ext cx="3730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6">
                <a:extLst>
                  <a:ext uri="{FF2B5EF4-FFF2-40B4-BE49-F238E27FC236}">
                    <a16:creationId xmlns:a16="http://schemas.microsoft.com/office/drawing/2014/main" id="{8E6F3378-58AB-4EC6-A5B8-9D1BA4527F6D}"/>
                  </a:ext>
                </a:extLst>
              </p:cNvPr>
              <p:cNvSpPr>
                <a:spLocks noChangeArrowheads="1"/>
              </p:cNvSpPr>
              <p:nvPr/>
            </p:nvSpPr>
            <p:spPr bwMode="auto">
              <a:xfrm>
                <a:off x="5174400" y="4389126"/>
                <a:ext cx="242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00" name="Rectangle 39">
              <a:extLst>
                <a:ext uri="{FF2B5EF4-FFF2-40B4-BE49-F238E27FC236}">
                  <a16:creationId xmlns:a16="http://schemas.microsoft.com/office/drawing/2014/main" id="{A0B0B335-1472-44B7-B5C1-3FF1F591536C}"/>
                </a:ext>
              </a:extLst>
            </p:cNvPr>
            <p:cNvSpPr>
              <a:spLocks noChangeArrowheads="1"/>
            </p:cNvSpPr>
            <p:nvPr/>
          </p:nvSpPr>
          <p:spPr bwMode="auto">
            <a:xfrm>
              <a:off x="457200" y="5764207"/>
              <a:ext cx="58592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pPr>
              <a:r>
                <a:rPr lang="en-US" altLang="en-US" sz="2000" dirty="0">
                  <a:solidFill>
                    <a:srgbClr val="000099"/>
                  </a:solidFill>
                </a:rPr>
                <a:t> Imbalance                     defines adaptive solution</a:t>
              </a:r>
            </a:p>
          </p:txBody>
        </p:sp>
        <p:grpSp>
          <p:nvGrpSpPr>
            <p:cNvPr id="101" name="Group 16">
              <a:extLst>
                <a:ext uri="{FF2B5EF4-FFF2-40B4-BE49-F238E27FC236}">
                  <a16:creationId xmlns:a16="http://schemas.microsoft.com/office/drawing/2014/main" id="{594E04A0-69F3-4D72-BD7B-1EB1FD671C2D}"/>
                </a:ext>
              </a:extLst>
            </p:cNvPr>
            <p:cNvGrpSpPr>
              <a:grpSpLocks/>
            </p:cNvGrpSpPr>
            <p:nvPr/>
          </p:nvGrpSpPr>
          <p:grpSpPr bwMode="auto">
            <a:xfrm>
              <a:off x="2276475" y="5764207"/>
              <a:ext cx="1160463" cy="404813"/>
              <a:chOff x="2292" y="1116"/>
              <a:chExt cx="731" cy="255"/>
            </a:xfrm>
          </p:grpSpPr>
          <p:sp>
            <p:nvSpPr>
              <p:cNvPr id="102" name="Rectangle 6">
                <a:extLst>
                  <a:ext uri="{FF2B5EF4-FFF2-40B4-BE49-F238E27FC236}">
                    <a16:creationId xmlns:a16="http://schemas.microsoft.com/office/drawing/2014/main" id="{F09C69CA-559F-44F1-B7AF-F546A0EACC85}"/>
                  </a:ext>
                </a:extLst>
              </p:cNvPr>
              <p:cNvSpPr>
                <a:spLocks noChangeArrowheads="1"/>
              </p:cNvSpPr>
              <p:nvPr/>
            </p:nvSpPr>
            <p:spPr bwMode="auto">
              <a:xfrm>
                <a:off x="2687" y="1116"/>
                <a:ext cx="23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Rectangle 8">
                <a:extLst>
                  <a:ext uri="{FF2B5EF4-FFF2-40B4-BE49-F238E27FC236}">
                    <a16:creationId xmlns:a16="http://schemas.microsoft.com/office/drawing/2014/main" id="{CE36C5F7-D1B2-488C-940E-5A016133C964}"/>
                  </a:ext>
                </a:extLst>
              </p:cNvPr>
              <p:cNvSpPr>
                <a:spLocks noChangeArrowheads="1"/>
              </p:cNvSpPr>
              <p:nvPr/>
            </p:nvSpPr>
            <p:spPr bwMode="auto">
              <a:xfrm>
                <a:off x="2482" y="1116"/>
                <a:ext cx="9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000000"/>
                    </a:solidFill>
                    <a:latin typeface="Symbol" panose="05050102010706020507" pitchFamily="18" charset="2"/>
                  </a:rPr>
                  <a:t>&gt;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Rectangle 10">
                <a:extLst>
                  <a:ext uri="{FF2B5EF4-FFF2-40B4-BE49-F238E27FC236}">
                    <a16:creationId xmlns:a16="http://schemas.microsoft.com/office/drawing/2014/main" id="{AE311D8B-9901-434F-B57F-25874909626E}"/>
                  </a:ext>
                </a:extLst>
              </p:cNvPr>
              <p:cNvSpPr>
                <a:spLocks noChangeArrowheads="1"/>
              </p:cNvSpPr>
              <p:nvPr/>
            </p:nvSpPr>
            <p:spPr bwMode="auto">
              <a:xfrm>
                <a:off x="3023" y="118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5" name="Rectangle 15">
                <a:extLst>
                  <a:ext uri="{FF2B5EF4-FFF2-40B4-BE49-F238E27FC236}">
                    <a16:creationId xmlns:a16="http://schemas.microsoft.com/office/drawing/2014/main" id="{0780EBE2-A3C7-4B2B-901B-A4692F050C50}"/>
                  </a:ext>
                </a:extLst>
              </p:cNvPr>
              <p:cNvSpPr>
                <a:spLocks noChangeArrowheads="1"/>
              </p:cNvSpPr>
              <p:nvPr/>
            </p:nvSpPr>
            <p:spPr bwMode="auto">
              <a:xfrm>
                <a:off x="2292" y="1116"/>
                <a:ext cx="17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Times New Roman" panose="02020603050405020304" pitchFamily="18"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06" name="Group 105">
              <a:extLst>
                <a:ext uri="{FF2B5EF4-FFF2-40B4-BE49-F238E27FC236}">
                  <a16:creationId xmlns:a16="http://schemas.microsoft.com/office/drawing/2014/main" id="{E7069E2C-91BD-493E-9B61-1BACCF30A046}"/>
                </a:ext>
              </a:extLst>
            </p:cNvPr>
            <p:cNvGrpSpPr/>
            <p:nvPr/>
          </p:nvGrpSpPr>
          <p:grpSpPr>
            <a:xfrm>
              <a:off x="6318250" y="5691187"/>
              <a:ext cx="2292350" cy="481013"/>
              <a:chOff x="4833938" y="4322767"/>
              <a:chExt cx="2292350" cy="481013"/>
            </a:xfrm>
          </p:grpSpPr>
          <p:grpSp>
            <p:nvGrpSpPr>
              <p:cNvPr id="107" name="Group 4">
                <a:extLst>
                  <a:ext uri="{FF2B5EF4-FFF2-40B4-BE49-F238E27FC236}">
                    <a16:creationId xmlns:a16="http://schemas.microsoft.com/office/drawing/2014/main" id="{3F802083-FB41-4284-B828-EDE3221CB30B}"/>
                  </a:ext>
                </a:extLst>
              </p:cNvPr>
              <p:cNvGrpSpPr>
                <a:grpSpLocks noChangeAspect="1"/>
              </p:cNvGrpSpPr>
              <p:nvPr/>
            </p:nvGrpSpPr>
            <p:grpSpPr bwMode="auto">
              <a:xfrm>
                <a:off x="4833938" y="4322767"/>
                <a:ext cx="2292350" cy="481013"/>
                <a:chOff x="3045" y="2723"/>
                <a:chExt cx="1444" cy="303"/>
              </a:xfrm>
            </p:grpSpPr>
            <p:sp>
              <p:nvSpPr>
                <p:cNvPr id="110" name="AutoShape 3">
                  <a:extLst>
                    <a:ext uri="{FF2B5EF4-FFF2-40B4-BE49-F238E27FC236}">
                      <a16:creationId xmlns:a16="http://schemas.microsoft.com/office/drawing/2014/main" id="{73DB5DB5-9476-407E-B7D3-7A7F4DD036EC}"/>
                    </a:ext>
                  </a:extLst>
                </p:cNvPr>
                <p:cNvSpPr>
                  <a:spLocks noChangeAspect="1" noChangeArrowheads="1" noTextEdit="1"/>
                </p:cNvSpPr>
                <p:nvPr/>
              </p:nvSpPr>
              <p:spPr bwMode="auto">
                <a:xfrm>
                  <a:off x="3045" y="2741"/>
                  <a:ext cx="144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5">
                  <a:extLst>
                    <a:ext uri="{FF2B5EF4-FFF2-40B4-BE49-F238E27FC236}">
                      <a16:creationId xmlns:a16="http://schemas.microsoft.com/office/drawing/2014/main" id="{7AEF634D-2CEA-4640-9812-9220BEFA8E3C}"/>
                    </a:ext>
                  </a:extLst>
                </p:cNvPr>
                <p:cNvSpPr>
                  <a:spLocks noChangeArrowheads="1"/>
                </p:cNvSpPr>
                <p:nvPr/>
              </p:nvSpPr>
              <p:spPr bwMode="auto">
                <a:xfrm>
                  <a:off x="3045" y="2739"/>
                  <a:ext cx="14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2" name="Group 17">
                  <a:extLst>
                    <a:ext uri="{FF2B5EF4-FFF2-40B4-BE49-F238E27FC236}">
                      <a16:creationId xmlns:a16="http://schemas.microsoft.com/office/drawing/2014/main" id="{AAEB51B9-53F6-49F0-9B0D-71CE209A9253}"/>
                    </a:ext>
                  </a:extLst>
                </p:cNvPr>
                <p:cNvGrpSpPr>
                  <a:grpSpLocks/>
                </p:cNvGrpSpPr>
                <p:nvPr/>
              </p:nvGrpSpPr>
              <p:grpSpPr bwMode="auto">
                <a:xfrm>
                  <a:off x="3095" y="2723"/>
                  <a:ext cx="1033" cy="299"/>
                  <a:chOff x="3095" y="2723"/>
                  <a:chExt cx="1033" cy="299"/>
                </a:xfrm>
              </p:grpSpPr>
              <p:sp>
                <p:nvSpPr>
                  <p:cNvPr id="114" name="Rectangle 8">
                    <a:extLst>
                      <a:ext uri="{FF2B5EF4-FFF2-40B4-BE49-F238E27FC236}">
                        <a16:creationId xmlns:a16="http://schemas.microsoft.com/office/drawing/2014/main" id="{B5EBF199-7A9A-4731-A1FA-5AFFA90CA274}"/>
                      </a:ext>
                    </a:extLst>
                  </p:cNvPr>
                  <p:cNvSpPr>
                    <a:spLocks noChangeArrowheads="1"/>
                  </p:cNvSpPr>
                  <p:nvPr/>
                </p:nvSpPr>
                <p:spPr bwMode="auto">
                  <a:xfrm>
                    <a:off x="3095" y="274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Rectangle 9">
                    <a:extLst>
                      <a:ext uri="{FF2B5EF4-FFF2-40B4-BE49-F238E27FC236}">
                        <a16:creationId xmlns:a16="http://schemas.microsoft.com/office/drawing/2014/main" id="{B3E679DF-23CF-4502-A45D-03CF338B2E07}"/>
                      </a:ext>
                    </a:extLst>
                  </p:cNvPr>
                  <p:cNvSpPr>
                    <a:spLocks noChangeArrowheads="1"/>
                  </p:cNvSpPr>
                  <p:nvPr/>
                </p:nvSpPr>
                <p:spPr bwMode="auto">
                  <a:xfrm>
                    <a:off x="3887" y="2723"/>
                    <a:ext cx="24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000000"/>
                        </a:solidFill>
                        <a:effectLst/>
                        <a:latin typeface="Symbol" panose="05050102010706020507" pitchFamily="18"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Rectangle 10">
                    <a:extLst>
                      <a:ext uri="{FF2B5EF4-FFF2-40B4-BE49-F238E27FC236}">
                        <a16:creationId xmlns:a16="http://schemas.microsoft.com/office/drawing/2014/main" id="{F9E5EEDC-56EC-44D4-8766-D5F16F97C724}"/>
                      </a:ext>
                    </a:extLst>
                  </p:cNvPr>
                  <p:cNvSpPr>
                    <a:spLocks noChangeArrowheads="1"/>
                  </p:cNvSpPr>
                  <p:nvPr/>
                </p:nvSpPr>
                <p:spPr bwMode="auto">
                  <a:xfrm>
                    <a:off x="3533" y="2723"/>
                    <a:ext cx="24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12">
                    <a:extLst>
                      <a:ext uri="{FF2B5EF4-FFF2-40B4-BE49-F238E27FC236}">
                        <a16:creationId xmlns:a16="http://schemas.microsoft.com/office/drawing/2014/main" id="{FBCB397A-3473-4032-B989-40EB54C040E8}"/>
                      </a:ext>
                    </a:extLst>
                  </p:cNvPr>
                  <p:cNvSpPr>
                    <a:spLocks noChangeArrowheads="1"/>
                  </p:cNvSpPr>
                  <p:nvPr/>
                </p:nvSpPr>
                <p:spPr bwMode="auto">
                  <a:xfrm>
                    <a:off x="3861" y="274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8" name="Rectangle 13">
                    <a:extLst>
                      <a:ext uri="{FF2B5EF4-FFF2-40B4-BE49-F238E27FC236}">
                        <a16:creationId xmlns:a16="http://schemas.microsoft.com/office/drawing/2014/main" id="{2164A683-DF66-4E40-A3D8-138D4FE04184}"/>
                      </a:ext>
                    </a:extLst>
                  </p:cNvPr>
                  <p:cNvSpPr>
                    <a:spLocks noChangeArrowheads="1"/>
                  </p:cNvSpPr>
                  <p:nvPr/>
                </p:nvSpPr>
                <p:spPr bwMode="auto">
                  <a:xfrm>
                    <a:off x="3411" y="2745"/>
                    <a:ext cx="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1" u="none" strike="noStrike" cap="none" normalizeH="0" baseline="0">
                        <a:ln>
                          <a:noFill/>
                        </a:ln>
                        <a:solidFill>
                          <a:srgbClr val="000000"/>
                        </a:solidFill>
                        <a:effectLst/>
                        <a:latin typeface="Times New Roman" panose="02020603050405020304" pitchFamily="18" charset="0"/>
                      </a:rPr>
                      <a:t>)</a:t>
                    </a:r>
                    <a:endParaRPr kumimoji="0" lang="en-US" altLang="en-US" sz="1800" b="0" i="1" u="none" strike="noStrike" cap="none" normalizeH="0" baseline="0">
                      <a:ln>
                        <a:noFill/>
                      </a:ln>
                      <a:solidFill>
                        <a:schemeClr val="tx1"/>
                      </a:solidFill>
                      <a:effectLst/>
                    </a:endParaRPr>
                  </a:p>
                </p:txBody>
              </p:sp>
              <p:sp>
                <p:nvSpPr>
                  <p:cNvPr id="119" name="Rectangle 14">
                    <a:extLst>
                      <a:ext uri="{FF2B5EF4-FFF2-40B4-BE49-F238E27FC236}">
                        <a16:creationId xmlns:a16="http://schemas.microsoft.com/office/drawing/2014/main" id="{3B854D77-E647-4CAA-A9B3-1004B36910D3}"/>
                      </a:ext>
                    </a:extLst>
                  </p:cNvPr>
                  <p:cNvSpPr>
                    <a:spLocks noChangeArrowheads="1"/>
                  </p:cNvSpPr>
                  <p:nvPr/>
                </p:nvSpPr>
                <p:spPr bwMode="auto">
                  <a:xfrm>
                    <a:off x="3195" y="274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Rectangle 15">
                    <a:extLst>
                      <a:ext uri="{FF2B5EF4-FFF2-40B4-BE49-F238E27FC236}">
                        <a16:creationId xmlns:a16="http://schemas.microsoft.com/office/drawing/2014/main" id="{58837AFF-F407-404B-A466-688273707E4F}"/>
                      </a:ext>
                    </a:extLst>
                  </p:cNvPr>
                  <p:cNvSpPr>
                    <a:spLocks noChangeArrowheads="1"/>
                  </p:cNvSpPr>
                  <p:nvPr/>
                </p:nvSpPr>
                <p:spPr bwMode="auto">
                  <a:xfrm>
                    <a:off x="3922" y="272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1" name="Rectangle 16">
                    <a:extLst>
                      <a:ext uri="{FF2B5EF4-FFF2-40B4-BE49-F238E27FC236}">
                        <a16:creationId xmlns:a16="http://schemas.microsoft.com/office/drawing/2014/main" id="{170E82D2-9B46-41AE-8169-200CAB1F6D48}"/>
                      </a:ext>
                    </a:extLst>
                  </p:cNvPr>
                  <p:cNvSpPr>
                    <a:spLocks noChangeArrowheads="1"/>
                  </p:cNvSpPr>
                  <p:nvPr/>
                </p:nvSpPr>
                <p:spPr bwMode="auto">
                  <a:xfrm>
                    <a:off x="3256" y="272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
            <p:nvSpPr>
              <p:cNvPr id="109" name="Rectangle 6">
                <a:extLst>
                  <a:ext uri="{FF2B5EF4-FFF2-40B4-BE49-F238E27FC236}">
                    <a16:creationId xmlns:a16="http://schemas.microsoft.com/office/drawing/2014/main" id="{EED6F74E-D5A1-4BEF-B0F6-2A4F2B79422D}"/>
                  </a:ext>
                </a:extLst>
              </p:cNvPr>
              <p:cNvSpPr>
                <a:spLocks noChangeArrowheads="1"/>
              </p:cNvSpPr>
              <p:nvPr/>
            </p:nvSpPr>
            <p:spPr bwMode="auto">
              <a:xfrm>
                <a:off x="5174400" y="4389126"/>
                <a:ext cx="242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24" name="Rectangle 6">
              <a:extLst>
                <a:ext uri="{FF2B5EF4-FFF2-40B4-BE49-F238E27FC236}">
                  <a16:creationId xmlns:a16="http://schemas.microsoft.com/office/drawing/2014/main" id="{DBE04839-C8C9-40DD-AF9E-0E5788BECCFD}"/>
                </a:ext>
              </a:extLst>
            </p:cNvPr>
            <p:cNvSpPr>
              <a:spLocks noChangeArrowheads="1"/>
            </p:cNvSpPr>
            <p:nvPr/>
          </p:nvSpPr>
          <p:spPr bwMode="auto">
            <a:xfrm>
              <a:off x="7416800" y="5715000"/>
              <a:ext cx="2794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1" u="none" strike="noStrike" cap="none" normalizeH="0" baseline="0" dirty="0">
                  <a:ln>
                    <a:noFill/>
                  </a:ln>
                  <a:solidFill>
                    <a:srgbClr val="000000"/>
                  </a:solidFill>
                  <a:effectLst/>
                  <a:latin typeface="Times New Roman" panose="02020603050405020304" pitchFamily="18"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5" name="Rectangle 6">
              <a:extLst>
                <a:ext uri="{FF2B5EF4-FFF2-40B4-BE49-F238E27FC236}">
                  <a16:creationId xmlns:a16="http://schemas.microsoft.com/office/drawing/2014/main" id="{F282FF38-3F66-4980-B787-9B5350EA4D3D}"/>
                </a:ext>
              </a:extLst>
            </p:cNvPr>
            <p:cNvSpPr>
              <a:spLocks noChangeArrowheads="1"/>
            </p:cNvSpPr>
            <p:nvPr/>
          </p:nvSpPr>
          <p:spPr bwMode="auto">
            <a:xfrm>
              <a:off x="7924800" y="5767387"/>
              <a:ext cx="3730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Rectangle 8">
              <a:extLst>
                <a:ext uri="{FF2B5EF4-FFF2-40B4-BE49-F238E27FC236}">
                  <a16:creationId xmlns:a16="http://schemas.microsoft.com/office/drawing/2014/main" id="{7A04BCB2-4865-4AB2-9DC4-14F3A471D952}"/>
                </a:ext>
              </a:extLst>
            </p:cNvPr>
            <p:cNvSpPr>
              <a:spLocks noChangeArrowheads="1"/>
            </p:cNvSpPr>
            <p:nvPr/>
          </p:nvSpPr>
          <p:spPr bwMode="auto">
            <a:xfrm>
              <a:off x="6445975" y="5691187"/>
              <a:ext cx="2981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1" u="none" strike="noStrike" cap="none" normalizeH="0" baseline="0" dirty="0">
                  <a:ln>
                    <a:noFill/>
                  </a:ln>
                  <a:solidFill>
                    <a:srgbClr val="000000"/>
                  </a:solidFill>
                  <a:effectLst/>
                  <a:latin typeface="Times New Roman" panose="02020603050405020304" pitchFamily="18" charset="0"/>
                </a:rPr>
                <a:t>y</a:t>
              </a:r>
              <a:r>
                <a:rPr kumimoji="0" lang="en-US" altLang="en-US" sz="2600" b="0" i="1" u="none" strike="noStrike" cap="none" normalizeH="0" baseline="30000" dirty="0">
                  <a:ln>
                    <a:noFill/>
                  </a:ln>
                  <a:solidFill>
                    <a:srgbClr val="000000"/>
                  </a:solidFill>
                  <a:effectLst/>
                  <a:latin typeface="Times New Roman" panose="02020603050405020304" pitchFamily="18" charset="0"/>
                </a:rPr>
                <a:t>+</a:t>
              </a:r>
              <a:endParaRPr kumimoji="0" lang="en-US" altLang="en-US" sz="1800" b="0" i="0" u="none" strike="noStrike" cap="none" normalizeH="0" baseline="30000" dirty="0">
                <a:ln>
                  <a:noFill/>
                </a:ln>
                <a:solidFill>
                  <a:schemeClr val="tx1"/>
                </a:solidFill>
                <a:effectLst/>
                <a:latin typeface="Arial" panose="020B0604020202020204" pitchFamily="34" charset="0"/>
              </a:endParaRPr>
            </a:p>
          </p:txBody>
        </p:sp>
      </p:grpSp>
      <p:sp>
        <p:nvSpPr>
          <p:cNvPr id="74" name="TextBox 73">
            <a:extLst>
              <a:ext uri="{FF2B5EF4-FFF2-40B4-BE49-F238E27FC236}">
                <a16:creationId xmlns:a16="http://schemas.microsoft.com/office/drawing/2014/main" id="{85431D52-CAEC-4DF4-AB58-9B579405A47F}"/>
              </a:ext>
            </a:extLst>
          </p:cNvPr>
          <p:cNvSpPr txBox="1"/>
          <p:nvPr/>
        </p:nvSpPr>
        <p:spPr>
          <a:xfrm>
            <a:off x="5638800" y="1295400"/>
            <a:ext cx="4644188" cy="369332"/>
          </a:xfrm>
          <a:prstGeom prst="rect">
            <a:avLst/>
          </a:prstGeom>
          <a:noFill/>
        </p:spPr>
        <p:txBody>
          <a:bodyPr wrap="square">
            <a:spAutoFit/>
          </a:bodyPr>
          <a:lstStyle/>
          <a:p>
            <a:r>
              <a:rPr kumimoji="0" lang="en-US" altLang="en-US" sz="1800" b="0" i="1" u="none" strike="noStrike" cap="none" normalizeH="0" baseline="0" dirty="0">
                <a:ln>
                  <a:noFill/>
                </a:ln>
                <a:solidFill>
                  <a:srgbClr val="000000"/>
                </a:solidFill>
                <a:effectLst/>
                <a:latin typeface="Symbol" panose="05050102010706020507" pitchFamily="18" charset="2"/>
              </a:rPr>
              <a:t>q= (q</a:t>
            </a:r>
            <a:r>
              <a:rPr kumimoji="0" lang="en-US" altLang="en-US" b="0" i="1" u="none" strike="noStrike" cap="none" normalizeH="0" baseline="-25000" dirty="0">
                <a:ln>
                  <a:noFill/>
                </a:ln>
                <a:solidFill>
                  <a:srgbClr val="000000"/>
                </a:solidFill>
                <a:effectLst/>
                <a:latin typeface="Times New Roman" panose="02020603050405020304" pitchFamily="18" charset="0"/>
                <a:cs typeface="Times New Roman" panose="02020603050405020304" pitchFamily="18" charset="0"/>
              </a:rPr>
              <a:t>1</a:t>
            </a:r>
            <a:r>
              <a:rPr lang="en-US" altLang="en-US" sz="1800" i="1" baseline="-25000" dirty="0">
                <a:solidFill>
                  <a:srgbClr val="000000"/>
                </a:solidFill>
                <a:latin typeface="Times New Roman" panose="02020603050405020304" pitchFamily="18" charset="0"/>
                <a:cs typeface="Times New Roman" panose="02020603050405020304" pitchFamily="18" charset="0"/>
              </a:rPr>
              <a:t>  </a:t>
            </a:r>
            <a:r>
              <a:rPr lang="en-US" altLang="en-US" i="1" dirty="0">
                <a:solidFill>
                  <a:srgbClr val="000000"/>
                </a:solidFill>
                <a:latin typeface="Symbol" panose="05050102010706020507" pitchFamily="18" charset="2"/>
                <a:cs typeface="Times New Roman" panose="02020603050405020304" pitchFamily="18" charset="0"/>
              </a:rPr>
              <a:t>,</a:t>
            </a:r>
            <a:r>
              <a:rPr kumimoji="0" lang="en-US" altLang="en-US" sz="1800" b="0" i="1" u="none" strike="noStrike" cap="none" normalizeH="0" baseline="0" dirty="0">
                <a:ln>
                  <a:noFill/>
                </a:ln>
                <a:solidFill>
                  <a:srgbClr val="000000"/>
                </a:solidFill>
                <a:effectLst/>
                <a:latin typeface="Symbol" panose="05050102010706020507" pitchFamily="18" charset="2"/>
              </a:rPr>
              <a:t> q</a:t>
            </a:r>
            <a:r>
              <a:rPr lang="en-US" altLang="en-US" sz="1800" i="1" baseline="-25000" dirty="0">
                <a:solidFill>
                  <a:srgbClr val="000000"/>
                </a:solidFill>
                <a:latin typeface="Times New Roman" panose="02020603050405020304" pitchFamily="18" charset="0"/>
                <a:cs typeface="Times New Roman" panose="02020603050405020304" pitchFamily="18" charset="0"/>
              </a:rPr>
              <a:t>2</a:t>
            </a:r>
            <a:r>
              <a:rPr lang="en-US" altLang="en-US" i="1" dirty="0">
                <a:solidFill>
                  <a:srgbClr val="000000"/>
                </a:solidFill>
                <a:latin typeface="Symbol" panose="05050102010706020507" pitchFamily="18" charset="2"/>
                <a:cs typeface="Times New Roman" panose="02020603050405020304" pitchFamily="18" charset="0"/>
              </a:rPr>
              <a:t>, </a:t>
            </a:r>
            <a:r>
              <a:rPr kumimoji="0" lang="en-US" altLang="en-US" sz="1800" b="0" i="1" u="none" strike="noStrike" cap="none" normalizeH="0" baseline="0" dirty="0">
                <a:ln>
                  <a:noFill/>
                </a:ln>
                <a:solidFill>
                  <a:srgbClr val="000000"/>
                </a:solidFill>
                <a:effectLst/>
                <a:latin typeface="Symbol" panose="05050102010706020507" pitchFamily="18" charset="2"/>
              </a:rPr>
              <a:t>..., </a:t>
            </a:r>
            <a:r>
              <a:rPr kumimoji="0" lang="en-US" altLang="en-US" sz="1800" b="0" i="1" u="none" strike="noStrike" cap="none" normalizeH="0" baseline="0" dirty="0" err="1">
                <a:ln>
                  <a:noFill/>
                </a:ln>
                <a:solidFill>
                  <a:srgbClr val="000000"/>
                </a:solidFill>
                <a:effectLst/>
                <a:latin typeface="Symbol" panose="05050102010706020507" pitchFamily="18" charset="2"/>
              </a:rPr>
              <a:t>q</a:t>
            </a:r>
            <a:r>
              <a:rPr lang="en-US" altLang="en-US" sz="1800" i="1" baseline="-25000" dirty="0" err="1">
                <a:solidFill>
                  <a:srgbClr val="000000"/>
                </a:solidFill>
                <a:latin typeface="Times New Roman" panose="02020603050405020304" pitchFamily="18" charset="0"/>
                <a:cs typeface="Times New Roman" panose="02020603050405020304" pitchFamily="18" charset="0"/>
              </a:rPr>
              <a:t>N</a:t>
            </a:r>
            <a:r>
              <a:rPr kumimoji="0" lang="en-US" altLang="en-US" sz="1800" b="0" i="1" u="none" strike="noStrike" cap="none" normalizeH="0" baseline="0" dirty="0">
                <a:ln>
                  <a:noFill/>
                </a:ln>
                <a:solidFill>
                  <a:srgbClr val="000000"/>
                </a:solidFill>
                <a:effectLst/>
                <a:latin typeface="Symbol" panose="05050102010706020507" pitchFamily="18" charset="2"/>
              </a:rPr>
              <a:t>) </a:t>
            </a:r>
            <a:endParaRPr lang="en-US" dirty="0"/>
          </a:p>
        </p:txBody>
      </p:sp>
      <p:grpSp>
        <p:nvGrpSpPr>
          <p:cNvPr id="75" name="Group 74">
            <a:extLst>
              <a:ext uri="{FF2B5EF4-FFF2-40B4-BE49-F238E27FC236}">
                <a16:creationId xmlns:a16="http://schemas.microsoft.com/office/drawing/2014/main" id="{3B508A63-1790-43AB-AF2B-161E794AB791}"/>
              </a:ext>
            </a:extLst>
          </p:cNvPr>
          <p:cNvGrpSpPr/>
          <p:nvPr/>
        </p:nvGrpSpPr>
        <p:grpSpPr>
          <a:xfrm>
            <a:off x="7793830" y="1191415"/>
            <a:ext cx="1000920" cy="533147"/>
            <a:chOff x="7858095" y="547688"/>
            <a:chExt cx="1000920" cy="533147"/>
          </a:xfrm>
        </p:grpSpPr>
        <p:grpSp>
          <p:nvGrpSpPr>
            <p:cNvPr id="76" name="Group 16">
              <a:extLst>
                <a:ext uri="{FF2B5EF4-FFF2-40B4-BE49-F238E27FC236}">
                  <a16:creationId xmlns:a16="http://schemas.microsoft.com/office/drawing/2014/main" id="{7FFF735B-D846-4EAC-8BDE-C36F2FAA2500}"/>
                </a:ext>
              </a:extLst>
            </p:cNvPr>
            <p:cNvGrpSpPr>
              <a:grpSpLocks/>
            </p:cNvGrpSpPr>
            <p:nvPr/>
          </p:nvGrpSpPr>
          <p:grpSpPr bwMode="auto">
            <a:xfrm>
              <a:off x="7858095" y="649034"/>
              <a:ext cx="969963" cy="431801"/>
              <a:chOff x="2825" y="1158"/>
              <a:chExt cx="611" cy="272"/>
            </a:xfrm>
          </p:grpSpPr>
          <p:sp>
            <p:nvSpPr>
              <p:cNvPr id="78" name="Rectangle 6">
                <a:extLst>
                  <a:ext uri="{FF2B5EF4-FFF2-40B4-BE49-F238E27FC236}">
                    <a16:creationId xmlns:a16="http://schemas.microsoft.com/office/drawing/2014/main" id="{30306D7F-DCE8-47BC-93BA-2E70E2D5DCC9}"/>
                  </a:ext>
                </a:extLst>
              </p:cNvPr>
              <p:cNvSpPr>
                <a:spLocks noChangeArrowheads="1"/>
              </p:cNvSpPr>
              <p:nvPr/>
            </p:nvSpPr>
            <p:spPr bwMode="auto">
              <a:xfrm>
                <a:off x="3201" y="1175"/>
                <a:ext cx="23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8">
                <a:extLst>
                  <a:ext uri="{FF2B5EF4-FFF2-40B4-BE49-F238E27FC236}">
                    <a16:creationId xmlns:a16="http://schemas.microsoft.com/office/drawing/2014/main" id="{43C8E800-F939-43DD-BAE2-389EA43350C7}"/>
                  </a:ext>
                </a:extLst>
              </p:cNvPr>
              <p:cNvSpPr>
                <a:spLocks noChangeArrowheads="1"/>
              </p:cNvSpPr>
              <p:nvPr/>
            </p:nvSpPr>
            <p:spPr bwMode="auto">
              <a:xfrm>
                <a:off x="3015" y="1158"/>
                <a:ext cx="9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Symbol" panose="05050102010706020507" pitchFamily="18"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10">
                <a:extLst>
                  <a:ext uri="{FF2B5EF4-FFF2-40B4-BE49-F238E27FC236}">
                    <a16:creationId xmlns:a16="http://schemas.microsoft.com/office/drawing/2014/main" id="{0FBADBEA-515A-42F4-A8A4-7FD435BC0A46}"/>
                  </a:ext>
                </a:extLst>
              </p:cNvPr>
              <p:cNvSpPr>
                <a:spLocks noChangeArrowheads="1"/>
              </p:cNvSpPr>
              <p:nvPr/>
            </p:nvSpPr>
            <p:spPr bwMode="auto">
              <a:xfrm>
                <a:off x="3023" y="118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15">
                <a:extLst>
                  <a:ext uri="{FF2B5EF4-FFF2-40B4-BE49-F238E27FC236}">
                    <a16:creationId xmlns:a16="http://schemas.microsoft.com/office/drawing/2014/main" id="{8F6959FD-E466-471A-8A01-19BE01BBC589}"/>
                  </a:ext>
                </a:extLst>
              </p:cNvPr>
              <p:cNvSpPr>
                <a:spLocks noChangeArrowheads="1"/>
              </p:cNvSpPr>
              <p:nvPr/>
            </p:nvSpPr>
            <p:spPr bwMode="auto">
              <a:xfrm>
                <a:off x="2825" y="1178"/>
                <a:ext cx="17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a:ln>
                      <a:noFill/>
                    </a:ln>
                    <a:solidFill>
                      <a:srgbClr val="000000"/>
                    </a:solidFill>
                    <a:effectLst/>
                    <a:latin typeface="Times New Roman" panose="02020603050405020304" pitchFamily="18"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77" name="Text Box 9">
              <a:extLst>
                <a:ext uri="{FF2B5EF4-FFF2-40B4-BE49-F238E27FC236}">
                  <a16:creationId xmlns:a16="http://schemas.microsoft.com/office/drawing/2014/main" id="{5B92B0BD-5695-4E35-BA4A-869652B3EAB7}"/>
                </a:ext>
              </a:extLst>
            </p:cNvPr>
            <p:cNvSpPr txBox="1">
              <a:spLocks noChangeArrowheads="1"/>
            </p:cNvSpPr>
            <p:nvPr/>
          </p:nvSpPr>
          <p:spPr bwMode="auto">
            <a:xfrm>
              <a:off x="8598665" y="547688"/>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a:t>
              </a:r>
            </a:p>
          </p:txBody>
        </p:sp>
      </p:grpSp>
      <p:sp>
        <p:nvSpPr>
          <p:cNvPr id="84" name="Text Box 9">
            <a:extLst>
              <a:ext uri="{FF2B5EF4-FFF2-40B4-BE49-F238E27FC236}">
                <a16:creationId xmlns:a16="http://schemas.microsoft.com/office/drawing/2014/main" id="{D7BA1356-FA4E-4F62-86F9-9BBC1B46704F}"/>
              </a:ext>
            </a:extLst>
          </p:cNvPr>
          <p:cNvSpPr txBox="1">
            <a:spLocks noChangeArrowheads="1"/>
          </p:cNvSpPr>
          <p:nvPr/>
        </p:nvSpPr>
        <p:spPr bwMode="auto">
          <a:xfrm>
            <a:off x="7620000" y="1219200"/>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a:t>
            </a:r>
          </a:p>
        </p:txBody>
      </p:sp>
    </p:spTree>
    <p:extLst>
      <p:ext uri="{BB962C8B-B14F-4D97-AF65-F5344CB8AC3E}">
        <p14:creationId xmlns:p14="http://schemas.microsoft.com/office/powerpoint/2010/main" val="2346818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4"/>
          <p:cNvSpPr txBox="1">
            <a:spLocks noChangeArrowheads="1"/>
          </p:cNvSpPr>
          <p:nvPr/>
        </p:nvSpPr>
        <p:spPr bwMode="auto">
          <a:xfrm>
            <a:off x="-301625" y="76200"/>
            <a:ext cx="9293225" cy="503237"/>
          </a:xfrm>
          <a:prstGeom prst="rect">
            <a:avLst/>
          </a:prstGeom>
          <a:noFill/>
          <a:ln w="12700" cap="sq" algn="ctr">
            <a:noFill/>
            <a:miter lim="800000"/>
            <a:headEnd/>
            <a:tailEnd/>
          </a:ln>
          <a:effectLst/>
        </p:spPr>
        <p:txBody>
          <a:bodyPr>
            <a:spAutoFit/>
          </a:bodyPr>
          <a:lstStyle/>
          <a:p>
            <a:pPr algn="ctr">
              <a:lnSpc>
                <a:spcPct val="90000"/>
              </a:lnSpc>
              <a:defRPr/>
            </a:pPr>
            <a:r>
              <a:rPr lang="en-US" sz="3000" dirty="0">
                <a:solidFill>
                  <a:srgbClr val="CC0000"/>
                </a:solidFill>
                <a:effectLst>
                  <a:outerShdw blurRad="38100" dist="38100" dir="2700000" algn="tl">
                    <a:srgbClr val="C0C0C0"/>
                  </a:outerShdw>
                </a:effectLst>
                <a:ea typeface="新細明體" pitchFamily="18" charset="-120"/>
              </a:rPr>
              <a:t>Robust estimation problem</a:t>
            </a:r>
          </a:p>
        </p:txBody>
      </p:sp>
      <p:pic>
        <p:nvPicPr>
          <p:cNvPr id="28" name="Picture 27">
            <a:extLst>
              <a:ext uri="{FF2B5EF4-FFF2-40B4-BE49-F238E27FC236}">
                <a16:creationId xmlns:a16="http://schemas.microsoft.com/office/drawing/2014/main" id="{AFECBDE9-0D30-442F-9B01-ACF2C2BAC727}"/>
              </a:ext>
            </a:extLst>
          </p:cNvPr>
          <p:cNvPicPr>
            <a:picLocks noChangeAspect="1"/>
          </p:cNvPicPr>
          <p:nvPr/>
        </p:nvPicPr>
        <p:blipFill>
          <a:blip r:embed="rId3"/>
          <a:stretch>
            <a:fillRect/>
          </a:stretch>
        </p:blipFill>
        <p:spPr>
          <a:xfrm>
            <a:off x="685800" y="685800"/>
            <a:ext cx="7620000" cy="6062132"/>
          </a:xfrm>
          <a:prstGeom prst="rect">
            <a:avLst/>
          </a:prstGeom>
        </p:spPr>
      </p:pic>
    </p:spTree>
    <p:extLst>
      <p:ext uri="{BB962C8B-B14F-4D97-AF65-F5344CB8AC3E}">
        <p14:creationId xmlns:p14="http://schemas.microsoft.com/office/powerpoint/2010/main" val="372021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AE3FFC87-FF89-4D95-B49E-206F2B0FAF21}"/>
              </a:ext>
            </a:extLst>
          </p:cNvPr>
          <p:cNvSpPr txBox="1">
            <a:spLocks noChangeArrowheads="1"/>
          </p:cNvSpPr>
          <p:nvPr/>
        </p:nvSpPr>
        <p:spPr bwMode="auto">
          <a:xfrm>
            <a:off x="-301625" y="76200"/>
            <a:ext cx="9293225" cy="503237"/>
          </a:xfrm>
          <a:prstGeom prst="rect">
            <a:avLst/>
          </a:prstGeom>
          <a:noFill/>
          <a:ln w="12700" cap="sq" algn="ctr">
            <a:noFill/>
            <a:miter lim="800000"/>
            <a:headEnd/>
            <a:tailEnd/>
          </a:ln>
          <a:effectLst/>
        </p:spPr>
        <p:txBody>
          <a:bodyPr>
            <a:spAutoFit/>
          </a:bodyPr>
          <a:lstStyle/>
          <a:p>
            <a:pPr algn="ctr">
              <a:lnSpc>
                <a:spcPct val="90000"/>
              </a:lnSpc>
              <a:defRPr/>
            </a:pPr>
            <a:r>
              <a:rPr lang="en-US" sz="3000" dirty="0">
                <a:solidFill>
                  <a:srgbClr val="CC0000"/>
                </a:solidFill>
                <a:effectLst>
                  <a:outerShdw blurRad="38100" dist="38100" dir="2700000" algn="tl">
                    <a:srgbClr val="C0C0C0"/>
                  </a:outerShdw>
                </a:effectLst>
                <a:ea typeface="新細明體" pitchFamily="18" charset="-120"/>
              </a:rPr>
              <a:t>Robust estimation problem</a:t>
            </a:r>
          </a:p>
        </p:txBody>
      </p:sp>
      <p:pic>
        <p:nvPicPr>
          <p:cNvPr id="7" name="Picture 6">
            <a:extLst>
              <a:ext uri="{FF2B5EF4-FFF2-40B4-BE49-F238E27FC236}">
                <a16:creationId xmlns:a16="http://schemas.microsoft.com/office/drawing/2014/main" id="{82E52E25-E714-4264-B96D-D28A6D7C5C3C}"/>
              </a:ext>
            </a:extLst>
          </p:cNvPr>
          <p:cNvPicPr>
            <a:picLocks noChangeAspect="1"/>
          </p:cNvPicPr>
          <p:nvPr/>
        </p:nvPicPr>
        <p:blipFill>
          <a:blip r:embed="rId2"/>
          <a:stretch>
            <a:fillRect/>
          </a:stretch>
        </p:blipFill>
        <p:spPr>
          <a:xfrm>
            <a:off x="839653" y="762000"/>
            <a:ext cx="7466147" cy="5924912"/>
          </a:xfrm>
          <a:prstGeom prst="rect">
            <a:avLst/>
          </a:prstGeom>
        </p:spPr>
      </p:pic>
    </p:spTree>
    <p:extLst>
      <p:ext uri="{BB962C8B-B14F-4D97-AF65-F5344CB8AC3E}">
        <p14:creationId xmlns:p14="http://schemas.microsoft.com/office/powerpoint/2010/main" val="212854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 name="Rectangle 5"/>
          <p:cNvSpPr>
            <a:spLocks noChangeArrowheads="1"/>
          </p:cNvSpPr>
          <p:nvPr/>
        </p:nvSpPr>
        <p:spPr bwMode="auto">
          <a:xfrm>
            <a:off x="438150" y="1290637"/>
            <a:ext cx="75584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pPr>
            <a:r>
              <a:rPr lang="en-US" altLang="en-US" sz="2000" dirty="0">
                <a:solidFill>
                  <a:srgbClr val="000099"/>
                </a:solidFill>
              </a:rPr>
              <a:t>Supply (</a:t>
            </a:r>
            <a:r>
              <a:rPr lang="en-US" altLang="en-US" sz="2000" i="1" dirty="0">
                <a:latin typeface="Times New Roman" panose="02020603050405020304" pitchFamily="18" charset="0"/>
                <a:cs typeface="Times New Roman" panose="02020603050405020304" pitchFamily="18" charset="0"/>
              </a:rPr>
              <a:t>x)</a:t>
            </a:r>
            <a:r>
              <a:rPr lang="en-US" altLang="en-US" sz="2000" dirty="0">
                <a:solidFill>
                  <a:srgbClr val="000099"/>
                </a:solidFill>
              </a:rPr>
              <a:t>  = demand (   ), random scenarios	                    , </a:t>
            </a:r>
          </a:p>
        </p:txBody>
      </p:sp>
      <p:sp>
        <p:nvSpPr>
          <p:cNvPr id="2059" name="Rectangle 39"/>
          <p:cNvSpPr>
            <a:spLocks noChangeArrowheads="1"/>
          </p:cNvSpPr>
          <p:nvPr/>
        </p:nvSpPr>
        <p:spPr bwMode="auto">
          <a:xfrm>
            <a:off x="466725" y="4405312"/>
            <a:ext cx="65021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pPr>
            <a:r>
              <a:rPr lang="en-US" altLang="en-US" sz="2000" dirty="0">
                <a:solidFill>
                  <a:srgbClr val="000099"/>
                </a:solidFill>
              </a:rPr>
              <a:t> Problem: planning supply  </a:t>
            </a:r>
            <a:r>
              <a:rPr lang="en-US" altLang="en-US" sz="2000" i="1" dirty="0">
                <a:latin typeface="Times New Roman" panose="02020603050405020304" pitchFamily="18" charset="0"/>
                <a:cs typeface="Times New Roman" panose="02020603050405020304" pitchFamily="18" charset="0"/>
              </a:rPr>
              <a:t>x</a:t>
            </a:r>
            <a:r>
              <a:rPr lang="en-US" altLang="en-US" sz="2000" dirty="0">
                <a:solidFill>
                  <a:srgbClr val="000099"/>
                </a:solidFill>
              </a:rPr>
              <a:t>  before   </a:t>
            </a:r>
            <a:r>
              <a:rPr kumimoji="0" lang="en-US" altLang="en-US" sz="2000" b="0" i="1" u="none" strike="noStrike" cap="none" normalizeH="0" baseline="0" dirty="0">
                <a:ln>
                  <a:noFill/>
                </a:ln>
                <a:solidFill>
                  <a:srgbClr val="000000"/>
                </a:solidFill>
                <a:effectLst/>
                <a:latin typeface="Symbol" panose="05050102010706020507" pitchFamily="18" charset="2"/>
              </a:rPr>
              <a:t>q</a:t>
            </a:r>
            <a:r>
              <a:rPr kumimoji="0" lang="en-US" altLang="en-US" sz="2000" b="0" i="1" u="none" strike="noStrike" cap="none" normalizeH="0" baseline="-25000" dirty="0">
                <a:ln>
                  <a:noFill/>
                </a:ln>
                <a:solidFill>
                  <a:srgbClr val="000000"/>
                </a:solidFill>
                <a:effectLst/>
                <a:latin typeface="Times New Roman" panose="02020603050405020304" pitchFamily="18" charset="0"/>
                <a:cs typeface="Times New Roman" panose="02020603050405020304" pitchFamily="18" charset="0"/>
              </a:rPr>
              <a:t>i</a:t>
            </a:r>
            <a:r>
              <a:rPr lang="en-US" altLang="en-US" sz="2000" dirty="0">
                <a:solidFill>
                  <a:srgbClr val="000099"/>
                </a:solidFill>
              </a:rPr>
              <a:t>    is observed </a:t>
            </a:r>
          </a:p>
        </p:txBody>
      </p:sp>
      <p:grpSp>
        <p:nvGrpSpPr>
          <p:cNvPr id="2064" name="Group 60"/>
          <p:cNvGrpSpPr>
            <a:grpSpLocks/>
          </p:cNvGrpSpPr>
          <p:nvPr/>
        </p:nvGrpSpPr>
        <p:grpSpPr bwMode="auto">
          <a:xfrm>
            <a:off x="466725" y="2043109"/>
            <a:ext cx="7702759" cy="400050"/>
            <a:chOff x="-2457" y="54"/>
            <a:chExt cx="322188" cy="3000"/>
          </a:xfrm>
        </p:grpSpPr>
        <p:sp>
          <p:nvSpPr>
            <p:cNvPr id="2066" name="Rectangle 61"/>
            <p:cNvSpPr>
              <a:spLocks noChangeArrowheads="1"/>
            </p:cNvSpPr>
            <p:nvPr/>
          </p:nvSpPr>
          <p:spPr bwMode="auto">
            <a:xfrm>
              <a:off x="-2457" y="54"/>
              <a:ext cx="32218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pPr>
              <a:r>
                <a:rPr lang="en-US" altLang="en-US" sz="2000" dirty="0">
                  <a:solidFill>
                    <a:srgbClr val="000099"/>
                  </a:solidFill>
                </a:rPr>
                <a:t> Deterministic model:  </a:t>
              </a:r>
              <a:r>
                <a:rPr lang="en-US" altLang="en-US" sz="2000" i="1" dirty="0">
                  <a:solidFill>
                    <a:srgbClr val="000099"/>
                  </a:solidFill>
                  <a:latin typeface="Times New Roman" panose="02020603050405020304" pitchFamily="18" charset="0"/>
                  <a:cs typeface="Times New Roman" panose="02020603050405020304" pitchFamily="18" charset="0"/>
                </a:rPr>
                <a:t>x*</a:t>
              </a:r>
              <a:r>
                <a:rPr lang="en-US" altLang="en-US" sz="2000" dirty="0">
                  <a:solidFill>
                    <a:srgbClr val="000099"/>
                  </a:solidFill>
                </a:rPr>
                <a:t> = E               - standard average solution</a:t>
              </a:r>
            </a:p>
          </p:txBody>
        </p:sp>
        <p:graphicFrame>
          <p:nvGraphicFramePr>
            <p:cNvPr id="2051" name="Object 62"/>
            <p:cNvGraphicFramePr>
              <a:graphicFrameLocks noChangeAspect="1"/>
            </p:cNvGraphicFramePr>
            <p:nvPr/>
          </p:nvGraphicFramePr>
          <p:xfrm>
            <a:off x="2381" y="2155"/>
            <a:ext cx="408" cy="232"/>
          </p:xfrm>
          <a:graphic>
            <a:graphicData uri="http://schemas.openxmlformats.org/presentationml/2006/ole">
              <mc:AlternateContent xmlns:mc="http://schemas.openxmlformats.org/markup-compatibility/2006">
                <mc:Choice xmlns:v="urn:schemas-microsoft-com:vml" Requires="v">
                  <p:oleObj spid="_x0000_s2052" name="Equation" r:id="rId4" imgW="355320" imgH="203040" progId="Equation.3">
                    <p:embed/>
                  </p:oleObj>
                </mc:Choice>
                <mc:Fallback>
                  <p:oleObj name="Equation" r:id="rId4" imgW="355320" imgH="203040" progId="Equation.3">
                    <p:embed/>
                    <p:pic>
                      <p:nvPicPr>
                        <p:cNvPr id="2051" name="Object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 y="2155"/>
                          <a:ext cx="40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9" name="Text Box 4"/>
          <p:cNvSpPr txBox="1">
            <a:spLocks noChangeArrowheads="1"/>
          </p:cNvSpPr>
          <p:nvPr/>
        </p:nvSpPr>
        <p:spPr bwMode="auto">
          <a:xfrm>
            <a:off x="-149225" y="152400"/>
            <a:ext cx="9293225" cy="923330"/>
          </a:xfrm>
          <a:prstGeom prst="rect">
            <a:avLst/>
          </a:prstGeom>
          <a:noFill/>
          <a:ln w="12700" cap="sq" algn="ctr">
            <a:noFill/>
            <a:miter lim="800000"/>
            <a:headEnd/>
            <a:tailEnd/>
          </a:ln>
          <a:effectLst/>
        </p:spPr>
        <p:txBody>
          <a:bodyPr>
            <a:spAutoFit/>
          </a:bodyPr>
          <a:lstStyle/>
          <a:p>
            <a:pPr algn="ctr">
              <a:lnSpc>
                <a:spcPct val="90000"/>
              </a:lnSpc>
              <a:defRPr/>
            </a:pPr>
            <a:r>
              <a:rPr lang="en-US" sz="3000" dirty="0">
                <a:solidFill>
                  <a:srgbClr val="CC0000"/>
                </a:solidFill>
                <a:effectLst>
                  <a:outerShdw blurRad="38100" dist="38100" dir="2700000" algn="tl">
                    <a:srgbClr val="C0C0C0"/>
                  </a:outerShdw>
                </a:effectLst>
                <a:ea typeface="新細明體" pitchFamily="18" charset="-120"/>
              </a:rPr>
              <a:t>Robust interconnected two types decision-making: </a:t>
            </a:r>
          </a:p>
          <a:p>
            <a:pPr algn="ctr">
              <a:lnSpc>
                <a:spcPct val="90000"/>
              </a:lnSpc>
              <a:defRPr/>
            </a:pPr>
            <a:r>
              <a:rPr lang="en-US" sz="3000" dirty="0">
                <a:solidFill>
                  <a:srgbClr val="CC0000"/>
                </a:solidFill>
                <a:effectLst>
                  <a:outerShdw blurRad="38100" dist="38100" dir="2700000" algn="tl">
                    <a:srgbClr val="C0C0C0"/>
                  </a:outerShdw>
                </a:effectLst>
                <a:ea typeface="新細明體" pitchFamily="18" charset="-120"/>
              </a:rPr>
              <a:t>minimizing imbalances in the face of uncertain future</a:t>
            </a:r>
          </a:p>
        </p:txBody>
      </p:sp>
      <p:sp>
        <p:nvSpPr>
          <p:cNvPr id="87" name="Rectangle 41"/>
          <p:cNvSpPr>
            <a:spLocks noChangeArrowheads="1"/>
          </p:cNvSpPr>
          <p:nvPr/>
        </p:nvSpPr>
        <p:spPr bwMode="auto">
          <a:xfrm>
            <a:off x="466725" y="2700873"/>
            <a:ext cx="868058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pPr>
            <a:r>
              <a:rPr lang="en-US" altLang="en-US" sz="2000" dirty="0">
                <a:solidFill>
                  <a:srgbClr val="000099"/>
                </a:solidFill>
              </a:rPr>
              <a:t> Scenario analysis: what is optimal production once demand is simulated?</a:t>
            </a:r>
          </a:p>
          <a:p>
            <a:pPr eaLnBrk="1" hangingPunct="1">
              <a:buFont typeface="Wingdings" pitchFamily="2" charset="2"/>
              <a:buChar char="§"/>
            </a:pPr>
            <a:endParaRPr lang="en-US" altLang="en-US" sz="2000" dirty="0">
              <a:solidFill>
                <a:srgbClr val="000099"/>
              </a:solidFill>
            </a:endParaRPr>
          </a:p>
          <a:p>
            <a:pPr eaLnBrk="1" hangingPunct="1">
              <a:buFont typeface="Wingdings" pitchFamily="2" charset="2"/>
              <a:buChar char="§"/>
            </a:pPr>
            <a:endParaRPr lang="en-US" altLang="en-US" sz="2000" dirty="0">
              <a:solidFill>
                <a:srgbClr val="000099"/>
              </a:solidFill>
            </a:endParaRPr>
          </a:p>
          <a:p>
            <a:pPr eaLnBrk="1" hangingPunct="1">
              <a:buFont typeface="Wingdings" pitchFamily="2" charset="2"/>
              <a:buChar char="§"/>
            </a:pPr>
            <a:r>
              <a:rPr lang="en-US" altLang="en-US" sz="2000" dirty="0">
                <a:solidFill>
                  <a:srgbClr val="000099"/>
                </a:solidFill>
              </a:rPr>
              <a:t> Worst case minimax solution x= max (     ) can be too costly </a:t>
            </a:r>
          </a:p>
        </p:txBody>
      </p:sp>
      <p:sp>
        <p:nvSpPr>
          <p:cNvPr id="48" name="Rectangle 6">
            <a:extLst>
              <a:ext uri="{FF2B5EF4-FFF2-40B4-BE49-F238E27FC236}">
                <a16:creationId xmlns:a16="http://schemas.microsoft.com/office/drawing/2014/main" id="{2D8C4470-1589-4649-B539-0B83DA26A16E}"/>
              </a:ext>
            </a:extLst>
          </p:cNvPr>
          <p:cNvSpPr>
            <a:spLocks noChangeArrowheads="1"/>
          </p:cNvSpPr>
          <p:nvPr/>
        </p:nvSpPr>
        <p:spPr bwMode="auto">
          <a:xfrm>
            <a:off x="3208337" y="1295400"/>
            <a:ext cx="3730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6">
            <a:extLst>
              <a:ext uri="{FF2B5EF4-FFF2-40B4-BE49-F238E27FC236}">
                <a16:creationId xmlns:a16="http://schemas.microsoft.com/office/drawing/2014/main" id="{821BED81-AAAE-4846-BF77-762466A4FF8F}"/>
              </a:ext>
            </a:extLst>
          </p:cNvPr>
          <p:cNvSpPr>
            <a:spLocks noChangeArrowheads="1"/>
          </p:cNvSpPr>
          <p:nvPr/>
        </p:nvSpPr>
        <p:spPr bwMode="auto">
          <a:xfrm>
            <a:off x="3970337" y="2066981"/>
            <a:ext cx="3366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6">
            <a:extLst>
              <a:ext uri="{FF2B5EF4-FFF2-40B4-BE49-F238E27FC236}">
                <a16:creationId xmlns:a16="http://schemas.microsoft.com/office/drawing/2014/main" id="{F1864A01-71A7-4F2A-9B8D-964A47697199}"/>
              </a:ext>
            </a:extLst>
          </p:cNvPr>
          <p:cNvSpPr>
            <a:spLocks noChangeArrowheads="1"/>
          </p:cNvSpPr>
          <p:nvPr/>
        </p:nvSpPr>
        <p:spPr bwMode="auto">
          <a:xfrm>
            <a:off x="1680179" y="3152358"/>
            <a:ext cx="7582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x</a:t>
            </a:r>
            <a:r>
              <a:rPr kumimoji="0" lang="en-US" altLang="en-US" sz="2200" b="0" i="1" u="none" strike="noStrike" cap="none" normalizeH="0" baseline="-25000" dirty="0">
                <a:ln>
                  <a:noFill/>
                </a:ln>
                <a:solidFill>
                  <a:srgbClr val="000000"/>
                </a:solidFill>
                <a:effectLst/>
                <a:latin typeface="Times New Roman" panose="02020603050405020304" pitchFamily="18" charset="0"/>
                <a:cs typeface="Times New Roman" panose="02020603050405020304" pitchFamily="18" charset="0"/>
              </a:rPr>
              <a:t>1</a:t>
            </a:r>
            <a:r>
              <a:rPr kumimoji="0" lang="en-US" altLang="en-US" sz="22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1"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a:t>
            </a:r>
            <a:r>
              <a:rPr kumimoji="0" lang="en-US" altLang="en-US" sz="22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1" u="none" strike="noStrike" cap="none" normalizeH="0" baseline="0" dirty="0">
                <a:ln>
                  <a:noFill/>
                </a:ln>
                <a:solidFill>
                  <a:srgbClr val="000000"/>
                </a:solidFill>
                <a:effectLst/>
                <a:latin typeface="Symbol" panose="05050102010706020507" pitchFamily="18" charset="2"/>
              </a:rPr>
              <a:t>q</a:t>
            </a:r>
            <a:r>
              <a:rPr kumimoji="0" lang="en-US" altLang="en-US" sz="2200" b="0" i="1" u="none" strike="noStrike" cap="none" normalizeH="0" baseline="-25000" dirty="0">
                <a:ln>
                  <a:noFill/>
                </a:ln>
                <a:solidFill>
                  <a:srgbClr val="000000"/>
                </a:solidFill>
                <a:effectLst/>
                <a:latin typeface="Symbol" panose="05050102010706020507" pitchFamily="18" charset="2"/>
              </a:rPr>
              <a:t>1</a:t>
            </a:r>
            <a:endParaRPr kumimoji="0" lang="en-US" altLang="en-US" sz="1800" b="0" i="0" u="none" strike="noStrike" cap="none" normalizeH="0" baseline="-25000" dirty="0">
              <a:ln>
                <a:noFill/>
              </a:ln>
              <a:solidFill>
                <a:schemeClr val="tx1"/>
              </a:solidFill>
              <a:effectLst/>
              <a:latin typeface="Arial" panose="020B0604020202020204" pitchFamily="34" charset="0"/>
            </a:endParaRPr>
          </a:p>
        </p:txBody>
      </p:sp>
      <p:sp>
        <p:nvSpPr>
          <p:cNvPr id="89" name="Rectangle 6">
            <a:extLst>
              <a:ext uri="{FF2B5EF4-FFF2-40B4-BE49-F238E27FC236}">
                <a16:creationId xmlns:a16="http://schemas.microsoft.com/office/drawing/2014/main" id="{193F644D-E1C3-4151-A069-B70AC1F4C3BF}"/>
              </a:ext>
            </a:extLst>
          </p:cNvPr>
          <p:cNvSpPr>
            <a:spLocks noChangeArrowheads="1"/>
          </p:cNvSpPr>
          <p:nvPr/>
        </p:nvSpPr>
        <p:spPr bwMode="auto">
          <a:xfrm>
            <a:off x="3051779" y="3152358"/>
            <a:ext cx="7582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x</a:t>
            </a:r>
            <a:r>
              <a:rPr kumimoji="0" lang="en-US" altLang="en-US" sz="2200" b="0" i="1" u="none" strike="noStrike" cap="none" normalizeH="0" baseline="-25000" dirty="0">
                <a:ln>
                  <a:noFill/>
                </a:ln>
                <a:solidFill>
                  <a:srgbClr val="000000"/>
                </a:solidFill>
                <a:effectLst/>
                <a:latin typeface="Times New Roman" panose="02020603050405020304" pitchFamily="18" charset="0"/>
                <a:cs typeface="Times New Roman" panose="02020603050405020304" pitchFamily="18" charset="0"/>
              </a:rPr>
              <a:t>1</a:t>
            </a:r>
            <a:r>
              <a:rPr kumimoji="0" lang="en-US" altLang="en-US" sz="22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1"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 </a:t>
            </a:r>
            <a:r>
              <a:rPr kumimoji="0" lang="en-US" altLang="en-US" sz="2200" b="0" i="1" u="none" strike="noStrike" cap="none" normalizeH="0" baseline="0" dirty="0">
                <a:ln>
                  <a:noFill/>
                </a:ln>
                <a:solidFill>
                  <a:srgbClr val="000000"/>
                </a:solidFill>
                <a:effectLst/>
                <a:latin typeface="Symbol" panose="05050102010706020507" pitchFamily="18" charset="2"/>
              </a:rPr>
              <a:t>q</a:t>
            </a:r>
            <a:r>
              <a:rPr lang="en-US" altLang="en-US" sz="2200" i="1" baseline="-25000" dirty="0">
                <a:solidFill>
                  <a:srgbClr val="000000"/>
                </a:solidFill>
                <a:latin typeface="Symbol" panose="05050102010706020507" pitchFamily="18" charset="2"/>
              </a:rPr>
              <a:t>2</a:t>
            </a:r>
            <a:endParaRPr kumimoji="0" lang="en-US" altLang="en-US" sz="1800" b="0" i="0" u="none" strike="noStrike" cap="none" normalizeH="0" baseline="-25000" dirty="0">
              <a:ln>
                <a:noFill/>
              </a:ln>
              <a:solidFill>
                <a:schemeClr val="tx1"/>
              </a:solidFill>
              <a:effectLst/>
              <a:latin typeface="Arial" panose="020B0604020202020204" pitchFamily="34" charset="0"/>
            </a:endParaRPr>
          </a:p>
        </p:txBody>
      </p:sp>
      <p:sp>
        <p:nvSpPr>
          <p:cNvPr id="90" name="Rectangle 6">
            <a:extLst>
              <a:ext uri="{FF2B5EF4-FFF2-40B4-BE49-F238E27FC236}">
                <a16:creationId xmlns:a16="http://schemas.microsoft.com/office/drawing/2014/main" id="{D10F226E-86C4-4307-9EC4-AD595F3A4955}"/>
              </a:ext>
            </a:extLst>
          </p:cNvPr>
          <p:cNvSpPr>
            <a:spLocks noChangeArrowheads="1"/>
          </p:cNvSpPr>
          <p:nvPr/>
        </p:nvSpPr>
        <p:spPr bwMode="auto">
          <a:xfrm>
            <a:off x="5334000" y="3152358"/>
            <a:ext cx="8191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a:t>
            </a:r>
            <a:r>
              <a:rPr lang="en-US" altLang="en-US" sz="2200" i="1" baseline="-25000" dirty="0" err="1">
                <a:solidFill>
                  <a:srgbClr val="000000"/>
                </a:solidFill>
                <a:latin typeface="Times New Roman" panose="02020603050405020304" pitchFamily="18" charset="0"/>
                <a:cs typeface="Times New Roman" panose="02020603050405020304" pitchFamily="18" charset="0"/>
              </a:rPr>
              <a:t>N</a:t>
            </a:r>
            <a:r>
              <a:rPr kumimoji="0" lang="en-US" altLang="en-US" sz="22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1" u="none" strike="noStrike" cap="none" normalizeH="0" baseline="0" dirty="0">
                <a:ln>
                  <a:noFill/>
                </a:ln>
                <a:solidFill>
                  <a:srgbClr val="000000"/>
                </a:solidFill>
                <a:effectLst/>
                <a:latin typeface="Symbol" panose="05050102010706020507" pitchFamily="18" charset="2"/>
                <a:cs typeface="Times New Roman" panose="02020603050405020304" pitchFamily="18" charset="0"/>
              </a:rPr>
              <a:t>= </a:t>
            </a:r>
            <a:r>
              <a:rPr kumimoji="0" lang="en-US" altLang="en-US" sz="2200" b="0" i="1" u="none" strike="noStrike" cap="none" normalizeH="0" baseline="0" dirty="0" err="1">
                <a:ln>
                  <a:noFill/>
                </a:ln>
                <a:solidFill>
                  <a:srgbClr val="000000"/>
                </a:solidFill>
                <a:effectLst/>
                <a:latin typeface="Symbol" panose="05050102010706020507" pitchFamily="18" charset="2"/>
              </a:rPr>
              <a:t>q</a:t>
            </a:r>
            <a:r>
              <a:rPr lang="en-US" altLang="en-US" sz="2200" i="1" baseline="-25000" dirty="0" err="1">
                <a:solidFill>
                  <a:srgbClr val="000000"/>
                </a:solidFill>
                <a:latin typeface="Times New Roman" panose="02020603050405020304" pitchFamily="18" charset="0"/>
                <a:cs typeface="Times New Roman" panose="02020603050405020304" pitchFamily="18" charset="0"/>
              </a:rPr>
              <a:t>N</a:t>
            </a:r>
            <a:endParaRPr kumimoji="0" lang="en-US" altLang="en-US" sz="1800" b="0" i="0" u="none" strike="noStrike" cap="none" normalizeH="0" baseline="-25000" dirty="0">
              <a:ln>
                <a:noFill/>
              </a:ln>
              <a:solidFill>
                <a:schemeClr val="tx1"/>
              </a:solidFill>
              <a:effectLst/>
              <a:latin typeface="Arial" panose="020B0604020202020204" pitchFamily="34" charset="0"/>
            </a:endParaRPr>
          </a:p>
        </p:txBody>
      </p:sp>
      <p:sp>
        <p:nvSpPr>
          <p:cNvPr id="98" name="Rectangle 6">
            <a:extLst>
              <a:ext uri="{FF2B5EF4-FFF2-40B4-BE49-F238E27FC236}">
                <a16:creationId xmlns:a16="http://schemas.microsoft.com/office/drawing/2014/main" id="{BFED2DA0-8AA4-4840-943F-C011B7D20BCE}"/>
              </a:ext>
            </a:extLst>
          </p:cNvPr>
          <p:cNvSpPr>
            <a:spLocks noChangeArrowheads="1"/>
          </p:cNvSpPr>
          <p:nvPr/>
        </p:nvSpPr>
        <p:spPr bwMode="auto">
          <a:xfrm>
            <a:off x="5105400" y="3636651"/>
            <a:ext cx="3730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1" name="Group 30">
            <a:extLst>
              <a:ext uri="{FF2B5EF4-FFF2-40B4-BE49-F238E27FC236}">
                <a16:creationId xmlns:a16="http://schemas.microsoft.com/office/drawing/2014/main" id="{0E9BE53B-AF5D-48A0-8A8F-4D8A5F0644A8}"/>
              </a:ext>
            </a:extLst>
          </p:cNvPr>
          <p:cNvGrpSpPr/>
          <p:nvPr/>
        </p:nvGrpSpPr>
        <p:grpSpPr>
          <a:xfrm>
            <a:off x="457200" y="5138794"/>
            <a:ext cx="8153400" cy="1295400"/>
            <a:chOff x="457200" y="4876800"/>
            <a:chExt cx="8153400" cy="1295400"/>
          </a:xfrm>
        </p:grpSpPr>
        <p:sp>
          <p:nvSpPr>
            <p:cNvPr id="56" name="Rectangle 39"/>
            <p:cNvSpPr>
              <a:spLocks noChangeArrowheads="1"/>
            </p:cNvSpPr>
            <p:nvPr/>
          </p:nvSpPr>
          <p:spPr bwMode="auto">
            <a:xfrm>
              <a:off x="457200" y="4949820"/>
              <a:ext cx="58592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pPr>
              <a:r>
                <a:rPr lang="en-US" altLang="en-US" sz="2000" dirty="0">
                  <a:solidFill>
                    <a:srgbClr val="000099"/>
                  </a:solidFill>
                </a:rPr>
                <a:t> Imbalance                     defines adaptive solution</a:t>
              </a:r>
            </a:p>
          </p:txBody>
        </p:sp>
        <p:grpSp>
          <p:nvGrpSpPr>
            <p:cNvPr id="54" name="Group 16">
              <a:extLst>
                <a:ext uri="{FF2B5EF4-FFF2-40B4-BE49-F238E27FC236}">
                  <a16:creationId xmlns:a16="http://schemas.microsoft.com/office/drawing/2014/main" id="{6152FDE0-5BEF-4942-8BF7-D215C72DF1D8}"/>
                </a:ext>
              </a:extLst>
            </p:cNvPr>
            <p:cNvGrpSpPr>
              <a:grpSpLocks/>
            </p:cNvGrpSpPr>
            <p:nvPr/>
          </p:nvGrpSpPr>
          <p:grpSpPr bwMode="auto">
            <a:xfrm>
              <a:off x="2276475" y="4949820"/>
              <a:ext cx="1160463" cy="404813"/>
              <a:chOff x="2292" y="1116"/>
              <a:chExt cx="731" cy="255"/>
            </a:xfrm>
          </p:grpSpPr>
          <p:sp>
            <p:nvSpPr>
              <p:cNvPr id="57" name="Rectangle 6">
                <a:extLst>
                  <a:ext uri="{FF2B5EF4-FFF2-40B4-BE49-F238E27FC236}">
                    <a16:creationId xmlns:a16="http://schemas.microsoft.com/office/drawing/2014/main" id="{304F0FFF-9EA3-4D03-9134-3E11BFECCE95}"/>
                  </a:ext>
                </a:extLst>
              </p:cNvPr>
              <p:cNvSpPr>
                <a:spLocks noChangeArrowheads="1"/>
              </p:cNvSpPr>
              <p:nvPr/>
            </p:nvSpPr>
            <p:spPr bwMode="auto">
              <a:xfrm>
                <a:off x="2687" y="1116"/>
                <a:ext cx="23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Rectangle 8">
                <a:extLst>
                  <a:ext uri="{FF2B5EF4-FFF2-40B4-BE49-F238E27FC236}">
                    <a16:creationId xmlns:a16="http://schemas.microsoft.com/office/drawing/2014/main" id="{E413F985-F33C-4B9C-A2D4-2960E1DA3A88}"/>
                  </a:ext>
                </a:extLst>
              </p:cNvPr>
              <p:cNvSpPr>
                <a:spLocks noChangeArrowheads="1"/>
              </p:cNvSpPr>
              <p:nvPr/>
            </p:nvSpPr>
            <p:spPr bwMode="auto">
              <a:xfrm>
                <a:off x="2482" y="1116"/>
                <a:ext cx="9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000000"/>
                    </a:solidFill>
                    <a:latin typeface="Symbol" panose="05050102010706020507" pitchFamily="18" charset="2"/>
                  </a:rPr>
                  <a:t>&lt;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Rectangle 10">
                <a:extLst>
                  <a:ext uri="{FF2B5EF4-FFF2-40B4-BE49-F238E27FC236}">
                    <a16:creationId xmlns:a16="http://schemas.microsoft.com/office/drawing/2014/main" id="{03675C7A-E68D-4626-8295-E31E77BD20FE}"/>
                  </a:ext>
                </a:extLst>
              </p:cNvPr>
              <p:cNvSpPr>
                <a:spLocks noChangeArrowheads="1"/>
              </p:cNvSpPr>
              <p:nvPr/>
            </p:nvSpPr>
            <p:spPr bwMode="auto">
              <a:xfrm>
                <a:off x="3023" y="118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Rectangle 15">
                <a:extLst>
                  <a:ext uri="{FF2B5EF4-FFF2-40B4-BE49-F238E27FC236}">
                    <a16:creationId xmlns:a16="http://schemas.microsoft.com/office/drawing/2014/main" id="{9DC7A1E6-3F7F-4F20-9948-C61B87960E54}"/>
                  </a:ext>
                </a:extLst>
              </p:cNvPr>
              <p:cNvSpPr>
                <a:spLocks noChangeArrowheads="1"/>
              </p:cNvSpPr>
              <p:nvPr/>
            </p:nvSpPr>
            <p:spPr bwMode="auto">
              <a:xfrm>
                <a:off x="2292" y="1116"/>
                <a:ext cx="17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Times New Roman" panose="02020603050405020304" pitchFamily="18"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1" name="Group 20">
              <a:extLst>
                <a:ext uri="{FF2B5EF4-FFF2-40B4-BE49-F238E27FC236}">
                  <a16:creationId xmlns:a16="http://schemas.microsoft.com/office/drawing/2014/main" id="{7CECE145-B68F-453C-B44C-67CB674200FF}"/>
                </a:ext>
              </a:extLst>
            </p:cNvPr>
            <p:cNvGrpSpPr/>
            <p:nvPr/>
          </p:nvGrpSpPr>
          <p:grpSpPr>
            <a:xfrm>
              <a:off x="6318250" y="4876800"/>
              <a:ext cx="2292350" cy="481013"/>
              <a:chOff x="4833938" y="4322767"/>
              <a:chExt cx="2292350" cy="481013"/>
            </a:xfrm>
          </p:grpSpPr>
          <p:grpSp>
            <p:nvGrpSpPr>
              <p:cNvPr id="2" name="Group 4">
                <a:extLst>
                  <a:ext uri="{FF2B5EF4-FFF2-40B4-BE49-F238E27FC236}">
                    <a16:creationId xmlns:a16="http://schemas.microsoft.com/office/drawing/2014/main" id="{3B782401-6A1E-4755-97DD-1C078806EDF0}"/>
                  </a:ext>
                </a:extLst>
              </p:cNvPr>
              <p:cNvGrpSpPr>
                <a:grpSpLocks noChangeAspect="1"/>
              </p:cNvGrpSpPr>
              <p:nvPr/>
            </p:nvGrpSpPr>
            <p:grpSpPr bwMode="auto">
              <a:xfrm>
                <a:off x="4833938" y="4322767"/>
                <a:ext cx="2292350" cy="481013"/>
                <a:chOff x="3045" y="2723"/>
                <a:chExt cx="1444" cy="303"/>
              </a:xfrm>
            </p:grpSpPr>
            <p:sp>
              <p:nvSpPr>
                <p:cNvPr id="3" name="AutoShape 3">
                  <a:extLst>
                    <a:ext uri="{FF2B5EF4-FFF2-40B4-BE49-F238E27FC236}">
                      <a16:creationId xmlns:a16="http://schemas.microsoft.com/office/drawing/2014/main" id="{21EF1943-F07B-43CB-8045-FAFF4F8B51A8}"/>
                    </a:ext>
                  </a:extLst>
                </p:cNvPr>
                <p:cNvSpPr>
                  <a:spLocks noChangeAspect="1" noChangeArrowheads="1" noTextEdit="1"/>
                </p:cNvSpPr>
                <p:nvPr/>
              </p:nvSpPr>
              <p:spPr bwMode="auto">
                <a:xfrm>
                  <a:off x="3045" y="2741"/>
                  <a:ext cx="144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Rectangle 5">
                  <a:extLst>
                    <a:ext uri="{FF2B5EF4-FFF2-40B4-BE49-F238E27FC236}">
                      <a16:creationId xmlns:a16="http://schemas.microsoft.com/office/drawing/2014/main" id="{518AD1AF-8A26-41BF-BA73-16B0192B4DCD}"/>
                    </a:ext>
                  </a:extLst>
                </p:cNvPr>
                <p:cNvSpPr>
                  <a:spLocks noChangeArrowheads="1"/>
                </p:cNvSpPr>
                <p:nvPr/>
              </p:nvSpPr>
              <p:spPr bwMode="auto">
                <a:xfrm>
                  <a:off x="3045" y="2739"/>
                  <a:ext cx="14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 name="Group 17">
                  <a:extLst>
                    <a:ext uri="{FF2B5EF4-FFF2-40B4-BE49-F238E27FC236}">
                      <a16:creationId xmlns:a16="http://schemas.microsoft.com/office/drawing/2014/main" id="{109C5743-6E0A-4754-81B7-059AD01A1FC0}"/>
                    </a:ext>
                  </a:extLst>
                </p:cNvPr>
                <p:cNvGrpSpPr>
                  <a:grpSpLocks/>
                </p:cNvGrpSpPr>
                <p:nvPr/>
              </p:nvGrpSpPr>
              <p:grpSpPr bwMode="auto">
                <a:xfrm>
                  <a:off x="3095" y="2723"/>
                  <a:ext cx="1209" cy="299"/>
                  <a:chOff x="3095" y="2723"/>
                  <a:chExt cx="1209" cy="299"/>
                </a:xfrm>
              </p:grpSpPr>
              <p:sp>
                <p:nvSpPr>
                  <p:cNvPr id="10" name="Rectangle 6">
                    <a:extLst>
                      <a:ext uri="{FF2B5EF4-FFF2-40B4-BE49-F238E27FC236}">
                        <a16:creationId xmlns:a16="http://schemas.microsoft.com/office/drawing/2014/main" id="{5536FAB4-C006-45B8-8A19-9F3480953358}"/>
                      </a:ext>
                    </a:extLst>
                  </p:cNvPr>
                  <p:cNvSpPr>
                    <a:spLocks noChangeArrowheads="1"/>
                  </p:cNvSpPr>
                  <p:nvPr/>
                </p:nvSpPr>
                <p:spPr bwMode="auto">
                  <a:xfrm>
                    <a:off x="4128" y="2736"/>
                    <a:ext cx="176"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1" u="none" strike="noStrike" cap="none" normalizeH="0" baseline="0" dirty="0">
                        <a:ln>
                          <a:noFill/>
                        </a:ln>
                        <a:solidFill>
                          <a:srgbClr val="000000"/>
                        </a:solidFill>
                        <a:effectLst/>
                        <a:latin typeface="Times New Roman" panose="02020603050405020304" pitchFamily="18"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50D49DEA-BF3E-41AA-81EE-4E2698EA359F}"/>
                      </a:ext>
                    </a:extLst>
                  </p:cNvPr>
                  <p:cNvSpPr>
                    <a:spLocks noChangeArrowheads="1"/>
                  </p:cNvSpPr>
                  <p:nvPr/>
                </p:nvSpPr>
                <p:spPr bwMode="auto">
                  <a:xfrm>
                    <a:off x="3095" y="2746"/>
                    <a:ext cx="13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1" u="none" strike="noStrike" cap="none" normalizeH="0" baseline="0" dirty="0">
                        <a:ln>
                          <a:noFill/>
                        </a:ln>
                        <a:solidFill>
                          <a:srgbClr val="000000"/>
                        </a:solidFill>
                        <a:effectLst/>
                        <a:latin typeface="Times New Roman" panose="02020603050405020304" pitchFamily="18" charset="0"/>
                      </a:rPr>
                      <a:t>y</a:t>
                    </a:r>
                    <a:r>
                      <a:rPr kumimoji="0" lang="en-US" altLang="en-US" sz="2600" b="0" i="1" u="none" strike="noStrike" cap="none" normalizeH="0" baseline="30000" dirty="0">
                        <a:ln>
                          <a:noFill/>
                        </a:ln>
                        <a:solidFill>
                          <a:srgbClr val="000000"/>
                        </a:solidFill>
                        <a:effectLst/>
                        <a:latin typeface="Times New Roman" panose="02020603050405020304" pitchFamily="18" charset="0"/>
                      </a:rPr>
                      <a:t>-</a:t>
                    </a:r>
                    <a:endParaRPr kumimoji="0" lang="en-US" altLang="en-US" sz="1800" b="0" i="0" u="none" strike="noStrike" cap="none" normalizeH="0" baseline="30000" dirty="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02F320B5-0B7C-4E08-9C28-4EA507DCA045}"/>
                      </a:ext>
                    </a:extLst>
                  </p:cNvPr>
                  <p:cNvSpPr>
                    <a:spLocks noChangeArrowheads="1"/>
                  </p:cNvSpPr>
                  <p:nvPr/>
                </p:nvSpPr>
                <p:spPr bwMode="auto">
                  <a:xfrm>
                    <a:off x="3887" y="2723"/>
                    <a:ext cx="24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000000"/>
                        </a:solidFill>
                        <a:effectLst/>
                        <a:latin typeface="Symbol" panose="05050102010706020507" pitchFamily="18"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422461E9-E178-426B-8BE4-CD5306B7A435}"/>
                      </a:ext>
                    </a:extLst>
                  </p:cNvPr>
                  <p:cNvSpPr>
                    <a:spLocks noChangeArrowheads="1"/>
                  </p:cNvSpPr>
                  <p:nvPr/>
                </p:nvSpPr>
                <p:spPr bwMode="auto">
                  <a:xfrm>
                    <a:off x="3533" y="2723"/>
                    <a:ext cx="24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2B132C68-EC61-426A-A5C6-9165C817FAA5}"/>
                      </a:ext>
                    </a:extLst>
                  </p:cNvPr>
                  <p:cNvSpPr>
                    <a:spLocks noChangeArrowheads="1"/>
                  </p:cNvSpPr>
                  <p:nvPr/>
                </p:nvSpPr>
                <p:spPr bwMode="auto">
                  <a:xfrm>
                    <a:off x="3861" y="274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A15E0086-4541-4552-B0D3-C26698D9B26E}"/>
                      </a:ext>
                    </a:extLst>
                  </p:cNvPr>
                  <p:cNvSpPr>
                    <a:spLocks noChangeArrowheads="1"/>
                  </p:cNvSpPr>
                  <p:nvPr/>
                </p:nvSpPr>
                <p:spPr bwMode="auto">
                  <a:xfrm>
                    <a:off x="3411" y="2745"/>
                    <a:ext cx="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600" i="1" dirty="0">
                        <a:solidFill>
                          <a:srgbClr val="000000"/>
                        </a:solidFill>
                        <a:latin typeface="Times New Roman" panose="02020603050405020304" pitchFamily="18" charset="0"/>
                      </a:rPr>
                      <a:t>)</a:t>
                    </a:r>
                    <a:endParaRPr kumimoji="0" lang="en-US" altLang="en-US" sz="1800" b="0" i="1" u="none" strike="noStrike" cap="none" normalizeH="0" baseline="0" dirty="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8EF49F51-6250-490E-87B7-7D18041591A9}"/>
                      </a:ext>
                    </a:extLst>
                  </p:cNvPr>
                  <p:cNvSpPr>
                    <a:spLocks noChangeArrowheads="1"/>
                  </p:cNvSpPr>
                  <p:nvPr/>
                </p:nvSpPr>
                <p:spPr bwMode="auto">
                  <a:xfrm>
                    <a:off x="3195" y="274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F9BFD723-EB60-4CB2-8045-F9EE5501EBA2}"/>
                      </a:ext>
                    </a:extLst>
                  </p:cNvPr>
                  <p:cNvSpPr>
                    <a:spLocks noChangeArrowheads="1"/>
                  </p:cNvSpPr>
                  <p:nvPr/>
                </p:nvSpPr>
                <p:spPr bwMode="auto">
                  <a:xfrm>
                    <a:off x="3922" y="272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6271D39B-19A5-4147-9D5C-2D3DDA4D714D}"/>
                      </a:ext>
                    </a:extLst>
                  </p:cNvPr>
                  <p:cNvSpPr>
                    <a:spLocks noChangeArrowheads="1"/>
                  </p:cNvSpPr>
                  <p:nvPr/>
                </p:nvSpPr>
                <p:spPr bwMode="auto">
                  <a:xfrm>
                    <a:off x="3256" y="272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
            <p:nvSpPr>
              <p:cNvPr id="82" name="Rectangle 6">
                <a:extLst>
                  <a:ext uri="{FF2B5EF4-FFF2-40B4-BE49-F238E27FC236}">
                    <a16:creationId xmlns:a16="http://schemas.microsoft.com/office/drawing/2014/main" id="{630291E9-BDC2-4DE1-B66D-33F5AE09F58D}"/>
                  </a:ext>
                </a:extLst>
              </p:cNvPr>
              <p:cNvSpPr>
                <a:spLocks noChangeArrowheads="1"/>
              </p:cNvSpPr>
              <p:nvPr/>
            </p:nvSpPr>
            <p:spPr bwMode="auto">
              <a:xfrm>
                <a:off x="5884453" y="4368006"/>
                <a:ext cx="3730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6">
                <a:extLst>
                  <a:ext uri="{FF2B5EF4-FFF2-40B4-BE49-F238E27FC236}">
                    <a16:creationId xmlns:a16="http://schemas.microsoft.com/office/drawing/2014/main" id="{8E6F3378-58AB-4EC6-A5B8-9D1BA4527F6D}"/>
                  </a:ext>
                </a:extLst>
              </p:cNvPr>
              <p:cNvSpPr>
                <a:spLocks noChangeArrowheads="1"/>
              </p:cNvSpPr>
              <p:nvPr/>
            </p:nvSpPr>
            <p:spPr bwMode="auto">
              <a:xfrm>
                <a:off x="5174400" y="4389126"/>
                <a:ext cx="242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00" name="Rectangle 39">
              <a:extLst>
                <a:ext uri="{FF2B5EF4-FFF2-40B4-BE49-F238E27FC236}">
                  <a16:creationId xmlns:a16="http://schemas.microsoft.com/office/drawing/2014/main" id="{A0B0B335-1472-44B7-B5C1-3FF1F591536C}"/>
                </a:ext>
              </a:extLst>
            </p:cNvPr>
            <p:cNvSpPr>
              <a:spLocks noChangeArrowheads="1"/>
            </p:cNvSpPr>
            <p:nvPr/>
          </p:nvSpPr>
          <p:spPr bwMode="auto">
            <a:xfrm>
              <a:off x="457200" y="5764207"/>
              <a:ext cx="58592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pPr>
              <a:r>
                <a:rPr lang="en-US" altLang="en-US" sz="2000" dirty="0">
                  <a:solidFill>
                    <a:srgbClr val="000099"/>
                  </a:solidFill>
                </a:rPr>
                <a:t> Imbalance                     defines adaptive solution</a:t>
              </a:r>
            </a:p>
          </p:txBody>
        </p:sp>
        <p:grpSp>
          <p:nvGrpSpPr>
            <p:cNvPr id="101" name="Group 16">
              <a:extLst>
                <a:ext uri="{FF2B5EF4-FFF2-40B4-BE49-F238E27FC236}">
                  <a16:creationId xmlns:a16="http://schemas.microsoft.com/office/drawing/2014/main" id="{594E04A0-69F3-4D72-BD7B-1EB1FD671C2D}"/>
                </a:ext>
              </a:extLst>
            </p:cNvPr>
            <p:cNvGrpSpPr>
              <a:grpSpLocks/>
            </p:cNvGrpSpPr>
            <p:nvPr/>
          </p:nvGrpSpPr>
          <p:grpSpPr bwMode="auto">
            <a:xfrm>
              <a:off x="2276475" y="5764207"/>
              <a:ext cx="1160463" cy="404813"/>
              <a:chOff x="2292" y="1116"/>
              <a:chExt cx="731" cy="255"/>
            </a:xfrm>
          </p:grpSpPr>
          <p:sp>
            <p:nvSpPr>
              <p:cNvPr id="102" name="Rectangle 6">
                <a:extLst>
                  <a:ext uri="{FF2B5EF4-FFF2-40B4-BE49-F238E27FC236}">
                    <a16:creationId xmlns:a16="http://schemas.microsoft.com/office/drawing/2014/main" id="{F09C69CA-559F-44F1-B7AF-F546A0EACC85}"/>
                  </a:ext>
                </a:extLst>
              </p:cNvPr>
              <p:cNvSpPr>
                <a:spLocks noChangeArrowheads="1"/>
              </p:cNvSpPr>
              <p:nvPr/>
            </p:nvSpPr>
            <p:spPr bwMode="auto">
              <a:xfrm>
                <a:off x="2687" y="1116"/>
                <a:ext cx="23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Rectangle 8">
                <a:extLst>
                  <a:ext uri="{FF2B5EF4-FFF2-40B4-BE49-F238E27FC236}">
                    <a16:creationId xmlns:a16="http://schemas.microsoft.com/office/drawing/2014/main" id="{CE36C5F7-D1B2-488C-940E-5A016133C964}"/>
                  </a:ext>
                </a:extLst>
              </p:cNvPr>
              <p:cNvSpPr>
                <a:spLocks noChangeArrowheads="1"/>
              </p:cNvSpPr>
              <p:nvPr/>
            </p:nvSpPr>
            <p:spPr bwMode="auto">
              <a:xfrm>
                <a:off x="2482" y="1116"/>
                <a:ext cx="9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rgbClr val="000000"/>
                    </a:solidFill>
                    <a:latin typeface="Symbol" panose="05050102010706020507" pitchFamily="18" charset="2"/>
                  </a:rPr>
                  <a:t>&gt;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Rectangle 10">
                <a:extLst>
                  <a:ext uri="{FF2B5EF4-FFF2-40B4-BE49-F238E27FC236}">
                    <a16:creationId xmlns:a16="http://schemas.microsoft.com/office/drawing/2014/main" id="{AE311D8B-9901-434F-B57F-25874909626E}"/>
                  </a:ext>
                </a:extLst>
              </p:cNvPr>
              <p:cNvSpPr>
                <a:spLocks noChangeArrowheads="1"/>
              </p:cNvSpPr>
              <p:nvPr/>
            </p:nvSpPr>
            <p:spPr bwMode="auto">
              <a:xfrm>
                <a:off x="3023" y="118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5" name="Rectangle 15">
                <a:extLst>
                  <a:ext uri="{FF2B5EF4-FFF2-40B4-BE49-F238E27FC236}">
                    <a16:creationId xmlns:a16="http://schemas.microsoft.com/office/drawing/2014/main" id="{0780EBE2-A3C7-4B2B-901B-A4692F050C50}"/>
                  </a:ext>
                </a:extLst>
              </p:cNvPr>
              <p:cNvSpPr>
                <a:spLocks noChangeArrowheads="1"/>
              </p:cNvSpPr>
              <p:nvPr/>
            </p:nvSpPr>
            <p:spPr bwMode="auto">
              <a:xfrm>
                <a:off x="2292" y="1116"/>
                <a:ext cx="17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Times New Roman" panose="02020603050405020304" pitchFamily="18"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06" name="Group 105">
              <a:extLst>
                <a:ext uri="{FF2B5EF4-FFF2-40B4-BE49-F238E27FC236}">
                  <a16:creationId xmlns:a16="http://schemas.microsoft.com/office/drawing/2014/main" id="{E7069E2C-91BD-493E-9B61-1BACCF30A046}"/>
                </a:ext>
              </a:extLst>
            </p:cNvPr>
            <p:cNvGrpSpPr/>
            <p:nvPr/>
          </p:nvGrpSpPr>
          <p:grpSpPr>
            <a:xfrm>
              <a:off x="6318250" y="5691187"/>
              <a:ext cx="2292350" cy="481013"/>
              <a:chOff x="4833938" y="4322767"/>
              <a:chExt cx="2292350" cy="481013"/>
            </a:xfrm>
          </p:grpSpPr>
          <p:grpSp>
            <p:nvGrpSpPr>
              <p:cNvPr id="107" name="Group 4">
                <a:extLst>
                  <a:ext uri="{FF2B5EF4-FFF2-40B4-BE49-F238E27FC236}">
                    <a16:creationId xmlns:a16="http://schemas.microsoft.com/office/drawing/2014/main" id="{3F802083-FB41-4284-B828-EDE3221CB30B}"/>
                  </a:ext>
                </a:extLst>
              </p:cNvPr>
              <p:cNvGrpSpPr>
                <a:grpSpLocks noChangeAspect="1"/>
              </p:cNvGrpSpPr>
              <p:nvPr/>
            </p:nvGrpSpPr>
            <p:grpSpPr bwMode="auto">
              <a:xfrm>
                <a:off x="4833938" y="4322767"/>
                <a:ext cx="2292350" cy="481013"/>
                <a:chOff x="3045" y="2723"/>
                <a:chExt cx="1444" cy="303"/>
              </a:xfrm>
            </p:grpSpPr>
            <p:sp>
              <p:nvSpPr>
                <p:cNvPr id="110" name="AutoShape 3">
                  <a:extLst>
                    <a:ext uri="{FF2B5EF4-FFF2-40B4-BE49-F238E27FC236}">
                      <a16:creationId xmlns:a16="http://schemas.microsoft.com/office/drawing/2014/main" id="{73DB5DB5-9476-407E-B7D3-7A7F4DD036EC}"/>
                    </a:ext>
                  </a:extLst>
                </p:cNvPr>
                <p:cNvSpPr>
                  <a:spLocks noChangeAspect="1" noChangeArrowheads="1" noTextEdit="1"/>
                </p:cNvSpPr>
                <p:nvPr/>
              </p:nvSpPr>
              <p:spPr bwMode="auto">
                <a:xfrm>
                  <a:off x="3045" y="2741"/>
                  <a:ext cx="144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5">
                  <a:extLst>
                    <a:ext uri="{FF2B5EF4-FFF2-40B4-BE49-F238E27FC236}">
                      <a16:creationId xmlns:a16="http://schemas.microsoft.com/office/drawing/2014/main" id="{7AEF634D-2CEA-4640-9812-9220BEFA8E3C}"/>
                    </a:ext>
                  </a:extLst>
                </p:cNvPr>
                <p:cNvSpPr>
                  <a:spLocks noChangeArrowheads="1"/>
                </p:cNvSpPr>
                <p:nvPr/>
              </p:nvSpPr>
              <p:spPr bwMode="auto">
                <a:xfrm>
                  <a:off x="3045" y="2739"/>
                  <a:ext cx="14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2" name="Group 17">
                  <a:extLst>
                    <a:ext uri="{FF2B5EF4-FFF2-40B4-BE49-F238E27FC236}">
                      <a16:creationId xmlns:a16="http://schemas.microsoft.com/office/drawing/2014/main" id="{AAEB51B9-53F6-49F0-9B0D-71CE209A9253}"/>
                    </a:ext>
                  </a:extLst>
                </p:cNvPr>
                <p:cNvGrpSpPr>
                  <a:grpSpLocks/>
                </p:cNvGrpSpPr>
                <p:nvPr/>
              </p:nvGrpSpPr>
              <p:grpSpPr bwMode="auto">
                <a:xfrm>
                  <a:off x="3095" y="2723"/>
                  <a:ext cx="1033" cy="299"/>
                  <a:chOff x="3095" y="2723"/>
                  <a:chExt cx="1033" cy="299"/>
                </a:xfrm>
              </p:grpSpPr>
              <p:sp>
                <p:nvSpPr>
                  <p:cNvPr id="114" name="Rectangle 8">
                    <a:extLst>
                      <a:ext uri="{FF2B5EF4-FFF2-40B4-BE49-F238E27FC236}">
                        <a16:creationId xmlns:a16="http://schemas.microsoft.com/office/drawing/2014/main" id="{B5EBF199-7A9A-4731-A1FA-5AFFA90CA274}"/>
                      </a:ext>
                    </a:extLst>
                  </p:cNvPr>
                  <p:cNvSpPr>
                    <a:spLocks noChangeArrowheads="1"/>
                  </p:cNvSpPr>
                  <p:nvPr/>
                </p:nvSpPr>
                <p:spPr bwMode="auto">
                  <a:xfrm>
                    <a:off x="3095" y="274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Rectangle 9">
                    <a:extLst>
                      <a:ext uri="{FF2B5EF4-FFF2-40B4-BE49-F238E27FC236}">
                        <a16:creationId xmlns:a16="http://schemas.microsoft.com/office/drawing/2014/main" id="{B3E679DF-23CF-4502-A45D-03CF338B2E07}"/>
                      </a:ext>
                    </a:extLst>
                  </p:cNvPr>
                  <p:cNvSpPr>
                    <a:spLocks noChangeArrowheads="1"/>
                  </p:cNvSpPr>
                  <p:nvPr/>
                </p:nvSpPr>
                <p:spPr bwMode="auto">
                  <a:xfrm>
                    <a:off x="3887" y="2723"/>
                    <a:ext cx="24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000000"/>
                        </a:solidFill>
                        <a:effectLst/>
                        <a:latin typeface="Symbol" panose="05050102010706020507" pitchFamily="18"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Rectangle 10">
                    <a:extLst>
                      <a:ext uri="{FF2B5EF4-FFF2-40B4-BE49-F238E27FC236}">
                        <a16:creationId xmlns:a16="http://schemas.microsoft.com/office/drawing/2014/main" id="{F9E5EEDC-56EC-44D4-8766-D5F16F97C724}"/>
                      </a:ext>
                    </a:extLst>
                  </p:cNvPr>
                  <p:cNvSpPr>
                    <a:spLocks noChangeArrowheads="1"/>
                  </p:cNvSpPr>
                  <p:nvPr/>
                </p:nvSpPr>
                <p:spPr bwMode="auto">
                  <a:xfrm>
                    <a:off x="3533" y="2723"/>
                    <a:ext cx="241"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Symbol" panose="05050102010706020507" pitchFamily="18"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12">
                    <a:extLst>
                      <a:ext uri="{FF2B5EF4-FFF2-40B4-BE49-F238E27FC236}">
                        <a16:creationId xmlns:a16="http://schemas.microsoft.com/office/drawing/2014/main" id="{FBCB397A-3473-4032-B989-40EB54C040E8}"/>
                      </a:ext>
                    </a:extLst>
                  </p:cNvPr>
                  <p:cNvSpPr>
                    <a:spLocks noChangeArrowheads="1"/>
                  </p:cNvSpPr>
                  <p:nvPr/>
                </p:nvSpPr>
                <p:spPr bwMode="auto">
                  <a:xfrm>
                    <a:off x="3861" y="274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8" name="Rectangle 13">
                    <a:extLst>
                      <a:ext uri="{FF2B5EF4-FFF2-40B4-BE49-F238E27FC236}">
                        <a16:creationId xmlns:a16="http://schemas.microsoft.com/office/drawing/2014/main" id="{2164A683-DF66-4E40-A3D8-138D4FE04184}"/>
                      </a:ext>
                    </a:extLst>
                  </p:cNvPr>
                  <p:cNvSpPr>
                    <a:spLocks noChangeArrowheads="1"/>
                  </p:cNvSpPr>
                  <p:nvPr/>
                </p:nvSpPr>
                <p:spPr bwMode="auto">
                  <a:xfrm>
                    <a:off x="3411" y="2745"/>
                    <a:ext cx="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1" u="none" strike="noStrike" cap="none" normalizeH="0" baseline="0">
                        <a:ln>
                          <a:noFill/>
                        </a:ln>
                        <a:solidFill>
                          <a:srgbClr val="000000"/>
                        </a:solidFill>
                        <a:effectLst/>
                        <a:latin typeface="Times New Roman" panose="02020603050405020304" pitchFamily="18" charset="0"/>
                      </a:rPr>
                      <a:t>)</a:t>
                    </a:r>
                    <a:endParaRPr kumimoji="0" lang="en-US" altLang="en-US" sz="1800" b="0" i="1" u="none" strike="noStrike" cap="none" normalizeH="0" baseline="0">
                      <a:ln>
                        <a:noFill/>
                      </a:ln>
                      <a:solidFill>
                        <a:schemeClr val="tx1"/>
                      </a:solidFill>
                      <a:effectLst/>
                    </a:endParaRPr>
                  </a:p>
                </p:txBody>
              </p:sp>
              <p:sp>
                <p:nvSpPr>
                  <p:cNvPr id="119" name="Rectangle 14">
                    <a:extLst>
                      <a:ext uri="{FF2B5EF4-FFF2-40B4-BE49-F238E27FC236}">
                        <a16:creationId xmlns:a16="http://schemas.microsoft.com/office/drawing/2014/main" id="{3B854D77-E647-4CAA-A9B3-1004B36910D3}"/>
                      </a:ext>
                    </a:extLst>
                  </p:cNvPr>
                  <p:cNvSpPr>
                    <a:spLocks noChangeArrowheads="1"/>
                  </p:cNvSpPr>
                  <p:nvPr/>
                </p:nvSpPr>
                <p:spPr bwMode="auto">
                  <a:xfrm>
                    <a:off x="3195" y="274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Rectangle 15">
                    <a:extLst>
                      <a:ext uri="{FF2B5EF4-FFF2-40B4-BE49-F238E27FC236}">
                        <a16:creationId xmlns:a16="http://schemas.microsoft.com/office/drawing/2014/main" id="{58837AFF-F407-404B-A466-688273707E4F}"/>
                      </a:ext>
                    </a:extLst>
                  </p:cNvPr>
                  <p:cNvSpPr>
                    <a:spLocks noChangeArrowheads="1"/>
                  </p:cNvSpPr>
                  <p:nvPr/>
                </p:nvSpPr>
                <p:spPr bwMode="auto">
                  <a:xfrm>
                    <a:off x="3922" y="272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1" name="Rectangle 16">
                    <a:extLst>
                      <a:ext uri="{FF2B5EF4-FFF2-40B4-BE49-F238E27FC236}">
                        <a16:creationId xmlns:a16="http://schemas.microsoft.com/office/drawing/2014/main" id="{170E82D2-9B46-41AE-8169-200CAB1F6D48}"/>
                      </a:ext>
                    </a:extLst>
                  </p:cNvPr>
                  <p:cNvSpPr>
                    <a:spLocks noChangeArrowheads="1"/>
                  </p:cNvSpPr>
                  <p:nvPr/>
                </p:nvSpPr>
                <p:spPr bwMode="auto">
                  <a:xfrm>
                    <a:off x="3256" y="272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
            <p:nvSpPr>
              <p:cNvPr id="109" name="Rectangle 6">
                <a:extLst>
                  <a:ext uri="{FF2B5EF4-FFF2-40B4-BE49-F238E27FC236}">
                    <a16:creationId xmlns:a16="http://schemas.microsoft.com/office/drawing/2014/main" id="{EED6F74E-D5A1-4BEF-B0F6-2A4F2B79422D}"/>
                  </a:ext>
                </a:extLst>
              </p:cNvPr>
              <p:cNvSpPr>
                <a:spLocks noChangeArrowheads="1"/>
              </p:cNvSpPr>
              <p:nvPr/>
            </p:nvSpPr>
            <p:spPr bwMode="auto">
              <a:xfrm>
                <a:off x="5174400" y="4389126"/>
                <a:ext cx="2420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24" name="Rectangle 6">
              <a:extLst>
                <a:ext uri="{FF2B5EF4-FFF2-40B4-BE49-F238E27FC236}">
                  <a16:creationId xmlns:a16="http://schemas.microsoft.com/office/drawing/2014/main" id="{DBE04839-C8C9-40DD-AF9E-0E5788BECCFD}"/>
                </a:ext>
              </a:extLst>
            </p:cNvPr>
            <p:cNvSpPr>
              <a:spLocks noChangeArrowheads="1"/>
            </p:cNvSpPr>
            <p:nvPr/>
          </p:nvSpPr>
          <p:spPr bwMode="auto">
            <a:xfrm>
              <a:off x="7416800" y="5715000"/>
              <a:ext cx="2794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1" u="none" strike="noStrike" cap="none" normalizeH="0" baseline="0" dirty="0">
                  <a:ln>
                    <a:noFill/>
                  </a:ln>
                  <a:solidFill>
                    <a:srgbClr val="000000"/>
                  </a:solidFill>
                  <a:effectLst/>
                  <a:latin typeface="Times New Roman" panose="02020603050405020304" pitchFamily="18"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5" name="Rectangle 6">
              <a:extLst>
                <a:ext uri="{FF2B5EF4-FFF2-40B4-BE49-F238E27FC236}">
                  <a16:creationId xmlns:a16="http://schemas.microsoft.com/office/drawing/2014/main" id="{F282FF38-3F66-4980-B787-9B5350EA4D3D}"/>
                </a:ext>
              </a:extLst>
            </p:cNvPr>
            <p:cNvSpPr>
              <a:spLocks noChangeArrowheads="1"/>
            </p:cNvSpPr>
            <p:nvPr/>
          </p:nvSpPr>
          <p:spPr bwMode="auto">
            <a:xfrm>
              <a:off x="7924800" y="5767387"/>
              <a:ext cx="3730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Rectangle 8">
              <a:extLst>
                <a:ext uri="{FF2B5EF4-FFF2-40B4-BE49-F238E27FC236}">
                  <a16:creationId xmlns:a16="http://schemas.microsoft.com/office/drawing/2014/main" id="{7A04BCB2-4865-4AB2-9DC4-14F3A471D952}"/>
                </a:ext>
              </a:extLst>
            </p:cNvPr>
            <p:cNvSpPr>
              <a:spLocks noChangeArrowheads="1"/>
            </p:cNvSpPr>
            <p:nvPr/>
          </p:nvSpPr>
          <p:spPr bwMode="auto">
            <a:xfrm>
              <a:off x="6445975" y="5691187"/>
              <a:ext cx="2981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1" u="none" strike="noStrike" cap="none" normalizeH="0" baseline="0" dirty="0">
                  <a:ln>
                    <a:noFill/>
                  </a:ln>
                  <a:solidFill>
                    <a:srgbClr val="000000"/>
                  </a:solidFill>
                  <a:effectLst/>
                  <a:latin typeface="Times New Roman" panose="02020603050405020304" pitchFamily="18" charset="0"/>
                </a:rPr>
                <a:t>y</a:t>
              </a:r>
              <a:r>
                <a:rPr kumimoji="0" lang="en-US" altLang="en-US" sz="2600" b="0" i="1" u="none" strike="noStrike" cap="none" normalizeH="0" baseline="30000" dirty="0">
                  <a:ln>
                    <a:noFill/>
                  </a:ln>
                  <a:solidFill>
                    <a:srgbClr val="000000"/>
                  </a:solidFill>
                  <a:effectLst/>
                  <a:latin typeface="Times New Roman" panose="02020603050405020304" pitchFamily="18" charset="0"/>
                </a:rPr>
                <a:t>+</a:t>
              </a:r>
              <a:endParaRPr kumimoji="0" lang="en-US" altLang="en-US" sz="1800" b="0" i="0" u="none" strike="noStrike" cap="none" normalizeH="0" baseline="30000" dirty="0">
                <a:ln>
                  <a:noFill/>
                </a:ln>
                <a:solidFill>
                  <a:schemeClr val="tx1"/>
                </a:solidFill>
                <a:effectLst/>
                <a:latin typeface="Arial" panose="020B0604020202020204" pitchFamily="34" charset="0"/>
              </a:endParaRPr>
            </a:p>
          </p:txBody>
        </p:sp>
      </p:grpSp>
      <p:sp>
        <p:nvSpPr>
          <p:cNvPr id="74" name="TextBox 73">
            <a:extLst>
              <a:ext uri="{FF2B5EF4-FFF2-40B4-BE49-F238E27FC236}">
                <a16:creationId xmlns:a16="http://schemas.microsoft.com/office/drawing/2014/main" id="{85431D52-CAEC-4DF4-AB58-9B579405A47F}"/>
              </a:ext>
            </a:extLst>
          </p:cNvPr>
          <p:cNvSpPr txBox="1"/>
          <p:nvPr/>
        </p:nvSpPr>
        <p:spPr>
          <a:xfrm>
            <a:off x="5638800" y="1295400"/>
            <a:ext cx="4644188" cy="369332"/>
          </a:xfrm>
          <a:prstGeom prst="rect">
            <a:avLst/>
          </a:prstGeom>
          <a:noFill/>
        </p:spPr>
        <p:txBody>
          <a:bodyPr wrap="square">
            <a:spAutoFit/>
          </a:bodyPr>
          <a:lstStyle/>
          <a:p>
            <a:r>
              <a:rPr kumimoji="0" lang="en-US" altLang="en-US" sz="1800" b="0" i="1" u="none" strike="noStrike" cap="none" normalizeH="0" baseline="0" dirty="0">
                <a:ln>
                  <a:noFill/>
                </a:ln>
                <a:solidFill>
                  <a:srgbClr val="000000"/>
                </a:solidFill>
                <a:effectLst/>
                <a:latin typeface="Symbol" panose="05050102010706020507" pitchFamily="18" charset="2"/>
              </a:rPr>
              <a:t>q= (q</a:t>
            </a:r>
            <a:r>
              <a:rPr kumimoji="0" lang="en-US" altLang="en-US" b="0" i="1" u="none" strike="noStrike" cap="none" normalizeH="0" baseline="-25000" dirty="0">
                <a:ln>
                  <a:noFill/>
                </a:ln>
                <a:solidFill>
                  <a:srgbClr val="000000"/>
                </a:solidFill>
                <a:effectLst/>
                <a:latin typeface="Times New Roman" panose="02020603050405020304" pitchFamily="18" charset="0"/>
                <a:cs typeface="Times New Roman" panose="02020603050405020304" pitchFamily="18" charset="0"/>
              </a:rPr>
              <a:t>1</a:t>
            </a:r>
            <a:r>
              <a:rPr lang="en-US" altLang="en-US" sz="1800" i="1" baseline="-25000" dirty="0">
                <a:solidFill>
                  <a:srgbClr val="000000"/>
                </a:solidFill>
                <a:latin typeface="Times New Roman" panose="02020603050405020304" pitchFamily="18" charset="0"/>
                <a:cs typeface="Times New Roman" panose="02020603050405020304" pitchFamily="18" charset="0"/>
              </a:rPr>
              <a:t>  </a:t>
            </a:r>
            <a:r>
              <a:rPr lang="en-US" altLang="en-US" i="1" dirty="0">
                <a:solidFill>
                  <a:srgbClr val="000000"/>
                </a:solidFill>
                <a:latin typeface="Symbol" panose="05050102010706020507" pitchFamily="18" charset="2"/>
                <a:cs typeface="Times New Roman" panose="02020603050405020304" pitchFamily="18" charset="0"/>
              </a:rPr>
              <a:t>,</a:t>
            </a:r>
            <a:r>
              <a:rPr kumimoji="0" lang="en-US" altLang="en-US" sz="1800" b="0" i="1" u="none" strike="noStrike" cap="none" normalizeH="0" baseline="0" dirty="0">
                <a:ln>
                  <a:noFill/>
                </a:ln>
                <a:solidFill>
                  <a:srgbClr val="000000"/>
                </a:solidFill>
                <a:effectLst/>
                <a:latin typeface="Symbol" panose="05050102010706020507" pitchFamily="18" charset="2"/>
              </a:rPr>
              <a:t> q</a:t>
            </a:r>
            <a:r>
              <a:rPr lang="en-US" altLang="en-US" sz="1800" i="1" baseline="-25000" dirty="0">
                <a:solidFill>
                  <a:srgbClr val="000000"/>
                </a:solidFill>
                <a:latin typeface="Times New Roman" panose="02020603050405020304" pitchFamily="18" charset="0"/>
                <a:cs typeface="Times New Roman" panose="02020603050405020304" pitchFamily="18" charset="0"/>
              </a:rPr>
              <a:t>2</a:t>
            </a:r>
            <a:r>
              <a:rPr lang="en-US" altLang="en-US" i="1" dirty="0">
                <a:solidFill>
                  <a:srgbClr val="000000"/>
                </a:solidFill>
                <a:latin typeface="Symbol" panose="05050102010706020507" pitchFamily="18" charset="2"/>
                <a:cs typeface="Times New Roman" panose="02020603050405020304" pitchFamily="18" charset="0"/>
              </a:rPr>
              <a:t>, </a:t>
            </a:r>
            <a:r>
              <a:rPr kumimoji="0" lang="en-US" altLang="en-US" sz="1800" b="0" i="1" u="none" strike="noStrike" cap="none" normalizeH="0" baseline="0" dirty="0">
                <a:ln>
                  <a:noFill/>
                </a:ln>
                <a:solidFill>
                  <a:srgbClr val="000000"/>
                </a:solidFill>
                <a:effectLst/>
                <a:latin typeface="Symbol" panose="05050102010706020507" pitchFamily="18" charset="2"/>
              </a:rPr>
              <a:t>..., </a:t>
            </a:r>
            <a:r>
              <a:rPr kumimoji="0" lang="en-US" altLang="en-US" sz="1800" b="0" i="1" u="none" strike="noStrike" cap="none" normalizeH="0" baseline="0" dirty="0" err="1">
                <a:ln>
                  <a:noFill/>
                </a:ln>
                <a:solidFill>
                  <a:srgbClr val="000000"/>
                </a:solidFill>
                <a:effectLst/>
                <a:latin typeface="Symbol" panose="05050102010706020507" pitchFamily="18" charset="2"/>
              </a:rPr>
              <a:t>q</a:t>
            </a:r>
            <a:r>
              <a:rPr lang="en-US" altLang="en-US" sz="1800" i="1" baseline="-25000" dirty="0" err="1">
                <a:solidFill>
                  <a:srgbClr val="000000"/>
                </a:solidFill>
                <a:latin typeface="Times New Roman" panose="02020603050405020304" pitchFamily="18" charset="0"/>
                <a:cs typeface="Times New Roman" panose="02020603050405020304" pitchFamily="18" charset="0"/>
              </a:rPr>
              <a:t>N</a:t>
            </a:r>
            <a:r>
              <a:rPr kumimoji="0" lang="en-US" altLang="en-US" sz="1800" b="0" i="1" u="none" strike="noStrike" cap="none" normalizeH="0" baseline="0" dirty="0">
                <a:ln>
                  <a:noFill/>
                </a:ln>
                <a:solidFill>
                  <a:srgbClr val="000000"/>
                </a:solidFill>
                <a:effectLst/>
                <a:latin typeface="Symbol" panose="05050102010706020507" pitchFamily="18" charset="2"/>
              </a:rPr>
              <a:t>) </a:t>
            </a:r>
            <a:endParaRPr lang="en-US" dirty="0"/>
          </a:p>
        </p:txBody>
      </p:sp>
      <p:grpSp>
        <p:nvGrpSpPr>
          <p:cNvPr id="75" name="Group 74">
            <a:extLst>
              <a:ext uri="{FF2B5EF4-FFF2-40B4-BE49-F238E27FC236}">
                <a16:creationId xmlns:a16="http://schemas.microsoft.com/office/drawing/2014/main" id="{3B508A63-1790-43AB-AF2B-161E794AB791}"/>
              </a:ext>
            </a:extLst>
          </p:cNvPr>
          <p:cNvGrpSpPr/>
          <p:nvPr/>
        </p:nvGrpSpPr>
        <p:grpSpPr>
          <a:xfrm>
            <a:off x="7793830" y="1191415"/>
            <a:ext cx="1000920" cy="533147"/>
            <a:chOff x="7858095" y="547688"/>
            <a:chExt cx="1000920" cy="533147"/>
          </a:xfrm>
        </p:grpSpPr>
        <p:grpSp>
          <p:nvGrpSpPr>
            <p:cNvPr id="76" name="Group 16">
              <a:extLst>
                <a:ext uri="{FF2B5EF4-FFF2-40B4-BE49-F238E27FC236}">
                  <a16:creationId xmlns:a16="http://schemas.microsoft.com/office/drawing/2014/main" id="{7FFF735B-D846-4EAC-8BDE-C36F2FAA2500}"/>
                </a:ext>
              </a:extLst>
            </p:cNvPr>
            <p:cNvGrpSpPr>
              <a:grpSpLocks/>
            </p:cNvGrpSpPr>
            <p:nvPr/>
          </p:nvGrpSpPr>
          <p:grpSpPr bwMode="auto">
            <a:xfrm>
              <a:off x="7858095" y="649034"/>
              <a:ext cx="969963" cy="431801"/>
              <a:chOff x="2825" y="1158"/>
              <a:chExt cx="611" cy="272"/>
            </a:xfrm>
          </p:grpSpPr>
          <p:sp>
            <p:nvSpPr>
              <p:cNvPr id="78" name="Rectangle 6">
                <a:extLst>
                  <a:ext uri="{FF2B5EF4-FFF2-40B4-BE49-F238E27FC236}">
                    <a16:creationId xmlns:a16="http://schemas.microsoft.com/office/drawing/2014/main" id="{30306D7F-DCE8-47BC-93BA-2E70E2D5DCC9}"/>
                  </a:ext>
                </a:extLst>
              </p:cNvPr>
              <p:cNvSpPr>
                <a:spLocks noChangeArrowheads="1"/>
              </p:cNvSpPr>
              <p:nvPr/>
            </p:nvSpPr>
            <p:spPr bwMode="auto">
              <a:xfrm>
                <a:off x="3201" y="1175"/>
                <a:ext cx="23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dirty="0">
                    <a:ln>
                      <a:noFill/>
                    </a:ln>
                    <a:solidFill>
                      <a:srgbClr val="000000"/>
                    </a:solidFill>
                    <a:effectLst/>
                    <a:latin typeface="Symbol" panose="05050102010706020507" pitchFamily="18" charset="2"/>
                  </a:rPr>
                  <a:t>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8">
                <a:extLst>
                  <a:ext uri="{FF2B5EF4-FFF2-40B4-BE49-F238E27FC236}">
                    <a16:creationId xmlns:a16="http://schemas.microsoft.com/office/drawing/2014/main" id="{43C8E800-F939-43DD-BAE2-389EA43350C7}"/>
                  </a:ext>
                </a:extLst>
              </p:cNvPr>
              <p:cNvSpPr>
                <a:spLocks noChangeArrowheads="1"/>
              </p:cNvSpPr>
              <p:nvPr/>
            </p:nvSpPr>
            <p:spPr bwMode="auto">
              <a:xfrm>
                <a:off x="3015" y="1158"/>
                <a:ext cx="9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Symbol" panose="05050102010706020507" pitchFamily="18"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10">
                <a:extLst>
                  <a:ext uri="{FF2B5EF4-FFF2-40B4-BE49-F238E27FC236}">
                    <a16:creationId xmlns:a16="http://schemas.microsoft.com/office/drawing/2014/main" id="{0FBADBEA-515A-42F4-A8A4-7FD435BC0A46}"/>
                  </a:ext>
                </a:extLst>
              </p:cNvPr>
              <p:cNvSpPr>
                <a:spLocks noChangeArrowheads="1"/>
              </p:cNvSpPr>
              <p:nvPr/>
            </p:nvSpPr>
            <p:spPr bwMode="auto">
              <a:xfrm>
                <a:off x="3023" y="118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15">
                <a:extLst>
                  <a:ext uri="{FF2B5EF4-FFF2-40B4-BE49-F238E27FC236}">
                    <a16:creationId xmlns:a16="http://schemas.microsoft.com/office/drawing/2014/main" id="{8F6959FD-E466-471A-8A01-19BE01BBC589}"/>
                  </a:ext>
                </a:extLst>
              </p:cNvPr>
              <p:cNvSpPr>
                <a:spLocks noChangeArrowheads="1"/>
              </p:cNvSpPr>
              <p:nvPr/>
            </p:nvSpPr>
            <p:spPr bwMode="auto">
              <a:xfrm>
                <a:off x="2825" y="1178"/>
                <a:ext cx="17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1" u="none" strike="noStrike" cap="none" normalizeH="0" baseline="0">
                    <a:ln>
                      <a:noFill/>
                    </a:ln>
                    <a:solidFill>
                      <a:srgbClr val="000000"/>
                    </a:solidFill>
                    <a:effectLst/>
                    <a:latin typeface="Times New Roman" panose="02020603050405020304" pitchFamily="18"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77" name="Text Box 9">
              <a:extLst>
                <a:ext uri="{FF2B5EF4-FFF2-40B4-BE49-F238E27FC236}">
                  <a16:creationId xmlns:a16="http://schemas.microsoft.com/office/drawing/2014/main" id="{5B92B0BD-5695-4E35-BA4A-869652B3EAB7}"/>
                </a:ext>
              </a:extLst>
            </p:cNvPr>
            <p:cNvSpPr txBox="1">
              <a:spLocks noChangeArrowheads="1"/>
            </p:cNvSpPr>
            <p:nvPr/>
          </p:nvSpPr>
          <p:spPr bwMode="auto">
            <a:xfrm>
              <a:off x="8598665" y="547688"/>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a:t>
              </a:r>
            </a:p>
          </p:txBody>
        </p:sp>
      </p:grpSp>
      <p:sp>
        <p:nvSpPr>
          <p:cNvPr id="84" name="Text Box 9">
            <a:extLst>
              <a:ext uri="{FF2B5EF4-FFF2-40B4-BE49-F238E27FC236}">
                <a16:creationId xmlns:a16="http://schemas.microsoft.com/office/drawing/2014/main" id="{D7BA1356-FA4E-4F62-86F9-9BBC1B46704F}"/>
              </a:ext>
            </a:extLst>
          </p:cNvPr>
          <p:cNvSpPr txBox="1">
            <a:spLocks noChangeArrowheads="1"/>
          </p:cNvSpPr>
          <p:nvPr/>
        </p:nvSpPr>
        <p:spPr bwMode="auto">
          <a:xfrm>
            <a:off x="7620000" y="1219200"/>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a:t>
            </a:r>
          </a:p>
        </p:txBody>
      </p:sp>
    </p:spTree>
    <p:extLst>
      <p:ext uri="{BB962C8B-B14F-4D97-AF65-F5344CB8AC3E}">
        <p14:creationId xmlns:p14="http://schemas.microsoft.com/office/powerpoint/2010/main" val="722785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14000"/>
          </a:schemeClr>
        </a:solidFill>
        <a:ln>
          <a:solidFill>
            <a:srgbClr val="C00000"/>
          </a:solidFill>
        </a:ln>
      </a:spPr>
      <a:bodyPr rtlCol="0" anchor="ctr"/>
      <a:lstStyle>
        <a:defPPr algn="ctr">
          <a:defRPr dirty="0">
            <a:solidFill>
              <a:srgbClr val="C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13226</TotalTime>
  <Words>2730</Words>
  <Application>Microsoft Office PowerPoint</Application>
  <PresentationFormat>On-screen Show (4:3)</PresentationFormat>
  <Paragraphs>353</Paragraphs>
  <Slides>28</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Adobe Garamond Pro</vt:lpstr>
      <vt:lpstr>Arial</vt:lpstr>
      <vt:lpstr>Calibri</vt:lpstr>
      <vt:lpstr>Cambria Math</vt:lpstr>
      <vt:lpstr>Courier New</vt:lpstr>
      <vt:lpstr>Palatino Linotype</vt:lpstr>
      <vt:lpstr>Symbol</vt:lpstr>
      <vt:lpstr>Times New Roman</vt:lpstr>
      <vt:lpstr>Wingdings</vt:lpstr>
      <vt:lpstr>Office Theme</vt:lpstr>
      <vt:lpstr>Equation</vt:lpstr>
      <vt:lpstr>Two-stage STO for robust management of systemic risks and FWEE security in interdependent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ermol</dc:creator>
  <cp:lastModifiedBy>ERMOLIEVA Tatiana</cp:lastModifiedBy>
  <cp:revision>220</cp:revision>
  <cp:lastPrinted>2014-04-24T08:55:28Z</cp:lastPrinted>
  <dcterms:created xsi:type="dcterms:W3CDTF">2014-04-18T07:35:01Z</dcterms:created>
  <dcterms:modified xsi:type="dcterms:W3CDTF">2021-11-29T14:43:12Z</dcterms:modified>
</cp:coreProperties>
</file>