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  <p:sldMasterId id="2147483665" r:id="rId2"/>
  </p:sldMasterIdLst>
  <p:notesMasterIdLst>
    <p:notesMasterId r:id="rId14"/>
  </p:notesMasterIdLst>
  <p:handoutMasterIdLst>
    <p:handoutMasterId r:id="rId15"/>
  </p:handoutMasterIdLst>
  <p:sldIdLst>
    <p:sldId id="258" r:id="rId3"/>
    <p:sldId id="282" r:id="rId4"/>
    <p:sldId id="280" r:id="rId5"/>
    <p:sldId id="286" r:id="rId6"/>
    <p:sldId id="285" r:id="rId7"/>
    <p:sldId id="283" r:id="rId8"/>
    <p:sldId id="281" r:id="rId9"/>
    <p:sldId id="275" r:id="rId10"/>
    <p:sldId id="336" r:id="rId11"/>
    <p:sldId id="337" r:id="rId12"/>
    <p:sldId id="262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1FA1F3"/>
    <a:srgbClr val="0096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8" autoAdjust="0"/>
    <p:restoredTop sz="89583" autoAdjust="0"/>
  </p:normalViewPr>
  <p:slideViewPr>
    <p:cSldViewPr>
      <p:cViewPr varScale="1">
        <p:scale>
          <a:sx n="99" d="100"/>
          <a:sy n="99" d="100"/>
        </p:scale>
        <p:origin x="936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824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768E00-D2B7-6E4E-AA6A-AC71D730947D}" type="datetimeFigureOut">
              <a:rPr lang="en-US" smtClean="0"/>
              <a:t>2/1/22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60C91D-6C58-3F4B-AD86-7A996FAA173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3320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E5847-F5B5-7B41-9197-583712EACD10}" type="datetimeFigureOut">
              <a:rPr lang="en-US" smtClean="0"/>
              <a:t>2/1/22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/>
              <a:t>Click to edit Master text styles</a:t>
            </a:r>
          </a:p>
          <a:p>
            <a:pPr lvl="1"/>
            <a:r>
              <a:rPr lang="de-AT"/>
              <a:t>Second level</a:t>
            </a:r>
          </a:p>
          <a:p>
            <a:pPr lvl="2"/>
            <a:r>
              <a:rPr lang="de-AT"/>
              <a:t>Third level</a:t>
            </a:r>
          </a:p>
          <a:p>
            <a:pPr lvl="3"/>
            <a:r>
              <a:rPr lang="de-AT"/>
              <a:t>Fourth level</a:t>
            </a:r>
          </a:p>
          <a:p>
            <a:pPr lvl="4"/>
            <a:r>
              <a:rPr lang="de-AT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4F848-489F-D14B-AC7F-41C3B2443E0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8060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4F848-489F-D14B-AC7F-41C3B2443E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270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Bei der Analyse von Modell-Ergebnissen muss man meistens ab einem bestimmten Zeitpunkt über die vom Framework angebotenen Standard-Funktionen oder Plot-Typen hinaus…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4F848-489F-D14B-AC7F-41C3B2443E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670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4F848-489F-D14B-AC7F-41C3B2443E0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1436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4F848-489F-D14B-AC7F-41C3B2443E0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709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4F848-489F-D14B-AC7F-41C3B2443E0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808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hyperlink" Target="http://buysellgraphic.com/" TargetMode="External"/><Relationship Id="rId2" Type="http://schemas.openxmlformats.org/officeDocument/2006/relationships/hyperlink" Target="https://all-free-download.com/free-vector/download/environmental-icons_310835.html" TargetMode="External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3.png"/><Relationship Id="rId5" Type="http://schemas.openxmlformats.org/officeDocument/2006/relationships/hyperlink" Target="https://creativecommons.org/licenses/by/4.0/" TargetMode="External"/><Relationship Id="rId4" Type="http://schemas.openxmlformats.org/officeDocument/2006/relationships/image" Target="../media/image2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daniel_huppmann" TargetMode="External"/><Relationship Id="rId2" Type="http://schemas.openxmlformats.org/officeDocument/2006/relationships/hyperlink" Target="mailto:huppmann@iiasa.ac.at" TargetMode="External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4.png"/><Relationship Id="rId5" Type="http://schemas.openxmlformats.org/officeDocument/2006/relationships/image" Target="../media/image1.png"/><Relationship Id="rId4" Type="http://schemas.openxmlformats.org/officeDocument/2006/relationships/hyperlink" Target="http://www.iiasa.ac.at/staff/huppmann" TargetMode="Externa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twitter.com/daniel_huppmann" TargetMode="External"/><Relationship Id="rId7" Type="http://schemas.openxmlformats.org/officeDocument/2006/relationships/image" Target="../media/image3.png"/><Relationship Id="rId2" Type="http://schemas.openxmlformats.org/officeDocument/2006/relationships/hyperlink" Target="mailto:huppmann@iiasa.ac.at" TargetMode="External"/><Relationship Id="rId1" Type="http://schemas.openxmlformats.org/officeDocument/2006/relationships/slideMaster" Target="../slideMasters/slideMaster2.xml"/><Relationship Id="rId6" Type="http://schemas.openxmlformats.org/officeDocument/2006/relationships/hyperlink" Target="https://creativecommons.org/licenses/by/4.0/" TargetMode="External"/><Relationship Id="rId5" Type="http://schemas.openxmlformats.org/officeDocument/2006/relationships/image" Target="../media/image1.png"/><Relationship Id="rId4" Type="http://schemas.openxmlformats.org/officeDocument/2006/relationships/hyperlink" Target="https://www.iiasa.ac.at/staff/huppmann" TargetMode="Externa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/>
              <a:t>Use Header/Footer to set date/author</a:t>
            </a:r>
            <a:endParaRPr lang="hr-H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Use Header/Footer to set (short) presentation title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33C8-4A1E-AE41-9551-4706842F4652}" type="slidenum">
              <a:rPr lang="uk-UA" smtClean="0"/>
              <a:pPr/>
              <a:t>‹Nr.›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03818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laim (2) and two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</a:t>
            </a:r>
            <a:endParaRPr lang="en-GB" noProof="0" dirty="0"/>
          </a:p>
        </p:txBody>
      </p:sp>
      <p:sp>
        <p:nvSpPr>
          <p:cNvPr id="17" name="Inhaltsplatzhalter 16"/>
          <p:cNvSpPr>
            <a:spLocks noGrp="1"/>
          </p:cNvSpPr>
          <p:nvPr>
            <p:ph sz="quarter" idx="24" hasCustomPrompt="1"/>
          </p:nvPr>
        </p:nvSpPr>
        <p:spPr>
          <a:xfrm>
            <a:off x="1103447" y="1988840"/>
            <a:ext cx="10472604" cy="4104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de-DE" dirty="0" smtClean="0"/>
            </a:lvl1pPr>
            <a:lvl2pPr>
              <a:defRPr lang="de-DE" dirty="0" smtClean="0"/>
            </a:lvl2pPr>
            <a:lvl3pPr>
              <a:defRPr lang="de-DE" dirty="0" smtClean="0"/>
            </a:lvl3pPr>
            <a:lvl4pPr>
              <a:defRPr lang="de-DE" dirty="0" smtClean="0"/>
            </a:lvl4pPr>
            <a:lvl5pPr>
              <a:defRPr lang="de-DE" dirty="0"/>
            </a:lvl5pPr>
          </a:lstStyle>
          <a:p>
            <a:pPr lvl="0"/>
            <a:r>
              <a:rPr lang="en-US" dirty="0"/>
              <a:t>Click to edit Master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3" hasCustomPrompt="1"/>
          </p:nvPr>
        </p:nvSpPr>
        <p:spPr>
          <a:xfrm>
            <a:off x="1103447" y="6093320"/>
            <a:ext cx="10472604" cy="288008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Tx/>
              <a:buNone/>
              <a:tabLst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GB" noProof="0" dirty="0"/>
              <a:t>Click to edit Subtitle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6" hasCustomPrompt="1"/>
          </p:nvPr>
        </p:nvSpPr>
        <p:spPr>
          <a:xfrm rot="16200000">
            <a:off x="-1105435" y="3812438"/>
            <a:ext cx="4033689" cy="384011"/>
          </a:xfrm>
          <a:prstGeom prst="rect">
            <a:avLst/>
          </a:prstGeom>
        </p:spPr>
        <p:txBody>
          <a:bodyPr vert="horz" lIns="0" tIns="0" rIns="180000" bIns="36000" rtlCol="0" anchor="ctr" anchorCtr="0">
            <a:normAutofit/>
          </a:bodyPr>
          <a:lstStyle>
            <a:lvl1pPr>
              <a:defRPr lang="en-GB" sz="1600" baseline="0" dirty="0">
                <a:solidFill>
                  <a:srgbClr val="7F7F7F"/>
                </a:solidFill>
              </a:defRPr>
            </a:lvl1pPr>
          </a:lstStyle>
          <a:p>
            <a:pPr marL="0" lvl="0" indent="0" algn="r">
              <a:buNone/>
            </a:pPr>
            <a:r>
              <a:rPr lang="en-GB" noProof="0" dirty="0"/>
              <a:t>Click to edit Secondary Subtitle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912285" y="980727"/>
            <a:ext cx="10656324" cy="828000"/>
          </a:xfrm>
        </p:spPr>
        <p:txBody>
          <a:bodyPr/>
          <a:lstStyle>
            <a:lvl1pPr marL="0" indent="0">
              <a:buNone/>
              <a:defRPr sz="2600" i="1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lvl="0"/>
            <a:r>
              <a:rPr lang="en-US" noProof="0" dirty="0"/>
              <a:t>Click to add Claim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7"/>
          </p:nvPr>
        </p:nvSpPr>
        <p:spPr/>
        <p:txBody>
          <a:bodyPr/>
          <a:lstStyle/>
          <a:p>
            <a:r>
              <a:rPr lang="de-AT"/>
              <a:t>Use Header/Footer to set date/author</a:t>
            </a:r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Use Header/Footer to set (short) presentation title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9"/>
          </p:nvPr>
        </p:nvSpPr>
        <p:spPr/>
        <p:txBody>
          <a:bodyPr/>
          <a:lstStyle/>
          <a:p>
            <a:fld id="{7F5633C8-4A1E-AE41-9551-4706842F4652}" type="slidenum">
              <a:rPr lang="uk-UA" smtClean="0"/>
              <a:pPr/>
              <a:t>‹Nr.›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94478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/>
              <a:t>Use Header/Footer to set date/author</a:t>
            </a:r>
            <a:endParaRPr lang="hr-HR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Use Header/Footer to set (short) presentation title 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33C8-4A1E-AE41-9551-4706842F4652}" type="slidenum">
              <a:rPr lang="uk-UA" smtClean="0"/>
              <a:pPr/>
              <a:t>‹Nr.›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949366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 with claim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67D5EB1-8B5A-C34D-BAA2-CFA49CBAF39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5601" y="881740"/>
            <a:ext cx="10655300" cy="104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 lang="en-US" sz="3200" i="1" noProof="0" dirty="0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marL="0" lvl="0" indent="0">
              <a:buNone/>
            </a:pPr>
            <a:r>
              <a:rPr lang="en-US" noProof="0" dirty="0"/>
              <a:t>Click to add claim</a:t>
            </a:r>
            <a:br>
              <a:rPr lang="en-US" noProof="0" dirty="0"/>
            </a:br>
            <a:r>
              <a:rPr lang="en-US" noProof="0" dirty="0"/>
              <a:t>with a second line</a:t>
            </a:r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752BF138-1775-6148-A974-5C16BE30993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e-AT" noProof="0"/>
              <a:t>Use 'Header &amp; Footer - Date' to set second footer line</a:t>
            </a:r>
            <a:endParaRPr lang="en-GB" noProof="0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A4A74F14-897C-6E4D-9528-D7A9EF6FDA3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r"/>
            <a:r>
              <a:rPr lang="en-GB" noProof="0"/>
              <a:t>Use 'Header &amp; Footer - Footer' to set the first footer line</a:t>
            </a:r>
            <a:endParaRPr lang="en-GB" noProof="0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D5C5EC56-06C5-7043-8E2C-AC0D3AF234A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38B0777-827F-8D42-90B1-61394C340E65}" type="slidenum">
              <a:rPr lang="en-GB" noProof="0" smtClean="0"/>
              <a:pPr/>
              <a:t>‹Nr.›</a:t>
            </a:fld>
            <a:endParaRPr lang="en-GB" noProof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3542429B-F3DE-644E-A4AB-CEBD3E936C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362713" y="1977546"/>
            <a:ext cx="11495912" cy="41738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803893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ontent with claim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67D5EB1-8B5A-C34D-BAA2-CFA49CBAF39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5601" y="881740"/>
            <a:ext cx="10655300" cy="104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 lang="en-US" sz="3200" i="1" noProof="0" dirty="0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marL="0" lvl="0" indent="0">
              <a:buNone/>
            </a:pPr>
            <a:r>
              <a:rPr lang="en-US" noProof="0" dirty="0"/>
              <a:t>Click to add claim</a:t>
            </a:r>
            <a:br>
              <a:rPr lang="en-US" noProof="0" dirty="0"/>
            </a:br>
            <a:r>
              <a:rPr lang="en-US" noProof="0" dirty="0"/>
              <a:t>with a second line</a:t>
            </a:r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752BF138-1775-6148-A974-5C16BE30993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e-AT" noProof="0"/>
              <a:t>Use 'Header &amp; Footer - Date' to set second footer line</a:t>
            </a:r>
            <a:endParaRPr lang="en-GB" noProof="0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A4A74F14-897C-6E4D-9528-D7A9EF6FDA3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r"/>
            <a:r>
              <a:rPr lang="en-GB" noProof="0"/>
              <a:t>Use 'Header &amp; Footer - Footer' to set the first footer line</a:t>
            </a:r>
            <a:endParaRPr lang="en-GB" noProof="0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D5C5EC56-06C5-7043-8E2C-AC0D3AF234A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38B0777-827F-8D42-90B1-61394C340E65}" type="slidenum">
              <a:rPr lang="en-GB" noProof="0" smtClean="0"/>
              <a:pPr/>
              <a:t>‹Nr.›</a:t>
            </a:fld>
            <a:endParaRPr lang="en-GB" noProof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3542429B-F3DE-644E-A4AB-CEBD3E936C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362713" y="1977546"/>
            <a:ext cx="11495912" cy="41738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421626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with claim (2) 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67D5EB1-8B5A-C34D-BAA2-CFA49CBAF39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5601" y="881740"/>
            <a:ext cx="10655300" cy="104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 lang="en-US" sz="3200" i="1" noProof="0" dirty="0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marL="0" lvl="0" indent="0">
              <a:buNone/>
            </a:pPr>
            <a:r>
              <a:rPr lang="en-US" noProof="0" dirty="0"/>
              <a:t>Click to add claim</a:t>
            </a:r>
            <a:br>
              <a:rPr lang="en-US" noProof="0" dirty="0"/>
            </a:br>
            <a:r>
              <a:rPr lang="en-US" noProof="0" dirty="0"/>
              <a:t>with a second line</a:t>
            </a:r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752BF138-1775-6148-A974-5C16BE30993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e-AT" noProof="0"/>
              <a:t>Use 'Header &amp; Footer - Date' to set second footer line</a:t>
            </a:r>
            <a:endParaRPr lang="en-GB" noProof="0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A4A74F14-897C-6E4D-9528-D7A9EF6FDA3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r"/>
            <a:r>
              <a:rPr lang="en-GB" noProof="0"/>
              <a:t>Use 'Header &amp; Footer - Footer' to set the first footer line</a:t>
            </a:r>
            <a:endParaRPr lang="en-GB" noProof="0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D5C5EC56-06C5-7043-8E2C-AC0D3AF234A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38B0777-827F-8D42-90B1-61394C340E65}" type="slidenum">
              <a:rPr lang="en-GB" noProof="0" smtClean="0"/>
              <a:pPr/>
              <a:t>‹Nr.›</a:t>
            </a:fld>
            <a:endParaRPr lang="en-GB" noProof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3542429B-F3DE-644E-A4AB-CEBD3E936C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362713" y="1977546"/>
            <a:ext cx="11495912" cy="40066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53E748C-3200-384B-833D-A6D019DBD7E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422400" y="6001118"/>
            <a:ext cx="9971315" cy="292608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GB" noProof="0" dirty="0"/>
              <a:t>Click to edit caption</a:t>
            </a:r>
          </a:p>
        </p:txBody>
      </p:sp>
    </p:spTree>
    <p:extLst>
      <p:ext uri="{BB962C8B-B14F-4D97-AF65-F5344CB8AC3E}">
        <p14:creationId xmlns:p14="http://schemas.microsoft.com/office/powerpoint/2010/main" val="31059777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(two columns) with cla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67D5EB1-8B5A-C34D-BAA2-CFA49CBAF39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5601" y="881742"/>
            <a:ext cx="10655300" cy="504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buNone/>
              <a:defRPr sz="3200" i="1" baseline="0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lvl="0"/>
            <a:r>
              <a:rPr lang="en-US" noProof="0" dirty="0"/>
              <a:t>Click to add claim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729D5D4-C64B-074D-8279-BA239F46B4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  <a:endParaRPr lang="de-DE" dirty="0"/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EB4B0E75-1EF5-3F4E-9763-1ADA2EE8CD8C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2774733" y="6548750"/>
            <a:ext cx="9084295" cy="230266"/>
          </a:xfrm>
        </p:spPr>
        <p:txBody>
          <a:bodyPr/>
          <a:lstStyle/>
          <a:p>
            <a:r>
              <a:rPr lang="de-AT"/>
              <a:t>Use 'Header &amp; Footer - Date' to set second footer line</a:t>
            </a:r>
            <a:endParaRPr lang="en-GB" dirty="0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EB8A87EB-53EF-6C4E-AEB5-195A5FC6706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/>
              <a:t>Use 'Header &amp; Footer - Footer' to set the first footer line</a:t>
            </a:r>
            <a:endParaRPr lang="en-GB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F79ECAAF-9C72-C046-8E8B-212A51577E4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38B0777-827F-8D42-90B1-61394C340E65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361950" y="1439013"/>
            <a:ext cx="5614416" cy="471240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9"/>
          </p:nvPr>
        </p:nvSpPr>
        <p:spPr>
          <a:xfrm>
            <a:off x="6222671" y="1438275"/>
            <a:ext cx="5614416" cy="4713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271396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CC-BY and environment ta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6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815414" y="3465851"/>
            <a:ext cx="10472605" cy="1763349"/>
          </a:xfrm>
        </p:spPr>
        <p:txBody>
          <a:bodyPr lIns="0" rIns="0"/>
          <a:lstStyle>
            <a:lvl1pPr marL="0" indent="0" algn="ctr">
              <a:buFontTx/>
              <a:buNone/>
              <a:defRPr sz="2400">
                <a:latin typeface="+mn-lt"/>
              </a:defRPr>
            </a:lvl1pPr>
          </a:lstStyle>
          <a:p>
            <a:r>
              <a:rPr lang="en-GB" dirty="0"/>
              <a:t>Click to edit </a:t>
            </a:r>
            <a:r>
              <a:rPr lang="en-GB" noProof="0" dirty="0"/>
              <a:t>Master</a:t>
            </a:r>
            <a:r>
              <a:rPr lang="en-GB" dirty="0"/>
              <a:t> subtitle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15414" y="5373216"/>
            <a:ext cx="10472605" cy="64829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marL="271463" indent="-271463" algn="r">
              <a:buNone/>
              <a:defRPr lang="de-AT" sz="1800" smtClean="0">
                <a:solidFill>
                  <a:srgbClr val="808080"/>
                </a:solidFill>
                <a:latin typeface="+mn-lt"/>
              </a:defRPr>
            </a:lvl1pPr>
            <a:lvl2pPr>
              <a:defRPr lang="de-AT" smtClean="0"/>
            </a:lvl2pPr>
            <a:lvl3pPr>
              <a:defRPr lang="de-AT" smtClean="0"/>
            </a:lvl3pPr>
            <a:lvl4pPr>
              <a:defRPr lang="de-AT" smtClean="0"/>
            </a:lvl4pPr>
            <a:lvl5pPr>
              <a:defRPr lang="en-US"/>
            </a:lvl5pPr>
          </a:lstStyle>
          <a:p>
            <a:pPr marL="0" lvl="0" indent="0"/>
            <a:r>
              <a:rPr lang="en-GB" noProof="0" dirty="0"/>
              <a:t>Click to edit name and conference/location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 hasCustomPrompt="1"/>
          </p:nvPr>
        </p:nvSpPr>
        <p:spPr>
          <a:xfrm>
            <a:off x="815412" y="1881675"/>
            <a:ext cx="10472605" cy="1143000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GB" noProof="0" dirty="0"/>
              <a:t>Click to edit Master title</a:t>
            </a: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D7F1A919-9C43-224F-B7CA-743CC30C0DA0}"/>
              </a:ext>
            </a:extLst>
          </p:cNvPr>
          <p:cNvSpPr txBox="1">
            <a:spLocks/>
          </p:cNvSpPr>
          <p:nvPr userDrawn="1"/>
        </p:nvSpPr>
        <p:spPr>
          <a:xfrm>
            <a:off x="759272" y="6314703"/>
            <a:ext cx="6336704" cy="45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US" sz="1200" kern="1200" smtClean="0">
                <a:solidFill>
                  <a:srgbClr val="008F00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spcAft>
                <a:spcPts val="300"/>
              </a:spcAft>
            </a:pPr>
            <a:r>
              <a:rPr lang="en-GB" sz="1400" dirty="0"/>
              <a:t>Please consider the environment before printing this slide deck</a:t>
            </a:r>
          </a:p>
          <a:p>
            <a:r>
              <a:rPr lang="de-AT" sz="970" dirty="0"/>
              <a:t>Icon </a:t>
            </a:r>
            <a:r>
              <a:rPr lang="de-AT" sz="970" dirty="0" err="1"/>
              <a:t>from</a:t>
            </a:r>
            <a:r>
              <a:rPr lang="de-AT" sz="970" dirty="0"/>
              <a:t> </a:t>
            </a:r>
            <a:r>
              <a:rPr lang="de-AT" sz="970" dirty="0">
                <a:hlinkClick r:id="rId2"/>
              </a:rPr>
              <a:t>all-free-download.com</a:t>
            </a:r>
            <a:r>
              <a:rPr lang="de-AT" sz="970" dirty="0"/>
              <a:t>, Environmental </a:t>
            </a:r>
            <a:r>
              <a:rPr lang="de-AT" sz="970" dirty="0" err="1"/>
              <a:t>icons</a:t>
            </a:r>
            <a:r>
              <a:rPr lang="de-AT" sz="970" dirty="0"/>
              <a:t> 310835 </a:t>
            </a:r>
            <a:r>
              <a:rPr lang="de-AT" sz="970" dirty="0" err="1"/>
              <a:t>by</a:t>
            </a:r>
            <a:r>
              <a:rPr lang="de-AT" sz="970" dirty="0"/>
              <a:t> </a:t>
            </a:r>
            <a:r>
              <a:rPr lang="de-AT" sz="970" dirty="0">
                <a:hlinkClick r:id="rId3"/>
              </a:rPr>
              <a:t>BSGstudio</a:t>
            </a:r>
            <a:r>
              <a:rPr lang="de-AT" sz="970" dirty="0"/>
              <a:t>, </a:t>
            </a:r>
            <a:r>
              <a:rPr lang="de-AT" sz="970" dirty="0" err="1"/>
              <a:t>under</a:t>
            </a:r>
            <a:r>
              <a:rPr lang="de-AT" sz="970" dirty="0"/>
              <a:t> CC-BY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5C5E7B66-A10E-9F4B-8163-0855C37A127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6191076"/>
            <a:ext cx="533400" cy="622300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D08A5CE4-AF6D-2841-AEED-E154ABAC48A1}"/>
              </a:ext>
            </a:extLst>
          </p:cNvPr>
          <p:cNvSpPr/>
          <p:nvPr userDrawn="1"/>
        </p:nvSpPr>
        <p:spPr>
          <a:xfrm>
            <a:off x="4752528" y="6314703"/>
            <a:ext cx="6096000" cy="492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0" rIns="36000" bIns="0" numCol="1" anchor="t" anchorCtr="0" compatLnSpc="1">
            <a:prstTxWarp prst="textNoShape">
              <a:avLst/>
            </a:prstTxWarp>
          </a:bodyPr>
          <a:lstStyle/>
          <a:p>
            <a:pPr marL="0" lvl="0" indent="0" algn="r" eaLnBrk="0" hangingPunct="0">
              <a:spcBef>
                <a:spcPct val="20000"/>
              </a:spcBef>
              <a:buFontTx/>
              <a:buNone/>
            </a:pP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  <a:t>This presentation is licensed under</a:t>
            </a:r>
            <a:br>
              <a:rPr lang="en-US" sz="140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</a:b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  <a:t>a </a:t>
            </a:r>
            <a:r>
              <a:rPr lang="en-US" sz="1400" dirty="0">
                <a:solidFill>
                  <a:schemeClr val="tx2"/>
                </a:solidFill>
                <a:latin typeface="+mn-lt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Creative Commons Attribution 4.0 International License </a:t>
            </a:r>
            <a:endParaRPr lang="en-US" sz="1400" dirty="0">
              <a:solidFill>
                <a:schemeClr val="tx2"/>
              </a:solidFill>
              <a:latin typeface="+mn-lt"/>
              <a:cs typeface="Calibri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82F99E0-AE91-AF47-86ED-7E85D0F62E5F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0955064" y="6343793"/>
            <a:ext cx="1117600" cy="3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820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CC-BY ta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6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815414" y="3465851"/>
            <a:ext cx="10472605" cy="1763349"/>
          </a:xfrm>
        </p:spPr>
        <p:txBody>
          <a:bodyPr lIns="0" rIns="0"/>
          <a:lstStyle>
            <a:lvl1pPr marL="0" indent="0" algn="ctr">
              <a:buFontTx/>
              <a:buNone/>
              <a:defRPr sz="2400">
                <a:latin typeface="+mn-lt"/>
              </a:defRPr>
            </a:lvl1pPr>
          </a:lstStyle>
          <a:p>
            <a:r>
              <a:rPr lang="en-GB" dirty="0"/>
              <a:t>Click to edit </a:t>
            </a:r>
            <a:r>
              <a:rPr lang="en-GB" noProof="0" dirty="0"/>
              <a:t>Master</a:t>
            </a:r>
            <a:r>
              <a:rPr lang="en-GB" dirty="0"/>
              <a:t> subtitle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15414" y="5373216"/>
            <a:ext cx="10472605" cy="64829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marL="271463" indent="-271463" algn="r">
              <a:buNone/>
              <a:defRPr lang="de-AT" sz="1800" smtClean="0">
                <a:solidFill>
                  <a:srgbClr val="808080"/>
                </a:solidFill>
                <a:latin typeface="+mn-lt"/>
              </a:defRPr>
            </a:lvl1pPr>
            <a:lvl2pPr>
              <a:defRPr lang="de-AT" smtClean="0"/>
            </a:lvl2pPr>
            <a:lvl3pPr>
              <a:defRPr lang="de-AT" smtClean="0"/>
            </a:lvl3pPr>
            <a:lvl4pPr>
              <a:defRPr lang="de-AT" smtClean="0"/>
            </a:lvl4pPr>
            <a:lvl5pPr>
              <a:defRPr lang="en-US"/>
            </a:lvl5pPr>
          </a:lstStyle>
          <a:p>
            <a:pPr marL="0" lvl="0" indent="0"/>
            <a:r>
              <a:rPr lang="en-GB" noProof="0" dirty="0"/>
              <a:t>Click to edit name and conference/location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 hasCustomPrompt="1"/>
          </p:nvPr>
        </p:nvSpPr>
        <p:spPr>
          <a:xfrm>
            <a:off x="815412" y="1881675"/>
            <a:ext cx="10472605" cy="1143000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GB" noProof="0" dirty="0"/>
              <a:t>Click to edit Master title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08A5CE4-AF6D-2841-AEED-E154ABAC48A1}"/>
              </a:ext>
            </a:extLst>
          </p:cNvPr>
          <p:cNvSpPr/>
          <p:nvPr userDrawn="1"/>
        </p:nvSpPr>
        <p:spPr>
          <a:xfrm>
            <a:off x="4752528" y="6314703"/>
            <a:ext cx="6096000" cy="492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0" rIns="36000" bIns="0" numCol="1" anchor="t" anchorCtr="0" compatLnSpc="1">
            <a:prstTxWarp prst="textNoShape">
              <a:avLst/>
            </a:prstTxWarp>
          </a:bodyPr>
          <a:lstStyle/>
          <a:p>
            <a:pPr marL="0" lvl="0" indent="0" algn="r" eaLnBrk="0" hangingPunct="0">
              <a:spcBef>
                <a:spcPct val="20000"/>
              </a:spcBef>
              <a:buFontTx/>
              <a:buNone/>
            </a:pP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  <a:t>This presentation is licensed under</a:t>
            </a:r>
            <a:br>
              <a:rPr lang="en-US" sz="140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</a:b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  <a:t>a </a:t>
            </a:r>
            <a:r>
              <a:rPr lang="en-US" sz="1400" dirty="0">
                <a:solidFill>
                  <a:schemeClr val="tx2"/>
                </a:solidFill>
                <a:latin typeface="+mn-lt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Creative Commons Attribution 4.0 License </a:t>
            </a:r>
            <a:endParaRPr lang="en-US" sz="1400" dirty="0">
              <a:solidFill>
                <a:schemeClr val="tx2"/>
              </a:solidFill>
              <a:latin typeface="+mn-lt"/>
              <a:cs typeface="Calibri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82F99E0-AE91-AF47-86ED-7E85D0F62E5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955064" y="6343793"/>
            <a:ext cx="1117600" cy="3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8828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6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815414" y="3465851"/>
            <a:ext cx="10472605" cy="2065784"/>
          </a:xfrm>
        </p:spPr>
        <p:txBody>
          <a:bodyPr lIns="0" rIns="0"/>
          <a:lstStyle>
            <a:lvl1pPr marL="0" indent="0" algn="ctr">
              <a:buFontTx/>
              <a:buNone/>
              <a:defRPr sz="2400">
                <a:latin typeface="+mn-lt"/>
              </a:defRPr>
            </a:lvl1pPr>
          </a:lstStyle>
          <a:p>
            <a:r>
              <a:rPr lang="en-GB" dirty="0"/>
              <a:t>Click to edit </a:t>
            </a:r>
            <a:r>
              <a:rPr lang="en-GB" noProof="0" dirty="0"/>
              <a:t>Master</a:t>
            </a:r>
            <a:r>
              <a:rPr lang="en-GB" dirty="0"/>
              <a:t> subtitle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15414" y="5769885"/>
            <a:ext cx="10472605" cy="64829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marL="271463" indent="-271463" algn="r">
              <a:buNone/>
              <a:defRPr lang="de-AT" sz="1800" smtClean="0">
                <a:solidFill>
                  <a:srgbClr val="808080"/>
                </a:solidFill>
                <a:latin typeface="+mn-lt"/>
              </a:defRPr>
            </a:lvl1pPr>
            <a:lvl2pPr>
              <a:defRPr lang="de-AT" smtClean="0"/>
            </a:lvl2pPr>
            <a:lvl3pPr>
              <a:defRPr lang="de-AT" smtClean="0"/>
            </a:lvl3pPr>
            <a:lvl4pPr>
              <a:defRPr lang="de-AT" smtClean="0"/>
            </a:lvl4pPr>
            <a:lvl5pPr>
              <a:defRPr lang="en-US"/>
            </a:lvl5pPr>
          </a:lstStyle>
          <a:p>
            <a:pPr marL="0" lvl="0" indent="0"/>
            <a:r>
              <a:rPr lang="en-GB" noProof="0" dirty="0"/>
              <a:t>Click to edit name and conference/location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 hasCustomPrompt="1"/>
          </p:nvPr>
        </p:nvSpPr>
        <p:spPr>
          <a:xfrm>
            <a:off x="815412" y="1881675"/>
            <a:ext cx="10472605" cy="1143000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GB" noProof="0" dirty="0"/>
              <a:t>Click to edit Master title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5" name="Rectangle 9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527381" y="2927401"/>
            <a:ext cx="11329259" cy="1221679"/>
          </a:xfrm>
        </p:spPr>
        <p:txBody>
          <a:bodyPr lIns="36000" rIns="36000" anchor="t" anchorCtr="0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 to add more information…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3887755" y="4869160"/>
            <a:ext cx="7968885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0" rIns="36000" bIns="0" numCol="1" anchor="t" anchorCtr="0" compatLnSpc="1">
            <a:prstTxWarp prst="textNoShape">
              <a:avLst/>
            </a:prstTxWarp>
          </a:bodyPr>
          <a:lstStyle>
            <a:lvl1pPr marL="0" indent="0" eaLnBrk="0" hangingPunct="0">
              <a:spcBef>
                <a:spcPct val="20000"/>
              </a:spcBef>
              <a:buFontTx/>
              <a:buNone/>
              <a:defRPr sz="1800">
                <a:solidFill>
                  <a:srgbClr val="003399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/>
              <a:buChar char="•"/>
              <a:defRPr sz="2800">
                <a:solidFill>
                  <a:srgbClr val="003399"/>
                </a:solidFill>
                <a:latin typeface="Arial" pitchFamily="34" charset="0"/>
                <a:cs typeface="Arial" pitchFamily="34" charset="0"/>
              </a:defRPr>
            </a:lvl2pPr>
            <a:lvl3pPr marL="806450" indent="-228600" eaLnBrk="0" hangingPunct="0">
              <a:spcBef>
                <a:spcPct val="20000"/>
              </a:spcBef>
              <a:buSzPct val="100000"/>
              <a:buFont typeface="Wingdings" charset="2"/>
              <a:buChar char="²"/>
              <a:defRPr sz="2800">
                <a:solidFill>
                  <a:srgbClr val="003399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rgbClr val="003399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rgbClr val="00339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9pPr>
          </a:lstStyle>
          <a:p>
            <a:pPr lvl="0" algn="r"/>
            <a:r>
              <a:rPr lang="en-GB" sz="1600" kern="1200" noProof="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ea typeface="+mn-ea"/>
                <a:cs typeface="Calibri"/>
              </a:rPr>
              <a:t>Dr. Daniel Huppmann</a:t>
            </a:r>
          </a:p>
          <a:p>
            <a:pPr lvl="0" algn="r"/>
            <a:r>
              <a:rPr lang="en-GB" sz="1400" noProof="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  <a:t>Research</a:t>
            </a:r>
            <a:r>
              <a:rPr lang="en-GB" sz="1400" baseline="0" noProof="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  <a:t> Scholar – Energy, Climate, and Environment Program (ECE)</a:t>
            </a:r>
            <a:endParaRPr lang="en-GB" sz="1400" noProof="0" dirty="0">
              <a:solidFill>
                <a:schemeClr val="bg2">
                  <a:lumMod val="50000"/>
                </a:schemeClr>
              </a:solidFill>
              <a:latin typeface="+mn-lt"/>
              <a:cs typeface="Calibri"/>
            </a:endParaRPr>
          </a:p>
          <a:p>
            <a:pPr lvl="0" algn="r"/>
            <a:r>
              <a:rPr lang="en-GB" sz="1400" noProof="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  <a:t>International Institute for Applied Systems Analysis (IIASA)</a:t>
            </a:r>
            <a:br>
              <a:rPr lang="en-GB" sz="1400" noProof="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</a:br>
            <a:r>
              <a:rPr lang="en-GB" sz="1400" noProof="0" dirty="0" err="1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  <a:t>Schlossplatz</a:t>
            </a:r>
            <a:r>
              <a:rPr lang="en-GB" sz="1400" noProof="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  <a:t> 1, A-2361 Laxenburg, Austria</a:t>
            </a:r>
          </a:p>
          <a:p>
            <a:pPr lvl="0" algn="r"/>
            <a:r>
              <a:rPr lang="en-GB" sz="1400" noProof="0" dirty="0">
                <a:solidFill>
                  <a:schemeClr val="tx2"/>
                </a:solidFill>
                <a:latin typeface="+mn-lt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huppmann@iiasa.ac.at</a:t>
            </a:r>
            <a:endParaRPr lang="en-GB" sz="1400" noProof="0" dirty="0">
              <a:solidFill>
                <a:schemeClr val="tx2"/>
              </a:solidFill>
              <a:latin typeface="+mn-lt"/>
              <a:cs typeface="Calibri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400" kern="1200" noProof="0" dirty="0">
                <a:solidFill>
                  <a:schemeClr val="tx2"/>
                </a:solidFill>
                <a:latin typeface="+mn-lt"/>
                <a:ea typeface="+mn-ea"/>
                <a:cs typeface="Calibri"/>
                <a:hlinkClick r:id="rId3"/>
              </a:rPr>
              <a:t>@daniel_huppmann</a:t>
            </a:r>
            <a:endParaRPr lang="en-GB" sz="1400" kern="1200" noProof="0" dirty="0">
              <a:solidFill>
                <a:schemeClr val="tx2"/>
              </a:solidFill>
              <a:latin typeface="+mn-lt"/>
              <a:ea typeface="+mn-ea"/>
              <a:cs typeface="Calibri"/>
            </a:endParaRPr>
          </a:p>
          <a:p>
            <a:pPr lvl="0" algn="r"/>
            <a:r>
              <a:rPr lang="en-GB" sz="1400" noProof="0" dirty="0">
                <a:solidFill>
                  <a:schemeClr val="tx2"/>
                </a:solidFill>
                <a:latin typeface="+mn-lt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http://www.iiasa.ac.at/staff/huppmann</a:t>
            </a:r>
            <a:endParaRPr lang="en-GB" sz="1400" noProof="0" dirty="0">
              <a:solidFill>
                <a:schemeClr val="tx2"/>
              </a:solidFill>
              <a:latin typeface="+mn-lt"/>
              <a:cs typeface="Calibri"/>
            </a:endParaRPr>
          </a:p>
          <a:p>
            <a:pPr lvl="0" algn="r"/>
            <a:endParaRPr lang="en-GB" sz="1600" noProof="0" dirty="0">
              <a:solidFill>
                <a:schemeClr val="bg2">
                  <a:lumMod val="50000"/>
                </a:schemeClr>
              </a:solidFill>
              <a:latin typeface="+mn-lt"/>
              <a:cs typeface="Calibri"/>
            </a:endParaRPr>
          </a:p>
          <a:p>
            <a:pPr lvl="0" algn="r"/>
            <a:endParaRPr lang="en-GB" sz="1600" noProof="0" dirty="0">
              <a:solidFill>
                <a:schemeClr val="bg2">
                  <a:lumMod val="50000"/>
                </a:schemeClr>
              </a:solidFill>
              <a:latin typeface="+mn-lt"/>
              <a:cs typeface="Calibri"/>
            </a:endParaRPr>
          </a:p>
        </p:txBody>
      </p:sp>
      <p:sp>
        <p:nvSpPr>
          <p:cNvPr id="5" name="Rectangle 9"/>
          <p:cNvSpPr txBox="1">
            <a:spLocks noChangeArrowheads="1"/>
          </p:cNvSpPr>
          <p:nvPr userDrawn="1"/>
        </p:nvSpPr>
        <p:spPr bwMode="auto">
          <a:xfrm>
            <a:off x="527381" y="2247008"/>
            <a:ext cx="11329259" cy="6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0" rIns="36000" bIns="0" numCol="1" anchor="t" anchorCtr="0" compatLnSpc="1">
            <a:prstTxWarp prst="textNoShape">
              <a:avLst/>
            </a:prstTxWarp>
          </a:bodyPr>
          <a:lstStyle>
            <a:lvl1pPr marL="0" lvl="0" indent="0" eaLnBrk="0" hangingPunct="0">
              <a:spcBef>
                <a:spcPct val="20000"/>
              </a:spcBef>
              <a:buSzPct val="80000"/>
              <a:buNone/>
              <a:defRPr sz="2400" i="1">
                <a:solidFill>
                  <a:srgbClr val="003399"/>
                </a:solidFill>
                <a:latin typeface="Cambria"/>
                <a:cs typeface="Cambria"/>
              </a:defRPr>
            </a:lvl1pPr>
            <a:lvl2pPr marL="534988" indent="-344488" eaLnBrk="0" hangingPunct="0">
              <a:spcBef>
                <a:spcPct val="20000"/>
              </a:spcBef>
              <a:buSzPct val="100000"/>
              <a:buFontTx/>
              <a:buBlip>
                <a:blip r:embed="rId5"/>
              </a:buBlip>
              <a:defRPr sz="2200">
                <a:latin typeface="Calibri"/>
                <a:cs typeface="Calibri"/>
              </a:defRPr>
            </a:lvl2pPr>
            <a:lvl3pPr marL="446088" indent="-179388" defTabSz="895350" eaLnBrk="0" hangingPunct="0">
              <a:spcBef>
                <a:spcPct val="20000"/>
              </a:spcBef>
              <a:buSzPct val="80000"/>
              <a:buFont typeface="Arial"/>
              <a:buChar char="•"/>
              <a:defRPr sz="2000">
                <a:latin typeface="Calibri"/>
                <a:cs typeface="Calibri"/>
              </a:defRPr>
            </a:lvl3pPr>
            <a:lvl4pPr marL="714375" indent="-357188" defTabSz="714375" eaLnBrk="0" hangingPunct="0">
              <a:spcBef>
                <a:spcPct val="20000"/>
              </a:spcBef>
              <a:buSzPct val="100000"/>
              <a:buFontTx/>
              <a:buBlip>
                <a:blip r:embed="rId5"/>
              </a:buBlip>
              <a:defRPr sz="2000">
                <a:latin typeface="Calibri"/>
                <a:cs typeface="Calibri"/>
              </a:defRPr>
            </a:lvl4pPr>
            <a:lvl5pPr marL="1082675" indent="-228600" eaLnBrk="0" hangingPunct="0">
              <a:spcBef>
                <a:spcPct val="20000"/>
              </a:spcBef>
              <a:buChar char="»"/>
              <a:defRPr sz="1000">
                <a:latin typeface="Calibri"/>
                <a:cs typeface="Calibri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9pPr>
          </a:lstStyle>
          <a:p>
            <a:pPr lvl="0"/>
            <a:r>
              <a:rPr lang="en-GB" sz="2400" noProof="0" dirty="0">
                <a:solidFill>
                  <a:schemeClr val="tx2"/>
                </a:solidFill>
              </a:rPr>
              <a:t>Thank you very much for your attention!</a:t>
            </a:r>
          </a:p>
        </p:txBody>
      </p:sp>
      <p:pic>
        <p:nvPicPr>
          <p:cNvPr id="6" name="Grafik 5" descr="Ein Bild, das Axt enthält.&#10;&#10;Automatisch generierte Beschreibung">
            <a:extLst>
              <a:ext uri="{FF2B5EF4-FFF2-40B4-BE49-F238E27FC236}">
                <a16:creationId xmlns:a16="http://schemas.microsoft.com/office/drawing/2014/main" id="{0DC0C088-D06B-7649-8FA2-794B9AFC15B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440" y="6165304"/>
            <a:ext cx="266696" cy="21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691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2284" y="1052514"/>
            <a:ext cx="5230283" cy="532881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US" dirty="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5767" y="1052514"/>
            <a:ext cx="5230284" cy="532881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/>
              <a:t>Use Header/Footer to set date/author</a:t>
            </a:r>
            <a:endParaRPr lang="hr-HR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Use Header/Footer to set (short) presentation title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33C8-4A1E-AE41-9551-4706842F4652}" type="slidenum">
              <a:rPr lang="uk-UA" smtClean="0"/>
              <a:pPr/>
              <a:t>‹Nr.›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226606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sCC-B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5" name="Rectangle 9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527381" y="2927401"/>
            <a:ext cx="11329259" cy="1005655"/>
          </a:xfrm>
        </p:spPr>
        <p:txBody>
          <a:bodyPr lIns="36000" rIns="36000" anchor="t" anchorCtr="0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 to add more information…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3887755" y="4149080"/>
            <a:ext cx="7968885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0" rIns="36000" bIns="0" numCol="1" anchor="t" anchorCtr="0" compatLnSpc="1">
            <a:prstTxWarp prst="textNoShape">
              <a:avLst/>
            </a:prstTxWarp>
          </a:bodyPr>
          <a:lstStyle>
            <a:lvl1pPr marL="0" indent="0" eaLnBrk="0" hangingPunct="0">
              <a:spcBef>
                <a:spcPct val="20000"/>
              </a:spcBef>
              <a:buFontTx/>
              <a:buNone/>
              <a:defRPr sz="1800">
                <a:solidFill>
                  <a:srgbClr val="003399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/>
              <a:buChar char="•"/>
              <a:defRPr sz="2800">
                <a:solidFill>
                  <a:srgbClr val="003399"/>
                </a:solidFill>
                <a:latin typeface="Arial" pitchFamily="34" charset="0"/>
                <a:cs typeface="Arial" pitchFamily="34" charset="0"/>
              </a:defRPr>
            </a:lvl2pPr>
            <a:lvl3pPr marL="806450" indent="-228600" eaLnBrk="0" hangingPunct="0">
              <a:spcBef>
                <a:spcPct val="20000"/>
              </a:spcBef>
              <a:buSzPct val="100000"/>
              <a:buFont typeface="Wingdings" charset="2"/>
              <a:buChar char="²"/>
              <a:defRPr sz="2800">
                <a:solidFill>
                  <a:srgbClr val="003399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rgbClr val="003399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rgbClr val="00339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9pPr>
          </a:lstStyle>
          <a:p>
            <a:pPr lvl="0" algn="r"/>
            <a:r>
              <a:rPr lang="en-GB" sz="2000" noProof="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  <a:t>Dr. Daniel Huppmann</a:t>
            </a:r>
          </a:p>
          <a:p>
            <a:pPr lvl="0" algn="r"/>
            <a:r>
              <a:rPr lang="en-GB" sz="1400" noProof="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  <a:t>Research Scholar – Energy, Climate, and Environment Program (ECE)</a:t>
            </a:r>
          </a:p>
          <a:p>
            <a:pPr lvl="0" algn="r"/>
            <a:r>
              <a:rPr lang="en-GB" sz="1400" noProof="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  <a:t>International Institute for Applied Systems Analysis (IIASA)</a:t>
            </a:r>
            <a:br>
              <a:rPr lang="en-GB" sz="1400" noProof="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</a:br>
            <a:r>
              <a:rPr lang="en-GB" sz="1400" noProof="0" dirty="0" err="1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  <a:t>Schlossplatz</a:t>
            </a:r>
            <a:r>
              <a:rPr lang="en-GB" sz="1400" noProof="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  <a:t> 1, A-2361 Laxenburg, Austria</a:t>
            </a:r>
          </a:p>
          <a:p>
            <a:pPr lvl="0" algn="r"/>
            <a:r>
              <a:rPr lang="en-GB" sz="1400" noProof="0" dirty="0">
                <a:solidFill>
                  <a:schemeClr val="tx2"/>
                </a:solidFill>
                <a:latin typeface="+mn-lt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huppmann@iiasa.ac.at</a:t>
            </a:r>
            <a:endParaRPr lang="en-GB" sz="1400" noProof="0" dirty="0">
              <a:solidFill>
                <a:schemeClr val="tx2"/>
              </a:solidFill>
              <a:latin typeface="+mn-lt"/>
              <a:cs typeface="Calibri"/>
            </a:endParaRPr>
          </a:p>
          <a:p>
            <a:pPr lvl="0" algn="r"/>
            <a:r>
              <a:rPr lang="en-GB" sz="1400" noProof="0" dirty="0">
                <a:solidFill>
                  <a:schemeClr val="tx2"/>
                </a:solidFill>
                <a:latin typeface="+mn-lt"/>
                <a:cs typeface="Calibri"/>
                <a:hlinkClick r:id="rId3"/>
              </a:rPr>
              <a:t>@daniel_huppmann</a:t>
            </a:r>
            <a:endParaRPr lang="en-GB" sz="1400" noProof="0" dirty="0">
              <a:solidFill>
                <a:schemeClr val="tx2"/>
              </a:solidFill>
              <a:latin typeface="+mn-lt"/>
              <a:cs typeface="Calibri"/>
            </a:endParaRPr>
          </a:p>
          <a:p>
            <a:pPr lvl="0" algn="r"/>
            <a:r>
              <a:rPr lang="en-GB" sz="1400" noProof="0" dirty="0">
                <a:solidFill>
                  <a:schemeClr val="tx2"/>
                </a:solidFill>
                <a:latin typeface="+mn-lt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www.iiasa.ac.at/staff/huppmann</a:t>
            </a:r>
            <a:endParaRPr lang="en-GB" sz="1400" noProof="0" dirty="0">
              <a:solidFill>
                <a:schemeClr val="tx2"/>
              </a:solidFill>
              <a:latin typeface="+mn-lt"/>
              <a:cs typeface="Calibri"/>
            </a:endParaRPr>
          </a:p>
          <a:p>
            <a:pPr lvl="0" algn="r"/>
            <a:endParaRPr lang="en-GB" sz="1600" noProof="0" dirty="0">
              <a:solidFill>
                <a:schemeClr val="bg2">
                  <a:lumMod val="50000"/>
                </a:schemeClr>
              </a:solidFill>
              <a:latin typeface="+mn-lt"/>
              <a:cs typeface="Calibri"/>
            </a:endParaRPr>
          </a:p>
          <a:p>
            <a:pPr lvl="0" algn="r"/>
            <a:endParaRPr lang="en-GB" sz="1600" noProof="0" dirty="0">
              <a:solidFill>
                <a:schemeClr val="bg2">
                  <a:lumMod val="50000"/>
                </a:schemeClr>
              </a:solidFill>
              <a:latin typeface="+mn-lt"/>
              <a:cs typeface="Calibri"/>
            </a:endParaRPr>
          </a:p>
        </p:txBody>
      </p:sp>
      <p:sp>
        <p:nvSpPr>
          <p:cNvPr id="5" name="Rectangle 9"/>
          <p:cNvSpPr txBox="1">
            <a:spLocks noChangeArrowheads="1"/>
          </p:cNvSpPr>
          <p:nvPr userDrawn="1"/>
        </p:nvSpPr>
        <p:spPr bwMode="auto">
          <a:xfrm>
            <a:off x="527381" y="2247008"/>
            <a:ext cx="11329259" cy="6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0" rIns="36000" bIns="0" numCol="1" anchor="t" anchorCtr="0" compatLnSpc="1">
            <a:prstTxWarp prst="textNoShape">
              <a:avLst/>
            </a:prstTxWarp>
          </a:bodyPr>
          <a:lstStyle>
            <a:lvl1pPr marL="0" lvl="0" indent="0" eaLnBrk="0" hangingPunct="0">
              <a:spcBef>
                <a:spcPct val="20000"/>
              </a:spcBef>
              <a:buSzPct val="80000"/>
              <a:buNone/>
              <a:defRPr sz="2400" i="1">
                <a:solidFill>
                  <a:srgbClr val="003399"/>
                </a:solidFill>
                <a:latin typeface="Cambria"/>
                <a:cs typeface="Cambria"/>
              </a:defRPr>
            </a:lvl1pPr>
            <a:lvl2pPr marL="534988" indent="-344488" eaLnBrk="0" hangingPunct="0">
              <a:spcBef>
                <a:spcPct val="20000"/>
              </a:spcBef>
              <a:buSzPct val="100000"/>
              <a:buFontTx/>
              <a:buBlip>
                <a:blip r:embed="rId5"/>
              </a:buBlip>
              <a:defRPr sz="2200">
                <a:latin typeface="Calibri"/>
                <a:cs typeface="Calibri"/>
              </a:defRPr>
            </a:lvl2pPr>
            <a:lvl3pPr marL="446088" indent="-179388" defTabSz="895350" eaLnBrk="0" hangingPunct="0">
              <a:spcBef>
                <a:spcPct val="20000"/>
              </a:spcBef>
              <a:buSzPct val="80000"/>
              <a:buFont typeface="Arial"/>
              <a:buChar char="•"/>
              <a:defRPr sz="2000">
                <a:latin typeface="Calibri"/>
                <a:cs typeface="Calibri"/>
              </a:defRPr>
            </a:lvl3pPr>
            <a:lvl4pPr marL="714375" indent="-357188" defTabSz="714375" eaLnBrk="0" hangingPunct="0">
              <a:spcBef>
                <a:spcPct val="20000"/>
              </a:spcBef>
              <a:buSzPct val="100000"/>
              <a:buFontTx/>
              <a:buBlip>
                <a:blip r:embed="rId5"/>
              </a:buBlip>
              <a:defRPr sz="2000">
                <a:latin typeface="Calibri"/>
                <a:cs typeface="Calibri"/>
              </a:defRPr>
            </a:lvl4pPr>
            <a:lvl5pPr marL="1082675" indent="-228600" eaLnBrk="0" hangingPunct="0">
              <a:spcBef>
                <a:spcPct val="20000"/>
              </a:spcBef>
              <a:buChar char="»"/>
              <a:defRPr sz="1000">
                <a:latin typeface="Calibri"/>
                <a:cs typeface="Calibri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9pPr>
          </a:lstStyle>
          <a:p>
            <a:pPr lvl="0"/>
            <a:r>
              <a:rPr lang="en-GB" sz="2400" noProof="0" dirty="0">
                <a:solidFill>
                  <a:schemeClr val="tx2"/>
                </a:solidFill>
              </a:rPr>
              <a:t>Thank you very much for your attention!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5B881C1D-8804-D449-87E0-26AB326013B3}"/>
              </a:ext>
            </a:extLst>
          </p:cNvPr>
          <p:cNvSpPr/>
          <p:nvPr userDrawn="1"/>
        </p:nvSpPr>
        <p:spPr>
          <a:xfrm>
            <a:off x="4536504" y="6060351"/>
            <a:ext cx="6096000" cy="492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0" rIns="36000" bIns="0" numCol="1" anchor="t" anchorCtr="0" compatLnSpc="1">
            <a:prstTxWarp prst="textNoShape">
              <a:avLst/>
            </a:prstTxWarp>
          </a:bodyPr>
          <a:lstStyle/>
          <a:p>
            <a:pPr marL="0" lvl="0" indent="0" algn="r" eaLnBrk="0" hangingPunct="0">
              <a:spcBef>
                <a:spcPct val="20000"/>
              </a:spcBef>
              <a:buFontTx/>
              <a:buNone/>
            </a:pP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  <a:t>This presentation is licensed under</a:t>
            </a:r>
            <a:br>
              <a:rPr lang="en-US" sz="140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</a:b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+mn-lt"/>
                <a:cs typeface="Calibri"/>
              </a:rPr>
              <a:t>a </a:t>
            </a:r>
            <a:r>
              <a:rPr lang="en-US" sz="1400" dirty="0">
                <a:solidFill>
                  <a:schemeClr val="tx2"/>
                </a:solidFill>
                <a:latin typeface="+mn-lt"/>
                <a:cs typeface="Calibri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Creative Commons Attribution 4.0 International License </a:t>
            </a:r>
            <a:endParaRPr lang="en-US" sz="1400" dirty="0">
              <a:solidFill>
                <a:schemeClr val="tx2"/>
              </a:solidFill>
              <a:latin typeface="+mn-lt"/>
              <a:cs typeface="Calibri"/>
            </a:endParaRPr>
          </a:p>
        </p:txBody>
      </p:sp>
      <p:pic>
        <p:nvPicPr>
          <p:cNvPr id="7" name="Picture 8">
            <a:extLst>
              <a:ext uri="{FF2B5EF4-FFF2-40B4-BE49-F238E27FC236}">
                <a16:creationId xmlns:a16="http://schemas.microsoft.com/office/drawing/2014/main" id="{A0F55128-5E99-D54C-9C48-1DA725F9FB21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0739040" y="6089441"/>
            <a:ext cx="1117600" cy="393700"/>
          </a:xfrm>
          <a:prstGeom prst="rect">
            <a:avLst/>
          </a:prstGeom>
        </p:spPr>
      </p:pic>
      <p:pic>
        <p:nvPicPr>
          <p:cNvPr id="4" name="Grafik 3" descr="Ein Bild, das Axt enthält.&#10;&#10;Automatisch generierte Beschreibung">
            <a:extLst>
              <a:ext uri="{FF2B5EF4-FFF2-40B4-BE49-F238E27FC236}">
                <a16:creationId xmlns:a16="http://schemas.microsoft.com/office/drawing/2014/main" id="{B8A3F325-21AE-9642-B474-FC8890F3EDE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440" y="5517232"/>
            <a:ext cx="266696" cy="21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1750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367CD1-1B92-9341-B6EB-89FE8FB86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1425" y="2348880"/>
            <a:ext cx="1046516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edit section title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8AEEE99-B767-8246-A681-4EA20706C7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r>
              <a:rPr lang="de-AT" noProof="0"/>
              <a:t>Use Header/Footer to set date/author</a:t>
            </a:r>
            <a:endParaRPr lang="en-GB" noProof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DE0ECE9-8260-2049-A7CF-32F94D80330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noProof="0" dirty="0"/>
              <a:t>Use Header/Footer to set (short) presentation title 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C8F728F-6B39-BE4C-8B94-41AE1E38DEE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/>
            <a:fld id="{7F5633C8-4A1E-AE41-9551-4706842F4652}" type="slidenum">
              <a:rPr lang="en-GB" noProof="0" smtClean="0"/>
              <a:pPr algn="r"/>
              <a:t>‹Nr.›</a:t>
            </a:fld>
            <a:endParaRPr lang="en-GB" noProof="0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6A70D36C-84F8-AE43-8234-6C73208880A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11225" y="3860800"/>
            <a:ext cx="10464800" cy="23764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Click to edit subtitle</a:t>
            </a:r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E01E965A-F2E9-3B47-A1FA-126BC9AFA75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1225" y="1700808"/>
            <a:ext cx="6432550" cy="43279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lang="en-GB" sz="2600" i="1" dirty="0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marL="271463" lvl="0" indent="-271463">
              <a:spcBef>
                <a:spcPts val="1000"/>
              </a:spcBef>
              <a:buSzPct val="80000"/>
            </a:pPr>
            <a:r>
              <a:rPr lang="en-GB" noProof="0" dirty="0"/>
              <a:t>Section number</a:t>
            </a:r>
          </a:p>
        </p:txBody>
      </p:sp>
    </p:spTree>
    <p:extLst>
      <p:ext uri="{BB962C8B-B14F-4D97-AF65-F5344CB8AC3E}">
        <p14:creationId xmlns:p14="http://schemas.microsoft.com/office/powerpoint/2010/main" val="2379297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la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2284" y="1628800"/>
            <a:ext cx="10663767" cy="4752529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US" dirty="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912285" y="980728"/>
            <a:ext cx="10655300" cy="432271"/>
          </a:xfrm>
        </p:spPr>
        <p:txBody>
          <a:bodyPr/>
          <a:lstStyle>
            <a:lvl1pPr marL="0" indent="0">
              <a:buNone/>
              <a:defRPr sz="2600" i="1" baseline="0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lvl="0"/>
            <a:r>
              <a:rPr lang="en-US" noProof="0" dirty="0"/>
              <a:t>Click to add Claim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de-AT"/>
              <a:t>Use Header/Footer to set date/author</a:t>
            </a:r>
            <a:endParaRPr lang="hr-HR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Use Header/Footer to set (short) presentation title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F5633C8-4A1E-AE41-9551-4706842F4652}" type="slidenum">
              <a:rPr lang="uk-UA" smtClean="0"/>
              <a:pPr/>
              <a:t>‹Nr.›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64333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laim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 noProof="0" dirty="0"/>
          </a:p>
        </p:txBody>
      </p:sp>
      <p:sp>
        <p:nvSpPr>
          <p:cNvPr id="17" name="Inhaltsplatzhalter 16"/>
          <p:cNvSpPr>
            <a:spLocks noGrp="1"/>
          </p:cNvSpPr>
          <p:nvPr>
            <p:ph sz="quarter" idx="24"/>
          </p:nvPr>
        </p:nvSpPr>
        <p:spPr>
          <a:xfrm>
            <a:off x="911426" y="1628824"/>
            <a:ext cx="10657184" cy="4392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de-DE" dirty="0" smtClean="0"/>
            </a:lvl1pPr>
            <a:lvl2pPr>
              <a:defRPr lang="de-DE" dirty="0" smtClean="0"/>
            </a:lvl2pPr>
            <a:lvl3pPr>
              <a:defRPr lang="de-DE" dirty="0" smtClean="0"/>
            </a:lvl3pPr>
            <a:lvl4pPr>
              <a:defRPr lang="de-DE" dirty="0" smtClean="0"/>
            </a:lvl4pPr>
            <a:lvl5pPr>
              <a:defRPr lang="de-DE" dirty="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3" hasCustomPrompt="1"/>
          </p:nvPr>
        </p:nvSpPr>
        <p:spPr>
          <a:xfrm>
            <a:off x="911426" y="6093296"/>
            <a:ext cx="10657184" cy="288008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GB" noProof="0" dirty="0"/>
              <a:t>Click to edit Subtitle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912285" y="980728"/>
            <a:ext cx="10656324" cy="432269"/>
          </a:xfrm>
        </p:spPr>
        <p:txBody>
          <a:bodyPr/>
          <a:lstStyle>
            <a:lvl1pPr marL="0" indent="0">
              <a:buNone/>
              <a:defRPr sz="2600" i="1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lvl="0"/>
            <a:r>
              <a:rPr lang="en-US" noProof="0" dirty="0"/>
              <a:t>Click to add Claim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r>
              <a:rPr lang="de-AT"/>
              <a:t>Use Header/Footer to set date/author</a:t>
            </a:r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Use Header/Footer to set (short) presentation title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7F5633C8-4A1E-AE41-9551-4706842F4652}" type="slidenum">
              <a:rPr lang="uk-UA" smtClean="0"/>
              <a:pPr/>
              <a:t>‹Nr.›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73583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laim and two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 noProof="0" dirty="0"/>
          </a:p>
        </p:txBody>
      </p:sp>
      <p:sp>
        <p:nvSpPr>
          <p:cNvPr id="17" name="Inhaltsplatzhalter 16"/>
          <p:cNvSpPr>
            <a:spLocks noGrp="1"/>
          </p:cNvSpPr>
          <p:nvPr>
            <p:ph sz="quarter" idx="24"/>
          </p:nvPr>
        </p:nvSpPr>
        <p:spPr>
          <a:xfrm>
            <a:off x="1103416" y="1628824"/>
            <a:ext cx="10465194" cy="4392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de-DE" dirty="0" smtClean="0"/>
            </a:lvl1pPr>
            <a:lvl2pPr>
              <a:defRPr lang="de-DE" dirty="0" smtClean="0"/>
            </a:lvl2pPr>
            <a:lvl3pPr>
              <a:defRPr lang="de-DE" dirty="0" smtClean="0"/>
            </a:lvl3pPr>
            <a:lvl4pPr>
              <a:defRPr lang="de-DE" dirty="0" smtClean="0"/>
            </a:lvl4pPr>
            <a:lvl5pPr>
              <a:defRPr lang="de-DE" dirty="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3" hasCustomPrompt="1"/>
          </p:nvPr>
        </p:nvSpPr>
        <p:spPr>
          <a:xfrm>
            <a:off x="911426" y="6093296"/>
            <a:ext cx="10657184" cy="288008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GB" noProof="0" dirty="0"/>
              <a:t>Click to edit Subtitle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912285" y="980728"/>
            <a:ext cx="10656324" cy="432269"/>
          </a:xfrm>
        </p:spPr>
        <p:txBody>
          <a:bodyPr/>
          <a:lstStyle>
            <a:lvl1pPr marL="0" indent="0">
              <a:buNone/>
              <a:defRPr sz="2600" i="1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lvl="0"/>
            <a:r>
              <a:rPr lang="en-US" noProof="0" dirty="0"/>
              <a:t>Click to add Claim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r>
              <a:rPr lang="de-AT"/>
              <a:t>Use Header/Footer to set date/author</a:t>
            </a:r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Use Header/Footer to set (short) presentation title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7F5633C8-4A1E-AE41-9551-4706842F4652}" type="slidenum">
              <a:rPr lang="uk-UA" smtClean="0"/>
              <a:pPr/>
              <a:t>‹Nr.›</a:t>
            </a:fld>
            <a:endParaRPr lang="uk-UA" dirty="0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303A271A-8BB6-F441-A493-B4239DD75007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 rot="16200000">
            <a:off x="-1284822" y="3633050"/>
            <a:ext cx="4392464" cy="384011"/>
          </a:xfrm>
          <a:prstGeom prst="rect">
            <a:avLst/>
          </a:prstGeom>
        </p:spPr>
        <p:txBody>
          <a:bodyPr vert="horz" lIns="0" tIns="0" rIns="180000" bIns="36000" rtlCol="0" anchor="ctr" anchorCtr="0">
            <a:normAutofit/>
          </a:bodyPr>
          <a:lstStyle>
            <a:lvl1pPr>
              <a:defRPr lang="en-GB" sz="1600" baseline="0" dirty="0">
                <a:solidFill>
                  <a:srgbClr val="7F7F7F"/>
                </a:solidFill>
              </a:defRPr>
            </a:lvl1pPr>
          </a:lstStyle>
          <a:p>
            <a:pPr marL="0" lvl="0" indent="0" algn="r">
              <a:buNone/>
            </a:pPr>
            <a:r>
              <a:rPr lang="en-GB" noProof="0" dirty="0"/>
              <a:t>Click to edit Secondary Subtitle</a:t>
            </a:r>
          </a:p>
        </p:txBody>
      </p:sp>
    </p:spTree>
    <p:extLst>
      <p:ext uri="{BB962C8B-B14F-4D97-AF65-F5344CB8AC3E}">
        <p14:creationId xmlns:p14="http://schemas.microsoft.com/office/powerpoint/2010/main" val="3591446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content with cla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2284" y="1600200"/>
            <a:ext cx="5230283" cy="478112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US" dirty="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5767" y="1600200"/>
            <a:ext cx="5230284" cy="478112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912285" y="980728"/>
            <a:ext cx="10655300" cy="432271"/>
          </a:xfrm>
        </p:spPr>
        <p:txBody>
          <a:bodyPr/>
          <a:lstStyle>
            <a:lvl1pPr marL="0" indent="0">
              <a:buNone/>
              <a:defRPr sz="2600" i="1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lvl="0"/>
            <a:r>
              <a:rPr lang="en-US" noProof="0" dirty="0"/>
              <a:t>Click to add Claim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de-AT"/>
              <a:t>Use Header/Footer to set date/author</a:t>
            </a:r>
            <a:endParaRPr lang="hr-HR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Use Header/Footer to set (short) presentation title 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F5633C8-4A1E-AE41-9551-4706842F4652}" type="slidenum">
              <a:rPr lang="uk-UA" smtClean="0"/>
              <a:pPr/>
              <a:t>‹Nr.›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14146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content with claim and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2284" y="1600200"/>
            <a:ext cx="5230283" cy="4377681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US" dirty="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5767" y="1600200"/>
            <a:ext cx="5230284" cy="4377681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912285" y="980728"/>
            <a:ext cx="10655300" cy="432271"/>
          </a:xfrm>
        </p:spPr>
        <p:txBody>
          <a:bodyPr/>
          <a:lstStyle>
            <a:lvl1pPr marL="0" indent="0">
              <a:buNone/>
              <a:defRPr sz="2600" i="1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lvl="0"/>
            <a:r>
              <a:rPr lang="en-US" noProof="0" dirty="0"/>
              <a:t>Click to add Claim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de-AT"/>
              <a:t>Use Header/Footer to set date/author</a:t>
            </a:r>
            <a:endParaRPr lang="hr-HR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Use Header/Footer to set (short) presentation title 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F5633C8-4A1E-AE41-9551-4706842F4652}" type="slidenum">
              <a:rPr lang="uk-UA" smtClean="0"/>
              <a:pPr/>
              <a:t>‹Nr.›</a:t>
            </a:fld>
            <a:endParaRPr lang="uk-UA" dirty="0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35C2DF0B-4286-944C-9954-5138A4A1E95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11426" y="6093296"/>
            <a:ext cx="5231141" cy="288032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GB" noProof="0" dirty="0"/>
              <a:t>Click to edit Subtitle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3DA57D45-5B58-824A-930C-1567D36F28F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345767" y="6093296"/>
            <a:ext cx="5231141" cy="288032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GB" noProof="0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105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laim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2284" y="1988840"/>
            <a:ext cx="10663767" cy="439248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US" dirty="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912285" y="980727"/>
            <a:ext cx="10656324" cy="828000"/>
          </a:xfrm>
        </p:spPr>
        <p:txBody>
          <a:bodyPr/>
          <a:lstStyle>
            <a:lvl1pPr marL="0" indent="0">
              <a:buNone/>
              <a:defRPr sz="2600" i="1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lvl="0"/>
            <a:r>
              <a:rPr lang="en-US" noProof="0" dirty="0"/>
              <a:t>Click to add Claim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de-AT"/>
              <a:t>Use Header/Footer to set date/author</a:t>
            </a:r>
            <a:endParaRPr lang="hr-HR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Use Header/Footer to set (short) presentation title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F5633C8-4A1E-AE41-9551-4706842F4652}" type="slidenum">
              <a:rPr lang="uk-UA" smtClean="0"/>
              <a:pPr/>
              <a:t>‹Nr.›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37713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laim (2)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 noProof="0" dirty="0"/>
          </a:p>
        </p:txBody>
      </p:sp>
      <p:sp>
        <p:nvSpPr>
          <p:cNvPr id="17" name="Inhaltsplatzhalter 16"/>
          <p:cNvSpPr>
            <a:spLocks noGrp="1"/>
          </p:cNvSpPr>
          <p:nvPr>
            <p:ph sz="quarter" idx="24"/>
          </p:nvPr>
        </p:nvSpPr>
        <p:spPr>
          <a:xfrm>
            <a:off x="911426" y="1988864"/>
            <a:ext cx="10657184" cy="4104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de-DE" dirty="0" smtClean="0"/>
            </a:lvl1pPr>
            <a:lvl2pPr>
              <a:defRPr lang="de-DE" dirty="0" smtClean="0"/>
            </a:lvl2pPr>
            <a:lvl3pPr>
              <a:defRPr lang="de-DE" dirty="0" smtClean="0"/>
            </a:lvl3pPr>
            <a:lvl4pPr>
              <a:defRPr lang="de-DE" dirty="0" smtClean="0"/>
            </a:lvl4pPr>
            <a:lvl5pPr>
              <a:defRPr lang="de-DE" dirty="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3" hasCustomPrompt="1"/>
          </p:nvPr>
        </p:nvSpPr>
        <p:spPr>
          <a:xfrm>
            <a:off x="911426" y="6093296"/>
            <a:ext cx="10657184" cy="288008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GB" noProof="0" dirty="0"/>
              <a:t>Click to edit Subtitle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912285" y="980727"/>
            <a:ext cx="10656324" cy="828000"/>
          </a:xfrm>
        </p:spPr>
        <p:txBody>
          <a:bodyPr/>
          <a:lstStyle>
            <a:lvl1pPr marL="0" indent="0">
              <a:buNone/>
              <a:defRPr sz="2600" i="1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lvl="0"/>
            <a:r>
              <a:rPr lang="en-US" noProof="0" dirty="0"/>
              <a:t>Click to add Claim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r>
              <a:rPr lang="de-AT"/>
              <a:t>Use Header/Footer to set date/author</a:t>
            </a:r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Use Header/Footer to set (short) presentation title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7F5633C8-4A1E-AE41-9551-4706842F4652}" type="slidenum">
              <a:rPr lang="uk-UA" smtClean="0"/>
              <a:pPr/>
              <a:t>‹Nr.›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17975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8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11425" y="6525344"/>
            <a:ext cx="6336704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0808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Use Header/Footer to set (short) presentation title </a:t>
            </a:r>
          </a:p>
        </p:txBody>
      </p:sp>
      <p:sp>
        <p:nvSpPr>
          <p:cNvPr id="37893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912284" y="341784"/>
            <a:ext cx="10663767" cy="494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</a:t>
            </a:r>
          </a:p>
        </p:txBody>
      </p:sp>
      <p:sp>
        <p:nvSpPr>
          <p:cNvPr id="3789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284" y="1052737"/>
            <a:ext cx="10663767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1568609" y="6525344"/>
            <a:ext cx="488833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lang="en-US" sz="1200" smtClean="0">
                <a:solidFill>
                  <a:srgbClr val="143C86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7F5633C8-4A1E-AE41-9551-4706842F4652}" type="slidenum">
              <a:rPr lang="uk-UA" smtClean="0"/>
              <a:pPr/>
              <a:t>‹Nr.›</a:t>
            </a:fld>
            <a:endParaRPr lang="uk-UA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7344139" y="6525344"/>
            <a:ext cx="4032448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lang="en-US" sz="1200" smtClean="0">
                <a:solidFill>
                  <a:srgbClr val="80808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de-AT"/>
              <a:t>Use Header/Footer to set date/author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16281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72" r:id="rId2"/>
    <p:sldLayoutId id="2147483755" r:id="rId3"/>
    <p:sldLayoutId id="2147483784" r:id="rId4"/>
    <p:sldLayoutId id="2147483786" r:id="rId5"/>
    <p:sldLayoutId id="2147483756" r:id="rId6"/>
    <p:sldLayoutId id="2147483785" r:id="rId7"/>
    <p:sldLayoutId id="2147483764" r:id="rId8"/>
    <p:sldLayoutId id="2147483759" r:id="rId9"/>
    <p:sldLayoutId id="2147483760" r:id="rId10"/>
    <p:sldLayoutId id="2147483781" r:id="rId11"/>
    <p:sldLayoutId id="2147483789" r:id="rId12"/>
    <p:sldLayoutId id="2147483790" r:id="rId13"/>
    <p:sldLayoutId id="2147483791" r:id="rId14"/>
    <p:sldLayoutId id="2147483793" r:id="rId15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Calibri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9pPr>
    </p:titleStyle>
    <p:bodyStyle>
      <a:lvl1pPr marL="271463" indent="-271463" algn="l" rtl="0" eaLnBrk="1" fontAlgn="base" hangingPunct="1">
        <a:spcBef>
          <a:spcPts val="1000"/>
        </a:spcBef>
        <a:spcAft>
          <a:spcPct val="0"/>
        </a:spcAft>
        <a:buSzPct val="80000"/>
        <a:buChar char="•"/>
        <a:defRPr sz="2200">
          <a:solidFill>
            <a:schemeClr val="tx1"/>
          </a:solidFill>
          <a:latin typeface="+mn-lt"/>
          <a:ea typeface="+mn-ea"/>
          <a:cs typeface="Calibri"/>
        </a:defRPr>
      </a:lvl1pPr>
      <a:lvl2pPr marL="534988" indent="-344488" algn="l" rtl="0" eaLnBrk="1" fontAlgn="base" hangingPunct="1">
        <a:spcBef>
          <a:spcPct val="20000"/>
        </a:spcBef>
        <a:spcAft>
          <a:spcPct val="0"/>
        </a:spcAft>
        <a:buSzPct val="100000"/>
        <a:buFontTx/>
        <a:buBlip>
          <a:blip r:embed="rId17"/>
        </a:buBlip>
        <a:defRPr sz="2200">
          <a:solidFill>
            <a:schemeClr val="tx1"/>
          </a:solidFill>
          <a:latin typeface="+mn-lt"/>
          <a:cs typeface="Calibri"/>
        </a:defRPr>
      </a:lvl2pPr>
      <a:lvl3pPr marL="446088" indent="-179388" algn="l" defTabSz="895350" rtl="0" eaLnBrk="1" fontAlgn="base" hangingPunct="1">
        <a:spcBef>
          <a:spcPct val="20000"/>
        </a:spcBef>
        <a:spcAft>
          <a:spcPct val="0"/>
        </a:spcAft>
        <a:buSzPct val="80000"/>
        <a:buFont typeface="Arial"/>
        <a:buChar char="•"/>
        <a:defRPr sz="2000">
          <a:solidFill>
            <a:schemeClr val="tx1"/>
          </a:solidFill>
          <a:latin typeface="+mn-lt"/>
          <a:cs typeface="Calibri"/>
        </a:defRPr>
      </a:lvl3pPr>
      <a:lvl4pPr marL="714375" indent="-357188" algn="l" defTabSz="714375" rtl="0" eaLnBrk="1" fontAlgn="base" hangingPunct="1">
        <a:spcBef>
          <a:spcPct val="20000"/>
        </a:spcBef>
        <a:spcAft>
          <a:spcPct val="0"/>
        </a:spcAft>
        <a:buSzPct val="100000"/>
        <a:buFontTx/>
        <a:buBlip>
          <a:blip r:embed="rId17"/>
        </a:buBlip>
        <a:defRPr sz="2000">
          <a:solidFill>
            <a:schemeClr val="tx1"/>
          </a:solidFill>
          <a:latin typeface="+mn-lt"/>
          <a:cs typeface="Calibri"/>
        </a:defRPr>
      </a:lvl4pPr>
      <a:lvl5pPr marL="1082675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  <a:cs typeface="Calibri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3200">
          <a:solidFill>
            <a:srgbClr val="00339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3200">
          <a:solidFill>
            <a:srgbClr val="00339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3200">
          <a:solidFill>
            <a:srgbClr val="00339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3200">
          <a:solidFill>
            <a:srgbClr val="0033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911424" y="628229"/>
            <a:ext cx="1047260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/>
              <a:t>Click to edit Master title</a:t>
            </a:r>
          </a:p>
        </p:txBody>
      </p:sp>
      <p:sp>
        <p:nvSpPr>
          <p:cNvPr id="3789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1424" y="1772817"/>
            <a:ext cx="1047260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>
              <a:buSzPct val="80000"/>
            </a:pPr>
            <a:r>
              <a:rPr lang="en-GB" noProof="0" dirty="0"/>
              <a:t>Click to edit Master text</a:t>
            </a:r>
          </a:p>
          <a:p>
            <a:pPr marL="534988" lvl="1" indent="-344488">
              <a:buSzPct val="100000"/>
              <a:buFontTx/>
              <a:buBlip>
                <a:blip r:embed="rId8"/>
              </a:buBlip>
            </a:pPr>
            <a:r>
              <a:rPr lang="en-GB" noProof="0" dirty="0"/>
              <a:t>Second level</a:t>
            </a:r>
          </a:p>
          <a:p>
            <a:pPr marL="446088" lvl="2" indent="-179388">
              <a:buFont typeface="Arial"/>
              <a:buChar char="•"/>
            </a:pPr>
            <a:r>
              <a:rPr lang="en-GB" noProof="0" dirty="0"/>
              <a:t>Third level</a:t>
            </a:r>
          </a:p>
          <a:p>
            <a:pPr lvl="3" indent="-357188">
              <a:buSzPct val="100000"/>
              <a:buFontTx/>
              <a:buBlip>
                <a:blip r:embed="rId8"/>
              </a:buBlip>
            </a:pPr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" name="Datumsplatzhalter 2">
            <a:extLst>
              <a:ext uri="{FF2B5EF4-FFF2-40B4-BE49-F238E27FC236}">
                <a16:creationId xmlns:a16="http://schemas.microsoft.com/office/drawing/2014/main" id="{37D16C65-606B-C144-891F-64AD24D9B1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44139" y="6525344"/>
            <a:ext cx="4032448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de-AT" sz="1400" smtClean="0">
                <a:solidFill>
                  <a:srgbClr val="80808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algn="r"/>
            <a:r>
              <a:rPr lang="de-AT" noProof="0"/>
              <a:t>Use Header/Footer to set date/author</a:t>
            </a:r>
            <a:endParaRPr lang="en-GB" noProof="0"/>
          </a:p>
        </p:txBody>
      </p:sp>
      <p:sp>
        <p:nvSpPr>
          <p:cNvPr id="5" name="Fußzeilenplatzhalter 3">
            <a:extLst>
              <a:ext uri="{FF2B5EF4-FFF2-40B4-BE49-F238E27FC236}">
                <a16:creationId xmlns:a16="http://schemas.microsoft.com/office/drawing/2014/main" id="{79985828-F622-DB42-95F3-093A56FC20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1425" y="6525344"/>
            <a:ext cx="6336704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en-US" sz="1400" smtClean="0">
                <a:solidFill>
                  <a:srgbClr val="80808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GB" noProof="0"/>
              <a:t>Use Header/Footer to set (short) presentation title </a:t>
            </a:r>
          </a:p>
        </p:txBody>
      </p:sp>
      <p:sp>
        <p:nvSpPr>
          <p:cNvPr id="6" name="Foliennummernplatzhalter 4">
            <a:extLst>
              <a:ext uri="{FF2B5EF4-FFF2-40B4-BE49-F238E27FC236}">
                <a16:creationId xmlns:a16="http://schemas.microsoft.com/office/drawing/2014/main" id="{9BD6499A-CEB6-3940-A43A-D338CA1635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609" y="6525344"/>
            <a:ext cx="488833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uk-UA" sz="1400" smtClean="0">
                <a:solidFill>
                  <a:srgbClr val="143C86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algn="r"/>
            <a:fld id="{7F5633C8-4A1E-AE41-9551-4706842F4652}" type="slidenum">
              <a:rPr lang="en-GB" noProof="0" smtClean="0"/>
              <a:pPr algn="r"/>
              <a:t>‹Nr.›</a:t>
            </a:fld>
            <a:endParaRPr lang="en-GB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8" r:id="rId2"/>
    <p:sldLayoutId id="2147483729" r:id="rId3"/>
    <p:sldLayoutId id="2147483734" r:id="rId4"/>
    <p:sldLayoutId id="2147483782" r:id="rId5"/>
    <p:sldLayoutId id="2147483787" r:id="rId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Calibri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har char="•"/>
        <a:defRPr lang="en-US" sz="2200" dirty="0" smtClean="0">
          <a:solidFill>
            <a:schemeClr val="tx1"/>
          </a:solidFill>
          <a:latin typeface="+mn-lt"/>
          <a:ea typeface="+mn-ea"/>
          <a:cs typeface="Calibri"/>
        </a:defRPr>
      </a:lvl1pPr>
      <a:lvl2pPr marL="442913" indent="-257175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lang="en-US" sz="2200" dirty="0" smtClean="0">
          <a:solidFill>
            <a:schemeClr val="tx1"/>
          </a:solidFill>
          <a:latin typeface="+mn-lt"/>
          <a:cs typeface="Calibri"/>
        </a:defRPr>
      </a:lvl2pPr>
      <a:lvl3pPr marL="533400" indent="-317500" algn="l" defTabSz="895350" rtl="0" eaLnBrk="0" fontAlgn="base" hangingPunct="0">
        <a:spcBef>
          <a:spcPct val="20000"/>
        </a:spcBef>
        <a:spcAft>
          <a:spcPct val="0"/>
        </a:spcAft>
        <a:buSzPct val="80000"/>
        <a:buFont typeface="Wingdings" charset="2"/>
        <a:buChar char="Ø"/>
        <a:defRPr lang="en-US" sz="2000" dirty="0" smtClean="0">
          <a:solidFill>
            <a:schemeClr val="tx1"/>
          </a:solidFill>
          <a:latin typeface="+mn-lt"/>
          <a:cs typeface="Calibri"/>
        </a:defRPr>
      </a:lvl3pPr>
      <a:lvl4pPr marL="714375" indent="-180975" algn="l" defTabSz="714375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lang="en-US" sz="2000" dirty="0" smtClean="0">
          <a:solidFill>
            <a:schemeClr val="tx1"/>
          </a:solidFill>
          <a:latin typeface="+mn-lt"/>
          <a:cs typeface="Calibri"/>
        </a:defRPr>
      </a:lvl4pPr>
      <a:lvl5pPr marL="1082675" indent="-228600" algn="l" rtl="0" eaLnBrk="0" fontAlgn="base" hangingPunct="0">
        <a:spcBef>
          <a:spcPct val="20000"/>
        </a:spcBef>
        <a:spcAft>
          <a:spcPct val="0"/>
        </a:spcAft>
        <a:buChar char="»"/>
        <a:defRPr lang="en-US" sz="1000" dirty="0" smtClean="0">
          <a:solidFill>
            <a:schemeClr val="tx1"/>
          </a:solidFill>
          <a:latin typeface="+mn-lt"/>
          <a:cs typeface="Calibri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rgbClr val="003399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rgbClr val="003399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rgbClr val="003399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rgbClr val="0033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8.png"/><Relationship Id="rId5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danielhuppmann/ENGAGE-pyam-tutorial" TargetMode="External"/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9.jp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.png"/><Relationship Id="rId11" Type="http://schemas.openxmlformats.org/officeDocument/2006/relationships/image" Target="../media/image16.svg"/><Relationship Id="rId5" Type="http://schemas.openxmlformats.org/officeDocument/2006/relationships/image" Target="../media/image11.png"/><Relationship Id="rId10" Type="http://schemas.openxmlformats.org/officeDocument/2006/relationships/image" Target="../media/image15.png"/><Relationship Id="rId4" Type="http://schemas.openxmlformats.org/officeDocument/2006/relationships/image" Target="../media/image10.png"/><Relationship Id="rId9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hyperlink" Target="https://doi.org/10.12688/openreseurope.13633.2" TargetMode="External"/><Relationship Id="rId7" Type="http://schemas.openxmlformats.org/officeDocument/2006/relationships/hyperlink" Target="https://pyam-iamc.readthedocs.io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twitter.com/search?q=%23pyam_iamc" TargetMode="External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17.png"/><Relationship Id="rId9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BCB1D6F-051A-674E-AC87-457DD3DD09F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7408" y="5517009"/>
            <a:ext cx="11257250" cy="648295"/>
          </a:xfrm>
        </p:spPr>
        <p:txBody>
          <a:bodyPr/>
          <a:lstStyle/>
          <a:p>
            <a:r>
              <a:rPr lang="de-DE" dirty="0"/>
              <a:t>Daniel Huppmann, Philip Hackstock</a:t>
            </a:r>
            <a:br>
              <a:rPr lang="de-DE" dirty="0"/>
            </a:br>
            <a:r>
              <a:rPr lang="de-DE" dirty="0"/>
              <a:t>ENGAGE </a:t>
            </a:r>
            <a:r>
              <a:rPr lang="de-DE" dirty="0" err="1"/>
              <a:t>Capacity</a:t>
            </a:r>
            <a:r>
              <a:rPr lang="de-DE" dirty="0"/>
              <a:t> Building Workshop on </a:t>
            </a:r>
            <a:r>
              <a:rPr lang="de-DE" dirty="0" err="1"/>
              <a:t>Good</a:t>
            </a:r>
            <a:r>
              <a:rPr lang="de-DE" dirty="0"/>
              <a:t> Practices in Modeling</a:t>
            </a:r>
            <a:br>
              <a:rPr lang="de-DE" dirty="0"/>
            </a:br>
            <a:r>
              <a:rPr lang="de-DE" dirty="0" err="1"/>
              <a:t>February</a:t>
            </a:r>
            <a:r>
              <a:rPr lang="de-DE" dirty="0"/>
              <a:t> 1, 2022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B5C1240-B47E-0341-B3A0-184D9CEBE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408" y="1700808"/>
            <a:ext cx="10681188" cy="1327165"/>
          </a:xfrm>
        </p:spPr>
        <p:txBody>
          <a:bodyPr/>
          <a:lstStyle/>
          <a:p>
            <a:pPr algn="l"/>
            <a:r>
              <a:rPr lang="en-GB" dirty="0">
                <a:cs typeface="Calibri" panose="020F0502020204030204" pitchFamily="34" charset="0"/>
              </a:rPr>
              <a:t>The Python package </a:t>
            </a:r>
            <a:r>
              <a:rPr lang="en-GB" i="1" dirty="0">
                <a:latin typeface="Cambria" panose="02040503050406030204" pitchFamily="18" charset="0"/>
                <a:cs typeface="Calibri" panose="020F0502020204030204" pitchFamily="34" charset="0"/>
              </a:rPr>
              <a:t>pyam</a:t>
            </a:r>
            <a:r>
              <a:rPr lang="en-GB" dirty="0">
                <a:cs typeface="Calibri" panose="020F0502020204030204" pitchFamily="34" charset="0"/>
              </a:rPr>
              <a:t> for analysis, validation &amp; visualization</a:t>
            </a:r>
            <a:br>
              <a:rPr lang="en-GB" dirty="0">
                <a:cs typeface="Calibri" panose="020F0502020204030204" pitchFamily="34" charset="0"/>
              </a:rPr>
            </a:br>
            <a:r>
              <a:rPr lang="en-GB" dirty="0">
                <a:cs typeface="Calibri" panose="020F0502020204030204" pitchFamily="34" charset="0"/>
              </a:rPr>
              <a:t>of integrated-assessment and energy-systems scenarios</a:t>
            </a:r>
          </a:p>
        </p:txBody>
      </p:sp>
      <p:pic>
        <p:nvPicPr>
          <p:cNvPr id="8" name="Picture 11">
            <a:extLst>
              <a:ext uri="{FF2B5EF4-FFF2-40B4-BE49-F238E27FC236}">
                <a16:creationId xmlns:a16="http://schemas.microsoft.com/office/drawing/2014/main" id="{52C2B8E1-23A1-1546-BBA7-10D0C289F1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775" y="6283503"/>
            <a:ext cx="685979" cy="45786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12">
            <a:extLst>
              <a:ext uri="{FF2B5EF4-FFF2-40B4-BE49-F238E27FC236}">
                <a16:creationId xmlns:a16="http://schemas.microsoft.com/office/drawing/2014/main" id="{1B7590CF-C75D-E541-92A7-A45DBD5F9BEC}"/>
              </a:ext>
            </a:extLst>
          </p:cNvPr>
          <p:cNvSpPr/>
          <p:nvPr/>
        </p:nvSpPr>
        <p:spPr>
          <a:xfrm>
            <a:off x="983432" y="6309320"/>
            <a:ext cx="6525098" cy="434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r>
              <a:rPr lang="en-US" sz="1400" noProof="1">
                <a:solidFill>
                  <a:schemeClr val="bg1">
                    <a:lumMod val="50000"/>
                  </a:schemeClr>
                </a:solidFill>
                <a:latin typeface="+mj-lt"/>
                <a:cs typeface="Calibri" panose="020F0502020204030204" pitchFamily="34" charset="0"/>
              </a:rPr>
              <a:t>This project has received funding from the European Union’s Horizon 2020 research</a:t>
            </a:r>
            <a:br>
              <a:rPr lang="en-US" sz="1400" noProof="1">
                <a:solidFill>
                  <a:schemeClr val="bg1">
                    <a:lumMod val="50000"/>
                  </a:schemeClr>
                </a:solidFill>
                <a:latin typeface="+mj-lt"/>
                <a:cs typeface="Calibri" panose="020F0502020204030204" pitchFamily="34" charset="0"/>
              </a:rPr>
            </a:br>
            <a:r>
              <a:rPr lang="en-US" sz="1400" noProof="1">
                <a:solidFill>
                  <a:schemeClr val="bg1">
                    <a:lumMod val="50000"/>
                  </a:schemeClr>
                </a:solidFill>
                <a:latin typeface="+mj-lt"/>
                <a:cs typeface="Calibri" panose="020F0502020204030204" pitchFamily="34" charset="0"/>
              </a:rPr>
              <a:t>and innovation programme under grant agreement No 821471 (ENGAGE).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D87DE7CF-6ED7-4543-ADBD-8E1DD82104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99292" y="237535"/>
            <a:ext cx="2009933" cy="1081367"/>
          </a:xfrm>
          <a:prstGeom prst="rect">
            <a:avLst/>
          </a:prstGeom>
        </p:spPr>
      </p:pic>
      <p:pic>
        <p:nvPicPr>
          <p:cNvPr id="19" name="Grafik 18" descr="Ein Bild, das Text, ClipArt enthält.&#10;&#10;Automatisch generierte Beschreibung">
            <a:extLst>
              <a:ext uri="{FF2B5EF4-FFF2-40B4-BE49-F238E27FC236}">
                <a16:creationId xmlns:a16="http://schemas.microsoft.com/office/drawing/2014/main" id="{FBA13566-CFF2-8141-BFB2-3944DD62DEC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775" y="196975"/>
            <a:ext cx="463872" cy="663974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46E39040-C1C1-6B4D-A96F-247405686FD8}"/>
              </a:ext>
            </a:extLst>
          </p:cNvPr>
          <p:cNvSpPr txBox="1"/>
          <p:nvPr/>
        </p:nvSpPr>
        <p:spPr>
          <a:xfrm>
            <a:off x="12041746" y="683868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/>
          </a:p>
        </p:txBody>
      </p:sp>
      <p:pic>
        <p:nvPicPr>
          <p:cNvPr id="7" name="Grafik 6" descr="Ein Bild, das Text enthält.&#10;&#10;Automatisch generierte Beschreibung">
            <a:extLst>
              <a:ext uri="{FF2B5EF4-FFF2-40B4-BE49-F238E27FC236}">
                <a16:creationId xmlns:a16="http://schemas.microsoft.com/office/drawing/2014/main" id="{EACE8B9A-FCF8-A740-A6C2-AECEF35B3849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62" t="31536" b="9062"/>
          <a:stretch/>
        </p:blipFill>
        <p:spPr>
          <a:xfrm>
            <a:off x="623393" y="2754212"/>
            <a:ext cx="8496944" cy="246622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3EAFC174-DAAB-A049-A262-361CA5F7C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live demo &amp; interactive discussion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FA0BF9F-D287-F141-A113-7E0F87EAFA9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F5633C8-4A1E-AE41-9551-4706842F4652}" type="slidenum">
              <a:rPr lang="uk-UA" smtClean="0"/>
              <a:pPr/>
              <a:t>10</a:t>
            </a:fld>
            <a:endParaRPr lang="uk-UA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5366166B-9713-554F-AB99-E1FB58C548B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See the open-source notebook at</a:t>
            </a:r>
            <a:endParaRPr lang="en-GB" dirty="0">
              <a:hlinkClick r:id="rId2"/>
            </a:endParaRPr>
          </a:p>
          <a:p>
            <a:r>
              <a:rPr lang="en-GB" dirty="0">
                <a:hlinkClick r:id="rId2"/>
              </a:rPr>
              <a:t>https://github.com/danielhuppmann/ENGAGE-pyam-tutorial</a:t>
            </a:r>
            <a:endParaRPr lang="en-GB" dirty="0"/>
          </a:p>
          <a:p>
            <a:endParaRPr lang="en-GB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A86DE48A-9EDD-2F44-B9B1-3FCDF53A29A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dirty="0"/>
              <a:t>Part 3</a:t>
            </a:r>
          </a:p>
        </p:txBody>
      </p:sp>
    </p:spTree>
    <p:extLst>
      <p:ext uri="{BB962C8B-B14F-4D97-AF65-F5344CB8AC3E}">
        <p14:creationId xmlns:p14="http://schemas.microsoft.com/office/powerpoint/2010/main" val="2940621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783947DF-C131-E140-B364-88F5D0A2B1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7381" y="2924945"/>
            <a:ext cx="11329259" cy="223224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2400"/>
              </a:spcAft>
            </a:pP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849683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E308B7B9-31BD-654A-8008-0404DA64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Introduction &amp; motivation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9133A89-86AD-5F49-AE56-DBCA84A51F9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24342A67-9F47-514F-8F38-40397A55637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/>
              <a:t>Part 1</a:t>
            </a:r>
          </a:p>
        </p:txBody>
      </p:sp>
    </p:spTree>
    <p:extLst>
      <p:ext uri="{BB962C8B-B14F-4D97-AF65-F5344CB8AC3E}">
        <p14:creationId xmlns:p14="http://schemas.microsoft.com/office/powerpoint/2010/main" val="3055183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BDD13B-28E3-6744-825E-06239AD72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Introduction: From model results to scenario analysis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C260593-BCB2-5D44-9F53-E82A6079B1D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sz="2400" dirty="0"/>
              <a:t>There are many solutions and tools for scenario analysis &amp; data visualization,</a:t>
            </a:r>
            <a:br>
              <a:rPr lang="en-GB" sz="2400" dirty="0"/>
            </a:br>
            <a:r>
              <a:rPr lang="en-GB" sz="2400" dirty="0"/>
              <a:t>but most are tools either “hard-wired” to a modelling framework or general purpose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121114A-7EF9-9D41-BC88-E1849573A21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F5633C8-4A1E-AE41-9551-4706842F4652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8" name="Abgerundetes Rechteck 7">
            <a:extLst>
              <a:ext uri="{FF2B5EF4-FFF2-40B4-BE49-F238E27FC236}">
                <a16:creationId xmlns:a16="http://schemas.microsoft.com/office/drawing/2014/main" id="{9230C47A-4910-7F47-9648-A995B9A9516A}"/>
              </a:ext>
            </a:extLst>
          </p:cNvPr>
          <p:cNvSpPr/>
          <p:nvPr/>
        </p:nvSpPr>
        <p:spPr>
          <a:xfrm>
            <a:off x="2639616" y="2598956"/>
            <a:ext cx="3312368" cy="139612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dirty="0">
                <a:solidFill>
                  <a:sysClr val="windowText" lastClr="000000"/>
                </a:solidFill>
                <a:latin typeface="+mj-lt"/>
              </a:rPr>
              <a:t>Model</a:t>
            </a:r>
            <a:br>
              <a:rPr lang="en-GB" dirty="0">
                <a:solidFill>
                  <a:sysClr val="windowText" lastClr="000000"/>
                </a:solidFill>
                <a:latin typeface="+mj-lt"/>
              </a:rPr>
            </a:br>
            <a:br>
              <a:rPr lang="en-GB" sz="800" dirty="0">
                <a:solidFill>
                  <a:sysClr val="windowText" lastClr="000000"/>
                </a:solidFill>
                <a:latin typeface="+mj-lt"/>
              </a:rPr>
            </a:br>
            <a:r>
              <a:rPr lang="en-GB" sz="1600" dirty="0">
                <a:solidFill>
                  <a:sysClr val="windowText" lastClr="000000"/>
                </a:solidFill>
                <a:latin typeface="+mj-lt"/>
              </a:rPr>
              <a:t>Integrated assessment models,</a:t>
            </a:r>
            <a:br>
              <a:rPr lang="en-GB" sz="1600" dirty="0">
                <a:solidFill>
                  <a:sysClr val="windowText" lastClr="000000"/>
                </a:solidFill>
                <a:latin typeface="+mj-lt"/>
              </a:rPr>
            </a:br>
            <a:r>
              <a:rPr lang="en-GB" sz="1600" dirty="0">
                <a:solidFill>
                  <a:sysClr val="windowText" lastClr="000000"/>
                </a:solidFill>
                <a:latin typeface="+mj-lt"/>
              </a:rPr>
              <a:t>energy systems, power sector,</a:t>
            </a:r>
            <a:br>
              <a:rPr lang="en-GB" sz="1600" dirty="0">
                <a:solidFill>
                  <a:sysClr val="windowText" lastClr="000000"/>
                </a:solidFill>
                <a:latin typeface="+mj-lt"/>
              </a:rPr>
            </a:br>
            <a:r>
              <a:rPr lang="en-GB" sz="1600" dirty="0">
                <a:solidFill>
                  <a:sysClr val="windowText" lastClr="000000"/>
                </a:solidFill>
                <a:latin typeface="+mj-lt"/>
              </a:rPr>
              <a:t>land use (change), other sectors</a:t>
            </a:r>
          </a:p>
        </p:txBody>
      </p:sp>
      <p:sp>
        <p:nvSpPr>
          <p:cNvPr id="9" name="Abgerundetes Rechteck 8">
            <a:extLst>
              <a:ext uri="{FF2B5EF4-FFF2-40B4-BE49-F238E27FC236}">
                <a16:creationId xmlns:a16="http://schemas.microsoft.com/office/drawing/2014/main" id="{03DF1967-A6AB-0E47-BC98-C1663F833760}"/>
              </a:ext>
            </a:extLst>
          </p:cNvPr>
          <p:cNvSpPr/>
          <p:nvPr/>
        </p:nvSpPr>
        <p:spPr>
          <a:xfrm>
            <a:off x="6424275" y="2347892"/>
            <a:ext cx="792088" cy="37457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4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GB" sz="1600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10" name="Abgerundetes Rechteck 9">
            <a:extLst>
              <a:ext uri="{FF2B5EF4-FFF2-40B4-BE49-F238E27FC236}">
                <a16:creationId xmlns:a16="http://schemas.microsoft.com/office/drawing/2014/main" id="{B0A6B78E-87D1-8246-B5C4-AAACDA86F20C}"/>
              </a:ext>
            </a:extLst>
          </p:cNvPr>
          <p:cNvSpPr/>
          <p:nvPr/>
        </p:nvSpPr>
        <p:spPr>
          <a:xfrm>
            <a:off x="6853259" y="2609934"/>
            <a:ext cx="792088" cy="37457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4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GB" sz="1600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11" name="Abgerundetes Rechteck 10">
            <a:extLst>
              <a:ext uri="{FF2B5EF4-FFF2-40B4-BE49-F238E27FC236}">
                <a16:creationId xmlns:a16="http://schemas.microsoft.com/office/drawing/2014/main" id="{E483FCF2-31B0-3C4D-B929-0D347A20B399}"/>
              </a:ext>
            </a:extLst>
          </p:cNvPr>
          <p:cNvSpPr/>
          <p:nvPr/>
        </p:nvSpPr>
        <p:spPr>
          <a:xfrm>
            <a:off x="7282243" y="2871977"/>
            <a:ext cx="792088" cy="37457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4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GB" sz="1600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3708DEE9-2D3D-F243-B8A5-ECE5765FCFAF}"/>
              </a:ext>
            </a:extLst>
          </p:cNvPr>
          <p:cNvSpPr txBox="1"/>
          <p:nvPr/>
        </p:nvSpPr>
        <p:spPr>
          <a:xfrm>
            <a:off x="7339782" y="2057088"/>
            <a:ext cx="17257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>
              <a:defRPr sz="1600">
                <a:latin typeface="+mj-lt"/>
              </a:defRPr>
            </a:lvl1pPr>
          </a:lstStyle>
          <a:p>
            <a:r>
              <a:rPr lang="en-GB" sz="2000" dirty="0"/>
              <a:t>Reference data</a:t>
            </a:r>
          </a:p>
        </p:txBody>
      </p:sp>
      <p:sp>
        <p:nvSpPr>
          <p:cNvPr id="13" name="Abgerundetes Rechteck 12">
            <a:extLst>
              <a:ext uri="{FF2B5EF4-FFF2-40B4-BE49-F238E27FC236}">
                <a16:creationId xmlns:a16="http://schemas.microsoft.com/office/drawing/2014/main" id="{C3B8F85F-7FAE-014D-9920-68808731E1AE}"/>
              </a:ext>
            </a:extLst>
          </p:cNvPr>
          <p:cNvSpPr/>
          <p:nvPr/>
        </p:nvSpPr>
        <p:spPr>
          <a:xfrm>
            <a:off x="7248128" y="6026279"/>
            <a:ext cx="3020836" cy="71508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dirty="0">
                <a:solidFill>
                  <a:sysClr val="windowText" lastClr="000000"/>
                </a:solidFill>
                <a:latin typeface="+mj-lt"/>
              </a:rPr>
              <a:t>Results, insights and</a:t>
            </a:r>
            <a:br>
              <a:rPr lang="en-GB" dirty="0">
                <a:solidFill>
                  <a:sysClr val="windowText" lastClr="000000"/>
                </a:solidFill>
                <a:latin typeface="+mj-lt"/>
              </a:rPr>
            </a:br>
            <a:r>
              <a:rPr lang="en-GB" dirty="0">
                <a:solidFill>
                  <a:sysClr val="windowText" lastClr="000000"/>
                </a:solidFill>
                <a:latin typeface="+mj-lt"/>
              </a:rPr>
              <a:t>scientific publications</a:t>
            </a:r>
          </a:p>
        </p:txBody>
      </p:sp>
      <p:sp>
        <p:nvSpPr>
          <p:cNvPr id="14" name="Freihandform 13">
            <a:extLst>
              <a:ext uri="{FF2B5EF4-FFF2-40B4-BE49-F238E27FC236}">
                <a16:creationId xmlns:a16="http://schemas.microsoft.com/office/drawing/2014/main" id="{4BEC2FCA-E748-EF4C-BC20-F647E1E8878D}"/>
              </a:ext>
            </a:extLst>
          </p:cNvPr>
          <p:cNvSpPr/>
          <p:nvPr/>
        </p:nvSpPr>
        <p:spPr>
          <a:xfrm rot="20120810">
            <a:off x="5370614" y="1878156"/>
            <a:ext cx="1109394" cy="628008"/>
          </a:xfrm>
          <a:custGeom>
            <a:avLst/>
            <a:gdLst>
              <a:gd name="connsiteX0" fmla="*/ 0 w 2301765"/>
              <a:gd name="connsiteY0" fmla="*/ 930166 h 1418897"/>
              <a:gd name="connsiteX1" fmla="*/ 220717 w 2301765"/>
              <a:gd name="connsiteY1" fmla="*/ 0 h 1418897"/>
              <a:gd name="connsiteX2" fmla="*/ 378372 w 2301765"/>
              <a:gd name="connsiteY2" fmla="*/ 228600 h 1418897"/>
              <a:gd name="connsiteX3" fmla="*/ 2301765 w 2301765"/>
              <a:gd name="connsiteY3" fmla="*/ 1418897 h 1418897"/>
              <a:gd name="connsiteX4" fmla="*/ 717331 w 2301765"/>
              <a:gd name="connsiteY4" fmla="*/ 567559 h 1418897"/>
              <a:gd name="connsiteX5" fmla="*/ 851338 w 2301765"/>
              <a:gd name="connsiteY5" fmla="*/ 709449 h 1418897"/>
              <a:gd name="connsiteX6" fmla="*/ 0 w 2301765"/>
              <a:gd name="connsiteY6" fmla="*/ 930166 h 1418897"/>
              <a:gd name="connsiteX0" fmla="*/ 0 w 2305475"/>
              <a:gd name="connsiteY0" fmla="*/ 930166 h 1418897"/>
              <a:gd name="connsiteX1" fmla="*/ 220717 w 2305475"/>
              <a:gd name="connsiteY1" fmla="*/ 0 h 1418897"/>
              <a:gd name="connsiteX2" fmla="*/ 378372 w 2305475"/>
              <a:gd name="connsiteY2" fmla="*/ 228600 h 1418897"/>
              <a:gd name="connsiteX3" fmla="*/ 2301765 w 2305475"/>
              <a:gd name="connsiteY3" fmla="*/ 1418897 h 1418897"/>
              <a:gd name="connsiteX4" fmla="*/ 717331 w 2305475"/>
              <a:gd name="connsiteY4" fmla="*/ 567559 h 1418897"/>
              <a:gd name="connsiteX5" fmla="*/ 851338 w 2305475"/>
              <a:gd name="connsiteY5" fmla="*/ 709449 h 1418897"/>
              <a:gd name="connsiteX6" fmla="*/ 0 w 2305475"/>
              <a:gd name="connsiteY6" fmla="*/ 930166 h 1418897"/>
              <a:gd name="connsiteX0" fmla="*/ 0 w 2304895"/>
              <a:gd name="connsiteY0" fmla="*/ 930166 h 1418897"/>
              <a:gd name="connsiteX1" fmla="*/ 220717 w 2304895"/>
              <a:gd name="connsiteY1" fmla="*/ 0 h 1418897"/>
              <a:gd name="connsiteX2" fmla="*/ 378372 w 2304895"/>
              <a:gd name="connsiteY2" fmla="*/ 228600 h 1418897"/>
              <a:gd name="connsiteX3" fmla="*/ 2301765 w 2304895"/>
              <a:gd name="connsiteY3" fmla="*/ 1418897 h 1418897"/>
              <a:gd name="connsiteX4" fmla="*/ 717331 w 2304895"/>
              <a:gd name="connsiteY4" fmla="*/ 567559 h 1418897"/>
              <a:gd name="connsiteX5" fmla="*/ 851338 w 2304895"/>
              <a:gd name="connsiteY5" fmla="*/ 709449 h 1418897"/>
              <a:gd name="connsiteX6" fmla="*/ 0 w 2304895"/>
              <a:gd name="connsiteY6" fmla="*/ 930166 h 1418897"/>
              <a:gd name="connsiteX0" fmla="*/ 0 w 2302156"/>
              <a:gd name="connsiteY0" fmla="*/ 930166 h 1418897"/>
              <a:gd name="connsiteX1" fmla="*/ 220717 w 2302156"/>
              <a:gd name="connsiteY1" fmla="*/ 0 h 1418897"/>
              <a:gd name="connsiteX2" fmla="*/ 378372 w 2302156"/>
              <a:gd name="connsiteY2" fmla="*/ 228600 h 1418897"/>
              <a:gd name="connsiteX3" fmla="*/ 2301765 w 2302156"/>
              <a:gd name="connsiteY3" fmla="*/ 1418897 h 1418897"/>
              <a:gd name="connsiteX4" fmla="*/ 717331 w 2302156"/>
              <a:gd name="connsiteY4" fmla="*/ 567559 h 1418897"/>
              <a:gd name="connsiteX5" fmla="*/ 851338 w 2302156"/>
              <a:gd name="connsiteY5" fmla="*/ 709449 h 1418897"/>
              <a:gd name="connsiteX6" fmla="*/ 0 w 2302156"/>
              <a:gd name="connsiteY6" fmla="*/ 930166 h 1418897"/>
              <a:gd name="connsiteX0" fmla="*/ 0 w 2302685"/>
              <a:gd name="connsiteY0" fmla="*/ 930166 h 1418897"/>
              <a:gd name="connsiteX1" fmla="*/ 220717 w 2302685"/>
              <a:gd name="connsiteY1" fmla="*/ 0 h 1418897"/>
              <a:gd name="connsiteX2" fmla="*/ 378372 w 2302685"/>
              <a:gd name="connsiteY2" fmla="*/ 228600 h 1418897"/>
              <a:gd name="connsiteX3" fmla="*/ 2301765 w 2302685"/>
              <a:gd name="connsiteY3" fmla="*/ 1418897 h 1418897"/>
              <a:gd name="connsiteX4" fmla="*/ 717331 w 2302685"/>
              <a:gd name="connsiteY4" fmla="*/ 567559 h 1418897"/>
              <a:gd name="connsiteX5" fmla="*/ 851338 w 2302685"/>
              <a:gd name="connsiteY5" fmla="*/ 709449 h 1418897"/>
              <a:gd name="connsiteX6" fmla="*/ 0 w 2302685"/>
              <a:gd name="connsiteY6" fmla="*/ 930166 h 1418897"/>
              <a:gd name="connsiteX0" fmla="*/ 0 w 2302761"/>
              <a:gd name="connsiteY0" fmla="*/ 930166 h 1418897"/>
              <a:gd name="connsiteX1" fmla="*/ 220717 w 2302761"/>
              <a:gd name="connsiteY1" fmla="*/ 0 h 1418897"/>
              <a:gd name="connsiteX2" fmla="*/ 378372 w 2302761"/>
              <a:gd name="connsiteY2" fmla="*/ 228600 h 1418897"/>
              <a:gd name="connsiteX3" fmla="*/ 2301765 w 2302761"/>
              <a:gd name="connsiteY3" fmla="*/ 1418897 h 1418897"/>
              <a:gd name="connsiteX4" fmla="*/ 717331 w 2302761"/>
              <a:gd name="connsiteY4" fmla="*/ 567559 h 1418897"/>
              <a:gd name="connsiteX5" fmla="*/ 851338 w 2302761"/>
              <a:gd name="connsiteY5" fmla="*/ 709449 h 1418897"/>
              <a:gd name="connsiteX6" fmla="*/ 0 w 2302761"/>
              <a:gd name="connsiteY6" fmla="*/ 930166 h 1418897"/>
              <a:gd name="connsiteX0" fmla="*/ 0 w 2302190"/>
              <a:gd name="connsiteY0" fmla="*/ 930166 h 1418897"/>
              <a:gd name="connsiteX1" fmla="*/ 220717 w 2302190"/>
              <a:gd name="connsiteY1" fmla="*/ 0 h 1418897"/>
              <a:gd name="connsiteX2" fmla="*/ 378372 w 2302190"/>
              <a:gd name="connsiteY2" fmla="*/ 228600 h 1418897"/>
              <a:gd name="connsiteX3" fmla="*/ 2301765 w 2302190"/>
              <a:gd name="connsiteY3" fmla="*/ 1418897 h 1418897"/>
              <a:gd name="connsiteX4" fmla="*/ 717331 w 2302190"/>
              <a:gd name="connsiteY4" fmla="*/ 567559 h 1418897"/>
              <a:gd name="connsiteX5" fmla="*/ 851338 w 2302190"/>
              <a:gd name="connsiteY5" fmla="*/ 709449 h 1418897"/>
              <a:gd name="connsiteX6" fmla="*/ 0 w 2302190"/>
              <a:gd name="connsiteY6" fmla="*/ 930166 h 1418897"/>
              <a:gd name="connsiteX0" fmla="*/ 0 w 2302190"/>
              <a:gd name="connsiteY0" fmla="*/ 930166 h 1418897"/>
              <a:gd name="connsiteX1" fmla="*/ 220717 w 2302190"/>
              <a:gd name="connsiteY1" fmla="*/ 0 h 1418897"/>
              <a:gd name="connsiteX2" fmla="*/ 378372 w 2302190"/>
              <a:gd name="connsiteY2" fmla="*/ 228600 h 1418897"/>
              <a:gd name="connsiteX3" fmla="*/ 2301765 w 2302190"/>
              <a:gd name="connsiteY3" fmla="*/ 1418897 h 1418897"/>
              <a:gd name="connsiteX4" fmla="*/ 717331 w 2302190"/>
              <a:gd name="connsiteY4" fmla="*/ 567559 h 1418897"/>
              <a:gd name="connsiteX5" fmla="*/ 851338 w 2302190"/>
              <a:gd name="connsiteY5" fmla="*/ 709449 h 1418897"/>
              <a:gd name="connsiteX6" fmla="*/ 0 w 2302190"/>
              <a:gd name="connsiteY6" fmla="*/ 930166 h 1418897"/>
              <a:gd name="connsiteX0" fmla="*/ 0 w 2302190"/>
              <a:gd name="connsiteY0" fmla="*/ 930166 h 1418897"/>
              <a:gd name="connsiteX1" fmla="*/ 220717 w 2302190"/>
              <a:gd name="connsiteY1" fmla="*/ 0 h 1418897"/>
              <a:gd name="connsiteX2" fmla="*/ 378372 w 2302190"/>
              <a:gd name="connsiteY2" fmla="*/ 228600 h 1418897"/>
              <a:gd name="connsiteX3" fmla="*/ 2301765 w 2302190"/>
              <a:gd name="connsiteY3" fmla="*/ 1418897 h 1418897"/>
              <a:gd name="connsiteX4" fmla="*/ 717331 w 2302190"/>
              <a:gd name="connsiteY4" fmla="*/ 567559 h 1418897"/>
              <a:gd name="connsiteX5" fmla="*/ 851338 w 2302190"/>
              <a:gd name="connsiteY5" fmla="*/ 709449 h 1418897"/>
              <a:gd name="connsiteX6" fmla="*/ 0 w 2302190"/>
              <a:gd name="connsiteY6" fmla="*/ 930166 h 1418897"/>
              <a:gd name="connsiteX0" fmla="*/ 0 w 2302190"/>
              <a:gd name="connsiteY0" fmla="*/ 930166 h 1418897"/>
              <a:gd name="connsiteX1" fmla="*/ 220717 w 2302190"/>
              <a:gd name="connsiteY1" fmla="*/ 0 h 1418897"/>
              <a:gd name="connsiteX2" fmla="*/ 378372 w 2302190"/>
              <a:gd name="connsiteY2" fmla="*/ 228600 h 1418897"/>
              <a:gd name="connsiteX3" fmla="*/ 2301765 w 2302190"/>
              <a:gd name="connsiteY3" fmla="*/ 1418897 h 1418897"/>
              <a:gd name="connsiteX4" fmla="*/ 717331 w 2302190"/>
              <a:gd name="connsiteY4" fmla="*/ 567559 h 1418897"/>
              <a:gd name="connsiteX5" fmla="*/ 851338 w 2302190"/>
              <a:gd name="connsiteY5" fmla="*/ 709449 h 1418897"/>
              <a:gd name="connsiteX6" fmla="*/ 0 w 2302190"/>
              <a:gd name="connsiteY6" fmla="*/ 930166 h 1418897"/>
              <a:gd name="connsiteX0" fmla="*/ 0 w 2302190"/>
              <a:gd name="connsiteY0" fmla="*/ 930166 h 1418897"/>
              <a:gd name="connsiteX1" fmla="*/ 220717 w 2302190"/>
              <a:gd name="connsiteY1" fmla="*/ 0 h 1418897"/>
              <a:gd name="connsiteX2" fmla="*/ 378372 w 2302190"/>
              <a:gd name="connsiteY2" fmla="*/ 228600 h 1418897"/>
              <a:gd name="connsiteX3" fmla="*/ 2301765 w 2302190"/>
              <a:gd name="connsiteY3" fmla="*/ 1418897 h 1418897"/>
              <a:gd name="connsiteX4" fmla="*/ 717331 w 2302190"/>
              <a:gd name="connsiteY4" fmla="*/ 567559 h 1418897"/>
              <a:gd name="connsiteX5" fmla="*/ 851338 w 2302190"/>
              <a:gd name="connsiteY5" fmla="*/ 709449 h 1418897"/>
              <a:gd name="connsiteX6" fmla="*/ 0 w 2302190"/>
              <a:gd name="connsiteY6" fmla="*/ 930166 h 1418897"/>
              <a:gd name="connsiteX0" fmla="*/ 0 w 2302190"/>
              <a:gd name="connsiteY0" fmla="*/ 930166 h 1418897"/>
              <a:gd name="connsiteX1" fmla="*/ 220717 w 2302190"/>
              <a:gd name="connsiteY1" fmla="*/ 0 h 1418897"/>
              <a:gd name="connsiteX2" fmla="*/ 378372 w 2302190"/>
              <a:gd name="connsiteY2" fmla="*/ 228600 h 1418897"/>
              <a:gd name="connsiteX3" fmla="*/ 2301765 w 2302190"/>
              <a:gd name="connsiteY3" fmla="*/ 1418897 h 1418897"/>
              <a:gd name="connsiteX4" fmla="*/ 717331 w 2302190"/>
              <a:gd name="connsiteY4" fmla="*/ 567559 h 1418897"/>
              <a:gd name="connsiteX5" fmla="*/ 851338 w 2302190"/>
              <a:gd name="connsiteY5" fmla="*/ 709449 h 1418897"/>
              <a:gd name="connsiteX6" fmla="*/ 0 w 2302190"/>
              <a:gd name="connsiteY6" fmla="*/ 930166 h 1418897"/>
              <a:gd name="connsiteX0" fmla="*/ 0 w 2302185"/>
              <a:gd name="connsiteY0" fmla="*/ 930166 h 1418897"/>
              <a:gd name="connsiteX1" fmla="*/ 220717 w 2302185"/>
              <a:gd name="connsiteY1" fmla="*/ 0 h 1418897"/>
              <a:gd name="connsiteX2" fmla="*/ 362607 w 2302185"/>
              <a:gd name="connsiteY2" fmla="*/ 252249 h 1418897"/>
              <a:gd name="connsiteX3" fmla="*/ 2301765 w 2302185"/>
              <a:gd name="connsiteY3" fmla="*/ 1418897 h 1418897"/>
              <a:gd name="connsiteX4" fmla="*/ 717331 w 2302185"/>
              <a:gd name="connsiteY4" fmla="*/ 567559 h 1418897"/>
              <a:gd name="connsiteX5" fmla="*/ 851338 w 2302185"/>
              <a:gd name="connsiteY5" fmla="*/ 709449 h 1418897"/>
              <a:gd name="connsiteX6" fmla="*/ 0 w 2302185"/>
              <a:gd name="connsiteY6" fmla="*/ 930166 h 1418897"/>
              <a:gd name="connsiteX0" fmla="*/ 0 w 2302185"/>
              <a:gd name="connsiteY0" fmla="*/ 930166 h 1418897"/>
              <a:gd name="connsiteX1" fmla="*/ 220717 w 2302185"/>
              <a:gd name="connsiteY1" fmla="*/ 0 h 1418897"/>
              <a:gd name="connsiteX2" fmla="*/ 362607 w 2302185"/>
              <a:gd name="connsiteY2" fmla="*/ 252249 h 1418897"/>
              <a:gd name="connsiteX3" fmla="*/ 2301765 w 2302185"/>
              <a:gd name="connsiteY3" fmla="*/ 1418897 h 1418897"/>
              <a:gd name="connsiteX4" fmla="*/ 670035 w 2302185"/>
              <a:gd name="connsiteY4" fmla="*/ 559677 h 1418897"/>
              <a:gd name="connsiteX5" fmla="*/ 851338 w 2302185"/>
              <a:gd name="connsiteY5" fmla="*/ 709449 h 1418897"/>
              <a:gd name="connsiteX6" fmla="*/ 0 w 2302185"/>
              <a:gd name="connsiteY6" fmla="*/ 930166 h 1418897"/>
              <a:gd name="connsiteX0" fmla="*/ 0 w 2302185"/>
              <a:gd name="connsiteY0" fmla="*/ 930166 h 1418897"/>
              <a:gd name="connsiteX1" fmla="*/ 220717 w 2302185"/>
              <a:gd name="connsiteY1" fmla="*/ 0 h 1418897"/>
              <a:gd name="connsiteX2" fmla="*/ 362607 w 2302185"/>
              <a:gd name="connsiteY2" fmla="*/ 252249 h 1418897"/>
              <a:gd name="connsiteX3" fmla="*/ 2301765 w 2302185"/>
              <a:gd name="connsiteY3" fmla="*/ 1418897 h 1418897"/>
              <a:gd name="connsiteX4" fmla="*/ 670035 w 2302185"/>
              <a:gd name="connsiteY4" fmla="*/ 559677 h 1418897"/>
              <a:gd name="connsiteX5" fmla="*/ 885200 w 2302185"/>
              <a:gd name="connsiteY5" fmla="*/ 743397 h 1418897"/>
              <a:gd name="connsiteX6" fmla="*/ 0 w 2302185"/>
              <a:gd name="connsiteY6" fmla="*/ 930166 h 1418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02185" h="1418897">
                <a:moveTo>
                  <a:pt x="0" y="930166"/>
                </a:moveTo>
                <a:lnTo>
                  <a:pt x="220717" y="0"/>
                </a:lnTo>
                <a:lnTo>
                  <a:pt x="362607" y="252249"/>
                </a:lnTo>
                <a:cubicBezTo>
                  <a:pt x="861848" y="-44668"/>
                  <a:pt x="2330669" y="36787"/>
                  <a:pt x="2301765" y="1418897"/>
                </a:cubicBezTo>
                <a:cubicBezTo>
                  <a:pt x="1899744" y="362608"/>
                  <a:pt x="1127236" y="299545"/>
                  <a:pt x="670035" y="559677"/>
                </a:cubicBezTo>
                <a:lnTo>
                  <a:pt x="885200" y="743397"/>
                </a:lnTo>
                <a:lnTo>
                  <a:pt x="0" y="930166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43A8612-3B13-AA46-9EFC-A2BEA60B469C}"/>
              </a:ext>
            </a:extLst>
          </p:cNvPr>
          <p:cNvSpPr/>
          <p:nvPr/>
        </p:nvSpPr>
        <p:spPr>
          <a:xfrm>
            <a:off x="3669869" y="3933056"/>
            <a:ext cx="2739246" cy="82230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2">
                <a:lumMod val="5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sz="1600" dirty="0">
                <a:solidFill>
                  <a:sysClr val="windowText" lastClr="000000"/>
                </a:solidFill>
                <a:latin typeface="+mj-lt"/>
              </a:rPr>
              <a:t>Processing of</a:t>
            </a:r>
            <a:br>
              <a:rPr lang="en-GB" sz="1600" dirty="0">
                <a:solidFill>
                  <a:sysClr val="windowText" lastClr="000000"/>
                </a:solidFill>
                <a:latin typeface="+mj-lt"/>
              </a:rPr>
            </a:br>
            <a:r>
              <a:rPr lang="en-GB" sz="1600" dirty="0">
                <a:solidFill>
                  <a:sysClr val="windowText" lastClr="000000"/>
                </a:solidFill>
                <a:latin typeface="+mj-lt"/>
              </a:rPr>
              <a:t>model outputs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72381C1-B2F7-4D4D-8142-F7DAC7A2C410}"/>
              </a:ext>
            </a:extLst>
          </p:cNvPr>
          <p:cNvSpPr/>
          <p:nvPr/>
        </p:nvSpPr>
        <p:spPr>
          <a:xfrm>
            <a:off x="4649294" y="4581128"/>
            <a:ext cx="2739246" cy="82230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2">
                <a:lumMod val="5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sz="1600" dirty="0">
                <a:solidFill>
                  <a:sysClr val="windowText" lastClr="000000"/>
                </a:solidFill>
                <a:latin typeface="+mj-lt"/>
              </a:rPr>
              <a:t>Validation of scenario results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A13525C-84E3-E646-AC6E-3158B735526C}"/>
              </a:ext>
            </a:extLst>
          </p:cNvPr>
          <p:cNvSpPr/>
          <p:nvPr/>
        </p:nvSpPr>
        <p:spPr>
          <a:xfrm>
            <a:off x="5709075" y="5229200"/>
            <a:ext cx="2739246" cy="82230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2">
                <a:lumMod val="5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sz="1600" dirty="0">
                <a:solidFill>
                  <a:sysClr val="windowText" lastClr="000000"/>
                </a:solidFill>
                <a:latin typeface="+mj-lt"/>
              </a:rPr>
              <a:t>Evaluation, analysis</a:t>
            </a:r>
            <a:br>
              <a:rPr lang="en-GB" sz="1600" dirty="0">
                <a:solidFill>
                  <a:sysClr val="windowText" lastClr="000000"/>
                </a:solidFill>
                <a:latin typeface="+mj-lt"/>
              </a:rPr>
            </a:br>
            <a:r>
              <a:rPr lang="en-GB" sz="1600" dirty="0">
                <a:solidFill>
                  <a:sysClr val="windowText" lastClr="000000"/>
                </a:solidFill>
                <a:latin typeface="+mj-lt"/>
              </a:rPr>
              <a:t>and visualization</a:t>
            </a:r>
          </a:p>
        </p:txBody>
      </p:sp>
      <p:sp>
        <p:nvSpPr>
          <p:cNvPr id="18" name="Freihandform 17">
            <a:extLst>
              <a:ext uri="{FF2B5EF4-FFF2-40B4-BE49-F238E27FC236}">
                <a16:creationId xmlns:a16="http://schemas.microsoft.com/office/drawing/2014/main" id="{36D5D5B2-3775-A442-AEF3-CE2012519388}"/>
              </a:ext>
            </a:extLst>
          </p:cNvPr>
          <p:cNvSpPr/>
          <p:nvPr/>
        </p:nvSpPr>
        <p:spPr>
          <a:xfrm rot="18738111" flipV="1">
            <a:off x="6995499" y="3777871"/>
            <a:ext cx="1109394" cy="743197"/>
          </a:xfrm>
          <a:custGeom>
            <a:avLst/>
            <a:gdLst>
              <a:gd name="connsiteX0" fmla="*/ 0 w 2301765"/>
              <a:gd name="connsiteY0" fmla="*/ 930166 h 1418897"/>
              <a:gd name="connsiteX1" fmla="*/ 220717 w 2301765"/>
              <a:gd name="connsiteY1" fmla="*/ 0 h 1418897"/>
              <a:gd name="connsiteX2" fmla="*/ 378372 w 2301765"/>
              <a:gd name="connsiteY2" fmla="*/ 228600 h 1418897"/>
              <a:gd name="connsiteX3" fmla="*/ 2301765 w 2301765"/>
              <a:gd name="connsiteY3" fmla="*/ 1418897 h 1418897"/>
              <a:gd name="connsiteX4" fmla="*/ 717331 w 2301765"/>
              <a:gd name="connsiteY4" fmla="*/ 567559 h 1418897"/>
              <a:gd name="connsiteX5" fmla="*/ 851338 w 2301765"/>
              <a:gd name="connsiteY5" fmla="*/ 709449 h 1418897"/>
              <a:gd name="connsiteX6" fmla="*/ 0 w 2301765"/>
              <a:gd name="connsiteY6" fmla="*/ 930166 h 1418897"/>
              <a:gd name="connsiteX0" fmla="*/ 0 w 2305475"/>
              <a:gd name="connsiteY0" fmla="*/ 930166 h 1418897"/>
              <a:gd name="connsiteX1" fmla="*/ 220717 w 2305475"/>
              <a:gd name="connsiteY1" fmla="*/ 0 h 1418897"/>
              <a:gd name="connsiteX2" fmla="*/ 378372 w 2305475"/>
              <a:gd name="connsiteY2" fmla="*/ 228600 h 1418897"/>
              <a:gd name="connsiteX3" fmla="*/ 2301765 w 2305475"/>
              <a:gd name="connsiteY3" fmla="*/ 1418897 h 1418897"/>
              <a:gd name="connsiteX4" fmla="*/ 717331 w 2305475"/>
              <a:gd name="connsiteY4" fmla="*/ 567559 h 1418897"/>
              <a:gd name="connsiteX5" fmla="*/ 851338 w 2305475"/>
              <a:gd name="connsiteY5" fmla="*/ 709449 h 1418897"/>
              <a:gd name="connsiteX6" fmla="*/ 0 w 2305475"/>
              <a:gd name="connsiteY6" fmla="*/ 930166 h 1418897"/>
              <a:gd name="connsiteX0" fmla="*/ 0 w 2304895"/>
              <a:gd name="connsiteY0" fmla="*/ 930166 h 1418897"/>
              <a:gd name="connsiteX1" fmla="*/ 220717 w 2304895"/>
              <a:gd name="connsiteY1" fmla="*/ 0 h 1418897"/>
              <a:gd name="connsiteX2" fmla="*/ 378372 w 2304895"/>
              <a:gd name="connsiteY2" fmla="*/ 228600 h 1418897"/>
              <a:gd name="connsiteX3" fmla="*/ 2301765 w 2304895"/>
              <a:gd name="connsiteY3" fmla="*/ 1418897 h 1418897"/>
              <a:gd name="connsiteX4" fmla="*/ 717331 w 2304895"/>
              <a:gd name="connsiteY4" fmla="*/ 567559 h 1418897"/>
              <a:gd name="connsiteX5" fmla="*/ 851338 w 2304895"/>
              <a:gd name="connsiteY5" fmla="*/ 709449 h 1418897"/>
              <a:gd name="connsiteX6" fmla="*/ 0 w 2304895"/>
              <a:gd name="connsiteY6" fmla="*/ 930166 h 1418897"/>
              <a:gd name="connsiteX0" fmla="*/ 0 w 2302156"/>
              <a:gd name="connsiteY0" fmla="*/ 930166 h 1418897"/>
              <a:gd name="connsiteX1" fmla="*/ 220717 w 2302156"/>
              <a:gd name="connsiteY1" fmla="*/ 0 h 1418897"/>
              <a:gd name="connsiteX2" fmla="*/ 378372 w 2302156"/>
              <a:gd name="connsiteY2" fmla="*/ 228600 h 1418897"/>
              <a:gd name="connsiteX3" fmla="*/ 2301765 w 2302156"/>
              <a:gd name="connsiteY3" fmla="*/ 1418897 h 1418897"/>
              <a:gd name="connsiteX4" fmla="*/ 717331 w 2302156"/>
              <a:gd name="connsiteY4" fmla="*/ 567559 h 1418897"/>
              <a:gd name="connsiteX5" fmla="*/ 851338 w 2302156"/>
              <a:gd name="connsiteY5" fmla="*/ 709449 h 1418897"/>
              <a:gd name="connsiteX6" fmla="*/ 0 w 2302156"/>
              <a:gd name="connsiteY6" fmla="*/ 930166 h 1418897"/>
              <a:gd name="connsiteX0" fmla="*/ 0 w 2302685"/>
              <a:gd name="connsiteY0" fmla="*/ 930166 h 1418897"/>
              <a:gd name="connsiteX1" fmla="*/ 220717 w 2302685"/>
              <a:gd name="connsiteY1" fmla="*/ 0 h 1418897"/>
              <a:gd name="connsiteX2" fmla="*/ 378372 w 2302685"/>
              <a:gd name="connsiteY2" fmla="*/ 228600 h 1418897"/>
              <a:gd name="connsiteX3" fmla="*/ 2301765 w 2302685"/>
              <a:gd name="connsiteY3" fmla="*/ 1418897 h 1418897"/>
              <a:gd name="connsiteX4" fmla="*/ 717331 w 2302685"/>
              <a:gd name="connsiteY4" fmla="*/ 567559 h 1418897"/>
              <a:gd name="connsiteX5" fmla="*/ 851338 w 2302685"/>
              <a:gd name="connsiteY5" fmla="*/ 709449 h 1418897"/>
              <a:gd name="connsiteX6" fmla="*/ 0 w 2302685"/>
              <a:gd name="connsiteY6" fmla="*/ 930166 h 1418897"/>
              <a:gd name="connsiteX0" fmla="*/ 0 w 2302761"/>
              <a:gd name="connsiteY0" fmla="*/ 930166 h 1418897"/>
              <a:gd name="connsiteX1" fmla="*/ 220717 w 2302761"/>
              <a:gd name="connsiteY1" fmla="*/ 0 h 1418897"/>
              <a:gd name="connsiteX2" fmla="*/ 378372 w 2302761"/>
              <a:gd name="connsiteY2" fmla="*/ 228600 h 1418897"/>
              <a:gd name="connsiteX3" fmla="*/ 2301765 w 2302761"/>
              <a:gd name="connsiteY3" fmla="*/ 1418897 h 1418897"/>
              <a:gd name="connsiteX4" fmla="*/ 717331 w 2302761"/>
              <a:gd name="connsiteY4" fmla="*/ 567559 h 1418897"/>
              <a:gd name="connsiteX5" fmla="*/ 851338 w 2302761"/>
              <a:gd name="connsiteY5" fmla="*/ 709449 h 1418897"/>
              <a:gd name="connsiteX6" fmla="*/ 0 w 2302761"/>
              <a:gd name="connsiteY6" fmla="*/ 930166 h 1418897"/>
              <a:gd name="connsiteX0" fmla="*/ 0 w 2302190"/>
              <a:gd name="connsiteY0" fmla="*/ 930166 h 1418897"/>
              <a:gd name="connsiteX1" fmla="*/ 220717 w 2302190"/>
              <a:gd name="connsiteY1" fmla="*/ 0 h 1418897"/>
              <a:gd name="connsiteX2" fmla="*/ 378372 w 2302190"/>
              <a:gd name="connsiteY2" fmla="*/ 228600 h 1418897"/>
              <a:gd name="connsiteX3" fmla="*/ 2301765 w 2302190"/>
              <a:gd name="connsiteY3" fmla="*/ 1418897 h 1418897"/>
              <a:gd name="connsiteX4" fmla="*/ 717331 w 2302190"/>
              <a:gd name="connsiteY4" fmla="*/ 567559 h 1418897"/>
              <a:gd name="connsiteX5" fmla="*/ 851338 w 2302190"/>
              <a:gd name="connsiteY5" fmla="*/ 709449 h 1418897"/>
              <a:gd name="connsiteX6" fmla="*/ 0 w 2302190"/>
              <a:gd name="connsiteY6" fmla="*/ 930166 h 1418897"/>
              <a:gd name="connsiteX0" fmla="*/ 0 w 2302190"/>
              <a:gd name="connsiteY0" fmla="*/ 930166 h 1418897"/>
              <a:gd name="connsiteX1" fmla="*/ 220717 w 2302190"/>
              <a:gd name="connsiteY1" fmla="*/ 0 h 1418897"/>
              <a:gd name="connsiteX2" fmla="*/ 378372 w 2302190"/>
              <a:gd name="connsiteY2" fmla="*/ 228600 h 1418897"/>
              <a:gd name="connsiteX3" fmla="*/ 2301765 w 2302190"/>
              <a:gd name="connsiteY3" fmla="*/ 1418897 h 1418897"/>
              <a:gd name="connsiteX4" fmla="*/ 717331 w 2302190"/>
              <a:gd name="connsiteY4" fmla="*/ 567559 h 1418897"/>
              <a:gd name="connsiteX5" fmla="*/ 851338 w 2302190"/>
              <a:gd name="connsiteY5" fmla="*/ 709449 h 1418897"/>
              <a:gd name="connsiteX6" fmla="*/ 0 w 2302190"/>
              <a:gd name="connsiteY6" fmla="*/ 930166 h 1418897"/>
              <a:gd name="connsiteX0" fmla="*/ 0 w 2302190"/>
              <a:gd name="connsiteY0" fmla="*/ 930166 h 1418897"/>
              <a:gd name="connsiteX1" fmla="*/ 220717 w 2302190"/>
              <a:gd name="connsiteY1" fmla="*/ 0 h 1418897"/>
              <a:gd name="connsiteX2" fmla="*/ 378372 w 2302190"/>
              <a:gd name="connsiteY2" fmla="*/ 228600 h 1418897"/>
              <a:gd name="connsiteX3" fmla="*/ 2301765 w 2302190"/>
              <a:gd name="connsiteY3" fmla="*/ 1418897 h 1418897"/>
              <a:gd name="connsiteX4" fmla="*/ 717331 w 2302190"/>
              <a:gd name="connsiteY4" fmla="*/ 567559 h 1418897"/>
              <a:gd name="connsiteX5" fmla="*/ 851338 w 2302190"/>
              <a:gd name="connsiteY5" fmla="*/ 709449 h 1418897"/>
              <a:gd name="connsiteX6" fmla="*/ 0 w 2302190"/>
              <a:gd name="connsiteY6" fmla="*/ 930166 h 1418897"/>
              <a:gd name="connsiteX0" fmla="*/ 0 w 2302190"/>
              <a:gd name="connsiteY0" fmla="*/ 930166 h 1418897"/>
              <a:gd name="connsiteX1" fmla="*/ 220717 w 2302190"/>
              <a:gd name="connsiteY1" fmla="*/ 0 h 1418897"/>
              <a:gd name="connsiteX2" fmla="*/ 378372 w 2302190"/>
              <a:gd name="connsiteY2" fmla="*/ 228600 h 1418897"/>
              <a:gd name="connsiteX3" fmla="*/ 2301765 w 2302190"/>
              <a:gd name="connsiteY3" fmla="*/ 1418897 h 1418897"/>
              <a:gd name="connsiteX4" fmla="*/ 717331 w 2302190"/>
              <a:gd name="connsiteY4" fmla="*/ 567559 h 1418897"/>
              <a:gd name="connsiteX5" fmla="*/ 851338 w 2302190"/>
              <a:gd name="connsiteY5" fmla="*/ 709449 h 1418897"/>
              <a:gd name="connsiteX6" fmla="*/ 0 w 2302190"/>
              <a:gd name="connsiteY6" fmla="*/ 930166 h 1418897"/>
              <a:gd name="connsiteX0" fmla="*/ 0 w 2302190"/>
              <a:gd name="connsiteY0" fmla="*/ 930166 h 1418897"/>
              <a:gd name="connsiteX1" fmla="*/ 220717 w 2302190"/>
              <a:gd name="connsiteY1" fmla="*/ 0 h 1418897"/>
              <a:gd name="connsiteX2" fmla="*/ 378372 w 2302190"/>
              <a:gd name="connsiteY2" fmla="*/ 228600 h 1418897"/>
              <a:gd name="connsiteX3" fmla="*/ 2301765 w 2302190"/>
              <a:gd name="connsiteY3" fmla="*/ 1418897 h 1418897"/>
              <a:gd name="connsiteX4" fmla="*/ 717331 w 2302190"/>
              <a:gd name="connsiteY4" fmla="*/ 567559 h 1418897"/>
              <a:gd name="connsiteX5" fmla="*/ 851338 w 2302190"/>
              <a:gd name="connsiteY5" fmla="*/ 709449 h 1418897"/>
              <a:gd name="connsiteX6" fmla="*/ 0 w 2302190"/>
              <a:gd name="connsiteY6" fmla="*/ 930166 h 1418897"/>
              <a:gd name="connsiteX0" fmla="*/ 0 w 2302190"/>
              <a:gd name="connsiteY0" fmla="*/ 930166 h 1418897"/>
              <a:gd name="connsiteX1" fmla="*/ 220717 w 2302190"/>
              <a:gd name="connsiteY1" fmla="*/ 0 h 1418897"/>
              <a:gd name="connsiteX2" fmla="*/ 378372 w 2302190"/>
              <a:gd name="connsiteY2" fmla="*/ 228600 h 1418897"/>
              <a:gd name="connsiteX3" fmla="*/ 2301765 w 2302190"/>
              <a:gd name="connsiteY3" fmla="*/ 1418897 h 1418897"/>
              <a:gd name="connsiteX4" fmla="*/ 717331 w 2302190"/>
              <a:gd name="connsiteY4" fmla="*/ 567559 h 1418897"/>
              <a:gd name="connsiteX5" fmla="*/ 851338 w 2302190"/>
              <a:gd name="connsiteY5" fmla="*/ 709449 h 1418897"/>
              <a:gd name="connsiteX6" fmla="*/ 0 w 2302190"/>
              <a:gd name="connsiteY6" fmla="*/ 930166 h 1418897"/>
              <a:gd name="connsiteX0" fmla="*/ 0 w 2302185"/>
              <a:gd name="connsiteY0" fmla="*/ 930166 h 1418897"/>
              <a:gd name="connsiteX1" fmla="*/ 220717 w 2302185"/>
              <a:gd name="connsiteY1" fmla="*/ 0 h 1418897"/>
              <a:gd name="connsiteX2" fmla="*/ 362607 w 2302185"/>
              <a:gd name="connsiteY2" fmla="*/ 252249 h 1418897"/>
              <a:gd name="connsiteX3" fmla="*/ 2301765 w 2302185"/>
              <a:gd name="connsiteY3" fmla="*/ 1418897 h 1418897"/>
              <a:gd name="connsiteX4" fmla="*/ 717331 w 2302185"/>
              <a:gd name="connsiteY4" fmla="*/ 567559 h 1418897"/>
              <a:gd name="connsiteX5" fmla="*/ 851338 w 2302185"/>
              <a:gd name="connsiteY5" fmla="*/ 709449 h 1418897"/>
              <a:gd name="connsiteX6" fmla="*/ 0 w 2302185"/>
              <a:gd name="connsiteY6" fmla="*/ 930166 h 1418897"/>
              <a:gd name="connsiteX0" fmla="*/ 0 w 2302185"/>
              <a:gd name="connsiteY0" fmla="*/ 930166 h 1418897"/>
              <a:gd name="connsiteX1" fmla="*/ 220717 w 2302185"/>
              <a:gd name="connsiteY1" fmla="*/ 0 h 1418897"/>
              <a:gd name="connsiteX2" fmla="*/ 362607 w 2302185"/>
              <a:gd name="connsiteY2" fmla="*/ 252249 h 1418897"/>
              <a:gd name="connsiteX3" fmla="*/ 2301765 w 2302185"/>
              <a:gd name="connsiteY3" fmla="*/ 1418897 h 1418897"/>
              <a:gd name="connsiteX4" fmla="*/ 670035 w 2302185"/>
              <a:gd name="connsiteY4" fmla="*/ 559677 h 1418897"/>
              <a:gd name="connsiteX5" fmla="*/ 851338 w 2302185"/>
              <a:gd name="connsiteY5" fmla="*/ 709449 h 1418897"/>
              <a:gd name="connsiteX6" fmla="*/ 0 w 2302185"/>
              <a:gd name="connsiteY6" fmla="*/ 930166 h 1418897"/>
              <a:gd name="connsiteX0" fmla="*/ 0 w 2302185"/>
              <a:gd name="connsiteY0" fmla="*/ 930166 h 1418897"/>
              <a:gd name="connsiteX1" fmla="*/ 220717 w 2302185"/>
              <a:gd name="connsiteY1" fmla="*/ 0 h 1418897"/>
              <a:gd name="connsiteX2" fmla="*/ 362607 w 2302185"/>
              <a:gd name="connsiteY2" fmla="*/ 252249 h 1418897"/>
              <a:gd name="connsiteX3" fmla="*/ 2301765 w 2302185"/>
              <a:gd name="connsiteY3" fmla="*/ 1418897 h 1418897"/>
              <a:gd name="connsiteX4" fmla="*/ 670035 w 2302185"/>
              <a:gd name="connsiteY4" fmla="*/ 559677 h 1418897"/>
              <a:gd name="connsiteX5" fmla="*/ 885200 w 2302185"/>
              <a:gd name="connsiteY5" fmla="*/ 743397 h 1418897"/>
              <a:gd name="connsiteX6" fmla="*/ 0 w 2302185"/>
              <a:gd name="connsiteY6" fmla="*/ 930166 h 1418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02185" h="1418897">
                <a:moveTo>
                  <a:pt x="0" y="930166"/>
                </a:moveTo>
                <a:lnTo>
                  <a:pt x="220717" y="0"/>
                </a:lnTo>
                <a:lnTo>
                  <a:pt x="362607" y="252249"/>
                </a:lnTo>
                <a:cubicBezTo>
                  <a:pt x="861848" y="-44668"/>
                  <a:pt x="2330669" y="36787"/>
                  <a:pt x="2301765" y="1418897"/>
                </a:cubicBezTo>
                <a:cubicBezTo>
                  <a:pt x="1899744" y="362608"/>
                  <a:pt x="1127236" y="299545"/>
                  <a:pt x="670035" y="559677"/>
                </a:cubicBezTo>
                <a:lnTo>
                  <a:pt x="885200" y="743397"/>
                </a:lnTo>
                <a:lnTo>
                  <a:pt x="0" y="930166"/>
                </a:ln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AFDD2E3-D934-4A4B-9EF8-C07248C4618C}"/>
              </a:ext>
            </a:extLst>
          </p:cNvPr>
          <p:cNvSpPr>
            <a:spLocks noChangeAspect="1"/>
          </p:cNvSpPr>
          <p:nvPr/>
        </p:nvSpPr>
        <p:spPr>
          <a:xfrm>
            <a:off x="95585" y="3717032"/>
            <a:ext cx="3652434" cy="2880320"/>
          </a:xfrm>
          <a:prstGeom prst="ellipse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46800" rIns="0" rtlCol="0" anchor="ctr"/>
          <a:lstStyle/>
          <a:p>
            <a:pPr algn="ctr"/>
            <a:r>
              <a:rPr lang="en-GB" sz="1600" dirty="0">
                <a:solidFill>
                  <a:sysClr val="windowText" lastClr="000000"/>
                </a:solidFill>
                <a:latin typeface="+mj-lt"/>
              </a:rPr>
              <a:t>Data processing and </a:t>
            </a:r>
            <a:br>
              <a:rPr lang="en-GB" sz="1600" dirty="0">
                <a:solidFill>
                  <a:sysClr val="windowText" lastClr="000000"/>
                </a:solidFill>
                <a:latin typeface="+mj-lt"/>
              </a:rPr>
            </a:br>
            <a:r>
              <a:rPr lang="en-GB" sz="1600" dirty="0">
                <a:solidFill>
                  <a:sysClr val="windowText" lastClr="000000"/>
                </a:solidFill>
                <a:latin typeface="+mj-lt"/>
              </a:rPr>
              <a:t>analysis tools “hard-wired”</a:t>
            </a:r>
            <a:br>
              <a:rPr lang="en-GB" sz="1600" dirty="0">
                <a:solidFill>
                  <a:sysClr val="windowText" lastClr="000000"/>
                </a:solidFill>
                <a:latin typeface="+mj-lt"/>
              </a:rPr>
            </a:br>
            <a:r>
              <a:rPr lang="en-GB" sz="1600" dirty="0">
                <a:solidFill>
                  <a:sysClr val="windowText" lastClr="000000"/>
                </a:solidFill>
                <a:latin typeface="+mj-lt"/>
              </a:rPr>
              <a:t>to a specific framework</a:t>
            </a:r>
          </a:p>
          <a:p>
            <a:pPr algn="ctr"/>
            <a:br>
              <a:rPr lang="en-GB" sz="1400" dirty="0">
                <a:solidFill>
                  <a:sysClr val="windowText" lastClr="000000"/>
                </a:solidFill>
                <a:latin typeface="+mj-lt"/>
              </a:rPr>
            </a:br>
            <a:r>
              <a:rPr lang="en-GB" sz="1400" dirty="0">
                <a:solidFill>
                  <a:sysClr val="windowText" lastClr="000000"/>
                </a:solidFill>
                <a:latin typeface="+mj-lt"/>
              </a:rPr>
              <a:t>e.g., TIMES-VEDA,</a:t>
            </a:r>
            <a:br>
              <a:rPr lang="en-GB" sz="1400" dirty="0">
                <a:solidFill>
                  <a:sysClr val="windowText" lastClr="000000"/>
                </a:solidFill>
                <a:latin typeface="+mj-lt"/>
              </a:rPr>
            </a:br>
            <a:r>
              <a:rPr lang="en-GB" sz="1400" dirty="0" err="1">
                <a:solidFill>
                  <a:sysClr val="windowText" lastClr="000000"/>
                </a:solidFill>
                <a:latin typeface="+mj-lt"/>
              </a:rPr>
              <a:t>OSeMOSYS</a:t>
            </a:r>
            <a:r>
              <a:rPr lang="en-GB" sz="1400" dirty="0">
                <a:solidFill>
                  <a:sysClr val="windowText" lastClr="000000"/>
                </a:solidFill>
                <a:latin typeface="+mj-lt"/>
              </a:rPr>
              <a:t>, </a:t>
            </a:r>
            <a:r>
              <a:rPr lang="en-GB" sz="1400" dirty="0" err="1">
                <a:solidFill>
                  <a:sysClr val="windowText" lastClr="000000"/>
                </a:solidFill>
                <a:latin typeface="+mj-lt"/>
              </a:rPr>
              <a:t>MESSAGEix</a:t>
            </a:r>
            <a:r>
              <a:rPr lang="en-GB" sz="1400" dirty="0">
                <a:solidFill>
                  <a:sysClr val="windowText" lastClr="000000"/>
                </a:solidFill>
                <a:latin typeface="+mj-lt"/>
              </a:rPr>
              <a:t>,</a:t>
            </a:r>
            <a:br>
              <a:rPr lang="en-GB" sz="1400" dirty="0">
                <a:solidFill>
                  <a:sysClr val="windowText" lastClr="000000"/>
                </a:solidFill>
                <a:latin typeface="+mj-lt"/>
              </a:rPr>
            </a:br>
            <a:r>
              <a:rPr lang="en-GB" sz="1400" dirty="0">
                <a:solidFill>
                  <a:sysClr val="windowText" lastClr="000000"/>
                </a:solidFill>
                <a:latin typeface="+mj-lt"/>
              </a:rPr>
              <a:t>REMIND, GCAM, </a:t>
            </a:r>
            <a:r>
              <a:rPr lang="en-GB" sz="1400" dirty="0" err="1">
                <a:solidFill>
                  <a:sysClr val="windowText" lastClr="000000"/>
                </a:solidFill>
                <a:latin typeface="+mj-lt"/>
              </a:rPr>
              <a:t>mimi.jl</a:t>
            </a:r>
            <a:r>
              <a:rPr lang="en-GB" sz="1400" dirty="0">
                <a:solidFill>
                  <a:sysClr val="windowText" lastClr="000000"/>
                </a:solidFill>
                <a:latin typeface="+mj-lt"/>
              </a:rPr>
              <a:t>,</a:t>
            </a:r>
            <a:br>
              <a:rPr lang="en-GB" sz="1400" dirty="0">
                <a:solidFill>
                  <a:sysClr val="windowText" lastClr="000000"/>
                </a:solidFill>
                <a:latin typeface="+mj-lt"/>
              </a:rPr>
            </a:br>
            <a:r>
              <a:rPr lang="en-GB" sz="1400" dirty="0">
                <a:solidFill>
                  <a:sysClr val="windowText" lastClr="000000"/>
                </a:solidFill>
                <a:latin typeface="+mj-lt"/>
              </a:rPr>
              <a:t>TEMOA, </a:t>
            </a:r>
            <a:r>
              <a:rPr lang="en-GB" sz="1400" dirty="0" err="1">
                <a:solidFill>
                  <a:sysClr val="windowText" lastClr="000000"/>
                </a:solidFill>
                <a:latin typeface="+mj-lt"/>
              </a:rPr>
              <a:t>pypsa</a:t>
            </a:r>
            <a:r>
              <a:rPr lang="en-GB" sz="1400" dirty="0">
                <a:solidFill>
                  <a:sysClr val="windowText" lastClr="000000"/>
                </a:solidFill>
                <a:latin typeface="+mj-lt"/>
              </a:rPr>
              <a:t>,</a:t>
            </a:r>
            <a:br>
              <a:rPr lang="en-GB" sz="1400" dirty="0">
                <a:solidFill>
                  <a:sysClr val="windowText" lastClr="000000"/>
                </a:solidFill>
                <a:latin typeface="+mj-lt"/>
              </a:rPr>
            </a:br>
            <a:r>
              <a:rPr lang="en-GB" sz="1400" dirty="0">
                <a:solidFill>
                  <a:sysClr val="windowText" lastClr="000000"/>
                </a:solidFill>
                <a:latin typeface="+mj-lt"/>
              </a:rPr>
              <a:t>PLEXOS, …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7DB1DAB-4878-E34D-B667-8914F75FB2D4}"/>
              </a:ext>
            </a:extLst>
          </p:cNvPr>
          <p:cNvSpPr>
            <a:spLocks/>
          </p:cNvSpPr>
          <p:nvPr/>
        </p:nvSpPr>
        <p:spPr>
          <a:xfrm>
            <a:off x="8725035" y="3933296"/>
            <a:ext cx="3381240" cy="2160000"/>
          </a:xfrm>
          <a:prstGeom prst="ellipse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46800" rIns="0" rtlCol="0" anchor="ctr"/>
          <a:lstStyle/>
          <a:p>
            <a:pPr algn="ctr"/>
            <a:r>
              <a:rPr lang="en-GB" sz="1600" dirty="0">
                <a:solidFill>
                  <a:sysClr val="windowText" lastClr="000000"/>
                </a:solidFill>
              </a:rPr>
              <a:t>General-purpose packages for data manipulation</a:t>
            </a:r>
            <a:br>
              <a:rPr lang="en-GB" sz="1400" dirty="0">
                <a:solidFill>
                  <a:sysClr val="windowText" lastClr="000000"/>
                </a:solidFill>
                <a:latin typeface="+mj-lt"/>
              </a:rPr>
            </a:br>
            <a:br>
              <a:rPr lang="en-GB" sz="800" dirty="0">
                <a:solidFill>
                  <a:sysClr val="windowText" lastClr="000000"/>
                </a:solidFill>
                <a:latin typeface="+mj-lt"/>
              </a:rPr>
            </a:br>
            <a:r>
              <a:rPr lang="en-GB" sz="1400" dirty="0">
                <a:solidFill>
                  <a:sysClr val="windowText" lastClr="000000"/>
                </a:solidFill>
                <a:latin typeface="+mj-lt"/>
              </a:rPr>
              <a:t>e.g., </a:t>
            </a:r>
            <a:r>
              <a:rPr lang="en-GB" sz="1400" dirty="0" err="1">
                <a:solidFill>
                  <a:sysClr val="windowText" lastClr="000000"/>
                </a:solidFill>
                <a:latin typeface="+mj-lt"/>
              </a:rPr>
              <a:t>numpy</a:t>
            </a:r>
            <a:r>
              <a:rPr lang="en-GB" sz="1400" dirty="0">
                <a:solidFill>
                  <a:sysClr val="windowText" lastClr="000000"/>
                </a:solidFill>
                <a:latin typeface="+mj-lt"/>
              </a:rPr>
              <a:t>, pandas</a:t>
            </a:r>
            <a:br>
              <a:rPr lang="en-GB" sz="1400" dirty="0">
                <a:solidFill>
                  <a:sysClr val="windowText" lastClr="000000"/>
                </a:solidFill>
                <a:latin typeface="+mj-lt"/>
              </a:rPr>
            </a:br>
            <a:r>
              <a:rPr lang="en-GB" sz="1400" dirty="0">
                <a:solidFill>
                  <a:sysClr val="windowText" lastClr="000000"/>
                </a:solidFill>
                <a:latin typeface="+mj-lt"/>
              </a:rPr>
              <a:t>&amp; </a:t>
            </a:r>
            <a:r>
              <a:rPr lang="en-GB" sz="1400" dirty="0" err="1">
                <a:solidFill>
                  <a:sysClr val="windowText" lastClr="000000"/>
                </a:solidFill>
                <a:latin typeface="+mj-lt"/>
              </a:rPr>
              <a:t>tidyverse</a:t>
            </a:r>
            <a:endParaRPr lang="en-GB" sz="1400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81543BB-DA11-6348-A419-13F5DCC010E5}"/>
              </a:ext>
            </a:extLst>
          </p:cNvPr>
          <p:cNvSpPr>
            <a:spLocks/>
          </p:cNvSpPr>
          <p:nvPr/>
        </p:nvSpPr>
        <p:spPr>
          <a:xfrm>
            <a:off x="8723121" y="2061088"/>
            <a:ext cx="3421551" cy="2160000"/>
          </a:xfrm>
          <a:prstGeom prst="ellipse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ysClr val="windowText" lastClr="000000"/>
                </a:solidFill>
                <a:latin typeface="+mj-lt"/>
              </a:rPr>
              <a:t>General-purpose packages for data visualization</a:t>
            </a:r>
          </a:p>
          <a:p>
            <a:pPr algn="ctr"/>
            <a:br>
              <a:rPr lang="en-GB" sz="800" dirty="0">
                <a:solidFill>
                  <a:sysClr val="windowText" lastClr="000000"/>
                </a:solidFill>
                <a:latin typeface="+mj-lt"/>
              </a:rPr>
            </a:br>
            <a:r>
              <a:rPr lang="en-GB" sz="1400" dirty="0">
                <a:solidFill>
                  <a:sysClr val="windowText" lastClr="000000"/>
                </a:solidFill>
                <a:latin typeface="+mj-lt"/>
              </a:rPr>
              <a:t>e.g., matplotlib, seaborn,</a:t>
            </a:r>
            <a:br>
              <a:rPr lang="en-GB" sz="1400" dirty="0">
                <a:solidFill>
                  <a:sysClr val="windowText" lastClr="000000"/>
                </a:solidFill>
                <a:latin typeface="+mj-lt"/>
              </a:rPr>
            </a:br>
            <a:r>
              <a:rPr lang="en-GB" sz="1400" dirty="0" err="1">
                <a:solidFill>
                  <a:sysClr val="windowText" lastClr="000000"/>
                </a:solidFill>
                <a:latin typeface="+mj-lt"/>
              </a:rPr>
              <a:t>ggplot</a:t>
            </a:r>
            <a:r>
              <a:rPr lang="en-GB" sz="1400" dirty="0">
                <a:solidFill>
                  <a:sysClr val="windowText" lastClr="000000"/>
                </a:solidFill>
                <a:latin typeface="+mj-lt"/>
              </a:rPr>
              <a:t> &amp; shiny </a:t>
            </a:r>
          </a:p>
        </p:txBody>
      </p:sp>
    </p:spTree>
    <p:extLst>
      <p:ext uri="{BB962C8B-B14F-4D97-AF65-F5344CB8AC3E}">
        <p14:creationId xmlns:p14="http://schemas.microsoft.com/office/powerpoint/2010/main" val="2778270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6F5A0E-182C-B248-9B7E-4CD230E81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Better-practices for scripts for scenario analysis and data visualization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76E7FA4-D2AB-6A4D-B9A2-354827EE6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common approach to scenario analysis &amp; data visualization</a:t>
            </a:r>
          </a:p>
          <a:p>
            <a:pPr lvl="1"/>
            <a:r>
              <a:rPr lang="en-GB" dirty="0"/>
              <a:t>Write a few lines of code for a simple feature – a few features – and a little bit more …</a:t>
            </a:r>
          </a:p>
          <a:p>
            <a:r>
              <a:rPr lang="en-GB" dirty="0"/>
              <a:t>Caveats of this incremental approach (not always, but way too often)</a:t>
            </a:r>
          </a:p>
          <a:p>
            <a:pPr lvl="1"/>
            <a:r>
              <a:rPr lang="en-GB" i="1" dirty="0"/>
              <a:t>copy-paste </a:t>
            </a:r>
            <a:r>
              <a:rPr lang="en-GB" dirty="0"/>
              <a:t>of large snippets of code from one project to the next</a:t>
            </a:r>
          </a:p>
          <a:p>
            <a:pPr lvl="1"/>
            <a:r>
              <a:rPr lang="en-GB" dirty="0"/>
              <a:t>No version management for the analysis scripts</a:t>
            </a:r>
          </a:p>
          <a:p>
            <a:pPr lvl="1"/>
            <a:r>
              <a:rPr lang="en-GB" dirty="0"/>
              <a:t>Insufficient documentation of code</a:t>
            </a:r>
          </a:p>
          <a:p>
            <a:pPr lvl="1"/>
            <a:r>
              <a:rPr lang="en-GB" dirty="0"/>
              <a:t>No testing, no </a:t>
            </a:r>
            <a:r>
              <a:rPr lang="en-GB" i="1" dirty="0"/>
              <a:t>continuous-integration</a:t>
            </a:r>
            <a:r>
              <a:rPr lang="en-GB" dirty="0"/>
              <a:t>-strategy</a:t>
            </a:r>
          </a:p>
          <a:p>
            <a:r>
              <a:rPr lang="en-GB" dirty="0"/>
              <a:t>Why is this a problem for open &amp; reproducible science?</a:t>
            </a:r>
          </a:p>
          <a:p>
            <a:pPr lvl="1"/>
            <a:r>
              <a:rPr lang="en-GB" dirty="0"/>
              <a:t>Limited reproducibility or transparency of the results</a:t>
            </a:r>
          </a:p>
          <a:p>
            <a:pPr lvl="1"/>
            <a:r>
              <a:rPr lang="en-GB" dirty="0"/>
              <a:t>Risk of errors or bugs in existing features during further development</a:t>
            </a:r>
          </a:p>
          <a:p>
            <a:pPr lvl="1"/>
            <a:r>
              <a:rPr lang="en-GB" dirty="0"/>
              <a:t>Risk of errors or bugs due to dependency updates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3C26E43-2932-044E-BB53-1D7B80A81F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sz="2500" dirty="0"/>
              <a:t>Many modelling frameworks adopt “best-practice of collaborative development“,</a:t>
            </a:r>
            <a:br>
              <a:rPr lang="en-GB" sz="2500" dirty="0"/>
            </a:br>
            <a:r>
              <a:rPr lang="en-GB" sz="2500" dirty="0"/>
              <a:t>but scripts for scenario analysis are often written in an ad-hoc fashion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D742F24-178E-9B4A-AAB4-48108F969A5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F5633C8-4A1E-AE41-9551-4706842F4652}" type="slidenum">
              <a:rPr lang="uk-UA" smtClean="0"/>
              <a:pPr/>
              <a:t>4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67643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92823B-5C62-2D4D-B3E4-EFC3EAFB1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Our vision: a community Python toolbox for energy &amp; climate research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3358ED-8884-F840-8C4F-B0C648BAC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Design principles:</a:t>
            </a:r>
          </a:p>
          <a:p>
            <a:pPr lvl="1"/>
            <a:r>
              <a:rPr lang="en-GB" dirty="0"/>
              <a:t>Harmonized data structure and formats</a:t>
            </a:r>
          </a:p>
          <a:p>
            <a:pPr lvl="1"/>
            <a:r>
              <a:rPr lang="en-GB" dirty="0"/>
              <a:t>Model-independent standardized methods for scenario analysis &amp; visualization</a:t>
            </a:r>
          </a:p>
          <a:p>
            <a:pPr lvl="1"/>
            <a:r>
              <a:rPr lang="en-GB" dirty="0"/>
              <a:t>Modular package architecture and simple integration in other packages &amp; workflows</a:t>
            </a:r>
          </a:p>
          <a:p>
            <a:pPr lvl="4"/>
            <a:endParaRPr lang="en-GB" dirty="0"/>
          </a:p>
          <a:p>
            <a:r>
              <a:rPr lang="en-GB" dirty="0"/>
              <a:t>Advantages for modellers and analysts</a:t>
            </a:r>
          </a:p>
          <a:p>
            <a:pPr lvl="1"/>
            <a:r>
              <a:rPr lang="en-GB" dirty="0"/>
              <a:t>Standardized interface following the </a:t>
            </a:r>
            <a:r>
              <a:rPr lang="en-GB" i="1" dirty="0">
                <a:latin typeface="Cambria" panose="02040503050406030204" pitchFamily="18" charset="0"/>
              </a:rPr>
              <a:t>pandas</a:t>
            </a:r>
            <a:r>
              <a:rPr lang="en-GB" dirty="0"/>
              <a:t> &amp; </a:t>
            </a:r>
            <a:r>
              <a:rPr lang="en-GB" i="1" dirty="0">
                <a:latin typeface="Cambria" panose="02040503050406030204" pitchFamily="18" charset="0"/>
              </a:rPr>
              <a:t>matplotlib</a:t>
            </a:r>
            <a:r>
              <a:rPr lang="en-GB" dirty="0"/>
              <a:t> packages</a:t>
            </a:r>
          </a:p>
          <a:p>
            <a:pPr lvl="1"/>
            <a:r>
              <a:rPr lang="en-GB" dirty="0"/>
              <a:t>Comprehensive documentation, tutorials, email list, Slack workspace, …</a:t>
            </a:r>
          </a:p>
          <a:p>
            <a:pPr lvl="1"/>
            <a:r>
              <a:rPr lang="en-GB" dirty="0"/>
              <a:t>High-performance implementation as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pandas.Series</a:t>
            </a:r>
            <a:r>
              <a:rPr lang="en-GB" dirty="0"/>
              <a:t> </a:t>
            </a:r>
            <a:r>
              <a:rPr lang="en-GB" dirty="0" err="1"/>
              <a:t>statt</a:t>
            </a:r>
            <a:r>
              <a:rPr lang="en-GB" dirty="0"/>
              <a:t>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pandas.DataFrame</a:t>
            </a:r>
            <a:endParaRPr lang="en-GB" dirty="0"/>
          </a:p>
          <a:p>
            <a:pPr lvl="1"/>
            <a:r>
              <a:rPr lang="en-GB" dirty="0"/>
              <a:t>Increased transparency &amp; better intelligibility through shorter analysis scripts</a:t>
            </a:r>
          </a:p>
          <a:p>
            <a:pPr lvl="1"/>
            <a:r>
              <a:rPr lang="en-GB" dirty="0"/>
              <a:t>Higher reliability thanks to a well-testing package with a </a:t>
            </a:r>
            <a:r>
              <a:rPr lang="en-GB" i="1" dirty="0"/>
              <a:t>continuous-integration</a:t>
            </a:r>
            <a:r>
              <a:rPr lang="en-GB" dirty="0"/>
              <a:t>-strategy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AF8C5F6-3BA0-DD4A-965F-84F318B8D10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The pyam package offers a suite of model-independent methods</a:t>
            </a:r>
            <a:br>
              <a:rPr lang="en-GB" dirty="0"/>
            </a:br>
            <a:r>
              <a:rPr lang="en-GB" dirty="0"/>
              <a:t>to streamline the processing, analysis &amp; visualization of scenario results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A635259-8DDF-1F4F-87BF-A114EB5A7E3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F5633C8-4A1E-AE41-9551-4706842F4652}" type="slidenum">
              <a:rPr lang="uk-UA" smtClean="0"/>
              <a:pPr/>
              <a:t>5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25885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791894-AFE5-4540-9A58-854B8EFD8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The pyam </a:t>
            </a:r>
            <a:r>
              <a:rPr lang="de-DE" dirty="0" err="1"/>
              <a:t>package</a:t>
            </a:r>
            <a:r>
              <a:rPr lang="de-DE" dirty="0"/>
              <a:t> 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240C7084-58F1-9247-BF62-6487B0CAC47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/>
            <a:fld id="{7F5633C8-4A1E-AE41-9551-4706842F4652}" type="slidenum">
              <a:rPr lang="en-GB" noProof="0" smtClean="0"/>
              <a:pPr algn="r"/>
              <a:t>6</a:t>
            </a:fld>
            <a:endParaRPr lang="en-GB" noProof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F214657-38E4-B048-A472-A20A3AFE919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97EC404-B933-9349-B3D9-2992B483084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dirty="0"/>
              <a:t>Part 2</a:t>
            </a:r>
          </a:p>
        </p:txBody>
      </p:sp>
    </p:spTree>
    <p:extLst>
      <p:ext uri="{BB962C8B-B14F-4D97-AF65-F5344CB8AC3E}">
        <p14:creationId xmlns:p14="http://schemas.microsoft.com/office/powerpoint/2010/main" val="1820631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6B656F-E9B4-A24E-88CC-4CF1B029F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Supported data models and file formats</a:t>
            </a:r>
          </a:p>
        </p:txBody>
      </p:sp>
      <p:sp>
        <p:nvSpPr>
          <p:cNvPr id="22" name="Inhaltsplatzhalter 21">
            <a:extLst>
              <a:ext uri="{FF2B5EF4-FFF2-40B4-BE49-F238E27FC236}">
                <a16:creationId xmlns:a16="http://schemas.microsoft.com/office/drawing/2014/main" id="{61CDB13A-35F0-B846-9CF8-28AC958F8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Supported timeseries data formats:</a:t>
            </a:r>
          </a:p>
          <a:p>
            <a:pPr marL="190500" lvl="1" indent="0">
              <a:buNone/>
            </a:pPr>
            <a:r>
              <a:rPr lang="en-GB" dirty="0"/>
              <a:t>The </a:t>
            </a:r>
            <a:r>
              <a:rPr lang="en-GB" sz="2000" i="1" dirty="0">
                <a:latin typeface="Cambria" panose="02040503050406030204" pitchFamily="18" charset="0"/>
              </a:rPr>
              <a:t>pyam</a:t>
            </a:r>
            <a:r>
              <a:rPr lang="en-GB" dirty="0"/>
              <a:t> package was initially developed to work with the </a:t>
            </a:r>
            <a:r>
              <a:rPr lang="en-GB" i="1" dirty="0"/>
              <a:t>IAMC template,</a:t>
            </a:r>
            <a:br>
              <a:rPr lang="en-GB" i="1" dirty="0"/>
            </a:br>
            <a:r>
              <a:rPr lang="en-GB" dirty="0"/>
              <a:t>a tabular format for yearly timeseries data</a:t>
            </a:r>
          </a:p>
          <a:p>
            <a:endParaRPr lang="en-GB" dirty="0"/>
          </a:p>
          <a:p>
            <a:endParaRPr lang="en-GB" dirty="0"/>
          </a:p>
          <a:p>
            <a:pPr marL="190500" lvl="1" indent="0">
              <a:buNone/>
            </a:pPr>
            <a:r>
              <a:rPr lang="en-GB" dirty="0"/>
              <a:t>But the package also supports sub-annual time resolution</a:t>
            </a:r>
          </a:p>
          <a:p>
            <a:pPr lvl="3"/>
            <a:r>
              <a:rPr lang="en-GB" dirty="0"/>
              <a:t>Continuous-time formats (e.g., hourly timeseries data)</a:t>
            </a:r>
          </a:p>
          <a:p>
            <a:pPr lvl="3"/>
            <a:r>
              <a:rPr lang="en-GB" dirty="0"/>
              <a:t>Representative sub-annual timeslices (e.g., “winter-night”)</a:t>
            </a:r>
          </a:p>
          <a:p>
            <a:pPr lvl="4"/>
            <a:endParaRPr lang="en-GB" dirty="0"/>
          </a:p>
          <a:p>
            <a:pPr marL="0" indent="0">
              <a:buNone/>
            </a:pPr>
            <a:r>
              <a:rPr lang="en-GB" dirty="0"/>
              <a:t>Compatible </a:t>
            </a:r>
            <a:r>
              <a:rPr lang="en-GB" dirty="0" err="1"/>
              <a:t>i</a:t>
            </a:r>
            <a:r>
              <a:rPr lang="en-GB" dirty="0"/>
              <a:t>/o and file formats:</a:t>
            </a:r>
          </a:p>
          <a:p>
            <a:pPr lvl="1"/>
            <a:r>
              <a:rPr lang="en-GB" dirty="0"/>
              <a:t>Full integration with the </a:t>
            </a:r>
            <a:r>
              <a:rPr lang="en-GB" i="1" dirty="0">
                <a:latin typeface="Cambria" panose="02040503050406030204" pitchFamily="18" charset="0"/>
              </a:rPr>
              <a:t>pandas</a:t>
            </a:r>
            <a:r>
              <a:rPr lang="en-GB" dirty="0"/>
              <a:t> data analysis package</a:t>
            </a:r>
          </a:p>
          <a:p>
            <a:pPr lvl="1"/>
            <a:r>
              <a:rPr lang="en-GB" dirty="0"/>
              <a:t>Tabular data</a:t>
            </a:r>
            <a:r>
              <a:rPr lang="en-GB" sz="2000" dirty="0"/>
              <a:t> </a:t>
            </a:r>
            <a:r>
              <a:rPr lang="en-GB" sz="1800" dirty="0"/>
              <a:t>(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xlsx</a:t>
            </a:r>
            <a:r>
              <a:rPr lang="en-GB" sz="1800" dirty="0"/>
              <a:t>, 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csv</a:t>
            </a:r>
            <a:r>
              <a:rPr lang="en-GB" sz="1800" dirty="0"/>
              <a:t>)</a:t>
            </a:r>
            <a:r>
              <a:rPr lang="en-GB" dirty="0"/>
              <a:t> &amp; “frictionless” </a:t>
            </a:r>
            <a:r>
              <a:rPr lang="en-GB" dirty="0" err="1"/>
              <a:t>datapackage</a:t>
            </a:r>
            <a:r>
              <a:rPr lang="en-GB" dirty="0"/>
              <a:t> format</a:t>
            </a:r>
          </a:p>
        </p:txBody>
      </p:sp>
      <p:sp>
        <p:nvSpPr>
          <p:cNvPr id="23" name="Textplatzhalter 22">
            <a:extLst>
              <a:ext uri="{FF2B5EF4-FFF2-40B4-BE49-F238E27FC236}">
                <a16:creationId xmlns:a16="http://schemas.microsoft.com/office/drawing/2014/main" id="{F8EA6FE1-76ED-AE44-8A29-41548DCB697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The package supports various formats &amp; types of timeseries data</a:t>
            </a:r>
            <a:br>
              <a:rPr lang="en-GB" dirty="0"/>
            </a:br>
            <a:r>
              <a:rPr lang="en-GB" dirty="0"/>
              <a:t>and is currently used by more than a dozen modelling teams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69757800-F82F-9C41-886B-C7D90202E81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r"/>
            <a:fld id="{7F5633C8-4A1E-AE41-9551-4706842F4652}" type="slidenum">
              <a:rPr lang="en-GB" noProof="0" smtClean="0"/>
              <a:pPr algn="r"/>
              <a:t>7</a:t>
            </a:fld>
            <a:endParaRPr lang="en-GB" noProof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CC54A272-DED1-9A47-8FAB-653D474A56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4432" y="981230"/>
            <a:ext cx="1756743" cy="896297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2EDA1AE5-432E-1E4F-A610-1A000DC839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66070" y="1983777"/>
            <a:ext cx="1312561" cy="770036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790F224B-1DDB-FD47-8928-D93B7ADC2C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26529" y="4052166"/>
            <a:ext cx="1646562" cy="1046253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4B25328A-A9E1-F34A-A20C-7B8038F77ED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07441" y="3133241"/>
            <a:ext cx="1436750" cy="772988"/>
          </a:xfrm>
          <a:prstGeom prst="rect">
            <a:avLst/>
          </a:prstGeom>
        </p:spPr>
      </p:pic>
      <p:pic>
        <p:nvPicPr>
          <p:cNvPr id="18" name="Grafik 17" descr="Ein Bild, das Text, Schild enthält.&#10;&#10;Automatisch generierte Beschreibung">
            <a:extLst>
              <a:ext uri="{FF2B5EF4-FFF2-40B4-BE49-F238E27FC236}">
                <a16:creationId xmlns:a16="http://schemas.microsoft.com/office/drawing/2014/main" id="{2FFA0DEA-813F-2542-ACC9-DE13CEAE5CB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6487" y="301461"/>
            <a:ext cx="1583246" cy="627839"/>
          </a:xfrm>
          <a:prstGeom prst="rect">
            <a:avLst/>
          </a:prstGeom>
        </p:spPr>
      </p:pic>
      <p:pic>
        <p:nvPicPr>
          <p:cNvPr id="25" name="Grafik 24">
            <a:extLst>
              <a:ext uri="{FF2B5EF4-FFF2-40B4-BE49-F238E27FC236}">
                <a16:creationId xmlns:a16="http://schemas.microsoft.com/office/drawing/2014/main" id="{493A3DAE-999E-E64E-94CA-27C19DC21FC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40" y="3068960"/>
            <a:ext cx="7560840" cy="979807"/>
          </a:xfrm>
          <a:prstGeom prst="rect">
            <a:avLst/>
          </a:prstGeom>
        </p:spPr>
      </p:pic>
      <p:pic>
        <p:nvPicPr>
          <p:cNvPr id="4" name="Grafik 3" descr="Ein Bild, das Text, Schild enthält.&#10;&#10;Automatisch generierte Beschreibung">
            <a:extLst>
              <a:ext uri="{FF2B5EF4-FFF2-40B4-BE49-F238E27FC236}">
                <a16:creationId xmlns:a16="http://schemas.microsoft.com/office/drawing/2014/main" id="{73946A54-118E-4746-B17D-757F67ACA9D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2225" y="5371456"/>
            <a:ext cx="1480252" cy="361536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0CB09A8F-0EED-144B-8A4D-AE45B402D05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129691" y="6017344"/>
            <a:ext cx="17145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284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0">
            <a:extLst>
              <a:ext uri="{FF2B5EF4-FFF2-40B4-BE49-F238E27FC236}">
                <a16:creationId xmlns:a16="http://schemas.microsoft.com/office/drawing/2014/main" id="{14CB451C-8723-104F-AA91-9778D7028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i="1" spc="100" dirty="0">
                <a:latin typeface="Cambria" panose="02040503050406030204" pitchFamily="18" charset="0"/>
                <a:cs typeface="Calibri" panose="020F0502020204030204" pitchFamily="34" charset="0"/>
              </a:rPr>
              <a:t>pyam</a:t>
            </a:r>
            <a:r>
              <a:rPr lang="en-GB" dirty="0"/>
              <a:t> package for integrated assessment &amp; macro-energy modelling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0BA9D38-C164-4A41-BDBE-FBD986DFCE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284" y="2204864"/>
            <a:ext cx="10934161" cy="4176464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Use cases and features</a:t>
            </a:r>
          </a:p>
          <a:p>
            <a:pPr lvl="1"/>
            <a:r>
              <a:rPr lang="en-GB" dirty="0"/>
              <a:t>Data processing     </a:t>
            </a:r>
            <a:r>
              <a:rPr lang="en-GB" sz="1800" dirty="0"/>
              <a:t>Data </a:t>
            </a:r>
            <a:r>
              <a:rPr lang="en-GB" sz="1800" dirty="0" err="1"/>
              <a:t>i</a:t>
            </a:r>
            <a:r>
              <a:rPr lang="en-GB" sz="1800" dirty="0"/>
              <a:t>/o &amp; file format conversion, aggregation, downscaling, unit conversion, …</a:t>
            </a:r>
          </a:p>
          <a:p>
            <a:pPr lvl="1"/>
            <a:r>
              <a:rPr lang="en-GB" dirty="0"/>
              <a:t>Validation     </a:t>
            </a:r>
            <a:r>
              <a:rPr lang="en-GB" sz="1800" dirty="0"/>
              <a:t>Checks for completeness of data, internal/external consistency, numerical plausibility …</a:t>
            </a:r>
          </a:p>
          <a:p>
            <a:pPr lvl="1"/>
            <a:r>
              <a:rPr lang="en-GB" dirty="0"/>
              <a:t>Analysis &amp; visualization     </a:t>
            </a:r>
            <a:r>
              <a:rPr lang="en-GB" sz="1800" dirty="0"/>
              <a:t>Categorization and statistics of scenario ensembles, plotting library, …</a:t>
            </a:r>
          </a:p>
          <a:p>
            <a:pPr marL="12700" lvl="2" indent="0">
              <a:buNone/>
            </a:pPr>
            <a:br>
              <a:rPr lang="en-GB" sz="1800" dirty="0"/>
            </a:br>
            <a:r>
              <a:rPr lang="en-GB" sz="1950" dirty="0"/>
              <a:t>D. Huppmann, M. Gidden, et al. (2021).  </a:t>
            </a:r>
            <a:r>
              <a:rPr lang="en-GB" sz="1950" i="1" dirty="0"/>
              <a:t>Open Research Europe </a:t>
            </a:r>
            <a:r>
              <a:rPr lang="en-GB" sz="1950" b="1" dirty="0"/>
              <a:t>1</a:t>
            </a:r>
            <a:r>
              <a:rPr lang="en-GB" sz="1950" dirty="0"/>
              <a:t>:74. </a:t>
            </a:r>
            <a:r>
              <a:rPr lang="en-GB" sz="1950" dirty="0" err="1"/>
              <a:t>doi</a:t>
            </a:r>
            <a:r>
              <a:rPr lang="en-GB" sz="1950" dirty="0"/>
              <a:t>: </a:t>
            </a:r>
            <a:r>
              <a:rPr lang="en-GB" sz="1950" dirty="0">
                <a:hlinkClick r:id="rId3"/>
              </a:rPr>
              <a:t>10.12688/openreseurope.13633.2</a:t>
            </a:r>
            <a:endParaRPr lang="en-GB" sz="1950" dirty="0"/>
          </a:p>
        </p:txBody>
      </p:sp>
      <p:sp>
        <p:nvSpPr>
          <p:cNvPr id="21" name="Textplatzhalter 20">
            <a:extLst>
              <a:ext uri="{FF2B5EF4-FFF2-40B4-BE49-F238E27FC236}">
                <a16:creationId xmlns:a16="http://schemas.microsoft.com/office/drawing/2014/main" id="{0072C97F-7E7E-D949-B118-A1CFA887F7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12700" indent="-12700"/>
            <a:r>
              <a:rPr lang="en-GB" sz="2800" dirty="0"/>
              <a:t>A community package for scenario processing, analysis &amp; visualization</a:t>
            </a:r>
            <a:br>
              <a:rPr lang="en-GB" sz="2800" dirty="0"/>
            </a:br>
            <a:r>
              <a:rPr lang="en-GB" sz="2800" dirty="0"/>
              <a:t>following best practice of collaborative scientific software development</a:t>
            </a:r>
            <a:endParaRPr lang="en-GB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2AE610F3-A741-E349-AF19-2447523CDFD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F5633C8-4A1E-AE41-9551-4706842F4652}" type="slidenum">
              <a:rPr lang="uk-UA" smtClean="0"/>
              <a:pPr/>
              <a:t>8</a:t>
            </a:fld>
            <a:endParaRPr lang="uk-UA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E31FDCF8-4BA0-A242-AE88-1159398A1F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00456" y="2069976"/>
            <a:ext cx="1684862" cy="494928"/>
          </a:xfrm>
          <a:prstGeom prst="rect">
            <a:avLst/>
          </a:prstGeom>
        </p:spPr>
      </p:pic>
      <p:pic>
        <p:nvPicPr>
          <p:cNvPr id="12" name="Inhaltsplatzhalter 15">
            <a:extLst>
              <a:ext uri="{FF2B5EF4-FFF2-40B4-BE49-F238E27FC236}">
                <a16:creationId xmlns:a16="http://schemas.microsoft.com/office/drawing/2014/main" id="{667FC7F5-CDFF-A34C-9B0C-E65B933B1E8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50088" y="6004752"/>
            <a:ext cx="446312" cy="36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hteck 15">
            <a:hlinkClick r:id="rId6"/>
            <a:extLst>
              <a:ext uri="{FF2B5EF4-FFF2-40B4-BE49-F238E27FC236}">
                <a16:creationId xmlns:a16="http://schemas.microsoft.com/office/drawing/2014/main" id="{3BCE690E-DBEA-794E-AA71-3CF8810C2AAF}"/>
              </a:ext>
            </a:extLst>
          </p:cNvPr>
          <p:cNvSpPr/>
          <p:nvPr/>
        </p:nvSpPr>
        <p:spPr>
          <a:xfrm>
            <a:off x="10323996" y="5981218"/>
            <a:ext cx="14956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chemeClr val="accent6">
                    <a:lumMod val="50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  <a:hlinkClick r:id="rId6"/>
              </a:rPr>
              <a:t>#pyam_iamc</a:t>
            </a:r>
            <a:endParaRPr lang="en-GB" sz="2000" dirty="0">
              <a:solidFill>
                <a:schemeClr val="accent6">
                  <a:lumMod val="50000"/>
                </a:schemeClr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7EAFBA15-7B69-6841-BAA0-E3A090973D36}"/>
              </a:ext>
            </a:extLst>
          </p:cNvPr>
          <p:cNvSpPr/>
          <p:nvPr/>
        </p:nvSpPr>
        <p:spPr>
          <a:xfrm>
            <a:off x="8904312" y="6364975"/>
            <a:ext cx="29153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latin typeface="+mj-lt"/>
                <a:cs typeface="Calibri" panose="020F0502020204030204" pitchFamily="34" charset="0"/>
                <a:hlinkClick r:id="rId7"/>
              </a:rPr>
              <a:t>pyam-iamc.readthedocs.io</a:t>
            </a:r>
            <a:endParaRPr lang="de-DE" sz="2000" dirty="0">
              <a:latin typeface="+mj-lt"/>
              <a:cs typeface="Calibri" panose="020F0502020204030204" pitchFamily="34" charset="0"/>
            </a:endParaRPr>
          </a:p>
        </p:txBody>
      </p:sp>
      <p:pic>
        <p:nvPicPr>
          <p:cNvPr id="16" name="Grafik 15" descr="Ein Bild, das Text, drinnen enthält.&#10;&#10;Automatisch generierte Beschreibung">
            <a:extLst>
              <a:ext uri="{FF2B5EF4-FFF2-40B4-BE49-F238E27FC236}">
                <a16:creationId xmlns:a16="http://schemas.microsoft.com/office/drawing/2014/main" id="{596CD9CA-2554-2847-8AC8-54404F511DD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2118" y="4468774"/>
            <a:ext cx="1624522" cy="1624522"/>
          </a:xfrm>
          <a:prstGeom prst="rect">
            <a:avLst/>
          </a:prstGeom>
        </p:spPr>
      </p:pic>
      <p:pic>
        <p:nvPicPr>
          <p:cNvPr id="7" name="Grafik 6" descr="Ein Bild, das Text, ClipArt, Vektorgrafiken enthält.&#10;&#10;Automatisch generierte Beschreibung">
            <a:extLst>
              <a:ext uri="{FF2B5EF4-FFF2-40B4-BE49-F238E27FC236}">
                <a16:creationId xmlns:a16="http://schemas.microsoft.com/office/drawing/2014/main" id="{3144DB71-BA4B-9E42-983B-90EE0A86F18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3072" y="6004753"/>
            <a:ext cx="357384" cy="357384"/>
          </a:xfrm>
          <a:prstGeom prst="rect">
            <a:avLst/>
          </a:prstGeom>
        </p:spPr>
      </p:pic>
      <p:pic>
        <p:nvPicPr>
          <p:cNvPr id="13" name="Grafik 12" descr="Ein Bild, das Text enthält.&#10;&#10;Automatisch generierte Beschreibung">
            <a:extLst>
              <a:ext uri="{FF2B5EF4-FFF2-40B4-BE49-F238E27FC236}">
                <a16:creationId xmlns:a16="http://schemas.microsoft.com/office/drawing/2014/main" id="{7FDF0E64-1C84-1141-B363-4780811DAF8C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62" t="31536" b="9062"/>
          <a:stretch/>
        </p:blipFill>
        <p:spPr>
          <a:xfrm>
            <a:off x="804939" y="4581128"/>
            <a:ext cx="7471777" cy="2168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512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13724E-8AB1-E345-A6D9-A3A1B7BFE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Developing a community for a community package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AC3C882-0E70-F048-9BA6-82619B95E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7538" y="1988840"/>
            <a:ext cx="10663767" cy="4392488"/>
          </a:xfrm>
        </p:spPr>
        <p:txBody>
          <a:bodyPr/>
          <a:lstStyle/>
          <a:p>
            <a:r>
              <a:rPr lang="en-GB" dirty="0"/>
              <a:t>Simple installation</a:t>
            </a:r>
          </a:p>
          <a:p>
            <a:pPr lvl="1"/>
            <a:r>
              <a:rPr lang="en-GB" dirty="0"/>
              <a:t>Available via the common Python managers </a:t>
            </a:r>
            <a:r>
              <a:rPr lang="en-GB" i="1" dirty="0" err="1">
                <a:latin typeface="Cambria" panose="02040503050406030204" pitchFamily="18" charset="0"/>
              </a:rPr>
              <a:t>pypi</a:t>
            </a:r>
            <a:r>
              <a:rPr lang="en-GB" dirty="0"/>
              <a:t> and </a:t>
            </a:r>
            <a:r>
              <a:rPr lang="en-GB" i="1" dirty="0" err="1">
                <a:latin typeface="Cambria" panose="02040503050406030204" pitchFamily="18" charset="0"/>
              </a:rPr>
              <a:t>conda</a:t>
            </a:r>
            <a:endParaRPr lang="en-GB" dirty="0"/>
          </a:p>
          <a:p>
            <a:r>
              <a:rPr lang="en-GB" dirty="0"/>
              <a:t>Open-access manuscript &amp; comprehensive documentation</a:t>
            </a:r>
          </a:p>
          <a:p>
            <a:pPr lvl="1"/>
            <a:r>
              <a:rPr lang="en-GB" dirty="0"/>
              <a:t>Several tutorials and full-fledged API documentation</a:t>
            </a:r>
          </a:p>
          <a:p>
            <a:r>
              <a:rPr lang="en-GB" dirty="0"/>
              <a:t>For novice users or moderate-interest users:</a:t>
            </a:r>
          </a:p>
          <a:p>
            <a:pPr lvl="1"/>
            <a:r>
              <a:rPr lang="en-GB" dirty="0"/>
              <a:t>An email list for announcements of new releases and questions</a:t>
            </a:r>
          </a:p>
          <a:p>
            <a:r>
              <a:rPr lang="en-GB" dirty="0"/>
              <a:t>For users interested in frequent updates, tips-and-tricks and more interaction</a:t>
            </a:r>
          </a:p>
          <a:p>
            <a:pPr lvl="1"/>
            <a:r>
              <a:rPr lang="en-GB" dirty="0"/>
              <a:t>A Slack workspace with a </a:t>
            </a:r>
            <a:r>
              <a:rPr lang="en-GB" b="1" dirty="0"/>
              <a:t>#helpdesk</a:t>
            </a:r>
            <a:r>
              <a:rPr lang="en-GB" dirty="0"/>
              <a:t> channel</a:t>
            </a:r>
          </a:p>
          <a:p>
            <a:r>
              <a:rPr lang="en-GB" dirty="0"/>
              <a:t>For expert users and anyone interested in contributing</a:t>
            </a:r>
          </a:p>
          <a:p>
            <a:pPr lvl="1"/>
            <a:r>
              <a:rPr lang="en-GB" dirty="0"/>
              <a:t>The GitHub repo for collaborative scientific software development</a:t>
            </a:r>
            <a:br>
              <a:rPr lang="en-GB" dirty="0"/>
            </a:br>
            <a:r>
              <a:rPr lang="en-GB" dirty="0"/>
              <a:t>like issues and pull requests, continuous-integration workflows, release management, etc.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C7D4E2A-8C73-0347-87A2-53ABA80C8F7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We made an effort to make the pyam package usable for modellers &amp; analysts</a:t>
            </a:r>
            <a:br>
              <a:rPr lang="en-GB" dirty="0"/>
            </a:br>
            <a:r>
              <a:rPr lang="en-GB" dirty="0"/>
              <a:t>with a wide range of experience levels and scientific backgrounds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D72D406-EA92-E247-9E90-9BF20AA933C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F5633C8-4A1E-AE41-9551-4706842F4652}" type="slidenum">
              <a:rPr lang="uk-UA" smtClean="0"/>
              <a:pPr/>
              <a:t>9</a:t>
            </a:fld>
            <a:endParaRPr lang="uk-UA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0BC38A5B-CF47-AE4D-963F-16BC5C74F3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6343" y="3825870"/>
            <a:ext cx="2001705" cy="539234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711D644B-D501-1247-BEC3-5CFAC92479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67437" y="2986249"/>
            <a:ext cx="2493267" cy="498653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8462D00A-C5E4-7945-91EA-60454C6ED9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07392" y="5445224"/>
            <a:ext cx="2237280" cy="828032"/>
          </a:xfrm>
          <a:prstGeom prst="rect">
            <a:avLst/>
          </a:prstGeom>
        </p:spPr>
      </p:pic>
      <p:pic>
        <p:nvPicPr>
          <p:cNvPr id="10" name="Grafik 9" descr="Ein Bild, das Text enthält.&#10;&#10;Automatisch generierte Beschreibung">
            <a:extLst>
              <a:ext uri="{FF2B5EF4-FFF2-40B4-BE49-F238E27FC236}">
                <a16:creationId xmlns:a16="http://schemas.microsoft.com/office/drawing/2014/main" id="{1D5AB74E-F182-7141-924E-140C3306809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5460" y="4631030"/>
            <a:ext cx="1641145" cy="670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596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dh light with header">
  <a:themeElements>
    <a:clrScheme name="iiasa">
      <a:dk1>
        <a:srgbClr val="000000"/>
      </a:dk1>
      <a:lt1>
        <a:srgbClr val="FFFFFF"/>
      </a:lt1>
      <a:dk2>
        <a:srgbClr val="00599D"/>
      </a:dk2>
      <a:lt2>
        <a:srgbClr val="E0E0E0"/>
      </a:lt2>
      <a:accent1>
        <a:srgbClr val="2B7664"/>
      </a:accent1>
      <a:accent2>
        <a:srgbClr val="F3B548"/>
      </a:accent2>
      <a:accent3>
        <a:srgbClr val="E06464"/>
      </a:accent3>
      <a:accent4>
        <a:srgbClr val="60457F"/>
      </a:accent4>
      <a:accent5>
        <a:srgbClr val="62BEB2"/>
      </a:accent5>
      <a:accent6>
        <a:srgbClr val="005087"/>
      </a:accent6>
      <a:hlink>
        <a:srgbClr val="005087"/>
      </a:hlink>
      <a:folHlink>
        <a:srgbClr val="60457F"/>
      </a:folHlink>
    </a:clrScheme>
    <a:fontScheme name="IIASA">
      <a:majorFont>
        <a:latin typeface="Calibri Light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>
          <a:defRPr dirty="0" smtClean="0">
            <a:latin typeface="Calibri"/>
            <a:cs typeface="Calibri"/>
          </a:defRPr>
        </a:defPPr>
      </a:lstStyle>
    </a:spDef>
  </a:objectDefaults>
  <a:extraClrSchemeLst>
    <a:extraClrScheme>
      <a:clrScheme name="iiasa-version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h_template" id="{E4E9532B-F84B-C245-A83F-C8FAF6031D04}" vid="{A0104B71-3E6A-EA45-9CEB-0749CC830090}"/>
    </a:ext>
  </a:extLst>
</a:theme>
</file>

<file path=ppt/theme/theme2.xml><?xml version="1.0" encoding="utf-8"?>
<a:theme xmlns:a="http://schemas.openxmlformats.org/drawingml/2006/main" name="dh light title &amp; final (english)">
  <a:themeElements>
    <a:clrScheme name="iiasa">
      <a:dk1>
        <a:srgbClr val="000000"/>
      </a:dk1>
      <a:lt1>
        <a:srgbClr val="FFFFFF"/>
      </a:lt1>
      <a:dk2>
        <a:srgbClr val="00599D"/>
      </a:dk2>
      <a:lt2>
        <a:srgbClr val="E0E0E0"/>
      </a:lt2>
      <a:accent1>
        <a:srgbClr val="2B7664"/>
      </a:accent1>
      <a:accent2>
        <a:srgbClr val="F3B548"/>
      </a:accent2>
      <a:accent3>
        <a:srgbClr val="E06464"/>
      </a:accent3>
      <a:accent4>
        <a:srgbClr val="60457F"/>
      </a:accent4>
      <a:accent5>
        <a:srgbClr val="62BEB2"/>
      </a:accent5>
      <a:accent6>
        <a:srgbClr val="005087"/>
      </a:accent6>
      <a:hlink>
        <a:srgbClr val="005087"/>
      </a:hlink>
      <a:folHlink>
        <a:srgbClr val="60457F"/>
      </a:folHlink>
    </a:clrScheme>
    <a:fontScheme name="IIASA">
      <a:majorFont>
        <a:latin typeface="Calibri Light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iasa-version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h_template" id="{E4E9532B-F84B-C245-A83F-C8FAF6031D04}" vid="{7DCD7D38-5549-AE41-9719-C1E915D974A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dh light with header</Template>
  <TotalTime>0</TotalTime>
  <Words>895</Words>
  <Application>Microsoft Macintosh PowerPoint</Application>
  <PresentationFormat>Breitbild</PresentationFormat>
  <Paragraphs>98</Paragraphs>
  <Slides>11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11</vt:i4>
      </vt:variant>
    </vt:vector>
  </HeadingPairs>
  <TitlesOfParts>
    <vt:vector size="20" baseType="lpstr">
      <vt:lpstr>Arial</vt:lpstr>
      <vt:lpstr>Arial Narrow</vt:lpstr>
      <vt:lpstr>Calibri</vt:lpstr>
      <vt:lpstr>Calibri Light</vt:lpstr>
      <vt:lpstr>Cambria</vt:lpstr>
      <vt:lpstr>Courier New</vt:lpstr>
      <vt:lpstr>Wingdings</vt:lpstr>
      <vt:lpstr>dh light with header</vt:lpstr>
      <vt:lpstr>dh light title &amp; final (english)</vt:lpstr>
      <vt:lpstr>The Python package pyam for analysis, validation &amp; visualization of integrated-assessment and energy-systems scenarios</vt:lpstr>
      <vt:lpstr>Introduction &amp; motivation</vt:lpstr>
      <vt:lpstr>Introduction: From model results to scenario analysis</vt:lpstr>
      <vt:lpstr>Better-practices for scripts for scenario analysis and data visualization</vt:lpstr>
      <vt:lpstr>Our vision: a community Python toolbox for energy &amp; climate research</vt:lpstr>
      <vt:lpstr>The pyam package </vt:lpstr>
      <vt:lpstr>Supported data models and file formats</vt:lpstr>
      <vt:lpstr>The pyam package for integrated assessment &amp; macro-energy modelling</vt:lpstr>
      <vt:lpstr>Developing a community for a community package</vt:lpstr>
      <vt:lpstr>A live demo &amp; interactive discussion</vt:lpstr>
      <vt:lpstr>PowerPoint-Präsentation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pyam package</dc:title>
  <dc:subject>An open-source Python package for analysis &amp; visualisation of integrated assessment and macro-energy scenarios</dc:subject>
  <dc:creator>Daniel Huppmann, Matthew Gidden, Zebedee Nicholls, Jonas Hörsch, Robin Lamboll, Paul Natsuo Kishimoto, Thorsten Burandt, and many others</dc:creator>
  <cp:keywords/>
  <dc:description/>
  <cp:lastModifiedBy>HUPPMANN Daniel</cp:lastModifiedBy>
  <cp:revision>295</cp:revision>
  <cp:lastPrinted>2021-04-19T09:12:57Z</cp:lastPrinted>
  <dcterms:created xsi:type="dcterms:W3CDTF">2021-04-08T08:48:28Z</dcterms:created>
  <dcterms:modified xsi:type="dcterms:W3CDTF">2022-02-01T06:52:47Z</dcterms:modified>
  <cp:category/>
</cp:coreProperties>
</file>