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6" r:id="rId8"/>
    <p:sldId id="275" r:id="rId9"/>
    <p:sldId id="282" r:id="rId10"/>
    <p:sldId id="276" r:id="rId11"/>
    <p:sldId id="279" r:id="rId12"/>
    <p:sldId id="272" r:id="rId1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4D"/>
    <a:srgbClr val="DC143C"/>
    <a:srgbClr val="2455A3"/>
    <a:srgbClr val="3A953A"/>
    <a:srgbClr val="A50021"/>
    <a:srgbClr val="75A7FF"/>
    <a:srgbClr val="C38049"/>
    <a:srgbClr val="00579C"/>
    <a:srgbClr val="00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7" autoAdjust="0"/>
    <p:restoredTop sz="93438" autoAdjust="0"/>
  </p:normalViewPr>
  <p:slideViewPr>
    <p:cSldViewPr snapToGrid="0" snapToObjects="1">
      <p:cViewPr varScale="1">
        <p:scale>
          <a:sx n="113" d="100"/>
          <a:sy n="113" d="100"/>
        </p:scale>
        <p:origin x="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0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E42FE-DE83-0941-9540-20EEB4918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3F04A-47D7-6D44-AF92-CB4F029D3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07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0A26F-514F-5A42-ACE3-70A01C872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47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BA4D8-F3B1-6640-9CB5-BB9AE0CA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7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24 May 2022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29/2021GL094948" TargetMode="Externa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Radiative forcing and climate feedbacks explain the cause of the suppressed late 20</a:t>
            </a:r>
            <a:r>
              <a:rPr lang="en-US" baseline="30000" dirty="0"/>
              <a:t>th</a:t>
            </a:r>
            <a:r>
              <a:rPr lang="en-US" dirty="0"/>
              <a:t> century warming in CMIP6 models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3A771C5-F9C0-EA48-9322-8BAE62E2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10338484" cy="2516057"/>
          </a:xfrm>
        </p:spPr>
        <p:txBody>
          <a:bodyPr>
            <a:normAutofit/>
          </a:bodyPr>
          <a:lstStyle/>
          <a:p>
            <a:r>
              <a:rPr lang="en-US" u="sng" dirty="0"/>
              <a:t>Chris Smith</a:t>
            </a:r>
            <a:r>
              <a:rPr lang="en-US" baseline="30000" dirty="0"/>
              <a:t>1,2</a:t>
            </a:r>
            <a:r>
              <a:rPr lang="en-US" dirty="0"/>
              <a:t>, Piers Forster</a:t>
            </a:r>
            <a:r>
              <a:rPr lang="en-US" baseline="30000" dirty="0"/>
              <a:t>1</a:t>
            </a:r>
            <a:r>
              <a:rPr lang="en-US" dirty="0"/>
              <a:t>, Hege-</a:t>
            </a:r>
            <a:r>
              <a:rPr lang="en-US" dirty="0" err="1"/>
              <a:t>Beate</a:t>
            </a:r>
            <a:r>
              <a:rPr lang="en-US" dirty="0"/>
              <a:t> Fredriksen</a:t>
            </a:r>
            <a:r>
              <a:rPr lang="en-US" baseline="30000" dirty="0"/>
              <a:t>3</a:t>
            </a:r>
          </a:p>
          <a:p>
            <a:r>
              <a:rPr lang="en-US" sz="1800" dirty="0"/>
              <a:t>1. Priestley International Centre for Climate, University of Leeds, UK</a:t>
            </a:r>
            <a:br>
              <a:rPr lang="en-US" sz="1800" dirty="0"/>
            </a:br>
            <a:r>
              <a:rPr lang="en-US" sz="1800" dirty="0"/>
              <a:t>2. International Institute for Applied Systems Analysis, </a:t>
            </a:r>
            <a:r>
              <a:rPr lang="en-US" sz="1800" dirty="0" err="1"/>
              <a:t>Laxenburg</a:t>
            </a:r>
            <a:r>
              <a:rPr lang="en-US" sz="1800" dirty="0"/>
              <a:t>, Austria</a:t>
            </a:r>
            <a:br>
              <a:rPr lang="en-US" sz="1800" dirty="0"/>
            </a:br>
            <a:r>
              <a:rPr lang="en-US" sz="1800" dirty="0"/>
              <a:t>3. Department of Physics and Technology, </a:t>
            </a:r>
            <a:r>
              <a:rPr lang="en-US" sz="1800" dirty="0" err="1"/>
              <a:t>UiT</a:t>
            </a:r>
            <a:r>
              <a:rPr lang="en-US" sz="1800" dirty="0"/>
              <a:t> the Arctic University of Norway, </a:t>
            </a:r>
            <a:r>
              <a:rPr lang="en-US" sz="1800" dirty="0" err="1"/>
              <a:t>Tromsø</a:t>
            </a:r>
            <a:r>
              <a:rPr lang="en-US" sz="1800" dirty="0"/>
              <a:t>, Norway</a:t>
            </a:r>
          </a:p>
          <a:p>
            <a:r>
              <a:rPr lang="en-US" sz="1800" dirty="0"/>
              <a:t>      c.j.smith1@leeds.ac.uk</a:t>
            </a:r>
          </a:p>
          <a:p>
            <a:r>
              <a:rPr lang="en-US" sz="1800" dirty="0"/>
              <a:t>      @</a:t>
            </a:r>
            <a:r>
              <a:rPr lang="en-US" sz="1800" dirty="0" err="1"/>
              <a:t>chrisroadmap</a:t>
            </a:r>
            <a:endParaRPr lang="en-US" sz="1800" dirty="0"/>
          </a:p>
        </p:txBody>
      </p:sp>
      <p:pic>
        <p:nvPicPr>
          <p:cNvPr id="5" name="Picture 2" descr="Twitter – Wikipedia">
            <a:extLst>
              <a:ext uri="{FF2B5EF4-FFF2-40B4-BE49-F238E27FC236}">
                <a16:creationId xmlns:a16="http://schemas.microsoft.com/office/drawing/2014/main" id="{03E4DF9D-C213-5846-AFE1-72BF767F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" y="5732633"/>
            <a:ext cx="44888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Email outline">
            <a:extLst>
              <a:ext uri="{FF2B5EF4-FFF2-40B4-BE49-F238E27FC236}">
                <a16:creationId xmlns:a16="http://schemas.microsoft.com/office/drawing/2014/main" id="{12F9946F-90AF-1543-B62E-E985F473A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266" y="5182461"/>
            <a:ext cx="485775" cy="485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0F104-BF50-7144-A820-8065BF679537}"/>
              </a:ext>
            </a:extLst>
          </p:cNvPr>
          <p:cNvSpPr txBox="1"/>
          <p:nvPr/>
        </p:nvSpPr>
        <p:spPr>
          <a:xfrm>
            <a:off x="5721790" y="5916440"/>
            <a:ext cx="634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a paper in Geophysical Research Letters</a:t>
            </a:r>
          </a:p>
          <a:p>
            <a:pPr algn="r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https://doi.org/10.1029/2021GL094948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E0CF0E-5C67-C646-BAB8-8097EB0742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CMIP6 models </a:t>
            </a:r>
            <a:r>
              <a:rPr lang="en-US" dirty="0"/>
              <a:t>show less warming than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CMIP5 models</a:t>
            </a:r>
            <a:r>
              <a:rPr lang="en-US" dirty="0"/>
              <a:t> from around 1950, with the differences most pronounced around 1960-2000.</a:t>
            </a:r>
          </a:p>
          <a:p>
            <a:endParaRPr lang="en-US" dirty="0"/>
          </a:p>
          <a:p>
            <a:r>
              <a:rPr lang="en-US" dirty="0"/>
              <a:t>Whereas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CMIP5 models </a:t>
            </a:r>
            <a:r>
              <a:rPr lang="en-US" dirty="0"/>
              <a:t>are doing a good job of tracking the </a:t>
            </a:r>
            <a:r>
              <a:rPr lang="en-US" u="sng" dirty="0"/>
              <a:t>observed warming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CMIP6 models </a:t>
            </a:r>
            <a:r>
              <a:rPr lang="en-US" dirty="0"/>
              <a:t>as a group are too cool.</a:t>
            </a:r>
          </a:p>
          <a:p>
            <a:endParaRPr lang="en-US" dirty="0"/>
          </a:p>
          <a:p>
            <a:r>
              <a:rPr lang="en-US" dirty="0"/>
              <a:t>Several studies (Flynn &amp; </a:t>
            </a:r>
            <a:r>
              <a:rPr lang="en-US" dirty="0" err="1"/>
              <a:t>Mauritsen</a:t>
            </a:r>
            <a:r>
              <a:rPr lang="en-US" dirty="0"/>
              <a:t> 2020; </a:t>
            </a:r>
            <a:r>
              <a:rPr lang="en-US" dirty="0" err="1"/>
              <a:t>Dittus</a:t>
            </a:r>
            <a:r>
              <a:rPr lang="en-US" dirty="0"/>
              <a:t> et al. 2020; Andrews et al. 2020; Gillett et al. 2021) have </a:t>
            </a:r>
            <a:r>
              <a:rPr lang="en-US" dirty="0" err="1"/>
              <a:t>hypothesised</a:t>
            </a:r>
            <a:r>
              <a:rPr lang="en-US" dirty="0"/>
              <a:t> that the aerosol forcing in this period is too strong.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BFAF2-87A6-6D4F-8018-0F027D469C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D651FA-3056-E14E-B918-29AB0788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Suppressed late-20th century warming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D4979-1D64-8049-8C5E-DB8505C05A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24 May 2022</a:t>
            </a:r>
            <a:endParaRPr lang="en-GB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B3C0711-AE94-BB40-9AA3-51CF889E8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7"/>
          <a:stretch/>
        </p:blipFill>
        <p:spPr bwMode="auto">
          <a:xfrm>
            <a:off x="6503476" y="1495461"/>
            <a:ext cx="5122066" cy="31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D2E1C5-4F26-4543-93B0-8BE19D1B0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Radiative forcing and climate feedbacks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5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62680A-6A22-EB45-BC86-3CE3E67F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historical radiative forcing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38D9B8B-88AA-0245-A8B0-5D9D417EF9D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3" y="1761616"/>
                <a:ext cx="7460488" cy="459118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The gold standard is to use fixed-SST boundary conditions and varying atmospheric </a:t>
                </a:r>
                <a:r>
                  <a:rPr lang="en-GB" dirty="0" err="1"/>
                  <a:t>forcings</a:t>
                </a:r>
                <a:r>
                  <a:rPr lang="en-GB" dirty="0"/>
                  <a:t> to derive ERF. From CMIP6 this is in RFMIP, but only available in 8 models (and none in CMIP5).</a:t>
                </a:r>
              </a:p>
              <a:p>
                <a:endParaRPr lang="en-GB" dirty="0"/>
              </a:p>
              <a:p>
                <a:r>
                  <a:rPr lang="en-GB" dirty="0"/>
                  <a:t>To include more models we use the method from Forster et al. (2013) to estimate </a:t>
                </a:r>
                <a:r>
                  <a:rPr lang="en-GB" u="sng" dirty="0"/>
                  <a:t>implied effective radiative forcing</a:t>
                </a:r>
                <a:r>
                  <a:rPr lang="en-GB" dirty="0"/>
                  <a:t> ΔF: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3600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This “1-lambda” model is an approximation because climate sensitivity is not constant and using it may bias estimates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As an improvement, we can use a “3-lambda” model (</a:t>
                </a:r>
                <a:r>
                  <a:rPr lang="en-GB" dirty="0" err="1"/>
                  <a:t>Fredriksen</a:t>
                </a:r>
                <a:r>
                  <a:rPr lang="en-GB" dirty="0"/>
                  <a:t> et al. 2021)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38D9B8B-88AA-0245-A8B0-5D9D417EF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3" y="1761616"/>
                <a:ext cx="7460488" cy="4591189"/>
              </a:xfrm>
              <a:blipFill>
                <a:blip r:embed="rId2"/>
                <a:stretch>
                  <a:fillRect l="-327" t="-797" r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6AB6F-13CE-D94A-9776-156F21902F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7443AC-C444-5A4C-9B98-EAFC973D7F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24 May 2022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5934A9-3A7C-2445-B3E8-1FAA8BD2C300}"/>
              </a:ext>
            </a:extLst>
          </p:cNvPr>
          <p:cNvSpPr/>
          <p:nvPr/>
        </p:nvSpPr>
        <p:spPr>
          <a:xfrm>
            <a:off x="4555224" y="3818255"/>
            <a:ext cx="342900" cy="63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6EA3D-5503-CD4D-8819-2EFD96F360D1}"/>
              </a:ext>
            </a:extLst>
          </p:cNvPr>
          <p:cNvSpPr txBox="1"/>
          <p:nvPr/>
        </p:nvSpPr>
        <p:spPr>
          <a:xfrm>
            <a:off x="1874067" y="3429000"/>
            <a:ext cx="576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 of Gregory regression in 150-year 4xCO2 experiment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BC180-41D0-A349-8126-ABF8124754A7}"/>
              </a:ext>
            </a:extLst>
          </p:cNvPr>
          <p:cNvSpPr txBox="1"/>
          <p:nvPr/>
        </p:nvSpPr>
        <p:spPr>
          <a:xfrm>
            <a:off x="392788" y="4547494"/>
            <a:ext cx="501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Transient historical TOA energy imbalance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7759EF-8DAA-BD4D-9616-75213540633F}"/>
              </a:ext>
            </a:extLst>
          </p:cNvPr>
          <p:cNvSpPr txBox="1"/>
          <p:nvPr/>
        </p:nvSpPr>
        <p:spPr>
          <a:xfrm>
            <a:off x="5308697" y="4275136"/>
            <a:ext cx="232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Transient historical temperature anomaly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0031E5-BC7C-1942-A6D9-B7EA67076359}"/>
              </a:ext>
            </a:extLst>
          </p:cNvPr>
          <p:cNvSpPr/>
          <p:nvPr/>
        </p:nvSpPr>
        <p:spPr>
          <a:xfrm>
            <a:off x="4678629" y="3827308"/>
            <a:ext cx="506994" cy="6350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1650FD-8CA4-F044-B447-848C2D600D63}"/>
              </a:ext>
            </a:extLst>
          </p:cNvPr>
          <p:cNvSpPr/>
          <p:nvPr/>
        </p:nvSpPr>
        <p:spPr>
          <a:xfrm>
            <a:off x="3757188" y="3823560"/>
            <a:ext cx="543708" cy="635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A52A90-1C92-4C25-A6D1-A1F99036E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Radiative forcing and climate feedbacks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56B2F5-1C89-44E2-B873-040976D36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7" b="79802"/>
          <a:stretch/>
        </p:blipFill>
        <p:spPr bwMode="auto">
          <a:xfrm>
            <a:off x="7899795" y="1823950"/>
            <a:ext cx="4051607" cy="27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27ECCF4-57A4-46F4-9099-825CAEE9545D}"/>
              </a:ext>
            </a:extLst>
          </p:cNvPr>
          <p:cNvSpPr txBox="1"/>
          <p:nvPr/>
        </p:nvSpPr>
        <p:spPr>
          <a:xfrm>
            <a:off x="10682819" y="213326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1-lambda</a:t>
            </a:r>
          </a:p>
          <a:p>
            <a:pPr algn="r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3-lambda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377EF5-57C4-4A02-8A91-961D0FE6CE9E}"/>
              </a:ext>
            </a:extLst>
          </p:cNvPr>
          <p:cNvSpPr txBox="1"/>
          <p:nvPr/>
        </p:nvSpPr>
        <p:spPr>
          <a:xfrm>
            <a:off x="9166891" y="4845923"/>
            <a:ext cx="2662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Fredriksen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in preparation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599334-6C5D-41BA-90F9-5303ECA8212D}"/>
              </a:ext>
            </a:extLst>
          </p:cNvPr>
          <p:cNvSpPr txBox="1"/>
          <p:nvPr/>
        </p:nvSpPr>
        <p:spPr>
          <a:xfrm>
            <a:off x="9844108" y="4436572"/>
            <a:ext cx="5343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T [K]</a:t>
            </a:r>
          </a:p>
        </p:txBody>
      </p:sp>
    </p:spTree>
    <p:extLst>
      <p:ext uri="{BB962C8B-B14F-4D97-AF65-F5344CB8AC3E}">
        <p14:creationId xmlns:p14="http://schemas.microsoft.com/office/powerpoint/2010/main" val="39108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9" grpId="0"/>
      <p:bldP spid="10" grpId="0"/>
      <p:bldP spid="11" grpId="0"/>
      <p:bldP spid="12" grpId="0" animBg="1"/>
      <p:bldP spid="13" grpId="0" animBg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10E1-B67C-4A2E-98B2-82355D18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9668528" cy="1198498"/>
          </a:xfrm>
        </p:spPr>
        <p:txBody>
          <a:bodyPr/>
          <a:lstStyle/>
          <a:p>
            <a:r>
              <a:rPr lang="en-US" dirty="0">
                <a:solidFill>
                  <a:srgbClr val="FF994D"/>
                </a:solidFill>
              </a:rPr>
              <a:t>3-lambda</a:t>
            </a:r>
            <a:r>
              <a:rPr lang="en-US" dirty="0"/>
              <a:t> implied typically outperforms </a:t>
            </a:r>
            <a:r>
              <a:rPr lang="en-US" dirty="0">
                <a:solidFill>
                  <a:srgbClr val="00B0F0"/>
                </a:solidFill>
              </a:rPr>
              <a:t>1-lambda</a:t>
            </a:r>
            <a:r>
              <a:rPr lang="en-US" dirty="0"/>
              <a:t> compared to </a:t>
            </a:r>
            <a:r>
              <a:rPr lang="en-US" dirty="0">
                <a:solidFill>
                  <a:schemeClr val="tx1"/>
                </a:solidFill>
              </a:rPr>
              <a:t>RFMIP fixed-SST forcing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26BD9-2083-416A-BF86-CE357A4365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37411-6188-4FE2-BABA-37C0A8082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89173E-27ED-48C4-899B-1A811C2311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24 May 2022</a:t>
            </a:r>
            <a:endParaRPr lang="en-GB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4195B2E-70FD-8085-87E3-DCD427A53F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1950" y="1858248"/>
            <a:ext cx="9580563" cy="4159091"/>
          </a:xfrm>
        </p:spPr>
      </p:pic>
    </p:spTree>
    <p:extLst>
      <p:ext uri="{BB962C8B-B14F-4D97-AF65-F5344CB8AC3E}">
        <p14:creationId xmlns:p14="http://schemas.microsoft.com/office/powerpoint/2010/main" val="210798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DDBE4D-695B-D849-9628-631D397D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Implied ERF is weaker in CMIP6 than in CMIP5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6E615-4E8F-7C4B-A524-B79CC65165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00AB1-4137-D940-B908-672AE933A5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24 May 2022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3D0DFA-4F5E-4815-81D6-9794C2D03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Radiative forcing and climate feedbacks</a:t>
            </a:r>
            <a:endParaRPr lang="en-GB" dirty="0"/>
          </a:p>
        </p:txBody>
      </p:sp>
      <p:pic>
        <p:nvPicPr>
          <p:cNvPr id="8" name="Picture 7" descr="Chart, bar chart, histogram&#10;&#10;Description automatically generated">
            <a:extLst>
              <a:ext uri="{FF2B5EF4-FFF2-40B4-BE49-F238E27FC236}">
                <a16:creationId xmlns:a16="http://schemas.microsoft.com/office/drawing/2014/main" id="{9AFC7331-BAA6-4459-82BD-80E46F73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607"/>
            <a:ext cx="12192000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7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6AA9F-02E0-D344-B159-DBB63F4CBF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9CDF05-7019-4549-892A-E3DA50BF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Attribution of forcing and temperature differences using DAMIP experiments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31624D-E93D-8E45-B96F-0EDA501268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24 May 2022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FE707F-762F-49E8-9E38-E4EDC5499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Radiative forcing and climate feedbacks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ED9E80-55A8-4A2B-8F7A-56CDD0D461BB}"/>
              </a:ext>
            </a:extLst>
          </p:cNvPr>
          <p:cNvSpPr txBox="1"/>
          <p:nvPr/>
        </p:nvSpPr>
        <p:spPr>
          <a:xfrm>
            <a:off x="361328" y="1998717"/>
            <a:ext cx="5235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GHG forcing: </a:t>
            </a:r>
            <a:r>
              <a:rPr lang="en-GB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CMIP6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slightly cooler than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CMIP5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after 1950, but difference in implied ERF is larger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4BA3E-C6D1-4E5D-BDD4-DF61AC32BAE3}"/>
              </a:ext>
            </a:extLst>
          </p:cNvPr>
          <p:cNvSpPr txBox="1"/>
          <p:nvPr/>
        </p:nvSpPr>
        <p:spPr>
          <a:xfrm>
            <a:off x="361329" y="3755332"/>
            <a:ext cx="5235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anthropogenic forcing (mainly aerosol): CMIP6 is marginally cooler than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CMIP5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with similar implied ERF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F30FE-C4DF-4E14-95D1-9346970373AD}"/>
              </a:ext>
            </a:extLst>
          </p:cNvPr>
          <p:cNvSpPr txBox="1"/>
          <p:nvPr/>
        </p:nvSpPr>
        <p:spPr>
          <a:xfrm>
            <a:off x="361329" y="5563732"/>
            <a:ext cx="11571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Overall, differences in forcing between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CMIP5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CMIP6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affected by the differences in climate feedbacks: </a:t>
            </a:r>
            <a:r>
              <a:rPr lang="en-GB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CMIP6 models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group are more sensitive (higher ECS)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2FD1C-68FE-1DDB-A007-CC2F903B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9677" y="1441482"/>
            <a:ext cx="6409610" cy="39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AC935-895B-EB42-8F0B-0074674D8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6486-E600-4549-B9A1-581328CE7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94885"/>
            <a:ext cx="11093414" cy="4565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CMIP6</a:t>
            </a:r>
            <a:r>
              <a:rPr lang="en-US" dirty="0"/>
              <a:t> models are systematically cooler than </a:t>
            </a:r>
            <a:r>
              <a:rPr lang="en-US" dirty="0">
                <a:solidFill>
                  <a:srgbClr val="FF0000"/>
                </a:solidFill>
              </a:rPr>
              <a:t>CMIP5</a:t>
            </a:r>
            <a:r>
              <a:rPr lang="en-US" dirty="0"/>
              <a:t> models over the 1960-2000 period</a:t>
            </a:r>
          </a:p>
          <a:p>
            <a:endParaRPr lang="en-US" dirty="0"/>
          </a:p>
          <a:p>
            <a:r>
              <a:rPr lang="en-US" dirty="0"/>
              <a:t>Differences in aerosol forcing are small, but differences in greenhouse gas forcing are larger, and is amplified by how these </a:t>
            </a:r>
            <a:r>
              <a:rPr lang="en-US" dirty="0" err="1"/>
              <a:t>forcings</a:t>
            </a:r>
            <a:r>
              <a:rPr lang="en-US" dirty="0"/>
              <a:t> translate to warming through differing climate feedback strengths in </a:t>
            </a:r>
            <a:r>
              <a:rPr lang="en-US" dirty="0">
                <a:solidFill>
                  <a:srgbClr val="FF0000"/>
                </a:solidFill>
              </a:rPr>
              <a:t>CMIP5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CMIP6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Using a 3-lambda model for estimating implied ERF provides estimates that are closer to RFMIP in most models</a:t>
            </a:r>
          </a:p>
          <a:p>
            <a:endParaRPr lang="en-US" dirty="0"/>
          </a:p>
          <a:p>
            <a:r>
              <a:rPr lang="en-US" dirty="0"/>
              <a:t>In future, we also call for more models running historical fixed-SST experiments as part of RFMIP.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F2BD3-DFCB-C94F-99E1-CEDDA55C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B8A66-3314-43A9-9E2F-AED1531312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24 May 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61513-DC21-4B4F-B721-1FC933872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Radiative forcing and climate feedbacks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79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3529B047-C679-7C47-A885-56C46C976CDC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277F160F-5B48-354E-BCB5-A75D265C5F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T2EJA6NA5JU7-1903484182-91</_dlc_DocId>
    <_dlc_DocIdUrl xmlns="06814371-4dd9-40ea-9cc7-40b39613c6ae">
      <Url>https://iiasahub.sharepoint.com/sites/intranet/ercl/_layouts/15/DocIdRedir.aspx?ID=T2EJA6NA5JU7-1903484182-91</Url>
      <Description>T2EJA6NA5JU7-1903484182-91</Description>
    </_dlc_DocIdUrl>
    <SharedWithUsers xmlns="0689c177-5e19-464b-8532-40aa8fde3a94">
      <UserInfo>
        <DisplayName>SMILOVIC Mikhail</DisplayName>
        <AccountId>693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93C57-A7ED-44E6-88BF-DA3984EE19E6}">
  <ds:schemaRefs>
    <ds:schemaRef ds:uri="0689c177-5e19-464b-8532-40aa8fde3a94"/>
    <ds:schemaRef ds:uri="http://purl.org/dc/elements/1.1/"/>
    <ds:schemaRef ds:uri="06814371-4dd9-40ea-9cc7-40b39613c6a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49ef8e9-4186-4c55-b2d4-b1c3f2fa9400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IIASA_20201102</Template>
  <TotalTime>2157</TotalTime>
  <Words>566</Words>
  <Application>Microsoft Macintosh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Courier New</vt:lpstr>
      <vt:lpstr>Tahoma</vt:lpstr>
      <vt:lpstr>Wingdings</vt:lpstr>
      <vt:lpstr>Office Theme</vt:lpstr>
      <vt:lpstr>IIASA alternatives</vt:lpstr>
      <vt:lpstr>Radiative forcing and climate feedbacks explain the cause of the suppressed late 20th century warming in CMIP6 models</vt:lpstr>
      <vt:lpstr>Suppressed late-20th century warming</vt:lpstr>
      <vt:lpstr>Estimating historical radiative forcing</vt:lpstr>
      <vt:lpstr>3-lambda implied typically outperforms 1-lambda compared to RFMIP fixed-SST forcing</vt:lpstr>
      <vt:lpstr>Implied ERF is weaker in CMIP6 than in CMIP5</vt:lpstr>
      <vt:lpstr>Attribution of forcing and temperature differences using DAMIP experiments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2.0: a calibrated simple climate model</dc:title>
  <dc:creator>SMITH Chris</dc:creator>
  <cp:lastModifiedBy>SMITH Chris</cp:lastModifiedBy>
  <cp:revision>55</cp:revision>
  <cp:lastPrinted>2020-11-25T15:02:46Z</cp:lastPrinted>
  <dcterms:created xsi:type="dcterms:W3CDTF">2020-11-02T11:32:55Z</dcterms:created>
  <dcterms:modified xsi:type="dcterms:W3CDTF">2022-05-20T13:04:05Z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21d70297-cd61-47d2-9611-414a1fcff47b</vt:lpwstr>
  </property>
</Properties>
</file>