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6" r:id="rId1"/>
  </p:sldMasterIdLst>
  <p:notesMasterIdLst>
    <p:notesMasterId r:id="rId15"/>
  </p:notesMasterIdLst>
  <p:handoutMasterIdLst>
    <p:handoutMasterId r:id="rId16"/>
  </p:handoutMasterIdLst>
  <p:sldIdLst>
    <p:sldId id="1325" r:id="rId2"/>
    <p:sldId id="259" r:id="rId3"/>
    <p:sldId id="281" r:id="rId4"/>
    <p:sldId id="1387" r:id="rId5"/>
    <p:sldId id="1384" r:id="rId6"/>
    <p:sldId id="1390" r:id="rId7"/>
    <p:sldId id="1399" r:id="rId8"/>
    <p:sldId id="1421" r:id="rId9"/>
    <p:sldId id="1422" r:id="rId10"/>
    <p:sldId id="1396" r:id="rId11"/>
    <p:sldId id="1397" r:id="rId12"/>
    <p:sldId id="1423" r:id="rId13"/>
    <p:sldId id="1321" r:id="rId1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DEEA"/>
    <a:srgbClr val="F5F5F5"/>
    <a:srgbClr val="4BAB3D"/>
    <a:srgbClr val="2E6CA5"/>
    <a:srgbClr val="3B85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84"/>
    <p:restoredTop sz="83865"/>
  </p:normalViewPr>
  <p:slideViewPr>
    <p:cSldViewPr snapToGrid="0" snapToObjects="1">
      <p:cViewPr varScale="1">
        <p:scale>
          <a:sx n="75" d="100"/>
          <a:sy n="75" d="100"/>
        </p:scale>
        <p:origin x="848" y="17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C22A08-D98F-1F74-5D41-2C0E5CE647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9C30A47-8401-61B4-B944-9FD43F25747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0EAB79-0647-9548-B5C8-86C830988C66}" type="datetimeFigureOut">
              <a:rPr lang="en-US" smtClean="0"/>
              <a:t>5/23/22</a:t>
            </a:fld>
            <a:endParaRPr lang="en-US"/>
          </a:p>
        </p:txBody>
      </p:sp>
      <p:sp>
        <p:nvSpPr>
          <p:cNvPr id="4" name="Footer Placeholder 3">
            <a:extLst>
              <a:ext uri="{FF2B5EF4-FFF2-40B4-BE49-F238E27FC236}">
                <a16:creationId xmlns:a16="http://schemas.microsoft.com/office/drawing/2014/main" id="{7CF34BA7-DE22-D992-7489-471A6D2AD78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CDB3582-2815-16AE-6781-3D12E979AFE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A08759-E6C5-5B4C-9BE9-CD7B7EB51591}" type="slidenum">
              <a:rPr lang="en-US" smtClean="0"/>
              <a:t>‹#›</a:t>
            </a:fld>
            <a:endParaRPr lang="en-US"/>
          </a:p>
        </p:txBody>
      </p:sp>
    </p:spTree>
    <p:extLst>
      <p:ext uri="{BB962C8B-B14F-4D97-AF65-F5344CB8AC3E}">
        <p14:creationId xmlns:p14="http://schemas.microsoft.com/office/powerpoint/2010/main" val="261265794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C99F9B-F711-7C4B-8976-34F578269E0D}" type="datetimeFigureOut">
              <a:rPr lang="en-IT" smtClean="0"/>
              <a:t>23/05/22</a:t>
            </a:fld>
            <a:endParaRPr lang="en-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49654B-1244-524C-8000-3762818B8D1C}" type="slidenum">
              <a:rPr lang="en-IT" smtClean="0"/>
              <a:t>‹#›</a:t>
            </a:fld>
            <a:endParaRPr lang="en-IT"/>
          </a:p>
        </p:txBody>
      </p:sp>
    </p:spTree>
    <p:extLst>
      <p:ext uri="{BB962C8B-B14F-4D97-AF65-F5344CB8AC3E}">
        <p14:creationId xmlns:p14="http://schemas.microsoft.com/office/powerpoint/2010/main" val="2179277359"/>
      </p:ext>
    </p:extLst>
  </p:cSld>
  <p:clrMap bg1="lt1" tx1="dk1" bg2="lt2" tx2="dk2" accent1="accent1" accent2="accent2" accent3="accent3" accent4="accent4" accent5="accent5" accent6="accent6" hlink="hlink" folHlink="folHlink"/>
  <p:hf sldNum="0" hdr="0" ftr="0" dt="0"/>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upload.wikimedia.org</a:t>
            </a:r>
            <a:r>
              <a:rPr lang="en-US" dirty="0"/>
              <a:t>/</a:t>
            </a:r>
            <a:r>
              <a:rPr lang="en-US" dirty="0" err="1"/>
              <a:t>wikipedia</a:t>
            </a:r>
            <a:r>
              <a:rPr lang="en-US" dirty="0"/>
              <a:t>/commons/thumb/3/3a/Barrage_Inga_%284028379271%29.jpg/640px-Barrage_Inga_%284028379271%29.jpg</a:t>
            </a:r>
          </a:p>
        </p:txBody>
      </p:sp>
      <p:sp>
        <p:nvSpPr>
          <p:cNvPr id="4" name="Slide Number Placeholder 3"/>
          <p:cNvSpPr>
            <a:spLocks noGrp="1"/>
          </p:cNvSpPr>
          <p:nvPr>
            <p:ph type="sldNum" sz="quarter" idx="5"/>
          </p:nvPr>
        </p:nvSpPr>
        <p:spPr/>
        <p:txBody>
          <a:bodyPr/>
          <a:lstStyle/>
          <a:p>
            <a:fld id="{8949654B-1244-524C-8000-3762818B8D1C}" type="slidenum">
              <a:rPr lang="en-IT" smtClean="0"/>
              <a:t>1</a:t>
            </a:fld>
            <a:endParaRPr lang="en-IT"/>
          </a:p>
        </p:txBody>
      </p:sp>
    </p:spTree>
    <p:extLst>
      <p:ext uri="{BB962C8B-B14F-4D97-AF65-F5344CB8AC3E}">
        <p14:creationId xmlns:p14="http://schemas.microsoft.com/office/powerpoint/2010/main" val="2335918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Summarising</a:t>
            </a:r>
            <a:r>
              <a:rPr lang="en-US" dirty="0"/>
              <a:t>:</a:t>
            </a:r>
          </a:p>
          <a:p>
            <a:endParaRPr lang="en-US" dirty="0"/>
          </a:p>
        </p:txBody>
      </p:sp>
    </p:spTree>
    <p:extLst>
      <p:ext uri="{BB962C8B-B14F-4D97-AF65-F5344CB8AC3E}">
        <p14:creationId xmlns:p14="http://schemas.microsoft.com/office/powerpoint/2010/main" val="1748152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2109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Future energy demand in Africa will be increasing as a result of increasing population and energy access. Even though the final energy demand remains uncertain, model-based studies expect around 100 additional GW of hydro in 2050</a:t>
            </a:r>
          </a:p>
        </p:txBody>
      </p:sp>
    </p:spTree>
    <p:extLst>
      <p:ext uri="{BB962C8B-B14F-4D97-AF65-F5344CB8AC3E}">
        <p14:creationId xmlns:p14="http://schemas.microsoft.com/office/powerpoint/2010/main" val="1161688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consistent with the capacity of future hydropower projects reported in the AHA, which includes also information about capacity, generation and expected first year of operation. Yet, energy system models usually consider hydropower as a technology aggregated at the country level. Here we explore the effect of including this information to study 3 research questions</a:t>
            </a:r>
          </a:p>
        </p:txBody>
      </p:sp>
    </p:spTree>
    <p:extLst>
      <p:ext uri="{BB962C8B-B14F-4D97-AF65-F5344CB8AC3E}">
        <p14:creationId xmlns:p14="http://schemas.microsoft.com/office/powerpoint/2010/main" val="1098747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expand the </a:t>
            </a:r>
            <a:r>
              <a:rPr lang="en-US" dirty="0" err="1"/>
              <a:t>osemosys</a:t>
            </a:r>
            <a:r>
              <a:rPr lang="en-US" dirty="0"/>
              <a:t> model disaggregating hydropower using nominal capacity of each project. capacity factors account for future climate impacts, land use and hydrological variability based on ISIMIP2b scenarios. These scenarios are consistent with final energy demands obtained from the SSP database which account for socio-economic and climate policy projections. Climate policy is also considered adding emission caps aligned with the target temperature of 2C for the SSP1-26 scenario.</a:t>
            </a:r>
          </a:p>
          <a:p>
            <a:r>
              <a:rPr lang="en-US" dirty="0"/>
              <a:t>This model allows us to study the energy system evolution, with a focus on hydropower expansion, and collect different metrics of interest to evaluate the strategies examined.</a:t>
            </a:r>
          </a:p>
        </p:txBody>
      </p:sp>
    </p:spTree>
    <p:extLst>
      <p:ext uri="{BB962C8B-B14F-4D97-AF65-F5344CB8AC3E}">
        <p14:creationId xmlns:p14="http://schemas.microsoft.com/office/powerpoint/2010/main" val="1312956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for capacity, under current plans more than 100 </a:t>
            </a:r>
            <a:r>
              <a:rPr lang="en-US" dirty="0" err="1"/>
              <a:t>gw</a:t>
            </a:r>
            <a:r>
              <a:rPr lang="en-US" dirty="0"/>
              <a:t> are concentrated in the 2020-2035 period</a:t>
            </a:r>
          </a:p>
        </p:txBody>
      </p:sp>
    </p:spTree>
    <p:extLst>
      <p:ext uri="{BB962C8B-B14F-4D97-AF65-F5344CB8AC3E}">
        <p14:creationId xmlns:p14="http://schemas.microsoft.com/office/powerpoint/2010/main" val="932654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optimize also hydropower sequencing under median hydrology and report differences in capacity expansion with respect to the AHA constrained power expansion. Hydro (blue) is largely reduced mostly in favor of solar (yellow) across all SSPs examined. 2020-2035 is reporting the largest reduction while some hydro should have been already built in the past or should be moved to the future. </a:t>
            </a:r>
          </a:p>
        </p:txBody>
      </p:sp>
    </p:spTree>
    <p:extLst>
      <p:ext uri="{BB962C8B-B14F-4D97-AF65-F5344CB8AC3E}">
        <p14:creationId xmlns:p14="http://schemas.microsoft.com/office/powerpoint/2010/main" val="3447339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optimize under very dry hydrology and report </a:t>
            </a:r>
            <a:r>
              <a:rPr lang="en-US" dirty="0" err="1"/>
              <a:t>differnces</a:t>
            </a:r>
            <a:r>
              <a:rPr lang="en-US" dirty="0"/>
              <a:t> with median hydrology expansion, hydro is further reduced in favor of solar. Reduction is larger in SSP1-26 scenario and more pronounced in similar across periods.</a:t>
            </a:r>
          </a:p>
        </p:txBody>
      </p:sp>
    </p:spTree>
    <p:extLst>
      <p:ext uri="{BB962C8B-B14F-4D97-AF65-F5344CB8AC3E}">
        <p14:creationId xmlns:p14="http://schemas.microsoft.com/office/powerpoint/2010/main" val="295014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different capacity expansion scenarios examined are examined across total trade flows (x axis), total costs (y axis) and demand deficit (color) under the different hydrological regimes (the two rows). AHA (tringles) results in slightly higher costs under median hydrology but produces a deficit in dry scenario. Optimal capacity expansion under median hydrology results in deficit as well in the dry scenario. The robust solution results in contained costs but requires larger trade flows than the optimal one . Is it safe to rely on trade?</a:t>
            </a:r>
          </a:p>
        </p:txBody>
      </p:sp>
    </p:spTree>
    <p:extLst>
      <p:ext uri="{BB962C8B-B14F-4D97-AF65-F5344CB8AC3E}">
        <p14:creationId xmlns:p14="http://schemas.microsoft.com/office/powerpoint/2010/main" val="290273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report hydro expansion in the four major river basin and smaller river basins:</a:t>
            </a:r>
          </a:p>
          <a:p>
            <a:r>
              <a:rPr lang="en-US" dirty="0"/>
              <a:t>Black line considers current plans, solid lines consider median hydrology while dashed report expansion under very dry hydrology. The colors report the different SSP scenarios.</a:t>
            </a:r>
          </a:p>
          <a:p>
            <a:r>
              <a:rPr lang="en-US" dirty="0"/>
              <a:t>Niger should prioritize development of many hydropower projects anticipating most of them.</a:t>
            </a:r>
          </a:p>
          <a:p>
            <a:r>
              <a:rPr lang="en-US" dirty="0"/>
              <a:t>Zambezi, Nile &amp; smaller river basin might be risky investments as final optimal capacity is largely dependent on the scenario and the hydrology</a:t>
            </a:r>
          </a:p>
        </p:txBody>
      </p:sp>
    </p:spTree>
    <p:extLst>
      <p:ext uri="{BB962C8B-B14F-4D97-AF65-F5344CB8AC3E}">
        <p14:creationId xmlns:p14="http://schemas.microsoft.com/office/powerpoint/2010/main" val="40372599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ridge">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0B1FE053-0973-5C43-82B5-A0CFD968FC90}"/>
              </a:ext>
            </a:extLst>
          </p:cNvPr>
          <p:cNvPicPr>
            <a:picLocks noChangeAspect="1"/>
          </p:cNvPicPr>
          <p:nvPr userDrawn="1"/>
        </p:nvPicPr>
        <p:blipFill>
          <a:blip r:embed="rId2">
            <a:alphaModFix amt="20000"/>
          </a:blip>
          <a:stretch>
            <a:fillRect/>
          </a:stretch>
        </p:blipFill>
        <p:spPr>
          <a:xfrm>
            <a:off x="8739554" y="-260201"/>
            <a:ext cx="3534612" cy="3915666"/>
          </a:xfrm>
          <a:prstGeom prst="rect">
            <a:avLst/>
          </a:prstGeom>
        </p:spPr>
      </p:pic>
      <p:pic>
        <p:nvPicPr>
          <p:cNvPr id="7" name="Immagine 6">
            <a:extLst>
              <a:ext uri="{FF2B5EF4-FFF2-40B4-BE49-F238E27FC236}">
                <a16:creationId xmlns:a16="http://schemas.microsoft.com/office/drawing/2014/main" id="{308BA796-4B70-8541-982D-B49CE236E827}"/>
              </a:ext>
            </a:extLst>
          </p:cNvPr>
          <p:cNvPicPr>
            <a:picLocks noChangeAspect="1"/>
          </p:cNvPicPr>
          <p:nvPr userDrawn="1"/>
        </p:nvPicPr>
        <p:blipFill>
          <a:blip r:embed="rId2">
            <a:alphaModFix amt="20000"/>
          </a:blip>
          <a:stretch>
            <a:fillRect/>
          </a:stretch>
        </p:blipFill>
        <p:spPr>
          <a:xfrm>
            <a:off x="8739555" y="3239137"/>
            <a:ext cx="3534612" cy="3915667"/>
          </a:xfrm>
          <a:prstGeom prst="rect">
            <a:avLst/>
          </a:prstGeom>
        </p:spPr>
      </p:pic>
      <p:sp>
        <p:nvSpPr>
          <p:cNvPr id="8" name="CasellaDiTesto 5">
            <a:extLst>
              <a:ext uri="{FF2B5EF4-FFF2-40B4-BE49-F238E27FC236}">
                <a16:creationId xmlns:a16="http://schemas.microsoft.com/office/drawing/2014/main" id="{4A6E1FB9-95CD-4944-BCCE-EEF4E34C1398}"/>
              </a:ext>
            </a:extLst>
          </p:cNvPr>
          <p:cNvSpPr txBox="1"/>
          <p:nvPr userDrawn="1"/>
        </p:nvSpPr>
        <p:spPr>
          <a:xfrm>
            <a:off x="569478" y="5103674"/>
            <a:ext cx="4360984" cy="1754326"/>
          </a:xfrm>
          <a:prstGeom prst="rect">
            <a:avLst/>
          </a:prstGeom>
          <a:noFill/>
        </p:spPr>
        <p:txBody>
          <a:bodyPr wrap="square" rtlCol="0">
            <a:spAutoFit/>
          </a:bodyPr>
          <a:lstStyle/>
          <a:p>
            <a:r>
              <a:rPr lang="it-IT" sz="5400" dirty="0">
                <a:solidFill>
                  <a:schemeClr val="bg1"/>
                </a:solidFill>
                <a:latin typeface="Josefin Sans Regular Roman" pitchFamily="2" charset="77"/>
              </a:rPr>
              <a:t>Separatore capitoli</a:t>
            </a:r>
          </a:p>
        </p:txBody>
      </p:sp>
      <p:pic>
        <p:nvPicPr>
          <p:cNvPr id="9" name="Immagine 8">
            <a:extLst>
              <a:ext uri="{FF2B5EF4-FFF2-40B4-BE49-F238E27FC236}">
                <a16:creationId xmlns:a16="http://schemas.microsoft.com/office/drawing/2014/main" id="{5BECD911-4319-974E-9272-A26F5AD7724D}"/>
              </a:ext>
            </a:extLst>
          </p:cNvPr>
          <p:cNvPicPr>
            <a:picLocks noChangeAspect="1"/>
          </p:cNvPicPr>
          <p:nvPr userDrawn="1"/>
        </p:nvPicPr>
        <p:blipFill>
          <a:blip r:embed="rId3"/>
          <a:stretch>
            <a:fillRect/>
          </a:stretch>
        </p:blipFill>
        <p:spPr>
          <a:xfrm>
            <a:off x="0" y="-2933"/>
            <a:ext cx="8763752" cy="6908441"/>
          </a:xfrm>
          <a:prstGeom prst="rect">
            <a:avLst/>
          </a:prstGeom>
        </p:spPr>
      </p:pic>
      <p:pic>
        <p:nvPicPr>
          <p:cNvPr id="10" name="Immagine 9">
            <a:extLst>
              <a:ext uri="{FF2B5EF4-FFF2-40B4-BE49-F238E27FC236}">
                <a16:creationId xmlns:a16="http://schemas.microsoft.com/office/drawing/2014/main" id="{11D53AA6-6B32-0B43-AF66-AA7F4F69DBD6}"/>
              </a:ext>
            </a:extLst>
          </p:cNvPr>
          <p:cNvPicPr>
            <a:picLocks noChangeAspect="1"/>
          </p:cNvPicPr>
          <p:nvPr userDrawn="1"/>
        </p:nvPicPr>
        <p:blipFill>
          <a:blip r:embed="rId4">
            <a:alphaModFix amt="30000"/>
          </a:blip>
          <a:stretch>
            <a:fillRect/>
          </a:stretch>
        </p:blipFill>
        <p:spPr>
          <a:xfrm>
            <a:off x="8763752" y="3252205"/>
            <a:ext cx="3511341" cy="3897129"/>
          </a:xfrm>
          <a:prstGeom prst="rect">
            <a:avLst/>
          </a:prstGeom>
        </p:spPr>
      </p:pic>
      <p:pic>
        <p:nvPicPr>
          <p:cNvPr id="11" name="Immagine 10">
            <a:extLst>
              <a:ext uri="{FF2B5EF4-FFF2-40B4-BE49-F238E27FC236}">
                <a16:creationId xmlns:a16="http://schemas.microsoft.com/office/drawing/2014/main" id="{EA192786-A97A-E044-9D82-68569658A6CB}"/>
              </a:ext>
            </a:extLst>
          </p:cNvPr>
          <p:cNvPicPr>
            <a:picLocks noChangeAspect="1"/>
          </p:cNvPicPr>
          <p:nvPr userDrawn="1"/>
        </p:nvPicPr>
        <p:blipFill>
          <a:blip r:embed="rId5">
            <a:alphaModFix amt="30000"/>
            <a:extLst>
              <a:ext uri="{BEBA8EAE-BF5A-486C-A8C5-ECC9F3942E4B}">
                <a14:imgProps xmlns:a14="http://schemas.microsoft.com/office/drawing/2010/main">
                  <a14:imgLayer r:embed="rId6">
                    <a14:imgEffect>
                      <a14:colorTemperature colorTemp="10848"/>
                    </a14:imgEffect>
                    <a14:imgEffect>
                      <a14:saturation sat="400000"/>
                    </a14:imgEffect>
                  </a14:imgLayer>
                </a14:imgProps>
              </a:ext>
            </a:extLst>
          </a:blip>
          <a:stretch>
            <a:fillRect/>
          </a:stretch>
        </p:blipFill>
        <p:spPr>
          <a:xfrm>
            <a:off x="8763752" y="-236431"/>
            <a:ext cx="3511341" cy="3897129"/>
          </a:xfrm>
          <a:prstGeom prst="rect">
            <a:avLst/>
          </a:prstGeom>
        </p:spPr>
      </p:pic>
      <p:sp>
        <p:nvSpPr>
          <p:cNvPr id="14" name="Segnaposto testo 13">
            <a:extLst>
              <a:ext uri="{FF2B5EF4-FFF2-40B4-BE49-F238E27FC236}">
                <a16:creationId xmlns:a16="http://schemas.microsoft.com/office/drawing/2014/main" id="{3A03DEC3-112C-8347-9E90-AEF4487C5337}"/>
              </a:ext>
            </a:extLst>
          </p:cNvPr>
          <p:cNvSpPr>
            <a:spLocks noGrp="1"/>
          </p:cNvSpPr>
          <p:nvPr>
            <p:ph type="body" sz="quarter" idx="10" hasCustomPrompt="1"/>
          </p:nvPr>
        </p:nvSpPr>
        <p:spPr>
          <a:xfrm>
            <a:off x="466839" y="3131048"/>
            <a:ext cx="8004846" cy="939376"/>
          </a:xfrm>
        </p:spPr>
        <p:txBody>
          <a:bodyPr>
            <a:noAutofit/>
          </a:bodyPr>
          <a:lstStyle>
            <a:lvl1pPr marL="0" indent="0">
              <a:buNone/>
              <a:defRPr sz="3200" b="1" cap="none" baseline="0">
                <a:solidFill>
                  <a:schemeClr val="bg1"/>
                </a:solidFill>
                <a:latin typeface="Josefin Sans Bold Roman" pitchFamily="2" charset="77"/>
              </a:defRPr>
            </a:lvl1pPr>
          </a:lstStyle>
          <a:p>
            <a:r>
              <a:rPr lang="it-IT" dirty="0"/>
              <a:t>Title of </a:t>
            </a:r>
            <a:r>
              <a:rPr lang="it-IT" dirty="0" err="1"/>
              <a:t>Chapter</a:t>
            </a:r>
            <a:endParaRPr lang="it-IT" dirty="0"/>
          </a:p>
        </p:txBody>
      </p:sp>
      <p:sp>
        <p:nvSpPr>
          <p:cNvPr id="15" name="Segnaposto testo 13">
            <a:extLst>
              <a:ext uri="{FF2B5EF4-FFF2-40B4-BE49-F238E27FC236}">
                <a16:creationId xmlns:a16="http://schemas.microsoft.com/office/drawing/2014/main" id="{BAA912DB-1342-884D-A5C7-95193C161747}"/>
              </a:ext>
            </a:extLst>
          </p:cNvPr>
          <p:cNvSpPr>
            <a:spLocks noGrp="1"/>
          </p:cNvSpPr>
          <p:nvPr>
            <p:ph type="body" sz="quarter" idx="11" hasCustomPrompt="1"/>
          </p:nvPr>
        </p:nvSpPr>
        <p:spPr>
          <a:xfrm>
            <a:off x="437833" y="2542743"/>
            <a:ext cx="6487037" cy="400110"/>
          </a:xfrm>
        </p:spPr>
        <p:txBody>
          <a:bodyPr>
            <a:noAutofit/>
          </a:bodyPr>
          <a:lstStyle>
            <a:lvl1pPr marL="0" indent="0">
              <a:buNone/>
              <a:defRPr sz="2000" b="0" cap="none" baseline="0">
                <a:solidFill>
                  <a:schemeClr val="bg1"/>
                </a:solidFill>
                <a:latin typeface="Josefin Sans Regular Roman" pitchFamily="2" charset="77"/>
              </a:defRPr>
            </a:lvl1pPr>
          </a:lstStyle>
          <a:p>
            <a:r>
              <a:rPr lang="it-IT" dirty="0" err="1"/>
              <a:t>Chapter</a:t>
            </a:r>
            <a:r>
              <a:rPr lang="it-IT" dirty="0"/>
              <a:t> #</a:t>
            </a:r>
          </a:p>
        </p:txBody>
      </p:sp>
    </p:spTree>
    <p:extLst>
      <p:ext uri="{BB962C8B-B14F-4D97-AF65-F5344CB8AC3E}">
        <p14:creationId xmlns:p14="http://schemas.microsoft.com/office/powerpoint/2010/main" val="113672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5" name="Immagine 10">
            <a:extLst>
              <a:ext uri="{FF2B5EF4-FFF2-40B4-BE49-F238E27FC236}">
                <a16:creationId xmlns:a16="http://schemas.microsoft.com/office/drawing/2014/main" id="{304A5E68-8471-414D-AB26-87A4C79BEBC3}"/>
              </a:ext>
            </a:extLst>
          </p:cNvPr>
          <p:cNvPicPr>
            <a:picLocks noChangeAspect="1"/>
          </p:cNvPicPr>
          <p:nvPr userDrawn="1"/>
        </p:nvPicPr>
        <p:blipFill>
          <a:blip r:embed="rId2">
            <a:alphaModFix amt="10000"/>
          </a:blip>
          <a:stretch>
            <a:fillRect/>
          </a:stretch>
        </p:blipFill>
        <p:spPr>
          <a:xfrm>
            <a:off x="8763752" y="3252205"/>
            <a:ext cx="3511341" cy="3897129"/>
          </a:xfrm>
          <a:prstGeom prst="rect">
            <a:avLst/>
          </a:prstGeom>
        </p:spPr>
      </p:pic>
      <p:pic>
        <p:nvPicPr>
          <p:cNvPr id="6" name="Immagine 11">
            <a:extLst>
              <a:ext uri="{FF2B5EF4-FFF2-40B4-BE49-F238E27FC236}">
                <a16:creationId xmlns:a16="http://schemas.microsoft.com/office/drawing/2014/main" id="{45F9B648-4A94-B84F-92C5-C987A27819F3}"/>
              </a:ext>
            </a:extLst>
          </p:cNvPr>
          <p:cNvPicPr>
            <a:picLocks noChangeAspect="1"/>
          </p:cNvPicPr>
          <p:nvPr userDrawn="1"/>
        </p:nvPicPr>
        <p:blipFill>
          <a:blip r:embed="rId2">
            <a:alphaModFix amt="10000"/>
          </a:blip>
          <a:stretch>
            <a:fillRect/>
          </a:stretch>
        </p:blipFill>
        <p:spPr>
          <a:xfrm>
            <a:off x="8763752" y="-226491"/>
            <a:ext cx="3511341" cy="3897129"/>
          </a:xfrm>
          <a:prstGeom prst="rect">
            <a:avLst/>
          </a:prstGeom>
        </p:spPr>
      </p:pic>
      <p:pic>
        <p:nvPicPr>
          <p:cNvPr id="9" name="Immagine 8" descr="Immagine che contiene segnale, esterni, sedendo, cibo&#10;&#10;Descrizione generata automaticamente">
            <a:extLst>
              <a:ext uri="{FF2B5EF4-FFF2-40B4-BE49-F238E27FC236}">
                <a16:creationId xmlns:a16="http://schemas.microsoft.com/office/drawing/2014/main" id="{33A24E2F-75C4-E443-BB49-8FB21740FBDE}"/>
              </a:ext>
            </a:extLst>
          </p:cNvPr>
          <p:cNvPicPr>
            <a:picLocks noChangeAspect="1"/>
          </p:cNvPicPr>
          <p:nvPr userDrawn="1"/>
        </p:nvPicPr>
        <p:blipFill>
          <a:blip r:embed="rId3"/>
          <a:stretch>
            <a:fillRect/>
          </a:stretch>
        </p:blipFill>
        <p:spPr>
          <a:xfrm>
            <a:off x="9667140" y="371992"/>
            <a:ext cx="2073519" cy="389002"/>
          </a:xfrm>
          <a:prstGeom prst="rect">
            <a:avLst/>
          </a:prstGeom>
        </p:spPr>
      </p:pic>
      <p:sp>
        <p:nvSpPr>
          <p:cNvPr id="10" name="CasellaDiTesto 9">
            <a:extLst>
              <a:ext uri="{FF2B5EF4-FFF2-40B4-BE49-F238E27FC236}">
                <a16:creationId xmlns:a16="http://schemas.microsoft.com/office/drawing/2014/main" id="{097C35C1-3EAB-5C4B-92B3-CE9CCCA204F8}"/>
              </a:ext>
            </a:extLst>
          </p:cNvPr>
          <p:cNvSpPr txBox="1"/>
          <p:nvPr userDrawn="1"/>
        </p:nvSpPr>
        <p:spPr>
          <a:xfrm>
            <a:off x="11072194" y="6424232"/>
            <a:ext cx="834887" cy="338554"/>
          </a:xfrm>
          <a:prstGeom prst="rect">
            <a:avLst/>
          </a:prstGeom>
          <a:noFill/>
        </p:spPr>
        <p:txBody>
          <a:bodyPr wrap="square" rtlCol="0">
            <a:spAutoFit/>
          </a:bodyPr>
          <a:lstStyle/>
          <a:p>
            <a:pPr algn="ctr"/>
            <a:fld id="{DB65C25E-8F7E-FA4E-A385-9CF281073379}" type="slidenum">
              <a:rPr lang="it-IT" sz="1600" smtClean="0">
                <a:latin typeface="Josefin Sans Regular Roman" pitchFamily="2" charset="77"/>
              </a:rPr>
              <a:pPr algn="ctr"/>
              <a:t>‹#›</a:t>
            </a:fld>
            <a:endParaRPr lang="it-IT" sz="1600" dirty="0">
              <a:latin typeface="Josefin Sans Regular Roman" pitchFamily="2" charset="77"/>
            </a:endParaRPr>
          </a:p>
        </p:txBody>
      </p:sp>
    </p:spTree>
    <p:extLst>
      <p:ext uri="{BB962C8B-B14F-4D97-AF65-F5344CB8AC3E}">
        <p14:creationId xmlns:p14="http://schemas.microsoft.com/office/powerpoint/2010/main" val="4227339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1B0D3B5C-1940-AD48-9167-3EDAB0E91D0F}"/>
              </a:ext>
            </a:extLst>
          </p:cNvPr>
          <p:cNvPicPr>
            <a:picLocks noChangeAspect="1"/>
          </p:cNvPicPr>
          <p:nvPr userDrawn="1"/>
        </p:nvPicPr>
        <p:blipFill>
          <a:blip r:embed="rId2"/>
          <a:stretch>
            <a:fillRect/>
          </a:stretch>
        </p:blipFill>
        <p:spPr>
          <a:xfrm>
            <a:off x="8780347" y="-1"/>
            <a:ext cx="3453026" cy="6908441"/>
          </a:xfrm>
          <a:prstGeom prst="rect">
            <a:avLst/>
          </a:prstGeom>
        </p:spPr>
      </p:pic>
      <p:pic>
        <p:nvPicPr>
          <p:cNvPr id="7" name="Immagine 6">
            <a:extLst>
              <a:ext uri="{FF2B5EF4-FFF2-40B4-BE49-F238E27FC236}">
                <a16:creationId xmlns:a16="http://schemas.microsoft.com/office/drawing/2014/main" id="{9D5961F1-58E5-964E-8624-88CB97C9F0AD}"/>
              </a:ext>
            </a:extLst>
          </p:cNvPr>
          <p:cNvPicPr>
            <a:picLocks noChangeAspect="1"/>
          </p:cNvPicPr>
          <p:nvPr userDrawn="1"/>
        </p:nvPicPr>
        <p:blipFill>
          <a:blip r:embed="rId2"/>
          <a:stretch>
            <a:fillRect/>
          </a:stretch>
        </p:blipFill>
        <p:spPr>
          <a:xfrm>
            <a:off x="-67671" y="0"/>
            <a:ext cx="3453026" cy="6908441"/>
          </a:xfrm>
          <a:prstGeom prst="rect">
            <a:avLst/>
          </a:prstGeom>
        </p:spPr>
      </p:pic>
      <p:sp>
        <p:nvSpPr>
          <p:cNvPr id="8" name="CasellaDiTesto 7">
            <a:extLst>
              <a:ext uri="{FF2B5EF4-FFF2-40B4-BE49-F238E27FC236}">
                <a16:creationId xmlns:a16="http://schemas.microsoft.com/office/drawing/2014/main" id="{17D4566C-DC51-7744-938C-72E79105F36E}"/>
              </a:ext>
            </a:extLst>
          </p:cNvPr>
          <p:cNvSpPr txBox="1"/>
          <p:nvPr userDrawn="1"/>
        </p:nvSpPr>
        <p:spPr>
          <a:xfrm>
            <a:off x="3442112" y="3754192"/>
            <a:ext cx="5307773" cy="553998"/>
          </a:xfrm>
          <a:prstGeom prst="rect">
            <a:avLst/>
          </a:prstGeom>
          <a:noFill/>
        </p:spPr>
        <p:txBody>
          <a:bodyPr wrap="square" rtlCol="0">
            <a:spAutoFit/>
          </a:bodyPr>
          <a:lstStyle/>
          <a:p>
            <a:pPr algn="ctr"/>
            <a:r>
              <a:rPr lang="it-IT" sz="1500" dirty="0">
                <a:solidFill>
                  <a:srgbClr val="4BAB3D"/>
                </a:solidFill>
                <a:latin typeface="Josefin Sans Regular Roman" pitchFamily="2" charset="77"/>
              </a:rPr>
              <a:t>DEPT. of ELECTRONICS, INFORMATION,</a:t>
            </a:r>
          </a:p>
          <a:p>
            <a:pPr algn="ctr"/>
            <a:r>
              <a:rPr lang="it-IT" sz="1500" dirty="0">
                <a:solidFill>
                  <a:srgbClr val="4BAB3D"/>
                </a:solidFill>
                <a:latin typeface="Josefin Sans Regular Roman" pitchFamily="2" charset="77"/>
              </a:rPr>
              <a:t>and BIOENGINEERING</a:t>
            </a:r>
          </a:p>
        </p:txBody>
      </p:sp>
      <p:sp>
        <p:nvSpPr>
          <p:cNvPr id="9" name="CasellaDiTesto 8">
            <a:extLst>
              <a:ext uri="{FF2B5EF4-FFF2-40B4-BE49-F238E27FC236}">
                <a16:creationId xmlns:a16="http://schemas.microsoft.com/office/drawing/2014/main" id="{ADD5FC15-AC36-3245-A4F6-2CDEC704C529}"/>
              </a:ext>
            </a:extLst>
          </p:cNvPr>
          <p:cNvSpPr txBox="1"/>
          <p:nvPr userDrawn="1"/>
        </p:nvSpPr>
        <p:spPr>
          <a:xfrm>
            <a:off x="1418492" y="3296677"/>
            <a:ext cx="9355015" cy="400110"/>
          </a:xfrm>
          <a:prstGeom prst="rect">
            <a:avLst/>
          </a:prstGeom>
          <a:noFill/>
        </p:spPr>
        <p:txBody>
          <a:bodyPr wrap="square" rtlCol="0">
            <a:spAutoFit/>
          </a:bodyPr>
          <a:lstStyle/>
          <a:p>
            <a:pPr algn="ctr"/>
            <a:r>
              <a:rPr lang="it-IT" sz="2000" b="1" dirty="0">
                <a:solidFill>
                  <a:srgbClr val="4BAB3D"/>
                </a:solidFill>
                <a:latin typeface="Josefin Sans SemiBold Roman" pitchFamily="2" charset="77"/>
              </a:rPr>
              <a:t>POLITECNICO DI MILANO</a:t>
            </a:r>
          </a:p>
        </p:txBody>
      </p:sp>
      <p:pic>
        <p:nvPicPr>
          <p:cNvPr id="12" name="Immagine 11">
            <a:extLst>
              <a:ext uri="{FF2B5EF4-FFF2-40B4-BE49-F238E27FC236}">
                <a16:creationId xmlns:a16="http://schemas.microsoft.com/office/drawing/2014/main" id="{4CBC9792-40DD-B24E-BB4D-2A15DE18C5E9}"/>
              </a:ext>
            </a:extLst>
          </p:cNvPr>
          <p:cNvPicPr>
            <a:picLocks noChangeAspect="1"/>
          </p:cNvPicPr>
          <p:nvPr userDrawn="1"/>
        </p:nvPicPr>
        <p:blipFill>
          <a:blip r:embed="rId3">
            <a:alphaModFix amt="20000"/>
          </a:blip>
          <a:stretch>
            <a:fillRect/>
          </a:stretch>
        </p:blipFill>
        <p:spPr>
          <a:xfrm>
            <a:off x="8739555" y="3239137"/>
            <a:ext cx="3534612" cy="3915667"/>
          </a:xfrm>
          <a:prstGeom prst="rect">
            <a:avLst/>
          </a:prstGeom>
        </p:spPr>
      </p:pic>
      <p:pic>
        <p:nvPicPr>
          <p:cNvPr id="13" name="Immagine 12" descr="Immagine che contiene testo&#10;&#10;Descrizione generata automaticamente">
            <a:extLst>
              <a:ext uri="{FF2B5EF4-FFF2-40B4-BE49-F238E27FC236}">
                <a16:creationId xmlns:a16="http://schemas.microsoft.com/office/drawing/2014/main" id="{B1D7CE45-B847-9447-9B6C-CE99B49D4415}"/>
              </a:ext>
            </a:extLst>
          </p:cNvPr>
          <p:cNvPicPr>
            <a:picLocks noChangeAspect="1"/>
          </p:cNvPicPr>
          <p:nvPr userDrawn="1"/>
        </p:nvPicPr>
        <p:blipFill>
          <a:blip r:embed="rId4"/>
          <a:stretch>
            <a:fillRect/>
          </a:stretch>
        </p:blipFill>
        <p:spPr>
          <a:xfrm>
            <a:off x="4886014" y="694190"/>
            <a:ext cx="2387600" cy="1603103"/>
          </a:xfrm>
          <a:prstGeom prst="rect">
            <a:avLst/>
          </a:prstGeom>
        </p:spPr>
      </p:pic>
      <p:pic>
        <p:nvPicPr>
          <p:cNvPr id="14" name="Immagine 13">
            <a:extLst>
              <a:ext uri="{FF2B5EF4-FFF2-40B4-BE49-F238E27FC236}">
                <a16:creationId xmlns:a16="http://schemas.microsoft.com/office/drawing/2014/main" id="{8A2D8C9D-5264-E143-B45F-2FA72F8DF664}"/>
              </a:ext>
            </a:extLst>
          </p:cNvPr>
          <p:cNvPicPr>
            <a:picLocks noChangeAspect="1"/>
          </p:cNvPicPr>
          <p:nvPr userDrawn="1"/>
        </p:nvPicPr>
        <p:blipFill>
          <a:blip r:embed="rId3">
            <a:alphaModFix amt="20000"/>
          </a:blip>
          <a:stretch>
            <a:fillRect/>
          </a:stretch>
        </p:blipFill>
        <p:spPr>
          <a:xfrm>
            <a:off x="-70774" y="-260201"/>
            <a:ext cx="3534612" cy="3915666"/>
          </a:xfrm>
          <a:prstGeom prst="rect">
            <a:avLst/>
          </a:prstGeom>
        </p:spPr>
      </p:pic>
      <p:pic>
        <p:nvPicPr>
          <p:cNvPr id="15" name="Immagine 14">
            <a:extLst>
              <a:ext uri="{FF2B5EF4-FFF2-40B4-BE49-F238E27FC236}">
                <a16:creationId xmlns:a16="http://schemas.microsoft.com/office/drawing/2014/main" id="{9931B2F0-7E42-F14E-823C-E5E254690DDE}"/>
              </a:ext>
            </a:extLst>
          </p:cNvPr>
          <p:cNvPicPr>
            <a:picLocks noChangeAspect="1"/>
          </p:cNvPicPr>
          <p:nvPr userDrawn="1"/>
        </p:nvPicPr>
        <p:blipFill>
          <a:blip r:embed="rId3">
            <a:alphaModFix amt="20000"/>
          </a:blip>
          <a:stretch>
            <a:fillRect/>
          </a:stretch>
        </p:blipFill>
        <p:spPr>
          <a:xfrm>
            <a:off x="-70774" y="3239137"/>
            <a:ext cx="3534612" cy="3915667"/>
          </a:xfrm>
          <a:prstGeom prst="rect">
            <a:avLst/>
          </a:prstGeom>
        </p:spPr>
      </p:pic>
      <p:pic>
        <p:nvPicPr>
          <p:cNvPr id="16" name="Immagine 15" descr="Immagine che contiene testo&#10;&#10;Descrizione generata automaticamente">
            <a:extLst>
              <a:ext uri="{FF2B5EF4-FFF2-40B4-BE49-F238E27FC236}">
                <a16:creationId xmlns:a16="http://schemas.microsoft.com/office/drawing/2014/main" id="{1F888B90-0F01-254C-B5EF-E355118D58A8}"/>
              </a:ext>
            </a:extLst>
          </p:cNvPr>
          <p:cNvPicPr>
            <a:picLocks noChangeAspect="1"/>
          </p:cNvPicPr>
          <p:nvPr userDrawn="1"/>
        </p:nvPicPr>
        <p:blipFill>
          <a:blip r:embed="rId5"/>
          <a:stretch>
            <a:fillRect/>
          </a:stretch>
        </p:blipFill>
        <p:spPr>
          <a:xfrm>
            <a:off x="4887208" y="694190"/>
            <a:ext cx="2387600" cy="1603103"/>
          </a:xfrm>
          <a:prstGeom prst="rect">
            <a:avLst/>
          </a:prstGeom>
        </p:spPr>
      </p:pic>
      <p:pic>
        <p:nvPicPr>
          <p:cNvPr id="17" name="Immagine 16">
            <a:extLst>
              <a:ext uri="{FF2B5EF4-FFF2-40B4-BE49-F238E27FC236}">
                <a16:creationId xmlns:a16="http://schemas.microsoft.com/office/drawing/2014/main" id="{853C3AB1-C2EB-2740-B2FD-5980BE7CF3D8}"/>
              </a:ext>
            </a:extLst>
          </p:cNvPr>
          <p:cNvPicPr>
            <a:picLocks noChangeAspect="1"/>
          </p:cNvPicPr>
          <p:nvPr userDrawn="1"/>
        </p:nvPicPr>
        <p:blipFill>
          <a:blip r:embed="rId3">
            <a:alphaModFix amt="20000"/>
          </a:blip>
          <a:stretch>
            <a:fillRect/>
          </a:stretch>
        </p:blipFill>
        <p:spPr>
          <a:xfrm>
            <a:off x="8739554" y="-260201"/>
            <a:ext cx="3534612" cy="3915666"/>
          </a:xfrm>
          <a:prstGeom prst="rect">
            <a:avLst/>
          </a:prstGeom>
        </p:spPr>
      </p:pic>
      <p:sp>
        <p:nvSpPr>
          <p:cNvPr id="18" name="CasellaDiTesto 17">
            <a:extLst>
              <a:ext uri="{FF2B5EF4-FFF2-40B4-BE49-F238E27FC236}">
                <a16:creationId xmlns:a16="http://schemas.microsoft.com/office/drawing/2014/main" id="{80DE272C-63E7-1647-9137-E2B6FA71BCE4}"/>
              </a:ext>
            </a:extLst>
          </p:cNvPr>
          <p:cNvSpPr txBox="1"/>
          <p:nvPr userDrawn="1"/>
        </p:nvSpPr>
        <p:spPr>
          <a:xfrm>
            <a:off x="1412816" y="6020621"/>
            <a:ext cx="9355015" cy="307777"/>
          </a:xfrm>
          <a:prstGeom prst="rect">
            <a:avLst/>
          </a:prstGeom>
          <a:noFill/>
        </p:spPr>
        <p:txBody>
          <a:bodyPr wrap="square" rtlCol="0">
            <a:spAutoFit/>
          </a:bodyPr>
          <a:lstStyle/>
          <a:p>
            <a:pPr algn="ctr"/>
            <a:r>
              <a:rPr lang="it-IT" sz="1400" b="0" i="0" dirty="0" err="1">
                <a:solidFill>
                  <a:srgbClr val="4BAB3D"/>
                </a:solidFill>
                <a:latin typeface="Lato Light" panose="020F0302020204030203" pitchFamily="34" charset="77"/>
              </a:rPr>
              <a:t>www.ei.deib.polimi.it</a:t>
            </a:r>
            <a:endParaRPr lang="it-IT" sz="1400" b="0" i="0" dirty="0">
              <a:solidFill>
                <a:srgbClr val="4BAB3D"/>
              </a:solidFill>
              <a:latin typeface="Lato Light" panose="020F0302020204030203" pitchFamily="34" charset="77"/>
            </a:endParaRPr>
          </a:p>
        </p:txBody>
      </p:sp>
      <p:sp>
        <p:nvSpPr>
          <p:cNvPr id="22" name="Segnaposto testo 21">
            <a:extLst>
              <a:ext uri="{FF2B5EF4-FFF2-40B4-BE49-F238E27FC236}">
                <a16:creationId xmlns:a16="http://schemas.microsoft.com/office/drawing/2014/main" id="{5CE9A051-6773-784C-A0A8-C2599F5C0A85}"/>
              </a:ext>
            </a:extLst>
          </p:cNvPr>
          <p:cNvSpPr>
            <a:spLocks noGrp="1"/>
          </p:cNvSpPr>
          <p:nvPr>
            <p:ph type="body" sz="quarter" idx="10" hasCustomPrompt="1"/>
          </p:nvPr>
        </p:nvSpPr>
        <p:spPr>
          <a:xfrm>
            <a:off x="4325283" y="5349047"/>
            <a:ext cx="3552825" cy="312705"/>
          </a:xfrm>
        </p:spPr>
        <p:txBody>
          <a:bodyPr>
            <a:noAutofit/>
          </a:bodyPr>
          <a:lstStyle>
            <a:lvl1pPr marL="0" indent="0" algn="ctr">
              <a:buNone/>
              <a:defRPr sz="1600" b="1">
                <a:solidFill>
                  <a:srgbClr val="4BAB3D"/>
                </a:solidFill>
                <a:latin typeface="Lato" panose="020F0502020204030203" pitchFamily="34" charset="77"/>
              </a:defRPr>
            </a:lvl1pPr>
          </a:lstStyle>
          <a:p>
            <a:r>
              <a:rPr lang="it-IT" dirty="0"/>
              <a:t>Author</a:t>
            </a:r>
          </a:p>
        </p:txBody>
      </p:sp>
      <p:sp>
        <p:nvSpPr>
          <p:cNvPr id="23" name="Segnaposto testo 21">
            <a:extLst>
              <a:ext uri="{FF2B5EF4-FFF2-40B4-BE49-F238E27FC236}">
                <a16:creationId xmlns:a16="http://schemas.microsoft.com/office/drawing/2014/main" id="{40B807E6-4970-A748-910C-3C05257A8592}"/>
              </a:ext>
            </a:extLst>
          </p:cNvPr>
          <p:cNvSpPr>
            <a:spLocks noGrp="1"/>
          </p:cNvSpPr>
          <p:nvPr>
            <p:ph type="body" sz="quarter" idx="11" hasCustomPrompt="1"/>
          </p:nvPr>
        </p:nvSpPr>
        <p:spPr>
          <a:xfrm>
            <a:off x="4313910" y="5729947"/>
            <a:ext cx="3552825" cy="312705"/>
          </a:xfrm>
        </p:spPr>
        <p:txBody>
          <a:bodyPr>
            <a:noAutofit/>
          </a:bodyPr>
          <a:lstStyle>
            <a:lvl1pPr marL="0" indent="0" algn="ctr">
              <a:buNone/>
              <a:defRPr sz="1400" b="0" i="0">
                <a:solidFill>
                  <a:srgbClr val="4BAB3D"/>
                </a:solidFill>
                <a:latin typeface="Lato Light" panose="020F0302020204030203" pitchFamily="34" charset="77"/>
              </a:defRPr>
            </a:lvl1pPr>
          </a:lstStyle>
          <a:p>
            <a:r>
              <a:rPr lang="it-IT" dirty="0" err="1"/>
              <a:t>Contacts</a:t>
            </a:r>
            <a:endParaRPr lang="it-IT" dirty="0"/>
          </a:p>
        </p:txBody>
      </p:sp>
    </p:spTree>
    <p:extLst>
      <p:ext uri="{BB962C8B-B14F-4D97-AF65-F5344CB8AC3E}">
        <p14:creationId xmlns:p14="http://schemas.microsoft.com/office/powerpoint/2010/main" val="2586239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A0C6DDBA-7743-CC4F-B3F7-B5C9032272D5}"/>
              </a:ext>
            </a:extLst>
          </p:cNvPr>
          <p:cNvPicPr>
            <a:picLocks noChangeAspect="1"/>
          </p:cNvPicPr>
          <p:nvPr userDrawn="1"/>
        </p:nvPicPr>
        <p:blipFill>
          <a:blip r:embed="rId2"/>
          <a:stretch>
            <a:fillRect/>
          </a:stretch>
        </p:blipFill>
        <p:spPr>
          <a:xfrm>
            <a:off x="8739555" y="-1"/>
            <a:ext cx="3555417" cy="6908441"/>
          </a:xfrm>
          <a:prstGeom prst="rect">
            <a:avLst/>
          </a:prstGeom>
        </p:spPr>
      </p:pic>
      <p:pic>
        <p:nvPicPr>
          <p:cNvPr id="7" name="Immagine 6">
            <a:extLst>
              <a:ext uri="{FF2B5EF4-FFF2-40B4-BE49-F238E27FC236}">
                <a16:creationId xmlns:a16="http://schemas.microsoft.com/office/drawing/2014/main" id="{B119C104-0D72-1740-A69F-5A6AB7B70B3A}"/>
              </a:ext>
            </a:extLst>
          </p:cNvPr>
          <p:cNvPicPr>
            <a:picLocks noChangeAspect="1"/>
          </p:cNvPicPr>
          <p:nvPr userDrawn="1"/>
        </p:nvPicPr>
        <p:blipFill>
          <a:blip r:embed="rId3">
            <a:alphaModFix amt="30000"/>
          </a:blip>
          <a:stretch>
            <a:fillRect/>
          </a:stretch>
        </p:blipFill>
        <p:spPr>
          <a:xfrm>
            <a:off x="8739555" y="-261479"/>
            <a:ext cx="3534612" cy="3915666"/>
          </a:xfrm>
          <a:prstGeom prst="rect">
            <a:avLst/>
          </a:prstGeom>
        </p:spPr>
      </p:pic>
      <p:pic>
        <p:nvPicPr>
          <p:cNvPr id="8" name="Immagine 7">
            <a:extLst>
              <a:ext uri="{FF2B5EF4-FFF2-40B4-BE49-F238E27FC236}">
                <a16:creationId xmlns:a16="http://schemas.microsoft.com/office/drawing/2014/main" id="{74CD1048-8820-E845-8C94-CE517BD2E560}"/>
              </a:ext>
            </a:extLst>
          </p:cNvPr>
          <p:cNvPicPr>
            <a:picLocks noChangeAspect="1"/>
          </p:cNvPicPr>
          <p:nvPr userDrawn="1"/>
        </p:nvPicPr>
        <p:blipFill>
          <a:blip r:embed="rId3">
            <a:alphaModFix amt="30000"/>
          </a:blip>
          <a:stretch>
            <a:fillRect/>
          </a:stretch>
        </p:blipFill>
        <p:spPr>
          <a:xfrm>
            <a:off x="8739555" y="3239137"/>
            <a:ext cx="3534612" cy="3915667"/>
          </a:xfrm>
          <a:prstGeom prst="rect">
            <a:avLst/>
          </a:prstGeom>
        </p:spPr>
      </p:pic>
      <p:pic>
        <p:nvPicPr>
          <p:cNvPr id="10" name="Immagine 9">
            <a:extLst>
              <a:ext uri="{FF2B5EF4-FFF2-40B4-BE49-F238E27FC236}">
                <a16:creationId xmlns:a16="http://schemas.microsoft.com/office/drawing/2014/main" id="{AE068662-2A75-0B4D-8CA7-5AE6424EA2D2}"/>
              </a:ext>
            </a:extLst>
          </p:cNvPr>
          <p:cNvPicPr>
            <a:picLocks noChangeAspect="1"/>
          </p:cNvPicPr>
          <p:nvPr userDrawn="1"/>
        </p:nvPicPr>
        <p:blipFill>
          <a:blip r:embed="rId4"/>
          <a:stretch>
            <a:fillRect/>
          </a:stretch>
        </p:blipFill>
        <p:spPr>
          <a:xfrm>
            <a:off x="512853" y="5870751"/>
            <a:ext cx="2543384" cy="834851"/>
          </a:xfrm>
          <a:prstGeom prst="rect">
            <a:avLst/>
          </a:prstGeom>
        </p:spPr>
      </p:pic>
      <p:sp>
        <p:nvSpPr>
          <p:cNvPr id="14" name="Segnaposto testo 13">
            <a:extLst>
              <a:ext uri="{FF2B5EF4-FFF2-40B4-BE49-F238E27FC236}">
                <a16:creationId xmlns:a16="http://schemas.microsoft.com/office/drawing/2014/main" id="{E09611FA-C460-5449-B8DD-A67F7B302785}"/>
              </a:ext>
            </a:extLst>
          </p:cNvPr>
          <p:cNvSpPr>
            <a:spLocks noGrp="1"/>
          </p:cNvSpPr>
          <p:nvPr>
            <p:ph type="body" sz="quarter" idx="10" hasCustomPrompt="1"/>
          </p:nvPr>
        </p:nvSpPr>
        <p:spPr>
          <a:xfrm>
            <a:off x="512853" y="2518739"/>
            <a:ext cx="8004846" cy="939376"/>
          </a:xfrm>
        </p:spPr>
        <p:txBody>
          <a:bodyPr>
            <a:noAutofit/>
          </a:bodyPr>
          <a:lstStyle>
            <a:lvl1pPr marL="0" indent="0">
              <a:buNone/>
              <a:defRPr sz="3200" b="1" cap="all" baseline="0">
                <a:solidFill>
                  <a:srgbClr val="4BAB3D"/>
                </a:solidFill>
                <a:latin typeface="Josefin Sans Bold Roman" pitchFamily="2" charset="77"/>
              </a:defRPr>
            </a:lvl1pPr>
          </a:lstStyle>
          <a:p>
            <a:r>
              <a:rPr lang="it-IT" dirty="0"/>
              <a:t>TITLE</a:t>
            </a:r>
          </a:p>
        </p:txBody>
      </p:sp>
      <p:sp>
        <p:nvSpPr>
          <p:cNvPr id="15" name="Segnaposto testo 13">
            <a:extLst>
              <a:ext uri="{FF2B5EF4-FFF2-40B4-BE49-F238E27FC236}">
                <a16:creationId xmlns:a16="http://schemas.microsoft.com/office/drawing/2014/main" id="{052BAFE8-25BC-5543-9A1D-800479A5753A}"/>
              </a:ext>
            </a:extLst>
          </p:cNvPr>
          <p:cNvSpPr>
            <a:spLocks noGrp="1"/>
          </p:cNvSpPr>
          <p:nvPr>
            <p:ph type="body" sz="quarter" idx="11" hasCustomPrompt="1"/>
          </p:nvPr>
        </p:nvSpPr>
        <p:spPr>
          <a:xfrm>
            <a:off x="512853" y="4281308"/>
            <a:ext cx="6487037" cy="400110"/>
          </a:xfrm>
        </p:spPr>
        <p:txBody>
          <a:bodyPr>
            <a:noAutofit/>
          </a:bodyPr>
          <a:lstStyle>
            <a:lvl1pPr marL="0" indent="0">
              <a:buNone/>
              <a:defRPr sz="2000" b="0" cap="none" baseline="0">
                <a:solidFill>
                  <a:schemeClr val="tx1"/>
                </a:solidFill>
                <a:latin typeface="Josefin Sans Regular Roman" pitchFamily="2" charset="77"/>
              </a:defRPr>
            </a:lvl1pPr>
          </a:lstStyle>
          <a:p>
            <a:r>
              <a:rPr lang="it-IT" dirty="0" err="1"/>
              <a:t>Subtitle</a:t>
            </a:r>
            <a:endParaRPr lang="it-IT" dirty="0"/>
          </a:p>
        </p:txBody>
      </p:sp>
      <p:pic>
        <p:nvPicPr>
          <p:cNvPr id="17" name="Immagine 16" descr="Immagine che contiene segnale, esterni, sedendo, cibo&#10;&#10;Descrizione generata automaticamente">
            <a:extLst>
              <a:ext uri="{FF2B5EF4-FFF2-40B4-BE49-F238E27FC236}">
                <a16:creationId xmlns:a16="http://schemas.microsoft.com/office/drawing/2014/main" id="{0FAC7D23-9832-9D4D-8EE5-1A776F5DFE51}"/>
              </a:ext>
            </a:extLst>
          </p:cNvPr>
          <p:cNvPicPr>
            <a:picLocks noChangeAspect="1"/>
          </p:cNvPicPr>
          <p:nvPr userDrawn="1"/>
        </p:nvPicPr>
        <p:blipFill>
          <a:blip r:embed="rId5"/>
          <a:stretch>
            <a:fillRect/>
          </a:stretch>
        </p:blipFill>
        <p:spPr>
          <a:xfrm>
            <a:off x="561893" y="346325"/>
            <a:ext cx="4417693" cy="828780"/>
          </a:xfrm>
          <a:prstGeom prst="rect">
            <a:avLst/>
          </a:prstGeom>
        </p:spPr>
      </p:pic>
      <p:sp>
        <p:nvSpPr>
          <p:cNvPr id="9" name="Segnaposto testo 13">
            <a:extLst>
              <a:ext uri="{FF2B5EF4-FFF2-40B4-BE49-F238E27FC236}">
                <a16:creationId xmlns:a16="http://schemas.microsoft.com/office/drawing/2014/main" id="{0190C449-AF2A-4544-AE7B-72E66C3B3D9F}"/>
              </a:ext>
            </a:extLst>
          </p:cNvPr>
          <p:cNvSpPr>
            <a:spLocks noGrp="1"/>
          </p:cNvSpPr>
          <p:nvPr>
            <p:ph type="body" sz="quarter" idx="12" hasCustomPrompt="1"/>
          </p:nvPr>
        </p:nvSpPr>
        <p:spPr>
          <a:xfrm>
            <a:off x="512852" y="1404168"/>
            <a:ext cx="6487037" cy="400110"/>
          </a:xfrm>
        </p:spPr>
        <p:txBody>
          <a:bodyPr>
            <a:noAutofit/>
          </a:bodyPr>
          <a:lstStyle>
            <a:lvl1pPr marL="0" indent="0">
              <a:buNone/>
              <a:defRPr sz="2000" b="0" i="0" cap="none" baseline="0">
                <a:solidFill>
                  <a:schemeClr val="tx1"/>
                </a:solidFill>
                <a:latin typeface="Josefin Sans Light Roman" pitchFamily="2" charset="77"/>
              </a:defRPr>
            </a:lvl1pPr>
          </a:lstStyle>
          <a:p>
            <a:r>
              <a:rPr lang="it-IT" dirty="0" err="1"/>
              <a:t>Subtitle</a:t>
            </a:r>
            <a:endParaRPr lang="it-IT" dirty="0"/>
          </a:p>
        </p:txBody>
      </p:sp>
    </p:spTree>
    <p:extLst>
      <p:ext uri="{BB962C8B-B14F-4D97-AF65-F5344CB8AC3E}">
        <p14:creationId xmlns:p14="http://schemas.microsoft.com/office/powerpoint/2010/main" val="3499778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in">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8F230C-6095-7D44-93EA-F75157CEFF9F}"/>
              </a:ext>
            </a:extLst>
          </p:cNvPr>
          <p:cNvSpPr>
            <a:spLocks noGrp="1"/>
          </p:cNvSpPr>
          <p:nvPr>
            <p:ph type="title"/>
          </p:nvPr>
        </p:nvSpPr>
        <p:spPr>
          <a:xfrm>
            <a:off x="281354" y="187294"/>
            <a:ext cx="9280818" cy="941115"/>
          </a:xfrm>
        </p:spPr>
        <p:txBody>
          <a:bodyPr anchor="t">
            <a:normAutofit/>
          </a:bodyPr>
          <a:lstStyle>
            <a:lvl1pPr>
              <a:defRPr sz="2800" cap="all" baseline="0">
                <a:latin typeface="Josefin Sans Regular Roman" pitchFamily="2" charset="77"/>
              </a:defRPr>
            </a:lvl1pPr>
          </a:lstStyle>
          <a:p>
            <a:r>
              <a:rPr lang="en-GB"/>
              <a:t>Click to edit Master title style</a:t>
            </a:r>
            <a:endParaRPr lang="it-IT" dirty="0"/>
          </a:p>
        </p:txBody>
      </p:sp>
      <p:pic>
        <p:nvPicPr>
          <p:cNvPr id="5" name="Immagine 10">
            <a:extLst>
              <a:ext uri="{FF2B5EF4-FFF2-40B4-BE49-F238E27FC236}">
                <a16:creationId xmlns:a16="http://schemas.microsoft.com/office/drawing/2014/main" id="{142E8C40-BADE-4D41-B2AB-1FECEF4C5E0D}"/>
              </a:ext>
            </a:extLst>
          </p:cNvPr>
          <p:cNvPicPr>
            <a:picLocks noChangeAspect="1"/>
          </p:cNvPicPr>
          <p:nvPr userDrawn="1"/>
        </p:nvPicPr>
        <p:blipFill>
          <a:blip r:embed="rId2">
            <a:alphaModFix amt="10000"/>
          </a:blip>
          <a:stretch>
            <a:fillRect/>
          </a:stretch>
        </p:blipFill>
        <p:spPr>
          <a:xfrm>
            <a:off x="8763752" y="3252205"/>
            <a:ext cx="3511341" cy="3897129"/>
          </a:xfrm>
          <a:prstGeom prst="rect">
            <a:avLst/>
          </a:prstGeom>
        </p:spPr>
      </p:pic>
      <p:pic>
        <p:nvPicPr>
          <p:cNvPr id="6" name="Immagine 11">
            <a:extLst>
              <a:ext uri="{FF2B5EF4-FFF2-40B4-BE49-F238E27FC236}">
                <a16:creationId xmlns:a16="http://schemas.microsoft.com/office/drawing/2014/main" id="{1164A1E5-90EE-D144-920A-D21DDE0AFEB9}"/>
              </a:ext>
            </a:extLst>
          </p:cNvPr>
          <p:cNvPicPr>
            <a:picLocks noChangeAspect="1"/>
          </p:cNvPicPr>
          <p:nvPr userDrawn="1"/>
        </p:nvPicPr>
        <p:blipFill>
          <a:blip r:embed="rId2">
            <a:alphaModFix amt="10000"/>
          </a:blip>
          <a:stretch>
            <a:fillRect/>
          </a:stretch>
        </p:blipFill>
        <p:spPr>
          <a:xfrm>
            <a:off x="8763752" y="-226491"/>
            <a:ext cx="3511341" cy="3897129"/>
          </a:xfrm>
          <a:prstGeom prst="rect">
            <a:avLst/>
          </a:prstGeom>
        </p:spPr>
      </p:pic>
      <p:pic>
        <p:nvPicPr>
          <p:cNvPr id="8" name="Immagine 7" descr="Immagine che contiene segnale, esterni, sedendo, cibo&#10;&#10;Descrizione generata automaticamente">
            <a:extLst>
              <a:ext uri="{FF2B5EF4-FFF2-40B4-BE49-F238E27FC236}">
                <a16:creationId xmlns:a16="http://schemas.microsoft.com/office/drawing/2014/main" id="{B8AAFE08-8BB5-C04A-B8B0-5EE1B7A7A2D9}"/>
              </a:ext>
            </a:extLst>
          </p:cNvPr>
          <p:cNvPicPr>
            <a:picLocks noChangeAspect="1"/>
          </p:cNvPicPr>
          <p:nvPr userDrawn="1"/>
        </p:nvPicPr>
        <p:blipFill>
          <a:blip r:embed="rId3"/>
          <a:stretch>
            <a:fillRect/>
          </a:stretch>
        </p:blipFill>
        <p:spPr>
          <a:xfrm>
            <a:off x="9881873" y="187294"/>
            <a:ext cx="2073519" cy="389002"/>
          </a:xfrm>
          <a:prstGeom prst="rect">
            <a:avLst/>
          </a:prstGeom>
        </p:spPr>
      </p:pic>
      <p:sp>
        <p:nvSpPr>
          <p:cNvPr id="11" name="Segnaposto testo 10">
            <a:extLst>
              <a:ext uri="{FF2B5EF4-FFF2-40B4-BE49-F238E27FC236}">
                <a16:creationId xmlns:a16="http://schemas.microsoft.com/office/drawing/2014/main" id="{3241B983-738C-A446-AB3A-11B5481B0E62}"/>
              </a:ext>
            </a:extLst>
          </p:cNvPr>
          <p:cNvSpPr>
            <a:spLocks noGrp="1"/>
          </p:cNvSpPr>
          <p:nvPr>
            <p:ph type="body" sz="quarter" idx="10"/>
          </p:nvPr>
        </p:nvSpPr>
        <p:spPr>
          <a:xfrm>
            <a:off x="281355" y="1312863"/>
            <a:ext cx="11547480" cy="2064517"/>
          </a:xfrm>
        </p:spPr>
        <p:txBody>
          <a:bodyPr>
            <a:noAutofit/>
          </a:bodyPr>
          <a:lstStyle>
            <a:lvl1pPr marL="0" indent="0">
              <a:lnSpc>
                <a:spcPct val="100000"/>
              </a:lnSpc>
              <a:spcBef>
                <a:spcPts val="0"/>
              </a:spcBef>
              <a:buNone/>
              <a:defRPr sz="2400">
                <a:latin typeface="Lato" panose="020F0502020204030203" pitchFamily="34" charset="77"/>
              </a:defRPr>
            </a:lvl1pPr>
          </a:lstStyle>
          <a:p>
            <a:pPr lvl="0"/>
            <a:r>
              <a:rPr lang="en-GB"/>
              <a:t>Click to edit Master text styles</a:t>
            </a:r>
          </a:p>
        </p:txBody>
      </p:sp>
    </p:spTree>
    <p:extLst>
      <p:ext uri="{BB962C8B-B14F-4D97-AF65-F5344CB8AC3E}">
        <p14:creationId xmlns:p14="http://schemas.microsoft.com/office/powerpoint/2010/main" val="449561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82DFD-1B90-8A42-B0DE-6F17E5CB1A70}"/>
              </a:ext>
            </a:extLst>
          </p:cNvPr>
          <p:cNvSpPr>
            <a:spLocks noGrp="1"/>
          </p:cNvSpPr>
          <p:nvPr>
            <p:ph type="title"/>
          </p:nvPr>
        </p:nvSpPr>
        <p:spPr>
          <a:xfrm>
            <a:off x="451341" y="321041"/>
            <a:ext cx="10515600" cy="490904"/>
          </a:xfrm>
          <a:noFill/>
        </p:spPr>
        <p:txBody>
          <a:bodyPr wrap="square" rtlCol="0">
            <a:spAutoFit/>
          </a:bodyPr>
          <a:lstStyle>
            <a:lvl1pPr>
              <a:defRPr lang="en-US" sz="2800" b="1">
                <a:latin typeface="Josefin Sans SemiBold Roman" pitchFamily="2" charset="77"/>
                <a:ea typeface="+mn-ea"/>
                <a:cs typeface="+mn-cs"/>
              </a:defRPr>
            </a:lvl1pPr>
          </a:lstStyle>
          <a:p>
            <a:pPr marL="0" lvl="0"/>
            <a:r>
              <a:rPr lang="en-GB"/>
              <a:t>Click to edit Master title style</a:t>
            </a:r>
            <a:endParaRPr lang="en-US"/>
          </a:p>
        </p:txBody>
      </p:sp>
      <p:sp>
        <p:nvSpPr>
          <p:cNvPr id="3" name="Date Placeholder 2">
            <a:extLst>
              <a:ext uri="{FF2B5EF4-FFF2-40B4-BE49-F238E27FC236}">
                <a16:creationId xmlns:a16="http://schemas.microsoft.com/office/drawing/2014/main" id="{87205962-D987-6840-B760-474ED4F26E0A}"/>
              </a:ext>
            </a:extLst>
          </p:cNvPr>
          <p:cNvSpPr>
            <a:spLocks noGrp="1"/>
          </p:cNvSpPr>
          <p:nvPr>
            <p:ph type="dt" sz="half" idx="10"/>
          </p:nvPr>
        </p:nvSpPr>
        <p:spPr>
          <a:xfrm>
            <a:off x="451340" y="6338857"/>
            <a:ext cx="2743200" cy="365125"/>
          </a:xfrm>
        </p:spPr>
        <p:txBody>
          <a:bodyPr/>
          <a:lstStyle>
            <a:lvl1pPr>
              <a:defRPr lang="en-US" sz="1600" kern="1200" smtClean="0">
                <a:solidFill>
                  <a:schemeClr val="tx1"/>
                </a:solidFill>
                <a:latin typeface="Josefin Sans Regular Roman" pitchFamily="2" charset="77"/>
                <a:ea typeface="+mn-ea"/>
                <a:cs typeface="+mn-cs"/>
              </a:defRPr>
            </a:lvl1pPr>
          </a:lstStyle>
          <a:p>
            <a:endParaRPr lang="en-IT" dirty="0"/>
          </a:p>
        </p:txBody>
      </p:sp>
      <p:sp>
        <p:nvSpPr>
          <p:cNvPr id="4" name="Footer Placeholder 3">
            <a:extLst>
              <a:ext uri="{FF2B5EF4-FFF2-40B4-BE49-F238E27FC236}">
                <a16:creationId xmlns:a16="http://schemas.microsoft.com/office/drawing/2014/main" id="{4331F272-103A-8A44-82E2-7F45D50A0FB9}"/>
              </a:ext>
            </a:extLst>
          </p:cNvPr>
          <p:cNvSpPr>
            <a:spLocks noGrp="1"/>
          </p:cNvSpPr>
          <p:nvPr>
            <p:ph type="ftr" sz="quarter" idx="11"/>
          </p:nvPr>
        </p:nvSpPr>
        <p:spPr>
          <a:xfrm>
            <a:off x="4038600" y="6338856"/>
            <a:ext cx="4114800" cy="365125"/>
          </a:xfrm>
        </p:spPr>
        <p:txBody>
          <a:bodyPr/>
          <a:lstStyle>
            <a:lvl1pPr>
              <a:defRPr lang="en-US" sz="1600" kern="1200">
                <a:solidFill>
                  <a:schemeClr val="tx1"/>
                </a:solidFill>
                <a:latin typeface="Josefin Sans Regular Roman" pitchFamily="2" charset="77"/>
                <a:ea typeface="+mn-ea"/>
                <a:cs typeface="+mn-cs"/>
              </a:defRPr>
            </a:lvl1pPr>
          </a:lstStyle>
          <a:p>
            <a:endParaRPr lang="en-IT" dirty="0"/>
          </a:p>
        </p:txBody>
      </p:sp>
      <p:pic>
        <p:nvPicPr>
          <p:cNvPr id="8" name="Immagine 10">
            <a:extLst>
              <a:ext uri="{FF2B5EF4-FFF2-40B4-BE49-F238E27FC236}">
                <a16:creationId xmlns:a16="http://schemas.microsoft.com/office/drawing/2014/main" id="{A439D2AF-97FE-7D4D-8663-1BE8D041DEAE}"/>
              </a:ext>
            </a:extLst>
          </p:cNvPr>
          <p:cNvPicPr>
            <a:picLocks noChangeAspect="1"/>
          </p:cNvPicPr>
          <p:nvPr userDrawn="1"/>
        </p:nvPicPr>
        <p:blipFill>
          <a:blip r:embed="rId2">
            <a:alphaModFix amt="10000"/>
          </a:blip>
          <a:stretch>
            <a:fillRect/>
          </a:stretch>
        </p:blipFill>
        <p:spPr>
          <a:xfrm>
            <a:off x="8763752" y="3252205"/>
            <a:ext cx="3511341" cy="3897129"/>
          </a:xfrm>
          <a:prstGeom prst="rect">
            <a:avLst/>
          </a:prstGeom>
        </p:spPr>
      </p:pic>
      <p:pic>
        <p:nvPicPr>
          <p:cNvPr id="9" name="Immagine 11">
            <a:extLst>
              <a:ext uri="{FF2B5EF4-FFF2-40B4-BE49-F238E27FC236}">
                <a16:creationId xmlns:a16="http://schemas.microsoft.com/office/drawing/2014/main" id="{093ADA92-1432-8640-965B-3DBEB5BF0968}"/>
              </a:ext>
            </a:extLst>
          </p:cNvPr>
          <p:cNvPicPr>
            <a:picLocks noChangeAspect="1"/>
          </p:cNvPicPr>
          <p:nvPr userDrawn="1"/>
        </p:nvPicPr>
        <p:blipFill>
          <a:blip r:embed="rId2">
            <a:alphaModFix amt="10000"/>
          </a:blip>
          <a:stretch>
            <a:fillRect/>
          </a:stretch>
        </p:blipFill>
        <p:spPr>
          <a:xfrm>
            <a:off x="8763752" y="-226491"/>
            <a:ext cx="3511341" cy="3897129"/>
          </a:xfrm>
          <a:prstGeom prst="rect">
            <a:avLst/>
          </a:prstGeom>
        </p:spPr>
      </p:pic>
      <p:pic>
        <p:nvPicPr>
          <p:cNvPr id="10" name="Immagine 8" descr="Immagine che contiene segnale, esterni, sedendo, cibo&#10;&#10;Descrizione generata automaticamente">
            <a:extLst>
              <a:ext uri="{FF2B5EF4-FFF2-40B4-BE49-F238E27FC236}">
                <a16:creationId xmlns:a16="http://schemas.microsoft.com/office/drawing/2014/main" id="{391AA27B-EEEC-A448-9DE3-541B69505EF0}"/>
              </a:ext>
            </a:extLst>
          </p:cNvPr>
          <p:cNvPicPr>
            <a:picLocks noChangeAspect="1"/>
          </p:cNvPicPr>
          <p:nvPr userDrawn="1"/>
        </p:nvPicPr>
        <p:blipFill>
          <a:blip r:embed="rId3"/>
          <a:stretch>
            <a:fillRect/>
          </a:stretch>
        </p:blipFill>
        <p:spPr>
          <a:xfrm>
            <a:off x="9667140" y="371992"/>
            <a:ext cx="2073519" cy="389002"/>
          </a:xfrm>
          <a:prstGeom prst="rect">
            <a:avLst/>
          </a:prstGeom>
        </p:spPr>
      </p:pic>
      <p:sp>
        <p:nvSpPr>
          <p:cNvPr id="11" name="CasellaDiTesto 9">
            <a:extLst>
              <a:ext uri="{FF2B5EF4-FFF2-40B4-BE49-F238E27FC236}">
                <a16:creationId xmlns:a16="http://schemas.microsoft.com/office/drawing/2014/main" id="{41397692-B244-C24A-8F7C-C6E525AF9CAD}"/>
              </a:ext>
            </a:extLst>
          </p:cNvPr>
          <p:cNvSpPr txBox="1"/>
          <p:nvPr userDrawn="1"/>
        </p:nvSpPr>
        <p:spPr>
          <a:xfrm>
            <a:off x="11072194" y="6338857"/>
            <a:ext cx="834887" cy="400110"/>
          </a:xfrm>
          <a:prstGeom prst="rect">
            <a:avLst/>
          </a:prstGeom>
          <a:noFill/>
        </p:spPr>
        <p:txBody>
          <a:bodyPr wrap="square" rtlCol="0">
            <a:spAutoFit/>
          </a:bodyPr>
          <a:lstStyle/>
          <a:p>
            <a:pPr algn="ctr"/>
            <a:fld id="{DB65C25E-8F7E-FA4E-A385-9CF281073379}" type="slidenum">
              <a:rPr lang="it-IT" sz="2000" smtClean="0">
                <a:latin typeface="Josefin Sans Regular Roman" pitchFamily="2" charset="77"/>
              </a:rPr>
              <a:pPr algn="ctr"/>
              <a:t>‹#›</a:t>
            </a:fld>
            <a:endParaRPr lang="it-IT" sz="2000" dirty="0">
              <a:latin typeface="Josefin Sans Regular Roman" pitchFamily="2" charset="77"/>
            </a:endParaRPr>
          </a:p>
        </p:txBody>
      </p:sp>
      <p:sp>
        <p:nvSpPr>
          <p:cNvPr id="15" name="Content Placeholder 2">
            <a:extLst>
              <a:ext uri="{FF2B5EF4-FFF2-40B4-BE49-F238E27FC236}">
                <a16:creationId xmlns:a16="http://schemas.microsoft.com/office/drawing/2014/main" id="{4F66BF05-0D91-394C-A3C6-B529EAFF966A}"/>
              </a:ext>
            </a:extLst>
          </p:cNvPr>
          <p:cNvSpPr>
            <a:spLocks noGrp="1"/>
          </p:cNvSpPr>
          <p:nvPr>
            <p:ph idx="1"/>
          </p:nvPr>
        </p:nvSpPr>
        <p:spPr>
          <a:xfrm>
            <a:off x="451340" y="1722073"/>
            <a:ext cx="12312159" cy="590931"/>
          </a:xfrm>
          <a:noFill/>
          <a:ln>
            <a:noFill/>
          </a:ln>
        </p:spPr>
        <p:txBody>
          <a:bodyPr wrap="square">
            <a:spAutoFit/>
          </a:bodyPr>
          <a:lstStyle>
            <a:lvl1pPr marL="0" indent="0">
              <a:buFont typeface="Arial" panose="020B0604020202020204" pitchFamily="34" charset="0"/>
              <a:buNone/>
              <a:defRPr kumimoji="1" lang="en-GB" sz="1800" baseline="0" smtClean="0">
                <a:latin typeface="Lato" panose="020F0502020204030203" pitchFamily="34" charset="77"/>
                <a:ea typeface="Roboto" panose="02000000000000000000" pitchFamily="2" charset="0"/>
                <a:cs typeface="Roboto" panose="02000000000000000000" pitchFamily="2" charset="0"/>
              </a:defRPr>
            </a:lvl1pPr>
            <a:lvl2pPr marL="288000" indent="0" algn="l">
              <a:lnSpc>
                <a:spcPct val="100000"/>
              </a:lnSpc>
              <a:spcBef>
                <a:spcPts val="500"/>
              </a:spcBef>
              <a:buFont typeface="Arial" panose="020B0604020202020204" pitchFamily="34" charset="0"/>
              <a:buChar char="•"/>
              <a:defRPr kumimoji="1" lang="en-GB" sz="1800" kern="1200" baseline="0" dirty="0" smtClean="0">
                <a:solidFill>
                  <a:schemeClr val="tx1"/>
                </a:solidFill>
                <a:latin typeface="Lato" panose="020F0502020204030203" pitchFamily="34" charset="77"/>
                <a:ea typeface="Roboto" panose="02000000000000000000" pitchFamily="2" charset="0"/>
                <a:cs typeface="Roboto" panose="02000000000000000000" pitchFamily="2" charset="0"/>
              </a:defRPr>
            </a:lvl2pPr>
            <a:lvl3pPr marL="404550" indent="0">
              <a:buNone/>
              <a:defRPr lang="en-GB" sz="4800" baseline="-25000" smtClean="0">
                <a:solidFill>
                  <a:srgbClr val="FFCC00"/>
                </a:solidFill>
                <a:latin typeface="Arial" charset="0"/>
                <a:ea typeface="ＭＳ Ｐゴシック" charset="0"/>
              </a:defRPr>
            </a:lvl3pPr>
            <a:lvl4pPr>
              <a:defRPr lang="en-GB" sz="4800" baseline="-25000" smtClean="0">
                <a:solidFill>
                  <a:srgbClr val="FFCC00"/>
                </a:solidFill>
                <a:latin typeface="Arial" charset="0"/>
                <a:ea typeface="ＭＳ Ｐゴシック" charset="0"/>
              </a:defRPr>
            </a:lvl4pPr>
            <a:lvl5pPr>
              <a:defRPr lang="en-US" sz="4800" baseline="-25000">
                <a:solidFill>
                  <a:srgbClr val="FFCC00"/>
                </a:solidFill>
                <a:latin typeface="Arial" charset="0"/>
                <a:ea typeface="ＭＳ Ｐゴシック" charset="0"/>
              </a:defRPr>
            </a:lvl5pPr>
          </a:lstStyle>
          <a:p>
            <a:pPr marL="0" lvl="0" eaLnBrk="0" hangingPunct="0">
              <a:spcBef>
                <a:spcPct val="0"/>
              </a:spcBef>
            </a:pPr>
            <a:r>
              <a:rPr lang="en-GB" dirty="0"/>
              <a:t>Click to edit Master text styles</a:t>
            </a:r>
          </a:p>
          <a:p>
            <a:pPr marL="0" lvl="0" eaLnBrk="0" hangingPunct="0">
              <a:spcBef>
                <a:spcPct val="0"/>
              </a:spcBef>
            </a:pPr>
            <a:endParaRPr lang="en-GB" dirty="0"/>
          </a:p>
        </p:txBody>
      </p:sp>
      <p:sp>
        <p:nvSpPr>
          <p:cNvPr id="16" name="Content Placeholder 2">
            <a:extLst>
              <a:ext uri="{FF2B5EF4-FFF2-40B4-BE49-F238E27FC236}">
                <a16:creationId xmlns:a16="http://schemas.microsoft.com/office/drawing/2014/main" id="{21FD07E0-A25C-CA4F-BF31-7FEDBB6F9A4A}"/>
              </a:ext>
            </a:extLst>
          </p:cNvPr>
          <p:cNvSpPr>
            <a:spLocks noGrp="1"/>
          </p:cNvSpPr>
          <p:nvPr>
            <p:ph idx="12"/>
          </p:nvPr>
        </p:nvSpPr>
        <p:spPr>
          <a:xfrm>
            <a:off x="451339" y="848920"/>
            <a:ext cx="12312159" cy="641842"/>
          </a:xfrm>
          <a:noFill/>
        </p:spPr>
        <p:txBody>
          <a:bodyPr wrap="square" rtlCol="0">
            <a:spAutoFit/>
          </a:bodyPr>
          <a:lstStyle>
            <a:lvl1pPr marL="0" indent="0">
              <a:buNone/>
              <a:defRPr lang="en-GB" sz="1500" dirty="0" smtClean="0">
                <a:solidFill>
                  <a:srgbClr val="4BAB3D"/>
                </a:solidFill>
                <a:latin typeface="Josefin Sans Regular Roman" pitchFamily="2" charset="77"/>
              </a:defRPr>
            </a:lvl1pPr>
          </a:lstStyle>
          <a:p>
            <a:pPr marL="0" lvl="0"/>
            <a:r>
              <a:rPr lang="en-GB" dirty="0"/>
              <a:t>Click to edit Master text styles</a:t>
            </a:r>
          </a:p>
          <a:p>
            <a:pPr marL="0" lvl="0"/>
            <a:endParaRPr lang="en-GB" dirty="0"/>
          </a:p>
        </p:txBody>
      </p:sp>
    </p:spTree>
    <p:extLst>
      <p:ext uri="{BB962C8B-B14F-4D97-AF65-F5344CB8AC3E}">
        <p14:creationId xmlns:p14="http://schemas.microsoft.com/office/powerpoint/2010/main" val="23504257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69902C4-AA34-2C4A-A810-285FEC99EF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3FFC07D-5429-2243-AC88-C70A7310A9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85E690D-418D-EA49-880C-2392282186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t-IT"/>
          </a:p>
        </p:txBody>
      </p:sp>
      <p:sp>
        <p:nvSpPr>
          <p:cNvPr id="5" name="Segnaposto piè di pagina 4">
            <a:extLst>
              <a:ext uri="{FF2B5EF4-FFF2-40B4-BE49-F238E27FC236}">
                <a16:creationId xmlns:a16="http://schemas.microsoft.com/office/drawing/2014/main" id="{BE1B311B-D6E3-4B49-A8C5-3C36073C88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25EC91C6-30AB-1A4A-BCEA-C02A0DF489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8B6416-5847-CA44-9CB3-4C0CA3C5A734}" type="slidenum">
              <a:rPr lang="it-IT" smtClean="0"/>
              <a:t>‹#›</a:t>
            </a:fld>
            <a:endParaRPr lang="it-IT"/>
          </a:p>
        </p:txBody>
      </p:sp>
    </p:spTree>
    <p:extLst>
      <p:ext uri="{BB962C8B-B14F-4D97-AF65-F5344CB8AC3E}">
        <p14:creationId xmlns:p14="http://schemas.microsoft.com/office/powerpoint/2010/main" val="2181126286"/>
      </p:ext>
    </p:extLst>
  </p:cSld>
  <p:clrMap bg1="lt1" tx1="dk1" bg2="lt2" tx2="dk2" accent1="accent1" accent2="accent2" accent3="accent3" accent4="accent4" accent5="accent5" accent6="accent6" hlink="hlink" folHlink="folHlink"/>
  <p:sldLayoutIdLst>
    <p:sldLayoutId id="2147483727" r:id="rId1"/>
    <p:sldLayoutId id="2147483723" r:id="rId2"/>
    <p:sldLayoutId id="2147483726" r:id="rId3"/>
    <p:sldLayoutId id="2147483728" r:id="rId4"/>
    <p:sldLayoutId id="2147483725" r:id="rId5"/>
    <p:sldLayoutId id="2147483729"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jpeg"/><Relationship Id="rId7"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5.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8.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FF2B5EF4-FFF2-40B4-BE49-F238E27FC236}">
                <a16:creationId xmlns:a16="http://schemas.microsoft.com/office/drawing/2014/main" id="{069EA2DC-2B46-524D-A301-A86FC7B274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4700"/>
          <a:stretch/>
        </p:blipFill>
        <p:spPr bwMode="auto">
          <a:xfrm>
            <a:off x="-13954" y="-23781"/>
            <a:ext cx="12340310" cy="6911009"/>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4">
            <a:extLst>
              <a:ext uri="{FF2B5EF4-FFF2-40B4-BE49-F238E27FC236}">
                <a16:creationId xmlns:a16="http://schemas.microsoft.com/office/drawing/2014/main" id="{40725A18-B378-3643-9126-C7D7F868822E}"/>
              </a:ext>
            </a:extLst>
          </p:cNvPr>
          <p:cNvSpPr/>
          <p:nvPr/>
        </p:nvSpPr>
        <p:spPr>
          <a:xfrm>
            <a:off x="-21463" y="-25356"/>
            <a:ext cx="12347819" cy="6948283"/>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2" name="AutoShape 2" descr="Water statistics - Statistics Explained">
            <a:extLst>
              <a:ext uri="{FF2B5EF4-FFF2-40B4-BE49-F238E27FC236}">
                <a16:creationId xmlns:a16="http://schemas.microsoft.com/office/drawing/2014/main" id="{3E1B06B2-4940-CF4E-976C-22AAA3CE4C5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T" sz="1351"/>
          </a:p>
        </p:txBody>
      </p:sp>
      <p:sp>
        <p:nvSpPr>
          <p:cNvPr id="3" name="AutoShape 4" descr="Water statistics - Statistics Explained">
            <a:extLst>
              <a:ext uri="{FF2B5EF4-FFF2-40B4-BE49-F238E27FC236}">
                <a16:creationId xmlns:a16="http://schemas.microsoft.com/office/drawing/2014/main" id="{36F73910-0312-D842-8778-50C48882899A}"/>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T" sz="1351"/>
          </a:p>
        </p:txBody>
      </p:sp>
      <p:pic>
        <p:nvPicPr>
          <p:cNvPr id="18" name="Immagine 17">
            <a:extLst>
              <a:ext uri="{FF2B5EF4-FFF2-40B4-BE49-F238E27FC236}">
                <a16:creationId xmlns:a16="http://schemas.microsoft.com/office/drawing/2014/main" id="{78583BE4-9D87-8C48-999D-96071506B9D9}"/>
              </a:ext>
            </a:extLst>
          </p:cNvPr>
          <p:cNvPicPr>
            <a:picLocks noChangeAspect="1"/>
          </p:cNvPicPr>
          <p:nvPr/>
        </p:nvPicPr>
        <p:blipFill>
          <a:blip r:embed="rId4">
            <a:alphaModFix amt="40000"/>
          </a:blip>
          <a:stretch>
            <a:fillRect/>
          </a:stretch>
        </p:blipFill>
        <p:spPr>
          <a:xfrm>
            <a:off x="8739554" y="-260201"/>
            <a:ext cx="3534612" cy="3915666"/>
          </a:xfrm>
          <a:prstGeom prst="rect">
            <a:avLst/>
          </a:prstGeom>
        </p:spPr>
      </p:pic>
      <p:pic>
        <p:nvPicPr>
          <p:cNvPr id="19" name="Immagine 18">
            <a:extLst>
              <a:ext uri="{FF2B5EF4-FFF2-40B4-BE49-F238E27FC236}">
                <a16:creationId xmlns:a16="http://schemas.microsoft.com/office/drawing/2014/main" id="{FBBDE10C-1FAB-2543-B537-18DDA2EC781D}"/>
              </a:ext>
            </a:extLst>
          </p:cNvPr>
          <p:cNvPicPr>
            <a:picLocks noChangeAspect="1"/>
          </p:cNvPicPr>
          <p:nvPr/>
        </p:nvPicPr>
        <p:blipFill>
          <a:blip r:embed="rId4">
            <a:alphaModFix amt="40000"/>
          </a:blip>
          <a:stretch>
            <a:fillRect/>
          </a:stretch>
        </p:blipFill>
        <p:spPr>
          <a:xfrm>
            <a:off x="8739555" y="3243681"/>
            <a:ext cx="3534612" cy="3915667"/>
          </a:xfrm>
          <a:prstGeom prst="rect">
            <a:avLst/>
          </a:prstGeom>
        </p:spPr>
      </p:pic>
      <p:sp>
        <p:nvSpPr>
          <p:cNvPr id="15" name="CasellaDiTesto 14">
            <a:extLst>
              <a:ext uri="{FF2B5EF4-FFF2-40B4-BE49-F238E27FC236}">
                <a16:creationId xmlns:a16="http://schemas.microsoft.com/office/drawing/2014/main" id="{96C5F036-C58E-8C47-BC29-CD963E3FEA6A}"/>
              </a:ext>
            </a:extLst>
          </p:cNvPr>
          <p:cNvSpPr txBox="1"/>
          <p:nvPr/>
        </p:nvSpPr>
        <p:spPr>
          <a:xfrm>
            <a:off x="179445" y="1846369"/>
            <a:ext cx="9147799" cy="1754326"/>
          </a:xfrm>
          <a:prstGeom prst="rect">
            <a:avLst/>
          </a:prstGeom>
          <a:noFill/>
        </p:spPr>
        <p:txBody>
          <a:bodyPr wrap="square" rtlCol="0">
            <a:spAutoFit/>
          </a:bodyPr>
          <a:lstStyle/>
          <a:p>
            <a:pPr algn="ctr"/>
            <a:r>
              <a:rPr lang="it-IT" sz="3600" b="1" dirty="0" err="1">
                <a:solidFill>
                  <a:schemeClr val="bg1"/>
                </a:solidFill>
                <a:latin typeface="Josefin Sans SemiBold Roman" pitchFamily="2" charset="77"/>
              </a:rPr>
              <a:t>Hydropower</a:t>
            </a:r>
            <a:r>
              <a:rPr lang="it-IT" sz="3600" b="1" dirty="0">
                <a:solidFill>
                  <a:schemeClr val="bg1"/>
                </a:solidFill>
                <a:latin typeface="Josefin Sans SemiBold Roman" pitchFamily="2" charset="77"/>
              </a:rPr>
              <a:t> </a:t>
            </a:r>
            <a:r>
              <a:rPr lang="it-IT" sz="3600" b="1" dirty="0" err="1">
                <a:solidFill>
                  <a:schemeClr val="bg1"/>
                </a:solidFill>
                <a:latin typeface="Josefin Sans SemiBold Roman" pitchFamily="2" charset="77"/>
              </a:rPr>
              <a:t>capacity</a:t>
            </a:r>
            <a:r>
              <a:rPr lang="it-IT" sz="3600" b="1" dirty="0">
                <a:solidFill>
                  <a:schemeClr val="bg1"/>
                </a:solidFill>
                <a:latin typeface="Josefin Sans SemiBold Roman" pitchFamily="2" charset="77"/>
              </a:rPr>
              <a:t> </a:t>
            </a:r>
            <a:r>
              <a:rPr lang="it-IT" sz="3600" b="1" dirty="0" err="1">
                <a:solidFill>
                  <a:schemeClr val="bg1"/>
                </a:solidFill>
                <a:latin typeface="Josefin Sans SemiBold Roman" pitchFamily="2" charset="77"/>
              </a:rPr>
              <a:t>expansion</a:t>
            </a:r>
            <a:r>
              <a:rPr lang="it-IT" sz="3600" b="1" dirty="0">
                <a:solidFill>
                  <a:schemeClr val="bg1"/>
                </a:solidFill>
                <a:latin typeface="Josefin Sans SemiBold Roman" pitchFamily="2" charset="77"/>
              </a:rPr>
              <a:t> </a:t>
            </a:r>
            <a:br>
              <a:rPr lang="it-IT" sz="3600" b="1" dirty="0">
                <a:solidFill>
                  <a:schemeClr val="bg1"/>
                </a:solidFill>
                <a:latin typeface="Josefin Sans SemiBold Roman" pitchFamily="2" charset="77"/>
              </a:rPr>
            </a:br>
            <a:r>
              <a:rPr lang="it-IT" sz="3600" b="1" dirty="0">
                <a:solidFill>
                  <a:schemeClr val="bg1"/>
                </a:solidFill>
                <a:latin typeface="Josefin Sans SemiBold Roman" pitchFamily="2" charset="77"/>
              </a:rPr>
              <a:t>in the </a:t>
            </a:r>
            <a:r>
              <a:rPr lang="it-IT" sz="3600" b="1" dirty="0" err="1">
                <a:solidFill>
                  <a:schemeClr val="bg1"/>
                </a:solidFill>
                <a:latin typeface="Josefin Sans SemiBold Roman" pitchFamily="2" charset="77"/>
              </a:rPr>
              <a:t>African</a:t>
            </a:r>
            <a:r>
              <a:rPr lang="it-IT" sz="3600" b="1" dirty="0">
                <a:solidFill>
                  <a:schemeClr val="bg1"/>
                </a:solidFill>
                <a:latin typeface="Josefin Sans SemiBold Roman" pitchFamily="2" charset="77"/>
              </a:rPr>
              <a:t> </a:t>
            </a:r>
            <a:r>
              <a:rPr lang="it-IT" sz="3600" b="1" dirty="0" err="1">
                <a:solidFill>
                  <a:schemeClr val="bg1"/>
                </a:solidFill>
                <a:latin typeface="Josefin Sans SemiBold Roman" pitchFamily="2" charset="77"/>
              </a:rPr>
              <a:t>continent</a:t>
            </a:r>
            <a:r>
              <a:rPr lang="it-IT" sz="3600" b="1" dirty="0">
                <a:solidFill>
                  <a:schemeClr val="bg1"/>
                </a:solidFill>
                <a:latin typeface="Josefin Sans SemiBold Roman" pitchFamily="2" charset="77"/>
              </a:rPr>
              <a:t> under </a:t>
            </a:r>
            <a:r>
              <a:rPr lang="it-IT" sz="3600" b="1" dirty="0" err="1">
                <a:solidFill>
                  <a:schemeClr val="bg1"/>
                </a:solidFill>
                <a:latin typeface="Josefin Sans SemiBold Roman" pitchFamily="2" charset="77"/>
              </a:rPr>
              <a:t>different</a:t>
            </a:r>
            <a:r>
              <a:rPr lang="it-IT" sz="3600" b="1" dirty="0">
                <a:solidFill>
                  <a:schemeClr val="bg1"/>
                </a:solidFill>
                <a:latin typeface="Josefin Sans SemiBold Roman" pitchFamily="2" charset="77"/>
              </a:rPr>
              <a:t> </a:t>
            </a:r>
            <a:br>
              <a:rPr lang="it-IT" sz="3600" b="1" dirty="0">
                <a:solidFill>
                  <a:schemeClr val="bg1"/>
                </a:solidFill>
                <a:latin typeface="Josefin Sans SemiBold Roman" pitchFamily="2" charset="77"/>
              </a:rPr>
            </a:br>
            <a:r>
              <a:rPr lang="it-IT" sz="3600" b="1" dirty="0" err="1">
                <a:solidFill>
                  <a:schemeClr val="bg1"/>
                </a:solidFill>
                <a:latin typeface="Josefin Sans SemiBold Roman" pitchFamily="2" charset="77"/>
              </a:rPr>
              <a:t>socio-economic</a:t>
            </a:r>
            <a:r>
              <a:rPr lang="it-IT" sz="3600" b="1" dirty="0">
                <a:solidFill>
                  <a:schemeClr val="bg1"/>
                </a:solidFill>
                <a:latin typeface="Josefin Sans SemiBold Roman" pitchFamily="2" charset="77"/>
              </a:rPr>
              <a:t> &amp; </a:t>
            </a:r>
            <a:r>
              <a:rPr lang="it-IT" sz="3600" b="1" dirty="0" err="1">
                <a:solidFill>
                  <a:schemeClr val="bg1"/>
                </a:solidFill>
                <a:latin typeface="Josefin Sans SemiBold Roman" pitchFamily="2" charset="77"/>
              </a:rPr>
              <a:t>climate</a:t>
            </a:r>
            <a:r>
              <a:rPr lang="it-IT" sz="3600" b="1" dirty="0">
                <a:solidFill>
                  <a:schemeClr val="bg1"/>
                </a:solidFill>
                <a:latin typeface="Josefin Sans SemiBold Roman" pitchFamily="2" charset="77"/>
              </a:rPr>
              <a:t> policy </a:t>
            </a:r>
            <a:r>
              <a:rPr lang="it-IT" sz="3600" b="1" dirty="0" err="1">
                <a:solidFill>
                  <a:schemeClr val="bg1"/>
                </a:solidFill>
                <a:latin typeface="Josefin Sans SemiBold Roman" pitchFamily="2" charset="77"/>
              </a:rPr>
              <a:t>scenarios</a:t>
            </a:r>
            <a:endParaRPr lang="it-IT" sz="3600" b="1" dirty="0">
              <a:solidFill>
                <a:schemeClr val="bg1"/>
              </a:solidFill>
              <a:latin typeface="Josefin Sans SemiBold Roman" pitchFamily="2" charset="77"/>
            </a:endParaRPr>
          </a:p>
        </p:txBody>
      </p:sp>
      <p:sp>
        <p:nvSpPr>
          <p:cNvPr id="21" name="CasellaDiTesto 20">
            <a:extLst>
              <a:ext uri="{FF2B5EF4-FFF2-40B4-BE49-F238E27FC236}">
                <a16:creationId xmlns:a16="http://schemas.microsoft.com/office/drawing/2014/main" id="{1F2D00AE-A5CA-2C4B-9092-91075FF5A207}"/>
              </a:ext>
            </a:extLst>
          </p:cNvPr>
          <p:cNvSpPr txBox="1"/>
          <p:nvPr/>
        </p:nvSpPr>
        <p:spPr>
          <a:xfrm>
            <a:off x="684745" y="4973028"/>
            <a:ext cx="8137201" cy="369332"/>
          </a:xfrm>
          <a:prstGeom prst="rect">
            <a:avLst/>
          </a:prstGeom>
          <a:noFill/>
        </p:spPr>
        <p:txBody>
          <a:bodyPr wrap="square" rtlCol="0">
            <a:spAutoFit/>
          </a:bodyPr>
          <a:lstStyle/>
          <a:p>
            <a:pPr algn="ctr"/>
            <a:r>
              <a:rPr lang="it-IT" dirty="0">
                <a:solidFill>
                  <a:schemeClr val="bg1"/>
                </a:solidFill>
                <a:latin typeface="Josefin Sans Regular Roman" pitchFamily="2" charset="77"/>
              </a:rPr>
              <a:t>Angelo Carlino, </a:t>
            </a:r>
            <a:r>
              <a:rPr lang="it-IT" dirty="0" err="1">
                <a:solidFill>
                  <a:schemeClr val="bg1"/>
                </a:solidFill>
                <a:latin typeface="Josefin Sans Regular Roman" pitchFamily="2" charset="77"/>
              </a:rPr>
              <a:t>Matthias</a:t>
            </a:r>
            <a:r>
              <a:rPr lang="it-IT" dirty="0">
                <a:solidFill>
                  <a:schemeClr val="bg1"/>
                </a:solidFill>
                <a:latin typeface="Josefin Sans Regular Roman" pitchFamily="2" charset="77"/>
              </a:rPr>
              <a:t> </a:t>
            </a:r>
            <a:r>
              <a:rPr lang="it-IT" dirty="0" err="1">
                <a:solidFill>
                  <a:schemeClr val="bg1"/>
                </a:solidFill>
                <a:latin typeface="Josefin Sans Regular Roman" pitchFamily="2" charset="77"/>
              </a:rPr>
              <a:t>Wildemeersch</a:t>
            </a:r>
            <a:r>
              <a:rPr lang="it-IT" dirty="0">
                <a:solidFill>
                  <a:schemeClr val="bg1"/>
                </a:solidFill>
                <a:latin typeface="Josefin Sans Regular Roman" pitchFamily="2" charset="77"/>
              </a:rPr>
              <a:t>, Matteo Giuliani, Andrea Castelletti</a:t>
            </a:r>
          </a:p>
        </p:txBody>
      </p:sp>
      <p:pic>
        <p:nvPicPr>
          <p:cNvPr id="22" name="Picture 10">
            <a:extLst>
              <a:ext uri="{FF2B5EF4-FFF2-40B4-BE49-F238E27FC236}">
                <a16:creationId xmlns:a16="http://schemas.microsoft.com/office/drawing/2014/main" id="{494FCAC1-AD08-7442-9DAB-456E6935D2FA}"/>
              </a:ext>
            </a:extLst>
          </p:cNvPr>
          <p:cNvPicPr>
            <a:picLocks noChangeAspect="1"/>
          </p:cNvPicPr>
          <p:nvPr/>
        </p:nvPicPr>
        <p:blipFill>
          <a:blip r:embed="rId5"/>
          <a:stretch>
            <a:fillRect/>
          </a:stretch>
        </p:blipFill>
        <p:spPr>
          <a:xfrm>
            <a:off x="3291908" y="342400"/>
            <a:ext cx="2922877" cy="1230381"/>
          </a:xfrm>
          <a:prstGeom prst="rect">
            <a:avLst/>
          </a:prstGeom>
        </p:spPr>
      </p:pic>
      <p:pic>
        <p:nvPicPr>
          <p:cNvPr id="23" name="Immagine 22" descr="Immagine che contiene disegnando, piatto&#10;&#10;Descrizione generata automaticamente">
            <a:extLst>
              <a:ext uri="{FF2B5EF4-FFF2-40B4-BE49-F238E27FC236}">
                <a16:creationId xmlns:a16="http://schemas.microsoft.com/office/drawing/2014/main" id="{8AA314A7-D0EE-AF4E-8EF8-E495463FF161}"/>
              </a:ext>
            </a:extLst>
          </p:cNvPr>
          <p:cNvPicPr>
            <a:picLocks noChangeAspect="1"/>
          </p:cNvPicPr>
          <p:nvPr/>
        </p:nvPicPr>
        <p:blipFill>
          <a:blip r:embed="rId6"/>
          <a:stretch>
            <a:fillRect/>
          </a:stretch>
        </p:blipFill>
        <p:spPr>
          <a:xfrm>
            <a:off x="221911" y="693265"/>
            <a:ext cx="2883982" cy="528652"/>
          </a:xfrm>
          <a:prstGeom prst="rect">
            <a:avLst/>
          </a:prstGeom>
        </p:spPr>
      </p:pic>
      <p:pic>
        <p:nvPicPr>
          <p:cNvPr id="24" name="Picture 23">
            <a:extLst>
              <a:ext uri="{FF2B5EF4-FFF2-40B4-BE49-F238E27FC236}">
                <a16:creationId xmlns:a16="http://schemas.microsoft.com/office/drawing/2014/main" id="{FDFD8A77-30A0-3541-BDA1-252500CE2FB8}"/>
              </a:ext>
            </a:extLst>
          </p:cNvPr>
          <p:cNvPicPr>
            <a:picLocks noChangeAspect="1"/>
          </p:cNvPicPr>
          <p:nvPr/>
        </p:nvPicPr>
        <p:blipFill>
          <a:blip r:embed="rId7"/>
          <a:stretch>
            <a:fillRect/>
          </a:stretch>
        </p:blipFill>
        <p:spPr>
          <a:xfrm>
            <a:off x="6397800" y="617042"/>
            <a:ext cx="2373191" cy="681096"/>
          </a:xfrm>
          <a:prstGeom prst="rect">
            <a:avLst/>
          </a:prstGeom>
        </p:spPr>
      </p:pic>
      <p:sp>
        <p:nvSpPr>
          <p:cNvPr id="9" name="TextBox 8">
            <a:extLst>
              <a:ext uri="{FF2B5EF4-FFF2-40B4-BE49-F238E27FC236}">
                <a16:creationId xmlns:a16="http://schemas.microsoft.com/office/drawing/2014/main" id="{14EDDAE5-710A-AF4E-942C-745BCF2F3B6D}"/>
              </a:ext>
            </a:extLst>
          </p:cNvPr>
          <p:cNvSpPr txBox="1"/>
          <p:nvPr/>
        </p:nvSpPr>
        <p:spPr>
          <a:xfrm>
            <a:off x="5459896" y="7673009"/>
            <a:ext cx="184731" cy="369332"/>
          </a:xfrm>
          <a:prstGeom prst="rect">
            <a:avLst/>
          </a:prstGeom>
          <a:noFill/>
        </p:spPr>
        <p:txBody>
          <a:bodyPr wrap="none" rtlCol="0">
            <a:spAutoFit/>
          </a:bodyPr>
          <a:lstStyle/>
          <a:p>
            <a:endParaRPr lang="en-US" dirty="0"/>
          </a:p>
        </p:txBody>
      </p:sp>
      <p:pic>
        <p:nvPicPr>
          <p:cNvPr id="1026" name="Picture 2">
            <a:extLst>
              <a:ext uri="{FF2B5EF4-FFF2-40B4-BE49-F238E27FC236}">
                <a16:creationId xmlns:a16="http://schemas.microsoft.com/office/drawing/2014/main" id="{1E56C132-7718-3116-7538-8B0E47C7D18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5872160"/>
            <a:ext cx="3534612" cy="10150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9FE7DC0-D4EC-D875-DCC1-F78AD428C93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34612" y="5872160"/>
            <a:ext cx="724411" cy="1015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421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4ED5F-0F6B-7CFC-007F-562A87ED30F0}"/>
              </a:ext>
            </a:extLst>
          </p:cNvPr>
          <p:cNvSpPr>
            <a:spLocks noGrp="1"/>
          </p:cNvSpPr>
          <p:nvPr>
            <p:ph type="title"/>
          </p:nvPr>
        </p:nvSpPr>
        <p:spPr/>
        <p:txBody>
          <a:bodyPr/>
          <a:lstStyle/>
          <a:p>
            <a:r>
              <a:rPr lang="en-US" dirty="0"/>
              <a:t>PRIORITIES &amp; RISKS FOR HYDRO INVESTMENTS</a:t>
            </a:r>
          </a:p>
        </p:txBody>
      </p:sp>
      <p:sp>
        <p:nvSpPr>
          <p:cNvPr id="3" name="Text Placeholder 2">
            <a:extLst>
              <a:ext uri="{FF2B5EF4-FFF2-40B4-BE49-F238E27FC236}">
                <a16:creationId xmlns:a16="http://schemas.microsoft.com/office/drawing/2014/main" id="{D8AFFD85-6260-FC9B-7A3A-EFA0601AEE1D}"/>
              </a:ext>
            </a:extLst>
          </p:cNvPr>
          <p:cNvSpPr>
            <a:spLocks noGrp="1"/>
          </p:cNvSpPr>
          <p:nvPr>
            <p:ph type="body" sz="quarter" idx="10"/>
          </p:nvPr>
        </p:nvSpPr>
        <p:spPr/>
        <p:txBody>
          <a:bodyPr/>
          <a:lstStyle/>
          <a:p>
            <a:endParaRPr lang="en-US"/>
          </a:p>
        </p:txBody>
      </p:sp>
      <p:pic>
        <p:nvPicPr>
          <p:cNvPr id="5" name="Picture 4">
            <a:extLst>
              <a:ext uri="{FF2B5EF4-FFF2-40B4-BE49-F238E27FC236}">
                <a16:creationId xmlns:a16="http://schemas.microsoft.com/office/drawing/2014/main" id="{CCB3A5DA-B4A3-13AB-7566-85A278970E96}"/>
              </a:ext>
            </a:extLst>
          </p:cNvPr>
          <p:cNvPicPr>
            <a:picLocks noChangeAspect="1"/>
          </p:cNvPicPr>
          <p:nvPr/>
        </p:nvPicPr>
        <p:blipFill rotWithShape="1">
          <a:blip r:embed="rId3"/>
          <a:srcRect l="3627"/>
          <a:stretch/>
        </p:blipFill>
        <p:spPr>
          <a:xfrm>
            <a:off x="0" y="1128409"/>
            <a:ext cx="7888276" cy="5729591"/>
          </a:xfrm>
          <a:prstGeom prst="rect">
            <a:avLst/>
          </a:prstGeom>
        </p:spPr>
      </p:pic>
      <p:pic>
        <p:nvPicPr>
          <p:cNvPr id="7" name="Picture 6">
            <a:extLst>
              <a:ext uri="{FF2B5EF4-FFF2-40B4-BE49-F238E27FC236}">
                <a16:creationId xmlns:a16="http://schemas.microsoft.com/office/drawing/2014/main" id="{EFAD9B85-D554-85B9-E8B0-3847F8FB5973}"/>
              </a:ext>
            </a:extLst>
          </p:cNvPr>
          <p:cNvPicPr>
            <a:picLocks noChangeAspect="1"/>
          </p:cNvPicPr>
          <p:nvPr/>
        </p:nvPicPr>
        <p:blipFill>
          <a:blip r:embed="rId4"/>
          <a:srcRect l="4351" r="4351"/>
          <a:stretch/>
        </p:blipFill>
        <p:spPr>
          <a:xfrm>
            <a:off x="7824831" y="2574904"/>
            <a:ext cx="4059597" cy="2882684"/>
          </a:xfrm>
          <a:prstGeom prst="rect">
            <a:avLst/>
          </a:prstGeom>
        </p:spPr>
      </p:pic>
      <p:sp>
        <p:nvSpPr>
          <p:cNvPr id="6" name="Content Placeholder 6">
            <a:extLst>
              <a:ext uri="{FF2B5EF4-FFF2-40B4-BE49-F238E27FC236}">
                <a16:creationId xmlns:a16="http://schemas.microsoft.com/office/drawing/2014/main" id="{D639804D-FC97-F5AA-B4C0-EFB84D9D0345}"/>
              </a:ext>
            </a:extLst>
          </p:cNvPr>
          <p:cNvSpPr txBox="1">
            <a:spLocks/>
          </p:cNvSpPr>
          <p:nvPr/>
        </p:nvSpPr>
        <p:spPr>
          <a:xfrm>
            <a:off x="451339" y="848920"/>
            <a:ext cx="12312159" cy="305853"/>
          </a:xfrm>
          <a:prstGeom prst="rect">
            <a:avLst/>
          </a:prstGeom>
          <a:noFill/>
        </p:spPr>
        <p:txBody>
          <a:bodyPr vert="horz" wrap="square" lIns="91440" tIns="45720" rIns="91440" bIns="45720" rtlCol="0">
            <a:spAutoFit/>
          </a:bodyPr>
          <a:lstStyle>
            <a:lvl1pPr indent="0">
              <a:lnSpc>
                <a:spcPct val="90000"/>
              </a:lnSpc>
              <a:spcBef>
                <a:spcPts val="1000"/>
              </a:spcBef>
              <a:buFont typeface="Arial" panose="020B0604020202020204" pitchFamily="34" charset="0"/>
              <a:buNone/>
              <a:defRPr lang="en-GB" sz="1500" dirty="0" smtClean="0">
                <a:solidFill>
                  <a:srgbClr val="4BAB3D"/>
                </a:solidFill>
                <a:latin typeface="Josefin Sans Regular Roman" pitchFamily="2" charset="77"/>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WEST AFRICA TO BE PRIORITIZED, UNCERTAIN DEVELOPMENT IN SAPP &amp; EAPP</a:t>
            </a:r>
          </a:p>
        </p:txBody>
      </p:sp>
    </p:spTree>
    <p:extLst>
      <p:ext uri="{BB962C8B-B14F-4D97-AF65-F5344CB8AC3E}">
        <p14:creationId xmlns:p14="http://schemas.microsoft.com/office/powerpoint/2010/main" val="2783401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4ED5F-0F6B-7CFC-007F-562A87ED30F0}"/>
              </a:ext>
            </a:extLst>
          </p:cNvPr>
          <p:cNvSpPr>
            <a:spLocks noGrp="1"/>
          </p:cNvSpPr>
          <p:nvPr>
            <p:ph type="title"/>
          </p:nvPr>
        </p:nvSpPr>
        <p:spPr/>
        <p:txBody>
          <a:bodyPr/>
          <a:lstStyle/>
          <a:p>
            <a:r>
              <a:rPr lang="en-US" dirty="0"/>
              <a:t>SUMMARY</a:t>
            </a:r>
          </a:p>
        </p:txBody>
      </p:sp>
      <p:sp>
        <p:nvSpPr>
          <p:cNvPr id="3" name="Text Placeholder 2">
            <a:extLst>
              <a:ext uri="{FF2B5EF4-FFF2-40B4-BE49-F238E27FC236}">
                <a16:creationId xmlns:a16="http://schemas.microsoft.com/office/drawing/2014/main" id="{D8AFFD85-6260-FC9B-7A3A-EFA0601AEE1D}"/>
              </a:ext>
            </a:extLst>
          </p:cNvPr>
          <p:cNvSpPr>
            <a:spLocks noGrp="1"/>
          </p:cNvSpPr>
          <p:nvPr>
            <p:ph type="body" sz="quarter" idx="10"/>
          </p:nvPr>
        </p:nvSpPr>
        <p:spPr>
          <a:xfrm>
            <a:off x="281355" y="1312863"/>
            <a:ext cx="9548445" cy="4101348"/>
          </a:xfrm>
        </p:spPr>
        <p:txBody>
          <a:bodyPr/>
          <a:lstStyle/>
          <a:p>
            <a:pPr marL="457200" indent="-457200">
              <a:buFont typeface="+mj-lt"/>
              <a:buAutoNum type="arabicPeriod"/>
            </a:pPr>
            <a:r>
              <a:rPr lang="en-US" dirty="0"/>
              <a:t>Around </a:t>
            </a:r>
            <a:r>
              <a:rPr lang="en-US" b="1" dirty="0"/>
              <a:t>34-62 % of planned hydropower is needed</a:t>
            </a:r>
            <a:r>
              <a:rPr lang="en-US" dirty="0"/>
              <a:t> in order to satisfy </a:t>
            </a:r>
            <a:r>
              <a:rPr lang="en-US" b="1" dirty="0"/>
              <a:t>energy demand </a:t>
            </a:r>
            <a:r>
              <a:rPr lang="en-US" dirty="0"/>
              <a:t>and achieve </a:t>
            </a:r>
            <a:r>
              <a:rPr lang="en-US" b="1" dirty="0"/>
              <a:t>climate policy targets</a:t>
            </a:r>
            <a:r>
              <a:rPr lang="en-US" dirty="0"/>
              <a:t>.</a:t>
            </a:r>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r>
              <a:rPr lang="en-US" b="1" dirty="0"/>
              <a:t>Reliability</a:t>
            </a:r>
            <a:r>
              <a:rPr lang="en-US" dirty="0"/>
              <a:t> comes at similar costs but </a:t>
            </a:r>
            <a:r>
              <a:rPr lang="en-US" b="1" dirty="0"/>
              <a:t>requires higher power flows</a:t>
            </a:r>
            <a:r>
              <a:rPr lang="en-US" dirty="0"/>
              <a:t>.</a:t>
            </a:r>
            <a:endParaRPr lang="en-US" dirty="0">
              <a:latin typeface="+mn-lt"/>
            </a:endParaRPr>
          </a:p>
          <a:p>
            <a:pPr marL="457200" indent="-457200">
              <a:buFont typeface="+mj-lt"/>
              <a:buAutoNum type="arabicPeriod"/>
            </a:pPr>
            <a:endParaRPr lang="en-US" dirty="0">
              <a:latin typeface="+mn-lt"/>
            </a:endParaRPr>
          </a:p>
          <a:p>
            <a:pPr marL="457200" indent="-457200">
              <a:buFont typeface="+mj-lt"/>
              <a:buAutoNum type="arabicPeriod"/>
            </a:pPr>
            <a:endParaRPr lang="en-US" dirty="0">
              <a:latin typeface="Lato" panose="020F0502020204030203" pitchFamily="34" charset="77"/>
            </a:endParaRPr>
          </a:p>
          <a:p>
            <a:pPr marL="457200" indent="-457200">
              <a:buFont typeface="+mj-lt"/>
              <a:buAutoNum type="arabicPeriod"/>
            </a:pPr>
            <a:r>
              <a:rPr lang="en-US" dirty="0"/>
              <a:t>Regions of interest</a:t>
            </a:r>
            <a:r>
              <a:rPr lang="en-US" dirty="0">
                <a:latin typeface="Lato" panose="020F0502020204030203" pitchFamily="34" charset="77"/>
              </a:rPr>
              <a:t> for hydropower development:</a:t>
            </a:r>
          </a:p>
          <a:p>
            <a:pPr marL="1143000" lvl="1" indent="-457200">
              <a:buFont typeface="+mj-lt"/>
              <a:buAutoNum type="arabicPeriod"/>
            </a:pPr>
            <a:r>
              <a:rPr lang="en-US" b="1" dirty="0">
                <a:latin typeface="Lato" panose="020F0502020204030203" pitchFamily="34" charset="77"/>
              </a:rPr>
              <a:t>Niger</a:t>
            </a:r>
            <a:r>
              <a:rPr lang="en-US" dirty="0">
                <a:latin typeface="Lato" panose="020F0502020204030203" pitchFamily="34" charset="77"/>
              </a:rPr>
              <a:t> (West Africa) is a basin </a:t>
            </a:r>
            <a:r>
              <a:rPr lang="en-US" b="1" dirty="0">
                <a:latin typeface="Lato" panose="020F0502020204030203" pitchFamily="34" charset="77"/>
              </a:rPr>
              <a:t>to prioritize</a:t>
            </a:r>
          </a:p>
          <a:p>
            <a:pPr marL="1143000" lvl="1" indent="-457200">
              <a:buFont typeface="+mj-lt"/>
              <a:buAutoNum type="arabicPeriod"/>
            </a:pPr>
            <a:r>
              <a:rPr lang="en-US" b="1" dirty="0">
                <a:latin typeface="Lato" panose="020F0502020204030203" pitchFamily="34" charset="77"/>
              </a:rPr>
              <a:t>Risky</a:t>
            </a:r>
            <a:r>
              <a:rPr lang="en-US" dirty="0">
                <a:latin typeface="Lato" panose="020F0502020204030203" pitchFamily="34" charset="77"/>
              </a:rPr>
              <a:t> investments in </a:t>
            </a:r>
            <a:r>
              <a:rPr lang="en-US" b="1" dirty="0">
                <a:latin typeface="Lato" panose="020F0502020204030203" pitchFamily="34" charset="77"/>
              </a:rPr>
              <a:t>Nile, Zambezi &amp; smaller river basins</a:t>
            </a:r>
          </a:p>
        </p:txBody>
      </p:sp>
    </p:spTree>
    <p:extLst>
      <p:ext uri="{BB962C8B-B14F-4D97-AF65-F5344CB8AC3E}">
        <p14:creationId xmlns:p14="http://schemas.microsoft.com/office/powerpoint/2010/main" val="966530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4ED5F-0F6B-7CFC-007F-562A87ED30F0}"/>
              </a:ext>
            </a:extLst>
          </p:cNvPr>
          <p:cNvSpPr>
            <a:spLocks noGrp="1"/>
          </p:cNvSpPr>
          <p:nvPr>
            <p:ph type="title"/>
          </p:nvPr>
        </p:nvSpPr>
        <p:spPr/>
        <p:txBody>
          <a:bodyPr/>
          <a:lstStyle/>
          <a:p>
            <a:r>
              <a:rPr lang="en-US" dirty="0"/>
              <a:t>acknowledgements</a:t>
            </a:r>
          </a:p>
        </p:txBody>
      </p:sp>
      <p:sp>
        <p:nvSpPr>
          <p:cNvPr id="3" name="Text Placeholder 2">
            <a:extLst>
              <a:ext uri="{FF2B5EF4-FFF2-40B4-BE49-F238E27FC236}">
                <a16:creationId xmlns:a16="http://schemas.microsoft.com/office/drawing/2014/main" id="{D8AFFD85-6260-FC9B-7A3A-EFA0601AEE1D}"/>
              </a:ext>
            </a:extLst>
          </p:cNvPr>
          <p:cNvSpPr>
            <a:spLocks noGrp="1"/>
          </p:cNvSpPr>
          <p:nvPr>
            <p:ph type="body" sz="quarter" idx="10"/>
          </p:nvPr>
        </p:nvSpPr>
        <p:spPr>
          <a:xfrm>
            <a:off x="281355" y="1312863"/>
            <a:ext cx="9548445" cy="4101348"/>
          </a:xfrm>
        </p:spPr>
        <p:txBody>
          <a:bodyPr/>
          <a:lstStyle/>
          <a:p>
            <a:endParaRPr lang="en-US" b="1" dirty="0"/>
          </a:p>
          <a:p>
            <a:endParaRPr lang="en-US" b="1" dirty="0"/>
          </a:p>
          <a:p>
            <a:endParaRPr lang="en-US" b="1" dirty="0"/>
          </a:p>
          <a:p>
            <a:endParaRPr lang="en-US" b="1" dirty="0"/>
          </a:p>
          <a:p>
            <a:endParaRPr lang="en-US" b="1" dirty="0"/>
          </a:p>
          <a:p>
            <a:endParaRPr lang="en-US" b="1" dirty="0"/>
          </a:p>
          <a:p>
            <a:r>
              <a:rPr lang="en-US" dirty="0">
                <a:latin typeface="Lato" panose="020F0502020204030203" pitchFamily="34" charset="77"/>
              </a:rPr>
              <a:t>Sebastian </a:t>
            </a:r>
            <a:r>
              <a:rPr lang="en-US" dirty="0" err="1">
                <a:latin typeface="Lato" panose="020F0502020204030203" pitchFamily="34" charset="77"/>
              </a:rPr>
              <a:t>Sterl</a:t>
            </a:r>
            <a:r>
              <a:rPr lang="en-US" dirty="0"/>
              <a:t>				Wim </a:t>
            </a:r>
            <a:r>
              <a:rPr lang="en-US" dirty="0" err="1"/>
              <a:t>Thiery</a:t>
            </a:r>
            <a:endParaRPr lang="en-US" dirty="0"/>
          </a:p>
          <a:p>
            <a:endParaRPr lang="en-US" dirty="0">
              <a:latin typeface="Lato" panose="020F0502020204030203" pitchFamily="34" charset="77"/>
            </a:endParaRPr>
          </a:p>
          <a:p>
            <a:r>
              <a:rPr lang="en-US" dirty="0">
                <a:latin typeface="Lato" panose="020F0502020204030203" pitchFamily="34" charset="77"/>
              </a:rPr>
              <a:t>James </a:t>
            </a:r>
            <a:r>
              <a:rPr lang="en-US" dirty="0" err="1">
                <a:latin typeface="Lato" panose="020F0502020204030203" pitchFamily="34" charset="77"/>
              </a:rPr>
              <a:t>Chelray</a:t>
            </a:r>
            <a:r>
              <a:rPr lang="en-US" dirty="0">
                <a:latin typeface="Lato" panose="020F0502020204030203" pitchFamily="34" charset="77"/>
              </a:rPr>
              <a:t> </a:t>
            </a:r>
            <a:r>
              <a:rPr lang="en-US" dirty="0" err="1">
                <a:latin typeface="Lato" panose="020F0502020204030203" pitchFamily="34" charset="77"/>
              </a:rPr>
              <a:t>Chawanda</a:t>
            </a:r>
            <a:r>
              <a:rPr lang="en-US" dirty="0"/>
              <a:t>			Ann van </a:t>
            </a:r>
            <a:r>
              <a:rPr lang="en-US" dirty="0" err="1"/>
              <a:t>Griensven</a:t>
            </a:r>
            <a:endParaRPr lang="en-US" dirty="0">
              <a:latin typeface="Lato" panose="020F0502020204030203" pitchFamily="34" charset="77"/>
            </a:endParaRPr>
          </a:p>
        </p:txBody>
      </p:sp>
      <p:pic>
        <p:nvPicPr>
          <p:cNvPr id="1026" name="Picture 2" descr="About - VRIJE UNIVERSITEIT BRUSSEL (VUB) - Organizations - OasisHUB">
            <a:extLst>
              <a:ext uri="{FF2B5EF4-FFF2-40B4-BE49-F238E27FC236}">
                <a16:creationId xmlns:a16="http://schemas.microsoft.com/office/drawing/2014/main" id="{09936D30-44E4-00E5-F356-FC15271526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3852" y="1641909"/>
            <a:ext cx="3755822" cy="1321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189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1F943203-C14A-844B-BF87-CFABDA4BC29D}"/>
              </a:ext>
            </a:extLst>
          </p:cNvPr>
          <p:cNvSpPr>
            <a:spLocks noGrp="1"/>
          </p:cNvSpPr>
          <p:nvPr>
            <p:ph type="body" sz="quarter" idx="10"/>
          </p:nvPr>
        </p:nvSpPr>
        <p:spPr/>
        <p:txBody>
          <a:bodyPr/>
          <a:lstStyle/>
          <a:p>
            <a:r>
              <a:rPr lang="it-IT" dirty="0"/>
              <a:t>Angelo Carlino</a:t>
            </a:r>
          </a:p>
        </p:txBody>
      </p:sp>
      <p:sp>
        <p:nvSpPr>
          <p:cNvPr id="4" name="Segnaposto testo 3">
            <a:extLst>
              <a:ext uri="{FF2B5EF4-FFF2-40B4-BE49-F238E27FC236}">
                <a16:creationId xmlns:a16="http://schemas.microsoft.com/office/drawing/2014/main" id="{71A3DF86-AD92-C446-B924-792742DD3B97}"/>
              </a:ext>
            </a:extLst>
          </p:cNvPr>
          <p:cNvSpPr>
            <a:spLocks noGrp="1"/>
          </p:cNvSpPr>
          <p:nvPr>
            <p:ph type="body" sz="quarter" idx="11"/>
          </p:nvPr>
        </p:nvSpPr>
        <p:spPr/>
        <p:txBody>
          <a:bodyPr/>
          <a:lstStyle/>
          <a:p>
            <a:r>
              <a:rPr lang="it-IT" dirty="0" err="1"/>
              <a:t>angelo.carlino@polimi.it</a:t>
            </a:r>
            <a:endParaRPr lang="it-IT" dirty="0"/>
          </a:p>
        </p:txBody>
      </p:sp>
    </p:spTree>
    <p:extLst>
      <p:ext uri="{BB962C8B-B14F-4D97-AF65-F5344CB8AC3E}">
        <p14:creationId xmlns:p14="http://schemas.microsoft.com/office/powerpoint/2010/main" val="2408600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65251A3-F597-F647-B58D-069774415B4B}"/>
              </a:ext>
            </a:extLst>
          </p:cNvPr>
          <p:cNvPicPr>
            <a:picLocks noChangeAspect="1"/>
          </p:cNvPicPr>
          <p:nvPr/>
        </p:nvPicPr>
        <p:blipFill>
          <a:blip r:embed="rId3"/>
          <a:stretch>
            <a:fillRect/>
          </a:stretch>
        </p:blipFill>
        <p:spPr>
          <a:xfrm>
            <a:off x="250427" y="2284728"/>
            <a:ext cx="5736834" cy="3466737"/>
          </a:xfrm>
          <a:prstGeom prst="rect">
            <a:avLst/>
          </a:prstGeom>
        </p:spPr>
      </p:pic>
      <p:sp>
        <p:nvSpPr>
          <p:cNvPr id="2" name="Title 1">
            <a:extLst>
              <a:ext uri="{FF2B5EF4-FFF2-40B4-BE49-F238E27FC236}">
                <a16:creationId xmlns:a16="http://schemas.microsoft.com/office/drawing/2014/main" id="{EE90A0E9-E7B5-7543-B56C-FBBEB7AB35CB}"/>
              </a:ext>
            </a:extLst>
          </p:cNvPr>
          <p:cNvSpPr>
            <a:spLocks noGrp="1"/>
          </p:cNvSpPr>
          <p:nvPr>
            <p:ph type="title"/>
          </p:nvPr>
        </p:nvSpPr>
        <p:spPr/>
        <p:txBody>
          <a:bodyPr/>
          <a:lstStyle/>
          <a:p>
            <a:r>
              <a:rPr lang="en-US" dirty="0"/>
              <a:t>AFRICAN ENERGY &amp; POWER SYSTEM</a:t>
            </a:r>
          </a:p>
        </p:txBody>
      </p:sp>
      <p:sp>
        <p:nvSpPr>
          <p:cNvPr id="3" name="Content Placeholder 2">
            <a:extLst>
              <a:ext uri="{FF2B5EF4-FFF2-40B4-BE49-F238E27FC236}">
                <a16:creationId xmlns:a16="http://schemas.microsoft.com/office/drawing/2014/main" id="{8BB1F7CB-00F9-2848-8873-1EBAE26788A4}"/>
              </a:ext>
            </a:extLst>
          </p:cNvPr>
          <p:cNvSpPr>
            <a:spLocks noGrp="1"/>
          </p:cNvSpPr>
          <p:nvPr>
            <p:ph idx="1"/>
          </p:nvPr>
        </p:nvSpPr>
        <p:spPr>
          <a:xfrm>
            <a:off x="451338" y="1284038"/>
            <a:ext cx="12312159" cy="1096710"/>
          </a:xfrm>
        </p:spPr>
        <p:txBody>
          <a:bodyPr/>
          <a:lstStyle/>
          <a:p>
            <a:pPr marL="0" indent="0">
              <a:buNone/>
            </a:pPr>
            <a:r>
              <a:rPr lang="en-US" dirty="0"/>
              <a:t>From 40 GW (2020) to 132 / 156 / 166 GW (2050) </a:t>
            </a:r>
          </a:p>
          <a:p>
            <a:pPr marL="0" indent="0">
              <a:buNone/>
            </a:pPr>
            <a:r>
              <a:rPr lang="en-US" dirty="0"/>
              <a:t>		          + 93 / 107 / 117 GW (increase)		(</a:t>
            </a:r>
            <a:r>
              <a:rPr lang="en-US" dirty="0" err="1"/>
              <a:t>Pappis</a:t>
            </a:r>
            <a:r>
              <a:rPr lang="en-US" dirty="0"/>
              <a:t> et al., 2019)</a:t>
            </a:r>
          </a:p>
          <a:p>
            <a:endParaRPr lang="en-US" dirty="0"/>
          </a:p>
        </p:txBody>
      </p:sp>
      <p:sp>
        <p:nvSpPr>
          <p:cNvPr id="7" name="Content Placeholder 6">
            <a:extLst>
              <a:ext uri="{FF2B5EF4-FFF2-40B4-BE49-F238E27FC236}">
                <a16:creationId xmlns:a16="http://schemas.microsoft.com/office/drawing/2014/main" id="{1FE9890E-C6FB-644B-A6D2-98EB3E7CE558}"/>
              </a:ext>
            </a:extLst>
          </p:cNvPr>
          <p:cNvSpPr>
            <a:spLocks noGrp="1"/>
          </p:cNvSpPr>
          <p:nvPr>
            <p:ph idx="12"/>
          </p:nvPr>
        </p:nvSpPr>
        <p:spPr>
          <a:xfrm>
            <a:off x="451339" y="848920"/>
            <a:ext cx="12312159" cy="305853"/>
          </a:xfrm>
        </p:spPr>
        <p:txBody>
          <a:bodyPr/>
          <a:lstStyle/>
          <a:p>
            <a:r>
              <a:rPr lang="en-US" dirty="0"/>
              <a:t>FUTURE ENERGY DEMAND AND HYDROPOWER CAPACITY EXPANSION</a:t>
            </a:r>
          </a:p>
        </p:txBody>
      </p:sp>
      <p:pic>
        <p:nvPicPr>
          <p:cNvPr id="10" name="Picture 9">
            <a:extLst>
              <a:ext uri="{FF2B5EF4-FFF2-40B4-BE49-F238E27FC236}">
                <a16:creationId xmlns:a16="http://schemas.microsoft.com/office/drawing/2014/main" id="{EA619471-247D-6541-935D-F5E697AF58E8}"/>
              </a:ext>
            </a:extLst>
          </p:cNvPr>
          <p:cNvPicPr>
            <a:picLocks noChangeAspect="1"/>
          </p:cNvPicPr>
          <p:nvPr/>
        </p:nvPicPr>
        <p:blipFill>
          <a:blip r:embed="rId4"/>
          <a:stretch>
            <a:fillRect/>
          </a:stretch>
        </p:blipFill>
        <p:spPr>
          <a:xfrm>
            <a:off x="6204740" y="2284727"/>
            <a:ext cx="5787816" cy="3466738"/>
          </a:xfrm>
          <a:prstGeom prst="rect">
            <a:avLst/>
          </a:prstGeom>
        </p:spPr>
      </p:pic>
      <p:sp>
        <p:nvSpPr>
          <p:cNvPr id="4" name="Right Brace 3">
            <a:extLst>
              <a:ext uri="{FF2B5EF4-FFF2-40B4-BE49-F238E27FC236}">
                <a16:creationId xmlns:a16="http://schemas.microsoft.com/office/drawing/2014/main" id="{15AA30D8-A5A1-C860-A680-A18E08F2C9C8}"/>
              </a:ext>
            </a:extLst>
          </p:cNvPr>
          <p:cNvSpPr/>
          <p:nvPr/>
        </p:nvSpPr>
        <p:spPr>
          <a:xfrm>
            <a:off x="11765280" y="4343400"/>
            <a:ext cx="144000" cy="259080"/>
          </a:xfrm>
          <a:prstGeom prst="rightBrace">
            <a:avLst/>
          </a:prstGeom>
          <a:noFill/>
          <a:ln w="28575">
            <a:solidFill>
              <a:srgbClr val="B6DEE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40993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CD47-0DD2-0C47-ADB6-D8D47E82D8E8}"/>
              </a:ext>
            </a:extLst>
          </p:cNvPr>
          <p:cNvSpPr>
            <a:spLocks noGrp="1"/>
          </p:cNvSpPr>
          <p:nvPr>
            <p:ph type="title"/>
          </p:nvPr>
        </p:nvSpPr>
        <p:spPr/>
        <p:txBody>
          <a:bodyPr/>
          <a:lstStyle/>
          <a:p>
            <a:r>
              <a:rPr lang="en-US" dirty="0"/>
              <a:t>AFRICAN HYDROPOWER ATLAS</a:t>
            </a:r>
          </a:p>
        </p:txBody>
      </p:sp>
      <p:pic>
        <p:nvPicPr>
          <p:cNvPr id="10" name="Picture 2">
            <a:extLst>
              <a:ext uri="{FF2B5EF4-FFF2-40B4-BE49-F238E27FC236}">
                <a16:creationId xmlns:a16="http://schemas.microsoft.com/office/drawing/2014/main" id="{5F2CCE79-E458-CC42-9322-4FFFF8991F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712" y="1485058"/>
            <a:ext cx="4571697" cy="49597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2EB87F60-46BD-7A4B-9B64-58FF70CD64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6501" y="1473339"/>
            <a:ext cx="6506178" cy="4385503"/>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27A981FD-AB40-A940-81C2-5D19B48799AF}"/>
              </a:ext>
            </a:extLst>
          </p:cNvPr>
          <p:cNvSpPr>
            <a:spLocks noGrp="1"/>
          </p:cNvSpPr>
          <p:nvPr>
            <p:ph idx="12"/>
          </p:nvPr>
        </p:nvSpPr>
        <p:spPr>
          <a:xfrm>
            <a:off x="451339" y="848920"/>
            <a:ext cx="12312159" cy="305853"/>
          </a:xfrm>
        </p:spPr>
        <p:txBody>
          <a:bodyPr/>
          <a:lstStyle/>
          <a:p>
            <a:r>
              <a:rPr lang="en-US" dirty="0"/>
              <a:t>MORE THAN 300 NEW HYDROPOWER PROJECTS FOR 100GW (</a:t>
            </a:r>
            <a:r>
              <a:rPr lang="en-US" dirty="0" err="1"/>
              <a:t>Sterl</a:t>
            </a:r>
            <a:r>
              <a:rPr lang="en-US" dirty="0"/>
              <a:t> et al., 2021)</a:t>
            </a:r>
          </a:p>
        </p:txBody>
      </p:sp>
    </p:spTree>
    <p:extLst>
      <p:ext uri="{BB962C8B-B14F-4D97-AF65-F5344CB8AC3E}">
        <p14:creationId xmlns:p14="http://schemas.microsoft.com/office/powerpoint/2010/main" val="179179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FB115-B47C-A384-E79B-DE0E21522768}"/>
              </a:ext>
            </a:extLst>
          </p:cNvPr>
          <p:cNvSpPr>
            <a:spLocks noGrp="1"/>
          </p:cNvSpPr>
          <p:nvPr>
            <p:ph type="title"/>
          </p:nvPr>
        </p:nvSpPr>
        <p:spPr/>
        <p:txBody>
          <a:bodyPr/>
          <a:lstStyle/>
          <a:p>
            <a:r>
              <a:rPr lang="en-US" dirty="0"/>
              <a:t>RESEARCH QUESTIONS</a:t>
            </a:r>
          </a:p>
        </p:txBody>
      </p:sp>
      <p:sp>
        <p:nvSpPr>
          <p:cNvPr id="3" name="Text Placeholder 2">
            <a:extLst>
              <a:ext uri="{FF2B5EF4-FFF2-40B4-BE49-F238E27FC236}">
                <a16:creationId xmlns:a16="http://schemas.microsoft.com/office/drawing/2014/main" id="{5EC433B1-32BC-48C5-8A64-BE637278AD90}"/>
              </a:ext>
            </a:extLst>
          </p:cNvPr>
          <p:cNvSpPr>
            <a:spLocks noGrp="1"/>
          </p:cNvSpPr>
          <p:nvPr>
            <p:ph type="body" sz="quarter" idx="10"/>
          </p:nvPr>
        </p:nvSpPr>
        <p:spPr>
          <a:xfrm>
            <a:off x="281355" y="1312863"/>
            <a:ext cx="11547480" cy="5171064"/>
          </a:xfrm>
        </p:spPr>
        <p:txBody>
          <a:bodyPr/>
          <a:lstStyle/>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r>
              <a:rPr lang="en-US" dirty="0"/>
              <a:t>What is the </a:t>
            </a:r>
            <a:r>
              <a:rPr lang="en-US" b="1" dirty="0"/>
              <a:t>role of hydropower projects within future energy portfolios?</a:t>
            </a: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r>
              <a:rPr lang="en-US" dirty="0"/>
              <a:t>What are the </a:t>
            </a:r>
            <a:r>
              <a:rPr lang="en-US" b="1" dirty="0"/>
              <a:t>trade-offs</a:t>
            </a:r>
            <a:r>
              <a:rPr lang="en-US" dirty="0"/>
              <a:t> behind </a:t>
            </a:r>
            <a:r>
              <a:rPr lang="en-US" b="1" dirty="0"/>
              <a:t>large-scale hydropower capacity expansion</a:t>
            </a:r>
            <a:r>
              <a:rPr lang="en-US" dirty="0"/>
              <a:t>? </a:t>
            </a:r>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r>
              <a:rPr lang="en-US" dirty="0"/>
              <a:t>Which </a:t>
            </a:r>
            <a:r>
              <a:rPr lang="en-US" b="1" dirty="0"/>
              <a:t>river basins </a:t>
            </a:r>
            <a:r>
              <a:rPr lang="en-US" dirty="0"/>
              <a:t>should </a:t>
            </a:r>
            <a:r>
              <a:rPr lang="en-US" b="1" dirty="0"/>
              <a:t>prioritize new hydropower </a:t>
            </a:r>
            <a:r>
              <a:rPr lang="en-US" dirty="0"/>
              <a:t>projects?</a:t>
            </a:r>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p:txBody>
      </p:sp>
    </p:spTree>
    <p:extLst>
      <p:ext uri="{BB962C8B-B14F-4D97-AF65-F5344CB8AC3E}">
        <p14:creationId xmlns:p14="http://schemas.microsoft.com/office/powerpoint/2010/main" val="2940406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1197EF-BB1C-8DA7-0971-6CEDBEC340BD}"/>
              </a:ext>
            </a:extLst>
          </p:cNvPr>
          <p:cNvSpPr>
            <a:spLocks noGrp="1"/>
          </p:cNvSpPr>
          <p:nvPr>
            <p:ph type="title"/>
          </p:nvPr>
        </p:nvSpPr>
        <p:spPr/>
        <p:txBody>
          <a:bodyPr/>
          <a:lstStyle/>
          <a:p>
            <a:r>
              <a:rPr lang="en-US" dirty="0"/>
              <a:t>OSEMOSYS-TEMBA-AHA Model</a:t>
            </a:r>
          </a:p>
        </p:txBody>
      </p:sp>
      <p:sp>
        <p:nvSpPr>
          <p:cNvPr id="8" name="Content Placeholder 6">
            <a:extLst>
              <a:ext uri="{FF2B5EF4-FFF2-40B4-BE49-F238E27FC236}">
                <a16:creationId xmlns:a16="http://schemas.microsoft.com/office/drawing/2014/main" id="{77A62F06-9C63-A567-C2EE-3555DF9A3BDD}"/>
              </a:ext>
            </a:extLst>
          </p:cNvPr>
          <p:cNvSpPr txBox="1">
            <a:spLocks/>
          </p:cNvSpPr>
          <p:nvPr/>
        </p:nvSpPr>
        <p:spPr>
          <a:xfrm>
            <a:off x="451339" y="848920"/>
            <a:ext cx="12312159" cy="305853"/>
          </a:xfrm>
          <a:prstGeom prst="rect">
            <a:avLst/>
          </a:prstGeom>
          <a:noFill/>
        </p:spPr>
        <p:txBody>
          <a:bodyPr vert="horz" wrap="square" lIns="91440" tIns="45720" rIns="91440" bIns="45720" rtlCol="0">
            <a:spAutoFit/>
          </a:bodyPr>
          <a:lstStyle>
            <a:lvl1pPr indent="0">
              <a:lnSpc>
                <a:spcPct val="90000"/>
              </a:lnSpc>
              <a:spcBef>
                <a:spcPts val="1000"/>
              </a:spcBef>
              <a:buFont typeface="Arial" panose="020B0604020202020204" pitchFamily="34" charset="0"/>
              <a:buNone/>
              <a:defRPr lang="en-GB" sz="1500" dirty="0" smtClean="0">
                <a:solidFill>
                  <a:srgbClr val="4BAB3D"/>
                </a:solidFill>
                <a:latin typeface="Josefin Sans Regular Roman" pitchFamily="2" charset="77"/>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LARGE-SCALE MULTISECTORAL HYDROPOWER CAPACITY EXPANSION MODEL</a:t>
            </a:r>
          </a:p>
        </p:txBody>
      </p:sp>
      <p:pic>
        <p:nvPicPr>
          <p:cNvPr id="2052" name="Picture 4">
            <a:extLst>
              <a:ext uri="{FF2B5EF4-FFF2-40B4-BE49-F238E27FC236}">
                <a16:creationId xmlns:a16="http://schemas.microsoft.com/office/drawing/2014/main" id="{93E6D979-DA32-307C-D55F-AC48BDA7EC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958" y="1688802"/>
            <a:ext cx="8207079" cy="4692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854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4ED5F-0F6B-7CFC-007F-562A87ED30F0}"/>
              </a:ext>
            </a:extLst>
          </p:cNvPr>
          <p:cNvSpPr>
            <a:spLocks noGrp="1"/>
          </p:cNvSpPr>
          <p:nvPr>
            <p:ph type="title"/>
          </p:nvPr>
        </p:nvSpPr>
        <p:spPr/>
        <p:txBody>
          <a:bodyPr/>
          <a:lstStyle/>
          <a:p>
            <a:r>
              <a:rPr lang="en-US" dirty="0"/>
              <a:t>CURRENT HYDRO EXPANSION PLAN</a:t>
            </a:r>
          </a:p>
        </p:txBody>
      </p:sp>
      <p:pic>
        <p:nvPicPr>
          <p:cNvPr id="5" name="Picture 4">
            <a:extLst>
              <a:ext uri="{FF2B5EF4-FFF2-40B4-BE49-F238E27FC236}">
                <a16:creationId xmlns:a16="http://schemas.microsoft.com/office/drawing/2014/main" id="{C909AC44-92F4-834E-38D3-7A905E0ACDBB}"/>
              </a:ext>
            </a:extLst>
          </p:cNvPr>
          <p:cNvPicPr>
            <a:picLocks noChangeAspect="1"/>
          </p:cNvPicPr>
          <p:nvPr/>
        </p:nvPicPr>
        <p:blipFill>
          <a:blip r:embed="rId3"/>
          <a:srcRect/>
          <a:stretch/>
        </p:blipFill>
        <p:spPr>
          <a:xfrm>
            <a:off x="0" y="1707718"/>
            <a:ext cx="8583803" cy="5150282"/>
          </a:xfrm>
          <a:prstGeom prst="rect">
            <a:avLst/>
          </a:prstGeom>
        </p:spPr>
      </p:pic>
      <p:sp>
        <p:nvSpPr>
          <p:cNvPr id="7" name="Content Placeholder 6">
            <a:extLst>
              <a:ext uri="{FF2B5EF4-FFF2-40B4-BE49-F238E27FC236}">
                <a16:creationId xmlns:a16="http://schemas.microsoft.com/office/drawing/2014/main" id="{59657C80-ED55-1E46-5D98-8ADBF65D26DD}"/>
              </a:ext>
            </a:extLst>
          </p:cNvPr>
          <p:cNvSpPr txBox="1">
            <a:spLocks/>
          </p:cNvSpPr>
          <p:nvPr/>
        </p:nvSpPr>
        <p:spPr>
          <a:xfrm>
            <a:off x="451339" y="848920"/>
            <a:ext cx="12312159" cy="305853"/>
          </a:xfrm>
          <a:prstGeom prst="rect">
            <a:avLst/>
          </a:prstGeom>
          <a:noFill/>
        </p:spPr>
        <p:txBody>
          <a:bodyPr vert="horz" wrap="square" lIns="91440" tIns="45720" rIns="91440" bIns="45720" rtlCol="0">
            <a:spAutoFit/>
          </a:bodyPr>
          <a:lstStyle>
            <a:lvl1pPr indent="0">
              <a:lnSpc>
                <a:spcPct val="90000"/>
              </a:lnSpc>
              <a:spcBef>
                <a:spcPts val="1000"/>
              </a:spcBef>
              <a:buFont typeface="Arial" panose="020B0604020202020204" pitchFamily="34" charset="0"/>
              <a:buNone/>
              <a:defRPr lang="en-GB" sz="1500" dirty="0" smtClean="0">
                <a:solidFill>
                  <a:srgbClr val="4BAB3D"/>
                </a:solidFill>
                <a:latin typeface="Josefin Sans Regular Roman" pitchFamily="2" charset="77"/>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CONSTRAINED TO CURRENT HYDROPOWER CAPACITY EXPANSION PLANS</a:t>
            </a:r>
          </a:p>
        </p:txBody>
      </p:sp>
      <p:sp>
        <p:nvSpPr>
          <p:cNvPr id="8" name="Text Placeholder 2">
            <a:extLst>
              <a:ext uri="{FF2B5EF4-FFF2-40B4-BE49-F238E27FC236}">
                <a16:creationId xmlns:a16="http://schemas.microsoft.com/office/drawing/2014/main" id="{40313732-8ADE-A507-8B10-32DF0CBD5F0D}"/>
              </a:ext>
            </a:extLst>
          </p:cNvPr>
          <p:cNvSpPr>
            <a:spLocks noGrp="1"/>
          </p:cNvSpPr>
          <p:nvPr>
            <p:ph type="body" sz="quarter" idx="10"/>
          </p:nvPr>
        </p:nvSpPr>
        <p:spPr>
          <a:xfrm>
            <a:off x="281355" y="1312863"/>
            <a:ext cx="11547480" cy="2064517"/>
          </a:xfrm>
        </p:spPr>
        <p:txBody>
          <a:bodyPr/>
          <a:lstStyle/>
          <a:p>
            <a:r>
              <a:rPr lang="en-US" dirty="0"/>
              <a:t>Added hydropower capacity: 100 GW</a:t>
            </a:r>
          </a:p>
        </p:txBody>
      </p:sp>
    </p:spTree>
    <p:extLst>
      <p:ext uri="{BB962C8B-B14F-4D97-AF65-F5344CB8AC3E}">
        <p14:creationId xmlns:p14="http://schemas.microsoft.com/office/powerpoint/2010/main" val="4077360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AFFD85-6260-FC9B-7A3A-EFA0601AEE1D}"/>
              </a:ext>
            </a:extLst>
          </p:cNvPr>
          <p:cNvSpPr>
            <a:spLocks noGrp="1"/>
          </p:cNvSpPr>
          <p:nvPr>
            <p:ph type="body" sz="quarter" idx="10"/>
          </p:nvPr>
        </p:nvSpPr>
        <p:spPr/>
        <p:txBody>
          <a:bodyPr/>
          <a:lstStyle/>
          <a:p>
            <a:r>
              <a:rPr lang="en-US" dirty="0"/>
              <a:t>Added hydropower capacity: 48-63 GW</a:t>
            </a:r>
          </a:p>
        </p:txBody>
      </p:sp>
      <p:sp>
        <p:nvSpPr>
          <p:cNvPr id="7" name="Title 1">
            <a:extLst>
              <a:ext uri="{FF2B5EF4-FFF2-40B4-BE49-F238E27FC236}">
                <a16:creationId xmlns:a16="http://schemas.microsoft.com/office/drawing/2014/main" id="{8588CA77-52F1-7283-4BAC-845CA8417CD4}"/>
              </a:ext>
            </a:extLst>
          </p:cNvPr>
          <p:cNvSpPr txBox="1">
            <a:spLocks/>
          </p:cNvSpPr>
          <p:nvPr/>
        </p:nvSpPr>
        <p:spPr>
          <a:xfrm>
            <a:off x="281354" y="187294"/>
            <a:ext cx="9280818" cy="94111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cap="all" baseline="0">
                <a:solidFill>
                  <a:schemeClr val="tx1"/>
                </a:solidFill>
                <a:latin typeface="Josefin Sans Regular Roman" pitchFamily="2" charset="77"/>
                <a:ea typeface="+mj-ea"/>
                <a:cs typeface="+mj-cs"/>
              </a:defRPr>
            </a:lvl1pPr>
          </a:lstStyle>
          <a:p>
            <a:r>
              <a:rPr lang="en-US" dirty="0" err="1"/>
              <a:t>OPTIMal</a:t>
            </a:r>
            <a:r>
              <a:rPr lang="en-US" dirty="0"/>
              <a:t> SEQUENCING OF HYDRO PROJECTS</a:t>
            </a:r>
          </a:p>
        </p:txBody>
      </p:sp>
      <p:sp>
        <p:nvSpPr>
          <p:cNvPr id="8" name="Content Placeholder 6">
            <a:extLst>
              <a:ext uri="{FF2B5EF4-FFF2-40B4-BE49-F238E27FC236}">
                <a16:creationId xmlns:a16="http://schemas.microsoft.com/office/drawing/2014/main" id="{17AACF73-EE2C-5D6E-B423-52ACAAF823A3}"/>
              </a:ext>
            </a:extLst>
          </p:cNvPr>
          <p:cNvSpPr txBox="1">
            <a:spLocks/>
          </p:cNvSpPr>
          <p:nvPr/>
        </p:nvSpPr>
        <p:spPr>
          <a:xfrm>
            <a:off x="451339" y="848920"/>
            <a:ext cx="12312159" cy="305853"/>
          </a:xfrm>
          <a:prstGeom prst="rect">
            <a:avLst/>
          </a:prstGeom>
          <a:noFill/>
        </p:spPr>
        <p:txBody>
          <a:bodyPr vert="horz" wrap="square" lIns="91440" tIns="45720" rIns="91440" bIns="45720" rtlCol="0">
            <a:spAutoFit/>
          </a:bodyPr>
          <a:lstStyle>
            <a:lvl1pPr indent="0">
              <a:lnSpc>
                <a:spcPct val="90000"/>
              </a:lnSpc>
              <a:spcBef>
                <a:spcPts val="1000"/>
              </a:spcBef>
              <a:buFont typeface="Arial" panose="020B0604020202020204" pitchFamily="34" charset="0"/>
              <a:buNone/>
              <a:defRPr lang="en-GB" sz="1500" dirty="0" smtClean="0">
                <a:solidFill>
                  <a:srgbClr val="4BAB3D"/>
                </a:solidFill>
                <a:latin typeface="Josefin Sans Regular Roman" pitchFamily="2" charset="77"/>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FROM AHA PLANS TO OPTIMAL HYDRO EXPANSION UNDER MEDIAN HYDROLOGY</a:t>
            </a:r>
          </a:p>
        </p:txBody>
      </p:sp>
      <p:pic>
        <p:nvPicPr>
          <p:cNvPr id="9" name="Picture 8">
            <a:extLst>
              <a:ext uri="{FF2B5EF4-FFF2-40B4-BE49-F238E27FC236}">
                <a16:creationId xmlns:a16="http://schemas.microsoft.com/office/drawing/2014/main" id="{28D081E5-DB25-3A6B-2E71-7CB0B7167ED7}"/>
              </a:ext>
            </a:extLst>
          </p:cNvPr>
          <p:cNvPicPr>
            <a:picLocks noChangeAspect="1"/>
          </p:cNvPicPr>
          <p:nvPr/>
        </p:nvPicPr>
        <p:blipFill>
          <a:blip r:embed="rId3"/>
          <a:srcRect/>
          <a:stretch/>
        </p:blipFill>
        <p:spPr>
          <a:xfrm>
            <a:off x="0" y="1707718"/>
            <a:ext cx="8583803" cy="5150281"/>
          </a:xfrm>
          <a:prstGeom prst="rect">
            <a:avLst/>
          </a:prstGeom>
        </p:spPr>
      </p:pic>
    </p:spTree>
    <p:extLst>
      <p:ext uri="{BB962C8B-B14F-4D97-AF65-F5344CB8AC3E}">
        <p14:creationId xmlns:p14="http://schemas.microsoft.com/office/powerpoint/2010/main" val="1612306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AFFD85-6260-FC9B-7A3A-EFA0601AEE1D}"/>
              </a:ext>
            </a:extLst>
          </p:cNvPr>
          <p:cNvSpPr>
            <a:spLocks noGrp="1"/>
          </p:cNvSpPr>
          <p:nvPr>
            <p:ph type="body" sz="quarter" idx="10"/>
          </p:nvPr>
        </p:nvSpPr>
        <p:spPr/>
        <p:txBody>
          <a:bodyPr/>
          <a:lstStyle/>
          <a:p>
            <a:r>
              <a:rPr lang="en-US" dirty="0"/>
              <a:t>Added hydropower capacity: 38-45 GW</a:t>
            </a:r>
          </a:p>
        </p:txBody>
      </p:sp>
      <p:sp>
        <p:nvSpPr>
          <p:cNvPr id="9" name="Title 1">
            <a:extLst>
              <a:ext uri="{FF2B5EF4-FFF2-40B4-BE49-F238E27FC236}">
                <a16:creationId xmlns:a16="http://schemas.microsoft.com/office/drawing/2014/main" id="{49E83A80-A620-6003-A8DF-7F14AE31496C}"/>
              </a:ext>
            </a:extLst>
          </p:cNvPr>
          <p:cNvSpPr txBox="1">
            <a:spLocks/>
          </p:cNvSpPr>
          <p:nvPr/>
        </p:nvSpPr>
        <p:spPr>
          <a:xfrm>
            <a:off x="281354" y="187294"/>
            <a:ext cx="9280818" cy="94111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cap="all" baseline="0">
                <a:solidFill>
                  <a:schemeClr val="tx1"/>
                </a:solidFill>
                <a:latin typeface="Josefin Sans Regular Roman" pitchFamily="2" charset="77"/>
                <a:ea typeface="+mj-ea"/>
                <a:cs typeface="+mj-cs"/>
              </a:defRPr>
            </a:lvl1pPr>
          </a:lstStyle>
          <a:p>
            <a:r>
              <a:rPr lang="en-US" dirty="0"/>
              <a:t>ROBUST HYDRO EXPANSION</a:t>
            </a:r>
          </a:p>
        </p:txBody>
      </p:sp>
      <p:sp>
        <p:nvSpPr>
          <p:cNvPr id="10" name="Content Placeholder 6">
            <a:extLst>
              <a:ext uri="{FF2B5EF4-FFF2-40B4-BE49-F238E27FC236}">
                <a16:creationId xmlns:a16="http://schemas.microsoft.com/office/drawing/2014/main" id="{A6B75BFA-6270-1222-0538-284F74290BE3}"/>
              </a:ext>
            </a:extLst>
          </p:cNvPr>
          <p:cNvSpPr txBox="1">
            <a:spLocks/>
          </p:cNvSpPr>
          <p:nvPr/>
        </p:nvSpPr>
        <p:spPr>
          <a:xfrm>
            <a:off x="451339" y="848920"/>
            <a:ext cx="12312159" cy="305853"/>
          </a:xfrm>
          <a:prstGeom prst="rect">
            <a:avLst/>
          </a:prstGeom>
          <a:noFill/>
        </p:spPr>
        <p:txBody>
          <a:bodyPr vert="horz" wrap="square" lIns="91440" tIns="45720" rIns="91440" bIns="45720" rtlCol="0">
            <a:spAutoFit/>
          </a:bodyPr>
          <a:lstStyle>
            <a:lvl1pPr indent="0">
              <a:lnSpc>
                <a:spcPct val="90000"/>
              </a:lnSpc>
              <a:spcBef>
                <a:spcPts val="1000"/>
              </a:spcBef>
              <a:buFont typeface="Arial" panose="020B0604020202020204" pitchFamily="34" charset="0"/>
              <a:buNone/>
              <a:defRPr lang="en-GB" sz="1500" dirty="0" smtClean="0">
                <a:solidFill>
                  <a:srgbClr val="4BAB3D"/>
                </a:solidFill>
                <a:latin typeface="Josefin Sans Regular Roman" pitchFamily="2" charset="77"/>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FROM MEDIAN TO VERY DRY HYDROLOGY: FOCUS ON ROBUSTNESS</a:t>
            </a:r>
          </a:p>
        </p:txBody>
      </p:sp>
      <p:pic>
        <p:nvPicPr>
          <p:cNvPr id="11" name="Picture 10">
            <a:extLst>
              <a:ext uri="{FF2B5EF4-FFF2-40B4-BE49-F238E27FC236}">
                <a16:creationId xmlns:a16="http://schemas.microsoft.com/office/drawing/2014/main" id="{C158C2B6-1597-D291-9268-C92A730125F2}"/>
              </a:ext>
            </a:extLst>
          </p:cNvPr>
          <p:cNvPicPr>
            <a:picLocks noChangeAspect="1"/>
          </p:cNvPicPr>
          <p:nvPr/>
        </p:nvPicPr>
        <p:blipFill>
          <a:blip r:embed="rId3"/>
          <a:srcRect/>
          <a:stretch/>
        </p:blipFill>
        <p:spPr>
          <a:xfrm>
            <a:off x="1" y="1707718"/>
            <a:ext cx="8583801" cy="5150281"/>
          </a:xfrm>
          <a:prstGeom prst="rect">
            <a:avLst/>
          </a:prstGeom>
        </p:spPr>
      </p:pic>
    </p:spTree>
    <p:extLst>
      <p:ext uri="{BB962C8B-B14F-4D97-AF65-F5344CB8AC3E}">
        <p14:creationId xmlns:p14="http://schemas.microsoft.com/office/powerpoint/2010/main" val="3114699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B1864-B312-A20F-D997-074967345CE5}"/>
              </a:ext>
            </a:extLst>
          </p:cNvPr>
          <p:cNvSpPr>
            <a:spLocks noGrp="1"/>
          </p:cNvSpPr>
          <p:nvPr>
            <p:ph type="title"/>
          </p:nvPr>
        </p:nvSpPr>
        <p:spPr/>
        <p:txBody>
          <a:bodyPr/>
          <a:lstStyle/>
          <a:p>
            <a:r>
              <a:rPr lang="en-US" dirty="0"/>
              <a:t>COSTS, DEMAND DEFICIT, &amp; ENERGY FLOWS</a:t>
            </a:r>
          </a:p>
        </p:txBody>
      </p:sp>
      <p:sp>
        <p:nvSpPr>
          <p:cNvPr id="3" name="Text Placeholder 2">
            <a:extLst>
              <a:ext uri="{FF2B5EF4-FFF2-40B4-BE49-F238E27FC236}">
                <a16:creationId xmlns:a16="http://schemas.microsoft.com/office/drawing/2014/main" id="{99DCA1E7-E581-019A-0478-75E66D7C805B}"/>
              </a:ext>
            </a:extLst>
          </p:cNvPr>
          <p:cNvSpPr>
            <a:spLocks noGrp="1"/>
          </p:cNvSpPr>
          <p:nvPr>
            <p:ph type="body" sz="quarter" idx="10"/>
          </p:nvPr>
        </p:nvSpPr>
        <p:spPr/>
        <p:txBody>
          <a:bodyPr/>
          <a:lstStyle/>
          <a:p>
            <a:endParaRPr lang="en-US" dirty="0"/>
          </a:p>
        </p:txBody>
      </p:sp>
      <p:pic>
        <p:nvPicPr>
          <p:cNvPr id="5" name="Picture 4">
            <a:extLst>
              <a:ext uri="{FF2B5EF4-FFF2-40B4-BE49-F238E27FC236}">
                <a16:creationId xmlns:a16="http://schemas.microsoft.com/office/drawing/2014/main" id="{9EC7779C-E843-9B3A-D839-673A1EBEF262}"/>
              </a:ext>
            </a:extLst>
          </p:cNvPr>
          <p:cNvPicPr>
            <a:picLocks noChangeAspect="1"/>
          </p:cNvPicPr>
          <p:nvPr/>
        </p:nvPicPr>
        <p:blipFill>
          <a:blip r:embed="rId3"/>
          <a:srcRect/>
          <a:stretch/>
        </p:blipFill>
        <p:spPr>
          <a:xfrm>
            <a:off x="0" y="1339227"/>
            <a:ext cx="9943301" cy="5524056"/>
          </a:xfrm>
          <a:prstGeom prst="rect">
            <a:avLst/>
          </a:prstGeom>
        </p:spPr>
      </p:pic>
      <p:sp>
        <p:nvSpPr>
          <p:cNvPr id="6" name="Content Placeholder 6">
            <a:extLst>
              <a:ext uri="{FF2B5EF4-FFF2-40B4-BE49-F238E27FC236}">
                <a16:creationId xmlns:a16="http://schemas.microsoft.com/office/drawing/2014/main" id="{70061B20-382D-7601-0656-2CED518C57F8}"/>
              </a:ext>
            </a:extLst>
          </p:cNvPr>
          <p:cNvSpPr txBox="1">
            <a:spLocks/>
          </p:cNvSpPr>
          <p:nvPr/>
        </p:nvSpPr>
        <p:spPr>
          <a:xfrm>
            <a:off x="451339" y="848920"/>
            <a:ext cx="12312159" cy="305853"/>
          </a:xfrm>
          <a:prstGeom prst="rect">
            <a:avLst/>
          </a:prstGeom>
          <a:noFill/>
        </p:spPr>
        <p:txBody>
          <a:bodyPr vert="horz" wrap="square" lIns="91440" tIns="45720" rIns="91440" bIns="45720" rtlCol="0">
            <a:spAutoFit/>
          </a:bodyPr>
          <a:lstStyle>
            <a:lvl1pPr indent="0">
              <a:lnSpc>
                <a:spcPct val="90000"/>
              </a:lnSpc>
              <a:spcBef>
                <a:spcPts val="1000"/>
              </a:spcBef>
              <a:buFont typeface="Arial" panose="020B0604020202020204" pitchFamily="34" charset="0"/>
              <a:buNone/>
              <a:defRPr lang="en-GB" sz="1500" dirty="0" smtClean="0">
                <a:solidFill>
                  <a:srgbClr val="4BAB3D"/>
                </a:solidFill>
                <a:latin typeface="Josefin Sans Regular Roman" pitchFamily="2" charset="77"/>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RELIABILITY COMES WITH MODEST COST INCREASE BUT REQUIRES LARGE POWER FLOWS BETWEEN COUNTRIES</a:t>
            </a:r>
          </a:p>
        </p:txBody>
      </p:sp>
    </p:spTree>
    <p:extLst>
      <p:ext uri="{BB962C8B-B14F-4D97-AF65-F5344CB8AC3E}">
        <p14:creationId xmlns:p14="http://schemas.microsoft.com/office/powerpoint/2010/main" val="326296791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ILab_template" id="{500C4D89-E5CB-4741-B3B7-2D197B62BDEF}" vid="{44C4F197-856F-B346-A677-D4E9C12A10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 di Office</Template>
  <TotalTime>3496</TotalTime>
  <Words>859</Words>
  <Application>Microsoft Macintosh PowerPoint</Application>
  <PresentationFormat>Widescreen</PresentationFormat>
  <Paragraphs>74</Paragraphs>
  <Slides>13</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Calibri</vt:lpstr>
      <vt:lpstr>Calibri Light</vt:lpstr>
      <vt:lpstr>Josefin Sans Bold Roman</vt:lpstr>
      <vt:lpstr>Josefin Sans Light Roman</vt:lpstr>
      <vt:lpstr>Josefin Sans Regular Roman</vt:lpstr>
      <vt:lpstr>Josefin Sans SemiBold Roman</vt:lpstr>
      <vt:lpstr>Lato</vt:lpstr>
      <vt:lpstr>Lato Light</vt:lpstr>
      <vt:lpstr>Tema di Office</vt:lpstr>
      <vt:lpstr>PowerPoint Presentation</vt:lpstr>
      <vt:lpstr>AFRICAN ENERGY &amp; POWER SYSTEM</vt:lpstr>
      <vt:lpstr>AFRICAN HYDROPOWER ATLAS</vt:lpstr>
      <vt:lpstr>RESEARCH QUESTIONS</vt:lpstr>
      <vt:lpstr>OSEMOSYS-TEMBA-AHA Model</vt:lpstr>
      <vt:lpstr>CURRENT HYDRO EXPANSION PLAN</vt:lpstr>
      <vt:lpstr>PowerPoint Presentation</vt:lpstr>
      <vt:lpstr>PowerPoint Presentation</vt:lpstr>
      <vt:lpstr>COSTS, DEMAND DEFICIT, &amp; ENERGY FLOWS</vt:lpstr>
      <vt:lpstr>PRIORITIES &amp; RISKS FOR HYDRO INVESTMENTS</vt:lpstr>
      <vt:lpstr>SUMMARY</vt:lpstr>
      <vt:lpstr>acknowledgements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Angelo Carlino</dc:creator>
  <cp:lastModifiedBy>Angelo Carlino</cp:lastModifiedBy>
  <cp:revision>21</cp:revision>
  <cp:lastPrinted>2020-05-21T16:50:08Z</cp:lastPrinted>
  <dcterms:created xsi:type="dcterms:W3CDTF">2022-05-02T16:35:16Z</dcterms:created>
  <dcterms:modified xsi:type="dcterms:W3CDTF">2022-05-23T07:57:54Z</dcterms:modified>
</cp:coreProperties>
</file>