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703" r:id="rId3"/>
    <p:sldId id="701" r:id="rId4"/>
    <p:sldId id="706" r:id="rId5"/>
    <p:sldId id="707" r:id="rId6"/>
    <p:sldId id="462" r:id="rId7"/>
    <p:sldId id="693" r:id="rId8"/>
    <p:sldId id="692" r:id="rId9"/>
    <p:sldId id="708" r:id="rId10"/>
    <p:sldId id="695" r:id="rId11"/>
    <p:sldId id="697" r:id="rId12"/>
    <p:sldId id="700" r:id="rId13"/>
    <p:sldId id="521" r:id="rId14"/>
    <p:sldId id="687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us Rothacher" initials="MR" lastIdx="7" clrIdx="0">
    <p:extLst>
      <p:ext uri="{19B8F6BF-5375-455C-9EA6-DF929625EA0E}">
        <p15:presenceInfo xmlns:p15="http://schemas.microsoft.com/office/powerpoint/2012/main" userId="S-1-5-21-4240789806-1255101341-1488730899-123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73E"/>
    <a:srgbClr val="E7EBF2"/>
    <a:srgbClr val="D9D9D9"/>
    <a:srgbClr val="E26C00"/>
    <a:srgbClr val="A85000"/>
    <a:srgbClr val="FF7F0E"/>
    <a:srgbClr val="FFD9B3"/>
    <a:srgbClr val="FFCC99"/>
    <a:srgbClr val="1269B0"/>
    <a:srgbClr val="2CA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5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58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4" d="100"/>
          <a:sy n="124" d="100"/>
        </p:scale>
        <p:origin x="70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0T16:30:09.317" idx="1">
    <p:pos x="2396" y="818"/>
    <p:text>on --&gt; of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0T16:39:41.393" idx="2">
    <p:pos x="1121" y="163"/>
    <p:text>Set up --&gt; Setup</p:text>
    <p:extLst>
      <p:ext uri="{C676402C-5697-4E1C-873F-D02D1690AC5C}">
        <p15:threadingInfo xmlns:p15="http://schemas.microsoft.com/office/powerpoint/2012/main" timeZoneBias="-120"/>
      </p:ext>
    </p:extLst>
  </p:cm>
  <p:cm authorId="1" dt="2022-05-20T16:41:46.524" idx="3">
    <p:pos x="3219" y="2821"/>
    <p:text>Make --&gt; make</p:text>
    <p:extLst>
      <p:ext uri="{C676402C-5697-4E1C-873F-D02D1690AC5C}">
        <p15:threadingInfo xmlns:p15="http://schemas.microsoft.com/office/powerpoint/2012/main" timeZoneBias="-120"/>
      </p:ext>
    </p:extLst>
  </p:cm>
  <p:cm authorId="1" dt="2022-05-20T16:48:36.629" idx="6">
    <p:pos x="1753" y="1262"/>
    <p:text>Wie sind die Training- und die Testdaten über das Jahr verteilt ? Gleichmässige Verteilung oder sind die 80% am Anfang und die 20% am Ende der Zeitserie 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0T16:43:23.545" idx="4">
    <p:pos x="7160" y="1574"/>
    <p:text>Es wäre gut, hier noch die physikalische Grösse ZWD hinzuzufügen, damit klar ist, dass es der RMSE des ZWD ist. Auch in der Titelzeile der Abbildung sollte man m.E. "ZWD" hinzufügen.</p:text>
    <p:extLst>
      <p:ext uri="{C676402C-5697-4E1C-873F-D02D1690AC5C}">
        <p15:threadingInfo xmlns:p15="http://schemas.microsoft.com/office/powerpoint/2012/main" timeZoneBias="-120"/>
      </p:ext>
    </p:extLst>
  </p:cm>
  <p:cm authorId="1" dt="2022-05-20T16:46:19.369" idx="5">
    <p:pos x="7160" y="1710"/>
    <p:text>Das gleiche gilt für die Abbildung auf der nächsten Folie.</p:text>
    <p:extLst>
      <p:ext uri="{C676402C-5697-4E1C-873F-D02D1690AC5C}">
        <p15:threadingInfo xmlns:p15="http://schemas.microsoft.com/office/powerpoint/2012/main" timeZoneBias="-120">
          <p15:parentCm authorId="1" idx="4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0T16:50:47.317" idx="7">
    <p:pos x="6968" y="1955"/>
    <p:text>= 12.4 would be sufficient, also for the summary slide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20.05.2022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20.05.2022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 baseline="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2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485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420000"/>
          </a:xfrm>
          <a:solidFill>
            <a:srgbClr val="72791C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2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5122625"/>
            <a:ext cx="10044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rgbClr val="007A96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0021" y="6514212"/>
            <a:ext cx="1686614" cy="224232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214E0B5C-8ACC-4768-BA6E-E2148BFED6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04" y="6446192"/>
            <a:ext cx="205367" cy="292252"/>
          </a:xfrm>
          <a:prstGeom prst="rect">
            <a:avLst/>
          </a:prstGeom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‹Nr.›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27.05.2022</a:t>
            </a:r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‹Nr.›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882FF669-564A-4497-A386-BA8B28F256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1FB292-90C1-439C-8480-EB4116CF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233537"/>
            <a:ext cx="7184572" cy="3448805"/>
          </a:xfrm>
        </p:spPr>
        <p:txBody>
          <a:bodyPr/>
          <a:lstStyle/>
          <a:p>
            <a:r>
              <a:rPr lang="en-US" sz="2400" b="1" dirty="0"/>
              <a:t>Machine learning and meteorological </a:t>
            </a:r>
            <a:br>
              <a:rPr lang="en-US" sz="2400" b="1" dirty="0"/>
            </a:br>
            <a:r>
              <a:rPr lang="en-US" sz="2400" b="1" dirty="0"/>
              <a:t>data for </a:t>
            </a:r>
            <a:r>
              <a:rPr lang="en-US" sz="2400" b="1" dirty="0" err="1"/>
              <a:t>spatio</a:t>
            </a:r>
            <a:r>
              <a:rPr lang="en-US" sz="2400" b="1" dirty="0"/>
              <a:t>-temporal prediction </a:t>
            </a:r>
            <a:br>
              <a:rPr lang="en-US" sz="2400" b="1" dirty="0"/>
            </a:br>
            <a:r>
              <a:rPr lang="en-US" sz="2400" b="1" dirty="0"/>
              <a:t>of tropospheric parameters</a:t>
            </a:r>
            <a:endParaRPr lang="de-CH" sz="2400" dirty="0"/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1ADABBC-2742-48DB-BA2B-E411F07CEE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71C1F6-869F-40B1-8975-92FF2042F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3860495"/>
            <a:ext cx="6106056" cy="1008000"/>
          </a:xfrm>
        </p:spPr>
        <p:txBody>
          <a:bodyPr/>
          <a:lstStyle/>
          <a:p>
            <a:r>
              <a:rPr lang="en-GB" b="1" dirty="0"/>
              <a:t>Laura Crocetti - lcrocetti@ethz.ch, </a:t>
            </a:r>
            <a:br>
              <a:rPr lang="en-GB" b="1" dirty="0"/>
            </a:br>
            <a:r>
              <a:rPr lang="de-CH" dirty="0"/>
              <a:t>B. Soja, G. </a:t>
            </a:r>
            <a:r>
              <a:rPr lang="de-CH" dirty="0" err="1"/>
              <a:t>Kłopotek</a:t>
            </a:r>
            <a:r>
              <a:rPr lang="de-CH" dirty="0"/>
              <a:t>, M. </a:t>
            </a:r>
            <a:r>
              <a:rPr lang="de-CH" dirty="0" err="1"/>
              <a:t>Awadaljeed</a:t>
            </a:r>
            <a:r>
              <a:rPr lang="de-CH" dirty="0"/>
              <a:t>, M. </a:t>
            </a:r>
            <a:r>
              <a:rPr lang="de-CH" dirty="0" err="1"/>
              <a:t>Rothacher</a:t>
            </a:r>
            <a:r>
              <a:rPr lang="de-CH" dirty="0"/>
              <a:t>, </a:t>
            </a:r>
            <a:br>
              <a:rPr lang="de-CH" dirty="0"/>
            </a:br>
            <a:r>
              <a:rPr lang="de-CH" dirty="0"/>
              <a:t>L. See, R. Weinacker, T. </a:t>
            </a:r>
            <a:r>
              <a:rPr lang="de-CH" dirty="0" err="1"/>
              <a:t>Sturn</a:t>
            </a:r>
            <a:r>
              <a:rPr lang="de-CH" dirty="0"/>
              <a:t>, I. </a:t>
            </a:r>
            <a:r>
              <a:rPr lang="de-CH" dirty="0" err="1"/>
              <a:t>McCallum</a:t>
            </a:r>
            <a:r>
              <a:rPr lang="de-CH" dirty="0"/>
              <a:t>, </a:t>
            </a:r>
            <a:br>
              <a:rPr lang="de-CH" dirty="0"/>
            </a:br>
            <a:r>
              <a:rPr lang="de-CH" dirty="0"/>
              <a:t>V. Navarro</a:t>
            </a:r>
            <a:br>
              <a:rPr lang="en-GB" b="1" dirty="0"/>
            </a:br>
            <a:endParaRPr lang="en-GB" b="1" dirty="0"/>
          </a:p>
          <a:p>
            <a:r>
              <a:rPr lang="en-GB" dirty="0"/>
              <a:t>27</a:t>
            </a:r>
            <a:r>
              <a:rPr lang="en-GB" baseline="30000" dirty="0"/>
              <a:t>th </a:t>
            </a:r>
            <a:r>
              <a:rPr lang="en-GB" dirty="0"/>
              <a:t>May 2022, EGU22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210" y="316800"/>
            <a:ext cx="2110953" cy="280647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214E0B5C-8ACC-4768-BA6E-E2148BFED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66" y="221073"/>
            <a:ext cx="331745" cy="472099"/>
          </a:xfrm>
          <a:prstGeom prst="rect">
            <a:avLst/>
          </a:prstGeom>
        </p:spPr>
      </p:pic>
      <p:pic>
        <p:nvPicPr>
          <p:cNvPr id="9" name="Picture 86">
            <a:extLst>
              <a:ext uri="{FF2B5EF4-FFF2-40B4-BE49-F238E27FC236}">
                <a16:creationId xmlns:a16="http://schemas.microsoft.com/office/drawing/2014/main" id="{0A98EF12-F6AD-4A0E-BB81-FB4962D34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205262" y="311297"/>
            <a:ext cx="926281" cy="33781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3616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021BA1F-763D-48DF-9C7E-43C219A90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7" y="780220"/>
            <a:ext cx="10972822" cy="5486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E4421-4FF6-4723-9124-32E6B1D7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of individual test stations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A3AB5-2C3E-4EF1-BBB6-4AD7F2EF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 dirty="0"/>
              <a:t>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66CEE-449C-455A-929A-204E8809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  <p:sp>
        <p:nvSpPr>
          <p:cNvPr id="10" name="Date Placeholder 134">
            <a:extLst>
              <a:ext uri="{FF2B5EF4-FFF2-40B4-BE49-F238E27FC236}">
                <a16:creationId xmlns:a16="http://schemas.microsoft.com/office/drawing/2014/main" id="{1F5B7ECC-1287-4F9B-92B3-E1F1E61E26CA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516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E52C46-ED3E-4EBA-B1A7-4D0351233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79" y="985644"/>
            <a:ext cx="7751520" cy="553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E4421-4FF6-4723-9124-32E6B1D7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of individual test stations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A3AB5-2C3E-4EF1-BBB6-4AD7F2EF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 dirty="0"/>
              <a:t>6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66CEE-449C-455A-929A-204E8809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860A2-90E0-4608-A1E5-B7C19F1B9DF0}"/>
              </a:ext>
            </a:extLst>
          </p:cNvPr>
          <p:cNvSpPr/>
          <p:nvPr/>
        </p:nvSpPr>
        <p:spPr>
          <a:xfrm>
            <a:off x="9525356" y="3059668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/>
              <a:t>mean = 12.47 mm</a:t>
            </a:r>
          </a:p>
        </p:txBody>
      </p:sp>
      <p:sp>
        <p:nvSpPr>
          <p:cNvPr id="13" name="Date Placeholder 134">
            <a:extLst>
              <a:ext uri="{FF2B5EF4-FFF2-40B4-BE49-F238E27FC236}">
                <a16:creationId xmlns:a16="http://schemas.microsoft.com/office/drawing/2014/main" id="{3D0B0A96-CED9-412E-8081-46A804962E9C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59076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017447-1342-4C00-8681-F327BF2CF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1500"/>
            <a:ext cx="11430000" cy="5715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D91E1-F262-43DF-A6B5-CDE5381E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7</a:t>
            </a:r>
            <a:endParaRPr lang="de-CH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57DD5-91F3-4EAA-BDB7-AB1CA4601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B9ADE-CDD5-48FD-A4DE-A3C13425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ZWD predictions for 2019</a:t>
            </a:r>
          </a:p>
        </p:txBody>
      </p:sp>
      <p:sp>
        <p:nvSpPr>
          <p:cNvPr id="8" name="Date Placeholder 134">
            <a:extLst>
              <a:ext uri="{FF2B5EF4-FFF2-40B4-BE49-F238E27FC236}">
                <a16:creationId xmlns:a16="http://schemas.microsoft.com/office/drawing/2014/main" id="{AB852F48-D8A0-448D-9D07-14DB7A1A744C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0563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54A35-0844-456F-82A0-8F47F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744D1-E568-452B-A05D-DDE75A4C8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>
              <a:buClr>
                <a:srgbClr val="1269B0"/>
              </a:buClr>
            </a:pPr>
            <a:r>
              <a:rPr lang="en-GB" dirty="0"/>
              <a:t>Global ML-based ZWD model based on meteorological data </a:t>
            </a:r>
          </a:p>
          <a:p>
            <a:pPr fontAlgn="ctr">
              <a:buClr>
                <a:srgbClr val="1269B0"/>
              </a:buClr>
            </a:pPr>
            <a:r>
              <a:rPr lang="en-GB" dirty="0"/>
              <a:t>Can make predictions of ZWD for every point on Earth (assuming meteorological data is available)</a:t>
            </a:r>
          </a:p>
          <a:p>
            <a:pPr fontAlgn="ctr">
              <a:buClr>
                <a:srgbClr val="1269B0"/>
              </a:buClr>
            </a:pPr>
            <a:r>
              <a:rPr lang="en-GB" dirty="0"/>
              <a:t>Achieves an average RMSE of </a:t>
            </a:r>
            <a:r>
              <a:rPr lang="en-GB" b="1" dirty="0"/>
              <a:t>12.47</a:t>
            </a:r>
            <a:r>
              <a:rPr lang="de-CH" b="1" dirty="0"/>
              <a:t> </a:t>
            </a:r>
            <a:r>
              <a:rPr lang="en-GB" b="1" dirty="0"/>
              <a:t>mm</a:t>
            </a:r>
          </a:p>
          <a:p>
            <a:pPr fontAlgn="ctr">
              <a:buClr>
                <a:srgbClr val="1269B0"/>
              </a:buClr>
            </a:pPr>
            <a:r>
              <a:rPr lang="en-GB" dirty="0"/>
              <a:t>ML algorithms: </a:t>
            </a:r>
            <a:r>
              <a:rPr lang="en-GB" b="1" dirty="0" err="1"/>
              <a:t>XGBoost</a:t>
            </a:r>
            <a:r>
              <a:rPr lang="en-GB" dirty="0"/>
              <a:t> and Random Forest</a:t>
            </a:r>
          </a:p>
          <a:p>
            <a:pPr>
              <a:buClr>
                <a:srgbClr val="1269B0"/>
              </a:buClr>
            </a:pPr>
            <a:endParaRPr lang="en-GB" dirty="0"/>
          </a:p>
          <a:p>
            <a:pPr>
              <a:buClr>
                <a:srgbClr val="1269B0"/>
              </a:buClr>
            </a:pP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5FDBBA-25DC-4EF4-B7AA-03486786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E5DFE-7A22-4292-8361-481329C7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noProof="0" dirty="0"/>
              <a:t>8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5ECBC73-0E7F-4A3B-B584-9C3F1445EA4C}"/>
              </a:ext>
            </a:extLst>
          </p:cNvPr>
          <p:cNvGrpSpPr>
            <a:grpSpLocks noChangeAspect="1"/>
          </p:cNvGrpSpPr>
          <p:nvPr/>
        </p:nvGrpSpPr>
        <p:grpSpPr>
          <a:xfrm>
            <a:off x="1005106" y="3219093"/>
            <a:ext cx="4413853" cy="2951931"/>
            <a:chOff x="5774434" y="1420807"/>
            <a:chExt cx="6437107" cy="4305058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1C6ABBA9-1ECD-46C2-9645-F47F5AC26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456" t="25024" r="8688" b="24102"/>
            <a:stretch/>
          </p:blipFill>
          <p:spPr>
            <a:xfrm>
              <a:off x="5974404" y="2729600"/>
              <a:ext cx="5717996" cy="299626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25378A94-63DD-4221-A4BA-321FA103E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07" r="82256" b="82518"/>
            <a:stretch/>
          </p:blipFill>
          <p:spPr>
            <a:xfrm rot="12568244" flipV="1">
              <a:off x="10107929" y="1592595"/>
              <a:ext cx="1060111" cy="36294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E86CD6-CF55-40F9-BBFE-CB0017AA8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07" r="82256" b="82518"/>
            <a:stretch/>
          </p:blipFill>
          <p:spPr>
            <a:xfrm rot="19144802" flipV="1">
              <a:off x="6095834" y="2196437"/>
              <a:ext cx="1060111" cy="36294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0A3595-62EC-4CCA-972D-BBBCDD536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07" r="82256" b="82518"/>
            <a:stretch/>
          </p:blipFill>
          <p:spPr>
            <a:xfrm rot="20854138" flipV="1">
              <a:off x="6972814" y="1420807"/>
              <a:ext cx="1060111" cy="36294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7E821E-964A-4732-B74D-CA57DC79D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07" r="82256" b="82518"/>
            <a:stretch/>
          </p:blipFill>
          <p:spPr>
            <a:xfrm rot="11417287" flipV="1">
              <a:off x="9196836" y="1865814"/>
              <a:ext cx="1060111" cy="36294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" name="Arc 18">
              <a:extLst>
                <a:ext uri="{FF2B5EF4-FFF2-40B4-BE49-F238E27FC236}">
                  <a16:creationId xmlns:a16="http://schemas.microsoft.com/office/drawing/2014/main" id="{2D8A88FD-58E9-4393-AFC0-B4C093545D5D}"/>
                </a:ext>
              </a:extLst>
            </p:cNvPr>
            <p:cNvSpPr/>
            <p:nvPr/>
          </p:nvSpPr>
          <p:spPr>
            <a:xfrm rot="5400000">
              <a:off x="7480001" y="712003"/>
              <a:ext cx="2706801" cy="6117935"/>
            </a:xfrm>
            <a:prstGeom prst="arc">
              <a:avLst>
                <a:gd name="adj1" fmla="val 6090671"/>
                <a:gd name="adj2" fmla="val 15380735"/>
              </a:avLst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E454D372-E300-471A-BA7A-15818682B09E}"/>
                </a:ext>
              </a:extLst>
            </p:cNvPr>
            <p:cNvSpPr txBox="1"/>
            <p:nvPr/>
          </p:nvSpPr>
          <p:spPr>
            <a:xfrm rot="1546204">
              <a:off x="10607683" y="2654290"/>
              <a:ext cx="1603858" cy="35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FFC000"/>
                  </a:solidFill>
                </a:rPr>
                <a:t>atmosphere</a:t>
              </a:r>
            </a:p>
          </p:txBody>
        </p:sp>
        <p:cxnSp>
          <p:nvCxnSpPr>
            <p:cNvPr id="17" name="Straight Connector 22">
              <a:extLst>
                <a:ext uri="{FF2B5EF4-FFF2-40B4-BE49-F238E27FC236}">
                  <a16:creationId xmlns:a16="http://schemas.microsoft.com/office/drawing/2014/main" id="{0C325EB3-9AF9-459E-8EA4-F6AB83B956A2}"/>
                </a:ext>
              </a:extLst>
            </p:cNvPr>
            <p:cNvCxnSpPr>
              <a:cxnSpLocks/>
            </p:cNvCxnSpPr>
            <p:nvPr/>
          </p:nvCxnSpPr>
          <p:spPr>
            <a:xfrm>
              <a:off x="6916464" y="2377907"/>
              <a:ext cx="360911" cy="73851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3">
              <a:extLst>
                <a:ext uri="{FF2B5EF4-FFF2-40B4-BE49-F238E27FC236}">
                  <a16:creationId xmlns:a16="http://schemas.microsoft.com/office/drawing/2014/main" id="{FA53C13D-E780-4E0C-8271-E26536A4BE93}"/>
                </a:ext>
              </a:extLst>
            </p:cNvPr>
            <p:cNvCxnSpPr>
              <a:cxnSpLocks/>
            </p:cNvCxnSpPr>
            <p:nvPr/>
          </p:nvCxnSpPr>
          <p:spPr>
            <a:xfrm>
              <a:off x="7726426" y="1710411"/>
              <a:ext cx="1192924" cy="169105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4">
              <a:extLst>
                <a:ext uri="{FF2B5EF4-FFF2-40B4-BE49-F238E27FC236}">
                  <a16:creationId xmlns:a16="http://schemas.microsoft.com/office/drawing/2014/main" id="{29CEAEEC-06BF-4761-BDF9-7A2C979E6A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0269" y="2108177"/>
              <a:ext cx="401244" cy="182966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CEAD23B5-389E-4175-89ED-A1729D8586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7795" y="1822848"/>
              <a:ext cx="372405" cy="152034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760C91D2-7EE4-4CA1-BA1F-CC5355A6F222}"/>
              </a:ext>
            </a:extLst>
          </p:cNvPr>
          <p:cNvSpPr/>
          <p:nvPr/>
        </p:nvSpPr>
        <p:spPr>
          <a:xfrm>
            <a:off x="5381102" y="4850220"/>
            <a:ext cx="1390765" cy="500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Date Placeholder 134">
            <a:extLst>
              <a:ext uri="{FF2B5EF4-FFF2-40B4-BE49-F238E27FC236}">
                <a16:creationId xmlns:a16="http://schemas.microsoft.com/office/drawing/2014/main" id="{500FD14A-9111-4CE3-A801-90A8E72CE5F1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B728F39-027F-4A0C-B3C1-6660B7BF4E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9" b="21669"/>
          <a:stretch/>
        </p:blipFill>
        <p:spPr>
          <a:xfrm>
            <a:off x="7048508" y="4016008"/>
            <a:ext cx="4592650" cy="21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725CB7-0ECE-414B-A258-F87E5CA3F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de-DE" b="1" dirty="0"/>
              <a:t>Laura Crocetti</a:t>
            </a:r>
            <a:br>
              <a:rPr lang="de-DE" b="1" dirty="0"/>
            </a:br>
            <a:r>
              <a:rPr lang="de-DE" dirty="0"/>
              <a:t>lcrocetti@ethz.ch</a:t>
            </a:r>
            <a:endParaRPr lang="de-DE" b="1" dirty="0"/>
          </a:p>
          <a:p>
            <a:pPr>
              <a:spcBef>
                <a:spcPts val="600"/>
              </a:spcBef>
            </a:pPr>
            <a:endParaRPr lang="de-DE" dirty="0"/>
          </a:p>
          <a:p>
            <a:endParaRPr lang="de-DE" dirty="0"/>
          </a:p>
          <a:p>
            <a:pPr>
              <a:spcBef>
                <a:spcPts val="600"/>
              </a:spcBef>
            </a:pPr>
            <a:r>
              <a:rPr lang="de-DE" dirty="0"/>
              <a:t>ETH </a:t>
            </a:r>
            <a:r>
              <a:rPr lang="de-DE" dirty="0" err="1"/>
              <a:t>Zurich</a:t>
            </a:r>
            <a:endParaRPr lang="de-DE" dirty="0"/>
          </a:p>
          <a:p>
            <a:pPr>
              <a:spcBef>
                <a:spcPts val="600"/>
              </a:spcBef>
            </a:pPr>
            <a:r>
              <a:rPr lang="de-DE" dirty="0"/>
              <a:t>Space </a:t>
            </a:r>
            <a:r>
              <a:rPr lang="de-DE" dirty="0" err="1"/>
              <a:t>Geodesy</a:t>
            </a:r>
            <a:r>
              <a:rPr lang="de-DE" dirty="0"/>
              <a:t> Group </a:t>
            </a:r>
          </a:p>
          <a:p>
            <a:pPr>
              <a:spcBef>
                <a:spcPts val="600"/>
              </a:spcBef>
            </a:pPr>
            <a:r>
              <a:rPr lang="de-DE" dirty="0"/>
              <a:t>Institute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Geodesy</a:t>
            </a:r>
            <a:r>
              <a:rPr lang="de-DE" dirty="0"/>
              <a:t> and </a:t>
            </a:r>
            <a:r>
              <a:rPr lang="de-DE" dirty="0" err="1"/>
              <a:t>Photogrammetry</a:t>
            </a:r>
            <a:endParaRPr lang="de-DE" dirty="0"/>
          </a:p>
          <a:p>
            <a:pPr>
              <a:spcBef>
                <a:spcPts val="600"/>
              </a:spcBef>
            </a:pPr>
            <a:r>
              <a:rPr lang="de-DE" dirty="0" err="1"/>
              <a:t>Zurich</a:t>
            </a:r>
            <a:r>
              <a:rPr lang="de-DE" dirty="0"/>
              <a:t>, </a:t>
            </a:r>
            <a:r>
              <a:rPr lang="de-DE" dirty="0" err="1"/>
              <a:t>Switzerland</a:t>
            </a:r>
            <a:r>
              <a:rPr lang="de-DE" dirty="0"/>
              <a:t> </a:t>
            </a:r>
          </a:p>
          <a:p>
            <a:pPr>
              <a:spcBef>
                <a:spcPts val="600"/>
              </a:spcBef>
            </a:pPr>
            <a:r>
              <a:rPr lang="de-DE" dirty="0"/>
              <a:t>www.space.igp.ethz.ch</a:t>
            </a:r>
            <a:endParaRPr lang="de-CH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C9017E-9EBC-4F1D-B19A-693D16728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99" t="12278" r="6003" b="5278"/>
          <a:stretch/>
        </p:blipFill>
        <p:spPr>
          <a:xfrm>
            <a:off x="5361145" y="1310288"/>
            <a:ext cx="6669724" cy="42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0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3">
            <a:extLst>
              <a:ext uri="{FF2B5EF4-FFF2-40B4-BE49-F238E27FC236}">
                <a16:creationId xmlns:a16="http://schemas.microsoft.com/office/drawing/2014/main" id="{7F0BE2F5-62DB-4300-AE82-CB75EA8E8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6" t="25024" r="8688" b="24102"/>
          <a:stretch/>
        </p:blipFill>
        <p:spPr>
          <a:xfrm>
            <a:off x="5974404" y="2729600"/>
            <a:ext cx="5717996" cy="2996265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F89E8-ECA4-4238-AC00-BEE56585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365037-BDD8-427E-AE40-CFC4B6F3B981}"/>
              </a:ext>
            </a:extLst>
          </p:cNvPr>
          <p:cNvSpPr txBox="1">
            <a:spLocks/>
          </p:cNvSpPr>
          <p:nvPr/>
        </p:nvSpPr>
        <p:spPr>
          <a:xfrm>
            <a:off x="731838" y="1412875"/>
            <a:ext cx="4686268" cy="48030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Clr>
                <a:srgbClr val="1269B0"/>
              </a:buClr>
            </a:pPr>
            <a:r>
              <a:rPr lang="en-GB" dirty="0"/>
              <a:t>Global Navigation Satellite System (GNSS) – a suitable tool for studies on the atmosphere </a:t>
            </a:r>
          </a:p>
          <a:p>
            <a:pPr marL="266700" indent="-266700">
              <a:buClr>
                <a:srgbClr val="1269B0"/>
              </a:buClr>
            </a:pPr>
            <a:r>
              <a:rPr lang="en-GB" dirty="0"/>
              <a:t>Radio signals transmitted by GNSS propagate through the atmosphere – atmospheric parameters can be estimated</a:t>
            </a:r>
          </a:p>
          <a:p>
            <a:pPr marL="825500" lvl="1" indent="-285750">
              <a:buClr>
                <a:srgbClr val="1269B0"/>
              </a:buClr>
            </a:pPr>
            <a:endParaRPr lang="en-GB" dirty="0">
              <a:solidFill>
                <a:srgbClr val="007A9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F5D33-5F10-4B9A-964D-8E12E9285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 r="82256" b="82518"/>
          <a:stretch/>
        </p:blipFill>
        <p:spPr>
          <a:xfrm rot="12568244" flipV="1">
            <a:off x="10107929" y="1592595"/>
            <a:ext cx="1060111" cy="362941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920B85-6D6F-4857-A72A-511B0D14F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 r="82256" b="82518"/>
          <a:stretch/>
        </p:blipFill>
        <p:spPr>
          <a:xfrm rot="19144802" flipV="1">
            <a:off x="6095834" y="2196437"/>
            <a:ext cx="1060111" cy="362941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C47729-3377-4827-8894-63478FA9B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 r="82256" b="82518"/>
          <a:stretch/>
        </p:blipFill>
        <p:spPr>
          <a:xfrm rot="20854138" flipV="1">
            <a:off x="6972814" y="1420807"/>
            <a:ext cx="1060111" cy="36294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11A094-59BB-447B-B6A1-43E7CA2E3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 r="82256" b="82518"/>
          <a:stretch/>
        </p:blipFill>
        <p:spPr>
          <a:xfrm rot="11417287" flipV="1">
            <a:off x="9196836" y="1865814"/>
            <a:ext cx="1060111" cy="362941"/>
          </a:xfrm>
          <a:prstGeom prst="rect">
            <a:avLst/>
          </a:prstGeom>
          <a:ln w="0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153E4D-9B43-457B-BDFE-9336E69787EC}"/>
              </a:ext>
            </a:extLst>
          </p:cNvPr>
          <p:cNvSpPr txBox="1"/>
          <p:nvPr/>
        </p:nvSpPr>
        <p:spPr>
          <a:xfrm>
            <a:off x="8282650" y="870156"/>
            <a:ext cx="110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269B0"/>
                </a:solidFill>
              </a:rPr>
              <a:t>GNSS</a:t>
            </a:r>
          </a:p>
        </p:txBody>
      </p:sp>
      <p:sp>
        <p:nvSpPr>
          <p:cNvPr id="135" name="Date Placeholder 134">
            <a:extLst>
              <a:ext uri="{FF2B5EF4-FFF2-40B4-BE49-F238E27FC236}">
                <a16:creationId xmlns:a16="http://schemas.microsoft.com/office/drawing/2014/main" id="{F773DC4E-8CC3-449D-8266-761C6D4F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dirty="0"/>
              <a:t>27.05.2022</a:t>
            </a:r>
            <a:endParaRPr lang="de-CH" noProof="0" dirty="0"/>
          </a:p>
        </p:txBody>
      </p:sp>
      <p:sp>
        <p:nvSpPr>
          <p:cNvPr id="136" name="Slide Number Placeholder 135">
            <a:extLst>
              <a:ext uri="{FF2B5EF4-FFF2-40B4-BE49-F238E27FC236}">
                <a16:creationId xmlns:a16="http://schemas.microsoft.com/office/drawing/2014/main" id="{4DD78FAF-9019-41EA-A6C3-371609B3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4A224194-0F52-453F-B9CD-D7C926FAFEE3}"/>
              </a:ext>
            </a:extLst>
          </p:cNvPr>
          <p:cNvSpPr/>
          <p:nvPr/>
        </p:nvSpPr>
        <p:spPr>
          <a:xfrm rot="5400000">
            <a:off x="7480001" y="712003"/>
            <a:ext cx="2706801" cy="6117935"/>
          </a:xfrm>
          <a:prstGeom prst="arc">
            <a:avLst>
              <a:gd name="adj1" fmla="val 6090671"/>
              <a:gd name="adj2" fmla="val 15380735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B2D72C-3539-4383-AC73-7DAE13606A51}"/>
              </a:ext>
            </a:extLst>
          </p:cNvPr>
          <p:cNvSpPr txBox="1"/>
          <p:nvPr/>
        </p:nvSpPr>
        <p:spPr>
          <a:xfrm rot="1546204">
            <a:off x="10607682" y="2695335"/>
            <a:ext cx="160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</a:rPr>
              <a:t>atmosphere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169393-2550-4EA0-8CB9-6842460829BB}"/>
              </a:ext>
            </a:extLst>
          </p:cNvPr>
          <p:cNvCxnSpPr>
            <a:cxnSpLocks/>
          </p:cNvCxnSpPr>
          <p:nvPr/>
        </p:nvCxnSpPr>
        <p:spPr>
          <a:xfrm>
            <a:off x="6916464" y="2377907"/>
            <a:ext cx="360911" cy="73851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263F3C-0EE5-4793-92AD-00E5EFC82631}"/>
              </a:ext>
            </a:extLst>
          </p:cNvPr>
          <p:cNvCxnSpPr>
            <a:cxnSpLocks/>
          </p:cNvCxnSpPr>
          <p:nvPr/>
        </p:nvCxnSpPr>
        <p:spPr>
          <a:xfrm>
            <a:off x="7726426" y="1710411"/>
            <a:ext cx="1192924" cy="169105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2B9D93-1C71-45F6-87E1-4F8047A43EA1}"/>
              </a:ext>
            </a:extLst>
          </p:cNvPr>
          <p:cNvCxnSpPr>
            <a:cxnSpLocks/>
          </p:cNvCxnSpPr>
          <p:nvPr/>
        </p:nvCxnSpPr>
        <p:spPr>
          <a:xfrm flipH="1">
            <a:off x="9070269" y="2108177"/>
            <a:ext cx="401244" cy="182966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8AF577-7176-4BB7-98B8-CD8C8E515AB3}"/>
              </a:ext>
            </a:extLst>
          </p:cNvPr>
          <p:cNvCxnSpPr>
            <a:cxnSpLocks/>
          </p:cNvCxnSpPr>
          <p:nvPr/>
        </p:nvCxnSpPr>
        <p:spPr>
          <a:xfrm flipH="1">
            <a:off x="10037795" y="1822848"/>
            <a:ext cx="372405" cy="15203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34">
            <a:extLst>
              <a:ext uri="{FF2B5EF4-FFF2-40B4-BE49-F238E27FC236}">
                <a16:creationId xmlns:a16="http://schemas.microsoft.com/office/drawing/2014/main" id="{1D9437FC-7864-4E62-B2DC-AA78C94BBA96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415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F89E8-ECA4-4238-AC00-BEE56585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365037-BDD8-427E-AE40-CFC4B6F3B981}"/>
              </a:ext>
            </a:extLst>
          </p:cNvPr>
          <p:cNvSpPr txBox="1">
            <a:spLocks/>
          </p:cNvSpPr>
          <p:nvPr/>
        </p:nvSpPr>
        <p:spPr>
          <a:xfrm>
            <a:off x="731838" y="1412875"/>
            <a:ext cx="4686268" cy="48030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Clr>
                <a:srgbClr val="1269B0"/>
              </a:buClr>
            </a:pPr>
            <a:r>
              <a:rPr lang="en-GB" dirty="0"/>
              <a:t>Global Navigation Satellite System (GNSS) – a suitable tool for studies on the atmosphere </a:t>
            </a:r>
          </a:p>
          <a:p>
            <a:pPr marL="266700" indent="-266700">
              <a:buClr>
                <a:srgbClr val="1269B0"/>
              </a:buClr>
            </a:pPr>
            <a:r>
              <a:rPr lang="en-GB" dirty="0"/>
              <a:t>Radio signals transmitted by GNSS propagate through the atmosphere – atmospheric parameters can be estimated</a:t>
            </a:r>
          </a:p>
          <a:p>
            <a:pPr marL="266700" indent="-266700">
              <a:buClr>
                <a:srgbClr val="1269B0"/>
              </a:buClr>
            </a:pPr>
            <a:r>
              <a:rPr lang="en-GB" dirty="0"/>
              <a:t>Make use of thousands of GNSS stations</a:t>
            </a:r>
          </a:p>
          <a:p>
            <a:pPr marL="553913" lvl="1" indent="-285750">
              <a:buClr>
                <a:srgbClr val="1269B0"/>
              </a:buClr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model </a:t>
            </a:r>
            <a:r>
              <a:rPr lang="en-GB" b="1" dirty="0">
                <a:solidFill>
                  <a:srgbClr val="FD973E"/>
                </a:solidFill>
                <a:sym typeface="Wingdings" panose="05000000000000000000" pitchFamily="2" charset="2"/>
              </a:rPr>
              <a:t>t</a:t>
            </a:r>
            <a:r>
              <a:rPr lang="en-GB" b="1" dirty="0">
                <a:solidFill>
                  <a:srgbClr val="FD973E"/>
                </a:solidFill>
              </a:rPr>
              <a:t>ropospheric parameters</a:t>
            </a:r>
            <a:r>
              <a:rPr lang="en-GB" dirty="0">
                <a:sym typeface="Wingdings" panose="05000000000000000000" pitchFamily="2" charset="2"/>
              </a:rPr>
              <a:t>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based on meteorological data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/>
              <a:t>using Machine Learning (ML)</a:t>
            </a:r>
          </a:p>
          <a:p>
            <a:pPr marL="266700" indent="-266700">
              <a:buClr>
                <a:srgbClr val="1269B0"/>
              </a:buClr>
            </a:pPr>
            <a:endParaRPr lang="en-GB" u="sng" dirty="0"/>
          </a:p>
          <a:p>
            <a:pPr marL="266700" indent="-266700">
              <a:buClr>
                <a:srgbClr val="1269B0"/>
              </a:buClr>
            </a:pPr>
            <a:endParaRPr lang="en-GB" dirty="0"/>
          </a:p>
          <a:p>
            <a:pPr marL="266700" indent="-266700">
              <a:buClr>
                <a:srgbClr val="1269B0"/>
              </a:buClr>
            </a:pPr>
            <a:endParaRPr lang="en-GB" dirty="0"/>
          </a:p>
          <a:p>
            <a:pPr marL="825500" lvl="1" indent="-285750">
              <a:buClr>
                <a:srgbClr val="1269B0"/>
              </a:buClr>
            </a:pPr>
            <a:endParaRPr lang="en-GB" dirty="0">
              <a:solidFill>
                <a:srgbClr val="007A9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1CCFE84F-1AE2-46DC-B220-A2655A9B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6" t="25024" r="8688" b="24102"/>
          <a:stretch/>
        </p:blipFill>
        <p:spPr>
          <a:xfrm>
            <a:off x="5974404" y="2729600"/>
            <a:ext cx="5717996" cy="2996265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F5D33-5F10-4B9A-964D-8E12E9285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 r="82256" b="82518"/>
          <a:stretch/>
        </p:blipFill>
        <p:spPr>
          <a:xfrm rot="12568244" flipV="1">
            <a:off x="10107929" y="1592595"/>
            <a:ext cx="1060111" cy="362941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920B85-6D6F-4857-A72A-511B0D14F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 r="82256" b="82518"/>
          <a:stretch/>
        </p:blipFill>
        <p:spPr>
          <a:xfrm rot="19144802" flipV="1">
            <a:off x="6095834" y="2196437"/>
            <a:ext cx="1060111" cy="362941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C47729-3377-4827-8894-63478FA9B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 r="82256" b="82518"/>
          <a:stretch/>
        </p:blipFill>
        <p:spPr>
          <a:xfrm rot="20854138" flipV="1">
            <a:off x="6972814" y="1420807"/>
            <a:ext cx="1060111" cy="36294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11A094-59BB-447B-B6A1-43E7CA2E3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 r="82256" b="82518"/>
          <a:stretch/>
        </p:blipFill>
        <p:spPr>
          <a:xfrm rot="11417287" flipV="1">
            <a:off x="9196836" y="1865814"/>
            <a:ext cx="1060111" cy="362941"/>
          </a:xfrm>
          <a:prstGeom prst="rect">
            <a:avLst/>
          </a:prstGeom>
          <a:ln w="0">
            <a:noFill/>
          </a:ln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B50A0D1C-1E12-49F8-92F6-DCE976ED2F20}"/>
              </a:ext>
            </a:extLst>
          </p:cNvPr>
          <p:cNvSpPr/>
          <p:nvPr/>
        </p:nvSpPr>
        <p:spPr>
          <a:xfrm rot="5400000">
            <a:off x="7480001" y="712003"/>
            <a:ext cx="2706801" cy="6117935"/>
          </a:xfrm>
          <a:prstGeom prst="arc">
            <a:avLst>
              <a:gd name="adj1" fmla="val 6090671"/>
              <a:gd name="adj2" fmla="val 15380735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E86E7C-0787-4FAF-A07C-CC862F0558EE}"/>
              </a:ext>
            </a:extLst>
          </p:cNvPr>
          <p:cNvSpPr txBox="1"/>
          <p:nvPr/>
        </p:nvSpPr>
        <p:spPr>
          <a:xfrm rot="1546204">
            <a:off x="10607682" y="2695335"/>
            <a:ext cx="160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</a:rPr>
              <a:t>atmosphere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875CE6-CF56-4AB0-AC6C-9A323D1A9CBD}"/>
              </a:ext>
            </a:extLst>
          </p:cNvPr>
          <p:cNvCxnSpPr>
            <a:cxnSpLocks/>
          </p:cNvCxnSpPr>
          <p:nvPr/>
        </p:nvCxnSpPr>
        <p:spPr>
          <a:xfrm>
            <a:off x="6916464" y="2377907"/>
            <a:ext cx="360911" cy="73851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55F077-6020-4BD5-95E4-2C0CDD881093}"/>
              </a:ext>
            </a:extLst>
          </p:cNvPr>
          <p:cNvCxnSpPr>
            <a:cxnSpLocks/>
          </p:cNvCxnSpPr>
          <p:nvPr/>
        </p:nvCxnSpPr>
        <p:spPr>
          <a:xfrm>
            <a:off x="7726426" y="1710411"/>
            <a:ext cx="1192924" cy="169105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1153E4D-9B43-457B-BDFE-9336E69787EC}"/>
              </a:ext>
            </a:extLst>
          </p:cNvPr>
          <p:cNvSpPr txBox="1"/>
          <p:nvPr/>
        </p:nvSpPr>
        <p:spPr>
          <a:xfrm>
            <a:off x="8282650" y="870156"/>
            <a:ext cx="110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269B0"/>
                </a:solidFill>
              </a:rPr>
              <a:t>GNSS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E7B4946-055D-4D6D-90DF-EE57D9726CF7}"/>
              </a:ext>
            </a:extLst>
          </p:cNvPr>
          <p:cNvCxnSpPr>
            <a:cxnSpLocks/>
          </p:cNvCxnSpPr>
          <p:nvPr/>
        </p:nvCxnSpPr>
        <p:spPr>
          <a:xfrm flipH="1">
            <a:off x="9070269" y="2108177"/>
            <a:ext cx="401244" cy="182966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4C13F91-1A94-4EE1-AB32-C4DB7B96298B}"/>
              </a:ext>
            </a:extLst>
          </p:cNvPr>
          <p:cNvCxnSpPr>
            <a:cxnSpLocks/>
          </p:cNvCxnSpPr>
          <p:nvPr/>
        </p:nvCxnSpPr>
        <p:spPr>
          <a:xfrm flipH="1">
            <a:off x="10037795" y="1822848"/>
            <a:ext cx="372405" cy="15203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Date Placeholder 134">
            <a:extLst>
              <a:ext uri="{FF2B5EF4-FFF2-40B4-BE49-F238E27FC236}">
                <a16:creationId xmlns:a16="http://schemas.microsoft.com/office/drawing/2014/main" id="{F773DC4E-8CC3-449D-8266-761C6D4F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  <p:sp>
        <p:nvSpPr>
          <p:cNvPr id="136" name="Slide Number Placeholder 135">
            <a:extLst>
              <a:ext uri="{FF2B5EF4-FFF2-40B4-BE49-F238E27FC236}">
                <a16:creationId xmlns:a16="http://schemas.microsoft.com/office/drawing/2014/main" id="{4DD78FAF-9019-41EA-A6C3-371609B3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</a:t>
            </a:r>
            <a:endParaRPr lang="de-CH" noProof="0" dirty="0"/>
          </a:p>
        </p:txBody>
      </p:sp>
      <p:grpSp>
        <p:nvGrpSpPr>
          <p:cNvPr id="119" name="Group 34">
            <a:extLst>
              <a:ext uri="{FF2B5EF4-FFF2-40B4-BE49-F238E27FC236}">
                <a16:creationId xmlns:a16="http://schemas.microsoft.com/office/drawing/2014/main" id="{0121D423-1079-4A2B-BEC7-F51660F84999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859142" y="3018425"/>
            <a:ext cx="200114" cy="426135"/>
            <a:chOff x="1815255" y="3109244"/>
            <a:chExt cx="870584" cy="1759959"/>
          </a:xfrm>
        </p:grpSpPr>
        <p:sp>
          <p:nvSpPr>
            <p:cNvPr id="120" name="Cylinder 35">
              <a:extLst>
                <a:ext uri="{FF2B5EF4-FFF2-40B4-BE49-F238E27FC236}">
                  <a16:creationId xmlns:a16="http://schemas.microsoft.com/office/drawing/2014/main" id="{24E9D65D-84A3-43D5-8D83-CEFC77B261CD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Cylinder 36">
              <a:extLst>
                <a:ext uri="{FF2B5EF4-FFF2-40B4-BE49-F238E27FC236}">
                  <a16:creationId xmlns:a16="http://schemas.microsoft.com/office/drawing/2014/main" id="{A6023D65-1F38-49D5-AAED-D986908D3A9F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Cylinder 37">
              <a:extLst>
                <a:ext uri="{FF2B5EF4-FFF2-40B4-BE49-F238E27FC236}">
                  <a16:creationId xmlns:a16="http://schemas.microsoft.com/office/drawing/2014/main" id="{F222C1D5-8D76-422D-9712-C791957993A2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Flowchart: Delay 38">
              <a:extLst>
                <a:ext uri="{FF2B5EF4-FFF2-40B4-BE49-F238E27FC236}">
                  <a16:creationId xmlns:a16="http://schemas.microsoft.com/office/drawing/2014/main" id="{CB014EF9-8D80-4F3F-9339-EC7D81D756D1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ectangle 39">
              <a:extLst>
                <a:ext uri="{FF2B5EF4-FFF2-40B4-BE49-F238E27FC236}">
                  <a16:creationId xmlns:a16="http://schemas.microsoft.com/office/drawing/2014/main" id="{A14B891B-82F9-4FDF-A407-F6F1B29D5330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29" name="Group 34">
            <a:extLst>
              <a:ext uri="{FF2B5EF4-FFF2-40B4-BE49-F238E27FC236}">
                <a16:creationId xmlns:a16="http://schemas.microsoft.com/office/drawing/2014/main" id="{B705F54C-AA15-434D-9613-00184A37ED06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088685" y="3197392"/>
            <a:ext cx="200114" cy="426135"/>
            <a:chOff x="1815255" y="3109244"/>
            <a:chExt cx="870584" cy="1759959"/>
          </a:xfrm>
        </p:grpSpPr>
        <p:sp>
          <p:nvSpPr>
            <p:cNvPr id="130" name="Cylinder 35">
              <a:extLst>
                <a:ext uri="{FF2B5EF4-FFF2-40B4-BE49-F238E27FC236}">
                  <a16:creationId xmlns:a16="http://schemas.microsoft.com/office/drawing/2014/main" id="{F18DEA0E-F263-45C1-85C6-A7540C97A163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Cylinder 36">
              <a:extLst>
                <a:ext uri="{FF2B5EF4-FFF2-40B4-BE49-F238E27FC236}">
                  <a16:creationId xmlns:a16="http://schemas.microsoft.com/office/drawing/2014/main" id="{3657BF12-AD61-4493-9183-1309901EB109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Cylinder 37">
              <a:extLst>
                <a:ext uri="{FF2B5EF4-FFF2-40B4-BE49-F238E27FC236}">
                  <a16:creationId xmlns:a16="http://schemas.microsoft.com/office/drawing/2014/main" id="{84E61D9F-D284-4474-B160-A5D8BB79A8DD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Flowchart: Delay 38">
              <a:extLst>
                <a:ext uri="{FF2B5EF4-FFF2-40B4-BE49-F238E27FC236}">
                  <a16:creationId xmlns:a16="http://schemas.microsoft.com/office/drawing/2014/main" id="{595BC75A-CC56-41AA-AE5B-455DF6F041BE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Rectangle 39">
              <a:extLst>
                <a:ext uri="{FF2B5EF4-FFF2-40B4-BE49-F238E27FC236}">
                  <a16:creationId xmlns:a16="http://schemas.microsoft.com/office/drawing/2014/main" id="{41F5613C-9448-43E0-88B6-0E20F2FDBE19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37" name="Group 34">
            <a:extLst>
              <a:ext uri="{FF2B5EF4-FFF2-40B4-BE49-F238E27FC236}">
                <a16:creationId xmlns:a16="http://schemas.microsoft.com/office/drawing/2014/main" id="{EA057108-37C4-4364-B95C-0AE1B6A7C17A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688308" y="3148864"/>
            <a:ext cx="200114" cy="426135"/>
            <a:chOff x="1815255" y="3109244"/>
            <a:chExt cx="870584" cy="1759959"/>
          </a:xfrm>
        </p:grpSpPr>
        <p:sp>
          <p:nvSpPr>
            <p:cNvPr id="138" name="Cylinder 35">
              <a:extLst>
                <a:ext uri="{FF2B5EF4-FFF2-40B4-BE49-F238E27FC236}">
                  <a16:creationId xmlns:a16="http://schemas.microsoft.com/office/drawing/2014/main" id="{7E8EB555-4DF5-4DE9-A38E-262E1DA6B9EE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Cylinder 36">
              <a:extLst>
                <a:ext uri="{FF2B5EF4-FFF2-40B4-BE49-F238E27FC236}">
                  <a16:creationId xmlns:a16="http://schemas.microsoft.com/office/drawing/2014/main" id="{50C8C615-3719-40F7-8476-4761247C5404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Cylinder 37">
              <a:extLst>
                <a:ext uri="{FF2B5EF4-FFF2-40B4-BE49-F238E27FC236}">
                  <a16:creationId xmlns:a16="http://schemas.microsoft.com/office/drawing/2014/main" id="{E2B3E2B7-1C47-452A-9C8C-6225CA81CCFE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Flowchart: Delay 38">
              <a:extLst>
                <a:ext uri="{FF2B5EF4-FFF2-40B4-BE49-F238E27FC236}">
                  <a16:creationId xmlns:a16="http://schemas.microsoft.com/office/drawing/2014/main" id="{3C58186E-33A0-45C4-B422-E568389BC14A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39">
              <a:extLst>
                <a:ext uri="{FF2B5EF4-FFF2-40B4-BE49-F238E27FC236}">
                  <a16:creationId xmlns:a16="http://schemas.microsoft.com/office/drawing/2014/main" id="{41DA1D25-326E-4895-84F7-3E970841FCF9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43" name="Group 34">
            <a:extLst>
              <a:ext uri="{FF2B5EF4-FFF2-40B4-BE49-F238E27FC236}">
                <a16:creationId xmlns:a16="http://schemas.microsoft.com/office/drawing/2014/main" id="{35B305D0-D30D-45CA-B3A6-A342E59628EC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126364" y="4028515"/>
            <a:ext cx="200114" cy="426135"/>
            <a:chOff x="1815255" y="3109244"/>
            <a:chExt cx="870584" cy="1759959"/>
          </a:xfrm>
        </p:grpSpPr>
        <p:sp>
          <p:nvSpPr>
            <p:cNvPr id="144" name="Cylinder 35">
              <a:extLst>
                <a:ext uri="{FF2B5EF4-FFF2-40B4-BE49-F238E27FC236}">
                  <a16:creationId xmlns:a16="http://schemas.microsoft.com/office/drawing/2014/main" id="{AC617B2D-A9FE-4484-930A-70E958C392D7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Cylinder 36">
              <a:extLst>
                <a:ext uri="{FF2B5EF4-FFF2-40B4-BE49-F238E27FC236}">
                  <a16:creationId xmlns:a16="http://schemas.microsoft.com/office/drawing/2014/main" id="{41B276C6-7B56-4B9D-9FB5-5C925953FF71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Cylinder 37">
              <a:extLst>
                <a:ext uri="{FF2B5EF4-FFF2-40B4-BE49-F238E27FC236}">
                  <a16:creationId xmlns:a16="http://schemas.microsoft.com/office/drawing/2014/main" id="{3B8F561A-12BA-40B5-8AFE-828A4B944BF4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Flowchart: Delay 38">
              <a:extLst>
                <a:ext uri="{FF2B5EF4-FFF2-40B4-BE49-F238E27FC236}">
                  <a16:creationId xmlns:a16="http://schemas.microsoft.com/office/drawing/2014/main" id="{EE1FB0CC-295C-4602-A23A-7500C2329154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ctangle 39">
              <a:extLst>
                <a:ext uri="{FF2B5EF4-FFF2-40B4-BE49-F238E27FC236}">
                  <a16:creationId xmlns:a16="http://schemas.microsoft.com/office/drawing/2014/main" id="{ADDCEA54-3383-4F71-A4D4-F2EA7D60A4E1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49" name="Group 34">
            <a:extLst>
              <a:ext uri="{FF2B5EF4-FFF2-40B4-BE49-F238E27FC236}">
                <a16:creationId xmlns:a16="http://schemas.microsoft.com/office/drawing/2014/main" id="{EE9D0BE8-705C-4C77-B5AC-5D7241F9820C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633850" y="3966212"/>
            <a:ext cx="200114" cy="426135"/>
            <a:chOff x="1815255" y="3109244"/>
            <a:chExt cx="870584" cy="1759959"/>
          </a:xfrm>
        </p:grpSpPr>
        <p:sp>
          <p:nvSpPr>
            <p:cNvPr id="150" name="Cylinder 35">
              <a:extLst>
                <a:ext uri="{FF2B5EF4-FFF2-40B4-BE49-F238E27FC236}">
                  <a16:creationId xmlns:a16="http://schemas.microsoft.com/office/drawing/2014/main" id="{ABD23903-5782-49A3-9EFC-E6F3245A60E5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Cylinder 36">
              <a:extLst>
                <a:ext uri="{FF2B5EF4-FFF2-40B4-BE49-F238E27FC236}">
                  <a16:creationId xmlns:a16="http://schemas.microsoft.com/office/drawing/2014/main" id="{3DC2F214-3A47-4A8F-82D4-0D863058E7BF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Cylinder 37">
              <a:extLst>
                <a:ext uri="{FF2B5EF4-FFF2-40B4-BE49-F238E27FC236}">
                  <a16:creationId xmlns:a16="http://schemas.microsoft.com/office/drawing/2014/main" id="{65863FA2-F4E3-4B3C-A5B1-743F3808C7E5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Flowchart: Delay 38">
              <a:extLst>
                <a:ext uri="{FF2B5EF4-FFF2-40B4-BE49-F238E27FC236}">
                  <a16:creationId xmlns:a16="http://schemas.microsoft.com/office/drawing/2014/main" id="{780BB871-3F59-43ED-884C-02B4AF350100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39">
              <a:extLst>
                <a:ext uri="{FF2B5EF4-FFF2-40B4-BE49-F238E27FC236}">
                  <a16:creationId xmlns:a16="http://schemas.microsoft.com/office/drawing/2014/main" id="{AE6FB412-F9F7-4164-B1A9-A4BE37233F40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55" name="Group 34">
            <a:extLst>
              <a:ext uri="{FF2B5EF4-FFF2-40B4-BE49-F238E27FC236}">
                <a16:creationId xmlns:a16="http://schemas.microsoft.com/office/drawing/2014/main" id="{E901DF4E-D002-4F26-9990-E5BFFBC9F47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569609" y="3231492"/>
            <a:ext cx="200114" cy="426135"/>
            <a:chOff x="1815255" y="3109244"/>
            <a:chExt cx="870584" cy="1759959"/>
          </a:xfrm>
        </p:grpSpPr>
        <p:sp>
          <p:nvSpPr>
            <p:cNvPr id="156" name="Cylinder 35">
              <a:extLst>
                <a:ext uri="{FF2B5EF4-FFF2-40B4-BE49-F238E27FC236}">
                  <a16:creationId xmlns:a16="http://schemas.microsoft.com/office/drawing/2014/main" id="{AA7FA794-4332-4BB9-9C3C-9B7759F6C657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Cylinder 36">
              <a:extLst>
                <a:ext uri="{FF2B5EF4-FFF2-40B4-BE49-F238E27FC236}">
                  <a16:creationId xmlns:a16="http://schemas.microsoft.com/office/drawing/2014/main" id="{00857735-52F4-43A4-9223-4A57F9959C5E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Cylinder 37">
              <a:extLst>
                <a:ext uri="{FF2B5EF4-FFF2-40B4-BE49-F238E27FC236}">
                  <a16:creationId xmlns:a16="http://schemas.microsoft.com/office/drawing/2014/main" id="{283EA3AD-7123-4956-85F0-FF89D9AA76F6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Flowchart: Delay 38">
              <a:extLst>
                <a:ext uri="{FF2B5EF4-FFF2-40B4-BE49-F238E27FC236}">
                  <a16:creationId xmlns:a16="http://schemas.microsoft.com/office/drawing/2014/main" id="{496AB761-2FAF-4D59-9DC9-B198F284E4D4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ectangle 39">
              <a:extLst>
                <a:ext uri="{FF2B5EF4-FFF2-40B4-BE49-F238E27FC236}">
                  <a16:creationId xmlns:a16="http://schemas.microsoft.com/office/drawing/2014/main" id="{E8A8B4E5-E22D-4C53-A78F-7AA3AD51E1B2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61" name="Group 40">
            <a:extLst>
              <a:ext uri="{FF2B5EF4-FFF2-40B4-BE49-F238E27FC236}">
                <a16:creationId xmlns:a16="http://schemas.microsoft.com/office/drawing/2014/main" id="{60FCE90A-574A-4585-AC4C-48515D447260}"/>
              </a:ext>
            </a:extLst>
          </p:cNvPr>
          <p:cNvGrpSpPr>
            <a:grpSpLocks noChangeAspect="1"/>
          </p:cNvGrpSpPr>
          <p:nvPr/>
        </p:nvGrpSpPr>
        <p:grpSpPr>
          <a:xfrm>
            <a:off x="10671868" y="3907800"/>
            <a:ext cx="306219" cy="652081"/>
            <a:chOff x="1815255" y="3109244"/>
            <a:chExt cx="870584" cy="1759959"/>
          </a:xfrm>
        </p:grpSpPr>
        <p:sp>
          <p:nvSpPr>
            <p:cNvPr id="162" name="Cylinder 41">
              <a:extLst>
                <a:ext uri="{FF2B5EF4-FFF2-40B4-BE49-F238E27FC236}">
                  <a16:creationId xmlns:a16="http://schemas.microsoft.com/office/drawing/2014/main" id="{E959D044-4640-4F51-A109-4735F2128382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Cylinder 42">
              <a:extLst>
                <a:ext uri="{FF2B5EF4-FFF2-40B4-BE49-F238E27FC236}">
                  <a16:creationId xmlns:a16="http://schemas.microsoft.com/office/drawing/2014/main" id="{A2FEBC1E-BDFA-439E-83DD-08EF4EE61867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Cylinder 43">
              <a:extLst>
                <a:ext uri="{FF2B5EF4-FFF2-40B4-BE49-F238E27FC236}">
                  <a16:creationId xmlns:a16="http://schemas.microsoft.com/office/drawing/2014/main" id="{EE001A13-6A89-41E5-8B3E-8A0848E98B6B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Flowchart: Delay 44">
              <a:extLst>
                <a:ext uri="{FF2B5EF4-FFF2-40B4-BE49-F238E27FC236}">
                  <a16:creationId xmlns:a16="http://schemas.microsoft.com/office/drawing/2014/main" id="{D13A7D76-E980-4773-AC2D-C19C59F80404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Rectangle 45">
              <a:extLst>
                <a:ext uri="{FF2B5EF4-FFF2-40B4-BE49-F238E27FC236}">
                  <a16:creationId xmlns:a16="http://schemas.microsoft.com/office/drawing/2014/main" id="{F6F63149-06ED-4662-97DF-45EE42666627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67" name="Group 46">
            <a:extLst>
              <a:ext uri="{FF2B5EF4-FFF2-40B4-BE49-F238E27FC236}">
                <a16:creationId xmlns:a16="http://schemas.microsoft.com/office/drawing/2014/main" id="{4C4082FC-51F5-4FE6-9F8A-6DA95780929C}"/>
              </a:ext>
            </a:extLst>
          </p:cNvPr>
          <p:cNvGrpSpPr>
            <a:grpSpLocks noChangeAspect="1"/>
          </p:cNvGrpSpPr>
          <p:nvPr/>
        </p:nvGrpSpPr>
        <p:grpSpPr>
          <a:xfrm>
            <a:off x="7790878" y="4270478"/>
            <a:ext cx="306219" cy="652081"/>
            <a:chOff x="1815255" y="3109244"/>
            <a:chExt cx="870584" cy="1759959"/>
          </a:xfrm>
        </p:grpSpPr>
        <p:sp>
          <p:nvSpPr>
            <p:cNvPr id="168" name="Cylinder 47">
              <a:extLst>
                <a:ext uri="{FF2B5EF4-FFF2-40B4-BE49-F238E27FC236}">
                  <a16:creationId xmlns:a16="http://schemas.microsoft.com/office/drawing/2014/main" id="{19E56213-D9E5-42AB-9A1E-226B50B2E60D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Cylinder 48">
              <a:extLst>
                <a:ext uri="{FF2B5EF4-FFF2-40B4-BE49-F238E27FC236}">
                  <a16:creationId xmlns:a16="http://schemas.microsoft.com/office/drawing/2014/main" id="{E38E02F3-C35B-4AC8-8AC9-048F1DA0D17A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Cylinder 49">
              <a:extLst>
                <a:ext uri="{FF2B5EF4-FFF2-40B4-BE49-F238E27FC236}">
                  <a16:creationId xmlns:a16="http://schemas.microsoft.com/office/drawing/2014/main" id="{36195832-FFC9-4E2F-84B5-B16ACE2D1424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Flowchart: Delay 50">
              <a:extLst>
                <a:ext uri="{FF2B5EF4-FFF2-40B4-BE49-F238E27FC236}">
                  <a16:creationId xmlns:a16="http://schemas.microsoft.com/office/drawing/2014/main" id="{B7D524F6-6630-4CBE-9993-1C28B3F63DCD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ectangle 51">
              <a:extLst>
                <a:ext uri="{FF2B5EF4-FFF2-40B4-BE49-F238E27FC236}">
                  <a16:creationId xmlns:a16="http://schemas.microsoft.com/office/drawing/2014/main" id="{5F9852EE-0913-42E7-B792-889BA61A84CA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73" name="Group 52">
            <a:extLst>
              <a:ext uri="{FF2B5EF4-FFF2-40B4-BE49-F238E27FC236}">
                <a16:creationId xmlns:a16="http://schemas.microsoft.com/office/drawing/2014/main" id="{7BCF2C76-3102-4DAD-9EC6-62E2A6E59D29}"/>
              </a:ext>
            </a:extLst>
          </p:cNvPr>
          <p:cNvGrpSpPr>
            <a:grpSpLocks noChangeAspect="1"/>
          </p:cNvGrpSpPr>
          <p:nvPr/>
        </p:nvGrpSpPr>
        <p:grpSpPr>
          <a:xfrm>
            <a:off x="7171126" y="2908061"/>
            <a:ext cx="306219" cy="652081"/>
            <a:chOff x="1815255" y="3109244"/>
            <a:chExt cx="870584" cy="1759959"/>
          </a:xfrm>
        </p:grpSpPr>
        <p:sp>
          <p:nvSpPr>
            <p:cNvPr id="174" name="Cylinder 53">
              <a:extLst>
                <a:ext uri="{FF2B5EF4-FFF2-40B4-BE49-F238E27FC236}">
                  <a16:creationId xmlns:a16="http://schemas.microsoft.com/office/drawing/2014/main" id="{E46AA734-DF85-4B5C-8AD1-1500DE502185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Cylinder 54">
              <a:extLst>
                <a:ext uri="{FF2B5EF4-FFF2-40B4-BE49-F238E27FC236}">
                  <a16:creationId xmlns:a16="http://schemas.microsoft.com/office/drawing/2014/main" id="{CAA72B4B-822D-4E77-8F8D-73311DD04849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Cylinder 55">
              <a:extLst>
                <a:ext uri="{FF2B5EF4-FFF2-40B4-BE49-F238E27FC236}">
                  <a16:creationId xmlns:a16="http://schemas.microsoft.com/office/drawing/2014/main" id="{183D9EDC-A8CC-41A8-A77F-AEFFC2DB2810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Flowchart: Delay 56">
              <a:extLst>
                <a:ext uri="{FF2B5EF4-FFF2-40B4-BE49-F238E27FC236}">
                  <a16:creationId xmlns:a16="http://schemas.microsoft.com/office/drawing/2014/main" id="{91F359A5-794E-4B25-9988-8F43AAB43637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Rectangle 57">
              <a:extLst>
                <a:ext uri="{FF2B5EF4-FFF2-40B4-BE49-F238E27FC236}">
                  <a16:creationId xmlns:a16="http://schemas.microsoft.com/office/drawing/2014/main" id="{FD286B7C-B939-4F11-A9C7-8A076692C3BF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79" name="Group 34">
            <a:extLst>
              <a:ext uri="{FF2B5EF4-FFF2-40B4-BE49-F238E27FC236}">
                <a16:creationId xmlns:a16="http://schemas.microsoft.com/office/drawing/2014/main" id="{C298A31A-07F4-4B71-9656-C6E7A57CD893}"/>
              </a:ext>
            </a:extLst>
          </p:cNvPr>
          <p:cNvGrpSpPr>
            <a:grpSpLocks noChangeAspect="1"/>
          </p:cNvGrpSpPr>
          <p:nvPr/>
        </p:nvGrpSpPr>
        <p:grpSpPr>
          <a:xfrm>
            <a:off x="8892981" y="3999604"/>
            <a:ext cx="306219" cy="652081"/>
            <a:chOff x="1815255" y="3109244"/>
            <a:chExt cx="870584" cy="1759959"/>
          </a:xfrm>
        </p:grpSpPr>
        <p:sp>
          <p:nvSpPr>
            <p:cNvPr id="180" name="Cylinder 35">
              <a:extLst>
                <a:ext uri="{FF2B5EF4-FFF2-40B4-BE49-F238E27FC236}">
                  <a16:creationId xmlns:a16="http://schemas.microsoft.com/office/drawing/2014/main" id="{E922E5B4-ED2B-440B-A937-53E3E677614A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Cylinder 36">
              <a:extLst>
                <a:ext uri="{FF2B5EF4-FFF2-40B4-BE49-F238E27FC236}">
                  <a16:creationId xmlns:a16="http://schemas.microsoft.com/office/drawing/2014/main" id="{D4248C7C-97D9-442C-A3B7-67D4DC86EE93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Cylinder 37">
              <a:extLst>
                <a:ext uri="{FF2B5EF4-FFF2-40B4-BE49-F238E27FC236}">
                  <a16:creationId xmlns:a16="http://schemas.microsoft.com/office/drawing/2014/main" id="{D6598DF3-C1AB-46F0-9C85-965B25784509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Flowchart: Delay 38">
              <a:extLst>
                <a:ext uri="{FF2B5EF4-FFF2-40B4-BE49-F238E27FC236}">
                  <a16:creationId xmlns:a16="http://schemas.microsoft.com/office/drawing/2014/main" id="{0DA0886A-2097-4656-BB0C-65D9D41E678F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39">
              <a:extLst>
                <a:ext uri="{FF2B5EF4-FFF2-40B4-BE49-F238E27FC236}">
                  <a16:creationId xmlns:a16="http://schemas.microsoft.com/office/drawing/2014/main" id="{D7FBC8B4-C3E5-42EF-B520-D3115E44051A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85" name="Group 34">
            <a:extLst>
              <a:ext uri="{FF2B5EF4-FFF2-40B4-BE49-F238E27FC236}">
                <a16:creationId xmlns:a16="http://schemas.microsoft.com/office/drawing/2014/main" id="{FD89B9A4-18C7-4861-9B3F-28EDA17922B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346437" y="3455592"/>
            <a:ext cx="200114" cy="426135"/>
            <a:chOff x="1815255" y="3109244"/>
            <a:chExt cx="870584" cy="1759959"/>
          </a:xfrm>
        </p:grpSpPr>
        <p:sp>
          <p:nvSpPr>
            <p:cNvPr id="186" name="Cylinder 35">
              <a:extLst>
                <a:ext uri="{FF2B5EF4-FFF2-40B4-BE49-F238E27FC236}">
                  <a16:creationId xmlns:a16="http://schemas.microsoft.com/office/drawing/2014/main" id="{F574B53D-69EE-4C7D-9384-B032289058F6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Cylinder 36">
              <a:extLst>
                <a:ext uri="{FF2B5EF4-FFF2-40B4-BE49-F238E27FC236}">
                  <a16:creationId xmlns:a16="http://schemas.microsoft.com/office/drawing/2014/main" id="{1F08CCE8-CD42-4DEF-816A-32190EC3C838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Cylinder 37">
              <a:extLst>
                <a:ext uri="{FF2B5EF4-FFF2-40B4-BE49-F238E27FC236}">
                  <a16:creationId xmlns:a16="http://schemas.microsoft.com/office/drawing/2014/main" id="{62EE46BF-4A28-42A8-A35A-E727471A9EA9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Flowchart: Delay 38">
              <a:extLst>
                <a:ext uri="{FF2B5EF4-FFF2-40B4-BE49-F238E27FC236}">
                  <a16:creationId xmlns:a16="http://schemas.microsoft.com/office/drawing/2014/main" id="{4C6741F8-69A8-4BB0-BBC1-9BEE3EB22226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Rectangle 39">
              <a:extLst>
                <a:ext uri="{FF2B5EF4-FFF2-40B4-BE49-F238E27FC236}">
                  <a16:creationId xmlns:a16="http://schemas.microsoft.com/office/drawing/2014/main" id="{BC06ACEC-7C22-4A59-A918-F9B0E7DC11B4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91" name="Group 34">
            <a:extLst>
              <a:ext uri="{FF2B5EF4-FFF2-40B4-BE49-F238E27FC236}">
                <a16:creationId xmlns:a16="http://schemas.microsoft.com/office/drawing/2014/main" id="{D4B9DF61-196D-402A-94E7-D9C9F402BB5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0879027" y="4367060"/>
            <a:ext cx="200114" cy="426135"/>
            <a:chOff x="1815255" y="3109244"/>
            <a:chExt cx="870584" cy="1759959"/>
          </a:xfrm>
        </p:grpSpPr>
        <p:sp>
          <p:nvSpPr>
            <p:cNvPr id="192" name="Cylinder 35">
              <a:extLst>
                <a:ext uri="{FF2B5EF4-FFF2-40B4-BE49-F238E27FC236}">
                  <a16:creationId xmlns:a16="http://schemas.microsoft.com/office/drawing/2014/main" id="{5F2456F1-2CA1-4310-86E1-4CB0BBFF19DC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Cylinder 36">
              <a:extLst>
                <a:ext uri="{FF2B5EF4-FFF2-40B4-BE49-F238E27FC236}">
                  <a16:creationId xmlns:a16="http://schemas.microsoft.com/office/drawing/2014/main" id="{D9110793-38D1-4AC1-AA1E-3147F6D9F102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Cylinder 37">
              <a:extLst>
                <a:ext uri="{FF2B5EF4-FFF2-40B4-BE49-F238E27FC236}">
                  <a16:creationId xmlns:a16="http://schemas.microsoft.com/office/drawing/2014/main" id="{F0603348-2D86-47E4-A083-3FE3E2B95C63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Flowchart: Delay 38">
              <a:extLst>
                <a:ext uri="{FF2B5EF4-FFF2-40B4-BE49-F238E27FC236}">
                  <a16:creationId xmlns:a16="http://schemas.microsoft.com/office/drawing/2014/main" id="{276A608D-043D-4A96-9326-CC21EA7FC748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ectangle 39">
              <a:extLst>
                <a:ext uri="{FF2B5EF4-FFF2-40B4-BE49-F238E27FC236}">
                  <a16:creationId xmlns:a16="http://schemas.microsoft.com/office/drawing/2014/main" id="{138F44CF-6E00-432C-8B7B-7FCDD8D1122A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97" name="Group 34">
            <a:extLst>
              <a:ext uri="{FF2B5EF4-FFF2-40B4-BE49-F238E27FC236}">
                <a16:creationId xmlns:a16="http://schemas.microsoft.com/office/drawing/2014/main" id="{6194C08A-BE1E-4851-A838-52DD64087D5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0519243" y="4315366"/>
            <a:ext cx="200114" cy="426135"/>
            <a:chOff x="1815255" y="3109244"/>
            <a:chExt cx="870584" cy="1759959"/>
          </a:xfrm>
        </p:grpSpPr>
        <p:sp>
          <p:nvSpPr>
            <p:cNvPr id="198" name="Cylinder 35">
              <a:extLst>
                <a:ext uri="{FF2B5EF4-FFF2-40B4-BE49-F238E27FC236}">
                  <a16:creationId xmlns:a16="http://schemas.microsoft.com/office/drawing/2014/main" id="{BC078DF6-955F-4D3B-8C70-0889FA1276FF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Cylinder 36">
              <a:extLst>
                <a:ext uri="{FF2B5EF4-FFF2-40B4-BE49-F238E27FC236}">
                  <a16:creationId xmlns:a16="http://schemas.microsoft.com/office/drawing/2014/main" id="{7CE6622B-8A01-4F73-B59C-CD89AA489069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Cylinder 37">
              <a:extLst>
                <a:ext uri="{FF2B5EF4-FFF2-40B4-BE49-F238E27FC236}">
                  <a16:creationId xmlns:a16="http://schemas.microsoft.com/office/drawing/2014/main" id="{9351CFA3-4930-49C1-BEEC-DCC59C7359A3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Flowchart: Delay 38">
              <a:extLst>
                <a:ext uri="{FF2B5EF4-FFF2-40B4-BE49-F238E27FC236}">
                  <a16:creationId xmlns:a16="http://schemas.microsoft.com/office/drawing/2014/main" id="{021C6ADA-84BC-4D1C-9DA3-4D8C0CA95D49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ectangle 39">
              <a:extLst>
                <a:ext uri="{FF2B5EF4-FFF2-40B4-BE49-F238E27FC236}">
                  <a16:creationId xmlns:a16="http://schemas.microsoft.com/office/drawing/2014/main" id="{7662565F-8542-47CF-B121-EB07BE1E0FDD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03" name="Group 34">
            <a:extLst>
              <a:ext uri="{FF2B5EF4-FFF2-40B4-BE49-F238E27FC236}">
                <a16:creationId xmlns:a16="http://schemas.microsoft.com/office/drawing/2014/main" id="{C1CAB796-586C-4CB7-9854-BE66065559B4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889952" y="3375275"/>
            <a:ext cx="200114" cy="426135"/>
            <a:chOff x="1815255" y="3109244"/>
            <a:chExt cx="870584" cy="1759959"/>
          </a:xfrm>
        </p:grpSpPr>
        <p:sp>
          <p:nvSpPr>
            <p:cNvPr id="204" name="Cylinder 35">
              <a:extLst>
                <a:ext uri="{FF2B5EF4-FFF2-40B4-BE49-F238E27FC236}">
                  <a16:creationId xmlns:a16="http://schemas.microsoft.com/office/drawing/2014/main" id="{816E16EC-A156-41EE-A43C-55DC2BEAF8AD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Cylinder 36">
              <a:extLst>
                <a:ext uri="{FF2B5EF4-FFF2-40B4-BE49-F238E27FC236}">
                  <a16:creationId xmlns:a16="http://schemas.microsoft.com/office/drawing/2014/main" id="{B3901CE8-66D8-4C76-B016-141A7C6C9338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Cylinder 37">
              <a:extLst>
                <a:ext uri="{FF2B5EF4-FFF2-40B4-BE49-F238E27FC236}">
                  <a16:creationId xmlns:a16="http://schemas.microsoft.com/office/drawing/2014/main" id="{40F4370E-22E9-4AB5-B173-B3A0502D8E16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Flowchart: Delay 38">
              <a:extLst>
                <a:ext uri="{FF2B5EF4-FFF2-40B4-BE49-F238E27FC236}">
                  <a16:creationId xmlns:a16="http://schemas.microsoft.com/office/drawing/2014/main" id="{8145908D-0B97-4925-B6E3-7EC2C2E6F24D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Rectangle 39">
              <a:extLst>
                <a:ext uri="{FF2B5EF4-FFF2-40B4-BE49-F238E27FC236}">
                  <a16:creationId xmlns:a16="http://schemas.microsoft.com/office/drawing/2014/main" id="{DFD95E7F-121E-47F3-A146-BF0A22C8FFC2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09" name="Group 34">
            <a:extLst>
              <a:ext uri="{FF2B5EF4-FFF2-40B4-BE49-F238E27FC236}">
                <a16:creationId xmlns:a16="http://schemas.microsoft.com/office/drawing/2014/main" id="{E1BA4918-FDAD-4FD1-8A0E-191138972FD6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0528167" y="3207608"/>
            <a:ext cx="200114" cy="426135"/>
            <a:chOff x="1815255" y="3109244"/>
            <a:chExt cx="870584" cy="1759959"/>
          </a:xfrm>
        </p:grpSpPr>
        <p:sp>
          <p:nvSpPr>
            <p:cNvPr id="210" name="Cylinder 35">
              <a:extLst>
                <a:ext uri="{FF2B5EF4-FFF2-40B4-BE49-F238E27FC236}">
                  <a16:creationId xmlns:a16="http://schemas.microsoft.com/office/drawing/2014/main" id="{BA0DB59F-7A51-4566-ACEE-D121D78A2DC0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Cylinder 36">
              <a:extLst>
                <a:ext uri="{FF2B5EF4-FFF2-40B4-BE49-F238E27FC236}">
                  <a16:creationId xmlns:a16="http://schemas.microsoft.com/office/drawing/2014/main" id="{19287807-2BE7-450D-B890-DFA7F6FB783F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Cylinder 37">
              <a:extLst>
                <a:ext uri="{FF2B5EF4-FFF2-40B4-BE49-F238E27FC236}">
                  <a16:creationId xmlns:a16="http://schemas.microsoft.com/office/drawing/2014/main" id="{E4A51570-C3D3-4A69-85A7-56F8D8BB333E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Flowchart: Delay 38">
              <a:extLst>
                <a:ext uri="{FF2B5EF4-FFF2-40B4-BE49-F238E27FC236}">
                  <a16:creationId xmlns:a16="http://schemas.microsoft.com/office/drawing/2014/main" id="{20426087-B36C-4212-A05B-9D3258832CD2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Rectangle 39">
              <a:extLst>
                <a:ext uri="{FF2B5EF4-FFF2-40B4-BE49-F238E27FC236}">
                  <a16:creationId xmlns:a16="http://schemas.microsoft.com/office/drawing/2014/main" id="{5C2CC53B-7D0A-45CA-9BAA-7F0873D3A322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15" name="Group 34">
            <a:extLst>
              <a:ext uri="{FF2B5EF4-FFF2-40B4-BE49-F238E27FC236}">
                <a16:creationId xmlns:a16="http://schemas.microsoft.com/office/drawing/2014/main" id="{4B413DD2-FE23-4D9E-A127-9B94DE18FCA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0422413" y="3393956"/>
            <a:ext cx="200114" cy="426135"/>
            <a:chOff x="1815255" y="3109244"/>
            <a:chExt cx="870584" cy="1759959"/>
          </a:xfrm>
        </p:grpSpPr>
        <p:sp>
          <p:nvSpPr>
            <p:cNvPr id="216" name="Cylinder 35">
              <a:extLst>
                <a:ext uri="{FF2B5EF4-FFF2-40B4-BE49-F238E27FC236}">
                  <a16:creationId xmlns:a16="http://schemas.microsoft.com/office/drawing/2014/main" id="{6EC00E2D-135D-4701-A84F-B414B3FB3904}"/>
                </a:ext>
              </a:extLst>
            </p:cNvPr>
            <p:cNvSpPr/>
            <p:nvPr/>
          </p:nvSpPr>
          <p:spPr>
            <a:xfrm rot="900000">
              <a:off x="2001411" y="3467264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Cylinder 36">
              <a:extLst>
                <a:ext uri="{FF2B5EF4-FFF2-40B4-BE49-F238E27FC236}">
                  <a16:creationId xmlns:a16="http://schemas.microsoft.com/office/drawing/2014/main" id="{BA63327D-81DA-41CB-9728-DFD9187F8DDC}"/>
                </a:ext>
              </a:extLst>
            </p:cNvPr>
            <p:cNvSpPr/>
            <p:nvPr/>
          </p:nvSpPr>
          <p:spPr>
            <a:xfrm rot="20700000">
              <a:off x="2394666" y="3458917"/>
              <a:ext cx="10800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Cylinder 37">
              <a:extLst>
                <a:ext uri="{FF2B5EF4-FFF2-40B4-BE49-F238E27FC236}">
                  <a16:creationId xmlns:a16="http://schemas.microsoft.com/office/drawing/2014/main" id="{7306BB3B-DB14-472B-80D1-4742768E7ECB}"/>
                </a:ext>
              </a:extLst>
            </p:cNvPr>
            <p:cNvSpPr/>
            <p:nvPr/>
          </p:nvSpPr>
          <p:spPr>
            <a:xfrm>
              <a:off x="2183036" y="3482046"/>
              <a:ext cx="136250" cy="1387157"/>
            </a:xfrm>
            <a:prstGeom prst="can">
              <a:avLst/>
            </a:prstGeom>
            <a:solidFill>
              <a:srgbClr val="FFCC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Flowchart: Delay 38">
              <a:extLst>
                <a:ext uri="{FF2B5EF4-FFF2-40B4-BE49-F238E27FC236}">
                  <a16:creationId xmlns:a16="http://schemas.microsoft.com/office/drawing/2014/main" id="{B30DC70D-64EB-4AFB-9C9A-8F39B38640EA}"/>
                </a:ext>
              </a:extLst>
            </p:cNvPr>
            <p:cNvSpPr/>
            <p:nvPr/>
          </p:nvSpPr>
          <p:spPr>
            <a:xfrm rot="16200000">
              <a:off x="2089187" y="2835312"/>
              <a:ext cx="322720" cy="870584"/>
            </a:xfrm>
            <a:prstGeom prst="flowChartDelay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Rectangle 39">
              <a:extLst>
                <a:ext uri="{FF2B5EF4-FFF2-40B4-BE49-F238E27FC236}">
                  <a16:creationId xmlns:a16="http://schemas.microsoft.com/office/drawing/2014/main" id="{2FFB2F0A-7E46-4546-BC81-A2BECB74D357}"/>
                </a:ext>
              </a:extLst>
            </p:cNvPr>
            <p:cNvSpPr/>
            <p:nvPr/>
          </p:nvSpPr>
          <p:spPr>
            <a:xfrm>
              <a:off x="1815255" y="3429000"/>
              <a:ext cx="870584" cy="21896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14" name="Date Placeholder 134">
            <a:extLst>
              <a:ext uri="{FF2B5EF4-FFF2-40B4-BE49-F238E27FC236}">
                <a16:creationId xmlns:a16="http://schemas.microsoft.com/office/drawing/2014/main" id="{618DA01B-A4B6-4892-B4A6-19B81C1A11AF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17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3">
            <a:extLst>
              <a:ext uri="{FF2B5EF4-FFF2-40B4-BE49-F238E27FC236}">
                <a16:creationId xmlns:a16="http://schemas.microsoft.com/office/drawing/2014/main" id="{3348D0B5-4CB7-43CC-91F3-54B2A53ECA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6" t="25024" r="8688" b="24102"/>
          <a:stretch/>
        </p:blipFill>
        <p:spPr>
          <a:xfrm>
            <a:off x="6395705" y="3471730"/>
            <a:ext cx="5605368" cy="1582811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F89E8-ECA4-4238-AC00-BEE56585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365037-BDD8-427E-AE40-CFC4B6F3B981}"/>
              </a:ext>
            </a:extLst>
          </p:cNvPr>
          <p:cNvSpPr txBox="1">
            <a:spLocks/>
          </p:cNvSpPr>
          <p:nvPr/>
        </p:nvSpPr>
        <p:spPr>
          <a:xfrm>
            <a:off x="731838" y="1412875"/>
            <a:ext cx="4686268" cy="48030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Clr>
                <a:srgbClr val="1269B0"/>
              </a:buClr>
            </a:pPr>
            <a:r>
              <a:rPr lang="en-GB" dirty="0"/>
              <a:t>Global Navigation Satellite System (GNSS) – a suitable tool for studies on the atmosphere </a:t>
            </a:r>
          </a:p>
          <a:p>
            <a:pPr marL="266700" indent="-266700">
              <a:buClr>
                <a:srgbClr val="1269B0"/>
              </a:buClr>
            </a:pPr>
            <a:r>
              <a:rPr lang="en-GB" dirty="0"/>
              <a:t>Radio signals transmitted by GNSS propagate through the atmosphere – atmospheric parameters can be estimated</a:t>
            </a:r>
          </a:p>
          <a:p>
            <a:pPr marL="266700" indent="-266700">
              <a:buClr>
                <a:srgbClr val="1269B0"/>
              </a:buClr>
            </a:pPr>
            <a:r>
              <a:rPr lang="en-GB" dirty="0"/>
              <a:t>Make use of thousands of GNSS stations</a:t>
            </a:r>
          </a:p>
          <a:p>
            <a:pPr marL="553913" lvl="1" indent="-285750">
              <a:buClr>
                <a:srgbClr val="1269B0"/>
              </a:buClr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model </a:t>
            </a:r>
            <a:r>
              <a:rPr lang="en-GB" b="1" dirty="0">
                <a:solidFill>
                  <a:srgbClr val="FD973E"/>
                </a:solidFill>
                <a:sym typeface="Wingdings" panose="05000000000000000000" pitchFamily="2" charset="2"/>
              </a:rPr>
              <a:t>t</a:t>
            </a:r>
            <a:r>
              <a:rPr lang="en-GB" b="1" dirty="0">
                <a:solidFill>
                  <a:srgbClr val="FD973E"/>
                </a:solidFill>
              </a:rPr>
              <a:t>ropospheric parameters</a:t>
            </a:r>
            <a:r>
              <a:rPr lang="en-GB" dirty="0">
                <a:sym typeface="Wingdings" panose="05000000000000000000" pitchFamily="2" charset="2"/>
              </a:rPr>
              <a:t>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based on meteorological data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/>
              <a:t>using Machine Learning (ML)</a:t>
            </a:r>
          </a:p>
          <a:p>
            <a:pPr marL="266700" indent="-266700">
              <a:buClr>
                <a:srgbClr val="1269B0"/>
              </a:buClr>
            </a:pPr>
            <a:endParaRPr lang="en-GB" u="sng" dirty="0"/>
          </a:p>
          <a:p>
            <a:pPr marL="266700" indent="-266700">
              <a:buClr>
                <a:srgbClr val="1269B0"/>
              </a:buClr>
            </a:pPr>
            <a:endParaRPr lang="en-GB" dirty="0"/>
          </a:p>
          <a:p>
            <a:pPr marL="266700" indent="-266700">
              <a:buClr>
                <a:srgbClr val="1269B0"/>
              </a:buClr>
            </a:pPr>
            <a:endParaRPr lang="en-GB" dirty="0"/>
          </a:p>
          <a:p>
            <a:pPr marL="825500" lvl="1" indent="-285750">
              <a:buClr>
                <a:srgbClr val="1269B0"/>
              </a:buClr>
            </a:pPr>
            <a:endParaRPr lang="en-GB" dirty="0">
              <a:solidFill>
                <a:srgbClr val="007A9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35" name="Date Placeholder 134">
            <a:extLst>
              <a:ext uri="{FF2B5EF4-FFF2-40B4-BE49-F238E27FC236}">
                <a16:creationId xmlns:a16="http://schemas.microsoft.com/office/drawing/2014/main" id="{F773DC4E-8CC3-449D-8266-761C6D4F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  <p:sp>
        <p:nvSpPr>
          <p:cNvPr id="136" name="Slide Number Placeholder 135">
            <a:extLst>
              <a:ext uri="{FF2B5EF4-FFF2-40B4-BE49-F238E27FC236}">
                <a16:creationId xmlns:a16="http://schemas.microsoft.com/office/drawing/2014/main" id="{4DD78FAF-9019-41EA-A6C3-371609B3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2</a:t>
            </a:r>
            <a:endParaRPr lang="de-CH" noProof="0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B6B886F-D9F0-4218-9D6F-F031B7EC9E67}"/>
              </a:ext>
            </a:extLst>
          </p:cNvPr>
          <p:cNvGrpSpPr/>
          <p:nvPr/>
        </p:nvGrpSpPr>
        <p:grpSpPr>
          <a:xfrm>
            <a:off x="6433865" y="3079815"/>
            <a:ext cx="4755722" cy="2075714"/>
            <a:chOff x="7145133" y="3745754"/>
            <a:chExt cx="4755722" cy="2075714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03F7A65E-DDD8-4757-9EF6-10C0F29FDA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8075" y="4133850"/>
              <a:ext cx="781051" cy="1264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E4785D5F-8203-4FDB-A402-1C5EE75CF004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4140655"/>
              <a:ext cx="26860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547A2AF-E896-4297-8C51-727BD5AADD07}"/>
                </a:ext>
              </a:extLst>
            </p:cNvPr>
            <p:cNvGrpSpPr/>
            <p:nvPr/>
          </p:nvGrpSpPr>
          <p:grpSpPr>
            <a:xfrm>
              <a:off x="8200361" y="4187273"/>
              <a:ext cx="1815505" cy="126996"/>
              <a:chOff x="9766674" y="1605208"/>
              <a:chExt cx="1815505" cy="126996"/>
            </a:xfrm>
          </p:grpSpPr>
          <p:sp>
            <p:nvSpPr>
              <p:cNvPr id="187" name="Flowchart: Connector 186">
                <a:extLst>
                  <a:ext uri="{FF2B5EF4-FFF2-40B4-BE49-F238E27FC236}">
                    <a16:creationId xmlns:a16="http://schemas.microsoft.com/office/drawing/2014/main" id="{CD5CC3FE-812F-47AC-A325-AA7C955A6D86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Flowchart: Connector 187">
                <a:extLst>
                  <a:ext uri="{FF2B5EF4-FFF2-40B4-BE49-F238E27FC236}">
                    <a16:creationId xmlns:a16="http://schemas.microsoft.com/office/drawing/2014/main" id="{F2C9B5FE-F4AC-4222-A782-BF6419AC6624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Flowchart: Connector 188">
                <a:extLst>
                  <a:ext uri="{FF2B5EF4-FFF2-40B4-BE49-F238E27FC236}">
                    <a16:creationId xmlns:a16="http://schemas.microsoft.com/office/drawing/2014/main" id="{B180B619-FBC8-40F6-98BA-294F551B62F3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Flowchart: Connector 189">
                <a:extLst>
                  <a:ext uri="{FF2B5EF4-FFF2-40B4-BE49-F238E27FC236}">
                    <a16:creationId xmlns:a16="http://schemas.microsoft.com/office/drawing/2014/main" id="{CCC8BCF6-BD89-49BE-8899-CE748256C293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Flowchart: Connector 190">
                <a:extLst>
                  <a:ext uri="{FF2B5EF4-FFF2-40B4-BE49-F238E27FC236}">
                    <a16:creationId xmlns:a16="http://schemas.microsoft.com/office/drawing/2014/main" id="{A41B1DD8-69C4-4F8B-B85F-8F29C370FA53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Flowchart: Connector 191">
                <a:extLst>
                  <a:ext uri="{FF2B5EF4-FFF2-40B4-BE49-F238E27FC236}">
                    <a16:creationId xmlns:a16="http://schemas.microsoft.com/office/drawing/2014/main" id="{2C19ABFB-86F9-46FF-BF26-E5B18C66D548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DB95D5C-2C7F-4194-B62A-F7BDC33CC04A}"/>
                </a:ext>
              </a:extLst>
            </p:cNvPr>
            <p:cNvGrpSpPr/>
            <p:nvPr/>
          </p:nvGrpSpPr>
          <p:grpSpPr>
            <a:xfrm>
              <a:off x="8012123" y="4515094"/>
              <a:ext cx="1815505" cy="126996"/>
              <a:chOff x="9766674" y="1605208"/>
              <a:chExt cx="1815505" cy="126996"/>
            </a:xfrm>
          </p:grpSpPr>
          <p:sp>
            <p:nvSpPr>
              <p:cNvPr id="181" name="Flowchart: Connector 180">
                <a:extLst>
                  <a:ext uri="{FF2B5EF4-FFF2-40B4-BE49-F238E27FC236}">
                    <a16:creationId xmlns:a16="http://schemas.microsoft.com/office/drawing/2014/main" id="{14160A13-B853-4919-83AE-99664CCC4004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Flowchart: Connector 181">
                <a:extLst>
                  <a:ext uri="{FF2B5EF4-FFF2-40B4-BE49-F238E27FC236}">
                    <a16:creationId xmlns:a16="http://schemas.microsoft.com/office/drawing/2014/main" id="{BDB16C38-EA5C-448E-94AA-9280DEDFFC2D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Flowchart: Connector 182">
                <a:extLst>
                  <a:ext uri="{FF2B5EF4-FFF2-40B4-BE49-F238E27FC236}">
                    <a16:creationId xmlns:a16="http://schemas.microsoft.com/office/drawing/2014/main" id="{AFB42FE9-64F5-44E5-B18B-73B6AB8F56B3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4" name="Flowchart: Connector 183">
                <a:extLst>
                  <a:ext uri="{FF2B5EF4-FFF2-40B4-BE49-F238E27FC236}">
                    <a16:creationId xmlns:a16="http://schemas.microsoft.com/office/drawing/2014/main" id="{7EADEC48-B6F6-414D-B847-2F7D1A6D6C03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Flowchart: Connector 184">
                <a:extLst>
                  <a:ext uri="{FF2B5EF4-FFF2-40B4-BE49-F238E27FC236}">
                    <a16:creationId xmlns:a16="http://schemas.microsoft.com/office/drawing/2014/main" id="{0407536A-A9D5-4473-B220-84BA9C15242B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Flowchart: Connector 185">
                <a:extLst>
                  <a:ext uri="{FF2B5EF4-FFF2-40B4-BE49-F238E27FC236}">
                    <a16:creationId xmlns:a16="http://schemas.microsoft.com/office/drawing/2014/main" id="{943F8682-516F-4DF9-B6A2-68559C149635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41B927E-CE2E-4E17-AE76-9EB014F13E08}"/>
                </a:ext>
              </a:extLst>
            </p:cNvPr>
            <p:cNvGrpSpPr/>
            <p:nvPr/>
          </p:nvGrpSpPr>
          <p:grpSpPr>
            <a:xfrm>
              <a:off x="8114184" y="4347717"/>
              <a:ext cx="1815505" cy="126996"/>
              <a:chOff x="9766674" y="1605208"/>
              <a:chExt cx="1815505" cy="126996"/>
            </a:xfrm>
          </p:grpSpPr>
          <p:sp>
            <p:nvSpPr>
              <p:cNvPr id="175" name="Flowchart: Connector 174">
                <a:extLst>
                  <a:ext uri="{FF2B5EF4-FFF2-40B4-BE49-F238E27FC236}">
                    <a16:creationId xmlns:a16="http://schemas.microsoft.com/office/drawing/2014/main" id="{FAB26C7E-8110-489E-91C3-9CC1BFB24FDD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Flowchart: Connector 175">
                <a:extLst>
                  <a:ext uri="{FF2B5EF4-FFF2-40B4-BE49-F238E27FC236}">
                    <a16:creationId xmlns:a16="http://schemas.microsoft.com/office/drawing/2014/main" id="{F0119582-E53D-45AA-BA52-EFFD00B3AA37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Flowchart: Connector 176">
                <a:extLst>
                  <a:ext uri="{FF2B5EF4-FFF2-40B4-BE49-F238E27FC236}">
                    <a16:creationId xmlns:a16="http://schemas.microsoft.com/office/drawing/2014/main" id="{E032F4E1-F5F5-4659-8735-5CCB027E8EF0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Flowchart: Connector 177">
                <a:extLst>
                  <a:ext uri="{FF2B5EF4-FFF2-40B4-BE49-F238E27FC236}">
                    <a16:creationId xmlns:a16="http://schemas.microsoft.com/office/drawing/2014/main" id="{861209CE-6A69-4A82-86A4-DCCCD2160F5C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Flowchart: Connector 178">
                <a:extLst>
                  <a:ext uri="{FF2B5EF4-FFF2-40B4-BE49-F238E27FC236}">
                    <a16:creationId xmlns:a16="http://schemas.microsoft.com/office/drawing/2014/main" id="{4AD20E98-08B8-47A0-A5B3-C312FB1787C1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Flowchart: Connector 179">
                <a:extLst>
                  <a:ext uri="{FF2B5EF4-FFF2-40B4-BE49-F238E27FC236}">
                    <a16:creationId xmlns:a16="http://schemas.microsoft.com/office/drawing/2014/main" id="{53AE75B3-A152-4C6E-B740-59F09AC0B373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42BD331-F351-4A74-9C5F-F0B24432826D}"/>
                </a:ext>
              </a:extLst>
            </p:cNvPr>
            <p:cNvGrpSpPr/>
            <p:nvPr/>
          </p:nvGrpSpPr>
          <p:grpSpPr>
            <a:xfrm>
              <a:off x="7898641" y="4675538"/>
              <a:ext cx="1815505" cy="126996"/>
              <a:chOff x="9766674" y="1605208"/>
              <a:chExt cx="1815505" cy="126996"/>
            </a:xfrm>
          </p:grpSpPr>
          <p:sp>
            <p:nvSpPr>
              <p:cNvPr id="169" name="Flowchart: Connector 168">
                <a:extLst>
                  <a:ext uri="{FF2B5EF4-FFF2-40B4-BE49-F238E27FC236}">
                    <a16:creationId xmlns:a16="http://schemas.microsoft.com/office/drawing/2014/main" id="{EF5C1190-686E-4328-BB70-6478872405F9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" name="Flowchart: Connector 169">
                <a:extLst>
                  <a:ext uri="{FF2B5EF4-FFF2-40B4-BE49-F238E27FC236}">
                    <a16:creationId xmlns:a16="http://schemas.microsoft.com/office/drawing/2014/main" id="{226845FE-1B92-4D8F-AF45-C6F5F32D1A22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" name="Flowchart: Connector 170">
                <a:extLst>
                  <a:ext uri="{FF2B5EF4-FFF2-40B4-BE49-F238E27FC236}">
                    <a16:creationId xmlns:a16="http://schemas.microsoft.com/office/drawing/2014/main" id="{90401B04-EC3A-44C8-9236-F56C6E37A1DA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2" name="Flowchart: Connector 171">
                <a:extLst>
                  <a:ext uri="{FF2B5EF4-FFF2-40B4-BE49-F238E27FC236}">
                    <a16:creationId xmlns:a16="http://schemas.microsoft.com/office/drawing/2014/main" id="{0DD2F5DC-329E-483E-86A9-E7EA77E2F49C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Flowchart: Connector 172">
                <a:extLst>
                  <a:ext uri="{FF2B5EF4-FFF2-40B4-BE49-F238E27FC236}">
                    <a16:creationId xmlns:a16="http://schemas.microsoft.com/office/drawing/2014/main" id="{CC047C11-BCDB-4A2A-9297-F24B0BB9DCFD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" name="Flowchart: Connector 173">
                <a:extLst>
                  <a:ext uri="{FF2B5EF4-FFF2-40B4-BE49-F238E27FC236}">
                    <a16:creationId xmlns:a16="http://schemas.microsoft.com/office/drawing/2014/main" id="{91924CD3-7BCE-40F8-A3B5-97BA009977B6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0AFFE3B5-0850-4020-B6E9-837618EC3AC6}"/>
                </a:ext>
              </a:extLst>
            </p:cNvPr>
            <p:cNvGrpSpPr/>
            <p:nvPr/>
          </p:nvGrpSpPr>
          <p:grpSpPr>
            <a:xfrm>
              <a:off x="7710403" y="5003359"/>
              <a:ext cx="1815505" cy="126996"/>
              <a:chOff x="9766674" y="1605208"/>
              <a:chExt cx="1815505" cy="126996"/>
            </a:xfrm>
          </p:grpSpPr>
          <p:sp>
            <p:nvSpPr>
              <p:cNvPr id="163" name="Flowchart: Connector 162">
                <a:extLst>
                  <a:ext uri="{FF2B5EF4-FFF2-40B4-BE49-F238E27FC236}">
                    <a16:creationId xmlns:a16="http://schemas.microsoft.com/office/drawing/2014/main" id="{427D9903-9A67-4FC0-BA20-2BAC4C1E8C1B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Flowchart: Connector 163">
                <a:extLst>
                  <a:ext uri="{FF2B5EF4-FFF2-40B4-BE49-F238E27FC236}">
                    <a16:creationId xmlns:a16="http://schemas.microsoft.com/office/drawing/2014/main" id="{08B97C97-0D68-41BC-A6EB-F501C79ACB4A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Flowchart: Connector 164">
                <a:extLst>
                  <a:ext uri="{FF2B5EF4-FFF2-40B4-BE49-F238E27FC236}">
                    <a16:creationId xmlns:a16="http://schemas.microsoft.com/office/drawing/2014/main" id="{9E32F460-3D4E-4B04-B4AB-B3AEA290FD3A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" name="Flowchart: Connector 165">
                <a:extLst>
                  <a:ext uri="{FF2B5EF4-FFF2-40B4-BE49-F238E27FC236}">
                    <a16:creationId xmlns:a16="http://schemas.microsoft.com/office/drawing/2014/main" id="{415E1AD5-CB7E-40A1-89E9-CD15DEC2418F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Flowchart: Connector 166">
                <a:extLst>
                  <a:ext uri="{FF2B5EF4-FFF2-40B4-BE49-F238E27FC236}">
                    <a16:creationId xmlns:a16="http://schemas.microsoft.com/office/drawing/2014/main" id="{DE0FDB30-D3B1-4FB2-BD32-483349317FA7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" name="Flowchart: Connector 167">
                <a:extLst>
                  <a:ext uri="{FF2B5EF4-FFF2-40B4-BE49-F238E27FC236}">
                    <a16:creationId xmlns:a16="http://schemas.microsoft.com/office/drawing/2014/main" id="{27F87DF5-5837-49AE-857B-8E0EF0DD4A90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322FFFA-3899-4EB5-B2EA-97E6EC0020BB}"/>
                </a:ext>
              </a:extLst>
            </p:cNvPr>
            <p:cNvGrpSpPr/>
            <p:nvPr/>
          </p:nvGrpSpPr>
          <p:grpSpPr>
            <a:xfrm>
              <a:off x="7812464" y="4835982"/>
              <a:ext cx="1815505" cy="126996"/>
              <a:chOff x="9766674" y="1605208"/>
              <a:chExt cx="1815505" cy="126996"/>
            </a:xfrm>
          </p:grpSpPr>
          <p:sp>
            <p:nvSpPr>
              <p:cNvPr id="157" name="Flowchart: Connector 156">
                <a:extLst>
                  <a:ext uri="{FF2B5EF4-FFF2-40B4-BE49-F238E27FC236}">
                    <a16:creationId xmlns:a16="http://schemas.microsoft.com/office/drawing/2014/main" id="{C3B6CA24-465B-4BAE-B5FB-6584CDBC09DE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Flowchart: Connector 157">
                <a:extLst>
                  <a:ext uri="{FF2B5EF4-FFF2-40B4-BE49-F238E27FC236}">
                    <a16:creationId xmlns:a16="http://schemas.microsoft.com/office/drawing/2014/main" id="{B43EA471-87E7-4575-AB5E-115A1D886963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" name="Flowchart: Connector 158">
                <a:extLst>
                  <a:ext uri="{FF2B5EF4-FFF2-40B4-BE49-F238E27FC236}">
                    <a16:creationId xmlns:a16="http://schemas.microsoft.com/office/drawing/2014/main" id="{CA20FE2D-4E5F-42B0-B7CE-48E2168D6746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" name="Flowchart: Connector 159">
                <a:extLst>
                  <a:ext uri="{FF2B5EF4-FFF2-40B4-BE49-F238E27FC236}">
                    <a16:creationId xmlns:a16="http://schemas.microsoft.com/office/drawing/2014/main" id="{8442A91C-C7C1-4FFB-ADB1-08DBF284820E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Flowchart: Connector 160">
                <a:extLst>
                  <a:ext uri="{FF2B5EF4-FFF2-40B4-BE49-F238E27FC236}">
                    <a16:creationId xmlns:a16="http://schemas.microsoft.com/office/drawing/2014/main" id="{74A8C05A-49F8-444B-A6AF-D6462C99136B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Flowchart: Connector 161">
                <a:extLst>
                  <a:ext uri="{FF2B5EF4-FFF2-40B4-BE49-F238E27FC236}">
                    <a16:creationId xmlns:a16="http://schemas.microsoft.com/office/drawing/2014/main" id="{9D117148-B8E8-46F9-A8B7-267E46041DA9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2" name="Flowchart: Connector 131">
              <a:extLst>
                <a:ext uri="{FF2B5EF4-FFF2-40B4-BE49-F238E27FC236}">
                  <a16:creationId xmlns:a16="http://schemas.microsoft.com/office/drawing/2014/main" id="{1323E338-43CE-420B-BB17-00D212BB9A43}"/>
                </a:ext>
              </a:extLst>
            </p:cNvPr>
            <p:cNvSpPr/>
            <p:nvPr/>
          </p:nvSpPr>
          <p:spPr>
            <a:xfrm>
              <a:off x="9239202" y="4576761"/>
              <a:ext cx="285749" cy="123822"/>
            </a:xfrm>
            <a:prstGeom prst="flowChartConnector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D259E379-FD07-4BF8-A9EC-B31C73FF74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77454" y="3773035"/>
              <a:ext cx="409244" cy="871469"/>
              <a:chOff x="1815255" y="3109244"/>
              <a:chExt cx="870584" cy="1759959"/>
            </a:xfrm>
          </p:grpSpPr>
          <p:sp>
            <p:nvSpPr>
              <p:cNvPr id="152" name="Cylinder 151">
                <a:extLst>
                  <a:ext uri="{FF2B5EF4-FFF2-40B4-BE49-F238E27FC236}">
                    <a16:creationId xmlns:a16="http://schemas.microsoft.com/office/drawing/2014/main" id="{93063771-EE92-4123-B4A5-3F7F9951CEBE}"/>
                  </a:ext>
                </a:extLst>
              </p:cNvPr>
              <p:cNvSpPr/>
              <p:nvPr/>
            </p:nvSpPr>
            <p:spPr>
              <a:xfrm rot="900000">
                <a:off x="2001411" y="3467264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Cylinder 152">
                <a:extLst>
                  <a:ext uri="{FF2B5EF4-FFF2-40B4-BE49-F238E27FC236}">
                    <a16:creationId xmlns:a16="http://schemas.microsoft.com/office/drawing/2014/main" id="{5B50F597-D9D9-4533-BAD2-2BBE27A2CD4C}"/>
                  </a:ext>
                </a:extLst>
              </p:cNvPr>
              <p:cNvSpPr/>
              <p:nvPr/>
            </p:nvSpPr>
            <p:spPr>
              <a:xfrm rot="20700000">
                <a:off x="2394666" y="3458917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Cylinder 153">
                <a:extLst>
                  <a:ext uri="{FF2B5EF4-FFF2-40B4-BE49-F238E27FC236}">
                    <a16:creationId xmlns:a16="http://schemas.microsoft.com/office/drawing/2014/main" id="{E68A9506-8898-4894-B588-A07EC86B68DC}"/>
                  </a:ext>
                </a:extLst>
              </p:cNvPr>
              <p:cNvSpPr/>
              <p:nvPr/>
            </p:nvSpPr>
            <p:spPr>
              <a:xfrm>
                <a:off x="2183036" y="3482046"/>
                <a:ext cx="13625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Flowchart: Delay 154">
                <a:extLst>
                  <a:ext uri="{FF2B5EF4-FFF2-40B4-BE49-F238E27FC236}">
                    <a16:creationId xmlns:a16="http://schemas.microsoft.com/office/drawing/2014/main" id="{F039B274-9446-4224-B9D3-7D302E2F775B}"/>
                  </a:ext>
                </a:extLst>
              </p:cNvPr>
              <p:cNvSpPr/>
              <p:nvPr/>
            </p:nvSpPr>
            <p:spPr>
              <a:xfrm rot="16200000">
                <a:off x="2089187" y="2835312"/>
                <a:ext cx="322720" cy="870584"/>
              </a:xfrm>
              <a:prstGeom prst="flowChartDelay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1ABDD1A-9D28-46FB-AC63-89EE0430CD0D}"/>
                  </a:ext>
                </a:extLst>
              </p:cNvPr>
              <p:cNvSpPr/>
              <p:nvPr/>
            </p:nvSpPr>
            <p:spPr>
              <a:xfrm>
                <a:off x="1815255" y="3429000"/>
                <a:ext cx="870584" cy="218964"/>
              </a:xfrm>
              <a:prstGeom prst="rect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134" name="Flowchart: Connector 133">
              <a:extLst>
                <a:ext uri="{FF2B5EF4-FFF2-40B4-BE49-F238E27FC236}">
                  <a16:creationId xmlns:a16="http://schemas.microsoft.com/office/drawing/2014/main" id="{DFCD6269-5863-43E6-81C5-2F296D72EBC6}"/>
                </a:ext>
              </a:extLst>
            </p:cNvPr>
            <p:cNvSpPr/>
            <p:nvPr/>
          </p:nvSpPr>
          <p:spPr>
            <a:xfrm>
              <a:off x="9699813" y="5327115"/>
              <a:ext cx="285749" cy="123822"/>
            </a:xfrm>
            <a:prstGeom prst="flowChartConnector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7D251E2-DB32-4E8F-8C94-CD4FE4BCBD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38065" y="4523389"/>
              <a:ext cx="409244" cy="871469"/>
              <a:chOff x="1815255" y="3109244"/>
              <a:chExt cx="870584" cy="1759959"/>
            </a:xfrm>
          </p:grpSpPr>
          <p:sp>
            <p:nvSpPr>
              <p:cNvPr id="147" name="Cylinder 146">
                <a:extLst>
                  <a:ext uri="{FF2B5EF4-FFF2-40B4-BE49-F238E27FC236}">
                    <a16:creationId xmlns:a16="http://schemas.microsoft.com/office/drawing/2014/main" id="{9BB0C3B2-7AF3-4CB7-A360-D3FF141647D3}"/>
                  </a:ext>
                </a:extLst>
              </p:cNvPr>
              <p:cNvSpPr/>
              <p:nvPr/>
            </p:nvSpPr>
            <p:spPr>
              <a:xfrm rot="900000">
                <a:off x="2001411" y="3467264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Cylinder 147">
                <a:extLst>
                  <a:ext uri="{FF2B5EF4-FFF2-40B4-BE49-F238E27FC236}">
                    <a16:creationId xmlns:a16="http://schemas.microsoft.com/office/drawing/2014/main" id="{CFF985CF-C9F6-40C9-AD12-B02C876B2E4F}"/>
                  </a:ext>
                </a:extLst>
              </p:cNvPr>
              <p:cNvSpPr/>
              <p:nvPr/>
            </p:nvSpPr>
            <p:spPr>
              <a:xfrm rot="20700000">
                <a:off x="2394666" y="3458917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Cylinder 148">
                <a:extLst>
                  <a:ext uri="{FF2B5EF4-FFF2-40B4-BE49-F238E27FC236}">
                    <a16:creationId xmlns:a16="http://schemas.microsoft.com/office/drawing/2014/main" id="{96FB1D59-74FE-468E-99EE-B4F1456C070E}"/>
                  </a:ext>
                </a:extLst>
              </p:cNvPr>
              <p:cNvSpPr/>
              <p:nvPr/>
            </p:nvSpPr>
            <p:spPr>
              <a:xfrm>
                <a:off x="2183036" y="3482046"/>
                <a:ext cx="13625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0" name="Flowchart: Delay 149">
                <a:extLst>
                  <a:ext uri="{FF2B5EF4-FFF2-40B4-BE49-F238E27FC236}">
                    <a16:creationId xmlns:a16="http://schemas.microsoft.com/office/drawing/2014/main" id="{72C03FDA-2231-443E-94F8-5DAA1124DB53}"/>
                  </a:ext>
                </a:extLst>
              </p:cNvPr>
              <p:cNvSpPr/>
              <p:nvPr/>
            </p:nvSpPr>
            <p:spPr>
              <a:xfrm rot="16200000">
                <a:off x="2089187" y="2835312"/>
                <a:ext cx="322720" cy="870584"/>
              </a:xfrm>
              <a:prstGeom prst="flowChartDelay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B1E56CB2-41AD-4BF5-B1CC-702024BD237C}"/>
                  </a:ext>
                </a:extLst>
              </p:cNvPr>
              <p:cNvSpPr/>
              <p:nvPr/>
            </p:nvSpPr>
            <p:spPr>
              <a:xfrm>
                <a:off x="1815255" y="3429000"/>
                <a:ext cx="870584" cy="218964"/>
              </a:xfrm>
              <a:prstGeom prst="rect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138" name="Flowchart: Connector 137">
              <a:extLst>
                <a:ext uri="{FF2B5EF4-FFF2-40B4-BE49-F238E27FC236}">
                  <a16:creationId xmlns:a16="http://schemas.microsoft.com/office/drawing/2014/main" id="{BA6EA0DE-D6AB-483C-9375-879A31479FA5}"/>
                </a:ext>
              </a:extLst>
            </p:cNvPr>
            <p:cNvSpPr/>
            <p:nvPr/>
          </p:nvSpPr>
          <p:spPr>
            <a:xfrm>
              <a:off x="7991875" y="5051253"/>
              <a:ext cx="285749" cy="123822"/>
            </a:xfrm>
            <a:prstGeom prst="flowChartConnector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E8B27394-FF8B-4942-B7D9-081A84ED23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30127" y="4247527"/>
              <a:ext cx="409244" cy="871469"/>
              <a:chOff x="1815255" y="3109244"/>
              <a:chExt cx="870584" cy="1759959"/>
            </a:xfrm>
          </p:grpSpPr>
          <p:sp>
            <p:nvSpPr>
              <p:cNvPr id="142" name="Cylinder 141">
                <a:extLst>
                  <a:ext uri="{FF2B5EF4-FFF2-40B4-BE49-F238E27FC236}">
                    <a16:creationId xmlns:a16="http://schemas.microsoft.com/office/drawing/2014/main" id="{41F65643-2EEA-4DD6-83DD-33CCC7CC936C}"/>
                  </a:ext>
                </a:extLst>
              </p:cNvPr>
              <p:cNvSpPr/>
              <p:nvPr/>
            </p:nvSpPr>
            <p:spPr>
              <a:xfrm rot="900000">
                <a:off x="2001411" y="3467264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Cylinder 142">
                <a:extLst>
                  <a:ext uri="{FF2B5EF4-FFF2-40B4-BE49-F238E27FC236}">
                    <a16:creationId xmlns:a16="http://schemas.microsoft.com/office/drawing/2014/main" id="{CFF3CB74-84C3-4EB9-8E56-6A2A684FAF33}"/>
                  </a:ext>
                </a:extLst>
              </p:cNvPr>
              <p:cNvSpPr/>
              <p:nvPr/>
            </p:nvSpPr>
            <p:spPr>
              <a:xfrm rot="20700000">
                <a:off x="2394666" y="3458917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Cylinder 143">
                <a:extLst>
                  <a:ext uri="{FF2B5EF4-FFF2-40B4-BE49-F238E27FC236}">
                    <a16:creationId xmlns:a16="http://schemas.microsoft.com/office/drawing/2014/main" id="{745122F7-3814-4482-8933-F8E8C78E4E76}"/>
                  </a:ext>
                </a:extLst>
              </p:cNvPr>
              <p:cNvSpPr/>
              <p:nvPr/>
            </p:nvSpPr>
            <p:spPr>
              <a:xfrm>
                <a:off x="2183036" y="3482046"/>
                <a:ext cx="13625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Flowchart: Delay 144">
                <a:extLst>
                  <a:ext uri="{FF2B5EF4-FFF2-40B4-BE49-F238E27FC236}">
                    <a16:creationId xmlns:a16="http://schemas.microsoft.com/office/drawing/2014/main" id="{173046C6-96D0-4779-A6A1-BA837402CE3D}"/>
                  </a:ext>
                </a:extLst>
              </p:cNvPr>
              <p:cNvSpPr/>
              <p:nvPr/>
            </p:nvSpPr>
            <p:spPr>
              <a:xfrm rot="16200000">
                <a:off x="2089187" y="2835312"/>
                <a:ext cx="322720" cy="870584"/>
              </a:xfrm>
              <a:prstGeom prst="flowChartDelay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AB685D7-5C71-4794-AB9E-F03B221872FC}"/>
                  </a:ext>
                </a:extLst>
              </p:cNvPr>
              <p:cNvSpPr/>
              <p:nvPr/>
            </p:nvSpPr>
            <p:spPr>
              <a:xfrm>
                <a:off x="1815255" y="3429000"/>
                <a:ext cx="870584" cy="218964"/>
              </a:xfrm>
              <a:prstGeom prst="rect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C83CC1A-615C-4A6B-909E-CE6687E59126}"/>
                </a:ext>
              </a:extLst>
            </p:cNvPr>
            <p:cNvSpPr txBox="1"/>
            <p:nvPr/>
          </p:nvSpPr>
          <p:spPr>
            <a:xfrm rot="18062597">
              <a:off x="6701129" y="5008132"/>
              <a:ext cx="1257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Latitude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35456FF-43D7-4D69-BAD9-6FCC30773FC8}"/>
                </a:ext>
              </a:extLst>
            </p:cNvPr>
            <p:cNvSpPr txBox="1"/>
            <p:nvPr/>
          </p:nvSpPr>
          <p:spPr>
            <a:xfrm>
              <a:off x="10374315" y="3745754"/>
              <a:ext cx="1526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Longitude</a:t>
              </a:r>
            </a:p>
          </p:txBody>
        </p:sp>
      </p:grpSp>
      <p:sp>
        <p:nvSpPr>
          <p:cNvPr id="75" name="Oval 125">
            <a:extLst>
              <a:ext uri="{FF2B5EF4-FFF2-40B4-BE49-F238E27FC236}">
                <a16:creationId xmlns:a16="http://schemas.microsoft.com/office/drawing/2014/main" id="{6469DD9A-1D7B-4694-8697-9F68A946541F}"/>
              </a:ext>
            </a:extLst>
          </p:cNvPr>
          <p:cNvSpPr/>
          <p:nvPr/>
        </p:nvSpPr>
        <p:spPr>
          <a:xfrm>
            <a:off x="2725486" y="4985916"/>
            <a:ext cx="2720197" cy="475803"/>
          </a:xfrm>
          <a:prstGeom prst="ellipse">
            <a:avLst/>
          </a:prstGeom>
          <a:noFill/>
          <a:ln w="19050">
            <a:solidFill>
              <a:srgbClr val="FD97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D973E"/>
              </a:solidFill>
            </a:endParaRPr>
          </a:p>
        </p:txBody>
      </p:sp>
      <p:sp>
        <p:nvSpPr>
          <p:cNvPr id="76" name="Rectangle 126">
            <a:extLst>
              <a:ext uri="{FF2B5EF4-FFF2-40B4-BE49-F238E27FC236}">
                <a16:creationId xmlns:a16="http://schemas.microsoft.com/office/drawing/2014/main" id="{39855301-65AE-49A7-A5B5-EF968BCC0D10}"/>
              </a:ext>
            </a:extLst>
          </p:cNvPr>
          <p:cNvSpPr/>
          <p:nvPr/>
        </p:nvSpPr>
        <p:spPr>
          <a:xfrm>
            <a:off x="2877819" y="5054541"/>
            <a:ext cx="241553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1269B0"/>
              </a:buClr>
            </a:pPr>
            <a:r>
              <a:rPr lang="en-GB" sz="1600" dirty="0"/>
              <a:t>Zenith Wet Delay (ZWD)</a:t>
            </a:r>
          </a:p>
        </p:txBody>
      </p:sp>
      <p:cxnSp>
        <p:nvCxnSpPr>
          <p:cNvPr id="77" name="Straight Arrow Connector 127">
            <a:extLst>
              <a:ext uri="{FF2B5EF4-FFF2-40B4-BE49-F238E27FC236}">
                <a16:creationId xmlns:a16="http://schemas.microsoft.com/office/drawing/2014/main" id="{F8304290-9135-4A3B-A44E-C3C786174DD2}"/>
              </a:ext>
            </a:extLst>
          </p:cNvPr>
          <p:cNvCxnSpPr>
            <a:cxnSpLocks/>
          </p:cNvCxnSpPr>
          <p:nvPr/>
        </p:nvCxnSpPr>
        <p:spPr>
          <a:xfrm>
            <a:off x="4440149" y="3999604"/>
            <a:ext cx="0" cy="741897"/>
          </a:xfrm>
          <a:prstGeom prst="straightConnector1">
            <a:avLst/>
          </a:prstGeom>
          <a:ln w="38100">
            <a:solidFill>
              <a:srgbClr val="FD9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Date Placeholder 134">
            <a:extLst>
              <a:ext uri="{FF2B5EF4-FFF2-40B4-BE49-F238E27FC236}">
                <a16:creationId xmlns:a16="http://schemas.microsoft.com/office/drawing/2014/main" id="{7CF22B1A-386F-4FDF-8783-7FBE576D0622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763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3">
            <a:extLst>
              <a:ext uri="{FF2B5EF4-FFF2-40B4-BE49-F238E27FC236}">
                <a16:creationId xmlns:a16="http://schemas.microsoft.com/office/drawing/2014/main" id="{C853935B-D488-4257-82AC-0CD01845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6" t="25024" r="8688" b="24102"/>
          <a:stretch/>
        </p:blipFill>
        <p:spPr>
          <a:xfrm>
            <a:off x="6395705" y="3471730"/>
            <a:ext cx="5605368" cy="1582811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F89E8-ECA4-4238-AC00-BEE56585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365037-BDD8-427E-AE40-CFC4B6F3B981}"/>
              </a:ext>
            </a:extLst>
          </p:cNvPr>
          <p:cNvSpPr txBox="1">
            <a:spLocks/>
          </p:cNvSpPr>
          <p:nvPr/>
        </p:nvSpPr>
        <p:spPr>
          <a:xfrm>
            <a:off x="731838" y="1412875"/>
            <a:ext cx="4686268" cy="48030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Clr>
                <a:srgbClr val="1269B0"/>
              </a:buClr>
            </a:pPr>
            <a:r>
              <a:rPr lang="en-GB" dirty="0"/>
              <a:t>Global Navigation Satellite System (GNSS) – a suitable tool for studies on the atmosphere </a:t>
            </a:r>
          </a:p>
          <a:p>
            <a:pPr marL="266700" indent="-266700">
              <a:buClr>
                <a:srgbClr val="1269B0"/>
              </a:buClr>
            </a:pPr>
            <a:r>
              <a:rPr lang="en-GB" dirty="0"/>
              <a:t>Radio signals transmitted by GNSS propagate through the atmosphere – atmospheric parameters can be estimated</a:t>
            </a:r>
          </a:p>
          <a:p>
            <a:pPr marL="266700" indent="-266700">
              <a:buClr>
                <a:srgbClr val="1269B0"/>
              </a:buClr>
            </a:pPr>
            <a:r>
              <a:rPr lang="en-GB" dirty="0"/>
              <a:t>Make use of thousands of GNSS stations</a:t>
            </a:r>
          </a:p>
          <a:p>
            <a:pPr marL="553913" lvl="1" indent="-285750">
              <a:buClr>
                <a:srgbClr val="1269B0"/>
              </a:buClr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model </a:t>
            </a:r>
            <a:r>
              <a:rPr lang="en-GB" b="1" dirty="0">
                <a:solidFill>
                  <a:srgbClr val="FD973E"/>
                </a:solidFill>
                <a:sym typeface="Wingdings" panose="05000000000000000000" pitchFamily="2" charset="2"/>
              </a:rPr>
              <a:t>t</a:t>
            </a:r>
            <a:r>
              <a:rPr lang="en-GB" b="1" dirty="0">
                <a:solidFill>
                  <a:srgbClr val="FD973E"/>
                </a:solidFill>
              </a:rPr>
              <a:t>ropospheric parameters</a:t>
            </a:r>
            <a:r>
              <a:rPr lang="en-GB" dirty="0">
                <a:sym typeface="Wingdings" panose="05000000000000000000" pitchFamily="2" charset="2"/>
              </a:rPr>
              <a:t>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based on meteorological data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/>
              <a:t>using Machine Learning (ML)</a:t>
            </a:r>
          </a:p>
          <a:p>
            <a:pPr marL="266700" indent="-266700">
              <a:buClr>
                <a:srgbClr val="1269B0"/>
              </a:buClr>
            </a:pPr>
            <a:endParaRPr lang="en-GB" u="sng" dirty="0"/>
          </a:p>
          <a:p>
            <a:pPr marL="266700" indent="-266700">
              <a:buClr>
                <a:srgbClr val="1269B0"/>
              </a:buClr>
            </a:pPr>
            <a:endParaRPr lang="en-GB" dirty="0"/>
          </a:p>
          <a:p>
            <a:pPr marL="266700" indent="-266700">
              <a:buClr>
                <a:srgbClr val="1269B0"/>
              </a:buClr>
            </a:pPr>
            <a:endParaRPr lang="en-GB" dirty="0"/>
          </a:p>
          <a:p>
            <a:pPr marL="825500" lvl="1" indent="-285750">
              <a:buClr>
                <a:srgbClr val="1269B0"/>
              </a:buClr>
            </a:pPr>
            <a:endParaRPr lang="en-GB" dirty="0">
              <a:solidFill>
                <a:srgbClr val="007A9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35" name="Date Placeholder 134">
            <a:extLst>
              <a:ext uri="{FF2B5EF4-FFF2-40B4-BE49-F238E27FC236}">
                <a16:creationId xmlns:a16="http://schemas.microsoft.com/office/drawing/2014/main" id="{F773DC4E-8CC3-449D-8266-761C6D4F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 dirty="0"/>
              <a:t>27.05.2022</a:t>
            </a:r>
            <a:endParaRPr lang="de-CH" noProof="0" dirty="0"/>
          </a:p>
        </p:txBody>
      </p:sp>
      <p:sp>
        <p:nvSpPr>
          <p:cNvPr id="136" name="Slide Number Placeholder 135">
            <a:extLst>
              <a:ext uri="{FF2B5EF4-FFF2-40B4-BE49-F238E27FC236}">
                <a16:creationId xmlns:a16="http://schemas.microsoft.com/office/drawing/2014/main" id="{4DD78FAF-9019-41EA-A6C3-371609B3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2</a:t>
            </a:r>
            <a:endParaRPr lang="de-CH" noProof="0" dirty="0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29F5D96-0FCC-4CB2-A672-87AA0A7794D1}"/>
              </a:ext>
            </a:extLst>
          </p:cNvPr>
          <p:cNvGrpSpPr/>
          <p:nvPr/>
        </p:nvGrpSpPr>
        <p:grpSpPr>
          <a:xfrm>
            <a:off x="6431625" y="825110"/>
            <a:ext cx="4755722" cy="4330419"/>
            <a:chOff x="7145133" y="1491049"/>
            <a:chExt cx="4755722" cy="4330419"/>
          </a:xfrm>
        </p:grpSpPr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111DBF57-B82A-4A6B-869A-D8F5AC134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8075" y="4133850"/>
              <a:ext cx="781051" cy="1264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D694085B-6C54-46A7-94BC-E9E5EFFBA1B9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4140655"/>
              <a:ext cx="26860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E631967-CE4B-41CC-BE3D-579363A689DE}"/>
                </a:ext>
              </a:extLst>
            </p:cNvPr>
            <p:cNvGrpSpPr/>
            <p:nvPr/>
          </p:nvGrpSpPr>
          <p:grpSpPr>
            <a:xfrm>
              <a:off x="8200361" y="4187273"/>
              <a:ext cx="1815505" cy="126996"/>
              <a:chOff x="9766674" y="1605208"/>
              <a:chExt cx="1815505" cy="126996"/>
            </a:xfrm>
          </p:grpSpPr>
          <p:sp>
            <p:nvSpPr>
              <p:cNvPr id="302" name="Flowchart: Connector 301">
                <a:extLst>
                  <a:ext uri="{FF2B5EF4-FFF2-40B4-BE49-F238E27FC236}">
                    <a16:creationId xmlns:a16="http://schemas.microsoft.com/office/drawing/2014/main" id="{8BB53D19-83A9-42AF-B0BE-2FA10083726A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3" name="Flowchart: Connector 302">
                <a:extLst>
                  <a:ext uri="{FF2B5EF4-FFF2-40B4-BE49-F238E27FC236}">
                    <a16:creationId xmlns:a16="http://schemas.microsoft.com/office/drawing/2014/main" id="{EF536380-9FC9-4D7D-BDE9-0A446DD876C2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4" name="Flowchart: Connector 303">
                <a:extLst>
                  <a:ext uri="{FF2B5EF4-FFF2-40B4-BE49-F238E27FC236}">
                    <a16:creationId xmlns:a16="http://schemas.microsoft.com/office/drawing/2014/main" id="{FA9491C7-E2BA-4B24-8A69-7BBABC0550F2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5" name="Flowchart: Connector 304">
                <a:extLst>
                  <a:ext uri="{FF2B5EF4-FFF2-40B4-BE49-F238E27FC236}">
                    <a16:creationId xmlns:a16="http://schemas.microsoft.com/office/drawing/2014/main" id="{2492A9DE-A252-48E0-B9E9-7C3969B8D84E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6" name="Flowchart: Connector 305">
                <a:extLst>
                  <a:ext uri="{FF2B5EF4-FFF2-40B4-BE49-F238E27FC236}">
                    <a16:creationId xmlns:a16="http://schemas.microsoft.com/office/drawing/2014/main" id="{EC8BFECC-CF6E-40BE-AD8A-9E20A1FD5154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7" name="Flowchart: Connector 306">
                <a:extLst>
                  <a:ext uri="{FF2B5EF4-FFF2-40B4-BE49-F238E27FC236}">
                    <a16:creationId xmlns:a16="http://schemas.microsoft.com/office/drawing/2014/main" id="{08587BE9-FCFF-444C-950A-74B10B045753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B71BBE92-8348-40BD-BF8D-806F653B3C5C}"/>
                </a:ext>
              </a:extLst>
            </p:cNvPr>
            <p:cNvGrpSpPr/>
            <p:nvPr/>
          </p:nvGrpSpPr>
          <p:grpSpPr>
            <a:xfrm>
              <a:off x="8012123" y="4515094"/>
              <a:ext cx="1815505" cy="126996"/>
              <a:chOff x="9766674" y="1605208"/>
              <a:chExt cx="1815505" cy="126996"/>
            </a:xfrm>
          </p:grpSpPr>
          <p:sp>
            <p:nvSpPr>
              <p:cNvPr id="296" name="Flowchart: Connector 295">
                <a:extLst>
                  <a:ext uri="{FF2B5EF4-FFF2-40B4-BE49-F238E27FC236}">
                    <a16:creationId xmlns:a16="http://schemas.microsoft.com/office/drawing/2014/main" id="{DB8B5D8B-B4C9-43D2-99DA-B4083A77BB75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" name="Flowchart: Connector 296">
                <a:extLst>
                  <a:ext uri="{FF2B5EF4-FFF2-40B4-BE49-F238E27FC236}">
                    <a16:creationId xmlns:a16="http://schemas.microsoft.com/office/drawing/2014/main" id="{4D178FF1-20B5-472C-BDBF-496FE15B1207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8" name="Flowchart: Connector 297">
                <a:extLst>
                  <a:ext uri="{FF2B5EF4-FFF2-40B4-BE49-F238E27FC236}">
                    <a16:creationId xmlns:a16="http://schemas.microsoft.com/office/drawing/2014/main" id="{897BB49E-0693-4A47-A08F-2FEDB129F325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9" name="Flowchart: Connector 298">
                <a:extLst>
                  <a:ext uri="{FF2B5EF4-FFF2-40B4-BE49-F238E27FC236}">
                    <a16:creationId xmlns:a16="http://schemas.microsoft.com/office/drawing/2014/main" id="{7972CCD7-2C4E-4A62-8BB1-B70B12814188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0" name="Flowchart: Connector 299">
                <a:extLst>
                  <a:ext uri="{FF2B5EF4-FFF2-40B4-BE49-F238E27FC236}">
                    <a16:creationId xmlns:a16="http://schemas.microsoft.com/office/drawing/2014/main" id="{80F4E857-DC8E-49A5-8D07-09AA8D444054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Flowchart: Connector 300">
                <a:extLst>
                  <a:ext uri="{FF2B5EF4-FFF2-40B4-BE49-F238E27FC236}">
                    <a16:creationId xmlns:a16="http://schemas.microsoft.com/office/drawing/2014/main" id="{E146EF53-F48E-4401-AF06-EE65DBAE87C2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D194F9E9-9550-4C63-9CB4-380D7CD9EEB0}"/>
                </a:ext>
              </a:extLst>
            </p:cNvPr>
            <p:cNvGrpSpPr/>
            <p:nvPr/>
          </p:nvGrpSpPr>
          <p:grpSpPr>
            <a:xfrm>
              <a:off x="8114184" y="4347717"/>
              <a:ext cx="1815505" cy="126996"/>
              <a:chOff x="9766674" y="1605208"/>
              <a:chExt cx="1815505" cy="126996"/>
            </a:xfrm>
          </p:grpSpPr>
          <p:sp>
            <p:nvSpPr>
              <p:cNvPr id="290" name="Flowchart: Connector 289">
                <a:extLst>
                  <a:ext uri="{FF2B5EF4-FFF2-40B4-BE49-F238E27FC236}">
                    <a16:creationId xmlns:a16="http://schemas.microsoft.com/office/drawing/2014/main" id="{87931E94-0C6A-4407-9DCB-4004FD282C3D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1" name="Flowchart: Connector 290">
                <a:extLst>
                  <a:ext uri="{FF2B5EF4-FFF2-40B4-BE49-F238E27FC236}">
                    <a16:creationId xmlns:a16="http://schemas.microsoft.com/office/drawing/2014/main" id="{58F6C21D-98DA-4037-91E2-47A949B13CBE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2" name="Flowchart: Connector 291">
                <a:extLst>
                  <a:ext uri="{FF2B5EF4-FFF2-40B4-BE49-F238E27FC236}">
                    <a16:creationId xmlns:a16="http://schemas.microsoft.com/office/drawing/2014/main" id="{E3D99354-B4BE-4070-99DE-49CE085B3351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3" name="Flowchart: Connector 292">
                <a:extLst>
                  <a:ext uri="{FF2B5EF4-FFF2-40B4-BE49-F238E27FC236}">
                    <a16:creationId xmlns:a16="http://schemas.microsoft.com/office/drawing/2014/main" id="{284F8764-3B4D-4E3A-87BD-BAAB4D489B34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4" name="Flowchart: Connector 293">
                <a:extLst>
                  <a:ext uri="{FF2B5EF4-FFF2-40B4-BE49-F238E27FC236}">
                    <a16:creationId xmlns:a16="http://schemas.microsoft.com/office/drawing/2014/main" id="{5F151567-D9CF-4C60-88B4-E86F912A31B6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5" name="Flowchart: Connector 294">
                <a:extLst>
                  <a:ext uri="{FF2B5EF4-FFF2-40B4-BE49-F238E27FC236}">
                    <a16:creationId xmlns:a16="http://schemas.microsoft.com/office/drawing/2014/main" id="{013F8626-08EF-4DEA-AB4F-B73BA7DB863B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8EB21341-8212-42D2-931F-ABF5F530843F}"/>
                </a:ext>
              </a:extLst>
            </p:cNvPr>
            <p:cNvGrpSpPr/>
            <p:nvPr/>
          </p:nvGrpSpPr>
          <p:grpSpPr>
            <a:xfrm>
              <a:off x="7898641" y="4675538"/>
              <a:ext cx="1815505" cy="126996"/>
              <a:chOff x="9766674" y="1605208"/>
              <a:chExt cx="1815505" cy="126996"/>
            </a:xfrm>
          </p:grpSpPr>
          <p:sp>
            <p:nvSpPr>
              <p:cNvPr id="284" name="Flowchart: Connector 283">
                <a:extLst>
                  <a:ext uri="{FF2B5EF4-FFF2-40B4-BE49-F238E27FC236}">
                    <a16:creationId xmlns:a16="http://schemas.microsoft.com/office/drawing/2014/main" id="{EAF4E397-6792-4F95-A3A3-E6E4E8E4516C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5" name="Flowchart: Connector 284">
                <a:extLst>
                  <a:ext uri="{FF2B5EF4-FFF2-40B4-BE49-F238E27FC236}">
                    <a16:creationId xmlns:a16="http://schemas.microsoft.com/office/drawing/2014/main" id="{C216ED65-8CB4-439E-BBE4-26DBCA968EEA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6" name="Flowchart: Connector 285">
                <a:extLst>
                  <a:ext uri="{FF2B5EF4-FFF2-40B4-BE49-F238E27FC236}">
                    <a16:creationId xmlns:a16="http://schemas.microsoft.com/office/drawing/2014/main" id="{FD80B32F-A4E8-4328-8C3C-E150AC92BE6B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7" name="Flowchart: Connector 286">
                <a:extLst>
                  <a:ext uri="{FF2B5EF4-FFF2-40B4-BE49-F238E27FC236}">
                    <a16:creationId xmlns:a16="http://schemas.microsoft.com/office/drawing/2014/main" id="{2038E392-221E-42BF-B0B3-B168167AD015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8" name="Flowchart: Connector 287">
                <a:extLst>
                  <a:ext uri="{FF2B5EF4-FFF2-40B4-BE49-F238E27FC236}">
                    <a16:creationId xmlns:a16="http://schemas.microsoft.com/office/drawing/2014/main" id="{0FA2A335-550F-43F5-BFFF-DEEA08E3E0C2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9" name="Flowchart: Connector 288">
                <a:extLst>
                  <a:ext uri="{FF2B5EF4-FFF2-40B4-BE49-F238E27FC236}">
                    <a16:creationId xmlns:a16="http://schemas.microsoft.com/office/drawing/2014/main" id="{A7C87143-67B9-46C3-B43D-2BA9594C9D16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E26FCCCE-DC97-4625-9C9E-1CC39635C579}"/>
                </a:ext>
              </a:extLst>
            </p:cNvPr>
            <p:cNvGrpSpPr/>
            <p:nvPr/>
          </p:nvGrpSpPr>
          <p:grpSpPr>
            <a:xfrm>
              <a:off x="7710403" y="5003359"/>
              <a:ext cx="1815505" cy="126996"/>
              <a:chOff x="9766674" y="1605208"/>
              <a:chExt cx="1815505" cy="126996"/>
            </a:xfrm>
          </p:grpSpPr>
          <p:sp>
            <p:nvSpPr>
              <p:cNvPr id="278" name="Flowchart: Connector 277">
                <a:extLst>
                  <a:ext uri="{FF2B5EF4-FFF2-40B4-BE49-F238E27FC236}">
                    <a16:creationId xmlns:a16="http://schemas.microsoft.com/office/drawing/2014/main" id="{2393A390-4B81-42FE-A839-8547639F3939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9" name="Flowchart: Connector 278">
                <a:extLst>
                  <a:ext uri="{FF2B5EF4-FFF2-40B4-BE49-F238E27FC236}">
                    <a16:creationId xmlns:a16="http://schemas.microsoft.com/office/drawing/2014/main" id="{1309045B-EAD3-4C2E-A522-409EE79163F0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0" name="Flowchart: Connector 279">
                <a:extLst>
                  <a:ext uri="{FF2B5EF4-FFF2-40B4-BE49-F238E27FC236}">
                    <a16:creationId xmlns:a16="http://schemas.microsoft.com/office/drawing/2014/main" id="{6D584752-5489-494E-A65C-923F2F690C4A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1" name="Flowchart: Connector 280">
                <a:extLst>
                  <a:ext uri="{FF2B5EF4-FFF2-40B4-BE49-F238E27FC236}">
                    <a16:creationId xmlns:a16="http://schemas.microsoft.com/office/drawing/2014/main" id="{FE765675-2E57-4810-BDED-C7AD3F91B0E0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2" name="Flowchart: Connector 281">
                <a:extLst>
                  <a:ext uri="{FF2B5EF4-FFF2-40B4-BE49-F238E27FC236}">
                    <a16:creationId xmlns:a16="http://schemas.microsoft.com/office/drawing/2014/main" id="{AED019E4-72D4-4114-8625-AB57BE7D7B56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Flowchart: Connector 282">
                <a:extLst>
                  <a:ext uri="{FF2B5EF4-FFF2-40B4-BE49-F238E27FC236}">
                    <a16:creationId xmlns:a16="http://schemas.microsoft.com/office/drawing/2014/main" id="{76D0D4DB-6355-46BE-94AF-C6D503B7177C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7EC0DA2F-D58D-4107-AB87-375193A7B955}"/>
                </a:ext>
              </a:extLst>
            </p:cNvPr>
            <p:cNvGrpSpPr/>
            <p:nvPr/>
          </p:nvGrpSpPr>
          <p:grpSpPr>
            <a:xfrm>
              <a:off x="7812464" y="4835982"/>
              <a:ext cx="1815505" cy="126996"/>
              <a:chOff x="9766674" y="1605208"/>
              <a:chExt cx="1815505" cy="126996"/>
            </a:xfrm>
          </p:grpSpPr>
          <p:sp>
            <p:nvSpPr>
              <p:cNvPr id="272" name="Flowchart: Connector 271">
                <a:extLst>
                  <a:ext uri="{FF2B5EF4-FFF2-40B4-BE49-F238E27FC236}">
                    <a16:creationId xmlns:a16="http://schemas.microsoft.com/office/drawing/2014/main" id="{63506E2B-3611-4DAA-AA7C-4B6F62FC9F09}"/>
                  </a:ext>
                </a:extLst>
              </p:cNvPr>
              <p:cNvSpPr/>
              <p:nvPr/>
            </p:nvSpPr>
            <p:spPr>
              <a:xfrm>
                <a:off x="9766674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3" name="Flowchart: Connector 272">
                <a:extLst>
                  <a:ext uri="{FF2B5EF4-FFF2-40B4-BE49-F238E27FC236}">
                    <a16:creationId xmlns:a16="http://schemas.microsoft.com/office/drawing/2014/main" id="{1691BF32-40E3-4107-9471-73025F43509B}"/>
                  </a:ext>
                </a:extLst>
              </p:cNvPr>
              <p:cNvSpPr/>
              <p:nvPr/>
            </p:nvSpPr>
            <p:spPr>
              <a:xfrm>
                <a:off x="10073090" y="160838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4" name="Flowchart: Connector 273">
                <a:extLst>
                  <a:ext uri="{FF2B5EF4-FFF2-40B4-BE49-F238E27FC236}">
                    <a16:creationId xmlns:a16="http://schemas.microsoft.com/office/drawing/2014/main" id="{3A526719-4DCE-45BA-A9F5-9BC5B0D10EE2}"/>
                  </a:ext>
                </a:extLst>
              </p:cNvPr>
              <p:cNvSpPr/>
              <p:nvPr/>
            </p:nvSpPr>
            <p:spPr>
              <a:xfrm>
                <a:off x="10382552" y="1607800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5" name="Flowchart: Connector 274">
                <a:extLst>
                  <a:ext uri="{FF2B5EF4-FFF2-40B4-BE49-F238E27FC236}">
                    <a16:creationId xmlns:a16="http://schemas.microsoft.com/office/drawing/2014/main" id="{CF6EA5C1-5F06-42C8-93AD-6CA3AC38E9DA}"/>
                  </a:ext>
                </a:extLst>
              </p:cNvPr>
              <p:cNvSpPr/>
              <p:nvPr/>
            </p:nvSpPr>
            <p:spPr>
              <a:xfrm>
                <a:off x="10688968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6" name="Flowchart: Connector 275">
                <a:extLst>
                  <a:ext uri="{FF2B5EF4-FFF2-40B4-BE49-F238E27FC236}">
                    <a16:creationId xmlns:a16="http://schemas.microsoft.com/office/drawing/2014/main" id="{79EB0A76-D084-4071-80F4-7292F0093ABD}"/>
                  </a:ext>
                </a:extLst>
              </p:cNvPr>
              <p:cNvSpPr/>
              <p:nvPr/>
            </p:nvSpPr>
            <p:spPr>
              <a:xfrm>
                <a:off x="10994710" y="1605208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7" name="Flowchart: Connector 276">
                <a:extLst>
                  <a:ext uri="{FF2B5EF4-FFF2-40B4-BE49-F238E27FC236}">
                    <a16:creationId xmlns:a16="http://schemas.microsoft.com/office/drawing/2014/main" id="{3DA96E0F-0FBE-46B1-BCA2-784E94CB59A3}"/>
                  </a:ext>
                </a:extLst>
              </p:cNvPr>
              <p:cNvSpPr/>
              <p:nvPr/>
            </p:nvSpPr>
            <p:spPr>
              <a:xfrm>
                <a:off x="11296430" y="1605452"/>
                <a:ext cx="285749" cy="123822"/>
              </a:xfrm>
              <a:prstGeom prst="flowChartConnector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2" name="Flowchart: Connector 201">
              <a:extLst>
                <a:ext uri="{FF2B5EF4-FFF2-40B4-BE49-F238E27FC236}">
                  <a16:creationId xmlns:a16="http://schemas.microsoft.com/office/drawing/2014/main" id="{C5F92DE1-2AB7-4AA9-A57A-9924B256416B}"/>
                </a:ext>
              </a:extLst>
            </p:cNvPr>
            <p:cNvSpPr/>
            <p:nvPr/>
          </p:nvSpPr>
          <p:spPr>
            <a:xfrm>
              <a:off x="9239202" y="4576761"/>
              <a:ext cx="285749" cy="123822"/>
            </a:xfrm>
            <a:prstGeom prst="flowChartConnector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3" name="Flowchart: Connector 202">
              <a:extLst>
                <a:ext uri="{FF2B5EF4-FFF2-40B4-BE49-F238E27FC236}">
                  <a16:creationId xmlns:a16="http://schemas.microsoft.com/office/drawing/2014/main" id="{027C312D-6B52-46E5-80FC-20F066D35AB2}"/>
                </a:ext>
              </a:extLst>
            </p:cNvPr>
            <p:cNvSpPr/>
            <p:nvPr/>
          </p:nvSpPr>
          <p:spPr>
            <a:xfrm>
              <a:off x="9699813" y="5327115"/>
              <a:ext cx="285749" cy="123822"/>
            </a:xfrm>
            <a:prstGeom prst="flowChartConnector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Flowchart: Connector 203">
              <a:extLst>
                <a:ext uri="{FF2B5EF4-FFF2-40B4-BE49-F238E27FC236}">
                  <a16:creationId xmlns:a16="http://schemas.microsoft.com/office/drawing/2014/main" id="{1855969E-AF30-441C-A3D6-500F1FF6B217}"/>
                </a:ext>
              </a:extLst>
            </p:cNvPr>
            <p:cNvSpPr/>
            <p:nvPr/>
          </p:nvSpPr>
          <p:spPr>
            <a:xfrm>
              <a:off x="7991875" y="5051253"/>
              <a:ext cx="285749" cy="123822"/>
            </a:xfrm>
            <a:prstGeom prst="flowChartConnector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F39DF936-98DC-43B2-A618-72AFCA7EF3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9600" y="1885950"/>
              <a:ext cx="9526" cy="22547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4EC3F707-0D58-4231-998D-B397F0215B5F}"/>
                </a:ext>
              </a:extLst>
            </p:cNvPr>
            <p:cNvGrpSpPr/>
            <p:nvPr/>
          </p:nvGrpSpPr>
          <p:grpSpPr>
            <a:xfrm>
              <a:off x="8213248" y="2828788"/>
              <a:ext cx="1815975" cy="1476200"/>
              <a:chOff x="3652728" y="3904822"/>
              <a:chExt cx="1815975" cy="1476200"/>
            </a:xfrm>
          </p:grpSpPr>
          <p:sp>
            <p:nvSpPr>
              <p:cNvPr id="266" name="Cylinder 265">
                <a:extLst>
                  <a:ext uri="{FF2B5EF4-FFF2-40B4-BE49-F238E27FC236}">
                    <a16:creationId xmlns:a16="http://schemas.microsoft.com/office/drawing/2014/main" id="{4A0DB5AB-28FC-47FF-A99F-DE9A46797CD9}"/>
                  </a:ext>
                </a:extLst>
              </p:cNvPr>
              <p:cNvSpPr/>
              <p:nvPr/>
            </p:nvSpPr>
            <p:spPr>
              <a:xfrm>
                <a:off x="3652728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67" name="Cylinder 266">
                <a:extLst>
                  <a:ext uri="{FF2B5EF4-FFF2-40B4-BE49-F238E27FC236}">
                    <a16:creationId xmlns:a16="http://schemas.microsoft.com/office/drawing/2014/main" id="{BAF7CC61-81C9-4BA2-B31A-6F48B33C66EF}"/>
                  </a:ext>
                </a:extLst>
              </p:cNvPr>
              <p:cNvSpPr/>
              <p:nvPr/>
            </p:nvSpPr>
            <p:spPr>
              <a:xfrm>
                <a:off x="5184303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68" name="Cylinder 267">
                <a:extLst>
                  <a:ext uri="{FF2B5EF4-FFF2-40B4-BE49-F238E27FC236}">
                    <a16:creationId xmlns:a16="http://schemas.microsoft.com/office/drawing/2014/main" id="{42D188E8-3EBD-48A9-BA51-19465CC45447}"/>
                  </a:ext>
                </a:extLst>
              </p:cNvPr>
              <p:cNvSpPr/>
              <p:nvPr/>
            </p:nvSpPr>
            <p:spPr>
              <a:xfrm>
                <a:off x="488486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69" name="Cylinder 268">
                <a:extLst>
                  <a:ext uri="{FF2B5EF4-FFF2-40B4-BE49-F238E27FC236}">
                    <a16:creationId xmlns:a16="http://schemas.microsoft.com/office/drawing/2014/main" id="{1B0E6C39-305C-463C-9793-43DB0F6C9929}"/>
                  </a:ext>
                </a:extLst>
              </p:cNvPr>
              <p:cNvSpPr/>
              <p:nvPr/>
            </p:nvSpPr>
            <p:spPr>
              <a:xfrm>
                <a:off x="4574494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70" name="Cylinder 269">
                <a:extLst>
                  <a:ext uri="{FF2B5EF4-FFF2-40B4-BE49-F238E27FC236}">
                    <a16:creationId xmlns:a16="http://schemas.microsoft.com/office/drawing/2014/main" id="{57E8D55F-E32F-4F1C-8554-066C5810081C}"/>
                  </a:ext>
                </a:extLst>
              </p:cNvPr>
              <p:cNvSpPr/>
              <p:nvPr/>
            </p:nvSpPr>
            <p:spPr>
              <a:xfrm>
                <a:off x="4273650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71" name="Cylinder 270">
                <a:extLst>
                  <a:ext uri="{FF2B5EF4-FFF2-40B4-BE49-F238E27FC236}">
                    <a16:creationId xmlns:a16="http://schemas.microsoft.com/office/drawing/2014/main" id="{D88295A3-8AFF-43BC-8A7C-1BCB2D4D82F5}"/>
                  </a:ext>
                </a:extLst>
              </p:cNvPr>
              <p:cNvSpPr/>
              <p:nvPr/>
            </p:nvSpPr>
            <p:spPr>
              <a:xfrm>
                <a:off x="395712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1953514-A8F9-48CE-A26F-265E5C11BF91}"/>
                </a:ext>
              </a:extLst>
            </p:cNvPr>
            <p:cNvGrpSpPr/>
            <p:nvPr/>
          </p:nvGrpSpPr>
          <p:grpSpPr>
            <a:xfrm>
              <a:off x="8118965" y="2991406"/>
              <a:ext cx="1815975" cy="1476200"/>
              <a:chOff x="3652728" y="3904822"/>
              <a:chExt cx="1815975" cy="1476200"/>
            </a:xfrm>
          </p:grpSpPr>
          <p:sp>
            <p:nvSpPr>
              <p:cNvPr id="260" name="Cylinder 259">
                <a:extLst>
                  <a:ext uri="{FF2B5EF4-FFF2-40B4-BE49-F238E27FC236}">
                    <a16:creationId xmlns:a16="http://schemas.microsoft.com/office/drawing/2014/main" id="{A2CB4F2F-4470-44C1-8DA7-17532B768B4E}"/>
                  </a:ext>
                </a:extLst>
              </p:cNvPr>
              <p:cNvSpPr/>
              <p:nvPr/>
            </p:nvSpPr>
            <p:spPr>
              <a:xfrm>
                <a:off x="3652728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61" name="Cylinder 260">
                <a:extLst>
                  <a:ext uri="{FF2B5EF4-FFF2-40B4-BE49-F238E27FC236}">
                    <a16:creationId xmlns:a16="http://schemas.microsoft.com/office/drawing/2014/main" id="{114029DA-15D9-4B41-AE86-C3F683CAD58B}"/>
                  </a:ext>
                </a:extLst>
              </p:cNvPr>
              <p:cNvSpPr/>
              <p:nvPr/>
            </p:nvSpPr>
            <p:spPr>
              <a:xfrm>
                <a:off x="5184303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62" name="Cylinder 261">
                <a:extLst>
                  <a:ext uri="{FF2B5EF4-FFF2-40B4-BE49-F238E27FC236}">
                    <a16:creationId xmlns:a16="http://schemas.microsoft.com/office/drawing/2014/main" id="{E0DB192B-437D-4DC6-93CB-972201F522E7}"/>
                  </a:ext>
                </a:extLst>
              </p:cNvPr>
              <p:cNvSpPr/>
              <p:nvPr/>
            </p:nvSpPr>
            <p:spPr>
              <a:xfrm>
                <a:off x="488486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63" name="Cylinder 262">
                <a:extLst>
                  <a:ext uri="{FF2B5EF4-FFF2-40B4-BE49-F238E27FC236}">
                    <a16:creationId xmlns:a16="http://schemas.microsoft.com/office/drawing/2014/main" id="{67D4787C-17CB-4E29-BB96-AE5532DA9C6D}"/>
                  </a:ext>
                </a:extLst>
              </p:cNvPr>
              <p:cNvSpPr/>
              <p:nvPr/>
            </p:nvSpPr>
            <p:spPr>
              <a:xfrm>
                <a:off x="4574494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64" name="Cylinder 263">
                <a:extLst>
                  <a:ext uri="{FF2B5EF4-FFF2-40B4-BE49-F238E27FC236}">
                    <a16:creationId xmlns:a16="http://schemas.microsoft.com/office/drawing/2014/main" id="{7BA892DC-012F-433C-82F9-5FA31EE963D6}"/>
                  </a:ext>
                </a:extLst>
              </p:cNvPr>
              <p:cNvSpPr/>
              <p:nvPr/>
            </p:nvSpPr>
            <p:spPr>
              <a:xfrm>
                <a:off x="4273650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65" name="Cylinder 264">
                <a:extLst>
                  <a:ext uri="{FF2B5EF4-FFF2-40B4-BE49-F238E27FC236}">
                    <a16:creationId xmlns:a16="http://schemas.microsoft.com/office/drawing/2014/main" id="{A29C4D5F-5269-4824-9450-ACC7BE048846}"/>
                  </a:ext>
                </a:extLst>
              </p:cNvPr>
              <p:cNvSpPr/>
              <p:nvPr/>
            </p:nvSpPr>
            <p:spPr>
              <a:xfrm>
                <a:off x="395712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3D3778B0-FD62-4CAD-A877-BDCDB0AB327A}"/>
                </a:ext>
              </a:extLst>
            </p:cNvPr>
            <p:cNvGrpSpPr/>
            <p:nvPr/>
          </p:nvGrpSpPr>
          <p:grpSpPr>
            <a:xfrm>
              <a:off x="8026429" y="3162748"/>
              <a:ext cx="1815975" cy="1476200"/>
              <a:chOff x="3652728" y="3904822"/>
              <a:chExt cx="1815975" cy="1476200"/>
            </a:xfrm>
          </p:grpSpPr>
          <p:sp>
            <p:nvSpPr>
              <p:cNvPr id="254" name="Cylinder 253">
                <a:extLst>
                  <a:ext uri="{FF2B5EF4-FFF2-40B4-BE49-F238E27FC236}">
                    <a16:creationId xmlns:a16="http://schemas.microsoft.com/office/drawing/2014/main" id="{F94F0435-9D5D-42E9-9CD5-848E3F5394B4}"/>
                  </a:ext>
                </a:extLst>
              </p:cNvPr>
              <p:cNvSpPr/>
              <p:nvPr/>
            </p:nvSpPr>
            <p:spPr>
              <a:xfrm>
                <a:off x="3652728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5" name="Cylinder 254">
                <a:extLst>
                  <a:ext uri="{FF2B5EF4-FFF2-40B4-BE49-F238E27FC236}">
                    <a16:creationId xmlns:a16="http://schemas.microsoft.com/office/drawing/2014/main" id="{5AE0AF31-5539-4B63-994F-BAE25C09A03C}"/>
                  </a:ext>
                </a:extLst>
              </p:cNvPr>
              <p:cNvSpPr/>
              <p:nvPr/>
            </p:nvSpPr>
            <p:spPr>
              <a:xfrm>
                <a:off x="5184303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6" name="Cylinder 255">
                <a:extLst>
                  <a:ext uri="{FF2B5EF4-FFF2-40B4-BE49-F238E27FC236}">
                    <a16:creationId xmlns:a16="http://schemas.microsoft.com/office/drawing/2014/main" id="{B7272D97-1316-44B5-B38E-DBC10FA85B9F}"/>
                  </a:ext>
                </a:extLst>
              </p:cNvPr>
              <p:cNvSpPr/>
              <p:nvPr/>
            </p:nvSpPr>
            <p:spPr>
              <a:xfrm>
                <a:off x="488486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7" name="Cylinder 256">
                <a:extLst>
                  <a:ext uri="{FF2B5EF4-FFF2-40B4-BE49-F238E27FC236}">
                    <a16:creationId xmlns:a16="http://schemas.microsoft.com/office/drawing/2014/main" id="{11F4E2FD-FD2E-4BFD-9B86-F08F2BDFD2D7}"/>
                  </a:ext>
                </a:extLst>
              </p:cNvPr>
              <p:cNvSpPr/>
              <p:nvPr/>
            </p:nvSpPr>
            <p:spPr>
              <a:xfrm>
                <a:off x="4574494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8" name="Cylinder 257">
                <a:extLst>
                  <a:ext uri="{FF2B5EF4-FFF2-40B4-BE49-F238E27FC236}">
                    <a16:creationId xmlns:a16="http://schemas.microsoft.com/office/drawing/2014/main" id="{24BEA34B-432D-4CF0-8295-957A43812E63}"/>
                  </a:ext>
                </a:extLst>
              </p:cNvPr>
              <p:cNvSpPr/>
              <p:nvPr/>
            </p:nvSpPr>
            <p:spPr>
              <a:xfrm>
                <a:off x="4273650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9" name="Cylinder 258">
                <a:extLst>
                  <a:ext uri="{FF2B5EF4-FFF2-40B4-BE49-F238E27FC236}">
                    <a16:creationId xmlns:a16="http://schemas.microsoft.com/office/drawing/2014/main" id="{06DC71FE-911F-4B12-8F10-99D8E2D873FB}"/>
                  </a:ext>
                </a:extLst>
              </p:cNvPr>
              <p:cNvSpPr/>
              <p:nvPr/>
            </p:nvSpPr>
            <p:spPr>
              <a:xfrm>
                <a:off x="395712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209" name="Cylinder 208">
              <a:extLst>
                <a:ext uri="{FF2B5EF4-FFF2-40B4-BE49-F238E27FC236}">
                  <a16:creationId xmlns:a16="http://schemas.microsoft.com/office/drawing/2014/main" id="{A0E9F17A-4B48-4B45-941F-F98BDEEAE7B9}"/>
                </a:ext>
              </a:extLst>
            </p:cNvPr>
            <p:cNvSpPr/>
            <p:nvPr/>
          </p:nvSpPr>
          <p:spPr>
            <a:xfrm>
              <a:off x="9244134" y="3211574"/>
              <a:ext cx="284400" cy="1476200"/>
            </a:xfrm>
            <a:prstGeom prst="can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4CB4DCE-FB14-4265-B4C0-6474A68342AD}"/>
                </a:ext>
              </a:extLst>
            </p:cNvPr>
            <p:cNvGrpSpPr/>
            <p:nvPr/>
          </p:nvGrpSpPr>
          <p:grpSpPr>
            <a:xfrm>
              <a:off x="7894017" y="3328730"/>
              <a:ext cx="1815975" cy="1476200"/>
              <a:chOff x="3652728" y="3904822"/>
              <a:chExt cx="1815975" cy="1476200"/>
            </a:xfrm>
          </p:grpSpPr>
          <p:sp>
            <p:nvSpPr>
              <p:cNvPr id="248" name="Cylinder 247">
                <a:extLst>
                  <a:ext uri="{FF2B5EF4-FFF2-40B4-BE49-F238E27FC236}">
                    <a16:creationId xmlns:a16="http://schemas.microsoft.com/office/drawing/2014/main" id="{C9DF44AB-9664-4305-929C-5DF342CC8A24}"/>
                  </a:ext>
                </a:extLst>
              </p:cNvPr>
              <p:cNvSpPr/>
              <p:nvPr/>
            </p:nvSpPr>
            <p:spPr>
              <a:xfrm>
                <a:off x="3652728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9" name="Cylinder 248">
                <a:extLst>
                  <a:ext uri="{FF2B5EF4-FFF2-40B4-BE49-F238E27FC236}">
                    <a16:creationId xmlns:a16="http://schemas.microsoft.com/office/drawing/2014/main" id="{67F74F3E-CA37-430E-BBAE-488969C3DD69}"/>
                  </a:ext>
                </a:extLst>
              </p:cNvPr>
              <p:cNvSpPr/>
              <p:nvPr/>
            </p:nvSpPr>
            <p:spPr>
              <a:xfrm>
                <a:off x="5184303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0" name="Cylinder 249">
                <a:extLst>
                  <a:ext uri="{FF2B5EF4-FFF2-40B4-BE49-F238E27FC236}">
                    <a16:creationId xmlns:a16="http://schemas.microsoft.com/office/drawing/2014/main" id="{1B9CB191-12D1-4996-AABC-90A6C23ECAE1}"/>
                  </a:ext>
                </a:extLst>
              </p:cNvPr>
              <p:cNvSpPr/>
              <p:nvPr/>
            </p:nvSpPr>
            <p:spPr>
              <a:xfrm>
                <a:off x="488486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1" name="Cylinder 250">
                <a:extLst>
                  <a:ext uri="{FF2B5EF4-FFF2-40B4-BE49-F238E27FC236}">
                    <a16:creationId xmlns:a16="http://schemas.microsoft.com/office/drawing/2014/main" id="{9DC4F454-F744-4335-BA56-1AEEFDFF4F20}"/>
                  </a:ext>
                </a:extLst>
              </p:cNvPr>
              <p:cNvSpPr/>
              <p:nvPr/>
            </p:nvSpPr>
            <p:spPr>
              <a:xfrm>
                <a:off x="4574494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2" name="Cylinder 251">
                <a:extLst>
                  <a:ext uri="{FF2B5EF4-FFF2-40B4-BE49-F238E27FC236}">
                    <a16:creationId xmlns:a16="http://schemas.microsoft.com/office/drawing/2014/main" id="{CD42CD4A-A6F3-4CF3-B47A-F85C3135B63D}"/>
                  </a:ext>
                </a:extLst>
              </p:cNvPr>
              <p:cNvSpPr/>
              <p:nvPr/>
            </p:nvSpPr>
            <p:spPr>
              <a:xfrm>
                <a:off x="4273650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53" name="Cylinder 252">
                <a:extLst>
                  <a:ext uri="{FF2B5EF4-FFF2-40B4-BE49-F238E27FC236}">
                    <a16:creationId xmlns:a16="http://schemas.microsoft.com/office/drawing/2014/main" id="{8E0C40B5-61C6-4179-9141-BF5D99AD3DF5}"/>
                  </a:ext>
                </a:extLst>
              </p:cNvPr>
              <p:cNvSpPr/>
              <p:nvPr/>
            </p:nvSpPr>
            <p:spPr>
              <a:xfrm>
                <a:off x="395712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0B4229F9-5A31-484E-AD0A-5951319EA5B7}"/>
                </a:ext>
              </a:extLst>
            </p:cNvPr>
            <p:cNvGrpSpPr/>
            <p:nvPr/>
          </p:nvGrpSpPr>
          <p:grpSpPr>
            <a:xfrm>
              <a:off x="7819382" y="3500313"/>
              <a:ext cx="1815975" cy="1476200"/>
              <a:chOff x="3652728" y="3904822"/>
              <a:chExt cx="1815975" cy="1476200"/>
            </a:xfrm>
          </p:grpSpPr>
          <p:sp>
            <p:nvSpPr>
              <p:cNvPr id="242" name="Cylinder 241">
                <a:extLst>
                  <a:ext uri="{FF2B5EF4-FFF2-40B4-BE49-F238E27FC236}">
                    <a16:creationId xmlns:a16="http://schemas.microsoft.com/office/drawing/2014/main" id="{ED26B632-83CB-435A-A4E6-493D5D78A78C}"/>
                  </a:ext>
                </a:extLst>
              </p:cNvPr>
              <p:cNvSpPr/>
              <p:nvPr/>
            </p:nvSpPr>
            <p:spPr>
              <a:xfrm>
                <a:off x="3652728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3" name="Cylinder 242">
                <a:extLst>
                  <a:ext uri="{FF2B5EF4-FFF2-40B4-BE49-F238E27FC236}">
                    <a16:creationId xmlns:a16="http://schemas.microsoft.com/office/drawing/2014/main" id="{8A812C0F-0B17-482D-B869-DA83C0644951}"/>
                  </a:ext>
                </a:extLst>
              </p:cNvPr>
              <p:cNvSpPr/>
              <p:nvPr/>
            </p:nvSpPr>
            <p:spPr>
              <a:xfrm>
                <a:off x="5184303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4" name="Cylinder 243">
                <a:extLst>
                  <a:ext uri="{FF2B5EF4-FFF2-40B4-BE49-F238E27FC236}">
                    <a16:creationId xmlns:a16="http://schemas.microsoft.com/office/drawing/2014/main" id="{D5F990AD-772F-468D-B9B2-FDCDAB4F34E1}"/>
                  </a:ext>
                </a:extLst>
              </p:cNvPr>
              <p:cNvSpPr/>
              <p:nvPr/>
            </p:nvSpPr>
            <p:spPr>
              <a:xfrm>
                <a:off x="488486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5" name="Cylinder 244">
                <a:extLst>
                  <a:ext uri="{FF2B5EF4-FFF2-40B4-BE49-F238E27FC236}">
                    <a16:creationId xmlns:a16="http://schemas.microsoft.com/office/drawing/2014/main" id="{F4E8F0B0-88CC-4607-8075-ED6D173BA461}"/>
                  </a:ext>
                </a:extLst>
              </p:cNvPr>
              <p:cNvSpPr/>
              <p:nvPr/>
            </p:nvSpPr>
            <p:spPr>
              <a:xfrm>
                <a:off x="4574494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6" name="Cylinder 245">
                <a:extLst>
                  <a:ext uri="{FF2B5EF4-FFF2-40B4-BE49-F238E27FC236}">
                    <a16:creationId xmlns:a16="http://schemas.microsoft.com/office/drawing/2014/main" id="{6AA73DEE-DA88-4B71-922D-9A0E5B6BB5FE}"/>
                  </a:ext>
                </a:extLst>
              </p:cNvPr>
              <p:cNvSpPr/>
              <p:nvPr/>
            </p:nvSpPr>
            <p:spPr>
              <a:xfrm>
                <a:off x="4273650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7" name="Cylinder 246">
                <a:extLst>
                  <a:ext uri="{FF2B5EF4-FFF2-40B4-BE49-F238E27FC236}">
                    <a16:creationId xmlns:a16="http://schemas.microsoft.com/office/drawing/2014/main" id="{A89C40C5-90C5-4063-83A7-86762ABF1DC2}"/>
                  </a:ext>
                </a:extLst>
              </p:cNvPr>
              <p:cNvSpPr/>
              <p:nvPr/>
            </p:nvSpPr>
            <p:spPr>
              <a:xfrm>
                <a:off x="395712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3F1CF2E0-7AB1-4C5E-BCE8-6F10854865EA}"/>
                </a:ext>
              </a:extLst>
            </p:cNvPr>
            <p:cNvGrpSpPr/>
            <p:nvPr/>
          </p:nvGrpSpPr>
          <p:grpSpPr>
            <a:xfrm>
              <a:off x="7703868" y="3671528"/>
              <a:ext cx="1815975" cy="1476200"/>
              <a:chOff x="3652728" y="3904822"/>
              <a:chExt cx="1815975" cy="1476200"/>
            </a:xfrm>
          </p:grpSpPr>
          <p:sp>
            <p:nvSpPr>
              <p:cNvPr id="236" name="Cylinder 235">
                <a:extLst>
                  <a:ext uri="{FF2B5EF4-FFF2-40B4-BE49-F238E27FC236}">
                    <a16:creationId xmlns:a16="http://schemas.microsoft.com/office/drawing/2014/main" id="{3CB9801B-2A42-4EDA-B5E6-8382A89BF5F0}"/>
                  </a:ext>
                </a:extLst>
              </p:cNvPr>
              <p:cNvSpPr/>
              <p:nvPr/>
            </p:nvSpPr>
            <p:spPr>
              <a:xfrm>
                <a:off x="3652728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37" name="Cylinder 236">
                <a:extLst>
                  <a:ext uri="{FF2B5EF4-FFF2-40B4-BE49-F238E27FC236}">
                    <a16:creationId xmlns:a16="http://schemas.microsoft.com/office/drawing/2014/main" id="{FF73E0FC-E159-4476-BC09-22342FA8EE81}"/>
                  </a:ext>
                </a:extLst>
              </p:cNvPr>
              <p:cNvSpPr/>
              <p:nvPr/>
            </p:nvSpPr>
            <p:spPr>
              <a:xfrm>
                <a:off x="5184303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38" name="Cylinder 237">
                <a:extLst>
                  <a:ext uri="{FF2B5EF4-FFF2-40B4-BE49-F238E27FC236}">
                    <a16:creationId xmlns:a16="http://schemas.microsoft.com/office/drawing/2014/main" id="{810CCFA3-9A12-4C37-9E9D-775A01EB3A5D}"/>
                  </a:ext>
                </a:extLst>
              </p:cNvPr>
              <p:cNvSpPr/>
              <p:nvPr/>
            </p:nvSpPr>
            <p:spPr>
              <a:xfrm>
                <a:off x="488486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39" name="Cylinder 238">
                <a:extLst>
                  <a:ext uri="{FF2B5EF4-FFF2-40B4-BE49-F238E27FC236}">
                    <a16:creationId xmlns:a16="http://schemas.microsoft.com/office/drawing/2014/main" id="{ED54F233-61CF-46CA-A3B8-8943B482E9D8}"/>
                  </a:ext>
                </a:extLst>
              </p:cNvPr>
              <p:cNvSpPr/>
              <p:nvPr/>
            </p:nvSpPr>
            <p:spPr>
              <a:xfrm>
                <a:off x="4574494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0" name="Cylinder 239">
                <a:extLst>
                  <a:ext uri="{FF2B5EF4-FFF2-40B4-BE49-F238E27FC236}">
                    <a16:creationId xmlns:a16="http://schemas.microsoft.com/office/drawing/2014/main" id="{D46C93D2-744B-4961-9E48-3ECA67F208CD}"/>
                  </a:ext>
                </a:extLst>
              </p:cNvPr>
              <p:cNvSpPr/>
              <p:nvPr/>
            </p:nvSpPr>
            <p:spPr>
              <a:xfrm>
                <a:off x="4273650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1" name="Cylinder 240">
                <a:extLst>
                  <a:ext uri="{FF2B5EF4-FFF2-40B4-BE49-F238E27FC236}">
                    <a16:creationId xmlns:a16="http://schemas.microsoft.com/office/drawing/2014/main" id="{2ADFD6DC-0AA2-4E77-882B-56F74B3F4A71}"/>
                  </a:ext>
                </a:extLst>
              </p:cNvPr>
              <p:cNvSpPr/>
              <p:nvPr/>
            </p:nvSpPr>
            <p:spPr>
              <a:xfrm>
                <a:off x="3957121" y="3904822"/>
                <a:ext cx="284400" cy="1476200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213" name="Cylinder 212">
              <a:extLst>
                <a:ext uri="{FF2B5EF4-FFF2-40B4-BE49-F238E27FC236}">
                  <a16:creationId xmlns:a16="http://schemas.microsoft.com/office/drawing/2014/main" id="{A7502793-715B-4A42-BF02-29A5C870BEF3}"/>
                </a:ext>
              </a:extLst>
            </p:cNvPr>
            <p:cNvSpPr/>
            <p:nvPr/>
          </p:nvSpPr>
          <p:spPr>
            <a:xfrm>
              <a:off x="7998376" y="3698875"/>
              <a:ext cx="284400" cy="1476200"/>
            </a:xfrm>
            <a:prstGeom prst="can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14" name="Cylinder 213">
              <a:extLst>
                <a:ext uri="{FF2B5EF4-FFF2-40B4-BE49-F238E27FC236}">
                  <a16:creationId xmlns:a16="http://schemas.microsoft.com/office/drawing/2014/main" id="{2A01FA30-033A-4BD2-AF54-82EEB4072FA9}"/>
                </a:ext>
              </a:extLst>
            </p:cNvPr>
            <p:cNvSpPr/>
            <p:nvPr/>
          </p:nvSpPr>
          <p:spPr>
            <a:xfrm>
              <a:off x="9695630" y="3986640"/>
              <a:ext cx="284400" cy="1476200"/>
            </a:xfrm>
            <a:prstGeom prst="can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6DB651D2-3F77-48EE-99C0-21A8C269EB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43940" y="3157147"/>
              <a:ext cx="409244" cy="871469"/>
              <a:chOff x="1815255" y="3109244"/>
              <a:chExt cx="870584" cy="1759959"/>
            </a:xfrm>
          </p:grpSpPr>
          <p:sp>
            <p:nvSpPr>
              <p:cNvPr id="231" name="Cylinder 230">
                <a:extLst>
                  <a:ext uri="{FF2B5EF4-FFF2-40B4-BE49-F238E27FC236}">
                    <a16:creationId xmlns:a16="http://schemas.microsoft.com/office/drawing/2014/main" id="{E44A84DF-5B81-44FE-826D-1DBF036BDD75}"/>
                  </a:ext>
                </a:extLst>
              </p:cNvPr>
              <p:cNvSpPr/>
              <p:nvPr/>
            </p:nvSpPr>
            <p:spPr>
              <a:xfrm rot="900000">
                <a:off x="2001411" y="3467264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Cylinder 231">
                <a:extLst>
                  <a:ext uri="{FF2B5EF4-FFF2-40B4-BE49-F238E27FC236}">
                    <a16:creationId xmlns:a16="http://schemas.microsoft.com/office/drawing/2014/main" id="{FBC5FB9E-C2A8-4821-9CD1-FEF1A3A03C90}"/>
                  </a:ext>
                </a:extLst>
              </p:cNvPr>
              <p:cNvSpPr/>
              <p:nvPr/>
            </p:nvSpPr>
            <p:spPr>
              <a:xfrm rot="20700000">
                <a:off x="2394666" y="3458917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Cylinder 232">
                <a:extLst>
                  <a:ext uri="{FF2B5EF4-FFF2-40B4-BE49-F238E27FC236}">
                    <a16:creationId xmlns:a16="http://schemas.microsoft.com/office/drawing/2014/main" id="{E54275D2-4931-44A9-A199-5E80C5507A2D}"/>
                  </a:ext>
                </a:extLst>
              </p:cNvPr>
              <p:cNvSpPr/>
              <p:nvPr/>
            </p:nvSpPr>
            <p:spPr>
              <a:xfrm>
                <a:off x="2183036" y="3482046"/>
                <a:ext cx="13625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Flowchart: Delay 233">
                <a:extLst>
                  <a:ext uri="{FF2B5EF4-FFF2-40B4-BE49-F238E27FC236}">
                    <a16:creationId xmlns:a16="http://schemas.microsoft.com/office/drawing/2014/main" id="{427F7004-3CE0-446B-8228-5E5CCB890036}"/>
                  </a:ext>
                </a:extLst>
              </p:cNvPr>
              <p:cNvSpPr/>
              <p:nvPr/>
            </p:nvSpPr>
            <p:spPr>
              <a:xfrm rot="16200000">
                <a:off x="2089187" y="2835312"/>
                <a:ext cx="322720" cy="870584"/>
              </a:xfrm>
              <a:prstGeom prst="flowChartDelay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2689780A-8D51-4546-89FA-06F60CA95544}"/>
                  </a:ext>
                </a:extLst>
              </p:cNvPr>
              <p:cNvSpPr/>
              <p:nvPr/>
            </p:nvSpPr>
            <p:spPr>
              <a:xfrm>
                <a:off x="1815255" y="3429000"/>
                <a:ext cx="870584" cy="218964"/>
              </a:xfrm>
              <a:prstGeom prst="rect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893591CD-E9CA-4E60-ABC7-CE81AEF98E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78337" y="2386702"/>
              <a:ext cx="409244" cy="871469"/>
              <a:chOff x="1815255" y="3109244"/>
              <a:chExt cx="870584" cy="1759959"/>
            </a:xfrm>
          </p:grpSpPr>
          <p:sp>
            <p:nvSpPr>
              <p:cNvPr id="226" name="Cylinder 225">
                <a:extLst>
                  <a:ext uri="{FF2B5EF4-FFF2-40B4-BE49-F238E27FC236}">
                    <a16:creationId xmlns:a16="http://schemas.microsoft.com/office/drawing/2014/main" id="{A5A88878-5127-4F8F-AF57-129C7A5CC82F}"/>
                  </a:ext>
                </a:extLst>
              </p:cNvPr>
              <p:cNvSpPr/>
              <p:nvPr/>
            </p:nvSpPr>
            <p:spPr>
              <a:xfrm rot="900000">
                <a:off x="2001411" y="3467264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Cylinder 226">
                <a:extLst>
                  <a:ext uri="{FF2B5EF4-FFF2-40B4-BE49-F238E27FC236}">
                    <a16:creationId xmlns:a16="http://schemas.microsoft.com/office/drawing/2014/main" id="{CB55A24F-2230-4103-B164-F75842FB95AD}"/>
                  </a:ext>
                </a:extLst>
              </p:cNvPr>
              <p:cNvSpPr/>
              <p:nvPr/>
            </p:nvSpPr>
            <p:spPr>
              <a:xfrm rot="20700000">
                <a:off x="2394666" y="3458917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Cylinder 227">
                <a:extLst>
                  <a:ext uri="{FF2B5EF4-FFF2-40B4-BE49-F238E27FC236}">
                    <a16:creationId xmlns:a16="http://schemas.microsoft.com/office/drawing/2014/main" id="{7F6D5B9F-AA32-4CD8-96E2-522F333DAC4A}"/>
                  </a:ext>
                </a:extLst>
              </p:cNvPr>
              <p:cNvSpPr/>
              <p:nvPr/>
            </p:nvSpPr>
            <p:spPr>
              <a:xfrm>
                <a:off x="2183036" y="3482046"/>
                <a:ext cx="13625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Flowchart: Delay 228">
                <a:extLst>
                  <a:ext uri="{FF2B5EF4-FFF2-40B4-BE49-F238E27FC236}">
                    <a16:creationId xmlns:a16="http://schemas.microsoft.com/office/drawing/2014/main" id="{9BDB1678-B7E5-4D92-9B35-70EFEBD77BB3}"/>
                  </a:ext>
                </a:extLst>
              </p:cNvPr>
              <p:cNvSpPr/>
              <p:nvPr/>
            </p:nvSpPr>
            <p:spPr>
              <a:xfrm rot="16200000">
                <a:off x="2089187" y="2835312"/>
                <a:ext cx="322720" cy="870584"/>
              </a:xfrm>
              <a:prstGeom prst="flowChartDelay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A6A21549-FC4C-498D-9DA5-706CF05617F3}"/>
                  </a:ext>
                </a:extLst>
              </p:cNvPr>
              <p:cNvSpPr/>
              <p:nvPr/>
            </p:nvSpPr>
            <p:spPr>
              <a:xfrm>
                <a:off x="1815255" y="3429000"/>
                <a:ext cx="870584" cy="218964"/>
              </a:xfrm>
              <a:prstGeom prst="rect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178594B5-4A69-49A9-8CAD-66F74025B9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37757" y="2862239"/>
              <a:ext cx="409244" cy="871469"/>
              <a:chOff x="1815255" y="3109244"/>
              <a:chExt cx="870584" cy="1759959"/>
            </a:xfrm>
          </p:grpSpPr>
          <p:sp>
            <p:nvSpPr>
              <p:cNvPr id="221" name="Cylinder 220">
                <a:extLst>
                  <a:ext uri="{FF2B5EF4-FFF2-40B4-BE49-F238E27FC236}">
                    <a16:creationId xmlns:a16="http://schemas.microsoft.com/office/drawing/2014/main" id="{96AA7950-FE65-4746-9BC3-12F8C3BDC0E2}"/>
                  </a:ext>
                </a:extLst>
              </p:cNvPr>
              <p:cNvSpPr/>
              <p:nvPr/>
            </p:nvSpPr>
            <p:spPr>
              <a:xfrm rot="900000">
                <a:off x="2001411" y="3467264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2" name="Cylinder 221">
                <a:extLst>
                  <a:ext uri="{FF2B5EF4-FFF2-40B4-BE49-F238E27FC236}">
                    <a16:creationId xmlns:a16="http://schemas.microsoft.com/office/drawing/2014/main" id="{7A3F8A5C-33B5-47F7-A32E-2AA5BA930737}"/>
                  </a:ext>
                </a:extLst>
              </p:cNvPr>
              <p:cNvSpPr/>
              <p:nvPr/>
            </p:nvSpPr>
            <p:spPr>
              <a:xfrm rot="20700000">
                <a:off x="2394666" y="3458917"/>
                <a:ext cx="10800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3" name="Cylinder 222">
                <a:extLst>
                  <a:ext uri="{FF2B5EF4-FFF2-40B4-BE49-F238E27FC236}">
                    <a16:creationId xmlns:a16="http://schemas.microsoft.com/office/drawing/2014/main" id="{4CB55E3A-14D1-4541-9FD6-C3AAA0DAB772}"/>
                  </a:ext>
                </a:extLst>
              </p:cNvPr>
              <p:cNvSpPr/>
              <p:nvPr/>
            </p:nvSpPr>
            <p:spPr>
              <a:xfrm>
                <a:off x="2183036" y="3482046"/>
                <a:ext cx="136250" cy="1387157"/>
              </a:xfrm>
              <a:prstGeom prst="can">
                <a:avLst/>
              </a:prstGeom>
              <a:solidFill>
                <a:srgbClr val="FFCC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Flowchart: Delay 223">
                <a:extLst>
                  <a:ext uri="{FF2B5EF4-FFF2-40B4-BE49-F238E27FC236}">
                    <a16:creationId xmlns:a16="http://schemas.microsoft.com/office/drawing/2014/main" id="{83EF0561-5FC8-45F9-916D-4BDB97B2D0C0}"/>
                  </a:ext>
                </a:extLst>
              </p:cNvPr>
              <p:cNvSpPr/>
              <p:nvPr/>
            </p:nvSpPr>
            <p:spPr>
              <a:xfrm rot="16200000">
                <a:off x="2089187" y="2835312"/>
                <a:ext cx="322720" cy="870584"/>
              </a:xfrm>
              <a:prstGeom prst="flowChartDelay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932404E-438F-412B-99A2-C8F8D5A48373}"/>
                  </a:ext>
                </a:extLst>
              </p:cNvPr>
              <p:cNvSpPr/>
              <p:nvPr/>
            </p:nvSpPr>
            <p:spPr>
              <a:xfrm>
                <a:off x="1815255" y="3429000"/>
                <a:ext cx="870584" cy="218964"/>
              </a:xfrm>
              <a:prstGeom prst="rect">
                <a:avLst/>
              </a:prstGeom>
              <a:solidFill>
                <a:srgbClr val="339933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70170363-A784-4072-AA7C-AF33C677C0A8}"/>
                </a:ext>
              </a:extLst>
            </p:cNvPr>
            <p:cNvSpPr txBox="1"/>
            <p:nvPr/>
          </p:nvSpPr>
          <p:spPr>
            <a:xfrm rot="18062597">
              <a:off x="6701129" y="5008132"/>
              <a:ext cx="1257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Latitude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50EAEB6D-5A8E-487D-91DF-4D8E0013BD92}"/>
                </a:ext>
              </a:extLst>
            </p:cNvPr>
            <p:cNvSpPr txBox="1"/>
            <p:nvPr/>
          </p:nvSpPr>
          <p:spPr>
            <a:xfrm>
              <a:off x="10374315" y="3745754"/>
              <a:ext cx="1526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Longitude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3EDEB622-AD35-4A8A-A536-29CC49ABFD1B}"/>
                </a:ext>
              </a:extLst>
            </p:cNvPr>
            <p:cNvSpPr txBox="1"/>
            <p:nvPr/>
          </p:nvSpPr>
          <p:spPr>
            <a:xfrm>
              <a:off x="7888731" y="1491049"/>
              <a:ext cx="1526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Time</a:t>
              </a:r>
            </a:p>
          </p:txBody>
        </p:sp>
      </p:grpSp>
      <p:sp>
        <p:nvSpPr>
          <p:cNvPr id="122" name="Oval 125">
            <a:extLst>
              <a:ext uri="{FF2B5EF4-FFF2-40B4-BE49-F238E27FC236}">
                <a16:creationId xmlns:a16="http://schemas.microsoft.com/office/drawing/2014/main" id="{57457EA9-4915-49D8-AF59-B3557E3EBFB6}"/>
              </a:ext>
            </a:extLst>
          </p:cNvPr>
          <p:cNvSpPr/>
          <p:nvPr/>
        </p:nvSpPr>
        <p:spPr>
          <a:xfrm>
            <a:off x="2725486" y="4985916"/>
            <a:ext cx="2720197" cy="475803"/>
          </a:xfrm>
          <a:prstGeom prst="ellipse">
            <a:avLst/>
          </a:prstGeom>
          <a:noFill/>
          <a:ln w="19050">
            <a:solidFill>
              <a:srgbClr val="FD97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D973E"/>
              </a:solidFill>
            </a:endParaRPr>
          </a:p>
        </p:txBody>
      </p:sp>
      <p:sp>
        <p:nvSpPr>
          <p:cNvPr id="123" name="Rectangle 126">
            <a:extLst>
              <a:ext uri="{FF2B5EF4-FFF2-40B4-BE49-F238E27FC236}">
                <a16:creationId xmlns:a16="http://schemas.microsoft.com/office/drawing/2014/main" id="{E68A95B6-9E89-493A-B460-72B76681916D}"/>
              </a:ext>
            </a:extLst>
          </p:cNvPr>
          <p:cNvSpPr/>
          <p:nvPr/>
        </p:nvSpPr>
        <p:spPr>
          <a:xfrm>
            <a:off x="2877819" y="5054541"/>
            <a:ext cx="241553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1269B0"/>
              </a:buClr>
            </a:pPr>
            <a:r>
              <a:rPr lang="en-GB" sz="1600" dirty="0"/>
              <a:t>Zenith Wet Delay (ZWD)</a:t>
            </a:r>
          </a:p>
        </p:txBody>
      </p:sp>
      <p:cxnSp>
        <p:nvCxnSpPr>
          <p:cNvPr id="124" name="Straight Arrow Connector 127">
            <a:extLst>
              <a:ext uri="{FF2B5EF4-FFF2-40B4-BE49-F238E27FC236}">
                <a16:creationId xmlns:a16="http://schemas.microsoft.com/office/drawing/2014/main" id="{D6E59E43-2F1C-4B86-BE59-2BFAE9BBCFBC}"/>
              </a:ext>
            </a:extLst>
          </p:cNvPr>
          <p:cNvCxnSpPr>
            <a:cxnSpLocks/>
          </p:cNvCxnSpPr>
          <p:nvPr/>
        </p:nvCxnSpPr>
        <p:spPr>
          <a:xfrm>
            <a:off x="4440149" y="3999604"/>
            <a:ext cx="0" cy="741897"/>
          </a:xfrm>
          <a:prstGeom prst="straightConnector1">
            <a:avLst/>
          </a:prstGeom>
          <a:ln w="38100">
            <a:solidFill>
              <a:srgbClr val="FD9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Date Placeholder 134">
            <a:extLst>
              <a:ext uri="{FF2B5EF4-FFF2-40B4-BE49-F238E27FC236}">
                <a16:creationId xmlns:a16="http://schemas.microsoft.com/office/drawing/2014/main" id="{878AD01E-EE6C-4786-BDEB-5D85A2F90AB7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0331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68EE-6CC3-4354-BCB2-2F683F91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DA7FB-1F43-40AD-A093-85907B73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41" y="2199627"/>
            <a:ext cx="4966854" cy="4011910"/>
          </a:xfrm>
        </p:spPr>
        <p:txBody>
          <a:bodyPr numCol="1"/>
          <a:lstStyle/>
          <a:p>
            <a:pPr marL="0" indent="0">
              <a:buClr>
                <a:srgbClr val="1269B0"/>
              </a:buClr>
              <a:buNone/>
            </a:pPr>
            <a:r>
              <a:rPr lang="en-GB" sz="1600" b="1" dirty="0"/>
              <a:t>Zenith Wet Delay (ZWD)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Source: Nevada Geodetic Laboratory (NGL)</a:t>
            </a:r>
          </a:p>
          <a:p>
            <a:pPr lvl="1">
              <a:buClr>
                <a:srgbClr val="1269B0"/>
              </a:buClr>
            </a:pPr>
            <a:r>
              <a:rPr lang="en-GB" sz="1600" dirty="0"/>
              <a:t>More than 19.000 GPS stations available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Temporal resolution: 5 min </a:t>
            </a:r>
            <a:r>
              <a:rPr lang="en-GB" sz="1600" dirty="0">
                <a:sym typeface="Wingdings" panose="05000000000000000000" pitchFamily="2" charset="2"/>
              </a:rPr>
              <a:t> h</a:t>
            </a:r>
            <a:r>
              <a:rPr lang="en-GB" sz="1600" dirty="0"/>
              <a:t>ourly resolution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Spatial resolution: stations distributed globally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Time span: year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81BDE-FF8F-4EBA-8A9C-7CDBF576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3</a:t>
            </a:r>
            <a:endParaRPr lang="de-CH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B75DE-7F52-4417-9F58-CA0D7512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7" y="1033023"/>
            <a:ext cx="4367212" cy="8143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 descr="Current Activities Av Archives - Eumetnet">
            <a:extLst>
              <a:ext uri="{FF2B5EF4-FFF2-40B4-BE49-F238E27FC236}">
                <a16:creationId xmlns:a16="http://schemas.microsoft.com/office/drawing/2014/main" id="{5679CBD6-6106-4506-934B-B05F8B23D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91" y="689204"/>
            <a:ext cx="2467409" cy="1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11A535-ECEA-48A8-84A5-76B54C9EB224}"/>
              </a:ext>
            </a:extLst>
          </p:cNvPr>
          <p:cNvSpPr txBox="1">
            <a:spLocks/>
          </p:cNvSpPr>
          <p:nvPr/>
        </p:nvSpPr>
        <p:spPr>
          <a:xfrm>
            <a:off x="6183784" y="2196688"/>
            <a:ext cx="4966854" cy="4011910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269B0"/>
              </a:buClr>
              <a:buFont typeface="Arial" panose="020B0604020202020204" pitchFamily="34" charset="0"/>
              <a:buNone/>
            </a:pPr>
            <a:r>
              <a:rPr lang="en-GB" sz="1600" b="1" dirty="0"/>
              <a:t>Meteorological data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Source: ECMWF ERA5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Temporal resolution: hourly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Spatial resolution: 0.25° 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Time span: year 2019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Several variables: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Specific humidity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Relative humidity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Temperature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Surface pressure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Total precipitation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Geopotential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Wind speed</a:t>
            </a:r>
          </a:p>
          <a:p>
            <a:pPr lvl="1">
              <a:buClr>
                <a:srgbClr val="1269B0"/>
              </a:buClr>
            </a:pPr>
            <a:endParaRPr lang="en-GB" sz="1600" dirty="0"/>
          </a:p>
          <a:p>
            <a:pPr lvl="1">
              <a:buClr>
                <a:srgbClr val="1269B0"/>
              </a:buClr>
            </a:pPr>
            <a:endParaRPr lang="en-GB" sz="1600" dirty="0"/>
          </a:p>
        </p:txBody>
      </p:sp>
      <p:sp>
        <p:nvSpPr>
          <p:cNvPr id="9" name="Date Placeholder 134">
            <a:extLst>
              <a:ext uri="{FF2B5EF4-FFF2-40B4-BE49-F238E27FC236}">
                <a16:creationId xmlns:a16="http://schemas.microsoft.com/office/drawing/2014/main" id="{4F20990F-31F0-4AF9-AF66-7BEFFB1F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/>
          <a:lstStyle/>
          <a:p>
            <a:r>
              <a:rPr lang="de-DE" noProof="0" dirty="0"/>
              <a:t>27.05.2022</a:t>
            </a:r>
            <a:endParaRPr lang="de-CH" noProof="0" dirty="0"/>
          </a:p>
        </p:txBody>
      </p:sp>
      <p:sp>
        <p:nvSpPr>
          <p:cNvPr id="10" name="Date Placeholder 134">
            <a:extLst>
              <a:ext uri="{FF2B5EF4-FFF2-40B4-BE49-F238E27FC236}">
                <a16:creationId xmlns:a16="http://schemas.microsoft.com/office/drawing/2014/main" id="{50FBDC64-D637-4CF4-8AEE-56351037E9B8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0505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80726AD-F470-4264-9F46-D2D020E35F12}"/>
              </a:ext>
            </a:extLst>
          </p:cNvPr>
          <p:cNvSpPr/>
          <p:nvPr/>
        </p:nvSpPr>
        <p:spPr>
          <a:xfrm>
            <a:off x="9382409" y="5158073"/>
            <a:ext cx="1646415" cy="13643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252000" bIns="144000" rtlCol="0" anchor="ctr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D973E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1026" name="Picture 2" descr="Current Activities Av Archives - Eumetnet">
            <a:extLst>
              <a:ext uri="{FF2B5EF4-FFF2-40B4-BE49-F238E27FC236}">
                <a16:creationId xmlns:a16="http://schemas.microsoft.com/office/drawing/2014/main" id="{5679CBD6-6106-4506-934B-B05F8B23D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91" y="689204"/>
            <a:ext cx="2467409" cy="1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D4BC13-832F-481E-A0A5-56E97464AACC}"/>
              </a:ext>
            </a:extLst>
          </p:cNvPr>
          <p:cNvSpPr/>
          <p:nvPr/>
        </p:nvSpPr>
        <p:spPr>
          <a:xfrm>
            <a:off x="6606779" y="4301850"/>
            <a:ext cx="2365822" cy="2220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252000" bIns="144000" rtlCol="0" anchor="ctr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D973E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11A535-ECEA-48A8-84A5-76B54C9EB224}"/>
              </a:ext>
            </a:extLst>
          </p:cNvPr>
          <p:cNvSpPr txBox="1">
            <a:spLocks/>
          </p:cNvSpPr>
          <p:nvPr/>
        </p:nvSpPr>
        <p:spPr>
          <a:xfrm>
            <a:off x="6183784" y="2196688"/>
            <a:ext cx="4966854" cy="4325756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269B0"/>
              </a:buClr>
              <a:buFont typeface="Arial" panose="020B0604020202020204" pitchFamily="34" charset="0"/>
              <a:buNone/>
            </a:pPr>
            <a:r>
              <a:rPr lang="en-GB" sz="1600" b="1" dirty="0"/>
              <a:t>Meteorological data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Source: ECMWF ERA5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Temporal resolution: hourly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Spatial resolution: 0.25° 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Time span: year 2019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Several variables: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Specific humidity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Relative humidity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Temperature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Surface pressure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Total precipitation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Geopotential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Wind speed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78E722-28CF-4923-BCD2-4DE6EE8D7690}"/>
              </a:ext>
            </a:extLst>
          </p:cNvPr>
          <p:cNvSpPr/>
          <p:nvPr/>
        </p:nvSpPr>
        <p:spPr>
          <a:xfrm>
            <a:off x="546653" y="2078007"/>
            <a:ext cx="2703443" cy="456471"/>
          </a:xfrm>
          <a:prstGeom prst="rect">
            <a:avLst/>
          </a:prstGeom>
          <a:solidFill>
            <a:srgbClr val="FFF4CD"/>
          </a:solidFill>
          <a:ln w="28575">
            <a:solidFill>
              <a:srgbClr val="FD97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252000" bIns="144000" rtlCol="0" anchor="ctr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D973E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768EE-6CC3-4354-BCB2-2F683F91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DA7FB-1F43-40AD-A093-85907B73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41" y="2199627"/>
            <a:ext cx="4966854" cy="4011910"/>
          </a:xfrm>
        </p:spPr>
        <p:txBody>
          <a:bodyPr numCol="1"/>
          <a:lstStyle/>
          <a:p>
            <a:pPr marL="0" indent="0">
              <a:buClr>
                <a:srgbClr val="1269B0"/>
              </a:buClr>
              <a:buNone/>
            </a:pPr>
            <a:r>
              <a:rPr lang="en-GB" sz="1600" b="1" dirty="0"/>
              <a:t>Zenith Wet Delay (ZWD)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Source: Nevada Geodetic Laboratory (NGL)</a:t>
            </a:r>
          </a:p>
          <a:p>
            <a:pPr lvl="1">
              <a:buClr>
                <a:srgbClr val="1269B0"/>
              </a:buClr>
            </a:pPr>
            <a:r>
              <a:rPr lang="en-GB" sz="1600" dirty="0"/>
              <a:t>More than 19.000 GPS stations available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Temporal resolution: 5 min </a:t>
            </a:r>
            <a:r>
              <a:rPr lang="en-GB" sz="1600" dirty="0">
                <a:sym typeface="Wingdings" panose="05000000000000000000" pitchFamily="2" charset="2"/>
              </a:rPr>
              <a:t> h</a:t>
            </a:r>
            <a:r>
              <a:rPr lang="en-GB" sz="1600" dirty="0"/>
              <a:t>ourly resolution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Spatial resolution: stations distributed globally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Time span: year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81BDE-FF8F-4EBA-8A9C-7CDBF576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3</a:t>
            </a:r>
            <a:endParaRPr lang="de-CH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B75DE-7F52-4417-9F58-CA0D7512E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033023"/>
            <a:ext cx="4367212" cy="8143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AEB3A6-CF7E-4B79-9B95-F0FA6C64332A}"/>
              </a:ext>
            </a:extLst>
          </p:cNvPr>
          <p:cNvSpPr/>
          <p:nvPr/>
        </p:nvSpPr>
        <p:spPr>
          <a:xfrm>
            <a:off x="3433784" y="2147721"/>
            <a:ext cx="1116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D973E"/>
                </a:solidFill>
              </a:rPr>
              <a:t>TARGET</a:t>
            </a:r>
            <a:endParaRPr lang="en-GB" dirty="0">
              <a:solidFill>
                <a:srgbClr val="FD973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9FA396-10DF-4161-939C-174F37C685A0}"/>
              </a:ext>
            </a:extLst>
          </p:cNvPr>
          <p:cNvSpPr/>
          <p:nvPr/>
        </p:nvSpPr>
        <p:spPr>
          <a:xfrm>
            <a:off x="9499878" y="4533667"/>
            <a:ext cx="1411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FEATURES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3" name="Date Placeholder 134">
            <a:extLst>
              <a:ext uri="{FF2B5EF4-FFF2-40B4-BE49-F238E27FC236}">
                <a16:creationId xmlns:a16="http://schemas.microsoft.com/office/drawing/2014/main" id="{E81AD679-9D8F-484B-9353-27CC48A3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/>
          <a:lstStyle/>
          <a:p>
            <a:r>
              <a:rPr lang="de-DE" noProof="0" dirty="0"/>
              <a:t>27.05.2022</a:t>
            </a:r>
            <a:endParaRPr lang="de-CH" noProof="0" dirty="0"/>
          </a:p>
        </p:txBody>
      </p:sp>
      <p:sp>
        <p:nvSpPr>
          <p:cNvPr id="15" name="Date Placeholder 134">
            <a:extLst>
              <a:ext uri="{FF2B5EF4-FFF2-40B4-BE49-F238E27FC236}">
                <a16:creationId xmlns:a16="http://schemas.microsoft.com/office/drawing/2014/main" id="{7B0995ED-2882-4C16-AE8A-480325C58812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CF9B146-6905-4141-AE1D-17B8A3504087}"/>
              </a:ext>
            </a:extLst>
          </p:cNvPr>
          <p:cNvSpPr txBox="1">
            <a:spLocks/>
          </p:cNvSpPr>
          <p:nvPr/>
        </p:nvSpPr>
        <p:spPr>
          <a:xfrm>
            <a:off x="9021360" y="5289654"/>
            <a:ext cx="2072757" cy="1299369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Latitude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Longitude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Height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29721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82222561-13AC-4D11-8D4C-9637A80F9735}"/>
              </a:ext>
            </a:extLst>
          </p:cNvPr>
          <p:cNvSpPr/>
          <p:nvPr/>
        </p:nvSpPr>
        <p:spPr>
          <a:xfrm>
            <a:off x="6606779" y="4301850"/>
            <a:ext cx="2365822" cy="2220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252000" bIns="144000" rtlCol="0" anchor="ctr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D973E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78E722-28CF-4923-BCD2-4DE6EE8D7690}"/>
              </a:ext>
            </a:extLst>
          </p:cNvPr>
          <p:cNvSpPr/>
          <p:nvPr/>
        </p:nvSpPr>
        <p:spPr>
          <a:xfrm>
            <a:off x="546653" y="2078007"/>
            <a:ext cx="2703443" cy="456471"/>
          </a:xfrm>
          <a:prstGeom prst="rect">
            <a:avLst/>
          </a:prstGeom>
          <a:solidFill>
            <a:srgbClr val="FFF4CD"/>
          </a:solidFill>
          <a:ln w="28575">
            <a:solidFill>
              <a:srgbClr val="FD97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252000" bIns="144000" rtlCol="0" anchor="ctr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D973E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768EE-6CC3-4354-BCB2-2F683F91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DA7FB-1F43-40AD-A093-85907B73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41" y="2199627"/>
            <a:ext cx="4966854" cy="4011910"/>
          </a:xfrm>
        </p:spPr>
        <p:txBody>
          <a:bodyPr numCol="1"/>
          <a:lstStyle/>
          <a:p>
            <a:pPr marL="0" indent="0">
              <a:buClr>
                <a:srgbClr val="1269B0"/>
              </a:buClr>
              <a:buNone/>
            </a:pPr>
            <a:r>
              <a:rPr lang="en-GB" sz="1600" b="1" dirty="0"/>
              <a:t>Zenith Wet Delay (ZWD)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Source: Nevada Geodetic Laboratory (NGL)</a:t>
            </a:r>
          </a:p>
          <a:p>
            <a:pPr lvl="1">
              <a:buClr>
                <a:srgbClr val="1269B0"/>
              </a:buClr>
            </a:pPr>
            <a:r>
              <a:rPr lang="en-GB" sz="1600" dirty="0"/>
              <a:t>More than 19.000 GPS stations available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Temporal resolution: 5 min </a:t>
            </a:r>
            <a:r>
              <a:rPr lang="en-GB" sz="1600" dirty="0">
                <a:sym typeface="Wingdings" panose="05000000000000000000" pitchFamily="2" charset="2"/>
              </a:rPr>
              <a:t> h</a:t>
            </a:r>
            <a:r>
              <a:rPr lang="en-GB" sz="1600" dirty="0"/>
              <a:t>ourly resolution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Spatial resolution: stations distributed globally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Time span: year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81BDE-FF8F-4EBA-8A9C-7CDBF576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3</a:t>
            </a:r>
            <a:endParaRPr lang="de-CH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B75DE-7F52-4417-9F58-CA0D7512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7" y="1033023"/>
            <a:ext cx="4367212" cy="8143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 descr="Current Activities Av Archives - Eumetnet">
            <a:extLst>
              <a:ext uri="{FF2B5EF4-FFF2-40B4-BE49-F238E27FC236}">
                <a16:creationId xmlns:a16="http://schemas.microsoft.com/office/drawing/2014/main" id="{5679CBD6-6106-4506-934B-B05F8B23D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91" y="689204"/>
            <a:ext cx="2467409" cy="1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11A535-ECEA-48A8-84A5-76B54C9EB224}"/>
              </a:ext>
            </a:extLst>
          </p:cNvPr>
          <p:cNvSpPr txBox="1">
            <a:spLocks/>
          </p:cNvSpPr>
          <p:nvPr/>
        </p:nvSpPr>
        <p:spPr>
          <a:xfrm>
            <a:off x="6183784" y="2196688"/>
            <a:ext cx="4966854" cy="4011910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269B0"/>
              </a:buClr>
              <a:buFont typeface="Arial" panose="020B0604020202020204" pitchFamily="34" charset="0"/>
              <a:buNone/>
            </a:pPr>
            <a:r>
              <a:rPr lang="en-GB" sz="1600" b="1" dirty="0"/>
              <a:t>Meteorological data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Source: ECMWF ERA5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Temporal resolution: hourly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Spatial resolution: 0.25° 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Time span: year 2019</a:t>
            </a:r>
          </a:p>
          <a:p>
            <a:pPr>
              <a:buClr>
                <a:srgbClr val="1269B0"/>
              </a:buClr>
            </a:pPr>
            <a:r>
              <a:rPr lang="en-GB" sz="1600" dirty="0"/>
              <a:t>Several variables: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Specific humidity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Relative humidity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Temperature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Surface pressure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Total precipitation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Geopotential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Wind speed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EB3A6-CF7E-4B79-9B95-F0FA6C64332A}"/>
              </a:ext>
            </a:extLst>
          </p:cNvPr>
          <p:cNvSpPr/>
          <p:nvPr/>
        </p:nvSpPr>
        <p:spPr>
          <a:xfrm>
            <a:off x="3433784" y="2147721"/>
            <a:ext cx="1116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D973E"/>
                </a:solidFill>
              </a:rPr>
              <a:t>TARGET</a:t>
            </a:r>
            <a:endParaRPr lang="en-GB" dirty="0">
              <a:solidFill>
                <a:srgbClr val="FD973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1269CB-DAFD-4E90-8B7C-AAA77CC2A915}"/>
              </a:ext>
            </a:extLst>
          </p:cNvPr>
          <p:cNvSpPr/>
          <p:nvPr/>
        </p:nvSpPr>
        <p:spPr>
          <a:xfrm>
            <a:off x="486209" y="4948492"/>
            <a:ext cx="4611756" cy="803695"/>
          </a:xfrm>
          <a:prstGeom prst="rect">
            <a:avLst/>
          </a:prstGeom>
          <a:solidFill>
            <a:srgbClr val="E7EBF2"/>
          </a:solidFill>
          <a:ln w="28575">
            <a:solidFill>
              <a:srgbClr val="126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20F32-8DAD-4D0C-A612-FF703CCC54CD}"/>
              </a:ext>
            </a:extLst>
          </p:cNvPr>
          <p:cNvSpPr/>
          <p:nvPr/>
        </p:nvSpPr>
        <p:spPr>
          <a:xfrm>
            <a:off x="308660" y="5031246"/>
            <a:ext cx="4966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1269B0"/>
              </a:buClr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Aim: predict ZWD in space (and time)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using ML algorithms</a:t>
            </a:r>
          </a:p>
        </p:txBody>
      </p:sp>
      <p:sp>
        <p:nvSpPr>
          <p:cNvPr id="18" name="Date Placeholder 134">
            <a:extLst>
              <a:ext uri="{FF2B5EF4-FFF2-40B4-BE49-F238E27FC236}">
                <a16:creationId xmlns:a16="http://schemas.microsoft.com/office/drawing/2014/main" id="{3F8187DC-C83B-497F-9333-59BBBAF7B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3692" y="6522444"/>
            <a:ext cx="612000" cy="216000"/>
          </a:xfrm>
        </p:spPr>
        <p:txBody>
          <a:bodyPr/>
          <a:lstStyle/>
          <a:p>
            <a:r>
              <a:rPr lang="de-DE" noProof="0" dirty="0"/>
              <a:t>27.05.2022</a:t>
            </a:r>
            <a:endParaRPr lang="de-CH" noProof="0" dirty="0"/>
          </a:p>
        </p:txBody>
      </p:sp>
      <p:sp>
        <p:nvSpPr>
          <p:cNvPr id="19" name="Date Placeholder 134">
            <a:extLst>
              <a:ext uri="{FF2B5EF4-FFF2-40B4-BE49-F238E27FC236}">
                <a16:creationId xmlns:a16="http://schemas.microsoft.com/office/drawing/2014/main" id="{5B2BBA92-D7CF-47CF-8431-379736647487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D4D7F0-53B3-4908-B8C2-F42D37B38039}"/>
              </a:ext>
            </a:extLst>
          </p:cNvPr>
          <p:cNvSpPr/>
          <p:nvPr/>
        </p:nvSpPr>
        <p:spPr>
          <a:xfrm>
            <a:off x="9382409" y="5158073"/>
            <a:ext cx="1646415" cy="13643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252000" bIns="144000" rtlCol="0" anchor="ctr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D973E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2F163E-3330-4450-8FFA-9200969551D8}"/>
              </a:ext>
            </a:extLst>
          </p:cNvPr>
          <p:cNvSpPr/>
          <p:nvPr/>
        </p:nvSpPr>
        <p:spPr>
          <a:xfrm>
            <a:off x="9499878" y="4533667"/>
            <a:ext cx="1411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FEATURES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A91EB06-332A-45F8-A6DF-090FE5D93AE5}"/>
              </a:ext>
            </a:extLst>
          </p:cNvPr>
          <p:cNvSpPr txBox="1">
            <a:spLocks/>
          </p:cNvSpPr>
          <p:nvPr/>
        </p:nvSpPr>
        <p:spPr>
          <a:xfrm>
            <a:off x="9021360" y="5289654"/>
            <a:ext cx="2072757" cy="1299369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Latitude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Longitude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Height</a:t>
            </a:r>
          </a:p>
          <a:p>
            <a:pPr marL="893763" lvl="1" indent="-357188">
              <a:buClr>
                <a:srgbClr val="1269B0"/>
              </a:buClr>
            </a:pPr>
            <a:r>
              <a:rPr lang="en-GB" sz="16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068036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DA519D-A3BD-4D13-BC24-215DC088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8" b="19338"/>
          <a:stretch/>
        </p:blipFill>
        <p:spPr>
          <a:xfrm>
            <a:off x="5783629" y="1932737"/>
            <a:ext cx="6359999" cy="3147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B234E5-7A72-479E-9B35-1C89B0D7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/>
          <a:lstStyle/>
          <a:p>
            <a:r>
              <a:rPr lang="en-GB" dirty="0"/>
              <a:t>Set up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C7E0A-D604-44A7-8106-ECBB4B43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27.05.2022</a:t>
            </a:r>
            <a:endParaRPr lang="de-CH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626C7D-4BF6-41C9-A1B1-DA58064D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4</a:t>
            </a:r>
            <a:endParaRPr lang="de-CH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6EF359-A2BF-4E6A-9FCF-9011F8C1FBDF}"/>
              </a:ext>
            </a:extLst>
          </p:cNvPr>
          <p:cNvGrpSpPr>
            <a:grpSpLocks noChangeAspect="1"/>
          </p:cNvGrpSpPr>
          <p:nvPr/>
        </p:nvGrpSpPr>
        <p:grpSpPr>
          <a:xfrm>
            <a:off x="605261" y="1180193"/>
            <a:ext cx="5217013" cy="4782713"/>
            <a:chOff x="3626677" y="1289560"/>
            <a:chExt cx="3805200" cy="34884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0AFC3C-98D5-4458-9D9B-33DA02426E15}"/>
                </a:ext>
              </a:extLst>
            </p:cNvPr>
            <p:cNvSpPr/>
            <p:nvPr/>
          </p:nvSpPr>
          <p:spPr>
            <a:xfrm>
              <a:off x="3626677" y="1289560"/>
              <a:ext cx="3805200" cy="34884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CB8E35-62E2-4DDF-818D-211F4FCC5CFC}"/>
                </a:ext>
              </a:extLst>
            </p:cNvPr>
            <p:cNvSpPr/>
            <p:nvPr/>
          </p:nvSpPr>
          <p:spPr>
            <a:xfrm>
              <a:off x="3688438" y="2948314"/>
              <a:ext cx="1796718" cy="9147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/>
                <a:t>ML ALGORITHM</a:t>
              </a:r>
            </a:p>
            <a:p>
              <a:pPr marL="87313" indent="-87313">
                <a:buFont typeface="Arial" panose="020B0604020202020204" pitchFamily="34" charset="0"/>
                <a:buChar char="•"/>
              </a:pPr>
              <a:r>
                <a:rPr lang="en-GB" sz="1200" dirty="0"/>
                <a:t>standardize features</a:t>
              </a:r>
            </a:p>
            <a:p>
              <a:pPr marL="87313" indent="-87313">
                <a:buFont typeface="Arial" panose="020B0604020202020204" pitchFamily="34" charset="0"/>
                <a:buChar char="•"/>
              </a:pPr>
              <a:r>
                <a:rPr lang="en-GB" sz="1200" dirty="0"/>
                <a:t>hyperparameter optimization</a:t>
              </a:r>
            </a:p>
            <a:p>
              <a:pPr marL="87313" indent="-87313">
                <a:buFont typeface="Arial" panose="020B0604020202020204" pitchFamily="34" charset="0"/>
                <a:buChar char="•"/>
              </a:pPr>
              <a:r>
                <a:rPr lang="en-GB" sz="1200" dirty="0"/>
                <a:t>cross-validation</a:t>
              </a:r>
            </a:p>
            <a:p>
              <a:pPr marL="87313" indent="-87313">
                <a:buFont typeface="Arial" panose="020B0604020202020204" pitchFamily="34" charset="0"/>
                <a:buChar char="•"/>
              </a:pPr>
              <a:r>
                <a:rPr lang="en-GB" sz="1200" dirty="0"/>
                <a:t>train model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CF0D7A-C0C7-4D59-A92D-62160686DFFF}"/>
                </a:ext>
              </a:extLst>
            </p:cNvPr>
            <p:cNvSpPr/>
            <p:nvPr/>
          </p:nvSpPr>
          <p:spPr>
            <a:xfrm>
              <a:off x="5566454" y="3556624"/>
              <a:ext cx="1800000" cy="1104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/>
                <a:t>EVALUATION</a:t>
              </a:r>
            </a:p>
            <a:p>
              <a:pPr marL="87313" indent="-87313">
                <a:buFont typeface="Arial" panose="020B0604020202020204" pitchFamily="34" charset="0"/>
                <a:buChar char="•"/>
              </a:pPr>
              <a:r>
                <a:rPr lang="en-GB" sz="1200" dirty="0"/>
                <a:t>Make ZWD predictions for testing data (</a:t>
              </a:r>
              <a:r>
                <a:rPr lang="en-GB" sz="1200" dirty="0" err="1"/>
                <a:t>y_test_pred</a:t>
              </a:r>
              <a:r>
                <a:rPr lang="en-GB" sz="1200" dirty="0"/>
                <a:t>)</a:t>
              </a:r>
            </a:p>
            <a:p>
              <a:pPr marL="87313" indent="-87313">
                <a:buFont typeface="Arial" panose="020B0604020202020204" pitchFamily="34" charset="0"/>
                <a:buChar char="•"/>
              </a:pPr>
              <a:r>
                <a:rPr lang="en-GB" sz="1200" dirty="0"/>
                <a:t>calculate performance metrics</a:t>
              </a:r>
            </a:p>
            <a:p>
              <a:pPr marL="273050" lvl="1" indent="-96838">
                <a:buFont typeface="Arial" panose="020B0604020202020204" pitchFamily="34" charset="0"/>
                <a:buChar char="•"/>
              </a:pPr>
              <a:r>
                <a:rPr lang="en-GB" sz="1200" dirty="0"/>
                <a:t>RMSE</a:t>
              </a:r>
            </a:p>
            <a:p>
              <a:pPr marL="273050" lvl="1" indent="-96838">
                <a:buFont typeface="Arial" panose="020B0604020202020204" pitchFamily="34" charset="0"/>
                <a:buChar char="•"/>
              </a:pPr>
              <a:r>
                <a:rPr lang="en-GB" sz="1200" dirty="0"/>
                <a:t>R2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5695C1-404C-46A7-8077-95E73766BAA9}"/>
                </a:ext>
              </a:extLst>
            </p:cNvPr>
            <p:cNvSpPr/>
            <p:nvPr/>
          </p:nvSpPr>
          <p:spPr>
            <a:xfrm>
              <a:off x="4622392" y="1630397"/>
              <a:ext cx="1800000" cy="89714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A80F8F-6A1E-4AAC-9E43-01660C1FC362}"/>
                </a:ext>
              </a:extLst>
            </p:cNvPr>
            <p:cNvSpPr/>
            <p:nvPr/>
          </p:nvSpPr>
          <p:spPr>
            <a:xfrm>
              <a:off x="3685156" y="2068530"/>
              <a:ext cx="1800000" cy="573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/>
                <a:t>TRAINING DATA - 80%</a:t>
              </a:r>
            </a:p>
            <a:p>
              <a:pPr algn="ctr"/>
              <a:r>
                <a:rPr lang="en-GB" sz="1200" dirty="0"/>
                <a:t>ZWD (</a:t>
              </a:r>
              <a:r>
                <a:rPr lang="en-GB" sz="1200" dirty="0" err="1"/>
                <a:t>y_train</a:t>
              </a:r>
              <a:r>
                <a:rPr lang="en-GB" sz="1200" dirty="0"/>
                <a:t>)</a:t>
              </a:r>
            </a:p>
            <a:p>
              <a:pPr algn="ctr"/>
              <a:r>
                <a:rPr lang="en-GB" sz="1200" dirty="0"/>
                <a:t>features (</a:t>
              </a:r>
              <a:r>
                <a:rPr lang="en-GB" sz="1200" dirty="0" err="1"/>
                <a:t>X_train</a:t>
              </a:r>
              <a:r>
                <a:rPr lang="en-GB" sz="1200" dirty="0"/>
                <a:t>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CE6B1C-D858-445F-8CB2-2350403BF820}"/>
                </a:ext>
              </a:extLst>
            </p:cNvPr>
            <p:cNvSpPr/>
            <p:nvPr/>
          </p:nvSpPr>
          <p:spPr>
            <a:xfrm>
              <a:off x="5567849" y="2068530"/>
              <a:ext cx="1800000" cy="573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/>
                <a:t>TESTING DATA - 20%</a:t>
              </a:r>
            </a:p>
            <a:p>
              <a:pPr algn="ctr"/>
              <a:r>
                <a:rPr lang="en-GB" sz="1200" dirty="0"/>
                <a:t>ZWD (</a:t>
              </a:r>
              <a:r>
                <a:rPr lang="en-GB" sz="1200" dirty="0" err="1"/>
                <a:t>y_test</a:t>
              </a:r>
              <a:r>
                <a:rPr lang="en-GB" sz="1200" dirty="0"/>
                <a:t>)</a:t>
              </a:r>
            </a:p>
            <a:p>
              <a:pPr algn="ctr"/>
              <a:r>
                <a:rPr lang="en-GB" sz="1200" dirty="0"/>
                <a:t>features (</a:t>
              </a:r>
              <a:r>
                <a:rPr lang="en-GB" sz="1200" dirty="0" err="1"/>
                <a:t>X_test</a:t>
              </a:r>
              <a:r>
                <a:rPr lang="en-GB" sz="1200" dirty="0"/>
                <a:t>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CE00EC1-11C2-41DE-BC0E-D641D7A06BCB}"/>
                </a:ext>
              </a:extLst>
            </p:cNvPr>
            <p:cNvSpPr/>
            <p:nvPr/>
          </p:nvSpPr>
          <p:spPr>
            <a:xfrm>
              <a:off x="3893055" y="4261942"/>
              <a:ext cx="1398948" cy="40320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output: </a:t>
              </a:r>
              <a:r>
                <a:rPr lang="en-GB" sz="1400" b="1" dirty="0"/>
                <a:t>ML model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9D73E57-852E-445D-852A-660C66C89B52}"/>
                </a:ext>
              </a:extLst>
            </p:cNvPr>
            <p:cNvCxnSpPr>
              <a:cxnSpLocks/>
              <a:stCxn id="19" idx="2"/>
              <a:endCxn id="15" idx="0"/>
            </p:cNvCxnSpPr>
            <p:nvPr/>
          </p:nvCxnSpPr>
          <p:spPr>
            <a:xfrm>
              <a:off x="4585156" y="2641844"/>
              <a:ext cx="1641" cy="30647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7350F1E-269D-48F8-8C14-562119E13FF3}"/>
                </a:ext>
              </a:extLst>
            </p:cNvPr>
            <p:cNvCxnSpPr>
              <a:cxnSpLocks/>
              <a:stCxn id="20" idx="2"/>
              <a:endCxn id="16" idx="0"/>
            </p:cNvCxnSpPr>
            <p:nvPr/>
          </p:nvCxnSpPr>
          <p:spPr>
            <a:xfrm flipH="1">
              <a:off x="6466454" y="2641844"/>
              <a:ext cx="1395" cy="91478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B837F2-FA67-40D3-AED2-6191260F9CD9}"/>
                </a:ext>
              </a:extLst>
            </p:cNvPr>
            <p:cNvCxnSpPr>
              <a:cxnSpLocks/>
              <a:stCxn id="15" idx="2"/>
              <a:endCxn id="21" idx="0"/>
            </p:cNvCxnSpPr>
            <p:nvPr/>
          </p:nvCxnSpPr>
          <p:spPr>
            <a:xfrm>
              <a:off x="4586797" y="3863094"/>
              <a:ext cx="5732" cy="39884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333F9216-BDF2-4820-9386-DE1361BCFA4A}"/>
                </a:ext>
              </a:extLst>
            </p:cNvPr>
            <p:cNvCxnSpPr>
              <a:cxnSpLocks/>
              <a:stCxn id="21" idx="3"/>
              <a:endCxn id="16" idx="1"/>
            </p:cNvCxnSpPr>
            <p:nvPr/>
          </p:nvCxnSpPr>
          <p:spPr>
            <a:xfrm flipV="1">
              <a:off x="5292003" y="4108913"/>
              <a:ext cx="274451" cy="35463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C1F972-60D5-4BCB-8D71-ACD94D3CE2F1}"/>
                </a:ext>
              </a:extLst>
            </p:cNvPr>
            <p:cNvSpPr/>
            <p:nvPr/>
          </p:nvSpPr>
          <p:spPr>
            <a:xfrm>
              <a:off x="4763927" y="1377366"/>
              <a:ext cx="1509621" cy="2703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/>
                <a:t>DATA</a:t>
              </a:r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A683943-186C-4AF9-8A86-CFDE762AAFE5}"/>
                </a:ext>
              </a:extLst>
            </p:cNvPr>
            <p:cNvCxnSpPr>
              <a:cxnSpLocks/>
              <a:stCxn id="27" idx="2"/>
              <a:endCxn id="19" idx="0"/>
            </p:cNvCxnSpPr>
            <p:nvPr/>
          </p:nvCxnSpPr>
          <p:spPr>
            <a:xfrm rot="5400000">
              <a:off x="4841562" y="1391354"/>
              <a:ext cx="420770" cy="93358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39D193D6-D56E-4461-94AE-E91276B42400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 rot="16200000" flipH="1">
              <a:off x="5782908" y="1383589"/>
              <a:ext cx="420770" cy="94911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9747688-A8DA-4CFE-AF9C-7BD755EC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958" y="5322586"/>
            <a:ext cx="5229782" cy="345575"/>
          </a:xfrm>
        </p:spPr>
        <p:txBody>
          <a:bodyPr numCol="1"/>
          <a:lstStyle/>
          <a:p>
            <a:pPr marL="0" indent="0" algn="ctr">
              <a:buClr>
                <a:srgbClr val="1269B0"/>
              </a:buClr>
              <a:buNone/>
            </a:pPr>
            <a:r>
              <a:rPr lang="en-GB" sz="1600" dirty="0"/>
              <a:t>ML algorithm: </a:t>
            </a:r>
            <a:r>
              <a:rPr lang="en-GB" sz="1600" b="1" dirty="0" err="1"/>
              <a:t>XGBoost</a:t>
            </a:r>
            <a:r>
              <a:rPr lang="en-GB" sz="1600" dirty="0"/>
              <a:t>, Random Forest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38DCE3-9207-48FB-BC57-2D421DF5C088}"/>
              </a:ext>
            </a:extLst>
          </p:cNvPr>
          <p:cNvSpPr/>
          <p:nvPr/>
        </p:nvSpPr>
        <p:spPr>
          <a:xfrm>
            <a:off x="6356957" y="1535414"/>
            <a:ext cx="5217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Distribution of training and test stations for all available stations (2019)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B2A3794-4F96-4EB9-90C4-6CB41BBA0C2E}"/>
              </a:ext>
            </a:extLst>
          </p:cNvPr>
          <p:cNvSpPr txBox="1">
            <a:spLocks/>
          </p:cNvSpPr>
          <p:nvPr/>
        </p:nvSpPr>
        <p:spPr>
          <a:xfrm>
            <a:off x="6269174" y="1114088"/>
            <a:ext cx="4966854" cy="1691294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1269B0"/>
              </a:buClr>
              <a:buFont typeface="Arial" panose="020B0604020202020204" pitchFamily="34" charset="0"/>
              <a:buNone/>
            </a:pPr>
            <a:r>
              <a:rPr lang="en-GB" sz="1600" b="1" dirty="0"/>
              <a:t>Global model for year 2019</a:t>
            </a:r>
            <a:endParaRPr lang="en-GB" sz="1600" dirty="0"/>
          </a:p>
        </p:txBody>
      </p:sp>
      <p:sp>
        <p:nvSpPr>
          <p:cNvPr id="30" name="Date Placeholder 134">
            <a:extLst>
              <a:ext uri="{FF2B5EF4-FFF2-40B4-BE49-F238E27FC236}">
                <a16:creationId xmlns:a16="http://schemas.microsoft.com/office/drawing/2014/main" id="{D2AF3C73-D58E-4450-B7F7-206DEEFA3EC4}"/>
              </a:ext>
            </a:extLst>
          </p:cNvPr>
          <p:cNvSpPr txBox="1">
            <a:spLocks/>
          </p:cNvSpPr>
          <p:nvPr/>
        </p:nvSpPr>
        <p:spPr>
          <a:xfrm>
            <a:off x="3566994" y="6522444"/>
            <a:ext cx="505800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Laura Crocetti – lcrocetti@ethz.ch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0931578"/>
      </p:ext>
    </p:extLst>
  </p:cSld>
  <p:clrMapOvr>
    <a:masterClrMapping/>
  </p:clrMapOvr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xtern">
      <a:srgbClr val="1F407A"/>
    </a:custClr>
    <a:custClr name="Intern">
      <a:srgbClr val="485A2C"/>
    </a:custClr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F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277C3170-93C4-4004-925A-762E3FF6A529}" vid="{54F253A4-C5FF-4238-8A43-148031D6EB93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xtern">
      <a:srgbClr val="1F407A"/>
    </a:custClr>
    <a:custClr name="Intern">
      <a:srgbClr val="485A2C"/>
    </a:custClr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F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ETH_PP_Template_Presentation_en</Template>
  <TotalTime>0</TotalTime>
  <Words>835</Words>
  <Application>Microsoft Office PowerPoint</Application>
  <PresentationFormat>Breitbild</PresentationFormat>
  <Paragraphs>190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Symbol</vt:lpstr>
      <vt:lpstr>Wingdings</vt:lpstr>
      <vt:lpstr>ETH Zürich</vt:lpstr>
      <vt:lpstr>Machine learning and meteorological  data for spatio-temporal prediction  of tropospheric parameters</vt:lpstr>
      <vt:lpstr>Motivation</vt:lpstr>
      <vt:lpstr>Motivation</vt:lpstr>
      <vt:lpstr>Motivation</vt:lpstr>
      <vt:lpstr>Motivation</vt:lpstr>
      <vt:lpstr>Data</vt:lpstr>
      <vt:lpstr>Data</vt:lpstr>
      <vt:lpstr>Data</vt:lpstr>
      <vt:lpstr>Set up</vt:lpstr>
      <vt:lpstr>Performance of individual test stations</vt:lpstr>
      <vt:lpstr>Performance of individual test stations</vt:lpstr>
      <vt:lpstr>ZWD predictions for 2019</vt:lpstr>
      <vt:lpstr>Summary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prediction of tropospheric parameters</dc:title>
  <dc:creator>Benedikt Soja</dc:creator>
  <cp:lastModifiedBy>Markus Rothacher</cp:lastModifiedBy>
  <cp:revision>742</cp:revision>
  <dcterms:created xsi:type="dcterms:W3CDTF">2020-09-02T07:06:12Z</dcterms:created>
  <dcterms:modified xsi:type="dcterms:W3CDTF">2022-05-20T14:52:49Z</dcterms:modified>
</cp:coreProperties>
</file>