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2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9CCAD-B44E-40B6-88F3-6DF393F8CC6D}" type="datetimeFigureOut">
              <a:rPr lang="en-US" smtClean="0"/>
              <a:t>2022-05-25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813AF-470F-49A6-B58E-6F39D8D6F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62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A hypothesis to explain the drought sensitivity of plants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813AF-470F-49A6-B58E-6F39D8D6FE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8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Two</a:t>
            </a:r>
            <a:r>
              <a:rPr lang="sv-SE" baseline="0" dirty="0" smtClean="0"/>
              <a:t> factors: the potential conductivity of fully functional conduits, and the fraction of embolized conduits. Negative pressure =&gt; conductivity loss, sensitivity defined in terms of p50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813AF-470F-49A6-B58E-6F39D8D6FE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54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I</a:t>
            </a:r>
            <a:r>
              <a:rPr lang="sv-SE" baseline="0" dirty="0" smtClean="0"/>
              <a:t> said D, but the pit experts say no its not D, its the pits. We say its all coordinated.  Mean D can work as a proxy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813AF-470F-49A6-B58E-6F39D8D6FE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47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Most interesting aspect of the trait correlations is the tradeoff.</a:t>
            </a:r>
            <a:r>
              <a:rPr lang="sv-SE" baseline="0" dirty="0" smtClean="0"/>
              <a:t> This has has also been debated but we find a signifcant tradeoff at the level of individual conduits. At the whole sapwood it is weakened by varation in conduits number per area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813AF-470F-49A6-B58E-6F39D8D6FE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3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Based</a:t>
            </a:r>
            <a:r>
              <a:rPr lang="sv-SE" baseline="0" dirty="0" smtClean="0"/>
              <a:t> on this tradeoff we made an optimality model. Hypotheis... Higher neagtive p50 and smaller conduit diameters....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813AF-470F-49A6-B58E-6F39D8D6FE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93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Applied to a large number of species and sites with differnt aridity. Optimal</a:t>
            </a:r>
            <a:r>
              <a:rPr lang="sv-SE" baseline="0" dirty="0" smtClean="0"/>
              <a:t> models gives a linear relationship with a slope very close to observations for Angio. For gymnosperms we had to invoke additional damage accumulation.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813AF-470F-49A6-B58E-6F39D8D6FE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27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C2026-A6EA-4633-8238-291F8607E11B}" type="datetimeFigureOut">
              <a:rPr lang="en-US" smtClean="0"/>
              <a:t>2022-05-25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8A0D6-0E1C-4D97-A215-222756D2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78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C2026-A6EA-4633-8238-291F8607E11B}" type="datetimeFigureOut">
              <a:rPr lang="en-US" smtClean="0"/>
              <a:t>2022-05-25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8A0D6-0E1C-4D97-A215-222756D2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55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C2026-A6EA-4633-8238-291F8607E11B}" type="datetimeFigureOut">
              <a:rPr lang="en-US" smtClean="0"/>
              <a:t>2022-05-25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8A0D6-0E1C-4D97-A215-222756D2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25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C2026-A6EA-4633-8238-291F8607E11B}" type="datetimeFigureOut">
              <a:rPr lang="en-US" smtClean="0"/>
              <a:t>2022-05-25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8A0D6-0E1C-4D97-A215-222756D2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41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C2026-A6EA-4633-8238-291F8607E11B}" type="datetimeFigureOut">
              <a:rPr lang="en-US" smtClean="0"/>
              <a:t>2022-05-25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8A0D6-0E1C-4D97-A215-222756D2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41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C2026-A6EA-4633-8238-291F8607E11B}" type="datetimeFigureOut">
              <a:rPr lang="en-US" smtClean="0"/>
              <a:t>2022-05-25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8A0D6-0E1C-4D97-A215-222756D2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73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C2026-A6EA-4633-8238-291F8607E11B}" type="datetimeFigureOut">
              <a:rPr lang="en-US" smtClean="0"/>
              <a:t>2022-05-25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8A0D6-0E1C-4D97-A215-222756D2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48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C2026-A6EA-4633-8238-291F8607E11B}" type="datetimeFigureOut">
              <a:rPr lang="en-US" smtClean="0"/>
              <a:t>2022-05-25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8A0D6-0E1C-4D97-A215-222756D2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56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C2026-A6EA-4633-8238-291F8607E11B}" type="datetimeFigureOut">
              <a:rPr lang="en-US" smtClean="0"/>
              <a:t>2022-05-25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8A0D6-0E1C-4D97-A215-222756D2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37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C2026-A6EA-4633-8238-291F8607E11B}" type="datetimeFigureOut">
              <a:rPr lang="en-US" smtClean="0"/>
              <a:t>2022-05-25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8A0D6-0E1C-4D97-A215-222756D2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6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C2026-A6EA-4633-8238-291F8607E11B}" type="datetimeFigureOut">
              <a:rPr lang="en-US" smtClean="0"/>
              <a:t>2022-05-25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8A0D6-0E1C-4D97-A215-222756D2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62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C2026-A6EA-4633-8238-291F8607E11B}" type="datetimeFigureOut">
              <a:rPr lang="en-US" smtClean="0"/>
              <a:t>2022-05-25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8A0D6-0E1C-4D97-A215-222756D2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0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615" y="1202076"/>
            <a:ext cx="7691919" cy="1345916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+mn-lt"/>
              </a:rPr>
              <a:t>Optimal xylem conductivity and safety</a:t>
            </a:r>
            <a:br>
              <a:rPr lang="en-US" sz="36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>or</a:t>
            </a:r>
            <a:br>
              <a:rPr lang="en-US" sz="36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>Why are trees so sensitive to drought?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726" y="3513761"/>
            <a:ext cx="7726165" cy="1600199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333333"/>
                </a:solidFill>
              </a:rPr>
              <a:t>Oskar</a:t>
            </a:r>
            <a:r>
              <a:rPr lang="en-US" sz="2000" dirty="0">
                <a:solidFill>
                  <a:srgbClr val="333333"/>
                </a:solidFill>
              </a:rPr>
              <a:t> </a:t>
            </a:r>
            <a:r>
              <a:rPr lang="en-US" sz="2000" dirty="0" smtClean="0">
                <a:solidFill>
                  <a:srgbClr val="333333"/>
                </a:solidFill>
              </a:rPr>
              <a:t>Franklin</a:t>
            </a:r>
            <a:r>
              <a:rPr lang="en-US" sz="2000" baseline="30000" dirty="0" smtClean="0">
                <a:solidFill>
                  <a:srgbClr val="333333"/>
                </a:solidFill>
              </a:rPr>
              <a:t>1,2</a:t>
            </a:r>
            <a:r>
              <a:rPr lang="en-US" sz="2000" dirty="0" smtClean="0">
                <a:solidFill>
                  <a:srgbClr val="333333"/>
                </a:solidFill>
              </a:rPr>
              <a:t>,</a:t>
            </a:r>
            <a:r>
              <a:rPr lang="en-US" sz="2000" dirty="0">
                <a:solidFill>
                  <a:srgbClr val="333333"/>
                </a:solidFill>
              </a:rPr>
              <a:t> </a:t>
            </a:r>
            <a:r>
              <a:rPr lang="en-US" sz="2000" dirty="0" smtClean="0">
                <a:solidFill>
                  <a:srgbClr val="333333"/>
                </a:solidFill>
              </a:rPr>
              <a:t>Peter</a:t>
            </a:r>
            <a:r>
              <a:rPr lang="en-US" sz="2000" dirty="0">
                <a:solidFill>
                  <a:srgbClr val="333333"/>
                </a:solidFill>
              </a:rPr>
              <a:t> </a:t>
            </a:r>
            <a:r>
              <a:rPr lang="en-US" sz="2000" dirty="0" smtClean="0">
                <a:solidFill>
                  <a:srgbClr val="333333"/>
                </a:solidFill>
              </a:rPr>
              <a:t>Fransson</a:t>
            </a:r>
            <a:r>
              <a:rPr lang="en-US" sz="2000" baseline="30000" dirty="0" smtClean="0">
                <a:solidFill>
                  <a:srgbClr val="333333"/>
                </a:solidFill>
              </a:rPr>
              <a:t>2</a:t>
            </a:r>
            <a:r>
              <a:rPr lang="en-US" sz="2000" dirty="0" smtClean="0">
                <a:solidFill>
                  <a:srgbClr val="333333"/>
                </a:solidFill>
              </a:rPr>
              <a:t>,</a:t>
            </a:r>
            <a:r>
              <a:rPr lang="en-US" sz="2000" dirty="0">
                <a:solidFill>
                  <a:srgbClr val="333333"/>
                </a:solidFill>
              </a:rPr>
              <a:t> </a:t>
            </a:r>
            <a:r>
              <a:rPr lang="en-US" sz="2000" dirty="0" smtClean="0">
                <a:solidFill>
                  <a:srgbClr val="333333"/>
                </a:solidFill>
              </a:rPr>
              <a:t>Florian</a:t>
            </a:r>
            <a:r>
              <a:rPr lang="en-US" sz="2000" dirty="0">
                <a:solidFill>
                  <a:srgbClr val="333333"/>
                </a:solidFill>
              </a:rPr>
              <a:t> </a:t>
            </a:r>
            <a:r>
              <a:rPr lang="en-US" sz="2000" dirty="0" smtClean="0">
                <a:solidFill>
                  <a:srgbClr val="333333"/>
                </a:solidFill>
              </a:rPr>
              <a:t>Hofhansl</a:t>
            </a:r>
            <a:r>
              <a:rPr lang="en-US" sz="2000" baseline="30000" dirty="0" smtClean="0">
                <a:solidFill>
                  <a:srgbClr val="333333"/>
                </a:solidFill>
              </a:rPr>
              <a:t>1</a:t>
            </a:r>
            <a:r>
              <a:rPr lang="en-US" sz="2000" dirty="0" smtClean="0">
                <a:solidFill>
                  <a:srgbClr val="333333"/>
                </a:solidFill>
              </a:rPr>
              <a:t>,</a:t>
            </a:r>
            <a:r>
              <a:rPr lang="en-US" sz="2000" dirty="0">
                <a:solidFill>
                  <a:srgbClr val="333333"/>
                </a:solidFill>
              </a:rPr>
              <a:t> </a:t>
            </a:r>
            <a:r>
              <a:rPr lang="en-US" sz="2000" dirty="0" smtClean="0">
                <a:solidFill>
                  <a:srgbClr val="333333"/>
                </a:solidFill>
              </a:rPr>
              <a:t>Jaideep</a:t>
            </a:r>
            <a:r>
              <a:rPr lang="en-US" sz="2000" dirty="0">
                <a:solidFill>
                  <a:srgbClr val="333333"/>
                </a:solidFill>
              </a:rPr>
              <a:t> </a:t>
            </a:r>
            <a:r>
              <a:rPr lang="en-US" sz="2000" dirty="0" smtClean="0">
                <a:solidFill>
                  <a:srgbClr val="333333"/>
                </a:solidFill>
              </a:rPr>
              <a:t>Joshi</a:t>
            </a:r>
            <a:r>
              <a:rPr lang="en-US" sz="2000" baseline="30000" dirty="0" smtClean="0">
                <a:solidFill>
                  <a:srgbClr val="333333"/>
                </a:solidFill>
              </a:rPr>
              <a:t>1</a:t>
            </a:r>
            <a:endParaRPr lang="en-US" sz="2000" dirty="0" smtClean="0">
              <a:solidFill>
                <a:srgbClr val="333333"/>
              </a:solidFill>
            </a:endParaRPr>
          </a:p>
          <a:p>
            <a:r>
              <a:rPr lang="en-US" sz="2000" baseline="30000" dirty="0" smtClean="0">
                <a:solidFill>
                  <a:srgbClr val="333333"/>
                </a:solidFill>
              </a:rPr>
              <a:t/>
            </a:r>
            <a:br>
              <a:rPr lang="en-US" sz="2000" baseline="30000" dirty="0" smtClean="0">
                <a:solidFill>
                  <a:srgbClr val="333333"/>
                </a:solidFill>
              </a:rPr>
            </a:br>
            <a:r>
              <a:rPr lang="en-US" sz="2000" baseline="30000" dirty="0" smtClean="0">
                <a:solidFill>
                  <a:srgbClr val="333333"/>
                </a:solidFill>
              </a:rPr>
              <a:t>1</a:t>
            </a:r>
            <a:r>
              <a:rPr lang="sv-SE" sz="2000" dirty="0" smtClean="0">
                <a:solidFill>
                  <a:srgbClr val="333333"/>
                </a:solidFill>
              </a:rPr>
              <a:t>IIASA</a:t>
            </a:r>
            <a:br>
              <a:rPr lang="sv-SE" sz="2000" dirty="0" smtClean="0">
                <a:solidFill>
                  <a:srgbClr val="333333"/>
                </a:solidFill>
              </a:rPr>
            </a:br>
            <a:r>
              <a:rPr lang="en-US" sz="2000" baseline="30000" dirty="0" smtClean="0">
                <a:solidFill>
                  <a:srgbClr val="333333"/>
                </a:solidFill>
              </a:rPr>
              <a:t>2 </a:t>
            </a:r>
            <a:r>
              <a:rPr lang="sv-SE" sz="2000" dirty="0" smtClean="0">
                <a:solidFill>
                  <a:srgbClr val="333333"/>
                </a:solidFill>
              </a:rPr>
              <a:t>Swedish University of Agricultural Sciences</a:t>
            </a:r>
          </a:p>
          <a:p>
            <a:endParaRPr lang="sv-SE" sz="2000" dirty="0">
              <a:solidFill>
                <a:srgbClr val="333333"/>
              </a:solidFill>
            </a:endParaRPr>
          </a:p>
          <a:p>
            <a:r>
              <a:rPr lang="sv-SE" sz="2000" dirty="0" smtClean="0">
                <a:solidFill>
                  <a:srgbClr val="333333"/>
                </a:solidFill>
              </a:rPr>
              <a:t>Supported by Knut and Alice Wallenberg Foundation</a:t>
            </a:r>
            <a:endParaRPr lang="en-US" sz="2000" dirty="0"/>
          </a:p>
        </p:txBody>
      </p:sp>
      <p:pic>
        <p:nvPicPr>
          <p:cNvPr id="5122" name="Picture 2" descr="Vessel element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769" y="1186691"/>
            <a:ext cx="2865027" cy="438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84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0850" y="365126"/>
            <a:ext cx="8362950" cy="977900"/>
          </a:xfrm>
        </p:spPr>
        <p:txBody>
          <a:bodyPr>
            <a:normAutofit/>
          </a:bodyPr>
          <a:lstStyle/>
          <a:p>
            <a:r>
              <a:rPr lang="sv-SE" sz="3200" dirty="0" smtClean="0"/>
              <a:t>What determines xylem conductivity and safety?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036" y="276280"/>
            <a:ext cx="1291640" cy="618167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16200000">
            <a:off x="-980536" y="4511058"/>
            <a:ext cx="3143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Figure from Venturas et al. 2017</a:t>
            </a:r>
            <a:br>
              <a:rPr lang="sv-SE" sz="1400" dirty="0" smtClean="0"/>
            </a:br>
            <a:r>
              <a:rPr lang="en-US" sz="1400" dirty="0" smtClean="0"/>
              <a:t>Journal of Integrative Plant Biology</a:t>
            </a:r>
            <a:endParaRPr lang="en-US" sz="1400" dirty="0"/>
          </a:p>
        </p:txBody>
      </p:sp>
      <p:pic>
        <p:nvPicPr>
          <p:cNvPr id="23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687689" y="2804845"/>
            <a:ext cx="3367304" cy="30741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3892" y="1294544"/>
            <a:ext cx="6026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Actual conductivity = Potential conductivity * Conductivity loss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823682" y="2083943"/>
            <a:ext cx="4347681" cy="3613523"/>
            <a:chOff x="3111358" y="2700392"/>
            <a:chExt cx="4347681" cy="361352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/>
            <a:srcRect b="68732"/>
            <a:stretch/>
          </p:blipFill>
          <p:spPr>
            <a:xfrm>
              <a:off x="3269000" y="3701854"/>
              <a:ext cx="3902361" cy="2612061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111358" y="2700392"/>
              <a:ext cx="43476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P</a:t>
              </a:r>
              <a:r>
                <a:rPr lang="sv-SE" dirty="0" smtClean="0"/>
                <a:t>otential conductivity depends on vessel diameter,  K ≈ D</a:t>
              </a:r>
              <a:r>
                <a:rPr lang="sv-SE" baseline="30000" dirty="0" smtClean="0"/>
                <a:t>4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7763285" y="1929243"/>
            <a:ext cx="40224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C</a:t>
            </a:r>
            <a:r>
              <a:rPr lang="sv-SE" dirty="0" smtClean="0"/>
              <a:t>onductivity loss = cavitation = embolism</a:t>
            </a:r>
          </a:p>
          <a:p>
            <a:r>
              <a:rPr lang="sv-SE" dirty="0" smtClean="0"/>
              <a:t>Due to low xylem pressure (</a:t>
            </a:r>
            <a:r>
              <a:rPr lang="el-GR" dirty="0" smtClean="0"/>
              <a:t>ψ</a:t>
            </a:r>
            <a:r>
              <a:rPr lang="sv-SE" dirty="0" smtClean="0"/>
              <a:t>)</a:t>
            </a:r>
          </a:p>
          <a:p>
            <a:r>
              <a:rPr lang="sv-SE" dirty="0" smtClean="0"/>
              <a:t>Sensitivity defined by </a:t>
            </a:r>
            <a:r>
              <a:rPr lang="el-GR" dirty="0"/>
              <a:t>ψ</a:t>
            </a:r>
            <a:r>
              <a:rPr lang="sv-SE" baseline="-25000" dirty="0" smtClean="0"/>
              <a:t>50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71743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2990850" y="365126"/>
            <a:ext cx="8362950" cy="977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dirty="0" smtClean="0"/>
              <a:t>Which xylem traits determine conductivity and safety?</a:t>
            </a:r>
            <a:endParaRPr lang="en-US" sz="28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036" y="276280"/>
            <a:ext cx="1291640" cy="618167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 rot="16200000">
            <a:off x="-959988" y="4562428"/>
            <a:ext cx="3143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Figure from Venturas et al. 2017</a:t>
            </a:r>
            <a:br>
              <a:rPr lang="sv-SE" sz="1400" dirty="0" smtClean="0"/>
            </a:br>
            <a:r>
              <a:rPr lang="en-US" sz="1400" dirty="0" smtClean="0"/>
              <a:t>Journal of Integrative Plant Biology</a:t>
            </a:r>
            <a:endParaRPr lang="en-US" sz="14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3041151" y="1130157"/>
            <a:ext cx="7171377" cy="4773777"/>
            <a:chOff x="3240359" y="1260252"/>
            <a:chExt cx="7458350" cy="5064923"/>
          </a:xfrm>
        </p:grpSpPr>
        <p:grpSp>
          <p:nvGrpSpPr>
            <p:cNvPr id="6" name="Group 5"/>
            <p:cNvGrpSpPr/>
            <p:nvPr/>
          </p:nvGrpSpPr>
          <p:grpSpPr>
            <a:xfrm>
              <a:off x="3240359" y="1260252"/>
              <a:ext cx="7458350" cy="5064923"/>
              <a:chOff x="3445843" y="1506832"/>
              <a:chExt cx="7458350" cy="5064923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87602" y="1729255"/>
                <a:ext cx="3255546" cy="2389839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17111" y="4177180"/>
                <a:ext cx="3377477" cy="2389839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 rot="16200000">
                <a:off x="8349023" y="3878128"/>
                <a:ext cx="4790247" cy="320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1400" dirty="0" smtClean="0"/>
                  <a:t>Figures from Sperry et al. 2006</a:t>
                </a:r>
                <a:r>
                  <a:rPr lang="en-US" sz="1400" dirty="0" smtClean="0"/>
                  <a:t>. American Journal of Botany</a:t>
                </a:r>
                <a:endParaRPr lang="sv-SE" sz="1400" dirty="0" smtClean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9501588" y="3849258"/>
                <a:ext cx="4331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400" dirty="0" smtClean="0">
                    <a:solidFill>
                      <a:srgbClr val="FF0000"/>
                    </a:solidFill>
                  </a:rPr>
                  <a:t>ψ</a:t>
                </a:r>
                <a:r>
                  <a:rPr lang="sv-SE" sz="1400" baseline="-25000" dirty="0" smtClean="0">
                    <a:solidFill>
                      <a:srgbClr val="FF0000"/>
                    </a:solidFill>
                  </a:rPr>
                  <a:t>50</a:t>
                </a:r>
                <a:endParaRPr lang="en-US" sz="1400" baseline="-25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9549925" y="6263978"/>
                <a:ext cx="4331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400" dirty="0" smtClean="0">
                    <a:solidFill>
                      <a:srgbClr val="FF0000"/>
                    </a:solidFill>
                  </a:rPr>
                  <a:t>ψ</a:t>
                </a:r>
                <a:r>
                  <a:rPr lang="sv-SE" sz="1400" baseline="-25000" dirty="0" smtClean="0">
                    <a:solidFill>
                      <a:srgbClr val="FF0000"/>
                    </a:solidFill>
                  </a:rPr>
                  <a:t>50</a:t>
                </a:r>
                <a:endParaRPr lang="en-US" sz="1400" baseline="-25000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3445843" y="3971925"/>
                <a:ext cx="3368106" cy="2529170"/>
                <a:chOff x="3417268" y="1379057"/>
                <a:chExt cx="3368106" cy="2529170"/>
              </a:xfrm>
            </p:grpSpPr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444476" y="1534186"/>
                  <a:ext cx="3340898" cy="2322777"/>
                </a:xfrm>
                <a:prstGeom prst="rect">
                  <a:avLst/>
                </a:prstGeom>
              </p:spPr>
            </p:pic>
            <p:sp>
              <p:nvSpPr>
                <p:cNvPr id="19" name="TextBox 18"/>
                <p:cNvSpPr txBox="1"/>
                <p:nvPr/>
              </p:nvSpPr>
              <p:spPr>
                <a:xfrm>
                  <a:off x="6067425" y="3600450"/>
                  <a:ext cx="43794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1400" dirty="0" smtClean="0">
                      <a:solidFill>
                        <a:srgbClr val="FF0000"/>
                      </a:solidFill>
                    </a:rPr>
                    <a:t>1/K</a:t>
                  </a:r>
                  <a:endParaRPr lang="en-US" sz="1400" baseline="-250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 rot="16200000">
                  <a:off x="3352187" y="1444138"/>
                  <a:ext cx="43794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1400" dirty="0" smtClean="0">
                      <a:solidFill>
                        <a:srgbClr val="FF0000"/>
                      </a:solidFill>
                    </a:rPr>
                    <a:t>1/K</a:t>
                  </a:r>
                  <a:endParaRPr lang="en-US" sz="1400" baseline="-25000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3445843" y="1506832"/>
                <a:ext cx="3297857" cy="2555217"/>
                <a:chOff x="3531568" y="3707107"/>
                <a:chExt cx="3297857" cy="2555217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3581400" y="3867149"/>
                  <a:ext cx="3248025" cy="2395175"/>
                  <a:chOff x="3505959" y="3816490"/>
                  <a:chExt cx="3599691" cy="2512510"/>
                </a:xfrm>
              </p:grpSpPr>
              <p:pic>
                <p:nvPicPr>
                  <p:cNvPr id="16" name="Picture 15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4831875" y="6130902"/>
                    <a:ext cx="1187925" cy="198098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16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3505959" y="3816490"/>
                    <a:ext cx="3599691" cy="2325459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5" name="TextBox 14"/>
                <p:cNvSpPr txBox="1"/>
                <p:nvPr/>
              </p:nvSpPr>
              <p:spPr>
                <a:xfrm rot="16200000">
                  <a:off x="3546637" y="3692038"/>
                  <a:ext cx="27764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1400" dirty="0" smtClean="0">
                      <a:solidFill>
                        <a:srgbClr val="FF0000"/>
                      </a:solidFill>
                    </a:rPr>
                    <a:t>K</a:t>
                  </a:r>
                  <a:endParaRPr lang="en-US" sz="1400" baseline="-25000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sp>
          <p:nvSpPr>
            <p:cNvPr id="21" name="Rectangle 20"/>
            <p:cNvSpPr/>
            <p:nvPr/>
          </p:nvSpPr>
          <p:spPr>
            <a:xfrm rot="16200000">
              <a:off x="6786035" y="1651840"/>
              <a:ext cx="3273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 smtClean="0">
                  <a:solidFill>
                    <a:srgbClr val="FF0000"/>
                  </a:solidFill>
                </a:rPr>
                <a:t>D</a:t>
              </a:r>
              <a:endParaRPr lang="en-US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458956" y="3509750"/>
              <a:ext cx="3273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 smtClean="0">
                  <a:solidFill>
                    <a:srgbClr val="FF0000"/>
                  </a:solidFill>
                </a:rPr>
                <a:t>D</a:t>
              </a:r>
              <a:endParaRPr lang="en-US" baseline="-25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236359" y="6030930"/>
            <a:ext cx="6020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Xylem functional traits are strongly coordinated (as expected!)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5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022" y="25211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v-SE" sz="2400" dirty="0" smtClean="0"/>
              <a:t>A tradeoff between xylem conductivity (K) </a:t>
            </a:r>
            <a:r>
              <a:rPr lang="sv-SE" sz="2400" dirty="0"/>
              <a:t>and </a:t>
            </a:r>
            <a:r>
              <a:rPr lang="sv-SE" sz="2400" dirty="0" smtClean="0"/>
              <a:t>safety (</a:t>
            </a:r>
            <a:r>
              <a:rPr lang="el-GR" sz="2400" dirty="0" smtClean="0"/>
              <a:t>ψ</a:t>
            </a:r>
            <a:r>
              <a:rPr lang="sv-SE" sz="2400" baseline="-25000" dirty="0" smtClean="0"/>
              <a:t>50</a:t>
            </a:r>
            <a:r>
              <a:rPr lang="sv-SE" sz="2400" dirty="0" smtClean="0"/>
              <a:t>) </a:t>
            </a:r>
            <a:r>
              <a:rPr lang="sv-SE" sz="2400" u="sng" dirty="0" smtClean="0"/>
              <a:t>at the coduit level</a:t>
            </a: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2400" dirty="0" smtClean="0"/>
              <a:t>Larger conduit diameter =&gt; higher K but lower </a:t>
            </a:r>
            <a:r>
              <a:rPr lang="el-GR" sz="2400" dirty="0"/>
              <a:t>ψ</a:t>
            </a:r>
            <a:r>
              <a:rPr lang="sv-SE" sz="2400" baseline="-25000" dirty="0" smtClean="0"/>
              <a:t>50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123" y="1602769"/>
            <a:ext cx="8301519" cy="409938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49716" y="5889546"/>
            <a:ext cx="43322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Data from Sperry et al. 2006</a:t>
            </a:r>
            <a:r>
              <a:rPr lang="en-US" sz="1400" dirty="0" smtClean="0"/>
              <a:t>. American Journal of Botany</a:t>
            </a:r>
            <a:endParaRPr lang="sv-SE" sz="1400" dirty="0" smtClean="0"/>
          </a:p>
        </p:txBody>
      </p:sp>
    </p:spTree>
    <p:extLst>
      <p:ext uri="{BB962C8B-B14F-4D97-AF65-F5344CB8AC3E}">
        <p14:creationId xmlns:p14="http://schemas.microsoft.com/office/powerpoint/2010/main" val="128218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shape&#10;&#10;Description automatically generated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558" y="1934119"/>
            <a:ext cx="4712616" cy="4237087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sv-SE" sz="2400" dirty="0" smtClean="0">
                <a:latin typeface="+mn-lt"/>
              </a:rPr>
              <a:t/>
            </a:r>
            <a:br>
              <a:rPr lang="sv-SE" sz="2400" dirty="0" smtClean="0">
                <a:latin typeface="+mn-lt"/>
              </a:rPr>
            </a:br>
            <a:r>
              <a:rPr lang="sv-SE" sz="2400" dirty="0" smtClean="0">
                <a:latin typeface="+mn-lt"/>
              </a:rPr>
              <a:t>What is the optimal xylem </a:t>
            </a:r>
            <a:r>
              <a:rPr lang="el-GR" sz="2400" dirty="0">
                <a:latin typeface="+mn-lt"/>
              </a:rPr>
              <a:t>ψ</a:t>
            </a:r>
            <a:r>
              <a:rPr lang="sv-SE" sz="2400" baseline="-25000" dirty="0" smtClean="0">
                <a:latin typeface="+mn-lt"/>
              </a:rPr>
              <a:t>50 </a:t>
            </a:r>
            <a:r>
              <a:rPr lang="sv-SE" sz="2400" dirty="0" smtClean="0">
                <a:latin typeface="+mn-lt"/>
              </a:rPr>
              <a:t>?</a:t>
            </a:r>
            <a:br>
              <a:rPr lang="sv-SE" sz="2400" dirty="0" smtClean="0">
                <a:latin typeface="+mn-lt"/>
              </a:rPr>
            </a:br>
            <a:r>
              <a:rPr lang="sv-SE" sz="2400" dirty="0" smtClean="0">
                <a:latin typeface="+mn-lt"/>
              </a:rPr>
              <a:t>Hypothesis: Maximal conductivity per biomass * minimal conductivity loss at low </a:t>
            </a:r>
            <a:r>
              <a:rPr lang="el-GR" sz="2400" dirty="0">
                <a:latin typeface="+mn-lt"/>
              </a:rPr>
              <a:t>ψ</a:t>
            </a:r>
            <a:endParaRPr lang="en-US" sz="24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95319" y="2363055"/>
            <a:ext cx="1633590" cy="762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sv-SE" dirty="0" smtClean="0">
                <a:solidFill>
                  <a:srgbClr val="FF0000"/>
                </a:solidFill>
              </a:rPr>
              <a:t>Potential</a:t>
            </a:r>
          </a:p>
          <a:p>
            <a:pPr>
              <a:lnSpc>
                <a:spcPct val="80000"/>
              </a:lnSpc>
            </a:pPr>
            <a:r>
              <a:rPr lang="sv-SE" dirty="0" smtClean="0">
                <a:solidFill>
                  <a:srgbClr val="FF0000"/>
                </a:solidFill>
              </a:rPr>
              <a:t>conductivity </a:t>
            </a:r>
            <a:r>
              <a:rPr lang="sv-SE" dirty="0">
                <a:solidFill>
                  <a:srgbClr val="FF0000"/>
                </a:solidFill>
              </a:rPr>
              <a:t>per biomass</a:t>
            </a:r>
            <a:endParaRPr lang="sv-SE" dirty="0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12824" y="3378484"/>
            <a:ext cx="1633590" cy="762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sv-SE" dirty="0" smtClean="0">
                <a:solidFill>
                  <a:srgbClr val="0066FF"/>
                </a:solidFill>
              </a:rPr>
              <a:t>Remaining fraction</a:t>
            </a:r>
          </a:p>
          <a:p>
            <a:pPr>
              <a:lnSpc>
                <a:spcPct val="80000"/>
              </a:lnSpc>
            </a:pPr>
            <a:r>
              <a:rPr lang="sv-SE" dirty="0" smtClean="0">
                <a:solidFill>
                  <a:srgbClr val="0066FF"/>
                </a:solidFill>
              </a:rPr>
              <a:t>conductivity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931524" y="2433484"/>
            <a:ext cx="42466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sv-SE" dirty="0" smtClean="0">
                <a:solidFill>
                  <a:srgbClr val="333333"/>
                </a:solidFill>
              </a:rPr>
              <a:t>Model decribed in:</a:t>
            </a:r>
            <a:endParaRPr lang="en-US" dirty="0" smtClean="0">
              <a:solidFill>
                <a:srgbClr val="333333"/>
              </a:solidFill>
            </a:endParaRPr>
          </a:p>
          <a:p>
            <a:pPr fontAlgn="base"/>
            <a:r>
              <a:rPr lang="en-US" dirty="0" smtClean="0">
                <a:solidFill>
                  <a:srgbClr val="333333"/>
                </a:solidFill>
              </a:rPr>
              <a:t>O</a:t>
            </a:r>
            <a:r>
              <a:rPr lang="en-US" dirty="0">
                <a:solidFill>
                  <a:srgbClr val="333333"/>
                </a:solidFill>
              </a:rPr>
              <a:t> Franklin, </a:t>
            </a:r>
            <a:r>
              <a:rPr lang="en-US" dirty="0" smtClean="0">
                <a:solidFill>
                  <a:srgbClr val="333333"/>
                </a:solidFill>
              </a:rPr>
              <a:t>P</a:t>
            </a:r>
            <a:r>
              <a:rPr lang="en-US" dirty="0">
                <a:solidFill>
                  <a:srgbClr val="333333"/>
                </a:solidFill>
              </a:rPr>
              <a:t> Fransson, </a:t>
            </a:r>
            <a:r>
              <a:rPr lang="en-US" dirty="0" smtClean="0">
                <a:solidFill>
                  <a:srgbClr val="333333"/>
                </a:solidFill>
              </a:rPr>
              <a:t>F</a:t>
            </a:r>
            <a:r>
              <a:rPr lang="en-US" dirty="0">
                <a:solidFill>
                  <a:srgbClr val="333333"/>
                </a:solidFill>
              </a:rPr>
              <a:t> Hofhansl, </a:t>
            </a:r>
            <a:r>
              <a:rPr lang="en-US" dirty="0" smtClean="0">
                <a:solidFill>
                  <a:srgbClr val="333333"/>
                </a:solidFill>
              </a:rPr>
              <a:t>J</a:t>
            </a:r>
            <a:r>
              <a:rPr lang="en-US" dirty="0">
                <a:solidFill>
                  <a:srgbClr val="333333"/>
                </a:solidFill>
              </a:rPr>
              <a:t> </a:t>
            </a:r>
            <a:r>
              <a:rPr lang="en-US" dirty="0" smtClean="0">
                <a:solidFill>
                  <a:srgbClr val="333333"/>
                </a:solidFill>
              </a:rPr>
              <a:t>Joshi. 2022. </a:t>
            </a:r>
            <a:r>
              <a:rPr lang="en-US" dirty="0">
                <a:solidFill>
                  <a:srgbClr val="000000"/>
                </a:solidFill>
              </a:rPr>
              <a:t>Optimal balancing of xylem efficiency and safety explains plant vulnerability to </a:t>
            </a:r>
            <a:r>
              <a:rPr lang="en-US" dirty="0" smtClean="0">
                <a:solidFill>
                  <a:srgbClr val="000000"/>
                </a:solidFill>
              </a:rPr>
              <a:t>drought. </a:t>
            </a:r>
            <a:r>
              <a:rPr lang="en-US" dirty="0" err="1" smtClean="0">
                <a:solidFill>
                  <a:srgbClr val="333333"/>
                </a:solidFill>
              </a:rPr>
              <a:t>bioRxiv</a:t>
            </a:r>
            <a:r>
              <a:rPr lang="en-US" dirty="0">
                <a:solidFill>
                  <a:srgbClr val="333333"/>
                </a:solidFill>
              </a:rPr>
              <a:t> </a:t>
            </a:r>
            <a:r>
              <a:rPr lang="en-US" dirty="0" smtClean="0">
                <a:solidFill>
                  <a:srgbClr val="333333"/>
                </a:solidFill>
              </a:rPr>
              <a:t>2022.05.16.491812</a:t>
            </a:r>
          </a:p>
        </p:txBody>
      </p:sp>
    </p:spTree>
    <p:extLst>
      <p:ext uri="{BB962C8B-B14F-4D97-AF65-F5344CB8AC3E}">
        <p14:creationId xmlns:p14="http://schemas.microsoft.com/office/powerpoint/2010/main" val="383816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4484"/>
          </a:xfrm>
        </p:spPr>
        <p:txBody>
          <a:bodyPr>
            <a:normAutofit/>
          </a:bodyPr>
          <a:lstStyle/>
          <a:p>
            <a:r>
              <a:rPr lang="sv-SE" sz="4000" dirty="0" smtClean="0"/>
              <a:t>Results</a:t>
            </a:r>
            <a:endParaRPr lang="en-US" sz="4000" dirty="0"/>
          </a:p>
        </p:txBody>
      </p:sp>
      <p:grpSp>
        <p:nvGrpSpPr>
          <p:cNvPr id="9" name="Group 8"/>
          <p:cNvGrpSpPr/>
          <p:nvPr/>
        </p:nvGrpSpPr>
        <p:grpSpPr>
          <a:xfrm>
            <a:off x="3431568" y="976045"/>
            <a:ext cx="7623425" cy="3880793"/>
            <a:chOff x="2445249" y="1397286"/>
            <a:chExt cx="7623425" cy="3880793"/>
          </a:xfrm>
        </p:grpSpPr>
        <p:pic>
          <p:nvPicPr>
            <p:cNvPr id="4" name="Picture 3" descr="Chart, scatter chart&#10;&#10;Description automatically generated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461"/>
            <a:stretch/>
          </p:blipFill>
          <p:spPr bwMode="auto">
            <a:xfrm>
              <a:off x="2445249" y="1397286"/>
              <a:ext cx="7623425" cy="3534310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5936053" y="4908747"/>
              <a:ext cx="5870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/>
                <a:t>ψ</a:t>
              </a:r>
              <a:r>
                <a:rPr lang="sv-SE" baseline="-25000" dirty="0"/>
                <a:t>min</a:t>
              </a:r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674742" y="5455576"/>
            <a:ext cx="3172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 smtClean="0"/>
              <a:t>Contact: franklin@iiasa.ac.at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1208926" y="3548026"/>
            <a:ext cx="28699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</a:rPr>
              <a:t>Data from</a:t>
            </a:r>
            <a:r>
              <a:rPr lang="de-AT" sz="16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</a:rPr>
              <a:t>Liu et al.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2019. </a:t>
            </a:r>
            <a:r>
              <a:rPr lang="en-US" sz="1600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Science 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</a:rPr>
              <a:t>Advances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 5(2): eaav1332.</a:t>
            </a:r>
          </a:p>
        </p:txBody>
      </p:sp>
    </p:spTree>
    <p:extLst>
      <p:ext uri="{BB962C8B-B14F-4D97-AF65-F5344CB8AC3E}">
        <p14:creationId xmlns:p14="http://schemas.microsoft.com/office/powerpoint/2010/main" val="369916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1423</TotalTime>
  <Words>344</Words>
  <Application>Microsoft Office PowerPoint</Application>
  <PresentationFormat>Widescreen</PresentationFormat>
  <Paragraphs>48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Optimal xylem conductivity and safety or Why are trees so sensitive to drought?</vt:lpstr>
      <vt:lpstr>What determines xylem conductivity and safety?</vt:lpstr>
      <vt:lpstr>PowerPoint Presentation</vt:lpstr>
      <vt:lpstr>A tradeoff between xylem conductivity (K) and safety (ψ50) at the coduit level Larger conduit diameter =&gt; higher K but lower ψ50</vt:lpstr>
      <vt:lpstr> What is the optimal xylem ψ50 ? Hypothesis: Maximal conductivity per biomass * minimal conductivity loss at low ψ</vt:lpstr>
      <vt:lpstr>Results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 xylem safety (p50)</dc:title>
  <dc:creator>FRANKLIN Oskar</dc:creator>
  <cp:lastModifiedBy>FRANKLIN Oskar</cp:lastModifiedBy>
  <cp:revision>31</cp:revision>
  <dcterms:created xsi:type="dcterms:W3CDTF">2022-05-23T14:26:45Z</dcterms:created>
  <dcterms:modified xsi:type="dcterms:W3CDTF">2022-05-25T09:43:10Z</dcterms:modified>
</cp:coreProperties>
</file>