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00" r:id="rId2"/>
    <p:sldId id="294" r:id="rId3"/>
    <p:sldId id="271" r:id="rId4"/>
    <p:sldId id="281" r:id="rId5"/>
    <p:sldId id="260" r:id="rId6"/>
    <p:sldId id="272" r:id="rId7"/>
    <p:sldId id="274" r:id="rId8"/>
    <p:sldId id="262" r:id="rId9"/>
    <p:sldId id="278" r:id="rId10"/>
    <p:sldId id="288" r:id="rId11"/>
    <p:sldId id="268" r:id="rId12"/>
    <p:sldId id="263" r:id="rId13"/>
    <p:sldId id="264" r:id="rId14"/>
    <p:sldId id="265" r:id="rId15"/>
    <p:sldId id="284" r:id="rId16"/>
    <p:sldId id="290" r:id="rId17"/>
    <p:sldId id="295" r:id="rId18"/>
    <p:sldId id="291" r:id="rId19"/>
    <p:sldId id="292" r:id="rId20"/>
    <p:sldId id="297" r:id="rId21"/>
    <p:sldId id="298" r:id="rId22"/>
    <p:sldId id="301" r:id="rId23"/>
    <p:sldId id="296" r:id="rId24"/>
    <p:sldId id="299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06" autoAdjust="0"/>
  </p:normalViewPr>
  <p:slideViewPr>
    <p:cSldViewPr snapToGrid="0">
      <p:cViewPr varScale="1">
        <p:scale>
          <a:sx n="76" d="100"/>
          <a:sy n="76" d="100"/>
        </p:scale>
        <p:origin x="9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asov\AppData\Local\Microsoft\Windows\INetCache\Content.Outlook\PF32R89C\brandiskogochmar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Split of BA in Sweden by ignition source in 2018 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(Swedish statistics)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64C-4982-8D3B-398BA309D2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64C-4982-8D3B-398BA309D2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64C-4982-8D3B-398BA309D2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64C-4982-8D3B-398BA309D26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64C-4982-8D3B-398BA309D26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664C-4982-8D3B-398BA309D26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664C-4982-8D3B-398BA309D26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664C-4982-8D3B-398BA309D26D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664C-4982-8D3B-398BA309D26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664C-4982-8D3B-398BA309D26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664C-4982-8D3B-398BA309D26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664C-4982-8D3B-398BA309D26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664C-4982-8D3B-398BA309D26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664C-4982-8D3B-398BA309D26D}"/>
              </c:ext>
            </c:extLst>
          </c:dPt>
          <c:dPt>
            <c:idx val="14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664C-4982-8D3B-398BA309D26D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4C-4982-8D3B-398BA309D26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64C-4982-8D3B-398BA309D26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64C-4982-8D3B-398BA309D26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64C-4982-8D3B-398BA309D26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64C-4982-8D3B-398BA309D26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64C-4982-8D3B-398BA309D26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64C-4982-8D3B-398BA309D26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[brandiskogochmark.xlsx]Data!$A$25:$A$39</c:f>
              <c:strCache>
                <c:ptCount val="15"/>
                <c:pt idx="0">
                  <c:v>itentional fire</c:v>
                </c:pt>
                <c:pt idx="1">
                  <c:v>children play with fire</c:v>
                </c:pt>
                <c:pt idx="2">
                  <c:v>hot work </c:v>
                </c:pt>
                <c:pt idx="3">
                  <c:v>equipment failure</c:v>
                </c:pt>
                <c:pt idx="4">
                  <c:v>barbecue or camp</c:v>
                </c:pt>
                <c:pt idx="5">
                  <c:v>other firing </c:v>
                </c:pt>
                <c:pt idx="6">
                  <c:v>smoking </c:v>
                </c:pt>
                <c:pt idx="7">
                  <c:v>fire work</c:v>
                </c:pt>
                <c:pt idx="8">
                  <c:v>lightning </c:v>
                </c:pt>
                <c:pt idx="9">
                  <c:v>train braking </c:v>
                </c:pt>
                <c:pt idx="10">
                  <c:v>other sparks</c:v>
                </c:pt>
                <c:pt idx="11">
                  <c:v>auto-ignition, biologocal or chemical</c:v>
                </c:pt>
                <c:pt idx="12">
                  <c:v>re-ignition</c:v>
                </c:pt>
                <c:pt idx="13">
                  <c:v>other </c:v>
                </c:pt>
                <c:pt idx="14">
                  <c:v>unknown </c:v>
                </c:pt>
              </c:strCache>
            </c:strRef>
          </c:cat>
          <c:val>
            <c:numRef>
              <c:f>[brandiskogochmark.xlsx]Data!$H$25:$H$39</c:f>
              <c:numCache>
                <c:formatCode>General</c:formatCode>
                <c:ptCount val="15"/>
                <c:pt idx="0">
                  <c:v>0.64873973574585964</c:v>
                </c:pt>
                <c:pt idx="1">
                  <c:v>5.6586394528163565E-3</c:v>
                </c:pt>
                <c:pt idx="2">
                  <c:v>0.13050929286328622</c:v>
                </c:pt>
                <c:pt idx="3">
                  <c:v>0.505787775145632</c:v>
                </c:pt>
                <c:pt idx="4">
                  <c:v>0.1008639001672919</c:v>
                </c:pt>
                <c:pt idx="5">
                  <c:v>0.20903336031193048</c:v>
                </c:pt>
                <c:pt idx="6">
                  <c:v>3.0529567973847642E-2</c:v>
                </c:pt>
                <c:pt idx="7">
                  <c:v>3.3259479725580973E-4</c:v>
                </c:pt>
                <c:pt idx="8">
                  <c:v>65.181904903441804</c:v>
                </c:pt>
                <c:pt idx="9">
                  <c:v>1.0951753930430784E-2</c:v>
                </c:pt>
                <c:pt idx="10">
                  <c:v>0.14254980080206059</c:v>
                </c:pt>
                <c:pt idx="11">
                  <c:v>4.5850744890504197E-2</c:v>
                </c:pt>
                <c:pt idx="12">
                  <c:v>21.536307151229405</c:v>
                </c:pt>
                <c:pt idx="13">
                  <c:v>2.1702065729820665</c:v>
                </c:pt>
                <c:pt idx="14">
                  <c:v>9.2807742062658107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64C-4982-8D3B-398BA309D26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5CA172-FC6F-F7EE-A36F-73C792A46F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RSW4 Cimdins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2D65B-AC13-B241-FF86-F790406A2D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68CD-C2B9-4A28-A909-84E2AE70032C}" type="datetimeFigureOut">
              <a:rPr lang="en-GB" smtClean="0"/>
              <a:t>04/05/2022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B4BFD-87A4-66EA-00FA-DD7116EC0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46983-C5A6-23B8-F804-D678AB839A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8FB29-0BFB-46EE-9BA8-51182A830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43576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RSW4 Cimdins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02F8F-BFE8-4482-9F08-C2BD44713F7E}" type="datetimeFigureOut">
              <a:rPr lang="en-US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8172E-2592-44F0-9299-D278EEB64B6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1900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Include recent papers for fin and </a:t>
            </a:r>
            <a:r>
              <a:rPr lang="en-US" dirty="0" err="1">
                <a:cs typeface="Calibri"/>
              </a:rPr>
              <a:t>swe</a:t>
            </a:r>
            <a:r>
              <a:rPr lang="en-US" dirty="0">
                <a:cs typeface="Calibri"/>
              </a:rPr>
              <a:t>, although problem of forest fires are </a:t>
            </a:r>
            <a:r>
              <a:rPr lang="en-US" dirty="0" err="1">
                <a:cs typeface="Calibri"/>
              </a:rPr>
              <a:t>are</a:t>
            </a:r>
            <a:r>
              <a:rPr lang="en-US" dirty="0">
                <a:cs typeface="Calibri"/>
              </a:rPr>
              <a:t> minor compared to </a:t>
            </a:r>
            <a:r>
              <a:rPr lang="en-US" dirty="0" err="1">
                <a:cs typeface="Calibri"/>
              </a:rPr>
              <a:t>portugal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spain</a:t>
            </a:r>
            <a:r>
              <a:rPr lang="en-US" dirty="0">
                <a:cs typeface="Calibri"/>
              </a:rPr>
              <a:t>. Still there is an interest and we want to compare those countries.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1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C435DF3-9575-EE97-EA15-5D70B765E4D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913627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Which spatial features make difference for these countries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11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8BAC4FB-3933-7336-5896-F8199E4FED0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379309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Lakes and roads are important factors for fire spread and suppression efficiency, but camping distribution influence fire ignition probability</a:t>
            </a:r>
          </a:p>
          <a:p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 smtClean="0"/>
              <a:t>14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D24DAAF-D7E3-8019-9D8F-F9477309014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2604904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Zoomed pixels with </a:t>
            </a:r>
            <a:r>
              <a:rPr lang="en-US" err="1">
                <a:cs typeface="Calibri"/>
              </a:rPr>
              <a:t>basemap</a:t>
            </a:r>
            <a:r>
              <a:rPr lang="en-US">
                <a:cs typeface="Calibri"/>
              </a:rPr>
              <a:t> under it , visual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15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4615C6A-73E7-1FFB-C702-052AC79E51B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2591787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coding as 1,2,3.</a:t>
            </a:r>
            <a:r>
              <a:rPr lang="en-US" baseline="0" dirty="0"/>
              <a:t> Remove 53. Draw diagram with 1,2,3. Add map. Change frequency to thousands. Is it for 2018.</a:t>
            </a:r>
          </a:p>
          <a:p>
            <a:r>
              <a:rPr lang="en-US" baseline="0" dirty="0"/>
              <a:t>Sorry Andrey, I didn’t manage to change the values, but I present the histogram in percentage, and I think it’s clearer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5F8F1-9EA4-4DA0-9969-F69704E6127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16CF96E-DA1F-0D05-7F80-ED68FB20C2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1227280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5F8F1-9EA4-4DA0-9969-F69704E6127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AFAC466-F14B-5C2E-10A4-87683BC7D7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122728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Sweden has a latitudinal </a:t>
            </a:r>
            <a:r>
              <a:rPr lang="en-US" dirty="0" err="1">
                <a:cs typeface="Calibri"/>
              </a:rPr>
              <a:t>fradient</a:t>
            </a:r>
            <a:r>
              <a:rPr lang="en-US" dirty="0">
                <a:cs typeface="Calibri"/>
              </a:rPr>
              <a:t> of 1500 km, making different climatic, topographic and climate conditions.</a:t>
            </a:r>
          </a:p>
          <a:p>
            <a:endParaRPr lang="en-US" dirty="0">
              <a:cs typeface="Calibri"/>
            </a:endParaRPr>
          </a:p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the percentage that the prediction error increases when the variable is removed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20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A2D556E-601E-398C-0F3D-24F792AA8D4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3529945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Sweden has a latitudinal </a:t>
            </a:r>
            <a:r>
              <a:rPr lang="en-US" dirty="0" err="1">
                <a:cs typeface="Calibri"/>
              </a:rPr>
              <a:t>fradient</a:t>
            </a:r>
            <a:r>
              <a:rPr lang="en-US" dirty="0">
                <a:cs typeface="Calibri"/>
              </a:rPr>
              <a:t> of 1500 km, making different climatic, topographic and climate conditions.</a:t>
            </a:r>
          </a:p>
          <a:p>
            <a:endParaRPr lang="en-US" dirty="0">
              <a:cs typeface="Calibri"/>
            </a:endParaRPr>
          </a:p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the percentage that the prediction error increases when the variable is removed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21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C059410-42EC-7B6C-12FA-3F0EBFCEB58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3732429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Sweden has a latitudinal </a:t>
            </a:r>
            <a:r>
              <a:rPr lang="en-US" dirty="0" err="1">
                <a:cs typeface="Calibri"/>
              </a:rPr>
              <a:t>fradient</a:t>
            </a:r>
            <a:r>
              <a:rPr lang="en-US" dirty="0">
                <a:cs typeface="Calibri"/>
              </a:rPr>
              <a:t> of 1500 km, making different climatic, topographic and climate conditions.</a:t>
            </a:r>
          </a:p>
          <a:p>
            <a:endParaRPr lang="en-US" dirty="0">
              <a:cs typeface="Calibri"/>
            </a:endParaRPr>
          </a:p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the percentage that the prediction error increases when the variable is removed</a:t>
            </a:r>
          </a:p>
          <a:p>
            <a:endParaRPr lang="en-US" b="0" i="0" dirty="0">
              <a:solidFill>
                <a:srgbClr val="232629"/>
              </a:solidFill>
              <a:effectLst/>
              <a:latin typeface="-apple-system"/>
              <a:cs typeface="Calibri"/>
            </a:endParaRPr>
          </a:p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  <a:cs typeface="Calibri"/>
              </a:rPr>
              <a:t>Z3 10 and 11 for </a:t>
            </a:r>
            <a:r>
              <a:rPr lang="en-US" b="0" i="0" dirty="0" err="1">
                <a:solidFill>
                  <a:srgbClr val="232629"/>
                </a:solidFill>
                <a:effectLst/>
                <a:latin typeface="-apple-system"/>
                <a:cs typeface="Calibri"/>
              </a:rPr>
              <a:t>overdetected</a:t>
            </a:r>
            <a:endParaRPr lang="en-US" b="0" i="0" dirty="0">
              <a:solidFill>
                <a:srgbClr val="232629"/>
              </a:solidFill>
              <a:effectLst/>
              <a:latin typeface="-apple-system"/>
              <a:cs typeface="Calibri"/>
            </a:endParaRPr>
          </a:p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  <a:cs typeface="Calibri"/>
              </a:rPr>
              <a:t>Z4 31 not det,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22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DF4DF0E-0876-0C96-79E4-791AD57FFC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1614268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32629"/>
                </a:solidFill>
                <a:effectLst/>
                <a:latin typeface="-apple-system"/>
              </a:rPr>
              <a:t>the percentage that the prediction error increases when the variable is removed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23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A8F8EFE-C2D3-73E7-0334-24D1A0BCE1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4118159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Zoomed pixels with </a:t>
            </a:r>
            <a:r>
              <a:rPr lang="en-US" err="1">
                <a:cs typeface="Calibri"/>
              </a:rPr>
              <a:t>basemap</a:t>
            </a:r>
            <a:r>
              <a:rPr lang="en-US">
                <a:cs typeface="Calibri"/>
              </a:rPr>
              <a:t> under it , visual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24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788E1D9-983E-AF4D-2947-D80CCF373AC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83869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Include recent papers for fin and </a:t>
            </a:r>
            <a:r>
              <a:rPr lang="en-US" dirty="0" err="1">
                <a:cs typeface="Calibri"/>
              </a:rPr>
              <a:t>swe</a:t>
            </a:r>
            <a:r>
              <a:rPr lang="en-US" dirty="0">
                <a:cs typeface="Calibri"/>
              </a:rPr>
              <a:t>, although problem of forest fires are </a:t>
            </a:r>
            <a:r>
              <a:rPr lang="en-US" dirty="0" err="1">
                <a:cs typeface="Calibri"/>
              </a:rPr>
              <a:t>are</a:t>
            </a:r>
            <a:r>
              <a:rPr lang="en-US" dirty="0">
                <a:cs typeface="Calibri"/>
              </a:rPr>
              <a:t> minor compared to </a:t>
            </a:r>
            <a:r>
              <a:rPr lang="en-US" dirty="0" err="1">
                <a:cs typeface="Calibri"/>
              </a:rPr>
              <a:t>portugal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spain</a:t>
            </a:r>
            <a:r>
              <a:rPr lang="en-US" dirty="0">
                <a:cs typeface="Calibri"/>
              </a:rPr>
              <a:t>. Still there is an interest and we want to compare those countries.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2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54542CD-15C6-C074-6E58-6129CB0AF6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1041508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 smtClean="0"/>
              <a:t>25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DA95654-6649-06F4-077F-4B29132613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310915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Include recent papers for fin and </a:t>
            </a:r>
            <a:r>
              <a:rPr lang="en-US" dirty="0" err="1">
                <a:cs typeface="Calibri"/>
              </a:rPr>
              <a:t>swe</a:t>
            </a:r>
            <a:r>
              <a:rPr lang="en-US" dirty="0">
                <a:cs typeface="Calibri"/>
              </a:rPr>
              <a:t>, although problem of forest fires are </a:t>
            </a:r>
            <a:r>
              <a:rPr lang="en-US" dirty="0" err="1">
                <a:cs typeface="Calibri"/>
              </a:rPr>
              <a:t>are</a:t>
            </a:r>
            <a:r>
              <a:rPr lang="en-US" dirty="0">
                <a:cs typeface="Calibri"/>
              </a:rPr>
              <a:t> minor compared to </a:t>
            </a:r>
            <a:r>
              <a:rPr lang="en-US" dirty="0" err="1">
                <a:cs typeface="Calibri"/>
              </a:rPr>
              <a:t>portugal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spain</a:t>
            </a:r>
            <a:r>
              <a:rPr lang="en-US" dirty="0">
                <a:cs typeface="Calibri"/>
              </a:rPr>
              <a:t>. Still there is an interest and we want to compare those countries.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5BF8FA4-62BF-705C-4538-95EECECB7AA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86018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5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81C7BB0-3D0C-E70F-F069-F30224AB3B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56361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Compare burned area, we checked 3 sources, growing burned area in recent years. Does all data types burned area is calculated using land cover classes (forest)?</a:t>
            </a:r>
          </a:p>
          <a:p>
            <a:r>
              <a:rPr lang="en-US" dirty="0">
                <a:cs typeface="Calibri"/>
              </a:rPr>
              <a:t>Main focus on Sweden because of small number of fires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6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668D240-48FF-76AA-F384-E3AAC08DEE1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36257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7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07C8CFC-001D-92CD-93D0-31F9E8FEB7D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413572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Highlight 2014 and 2018 in </a:t>
            </a:r>
            <a:r>
              <a:rPr lang="en-US" err="1">
                <a:cs typeface="Calibri"/>
              </a:rPr>
              <a:t>swe</a:t>
            </a:r>
            <a:r>
              <a:rPr lang="en-US">
                <a:cs typeface="Calibri"/>
              </a:rPr>
              <a:t>, how it interacts, show the deviation in </a:t>
            </a:r>
            <a:r>
              <a:rPr lang="en-US" err="1">
                <a:cs typeface="Calibri"/>
              </a:rPr>
              <a:t>july</a:t>
            </a:r>
            <a:r>
              <a:rPr lang="en-US">
                <a:cs typeface="Calibri"/>
              </a:rPr>
              <a:t>, arrows </a:t>
            </a:r>
            <a:r>
              <a:rPr lang="en-US" err="1">
                <a:cs typeface="Calibri"/>
              </a:rPr>
              <a:t>etc</a:t>
            </a:r>
            <a:r>
              <a:rPr lang="en-US">
                <a:cs typeface="Calibri"/>
              </a:rPr>
              <a:t>, add some lines to visualize peaks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8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12B778A-E752-B984-C748-96E52B74DA8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425020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Weather conditions were similar, but greater area burned in Sweden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Add threshold and mention about average values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9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098319BA-9EAE-82A6-2FD1-FAB0523258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196443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Maps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58172E-2592-44F0-9299-D278EEB64B69}" type="slidenum">
              <a:rPr lang="en-US"/>
              <a:t>10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D3A2929-EFAA-D31F-7FA8-8E95223479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</p:spTree>
    <p:extLst>
      <p:ext uri="{BB962C8B-B14F-4D97-AF65-F5344CB8AC3E}">
        <p14:creationId xmlns:p14="http://schemas.microsoft.com/office/powerpoint/2010/main" val="395131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AECA-D493-46B9-9F38-02BC56CDC113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1B3B-4B97-462E-BD03-00D877E82174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0B67-5459-46F6-BB9A-97A80B916EC7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06EE-A125-408D-B3F6-80DAE83949F7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49A2-D5CA-4BF1-B270-C974D660AD96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3C93-6E76-4ACE-8C7B-4B39A0700B5A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8D93-FCA4-4B61-9A84-8CC3EFD3FE28}" type="datetime1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CE69-49D7-416B-9016-6D41E1607EF6}" type="datetime1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4B0-B273-48F6-AE4F-D22B754AA7D6}" type="datetime1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C84B-3EFF-418F-A86E-BA6A8202B21D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74782-776F-434F-8C43-7F3FDC67B9FE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RSW4 Cimdins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E92C7-55EE-404F-8D44-273050C0F378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RSW4 Cimdins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7E2093-D4FE-3D5C-741A-2969FAA0241E}"/>
              </a:ext>
            </a:extLst>
          </p:cNvPr>
          <p:cNvSpPr txBox="1">
            <a:spLocks/>
          </p:cNvSpPr>
          <p:nvPr/>
        </p:nvSpPr>
        <p:spPr>
          <a:xfrm>
            <a:off x="1215341" y="2163729"/>
            <a:ext cx="10417216" cy="929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 variability and driving forces </a:t>
            </a: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behind the forest fires in Sweden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95C9274-70F7-876B-DB5A-A2FDA2A7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" y="391529"/>
            <a:ext cx="2885440" cy="955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CBDB6-953F-1496-6B36-11E6D5273B17}"/>
              </a:ext>
            </a:extLst>
          </p:cNvPr>
          <p:cNvSpPr txBox="1"/>
          <p:nvPr/>
        </p:nvSpPr>
        <p:spPr>
          <a:xfrm>
            <a:off x="861060" y="4175839"/>
            <a:ext cx="4959047" cy="13380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400"/>
              </a:lnSpc>
            </a:pPr>
            <a:r>
              <a:rPr lang="en-US" sz="1600" b="1" dirty="0">
                <a:latin typeface="Arial"/>
                <a:cs typeface="Arial"/>
              </a:rPr>
              <a:t>Reinis Cimdins (University of Eastern Finland)</a:t>
            </a:r>
          </a:p>
          <a:p>
            <a:pPr>
              <a:lnSpc>
                <a:spcPts val="3400"/>
              </a:lnSpc>
            </a:pPr>
            <a:r>
              <a:rPr lang="en-US" sz="1600" dirty="0">
                <a:latin typeface="Arial"/>
                <a:ea typeface="+mn-lt"/>
                <a:cs typeface="+mn-lt"/>
              </a:rPr>
              <a:t>Florian </a:t>
            </a:r>
            <a:r>
              <a:rPr lang="en-US" sz="1600" dirty="0" err="1">
                <a:latin typeface="Arial"/>
                <a:ea typeface="+mn-lt"/>
                <a:cs typeface="+mn-lt"/>
              </a:rPr>
              <a:t>Kraxner</a:t>
            </a:r>
            <a:r>
              <a:rPr lang="en-US" sz="1600" dirty="0">
                <a:latin typeface="Arial"/>
                <a:ea typeface="+mn-lt"/>
                <a:cs typeface="+mn-lt"/>
              </a:rPr>
              <a:t> (IIASA)</a:t>
            </a:r>
          </a:p>
          <a:p>
            <a:pPr>
              <a:lnSpc>
                <a:spcPts val="3400"/>
              </a:lnSpc>
            </a:pPr>
            <a:r>
              <a:rPr lang="en-US" sz="1600" dirty="0">
                <a:latin typeface="Arial"/>
                <a:ea typeface="+mn-lt"/>
                <a:cs typeface="+mn-lt"/>
              </a:rPr>
              <a:t>Andrey </a:t>
            </a:r>
            <a:r>
              <a:rPr lang="en-US" sz="1600" dirty="0" err="1">
                <a:latin typeface="Arial"/>
                <a:ea typeface="+mn-lt"/>
                <a:cs typeface="+mn-lt"/>
              </a:rPr>
              <a:t>Krasovskiy</a:t>
            </a:r>
            <a:r>
              <a:rPr lang="en-US" sz="1600" dirty="0">
                <a:latin typeface="Arial"/>
                <a:ea typeface="+mn-lt"/>
                <a:cs typeface="+mn-lt"/>
              </a:rPr>
              <a:t> (IIASA)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1E16B0-D781-A75B-9B48-26098A767123}"/>
              </a:ext>
            </a:extLst>
          </p:cNvPr>
          <p:cNvSpPr txBox="1"/>
          <p:nvPr/>
        </p:nvSpPr>
        <p:spPr>
          <a:xfrm>
            <a:off x="4584628" y="6331038"/>
            <a:ext cx="610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ICFBR2022; Alghero (ITA); 04.05.2022</a:t>
            </a:r>
            <a:endParaRPr lang="en-GB" dirty="0"/>
          </a:p>
        </p:txBody>
      </p:sp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D4BA9E7-41B3-3127-0465-D423A0F87D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8" b="6551"/>
          <a:stretch/>
        </p:blipFill>
        <p:spPr>
          <a:xfrm>
            <a:off x="474525" y="4362759"/>
            <a:ext cx="386535" cy="24333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495D49-726E-EE00-77CD-943E12A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9ED7D81C-FD45-4467-8590-ED6CFB9B7CCE}"/>
              </a:ext>
            </a:extLst>
          </p:cNvPr>
          <p:cNvSpPr txBox="1"/>
          <p:nvPr/>
        </p:nvSpPr>
        <p:spPr>
          <a:xfrm>
            <a:off x="650336" y="849414"/>
            <a:ext cx="63360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</a:t>
            </a:r>
            <a:r>
              <a:rPr lang="en-US" altLang="zh-CN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</a:t>
            </a:r>
            <a:r>
              <a:rPr lang="zh-CN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ström index</a:t>
            </a:r>
            <a:r>
              <a:rPr lang="zh-CN" sz="1600" dirty="0"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(</a:t>
            </a:r>
            <a:r>
              <a:rPr lang="en-US" altLang="zh-CN" sz="1600" dirty="0"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AI</a:t>
            </a:r>
            <a:r>
              <a:rPr lang="zh-CN" sz="1600" dirty="0"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)</a:t>
            </a:r>
            <a:r>
              <a:rPr lang="zh-CN" altLang="en-US" sz="1600" dirty="0"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 maps for every 3 hours in July 25, 2018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Map&#10;&#10;Description automatically generated">
            <a:extLst>
              <a:ext uri="{FF2B5EF4-FFF2-40B4-BE49-F238E27FC236}">
                <a16:creationId xmlns:a16="http://schemas.microsoft.com/office/drawing/2014/main" id="{B5147751-2D89-4D8C-A651-00F1E7DE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491" y="147404"/>
            <a:ext cx="3625477" cy="6400799"/>
          </a:xfrm>
          <a:prstGeom prst="rect">
            <a:avLst/>
          </a:prstGeom>
        </p:spPr>
      </p:pic>
      <p:pic>
        <p:nvPicPr>
          <p:cNvPr id="11" name="Picture 11" descr="Chart&#10;&#10;Description automatically generated">
            <a:extLst>
              <a:ext uri="{FF2B5EF4-FFF2-40B4-BE49-F238E27FC236}">
                <a16:creationId xmlns:a16="http://schemas.microsoft.com/office/drawing/2014/main" id="{BF9EA673-68A6-4ACF-AFD4-B1803B3FD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0" r="14438" b="4109"/>
          <a:stretch/>
        </p:blipFill>
        <p:spPr>
          <a:xfrm>
            <a:off x="170258" y="1198024"/>
            <a:ext cx="3996527" cy="4324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04A85-216E-4ABB-B263-B2243DF52859}"/>
              </a:ext>
            </a:extLst>
          </p:cNvPr>
          <p:cNvSpPr txBox="1"/>
          <p:nvPr/>
        </p:nvSpPr>
        <p:spPr>
          <a:xfrm>
            <a:off x="4443784" y="3526723"/>
            <a:ext cx="298054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ea typeface="+mn-lt"/>
                <a:cs typeface="+mn-lt"/>
              </a:rPr>
              <a:t>The </a:t>
            </a:r>
            <a:r>
              <a:rPr lang="en-US" sz="1100" b="1" dirty="0" err="1">
                <a:ea typeface="+mn-lt"/>
                <a:cs typeface="+mn-lt"/>
              </a:rPr>
              <a:t>Angström</a:t>
            </a:r>
            <a:r>
              <a:rPr lang="en-US" sz="1100" b="1" dirty="0">
                <a:ea typeface="+mn-lt"/>
                <a:cs typeface="+mn-lt"/>
              </a:rPr>
              <a:t> index is interpreted as follows:</a:t>
            </a:r>
            <a:endParaRPr lang="en-US" sz="1100" b="1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A3144-0886-48FB-87DC-ED9A4B19D5AB}"/>
              </a:ext>
            </a:extLst>
          </p:cNvPr>
          <p:cNvSpPr txBox="1"/>
          <p:nvPr/>
        </p:nvSpPr>
        <p:spPr>
          <a:xfrm>
            <a:off x="387736" y="5521476"/>
            <a:ext cx="42179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Angström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index, using sub-daily HARMONIE weather data.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33A55-6AE7-4345-8CBF-0604A1B717D9}"/>
              </a:ext>
            </a:extLst>
          </p:cNvPr>
          <p:cNvSpPr txBox="1"/>
          <p:nvPr/>
        </p:nvSpPr>
        <p:spPr>
          <a:xfrm>
            <a:off x="387736" y="5861085"/>
            <a:ext cx="52559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highest fire risk is between 12:00 – 15:00 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74807-6D2D-454D-ABE2-825C59B109E5}"/>
              </a:ext>
            </a:extLst>
          </p:cNvPr>
          <p:cNvSpPr txBox="1"/>
          <p:nvPr/>
        </p:nvSpPr>
        <p:spPr>
          <a:xfrm>
            <a:off x="650336" y="435518"/>
            <a:ext cx="8244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 daily weather indices </a:t>
            </a:r>
            <a:endParaRPr lang="en-US" sz="1600" b="1" dirty="0"/>
          </a:p>
        </p:txBody>
      </p:sp>
      <p:pic>
        <p:nvPicPr>
          <p:cNvPr id="18" name="Attēls 17">
            <a:extLst>
              <a:ext uri="{FF2B5EF4-FFF2-40B4-BE49-F238E27FC236}">
                <a16:creationId xmlns:a16="http://schemas.microsoft.com/office/drawing/2014/main" id="{CABDB05A-91D8-44FD-B6E8-0B2F794A5D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85" y="3822853"/>
            <a:ext cx="3576706" cy="96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B200F-8079-3AD7-60BE-3DE2562E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1B19F-7AA2-4094-82BB-365546CC36E3}"/>
              </a:ext>
            </a:extLst>
          </p:cNvPr>
          <p:cNvSpPr txBox="1"/>
          <p:nvPr/>
        </p:nvSpPr>
        <p:spPr>
          <a:xfrm>
            <a:off x="303028" y="1689484"/>
            <a:ext cx="114188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Each database row includes all modelling parameters and represents 1x1 km pixel using ETRS89 LAEA Europe metric coordinate system (EPSG:3035).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8A865-87A2-4657-943A-90CA1FDFFFEC}"/>
              </a:ext>
            </a:extLst>
          </p:cNvPr>
          <p:cNvSpPr txBox="1"/>
          <p:nvPr/>
        </p:nvSpPr>
        <p:spPr>
          <a:xfrm>
            <a:off x="303028" y="2335815"/>
            <a:ext cx="11503149" cy="4419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pixel location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1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Campings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voluntary mapped shelters and bonfire places per cell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vindskydskartta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Population data 2015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population density with resolution of 1x1 km was collected from NASA. </a:t>
            </a: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Roads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road vector layer was rasterized to 20x20 m and then sum of road pixels were aggregated to 1x1 km grid (Open Street Maps).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Corine land classification (100x100 m) was reclassified to binary values 0 - non lakes and 1 – lakes. Then mean value of lakes for 1x1 km grid was calculated (Copernicus).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global forest management map  with resolution 100x100 m was classified to binary values and aggregated as mean value to 1x1 km grid (</a:t>
            </a:r>
            <a:r>
              <a:rPr lang="en-US" sz="12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Lesiv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et.al 2020).</a:t>
            </a: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Stand vol;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Decidous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vol; Stand age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National forest inventory stand volume data (25x25 m) was aggregated as mean value to 1x1 km grid  (SLU).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DEM_max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;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DEM_avg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; slope; aspect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 digital elevation model (DEM) maximum, average, mean slope and mean aspect values were calculated from 25x25 m resolution JAXA space product and aggregated to 1x1 km pixels (JAXA).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Monthly forest lightning data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monthly lightning data from Swedish Meteorological and Hydrological Institute.</a:t>
            </a: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Monthly FFMC values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monthly FFMC </a:t>
            </a:r>
            <a:r>
              <a:rPr lang="en-US" sz="12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rasters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(1 km) were calculated using GFWED model weather inputs</a:t>
            </a:r>
          </a:p>
          <a:p>
            <a:pPr algn="just">
              <a:lnSpc>
                <a:spcPct val="120000"/>
              </a:lnSpc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Monthly MODIS data 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monthly MODIS FireCCI_5_1 </a:t>
            </a:r>
            <a:r>
              <a:rPr lang="en-US" sz="12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rasters</a:t>
            </a: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(250x250 m) were reclassified leaving only forest related fires and clipped for Sweden Then raster data were aggregated to yearly 1x1 km forest fires maps (MODIS).</a:t>
            </a:r>
          </a:p>
          <a:p>
            <a:pPr algn="just"/>
            <a:endParaRPr lang="en-US" sz="11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just"/>
            <a:endParaRPr lang="en-US" sz="11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72020-9561-4532-88C2-DEF9BEF8D30F}"/>
              </a:ext>
            </a:extLst>
          </p:cNvPr>
          <p:cNvSpPr txBox="1"/>
          <p:nvPr/>
        </p:nvSpPr>
        <p:spPr>
          <a:xfrm>
            <a:off x="4363498" y="99322"/>
            <a:ext cx="3082332" cy="11048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Modelling database</a:t>
            </a:r>
            <a:endParaRPr 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76BE363-7711-27E5-9AA2-68703FF3C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028101"/>
              </p:ext>
            </p:extLst>
          </p:nvPr>
        </p:nvGraphicFramePr>
        <p:xfrm>
          <a:off x="303028" y="1103385"/>
          <a:ext cx="1085736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119">
                  <a:extLst>
                    <a:ext uri="{9D8B030D-6E8A-4147-A177-3AD203B41FA5}">
                      <a16:colId xmlns:a16="http://schemas.microsoft.com/office/drawing/2014/main" val="1887183847"/>
                    </a:ext>
                  </a:extLst>
                </a:gridCol>
                <a:gridCol w="817271">
                  <a:extLst>
                    <a:ext uri="{9D8B030D-6E8A-4147-A177-3AD203B41FA5}">
                      <a16:colId xmlns:a16="http://schemas.microsoft.com/office/drawing/2014/main" val="3195974986"/>
                    </a:ext>
                  </a:extLst>
                </a:gridCol>
                <a:gridCol w="899079">
                  <a:extLst>
                    <a:ext uri="{9D8B030D-6E8A-4147-A177-3AD203B41FA5}">
                      <a16:colId xmlns:a16="http://schemas.microsoft.com/office/drawing/2014/main" val="3904559396"/>
                    </a:ext>
                  </a:extLst>
                </a:gridCol>
                <a:gridCol w="624971">
                  <a:extLst>
                    <a:ext uri="{9D8B030D-6E8A-4147-A177-3AD203B41FA5}">
                      <a16:colId xmlns:a16="http://schemas.microsoft.com/office/drawing/2014/main" val="2823663075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3780724655"/>
                    </a:ext>
                  </a:extLst>
                </a:gridCol>
                <a:gridCol w="817271">
                  <a:extLst>
                    <a:ext uri="{9D8B030D-6E8A-4147-A177-3AD203B41FA5}">
                      <a16:colId xmlns:a16="http://schemas.microsoft.com/office/drawing/2014/main" val="2930307627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838832445"/>
                    </a:ext>
                  </a:extLst>
                </a:gridCol>
                <a:gridCol w="809171">
                  <a:extLst>
                    <a:ext uri="{9D8B030D-6E8A-4147-A177-3AD203B41FA5}">
                      <a16:colId xmlns:a16="http://schemas.microsoft.com/office/drawing/2014/main" val="3968158236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4151095538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1569946502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3039615413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3893431710"/>
                    </a:ext>
                  </a:extLst>
                </a:gridCol>
                <a:gridCol w="673046">
                  <a:extLst>
                    <a:ext uri="{9D8B030D-6E8A-4147-A177-3AD203B41FA5}">
                      <a16:colId xmlns:a16="http://schemas.microsoft.com/office/drawing/2014/main" val="1403616567"/>
                    </a:ext>
                  </a:extLst>
                </a:gridCol>
                <a:gridCol w="809171">
                  <a:extLst>
                    <a:ext uri="{9D8B030D-6E8A-4147-A177-3AD203B41FA5}">
                      <a16:colId xmlns:a16="http://schemas.microsoft.com/office/drawing/2014/main" val="1670210852"/>
                    </a:ext>
                  </a:extLst>
                </a:gridCol>
                <a:gridCol w="576895">
                  <a:extLst>
                    <a:ext uri="{9D8B030D-6E8A-4147-A177-3AD203B41FA5}">
                      <a16:colId xmlns:a16="http://schemas.microsoft.com/office/drawing/2014/main" val="318335758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99102926"/>
                    </a:ext>
                  </a:extLst>
                </a:gridCol>
              </a:tblGrid>
              <a:tr h="317257"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Latitude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 err="1">
                          <a:solidFill>
                            <a:schemeClr val="bg1"/>
                          </a:solidFill>
                        </a:rPr>
                        <a:t>Campings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Population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Roads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Lakes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 err="1">
                          <a:solidFill>
                            <a:schemeClr val="bg1"/>
                          </a:solidFill>
                        </a:rPr>
                        <a:t>Managm</a:t>
                      </a:r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Stand vol.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 err="1">
                          <a:solidFill>
                            <a:schemeClr val="bg1"/>
                          </a:solidFill>
                        </a:rPr>
                        <a:t>Decidous</a:t>
                      </a:r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 vol. 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Stand age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DEM max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DEM avg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Slope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Aspect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Lightning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FFMC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600" baseline="0" dirty="0">
                          <a:solidFill>
                            <a:schemeClr val="bg1"/>
                          </a:solidFill>
                        </a:rPr>
                        <a:t>MODIS</a:t>
                      </a:r>
                      <a:endParaRPr lang="en-GB" sz="1200" b="0" kern="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4171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02545-F92E-94EE-47A3-DD2A8667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832CD93-8665-4401-AC43-85B38643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392"/>
            <a:ext cx="4086616" cy="460999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E5A1881-6A5A-4956-8240-F000978B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32" y="1239392"/>
            <a:ext cx="4090221" cy="4649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D20806-F060-4B9A-AF91-7F3AFEC0F708}"/>
              </a:ext>
            </a:extLst>
          </p:cNvPr>
          <p:cNvSpPr txBox="1"/>
          <p:nvPr/>
        </p:nvSpPr>
        <p:spPr>
          <a:xfrm>
            <a:off x="534947" y="-85307"/>
            <a:ext cx="9795637" cy="11048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Database maps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23525-3D81-4294-9438-9FF7B9E382E4}"/>
              </a:ext>
            </a:extLst>
          </p:cNvPr>
          <p:cNvSpPr txBox="1"/>
          <p:nvPr/>
        </p:nvSpPr>
        <p:spPr>
          <a:xfrm>
            <a:off x="408423" y="5849388"/>
            <a:ext cx="7437102" cy="8227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 B) JAXA, </a:t>
            </a:r>
            <a:r>
              <a:rPr lang="es-E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ALOS Global Digital Surface </a:t>
            </a:r>
            <a:r>
              <a:rPr lang="es-E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Swedish Meteorological and Hydrological Institute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5C1249-DDE6-4439-A244-C2D118484092}"/>
              </a:ext>
            </a:extLst>
          </p:cNvPr>
          <p:cNvSpPr txBox="1"/>
          <p:nvPr/>
        </p:nvSpPr>
        <p:spPr>
          <a:xfrm>
            <a:off x="424057" y="1153037"/>
            <a:ext cx="2462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A) Mean DEM 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D9F52-3E7A-4F9D-AA3D-8EDB8BBC26BB}"/>
              </a:ext>
            </a:extLst>
          </p:cNvPr>
          <p:cNvSpPr txBox="1"/>
          <p:nvPr/>
        </p:nvSpPr>
        <p:spPr>
          <a:xfrm>
            <a:off x="4589808" y="1153676"/>
            <a:ext cx="16226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B) Mean DEM</a:t>
            </a:r>
          </a:p>
        </p:txBody>
      </p:sp>
      <p:pic>
        <p:nvPicPr>
          <p:cNvPr id="11" name="Attēls 10" descr="Attēls, kurā ir karte&#10;&#10;Apraksts ģenerēts automātiski">
            <a:extLst>
              <a:ext uri="{FF2B5EF4-FFF2-40B4-BE49-F238E27FC236}">
                <a16:creationId xmlns:a16="http://schemas.microsoft.com/office/drawing/2014/main" id="{F3AC920F-E527-440E-881F-315334FD6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4769" b="4130"/>
          <a:stretch/>
        </p:blipFill>
        <p:spPr>
          <a:xfrm>
            <a:off x="8338269" y="573065"/>
            <a:ext cx="3596556" cy="5276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28E1E2-8F30-42F1-BAB4-67BEF05DAEC4}"/>
              </a:ext>
            </a:extLst>
          </p:cNvPr>
          <p:cNvSpPr txBox="1"/>
          <p:nvPr/>
        </p:nvSpPr>
        <p:spPr>
          <a:xfrm>
            <a:off x="7819897" y="467121"/>
            <a:ext cx="19774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C) Lightning frequency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5204D4-9558-300A-D6EA-1D0812FE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7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7E03B443-C75D-47F0-99A2-36E4E32E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61" y="760426"/>
            <a:ext cx="7482105" cy="4649665"/>
          </a:xfrm>
          <a:prstGeom prst="rect">
            <a:avLst/>
          </a:prstGeom>
        </p:spPr>
      </p:pic>
      <p:pic>
        <p:nvPicPr>
          <p:cNvPr id="5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54EBBF7-C8E7-4449-9C51-854A0F3F5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57"/>
          <a:stretch/>
        </p:blipFill>
        <p:spPr>
          <a:xfrm>
            <a:off x="8028764" y="760426"/>
            <a:ext cx="3650557" cy="464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F3C15-44DD-4C1A-96FB-EF48FA54A95A}"/>
              </a:ext>
            </a:extLst>
          </p:cNvPr>
          <p:cNvSpPr txBox="1"/>
          <p:nvPr/>
        </p:nvSpPr>
        <p:spPr>
          <a:xfrm>
            <a:off x="738383" y="676787"/>
            <a:ext cx="16226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D) Forest volume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CD460-85C7-427E-891E-4909EED7948B}"/>
              </a:ext>
            </a:extLst>
          </p:cNvPr>
          <p:cNvSpPr txBox="1"/>
          <p:nvPr/>
        </p:nvSpPr>
        <p:spPr>
          <a:xfrm>
            <a:off x="4473365" y="676787"/>
            <a:ext cx="22417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E) Forest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CDA7A-6CD3-4163-A193-E058C865E4C9}"/>
              </a:ext>
            </a:extLst>
          </p:cNvPr>
          <p:cNvSpPr txBox="1"/>
          <p:nvPr/>
        </p:nvSpPr>
        <p:spPr>
          <a:xfrm>
            <a:off x="8473865" y="676786"/>
            <a:ext cx="22417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F) Population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D5211-61CE-4BBE-AB4F-E86AEDEEE4C4}"/>
              </a:ext>
            </a:extLst>
          </p:cNvPr>
          <p:cNvSpPr txBox="1"/>
          <p:nvPr/>
        </p:nvSpPr>
        <p:spPr>
          <a:xfrm>
            <a:off x="452633" y="5686211"/>
            <a:ext cx="7437102" cy="13305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SLU, National Forest 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Inventory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E) </a:t>
            </a:r>
            <a:r>
              <a:rPr lang="es-ES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Lesiv</a:t>
            </a: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2020. 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 forest management map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F) NASA, Municipal level population density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5F512-572B-A2A8-0534-AFB1B33C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4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7A7E1D6-3903-4527-9E2F-01F07C62E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87" y="865240"/>
            <a:ext cx="4026554" cy="4559193"/>
          </a:xfrm>
          <a:prstGeom prst="rect">
            <a:avLst/>
          </a:prstGeom>
        </p:spPr>
      </p:pic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3427A4-E8E8-4C07-BBBA-62D817C13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41" y="910075"/>
            <a:ext cx="3814119" cy="4512688"/>
          </a:xfrm>
          <a:prstGeom prst="rect">
            <a:avLst/>
          </a:prstGeom>
        </p:spPr>
      </p:pic>
      <p:pic>
        <p:nvPicPr>
          <p:cNvPr id="3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82F203F-5921-4205-8057-7E8FB2186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454" y="828348"/>
            <a:ext cx="4133336" cy="4912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41C38C-6D9B-489D-B2D2-2E2609F211F8}"/>
              </a:ext>
            </a:extLst>
          </p:cNvPr>
          <p:cNvSpPr txBox="1"/>
          <p:nvPr/>
        </p:nvSpPr>
        <p:spPr>
          <a:xfrm>
            <a:off x="625265" y="711351"/>
            <a:ext cx="22417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G) Lake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B4F1A-D6E3-4F58-B659-8DC2702604D9}"/>
              </a:ext>
            </a:extLst>
          </p:cNvPr>
          <p:cNvSpPr txBox="1"/>
          <p:nvPr/>
        </p:nvSpPr>
        <p:spPr>
          <a:xfrm>
            <a:off x="4610538" y="781347"/>
            <a:ext cx="22417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H) Road density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71BE9-A8DE-4323-8833-476575264593}"/>
              </a:ext>
            </a:extLst>
          </p:cNvPr>
          <p:cNvSpPr txBox="1"/>
          <p:nvPr/>
        </p:nvSpPr>
        <p:spPr>
          <a:xfrm>
            <a:off x="8325288" y="756186"/>
            <a:ext cx="22417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I) Number of </a:t>
            </a:r>
            <a:r>
              <a:rPr lang="en-US" sz="1400" b="1" dirty="0" err="1"/>
              <a:t>campings</a:t>
            </a:r>
            <a:endParaRPr lang="en-US" sz="1400" b="1" dirty="0"/>
          </a:p>
        </p:txBody>
      </p:sp>
      <p:pic>
        <p:nvPicPr>
          <p:cNvPr id="5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A158B25-5E7E-4E95-AFEB-C3F62F11A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872" y="-44099"/>
            <a:ext cx="5572773" cy="6583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F72A6-74BC-4265-AAB7-6EA8650EFD47}"/>
              </a:ext>
            </a:extLst>
          </p:cNvPr>
          <p:cNvSpPr txBox="1"/>
          <p:nvPr/>
        </p:nvSpPr>
        <p:spPr>
          <a:xfrm>
            <a:off x="315634" y="5558765"/>
            <a:ext cx="7437102" cy="1076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G) CORINE Land Cover data , National Forest 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Inventory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H) 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Street map data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I)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Vindskyddskartan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Voluntary mapped camping sites, shelters and bonfire sites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974386-E35C-5676-FDDC-E116FB69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B770EAE-84DD-403F-9438-E58CEDE5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937" y="231951"/>
            <a:ext cx="8440592" cy="5969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AE9348-096C-4837-B352-A364FC7EF686}"/>
              </a:ext>
            </a:extLst>
          </p:cNvPr>
          <p:cNvSpPr txBox="1"/>
          <p:nvPr/>
        </p:nvSpPr>
        <p:spPr>
          <a:xfrm>
            <a:off x="3305204" y="6125242"/>
            <a:ext cx="72273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MODIS data about burned forest area (example of </a:t>
            </a: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Sweden,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2018)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6BF-4F6F-8328-D4B9-D103EEF1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6F7E77F-F2E9-4ECF-A4DA-624E5ECD1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58103"/>
              </p:ext>
            </p:extLst>
          </p:nvPr>
        </p:nvGraphicFramePr>
        <p:xfrm>
          <a:off x="603742" y="4648194"/>
          <a:ext cx="7504715" cy="1647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471">
                  <a:extLst>
                    <a:ext uri="{9D8B030D-6E8A-4147-A177-3AD203B41FA5}">
                      <a16:colId xmlns:a16="http://schemas.microsoft.com/office/drawing/2014/main" val="1007606413"/>
                    </a:ext>
                  </a:extLst>
                </a:gridCol>
                <a:gridCol w="6412244">
                  <a:extLst>
                    <a:ext uri="{9D8B030D-6E8A-4147-A177-3AD203B41FA5}">
                      <a16:colId xmlns:a16="http://schemas.microsoft.com/office/drawing/2014/main" val="3644170161"/>
                    </a:ext>
                  </a:extLst>
                </a:gridCol>
              </a:tblGrid>
              <a:tr h="27596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15224"/>
                  </a:ext>
                </a:extLst>
              </a:tr>
              <a:tr h="4028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Naturally regenerating forest without any signs of human activities (e.g., primary forests)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4023"/>
                  </a:ext>
                </a:extLst>
              </a:tr>
              <a:tr h="40283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Naturally regenerating forest with signs of human activities, e.g., logging, clear cuts, etc.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10861"/>
                  </a:ext>
                </a:extLst>
              </a:tr>
              <a:tr h="2500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Planted forest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2553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E013DA-44BC-4631-9FD7-0BBAE27528D4}"/>
              </a:ext>
            </a:extLst>
          </p:cNvPr>
          <p:cNvSpPr txBox="1"/>
          <p:nvPr/>
        </p:nvSpPr>
        <p:spPr>
          <a:xfrm>
            <a:off x="667497" y="345591"/>
            <a:ext cx="71482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Fire relation to forest management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DA16752B-2505-4627-325D-2E2952BFE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3" y="995424"/>
            <a:ext cx="3450622" cy="5081286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CD93DBBF-49D1-F5CE-D3B9-868B552D7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2" y="1428847"/>
            <a:ext cx="6025862" cy="2640093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BCDCDD-420E-9031-3479-F3EC96FA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5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E013DA-44BC-4631-9FD7-0BBAE27528D4}"/>
              </a:ext>
            </a:extLst>
          </p:cNvPr>
          <p:cNvSpPr txBox="1"/>
          <p:nvPr/>
        </p:nvSpPr>
        <p:spPr>
          <a:xfrm>
            <a:off x="667497" y="345591"/>
            <a:ext cx="71482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Preliminary data analysis 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54FFC111-FAB4-45A4-9C4B-BF2E8285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7" y="1780089"/>
            <a:ext cx="3701946" cy="4159491"/>
          </a:xfrm>
          <a:prstGeom prst="rect">
            <a:avLst/>
          </a:prstGeom>
        </p:spPr>
      </p:pic>
      <p:pic>
        <p:nvPicPr>
          <p:cNvPr id="23" name="Attēls 22">
            <a:extLst>
              <a:ext uri="{FF2B5EF4-FFF2-40B4-BE49-F238E27FC236}">
                <a16:creationId xmlns:a16="http://schemas.microsoft.com/office/drawing/2014/main" id="{0673F19C-0F70-4BA8-8DC3-5A362D147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83" y="1780089"/>
            <a:ext cx="3701946" cy="4159491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BBAC731E-B906-49FE-8F3E-17EAD7494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09" y="2084438"/>
            <a:ext cx="4425777" cy="3855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F3069-D51E-B888-27AC-11CC5987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1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260811"/>
              </p:ext>
            </p:extLst>
          </p:nvPr>
        </p:nvGraphicFramePr>
        <p:xfrm>
          <a:off x="1637484" y="1597306"/>
          <a:ext cx="7552816" cy="464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476695" y="6429292"/>
            <a:ext cx="457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MSB:s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statistik- och analysverktyg IDA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B28DA-1E6B-955F-60D0-564C7F8443E0}"/>
              </a:ext>
            </a:extLst>
          </p:cNvPr>
          <p:cNvSpPr txBox="1"/>
          <p:nvPr/>
        </p:nvSpPr>
        <p:spPr>
          <a:xfrm>
            <a:off x="795582" y="618593"/>
            <a:ext cx="7288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Importance of lightning strikes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59F02-8D13-8E8C-3D69-3F7ABE99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43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FwA1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r3d9ZWZVbu8t7ct90Syqufpk1YrhNf0nS9X+L2nw6rptnfxpoNwyJcwrIFPnxcgMDg0AdZ/bWj/8AQWsP/AhP8aP7a0f/AKC1h/4EJ/jWA3gzwf8A8JCif8Irom37Ixx9gixnevP3adJ4L8H/ANuQr/wiuibfsznH2CLGdy/7NAG7/bWj/wDQWsP/AAIT/Gj+2tH/AOgtYf8AgQn+NYU3gzwf/bdsv/CK6HtMEhI+wRY6p/s0j+C/B/8Ab8Sf8Irom37K5x9gixncv+zQBvf21o//AEFrD/wIT/Gj+2tH/wCgtYf+BCf41hT+C/B/9s2y/wDCK6JtMMhI+wRY6r/s0258GeD/AO3bNP8AhFdE2mCYkfYIsHlP9mgDf/trR/8AoLWH/gQn+NH9taP/ANBaw/8AAhP8awpfBfg8a3bp/wAIroe0wSEj7BFjOV/2aLrwX4PGr2SjwrogBSXI+wRYP3f9mgDd/trR/wDoLWH/AIEJ/jR/bWj/APQWsP8AwIT/ABrBufBng8a1ZKPCuiBTFKSPsEWD93/ZovPBfg8arYKPCuiAHzMj7BFz8v8Au0Ab39taP/0FrD/wIT/Gj+2tH/6C1h/4EJ/jWBeeC/B66zp6jwrogVhLkfYIsHgf7NOuvBfg8atZKPCuhgFZMj7BFg8D/ZoA3f7a0f8A6C1h/wCBCf40f21o/wD0FrD/AMCE/wAawr7wX4PGo6eo8K6IAZHyPsEXPyH/AGabfeDPB41fT1HhXRAp83I+wRYPy/7tAG//AG1o/wD0FrD/AMCE/wAaP7a0f/oLWH/gQn+NYV54L8HjU7BR4V0MAmTI+wRc/L/u03UvBnhBdR01R4V0QBpn3AWEXP7tv9mgDf8A7a0f/oLWH/gQn+NH9taP/wBBaw/8CE/xrBvvBfg8ajp6jwrogBd8gWEXPyH/AGaNQ8F+DxqGnAeFdEAMr5AsIufkb/ZoA3v7a0f/AKC1h/4EJ/jR/bWj/wDQWsP/AAIT/GsHUvBfg9b3TlXwrogDTtnFhFz8jf7NLqHgvwet7YBfCuiAGZsj7BFz8jf7NAG7/bWj/wDQWsP/AAIT/Gj+2tH/AOgtYf8AgQn+NYGq+DPCC3OnBfCuiANc4OLCLkbG/wBmnal4L8Hrc2AXwrogBuMHFhFyNjf7NAG7/bWj/wDQWsP/AAIT/Gj+2tH/AOgtYf8AgQn+NYOp+C/B63OnhfCuiAG4wcWEXI2N/s0ar4L8HrNYbfCuiDN0AcWEXI2t/s0Ab39taP8A9Baw/wDAhP8AGj+2tH/6C1h/4EJ/jWFqngvwesllt8K6IM3Kg4sIuRtb/Zpmr+DPCCz6dt8K6IM3QBxYRcjY3H3aAOg/trR/+gtYf+BCf40f21o//QWsP/AhP8awtV8F+D1az2+FdEGblAcWEXIwf9mk1fwX4PUWm3wrogzdIDiwi5HP+zQBvf21o/8A0FrD/wACE/xo/trR/wDoLWH/AIEJ/jWDrHgzweqWu3wrogzdRA4sIhxu/wB2l1bwX4PVLbb4V0MZuYwcWEXTP+7QBu/21o//AEFrD/wIT/Gj+2tH/wCgtYf+BCf41z+teDPCCJZ7fCuiLm7iBxYRcjP+7T9Y8F+D1hg2+FdDGbmIHFhF03D/AGaAN3+2tH/6C1h/4EJ/jR/bWj/9Baw/8CE/xrB1nwZ4PWCDb4V0MZuYgcWEXTcP9mjWPBfg9Yrfb4V0QZuYgcWEXTcP9mgDe/trR/8AoLWH/gQn+NH9taP/ANBaw/8AAhP8awta8F+D1s1K+FdDB86IcWEX98f7NM13wZ4PS0iK+FdEU/aoRxYRDjzF/wBmgDoP7a0f/oLWH/gQn+NH9taP/wBBaw/8CE/xrC1nwX4PW1j2+FdDH7+IcWEXTeP9mk1zwX4PXTmZfCuiKfMj5FhEP41/2aAN7+2tH/6C1h/4EJ/jR/bWj/8AQWsP/AhP8awta8F+D1tEK+FdEB8+IcWEQ/jX/Zo1vwX4PXTZGXwroincnIsIv74/2aAN3+2tH/6C1h/4EJ/jR/bWj/8AQWsP/AhP8awPEPgzwgmlSMnhXRFbfHyLCIfxr/s07W/Bfg9NOZl8K6ID5kfIsIv74/2aAN3+2tH/AOgtYf8AgQn+NH9taP8A9Baw/wDAhP8AGsHX/Bfg9NInZfCuhqcDkWEQP3h/s0a74L8HppUzL4V0RWG3BFhF/eH+zQBvf21o/wD0FrD/AMCE/wAaP7a0f/oLWH/gQn+NYWu+DPB6aVMy+FdDU/LyLCIfxD/ZpniPwZ4Qj0S7dPC2iKwTgiwiBHP+7QB0H9taP/0FrD/wIT/Gj+2tH/6C1h/4EJ/jWFrngvwemk3DL4V0NWC8EWEQPX/dpdb8F+D10a8ZfCuhqwgcgiwiBHH+7QBuf21o/wD0FrD/AMCE/wAaP7a0f/oLWH/gQn+NYGs+C/B66JcMvhXQwwi4IsIs/wDoNP1vwX4PTSLtl8K6GrCJsEWEWRx/u0Abn9taP/0FrD/wIT/Gj+2tH/6C1h/4EJ/jWDrXgzweuhXjL4V0RWFu5BFhFkHaf9mjU/Bfg9dDuGXwrogYW5IIsIs5x/u0Ab39taP/ANBaw/8AAhP8aP7a0f8A6C1h/wCBCf41g6v4M8HroN0y+FdEDC2YgiwiyDt/3adqXgvweujXDL4V0QMLdiCLCLOdv+7QBuf21o//AEFrD/wIT/Gj+2tH/wCgtYf+BCf41hXvgvweNCmYeFdDDC2Yg/YIs52/7tN1HwZ4PXw/cSL4V0QMLViCLCLIO3/doA3/AO2tH/6C1h/4EJ/jR/bWj/8AQWsP/AhP8axLnwX4PGjyMPCuh5+zk5+wRf3f92o7jwX4P/4R+R/+EV0Td9kJz9giznZ/u0Ab/wDbWj/9Baw/8CE/xo/trR/+gtYf+BCf41hv4L8H/wBhlv8AhFdE3fZs5+wRZzt/3aI/Bfg/+xFb/hFdD3fZgc/YIs52/wC7QBuf21o//QWsP/AhP8aP7a0f/oLWH/gQn+Nc+PBnhD/hHd//AAiuibvsmd32CLOdnX7tSweC/B50aNj4V0Pd9nBz9gi/u/7tAG3/AG1o/wD0FrD/AMCE/wAaP7a0f/oLWH/gQn+NYVn4L8HnQ4mPhXRC32YHP2CLOdv+7Udn4L8IHw5C58LaIW+yA7vsEWc7Ov3aAOh/trR/+gtYf+BCf40f21o//QWsP/AhP8axbLwX4POlQMfCuhkmBST9gi/u/wC7UemeC/B7aFbu3hXRCxtwSTYRZzt/3aAN7+2tH/6C1h/4EJ/jR/bWj/8AQWsP/AhP8awtH8F+D20W0ZvCuiMxt1JJsIsk7f8AdpNH8F+D20W3ZvCuiFjEMk2EWTx/u0Ab39taP/0FrD/wIT/Gj+2tH/6C1h/4EJ/jWBovgvwe2hWrt4V0RmMAyTYRZPH+7T9E8F+D20e0ZvCuhkmFSSbCLJ4/3aANz+2tH/6C1h/4EJ/jR/bWj/8AQWsP/AhP8awdD8F+D30e3ZvCuiMxQ5JsIs9T/s0aF4L8HvotozeFdEZjEMk2EWT/AOO0Ab39taP/ANBaw/8AAhP8aP7a0f8A6C1h/wCBCf41haH4L8HtpNszeFdEZinJNhF/8TTPD3gzwg+jwM/hXRGYhsk2ERP3j/s0AdB/bWj/APQWsP8AwIT/ABo/trR/+gtYf+BCf41haH4L8HtpNszeFdDYlOSbCL1/3aNB8GeD20qBm8K6Izc8mwiP8R/2aAN3+2tH/wCgtYf+BCf40f21o/8A0FrD/wACE/xrA8P+C/B76VEz+FdEZtz8mwiP8Z/2adoXgvwe2lxM3hXRGJLcmwiP8R/2aAN3+2tH/wCgtYf+BCf40f21o/8A0FrD/wACE/xrB0LwZ4PbTwzeFdEJ82Xk2ER/5aN/s0uieC/B7aerN4V0Nj5knJsIj/G3+zQBu/21o/8A0FrD/wACE/xo/trR/wDoLWH/AIEJ/jWDoXgvwe+nKzeFdEY+ZJybCI/xt/s0aF4M8HtYkt4V0Rj58oybCI8eY3+zQBvf21o//QWsP/AhP8aP7a0f/oLWH/gQn+NYWjeC/B7WjlvCuhk+fKObCL++f9mm6D4M8Hvp5ZvCuhsfPmGTYRHpI3+zQBv/ANtaP/0FrD/wIT/Gj+2tH/6C1h/4EJ/jWFo3gvwe1rIW8K6IT58o5sIum8/7NGj+DPB7Qz7vCuhnFzKBmwi6bz/s0Abv9taP/wBBaw/8CE/xo/trR/8AoLWH/gQn+NYGjeDPB7JdbvCuiHF3KBmwi4G7/dp2keC/B7Jc7vCuhnF1IBmwi6Z/3aAN3+2tH/6C1h/4EJ/jR/bWj/8AQWsP/AhP8awNF8F+D3jut3hXRGxdygZsIuBu6fdp2k+C/B7fa93hXQzi6cDNhFwOP9mgDd/trR/+gtYf+BCf40f21o//AEFrD/wIT/GsHSPBfg9vtm7wrohxdOBmwi4HH+zRo/gzwewu93hXRDi6kAzYRcDP+7QBvf21o/8A0FrD/wACE/xo/trR/wDoLWH/AIEJ/jWFpngvwe0t7u8K6GcXJAzYRcDav+zTdH8GeD2e/wB3hXRDi7YDNhEcDavH3aAN/wDtrR/+gtYf+BCf41atbq2u4/MtbiKdM43RuGGfTIrmNK8F+D2a83eFdDOLlwM2EXAwP9mqnwwsrPT9Y8aWlhaw2ttHrg2RQxhEXNpbk4A4HJJoA7eiiigAooooADXMWni+Gb4gzeDZNJ1K2uUs2u4rqVUEE6Kyq2whixwXA5A710zdK8/v7DxM/wAaLPXYdDB0iHS5dPa6+2RhgZJI38wJ1wNpGOpoA1V8eaG3jy78IqZjcWVg97c3O0fZ4whXchbP3wHUkY4BFZui/FLR72CW6v8ATdS0izOmSatZ3F2i7bu0TG6RArEggMp2tg4ZeK56y+FeuWfiqInxNNd6Q+jX9ncPLbRLK8lzIrHO0ZbJyxbr8oHQ1U/4V/4r8QeHrXQtctbTTE0nwvcaJBPHcCUXU0ixIJQAMqgEIODzliO1AHW2/wATdPXTdTutX0bVdJuLG2huxaTqjS3EUzbYimxiCWf5dpIIJ5pT8S9Ph0y/e/0fU7PV7K8gsm0hhG1xJNPjyQhVihDgk53YG1s9K5vV/B/i3xONS1e+0+00vUItOsrWytmuhIs0tvcC4dmZR8qsVCjuBkkdqbqfgvxVq2r6h40fTre01X+1dNu7TS3uVbdFaBwytIPlDP5smOwwufYA9F8G+I4PEdldSLZ3NhdWVy1reWdxt8yCVQDglSVIIKsCCQQRWdcf8ljsev8AyL9x/wClENL8O9I1Szl1/V9at47S71vUjdm1SUSeRGsUcSKWHBbbGCccZOKwbDwnoulfGCBLNLwCbQp3fzL6aTkXEXTcxx1PAoA7pv8AkZI/+vNv/Q1p8n/Ieh/69ZP/AEJKz20qz/4SBI9s237Kzf65853jvmnPpVn/AG3Em2bBt3P+vf8AvL70AXpv+Q7a/wDXvL/NKa//ACMUP/Xo/wD6GtU5tKsxrVum2bBgkJ/fv6r7+9I+lWf9vRR7Ztv2Vz/r367l75oAvz/8hu1/64S/zSm3P/IwWX/XCb+aVTm0qzGsWybZsGGQn9+/Yr7+9NuNLsxrlpHtm2tBKT+/fPBTvn3oA0Jv+Q7bf9e8n/oSUXX/ACGbH/cl/wDZaoy6VZjWrdAs2DBIT+/f1X3oudKsxq1mm2bDJLn9+/8As+9AF26/5Dlj/wBcpv8A2Si9/wCQvp//AG1/9Bqjc6XZjWbNAs21opSf37/7PvS3mlWY1SxULNhvMz+/f+79aALl9/yG9N+kv/oIp13/AMhix/3Zf5Cs+80uzXWLBQs2GEuf37+g96ddaVZjVbJds2GWTP79/Qe9AF6//wCQnp3/AF0f/wBANNvv+Qxpv/bX/wBBqne6VZLqFgoWbDO+f37/ANw+9Je6VZrq2noFlw3mZ/fv/d+tAF++/wCQrp/1k/8AQaZqf/IT0v8A67P/AOi2qpeaVZrqVioWbDGTP79/7v1puo6XZrqGmqFmw0zg/vn/AOebH1oAv33/ACE9O/35P/QDRqP/ACEdN/67P/6LaqV7pVmuoWChZsM75/fv/cPvSX+lWa3+nqFmw0rg/v3/ALje9AF7U/8Aj/03/ru3/otqXUv+P7Tv+uzf+gNVDUdKs1vdPVVmw0zA/vn/ALje9Lf6VZre2ChZsNMwP79/7je9AFvV/wDj603/AK+v/ZHp+qf8fWn/APXz/wCyNWfqml2aXOnhVl+a5wf3z9Nje9O1HSrNLixCrNhrjB/fv/cb3oAu6r/x9ad/18/+yNSav/r9O/6+x/6A1UtS0qzW5sAFl+a4wf3z9Nje9GqaVZpNYbVm+a5AOZ36bW96AL+rf6yx/wCvpf8A0FqZrP8Ax8ab/wBfY/8AQHqpqelWaSWW1ZvmuVB/fv02t703VtLs0n0/as3zXQBzM542N70AaGr/AHrL/r6T+RpNZ6Wf/X3H/WqWqaVZq1ptWb5rlQf379MH3pNW0qzQWm1ZubpAczueOfegC9rX3LT/AK+4v/QqzfGuuWGirpIvndTealDbQ7Vzl2Jxn24qTV9Ks0S12rNzdRg5nc8Z+teU/tSfZ9G0XwzcQmRSmtxSNmVjwqse54rKvU9nTcux6GVYNY3FwoP7X+R7Frn3LL/r8i/nT9a/1Fv/ANfUX/oYrM1LT7JrawljWXElzF/y2c8E/WpdX0qzSGHas3NzEOZ3PVh71qcDVmXdb/1Fv/19Rf8AoYpda/1Vt/19Rf8AoQqhrGlWaQQbRNzcxA5nc9WHvS6tpVmkUG1ZubmIHM7njcPegRe1z/jyT/rvF/6GKZ4g/wCPOH/r6g/9GLVTWdKs0tFKrNnzoxzO56uPema5pVnHaRMqy5NzCOZnPBkA9aANHW/+PWL/AK+Iv/QxSa//AMgxv+ukX/oxapavpVmltGVWbJnjHM7nguPek1vSrOPTmZVmz5kY5mc/xr70AX9b/wCPNP8Ar4h/9GLRr3/ILk/3k/8AQxVHWNKs0tUKibJniHM7nq496Na0qzTTpGVZs7k6zuf4h70AW/En/IIk/wB+P/0YtP17/kGt/wBdI/8A0Naz/EGl2celSOqzZ3x9Z3P8a+9O1rSrOPT2ZVmzvTrO5/jHvQBd8Q/8ge4+i/8AoQo8Qf8AIIn/AOA/+hCqOu6XZx6TO6rNkAdZ3Pce9GuaVZx6XM6rNkbes7n+Ie9AF7xB/wAgif8A4D/6EKb4m/5AN5/1z/rVTXNKs49LmZVmyNvWdz/EPem+IdLs4tFupEWXcE4zM57/AFoA0Ne/5A9z/uf1pdd/5Al7/wBcH/lVDW9Ks49KuHVZsheMzue/1pda0qyTR7x1WbcIXIzO57fWgC3rf/IBuf8ArjT9e/5At5/1xb+VZ+saVZpotw6rNkRcZnc/1p2taTZppN06rNuETEZnc9vrQBc13/kAXv8A17P/AOgmjVf+QBcf9e5/9BqlrOlWaaJdyKJty27kZnc/w/Wk1LSrNNEnkVZtwgJH75z2+tAF3Wv+RevP+vZ//Qafqf8AyA7n/r3b/wBBrP1fS7NNCupFE24W7EZncjO30zTtR0qzXR7hws2RAx/17/3frQBdvv8AkAT/APXq3/oNM1P/AJFy4/69G/8AQKqXulWY0SaTbNuFsx/174zt9M03UdKs10CeQLNuFqxH75+u360AaV1/yBZf+vc/+g1Hcf8AIuyf9eh/9Aqrc6TZjSJH2zZEBP8Ar3/u/Wo59KsxoMkgWbcLUt/r367PrQBoN/yAT/16/wDslEf/ACAk/wCvUf8AoFUm0qz/ALFMm2bd9mz/AK9+u360R6VZ/wBirJtm3fZwf9e/Xb9aALQ/5Fr/ALc//ZKkt/8AkCR/9ew/9BrNGl2f/CPiTbLu+ybv9c+M7PTNSwaVZnR45Ns2424P+vf+79aALdn/AMgCL/r1H/oNMsv+RZh/681/9AqraaVZnRIpNsu424P+vfrt+tMs9Lsz4dikKzbjaBv9c/XZ6ZoA1bH/AJBEH/Xuv/oNQ6V/yL9t/wBey/8AoNVrLSbJtLhcrNkwKf8AXv8A3frUemaVZvocDss2424J/fv/AHfrQBf0T/kBWf8A17p/6CKTRf8AkB23/XEfyqlpGk2T6LaOyzZaBScTuP4frRpGlWb6PbuyzZMQP+vcf1oAuaH/AMi/af8AXuv8qfoX/IGs/wDriv8AKs7RtKs30O1kZZdxgBOJnHb60/RtKs5NItGZZsmJScTuO31oAuaD/wAgW3/3D/M0eH/+QFZ/9cRVHRNKs5NIgdlmyVPSdx3PvRoelWcmjWrss24xAnE7j+tAF/Qf+QPa/wC5TPDn/IFt/o3/AKEaq6JpVm+lWzss2Snadx/WmaBpdnJpEDssu4hukzj+I+9AGhoH/IHtv9z+tJ4f/wCQPB9D/wChGqWiaVZvpVuzLNkr2ncd/rSaFpVm+lQOyzZIPSdx3PvQBd8Of8geH/ef/wBDal0D/kEw/V//AEI1Q0DS7OTS4nZZc7n6TOP4z707Q9Ks5NMidlmzluk7j+I+9AFzQP8AkGj/AK7S/wDoxqdoX/IOX/rpJ/6G1UND0qzewDMs2fNkHE7jo7e9O0bSrNrBWZZs+ZJ0ncfxn3oAuaB/yDF/66S/+jGo0H/kHn/rvN/6MaqOh6VZyaerMs2fMkHE7jo596NE0qzexLMs2fOlHE7jpIw9aAL+if8AHm//AF3l/wDQzTfD3/IOP/Xeb/0Y1U9H0qze1css2fOkH+vcdHPvTdC0uzksCzLNnzpRxO46SMPWgDQ0T/j0k/6+Jf8A0M0aL/qLj/r6m/8AQzVHR9Ks3tZGZZs+fKOJ3HRz70aRpVm8M+5ZuLmUDE7jgOfegC5on+ru/wDr7l/9Cp2jfcuv+vqX/wBCqho+l2bpdblm4upQMTuOA31pdJ0qzdLncJuLmQDE7jgH60AXNC/1V3/1+Tf+hGnaP/y+f9fT/wBKz9G0uzeO53LNxdygYnccBvrTtK0qzf7XuWbi5cDE7jjj3oAu6N/y+/8AX3J/SjRel5/19yfzqjpOlWb/AGvcs3y3TqP379OPejSNKs3F3uWbi6kAxO44z9aAL+lf62+/6+T/AOgrTNF/1mof9fj/APoK1U0zSrNpb3cs3y3BA/fv02j3pukaXZu99uWb5btlGJ3HGF96ANDSPvXv/X0/8hXO/D//AJGPxx/2HF/9I7atTS9Ks2a73LN8tywH79+mB71kfDiFINe8bRR7to1xcZYk/wDHpb9zQB2dFFFABRRRQAUUUUAFFFFABRRRQAVyNx/yWSy/7F+4/wDSiGuurkbj/ksll/2L9x/6UQ0Abzf8jJH/ANebf+hrTpP+Q9D/ANesn/oSU1v+Rkj/AOvNv/Q1p0n/ACHof+vWT/0JKACb/kO2v/XvL/NKR/8AkYov+vR//Q1pZv8AkO2v/XvL/NKR/wDkYov+vR//AENaAFn/AOQ3a/8AXCX+aU25/wCRgsv+uE380p0//Ibtf+uEv80ptz/yMFl/1wm/mlADpv8AkO23/XvJ/wChJRdf8hmx/wByX/2Wib/kO23/AF7yf+hJRdf8hmx/3Jf/AGWgBLr/AJDtj/1ym/8AZKL3/kL6f/21/wDQaLr/AJDtj/1ym/8AZKL3/kL6f/21/wDQaAEvv+Q3p30l/wDQRTrv/kL2P+7L/IU2+/5DenfSX/0EU67/AOQvY/7sv8hQAX//ACEtO/66P/6Aabf/APIZ03/tr/6DTr//AJCWnf8AXR//AEA02/8A+Qzpv/bX/wBBoAdff8hXT/rJ/wCg0zU/+Qnpf/XZ/wD0W1Pvv+Qrp/1k/wDQaZqf/IT0v/rs/wD6LagB1/8A8hPTv9+T/wBANGo/8hHTf+uz/wDotqL/AP5Cenf78n/oBo1H/kI6b/12f/0W1ACan/x/6b/13b/0W1O1L/j+07/rs3/oDU3U/wDj/wBN/wCu7f8AotqdqX/H9p3/AF2b/wBAagBmr/8AH1pn/X1/7I9P1T/j60//AK+f/ZGpmr/8fWmf9fX/ALI9P1T/AI+tP/6+f/ZGoATVf+PrTv8Ar5/9kajV/wDX6d/19j/0BqNV/wCPrTv+vn/2RqNX/wBfp3/X2P8A0BqAF1b/AFlj/wBfS/8AoLUzWf8Aj403/r7H/oD0/Vv9ZY/9fS/+gtTNZ/4+NN/6+x/6A9AD9X+9Zf8AX0n8jSaz/wAuf/X3H/Wl1f71l/19J/I0ms/8uf8A19x/1oATW/8AV2n/AF9xf+hV43+1lb/2hZ+HdOHJkkupAPdISRXsmt/6u0/6+4v/AEKvNPjJbrqHxJ8Daa3SU3gP4xAVzYuPNSce9vzPa4fqujj4Vf5VJ/dFnW+G77+0vAnhi+6mZLRj9dozXQa1/qLf/r6i/wDQxXAfB6cy/Cfw3E33ra6W2YHsY5GXH6V3+s/6i3/6+ov/AEMVtSd4J+R5+Op+zxNSC6N/mJrf+ot/+vqL/wBDFLrP+qtv+vqL/wBCFJrf+ot/+vqL/wBDFLrP+qtv+vqL/wBCFWcoa5/x5J/13i/9DFM8Qf8AHnD/ANfUH/oxafrn/Hkn/XeL/wBDFM8Qf8ecP/X1B/6MWgB+t/8AHrF/18Rf+hik1/8A5Bj/APXSL/0YtLrf/HrF/wBfEX/oYpNf/wCQY/8A10i/9GLQAut/8eaf9fEP/oxaNe/5Bcn+8n/oYo1v/jzT/r4h/wDRi0a9/wAguT/eT/0MUAM8Sf8AIHl/34//AEYtP17/AJBjf9dI/wD0NaZ4k/5A8v8Avx/+jFp+vf8AIMb/AK6R/wDoa0AJ4i/5A1x9B/6EKPEH/IIn/wCA/wDoQo8Rf8ga4+g/9CFHiD/kET/8B/8AQhQAeIP+QRP/AMB/9CFN8Tf8gG7/AOuf9ad4g/5BE/8AwH/0IU3xN/yAbv8A65/1oAfr/wDyB7n/AHP60uu/8gS9/wCuD/ypNf8A+QPc/wC5/Wl13/kCXv8A1wf+VADNb/5AVx/1yp+vf8gW8/64t/Kma3/yArj/AK5U/Xv+QLef9cW/lQA3Xf8AkAXv/Xs//oJo1X/kA3H/AF7n/wBBo13/AJAF7/17P/6CaNV/5ANx/wBe5/8AQaAE1r/kXrz/AK9n/wDQafqf/IDuf+vdv/QaZrX/ACL15/17P/6DT9T/AOQHc/8AXu3/AKDQAl9/yAJ/+vVv/Qabqf8AyLlx/wBejf8AoFOvv+QBP/16t/6DTdT/AORcuP8Ar0b/ANAoAkuv+QLL/wBe5/8AQajuP+Rck/69D/6BUl1/yBZf+vc/+g1Hcf8AIuSf9eh/9AoAc3/IBP8A16/+y0R/8gJP+vUf+gUN/wAgE/8AXr/7LRH/AMgJP+vUf+gUAMH/ACLQ/wCvP/2SpLf/AJAkf/XsP/QajH/ItD/rz/8AZKkt/wDkCR/9ew/9BoASz/5AEX/XqP8A0Go7L/kWYf8ArzX/ANAqSz/5AEX/AF6j/wBBqOy/5FmH/rzX/wBAoAsWP/IIg/691/8AQai0n/kX7b/r2X/0GpbH/kEQf9e6/wDoNRaT/wAi/bf9ey/+g0ALon/ICs/+vdP/AEEUmif8gO2/64j+VLon/ICs/wDr3T/0EUmif8gO2/64j+VACaH/AMi/af8AXuv8qfoX/IFs/wDriv8AKmaH/wAi/af9e6/yp+hf8gWz/wCuK/yoAboH/IFt/wDcP8zR4f8A+QFZ/wDXEUaB/wAgW3/3D/M0eH/+QFZ/9cRQAug/8ge1/wBymeHP+QLb/Rv/AEI0/Qf+QPa/7lM8Of8AIFt/o3/oRoAfoH/IHtv9z+tJ4f8A+QPB9D/6EaXQP+QPbf7n9aTw/wD8geD6H/0I0AJ4c/5A8P8AvP8A+hml0D/kEw/Vv/QjSeHP+QPD/vP/AOhml0D/AJBMP1b/ANCNAB4f/wCQaP8ArrL/AOjGpdD/AOQcv/XST/0NqTw//wAg0f8AXWX/ANGNS6H/AMg5f+ukn/obUAN8P/8AINX/AK6S/wDobUug/wDHg3/Xeb/0Y1J4f/5Bq/8AXSX/ANDal0H/AI8G/wCu83/oxqAF0T/jzf8A67y/+hmm+Hv+Qcf+u83/AKManaJ/x5v/ANd5f/QzTfD3/IOP/Xeb/wBGNQA7RP8Aj0k/6+Jf/QzRov8AqLj/AK+pv/QzRon/AB6Sf9fEv/oZo0X/AFFx/wBfU3/oZoAbof8Aq7v/AK/Jf/Qqdo33Lr/r6l/9Cpuh/wCru/8Ar8l/9Cp2jfcuv+vqX/0KgBuhf6q7/wCvyb/0I07R/wDl8/6+n/pTdC/1V3/1+Tf+hGnaP/y+f9fT/wBKAE0b/l9/6+5P6UaL0vP+vuT+dGjf8vv/AF9yf0o0Xpef9fcn86AF0r/W3/8A18n/ANBWmaL/AKzUP+vx/wD0FafpX+tv/wDr5P8A6CtM0X/Wah/1+P8A+grQA/SPvXv/AF9P/IVz3gD/AJGPxv8A9hxf/SO2rodI+9e/9fT/AMhXPeAP+Rj8b/8AYcX/ANI7agDr6KKKACiiigAooNczbeMIJviBN4Nk0rUre5Sza8iuZUUQzorKrbCGycFx1AoA6aiuOsvHkP8Ab6aRrWh6loTXEE9xaTXnllJ44cGQ/IzFSAwbDY4qno3xR0e9t5rq+0/UtItP7MfVrSe7Rdt3ZpjdIgUkgjcp2thsOpxzQB3tFcHb/E3Tl03U7rVtH1TSbiwt4br7HcIjSzxTNtiKbWIJZ/lwSCD1xS/8LM0+LS76S+0jUrTVrO8gsX0h1Rrh5p8GFVKsUIcHOd2BtbOMUAd3XI3H/JZLL/sX7j/0ohrS8HeJIPEljcTJaXNjdWly9reWlwF8yCVcEqdpIIIIIIJBBFZtx/yWSx/7F+4/9KIaAN5v+Rkj/wCvNv8A0NadJ/yHof8Ar1k/9CSmt/yMkf8A15t/6GtOk/5D8P8A16yf+hJQATf8h21/695f5pSP/wAjFF/16P8A+hrSzf8AIdtf+veX+aUj/wDIxRf9ej/+hrQAs/8AyG7X/rhL/NKbc/8AIwWX/XCb+aU6f/kN2v8A1wl/mlNuf+Rgsv8ArhN/NKAHTf8AIdtv+veT/wBCSi6/5DNj/uS/+y0Tf8h22/695P8A0JKLr/kM2P8AuS/+y0AJdf8AIdsf+uU3/slF7/yF9P8A+2v/AKDRdf8AIdsf+uU3/slF7/yF9P8A+2v/AKDQAl9/yG9O+kv/AKCKdd/8hex/3Zf5CmX3/Ib036S/+gin3f8AyF7H/dl/kKAC/wD+Qlp3/XR//QDTb/8A5DOm/wDbX/0GnX//ACEtO/66P/6Aabff8hjTf+2v/oNADr7/AJCun/WT/wBBpmp/8hPS/wDrs/8A6Lan33/IV0/6yf8AoNN1P/kJ6X/12f8A9FtQAt//AMhPTv8Afk/9ANGo/wDIR03/AK7P/wCi2pb/AP5Cenf77/8AoBpNR/5COm/9dn/9FtQAmp/8f+m/9d2/9FtTtS/4/tO/67N/6A1N1P8A4/8ATf8Aru3/AKLanal/x/ad/wBdm/8AQGoAZq//AB9aZ/19f+yPT9U/4+tP/wCvn/2RqZq//H1pn/X1/wCyPT9U/wCPrT/+vj/2RqAE1X/j607/AK+f/ZGo1f8A1+nf9fY/9AajVf8Aj607/r5/9kajV/8AX6d/19j/ANAagBdW/wBZY/8AX0v/AKC1M1n/AI+NN/6+x/6A9P1b/WWP/X0v/oLUzWf+PjTf+vsf+gPQA/V/vWX/AF9J/I0ms/8ALn/19x/1pdX+9Zf9fSfyNJrP/Ln/ANfcf9aADW/uWn/X3F/6FXnfjweb8dvBMXZLa5kP/jor0TW/uWn/AF9xf+hV554o/eftB6Av/PHSpH/OVRWNf4V6r8z08qdqk5doS/JoZ8Kz5FhrOknj7D4slVR6K7iQf+hV6PrX+ot/+vqL/wBDFeaeGf8AQ/i14x07kLLf2F4o/wB5cE/mK9L1n/UW/wD19Rf+hiih8FiM0X+0uX8yT+9Jia3/AKi3/wCvqL/0MUus/wCqtv8Ar6i/9CFJrf8AqLf/AK+ov/QxS61/qrb/AK+ov/QhWx54a5/x5J/13i/9DFM8Qf8AHnD/ANfUH/oxafrn/Hkn/XeL/wBDWmeIP+POH/r6g/8ARi0AP1v/AI9Yv+viL/0MUmv/APIMf/rpF/6MWl1v/j1i/wCviL/0MUmv/wDIMb/rpF/6MWgBdb/480/6+If/AEYtGvf8guT/AHk/9DFGuf8AHmn/AF8Q/wDoxaNe/wCQXJ/vJ/6GKAGeJP8AkDy/78f/AKMWn69/yDG/66R/+hrTPEn/ACB5f9+P/wBGLT9e/wCQa3/XSP8A9DWgBPEX/IGuPoP/AEIUeIP+QRP/AMB/9CFHiH/kDXH0H/oQo8Qf8gif/gP/AKEKADxB/wAgif8A4D/6EKb4m/5AN3/1z/rTvEH/ACCJ/wDgP/oQpvib/kA3f/XP+tAD9f8A+QPc/wC5/Wl13/kCXv8A1wf+VJr/APyB7n/c/rS67/yBL3/rg/8AKgBmt/8AICuP+uVP17/kC3n/AFxb+VM1v/kA3H/XKn69/wAgW8/64t/KgBuu/wDIAvf+vZ//AEE0ar/yAbj/AK9z/wCg0a7/AMgC9/69n/8AQTRqv/IBuP8Ar3P/AKDQAmtf8i9ef9ez/wDoNP1P/kB3P/Xu3/oNM1r/AJF68/69n/8AQafqf/IDuf8Ar3b/ANBoAS+/5AE//Xq3/oNN1P8A5Fy4/wCvRv8A0CnX3/IAn/69W/8AQabqf/IuXH/Xo3/oNAEl1/yBZf8Ar3P/AKDUdx/yLkn/AF6H/wBAqS6/5Asv/Xuf/QajuP8AkXJP+vQ/+gUAOb/kAn/r1/8AZaI/+QEn/XqP/QKG/wCQCf8Ar1/9lpYv+QEn/XqP/QaAIx/yLQ/68/8A2SpLf/kCR/8AXsP/AEGox/yLQ/68/wD2SpLf/kCR/wDXsP8A0GgBLP8A5AEX/XqP/Qajsv8AkWYf+vNf/QKks/8AkAQ/9eo/9BqOy/5FmH/rzX/0CgCxY/8AIIg/691/9BqLSf8AkX7b/r2X/wBBqWx/5BEH/Xuv/oNQ6V/yL9v/ANey/wDoNADtE/5AVn/17p/6CKTRP+QHbf8AXEfypdE/5AVn/wBe6f8AoIpNF/5Adt/1xH8qAE0P/kX7T/r3X+VP0L/kC2f/AFxX+VM0P/kX7T/r3X+VP0L/AJAtn/1xX+VADdA/5Atv/uH+Zo8P/wDICs/+uIo0D/kC2/8AuH+Zo8P/APICs/8AriKAF0H/AJA9r/uUzw5/yBbf6N/6EafoP/IHtf8Acpnhz/kC2/0b/wBCNAD9A/5A9t/uf1pPD/8AyB4Pof8A0I0ugf8AIHtv9z+tJ4f/AOQPB9G/9CNACeHP+QPD/vP/AOhml0D/AJBMP1b/ANCNJ4d/5A8P+8//AKGaXQP+QTD9W/8AQjQAeH/+QaP+usv/AKMal0P/AJBy/wDXST/0NqTw/wD8g0f9dZf/AEY1Lof/ACDV/wCukn/obUAN8P8A/INX/rpL/wChtS6D/wAeDf8AXeb/ANGNSeH/APkGr/10l/8AQ2pdB/48G/67zf8AoxqAF0T/AI83/wCu8v8A6Gab4e/5Bx/67zf+jGp2if8AHm//AF3l/wDQzTfD3/IOP/Xeb/0Y1ADtE/49JP8Ar4l/9DNGi/6i4/6+pv8A0M0aJ/x6Sf8AXxL/AOhmjRf9Tcf9fU3/AKGaAG6H/q7v/r8l/wDQqdo33Lr/AK+pf/Qqbof+ru/+vyX/ANCp2jfcuv8Ar6l/9CoAboX+qu/+vyb/ANCNO0f/AJfP+vp/6U3Qv9Vd/wDX5N/6EadpH/L5/wBfT/0oATRv+X3/AK+5P6UaL0vP+vuT+dGjf8vv/X3J/SjRel5/19yfzoAXSv8AW3//AF8n/wBBWmaL/rNQ/wCvx/8A0FafpX+tvv8Ar5P/AKCtM0X/AFmof9fj/wDoK0AP0j717/19P/IVz3gD/kY/G/8A2HF/9I7auh0j717/ANfT/wAhXPeAP+Rj8cf9hxf/AEjtqAOvooooAKKKKAA9K8/vrHxI3xqstej0EPo8Glyae9z9sQNmSSN9+zrgbSMda9AoxQB5XpPh/wAU67rut3njLRPs819aXOn2VxFeRyRWFq4ICog+Yu+AzMe4A6Csk+APFfiLw9b6HrdpaaWul+FrjRIJkuBKLqeRYlEoA5VAIVODzlj6V7ViigDx/WfCHi7xMdS1i90610zUI7Cxt7G1a6EizSW9wLhizKMKrEBR3HJPpSal4N8Vapq9/wCNX06C11T+1tOvLXS3uVbfDaq6srSD5Q7ebIR2GFzXsNFAHI/DrSNUs217VtZt47S81vUjeG1SQSeRGIo4kUsOC22ME44yaw7HwnoOk/GC3TT7EwrNoU7yDz5GyRcRc8scdTXpVcjcf8lksv8AsX7j/wBKIaANFtKsP7fSPyPl+ys2N7dd6+9LJpNh/bcMfkHabdzje3XcvvVxv+Rkj/682/8AQ1p0n/Ieh/69ZP8A0JKAKMulWA1q3TyDtMEhI3t1yvv70kmlWP8AbsUYg+U2rnG9uu5fer83/Idtf+veX+aUj/8AIxRf9ej/APoa0AU5tKsBrFsnkHaYZCRvbsV96ZcaVYjXLOMQHaYJSRvbsU960J/+Q3a/9cJf5pTbn/kYLL/rhN/NKAKcuk2H9tW6eQdpgkJG9uuV9/eludJsF1azQQHayS5G9v8AZ96uzf8AIdtv+veT/wBCSi6/5DNj/uS/+y0AULnSrAazZoIDtaOUkb27bfelu9KsF1SxUQHa3mZG9ufl+tXbr/kO2P8A1ym/9kovf+Qvp/8A21/9BoAoXmlWK6xYIIPlYS5+ducAe9OutJsBqtkogO1lkz87eg96uX3/ACG9O+kv/oIp13/yF7H/AHZf5CgCje6TYLqFgogIDO+Rvb+4fekvdKsF1bT0EJAbzMje39361fv/APkJad/10f8A9ANNv/8AkM6b/wBtf/QaAKd5pNgupWKiA4YyZG9v7v1pNR0qwXUNOVYSA0zgje3P7tj61fvv+Qrp/wBZP/QaZqf/ACE9L/67P/6LagCpe6VYLqNgogIDO4Pzt/cPvRf6VYLf6eqwHDSsD87f3G96u3//ACE9O/35P/QDRqP/ACEdN/67P/6LagCjqOlWK3unqIMBp2B+dumxvelv9KsVvLBRAQGmYH526bG96uan/wAf+m/9d2/9FtTtS/4/tO/67N/6A1AGfqmlWKXOnhYSA1zg/O3TY3v7U7UdKsVuLACDAa4wfnbkbG9/arer/wDH1pn/AF9f+yPT9U/4+tP/AOvn/wBkagCjqWlWC3NgFgIDXGD87dNje9Jquk2CzWG2AgNcgH526bW96var/wAfWnf9fP8A7I1Gr/6/Tv8Ar7H/AKA1AFLU9JsFkstsBG65UH526bW96bqulWKT6eFgI3XQU/O3I2N71oat/rLH/r6X/wBBamaz/wAfGm/9fY/9AegCpqmlWCmz2wEZuVB+dumD70mraVYJ9k2wEbrpAfnbpz71f1f71l/19J/I0ms/8uf/AF9x/wBaAKOr6VYIlrtgIzdRg/O3TP1rgNSsLVvj/DCsf7uLRY8ruP8AFcD/AAr03W/uWn/X3F/6FXn/APrPj1qb/wDPHTLFf++ppD/Ssa32fU9HL3ZVX/cf5oo6tp9tY/Hu2hEeIdS0uI43HlopiD39GFeg6tpVikMJWDGbmIffboWHvXG/EpPs3xX8Aah0EtxPaMfXKbgPzWu/1n/UW/8A19Rf+hiijo5LzHj7yp0Z94/k2v0KWsaTYJDAVgIzcxA/O3QsPejV9KsEit9sGM3MQPzt0LD3q7rf+ot/+vqL/wBDFLrP+qtv+vqL/wBCFbHmlHWdJsEtFKwYPnRj77d3HvTdc0qxjtIisBBNzCPvt0Mij1rQ1z/jyT/rvF/6GKZ4g/484f8Ar6g/9GLQBV1fSrBLaMrBgmeMffbu496TW9JsI9OZlgIPmR/xt/fX3q9rf/HrF/18Rf8AoYpNf/5Bj/8AXSL/ANGLQBT1nSrBLRCsBBM8Q++3dx70a1pVgmnSMsBBDJj52/vD3q7rf/Hmn/XxD/6MWjXv+QXJ/vJ/6GKAM/xBpVhHpUjrAQd8f8bf3196drWk2CaezLCQd6fxt/fHvVvxJ/yB5f8Afj/9GLT9e/5Bjf8AXSP/ANDWgChr2lWEekzukBDADne3qPel1zSrCPS5mSAgjbg72/vD3q74i/5A1x9B/wChCjxB/wAgif8A4D/6EKAKWuaVYR6XMywEEbed7f3h703xDpVjHot1IkJDBODvb1+tX/EH/IIn/wCA/wDoQpvib/kA3f8A1z/rQBV1vSrCPSrhlgIYLwd7ev1o1rSbBNHu3WAhlhYg729PrV3X/wDkD3P+5/Wl13/kCXv/AFwf+VAGfrGlWCaLcOsBDCLIO9v8adrWk2MekXTrCQRExHzt6fWret/8gK4/65U/Xv8AkC3n/XFv5UAUNa0qwTQ7uRYCGW3cg7267frSalpViuiTuICGEBIO9uuPrV7Xf+QBe/8AXs//AKCaNV/5ANx/17n/ANBoAo6vpVgmhXUiwYYW7EHe3Xb9adqGk2C6PcOICGEDEHe3Xb9at61/yL15/wBez/8AoNP1P/kB3P8A17t/6DQBQvdJsF0SaQQHcLZjne3Xb9aTUdKsF0C4kEB3C1Yg7267frV++/5AE/8A16t/6DTdT/5Fy4/69G/9AoAq3Ok2A0iRxAdwgJzvbrt+tMn0qwGgvJ5B3C1Jzvbrs+taN1/yBZf+vc/+g1Hcf8i5J/16H/0CgCo2lWH9iF/I+b7NnO9uu360R6VYf2Kr+Qd32cHO9uu361db/kAn/r1/9loj/wCQEn/XqP8A0CgDPGl2P/CPeZ5B3fZN2d7ddn1qSDSrA6PG5gO77ODne3Xb9asj/kWh/wBef/slSW//ACBI/wDr2H/oNAFC00qwOhxOYDu+zA53t12/WmWmlWLeHYpDB8xtA2d7ddn1rRs/+QBF/wBeo/8AQajsv+RZh/681/8AQKAIbLSdPbS4WMHJgU/fb+79ai03SrF9DgdoDuNuDne3XH1rTsf+QRB/17r/AOg1FpP/ACL9t/17L/6DQBS0fSbB9FtHaAljAhPzt/d+tGkaVYvo1u7QksYgSd7en1q9on/ICs/+vdP/AEEUmif8gO2/64j+VAFHRtKsX0O2kaDLGAEne3p9afouk2D6RaM0BJMSk/O3p9ataH/yL9p/17r/ACp+hf8AIFs/+uK/yoAz9F0qwk0iB2gJYocne3qfejQtKsZNFtXeAljECTvb/Gr2gf8AIFt/9w/zNHh//kBWf/XEUAU9F0mwfSrZ2gJJTk72/wAaZ4f0uxk0eB3gJY7ud7f3j71oaD/yB7X/AHKZ4c/5Atv9G/8AQjQBU0TSrCTSrdmgJJXk729frRoWlWEmlQO0GWIPO9vU+9XtA/5A9t/uf1pPD/8AyB4Pof8A0I0AUdA0qxk0qJ3gJJZ+d7f3z70uh6TYSaZEzQEnLc72/vH3q54c/wCQPD/vP/6GaXQP+QTD9W/9CNAFHQ9KsJNPDNASfNkH327SN707RdJsHsAzQZPmSfxt/fPvVzw//wAg0f8AXWX/ANGNS6H/AMg5f+ukn/obUAUND0qwk09WaAk+ZIPvt/fPvS6JpVg9iWaDJ86UffbtIw9aueH/APkGr/10l/8AQ2pdB/48G/67zf8AoxqAKWj6TYPauWgJPnSD77dA596TQtKsZLAs8BJ86UffbtIw9av6J/x5v/13l/8AQzTfD3/IOP8A13m/9GNQBT0fSbB7WRmgJPnyj77dA596NI0qweGfdATi5lA+dugc+9XtE/49JP8Ar4l/9DNGi/6i4/6+pv8A0M0AUNH0qxdLrdATi6lA+dugP1pdJ0mwdLndATi5kA+dumfrVzQ/9Xd/9fkv/oVO0b7l1/19S/8AoVAGfo2lWDx3JaEnF1Ko+dugb60/StKsH+17oCcXLgfO3Tj3q3oX+qu/+vyb/wBCNO0f/l8/6+n/AKUAUNJ0qwf7Zugzi6cD526ce9GkaVYOt3ugzi6kA+dumfrV7Rv+X3/r7k/pRovS8/6+5P50AUtN0qxaW9DQk7bggfO3TavvTdI0qwd77dATtu2UfO3TavvWhpX+tv8A/r5P/oK0zRf9ZqH/AF+P/wCgrQBU0vSrB2u90BO25YD526YHvWR8OIY4Ne8bRRLtQa4uBnP/AC529dLpH3r3/r6f+QrnvAH/ACMfjf8A7Di/+kdtQB19FFFABRRRQAUUUUAFFFFABRRRQAVyNx/yWSy/7F+4/wDSiGuurkbj/ksll/2L9x/6UQ0Abzf8jJH/ANebf+hrTpP+Q9D/ANesn/oSU1v+Rkj/AOvNv/Q1p0n/ACHof+vWT/0JKACb/kO2v/XvL/NKR/8AkYov+vR//Q1pZv8AkO2v/XvL/NKR/wDkYov+vR//AENaAFn/AOQ3a/8AXCX+aU25/wCRgsv+uE380p0//Ibtf+uEv80ptz/yMFl/1wm/mlADpv8AkO23/XvJ/wChJRdf8hmx/wByX/2Wib/kO23/AF7yf+hJRdf8hmx/3Jf/AGWgBLr/AJDtj/1ym/8AZKL3/kL6f/21/wDQaLr/AJDtj/1ym/8AZKL3/kL6f/21/wDQaAEvv+Q3p30l/wDQRTrv/kL2P+7L/IU2+/5DenfSX/0EU67/AOQvY/7sv8hQAX//ACEtO/66P/6Aabf/APIZ03/tr/6DTr//AJCWnf8AXR//AEA02/8A+Qzpv/bX/wBBoAdff8hXT/rJ/wCg0zU/+Qnpf/XZ/wD0W1Pvv+Qrp/1k/wDQaZqf/IT0v/rs/wD6LagB1/8A8hPTv9+T/wBANGo/8hHTf+uz/wDotqL/AP5Cenf78n/oBo1H/kI6b/12f/0W1ACan/x/6b/13b/0W1O1L/j+07/rs3/oDU3U/wDj/wBN/wCu7f8AotqdqX/H9p3/AF2b/wBAagBmr/8AH1pn/X1/7I9P1T/j60//AK+f/ZGpmr/8fWmf9fX/ALI9P1T/AI+tP/6+f/ZGoATVf+PrTv8Ar5/9kajV/wDX6d/19j/0BqNV/wCPrTv+vn/2RqNX/wBfp3/X2P8A0BqAF1b/AFlj/wBfS/8AoLUzWf8Aj403/r7H/oD0/Vv9ZY/9fS/+gtTNZ/4+NN/6+x/6A9AD9X+9Zf8AX0n8jSaz/wAuf/X3H/Wl1f71l/19J/I0ms/8uf8A19x/1oATW/uWn/X3F/6FXAaWfM+NXil+vlx6bH+rt/WvQNb+5af9fcX/AKFXnnhf958V/Gs3pfafGPwj/wDr1lU+KPr+h34PSlWf93/26Ja+NwMU3g6+Xh4PEVsAfZsqf0NdzrP+ot/+vqL/ANDFcP8AH35PDmiz/wDPLX7Jv/Ildvq//Htb/wDXzD/6GKUP4kvkViNcHRf+Jfiv8xdb/wBRb/8AX1F/6GKXWf8AVW3/AF9Rf+hCk1v/AFFv/wBfUX/oYpdZ/wBVbf8AX1F/6EK2PODXP+PJP+u8X/oYpniD/jzh/wCvqD/0YtP1z/jyT/rvF/6GKZ4g/wCPOH/r6g/9GLQA/W/+PWL/AK+Iv/QxSa//AMgx/wDrpF/6MWl1v/j1i/6+Iv8A0MUmv/8AIMf/AK6Rf+jFoAXW/wDjzT/r4h/9GLRr3/ILk/3k/wDQxRrf/Hmn/XxD/wCjFo17/kFyf7yf+higBniT/kDy/wC/H/6MWn69/wAgxv8ArpH/AOhrTPEn/IHl/wB+P/0YtP17/kGN/wBdI/8A0NaAE8Rf8ga4+g/9CFHiD/kET/8AAf8A0IUeIv8AkDXH0H/oQo8Qf8gif/gP/oQoAPEH/IIn/wCA/wDoQpvib/kA3f8A1z/rTvEH/IIn/wCA/wDoQpvib/kA3f8A1z/rQA/X/wDkD3P+5/Wl13/kCXv/AFwf+VJr/wDyB7n/AHP60uu/8gS9/wCuD/yoAZrf/ICuP+uVP17/AJAt5/1xb+VM1v8A5AVx/wBcqfr3/IFvP+uLfyoAbrv/ACAL3/r2f/0E0ar/AMgG4/69z/6DRrv/ACAL3/r2f/0E0ar/AMgG4/69z/6DQAmtf8i9ef8AXs//AKDT9T/5Adz/ANe7f+g0zWv+RevP+vZ//Qafqf8AyA7n/r3b/wBBoAS+/wCQBP8A9erf+g03U/8AkXLj/r0b/wBAp19/yAJ/+vVv/Qabqf8AyLlx/wBejf8AoFAEl1/yBZf+vc/+g1Hcf8i5J/16H/0CpLr/AJAsv/Xuf/QajuP+Rck/69D/AOgUAOb/AJAJ/wCvX/2WiP8A5ASf9eo/9Aob/kAn/r1/9loj/wCQEn/XqP8A0CgBg/5Fof8AXn/7JUlv/wAgSP8A69h/6DUY/wCRaH/Xn/7JUlv/AMgSP/r2H/oNACWf/IAi/wCvUf8AoNR2X/Isw/8AXmv/AKBUln/yAIv+vUf+g1HZf8izD/15r/6BQBYsf+QRB/17r/6DUWk/8i/bf9ey/wDoNS2P/IIg/wCvdf8A0GotJ/5F+2/69l/9BoAXRP8AkBWf/Xun/oIpNE/5Adt/1xH8qXRP+QFZ/wDXun/oIpNE/wCQHbf9cR/KgBND/wCRftP+vdf5U/Qv+QLZ/wDXFf5UzQ/+RftP+vdf5U/Qv+QLZ/8AXFf5UAN0D/kC2/8AuH+Zo8P/APICs/8AriKNA/5Atv8A7h/maPD/APyArP8A64igBdB/5A9r/uUzw5/yBbf6N/6EafoP/IHtf9ymeHP+QLb/AEb/ANCNAD9A/wCQPbf7n9aTw/8A8geD6H/0I0ugf8ge2/3P60nh/wD5A8H0P/oRoATw5/yB4f8Aef8A9DNLoB/4lMP1f/0I0nhz/kDw/wC8/wD6GahsG8vw00ndY5T+rUMaV2kS+HHR9MDIwYGWXBByP9Y1P0P/AJBy/wDXST/0Nq89/ZkvWvPhZbb2LNFdXCZJ/wCmhP8AWvQtC/5By/8AXST/ANDas6U/aQUu50Y3DPC4idB/ZbQ3w/8A8g1f+ukv/obUug/8eDf9d5v/AEY1J4f/AOQav/XSX/0NqXQf+PBv+u83/oxq0OYXRP8Ajzf/AK7y/wDoZpvh7/kHH/rvN/6ManaJ/wAeb/8AXeX/ANDNN8Pf8g4/9d5v/RjUAO0T/j0k/wCviX/0M0aL/qLj/r6m/wDQzRon/HpJ/wBfEv8A6GaNF/1Fx/19Tf8AoZoAbof+ru/+vyX/ANCp2jfcuv8Ar6l/9Cpuh/6u7/6/Jf8A0KnaN9y6/wCvqX/0KgBuhf6q7/6/Jv8A0I07R/8Al8/6+n/pTdC/1V3/ANfk3/oRp2j/APL5/wBfT/0oATRv+X3/AK+5P6UaL0vP+vuT+dGjf8vv/X3J/SjRel5/19yfzoAXSv8AW3//AF8n/wBBWmaL/rNQ/wCvx/8A0FafpX+tv/8Ar5P/AKCtM0X/AFmof9fj/wDoK0AP0j717/19P/IVz3gD/kY/G/8A2HF/9I7auh0j717/ANfT/wAhXPeAP+Rj8b/9hxf/AEjtqAOvooooAKa7oilnYKB1JOAKca8U+Kl14fg8fT6f4m8R2EWi3Mdve6hYTRTvIyQrIET5FK+UzEMSf7vvQB7V1HFcxa+Lll+Ik3g2fRr62lWya8hu5CnlTorKrbQCW4LjqBUPwi1DTr3wDpcOn63b6wbK3S2mniYn51UcEN8w4xjPOMGs+/0vxNJ8ZbPxBHo9s2jw6ZJpzzG9AkPmSI5k2be20jGeaAF0b4madfanbxXGm3lhpl8Ln+zdRmZfKuvs4Jk+UHcnyqzDPUKTUWkfFLTbi2kvNU0m/wBIsn0qTV7Ke42sLu0TG5wFJKthkO084cVgab8PPEF1DoPh3V0tYNH8PrfrFeRT7pLvz4pYY/kwNm1JmLZJyQMVEvw78Ua7oFtoWvpY2MWl+GbjRLaaCYyfaZZFjQTFcDYoWFfl5OWPpQB08fxMtYNO1OfWtD1HSruytYbtLNykklxFM2yLZtONxf5Sp6E80P8AEu2t7C/XUNEvrXW7O8t7H+yd6PJLLccw7HB2lWGec8bWz0rC1XwX4s8SrqOqalbWGm6kmn2VrYwLcmVJJLe4FwzMwAwrMqqBgkDJpupeB/FGq6rqHjGW1srTWTqmnXlppxud6GK0Dgo0oGAz+bJggYHy+9AHoHg3xFH4itLtmsp9PvbG6a0vbSYqzwyqAcZXIYFWVgR1BFZ9z/yWSx/7F+4/9KIad8PdG1Oxk13Vdaiht77WtRN29vFJ5iwIIkiRN2BuO2MEkcZNYNl4U0HSvjDbx2Nm8SzaFO8mZ5GyRcRc8scdT0oA7pv+Rkj/AOvNv/Q1p0n/ACH4f+vWT/0JKoNpdj/wkCR+Sdv2VjjzG67196WTSrH+24U8k7TbuSPMbruX3oAvTf8AIdtf+veX/wBCSmv/AMjFF/16P/6GlVJdKsRrVunknaYJCR5jeq+/vTX0qx/t6KPyTt+yucb267l96AL8/wDyHLX/AK4S/wA0pt1/yMFl/wBcJv5pVSbSrEaxbJ5LbTDIT87eq+/vTbjS7Ea5ZoIm2mCUkeY3Yp70AX5v+Q7bf9e8n/oSUXX/ACGbH/cl/wDZaoy6VY/21bp5LbTBISPMbrlfeludKsRq1mohOGSXPzt/s+9AFu6/5Dtj/wBcpv8A2Slvf+Qvp/8A21/9Bqjc6VYrrNmghO1o5Sfnbtt96W80qxXVLFRC2G8zP7xv7v1oAt33/Ib076S/+gin3f8AyF7H/dl/kKoXml2K6xp6CE7WEuRvbsB70660qxGq2SiJsMsmfnb0HvQBdv8A/kJad/10f/0A02+/5DGm/wDbX/0Gqd7pViuoWCrCwDO+fnb+4fekvNLsV1awUQnDeZn52/u/WgC/ff8AIV0/6yf+g0zU/wDkJ6X/ANdn/wDRbVUvNKsV1KxUQnDGTPzt/d+tJqOl2K6jpqiE4aZwfnbn92x9aAL1/wD8hPTv9+T/ANANGo/8hHTf+uz/APotqpXulWK6jYKIThnfPzt/cPvRf6VYrf6eohOGlcH9439xvegC5qf/AB/6b/13b/0W1LqX/H9p3/Xdv/QGqjqOlWK3unqsJw07A/O39xvel1DSrFb2wAhOGmbPzt/cb3oAt6x/x9aZ/wBfX/sj07VP+PrT/wDr5/8AZGqhqml2KXOnhYThrnB+dumxvenajpVitzYAQnDXGD87f3G96ALuq/8AH1p3/Xz/AOyNSav/AK/Tv+vsf+gNVPU9KsVubALCcNcYPztyNje9JqmlWKzWG2EjddAH943I2t70AX9W/wBZY/8AX0v/AKC1M1n/AI+NN/6+x/6A9VdT0qxV7PbCfmuVB+dumG96Zq2lWKT6fthI3XQB+dumxvegDQ1f71l/19J/I0ms/wDLn/19x/1qlqmlWKtabYTzcqD87dMH3o1bSrFBabYSM3SA/O3Tn3oAu639y0/6+4v/AEKvO/Av7zxz43uP+pggj/75jX/Gu31fS7FEtdsJ5uowcyN0z9a8++G1jaz6n4tnaMkN4oMY+Y9Aqj1rGo/fj/XQ9HCL/Zq78l/6UjW/aI+XwFbyf889Wsn/AClFdtqhzZ2p/wCniH/0IV5/+0Lp9pbfDK6miiKsl3bNneTx5q+prsb3TLH+z7NxEctNDn527kZ70R/iy9F+o6y/2Ck/70vyiaOt/wCot/8Ar6i/9DFGs/6q2/6+ov8A0IVS1jSrFIINsJGbmIH943QsPejV9KsVit9sJGbmIH526bh71seaXtc/48k/67xf+hima/8A8ecP/X1B/wCjFqprOlWKWilYWB86If6xu7j3puuaXYx2kTLCQTcwg/O3QyLnvQBoa3/x6xf9fEX/AKGKTX/+QY3/AF0i/wDRi1T1jSrFbaMrCwzPEP8AWN0Lj3pNc0qxTTmZYSD5kf8Ay0bu6+9AF7XP+PNP+viH/wBGLRr3/ILk/wB5P/QxVLWdKsUtEKwsD58Q/wBY3QuPejWtKsU02RlhYEMn8bf3h70AWvEn/IHl/wB+P/0YtP17/kGt/wBdI/8A0Naz/EGl2MelSOkJB3x/8tG/vr707W9KsU09mWEg+Yn/AC0b++PegC74h/5A1x9F/wDQhR4g/wCQRP8A8B/9CFUtd0qxj0mdkhYEAY/eN/eHvRrml2MelzMkJBG3+Nv7w96ALviD/kET/wDAf/QhTfE3/IBvP+uf9aqa5pVjHpczLCQRtx87f3h703xFpdjHot1IkJDBOPnb1+tAGhr/APyB7n/c/rS67/yBL3/rg/8AI1R1vSrFNKuHWFgQvH7xj3+tGtaVYpo926wkMsLEHe3p9aALet/8gG5/6407Xv8AkDXn/XFv5VQ1jSrFNFuHWEhhFwd7f407W9KsU0i6dYSGETEfvG9PrQBc13/kAXv/AF7P/wCgmjVT/wASC4/69z/6DVLWdKsU0O7dYSGW3cg7267frRqWlWK6JO6wkMICc7264+tAFzWv+RevP+vZ/wD0Gn6n/wAgO5/692/9BrP1fSrFdCunWEhhbsQfMbrt+tP1HSrFdGuHEJyIGI/eN/d+tAFy+/5AE/8A16t/6DTNT/5Fy5/69G/9Aqpe6VYjQ5nELbhbMc+Y3Xb9aTUdLsV0CeQQncLViDvbrt+tAGjdf8gWX/r3P/oNR3H/ACLkn/Xof/QKrXGk2I0iRhC2Rbk58xuu361HPpdiNAkkEJ3C1Jzvbrs+tAF9v+QCf+vX/wBkoi/5ASf9eo/9Aqk2lWP9iGTyTu+zZ/1jddv1oj0qx/sVX8k7vswOfMbrt+tAFof8i0P+vP8A9kqS3/5Akf8A17D/ANBrOGlWP/CPeZ5J3fZN2d7ddn1qSDSrE6PG/knd9nBz5jddv1oAt2X/ACAIf+vUf+g0yx/5FiH/AK81/wDQKq2mlWLaJE5hbcbYHO9uu360yz0uxPh2GQwncbQNne3XZ9aANWx/5BEH/Xuv/oNQ6V/yL9t/17L/AOg1XstKsW0uFjCcmBSf3jf3frUWmaVYvodu7QncbcHO9uu360AX9E/5ANn/ANe6f+gik0T/AJAdt/1xH8qp6PpVi2i2jtCSxgUn5267frSaPpVi+jW7tCSxiBJ8xvT60AXND/5F+0/691/lT9C/5Atn/wBcV/lWfo2l2L6FbSNCSxgBJ3t6fWn6LpVi+kWjNC2TEpP7xvT60AW9A/5Atv8A7h/maPD/APyArP8A64iqWiaXYyaRA7Qkkqc/O3qfejQtKsX0W1doSWMQJO9v8aAL2g/8ge1/3KZ4b/5Atv8ARv8A0I1V0TSrF9KtnaElinPzt/jTNA0uxk0iB2hJJ3Z+dv7x96ANDQP+QPbf7n9aTw9/yB7f6N/6Eap6HpVi+lW7tCSSvP7xvX60mhaVYvpcDtCSTnPzt6n3oAueHP8AkDw/7z/+hmqLPs8FXT/3bec/+hUugaXYyaVEzQkks/8Ay0b++fesnWLGzh+H2pXXlHelncHO9uwb3qZ/CzbDq9WK80cP+yBceZ8Or2E9YtRf8mVSK9d0L/kGr/10k/8AQ2rxD9lSytzYaxY3CFiFtLhfmI4eHHb3Q17FoulWL6erNCxPmSf8tG/vn3rnwX8CJ6/Eyj/atZx2bv8AekW/D/8AyDV/66S/+jGpdA/5B7f9d5v/AEY1UtD0qxfTlZoST5kn/LRv7596NE0qxexLNCSRPKPvt2kYetdR4Re0T/jzf/rvL/6Gab4e/wCQcf8ArvN/6Maqmj6TYtauWhJPnSD77dnPvTdC0qxk08s0LE+dKP8AWN2kYetAF/RP+PWT/r4l/wDQzRov+ouP+vqb/wBDNUtH0qxa2dmhJPnyj77dA596TSNKsXhn3Qk4uZQP3jdA596ALmh/cu/+vyX/ANCp2jf6u6/6+pf/AEKqGj6XYul1uhJxdSgfO3QN9adpOlWLJc7oScXMgHzt0z9aALWhf6q7/wCvyb/0I0/R/wDl8/6+n/pWfo2l2LRXW6EnF3Ko/eN0DfWl0nTdPlF2RHuC3TrxI3bHvQBe0b/l9/6+5P6UaL0vP+vuT+dUtI0qxb7ZuhJxdOB87dOPejSNLsXF3uhPy3UgH7xumfrQBd0r/W3/AP18n/0Fabov+s1D/r8f/wBBWqum6VYvLehoSdtwQPnbptX3pukaXYu99uhJ23TKPnbphfegC/pH3r3/AK+n/kK534f/APIx+OP+w4v/AKR21aul6VYs15uhPFywHzt0wPesf4cQxwa942iiXag1xcDOf+XO3oA7OiiigANeTePru70/xvqP/CO6lfG8u7SFdRt4dDa/EKgMI2DAgKxBPynIOM4r1eQlUZlUsQDgDvXkHjWPWv8AhIhrllY+M9NmvrOJbiOwvrGOPcu7CsJTy4z1GRg0Adn8NvCun+HrN7uxkvSL21tIyl0gSRRDFsXcP7x6nP07V11Z/htpm0Cwa4NyZTbpvNyyNKTjncU+Un1xxWhQAUUUUAFFFFABXI3H/JZLL/sX7j/0ohrrq5G4/wCSyWX/AGL9x/6UQ0Abzf8AIyR/9ebf+hrTpP8AkPQ/9esn/oSU1v8AkZI/+vNv/Q1p0n/Ieh/69ZP/AEJKACb/AJDtr/17y/zSkf8A5GKL/r0f/wBDWlm/5Dtr/wBe8v8ANKR/+Rii/wCvR/8A0NaAFn/5Ddr/ANcJf5pTbn/kYLL/AK4TfzSnT/8AIbtf+uEv80ptz/yMFl/1wm/mlADpv+Q7bf8AXvJ/6ElF1/yGbH/cl/8AZaJv+Q7bf9e8n/oSUXX/ACGbH/cl/wDZaAEuv+Q7Y/8AXKb/ANkovf8AkL6f/wBtf/QaLr/kO2P/AFym/wDZKL3/AJC+n/8AbX/0GgBL7/kN6d9Jf/QRTrv/AJC9j/uy/wAhTb7/AJDenfSX/wBBFOu/+QvY/wC7L/IUAF//AMhLTv8Aro//AKAabf8A/IZ03/tr/wCg06//AOQlp3/XR/8A0A02/wD+Qzpv/bX/ANBoAdff8hXT/rJ/6DTNT/5Cel/9dn/9FtT77/kK6f8AWT/0Gman/wAhPS/+uz/+i2oAdf8A/IT07/fk/wDQDRqP/IR03/rs/wD6Lai//wCQnp3+/J/6AaNR/wCQjpv/AF2f/wBFtQAmp/8AH/pv/Xdv/RbU7Uv+P7Tv+uzf+gNTdT/4/wDTf+u7f+i2p2pf8f2nf9dm/wDQGoAZq/8Ax9aZ/wBfX/sj0/VP+PrT/wDr5/8AZGpmr/8AH1pn/X1/7I9P1T/j60//AK+f/ZGoATVf+PrTv+vn/wBkajV/9fp3/X2P/QGo1X/j607/AK+f/ZGo1f8A1+nf9fY/9AagBdW/1lj/ANfS/wDoLUzWf+PjTf8Ar7H/AKA9P1b/AFlj/wBfS/8AoLUzWf8Aj403/r7H/oD0AP1f71l/19J/I0ms/wDLn/19x/1pdX+9Zf8AX0n8jSaz/wAuf/X3H/WgBNc/1dp/19xfzrzr4QfPp2vz/wDPTxbcEH6OB/SvRdd4htf+vqL+dedfBX5vBk8//PbxJcv/AORiP6VjP+JH5no4f/c6z84r8/8AI0P2jhn4Saqf7rxN+Uin+lda7b9D0x/7z25/Va5f9oVd/wAJNcHpCW/Ln+ldDZv5nhbRX/vC1P8A6DQv4z9F+o6muXw/xS/KJoa3/qLf/r6i/wDQxS6z/qrb/r6i/wDQhSa3/qLf/r6i/wDQxS6z/qrb/r6i/wDQhWx5oa5/x5J/13i/9DFM8Qf8ecP/AF9Qf+jFp+uf8eSf9d4v/QxTPEH/AB5w/wDX1B/6MWgB+t/8esX/AF8Rf+hik1//AJBj/wDXSL/0YtLrf/HrF/18Rf8AoYpNf/5Bj/8AXSL/ANGLQAut/wDHmn/XxD/6MWjXv+QXJ/vJ/wChijW/+PNP+viH/wBGLRr3/ILk/wB5P/QxQAzxJ/yB5f8Afj/9GLT9e/5Bjf8AXSP/ANDWmeJP+QPL/vx/+jFp+vf8gxv+ukf/AKGtACeIv+QNcfQf+hCjxB/yCJ/+A/8AoQo8Rf8AIGuPoP8A0IUeIP8AkET/APAf/QhQAeIP+QRP/wAB/wDQhTfE3/IBu/8Arn/WneIP+QRP/wAB/wDQhTfE3/IBu/8Arn/WgB+v/wDIHuf9z+tLrv8AyBL3/rg/8qTX/wDkD3P+5/Wl13/kCXv/AFwf+VADNb/5AVx/1yp+vf8AIFvP+uLfypmt/wDICuP+uVP17/kC3n/XFv5UAN13/kAXv/Xs/wD6CaNV/wCQDcf9e5/9Bo13/kAXv/Xs/wD6CaNV/wCQDcf9e5/9BoATWv8AkXrz/r2f/wBBp+p/8gO5/wCvdv8A0Gma1/yL15/17P8A+g0/U/8AkB3P/Xu3/oNACX3/ACAJ/wDr1b/0Gm6n/wAi5cf9ejf+gU6+/wCQBP8A9erf+g03U/8AkXLj/r0b/wBAoAkuv+QLL/17n/0Go7j/AJFyT/r0P/oFSXX/ACBZf+vc/wDoNR3H/IuSf9eh/wDQKAHN/wAgE/8AXr/7LRH/AMgJP+vUf+gUN/yAT/16/wDstEf/ACAk/wCvUf8AoFADB/yLQ/68/wD2SpLf/kCR/wDXsP8A0Gox/wAi0P8Arz/9kqS3/wCQJH/17D/0GgBLP/kARf8AXqP/AEGo7L/kWYf+vNf/AECpLP8A5AEX/XqP/Qajsv8AkWYf+vNf/QKALFj/AMgiD/r3X/0GotJ/5F+2/wCvZf8A0GpbH/kEQf8AXuv/AKDUWk/8i/bf9ey/+g0ALon/ACArP/r3T/0EUmif8gO2/wCuI/lS6J/yArP/AK90/wDQRSaJ/wAgO2/64j+VACaH/wAi/af9e6/yp+hf8gWz/wCuK/ypmh/8i/af9e6/yp+hf8gWz/64r/KgBugf8gW3/wBw/wAzR4f/AOQFZ/8AXEUaB/yBbf8A3D/M0eH/APkBWf8A1xFAC6D/AMge1/3KZ4c/5Atv9G/9CNP0H/kD2v8AuUzw5/yBbf6N/wChGgB+gf8AIHtv9z+tJ4f/AOQPB9D/AOhGl0D/AJA9t/uf1pPD/wDyB4Pof/QjQAnhz/kDw/7z/wDoZrm/Gcnk/CLXJP7un3P8mrpPDn/IHh/3n/8AQzXH/EuTyvgnrzf9OUy/mxH9azq/A/Q6sEr4mn/iX5nHfAJfsPjS5segn8O2M31Kll/rXsehf8g1f+ukn/obV5P4FT7D8VtATGBdeGGQ+5jm/wDr16xoX/INX/rpJ/6G1ZYXSFjvz18+JVTul/l+g3w//wAg1f8ArpL/AOhtS6D/AMeDf9d5v/RjUnh//kGr/wBdJf8A0NqXQf8Ajwb/AK7zf+jGrpPGF0T/AI83/wCu8v8A6Gab4e/5Bx/67zf+jGp2if8AHm//AF3l/wDQzTfD3/IOP/Xeb/0Y1ADtE/49JP8Ar4l/9DNGi/6i4/6+pv8A0M0aJ/x6Sf8AXxL/AOhmjRf9Rcf9fU3/AKGaAG6H/q7v/r8l/wDQqdo33Lr/AK+pf/Qqbof+ru/+vyX/ANCp2jfcuv8Ar6l/9CoAZof+pu/+vyb/ANCNcB+zzfNeaR4lDuzFPEF11OcAkGu90dttret6XUx/8eNeQ/sm3Xn2Xi9d2f8AidPIPow/+tXNUnatCPe57ODoc+W4mp/Lyfi2exaN/wAvv/X3J/SjRel5/wBfcn86NG/5ff8Ar7k/pRovS8/6+5P510njC6V/rb//AK+T/wCgrTNF/wBZqH/X4/8A6CtP0r/W3/8A18n/ANBWmaL/AKzUP+vx/wD0FaAH6R969/6+n/kK57wB/wAjH43/AOw4v/pHbV0Okfevf+vp/wCQrnvAH/Ix+N/+w4v/AKR21AHX0UUUAB6V5J4x0GfVPiRql0vhDRfFcKWduhS+v/Lezb5zhUKMArDnPXIr1s9Oa8L1/wANaJc/EDWodB0vSZZmihnvJ9Q1+4iErPvx5aITwOcnpk4AoA9e8Hz2tz4W0y4soLa3tpLZGiit33RIuOFU4GQPXArWrP8ADVutn4fsLVbe1txFbogitWJhQAYwhPJX0rQoAKK4Cw+J9hda9BZPpN7b6ddX9zp9tqLumx57cOZAUB3ov7t8MRg49xRonxR0y+j+1X2mX2lafPp02p2F3cbSt3bRYLuADlTgqwU8kMDQB39Fef2/xQsY9O1G51rRdQ0iW0sY9Qit5djyXMEjbIym043F8KVPQsKcfibaW9hqQ1TRL+x1iwntrc6WWR5ZnuTiAIynaQxDDOeNrZ6UAd9XI3H/ACWSy/7F+4/9KIa0PBviRPEMF6sljPp1/p9ybW9s5mVmhk2hh8ynDAqykEdjWdcMv/C5LL5h/wAi/cd/+niKgDfb/kZI/wDrzb/0NadJ/wAh6H/r1k/9CSmMR/wkkf8A15t/6GtOkI/t6H/r1k/9CSgBZv8AkO2v/XvL/NKR/wDkYov+vR//AENaJiP7dteR/wAe8v8ANKRyP+Eih/69H/8AQ1oAdP8A8hu1/wCuEv8ANKbc/wDIwWX/AFwm/mlOnI/tu15/5Yy/zSm3JH9v2X/XCb+aUAOm/wCQ7bf9e8n/AKElF1/yGbH/AHJf/ZaSYj+3bbn/AJd5P/Qkpboj+2bH/cl/9loAS6/5Dtj/ANcpv/ZKL3/kL6f/ANtf/QaS6I/tyx5/5ZS/+y0t6R/a+n8j/lr/AOg0AJff8hvTvpL/AOginXf/ACF7H/dl/kKZfEf21p3PaX/0EU+7I/tex5/hl/kKAC//AOQlp3/XR/8A0A02/wD+Qzpv/bX/ANBpb8j+0tO5/wCWj/8AoBpL4j+2NN5/56/+g0AOvv8AkK6f9ZP/AEGman/yE9L/AOuz/wDotqdekf2rp/8AvSf+g03UyP7S0vn/AJbP/wCi2oAdf/8AIT07/fk/9ANGo/8AIR03/rs//otqL4j+09O5/jk/9ANGokf2jpvP/LZ//RbUAJqf/H/pv/Xdv/RbU7Uv+P7Tv+uzf+gNTdTI+36bz/y3b/0W1LqJH27Tuf8Als3/AKA1ADdX/wCPrTP+vr/2R6fqn/H1p/8A18/+yNTNXI+1abz/AMvX/sj07VCPtWnc/wDLz/7I1ABqv/H1p3/Xz/7I1Gr/AOv07/r7H/oDUmqkfatO5H/Hz/7I1Grn9/p3/X2P/QGoAdq3+ssf+vpf/QWpms/8fGm/9fY/9AenasR5ljz/AMvS/wDoLU3WT/pGm/8AX2P/AEB6AH6v96y/6+k/kaTWf+XP/r7j/rRq5G6y5/5ek/kaNZI/0P8A6+4/60AM8RNttYG9LmM/rXn/AMEFx8MrCT/nrq80n5ztXd+LHCaUHyPllU1xnwYXb8IfDTdDJPvP4ytWMv4q9H+h6NPTA1H/AHo/lI1PjinmfDDWY/71u/8A6Cau+G5PO8A+G5f78Nm36LTPi0gk8CajH1zE4/8AHGqt4Ck834WeE5M8m1ss/XC0L+L8geuAXlN/kjptb/1Fv/19Rf8AoYpdZ/1Vt/19Rf8AoQpNbI8iD/r6i/8AQxRrJHlW3P8Ay9Rf+hCtjzhdc/48k/67xf8AoYpniD/jzh/6+oP/AEYtO1wj7EnI/wBfF/6GKb4g/wCPOH/r6g/9GLQA/W/+PWL/AK+Iv/QxSa//AMgx/wDrpF/6MWl1sj7LHz/y8Rf+hik18j+zG5/5aRf+jFoAXW/+PNP+viH/ANGLRr3/ACC5P95P/QxSa4R9jTn/AJeIf/Ri0uvEf2XJz/En/oYoAZ4k/wCQPL/vx/8Aoxafr3/IMb/rpH/6GtM8SEf2RL/vx/8Aoxadrx/4lr/9dI//AENaADxF/wAga4+g/wDQhR4g/wCQRP8A8B/9CFJ4hI/sa457D/0IUviAj+yJ/wDgP/oQoAPEH/IIn/4D/wChCm+Jv+QDd/8AXP8ArTvEGP7In/4D/wChCm+Jcf2Fef8AXP8ArQA/X/8AkD3P+5/Wl13/AJAl7/1wf+VJr5/4k9z/ALn9aNdI/sS95/5YP/KgBut/8gK4/wCuVP17/kC3n/XFv5UzWyP7Cuef+WVO14j+xbz/AK4t/KgBNd/5AF7/ANez/wDoJo1X/kA3H/Xuf/QaNcI/sC9/69n/APQTRqpH9g3HP/Luf/QaAE1r/kXrz/r2f/0Gn6n/AMgO5/692/8AQaZrRH/CPXf/AF7N/wCg0/UyP7Duf+vdv/QaAEvv+QBP/wBerf8AoNN1P/kXLj/r0b/0ClviP7An5/5dW/8AQabqZH/COXH/AF6N/wCg0AS3X/IFl/69z/6DUdx/yLkn/Xof/QKkuiP7Fl5/5dz/AOg1HcH/AIpyT/r0P/oFADm/5AJ/69f/AGWiP/kBJ/16j/0ChiP7BPP/AC6/+yUREf2EnP8Ay6j/ANBoAYP+RaH/AF5/+yVJb/8AIEj/AOvYf+g1ECP+EaHP/Ln/AOyVLb/8gSP/AK9h/wCg0AJZ/wDIAi/69R/6DUdl/wAizD/15r/6BT7Mj+wIef8Al1H/AKDTLEj/AIRmH/rzH/oFAFix/wCQRB/17r/6DUWk/wDIv23/AF7L/wCg1JYkf2RByP8Aj3X/ANBqLSiP+Eft+f8Al2H/AKDQA7RP+QFZ/wDXun/oIpNE/wCQHbf9cR/Kl0Uj+wrPkf8AHun/AKDSaKR/Ydtz/wAsR/KgBND/AORftP8Ar3X+VP0L/kC2f/XFf5VHoZ/4p+0/691/lUmhEf2LZ8/8sV/lQA3QP+QLb/7h/maPD/8AyArP/riKTQCP7Ft/9w/zNHh8j+wrPkf6kUAO0H/kD2v+5TPDn/IFt/o3/oRp+gkf2Pa8j7lM8OEf2Lb8jo3/AKEaAH6B/wAge2/3P60nh/8A5A8H0P8A6EaNAI/se2/3P60eHyP7Hg+jf+hGgBPDv/IHh/3n/wDQzXDfF1tvwP1nb1aIoPxlxXceHcf2RD/vP/6Ga4D4yMB8GbhM/wCtuoI/++rlRWVZ2py9Dty5c2LpL+8vzKTRm0+J3gC5HCS2t/an68MP5GvT9C/5By/9dJP/AENq838XkW2qfD286eXrc0B/7aLItekaER/Zy/8AXST/ANDapo6OS/rZG2YS54UpeT/9KkN8P/8AINX/AK6S/wDobUug/wDHg3/Xeb/0Y1J4fx/Zi8/8tJP/AENqNAI+wNz/AMt5v/RjVueYO0T/AI83/wCu8v8A6Gab4e/5Bx/67zf+jGp2iEfY35H+vl/9DNM8PEf2cef+W83/AKMagB+if8ekn/XxL/6GaNF/1Fx/19Tf+hmjRP8Aj0k/6+Jf/QzSaKR5Fxz/AMvU3/oZoATQ/wDV3f8A1+S/+hU7RvuXX/X1L/6FTdDI8u75/wCXyX/0Kl0YjZdcj/j6l/8AQqAK1m2zStTc/wAM9wf1NeI/seyMsniONusot7j/AL6D5r2S8lEPhTXps42fa2/LdXjv7LqfZfEl5ARtE+h2kw9+WFcVf+PT+Z9Lln/Ipxa78v4O57ro3/L7/wBfcn9KNF6Xn/X3J/Ok0Y/8fv8A19yf0o0Ujbec/wDL3J/Ou0+aHaV/rb//AK+T/wCgrTNF/wBZqH/X4/8A6CtP0ojzr7/r5P8A6CtM0UjzNQ/6/H/9BWgB+kfevf8Ar6f+QrnvAH/Ix+N/+w4v/pHbV0GkEbr3kf8AH0/8hXPfD/8A5GPxx/2HF/8ASO2oA7CiiigBHVWQqwBUjBBrwPxx4e0O38Zarp+m6f8ADrRIbKxjnU6xp2XnZ9xJVgy/INoBxk5Ne9zf6psZzg4wMmvGvEU2q6vLatPZ+LWa1jCBpPDFrMWcHlwXztzxwOKAOm+CXiHVNY0SSx1TTbOzexgtXh+xxNFEYpog6rsbO1l6EZPY969Bqh4eMraLZyXHnmd4UMjTxLHIWx/Eq8KfYdKv0AeJ2Hwz1xvE8M9xp9lb3H9pXk+oa7HdbpL21mWRRD5WPlOGjB7Dy8jrU9p8PPE+raDp/h3Xks7K20bw9daPBdQzeYbqSWNIll24+RQiAkHJy3tXstFAHj+p+B/FniaC+vNUt7HTL+HRrfT7GNbjzUlliuEnMjED5UZo0UDqATS6t4H8U65qep+Lri0s7HWDe6VcWOnm58xCtk7uVeQDGXMsgHHGF969fxRQByXgDR9UtLzxBrWtQRWt5rV8s/2WOXzBBGkSRIpbGCxCZOPXFYVl4T8O6V8YLdNP0mC3WbQp3kCk/MwuIsHk+5r0quRuP+SyWX/Yv3H/AKUQ0AaLaVp//CQJH9lTZ9kY45671pZNJ0/+24o/sqbTbuSOeu5auN/yMkf/AF5t/wChrTpP+Q9D/wBesn/oSUAUpdK08azbx/ZU2mCQkc9crSPpWn/29FH9lTb9lc4567lq9N/yHbX/AK95f5pSP/yMUX/Xo/8A6GtAFObSdOGsWyfZU2mGQkc+q0240rTxrlnGLVNrQykjnkgpj+dX5/8AkN2v/XCX+aU25/5GCy/64TfzSgCpLpOnjWrdPsqbTBISOeuVoudJ08atZoLVArJLkc8421dm/wCQ7bf9e8n/AKElF1/yGbH/AHJf/ZaAKNzpWnjWbNBaoFaOUkc8420Xmk6eNUsVFqgVvMyOeflq7df8h2x/65Tf+yUXv/IX0/8A7a/+g0AULzStPXWLBBaoFYS5HPPAp91pOnjVbJRaoFZZMjnnAFW77/kN6d9Jf/QRTrv/AJC9j/uy/wAhQBSvdK09dRsFW1QBnfI55+Q0290rT11bT1FqgVvMyOeflq/f/wDIS07/AK6P/wCgGm3/APyGdN/7a/8AoNAFO80nTl1OwUWqBWMmRzz8tJqOlaeuoaaq2qANM4Yc8/u2NX77/kK6f9ZP/QaZqf8AyE9L/wCuz/8AotqAKl7pOnrqNgotUCs77hzz8hpL/S9OW/09VtUAaVgw55+RqvX/APyE9O/35P8A0A1xPxF8XzaJ8RvBOiR+V5Wo3EwnLDkDbtTH4k1FSooK7OjDYWpiqns6a1s39yu/yOo1HStPW909VtUAadgevI2NS6hpOnLe2Ci1QBpmBHPI2NVzU/8Aj/0z/ru3/otqdqX/AB/ad/12b/0Bqs5zP1XStPW508LaoA1zhuvI2NTtR0nTluLALaoA0+D15Gxqt6v/AMfWmf8AX1/7I9P1T/j60/8A6+f/AGRqAKOpaTp63NgFtUAa4w3XkbGpNU0nT0msNtqgDXQB68ja1XtV/wCPrTv+vn/2RqNX/wBfp3/X2P8A0BqAKep6TpyyWW21QbrlQevIw1M1bStPSfTwtqg3XQU9eRsatDVv9ZY/9fS/+gtTNZ/4+NN/6+x/6A9AFTVNJ09Ws9tqgzcqD15GDRq2laegtNtqgzdIp69Oavav96y/6+k/kaTWf+XP/r7j/rQBh+OtPsLXw1cTR2yKVBORn0Nc/wDCzS7P/hVHhN3t1LvHAWPqGOf610XxWk8nwLqUvTZC5/8AHTVL4ex+T8L/AAlF/dt7Qf8AjorH/l78j0VpgH5zX4J/5k/xA0qxXwvc+VaorMCuRnuprE+F9lZT/CXwrO1urO0NurN64bH9K67xqvmaKY/70gH6GuR+DLFvg14YB6rIi/lMaP8Al6vQcdcvl5TX5P8AyOu1jStPSGAraoCbmIHr0LCjVtJ09IoNtqgzcxA9em4Vd1v/AFFv/wBfUX/oYpdZ/wBVbf8AX1F/6EK2PNKWs6Vp6WalbVAfOiHfu4pmuaVp6WsTLaoCbmEd+hkUGtDXP+PJP+u8X/oYpniD/jzh/wCvqD/0YtAFXWNK09LaMraoCZ4h36FxSa5pWnx6czJaoD5kYzz/AH1q9rf/AB6xf9fEX/oYpNf/AOQY/wD10i/9GLQBT1nSdOS0QraoD58Q793FGtaTp8enSMlqgO5Oef7wq7rf/Hmn/XxD/wCjFo17/kFyf7yf+higDP8AEGl6fHpUjpaoG3x88/31p2taTp8ensy2qA705Gf74q34k/5A8v8Avx/+jFp+vf8AIMb/AK6R/wDoa0AUde0rT49JndLVAwAwef7wo1zSdPj0uZ0tUDDbg8/3hV3xF/yBrj6D/wBCFHiD/kET/wDAf/QhQBS1zStPj0uZltUDDbzz/eFN8Q6Vp8ei3UiWqKwTg8+tX/EH/IIn/wCA/wDoQpvib/kA3f8A1z/rQBV1vStPTSrh1tUDBeDz60a1pOnR6PdulqgZYWIPPHFXdf8A+QPc/wC5/Wl13/kCXv8A1wf+VAGfrGlaemiXDraoGEWQeadrWk6fHpF062qBhExB544q3rf/ACArj/rlT9e/5At5/wBcW/lQBQ1nStPTQ7uRbVAy27kHng7TRqWk6emiTutqgYQE5564q7rv/IAvf+vZ/wD0E0ar/wAgG4/69z/6DQBS1fStPTQrqRbVAwt2IPPB207UNJ05dHuHW1QMIGIPPXbVrWv+RevP+vZ//Qafqf8AyA7n/r3b/wBBoAo3uk6cuhzOLVNwtmIPPXbTNQ0rT10C4kW1QMLViDz121oX3/IAn/69W/8AQabqf/IuXH/Xo3/oFAFa50nThpEjC1Td5BOeeu2o59K08aA8n2VNwtS2eeuytG6/5Asv/Xuf/QajuP8AkXJP+vQ/+gUAVG0rT/7EMn2VN32bOeeu2iPSdO/sVJDapu+zA5567aut/wAgE/8AXr/7LRH/AMgJP+vUf+gUAZ40rT/+EeEn2VN/2TdnnrsqSDSdOOjxubVN32cHPPXbVkf8i0P+vP8A9kqS3/5Akf8A17D/ANBoAoWek6edEikNqhb7MDnnrtplnpWnnw7DIbVC5tA2eeuytGz/AOQBF/16j/0Go7L/AJFmH/rzX/0CgCGy0nTjpULG0jLGBSTz121Fpmlae2h28jWqFjbgk89dtadj/wAgiD/r3X/0GotJ/wCRftv+vZf/AEGgClo+k6e+i2jtaoWNupJyeu2jSNJ099Ht3a1QsYgScn0q9on/ACArP/r3T/0EUmif8gO2/wCuI/lQBR0bStPfQ7WR7VCxgBJ564p+i6Tpz6RaO1qhYwqSeeuKtaH/AMi/af8AXuv8qfoX/IFs/wDriv8AKgDP0TSdPfSIHa1QsUOTz6mjQtJ0+TRbV3tULGIEnmr2gf8AIFt/9w/zNHh//kBWf/XEUAU9E0nT30q2d7VCxTk80zQNK0+TSIHe1RmO7J5/vGtDQf8AkD2v+5TPDn/IFt/o3/oRoAq6JpOnSaVbu1qhYryefWk0LStPfSoGe1QsQcnn1NXtA/5A9t/uf1pPD/8AyB4Pof8A0I0AUdB0rT5NKid7VCxZ+ef75rgPi9Y2a/DexVYFD3Gr2kefUfaRx+Qr0zw5/wAgeH/ef/0M15z8WiW8KeFrf/nt4jtVP4Ssf6VjX/hyPQyn/fab8yD4o2Nrb+GPD+oLAoa38RW+4/7JnKfyNehaNpWnvYBmtUJ8yTk5/vmuI+M6MPg5e3C/etr1Jx/wG5zXoPhqQSaNDIOQ5dvzY0oaVJL0Kr+9gqcu0pL8mU9D0rTpNPVmtUJ8yQZ57OaXRNK097Es9qhPnSjPPQSNVzw//wAg1f8ArpL/AOhtS6D/AMeDf9d5v/RjVueaU9H0rTntXLWqE+dIO/QOaboWlafJYFntUJ86Ud+0jCr+if8AHm//AF3l/wDQzTfD3/IOP/Xeb/0Y1AFTR9J057aQtaoT58o79A5o0jStPeGctaoSLmUDr0Dmruif8ekn/XxL/wChmjRf9Rcf9fU3/oZoAoaPpWnul1utUOLqVR16A07SdK050ud1qhxcyKOvTdVvQ/8AV3f/AF+S/wDoVO0b7l1/19S/+hUAcn4psrGH4f8Aie4+zoGjhvArc8YDYrzz4OadbR+N9Jt5oVYT+FYmIPcrJ/8AXrv/AIkSmH4T+L5B1Ed0PzJFcn4Mj+yfEnwcOnneH5oj/wAA8o/+zVx1l+9i+1vzPo8uny5fVj/NzfhG56bpOk6e/wBs3WqHF04HXpxS6RpWnut3utUOLqQDrwM1d0b/AJff+vuT+lGi9Lz/AK+5P512HzhT0zSdOaW93WqHbcEDrwNq03SNK093vt1qh23bKOvA2rV/Sv8AW3//AF8n/wBBWmaL/rNQ/wCvx/8A0FaAKul6Vp7tebrVDtuWA68DArH+HEMcGveNooVCINcXAHb/AEO3rpdI+9e/9fT/AMhXPeAP+Rj8b/8AYcX/ANI7agDr6KKKAGTb/Kby8B8HbnpntmvMbH4geNLW/uLHXPh5feZCkKrLBdQLHNIQd5Qu4yuQMdxnmvUTXlvxB8I32oeLrzU5fB2m+LrW6s44LZbu9EJsWXduwCCMMSDuX5uPpQB6Vps8tzYQXE9rJaSyRhngkILRk9VJBIyParFZHgvTrzSPCelaXqF19ru7W0jimmyTvZVAJyeT9TzWvQAUUUUAFFFFABXI3H/JZLL/ALF+4/8ASiGuurkbj/ksll/2L9x/6UQ0Abzf8jJH/wBebf8Aoa06T/kPQ/8AXrJ/6ElNb/kZI/8Arzb/ANDWnSf8h6H/AK9ZP/QkoAJv+Q7a/wDXvL/NKR/+Rii/69H/APQ1pZv+Q7a/9e8v80pH/wCRii/69H/9DWgBZ/8AkN2v/XCX+aU25/5GCy/64TfzSnT/APIbtf8ArhL/ADSm3P8AyMFl/wBcJv5pQA6b/kO23/XvJ/6ElF1/yGbH/cl/9lom/wCQ7bf9e8n/AKElF1/yGbH/AHJf/ZaAEuv+Q7Y/9cpv/ZKL3/kL6f8A9tf/AEGi6/5Dtj/1ym/9kovf+Qvp/wD21/8AQaAEvv8AkN6d9Jf/AEEU67/5C9j/ALsv8hTb7/kN6d9Jf/QRTrv/AJC9j/uy/wAhQAX/APyEtO/66P8A+gGm3/8AyGdN/wC2v/oNOv8A/kJad/10f/0A02//AOQzpv8A21/9BoAdff8AIV0/6yf+g0zU/wDkJ6X/ANdn/wDRbU++/wCQrp/1k/8AQaZqf/IT0v8A67P/AOi2oAdf/wDIS07/AH5P/QDXgP7QDzSfE6PVITx4csra7J/ulp8n/wAdU179f/8AIS07/fk/9ANeN6tp/wDwkWvfElgpfzB/Z8f1itWbH/fTVy4uPPBR/rQ97h+ssPXlWeyVv/Amk/wbPX7uRZptJmTlXlLD6GNjUuo/8f2nf9dm/wDQGrmPh9qH9qeCPB98zbmkgTd/vCJgf1FdPqP/AB/ad/12b/0Bq6Iy5kmeNXpulVlB9G0N1f8A4+tM/wCvr/2R6fqn/H1p/wD18/8AsjUzV/8Aj60z/r6/9ken6p/x9af/ANfP/sjVRkJqv/H1p3/Xz/7I1Gr/AOv07/r7H/oDUar/AMfWnf8AXz/7I1Gr/wCv07/r7H/oDUALq3+ssf8Ar6X/ANBamaz/AMfGm/8AX2P/AEB6fq3+ssf+vpf/AEFqZrP/AB8ab/19j/0B6AH6v96y/wCvpP5Gk1n/AJc/+vuP+tLq/wB6y/6+k/kaTWf+XL/r7j/rQBzHxyl8n4Wa7L/dtJP/AEA1e8OQ+R4I8OQj+CO1H/jorG/aIcp8Itbx/FGq/wDfTAf1rpLVPL8O6NH/AHTbj9BWK/jP0PSmrZfHzm/yRP4nXdZQr63CD+dcL8E2z8JdHT/nnfsn5XDV3viAZitB63cX8689+CGR8NoYj/yy1yZPyuTQ/wCLH0f6Cpa4Gqv70fykeja3/qLf/r6i/wDQxS6z/qrb/r6i/wDQhSa3/qLf/r6i/wDQxS6z/qrb/r6i/wDQhWx5wa5/x5J/13i/9DFM8Qf8ecP/AF9Qf+jFp+uf8eSf9d4v/QxTPEH/AB5w/wDX1B/6MWgB+t/8esX/AF8Rf+hik1//AJBj/wDXSL/0YtLrf/HrF/18Rf8AoYpNf/5Bj/8AXSL/ANGLQAut/wDHmn/XxD/6MWjXv+QXJ/vJ/wChijW/+PNP+viH/wBGLRr3/ILk/wB5P/QxQAzxJ/yB5f8Afj/9GLT9e/5Bjf8AXSP/ANDWmeJP+QPL/vx/+jFp+vf8gxv+ukf/AKGtACeIv+QNcfQf+hCjxB/yCJ/+A/8AoQo8Rf8AIGuPoP8A0IUeIP8AkET/APAf/QhQAeIP+QRP/wAB/wDQhTfE3/IBu/8Arn/WneIP+QRP/wAB/wDQhTfE3/IBu/8Arn/WgB+v/wDIHuf9z+tLrv8AyBL3/rg/8qTX/wDkD3P+5/Wl13/kCXv/AFwf+VADNb/5AVx/1yp+vf8AIFvP+uLfypmt/wDICuP+uVP17/kC3n/XFv5UAN13/kAXv/Xs/wD6CaNV/wCQDcf9e5/9Bo13/kAXv/Xs/wD6CaNV/wCQDcf9e5/9BoATWv8AkXrz/r2f/wBBp2psBolzngfZ2/8AQabrX/IvXf8A17N/6DXHfH28k0/4Na7NFI0cjWwjVlOCNxA6/jUVJ8kXLsb4XDvE14UY7yaX3nZ3v/IAn/69W/8AQKbqf/IuXH/Xo3/oFZfh66+3fDexvN27ztKRs+uYhWpqf/IuXP8A16N/6BVRd1czqQdObg+hJdf8gWX/AK9z/wCg1Hcf8i5J/wBeh/8AQKkuv+QLL/17n/0Go7j/AJFyT/r0P/oFMgc3/IBP/Xr/AOy0R/8AICT/AK9R/wCgUN/yAT/16/8AstEf/ICT/r1H/oFADB/yLQ/68/8A2SpLf/kCR/8AXsP/AEGox/yLQ/68/wD2SpLf/kCR/wDXsP8A0GgBLP8A5AEX/XqP/Qajsv8AkWYf+vNf/QKks/8AkARf9eo/9BqOy/5FmH/rzX/0CgCxY/8AIIg/691/9BqLSf8AkX7b/r2X/wBBqWx/5BEH/Xuv/oNRaT/yL9t/17L/AOg0ALon/ICs/wDr3T/0EUmif8gO2/64j+VLon/ICs/+vdP/AEEUmif8gO2/64j+VACaH/yL9p/17r/Kn6F/yBbP/riv8qZof/Iv2n/Xuv8AKn6F/wAgWz/64r/KgBugf8gW3/3D/M0eH/8AkBWf/XEUaB/yBbf/AHD/ADNHh/8A5AVn/wBcRQAug/8AIHtf9ymeHP8AkC2/0b/0I0/Qf+QPa/7lM8Of8gW3+jf+hGgB+gf8ge2/3P60nh//AJA8H0P/AKEaXQP+QPbf7n9aTw//AMgeD6H/ANCNACeHP+QPD/vP/wChmvOPid89t4Eg/v8AiOI/kXNej+HP+QPD/vP/AOhmvOPH48zWPhzB6667kf7quaxr/B935no5VpiU+yk//JWa3xOtmu/gv4iiX7wt7hx/wGRm/pXQfDa4+1+BtIuf+etsr/nUOq2xvfh7rFpjPnW13H+ZcVR+BkvnfCTw3JnP+hKPy4pf8vvkO98v9J/mv+AdL4f/AOQav/XSX/0NqXQf+PBv+u83/oxqTw//AMg1f+ukv/obUug/8eDf9d5v/RjVueaLon/Hm/8A13l/9DNN8Pf8g4/9d5v/AEY1O0T/AI83/wCu8v8A6Gab4e/5Bx/67zf+jGoAdon/AB6Sf9fEv/oZo0X/AFFx/wBfU3/oZo0T/j0k/wCviX/0M0aL/qLj/r6m/wDQzQA3Q/8AV3f/AF+S/wDoVO0b7l1/19S/+hU3Q/8AV3f/AF+S/wDoVO0b7l1/19S/+hUAcJ8XpPL+D3is+rzL+cmKyjH9k+JfgNumUvLb/wAgI2P/AB2rvxpOfhFr8X/Pa+8r/vqdRUHjNvsvjPwNc9NuuTQ/99wEVyVfjb9PzPfwH+7xj39p/wCkI9I0bre/9fcn9Kz/AAVrFhrEeqtYymQW2pTQS8Yw6kZFXtLbZHfueAt1If5V5L+yvqRvoPF4LZJ1l5x9Hz/hWs6vLUjDvf8AA4cNgfbYOviP5OX8XY9e0r/W33/Xyf8A0FaZov8ArNQ/6/H/APQVp+lf62+/6+T/AOgrTNF/1mof9fj/APoK1secP0j717/19P8AyFc94A/5GPxv/wBhxf8A0jtq6HSPvXv/AF9P/IVz3gD/AJGPxv8A9hxf/SO2oA6+iiigANee+JvEvijQfHb2Frpdjq1nqEEbWUEurRW0qyKG8wKjDLAjBz7GvQq8N+Mcg0X4j2esWWp6Mb3dBcyRXkE8klssccsYOYlbbGfMJIOOVoA9n0W6e+0m1vJIkheeJZGRJRIqkjOA44Ye461brD8AWNvpngrRtPs75L+3gs41juU+7MNv3h7Ht7VuUAcNovxDtdY8SXVhY2cJ061eZJb176JX/dZDuIM7ygZSu78elU9F+KVncwfbtV0a80nTbjTJtW065lkV/tVtFgudo5RtrKwU9Q31rm9P+FF/Be2mlfZNMt9NtdZvNSbVYWP2u4iuBL+4K44/1u0ncQVQcVPafDjxJqmiWWgeIJbG3tNI8PXOjWlxbyF2uWlRI1mZSBsASMfLk5JNAG9F8TorbT9Rn17w/e6Vc2thFqEFr5qSvcwyvsj2leA+8qpU9Cw5pX+JiWlnqUOq6Dd2evWNza2o0pZ0kad7o4g2SD5cMQ2SemxvSsbUfAfinxJBfXmsHTtP1GPSbbT7BYpWljaSGdZzI5wMKzxoNvJAzRqfgPxNrWoan4ru10+z1xr3TLmxslmMkQWyZ2CvJgcuZZeQOPl680Ad54L8Sf8ACQQXyXOny6bqOnXRtb20kkDmN9qsCGHDKyspB96oXDA/GOx5H/Iv3H/pRDUngDRdTsLjXdY1pIIb/Wr4XL28EhdIESJIkTcQNxwmScdTWFZeFfD+lfGG3TT9MjgWbQp3kCsx3EXEXPJ9zQB27H/ipI/+vNv/AENafIf+J9D/ANesn/oSVQbS7D/hIEj+zLt+yMcZPXetOk0rT/7biT7Mu027nGT13LQBcm/5Dtr/ANe8v80pJD/xUUP/AF6P/wChrVSbS9PGtW6fZl2mCQkZPUFf8aR9L0/+3oo/sy7fsrnGT13LQBen/wCQ3a/9cJf5pTbn/kYLL/rhN/NKqTaVp41m2X7Mu0wyEjJ9V/xptxpdgNcs0Fsu1oJSRk9QUx/OgC9Mf+J7bf8AXvJ/6ElLdH/ic2P+5L/7LVKXS9PGtW6fZl2mCQkZPXK/40XOlaeNWs1Fsu1klyMnn7tAFu6/5Dlj/wBcpv8A2SlvSP7X0/8A7a/+g1SudL08a1ZoLZdrRSkjJ5xt/wAaW70rT11WxUWygN5mRk8/LQBavv8AkN6b9Jf/AEEU+7P/ABN7H/dl/kKoXml2C6xp6C2UKwlyMnngU660rTxqtkotlCssmRk88CgC5fn/AImWnf8AXR//AEA0l9/yGNN/7a/+g1UvtL09dQsFFsoDO4IyefkNJeaXp66tp6i2UBvMzyefloAu3p/4mun/AFk/9Bpup/8AIS0v/rs//otqq3mlaeup2Ki2UBjJkZPPy03UdLsF1DTVW3UBpnDDJ5/dsaALupMF1DTyezSf+gGvN/guPtelXOqSfN/aXiC+mye64ZB+i11njW30/TdNe9W3VRDBPIeT/DExrn/hLolrbfD3wgs0AMs8JmlJJ5Loz/1rGWtRejPRotQwVSXVyivuu/8AIg+C0nleGrfSGPz6Trl5Zkeijey/+OsK9E1H/j+07/rs3/oDV5f4Osraz+LnirRHhHlNew3sSnONskLA4/Fa9Dv9K08XlgBbKA0zA8nn5GooP3Eu36CzSK+symvtWl96TLer/wDH1pn/AF9f+yPTtUP+laf/ANfP/sjVR1XS7BLnTgtuoDXODyeRsanalpWnrc2AW2UBrjB5PI2NWx55c1U/6Vp3/Xz/AOyNSauf3+nf9fY/9Aaqep6Vp63NgFtlAa4weTyNjUarpenrNYbbZRuugDyeRtagC7qx/eWP/X0v/oLU3WT/AKRpv/X2P/QHqrqml6eslkFtlG65UHk9NrU3VtL09Z9P22yjddAHk8jY1AF7V/vWX/X0n8jRrP8Ay5f9fcf9ap6ppWnq1nttlGblQeT0waTVtLsE+ybbZRm6QHk8jmgDlf2jz/xafUUHV5oF/OVa7G4UJpunL6SwCuD/AGg9Ps4Ph23kwBGkv7SPIJ6GVa7TUNKsFt7PFsuTPEDyeawj/Fl6L9T0qz/2Ckv70vyiW9e/1dn/ANfkX8688+C+F8HX0X/PLxPcL9P9IruNa0uwRLTZbqM3cYPJ6Zrz74T2Fr/ZniCKSEExeKrhRyeFMoOPyNOf8SPzFh/9zrL/AA/m/wDM9P1s/uLf/r6i/wDQxRrJHk23/X1F/wChCqWsaVp6QwbbZRm5iB5PQsKXV9K09IrfbbKM3MQPJ6FhWx5xc1w/6En/AF3i/wDQxTfEB/0OH/r6g/8ARi1V1nStPSzUrbKD50Q6noXFN13S7BLSIrbKCbmEHk9DIuaAL+t/8esX/XxF/wChik18/wDEsb/rpF/6MWqer6Vp6W0ZW2UEzxjqe7ijW9K09NOZltlB8yMZyf760AXdb/480/6+If8A0YtJrxH9lyf7yf8AoYqnrOlaetohW2UHz4h1PQuKNb0rT002RltlB3Jzk/3hQBa8Sf8AIHl/34//AEYtO14/8S1/+ukf/oYqj4g0uwj0qR0tlDB4+cn++tO1vS9PTT2ZbZQd6c5P98UAW/EP/IGuPov/AKEKXxAf+JRP/wAB/wDQhVLXdL0+PSZ3S2UMAOcn1FLrul6emlzMlsoYbcHJ/vCgC54g/wCQRP8A8B/9CFN8Tf8AICu/+uf9aqa7pWnppUzJbKGG3nJ/vCm+IdLsI9EunS2UME4OT60AaGvH/iT3P+7/AFpdd/5Al7/1wf8AlVHW9K09NKuGW2UMF4OT60utaVp8ej3bpbKGWFyDk9cUAWtb/wCQDc/9cadrx/4k15/1xb+VUdY0uwTRLh1tlDCLIOTTtb0rT00i6dbZQwiYg5PpQBb1z/kAXv8A17P/AOgmk1Uj+wbj/r3P/oNU9Z0rT00O8dbZQy27kHJ67aNS0rT10Sd1tlDCAkHJ64oAua1/yL93/wBezf8AoNea/tPSGT4Xx6ahw9/ewQr+GWP6LXfavpdguhXTrbKGFuxByeu2vOvjXp1rLqngzS4YQv2i+klfBPRIGP8AWufFa0pLvp956+QtRzClN/ZfN/4Cr/odL8KpxP8ABHRXznGkhf8AvlCP6V1epf8AIuXP/Xo3/oFedfBK0tLj4LWjyQhpYIbiLdk8FWcV3Oo6XYLoE8i2yhhasQcnrtq6DvTi/I5szjy42qv7z/M0br/kDS/9e5/9BqO4/wCRdk/69D/6BVa50rTxpEji2XcLcnOT120yfS7AaBJILddwtS2cnrsrU4S83/IBP/Xr/wCyUR/8gJP+vUf+gVTbS9P/ALEL/Zl3fZs5yeu2iPStP/sVX+zLu+zA5yeu2gCyP+Ra/wC3P/2SpIP+QJH/ANew/wDQazhpdh/wj3mfZl3fZN2cnrsqWDS9POjxv9mXd9nBzk9dtAFqyP8AxIIf+vUf+g0yyP8AxTMP/Xmv/oFVrTStPOiRSG2Xd9mBzk9dtMs9LsD4dhkNupc2gbOT12UAadj/AMgiD/r3X/0GotKP/FP23/Xsv/oNV7LSdPbSoWNsuTApJyeu2o9M0rT20O3ka2UsbcEnJ67aAL2if8gKz/690/8AQaTRf+QHbf8AXEfyqno+lae+i2jtbKWMCknJ/uijR9L099Gt3a2UsYhk5NAFvQz/AMU/af8AXuP5U/Qv+QNZ/wDXFf5Vn6NpWnvodq7WyljACTk+lP0XStPfSLR2tlLGJSTk+lAFrQT/AMSW3/3D/M0eH/8AkBWf/XEVT0TS9PfSIHa2UsVOTk+po0LS9PfRbV2tlLGIEnJoAvaD/wAge1/3KZ4c/wCQLb/8C/8AQjVbRNK099Ktna2UsU5OTTNA0uwk0iB3tlLENk5P940AX9A/5A9t/uf1NJ4f/wCQRb/Q/wDoRqnoelae+lW7NbKWK8nJ9aND0rT30qBmtlLHOTk+poAteHT/AMSeH/ef/wBDNed+J8S+OvhzB/0+3cn/AHzG9dxoOl6fJpUTPbKWLPzk/wB81wOp2NrJ8UvAtv5I2+VfyOMnnC7f61jX1j81+Z6GWaVm+0Z/+ks9F0xBJoMsR6O06/m7Vy/7Pzf8Ws0yDvbyTwY/3JnX+ldDoml2D6dua2Ut5kozk9nauM+A9jZy+GdVt5oFY2ut3kI5PA8zP9acv4sfR/oFGzwVRdpR/wDbj0DQCP7NX/rrL/6MajQD/wAS8/8AXeb/ANGNVPQ9K0+TT1Z7ZSfMk5yf75o0TS9PexLNbKT50o6ntIwrU88vaIR9jf8A67y/+hmmeHj/AMS4/wDXeb/0Y1VdH0rT3tHLWyk+dKOp/vmm6FpdhJYFntlJ86UdT2kYCgC9oh/0ST/r4l/9DNGi/wCouP8Ar6m/9DNU9H0rT2tXLWyk+fKOp6bzRpGlae8M+62U4uZQOT0DmgC3oh/d3f8A1+S/+hUujH5Lr/r6l/8AQqpaNpenul1utlOLqVRyegal0nS9PZLndbKcXMgHJ6A0AcR8YTu8ASwf89vEFvHj63Sf0qH4rqI5/C91/wA8fFkf6jFR/FSytRomlQpCA03imCLqeglJx+lN+Mljaw+GLW7jiCm38SWpJyfu+YBj9a5Kv235I+gy9r/Zo93P8Ukd5qF2LHw14gvD0g+0yH/gKZryD9laFtP1jVbN8g3OmWd3z3J3Amu2+JsNnZfC7xbdpCokWOdEOTxkAD+dc34A0u1sPidpljJApS48OBMHP3onX+jVNbWvF9v1NMuajlleD+1/7bZ/qewaUR5t9/18n/0Fabov+s1D/r8f/wBBWqumaVp7S3u62U4uCByem1abpGl2DvfbrZTtu2UcngbVrtPmy9pB+a9/6+n/AJCue+H/APyMfjj/ALDi/wDpHbVq6XpWns15utlOLlgOTwMCsf4cRRwa942iiUKg1xcD/t0t6AOzooooASTcUIU4bHB9DXievjxFovi/Vhb+Nby41O7tYheR6f4W+0CJQGETMQ+A2CeO+Ole214947Nzb/EzUJpr7xlpttJY24hk0GwMscxG/d5rbGy44x0wDQB6L4BsI9L8F6Np8JlMdvZxxgyw+U5wvVk/hPqO1blUPDrbtCsW868nzAh8y7TbM3HVxgYb1GBV+gAooooAKKKKACuRuP8Aksll/wBi/cf+lENddXI3H/JZLL/sX7j/ANKIaAN5v+Rkj/682/8AQ1p0n/Ieh/69ZP8A0JKa3/IyR/8AXm3/AKGtOk/5D0P/AF6yf+hJQATf8h21/wCveX+aUj/8jFF/16P/AOhrSzf8h21/695f5pSP/wAjFF/16P8A+hrQAtz/AMhu1/64S/zSsDU/Elpb/E/SfDLRv9ouLCedXyNvBXj68Gt+5/5Ddr/1xl/mteHfEDUJbf8Aag8P3KtiG2igtpPbzvMA/UCsMRVdNJruketlGBjjalSMukJP5pafie4zf8h22/695P8A0JKLr/kM2P8AuS/+y0Tf8h22/wCveT/0JKLr/kM2P+5L/wCy1ueSJdf8h2x/65Tf+yUXv/IX0/8A7a/+g0XX/Idsf+uU3/slF7/yF9P/AO2v/oNACX3/ACG9O+kv/oIp13/yF7H/AHZf5Cm33/Ib076S/wDoIp13/wAhex/3Zf5CgAv/APkJad/10f8A9ANNv/8AkM6b/wBtf/Qadf8A/IS07/ro/wD6Aabf/wDIZ03/ALa/+g0AOvv+Qrp/1k/9Bpmp/wDIT0v/AK7P/wCi2p99/wAhXT/rJ/6DTNT/AOQnpf8A12f/ANFtQBxn7QV21n8Or9kJDzQvbJj+9INg/wDQq6bT7VbGz8PWajCwIIwPTEJFcf8AH+M3ll4Y0let9r1tGR6qDuP8q72+GL/TF7CVh/5DasY61JfI9KtaGBpLu5P8kcFrMRsf2h9GuQMR6npMkTH1eEkj9HNd/qHN7p3/AF3b/wBAauF+Kmbfx/8AD6+XgjVJICfUPCwx+YFd1qP/AB/ad/12b/0BqKWkpLzFjvepUJ/3bfc2vysN1f8A4+tM/wCvr/2R6fqn/H1p/wD18/8AsjUzV/8Aj60z/r6/9ken6p/x9af/ANfP/sjVsecJqv8Ax9ad/wBfP/sjUav/AK/Tv+vsf+gNRqv/AB9ad/18/wDsjUav/r9O/wCvsf8AoDUALq3+ssf+vpf/AEFqZrP/AB8ab/19j/0B6fq3+ssf+vpf/QWpms/8fGm/9fY/9AegB+r/AHrL/r6T+RpNZ/5c/wDr7j/rS6v96y/6+k/kaTWf+XP/AK+4/wCtAHD/ALQHz+FNLt/+e2t2Sf8AkUV3Grf6q0/6+Yv51w3xxO9fCFsOTL4ksxj2DZNdzq/3LX/r6j/nWMP4kvkejiP9zor/ABfmhuu/cs/+vyL+deffDYeVfeMLf+54rz/315Z/rXoOufds/wDr8i/nXn/gf5PF/jmH/qYoJP8AvpI/8KJ/HEWF/wB3rLyX/pSPQtb/ANRb/wDX1F/6GKXWf9Vbf9fUX/oQpNb/ANRb/wDX1F/6GKXWf9Vbf9fUX/oQrY88Nc/48k/67xf+himeIP8Ajzh/6+oP/Ri0/XP+PJP+u8X/AKGKZ4g/484f+vqD/wBGLQA/W/8Aj1i/6+Iv/QxSa/8A8gx/+ukX/oxaXW/+PWL/AK+Iv/QxSa//AMgx/wDrpF/6MWgBdb/480/6+If/AEYtGvf8guT/AHk/9DFGt/8AHmn/AF8Q/wDoxaNe/wCQXJ/vJ/6GKAGeJP8AkDy/78f/AKMWn69/yDG/66R/+hrTPEn/ACB5f9+P/wBGLT9e/wCQY3/XSP8A9DWgBPEX/IGuPoP/AEIUeIP+QRP/AMB/9CFHiL/kDXH0H/oQo8Qf8gif/gP/AKEKADxB/wAgif8A4D/6EKb4m/5AN3/1z/rTvEH/ACCJ/wDgP/oQpvib/kA3f/XP+tAD9f8A+QPc/wC5/Wl13/kCXv8A1wf+VJr/APyB7n/c/rS67/yBL3/rg/8AKgBmt/8AICuP+uVP17/kC3n/AFxb+VM1v/kBXH/XKn69/wAgW8/64t/KgBuu/wDIAvf+vZ//AEE0ar/yAbj/AK9z/wCg0a7/AMgC9/69n/8AQTRqv/IBuP8Ar3P/AKDQAmtf8i9d/wDXs3/oNee+Oh9r+Lfhe26iz0i+u2H1QIP/AEKvQ9a/5F+7/wCvZ/8A0GvP7rF18Z9Tk6/YPC6p9DJIxP6KKxrapLzPRy5uMpz7Rl+Kt+o34LDyvh3rll/z66lfw4+jsf616Dqf/IuXH/Xo3/oFef8Awt/c23j6y6eVq87Aezwo/wDMmu/1P/kXLn/r0b/0CnQ/hoWaf71N99fvSZLdf8gWX/r3P/oNR3H/ACLkn/Xof/QKkuv+QLL/ANe5/wDQajuP+Rck/wCvQ/8AoFannjm/5AJ/69f/AGWiP/kBJ/16j/0Chv8AkAn/AK9f/ZaI/wDkBJ/16j/0CgBg/wCRaH/Xn/7JUlv/AMgSP/r2H/oNRj/kWh/15/8AslSW/wDyBI/+vYf+g0AJZ/8AIAi/69R/6DUdl/yLMP8A15r/AOgVJZ/8gCL/AK9R/wCg1HZf8izD/wBea/8AoFAFix/5BEH/AF7r/wCg1FpP/Iv23/Xsv/oNS2P/ACCIP+vdf/Qai0n/AJF+2/69l/8AQaAF0T/kBWf/AF7p/wCgik0T/kB23/XEfypdE/5AVn/17p/6CKTRP+QHbf8AXEfyoATQ/wDkX7T/AK91/lT9C/5Atn/1xX+VM0P/AJF+0/691/lT9C/5Atn/ANcV/lQA3QP+QLb/AO4f5mjw/wD8gKz/AOuIo0D/AJAtv/uH+Zo8P/8AICs/+uIoAXQf+QPa/wC5TPDn/IFt/o3/AKEafoP/ACB7X/cpnhz/AJAtv9G/9CNAD9A/5A9t/uf1pPD/APyB4Pof/QjS6B/yB7b/AHP60nh//kDwfQ/+hGgBPDv/ACB4f95//QzXnp/efGfwmv8Azz0i/k/OVBXoXh3/AJA8X+8//oZrz7Th5nxu0n/pl4fnb/vq4x/Ssquy9Ud+A+Kb/uy/I9B8P/8AINH/AF2l/wDRjVwfwKfbN4ztT/yy8RT/APjwU13egf8AIN/7bS/+jGrz74NkxeOviBaemqRzD/gcdTU/iR+f5F4TXCYheUX/AOTf8E9C8P8A/IMX/rpJ/wChtS6D/wAeDf8AXeb/ANGNR4f/AOQYn/XSX/0Y1Gg/8eDf9d5v/RjVueaLon/Hm/8A13l/9DNN8Pf8g4/9d5v/AEY1O0T/AI83/wCu8v8A6Gab4e/5Bx/67zf+jGoAdon/AB6Sf9fEv/oZo0X/AFFx/wBfU3/oZo0T/j0k/wCviX/0M0aL/qLj/r6m/wDQzQA3Q/8AV3f/AF+S/wDoVLo33Lr/AK+5f/QqTQ/9Xd/9fkv/AKFS6N9y6/6+pf8A0KgDzn4lndceFbb/AJ6eLQ3/AHzvNS/G9CfhdrMq9YNUgmz/ALs8ZqDx5+88YeCLcd/Ed05H+7G9aPxfiMvwk8XDqVEjj6qVP9K5pK6qf10Pcw79nLCPzv8A+TW/Qz/jDJ53wr1K1U4N/qcNuv8AwOWMf1puoqLH4w+EJMALK2oWef8AgCuB/wCOVX8cSfbdE8JWY5F74jtmI9VVd/8AQVY+JB+zeI/B+pDjyvE7xE+0iFaib1cvQ3w0eWMKXf2n5WX4o9K0r/XX3/Xyf/QVpmi/6zUP+vx//QVp+lf62+/6+T/6CtM0X/Wah/1+P/6Ctdh84P0j717/ANfT/wAhXPeAP+Rj8b/9hxf/AEjtq6HSPvXv/X0/8hXPeAP+Rj8b/wDYcX/0jtqAOvooooADXmfxLsrW+1l/+JD4r1CRrcKs+lar9niB5wMeaoDD1xXpZr5p13QoPEms38F/8M9d8P6WLh1L2FgZry8G45fzd22JW6jALc9RQB754DttQsvBuj2ertu1CGzjS4PmeYd4UZy38R9+9bdZfhO2tLPwzptpYWtzaWsNrHHDBc582NAoAV8kncB1ya1KACiuLn+IukReO7vwsYZiLLT5r26vhjyYzFsLx+pYK6k46Zx1rO034qWbWM99rWi3ujWv9kPrVm8zo5urRcZICn5X+ZPkP98UAei0V58PiWtrYao2t+Hr3TdRsobeeOx81JHuEuH2Q7WHGS/ykHoaH+JiW9ldwXmg3UOv22oQad/ZImRmkmnXdEVkHy7CuWLdtrelAHoNcjcf8lksv+xfuP8A0ohrQ8FeI18R2F1I9jLp97ZXT2d7aSsGaGVMEjcOGBBVgR1BFZ1x/wAlksv+xfuP/SiGgDfb/kZI/wDrzb/0NadJ/wAh6H/r1k/9CSmt/wAjJH/15t/6GtOk/wCQ/D/17Sf+hJQATf8AIdtf+veX+aUj/wDIxRf9ej/+hrSzf8h22/695f5pSP8A8jFF/wBej/8Aoa0ALcf8hu1/64y/zWvnz4khpvFPjjXEyX0q5sGRh1AhMbH/ANDNfQdx/wAhu1/64S/zWvGNLsRr+lfERlG8391qUae/lrGo/UVy4qPMlH+tj3cjq+wlOq9vdXyclc9ijlWfU7GZTlXtHYfQlDUt1/yGbH/cl/8AZa5n4ZX/APaXhbwxes25pNJ+b6jYD+orprr/AJDNj/uS/wDstdEXzJM8evTdKrKD6NoS6/5Dtj/1ym/9kovf+Qvp/wD21/8AQaS6/wCQ5Y/9cpv/AGWlvf8AkL6f/wBtf/QaoyEvv+Q3p30l/wDQRTrv/kL2P+7L/IUy9/5DWm/SX/0EU+7/AOQxY/7sv8hQAX//ACEtO/66P/6Aabf/APIZ03/tr/6DTr//AJCWnf8AXR//AEA02+/5DOm/9tf/AEGgB19/yFdP+sn/AKDTdT/5CWl/9dn/APRbU6+/5Cun/wC9J/6DTNT/AOQlpf8A12f/ANFtQBxfxCH2v4peAtPPIjmub0j/AHIsD9XrtdQ/5CGm/wDXZ/8A0W1cFqkv2n9o7R7fqtnoc0hHoXfA/Ra73UP+Qjpv/XZ//RbVjT1cn5/oj0McnGnRj/dv97bOF+OrCD/hD73p5HiO25+uR/Wu71D/AI/dO/67N/6LauB/aNGzwRZXQ62uq2s30xIB/Wu8u23XGltnrIT/AOQ2oh/El8isQr4Ki/OS/J/qGr/8fWmf9fX/ALI9P1T/AI+tP/6+f/ZGpmr/APH1pn/X1/7I9P1T/j60/wD6+f8A2Rq2PNE1X/j607/r5/8AZGo1f/X6d/19j/0BqNV/4+tO/wCvn/2RqTV/9fp3/X2P/QGoAdq3+ssf+vpf/QWpms/8fGm/9fY/9Aen6t/rLH/r6X/0FqZrP/Hxpv8A19j/ANAegB+r/esv+vpP5Gm610s/+vuP+tO1f71l/wBfSfyNM11lSO1dmCqt0hJJ6DmgDzzxbO2ufGvQdLjO620GMXs/p50rbIwfcDca9F1fPl2v/X1H/OvOPhan9qJqvjORTv1vXFMBP/PvE2yP88E/jXpGsfctf+vqP+dY0VdOXc9HMnyzjQX2El893+LYzXPu2f8A1+Rfzrz/AMK/L8SfHMP/AFFLCT80X/CvQNc+5Z/9fkX868/0IhPi74zj/vy6bJ+mP6U6nxR9f0ZGE1o1l/dX/pSPQtb/ANRb/wDX1F/6GKXWf9Vbf9fUX/oQpNb/ANRb/wDX1F/6GKXWv9Vbf9fUX/oQrU4Q1z/jyT/rvF/6GKZ4g/484f8Ar6g/9GLT9c/48k/67xf+hima/wD8ecP/AF9Qf+jFoAfrf/HrF/18Rf8AoYpNf/5Bj/8AXSL/ANGLS63/AMesX/XxF/6GKTX/APkGN/10i/8ARi0ALrf/AB5p/wBfEP8A6MWjXv8AkFyf7yf+hijW/wDjzT/r4h/9GLRr3/ILk/3k/wDQxQAzxJ/yB5f9+P8A9GLT9e/5Bjf9dI//AENaZ4k/5A8v+/H/AOjFp+vf8g1v+ukf/oa0AJ4i/wCQNcfQf+hCjxB/yCJ/+A/+hCjxD/yBrj6D/wBCFHiD/kET/wDAf/QhQAeIP+QRP/wH/wBCFN8Tf8gG7/65/wBad4g/5BE//Af/AEIU3xN/yAbv/c/rQA/X/wDkD3P+5/Wl13/kCXv/AFwf+VJr3/IHuf8Ac/rS67/yBL3/AK4P/KgBmt/8gK4/65U/Xv8AkC3n/XFv5UzW/wDkA3P/AFyp+vf8ga8/64t/KgBuu/8AIAvf+vZ//QTRqv8AyAbj/r3P/oNGuf8AIAvf+vZ//QTRqv8AyAbj/r3P/oNABrX/ACL93/17N/6DXnfhc/aviP8AES86iG3t7QH02wliP/Hq9E1n/kX7v/r2b/0GvO/hX/pMPxA1M9bjWJ0B9RHEq/0NY1Pjiv62PRwith68/JL75L/ITwQfJ8bfEez7Fbe4A/3oCD/IV6HqX/IuXP8A16N/6BXnOlZt/jB4wh6C50C2mHuQGU16Pqf/ACLlz/16t/6DRR2fq/zFmX8WMu8Y/wDpKJLr/kCy/wDXuf8A0Go7j/kXJP8Ar0P/AKBUl1/yBZf+vc/+g1Hcf8i5J/16H/0Ctjzxzf8AIBP/AF6/+y0R/wDICT/r1H/oFDf8gE/9ev8A7LRF/wAgFP8Ar1H/AKBQAwf8i0P+vP8A9kqS3/5Akf8A17D/ANBqMf8AItD/AK8//ZKkt/8AkCR/9ew/9BoASz/5AEX/AF6j/wBBqOy/5FmH/rzX/wBAqSz/AOQBD/16j/0Go7L/AJFmH/rzX/0CgCxY/wDIIg/691/9BqLSf+Rftv8Ar2X/ANBqSx/5BEH/AF7r/wCg1FpX/Iv23/Xsv/oNADtE/wCQFZ/9e6f+gik0T/kB23/XEfypdF/5AVn/ANe6f+g0mif8gO2/64j+VACaH/yL9p/17r/Kn6F/yBbP/riv8qZof/Iv2n/Xuv8AKn6F/wAgWz/64r/KgBugf8gW3/3D/M0eH/8AkBWf/XEUaB/yBbf/AHD/ADNHh/8A5AVn/wBcRQAug/8AIHtf9ymeHP8AkC2/0b/0I0/Qf+QPa/7lM8Of8gW3+jf+hGgB+gf8ge2/3P60nh//AJA8H0P/AKEaXQP+QPbf7n9aTw//AMgiD6N/6EaAE8O/8geH/ef/ANDNef8AhsiT43P38nw8q/TNy5r0Dw7/AMgeH/ef/wBDNed+BD5vxt18/wDPHR7ZPzkc1jV3j6no4Be7Vf8Adf5o9E0D/kGj/rrL/wCjGrz74bjyfi/4yh6edb2s315df6V6DoH/ACDR/wBdpf8A0Y1ef+Fv3Hxxv1zxc6Ir/UrcOP60Vd4vzDA6060e8fyaPQPD/wDyDF/66Sf+htS6D/x4N/13m/8ARjUeH/8AkGL/ANdJP/Q2o0D/AI8G/wCu83/oxq2POF0T/jzf/rvL/wChmm+Hv+Qcf+u83/oxqdon/Hm//XeX/wBDNN8Pf8g4/wDXeb/0Y1ADtE/49JP+viX/ANDNGi/6i4/6+pv/AEM0aJ/x6Sf9fEv/AKGaTRf9Rcf9fU3/AKGaAE0P/V3f/X5L/wChUuj/AOruv+vqX/0Kk0P/AFd3/wBfkv8A6FTtH/1d1/19S/8AoVAHmvib978V/BNv6ahqMv5J/wDXrpPH0P2j4beLoeuYLr8wma5vUf3nxw8Kx/8APNdTk/VR/Wu11iEXHhXxFAed63K/mlcy15/66I9icuR4XySf/k7PM9OuP7Q1r4YWn3stNen/AIDbKP5tW18ZY9vhGDUBx9g8S28+fQGUL/7NXI/BuY6l4u8E56WfhyWU+zMyp/7LXc/GKIy/CXxQVGWhmaZfqkisP5VjD3qMn/WyPRxK9hmNCn2f5zf6Hd6Qd0l83Y3J/wDQVpui/wCs1D/r8f8A9BWoPCky3Fg86nIkdXB+samp9F/1mof9fj/+grXcndHzEo8smh+kfevf+vp/5Cue8Af8jH43/wCw4v8A6R21dDpH3r3/AK+n/kK534f/APIx+OP+w4v/AKR21Mk7CiiigAooooAKQjIPOKWigDyEfCG/h8RwNH4pv5tIOl6haTpMsXmF7plJ5CAsCckknOQKil+HPijxFog0rxFJp9kLHwzNodpLbSmTz5JPLzOwwNq/uU+Xk8nmvY6KAPJ9V8FeK/EbaprOqR6dYat9msIrCCOcyxF7WfzyzttGA7cYA4HrTbzwL4n1DUr3xhLHYW+utrFlf21h55aIRW0TReW0mPvMJJDnGAdtetUUAcr8PND1LS4dZv8AWRAmoazqT30sMLl0hUoqIgYgbiFRcnA5JrAsvCnh/SvjBbpYaakCzaFO8gDsdxFxFzyfc16TXI3H/JZLL/sX7j/0ohoA0W0uw/4SBI/s42/ZGbG49d606TStP/tuGP7Mu37O5I3HruX3q23/ACMkf/Xm3/oa06T/AJD0P/XrJ/6ElAFKXSrAa1bp9nG0wSEjceuU96R9LsP7eij+zjb9lc43HruX3q9N/wAh21/695f5pSP/AMjFF/16P/6GtAFG70zT49Ug/wBHUJ5ErH5j22+9ee/AzTba68LW11NCD9uudQnOSeczACu/8YXH2S1ubrOPK065f8gtc18FrZrXwJ4QjYYZ9Mlkb6syt/WsZa1V6P8AQ9KlJwwM2uso/gpP/IyvgbaWsmhLpk0QZ9Mu76zYEngJMCv/AI6wrv7nStPGrWai3G0pLkbj22+9cL8M/wDQfi3420foq3IvEHtKiEkfiK9Huf8AkMWP+5L/AOy0UH7iQs1jbFSl/NaX3pMo3Ol2A1mzQW42tHKSNx7bfelvNK08apYqLcBW8zI3Hn5frVy6/wCQ7Y/9cpv/AGSi9/5C+n/9tf8A0GtjzijeaXYLrGnqLcBWEuRuPOAPenXWlaeNVslFuMMsmRuPoPerd9/yG9O+kv8A6CKdd/8AIXsf92X+QoApXulaeuo2Ci3ADO4IyefkPvSXul2C6tp6i3UBvMyNx5+X61ev/wDkJad/10f/ANANNv8A/kM6b/21/wDQaAKl5pVgup2Ki3ADGTI3H+7TdR0uwXUdOVbcANK4Iyef3bVfvv8AkK6f9ZP/AEGmap/yEtL/AOuz/wDotqAPM9CsrW8+PviBvJBhtLO2tQMnqVdzXoN/pdgt/p6rbrhpWB+Y8/I3vXD/AA0U3HxA8W6oTkS641up9orcDH616LqP/IR03/rs/wD6LasaC92/mz0s0l++Ue0Yr8EcB8fdLtE+GupNBAFdIml4JP3Bv/8AZa6i1sbCa00SZYFImCsTuPIMRPrVP4wW/wBq8FX9v1321wP/ACC9L4DuPtfgnwbcE5L2kRP18g5oX8V+gpNvAR8pP8Uv8jU1XS7BbnTwtuAGucH5jyNje9O1LSrBbmwAt1Aa4wfmPI2N71a1f/j60z/r6/8AZHp+qf8AH1p//Xz/AOyNWx5xR1LSrBbmwC26gNcYPzHkbGpNV0qwWawC24Aa5APzHkbW96var/x9ad/18/8AsjUav/r9O/6+x/6A1AFPVNKsFksttuBuuVB+Y9Nre9N1bS7BJ9PC24G66APzHkbGq/q3+ssf+vpf/QWpms/8fGm/9fY/9AegCrqulaerWe23AzcoD8x6YPvXJ/HBYdJ8AXL6fABfXMsdpbYY5Mkh2D+ea7jV/vWX/X2n8jXCfF8/afGXw/0w8rJrBuGX18uNiM/iayrv3HY78sgpYqF9lr9yv+htaZ4X07Q/DGi6VHCCLZoIS2TlumT+JzWrq2laeqW222UZuYwfmPTNW9a+5af9fcX/AKFTtY+5a/8AX1H/ADrSKSVkcdScqk3OT1ZQ1nS7CNbTbbqM3cYPzHpmuBsbG1T41+JbbyRsa001wMnvI4Nela792z/6/Iv5157I3l/HzUU/57aVZN/3zcEf1rKrvH1O7AfBWX9z9UdvrGl2CQQFLdRm5iB+Y9Cw96XV9KsEit9tuBm5iB+Y9Cwq5rX+ot/+vqL/ANDFLrP+qtv+vqL/ANCFbHnFLWdK09LNStuAfOjH3j3ce9M1zS7CO0iKW4BNzCPvHoZFrQ1z/jyT/rvF/wChimeIP+POH/r6g/8ARi0AVdY0rT0toytuATPEPvHu496TXNKsE05mW3APmRj7x/vr71e1v/j1i/6+Iv8A0MUmv/8AIMf/AK6Rf+jFoAp6zpdglohW3AJniH3j0Lj3o1rSrBNNkZbdQQyfxH+8Perut/8AHmn/AF8Q/wDoxaNe/wCQXJ/vJ/6GKAKHiDS7CPSpHS3AbfHzuP8AfX3p2t6Vp6aezLbgHenO4/3x71a8Sf8AIHl/34//AEYtP17/AJBjf9dI/wD0NaAKOvaXYR6TO6W4BAHO4/3h70a7pVhHpUzJbgMNuDuP94Vd8Rf8ga4+g/8AQhR4g/5BE/8AwH/0IUAU9d0uwj0uZktwGG3ncf7w96b4h0uwj0S6dLcBgnB3H1q94g/5BE//AAH/ANCFN8Tf8gG7/wCuf9aAKut6Vp6aVcMtuAwXg7j6/Wl1rSrCPR7t0t1DLCxB3H0+tXNf/wCQPc/7n9aXXf8AkCXv/XB/5UAUNY0uwTRbh1twGEWQdxp2taXYJpF062wDCJiDuPXH1q1rf/ICuP8ArlT9e/5At5/1xb+VAFHWdL09NEu5FtwGW3cg7j12n3pNS0uwXRJ3FuoYQE5yeuPrV3Xf+QBe/wDXs/8A6CaNV/5ANx/17n/0GgCjrOmafHoF3MtuoZbZ2B3Hsv1rhPgxptrN8LbrU5YQz3l1e3Ktk9DIwH8q73xnMLfwPq87HAj0+ZifpGa5z4TWxtfgjo8TDDHTDI31YFj/ADrGWtVej/Q9Km+XAT85RX3JnP6jY2tt8aGUQgJdeFWYDJ++kh5/UV6DqOl2C6BcSLbqGFsxB3Hrt+tcV40XyPiv4YuOgn0S+gJ9SFVv6GvQtT/5Fy5/69G/9AopaOS8xY9uUaMv7i/BtfoVrnStPGkSP9nG4QE53Hrt+tMn0vTxoDyfZxuFqWzuPXZ9a0Lr/kCy/wDXuf8A0Go7j/kXJP8Ar0P/AKBWx5xUbSrD+xC/2dd32bOdx67frSx6Vp/9iq/2cbvswOdx67frVxv+QCf+vX/2WiP/AJASf9eo/wDQKAKA0uw/4R7zPs67/sm7OT12fWpINK086PG5t13G3BzuPXb9asD/AJFof9ef/slSW/8AyBI/+vYf+g0AUbTS7A6HE5t13fZgc5PXbTLTS7FvDsUhtxvNoGzuPXZ9a0LP/kARf9eo/wDQajsv+RZh/wCvNf8A0CgCGy0nT20uFjbLkwKc7j/d+tR6Zpdg2hwSNbgsbcEnceu2tKx/5BEH/Xuv/oNRaT/yL9t/17L/AOg0AU9I0uwfRbR2t1LNbqSdx67aNI0vT30a3drdSxiBJ3H0+tXdE/5AVn/17p/6CKTRP+QHbf8AXEfyoAo6Npdg+h2rtbqWMAJO49cU/RdK099ItGa3BYxKSdx9PrVrQ/8AkX7T/r3X+VP0L/kC2f8A1xX+VAFDRNLsH0iB2twSU5O4+p96NC0uwk0W1d7dSxiBJ3H/ABq7oH/IFt/9w/zNHh//AJAVn/1xFAFPRNKsH0q2drZSxTk7jTdA0uwk0eB3t1LENzuP94+9X9B/5A9r/uUzw5/yBbf6N/6EaAKuiaVp8mlW7tbqWK5J3H1+tGhaXYSaVA7W4LEHncfU+9XdA/5A9t/uf1pPD/8AyB4Pof8A0I0AUdA0uwk0qJntwWLPzuP98+9ef/Dextbn4seLzJCGSK2tIwMnjhjXpvh3/kDw/wC8/wD6Ga87+EH7z4jePZuoFxbRj8Iz/jWFX4oev6Hp4HTD4h/3V/6UjuND0uwk08M1spPmy87j/fb3rgILK1i+Neiq0I8u60a8UjJ5KTgj+del+H/+QaP+usv/AKMavOtWPk/FvwJN2mTUYCfzb+lVW2T80Rl13Oce8Zfgm/0O40LS9Pk09Wa3UnzJP4j/AHz70uiaXYPYlmt1J86UfePQSMKueH/+QYv/AF0l/wDQ2pdB/wCPBv8ArvN/6MatTzyno+lae9o5a2UnzpB949A596boWl2ElgWe3BPnSj7x7SMPWr+if8eb/wDXeX/0M03w9/yDj/13m/8ARjUAVNH0rT3tZC1uCfPlHU9A596NI0rT3hn3W4OLmUD5j0Dn3q7on/HpJ/18S/8AoZo0X/UXH/X1N/6GaAKGj6XYOl1utwcXUqj5j0DUuk6Vp7Jc7rcHFzIo+Y9M/Wrmh/6u7/6/Jf8A0Kl0b7l1/wBfUv8A6FQB5f8AYbab49aVb+UPKi06+Yrk95lArvE0mxl0/VE+zjPmSqvJ4+WuQ0VfN+P9z6waRMf++rn/AOtXoOmrujvl9bmQfyrClrzep6mObjKjrtGP+Z4B+y/aQ6n4gvpLiPzFsNLjtcEngmaQ/wDsteq+LdFs7rwF4nhW3G8xXSryeMKcVw37KVgbdvGNw3H/ABNTAPom7/GvWo4RcaTq0B58yWdPzGKxwkb4fXrc9PiGqo5w5RekeX8kznfhFBY6p4B0u9kgDtJbRclj2jQH9a39I0vT3e+3W4O27ZR8x4GF965T9m+Rn+FVgjfehllhI9NjFf6V2+i/6zUP+vx//QVroou9OL8jxcxh7PF1Y9pP8yrpelaezXm63BxcsB8x6YHvWP8ADiKODXvG0US7UGuLgf8Abnb10ukfevf+vp/5Cue8Af8AIx+N/wDsOL/6R21anEdfRRRQAUUUUAFFFFABRRRQAUUUUAFcjcf8lksv+xfuP/SiGuurkbj/AJLJZf8AYv3H/pRDQBvN/wAjJH/15t/6GtOk/wCQ9D/16yf+hJTW/wCRkj/682/9DWnSf8h6H/r1k/8AQkoAJv8AkO2v/XvL/NKa/wDyMUP/AF6P/wChrTpv+Q7a/wDXvL/NKa//ACMUX/Xo/wD6GtAHK/Gm6+x+CNauM4K6RcgfU7R/WtLwnafYNP8ADVljHkaX5f5LEK5r9oiQjwY9uDg3TRW49988QI/LNdwqCPVtNjHRbSQD/wAh1iv4r9EehU93Aw85S/BI4xIxY/tEvIPlGp6B+bxSf4NXdXX/ACGLH/cl/wDZa4L4kTf2f8VvAOoLwJp7mykPqJIxgfmBXe3P/IYsf9yX/wBlopbyXmPHXlCjU7xt9za/JIS6/wCQ7Y/9cpv/AGSi9/5C+n/9tf8A0Gi6/wCQ7Y/9cpv/AGSi9/5C+n/9tf8A0GtjzhL7/kN6d9Jf/QRTrv8A5C9j/uy/yFNvv+Q3p30l/wDQRTrv/kL2P+7L/IUAF/8A8hLTv+uj/wDoBpt//wAhnTf+2v8A6DTr/wD5CWnf9dH/APQDTb//AJDOm/8AbX/0GgB19/yFdP8ArJ/6DUeqnGoaYf8Aps//AKLapL7/AJCun/WT/wBBrP8AGV19htIrzp5CzyflC5pN2VyoR5pKJxnwS/faINR6m+1zULjPqCzAfoor0LUf+Qjpv/XZ/wD0W1cP8Fbf7P8ADjweCMGWKSY/Vgzf1ruNR/5COm/9dn/9FtWdD+HH0OzM3fF1PVr7tCh40h+06etvjPmLMv5wvXLfBaYzfDLwduOWjVoj9VDj+ldrrChrrT1PQzMD/wB+2rz74Ekr4I021bra6tewfTa0lJ/xV6P9C6euAqLtKL/CR6Fq/wDx9aZ/19f+yPT9U/4+tP8A+vn/ANkamav/AMfWmf8AX1/7I9P1T/j60/8A6+f/AGRq2POE1X/j607/AK+f/ZGo1f8A1+nf9fY/9AajVf8Aj607/r5/9kajV/8AX6d/19j/ANAagBdW/wBZY/8AX0v/AKC1M1n/AI+NN/6+x/6A9P1b/WWP/X0v/oLUzWf+PjTf+vsf+gPQA/V/vWX/AF9J/I15542LXXx38HW/VLS0uLhh7sQgP616Fq/3rL/r6T+RrzyRhd/H28l6iw020hHs0krMf0UVjW1SXmj0cufLKpPtGX46fqeha19y0/6+4v8A0Knax9y1/wCvqP8AnTda+5af9fcX/oVO1j7lr/19R/zrY84Zrv3LP/r8i/nXnesfu/2hoB2l0SP8xcr/AI16Jrn3bP8A6/Iv51574n+T9oHRW/56aQy/lOhrGt9n1R6WWq8qi/uS/wAz0TWv9Rb/APX1F/6GKXWf9Vbf9fUX/oQpNb/1Fv8A9fUX/oYpdZ/1Vt/19Rf+hCtjzQ1z/jyT/rvF/wChimeIP+POH/r6g/8ARi0/XP8AjyT/AK7xf+himeIP+POH/r6g/wDRi0AP1v8A49Yv+viL/wBDFJr/APyDH/66Rf8AoxaXW/8Aj1i/6+Iv/QxSa/8A8gx/+ukX/oxaAF1v/jzT/r4h/wDRi0a9/wAguT/eT/0MUa3/AMeaf9fEP/oxaNe/5Bcn+8n/AKGKAGeJP+QPL/vx/wDoxafr3/IMb/rpH/6GtM8Sf8geX/fj/wDRi0/Xv+QY3/XSP/0NaAE8Rf8AIGuPoP8A0IUeIP8AkET/APAf/QhR4i/5A1x9B/6EKPEH/IIn/wCA/wDoQoAPEH/IIn/4D/6EKb4m/wCQDd/9c/607xB/yCJ/+A/+hCm+Jv8AkA3f/XP+tAD9f/5A9z/uf1pdd/5Al7/1wf8AlSa//wAge5/3P60uu/8AIEvf+uD/AMqAGa3/AMgK4/65U/Xv+QLef9cW/lTNb/5AVx/1yp+vf8gW8/64t/KgBuu/8gC9/wCvZ/8A0E0ar/yAbj/r3P8A6DRrv/IAvf8Ar2f/ANBNGq/8gG4/69z/AOg0Ac18ZrwWfwl8QSZwX094h9XG0fzrS0S1+w/Dy0s9u3ydMVMfSOuS/aBkafwnpOiRn5tU1O3iYf7C/vH/AEWvQdRAGh3Cr0FswA/4DWMdar8kj0avuYGmv5pSf3WX+Z578VT5HijwLdestzb5/wB+3P8AhXf6l/yLlz/16N/6DXn3xzPkWHhC+/546zAuf99GT+tehan/AMi5c/8AXo3/AKBRT+OX9dAxSvhaEvKS+6Tf6kl1/wAgWX/r3P8A6DUdx/yLkn/Xof8A0CpLr/kCy/8AXuf/AEGo7j/kXJP+vQ/+gVsecOb/AJAJ/wCvX/2WiP8A5ASf9eo/9Aob/kAn/r1/9loj/wCQEn/XqP8A0CgBg/5Fof8AXn/7JUlv/wAgSP8A69h/6DUY/wCRaH/Xn/7JUlv/AMgSP/r2H/oNACWf/IAi/wCvUf8AoNR2X/Isw/8AXmv/AKBUln/yAIv+vUf+g1HZf8izD/15r/6BQBYsf+QRB/17r/6DUWk/8i/bf9ey/wDoNS2P/IIg/wCvdf8A0GotJ/5F+2/69l/9BoAXRP8AkBWf/Xun/oIpNE/5Adt/1xH8qXRP+QFZ/wDXun/oIpNE/wCQHbf9cR/KgBND/wCRftP+vdf5U/Qv+QLZ/wDXFf5UzQ/+RftP+vdf5U/Qv+QLZ/8AXFf5UAN0D/kC2/8AuH+Zo8P/APICs/8AriKNA/5Atv8A7h/maPD/APyArP8A64igBdB/5A9r/uUzw5/yBbf6N/6EafoP/IHtf9ymeHP+QLb/AEb/ANCNAD9A/wCQPbf7n9aTw/8A8geD6H/0I0ugf8ge2/3P60nh/wD5A8H0P/oRoAb4d/5A8X+8/wD6Ga8++CA3+KPH0/8A1GRH/wB8xj/GvQfD3/IGi/3n/wDQzXAfAVc3Hjaf/np4hl/RVFYVP4kPn+R6eE0wmIflH/0pHoPh/wD5Bo/66y/+jGrznxv/AKP4s+Hd5/1GLmEn2dXH9K9G8P8A/INH/XWX/wBGNXnPxU/dWXgu8/54+Jo1z6bmkFOv8DJyr/eVHupL74tHovh//kGL/wBdJf8A0Y1LoP8Ax4N/13m/9GNRoH/INX/rrL/6G1Gg/wDHg3/Xeb/0Y1bHnC6J/wAeb/8AXeX/ANDNN8Pf8g4/9d5v/RjU7RP+PN/+u8v/AKGab4e/5Bx/67zf+jGoAdon/HpJ/wBfEv8A6GaNF/1Fx/19Tf8AoZo0T/j0k/6+Jf8A0M0aL/qLj/r6m/8AQzQA3Q/9Xd/9fkv/AKFS6N/q7r/r6l/9CpND/wBXd/8AX5L/AOhUujf6u6/6+pf/AEKgDz7wd+8+PPiZv+eOmpH/AN9TOf6V6FpH/L5/19P/AErz34d/vPjT47k/55pbR/rIf616Fo//AC+f9fT/ANKxofC/Vno5p/Fiv7sf/SUct8JvDMnhq116KSSOQ3esXFwCnZWPAPvXTaN928/6+5P507Rv+X3/AK+5P6UmjfdvP+vuT+daQgorlRyV688RUdSo7tnDfs/qbfw7rOnnraa5eR49P3hI/nXcaL/rNQ/6/H/9BWuJ+Fzpa/EDx/o68BNRiu1HtLEM/qprttF/1mof9fj/APoK1nQ+BI6s0u8VKXez+9Jj9I+9e/8AX0/8hXPeAP8AkY/G/wD2HF/9I7auh0j717/19P8AyFc94A/5GPxv/wBhxf8A0jtq2PPOvooooAKKKKACiiigDiE8b31l4ottH8SeH/7JivobmazuFvFmysADP5iqPk+U5HUdutZukfFKGS0Goa1odxpOnXOlTavp07TLIbi2iALblH3H2ujBeeG65BpNA8LeKbnxJrGo+LrfS7o6jFNaR3MF05a0tGyFiijKYGeCzZyT7ACsu1+Guv6no1poPiO6sEs9K8P3Gi2U1qWZ5zKiIJnUgBcJGvygnknnpQBsJ8TWs7DUZPEHh24068trGG/trVLhZmuYpn8uNQRgK+8qpB4G4cmiX4mPZWuo2eq+H5bbxFZ3dpaJpsdysguHujiArJgDacPkkcbG68ZzL/wD4n8QwX93rdxptnqa6XbWFh9nZpI98M4n8x8gHDOiDaOgzzRqPgDxJrF7qXim9k0218QSX+m3VnbRyM8CLZFyqO+ATv8ANlyQOMr1xQB3HgnxG+vQ38V5p7abqWm3Rtb21MokCPtV1KsPvKyspBwOtZ80kbfGOy2yKf8Ain7jof8Ap4iqx4B0PUtNl1vVNaNsNR1m++1SxW7Fo4VWNI0QMQCx2oCTgck1g2fhbw7pfxgt00/SLW2WbQp3kCLjcwuIuT+ZoA7VmX/hJI/mH/Hm3f8A21p0jL/b0PzD/j2fv/tJVNtL0/8A4SBI/skWz7IxxjvvWnSaXp/9twx/ZItptnOMd9y0AWpmX+3bb5h/x7y9/dKSRl/4SGE7hj7I/f8A21qtNpenjWrdBaRbTBISMd8r/jTZNL0/+3oo/skW37K5xjvuWgDiPjvi4vPB2mg5+163Cp+isG/pXoNwyjXrL5h/qJu/ulef/EfTbST4meALGK3QIby4nkUDqEiOP1IrtrjTNPGuWcYtIgpglJGOuCn+NYU/jk/Q9LFtLC0I+Un98mv0OJ+P2IbLRNXQjOl6lBck+i+aiH/0KvQZpEbVbBgw5jlPX2WuK+Mmh2lx4M1m3t7ZFk/sueRNo5DIVYH9K1vC8en6rpXh3UBaxYu7DzWGO5RD/U04q1V+dgqvnwNN/wAspL77P/M37pl/tyxO4f6qXv8A7tLesv8Aa+n/ADD/AJa9/wDZqpc6Xp41myQWkW0xSkjHX7tF5penrqliotIgreZkY6/LWx5pZvWX+29O+YdJe/8Asin3bL/a9j8w+7L39hVK80vT11jT0FpEFYS5GOvAp11penjVbJRaRBWWTIx14FAFq/Zf7S075h/rH7/7BpL5l/tjTfmH/LXv/s1VvtL09dQsFW0iAZ3yMdfkNJe6Xp66tp6C0iCt5mRjr8tAFy9Zf7U0/wCYdZO/+zXKfHC7W08A6jcBwCtpcAHPcxMP610N5penrqdgotIgGMmRjr8tcH+0RZWkHgWO3t7dEe8vYbX5R13sAR+WayrO1OR3ZZBTxlJPujq/CFoNP8O+FLE4BgtFRvqIea29RZf7R035h/rn7/8ATNqoy6Vp8d1pkYtYsfMDx1whp9/penrf6eq2kQDSuDx1+RquKskjlqz56kpd2WtSZft2m/MP9e3f/pm1eefCD/R31ewYgG28UXvGegYF/wD2au51HTNPW905VtIgGnIPHX5GrgfAdjaJ8Q/F1g1vGVXWkkCkdA9vn+lRP44s7MK08NWXkn+P/BPR9XZftWm/MP8Aj69f9h6dqbL9q0/5h/x8ev8AsNVLVNM09bnTwtpEA11g8dRsan6jpenrc2AW0iAa4weOo2NWp55a1Rl+1ad8w/4+fX/Yak1dl8/TvmH/AB9jv/sNVXUtL09bmwC2kQDXGDx1GxqNV0vT1msNtpEN10AeOo2tQBb1Zl8yx+Yf8fS9/wDZam6yy/aNN+Yf8fY7/wCw9V9T0vT1ksttpEN1yoPHUbWpmraXp6T6eFtIgGugDx1GxqALursu6y+Yf8fSd/Y15x4PYXXxO8Z6hxhdWs7VT/uRf/XrvNW0zT0NpttIhm5UHjtg1578JrG1utP1nUpIEb7X4pnCkj+BW2Af+Omsp/HH5no4Wyw1eXkl97v+h6ZrTL5dp8w/4+4u/vTtYZdlr8w/4+o+/vVPWNL09EtdtpEM3UYPHbNLq2l6eiW220iGbmMHjtmtTzixrjLss/mH/H5F396898bMI/jz4SkyMSWEyZ+kiGu41rTNPRbTbaRDN3GpwOoJrgfiLYWlv8YPAnl28axzfaI2UDg/dNY1/hXqvzPTyrWtJf3Z/wDpLPStbZfIg+Yf8fUXf/bFGsuvlW/zD/j6i7/7QqprGl6esMBW0iGbmIHA7bhS6vpenpFb7bSIZuYgcDtuFbHmFrXGX7EnzD/Xxd/9sU3X2X7HD8w/4+oO/wD00Wq+s6Xp6WilbSIHzohwOxcUzXNL09LWJltIgTcwg8djIM0AXtaZfssfzD/j4i7/AO2KTX3X+zG+Yf6yPv8A9NFqrrGl6eltGVtIgfPiHTsXFJrml6emnMy2kQPmR84/21oAua2y/Y0+Yf8AHxD3/wCmi0mvMv8AZcnzD7yd/wDbFVdZ0vT1tEK2kQPnxDgdi60a1penppsjLaRA7k5A/wBoUAWPEjL/AGRL8w+/H3/21p2vMv8AZr/MP9ZH3/2xVLxBpmnx6VI6WkStvj5A/wBtadrWl6emnsy2kQPmJyB/tigC14hZf7HuPmHQd/8AaFL4gZf7Jn+Yfw9/9oVT13TNPTSZ2SziVgBggf7Qpdc0vT00uZ1tIgw24IH+0KALfiBl/sif5h/D3/2hTfErKdCuwGH3PX3qtrul6emlzMlpErDbyB/tCm+ItL0+PRLqSO0iVgnBA6c0AXteZf7IufmH3PX3o11l/sS9+Yf6h+/tVTW9L09NKuHS0iDBeCB70utaXp6aPdutpEGWFyDjocUAWNbZf7CufmH+q9adrrKdGvPmH+pbv7VS1jS9PTRLh1tIgwi4OKfrWl6fHpF06WkQYRMQcdOKALOuMv8AYF78w/49n7/7JpNVZToNx8w/49z39qq61penpod462kQYW7kEDodtGp6Xp66LO62kQYQEg474oA4P4gyf2n8UdB0sENFpmkXeouPR2URr/M16RqTL/Ylx8w/4927/wCzXmGhWFrqHj/x5qnkIYrC0h0+DjgMIzI+PfLLXouo6Xp66NcOtpEGEDEHHfbWNHW8u7PRzG0XTpL7MV9795/mcP8AtDgf8K1tLoEZttRspRjt+8A/rXf6k6nw5c/MP+PVu/8AsVwfx30uzX4QapcQ2qLJCkMu4Dnh1NdbLp+nv4Va4W1i3Gy3hgO+zOaUf4svRfqOq74Cl5Sl+UTUuWX+xpfmH/Hue/8As1HcMv8AwjsnzD/j0Pf/AGKgudL08aRI4s4twtyc477ajn0vTxoEkgtItwtSc477K3PNLrMv9gn5h/x6+v8AsURsv9hJ8w/49R3/ANiqjaXp/wDYhf7JFu+zZzjvtoj0vT/7FWT7JFu+zA5x320AWAy/8I194f8AHn6/7FSQMv8AYkfzD/j2Hf8A2aoDS9P/AOEeEn2SLf8AZN2cd9lSQaXp50eNzZxbvs4Ocd9tAFmzZf7Ai+Yf8ew7/wCzTLJl/wCEZh+Yf8eY7/7FQWml6edDic2kRY2wOcd9tMs9L09vDsUhtYy5tA2cd9lAGjYsv9kQfMP9Qvf/AGai0pl/sC3+Yf8AHsO/+zUNlpWnNpULGziJMCknHfbUemaXp7aHbyNaRFjbgk477aALmisv9hWfzD/j3Tv/ALNJorL/AGHbfMP9SO/tVTR9M099FtGaziLGBCSR1O0UaPpenvo1u7WkRYxDJxQBa0Nl/wCEftPmH+oHf2p+hMv9jWfzD/Ur39qo6Npenvodq7WkRYwAk49qfoul6e+kWjNaRFjEpJI6nFAFjQWUaLb/ADD7h7+5o8Psv9h2fzD/AFI71V0TS9Pk0iB3tIixU5OPejQtL0+TRbR3tImYxAkkdaALmgso0e1+Yfc9aZ4cZf7Ft/mHRu/+0ar6JpenvpVs7WcRYpycUzw/pmnyaRA72kTMQ2SR/tGgC9oDL/ZFt8w+56+9J4fZf7Ig+YdD3/2jVXRNL0+TSrdntIixXk496TQtL099Kgd7SJmIOSR7mgCz4eZf7Hi+Yfefv/tmuH+AW3+yPEc2QPM8Q3Z+uGArrdC0zT30mKR7SItl+SP9s1x/wH02yn8HXk81tG5k1e8YEjt5rD+lYy/iR+Z6FB2wdX1j+v8Akd5oDL/Zo+Yf62Xv/wBNGrz/AOMG3/hXmn3WR/ouu20v0/0rb/Jq7bQ9L099PDNaRE+bLyR/ttXDfGDTrRPg7ql1HbIJYZBKGA5+WcH+lOuv3chZW7Yyl6o9C8Psv9mJ8w5kk7/7bU7QGX7AfmH+vm7/APTRqz/DOm6fPosEzWsTltxyR1+Y1Loml6e9iWa0iJ86UZx2EjVondHFNWk0XNEZfsb/ADD/AF8vf/bNM8Psv9nH5h/r5u//AE0aq+j6Xp7WjM1pET58o5Ho5puhaXp8lgWe0iY+dKMkdhIwFMkuaIyi0k+Yf8fEvf8A2zRorL5Fx8w/4+pu/wDtmquj6Xp72sjNaRE+fKOnYOaNI0vT3hn3WcRxcygcdg5oAs6IyiO7yw/4+5e/+1S6My+XdfMP+PqXv/tVT0bS9PdLrdaRHF1KBx2DUulaXp7R3O60iOLmQDjsDQBxfwt2t8UfiLPkY+3QR5+kWf613+kMo+2fMP8Aj6fv9K87+EdhZ3Xizx9LLbxuo1ry1yOgWNRiu60rS9Pb7XutIji5cDjoOKxw/wAH3/melmtvrFl/LH/0lFnRmX/TfmH/AB9yd/pRozLtvPmH/H3J396q6Tpenv8AbN1pEcXTgcdBxSaTpmnst3utIji6kA47ZrY804fQXFj+0TrkZbCanpUcg56tE23+Rr0LRmXfqHzD/j8fv/srXm3iGwtbP4x+F7r7OgguZLyxcY4J8tHUf+OtXfaRpmns99utIjtu2A46DC1jR05l5/8ABPSzF86pVO8V+F1+hd0hl3XvzD/j6fv7Cuf+H5z4j8b4/wCg4v8A6R21a2l6Xp7tebrSI7blgOOgwKxvhzFHDr/jaOJAiDXFwB0H+h29bHmnZ0UUUAFFFFABRRRQAUUUUAFFFFABXI3H/JZLL/sX7j/0ohrrq5G4/wCSyWX/AGL9x/6UQ0Abzf8AIyR/9ebf+hrTpP8AkPQ/9esn/oSU1v8AkZI/+vNv/Q1p0n/Ieh/69ZP/AEJKACb/AJDtr/17y/zSmyf8jDD/ANej/wDoa06b/kO2v/XvL/NKx/GeuWnhtLnW71sQ2mnSyEd2O5cKPcnA/Gk2krsuEJVJKEVqznL65j1b4/6Za27eZ/YulTyXGOkbzFQo+uFzXcXH/Ifsv+uE380rivhFol3p8EWsasmNZ1sS316T1UsV2R/RVwPzrtrn/kYLL/rhN/NKzop25n1OzMJR9oqUHdQXL+r/ABbK2u2y3ty1m/3Z7GeM/Q7RXGfAm5abwH4chkz5lmlzauD1Bjfb/Su9uOdctv8Ar3k/9CSvPPhEos/EHiHRB0sdau2QeiShJB/M0p6VIv1HRfNg6sezi/zX6nod1/yHLH/rlL/7LRe/8hfT/wDtr/6DSXX/ACHLH/rlN/7JS3v/ACF9P/7a/wDoNbHniX3/ACG9O+kv/oIp13/yF7H/AHZf5Cm33/Ib076S/wDoIp13/wAhex/3Zf5CgAv/APkJad/10f8A9ANNv/8AkM6b/wBtf/Qadf8A/IS07/ro/wD6Aabf/wDIZ03/ALa/+g0AOvv+Qrp/1k/9Brg/jiPtF54K03GftPiGAkeoRWb+ld5ff8hTT/8Aek/9BrgPG8y6t8Z/B2iw/M2mibUbk9lBQon4k5rGv8Fu9j0cqusRz/yqT+5M729/5CWnf77/APoBpdR/5COm/wDXZ/8A0W1F7/yE9O/35P8A0A0aj/yEdN/67P8A+i2rY84TU/8Aj+03/ru3/otq888Onyfjx4ltegljs7ke/wC6kU/yFeh6n/x/ab/13b/0W1eeSf6P+0mF6C70NX+pR2H8jWNV2cX5npZeuaFaP9x/g0z0LV/+PrTP+vr/ANken6p/x9af/wBfP/sjUzVv+PnTP+vr/wBken6p/wAfWn/9fP8A7I1bI80TVf8Aj607/r5/9kajV/8AX6d/19j/ANAajVf+PrTv+vn/ANkajV/9fp3/AF9j/wBAagBdW/1lj/19L/6C1M1n/j403/r7H/oD0/Vv9ZY/9fS/+gtTNZ/4+NN/6+x/6A9AEfiWRYbOKZjhY5gxPoArGuI+DUPl/CzQJ2HzXd8103uZJXb+tb3xfvP7P8Aanff88YJHH/ftqh8DWn2H4ceErXGDHFbA/XbWO9Veh6MVy4CT7yX4J/5nS639y0/6+4v/AEKl1j7lr/19R/zpNb+5af8AX3F/6FS6x9y1/wCvqP8AnWx5wzXfuWX/AF+RfzrgfiypX4m/DmYf8/1wh/FF/wAK77XPuWf/AF+RfzrhvjAuPGPw9m9NaKfnE3+FY4j4Pu/M9LKX/tK9Jf8ApLO71r/UW/8A19Rf+hil1n/VW3/X1F/6EKTW/wDUQf8AX1F/6GKXWf8AVW3/AF9Rf+hCtjzQ1z/jyT/rvF/6GKZ4g/484f8Ar6g/9GLT9c/48k/67xf+himeIP8Ajzh/6+oP/Ri0AP1v/j1i/wCviL/0MUmv/wDIMf8A66Rf+jFpdb/49Yv+viL/ANDFJr//ACDH/wCukX/oxaAF1v8A480/6+If/Ri0a9/yC5P95P8A0MUa3/x5p/18Q/8AoxaNe/5Bcn+8n/oYoAZ4k/5A8n+/H/6GtcR8b9c1a1tdI8O+HbhYNY1i9VY5CMiKNPmZiPTOB+Ndv4k/5A8v+/H/AOhrXnFgw8S/E7xB4gI3WmiLFpNm3bzC6tMw9+VX8KxrXaUV1PRy1RjUdeauoK9ns3sl95reGvGDa3pN/outQCw8SaeFW8tSeGG4Ylj/ALyH9K7LX/8AkET/APAf/QhXKfFXwius2UetabcfYNd0/DWt0o+8MjMb/wB5D3FVNE8btqMFz4b8SWn9k+JIAu+2Y/JcKGH7yJv4lP5ilGbg+SfyZVbDwxEPb4df4o9vTy/LZnb+IP8AkET/APAf/QhTfE3/ACAbv/rn/Wl1/wD5BM//AAH/ANCFJ4m/5AN3/wBc/wCtbnmD9f8A+QPc/wC5/Wl13/kCXv8A1wf+VJr/APyB7n/c/rS67/yBL3/rg/8AKgBmt/8AICuP+uVP17/kC3n/AFxb+VM1v/kBXH/XKn69/wAgW8/64t/KgBuu/wDIAvf+vZ//AEE0msMsfh+6djhVtmJPsFpdd/5AF7/17P8A+gmsH4qanHpPwy1q8dtrfYHjj93Zdqge5JFTOXLFs2w9N1asYLq0jmPg6r3Hwz1rXJF+fWLu8vM+qklV/RRXo+p/8gO5/wCvdv8A0Gue8MaV/YfwpstJ6G20oK3H8WzJ/Umuh1P/AJAdz/17t/6DU0Y8sEjbH1VVxNSS2vp6dPwMfx9po1j4davprf8ALfTpFU+jbMg/mBWb4A1ga58ILLUP+WjacY5R/dkRSrD8wa6i/wD+QDN/16t/6DXm3w4B0eXxz4Tb7ltM19bD/pjOm7j2DbhUy0qJ99P1NaNqmDqQ6xal8tn+h6Zdf8gWX/r3P/oNR3H/ACLkn/Xof/QKfc/8gaX/AK9j/wCg0y4/5FyT/r0P/oFbHnDm/wCQCf8Ar1/9loj/AOQEn/XqP/QKG/5AJ/69f/ZaI/8AkBJ/16j/ANAoAYP+RaH/AF5/+yVJb/8AIEj/AOvYf+g1GP8AkWh/15/+yVJb/wDIEj/69h/6DQAln/yAIv8Ar1H/AKDUdl/yLMP/AF5r/wCgVJZ/8gCL/r1H/oNR2X/Isw/9ea/+gUAWLH/kEQf9e6/+g1DpZx4fts/8+y/+g1LY/wDIHg/691/9Brzzx/r1/wD2NpPg3w65GtaxbgGVf+XW3A/eTH8OB71E5qEbnRhsPLEVFTX39l1YzU/Gt/dQw+FfAtumoa0lugubh/8Aj3sRt6u3dvRRW58G9el174f2st4wN/aNJZ3mBj97GxUnHuMH8a0vAWg6X4e8JWdlpdssMZgV3bHzSORyzHuTXGfDfGg/EXXdCJ2wavax6tar2342SgfiAfxrFKcZqUnvoelL6tWoVKVGOsdU+r6O/lre3kejaH/yALT/AK91/lT9C/5Atn/1xX+VR6H/AMgC0/691/lUmhf8gWz/AOuK/wAq6TxRugf8gW3/ANw/zNHh/wD5AVn/ANcRRoH/ACBbf/cP8zR4f/5AVn/1xFAC6D/yB7X/AHKZ4c/5Atv9G/8AQjT9B/5A9r/uUzw5/wAgW3+jf+hGgB+gf8ge2/3P60nh/wD5A9v9D/6EaXQP+QPbf7n9ah0iaO30GOeZ1SKNHd2boACSTQCTeiDRXVNAV2OAvmEk/wC81cn+z9z8MrSXr5t1dSZ9czvXO6V/b3xMtEtreSfSPBqyNvmQ7Z9SG48L3SP36mvSfBtja6b4bs7CxgWC2gDJHGo4ADGsIyc5qS2PUr01hMPKhN++2m12tffz126Frw//AMg0f9dZf/RjVyHxMh+0fBrxDGBki1uGH4Mx/pXX+H/+QaP+usv/AKMasPxLD9o+GutQYzvtLsf+h1pVV4M5MHLlxFN+a/MtfDeb7T4H0i4znzLZX/PmtLQf+PBv+u83/oxq5v4ISGb4T+G5Cck2KZrpNB/48G/67zf+jGopO8EwxseTE1I9m/zF0T/jzf8A67y/+hmm+Hv+Qcf+u83/AKManaJ/x5v/ANd5f/QzTfD3/IOP/Xeb/wBGNVnMO0T/AI9JP+viX/0M0aL/AKi4/wCvqb/0M0aJ/wAekn/XxL/6GaNF/wBRcf8AX1N/6GaAG6H/AKu7/wCvyX/0Kl0b7l1/19S/+hUmh/6u7/6/Jf8A0Ko7K4jtbK/uZnCRRTzO7HoADkmhjSbdkcV8EBuuvGlx183xFcfoAK7vSOt5/wBfT/0rhv2flkm8JX2rFSsWqarc3cOepjZ/lJ+oFdzpHW8/6+n/AKVjQ/ho781/3ua7WX3JITRv+X3/AK+5P6UmjfdvP+vuT+dLo3/L7/19yf0pNG+7ef8AX3J/Otjzzzz4tN9jOiax0+w+KICx9FkAQ/8AoVehaL/rNQ/6/H/9BWuE+NluZvhb4mmQfvLS4S6UjqDG0bZ/Suy8IXAu9OluhyJpvMH4oprGOlSS9D0Ky5sFSl2cl+TX5suaR969/wCvp/5Cue8Af8jH43/7Di/+kdtXQ6R969/6+n/kK57wB/yMfjf/ALDi/wDpHbVseedfRRRQAUUUUAFFFFABRRRQAUUVieN/Edv4W8Py6tPbyXTebFBBbxkB55pXEcaAngZZhyegyaANuuRuP+SyWX/Yv3H/AKUQ1c8F+JZddfUrK/01tM1TS51hu7UyiUDcgdGVxwylT6DoRWPrGpafYfF/T5L2+trZG0G4VWllCgnz4uOaG7DjFydkjqm/5GSP/rzb/wBDWnSf8h6H/r1k/wDQkrIfxHoC6+kra3pwQWjAt9pTGd6+9U9V8deD9P1OK6uvEmmJEtu6ki4Vudy8YHNS5xW7No4WvJ2jB/czoZuNctv+veX+aV5p4nmh+IHxM0/w7Yv5+kaKxuNWlH+rkkUgpDnuQ2CfpTNd8X3vjjUbbRfARuoknjkju9Wlt2SOCEldxjLAbmOMDHTOa7bwp4f0vwxJZaRpcQjgitJCxJy0jl1y7HuxPJNYN+2fKtv60PQhD+z4+0qfxGtF28359l8zZkGNatABgeRL/NKS5/5GCy/64TfzSlnK/wBt2vI/1Evf3Wm3JH/CQWXI/wBRN/NK6TyB03/Idtv+veT/ANCSvPfDoax/aF8RWR4jvtOgvUH+0Pkb+Q/KvQpiv9u23I/495P/AEJK4Px/Y69pnxG0zxj4e06LVmWwktLqz80RyOm4NuUngkZ6GsKytaXZnpZa03UpN/FFpX010a/I7u5/5Dlj/wBcpv8A2Slvf+Qvp/8A21/9Brh7D4oeFbvWbVNSun0O7hjkWa21JDC6E7e54PQ8g1vP4s8MXWo2Mtv4g0uRF8zLLdJgZX61cakHsznqYHE03aUH9xs33/Ib076S/wDoIp13/wAhex/3Zf5Cse88TeHW1iwYa5ppCiXJFynGQPepLnxFoLarZOutaeVVZMkXC8cD3quePcy+r1f5X9xqX/8AyEtO/wCuj/8AoBpt/wD8hnTf+2v/AKDWbe+IdCbUbBhrOnkLI+T9oXj5D70zUPEWgLqdhK2tacETzNzfaUwPl+tHPHuH1er/ACv7jR1eaO2urS4mcJHEJXdj2ATJNee/CiGbVL+Xx1eKRNr2oSG2BHK2kcbrEPocFvxqH4weJLDxBY6f4V8M6xaXeoaxc/Y5Ps8wcxQsP3jnHT5Qfzr0COzt9NXQtPtVVILdjFGo7BYmArJNVKmmy/M75QlhcJ7ytKp/6Sv83+Rdvv8AkJ6d/vyf+gGjUf8AkI6b/wBdn/8ARbUl8V/tPTvmH35O/wDsGjUWH9o6byP9c/8A6Latzyw1P/j/ANN/67t/6LauB8SoYf2h/C9x/DPpNzF9SpB/rXfamR9v03kf69v/AEW1cB8XbyPQ/HHgzxJPFcPaWst1FcNBC0hQPGMEhQT1FY19I37NfmellScq7gvtRkv/ACV2O+1f/j603/r6/wDZHp+qf8fWn/8AXz/7I1cFdfFrwFc3Nj/xPo4DHcb3E8TxkDYw7j1NaNx8R/At1cWLQ+KtLISfc2ZwMDYw7/Wmq1N/aRlLLcZHelL7mdXqv/H1p3/Xz/7I1Gr/AOv07/r7H/oDVz17438Hz3Nh5XibSX23G5sXScDYw9ferV/4m8PTy2DQ65psgW6BJW5Q4G1veq9pHuYvC147wf3M2NW/1lj/ANfS/wDoLUzWf+PjTf8Ar7H/AKA9ZmqeJPD7SWWNb075blSf9JTgbW96bq3iTw+02nsut6cQl0GY/aV4Gxvenzx7i+r1f5X9xzv7R0jL8K7+JeGnligHvvcD+tde8IttK0i3UYEUsCAfQYrz/wCMWu6Fr1loOg6fq1jeT3muWitHBMrsEEmScA9OK9H1YjZZDI4u4/61lTadSTXkd2JUqeCpQkrXcn+S/Qfrf3LT/r7i/wDQqXWPuWv/AF9R/wA6brTLstOR/wAfcX/oVLrDDZa8j/j6j/nW55Y3XPuWf/X5F/OuK+MwxrHgSb+54ii/WNx/Wu01xhss+R/x+RfzrkvjXZ6jcaXomoaXYvfzabrFvdNbxuA7qpIIGeM81lW+BnfljX1qN33X3pnYa3/qLf8A6+ov/QxS6z/qrb/r6i/9CFefah8V/DyxQw63a6poVws8bMl9ZuowGBOGAIP51Jqnxe8AzRwiPW9224jckQSYwGye1Ht6f8yH/ZWN6Um/RXO91z/jyT/rvF/6GKZ4g/484f8Ar6g/9GLXHXvxU8AXlqixeJ7EN50bYdipwHBPUVb1Xx/4JurWFYPFOkuRcwsQLlegkBPen7an/MjOWX4uO9KX3M6nW/8Aj1i/6+Iv/QxSa/8A8gx/+ukX/oxax9R8V+Gbq2jFv4g0uU+fEcLdIeA496k1zxFoL6cyrrWnk+ZH0uF/vr71XPHuYvD1f5X9xq63/wAeaf8AXxD/AOjFpNe/5Bkn+8n/AKGKxfEXi7wvDYb5PEGmKI5o3b/SUOAHBJ61yes+Otb8U28lt4F0YyWW5Q+r34MduPmHKL95+ce1RKrBdTejl9erray7vRL5s674o6vHofgPVdUkxm3iDoueWfcNoH1OKyfh/ocmg/DGyt7kf6dcsl3eMerTSyBm/nj8Kyb74dtcwjVfGOv3uv3kUsbJCzeVaxnev3Yl4P45r0PXNo0xlBAAeMAf8DWlBSlLmkrGtepSpYf6vSlzNu7drLTZLv17C+If+QPcfRf/AEIVzfxb8LWniPwxMwRYtUtQJLC7HDwS5+Ug9cZ610fiFh/Y9xyOg/8AQhR4hI/smbkfw/8AoQrSUVJWZxUK86FRVIPVHK+DfEj+JfADTXiiLU7R/suoQ9450YBvz6j2NdT4m/5AN3/1z/rXmnjdB4J8err0eE0XxGUtdR/uw3II8uU+gIG0/hXaeI/E3h5tFuo/7d03cUwB9pTJ5+tZ052XLJ6o7MZhW5KrRj7k9V5d18n+Fja1/wD5A9z/ALn9aXXf+QJe/wDXB/5Vkaz4m8OzaVcJHrumuxXgC5Q9/rT9Z8RaDJo94qa1p7EwOABcLzx9a0549zj9hV/lf3Gjrf8AyArj/rlT9e/5At5/1xb+VZGs+I9AbRbhBrWnFjFwPtKZ/nTtZ8R6DJpF0qa1pzExNgC5X0+tHPHuH1er/K/uNLXP+QDe/wDXs/8A6Ca81+Ibf8Jd4zsfCsbFtP0WAapqeOhkA/cxn8fmI9hXSeLvH3hCx8Oagz+IdNeRbV8RJcKzudp4AB61mfDHR7i08B6jr2qrjV9eD311nqgZf3cf0VcD86xnJVGoL1Z6OFpTwlOWKmrPaN+76/JfjY7jWf8AkXrz/r2f/wBBNSan/wAgO5/692/9BqPWSv8Awj938w/49m7/AOzT9TI/sO55H/Hu3/oNdB5Il9/yAJ/+vVv/AEGvNvHO7QviXomrD5bbWdKn0yc9jIq+ZHn/AMeH416TfMv9gT8j/j1b/wBBrifjlpst98NjeWaNJeaXJDfQBRliYz8wH1UsPxrGunyXXTU9DLJL6woS2leL+en4OzO5uf8AkDS/9e5/9BqO4/5FyT/r0P8A6BXIWHxQ8D6npLQx+IrOG4NuVMNwxicNt6YbFa8vinw2+gyRrr+mFjaldoukznb9aqNSDWjMamCxFN2lTa+TNpv+QCf+vX/2WiP/AJASf9eo/wDQKyW8TeHP7EMf9vabu+zYx9pTrt+tLD4k8PtoqouuacW+zAY+0p12/Wq549zL6vV/lf3GkP8AkWh/15/+yVJb/wDIEj/69h/6DWP/AMJDoX/CPeX/AGzp+77Jtx9oXrs+tSQeI9AGjxodb04N9nAx9pTrt+tHPHuHsKv8r+407P8A5AEX/XqP/Qais/8AkWoP+vNf/QKx4vGHhWDRI45vEelI4twCDdJnO361hP8AFTwNZ6JFZjXI7q5FsE8q1Rpm3bcY+UGpdWEd2bU8BiamkKbfyZ0fiPxHpvhfwYNU1OXbEkCqiLy8rlcBFHck1zvwj8O3lvplz4s14Z1rV4gSp/5dbcD93CPoOT7mqPgrRNS8W6hb+MvFlu0Ftax40XS5OkK4/wBdIP8Anoe3oK9E0sr/AMI/b8j/AI9h3/2aiKdSXO9un+Z015RwlJ4eDvJ/E/8A21fqP0X/AJANn/17p/6DXm3xEVtHl8F+M4/lWxuVs7tv+mE42En2Dba9I0Vh/YVnyP8Aj3T/ANBrB8SaIviT4aXWiEqGurIrGSfuyAZU/gQKurFuDtuc+AqxpYiLl8L0fo9H+BuaH/yAbT/r3H8qk0L/AJAtn/1xX+Vea+D/AIj22j6Hp2j+NbG80O8S3SFbmdN1tOQMblkHAz6HFdhonizwwukWiN4h0sMIVBBuk44+tKFWMluPEZfXoya5W10a1T9GjY0D/kC2/wDuH+Zo8P8A/ICs/wDriKyND8T+HF0mCM69pm4Kcj7Snr9afoPiLQU0W0Rta08MIgCPtC8H86vnj3MPq9X+V/caug/8ge1/3KZ4c/5Atv8ARv8A0I1n6J4g0JNKtkbWdPBCcg3C/wCNM8P+INDTSIFbWLBSN2Qbhc/ePvRzR7i9hV/lf3GroP8AyCLX/c/rXnPxBvLrVrDRfh/pUpS61pma8dTzDZqx8xvbd90fU1qt8S/B2jWNvaS6vHdXm3AtrNTPKTnptTNU/gzpF1cTaj401mGSK+1R/LtYZRhre0QnYuOxPJNYzmpvki/+GPRwuHnhU8VWja3w36vp8ludr4OtYbLw5Z2dtGscECmONR2VWIA/IVY0D/kExfV//QjTfDpH9kQ8j7z/APobUugMP7Jh5HVv/QjW6VlY8qUnJuUt2L4f/wCQaP8ArrL/AOjGqp5Xn+FLuH/npHcL+bNVrw+w/s0cj/Wy/wDoxqTSAr6XsZhhnlB/77ah6ocJcslLscl+z3J5nwg0Ad0hZD7YdhXX6D/x4N/13m/9GNXlfhbUdf8Ahpp32LUtLbVPCyzytFf2a5mtgZGJEsfUgc8jtXX+FvHng6505TF4l0vLyyOFa4VWwXYjgnI61hRqRUVGWjR6uY4SrOvOvTXNCTbTWu+uvZ+p02if8eb/APXeX/0M03w9/wAg4/8AXeb/ANGNWdo3iDQ1tG3axp4zNIR/pC9C596TQdf0NLAq2sWAPnSnBuF7yN71tzx7nm+wq/yv7jU0T/j0k/6+Jf8A0M0aL/qLj/r6m/8AQzWZo+v6GlrIG1iwB8+U/wDHwv8AfPvSaR4g0JIZ92sWC5uZSM3C9C596OaPcPYVf5X9xo6JnZd/9fkv/oVeffFO7ubzTbfwXpshW98Q6lJBIVPMdsrbpn/754/Gts+P/BuixXf9oeItOjY3UrBBMGYgnjgZNYHwtj/4Sbxvrfj2QObIMbHSBIpU+XndI4B/vMcfhWNSal+7i9WejgsNUw98VVi0o6q63l0/HX5He+ErSCw0xrK2QJBbzyRRqOgVTgVb0f8A5fP+vp/6VHoRHlXXI/4/Jv8A0I0/SCP9M5H/AB9P/St0rI8pycm29w0b/l9/6+5P6UaL0vP+vuT+dJozD/TeR/x9yf0o0Vhi85H/AB9yfzpiMnxDYjU/CnibTyAftEc8Yz6mIY/Wsv4E3p1D4aaZdHlmjVW+qoqn+VdTp4WT+0UJGGuGB/75WvN/gRrWkaR4VvtEv9Us7Waw1a7hEc0yq23zCRwT05rCWlVPyZ6dGMqmBqRirtSi/vTX+R6XpH3r3/r6f+QrnvAH/Ix+N/8AsOL/AOkdtV3S/EOhK15nWtPG65YjNwnIwPesz4a3EF3rnjW4tpo5oX1xdrxsGU/6JbjgitlJPY8+VKcfiTR2tFFFMgKKKKACiiigAooooAK5n4leHbnxN4Z+x2M0UF9bXdvfWjy52ebDKsiq2Odp2lT6ZzXTUUAcp4G0PVLLUte13XBax3+s3EbtBbOXjhjjjEaLuIBY8Ek4HXHauVvfh/4Mk+LNpav4bsHhfRJ5WRo8gv58Q3c9+TXqted+LfEGneHvi5ptxqX2ry5dCuEX7PaSTnPnxHkRqSPqaTSasyoTlCXNF2ZP/wAK18CDXkh/4RbTNhtWcr5IxneBmrdv4D8G2euwi28M6XH/AKO7cW69Qy4P61mN8T/CQ8TxxmbVfNNk7CP+yLrcV3rzjy8496dL8UPCQ8RQR+bqokNpIwT+yLrcQHTJx5ecdOfeo9lD+VHS8fipb1Jfezp30rT11e2iW0iVPIkO0DjgrQ+l2H9vRR/ZY9v2Vzj33LXMT/E/wkPEFrGZdVEhtpSqHSLrcQGTJA8vJAyPzFJJ8T/CX/CSwx+bqvmmzkYR/wBkXW4jemTjy845HPvWhyttu7Oqm0vTxrNsv2WPaYZCR75Wm3GmaeNcs4xax7TDKSMdcFK5mf4n+Ev7ftIzLqokaCUqh0i63EApkgeXkgcfmKZdfE/wkPEdhGZtVEjW85VDpF1uYAx5IHl5IGRn6igR1Uul6f8A21bp9lj2mCQkfitF1penjVrNRaxhSkuRjrjbXLzfE/wkPEFrGZdVEhtpSqHSLrcQGTJA8vJHTn3FLd/E/wAJDW7BGl1VXaObah0i6DNjbnA8vJx/WgDd1fw3oN9q9lHe6RZXKmKXIliDdNuOtZl/8OvA7apZKfC2l4fzNwEAGcDiqd38T/CQ1+wRpdVWRopiqHSLoMwGzJA8vJxxn60t98T/AAkNZ01Gl1VXbzdinSLoM2FGcDy+ah04PdHRDF4imrRm182T3fw38CrqtjEvhbTAjiTcPJHOAMUXXw08BrqdpGPCumBXWTcPK64AxVa/+J/hFde0yNptVV2E2xG0i6DNhRnA8vJx3p958T/CQ1rT0aXVVdll2odIugzYAzgeXk4pexp/yo0/tDF/8/ZfeyW9+GfgNL6yjXwrpgV3cMPK64Qmi5+GvgOPVbBF8K6YFfzNw8kYOF4qHUfif4SXVNMV5dVVnkkCK2kXQLERnOB5fPHpSah8T/CS63paNLqqu/m7FbSLoM+E5wPLyce1Hsaf8qD+0cX/AM/ZfezYh8HeF9L1ewfT9A0+2djIC0UIU42+vWr+oaXYLqGmqLWMBpnDe48tq5m/+KHhJdX01Xl1VXdpNitpF0C2E5wPL5puq/E/wkuqaSry6qjPO4RW0i6Bc+Uxwo8vk4547Vaio7HNUqzqO822/M6q90vT11GwUWkYDO+R6/IaL/S9PW/09VtYwGlYNx1+Rq5fUPif4SXVdMV5dVV3kk2K2kXQLfIc4Hl8/hSan8T/AAkup6Wry6qjPM4RW0i6BY+W2QB5fPHPFMg6jUdL09b3TlW1jAadgfcbGpb/AEvT1vbBVtYwGmIIx1+Rq5bVfif4SXUNKWSbVUZ7hgitpF0C58tjgDy+Tjnj0pdT+J/hJb/TFeXVUZ52CK2kXQLHy24A8vk49KAOg1rQdGkuNPWXS7SQPc7WDRA5Gxjjn6VW1Twb4UNxYg+HdLIefa3+jLyNjH0rG1n4oeEku9KEkuqoXu9qBtIugXPlvwMx8nrwPSnar8T/AAkt3poeXVULXWEDaRdAsdjcD93yfYelS4Re6No4mtH4ZtfNl/VPAXgv7TYr/wAIvpQD3G1sWy8jYx/pVfVfhv4EE9jjwrpa77kK2IQMja3+FQat8T/CS3mmLJLqqF7rCBtIugWPlvwP3fJxk49qTWfif4SS40wSTaqhe8CoG0i6G87H4GY+T149jU+yh2NVj8UtqkvvZZ1H4a+A43tAnhXTBvuArfuRyMH/AApuqfDbwJFPYBPC2mAPchW/cjkbWOP0FQ6x8T/CSS6eJJdVQtdqq7tIuhuO1uBmPk+wpmt/E/wktzpayTaqhe9CoH0i6Bdtj8DMfJ68D0o9jT/lQ/7Qxf8Az9l97NaXwP4R025sZ7Hw5ptvKLlQHSABhwe9auraXYKLTbaxjN0gP05rl9Z+J/hJGsPMl1VN14iru0i6G44PAzHyfak1v4n+Ek+w+ZLqse68jVd+kXQ3Mc4AzHyfaqUVHZHPUrVKrvUk36u51OsaXp6Ja7bWMZuowcDtml1XS9PRLbbaRjNzGD7jNcrrvxP8JJHZ+ZLqsebyJV36RdDcS3AGY+SfSl1v4n+EkjtPMl1VM3cSru0i6GSTwBmPk+1UZnTa1penotpttYxuu4wcDtmnavpenpDAVtYxm4iH4FhXK6/8T/CKJY+ZNqse6+hVd+kXS7mJ4AzHyT6U7XPif4SS3t2kl1WMG7hAL6RdDJLjA5j6n0oA6bW9J0028AayhYG5iBBGeCwpuq6LpMcMGzT7Zc3ManCDkFhmub174n+Ekt7cyS6rGDdwqC+kXSgkuMAZj6nsKNc+J/hJIbUyS6rGDdwqC+kXQyS4wBmPqfSlyotVJpWTZu694X8Otaq76Hp7MZowSYFJwXGe1U9e8EeEBaxsPDelAm4hUkWy9C4BHSs/X/if4SjsUaSXVYx9ohGX0i6UZMi4HMfU0zxH8T/CUdlC0s2qxr9rgUF9IulBJlXA5j6k8AdzU8kexrHF147Tf3su618OfAv2eNh4V0sEzxrkQAcFxmotZ+GngOHT2kj8LaareZGMiIdC6g/pUWvfE/wlHaRNJLqsY+0wgF9IugMlxgcx9TTfEXxQ8JR6U7Sy6rGvmxDc+kXSjJkUDkx9zxS9jT/lRoswxa2qy+9lzUvh14HtreOSHwtpasJ4gD5A7uM1uavpOnQ6Uwis4kClAoUYAG4cVzOv/E/wlHZI0kuqxr9phGX0i6UZMigDmPqTwKTxD8T/AAlHpEryy6rEgZMs+kXSgfOO5jqowjHZGNXEVqqtUk36u503iDTLCPS5HW1jB3x8gf7a07W9L09NPZltYwd6dv8AbFcr4o+J/hGLRpWmm1WJA8WWk0i6VR+8UDkx+vFO8Q/E/wAJR6W7TS6rGokjG59IulGfMXHJjqjE6jXtL0+PSZ2S1jVgBggf7Qo13S7CPS5mS1jBG3Bx/tCuW8SfE/wlHoly8suqxIAuXfSLpVHzDqTHS+JPif4Sj0a4eaXVYkG3LPpF0qj5h1JjoA6DxX4f0a80G5t7vTbeaFtu5HXIPzCsXXfhv4Ft9HuZYvCulq6pwRCMjmofEfxP8JR6NcNLLqsSDbln0i6UD5h1Jjpnin4n+Eo/D9680uqxRrH8zyaRdKq8jqTHgVEqcZO7RvSxVekuWnNpeTaLms/DbwJHpk8ieFdLVlXgiEetJrHwz8BxaTdSp4W0xXSFmUiEcHFQeIvif4Sj0W6eWXVY0VPmZ9IulUc9yY8Cl8QfE/wlHoV88smqxxrbuWd9IulVRt6kmPAFL2NP+VGv9oYv/n7L72Sar8NfAcOjzyx+FtMVxFkHyRwadrHw08BxaXcyx+FdMV1iYgiEcHFVdf8Aih4Rj8PXUkk2qxxrDku+kXSqB6kmPFP8Q/E/wlHod7JLJq0aLCxZ30i6VVGOpJjwKPY0/wCVB/aOL/5+y+9l/UPAfgyz0a6mtvDGlRukDMrC3XIIXrWvqOl6emiTutpGGEBIIHTiuY1/4n+EY/Dt9JLLqsca2rlnfSLpVUbTySY8Ae9Jq/xP8Jp4duZJJdVSMWxYu2kXQUDb1J8vGPeqUVHZGFSvVq/xJN+rudRq+l6emhXUi2sYYW7EHHfbT9R0vT10a4cWkYYW7EH321ymu/E/wknhq9kkl1WOMWrszvpF0qqNvUkx4A96fqvxO8JpoN1JJJqqRi2Zi7aPdBQNvUny8Ae9UZHTXul6euhzOLWPcLZiD77aTUNLsF0GeRbWMMLZiD77a5jUPif4SXw7cSNLqqxi0Zi50i6CgbOufLxj3puq/FDwkvhm5kebVUiFmzGRtIugoXZ1JMeMe9AG/q/hPw1faTJJeaHp87+QTukgUnO31rLuPhz4F/sN5v8AhFdKEgti24QDrt61Dd/E/wAJrocrtJqyoLYkudHugoG3rny+lR3PxP8ACQ8MySNLqoj+xFvMOkXW3bs658vGMd6h04PdHTDGYiCtGo182Wj8NvAg0czDwrpe/wCz7s+QOu3rSJ8NfAbaOszeFdM3m3DZ8kddvWoH+J3hIeHjIZNW8v7Ju3/2RdbcbOufLxj3oi+J3hP/AIR9JBLqpj+yBt40i6242dc+XjHvS9jT/lRf9oYv/n7L72PHw08B/wBg+f8A8ItpnmfZd+7yh12ZzUsHw08BnSo5T4V0wuYAxPkjrtqmvxQ8I/8ACLCXztV8r7Du8z+yLrZt2dc+XjHvU1v8TvCZ0KNxJqxj+yhg40e6K42dc+XjHvR7Gn/Kg/tHF/8AP2X3ss2Pw98ELo0Uo8LaVvNuGLG3UnO3rWho/hzQrTw7FJa6RZQObQMWjhCknZ7Vh2PxP8Jt4dhkWTVWjNoGDrpF0VI2dc+XjHvUdh8UPCLeFYJVm1RojZKwkXSLooV2dc+XjGO9NU4rZGc8XXmrSm382dhZaVp7aXCzWsZJgUk477ai0zS9PbQ7eRrWMsbcEn321zmn/E7wm2jW7pJqzIbdSGGj3RUjb1B8vpUWkfE/wk3hy2kjm1V4zaqwddIuipG3qCI8Ee9Wc51Wj6Xp76LaO1rGWNuhJ99tJpGl2D6Nbu1rGWMQJPviuY0H4n+EpPD9jJHLqskbWyFXTSLplYbeoIjwR70mhfE/wnJoNrJHLqskZgBDppF0ykY6giPBoA6Kw0PSb3w5bx3mn29wjwAssibgePQ1k6R8OfAs2lWsknhXSmdolJYwDJOKo6B8T/CUnhyzkjm1SSNrZWV00i6ZWGOoIjwRUnh/4n+En0Kykik1aWNoFKumkXTKwx1BEeDUSpxlujenia1JWhNpeTaJtI+G/gWfSoJZPCuls7KcnyB6mm6L8NPAc2kW0svhXTGdogSTCOTUHh74n+EpNCtXil1WSMoSHTSLplPJ6ER4NHhv4n+EpPD9lJFNqssbQgq6aRdMrD1BEeDS9jT/AJUa/wBoYv8A5+y+9ljR/hn4Cm0y3lk8K6YzMmSTF1pmh/DPwHPpUMsvhbTWc7skxf7Rpnh34neE5NFtHhk1WVGj+Vk0i6ZT9CI+aZ4Y+J/hGTQraSGbVZUIbDx6RdMp+Y9CI8Uexp/yoP7Rxf8Az9l97Nzwj4T8N6fpVu1joljbsy8tHEATz69avaFpdg+lQO9rGzHOSfqa5jw78T/Ccmi2jwy6rKjJwyaRdMp5PQiPmk8N/E/wlLots8MuqyoQ2HTSLplPzHoRHirUVHRI56lWdV3nJt+Z0+gaXYSaVE72sbNufk/75pdD0vT30yJmtYySW5/4Ea5Xwz8T/CUmjQvDLqsqFnw0ekXTKfnbPIj/AAp3hz4n+EpNHhaKXVZUJfDJpF0wPznuI6ZmdPoWl6e+nhmtY2Pmy8n/AH2p2jaXYPYKzWsZPmSckf7bVyvhz4n+EpNMDQzarKvnSjcmkXTDIkYEZEfY8U7w/wDE/wAJSaYrRS6rKvmyjcmkXTDPmNkZEfrxQB02iaXp8mnKXtY2JkkByO29qyNO8CeDb2zeS68M6XK5mlBY2654kYVneHPif4Sk0pWhl1WVfNlG5NIumGRI2RkR+vFHh34oeEZNOZopdVlX7RONyaRdMMiVgRkR9QeDUyhGW6NaVerS/hya9HYsaV8M/AU1szyeFdMZvOkH+q7ByBTNF+GfgOaxMknhbTWbzpRkxdhIwH6CmaD8T/Cclm5il1WQfaJhlNIumGRI2RxH1Bpnhv4oeEZNMLRTarKv2icbk0i6YZErAjIj6g5B9xU+xp/yo3/tHF/8/ZfeyxpXwz8BS2ztJ4V01iJpFz5XYOQKNK+GfgKWKYv4V01itxKozF2DEAVDoPxP8JSWcpil1WRftMykppF0wBEhyOI+oNGhfFDwk8FyY5dVkAu5lJTSLpsEOcg4j6juO1Hsaf8AKg/tHF/8/ZfezS8MeCPCNoty1t4d02NkupFVhAuQAeOa1tI0vT2juM2kXy3MijjoAelctoPxP8JSR3hjl1WQLezKxTSLptrBuQcR8EdxS6J8T/CTx3Zjl1WTF3KrbNIujghuQcR8EelVGKjsjCpXq1XepJv1Z0+i6XYPHc7rWM4u5QOOwanaVpenv9r3WkZxcuBx24rlNA+J/hKSG7MU2qyAXsysU0i6bDBzkHEfBHcdqdovxP8ACTfbfLl1Z8Xkitt0i6O08ZBxHwfaqMjqNI0vT3+2brWM7bpwPpxRpGl6e4u91rGcXUgHHbNctonxP8Jv9u8ubVZNt7IrbNIum2kYyDiPg+1Gh/E/wk63vly6rJtvZVbZpF0drA8g4j4PtQB1Om6Xp7S3ubWM7bggcdBtWsO38AeDNRvNRuL3w3ps8pu2Bd4QSeFqppHxP8JNNqAjl1Vyt2VbbpF0dp2rwf3fB9vemaH8UPCLSal5cuqyFb11fZpF021tq8HEfB9veplGMt0a0q9Sk705NejsWdN+GfgORrvd4V0w7bllX9yOBgcUvwn02x0fUvGWnaZaxWlpDrgEcMYwq5tLcnA+pJqvo3xP8JO1/wCXLqr7bx1bbpF0dpwODiPg+1T/AAl1O11jUfGeoWfneRLrg2+dC8TcWluOVcBhyO4pRpxjsiquKr1lapNtebbO8oooqzAKKKKACiiigAooooAKKKKACs59JtW8Rx66Wk+1R2j2igH5djOrnj1yorRNeUQv9p1axa48QeLngOsqI7p40WwmdZiRDgfOFONgY8EigD0NtHs28UR+ImaX7XHZPZKM/J5bOrnj1ygp02k2sniKDXS0guoLSS0Ubvl2O6MePXMa/rXmmlhf7b06Sz1DXI45tZdbq9liZrO/ZZXIQZbMbDGwMAFO3HPFOtrXSh4iW/X+3XmfVVjTVZFb7KJROwZVG/I3A+UTt2/KKAPSptJtZvEFprbtJ9ptbaW2jAb5SkjIzZHrmNf1psuj2sniaHxATL9rhs5LNQG+Xy3dHPHrmNf1rzGG2s0+J1pq/wBq8QyaSNRliSeeSXyBdM2wRqQ/Me/IGUxnjJFO0kNJ4jiu7671S6Eeqrbafqgt3SBAsz74T+8JbcSU3FQpwPagD0640u1m1+z1mRpPtNrBLBGAflKyFC2R6/ItNvNGtbjxHYa9I0ourG3nt4gGwpWUxlsjuf3S4/GvKbyC8m+I0d9LdXL6JDqKQQ6g1nJugm+0EmJH8zG1nbyyxQjGBWxo8lrp+vb7e+8TRxvq8kU92q77CaVpiPKKuSVwSI9ygDI60AegT6Vay+IbXXHaT7TbW0ttGA3ylZGRmyPXMa/rReaVa3Wu6fq8jSC4sY5o4gGwpEu3dkd/uDFeRalp0jePptSE10+nLqojfUDaSlYZPOHAbzMbgf3O4JtC9amu7GI/Ee51qaS/WKHUBbw6rFBJtSVpo/3MhMmCi4MQITHznJ4oA9VvNJs7rxDp+tSPJ9psIZooVDfKVl2bsjv9wUuoaTa3mtabq0rSCfTvN8kKflPmKFbI78CvK9UGh23jWW4fxNosk/8Aa6kyqkrahG5lA+zgh9m0E7OnC54zzWh4vudBE2qxah8SNRiuPtgAtLeZdsPzriHYBk+h5HWgD0K/0W0vde0vWpmlFxpqzLAFbCkSqFbI78KMU+90q2uta0/VpGkE9gkqwgNhT5gUNkd/uivNfEcnh+21DUHTxz9n1iTVVWdEkaTfGZUxbtHnAK8AFcEd85OZtdb7TqV+txrni8Wg1IRtdQIgsYG8xcREffKg4UsOOetAHoeo6Ta32qaZqMxl87TZJJIApwpLxlDn14Y0moaPaX2uaXq8zSC403zfICthT5ibWyO/FeZ+M0Rr7W5bW/1y0mN8sFzqscbPaQxt5Y8h1Lg8Z++i/KW69aXXLXSW1/Vb6T+3Z5Y78RtqaK32Wzk3oVGN+SUB2ZVcYY570Aem3+k2t5rGmapM0gn05pGgCthSZE2Nn14pmraNaalquk6jO0om0qd57cKcAs0TRnd6ja5rzLxTaWTfEBNXNx4hfSrTUlN/L5kn2aCbbtCoVcELl13DYQOeetL4njaTxPrMt7d6pc2NpOoguYbdhFpc7+WxZm8zL4G37q4AY570AenajpVrfarpmpTNIJtOkkeAK2AS6FDn14Jo1TSLXUdT0rUJmlEumTPNBtOAWaNozu9Rtc15P45t7u58a3Fwtxcy6JZ3GLm7azd/7PmYxlmjYSDkYHOwhQx61ta/Jaaf4n1vUI7zxNC6XMb3d7Y4a2tV8mMBJI3JDjA3EquQH60Ad7q2kWmpahpd9cNIJdMuWuINrYBdo3jIPqMOfxxS6ppVrqOoaXeztIJdOnaeAK2AWMbIcjuMOa8h8faa9x411XUI57qezgljW7ufskjpZMY4+QwlGSgw67UODI2c1N47sYJvG2o6rO9+bWwAzqlvA7NYSNEoUE+YAUXIkO1ScnnvQB6trWj2eqXmlXN08iyaZefa7cK2AX8t4+fUYkb9Kfq2k22pXem3Nw0gfTrr7VCFOAX8t059RhzXlnxKXQo/E2p3N74l0RJkjjaQXMUj3dhiNT+42uACw+cAjqxPIOK1PHF34fWTWk1T4ianYOYBi0tpwv2dTEOCoGST97qPvUAd9q+kWup3mmXVw0gfTbr7VBsbAL+W8eD6jDmm61o9rq1xpk9y0gbTbwXkOxsAuEdOfUYc15v48k8N2w1yeXxqdM1gW8YQo7s0MXkKPKaLOCG5cdCC2QaseL5mk1DWYTrvi42sVrEJf7MiQQWAMIyXJ+ZyR85C5IBoA9D1nSbXVJNPkuWkBsLtbuLYcZdVZRn1GGNR65otpq9zpdxdNKG0y9F5BsbAMgR0+b1GJG/SvN/GgSOTWJbO+1z7XBYxL/aNrE0kFlGYcESIXG9SMudoLDIOcgUvjKz0qXVryW6fXdTa202LzHswxgtEMbbXcbxuOR5g2gsMfSgD0vW9JtdWawa6aQGxvEu4thxl1BAB9R8x4puuaPa6x9h+1NIPsV7HeRbGxl0zjPtz0ry74iWcF9qttPb33iO9SzSym1X7M0v2eOFGWTeoV1IkZVJOA3BBIBqbxt5d1rmoNJdarf6PBp63AW1hkK2MjRARzs/mAthVL7QpPzEntQB6Xr+kWmsRWaXbSKLS9hvI9jY/eRtuUH2zTtb0m21dLRblpALW7iu49hx88ZyufavKvibDfXmsRx6fPNqlrDawz6lG1nJLHbjy3VZgVkT5sEuFGTlQe9aWtNZ22pTX1tqHimeaLTbaRrzTQSsEQRsPIjna+7lsBSeKAPQPEOi2etpYreNKosr6G9i2NjMkZyufUZ7U/XdKtdYgt4bppFWC7huk2Ng74nDr+GQM15D8SLR9U8QvfWN3c6rDFpsEt1izkeOFGR9rnbIgwQfNCqpYMg7Vc8dafDqWv6YWTUNbs7Oxt7id7eGQywIFfDqRIozJ1IwW+XjtQB6jr+k2ms29tBdvIq295DdJsbBLxOHX8MgZo13SbXWIbWO6aQLbXcN2mxsfPE4Zc+2RzXlvjlNGmNjPeeKNDnc6NCR/accpkjXDEXMSowwz89ecoOeDWpqt9oLQRSX3xI1Kxil0m3eGCOZYn2lGPmsNpJLjB7cqaAO/1/SbXW7BLO7MgjS4huBsODuikWRfwyopniPRrTXrKC1vGlWOG7gu18tsHfDKsiZ9tyjNcDev4bhi0y5uvGhs7tNGtjp0ryssiYBPmsmcMH4yGHOCM1RtblpNI0WO38Q+K7+IeHLOR10iFFCqVb/SH8zJy+OFBJGw0Aen69pVrrNnFbXTSKkVzDcqUODvjcOv4ZUUniTSLXXtJfTbxpFhaWKUlGwd0ciyL/48g/CvPtSjgX+yVs7rxBql1BosD2k9hGS8OCf37qzBW34AKHJO01SntdPvINBN9LrfiJ49IjmeLT43RHjJfc8gZxw5I+Xlsxj0oA9P8QaTa61YR2l20ixx3MNyChwd0UiyL+G5Rn2o8Q6Vba5pMum3jSrDIyM3lnByjq4/VRXkfj3TP7b8MaVY6TqfiDUL5tCh8w2hk8loGGBM671IkOGI6k4wRW54seLVL/Q47CTVdT0WayS4uNOtoXaSWFS2xmkaRcZLDIOWOygDvfFGjWfiHRJdKv2lW3kkikYxthsxyLIvP1UU7xDpNrrmlvp140qwtJHITG2DmORXH6qK8i8RxXt/o3hq30W+uNfc6bFNc2stpLJHNbqzbXf94hDZYjBJJKD0rXaKzxo8tne+J9SuRokPkyaXlJEQM2ZXV2CncTjawY/LQB6L4m0m01/Q7nSL1pFt7gLvMZw2Awbg/hR4k0m117RZ9KvWkW3n27jG2G+VgwwfqBXmHj6KXxBD4cm0u+vtYlax8/yhaNmaMOhLSBXjCh/uMOTgnAqpremw6ppnhOyhN5rsKWMc01vFbyb440lBLrmRQpODHhyTgcdDkA9b8S6Vaa5os+l3zSLbzlNxRtrfKwYc/UCm+KdFtPEfh690O/aUW15H5chjOGAzng/hXm3iRdHuNC8OSXHiHSZ0+yyeTb62ku2Vdw+farBg6YC85/OpNLvtC/sPQGm+JF5Z2f2W4SNYZBCblln2lxu3NsQgooOeCvNAHpPiLSrXXdEutJvDItvcpskMZw2M54P4UeIdLt9c0C/0a8aQW19bvbylGw211KnB9ea84hPhRtI0Wa98aziEW05sLiW4aOdpPOP78YOGx93kEEducUlteTXGiaB9m8Sa/qTzreyFdFgRGuiJ+ZSZMhEUkqBnncMdKAPRdf0e01rw7daHdtKLa5h8lyhw232PrT/EOl22uaFe6PeNILe8haGUocMFYYOD615okVm+m6HFHqHibWXMN5LAsAKXccn2jJlfLKmYyTHhsg9hjNNkt7fUdI0Aalda5rly32mYwWELQyPiceYZFLgKAMxlST1O2gD0zxBpNrrfhy/0K8Mgtb61e1lKHDBHUqcHscGm6vpNrqnh250K4aUWtzbG2co2GCFdpwfXFeY6xb2194J0Oz0vUdeur9hdmyt7QyJuiEhDRzLvUgRZWPJbII4zzS3ETN4X8KaXpt1q11B9naC+sEhke4nSKRPOBZpF2YZShyTw2BQB6dr2kWmseGr3QbppBaXlo9rKUOGCMpU4Prg07VNMt9S0C60W4aQW91bPbOUOG2MpU4Prg15P4jhuLrwro9n4duLy7nklugmmzW8jhrdLgF4pRvUr5ZVY8luckDIq/FBYnQvDA87XbydYLtYLfTFeCdHEg3nDPhVjIKYcnqBzQB6RqGk2t94cuNBmaQWs9o1o5U4bYybDg+uDTNV0e01Hwvc+H53l+x3Nm1m7K2H8tk2Eg+uD1rzPxrHPr3hrRILLUtYvL7zbmMRyWmLnKEB94R41VkxsJJwQ5xkkVQ1rT/7Q+HmiaTbTz3VxcXF5H/ZkdtKAp3NvCrvBXyDwu5sfmMAHsF5p9tcaDLo8jOLaW2NsxBw2wrtPPrio7jR7S48MyeH3eT7JJZGzJDfN5ZTZnPrivNdWh0ZvCOmRSazaW9vBeXCRWOupIFOODEyq2S0fY5I5+lSaVdaJH4b0tZPiC+m2cd5dofsb+Uk7DB8uIvubZHnjr+FAHpL6VbN4dOh7pPsxtPshOfm2bNnX1xSQ6VbR+H00NWk+zJaC0BLfNsCbOvrivOoP+EUm0KxkvvGc9zpX9p3hEtzcNHJPJk42spBJjPIOMd8Uy0vPN0aIWfi7XNWMmr3CK2lQoJ7oLGMKS3ygIACW4BPYZoA9EGi2Y8KDw2DL9jFj9hzu+fy9mzr64qW2023g0CPRUaT7NHai1Bz82wJt6+uK8whhsX020ik1HxLq5n1W8ZrE7kvRKEA2sysqjyiM5J2/MOvFPmhW+8K21vqmqa9qFxPqdwqwW8BhvDIEIUMAwVWjxuJztJ570Ael2Ok2tp4dh0KJpDaw2gtFLHLbAm0c+uKi0/RLOy8KQeGoWlNnBZLYqxbL+WE2Dn1x3rzm6h02TwqbPT5vEFrOdZkFjp1t5izRSLGGaCQbxlMBnJ3gfMCDnFQwR3Np8M9I03TL/U4dSW6msri3MMs08krRv5iDdINu0EsGLbRgGgD1XT9Pt7LRLfSYS5t7e2W3QscttVdoyfXAqHR9HtdM8N2ug2rSNa21qtqhZstsC7Rk+uK8y1qEt4GvdP8AD1xqmn3Umpvb2mnvC7ywu1uQ0LfP0wWk3BsDIqLS7WzXw3p0N6+prcx6xMp0rTY5IJIpzAf3UeZPlVR+8yWKnJ9cUAeqaDpNrovh+x0O0aQ2tlbJbRF2y2xV2jJ9cCk0HSbXRvD9roto0htrWAQoXbLbQMcn1rzvxKX1TwClnHqWtT3i6mbdILy2zdeZsP7thGyAlQfMD7scAkmsQWMifDubS2aY3z6ysLaU1tKBJJ9n/wBUwEmfmX98WD7dwoA9d0DR7PRPDdnoNo8htLO2W3jLtltgGBk+tSeHtLttE0Gx0izaRrazgSCIu2WKqMDJry2Ky0u2+Hsemz6ytjHZ6ikTWmtI6o0iwDdC4V8kNzKNrEcjrirOgXGjx+ELmOPxrDpdrFrCLNLp+Y4UJjU/Z4TIWOCCGJ9c4AoA9G8O6Ra6HoVto1m0jW9shRC7ZbBJPJ/Gjw1o9poPh6y0OxaU21nCsMRkOWKgY5NebWzeFLi21VpvHFzfaZ/bdv8AapL24YB2+yriBXXaT/DJxjkY5p1teQNpl+uneMtY1KP+14YYWsIw1y6+Txbh24JxyXOOF55yaAPSfDulW2h6LaaRZtI1vax+XGZDlse5pnhfRbPw9oNvo1i0rW1vuCGQ5b5mLHJ+rGvOhHZf2Fqf2rUvEly0ut2yXOn3g/0st5aAW4KEDDDDgggep60xYo5NE1K21S+1+aM6tBCmnyRkXgHkjZBuV8N1Dh92MKN3INAHpfhzSbXQtEtNIsmka3tU2RmRssRnPJ/Gk8M6Ra6DolvpFk0jW9uGCGRstyxY5P1JrzuG20mHwjrdgJPEWmg3VtGLWMsLxLghNpBDEN5hwThtpyc45rN0tLjSvA1/aQ6jqen69HrCtJFLFLM7vMT5UaoZTwytnIfAIOelAHqvhnRrTw/osOk2LStBC0jKZGy2XdnPP1Y0vhrSbXQ9Gh0uyaRoIS5Uu2W+ZyxyfqxrzNI47Hwrq1rps2r6VepcWqRWcsTSSi5ZMZwHIYSZzkNgEZPeqHh/T4bXwNqNjrc13aXUOp2Bu9PtYJIm3ho9ix4kYlpjjLBsZPOMGgD1rw5o9roOljTrJpWhE00w8xsndLI0jfhuc/hTvD2l2uiaYunWbSNEsssmXbJ3SSM7c/VjXnWqyLceDtW0177X1nhurZUsdUhE0uWYbIgY2BkR+md/GDk1jaTYS6f4J16wu5bmG+E9kjWclrIGuGL4TeFkO4zH5WKsBxz0NAHrnhzSLTQtJXTbF5GgWWWUGRsnMkjSNz6ZY0eGtJs9D0w2Ni8jQtcT3GXbcd0srSNz6bnOPavL9B03T9O+H2saRdarPoQga1+0w38bLFFIWBxxIcxy8JhWzgeuak8My6LBo+uxW/i3TtJjVrV5pNIR4re3UuQApkJ+d8EEjHbigD07QdJttFsntLRpDG9xNcHe2TukkZ2/DLGm+GtHtNB0w6fZNK0RuJ7j942TullaVvw3Oce1edwyeGbiHxN5Hju9urb7NYC8nvJyUgTzpcKHG3HmDcpA56c8023vNJjj8RLofjS+ks4rexWFLZDNNaK00n7uNmzuLnKjPKjHOMYAPSNB0m20azltbRpDHLczXLbzk75ZGdvwyxxRoOk2uj29zDamQrcXk12+85O+Vy7Y9sscV5ywhFjrz32qeKYpBb2iS2epKDMYzMceWYiAfM5Tg5B6kUyFY4rHxRHe6jrdjZR21kiWF5EzXFvEZpDtVkc+YJCxQEHcMYJ4FAHo2gaNaaKl7HZtKReXs17JvbOJJW3Nj2z0p+h6Ta6RHdx2rSMLq7lu5N5zh5G3Nj2zXnGnWui2Om67ayt4l0eP+z4hPFKzC7djIwSZGVmBYnCcHPABqhoMcmj+GvE8VxqGrabrImt7xWvI5ZGMW9ViwnmMCXZGUhW6nHAoA9T8P6La6JFeQ2bSlbu9mvZN7ZxJK5dse2TxT9E0q10k332VpGN7dyXcu45w74yB6DgV5xoy2+n6Hrazz6vpN3HYW8t0LiFmkkn3sROqh2BDsAu0HPGDWR4csZrfRfEkPiae60y7ksxJPHHbSxvPGZifOyJG3SHOz5SCMj2oA9c0PR7XR/t32VpT9uvZLyXe2cO+Mge3FLoOkWmjrfLatIftl7LeS72ziSQ5bHoOK8/ubiH/AIRzxDpsuo+I9PC2kcqWmqxea6Kz4XYyHe6sRsK78jPbNZPhOxn0vSPE0WpXF1pNz/ZwbDWsiu6FnIkP7x9xGfLAUggAd8UAer6PpVrpk2oTWzSMb+7a6l3NnDlVUgegwgpmgaPZ6O+pSWjSMdRvXvZtzZAkZVUgegwgryrwxp1ppuja5ZX19d+E5bjT5bi5jlRkgRWkG2VCZG4X7pGQ3z9uMWfCL6RB/b0Nl4m0bTJDpZd30mORYbZQxHnuZGPz5P5DqaAPT9G0m10pr9rZpCb67e8l3NnDsFBx6D5RSaTpNrpl7ql1A0hk1K6F1PuOQHEaR8eg2xr+teepP4duLu9Wy+IeoXT/ANjXIke5uA8dum6PMpYBdpH8iemKueCZdB/4TwW3h/xOb2zXSpWTTg7SrATLFuYOxzjgYU5xlsHHFAHpFFFFABRRRQAUUUUAFFFFABRRRQAGvN7S58Er41TUo7CO2uHlMUTS2jL9pneZYvNiJ+U4YkMQM856V6Qa80kuNWvtTsNN/sjwmjWmrJN9k+2iW7gjE2WlVMYDbSW4PGaAFsLrwS3juDUbWzitriWSWGIyWjL9qnMqp5sLH5SFIkDEDPzA9Kclx4J/4TiPUhYx29x5kkcbS2jL9ruDKkfmQsflYqd4YgZ+bPQZpsNzq15q2n6a2j+E4fsmqmb7KL0SXUEYkbMypjCsVO7g5G40txdareajBpP9k+E4zBqomS0e9El1GgmyZljxgMVy/XIz+FAAbvwRH43h1H7CltdG5MCSS2bKLq4aZIQ8TH5SVYkMQM856c0lvdeCT46h1KKyit52kkijaWzZPtdwZUTzYWPyttIcMQM/MD05pL251e91W10pNH8JqbfW45xaveiS6jjFxlp1jxgOUy/XIz68Uv2nVbzUrXSjo/hSE22r+cLRr4SXUSCYkzLHjAYqS/ByN1ADrm58EL41TUnsI4LlJ3jEstowF1ceYkYaJvusyMTk4zzntST3Pgr/AITyHUPscdvdC5eHzJbRgLu5MiRBom+6zIxIYjnnPQZpNVudWvL/APsdNJ8Jgxaqk0VrLeh7raJwTOI8YDldzDnPP4Ut9datdasmkrpPhRPK1pJ1tpL0PdBBOGNwseMByuXHORn1oAXUbjwSPGqalNYxw3EM8iNNLaMFu51ZV/dN91nRs54z3HSjUrrwSnjVNSmsUguoLlo3mltG23U4ZUHlt91nRjzxnv2o1q61W5vZtFTSfCakamJobS4vQ1ywEwbzxHjG4jLjkHmm67catdX82jRaT4UBGqpNFbXF6GuXUSqxnEWMBiu5hzmgDRufEnh2HWPsOFtbQXcqSJLZYS8ufNUExOeGZZMlu/U9s0at4l8O2upzWkyC3s0ml+1iSy/d3koAyqOeGdTgkdTjjODWbqt1q11fS6NHo/hSMjVxNHaT3oa5dROGNwI8YDlcuOcjPrR4oudWupr/AEOHSPCZZ75ZYLW7vQbifDqRMIsY3cEjkdKANHUfEvh6HWTZZW2tVvJFuhJZfur2fgFUc8GRX2k9/lPXFZurXnhA+PEu20OV7i1nP2u6+wkxltwjWTdnHyvwTgn8Bmna9c6tcX15osej+FE3aks0Ntc3oa5mAdW88RYxuIyRzniptb1LXHvbzSLTT/C0Tvefu7ae+/0mZPMDGTy8YyRlsE0AVvEuoeDB44S4uNHkku7KYNe3P2EtGVAChy2cfI7R5OCR/JNfvfCMnjqK6bRZZbiyuD9uuRYFo2xhA+7ODscqCcE8e1TeKtQ15rjVNI0/TPCyTSzj7PBdXw+0XS5QmTy8YOcHAJH3adr2pa79t1HSLPTPC0DyXX7iC5vh9oukJUmTy8YyeeCeq0AQeIdQ8Gjx0lzPoskl1Zzbry6+wloyBhBIWzj5HK5OCR9OaPFd94QbxtHNPo0k93YTB7+4FiXQoqgZLZAOxniycEjoPafxNqGvNc6lo9jpvhVJZZx5Fvc3w+0XK7lJk8vGCTzgE/w07xTqOuLfarpNjpvhaOSeUC3ju74Ce8BVMv5eMHoVwSM7KAK/ii88Ht40S4uNDluLmzlLXtwLAujKigbi2cHy2ePJwSO3seNb7wf/AMJfG15o8lzfWTia8nWxMiNCiKWy2QDs82FiTkgEYzVjxPqOuC71XSbLTvC0Uk0hW3hu78C4uwQvz+XjByeME87aPGOpa4l3q+l2Gn+FkkuE22y318FnvS0a5Pl455G3BPO0UAVvGF54Qk8YJNcaLLdXdjKHvrhbEyI0aoCctkA7PMiJOCQOB7HjS+8HDxck15ostxdWTede3AsDIjRIi5JbOD5ZkiJOCQCMe0/ifUddjutW0qy03wtFLPgW6Xt8FnvSYkywjxg8jZgnnZ6YpPGGoa4JNW0mx07wsk1wm22ivb4LPeFo1yfLxg8jbgkZ2igC34o8UaPY63cafFZ3EkiSLLqrRWHmpLCsQ3Bm6ZVZIiep2kAZzTvEnijR9P1SSwisbqRQ3maiYbDzI5oliG8Fv9lWjJ744GareLNS1yC+1fTrPTfC8T3MSrbfbr4JNfM0SgkR45wRswTztHal8UalrkM2paXaWHhaKWeLbbpe32ya8ZolBIjA5GfkwTzt9KAJvEvirQ7HVZdNSzuHwRNqLRWHmRywCJd2W6fKskJPsQBmsj4jap4Hi8TWkeoaZLc6jbz2ouPL0ySbzYZW2RrkDaw3MvPOMEdTirvizUdehk1PS7PTfC8c1xAq26318EmvGMSg4jxgjI2YJ52ik8cXWqTakbNtK8LedaeVNpT6lf8AlzSzhQwMaAfwyADBOCQKAK/xB1LwQviW2i1HSZ7nU4ZbbzgmmSy74nOEU4GDyR1zjGKPibqXguPWoI9T0ue41K2NvJLs0yWYvbtJtCZUYPJxznB7c1N41vNaluhA2meFvt9rEk2mPqN/5c0lxszlEA6CTjBODineObvV5phZz6X4XM0MEc1hJqd/5cktzgkhFAP3XVe+DkUAVfiPqXghNftINT0ma41GJ7XzFTTJZd8EjhFX5Rg/MwHOcdMc4pfiNqXglNZto9S0mefUbc2zyBNMll3W7vhUOBg8nGDnB4xVnxfeaxNcQ213pnhb7RbRw3Fg+pX/AJckl0BuzGoB+7IB3weKi8Y3muTeXa3Wl+Fvt0FtFNYPqV/5ckl1syRGoB6OAOuDxQBH8UtU8FW+pQR6vpc0+oW4t5X2abLKXt2lC7MqMEZOMHOCenNL8SdS8Dxahaw6rpM89/ElvJtTTJZCbdpAoQ7Rg8nGDnGenNWvG91qdxLHY32l+FyY4YZ7OTVL/wAp5bnkkRqAfusq98HIpni671idLS01HTPCxuY7WG4tn1K/8p3u8ZIjUA8K4Xvg5oAq/EvU/BMepW0epaTNLqFuttK6ppcsha2aQKE4AB5OMHO0npzUnxQ1LwTDdW8WsaXNNfwxQzBU02WQm2MgBT5QAe4wehPSneK7zXLiO2s9U0nwt9pitIJ7aTUr/wAtpbvblhGoB+66r3wcirHi+61KcWdjq2m+Fzi3hmjk1S+8ovc9WEagH7rAd+c0ATeMfF/h7w+6wfZbqK9e1t5mWLS3kLWvm7dhwMDgsuP4d3Tmm+MPGHhzw3ItuttdQXZhtpJEh0t5C1rv2hOBgcMVx/Dn3qt4qu9ZuLSwstY0zwsZhYwXCyanf+UWvOd6RqAeFYLznB3Yo8UXWsXNtZWWtaX4W81bSCeN9Tv/ACi93jLiNQD91gvfByKALvjLxZ4f8N7Ilt7mC+a0ilUQ6W8h+zK4BTgYGASMfw5qn46/4RK7gsrX+xzNqECWrQ2yWLGVbZmLtHs4wPLilGD909s8VJ4ou9Unt9Osdc0zwwQbSGZpNUvvKDXX8axgAnggc981Wu7vWra60vUNV0jwpb6y+jwrLfX96IWe4YMJYY8A5VSfXB30AWvHD+EtT06wzpy312Ut2sYorUvI0LktsVQRwUjfgnAqHxhceDdV0rTki00Xd20EDafDDZlpPJYs20KCONsUmQeBinX0l9p1xod1d6P4Utb2HTY1+2X94INkvIaKLAPAz16fNUMj6jpraHc3ui+ErO/i01UF5eXghCSEsGhiwCdoBzn/AGqAJ/F0vg3VtN01o9MW9uPKtXsoYbQtI1u5LbAoI4KRycE4HpTvGk3g/UtE09f7PW6uZYIjpkMVqWk2OThVUEcYRsqTgY5qs8mpaa2hXN5ovhKy1CLSIUN3e3oh2zEEPDFgH5VzwemGqS6a+04eHbq+0bwpbXkFgo+1314IRDL0MUOASRgk596AG+LbjwbrGgaclrpqXFy1vC2mwxWZMgiZj8gUbeMRuCpOBin+L5vBuqaJp6x6atzcNDAdOhitCZPLcn5FUEcbY3yCcDFVo21PTIvD9xqGheErO+h0/AvLu9EKxyFiDDDgEkbTnPvUjvqGnDw/d3+i+EbS+isF/wBMvL0QrHKSQYocAkjBzn/aoAn8X3Hg7VPDlhHHp63FxLaK2kwx2hMihvlChRjAGOVJAG3mm+K5vBuqeG7FIdNWac28X9mwJaEyIrsVCBQRj7jAqTgbeaZM2oadbeGrrUNF8KW15BZtm7vbwQpby5A8uEgEkEEnPtTC+pWEOg3epaL4RtbyK1Yi8vL0RJHIXOI4iASRtO7PvQBsaj4g8PWegWc+kxCG7mtBFpkcdnukAZwojCcfxAZXI+6T2qDUPEegjRFm0OIQavcWkgsVSx3So7ylWXZxyJQdy56gmqFy1/Z2Ph271PRfCcN1DFJJ9rvLwRRW8u/5ViIBJ3A7s+1Qq2qWNtod7qmheEbe6jFzIt9dXoiihZpyUWIgEtvQh8/nyaAN3UvEOhw6NFeaXC0V9cW+2yjSz3SgvLt2bOOd4ORnqCaz/F194R1PwxaI2mmae5jkbTYRakSJMXCMuMrhvMb5gSOhzUE8moWdtoV9qWj+EobqKOWQXl3eiKKFzISqxEAk5U7s1Frlvc3HhjR7XxFoHhJ4WaeaWW9vPKt4X83MYjIBLFlO7PtzzQBL4huPCGoeDbK1TSQZzbuum24tsPFKJBEVABAyJDgjODjOaf4lufB174RsbZdH/eNG6aXai2/eRS7xEUABAzvPI3YOM5qnqlvcTeFtEsde8PeD/sq+e3mXV4IrWHEv7lYiASd0eGzx93nml1i1lm8L6NZa54f8Hm1UysHu7wRW0OJP3SxEAltyYbPHTnmgC34hvfBuoeC7C1XTFLPbyrpduLbDxTK4hKgAjBEjAEZwcHnHNN1248IXXgiztZNJAlEMiWFt9mw8U6uIioAIwfMYZG7B65xzVbUre8l8H6LY+IPDvhI2264Z3urwRWluFl/cLEQCTvjIORj7vPJo1O3ml8IaRY61oHg9rLzJ233N4IrSFRJ+5ETAEsWTnPHTmgCzr114PvPBdlY/2PiYxSx6dai1w8U6uImUAEAHzGGRuweTnvUutXHhC68D2VvNpIA+zy/YLf7Ph4pkcRMqgEYPmOAQDg8nOOaoanbTy+E9Ksda8PeD2sRLcMr3N4IrSBVk/cCIgZYshznj7vPWpdVtp5fBej2OteH/AAi9oWnLtc3Yis7dVkPkiNgCTuQg5GOhz1oAl1i58HyeBbO0udJ2Mokhs7X7NiSK5VljZQFPXe4/iwc9adqV54Om8C2VjdaWFASaO1tvs2GiuYiI3AAPDb27Nzk84yaqajazSeDdOsdX8P8Ag99PNxOQ1xeCOzhjDZhMbAEsWHfg8c0X1veN4J0+w1fw94Sk05rqfJnvBHZQRBiYSjAEsWB64B65oA1bDWdB0nwbZMLI2l5bQywxRi0G9LhSqSAKCRkuy9+c9akfxNoUGiwXk1m8Oqnz40Q2i+at0NqSDAONxZl74I74FY15bTN4Ks7HU9A8HvpjXU21pr0JZxRD/VFHAJYtk88Hrmm3trcN4Os9P1Pw74Pk0pruba016EsoYhzEyMBlmbLc4BznNAG8viPRIPDttf3NuYtQAuAoNoBIt0g2y/KDjcWPY8561S1PVvDN94atrfXtIuZJ5ZpEnUWDM8NzGg8yRhFkjqOVJ4NUru3uW8DWdhqfh/wlJpz3cwzLeBLKCEZMTK4BLFumcA5JzVnTbnVNG8P2c8Ol+FLeBLyZYLgX3l2kEBUFWV8ZYswIPGaAEv7nwP8A8IXpWm/Z7fUbWaOQwTWFo00cUqKPMlIT5lwzc9+cGprm48ExeBtIsJbeDVLCfKxPYWrTIsyIS8mE+ZcHJPcZwabDq3iS2sYdVu9P8LhnvrgR3zX4jtordlUowcDLFyuDwDkc1P8A2rr9vpFvqlxY+GTIb+XbdtfBLWGAp8sgkxlix+XpnmgCtLc+BYfBGladJb2+p2U7MqPp9q0qrOiEvIVT51I5z355qTz/AAVF4C0mxltYNWsJ38sHT7RpVE6oWeTavzqRhif4hnmlGreIItPj1e4sPC7E6jJ5V4b8JbQwGEYkEmMsWYFOmefQVIuq+IItFi1a4sfDLyHUpDHdfbgtrDAYziXzMZYsfl6Z+b0FAEEc/geDwFptnJbwatYTT+Ux0+1aTFwqMzuVX51ICnP8Qpi3PgaHwLpenyW9vq1lPKybrC0aULcKhZ5Cq/OpABz/ABDNWF1fxCultq01l4Yk/wCJlmG6F+FtYoDDgy+ZjLNuynTPPpTE1bxFHY/2vcaf4XkB1NvJvBfhbaGAwf63zMZYlwU6Z5HYUAEFx4Kt/h/p1pLbwavp80oif+z7VpAbgKWdyi/OpGCT/EKZb3PgS28C2Fo9tb6tYXF35DrYWrSH7SI2kZmQfOrBUYnPzCrS6rr66IdWnsvDMr/2kTDcC+22sUBjx5vmYyTuyvTPNRf2t4h/s59WlsPC86jU0NvdLfgW0UJgKtMZMZLbiyYxnDelADtD1TwnovhHSWtlh1FPtDIJNPtGlKXARi7lBl1IXOcjIBq5F4i8OReHLLVZpItZaS7SOSawtDIxuQh+YxqNysFU8YyBVKPV/EI019XmsvDEo/tL9xdLfgW0UJhwZTJjJbdlOmefSlTVPEB0e41aaw8NXGNSRradL4C1SHywGmMuMlgxZemeaALEHiPw1HolnqkrRaxLLfCN5bGzLyC4WNmBaMDcrLGp6jIHaobrWfClx4JW51b7Nr6TSrFdG0tvmeZVJJKcFGVVJ5wQBUEWreJDZ3Wrzaf4XuEXU4jaXUd8BbRwmDa8zS4yWDFk6ZwfSmX11qupeH7u41PSvCeoWcl/F5chvQbRYgnMrSFckhxtxjvQBFo2p+D4fh5Jb3eiu9qtwkc9qLMB5pHUSJIFyc5Qq2ScgDsRio9A1DwjH4Ae3udFkmtXuUV7cWYDXDSL5scgG7/nng5Jz8vY8U2zt7qLwjqaf8I74Rn0yTUomhWO7H2Pyiqb5mkIySrg8Y6AAUlnbzx+FtRUeH/B8+my6jE0fk3g+xiPYN8rvjOVYYxjpgDigCz4f1DwnH8P5oJtEke182JZrb7GA1y0uDFIFyc5BUgk5GO2Kg8Pat4KXwPdQtory2ctzGTb/YsPdCY7oHAJJPyAckgjYelLY29xH4T1dY9A8I3GnS3UDRJBdg2ZXjzJHkIz8nXGOwAqGzt7lPD+sCLw54OutKnu7ZkFveD7Jj/lrK7kZ+TC8Y4HSgCfw5f+EYvA1zbT6HJLbPPGXt/sYD3PmndC4G45+THJII29qXw1qng6PwJewvozvaGaIS2/2PDXfnsPs7AEnOQVAJIIx2qKyt508N6v5Xh/wdcabLdW5jEF4Psm3/lpI8hGRsOMDH0o023uo/DOveR4d8I3Omz3FsYY7a7H2RwSBNJJIRxswCBjjaAKAJPDOpeDl8F38Y0OSWzmuFb7P9jw10kzk25AJJPygDJIPyk8UeHNS8HR+C76JtDka0eWJng+xgNdrM5EDAEkngYBJBBUnio9Ot510DW/s/h7wfc6ZNNbFFtbwG1b5j5ryORxs+UgY47UWFvOnh7XDb+HvB91ps0lqUS2vAbVvnPmvI5HGwbWAx9KALPg7WPCdr4Qu5YNJk8hbqKZYhZgPciaTNqygk7jjaAWIOVzxV3R/Fej32i3mpX1jcXLrMjxbrNVe4ikmb7NtGecfdyccqTxmsrTLe5j8Oa/9n8PeEbrTppLcxR2l2DayZbEzyORxsGGAxxjijTbeZdD1w2mgeD7nTphBhLO8BtnbeRIZHI+UIu1gMfTk0Aamk+LNB1DRdS1G+sp59nkyYksgHuIZJWFsFGfm+YMBnHIJ4pNM8TaHrGjavcapYzXMDlMJLZBWuIJJGWBFAJ3fOGXnHPPHWs3Sbe6j0XxG1n4e8I3enTRW/lxWN2DbzPvcTeY5HyhE2MBjA5xyTSaVbzJo/iBrLQPCF1YTRW4VLG8zBI/mMJTK5GVCLtYDHrjk0AS+D77wjH4V1iN9Bmto2mP2izns8SzI0zRxJjJ3kMNnXgg9KXwXqHhGPwprgfRZbSBZmF3Z3Fn+9dGlaKNCMtvO5WQc9VPSkszfyaFqsdvo3hO+0yKzhhgjs77dAx81jIJJCMqFU7+nXJzk0um/wBoNoOuR22h+FL/AEyOyt4bWGxvA0Mh8yUyrJIQCAoZX6dyc5NADPBl74Sg0DXlm0Oa0i85xNa3FniSSLzDEqfebeQ6svXg+lHhDUPB9voHiCKbQ5bNBKftFnc2X72SMyGKNOrb/nDL14J7Zp2nm/fR9VhtNG8JX2mQ2KRQRWV9viZzKxdZJCAVAB39OuTnNR2X9oNpGrR2eheEtR0uLT44YYbK9DxOxmYyLJIwBUKrb+nXJzmgCTwNfeE4vDmv79FktIVmk+02txZ4keLzGiVCMtvwysnXr6UeDb7wjbaV4gWTQZrCMNIZ7a5s8SSQhvL2febfhsjGerDipNJN82iaxFaaL4UvtNhsUit4bC8DxSNvcyLI5AKgAhuncnrUWmf2gdM1KGx0Xwlf6ZDprxxw2N8JI3kMmWSR2AKgglu9ADfBt/4Ph0nxHG+hy2UaykT2lzZ4keLd5Yj+82/94GHXgsOlS+Br7wpb6R4g3aLLp8avIbi3ubTDvArGPYeW34YMuM9T0qLTf7QbTdTisdE8JX+lxaeIo4rG9DxtIZSXWR2AKjaS/fnJ61PozX50zU4bLR/Cl7psGnGOCHT70SRySFyWjkdgCoIOeh6k5oAr+EtQ8GWdn4iWfQpNMjjLNNb3dnh3hQqpTq2/DnpnjevHNamheKNI1SLxBNrNlPALXzA0N5ZBXW2UKrR8E7/3gY/8CXisrTP7S+wX8Wm6D4R1HTYNLmRbexvhIrzNIp8uR2GVBG4nrnHsKsaCb4WWpQ6fo/hS906DTZEig069EqyTF8mOR2A2ggknOfWgC9pPirR9SOt/2zp1zai0WX91e2QVvs6qgkQYJ3fNgkf7S8Vc8FeJLPXNe1KF7G6sry2Zkhiu7RYpEhAj3qGBORuKseejLxWHof25bW7t9N0bwleWFvp1yPI0++80PMxUiORmAKhgGyec456Crvw9F0usrDa2XhiLSYLOUM2lXXnuk7SIdrEgEZAY98kD0FAHoFFFFABRRRQAUUUUAFFFFABRRRQAGvGbUWVtr+nyXkd7Bp82thtLBt4Mzzmcq26ZRvXBLNtbBZQRk8ivZqYYoiApjTAbcBjofX60AeOaQbO28RabJPFfwadPrTnS99tCTNMZXV90yjeuDuO1sEqMZOCKdH9ktdfgmuo72DS59bzYE20BM9z9oIYNMo3p824gNyygjPavYfJiwF8tcA7gMdD6/WgxR7dvlrjduxjjOc5+uaAPHH+x2niO2mvIb+LTJ/EK/wBn/wCjwEzXJutjbpQPMQBiW2tyygjPaiy+xW2v2ktxHfQaXPrjNpxa2gJmuPPYMGmUb0+bcQrcsoxntXsZhiK7TGuN24DHfrn65o8mLbt8tcbt2Md85z9c0AeO3v2S1183F5Few6TNrim0P2eAma6FwAVMoHmR/NkgHkqpGe1Om+yW3iZbi5hv4dLm8QAWjG2hYzXf2kKwaUDzIxvyQG+8oIz2r2AxRldpjUjO7GO+c5/OgxR4xsXG7djHf1+tAHj2rfZLbXbm6u4r2HR5tZ/dP9mgczXazAFTLjzIwXB256gYBHAo1k2lr4hubq7hvotIfXF8phbwMZrsTKCvm48yMbuRnqAQCOBXsJijKlTGpBO4jHU+tBijKlTGpBO4gjqfWgDxy/Nnba/Pc3MN9DpE2ukQv9mgczXYuAGUygeZGN+Su7qBgEcCk8UfY7bV9Uu72K9i0VtUGXW3gczXauvyebjzIgWACk/QEZFeyeTFtK+WpBO4jHU+v1oaGJlKtGpVjkgjgn1oA8c1o2dv4gv7u4hv4tHk1pR5n2aFzLeLIgK+ZjzIlLY2k9QMAjIFO8QC0ttbvrq8jvYdGk1b5XFtA5mu1kX5PNx5kQLD5SeoGARkCvYTFGQQUUhjkjHU+tBijKlTGpBOSCOCfWgDxrxq1na6prV9eQ36aKdQQTSJbwO0t0vl4QSY8yIE7QG9eARkU7xL9it9b1e7uYr+HRX1QLLKLaCQyXalPk8zHmRKTtCk8dgRkV7G0MTKytGhDHLAjqfegxRlWUxqQxywx1PvQB454w+x2urate3sN9Foragu+RbeBzLdKUwgkx5kQJChSfoCMil8bmzt9a129uob6PRvtka3cy20Mhe5CR4QOQZIlI2AN0z0xkV7E0MTBlaNSrHLAjgn3oaKNgwZFIb7wI+99fWgDx7xkLOHV9bvLyO9h0RrwLczC2gkL3KqmEDkGSJT8oVjxnoRkUvxC+yw6t4gvbuK9j0fdGuoTJbwSkzCJCqqzAyRKV2APyAxPTrXsBhiKspjUq33gRwfrQYo2VlaNSG+8CPvfX1oA8c8b/Y4tW1+/uIb6HRjNGl/MLaCYmcQxlUDkGSJSpQB+QGJxjOaPiCLOK/169vIr6LRC0a30qW8EhaYRIVQOQZIgRtAfkBumM5r2MwxEMDGhD/eBUfN9fWhoY2VlaNSH+8CM7vr60AeP+Pvscet+Ib2eK+i0kLCmqTrbQTYk8hCiqWBeNSpQbxkBiTwcml8dLaJqOt31xHeQaKUjTUbgW0Ex8wQqVUMwLxqVKjfyAxzx1r18xRkMCikOMNx1+vrQYYmDAxqQ4wwxw319aAPHPHv2SPUNcvriG+i0by4V1GZbeCU+Z5CFFDMDJGCpQb+QGJPHJqTx59lXWdcvpYr2HSvIhj1W4FrBPtbyQVA3AyIu0qC4yoYk4HJr18xRlWUxqQ33gR1+vrQYozuzGp3DDcfeHv60AeOeOvsYuNYv5or2HRvsMS6nP8AZ4JyP3OUUFgXQFcDeMgMc8cmn+Oza/2hqV+Yb+LTF0yAarP9mhuPLQxsUA3guoxkFxkAnOOCa9gMMRVlMaEMMMMdR6GgxRkHKLyNp46j0oA8e8Xiza7v77y72DSf7Pt01S4NtBceWpiygG8F1G04LjIBOcdTUXjJrInUNQ8m/h0gaTbjU5/s8FwUQxEoAXBdRt4LjIBOcdTXs3lR4YeWuGGCMdR6UeTFgr5a4I2kY6j0+lAHkXjT7K2qXl7HFew2C6Xbrqtx9lhufKiKuUwHBcDG7cy5A644JqLxULORXvIor2HSf7Ftl1K4NtBcmOFkYpjeCw4zuYZA4OOCa9jEcfPyLyMHjqPSkEUeCvlrgjaRjqPT6UAeMeJGsJHmv7eHUIdLGiWg1OdreG5MURjYxgbwXHy53OuQDzjgmrvidbeW7S9to7yHTxpFsNSuWtYLryYGDbDtcFsAbtzLkdyDg160IYgCBGoBXaRjqPT6UCOMdEUcbeB29KAPHPEH2OWG2vLOK+j00eH7T7fObeC6MVswk8vhwWzjduZcjoSOKXXDZy+XqFpFfQ6YNEtBqNw1tBdGGBkYx8OC/TduZcjvjg17EIYlGFjQDbt4Hb0+lCxRL92NB8oXgdh2+lAHkmurbzyafd2EV5FZLodt9una2guvJtWDbDtkBY4+bcVzxyQcVSu2sbiy0u/0uDUY7BfDdkb2d7eC7MNowfyztcFiQA5cpnjBIOK9oWKNfuxqONvA7en0oWGJQAsaqAoUYAHA6D6UAeTaz5E6aRe6VFeC1j0OA3U5toLvyrRidp2OCWPDFinbseKrXQs57TRbrRor37FHocQuLg28F15doXYKwRxknhidnbHBwBXsSxRrjairgbRgYwPT6ULDGuNsargbRgAYHpQB47d/Y7iz0W+0iK+WyTw9atdTtbQXZis23bDscbmPDFinbHB4qa/+zzWfh+60SG9NvFoqGWY28F15doWwG2OMs3GTs7djwK9cSGJMbI1XChRgY49PpQkUabdiKu0bRgYwPSgDxcfYZ9P8P3Ggw37W8Ohr5s5t4LrZZ+YQGEbjLHIJOz+HHB4FTzfZbiw0K80OO9NpHokZnnNtBdeXaFiFYRuMk5BJ2dscHAFewpDFHjZGi4G0YGMD0oSKNMbEVcDaMDGB6UAeQXP2SfS/DNx4fgvpIodHYmXyILnZZ7lG4I4+ZsgHCdux4FRk2dxpugXXh6K+khg0o+ZN9mguStp5pG8ROMkkgnCAcYGDwK9jWKNQoSNV2jC4GMD0oSKNMbI1XAwMDGB6UAeQzfZbjRfDVx4chvZ1h0+ZhKIILjFqJFDOI3GGYnBATBxxjoKqwNYXWl6BN4Zh1C4EFpefvfs8M4+zLc7XdYnABJYZCpghTjHQV7QsUa42xquBgYGMChIYkxsjRcAgYGMZ5NAHj7fZbjR/D9x4divbiOGwmYzC1hnxbebhnETjliwztTBA4x0FK62dxofht/DMV7d+Rb3ZjlWCCYG2WYLI4jcAEk7SqpggHHtXr6wxrjbGq46YGMULDEu3bGq7c7cDGM9aAPHENndaL4fm8MxX90YIL0iX7NBL/o4uNsjiJwBuLAEKmCBx7U8/ZLrRfD83hqO9uhDDdsJhbQS/uBMBI4icAbi2CEXBAyPavYFhiXG2NVxnGBjGeTQsUakbY1XGcYGMZ60AeNxNY3nh3wzJ4Zgv7qSFdQMD+TDLmBJ9sriKQBcltpVFwQDt6cU9fst5oOgy+Gor67kh+3Msn2WB8xCYCVhC4A3FsbUXBAyPavYVhiXG2NF25xgYxnr+dCxRqQVjUYzjA9etAHjo+x3WiaC3hqK+vJITfukotoHBhEw85xC4C7ixG1FwQMj2qVltbzw14abw1DeXssX254H+zwNmJZtsz+VIAu4tjaq4IBI9q9dWGNSCsaggkjA6Z60LFGu3bGo25xgdM9aAPHlNreeH9Ffw3Fe3s8V1fMkn2aA5UMPPbyZAFByRtQYI5HrTUNje+HNBHhyG/vLuK9v2t2MEOGCsfPbypAEByflQYI5HHNexrFGpyqKDknIHc9aBDEuNsajBJGB3PU0AePp9mvfD2lf8I9Fe3l5FfXjIxtYBkjHnHyXAVTk4CDBBzz1qJPsN3oulL4cjvr69iv7143+zwAMQFM58lwEVgWwEGCCG5617KsUanIjUHJOcdz1NCwxqcrGoOS2QB1PU0AePr9ivvDGjr4fivby8TUrxoCbeFQWG4zExSAIp5IVAAQc89aIvsl54dsV0CK9vb9NWuWUtawJ+8EeZswyAIpAOAnByDz1NewCKMHIjUEEsCB3PU0CKMHIjUHO7OO/r9aAPF7VrK+0SyTw/BqF5qEOr3hRnt4FDOEBnPkyAIpG7AQYIIbnk1aT7HfeFdPTQY728vl1e4MJa3hjBlCEy5hcBFwCwCYBDDr1NevCGINuEaA5LZA7nqaBFGDkIoOd3Tv6/WgDxyH7HeeH7aPQ4r691JdcmZN1tBGPPFvmXdC4CLhcrt67gTnkmpoRZ33hK1h0WK9vNQGuzeUJLeGIfaBEzS7onGxcLuG3ruGQe9euiKINuEag7t2cd8Yz9aPKjzny1zu3dO/r9aAPH4Pst74b8nSIr271RdeOBJbQQ4uhbkuGhcbF2rkY6lgCDzmooPsV7oUcGkQ391qqa/IVD28EQ+0i2LSBoXHlrtTcNvXcMg85r2Xyo87vLXOd2cd/X60eTFu3eWud27OO+MZ+uKAPI4Psd94R8jSY7271H+3TtEltDD/pQiy4aJxsUKuRtPO4ZB71DGLO70CW302O9utWGvp8r28EIW8+zEsrRMPLUKgYYPVsEHJBr2Lyo858tc7t2cd/X60eTHuLeWuS24nHU9M/WgDx63Fre+Hnt9LhvrnVl177sttBDi6Fvlw0TDy1CpkY6luQec0+A2N54Vu7fTkvbrUf7eiBV7eGDF55Skq0TDYoUDBBzkjIPINeveTFu3eWud27OO+MZ+tHlR5J2LkkMTjqfX60AeM2xs73Rr+0soL+41ldfgDLJbwQqLz7MG2tEw8sBUBHfc2CDkg1ND9lvPD91bWMV7cauNai3JJbQQBbsQ5KtEw8sBVB9cnBB6GvYPJi3FvLXJIYnHOR0P1o8qPdu8tc53Zxzn1oA8dt20+68M6pa2sd/cap/blsrq9vDABe+WhCtER5aqoABznJ5BJINLB9lu9A1G1t4r2fWf7at1eN7aCAJd+UCFaMjy9oUdTnccEHoa9h8qPJPlrliGJx1I6Gjyo8lti5JBJx1I6GgDyG2+xXXhnWrWKO9uNU/tO0E0bW0MG27yuxGjI8sAYGSc7hg5PFVo/sNxpGs2Jh1CbWv7SsRLE1vBAEuj/q0MePL2gLksc7gVIPSvZzFESSY1ySCTjqR0NBhiLFjGhJIJOOSR0/KgDx23+yXWjaxZpFfTa1/aNmJontoIAl1/Ahjx5e0AZLHIYEEHpSW/wDZ8/h/xFaNHfzaqdQsFuIzbwwbbssoiQx48vaCFLE7gwIOSMV7GYo9xYxqSSCTjkkdKDDFkny0JYgk4646UAeO2/2W40nXrGSG+l1v7ZYrNC1tBAEuCx8pSmDGVGMljuDAj2wQ/Y7jRtfs5I76bWvtOnrcQm2ggCXBkIiQpjyyoIBLHIZSOemPYjFGSWMaknGTjrjp+VBijJLGNSTjJI646flQB49bGxm0HxJZTxX8urfabBbqI28MG25LgRJsA8sqCFJY7gykewp1v9lm0rxDY3UV7JrO6yW5hNtBbhJvMIhXaB5bLkZLncGUj0xXr5hiYsWjUlsZyOuOlBijYlmjUk4ySOuOlAHj1sdPfSPFllfR38mq+VYi9hFvDBslMrrCm1RsI3KCXOQysOwxTrYWz6b4lsdRhvW1kR2K3MAtoIAjmZxCoCjy3UsMlzkFTjtivXzDESxaNCWADZHUDpmhoo2JLRqScZJHXHSgDx6D7I+n+JLHUI72TWfItEuoBbQW/lv5xEK7QNjgsc7zkFTjsRRbGxbSvF1jqkN+2qLbWQvoRbwwbWaWRYUUKPLYbhkuchlYA8DFewtFGxLNGpJABJHUelDQxMWLRqSwAbI6gdM0AePQfZDa+I7DVob5tYFlbrdQLbQQBP3xEQAUbHBY53nIK5GBgioR9h+y+JbLV4r5tY+w2qXcCW8EAT9+RCoCjY4LHO85BXjAwRXs7RRsSWRSSMEkdR6UNDEzFmjViRgkjOR6UAeRWn2P+z/FNlq8d82qCxt1vYFtoYNmZHESqFGxwTzvOQQcHGCKih+xpF4hsdbivTqw0oLdW8dtDAEj8wCMLsGyQMzZDnIwCCByK9iaKNixaNSWAByOo9KGijYktGrEjaSR1HpQB43F9jWLxFp+tQ3x1f8As6FbmBLeCAIvnYiA2jZIGZs7zkYyCByKsWBs0g8S2WtR3p1RdLC3lvHbQwbI95CBdg2ybiSQ5yMAjA5FeuNDExJaNWJGCSM5HpQ0UbZ3IpJG0kjqPSgDxYmwgXXbHxFFqA1T+xXFzBDbwweXCJECbTGNsm5nGGPACsCByKt6ebOEeIrPxBFfLqS6Mwu4I7aGDbDuwuwxjbJuJOG6DBBA5FevNDExJaNCSu0kjt6fShoY2zujViRtJIzken0oA8fs/slvJrFn4hjvV1NdEnWa3itoINlvlMFWjG2TcTgN0XawIHNa3w6xb+N3sNTjuIdbXTHLRG2hhjjgWSPBBiGJNxbhu21hgc16U0UbHLRqTgrkjseo+lL5abw+0bgMA45x6UAOooooA//Z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9A180-DB02-5A43-A8AD-EDD520A7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93" y="1565576"/>
            <a:ext cx="8429874" cy="3635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5732" y="5200959"/>
            <a:ext cx="7439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Source: post-</a:t>
            </a:r>
            <a:r>
              <a:rPr lang="sv-SE" dirty="0" err="1"/>
              <a:t>processed</a:t>
            </a:r>
            <a:r>
              <a:rPr lang="sv-SE" dirty="0"/>
              <a:t> data from SMHI - Sveriges meteorologiska och hydrologiska institut</a:t>
            </a:r>
          </a:p>
        </p:txBody>
      </p:sp>
      <p:sp>
        <p:nvSpPr>
          <p:cNvPr id="7" name="Oval 6"/>
          <p:cNvSpPr/>
          <p:nvPr/>
        </p:nvSpPr>
        <p:spPr>
          <a:xfrm>
            <a:off x="3189554" y="1424041"/>
            <a:ext cx="612272" cy="8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55250" y="1991298"/>
            <a:ext cx="612272" cy="8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73F81-AEC3-5557-543B-94E62372A067}"/>
              </a:ext>
            </a:extLst>
          </p:cNvPr>
          <p:cNvSpPr txBox="1"/>
          <p:nvPr/>
        </p:nvSpPr>
        <p:spPr>
          <a:xfrm>
            <a:off x="378893" y="527186"/>
            <a:ext cx="7288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Monthly lightning activity across Sweden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144D059-DCFD-AA7F-F309-8AE5DC9C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43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CC2DC-DAFF-4588-9FA6-E62ABEB64013}"/>
              </a:ext>
            </a:extLst>
          </p:cNvPr>
          <p:cNvSpPr txBox="1"/>
          <p:nvPr/>
        </p:nvSpPr>
        <p:spPr>
          <a:xfrm>
            <a:off x="228600" y="1447800"/>
            <a:ext cx="5130800" cy="447543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Large boreal forest fires usually take place in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Russia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Canada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but significant fire events have occurred in Fennoscandia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recent years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orest fires, especially mega fires, are always perceived as a threat for boreal forest regions, with millions of hectares burned annually,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causing huge social, environmental, and economical costs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objective of our study is to understand the wildfire vulnerability of forest areas in Sweden by analyzing spatially explicit historical burned areas and their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connection to weather, landscape and fire-related socioeconomic factors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Attēls, kurā ir teksts, ārtelpa, debesis, koks&#10;&#10;Apraksts ģenerēts automātiski">
            <a:extLst>
              <a:ext uri="{FF2B5EF4-FFF2-40B4-BE49-F238E27FC236}">
                <a16:creationId xmlns:a16="http://schemas.microsoft.com/office/drawing/2014/main" id="{8EDB3DDA-3ADF-435F-B78A-9BA23FA7C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94" y="1292064"/>
            <a:ext cx="6548706" cy="392922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CD984-2ED2-49C8-B637-1E4EA64C2C94}"/>
              </a:ext>
            </a:extLst>
          </p:cNvPr>
          <p:cNvSpPr txBox="1"/>
          <p:nvPr/>
        </p:nvSpPr>
        <p:spPr>
          <a:xfrm>
            <a:off x="8509000" y="525815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Forest fires in Sweden. Author: Maja </a:t>
            </a:r>
            <a:r>
              <a:rPr lang="en-US" sz="14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Suslin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2BA2E-08BF-ADC2-4CB0-B69C25EE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7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AE9348-096C-4837-B352-A364FC7EF686}"/>
              </a:ext>
            </a:extLst>
          </p:cNvPr>
          <p:cNvSpPr txBox="1"/>
          <p:nvPr/>
        </p:nvSpPr>
        <p:spPr>
          <a:xfrm>
            <a:off x="378893" y="527186"/>
            <a:ext cx="7288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Fire occurrence in Sweden</a:t>
            </a:r>
            <a:endParaRPr lang="en-US" sz="20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12980-AEA6-49D4-610A-28E85C861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4" y="1649143"/>
            <a:ext cx="4083182" cy="4302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405CF95-D1BA-93A6-7BB9-77D149452093}"/>
              </a:ext>
            </a:extLst>
          </p:cNvPr>
          <p:cNvGrpSpPr>
            <a:grpSpLocks noChangeAspect="1"/>
          </p:cNvGrpSpPr>
          <p:nvPr/>
        </p:nvGrpSpPr>
        <p:grpSpPr>
          <a:xfrm>
            <a:off x="6309470" y="136525"/>
            <a:ext cx="4599009" cy="6046250"/>
            <a:chOff x="6147872" y="241475"/>
            <a:chExt cx="4928936" cy="6480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87CA350-3898-3231-881A-3EF2D7769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872" y="241475"/>
              <a:ext cx="4928936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7FEAFFB-DA76-AD49-244E-5E0053A85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872" y="3481475"/>
              <a:ext cx="4925455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D45DBC-C9E5-F204-E064-D845A7CA95DD}"/>
              </a:ext>
            </a:extLst>
          </p:cNvPr>
          <p:cNvSpPr txBox="1"/>
          <p:nvPr/>
        </p:nvSpPr>
        <p:spPr>
          <a:xfrm>
            <a:off x="1379767" y="6176925"/>
            <a:ext cx="16180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Modelling zones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CEB190-9B3F-737A-4DB8-9F9141408525}"/>
              </a:ext>
            </a:extLst>
          </p:cNvPr>
          <p:cNvSpPr txBox="1"/>
          <p:nvPr/>
        </p:nvSpPr>
        <p:spPr>
          <a:xfrm>
            <a:off x="6834607" y="6250868"/>
            <a:ext cx="354548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Fire statistics within the study period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4C5BBA-F964-1E1B-B58F-9CB64139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4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AE9348-096C-4837-B352-A364FC7EF686}"/>
              </a:ext>
            </a:extLst>
          </p:cNvPr>
          <p:cNvSpPr txBox="1"/>
          <p:nvPr/>
        </p:nvSpPr>
        <p:spPr>
          <a:xfrm>
            <a:off x="378893" y="537819"/>
            <a:ext cx="7288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Random Forest accuracy</a:t>
            </a:r>
            <a:endParaRPr lang="en-US" sz="20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12980-AEA6-49D4-610A-28E85C861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28" y="2001032"/>
            <a:ext cx="3498112" cy="3685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8743F5-9654-9FC0-E9A0-737339C2E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06365"/>
              </p:ext>
            </p:extLst>
          </p:nvPr>
        </p:nvGraphicFramePr>
        <p:xfrm>
          <a:off x="5802555" y="1737331"/>
          <a:ext cx="4011296" cy="3949304"/>
        </p:xfrm>
        <a:graphic>
          <a:graphicData uri="http://schemas.openxmlformats.org/drawingml/2006/table">
            <a:tbl>
              <a:tblPr/>
              <a:tblGrid>
                <a:gridCol w="946590">
                  <a:extLst>
                    <a:ext uri="{9D8B030D-6E8A-4147-A177-3AD203B41FA5}">
                      <a16:colId xmlns:a16="http://schemas.microsoft.com/office/drawing/2014/main" val="3063635802"/>
                    </a:ext>
                  </a:extLst>
                </a:gridCol>
                <a:gridCol w="1588567">
                  <a:extLst>
                    <a:ext uri="{9D8B030D-6E8A-4147-A177-3AD203B41FA5}">
                      <a16:colId xmlns:a16="http://schemas.microsoft.com/office/drawing/2014/main" val="562302412"/>
                    </a:ext>
                  </a:extLst>
                </a:gridCol>
                <a:gridCol w="1476139">
                  <a:extLst>
                    <a:ext uri="{9D8B030D-6E8A-4147-A177-3AD203B41FA5}">
                      <a16:colId xmlns:a16="http://schemas.microsoft.com/office/drawing/2014/main" val="2986260716"/>
                    </a:ext>
                  </a:extLst>
                </a:gridCol>
              </a:tblGrid>
              <a:tr h="89113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0" i="0" dirty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2000" b="0" i="0" dirty="0">
                          <a:effectLst/>
                          <a:latin typeface="WordVisiCarriageReturn_MSFontService"/>
                        </a:rPr>
                      </a:br>
                      <a:r>
                        <a:rPr lang="en-US" sz="20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Area Under the Curve (AUC)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838152"/>
                  </a:ext>
                </a:extLst>
              </a:tr>
              <a:tr h="89113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0" i="0" dirty="0"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2000" b="0" i="0" dirty="0">
                          <a:effectLst/>
                          <a:latin typeface="WordVisiCarriageReturn_MSFontService"/>
                        </a:rPr>
                      </a:br>
                      <a:r>
                        <a:rPr lang="en-US" sz="20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VALIDATION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8011872"/>
                  </a:ext>
                </a:extLst>
              </a:tr>
              <a:tr h="3611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1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0.875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0.961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2426529"/>
                  </a:ext>
                </a:extLst>
              </a:tr>
              <a:tr h="3611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2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0.999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0.999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118143"/>
                  </a:ext>
                </a:extLst>
              </a:tr>
              <a:tr h="3611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3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0.990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0.997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9677154"/>
                  </a:ext>
                </a:extLst>
              </a:tr>
              <a:tr h="3611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4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0.903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0.951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3195969"/>
                  </a:ext>
                </a:extLst>
              </a:tr>
              <a:tr h="3611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5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0.950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0.983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7642791"/>
                  </a:ext>
                </a:extLst>
              </a:tr>
              <a:tr h="3611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6</a:t>
                      </a: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3600" b="0" i="0" dirty="0">
                        <a:effectLst/>
                      </a:endParaRPr>
                    </a:p>
                  </a:txBody>
                  <a:tcPr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568441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C844B397-9055-BC3F-9759-27BD2CF4B1BA}"/>
              </a:ext>
            </a:extLst>
          </p:cNvPr>
          <p:cNvSpPr txBox="1"/>
          <p:nvPr/>
        </p:nvSpPr>
        <p:spPr>
          <a:xfrm>
            <a:off x="1545603" y="5803591"/>
            <a:ext cx="16180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Modelling zones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DCBB52-2CEA-560E-727C-38646A1DEA0B}"/>
              </a:ext>
            </a:extLst>
          </p:cNvPr>
          <p:cNvSpPr txBox="1"/>
          <p:nvPr/>
        </p:nvSpPr>
        <p:spPr>
          <a:xfrm>
            <a:off x="5556745" y="1509168"/>
            <a:ext cx="425710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Random Forest accuracy in each zone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48C216BC-7634-54D0-C2DC-B313F115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0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AE9348-096C-4837-B352-A364FC7EF686}"/>
              </a:ext>
            </a:extLst>
          </p:cNvPr>
          <p:cNvSpPr txBox="1"/>
          <p:nvPr/>
        </p:nvSpPr>
        <p:spPr>
          <a:xfrm>
            <a:off x="761665" y="616738"/>
            <a:ext cx="7288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Random Forest confusion matrix</a:t>
            </a:r>
            <a:endParaRPr lang="en-US" sz="2400" dirty="0">
              <a:cs typeface="Calibri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E16AA7-030E-0809-F343-252FD5C9E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822386"/>
              </p:ext>
            </p:extLst>
          </p:nvPr>
        </p:nvGraphicFramePr>
        <p:xfrm>
          <a:off x="7824619" y="616738"/>
          <a:ext cx="2157581" cy="859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7581">
                  <a:extLst>
                    <a:ext uri="{9D8B030D-6E8A-4147-A177-3AD203B41FA5}">
                      <a16:colId xmlns:a16="http://schemas.microsoft.com/office/drawing/2014/main" val="24007392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100" b="1" u="none" strike="noStrike" dirty="0">
                          <a:effectLst/>
                        </a:rPr>
                        <a:t>default 0.5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3246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100" b="1" u="none" strike="noStrike" dirty="0">
                          <a:effectLst/>
                        </a:rPr>
                        <a:t>F1/2 (F1 score, accuracy measure)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4499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100" b="1" u="none" strike="noStrike" dirty="0">
                          <a:effectLst/>
                        </a:rPr>
                        <a:t>max sensitivity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709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100" b="1" u="none" strike="noStrike" dirty="0">
                          <a:effectLst/>
                        </a:rPr>
                        <a:t>Youden index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06706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1E6B5FB-3BC1-2F25-077C-8F086615F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92695"/>
              </p:ext>
            </p:extLst>
          </p:nvPr>
        </p:nvGraphicFramePr>
        <p:xfrm>
          <a:off x="1379390" y="1977657"/>
          <a:ext cx="3627017" cy="3605985"/>
        </p:xfrm>
        <a:graphic>
          <a:graphicData uri="http://schemas.openxmlformats.org/drawingml/2006/table">
            <a:tbl>
              <a:tblPr/>
              <a:tblGrid>
                <a:gridCol w="1282724">
                  <a:extLst>
                    <a:ext uri="{9D8B030D-6E8A-4147-A177-3AD203B41FA5}">
                      <a16:colId xmlns:a16="http://schemas.microsoft.com/office/drawing/2014/main" val="3374458257"/>
                    </a:ext>
                  </a:extLst>
                </a:gridCol>
                <a:gridCol w="530784">
                  <a:extLst>
                    <a:ext uri="{9D8B030D-6E8A-4147-A177-3AD203B41FA5}">
                      <a16:colId xmlns:a16="http://schemas.microsoft.com/office/drawing/2014/main" val="1748980206"/>
                    </a:ext>
                  </a:extLst>
                </a:gridCol>
                <a:gridCol w="530784">
                  <a:extLst>
                    <a:ext uri="{9D8B030D-6E8A-4147-A177-3AD203B41FA5}">
                      <a16:colId xmlns:a16="http://schemas.microsoft.com/office/drawing/2014/main" val="2712013250"/>
                    </a:ext>
                  </a:extLst>
                </a:gridCol>
                <a:gridCol w="474345">
                  <a:extLst>
                    <a:ext uri="{9D8B030D-6E8A-4147-A177-3AD203B41FA5}">
                      <a16:colId xmlns:a16="http://schemas.microsoft.com/office/drawing/2014/main" val="3537118418"/>
                    </a:ext>
                  </a:extLst>
                </a:gridCol>
                <a:gridCol w="808380">
                  <a:extLst>
                    <a:ext uri="{9D8B030D-6E8A-4147-A177-3AD203B41FA5}">
                      <a16:colId xmlns:a16="http://schemas.microsoft.com/office/drawing/2014/main" val="975891083"/>
                    </a:ext>
                  </a:extLst>
                </a:gridCol>
              </a:tblGrid>
              <a:tr h="3825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Zone 3</a:t>
                      </a:r>
                    </a:p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value 0.5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222531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= f1/2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3 947 461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244001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942284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941321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018757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905827"/>
                  </a:ext>
                </a:extLst>
              </a:tr>
              <a:tr h="353587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value 0.44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488801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sensitivity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3 947 459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838625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865447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637456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858891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9591271"/>
                  </a:ext>
                </a:extLst>
              </a:tr>
              <a:tr h="353587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value 0.24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12568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Youden index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3 947 396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256800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601044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80088"/>
                  </a:ext>
                </a:extLst>
              </a:tr>
              <a:tr h="17953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09574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7C353A-E660-6243-22ED-FF694FC6E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555992"/>
              </p:ext>
            </p:extLst>
          </p:nvPr>
        </p:nvGraphicFramePr>
        <p:xfrm>
          <a:off x="5832749" y="1706599"/>
          <a:ext cx="3747186" cy="3981814"/>
        </p:xfrm>
        <a:graphic>
          <a:graphicData uri="http://schemas.openxmlformats.org/drawingml/2006/table">
            <a:tbl>
              <a:tblPr/>
              <a:tblGrid>
                <a:gridCol w="1325222">
                  <a:extLst>
                    <a:ext uri="{9D8B030D-6E8A-4147-A177-3AD203B41FA5}">
                      <a16:colId xmlns:a16="http://schemas.microsoft.com/office/drawing/2014/main" val="3374458257"/>
                    </a:ext>
                  </a:extLst>
                </a:gridCol>
                <a:gridCol w="548370">
                  <a:extLst>
                    <a:ext uri="{9D8B030D-6E8A-4147-A177-3AD203B41FA5}">
                      <a16:colId xmlns:a16="http://schemas.microsoft.com/office/drawing/2014/main" val="1748980206"/>
                    </a:ext>
                  </a:extLst>
                </a:gridCol>
                <a:gridCol w="548370">
                  <a:extLst>
                    <a:ext uri="{9D8B030D-6E8A-4147-A177-3AD203B41FA5}">
                      <a16:colId xmlns:a16="http://schemas.microsoft.com/office/drawing/2014/main" val="2712013250"/>
                    </a:ext>
                  </a:extLst>
                </a:gridCol>
                <a:gridCol w="548370">
                  <a:extLst>
                    <a:ext uri="{9D8B030D-6E8A-4147-A177-3AD203B41FA5}">
                      <a16:colId xmlns:a16="http://schemas.microsoft.com/office/drawing/2014/main" val="3537118418"/>
                    </a:ext>
                  </a:extLst>
                </a:gridCol>
                <a:gridCol w="776854">
                  <a:extLst>
                    <a:ext uri="{9D8B030D-6E8A-4147-A177-3AD203B41FA5}">
                      <a16:colId xmlns:a16="http://schemas.microsoft.com/office/drawing/2014/main" val="975891083"/>
                    </a:ext>
                  </a:extLst>
                </a:gridCol>
              </a:tblGrid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422415"/>
                  </a:ext>
                </a:extLst>
              </a:tr>
              <a:tr h="24137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Zone 4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178337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value 0.5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229547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= f1/2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13 001 357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8997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771135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191638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356155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229560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value 0.35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153919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sensitivity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13 001 308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911293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236687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880343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753027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801360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value 0.12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827557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Youden index</a:t>
                      </a: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13 000 586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858961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658559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744600"/>
                  </a:ext>
                </a:extLst>
              </a:tr>
              <a:tr h="20780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1" marR="4321" marT="43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</a:t>
                      </a:r>
                    </a:p>
                  </a:txBody>
                  <a:tcPr marL="4321" marR="4321" marT="43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722134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0B7A1-30ED-9037-6E03-F76051C6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7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AE9348-096C-4837-B352-A364FC7EF686}"/>
              </a:ext>
            </a:extLst>
          </p:cNvPr>
          <p:cNvSpPr txBox="1"/>
          <p:nvPr/>
        </p:nvSpPr>
        <p:spPr>
          <a:xfrm>
            <a:off x="669666" y="488997"/>
            <a:ext cx="7288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Random Forest variable importance</a:t>
            </a:r>
            <a:endParaRPr lang="en-US" sz="2000" dirty="0">
              <a:cs typeface="Calibri"/>
            </a:endParaRPr>
          </a:p>
        </p:txBody>
      </p:sp>
      <p:pic>
        <p:nvPicPr>
          <p:cNvPr id="20" name="Picture 19" descr="Chart, radar chart&#10;&#10;Description automatically generated">
            <a:extLst>
              <a:ext uri="{FF2B5EF4-FFF2-40B4-BE49-F238E27FC236}">
                <a16:creationId xmlns:a16="http://schemas.microsoft.com/office/drawing/2014/main" id="{E024E1FA-639B-3CCE-59BD-CF805B8E4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30" y="1356071"/>
            <a:ext cx="4992547" cy="4145858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B041DE5-E00C-000A-E789-5099501FB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62086"/>
              </p:ext>
            </p:extLst>
          </p:nvPr>
        </p:nvGraphicFramePr>
        <p:xfrm>
          <a:off x="462989" y="2245488"/>
          <a:ext cx="6366108" cy="2996188"/>
        </p:xfrm>
        <a:graphic>
          <a:graphicData uri="http://schemas.openxmlformats.org/drawingml/2006/table">
            <a:tbl>
              <a:tblPr/>
              <a:tblGrid>
                <a:gridCol w="909444">
                  <a:extLst>
                    <a:ext uri="{9D8B030D-6E8A-4147-A177-3AD203B41FA5}">
                      <a16:colId xmlns:a16="http://schemas.microsoft.com/office/drawing/2014/main" val="4165955053"/>
                    </a:ext>
                  </a:extLst>
                </a:gridCol>
                <a:gridCol w="909444">
                  <a:extLst>
                    <a:ext uri="{9D8B030D-6E8A-4147-A177-3AD203B41FA5}">
                      <a16:colId xmlns:a16="http://schemas.microsoft.com/office/drawing/2014/main" val="3959680560"/>
                    </a:ext>
                  </a:extLst>
                </a:gridCol>
                <a:gridCol w="909444">
                  <a:extLst>
                    <a:ext uri="{9D8B030D-6E8A-4147-A177-3AD203B41FA5}">
                      <a16:colId xmlns:a16="http://schemas.microsoft.com/office/drawing/2014/main" val="4264114733"/>
                    </a:ext>
                  </a:extLst>
                </a:gridCol>
                <a:gridCol w="909444">
                  <a:extLst>
                    <a:ext uri="{9D8B030D-6E8A-4147-A177-3AD203B41FA5}">
                      <a16:colId xmlns:a16="http://schemas.microsoft.com/office/drawing/2014/main" val="3140227455"/>
                    </a:ext>
                  </a:extLst>
                </a:gridCol>
                <a:gridCol w="909444">
                  <a:extLst>
                    <a:ext uri="{9D8B030D-6E8A-4147-A177-3AD203B41FA5}">
                      <a16:colId xmlns:a16="http://schemas.microsoft.com/office/drawing/2014/main" val="4228160734"/>
                    </a:ext>
                  </a:extLst>
                </a:gridCol>
                <a:gridCol w="909444">
                  <a:extLst>
                    <a:ext uri="{9D8B030D-6E8A-4147-A177-3AD203B41FA5}">
                      <a16:colId xmlns:a16="http://schemas.microsoft.com/office/drawing/2014/main" val="2299329415"/>
                    </a:ext>
                  </a:extLst>
                </a:gridCol>
                <a:gridCol w="909444">
                  <a:extLst>
                    <a:ext uri="{9D8B030D-6E8A-4147-A177-3AD203B41FA5}">
                      <a16:colId xmlns:a16="http://schemas.microsoft.com/office/drawing/2014/main" val="206400933"/>
                    </a:ext>
                  </a:extLst>
                </a:gridCol>
              </a:tblGrid>
              <a:tr h="544763">
                <a:tc>
                  <a:txBody>
                    <a:bodyPr/>
                    <a:lstStyle/>
                    <a:p>
                      <a:pPr algn="l" rtl="0" fontAlgn="base"/>
                      <a:endParaRPr lang="en-US" sz="2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VARIABLE IMPORTANCE RANK (TOP 3) 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3857134"/>
                  </a:ext>
                </a:extLst>
              </a:tr>
              <a:tr h="544763">
                <a:tc>
                  <a:txBody>
                    <a:bodyPr/>
                    <a:lstStyle/>
                    <a:p>
                      <a:pPr algn="l" rtl="0" fontAlgn="base"/>
                      <a:endParaRPr lang="en-US" sz="1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i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8976360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1</a:t>
                      </a:r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91.3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73.9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496224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2</a:t>
                      </a:r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FFMC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84.6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3616731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3</a:t>
                      </a:r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FFMC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44.7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39.8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5759207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4</a:t>
                      </a:r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FFMC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60.3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4884424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5</a:t>
                      </a:r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FFMC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72.4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 vol.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36.1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6888644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ZONE 6</a:t>
                      </a:r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FFMC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70.8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 avg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64.2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139962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BFB238D-869D-CD98-EADB-EB8988918291}"/>
              </a:ext>
            </a:extLst>
          </p:cNvPr>
          <p:cNvSpPr txBox="1"/>
          <p:nvPr/>
        </p:nvSpPr>
        <p:spPr>
          <a:xfrm>
            <a:off x="327949" y="1829339"/>
            <a:ext cx="434050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Random Forest variable importance for each zone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A23577-8C86-CFD9-0C8D-11BD37673CE3}"/>
              </a:ext>
            </a:extLst>
          </p:cNvPr>
          <p:cNvSpPr txBox="1"/>
          <p:nvPr/>
        </p:nvSpPr>
        <p:spPr>
          <a:xfrm>
            <a:off x="7552481" y="5545634"/>
            <a:ext cx="434050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Random Forest variable importance for each zone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4AB0C6C-CFA0-50A7-EAA5-6C0F0E880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7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AE9348-096C-4837-B352-A364FC7EF686}"/>
              </a:ext>
            </a:extLst>
          </p:cNvPr>
          <p:cNvSpPr txBox="1"/>
          <p:nvPr/>
        </p:nvSpPr>
        <p:spPr>
          <a:xfrm>
            <a:off x="589280" y="1534026"/>
            <a:ext cx="11602720" cy="36456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Take away messages</a:t>
            </a:r>
          </a:p>
          <a:p>
            <a:pPr>
              <a:lnSpc>
                <a:spcPct val="150000"/>
              </a:lnSpc>
            </a:pPr>
            <a:endParaRPr lang="en-US" sz="2000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­"/>
            </a:pPr>
            <a:r>
              <a:rPr lang="en-US" sz="2000" dirty="0">
                <a:cs typeface="Calibri"/>
              </a:rPr>
              <a:t>Model overall performance has meaningful explanatory power, but its has an underestimation error.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­"/>
            </a:pPr>
            <a:r>
              <a:rPr lang="en-US" sz="2000" dirty="0">
                <a:cs typeface="Calibri"/>
              </a:rPr>
              <a:t>Weather (FFMC) is the most important factor in this Random Forest wildfires modelling study.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­"/>
            </a:pPr>
            <a:r>
              <a:rPr lang="en-US" sz="2000" dirty="0">
                <a:cs typeface="Calibri"/>
              </a:rPr>
              <a:t>Fuel management is important aspect, but that should be better quantified in the modelling.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­"/>
            </a:pPr>
            <a:r>
              <a:rPr lang="en-US" sz="2000" dirty="0">
                <a:cs typeface="Calibri"/>
              </a:rPr>
              <a:t>More attention should be paid to lightning ignitions in boreal forests.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­"/>
            </a:pPr>
            <a:r>
              <a:rPr lang="en-US" sz="2000" dirty="0">
                <a:cs typeface="Calibri"/>
              </a:rPr>
              <a:t>Under climate change forest fires are expected to occur more frequent in Sweden, but in most cases because of high suppression efficiently they won’t develop as extreme fire events.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6F2E-F7B1-8B0B-E35B-1B6F66A9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85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large building&#10;&#10;Description automatically generated">
            <a:extLst>
              <a:ext uri="{FF2B5EF4-FFF2-40B4-BE49-F238E27FC236}">
                <a16:creationId xmlns:a16="http://schemas.microsoft.com/office/drawing/2014/main" id="{ACC0C214-B3D4-47A1-8D0A-6314ECC91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691" r="34397" b="-1"/>
          <a:stretch/>
        </p:blipFill>
        <p:spPr>
          <a:xfrm>
            <a:off x="5797542" y="9"/>
            <a:ext cx="6394152" cy="6857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94798CA0-50E8-4CB0-9F18-6EFA236A2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779" y="4722462"/>
            <a:ext cx="1213221" cy="1213221"/>
          </a:xfrm>
          <a:prstGeom prst="rect">
            <a:avLst/>
          </a:prstGeom>
        </p:spPr>
      </p:pic>
      <p:pic>
        <p:nvPicPr>
          <p:cNvPr id="1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5913589-282F-4FC3-A385-AC1A98303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254" y="5920480"/>
            <a:ext cx="2885440" cy="95506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1F2A425-F0B0-2FD1-8333-3654EC6CEF98}"/>
              </a:ext>
            </a:extLst>
          </p:cNvPr>
          <p:cNvSpPr txBox="1">
            <a:spLocks/>
          </p:cNvSpPr>
          <p:nvPr/>
        </p:nvSpPr>
        <p:spPr>
          <a:xfrm>
            <a:off x="337254" y="1914572"/>
            <a:ext cx="5589599" cy="929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 variability and driving forces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behind the forest fires in Sweden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4BCE01-71A8-CCA4-741A-C91A5290E213}"/>
              </a:ext>
            </a:extLst>
          </p:cNvPr>
          <p:cNvSpPr txBox="1"/>
          <p:nvPr/>
        </p:nvSpPr>
        <p:spPr>
          <a:xfrm>
            <a:off x="472826" y="4769530"/>
            <a:ext cx="4161873" cy="11661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cs typeface="Arial"/>
              </a:rPr>
              <a:t>Authors: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Arial"/>
                <a:cs typeface="Arial"/>
              </a:rPr>
              <a:t>Reinis Cimdins (UEF); reinis.cimdins@gmail.com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ea typeface="+mn-lt"/>
                <a:cs typeface="+mn-lt"/>
              </a:rPr>
              <a:t>Florian </a:t>
            </a:r>
            <a:r>
              <a:rPr lang="en-US" sz="1200" dirty="0" err="1">
                <a:latin typeface="Arial"/>
                <a:ea typeface="+mn-lt"/>
                <a:cs typeface="+mn-lt"/>
              </a:rPr>
              <a:t>Kraxner</a:t>
            </a:r>
            <a:r>
              <a:rPr lang="en-US" sz="1200" dirty="0">
                <a:latin typeface="Arial"/>
                <a:ea typeface="+mn-lt"/>
                <a:cs typeface="+mn-lt"/>
              </a:rPr>
              <a:t> (IIASA)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ea typeface="+mn-lt"/>
                <a:cs typeface="+mn-lt"/>
              </a:rPr>
              <a:t>Andrey </a:t>
            </a:r>
            <a:r>
              <a:rPr lang="en-US" sz="1200" dirty="0" err="1">
                <a:latin typeface="Arial"/>
                <a:ea typeface="+mn-lt"/>
                <a:cs typeface="+mn-lt"/>
              </a:rPr>
              <a:t>Krasovskiy</a:t>
            </a:r>
            <a:r>
              <a:rPr lang="en-US" sz="1200" dirty="0">
                <a:latin typeface="Arial"/>
                <a:ea typeface="+mn-lt"/>
                <a:cs typeface="+mn-lt"/>
              </a:rPr>
              <a:t> (IIASA)</a:t>
            </a:r>
          </a:p>
        </p:txBody>
      </p:sp>
      <p:sp>
        <p:nvSpPr>
          <p:cNvPr id="23" name="AutoShape 4" descr="upload.wikimedia.org/wikipedia/en/9/9a/Flag_of_...">
            <a:extLst>
              <a:ext uri="{FF2B5EF4-FFF2-40B4-BE49-F238E27FC236}">
                <a16:creationId xmlns:a16="http://schemas.microsoft.com/office/drawing/2014/main" id="{3058DCD4-1CF6-CACE-F172-FA393AEB1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22053" y="25428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45009-D409-4803-1726-88681CF566B5}"/>
              </a:ext>
            </a:extLst>
          </p:cNvPr>
          <p:cNvSpPr txBox="1"/>
          <p:nvPr/>
        </p:nvSpPr>
        <p:spPr>
          <a:xfrm>
            <a:off x="3927808" y="6447209"/>
            <a:ext cx="3291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ICFBR2022; Alghero (ITA); 04.05.2022</a:t>
            </a:r>
            <a:endParaRPr lang="en-GB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4F30A-7E6D-0DFF-4FD4-3928C795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6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CC2DC-DAFF-4588-9FA6-E62ABEB64013}"/>
              </a:ext>
            </a:extLst>
          </p:cNvPr>
          <p:cNvSpPr txBox="1"/>
          <p:nvPr/>
        </p:nvSpPr>
        <p:spPr>
          <a:xfrm>
            <a:off x="0" y="365404"/>
            <a:ext cx="4182237" cy="64215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Literature review</a:t>
            </a:r>
          </a:p>
        </p:txBody>
      </p:sp>
      <p:pic>
        <p:nvPicPr>
          <p:cNvPr id="10" name="Picture 6" descr="A picture containing smoke, necklace, display, table&#10;&#10;Description automatically generated">
            <a:extLst>
              <a:ext uri="{FF2B5EF4-FFF2-40B4-BE49-F238E27FC236}">
                <a16:creationId xmlns:a16="http://schemas.microsoft.com/office/drawing/2014/main" id="{9CFA9987-3757-45D2-91E1-9CC4D94D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571" y="1372962"/>
            <a:ext cx="1954352" cy="356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A2EA1-B25A-467C-8CB5-F116B858B8EB}"/>
              </a:ext>
            </a:extLst>
          </p:cNvPr>
          <p:cNvSpPr txBox="1"/>
          <p:nvPr/>
        </p:nvSpPr>
        <p:spPr>
          <a:xfrm>
            <a:off x="5705924" y="2257064"/>
            <a:ext cx="3402388" cy="14311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ea typeface="+mn-lt"/>
                <a:cs typeface="+mn-lt"/>
              </a:rPr>
              <a:t>Sweden : </a:t>
            </a:r>
            <a:endParaRPr lang="en-US" dirty="0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Annual BA: 1,000 – 2,000 ha/year </a:t>
            </a:r>
            <a:endParaRPr lang="en-US" dirty="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dirty="0">
                <a:cs typeface="Calibri"/>
              </a:rPr>
              <a:t>2014(&gt;</a:t>
            </a:r>
            <a:r>
              <a:rPr lang="en-US" dirty="0">
                <a:ea typeface="+mn-lt"/>
                <a:cs typeface="+mn-lt"/>
              </a:rPr>
              <a:t>10,000 ha</a:t>
            </a:r>
            <a:r>
              <a:rPr lang="en-US" dirty="0">
                <a:cs typeface="Calibri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>
                <a:cs typeface="Calibri"/>
              </a:rPr>
              <a:t>2018(~</a:t>
            </a:r>
            <a:r>
              <a:rPr lang="en-US" dirty="0">
                <a:ea typeface="+mn-lt"/>
                <a:cs typeface="+mn-lt"/>
              </a:rPr>
              <a:t>25,000 ha)</a:t>
            </a:r>
          </a:p>
        </p:txBody>
      </p:sp>
      <p:pic>
        <p:nvPicPr>
          <p:cNvPr id="4" name="Picture 4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359CC165-411F-4BA6-AE9F-ADA961B5A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437" y="5019292"/>
            <a:ext cx="2781300" cy="11015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687EFE-D80E-D4FE-DA73-F583B40C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49C119-979D-462B-B46B-686F8690E621}"/>
              </a:ext>
            </a:extLst>
          </p:cNvPr>
          <p:cNvSpPr txBox="1"/>
          <p:nvPr/>
        </p:nvSpPr>
        <p:spPr>
          <a:xfrm>
            <a:off x="1468622" y="1711427"/>
            <a:ext cx="2572197" cy="21640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Weather 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drought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high temperature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low relative Humid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wind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soil moisture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02DCA4-1246-4C40-B33D-FC63DB6BD6D3}"/>
              </a:ext>
            </a:extLst>
          </p:cNvPr>
          <p:cNvSpPr txBox="1"/>
          <p:nvPr/>
        </p:nvSpPr>
        <p:spPr>
          <a:xfrm>
            <a:off x="1736333" y="441766"/>
            <a:ext cx="81287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Main factors for forest fire modelling </a:t>
            </a:r>
            <a:endParaRPr 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F896EE-4539-4D50-97EA-A86EBC1C94E2}"/>
              </a:ext>
            </a:extLst>
          </p:cNvPr>
          <p:cNvSpPr txBox="1"/>
          <p:nvPr/>
        </p:nvSpPr>
        <p:spPr>
          <a:xfrm>
            <a:off x="5021605" y="2012186"/>
            <a:ext cx="1778643" cy="13203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Fuel </a:t>
            </a:r>
            <a:endParaRPr lang="en-US" altLang="zh-CN" dirty="0"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biomass</a:t>
            </a:r>
            <a:endParaRPr lang="en-US" altLang="zh-CN" dirty="0"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litter</a:t>
            </a:r>
            <a:endParaRPr lang="en-US" altLang="zh-CN" dirty="0"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deadwood</a:t>
            </a:r>
            <a:endParaRPr lang="en-US" altLang="zh-CN" dirty="0"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851935-E213-4CD7-8AE3-CC6D86C720C5}"/>
              </a:ext>
            </a:extLst>
          </p:cNvPr>
          <p:cNvSpPr txBox="1"/>
          <p:nvPr/>
        </p:nvSpPr>
        <p:spPr>
          <a:xfrm>
            <a:off x="7780236" y="1809628"/>
            <a:ext cx="3119375" cy="19728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Ignition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Anthropogenic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        </a:t>
            </a:r>
            <a:r>
              <a:rPr lang="en-US" altLang="zh-CN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campings</a:t>
            </a:r>
            <a:endParaRPr lang="en-US" altLang="zh-CN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        road density 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        population density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Natural (lightnings)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BC274B-1C3E-4BC5-AC35-BADB7F0F1007}"/>
              </a:ext>
            </a:extLst>
          </p:cNvPr>
          <p:cNvSpPr txBox="1"/>
          <p:nvPr/>
        </p:nvSpPr>
        <p:spPr>
          <a:xfrm>
            <a:off x="3044260" y="4626132"/>
            <a:ext cx="2521351" cy="13203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Fire propagation 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slope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weather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lakes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C04E98-FF2E-449B-B676-821D7591B58E}"/>
              </a:ext>
            </a:extLst>
          </p:cNvPr>
          <p:cNvSpPr txBox="1"/>
          <p:nvPr/>
        </p:nvSpPr>
        <p:spPr>
          <a:xfrm>
            <a:off x="6719222" y="4626132"/>
            <a:ext cx="2743199" cy="13203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Fire suppression</a:t>
            </a: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road density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population density 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fire intensity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D8EA7C-7772-00AF-8800-8B867620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3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CD121A5-0F15-4D1F-AF47-CAF0C40C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1" t="14412" r="6908" b="17517"/>
          <a:stretch/>
        </p:blipFill>
        <p:spPr>
          <a:xfrm>
            <a:off x="948819" y="1101133"/>
            <a:ext cx="5054809" cy="3376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158220-C4CC-47E0-B932-206E6397551C}"/>
              </a:ext>
            </a:extLst>
          </p:cNvPr>
          <p:cNvSpPr txBox="1"/>
          <p:nvPr/>
        </p:nvSpPr>
        <p:spPr>
          <a:xfrm>
            <a:off x="641564" y="4739994"/>
            <a:ext cx="566932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MODIS Burned Area: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Grid </a:t>
            </a:r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( 0.25-degrees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~</a:t>
            </a:r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27.75 km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Pixel (</a:t>
            </a:r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250m)  LC (land cover)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24E31-543E-4F85-9FC6-010854FEB527}"/>
              </a:ext>
            </a:extLst>
          </p:cNvPr>
          <p:cNvSpPr txBox="1"/>
          <p:nvPr/>
        </p:nvSpPr>
        <p:spPr>
          <a:xfrm>
            <a:off x="7084756" y="5325643"/>
            <a:ext cx="476134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EFFIS Burned Forest Land:</a:t>
            </a:r>
          </a:p>
          <a:p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Resolution: 250m 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Too less data for Finland (2017,2018)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718A1-1108-403C-B074-962C5A7C4A1C}"/>
              </a:ext>
            </a:extLst>
          </p:cNvPr>
          <p:cNvSpPr txBox="1"/>
          <p:nvPr/>
        </p:nvSpPr>
        <p:spPr>
          <a:xfrm>
            <a:off x="641564" y="5925807"/>
            <a:ext cx="6019738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GFED (Global Fire Emission Database)</a:t>
            </a:r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spatial data 2000-2016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DB775ED-90B6-4EB2-9F1F-8E425F7C6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" t="3957" r="3132" b="3417"/>
          <a:stretch/>
        </p:blipFill>
        <p:spPr>
          <a:xfrm>
            <a:off x="7021345" y="513227"/>
            <a:ext cx="3704473" cy="4734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137FA-DBCD-4528-99D2-A04ACECD14DC}"/>
              </a:ext>
            </a:extLst>
          </p:cNvPr>
          <p:cNvSpPr txBox="1"/>
          <p:nvPr/>
        </p:nvSpPr>
        <p:spPr>
          <a:xfrm>
            <a:off x="948819" y="268194"/>
            <a:ext cx="5984240" cy="7016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Burned area products</a:t>
            </a: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D8E94D33-B8E4-4980-9A2C-776E2B5A760F}"/>
              </a:ext>
            </a:extLst>
          </p:cNvPr>
          <p:cNvSpPr/>
          <p:nvPr/>
        </p:nvSpPr>
        <p:spPr>
          <a:xfrm>
            <a:off x="7187381" y="658761"/>
            <a:ext cx="763395" cy="678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E18670-7640-B057-E06C-766922E3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C588E-3E1D-4A8D-99AD-7016084E988A}"/>
              </a:ext>
            </a:extLst>
          </p:cNvPr>
          <p:cNvSpPr txBox="1"/>
          <p:nvPr/>
        </p:nvSpPr>
        <p:spPr>
          <a:xfrm>
            <a:off x="1517679" y="100797"/>
            <a:ext cx="5984240" cy="7016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Annual burned forest area </a:t>
            </a:r>
          </a:p>
        </p:txBody>
      </p:sp>
      <p:pic>
        <p:nvPicPr>
          <p:cNvPr id="11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D6E26B1-59E1-4511-BD38-9BABC2058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" r="124"/>
          <a:stretch/>
        </p:blipFill>
        <p:spPr>
          <a:xfrm>
            <a:off x="863618" y="931820"/>
            <a:ext cx="10195535" cy="56733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6FBB14-E096-4029-BD13-30D93FA7C718}"/>
              </a:ext>
            </a:extLst>
          </p:cNvPr>
          <p:cNvSpPr txBox="1"/>
          <p:nvPr/>
        </p:nvSpPr>
        <p:spPr>
          <a:xfrm>
            <a:off x="1940239" y="1021724"/>
            <a:ext cx="11870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 ​Finland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804EF-9CB5-4EA2-BD56-DDBFEC6A0443}"/>
              </a:ext>
            </a:extLst>
          </p:cNvPr>
          <p:cNvSpPr txBox="1"/>
          <p:nvPr/>
        </p:nvSpPr>
        <p:spPr>
          <a:xfrm>
            <a:off x="1939166" y="3649193"/>
            <a:ext cx="11548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 ​Sweden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951D2-1CCE-1FB1-94C6-4BB0C398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0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7BD03F-6A68-451C-AA43-6A9FFA40CD17}"/>
              </a:ext>
            </a:extLst>
          </p:cNvPr>
          <p:cNvSpPr txBox="1"/>
          <p:nvPr/>
        </p:nvSpPr>
        <p:spPr>
          <a:xfrm>
            <a:off x="785291" y="1951798"/>
            <a:ext cx="3594638" cy="1477328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FFMC: Fine Fuel Moisture Code</a:t>
            </a:r>
            <a:r>
              <a:rPr lang="en-US" dirty="0">
                <a:cs typeface="Calibri"/>
              </a:rPr>
              <a:t> </a:t>
            </a:r>
          </a:p>
          <a:p>
            <a:pPr marL="285750" indent="-285750">
              <a:buFont typeface="Wingdings"/>
              <a:buChar char="v"/>
            </a:pPr>
            <a:r>
              <a:rPr lang="en-US" dirty="0">
                <a:cs typeface="Calibri"/>
              </a:rPr>
              <a:t>Temperature </a:t>
            </a:r>
          </a:p>
          <a:p>
            <a:pPr marL="285750" indent="-285750">
              <a:buFont typeface="Wingdings"/>
              <a:buChar char="v"/>
            </a:pPr>
            <a:r>
              <a:rPr lang="en-US" dirty="0">
                <a:cs typeface="Calibri"/>
              </a:rPr>
              <a:t>Relative humidity</a:t>
            </a:r>
          </a:p>
          <a:p>
            <a:pPr marL="285750" indent="-285750">
              <a:buFont typeface="Wingdings"/>
              <a:buChar char="v"/>
            </a:pPr>
            <a:r>
              <a:rPr lang="en-US" dirty="0">
                <a:cs typeface="Calibri"/>
              </a:rPr>
              <a:t>Wind speed </a:t>
            </a:r>
          </a:p>
          <a:p>
            <a:pPr marL="285750" indent="-285750">
              <a:buFont typeface="Wingdings"/>
              <a:buChar char="v"/>
            </a:pPr>
            <a:r>
              <a:rPr lang="en-US" dirty="0">
                <a:cs typeface="Calibri"/>
              </a:rPr>
              <a:t>Precipitation </a:t>
            </a:r>
          </a:p>
        </p:txBody>
      </p:sp>
      <p:pic>
        <p:nvPicPr>
          <p:cNvPr id="3" name="Picture 3" descr="A drawing of a flag&#10;&#10;Description automatically generated">
            <a:extLst>
              <a:ext uri="{FF2B5EF4-FFF2-40B4-BE49-F238E27FC236}">
                <a16:creationId xmlns:a16="http://schemas.microsoft.com/office/drawing/2014/main" id="{43D516F0-58FC-42CE-815F-B2B61EB9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099" y="1493609"/>
            <a:ext cx="2609894" cy="2609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73818-480D-40FD-8C5A-9B052D4DFB6D}"/>
              </a:ext>
            </a:extLst>
          </p:cNvPr>
          <p:cNvSpPr txBox="1"/>
          <p:nvPr/>
        </p:nvSpPr>
        <p:spPr>
          <a:xfrm>
            <a:off x="6094870" y="4218303"/>
            <a:ext cx="53380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+mn-lt"/>
                <a:cs typeface="+mn-lt"/>
              </a:rPr>
              <a:t>The wildFire cLimate impacts and Adaptation Model (FLAM)</a:t>
            </a:r>
            <a:endParaRPr lang="en-US" sz="16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3BC60-5D9A-4E0F-9431-8C891FCFD4FD}"/>
              </a:ext>
            </a:extLst>
          </p:cNvPr>
          <p:cNvSpPr txBox="1"/>
          <p:nvPr/>
        </p:nvSpPr>
        <p:spPr>
          <a:xfrm>
            <a:off x="994277" y="519113"/>
            <a:ext cx="5984240" cy="7016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Weather impacts on burned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F5396-6971-4803-A3A8-00C8F4F93559}"/>
              </a:ext>
            </a:extLst>
          </p:cNvPr>
          <p:cNvSpPr txBox="1"/>
          <p:nvPr/>
        </p:nvSpPr>
        <p:spPr>
          <a:xfrm>
            <a:off x="585231" y="5195114"/>
            <a:ext cx="11019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FFMC is part of Canadian fire weather information system and used worldwide and </a:t>
            </a:r>
            <a:r>
              <a:rPr lang="zh-CN" sz="1600" dirty="0">
                <a:ea typeface="+mn-lt"/>
                <a:cs typeface="+mn-lt"/>
              </a:rPr>
              <a:t>An</a:t>
            </a:r>
            <a:r>
              <a:rPr lang="en-US" altLang="zh-CN" sz="1600" dirty="0">
                <a:ea typeface="+mn-lt"/>
                <a:cs typeface="+mn-lt"/>
              </a:rPr>
              <a:t>g</a:t>
            </a:r>
            <a:r>
              <a:rPr lang="zh-CN" sz="1600" dirty="0">
                <a:ea typeface="+mn-lt"/>
                <a:cs typeface="+mn-lt"/>
              </a:rPr>
              <a:t>ström</a:t>
            </a:r>
            <a:r>
              <a:rPr lang="en-US" altLang="zh-CN" sz="1600" dirty="0">
                <a:ea typeface="+mn-lt"/>
                <a:cs typeface="+mn-lt"/>
              </a:rPr>
              <a:t> index was developed in Sweden.</a:t>
            </a:r>
            <a:endParaRPr lang="en-US" sz="1600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CB63F-46C9-4FA0-84D7-CD4B9E10C1FD}"/>
              </a:ext>
            </a:extLst>
          </p:cNvPr>
          <p:cNvSpPr txBox="1"/>
          <p:nvPr/>
        </p:nvSpPr>
        <p:spPr>
          <a:xfrm>
            <a:off x="785290" y="3635571"/>
            <a:ext cx="3594638" cy="92333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AI: </a:t>
            </a:r>
            <a:r>
              <a:rPr lang="en-US" b="1" dirty="0" err="1">
                <a:ea typeface="+mn-lt"/>
                <a:cs typeface="+mn-lt"/>
              </a:rPr>
              <a:t>Angström</a:t>
            </a:r>
            <a:r>
              <a:rPr lang="en-US" b="1" dirty="0">
                <a:ea typeface="+mn-lt"/>
                <a:cs typeface="+mn-lt"/>
              </a:rPr>
              <a:t> sub-daily index </a:t>
            </a:r>
          </a:p>
          <a:p>
            <a:pPr marL="285750" indent="-285750">
              <a:buFont typeface="Wingdings"/>
              <a:buChar char="v"/>
            </a:pPr>
            <a:r>
              <a:rPr lang="en-US" dirty="0">
                <a:cs typeface="Calibri"/>
              </a:rPr>
              <a:t>Temperature (at 13:00)</a:t>
            </a:r>
          </a:p>
          <a:p>
            <a:pPr marL="285750" indent="-285750">
              <a:buFont typeface="Wingdings"/>
              <a:buChar char="v"/>
            </a:pPr>
            <a:r>
              <a:rPr lang="en-US" dirty="0">
                <a:cs typeface="Calibri"/>
              </a:rPr>
              <a:t>Relative humidity 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A63E72-E07D-F53D-F1A3-B466E61C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57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BD59F17-6810-4193-8E95-C90954CF4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23" y="1049742"/>
            <a:ext cx="9803991" cy="5804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85B8B-F8E5-421A-92C7-953029EDFA40}"/>
              </a:ext>
            </a:extLst>
          </p:cNvPr>
          <p:cNvSpPr txBox="1"/>
          <p:nvPr/>
        </p:nvSpPr>
        <p:spPr>
          <a:xfrm>
            <a:off x="1322923" y="424468"/>
            <a:ext cx="113614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Comparison between FFMC and MODIS burned forest area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Average country wise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values)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D3363-5BCE-EB1F-19D3-73143329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4F781-05E2-4006-B2AE-12ECB5A5F4F5}"/>
              </a:ext>
            </a:extLst>
          </p:cNvPr>
          <p:cNvSpPr txBox="1"/>
          <p:nvPr/>
        </p:nvSpPr>
        <p:spPr>
          <a:xfrm>
            <a:off x="5322450" y="564066"/>
            <a:ext cx="752541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Average monthly FFMC VS. MODIS burned forest area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41EC645-ED39-44E4-8AA4-CA4AAE1B080E}"/>
              </a:ext>
            </a:extLst>
          </p:cNvPr>
          <p:cNvGrpSpPr/>
          <p:nvPr/>
        </p:nvGrpSpPr>
        <p:grpSpPr>
          <a:xfrm>
            <a:off x="4792956" y="1049152"/>
            <a:ext cx="7223761" cy="4967120"/>
            <a:chOff x="2238292" y="1124567"/>
            <a:chExt cx="7223761" cy="4967120"/>
          </a:xfrm>
        </p:grpSpPr>
        <p:pic>
          <p:nvPicPr>
            <p:cNvPr id="7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11B85EF7-FCEF-487F-80FE-651FF7E85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292" y="1124567"/>
              <a:ext cx="7223761" cy="4967120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C4970B8-DA9E-41C1-9740-E3B6B346DAC0}"/>
                </a:ext>
              </a:extLst>
            </p:cNvPr>
            <p:cNvCxnSpPr/>
            <p:nvPr/>
          </p:nvCxnSpPr>
          <p:spPr>
            <a:xfrm flipV="1">
              <a:off x="3394842" y="4175985"/>
              <a:ext cx="4573125" cy="17265"/>
            </a:xfrm>
            <a:prstGeom prst="straightConnector1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5" descr="Map&#10;&#10;Description automatically generated">
            <a:extLst>
              <a:ext uri="{FF2B5EF4-FFF2-40B4-BE49-F238E27FC236}">
                <a16:creationId xmlns:a16="http://schemas.microsoft.com/office/drawing/2014/main" id="{77A54F77-92E5-4789-B92F-A745CBF5D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" y="421695"/>
            <a:ext cx="4213967" cy="6097488"/>
          </a:xfrm>
          <a:prstGeom prst="rect">
            <a:avLst/>
          </a:prstGeom>
        </p:spPr>
      </p:pic>
      <p:pic>
        <p:nvPicPr>
          <p:cNvPr id="8" name="Picture 6" descr="Chart, map&#10;&#10;Description automatically generated">
            <a:extLst>
              <a:ext uri="{FF2B5EF4-FFF2-40B4-BE49-F238E27FC236}">
                <a16:creationId xmlns:a16="http://schemas.microsoft.com/office/drawing/2014/main" id="{007A9B54-9BBF-4BCF-87E7-655D5D664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472" y="4473004"/>
            <a:ext cx="2387017" cy="2383090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694BB0F3-26FB-4565-9BC4-57BF6827D8D1}"/>
              </a:ext>
            </a:extLst>
          </p:cNvPr>
          <p:cNvSpPr txBox="1"/>
          <p:nvPr/>
        </p:nvSpPr>
        <p:spPr>
          <a:xfrm>
            <a:off x="193102" y="71113"/>
            <a:ext cx="42139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400" b="1" dirty="0"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FFMC maps from May to September 2018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53206-69D3-2C1D-435E-687ECACC3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11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5434</TotalTime>
  <Words>1944</Words>
  <Application>Microsoft Office PowerPoint</Application>
  <PresentationFormat>Widescreen</PresentationFormat>
  <Paragraphs>440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-apple-system</vt:lpstr>
      <vt:lpstr>Arial</vt:lpstr>
      <vt:lpstr>Arial,Sans-Serif</vt:lpstr>
      <vt:lpstr>Calibri</vt:lpstr>
      <vt:lpstr>Calibri Light</vt:lpstr>
      <vt:lpstr>Wingdings</vt:lpstr>
      <vt:lpstr>WordVisiCarriageReturn_MSFontService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Reinis CIMDINS</cp:lastModifiedBy>
  <cp:revision>32</cp:revision>
  <dcterms:created xsi:type="dcterms:W3CDTF">2020-09-15T08:19:28Z</dcterms:created>
  <dcterms:modified xsi:type="dcterms:W3CDTF">2022-05-04T07:37:42Z</dcterms:modified>
</cp:coreProperties>
</file>