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46"/>
  </p:notesMasterIdLst>
  <p:sldIdLst>
    <p:sldId id="295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001" r:id="rId19"/>
    <p:sldId id="3002" r:id="rId20"/>
    <p:sldId id="3003" r:id="rId21"/>
    <p:sldId id="3004" r:id="rId22"/>
    <p:sldId id="3005" r:id="rId23"/>
    <p:sldId id="3006" r:id="rId24"/>
    <p:sldId id="3007" r:id="rId25"/>
    <p:sldId id="274" r:id="rId26"/>
    <p:sldId id="3009" r:id="rId27"/>
    <p:sldId id="2951" r:id="rId28"/>
    <p:sldId id="2967" r:id="rId29"/>
    <p:sldId id="2946" r:id="rId30"/>
    <p:sldId id="2975" r:id="rId31"/>
    <p:sldId id="2995" r:id="rId32"/>
    <p:sldId id="2996" r:id="rId33"/>
    <p:sldId id="3015" r:id="rId34"/>
    <p:sldId id="2976" r:id="rId35"/>
    <p:sldId id="2998" r:id="rId36"/>
    <p:sldId id="2997" r:id="rId37"/>
    <p:sldId id="3000" r:id="rId38"/>
    <p:sldId id="2999" r:id="rId39"/>
    <p:sldId id="3011" r:id="rId40"/>
    <p:sldId id="3010" r:id="rId41"/>
    <p:sldId id="3012" r:id="rId42"/>
    <p:sldId id="3013" r:id="rId43"/>
    <p:sldId id="3014" r:id="rId44"/>
    <p:sldId id="291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80"/>
    <p:restoredTop sz="95934"/>
  </p:normalViewPr>
  <p:slideViewPr>
    <p:cSldViewPr snapToGrid="0" snapToObjects="1">
      <p:cViewPr varScale="1">
        <p:scale>
          <a:sx n="118" d="100"/>
          <a:sy n="118" d="100"/>
        </p:scale>
        <p:origin x="224"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136ED-C8D1-449D-A305-CBE5A110951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6B191BF-33E0-4410-BA65-36B29BAAD2D2}">
      <dgm:prSet/>
      <dgm:spPr/>
      <dgm:t>
        <a:bodyPr/>
        <a:lstStyle/>
        <a:p>
          <a:r>
            <a:rPr lang="en-AT"/>
            <a:t>Intro to the session</a:t>
          </a:r>
          <a:endParaRPr lang="en-US"/>
        </a:p>
      </dgm:t>
    </dgm:pt>
    <dgm:pt modelId="{8EEDD080-CC42-4BAC-9953-268349581643}" type="parTrans" cxnId="{B04E88D8-94EC-4F0E-AEB9-004934CB48E1}">
      <dgm:prSet/>
      <dgm:spPr/>
      <dgm:t>
        <a:bodyPr/>
        <a:lstStyle/>
        <a:p>
          <a:endParaRPr lang="en-US"/>
        </a:p>
      </dgm:t>
    </dgm:pt>
    <dgm:pt modelId="{E0E65FA5-F600-4927-B973-5146892BFC77}" type="sibTrans" cxnId="{B04E88D8-94EC-4F0E-AEB9-004934CB48E1}">
      <dgm:prSet/>
      <dgm:spPr/>
      <dgm:t>
        <a:bodyPr/>
        <a:lstStyle/>
        <a:p>
          <a:endParaRPr lang="en-US"/>
        </a:p>
      </dgm:t>
    </dgm:pt>
    <dgm:pt modelId="{899E9240-864E-4201-BAD3-B792D4AF90BA}">
      <dgm:prSet/>
      <dgm:spPr/>
      <dgm:t>
        <a:bodyPr/>
        <a:lstStyle/>
        <a:p>
          <a:r>
            <a:rPr lang="en-AT"/>
            <a:t>Measuring the SDGs – </a:t>
          </a:r>
          <a:r>
            <a:rPr lang="en-AT" b="1"/>
            <a:t>Dr Steve MacFeely</a:t>
          </a:r>
          <a:r>
            <a:rPr lang="en-AT"/>
            <a:t>, Director of Data and Analytics, WHO</a:t>
          </a:r>
          <a:endParaRPr lang="en-US"/>
        </a:p>
      </dgm:t>
    </dgm:pt>
    <dgm:pt modelId="{091D71DF-74D5-474A-AC59-BF876167537A}" type="parTrans" cxnId="{13110E5B-6B06-4FE0-9EA9-B7B45CEFCD42}">
      <dgm:prSet/>
      <dgm:spPr/>
      <dgm:t>
        <a:bodyPr/>
        <a:lstStyle/>
        <a:p>
          <a:endParaRPr lang="en-US"/>
        </a:p>
      </dgm:t>
    </dgm:pt>
    <dgm:pt modelId="{6AA999BE-A0BE-4745-9E59-20CE653E0AE2}" type="sibTrans" cxnId="{13110E5B-6B06-4FE0-9EA9-B7B45CEFCD42}">
      <dgm:prSet/>
      <dgm:spPr/>
      <dgm:t>
        <a:bodyPr/>
        <a:lstStyle/>
        <a:p>
          <a:endParaRPr lang="en-US"/>
        </a:p>
      </dgm:t>
    </dgm:pt>
    <dgm:pt modelId="{621F92DF-E9E5-4AE9-89D1-8C60DDC3E40E}">
      <dgm:prSet/>
      <dgm:spPr/>
      <dgm:t>
        <a:bodyPr/>
        <a:lstStyle/>
        <a:p>
          <a:r>
            <a:rPr lang="en-AT" dirty="0"/>
            <a:t>New sources of data – </a:t>
          </a:r>
          <a:r>
            <a:rPr lang="en-AT" b="1" dirty="0"/>
            <a:t>Mr </a:t>
          </a:r>
          <a:r>
            <a:rPr lang="en-GB" b="1" dirty="0"/>
            <a:t>Maciej Truszczynski</a:t>
          </a:r>
          <a:r>
            <a:rPr lang="en-GB" dirty="0"/>
            <a:t>, Chief Advisor, Statistics Denmark</a:t>
          </a:r>
          <a:endParaRPr lang="en-US" dirty="0"/>
        </a:p>
      </dgm:t>
    </dgm:pt>
    <dgm:pt modelId="{F6743A8A-C6C7-4A95-A94E-6F0B291F0CA0}" type="parTrans" cxnId="{58B23C09-F18E-4101-82F2-39D246CE4EB0}">
      <dgm:prSet/>
      <dgm:spPr/>
      <dgm:t>
        <a:bodyPr/>
        <a:lstStyle/>
        <a:p>
          <a:endParaRPr lang="en-US"/>
        </a:p>
      </dgm:t>
    </dgm:pt>
    <dgm:pt modelId="{3F7AEB0F-B0F8-4903-8FA3-918E2D94D8C9}" type="sibTrans" cxnId="{58B23C09-F18E-4101-82F2-39D246CE4EB0}">
      <dgm:prSet/>
      <dgm:spPr/>
      <dgm:t>
        <a:bodyPr/>
        <a:lstStyle/>
        <a:p>
          <a:endParaRPr lang="en-US"/>
        </a:p>
      </dgm:t>
    </dgm:pt>
    <dgm:pt modelId="{AFFC3230-219E-40C4-9806-E133CD20BF13}">
      <dgm:prSet/>
      <dgm:spPr/>
      <dgm:t>
        <a:bodyPr/>
        <a:lstStyle/>
        <a:p>
          <a:r>
            <a:rPr lang="en-GB"/>
            <a:t>Citizen science and the SDGs – </a:t>
          </a:r>
          <a:r>
            <a:rPr lang="en-GB" b="1"/>
            <a:t>Dr Dilek Fraisl, </a:t>
          </a:r>
          <a:r>
            <a:rPr lang="en-GB"/>
            <a:t>Research Scholar, IIASA</a:t>
          </a:r>
          <a:endParaRPr lang="en-US"/>
        </a:p>
      </dgm:t>
    </dgm:pt>
    <dgm:pt modelId="{61A090FE-CEC7-4AF4-A25D-414F6B5A9F2E}" type="parTrans" cxnId="{8C33CCFB-FF2E-4BA1-9EDF-C528CA0C2FA6}">
      <dgm:prSet/>
      <dgm:spPr/>
      <dgm:t>
        <a:bodyPr/>
        <a:lstStyle/>
        <a:p>
          <a:endParaRPr lang="en-US"/>
        </a:p>
      </dgm:t>
    </dgm:pt>
    <dgm:pt modelId="{31AA7E78-F427-4ABF-AEB9-952B7D802573}" type="sibTrans" cxnId="{8C33CCFB-FF2E-4BA1-9EDF-C528CA0C2FA6}">
      <dgm:prSet/>
      <dgm:spPr/>
      <dgm:t>
        <a:bodyPr/>
        <a:lstStyle/>
        <a:p>
          <a:endParaRPr lang="en-US"/>
        </a:p>
      </dgm:t>
    </dgm:pt>
    <dgm:pt modelId="{0D3E1C97-46CD-4467-A0AB-9B5617B2C041}">
      <dgm:prSet/>
      <dgm:spPr/>
      <dgm:t>
        <a:bodyPr/>
        <a:lstStyle/>
        <a:p>
          <a:r>
            <a:rPr lang="en-GB"/>
            <a:t>Group work</a:t>
          </a:r>
          <a:endParaRPr lang="en-US"/>
        </a:p>
      </dgm:t>
    </dgm:pt>
    <dgm:pt modelId="{09D66B5A-424B-40D4-A60D-4FFC518F8BE4}" type="parTrans" cxnId="{586395D6-6C01-4341-A85F-928668A6630F}">
      <dgm:prSet/>
      <dgm:spPr/>
      <dgm:t>
        <a:bodyPr/>
        <a:lstStyle/>
        <a:p>
          <a:endParaRPr lang="en-US"/>
        </a:p>
      </dgm:t>
    </dgm:pt>
    <dgm:pt modelId="{BA2E628C-19AB-45E1-A1B1-2C4B6CBFD5B4}" type="sibTrans" cxnId="{586395D6-6C01-4341-A85F-928668A6630F}">
      <dgm:prSet/>
      <dgm:spPr/>
      <dgm:t>
        <a:bodyPr/>
        <a:lstStyle/>
        <a:p>
          <a:endParaRPr lang="en-US"/>
        </a:p>
      </dgm:t>
    </dgm:pt>
    <dgm:pt modelId="{0B7636EB-203D-42DA-997B-A75F4224BF3B}">
      <dgm:prSet/>
      <dgm:spPr/>
      <dgm:t>
        <a:bodyPr/>
        <a:lstStyle/>
        <a:p>
          <a:r>
            <a:rPr lang="en-GB"/>
            <a:t>Q&amp;A</a:t>
          </a:r>
          <a:endParaRPr lang="en-US"/>
        </a:p>
      </dgm:t>
    </dgm:pt>
    <dgm:pt modelId="{7B42D97D-8DC2-4E7B-A7F2-C7B98DCBB61B}" type="parTrans" cxnId="{3B19DB5C-32B1-462F-B57C-47170ACB9E40}">
      <dgm:prSet/>
      <dgm:spPr/>
      <dgm:t>
        <a:bodyPr/>
        <a:lstStyle/>
        <a:p>
          <a:endParaRPr lang="en-US"/>
        </a:p>
      </dgm:t>
    </dgm:pt>
    <dgm:pt modelId="{B0F0740C-24DF-4F57-B507-A27319ADDAAE}" type="sibTrans" cxnId="{3B19DB5C-32B1-462F-B57C-47170ACB9E40}">
      <dgm:prSet/>
      <dgm:spPr/>
      <dgm:t>
        <a:bodyPr/>
        <a:lstStyle/>
        <a:p>
          <a:endParaRPr lang="en-US"/>
        </a:p>
      </dgm:t>
    </dgm:pt>
    <dgm:pt modelId="{B9B45AAC-FC91-4AEF-98C7-8D7F6213B9E7}">
      <dgm:prSet/>
      <dgm:spPr/>
      <dgm:t>
        <a:bodyPr/>
        <a:lstStyle/>
        <a:p>
          <a:r>
            <a:rPr lang="en-GB"/>
            <a:t>Closing</a:t>
          </a:r>
          <a:endParaRPr lang="en-US"/>
        </a:p>
      </dgm:t>
    </dgm:pt>
    <dgm:pt modelId="{19BAE846-B400-4F1F-9334-D220CE5DBE3F}" type="parTrans" cxnId="{0C187C53-8B7C-4D91-86EA-400864F80E12}">
      <dgm:prSet/>
      <dgm:spPr/>
      <dgm:t>
        <a:bodyPr/>
        <a:lstStyle/>
        <a:p>
          <a:endParaRPr lang="en-US"/>
        </a:p>
      </dgm:t>
    </dgm:pt>
    <dgm:pt modelId="{DC77AF12-60DF-46F9-9026-EC74001BE6AE}" type="sibTrans" cxnId="{0C187C53-8B7C-4D91-86EA-400864F80E12}">
      <dgm:prSet/>
      <dgm:spPr/>
      <dgm:t>
        <a:bodyPr/>
        <a:lstStyle/>
        <a:p>
          <a:endParaRPr lang="en-US"/>
        </a:p>
      </dgm:t>
    </dgm:pt>
    <dgm:pt modelId="{73499A36-EF10-5544-A9A0-946BBF5CF95C}" type="pres">
      <dgm:prSet presAssocID="{5ED136ED-C8D1-449D-A305-CBE5A1109511}" presName="vert0" presStyleCnt="0">
        <dgm:presLayoutVars>
          <dgm:dir/>
          <dgm:animOne val="branch"/>
          <dgm:animLvl val="lvl"/>
        </dgm:presLayoutVars>
      </dgm:prSet>
      <dgm:spPr/>
    </dgm:pt>
    <dgm:pt modelId="{9F971595-78E5-0B45-BAF7-92C455F98590}" type="pres">
      <dgm:prSet presAssocID="{06B191BF-33E0-4410-BA65-36B29BAAD2D2}" presName="thickLine" presStyleLbl="alignNode1" presStyleIdx="0" presStyleCnt="7"/>
      <dgm:spPr/>
    </dgm:pt>
    <dgm:pt modelId="{6515905C-C011-B345-A089-F2F68402D9A8}" type="pres">
      <dgm:prSet presAssocID="{06B191BF-33E0-4410-BA65-36B29BAAD2D2}" presName="horz1" presStyleCnt="0"/>
      <dgm:spPr/>
    </dgm:pt>
    <dgm:pt modelId="{2661DA0A-1EE9-3F4A-8BF2-FCB2C5AFACDB}" type="pres">
      <dgm:prSet presAssocID="{06B191BF-33E0-4410-BA65-36B29BAAD2D2}" presName="tx1" presStyleLbl="revTx" presStyleIdx="0" presStyleCnt="7"/>
      <dgm:spPr/>
    </dgm:pt>
    <dgm:pt modelId="{26029B8C-5C54-7B48-ABEF-F4808B8DE11E}" type="pres">
      <dgm:prSet presAssocID="{06B191BF-33E0-4410-BA65-36B29BAAD2D2}" presName="vert1" presStyleCnt="0"/>
      <dgm:spPr/>
    </dgm:pt>
    <dgm:pt modelId="{F7F9375A-DCD8-7F42-B41C-2900CAAB84DD}" type="pres">
      <dgm:prSet presAssocID="{899E9240-864E-4201-BAD3-B792D4AF90BA}" presName="thickLine" presStyleLbl="alignNode1" presStyleIdx="1" presStyleCnt="7"/>
      <dgm:spPr/>
    </dgm:pt>
    <dgm:pt modelId="{74B82840-A7F0-324F-8224-86939F3D6A78}" type="pres">
      <dgm:prSet presAssocID="{899E9240-864E-4201-BAD3-B792D4AF90BA}" presName="horz1" presStyleCnt="0"/>
      <dgm:spPr/>
    </dgm:pt>
    <dgm:pt modelId="{93B59265-7F72-E049-A50D-30F8FF005F37}" type="pres">
      <dgm:prSet presAssocID="{899E9240-864E-4201-BAD3-B792D4AF90BA}" presName="tx1" presStyleLbl="revTx" presStyleIdx="1" presStyleCnt="7"/>
      <dgm:spPr/>
    </dgm:pt>
    <dgm:pt modelId="{588F2E4B-E117-BD45-B64C-B841A487CF30}" type="pres">
      <dgm:prSet presAssocID="{899E9240-864E-4201-BAD3-B792D4AF90BA}" presName="vert1" presStyleCnt="0"/>
      <dgm:spPr/>
    </dgm:pt>
    <dgm:pt modelId="{63176C41-E812-5145-A65D-F46386602677}" type="pres">
      <dgm:prSet presAssocID="{621F92DF-E9E5-4AE9-89D1-8C60DDC3E40E}" presName="thickLine" presStyleLbl="alignNode1" presStyleIdx="2" presStyleCnt="7"/>
      <dgm:spPr/>
    </dgm:pt>
    <dgm:pt modelId="{7BBBB04D-8BAB-1C4F-AA66-311AE59C4E0C}" type="pres">
      <dgm:prSet presAssocID="{621F92DF-E9E5-4AE9-89D1-8C60DDC3E40E}" presName="horz1" presStyleCnt="0"/>
      <dgm:spPr/>
    </dgm:pt>
    <dgm:pt modelId="{1533D65B-425A-ED41-81AB-7708F4447600}" type="pres">
      <dgm:prSet presAssocID="{621F92DF-E9E5-4AE9-89D1-8C60DDC3E40E}" presName="tx1" presStyleLbl="revTx" presStyleIdx="2" presStyleCnt="7"/>
      <dgm:spPr/>
    </dgm:pt>
    <dgm:pt modelId="{F8C19B62-08D4-0848-ACC6-4E1A43AA9715}" type="pres">
      <dgm:prSet presAssocID="{621F92DF-E9E5-4AE9-89D1-8C60DDC3E40E}" presName="vert1" presStyleCnt="0"/>
      <dgm:spPr/>
    </dgm:pt>
    <dgm:pt modelId="{EBAEF322-9DDB-AE4A-8ADF-D6578E1C49F7}" type="pres">
      <dgm:prSet presAssocID="{AFFC3230-219E-40C4-9806-E133CD20BF13}" presName="thickLine" presStyleLbl="alignNode1" presStyleIdx="3" presStyleCnt="7"/>
      <dgm:spPr/>
    </dgm:pt>
    <dgm:pt modelId="{2A8A4A0F-6A71-9644-BF2D-B51C9FE58AF0}" type="pres">
      <dgm:prSet presAssocID="{AFFC3230-219E-40C4-9806-E133CD20BF13}" presName="horz1" presStyleCnt="0"/>
      <dgm:spPr/>
    </dgm:pt>
    <dgm:pt modelId="{0ABBBC58-3E09-CE44-9FC5-68DDA6343578}" type="pres">
      <dgm:prSet presAssocID="{AFFC3230-219E-40C4-9806-E133CD20BF13}" presName="tx1" presStyleLbl="revTx" presStyleIdx="3" presStyleCnt="7"/>
      <dgm:spPr/>
    </dgm:pt>
    <dgm:pt modelId="{F681DE5C-7146-6F44-964B-50F84547D518}" type="pres">
      <dgm:prSet presAssocID="{AFFC3230-219E-40C4-9806-E133CD20BF13}" presName="vert1" presStyleCnt="0"/>
      <dgm:spPr/>
    </dgm:pt>
    <dgm:pt modelId="{ED97FFAC-3D48-A542-A9ED-BE2256F8AFE0}" type="pres">
      <dgm:prSet presAssocID="{0D3E1C97-46CD-4467-A0AB-9B5617B2C041}" presName="thickLine" presStyleLbl="alignNode1" presStyleIdx="4" presStyleCnt="7"/>
      <dgm:spPr/>
    </dgm:pt>
    <dgm:pt modelId="{72689821-CDF9-6C4C-B02C-7350E28AB5D5}" type="pres">
      <dgm:prSet presAssocID="{0D3E1C97-46CD-4467-A0AB-9B5617B2C041}" presName="horz1" presStyleCnt="0"/>
      <dgm:spPr/>
    </dgm:pt>
    <dgm:pt modelId="{186355B1-0D62-904A-8467-7AD983E764A3}" type="pres">
      <dgm:prSet presAssocID="{0D3E1C97-46CD-4467-A0AB-9B5617B2C041}" presName="tx1" presStyleLbl="revTx" presStyleIdx="4" presStyleCnt="7"/>
      <dgm:spPr/>
    </dgm:pt>
    <dgm:pt modelId="{BE30C0C5-3EC4-C24C-8D17-3D1874F1D983}" type="pres">
      <dgm:prSet presAssocID="{0D3E1C97-46CD-4467-A0AB-9B5617B2C041}" presName="vert1" presStyleCnt="0"/>
      <dgm:spPr/>
    </dgm:pt>
    <dgm:pt modelId="{A833B0FB-DD7D-B442-8817-E796B072D7A5}" type="pres">
      <dgm:prSet presAssocID="{0B7636EB-203D-42DA-997B-A75F4224BF3B}" presName="thickLine" presStyleLbl="alignNode1" presStyleIdx="5" presStyleCnt="7"/>
      <dgm:spPr/>
    </dgm:pt>
    <dgm:pt modelId="{8CE1DFFB-B2C0-7547-99B7-F96C31AD580C}" type="pres">
      <dgm:prSet presAssocID="{0B7636EB-203D-42DA-997B-A75F4224BF3B}" presName="horz1" presStyleCnt="0"/>
      <dgm:spPr/>
    </dgm:pt>
    <dgm:pt modelId="{FDACC0B0-A6BB-6244-9351-621D83771320}" type="pres">
      <dgm:prSet presAssocID="{0B7636EB-203D-42DA-997B-A75F4224BF3B}" presName="tx1" presStyleLbl="revTx" presStyleIdx="5" presStyleCnt="7"/>
      <dgm:spPr/>
    </dgm:pt>
    <dgm:pt modelId="{842234AF-2858-FB47-A4D1-87D930529426}" type="pres">
      <dgm:prSet presAssocID="{0B7636EB-203D-42DA-997B-A75F4224BF3B}" presName="vert1" presStyleCnt="0"/>
      <dgm:spPr/>
    </dgm:pt>
    <dgm:pt modelId="{547206E7-BD92-0444-98F8-AA2C2872A6BF}" type="pres">
      <dgm:prSet presAssocID="{B9B45AAC-FC91-4AEF-98C7-8D7F6213B9E7}" presName="thickLine" presStyleLbl="alignNode1" presStyleIdx="6" presStyleCnt="7"/>
      <dgm:spPr/>
    </dgm:pt>
    <dgm:pt modelId="{0A46C2F3-65D0-DF47-BB51-74CD0AE69373}" type="pres">
      <dgm:prSet presAssocID="{B9B45AAC-FC91-4AEF-98C7-8D7F6213B9E7}" presName="horz1" presStyleCnt="0"/>
      <dgm:spPr/>
    </dgm:pt>
    <dgm:pt modelId="{EB59A468-9993-214A-B4B9-63F390990717}" type="pres">
      <dgm:prSet presAssocID="{B9B45AAC-FC91-4AEF-98C7-8D7F6213B9E7}" presName="tx1" presStyleLbl="revTx" presStyleIdx="6" presStyleCnt="7"/>
      <dgm:spPr/>
    </dgm:pt>
    <dgm:pt modelId="{1420509D-8F93-7B4F-930D-ED22B6FC5B31}" type="pres">
      <dgm:prSet presAssocID="{B9B45AAC-FC91-4AEF-98C7-8D7F6213B9E7}" presName="vert1" presStyleCnt="0"/>
      <dgm:spPr/>
    </dgm:pt>
  </dgm:ptLst>
  <dgm:cxnLst>
    <dgm:cxn modelId="{58B23C09-F18E-4101-82F2-39D246CE4EB0}" srcId="{5ED136ED-C8D1-449D-A305-CBE5A1109511}" destId="{621F92DF-E9E5-4AE9-89D1-8C60DDC3E40E}" srcOrd="2" destOrd="0" parTransId="{F6743A8A-C6C7-4A95-A94E-6F0B291F0CA0}" sibTransId="{3F7AEB0F-B0F8-4903-8FA3-918E2D94D8C9}"/>
    <dgm:cxn modelId="{6371C428-851B-F345-BC4E-CA1B66F1164E}" type="presOf" srcId="{5ED136ED-C8D1-449D-A305-CBE5A1109511}" destId="{73499A36-EF10-5544-A9A0-946BBF5CF95C}" srcOrd="0" destOrd="0" presId="urn:microsoft.com/office/officeart/2008/layout/LinedList"/>
    <dgm:cxn modelId="{AF2F2C31-8E39-0746-9A5B-C4B7C3B6B140}" type="presOf" srcId="{B9B45AAC-FC91-4AEF-98C7-8D7F6213B9E7}" destId="{EB59A468-9993-214A-B4B9-63F390990717}" srcOrd="0" destOrd="0" presId="urn:microsoft.com/office/officeart/2008/layout/LinedList"/>
    <dgm:cxn modelId="{A1F7BF3B-1DC3-D644-86A4-3A581E4E7F57}" type="presOf" srcId="{AFFC3230-219E-40C4-9806-E133CD20BF13}" destId="{0ABBBC58-3E09-CE44-9FC5-68DDA6343578}" srcOrd="0" destOrd="0" presId="urn:microsoft.com/office/officeart/2008/layout/LinedList"/>
    <dgm:cxn modelId="{0C187C53-8B7C-4D91-86EA-400864F80E12}" srcId="{5ED136ED-C8D1-449D-A305-CBE5A1109511}" destId="{B9B45AAC-FC91-4AEF-98C7-8D7F6213B9E7}" srcOrd="6" destOrd="0" parTransId="{19BAE846-B400-4F1F-9334-D220CE5DBE3F}" sibTransId="{DC77AF12-60DF-46F9-9026-EC74001BE6AE}"/>
    <dgm:cxn modelId="{6049D158-EA2F-9C46-A507-782C343F4624}" type="presOf" srcId="{0D3E1C97-46CD-4467-A0AB-9B5617B2C041}" destId="{186355B1-0D62-904A-8467-7AD983E764A3}" srcOrd="0" destOrd="0" presId="urn:microsoft.com/office/officeart/2008/layout/LinedList"/>
    <dgm:cxn modelId="{13110E5B-6B06-4FE0-9EA9-B7B45CEFCD42}" srcId="{5ED136ED-C8D1-449D-A305-CBE5A1109511}" destId="{899E9240-864E-4201-BAD3-B792D4AF90BA}" srcOrd="1" destOrd="0" parTransId="{091D71DF-74D5-474A-AC59-BF876167537A}" sibTransId="{6AA999BE-A0BE-4745-9E59-20CE653E0AE2}"/>
    <dgm:cxn modelId="{3B19DB5C-32B1-462F-B57C-47170ACB9E40}" srcId="{5ED136ED-C8D1-449D-A305-CBE5A1109511}" destId="{0B7636EB-203D-42DA-997B-A75F4224BF3B}" srcOrd="5" destOrd="0" parTransId="{7B42D97D-8DC2-4E7B-A7F2-C7B98DCBB61B}" sibTransId="{B0F0740C-24DF-4F57-B507-A27319ADDAAE}"/>
    <dgm:cxn modelId="{A6263788-0356-094C-AC43-5B851B9CC5D1}" type="presOf" srcId="{0B7636EB-203D-42DA-997B-A75F4224BF3B}" destId="{FDACC0B0-A6BB-6244-9351-621D83771320}" srcOrd="0" destOrd="0" presId="urn:microsoft.com/office/officeart/2008/layout/LinedList"/>
    <dgm:cxn modelId="{C9ED928F-975C-394C-B8BE-0E8F8BC806E8}" type="presOf" srcId="{899E9240-864E-4201-BAD3-B792D4AF90BA}" destId="{93B59265-7F72-E049-A50D-30F8FF005F37}" srcOrd="0" destOrd="0" presId="urn:microsoft.com/office/officeart/2008/layout/LinedList"/>
    <dgm:cxn modelId="{D6E3DD97-7FC9-0B47-BB29-2D7A06C7442E}" type="presOf" srcId="{621F92DF-E9E5-4AE9-89D1-8C60DDC3E40E}" destId="{1533D65B-425A-ED41-81AB-7708F4447600}" srcOrd="0" destOrd="0" presId="urn:microsoft.com/office/officeart/2008/layout/LinedList"/>
    <dgm:cxn modelId="{586395D6-6C01-4341-A85F-928668A6630F}" srcId="{5ED136ED-C8D1-449D-A305-CBE5A1109511}" destId="{0D3E1C97-46CD-4467-A0AB-9B5617B2C041}" srcOrd="4" destOrd="0" parTransId="{09D66B5A-424B-40D4-A60D-4FFC518F8BE4}" sibTransId="{BA2E628C-19AB-45E1-A1B1-2C4B6CBFD5B4}"/>
    <dgm:cxn modelId="{B04E88D8-94EC-4F0E-AEB9-004934CB48E1}" srcId="{5ED136ED-C8D1-449D-A305-CBE5A1109511}" destId="{06B191BF-33E0-4410-BA65-36B29BAAD2D2}" srcOrd="0" destOrd="0" parTransId="{8EEDD080-CC42-4BAC-9953-268349581643}" sibTransId="{E0E65FA5-F600-4927-B973-5146892BFC77}"/>
    <dgm:cxn modelId="{A5DFE6EF-B7F4-C149-947E-75097034CE99}" type="presOf" srcId="{06B191BF-33E0-4410-BA65-36B29BAAD2D2}" destId="{2661DA0A-1EE9-3F4A-8BF2-FCB2C5AFACDB}" srcOrd="0" destOrd="0" presId="urn:microsoft.com/office/officeart/2008/layout/LinedList"/>
    <dgm:cxn modelId="{8C33CCFB-FF2E-4BA1-9EDF-C528CA0C2FA6}" srcId="{5ED136ED-C8D1-449D-A305-CBE5A1109511}" destId="{AFFC3230-219E-40C4-9806-E133CD20BF13}" srcOrd="3" destOrd="0" parTransId="{61A090FE-CEC7-4AF4-A25D-414F6B5A9F2E}" sibTransId="{31AA7E78-F427-4ABF-AEB9-952B7D802573}"/>
    <dgm:cxn modelId="{CE172CFA-7DD0-DA46-ADA7-EDA8D5F2EE36}" type="presParOf" srcId="{73499A36-EF10-5544-A9A0-946BBF5CF95C}" destId="{9F971595-78E5-0B45-BAF7-92C455F98590}" srcOrd="0" destOrd="0" presId="urn:microsoft.com/office/officeart/2008/layout/LinedList"/>
    <dgm:cxn modelId="{28672EBF-E9AB-CF49-AA33-7636754215DB}" type="presParOf" srcId="{73499A36-EF10-5544-A9A0-946BBF5CF95C}" destId="{6515905C-C011-B345-A089-F2F68402D9A8}" srcOrd="1" destOrd="0" presId="urn:microsoft.com/office/officeart/2008/layout/LinedList"/>
    <dgm:cxn modelId="{DE716350-C18F-2C44-8793-0C767268B4FE}" type="presParOf" srcId="{6515905C-C011-B345-A089-F2F68402D9A8}" destId="{2661DA0A-1EE9-3F4A-8BF2-FCB2C5AFACDB}" srcOrd="0" destOrd="0" presId="urn:microsoft.com/office/officeart/2008/layout/LinedList"/>
    <dgm:cxn modelId="{40D9272B-5FF1-7B4F-B138-79CBE5BDB748}" type="presParOf" srcId="{6515905C-C011-B345-A089-F2F68402D9A8}" destId="{26029B8C-5C54-7B48-ABEF-F4808B8DE11E}" srcOrd="1" destOrd="0" presId="urn:microsoft.com/office/officeart/2008/layout/LinedList"/>
    <dgm:cxn modelId="{1BD285BD-6364-6B45-95A8-FE08187848E7}" type="presParOf" srcId="{73499A36-EF10-5544-A9A0-946BBF5CF95C}" destId="{F7F9375A-DCD8-7F42-B41C-2900CAAB84DD}" srcOrd="2" destOrd="0" presId="urn:microsoft.com/office/officeart/2008/layout/LinedList"/>
    <dgm:cxn modelId="{E5C9DE42-2F25-7E46-8E78-BB480DC0A1F0}" type="presParOf" srcId="{73499A36-EF10-5544-A9A0-946BBF5CF95C}" destId="{74B82840-A7F0-324F-8224-86939F3D6A78}" srcOrd="3" destOrd="0" presId="urn:microsoft.com/office/officeart/2008/layout/LinedList"/>
    <dgm:cxn modelId="{84AA74D7-26C8-354A-B617-F196A42C3BEA}" type="presParOf" srcId="{74B82840-A7F0-324F-8224-86939F3D6A78}" destId="{93B59265-7F72-E049-A50D-30F8FF005F37}" srcOrd="0" destOrd="0" presId="urn:microsoft.com/office/officeart/2008/layout/LinedList"/>
    <dgm:cxn modelId="{EE88A4D8-BDFC-214E-A132-74F10B4AB5D3}" type="presParOf" srcId="{74B82840-A7F0-324F-8224-86939F3D6A78}" destId="{588F2E4B-E117-BD45-B64C-B841A487CF30}" srcOrd="1" destOrd="0" presId="urn:microsoft.com/office/officeart/2008/layout/LinedList"/>
    <dgm:cxn modelId="{9714D4A6-74E3-5440-8799-BCC1161B312C}" type="presParOf" srcId="{73499A36-EF10-5544-A9A0-946BBF5CF95C}" destId="{63176C41-E812-5145-A65D-F46386602677}" srcOrd="4" destOrd="0" presId="urn:microsoft.com/office/officeart/2008/layout/LinedList"/>
    <dgm:cxn modelId="{9B7DE522-65DB-A044-9752-6338E046BB6C}" type="presParOf" srcId="{73499A36-EF10-5544-A9A0-946BBF5CF95C}" destId="{7BBBB04D-8BAB-1C4F-AA66-311AE59C4E0C}" srcOrd="5" destOrd="0" presId="urn:microsoft.com/office/officeart/2008/layout/LinedList"/>
    <dgm:cxn modelId="{524BBD59-A975-CB48-A087-6A0BE221E632}" type="presParOf" srcId="{7BBBB04D-8BAB-1C4F-AA66-311AE59C4E0C}" destId="{1533D65B-425A-ED41-81AB-7708F4447600}" srcOrd="0" destOrd="0" presId="urn:microsoft.com/office/officeart/2008/layout/LinedList"/>
    <dgm:cxn modelId="{79716361-9D32-2546-A920-860C31B6F535}" type="presParOf" srcId="{7BBBB04D-8BAB-1C4F-AA66-311AE59C4E0C}" destId="{F8C19B62-08D4-0848-ACC6-4E1A43AA9715}" srcOrd="1" destOrd="0" presId="urn:microsoft.com/office/officeart/2008/layout/LinedList"/>
    <dgm:cxn modelId="{1AA1E9DE-211F-534A-BEB4-B5DF8E8BA8EB}" type="presParOf" srcId="{73499A36-EF10-5544-A9A0-946BBF5CF95C}" destId="{EBAEF322-9DDB-AE4A-8ADF-D6578E1C49F7}" srcOrd="6" destOrd="0" presId="urn:microsoft.com/office/officeart/2008/layout/LinedList"/>
    <dgm:cxn modelId="{2D74A9AF-D7ED-3E44-9E6D-B15ED08A03BA}" type="presParOf" srcId="{73499A36-EF10-5544-A9A0-946BBF5CF95C}" destId="{2A8A4A0F-6A71-9644-BF2D-B51C9FE58AF0}" srcOrd="7" destOrd="0" presId="urn:microsoft.com/office/officeart/2008/layout/LinedList"/>
    <dgm:cxn modelId="{2AE87D37-4107-F14F-8EE9-60198192188B}" type="presParOf" srcId="{2A8A4A0F-6A71-9644-BF2D-B51C9FE58AF0}" destId="{0ABBBC58-3E09-CE44-9FC5-68DDA6343578}" srcOrd="0" destOrd="0" presId="urn:microsoft.com/office/officeart/2008/layout/LinedList"/>
    <dgm:cxn modelId="{8B966065-E945-6A46-9D74-4A38D32C4164}" type="presParOf" srcId="{2A8A4A0F-6A71-9644-BF2D-B51C9FE58AF0}" destId="{F681DE5C-7146-6F44-964B-50F84547D518}" srcOrd="1" destOrd="0" presId="urn:microsoft.com/office/officeart/2008/layout/LinedList"/>
    <dgm:cxn modelId="{EF634EB1-CA47-3649-9F90-FB19B6832906}" type="presParOf" srcId="{73499A36-EF10-5544-A9A0-946BBF5CF95C}" destId="{ED97FFAC-3D48-A542-A9ED-BE2256F8AFE0}" srcOrd="8" destOrd="0" presId="urn:microsoft.com/office/officeart/2008/layout/LinedList"/>
    <dgm:cxn modelId="{FD1F1877-3798-914C-A3C8-014137194C39}" type="presParOf" srcId="{73499A36-EF10-5544-A9A0-946BBF5CF95C}" destId="{72689821-CDF9-6C4C-B02C-7350E28AB5D5}" srcOrd="9" destOrd="0" presId="urn:microsoft.com/office/officeart/2008/layout/LinedList"/>
    <dgm:cxn modelId="{6EF813F1-D93A-1744-811A-5BDE85FD1FC2}" type="presParOf" srcId="{72689821-CDF9-6C4C-B02C-7350E28AB5D5}" destId="{186355B1-0D62-904A-8467-7AD983E764A3}" srcOrd="0" destOrd="0" presId="urn:microsoft.com/office/officeart/2008/layout/LinedList"/>
    <dgm:cxn modelId="{4279A24D-2D4B-0646-890E-71229B3F1539}" type="presParOf" srcId="{72689821-CDF9-6C4C-B02C-7350E28AB5D5}" destId="{BE30C0C5-3EC4-C24C-8D17-3D1874F1D983}" srcOrd="1" destOrd="0" presId="urn:microsoft.com/office/officeart/2008/layout/LinedList"/>
    <dgm:cxn modelId="{1981B5D3-58C5-6F40-9B3E-6C657CDA9067}" type="presParOf" srcId="{73499A36-EF10-5544-A9A0-946BBF5CF95C}" destId="{A833B0FB-DD7D-B442-8817-E796B072D7A5}" srcOrd="10" destOrd="0" presId="urn:microsoft.com/office/officeart/2008/layout/LinedList"/>
    <dgm:cxn modelId="{7858D7A6-F10D-8742-8C6E-9012F1787559}" type="presParOf" srcId="{73499A36-EF10-5544-A9A0-946BBF5CF95C}" destId="{8CE1DFFB-B2C0-7547-99B7-F96C31AD580C}" srcOrd="11" destOrd="0" presId="urn:microsoft.com/office/officeart/2008/layout/LinedList"/>
    <dgm:cxn modelId="{205FC513-29EC-8D49-B5BA-B75D2EFFCD61}" type="presParOf" srcId="{8CE1DFFB-B2C0-7547-99B7-F96C31AD580C}" destId="{FDACC0B0-A6BB-6244-9351-621D83771320}" srcOrd="0" destOrd="0" presId="urn:microsoft.com/office/officeart/2008/layout/LinedList"/>
    <dgm:cxn modelId="{6EB02E99-E314-6241-B668-8CCEA08AA3CB}" type="presParOf" srcId="{8CE1DFFB-B2C0-7547-99B7-F96C31AD580C}" destId="{842234AF-2858-FB47-A4D1-87D930529426}" srcOrd="1" destOrd="0" presId="urn:microsoft.com/office/officeart/2008/layout/LinedList"/>
    <dgm:cxn modelId="{9C36C24E-793B-044B-B8D6-7E1D65CC9EF6}" type="presParOf" srcId="{73499A36-EF10-5544-A9A0-946BBF5CF95C}" destId="{547206E7-BD92-0444-98F8-AA2C2872A6BF}" srcOrd="12" destOrd="0" presId="urn:microsoft.com/office/officeart/2008/layout/LinedList"/>
    <dgm:cxn modelId="{81B4C615-E428-A741-9A57-B7A37D28C120}" type="presParOf" srcId="{73499A36-EF10-5544-A9A0-946BBF5CF95C}" destId="{0A46C2F3-65D0-DF47-BB51-74CD0AE69373}" srcOrd="13" destOrd="0" presId="urn:microsoft.com/office/officeart/2008/layout/LinedList"/>
    <dgm:cxn modelId="{84235AB9-82CC-1F44-9C91-716A6039F61D}" type="presParOf" srcId="{0A46C2F3-65D0-DF47-BB51-74CD0AE69373}" destId="{EB59A468-9993-214A-B4B9-63F390990717}" srcOrd="0" destOrd="0" presId="urn:microsoft.com/office/officeart/2008/layout/LinedList"/>
    <dgm:cxn modelId="{0DBA59D5-B39B-7C4A-AE20-CA18128C2B79}" type="presParOf" srcId="{0A46C2F3-65D0-DF47-BB51-74CD0AE69373}" destId="{1420509D-8F93-7B4F-930D-ED22B6FC5B3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71595-78E5-0B45-BAF7-92C455F98590}">
      <dsp:nvSpPr>
        <dsp:cNvPr id="0" name=""/>
        <dsp:cNvSpPr/>
      </dsp:nvSpPr>
      <dsp:spPr>
        <a:xfrm>
          <a:off x="0" y="424"/>
          <a:ext cx="114954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1DA0A-1EE9-3F4A-8BF2-FCB2C5AFACDB}">
      <dsp:nvSpPr>
        <dsp:cNvPr id="0" name=""/>
        <dsp:cNvSpPr/>
      </dsp:nvSpPr>
      <dsp:spPr>
        <a:xfrm>
          <a:off x="0" y="424"/>
          <a:ext cx="11495459" cy="4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T" sz="2300" kern="1200"/>
            <a:t>Intro to the session</a:t>
          </a:r>
          <a:endParaRPr lang="en-US" sz="2300" kern="1200"/>
        </a:p>
      </dsp:txBody>
      <dsp:txXfrm>
        <a:off x="0" y="424"/>
        <a:ext cx="11495459" cy="496816"/>
      </dsp:txXfrm>
    </dsp:sp>
    <dsp:sp modelId="{F7F9375A-DCD8-7F42-B41C-2900CAAB84DD}">
      <dsp:nvSpPr>
        <dsp:cNvPr id="0" name=""/>
        <dsp:cNvSpPr/>
      </dsp:nvSpPr>
      <dsp:spPr>
        <a:xfrm>
          <a:off x="0" y="497241"/>
          <a:ext cx="114954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59265-7F72-E049-A50D-30F8FF005F37}">
      <dsp:nvSpPr>
        <dsp:cNvPr id="0" name=""/>
        <dsp:cNvSpPr/>
      </dsp:nvSpPr>
      <dsp:spPr>
        <a:xfrm>
          <a:off x="0" y="497241"/>
          <a:ext cx="11495459" cy="4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T" sz="2300" kern="1200"/>
            <a:t>Measuring the SDGs – </a:t>
          </a:r>
          <a:r>
            <a:rPr lang="en-AT" sz="2300" b="1" kern="1200"/>
            <a:t>Dr Steve MacFeely</a:t>
          </a:r>
          <a:r>
            <a:rPr lang="en-AT" sz="2300" kern="1200"/>
            <a:t>, Director of Data and Analytics, WHO</a:t>
          </a:r>
          <a:endParaRPr lang="en-US" sz="2300" kern="1200"/>
        </a:p>
      </dsp:txBody>
      <dsp:txXfrm>
        <a:off x="0" y="497241"/>
        <a:ext cx="11495459" cy="496816"/>
      </dsp:txXfrm>
    </dsp:sp>
    <dsp:sp modelId="{63176C41-E812-5145-A65D-F46386602677}">
      <dsp:nvSpPr>
        <dsp:cNvPr id="0" name=""/>
        <dsp:cNvSpPr/>
      </dsp:nvSpPr>
      <dsp:spPr>
        <a:xfrm>
          <a:off x="0" y="994057"/>
          <a:ext cx="114954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33D65B-425A-ED41-81AB-7708F4447600}">
      <dsp:nvSpPr>
        <dsp:cNvPr id="0" name=""/>
        <dsp:cNvSpPr/>
      </dsp:nvSpPr>
      <dsp:spPr>
        <a:xfrm>
          <a:off x="0" y="994057"/>
          <a:ext cx="11495459" cy="4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T" sz="2300" kern="1200" dirty="0"/>
            <a:t>New sources of data – </a:t>
          </a:r>
          <a:r>
            <a:rPr lang="en-AT" sz="2300" b="1" kern="1200" dirty="0"/>
            <a:t>Mr </a:t>
          </a:r>
          <a:r>
            <a:rPr lang="en-GB" sz="2300" b="1" kern="1200" dirty="0"/>
            <a:t>Maciej Truszczynski</a:t>
          </a:r>
          <a:r>
            <a:rPr lang="en-GB" sz="2300" kern="1200" dirty="0"/>
            <a:t>, Chief Advisor, Statistics Denmark</a:t>
          </a:r>
          <a:endParaRPr lang="en-US" sz="2300" kern="1200" dirty="0"/>
        </a:p>
      </dsp:txBody>
      <dsp:txXfrm>
        <a:off x="0" y="994057"/>
        <a:ext cx="11495459" cy="496816"/>
      </dsp:txXfrm>
    </dsp:sp>
    <dsp:sp modelId="{EBAEF322-9DDB-AE4A-8ADF-D6578E1C49F7}">
      <dsp:nvSpPr>
        <dsp:cNvPr id="0" name=""/>
        <dsp:cNvSpPr/>
      </dsp:nvSpPr>
      <dsp:spPr>
        <a:xfrm>
          <a:off x="0" y="1490873"/>
          <a:ext cx="114954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BBC58-3E09-CE44-9FC5-68DDA6343578}">
      <dsp:nvSpPr>
        <dsp:cNvPr id="0" name=""/>
        <dsp:cNvSpPr/>
      </dsp:nvSpPr>
      <dsp:spPr>
        <a:xfrm>
          <a:off x="0" y="1490873"/>
          <a:ext cx="11495459" cy="4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Citizen science and the SDGs – </a:t>
          </a:r>
          <a:r>
            <a:rPr lang="en-GB" sz="2300" b="1" kern="1200"/>
            <a:t>Dr Dilek Fraisl, </a:t>
          </a:r>
          <a:r>
            <a:rPr lang="en-GB" sz="2300" kern="1200"/>
            <a:t>Research Scholar, IIASA</a:t>
          </a:r>
          <a:endParaRPr lang="en-US" sz="2300" kern="1200"/>
        </a:p>
      </dsp:txBody>
      <dsp:txXfrm>
        <a:off x="0" y="1490873"/>
        <a:ext cx="11495459" cy="496816"/>
      </dsp:txXfrm>
    </dsp:sp>
    <dsp:sp modelId="{ED97FFAC-3D48-A542-A9ED-BE2256F8AFE0}">
      <dsp:nvSpPr>
        <dsp:cNvPr id="0" name=""/>
        <dsp:cNvSpPr/>
      </dsp:nvSpPr>
      <dsp:spPr>
        <a:xfrm>
          <a:off x="0" y="1987690"/>
          <a:ext cx="114954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355B1-0D62-904A-8467-7AD983E764A3}">
      <dsp:nvSpPr>
        <dsp:cNvPr id="0" name=""/>
        <dsp:cNvSpPr/>
      </dsp:nvSpPr>
      <dsp:spPr>
        <a:xfrm>
          <a:off x="0" y="1987690"/>
          <a:ext cx="11495459" cy="4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Group work</a:t>
          </a:r>
          <a:endParaRPr lang="en-US" sz="2300" kern="1200"/>
        </a:p>
      </dsp:txBody>
      <dsp:txXfrm>
        <a:off x="0" y="1987690"/>
        <a:ext cx="11495459" cy="496816"/>
      </dsp:txXfrm>
    </dsp:sp>
    <dsp:sp modelId="{A833B0FB-DD7D-B442-8817-E796B072D7A5}">
      <dsp:nvSpPr>
        <dsp:cNvPr id="0" name=""/>
        <dsp:cNvSpPr/>
      </dsp:nvSpPr>
      <dsp:spPr>
        <a:xfrm>
          <a:off x="0" y="2484506"/>
          <a:ext cx="114954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CC0B0-A6BB-6244-9351-621D83771320}">
      <dsp:nvSpPr>
        <dsp:cNvPr id="0" name=""/>
        <dsp:cNvSpPr/>
      </dsp:nvSpPr>
      <dsp:spPr>
        <a:xfrm>
          <a:off x="0" y="2484506"/>
          <a:ext cx="11495459" cy="4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Q&amp;A</a:t>
          </a:r>
          <a:endParaRPr lang="en-US" sz="2300" kern="1200"/>
        </a:p>
      </dsp:txBody>
      <dsp:txXfrm>
        <a:off x="0" y="2484506"/>
        <a:ext cx="11495459" cy="496816"/>
      </dsp:txXfrm>
    </dsp:sp>
    <dsp:sp modelId="{547206E7-BD92-0444-98F8-AA2C2872A6BF}">
      <dsp:nvSpPr>
        <dsp:cNvPr id="0" name=""/>
        <dsp:cNvSpPr/>
      </dsp:nvSpPr>
      <dsp:spPr>
        <a:xfrm>
          <a:off x="0" y="2981322"/>
          <a:ext cx="1149545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9A468-9993-214A-B4B9-63F390990717}">
      <dsp:nvSpPr>
        <dsp:cNvPr id="0" name=""/>
        <dsp:cNvSpPr/>
      </dsp:nvSpPr>
      <dsp:spPr>
        <a:xfrm>
          <a:off x="0" y="2981322"/>
          <a:ext cx="11495459" cy="4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Closing</a:t>
          </a:r>
          <a:endParaRPr lang="en-US" sz="2300" kern="1200"/>
        </a:p>
      </dsp:txBody>
      <dsp:txXfrm>
        <a:off x="0" y="2981322"/>
        <a:ext cx="11495459" cy="4968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55E5C-3099-5E4A-B79D-940743D14D89}" type="datetimeFigureOut">
              <a:rPr lang="en-AT" smtClean="0"/>
              <a:t>25.04.22</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63598-B622-4447-B25C-456F499EDB7B}" type="slidenum">
              <a:rPr lang="en-AT" smtClean="0"/>
              <a:t>‹#›</a:t>
            </a:fld>
            <a:endParaRPr lang="en-AT"/>
          </a:p>
        </p:txBody>
      </p:sp>
    </p:spTree>
    <p:extLst>
      <p:ext uri="{BB962C8B-B14F-4D97-AF65-F5344CB8AC3E}">
        <p14:creationId xmlns:p14="http://schemas.microsoft.com/office/powerpoint/2010/main" val="3721626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5C909-D747-4B48-8215-A8A42A988F56}" type="slidenum">
              <a:rPr lang="en-US" smtClean="0"/>
              <a:t>1</a:t>
            </a:fld>
            <a:endParaRPr lang="en-US"/>
          </a:p>
        </p:txBody>
      </p:sp>
    </p:spTree>
    <p:extLst>
      <p:ext uri="{BB962C8B-B14F-4D97-AF65-F5344CB8AC3E}">
        <p14:creationId xmlns:p14="http://schemas.microsoft.com/office/powerpoint/2010/main" val="336115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7360982-E579-47F1-B569-E630C2F4D843}" type="slidenum">
              <a:rPr lang="da-DK" smtClean="0"/>
              <a:pPr/>
              <a:t>18</a:t>
            </a:fld>
            <a:endParaRPr lang="da-DK" dirty="0"/>
          </a:p>
        </p:txBody>
      </p:sp>
    </p:spTree>
    <p:extLst>
      <p:ext uri="{BB962C8B-B14F-4D97-AF65-F5344CB8AC3E}">
        <p14:creationId xmlns:p14="http://schemas.microsoft.com/office/powerpoint/2010/main" val="226593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T" sz="18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F6B8A07E-DB8E-6E46-B389-DAA2EB564CE9}" type="slidenum">
              <a:rPr lang="en-AT" smtClean="0"/>
              <a:t>27</a:t>
            </a:fld>
            <a:endParaRPr lang="en-AT"/>
          </a:p>
        </p:txBody>
      </p:sp>
    </p:spTree>
    <p:extLst>
      <p:ext uri="{BB962C8B-B14F-4D97-AF65-F5344CB8AC3E}">
        <p14:creationId xmlns:p14="http://schemas.microsoft.com/office/powerpoint/2010/main" val="209931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F6B8A07E-DB8E-6E46-B389-DAA2EB564CE9}" type="slidenum">
              <a:rPr lang="en-AT" smtClean="0"/>
              <a:t>28</a:t>
            </a:fld>
            <a:endParaRPr lang="en-AT"/>
          </a:p>
        </p:txBody>
      </p:sp>
    </p:spTree>
    <p:extLst>
      <p:ext uri="{BB962C8B-B14F-4D97-AF65-F5344CB8AC3E}">
        <p14:creationId xmlns:p14="http://schemas.microsoft.com/office/powerpoint/2010/main" val="100502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804D7DDE-D3B6-D243-B3A7-23334D56E990}" type="slidenum">
              <a:rPr lang="en-AT" smtClean="0"/>
              <a:t>29</a:t>
            </a:fld>
            <a:endParaRPr lang="en-AT"/>
          </a:p>
        </p:txBody>
      </p:sp>
    </p:spTree>
    <p:extLst>
      <p:ext uri="{BB962C8B-B14F-4D97-AF65-F5344CB8AC3E}">
        <p14:creationId xmlns:p14="http://schemas.microsoft.com/office/powerpoint/2010/main" val="395412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6568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endParaRPr lang="en-AT" dirty="0"/>
          </a:p>
        </p:txBody>
      </p:sp>
      <p:sp>
        <p:nvSpPr>
          <p:cNvPr id="4" name="Slide Number Placeholder 3"/>
          <p:cNvSpPr>
            <a:spLocks noGrp="1"/>
          </p:cNvSpPr>
          <p:nvPr>
            <p:ph type="sldNum" sz="quarter" idx="5"/>
          </p:nvPr>
        </p:nvSpPr>
        <p:spPr/>
        <p:txBody>
          <a:bodyPr/>
          <a:lstStyle/>
          <a:p>
            <a:fld id="{F6B8A07E-DB8E-6E46-B389-DAA2EB564CE9}" type="slidenum">
              <a:rPr lang="en-AT" smtClean="0"/>
              <a:t>31</a:t>
            </a:fld>
            <a:endParaRPr lang="en-AT"/>
          </a:p>
        </p:txBody>
      </p:sp>
    </p:spTree>
    <p:extLst>
      <p:ext uri="{BB962C8B-B14F-4D97-AF65-F5344CB8AC3E}">
        <p14:creationId xmlns:p14="http://schemas.microsoft.com/office/powerpoint/2010/main" val="3614454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sz="1600" dirty="0"/>
          </a:p>
        </p:txBody>
      </p:sp>
      <p:sp>
        <p:nvSpPr>
          <p:cNvPr id="4" name="Slide Number Placeholder 3"/>
          <p:cNvSpPr>
            <a:spLocks noGrp="1"/>
          </p:cNvSpPr>
          <p:nvPr>
            <p:ph type="sldNum" sz="quarter" idx="5"/>
          </p:nvPr>
        </p:nvSpPr>
        <p:spPr/>
        <p:txBody>
          <a:bodyPr/>
          <a:lstStyle/>
          <a:p>
            <a:fld id="{F6B8A07E-DB8E-6E46-B389-DAA2EB564CE9}" type="slidenum">
              <a:rPr lang="en-AT" smtClean="0"/>
              <a:t>34</a:t>
            </a:fld>
            <a:endParaRPr lang="en-AT"/>
          </a:p>
        </p:txBody>
      </p:sp>
    </p:spTree>
    <p:extLst>
      <p:ext uri="{BB962C8B-B14F-4D97-AF65-F5344CB8AC3E}">
        <p14:creationId xmlns:p14="http://schemas.microsoft.com/office/powerpoint/2010/main" val="262039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E295C909-D747-4B48-8215-A8A42A988F56}" type="slidenum">
              <a:rPr lang="en-US" smtClean="0"/>
              <a:t>44</a:t>
            </a:fld>
            <a:endParaRPr lang="en-US"/>
          </a:p>
        </p:txBody>
      </p:sp>
    </p:spTree>
    <p:extLst>
      <p:ext uri="{BB962C8B-B14F-4D97-AF65-F5344CB8AC3E}">
        <p14:creationId xmlns:p14="http://schemas.microsoft.com/office/powerpoint/2010/main" val="288172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5578575-BC1C-F542-A371-D89E2DDAEC0C}" type="datetimeFigureOut">
              <a:rPr lang="en-AT" smtClean="0"/>
              <a:t>25.04.22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312470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5578575-BC1C-F542-A371-D89E2DDAEC0C}" type="datetimeFigureOut">
              <a:rPr lang="en-AT" smtClean="0"/>
              <a:t>25.04.22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322157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5578575-BC1C-F542-A371-D89E2DDAEC0C}" type="datetimeFigureOut">
              <a:rPr lang="en-AT" smtClean="0"/>
              <a:t>25.04.22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81357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ext" type="tx">
  <p:cSld name="Title and body text">
    <p:spTree>
      <p:nvGrpSpPr>
        <p:cNvPr id="1" name="Shape 22"/>
        <p:cNvGrpSpPr/>
        <p:nvPr/>
      </p:nvGrpSpPr>
      <p:grpSpPr>
        <a:xfrm>
          <a:off x="0" y="0"/>
          <a:ext cx="0" cy="0"/>
          <a:chOff x="0" y="0"/>
          <a:chExt cx="0" cy="0"/>
        </a:xfrm>
      </p:grpSpPr>
      <p:pic>
        <p:nvPicPr>
          <p:cNvPr id="23" name="Google Shape;23;p24"/>
          <p:cNvPicPr preferRelativeResize="0"/>
          <p:nvPr/>
        </p:nvPicPr>
        <p:blipFill rotWithShape="1">
          <a:blip r:embed="rId2">
            <a:alphaModFix/>
          </a:blip>
          <a:srcRect l="81666" t="87966"/>
          <a:stretch/>
        </p:blipFill>
        <p:spPr>
          <a:xfrm rot="10800000" flipH="1">
            <a:off x="9956801" y="-34"/>
            <a:ext cx="2235199" cy="825535"/>
          </a:xfrm>
          <a:prstGeom prst="rect">
            <a:avLst/>
          </a:prstGeom>
          <a:noFill/>
          <a:ln>
            <a:noFill/>
          </a:ln>
        </p:spPr>
      </p:pic>
      <p:sp>
        <p:nvSpPr>
          <p:cNvPr id="24" name="Google Shape;24;p24"/>
          <p:cNvSpPr txBox="1">
            <a:spLocks noGrp="1"/>
          </p:cNvSpPr>
          <p:nvPr>
            <p:ph type="title"/>
          </p:nvPr>
        </p:nvSpPr>
        <p:spPr>
          <a:xfrm>
            <a:off x="110967" y="199667"/>
            <a:ext cx="11360800" cy="7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a:endParaRPr/>
          </a:p>
        </p:txBody>
      </p:sp>
      <p:sp>
        <p:nvSpPr>
          <p:cNvPr id="25" name="Google Shape;25;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pic>
        <p:nvPicPr>
          <p:cNvPr id="26" name="Google Shape;26;p24"/>
          <p:cNvPicPr preferRelativeResize="0"/>
          <p:nvPr/>
        </p:nvPicPr>
        <p:blipFill rotWithShape="1">
          <a:blip r:embed="rId2">
            <a:alphaModFix/>
          </a:blip>
          <a:srcRect l="623" t="86115" r="94075" b="7826"/>
          <a:stretch/>
        </p:blipFill>
        <p:spPr>
          <a:xfrm rot="5400000" flipH="1">
            <a:off x="49748" y="6300249"/>
            <a:ext cx="646301" cy="415601"/>
          </a:xfrm>
          <a:prstGeom prst="rect">
            <a:avLst/>
          </a:prstGeom>
          <a:noFill/>
          <a:ln>
            <a:noFill/>
          </a:ln>
        </p:spPr>
      </p:pic>
      <p:sp>
        <p:nvSpPr>
          <p:cNvPr id="27" name="Google Shape;27;p24"/>
          <p:cNvSpPr txBox="1"/>
          <p:nvPr/>
        </p:nvSpPr>
        <p:spPr>
          <a:xfrm>
            <a:off x="9504233" y="6374299"/>
            <a:ext cx="2649600" cy="4064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900"/>
              <a:buFont typeface="Arial"/>
              <a:buNone/>
            </a:pPr>
            <a:r>
              <a:rPr lang="fr-FR" sz="1200" b="0" i="0" u="none" strike="noStrike" cap="none">
                <a:solidFill>
                  <a:srgbClr val="67C5BB"/>
                </a:solidFill>
                <a:latin typeface="Lato"/>
                <a:ea typeface="Lato"/>
                <a:cs typeface="Lato"/>
                <a:sym typeface="Lato"/>
              </a:rPr>
              <a:t> #dNosesEU #odourObservatory</a:t>
            </a:r>
            <a:endParaRPr sz="1200" b="1" i="0" u="none" strike="noStrike" cap="none">
              <a:solidFill>
                <a:srgbClr val="67C5BB"/>
              </a:solidFill>
              <a:latin typeface="Lato"/>
              <a:ea typeface="Lato"/>
              <a:cs typeface="Lato"/>
              <a:sym typeface="Lato"/>
            </a:endParaRPr>
          </a:p>
        </p:txBody>
      </p:sp>
      <p:pic>
        <p:nvPicPr>
          <p:cNvPr id="28" name="Google Shape;28;p24"/>
          <p:cNvPicPr preferRelativeResize="0"/>
          <p:nvPr/>
        </p:nvPicPr>
        <p:blipFill rotWithShape="1">
          <a:blip r:embed="rId3">
            <a:alphaModFix/>
          </a:blip>
          <a:srcRect/>
          <a:stretch/>
        </p:blipFill>
        <p:spPr>
          <a:xfrm>
            <a:off x="8605335" y="6395367"/>
            <a:ext cx="1033499" cy="364267"/>
          </a:xfrm>
          <a:prstGeom prst="rect">
            <a:avLst/>
          </a:prstGeom>
          <a:noFill/>
          <a:ln>
            <a:noFill/>
          </a:ln>
        </p:spPr>
      </p:pic>
    </p:spTree>
    <p:extLst>
      <p:ext uri="{BB962C8B-B14F-4D97-AF65-F5344CB8AC3E}">
        <p14:creationId xmlns:p14="http://schemas.microsoft.com/office/powerpoint/2010/main" val="466303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 blå baggrund">
    <p:bg>
      <p:bgPr>
        <a:gradFill flip="none" rotWithShape="1">
          <a:gsLst>
            <a:gs pos="57000">
              <a:srgbClr val="0F78C8"/>
            </a:gs>
            <a:gs pos="97000">
              <a:schemeClr val="accent4"/>
            </a:gs>
          </a:gsLst>
          <a:lin ang="5400000" scaled="0"/>
          <a:tileRect/>
        </a:gradFill>
        <a:effectLst/>
      </p:bgPr>
    </p:bg>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4665" y="3212250"/>
            <a:ext cx="4651623" cy="3651537"/>
          </a:xfrm>
          <a:prstGeom prst="rect">
            <a:avLst/>
          </a:prstGeom>
        </p:spPr>
      </p:pic>
      <p:sp>
        <p:nvSpPr>
          <p:cNvPr id="6" name="Titel 26"/>
          <p:cNvSpPr>
            <a:spLocks noGrp="1"/>
          </p:cNvSpPr>
          <p:nvPr>
            <p:ph type="title" hasCustomPrompt="1"/>
          </p:nvPr>
        </p:nvSpPr>
        <p:spPr>
          <a:xfrm>
            <a:off x="1058173" y="2264745"/>
            <a:ext cx="7068339" cy="1081857"/>
          </a:xfrm>
        </p:spPr>
        <p:txBody>
          <a:bodyPr>
            <a:noAutofit/>
          </a:bodyPr>
          <a:lstStyle>
            <a:lvl1pPr>
              <a:defRPr sz="4400"/>
            </a:lvl1pPr>
          </a:lstStyle>
          <a:p>
            <a:r>
              <a:rPr lang="da-DK" dirty="0"/>
              <a:t>Titel på præsentation</a:t>
            </a:r>
          </a:p>
        </p:txBody>
      </p:sp>
      <p:sp>
        <p:nvSpPr>
          <p:cNvPr id="7" name="Pladsholder til tekst 28"/>
          <p:cNvSpPr>
            <a:spLocks noGrp="1"/>
          </p:cNvSpPr>
          <p:nvPr>
            <p:ph type="body" sz="quarter" idx="16" hasCustomPrompt="1"/>
          </p:nvPr>
        </p:nvSpPr>
        <p:spPr>
          <a:xfrm>
            <a:off x="1058863" y="3567088"/>
            <a:ext cx="7066565" cy="1035050"/>
          </a:xfrm>
          <a:prstGeom prst="rect">
            <a:avLst/>
          </a:prstGeom>
        </p:spPr>
        <p:txBody>
          <a:bodyPr lIns="0" tIns="0" rIns="0" bIns="0"/>
          <a:lstStyle>
            <a:lvl1pPr marL="72000" indent="0">
              <a:buNone/>
              <a:defRPr baseline="0"/>
            </a:lvl1pPr>
          </a:lstStyle>
          <a:p>
            <a:pPr lvl="0"/>
            <a:r>
              <a:rPr lang="da-DK" dirty="0"/>
              <a:t>Tilføj navn og dato</a:t>
            </a:r>
          </a:p>
        </p:txBody>
      </p:sp>
      <p:grpSp>
        <p:nvGrpSpPr>
          <p:cNvPr id="8" name="Group 4"/>
          <p:cNvGrpSpPr>
            <a:grpSpLocks noChangeAspect="1"/>
          </p:cNvGrpSpPr>
          <p:nvPr userDrawn="1"/>
        </p:nvGrpSpPr>
        <p:grpSpPr bwMode="auto">
          <a:xfrm>
            <a:off x="10120313" y="96838"/>
            <a:ext cx="1644650" cy="854075"/>
            <a:chOff x="6375" y="61"/>
            <a:chExt cx="1036" cy="538"/>
          </a:xfrm>
          <a:solidFill>
            <a:schemeClr val="tx1"/>
          </a:solidFill>
        </p:grpSpPr>
        <p:sp>
          <p:nvSpPr>
            <p:cNvPr id="9" name="Freeform 5"/>
            <p:cNvSpPr>
              <a:spLocks noEditPoints="1"/>
            </p:cNvSpPr>
            <p:nvPr userDrawn="1"/>
          </p:nvSpPr>
          <p:spPr bwMode="auto">
            <a:xfrm>
              <a:off x="6403" y="284"/>
              <a:ext cx="97" cy="135"/>
            </a:xfrm>
            <a:custGeom>
              <a:avLst/>
              <a:gdLst>
                <a:gd name="T0" fmla="*/ 50 w 100"/>
                <a:gd name="T1" fmla="*/ 0 h 139"/>
                <a:gd name="T2" fmla="*/ 5 w 100"/>
                <a:gd name="T3" fmla="*/ 0 h 139"/>
                <a:gd name="T4" fmla="*/ 0 w 100"/>
                <a:gd name="T5" fmla="*/ 5 h 139"/>
                <a:gd name="T6" fmla="*/ 0 w 100"/>
                <a:gd name="T7" fmla="*/ 133 h 139"/>
                <a:gd name="T8" fmla="*/ 5 w 100"/>
                <a:gd name="T9" fmla="*/ 139 h 139"/>
                <a:gd name="T10" fmla="*/ 50 w 100"/>
                <a:gd name="T11" fmla="*/ 139 h 139"/>
                <a:gd name="T12" fmla="*/ 100 w 100"/>
                <a:gd name="T13" fmla="*/ 105 h 139"/>
                <a:gd name="T14" fmla="*/ 100 w 100"/>
                <a:gd name="T15" fmla="*/ 33 h 139"/>
                <a:gd name="T16" fmla="*/ 50 w 100"/>
                <a:gd name="T17" fmla="*/ 0 h 139"/>
                <a:gd name="T18" fmla="*/ 72 w 100"/>
                <a:gd name="T19" fmla="*/ 100 h 139"/>
                <a:gd name="T20" fmla="*/ 50 w 100"/>
                <a:gd name="T21" fmla="*/ 116 h 139"/>
                <a:gd name="T22" fmla="*/ 28 w 100"/>
                <a:gd name="T23" fmla="*/ 116 h 139"/>
                <a:gd name="T24" fmla="*/ 28 w 100"/>
                <a:gd name="T25" fmla="*/ 23 h 139"/>
                <a:gd name="T26" fmla="*/ 50 w 100"/>
                <a:gd name="T27" fmla="*/ 23 h 139"/>
                <a:gd name="T28" fmla="*/ 72 w 100"/>
                <a:gd name="T29" fmla="*/ 38 h 139"/>
                <a:gd name="T30" fmla="*/ 72 w 100"/>
                <a:gd name="T31" fmla="*/ 10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39">
                  <a:moveTo>
                    <a:pt x="50" y="0"/>
                  </a:moveTo>
                  <a:cubicBezTo>
                    <a:pt x="5" y="0"/>
                    <a:pt x="5" y="0"/>
                    <a:pt x="5" y="0"/>
                  </a:cubicBezTo>
                  <a:cubicBezTo>
                    <a:pt x="2" y="0"/>
                    <a:pt x="0" y="1"/>
                    <a:pt x="0" y="5"/>
                  </a:cubicBezTo>
                  <a:cubicBezTo>
                    <a:pt x="0" y="133"/>
                    <a:pt x="0" y="133"/>
                    <a:pt x="0" y="133"/>
                  </a:cubicBezTo>
                  <a:cubicBezTo>
                    <a:pt x="0" y="137"/>
                    <a:pt x="1" y="139"/>
                    <a:pt x="5" y="139"/>
                  </a:cubicBezTo>
                  <a:cubicBezTo>
                    <a:pt x="50" y="139"/>
                    <a:pt x="50" y="139"/>
                    <a:pt x="50" y="139"/>
                  </a:cubicBezTo>
                  <a:cubicBezTo>
                    <a:pt x="87" y="139"/>
                    <a:pt x="100" y="122"/>
                    <a:pt x="100" y="105"/>
                  </a:cubicBezTo>
                  <a:cubicBezTo>
                    <a:pt x="100" y="33"/>
                    <a:pt x="100" y="33"/>
                    <a:pt x="100" y="33"/>
                  </a:cubicBezTo>
                  <a:cubicBezTo>
                    <a:pt x="100" y="16"/>
                    <a:pt x="87" y="0"/>
                    <a:pt x="50" y="0"/>
                  </a:cubicBezTo>
                  <a:close/>
                  <a:moveTo>
                    <a:pt x="72" y="100"/>
                  </a:moveTo>
                  <a:cubicBezTo>
                    <a:pt x="72" y="111"/>
                    <a:pt x="64" y="116"/>
                    <a:pt x="50" y="116"/>
                  </a:cubicBezTo>
                  <a:cubicBezTo>
                    <a:pt x="28" y="116"/>
                    <a:pt x="28" y="116"/>
                    <a:pt x="28" y="116"/>
                  </a:cubicBezTo>
                  <a:cubicBezTo>
                    <a:pt x="28" y="23"/>
                    <a:pt x="28" y="23"/>
                    <a:pt x="28" y="23"/>
                  </a:cubicBezTo>
                  <a:cubicBezTo>
                    <a:pt x="50" y="23"/>
                    <a:pt x="50" y="23"/>
                    <a:pt x="50" y="23"/>
                  </a:cubicBezTo>
                  <a:cubicBezTo>
                    <a:pt x="64" y="23"/>
                    <a:pt x="72" y="28"/>
                    <a:pt x="72" y="38"/>
                  </a:cubicBezTo>
                  <a:lnTo>
                    <a:pt x="7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6"/>
            <p:cNvSpPr>
              <a:spLocks noEditPoints="1"/>
            </p:cNvSpPr>
            <p:nvPr userDrawn="1"/>
          </p:nvSpPr>
          <p:spPr bwMode="auto">
            <a:xfrm>
              <a:off x="6524" y="284"/>
              <a:ext cx="105" cy="135"/>
            </a:xfrm>
            <a:custGeom>
              <a:avLst/>
              <a:gdLst>
                <a:gd name="T0" fmla="*/ 39 w 109"/>
                <a:gd name="T1" fmla="*/ 5 h 139"/>
                <a:gd name="T2" fmla="*/ 1 w 109"/>
                <a:gd name="T3" fmla="*/ 133 h 139"/>
                <a:gd name="T4" fmla="*/ 5 w 109"/>
                <a:gd name="T5" fmla="*/ 139 h 139"/>
                <a:gd name="T6" fmla="*/ 21 w 109"/>
                <a:gd name="T7" fmla="*/ 139 h 139"/>
                <a:gd name="T8" fmla="*/ 28 w 109"/>
                <a:gd name="T9" fmla="*/ 133 h 139"/>
                <a:gd name="T10" fmla="*/ 35 w 109"/>
                <a:gd name="T11" fmla="*/ 109 h 139"/>
                <a:gd name="T12" fmla="*/ 73 w 109"/>
                <a:gd name="T13" fmla="*/ 109 h 139"/>
                <a:gd name="T14" fmla="*/ 80 w 109"/>
                <a:gd name="T15" fmla="*/ 133 h 139"/>
                <a:gd name="T16" fmla="*/ 86 w 109"/>
                <a:gd name="T17" fmla="*/ 139 h 139"/>
                <a:gd name="T18" fmla="*/ 104 w 109"/>
                <a:gd name="T19" fmla="*/ 139 h 139"/>
                <a:gd name="T20" fmla="*/ 108 w 109"/>
                <a:gd name="T21" fmla="*/ 133 h 139"/>
                <a:gd name="T22" fmla="*/ 70 w 109"/>
                <a:gd name="T23" fmla="*/ 5 h 139"/>
                <a:gd name="T24" fmla="*/ 63 w 109"/>
                <a:gd name="T25" fmla="*/ 0 h 139"/>
                <a:gd name="T26" fmla="*/ 46 w 109"/>
                <a:gd name="T27" fmla="*/ 0 h 139"/>
                <a:gd name="T28" fmla="*/ 39 w 109"/>
                <a:gd name="T29" fmla="*/ 5 h 139"/>
                <a:gd name="T30" fmla="*/ 67 w 109"/>
                <a:gd name="T31" fmla="*/ 87 h 139"/>
                <a:gd name="T32" fmla="*/ 41 w 109"/>
                <a:gd name="T33" fmla="*/ 87 h 139"/>
                <a:gd name="T34" fmla="*/ 54 w 109"/>
                <a:gd name="T35" fmla="*/ 28 h 139"/>
                <a:gd name="T36" fmla="*/ 67 w 109"/>
                <a:gd name="T37" fmla="*/ 8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39">
                  <a:moveTo>
                    <a:pt x="39" y="5"/>
                  </a:moveTo>
                  <a:cubicBezTo>
                    <a:pt x="1" y="133"/>
                    <a:pt x="1" y="133"/>
                    <a:pt x="1" y="133"/>
                  </a:cubicBezTo>
                  <a:cubicBezTo>
                    <a:pt x="0" y="137"/>
                    <a:pt x="1" y="139"/>
                    <a:pt x="5" y="139"/>
                  </a:cubicBezTo>
                  <a:cubicBezTo>
                    <a:pt x="21" y="139"/>
                    <a:pt x="21" y="139"/>
                    <a:pt x="21" y="139"/>
                  </a:cubicBezTo>
                  <a:cubicBezTo>
                    <a:pt x="25" y="139"/>
                    <a:pt x="27" y="137"/>
                    <a:pt x="28" y="133"/>
                  </a:cubicBezTo>
                  <a:cubicBezTo>
                    <a:pt x="35" y="109"/>
                    <a:pt x="35" y="109"/>
                    <a:pt x="35" y="109"/>
                  </a:cubicBezTo>
                  <a:cubicBezTo>
                    <a:pt x="73" y="109"/>
                    <a:pt x="73" y="109"/>
                    <a:pt x="73" y="109"/>
                  </a:cubicBezTo>
                  <a:cubicBezTo>
                    <a:pt x="80" y="133"/>
                    <a:pt x="80" y="133"/>
                    <a:pt x="80" y="133"/>
                  </a:cubicBezTo>
                  <a:cubicBezTo>
                    <a:pt x="81" y="137"/>
                    <a:pt x="83" y="139"/>
                    <a:pt x="86" y="139"/>
                  </a:cubicBezTo>
                  <a:cubicBezTo>
                    <a:pt x="104" y="139"/>
                    <a:pt x="104" y="139"/>
                    <a:pt x="104" y="139"/>
                  </a:cubicBezTo>
                  <a:cubicBezTo>
                    <a:pt x="108" y="139"/>
                    <a:pt x="109" y="137"/>
                    <a:pt x="108" y="133"/>
                  </a:cubicBezTo>
                  <a:cubicBezTo>
                    <a:pt x="70" y="5"/>
                    <a:pt x="70" y="5"/>
                    <a:pt x="70" y="5"/>
                  </a:cubicBezTo>
                  <a:cubicBezTo>
                    <a:pt x="69" y="1"/>
                    <a:pt x="67" y="0"/>
                    <a:pt x="63" y="0"/>
                  </a:cubicBezTo>
                  <a:cubicBezTo>
                    <a:pt x="46" y="0"/>
                    <a:pt x="46" y="0"/>
                    <a:pt x="46" y="0"/>
                  </a:cubicBezTo>
                  <a:cubicBezTo>
                    <a:pt x="42" y="0"/>
                    <a:pt x="40" y="1"/>
                    <a:pt x="39" y="5"/>
                  </a:cubicBezTo>
                  <a:close/>
                  <a:moveTo>
                    <a:pt x="67" y="87"/>
                  </a:moveTo>
                  <a:cubicBezTo>
                    <a:pt x="41" y="87"/>
                    <a:pt x="41" y="87"/>
                    <a:pt x="41" y="87"/>
                  </a:cubicBezTo>
                  <a:cubicBezTo>
                    <a:pt x="54" y="28"/>
                    <a:pt x="54" y="28"/>
                    <a:pt x="54" y="28"/>
                  </a:cubicBezTo>
                  <a:lnTo>
                    <a:pt x="67"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7"/>
            <p:cNvSpPr>
              <a:spLocks noEditPoints="1"/>
            </p:cNvSpPr>
            <p:nvPr userDrawn="1"/>
          </p:nvSpPr>
          <p:spPr bwMode="auto">
            <a:xfrm>
              <a:off x="6604" y="463"/>
              <a:ext cx="105" cy="135"/>
            </a:xfrm>
            <a:custGeom>
              <a:avLst/>
              <a:gdLst>
                <a:gd name="T0" fmla="*/ 70 w 109"/>
                <a:gd name="T1" fmla="*/ 5 h 139"/>
                <a:gd name="T2" fmla="*/ 63 w 109"/>
                <a:gd name="T3" fmla="*/ 0 h 139"/>
                <a:gd name="T4" fmla="*/ 45 w 109"/>
                <a:gd name="T5" fmla="*/ 0 h 139"/>
                <a:gd name="T6" fmla="*/ 39 w 109"/>
                <a:gd name="T7" fmla="*/ 5 h 139"/>
                <a:gd name="T8" fmla="*/ 1 w 109"/>
                <a:gd name="T9" fmla="*/ 133 h 139"/>
                <a:gd name="T10" fmla="*/ 5 w 109"/>
                <a:gd name="T11" fmla="*/ 139 h 139"/>
                <a:gd name="T12" fmla="*/ 21 w 109"/>
                <a:gd name="T13" fmla="*/ 139 h 139"/>
                <a:gd name="T14" fmla="*/ 27 w 109"/>
                <a:gd name="T15" fmla="*/ 133 h 139"/>
                <a:gd name="T16" fmla="*/ 35 w 109"/>
                <a:gd name="T17" fmla="*/ 109 h 139"/>
                <a:gd name="T18" fmla="*/ 73 w 109"/>
                <a:gd name="T19" fmla="*/ 109 h 139"/>
                <a:gd name="T20" fmla="*/ 80 w 109"/>
                <a:gd name="T21" fmla="*/ 133 h 139"/>
                <a:gd name="T22" fmla="*/ 86 w 109"/>
                <a:gd name="T23" fmla="*/ 139 h 139"/>
                <a:gd name="T24" fmla="*/ 104 w 109"/>
                <a:gd name="T25" fmla="*/ 139 h 139"/>
                <a:gd name="T26" fmla="*/ 108 w 109"/>
                <a:gd name="T27" fmla="*/ 133 h 139"/>
                <a:gd name="T28" fmla="*/ 70 w 109"/>
                <a:gd name="T29" fmla="*/ 5 h 139"/>
                <a:gd name="T30" fmla="*/ 41 w 109"/>
                <a:gd name="T31" fmla="*/ 87 h 139"/>
                <a:gd name="T32" fmla="*/ 54 w 109"/>
                <a:gd name="T33" fmla="*/ 28 h 139"/>
                <a:gd name="T34" fmla="*/ 67 w 109"/>
                <a:gd name="T35" fmla="*/ 87 h 139"/>
                <a:gd name="T36" fmla="*/ 41 w 109"/>
                <a:gd name="T37" fmla="*/ 8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39">
                  <a:moveTo>
                    <a:pt x="70" y="5"/>
                  </a:moveTo>
                  <a:cubicBezTo>
                    <a:pt x="69" y="1"/>
                    <a:pt x="67" y="0"/>
                    <a:pt x="63" y="0"/>
                  </a:cubicBezTo>
                  <a:cubicBezTo>
                    <a:pt x="45" y="0"/>
                    <a:pt x="45" y="0"/>
                    <a:pt x="45" y="0"/>
                  </a:cubicBezTo>
                  <a:cubicBezTo>
                    <a:pt x="42" y="0"/>
                    <a:pt x="40" y="1"/>
                    <a:pt x="39" y="5"/>
                  </a:cubicBezTo>
                  <a:cubicBezTo>
                    <a:pt x="1" y="133"/>
                    <a:pt x="1" y="133"/>
                    <a:pt x="1" y="133"/>
                  </a:cubicBezTo>
                  <a:cubicBezTo>
                    <a:pt x="0" y="137"/>
                    <a:pt x="1" y="139"/>
                    <a:pt x="5" y="139"/>
                  </a:cubicBezTo>
                  <a:cubicBezTo>
                    <a:pt x="21" y="139"/>
                    <a:pt x="21" y="139"/>
                    <a:pt x="21" y="139"/>
                  </a:cubicBezTo>
                  <a:cubicBezTo>
                    <a:pt x="25" y="139"/>
                    <a:pt x="26" y="137"/>
                    <a:pt x="27" y="133"/>
                  </a:cubicBezTo>
                  <a:cubicBezTo>
                    <a:pt x="35" y="109"/>
                    <a:pt x="35" y="109"/>
                    <a:pt x="35" y="109"/>
                  </a:cubicBezTo>
                  <a:cubicBezTo>
                    <a:pt x="73" y="109"/>
                    <a:pt x="73" y="109"/>
                    <a:pt x="73" y="109"/>
                  </a:cubicBezTo>
                  <a:cubicBezTo>
                    <a:pt x="80" y="133"/>
                    <a:pt x="80" y="133"/>
                    <a:pt x="80" y="133"/>
                  </a:cubicBezTo>
                  <a:cubicBezTo>
                    <a:pt x="81" y="137"/>
                    <a:pt x="82" y="139"/>
                    <a:pt x="86" y="139"/>
                  </a:cubicBezTo>
                  <a:cubicBezTo>
                    <a:pt x="104" y="139"/>
                    <a:pt x="104" y="139"/>
                    <a:pt x="104" y="139"/>
                  </a:cubicBezTo>
                  <a:cubicBezTo>
                    <a:pt x="108" y="139"/>
                    <a:pt x="109" y="137"/>
                    <a:pt x="108" y="133"/>
                  </a:cubicBezTo>
                  <a:lnTo>
                    <a:pt x="70" y="5"/>
                  </a:lnTo>
                  <a:close/>
                  <a:moveTo>
                    <a:pt x="41" y="87"/>
                  </a:moveTo>
                  <a:cubicBezTo>
                    <a:pt x="54" y="28"/>
                    <a:pt x="54" y="28"/>
                    <a:pt x="54" y="28"/>
                  </a:cubicBezTo>
                  <a:cubicBezTo>
                    <a:pt x="67" y="87"/>
                    <a:pt x="67" y="87"/>
                    <a:pt x="67" y="87"/>
                  </a:cubicBezTo>
                  <a:lnTo>
                    <a:pt x="4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8"/>
            <p:cNvSpPr>
              <a:spLocks noEditPoints="1"/>
            </p:cNvSpPr>
            <p:nvPr userDrawn="1"/>
          </p:nvSpPr>
          <p:spPr bwMode="auto">
            <a:xfrm>
              <a:off x="6939" y="284"/>
              <a:ext cx="105" cy="135"/>
            </a:xfrm>
            <a:custGeom>
              <a:avLst/>
              <a:gdLst>
                <a:gd name="T0" fmla="*/ 5 w 109"/>
                <a:gd name="T1" fmla="*/ 139 h 139"/>
                <a:gd name="T2" fmla="*/ 21 w 109"/>
                <a:gd name="T3" fmla="*/ 139 h 139"/>
                <a:gd name="T4" fmla="*/ 28 w 109"/>
                <a:gd name="T5" fmla="*/ 133 h 139"/>
                <a:gd name="T6" fmla="*/ 35 w 109"/>
                <a:gd name="T7" fmla="*/ 109 h 139"/>
                <a:gd name="T8" fmla="*/ 73 w 109"/>
                <a:gd name="T9" fmla="*/ 109 h 139"/>
                <a:gd name="T10" fmla="*/ 80 w 109"/>
                <a:gd name="T11" fmla="*/ 133 h 139"/>
                <a:gd name="T12" fmla="*/ 86 w 109"/>
                <a:gd name="T13" fmla="*/ 139 h 139"/>
                <a:gd name="T14" fmla="*/ 105 w 109"/>
                <a:gd name="T15" fmla="*/ 139 h 139"/>
                <a:gd name="T16" fmla="*/ 108 w 109"/>
                <a:gd name="T17" fmla="*/ 133 h 139"/>
                <a:gd name="T18" fmla="*/ 70 w 109"/>
                <a:gd name="T19" fmla="*/ 5 h 139"/>
                <a:gd name="T20" fmla="*/ 64 w 109"/>
                <a:gd name="T21" fmla="*/ 0 h 139"/>
                <a:gd name="T22" fmla="*/ 46 w 109"/>
                <a:gd name="T23" fmla="*/ 0 h 139"/>
                <a:gd name="T24" fmla="*/ 39 w 109"/>
                <a:gd name="T25" fmla="*/ 5 h 139"/>
                <a:gd name="T26" fmla="*/ 1 w 109"/>
                <a:gd name="T27" fmla="*/ 133 h 139"/>
                <a:gd name="T28" fmla="*/ 5 w 109"/>
                <a:gd name="T29" fmla="*/ 139 h 139"/>
                <a:gd name="T30" fmla="*/ 54 w 109"/>
                <a:gd name="T31" fmla="*/ 28 h 139"/>
                <a:gd name="T32" fmla="*/ 67 w 109"/>
                <a:gd name="T33" fmla="*/ 87 h 139"/>
                <a:gd name="T34" fmla="*/ 41 w 109"/>
                <a:gd name="T35" fmla="*/ 87 h 139"/>
                <a:gd name="T36" fmla="*/ 54 w 109"/>
                <a:gd name="T37" fmla="*/ 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39">
                  <a:moveTo>
                    <a:pt x="5" y="139"/>
                  </a:moveTo>
                  <a:cubicBezTo>
                    <a:pt x="21" y="139"/>
                    <a:pt x="21" y="139"/>
                    <a:pt x="21" y="139"/>
                  </a:cubicBezTo>
                  <a:cubicBezTo>
                    <a:pt x="25" y="139"/>
                    <a:pt x="27" y="137"/>
                    <a:pt x="28" y="133"/>
                  </a:cubicBezTo>
                  <a:cubicBezTo>
                    <a:pt x="35" y="109"/>
                    <a:pt x="35" y="109"/>
                    <a:pt x="35" y="109"/>
                  </a:cubicBezTo>
                  <a:cubicBezTo>
                    <a:pt x="73" y="109"/>
                    <a:pt x="73" y="109"/>
                    <a:pt x="73" y="109"/>
                  </a:cubicBezTo>
                  <a:cubicBezTo>
                    <a:pt x="80" y="133"/>
                    <a:pt x="80" y="133"/>
                    <a:pt x="80" y="133"/>
                  </a:cubicBezTo>
                  <a:cubicBezTo>
                    <a:pt x="81" y="137"/>
                    <a:pt x="83" y="139"/>
                    <a:pt x="86" y="139"/>
                  </a:cubicBezTo>
                  <a:cubicBezTo>
                    <a:pt x="105" y="139"/>
                    <a:pt x="105" y="139"/>
                    <a:pt x="105" y="139"/>
                  </a:cubicBezTo>
                  <a:cubicBezTo>
                    <a:pt x="108" y="139"/>
                    <a:pt x="109" y="137"/>
                    <a:pt x="108" y="133"/>
                  </a:cubicBezTo>
                  <a:cubicBezTo>
                    <a:pt x="70" y="5"/>
                    <a:pt x="70" y="5"/>
                    <a:pt x="70" y="5"/>
                  </a:cubicBezTo>
                  <a:cubicBezTo>
                    <a:pt x="69" y="1"/>
                    <a:pt x="67" y="0"/>
                    <a:pt x="64" y="0"/>
                  </a:cubicBezTo>
                  <a:cubicBezTo>
                    <a:pt x="46" y="0"/>
                    <a:pt x="46" y="0"/>
                    <a:pt x="46" y="0"/>
                  </a:cubicBezTo>
                  <a:cubicBezTo>
                    <a:pt x="42" y="0"/>
                    <a:pt x="40" y="1"/>
                    <a:pt x="39" y="5"/>
                  </a:cubicBezTo>
                  <a:cubicBezTo>
                    <a:pt x="1" y="133"/>
                    <a:pt x="1" y="133"/>
                    <a:pt x="1" y="133"/>
                  </a:cubicBezTo>
                  <a:cubicBezTo>
                    <a:pt x="0" y="137"/>
                    <a:pt x="1" y="139"/>
                    <a:pt x="5" y="139"/>
                  </a:cubicBezTo>
                  <a:close/>
                  <a:moveTo>
                    <a:pt x="54" y="28"/>
                  </a:moveTo>
                  <a:cubicBezTo>
                    <a:pt x="67" y="87"/>
                    <a:pt x="67" y="87"/>
                    <a:pt x="67" y="87"/>
                  </a:cubicBezTo>
                  <a:cubicBezTo>
                    <a:pt x="41" y="87"/>
                    <a:pt x="41" y="87"/>
                    <a:pt x="41" y="87"/>
                  </a:cubicBezTo>
                  <a:lnTo>
                    <a:pt x="5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9"/>
            <p:cNvSpPr>
              <a:spLocks/>
            </p:cNvSpPr>
            <p:nvPr userDrawn="1"/>
          </p:nvSpPr>
          <p:spPr bwMode="auto">
            <a:xfrm>
              <a:off x="6655" y="284"/>
              <a:ext cx="97" cy="135"/>
            </a:xfrm>
            <a:custGeom>
              <a:avLst/>
              <a:gdLst>
                <a:gd name="T0" fmla="*/ 5 w 100"/>
                <a:gd name="T1" fmla="*/ 139 h 139"/>
                <a:gd name="T2" fmla="*/ 21 w 100"/>
                <a:gd name="T3" fmla="*/ 139 h 139"/>
                <a:gd name="T4" fmla="*/ 26 w 100"/>
                <a:gd name="T5" fmla="*/ 133 h 139"/>
                <a:gd name="T6" fmla="*/ 26 w 100"/>
                <a:gd name="T7" fmla="*/ 49 h 139"/>
                <a:gd name="T8" fmla="*/ 32 w 100"/>
                <a:gd name="T9" fmla="*/ 64 h 139"/>
                <a:gd name="T10" fmla="*/ 74 w 100"/>
                <a:gd name="T11" fmla="*/ 136 h 139"/>
                <a:gd name="T12" fmla="*/ 79 w 100"/>
                <a:gd name="T13" fmla="*/ 139 h 139"/>
                <a:gd name="T14" fmla="*/ 95 w 100"/>
                <a:gd name="T15" fmla="*/ 139 h 139"/>
                <a:gd name="T16" fmla="*/ 100 w 100"/>
                <a:gd name="T17" fmla="*/ 133 h 139"/>
                <a:gd name="T18" fmla="*/ 100 w 100"/>
                <a:gd name="T19" fmla="*/ 5 h 139"/>
                <a:gd name="T20" fmla="*/ 95 w 100"/>
                <a:gd name="T21" fmla="*/ 0 h 139"/>
                <a:gd name="T22" fmla="*/ 79 w 100"/>
                <a:gd name="T23" fmla="*/ 0 h 139"/>
                <a:gd name="T24" fmla="*/ 74 w 100"/>
                <a:gd name="T25" fmla="*/ 5 h 139"/>
                <a:gd name="T26" fmla="*/ 74 w 100"/>
                <a:gd name="T27" fmla="*/ 88 h 139"/>
                <a:gd name="T28" fmla="*/ 69 w 100"/>
                <a:gd name="T29" fmla="*/ 76 h 139"/>
                <a:gd name="T30" fmla="*/ 26 w 100"/>
                <a:gd name="T31" fmla="*/ 2 h 139"/>
                <a:gd name="T32" fmla="*/ 21 w 100"/>
                <a:gd name="T33" fmla="*/ 0 h 139"/>
                <a:gd name="T34" fmla="*/ 5 w 100"/>
                <a:gd name="T35" fmla="*/ 0 h 139"/>
                <a:gd name="T36" fmla="*/ 0 w 100"/>
                <a:gd name="T37" fmla="*/ 5 h 139"/>
                <a:gd name="T38" fmla="*/ 0 w 100"/>
                <a:gd name="T39" fmla="*/ 133 h 139"/>
                <a:gd name="T40" fmla="*/ 5 w 100"/>
                <a:gd name="T4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139">
                  <a:moveTo>
                    <a:pt x="5" y="139"/>
                  </a:moveTo>
                  <a:cubicBezTo>
                    <a:pt x="21" y="139"/>
                    <a:pt x="21" y="139"/>
                    <a:pt x="21" y="139"/>
                  </a:cubicBezTo>
                  <a:cubicBezTo>
                    <a:pt x="25" y="139"/>
                    <a:pt x="26" y="137"/>
                    <a:pt x="26" y="133"/>
                  </a:cubicBezTo>
                  <a:cubicBezTo>
                    <a:pt x="26" y="49"/>
                    <a:pt x="26" y="49"/>
                    <a:pt x="26" y="49"/>
                  </a:cubicBezTo>
                  <a:cubicBezTo>
                    <a:pt x="27" y="50"/>
                    <a:pt x="32" y="64"/>
                    <a:pt x="32" y="64"/>
                  </a:cubicBezTo>
                  <a:cubicBezTo>
                    <a:pt x="74" y="136"/>
                    <a:pt x="74" y="136"/>
                    <a:pt x="74" y="136"/>
                  </a:cubicBezTo>
                  <a:cubicBezTo>
                    <a:pt x="75" y="138"/>
                    <a:pt x="76" y="139"/>
                    <a:pt x="79" y="139"/>
                  </a:cubicBezTo>
                  <a:cubicBezTo>
                    <a:pt x="95" y="139"/>
                    <a:pt x="95" y="139"/>
                    <a:pt x="95" y="139"/>
                  </a:cubicBezTo>
                  <a:cubicBezTo>
                    <a:pt x="99" y="139"/>
                    <a:pt x="100" y="137"/>
                    <a:pt x="100" y="133"/>
                  </a:cubicBezTo>
                  <a:cubicBezTo>
                    <a:pt x="100" y="5"/>
                    <a:pt x="100" y="5"/>
                    <a:pt x="100" y="5"/>
                  </a:cubicBezTo>
                  <a:cubicBezTo>
                    <a:pt x="100" y="1"/>
                    <a:pt x="99" y="0"/>
                    <a:pt x="95" y="0"/>
                  </a:cubicBezTo>
                  <a:cubicBezTo>
                    <a:pt x="79" y="0"/>
                    <a:pt x="79" y="0"/>
                    <a:pt x="79" y="0"/>
                  </a:cubicBezTo>
                  <a:cubicBezTo>
                    <a:pt x="75" y="0"/>
                    <a:pt x="74" y="1"/>
                    <a:pt x="74" y="5"/>
                  </a:cubicBezTo>
                  <a:cubicBezTo>
                    <a:pt x="74" y="88"/>
                    <a:pt x="74" y="88"/>
                    <a:pt x="74" y="88"/>
                  </a:cubicBezTo>
                  <a:cubicBezTo>
                    <a:pt x="69" y="76"/>
                    <a:pt x="69" y="76"/>
                    <a:pt x="69" y="76"/>
                  </a:cubicBezTo>
                  <a:cubicBezTo>
                    <a:pt x="26" y="2"/>
                    <a:pt x="26" y="2"/>
                    <a:pt x="26" y="2"/>
                  </a:cubicBezTo>
                  <a:cubicBezTo>
                    <a:pt x="25" y="0"/>
                    <a:pt x="24" y="0"/>
                    <a:pt x="21" y="0"/>
                  </a:cubicBezTo>
                  <a:cubicBezTo>
                    <a:pt x="5" y="0"/>
                    <a:pt x="5" y="0"/>
                    <a:pt x="5" y="0"/>
                  </a:cubicBezTo>
                  <a:cubicBezTo>
                    <a:pt x="2" y="0"/>
                    <a:pt x="0" y="1"/>
                    <a:pt x="0" y="5"/>
                  </a:cubicBezTo>
                  <a:cubicBezTo>
                    <a:pt x="0" y="133"/>
                    <a:pt x="0" y="133"/>
                    <a:pt x="0" y="133"/>
                  </a:cubicBezTo>
                  <a:cubicBezTo>
                    <a:pt x="0" y="137"/>
                    <a:pt x="2" y="139"/>
                    <a:pt x="5"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10"/>
            <p:cNvSpPr>
              <a:spLocks/>
            </p:cNvSpPr>
            <p:nvPr userDrawn="1"/>
          </p:nvSpPr>
          <p:spPr bwMode="auto">
            <a:xfrm>
              <a:off x="6792" y="284"/>
              <a:ext cx="119" cy="135"/>
            </a:xfrm>
            <a:custGeom>
              <a:avLst/>
              <a:gdLst>
                <a:gd name="T0" fmla="*/ 119 w 124"/>
                <a:gd name="T1" fmla="*/ 139 h 139"/>
                <a:gd name="T2" fmla="*/ 124 w 124"/>
                <a:gd name="T3" fmla="*/ 133 h 139"/>
                <a:gd name="T4" fmla="*/ 124 w 124"/>
                <a:gd name="T5" fmla="*/ 5 h 139"/>
                <a:gd name="T6" fmla="*/ 119 w 124"/>
                <a:gd name="T7" fmla="*/ 0 h 139"/>
                <a:gd name="T8" fmla="*/ 102 w 124"/>
                <a:gd name="T9" fmla="*/ 0 h 139"/>
                <a:gd name="T10" fmla="*/ 98 w 124"/>
                <a:gd name="T11" fmla="*/ 2 h 139"/>
                <a:gd name="T12" fmla="*/ 67 w 124"/>
                <a:gd name="T13" fmla="*/ 74 h 139"/>
                <a:gd name="T14" fmla="*/ 62 w 124"/>
                <a:gd name="T15" fmla="*/ 88 h 139"/>
                <a:gd name="T16" fmla="*/ 57 w 124"/>
                <a:gd name="T17" fmla="*/ 74 h 139"/>
                <a:gd name="T18" fmla="*/ 25 w 124"/>
                <a:gd name="T19" fmla="*/ 2 h 139"/>
                <a:gd name="T20" fmla="*/ 21 w 124"/>
                <a:gd name="T21" fmla="*/ 0 h 139"/>
                <a:gd name="T22" fmla="*/ 5 w 124"/>
                <a:gd name="T23" fmla="*/ 0 h 139"/>
                <a:gd name="T24" fmla="*/ 0 w 124"/>
                <a:gd name="T25" fmla="*/ 5 h 139"/>
                <a:gd name="T26" fmla="*/ 0 w 124"/>
                <a:gd name="T27" fmla="*/ 133 h 139"/>
                <a:gd name="T28" fmla="*/ 5 w 124"/>
                <a:gd name="T29" fmla="*/ 139 h 139"/>
                <a:gd name="T30" fmla="*/ 21 w 124"/>
                <a:gd name="T31" fmla="*/ 139 h 139"/>
                <a:gd name="T32" fmla="*/ 26 w 124"/>
                <a:gd name="T33" fmla="*/ 133 h 139"/>
                <a:gd name="T34" fmla="*/ 26 w 124"/>
                <a:gd name="T35" fmla="*/ 55 h 139"/>
                <a:gd name="T36" fmla="*/ 30 w 124"/>
                <a:gd name="T37" fmla="*/ 71 h 139"/>
                <a:gd name="T38" fmla="*/ 48 w 124"/>
                <a:gd name="T39" fmla="*/ 112 h 139"/>
                <a:gd name="T40" fmla="*/ 54 w 124"/>
                <a:gd name="T41" fmla="*/ 118 h 139"/>
                <a:gd name="T42" fmla="*/ 69 w 124"/>
                <a:gd name="T43" fmla="*/ 118 h 139"/>
                <a:gd name="T44" fmla="*/ 76 w 124"/>
                <a:gd name="T45" fmla="*/ 112 h 139"/>
                <a:gd name="T46" fmla="*/ 92 w 124"/>
                <a:gd name="T47" fmla="*/ 72 h 139"/>
                <a:gd name="T48" fmla="*/ 97 w 124"/>
                <a:gd name="T49" fmla="*/ 54 h 139"/>
                <a:gd name="T50" fmla="*/ 97 w 124"/>
                <a:gd name="T51" fmla="*/ 133 h 139"/>
                <a:gd name="T52" fmla="*/ 102 w 124"/>
                <a:gd name="T53" fmla="*/ 139 h 139"/>
                <a:gd name="T54" fmla="*/ 119 w 124"/>
                <a:gd name="T55"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 h="139">
                  <a:moveTo>
                    <a:pt x="119" y="139"/>
                  </a:moveTo>
                  <a:cubicBezTo>
                    <a:pt x="123" y="139"/>
                    <a:pt x="124" y="137"/>
                    <a:pt x="124" y="133"/>
                  </a:cubicBezTo>
                  <a:cubicBezTo>
                    <a:pt x="124" y="5"/>
                    <a:pt x="124" y="5"/>
                    <a:pt x="124" y="5"/>
                  </a:cubicBezTo>
                  <a:cubicBezTo>
                    <a:pt x="124" y="1"/>
                    <a:pt x="123" y="0"/>
                    <a:pt x="119" y="0"/>
                  </a:cubicBezTo>
                  <a:cubicBezTo>
                    <a:pt x="102" y="0"/>
                    <a:pt x="102" y="0"/>
                    <a:pt x="102" y="0"/>
                  </a:cubicBezTo>
                  <a:cubicBezTo>
                    <a:pt x="100" y="0"/>
                    <a:pt x="98" y="0"/>
                    <a:pt x="98" y="2"/>
                  </a:cubicBezTo>
                  <a:cubicBezTo>
                    <a:pt x="67" y="74"/>
                    <a:pt x="67" y="74"/>
                    <a:pt x="67" y="74"/>
                  </a:cubicBezTo>
                  <a:cubicBezTo>
                    <a:pt x="62" y="88"/>
                    <a:pt x="62" y="88"/>
                    <a:pt x="62" y="88"/>
                  </a:cubicBezTo>
                  <a:cubicBezTo>
                    <a:pt x="57" y="74"/>
                    <a:pt x="57" y="74"/>
                    <a:pt x="57" y="74"/>
                  </a:cubicBezTo>
                  <a:cubicBezTo>
                    <a:pt x="25" y="2"/>
                    <a:pt x="25" y="2"/>
                    <a:pt x="25" y="2"/>
                  </a:cubicBezTo>
                  <a:cubicBezTo>
                    <a:pt x="24" y="1"/>
                    <a:pt x="23" y="0"/>
                    <a:pt x="21" y="0"/>
                  </a:cubicBezTo>
                  <a:cubicBezTo>
                    <a:pt x="5" y="0"/>
                    <a:pt x="5" y="0"/>
                    <a:pt x="5" y="0"/>
                  </a:cubicBezTo>
                  <a:cubicBezTo>
                    <a:pt x="1" y="0"/>
                    <a:pt x="0" y="1"/>
                    <a:pt x="0" y="5"/>
                  </a:cubicBezTo>
                  <a:cubicBezTo>
                    <a:pt x="0" y="133"/>
                    <a:pt x="0" y="133"/>
                    <a:pt x="0" y="133"/>
                  </a:cubicBezTo>
                  <a:cubicBezTo>
                    <a:pt x="0" y="137"/>
                    <a:pt x="1" y="139"/>
                    <a:pt x="5" y="139"/>
                  </a:cubicBezTo>
                  <a:cubicBezTo>
                    <a:pt x="21" y="139"/>
                    <a:pt x="21" y="139"/>
                    <a:pt x="21" y="139"/>
                  </a:cubicBezTo>
                  <a:cubicBezTo>
                    <a:pt x="24" y="139"/>
                    <a:pt x="26" y="137"/>
                    <a:pt x="26" y="133"/>
                  </a:cubicBezTo>
                  <a:cubicBezTo>
                    <a:pt x="26" y="55"/>
                    <a:pt x="26" y="55"/>
                    <a:pt x="26" y="55"/>
                  </a:cubicBezTo>
                  <a:cubicBezTo>
                    <a:pt x="30" y="71"/>
                    <a:pt x="30" y="71"/>
                    <a:pt x="30" y="71"/>
                  </a:cubicBezTo>
                  <a:cubicBezTo>
                    <a:pt x="48" y="112"/>
                    <a:pt x="48" y="112"/>
                    <a:pt x="48" y="112"/>
                  </a:cubicBezTo>
                  <a:cubicBezTo>
                    <a:pt x="49" y="115"/>
                    <a:pt x="51" y="118"/>
                    <a:pt x="54" y="118"/>
                  </a:cubicBezTo>
                  <a:cubicBezTo>
                    <a:pt x="69" y="118"/>
                    <a:pt x="69" y="118"/>
                    <a:pt x="69" y="118"/>
                  </a:cubicBezTo>
                  <a:cubicBezTo>
                    <a:pt x="72" y="118"/>
                    <a:pt x="74" y="116"/>
                    <a:pt x="76" y="112"/>
                  </a:cubicBezTo>
                  <a:cubicBezTo>
                    <a:pt x="92" y="72"/>
                    <a:pt x="92" y="72"/>
                    <a:pt x="92" y="72"/>
                  </a:cubicBezTo>
                  <a:cubicBezTo>
                    <a:pt x="97" y="54"/>
                    <a:pt x="97" y="54"/>
                    <a:pt x="97" y="54"/>
                  </a:cubicBezTo>
                  <a:cubicBezTo>
                    <a:pt x="97" y="133"/>
                    <a:pt x="97" y="133"/>
                    <a:pt x="97" y="133"/>
                  </a:cubicBezTo>
                  <a:cubicBezTo>
                    <a:pt x="97" y="137"/>
                    <a:pt x="99" y="139"/>
                    <a:pt x="102" y="139"/>
                  </a:cubicBezTo>
                  <a:lnTo>
                    <a:pt x="11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11"/>
            <p:cNvSpPr>
              <a:spLocks noEditPoints="1"/>
            </p:cNvSpPr>
            <p:nvPr userDrawn="1"/>
          </p:nvSpPr>
          <p:spPr bwMode="auto">
            <a:xfrm>
              <a:off x="7070" y="284"/>
              <a:ext cx="97" cy="135"/>
            </a:xfrm>
            <a:custGeom>
              <a:avLst/>
              <a:gdLst>
                <a:gd name="T0" fmla="*/ 75 w 100"/>
                <a:gd name="T1" fmla="*/ 82 h 139"/>
                <a:gd name="T2" fmla="*/ 98 w 100"/>
                <a:gd name="T3" fmla="*/ 52 h 139"/>
                <a:gd name="T4" fmla="*/ 98 w 100"/>
                <a:gd name="T5" fmla="*/ 33 h 139"/>
                <a:gd name="T6" fmla="*/ 48 w 100"/>
                <a:gd name="T7" fmla="*/ 0 h 139"/>
                <a:gd name="T8" fmla="*/ 5 w 100"/>
                <a:gd name="T9" fmla="*/ 0 h 139"/>
                <a:gd name="T10" fmla="*/ 0 w 100"/>
                <a:gd name="T11" fmla="*/ 5 h 139"/>
                <a:gd name="T12" fmla="*/ 0 w 100"/>
                <a:gd name="T13" fmla="*/ 133 h 139"/>
                <a:gd name="T14" fmla="*/ 5 w 100"/>
                <a:gd name="T15" fmla="*/ 139 h 139"/>
                <a:gd name="T16" fmla="*/ 23 w 100"/>
                <a:gd name="T17" fmla="*/ 139 h 139"/>
                <a:gd name="T18" fmla="*/ 28 w 100"/>
                <a:gd name="T19" fmla="*/ 133 h 139"/>
                <a:gd name="T20" fmla="*/ 28 w 100"/>
                <a:gd name="T21" fmla="*/ 86 h 139"/>
                <a:gd name="T22" fmla="*/ 49 w 100"/>
                <a:gd name="T23" fmla="*/ 86 h 139"/>
                <a:gd name="T24" fmla="*/ 71 w 100"/>
                <a:gd name="T25" fmla="*/ 133 h 139"/>
                <a:gd name="T26" fmla="*/ 76 w 100"/>
                <a:gd name="T27" fmla="*/ 139 h 139"/>
                <a:gd name="T28" fmla="*/ 94 w 100"/>
                <a:gd name="T29" fmla="*/ 139 h 139"/>
                <a:gd name="T30" fmla="*/ 99 w 100"/>
                <a:gd name="T31" fmla="*/ 133 h 139"/>
                <a:gd name="T32" fmla="*/ 75 w 100"/>
                <a:gd name="T33" fmla="*/ 82 h 139"/>
                <a:gd name="T34" fmla="*/ 70 w 100"/>
                <a:gd name="T35" fmla="*/ 47 h 139"/>
                <a:gd name="T36" fmla="*/ 48 w 100"/>
                <a:gd name="T37" fmla="*/ 63 h 139"/>
                <a:gd name="T38" fmla="*/ 28 w 100"/>
                <a:gd name="T39" fmla="*/ 63 h 139"/>
                <a:gd name="T40" fmla="*/ 28 w 100"/>
                <a:gd name="T41" fmla="*/ 23 h 139"/>
                <a:gd name="T42" fmla="*/ 48 w 100"/>
                <a:gd name="T43" fmla="*/ 23 h 139"/>
                <a:gd name="T44" fmla="*/ 70 w 100"/>
                <a:gd name="T45" fmla="*/ 38 h 139"/>
                <a:gd name="T46" fmla="*/ 70 w 100"/>
                <a:gd name="T47" fmla="*/ 4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139">
                  <a:moveTo>
                    <a:pt x="75" y="82"/>
                  </a:moveTo>
                  <a:cubicBezTo>
                    <a:pt x="92" y="76"/>
                    <a:pt x="98" y="64"/>
                    <a:pt x="98" y="52"/>
                  </a:cubicBezTo>
                  <a:cubicBezTo>
                    <a:pt x="98" y="33"/>
                    <a:pt x="98" y="33"/>
                    <a:pt x="98" y="33"/>
                  </a:cubicBezTo>
                  <a:cubicBezTo>
                    <a:pt x="98" y="16"/>
                    <a:pt x="85" y="0"/>
                    <a:pt x="48" y="0"/>
                  </a:cubicBezTo>
                  <a:cubicBezTo>
                    <a:pt x="5" y="0"/>
                    <a:pt x="5" y="0"/>
                    <a:pt x="5" y="0"/>
                  </a:cubicBezTo>
                  <a:cubicBezTo>
                    <a:pt x="1" y="0"/>
                    <a:pt x="0" y="1"/>
                    <a:pt x="0" y="5"/>
                  </a:cubicBezTo>
                  <a:cubicBezTo>
                    <a:pt x="0" y="133"/>
                    <a:pt x="0" y="133"/>
                    <a:pt x="0" y="133"/>
                  </a:cubicBezTo>
                  <a:cubicBezTo>
                    <a:pt x="0" y="137"/>
                    <a:pt x="1" y="139"/>
                    <a:pt x="5" y="139"/>
                  </a:cubicBezTo>
                  <a:cubicBezTo>
                    <a:pt x="23" y="139"/>
                    <a:pt x="23" y="139"/>
                    <a:pt x="23" y="139"/>
                  </a:cubicBezTo>
                  <a:cubicBezTo>
                    <a:pt x="27" y="139"/>
                    <a:pt x="28" y="137"/>
                    <a:pt x="28" y="133"/>
                  </a:cubicBezTo>
                  <a:cubicBezTo>
                    <a:pt x="28" y="86"/>
                    <a:pt x="28" y="86"/>
                    <a:pt x="28" y="86"/>
                  </a:cubicBezTo>
                  <a:cubicBezTo>
                    <a:pt x="49" y="86"/>
                    <a:pt x="49" y="86"/>
                    <a:pt x="49" y="86"/>
                  </a:cubicBezTo>
                  <a:cubicBezTo>
                    <a:pt x="71" y="133"/>
                    <a:pt x="71" y="133"/>
                    <a:pt x="71" y="133"/>
                  </a:cubicBezTo>
                  <a:cubicBezTo>
                    <a:pt x="73" y="137"/>
                    <a:pt x="73" y="139"/>
                    <a:pt x="76" y="139"/>
                  </a:cubicBezTo>
                  <a:cubicBezTo>
                    <a:pt x="94" y="139"/>
                    <a:pt x="94" y="139"/>
                    <a:pt x="94" y="139"/>
                  </a:cubicBezTo>
                  <a:cubicBezTo>
                    <a:pt x="98" y="139"/>
                    <a:pt x="100" y="137"/>
                    <a:pt x="99" y="133"/>
                  </a:cubicBezTo>
                  <a:lnTo>
                    <a:pt x="75" y="82"/>
                  </a:lnTo>
                  <a:close/>
                  <a:moveTo>
                    <a:pt x="70" y="47"/>
                  </a:moveTo>
                  <a:cubicBezTo>
                    <a:pt x="70" y="58"/>
                    <a:pt x="62" y="63"/>
                    <a:pt x="48" y="63"/>
                  </a:cubicBezTo>
                  <a:cubicBezTo>
                    <a:pt x="28" y="63"/>
                    <a:pt x="28" y="63"/>
                    <a:pt x="28" y="63"/>
                  </a:cubicBezTo>
                  <a:cubicBezTo>
                    <a:pt x="28" y="23"/>
                    <a:pt x="28" y="23"/>
                    <a:pt x="28" y="23"/>
                  </a:cubicBezTo>
                  <a:cubicBezTo>
                    <a:pt x="48" y="23"/>
                    <a:pt x="48" y="23"/>
                    <a:pt x="48" y="23"/>
                  </a:cubicBezTo>
                  <a:cubicBezTo>
                    <a:pt x="62" y="23"/>
                    <a:pt x="70" y="28"/>
                    <a:pt x="70" y="38"/>
                  </a:cubicBezTo>
                  <a:lnTo>
                    <a:pt x="70"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12"/>
            <p:cNvSpPr>
              <a:spLocks/>
            </p:cNvSpPr>
            <p:nvPr userDrawn="1"/>
          </p:nvSpPr>
          <p:spPr bwMode="auto">
            <a:xfrm>
              <a:off x="7199" y="284"/>
              <a:ext cx="104" cy="135"/>
            </a:xfrm>
            <a:custGeom>
              <a:avLst/>
              <a:gdLst>
                <a:gd name="T0" fmla="*/ 57 w 107"/>
                <a:gd name="T1" fmla="*/ 68 h 139"/>
                <a:gd name="T2" fmla="*/ 100 w 107"/>
                <a:gd name="T3" fmla="*/ 5 h 139"/>
                <a:gd name="T4" fmla="*/ 98 w 107"/>
                <a:gd name="T5" fmla="*/ 0 h 139"/>
                <a:gd name="T6" fmla="*/ 79 w 107"/>
                <a:gd name="T7" fmla="*/ 0 h 139"/>
                <a:gd name="T8" fmla="*/ 70 w 107"/>
                <a:gd name="T9" fmla="*/ 5 h 139"/>
                <a:gd name="T10" fmla="*/ 34 w 107"/>
                <a:gd name="T11" fmla="*/ 60 h 139"/>
                <a:gd name="T12" fmla="*/ 28 w 107"/>
                <a:gd name="T13" fmla="*/ 60 h 139"/>
                <a:gd name="T14" fmla="*/ 28 w 107"/>
                <a:gd name="T15" fmla="*/ 5 h 139"/>
                <a:gd name="T16" fmla="*/ 23 w 107"/>
                <a:gd name="T17" fmla="*/ 0 h 139"/>
                <a:gd name="T18" fmla="*/ 5 w 107"/>
                <a:gd name="T19" fmla="*/ 0 h 139"/>
                <a:gd name="T20" fmla="*/ 0 w 107"/>
                <a:gd name="T21" fmla="*/ 5 h 139"/>
                <a:gd name="T22" fmla="*/ 0 w 107"/>
                <a:gd name="T23" fmla="*/ 133 h 139"/>
                <a:gd name="T24" fmla="*/ 5 w 107"/>
                <a:gd name="T25" fmla="*/ 139 h 139"/>
                <a:gd name="T26" fmla="*/ 23 w 107"/>
                <a:gd name="T27" fmla="*/ 139 h 139"/>
                <a:gd name="T28" fmla="*/ 28 w 107"/>
                <a:gd name="T29" fmla="*/ 133 h 139"/>
                <a:gd name="T30" fmla="*/ 28 w 107"/>
                <a:gd name="T31" fmla="*/ 80 h 139"/>
                <a:gd name="T32" fmla="*/ 34 w 107"/>
                <a:gd name="T33" fmla="*/ 80 h 139"/>
                <a:gd name="T34" fmla="*/ 73 w 107"/>
                <a:gd name="T35" fmla="*/ 133 h 139"/>
                <a:gd name="T36" fmla="*/ 80 w 107"/>
                <a:gd name="T37" fmla="*/ 139 h 139"/>
                <a:gd name="T38" fmla="*/ 103 w 107"/>
                <a:gd name="T39" fmla="*/ 139 h 139"/>
                <a:gd name="T40" fmla="*/ 106 w 107"/>
                <a:gd name="T41" fmla="*/ 133 h 139"/>
                <a:gd name="T42" fmla="*/ 57 w 107"/>
                <a:gd name="T43" fmla="*/ 6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139">
                  <a:moveTo>
                    <a:pt x="57" y="68"/>
                  </a:moveTo>
                  <a:cubicBezTo>
                    <a:pt x="100" y="5"/>
                    <a:pt x="100" y="5"/>
                    <a:pt x="100" y="5"/>
                  </a:cubicBezTo>
                  <a:cubicBezTo>
                    <a:pt x="102" y="2"/>
                    <a:pt x="101" y="0"/>
                    <a:pt x="98" y="0"/>
                  </a:cubicBezTo>
                  <a:cubicBezTo>
                    <a:pt x="79" y="0"/>
                    <a:pt x="79" y="0"/>
                    <a:pt x="79" y="0"/>
                  </a:cubicBezTo>
                  <a:cubicBezTo>
                    <a:pt x="75" y="0"/>
                    <a:pt x="72" y="2"/>
                    <a:pt x="70" y="5"/>
                  </a:cubicBezTo>
                  <a:cubicBezTo>
                    <a:pt x="34" y="60"/>
                    <a:pt x="34" y="60"/>
                    <a:pt x="34" y="60"/>
                  </a:cubicBezTo>
                  <a:cubicBezTo>
                    <a:pt x="28" y="60"/>
                    <a:pt x="28" y="60"/>
                    <a:pt x="28" y="60"/>
                  </a:cubicBezTo>
                  <a:cubicBezTo>
                    <a:pt x="28" y="5"/>
                    <a:pt x="28" y="5"/>
                    <a:pt x="28" y="5"/>
                  </a:cubicBezTo>
                  <a:cubicBezTo>
                    <a:pt x="28" y="1"/>
                    <a:pt x="26" y="0"/>
                    <a:pt x="23" y="0"/>
                  </a:cubicBezTo>
                  <a:cubicBezTo>
                    <a:pt x="5" y="0"/>
                    <a:pt x="5" y="0"/>
                    <a:pt x="5" y="0"/>
                  </a:cubicBezTo>
                  <a:cubicBezTo>
                    <a:pt x="1" y="0"/>
                    <a:pt x="0" y="1"/>
                    <a:pt x="0" y="5"/>
                  </a:cubicBezTo>
                  <a:cubicBezTo>
                    <a:pt x="0" y="133"/>
                    <a:pt x="0" y="133"/>
                    <a:pt x="0" y="133"/>
                  </a:cubicBezTo>
                  <a:cubicBezTo>
                    <a:pt x="0" y="137"/>
                    <a:pt x="1" y="139"/>
                    <a:pt x="5" y="139"/>
                  </a:cubicBezTo>
                  <a:cubicBezTo>
                    <a:pt x="23" y="139"/>
                    <a:pt x="23" y="139"/>
                    <a:pt x="23" y="139"/>
                  </a:cubicBezTo>
                  <a:cubicBezTo>
                    <a:pt x="26" y="139"/>
                    <a:pt x="28" y="137"/>
                    <a:pt x="28" y="133"/>
                  </a:cubicBezTo>
                  <a:cubicBezTo>
                    <a:pt x="28" y="80"/>
                    <a:pt x="28" y="80"/>
                    <a:pt x="28" y="80"/>
                  </a:cubicBezTo>
                  <a:cubicBezTo>
                    <a:pt x="34" y="80"/>
                    <a:pt x="34" y="80"/>
                    <a:pt x="34" y="80"/>
                  </a:cubicBezTo>
                  <a:cubicBezTo>
                    <a:pt x="73" y="133"/>
                    <a:pt x="73" y="133"/>
                    <a:pt x="73" y="133"/>
                  </a:cubicBezTo>
                  <a:cubicBezTo>
                    <a:pt x="75" y="136"/>
                    <a:pt x="77" y="139"/>
                    <a:pt x="80" y="139"/>
                  </a:cubicBezTo>
                  <a:cubicBezTo>
                    <a:pt x="103" y="139"/>
                    <a:pt x="103" y="139"/>
                    <a:pt x="103" y="139"/>
                  </a:cubicBezTo>
                  <a:cubicBezTo>
                    <a:pt x="107" y="139"/>
                    <a:pt x="107" y="136"/>
                    <a:pt x="106" y="133"/>
                  </a:cubicBezTo>
                  <a:lnTo>
                    <a:pt x="57"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13"/>
            <p:cNvSpPr>
              <a:spLocks/>
            </p:cNvSpPr>
            <p:nvPr userDrawn="1"/>
          </p:nvSpPr>
          <p:spPr bwMode="auto">
            <a:xfrm>
              <a:off x="7182" y="463"/>
              <a:ext cx="103" cy="135"/>
            </a:xfrm>
            <a:custGeom>
              <a:avLst/>
              <a:gdLst>
                <a:gd name="T0" fmla="*/ 57 w 107"/>
                <a:gd name="T1" fmla="*/ 68 h 139"/>
                <a:gd name="T2" fmla="*/ 100 w 107"/>
                <a:gd name="T3" fmla="*/ 5 h 139"/>
                <a:gd name="T4" fmla="*/ 98 w 107"/>
                <a:gd name="T5" fmla="*/ 0 h 139"/>
                <a:gd name="T6" fmla="*/ 79 w 107"/>
                <a:gd name="T7" fmla="*/ 0 h 139"/>
                <a:gd name="T8" fmla="*/ 71 w 107"/>
                <a:gd name="T9" fmla="*/ 5 h 139"/>
                <a:gd name="T10" fmla="*/ 34 w 107"/>
                <a:gd name="T11" fmla="*/ 60 h 139"/>
                <a:gd name="T12" fmla="*/ 28 w 107"/>
                <a:gd name="T13" fmla="*/ 60 h 139"/>
                <a:gd name="T14" fmla="*/ 28 w 107"/>
                <a:gd name="T15" fmla="*/ 5 h 139"/>
                <a:gd name="T16" fmla="*/ 23 w 107"/>
                <a:gd name="T17" fmla="*/ 0 h 139"/>
                <a:gd name="T18" fmla="*/ 5 w 107"/>
                <a:gd name="T19" fmla="*/ 0 h 139"/>
                <a:gd name="T20" fmla="*/ 0 w 107"/>
                <a:gd name="T21" fmla="*/ 5 h 139"/>
                <a:gd name="T22" fmla="*/ 0 w 107"/>
                <a:gd name="T23" fmla="*/ 134 h 139"/>
                <a:gd name="T24" fmla="*/ 5 w 107"/>
                <a:gd name="T25" fmla="*/ 139 h 139"/>
                <a:gd name="T26" fmla="*/ 23 w 107"/>
                <a:gd name="T27" fmla="*/ 139 h 139"/>
                <a:gd name="T28" fmla="*/ 28 w 107"/>
                <a:gd name="T29" fmla="*/ 134 h 139"/>
                <a:gd name="T30" fmla="*/ 28 w 107"/>
                <a:gd name="T31" fmla="*/ 80 h 139"/>
                <a:gd name="T32" fmla="*/ 34 w 107"/>
                <a:gd name="T33" fmla="*/ 80 h 139"/>
                <a:gd name="T34" fmla="*/ 73 w 107"/>
                <a:gd name="T35" fmla="*/ 134 h 139"/>
                <a:gd name="T36" fmla="*/ 80 w 107"/>
                <a:gd name="T37" fmla="*/ 139 h 139"/>
                <a:gd name="T38" fmla="*/ 103 w 107"/>
                <a:gd name="T39" fmla="*/ 139 h 139"/>
                <a:gd name="T40" fmla="*/ 106 w 107"/>
                <a:gd name="T41" fmla="*/ 134 h 139"/>
                <a:gd name="T42" fmla="*/ 57 w 107"/>
                <a:gd name="T43" fmla="*/ 6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139">
                  <a:moveTo>
                    <a:pt x="57" y="68"/>
                  </a:moveTo>
                  <a:cubicBezTo>
                    <a:pt x="100" y="5"/>
                    <a:pt x="100" y="5"/>
                    <a:pt x="100" y="5"/>
                  </a:cubicBezTo>
                  <a:cubicBezTo>
                    <a:pt x="102" y="2"/>
                    <a:pt x="101" y="0"/>
                    <a:pt x="98" y="0"/>
                  </a:cubicBezTo>
                  <a:cubicBezTo>
                    <a:pt x="79" y="0"/>
                    <a:pt x="79" y="0"/>
                    <a:pt x="79" y="0"/>
                  </a:cubicBezTo>
                  <a:cubicBezTo>
                    <a:pt x="75" y="0"/>
                    <a:pt x="72" y="2"/>
                    <a:pt x="71" y="5"/>
                  </a:cubicBezTo>
                  <a:cubicBezTo>
                    <a:pt x="34" y="60"/>
                    <a:pt x="34" y="60"/>
                    <a:pt x="34" y="60"/>
                  </a:cubicBezTo>
                  <a:cubicBezTo>
                    <a:pt x="28" y="60"/>
                    <a:pt x="28" y="60"/>
                    <a:pt x="28" y="60"/>
                  </a:cubicBezTo>
                  <a:cubicBezTo>
                    <a:pt x="28" y="5"/>
                    <a:pt x="28" y="5"/>
                    <a:pt x="28" y="5"/>
                  </a:cubicBezTo>
                  <a:cubicBezTo>
                    <a:pt x="28" y="2"/>
                    <a:pt x="26" y="0"/>
                    <a:pt x="23" y="0"/>
                  </a:cubicBezTo>
                  <a:cubicBezTo>
                    <a:pt x="5" y="0"/>
                    <a:pt x="5" y="0"/>
                    <a:pt x="5" y="0"/>
                  </a:cubicBezTo>
                  <a:cubicBezTo>
                    <a:pt x="1" y="0"/>
                    <a:pt x="0" y="2"/>
                    <a:pt x="0" y="5"/>
                  </a:cubicBezTo>
                  <a:cubicBezTo>
                    <a:pt x="0" y="134"/>
                    <a:pt x="0" y="134"/>
                    <a:pt x="0" y="134"/>
                  </a:cubicBezTo>
                  <a:cubicBezTo>
                    <a:pt x="0" y="137"/>
                    <a:pt x="1" y="139"/>
                    <a:pt x="5" y="139"/>
                  </a:cubicBezTo>
                  <a:cubicBezTo>
                    <a:pt x="23" y="139"/>
                    <a:pt x="23" y="139"/>
                    <a:pt x="23" y="139"/>
                  </a:cubicBezTo>
                  <a:cubicBezTo>
                    <a:pt x="26" y="139"/>
                    <a:pt x="28" y="137"/>
                    <a:pt x="28" y="134"/>
                  </a:cubicBezTo>
                  <a:cubicBezTo>
                    <a:pt x="28" y="80"/>
                    <a:pt x="28" y="80"/>
                    <a:pt x="28" y="80"/>
                  </a:cubicBezTo>
                  <a:cubicBezTo>
                    <a:pt x="34" y="80"/>
                    <a:pt x="34" y="80"/>
                    <a:pt x="34" y="80"/>
                  </a:cubicBezTo>
                  <a:cubicBezTo>
                    <a:pt x="73" y="134"/>
                    <a:pt x="73" y="134"/>
                    <a:pt x="73" y="134"/>
                  </a:cubicBezTo>
                  <a:cubicBezTo>
                    <a:pt x="75" y="136"/>
                    <a:pt x="77" y="139"/>
                    <a:pt x="80" y="139"/>
                  </a:cubicBezTo>
                  <a:cubicBezTo>
                    <a:pt x="103" y="139"/>
                    <a:pt x="103" y="139"/>
                    <a:pt x="103" y="139"/>
                  </a:cubicBezTo>
                  <a:cubicBezTo>
                    <a:pt x="107" y="139"/>
                    <a:pt x="107" y="136"/>
                    <a:pt x="106" y="134"/>
                  </a:cubicBezTo>
                  <a:lnTo>
                    <a:pt x="57"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14"/>
            <p:cNvSpPr>
              <a:spLocks/>
            </p:cNvSpPr>
            <p:nvPr userDrawn="1"/>
          </p:nvSpPr>
          <p:spPr bwMode="auto">
            <a:xfrm>
              <a:off x="6403" y="461"/>
              <a:ext cx="91" cy="138"/>
            </a:xfrm>
            <a:custGeom>
              <a:avLst/>
              <a:gdLst>
                <a:gd name="T0" fmla="*/ 69 w 94"/>
                <a:gd name="T1" fmla="*/ 64 h 142"/>
                <a:gd name="T2" fmla="*/ 38 w 94"/>
                <a:gd name="T3" fmla="*/ 51 h 142"/>
                <a:gd name="T4" fmla="*/ 29 w 94"/>
                <a:gd name="T5" fmla="*/ 40 h 142"/>
                <a:gd name="T6" fmla="*/ 29 w 94"/>
                <a:gd name="T7" fmla="*/ 37 h 142"/>
                <a:gd name="T8" fmla="*/ 47 w 94"/>
                <a:gd name="T9" fmla="*/ 22 h 142"/>
                <a:gd name="T10" fmla="*/ 65 w 94"/>
                <a:gd name="T11" fmla="*/ 37 h 142"/>
                <a:gd name="T12" fmla="*/ 65 w 94"/>
                <a:gd name="T13" fmla="*/ 39 h 142"/>
                <a:gd name="T14" fmla="*/ 70 w 94"/>
                <a:gd name="T15" fmla="*/ 44 h 142"/>
                <a:gd name="T16" fmla="*/ 87 w 94"/>
                <a:gd name="T17" fmla="*/ 44 h 142"/>
                <a:gd name="T18" fmla="*/ 92 w 94"/>
                <a:gd name="T19" fmla="*/ 39 h 142"/>
                <a:gd name="T20" fmla="*/ 92 w 94"/>
                <a:gd name="T21" fmla="*/ 33 h 142"/>
                <a:gd name="T22" fmla="*/ 47 w 94"/>
                <a:gd name="T23" fmla="*/ 0 h 142"/>
                <a:gd name="T24" fmla="*/ 3 w 94"/>
                <a:gd name="T25" fmla="*/ 33 h 142"/>
                <a:gd name="T26" fmla="*/ 3 w 94"/>
                <a:gd name="T27" fmla="*/ 45 h 142"/>
                <a:gd name="T28" fmla="*/ 21 w 94"/>
                <a:gd name="T29" fmla="*/ 72 h 142"/>
                <a:gd name="T30" fmla="*/ 51 w 94"/>
                <a:gd name="T31" fmla="*/ 84 h 142"/>
                <a:gd name="T32" fmla="*/ 66 w 94"/>
                <a:gd name="T33" fmla="*/ 99 h 142"/>
                <a:gd name="T34" fmla="*/ 66 w 94"/>
                <a:gd name="T35" fmla="*/ 105 h 142"/>
                <a:gd name="T36" fmla="*/ 46 w 94"/>
                <a:gd name="T37" fmla="*/ 120 h 142"/>
                <a:gd name="T38" fmla="*/ 27 w 94"/>
                <a:gd name="T39" fmla="*/ 105 h 142"/>
                <a:gd name="T40" fmla="*/ 27 w 94"/>
                <a:gd name="T41" fmla="*/ 101 h 142"/>
                <a:gd name="T42" fmla="*/ 22 w 94"/>
                <a:gd name="T43" fmla="*/ 95 h 142"/>
                <a:gd name="T44" fmla="*/ 5 w 94"/>
                <a:gd name="T45" fmla="*/ 95 h 142"/>
                <a:gd name="T46" fmla="*/ 0 w 94"/>
                <a:gd name="T47" fmla="*/ 101 h 142"/>
                <a:gd name="T48" fmla="*/ 0 w 94"/>
                <a:gd name="T49" fmla="*/ 109 h 142"/>
                <a:gd name="T50" fmla="*/ 47 w 94"/>
                <a:gd name="T51" fmla="*/ 142 h 142"/>
                <a:gd name="T52" fmla="*/ 94 w 94"/>
                <a:gd name="T53" fmla="*/ 109 h 142"/>
                <a:gd name="T54" fmla="*/ 94 w 94"/>
                <a:gd name="T55" fmla="*/ 93 h 142"/>
                <a:gd name="T56" fmla="*/ 69 w 94"/>
                <a:gd name="T57" fmla="*/ 6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42">
                  <a:moveTo>
                    <a:pt x="69" y="64"/>
                  </a:moveTo>
                  <a:cubicBezTo>
                    <a:pt x="38" y="51"/>
                    <a:pt x="38" y="51"/>
                    <a:pt x="38" y="51"/>
                  </a:cubicBezTo>
                  <a:cubicBezTo>
                    <a:pt x="35" y="50"/>
                    <a:pt x="29" y="47"/>
                    <a:pt x="29" y="40"/>
                  </a:cubicBezTo>
                  <a:cubicBezTo>
                    <a:pt x="29" y="37"/>
                    <a:pt x="29" y="37"/>
                    <a:pt x="29" y="37"/>
                  </a:cubicBezTo>
                  <a:cubicBezTo>
                    <a:pt x="29" y="27"/>
                    <a:pt x="34" y="22"/>
                    <a:pt x="47" y="22"/>
                  </a:cubicBezTo>
                  <a:cubicBezTo>
                    <a:pt x="60" y="22"/>
                    <a:pt x="65" y="27"/>
                    <a:pt x="65" y="37"/>
                  </a:cubicBezTo>
                  <a:cubicBezTo>
                    <a:pt x="65" y="39"/>
                    <a:pt x="65" y="39"/>
                    <a:pt x="65" y="39"/>
                  </a:cubicBezTo>
                  <a:cubicBezTo>
                    <a:pt x="65" y="42"/>
                    <a:pt x="67" y="44"/>
                    <a:pt x="70" y="44"/>
                  </a:cubicBezTo>
                  <a:cubicBezTo>
                    <a:pt x="87" y="44"/>
                    <a:pt x="87" y="44"/>
                    <a:pt x="87" y="44"/>
                  </a:cubicBezTo>
                  <a:cubicBezTo>
                    <a:pt x="91" y="44"/>
                    <a:pt x="92" y="42"/>
                    <a:pt x="92" y="39"/>
                  </a:cubicBezTo>
                  <a:cubicBezTo>
                    <a:pt x="92" y="33"/>
                    <a:pt x="92" y="33"/>
                    <a:pt x="92" y="33"/>
                  </a:cubicBezTo>
                  <a:cubicBezTo>
                    <a:pt x="92" y="16"/>
                    <a:pt x="83" y="0"/>
                    <a:pt x="47" y="0"/>
                  </a:cubicBezTo>
                  <a:cubicBezTo>
                    <a:pt x="11" y="0"/>
                    <a:pt x="3" y="16"/>
                    <a:pt x="3" y="33"/>
                  </a:cubicBezTo>
                  <a:cubicBezTo>
                    <a:pt x="3" y="45"/>
                    <a:pt x="3" y="45"/>
                    <a:pt x="3" y="45"/>
                  </a:cubicBezTo>
                  <a:cubicBezTo>
                    <a:pt x="3" y="58"/>
                    <a:pt x="11" y="68"/>
                    <a:pt x="21" y="72"/>
                  </a:cubicBezTo>
                  <a:cubicBezTo>
                    <a:pt x="51" y="84"/>
                    <a:pt x="51" y="84"/>
                    <a:pt x="51" y="84"/>
                  </a:cubicBezTo>
                  <a:cubicBezTo>
                    <a:pt x="60" y="87"/>
                    <a:pt x="66" y="90"/>
                    <a:pt x="66" y="99"/>
                  </a:cubicBezTo>
                  <a:cubicBezTo>
                    <a:pt x="66" y="105"/>
                    <a:pt x="66" y="105"/>
                    <a:pt x="66" y="105"/>
                  </a:cubicBezTo>
                  <a:cubicBezTo>
                    <a:pt x="66" y="115"/>
                    <a:pt x="60" y="120"/>
                    <a:pt x="46" y="120"/>
                  </a:cubicBezTo>
                  <a:cubicBezTo>
                    <a:pt x="32" y="120"/>
                    <a:pt x="27" y="115"/>
                    <a:pt x="27" y="105"/>
                  </a:cubicBezTo>
                  <a:cubicBezTo>
                    <a:pt x="27" y="101"/>
                    <a:pt x="27" y="101"/>
                    <a:pt x="27" y="101"/>
                  </a:cubicBezTo>
                  <a:cubicBezTo>
                    <a:pt x="27" y="97"/>
                    <a:pt x="26" y="95"/>
                    <a:pt x="22" y="95"/>
                  </a:cubicBezTo>
                  <a:cubicBezTo>
                    <a:pt x="5" y="95"/>
                    <a:pt x="5" y="95"/>
                    <a:pt x="5" y="95"/>
                  </a:cubicBezTo>
                  <a:cubicBezTo>
                    <a:pt x="1" y="95"/>
                    <a:pt x="0" y="97"/>
                    <a:pt x="0" y="101"/>
                  </a:cubicBezTo>
                  <a:cubicBezTo>
                    <a:pt x="0" y="109"/>
                    <a:pt x="0" y="109"/>
                    <a:pt x="0" y="109"/>
                  </a:cubicBezTo>
                  <a:cubicBezTo>
                    <a:pt x="0" y="126"/>
                    <a:pt x="10" y="142"/>
                    <a:pt x="47" y="142"/>
                  </a:cubicBezTo>
                  <a:cubicBezTo>
                    <a:pt x="83" y="142"/>
                    <a:pt x="94" y="126"/>
                    <a:pt x="94" y="109"/>
                  </a:cubicBezTo>
                  <a:cubicBezTo>
                    <a:pt x="94" y="93"/>
                    <a:pt x="94" y="93"/>
                    <a:pt x="94" y="93"/>
                  </a:cubicBezTo>
                  <a:cubicBezTo>
                    <a:pt x="94" y="78"/>
                    <a:pt x="83" y="69"/>
                    <a:pt x="6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15"/>
            <p:cNvSpPr>
              <a:spLocks/>
            </p:cNvSpPr>
            <p:nvPr userDrawn="1"/>
          </p:nvSpPr>
          <p:spPr bwMode="auto">
            <a:xfrm>
              <a:off x="6889" y="461"/>
              <a:ext cx="91" cy="138"/>
            </a:xfrm>
            <a:custGeom>
              <a:avLst/>
              <a:gdLst>
                <a:gd name="T0" fmla="*/ 70 w 94"/>
                <a:gd name="T1" fmla="*/ 64 h 142"/>
                <a:gd name="T2" fmla="*/ 38 w 94"/>
                <a:gd name="T3" fmla="*/ 51 h 142"/>
                <a:gd name="T4" fmla="*/ 30 w 94"/>
                <a:gd name="T5" fmla="*/ 40 h 142"/>
                <a:gd name="T6" fmla="*/ 30 w 94"/>
                <a:gd name="T7" fmla="*/ 37 h 142"/>
                <a:gd name="T8" fmla="*/ 47 w 94"/>
                <a:gd name="T9" fmla="*/ 22 h 142"/>
                <a:gd name="T10" fmla="*/ 66 w 94"/>
                <a:gd name="T11" fmla="*/ 37 h 142"/>
                <a:gd name="T12" fmla="*/ 66 w 94"/>
                <a:gd name="T13" fmla="*/ 39 h 142"/>
                <a:gd name="T14" fmla="*/ 70 w 94"/>
                <a:gd name="T15" fmla="*/ 44 h 142"/>
                <a:gd name="T16" fmla="*/ 88 w 94"/>
                <a:gd name="T17" fmla="*/ 44 h 142"/>
                <a:gd name="T18" fmla="*/ 93 w 94"/>
                <a:gd name="T19" fmla="*/ 39 h 142"/>
                <a:gd name="T20" fmla="*/ 93 w 94"/>
                <a:gd name="T21" fmla="*/ 33 h 142"/>
                <a:gd name="T22" fmla="*/ 47 w 94"/>
                <a:gd name="T23" fmla="*/ 0 h 142"/>
                <a:gd name="T24" fmla="*/ 3 w 94"/>
                <a:gd name="T25" fmla="*/ 33 h 142"/>
                <a:gd name="T26" fmla="*/ 3 w 94"/>
                <a:gd name="T27" fmla="*/ 45 h 142"/>
                <a:gd name="T28" fmla="*/ 21 w 94"/>
                <a:gd name="T29" fmla="*/ 72 h 142"/>
                <a:gd name="T30" fmla="*/ 51 w 94"/>
                <a:gd name="T31" fmla="*/ 84 h 142"/>
                <a:gd name="T32" fmla="*/ 67 w 94"/>
                <a:gd name="T33" fmla="*/ 99 h 142"/>
                <a:gd name="T34" fmla="*/ 67 w 94"/>
                <a:gd name="T35" fmla="*/ 105 h 142"/>
                <a:gd name="T36" fmla="*/ 47 w 94"/>
                <a:gd name="T37" fmla="*/ 120 h 142"/>
                <a:gd name="T38" fmla="*/ 27 w 94"/>
                <a:gd name="T39" fmla="*/ 105 h 142"/>
                <a:gd name="T40" fmla="*/ 27 w 94"/>
                <a:gd name="T41" fmla="*/ 101 h 142"/>
                <a:gd name="T42" fmla="*/ 22 w 94"/>
                <a:gd name="T43" fmla="*/ 95 h 142"/>
                <a:gd name="T44" fmla="*/ 5 w 94"/>
                <a:gd name="T45" fmla="*/ 95 h 142"/>
                <a:gd name="T46" fmla="*/ 0 w 94"/>
                <a:gd name="T47" fmla="*/ 101 h 142"/>
                <a:gd name="T48" fmla="*/ 0 w 94"/>
                <a:gd name="T49" fmla="*/ 109 h 142"/>
                <a:gd name="T50" fmla="*/ 47 w 94"/>
                <a:gd name="T51" fmla="*/ 142 h 142"/>
                <a:gd name="T52" fmla="*/ 94 w 94"/>
                <a:gd name="T53" fmla="*/ 109 h 142"/>
                <a:gd name="T54" fmla="*/ 94 w 94"/>
                <a:gd name="T55" fmla="*/ 93 h 142"/>
                <a:gd name="T56" fmla="*/ 70 w 94"/>
                <a:gd name="T57" fmla="*/ 6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42">
                  <a:moveTo>
                    <a:pt x="70" y="64"/>
                  </a:moveTo>
                  <a:cubicBezTo>
                    <a:pt x="38" y="51"/>
                    <a:pt x="38" y="51"/>
                    <a:pt x="38" y="51"/>
                  </a:cubicBezTo>
                  <a:cubicBezTo>
                    <a:pt x="35" y="50"/>
                    <a:pt x="30" y="47"/>
                    <a:pt x="30" y="40"/>
                  </a:cubicBezTo>
                  <a:cubicBezTo>
                    <a:pt x="30" y="37"/>
                    <a:pt x="30" y="37"/>
                    <a:pt x="30" y="37"/>
                  </a:cubicBezTo>
                  <a:cubicBezTo>
                    <a:pt x="30" y="27"/>
                    <a:pt x="34" y="22"/>
                    <a:pt x="47" y="22"/>
                  </a:cubicBezTo>
                  <a:cubicBezTo>
                    <a:pt x="61" y="22"/>
                    <a:pt x="66" y="27"/>
                    <a:pt x="66" y="37"/>
                  </a:cubicBezTo>
                  <a:cubicBezTo>
                    <a:pt x="66" y="39"/>
                    <a:pt x="66" y="39"/>
                    <a:pt x="66" y="39"/>
                  </a:cubicBezTo>
                  <a:cubicBezTo>
                    <a:pt x="66" y="42"/>
                    <a:pt x="67" y="44"/>
                    <a:pt x="70" y="44"/>
                  </a:cubicBezTo>
                  <a:cubicBezTo>
                    <a:pt x="88" y="44"/>
                    <a:pt x="88" y="44"/>
                    <a:pt x="88" y="44"/>
                  </a:cubicBezTo>
                  <a:cubicBezTo>
                    <a:pt x="91" y="44"/>
                    <a:pt x="93" y="42"/>
                    <a:pt x="93" y="39"/>
                  </a:cubicBezTo>
                  <a:cubicBezTo>
                    <a:pt x="93" y="33"/>
                    <a:pt x="93" y="33"/>
                    <a:pt x="93" y="33"/>
                  </a:cubicBezTo>
                  <a:cubicBezTo>
                    <a:pt x="93" y="16"/>
                    <a:pt x="83" y="0"/>
                    <a:pt x="47" y="0"/>
                  </a:cubicBezTo>
                  <a:cubicBezTo>
                    <a:pt x="11" y="0"/>
                    <a:pt x="3" y="16"/>
                    <a:pt x="3" y="33"/>
                  </a:cubicBezTo>
                  <a:cubicBezTo>
                    <a:pt x="3" y="45"/>
                    <a:pt x="3" y="45"/>
                    <a:pt x="3" y="45"/>
                  </a:cubicBezTo>
                  <a:cubicBezTo>
                    <a:pt x="3" y="58"/>
                    <a:pt x="12" y="68"/>
                    <a:pt x="21" y="72"/>
                  </a:cubicBezTo>
                  <a:cubicBezTo>
                    <a:pt x="51" y="84"/>
                    <a:pt x="51" y="84"/>
                    <a:pt x="51" y="84"/>
                  </a:cubicBezTo>
                  <a:cubicBezTo>
                    <a:pt x="60" y="87"/>
                    <a:pt x="67" y="90"/>
                    <a:pt x="67" y="99"/>
                  </a:cubicBezTo>
                  <a:cubicBezTo>
                    <a:pt x="67" y="105"/>
                    <a:pt x="67" y="105"/>
                    <a:pt x="67" y="105"/>
                  </a:cubicBezTo>
                  <a:cubicBezTo>
                    <a:pt x="67" y="115"/>
                    <a:pt x="60" y="120"/>
                    <a:pt x="47" y="120"/>
                  </a:cubicBezTo>
                  <a:cubicBezTo>
                    <a:pt x="33" y="120"/>
                    <a:pt x="27" y="115"/>
                    <a:pt x="27" y="105"/>
                  </a:cubicBezTo>
                  <a:cubicBezTo>
                    <a:pt x="27" y="101"/>
                    <a:pt x="27" y="101"/>
                    <a:pt x="27" y="101"/>
                  </a:cubicBezTo>
                  <a:cubicBezTo>
                    <a:pt x="27" y="97"/>
                    <a:pt x="26" y="95"/>
                    <a:pt x="22" y="95"/>
                  </a:cubicBezTo>
                  <a:cubicBezTo>
                    <a:pt x="5" y="95"/>
                    <a:pt x="5" y="95"/>
                    <a:pt x="5" y="95"/>
                  </a:cubicBezTo>
                  <a:cubicBezTo>
                    <a:pt x="2" y="95"/>
                    <a:pt x="0" y="97"/>
                    <a:pt x="0" y="101"/>
                  </a:cubicBezTo>
                  <a:cubicBezTo>
                    <a:pt x="0" y="109"/>
                    <a:pt x="0" y="109"/>
                    <a:pt x="0" y="109"/>
                  </a:cubicBezTo>
                  <a:cubicBezTo>
                    <a:pt x="0" y="126"/>
                    <a:pt x="10" y="142"/>
                    <a:pt x="47" y="142"/>
                  </a:cubicBezTo>
                  <a:cubicBezTo>
                    <a:pt x="84" y="142"/>
                    <a:pt x="94" y="126"/>
                    <a:pt x="94" y="109"/>
                  </a:cubicBezTo>
                  <a:cubicBezTo>
                    <a:pt x="94" y="93"/>
                    <a:pt x="94" y="93"/>
                    <a:pt x="94" y="93"/>
                  </a:cubicBezTo>
                  <a:cubicBezTo>
                    <a:pt x="94" y="78"/>
                    <a:pt x="84" y="69"/>
                    <a:pt x="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16"/>
            <p:cNvSpPr>
              <a:spLocks/>
            </p:cNvSpPr>
            <p:nvPr userDrawn="1"/>
          </p:nvSpPr>
          <p:spPr bwMode="auto">
            <a:xfrm>
              <a:off x="7320" y="282"/>
              <a:ext cx="91" cy="138"/>
            </a:xfrm>
            <a:custGeom>
              <a:avLst/>
              <a:gdLst>
                <a:gd name="T0" fmla="*/ 70 w 94"/>
                <a:gd name="T1" fmla="*/ 64 h 142"/>
                <a:gd name="T2" fmla="*/ 38 w 94"/>
                <a:gd name="T3" fmla="*/ 51 h 142"/>
                <a:gd name="T4" fmla="*/ 30 w 94"/>
                <a:gd name="T5" fmla="*/ 40 h 142"/>
                <a:gd name="T6" fmla="*/ 30 w 94"/>
                <a:gd name="T7" fmla="*/ 37 h 142"/>
                <a:gd name="T8" fmla="*/ 48 w 94"/>
                <a:gd name="T9" fmla="*/ 22 h 142"/>
                <a:gd name="T10" fmla="*/ 66 w 94"/>
                <a:gd name="T11" fmla="*/ 37 h 142"/>
                <a:gd name="T12" fmla="*/ 66 w 94"/>
                <a:gd name="T13" fmla="*/ 39 h 142"/>
                <a:gd name="T14" fmla="*/ 70 w 94"/>
                <a:gd name="T15" fmla="*/ 44 h 142"/>
                <a:gd name="T16" fmla="*/ 88 w 94"/>
                <a:gd name="T17" fmla="*/ 44 h 142"/>
                <a:gd name="T18" fmla="*/ 93 w 94"/>
                <a:gd name="T19" fmla="*/ 39 h 142"/>
                <a:gd name="T20" fmla="*/ 93 w 94"/>
                <a:gd name="T21" fmla="*/ 33 h 142"/>
                <a:gd name="T22" fmla="*/ 47 w 94"/>
                <a:gd name="T23" fmla="*/ 0 h 142"/>
                <a:gd name="T24" fmla="*/ 3 w 94"/>
                <a:gd name="T25" fmla="*/ 33 h 142"/>
                <a:gd name="T26" fmla="*/ 3 w 94"/>
                <a:gd name="T27" fmla="*/ 45 h 142"/>
                <a:gd name="T28" fmla="*/ 22 w 94"/>
                <a:gd name="T29" fmla="*/ 72 h 142"/>
                <a:gd name="T30" fmla="*/ 51 w 94"/>
                <a:gd name="T31" fmla="*/ 84 h 142"/>
                <a:gd name="T32" fmla="*/ 67 w 94"/>
                <a:gd name="T33" fmla="*/ 99 h 142"/>
                <a:gd name="T34" fmla="*/ 67 w 94"/>
                <a:gd name="T35" fmla="*/ 105 h 142"/>
                <a:gd name="T36" fmla="*/ 47 w 94"/>
                <a:gd name="T37" fmla="*/ 120 h 142"/>
                <a:gd name="T38" fmla="*/ 27 w 94"/>
                <a:gd name="T39" fmla="*/ 105 h 142"/>
                <a:gd name="T40" fmla="*/ 27 w 94"/>
                <a:gd name="T41" fmla="*/ 101 h 142"/>
                <a:gd name="T42" fmla="*/ 22 w 94"/>
                <a:gd name="T43" fmla="*/ 95 h 142"/>
                <a:gd name="T44" fmla="*/ 5 w 94"/>
                <a:gd name="T45" fmla="*/ 95 h 142"/>
                <a:gd name="T46" fmla="*/ 0 w 94"/>
                <a:gd name="T47" fmla="*/ 101 h 142"/>
                <a:gd name="T48" fmla="*/ 0 w 94"/>
                <a:gd name="T49" fmla="*/ 109 h 142"/>
                <a:gd name="T50" fmla="*/ 47 w 94"/>
                <a:gd name="T51" fmla="*/ 142 h 142"/>
                <a:gd name="T52" fmla="*/ 94 w 94"/>
                <a:gd name="T53" fmla="*/ 109 h 142"/>
                <a:gd name="T54" fmla="*/ 94 w 94"/>
                <a:gd name="T55" fmla="*/ 93 h 142"/>
                <a:gd name="T56" fmla="*/ 70 w 94"/>
                <a:gd name="T57" fmla="*/ 6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42">
                  <a:moveTo>
                    <a:pt x="70" y="64"/>
                  </a:moveTo>
                  <a:cubicBezTo>
                    <a:pt x="38" y="51"/>
                    <a:pt x="38" y="51"/>
                    <a:pt x="38" y="51"/>
                  </a:cubicBezTo>
                  <a:cubicBezTo>
                    <a:pt x="35" y="50"/>
                    <a:pt x="30" y="47"/>
                    <a:pt x="30" y="40"/>
                  </a:cubicBezTo>
                  <a:cubicBezTo>
                    <a:pt x="30" y="37"/>
                    <a:pt x="30" y="37"/>
                    <a:pt x="30" y="37"/>
                  </a:cubicBezTo>
                  <a:cubicBezTo>
                    <a:pt x="30" y="27"/>
                    <a:pt x="34" y="22"/>
                    <a:pt x="48" y="22"/>
                  </a:cubicBezTo>
                  <a:cubicBezTo>
                    <a:pt x="61" y="22"/>
                    <a:pt x="66" y="27"/>
                    <a:pt x="66" y="37"/>
                  </a:cubicBezTo>
                  <a:cubicBezTo>
                    <a:pt x="66" y="39"/>
                    <a:pt x="66" y="39"/>
                    <a:pt x="66" y="39"/>
                  </a:cubicBezTo>
                  <a:cubicBezTo>
                    <a:pt x="66" y="42"/>
                    <a:pt x="67" y="44"/>
                    <a:pt x="70" y="44"/>
                  </a:cubicBezTo>
                  <a:cubicBezTo>
                    <a:pt x="88" y="44"/>
                    <a:pt x="88" y="44"/>
                    <a:pt x="88" y="44"/>
                  </a:cubicBezTo>
                  <a:cubicBezTo>
                    <a:pt x="91" y="44"/>
                    <a:pt x="93" y="42"/>
                    <a:pt x="93" y="39"/>
                  </a:cubicBezTo>
                  <a:cubicBezTo>
                    <a:pt x="93" y="33"/>
                    <a:pt x="93" y="33"/>
                    <a:pt x="93" y="33"/>
                  </a:cubicBezTo>
                  <a:cubicBezTo>
                    <a:pt x="93" y="16"/>
                    <a:pt x="83" y="0"/>
                    <a:pt x="47" y="0"/>
                  </a:cubicBezTo>
                  <a:cubicBezTo>
                    <a:pt x="11" y="0"/>
                    <a:pt x="3" y="16"/>
                    <a:pt x="3" y="33"/>
                  </a:cubicBezTo>
                  <a:cubicBezTo>
                    <a:pt x="3" y="45"/>
                    <a:pt x="3" y="45"/>
                    <a:pt x="3" y="45"/>
                  </a:cubicBezTo>
                  <a:cubicBezTo>
                    <a:pt x="3" y="58"/>
                    <a:pt x="12" y="68"/>
                    <a:pt x="22" y="72"/>
                  </a:cubicBezTo>
                  <a:cubicBezTo>
                    <a:pt x="51" y="84"/>
                    <a:pt x="51" y="84"/>
                    <a:pt x="51" y="84"/>
                  </a:cubicBezTo>
                  <a:cubicBezTo>
                    <a:pt x="60" y="87"/>
                    <a:pt x="67" y="90"/>
                    <a:pt x="67" y="99"/>
                  </a:cubicBezTo>
                  <a:cubicBezTo>
                    <a:pt x="67" y="105"/>
                    <a:pt x="67" y="105"/>
                    <a:pt x="67" y="105"/>
                  </a:cubicBezTo>
                  <a:cubicBezTo>
                    <a:pt x="67" y="115"/>
                    <a:pt x="61" y="120"/>
                    <a:pt x="47" y="120"/>
                  </a:cubicBezTo>
                  <a:cubicBezTo>
                    <a:pt x="33" y="120"/>
                    <a:pt x="27" y="115"/>
                    <a:pt x="27" y="105"/>
                  </a:cubicBezTo>
                  <a:cubicBezTo>
                    <a:pt x="27" y="101"/>
                    <a:pt x="27" y="101"/>
                    <a:pt x="27" y="101"/>
                  </a:cubicBezTo>
                  <a:cubicBezTo>
                    <a:pt x="27" y="97"/>
                    <a:pt x="26" y="95"/>
                    <a:pt x="22" y="95"/>
                  </a:cubicBezTo>
                  <a:cubicBezTo>
                    <a:pt x="5" y="95"/>
                    <a:pt x="5" y="95"/>
                    <a:pt x="5" y="95"/>
                  </a:cubicBezTo>
                  <a:cubicBezTo>
                    <a:pt x="2" y="95"/>
                    <a:pt x="0" y="97"/>
                    <a:pt x="0" y="101"/>
                  </a:cubicBezTo>
                  <a:cubicBezTo>
                    <a:pt x="0" y="109"/>
                    <a:pt x="0" y="109"/>
                    <a:pt x="0" y="109"/>
                  </a:cubicBezTo>
                  <a:cubicBezTo>
                    <a:pt x="0" y="126"/>
                    <a:pt x="10" y="142"/>
                    <a:pt x="47" y="142"/>
                  </a:cubicBezTo>
                  <a:cubicBezTo>
                    <a:pt x="84" y="142"/>
                    <a:pt x="94" y="126"/>
                    <a:pt x="94" y="109"/>
                  </a:cubicBezTo>
                  <a:cubicBezTo>
                    <a:pt x="94" y="93"/>
                    <a:pt x="94" y="93"/>
                    <a:pt x="94" y="93"/>
                  </a:cubicBezTo>
                  <a:cubicBezTo>
                    <a:pt x="94" y="78"/>
                    <a:pt x="84" y="69"/>
                    <a:pt x="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17"/>
            <p:cNvSpPr>
              <a:spLocks/>
            </p:cNvSpPr>
            <p:nvPr userDrawn="1"/>
          </p:nvSpPr>
          <p:spPr bwMode="auto">
            <a:xfrm>
              <a:off x="6512" y="463"/>
              <a:ext cx="94" cy="135"/>
            </a:xfrm>
            <a:custGeom>
              <a:avLst/>
              <a:gdLst>
                <a:gd name="T0" fmla="*/ 97 w 97"/>
                <a:gd name="T1" fmla="*/ 5 h 139"/>
                <a:gd name="T2" fmla="*/ 91 w 97"/>
                <a:gd name="T3" fmla="*/ 0 h 139"/>
                <a:gd name="T4" fmla="*/ 5 w 97"/>
                <a:gd name="T5" fmla="*/ 0 h 139"/>
                <a:gd name="T6" fmla="*/ 0 w 97"/>
                <a:gd name="T7" fmla="*/ 5 h 139"/>
                <a:gd name="T8" fmla="*/ 0 w 97"/>
                <a:gd name="T9" fmla="*/ 17 h 139"/>
                <a:gd name="T10" fmla="*/ 5 w 97"/>
                <a:gd name="T11" fmla="*/ 23 h 139"/>
                <a:gd name="T12" fmla="*/ 34 w 97"/>
                <a:gd name="T13" fmla="*/ 23 h 139"/>
                <a:gd name="T14" fmla="*/ 34 w 97"/>
                <a:gd name="T15" fmla="*/ 133 h 139"/>
                <a:gd name="T16" fmla="*/ 39 w 97"/>
                <a:gd name="T17" fmla="*/ 139 h 139"/>
                <a:gd name="T18" fmla="*/ 57 w 97"/>
                <a:gd name="T19" fmla="*/ 139 h 139"/>
                <a:gd name="T20" fmla="*/ 62 w 97"/>
                <a:gd name="T21" fmla="*/ 133 h 139"/>
                <a:gd name="T22" fmla="*/ 62 w 97"/>
                <a:gd name="T23" fmla="*/ 23 h 139"/>
                <a:gd name="T24" fmla="*/ 91 w 97"/>
                <a:gd name="T25" fmla="*/ 23 h 139"/>
                <a:gd name="T26" fmla="*/ 97 w 97"/>
                <a:gd name="T27" fmla="*/ 17 h 139"/>
                <a:gd name="T28" fmla="*/ 97 w 97"/>
                <a:gd name="T29" fmla="*/ 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139">
                  <a:moveTo>
                    <a:pt x="97" y="5"/>
                  </a:moveTo>
                  <a:cubicBezTo>
                    <a:pt x="97" y="1"/>
                    <a:pt x="95" y="0"/>
                    <a:pt x="91" y="0"/>
                  </a:cubicBezTo>
                  <a:cubicBezTo>
                    <a:pt x="5" y="0"/>
                    <a:pt x="5" y="0"/>
                    <a:pt x="5" y="0"/>
                  </a:cubicBezTo>
                  <a:cubicBezTo>
                    <a:pt x="1" y="0"/>
                    <a:pt x="0" y="1"/>
                    <a:pt x="0" y="5"/>
                  </a:cubicBezTo>
                  <a:cubicBezTo>
                    <a:pt x="0" y="17"/>
                    <a:pt x="0" y="17"/>
                    <a:pt x="0" y="17"/>
                  </a:cubicBezTo>
                  <a:cubicBezTo>
                    <a:pt x="0" y="21"/>
                    <a:pt x="1" y="23"/>
                    <a:pt x="5" y="23"/>
                  </a:cubicBezTo>
                  <a:cubicBezTo>
                    <a:pt x="34" y="23"/>
                    <a:pt x="34" y="23"/>
                    <a:pt x="34" y="23"/>
                  </a:cubicBezTo>
                  <a:cubicBezTo>
                    <a:pt x="34" y="133"/>
                    <a:pt x="34" y="133"/>
                    <a:pt x="34" y="133"/>
                  </a:cubicBezTo>
                  <a:cubicBezTo>
                    <a:pt x="34" y="137"/>
                    <a:pt x="36" y="139"/>
                    <a:pt x="39" y="139"/>
                  </a:cubicBezTo>
                  <a:cubicBezTo>
                    <a:pt x="57" y="139"/>
                    <a:pt x="57" y="139"/>
                    <a:pt x="57" y="139"/>
                  </a:cubicBezTo>
                  <a:cubicBezTo>
                    <a:pt x="61" y="139"/>
                    <a:pt x="62" y="137"/>
                    <a:pt x="62" y="133"/>
                  </a:cubicBezTo>
                  <a:cubicBezTo>
                    <a:pt x="62" y="23"/>
                    <a:pt x="62" y="23"/>
                    <a:pt x="62" y="23"/>
                  </a:cubicBezTo>
                  <a:cubicBezTo>
                    <a:pt x="91" y="23"/>
                    <a:pt x="91" y="23"/>
                    <a:pt x="91" y="23"/>
                  </a:cubicBezTo>
                  <a:cubicBezTo>
                    <a:pt x="95" y="23"/>
                    <a:pt x="97" y="21"/>
                    <a:pt x="97" y="17"/>
                  </a:cubicBezTo>
                  <a:lnTo>
                    <a:pt x="97"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18"/>
            <p:cNvSpPr>
              <a:spLocks/>
            </p:cNvSpPr>
            <p:nvPr userDrawn="1"/>
          </p:nvSpPr>
          <p:spPr bwMode="auto">
            <a:xfrm>
              <a:off x="6708" y="463"/>
              <a:ext cx="93" cy="135"/>
            </a:xfrm>
            <a:custGeom>
              <a:avLst/>
              <a:gdLst>
                <a:gd name="T0" fmla="*/ 92 w 97"/>
                <a:gd name="T1" fmla="*/ 0 h 139"/>
                <a:gd name="T2" fmla="*/ 5 w 97"/>
                <a:gd name="T3" fmla="*/ 0 h 139"/>
                <a:gd name="T4" fmla="*/ 0 w 97"/>
                <a:gd name="T5" fmla="*/ 5 h 139"/>
                <a:gd name="T6" fmla="*/ 0 w 97"/>
                <a:gd name="T7" fmla="*/ 18 h 139"/>
                <a:gd name="T8" fmla="*/ 5 w 97"/>
                <a:gd name="T9" fmla="*/ 23 h 139"/>
                <a:gd name="T10" fmla="*/ 35 w 97"/>
                <a:gd name="T11" fmla="*/ 23 h 139"/>
                <a:gd name="T12" fmla="*/ 35 w 97"/>
                <a:gd name="T13" fmla="*/ 134 h 139"/>
                <a:gd name="T14" fmla="*/ 40 w 97"/>
                <a:gd name="T15" fmla="*/ 139 h 139"/>
                <a:gd name="T16" fmla="*/ 58 w 97"/>
                <a:gd name="T17" fmla="*/ 139 h 139"/>
                <a:gd name="T18" fmla="*/ 63 w 97"/>
                <a:gd name="T19" fmla="*/ 134 h 139"/>
                <a:gd name="T20" fmla="*/ 63 w 97"/>
                <a:gd name="T21" fmla="*/ 23 h 139"/>
                <a:gd name="T22" fmla="*/ 92 w 97"/>
                <a:gd name="T23" fmla="*/ 23 h 139"/>
                <a:gd name="T24" fmla="*/ 97 w 97"/>
                <a:gd name="T25" fmla="*/ 18 h 139"/>
                <a:gd name="T26" fmla="*/ 97 w 97"/>
                <a:gd name="T27" fmla="*/ 5 h 139"/>
                <a:gd name="T28" fmla="*/ 92 w 97"/>
                <a:gd name="T2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139">
                  <a:moveTo>
                    <a:pt x="92" y="0"/>
                  </a:moveTo>
                  <a:cubicBezTo>
                    <a:pt x="5" y="0"/>
                    <a:pt x="5" y="0"/>
                    <a:pt x="5" y="0"/>
                  </a:cubicBezTo>
                  <a:cubicBezTo>
                    <a:pt x="2" y="0"/>
                    <a:pt x="0" y="1"/>
                    <a:pt x="0" y="5"/>
                  </a:cubicBezTo>
                  <a:cubicBezTo>
                    <a:pt x="0" y="18"/>
                    <a:pt x="0" y="18"/>
                    <a:pt x="0" y="18"/>
                  </a:cubicBezTo>
                  <a:cubicBezTo>
                    <a:pt x="0" y="21"/>
                    <a:pt x="2" y="23"/>
                    <a:pt x="5" y="23"/>
                  </a:cubicBezTo>
                  <a:cubicBezTo>
                    <a:pt x="35" y="23"/>
                    <a:pt x="35" y="23"/>
                    <a:pt x="35" y="23"/>
                  </a:cubicBezTo>
                  <a:cubicBezTo>
                    <a:pt x="35" y="134"/>
                    <a:pt x="35" y="134"/>
                    <a:pt x="35" y="134"/>
                  </a:cubicBezTo>
                  <a:cubicBezTo>
                    <a:pt x="35" y="137"/>
                    <a:pt x="36" y="139"/>
                    <a:pt x="40" y="139"/>
                  </a:cubicBezTo>
                  <a:cubicBezTo>
                    <a:pt x="58" y="139"/>
                    <a:pt x="58" y="139"/>
                    <a:pt x="58" y="139"/>
                  </a:cubicBezTo>
                  <a:cubicBezTo>
                    <a:pt x="61" y="139"/>
                    <a:pt x="63" y="137"/>
                    <a:pt x="63" y="134"/>
                  </a:cubicBezTo>
                  <a:cubicBezTo>
                    <a:pt x="63" y="23"/>
                    <a:pt x="63" y="23"/>
                    <a:pt x="63" y="23"/>
                  </a:cubicBezTo>
                  <a:cubicBezTo>
                    <a:pt x="92" y="23"/>
                    <a:pt x="92" y="23"/>
                    <a:pt x="92" y="23"/>
                  </a:cubicBezTo>
                  <a:cubicBezTo>
                    <a:pt x="95" y="23"/>
                    <a:pt x="97" y="21"/>
                    <a:pt x="97" y="18"/>
                  </a:cubicBezTo>
                  <a:cubicBezTo>
                    <a:pt x="97" y="5"/>
                    <a:pt x="97" y="5"/>
                    <a:pt x="97" y="5"/>
                  </a:cubicBezTo>
                  <a:cubicBezTo>
                    <a:pt x="97" y="1"/>
                    <a:pt x="95"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19"/>
            <p:cNvSpPr>
              <a:spLocks/>
            </p:cNvSpPr>
            <p:nvPr userDrawn="1"/>
          </p:nvSpPr>
          <p:spPr bwMode="auto">
            <a:xfrm>
              <a:off x="6829" y="463"/>
              <a:ext cx="26" cy="135"/>
            </a:xfrm>
            <a:custGeom>
              <a:avLst/>
              <a:gdLst>
                <a:gd name="T0" fmla="*/ 22 w 27"/>
                <a:gd name="T1" fmla="*/ 0 h 139"/>
                <a:gd name="T2" fmla="*/ 5 w 27"/>
                <a:gd name="T3" fmla="*/ 0 h 139"/>
                <a:gd name="T4" fmla="*/ 0 w 27"/>
                <a:gd name="T5" fmla="*/ 5 h 139"/>
                <a:gd name="T6" fmla="*/ 0 w 27"/>
                <a:gd name="T7" fmla="*/ 134 h 139"/>
                <a:gd name="T8" fmla="*/ 5 w 27"/>
                <a:gd name="T9" fmla="*/ 139 h 139"/>
                <a:gd name="T10" fmla="*/ 22 w 27"/>
                <a:gd name="T11" fmla="*/ 139 h 139"/>
                <a:gd name="T12" fmla="*/ 27 w 27"/>
                <a:gd name="T13" fmla="*/ 134 h 139"/>
                <a:gd name="T14" fmla="*/ 27 w 27"/>
                <a:gd name="T15" fmla="*/ 5 h 139"/>
                <a:gd name="T16" fmla="*/ 22 w 27"/>
                <a:gd name="T1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39">
                  <a:moveTo>
                    <a:pt x="22" y="0"/>
                  </a:moveTo>
                  <a:cubicBezTo>
                    <a:pt x="5" y="0"/>
                    <a:pt x="5" y="0"/>
                    <a:pt x="5" y="0"/>
                  </a:cubicBezTo>
                  <a:cubicBezTo>
                    <a:pt x="1" y="0"/>
                    <a:pt x="0" y="2"/>
                    <a:pt x="0" y="5"/>
                  </a:cubicBezTo>
                  <a:cubicBezTo>
                    <a:pt x="0" y="134"/>
                    <a:pt x="0" y="134"/>
                    <a:pt x="0" y="134"/>
                  </a:cubicBezTo>
                  <a:cubicBezTo>
                    <a:pt x="0" y="137"/>
                    <a:pt x="1" y="139"/>
                    <a:pt x="5" y="139"/>
                  </a:cubicBezTo>
                  <a:cubicBezTo>
                    <a:pt x="22" y="139"/>
                    <a:pt x="22" y="139"/>
                    <a:pt x="22" y="139"/>
                  </a:cubicBezTo>
                  <a:cubicBezTo>
                    <a:pt x="26" y="139"/>
                    <a:pt x="27" y="137"/>
                    <a:pt x="27" y="134"/>
                  </a:cubicBezTo>
                  <a:cubicBezTo>
                    <a:pt x="27" y="5"/>
                    <a:pt x="27" y="5"/>
                    <a:pt x="27" y="5"/>
                  </a:cubicBezTo>
                  <a:cubicBezTo>
                    <a:pt x="27" y="2"/>
                    <a:pt x="26"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20"/>
            <p:cNvSpPr>
              <a:spLocks/>
            </p:cNvSpPr>
            <p:nvPr userDrawn="1"/>
          </p:nvSpPr>
          <p:spPr bwMode="auto">
            <a:xfrm>
              <a:off x="6998" y="463"/>
              <a:ext cx="93" cy="135"/>
            </a:xfrm>
            <a:custGeom>
              <a:avLst/>
              <a:gdLst>
                <a:gd name="T0" fmla="*/ 91 w 96"/>
                <a:gd name="T1" fmla="*/ 0 h 139"/>
                <a:gd name="T2" fmla="*/ 5 w 96"/>
                <a:gd name="T3" fmla="*/ 0 h 139"/>
                <a:gd name="T4" fmla="*/ 0 w 96"/>
                <a:gd name="T5" fmla="*/ 5 h 139"/>
                <a:gd name="T6" fmla="*/ 0 w 96"/>
                <a:gd name="T7" fmla="*/ 18 h 139"/>
                <a:gd name="T8" fmla="*/ 5 w 96"/>
                <a:gd name="T9" fmla="*/ 23 h 139"/>
                <a:gd name="T10" fmla="*/ 34 w 96"/>
                <a:gd name="T11" fmla="*/ 23 h 139"/>
                <a:gd name="T12" fmla="*/ 34 w 96"/>
                <a:gd name="T13" fmla="*/ 134 h 139"/>
                <a:gd name="T14" fmla="*/ 39 w 96"/>
                <a:gd name="T15" fmla="*/ 139 h 139"/>
                <a:gd name="T16" fmla="*/ 57 w 96"/>
                <a:gd name="T17" fmla="*/ 139 h 139"/>
                <a:gd name="T18" fmla="*/ 62 w 96"/>
                <a:gd name="T19" fmla="*/ 134 h 139"/>
                <a:gd name="T20" fmla="*/ 62 w 96"/>
                <a:gd name="T21" fmla="*/ 23 h 139"/>
                <a:gd name="T22" fmla="*/ 91 w 96"/>
                <a:gd name="T23" fmla="*/ 23 h 139"/>
                <a:gd name="T24" fmla="*/ 96 w 96"/>
                <a:gd name="T25" fmla="*/ 18 h 139"/>
                <a:gd name="T26" fmla="*/ 96 w 96"/>
                <a:gd name="T27" fmla="*/ 5 h 139"/>
                <a:gd name="T28" fmla="*/ 91 w 96"/>
                <a:gd name="T2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39">
                  <a:moveTo>
                    <a:pt x="91" y="0"/>
                  </a:moveTo>
                  <a:cubicBezTo>
                    <a:pt x="5" y="0"/>
                    <a:pt x="5" y="0"/>
                    <a:pt x="5" y="0"/>
                  </a:cubicBezTo>
                  <a:cubicBezTo>
                    <a:pt x="1" y="0"/>
                    <a:pt x="0" y="1"/>
                    <a:pt x="0" y="5"/>
                  </a:cubicBezTo>
                  <a:cubicBezTo>
                    <a:pt x="0" y="18"/>
                    <a:pt x="0" y="18"/>
                    <a:pt x="0" y="18"/>
                  </a:cubicBezTo>
                  <a:cubicBezTo>
                    <a:pt x="0" y="21"/>
                    <a:pt x="1" y="23"/>
                    <a:pt x="5" y="23"/>
                  </a:cubicBezTo>
                  <a:cubicBezTo>
                    <a:pt x="34" y="23"/>
                    <a:pt x="34" y="23"/>
                    <a:pt x="34" y="23"/>
                  </a:cubicBezTo>
                  <a:cubicBezTo>
                    <a:pt x="34" y="134"/>
                    <a:pt x="34" y="134"/>
                    <a:pt x="34" y="134"/>
                  </a:cubicBezTo>
                  <a:cubicBezTo>
                    <a:pt x="34" y="137"/>
                    <a:pt x="35" y="139"/>
                    <a:pt x="39" y="139"/>
                  </a:cubicBezTo>
                  <a:cubicBezTo>
                    <a:pt x="57" y="139"/>
                    <a:pt x="57" y="139"/>
                    <a:pt x="57" y="139"/>
                  </a:cubicBezTo>
                  <a:cubicBezTo>
                    <a:pt x="61" y="139"/>
                    <a:pt x="62" y="137"/>
                    <a:pt x="62" y="134"/>
                  </a:cubicBezTo>
                  <a:cubicBezTo>
                    <a:pt x="62" y="23"/>
                    <a:pt x="62" y="23"/>
                    <a:pt x="62" y="23"/>
                  </a:cubicBezTo>
                  <a:cubicBezTo>
                    <a:pt x="91" y="23"/>
                    <a:pt x="91" y="23"/>
                    <a:pt x="91" y="23"/>
                  </a:cubicBezTo>
                  <a:cubicBezTo>
                    <a:pt x="95" y="23"/>
                    <a:pt x="96" y="21"/>
                    <a:pt x="96" y="18"/>
                  </a:cubicBezTo>
                  <a:cubicBezTo>
                    <a:pt x="96" y="5"/>
                    <a:pt x="96" y="5"/>
                    <a:pt x="96" y="5"/>
                  </a:cubicBezTo>
                  <a:cubicBezTo>
                    <a:pt x="96" y="1"/>
                    <a:pt x="95" y="0"/>
                    <a:pt x="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21"/>
            <p:cNvSpPr>
              <a:spLocks/>
            </p:cNvSpPr>
            <p:nvPr userDrawn="1"/>
          </p:nvSpPr>
          <p:spPr bwMode="auto">
            <a:xfrm>
              <a:off x="7117" y="463"/>
              <a:ext cx="27" cy="135"/>
            </a:xfrm>
            <a:custGeom>
              <a:avLst/>
              <a:gdLst>
                <a:gd name="T0" fmla="*/ 23 w 28"/>
                <a:gd name="T1" fmla="*/ 0 h 139"/>
                <a:gd name="T2" fmla="*/ 5 w 28"/>
                <a:gd name="T3" fmla="*/ 0 h 139"/>
                <a:gd name="T4" fmla="*/ 0 w 28"/>
                <a:gd name="T5" fmla="*/ 5 h 139"/>
                <a:gd name="T6" fmla="*/ 0 w 28"/>
                <a:gd name="T7" fmla="*/ 134 h 139"/>
                <a:gd name="T8" fmla="*/ 5 w 28"/>
                <a:gd name="T9" fmla="*/ 139 h 139"/>
                <a:gd name="T10" fmla="*/ 23 w 28"/>
                <a:gd name="T11" fmla="*/ 139 h 139"/>
                <a:gd name="T12" fmla="*/ 28 w 28"/>
                <a:gd name="T13" fmla="*/ 134 h 139"/>
                <a:gd name="T14" fmla="*/ 28 w 28"/>
                <a:gd name="T15" fmla="*/ 5 h 139"/>
                <a:gd name="T16" fmla="*/ 23 w 28"/>
                <a:gd name="T1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39">
                  <a:moveTo>
                    <a:pt x="23" y="0"/>
                  </a:moveTo>
                  <a:cubicBezTo>
                    <a:pt x="5" y="0"/>
                    <a:pt x="5" y="0"/>
                    <a:pt x="5" y="0"/>
                  </a:cubicBezTo>
                  <a:cubicBezTo>
                    <a:pt x="1" y="0"/>
                    <a:pt x="0" y="2"/>
                    <a:pt x="0" y="5"/>
                  </a:cubicBezTo>
                  <a:cubicBezTo>
                    <a:pt x="0" y="134"/>
                    <a:pt x="0" y="134"/>
                    <a:pt x="0" y="134"/>
                  </a:cubicBezTo>
                  <a:cubicBezTo>
                    <a:pt x="0" y="137"/>
                    <a:pt x="1" y="139"/>
                    <a:pt x="5" y="139"/>
                  </a:cubicBezTo>
                  <a:cubicBezTo>
                    <a:pt x="23" y="139"/>
                    <a:pt x="23" y="139"/>
                    <a:pt x="23" y="139"/>
                  </a:cubicBezTo>
                  <a:cubicBezTo>
                    <a:pt x="26" y="139"/>
                    <a:pt x="28" y="137"/>
                    <a:pt x="28" y="134"/>
                  </a:cubicBezTo>
                  <a:cubicBezTo>
                    <a:pt x="28" y="5"/>
                    <a:pt x="28" y="5"/>
                    <a:pt x="28" y="5"/>
                  </a:cubicBezTo>
                  <a:cubicBezTo>
                    <a:pt x="28" y="2"/>
                    <a:pt x="26"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22"/>
            <p:cNvSpPr>
              <a:spLocks noEditPoints="1"/>
            </p:cNvSpPr>
            <p:nvPr userDrawn="1"/>
          </p:nvSpPr>
          <p:spPr bwMode="auto">
            <a:xfrm>
              <a:off x="6375" y="61"/>
              <a:ext cx="202" cy="145"/>
            </a:xfrm>
            <a:custGeom>
              <a:avLst/>
              <a:gdLst>
                <a:gd name="T0" fmla="*/ 32 w 209"/>
                <a:gd name="T1" fmla="*/ 150 h 150"/>
                <a:gd name="T2" fmla="*/ 179 w 209"/>
                <a:gd name="T3" fmla="*/ 147 h 150"/>
                <a:gd name="T4" fmla="*/ 193 w 209"/>
                <a:gd name="T5" fmla="*/ 108 h 150"/>
                <a:gd name="T6" fmla="*/ 168 w 209"/>
                <a:gd name="T7" fmla="*/ 60 h 150"/>
                <a:gd name="T8" fmla="*/ 110 w 209"/>
                <a:gd name="T9" fmla="*/ 67 h 150"/>
                <a:gd name="T10" fmla="*/ 120 w 209"/>
                <a:gd name="T11" fmla="*/ 45 h 150"/>
                <a:gd name="T12" fmla="*/ 107 w 209"/>
                <a:gd name="T13" fmla="*/ 21 h 150"/>
                <a:gd name="T14" fmla="*/ 118 w 209"/>
                <a:gd name="T15" fmla="*/ 24 h 150"/>
                <a:gd name="T16" fmla="*/ 118 w 209"/>
                <a:gd name="T17" fmla="*/ 14 h 150"/>
                <a:gd name="T18" fmla="*/ 107 w 209"/>
                <a:gd name="T19" fmla="*/ 16 h 150"/>
                <a:gd name="T20" fmla="*/ 109 w 209"/>
                <a:gd name="T21" fmla="*/ 5 h 150"/>
                <a:gd name="T22" fmla="*/ 99 w 209"/>
                <a:gd name="T23" fmla="*/ 5 h 150"/>
                <a:gd name="T24" fmla="*/ 101 w 209"/>
                <a:gd name="T25" fmla="*/ 16 h 150"/>
                <a:gd name="T26" fmla="*/ 90 w 209"/>
                <a:gd name="T27" fmla="*/ 13 h 150"/>
                <a:gd name="T28" fmla="*/ 90 w 209"/>
                <a:gd name="T29" fmla="*/ 24 h 150"/>
                <a:gd name="T30" fmla="*/ 101 w 209"/>
                <a:gd name="T31" fmla="*/ 21 h 150"/>
                <a:gd name="T32" fmla="*/ 89 w 209"/>
                <a:gd name="T33" fmla="*/ 45 h 150"/>
                <a:gd name="T34" fmla="*/ 98 w 209"/>
                <a:gd name="T35" fmla="*/ 67 h 150"/>
                <a:gd name="T36" fmla="*/ 40 w 209"/>
                <a:gd name="T37" fmla="*/ 60 h 150"/>
                <a:gd name="T38" fmla="*/ 16 w 209"/>
                <a:gd name="T39" fmla="*/ 108 h 150"/>
                <a:gd name="T40" fmla="*/ 29 w 209"/>
                <a:gd name="T41" fmla="*/ 147 h 150"/>
                <a:gd name="T42" fmla="*/ 186 w 209"/>
                <a:gd name="T43" fmla="*/ 71 h 150"/>
                <a:gd name="T44" fmla="*/ 165 w 209"/>
                <a:gd name="T45" fmla="*/ 112 h 150"/>
                <a:gd name="T46" fmla="*/ 166 w 209"/>
                <a:gd name="T47" fmla="*/ 136 h 150"/>
                <a:gd name="T48" fmla="*/ 148 w 209"/>
                <a:gd name="T49" fmla="*/ 129 h 150"/>
                <a:gd name="T50" fmla="*/ 172 w 209"/>
                <a:gd name="T51" fmla="*/ 67 h 150"/>
                <a:gd name="T52" fmla="*/ 120 w 209"/>
                <a:gd name="T53" fmla="*/ 102 h 150"/>
                <a:gd name="T54" fmla="*/ 112 w 209"/>
                <a:gd name="T55" fmla="*/ 76 h 150"/>
                <a:gd name="T56" fmla="*/ 143 w 209"/>
                <a:gd name="T57" fmla="*/ 105 h 150"/>
                <a:gd name="T58" fmla="*/ 134 w 209"/>
                <a:gd name="T59" fmla="*/ 126 h 150"/>
                <a:gd name="T60" fmla="*/ 112 w 209"/>
                <a:gd name="T61" fmla="*/ 126 h 150"/>
                <a:gd name="T62" fmla="*/ 51 w 209"/>
                <a:gd name="T63" fmla="*/ 66 h 150"/>
                <a:gd name="T64" fmla="*/ 94 w 209"/>
                <a:gd name="T65" fmla="*/ 101 h 150"/>
                <a:gd name="T66" fmla="*/ 97 w 209"/>
                <a:gd name="T67" fmla="*/ 124 h 150"/>
                <a:gd name="T68" fmla="*/ 75 w 209"/>
                <a:gd name="T69" fmla="*/ 128 h 150"/>
                <a:gd name="T70" fmla="*/ 78 w 209"/>
                <a:gd name="T71" fmla="*/ 103 h 150"/>
                <a:gd name="T72" fmla="*/ 51 w 209"/>
                <a:gd name="T73" fmla="*/ 66 h 150"/>
                <a:gd name="T74" fmla="*/ 36 w 209"/>
                <a:gd name="T75" fmla="*/ 67 h 150"/>
                <a:gd name="T76" fmla="*/ 60 w 209"/>
                <a:gd name="T77" fmla="*/ 129 h 150"/>
                <a:gd name="T78" fmla="*/ 42 w 209"/>
                <a:gd name="T79" fmla="*/ 136 h 150"/>
                <a:gd name="T80" fmla="*/ 43 w 209"/>
                <a:gd name="T81" fmla="*/ 112 h 150"/>
                <a:gd name="T82" fmla="*/ 22 w 209"/>
                <a:gd name="T83" fmla="*/ 7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 h="150">
                  <a:moveTo>
                    <a:pt x="29" y="147"/>
                  </a:moveTo>
                  <a:cubicBezTo>
                    <a:pt x="30" y="149"/>
                    <a:pt x="31" y="150"/>
                    <a:pt x="32" y="150"/>
                  </a:cubicBezTo>
                  <a:cubicBezTo>
                    <a:pt x="176" y="150"/>
                    <a:pt x="176" y="150"/>
                    <a:pt x="176" y="150"/>
                  </a:cubicBezTo>
                  <a:cubicBezTo>
                    <a:pt x="178" y="150"/>
                    <a:pt x="179" y="149"/>
                    <a:pt x="179" y="147"/>
                  </a:cubicBezTo>
                  <a:cubicBezTo>
                    <a:pt x="179" y="141"/>
                    <a:pt x="179" y="141"/>
                    <a:pt x="179" y="141"/>
                  </a:cubicBezTo>
                  <a:cubicBezTo>
                    <a:pt x="179" y="134"/>
                    <a:pt x="181" y="122"/>
                    <a:pt x="193" y="108"/>
                  </a:cubicBezTo>
                  <a:cubicBezTo>
                    <a:pt x="206" y="90"/>
                    <a:pt x="209" y="70"/>
                    <a:pt x="191" y="60"/>
                  </a:cubicBezTo>
                  <a:cubicBezTo>
                    <a:pt x="183" y="56"/>
                    <a:pt x="175" y="57"/>
                    <a:pt x="168" y="60"/>
                  </a:cubicBezTo>
                  <a:cubicBezTo>
                    <a:pt x="165" y="56"/>
                    <a:pt x="160" y="53"/>
                    <a:pt x="155" y="52"/>
                  </a:cubicBezTo>
                  <a:cubicBezTo>
                    <a:pt x="137" y="49"/>
                    <a:pt x="125" y="67"/>
                    <a:pt x="110" y="67"/>
                  </a:cubicBezTo>
                  <a:cubicBezTo>
                    <a:pt x="109" y="64"/>
                    <a:pt x="109" y="61"/>
                    <a:pt x="108" y="60"/>
                  </a:cubicBezTo>
                  <a:cubicBezTo>
                    <a:pt x="115" y="58"/>
                    <a:pt x="120" y="52"/>
                    <a:pt x="120" y="45"/>
                  </a:cubicBezTo>
                  <a:cubicBezTo>
                    <a:pt x="120" y="37"/>
                    <a:pt x="114" y="31"/>
                    <a:pt x="107" y="29"/>
                  </a:cubicBezTo>
                  <a:cubicBezTo>
                    <a:pt x="107" y="21"/>
                    <a:pt x="107" y="21"/>
                    <a:pt x="107" y="21"/>
                  </a:cubicBezTo>
                  <a:cubicBezTo>
                    <a:pt x="113" y="21"/>
                    <a:pt x="113" y="21"/>
                    <a:pt x="113" y="21"/>
                  </a:cubicBezTo>
                  <a:cubicBezTo>
                    <a:pt x="114" y="23"/>
                    <a:pt x="116" y="24"/>
                    <a:pt x="118" y="24"/>
                  </a:cubicBezTo>
                  <a:cubicBezTo>
                    <a:pt x="121" y="24"/>
                    <a:pt x="123" y="22"/>
                    <a:pt x="123" y="19"/>
                  </a:cubicBezTo>
                  <a:cubicBezTo>
                    <a:pt x="123" y="16"/>
                    <a:pt x="121" y="14"/>
                    <a:pt x="118" y="14"/>
                  </a:cubicBezTo>
                  <a:cubicBezTo>
                    <a:pt x="116" y="14"/>
                    <a:pt x="114" y="15"/>
                    <a:pt x="113" y="16"/>
                  </a:cubicBezTo>
                  <a:cubicBezTo>
                    <a:pt x="107" y="16"/>
                    <a:pt x="107" y="16"/>
                    <a:pt x="107" y="16"/>
                  </a:cubicBezTo>
                  <a:cubicBezTo>
                    <a:pt x="107" y="10"/>
                    <a:pt x="107" y="10"/>
                    <a:pt x="107" y="10"/>
                  </a:cubicBezTo>
                  <a:cubicBezTo>
                    <a:pt x="108" y="9"/>
                    <a:pt x="109" y="7"/>
                    <a:pt x="109" y="5"/>
                  </a:cubicBezTo>
                  <a:cubicBezTo>
                    <a:pt x="109" y="3"/>
                    <a:pt x="107" y="0"/>
                    <a:pt x="104" y="0"/>
                  </a:cubicBezTo>
                  <a:cubicBezTo>
                    <a:pt x="101" y="0"/>
                    <a:pt x="99" y="3"/>
                    <a:pt x="99" y="5"/>
                  </a:cubicBezTo>
                  <a:cubicBezTo>
                    <a:pt x="99" y="7"/>
                    <a:pt x="100" y="9"/>
                    <a:pt x="101" y="10"/>
                  </a:cubicBezTo>
                  <a:cubicBezTo>
                    <a:pt x="101" y="16"/>
                    <a:pt x="101" y="16"/>
                    <a:pt x="101" y="16"/>
                  </a:cubicBezTo>
                  <a:cubicBezTo>
                    <a:pt x="95" y="16"/>
                    <a:pt x="95" y="16"/>
                    <a:pt x="95" y="16"/>
                  </a:cubicBezTo>
                  <a:cubicBezTo>
                    <a:pt x="94" y="15"/>
                    <a:pt x="93" y="13"/>
                    <a:pt x="90" y="13"/>
                  </a:cubicBezTo>
                  <a:cubicBezTo>
                    <a:pt x="87" y="13"/>
                    <a:pt x="85" y="16"/>
                    <a:pt x="85" y="19"/>
                  </a:cubicBezTo>
                  <a:cubicBezTo>
                    <a:pt x="85" y="22"/>
                    <a:pt x="87" y="24"/>
                    <a:pt x="90" y="24"/>
                  </a:cubicBezTo>
                  <a:cubicBezTo>
                    <a:pt x="92" y="24"/>
                    <a:pt x="94" y="23"/>
                    <a:pt x="95" y="21"/>
                  </a:cubicBezTo>
                  <a:cubicBezTo>
                    <a:pt x="101" y="21"/>
                    <a:pt x="101" y="21"/>
                    <a:pt x="101" y="21"/>
                  </a:cubicBezTo>
                  <a:cubicBezTo>
                    <a:pt x="101" y="29"/>
                    <a:pt x="101" y="29"/>
                    <a:pt x="101" y="29"/>
                  </a:cubicBezTo>
                  <a:cubicBezTo>
                    <a:pt x="94" y="31"/>
                    <a:pt x="89" y="37"/>
                    <a:pt x="89" y="45"/>
                  </a:cubicBezTo>
                  <a:cubicBezTo>
                    <a:pt x="89" y="52"/>
                    <a:pt x="94" y="58"/>
                    <a:pt x="100" y="60"/>
                  </a:cubicBezTo>
                  <a:cubicBezTo>
                    <a:pt x="100" y="61"/>
                    <a:pt x="99" y="64"/>
                    <a:pt x="98" y="67"/>
                  </a:cubicBezTo>
                  <a:cubicBezTo>
                    <a:pt x="84" y="67"/>
                    <a:pt x="71" y="49"/>
                    <a:pt x="53" y="52"/>
                  </a:cubicBezTo>
                  <a:cubicBezTo>
                    <a:pt x="48" y="53"/>
                    <a:pt x="44" y="56"/>
                    <a:pt x="40" y="60"/>
                  </a:cubicBezTo>
                  <a:cubicBezTo>
                    <a:pt x="33" y="57"/>
                    <a:pt x="25" y="56"/>
                    <a:pt x="17" y="60"/>
                  </a:cubicBezTo>
                  <a:cubicBezTo>
                    <a:pt x="0" y="70"/>
                    <a:pt x="2" y="90"/>
                    <a:pt x="16" y="108"/>
                  </a:cubicBezTo>
                  <a:cubicBezTo>
                    <a:pt x="27" y="122"/>
                    <a:pt x="29" y="134"/>
                    <a:pt x="29" y="141"/>
                  </a:cubicBezTo>
                  <a:lnTo>
                    <a:pt x="29" y="147"/>
                  </a:lnTo>
                  <a:close/>
                  <a:moveTo>
                    <a:pt x="172" y="67"/>
                  </a:moveTo>
                  <a:cubicBezTo>
                    <a:pt x="178" y="66"/>
                    <a:pt x="183" y="67"/>
                    <a:pt x="186" y="71"/>
                  </a:cubicBezTo>
                  <a:cubicBezTo>
                    <a:pt x="201" y="86"/>
                    <a:pt x="175" y="105"/>
                    <a:pt x="172" y="115"/>
                  </a:cubicBezTo>
                  <a:cubicBezTo>
                    <a:pt x="172" y="115"/>
                    <a:pt x="168" y="113"/>
                    <a:pt x="165" y="112"/>
                  </a:cubicBezTo>
                  <a:cubicBezTo>
                    <a:pt x="161" y="120"/>
                    <a:pt x="165" y="131"/>
                    <a:pt x="167" y="135"/>
                  </a:cubicBezTo>
                  <a:cubicBezTo>
                    <a:pt x="167" y="136"/>
                    <a:pt x="167" y="137"/>
                    <a:pt x="166" y="136"/>
                  </a:cubicBezTo>
                  <a:cubicBezTo>
                    <a:pt x="163" y="135"/>
                    <a:pt x="156" y="133"/>
                    <a:pt x="149" y="131"/>
                  </a:cubicBezTo>
                  <a:cubicBezTo>
                    <a:pt x="148" y="131"/>
                    <a:pt x="148" y="130"/>
                    <a:pt x="148" y="129"/>
                  </a:cubicBezTo>
                  <a:cubicBezTo>
                    <a:pt x="149" y="117"/>
                    <a:pt x="159" y="106"/>
                    <a:pt x="166" y="97"/>
                  </a:cubicBezTo>
                  <a:cubicBezTo>
                    <a:pt x="174" y="86"/>
                    <a:pt x="175" y="76"/>
                    <a:pt x="172" y="67"/>
                  </a:cubicBezTo>
                  <a:close/>
                  <a:moveTo>
                    <a:pt x="111" y="124"/>
                  </a:moveTo>
                  <a:cubicBezTo>
                    <a:pt x="117" y="120"/>
                    <a:pt x="120" y="109"/>
                    <a:pt x="120" y="102"/>
                  </a:cubicBezTo>
                  <a:cubicBezTo>
                    <a:pt x="118" y="102"/>
                    <a:pt x="114" y="101"/>
                    <a:pt x="114" y="101"/>
                  </a:cubicBezTo>
                  <a:cubicBezTo>
                    <a:pt x="114" y="92"/>
                    <a:pt x="113" y="84"/>
                    <a:pt x="112" y="76"/>
                  </a:cubicBezTo>
                  <a:cubicBezTo>
                    <a:pt x="132" y="75"/>
                    <a:pt x="145" y="54"/>
                    <a:pt x="157" y="66"/>
                  </a:cubicBezTo>
                  <a:cubicBezTo>
                    <a:pt x="169" y="79"/>
                    <a:pt x="147" y="95"/>
                    <a:pt x="143" y="105"/>
                  </a:cubicBezTo>
                  <a:cubicBezTo>
                    <a:pt x="143" y="105"/>
                    <a:pt x="136" y="104"/>
                    <a:pt x="130" y="103"/>
                  </a:cubicBezTo>
                  <a:cubicBezTo>
                    <a:pt x="128" y="110"/>
                    <a:pt x="131" y="122"/>
                    <a:pt x="134" y="126"/>
                  </a:cubicBezTo>
                  <a:cubicBezTo>
                    <a:pt x="135" y="128"/>
                    <a:pt x="134" y="128"/>
                    <a:pt x="133" y="128"/>
                  </a:cubicBezTo>
                  <a:cubicBezTo>
                    <a:pt x="128" y="127"/>
                    <a:pt x="119" y="126"/>
                    <a:pt x="112" y="126"/>
                  </a:cubicBezTo>
                  <a:cubicBezTo>
                    <a:pt x="111" y="126"/>
                    <a:pt x="110" y="125"/>
                    <a:pt x="111" y="124"/>
                  </a:cubicBezTo>
                  <a:close/>
                  <a:moveTo>
                    <a:pt x="51" y="66"/>
                  </a:moveTo>
                  <a:cubicBezTo>
                    <a:pt x="63" y="54"/>
                    <a:pt x="77" y="75"/>
                    <a:pt x="96" y="76"/>
                  </a:cubicBezTo>
                  <a:cubicBezTo>
                    <a:pt x="95" y="84"/>
                    <a:pt x="94" y="92"/>
                    <a:pt x="94" y="101"/>
                  </a:cubicBezTo>
                  <a:cubicBezTo>
                    <a:pt x="94" y="101"/>
                    <a:pt x="90" y="102"/>
                    <a:pt x="88" y="102"/>
                  </a:cubicBezTo>
                  <a:cubicBezTo>
                    <a:pt x="88" y="109"/>
                    <a:pt x="91" y="120"/>
                    <a:pt x="97" y="124"/>
                  </a:cubicBezTo>
                  <a:cubicBezTo>
                    <a:pt x="98" y="125"/>
                    <a:pt x="98" y="126"/>
                    <a:pt x="97" y="126"/>
                  </a:cubicBezTo>
                  <a:cubicBezTo>
                    <a:pt x="89" y="126"/>
                    <a:pt x="81" y="127"/>
                    <a:pt x="75" y="128"/>
                  </a:cubicBezTo>
                  <a:cubicBezTo>
                    <a:pt x="74" y="128"/>
                    <a:pt x="73" y="128"/>
                    <a:pt x="74" y="126"/>
                  </a:cubicBezTo>
                  <a:cubicBezTo>
                    <a:pt x="77" y="122"/>
                    <a:pt x="80" y="110"/>
                    <a:pt x="78" y="103"/>
                  </a:cubicBezTo>
                  <a:cubicBezTo>
                    <a:pt x="73" y="104"/>
                    <a:pt x="65" y="105"/>
                    <a:pt x="65" y="105"/>
                  </a:cubicBezTo>
                  <a:cubicBezTo>
                    <a:pt x="61" y="95"/>
                    <a:pt x="39" y="79"/>
                    <a:pt x="51" y="66"/>
                  </a:cubicBezTo>
                  <a:close/>
                  <a:moveTo>
                    <a:pt x="22" y="71"/>
                  </a:moveTo>
                  <a:cubicBezTo>
                    <a:pt x="26" y="67"/>
                    <a:pt x="30" y="66"/>
                    <a:pt x="36" y="67"/>
                  </a:cubicBezTo>
                  <a:cubicBezTo>
                    <a:pt x="33" y="76"/>
                    <a:pt x="34" y="86"/>
                    <a:pt x="42" y="97"/>
                  </a:cubicBezTo>
                  <a:cubicBezTo>
                    <a:pt x="49" y="106"/>
                    <a:pt x="59" y="117"/>
                    <a:pt x="60" y="129"/>
                  </a:cubicBezTo>
                  <a:cubicBezTo>
                    <a:pt x="60" y="130"/>
                    <a:pt x="60" y="131"/>
                    <a:pt x="59" y="131"/>
                  </a:cubicBezTo>
                  <a:cubicBezTo>
                    <a:pt x="52" y="133"/>
                    <a:pt x="45" y="135"/>
                    <a:pt x="42" y="136"/>
                  </a:cubicBezTo>
                  <a:cubicBezTo>
                    <a:pt x="41" y="137"/>
                    <a:pt x="41" y="136"/>
                    <a:pt x="41" y="135"/>
                  </a:cubicBezTo>
                  <a:cubicBezTo>
                    <a:pt x="43" y="131"/>
                    <a:pt x="47" y="120"/>
                    <a:pt x="43" y="112"/>
                  </a:cubicBezTo>
                  <a:cubicBezTo>
                    <a:pt x="40" y="113"/>
                    <a:pt x="36" y="115"/>
                    <a:pt x="36" y="115"/>
                  </a:cubicBezTo>
                  <a:cubicBezTo>
                    <a:pt x="33" y="105"/>
                    <a:pt x="7" y="86"/>
                    <a:pt x="22"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23"/>
            <p:cNvSpPr>
              <a:spLocks/>
            </p:cNvSpPr>
            <p:nvPr userDrawn="1"/>
          </p:nvSpPr>
          <p:spPr bwMode="auto">
            <a:xfrm>
              <a:off x="6403" y="219"/>
              <a:ext cx="145" cy="21"/>
            </a:xfrm>
            <a:custGeom>
              <a:avLst/>
              <a:gdLst>
                <a:gd name="T0" fmla="*/ 150 w 150"/>
                <a:gd name="T1" fmla="*/ 20 h 22"/>
                <a:gd name="T2" fmla="*/ 150 w 150"/>
                <a:gd name="T3" fmla="*/ 2 h 22"/>
                <a:gd name="T4" fmla="*/ 148 w 150"/>
                <a:gd name="T5" fmla="*/ 0 h 22"/>
                <a:gd name="T6" fmla="*/ 2 w 150"/>
                <a:gd name="T7" fmla="*/ 0 h 22"/>
                <a:gd name="T8" fmla="*/ 0 w 150"/>
                <a:gd name="T9" fmla="*/ 2 h 22"/>
                <a:gd name="T10" fmla="*/ 0 w 150"/>
                <a:gd name="T11" fmla="*/ 20 h 22"/>
                <a:gd name="T12" fmla="*/ 2 w 150"/>
                <a:gd name="T13" fmla="*/ 22 h 22"/>
                <a:gd name="T14" fmla="*/ 148 w 150"/>
                <a:gd name="T15" fmla="*/ 22 h 22"/>
                <a:gd name="T16" fmla="*/ 150 w 150"/>
                <a:gd name="T17"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2">
                  <a:moveTo>
                    <a:pt x="150" y="20"/>
                  </a:moveTo>
                  <a:cubicBezTo>
                    <a:pt x="150" y="2"/>
                    <a:pt x="150" y="2"/>
                    <a:pt x="150" y="2"/>
                  </a:cubicBezTo>
                  <a:cubicBezTo>
                    <a:pt x="150" y="1"/>
                    <a:pt x="149" y="0"/>
                    <a:pt x="148" y="0"/>
                  </a:cubicBezTo>
                  <a:cubicBezTo>
                    <a:pt x="2" y="0"/>
                    <a:pt x="2" y="0"/>
                    <a:pt x="2" y="0"/>
                  </a:cubicBezTo>
                  <a:cubicBezTo>
                    <a:pt x="1" y="0"/>
                    <a:pt x="0" y="1"/>
                    <a:pt x="0" y="2"/>
                  </a:cubicBezTo>
                  <a:cubicBezTo>
                    <a:pt x="0" y="20"/>
                    <a:pt x="0" y="20"/>
                    <a:pt x="0" y="20"/>
                  </a:cubicBezTo>
                  <a:cubicBezTo>
                    <a:pt x="0" y="22"/>
                    <a:pt x="1" y="22"/>
                    <a:pt x="2" y="22"/>
                  </a:cubicBezTo>
                  <a:cubicBezTo>
                    <a:pt x="148" y="22"/>
                    <a:pt x="148" y="22"/>
                    <a:pt x="148" y="22"/>
                  </a:cubicBezTo>
                  <a:cubicBezTo>
                    <a:pt x="149" y="22"/>
                    <a:pt x="150" y="22"/>
                    <a:pt x="15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21603240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Tilføj overskrift</a:t>
            </a:r>
          </a:p>
        </p:txBody>
      </p:sp>
      <p:sp>
        <p:nvSpPr>
          <p:cNvPr id="6" name="Text Placeholder 2"/>
          <p:cNvSpPr>
            <a:spLocks noGrp="1"/>
          </p:cNvSpPr>
          <p:nvPr>
            <p:ph idx="1" hasCustomPrompt="1"/>
          </p:nvPr>
        </p:nvSpPr>
        <p:spPr>
          <a:xfrm>
            <a:off x="423863" y="1341438"/>
            <a:ext cx="11344275" cy="5003800"/>
          </a:xfrm>
          <a:prstGeom prst="rect">
            <a:avLst/>
          </a:prstGeom>
        </p:spPr>
        <p:txBody>
          <a:bodyPr vert="horz" lIns="0" tIns="0" rIns="0" bIns="0" rtlCol="0">
            <a:noAutofit/>
          </a:bodyPr>
          <a:lstStyle>
            <a:lvl1pPr>
              <a:spcBef>
                <a:spcPts val="600"/>
              </a:spcBef>
              <a:spcAft>
                <a:spcPts val="600"/>
              </a:spcAft>
              <a:defRPr baseline="0"/>
            </a:lvl1pPr>
            <a:lvl2pPr>
              <a:spcBef>
                <a:spcPts val="600"/>
              </a:spcBef>
              <a:spcAft>
                <a:spcPts val="600"/>
              </a:spcAft>
              <a:defRPr/>
            </a:lvl2pPr>
          </a:lstStyle>
          <a:p>
            <a:pPr lvl="0"/>
            <a:r>
              <a:rPr lang="da-DK" dirty="0"/>
              <a:t>Tilføj tekst</a:t>
            </a:r>
          </a:p>
          <a:p>
            <a:pPr lvl="1"/>
            <a:r>
              <a:rPr lang="da-DK" dirty="0"/>
              <a:t>Andet niveau</a:t>
            </a:r>
          </a:p>
        </p:txBody>
      </p:sp>
    </p:spTree>
    <p:extLst>
      <p:ext uri="{BB962C8B-B14F-4D97-AF65-F5344CB8AC3E}">
        <p14:creationId xmlns:p14="http://schemas.microsoft.com/office/powerpoint/2010/main" val="257057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5578575-BC1C-F542-A371-D89E2DDAEC0C}" type="datetimeFigureOut">
              <a:rPr lang="en-AT" smtClean="0"/>
              <a:t>25.04.22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397354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5578575-BC1C-F542-A371-D89E2DDAEC0C}" type="datetimeFigureOut">
              <a:rPr lang="en-AT" smtClean="0"/>
              <a:t>25.04.22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62387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5578575-BC1C-F542-A371-D89E2DDAEC0C}" type="datetimeFigureOut">
              <a:rPr lang="en-AT" smtClean="0"/>
              <a:t>25.04.22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278693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5578575-BC1C-F542-A371-D89E2DDAEC0C}" type="datetimeFigureOut">
              <a:rPr lang="en-AT" smtClean="0"/>
              <a:t>25.04.22</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298375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5578575-BC1C-F542-A371-D89E2DDAEC0C}" type="datetimeFigureOut">
              <a:rPr lang="en-AT" smtClean="0"/>
              <a:t>25.04.22</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394536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78575-BC1C-F542-A371-D89E2DDAEC0C}" type="datetimeFigureOut">
              <a:rPr lang="en-AT" smtClean="0"/>
              <a:t>25.04.22</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166895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5578575-BC1C-F542-A371-D89E2DDAEC0C}" type="datetimeFigureOut">
              <a:rPr lang="en-AT" smtClean="0"/>
              <a:t>25.04.22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125651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5578575-BC1C-F542-A371-D89E2DDAEC0C}" type="datetimeFigureOut">
              <a:rPr lang="en-AT" smtClean="0"/>
              <a:t>25.04.22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5602EA5-7B66-E94E-8DC7-A519224A42AC}" type="slidenum">
              <a:rPr lang="en-AT" smtClean="0"/>
              <a:t>‹#›</a:t>
            </a:fld>
            <a:endParaRPr lang="en-AT"/>
          </a:p>
        </p:txBody>
      </p:sp>
    </p:spTree>
    <p:extLst>
      <p:ext uri="{BB962C8B-B14F-4D97-AF65-F5344CB8AC3E}">
        <p14:creationId xmlns:p14="http://schemas.microsoft.com/office/powerpoint/2010/main" val="1285274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78575-BC1C-F542-A371-D89E2DDAEC0C}" type="datetimeFigureOut">
              <a:rPr lang="en-AT" smtClean="0"/>
              <a:t>25.04.22</a:t>
            </a:fld>
            <a:endParaRPr lang="en-A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02EA5-7B66-E94E-8DC7-A519224A42AC}" type="slidenum">
              <a:rPr lang="en-AT" smtClean="0"/>
              <a:t>‹#›</a:t>
            </a:fld>
            <a:endParaRPr lang="en-AT"/>
          </a:p>
        </p:txBody>
      </p:sp>
    </p:spTree>
    <p:extLst>
      <p:ext uri="{BB962C8B-B14F-4D97-AF65-F5344CB8AC3E}">
        <p14:creationId xmlns:p14="http://schemas.microsoft.com/office/powerpoint/2010/main" val="7722616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sv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hyperlink" Target="https://dataforchange.net/strengthening-measurement-of-marine-litter-in-Ghana" TargetMode="External"/><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nstats.un.org/sdgs/metadata/" TargetMode="External"/><Relationship Id="rId2" Type="http://schemas.openxmlformats.org/officeDocument/2006/relationships/hyperlink" Target="https://unstats.un.org/sdgs/iaeg-sdgs/tier-classification/"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weobserve.eu/weobserve-cop4-sdgs/"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mailto:fraisl@iiasa.ac.at"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citizenscience.org/2022/03/17/special-collection-sdgs-and-international-development-frameworks/#deadline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h/url?sa=i&amp;rct=j&amp;q=&amp;esrc=s&amp;source=images&amp;cd=&amp;cad=rja&amp;uact=8&amp;ved=0ahUKEwjA0IeCqdHTAhWJbhQKHUi6A4oQjRwIBw&amp;url=https://www.linkedin.com/pulse/20140606173701-30264189-big-data-in-the-great-white-north&amp;psig=AFQjCNFp00YjhYB3qY-tRQG9QPcNc5YCFw&amp;ust=1493818263708290" TargetMode="External"/><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C19B3-A10F-E249-B791-85561A460B1C}"/>
              </a:ext>
            </a:extLst>
          </p:cNvPr>
          <p:cNvSpPr>
            <a:spLocks noGrp="1"/>
          </p:cNvSpPr>
          <p:nvPr>
            <p:ph idx="1"/>
          </p:nvPr>
        </p:nvSpPr>
        <p:spPr>
          <a:xfrm>
            <a:off x="1777110" y="3507002"/>
            <a:ext cx="8810110" cy="702772"/>
          </a:xfrm>
        </p:spPr>
        <p:txBody>
          <a:bodyPr>
            <a:normAutofit/>
          </a:bodyPr>
          <a:lstStyle/>
          <a:p>
            <a:pPr marL="0" indent="0" algn="ctr">
              <a:lnSpc>
                <a:spcPct val="11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Dilek Fraisl, Steve MacFeely, </a:t>
            </a:r>
            <a:r>
              <a:rPr lang="en-GB" sz="2400" b="1" dirty="0">
                <a:latin typeface="Tahoma" panose="020B0604030504040204" pitchFamily="34" charset="0"/>
                <a:ea typeface="Tahoma" panose="020B0604030504040204" pitchFamily="34" charset="0"/>
                <a:cs typeface="Tahoma" panose="020B0604030504040204" pitchFamily="34" charset="0"/>
              </a:rPr>
              <a:t>Maciej Truszczynski</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99E26B2D-2442-5E4C-B2CB-1F238DDA4344}"/>
              </a:ext>
            </a:extLst>
          </p:cNvPr>
          <p:cNvSpPr txBox="1"/>
          <p:nvPr/>
        </p:nvSpPr>
        <p:spPr>
          <a:xfrm>
            <a:off x="4451282" y="4589592"/>
            <a:ext cx="3289435" cy="1692771"/>
          </a:xfrm>
          <a:prstGeom prst="rect">
            <a:avLst/>
          </a:prstGeom>
          <a:noFill/>
        </p:spPr>
        <p:txBody>
          <a:bodyPr wrap="square" rtlCol="0">
            <a:spAutoFit/>
          </a:bodyPr>
          <a:lstStyle/>
          <a:p>
            <a:pPr algn="ctr"/>
            <a:r>
              <a:rPr lang="en-AT" sz="2000" dirty="0">
                <a:latin typeface="Tahoma" panose="020B0604030504040204" pitchFamily="34" charset="0"/>
                <a:ea typeface="Tahoma" panose="020B0604030504040204" pitchFamily="34" charset="0"/>
                <a:cs typeface="Tahoma" panose="020B0604030504040204" pitchFamily="34" charset="0"/>
              </a:rPr>
              <a:t>Dilek Fraisl</a:t>
            </a:r>
          </a:p>
          <a:p>
            <a:endParaRPr lang="en-AT" sz="1600" b="1" dirty="0">
              <a:latin typeface="Tahoma" panose="020B0604030504040204" pitchFamily="34" charset="0"/>
              <a:ea typeface="Tahoma" panose="020B0604030504040204" pitchFamily="34" charset="0"/>
              <a:cs typeface="Tahoma" panose="020B0604030504040204" pitchFamily="34" charset="0"/>
            </a:endParaRPr>
          </a:p>
          <a:p>
            <a:r>
              <a:rPr lang="en-AT" sz="1600" b="1" dirty="0">
                <a:latin typeface="Tahoma" panose="020B0604030504040204" pitchFamily="34" charset="0"/>
                <a:ea typeface="Tahoma" panose="020B0604030504040204" pitchFamily="34" charset="0"/>
                <a:cs typeface="Tahoma" panose="020B0604030504040204" pitchFamily="34" charset="0"/>
              </a:rPr>
              <a:t>Email: </a:t>
            </a:r>
            <a:r>
              <a:rPr lang="en-AT" sz="1600" dirty="0">
                <a:latin typeface="Tahoma" panose="020B0604030504040204" pitchFamily="34" charset="0"/>
                <a:ea typeface="Tahoma" panose="020B0604030504040204" pitchFamily="34" charset="0"/>
                <a:cs typeface="Tahoma" panose="020B0604030504040204" pitchFamily="34" charset="0"/>
              </a:rPr>
              <a:t>	</a:t>
            </a:r>
            <a:r>
              <a:rPr lang="en-AT" sz="1600" b="1" dirty="0">
                <a:solidFill>
                  <a:srgbClr val="0070C0"/>
                </a:solidFill>
                <a:latin typeface="Tahoma" panose="020B0604030504040204" pitchFamily="34" charset="0"/>
                <a:ea typeface="Tahoma" panose="020B0604030504040204" pitchFamily="34" charset="0"/>
                <a:cs typeface="Tahoma" panose="020B0604030504040204" pitchFamily="34" charset="0"/>
              </a:rPr>
              <a:t>fraisl@iiasa.ac.at </a:t>
            </a:r>
          </a:p>
          <a:p>
            <a:r>
              <a:rPr lang="en-AT" sz="1600" b="1" dirty="0">
                <a:latin typeface="Tahoma" panose="020B0604030504040204" pitchFamily="34" charset="0"/>
                <a:ea typeface="Tahoma" panose="020B0604030504040204" pitchFamily="34" charset="0"/>
                <a:cs typeface="Tahoma" panose="020B0604030504040204" pitchFamily="34" charset="0"/>
              </a:rPr>
              <a:t>Twitter: </a:t>
            </a:r>
            <a:r>
              <a:rPr lang="en-AT" sz="1600" dirty="0">
                <a:latin typeface="Tahoma" panose="020B0604030504040204" pitchFamily="34" charset="0"/>
                <a:ea typeface="Tahoma" panose="020B0604030504040204" pitchFamily="34" charset="0"/>
                <a:cs typeface="Tahoma" panose="020B0604030504040204" pitchFamily="34" charset="0"/>
              </a:rPr>
              <a:t>	</a:t>
            </a:r>
            <a:r>
              <a:rPr lang="en-AT" sz="1600" b="1" dirty="0">
                <a:solidFill>
                  <a:srgbClr val="0070C0"/>
                </a:solidFill>
                <a:latin typeface="Tahoma" panose="020B0604030504040204" pitchFamily="34" charset="0"/>
                <a:ea typeface="Tahoma" panose="020B0604030504040204" pitchFamily="34" charset="0"/>
                <a:cs typeface="Tahoma" panose="020B0604030504040204" pitchFamily="34" charset="0"/>
              </a:rPr>
              <a:t>@dilekfraisl1</a:t>
            </a:r>
          </a:p>
          <a:p>
            <a:r>
              <a:rPr lang="en-GB" sz="1600" b="1" dirty="0">
                <a:latin typeface="Tahoma" panose="020B0604030504040204" pitchFamily="34" charset="0"/>
                <a:ea typeface="Tahoma" panose="020B0604030504040204" pitchFamily="34" charset="0"/>
                <a:cs typeface="Tahoma" panose="020B0604030504040204" pitchFamily="34" charset="0"/>
              </a:rPr>
              <a:t>Web: </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b="1" dirty="0">
                <a:solidFill>
                  <a:srgbClr val="0070C0"/>
                </a:solidFill>
                <a:latin typeface="Tahoma" panose="020B0604030504040204" pitchFamily="34" charset="0"/>
                <a:ea typeface="Tahoma" panose="020B0604030504040204" pitchFamily="34" charset="0"/>
                <a:cs typeface="Tahoma" panose="020B0604030504040204" pitchFamily="34" charset="0"/>
              </a:rPr>
              <a:t>www.iiasa.ac.at</a:t>
            </a:r>
          </a:p>
          <a:p>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b="1" dirty="0">
                <a:solidFill>
                  <a:srgbClr val="0070C0"/>
                </a:solidFill>
                <a:latin typeface="Tahoma" panose="020B0604030504040204" pitchFamily="34" charset="0"/>
                <a:ea typeface="Tahoma" panose="020B0604030504040204" pitchFamily="34" charset="0"/>
                <a:cs typeface="Tahoma" panose="020B0604030504040204" pitchFamily="34" charset="0"/>
              </a:rPr>
              <a:t>www.geo-wiki.org</a:t>
            </a:r>
            <a:endParaRPr lang="en-AT" sz="1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3A94E0A4-D81D-1B4C-B5D9-C81B42E6794C}"/>
              </a:ext>
            </a:extLst>
          </p:cNvPr>
          <p:cNvPicPr>
            <a:picLocks noChangeAspect="1"/>
          </p:cNvPicPr>
          <p:nvPr/>
        </p:nvPicPr>
        <p:blipFill>
          <a:blip r:embed="rId3"/>
          <a:stretch>
            <a:fillRect/>
          </a:stretch>
        </p:blipFill>
        <p:spPr>
          <a:xfrm>
            <a:off x="303151" y="26459"/>
            <a:ext cx="2744849" cy="1182824"/>
          </a:xfrm>
          <a:prstGeom prst="rect">
            <a:avLst/>
          </a:prstGeom>
        </p:spPr>
      </p:pic>
      <p:sp>
        <p:nvSpPr>
          <p:cNvPr id="2" name="Rectangle 1">
            <a:extLst>
              <a:ext uri="{FF2B5EF4-FFF2-40B4-BE49-F238E27FC236}">
                <a16:creationId xmlns:a16="http://schemas.microsoft.com/office/drawing/2014/main" id="{DBCDF94F-A1C3-994E-99E5-891DB28477A9}"/>
              </a:ext>
            </a:extLst>
          </p:cNvPr>
          <p:cNvSpPr/>
          <p:nvPr/>
        </p:nvSpPr>
        <p:spPr>
          <a:xfrm>
            <a:off x="564216" y="2304559"/>
            <a:ext cx="11235898" cy="1046440"/>
          </a:xfrm>
          <a:prstGeom prst="rect">
            <a:avLst/>
          </a:prstGeom>
        </p:spPr>
        <p:txBody>
          <a:bodyPr wrap="square">
            <a:spAutoFit/>
          </a:bodyPr>
          <a:lstStyle/>
          <a:p>
            <a:pPr algn="ctr"/>
            <a:r>
              <a:rPr lang="en-GB" sz="4400" b="1" dirty="0">
                <a:latin typeface="Tahoma" panose="020B0604030504040204" pitchFamily="34" charset="0"/>
                <a:ea typeface="Tahoma" panose="020B0604030504040204" pitchFamily="34" charset="0"/>
                <a:cs typeface="Tahoma" panose="020B0604030504040204" pitchFamily="34" charset="0"/>
              </a:rPr>
              <a:t>Citizen Science in support of the SDGs</a:t>
            </a:r>
            <a:br>
              <a:rPr lang="en-GB" b="1" dirty="0">
                <a:latin typeface="Tahoma" panose="020B0604030504040204" pitchFamily="34" charset="0"/>
                <a:ea typeface="Tahoma" panose="020B0604030504040204" pitchFamily="34" charset="0"/>
                <a:cs typeface="Tahoma" panose="020B0604030504040204" pitchFamily="34" charset="0"/>
              </a:rPr>
            </a:br>
            <a:endParaRPr lang="en-AT" dirty="0"/>
          </a:p>
        </p:txBody>
      </p:sp>
      <p:pic>
        <p:nvPicPr>
          <p:cNvPr id="6" name="Picture 2" descr="Image result for who logo">
            <a:extLst>
              <a:ext uri="{FF2B5EF4-FFF2-40B4-BE49-F238E27FC236}">
                <a16:creationId xmlns:a16="http://schemas.microsoft.com/office/drawing/2014/main" id="{6D82EE18-C805-51F1-77C0-928BCA8F7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59" y="58230"/>
            <a:ext cx="1989409" cy="13369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tistics Denmark">
            <a:extLst>
              <a:ext uri="{FF2B5EF4-FFF2-40B4-BE49-F238E27FC236}">
                <a16:creationId xmlns:a16="http://schemas.microsoft.com/office/drawing/2014/main" id="{F65E7033-483C-03FB-E0DF-3A64D3041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3548" y="169776"/>
            <a:ext cx="1698913" cy="89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687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pps">
            <a:extLst>
              <a:ext uri="{FF2B5EF4-FFF2-40B4-BE49-F238E27FC236}">
                <a16:creationId xmlns:a16="http://schemas.microsoft.com/office/drawing/2014/main" id="{06A9257E-777F-4595-A565-C8EE7675D9E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42" r="1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00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B8A6-565A-4D56-BB78-559BA6888F34}"/>
              </a:ext>
            </a:extLst>
          </p:cNvPr>
          <p:cNvSpPr>
            <a:spLocks noGrp="1"/>
          </p:cNvSpPr>
          <p:nvPr>
            <p:ph type="title"/>
          </p:nvPr>
        </p:nvSpPr>
        <p:spPr>
          <a:xfrm>
            <a:off x="441789" y="723578"/>
            <a:ext cx="5329397" cy="1645501"/>
          </a:xfrm>
        </p:spPr>
        <p:txBody>
          <a:bodyPr vert="horz" lIns="91440" tIns="45720" rIns="91440" bIns="45720" rtlCol="0" anchor="ctr">
            <a:normAutofit/>
          </a:bodyPr>
          <a:lstStyle/>
          <a:p>
            <a:r>
              <a:rPr lang="en-US" b="1" dirty="0"/>
              <a:t>From MDGs to SDGs</a:t>
            </a:r>
          </a:p>
        </p:txBody>
      </p:sp>
      <p:pic>
        <p:nvPicPr>
          <p:cNvPr id="4" name="Picture 6">
            <a:extLst>
              <a:ext uri="{FF2B5EF4-FFF2-40B4-BE49-F238E27FC236}">
                <a16:creationId xmlns:a16="http://schemas.microsoft.com/office/drawing/2014/main" id="{B467450B-92A7-4244-8905-E9E60FDEF4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20908" y="574258"/>
            <a:ext cx="2364317" cy="22347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C64F2CC-34F0-4B68-9FD2-17E5743F6CE1}"/>
              </a:ext>
            </a:extLst>
          </p:cNvPr>
          <p:cNvSpPr/>
          <p:nvPr/>
        </p:nvSpPr>
        <p:spPr>
          <a:xfrm>
            <a:off x="930667" y="3267658"/>
            <a:ext cx="4595071" cy="278382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endParaRPr lang="en-US" sz="2000" dirty="0"/>
          </a:p>
          <a:p>
            <a:pPr>
              <a:lnSpc>
                <a:spcPct val="90000"/>
              </a:lnSpc>
              <a:spcAft>
                <a:spcPts val="600"/>
              </a:spcAft>
              <a:defRPr/>
            </a:pPr>
            <a:r>
              <a:rPr lang="en-US" sz="2000" dirty="0"/>
              <a:t>An “unprecedented statistical challenge”</a:t>
            </a:r>
          </a:p>
          <a:p>
            <a:pPr indent="-228600">
              <a:lnSpc>
                <a:spcPct val="90000"/>
              </a:lnSpc>
              <a:spcAft>
                <a:spcPts val="600"/>
              </a:spcAft>
              <a:buFont typeface="Arial" panose="020B0604020202020204" pitchFamily="34" charset="0"/>
              <a:buChar char="•"/>
              <a:defRPr/>
            </a:pPr>
            <a:endParaRPr lang="en-US" sz="2000" dirty="0"/>
          </a:p>
          <a:p>
            <a:pPr>
              <a:lnSpc>
                <a:spcPct val="90000"/>
              </a:lnSpc>
              <a:spcAft>
                <a:spcPts val="600"/>
              </a:spcAft>
              <a:defRPr/>
            </a:pPr>
            <a:r>
              <a:rPr lang="en-US" sz="2000" dirty="0"/>
              <a:t>				                	                         </a:t>
            </a:r>
            <a:r>
              <a:rPr lang="en-US" sz="2000" dirty="0" err="1"/>
              <a:t>Mogens</a:t>
            </a:r>
            <a:r>
              <a:rPr lang="en-US" sz="2000" dirty="0"/>
              <a:t> Lykketoft</a:t>
            </a:r>
          </a:p>
          <a:p>
            <a:pPr>
              <a:lnSpc>
                <a:spcPct val="90000"/>
              </a:lnSpc>
              <a:spcAft>
                <a:spcPts val="600"/>
              </a:spcAft>
              <a:defRPr/>
            </a:pPr>
            <a:r>
              <a:rPr lang="en-US" sz="2000" dirty="0"/>
              <a:t>				  </a:t>
            </a:r>
          </a:p>
          <a:p>
            <a:pPr>
              <a:lnSpc>
                <a:spcPct val="90000"/>
              </a:lnSpc>
              <a:spcAft>
                <a:spcPts val="600"/>
              </a:spcAft>
              <a:defRPr/>
            </a:pPr>
            <a:r>
              <a:rPr lang="en-US" sz="2000" dirty="0"/>
              <a:t>                        President 70</a:t>
            </a:r>
            <a:r>
              <a:rPr lang="en-US" sz="2000" baseline="30000" dirty="0"/>
              <a:t>th</a:t>
            </a:r>
            <a:r>
              <a:rPr lang="en-US" sz="2000" dirty="0"/>
              <a:t> session UNGA</a:t>
            </a:r>
          </a:p>
        </p:txBody>
      </p:sp>
      <p:pic>
        <p:nvPicPr>
          <p:cNvPr id="7" name="Picture 6">
            <a:extLst>
              <a:ext uri="{FF2B5EF4-FFF2-40B4-BE49-F238E27FC236}">
                <a16:creationId xmlns:a16="http://schemas.microsoft.com/office/drawing/2014/main" id="{DC129429-4F92-49FE-9F1F-9FF996BB5EC2}"/>
              </a:ext>
            </a:extLst>
          </p:cNvPr>
          <p:cNvPicPr>
            <a:picLocks noChangeAspect="1"/>
          </p:cNvPicPr>
          <p:nvPr/>
        </p:nvPicPr>
        <p:blipFill>
          <a:blip r:embed="rId3"/>
          <a:stretch>
            <a:fillRect/>
          </a:stretch>
        </p:blipFill>
        <p:spPr>
          <a:xfrm>
            <a:off x="9502775" y="688181"/>
            <a:ext cx="2364317" cy="2006920"/>
          </a:xfrm>
          <a:prstGeom prst="rect">
            <a:avLst/>
          </a:prstGeom>
        </p:spPr>
      </p:pic>
      <p:pic>
        <p:nvPicPr>
          <p:cNvPr id="5" name="Picture 7">
            <a:extLst>
              <a:ext uri="{FF2B5EF4-FFF2-40B4-BE49-F238E27FC236}">
                <a16:creationId xmlns:a16="http://schemas.microsoft.com/office/drawing/2014/main" id="{A9FDBE3B-611D-4E97-B7BE-4DF253DDB1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0908" y="3796548"/>
            <a:ext cx="5446184" cy="25597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26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900D08A-2CDF-4807-A971-BAC77CFD5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3318553" cy="331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7527E40-2DA6-42F7-8D42-961726456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736" y="1931563"/>
            <a:ext cx="7087263" cy="476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0292CA7-EA31-4DBC-B97B-A14A6EFCD7B4}"/>
              </a:ext>
            </a:extLst>
          </p:cNvPr>
          <p:cNvSpPr txBox="1"/>
          <p:nvPr/>
        </p:nvSpPr>
        <p:spPr>
          <a:xfrm>
            <a:off x="970417" y="1057395"/>
            <a:ext cx="1629660" cy="1292662"/>
          </a:xfrm>
          <a:prstGeom prst="rect">
            <a:avLst/>
          </a:prstGeom>
          <a:noFill/>
        </p:spPr>
        <p:txBody>
          <a:bodyPr wrap="square" rtlCol="0">
            <a:spAutoFit/>
          </a:bodyPr>
          <a:lstStyle/>
          <a:p>
            <a:r>
              <a:rPr lang="en-US" sz="2600" b="1" dirty="0">
                <a:solidFill>
                  <a:schemeClr val="accent5"/>
                </a:solidFill>
              </a:rPr>
              <a:t>Decoding </a:t>
            </a:r>
          </a:p>
          <a:p>
            <a:r>
              <a:rPr lang="en-US" sz="2600" b="1" dirty="0">
                <a:solidFill>
                  <a:schemeClr val="accent5"/>
                </a:solidFill>
              </a:rPr>
              <a:t>the </a:t>
            </a:r>
          </a:p>
          <a:p>
            <a:r>
              <a:rPr lang="en-US" sz="2600" b="1" dirty="0">
                <a:solidFill>
                  <a:schemeClr val="accent5"/>
                </a:solidFill>
              </a:rPr>
              <a:t>SDGs</a:t>
            </a:r>
          </a:p>
        </p:txBody>
      </p:sp>
      <p:sp>
        <p:nvSpPr>
          <p:cNvPr id="8" name="Rectangle 9">
            <a:extLst>
              <a:ext uri="{FF2B5EF4-FFF2-40B4-BE49-F238E27FC236}">
                <a16:creationId xmlns:a16="http://schemas.microsoft.com/office/drawing/2014/main" id="{002CD603-E3FA-454E-9C83-11501C60E323}"/>
              </a:ext>
            </a:extLst>
          </p:cNvPr>
          <p:cNvSpPr>
            <a:spLocks noChangeArrowheads="1"/>
          </p:cNvSpPr>
          <p:nvPr/>
        </p:nvSpPr>
        <p:spPr bwMode="auto">
          <a:xfrm>
            <a:off x="4091568" y="6640"/>
            <a:ext cx="79069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4F91CD"/>
                </a:solidFill>
                <a:latin typeface="Frutiger LT Std 45 Light"/>
              </a:rPr>
              <a:t>unclear definitions and inconsistent use of terminology</a:t>
            </a:r>
          </a:p>
          <a:p>
            <a:endParaRPr lang="en-US" altLang="en-US" sz="2400" dirty="0">
              <a:solidFill>
                <a:srgbClr val="4F91CD"/>
              </a:solidFill>
              <a:latin typeface="Frutiger LT Std 45 Light"/>
            </a:endParaRPr>
          </a:p>
          <a:p>
            <a:r>
              <a:rPr lang="en-US" altLang="en-US" sz="2400" dirty="0">
                <a:solidFill>
                  <a:srgbClr val="4F91CD"/>
                </a:solidFill>
                <a:latin typeface="Frutiger LT Std 45 Light"/>
              </a:rPr>
              <a:t>- sustainable</a:t>
            </a:r>
          </a:p>
          <a:p>
            <a:r>
              <a:rPr lang="en-US" altLang="en-US" sz="2400" dirty="0">
                <a:solidFill>
                  <a:srgbClr val="4F91CD"/>
                </a:solidFill>
                <a:latin typeface="Frutiger LT Std 45 Light"/>
              </a:rPr>
              <a:t>- macro economic stability</a:t>
            </a:r>
          </a:p>
          <a:p>
            <a:r>
              <a:rPr lang="en-US" altLang="en-US" sz="2400" dirty="0">
                <a:solidFill>
                  <a:srgbClr val="4F91CD"/>
                </a:solidFill>
                <a:latin typeface="Frutiger LT Std 45 Light"/>
              </a:rPr>
              <a:t>- basic services</a:t>
            </a:r>
          </a:p>
          <a:p>
            <a:r>
              <a:rPr lang="en-US" altLang="en-US" sz="2400" dirty="0">
                <a:solidFill>
                  <a:srgbClr val="4F91CD"/>
                </a:solidFill>
                <a:latin typeface="Frutiger LT Std 45 Light"/>
              </a:rPr>
              <a:t>- new technologies</a:t>
            </a:r>
            <a:r>
              <a:rPr lang="en-US" altLang="en-US" sz="2100" dirty="0">
                <a:solidFill>
                  <a:srgbClr val="4F91CD"/>
                </a:solidFill>
                <a:latin typeface="Frutiger LT Std 45 Light"/>
              </a:rPr>
              <a:t> </a:t>
            </a:r>
            <a:endParaRPr lang="en-GB" altLang="en-US" sz="2100" dirty="0">
              <a:solidFill>
                <a:srgbClr val="4F91CD"/>
              </a:solidFill>
            </a:endParaRPr>
          </a:p>
        </p:txBody>
      </p:sp>
    </p:spTree>
    <p:extLst>
      <p:ext uri="{BB962C8B-B14F-4D97-AF65-F5344CB8AC3E}">
        <p14:creationId xmlns:p14="http://schemas.microsoft.com/office/powerpoint/2010/main" val="678007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735A-FEF3-40BF-A885-AD0EE585DF6A}"/>
              </a:ext>
            </a:extLst>
          </p:cNvPr>
          <p:cNvSpPr>
            <a:spLocks noGrp="1"/>
          </p:cNvSpPr>
          <p:nvPr>
            <p:ph type="title"/>
          </p:nvPr>
        </p:nvSpPr>
        <p:spPr>
          <a:xfrm>
            <a:off x="559904" y="317417"/>
            <a:ext cx="10515600" cy="1325563"/>
          </a:xfrm>
        </p:spPr>
        <p:txBody>
          <a:bodyPr>
            <a:normAutofit/>
          </a:bodyPr>
          <a:lstStyle/>
          <a:p>
            <a:r>
              <a:rPr lang="en-US" altLang="en-US" sz="4400" dirty="0">
                <a:latin typeface="+mn-lt"/>
              </a:rPr>
              <a:t>The 2030 Agenda - Time elapsed</a:t>
            </a:r>
            <a:br>
              <a:rPr lang="en-US" altLang="en-US" sz="4400" b="1" dirty="0">
                <a:latin typeface="Eurostile LT Std" pitchFamily="34" charset="0"/>
              </a:rPr>
            </a:br>
            <a:endParaRPr lang="en-US" dirty="0"/>
          </a:p>
        </p:txBody>
      </p:sp>
      <p:pic>
        <p:nvPicPr>
          <p:cNvPr id="4" name="Picture 1">
            <a:extLst>
              <a:ext uri="{FF2B5EF4-FFF2-40B4-BE49-F238E27FC236}">
                <a16:creationId xmlns:a16="http://schemas.microsoft.com/office/drawing/2014/main" id="{3BBE4F34-A8E6-4E4D-A6D9-9A73B174A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745" y="1288111"/>
            <a:ext cx="9142197" cy="53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393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43F0A-6447-4972-98E2-99FB6DED704D}"/>
              </a:ext>
            </a:extLst>
          </p:cNvPr>
          <p:cNvSpPr>
            <a:spLocks noGrp="1"/>
          </p:cNvSpPr>
          <p:nvPr>
            <p:ph type="title"/>
          </p:nvPr>
        </p:nvSpPr>
        <p:spPr>
          <a:xfrm>
            <a:off x="277185" y="365125"/>
            <a:ext cx="11076615" cy="1325563"/>
          </a:xfrm>
        </p:spPr>
        <p:txBody>
          <a:bodyPr>
            <a:normAutofit fontScale="90000"/>
          </a:bodyPr>
          <a:lstStyle/>
          <a:p>
            <a:r>
              <a:rPr lang="en-US" altLang="en-US" sz="4400" dirty="0">
                <a:latin typeface="+mn-lt"/>
              </a:rPr>
              <a:t>SDG Global Indicator Framework – </a:t>
            </a:r>
            <a:br>
              <a:rPr lang="en-US" altLang="en-US" sz="4400" dirty="0">
                <a:latin typeface="+mn-lt"/>
              </a:rPr>
            </a:br>
            <a:r>
              <a:rPr lang="en-US" altLang="en-US" sz="4400" dirty="0">
                <a:latin typeface="+mn-lt"/>
              </a:rPr>
              <a:t>Quantifying the challenge</a:t>
            </a:r>
            <a:br>
              <a:rPr lang="en-US" altLang="en-US" sz="4400" b="1" dirty="0">
                <a:latin typeface="Eurostile LT Std" pitchFamily="34" charset="0"/>
              </a:rPr>
            </a:br>
            <a:endParaRPr lang="en-US" dirty="0"/>
          </a:p>
        </p:txBody>
      </p:sp>
      <p:pic>
        <p:nvPicPr>
          <p:cNvPr id="4" name="Picture 1">
            <a:extLst>
              <a:ext uri="{FF2B5EF4-FFF2-40B4-BE49-F238E27FC236}">
                <a16:creationId xmlns:a16="http://schemas.microsoft.com/office/drawing/2014/main" id="{2A8B6ABA-B5D0-4AB7-9202-8C060C7C8E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5" y="1963973"/>
            <a:ext cx="11637630" cy="316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90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0D36694-4170-4B7D-B3EC-6E9214685509}"/>
              </a:ext>
            </a:extLst>
          </p:cNvPr>
          <p:cNvSpPr>
            <a:spLocks noGrp="1" noChangeArrowheads="1"/>
          </p:cNvSpPr>
          <p:nvPr>
            <p:ph idx="1"/>
          </p:nvPr>
        </p:nvSpPr>
        <p:spPr bwMode="auto">
          <a:xfrm>
            <a:off x="4898004" y="2700268"/>
            <a:ext cx="6821556" cy="389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CDB87E"/>
              </a:buClr>
              <a:buChar char="•"/>
              <a:defRPr sz="2400">
                <a:solidFill>
                  <a:schemeClr val="tx1"/>
                </a:solidFill>
                <a:latin typeface="HelveticaNeueLT Std Med" pitchFamily="34" charset="0"/>
                <a:cs typeface="Arial" panose="020B0604020202020204" pitchFamily="34" charset="0"/>
              </a:defRPr>
            </a:lvl1pPr>
            <a:lvl2pPr marL="742950" indent="-285750">
              <a:spcBef>
                <a:spcPct val="20000"/>
              </a:spcBef>
              <a:buClr>
                <a:srgbClr val="CDB87E"/>
              </a:buClr>
              <a:buChar char="–"/>
              <a:defRPr sz="2200">
                <a:solidFill>
                  <a:schemeClr val="tx1"/>
                </a:solidFill>
                <a:latin typeface="HelveticaNeueLT Std Med" pitchFamily="34" charset="0"/>
                <a:cs typeface="Arial" panose="020B0604020202020204" pitchFamily="34" charset="0"/>
              </a:defRPr>
            </a:lvl2pPr>
            <a:lvl3pPr marL="1143000" indent="-228600">
              <a:spcBef>
                <a:spcPct val="20000"/>
              </a:spcBef>
              <a:buClr>
                <a:srgbClr val="CDB87E"/>
              </a:buClr>
              <a:buChar char="•"/>
              <a:defRPr sz="2200">
                <a:solidFill>
                  <a:schemeClr val="tx1"/>
                </a:solidFill>
                <a:latin typeface="HelveticaNeueLT Std Med" pitchFamily="34" charset="0"/>
                <a:cs typeface="Arial" panose="020B0604020202020204" pitchFamily="34" charset="0"/>
              </a:defRPr>
            </a:lvl3pPr>
            <a:lvl4pPr marL="1600200" indent="-228600">
              <a:spcBef>
                <a:spcPct val="20000"/>
              </a:spcBef>
              <a:buClr>
                <a:srgbClr val="CDB87E"/>
              </a:buClr>
              <a:buChar char="–"/>
              <a:defRPr sz="2000">
                <a:solidFill>
                  <a:schemeClr val="tx1"/>
                </a:solidFill>
                <a:latin typeface="HelveticaNeueLT Std Med" pitchFamily="34" charset="0"/>
                <a:cs typeface="Arial" panose="020B0604020202020204" pitchFamily="34" charset="0"/>
              </a:defRPr>
            </a:lvl4pPr>
            <a:lvl5pPr marL="2057400" indent="-228600">
              <a:spcBef>
                <a:spcPct val="20000"/>
              </a:spcBef>
              <a:buClr>
                <a:srgbClr val="CDB87E"/>
              </a:buClr>
              <a:buChar char="»"/>
              <a:defRPr sz="2000">
                <a:solidFill>
                  <a:schemeClr val="tx1"/>
                </a:solidFill>
                <a:latin typeface="HelveticaNeueLT Std Med" pitchFamily="34" charset="0"/>
                <a:cs typeface="Arial" panose="020B0604020202020204" pitchFamily="34" charset="0"/>
              </a:defRPr>
            </a:lvl5pPr>
            <a:lvl6pPr marL="2514600" indent="-228600" eaLnBrk="0" fontAlgn="base" hangingPunct="0">
              <a:spcBef>
                <a:spcPct val="20000"/>
              </a:spcBef>
              <a:spcAft>
                <a:spcPct val="0"/>
              </a:spcAft>
              <a:buClr>
                <a:srgbClr val="CDB87E"/>
              </a:buClr>
              <a:buChar char="»"/>
              <a:defRPr sz="2000">
                <a:solidFill>
                  <a:schemeClr val="tx1"/>
                </a:solidFill>
                <a:latin typeface="HelveticaNeueLT Std Med" pitchFamily="34" charset="0"/>
                <a:cs typeface="Arial" panose="020B0604020202020204" pitchFamily="34" charset="0"/>
              </a:defRPr>
            </a:lvl6pPr>
            <a:lvl7pPr marL="2971800" indent="-228600" eaLnBrk="0" fontAlgn="base" hangingPunct="0">
              <a:spcBef>
                <a:spcPct val="20000"/>
              </a:spcBef>
              <a:spcAft>
                <a:spcPct val="0"/>
              </a:spcAft>
              <a:buClr>
                <a:srgbClr val="CDB87E"/>
              </a:buClr>
              <a:buChar char="»"/>
              <a:defRPr sz="2000">
                <a:solidFill>
                  <a:schemeClr val="tx1"/>
                </a:solidFill>
                <a:latin typeface="HelveticaNeueLT Std Med" pitchFamily="34" charset="0"/>
                <a:cs typeface="Arial" panose="020B0604020202020204" pitchFamily="34" charset="0"/>
              </a:defRPr>
            </a:lvl7pPr>
            <a:lvl8pPr marL="3429000" indent="-228600" eaLnBrk="0" fontAlgn="base" hangingPunct="0">
              <a:spcBef>
                <a:spcPct val="20000"/>
              </a:spcBef>
              <a:spcAft>
                <a:spcPct val="0"/>
              </a:spcAft>
              <a:buClr>
                <a:srgbClr val="CDB87E"/>
              </a:buClr>
              <a:buChar char="»"/>
              <a:defRPr sz="2000">
                <a:solidFill>
                  <a:schemeClr val="tx1"/>
                </a:solidFill>
                <a:latin typeface="HelveticaNeueLT Std Med" pitchFamily="34" charset="0"/>
                <a:cs typeface="Arial" panose="020B0604020202020204" pitchFamily="34" charset="0"/>
              </a:defRPr>
            </a:lvl8pPr>
            <a:lvl9pPr marL="3886200" indent="-228600" eaLnBrk="0" fontAlgn="base" hangingPunct="0">
              <a:spcBef>
                <a:spcPct val="20000"/>
              </a:spcBef>
              <a:spcAft>
                <a:spcPct val="0"/>
              </a:spcAft>
              <a:buClr>
                <a:srgbClr val="CDB87E"/>
              </a:buClr>
              <a:buChar char="»"/>
              <a:defRPr sz="2000">
                <a:solidFill>
                  <a:schemeClr val="tx1"/>
                </a:solidFill>
                <a:latin typeface="HelveticaNeueLT Std Med" pitchFamily="34" charset="0"/>
                <a:cs typeface="Arial" panose="020B0604020202020204" pitchFamily="34" charset="0"/>
              </a:defRPr>
            </a:lvl9pPr>
          </a:lstStyle>
          <a:p>
            <a:pPr algn="just">
              <a:lnSpc>
                <a:spcPct val="115000"/>
              </a:lnSpc>
              <a:spcBef>
                <a:spcPct val="0"/>
              </a:spcBef>
              <a:buClrTx/>
              <a:buFontTx/>
              <a:buNone/>
            </a:pPr>
            <a:r>
              <a:rPr lang="en-US" altLang="en-US" dirty="0">
                <a:latin typeface="+mn-lt"/>
              </a:rPr>
              <a:t>‘</a:t>
            </a:r>
            <a:r>
              <a:rPr lang="en-IE" altLang="en-US" dirty="0">
                <a:latin typeface="+mn-lt"/>
              </a:rPr>
              <a:t>the data demands for the 2030 Agenda require urgent new solutions that leverage the power of new data sources and technologies through partnerships between national statistical authorities and the private sector, civil society, and the academia and other research institutions</a:t>
            </a:r>
            <a:r>
              <a:rPr lang="en-US" altLang="en-US" dirty="0">
                <a:latin typeface="+mn-lt"/>
              </a:rPr>
              <a:t>’</a:t>
            </a:r>
          </a:p>
          <a:p>
            <a:pPr algn="just">
              <a:lnSpc>
                <a:spcPct val="115000"/>
              </a:lnSpc>
              <a:spcBef>
                <a:spcPct val="0"/>
              </a:spcBef>
              <a:buClrTx/>
              <a:buFontTx/>
              <a:buNone/>
            </a:pPr>
            <a:endParaRPr lang="en-US" altLang="en-US" sz="1800" dirty="0">
              <a:latin typeface="+mn-lt"/>
            </a:endParaRPr>
          </a:p>
          <a:p>
            <a:pPr algn="just">
              <a:lnSpc>
                <a:spcPct val="115000"/>
              </a:lnSpc>
              <a:spcBef>
                <a:spcPct val="0"/>
              </a:spcBef>
              <a:buClrTx/>
              <a:buFontTx/>
              <a:buNone/>
            </a:pPr>
            <a:endParaRPr lang="en-US" altLang="en-US" sz="1800" dirty="0">
              <a:latin typeface="+mn-lt"/>
            </a:endParaRPr>
          </a:p>
          <a:p>
            <a:pPr algn="just">
              <a:lnSpc>
                <a:spcPct val="115000"/>
              </a:lnSpc>
              <a:spcBef>
                <a:spcPct val="0"/>
              </a:spcBef>
              <a:buClrTx/>
              <a:buFontTx/>
              <a:buNone/>
            </a:pPr>
            <a:r>
              <a:rPr lang="en-IE" altLang="en-US" sz="1800" dirty="0">
                <a:latin typeface="+mn-lt"/>
              </a:rPr>
              <a:t>				Dubai Declaration [52: para,71] </a:t>
            </a:r>
          </a:p>
          <a:p>
            <a:pPr algn="just">
              <a:lnSpc>
                <a:spcPct val="115000"/>
              </a:lnSpc>
              <a:spcBef>
                <a:spcPct val="0"/>
              </a:spcBef>
              <a:buClrTx/>
              <a:buFontTx/>
              <a:buNone/>
            </a:pPr>
            <a:r>
              <a:rPr lang="en-US" altLang="en-US" sz="1800" dirty="0">
                <a:latin typeface="+mn-lt"/>
              </a:rPr>
              <a:t>				2018 UN World Data Forum</a:t>
            </a:r>
            <a:endParaRPr lang="en-GB" altLang="en-US" sz="1800" dirty="0">
              <a:latin typeface="+mn-lt"/>
              <a:cs typeface="Calibri" panose="020F0502020204030204" pitchFamily="34" charset="0"/>
            </a:endParaRPr>
          </a:p>
        </p:txBody>
      </p:sp>
      <p:pic>
        <p:nvPicPr>
          <p:cNvPr id="5" name="Picture 2" descr="A close up of a logo&#10;&#10;Description automatically generated">
            <a:extLst>
              <a:ext uri="{FF2B5EF4-FFF2-40B4-BE49-F238E27FC236}">
                <a16:creationId xmlns:a16="http://schemas.microsoft.com/office/drawing/2014/main" id="{61D3DEF1-8458-43DC-B12F-D92F78A85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9" y="461147"/>
            <a:ext cx="3928344" cy="309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62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45AF-3F6B-41E8-A0F2-16D642529254}"/>
              </a:ext>
            </a:extLst>
          </p:cNvPr>
          <p:cNvSpPr>
            <a:spLocks noGrp="1"/>
          </p:cNvSpPr>
          <p:nvPr>
            <p:ph type="title"/>
          </p:nvPr>
        </p:nvSpPr>
        <p:spPr>
          <a:xfrm>
            <a:off x="838200" y="595713"/>
            <a:ext cx="10515600" cy="1325563"/>
          </a:xfrm>
        </p:spPr>
        <p:txBody>
          <a:bodyPr>
            <a:normAutofit fontScale="90000"/>
          </a:bodyPr>
          <a:lstStyle/>
          <a:p>
            <a:pPr>
              <a:spcBef>
                <a:spcPct val="0"/>
              </a:spcBef>
            </a:pPr>
            <a:r>
              <a:rPr lang="en-GB" altLang="en-US" sz="4400" dirty="0">
                <a:latin typeface="+mn-lt"/>
              </a:rPr>
              <a:t>A proposed future: </a:t>
            </a:r>
            <a:br>
              <a:rPr lang="en-GB" altLang="en-US" sz="4400" dirty="0">
                <a:latin typeface="+mn-lt"/>
              </a:rPr>
            </a:br>
            <a:r>
              <a:rPr lang="en-GB" altLang="en-US" sz="3600" dirty="0">
                <a:latin typeface="+mn-lt"/>
              </a:rPr>
              <a:t>Using unofficial data and statistics to compile SDG indictors</a:t>
            </a:r>
            <a:br>
              <a:rPr lang="en-US" altLang="en-US" sz="4400" b="1" dirty="0">
                <a:latin typeface="Eurostile LT Std" pitchFamily="34" charset="0"/>
              </a:rPr>
            </a:br>
            <a:endParaRPr lang="en-US" dirty="0"/>
          </a:p>
        </p:txBody>
      </p:sp>
      <p:pic>
        <p:nvPicPr>
          <p:cNvPr id="4" name="Picture 4">
            <a:extLst>
              <a:ext uri="{FF2B5EF4-FFF2-40B4-BE49-F238E27FC236}">
                <a16:creationId xmlns:a16="http://schemas.microsoft.com/office/drawing/2014/main" id="{3E96E996-342E-4418-A81A-35E8AA9CF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973" y="2049849"/>
            <a:ext cx="7824787"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80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Questions outline">
            <a:extLst>
              <a:ext uri="{FF2B5EF4-FFF2-40B4-BE49-F238E27FC236}">
                <a16:creationId xmlns:a16="http://schemas.microsoft.com/office/drawing/2014/main" id="{16513958-11F6-E133-32AC-8A80A0657F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4140" y="965201"/>
            <a:ext cx="4911568" cy="4911568"/>
          </a:xfrm>
          <a:prstGeom prst="rect">
            <a:avLst/>
          </a:prstGeom>
        </p:spPr>
      </p:pic>
    </p:spTree>
    <p:extLst>
      <p:ext uri="{BB962C8B-B14F-4D97-AF65-F5344CB8AC3E}">
        <p14:creationId xmlns:p14="http://schemas.microsoft.com/office/powerpoint/2010/main" val="366119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Citizen generated data – a way to improving statistics?</a:t>
            </a:r>
          </a:p>
        </p:txBody>
      </p:sp>
      <p:sp>
        <p:nvSpPr>
          <p:cNvPr id="3" name="Pladsholder til tekst 2"/>
          <p:cNvSpPr>
            <a:spLocks noGrp="1"/>
          </p:cNvSpPr>
          <p:nvPr>
            <p:ph type="body" sz="quarter" idx="16"/>
          </p:nvPr>
        </p:nvSpPr>
        <p:spPr/>
        <p:txBody>
          <a:bodyPr>
            <a:normAutofit fontScale="77500" lnSpcReduction="20000"/>
          </a:bodyPr>
          <a:lstStyle/>
          <a:p>
            <a:r>
              <a:rPr lang="da-DK" dirty="0"/>
              <a:t>Maciej Truszczynski, Statistics Denmark</a:t>
            </a:r>
          </a:p>
          <a:p>
            <a:r>
              <a:rPr lang="da-DK" dirty="0"/>
              <a:t>25 </a:t>
            </a:r>
            <a:r>
              <a:rPr lang="en-US" dirty="0"/>
              <a:t>April 2022</a:t>
            </a:r>
          </a:p>
          <a:p>
            <a:r>
              <a:rPr lang="en-US" dirty="0"/>
              <a:t>ENGAGING CITIZEN SCIENCE CONFERENCE</a:t>
            </a:r>
          </a:p>
        </p:txBody>
      </p:sp>
    </p:spTree>
    <p:extLst>
      <p:ext uri="{BB962C8B-B14F-4D97-AF65-F5344CB8AC3E}">
        <p14:creationId xmlns:p14="http://schemas.microsoft.com/office/powerpoint/2010/main" val="3075600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 not so new crossroads</a:t>
            </a:r>
          </a:p>
        </p:txBody>
      </p:sp>
      <p:sp>
        <p:nvSpPr>
          <p:cNvPr id="3" name="Pladsholder til indhold 2"/>
          <p:cNvSpPr>
            <a:spLocks noGrp="1"/>
          </p:cNvSpPr>
          <p:nvPr>
            <p:ph idx="1"/>
          </p:nvPr>
        </p:nvSpPr>
        <p:spPr/>
        <p:txBody>
          <a:bodyPr/>
          <a:lstStyle/>
          <a:p>
            <a:r>
              <a:rPr lang="en-US" dirty="0"/>
              <a:t>New demands for statistics on a general scale.</a:t>
            </a:r>
          </a:p>
          <a:p>
            <a:r>
              <a:rPr lang="en-US" dirty="0"/>
              <a:t>2030 Agenda and Sustainable Development indicators.</a:t>
            </a:r>
          </a:p>
          <a:p>
            <a:r>
              <a:rPr lang="en-US" dirty="0"/>
              <a:t>Discussion on how to complement existing statistics and data collection methods with ‘non-traditional’ data.</a:t>
            </a:r>
          </a:p>
          <a:p>
            <a:pPr lvl="1"/>
            <a:r>
              <a:rPr lang="en-US" dirty="0"/>
              <a:t>Big data</a:t>
            </a:r>
          </a:p>
          <a:p>
            <a:pPr lvl="1"/>
            <a:r>
              <a:rPr lang="en-US" dirty="0"/>
              <a:t>Geo data</a:t>
            </a:r>
          </a:p>
          <a:p>
            <a:pPr lvl="1"/>
            <a:r>
              <a:rPr lang="en-US" dirty="0"/>
              <a:t>(administrative data)</a:t>
            </a:r>
          </a:p>
          <a:p>
            <a:pPr lvl="1"/>
            <a:r>
              <a:rPr lang="en-US" dirty="0"/>
              <a:t>Citizen generated data</a:t>
            </a:r>
          </a:p>
        </p:txBody>
      </p:sp>
    </p:spTree>
    <p:extLst>
      <p:ext uri="{BB962C8B-B14F-4D97-AF65-F5344CB8AC3E}">
        <p14:creationId xmlns:p14="http://schemas.microsoft.com/office/powerpoint/2010/main" val="15208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14BAD79-EFED-3F5A-253B-8D176F0C204E}"/>
              </a:ext>
            </a:extLst>
          </p:cNvPr>
          <p:cNvSpPr txBox="1">
            <a:spLocks/>
          </p:cNvSpPr>
          <p:nvPr/>
        </p:nvSpPr>
        <p:spPr>
          <a:xfrm>
            <a:off x="362712" y="702527"/>
            <a:ext cx="10991088" cy="8610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T" sz="4000" dirty="0">
                <a:solidFill>
                  <a:schemeClr val="accent1"/>
                </a:solidFill>
                <a:latin typeface="Tahoma" panose="020B0604030504040204" pitchFamily="34" charset="0"/>
                <a:ea typeface="Tahoma" panose="020B0604030504040204" pitchFamily="34" charset="0"/>
                <a:cs typeface="Tahoma" panose="020B0604030504040204" pitchFamily="34" charset="0"/>
              </a:rPr>
              <a:t>Program</a:t>
            </a:r>
          </a:p>
        </p:txBody>
      </p:sp>
      <p:pic>
        <p:nvPicPr>
          <p:cNvPr id="5" name="Graphic 4" descr="Web design with solid fill">
            <a:extLst>
              <a:ext uri="{FF2B5EF4-FFF2-40B4-BE49-F238E27FC236}">
                <a16:creationId xmlns:a16="http://schemas.microsoft.com/office/drawing/2014/main" id="{21314869-9EE8-83FF-D508-111F61DBC2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2514" y="489689"/>
            <a:ext cx="1286774" cy="1286774"/>
          </a:xfrm>
          <a:prstGeom prst="rect">
            <a:avLst/>
          </a:prstGeom>
        </p:spPr>
      </p:pic>
      <p:graphicFrame>
        <p:nvGraphicFramePr>
          <p:cNvPr id="7" name="Content Placeholder 1">
            <a:extLst>
              <a:ext uri="{FF2B5EF4-FFF2-40B4-BE49-F238E27FC236}">
                <a16:creationId xmlns:a16="http://schemas.microsoft.com/office/drawing/2014/main" id="{03B6A414-3D45-AECB-D593-7761D0E637B8}"/>
              </a:ext>
            </a:extLst>
          </p:cNvPr>
          <p:cNvGraphicFramePr/>
          <p:nvPr/>
        </p:nvGraphicFramePr>
        <p:xfrm>
          <a:off x="362712" y="2094921"/>
          <a:ext cx="11495459" cy="34785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6837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863" y="842800"/>
            <a:ext cx="9487888" cy="625445"/>
          </a:xfrm>
        </p:spPr>
        <p:txBody>
          <a:bodyPr>
            <a:normAutofit fontScale="90000"/>
          </a:bodyPr>
          <a:lstStyle/>
          <a:p>
            <a:r>
              <a:rPr lang="en-US" dirty="0"/>
              <a:t>Non-traditional data – a labyrinth of information</a:t>
            </a:r>
          </a:p>
        </p:txBody>
      </p:sp>
      <p:sp>
        <p:nvSpPr>
          <p:cNvPr id="3" name="Pladsholder til indhold 2"/>
          <p:cNvSpPr>
            <a:spLocks noGrp="1"/>
          </p:cNvSpPr>
          <p:nvPr>
            <p:ph idx="1"/>
          </p:nvPr>
        </p:nvSpPr>
        <p:spPr>
          <a:xfrm>
            <a:off x="423863" y="2107248"/>
            <a:ext cx="11344275" cy="4247832"/>
          </a:xfrm>
        </p:spPr>
        <p:txBody>
          <a:bodyPr/>
          <a:lstStyle/>
          <a:p>
            <a:r>
              <a:rPr lang="en-US" dirty="0"/>
              <a:t>Difficult to navigate in the landscape of data possibilities, as the aspect of self-promotion is not to be overseen.</a:t>
            </a:r>
          </a:p>
          <a:p>
            <a:r>
              <a:rPr lang="en-US" dirty="0"/>
              <a:t>Promoting a specific form of improvement of data coverage/statistics does not always correspond to reality</a:t>
            </a:r>
          </a:p>
          <a:p>
            <a:pPr marL="72000" indent="0">
              <a:buNone/>
            </a:pPr>
            <a:r>
              <a:rPr lang="en-US" dirty="0"/>
              <a:t>	….lots of noise</a:t>
            </a:r>
          </a:p>
          <a:p>
            <a:pPr marL="360000" lvl="1">
              <a:lnSpc>
                <a:spcPct val="90000"/>
              </a:lnSpc>
              <a:buClr>
                <a:srgbClr val="0F78C8"/>
              </a:buClr>
              <a:buFont typeface="Wingdings" panose="05000000000000000000" pitchFamily="2" charset="2"/>
              <a:buChar char="§"/>
            </a:pPr>
            <a:r>
              <a:rPr lang="en-US" dirty="0"/>
              <a:t>Lack of coordination (a truism) – many institutions are concentrating on their own ‘silver bullets’. Countries (and national statistical offices) are presented with different systems to describe a seemingly same phenomena – difficult if not impossible to relate to (regular, legislation bound, statistics is still to be produced).</a:t>
            </a:r>
          </a:p>
        </p:txBody>
      </p:sp>
    </p:spTree>
    <p:extLst>
      <p:ext uri="{BB962C8B-B14F-4D97-AF65-F5344CB8AC3E}">
        <p14:creationId xmlns:p14="http://schemas.microsoft.com/office/powerpoint/2010/main" val="1983652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Perspective of a statistical institute</a:t>
            </a:r>
          </a:p>
        </p:txBody>
      </p:sp>
      <p:sp>
        <p:nvSpPr>
          <p:cNvPr id="3" name="Pladsholder til indhold 2"/>
          <p:cNvSpPr>
            <a:spLocks noGrp="1"/>
          </p:cNvSpPr>
          <p:nvPr>
            <p:ph idx="1"/>
          </p:nvPr>
        </p:nvSpPr>
        <p:spPr/>
        <p:txBody>
          <a:bodyPr/>
          <a:lstStyle/>
          <a:p>
            <a:r>
              <a:rPr lang="en-US" dirty="0"/>
              <a:t>National statistical institutes are subject to various requirements regarding data production and quality.</a:t>
            </a:r>
          </a:p>
          <a:p>
            <a:r>
              <a:rPr lang="en-US" dirty="0"/>
              <a:t>Different quality frameworks to be complied with: Quality Assurance Framework, European Statistics Code of Practice…</a:t>
            </a:r>
          </a:p>
          <a:p>
            <a:r>
              <a:rPr lang="en-US" dirty="0"/>
              <a:t>Examples of requirements: professional independence; impartiality and objectivity; coherence and comparability.</a:t>
            </a:r>
          </a:p>
          <a:p>
            <a:r>
              <a:rPr lang="en-US" dirty="0"/>
              <a:t>Discussions on input vs output harmonization.</a:t>
            </a:r>
          </a:p>
          <a:p>
            <a:r>
              <a:rPr lang="en-US" dirty="0"/>
              <a:t>Citizen generated data and production of statistics: a possible way forward. However, more analysis and adjustment need to be conducted. </a:t>
            </a:r>
          </a:p>
          <a:p>
            <a:pPr lvl="1"/>
            <a:r>
              <a:rPr lang="en-US" dirty="0"/>
              <a:t> a need for discussion on how to fill in the SDG data gaps by citizen generated data on an international level. But the realities in individual countries should be taken account of.</a:t>
            </a:r>
          </a:p>
          <a:p>
            <a:endParaRPr lang="en-US" dirty="0"/>
          </a:p>
          <a:p>
            <a:endParaRPr lang="en-US" dirty="0"/>
          </a:p>
        </p:txBody>
      </p:sp>
    </p:spTree>
    <p:extLst>
      <p:ext uri="{BB962C8B-B14F-4D97-AF65-F5344CB8AC3E}">
        <p14:creationId xmlns:p14="http://schemas.microsoft.com/office/powerpoint/2010/main" val="2591190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Application of non-traditional data </a:t>
            </a:r>
          </a:p>
        </p:txBody>
      </p:sp>
      <p:sp>
        <p:nvSpPr>
          <p:cNvPr id="3" name="Pladsholder til indhold 2"/>
          <p:cNvSpPr>
            <a:spLocks noGrp="1"/>
          </p:cNvSpPr>
          <p:nvPr>
            <p:ph idx="1"/>
          </p:nvPr>
        </p:nvSpPr>
        <p:spPr/>
        <p:txBody>
          <a:bodyPr/>
          <a:lstStyle/>
          <a:p>
            <a:pPr marL="360000" lvl="1" indent="0">
              <a:buNone/>
            </a:pPr>
            <a:r>
              <a:rPr lang="en-US" dirty="0"/>
              <a:t>Statistics Denmark is using the following non-traditional data: </a:t>
            </a:r>
          </a:p>
          <a:p>
            <a:pPr lvl="1"/>
            <a:r>
              <a:rPr lang="en-US" dirty="0"/>
              <a:t>geospatial data in production of one SDG-indicator </a:t>
            </a:r>
            <a:r>
              <a:rPr lang="en-US" i="1" dirty="0"/>
              <a:t>(11.2.1 – proportion of population that has convenient access to public transport by sex, age and persons with disabilities</a:t>
            </a:r>
            <a:r>
              <a:rPr lang="en-US" dirty="0"/>
              <a:t>), </a:t>
            </a:r>
          </a:p>
          <a:p>
            <a:pPr lvl="1"/>
            <a:r>
              <a:rPr lang="en-US" dirty="0"/>
              <a:t>scanner data in complementing production of price statistics, </a:t>
            </a:r>
          </a:p>
          <a:p>
            <a:pPr lvl="1"/>
            <a:r>
              <a:rPr lang="en-US" dirty="0"/>
              <a:t>AIS data, </a:t>
            </a:r>
          </a:p>
          <a:p>
            <a:pPr lvl="1"/>
            <a:r>
              <a:rPr lang="en-US" dirty="0"/>
              <a:t>Electricity meters.</a:t>
            </a:r>
          </a:p>
          <a:p>
            <a:pPr marL="360000" lvl="1" indent="0">
              <a:buNone/>
            </a:pPr>
            <a:endParaRPr lang="en-US" dirty="0"/>
          </a:p>
          <a:p>
            <a:pPr marL="360000" lvl="1" indent="0">
              <a:buNone/>
            </a:pPr>
            <a:r>
              <a:rPr lang="en-US" b="1" dirty="0"/>
              <a:t>Still experimental phase and not regular production</a:t>
            </a:r>
          </a:p>
          <a:p>
            <a:endParaRPr lang="da-DK" dirty="0"/>
          </a:p>
        </p:txBody>
      </p:sp>
    </p:spTree>
    <p:extLst>
      <p:ext uri="{BB962C8B-B14F-4D97-AF65-F5344CB8AC3E}">
        <p14:creationId xmlns:p14="http://schemas.microsoft.com/office/powerpoint/2010/main" val="2922133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Task</a:t>
            </a:r>
            <a:r>
              <a:rPr lang="da-DK" dirty="0"/>
              <a:t> team on </a:t>
            </a:r>
            <a:r>
              <a:rPr lang="da-DK" dirty="0" err="1"/>
              <a:t>big</a:t>
            </a:r>
            <a:r>
              <a:rPr lang="da-DK" dirty="0"/>
              <a:t> data for the SDG</a:t>
            </a:r>
          </a:p>
        </p:txBody>
      </p:sp>
      <p:sp>
        <p:nvSpPr>
          <p:cNvPr id="3" name="Pladsholder til indhold 2"/>
          <p:cNvSpPr>
            <a:spLocks noGrp="1"/>
          </p:cNvSpPr>
          <p:nvPr>
            <p:ph idx="1"/>
          </p:nvPr>
        </p:nvSpPr>
        <p:spPr/>
        <p:txBody>
          <a:bodyPr/>
          <a:lstStyle/>
          <a:p>
            <a:pPr marL="72000" indent="0">
              <a:buNone/>
            </a:pPr>
            <a:r>
              <a:rPr lang="en-US" b="1" dirty="0"/>
              <a:t>Objectives</a:t>
            </a:r>
          </a:p>
          <a:p>
            <a:r>
              <a:rPr lang="en-US" dirty="0"/>
              <a:t>To provide concrete examples of the use of Big Data for monitoring the indicators associated with the SDG. </a:t>
            </a:r>
          </a:p>
          <a:p>
            <a:r>
              <a:rPr lang="en-US" dirty="0"/>
              <a:t>Conduct surveys, research and country pilots on the subject and produce a report on its findings.</a:t>
            </a:r>
          </a:p>
          <a:p>
            <a:pPr marL="72000" indent="0">
              <a:buNone/>
            </a:pPr>
            <a:endParaRPr lang="en-US" sz="1400" dirty="0"/>
          </a:p>
          <a:p>
            <a:pPr marL="72000" indent="0">
              <a:buNone/>
            </a:pPr>
            <a:r>
              <a:rPr lang="en-US" b="1" dirty="0"/>
              <a:t>Findings</a:t>
            </a:r>
          </a:p>
          <a:p>
            <a:r>
              <a:rPr lang="en-US" dirty="0"/>
              <a:t>Currently six indicators can be monitored by the use of non-traditional data: 6.6.1, 9.1.1, 9.c.1, 14.3.1, 17.8.1, 14.1.1 (b). However, the calculation method cannot be directly transferred to countries for all of the mentioned indicators.</a:t>
            </a:r>
          </a:p>
          <a:p>
            <a:endParaRPr lang="da-DK" dirty="0"/>
          </a:p>
        </p:txBody>
      </p:sp>
    </p:spTree>
    <p:extLst>
      <p:ext uri="{BB962C8B-B14F-4D97-AF65-F5344CB8AC3E}">
        <p14:creationId xmlns:p14="http://schemas.microsoft.com/office/powerpoint/2010/main" val="1440542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46772" y="1521547"/>
            <a:ext cx="11344275" cy="5003800"/>
          </a:xfrm>
        </p:spPr>
        <p:txBody>
          <a:bodyPr/>
          <a:lstStyle/>
          <a:p>
            <a:pPr marL="72000" indent="0" algn="ctr">
              <a:buNone/>
            </a:pPr>
            <a:endParaRPr lang="en-US" sz="7200" b="1" dirty="0"/>
          </a:p>
          <a:p>
            <a:pPr marL="72000" indent="0" algn="ctr">
              <a:buNone/>
            </a:pPr>
            <a:r>
              <a:rPr lang="en-US" sz="7200" b="1" dirty="0"/>
              <a:t>Thank you</a:t>
            </a:r>
          </a:p>
        </p:txBody>
      </p:sp>
    </p:spTree>
    <p:extLst>
      <p:ext uri="{BB962C8B-B14F-4D97-AF65-F5344CB8AC3E}">
        <p14:creationId xmlns:p14="http://schemas.microsoft.com/office/powerpoint/2010/main" val="1245783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Questions outline">
            <a:extLst>
              <a:ext uri="{FF2B5EF4-FFF2-40B4-BE49-F238E27FC236}">
                <a16:creationId xmlns:a16="http://schemas.microsoft.com/office/drawing/2014/main" id="{16513958-11F6-E133-32AC-8A80A0657F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4140" y="965201"/>
            <a:ext cx="4911568" cy="4911568"/>
          </a:xfrm>
          <a:prstGeom prst="rect">
            <a:avLst/>
          </a:prstGeom>
        </p:spPr>
      </p:pic>
    </p:spTree>
    <p:extLst>
      <p:ext uri="{BB962C8B-B14F-4D97-AF65-F5344CB8AC3E}">
        <p14:creationId xmlns:p14="http://schemas.microsoft.com/office/powerpoint/2010/main" val="3847051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76C8-4606-F116-9B6F-5AA6930244ED}"/>
              </a:ext>
            </a:extLst>
          </p:cNvPr>
          <p:cNvSpPr>
            <a:spLocks noGrp="1"/>
          </p:cNvSpPr>
          <p:nvPr>
            <p:ph type="title"/>
          </p:nvPr>
        </p:nvSpPr>
        <p:spPr>
          <a:xfrm>
            <a:off x="619991" y="2508009"/>
            <a:ext cx="10952018" cy="850833"/>
          </a:xfrm>
        </p:spPr>
        <p:txBody>
          <a:bodyPr>
            <a:normAutofit/>
          </a:bodyPr>
          <a:lstStyle/>
          <a:p>
            <a:r>
              <a:rPr lang="en-AT" sz="4000" b="1" dirty="0">
                <a:latin typeface="Tahoma" panose="020B0604030504040204" pitchFamily="34" charset="0"/>
                <a:ea typeface="Tahoma" panose="020B0604030504040204" pitchFamily="34" charset="0"/>
                <a:cs typeface="Tahoma" panose="020B0604030504040204" pitchFamily="34" charset="0"/>
              </a:rPr>
              <a:t>Citizen Science Contributions to the SDGs</a:t>
            </a:r>
          </a:p>
        </p:txBody>
      </p:sp>
      <p:sp>
        <p:nvSpPr>
          <p:cNvPr id="4" name="TextBox 3">
            <a:extLst>
              <a:ext uri="{FF2B5EF4-FFF2-40B4-BE49-F238E27FC236}">
                <a16:creationId xmlns:a16="http://schemas.microsoft.com/office/drawing/2014/main" id="{FB05208F-4606-FC46-B353-0D527273FA07}"/>
              </a:ext>
            </a:extLst>
          </p:cNvPr>
          <p:cNvSpPr txBox="1"/>
          <p:nvPr/>
        </p:nvSpPr>
        <p:spPr>
          <a:xfrm>
            <a:off x="4323127" y="3924574"/>
            <a:ext cx="3289435" cy="1692771"/>
          </a:xfrm>
          <a:prstGeom prst="rect">
            <a:avLst/>
          </a:prstGeom>
          <a:noFill/>
        </p:spPr>
        <p:txBody>
          <a:bodyPr wrap="square" rtlCol="0">
            <a:spAutoFit/>
          </a:bodyPr>
          <a:lstStyle/>
          <a:p>
            <a:pPr algn="ctr"/>
            <a:r>
              <a:rPr lang="en-AT" sz="2000" dirty="0">
                <a:latin typeface="Tahoma" panose="020B0604030504040204" pitchFamily="34" charset="0"/>
                <a:ea typeface="Tahoma" panose="020B0604030504040204" pitchFamily="34" charset="0"/>
                <a:cs typeface="Tahoma" panose="020B0604030504040204" pitchFamily="34" charset="0"/>
              </a:rPr>
              <a:t>Dilek Fraisl, PhD</a:t>
            </a:r>
          </a:p>
          <a:p>
            <a:endParaRPr lang="en-AT" sz="1600" b="1" dirty="0">
              <a:latin typeface="Tahoma" panose="020B0604030504040204" pitchFamily="34" charset="0"/>
              <a:ea typeface="Tahoma" panose="020B0604030504040204" pitchFamily="34" charset="0"/>
              <a:cs typeface="Tahoma" panose="020B0604030504040204" pitchFamily="34" charset="0"/>
            </a:endParaRPr>
          </a:p>
          <a:p>
            <a:r>
              <a:rPr lang="en-AT" sz="1600" b="1" dirty="0">
                <a:latin typeface="Tahoma" panose="020B0604030504040204" pitchFamily="34" charset="0"/>
                <a:ea typeface="Tahoma" panose="020B0604030504040204" pitchFamily="34" charset="0"/>
                <a:cs typeface="Tahoma" panose="020B0604030504040204" pitchFamily="34" charset="0"/>
              </a:rPr>
              <a:t>Email: </a:t>
            </a:r>
            <a:r>
              <a:rPr lang="en-AT" sz="1600" dirty="0">
                <a:latin typeface="Tahoma" panose="020B0604030504040204" pitchFamily="34" charset="0"/>
                <a:ea typeface="Tahoma" panose="020B0604030504040204" pitchFamily="34" charset="0"/>
                <a:cs typeface="Tahoma" panose="020B0604030504040204" pitchFamily="34" charset="0"/>
              </a:rPr>
              <a:t>	</a:t>
            </a:r>
            <a:r>
              <a:rPr lang="en-AT" sz="1600" b="1" dirty="0">
                <a:solidFill>
                  <a:srgbClr val="0070C0"/>
                </a:solidFill>
                <a:latin typeface="Tahoma" panose="020B0604030504040204" pitchFamily="34" charset="0"/>
                <a:ea typeface="Tahoma" panose="020B0604030504040204" pitchFamily="34" charset="0"/>
                <a:cs typeface="Tahoma" panose="020B0604030504040204" pitchFamily="34" charset="0"/>
              </a:rPr>
              <a:t>fraisl@iiasa.ac.at </a:t>
            </a:r>
          </a:p>
          <a:p>
            <a:r>
              <a:rPr lang="en-AT" sz="1600" b="1" dirty="0">
                <a:latin typeface="Tahoma" panose="020B0604030504040204" pitchFamily="34" charset="0"/>
                <a:ea typeface="Tahoma" panose="020B0604030504040204" pitchFamily="34" charset="0"/>
                <a:cs typeface="Tahoma" panose="020B0604030504040204" pitchFamily="34" charset="0"/>
              </a:rPr>
              <a:t>Twitter: </a:t>
            </a:r>
            <a:r>
              <a:rPr lang="en-AT" sz="1600" dirty="0">
                <a:latin typeface="Tahoma" panose="020B0604030504040204" pitchFamily="34" charset="0"/>
                <a:ea typeface="Tahoma" panose="020B0604030504040204" pitchFamily="34" charset="0"/>
                <a:cs typeface="Tahoma" panose="020B0604030504040204" pitchFamily="34" charset="0"/>
              </a:rPr>
              <a:t>	</a:t>
            </a:r>
            <a:r>
              <a:rPr lang="en-AT" sz="1600" b="1" dirty="0">
                <a:solidFill>
                  <a:srgbClr val="0070C0"/>
                </a:solidFill>
                <a:latin typeface="Tahoma" panose="020B0604030504040204" pitchFamily="34" charset="0"/>
                <a:ea typeface="Tahoma" panose="020B0604030504040204" pitchFamily="34" charset="0"/>
                <a:cs typeface="Tahoma" panose="020B0604030504040204" pitchFamily="34" charset="0"/>
              </a:rPr>
              <a:t>@dilekfraisl1</a:t>
            </a:r>
          </a:p>
          <a:p>
            <a:r>
              <a:rPr lang="en-GB" sz="1600" b="1" dirty="0">
                <a:latin typeface="Tahoma" panose="020B0604030504040204" pitchFamily="34" charset="0"/>
                <a:ea typeface="Tahoma" panose="020B0604030504040204" pitchFamily="34" charset="0"/>
                <a:cs typeface="Tahoma" panose="020B0604030504040204" pitchFamily="34" charset="0"/>
              </a:rPr>
              <a:t>Web: </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b="1" dirty="0">
                <a:solidFill>
                  <a:srgbClr val="0070C0"/>
                </a:solidFill>
                <a:latin typeface="Tahoma" panose="020B0604030504040204" pitchFamily="34" charset="0"/>
                <a:ea typeface="Tahoma" panose="020B0604030504040204" pitchFamily="34" charset="0"/>
                <a:cs typeface="Tahoma" panose="020B0604030504040204" pitchFamily="34" charset="0"/>
              </a:rPr>
              <a:t>www.iiasa.ac.at</a:t>
            </a:r>
          </a:p>
          <a:p>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b="1" dirty="0">
                <a:solidFill>
                  <a:srgbClr val="0070C0"/>
                </a:solidFill>
                <a:latin typeface="Tahoma" panose="020B0604030504040204" pitchFamily="34" charset="0"/>
                <a:ea typeface="Tahoma" panose="020B0604030504040204" pitchFamily="34" charset="0"/>
                <a:cs typeface="Tahoma" panose="020B0604030504040204" pitchFamily="34" charset="0"/>
              </a:rPr>
              <a:t>www.geo-wiki.org</a:t>
            </a:r>
            <a:endParaRPr lang="en-AT" sz="1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3F3E174-5E7D-2B49-2CCF-7AB341F51933}"/>
              </a:ext>
            </a:extLst>
          </p:cNvPr>
          <p:cNvPicPr>
            <a:picLocks noChangeAspect="1"/>
          </p:cNvPicPr>
          <p:nvPr/>
        </p:nvPicPr>
        <p:blipFill>
          <a:blip r:embed="rId2"/>
          <a:stretch>
            <a:fillRect/>
          </a:stretch>
        </p:blipFill>
        <p:spPr>
          <a:xfrm>
            <a:off x="4595419" y="739220"/>
            <a:ext cx="2744849" cy="1182824"/>
          </a:xfrm>
          <a:prstGeom prst="rect">
            <a:avLst/>
          </a:prstGeom>
        </p:spPr>
      </p:pic>
    </p:spTree>
    <p:extLst>
      <p:ext uri="{BB962C8B-B14F-4D97-AF65-F5344CB8AC3E}">
        <p14:creationId xmlns:p14="http://schemas.microsoft.com/office/powerpoint/2010/main" val="201173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2E26E-1286-9E43-B92D-8EC5B9075A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8174" y="1199444"/>
            <a:ext cx="8812796" cy="5460192"/>
          </a:xfrm>
          <a:prstGeom prst="rect">
            <a:avLst/>
          </a:prstGeom>
        </p:spPr>
      </p:pic>
      <p:sp>
        <p:nvSpPr>
          <p:cNvPr id="3" name="Content Placeholder 2">
            <a:extLst>
              <a:ext uri="{FF2B5EF4-FFF2-40B4-BE49-F238E27FC236}">
                <a16:creationId xmlns:a16="http://schemas.microsoft.com/office/drawing/2014/main" id="{AB7A50BA-57A9-A944-85EB-CF0408839E55}"/>
              </a:ext>
            </a:extLst>
          </p:cNvPr>
          <p:cNvSpPr txBox="1">
            <a:spLocks/>
          </p:cNvSpPr>
          <p:nvPr/>
        </p:nvSpPr>
        <p:spPr>
          <a:xfrm>
            <a:off x="257843" y="461319"/>
            <a:ext cx="11676313" cy="7381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The SDG indicators where citizen science </a:t>
            </a:r>
            <a:r>
              <a:rPr lang="en-US" sz="1800" b="1" i="1" dirty="0">
                <a:latin typeface="Tahoma" panose="020B0604030504040204" pitchFamily="34" charset="0"/>
                <a:ea typeface="Tahoma" panose="020B0604030504040204" pitchFamily="34" charset="0"/>
                <a:cs typeface="Tahoma" panose="020B0604030504040204" pitchFamily="34" charset="0"/>
              </a:rPr>
              <a:t>projects</a:t>
            </a:r>
            <a:r>
              <a:rPr lang="en-US" sz="1800" b="1" dirty="0">
                <a:latin typeface="Tahoma" panose="020B0604030504040204" pitchFamily="34" charset="0"/>
                <a:ea typeface="Tahoma" panose="020B0604030504040204" pitchFamily="34" charset="0"/>
                <a:cs typeface="Tahoma" panose="020B0604030504040204" pitchFamily="34" charset="0"/>
              </a:rPr>
              <a:t> are ‘already contributing’, ‘could contribute’ or where there is ‘no alignment' </a:t>
            </a:r>
          </a:p>
        </p:txBody>
      </p:sp>
      <p:sp>
        <p:nvSpPr>
          <p:cNvPr id="4" name="TextBox 3">
            <a:extLst>
              <a:ext uri="{FF2B5EF4-FFF2-40B4-BE49-F238E27FC236}">
                <a16:creationId xmlns:a16="http://schemas.microsoft.com/office/drawing/2014/main" id="{B15B9B7A-EDB5-B741-9A4D-9781DFD33560}"/>
              </a:ext>
            </a:extLst>
          </p:cNvPr>
          <p:cNvSpPr txBox="1"/>
          <p:nvPr/>
        </p:nvSpPr>
        <p:spPr>
          <a:xfrm>
            <a:off x="398174" y="6627168"/>
            <a:ext cx="11934156" cy="230832"/>
          </a:xfrm>
          <a:prstGeom prst="rect">
            <a:avLst/>
          </a:prstGeom>
          <a:noFill/>
        </p:spPr>
        <p:txBody>
          <a:bodyPr wrap="square">
            <a:spAutoFit/>
          </a:bodyPr>
          <a:lstStyle/>
          <a:p>
            <a:r>
              <a:rPr lang="en-GB" sz="9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Fraisl, D., Campbell, J., See, L. </a:t>
            </a:r>
            <a:r>
              <a:rPr lang="en-GB" sz="900" b="0" i="1" dirty="0">
                <a:solidFill>
                  <a:srgbClr val="333333"/>
                </a:solidFill>
                <a:effectLst/>
                <a:latin typeface="Tahoma" panose="020B0604030504040204" pitchFamily="34" charset="0"/>
                <a:ea typeface="Tahoma" panose="020B0604030504040204" pitchFamily="34" charset="0"/>
                <a:cs typeface="Tahoma" panose="020B0604030504040204" pitchFamily="34" charset="0"/>
              </a:rPr>
              <a:t>et al.</a:t>
            </a:r>
            <a:r>
              <a:rPr lang="en-GB" sz="9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Mapping citizen science contributions to the UN sustainable development goals. </a:t>
            </a:r>
            <a:r>
              <a:rPr lang="en-GB" sz="900" b="0" i="1" dirty="0">
                <a:solidFill>
                  <a:srgbClr val="333333"/>
                </a:solidFill>
                <a:effectLst/>
                <a:latin typeface="Tahoma" panose="020B0604030504040204" pitchFamily="34" charset="0"/>
                <a:ea typeface="Tahoma" panose="020B0604030504040204" pitchFamily="34" charset="0"/>
                <a:cs typeface="Tahoma" panose="020B0604030504040204" pitchFamily="34" charset="0"/>
              </a:rPr>
              <a:t>Sustain Sci</a:t>
            </a:r>
            <a:r>
              <a:rPr lang="en-GB" sz="9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GB" sz="9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15, </a:t>
            </a:r>
            <a:r>
              <a:rPr lang="en-GB" sz="9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1735–1751 (2020). https://</a:t>
            </a:r>
            <a:r>
              <a:rPr lang="en-GB" sz="900" b="0" i="0" dirty="0" err="1">
                <a:solidFill>
                  <a:srgbClr val="333333"/>
                </a:solidFill>
                <a:effectLst/>
                <a:latin typeface="Tahoma" panose="020B0604030504040204" pitchFamily="34" charset="0"/>
                <a:ea typeface="Tahoma" panose="020B0604030504040204" pitchFamily="34" charset="0"/>
                <a:cs typeface="Tahoma" panose="020B0604030504040204" pitchFamily="34" charset="0"/>
              </a:rPr>
              <a:t>doi.org</a:t>
            </a:r>
            <a:r>
              <a:rPr lang="en-GB" sz="9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/10.1007/s11625-020-00833-7</a:t>
            </a:r>
            <a:endParaRPr lang="en-AT" sz="9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0014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0E6089-8E02-9044-8A4B-7A5DD7F41AE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700" b="1" kern="1200">
                <a:latin typeface="+mj-lt"/>
                <a:ea typeface="+mj-ea"/>
                <a:cs typeface="+mj-cs"/>
              </a:rPr>
              <a:t>The greatest contribution of citizen science data to SDG monitoring would be in:</a:t>
            </a:r>
          </a:p>
        </p:txBody>
      </p:sp>
      <p:pic>
        <p:nvPicPr>
          <p:cNvPr id="2" name="Picture 1" descr="Table&#10;&#10;Description automatically generated">
            <a:extLst>
              <a:ext uri="{FF2B5EF4-FFF2-40B4-BE49-F238E27FC236}">
                <a16:creationId xmlns:a16="http://schemas.microsoft.com/office/drawing/2014/main" id="{A966FCA9-35A5-514D-B927-F12536247DE8}"/>
              </a:ext>
            </a:extLst>
          </p:cNvPr>
          <p:cNvPicPr>
            <a:picLocks noChangeAspect="1"/>
          </p:cNvPicPr>
          <p:nvPr/>
        </p:nvPicPr>
        <p:blipFill>
          <a:blip r:embed="rId3"/>
          <a:stretch>
            <a:fillRect/>
          </a:stretch>
        </p:blipFill>
        <p:spPr>
          <a:xfrm>
            <a:off x="643467" y="1568287"/>
            <a:ext cx="10905066" cy="3462358"/>
          </a:xfrm>
          <a:prstGeom prst="rect">
            <a:avLst/>
          </a:prstGeom>
        </p:spPr>
      </p:pic>
      <p:sp>
        <p:nvSpPr>
          <p:cNvPr id="4" name="Title 4">
            <a:extLst>
              <a:ext uri="{FF2B5EF4-FFF2-40B4-BE49-F238E27FC236}">
                <a16:creationId xmlns:a16="http://schemas.microsoft.com/office/drawing/2014/main" id="{D9FE2827-BEDC-9500-16B7-E08BE4FFB657}"/>
              </a:ext>
            </a:extLst>
          </p:cNvPr>
          <p:cNvSpPr txBox="1">
            <a:spLocks/>
          </p:cNvSpPr>
          <p:nvPr/>
        </p:nvSpPr>
        <p:spPr>
          <a:xfrm>
            <a:off x="7387746" y="5058228"/>
            <a:ext cx="4379711" cy="17997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T" sz="1400" b="1" dirty="0">
                <a:latin typeface="Tahoma" panose="020B0604030504040204" pitchFamily="34" charset="0"/>
                <a:ea typeface="Tahoma" panose="020B0604030504040204" pitchFamily="34" charset="0"/>
                <a:cs typeface="Tahoma" panose="020B0604030504040204" pitchFamily="34" charset="0"/>
              </a:rPr>
              <a:t>Examples:</a:t>
            </a:r>
          </a:p>
          <a:p>
            <a:br>
              <a:rPr lang="en-AT" sz="1400" dirty="0">
                <a:latin typeface="Tahoma" panose="020B0604030504040204" pitchFamily="34" charset="0"/>
                <a:ea typeface="Tahoma" panose="020B0604030504040204" pitchFamily="34" charset="0"/>
                <a:cs typeface="Tahoma" panose="020B0604030504040204" pitchFamily="34" charset="0"/>
              </a:rPr>
            </a:br>
            <a:r>
              <a:rPr lang="en-AT" sz="1400" dirty="0">
                <a:latin typeface="Tahoma" panose="020B0604030504040204" pitchFamily="34" charset="0"/>
                <a:ea typeface="Tahoma" panose="020B0604030504040204" pitchFamily="34" charset="0"/>
                <a:cs typeface="Tahoma" panose="020B0604030504040204" pitchFamily="34" charset="0"/>
              </a:rPr>
              <a:t>1.5.2 Direct economiv loss attributed to disasters</a:t>
            </a:r>
            <a:br>
              <a:rPr lang="en-AT" sz="1400" dirty="0">
                <a:latin typeface="Tahoma" panose="020B0604030504040204" pitchFamily="34" charset="0"/>
                <a:ea typeface="Tahoma" panose="020B0604030504040204" pitchFamily="34" charset="0"/>
                <a:cs typeface="Tahoma" panose="020B0604030504040204" pitchFamily="34" charset="0"/>
              </a:rPr>
            </a:br>
            <a:r>
              <a:rPr lang="en-AT" sz="1400" dirty="0">
                <a:latin typeface="Tahoma" panose="020B0604030504040204" pitchFamily="34" charset="0"/>
                <a:ea typeface="Tahoma" panose="020B0604030504040204" pitchFamily="34" charset="0"/>
                <a:cs typeface="Tahoma" panose="020B0604030504040204" pitchFamily="34" charset="0"/>
              </a:rPr>
              <a:t>6.3.2 Water quality</a:t>
            </a:r>
            <a:br>
              <a:rPr lang="en-AT" sz="1400" dirty="0">
                <a:latin typeface="Tahoma" panose="020B0604030504040204" pitchFamily="34" charset="0"/>
                <a:ea typeface="Tahoma" panose="020B0604030504040204" pitchFamily="34" charset="0"/>
                <a:cs typeface="Tahoma" panose="020B0604030504040204" pitchFamily="34" charset="0"/>
              </a:rPr>
            </a:br>
            <a:r>
              <a:rPr lang="en-AT" sz="1400" dirty="0">
                <a:latin typeface="Tahoma" panose="020B0604030504040204" pitchFamily="34" charset="0"/>
                <a:ea typeface="Tahoma" panose="020B0604030504040204" pitchFamily="34" charset="0"/>
                <a:cs typeface="Tahoma" panose="020B0604030504040204" pitchFamily="34" charset="0"/>
              </a:rPr>
              <a:t>15.1.2 - 15.4.1  Protected areas</a:t>
            </a:r>
            <a:br>
              <a:rPr lang="en-AT" sz="1400" dirty="0">
                <a:latin typeface="Tahoma" panose="020B0604030504040204" pitchFamily="34" charset="0"/>
                <a:ea typeface="Tahoma" panose="020B0604030504040204" pitchFamily="34" charset="0"/>
                <a:cs typeface="Tahoma" panose="020B0604030504040204" pitchFamily="34" charset="0"/>
              </a:rPr>
            </a:br>
            <a:r>
              <a:rPr lang="en-AT" sz="1400" dirty="0">
                <a:latin typeface="Tahoma" panose="020B0604030504040204" pitchFamily="34" charset="0"/>
                <a:ea typeface="Tahoma" panose="020B0604030504040204" pitchFamily="34" charset="0"/>
                <a:cs typeface="Tahoma" panose="020B0604030504040204" pitchFamily="34" charset="0"/>
              </a:rPr>
              <a:t>3.3.3 – Malaria incidence</a:t>
            </a:r>
            <a:br>
              <a:rPr lang="en-AT" sz="1400" dirty="0">
                <a:latin typeface="Tahoma" panose="020B0604030504040204" pitchFamily="34" charset="0"/>
                <a:ea typeface="Tahoma" panose="020B0604030504040204" pitchFamily="34" charset="0"/>
                <a:cs typeface="Tahoma" panose="020B0604030504040204" pitchFamily="34" charset="0"/>
              </a:rPr>
            </a:br>
            <a:r>
              <a:rPr lang="en-AT" sz="1400" dirty="0">
                <a:latin typeface="Tahoma" panose="020B0604030504040204" pitchFamily="34" charset="0"/>
                <a:ea typeface="Tahoma" panose="020B0604030504040204" pitchFamily="34" charset="0"/>
                <a:cs typeface="Tahoma" panose="020B0604030504040204" pitchFamily="34" charset="0"/>
              </a:rPr>
              <a:t>16.1.3 – Phsical/sexual violence</a:t>
            </a:r>
            <a:endParaRPr lang="en-AT" sz="1400" dirty="0"/>
          </a:p>
        </p:txBody>
      </p:sp>
    </p:spTree>
    <p:extLst>
      <p:ext uri="{BB962C8B-B14F-4D97-AF65-F5344CB8AC3E}">
        <p14:creationId xmlns:p14="http://schemas.microsoft.com/office/powerpoint/2010/main" val="310837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5F44C2-0C1D-A649-B983-529BA27F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511" y="1264165"/>
            <a:ext cx="8457076" cy="44869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8AC035-86F2-E046-BF6D-D361F341A83B}"/>
              </a:ext>
            </a:extLst>
          </p:cNvPr>
          <p:cNvSpPr txBox="1"/>
          <p:nvPr/>
        </p:nvSpPr>
        <p:spPr>
          <a:xfrm>
            <a:off x="216061" y="5877142"/>
            <a:ext cx="11975939" cy="338554"/>
          </a:xfrm>
          <a:prstGeom prst="rect">
            <a:avLst/>
          </a:prstGeom>
          <a:noFill/>
        </p:spPr>
        <p:txBody>
          <a:bodyPr wrap="square">
            <a:spAutoFit/>
          </a:bodyPr>
          <a:lstStyle/>
          <a:p>
            <a:r>
              <a:rPr lang="en-AT"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Citizen Science for the SDGs </a:t>
            </a:r>
            <a:r>
              <a:rPr lang="en-US" sz="1600" dirty="0" err="1">
                <a:latin typeface="Tahoma" panose="020B0604030504040204" pitchFamily="34" charset="0"/>
                <a:ea typeface="Tahoma" panose="020B0604030504040204" pitchFamily="34" charset="0"/>
                <a:cs typeface="Tahoma" panose="020B0604030504040204" pitchFamily="34" charset="0"/>
              </a:rPr>
              <a:t>StoryMap</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u="sng" dirty="0">
                <a:latin typeface="Tahoma" panose="020B0604030504040204" pitchFamily="34" charset="0"/>
                <a:ea typeface="Tahoma" panose="020B0604030504040204" pitchFamily="34" charset="0"/>
                <a:cs typeface="Tahoma" panose="020B0604030504040204" pitchFamily="34" charset="0"/>
                <a:hlinkClick r:id="rId4"/>
              </a:rPr>
              <a:t>https://dataforchange.net/strengthening-measurement-of-marine-litter-in-Ghana</a:t>
            </a:r>
            <a:endParaRPr lang="en-AT" sz="1600" dirty="0">
              <a:latin typeface="Tahoma" panose="020B0604030504040204" pitchFamily="34" charset="0"/>
              <a:ea typeface="Tahoma" panose="020B0604030504040204" pitchFamily="34" charset="0"/>
              <a:cs typeface="Tahoma" panose="020B0604030504040204" pitchFamily="34" charset="0"/>
            </a:endParaRPr>
          </a:p>
        </p:txBody>
      </p:sp>
      <p:pic>
        <p:nvPicPr>
          <p:cNvPr id="7" name="Google Shape;130;p3" descr="Logo&#10;&#10;Description automatically generated">
            <a:extLst>
              <a:ext uri="{FF2B5EF4-FFF2-40B4-BE49-F238E27FC236}">
                <a16:creationId xmlns:a16="http://schemas.microsoft.com/office/drawing/2014/main" id="{5E7EBE6A-78E3-9E49-8A30-19C2CCE54662}"/>
              </a:ext>
            </a:extLst>
          </p:cNvPr>
          <p:cNvPicPr preferRelativeResize="0"/>
          <p:nvPr/>
        </p:nvPicPr>
        <p:blipFill rotWithShape="1">
          <a:blip r:embed="rId5">
            <a:alphaModFix/>
          </a:blip>
          <a:srcRect/>
          <a:stretch/>
        </p:blipFill>
        <p:spPr>
          <a:xfrm>
            <a:off x="2924236" y="90375"/>
            <a:ext cx="997041" cy="984828"/>
          </a:xfrm>
          <a:prstGeom prst="rect">
            <a:avLst/>
          </a:prstGeom>
          <a:noFill/>
          <a:ln>
            <a:noFill/>
          </a:ln>
        </p:spPr>
      </p:pic>
      <p:pic>
        <p:nvPicPr>
          <p:cNvPr id="8" name="Google Shape;133;p3">
            <a:extLst>
              <a:ext uri="{FF2B5EF4-FFF2-40B4-BE49-F238E27FC236}">
                <a16:creationId xmlns:a16="http://schemas.microsoft.com/office/drawing/2014/main" id="{C044882E-5A1D-C940-A54B-C467E5E93167}"/>
              </a:ext>
            </a:extLst>
          </p:cNvPr>
          <p:cNvPicPr preferRelativeResize="0"/>
          <p:nvPr/>
        </p:nvPicPr>
        <p:blipFill rotWithShape="1">
          <a:blip r:embed="rId6">
            <a:alphaModFix/>
          </a:blip>
          <a:srcRect/>
          <a:stretch/>
        </p:blipFill>
        <p:spPr>
          <a:xfrm>
            <a:off x="115122" y="144767"/>
            <a:ext cx="2576025" cy="779247"/>
          </a:xfrm>
          <a:prstGeom prst="rect">
            <a:avLst/>
          </a:prstGeom>
          <a:noFill/>
          <a:ln>
            <a:noFill/>
          </a:ln>
        </p:spPr>
      </p:pic>
      <p:pic>
        <p:nvPicPr>
          <p:cNvPr id="9" name="Google Shape;131;p3">
            <a:extLst>
              <a:ext uri="{FF2B5EF4-FFF2-40B4-BE49-F238E27FC236}">
                <a16:creationId xmlns:a16="http://schemas.microsoft.com/office/drawing/2014/main" id="{52EA59A4-6377-EE48-890D-F8AB7AA1157E}"/>
              </a:ext>
            </a:extLst>
          </p:cNvPr>
          <p:cNvPicPr preferRelativeResize="0"/>
          <p:nvPr/>
        </p:nvPicPr>
        <p:blipFill rotWithShape="1">
          <a:blip r:embed="rId7">
            <a:alphaModFix/>
          </a:blip>
          <a:srcRect/>
          <a:stretch/>
        </p:blipFill>
        <p:spPr>
          <a:xfrm>
            <a:off x="4220393" y="99591"/>
            <a:ext cx="997041" cy="931484"/>
          </a:xfrm>
          <a:prstGeom prst="rect">
            <a:avLst/>
          </a:prstGeom>
          <a:noFill/>
          <a:ln>
            <a:noFill/>
          </a:ln>
        </p:spPr>
      </p:pic>
      <p:pic>
        <p:nvPicPr>
          <p:cNvPr id="10" name="Google Shape;132;p3">
            <a:extLst>
              <a:ext uri="{FF2B5EF4-FFF2-40B4-BE49-F238E27FC236}">
                <a16:creationId xmlns:a16="http://schemas.microsoft.com/office/drawing/2014/main" id="{6DD841CF-4983-4C46-AED2-90639ADE86E8}"/>
              </a:ext>
            </a:extLst>
          </p:cNvPr>
          <p:cNvPicPr preferRelativeResize="0"/>
          <p:nvPr/>
        </p:nvPicPr>
        <p:blipFill rotWithShape="1">
          <a:blip r:embed="rId8">
            <a:alphaModFix/>
          </a:blip>
          <a:srcRect/>
          <a:stretch/>
        </p:blipFill>
        <p:spPr>
          <a:xfrm>
            <a:off x="5303901" y="185579"/>
            <a:ext cx="2080000" cy="697621"/>
          </a:xfrm>
          <a:prstGeom prst="rect">
            <a:avLst/>
          </a:prstGeom>
          <a:noFill/>
          <a:ln>
            <a:noFill/>
          </a:ln>
        </p:spPr>
      </p:pic>
      <p:pic>
        <p:nvPicPr>
          <p:cNvPr id="11" name="Google Shape;134;p3">
            <a:extLst>
              <a:ext uri="{FF2B5EF4-FFF2-40B4-BE49-F238E27FC236}">
                <a16:creationId xmlns:a16="http://schemas.microsoft.com/office/drawing/2014/main" id="{B4228EF3-1041-7240-9E10-8F6249AC1F5D}"/>
              </a:ext>
            </a:extLst>
          </p:cNvPr>
          <p:cNvPicPr preferRelativeResize="0"/>
          <p:nvPr/>
        </p:nvPicPr>
        <p:blipFill rotWithShape="1">
          <a:blip r:embed="rId9">
            <a:alphaModFix/>
          </a:blip>
          <a:srcRect/>
          <a:stretch/>
        </p:blipFill>
        <p:spPr>
          <a:xfrm>
            <a:off x="7517484" y="91889"/>
            <a:ext cx="1657869" cy="841795"/>
          </a:xfrm>
          <a:prstGeom prst="rect">
            <a:avLst/>
          </a:prstGeom>
          <a:noFill/>
          <a:ln>
            <a:noFill/>
          </a:ln>
        </p:spPr>
      </p:pic>
      <p:pic>
        <p:nvPicPr>
          <p:cNvPr id="12" name="Google Shape;135;p3">
            <a:extLst>
              <a:ext uri="{FF2B5EF4-FFF2-40B4-BE49-F238E27FC236}">
                <a16:creationId xmlns:a16="http://schemas.microsoft.com/office/drawing/2014/main" id="{59893AE5-B7A2-444E-B651-95E4956A1550}"/>
              </a:ext>
            </a:extLst>
          </p:cNvPr>
          <p:cNvPicPr preferRelativeResize="0"/>
          <p:nvPr/>
        </p:nvPicPr>
        <p:blipFill rotWithShape="1">
          <a:blip r:embed="rId10">
            <a:alphaModFix/>
          </a:blip>
          <a:srcRect r="81989"/>
          <a:stretch/>
        </p:blipFill>
        <p:spPr>
          <a:xfrm>
            <a:off x="9344586" y="90375"/>
            <a:ext cx="872001" cy="841795"/>
          </a:xfrm>
          <a:prstGeom prst="rect">
            <a:avLst/>
          </a:prstGeom>
          <a:noFill/>
          <a:ln>
            <a:noFill/>
          </a:ln>
        </p:spPr>
      </p:pic>
      <p:pic>
        <p:nvPicPr>
          <p:cNvPr id="13" name="Google Shape;136;p3" descr="Partners and Supporters – Open Data Watch">
            <a:extLst>
              <a:ext uri="{FF2B5EF4-FFF2-40B4-BE49-F238E27FC236}">
                <a16:creationId xmlns:a16="http://schemas.microsoft.com/office/drawing/2014/main" id="{B0103D54-E866-F447-85D7-85F20D59C96A}"/>
              </a:ext>
            </a:extLst>
          </p:cNvPr>
          <p:cNvPicPr preferRelativeResize="0"/>
          <p:nvPr/>
        </p:nvPicPr>
        <p:blipFill rotWithShape="1">
          <a:blip r:embed="rId11">
            <a:alphaModFix/>
          </a:blip>
          <a:srcRect l="8852" r="8103"/>
          <a:stretch/>
        </p:blipFill>
        <p:spPr>
          <a:xfrm>
            <a:off x="10385820" y="72919"/>
            <a:ext cx="1719081" cy="958157"/>
          </a:xfrm>
          <a:prstGeom prst="rect">
            <a:avLst/>
          </a:prstGeom>
          <a:noFill/>
          <a:ln>
            <a:noFill/>
          </a:ln>
        </p:spPr>
      </p:pic>
    </p:spTree>
    <p:extLst>
      <p:ext uri="{BB962C8B-B14F-4D97-AF65-F5344CB8AC3E}">
        <p14:creationId xmlns:p14="http://schemas.microsoft.com/office/powerpoint/2010/main" val="2245002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418E7B-A1F6-19A9-43AF-948CAB21E42D}"/>
              </a:ext>
            </a:extLst>
          </p:cNvPr>
          <p:cNvSpPr txBox="1">
            <a:spLocks/>
          </p:cNvSpPr>
          <p:nvPr/>
        </p:nvSpPr>
        <p:spPr>
          <a:xfrm>
            <a:off x="362712" y="2724462"/>
            <a:ext cx="11489982" cy="704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i="1">
                <a:solidFill>
                  <a:schemeClr val="accent1"/>
                </a:solidFill>
                <a:latin typeface="Tahoma" panose="020B0604030504040204" pitchFamily="34" charset="0"/>
                <a:ea typeface="Tahoma" panose="020B0604030504040204" pitchFamily="34" charset="0"/>
                <a:cs typeface="Tahoma" panose="020B0604030504040204" pitchFamily="34" charset="0"/>
              </a:rPr>
              <a:t>What is your level of knowledge on citizen science?</a:t>
            </a:r>
          </a:p>
          <a:p>
            <a:pPr marL="342900" indent="-342900"/>
            <a:endParaRPr lang="en-AT" dirty="0"/>
          </a:p>
        </p:txBody>
      </p:sp>
      <p:pic>
        <p:nvPicPr>
          <p:cNvPr id="5" name="Graphic 4" descr="Group outline">
            <a:extLst>
              <a:ext uri="{FF2B5EF4-FFF2-40B4-BE49-F238E27FC236}">
                <a16:creationId xmlns:a16="http://schemas.microsoft.com/office/drawing/2014/main" id="{021A5E25-D2B5-3784-129D-16B4FC9131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1586" y="3574153"/>
            <a:ext cx="1372233" cy="1372233"/>
          </a:xfrm>
          <a:prstGeom prst="rect">
            <a:avLst/>
          </a:prstGeom>
        </p:spPr>
      </p:pic>
    </p:spTree>
    <p:extLst>
      <p:ext uri="{BB962C8B-B14F-4D97-AF65-F5344CB8AC3E}">
        <p14:creationId xmlns:p14="http://schemas.microsoft.com/office/powerpoint/2010/main" val="2137087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9EC2B9C-0190-144F-987F-CEC893D5DFA4}"/>
              </a:ext>
            </a:extLst>
          </p:cNvPr>
          <p:cNvSpPr txBox="1">
            <a:spLocks/>
          </p:cNvSpPr>
          <p:nvPr/>
        </p:nvSpPr>
        <p:spPr>
          <a:xfrm>
            <a:off x="415600" y="1665514"/>
            <a:ext cx="11360800" cy="37882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203863"/>
              </a:buClr>
              <a:buSzPts val="2800"/>
              <a:buFont typeface="Arial"/>
              <a:buChar char="•"/>
              <a:defRPr sz="2800" b="1" i="0" u="none" strike="noStrike" cap="none">
                <a:solidFill>
                  <a:srgbClr val="203863"/>
                </a:solidFill>
                <a:latin typeface="Arial"/>
                <a:ea typeface="Arial"/>
                <a:cs typeface="Arial"/>
                <a:sym typeface="Arial"/>
              </a:defRPr>
            </a:lvl1pPr>
            <a:lvl2pPr marL="914400" marR="0" lvl="1" indent="-381000" algn="l" rtl="0">
              <a:lnSpc>
                <a:spcPct val="90000"/>
              </a:lnSpc>
              <a:spcBef>
                <a:spcPts val="500"/>
              </a:spcBef>
              <a:spcAft>
                <a:spcPts val="0"/>
              </a:spcAft>
              <a:buClr>
                <a:srgbClr val="E28683"/>
              </a:buClr>
              <a:buSzPts val="2400"/>
              <a:buFont typeface="Arial"/>
              <a:buChar char="•"/>
              <a:defRPr sz="2400" b="0" i="0" u="none" strike="noStrike" cap="none">
                <a:solidFill>
                  <a:srgbClr val="203863"/>
                </a:solidFill>
                <a:latin typeface="Cormorant Garamond Medium"/>
                <a:ea typeface="Cormorant Garamond Medium"/>
                <a:cs typeface="Cormorant Garamond Medium"/>
                <a:sym typeface="Cormorant Garamond Medium"/>
              </a:defRPr>
            </a:lvl2pPr>
            <a:lvl3pPr marL="1371600" marR="0" lvl="2" indent="-355600" algn="l" rtl="0">
              <a:lnSpc>
                <a:spcPct val="90000"/>
              </a:lnSpc>
              <a:spcBef>
                <a:spcPts val="500"/>
              </a:spcBef>
              <a:spcAft>
                <a:spcPts val="0"/>
              </a:spcAft>
              <a:buClr>
                <a:srgbClr val="A4B494"/>
              </a:buClr>
              <a:buSzPts val="2000"/>
              <a:buFont typeface="Arial"/>
              <a:buChar char="•"/>
              <a:defRPr sz="2000" b="0" i="0" u="none" strike="noStrike" cap="none">
                <a:solidFill>
                  <a:srgbClr val="203863"/>
                </a:solidFill>
                <a:latin typeface="Cormorant Garamond Medium"/>
                <a:ea typeface="Cormorant Garamond Medium"/>
                <a:cs typeface="Cormorant Garamond Medium"/>
                <a:sym typeface="Cormorant Garamond Medium"/>
              </a:defRPr>
            </a:lvl3pPr>
            <a:lvl4pPr marL="1828800" marR="0" lvl="3" indent="-342900" algn="l" rtl="0">
              <a:lnSpc>
                <a:spcPct val="90000"/>
              </a:lnSpc>
              <a:spcBef>
                <a:spcPts val="500"/>
              </a:spcBef>
              <a:spcAft>
                <a:spcPts val="0"/>
              </a:spcAft>
              <a:buClr>
                <a:srgbClr val="203863"/>
              </a:buClr>
              <a:buSzPts val="1800"/>
              <a:buFont typeface="Arial"/>
              <a:buChar char="•"/>
              <a:defRPr sz="1800" b="0" i="0" u="none" strike="noStrike" cap="none">
                <a:solidFill>
                  <a:srgbClr val="203863"/>
                </a:solidFill>
                <a:latin typeface="Cormorant Garamond"/>
                <a:ea typeface="Cormorant Garamond"/>
                <a:cs typeface="Cormorant Garamond"/>
                <a:sym typeface="Cormorant Garamond"/>
              </a:defRPr>
            </a:lvl4pPr>
            <a:lvl5pPr marL="2286000" marR="0" lvl="4" indent="-317500" algn="l" rtl="0">
              <a:lnSpc>
                <a:spcPct val="90000"/>
              </a:lnSpc>
              <a:spcBef>
                <a:spcPts val="500"/>
              </a:spcBef>
              <a:spcAft>
                <a:spcPts val="0"/>
              </a:spcAft>
              <a:buClr>
                <a:srgbClr val="E28683"/>
              </a:buClr>
              <a:buSzPts val="1400"/>
              <a:buFont typeface="Arial"/>
              <a:buChar char="•"/>
              <a:defRPr sz="1400" b="1" i="0" u="none" strike="noStrike" cap="none">
                <a:solidFill>
                  <a:srgbClr val="20386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r>
              <a:rPr lang="en-US" sz="2600" b="0" dirty="0">
                <a:latin typeface="Tahoma" panose="020B0604030504040204" pitchFamily="34" charset="0"/>
                <a:ea typeface="Tahoma" panose="020B0604030504040204" pitchFamily="34" charset="0"/>
                <a:cs typeface="Tahoma" panose="020B0604030504040204" pitchFamily="34" charset="0"/>
              </a:rPr>
              <a:t>…for monitoring beach litter have been integrated into the official SDG monitoring and reporting mechanisms of Ghana in a sustainable way, which makes </a:t>
            </a:r>
            <a:r>
              <a:rPr lang="en-US" sz="2600" b="0" i="1" dirty="0">
                <a:solidFill>
                  <a:srgbClr val="FF0000"/>
                </a:solidFill>
                <a:latin typeface="Tahoma" panose="020B0604030504040204" pitchFamily="34" charset="0"/>
                <a:ea typeface="Tahoma" panose="020B0604030504040204" pitchFamily="34" charset="0"/>
                <a:cs typeface="Tahoma" panose="020B0604030504040204" pitchFamily="34" charset="0"/>
              </a:rPr>
              <a:t>Ghana the first country to report on SDG indicator 14.1.1b and first country to use citizen science data for that purpose</a:t>
            </a:r>
            <a:r>
              <a:rPr lang="en-US" sz="2600" b="0" dirty="0">
                <a:latin typeface="Tahoma" panose="020B0604030504040204" pitchFamily="34" charset="0"/>
                <a:ea typeface="Tahoma" panose="020B0604030504040204" pitchFamily="34" charset="0"/>
                <a:cs typeface="Tahoma" panose="020B0604030504040204" pitchFamily="34" charset="0"/>
              </a:rPr>
              <a:t>. </a:t>
            </a:r>
          </a:p>
          <a:p>
            <a:pPr algn="just"/>
            <a:r>
              <a:rPr lang="en-US" sz="2600" b="0" dirty="0">
                <a:latin typeface="Tahoma" panose="020B0604030504040204" pitchFamily="34" charset="0"/>
                <a:ea typeface="Tahoma" panose="020B0604030504040204" pitchFamily="34" charset="0"/>
                <a:cs typeface="Tahoma" panose="020B0604030504040204" pitchFamily="34" charset="0"/>
              </a:rPr>
              <a:t>…will </a:t>
            </a:r>
            <a:r>
              <a:rPr lang="en-US" sz="2600" b="0" i="1" dirty="0">
                <a:solidFill>
                  <a:srgbClr val="FF0000"/>
                </a:solidFill>
                <a:latin typeface="Tahoma" panose="020B0604030504040204" pitchFamily="34" charset="0"/>
                <a:ea typeface="Tahoma" panose="020B0604030504040204" pitchFamily="34" charset="0"/>
                <a:cs typeface="Tahoma" panose="020B0604030504040204" pitchFamily="34" charset="0"/>
              </a:rPr>
              <a:t>serve as inputs to Ghana’s Integrated Coastal and Marine Policy</a:t>
            </a:r>
            <a:r>
              <a:rPr lang="en-US" sz="2600" b="0" dirty="0">
                <a:latin typeface="Tahoma" panose="020B0604030504040204" pitchFamily="34" charset="0"/>
                <a:ea typeface="Tahoma" panose="020B0604030504040204" pitchFamily="34" charset="0"/>
                <a:cs typeface="Tahoma" panose="020B0604030504040204" pitchFamily="34" charset="0"/>
              </a:rPr>
              <a:t>, currently under development, as well as other relevant policies to address the marine litter problem. </a:t>
            </a:r>
          </a:p>
          <a:p>
            <a:pPr algn="just"/>
            <a:r>
              <a:rPr lang="en-US" sz="2600" b="0" dirty="0">
                <a:latin typeface="Tahoma" panose="020B0604030504040204" pitchFamily="34" charset="0"/>
                <a:ea typeface="Tahoma" panose="020B0604030504040204" pitchFamily="34" charset="0"/>
                <a:cs typeface="Tahoma" panose="020B0604030504040204" pitchFamily="34" charset="0"/>
              </a:rPr>
              <a:t>…has helped to </a:t>
            </a:r>
            <a:r>
              <a:rPr lang="en-GB" sz="2600" b="0" i="1" dirty="0">
                <a:solidFill>
                  <a:srgbClr val="FF0000"/>
                </a:solidFill>
                <a:latin typeface="Tahoma" panose="020B0604030504040204" pitchFamily="34" charset="0"/>
                <a:ea typeface="Tahoma" panose="020B0604030504040204" pitchFamily="34" charset="0"/>
                <a:cs typeface="Tahoma" panose="020B0604030504040204" pitchFamily="34" charset="0"/>
              </a:rPr>
              <a:t>bridge local data collection </a:t>
            </a:r>
            <a:r>
              <a:rPr lang="en-US" sz="2600" b="0" i="1" dirty="0">
                <a:solidFill>
                  <a:srgbClr val="FF0000"/>
                </a:solidFill>
                <a:latin typeface="Tahoma" panose="020B0604030504040204" pitchFamily="34" charset="0"/>
                <a:ea typeface="Tahoma" panose="020B0604030504040204" pitchFamily="34" charset="0"/>
                <a:cs typeface="Tahoma" panose="020B0604030504040204" pitchFamily="34" charset="0"/>
              </a:rPr>
              <a:t>efforts with </a:t>
            </a:r>
            <a:r>
              <a:rPr lang="en-GB" sz="2600" b="0" i="1" dirty="0">
                <a:solidFill>
                  <a:srgbClr val="FF0000"/>
                </a:solidFill>
                <a:latin typeface="Tahoma" panose="020B0604030504040204" pitchFamily="34" charset="0"/>
                <a:ea typeface="Tahoma" panose="020B0604030504040204" pitchFamily="34" charset="0"/>
                <a:cs typeface="Tahoma" panose="020B0604030504040204" pitchFamily="34" charset="0"/>
              </a:rPr>
              <a:t>global monitoring processes</a:t>
            </a:r>
            <a:r>
              <a:rPr lang="en-GB" sz="2600" b="0" dirty="0">
                <a:latin typeface="Tahoma" panose="020B0604030504040204" pitchFamily="34" charset="0"/>
                <a:ea typeface="Tahoma" panose="020B0604030504040204" pitchFamily="34" charset="0"/>
                <a:cs typeface="Tahoma" panose="020B0604030504040204" pitchFamily="34" charset="0"/>
              </a:rPr>
              <a:t> by leveraging the SDG framework</a:t>
            </a:r>
            <a:r>
              <a:rPr lang="en-US" sz="2600" b="0" dirty="0">
                <a:latin typeface="Tahoma" panose="020B0604030504040204" pitchFamily="34" charset="0"/>
                <a:ea typeface="Tahoma" panose="020B0604030504040204" pitchFamily="34" charset="0"/>
                <a:cs typeface="Tahoma" panose="020B0604030504040204" pitchFamily="34" charset="0"/>
              </a:rPr>
              <a:t>.</a:t>
            </a:r>
            <a:r>
              <a:rPr lang="en-AT" sz="2600" b="0" dirty="0">
                <a:latin typeface="Tahoma" panose="020B0604030504040204" pitchFamily="34" charset="0"/>
                <a:ea typeface="Tahoma" panose="020B0604030504040204" pitchFamily="34" charset="0"/>
                <a:cs typeface="Tahoma" panose="020B0604030504040204" pitchFamily="34" charset="0"/>
              </a:rPr>
              <a:t> </a:t>
            </a:r>
            <a:r>
              <a:rPr lang="en-GB" sz="2600" b="0" dirty="0">
                <a:latin typeface="Tahoma" panose="020B0604030504040204" pitchFamily="34" charset="0"/>
                <a:ea typeface="Tahoma" panose="020B0604030504040204" pitchFamily="34" charset="0"/>
                <a:cs typeface="Tahoma" panose="020B0604030504040204" pitchFamily="34" charset="0"/>
              </a:rPr>
              <a:t> </a:t>
            </a:r>
            <a:endParaRPr lang="en-US" sz="2600" b="0" dirty="0">
              <a:latin typeface="Tahoma" panose="020B0604030504040204" pitchFamily="34" charset="0"/>
              <a:ea typeface="Tahoma" panose="020B0604030504040204" pitchFamily="34" charset="0"/>
              <a:cs typeface="Tahoma" panose="020B0604030504040204" pitchFamily="34" charset="0"/>
            </a:endParaRPr>
          </a:p>
          <a:p>
            <a:pPr marL="152396" indent="0">
              <a:buFont typeface="Arial"/>
              <a:buNone/>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AT" dirty="0"/>
          </a:p>
        </p:txBody>
      </p:sp>
      <p:sp>
        <p:nvSpPr>
          <p:cNvPr id="5" name="Title 1">
            <a:extLst>
              <a:ext uri="{FF2B5EF4-FFF2-40B4-BE49-F238E27FC236}">
                <a16:creationId xmlns:a16="http://schemas.microsoft.com/office/drawing/2014/main" id="{5E150410-0D94-2348-B1F9-A0BB1C78D145}"/>
              </a:ext>
            </a:extLst>
          </p:cNvPr>
          <p:cNvSpPr txBox="1">
            <a:spLocks/>
          </p:cNvSpPr>
          <p:nvPr/>
        </p:nvSpPr>
        <p:spPr>
          <a:xfrm>
            <a:off x="415600" y="702257"/>
            <a:ext cx="11360800" cy="702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3"/>
              </a:buClr>
              <a:buSzPts val="4400"/>
              <a:buFont typeface="Arial"/>
              <a:buNone/>
              <a:defRPr sz="4400" b="1" i="0" u="none" strike="noStrike" cap="none">
                <a:solidFill>
                  <a:srgbClr val="2038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AT" dirty="0"/>
              <a:t>Citizen Science Data…</a:t>
            </a:r>
          </a:p>
        </p:txBody>
      </p:sp>
    </p:spTree>
    <p:extLst>
      <p:ext uri="{BB962C8B-B14F-4D97-AF65-F5344CB8AC3E}">
        <p14:creationId xmlns:p14="http://schemas.microsoft.com/office/powerpoint/2010/main" val="4082802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png" descr="Logo, company name&#10;&#10;Description automatically generated">
            <a:extLst>
              <a:ext uri="{FF2B5EF4-FFF2-40B4-BE49-F238E27FC236}">
                <a16:creationId xmlns:a16="http://schemas.microsoft.com/office/drawing/2014/main" id="{28830525-58E7-A541-ACBF-B1D7FFF542F7}"/>
              </a:ext>
            </a:extLst>
          </p:cNvPr>
          <p:cNvPicPr/>
          <p:nvPr/>
        </p:nvPicPr>
        <p:blipFill>
          <a:blip r:embed="rId3"/>
          <a:srcRect/>
          <a:stretch>
            <a:fillRect/>
          </a:stretch>
        </p:blipFill>
        <p:spPr>
          <a:xfrm>
            <a:off x="1503218" y="1059508"/>
            <a:ext cx="9185564" cy="5467240"/>
          </a:xfrm>
          <a:prstGeom prst="rect">
            <a:avLst/>
          </a:prstGeom>
          <a:ln/>
        </p:spPr>
      </p:pic>
      <p:sp>
        <p:nvSpPr>
          <p:cNvPr id="3" name="Title 2">
            <a:extLst>
              <a:ext uri="{FF2B5EF4-FFF2-40B4-BE49-F238E27FC236}">
                <a16:creationId xmlns:a16="http://schemas.microsoft.com/office/drawing/2014/main" id="{165E64EC-911C-5F42-B002-C39002507E64}"/>
              </a:ext>
            </a:extLst>
          </p:cNvPr>
          <p:cNvSpPr>
            <a:spLocks noGrp="1"/>
          </p:cNvSpPr>
          <p:nvPr>
            <p:ph type="title"/>
          </p:nvPr>
        </p:nvSpPr>
        <p:spPr>
          <a:xfrm>
            <a:off x="914401" y="139796"/>
            <a:ext cx="10515600" cy="870857"/>
          </a:xfrm>
        </p:spPr>
        <p:txBody>
          <a:bodyPr>
            <a:noAutofit/>
          </a:bodyPr>
          <a:lstStyle/>
          <a:p>
            <a:pPr algn="ctr"/>
            <a:r>
              <a:rPr lang="en-US" sz="2400" b="1" dirty="0"/>
              <a:t>The process of integrating citizen science data on marine litter for SDG indicator 14.1.1b reporting in Ghana </a:t>
            </a:r>
            <a:endParaRPr lang="en-AT" sz="2400" dirty="0"/>
          </a:p>
        </p:txBody>
      </p:sp>
      <p:sp>
        <p:nvSpPr>
          <p:cNvPr id="4" name="TextBox 3">
            <a:extLst>
              <a:ext uri="{FF2B5EF4-FFF2-40B4-BE49-F238E27FC236}">
                <a16:creationId xmlns:a16="http://schemas.microsoft.com/office/drawing/2014/main" id="{33D0C15E-6E38-A94E-9DCE-C1A15F2ECC0B}"/>
              </a:ext>
            </a:extLst>
          </p:cNvPr>
          <p:cNvSpPr txBox="1"/>
          <p:nvPr/>
        </p:nvSpPr>
        <p:spPr>
          <a:xfrm>
            <a:off x="0" y="6575604"/>
            <a:ext cx="1887826" cy="230832"/>
          </a:xfrm>
          <a:prstGeom prst="rect">
            <a:avLst/>
          </a:prstGeom>
          <a:noFill/>
        </p:spPr>
        <p:txBody>
          <a:bodyPr wrap="square">
            <a:spAutoFit/>
          </a:bodyPr>
          <a:lstStyle/>
          <a:p>
            <a:r>
              <a:rPr lang="en-GB" sz="9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Fraisl, D., et al., Under Review</a:t>
            </a:r>
            <a:endParaRPr lang="en-AT" sz="9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1697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6079-5A68-884C-8C1A-E5B4488CA396}"/>
              </a:ext>
            </a:extLst>
          </p:cNvPr>
          <p:cNvSpPr>
            <a:spLocks noGrp="1"/>
          </p:cNvSpPr>
          <p:nvPr>
            <p:ph type="title"/>
          </p:nvPr>
        </p:nvSpPr>
        <p:spPr/>
        <p:txBody>
          <a:bodyPr/>
          <a:lstStyle/>
          <a:p>
            <a:r>
              <a:rPr lang="en-AT" b="1" dirty="0">
                <a:latin typeface="Tahoma" panose="020B0604030504040204" pitchFamily="34" charset="0"/>
                <a:ea typeface="Tahoma" panose="020B0604030504040204" pitchFamily="34" charset="0"/>
                <a:cs typeface="Tahoma" panose="020B0604030504040204" pitchFamily="34" charset="0"/>
              </a:rPr>
              <a:t>Lessons</a:t>
            </a:r>
          </a:p>
        </p:txBody>
      </p:sp>
      <p:sp>
        <p:nvSpPr>
          <p:cNvPr id="3" name="Content Placeholder 2">
            <a:extLst>
              <a:ext uri="{FF2B5EF4-FFF2-40B4-BE49-F238E27FC236}">
                <a16:creationId xmlns:a16="http://schemas.microsoft.com/office/drawing/2014/main" id="{70E01A82-B9A3-7943-9978-B3B6EC5EBC42}"/>
              </a:ext>
            </a:extLst>
          </p:cNvPr>
          <p:cNvSpPr>
            <a:spLocks noGrp="1"/>
          </p:cNvSpPr>
          <p:nvPr>
            <p:ph idx="1"/>
          </p:nvPr>
        </p:nvSpPr>
        <p:spPr>
          <a:xfrm>
            <a:off x="838200" y="1690688"/>
            <a:ext cx="10515600" cy="4351338"/>
          </a:xfrm>
        </p:spPr>
        <p:txBody>
          <a:bodyPr>
            <a:normAutofit lnSpcReduction="10000"/>
          </a:bodyPr>
          <a:lstStyle/>
          <a:p>
            <a:pPr algn="just">
              <a:spcAft>
                <a:spcPts val="600"/>
              </a:spcAft>
            </a:pPr>
            <a:r>
              <a:rPr lang="en-US" dirty="0">
                <a:latin typeface="Tahoma" panose="020B0604030504040204" pitchFamily="34" charset="0"/>
                <a:ea typeface="Tahoma" panose="020B0604030504040204" pitchFamily="34" charset="0"/>
                <a:cs typeface="Tahoma" panose="020B0604030504040204" pitchFamily="34" charset="0"/>
                <a:sym typeface="Arial"/>
              </a:rPr>
              <a:t>Rather than the time- and resource-intensive process of designing a digital mobile instrument from scratch, using an off-the-shelf solutions such as CleanSwell requires fewer resources to implement and enabled the reuse of historical data.</a:t>
            </a:r>
            <a:endParaRPr lang="en-US" dirty="0">
              <a:latin typeface="Tahoma" panose="020B0604030504040204" pitchFamily="34" charset="0"/>
              <a:ea typeface="Tahoma" panose="020B0604030504040204" pitchFamily="34" charset="0"/>
              <a:cs typeface="Tahoma" panose="020B0604030504040204" pitchFamily="34" charset="0"/>
            </a:endParaRPr>
          </a:p>
          <a:p>
            <a:pPr algn="just">
              <a:spcAft>
                <a:spcPts val="600"/>
              </a:spcAft>
            </a:pPr>
            <a:r>
              <a:rPr lang="en-US" dirty="0">
                <a:latin typeface="Tahoma" panose="020B0604030504040204" pitchFamily="34" charset="0"/>
                <a:ea typeface="Tahoma" panose="020B0604030504040204" pitchFamily="34" charset="0"/>
                <a:cs typeface="Tahoma" panose="020B0604030504040204" pitchFamily="34" charset="0"/>
                <a:sym typeface="Arial"/>
              </a:rPr>
              <a:t>By tapping into </a:t>
            </a:r>
            <a:r>
              <a:rPr lang="en-US" b="1" dirty="0">
                <a:latin typeface="Tahoma" panose="020B0604030504040204" pitchFamily="34" charset="0"/>
                <a:ea typeface="Tahoma" panose="020B0604030504040204" pitchFamily="34" charset="0"/>
                <a:cs typeface="Tahoma" panose="020B0604030504040204" pitchFamily="34" charset="0"/>
                <a:sym typeface="Arial"/>
              </a:rPr>
              <a:t>Smart Nature Freaks Youth Volunteers</a:t>
            </a:r>
            <a:r>
              <a:rPr lang="en-US" dirty="0">
                <a:latin typeface="Tahoma" panose="020B0604030504040204" pitchFamily="34" charset="0"/>
                <a:ea typeface="Tahoma" panose="020B0604030504040204" pitchFamily="34" charset="0"/>
                <a:cs typeface="Tahoma" panose="020B0604030504040204" pitchFamily="34" charset="0"/>
                <a:sym typeface="Arial"/>
              </a:rPr>
              <a:t> and </a:t>
            </a:r>
            <a:r>
              <a:rPr lang="en-US" b="1" dirty="0">
                <a:latin typeface="Tahoma" panose="020B0604030504040204" pitchFamily="34" charset="0"/>
                <a:ea typeface="Tahoma" panose="020B0604030504040204" pitchFamily="34" charset="0"/>
                <a:cs typeface="Tahoma" panose="020B0604030504040204" pitchFamily="34" charset="0"/>
                <a:sym typeface="Arial"/>
              </a:rPr>
              <a:t>Plastic Punch</a:t>
            </a:r>
            <a:r>
              <a:rPr lang="en-US" dirty="0">
                <a:latin typeface="Tahoma" panose="020B0604030504040204" pitchFamily="34" charset="0"/>
                <a:ea typeface="Tahoma" panose="020B0604030504040204" pitchFamily="34" charset="0"/>
                <a:cs typeface="Tahoma" panose="020B0604030504040204" pitchFamily="34" charset="0"/>
                <a:sym typeface="Arial"/>
              </a:rPr>
              <a:t>, who are already established and sustainable networks, data could be efficiently collected as a by-product of existing activities.</a:t>
            </a:r>
            <a:endParaRPr lang="en-US" dirty="0">
              <a:latin typeface="Tahoma" panose="020B0604030504040204" pitchFamily="34" charset="0"/>
              <a:ea typeface="Tahoma" panose="020B0604030504040204" pitchFamily="34" charset="0"/>
              <a:cs typeface="Tahoma" panose="020B0604030504040204" pitchFamily="34" charset="0"/>
            </a:endParaRPr>
          </a:p>
          <a:p>
            <a:pPr algn="just">
              <a:spcAft>
                <a:spcPts val="600"/>
              </a:spcAft>
            </a:pPr>
            <a:r>
              <a:rPr lang="en-US" dirty="0">
                <a:latin typeface="Tahoma" panose="020B0604030504040204" pitchFamily="34" charset="0"/>
                <a:ea typeface="Tahoma" panose="020B0604030504040204" pitchFamily="34" charset="0"/>
                <a:cs typeface="Tahoma" panose="020B0604030504040204" pitchFamily="34" charset="0"/>
                <a:sym typeface="Arial"/>
              </a:rPr>
              <a:t>Importance of creating time and spaces for the government, international organisation and CSOs to meet, in order to </a:t>
            </a:r>
            <a:r>
              <a:rPr lang="en-US" b="1" dirty="0">
                <a:latin typeface="Tahoma" panose="020B0604030504040204" pitchFamily="34" charset="0"/>
                <a:ea typeface="Tahoma" panose="020B0604030504040204" pitchFamily="34" charset="0"/>
                <a:cs typeface="Tahoma" panose="020B0604030504040204" pitchFamily="34" charset="0"/>
                <a:sym typeface="Arial"/>
              </a:rPr>
              <a:t>build trust</a:t>
            </a:r>
            <a:r>
              <a:rPr lang="en-US" dirty="0">
                <a:latin typeface="Tahoma" panose="020B0604030504040204" pitchFamily="34" charset="0"/>
                <a:ea typeface="Tahoma" panose="020B0604030504040204" pitchFamily="34" charset="0"/>
                <a:cs typeface="Tahoma" panose="020B0604030504040204" pitchFamily="34" charset="0"/>
                <a:sym typeface="Arial"/>
              </a:rPr>
              <a:t>, common goals and  </a:t>
            </a:r>
            <a:r>
              <a:rPr lang="en-US" b="1" dirty="0">
                <a:latin typeface="Tahoma" panose="020B0604030504040204" pitchFamily="34" charset="0"/>
                <a:ea typeface="Tahoma" panose="020B0604030504040204" pitchFamily="34" charset="0"/>
                <a:cs typeface="Tahoma" panose="020B0604030504040204" pitchFamily="34" charset="0"/>
                <a:sym typeface="Arial"/>
              </a:rPr>
              <a:t>ownership</a:t>
            </a:r>
            <a:r>
              <a:rPr lang="en-US" dirty="0">
                <a:latin typeface="Tahoma" panose="020B0604030504040204" pitchFamily="34" charset="0"/>
                <a:ea typeface="Tahoma" panose="020B0604030504040204" pitchFamily="34" charset="0"/>
                <a:cs typeface="Tahoma" panose="020B0604030504040204" pitchFamily="34" charset="0"/>
                <a:sym typeface="Arial"/>
              </a:rPr>
              <a:t> over the result.</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AT" dirty="0"/>
          </a:p>
        </p:txBody>
      </p:sp>
    </p:spTree>
    <p:extLst>
      <p:ext uri="{BB962C8B-B14F-4D97-AF65-F5344CB8AC3E}">
        <p14:creationId xmlns:p14="http://schemas.microsoft.com/office/powerpoint/2010/main" val="2915941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CDAB-68F1-6822-F651-B2CDD4FC54C8}"/>
              </a:ext>
            </a:extLst>
          </p:cNvPr>
          <p:cNvSpPr>
            <a:spLocks noGrp="1"/>
          </p:cNvSpPr>
          <p:nvPr>
            <p:ph type="title"/>
          </p:nvPr>
        </p:nvSpPr>
        <p:spPr>
          <a:xfrm>
            <a:off x="838200" y="365125"/>
            <a:ext cx="11007436" cy="1325563"/>
          </a:xfrm>
        </p:spPr>
        <p:txBody>
          <a:bodyPr>
            <a:noAutofit/>
          </a:bodyPr>
          <a:lstStyle/>
          <a:p>
            <a:r>
              <a:rPr lang="en-AT" sz="2800" b="1" dirty="0">
                <a:latin typeface="Tahoma" panose="020B0604030504040204" pitchFamily="34" charset="0"/>
                <a:ea typeface="Tahoma" panose="020B0604030504040204" pitchFamily="34" charset="0"/>
                <a:cs typeface="Tahoma" panose="020B0604030504040204" pitchFamily="34" charset="0"/>
              </a:rPr>
              <a:t>UN Statistics Division (UNSD) </a:t>
            </a:r>
            <a:br>
              <a:rPr lang="en-AT" sz="2800" b="1" dirty="0">
                <a:latin typeface="Tahoma" panose="020B0604030504040204" pitchFamily="34" charset="0"/>
                <a:ea typeface="Tahoma" panose="020B0604030504040204" pitchFamily="34" charset="0"/>
                <a:cs typeface="Tahoma" panose="020B0604030504040204" pitchFamily="34" charset="0"/>
              </a:rPr>
            </a:br>
            <a:r>
              <a:rPr lang="en-AT" sz="2800" b="1" dirty="0">
                <a:latin typeface="Tahoma" panose="020B0604030504040204" pitchFamily="34" charset="0"/>
                <a:ea typeface="Tahoma" panose="020B0604030504040204" pitchFamily="34" charset="0"/>
                <a:cs typeface="Tahoma" panose="020B0604030504040204" pitchFamily="34" charset="0"/>
              </a:rPr>
              <a:t>InterAgency Expert Group on SDG Indicators (IAEG-SDGs)</a:t>
            </a:r>
          </a:p>
        </p:txBody>
      </p:sp>
      <p:sp>
        <p:nvSpPr>
          <p:cNvPr id="3" name="Content Placeholder 2">
            <a:extLst>
              <a:ext uri="{FF2B5EF4-FFF2-40B4-BE49-F238E27FC236}">
                <a16:creationId xmlns:a16="http://schemas.microsoft.com/office/drawing/2014/main" id="{D6BF7A9F-B817-9DC1-3AF7-D9C6C0403C95}"/>
              </a:ext>
            </a:extLst>
          </p:cNvPr>
          <p:cNvSpPr>
            <a:spLocks noGrp="1"/>
          </p:cNvSpPr>
          <p:nvPr>
            <p:ph sz="half" idx="1"/>
          </p:nvPr>
        </p:nvSpPr>
        <p:spPr>
          <a:xfrm>
            <a:off x="838200" y="1825625"/>
            <a:ext cx="10515600" cy="4351338"/>
          </a:xfrm>
        </p:spPr>
        <p:txBody>
          <a:bodyPr>
            <a:normAutofit fontScale="92500" lnSpcReduction="20000"/>
          </a:bodyPr>
          <a:lstStyle/>
          <a:p>
            <a:pPr algn="just"/>
            <a:r>
              <a:rPr lang="en-AT" sz="2400" dirty="0">
                <a:latin typeface="Tahoma" panose="020B0604030504040204" pitchFamily="34" charset="0"/>
                <a:ea typeface="Tahoma" panose="020B0604030504040204" pitchFamily="34" charset="0"/>
                <a:cs typeface="Tahoma" panose="020B0604030504040204" pitchFamily="34" charset="0"/>
              </a:rPr>
              <a:t>Check out the Tier Classification on </a:t>
            </a:r>
            <a:r>
              <a:rPr lang="en-AT" sz="2400">
                <a:latin typeface="Tahoma" panose="020B0604030504040204" pitchFamily="34" charset="0"/>
                <a:ea typeface="Tahoma" panose="020B0604030504040204" pitchFamily="34" charset="0"/>
                <a:cs typeface="Tahoma" panose="020B0604030504040204" pitchFamily="34" charset="0"/>
              </a:rPr>
              <a:t>SDG Indicators:</a:t>
            </a:r>
          </a:p>
          <a:p>
            <a:pPr algn="just"/>
            <a:r>
              <a:rPr lang="en-GB" sz="2400">
                <a:latin typeface="Tahoma" panose="020B0604030504040204" pitchFamily="34" charset="0"/>
                <a:ea typeface="Tahoma" panose="020B0604030504040204" pitchFamily="34" charset="0"/>
                <a:cs typeface="Tahoma" panose="020B0604030504040204" pitchFamily="34" charset="0"/>
                <a:hlinkClick r:id="rId2"/>
              </a:rPr>
              <a:t>https</a:t>
            </a:r>
            <a:r>
              <a:rPr lang="en-GB" sz="2400" dirty="0">
                <a:latin typeface="Tahoma" panose="020B0604030504040204" pitchFamily="34" charset="0"/>
                <a:ea typeface="Tahoma" panose="020B0604030504040204" pitchFamily="34" charset="0"/>
                <a:cs typeface="Tahoma" panose="020B0604030504040204" pitchFamily="34" charset="0"/>
                <a:hlinkClick r:id="rId2"/>
              </a:rPr>
              <a:t>://unstats.un.org/sdgs/iaeg-sdgs/tier-classification/</a:t>
            </a:r>
            <a:r>
              <a:rPr lang="en-GB" sz="2400" dirty="0">
                <a:latin typeface="Tahoma" panose="020B0604030504040204" pitchFamily="34" charset="0"/>
                <a:ea typeface="Tahoma" panose="020B0604030504040204" pitchFamily="34" charset="0"/>
                <a:cs typeface="Tahoma" panose="020B0604030504040204" pitchFamily="34" charset="0"/>
              </a:rPr>
              <a:t> </a:t>
            </a:r>
            <a:endParaRPr lang="en-AT" sz="2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AT" sz="2400" dirty="0">
              <a:latin typeface="Tahoma" panose="020B0604030504040204" pitchFamily="34" charset="0"/>
              <a:ea typeface="Tahoma" panose="020B0604030504040204" pitchFamily="34" charset="0"/>
              <a:cs typeface="Tahoma" panose="020B0604030504040204" pitchFamily="34" charset="0"/>
            </a:endParaRPr>
          </a:p>
          <a:p>
            <a:pPr algn="just"/>
            <a:r>
              <a:rPr lang="en-AT" sz="2400" dirty="0">
                <a:latin typeface="Tahoma" panose="020B0604030504040204" pitchFamily="34" charset="0"/>
                <a:ea typeface="Tahoma" panose="020B0604030504040204" pitchFamily="34" charset="0"/>
                <a:cs typeface="Tahoma" panose="020B0604030504040204" pitchFamily="34" charset="0"/>
              </a:rPr>
              <a:t>Look at the metadata and methodologies of SDG indicators that are relevant to your project: </a:t>
            </a:r>
            <a:r>
              <a:rPr lang="en-GB" sz="2400" dirty="0">
                <a:latin typeface="Tahoma" panose="020B0604030504040204" pitchFamily="34" charset="0"/>
                <a:ea typeface="Tahoma" panose="020B0604030504040204" pitchFamily="34" charset="0"/>
                <a:cs typeface="Tahoma" panose="020B0604030504040204" pitchFamily="34" charset="0"/>
                <a:hlinkClick r:id="rId3"/>
              </a:rPr>
              <a:t>https://unstats.un.org/sdgs/metadata/</a:t>
            </a:r>
            <a:r>
              <a:rPr lang="en-GB" sz="2400" dirty="0">
                <a:latin typeface="Tahoma" panose="020B0604030504040204" pitchFamily="34" charset="0"/>
                <a:ea typeface="Tahoma" panose="020B0604030504040204" pitchFamily="34" charset="0"/>
                <a:cs typeface="Tahoma" panose="020B0604030504040204" pitchFamily="34" charset="0"/>
              </a:rPr>
              <a:t> </a:t>
            </a:r>
            <a:endParaRPr lang="en-AT" sz="24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AT" sz="2400" dirty="0">
              <a:latin typeface="Tahoma" panose="020B0604030504040204" pitchFamily="34" charset="0"/>
              <a:ea typeface="Tahoma" panose="020B0604030504040204" pitchFamily="34" charset="0"/>
              <a:cs typeface="Tahoma" panose="020B0604030504040204" pitchFamily="34" charset="0"/>
            </a:endParaRPr>
          </a:p>
          <a:p>
            <a:pPr algn="just"/>
            <a:r>
              <a:rPr lang="en-AT" sz="2400" dirty="0">
                <a:latin typeface="Tahoma" panose="020B0604030504040204" pitchFamily="34" charset="0"/>
                <a:ea typeface="Tahoma" panose="020B0604030504040204" pitchFamily="34" charset="0"/>
                <a:cs typeface="Tahoma" panose="020B0604030504040204" pitchFamily="34" charset="0"/>
              </a:rPr>
              <a:t>Identify how your data can contribute to the monitoring of identified indicators</a:t>
            </a:r>
          </a:p>
          <a:p>
            <a:pPr marL="0" indent="0" algn="just">
              <a:buNone/>
            </a:pPr>
            <a:endParaRPr lang="en-AT" sz="2400" dirty="0">
              <a:latin typeface="Tahoma" panose="020B0604030504040204" pitchFamily="34" charset="0"/>
              <a:ea typeface="Tahoma" panose="020B0604030504040204" pitchFamily="34" charset="0"/>
              <a:cs typeface="Tahoma" panose="020B0604030504040204" pitchFamily="34" charset="0"/>
            </a:endParaRPr>
          </a:p>
          <a:p>
            <a:pPr algn="just"/>
            <a:r>
              <a:rPr lang="en-AT" sz="2400" dirty="0">
                <a:latin typeface="Tahoma" panose="020B0604030504040204" pitchFamily="34" charset="0"/>
                <a:ea typeface="Tahoma" panose="020B0604030504040204" pitchFamily="34" charset="0"/>
                <a:cs typeface="Tahoma" panose="020B0604030504040204" pitchFamily="34" charset="0"/>
              </a:rPr>
              <a:t>Get in touch with relevant national and global partners</a:t>
            </a:r>
          </a:p>
          <a:p>
            <a:pPr algn="just"/>
            <a:endParaRPr lang="en-AT" sz="2400" dirty="0">
              <a:latin typeface="Tahoma" panose="020B0604030504040204" pitchFamily="34" charset="0"/>
              <a:ea typeface="Tahoma" panose="020B0604030504040204" pitchFamily="34" charset="0"/>
              <a:cs typeface="Tahoma" panose="020B0604030504040204" pitchFamily="34" charset="0"/>
            </a:endParaRPr>
          </a:p>
          <a:p>
            <a:pPr algn="just"/>
            <a:r>
              <a:rPr lang="en-AT" sz="2400" dirty="0">
                <a:latin typeface="Tahoma" panose="020B0604030504040204" pitchFamily="34" charset="0"/>
                <a:ea typeface="Tahoma" panose="020B0604030504040204" pitchFamily="34" charset="0"/>
                <a:cs typeface="Tahoma" panose="020B0604030504040204" pitchFamily="34" charset="0"/>
              </a:rPr>
              <a:t>Be aware that it’s not an easy process, it requires time, patience, understanding and TRUST</a:t>
            </a:r>
          </a:p>
        </p:txBody>
      </p:sp>
    </p:spTree>
    <p:extLst>
      <p:ext uri="{BB962C8B-B14F-4D97-AF65-F5344CB8AC3E}">
        <p14:creationId xmlns:p14="http://schemas.microsoft.com/office/powerpoint/2010/main" val="689217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E647D-675B-5D4F-ADB0-58EEF8E62ED6}"/>
              </a:ext>
            </a:extLst>
          </p:cNvPr>
          <p:cNvPicPr>
            <a:picLocks noChangeAspect="1"/>
          </p:cNvPicPr>
          <p:nvPr/>
        </p:nvPicPr>
        <p:blipFill>
          <a:blip r:embed="rId3"/>
          <a:stretch>
            <a:fillRect/>
          </a:stretch>
        </p:blipFill>
        <p:spPr>
          <a:xfrm>
            <a:off x="4559496" y="1943911"/>
            <a:ext cx="3775962" cy="3666248"/>
          </a:xfrm>
          <a:prstGeom prst="rect">
            <a:avLst/>
          </a:prstGeom>
          <a:ln/>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09669316-037C-1844-9E16-C03D2752E6AD}"/>
              </a:ext>
            </a:extLst>
          </p:cNvPr>
          <p:cNvPicPr>
            <a:picLocks noChangeAspect="1"/>
          </p:cNvPicPr>
          <p:nvPr/>
        </p:nvPicPr>
        <p:blipFill>
          <a:blip r:embed="rId4"/>
          <a:stretch>
            <a:fillRect/>
          </a:stretch>
        </p:blipFill>
        <p:spPr>
          <a:xfrm>
            <a:off x="8638503" y="1944640"/>
            <a:ext cx="3316897" cy="3665519"/>
          </a:xfrm>
          <a:prstGeom prst="rect">
            <a:avLst/>
          </a:prstGeom>
          <a:ln/>
        </p:spPr>
        <p:style>
          <a:lnRef idx="2">
            <a:schemeClr val="dk1"/>
          </a:lnRef>
          <a:fillRef idx="1">
            <a:schemeClr val="lt1"/>
          </a:fillRef>
          <a:effectRef idx="0">
            <a:schemeClr val="dk1"/>
          </a:effectRef>
          <a:fontRef idx="minor">
            <a:schemeClr val="dk1"/>
          </a:fontRef>
        </p:style>
      </p:pic>
      <p:sp>
        <p:nvSpPr>
          <p:cNvPr id="5" name="Title 5">
            <a:extLst>
              <a:ext uri="{FF2B5EF4-FFF2-40B4-BE49-F238E27FC236}">
                <a16:creationId xmlns:a16="http://schemas.microsoft.com/office/drawing/2014/main" id="{2CA10DBD-1E4E-7247-A942-C3EBEC0FB876}"/>
              </a:ext>
            </a:extLst>
          </p:cNvPr>
          <p:cNvSpPr txBox="1">
            <a:spLocks/>
          </p:cNvSpPr>
          <p:nvPr/>
        </p:nvSpPr>
        <p:spPr>
          <a:xfrm>
            <a:off x="361097" y="843225"/>
            <a:ext cx="11495841" cy="57366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T" sz="4000" b="1" dirty="0">
                <a:latin typeface="Tahoma" panose="020B0604030504040204" pitchFamily="34" charset="0"/>
                <a:ea typeface="Tahoma" panose="020B0604030504040204" pitchFamily="34" charset="0"/>
                <a:cs typeface="Tahoma" panose="020B0604030504040204" pitchFamily="34" charset="0"/>
              </a:rPr>
              <a:t>Recent Publications</a:t>
            </a:r>
          </a:p>
        </p:txBody>
      </p:sp>
      <p:sp>
        <p:nvSpPr>
          <p:cNvPr id="13" name="Title 5">
            <a:extLst>
              <a:ext uri="{FF2B5EF4-FFF2-40B4-BE49-F238E27FC236}">
                <a16:creationId xmlns:a16="http://schemas.microsoft.com/office/drawing/2014/main" id="{12B6D568-8544-0846-9EB6-37B068131F73}"/>
              </a:ext>
            </a:extLst>
          </p:cNvPr>
          <p:cNvSpPr txBox="1">
            <a:spLocks/>
          </p:cNvSpPr>
          <p:nvPr/>
        </p:nvSpPr>
        <p:spPr>
          <a:xfrm>
            <a:off x="-702128" y="5059497"/>
            <a:ext cx="12657528" cy="20316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T" sz="4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4A598E1-0A25-7BD9-0B75-6E0316B637AD}"/>
              </a:ext>
            </a:extLst>
          </p:cNvPr>
          <p:cNvPicPr>
            <a:picLocks noChangeAspect="1"/>
          </p:cNvPicPr>
          <p:nvPr/>
        </p:nvPicPr>
        <p:blipFill>
          <a:blip r:embed="rId5"/>
          <a:stretch>
            <a:fillRect/>
          </a:stretch>
        </p:blipFill>
        <p:spPr>
          <a:xfrm>
            <a:off x="361097" y="1944640"/>
            <a:ext cx="3783761" cy="36655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48962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Questions outline">
            <a:extLst>
              <a:ext uri="{FF2B5EF4-FFF2-40B4-BE49-F238E27FC236}">
                <a16:creationId xmlns:a16="http://schemas.microsoft.com/office/drawing/2014/main" id="{16513958-11F6-E133-32AC-8A80A0657F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4140" y="965201"/>
            <a:ext cx="4911568" cy="4911568"/>
          </a:xfrm>
          <a:prstGeom prst="rect">
            <a:avLst/>
          </a:prstGeom>
        </p:spPr>
      </p:pic>
    </p:spTree>
    <p:extLst>
      <p:ext uri="{BB962C8B-B14F-4D97-AF65-F5344CB8AC3E}">
        <p14:creationId xmlns:p14="http://schemas.microsoft.com/office/powerpoint/2010/main" val="2705004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phic 2" descr="Meeting outline">
            <a:extLst>
              <a:ext uri="{FF2B5EF4-FFF2-40B4-BE49-F238E27FC236}">
                <a16:creationId xmlns:a16="http://schemas.microsoft.com/office/drawing/2014/main" id="{6B837681-F402-0B1F-6B62-32346BFA5B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52624" y="1690688"/>
            <a:ext cx="3686752" cy="3686752"/>
          </a:xfrm>
          <a:prstGeom prst="rect">
            <a:avLst/>
          </a:prstGeom>
        </p:spPr>
      </p:pic>
      <p:sp>
        <p:nvSpPr>
          <p:cNvPr id="2" name="Title 1">
            <a:extLst>
              <a:ext uri="{FF2B5EF4-FFF2-40B4-BE49-F238E27FC236}">
                <a16:creationId xmlns:a16="http://schemas.microsoft.com/office/drawing/2014/main" id="{59F8F4AF-CCEB-C491-8E92-D2DFB16AA45F}"/>
              </a:ext>
            </a:extLst>
          </p:cNvPr>
          <p:cNvSpPr>
            <a:spLocks noGrp="1"/>
          </p:cNvSpPr>
          <p:nvPr>
            <p:ph type="title"/>
          </p:nvPr>
        </p:nvSpPr>
        <p:spPr/>
        <p:txBody>
          <a:bodyPr>
            <a:normAutofit/>
          </a:bodyPr>
          <a:lstStyle/>
          <a:p>
            <a:r>
              <a:rPr lang="en-AT" sz="4000" dirty="0">
                <a:latin typeface="Tahoma" panose="020B0604030504040204" pitchFamily="34" charset="0"/>
                <a:ea typeface="Tahoma" panose="020B0604030504040204" pitchFamily="34" charset="0"/>
                <a:cs typeface="Tahoma" panose="020B0604030504040204" pitchFamily="34" charset="0"/>
              </a:rPr>
              <a:t>Group Work</a:t>
            </a:r>
          </a:p>
        </p:txBody>
      </p:sp>
    </p:spTree>
    <p:extLst>
      <p:ext uri="{BB962C8B-B14F-4D97-AF65-F5344CB8AC3E}">
        <p14:creationId xmlns:p14="http://schemas.microsoft.com/office/powerpoint/2010/main" val="1883093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F554ABD-693F-697E-7C97-B45A49196776}"/>
              </a:ext>
            </a:extLst>
          </p:cNvPr>
          <p:cNvSpPr>
            <a:spLocks noGrp="1"/>
          </p:cNvSpPr>
          <p:nvPr>
            <p:ph type="title"/>
          </p:nvPr>
        </p:nvSpPr>
        <p:spPr>
          <a:xfrm>
            <a:off x="958506" y="800392"/>
            <a:ext cx="10264697" cy="1212102"/>
          </a:xfrm>
        </p:spPr>
        <p:txBody>
          <a:bodyPr>
            <a:normAutofit/>
          </a:bodyPr>
          <a:lstStyle/>
          <a:p>
            <a:r>
              <a:rPr lang="en-AT" sz="4000" dirty="0">
                <a:solidFill>
                  <a:srgbClr val="FFFFFF"/>
                </a:solidFill>
                <a:latin typeface="Tahoma" panose="020B0604030504040204" pitchFamily="34" charset="0"/>
                <a:ea typeface="Tahoma" panose="020B0604030504040204" pitchFamily="34" charset="0"/>
                <a:cs typeface="Tahoma" panose="020B0604030504040204" pitchFamily="34" charset="0"/>
              </a:rPr>
              <a:t>Task</a:t>
            </a:r>
          </a:p>
        </p:txBody>
      </p:sp>
      <p:sp>
        <p:nvSpPr>
          <p:cNvPr id="3" name="Content Placeholder 2">
            <a:extLst>
              <a:ext uri="{FF2B5EF4-FFF2-40B4-BE49-F238E27FC236}">
                <a16:creationId xmlns:a16="http://schemas.microsoft.com/office/drawing/2014/main" id="{D19A2949-2DAC-0CF3-1ED7-3343DB095481}"/>
              </a:ext>
            </a:extLst>
          </p:cNvPr>
          <p:cNvSpPr>
            <a:spLocks noGrp="1"/>
          </p:cNvSpPr>
          <p:nvPr>
            <p:ph idx="1"/>
          </p:nvPr>
        </p:nvSpPr>
        <p:spPr>
          <a:xfrm>
            <a:off x="1316765" y="2149885"/>
            <a:ext cx="9708995" cy="3567173"/>
          </a:xfrm>
        </p:spPr>
        <p:txBody>
          <a:bodyPr anchor="ctr">
            <a:normAutofit/>
          </a:bodyPr>
          <a:lstStyle/>
          <a:p>
            <a:r>
              <a:rPr lang="en-AT" sz="2400" dirty="0">
                <a:latin typeface="Tahoma" panose="020B0604030504040204" pitchFamily="34" charset="0"/>
                <a:ea typeface="Tahoma" panose="020B0604030504040204" pitchFamily="34" charset="0"/>
                <a:cs typeface="Tahoma" panose="020B0604030504040204" pitchFamily="34" charset="0"/>
              </a:rPr>
              <a:t>Identify 3-5 challenges </a:t>
            </a:r>
            <a:r>
              <a:rPr lang="en-US" sz="2400" dirty="0">
                <a:latin typeface="Tahoma" panose="020B0604030504040204" pitchFamily="34" charset="0"/>
                <a:ea typeface="Tahoma" panose="020B0604030504040204" pitchFamily="34" charset="0"/>
                <a:cs typeface="Tahoma" panose="020B0604030504040204" pitchFamily="34" charset="0"/>
              </a:rPr>
              <a:t>for the official uptake of citizen science data for SDG monitoring or monitoring of other international development frameworks or official monitoring in general?</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Choose a presenter and report back on your challenges (max 2 min)</a:t>
            </a:r>
            <a:endParaRPr lang="en-AT"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4714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7963EA-C5C7-BA57-F6C3-98651AA0092E}"/>
              </a:ext>
            </a:extLst>
          </p:cNvPr>
          <p:cNvSpPr>
            <a:spLocks noGrp="1"/>
          </p:cNvSpPr>
          <p:nvPr>
            <p:ph type="title"/>
          </p:nvPr>
        </p:nvSpPr>
        <p:spPr>
          <a:xfrm>
            <a:off x="1137036" y="548640"/>
            <a:ext cx="9543405" cy="1188720"/>
          </a:xfrm>
        </p:spPr>
        <p:txBody>
          <a:bodyPr>
            <a:normAutofit/>
          </a:bodyPr>
          <a:lstStyle/>
          <a:p>
            <a:r>
              <a:rPr lang="en-AT">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Guiding Questions</a:t>
            </a:r>
          </a:p>
        </p:txBody>
      </p:sp>
      <p:sp>
        <p:nvSpPr>
          <p:cNvPr id="3" name="Content Placeholder 2">
            <a:extLst>
              <a:ext uri="{FF2B5EF4-FFF2-40B4-BE49-F238E27FC236}">
                <a16:creationId xmlns:a16="http://schemas.microsoft.com/office/drawing/2014/main" id="{527A64D5-17DB-DB47-BD5D-C5569D34137C}"/>
              </a:ext>
            </a:extLst>
          </p:cNvPr>
          <p:cNvSpPr>
            <a:spLocks noGrp="1"/>
          </p:cNvSpPr>
          <p:nvPr>
            <p:ph idx="1"/>
          </p:nvPr>
        </p:nvSpPr>
        <p:spPr>
          <a:xfrm>
            <a:off x="1957987" y="2431765"/>
            <a:ext cx="8276026" cy="3320031"/>
          </a:xfrm>
        </p:spPr>
        <p:txBody>
          <a:bodyPr anchor="ctr">
            <a:normAutofit/>
          </a:bodyPr>
          <a:lstStyle/>
          <a:p>
            <a:endParaRPr lang="en-US" sz="1400" dirty="0">
              <a:solidFill>
                <a:schemeClr val="tx1">
                  <a:lumMod val="85000"/>
                  <a:lumOff val="15000"/>
                </a:schemeClr>
              </a:solidFill>
            </a:endParaRPr>
          </a:p>
          <a:p>
            <a:pPr algn="just"/>
            <a:r>
              <a:rPr lang="en-US" sz="1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Do you have a citizen science project that you think the data can be useful for official monitoring purposes?</a:t>
            </a:r>
          </a:p>
          <a:p>
            <a:pPr algn="just"/>
            <a:r>
              <a:rPr lang="en-US" sz="1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Have you had any experience on working with government authorities or others to understand the possibility of having your data to be used for official monitoring purposes? </a:t>
            </a:r>
            <a:endParaRPr lang="en-AT" sz="1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0" algn="just"/>
            <a:r>
              <a:rPr lang="en-US" sz="1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Based on this experience, what challenges have you faced or identified for the official uptake of citizen science data?</a:t>
            </a:r>
            <a:endParaRPr lang="en-AT" sz="1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0" algn="just"/>
            <a:r>
              <a:rPr lang="en-US" sz="1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If you haven’t had this experience, what in your opinion the challenges are for the official uptake of citizen science data?</a:t>
            </a:r>
            <a:endParaRPr lang="en-AT" sz="14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endParaRPr lang="en-AT" sz="1400" dirty="0">
              <a:solidFill>
                <a:schemeClr val="tx1">
                  <a:lumMod val="85000"/>
                  <a:lumOff val="15000"/>
                </a:schemeClr>
              </a:solidFill>
            </a:endParaRPr>
          </a:p>
          <a:p>
            <a:endParaRPr lang="en-AT" sz="14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957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7E954-CED5-E038-9C1E-CDC699399A56}"/>
              </a:ext>
            </a:extLst>
          </p:cNvPr>
          <p:cNvSpPr>
            <a:spLocks noGrp="1"/>
          </p:cNvSpPr>
          <p:nvPr>
            <p:ph type="title"/>
          </p:nvPr>
        </p:nvSpPr>
        <p:spPr>
          <a:xfrm>
            <a:off x="638882" y="3943632"/>
            <a:ext cx="10909640" cy="1321638"/>
          </a:xfrm>
        </p:spPr>
        <p:txBody>
          <a:bodyPr vert="horz" lIns="91440" tIns="45720" rIns="91440" bIns="45720" rtlCol="0" anchor="b">
            <a:normAutofit/>
          </a:bodyPr>
          <a:lstStyle/>
          <a:p>
            <a:pPr algn="ctr"/>
            <a:r>
              <a:rPr lang="en-US" kern="1200" dirty="0">
                <a:solidFill>
                  <a:schemeClr val="tx1"/>
                </a:solidFill>
                <a:latin typeface="Tahoma" panose="020B0604030504040204" pitchFamily="34" charset="0"/>
                <a:ea typeface="Tahoma" panose="020B0604030504040204" pitchFamily="34" charset="0"/>
                <a:cs typeface="Tahoma" panose="020B0604030504040204" pitchFamily="34" charset="0"/>
              </a:rPr>
              <a:t>Reporting back from the group discussions</a:t>
            </a:r>
          </a:p>
        </p:txBody>
      </p:sp>
      <p:pic>
        <p:nvPicPr>
          <p:cNvPr id="4" name="Graphic 3" descr="Boardroom outline">
            <a:extLst>
              <a:ext uri="{FF2B5EF4-FFF2-40B4-BE49-F238E27FC236}">
                <a16:creationId xmlns:a16="http://schemas.microsoft.com/office/drawing/2014/main" id="{57E97A12-C6CD-B6DB-DAD9-CF7B47B5A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2700" y="1436388"/>
            <a:ext cx="2742004" cy="2742004"/>
          </a:xfrm>
          <a:prstGeom prst="rect">
            <a:avLst/>
          </a:prstGeom>
        </p:spPr>
      </p:pic>
      <p:sp>
        <p:nvSpPr>
          <p:cNvPr id="18"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74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C8DE46C5-2814-B877-BE3C-FF09D99168F5}"/>
              </a:ext>
            </a:extLst>
          </p:cNvPr>
          <p:cNvSpPr txBox="1">
            <a:spLocks/>
          </p:cNvSpPr>
          <p:nvPr/>
        </p:nvSpPr>
        <p:spPr>
          <a:xfrm>
            <a:off x="362712" y="1761617"/>
            <a:ext cx="11364831" cy="21058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pPr marL="0" indent="0" algn="ctr">
              <a:buNone/>
            </a:pPr>
            <a:r>
              <a:rPr lang="en-US" sz="4000" i="1">
                <a:solidFill>
                  <a:schemeClr val="accent1"/>
                </a:solidFill>
                <a:latin typeface="Tahoma" panose="020B0604030504040204" pitchFamily="34" charset="0"/>
                <a:ea typeface="Tahoma" panose="020B0604030504040204" pitchFamily="34" charset="0"/>
                <a:cs typeface="Tahoma" panose="020B0604030504040204" pitchFamily="34" charset="0"/>
              </a:rPr>
              <a:t>What is your level of knowledge on the SDGs?</a:t>
            </a:r>
          </a:p>
          <a:p>
            <a:endParaRPr lang="en-AT" dirty="0"/>
          </a:p>
        </p:txBody>
      </p:sp>
      <p:pic>
        <p:nvPicPr>
          <p:cNvPr id="7" name="Graphic 6" descr="Recycle outline">
            <a:extLst>
              <a:ext uri="{FF2B5EF4-FFF2-40B4-BE49-F238E27FC236}">
                <a16:creationId xmlns:a16="http://schemas.microsoft.com/office/drawing/2014/main" id="{D98FE27F-DE0E-B7D7-782B-7FC47EC0BF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3845" y="3687793"/>
            <a:ext cx="1124309" cy="1124309"/>
          </a:xfrm>
          <a:prstGeom prst="rect">
            <a:avLst/>
          </a:prstGeom>
        </p:spPr>
      </p:pic>
    </p:spTree>
    <p:extLst>
      <p:ext uri="{BB962C8B-B14F-4D97-AF65-F5344CB8AC3E}">
        <p14:creationId xmlns:p14="http://schemas.microsoft.com/office/powerpoint/2010/main" val="843724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B4B703A3-7624-1C49-09B3-F72A15DD6419}"/>
              </a:ext>
            </a:extLst>
          </p:cNvPr>
          <p:cNvSpPr>
            <a:spLocks noGrp="1"/>
          </p:cNvSpPr>
          <p:nvPr>
            <p:ph idx="1"/>
          </p:nvPr>
        </p:nvSpPr>
        <p:spPr>
          <a:xfrm>
            <a:off x="630936" y="2660904"/>
            <a:ext cx="4818888" cy="3547872"/>
          </a:xfrm>
        </p:spPr>
        <p:txBody>
          <a:bodyPr anchor="t">
            <a:normAutofit/>
          </a:bodyPr>
          <a:lstStyle/>
          <a:p>
            <a:pPr marL="0" indent="0" algn="just">
              <a:buNone/>
            </a:pPr>
            <a:r>
              <a:rPr lang="en-AT" sz="2200" dirty="0"/>
              <a:t>Discussion with the speakers on how to overcome the challenges related to the official uptake of citizen science data?</a:t>
            </a:r>
          </a:p>
        </p:txBody>
      </p:sp>
      <p:pic>
        <p:nvPicPr>
          <p:cNvPr id="2" name="Graphic 1" descr="Meeting outline">
            <a:extLst>
              <a:ext uri="{FF2B5EF4-FFF2-40B4-BE49-F238E27FC236}">
                <a16:creationId xmlns:a16="http://schemas.microsoft.com/office/drawing/2014/main" id="{2D5C9530-4ED2-8EAA-5BA0-FAC2A4A18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80055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FB2352A-8883-4E08-0F2C-0791D14AF203}"/>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6600" kern="1200">
                <a:solidFill>
                  <a:schemeClr val="tx1"/>
                </a:solidFill>
                <a:latin typeface="+mj-lt"/>
                <a:ea typeface="+mj-ea"/>
                <a:cs typeface="+mj-cs"/>
              </a:rPr>
              <a:t>Q&amp;A</a:t>
            </a:r>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Questions outline">
            <a:extLst>
              <a:ext uri="{FF2B5EF4-FFF2-40B4-BE49-F238E27FC236}">
                <a16:creationId xmlns:a16="http://schemas.microsoft.com/office/drawing/2014/main" id="{D5ED82D1-9775-1C85-4478-46AD3262A609}"/>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781544" y="1267079"/>
            <a:ext cx="4087368" cy="4087368"/>
          </a:xfrm>
          <a:prstGeom prst="rect">
            <a:avLst/>
          </a:prstGeom>
        </p:spPr>
      </p:pic>
    </p:spTree>
    <p:extLst>
      <p:ext uri="{BB962C8B-B14F-4D97-AF65-F5344CB8AC3E}">
        <p14:creationId xmlns:p14="http://schemas.microsoft.com/office/powerpoint/2010/main" val="4082764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B6483-6CE6-2D35-3919-993413742EB2}"/>
              </a:ext>
            </a:extLst>
          </p:cNvPr>
          <p:cNvSpPr>
            <a:spLocks noGrp="1"/>
          </p:cNvSpPr>
          <p:nvPr>
            <p:ph type="title"/>
          </p:nvPr>
        </p:nvSpPr>
        <p:spPr/>
        <p:txBody>
          <a:bodyPr>
            <a:normAutofit/>
          </a:bodyPr>
          <a:lstStyle/>
          <a:p>
            <a:r>
              <a:rPr lang="en-AT" sz="3600" dirty="0">
                <a:latin typeface="Tahoma" panose="020B0604030504040204" pitchFamily="34" charset="0"/>
                <a:ea typeface="Tahoma" panose="020B0604030504040204" pitchFamily="34" charset="0"/>
                <a:cs typeface="Tahoma" panose="020B0604030504040204" pitchFamily="34" charset="0"/>
              </a:rPr>
              <a:t>How can you get involved?</a:t>
            </a:r>
          </a:p>
        </p:txBody>
      </p:sp>
      <p:sp>
        <p:nvSpPr>
          <p:cNvPr id="3" name="Content Placeholder 2">
            <a:extLst>
              <a:ext uri="{FF2B5EF4-FFF2-40B4-BE49-F238E27FC236}">
                <a16:creationId xmlns:a16="http://schemas.microsoft.com/office/drawing/2014/main" id="{BDC157C7-F334-13EF-E387-053008D6DA03}"/>
              </a:ext>
            </a:extLst>
          </p:cNvPr>
          <p:cNvSpPr>
            <a:spLocks noGrp="1"/>
          </p:cNvSpPr>
          <p:nvPr>
            <p:ph idx="4294967295"/>
          </p:nvPr>
        </p:nvSpPr>
        <p:spPr>
          <a:xfrm>
            <a:off x="838200" y="1992168"/>
            <a:ext cx="10515600" cy="4351338"/>
          </a:xfrm>
        </p:spPr>
        <p:txBody>
          <a:bodyPr/>
          <a:lstStyle/>
          <a:p>
            <a:pPr marL="0" indent="0">
              <a:buNone/>
            </a:pPr>
            <a:endParaRPr lang="en-GB" sz="20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0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000" dirty="0">
                <a:latin typeface="Tahoma" panose="020B0604030504040204" pitchFamily="34" charset="0"/>
                <a:ea typeface="Tahoma" panose="020B0604030504040204" pitchFamily="34" charset="0"/>
                <a:cs typeface="Tahoma" panose="020B0604030504040204" pitchFamily="34" charset="0"/>
              </a:rPr>
              <a:t>W</a:t>
            </a:r>
            <a:r>
              <a:rPr lang="en-AT" sz="2000" dirty="0">
                <a:latin typeface="Tahoma" panose="020B0604030504040204" pitchFamily="34" charset="0"/>
                <a:ea typeface="Tahoma" panose="020B0604030504040204" pitchFamily="34" charset="0"/>
                <a:cs typeface="Tahoma" panose="020B0604030504040204" pitchFamily="34" charset="0"/>
              </a:rPr>
              <a:t>eobserve SDGs and Citizen Science Community of Practice: </a:t>
            </a:r>
            <a:r>
              <a:rPr lang="en-GB" sz="2000" dirty="0">
                <a:latin typeface="Tahoma" panose="020B0604030504040204" pitchFamily="34" charset="0"/>
                <a:ea typeface="Tahoma" panose="020B0604030504040204" pitchFamily="34" charset="0"/>
                <a:cs typeface="Tahoma" panose="020B0604030504040204" pitchFamily="34" charset="0"/>
                <a:hlinkClick r:id="rId2"/>
              </a:rPr>
              <a:t>https://www.weobserve.eu/weobserve-cop4-sdgs/</a:t>
            </a:r>
            <a:r>
              <a:rPr lang="en-GB" sz="2000" dirty="0">
                <a:latin typeface="Tahoma" panose="020B0604030504040204" pitchFamily="34" charset="0"/>
                <a:ea typeface="Tahoma" panose="020B0604030504040204" pitchFamily="34" charset="0"/>
                <a:cs typeface="Tahoma" panose="020B0604030504040204" pitchFamily="34" charset="0"/>
              </a:rPr>
              <a:t> </a:t>
            </a:r>
            <a:endParaRPr lang="en-AT" sz="20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T" sz="20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AT" sz="2000" dirty="0">
                <a:latin typeface="Tahoma" panose="020B0604030504040204" pitchFamily="34" charset="0"/>
                <a:ea typeface="Tahoma" panose="020B0604030504040204" pitchFamily="34" charset="0"/>
                <a:cs typeface="Tahoma" panose="020B0604030504040204" pitchFamily="34" charset="0"/>
              </a:rPr>
              <a:t>COST Action Proposal: </a:t>
            </a:r>
            <a:r>
              <a:rPr lang="en-GB" sz="2000" dirty="0">
                <a:latin typeface="Tahoma" panose="020B0604030504040204" pitchFamily="34" charset="0"/>
                <a:ea typeface="Tahoma" panose="020B0604030504040204" pitchFamily="34" charset="0"/>
                <a:cs typeface="Tahoma" panose="020B0604030504040204" pitchFamily="34" charset="0"/>
              </a:rPr>
              <a:t>Citizen Science in support of the </a:t>
            </a:r>
            <a:r>
              <a:rPr lang="en-US" sz="2000" dirty="0">
                <a:latin typeface="Tahoma" panose="020B0604030504040204" pitchFamily="34" charset="0"/>
                <a:ea typeface="Tahoma" panose="020B0604030504040204" pitchFamily="34" charset="0"/>
                <a:cs typeface="Tahoma" panose="020B0604030504040204" pitchFamily="34" charset="0"/>
              </a:rPr>
              <a:t>UN SDGs</a:t>
            </a:r>
          </a:p>
          <a:p>
            <a:pPr marL="0"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UN World Data Forum – Submit a session</a:t>
            </a:r>
            <a:endParaRPr lang="en-AT" sz="20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AT" dirty="0"/>
          </a:p>
        </p:txBody>
      </p:sp>
    </p:spTree>
    <p:extLst>
      <p:ext uri="{BB962C8B-B14F-4D97-AF65-F5344CB8AC3E}">
        <p14:creationId xmlns:p14="http://schemas.microsoft.com/office/powerpoint/2010/main" val="3757305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ext&#10;&#10;Description automatically generated with low confidence">
            <a:extLst>
              <a:ext uri="{FF2B5EF4-FFF2-40B4-BE49-F238E27FC236}">
                <a16:creationId xmlns:a16="http://schemas.microsoft.com/office/drawing/2014/main" id="{CBDCBFF9-D2F1-4268-6C0C-3878BFFEF0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936" y="2146143"/>
            <a:ext cx="5458968" cy="2565713"/>
          </a:xfrm>
          <a:prstGeom prst="rect">
            <a:avLst/>
          </a:prstGeom>
          <a:noFill/>
          <a:extLst>
            <a:ext uri="{909E8E84-426E-40DD-AFC4-6F175D3DCCD1}">
              <a14:hiddenFill xmlns:a14="http://schemas.microsoft.com/office/drawing/2010/main">
                <a:solidFill>
                  <a:srgbClr val="FFFFFF"/>
                </a:solidFill>
              </a14:hiddenFill>
            </a:ext>
          </a:extLst>
        </p:spPr>
      </p:pic>
      <p:sp>
        <p:nvSpPr>
          <p:cNvPr id="7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724445-AC14-B347-AB3B-DAB261AFA77C}"/>
              </a:ext>
            </a:extLst>
          </p:cNvPr>
          <p:cNvSpPr>
            <a:spLocks noGrp="1"/>
          </p:cNvSpPr>
          <p:nvPr>
            <p:ph idx="1"/>
          </p:nvPr>
        </p:nvSpPr>
        <p:spPr>
          <a:xfrm>
            <a:off x="6739128" y="2519172"/>
            <a:ext cx="4818888" cy="2832826"/>
          </a:xfrm>
        </p:spPr>
        <p:txBody>
          <a:bodyPr anchor="t">
            <a:normAutofit/>
          </a:bodyPr>
          <a:lstStyle/>
          <a:p>
            <a:pPr marL="0" indent="0" algn="just">
              <a:buNone/>
            </a:pPr>
            <a:r>
              <a:rPr lang="en-GB" sz="1200" dirty="0">
                <a:latin typeface="Tahoma" panose="020B0604030504040204" pitchFamily="34" charset="0"/>
                <a:ea typeface="Tahoma" panose="020B0604030504040204" pitchFamily="34" charset="0"/>
                <a:cs typeface="Tahoma" panose="020B0604030504040204" pitchFamily="34" charset="0"/>
              </a:rPr>
              <a:t>Citizen Science: Theory and Practice - Special Collection: "Contributions of Citizen Science to the SDGs and International Development Frameworks”</a:t>
            </a:r>
          </a:p>
          <a:p>
            <a:pPr marL="0" indent="0" algn="just">
              <a:buNone/>
            </a:pPr>
            <a:r>
              <a:rPr lang="en-GB" sz="1200" dirty="0">
                <a:latin typeface="Tahoma" panose="020B0604030504040204" pitchFamily="34" charset="0"/>
                <a:ea typeface="Tahoma" panose="020B0604030504040204" pitchFamily="34" charset="0"/>
                <a:cs typeface="Tahoma" panose="020B0604030504040204" pitchFamily="34" charset="0"/>
              </a:rPr>
              <a:t>DEADLINE FOR ABSTRACT SUBMISSION: </a:t>
            </a:r>
            <a:r>
              <a:rPr lang="en-GB" sz="1200" b="1" dirty="0">
                <a:latin typeface="Tahoma" panose="020B0604030504040204" pitchFamily="34" charset="0"/>
                <a:ea typeface="Tahoma" panose="020B0604030504040204" pitchFamily="34" charset="0"/>
                <a:cs typeface="Tahoma" panose="020B0604030504040204" pitchFamily="34" charset="0"/>
              </a:rPr>
              <a:t>30 APRIL</a:t>
            </a:r>
          </a:p>
          <a:p>
            <a:pPr marL="0" indent="0" algn="just">
              <a:buNone/>
            </a:pPr>
            <a:r>
              <a:rPr lang="en-GB" sz="1200" b="1" dirty="0">
                <a:latin typeface="Tahoma" panose="020B0604030504040204" pitchFamily="34" charset="0"/>
                <a:ea typeface="Tahoma" panose="020B0604030504040204" pitchFamily="34" charset="0"/>
                <a:cs typeface="Tahoma" panose="020B0604030504040204" pitchFamily="34" charset="0"/>
              </a:rPr>
              <a:t>Send your abstract to Dilek Fraisl: </a:t>
            </a:r>
            <a:r>
              <a:rPr lang="en-GB" sz="1200" b="1" u="sng" dirty="0">
                <a:latin typeface="Tahoma" panose="020B0604030504040204" pitchFamily="34" charset="0"/>
                <a:ea typeface="Tahoma" panose="020B0604030504040204" pitchFamily="34" charset="0"/>
                <a:cs typeface="Tahoma" panose="020B0604030504040204" pitchFamily="34" charset="0"/>
                <a:hlinkClick r:id="rId3" tooltip="mailto:fraisl@iiasa.ac.at"/>
              </a:rPr>
              <a:t>fraisl@iiasa.ac.at</a:t>
            </a:r>
            <a:endParaRPr lang="en-GB" sz="1200" b="1"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GB" sz="1200" dirty="0">
                <a:latin typeface="Tahoma" panose="020B0604030504040204" pitchFamily="34" charset="0"/>
                <a:ea typeface="Tahoma" panose="020B0604030504040204" pitchFamily="34" charset="0"/>
                <a:cs typeface="Tahoma" panose="020B0604030504040204" pitchFamily="34" charset="0"/>
              </a:rPr>
              <a:t>Editorial Team: Dilek Fraisl, Linda See, Jillian Campbell, </a:t>
            </a:r>
            <a:r>
              <a:rPr lang="en-GB" sz="1200" dirty="0" err="1">
                <a:latin typeface="Tahoma" panose="020B0604030504040204" pitchFamily="34" charset="0"/>
                <a:ea typeface="Tahoma" panose="020B0604030504040204" pitchFamily="34" charset="0"/>
                <a:cs typeface="Tahoma" panose="020B0604030504040204" pitchFamily="34" charset="0"/>
              </a:rPr>
              <a:t>Herizo</a:t>
            </a:r>
            <a:r>
              <a:rPr lang="en-GB" sz="1200" dirty="0">
                <a:latin typeface="Tahoma" panose="020B0604030504040204" pitchFamily="34" charset="0"/>
                <a:ea typeface="Tahoma" panose="020B0604030504040204" pitchFamily="34" charset="0"/>
                <a:cs typeface="Tahoma" panose="020B0604030504040204" pitchFamily="34" charset="0"/>
              </a:rPr>
              <a:t> T. Andrianandrasana and Finn Danielsen</a:t>
            </a:r>
            <a:endParaRPr lang="en-GB" sz="12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200" dirty="0">
                <a:latin typeface="Tahoma" panose="020B0604030504040204" pitchFamily="34" charset="0"/>
                <a:ea typeface="Tahoma" panose="020B0604030504040204" pitchFamily="34" charset="0"/>
                <a:cs typeface="Tahoma" panose="020B0604030504040204" pitchFamily="34" charset="0"/>
              </a:rPr>
              <a:t>MORE INFO: </a:t>
            </a:r>
            <a:r>
              <a:rPr lang="en-GB" sz="1200" dirty="0">
                <a:latin typeface="Tahoma" panose="020B0604030504040204" pitchFamily="34" charset="0"/>
                <a:ea typeface="Tahoma" panose="020B0604030504040204" pitchFamily="34" charset="0"/>
                <a:cs typeface="Tahoma" panose="020B0604030504040204" pitchFamily="34" charset="0"/>
                <a:hlinkClick r:id="rId4"/>
              </a:rPr>
              <a:t>https://citizenscience.org/2022/03/17/special-collection-sdgs-and-international-development-frameworks/#deadlines</a:t>
            </a:r>
            <a:r>
              <a:rPr lang="en-GB" sz="1200" dirty="0">
                <a:latin typeface="Tahoma" panose="020B0604030504040204" pitchFamily="34" charset="0"/>
                <a:ea typeface="Tahoma" panose="020B0604030504040204" pitchFamily="34" charset="0"/>
                <a:cs typeface="Tahoma" panose="020B0604030504040204" pitchFamily="34" charset="0"/>
              </a:rPr>
              <a:t> </a:t>
            </a:r>
            <a:endParaRPr lang="en-AT"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0013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7B2012-F5F9-D941-BCAD-EBEC5D8FC3F6}"/>
              </a:ext>
            </a:extLst>
          </p:cNvPr>
          <p:cNvSpPr/>
          <p:nvPr/>
        </p:nvSpPr>
        <p:spPr>
          <a:xfrm>
            <a:off x="652462" y="1710454"/>
            <a:ext cx="10887075" cy="1036892"/>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Thank you!</a:t>
            </a:r>
          </a:p>
        </p:txBody>
      </p:sp>
      <p:pic>
        <p:nvPicPr>
          <p:cNvPr id="10" name="Picture 9">
            <a:extLst>
              <a:ext uri="{FF2B5EF4-FFF2-40B4-BE49-F238E27FC236}">
                <a16:creationId xmlns:a16="http://schemas.microsoft.com/office/drawing/2014/main" id="{3A94E0A4-D81D-1B4C-B5D9-C81B42E6794C}"/>
              </a:ext>
            </a:extLst>
          </p:cNvPr>
          <p:cNvPicPr>
            <a:picLocks noChangeAspect="1"/>
          </p:cNvPicPr>
          <p:nvPr/>
        </p:nvPicPr>
        <p:blipFill>
          <a:blip r:embed="rId3"/>
          <a:stretch>
            <a:fillRect/>
          </a:stretch>
        </p:blipFill>
        <p:spPr>
          <a:xfrm>
            <a:off x="76561" y="-105538"/>
            <a:ext cx="2835793" cy="1222014"/>
          </a:xfrm>
          <a:prstGeom prst="rect">
            <a:avLst/>
          </a:prstGeom>
        </p:spPr>
      </p:pic>
      <p:sp>
        <p:nvSpPr>
          <p:cNvPr id="9" name="TextBox 8">
            <a:extLst>
              <a:ext uri="{FF2B5EF4-FFF2-40B4-BE49-F238E27FC236}">
                <a16:creationId xmlns:a16="http://schemas.microsoft.com/office/drawing/2014/main" id="{07639AFB-DE49-3B8D-D016-FDEDB7BE42B3}"/>
              </a:ext>
            </a:extLst>
          </p:cNvPr>
          <p:cNvSpPr txBox="1"/>
          <p:nvPr/>
        </p:nvSpPr>
        <p:spPr>
          <a:xfrm>
            <a:off x="3813375" y="4876612"/>
            <a:ext cx="4582480" cy="1477328"/>
          </a:xfrm>
          <a:prstGeom prst="rect">
            <a:avLst/>
          </a:prstGeom>
          <a:noFill/>
          <a:ln>
            <a:solidFill>
              <a:schemeClr val="tx1"/>
            </a:solidFill>
          </a:ln>
        </p:spPr>
        <p:txBody>
          <a:bodyPr wrap="square" rtlCol="0">
            <a:spAutoFit/>
          </a:bodyPr>
          <a:lstStyle/>
          <a:p>
            <a:pPr algn="ctr"/>
            <a:r>
              <a:rPr lang="en-AT" dirty="0">
                <a:latin typeface="Tahoma" panose="020B0604030504040204" pitchFamily="34" charset="0"/>
                <a:ea typeface="Tahoma" panose="020B0604030504040204" pitchFamily="34" charset="0"/>
                <a:cs typeface="Tahoma" panose="020B0604030504040204" pitchFamily="34" charset="0"/>
              </a:rPr>
              <a:t>Dilek Fraisl, PhD</a:t>
            </a:r>
          </a:p>
          <a:p>
            <a:pPr algn="ctr"/>
            <a:r>
              <a:rPr lang="en-AT" sz="1200" dirty="0">
                <a:latin typeface="Tahoma" panose="020B0604030504040204" pitchFamily="34" charset="0"/>
                <a:ea typeface="Tahoma" panose="020B0604030504040204" pitchFamily="34" charset="0"/>
                <a:cs typeface="Tahoma" panose="020B0604030504040204" pitchFamily="34" charset="0"/>
              </a:rPr>
              <a:t>Research Scholar</a:t>
            </a:r>
            <a:br>
              <a:rPr lang="en-AT" sz="1200" dirty="0">
                <a:latin typeface="Tahoma" panose="020B0604030504040204" pitchFamily="34" charset="0"/>
                <a:ea typeface="Tahoma" panose="020B0604030504040204" pitchFamily="34" charset="0"/>
                <a:cs typeface="Tahoma" panose="020B0604030504040204" pitchFamily="34" charset="0"/>
              </a:rPr>
            </a:br>
            <a:r>
              <a:rPr lang="en-AT" sz="1200" dirty="0">
                <a:latin typeface="Tahoma" panose="020B0604030504040204" pitchFamily="34" charset="0"/>
                <a:ea typeface="Tahoma" panose="020B0604030504040204" pitchFamily="34" charset="0"/>
                <a:cs typeface="Tahoma" panose="020B0604030504040204" pitchFamily="34" charset="0"/>
              </a:rPr>
              <a:t>International Institute for Applied Systems Analysis (IIASA)</a:t>
            </a:r>
          </a:p>
          <a:p>
            <a:endParaRPr lang="en-AT" sz="1200" dirty="0">
              <a:latin typeface="Tahoma" panose="020B0604030504040204" pitchFamily="34" charset="0"/>
              <a:ea typeface="Tahoma" panose="020B0604030504040204" pitchFamily="34" charset="0"/>
              <a:cs typeface="Tahoma" panose="020B0604030504040204" pitchFamily="34" charset="0"/>
            </a:endParaRPr>
          </a:p>
          <a:p>
            <a:r>
              <a:rPr lang="en-AT" sz="1200" b="1" dirty="0">
                <a:latin typeface="Tahoma" panose="020B0604030504040204" pitchFamily="34" charset="0"/>
                <a:ea typeface="Tahoma" panose="020B0604030504040204" pitchFamily="34" charset="0"/>
                <a:cs typeface="Tahoma" panose="020B0604030504040204" pitchFamily="34" charset="0"/>
              </a:rPr>
              <a:t>		Email: </a:t>
            </a:r>
            <a:r>
              <a:rPr lang="en-AT" sz="1200" dirty="0">
                <a:latin typeface="Tahoma" panose="020B0604030504040204" pitchFamily="34" charset="0"/>
                <a:ea typeface="Tahoma" panose="020B0604030504040204" pitchFamily="34" charset="0"/>
                <a:cs typeface="Tahoma" panose="020B0604030504040204" pitchFamily="34" charset="0"/>
              </a:rPr>
              <a:t>	</a:t>
            </a:r>
            <a:r>
              <a:rPr lang="en-AT" sz="1200" b="1" dirty="0">
                <a:solidFill>
                  <a:srgbClr val="0070C0"/>
                </a:solidFill>
                <a:latin typeface="Tahoma" panose="020B0604030504040204" pitchFamily="34" charset="0"/>
                <a:ea typeface="Tahoma" panose="020B0604030504040204" pitchFamily="34" charset="0"/>
                <a:cs typeface="Tahoma" panose="020B0604030504040204" pitchFamily="34" charset="0"/>
              </a:rPr>
              <a:t>fraisl@iiasa.ac.at </a:t>
            </a:r>
          </a:p>
          <a:p>
            <a:r>
              <a:rPr lang="en-AT" sz="1200" b="1" dirty="0">
                <a:latin typeface="Tahoma" panose="020B0604030504040204" pitchFamily="34" charset="0"/>
                <a:ea typeface="Tahoma" panose="020B0604030504040204" pitchFamily="34" charset="0"/>
                <a:cs typeface="Tahoma" panose="020B0604030504040204" pitchFamily="34" charset="0"/>
              </a:rPr>
              <a:t>		Twitter: </a:t>
            </a:r>
            <a:r>
              <a:rPr lang="en-AT" sz="1200" dirty="0">
                <a:latin typeface="Tahoma" panose="020B0604030504040204" pitchFamily="34" charset="0"/>
                <a:ea typeface="Tahoma" panose="020B0604030504040204" pitchFamily="34" charset="0"/>
                <a:cs typeface="Tahoma" panose="020B0604030504040204" pitchFamily="34" charset="0"/>
              </a:rPr>
              <a:t>	</a:t>
            </a:r>
            <a:r>
              <a:rPr lang="en-AT" sz="1200" b="1" dirty="0">
                <a:solidFill>
                  <a:srgbClr val="0070C0"/>
                </a:solidFill>
                <a:latin typeface="Tahoma" panose="020B0604030504040204" pitchFamily="34" charset="0"/>
                <a:ea typeface="Tahoma" panose="020B0604030504040204" pitchFamily="34" charset="0"/>
                <a:cs typeface="Tahoma" panose="020B0604030504040204" pitchFamily="34" charset="0"/>
              </a:rPr>
              <a:t>@dilekfraisl1</a:t>
            </a:r>
          </a:p>
          <a:p>
            <a:r>
              <a:rPr lang="en-GB" sz="1200" b="1" dirty="0">
                <a:latin typeface="Tahoma" panose="020B0604030504040204" pitchFamily="34" charset="0"/>
                <a:ea typeface="Tahoma" panose="020B0604030504040204" pitchFamily="34" charset="0"/>
                <a:cs typeface="Tahoma" panose="020B0604030504040204" pitchFamily="34" charset="0"/>
              </a:rPr>
              <a:t>		Web: 	</a:t>
            </a:r>
            <a:r>
              <a:rPr lang="en-GB" sz="1200" dirty="0">
                <a:latin typeface="Tahoma" panose="020B0604030504040204" pitchFamily="34" charset="0"/>
                <a:ea typeface="Tahoma" panose="020B0604030504040204" pitchFamily="34" charset="0"/>
                <a:cs typeface="Tahoma" panose="020B0604030504040204" pitchFamily="34" charset="0"/>
              </a:rPr>
              <a:t>	</a:t>
            </a:r>
            <a:r>
              <a:rPr lang="en-GB" sz="1200" b="1" dirty="0">
                <a:solidFill>
                  <a:srgbClr val="0070C0"/>
                </a:solidFill>
                <a:latin typeface="Tahoma" panose="020B0604030504040204" pitchFamily="34" charset="0"/>
                <a:ea typeface="Tahoma" panose="020B0604030504040204" pitchFamily="34" charset="0"/>
                <a:cs typeface="Tahoma" panose="020B0604030504040204" pitchFamily="34" charset="0"/>
              </a:rPr>
              <a:t>www.iiasa.ac.at</a:t>
            </a:r>
          </a:p>
        </p:txBody>
      </p:sp>
      <p:sp>
        <p:nvSpPr>
          <p:cNvPr id="15" name="Content Placeholder 2">
            <a:extLst>
              <a:ext uri="{FF2B5EF4-FFF2-40B4-BE49-F238E27FC236}">
                <a16:creationId xmlns:a16="http://schemas.microsoft.com/office/drawing/2014/main" id="{CCCF9484-F205-3AB6-53F9-5DA0B4363E4F}"/>
              </a:ext>
            </a:extLst>
          </p:cNvPr>
          <p:cNvSpPr>
            <a:spLocks noGrp="1"/>
          </p:cNvSpPr>
          <p:nvPr>
            <p:ph idx="1"/>
          </p:nvPr>
        </p:nvSpPr>
        <p:spPr>
          <a:xfrm>
            <a:off x="1690944" y="3524465"/>
            <a:ext cx="8810110" cy="702772"/>
          </a:xfrm>
        </p:spPr>
        <p:txBody>
          <a:bodyPr>
            <a:normAutofit/>
          </a:bodyPr>
          <a:lstStyle/>
          <a:p>
            <a:pPr marL="0" indent="0" algn="ctr">
              <a:lnSpc>
                <a:spcPct val="110000"/>
              </a:lnSpc>
              <a:spcBef>
                <a:spcPts val="0"/>
              </a:spcBef>
              <a:buNone/>
            </a:pPr>
            <a:r>
              <a:rPr lang="en-US" sz="2400" b="1" dirty="0">
                <a:latin typeface="Tahoma" panose="020B0604030504040204" pitchFamily="34" charset="0"/>
                <a:ea typeface="Tahoma" panose="020B0604030504040204" pitchFamily="34" charset="0"/>
                <a:cs typeface="Tahoma" panose="020B0604030504040204" pitchFamily="34" charset="0"/>
              </a:rPr>
              <a:t>Dilek Fraisl, Steve MacFeely, </a:t>
            </a:r>
            <a:r>
              <a:rPr lang="en-GB" sz="2400" b="1" dirty="0">
                <a:latin typeface="Tahoma" panose="020B0604030504040204" pitchFamily="34" charset="0"/>
                <a:ea typeface="Tahoma" panose="020B0604030504040204" pitchFamily="34" charset="0"/>
                <a:cs typeface="Tahoma" panose="020B0604030504040204" pitchFamily="34" charset="0"/>
              </a:rPr>
              <a:t>Maciej Truszczynski</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2" descr="Image result for who logo">
            <a:extLst>
              <a:ext uri="{FF2B5EF4-FFF2-40B4-BE49-F238E27FC236}">
                <a16:creationId xmlns:a16="http://schemas.microsoft.com/office/drawing/2014/main" id="{A67EBF22-6217-D337-20B5-62407E883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359" y="58230"/>
            <a:ext cx="1989409" cy="1336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tistics Denmark">
            <a:extLst>
              <a:ext uri="{FF2B5EF4-FFF2-40B4-BE49-F238E27FC236}">
                <a16:creationId xmlns:a16="http://schemas.microsoft.com/office/drawing/2014/main" id="{824C7708-E9CA-0ED2-F37D-F1260B93F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3548" y="169776"/>
            <a:ext cx="1698913" cy="89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7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61F9CAEC-22CD-B7ED-3EF7-0B661314BB0B}"/>
              </a:ext>
            </a:extLst>
          </p:cNvPr>
          <p:cNvSpPr txBox="1">
            <a:spLocks/>
          </p:cNvSpPr>
          <p:nvPr/>
        </p:nvSpPr>
        <p:spPr>
          <a:xfrm>
            <a:off x="473889" y="2639970"/>
            <a:ext cx="10879911" cy="11984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i="1" dirty="0">
                <a:solidFill>
                  <a:schemeClr val="accent1"/>
                </a:solidFill>
                <a:latin typeface="Tahoma" panose="020B0604030504040204" pitchFamily="34" charset="0"/>
                <a:ea typeface="Tahoma" panose="020B0604030504040204" pitchFamily="34" charset="0"/>
                <a:cs typeface="Tahoma" panose="020B0604030504040204" pitchFamily="34" charset="0"/>
              </a:rPr>
              <a:t>What is your level of knowledge on the SDG monitoring mechanisms or how the SDGs are measured?</a:t>
            </a:r>
          </a:p>
          <a:p>
            <a:endParaRPr lang="en-AT" dirty="0"/>
          </a:p>
        </p:txBody>
      </p:sp>
      <p:pic>
        <p:nvPicPr>
          <p:cNvPr id="5" name="Graphic 4" descr="Bar chart outline">
            <a:extLst>
              <a:ext uri="{FF2B5EF4-FFF2-40B4-BE49-F238E27FC236}">
                <a16:creationId xmlns:a16="http://schemas.microsoft.com/office/drawing/2014/main" id="{D4DB292A-D3AC-3195-372D-AECC7CFFF9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6644" y="3730638"/>
            <a:ext cx="1198498" cy="1198498"/>
          </a:xfrm>
          <a:prstGeom prst="rect">
            <a:avLst/>
          </a:prstGeom>
        </p:spPr>
      </p:pic>
    </p:spTree>
    <p:extLst>
      <p:ext uri="{BB962C8B-B14F-4D97-AF65-F5344CB8AC3E}">
        <p14:creationId xmlns:p14="http://schemas.microsoft.com/office/powerpoint/2010/main" val="419775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CB23BE44-322E-927C-60F0-6002315AF1B9}"/>
              </a:ext>
            </a:extLst>
          </p:cNvPr>
          <p:cNvSpPr txBox="1">
            <a:spLocks/>
          </p:cNvSpPr>
          <p:nvPr/>
        </p:nvSpPr>
        <p:spPr>
          <a:xfrm>
            <a:off x="600456" y="2180526"/>
            <a:ext cx="10991088" cy="14531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i="1" dirty="0">
                <a:solidFill>
                  <a:schemeClr val="accent1"/>
                </a:solidFill>
                <a:latin typeface="Tahoma" panose="020B0604030504040204" pitchFamily="34" charset="0"/>
                <a:ea typeface="Tahoma" panose="020B0604030504040204" pitchFamily="34" charset="0"/>
                <a:cs typeface="Tahoma" panose="020B0604030504040204" pitchFamily="34" charset="0"/>
              </a:rPr>
              <a:t>Are you involved in a citizen science project that you think the data would be helpful for SDG monitoring or for official monitoring in general?</a:t>
            </a:r>
            <a:endParaRPr lang="en-AT" sz="3000" i="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endParaRPr lang="en-AT" dirty="0"/>
          </a:p>
        </p:txBody>
      </p:sp>
      <p:pic>
        <p:nvPicPr>
          <p:cNvPr id="5" name="Graphic 4" descr="Business Growth outline">
            <a:extLst>
              <a:ext uri="{FF2B5EF4-FFF2-40B4-BE49-F238E27FC236}">
                <a16:creationId xmlns:a16="http://schemas.microsoft.com/office/drawing/2014/main" id="{1CAB7080-887E-008A-7426-F593C46519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0713" y="3708321"/>
            <a:ext cx="1210574" cy="1210574"/>
          </a:xfrm>
          <a:prstGeom prst="rect">
            <a:avLst/>
          </a:prstGeom>
        </p:spPr>
      </p:pic>
    </p:spTree>
    <p:extLst>
      <p:ext uri="{BB962C8B-B14F-4D97-AF65-F5344CB8AC3E}">
        <p14:creationId xmlns:p14="http://schemas.microsoft.com/office/powerpoint/2010/main" val="731590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9212B7-250E-BA48-0CF3-A913FF1A2769}"/>
              </a:ext>
            </a:extLst>
          </p:cNvPr>
          <p:cNvSpPr txBox="1">
            <a:spLocks/>
          </p:cNvSpPr>
          <p:nvPr/>
        </p:nvSpPr>
        <p:spPr>
          <a:xfrm>
            <a:off x="362712" y="453861"/>
            <a:ext cx="10991088" cy="719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T" dirty="0">
                <a:solidFill>
                  <a:schemeClr val="accent1"/>
                </a:solidFill>
                <a:latin typeface="Tahoma" panose="020B0604030504040204" pitchFamily="34" charset="0"/>
                <a:ea typeface="Tahoma" panose="020B0604030504040204" pitchFamily="34" charset="0"/>
                <a:cs typeface="Tahoma" panose="020B0604030504040204" pitchFamily="34" charset="0"/>
              </a:rPr>
              <a:t>Session Objectives</a:t>
            </a:r>
          </a:p>
        </p:txBody>
      </p:sp>
      <p:sp>
        <p:nvSpPr>
          <p:cNvPr id="3" name="Content Placeholder 1">
            <a:extLst>
              <a:ext uri="{FF2B5EF4-FFF2-40B4-BE49-F238E27FC236}">
                <a16:creationId xmlns:a16="http://schemas.microsoft.com/office/drawing/2014/main" id="{FEB761CE-BEC9-70FC-B229-FB699DD13AFD}"/>
              </a:ext>
            </a:extLst>
          </p:cNvPr>
          <p:cNvSpPr txBox="1">
            <a:spLocks/>
          </p:cNvSpPr>
          <p:nvPr/>
        </p:nvSpPr>
        <p:spPr>
          <a:xfrm>
            <a:off x="362712" y="2657975"/>
            <a:ext cx="11386465" cy="17543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ahoma" panose="020B0604030504040204" pitchFamily="34" charset="0"/>
                <a:ea typeface="Tahoma" panose="020B0604030504040204" pitchFamily="34" charset="0"/>
                <a:cs typeface="Tahoma" panose="020B0604030504040204" pitchFamily="34" charset="0"/>
              </a:rPr>
              <a:t>How can we help leverage citizen science data for SDG monitoring? </a:t>
            </a:r>
          </a:p>
          <a:p>
            <a:r>
              <a:rPr lang="en-US" sz="2400" dirty="0">
                <a:latin typeface="Tahoma" panose="020B0604030504040204" pitchFamily="34" charset="0"/>
                <a:ea typeface="Tahoma" panose="020B0604030504040204" pitchFamily="34" charset="0"/>
                <a:cs typeface="Tahoma" panose="020B0604030504040204" pitchFamily="34" charset="0"/>
              </a:rPr>
              <a:t>What are the challenges of integrating citizen science data into official statistics?</a:t>
            </a:r>
          </a:p>
          <a:p>
            <a:r>
              <a:rPr lang="en-US" sz="2400" dirty="0">
                <a:latin typeface="Tahoma" panose="020B0604030504040204" pitchFamily="34" charset="0"/>
                <a:ea typeface="Tahoma" panose="020B0604030504040204" pitchFamily="34" charset="0"/>
                <a:cs typeface="Tahoma" panose="020B0604030504040204" pitchFamily="34" charset="0"/>
              </a:rPr>
              <a:t>How can we overcome these challenges?</a:t>
            </a:r>
          </a:p>
          <a:p>
            <a:endParaRPr lang="en-US" dirty="0"/>
          </a:p>
          <a:p>
            <a:pPr marL="0" indent="0">
              <a:lnSpc>
                <a:spcPct val="100000"/>
              </a:lnSpc>
              <a:spcBef>
                <a:spcPts val="0"/>
              </a:spcBef>
              <a:buNone/>
            </a:pPr>
            <a:r>
              <a:rPr lang="en-US" sz="2000" dirty="0"/>
              <a:t>						</a:t>
            </a:r>
            <a:endParaRPr lang="en-AT" dirty="0"/>
          </a:p>
        </p:txBody>
      </p:sp>
      <p:sp>
        <p:nvSpPr>
          <p:cNvPr id="5" name="TextBox 4">
            <a:extLst>
              <a:ext uri="{FF2B5EF4-FFF2-40B4-BE49-F238E27FC236}">
                <a16:creationId xmlns:a16="http://schemas.microsoft.com/office/drawing/2014/main" id="{FC67F752-8870-B4CB-2D9D-D7DDEF2A709F}"/>
              </a:ext>
            </a:extLst>
          </p:cNvPr>
          <p:cNvSpPr txBox="1"/>
          <p:nvPr/>
        </p:nvSpPr>
        <p:spPr>
          <a:xfrm>
            <a:off x="7660257" y="4948399"/>
            <a:ext cx="4531743" cy="1754326"/>
          </a:xfrm>
          <a:prstGeom prst="rect">
            <a:avLst/>
          </a:prstGeom>
          <a:noFill/>
        </p:spPr>
        <p:txBody>
          <a:bodyPr wrap="square">
            <a:spAutoFit/>
          </a:bodyPr>
          <a:lstStyle/>
          <a:p>
            <a:pPr marL="0" indent="0">
              <a:lnSpc>
                <a:spcPct val="100000"/>
              </a:lnSpc>
              <a:spcBef>
                <a:spcPts val="0"/>
              </a:spcBef>
              <a:buNone/>
            </a:pPr>
            <a:r>
              <a:rPr lang="en-US" sz="1800" i="1" dirty="0"/>
              <a:t>From the perspective of: </a:t>
            </a:r>
          </a:p>
          <a:p>
            <a:pPr marL="0" indent="0">
              <a:lnSpc>
                <a:spcPct val="100000"/>
              </a:lnSpc>
              <a:spcBef>
                <a:spcPts val="0"/>
              </a:spcBef>
              <a:buNone/>
            </a:pPr>
            <a:endParaRPr lang="en-US" sz="1800" i="1" dirty="0"/>
          </a:p>
          <a:p>
            <a:pPr marL="0" indent="0">
              <a:lnSpc>
                <a:spcPct val="100000"/>
              </a:lnSpc>
              <a:spcBef>
                <a:spcPts val="0"/>
              </a:spcBef>
              <a:buNone/>
            </a:pPr>
            <a:r>
              <a:rPr lang="en-US" sz="1800" i="1" dirty="0"/>
              <a:t>citizen science researchers and practitioners</a:t>
            </a:r>
          </a:p>
          <a:p>
            <a:pPr marL="0" indent="0">
              <a:lnSpc>
                <a:spcPct val="100000"/>
              </a:lnSpc>
              <a:spcBef>
                <a:spcPts val="0"/>
              </a:spcBef>
              <a:buNone/>
            </a:pPr>
            <a:r>
              <a:rPr lang="en-US" sz="1800" i="1" dirty="0"/>
              <a:t>global actors such as UN agencies,</a:t>
            </a:r>
          </a:p>
          <a:p>
            <a:pPr marL="0" indent="0">
              <a:lnSpc>
                <a:spcPct val="100000"/>
              </a:lnSpc>
              <a:spcBef>
                <a:spcPts val="0"/>
              </a:spcBef>
              <a:buNone/>
            </a:pPr>
            <a:r>
              <a:rPr lang="en-US" sz="1800" i="1" dirty="0"/>
              <a:t>National Statistical Offices and governments</a:t>
            </a:r>
            <a:endParaRPr lang="en-US" i="1" dirty="0"/>
          </a:p>
          <a:p>
            <a:pPr marL="0" indent="0">
              <a:lnSpc>
                <a:spcPct val="100000"/>
              </a:lnSpc>
              <a:spcBef>
                <a:spcPts val="0"/>
              </a:spcBef>
              <a:buNone/>
            </a:pPr>
            <a:r>
              <a:rPr lang="en-US" sz="1800" i="1" dirty="0"/>
              <a:t>citizen scientists</a:t>
            </a:r>
          </a:p>
        </p:txBody>
      </p:sp>
    </p:spTree>
    <p:extLst>
      <p:ext uri="{BB962C8B-B14F-4D97-AF65-F5344CB8AC3E}">
        <p14:creationId xmlns:p14="http://schemas.microsoft.com/office/powerpoint/2010/main" val="913222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Content Placeholder 6">
            <a:extLst>
              <a:ext uri="{FF2B5EF4-FFF2-40B4-BE49-F238E27FC236}">
                <a16:creationId xmlns:a16="http://schemas.microsoft.com/office/drawing/2014/main" id="{F8C4DC8A-4357-EABB-7688-0759322E910A}"/>
              </a:ext>
            </a:extLst>
          </p:cNvPr>
          <p:cNvPicPr>
            <a:picLocks noChangeAspect="1"/>
          </p:cNvPicPr>
          <p:nvPr/>
        </p:nvPicPr>
        <p:blipFill>
          <a:blip r:embed="rId2"/>
          <a:stretch>
            <a:fillRect/>
          </a:stretch>
        </p:blipFill>
        <p:spPr>
          <a:xfrm>
            <a:off x="228600" y="711200"/>
            <a:ext cx="5176838" cy="3987800"/>
          </a:xfrm>
          <a:prstGeom prst="rect">
            <a:avLst/>
          </a:prstGeom>
        </p:spPr>
      </p:pic>
      <p:sp>
        <p:nvSpPr>
          <p:cNvPr id="4" name="TextBox 3">
            <a:extLst>
              <a:ext uri="{FF2B5EF4-FFF2-40B4-BE49-F238E27FC236}">
                <a16:creationId xmlns:a16="http://schemas.microsoft.com/office/drawing/2014/main" id="{54717FF5-FB4C-C994-0CAF-D4AA67C21219}"/>
              </a:ext>
            </a:extLst>
          </p:cNvPr>
          <p:cNvSpPr txBox="1"/>
          <p:nvPr/>
        </p:nvSpPr>
        <p:spPr>
          <a:xfrm>
            <a:off x="228600" y="3900488"/>
            <a:ext cx="5176838" cy="798513"/>
          </a:xfrm>
          <a:prstGeom prst="rect">
            <a:avLst/>
          </a:prstGeom>
          <a:solidFill>
            <a:srgbClr val="000000">
              <a:alpha val="50000"/>
            </a:srgbClr>
          </a:solidFill>
          <a:ln>
            <a:noFill/>
          </a:ln>
        </p:spPr>
        <p:txBody>
          <a:bodyPr wrap="square" anchor="ctr">
            <a:noAutofit/>
          </a:bodyPr>
          <a:lstStyle/>
          <a:p>
            <a:pPr algn="ctr">
              <a:spcAft>
                <a:spcPts val="600"/>
              </a:spcAft>
            </a:pPr>
            <a:r>
              <a:rPr lang="en-AT" sz="8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Steve MacFeely, PhD</a:t>
            </a:r>
          </a:p>
          <a:p>
            <a:pPr algn="ctr">
              <a:spcAft>
                <a:spcPts val="600"/>
              </a:spcAft>
            </a:pPr>
            <a:r>
              <a:rPr lang="en-AT" sz="800" dirty="0">
                <a:solidFill>
                  <a:srgbClr val="FFFFFF"/>
                </a:solidFill>
                <a:effectLst/>
                <a:latin typeface="Tahoma" panose="020B0604030504040204" pitchFamily="34" charset="0"/>
                <a:ea typeface="Tahoma" panose="020B0604030504040204" pitchFamily="34" charset="0"/>
                <a:cs typeface="Tahoma" panose="020B0604030504040204" pitchFamily="34" charset="0"/>
              </a:rPr>
              <a:t>Director of Data and Analytics, WHO</a:t>
            </a:r>
          </a:p>
        </p:txBody>
      </p:sp>
      <p:pic>
        <p:nvPicPr>
          <p:cNvPr id="8" name="Picture 7" descr="A picture containing person, person, indoor, suit&#10;&#10;Description automatically generated">
            <a:extLst>
              <a:ext uri="{FF2B5EF4-FFF2-40B4-BE49-F238E27FC236}">
                <a16:creationId xmlns:a16="http://schemas.microsoft.com/office/drawing/2014/main" id="{05F6C63E-4974-3711-6294-A2CFD22853E8}"/>
              </a:ext>
            </a:extLst>
          </p:cNvPr>
          <p:cNvPicPr>
            <a:picLocks noChangeAspect="1"/>
          </p:cNvPicPr>
          <p:nvPr/>
        </p:nvPicPr>
        <p:blipFill>
          <a:blip r:embed="rId3"/>
          <a:stretch>
            <a:fillRect/>
          </a:stretch>
        </p:blipFill>
        <p:spPr>
          <a:xfrm>
            <a:off x="5484813" y="711200"/>
            <a:ext cx="3128963" cy="3987800"/>
          </a:xfrm>
          <a:prstGeom prst="rect">
            <a:avLst/>
          </a:prstGeom>
        </p:spPr>
      </p:pic>
      <p:sp>
        <p:nvSpPr>
          <p:cNvPr id="5" name="TextBox 4">
            <a:extLst>
              <a:ext uri="{FF2B5EF4-FFF2-40B4-BE49-F238E27FC236}">
                <a16:creationId xmlns:a16="http://schemas.microsoft.com/office/drawing/2014/main" id="{2CB63FB7-7CE0-A01B-6699-E907F4A8D817}"/>
              </a:ext>
            </a:extLst>
          </p:cNvPr>
          <p:cNvSpPr txBox="1"/>
          <p:nvPr/>
        </p:nvSpPr>
        <p:spPr>
          <a:xfrm>
            <a:off x="5484813" y="3900488"/>
            <a:ext cx="3128963" cy="798513"/>
          </a:xfrm>
          <a:prstGeom prst="rect">
            <a:avLst/>
          </a:prstGeom>
          <a:solidFill>
            <a:srgbClr val="000000">
              <a:alpha val="50000"/>
            </a:srgbClr>
          </a:solidFill>
          <a:ln>
            <a:noFill/>
          </a:ln>
        </p:spPr>
        <p:txBody>
          <a:bodyPr wrap="square" anchor="ctr">
            <a:noAutofit/>
          </a:bodyPr>
          <a:lstStyle/>
          <a:p>
            <a:pPr algn="ctr">
              <a:spcAft>
                <a:spcPts val="600"/>
              </a:spcAft>
            </a:pPr>
            <a:endParaRPr lang="en-AT" sz="800" b="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600"/>
              </a:spcAft>
            </a:pPr>
            <a:endParaRPr lang="en-AT" sz="8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AT" sz="8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Maciej </a:t>
            </a:r>
            <a:r>
              <a:rPr lang="en-GB" sz="800" b="1" dirty="0">
                <a:solidFill>
                  <a:srgbClr val="FFFFFF"/>
                </a:solidFill>
                <a:latin typeface="Tahoma" panose="020B0604030504040204" pitchFamily="34" charset="0"/>
                <a:ea typeface="Tahoma" panose="020B0604030504040204" pitchFamily="34" charset="0"/>
                <a:cs typeface="Tahoma" panose="020B0604030504040204" pitchFamily="34" charset="0"/>
              </a:rPr>
              <a:t>Truszczynski</a:t>
            </a:r>
            <a:endParaRPr lang="en-AT" sz="800" b="1"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GB" sz="800" dirty="0">
                <a:solidFill>
                  <a:srgbClr val="FFFFFF"/>
                </a:solidFill>
              </a:rPr>
              <a:t>Chief Advisor, Statistics Denmark</a:t>
            </a:r>
            <a:endParaRPr lang="en-AT" sz="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endParaRPr lang="en-AT" sz="8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AT" sz="80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endParaRPr lang="en-AT" sz="8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CA4EEF3-F2DC-49DA-A9E3-4B55753A470B}"/>
              </a:ext>
            </a:extLst>
          </p:cNvPr>
          <p:cNvPicPr>
            <a:picLocks noChangeAspect="1"/>
          </p:cNvPicPr>
          <p:nvPr/>
        </p:nvPicPr>
        <p:blipFill>
          <a:blip r:embed="rId4"/>
          <a:stretch>
            <a:fillRect/>
          </a:stretch>
        </p:blipFill>
        <p:spPr>
          <a:xfrm>
            <a:off x="8693150" y="711200"/>
            <a:ext cx="3194050" cy="3987800"/>
          </a:xfrm>
          <a:prstGeom prst="rect">
            <a:avLst/>
          </a:prstGeom>
        </p:spPr>
      </p:pic>
      <p:sp>
        <p:nvSpPr>
          <p:cNvPr id="7" name="TextBox 6">
            <a:extLst>
              <a:ext uri="{FF2B5EF4-FFF2-40B4-BE49-F238E27FC236}">
                <a16:creationId xmlns:a16="http://schemas.microsoft.com/office/drawing/2014/main" id="{07E57AE7-133C-0161-E516-7EC73FB0DAAD}"/>
              </a:ext>
            </a:extLst>
          </p:cNvPr>
          <p:cNvSpPr txBox="1"/>
          <p:nvPr/>
        </p:nvSpPr>
        <p:spPr>
          <a:xfrm>
            <a:off x="8693150" y="3900488"/>
            <a:ext cx="3194050" cy="798513"/>
          </a:xfrm>
          <a:prstGeom prst="rect">
            <a:avLst/>
          </a:prstGeom>
          <a:solidFill>
            <a:srgbClr val="000000">
              <a:alpha val="50000"/>
            </a:srgbClr>
          </a:solidFill>
          <a:ln>
            <a:noFill/>
          </a:ln>
        </p:spPr>
        <p:txBody>
          <a:bodyPr wrap="square" anchor="ctr">
            <a:noAutofit/>
          </a:bodyPr>
          <a:lstStyle/>
          <a:p>
            <a:pPr algn="ctr">
              <a:spcAft>
                <a:spcPts val="600"/>
              </a:spcAft>
            </a:pPr>
            <a:endParaRPr lang="en-AT" sz="800" b="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AT" sz="8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Dilek Fraisl, PhD</a:t>
            </a:r>
          </a:p>
          <a:p>
            <a:pPr algn="ctr">
              <a:spcAft>
                <a:spcPts val="600"/>
              </a:spcAft>
            </a:pPr>
            <a:r>
              <a:rPr lang="en-AT" sz="800" dirty="0">
                <a:solidFill>
                  <a:srgbClr val="FFFFFF"/>
                </a:solidFill>
                <a:effectLst/>
                <a:latin typeface="Tahoma" panose="020B0604030504040204" pitchFamily="34" charset="0"/>
                <a:ea typeface="Tahoma" panose="020B0604030504040204" pitchFamily="34" charset="0"/>
                <a:cs typeface="Tahoma" panose="020B0604030504040204" pitchFamily="34" charset="0"/>
              </a:rPr>
              <a:t>Research Scholar, IIASA</a:t>
            </a:r>
          </a:p>
          <a:p>
            <a:pPr algn="ctr">
              <a:spcAft>
                <a:spcPts val="600"/>
              </a:spcAft>
            </a:pPr>
            <a:endParaRPr lang="en-AT" sz="8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4705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Sustainable Development Goals">
            <a:extLst>
              <a:ext uri="{FF2B5EF4-FFF2-40B4-BE49-F238E27FC236}">
                <a16:creationId xmlns:a16="http://schemas.microsoft.com/office/drawing/2014/main" id="{A6F81CA8-E48C-462B-8D42-5A89FFD9B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0" y="524994"/>
            <a:ext cx="4923169" cy="494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14">
            <a:extLst>
              <a:ext uri="{FF2B5EF4-FFF2-40B4-BE49-F238E27FC236}">
                <a16:creationId xmlns:a16="http://schemas.microsoft.com/office/drawing/2014/main" id="{2CD571E2-F992-4E42-9B7D-9FCAE3ECF432}"/>
              </a:ext>
            </a:extLst>
          </p:cNvPr>
          <p:cNvSpPr txBox="1">
            <a:spLocks/>
          </p:cNvSpPr>
          <p:nvPr/>
        </p:nvSpPr>
        <p:spPr bwMode="auto">
          <a:xfrm>
            <a:off x="4644225" y="2130951"/>
            <a:ext cx="2225702" cy="1659014"/>
          </a:xfrm>
          <a:prstGeom prst="rect">
            <a:avLst/>
          </a:prstGeom>
          <a:noFill/>
          <a:ln>
            <a:noFill/>
          </a:ln>
          <a:effectLst/>
        </p:spPr>
        <p:txBody>
          <a:bodyPr/>
          <a:lstStyle>
            <a:lvl1pPr marL="0" indent="0" algn="ctr" rtl="0" eaLnBrk="1" fontAlgn="base" hangingPunct="1">
              <a:spcBef>
                <a:spcPct val="20000"/>
              </a:spcBef>
              <a:spcAft>
                <a:spcPct val="0"/>
              </a:spcAft>
              <a:buClr>
                <a:srgbClr val="CDB87E"/>
              </a:buClr>
              <a:buNone/>
              <a:defRPr sz="4000" b="1" baseline="0">
                <a:solidFill>
                  <a:srgbClr val="4F91CD"/>
                </a:solidFill>
                <a:latin typeface="Eurostile LT Std Bold"/>
                <a:ea typeface="+mn-ea"/>
                <a:cs typeface="+mn-cs"/>
              </a:defRPr>
            </a:lvl1pPr>
            <a:lvl2pPr marL="457200" indent="0" algn="ctr" rtl="0" eaLnBrk="1" fontAlgn="base" hangingPunct="1">
              <a:spcBef>
                <a:spcPct val="20000"/>
              </a:spcBef>
              <a:spcAft>
                <a:spcPct val="0"/>
              </a:spcAft>
              <a:buClr>
                <a:srgbClr val="CDB87E"/>
              </a:buClr>
              <a:buNone/>
              <a:defRPr sz="2200">
                <a:solidFill>
                  <a:schemeClr val="tx1"/>
                </a:solidFill>
                <a:latin typeface="HelveticaNeueLT Std Med"/>
                <a:cs typeface="+mn-cs"/>
              </a:defRPr>
            </a:lvl2pPr>
            <a:lvl3pPr marL="914400" indent="0" algn="ctr" rtl="0" eaLnBrk="1" fontAlgn="base" hangingPunct="1">
              <a:spcBef>
                <a:spcPct val="20000"/>
              </a:spcBef>
              <a:spcAft>
                <a:spcPct val="0"/>
              </a:spcAft>
              <a:buClr>
                <a:srgbClr val="CDB87E"/>
              </a:buClr>
              <a:buNone/>
              <a:defRPr sz="2200">
                <a:solidFill>
                  <a:schemeClr val="tx1"/>
                </a:solidFill>
                <a:latin typeface="HelveticaNeueLT Std Med"/>
                <a:cs typeface="+mn-cs"/>
              </a:defRPr>
            </a:lvl3pPr>
            <a:lvl4pPr marL="1371600" indent="0" algn="ctr" rtl="0" eaLnBrk="1" fontAlgn="base" hangingPunct="1">
              <a:spcBef>
                <a:spcPct val="20000"/>
              </a:spcBef>
              <a:spcAft>
                <a:spcPct val="0"/>
              </a:spcAft>
              <a:buClr>
                <a:srgbClr val="CDB87E"/>
              </a:buClr>
              <a:buNone/>
              <a:defRPr sz="2000">
                <a:solidFill>
                  <a:schemeClr val="tx1"/>
                </a:solidFill>
                <a:latin typeface="HelveticaNeueLT Std Med"/>
                <a:cs typeface="+mn-cs"/>
              </a:defRPr>
            </a:lvl4pPr>
            <a:lvl5pPr marL="1828800" indent="0" algn="ctr" rtl="0" eaLnBrk="1" fontAlgn="base" hangingPunct="1">
              <a:spcBef>
                <a:spcPct val="20000"/>
              </a:spcBef>
              <a:spcAft>
                <a:spcPct val="0"/>
              </a:spcAft>
              <a:buClr>
                <a:srgbClr val="CDB87E"/>
              </a:buClr>
              <a:buNone/>
              <a:defRPr sz="2000">
                <a:solidFill>
                  <a:schemeClr val="tx1"/>
                </a:solidFill>
                <a:latin typeface="HelveticaNeueLT Std Med"/>
                <a:cs typeface="+mn-cs"/>
              </a:defRPr>
            </a:lvl5pPr>
            <a:lvl6pPr marL="2286000" indent="0" algn="ctr" rtl="0" eaLnBrk="1" fontAlgn="base" hangingPunct="1">
              <a:spcBef>
                <a:spcPct val="20000"/>
              </a:spcBef>
              <a:spcAft>
                <a:spcPct val="0"/>
              </a:spcAft>
              <a:buNone/>
              <a:defRPr sz="2000">
                <a:solidFill>
                  <a:schemeClr val="tx1"/>
                </a:solidFill>
                <a:latin typeface="+mn-lt"/>
                <a:cs typeface="+mn-cs"/>
              </a:defRPr>
            </a:lvl6pPr>
            <a:lvl7pPr marL="2743200" indent="0" algn="ctr" rtl="0" eaLnBrk="1" fontAlgn="base" hangingPunct="1">
              <a:spcBef>
                <a:spcPct val="20000"/>
              </a:spcBef>
              <a:spcAft>
                <a:spcPct val="0"/>
              </a:spcAft>
              <a:buNone/>
              <a:defRPr sz="2000">
                <a:solidFill>
                  <a:schemeClr val="tx1"/>
                </a:solidFill>
                <a:latin typeface="+mn-lt"/>
                <a:cs typeface="+mn-cs"/>
              </a:defRPr>
            </a:lvl7pPr>
            <a:lvl8pPr marL="3200400" indent="0" algn="ctr" rtl="0" eaLnBrk="1" fontAlgn="base" hangingPunct="1">
              <a:spcBef>
                <a:spcPct val="20000"/>
              </a:spcBef>
              <a:spcAft>
                <a:spcPct val="0"/>
              </a:spcAft>
              <a:buNone/>
              <a:defRPr sz="2000">
                <a:solidFill>
                  <a:schemeClr val="tx1"/>
                </a:solidFill>
                <a:latin typeface="+mn-lt"/>
                <a:cs typeface="+mn-cs"/>
              </a:defRPr>
            </a:lvl8pPr>
            <a:lvl9pPr marL="3657600" indent="0" algn="ctr" rtl="0" eaLnBrk="1" fontAlgn="base" hangingPunct="1">
              <a:spcBef>
                <a:spcPct val="20000"/>
              </a:spcBef>
              <a:spcAft>
                <a:spcPct val="0"/>
              </a:spcAft>
              <a:buNone/>
              <a:defRPr sz="2000">
                <a:solidFill>
                  <a:schemeClr val="tx1"/>
                </a:solidFill>
                <a:latin typeface="+mn-lt"/>
                <a:cs typeface="+mn-cs"/>
              </a:defRPr>
            </a:lvl9pPr>
          </a:lstStyle>
          <a:p>
            <a:pPr>
              <a:defRPr/>
            </a:pPr>
            <a:r>
              <a:rPr lang="en-GB" sz="2800" kern="0" dirty="0">
                <a:latin typeface="+mn-lt"/>
              </a:rPr>
              <a:t>Measuring </a:t>
            </a:r>
          </a:p>
          <a:p>
            <a:pPr>
              <a:defRPr/>
            </a:pPr>
            <a:r>
              <a:rPr lang="en-GB" sz="2800" kern="0" dirty="0">
                <a:latin typeface="+mn-lt"/>
              </a:rPr>
              <a:t>the </a:t>
            </a:r>
          </a:p>
          <a:p>
            <a:pPr>
              <a:defRPr/>
            </a:pPr>
            <a:r>
              <a:rPr lang="en-GB" sz="2800" kern="0" dirty="0">
                <a:latin typeface="+mn-lt"/>
              </a:rPr>
              <a:t>SDGs </a:t>
            </a:r>
          </a:p>
          <a:p>
            <a:pPr>
              <a:defRPr/>
            </a:pPr>
            <a:br>
              <a:rPr lang="en-GB" kern="0" dirty="0">
                <a:latin typeface="+mn-lt"/>
              </a:rPr>
            </a:br>
            <a:endParaRPr lang="en-GB" kern="0" dirty="0">
              <a:latin typeface="+mn-lt"/>
            </a:endParaRPr>
          </a:p>
          <a:p>
            <a:pPr>
              <a:defRPr/>
            </a:pPr>
            <a:endParaRPr lang="en-US" altLang="en-US" sz="2800" kern="0" dirty="0">
              <a:latin typeface="+mn-lt"/>
            </a:endParaRPr>
          </a:p>
        </p:txBody>
      </p:sp>
      <p:sp>
        <p:nvSpPr>
          <p:cNvPr id="6" name="Text Placeholder 15">
            <a:extLst>
              <a:ext uri="{FF2B5EF4-FFF2-40B4-BE49-F238E27FC236}">
                <a16:creationId xmlns:a16="http://schemas.microsoft.com/office/drawing/2014/main" id="{B3E68392-E69F-4FBA-87F2-48FBD6AAF676}"/>
              </a:ext>
            </a:extLst>
          </p:cNvPr>
          <p:cNvSpPr txBox="1">
            <a:spLocks/>
          </p:cNvSpPr>
          <p:nvPr/>
        </p:nvSpPr>
        <p:spPr>
          <a:xfrm>
            <a:off x="3817481" y="5939459"/>
            <a:ext cx="4032250" cy="7429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800" b="1" dirty="0">
                <a:solidFill>
                  <a:schemeClr val="accent5"/>
                </a:solidFill>
              </a:rPr>
              <a:t>Steve MacFeely</a:t>
            </a:r>
          </a:p>
          <a:p>
            <a:pPr algn="ctr">
              <a:defRPr/>
            </a:pPr>
            <a:r>
              <a:rPr lang="en-GB" sz="1800" b="1" dirty="0">
                <a:solidFill>
                  <a:schemeClr val="accent5"/>
                </a:solidFill>
              </a:rPr>
              <a:t>Director of Data and Analytics</a:t>
            </a:r>
          </a:p>
        </p:txBody>
      </p:sp>
      <p:pic>
        <p:nvPicPr>
          <p:cNvPr id="7" name="Picture 4" descr="Image result for data man">
            <a:hlinkClick r:id="rId3"/>
            <a:extLst>
              <a:ext uri="{FF2B5EF4-FFF2-40B4-BE49-F238E27FC236}">
                <a16:creationId xmlns:a16="http://schemas.microsoft.com/office/drawing/2014/main" id="{170C1474-1BC4-4F24-BA5C-C59339BD7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2641" y="5591974"/>
            <a:ext cx="771788" cy="126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who logo">
            <a:extLst>
              <a:ext uri="{FF2B5EF4-FFF2-40B4-BE49-F238E27FC236}">
                <a16:creationId xmlns:a16="http://schemas.microsoft.com/office/drawing/2014/main" id="{57E4A14B-DD0C-4C20-A5D9-EBC7BBE90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489"/>
            <a:ext cx="2385471" cy="160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275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2834</TotalTime>
  <Words>1740</Words>
  <Application>Microsoft Macintosh PowerPoint</Application>
  <PresentationFormat>Widescreen</PresentationFormat>
  <Paragraphs>196</Paragraphs>
  <Slides>44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Calibri Light</vt:lpstr>
      <vt:lpstr>Eurostile LT Std</vt:lpstr>
      <vt:lpstr>Frutiger LT Std 45 Light</vt:lpstr>
      <vt:lpstr>Lato</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MDGs to SDGs</vt:lpstr>
      <vt:lpstr>PowerPoint Presentation</vt:lpstr>
      <vt:lpstr>The 2030 Agenda - Time elapsed </vt:lpstr>
      <vt:lpstr>SDG Global Indicator Framework –  Quantifying the challenge </vt:lpstr>
      <vt:lpstr>PowerPoint Presentation</vt:lpstr>
      <vt:lpstr>A proposed future:  Using unofficial data and statistics to compile SDG indictors </vt:lpstr>
      <vt:lpstr>PowerPoint Presentation</vt:lpstr>
      <vt:lpstr>Citizen generated data – a way to improving statistics?</vt:lpstr>
      <vt:lpstr>A not so new crossroads</vt:lpstr>
      <vt:lpstr>Non-traditional data – a labyrinth of information</vt:lpstr>
      <vt:lpstr>Perspective of a statistical institute</vt:lpstr>
      <vt:lpstr>Application of non-traditional data </vt:lpstr>
      <vt:lpstr>Task team on big data for the SDG</vt:lpstr>
      <vt:lpstr>PowerPoint Presentation</vt:lpstr>
      <vt:lpstr>PowerPoint Presentation</vt:lpstr>
      <vt:lpstr>Citizen Science Contributions to the SDGs</vt:lpstr>
      <vt:lpstr>PowerPoint Presentation</vt:lpstr>
      <vt:lpstr>The greatest contribution of citizen science data to SDG monitoring would be in:</vt:lpstr>
      <vt:lpstr>PowerPoint Presentation</vt:lpstr>
      <vt:lpstr>PowerPoint Presentation</vt:lpstr>
      <vt:lpstr>The process of integrating citizen science data on marine litter for SDG indicator 14.1.1b reporting in Ghana </vt:lpstr>
      <vt:lpstr>Lessons</vt:lpstr>
      <vt:lpstr>UN Statistics Division (UNSD)  InterAgency Expert Group on SDG Indicators (IAEG-SDGs)</vt:lpstr>
      <vt:lpstr>PowerPoint Presentation</vt:lpstr>
      <vt:lpstr>PowerPoint Presentation</vt:lpstr>
      <vt:lpstr>Group Work</vt:lpstr>
      <vt:lpstr>Task</vt:lpstr>
      <vt:lpstr>Guiding Questions</vt:lpstr>
      <vt:lpstr>Reporting back from the group discussions</vt:lpstr>
      <vt:lpstr>PowerPoint Presentation</vt:lpstr>
      <vt:lpstr>Q&amp;A</vt:lpstr>
      <vt:lpstr>How can you get involved?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 Science in support of the SDGs</dc:title>
  <dc:creator>FRAISL Dilek</dc:creator>
  <cp:lastModifiedBy>FRAISL Dilek</cp:lastModifiedBy>
  <cp:revision>26</cp:revision>
  <dcterms:created xsi:type="dcterms:W3CDTF">2022-04-21T15:11:48Z</dcterms:created>
  <dcterms:modified xsi:type="dcterms:W3CDTF">2022-04-25T08:48:38Z</dcterms:modified>
</cp:coreProperties>
</file>