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6" r:id="rId2"/>
    <p:sldMasterId id="2147483700" r:id="rId3"/>
    <p:sldMasterId id="2147483715" r:id="rId4"/>
    <p:sldMasterId id="2147483730" r:id="rId5"/>
    <p:sldMasterId id="2147483740" r:id="rId6"/>
    <p:sldMasterId id="2147483744" r:id="rId7"/>
    <p:sldMasterId id="2147483756" r:id="rId8"/>
    <p:sldMasterId id="2147483769" r:id="rId9"/>
  </p:sldMasterIdLst>
  <p:notesMasterIdLst>
    <p:notesMasterId r:id="rId49"/>
  </p:notesMasterIdLst>
  <p:sldIdLst>
    <p:sldId id="266" r:id="rId10"/>
    <p:sldId id="267" r:id="rId11"/>
    <p:sldId id="257" r:id="rId12"/>
    <p:sldId id="2953" r:id="rId13"/>
    <p:sldId id="2952" r:id="rId14"/>
    <p:sldId id="2956" r:id="rId15"/>
    <p:sldId id="2957" r:id="rId16"/>
    <p:sldId id="265" r:id="rId17"/>
    <p:sldId id="256" r:id="rId18"/>
    <p:sldId id="261" r:id="rId19"/>
    <p:sldId id="2958" r:id="rId20"/>
    <p:sldId id="262" r:id="rId21"/>
    <p:sldId id="258" r:id="rId22"/>
    <p:sldId id="432" r:id="rId23"/>
    <p:sldId id="429" r:id="rId24"/>
    <p:sldId id="430" r:id="rId25"/>
    <p:sldId id="424" r:id="rId26"/>
    <p:sldId id="420" r:id="rId27"/>
    <p:sldId id="399" r:id="rId28"/>
    <p:sldId id="2960" r:id="rId29"/>
    <p:sldId id="2961" r:id="rId30"/>
    <p:sldId id="2962" r:id="rId31"/>
    <p:sldId id="259" r:id="rId32"/>
    <p:sldId id="260" r:id="rId33"/>
    <p:sldId id="2963" r:id="rId34"/>
    <p:sldId id="2959" r:id="rId35"/>
    <p:sldId id="343" r:id="rId36"/>
    <p:sldId id="330" r:id="rId37"/>
    <p:sldId id="350" r:id="rId38"/>
    <p:sldId id="351" r:id="rId39"/>
    <p:sldId id="325" r:id="rId40"/>
    <p:sldId id="283" r:id="rId41"/>
    <p:sldId id="2964" r:id="rId42"/>
    <p:sldId id="264" r:id="rId43"/>
    <p:sldId id="289" r:id="rId44"/>
    <p:sldId id="275" r:id="rId45"/>
    <p:sldId id="2965" r:id="rId46"/>
    <p:sldId id="273" r:id="rId47"/>
    <p:sldId id="271" r:id="rId48"/>
  </p:sldIdLst>
  <p:sldSz cx="12192000" cy="6858000"/>
  <p:notesSz cx="6858000" cy="9144000"/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212"/>
    <p:restoredTop sz="79621"/>
  </p:normalViewPr>
  <p:slideViewPr>
    <p:cSldViewPr snapToGrid="0" snapToObjects="1">
      <p:cViewPr varScale="1">
        <p:scale>
          <a:sx n="54" d="100"/>
          <a:sy n="54" d="100"/>
        </p:scale>
        <p:origin x="232" y="9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Blatt1!$B$1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rgbClr val="0091AC">
                <a:alpha val="42000"/>
              </a:srgbClr>
            </a:solidFill>
          </c:spPr>
          <c:invertIfNegative val="0"/>
          <c:cat>
            <c:strRef>
              <c:f>Blatt1!$A$2:$A$5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Blatt1!$B$2:$B$5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3C-314B-B1F9-341FE2229F88}"/>
            </c:ext>
          </c:extLst>
        </c:ser>
        <c:ser>
          <c:idx val="1"/>
          <c:order val="1"/>
          <c:tx>
            <c:strRef>
              <c:f>Blatt1!$C$1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rgbClr val="0091AC">
                <a:alpha val="74000"/>
              </a:srgbClr>
            </a:solidFill>
          </c:spPr>
          <c:invertIfNegative val="0"/>
          <c:cat>
            <c:strRef>
              <c:f>Blatt1!$A$2:$A$5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Blatt1!$C$2:$C$5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3C-314B-B1F9-341FE2229F88}"/>
            </c:ext>
          </c:extLst>
        </c:ser>
        <c:ser>
          <c:idx val="2"/>
          <c:order val="2"/>
          <c:tx>
            <c:strRef>
              <c:f>Blatt1!$D$1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rgbClr val="0091AC"/>
            </a:solidFill>
          </c:spPr>
          <c:invertIfNegative val="0"/>
          <c:cat>
            <c:strRef>
              <c:f>Blatt1!$A$2:$A$5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Blatt1!$D$2:$D$5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3C-314B-B1F9-341FE2229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9241640"/>
        <c:axId val="-2119239272"/>
      </c:barChart>
      <c:catAx>
        <c:axId val="-21192416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-2119239272"/>
        <c:crosses val="autoZero"/>
        <c:auto val="1"/>
        <c:lblAlgn val="ctr"/>
        <c:lblOffset val="100"/>
        <c:noMultiLvlLbl val="0"/>
      </c:catAx>
      <c:valAx>
        <c:axId val="-211923927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119241640"/>
        <c:crosses val="autoZero"/>
        <c:crossBetween val="between"/>
      </c:valAx>
      <c:spPr>
        <a:ln>
          <a:solidFill>
            <a:schemeClr val="bg1">
              <a:lumMod val="85000"/>
            </a:schemeClr>
          </a:solidFill>
        </a:ln>
      </c:spPr>
    </c:plotArea>
    <c:legend>
      <c:legendPos val="r"/>
      <c:layout>
        <c:manualLayout>
          <c:xMode val="edge"/>
          <c:yMode val="edge"/>
          <c:x val="0.83075683509433196"/>
          <c:y val="0.41305737539426701"/>
          <c:w val="0.168220689806726"/>
          <c:h val="0.417507314656601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500" b="0" i="0">
          <a:latin typeface="Trade Gothic LT Std"/>
          <a:cs typeface="Trade Gothic LT Std"/>
        </a:defRPr>
      </a:pPr>
      <a:endParaRPr lang="en-A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EF533-995A-8A42-BF33-637CF259D644}" type="datetimeFigureOut">
              <a:rPr lang="en-AT" smtClean="0"/>
              <a:t>20.06.22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41BDB-B900-184B-A9E6-7AA8C618B844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615769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41BDB-B900-184B-A9E6-7AA8C618B844}" type="slidenum">
              <a:rPr lang="en-AT" smtClean="0"/>
              <a:t>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96509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" y="742950"/>
            <a:ext cx="6604000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dirty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77889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1136DB-9AAC-4CC9-936F-C3138E075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7788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9549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" y="742950"/>
            <a:ext cx="6604000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77889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1136DB-9AAC-4CC9-936F-C3138E075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7788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59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5250" y="742950"/>
            <a:ext cx="6604000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77889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F1136DB-9AAC-4CC9-936F-C3138E075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pPr marL="0" marR="0" lvl="0" indent="0" algn="r" defTabSz="77889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997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1a8064b9e3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" name="Google Shape;84;g11a8064b9e3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6" name="Google Shape;1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b84b7ff719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b84b7ff719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D7DDE-D3B6-D243-B3A7-23334D56E990}" type="slidenum">
              <a:rPr lang="en-AT" smtClean="0"/>
              <a:t>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058242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D7DDE-D3B6-D243-B3A7-23334D56E990}" type="slidenum">
              <a:rPr lang="en-AT" smtClean="0"/>
              <a:t>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101004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D7DDE-D3B6-D243-B3A7-23334D56E990}" type="slidenum">
              <a:rPr lang="en-AT" smtClean="0"/>
              <a:t>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174716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4D7DDE-D3B6-D243-B3A7-23334D56E990}" type="slidenum">
              <a:rPr lang="en-AT" smtClean="0"/>
              <a:t>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38965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41BDB-B900-184B-A9E6-7AA8C618B844}" type="slidenum">
              <a:rPr lang="en-AT" smtClean="0"/>
              <a:t>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222204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93D3C-E576-A443-ACF5-50DE44DA5D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47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93D3C-E576-A443-ACF5-50DE44DA5D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929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Persisting data gaps in SDGs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Insufficient data disaggregation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“Grey zones” in official reporting: gender, human-rights, climate change, migration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Opportunity to improve dialogue with non-state actors and co-create public value with citizens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4526D-4282-4AA2-AEFF-B160EFDA106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636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DFD0B-6FA8-D04E-A832-BD3C46170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018531-1F82-AB4B-9731-8CB87C19B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85D73-5DED-7D4F-BBD6-6C9B0427A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D1F3-00E6-874E-BC71-A81C4A2DB592}" type="datetimeFigureOut">
              <a:rPr lang="en-AT" smtClean="0"/>
              <a:t>20.06.22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B5679-97A1-114C-912F-86E2D2B5A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834AF-BB9D-0C48-8910-38BD053E0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CB54-F432-8946-889B-59882F98ECE0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0579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90541-A820-A44A-B7F0-104F901B8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DF4774-5CAF-394D-9E36-F71B1EDAA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E4E7F-37B8-1B41-AA27-2F8F5E11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D1F3-00E6-874E-BC71-A81C4A2DB592}" type="datetimeFigureOut">
              <a:rPr lang="en-AT" smtClean="0"/>
              <a:t>20.06.22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11339-BC59-3745-A226-5E20D970B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ED628-CA6B-D244-851A-9A8DBE087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CB54-F432-8946-889B-59882F98ECE0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145296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5B5147-FAC6-4E44-B474-8031B9AAF6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BAF3-AD54-574C-ADBA-1D19EED7C9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6D223-E94F-D940-A6C9-ADB63F8FA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D1F3-00E6-874E-BC71-A81C4A2DB592}" type="datetimeFigureOut">
              <a:rPr lang="en-AT" smtClean="0"/>
              <a:t>20.06.22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28BD9-0033-B248-A7A0-9651ED1CA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AC0A9-775E-134A-906C-ECA0FF05C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CB54-F432-8946-889B-59882F98ECE0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898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 column -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2E2189-A077-2C40-8C3F-555DAC17C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1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text" type="tx">
  <p:cSld name="Title and body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24"/>
          <p:cNvPicPr preferRelativeResize="0"/>
          <p:nvPr/>
        </p:nvPicPr>
        <p:blipFill rotWithShape="1">
          <a:blip r:embed="rId2">
            <a:alphaModFix/>
          </a:blip>
          <a:srcRect l="81666" t="87966"/>
          <a:stretch/>
        </p:blipFill>
        <p:spPr>
          <a:xfrm rot="10800000" flipH="1">
            <a:off x="9956801" y="-34"/>
            <a:ext cx="2235199" cy="82553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4"/>
          <p:cNvSpPr txBox="1">
            <a:spLocks noGrp="1"/>
          </p:cNvSpPr>
          <p:nvPr>
            <p:ph type="title"/>
          </p:nvPr>
        </p:nvSpPr>
        <p:spPr>
          <a:xfrm>
            <a:off x="110967" y="199667"/>
            <a:ext cx="113608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6" name="Google Shape;26;p24"/>
          <p:cNvPicPr preferRelativeResize="0"/>
          <p:nvPr/>
        </p:nvPicPr>
        <p:blipFill rotWithShape="1">
          <a:blip r:embed="rId2">
            <a:alphaModFix/>
          </a:blip>
          <a:srcRect l="623" t="86115" r="94075" b="7826"/>
          <a:stretch/>
        </p:blipFill>
        <p:spPr>
          <a:xfrm rot="5400000" flipH="1">
            <a:off x="49748" y="6300249"/>
            <a:ext cx="646301" cy="4156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4"/>
          <p:cNvSpPr txBox="1"/>
          <p:nvPr/>
        </p:nvSpPr>
        <p:spPr>
          <a:xfrm>
            <a:off x="9504233" y="6374299"/>
            <a:ext cx="26496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fr-FR" sz="1200" b="0" i="0" u="none" strike="noStrike" cap="none">
                <a:solidFill>
                  <a:srgbClr val="67C5BB"/>
                </a:solidFill>
                <a:latin typeface="Lato"/>
                <a:ea typeface="Lato"/>
                <a:cs typeface="Lato"/>
                <a:sym typeface="Lato"/>
              </a:rPr>
              <a:t> #dNosesEU #odourObservatory</a:t>
            </a:r>
            <a:endParaRPr sz="1200" b="1" i="0" u="none" strike="noStrike" cap="none">
              <a:solidFill>
                <a:srgbClr val="67C5BB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" name="Google Shape;2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5335" y="6395367"/>
            <a:ext cx="1033499" cy="364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6739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ite 1 (Term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9" descr="mfn_logo_standard.png">
            <a:extLst>
              <a:ext uri="{FF2B5EF4-FFF2-40B4-BE49-F238E27FC236}">
                <a16:creationId xmlns:a16="http://schemas.microsoft.com/office/drawing/2014/main" id="{F8AA0A3F-C3B6-484E-9DD8-762BB15B7B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997" y="6158753"/>
            <a:ext cx="1044417" cy="546424"/>
          </a:xfrm>
          <a:prstGeom prst="rect">
            <a:avLst/>
          </a:prstGeom>
        </p:spPr>
      </p:pic>
      <p:pic>
        <p:nvPicPr>
          <p:cNvPr id="5" name="Bild 12" descr="leibniz.png">
            <a:extLst>
              <a:ext uri="{FF2B5EF4-FFF2-40B4-BE49-F238E27FC236}">
                <a16:creationId xmlns:a16="http://schemas.microsoft.com/office/drawing/2014/main" id="{A0B8DB31-994C-1345-90C8-3977287C5C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93" y="8401289"/>
            <a:ext cx="768096" cy="57607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041441EE-6C47-D14D-84F6-0A4BEAF5F1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64004"/>
            <a:ext cx="11216291" cy="573597"/>
          </a:xfrm>
          <a:prstGeom prst="rect">
            <a:avLst/>
          </a:prstGeom>
        </p:spPr>
        <p:txBody>
          <a:bodyPr lIns="360000" rIns="90000" anchor="t"/>
          <a:lstStyle>
            <a:lvl1pPr algn="l">
              <a:lnSpc>
                <a:spcPct val="90000"/>
              </a:lnSpc>
              <a:defRPr sz="3333" b="1" i="0">
                <a:latin typeface="+mn-lt"/>
                <a:cs typeface="Trade Gothic LT Std" pitchFamily="50" charset="0"/>
              </a:defRPr>
            </a:lvl1pPr>
          </a:lstStyle>
          <a:p>
            <a:r>
              <a:rPr lang="de-DE" dirty="0"/>
              <a:t>Titel der Präsentation (Schriftgröße 25)</a:t>
            </a:r>
            <a:br>
              <a:rPr lang="de-DE" dirty="0"/>
            </a:br>
            <a:endParaRPr lang="de-DE" dirty="0"/>
          </a:p>
        </p:txBody>
      </p:sp>
      <p:sp>
        <p:nvSpPr>
          <p:cNvPr id="7" name="Inhaltsplatzhalter 3">
            <a:extLst>
              <a:ext uri="{FF2B5EF4-FFF2-40B4-BE49-F238E27FC236}">
                <a16:creationId xmlns:a16="http://schemas.microsoft.com/office/drawing/2014/main" id="{CF7EE16B-6753-6948-9CE6-13700153C3C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" y="3637602"/>
            <a:ext cx="11216291" cy="668257"/>
          </a:xfrm>
          <a:prstGeom prst="rect">
            <a:avLst/>
          </a:prstGeom>
        </p:spPr>
        <p:txBody>
          <a:bodyPr vert="horz" lIns="360000"/>
          <a:lstStyle>
            <a:lvl1pPr marL="0" indent="0">
              <a:buNone/>
              <a:defRPr sz="2667" baseline="0">
                <a:latin typeface="+mn-lt"/>
                <a:cs typeface="Trade Gothic LT Std" pitchFamily="50" charset="0"/>
              </a:defRPr>
            </a:lvl1pPr>
          </a:lstStyle>
          <a:p>
            <a:pPr lvl="0"/>
            <a:r>
              <a:rPr lang="de-DE" dirty="0"/>
              <a:t>Name der/des Präsentierenden (Schriftgröße 20)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2510DF2-948A-5243-8080-FA01DC8EC9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161" y="-746851"/>
            <a:ext cx="10903207" cy="771770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DA95DD6-CA6B-654E-BE67-F106253EF74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361" y="-543651"/>
            <a:ext cx="10903207" cy="771770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01AD668-826A-B449-AB73-61C896C5D3A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9561" y="-340451"/>
            <a:ext cx="10903207" cy="771770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A50D436-9820-B048-B9AC-D29F6DE5FE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97"/>
          <a:stretch/>
        </p:blipFill>
        <p:spPr>
          <a:xfrm>
            <a:off x="9960496" y="207594"/>
            <a:ext cx="2231505" cy="47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ite 1 (Term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6A0EF0B-F6DA-034D-BBB9-E54D8B93B8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930"/>
            <a:ext cx="12192000" cy="1329869"/>
          </a:xfrm>
          <a:prstGeom prst="rect">
            <a:avLst/>
          </a:prstGeom>
        </p:spPr>
        <p:txBody>
          <a:bodyPr lIns="360000" tIns="180000" anchor="t"/>
          <a:lstStyle>
            <a:lvl1pPr algn="l">
              <a:lnSpc>
                <a:spcPct val="90000"/>
              </a:lnSpc>
              <a:defRPr sz="3333" b="1" i="0" baseline="0">
                <a:latin typeface="+mn-lt"/>
                <a:cs typeface="Trade Gothic LT Std" pitchFamily="50" charset="0"/>
              </a:defRPr>
            </a:lvl1pPr>
          </a:lstStyle>
          <a:p>
            <a:r>
              <a:rPr lang="de-DE" dirty="0"/>
              <a:t>Folientitel</a:t>
            </a:r>
            <a:br>
              <a:rPr lang="de-DE" dirty="0"/>
            </a:br>
            <a:r>
              <a:rPr lang="de-DE" dirty="0"/>
              <a:t>Schriftgröße 25</a:t>
            </a:r>
            <a:br>
              <a:rPr lang="de-DE" dirty="0"/>
            </a:br>
            <a:endParaRPr lang="de-DE" dirty="0"/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2880E56E-8027-2B43-BA7F-3B471A37380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" y="1453186"/>
            <a:ext cx="12191999" cy="3053500"/>
          </a:xfrm>
          <a:prstGeom prst="rect">
            <a:avLst/>
          </a:prstGeom>
        </p:spPr>
        <p:txBody>
          <a:bodyPr vert="horz" lIns="360000"/>
          <a:lstStyle>
            <a:lvl1pPr marL="0" indent="0">
              <a:lnSpc>
                <a:spcPct val="100000"/>
              </a:lnSpc>
              <a:spcBef>
                <a:spcPts val="533"/>
              </a:spcBef>
              <a:buClr>
                <a:srgbClr val="8EC02F"/>
              </a:buClr>
              <a:buFont typeface="Lucida Grande"/>
              <a:buChar char="›"/>
              <a:defRPr sz="2667" b="0" i="0" baseline="0">
                <a:latin typeface="+mn-lt"/>
                <a:cs typeface="Trade Gothic LT Std" pitchFamily="50" charset="0"/>
              </a:defRPr>
            </a:lvl1pPr>
            <a:lvl2pPr marL="239994" indent="0">
              <a:lnSpc>
                <a:spcPct val="100000"/>
              </a:lnSpc>
              <a:spcBef>
                <a:spcPts val="533"/>
              </a:spcBef>
              <a:buClr>
                <a:srgbClr val="8EC02F"/>
              </a:buClr>
              <a:buFont typeface="Lucida Grande"/>
              <a:buChar char="›"/>
              <a:defRPr sz="2667" b="0" i="0">
                <a:latin typeface="+mn-lt"/>
                <a:cs typeface="Trade Gothic LT Std" pitchFamily="50" charset="0"/>
              </a:defRPr>
            </a:lvl2pPr>
            <a:lvl3pPr marL="479988" indent="0">
              <a:lnSpc>
                <a:spcPct val="100000"/>
              </a:lnSpc>
              <a:spcBef>
                <a:spcPts val="533"/>
              </a:spcBef>
              <a:buClr>
                <a:srgbClr val="8EC02F"/>
              </a:buClr>
              <a:buFont typeface="Lucida Grande"/>
              <a:buChar char="›"/>
              <a:defRPr sz="2667" b="0" i="0">
                <a:latin typeface="+mn-lt"/>
                <a:cs typeface="Trade Gothic LT Std" pitchFamily="50" charset="0"/>
              </a:defRPr>
            </a:lvl3pPr>
            <a:lvl4pPr marL="719982" indent="0">
              <a:lnSpc>
                <a:spcPct val="100000"/>
              </a:lnSpc>
              <a:spcBef>
                <a:spcPts val="533"/>
              </a:spcBef>
              <a:buClr>
                <a:srgbClr val="8EC02F"/>
              </a:buClr>
              <a:buFont typeface="Lucida Grande"/>
              <a:buChar char="›"/>
              <a:defRPr sz="2667" b="0" i="0">
                <a:latin typeface="+mn-lt"/>
                <a:cs typeface="Trade Gothic LT Std" pitchFamily="50" charset="0"/>
              </a:defRPr>
            </a:lvl4pPr>
            <a:lvl5pPr marL="959976" indent="0">
              <a:lnSpc>
                <a:spcPct val="100000"/>
              </a:lnSpc>
              <a:spcBef>
                <a:spcPts val="533"/>
              </a:spcBef>
              <a:buClr>
                <a:srgbClr val="8EC02F"/>
              </a:buClr>
              <a:buFont typeface="Lucida Grande"/>
              <a:buChar char="›"/>
              <a:defRPr sz="2667" b="0" i="0">
                <a:latin typeface="+mn-lt"/>
                <a:cs typeface="Trade Gothic LT Std" pitchFamily="50" charset="0"/>
              </a:defRPr>
            </a:lvl5pPr>
          </a:lstStyle>
          <a:p>
            <a:pPr lvl="0"/>
            <a:r>
              <a:rPr lang="de-DE" dirty="0"/>
              <a:t> Erste Ebene Schriftgröße 20</a:t>
            </a:r>
          </a:p>
          <a:p>
            <a:pPr lvl="1"/>
            <a:r>
              <a:rPr lang="de-DE" dirty="0"/>
              <a:t> Zweite Ebene</a:t>
            </a:r>
          </a:p>
          <a:p>
            <a:pPr lvl="2"/>
            <a:r>
              <a:rPr lang="de-DE" dirty="0"/>
              <a:t> Dritte Ebene</a:t>
            </a:r>
          </a:p>
          <a:p>
            <a:pPr lvl="3"/>
            <a:r>
              <a:rPr lang="de-DE" dirty="0"/>
              <a:t> Vierte Ebene</a:t>
            </a:r>
          </a:p>
          <a:p>
            <a:pPr lvl="4"/>
            <a:r>
              <a:rPr lang="de-DE" dirty="0"/>
              <a:t> Fünfte Ebene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B670DFA2-C7F3-494F-9A25-AB09B407B47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" y="6533978"/>
            <a:ext cx="12191997" cy="4111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67" baseline="0">
                <a:latin typeface="+mn-lt"/>
                <a:cs typeface="Trade Gothic LT Std"/>
              </a:defRPr>
            </a:lvl1pPr>
          </a:lstStyle>
          <a:p>
            <a:pPr lvl="0"/>
            <a:r>
              <a:rPr lang="de-DE" dirty="0"/>
              <a:t>Name der/des Präsentierenden (Schriftgröße 8) | Museum für Naturkunde Berlin – Leibniz-Institut für Evolutions- und Biodiversitätsforschung</a:t>
            </a:r>
          </a:p>
        </p:txBody>
      </p:sp>
      <p:sp>
        <p:nvSpPr>
          <p:cNvPr id="11" name="Inhaltsplatzhalter 14">
            <a:extLst>
              <a:ext uri="{FF2B5EF4-FFF2-40B4-BE49-F238E27FC236}">
                <a16:creationId xmlns:a16="http://schemas.microsoft.com/office/drawing/2014/main" id="{FFDC5634-9303-394A-9545-A98D99F9729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" y="6275991"/>
            <a:ext cx="12185279" cy="3280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33" b="1" i="0" spc="0" baseline="0">
                <a:latin typeface="+mn-lt"/>
                <a:cs typeface="Trade Gothic LT Std" pitchFamily="50" charset="0"/>
              </a:defRPr>
            </a:lvl1pPr>
          </a:lstStyle>
          <a:p>
            <a:pPr lvl="0"/>
            <a:r>
              <a:rPr lang="de-DE" dirty="0"/>
              <a:t>Titel der Präsentation (Schriftgröße 10)</a:t>
            </a:r>
          </a:p>
        </p:txBody>
      </p:sp>
    </p:spTree>
    <p:extLst>
      <p:ext uri="{BB962C8B-B14F-4D97-AF65-F5344CB8AC3E}">
        <p14:creationId xmlns:p14="http://schemas.microsoft.com/office/powerpoint/2010/main" val="379001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ite 1 (Term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F6A0EF0B-F6DA-034D-BBB9-E54D8B93B8F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930"/>
            <a:ext cx="12192000" cy="1329869"/>
          </a:xfrm>
          <a:prstGeom prst="rect">
            <a:avLst/>
          </a:prstGeom>
        </p:spPr>
        <p:txBody>
          <a:bodyPr lIns="360000" tIns="180000" anchor="t"/>
          <a:lstStyle>
            <a:lvl1pPr algn="l">
              <a:lnSpc>
                <a:spcPct val="90000"/>
              </a:lnSpc>
              <a:defRPr sz="3333" b="1" i="0" baseline="0">
                <a:latin typeface="+mn-lt"/>
                <a:cs typeface="Trade Gothic LT Std" pitchFamily="50" charset="0"/>
              </a:defRPr>
            </a:lvl1pPr>
          </a:lstStyle>
          <a:p>
            <a:r>
              <a:rPr lang="de-DE" dirty="0"/>
              <a:t>Folientitel</a:t>
            </a:r>
            <a:br>
              <a:rPr lang="de-DE" dirty="0"/>
            </a:br>
            <a:r>
              <a:rPr lang="de-DE" dirty="0"/>
              <a:t>Schriftgröße 25</a:t>
            </a:r>
            <a:br>
              <a:rPr lang="de-DE" dirty="0"/>
            </a:br>
            <a:endParaRPr lang="de-DE" dirty="0"/>
          </a:p>
        </p:txBody>
      </p:sp>
      <p:sp>
        <p:nvSpPr>
          <p:cNvPr id="9" name="Inhaltsplatzhalter 17">
            <a:extLst>
              <a:ext uri="{FF2B5EF4-FFF2-40B4-BE49-F238E27FC236}">
                <a16:creationId xmlns:a16="http://schemas.microsoft.com/office/drawing/2014/main" id="{2880E56E-8027-2B43-BA7F-3B471A37380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" y="1453185"/>
            <a:ext cx="7739743" cy="4664587"/>
          </a:xfrm>
          <a:prstGeom prst="rect">
            <a:avLst/>
          </a:prstGeom>
        </p:spPr>
        <p:txBody>
          <a:bodyPr vert="horz" lIns="360000"/>
          <a:lstStyle>
            <a:lvl1pPr marL="0" indent="0">
              <a:lnSpc>
                <a:spcPct val="100000"/>
              </a:lnSpc>
              <a:spcBef>
                <a:spcPts val="533"/>
              </a:spcBef>
              <a:buClr>
                <a:srgbClr val="8EC02F"/>
              </a:buClr>
              <a:buFont typeface="Lucida Grande"/>
              <a:buChar char="›"/>
              <a:defRPr sz="2667" b="0" i="0" baseline="0">
                <a:latin typeface="+mn-lt"/>
                <a:cs typeface="Trade Gothic LT Std" pitchFamily="50" charset="0"/>
              </a:defRPr>
            </a:lvl1pPr>
            <a:lvl2pPr marL="239994" indent="0">
              <a:lnSpc>
                <a:spcPct val="100000"/>
              </a:lnSpc>
              <a:spcBef>
                <a:spcPts val="533"/>
              </a:spcBef>
              <a:buClr>
                <a:srgbClr val="8EC02F"/>
              </a:buClr>
              <a:buFont typeface="Lucida Grande"/>
              <a:buChar char="›"/>
              <a:defRPr sz="2667" b="0" i="0">
                <a:latin typeface="+mn-lt"/>
                <a:cs typeface="Trade Gothic LT Std" pitchFamily="50" charset="0"/>
              </a:defRPr>
            </a:lvl2pPr>
            <a:lvl3pPr marL="479988" indent="0">
              <a:lnSpc>
                <a:spcPct val="100000"/>
              </a:lnSpc>
              <a:spcBef>
                <a:spcPts val="533"/>
              </a:spcBef>
              <a:buClr>
                <a:srgbClr val="8EC02F"/>
              </a:buClr>
              <a:buFont typeface="Lucida Grande"/>
              <a:buChar char="›"/>
              <a:defRPr sz="2667" b="0" i="0">
                <a:latin typeface="+mn-lt"/>
                <a:cs typeface="Trade Gothic LT Std" pitchFamily="50" charset="0"/>
              </a:defRPr>
            </a:lvl3pPr>
            <a:lvl4pPr marL="719982" indent="0">
              <a:lnSpc>
                <a:spcPct val="100000"/>
              </a:lnSpc>
              <a:spcBef>
                <a:spcPts val="533"/>
              </a:spcBef>
              <a:buClr>
                <a:srgbClr val="8EC02F"/>
              </a:buClr>
              <a:buFont typeface="Lucida Grande"/>
              <a:buChar char="›"/>
              <a:defRPr sz="2667" b="0" i="0">
                <a:latin typeface="+mn-lt"/>
                <a:cs typeface="Trade Gothic LT Std" pitchFamily="50" charset="0"/>
              </a:defRPr>
            </a:lvl4pPr>
            <a:lvl5pPr marL="959976" indent="0">
              <a:lnSpc>
                <a:spcPct val="100000"/>
              </a:lnSpc>
              <a:spcBef>
                <a:spcPts val="533"/>
              </a:spcBef>
              <a:buClr>
                <a:srgbClr val="8EC02F"/>
              </a:buClr>
              <a:buFont typeface="Lucida Grande"/>
              <a:buChar char="›"/>
              <a:defRPr sz="2667" b="0" i="0">
                <a:latin typeface="+mn-lt"/>
                <a:cs typeface="Trade Gothic LT Std" pitchFamily="50" charset="0"/>
              </a:defRPr>
            </a:lvl5pPr>
          </a:lstStyle>
          <a:p>
            <a:pPr lvl="0"/>
            <a:r>
              <a:rPr lang="de-DE" dirty="0"/>
              <a:t> Erste Ebene Schriftgröße 20</a:t>
            </a:r>
          </a:p>
          <a:p>
            <a:pPr lvl="1"/>
            <a:r>
              <a:rPr lang="de-DE" dirty="0"/>
              <a:t> Zweite Ebene</a:t>
            </a:r>
          </a:p>
          <a:p>
            <a:pPr lvl="2"/>
            <a:r>
              <a:rPr lang="de-DE" dirty="0"/>
              <a:t> Dritte Ebene</a:t>
            </a:r>
          </a:p>
          <a:p>
            <a:pPr lvl="3"/>
            <a:r>
              <a:rPr lang="de-DE" dirty="0"/>
              <a:t> Vierte Ebene</a:t>
            </a:r>
          </a:p>
          <a:p>
            <a:pPr lvl="4"/>
            <a:r>
              <a:rPr lang="de-DE" dirty="0"/>
              <a:t> Fünfte Ebene</a:t>
            </a:r>
          </a:p>
        </p:txBody>
      </p:sp>
      <p:sp>
        <p:nvSpPr>
          <p:cNvPr id="10" name="Inhaltsplatzhalter 3">
            <a:extLst>
              <a:ext uri="{FF2B5EF4-FFF2-40B4-BE49-F238E27FC236}">
                <a16:creationId xmlns:a16="http://schemas.microsoft.com/office/drawing/2014/main" id="{B670DFA2-C7F3-494F-9A25-AB09B407B47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" y="6533978"/>
            <a:ext cx="12191997" cy="4111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67" baseline="0">
                <a:latin typeface="+mn-lt"/>
                <a:cs typeface="Trade Gothic LT Std"/>
              </a:defRPr>
            </a:lvl1pPr>
          </a:lstStyle>
          <a:p>
            <a:pPr lvl="0"/>
            <a:r>
              <a:rPr lang="de-DE" dirty="0"/>
              <a:t>Name der/des Präsentierenden (Schriftgröße 8) | Museum für Naturkunde Berlin – Leibniz-Institut für Evolutions- und Biodiversitätsforschung</a:t>
            </a:r>
          </a:p>
        </p:txBody>
      </p:sp>
      <p:sp>
        <p:nvSpPr>
          <p:cNvPr id="11" name="Inhaltsplatzhalter 14">
            <a:extLst>
              <a:ext uri="{FF2B5EF4-FFF2-40B4-BE49-F238E27FC236}">
                <a16:creationId xmlns:a16="http://schemas.microsoft.com/office/drawing/2014/main" id="{FFDC5634-9303-394A-9545-A98D99F9729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" y="6275991"/>
            <a:ext cx="12185279" cy="3280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33" b="1" i="0" spc="0" baseline="0">
                <a:latin typeface="+mn-lt"/>
                <a:cs typeface="Trade Gothic LT Std" pitchFamily="50" charset="0"/>
              </a:defRPr>
            </a:lvl1pPr>
          </a:lstStyle>
          <a:p>
            <a:pPr lvl="0"/>
            <a:r>
              <a:rPr lang="de-DE" dirty="0"/>
              <a:t>Titel der Präsentation (Schriftgröße 10)</a:t>
            </a:r>
          </a:p>
        </p:txBody>
      </p:sp>
      <p:sp>
        <p:nvSpPr>
          <p:cNvPr id="6" name="Bildplatzhalter 15">
            <a:extLst>
              <a:ext uri="{FF2B5EF4-FFF2-40B4-BE49-F238E27FC236}">
                <a16:creationId xmlns:a16="http://schemas.microsoft.com/office/drawing/2014/main" id="{53A27E9C-014C-7246-B6CB-B6C307B8EC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86882" y="1453187"/>
            <a:ext cx="4205119" cy="4822805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  <a:cs typeface="Trade Gothic LT Std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237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ite 1 (Term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15">
            <a:extLst>
              <a:ext uri="{FF2B5EF4-FFF2-40B4-BE49-F238E27FC236}">
                <a16:creationId xmlns:a16="http://schemas.microsoft.com/office/drawing/2014/main" id="{6A08BD4D-CBA5-604D-9377-0ACF2CEC4A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" y="1478458"/>
            <a:ext cx="12191999" cy="537954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  <a:latin typeface="+mn-lt"/>
                <a:cs typeface="Trade Gothic LT Std"/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764FDBC-4315-7B41-BB44-E3693C2A9F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930"/>
            <a:ext cx="12192000" cy="1329869"/>
          </a:xfrm>
          <a:prstGeom prst="rect">
            <a:avLst/>
          </a:prstGeom>
        </p:spPr>
        <p:txBody>
          <a:bodyPr lIns="360000" tIns="180000" anchor="t"/>
          <a:lstStyle>
            <a:lvl1pPr algn="l">
              <a:lnSpc>
                <a:spcPct val="90000"/>
              </a:lnSpc>
              <a:defRPr sz="3333" b="1" i="0" baseline="0">
                <a:latin typeface="+mn-lt"/>
                <a:cs typeface="Trade Gothic LT Std" pitchFamily="50" charset="0"/>
              </a:defRPr>
            </a:lvl1pPr>
          </a:lstStyle>
          <a:p>
            <a:r>
              <a:rPr lang="de-DE" dirty="0"/>
              <a:t>Folientitel</a:t>
            </a:r>
            <a:br>
              <a:rPr lang="de-DE" dirty="0"/>
            </a:br>
            <a:r>
              <a:rPr lang="de-DE" dirty="0"/>
              <a:t>Schriftgröße 25</a:t>
            </a:r>
            <a:br>
              <a:rPr lang="de-DE" dirty="0"/>
            </a:br>
            <a:endParaRPr lang="de-DE" dirty="0"/>
          </a:p>
        </p:txBody>
      </p:sp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D3BCA771-AC71-FD41-850D-2EEA012D48CF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" y="6533978"/>
            <a:ext cx="12191997" cy="4111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67" baseline="0">
                <a:latin typeface="+mn-lt"/>
                <a:cs typeface="Trade Gothic LT Std"/>
              </a:defRPr>
            </a:lvl1pPr>
          </a:lstStyle>
          <a:p>
            <a:pPr lvl="0"/>
            <a:r>
              <a:rPr lang="de-DE" dirty="0"/>
              <a:t>Name der/des Präsentierenden (Schriftgröße 8) | Museum für Naturkunde Berlin – Leibniz-Institut für Evolutions- und Biodiversitätsforschung</a:t>
            </a:r>
          </a:p>
        </p:txBody>
      </p:sp>
      <p:sp>
        <p:nvSpPr>
          <p:cNvPr id="13" name="Inhaltsplatzhalter 14">
            <a:extLst>
              <a:ext uri="{FF2B5EF4-FFF2-40B4-BE49-F238E27FC236}">
                <a16:creationId xmlns:a16="http://schemas.microsoft.com/office/drawing/2014/main" id="{725AA6B9-753B-AF42-9461-AE1152F0F4F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" y="6275991"/>
            <a:ext cx="12185279" cy="3280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33" b="1" i="0" spc="0" baseline="0">
                <a:latin typeface="+mn-lt"/>
                <a:cs typeface="Trade Gothic LT Std" pitchFamily="50" charset="0"/>
              </a:defRPr>
            </a:lvl1pPr>
          </a:lstStyle>
          <a:p>
            <a:pPr lvl="0"/>
            <a:r>
              <a:rPr lang="de-DE" dirty="0"/>
              <a:t>Titel der Präsentation (Schriftgröße 10)</a:t>
            </a:r>
          </a:p>
        </p:txBody>
      </p:sp>
    </p:spTree>
    <p:extLst>
      <p:ext uri="{BB962C8B-B14F-4D97-AF65-F5344CB8AC3E}">
        <p14:creationId xmlns:p14="http://schemas.microsoft.com/office/powerpoint/2010/main" val="67237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ite 1 (Term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3764FDBC-4315-7B41-BB44-E3693C2A9F2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930"/>
            <a:ext cx="12192000" cy="1329869"/>
          </a:xfrm>
          <a:prstGeom prst="rect">
            <a:avLst/>
          </a:prstGeom>
        </p:spPr>
        <p:txBody>
          <a:bodyPr lIns="360000" tIns="180000" anchor="t"/>
          <a:lstStyle>
            <a:lvl1pPr algn="l">
              <a:lnSpc>
                <a:spcPct val="90000"/>
              </a:lnSpc>
              <a:defRPr sz="3333" b="1" i="0" baseline="0">
                <a:latin typeface="+mn-lt"/>
                <a:cs typeface="Trade Gothic LT Std" pitchFamily="50" charset="0"/>
              </a:defRPr>
            </a:lvl1pPr>
          </a:lstStyle>
          <a:p>
            <a:r>
              <a:rPr lang="de-DE" dirty="0"/>
              <a:t>Folientitel</a:t>
            </a:r>
            <a:br>
              <a:rPr lang="de-DE" dirty="0"/>
            </a:br>
            <a:r>
              <a:rPr lang="de-DE" dirty="0"/>
              <a:t>Schriftgröße 25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88A4757A-EDC6-2C49-9364-01EE911FAA7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31680145"/>
              </p:ext>
            </p:extLst>
          </p:nvPr>
        </p:nvGraphicFramePr>
        <p:xfrm>
          <a:off x="508001" y="1806459"/>
          <a:ext cx="10678663" cy="3651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Inhaltsplatzhalter 3">
            <a:extLst>
              <a:ext uri="{FF2B5EF4-FFF2-40B4-BE49-F238E27FC236}">
                <a16:creationId xmlns:a16="http://schemas.microsoft.com/office/drawing/2014/main" id="{23F4B37F-4D59-B84A-AFA4-59C7C516F6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2" y="6533978"/>
            <a:ext cx="12191997" cy="41110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067" baseline="0">
                <a:latin typeface="+mn-lt"/>
                <a:cs typeface="Trade Gothic LT Std"/>
              </a:defRPr>
            </a:lvl1pPr>
          </a:lstStyle>
          <a:p>
            <a:pPr lvl="0"/>
            <a:r>
              <a:rPr lang="de-DE" dirty="0"/>
              <a:t>Name der/des Präsentierenden (Schriftgröße 8) | Museum für Naturkunde Berlin – Leibniz-Institut für Evolutions- und Biodiversitätsforschung</a:t>
            </a:r>
          </a:p>
        </p:txBody>
      </p:sp>
      <p:sp>
        <p:nvSpPr>
          <p:cNvPr id="8" name="Inhaltsplatzhalter 14">
            <a:extLst>
              <a:ext uri="{FF2B5EF4-FFF2-40B4-BE49-F238E27FC236}">
                <a16:creationId xmlns:a16="http://schemas.microsoft.com/office/drawing/2014/main" id="{E8D352E4-3240-384A-8CCE-AF771AA4789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" y="6275991"/>
            <a:ext cx="12185279" cy="32808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333" b="1" i="0" spc="0" baseline="0">
                <a:latin typeface="+mn-lt"/>
                <a:cs typeface="Trade Gothic LT Std" pitchFamily="50" charset="0"/>
              </a:defRPr>
            </a:lvl1pPr>
          </a:lstStyle>
          <a:p>
            <a:pPr lvl="0"/>
            <a:r>
              <a:rPr lang="de-DE" dirty="0"/>
              <a:t>Titel der Präsentation (Schriftgröße 10)</a:t>
            </a:r>
          </a:p>
        </p:txBody>
      </p:sp>
    </p:spTree>
    <p:extLst>
      <p:ext uri="{BB962C8B-B14F-4D97-AF65-F5344CB8AC3E}">
        <p14:creationId xmlns:p14="http://schemas.microsoft.com/office/powerpoint/2010/main" val="7649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9" descr="mfn_logo_standard.png">
            <a:extLst>
              <a:ext uri="{FF2B5EF4-FFF2-40B4-BE49-F238E27FC236}">
                <a16:creationId xmlns:a16="http://schemas.microsoft.com/office/drawing/2014/main" id="{FB28EA49-84A1-5148-A8C5-7B7D8EE6B8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997" y="6158753"/>
            <a:ext cx="1044417" cy="54642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ADF9687-B59D-E945-9E81-B678253A28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9" y="0"/>
            <a:ext cx="12183101" cy="602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3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93C0E-6F10-4142-8FFF-E25238925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4341F-0E08-5047-94CC-A575C61D1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328A3-01F7-2243-B2B3-78B287446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D1F3-00E6-874E-BC71-A81C4A2DB592}" type="datetimeFigureOut">
              <a:rPr lang="en-AT" smtClean="0"/>
              <a:t>20.06.22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31338F-C14D-6348-AAFC-F6CF8D897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F4237F-E2F1-5D48-8E22-383EC9ACD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CB54-F432-8946-889B-59882F98ECE0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35723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BD53473-8AC6-B442-8EE7-A93D7C4C5C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50"/>
          <a:stretch/>
        </p:blipFill>
        <p:spPr>
          <a:xfrm>
            <a:off x="2078891" y="1930400"/>
            <a:ext cx="9144000" cy="196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CE266CC-3866-5D4D-A218-91A09190A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676" y="1953847"/>
            <a:ext cx="91440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 bzw Endfolie V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00"/>
          </a:p>
        </p:txBody>
      </p:sp>
      <p:pic>
        <p:nvPicPr>
          <p:cNvPr id="4" name="Bild 4" descr="mfn_logo_standard.png">
            <a:extLst>
              <a:ext uri="{FF2B5EF4-FFF2-40B4-BE49-F238E27FC236}">
                <a16:creationId xmlns:a16="http://schemas.microsoft.com/office/drawing/2014/main" id="{CADECBF6-B449-1B42-8192-D9D15072B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8" y="572771"/>
            <a:ext cx="10918613" cy="57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 bzw. Endfolie V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1"/>
            <a:ext cx="12192000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00"/>
          </a:p>
        </p:txBody>
      </p:sp>
      <p:pic>
        <p:nvPicPr>
          <p:cNvPr id="4" name="Bild 12" descr="mfn_logo_gruenweiss.png">
            <a:extLst>
              <a:ext uri="{FF2B5EF4-FFF2-40B4-BE49-F238E27FC236}">
                <a16:creationId xmlns:a16="http://schemas.microsoft.com/office/drawing/2014/main" id="{C133CEC4-67FE-804F-B665-2564BBFD6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08" y="572771"/>
            <a:ext cx="10918613" cy="571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8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- blue">
    <p:bg>
      <p:bgPr>
        <a:solidFill>
          <a:srgbClr val="2455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658179"/>
            <a:ext cx="9610344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3675065"/>
            <a:ext cx="9195816" cy="150018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FD36E0-C784-AE4E-B42C-F7764C6BD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383D7C-0821-A040-BE0C-B5DB8952DD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bg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E69E957-E916-EA41-8D86-9462424C76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bg1">
                    <a:lumMod val="75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4017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4749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942F0-6E2E-9B45-9065-E71C5FD39597}"/>
              </a:ext>
            </a:extLst>
          </p:cNvPr>
          <p:cNvSpPr/>
          <p:nvPr userDrawn="1"/>
        </p:nvSpPr>
        <p:spPr>
          <a:xfrm>
            <a:off x="1" y="5948414"/>
            <a:ext cx="3362425" cy="90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56797FB-FF82-0F4F-A928-D7AF36F544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27DB8A-983A-204A-A0E1-0B250973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C3EFC6A2-0789-BB4B-9701-8038DFBF8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876024C-E78F-814A-ADD4-B2037FCE1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833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A4A04-F540-E24D-9FF5-8F7FC90CDCFA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89C228-C4FD-7644-ABB7-614954C945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0B89FE-026E-7249-A3EB-8B2B89BC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5E2E5CD6-A1EE-A841-BFBB-519F206ED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6C81B30-170B-8F41-A120-A0E8F4AD1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2407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4416571-A315-1846-A578-44521F40228B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BA7FE-773F-2D4C-A1FD-78D273094D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FC3704-1948-F84D-88BE-17DA7F45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DBAF8AC-F4B9-2C4F-BBF0-BD58FB50FE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7E7983D-B1A4-B148-B1D4-C4B621AD1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3571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4F5CED-483C-A348-8E33-D2AA0F23C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53A157-7BBA-5749-8237-8C9901613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3953BB51-3F9C-E747-ACA8-03C6016EB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9247E92-8FF0-A341-9976-E6095D27EF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A9C1B73-5F33-D644-8887-BF4B42C1B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1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56F90-797C-2E44-9B0F-334DE1645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7743B-5D94-584D-961B-2D15FA82C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14815-E754-BD46-83BD-D885E4F4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D1F3-00E6-874E-BC71-A81C4A2DB592}" type="datetimeFigureOut">
              <a:rPr lang="en-AT" smtClean="0"/>
              <a:t>20.06.22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3E402-A951-E84A-AD8D-A894CA663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36249-F4FB-9748-9F6D-8379D3587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CB54-F432-8946-889B-59882F98ECE0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4942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34238B-024D-294E-AD4C-68C413D97E1A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572D3F-74B7-B64C-800D-13CA52163CD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D7F9956-5A00-5A40-8899-32D1F8796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0031E1D5-F0A3-EF45-84AA-C0225E109A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0305433C-0038-FC49-AAE7-4AE15259F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4A24C2-F910-3846-AE02-C61D5B5355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632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92FE64-D177-274B-901F-D336A79314A8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B989F8-C842-5E4D-A070-A6209E35FC7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49E4815-2057-AE40-A83C-99001B97A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E2EF048-87C8-2B43-AA12-7E550A2A45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40068E4E-9680-554C-B740-1BBB275546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878C27-21CA-5C4F-BEFA-9DFC477CBD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298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20DF604-D9D6-5045-B588-839447328165}"/>
              </a:ext>
            </a:extLst>
          </p:cNvPr>
          <p:cNvSpPr/>
          <p:nvPr userDrawn="1"/>
        </p:nvSpPr>
        <p:spPr>
          <a:xfrm>
            <a:off x="7404875" y="-1"/>
            <a:ext cx="4787125" cy="1518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6C0CE20-2FA8-D441-A594-2E5923E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9AD1BB0-F11D-AB4E-A5C2-D6877E27F0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2982180-1554-0149-9361-2E4524F2E5A5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075AC00-972C-AE42-811E-B2A50B01A5A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3EDE99-ADAF-CC49-8A11-DA767186ACD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AC88BB-6435-5741-AECC-C64CD1B8A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Footer Placeholder 7">
            <a:extLst>
              <a:ext uri="{FF2B5EF4-FFF2-40B4-BE49-F238E27FC236}">
                <a16:creationId xmlns:a16="http://schemas.microsoft.com/office/drawing/2014/main" id="{470C4FCD-395E-D94C-AECA-9EC451BFD0A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46DBF9A0-D8B4-7745-ACB6-B5E35D853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C886DF-8C35-DF43-932E-D6A258828D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14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column -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2E2189-A077-2C40-8C3F-555DAC17C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85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column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7942F0-6E2E-9B45-9065-E71C5FD39597}"/>
              </a:ext>
            </a:extLst>
          </p:cNvPr>
          <p:cNvSpPr/>
          <p:nvPr userDrawn="1"/>
        </p:nvSpPr>
        <p:spPr>
          <a:xfrm>
            <a:off x="1" y="5948414"/>
            <a:ext cx="3362425" cy="90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761617"/>
            <a:ext cx="5574792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C56797FB-FF82-0F4F-A928-D7AF36F5441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27DB8A-983A-204A-A0E1-0B250973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C3EFC6A2-0789-BB4B-9701-8038DFBF8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4876024C-E78F-814A-ADD4-B2037FCE1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F8F17A-E5F9-9C48-B58B-2FBC2231F1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243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8A4A04-F540-E24D-9FF5-8F7FC90CDCFA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761617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784319"/>
            <a:ext cx="3675889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89C228-C4FD-7644-ABB7-614954C9451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60B89FE-026E-7249-A3EB-8B2B89BC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Footer Placeholder 7">
            <a:extLst>
              <a:ext uri="{FF2B5EF4-FFF2-40B4-BE49-F238E27FC236}">
                <a16:creationId xmlns:a16="http://schemas.microsoft.com/office/drawing/2014/main" id="{5E2E5CD6-A1EE-A841-BFBB-519F206ED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66C81B30-170B-8F41-A120-A0E8F4AD1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056CD8-22B9-914B-A208-D60B45CA5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4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4416571-A315-1846-A578-44521F40228B}"/>
              </a:ext>
            </a:extLst>
          </p:cNvPr>
          <p:cNvSpPr/>
          <p:nvPr userDrawn="1"/>
        </p:nvSpPr>
        <p:spPr>
          <a:xfrm>
            <a:off x="1" y="5919538"/>
            <a:ext cx="3362425" cy="938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681163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681163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660904"/>
            <a:ext cx="5574792" cy="345205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BA7FE-773F-2D4C-A1FD-78D273094D0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BFC3704-1948-F84D-88BE-17DA7F453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Footer Placeholder 7">
            <a:extLst>
              <a:ext uri="{FF2B5EF4-FFF2-40B4-BE49-F238E27FC236}">
                <a16:creationId xmlns:a16="http://schemas.microsoft.com/office/drawing/2014/main" id="{2DBAF8AC-F4B9-2C4F-BBF0-BD58FB50FE1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97E7983D-B1A4-B148-B1D4-C4B621AD15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2C3E2E-EFC9-1344-B409-FD8AEF495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4205" t="-6155" r="-5824" b="-12434"/>
          <a:stretch/>
        </p:blipFill>
        <p:spPr>
          <a:xfrm>
            <a:off x="10994938" y="144417"/>
            <a:ext cx="1075565" cy="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610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2712" y="2255548"/>
            <a:ext cx="9659112" cy="12544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712" y="3712465"/>
            <a:ext cx="8196072" cy="102965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BDE0C5-D3EB-6549-B4AB-1382E17A14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543456" y="263539"/>
            <a:ext cx="2456577" cy="5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462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2919986"/>
            <a:ext cx="9610344" cy="590931"/>
          </a:xfrm>
          <a:prstGeom prst="rect">
            <a:avLst/>
          </a:prstGeom>
        </p:spPr>
        <p:txBody>
          <a:bodyPr anchor="b">
            <a:sp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3675065"/>
            <a:ext cx="9195816" cy="150018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054AF39-23DB-0740-938A-1A583332BF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58748" y="6352806"/>
            <a:ext cx="2743200" cy="365125"/>
          </a:xfrm>
        </p:spPr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7748E00D-B3B4-FE4D-A3E5-E8C8A25CA2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14E4032-E757-2144-A88B-ABFF9C43B7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6381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5BA2C8-6FAC-B54C-9845-66F221B9BB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FA112B-E57E-7B4A-8833-D3D8FEC4EC1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594884"/>
            <a:ext cx="10591185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A8C8EE7-3B3F-3F41-B5AD-67185982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44BCAD86-58E8-C64B-B919-51804E097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F4675424-66C5-6140-A915-8C73CF29DE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03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72AF2-A8E0-1445-BF6D-DDAEC960A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33546-D99E-C04A-AFD4-7247E3B1B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C254A-9F8A-0C44-83D5-EFAAD2B5F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50560-6402-084A-93F6-41A8A420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D1F3-00E6-874E-BC71-A81C4A2DB592}" type="datetimeFigureOut">
              <a:rPr lang="en-AT" smtClean="0"/>
              <a:t>20.06.22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2A5685-C4E7-ED46-8996-E9DF601EA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8113B-0D90-2242-AFE3-357C30DE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CB54-F432-8946-889B-59882F98ECE0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6699589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594884"/>
            <a:ext cx="5574792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6C397A8-4C6E-3540-A9FF-B8B3F768B7BB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54496" y="1594884"/>
            <a:ext cx="5574792" cy="4518071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D4E4AF7-5B90-4A4A-9190-EF7AF1E8A75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1DBDDF-7B8D-E049-BE5A-2AC650B2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27FBAFA6-39D8-1045-BD48-582B332251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7990A56-77DE-384E-846A-6EC505691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7631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62712" y="1573619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A1345C7-1E5A-5D47-B21E-CC22DE822A7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258056" y="1573619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782DDE3-B15D-5C47-980A-E974C39F852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153400" y="1596321"/>
            <a:ext cx="3675889" cy="453933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FC52E0-46F2-2443-B309-D4A67BCEE76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2B7B320-CA87-A342-9115-47E9E4F9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7">
            <a:extLst>
              <a:ext uri="{FF2B5EF4-FFF2-40B4-BE49-F238E27FC236}">
                <a16:creationId xmlns:a16="http://schemas.microsoft.com/office/drawing/2014/main" id="{58D14D24-78FD-A045-8D62-111F0EEE4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B93BEA1-60BB-9942-B17D-B28C03441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4643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2712" y="1482692"/>
            <a:ext cx="5634864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1482692"/>
            <a:ext cx="56205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2BEFAE-1CA8-3D42-9FE8-259F2F4B7EB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62712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833EADF-0DCB-FF42-8ACF-2E14F284BCD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254496" y="2462432"/>
            <a:ext cx="5574792" cy="362648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0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223357-BF2B-1446-9B75-489DB9B4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262270"/>
            <a:ext cx="10991088" cy="110288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390E8D-9016-4C42-8F5F-E450B003AB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9CBCAFA1-511A-EE41-B15A-62ABD068967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CABEB7C4-26A5-2A49-A685-310121897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038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12" y="253225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79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B4071B-8956-1F45-8413-D77E451409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37A5CF-4029-5441-9751-E360C7BA0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FCA39AD3-F023-5741-9EB7-A0EBA4530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7755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05F8A-53F2-9A4F-89B7-679F5D96ABD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89F830C8-3B22-4D44-AD5B-EAC20E22F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C81969A2-10C2-C546-977D-603DF985E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06869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033" y="987427"/>
            <a:ext cx="6949439" cy="4873625"/>
          </a:xfrm>
        </p:spPr>
        <p:txBody>
          <a:bodyPr/>
          <a:lstStyle>
            <a:lvl1pPr>
              <a:defRPr sz="2400"/>
            </a:lvl1pPr>
            <a:lvl2pPr>
              <a:defRPr sz="2000" b="0">
                <a:solidFill>
                  <a:schemeClr val="tx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FED4CC-B694-4F4C-8AC8-7D4040DF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B4412EC-2A2F-F34F-AFA3-D552E85C9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194560"/>
            <a:ext cx="3932237" cy="36744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4C3DC-0931-ED45-859D-7DC2E02D5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E3CEEAF4-4B04-7F42-81A2-3D6474988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89A40C2-EB4C-F849-86CB-ACD53C9F5BD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7397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4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6113" y="987427"/>
            <a:ext cx="7485887" cy="4873625"/>
          </a:xfrm>
        </p:spPr>
        <p:txBody>
          <a:bodyPr anchor="t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95EF8D4-5B50-564A-8E71-ACB42B8E1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4904" y="2194560"/>
            <a:ext cx="3932237" cy="367442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58DE6F-BC6E-364C-91D6-6B9C603C2F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49228810-255C-0747-AA61-5D5198D3E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9AD2DE6-E43E-6044-9983-6D2115FA619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9859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365127"/>
            <a:ext cx="1098804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BCE835-694B-EC4D-AD29-A3BF23C073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58B064A-C26D-E948-B1F9-58944195EE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12031FA7-02D1-0645-9048-0AAD35E90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10403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23777"/>
            <a:ext cx="2628900" cy="5553186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0FA3B52-24C6-BC49-B1FB-EF1DE3CE39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A7668D43-9CA0-B748-8221-476079634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57BDEB2-5457-E84E-8E88-F426D3C10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908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0FB13B4-4775-4053-913C-537D75D956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9616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2712" y="2255548"/>
            <a:ext cx="9659112" cy="125441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dirty="0"/>
              <a:t>Thank you for your time.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2712" y="3712465"/>
            <a:ext cx="8196072" cy="1029657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Questions.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D0272A-EBA9-4B7B-A259-F6B18F1BC8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396524"/>
            <a:ext cx="12192000" cy="1461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1F2C1A-40C8-A54F-ABC7-D21BE731B9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543456" y="263539"/>
            <a:ext cx="2456577" cy="5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92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C9C76-087A-3546-860B-9D41CB6F6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FB58E-A949-A24E-B767-2CCA61F54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5118F-84F0-B44E-807C-816CDE092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CF1E97-5C70-D447-978D-2051FC22B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90F4B-7285-DD4F-9223-5C02565BB4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9D8FDE-C71F-D844-9126-3AF36DDD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D1F3-00E6-874E-BC71-A81C4A2DB592}" type="datetimeFigureOut">
              <a:rPr lang="en-AT" smtClean="0"/>
              <a:t>20.06.22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1F3974-5095-A042-9EB9-ED721BB91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54A287-6CA4-3E4F-ADDA-C491D96DC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CB54-F432-8946-889B-59882F98ECE0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7335637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AB9D64-C20B-5146-B8DD-95B5D606E73E}"/>
              </a:ext>
            </a:extLst>
          </p:cNvPr>
          <p:cNvSpPr/>
          <p:nvPr userDrawn="1"/>
        </p:nvSpPr>
        <p:spPr>
          <a:xfrm>
            <a:off x="1" y="5977289"/>
            <a:ext cx="3362425" cy="880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F46396B-BD90-784C-8FFE-EBB3D077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7"/>
            <a:ext cx="10991088" cy="11984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97AD2AC-979A-0344-8551-A78B382E67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2712" y="1761617"/>
            <a:ext cx="9580541" cy="4351338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</a:lstStyle>
          <a:p>
            <a:pPr lvl="0"/>
            <a:r>
              <a:rPr lang="en-US" dirty="0"/>
              <a:t>Enter text here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32D8BEC-2F74-8547-9F2C-AEAE0B302D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258748" y="6352806"/>
            <a:ext cx="2743200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7">
            <a:extLst>
              <a:ext uri="{FF2B5EF4-FFF2-40B4-BE49-F238E27FC236}">
                <a16:creationId xmlns:a16="http://schemas.microsoft.com/office/drawing/2014/main" id="{B0283A15-47DF-8047-8B83-438FA552B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358E8B80-D0B3-954F-9A62-484C9A10F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07438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"/>
            <a:ext cx="12340095" cy="6940956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152834" y="946579"/>
            <a:ext cx="7566222" cy="195630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00000"/>
              </a:lnSpc>
              <a:defRPr sz="4000" b="1" cap="all" spc="200" baseline="0">
                <a:solidFill>
                  <a:schemeClr val="accent6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2166603" y="2573078"/>
            <a:ext cx="7561597" cy="94640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000" b="1">
                <a:solidFill>
                  <a:srgbClr val="ED9B3C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2152834" y="3519487"/>
            <a:ext cx="7575366" cy="1626499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500" b="1">
                <a:solidFill>
                  <a:srgbClr val="EB6651"/>
                </a:solidFill>
                <a:latin typeface="Arial Black" panose="020B0A040201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095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rtci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305" cy="6857829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731128" y="2660914"/>
            <a:ext cx="10081120" cy="960108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lang="fr-FR" sz="2133" b="0" i="0" baseline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indent="-191995">
              <a:lnSpc>
                <a:spcPct val="125000"/>
              </a:lnSpc>
              <a:spcAft>
                <a:spcPts val="267"/>
              </a:spcAft>
              <a:defRPr sz="1600" b="0" i="0" baseline="0">
                <a:solidFill>
                  <a:schemeClr val="accent1"/>
                </a:solidFill>
              </a:defRPr>
            </a:lvl2pPr>
            <a:lvl3pPr>
              <a:defRPr sz="1600" b="0" i="0" baseline="0">
                <a:solidFill>
                  <a:schemeClr val="accent1"/>
                </a:solidFill>
              </a:defRPr>
            </a:lvl3pPr>
            <a:lvl4pPr>
              <a:defRPr baseline="0">
                <a:solidFill>
                  <a:schemeClr val="accent1"/>
                </a:solidFill>
              </a:defRPr>
            </a:lvl4pPr>
            <a:lvl5pPr>
              <a:defRPr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r>
              <a:rPr lang="en-US" dirty="0"/>
              <a:t>Lorem ipsum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blabla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21325" y="0"/>
            <a:ext cx="10190923" cy="1052623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ct val="110000"/>
              </a:lnSpc>
              <a:defRPr sz="3600" b="1" spc="20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608501" y="576555"/>
            <a:ext cx="79200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4613051D-303E-4467-8104-E7402A7731BD}" type="slidenum">
              <a:rPr lang="fr-FR" sz="1333" smtClean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fr-FR" sz="1333" dirty="0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731128" y="3956923"/>
            <a:ext cx="10081120" cy="1869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30000"/>
              </a:lnSpc>
              <a:spcBef>
                <a:spcPts val="0"/>
              </a:spcBef>
              <a:buNone/>
              <a:defRPr lang="fr-FR" sz="1600" b="0" i="0" baseline="0" smtClean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indent="-191995">
              <a:lnSpc>
                <a:spcPct val="125000"/>
              </a:lnSpc>
              <a:spcAft>
                <a:spcPts val="267"/>
              </a:spcAft>
              <a:defRPr sz="1600" b="0" i="0" baseline="0">
                <a:solidFill>
                  <a:schemeClr val="accent1"/>
                </a:solidFill>
              </a:defRPr>
            </a:lvl2pPr>
            <a:lvl3pPr>
              <a:defRPr sz="1600" b="0" i="0" baseline="0">
                <a:solidFill>
                  <a:schemeClr val="accent1"/>
                </a:solidFill>
              </a:defRPr>
            </a:lvl3pPr>
            <a:lvl4pPr>
              <a:defRPr baseline="0">
                <a:solidFill>
                  <a:schemeClr val="accent1"/>
                </a:solidFill>
              </a:defRPr>
            </a:lvl4pPr>
            <a:lvl5pPr>
              <a:defRPr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r>
              <a:rPr lang="en-US" dirty="0"/>
              <a:t>Lorem ipsum </a:t>
            </a:r>
            <a:r>
              <a:rPr lang="en-US" dirty="0" err="1"/>
              <a:t>texte</a:t>
            </a:r>
            <a:r>
              <a:rPr lang="en-US" dirty="0"/>
              <a:t> </a:t>
            </a:r>
            <a:r>
              <a:rPr lang="en-US" dirty="0" err="1"/>
              <a:t>blabla</a:t>
            </a:r>
            <a:r>
              <a:rPr lang="en-US" dirty="0"/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9870" y="6340381"/>
            <a:ext cx="83377" cy="42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03010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rtci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007437" y="1892829"/>
            <a:ext cx="10177131" cy="3168352"/>
          </a:xfrm>
          <a:prstGeom prst="rect">
            <a:avLst/>
          </a:prstGeom>
        </p:spPr>
        <p:txBody>
          <a:bodyPr anchor="ctr"/>
          <a:lstStyle>
            <a:lvl1pPr algn="ctr">
              <a:defRPr sz="3733" b="1" cap="all" spc="201" baseline="0">
                <a:solidFill>
                  <a:schemeClr val="accent6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“ Click to edit Master title style ”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305" cy="6857829"/>
          </a:xfrm>
          <a:prstGeom prst="rect">
            <a:avLst/>
          </a:prstGeom>
        </p:spPr>
      </p:pic>
      <p:pic>
        <p:nvPicPr>
          <p:cNvPr id="6" name="Imag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501" y="6291849"/>
            <a:ext cx="75797" cy="38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0531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rtci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306" cy="685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864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rtci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559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rtci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3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17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rtci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57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rtci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747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rtcile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"/>
            <a:ext cx="12192000" cy="68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6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865B6-E39D-CE46-9DEA-723A24D46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857B12-59AB-4040-83B1-3E1D8751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D1F3-00E6-874E-BC71-A81C4A2DB592}" type="datetimeFigureOut">
              <a:rPr lang="en-AT" smtClean="0"/>
              <a:t>20.06.22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6DCC2-E02A-C94F-B0F0-B23AAE6A4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3D470-AB4F-0944-85C8-74ECF1521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CB54-F432-8946-889B-59882F98ECE0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7984604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248" y="1643062"/>
            <a:ext cx="11539952" cy="40465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50171" y="5965371"/>
            <a:ext cx="537029" cy="551542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C03F7243-7C9E-8D42-AE02-24BD483D74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565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46543" y="5965372"/>
            <a:ext cx="540657" cy="406400"/>
          </a:xfrm>
          <a:prstGeom prst="rect">
            <a:avLst/>
          </a:prstGeom>
        </p:spPr>
        <p:txBody>
          <a:bodyPr/>
          <a:lstStyle>
            <a:lvl1pPr>
              <a:defRPr sz="1600" b="0" i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fld id="{C03F7243-7C9E-8D42-AE02-24BD483D74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1200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689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384C-5E18-4533-B55A-2F3C9353AA96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6420-83DC-437A-9408-8F800462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9976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384C-5E18-4533-B55A-2F3C9353AA96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6420-83DC-437A-9408-8F800462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062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384C-5E18-4533-B55A-2F3C9353AA96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6420-83DC-437A-9408-8F800462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614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384C-5E18-4533-B55A-2F3C9353AA96}" type="datetimeFigureOut">
              <a:rPr lang="en-US" smtClean="0"/>
              <a:t>6/20/22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6420-83DC-437A-9408-8F800462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203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384C-5E18-4533-B55A-2F3C9353AA96}" type="datetimeFigureOut">
              <a:rPr lang="en-US" smtClean="0"/>
              <a:t>6/20/22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6420-83DC-437A-9408-8F800462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149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384C-5E18-4533-B55A-2F3C9353AA96}" type="datetimeFigureOut">
              <a:rPr lang="en-US" smtClean="0"/>
              <a:t>6/20/22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6420-83DC-437A-9408-8F800462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942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384C-5E18-4533-B55A-2F3C9353AA96}" type="datetimeFigureOut">
              <a:rPr lang="en-US" smtClean="0"/>
              <a:t>6/20/22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6420-83DC-437A-9408-8F800462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9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2DDD93-F3E6-CE4A-BC5E-4EFDEA9B0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D1F3-00E6-874E-BC71-A81C4A2DB592}" type="datetimeFigureOut">
              <a:rPr lang="en-AT" smtClean="0"/>
              <a:t>20.06.22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F97CC6-BB6E-5C47-81E6-F2E087B82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E39BD9-99C1-0D4F-82A9-531842406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CB54-F432-8946-889B-59882F98ECE0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997201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384C-5E18-4533-B55A-2F3C9353AA96}" type="datetimeFigureOut">
              <a:rPr lang="en-US" smtClean="0"/>
              <a:t>6/20/22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6420-83DC-437A-9408-8F800462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700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384C-5E18-4533-B55A-2F3C9353AA96}" type="datetimeFigureOut">
              <a:rPr lang="en-US" smtClean="0"/>
              <a:t>6/20/22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6420-83DC-437A-9408-8F800462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672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384C-5E18-4533-B55A-2F3C9353AA96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6420-83DC-437A-9408-8F800462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663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1384C-5E18-4533-B55A-2F3C9353AA96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6420-83DC-437A-9408-8F800462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247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(blue)">
  <p:cSld name="Quote slide (blue)">
    <p:bg>
      <p:bgPr>
        <a:solidFill>
          <a:srgbClr val="007FAE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b84b7ff719_0_54"/>
          <p:cNvSpPr txBox="1">
            <a:spLocks noGrp="1"/>
          </p:cNvSpPr>
          <p:nvPr>
            <p:ph type="title"/>
          </p:nvPr>
        </p:nvSpPr>
        <p:spPr>
          <a:xfrm>
            <a:off x="1792200" y="3047200"/>
            <a:ext cx="860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gb84b7ff719_0_54"/>
          <p:cNvSpPr/>
          <p:nvPr/>
        </p:nvSpPr>
        <p:spPr>
          <a:xfrm>
            <a:off x="1527200" y="1551767"/>
            <a:ext cx="9137600" cy="40136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gb84b7ff719_0_54"/>
          <p:cNvSpPr/>
          <p:nvPr/>
        </p:nvSpPr>
        <p:spPr>
          <a:xfrm>
            <a:off x="5288200" y="996433"/>
            <a:ext cx="1615600" cy="1199200"/>
          </a:xfrm>
          <a:prstGeom prst="rect">
            <a:avLst/>
          </a:prstGeom>
          <a:solidFill>
            <a:srgbClr val="007FA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endParaRPr sz="128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2" name="Google Shape;22;gb84b7ff719_0_54"/>
          <p:cNvSpPr txBox="1"/>
          <p:nvPr/>
        </p:nvSpPr>
        <p:spPr>
          <a:xfrm>
            <a:off x="5506000" y="794500"/>
            <a:ext cx="11800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GB" sz="15333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“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33377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 type="tx">
  <p:cSld name="Content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775867" y="593367"/>
            <a:ext cx="1100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pen Sans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775867" y="1536633"/>
            <a:ext cx="10640400" cy="39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  <a:defRPr/>
            </a:lvl1pPr>
            <a:lvl2pPr marL="1219170" lvl="1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algn="l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27" name="Google Shape;27;p15"/>
          <p:cNvCxnSpPr/>
          <p:nvPr/>
        </p:nvCxnSpPr>
        <p:spPr>
          <a:xfrm>
            <a:off x="775855" y="5763491"/>
            <a:ext cx="10640400" cy="0"/>
          </a:xfrm>
          <a:prstGeom prst="straightConnector1">
            <a:avLst/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8" name="Google Shape;28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5088" y="5948217"/>
            <a:ext cx="1803645" cy="62594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Google Shape;29;p15"/>
          <p:cNvCxnSpPr/>
          <p:nvPr/>
        </p:nvCxnSpPr>
        <p:spPr>
          <a:xfrm rot="10800000" flipH="1">
            <a:off x="0" y="972567"/>
            <a:ext cx="694000" cy="5200"/>
          </a:xfrm>
          <a:prstGeom prst="straightConnector1">
            <a:avLst/>
          </a:prstGeom>
          <a:noFill/>
          <a:ln w="38100" cap="flat" cmpd="sng">
            <a:solidFill>
              <a:srgbClr val="F3B641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6109019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image">
  <p:cSld name="Text + imag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b84b7ff719_0_65"/>
          <p:cNvSpPr/>
          <p:nvPr/>
        </p:nvSpPr>
        <p:spPr>
          <a:xfrm>
            <a:off x="0" y="0"/>
            <a:ext cx="7004800" cy="6858000"/>
          </a:xfrm>
          <a:prstGeom prst="rect">
            <a:avLst/>
          </a:prstGeom>
          <a:solidFill>
            <a:srgbClr val="32428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gb84b7ff719_0_6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604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Open Sans"/>
              <a:buNone/>
              <a:defRPr sz="346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gb84b7ff719_0_6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6046400" cy="46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 algn="l">
              <a:lnSpc>
                <a:spcPct val="150000"/>
              </a:lnSpc>
              <a:spcBef>
                <a:spcPts val="2133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 algn="l">
              <a:lnSpc>
                <a:spcPct val="150000"/>
              </a:lnSpc>
              <a:spcBef>
                <a:spcPts val="2133"/>
              </a:spcBef>
              <a:spcAft>
                <a:spcPts val="2133"/>
              </a:spcAft>
              <a:buClr>
                <a:schemeClr val="lt1"/>
              </a:buClr>
              <a:buSzPts val="1400"/>
              <a:buFont typeface="Arial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gb84b7ff719_0_65"/>
          <p:cNvSpPr txBox="1"/>
          <p:nvPr/>
        </p:nvSpPr>
        <p:spPr>
          <a:xfrm>
            <a:off x="8423533" y="3018601"/>
            <a:ext cx="2483600" cy="820825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67" b="1" i="0" u="none" strike="noStrike" cap="none">
                <a:solidFill>
                  <a:srgbClr val="980000"/>
                </a:solidFill>
                <a:latin typeface="Open Sans"/>
                <a:ea typeface="Open Sans"/>
                <a:cs typeface="Open Sans"/>
                <a:sym typeface="Open Sans"/>
              </a:rPr>
              <a:t>INSERT RELEVANT PHOTO HERE</a:t>
            </a:r>
            <a:endParaRPr sz="1867" b="1" i="0" u="none" strike="noStrike" cap="none">
              <a:solidFill>
                <a:srgbClr val="98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" name="Google Shape;35;gb84b7ff719_0_65"/>
          <p:cNvSpPr>
            <a:spLocks noGrp="1"/>
          </p:cNvSpPr>
          <p:nvPr>
            <p:ph type="pic" idx="2"/>
          </p:nvPr>
        </p:nvSpPr>
        <p:spPr>
          <a:xfrm>
            <a:off x="7004800" y="-18300"/>
            <a:ext cx="5187200" cy="68764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gb84b7ff719_0_65"/>
          <p:cNvSpPr txBox="1">
            <a:spLocks noGrp="1"/>
          </p:cNvSpPr>
          <p:nvPr>
            <p:ph type="body" idx="3"/>
          </p:nvPr>
        </p:nvSpPr>
        <p:spPr>
          <a:xfrm>
            <a:off x="7004800" y="6333300"/>
            <a:ext cx="51872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89457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333" b="1">
                <a:solidFill>
                  <a:schemeClr val="lt1"/>
                </a:solidFill>
              </a:defRPr>
            </a:lvl1pPr>
            <a:lvl2pPr marL="1219170" lvl="1" indent="-389457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333">
                <a:solidFill>
                  <a:schemeClr val="lt1"/>
                </a:solidFill>
              </a:defRPr>
            </a:lvl2pPr>
            <a:lvl3pPr marL="1828754" lvl="2" indent="-389457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333">
                <a:solidFill>
                  <a:schemeClr val="lt1"/>
                </a:solidFill>
              </a:defRPr>
            </a:lvl3pPr>
            <a:lvl4pPr marL="2438339" lvl="3" indent="-389457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333">
                <a:solidFill>
                  <a:schemeClr val="lt1"/>
                </a:solidFill>
              </a:defRPr>
            </a:lvl4pPr>
            <a:lvl5pPr marL="3047924" lvl="4" indent="-389457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333">
                <a:solidFill>
                  <a:schemeClr val="lt1"/>
                </a:solidFill>
              </a:defRPr>
            </a:lvl5pPr>
            <a:lvl6pPr marL="3657509" lvl="5" indent="-389457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333">
                <a:solidFill>
                  <a:schemeClr val="lt1"/>
                </a:solidFill>
              </a:defRPr>
            </a:lvl6pPr>
            <a:lvl7pPr marL="4267093" lvl="6" indent="-389457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333">
                <a:solidFill>
                  <a:schemeClr val="lt1"/>
                </a:solidFill>
              </a:defRPr>
            </a:lvl7pPr>
            <a:lvl8pPr marL="4876678" lvl="7" indent="-389457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333">
                <a:solidFill>
                  <a:schemeClr val="lt1"/>
                </a:solidFill>
              </a:defRPr>
            </a:lvl8pPr>
            <a:lvl9pPr marL="5486263" lvl="8" indent="-389457" algn="l">
              <a:lnSpc>
                <a:spcPct val="150000"/>
              </a:lnSpc>
              <a:spcBef>
                <a:spcPts val="1333"/>
              </a:spcBef>
              <a:spcAft>
                <a:spcPts val="1333"/>
              </a:spcAft>
              <a:buClr>
                <a:schemeClr val="lt1"/>
              </a:buClr>
              <a:buSzPts val="1000"/>
              <a:buChar char="■"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15730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(yellow)">
  <p:cSld name="Quote slide (yellow)">
    <p:bg>
      <p:bgPr>
        <a:solidFill>
          <a:srgbClr val="F3B64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e7d8246117_2_20"/>
          <p:cNvSpPr txBox="1">
            <a:spLocks noGrp="1"/>
          </p:cNvSpPr>
          <p:nvPr>
            <p:ph type="title"/>
          </p:nvPr>
        </p:nvSpPr>
        <p:spPr>
          <a:xfrm>
            <a:off x="1792200" y="3047200"/>
            <a:ext cx="860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ge7d8246117_2_20"/>
          <p:cNvSpPr/>
          <p:nvPr/>
        </p:nvSpPr>
        <p:spPr>
          <a:xfrm>
            <a:off x="1527200" y="1551767"/>
            <a:ext cx="9137600" cy="40136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ge7d8246117_2_20"/>
          <p:cNvSpPr/>
          <p:nvPr/>
        </p:nvSpPr>
        <p:spPr>
          <a:xfrm>
            <a:off x="5288200" y="996433"/>
            <a:ext cx="1615600" cy="1199200"/>
          </a:xfrm>
          <a:prstGeom prst="rect">
            <a:avLst/>
          </a:prstGeom>
          <a:solidFill>
            <a:srgbClr val="F3B64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endParaRPr sz="128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1" name="Google Shape;41;ge7d8246117_2_20"/>
          <p:cNvSpPr txBox="1"/>
          <p:nvPr/>
        </p:nvSpPr>
        <p:spPr>
          <a:xfrm>
            <a:off x="5506000" y="794500"/>
            <a:ext cx="11800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lang="en-GB" sz="15333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“</a:t>
            </a: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52016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solidFill>
          <a:srgbClr val="32428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b84b7ff719_0_80"/>
          <p:cNvSpPr txBox="1">
            <a:spLocks noGrp="1"/>
          </p:cNvSpPr>
          <p:nvPr>
            <p:ph type="title"/>
          </p:nvPr>
        </p:nvSpPr>
        <p:spPr>
          <a:xfrm>
            <a:off x="415600" y="39216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4" name="Google Shape;44;gb84b7ff719_0_80"/>
          <p:cNvSpPr txBox="1"/>
          <p:nvPr/>
        </p:nvSpPr>
        <p:spPr>
          <a:xfrm>
            <a:off x="2461200" y="2936401"/>
            <a:ext cx="72696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4800" b="1" i="0" u="none" strike="noStrike" cap="none">
                <a:solidFill>
                  <a:srgbClr val="F3B641"/>
                </a:solidFill>
                <a:latin typeface="Open Sans"/>
                <a:ea typeface="Open Sans"/>
                <a:cs typeface="Open Sans"/>
                <a:sym typeface="Open Sans"/>
              </a:rPr>
              <a:t>Thank you!</a:t>
            </a:r>
            <a:endParaRPr sz="4800" b="1" i="0" u="none" strike="noStrike" cap="none">
              <a:solidFill>
                <a:srgbClr val="F3B64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" name="Google Shape;45;gb84b7ff719_0_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656534" y="1331734"/>
            <a:ext cx="2878933" cy="135883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gb84b7ff719_0_80"/>
          <p:cNvSpPr txBox="1"/>
          <p:nvPr/>
        </p:nvSpPr>
        <p:spPr>
          <a:xfrm>
            <a:off x="7091200" y="6135034"/>
            <a:ext cx="46852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GB" sz="4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#Data4SDGs</a:t>
            </a:r>
            <a:endParaRPr sz="4800" b="1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3369907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/intro">
  <p:cSld name="Speaker/intro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e7d8246117_0_7"/>
          <p:cNvSpPr/>
          <p:nvPr/>
        </p:nvSpPr>
        <p:spPr>
          <a:xfrm>
            <a:off x="0" y="0"/>
            <a:ext cx="10892400" cy="6858000"/>
          </a:xfrm>
          <a:prstGeom prst="rect">
            <a:avLst/>
          </a:prstGeom>
          <a:solidFill>
            <a:srgbClr val="324286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ge7d8246117_0_7"/>
          <p:cNvSpPr txBox="1">
            <a:spLocks noGrp="1"/>
          </p:cNvSpPr>
          <p:nvPr>
            <p:ph type="title"/>
          </p:nvPr>
        </p:nvSpPr>
        <p:spPr>
          <a:xfrm>
            <a:off x="4759633" y="3463767"/>
            <a:ext cx="551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50" name="Google Shape;50;ge7d8246117_0_7"/>
          <p:cNvCxnSpPr/>
          <p:nvPr/>
        </p:nvCxnSpPr>
        <p:spPr>
          <a:xfrm>
            <a:off x="3404967" y="2700133"/>
            <a:ext cx="8824000" cy="0"/>
          </a:xfrm>
          <a:prstGeom prst="straightConnector1">
            <a:avLst/>
          </a:prstGeom>
          <a:noFill/>
          <a:ln w="76200" cap="flat" cmpd="sng">
            <a:solidFill>
              <a:srgbClr val="F3B64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ge7d8246117_0_7"/>
          <p:cNvSpPr txBox="1">
            <a:spLocks noGrp="1"/>
          </p:cNvSpPr>
          <p:nvPr>
            <p:ph type="subTitle" idx="1"/>
          </p:nvPr>
        </p:nvSpPr>
        <p:spPr>
          <a:xfrm>
            <a:off x="4741433" y="4267433"/>
            <a:ext cx="5528400" cy="5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50000"/>
              </a:lnSpc>
              <a:spcBef>
                <a:spcPts val="1333"/>
              </a:spcBef>
              <a:spcAft>
                <a:spcPts val="13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e7d8246117_0_7"/>
          <p:cNvSpPr>
            <a:spLocks noGrp="1"/>
          </p:cNvSpPr>
          <p:nvPr>
            <p:ph type="pic" idx="2"/>
          </p:nvPr>
        </p:nvSpPr>
        <p:spPr>
          <a:xfrm>
            <a:off x="6846567" y="937267"/>
            <a:ext cx="3203600" cy="1190000"/>
          </a:xfrm>
          <a:prstGeom prst="rect">
            <a:avLst/>
          </a:prstGeom>
          <a:noFill/>
          <a:ln>
            <a:noFill/>
          </a:ln>
        </p:spPr>
      </p:sp>
      <p:sp>
        <p:nvSpPr>
          <p:cNvPr id="53" name="Google Shape;53;ge7d8246117_0_7"/>
          <p:cNvSpPr>
            <a:spLocks noGrp="1"/>
          </p:cNvSpPr>
          <p:nvPr>
            <p:ph type="pic" idx="3"/>
          </p:nvPr>
        </p:nvSpPr>
        <p:spPr>
          <a:xfrm>
            <a:off x="1043367" y="1959033"/>
            <a:ext cx="3203600" cy="3203600"/>
          </a:xfrm>
          <a:prstGeom prst="ellipse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241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E6CBF-8977-D74D-9C46-8FA43CBA7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9A094-6E78-FB4B-85D5-9BBE44534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B0F01-0805-3E4F-9C22-7806416D33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A6761-D80D-E740-B313-DF2A7797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D1F3-00E6-874E-BC71-A81C4A2DB592}" type="datetimeFigureOut">
              <a:rPr lang="en-AT" smtClean="0"/>
              <a:t>20.06.22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636452-4440-814F-B509-462B832C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8860A6-C215-8B4D-87D8-E319AC43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CB54-F432-8946-889B-59882F98ECE0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7386248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section (yellow)">
  <p:cSld name="New section (yellow)">
    <p:bg>
      <p:bgPr>
        <a:solidFill>
          <a:srgbClr val="F3B64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5117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slide (yellow)">
  <p:cSld name="Question slide (yellow)">
    <p:bg>
      <p:bgPr>
        <a:solidFill>
          <a:srgbClr val="F3B64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e7d8246117_2_32"/>
          <p:cNvSpPr txBox="1">
            <a:spLocks noGrp="1"/>
          </p:cNvSpPr>
          <p:nvPr>
            <p:ph type="title"/>
          </p:nvPr>
        </p:nvSpPr>
        <p:spPr>
          <a:xfrm>
            <a:off x="1792200" y="3047200"/>
            <a:ext cx="860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e7d8246117_2_32"/>
          <p:cNvSpPr/>
          <p:nvPr/>
        </p:nvSpPr>
        <p:spPr>
          <a:xfrm>
            <a:off x="1527200" y="1551767"/>
            <a:ext cx="9137600" cy="40136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e7d8246117_2_32"/>
          <p:cNvSpPr/>
          <p:nvPr/>
        </p:nvSpPr>
        <p:spPr>
          <a:xfrm>
            <a:off x="5288200" y="996433"/>
            <a:ext cx="1615600" cy="1199200"/>
          </a:xfrm>
          <a:prstGeom prst="rect">
            <a:avLst/>
          </a:prstGeom>
          <a:solidFill>
            <a:srgbClr val="F3B64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endParaRPr sz="128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1" name="Google Shape;61;ge7d8246117_2_32"/>
          <p:cNvSpPr txBox="1"/>
          <p:nvPr/>
        </p:nvSpPr>
        <p:spPr>
          <a:xfrm>
            <a:off x="5506000" y="794500"/>
            <a:ext cx="1180000" cy="1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GB" sz="96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endParaRPr sz="9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7571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section (blue)">
  <p:cSld name="New section (blue)">
    <p:bg>
      <p:bgPr>
        <a:solidFill>
          <a:srgbClr val="007FAE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e7d8246117_2_1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4" name="Google Shape;64;ge7d8246117_2_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998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slide (blue)">
  <p:cSld name="Question slide (blue)">
    <p:bg>
      <p:bgPr>
        <a:solidFill>
          <a:srgbClr val="007FAE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e7d8246117_2_42"/>
          <p:cNvSpPr txBox="1">
            <a:spLocks noGrp="1"/>
          </p:cNvSpPr>
          <p:nvPr>
            <p:ph type="title"/>
          </p:nvPr>
        </p:nvSpPr>
        <p:spPr>
          <a:xfrm>
            <a:off x="1792200" y="3047200"/>
            <a:ext cx="860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e7d8246117_2_42"/>
          <p:cNvSpPr/>
          <p:nvPr/>
        </p:nvSpPr>
        <p:spPr>
          <a:xfrm>
            <a:off x="1527200" y="1551767"/>
            <a:ext cx="9137600" cy="40136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ge7d8246117_2_42"/>
          <p:cNvSpPr/>
          <p:nvPr/>
        </p:nvSpPr>
        <p:spPr>
          <a:xfrm>
            <a:off x="5288200" y="996433"/>
            <a:ext cx="1615600" cy="1199200"/>
          </a:xfrm>
          <a:prstGeom prst="rect">
            <a:avLst/>
          </a:prstGeom>
          <a:solidFill>
            <a:srgbClr val="007FA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endParaRPr sz="12800" b="1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69" name="Google Shape;69;ge7d8246117_2_42"/>
          <p:cNvSpPr txBox="1"/>
          <p:nvPr/>
        </p:nvSpPr>
        <p:spPr>
          <a:xfrm>
            <a:off x="5506000" y="794500"/>
            <a:ext cx="1180000" cy="1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GB" sz="9600" b="1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rPr>
              <a:t>?</a:t>
            </a:r>
            <a:endParaRPr sz="96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37145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11a8064b9e3_0_197"/>
          <p:cNvSpPr/>
          <p:nvPr/>
        </p:nvSpPr>
        <p:spPr>
          <a:xfrm>
            <a:off x="2877600" y="-20000"/>
            <a:ext cx="9390000" cy="6936400"/>
          </a:xfrm>
          <a:prstGeom prst="rect">
            <a:avLst/>
          </a:prstGeom>
          <a:solidFill>
            <a:srgbClr val="3843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g11a8064b9e3_0_197"/>
          <p:cNvSpPr txBox="1">
            <a:spLocks noGrp="1"/>
          </p:cNvSpPr>
          <p:nvPr>
            <p:ph type="ctrTitle"/>
          </p:nvPr>
        </p:nvSpPr>
        <p:spPr>
          <a:xfrm>
            <a:off x="3369400" y="1072533"/>
            <a:ext cx="8330800" cy="2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Open Sans"/>
              <a:buNone/>
              <a:defRPr sz="5733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" name="Google Shape;73;g11a8064b9e3_0_197"/>
          <p:cNvSpPr txBox="1">
            <a:spLocks noGrp="1"/>
          </p:cNvSpPr>
          <p:nvPr>
            <p:ph type="subTitle" idx="1"/>
          </p:nvPr>
        </p:nvSpPr>
        <p:spPr>
          <a:xfrm>
            <a:off x="3369400" y="3521333"/>
            <a:ext cx="833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200"/>
              <a:buFont typeface="Arial"/>
              <a:buNone/>
              <a:defRPr sz="2933">
                <a:solidFill>
                  <a:schemeClr val="l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3733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3733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3733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3733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3733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3733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3733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  <a:defRPr sz="3733"/>
            </a:lvl9pPr>
          </a:lstStyle>
          <a:p>
            <a:endParaRPr/>
          </a:p>
        </p:txBody>
      </p:sp>
      <p:sp>
        <p:nvSpPr>
          <p:cNvPr id="74" name="Google Shape;74;g11a8064b9e3_0_19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5" name="Google Shape;75;g11a8064b9e3_0_1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69400" y="5256901"/>
            <a:ext cx="2878933" cy="135883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11a8064b9e3_0_197"/>
          <p:cNvSpPr txBox="1"/>
          <p:nvPr/>
        </p:nvSpPr>
        <p:spPr>
          <a:xfrm>
            <a:off x="207200" y="3018601"/>
            <a:ext cx="2483600" cy="820825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867" b="1" i="0" u="none" strike="noStrike" cap="none">
                <a:solidFill>
                  <a:srgbClr val="980000"/>
                </a:solidFill>
                <a:latin typeface="Open Sans"/>
                <a:ea typeface="Open Sans"/>
                <a:cs typeface="Open Sans"/>
                <a:sym typeface="Open Sans"/>
              </a:rPr>
              <a:t>INSERT RELEVANT PHOTO HERE</a:t>
            </a:r>
            <a:endParaRPr sz="1867" b="1" i="0" u="none" strike="noStrike" cap="none">
              <a:solidFill>
                <a:srgbClr val="98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" name="Google Shape;77;g11a8064b9e3_0_197"/>
          <p:cNvSpPr txBox="1">
            <a:spLocks noGrp="1"/>
          </p:cNvSpPr>
          <p:nvPr>
            <p:ph type="body" idx="2"/>
          </p:nvPr>
        </p:nvSpPr>
        <p:spPr>
          <a:xfrm>
            <a:off x="50500" y="6333200"/>
            <a:ext cx="275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38945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333" b="1">
                <a:solidFill>
                  <a:schemeClr val="lt1"/>
                </a:solidFill>
              </a:defRPr>
            </a:lvl1pPr>
            <a:lvl2pPr marL="1219170" lvl="1" indent="-389457" algn="l" rtl="0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333">
                <a:solidFill>
                  <a:schemeClr val="lt1"/>
                </a:solidFill>
              </a:defRPr>
            </a:lvl2pPr>
            <a:lvl3pPr marL="1828754" lvl="2" indent="-389457" algn="l" rtl="0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333">
                <a:solidFill>
                  <a:schemeClr val="lt1"/>
                </a:solidFill>
              </a:defRPr>
            </a:lvl3pPr>
            <a:lvl4pPr marL="2438339" lvl="3" indent="-389457" algn="l" rtl="0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333">
                <a:solidFill>
                  <a:schemeClr val="lt1"/>
                </a:solidFill>
              </a:defRPr>
            </a:lvl4pPr>
            <a:lvl5pPr marL="3047924" lvl="4" indent="-389457" algn="l" rtl="0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333">
                <a:solidFill>
                  <a:schemeClr val="lt1"/>
                </a:solidFill>
              </a:defRPr>
            </a:lvl5pPr>
            <a:lvl6pPr marL="3657509" lvl="5" indent="-389457" algn="l" rtl="0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333">
                <a:solidFill>
                  <a:schemeClr val="lt1"/>
                </a:solidFill>
              </a:defRPr>
            </a:lvl6pPr>
            <a:lvl7pPr marL="4267093" lvl="6" indent="-389457" algn="l" rtl="0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333">
                <a:solidFill>
                  <a:schemeClr val="lt1"/>
                </a:solidFill>
              </a:defRPr>
            </a:lvl7pPr>
            <a:lvl8pPr marL="4876678" lvl="7" indent="-389457" algn="l" rtl="0">
              <a:lnSpc>
                <a:spcPct val="150000"/>
              </a:lnSpc>
              <a:spcBef>
                <a:spcPts val="1333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333">
                <a:solidFill>
                  <a:schemeClr val="lt1"/>
                </a:solidFill>
              </a:defRPr>
            </a:lvl8pPr>
            <a:lvl9pPr marL="5486263" lvl="8" indent="-389457" algn="l" rtl="0">
              <a:lnSpc>
                <a:spcPct val="150000"/>
              </a:lnSpc>
              <a:spcBef>
                <a:spcPts val="1333"/>
              </a:spcBef>
              <a:spcAft>
                <a:spcPts val="1333"/>
              </a:spcAft>
              <a:buClr>
                <a:schemeClr val="lt1"/>
              </a:buClr>
              <a:buSzPts val="1000"/>
              <a:buChar char="■"/>
              <a:defRPr sz="13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04357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ef4f7236a_2_5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0" name="Google Shape;80;g11ef4f7236a_2_5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81" name="Google Shape;81;g11ef4f7236a_2_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4257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3915" y="4817717"/>
            <a:ext cx="1796396" cy="30218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23915" y="5210963"/>
            <a:ext cx="181356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4077" y="4817717"/>
            <a:ext cx="1796396" cy="30218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4078" y="5210963"/>
            <a:ext cx="181356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239" y="4817717"/>
            <a:ext cx="1796396" cy="30218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44239" y="5210963"/>
            <a:ext cx="181356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4401" y="4817717"/>
            <a:ext cx="1796396" cy="30218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754402" y="5210963"/>
            <a:ext cx="181356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0048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48">
            <a:extLst>
              <a:ext uri="{FF2B5EF4-FFF2-40B4-BE49-F238E27FC236}">
                <a16:creationId xmlns:a16="http://schemas.microsoft.com/office/drawing/2014/main" id="{C6E48CAB-F1C0-4E71-9686-C02A967E92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6182" y="4014521"/>
            <a:ext cx="118211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35" name="Text Placeholder 50">
            <a:extLst>
              <a:ext uri="{FF2B5EF4-FFF2-40B4-BE49-F238E27FC236}">
                <a16:creationId xmlns:a16="http://schemas.microsoft.com/office/drawing/2014/main" id="{7C226081-D459-4A68-9B23-0C804E6A63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182" y="4486179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8">
            <a:extLst>
              <a:ext uri="{FF2B5EF4-FFF2-40B4-BE49-F238E27FC236}">
                <a16:creationId xmlns:a16="http://schemas.microsoft.com/office/drawing/2014/main" id="{C32AE455-05F0-44FA-98C4-73D9C60DF89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39105" y="4014521"/>
            <a:ext cx="1208897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3C3FB663-073E-458E-A31A-B15112A0D37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39103" y="4486179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91332113-C9A3-4B1F-A973-C30104497D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22025" y="4014521"/>
            <a:ext cx="118109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CDAC2DE8-0B23-47D4-A121-018184C5D2B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22025" y="4486179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AE8613EE-32F0-4251-809B-6B9907E226C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04945" y="4014521"/>
            <a:ext cx="118109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6E9683DA-61F6-48A0-9453-C03FB979401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604945" y="4486179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53C09CD9-E6F6-4AA3-968A-491D1568E73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55231" y="4014521"/>
            <a:ext cx="118109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4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4457D5F2-D7AE-44A9-847A-D20086BCCC2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555230" y="4486179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4FBE8211-41BE-41C2-B826-94FD55BC0AA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938151" y="4014521"/>
            <a:ext cx="118109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18C75666-F3E0-4AD7-8C05-FEFFEAE1D10C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938151" y="4486179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8">
            <a:extLst>
              <a:ext uri="{FF2B5EF4-FFF2-40B4-BE49-F238E27FC236}">
                <a16:creationId xmlns:a16="http://schemas.microsoft.com/office/drawing/2014/main" id="{66478F13-D9B8-4439-9B08-804CD6848EB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321072" y="4014521"/>
            <a:ext cx="118109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6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08844405-957A-4970-A2B6-D161FED665FF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321073" y="4486179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6F067D31-AE61-48F0-A497-1908DC77F08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703992" y="4014521"/>
            <a:ext cx="1181099" cy="302187"/>
          </a:xfrm>
        </p:spPr>
        <p:txBody>
          <a:bodyPr lIns="0" rIns="0">
            <a:noAutofit/>
          </a:bodyPr>
          <a:lstStyle>
            <a:lvl1pPr marL="0" indent="0">
              <a:buNone/>
              <a:defRPr sz="1600" b="1">
                <a:solidFill>
                  <a:schemeClr val="accent3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EDIT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5B4A526A-A40E-4B7D-94EC-5FDCAD2EAD8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0703993" y="4486179"/>
            <a:ext cx="1182119" cy="1183101"/>
          </a:xfrm>
        </p:spPr>
        <p:txBody>
          <a:bodyPr lIns="0" rIns="0"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A67390-01C5-4A4E-AF7F-79E8DB2B2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2994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ip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14742123-85C4-4775-80AC-721BD7C162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0060" y="1776097"/>
            <a:ext cx="2159000" cy="302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E1001174-581F-41A6-864B-D3BE932C2E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0060" y="2111375"/>
            <a:ext cx="217963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8">
            <a:extLst>
              <a:ext uri="{FF2B5EF4-FFF2-40B4-BE49-F238E27FC236}">
                <a16:creationId xmlns:a16="http://schemas.microsoft.com/office/drawing/2014/main" id="{2B649793-2AFC-43EE-8172-0EAB326F11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74540" y="1776097"/>
            <a:ext cx="2159000" cy="302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3" name="Text Placeholder 50">
            <a:extLst>
              <a:ext uri="{FF2B5EF4-FFF2-40B4-BE49-F238E27FC236}">
                <a16:creationId xmlns:a16="http://schemas.microsoft.com/office/drawing/2014/main" id="{5B27745F-27CA-45D0-BE8E-A9C3B168F4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74540" y="2111375"/>
            <a:ext cx="217963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Text Placeholder 48">
            <a:extLst>
              <a:ext uri="{FF2B5EF4-FFF2-40B4-BE49-F238E27FC236}">
                <a16:creationId xmlns:a16="http://schemas.microsoft.com/office/drawing/2014/main" id="{58782C77-F426-4586-AF09-D07E1E8737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97900" y="1776097"/>
            <a:ext cx="2159000" cy="302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4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5" name="Text Placeholder 50">
            <a:extLst>
              <a:ext uri="{FF2B5EF4-FFF2-40B4-BE49-F238E27FC236}">
                <a16:creationId xmlns:a16="http://schemas.microsoft.com/office/drawing/2014/main" id="{E04DA729-6A59-4BC5-8955-DF4D12F1259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97900" y="2111375"/>
            <a:ext cx="217963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48">
            <a:extLst>
              <a:ext uri="{FF2B5EF4-FFF2-40B4-BE49-F238E27FC236}">
                <a16:creationId xmlns:a16="http://schemas.microsoft.com/office/drawing/2014/main" id="{F6AF03D4-E441-4447-876C-A1B030223E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80060" y="2914739"/>
            <a:ext cx="2159000" cy="302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7" name="Text Placeholder 50">
            <a:extLst>
              <a:ext uri="{FF2B5EF4-FFF2-40B4-BE49-F238E27FC236}">
                <a16:creationId xmlns:a16="http://schemas.microsoft.com/office/drawing/2014/main" id="{679D428E-9700-4E19-8364-70006C3E765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80060" y="3254810"/>
            <a:ext cx="217963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Text Placeholder 48">
            <a:extLst>
              <a:ext uri="{FF2B5EF4-FFF2-40B4-BE49-F238E27FC236}">
                <a16:creationId xmlns:a16="http://schemas.microsoft.com/office/drawing/2014/main" id="{5B64A0D9-EA5C-4EC1-981A-0FD223A62F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674540" y="2914739"/>
            <a:ext cx="2159000" cy="302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9" name="Text Placeholder 50">
            <a:extLst>
              <a:ext uri="{FF2B5EF4-FFF2-40B4-BE49-F238E27FC236}">
                <a16:creationId xmlns:a16="http://schemas.microsoft.com/office/drawing/2014/main" id="{7F9CD6F4-7AEE-42A4-B26D-96BE3E9003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674540" y="3254810"/>
            <a:ext cx="217963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48">
            <a:extLst>
              <a:ext uri="{FF2B5EF4-FFF2-40B4-BE49-F238E27FC236}">
                <a16:creationId xmlns:a16="http://schemas.microsoft.com/office/drawing/2014/main" id="{82EA5B58-66CC-4197-BAC3-D0A39558DB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697900" y="2914739"/>
            <a:ext cx="2159000" cy="302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5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1" name="Text Placeholder 50">
            <a:extLst>
              <a:ext uri="{FF2B5EF4-FFF2-40B4-BE49-F238E27FC236}">
                <a16:creationId xmlns:a16="http://schemas.microsoft.com/office/drawing/2014/main" id="{B76C47B4-A585-4CAC-933A-2E6D1938D17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697900" y="3254810"/>
            <a:ext cx="217963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48">
            <a:extLst>
              <a:ext uri="{FF2B5EF4-FFF2-40B4-BE49-F238E27FC236}">
                <a16:creationId xmlns:a16="http://schemas.microsoft.com/office/drawing/2014/main" id="{563D0C18-5125-4D0F-B46D-76AE182B3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80060" y="4057987"/>
            <a:ext cx="2159000" cy="302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3" name="Text Placeholder 50">
            <a:extLst>
              <a:ext uri="{FF2B5EF4-FFF2-40B4-BE49-F238E27FC236}">
                <a16:creationId xmlns:a16="http://schemas.microsoft.com/office/drawing/2014/main" id="{10634501-CE83-42B9-8572-5C6B7371086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80060" y="4392591"/>
            <a:ext cx="217963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48">
            <a:extLst>
              <a:ext uri="{FF2B5EF4-FFF2-40B4-BE49-F238E27FC236}">
                <a16:creationId xmlns:a16="http://schemas.microsoft.com/office/drawing/2014/main" id="{54844B85-1B28-4340-AA8C-10A0C2A36C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674540" y="4057987"/>
            <a:ext cx="2159000" cy="302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5" name="Text Placeholder 50">
            <a:extLst>
              <a:ext uri="{FF2B5EF4-FFF2-40B4-BE49-F238E27FC236}">
                <a16:creationId xmlns:a16="http://schemas.microsoft.com/office/drawing/2014/main" id="{31BB84F0-3823-46DB-BCEF-5EF3F8E680C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674540" y="4392591"/>
            <a:ext cx="217963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48">
            <a:extLst>
              <a:ext uri="{FF2B5EF4-FFF2-40B4-BE49-F238E27FC236}">
                <a16:creationId xmlns:a16="http://schemas.microsoft.com/office/drawing/2014/main" id="{D4D4EE7B-E029-47B3-BC18-D53E810711C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697900" y="4057987"/>
            <a:ext cx="2159000" cy="302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7" name="Text Placeholder 50">
            <a:extLst>
              <a:ext uri="{FF2B5EF4-FFF2-40B4-BE49-F238E27FC236}">
                <a16:creationId xmlns:a16="http://schemas.microsoft.com/office/drawing/2014/main" id="{C088BE45-14DC-4551-A5FC-93D0BA99188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697900" y="4392591"/>
            <a:ext cx="217963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48">
            <a:extLst>
              <a:ext uri="{FF2B5EF4-FFF2-40B4-BE49-F238E27FC236}">
                <a16:creationId xmlns:a16="http://schemas.microsoft.com/office/drawing/2014/main" id="{120E072F-4FF5-422F-B7FD-BE3DF02601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80060" y="5231920"/>
            <a:ext cx="2159000" cy="302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9" name="Text Placeholder 50">
            <a:extLst>
              <a:ext uri="{FF2B5EF4-FFF2-40B4-BE49-F238E27FC236}">
                <a16:creationId xmlns:a16="http://schemas.microsoft.com/office/drawing/2014/main" id="{E73E6162-F4E3-4F6D-BA12-6B5918E23B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580060" y="5566525"/>
            <a:ext cx="217963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48">
            <a:extLst>
              <a:ext uri="{FF2B5EF4-FFF2-40B4-BE49-F238E27FC236}">
                <a16:creationId xmlns:a16="http://schemas.microsoft.com/office/drawing/2014/main" id="{C9938F8E-67A2-401C-882C-ED04C7E5224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74540" y="5231920"/>
            <a:ext cx="2159000" cy="302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1" name="Text Placeholder 50">
            <a:extLst>
              <a:ext uri="{FF2B5EF4-FFF2-40B4-BE49-F238E27FC236}">
                <a16:creationId xmlns:a16="http://schemas.microsoft.com/office/drawing/2014/main" id="{E683DBE3-DCA5-4538-A253-E60ED2C4B62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4540" y="5566525"/>
            <a:ext cx="217963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2" name="Text Placeholder 48">
            <a:extLst>
              <a:ext uri="{FF2B5EF4-FFF2-40B4-BE49-F238E27FC236}">
                <a16:creationId xmlns:a16="http://schemas.microsoft.com/office/drawing/2014/main" id="{6F8B9E2C-BE06-4536-A348-4640A2DA1BF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97900" y="5231920"/>
            <a:ext cx="2159000" cy="302187"/>
          </a:xfrm>
        </p:spPr>
        <p:txBody>
          <a:bodyPr>
            <a:no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189" indent="0">
              <a:buNone/>
              <a:defRPr sz="1800"/>
            </a:lvl2pPr>
            <a:lvl3pPr marL="914377" indent="0">
              <a:buNone/>
              <a:defRPr sz="18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3" name="Text Placeholder 50">
            <a:extLst>
              <a:ext uri="{FF2B5EF4-FFF2-40B4-BE49-F238E27FC236}">
                <a16:creationId xmlns:a16="http://schemas.microsoft.com/office/drawing/2014/main" id="{B9A57CE7-FAE2-490F-A8F8-402B5F3A744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697900" y="5566525"/>
            <a:ext cx="2179637" cy="70643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tx1"/>
                </a:solidFill>
              </a:defRPr>
            </a:lvl1pPr>
            <a:lvl2pPr marL="457189" indent="0">
              <a:buNone/>
              <a:defRPr sz="1100"/>
            </a:lvl2pPr>
            <a:lvl3pPr marL="914377" indent="0">
              <a:buNone/>
              <a:defRPr sz="11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611859-7CC8-480B-BA0E-18BB16B3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7522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44">
          <p15:clr>
            <a:srgbClr val="FBAE40"/>
          </p15:clr>
        </p15:guide>
        <p15:guide id="2" pos="5112">
          <p15:clr>
            <a:srgbClr val="FBAE40"/>
          </p15:clr>
        </p15:guide>
        <p15:guide id="4" pos="5256">
          <p15:clr>
            <a:srgbClr val="5ACBF0"/>
          </p15:clr>
        </p15:guide>
        <p15:guide id="5" pos="4968">
          <p15:clr>
            <a:srgbClr val="5ACBF0"/>
          </p15:clr>
        </p15:guide>
        <p15:guide id="6" pos="2688">
          <p15:clr>
            <a:srgbClr val="5ACBF0"/>
          </p15:clr>
        </p15:guide>
        <p15:guide id="7" pos="2400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30701-5D01-47CD-BF9B-3F1495D5B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F8131-D439-4719-B3EC-9D45A452E9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C3618-665D-443F-8ED5-2537C7FE9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0413D-81D9-4EB2-920F-CF4CBC3418F1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461180-54AB-44B3-BFC2-84A134C5D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C3BAD-23EF-42E9-826F-3FA34FF9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2066B-2702-4959-A5B5-AAA359F644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0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82C31-9E14-8A4C-9D05-34E912F3D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E4B501-FCCC-6540-8AD4-4012752829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4CDB0-818C-D149-BFA8-273BDBA891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32F04-A00B-D44F-AFCA-B44306A2D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D1F3-00E6-874E-BC71-A81C4A2DB592}" type="datetimeFigureOut">
              <a:rPr lang="en-AT" smtClean="0"/>
              <a:t>20.06.22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8DE05B-03EB-F34C-992E-6AF56DC01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6E95B7-EB30-0940-87B6-3604B618E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6CB54-F432-8946-889B-59882F98ECE0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75433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78F39-B3A0-4960-9EF4-3135A8C9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A2E523-0375-45FD-B691-53493EABE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03A02-F121-42B7-85DC-12FC84129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6C945-0636-47C3-9E8F-A26D7884ECEC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DF039B-6729-4FA0-B3CF-00EFE0B0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FE4FC-BBD4-4D68-9417-CF045DBCF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90BC-BC58-4629-AE9D-3DA0E8D625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80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14.emf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image" Target="../media/image14.emf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8.emf"/><Relationship Id="rId5" Type="http://schemas.openxmlformats.org/officeDocument/2006/relationships/image" Target="../media/image27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theme" Target="../theme/theme9.xml"/><Relationship Id="rId5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C2A26B-F24A-8944-8180-2B474900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A0A154-97A6-D14F-82C9-75C243722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926BF2-FB79-2242-9507-EE24252EB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D1F3-00E6-874E-BC71-A81C4A2DB592}" type="datetimeFigureOut">
              <a:rPr lang="en-AT" smtClean="0"/>
              <a:t>20.06.22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C596E-F8E1-F648-A8E9-8C3C92F0F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CE37D-BDCD-5C4E-AEBD-59FE67E61C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6CB54-F432-8946-889B-59882F98ECE0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9650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1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6093960" y="1"/>
            <a:ext cx="6096000" cy="6858000"/>
          </a:xfrm>
          <a:prstGeom prst="rect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68565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828" algn="l" defTabSz="68565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656" algn="l" defTabSz="68565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484" algn="l" defTabSz="68565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312" algn="l" defTabSz="68565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140" algn="l" defTabSz="68565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6968" algn="l" defTabSz="68565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399796" algn="l" defTabSz="68565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2624" algn="l" defTabSz="685656" rtl="0" eaLnBrk="1" latinLnBrk="0" hangingPunct="1">
              <a:defRPr sz="1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1733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2625FA7-D3FB-E148-8F71-CB95270B9617}"/>
              </a:ext>
            </a:extLst>
          </p:cNvPr>
          <p:cNvSpPr/>
          <p:nvPr userDrawn="1"/>
        </p:nvSpPr>
        <p:spPr>
          <a:xfrm>
            <a:off x="10614213" y="234856"/>
            <a:ext cx="1575748" cy="59708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>
              <a:lnSpc>
                <a:spcPct val="80000"/>
              </a:lnSpc>
            </a:pPr>
            <a:endParaRPr lang="de-DE" sz="4000" b="1" dirty="0">
              <a:solidFill>
                <a:srgbClr val="8EBF2F"/>
              </a:solidFill>
              <a:latin typeface="Trade Gothic LT Std Bold 2"/>
              <a:cs typeface="Trade Gothic LT Std Bold 2"/>
            </a:endParaRPr>
          </a:p>
        </p:txBody>
      </p:sp>
    </p:spTree>
    <p:extLst>
      <p:ext uri="{BB962C8B-B14F-4D97-AF65-F5344CB8AC3E}">
        <p14:creationId xmlns:p14="http://schemas.microsoft.com/office/powerpoint/2010/main" val="271202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xmlns:p14="http://schemas.microsoft.com/office/powerpoint/2010/main" spd="slow" advClick="0" advTm="2000"/>
    </mc:Fallback>
  </mc:AlternateContent>
  <p:txStyles>
    <p:titleStyle>
      <a:lvl1pPr algn="l" defTabSz="91418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46" indent="-228546" algn="l" defTabSz="91418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39" indent="-228546" algn="l" defTabSz="914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31" indent="-228546" algn="l" defTabSz="914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24" indent="-228546" algn="l" defTabSz="914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6917" indent="-228546" algn="l" defTabSz="914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009" indent="-228546" algn="l" defTabSz="914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971102" indent="-228546" algn="l" defTabSz="914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428194" indent="-228546" algn="l" defTabSz="914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885287" indent="-228546" algn="l" defTabSz="91418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8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1pPr>
      <a:lvl2pPr marL="457093" algn="l" defTabSz="91418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2pPr>
      <a:lvl3pPr marL="914185" algn="l" defTabSz="91418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8" algn="l" defTabSz="91418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1828370" algn="l" defTabSz="91418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285463" algn="l" defTabSz="91418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6pPr>
      <a:lvl7pPr marL="2742555" algn="l" defTabSz="91418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7pPr>
      <a:lvl8pPr marL="3199648" algn="l" defTabSz="91418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8pPr>
      <a:lvl9pPr marL="3656741" algn="l" defTabSz="914185" rtl="0" eaLnBrk="1" latinLnBrk="0" hangingPunct="1">
        <a:defRPr sz="1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E07DA8-F1F3-4A5A-BC63-BCDC6C459C2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028944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825625"/>
            <a:ext cx="106558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365126"/>
            <a:ext cx="106588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D8510D3-7480-FA40-B714-28425739DA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7">
            <a:extLst>
              <a:ext uri="{FF2B5EF4-FFF2-40B4-BE49-F238E27FC236}">
                <a16:creationId xmlns:a16="http://schemas.microsoft.com/office/drawing/2014/main" id="{8C025A19-EC4F-5D46-BAED-915B844A7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01290F5-EF9B-6848-BD94-0DC63C6147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373280"/>
            <a:ext cx="9084295" cy="143061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F75C5D-E446-ED43-A925-6592A35052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/>
          <a:srcRect r="61236"/>
          <a:stretch/>
        </p:blipFill>
        <p:spPr>
          <a:xfrm>
            <a:off x="11108068" y="174088"/>
            <a:ext cx="952266" cy="5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76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579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1E07DA8-F1F3-4A5A-BC63-BCDC6C459C2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0"/>
            <a:ext cx="10289448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20ED6A-9B85-4407-9D45-1136FF687F8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627520" y="3464"/>
            <a:ext cx="4564481" cy="685453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825625"/>
            <a:ext cx="106558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A2480010-F678-B344-A032-37DB46F81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12" y="677042"/>
            <a:ext cx="10658856" cy="701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A1752F-D51E-0D41-BBC4-900B799480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12485" y="6514242"/>
            <a:ext cx="9296375" cy="2462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FOOTER - Goto 'Insert &gt; Header and footer &gt; Footer'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748" y="63528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38B0777-827F-8D42-90B1-61394C340E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14BBBCD-90CB-2F47-9BDE-CEED80DD9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0338" y="6294169"/>
            <a:ext cx="9084295" cy="230400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r">
              <a:defRPr sz="800" b="0" i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DATE - 'Insert &gt; Header and footer &gt; Fixed'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80C214-DDDD-ED43-9EEB-9946922C8B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r="61236"/>
          <a:stretch/>
        </p:blipFill>
        <p:spPr>
          <a:xfrm>
            <a:off x="11108068" y="174088"/>
            <a:ext cx="952266" cy="5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0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579C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20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70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61250" y="150997"/>
            <a:ext cx="10025950" cy="100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248" y="1825625"/>
            <a:ext cx="115399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-3794" y="1219201"/>
            <a:ext cx="12192000" cy="46892"/>
          </a:xfrm>
          <a:prstGeom prst="line">
            <a:avLst/>
          </a:prstGeom>
          <a:ln w="12700">
            <a:solidFill>
              <a:srgbClr val="458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3A9DDFB0-A4DF-ED4E-A358-73C116244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794" y="6046016"/>
            <a:ext cx="12209441" cy="803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1E5D326-BDBF-8142-A497-3A55A95DAED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47248" y="-58820"/>
            <a:ext cx="1162960" cy="142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4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91384C-5E18-4533-B55A-2F3C9353AA96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6420-83DC-437A-9408-8F80046268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0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pen Sans"/>
              <a:buNone/>
              <a:defRPr sz="2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400"/>
              <a:buFont typeface="Open Sans"/>
              <a:buChar char="■"/>
              <a:defRPr sz="1400" b="0" i="0" u="none" strike="noStrike" cap="none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096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0B616-241D-4DFE-BC2F-C001ED77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24" y="457200"/>
            <a:ext cx="11731752" cy="6309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E909E-CC4A-4E51-BC02-B893225D2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24" y="1825625"/>
            <a:ext cx="11731752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B6EE4-1695-4DD6-9758-84FFE963D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124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FDAD0-21E9-42D0-8C63-C6563197FC13}" type="datetimeFigureOut">
              <a:rPr lang="en-US" smtClean="0"/>
              <a:t>6/20/22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3250D-A8F9-4682-AD84-FD37BCAA6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9280" y="6356351"/>
            <a:ext cx="593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1A788-841D-41AB-A983-152B6532F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8676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E3823-CC86-4AC6-95C0-DC3ECA80FD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67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</p:sldLayoutIdLst>
  <p:txStyles>
    <p:titleStyle>
      <a:lvl1pPr algn="ctr" defTabSz="914377" rtl="0" eaLnBrk="1" latinLnBrk="0" hangingPunct="1">
        <a:lnSpc>
          <a:spcPct val="90000"/>
        </a:lnSpc>
        <a:spcBef>
          <a:spcPts val="100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iiasa.ac.at/" TargetMode="External"/><Relationship Id="rId4" Type="http://schemas.openxmlformats.org/officeDocument/2006/relationships/hyperlink" Target="mailto:fraisl@iiasa.ac.at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27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jpg"/><Relationship Id="rId2" Type="http://schemas.openxmlformats.org/officeDocument/2006/relationships/image" Target="../media/image41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ee@iiasa.ac.at" TargetMode="External"/><Relationship Id="rId7" Type="http://schemas.openxmlformats.org/officeDocument/2006/relationships/hyperlink" Target="mailto:kbett@data4sdgs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mailto:Liliana.SUCHODOLSKA@oecd.org" TargetMode="External"/><Relationship Id="rId5" Type="http://schemas.openxmlformats.org/officeDocument/2006/relationships/hyperlink" Target="mailto:somache@knbs.or.ke" TargetMode="External"/><Relationship Id="rId4" Type="http://schemas.openxmlformats.org/officeDocument/2006/relationships/hyperlink" Target="mailto:Elena.PRODEN@unitar.or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4" Type="http://schemas.openxmlformats.org/officeDocument/2006/relationships/hyperlink" Target="https://paris21.org/news-center/news/new-guide-how-reuse-citizen-generated-data-official-reportin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kbett@data4sdgs.org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8.xml"/><Relationship Id="rId4" Type="http://schemas.openxmlformats.org/officeDocument/2006/relationships/hyperlink" Target="mailto:sharon@africasvoices.org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https://eu-citizen.science/media/images/2021-02-13_111102025454_740_Ahlefeld%20CS.P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D4E1025-0E7A-D940-B934-74970FB73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60" y="646454"/>
            <a:ext cx="3803363" cy="91152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8EA9290-9749-2C47-872C-A872258380FC}"/>
              </a:ext>
            </a:extLst>
          </p:cNvPr>
          <p:cNvSpPr txBox="1">
            <a:spLocks/>
          </p:cNvSpPr>
          <p:nvPr/>
        </p:nvSpPr>
        <p:spPr>
          <a:xfrm>
            <a:off x="719384" y="1829643"/>
            <a:ext cx="10753231" cy="11814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en-GB" b="1" dirty="0"/>
              <a:t>Citizen Science and the UN Sustainable Development Goals (SDGs)</a:t>
            </a:r>
          </a:p>
        </p:txBody>
      </p:sp>
      <p:pic>
        <p:nvPicPr>
          <p:cNvPr id="1028" name="Picture 4" descr="Connect with SRI">
            <a:extLst>
              <a:ext uri="{FF2B5EF4-FFF2-40B4-BE49-F238E27FC236}">
                <a16:creationId xmlns:a16="http://schemas.microsoft.com/office/drawing/2014/main" id="{104C79D7-5646-3584-3E3F-3A34E574F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496" y="3429000"/>
            <a:ext cx="2582734" cy="93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D67B8AB-9727-01A6-9839-43B5DCA122F2}"/>
              </a:ext>
            </a:extLst>
          </p:cNvPr>
          <p:cNvSpPr txBox="1">
            <a:spLocks/>
          </p:cNvSpPr>
          <p:nvPr/>
        </p:nvSpPr>
        <p:spPr>
          <a:xfrm>
            <a:off x="3152458" y="4781654"/>
            <a:ext cx="5594810" cy="14411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 Dilek Fraisl</a:t>
            </a:r>
            <a:br>
              <a:rPr kumimoji="0" lang="en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Research Scholar</a:t>
            </a:r>
            <a:br>
              <a:rPr kumimoji="0" lang="en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A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Institute for Applied Systems Analysis (IIASA)</a:t>
            </a:r>
            <a:br>
              <a:rPr kumimoji="0" lang="en-AT" sz="1600" b="0" i="0" u="none" strike="noStrike" kern="1200" cap="none" spc="0" normalizeH="0" baseline="0" noProof="0" dirty="0">
                <a:ln>
                  <a:noFill/>
                </a:ln>
                <a:solidFill>
                  <a:srgbClr val="00579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79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fraisl@iiasa.ac.at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79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79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Twitter: dilekfraisl1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79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79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www.iiasa.ac.at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579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kumimoji="0" lang="en-AT" sz="1600" b="0" i="0" u="none" strike="noStrike" kern="1200" cap="none" spc="0" normalizeH="0" baseline="0" noProof="0" dirty="0">
              <a:ln>
                <a:noFill/>
              </a:ln>
              <a:solidFill>
                <a:srgbClr val="00579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637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8F9B7-FB6A-4B09-8488-EF3A66CF3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B0777-827F-8D42-90B1-61394C340E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D0F493-0C29-404E-9C67-69BAA44CBC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713" y="1594884"/>
            <a:ext cx="11720430" cy="4518071"/>
          </a:xfrm>
        </p:spPr>
        <p:txBody>
          <a:bodyPr>
            <a:normAutofit/>
          </a:bodyPr>
          <a:lstStyle/>
          <a:p>
            <a:pPr marL="571500" indent="-342900" algn="just">
              <a:buFont typeface="Arial" panose="020B0604020202020204" pitchFamily="34" charset="0"/>
              <a:buChar char="•"/>
            </a:pPr>
            <a:r>
              <a:rPr lang="en-US" sz="2800" dirty="0"/>
              <a:t>Citizen science data (</a:t>
            </a:r>
            <a:r>
              <a:rPr lang="en-US" sz="2800" b="0" dirty="0"/>
              <a:t>monitoring beach litter) have been integrated into the official SDG monitoring and reporting mechanisms of Ghana </a:t>
            </a:r>
            <a:r>
              <a:rPr lang="en-US" sz="2800" b="1" dirty="0">
                <a:solidFill>
                  <a:srgbClr val="0070C0"/>
                </a:solidFill>
              </a:rPr>
              <a:t>= first country to do 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effectLst/>
            </a:endParaRPr>
          </a:p>
          <a:p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00EFE97-D492-4CB9-BFAF-B5A1E4D7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48" y="306313"/>
            <a:ext cx="10991088" cy="1102884"/>
          </a:xfrm>
        </p:spPr>
        <p:txBody>
          <a:bodyPr>
            <a:normAutofit/>
          </a:bodyPr>
          <a:lstStyle/>
          <a:p>
            <a:r>
              <a:rPr lang="en-GB" sz="3600" dirty="0"/>
              <a:t>Reporting on Indicator 14.1.1b with Citizen Science</a:t>
            </a:r>
          </a:p>
        </p:txBody>
      </p:sp>
      <p:pic>
        <p:nvPicPr>
          <p:cNvPr id="9" name="image3.png" descr="Logo, company name&#10;&#10;Description automatically generated">
            <a:extLst>
              <a:ext uri="{FF2B5EF4-FFF2-40B4-BE49-F238E27FC236}">
                <a16:creationId xmlns:a16="http://schemas.microsoft.com/office/drawing/2014/main" id="{0C6B6D7F-452C-3501-8395-B428CDD4804C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975292" y="2966957"/>
            <a:ext cx="5994458" cy="3385849"/>
          </a:xfrm>
          <a:prstGeom prst="rect">
            <a:avLst/>
          </a:prstGeom>
          <a:ln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F2DBB4-8654-1E9F-C158-452BB32CD79A}"/>
              </a:ext>
            </a:extLst>
          </p:cNvPr>
          <p:cNvSpPr txBox="1"/>
          <p:nvPr/>
        </p:nvSpPr>
        <p:spPr>
          <a:xfrm>
            <a:off x="362713" y="3237285"/>
            <a:ext cx="523798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Legal framework was in place</a:t>
            </a:r>
          </a:p>
          <a:p>
            <a:pPr marL="5715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Inputs to Ghana’s Ocean Plan and other relevant policies</a:t>
            </a:r>
          </a:p>
          <a:p>
            <a:pPr marL="5715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Bridging local data collection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efforts with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global monitoring processes by leveraging the SDG framework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033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2CB5CC-89CA-CED4-0FAD-193A86BED2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B0777-827F-8D42-90B1-61394C340E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AA79D-D10E-C103-7DC8-98CEB6B38F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SDG 3 (Health and Wellbeing) and SDG6 (Clean Water and Sanitation) were identified in the systematic review as having a high potential to benefit from citizen science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Undertook a review of health-related indicators (SDGs and WHO’s Triple Billion Targets)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Found that citizen science can contribute to at least 42 indicators (out of 58 health-related ones): 9 in a direct way and the rest in a supplementary 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Ongoing project looking into citizen science for indicator 16.6.2 (UNDPOGC): 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GB" dirty="0"/>
              <a:t>Satisfaction with healthcare, education and government services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GB" dirty="0"/>
              <a:t>Access, affordability, quality of facilities, equal treatment for everyone, overall satisfaction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GB" dirty="0"/>
              <a:t>Courtesy and treatment (healthcare), effective delivery (education), timeliness (government services)</a:t>
            </a:r>
          </a:p>
          <a:p>
            <a:pPr marL="1028700" lvl="1" indent="-342900">
              <a:buFont typeface="Arial" panose="020B0604020202020204" pitchFamily="34" charset="0"/>
              <a:buChar char="•"/>
            </a:pPr>
            <a:r>
              <a:rPr lang="en-GB" dirty="0"/>
              <a:t>Talking to NSOs, designing a citizen science strategy, identifying challenges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0B723E6-3FE2-4E64-A66F-9017075BF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Also of Relevance for Social Indicators</a:t>
            </a:r>
          </a:p>
        </p:txBody>
      </p:sp>
    </p:spTree>
    <p:extLst>
      <p:ext uri="{BB962C8B-B14F-4D97-AF65-F5344CB8AC3E}">
        <p14:creationId xmlns:p14="http://schemas.microsoft.com/office/powerpoint/2010/main" val="2303063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D0F493-0C29-404E-9C67-69BAA44CBCF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Opportunities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More frequent data collection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Higher spatial resolution/remote places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Filling gaps in cases where no data exist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Local knowledge/thematic richness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Raising awareness of global and local issues related to sustainable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Transformative behaviors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F7F9177-6D91-3446-47B2-CBEB6B07EEF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937504" y="1594884"/>
            <a:ext cx="6171946" cy="4518071"/>
          </a:xfrm>
        </p:spPr>
        <p:txBody>
          <a:bodyPr>
            <a:normAutofit fontScale="92500" lnSpcReduction="10000"/>
          </a:bodyPr>
          <a:lstStyle/>
          <a:p>
            <a:r>
              <a:rPr lang="en-GB" sz="3000" b="1" dirty="0">
                <a:solidFill>
                  <a:srgbClr val="C00000"/>
                </a:solidFill>
              </a:rPr>
              <a:t>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 quality and trust in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Alignment with official protocols and data requirements, and legal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Representativeness of the data/other biases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Digital divide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Inclusivity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Engagement (recruitment, sustained participation, aligning motivations with purpose)</a:t>
            </a:r>
          </a:p>
          <a:p>
            <a:endParaRPr lang="en-GB" sz="30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08F9B7-FB6A-4B09-8488-EF3A66CF38B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8B0777-827F-8D42-90B1-61394C340E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00EFE97-D492-4CB9-BFAF-B5A1E4D7C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Citizen Science for SDG Monitoring</a:t>
            </a:r>
          </a:p>
        </p:txBody>
      </p:sp>
      <p:pic>
        <p:nvPicPr>
          <p:cNvPr id="9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B522C76B-6431-2ECE-C9FE-3EA1A6B7F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7492" y="4919460"/>
            <a:ext cx="954290" cy="954290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5D0870F1-F3BE-F1FF-158E-9D8553CB0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792" y="4846296"/>
            <a:ext cx="833640" cy="83364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D7E809-7668-3E6B-3578-BC9392FF26C5}"/>
              </a:ext>
            </a:extLst>
          </p:cNvPr>
          <p:cNvSpPr txBox="1"/>
          <p:nvPr/>
        </p:nvSpPr>
        <p:spPr>
          <a:xfrm>
            <a:off x="10735517" y="6604084"/>
            <a:ext cx="159823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Images: flaticon.com</a:t>
            </a:r>
          </a:p>
        </p:txBody>
      </p:sp>
    </p:spTree>
    <p:extLst>
      <p:ext uri="{BB962C8B-B14F-4D97-AF65-F5344CB8AC3E}">
        <p14:creationId xmlns:p14="http://schemas.microsoft.com/office/powerpoint/2010/main" val="1809885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547A728-470D-DD4C-B25D-8FA003B4B0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time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448C746E-366C-DB4A-B639-D75934F8A8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BD5F9E9-B034-8E41-B1A0-51D1AD708286}"/>
              </a:ext>
            </a:extLst>
          </p:cNvPr>
          <p:cNvSpPr txBox="1">
            <a:spLocks/>
          </p:cNvSpPr>
          <p:nvPr/>
        </p:nvSpPr>
        <p:spPr>
          <a:xfrm>
            <a:off x="7575395" y="5446684"/>
            <a:ext cx="4384725" cy="10031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Linda See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NoDES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Research Group, ASA Program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see@iiasa.ac.at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75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3A0364-642A-734D-A5F5-9DFE40051348}"/>
              </a:ext>
            </a:extLst>
          </p:cNvPr>
          <p:cNvGrpSpPr/>
          <p:nvPr/>
        </p:nvGrpSpPr>
        <p:grpSpPr>
          <a:xfrm>
            <a:off x="3728635" y="6040818"/>
            <a:ext cx="4937570" cy="583423"/>
            <a:chOff x="2608289" y="5892531"/>
            <a:chExt cx="4937570" cy="583423"/>
          </a:xfrm>
        </p:grpSpPr>
        <p:sp>
          <p:nvSpPr>
            <p:cNvPr id="8" name="Footer Placeholder 4">
              <a:extLst>
                <a:ext uri="{FF2B5EF4-FFF2-40B4-BE49-F238E27FC236}">
                  <a16:creationId xmlns:a16="http://schemas.microsoft.com/office/drawing/2014/main" id="{C801146A-B836-014F-8759-2F29F89F547B}"/>
                </a:ext>
              </a:extLst>
            </p:cNvPr>
            <p:cNvSpPr txBox="1">
              <a:spLocks/>
            </p:cNvSpPr>
            <p:nvPr/>
          </p:nvSpPr>
          <p:spPr>
            <a:xfrm>
              <a:off x="2978584" y="5892531"/>
              <a:ext cx="4567275" cy="583423"/>
            </a:xfrm>
            <a:prstGeom prst="rect">
              <a:avLst/>
            </a:prstGeom>
            <a:ln w="6350">
              <a:noFill/>
            </a:ln>
          </p:spPr>
          <p:txBody>
            <a:bodyPr vert="horz" lIns="91440" tIns="45720" rIns="91440" bIns="45720" rtlCol="0" anchor="ctr"/>
            <a:lstStyle>
              <a:defPPr>
                <a:defRPr lang="en-US"/>
              </a:defPPr>
              <a:lvl1pPr marL="0" marR="203200" algn="just" defTabSz="914400" rtl="0" eaLnBrk="1" latinLnBrk="0" hangingPunct="1">
                <a:spcBef>
                  <a:spcPts val="0"/>
                </a:spcBef>
                <a:spcAft>
                  <a:spcPts val="0"/>
                </a:spcAft>
                <a:defRPr sz="1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20320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This project has received funding from the European Union’s Horizon 2020 research and innovation programme under grant agreement No 872944</a:t>
              </a:r>
              <a:endPara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2" descr="https://lh4.googleusercontent.com/UMMj_nahq765TuuhzfGCZ0wFb0XO2xNhFwKaYMCWxSpRd1reHe-5nkY_qoyVaNQRgU9te7NjKKz7d_7h8fqlOLa3UIX_apDvTEW_Kx87SujKhZ1bMldAoh18gtFVoDSTQ2UMn8E">
              <a:extLst>
                <a:ext uri="{FF2B5EF4-FFF2-40B4-BE49-F238E27FC236}">
                  <a16:creationId xmlns:a16="http://schemas.microsoft.com/office/drawing/2014/main" id="{32EF6D48-A543-3642-A49C-5A7AA275C8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289" y="6046625"/>
              <a:ext cx="419724" cy="277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D02AFBF4-46F9-A34A-B319-6B8AF9B08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1541"/>
            <a:ext cx="12205649" cy="80207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9310BA-7CF0-F14B-8EF4-6F58576135A1}"/>
              </a:ext>
            </a:extLst>
          </p:cNvPr>
          <p:cNvCxnSpPr/>
          <p:nvPr/>
        </p:nvCxnSpPr>
        <p:spPr>
          <a:xfrm flipV="1">
            <a:off x="-3794" y="1219201"/>
            <a:ext cx="12192000" cy="46892"/>
          </a:xfrm>
          <a:prstGeom prst="line">
            <a:avLst/>
          </a:prstGeom>
          <a:ln w="12700">
            <a:solidFill>
              <a:srgbClr val="458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76BF1D27-454A-A047-A9D6-8DFE01A9D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783" y="1415137"/>
            <a:ext cx="4931738" cy="1579500"/>
          </a:xfrm>
          <a:prstGeom prst="rect">
            <a:avLst/>
          </a:prstGeom>
        </p:spPr>
      </p:pic>
      <p:pic>
        <p:nvPicPr>
          <p:cNvPr id="17" name="Image 4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65549ED7-0B7B-4C7B-9828-5334805738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388" y="5593277"/>
            <a:ext cx="1315414" cy="250555"/>
          </a:xfrm>
          <a:prstGeom prst="rect">
            <a:avLst/>
          </a:prstGeom>
        </p:spPr>
      </p:pic>
      <p:pic>
        <p:nvPicPr>
          <p:cNvPr id="19" name="Image 6">
            <a:extLst>
              <a:ext uri="{FF2B5EF4-FFF2-40B4-BE49-F238E27FC236}">
                <a16:creationId xmlns:a16="http://schemas.microsoft.com/office/drawing/2014/main" id="{F49B07CE-F4B5-44F1-9DB4-E794A11B3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336" y="5401707"/>
            <a:ext cx="1636818" cy="633694"/>
          </a:xfrm>
          <a:prstGeom prst="rect">
            <a:avLst/>
          </a:prstGeom>
        </p:spPr>
      </p:pic>
      <p:pic>
        <p:nvPicPr>
          <p:cNvPr id="21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62D8BE57-714F-4A51-A446-2F329E9298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3904" y="5518794"/>
            <a:ext cx="1023935" cy="399520"/>
          </a:xfrm>
          <a:prstGeom prst="rect">
            <a:avLst/>
          </a:prstGeom>
        </p:spPr>
      </p:pic>
      <p:pic>
        <p:nvPicPr>
          <p:cNvPr id="23" name="Image 10">
            <a:extLst>
              <a:ext uri="{FF2B5EF4-FFF2-40B4-BE49-F238E27FC236}">
                <a16:creationId xmlns:a16="http://schemas.microsoft.com/office/drawing/2014/main" id="{1A9440B8-A7A5-42C7-A71A-0C967ED50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1980" y="5592658"/>
            <a:ext cx="854298" cy="251793"/>
          </a:xfrm>
          <a:prstGeom prst="rect">
            <a:avLst/>
          </a:prstGeom>
        </p:spPr>
      </p:pic>
      <p:pic>
        <p:nvPicPr>
          <p:cNvPr id="24" name="Image 12">
            <a:extLst>
              <a:ext uri="{FF2B5EF4-FFF2-40B4-BE49-F238E27FC236}">
                <a16:creationId xmlns:a16="http://schemas.microsoft.com/office/drawing/2014/main" id="{B175BE9E-2CAE-40D5-A1C4-DFF03092ED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9457" y="5515963"/>
            <a:ext cx="1372395" cy="405183"/>
          </a:xfrm>
          <a:prstGeom prst="rect">
            <a:avLst/>
          </a:prstGeom>
        </p:spPr>
      </p:pic>
      <p:pic>
        <p:nvPicPr>
          <p:cNvPr id="25" name="Image 14" descr="Une image contenant texte&#10;&#10;Description générée automatiquement">
            <a:extLst>
              <a:ext uri="{FF2B5EF4-FFF2-40B4-BE49-F238E27FC236}">
                <a16:creationId xmlns:a16="http://schemas.microsoft.com/office/drawing/2014/main" id="{3B8E8A84-E153-4F63-8B09-64B3014952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7644" y="5567179"/>
            <a:ext cx="1084040" cy="302750"/>
          </a:xfrm>
          <a:prstGeom prst="rect">
            <a:avLst/>
          </a:prstGeom>
        </p:spPr>
      </p:pic>
      <p:pic>
        <p:nvPicPr>
          <p:cNvPr id="26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048F5B4D-25F4-44F0-89B7-114E7F69294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3976" y="5428746"/>
            <a:ext cx="1228002" cy="579617"/>
          </a:xfrm>
          <a:prstGeom prst="rect">
            <a:avLst/>
          </a:prstGeom>
        </p:spPr>
      </p:pic>
      <p:pic>
        <p:nvPicPr>
          <p:cNvPr id="27" name="Image 18">
            <a:extLst>
              <a:ext uri="{FF2B5EF4-FFF2-40B4-BE49-F238E27FC236}">
                <a16:creationId xmlns:a16="http://schemas.microsoft.com/office/drawing/2014/main" id="{7423DD52-6792-4980-866A-59BE9608BF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62050" y="5488721"/>
            <a:ext cx="857671" cy="4596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B7141F4-40C5-44B0-AB13-5A9DFDA96A1A}"/>
              </a:ext>
            </a:extLst>
          </p:cNvPr>
          <p:cNvSpPr txBox="1"/>
          <p:nvPr/>
        </p:nvSpPr>
        <p:spPr>
          <a:xfrm>
            <a:off x="1262335" y="3005322"/>
            <a:ext cx="9333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2022 Policy Brief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DengXian" panose="02010600030101010101" pitchFamily="2" charset="-122"/>
                <a:cs typeface="Arial" charset="0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Citizen science data to track SDG progress: Low-hanging fruit for Governments and NSOs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DengXian" panose="02010600030101010101" pitchFamily="2" charset="-122"/>
                <a:cs typeface="Arial" charset="0"/>
              </a:rPr>
              <a:t>”</a:t>
            </a:r>
          </a:p>
        </p:txBody>
      </p:sp>
      <p:pic>
        <p:nvPicPr>
          <p:cNvPr id="22" name="Image 6">
            <a:extLst>
              <a:ext uri="{FF2B5EF4-FFF2-40B4-BE49-F238E27FC236}">
                <a16:creationId xmlns:a16="http://schemas.microsoft.com/office/drawing/2014/main" id="{E9F37BBA-2513-67A6-A856-1E27F0FAE2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97944" y="233664"/>
            <a:ext cx="814598" cy="791970"/>
          </a:xfrm>
          <a:prstGeom prst="rect">
            <a:avLst/>
          </a:prstGeom>
        </p:spPr>
      </p:pic>
      <p:pic>
        <p:nvPicPr>
          <p:cNvPr id="29" name="Image 12">
            <a:extLst>
              <a:ext uri="{FF2B5EF4-FFF2-40B4-BE49-F238E27FC236}">
                <a16:creationId xmlns:a16="http://schemas.microsoft.com/office/drawing/2014/main" id="{8966E601-279D-A904-99A9-DBE5820B03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2490" y="215746"/>
            <a:ext cx="2124705" cy="827807"/>
          </a:xfrm>
          <a:prstGeom prst="rect">
            <a:avLst/>
          </a:prstGeom>
        </p:spPr>
      </p:pic>
      <p:pic>
        <p:nvPicPr>
          <p:cNvPr id="30" name="Image 15">
            <a:extLst>
              <a:ext uri="{FF2B5EF4-FFF2-40B4-BE49-F238E27FC236}">
                <a16:creationId xmlns:a16="http://schemas.microsoft.com/office/drawing/2014/main" id="{6B29AC1F-BC29-5488-64F5-95182BA05A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72133" y="232926"/>
            <a:ext cx="1085155" cy="793447"/>
          </a:xfrm>
          <a:prstGeom prst="rect">
            <a:avLst/>
          </a:prstGeom>
        </p:spPr>
      </p:pic>
      <p:pic>
        <p:nvPicPr>
          <p:cNvPr id="31" name="Image 19">
            <a:extLst>
              <a:ext uri="{FF2B5EF4-FFF2-40B4-BE49-F238E27FC236}">
                <a16:creationId xmlns:a16="http://schemas.microsoft.com/office/drawing/2014/main" id="{C5495CFC-DD4F-B223-CAF1-6E66047FA2A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07076" y="225534"/>
            <a:ext cx="842869" cy="808231"/>
          </a:xfrm>
          <a:prstGeom prst="rect">
            <a:avLst/>
          </a:prstGeom>
        </p:spPr>
      </p:pic>
      <p:pic>
        <p:nvPicPr>
          <p:cNvPr id="32" name="Image 21">
            <a:extLst>
              <a:ext uri="{FF2B5EF4-FFF2-40B4-BE49-F238E27FC236}">
                <a16:creationId xmlns:a16="http://schemas.microsoft.com/office/drawing/2014/main" id="{29DE6AE9-1987-54A7-2B43-263CE01C7E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94805" y="213156"/>
            <a:ext cx="2188357" cy="832987"/>
          </a:xfrm>
          <a:prstGeom prst="rect">
            <a:avLst/>
          </a:prstGeom>
        </p:spPr>
      </p:pic>
      <p:pic>
        <p:nvPicPr>
          <p:cNvPr id="33" name="Image 17">
            <a:extLst>
              <a:ext uri="{FF2B5EF4-FFF2-40B4-BE49-F238E27FC236}">
                <a16:creationId xmlns:a16="http://schemas.microsoft.com/office/drawing/2014/main" id="{71C0FC61-EAB9-F465-2DB8-94BDB841B7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9701" y="237379"/>
            <a:ext cx="2208335" cy="78454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B874D16-C7EC-FF2B-C824-8BC09CECF202}"/>
              </a:ext>
            </a:extLst>
          </p:cNvPr>
          <p:cNvSpPr txBox="1"/>
          <p:nvPr/>
        </p:nvSpPr>
        <p:spPr>
          <a:xfrm>
            <a:off x="2796016" y="4008475"/>
            <a:ext cx="6103256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Elena Proden, Senior Specialist, UNITAR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SRI2022 session: Citizen Science and the UN SDGs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 June 2022</a:t>
            </a:r>
          </a:p>
        </p:txBody>
      </p:sp>
    </p:spTree>
    <p:extLst>
      <p:ext uri="{BB962C8B-B14F-4D97-AF65-F5344CB8AC3E}">
        <p14:creationId xmlns:p14="http://schemas.microsoft.com/office/powerpoint/2010/main" val="2586661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1468B-9C94-314A-8D92-5429AE88B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460" y="150997"/>
            <a:ext cx="10222740" cy="1008000"/>
          </a:xfrm>
        </p:spPr>
        <p:txBody>
          <a:bodyPr>
            <a:normAutofit/>
          </a:bodyPr>
          <a:lstStyle/>
          <a:p>
            <a:r>
              <a:rPr lang="fr-CH" sz="3200" b="1" dirty="0"/>
              <a:t>Official </a:t>
            </a:r>
            <a:r>
              <a:rPr lang="fr-CH" sz="3200" b="1" dirty="0" err="1"/>
              <a:t>statistics</a:t>
            </a:r>
            <a:endParaRPr lang="fr-FR" sz="3200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2B4513-D03A-2148-AD66-54C07123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7243-7C9E-8D42-AE02-24BD483D74C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2755B-D1DD-409E-B746-697AFC16F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991" y="1433287"/>
            <a:ext cx="6493497" cy="38753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OFFICIAL STATISTICS</a:t>
            </a:r>
          </a:p>
          <a:p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Official statistics produced by NSO and NSS in compliance with UN FPOS</a:t>
            </a:r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</a:rPr>
              <a:t> describes the economic, demographic, social and environmental phenomena meeting diverse user requirements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</a:rPr>
              <a:t>. Can be produced using primary data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sources (census, surveys) </a:t>
            </a:r>
            <a:r>
              <a:rPr lang="en-GB" sz="24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secondary data sources (admin. data, new data sources).</a:t>
            </a:r>
          </a:p>
          <a:p>
            <a:pPr marL="0" indent="0">
              <a:buNone/>
            </a:pPr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CITIZEN SCIENCE DATA</a:t>
            </a:r>
          </a:p>
          <a:p>
            <a:r>
              <a:rPr lang="en-GB" sz="2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</a:t>
            </a:r>
            <a:r>
              <a:rPr lang="en-GB" sz="2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ata produced -by citizens who  voluntarily contribute their time, knowledge, skills and/or their data </a:t>
            </a:r>
            <a:r>
              <a:rPr lang="en-GB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 help produce evidence, strengthen accountability or develop locally-rooted solutions.</a:t>
            </a:r>
            <a:endParaRPr lang="en-CH" sz="2400" dirty="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946F382-25A2-959F-4E11-2ED42000E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722" y="487239"/>
            <a:ext cx="4058216" cy="57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317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B1468B-9C94-314A-8D92-5429AE88B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250" y="150997"/>
            <a:ext cx="10222740" cy="1008000"/>
          </a:xfrm>
        </p:spPr>
        <p:txBody>
          <a:bodyPr>
            <a:normAutofit/>
          </a:bodyPr>
          <a:lstStyle/>
          <a:p>
            <a:r>
              <a:rPr lang="fr-FR" sz="3200" b="1" dirty="0"/>
              <a:t>Citizen science data </a:t>
            </a:r>
            <a:r>
              <a:rPr lang="mr-IN" sz="3200" b="1" dirty="0"/>
              <a:t>–</a:t>
            </a:r>
            <a:r>
              <a:rPr lang="fr-FR" sz="3200" b="1" dirty="0"/>
              <a:t> </a:t>
            </a:r>
            <a:r>
              <a:rPr lang="fr-FR" sz="3200" b="1" dirty="0" err="1"/>
              <a:t>Examples</a:t>
            </a:r>
            <a:endParaRPr lang="fr-FR" sz="3200" b="1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2B4513-D03A-2148-AD66-54C07123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7243-7C9E-8D42-AE02-24BD483D74C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C2755B-D1DD-409E-B746-697AFC16FD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768" y="1619125"/>
            <a:ext cx="6323692" cy="4046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Citizens can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Help define locally relevant indicators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Collect data</a:t>
            </a:r>
            <a:endParaRPr lang="en-GB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Analyze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 classify data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 their personal data (</a:t>
            </a:r>
            <a:r>
              <a:rPr lang="en-GB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ie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health and lifestyle)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Donate their devices’ computer power for modelling and simulations</a:t>
            </a:r>
          </a:p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 other ways</a:t>
            </a:r>
            <a:r>
              <a:rPr lang="en-GB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endParaRPr lang="en-CH" dirty="0"/>
          </a:p>
        </p:txBody>
      </p:sp>
      <p:pic>
        <p:nvPicPr>
          <p:cNvPr id="6" name="Image 10" descr="Une image contenant personne, intérieur, groupe, gens&#10;&#10;Description générée automatiquement">
            <a:extLst>
              <a:ext uri="{FF2B5EF4-FFF2-40B4-BE49-F238E27FC236}">
                <a16:creationId xmlns:a16="http://schemas.microsoft.com/office/drawing/2014/main" id="{73C5C010-F63F-6248-D19C-3AD651D9C3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8147110" y="1458382"/>
            <a:ext cx="3740090" cy="2103801"/>
          </a:xfrm>
          <a:prstGeom prst="rect">
            <a:avLst/>
          </a:prstGeom>
        </p:spPr>
      </p:pic>
      <p:pic>
        <p:nvPicPr>
          <p:cNvPr id="7" name="Image 12" descr="Une image contenant ciel, personne, extérieur&#10;&#10;Description générée automatiquement">
            <a:extLst>
              <a:ext uri="{FF2B5EF4-FFF2-40B4-BE49-F238E27FC236}">
                <a16:creationId xmlns:a16="http://schemas.microsoft.com/office/drawing/2014/main" id="{B1E27FC7-44A7-3C17-5CE9-8EA6A67105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8147110" y="3861571"/>
            <a:ext cx="3703970" cy="21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71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4994" y="280426"/>
            <a:ext cx="7378147" cy="1008000"/>
          </a:xfrm>
        </p:spPr>
        <p:txBody>
          <a:bodyPr>
            <a:normAutofit/>
          </a:bodyPr>
          <a:lstStyle/>
          <a:p>
            <a:r>
              <a:rPr kumimoji="1" lang="fr-CH" altLang="zh-CN" sz="3200" dirty="0" err="1"/>
              <a:t>Quality</a:t>
            </a:r>
            <a:r>
              <a:rPr kumimoji="1" lang="fr-CH" altLang="zh-CN" sz="3200" dirty="0"/>
              <a:t> Assurance Framework </a:t>
            </a:r>
            <a:br>
              <a:rPr kumimoji="1" lang="fr-CH" altLang="zh-CN" sz="3200" dirty="0"/>
            </a:br>
            <a:r>
              <a:rPr kumimoji="1" lang="fr-CH" altLang="zh-CN" sz="2400" dirty="0"/>
              <a:t>for data </a:t>
            </a:r>
            <a:r>
              <a:rPr kumimoji="1" lang="fr-CH" altLang="zh-CN" sz="2400" dirty="0" err="1"/>
              <a:t>processed</a:t>
            </a:r>
            <a:r>
              <a:rPr kumimoji="1" lang="fr-CH" altLang="zh-CN" sz="2400" dirty="0"/>
              <a:t> by non-official data </a:t>
            </a:r>
            <a:r>
              <a:rPr kumimoji="1" lang="fr-CH" altLang="zh-CN" sz="2400" dirty="0" err="1"/>
              <a:t>producers</a:t>
            </a:r>
            <a:endParaRPr kumimoji="1" lang="zh-CN" alt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7243-7C9E-8D42-AE02-24BD483D74C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57674" y="2147661"/>
          <a:ext cx="11076651" cy="3655124"/>
        </p:xfrm>
        <a:graphic>
          <a:graphicData uri="http://schemas.openxmlformats.org/drawingml/2006/table">
            <a:tbl>
              <a:tblPr/>
              <a:tblGrid>
                <a:gridCol w="2847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4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10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10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CRITERIA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Score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Notes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CRITERIA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Score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Notes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5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Accessibility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　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Coherence, Comparability and Integrability 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　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78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Timeliness, Frequency and Sustainability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　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/>
                          <a:cs typeface="Arial"/>
                        </a:rPr>
                        <a:t>Documented data collection/production/ dissemination process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　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36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Accuracy and Reliability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　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/>
                          <a:cs typeface="Arial"/>
                        </a:rPr>
                        <a:t>Impartiality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　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6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Coverage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　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/>
                          <a:cs typeface="Arial"/>
                        </a:rPr>
                        <a:t>Confidentiality/Privacy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　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36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Relevance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　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/>
                          <a:cs typeface="Arial"/>
                        </a:rPr>
                        <a:t>Self-Identification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na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　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36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Metadata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2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　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1.5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　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38050" y="5892317"/>
            <a:ext cx="11127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CH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0 </a:t>
            </a:r>
            <a:r>
              <a:rPr kumimoji="1" lang="mr-IN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Mangal" panose="02040503050203030202" pitchFamily="18" charset="0"/>
              </a:rPr>
              <a:t>–</a:t>
            </a:r>
            <a:r>
              <a:rPr kumimoji="1" lang="fr-CH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 zero compliance, 1 </a:t>
            </a:r>
            <a:r>
              <a:rPr kumimoji="1" lang="mr-IN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Mangal" panose="02040503050203030202" pitchFamily="18" charset="0"/>
              </a:rPr>
              <a:t>–</a:t>
            </a:r>
            <a:r>
              <a:rPr kumimoji="1" lang="fr-CH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 partially compliant, 2 </a:t>
            </a:r>
            <a:r>
              <a:rPr kumimoji="1" lang="mr-IN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Mangal" panose="02040503050203030202" pitchFamily="18" charset="0"/>
              </a:rPr>
              <a:t>–</a:t>
            </a:r>
            <a:r>
              <a:rPr kumimoji="1" lang="fr-CH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 fully compliant (</a:t>
            </a:r>
            <a:r>
              <a:rPr kumimoji="1" lang="fr-CH" altLang="zh-CN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based</a:t>
            </a:r>
            <a:r>
              <a:rPr kumimoji="1" lang="fr-CH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 by UK </a:t>
            </a:r>
            <a:r>
              <a:rPr kumimoji="1" lang="fr-CH" altLang="zh-CN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ONS’s</a:t>
            </a:r>
            <a:r>
              <a:rPr kumimoji="1" lang="fr-CH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 </a:t>
            </a:r>
            <a:r>
              <a:rPr kumimoji="1" lang="fr-CH" altLang="zh-CN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approach</a:t>
            </a:r>
            <a:r>
              <a:rPr kumimoji="1" lang="fr-CH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 with </a:t>
            </a:r>
            <a:r>
              <a:rPr kumimoji="1" lang="fr-CH" altLang="zh-CN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additional</a:t>
            </a:r>
            <a:r>
              <a:rPr kumimoji="1" lang="fr-CH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 </a:t>
            </a:r>
            <a:r>
              <a:rPr kumimoji="1" lang="fr-CH" altLang="zh-CN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criteria</a:t>
            </a:r>
            <a:r>
              <a:rPr kumimoji="1" lang="fr-CH" altLang="zh-CN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)</a:t>
            </a:r>
            <a:endParaRPr kumimoji="1" lang="zh-CN" altLang="en-US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DengXian" panose="02010600030101010101" pitchFamily="2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6A079-3E6F-AB89-9433-88C5687076B5}"/>
              </a:ext>
            </a:extLst>
          </p:cNvPr>
          <p:cNvSpPr txBox="1"/>
          <p:nvPr/>
        </p:nvSpPr>
        <p:spPr>
          <a:xfrm>
            <a:off x="2950029" y="1473353"/>
            <a:ext cx="61032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fr-CH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Example of a </a:t>
            </a:r>
            <a:r>
              <a:rPr kumimoji="1" lang="fr-CH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scoring</a:t>
            </a:r>
            <a:r>
              <a:rPr kumimoji="1" lang="fr-CH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DengXian" panose="02010600030101010101" pitchFamily="2" charset="-122"/>
                <a:cs typeface="+mn-cs"/>
              </a:rPr>
              <a:t> matrix</a:t>
            </a:r>
            <a:endParaRPr kumimoji="0" lang="en-CH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354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92B4513-D03A-2148-AD66-54C071233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3F7243-7C9E-8D42-AE02-24BD483D74C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BEF1266-98DF-388D-76D0-14AF26139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88" y="0"/>
            <a:ext cx="12195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52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15AB113-3675-8C4A-876A-A8CBF6E0C2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3" t="8512" r="70200" b="8408"/>
          <a:stretch/>
        </p:blipFill>
        <p:spPr>
          <a:xfrm>
            <a:off x="5137316" y="460077"/>
            <a:ext cx="1929050" cy="21265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F733986-B5DD-D64E-A6A9-FD91C5367365}"/>
              </a:ext>
            </a:extLst>
          </p:cNvPr>
          <p:cNvSpPr txBox="1"/>
          <p:nvPr/>
        </p:nvSpPr>
        <p:spPr>
          <a:xfrm>
            <a:off x="2603729" y="4321858"/>
            <a:ext cx="699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www.crowd4sdg.eu</a:t>
            </a:r>
            <a:endParaRPr kumimoji="0" lang="fr-FR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541568-E95F-E04A-88F4-DB445FB71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103" y="5440789"/>
            <a:ext cx="733814" cy="73381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D6F3148-B03D-504F-9F23-B0F5C660E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649" y="5388057"/>
            <a:ext cx="807195" cy="80719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42BFFD7-4F1F-7D41-AE9B-A43CDC6724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475" y="5311942"/>
            <a:ext cx="972121" cy="972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029F5D-A06A-7ED3-3842-A18318A61068}"/>
              </a:ext>
            </a:extLst>
          </p:cNvPr>
          <p:cNvSpPr txBox="1"/>
          <p:nvPr/>
        </p:nvSpPr>
        <p:spPr>
          <a:xfrm>
            <a:off x="3342740" y="3059710"/>
            <a:ext cx="5428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elena.proden@unitar.org</a:t>
            </a:r>
            <a:endParaRPr kumimoji="0" lang="en-CH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27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40D289-FCFB-1740-80B9-D9EC5F28CC44}"/>
              </a:ext>
            </a:extLst>
          </p:cNvPr>
          <p:cNvSpPr txBox="1">
            <a:spLocks/>
          </p:cNvSpPr>
          <p:nvPr/>
        </p:nvSpPr>
        <p:spPr>
          <a:xfrm>
            <a:off x="560051" y="1777040"/>
            <a:ext cx="11374582" cy="46365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i="1" dirty="0"/>
              <a:t>Dr Linda See</a:t>
            </a:r>
          </a:p>
          <a:p>
            <a:pPr marL="0" indent="0">
              <a:buNone/>
            </a:pPr>
            <a:r>
              <a:rPr lang="en-US" sz="1800" dirty="0"/>
              <a:t>Senior Research Scholar, International Institute for Applied Systems Analysis (IIASA) </a:t>
            </a:r>
            <a:r>
              <a:rPr lang="en-US" sz="1800" dirty="0">
                <a:hlinkClick r:id="rId3"/>
              </a:rPr>
              <a:t>see@iiasa.ac.at</a:t>
            </a:r>
            <a:r>
              <a:rPr lang="en-US" sz="1800" dirty="0"/>
              <a:t>   </a:t>
            </a:r>
          </a:p>
          <a:p>
            <a:pPr marL="0" indent="0">
              <a:buNone/>
            </a:pPr>
            <a:r>
              <a:rPr lang="en-US" sz="1800" b="1" i="1" dirty="0"/>
              <a:t>Dr Elena Proden</a:t>
            </a:r>
          </a:p>
          <a:p>
            <a:pPr marL="0" indent="0">
              <a:buNone/>
            </a:pPr>
            <a:r>
              <a:rPr lang="en-US" sz="1800" dirty="0"/>
              <a:t>Senior Specialist, UN Institute for Training and Research (UNITAR) </a:t>
            </a:r>
            <a:r>
              <a:rPr lang="en-US" sz="1800" dirty="0">
                <a:hlinkClick r:id="rId4"/>
              </a:rPr>
              <a:t>Elena.PRODEN@unitar.org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b="1" i="1" dirty="0"/>
              <a:t>Ms Sarah Omache</a:t>
            </a:r>
          </a:p>
          <a:p>
            <a:pPr marL="0" indent="0">
              <a:buNone/>
            </a:pPr>
            <a:r>
              <a:rPr lang="en-US" sz="1800" dirty="0"/>
              <a:t>Statistician, Kenya National Bureau of Statistics (KNBS) </a:t>
            </a:r>
            <a:r>
              <a:rPr lang="en-US" sz="1800" u="sng" dirty="0">
                <a:hlinkClick r:id="rId5"/>
              </a:rPr>
              <a:t>somache@knbs.or.ke</a:t>
            </a:r>
            <a:endParaRPr lang="en-US" sz="1800" u="sng" dirty="0"/>
          </a:p>
          <a:p>
            <a:pPr marL="0" indent="0">
              <a:buNone/>
            </a:pPr>
            <a:r>
              <a:rPr lang="en-US" sz="1800" b="1" i="1" dirty="0"/>
              <a:t>Ms Liliana Suchodolska</a:t>
            </a:r>
          </a:p>
          <a:p>
            <a:pPr marL="0" indent="0">
              <a:buNone/>
            </a:pPr>
            <a:r>
              <a:rPr lang="en-US" sz="1800" dirty="0"/>
              <a:t>Policy Analyst, </a:t>
            </a:r>
            <a:r>
              <a:rPr lang="en-GB" sz="1800" dirty="0"/>
              <a:t>Partnership in Statistics for Development in the 21st Century, </a:t>
            </a:r>
            <a:r>
              <a:rPr lang="en-US" sz="1800" dirty="0">
                <a:hlinkClick r:id="rId6"/>
              </a:rPr>
              <a:t>Liliana.SUCHODOLSKA@oecd.org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b="1" i="1" dirty="0"/>
              <a:t>Ms Karen Bett</a:t>
            </a:r>
          </a:p>
          <a:p>
            <a:pPr marL="0" indent="0">
              <a:buNone/>
            </a:pPr>
            <a:r>
              <a:rPr lang="en-US" sz="1800" dirty="0"/>
              <a:t>Policy Manager,</a:t>
            </a:r>
            <a:r>
              <a:rPr lang="en-US" sz="1800" b="1" i="1" dirty="0"/>
              <a:t> </a:t>
            </a:r>
            <a:r>
              <a:rPr lang="en-US" sz="1800" dirty="0"/>
              <a:t>Global Partnership for Sustainable Development Data (GPSDD) </a:t>
            </a:r>
            <a:r>
              <a:rPr lang="en-US" sz="1800" dirty="0">
                <a:hlinkClick r:id="rId7"/>
              </a:rPr>
              <a:t>kbett@data4sdgs.org</a:t>
            </a:r>
            <a:r>
              <a:rPr lang="en-US" sz="18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87D203-D56D-5F40-A3BA-7797701D9FC0}"/>
              </a:ext>
            </a:extLst>
          </p:cNvPr>
          <p:cNvSpPr txBox="1">
            <a:spLocks/>
          </p:cNvSpPr>
          <p:nvPr/>
        </p:nvSpPr>
        <p:spPr>
          <a:xfrm>
            <a:off x="560051" y="745655"/>
            <a:ext cx="10385040" cy="5003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GB" sz="2200" b="1" dirty="0"/>
              <a:t>Session: </a:t>
            </a:r>
            <a:r>
              <a:rPr lang="en-GB" sz="2200" dirty="0"/>
              <a:t>Citizen Science and the UN Sustainable Development Goals (SDGs)</a:t>
            </a:r>
            <a:endParaRPr lang="en-AT" sz="2200" dirty="0"/>
          </a:p>
        </p:txBody>
      </p:sp>
    </p:spTree>
    <p:extLst>
      <p:ext uri="{BB962C8B-B14F-4D97-AF65-F5344CB8AC3E}">
        <p14:creationId xmlns:p14="http://schemas.microsoft.com/office/powerpoint/2010/main" val="1299400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3054" y="2121568"/>
            <a:ext cx="9144000" cy="2346158"/>
          </a:xfrm>
        </p:spPr>
        <p:txBody>
          <a:bodyPr>
            <a:noAutofit/>
          </a:bodyPr>
          <a:lstStyle/>
          <a:p>
            <a:r>
              <a:rPr lang="en-US" sz="36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The National Statistics Office Experience  </a:t>
            </a:r>
          </a:p>
          <a:p>
            <a:r>
              <a:rPr lang="en-U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(</a:t>
            </a:r>
            <a:r>
              <a:rPr lang="en-US" b="1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Harnessing Citizen Generated Data for Official Reporting</a:t>
            </a:r>
            <a:r>
              <a:rPr lang="en-U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)</a:t>
            </a:r>
          </a:p>
          <a:p>
            <a:endParaRPr lang="en-US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r>
              <a:rPr lang="en-US" i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Presented By</a:t>
            </a:r>
            <a:r>
              <a:rPr lang="en-US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: </a:t>
            </a:r>
            <a:r>
              <a:rPr lang="en-US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Sarah </a:t>
            </a:r>
            <a:r>
              <a:rPr lang="en-US" b="1" dirty="0" err="1">
                <a:latin typeface="Adobe Devanagari" panose="02040503050201020203" pitchFamily="18" charset="0"/>
                <a:cs typeface="Adobe Devanagari" panose="02040503050201020203" pitchFamily="18" charset="0"/>
              </a:rPr>
              <a:t>Omache</a:t>
            </a:r>
            <a:endParaRPr lang="en-US" b="1" dirty="0">
              <a:latin typeface="Adobe Devanagari" panose="02040503050201020203" pitchFamily="18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3590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358" y="596984"/>
            <a:ext cx="9144000" cy="690395"/>
          </a:xfrm>
        </p:spPr>
        <p:txBody>
          <a:bodyPr>
            <a:noAutofit/>
          </a:bodyPr>
          <a:lstStyle/>
          <a:p>
            <a:r>
              <a:rPr lang="en-US" sz="3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Why Does the NSO need Citizen Generated Data?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4559" y="1876927"/>
            <a:ext cx="7716252" cy="2378242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Data gaps in official statistics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Data to compliment official statistics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Data to assist in data collection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Data for reporting on SDGs Indicators</a:t>
            </a:r>
          </a:p>
        </p:txBody>
      </p:sp>
    </p:spTree>
    <p:extLst>
      <p:ext uri="{BB962C8B-B14F-4D97-AF65-F5344CB8AC3E}">
        <p14:creationId xmlns:p14="http://schemas.microsoft.com/office/powerpoint/2010/main" val="1221164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0790" y="685215"/>
            <a:ext cx="9144000" cy="690395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Collaborations around CGD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9969" y="1528010"/>
            <a:ext cx="9144000" cy="4580021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Preparation of guidelines for CGD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Reaching out to producers of CGD (CSOs) and umbrella bodies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Creating awareness and training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Identification of Data gaps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Mapping of Producers of CGD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Meetings, workshops, Forums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Collaborations in development of guidelines, criteria for validating CGD and data collection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Data literacy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416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063" y="568910"/>
            <a:ext cx="9144000" cy="690395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Focus Areas in CGD in Kenya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1948" y="1580147"/>
            <a:ext cx="9144000" cy="3035969"/>
          </a:xfrm>
        </p:spPr>
        <p:txBody>
          <a:bodyPr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The gaps in data for reporting on SDGs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Inventory of Producers of CGD and available datasets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Gender sensitive CGD</a:t>
            </a:r>
          </a:p>
          <a:p>
            <a:pPr marL="457200" indent="-4572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Sectors reaching out to CSOs such as Culture and the county Governments</a:t>
            </a:r>
          </a:p>
        </p:txBody>
      </p:sp>
    </p:spTree>
    <p:extLst>
      <p:ext uri="{BB962C8B-B14F-4D97-AF65-F5344CB8AC3E}">
        <p14:creationId xmlns:p14="http://schemas.microsoft.com/office/powerpoint/2010/main" val="3476263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3137" y="617036"/>
            <a:ext cx="9144000" cy="690395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The Quality Criteria for Validating CGD in Kenya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8254" y="1736559"/>
            <a:ext cx="9144000" cy="4487778"/>
          </a:xfrm>
        </p:spPr>
        <p:txBody>
          <a:bodyPr>
            <a:normAutofit/>
          </a:bodyPr>
          <a:lstStyle/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Was launched with </a:t>
            </a:r>
            <a:r>
              <a:rPr lang="en-US" sz="2800" dirty="0" err="1">
                <a:latin typeface="Adobe Devanagari" panose="02040503050201020203" pitchFamily="18" charset="0"/>
                <a:cs typeface="Adobe Devanagari" panose="02040503050201020203" pitchFamily="18" charset="0"/>
              </a:rPr>
              <a:t>KeSQAF</a:t>
            </a: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 and inaugurated in June 2022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Developed by KNBS, Producers of CGD, partners and other stakeholders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Will be used to validate gender sensitive CGD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Forms part of the Kenya Statistical Quality Assurance Framework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It is based on the quality dimensions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800" dirty="0">
                <a:latin typeface="Adobe Devanagari" panose="02040503050201020203" pitchFamily="18" charset="0"/>
                <a:cs typeface="Adobe Devanagari" panose="02040503050201020203" pitchFamily="18" charset="0"/>
              </a:rPr>
              <a:t>Gaps will be identified, relevant CGD identified and then subjected to the criteria</a:t>
            </a:r>
          </a:p>
        </p:txBody>
      </p:sp>
    </p:spTree>
    <p:extLst>
      <p:ext uri="{BB962C8B-B14F-4D97-AF65-F5344CB8AC3E}">
        <p14:creationId xmlns:p14="http://schemas.microsoft.com/office/powerpoint/2010/main" val="1614177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4328" y="2450433"/>
            <a:ext cx="3284620" cy="1259306"/>
          </a:xfrm>
        </p:spPr>
        <p:txBody>
          <a:bodyPr>
            <a:normAutofit/>
          </a:bodyPr>
          <a:lstStyle/>
          <a:p>
            <a:pPr algn="l"/>
            <a:r>
              <a:rPr lang="en-US" sz="5400" dirty="0"/>
              <a:t>Asante!</a:t>
            </a:r>
          </a:p>
        </p:txBody>
      </p:sp>
    </p:spTree>
    <p:extLst>
      <p:ext uri="{BB962C8B-B14F-4D97-AF65-F5344CB8AC3E}">
        <p14:creationId xmlns:p14="http://schemas.microsoft.com/office/powerpoint/2010/main" val="19706450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943934" y="1114591"/>
            <a:ext cx="7076659" cy="2078120"/>
          </a:xfrm>
          <a:effectLst>
            <a:outerShdw blurRad="304800" dist="101600" dir="2700000" sx="5000" sy="5000" algn="tl" rotWithShape="0">
              <a:prstClr val="black">
                <a:alpha val="69000"/>
              </a:prstClr>
            </a:outerShdw>
          </a:effectLst>
        </p:spPr>
        <p:txBody>
          <a:bodyPr/>
          <a:lstStyle/>
          <a:p>
            <a:r>
              <a:rPr lang="en-GB" sz="2400" dirty="0"/>
              <a:t>Citizen-generated data </a:t>
            </a:r>
            <a:br>
              <a:rPr lang="en-GB" sz="2400" dirty="0"/>
            </a:br>
            <a:r>
              <a:rPr lang="en-150" sz="2400" dirty="0"/>
              <a:t>–</a:t>
            </a:r>
            <a:r>
              <a:rPr lang="en-GB" sz="2400" dirty="0"/>
              <a:t> how can governments and civil society monitor SDGs together</a:t>
            </a:r>
            <a:endParaRPr lang="fr-FR" sz="1600" spc="-150" dirty="0"/>
          </a:p>
        </p:txBody>
      </p:sp>
      <p:sp>
        <p:nvSpPr>
          <p:cNvPr id="6" name="TextBox 5"/>
          <p:cNvSpPr txBox="1"/>
          <p:nvPr/>
        </p:nvSpPr>
        <p:spPr>
          <a:xfrm>
            <a:off x="943934" y="3182955"/>
            <a:ext cx="852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9B3C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PARIS21 approach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3934" y="4275851"/>
            <a:ext cx="8787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06E58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06E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Liliana Suchodolska, PARIS21/OECD		                  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06E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June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06E58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050031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842" y="348915"/>
            <a:ext cx="10190923" cy="1052623"/>
          </a:xfrm>
        </p:spPr>
        <p:txBody>
          <a:bodyPr/>
          <a:lstStyle/>
          <a:p>
            <a:r>
              <a:rPr lang="en-GB" sz="2800" dirty="0"/>
              <a:t>What is citizen-generated data? </a:t>
            </a:r>
            <a:br>
              <a:rPr lang="en-GB" dirty="0"/>
            </a:b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557" y="1336892"/>
            <a:ext cx="5948930" cy="50970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91673" y="6433913"/>
            <a:ext cx="78380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9B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Source: PARIS21,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9B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9B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Reusing Citizen-Generated Data for Official Reporting (2021)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9B9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9B9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605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001" y="85252"/>
            <a:ext cx="11568608" cy="864096"/>
          </a:xfrm>
        </p:spPr>
        <p:txBody>
          <a:bodyPr/>
          <a:lstStyle/>
          <a:p>
            <a:r>
              <a:rPr lang="en-US" sz="2800" dirty="0"/>
              <a:t>PARIS21 support to national statistical offices</a:t>
            </a:r>
            <a:endParaRPr lang="en-GB" sz="2667" spc="0" dirty="0">
              <a:latin typeface="Arial Black" panose="020B0A040201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8418" y="1327139"/>
            <a:ext cx="4834664" cy="2854877"/>
            <a:chOff x="5886451" y="1290746"/>
            <a:chExt cx="2535492" cy="2926769"/>
          </a:xfrm>
        </p:grpSpPr>
        <p:sp>
          <p:nvSpPr>
            <p:cNvPr id="9" name="Rectangle 8"/>
            <p:cNvSpPr/>
            <p:nvPr/>
          </p:nvSpPr>
          <p:spPr>
            <a:xfrm rot="5400000">
              <a:off x="5690812" y="1486385"/>
              <a:ext cx="2926769" cy="2535492"/>
            </a:xfrm>
            <a:prstGeom prst="rect">
              <a:avLst/>
            </a:prstGeom>
            <a:gradFill flip="none" rotWithShape="0">
              <a:gsLst>
                <a:gs pos="13000">
                  <a:srgbClr val="14435D"/>
                </a:gs>
                <a:gs pos="100000">
                  <a:srgbClr val="149E9D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B66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Content Placeholder 1"/>
            <p:cNvSpPr txBox="1">
              <a:spLocks/>
            </p:cNvSpPr>
            <p:nvPr/>
          </p:nvSpPr>
          <p:spPr>
            <a:xfrm>
              <a:off x="5939075" y="1485899"/>
              <a:ext cx="2430241" cy="2432394"/>
            </a:xfrm>
            <a:prstGeom prst="rect">
              <a:avLst/>
            </a:prstGeom>
          </p:spPr>
          <p:txBody>
            <a:bodyPr/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B665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Philippines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240421" y="1327139"/>
            <a:ext cx="4760793" cy="2854878"/>
            <a:chOff x="5886450" y="1290747"/>
            <a:chExt cx="2548903" cy="2926769"/>
          </a:xfrm>
        </p:grpSpPr>
        <p:sp>
          <p:nvSpPr>
            <p:cNvPr id="13" name="Rectangle 12"/>
            <p:cNvSpPr/>
            <p:nvPr/>
          </p:nvSpPr>
          <p:spPr>
            <a:xfrm rot="5400000">
              <a:off x="5697517" y="1479680"/>
              <a:ext cx="2926769" cy="2548903"/>
            </a:xfrm>
            <a:prstGeom prst="rect">
              <a:avLst/>
            </a:prstGeom>
            <a:gradFill flip="none" rotWithShape="0">
              <a:gsLst>
                <a:gs pos="13000">
                  <a:srgbClr val="14435D"/>
                </a:gs>
                <a:gs pos="100000">
                  <a:srgbClr val="149E9D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EB665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Content Placeholder 1"/>
            <p:cNvSpPr txBox="1">
              <a:spLocks/>
            </p:cNvSpPr>
            <p:nvPr/>
          </p:nvSpPr>
          <p:spPr>
            <a:xfrm>
              <a:off x="5939075" y="1485899"/>
              <a:ext cx="2430241" cy="2614167"/>
            </a:xfrm>
            <a:prstGeom prst="rect">
              <a:avLst/>
            </a:prstGeom>
          </p:spPr>
          <p:txBody>
            <a:bodyPr/>
            <a:lstStyle>
              <a:lvl1pPr marL="304792" indent="-304792" algn="l" defTabSz="1219170" rtl="0" eaLnBrk="1" latinLnBrk="0" hangingPunct="1">
                <a:lnSpc>
                  <a:spcPct val="90000"/>
                </a:lnSpc>
                <a:spcBef>
                  <a:spcPts val="1333"/>
                </a:spcBef>
                <a:buFont typeface="Arial" panose="020B0604020202020204" pitchFamily="34" charset="0"/>
                <a:buChar char="•"/>
                <a:defRPr sz="373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91437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523962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66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33547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13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35271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962301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571886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181470" indent="-304792" algn="l" defTabSz="1219170" rtl="0" eaLnBrk="1" latinLnBrk="0" hangingPunct="1">
                <a:lnSpc>
                  <a:spcPct val="90000"/>
                </a:lnSpc>
                <a:spcBef>
                  <a:spcPts val="667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90000"/>
                </a:lnSpc>
                <a:spcBef>
                  <a:spcPts val="1333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B6651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Ecuador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417" y="3723814"/>
            <a:ext cx="4834665" cy="2429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3659" t="2624" r="1572" b="7143"/>
          <a:stretch/>
        </p:blipFill>
        <p:spPr>
          <a:xfrm>
            <a:off x="6240422" y="3534140"/>
            <a:ext cx="4760794" cy="2762338"/>
          </a:xfrm>
          <a:prstGeom prst="rect">
            <a:avLst/>
          </a:prstGeom>
          <a:ln w="38100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338713" y="1931670"/>
            <a:ext cx="4382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Grupo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Faro (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umbrella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CSO) to coordinate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participating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CSOs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9B9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Opportunity: INEC can capacitate CSOs to  improve their data practices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NeueLT Std Cn" panose="020B050603050203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4433" y="2042101"/>
            <a:ext cx="43826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Embedding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CGD-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criteria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existing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quality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assurance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9B9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Opportunity: 36 Tier I, 24 Tier II and 21 Tier III indicators can be filled in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NeueLT Std Cn" panose="020B050603050203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8417" y="6192719"/>
            <a:ext cx="3264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HelveticaNeueLT Std Cn" panose="020B0506030502030204" pitchFamily="34" charset="0"/>
                <a:ea typeface="+mn-ea"/>
                <a:cs typeface="+mn-cs"/>
              </a:rPr>
              <a:t>Source: PARIS21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40914" y="6342525"/>
            <a:ext cx="3264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HelveticaNeueLT Std Cn" panose="020B0506030502030204" pitchFamily="34" charset="0"/>
                <a:ea typeface="+mn-ea"/>
                <a:cs typeface="+mn-cs"/>
              </a:rPr>
              <a:t>Source: PARIS21</a:t>
            </a:r>
          </a:p>
        </p:txBody>
      </p:sp>
    </p:spTree>
    <p:extLst>
      <p:ext uri="{BB962C8B-B14F-4D97-AF65-F5344CB8AC3E}">
        <p14:creationId xmlns:p14="http://schemas.microsoft.com/office/powerpoint/2010/main" val="1309523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/>
              <a:t>CGD use in other countries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2757290" y="1509548"/>
            <a:ext cx="77941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from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(Pharos and Rutgers) on genital mutilation and on sexual and reproductive health to measure progress on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SDG 5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its second SDG report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67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67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from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(Transparency International) on corruption to measure progress on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SDG 16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its Sustainable Development Indicator Report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67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67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67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SDG Indicator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.3.1 – Food waste per capita from WRAP charity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7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7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67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from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CSO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(MYSU) on sexual and reproductive health to report on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SDG 3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36708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its Voluntary National Review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36708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5" y="1378232"/>
            <a:ext cx="1800230" cy="818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77" y="5284203"/>
            <a:ext cx="1863378" cy="945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325" y="2859164"/>
            <a:ext cx="1863378" cy="7071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953" y="4017286"/>
            <a:ext cx="2095044" cy="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8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D7F871-0F8B-7448-9A96-DEECB067F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784521"/>
            <a:ext cx="10905066" cy="52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88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79" y="241374"/>
            <a:ext cx="10190923" cy="542753"/>
          </a:xfrm>
        </p:spPr>
        <p:txBody>
          <a:bodyPr/>
          <a:lstStyle/>
          <a:p>
            <a:r>
              <a:rPr lang="en-GB" sz="2800" dirty="0"/>
              <a:t>Challenges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31" r="1346"/>
          <a:stretch/>
        </p:blipFill>
        <p:spPr>
          <a:xfrm>
            <a:off x="1371600" y="1283562"/>
            <a:ext cx="8530046" cy="48951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5406" y="6370390"/>
            <a:ext cx="3264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HelveticaNeueLT Std Cn" panose="020B0506030502030204" pitchFamily="34" charset="0"/>
                <a:ea typeface="+mn-ea"/>
                <a:cs typeface="+mn-cs"/>
              </a:rPr>
              <a:t>Source: PARIS21</a:t>
            </a:r>
          </a:p>
        </p:txBody>
      </p:sp>
    </p:spTree>
    <p:extLst>
      <p:ext uri="{BB962C8B-B14F-4D97-AF65-F5344CB8AC3E}">
        <p14:creationId xmlns:p14="http://schemas.microsoft.com/office/powerpoint/2010/main" val="39563661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79" y="241374"/>
            <a:ext cx="10190923" cy="542753"/>
          </a:xfrm>
        </p:spPr>
        <p:txBody>
          <a:bodyPr/>
          <a:lstStyle/>
          <a:p>
            <a:r>
              <a:rPr lang="en-GB" sz="2800" dirty="0" err="1"/>
              <a:t>Opportunies</a:t>
            </a:r>
            <a:endParaRPr lang="en-GB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964" y="1194502"/>
            <a:ext cx="7972425" cy="53530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74512" y="6488668"/>
            <a:ext cx="12586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HelveticaNeueLT Std Cn" panose="020B0506030502030204" pitchFamily="34" charset="0"/>
                <a:ea typeface="+mn-ea"/>
                <a:cs typeface="+mn-cs"/>
              </a:rPr>
              <a:t>Source: usip.org</a:t>
            </a:r>
          </a:p>
        </p:txBody>
      </p:sp>
    </p:spTree>
    <p:extLst>
      <p:ext uri="{BB962C8B-B14F-4D97-AF65-F5344CB8AC3E}">
        <p14:creationId xmlns:p14="http://schemas.microsoft.com/office/powerpoint/2010/main" val="2129597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1803164" y="1432091"/>
            <a:ext cx="5557192" cy="2300324"/>
          </a:xfrm>
        </p:spPr>
        <p:txBody>
          <a:bodyPr/>
          <a:lstStyle/>
          <a:p>
            <a:r>
              <a:rPr lang="fr-FR" spc="-150" dirty="0"/>
              <a:t>Thank you</a:t>
            </a:r>
            <a:endParaRPr lang="fr-FR" sz="2667" spc="-150" dirty="0"/>
          </a:p>
        </p:txBody>
      </p:sp>
      <p:sp>
        <p:nvSpPr>
          <p:cNvPr id="6" name="TextBox 5"/>
          <p:cNvSpPr txBox="1"/>
          <p:nvPr/>
        </p:nvSpPr>
        <p:spPr>
          <a:xfrm>
            <a:off x="1803164" y="3493198"/>
            <a:ext cx="8527313" cy="1402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06E58"/>
                </a:solidFill>
                <a:effectLst/>
                <a:uLnTx/>
                <a:uFillTx/>
                <a:latin typeface="HelveticaNeueLT Std Cn" panose="020B0506030502030204" pitchFamily="34" charset="0"/>
                <a:ea typeface="+mn-ea"/>
                <a:cs typeface="+mn-cs"/>
              </a:rPr>
              <a:t>www.paris21.org</a:t>
            </a:r>
          </a:p>
          <a:p>
            <a:pPr marL="0" marR="0" lvl="0" indent="0" algn="l" defTabSz="121917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ED9B3C"/>
                </a:solidFill>
                <a:effectLst/>
                <a:uLnTx/>
                <a:uFillTx/>
                <a:latin typeface="HelveticaNeueLT Std Cn" panose="020B0506030502030204" pitchFamily="34" charset="0"/>
                <a:ea typeface="+mn-ea"/>
                <a:cs typeface="+mn-cs"/>
              </a:rPr>
              <a:t>liliana.suchodolska@OECD.org   </a:t>
            </a:r>
          </a:p>
        </p:txBody>
      </p:sp>
    </p:spTree>
    <p:extLst>
      <p:ext uri="{BB962C8B-B14F-4D97-AF65-F5344CB8AC3E}">
        <p14:creationId xmlns:p14="http://schemas.microsoft.com/office/powerpoint/2010/main" val="32752411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1a8064b9e3_0_118"/>
          <p:cNvSpPr/>
          <p:nvPr/>
        </p:nvSpPr>
        <p:spPr>
          <a:xfrm>
            <a:off x="9273309" y="7777019"/>
            <a:ext cx="60800" cy="60800"/>
          </a:xfrm>
          <a:prstGeom prst="ellipse">
            <a:avLst/>
          </a:prstGeom>
          <a:solidFill>
            <a:schemeClr val="accent1"/>
          </a:solidFill>
          <a:ln w="25400" cap="flat" cmpd="sng">
            <a:solidFill>
              <a:srgbClr val="BA7C2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buSzPts val="1400"/>
            </a:pPr>
            <a:endParaRPr sz="1867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g11a8064b9e3_0_118"/>
          <p:cNvSpPr txBox="1">
            <a:spLocks noGrp="1"/>
          </p:cNvSpPr>
          <p:nvPr>
            <p:ph type="body" idx="2"/>
          </p:nvPr>
        </p:nvSpPr>
        <p:spPr>
          <a:xfrm>
            <a:off x="50500" y="6333200"/>
            <a:ext cx="275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>
              <a:spcAft>
                <a:spcPts val="1333"/>
              </a:spcAft>
              <a:buNone/>
            </a:pPr>
            <a:r>
              <a:rPr lang="en-GB"/>
              <a:t>PHOTO CAPTION + CREDIT</a:t>
            </a:r>
            <a:endParaRPr/>
          </a:p>
        </p:txBody>
      </p:sp>
      <p:pic>
        <p:nvPicPr>
          <p:cNvPr id="88" name="Google Shape;88;g11a8064b9e3_0_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56867"/>
            <a:ext cx="3224735" cy="6914864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g11a8064b9e3_0_118"/>
          <p:cNvSpPr txBox="1">
            <a:spLocks noGrp="1"/>
          </p:cNvSpPr>
          <p:nvPr>
            <p:ph type="subTitle" idx="1"/>
          </p:nvPr>
        </p:nvSpPr>
        <p:spPr>
          <a:xfrm>
            <a:off x="3357000" y="2408167"/>
            <a:ext cx="8330800" cy="19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n-GB" sz="4000" dirty="0">
                <a:latin typeface="Roboto Medium"/>
                <a:ea typeface="Roboto Medium"/>
                <a:cs typeface="Roboto Medium"/>
                <a:sym typeface="Roboto Medium"/>
              </a:rPr>
              <a:t>Citizen-Generated Data: </a:t>
            </a:r>
            <a:r>
              <a:rPr lang="en-GB" sz="4000" i="1" dirty="0">
                <a:latin typeface="Roboto Medium"/>
                <a:ea typeface="Roboto Medium"/>
                <a:cs typeface="Roboto Medium"/>
                <a:sym typeface="Roboto Medium"/>
              </a:rPr>
              <a:t>Evolution and looking forward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n-GB" sz="4000" i="1" dirty="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en-GB" sz="4000" i="1" dirty="0">
                <a:latin typeface="Roboto Medium"/>
                <a:ea typeface="Roboto Medium"/>
                <a:cs typeface="Roboto Medium"/>
                <a:sym typeface="Roboto Medium"/>
              </a:rPr>
              <a:t>Karen Bett, GPSDD</a:t>
            </a:r>
            <a:endParaRPr sz="4000" i="1" dirty="0"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indent="0"/>
            <a:endParaRPr sz="4000" b="1" dirty="0"/>
          </a:p>
        </p:txBody>
      </p:sp>
      <p:sp>
        <p:nvSpPr>
          <p:cNvPr id="90" name="Google Shape;90;g11a8064b9e3_0_118"/>
          <p:cNvSpPr/>
          <p:nvPr/>
        </p:nvSpPr>
        <p:spPr>
          <a:xfrm>
            <a:off x="3514300" y="5379500"/>
            <a:ext cx="2798000" cy="1182800"/>
          </a:xfrm>
          <a:prstGeom prst="rect">
            <a:avLst/>
          </a:prstGeom>
          <a:solidFill>
            <a:srgbClr val="38437D"/>
          </a:solidFill>
          <a:ln w="9525" cap="flat" cmpd="sng">
            <a:solidFill>
              <a:srgbClr val="3843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"/>
          <p:cNvSpPr txBox="1">
            <a:spLocks noGrp="1"/>
          </p:cNvSpPr>
          <p:nvPr>
            <p:ph type="title"/>
          </p:nvPr>
        </p:nvSpPr>
        <p:spPr>
          <a:xfrm>
            <a:off x="1792200" y="2048337"/>
            <a:ext cx="860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GB" sz="4267">
                <a:latin typeface="Arial"/>
                <a:ea typeface="Arial"/>
                <a:cs typeface="Arial"/>
                <a:sym typeface="Arial"/>
              </a:rPr>
              <a:t>The greatest insight was the power of people’s knowledge that we take for granted.</a:t>
            </a:r>
            <a:endParaRPr sz="5867"/>
          </a:p>
        </p:txBody>
      </p:sp>
      <p:sp>
        <p:nvSpPr>
          <p:cNvPr id="159" name="Google Shape;159;p2"/>
          <p:cNvSpPr txBox="1"/>
          <p:nvPr/>
        </p:nvSpPr>
        <p:spPr>
          <a:xfrm>
            <a:off x="4303800" y="4649582"/>
            <a:ext cx="6096000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r" defTabSz="1219170">
              <a:buClr>
                <a:srgbClr val="000000"/>
              </a:buClr>
              <a:buSzPts val="2400"/>
            </a:pPr>
            <a:r>
              <a:rPr lang="en-GB" sz="3200" b="1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Government representative</a:t>
            </a:r>
            <a:endParaRPr sz="3200" b="1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 descr="timeline ">
            <a:extLst>
              <a:ext uri="{FF2B5EF4-FFF2-40B4-BE49-F238E27FC236}">
                <a16:creationId xmlns:a16="http://schemas.microsoft.com/office/drawing/2014/main" id="{8D4775DE-A457-470F-9215-52C254BEA12F}"/>
              </a:ext>
            </a:extLst>
          </p:cNvPr>
          <p:cNvSpPr/>
          <p:nvPr/>
        </p:nvSpPr>
        <p:spPr>
          <a:xfrm rot="10800000" flipV="1">
            <a:off x="340122" y="2331274"/>
            <a:ext cx="5431543" cy="1392649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66000">
                <a:schemeClr val="accent6"/>
              </a:gs>
              <a:gs pos="42000">
                <a:schemeClr val="accent5"/>
              </a:gs>
              <a:gs pos="8000">
                <a:schemeClr val="accent4"/>
              </a:gs>
              <a:gs pos="90000">
                <a:schemeClr val="accent3"/>
              </a:gs>
            </a:gsLst>
            <a:lin ang="108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en-US" sz="4000" dirty="0">
              <a:solidFill>
                <a:srgbClr val="FFFFFF"/>
              </a:solidFill>
              <a:latin typeface="Avenir Next LT Pro Light"/>
              <a:sym typeface="Arial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415C901-039D-4058-80C7-5ABA400CDB06}"/>
              </a:ext>
            </a:extLst>
          </p:cNvPr>
          <p:cNvSpPr/>
          <p:nvPr/>
        </p:nvSpPr>
        <p:spPr>
          <a:xfrm>
            <a:off x="1944208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>
                <a:solidFill>
                  <a:srgbClr val="172DA6"/>
                </a:solidFill>
                <a:latin typeface="Avenir Next LT Pro Light"/>
                <a:sym typeface="Arial"/>
              </a:rPr>
              <a:t>2016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6DA334-7569-42CB-95CD-419F4AC26092}"/>
              </a:ext>
            </a:extLst>
          </p:cNvPr>
          <p:cNvSpPr/>
          <p:nvPr/>
        </p:nvSpPr>
        <p:spPr>
          <a:xfrm>
            <a:off x="3296538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>
                <a:solidFill>
                  <a:srgbClr val="00B0F0"/>
                </a:solidFill>
                <a:latin typeface="Avenir Next LT Pro Light"/>
                <a:sym typeface="Arial"/>
              </a:rPr>
              <a:t>2017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8E2964-D9A5-4A16-8604-F04921C189EB}"/>
              </a:ext>
            </a:extLst>
          </p:cNvPr>
          <p:cNvSpPr/>
          <p:nvPr/>
        </p:nvSpPr>
        <p:spPr>
          <a:xfrm>
            <a:off x="4648866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>
                <a:solidFill>
                  <a:srgbClr val="20A472"/>
                </a:solidFill>
                <a:latin typeface="Avenir Next LT Pro Light"/>
                <a:sym typeface="Arial"/>
              </a:rPr>
              <a:t>2017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C17936A-EE2B-4C30-A31C-496282D48B87}"/>
              </a:ext>
            </a:extLst>
          </p:cNvPr>
          <p:cNvSpPr/>
          <p:nvPr/>
        </p:nvSpPr>
        <p:spPr>
          <a:xfrm>
            <a:off x="591880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133" dirty="0">
                <a:solidFill>
                  <a:srgbClr val="B13DC8"/>
                </a:solidFill>
                <a:latin typeface="Avenir Next LT Pro Light"/>
                <a:sym typeface="Arial"/>
              </a:rPr>
              <a:t>2015</a:t>
            </a:r>
          </a:p>
        </p:txBody>
      </p:sp>
      <p:sp>
        <p:nvSpPr>
          <p:cNvPr id="51" name="Oval 50" descr="timeline endpoints">
            <a:extLst>
              <a:ext uri="{FF2B5EF4-FFF2-40B4-BE49-F238E27FC236}">
                <a16:creationId xmlns:a16="http://schemas.microsoft.com/office/drawing/2014/main" id="{FEB42CF1-3717-49C1-AB83-60AC16555486}"/>
              </a:ext>
            </a:extLst>
          </p:cNvPr>
          <p:cNvSpPr/>
          <p:nvPr/>
        </p:nvSpPr>
        <p:spPr>
          <a:xfrm>
            <a:off x="259702" y="2929880"/>
            <a:ext cx="190273" cy="190273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Avenir Next LT Pro Light"/>
              <a:sym typeface="Arial"/>
            </a:endParaRPr>
          </a:p>
        </p:txBody>
      </p:sp>
      <p:sp>
        <p:nvSpPr>
          <p:cNvPr id="31" name="Oval 30" descr="timeline endpoints">
            <a:extLst>
              <a:ext uri="{FF2B5EF4-FFF2-40B4-BE49-F238E27FC236}">
                <a16:creationId xmlns:a16="http://schemas.microsoft.com/office/drawing/2014/main" id="{ADA048D0-8338-452D-AF0D-7D6C9C599BD4}"/>
              </a:ext>
            </a:extLst>
          </p:cNvPr>
          <p:cNvSpPr/>
          <p:nvPr/>
        </p:nvSpPr>
        <p:spPr>
          <a:xfrm>
            <a:off x="5666452" y="2934612"/>
            <a:ext cx="180805" cy="180805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Avenir Next LT Pro Light"/>
              <a:sym typeface="Arial"/>
            </a:endParaRPr>
          </a:p>
        </p:txBody>
      </p:sp>
      <p:sp>
        <p:nvSpPr>
          <p:cNvPr id="33" name="Freeform: Shape 32" descr="timeline ">
            <a:extLst>
              <a:ext uri="{FF2B5EF4-FFF2-40B4-BE49-F238E27FC236}">
                <a16:creationId xmlns:a16="http://schemas.microsoft.com/office/drawing/2014/main" id="{7B3DF975-73CD-42C6-9B78-C3FF40C352F1}"/>
              </a:ext>
            </a:extLst>
          </p:cNvPr>
          <p:cNvSpPr/>
          <p:nvPr/>
        </p:nvSpPr>
        <p:spPr>
          <a:xfrm rot="10800000" flipV="1">
            <a:off x="6434370" y="2331274"/>
            <a:ext cx="5431543" cy="1392649"/>
          </a:xfrm>
          <a:custGeom>
            <a:avLst/>
            <a:gdLst>
              <a:gd name="connsiteX0" fmla="*/ 1450750 w 5658193"/>
              <a:gd name="connsiteY0" fmla="*/ 725607 h 1450763"/>
              <a:gd name="connsiteX1" fmla="*/ 1449830 w 5658193"/>
              <a:gd name="connsiteY1" fmla="*/ 725607 h 1450763"/>
              <a:gd name="connsiteX2" fmla="*/ 1449806 w 5658193"/>
              <a:gd name="connsiteY2" fmla="*/ 725382 h 1450763"/>
              <a:gd name="connsiteX3" fmla="*/ 1449830 w 5658193"/>
              <a:gd name="connsiteY3" fmla="*/ 725157 h 1450763"/>
              <a:gd name="connsiteX4" fmla="*/ 1402870 w 5658193"/>
              <a:gd name="connsiteY4" fmla="*/ 725157 h 1450763"/>
              <a:gd name="connsiteX5" fmla="*/ 1389130 w 5658193"/>
              <a:gd name="connsiteY5" fmla="*/ 588840 h 1450763"/>
              <a:gd name="connsiteX6" fmla="*/ 725382 w 5658193"/>
              <a:gd name="connsiteY6" fmla="*/ 47869 h 1450763"/>
              <a:gd name="connsiteX7" fmla="*/ 47868 w 5658193"/>
              <a:gd name="connsiteY7" fmla="*/ 725382 h 1450763"/>
              <a:gd name="connsiteX8" fmla="*/ 47890 w 5658193"/>
              <a:gd name="connsiteY8" fmla="*/ 725607 h 1450763"/>
              <a:gd name="connsiteX9" fmla="*/ 10 w 5658193"/>
              <a:gd name="connsiteY9" fmla="*/ 725607 h 1450763"/>
              <a:gd name="connsiteX10" fmla="*/ 0 w 5658193"/>
              <a:gd name="connsiteY10" fmla="*/ 725382 h 1450763"/>
              <a:gd name="connsiteX11" fmla="*/ 725382 w 5658193"/>
              <a:gd name="connsiteY11" fmla="*/ 1 h 1450763"/>
              <a:gd name="connsiteX12" fmla="*/ 1450762 w 5658193"/>
              <a:gd name="connsiteY12" fmla="*/ 725382 h 1450763"/>
              <a:gd name="connsiteX13" fmla="*/ 4932812 w 5658193"/>
              <a:gd name="connsiteY13" fmla="*/ 1450762 h 1450763"/>
              <a:gd name="connsiteX14" fmla="*/ 4207431 w 5658193"/>
              <a:gd name="connsiteY14" fmla="*/ 725381 h 1450763"/>
              <a:gd name="connsiteX15" fmla="*/ 4207442 w 5658193"/>
              <a:gd name="connsiteY15" fmla="*/ 725156 h 1450763"/>
              <a:gd name="connsiteX16" fmla="*/ 4208363 w 5658193"/>
              <a:gd name="connsiteY16" fmla="*/ 725156 h 1450763"/>
              <a:gd name="connsiteX17" fmla="*/ 4208386 w 5658193"/>
              <a:gd name="connsiteY17" fmla="*/ 725381 h 1450763"/>
              <a:gd name="connsiteX18" fmla="*/ 4208363 w 5658193"/>
              <a:gd name="connsiteY18" fmla="*/ 725606 h 1450763"/>
              <a:gd name="connsiteX19" fmla="*/ 4255322 w 5658193"/>
              <a:gd name="connsiteY19" fmla="*/ 725606 h 1450763"/>
              <a:gd name="connsiteX20" fmla="*/ 4269064 w 5658193"/>
              <a:gd name="connsiteY20" fmla="*/ 861924 h 1450763"/>
              <a:gd name="connsiteX21" fmla="*/ 4932812 w 5658193"/>
              <a:gd name="connsiteY21" fmla="*/ 1402894 h 1450763"/>
              <a:gd name="connsiteX22" fmla="*/ 5610325 w 5658193"/>
              <a:gd name="connsiteY22" fmla="*/ 725381 h 1450763"/>
              <a:gd name="connsiteX23" fmla="*/ 5610302 w 5658193"/>
              <a:gd name="connsiteY23" fmla="*/ 725156 h 1450763"/>
              <a:gd name="connsiteX24" fmla="*/ 5658182 w 5658193"/>
              <a:gd name="connsiteY24" fmla="*/ 725156 h 1450763"/>
              <a:gd name="connsiteX25" fmla="*/ 5658193 w 5658193"/>
              <a:gd name="connsiteY25" fmla="*/ 725381 h 1450763"/>
              <a:gd name="connsiteX26" fmla="*/ 4932812 w 5658193"/>
              <a:gd name="connsiteY26" fmla="*/ 1450762 h 1450763"/>
              <a:gd name="connsiteX27" fmla="*/ 2127320 w 5658193"/>
              <a:gd name="connsiteY27" fmla="*/ 1450763 h 1450763"/>
              <a:gd name="connsiteX28" fmla="*/ 1401938 w 5658193"/>
              <a:gd name="connsiteY28" fmla="*/ 725382 h 1450763"/>
              <a:gd name="connsiteX29" fmla="*/ 1401950 w 5658193"/>
              <a:gd name="connsiteY29" fmla="*/ 725157 h 1450763"/>
              <a:gd name="connsiteX30" fmla="*/ 1402870 w 5658193"/>
              <a:gd name="connsiteY30" fmla="*/ 725157 h 1450763"/>
              <a:gd name="connsiteX31" fmla="*/ 1402894 w 5658193"/>
              <a:gd name="connsiteY31" fmla="*/ 725382 h 1450763"/>
              <a:gd name="connsiteX32" fmla="*/ 1402870 w 5658193"/>
              <a:gd name="connsiteY32" fmla="*/ 725607 h 1450763"/>
              <a:gd name="connsiteX33" fmla="*/ 1449830 w 5658193"/>
              <a:gd name="connsiteY33" fmla="*/ 725607 h 1450763"/>
              <a:gd name="connsiteX34" fmla="*/ 1463572 w 5658193"/>
              <a:gd name="connsiteY34" fmla="*/ 861925 h 1450763"/>
              <a:gd name="connsiteX35" fmla="*/ 2127320 w 5658193"/>
              <a:gd name="connsiteY35" fmla="*/ 1402895 h 1450763"/>
              <a:gd name="connsiteX36" fmla="*/ 2804833 w 5658193"/>
              <a:gd name="connsiteY36" fmla="*/ 725382 h 1450763"/>
              <a:gd name="connsiteX37" fmla="*/ 2804810 w 5658193"/>
              <a:gd name="connsiteY37" fmla="*/ 725157 h 1450763"/>
              <a:gd name="connsiteX38" fmla="*/ 2805515 w 5658193"/>
              <a:gd name="connsiteY38" fmla="*/ 725157 h 1450763"/>
              <a:gd name="connsiteX39" fmla="*/ 2820229 w 5658193"/>
              <a:gd name="connsiteY39" fmla="*/ 579192 h 1450763"/>
              <a:gd name="connsiteX40" fmla="*/ 3530873 w 5658193"/>
              <a:gd name="connsiteY40" fmla="*/ 0 h 1450763"/>
              <a:gd name="connsiteX41" fmla="*/ 4256254 w 5658193"/>
              <a:gd name="connsiteY41" fmla="*/ 725381 h 1450763"/>
              <a:gd name="connsiteX42" fmla="*/ 4256243 w 5658193"/>
              <a:gd name="connsiteY42" fmla="*/ 725606 h 1450763"/>
              <a:gd name="connsiteX43" fmla="*/ 4255322 w 5658193"/>
              <a:gd name="connsiteY43" fmla="*/ 725606 h 1450763"/>
              <a:gd name="connsiteX44" fmla="*/ 4255299 w 5658193"/>
              <a:gd name="connsiteY44" fmla="*/ 725381 h 1450763"/>
              <a:gd name="connsiteX45" fmla="*/ 4255322 w 5658193"/>
              <a:gd name="connsiteY45" fmla="*/ 725156 h 1450763"/>
              <a:gd name="connsiteX46" fmla="*/ 4208363 w 5658193"/>
              <a:gd name="connsiteY46" fmla="*/ 725156 h 1450763"/>
              <a:gd name="connsiteX47" fmla="*/ 4194621 w 5658193"/>
              <a:gd name="connsiteY47" fmla="*/ 588839 h 1450763"/>
              <a:gd name="connsiteX48" fmla="*/ 3530873 w 5658193"/>
              <a:gd name="connsiteY48" fmla="*/ 47868 h 1450763"/>
              <a:gd name="connsiteX49" fmla="*/ 2853360 w 5658193"/>
              <a:gd name="connsiteY49" fmla="*/ 725381 h 1450763"/>
              <a:gd name="connsiteX50" fmla="*/ 2853383 w 5658193"/>
              <a:gd name="connsiteY50" fmla="*/ 725606 h 1450763"/>
              <a:gd name="connsiteX51" fmla="*/ 2852678 w 5658193"/>
              <a:gd name="connsiteY51" fmla="*/ 725606 h 1450763"/>
              <a:gd name="connsiteX52" fmla="*/ 2837964 w 5658193"/>
              <a:gd name="connsiteY52" fmla="*/ 871572 h 1450763"/>
              <a:gd name="connsiteX53" fmla="*/ 2127320 w 5658193"/>
              <a:gd name="connsiteY53" fmla="*/ 1450763 h 145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658193" h="1450763">
                <a:moveTo>
                  <a:pt x="1450750" y="725607"/>
                </a:moveTo>
                <a:lnTo>
                  <a:pt x="1449830" y="725607"/>
                </a:lnTo>
                <a:lnTo>
                  <a:pt x="1449806" y="725382"/>
                </a:lnTo>
                <a:lnTo>
                  <a:pt x="1449830" y="725157"/>
                </a:lnTo>
                <a:lnTo>
                  <a:pt x="1402870" y="725157"/>
                </a:lnTo>
                <a:lnTo>
                  <a:pt x="1389130" y="588840"/>
                </a:lnTo>
                <a:cubicBezTo>
                  <a:pt x="1325954" y="280108"/>
                  <a:pt x="1052790" y="47869"/>
                  <a:pt x="725382" y="47869"/>
                </a:cubicBezTo>
                <a:cubicBezTo>
                  <a:pt x="351202" y="47869"/>
                  <a:pt x="47868" y="351202"/>
                  <a:pt x="47868" y="725382"/>
                </a:cubicBezTo>
                <a:lnTo>
                  <a:pt x="47890" y="725607"/>
                </a:lnTo>
                <a:lnTo>
                  <a:pt x="10" y="725607"/>
                </a:lnTo>
                <a:lnTo>
                  <a:pt x="0" y="725382"/>
                </a:lnTo>
                <a:cubicBezTo>
                  <a:pt x="0" y="324765"/>
                  <a:pt x="324764" y="1"/>
                  <a:pt x="725382" y="1"/>
                </a:cubicBezTo>
                <a:cubicBezTo>
                  <a:pt x="1125998" y="1"/>
                  <a:pt x="1450762" y="324765"/>
                  <a:pt x="1450762" y="725382"/>
                </a:cubicBezTo>
                <a:close/>
                <a:moveTo>
                  <a:pt x="4932812" y="1450762"/>
                </a:moveTo>
                <a:cubicBezTo>
                  <a:pt x="4532195" y="1450762"/>
                  <a:pt x="4207431" y="1125998"/>
                  <a:pt x="4207431" y="725381"/>
                </a:cubicBezTo>
                <a:lnTo>
                  <a:pt x="4207442" y="725156"/>
                </a:lnTo>
                <a:lnTo>
                  <a:pt x="4208363" y="725156"/>
                </a:lnTo>
                <a:lnTo>
                  <a:pt x="4208386" y="725381"/>
                </a:lnTo>
                <a:lnTo>
                  <a:pt x="4208363" y="725606"/>
                </a:lnTo>
                <a:lnTo>
                  <a:pt x="4255322" y="725606"/>
                </a:lnTo>
                <a:lnTo>
                  <a:pt x="4269064" y="861924"/>
                </a:lnTo>
                <a:cubicBezTo>
                  <a:pt x="4332239" y="1170655"/>
                  <a:pt x="4605404" y="1402894"/>
                  <a:pt x="4932812" y="1402894"/>
                </a:cubicBezTo>
                <a:cubicBezTo>
                  <a:pt x="5306992" y="1402894"/>
                  <a:pt x="5610325" y="1099561"/>
                  <a:pt x="5610325" y="725381"/>
                </a:cubicBezTo>
                <a:lnTo>
                  <a:pt x="5610302" y="725156"/>
                </a:lnTo>
                <a:lnTo>
                  <a:pt x="5658182" y="725156"/>
                </a:lnTo>
                <a:lnTo>
                  <a:pt x="5658193" y="725381"/>
                </a:lnTo>
                <a:cubicBezTo>
                  <a:pt x="5658193" y="1125998"/>
                  <a:pt x="5333429" y="1450762"/>
                  <a:pt x="4932812" y="1450762"/>
                </a:cubicBezTo>
                <a:close/>
                <a:moveTo>
                  <a:pt x="2127320" y="1450763"/>
                </a:moveTo>
                <a:cubicBezTo>
                  <a:pt x="1726703" y="1450763"/>
                  <a:pt x="1401938" y="1125999"/>
                  <a:pt x="1401938" y="725382"/>
                </a:cubicBezTo>
                <a:lnTo>
                  <a:pt x="1401950" y="725157"/>
                </a:lnTo>
                <a:lnTo>
                  <a:pt x="1402870" y="725157"/>
                </a:lnTo>
                <a:lnTo>
                  <a:pt x="1402894" y="725382"/>
                </a:lnTo>
                <a:lnTo>
                  <a:pt x="1402870" y="725607"/>
                </a:lnTo>
                <a:lnTo>
                  <a:pt x="1449830" y="725607"/>
                </a:lnTo>
                <a:lnTo>
                  <a:pt x="1463572" y="861925"/>
                </a:lnTo>
                <a:cubicBezTo>
                  <a:pt x="1526746" y="1170656"/>
                  <a:pt x="1799912" y="1402895"/>
                  <a:pt x="2127320" y="1402895"/>
                </a:cubicBezTo>
                <a:cubicBezTo>
                  <a:pt x="2501500" y="1402895"/>
                  <a:pt x="2804833" y="1099562"/>
                  <a:pt x="2804833" y="725382"/>
                </a:cubicBezTo>
                <a:lnTo>
                  <a:pt x="2804810" y="725157"/>
                </a:lnTo>
                <a:lnTo>
                  <a:pt x="2805515" y="725157"/>
                </a:lnTo>
                <a:lnTo>
                  <a:pt x="2820229" y="579192"/>
                </a:lnTo>
                <a:cubicBezTo>
                  <a:pt x="2887868" y="248648"/>
                  <a:pt x="3180333" y="0"/>
                  <a:pt x="3530873" y="0"/>
                </a:cubicBezTo>
                <a:cubicBezTo>
                  <a:pt x="3931490" y="0"/>
                  <a:pt x="4256254" y="324764"/>
                  <a:pt x="4256254" y="725381"/>
                </a:cubicBezTo>
                <a:lnTo>
                  <a:pt x="4256243" y="725606"/>
                </a:lnTo>
                <a:lnTo>
                  <a:pt x="4255322" y="725606"/>
                </a:lnTo>
                <a:lnTo>
                  <a:pt x="4255299" y="725381"/>
                </a:lnTo>
                <a:lnTo>
                  <a:pt x="4255322" y="725156"/>
                </a:lnTo>
                <a:lnTo>
                  <a:pt x="4208363" y="725156"/>
                </a:lnTo>
                <a:lnTo>
                  <a:pt x="4194621" y="588839"/>
                </a:lnTo>
                <a:cubicBezTo>
                  <a:pt x="4131446" y="280107"/>
                  <a:pt x="3858281" y="47868"/>
                  <a:pt x="3530873" y="47868"/>
                </a:cubicBezTo>
                <a:cubicBezTo>
                  <a:pt x="3156693" y="47868"/>
                  <a:pt x="2853360" y="351201"/>
                  <a:pt x="2853360" y="725381"/>
                </a:cubicBezTo>
                <a:lnTo>
                  <a:pt x="2853383" y="725606"/>
                </a:lnTo>
                <a:lnTo>
                  <a:pt x="2852678" y="725606"/>
                </a:lnTo>
                <a:lnTo>
                  <a:pt x="2837964" y="871572"/>
                </a:lnTo>
                <a:cubicBezTo>
                  <a:pt x="2770325" y="1202116"/>
                  <a:pt x="2477860" y="1450763"/>
                  <a:pt x="2127320" y="1450763"/>
                </a:cubicBezTo>
                <a:close/>
              </a:path>
            </a:pathLst>
          </a:custGeom>
          <a:gradFill>
            <a:gsLst>
              <a:gs pos="66000">
                <a:schemeClr val="accent6"/>
              </a:gs>
              <a:gs pos="42000">
                <a:schemeClr val="accent5"/>
              </a:gs>
              <a:gs pos="8000">
                <a:schemeClr val="accent4"/>
              </a:gs>
              <a:gs pos="90000">
                <a:schemeClr val="accent3"/>
              </a:gs>
            </a:gsLst>
            <a:lin ang="108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14377"/>
            <a:endParaRPr lang="en-US" sz="4000" dirty="0">
              <a:solidFill>
                <a:srgbClr val="FFFFFF"/>
              </a:solidFill>
              <a:latin typeface="Avenir Next LT Pro Light"/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F57FC2D-CA42-4C0C-9FE9-BC02A85CA6CC}"/>
              </a:ext>
            </a:extLst>
          </p:cNvPr>
          <p:cNvSpPr/>
          <p:nvPr/>
        </p:nvSpPr>
        <p:spPr>
          <a:xfrm>
            <a:off x="8038456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>
                <a:solidFill>
                  <a:srgbClr val="172DA6"/>
                </a:solidFill>
                <a:latin typeface="Avenir Next LT Pro Light"/>
                <a:sym typeface="Arial"/>
              </a:rPr>
              <a:t>2019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CBB380A-D7CA-44B2-9AFF-F5B137339529}"/>
              </a:ext>
            </a:extLst>
          </p:cNvPr>
          <p:cNvSpPr/>
          <p:nvPr/>
        </p:nvSpPr>
        <p:spPr>
          <a:xfrm>
            <a:off x="9390786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>
                <a:solidFill>
                  <a:srgbClr val="00B0F0"/>
                </a:solidFill>
                <a:latin typeface="Avenir Next LT Pro Light"/>
                <a:sym typeface="Arial"/>
              </a:rPr>
              <a:t>2020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EBE3DB8-3294-4B4E-8DA5-18607EEBBF08}"/>
              </a:ext>
            </a:extLst>
          </p:cNvPr>
          <p:cNvSpPr/>
          <p:nvPr/>
        </p:nvSpPr>
        <p:spPr>
          <a:xfrm>
            <a:off x="10743114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>
                <a:solidFill>
                  <a:srgbClr val="20A472"/>
                </a:solidFill>
                <a:latin typeface="Avenir Next LT Pro Light"/>
                <a:sym typeface="Arial"/>
              </a:rPr>
              <a:t>2022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7109255-4AA7-4D58-A34F-284BA675F71A}"/>
              </a:ext>
            </a:extLst>
          </p:cNvPr>
          <p:cNvSpPr/>
          <p:nvPr/>
        </p:nvSpPr>
        <p:spPr>
          <a:xfrm>
            <a:off x="6686128" y="2585092"/>
            <a:ext cx="879845" cy="87984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400" dirty="0">
                <a:solidFill>
                  <a:srgbClr val="B13DC8"/>
                </a:solidFill>
                <a:latin typeface="Avenir Next LT Pro Light"/>
                <a:sym typeface="Arial"/>
              </a:rPr>
              <a:t>2018</a:t>
            </a:r>
          </a:p>
        </p:txBody>
      </p:sp>
      <p:sp>
        <p:nvSpPr>
          <p:cNvPr id="70" name="Oval 69" descr="timeline endpoints">
            <a:extLst>
              <a:ext uri="{FF2B5EF4-FFF2-40B4-BE49-F238E27FC236}">
                <a16:creationId xmlns:a16="http://schemas.microsoft.com/office/drawing/2014/main" id="{96AFF1A5-C326-45A3-9DDD-4193AFEF1A15}"/>
              </a:ext>
            </a:extLst>
          </p:cNvPr>
          <p:cNvSpPr/>
          <p:nvPr/>
        </p:nvSpPr>
        <p:spPr>
          <a:xfrm>
            <a:off x="6353950" y="2929880"/>
            <a:ext cx="190273" cy="190273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Avenir Next LT Pro Light"/>
              <a:sym typeface="Arial"/>
            </a:endParaRPr>
          </a:p>
        </p:txBody>
      </p:sp>
      <p:sp>
        <p:nvSpPr>
          <p:cNvPr id="71" name="Oval 70" descr="timeline endpoints">
            <a:extLst>
              <a:ext uri="{FF2B5EF4-FFF2-40B4-BE49-F238E27FC236}">
                <a16:creationId xmlns:a16="http://schemas.microsoft.com/office/drawing/2014/main" id="{77EBB638-4BD1-47AC-94FB-DCD6B28116F6}"/>
              </a:ext>
            </a:extLst>
          </p:cNvPr>
          <p:cNvSpPr/>
          <p:nvPr/>
        </p:nvSpPr>
        <p:spPr>
          <a:xfrm>
            <a:off x="11760700" y="2934612"/>
            <a:ext cx="180805" cy="180805"/>
          </a:xfrm>
          <a:prstGeom prst="ellipse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srgbClr val="FFFFFF"/>
              </a:solidFill>
              <a:latin typeface="Avenir Next LT Pro Light"/>
              <a:sym typeface="Arial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FF8A845-42A9-4A35-96F2-1B02ED530A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6182" y="4014521"/>
            <a:ext cx="1182119" cy="2669307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sz="1867" dirty="0"/>
              <a:t>CGD positioned as a data source for measuring and monitoring the SDGs</a:t>
            </a:r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0C35B328-B64E-4876-8FF0-5F1BBD21C7C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39103" y="3977743"/>
            <a:ext cx="1182119" cy="2539352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sz="1867" dirty="0"/>
              <a:t>Countries start piloting CGD e.g. Tanzania, LATAM through </a:t>
            </a:r>
            <a:r>
              <a:rPr lang="en-US" sz="1867" dirty="0" err="1"/>
              <a:t>Civicus</a:t>
            </a:r>
            <a:endParaRPr lang="en-US" sz="1867" dirty="0"/>
          </a:p>
          <a:p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F89F2451-1186-4C3F-A493-A04E51E7B08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222026" y="4014522"/>
            <a:ext cx="1124021" cy="1654759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sz="1867" dirty="0"/>
              <a:t>CGD task team hosted by GPSDD</a:t>
            </a:r>
          </a:p>
          <a:p>
            <a:endParaRPr lang="en-US" dirty="0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3D68865-5E04-4E48-9C59-307470D709C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4404143" y="3977743"/>
            <a:ext cx="1382923" cy="1601004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sz="1867" dirty="0"/>
              <a:t>Citizen Science Global Partnership established</a:t>
            </a:r>
          </a:p>
          <a:p>
            <a:endParaRPr lang="en-US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AB27524-4451-4AC5-964C-0F705B6368D7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888913" y="3756309"/>
            <a:ext cx="1890091" cy="3101691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sz="1867" dirty="0"/>
              <a:t>In-country work to further promote CGD/ Citizen Science </a:t>
            </a:r>
            <a:r>
              <a:rPr lang="en-US" sz="1867" dirty="0" err="1"/>
              <a:t>e.g</a:t>
            </a:r>
            <a:r>
              <a:rPr lang="en-US" sz="1867" dirty="0"/>
              <a:t> Ghana, Philippines</a:t>
            </a:r>
          </a:p>
          <a:p>
            <a:r>
              <a:rPr lang="en-US" sz="1867" dirty="0"/>
              <a:t>Conversations taken to global platforms e.g. WDF, HLPF</a:t>
            </a:r>
          </a:p>
          <a:p>
            <a:endParaRPr lang="en-US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2C82D1BF-3352-4868-9C3D-613EB8D084C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7837101" y="3736948"/>
            <a:ext cx="1282555" cy="3101691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sz="1867" dirty="0"/>
              <a:t>In-country work and cross-country learning promoted. </a:t>
            </a:r>
          </a:p>
          <a:p>
            <a:r>
              <a:rPr lang="en-US" sz="1867" dirty="0"/>
              <a:t>Strong emphasis on CGD for gender</a:t>
            </a:r>
          </a:p>
          <a:p>
            <a:endParaRPr lang="en-US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D611DE91-B76B-4361-A001-E52AEAAD877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321072" y="4014521"/>
            <a:ext cx="1382923" cy="2593107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sz="1867" dirty="0"/>
              <a:t>CGD conversations make it to the UN Stats Commission side events</a:t>
            </a:r>
          </a:p>
          <a:p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9CB9ACC2-C176-402F-99F5-FE146A30A09B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0743114" y="3977743"/>
            <a:ext cx="1448887" cy="2096485"/>
          </a:xfr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en-US" sz="1867" dirty="0"/>
              <a:t>Convergence of multiple actors to champion CGD. (Collaborative model)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9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0C934-9412-6925-3A31-EB2215185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733" dirty="0">
                <a:solidFill>
                  <a:srgbClr val="000000"/>
                </a:solidFill>
                <a:latin typeface="Tahoma" panose="020B0604030504040204" pitchFamily="34" charset="0"/>
              </a:rPr>
              <a:t>What next for CGD?</a:t>
            </a:r>
            <a:br>
              <a:rPr lang="en-US" sz="3733" dirty="0">
                <a:solidFill>
                  <a:srgbClr val="000000"/>
                </a:solidFill>
                <a:latin typeface="Tahoma" panose="020B060403050404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2B69AF-C8CD-5117-7E5B-475BCE928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</a:rPr>
              <a:t>Positioning CGD at the Global level</a:t>
            </a:r>
          </a:p>
          <a:p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Showcasing what has worked, for others to learn</a:t>
            </a:r>
          </a:p>
          <a:p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Positioning NSOs as the stewards of CGD (especially if it is needed for SDG reporting)</a:t>
            </a:r>
          </a:p>
          <a:p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</a:rPr>
              <a:t>Promoting the use of Citizen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576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"/>
          <p:cNvSpPr txBox="1">
            <a:spLocks noGrp="1"/>
          </p:cNvSpPr>
          <p:nvPr>
            <p:ph type="title"/>
          </p:nvPr>
        </p:nvSpPr>
        <p:spPr>
          <a:xfrm>
            <a:off x="1792200" y="1861867"/>
            <a:ext cx="8607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GB">
                <a:latin typeface="Arial"/>
                <a:ea typeface="Arial"/>
                <a:cs typeface="Arial"/>
                <a:sym typeface="Arial"/>
              </a:rPr>
              <a:t>Storytelling is something that’s impactful, it makes people change behaviors. Numbers alone are not relatable.</a:t>
            </a:r>
            <a:r>
              <a:rPr lang="en-GB" sz="2133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GB" sz="2400">
                <a:latin typeface="Arial"/>
                <a:ea typeface="Arial"/>
                <a:cs typeface="Arial"/>
                <a:sym typeface="Arial"/>
              </a:rPr>
            </a:br>
            <a:br>
              <a:rPr lang="en-GB" sz="2400"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189" name="Google Shape;189;p4"/>
          <p:cNvSpPr txBox="1"/>
          <p:nvPr/>
        </p:nvSpPr>
        <p:spPr>
          <a:xfrm>
            <a:off x="6186311" y="4897393"/>
            <a:ext cx="6096000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buSzPts val="1800"/>
            </a:pPr>
            <a:r>
              <a:rPr lang="en-GB" sz="2400" ker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- Gilbert Nakweya, Journalist </a:t>
            </a:r>
            <a:endParaRPr sz="240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84b7ff719_0_84"/>
          <p:cNvSpPr txBox="1">
            <a:spLocks noGrp="1"/>
          </p:cNvSpPr>
          <p:nvPr>
            <p:ph type="title"/>
          </p:nvPr>
        </p:nvSpPr>
        <p:spPr>
          <a:xfrm>
            <a:off x="349167" y="3921600"/>
            <a:ext cx="11427600" cy="1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-GB" u="sng">
                <a:hlinkClick r:id="rId3"/>
              </a:rPr>
              <a:t>kbett@data4sdgs.org</a:t>
            </a:r>
            <a:endParaRPr/>
          </a:p>
          <a:p>
            <a:pPr>
              <a:lnSpc>
                <a:spcPct val="115000"/>
              </a:lnSpc>
            </a:pPr>
            <a:r>
              <a:rPr lang="en-GB" u="sng">
                <a:hlinkClick r:id="rId4"/>
              </a:rPr>
              <a:t>sharon@africasvoices.org</a:t>
            </a:r>
            <a:endParaRPr/>
          </a:p>
          <a:p>
            <a:pPr>
              <a:lnSpc>
                <a:spcPct val="115000"/>
              </a:lnSpc>
            </a:pPr>
            <a:endParaRPr/>
          </a:p>
          <a:p>
            <a:pPr>
              <a:lnSpc>
                <a:spcPct val="115000"/>
              </a:lnSpc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D4E1025-0E7A-D940-B934-74970FB73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160" y="646454"/>
            <a:ext cx="3803363" cy="91152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741EEBA-F876-4F4C-B4BA-B534AED80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553" y="282435"/>
            <a:ext cx="1523040" cy="156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04DE6693-1199-6B4C-9C77-D092EEF30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086" y="169445"/>
            <a:ext cx="2667440" cy="1481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SDSN TReNDS">
            <a:extLst>
              <a:ext uri="{FF2B5EF4-FFF2-40B4-BE49-F238E27FC236}">
                <a16:creationId xmlns:a16="http://schemas.microsoft.com/office/drawing/2014/main" id="{C912E004-9FF5-B34A-9626-5A13054F8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5" y="5492911"/>
            <a:ext cx="1949231" cy="87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4DE8DBDC-725C-AB48-84C8-759D840C6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1418" y="129313"/>
            <a:ext cx="2133600" cy="160930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8EA9290-9749-2C47-872C-A872258380FC}"/>
              </a:ext>
            </a:extLst>
          </p:cNvPr>
          <p:cNvSpPr txBox="1">
            <a:spLocks/>
          </p:cNvSpPr>
          <p:nvPr/>
        </p:nvSpPr>
        <p:spPr>
          <a:xfrm>
            <a:off x="2842442" y="3473659"/>
            <a:ext cx="9016979" cy="6438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579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Session TA2.12: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579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Integrating Citizen Science into the Official SDG Monitoring Mechanisms and Introducing the Global Citizen Science Partnership (GCSP)</a:t>
            </a:r>
            <a:endParaRPr kumimoji="0" lang="en-AT" sz="1800" b="0" i="0" u="none" strike="noStrike" kern="1200" cap="none" spc="0" normalizeH="0" baseline="0" noProof="0" dirty="0">
              <a:ln>
                <a:noFill/>
              </a:ln>
              <a:solidFill>
                <a:srgbClr val="00579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3D5D873B-AA61-574C-90D7-D78520F10C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579" y="3012454"/>
            <a:ext cx="2363881" cy="165239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58E96DA-D105-344D-A5F7-2EF93320EA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7254" y="5023026"/>
            <a:ext cx="1637274" cy="161636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F38BA60-C304-B24B-B691-70BEDDDDD3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9932" y="4956165"/>
            <a:ext cx="1888892" cy="177252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5B1E9C3-4D92-FA4B-BFDD-DE02585D4937}"/>
              </a:ext>
            </a:extLst>
          </p:cNvPr>
          <p:cNvSpPr txBox="1">
            <a:spLocks/>
          </p:cNvSpPr>
          <p:nvPr/>
        </p:nvSpPr>
        <p:spPr>
          <a:xfrm>
            <a:off x="2781493" y="2422718"/>
            <a:ext cx="7620000" cy="8017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0057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T" sz="4400" b="1" i="0" u="none" strike="noStrike" kern="1200" cap="none" spc="0" normalizeH="0" baseline="0" noProof="0" dirty="0">
                <a:ln>
                  <a:noFill/>
                </a:ln>
                <a:solidFill>
                  <a:srgbClr val="00579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073016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7E7323-D63F-5546-905E-084512DA5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098" y="1181078"/>
            <a:ext cx="7083793" cy="35871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5AC2A5-7A99-F448-A304-85410FA6ED88}"/>
              </a:ext>
            </a:extLst>
          </p:cNvPr>
          <p:cNvSpPr txBox="1"/>
          <p:nvPr/>
        </p:nvSpPr>
        <p:spPr>
          <a:xfrm>
            <a:off x="290608" y="641482"/>
            <a:ext cx="45269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SDG Report 2021, UN DESA.</a:t>
            </a:r>
            <a:endParaRPr lang="en-AT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07B07B-465C-FB4D-AF47-D1F158602705}"/>
              </a:ext>
            </a:extLst>
          </p:cNvPr>
          <p:cNvSpPr txBox="1"/>
          <p:nvPr/>
        </p:nvSpPr>
        <p:spPr>
          <a:xfrm>
            <a:off x="393533" y="5077076"/>
            <a:ext cx="114049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 are available for only 33% of the 104 gender-related SDG indicators in OECD countries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(OECD, 2020)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0990" indent="-38099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58% of the environmental SDG indicators lack data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(UN Environment, 2019)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A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0257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72B613E1-934C-C244-BF5F-749B961328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452458"/>
            <a:ext cx="10905066" cy="395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B4E314E-AFDE-E842-B32A-9197013DE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A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598878-EFBE-4249-8681-FA164162190B}"/>
              </a:ext>
            </a:extLst>
          </p:cNvPr>
          <p:cNvSpPr txBox="1"/>
          <p:nvPr/>
        </p:nvSpPr>
        <p:spPr>
          <a:xfrm>
            <a:off x="5313871" y="5625018"/>
            <a:ext cx="4477541" cy="248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Danish Citizen Science Network Website, 2021</a:t>
            </a:r>
            <a:endParaRPr lang="en-AT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789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C4322-A6D7-374E-9918-63C5418A6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AT" sz="5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Citizen Science</a:t>
            </a:r>
            <a:endParaRPr lang="en-AT" sz="5400"/>
          </a:p>
        </p:txBody>
      </p:sp>
      <p:pic>
        <p:nvPicPr>
          <p:cNvPr id="4" name="Picture Placeholder 2">
            <a:extLst>
              <a:ext uri="{FF2B5EF4-FFF2-40B4-BE49-F238E27FC236}">
                <a16:creationId xmlns:a16="http://schemas.microsoft.com/office/drawing/2014/main" id="{F86457C8-9485-E447-9252-521D68896F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" r="-1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C22DA-BFE9-F343-8CCD-51D0FC965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342900" indent="-342900" algn="just"/>
            <a:r>
              <a:rPr lang="en-US" sz="2000" dirty="0"/>
              <a:t>Examples include sharing biodiversity related observations, measuring water or air quality, </a:t>
            </a:r>
            <a:r>
              <a:rPr lang="en-AT" sz="2000" dirty="0"/>
              <a:t>reporting on safety or violence, identifying slums and poverty, etc.</a:t>
            </a:r>
          </a:p>
          <a:p>
            <a:pPr marL="342900" indent="-342900" algn="just"/>
            <a:endParaRPr lang="en-AT" sz="2000" dirty="0"/>
          </a:p>
          <a:p>
            <a:pPr marL="342900" indent="-342900" algn="just"/>
            <a:r>
              <a:rPr lang="en-AT" sz="2000" dirty="0"/>
              <a:t>From hypothesis driven research led by scientists and volunteers contribute data, to initiatives volunteers and scientists identify the research question together and work together in many aspects of research.</a:t>
            </a:r>
          </a:p>
          <a:p>
            <a:pPr marL="342900" indent="-342900"/>
            <a:endParaRPr lang="en-AT" sz="2000" dirty="0"/>
          </a:p>
          <a:p>
            <a:endParaRPr lang="en-AT" sz="2000" dirty="0"/>
          </a:p>
        </p:txBody>
      </p:sp>
    </p:spTree>
    <p:extLst>
      <p:ext uri="{BB962C8B-B14F-4D97-AF65-F5344CB8AC3E}">
        <p14:creationId xmlns:p14="http://schemas.microsoft.com/office/powerpoint/2010/main" val="1252797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DA79E-4846-F0F5-08D1-21C24CB7D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4907"/>
            <a:ext cx="10515600" cy="1325563"/>
          </a:xfrm>
        </p:spPr>
        <p:txBody>
          <a:bodyPr>
            <a:normAutofit/>
          </a:bodyPr>
          <a:lstStyle/>
          <a:p>
            <a:r>
              <a:rPr lang="en-AT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Session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C709B-EEB8-821F-46CE-F01B1684C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6932"/>
            <a:ext cx="10515600" cy="3246707"/>
          </a:xfrm>
        </p:spPr>
        <p:txBody>
          <a:bodyPr>
            <a:normAutofit/>
          </a:bodyPr>
          <a:lstStyle/>
          <a:p>
            <a:pPr algn="just"/>
            <a:r>
              <a:rPr lang="en-GB" sz="2200" dirty="0"/>
              <a:t>Demonstrating the value of citizen science/citizen-generated data (CGD) for the SDGs</a:t>
            </a:r>
          </a:p>
          <a:p>
            <a:pPr algn="just"/>
            <a:r>
              <a:rPr lang="en-GB" sz="2200" dirty="0"/>
              <a:t>Discussing the opportunities and challenges of using citizen science/CGD for official statistics and how to overcome these challenges</a:t>
            </a:r>
          </a:p>
          <a:p>
            <a:pPr algn="just"/>
            <a:r>
              <a:rPr lang="en-GB" sz="2200" dirty="0"/>
              <a:t>Providing examples of how citizen science data are used by National Statistical Offices (NSOs) and UN agencies for SDG monitoring and informing policies</a:t>
            </a:r>
          </a:p>
          <a:p>
            <a:pPr algn="just"/>
            <a:r>
              <a:rPr lang="en-GB" sz="2200" dirty="0"/>
              <a:t>Discussing what’s next for citizen science in the context of the SDG agenda</a:t>
            </a:r>
          </a:p>
          <a:p>
            <a:pPr algn="just"/>
            <a:r>
              <a:rPr lang="en-AT" sz="2200" dirty="0"/>
              <a:t>Providing recommenations of how to leverage the use of </a:t>
            </a:r>
            <a:r>
              <a:rPr lang="en-GB" sz="2200" dirty="0"/>
              <a:t>citizen science/CGD for SDG monitoring, implementation and addressing sustainable development</a:t>
            </a:r>
            <a:endParaRPr lang="en-AT" sz="2200" dirty="0"/>
          </a:p>
        </p:txBody>
      </p:sp>
    </p:spTree>
    <p:extLst>
      <p:ext uri="{BB962C8B-B14F-4D97-AF65-F5344CB8AC3E}">
        <p14:creationId xmlns:p14="http://schemas.microsoft.com/office/powerpoint/2010/main" val="3790355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CB184C5-BA83-4541-BEA4-A4DB4AFC4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562" y="1326267"/>
            <a:ext cx="9659112" cy="1254416"/>
          </a:xfrm>
        </p:spPr>
        <p:txBody>
          <a:bodyPr>
            <a:noAutofit/>
          </a:bodyPr>
          <a:lstStyle/>
          <a:p>
            <a:r>
              <a:rPr lang="en-GB" sz="4000" b="0" i="0" u="none" strike="noStrike" baseline="0" dirty="0">
                <a:latin typeface="CharisSIL"/>
              </a:rPr>
              <a:t>Citizen Science and the SDGs</a:t>
            </a:r>
            <a:r>
              <a:rPr lang="en-GB" sz="4000" dirty="0">
                <a:latin typeface="CharisSIL"/>
              </a:rPr>
              <a:t>: Examples, Opportunities and Challenges</a:t>
            </a:r>
            <a:endParaRPr lang="en-US" sz="4000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B3A771C5-F9C0-EA48-9322-8BAE62E232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5426" y="3097418"/>
            <a:ext cx="10151174" cy="1029657"/>
          </a:xfrm>
        </p:spPr>
        <p:txBody>
          <a:bodyPr>
            <a:noAutofit/>
          </a:bodyPr>
          <a:lstStyle/>
          <a:p>
            <a:r>
              <a:rPr lang="en-US" sz="3200" dirty="0"/>
              <a:t>Linda See</a:t>
            </a:r>
          </a:p>
          <a:p>
            <a:r>
              <a:rPr lang="en-US" dirty="0"/>
              <a:t>Novel Data Ecosystems for Sustainability (</a:t>
            </a:r>
            <a:r>
              <a:rPr lang="en-US" dirty="0" err="1"/>
              <a:t>NoDES</a:t>
            </a:r>
            <a:r>
              <a:rPr lang="en-US" dirty="0"/>
              <a:t>) Research Group</a:t>
            </a:r>
          </a:p>
          <a:p>
            <a:r>
              <a:rPr lang="en-US" dirty="0"/>
              <a:t>Advancing Systems Analysis (ASA) Program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7A47107-F1EE-C449-94A9-924A67658D52}"/>
              </a:ext>
            </a:extLst>
          </p:cNvPr>
          <p:cNvSpPr txBox="1">
            <a:spLocks/>
          </p:cNvSpPr>
          <p:nvPr/>
        </p:nvSpPr>
        <p:spPr>
          <a:xfrm>
            <a:off x="7639699" y="5396524"/>
            <a:ext cx="4384725" cy="11035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SRI 2022</a:t>
            </a:r>
          </a:p>
        </p:txBody>
      </p:sp>
    </p:spTree>
    <p:extLst>
      <p:ext uri="{BB962C8B-B14F-4D97-AF65-F5344CB8AC3E}">
        <p14:creationId xmlns:p14="http://schemas.microsoft.com/office/powerpoint/2010/main" val="4041651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4.jpg">
            <a:extLst>
              <a:ext uri="{FF2B5EF4-FFF2-40B4-BE49-F238E27FC236}">
                <a16:creationId xmlns:a16="http://schemas.microsoft.com/office/drawing/2014/main" id="{DDEF6F18-FA47-3522-5171-DA27FB8B2C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46627" y="1257300"/>
            <a:ext cx="7470331" cy="5217755"/>
          </a:xfrm>
          <a:prstGeom prst="rect">
            <a:avLst/>
          </a:prstGeom>
          <a:noFill/>
          <a:ln/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CB184C5-BA83-4541-BEA4-A4DB4AFC4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3" y="196850"/>
            <a:ext cx="3932237" cy="16002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dirty="0"/>
              <a:t>Systematic Review of Citizen Science and SDG Indicators</a:t>
            </a:r>
            <a:endParaRPr lang="en-US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7A47107-F1EE-C449-94A9-924A67658D52}"/>
              </a:ext>
            </a:extLst>
          </p:cNvPr>
          <p:cNvSpPr txBox="1">
            <a:spLocks/>
          </p:cNvSpPr>
          <p:nvPr/>
        </p:nvSpPr>
        <p:spPr>
          <a:xfrm>
            <a:off x="374904" y="1921232"/>
            <a:ext cx="3932237" cy="44636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2000" b="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None/>
              <a:defRPr sz="16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marR="0" lvl="0" indent="-268288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Green = where citizen science is already contributing</a:t>
            </a:r>
          </a:p>
          <a:p>
            <a:pPr marL="268288" marR="0" lvl="0" indent="-268288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Yellow = where citizen science has the potential to contribute</a:t>
            </a:r>
          </a:p>
          <a:p>
            <a:pPr marL="268288" marR="0" lvl="0" indent="-268288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Black boxes indicate both citizen science and EO can contribute together</a:t>
            </a:r>
          </a:p>
          <a:p>
            <a:pPr marL="268288" marR="0" lvl="0" indent="-268288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Citizen science already contributing to 5 indicators with the potential to contribute to 76 more</a:t>
            </a:r>
          </a:p>
          <a:p>
            <a:pPr marL="268288" marR="0" lvl="0" indent="-268288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Potential in both environmental and social indicators </a:t>
            </a:r>
          </a:p>
          <a:p>
            <a:pPr marL="268288" marR="0" lvl="0" indent="-268288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IT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989859F8-D47B-3FFC-994E-3F156983F3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28598" y="6352806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38B0777-827F-8D42-90B1-61394C340E6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22B54E-EC8C-BA6E-AFFF-473B8CC9BAC8}"/>
              </a:ext>
            </a:extLst>
          </p:cNvPr>
          <p:cNvSpPr txBox="1"/>
          <p:nvPr/>
        </p:nvSpPr>
        <p:spPr>
          <a:xfrm>
            <a:off x="4784410" y="6550223"/>
            <a:ext cx="7140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Source: Fraisl et al. (2020) https://link.springer.com/article/10.1007/s11625-020-00833-7</a:t>
            </a:r>
          </a:p>
        </p:txBody>
      </p:sp>
    </p:spTree>
    <p:extLst>
      <p:ext uri="{BB962C8B-B14F-4D97-AF65-F5344CB8AC3E}">
        <p14:creationId xmlns:p14="http://schemas.microsoft.com/office/powerpoint/2010/main" val="3708670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rmine S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>
          <a:lnSpc>
            <a:spcPct val="80000"/>
          </a:lnSpc>
          <a:defRPr sz="3000" b="1" dirty="0" smtClean="0">
            <a:solidFill>
              <a:srgbClr val="8EBF2F"/>
            </a:solidFill>
            <a:latin typeface="Trade Gothic LT Std Bold 2"/>
            <a:cs typeface="Trade Gothic LT Std Bold 2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IIASA alternatives">
  <a:themeElements>
    <a:clrScheme name="Custom 1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61C6C0"/>
      </a:accent2>
      <a:accent3>
        <a:srgbClr val="207F6E"/>
      </a:accent3>
      <a:accent4>
        <a:srgbClr val="FCBB40"/>
      </a:accent4>
      <a:accent5>
        <a:srgbClr val="EE696B"/>
      </a:accent5>
      <a:accent6>
        <a:srgbClr val="684C94"/>
      </a:accent6>
      <a:hlink>
        <a:srgbClr val="61ADC0"/>
      </a:hlink>
      <a:folHlink>
        <a:srgbClr val="617F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CFEC7F88-C428-F74C-BF04-EC3BFB6DD018}" vid="{6B02FC53-9CDD-7B43-B569-206E184E4169}"/>
    </a:ext>
  </a:extLst>
</a:theme>
</file>

<file path=ppt/theme/theme4.xml><?xml version="1.0" encoding="utf-8"?>
<a:theme xmlns:a="http://schemas.openxmlformats.org/drawingml/2006/main" name="2_Office Theme">
  <a:themeElements>
    <a:clrScheme name="Custom 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2754A1"/>
      </a:accent1>
      <a:accent2>
        <a:srgbClr val="61C6C0"/>
      </a:accent2>
      <a:accent3>
        <a:srgbClr val="207F6E"/>
      </a:accent3>
      <a:accent4>
        <a:srgbClr val="FCBB40"/>
      </a:accent4>
      <a:accent5>
        <a:srgbClr val="EE696B"/>
      </a:accent5>
      <a:accent6>
        <a:srgbClr val="684C94"/>
      </a:accent6>
      <a:hlink>
        <a:srgbClr val="61ADC0"/>
      </a:hlink>
      <a:folHlink>
        <a:srgbClr val="617FC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CFEC7F88-C428-F74C-BF04-EC3BFB6DD018}" vid="{D3FBB061-EBD6-FE47-97EA-4E23CB57C8B3}"/>
    </a:ext>
  </a:extLst>
</a:theme>
</file>

<file path=ppt/theme/theme5.xml><?xml version="1.0" encoding="utf-8"?>
<a:theme xmlns:a="http://schemas.openxmlformats.org/drawingml/2006/main" name="2_Conception personnalisée">
  <a:themeElements>
    <a:clrScheme name="Personnalisé 1">
      <a:dk1>
        <a:srgbClr val="009B9D"/>
      </a:dk1>
      <a:lt1>
        <a:srgbClr val="EB6651"/>
      </a:lt1>
      <a:dk2>
        <a:srgbClr val="EC9A3B"/>
      </a:dk2>
      <a:lt2>
        <a:srgbClr val="A46A25"/>
      </a:lt2>
      <a:accent1>
        <a:srgbClr val="2F2F2F"/>
      </a:accent1>
      <a:accent2>
        <a:srgbClr val="656565"/>
      </a:accent2>
      <a:accent3>
        <a:srgbClr val="A5A5A5"/>
      </a:accent3>
      <a:accent4>
        <a:srgbClr val="EDEDED"/>
      </a:accent4>
      <a:accent5>
        <a:srgbClr val="FFFFFF"/>
      </a:accent5>
      <a:accent6>
        <a:srgbClr val="FFFFFF"/>
      </a:accent6>
      <a:hlink>
        <a:srgbClr val="A46A25"/>
      </a:hlink>
      <a:folHlink>
        <a:srgbClr val="A46A2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600" dirty="0">
            <a:solidFill>
              <a:schemeClr val="accent6"/>
            </a:solidFill>
            <a:latin typeface="HelveticaNeueLT Std Cn" panose="020B0506030502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ata4SDGs Mai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324286"/>
      </a:accent1>
      <a:accent2>
        <a:srgbClr val="F3B641"/>
      </a:accent2>
      <a:accent3>
        <a:srgbClr val="007FAE"/>
      </a:accent3>
      <a:accent4>
        <a:srgbClr val="4BAE4F"/>
      </a:accent4>
      <a:accent5>
        <a:srgbClr val="000000"/>
      </a:accent5>
      <a:accent6>
        <a:srgbClr val="FFFFFF"/>
      </a:accent6>
      <a:hlink>
        <a:srgbClr val="007FA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oduct Timeline_WAC_LH - v2" id="{C490F22C-BCE6-4049-96E9-DC11EF4DCC46}" vid="{AA5619E9-B2EB-4B47-8E48-7B1F4A347B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1839</Words>
  <Application>Microsoft Macintosh PowerPoint</Application>
  <PresentationFormat>Widescreen</PresentationFormat>
  <Paragraphs>270</Paragraphs>
  <Slides>39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39</vt:i4>
      </vt:variant>
    </vt:vector>
  </HeadingPairs>
  <TitlesOfParts>
    <vt:vector size="70" baseType="lpstr">
      <vt:lpstr>Adobe Devanagari</vt:lpstr>
      <vt:lpstr>Arial</vt:lpstr>
      <vt:lpstr>Arial Black</vt:lpstr>
      <vt:lpstr>Avenir Next LT Pro Light</vt:lpstr>
      <vt:lpstr>Calibri</vt:lpstr>
      <vt:lpstr>Calibri Light</vt:lpstr>
      <vt:lpstr>Century Gothic</vt:lpstr>
      <vt:lpstr>CharisSIL</vt:lpstr>
      <vt:lpstr>Courier New</vt:lpstr>
      <vt:lpstr>HelveticaNeueLT Std Cn</vt:lpstr>
      <vt:lpstr>Lato</vt:lpstr>
      <vt:lpstr>Lucida Grande</vt:lpstr>
      <vt:lpstr>Nunito</vt:lpstr>
      <vt:lpstr>Open Sans</vt:lpstr>
      <vt:lpstr>Roboto</vt:lpstr>
      <vt:lpstr>Roboto Medium</vt:lpstr>
      <vt:lpstr>Speak Pro</vt:lpstr>
      <vt:lpstr>Tahoma</vt:lpstr>
      <vt:lpstr>Times New Roman</vt:lpstr>
      <vt:lpstr>Trade Gothic LT Std Bold 2</vt:lpstr>
      <vt:lpstr>Verdana</vt:lpstr>
      <vt:lpstr>Wingdings</vt:lpstr>
      <vt:lpstr>Office Theme</vt:lpstr>
      <vt:lpstr>Termine S1</vt:lpstr>
      <vt:lpstr>IIASA alternatives</vt:lpstr>
      <vt:lpstr>2_Office Theme</vt:lpstr>
      <vt:lpstr>2_Conception personnalisée</vt:lpstr>
      <vt:lpstr>3_Office Theme</vt:lpstr>
      <vt:lpstr>4_Office Theme</vt:lpstr>
      <vt:lpstr>Data4SDGs Main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Citizen Science</vt:lpstr>
      <vt:lpstr>Session Objectives</vt:lpstr>
      <vt:lpstr>Citizen Science and the SDGs: Examples, Opportunities and Challenges</vt:lpstr>
      <vt:lpstr>Systematic Review of Citizen Science and SDG Indicators</vt:lpstr>
      <vt:lpstr>Reporting on Indicator 14.1.1b with Citizen Science</vt:lpstr>
      <vt:lpstr>Also of Relevance for Social Indicators</vt:lpstr>
      <vt:lpstr>Citizen Science for SDG Monitoring</vt:lpstr>
      <vt:lpstr>Thank you for your time</vt:lpstr>
      <vt:lpstr>PowerPoint Presentation</vt:lpstr>
      <vt:lpstr>Official statistics</vt:lpstr>
      <vt:lpstr>Citizen science data – Examples</vt:lpstr>
      <vt:lpstr>Quality Assurance Framework  for data processed by non-official data producers</vt:lpstr>
      <vt:lpstr>PowerPoint Presentation</vt:lpstr>
      <vt:lpstr>PowerPoint Presentation</vt:lpstr>
      <vt:lpstr>PowerPoint Presentation</vt:lpstr>
      <vt:lpstr>Why Does the NSO need Citizen Generated Data?</vt:lpstr>
      <vt:lpstr>Collaborations around CGD</vt:lpstr>
      <vt:lpstr>Focus Areas in CGD in Kenya</vt:lpstr>
      <vt:lpstr>The Quality Criteria for Validating CGD in Kenya</vt:lpstr>
      <vt:lpstr>PowerPoint Presentation</vt:lpstr>
      <vt:lpstr>Citizen-generated data  – how can governments and civil society monitor SDGs together</vt:lpstr>
      <vt:lpstr>What is citizen-generated data?  </vt:lpstr>
      <vt:lpstr>PARIS21 support to national statistical offices</vt:lpstr>
      <vt:lpstr>CGD use in other countries</vt:lpstr>
      <vt:lpstr>Challenges</vt:lpstr>
      <vt:lpstr>Opportunies</vt:lpstr>
      <vt:lpstr>Thank you</vt:lpstr>
      <vt:lpstr>PowerPoint Presentation</vt:lpstr>
      <vt:lpstr>The greatest insight was the power of people’s knowledge that we take for granted.</vt:lpstr>
      <vt:lpstr>PowerPoint Presentation</vt:lpstr>
      <vt:lpstr>What next for CGD? </vt:lpstr>
      <vt:lpstr>Storytelling is something that’s impactful, it makes people change behaviors. Numbers alone are not relatable.   </vt:lpstr>
      <vt:lpstr>kbett@data4sdgs.org sharon@africasvoices.org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FRAISL Dilek</dc:creator>
  <cp:lastModifiedBy>FRAISL Dilek</cp:lastModifiedBy>
  <cp:revision>20</cp:revision>
  <dcterms:created xsi:type="dcterms:W3CDTF">2021-09-30T12:30:04Z</dcterms:created>
  <dcterms:modified xsi:type="dcterms:W3CDTF">2022-06-20T12:37:50Z</dcterms:modified>
</cp:coreProperties>
</file>